
<file path=[Content_Types].xml><?xml version="1.0" encoding="utf-8"?>
<Types xmlns="http://schemas.openxmlformats.org/package/2006/content-types">
  <Default Extension="tmp"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3.xml" ContentType="application/vnd.openxmlformats-officedocument.wordprocessingml.footer+xml"/>
  <Override PartName="/word/header1.xml" ContentType="application/vnd.openxmlformats-officedocument.wordprocessingml.header+xml"/>
  <Override PartName="/word/footer4.xml" ContentType="application/vnd.openxmlformats-officedocument.wordprocessingml.footer+xml"/>
  <Override PartName="/word/endnotes.xml" ContentType="application/vnd.openxmlformats-officedocument.wordprocessingml.endnotes+xml"/>
  <Override PartName="/word/footnotes.xml" ContentType="application/vnd.openxmlformats-officedocument.wordprocessingml.footnotes+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customXml/itemProps1.xml" ContentType="application/vnd.openxmlformats-officedocument.customXml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415C0116" w14:textId="77777777" w:rsidR="00907FFA" w:rsidRPr="00721AC2" w:rsidRDefault="00907FFA" w:rsidP="00907FFA">
      <w:pPr>
        <w:spacing w:after="40"/>
        <w:jc w:val="center"/>
        <w:rPr>
          <w:rFonts w:asciiTheme="minorHAnsi" w:hAnsiTheme="minorHAnsi"/>
          <w:b/>
          <w:color w:val="FF0000"/>
        </w:rPr>
      </w:pPr>
      <w:bookmarkStart w:id="0" w:name="_Hlk65485475"/>
      <w:bookmarkStart w:id="1" w:name="_Hlk56576416"/>
      <w:bookmarkStart w:id="2" w:name="_Toc57023074"/>
      <w:bookmarkStart w:id="3" w:name="_Hlk59029747"/>
      <w:bookmarkStart w:id="4" w:name="_GoBack"/>
      <w:bookmarkEnd w:id="4"/>
      <w:r w:rsidRPr="00721AC2">
        <w:rPr>
          <w:rFonts w:asciiTheme="minorHAnsi" w:hAnsiTheme="minorHAnsi"/>
          <w:b/>
          <w:noProof/>
          <w:color w:val="FF0000"/>
          <w:lang w:val="en-IE" w:eastAsia="en-IE"/>
        </w:rPr>
        <w:drawing>
          <wp:inline distT="0" distB="0" distL="0" distR="0" wp14:anchorId="35893EA1" wp14:editId="6D346653">
            <wp:extent cx="1646063" cy="358171"/>
            <wp:effectExtent l="0" t="0" r="0" b="381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3F43F0.tmp"/>
                    <pic:cNvPicPr/>
                  </pic:nvPicPr>
                  <pic:blipFill>
                    <a:blip r:embed="rId8">
                      <a:extLst>
                        <a:ext uri="{28A0092B-C50C-407E-A947-70E740481C1C}">
                          <a14:useLocalDpi xmlns:a14="http://schemas.microsoft.com/office/drawing/2010/main" val="0"/>
                        </a:ext>
                      </a:extLst>
                    </a:blip>
                    <a:stretch>
                      <a:fillRect/>
                    </a:stretch>
                  </pic:blipFill>
                  <pic:spPr>
                    <a:xfrm>
                      <a:off x="0" y="0"/>
                      <a:ext cx="1646063" cy="358171"/>
                    </a:xfrm>
                    <a:prstGeom prst="rect">
                      <a:avLst/>
                    </a:prstGeom>
                  </pic:spPr>
                </pic:pic>
              </a:graphicData>
            </a:graphic>
          </wp:inline>
        </w:drawing>
      </w:r>
    </w:p>
    <w:p w14:paraId="01A26EE8" w14:textId="77777777" w:rsidR="00907FFA" w:rsidRPr="007A213C" w:rsidRDefault="00907FFA" w:rsidP="00907FFA">
      <w:pPr>
        <w:spacing w:after="40"/>
        <w:jc w:val="right"/>
        <w:rPr>
          <w:rFonts w:asciiTheme="minorHAnsi" w:hAnsiTheme="minorHAnsi"/>
          <w:b/>
          <w:sz w:val="22"/>
          <w:szCs w:val="22"/>
        </w:rPr>
      </w:pPr>
      <w:r>
        <w:rPr>
          <w:rFonts w:asciiTheme="minorHAnsi" w:hAnsiTheme="minorHAnsi"/>
          <w:b/>
          <w:sz w:val="22"/>
          <w:szCs w:val="22"/>
        </w:rPr>
        <w:t>2 March 2021</w:t>
      </w:r>
    </w:p>
    <w:p w14:paraId="4F855973" w14:textId="77777777" w:rsidR="00907FFA" w:rsidRPr="00A96702" w:rsidRDefault="00907FFA" w:rsidP="00907FFA">
      <w:pPr>
        <w:spacing w:after="80"/>
        <w:jc w:val="center"/>
        <w:rPr>
          <w:rFonts w:asciiTheme="minorHAnsi" w:hAnsiTheme="minorHAnsi"/>
          <w:b/>
          <w:sz w:val="22"/>
          <w:szCs w:val="22"/>
        </w:rPr>
      </w:pPr>
      <w:r w:rsidRPr="007A213C">
        <w:rPr>
          <w:rFonts w:asciiTheme="minorHAnsi" w:hAnsiTheme="minorHAnsi"/>
          <w:b/>
          <w:sz w:val="22"/>
          <w:szCs w:val="22"/>
        </w:rPr>
        <w:t xml:space="preserve">Flutter Entertainment plc - 2020 </w:t>
      </w:r>
      <w:r>
        <w:rPr>
          <w:rFonts w:asciiTheme="minorHAnsi" w:hAnsiTheme="minorHAnsi"/>
          <w:b/>
          <w:sz w:val="22"/>
          <w:szCs w:val="22"/>
        </w:rPr>
        <w:t>Preliminary</w:t>
      </w:r>
      <w:r w:rsidRPr="007A213C">
        <w:rPr>
          <w:rFonts w:asciiTheme="minorHAnsi" w:hAnsiTheme="minorHAnsi"/>
          <w:b/>
          <w:sz w:val="22"/>
          <w:szCs w:val="22"/>
        </w:rPr>
        <w:t xml:space="preserve"> Results</w:t>
      </w:r>
    </w:p>
    <w:p w14:paraId="49C58032" w14:textId="77777777" w:rsidR="00907FFA" w:rsidRPr="00371E2E" w:rsidRDefault="00907FFA" w:rsidP="00907FFA">
      <w:pPr>
        <w:spacing w:after="80"/>
        <w:jc w:val="center"/>
        <w:rPr>
          <w:rFonts w:asciiTheme="minorHAnsi" w:hAnsiTheme="minorHAnsi"/>
          <w:b/>
          <w:sz w:val="22"/>
          <w:szCs w:val="22"/>
        </w:rPr>
      </w:pPr>
      <w:r>
        <w:rPr>
          <w:rFonts w:asciiTheme="minorHAnsi" w:hAnsiTheme="minorHAnsi"/>
          <w:b/>
          <w:sz w:val="22"/>
          <w:szCs w:val="22"/>
        </w:rPr>
        <w:t>Transformational year for Group; Earnings ahead of expectations</w:t>
      </w:r>
    </w:p>
    <w:p w14:paraId="38D3E74A" w14:textId="77777777" w:rsidR="00907FFA" w:rsidRDefault="00907FFA" w:rsidP="00907FFA">
      <w:pPr>
        <w:spacing w:after="120"/>
        <w:jc w:val="both"/>
        <w:rPr>
          <w:rFonts w:asciiTheme="minorHAnsi" w:hAnsiTheme="minorHAnsi"/>
          <w:sz w:val="22"/>
          <w:szCs w:val="22"/>
        </w:rPr>
      </w:pPr>
      <w:r w:rsidRPr="00371E2E">
        <w:rPr>
          <w:rFonts w:asciiTheme="minorHAnsi" w:hAnsiTheme="minorHAnsi"/>
          <w:sz w:val="22"/>
          <w:szCs w:val="22"/>
        </w:rPr>
        <w:t xml:space="preserve">Flutter Entertainment plc (the “Group”) announces </w:t>
      </w:r>
      <w:r>
        <w:rPr>
          <w:rFonts w:asciiTheme="minorHAnsi" w:hAnsiTheme="minorHAnsi"/>
          <w:sz w:val="22"/>
          <w:szCs w:val="22"/>
        </w:rPr>
        <w:t xml:space="preserve">preliminary </w:t>
      </w:r>
      <w:r w:rsidRPr="00371E2E">
        <w:rPr>
          <w:rFonts w:asciiTheme="minorHAnsi" w:hAnsiTheme="minorHAnsi"/>
          <w:sz w:val="22"/>
          <w:szCs w:val="22"/>
        </w:rPr>
        <w:t xml:space="preserve">results for </w:t>
      </w:r>
      <w:r>
        <w:rPr>
          <w:rFonts w:asciiTheme="minorHAnsi" w:hAnsiTheme="minorHAnsi"/>
          <w:sz w:val="22"/>
          <w:szCs w:val="22"/>
        </w:rPr>
        <w:t>year</w:t>
      </w:r>
      <w:r w:rsidRPr="00371E2E">
        <w:rPr>
          <w:rFonts w:asciiTheme="minorHAnsi" w:hAnsiTheme="minorHAnsi"/>
          <w:sz w:val="22"/>
          <w:szCs w:val="22"/>
        </w:rPr>
        <w:t xml:space="preserve"> ended 3</w:t>
      </w:r>
      <w:r>
        <w:rPr>
          <w:rFonts w:asciiTheme="minorHAnsi" w:hAnsiTheme="minorHAnsi"/>
          <w:sz w:val="22"/>
          <w:szCs w:val="22"/>
        </w:rPr>
        <w:t>1</w:t>
      </w:r>
      <w:r w:rsidRPr="00371E2E">
        <w:rPr>
          <w:rFonts w:asciiTheme="minorHAnsi" w:hAnsiTheme="minorHAnsi"/>
          <w:sz w:val="22"/>
          <w:szCs w:val="22"/>
        </w:rPr>
        <w:t xml:space="preserve"> </w:t>
      </w:r>
      <w:r>
        <w:rPr>
          <w:rFonts w:asciiTheme="minorHAnsi" w:hAnsiTheme="minorHAnsi"/>
          <w:sz w:val="22"/>
          <w:szCs w:val="22"/>
        </w:rPr>
        <w:t>December 2020</w:t>
      </w:r>
      <w:r w:rsidRPr="00371E2E">
        <w:rPr>
          <w:rFonts w:asciiTheme="minorHAnsi" w:hAnsiTheme="minorHAnsi"/>
          <w:sz w:val="22"/>
          <w:szCs w:val="22"/>
        </w:rPr>
        <w:t>.</w:t>
      </w:r>
    </w:p>
    <w:tbl>
      <w:tblPr>
        <w:tblW w:w="10622" w:type="dxa"/>
        <w:tblInd w:w="-152" w:type="dxa"/>
        <w:tblLook w:val="04A0" w:firstRow="1" w:lastRow="0" w:firstColumn="1" w:lastColumn="0" w:noHBand="0" w:noVBand="1"/>
      </w:tblPr>
      <w:tblGrid>
        <w:gridCol w:w="2368"/>
        <w:gridCol w:w="896"/>
        <w:gridCol w:w="412"/>
        <w:gridCol w:w="1339"/>
        <w:gridCol w:w="1071"/>
        <w:gridCol w:w="992"/>
        <w:gridCol w:w="1025"/>
        <w:gridCol w:w="818"/>
        <w:gridCol w:w="865"/>
        <w:gridCol w:w="836"/>
      </w:tblGrid>
      <w:tr w:rsidR="00907FFA" w:rsidRPr="002407B3" w14:paraId="71120FDA" w14:textId="77777777" w:rsidTr="00445B55">
        <w:trPr>
          <w:trHeight w:val="345"/>
        </w:trPr>
        <w:tc>
          <w:tcPr>
            <w:tcW w:w="2368" w:type="dxa"/>
            <w:tcBorders>
              <w:top w:val="single" w:sz="8" w:space="0" w:color="auto"/>
              <w:left w:val="single" w:sz="8" w:space="0" w:color="auto"/>
              <w:bottom w:val="nil"/>
              <w:right w:val="nil"/>
            </w:tcBorders>
            <w:shd w:val="clear" w:color="auto" w:fill="auto"/>
            <w:noWrap/>
            <w:vAlign w:val="center"/>
            <w:hideMark/>
          </w:tcPr>
          <w:p w14:paraId="345CD5A7" w14:textId="77777777" w:rsidR="00907FFA" w:rsidRPr="002407B3" w:rsidRDefault="00907FFA" w:rsidP="00445B55">
            <w:pPr>
              <w:jc w:val="both"/>
              <w:rPr>
                <w:rFonts w:ascii="Calibri" w:hAnsi="Calibri" w:cs="Calibri"/>
                <w:b/>
                <w:bCs/>
                <w:color w:val="FF0000"/>
                <w:sz w:val="22"/>
                <w:szCs w:val="22"/>
                <w:lang w:val="en-IE" w:eastAsia="en-IE"/>
              </w:rPr>
            </w:pPr>
            <w:r w:rsidRPr="002407B3">
              <w:rPr>
                <w:rFonts w:ascii="Calibri" w:hAnsi="Calibri" w:cs="Calibri"/>
                <w:b/>
                <w:bCs/>
                <w:color w:val="FF0000"/>
                <w:sz w:val="22"/>
                <w:szCs w:val="22"/>
                <w:lang w:val="en-IE" w:eastAsia="en-IE"/>
              </w:rPr>
              <w:t> </w:t>
            </w:r>
          </w:p>
        </w:tc>
        <w:tc>
          <w:tcPr>
            <w:tcW w:w="896" w:type="dxa"/>
            <w:tcBorders>
              <w:top w:val="single" w:sz="8" w:space="0" w:color="auto"/>
              <w:left w:val="nil"/>
              <w:bottom w:val="nil"/>
              <w:right w:val="nil"/>
            </w:tcBorders>
            <w:shd w:val="clear" w:color="auto" w:fill="auto"/>
            <w:noWrap/>
            <w:vAlign w:val="center"/>
            <w:hideMark/>
          </w:tcPr>
          <w:p w14:paraId="687D445A" w14:textId="77777777" w:rsidR="00907FFA" w:rsidRPr="002407B3" w:rsidRDefault="00907FFA" w:rsidP="00445B55">
            <w:pPr>
              <w:jc w:val="both"/>
              <w:rPr>
                <w:rFonts w:ascii="Calibri" w:hAnsi="Calibri" w:cs="Calibri"/>
                <w:b/>
                <w:bCs/>
                <w:color w:val="FF0000"/>
                <w:sz w:val="22"/>
                <w:szCs w:val="22"/>
                <w:lang w:val="en-IE" w:eastAsia="en-IE"/>
              </w:rPr>
            </w:pPr>
            <w:r w:rsidRPr="002407B3">
              <w:rPr>
                <w:rFonts w:ascii="Calibri" w:hAnsi="Calibri" w:cs="Calibri"/>
                <w:b/>
                <w:bCs/>
                <w:color w:val="FF0000"/>
                <w:sz w:val="22"/>
                <w:szCs w:val="22"/>
                <w:lang w:val="en-IE" w:eastAsia="en-IE"/>
              </w:rPr>
              <w:t> </w:t>
            </w:r>
          </w:p>
        </w:tc>
        <w:tc>
          <w:tcPr>
            <w:tcW w:w="412" w:type="dxa"/>
            <w:tcBorders>
              <w:top w:val="single" w:sz="8" w:space="0" w:color="auto"/>
              <w:left w:val="nil"/>
            </w:tcBorders>
            <w:shd w:val="clear" w:color="auto" w:fill="auto"/>
            <w:noWrap/>
            <w:vAlign w:val="center"/>
            <w:hideMark/>
          </w:tcPr>
          <w:p w14:paraId="28B424FC" w14:textId="77777777" w:rsidR="00907FFA" w:rsidRPr="002407B3" w:rsidRDefault="00907FFA" w:rsidP="00445B55">
            <w:pPr>
              <w:jc w:val="both"/>
              <w:rPr>
                <w:rFonts w:ascii="Calibri" w:hAnsi="Calibri" w:cs="Calibri"/>
                <w:b/>
                <w:bCs/>
                <w:color w:val="FF0000"/>
                <w:sz w:val="22"/>
                <w:szCs w:val="22"/>
                <w:lang w:val="en-IE" w:eastAsia="en-IE"/>
              </w:rPr>
            </w:pPr>
            <w:r w:rsidRPr="002407B3">
              <w:rPr>
                <w:rFonts w:ascii="Calibri" w:hAnsi="Calibri" w:cs="Calibri"/>
                <w:b/>
                <w:bCs/>
                <w:color w:val="FF0000"/>
                <w:sz w:val="22"/>
                <w:szCs w:val="22"/>
                <w:lang w:val="en-IE" w:eastAsia="en-IE"/>
              </w:rPr>
              <w:t> </w:t>
            </w:r>
          </w:p>
        </w:tc>
        <w:tc>
          <w:tcPr>
            <w:tcW w:w="3402" w:type="dxa"/>
            <w:gridSpan w:val="3"/>
            <w:tcBorders>
              <w:top w:val="single" w:sz="8" w:space="0" w:color="auto"/>
              <w:right w:val="single" w:sz="8" w:space="0" w:color="auto"/>
            </w:tcBorders>
            <w:shd w:val="clear" w:color="auto" w:fill="auto"/>
            <w:noWrap/>
            <w:vAlign w:val="center"/>
            <w:hideMark/>
          </w:tcPr>
          <w:p w14:paraId="21FBADCB"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Reported</w:t>
            </w:r>
            <w:r w:rsidRPr="002407B3">
              <w:rPr>
                <w:rFonts w:ascii="Calibri" w:hAnsi="Calibri" w:cs="Calibri"/>
                <w:b/>
                <w:bCs/>
                <w:color w:val="000000"/>
                <w:sz w:val="22"/>
                <w:szCs w:val="22"/>
                <w:vertAlign w:val="superscript"/>
                <w:lang w:val="en-IE" w:eastAsia="en-IE"/>
              </w:rPr>
              <w:t>1</w:t>
            </w:r>
          </w:p>
        </w:tc>
        <w:tc>
          <w:tcPr>
            <w:tcW w:w="3544" w:type="dxa"/>
            <w:gridSpan w:val="4"/>
            <w:tcBorders>
              <w:top w:val="single" w:sz="8" w:space="0" w:color="auto"/>
              <w:left w:val="single" w:sz="8" w:space="0" w:color="auto"/>
              <w:right w:val="single" w:sz="8" w:space="0" w:color="auto"/>
            </w:tcBorders>
            <w:shd w:val="clear" w:color="auto" w:fill="auto"/>
            <w:noWrap/>
            <w:vAlign w:val="center"/>
            <w:hideMark/>
          </w:tcPr>
          <w:p w14:paraId="4F46FAD8"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Pro forma</w:t>
            </w:r>
            <w:r w:rsidRPr="002407B3">
              <w:rPr>
                <w:rFonts w:ascii="Calibri" w:hAnsi="Calibri" w:cs="Calibri"/>
                <w:b/>
                <w:bCs/>
                <w:color w:val="000000"/>
                <w:sz w:val="22"/>
                <w:szCs w:val="22"/>
                <w:vertAlign w:val="superscript"/>
                <w:lang w:val="en-IE" w:eastAsia="en-IE"/>
              </w:rPr>
              <w:t>2</w:t>
            </w:r>
          </w:p>
        </w:tc>
      </w:tr>
      <w:tr w:rsidR="00907FFA" w:rsidRPr="002407B3" w14:paraId="0A2F3F40" w14:textId="77777777" w:rsidTr="00445B55">
        <w:trPr>
          <w:trHeight w:val="345"/>
        </w:trPr>
        <w:tc>
          <w:tcPr>
            <w:tcW w:w="2368" w:type="dxa"/>
            <w:vMerge w:val="restart"/>
            <w:tcBorders>
              <w:top w:val="nil"/>
              <w:left w:val="single" w:sz="8" w:space="0" w:color="auto"/>
              <w:bottom w:val="single" w:sz="8" w:space="0" w:color="000000"/>
              <w:right w:val="nil"/>
            </w:tcBorders>
            <w:shd w:val="clear" w:color="auto" w:fill="auto"/>
            <w:noWrap/>
            <w:vAlign w:val="center"/>
            <w:hideMark/>
          </w:tcPr>
          <w:p w14:paraId="5CF700CD" w14:textId="77777777" w:rsidR="00907FFA" w:rsidRPr="002407B3" w:rsidRDefault="00907FFA" w:rsidP="00445B55">
            <w:pPr>
              <w:jc w:val="both"/>
              <w:rPr>
                <w:rFonts w:ascii="Calibri" w:hAnsi="Calibri" w:cs="Calibri"/>
                <w:b/>
                <w:bCs/>
                <w:sz w:val="22"/>
                <w:szCs w:val="22"/>
                <w:lang w:val="en-IE" w:eastAsia="en-IE"/>
              </w:rPr>
            </w:pPr>
            <w:r w:rsidRPr="002407B3">
              <w:rPr>
                <w:rFonts w:ascii="Calibri" w:hAnsi="Calibri" w:cs="Calibri"/>
                <w:b/>
                <w:bCs/>
                <w:sz w:val="22"/>
                <w:szCs w:val="22"/>
                <w:lang w:val="en-IE" w:eastAsia="en-IE"/>
              </w:rPr>
              <w:t> </w:t>
            </w:r>
          </w:p>
        </w:tc>
        <w:tc>
          <w:tcPr>
            <w:tcW w:w="896" w:type="dxa"/>
            <w:tcBorders>
              <w:top w:val="nil"/>
              <w:left w:val="nil"/>
              <w:bottom w:val="nil"/>
              <w:right w:val="nil"/>
            </w:tcBorders>
            <w:shd w:val="clear" w:color="auto" w:fill="auto"/>
            <w:noWrap/>
            <w:vAlign w:val="center"/>
            <w:hideMark/>
          </w:tcPr>
          <w:p w14:paraId="0AE693D0" w14:textId="77777777" w:rsidR="00907FFA" w:rsidRPr="002407B3" w:rsidRDefault="00907FFA" w:rsidP="00445B55">
            <w:pPr>
              <w:jc w:val="both"/>
              <w:rPr>
                <w:rFonts w:ascii="Calibri" w:hAnsi="Calibri" w:cs="Calibri"/>
                <w:b/>
                <w:bCs/>
                <w:sz w:val="22"/>
                <w:szCs w:val="22"/>
                <w:lang w:val="en-IE" w:eastAsia="en-IE"/>
              </w:rPr>
            </w:pPr>
          </w:p>
        </w:tc>
        <w:tc>
          <w:tcPr>
            <w:tcW w:w="412" w:type="dxa"/>
            <w:tcBorders>
              <w:left w:val="nil"/>
            </w:tcBorders>
            <w:shd w:val="clear" w:color="auto" w:fill="auto"/>
            <w:noWrap/>
            <w:vAlign w:val="center"/>
            <w:hideMark/>
          </w:tcPr>
          <w:p w14:paraId="4AC15626" w14:textId="77777777" w:rsidR="00907FFA" w:rsidRPr="002407B3" w:rsidRDefault="00907FFA" w:rsidP="00445B55">
            <w:pPr>
              <w:jc w:val="both"/>
              <w:rPr>
                <w:rFonts w:ascii="Times New Roman" w:hAnsi="Times New Roman"/>
                <w:sz w:val="20"/>
                <w:lang w:val="en-IE" w:eastAsia="en-IE"/>
              </w:rPr>
            </w:pPr>
          </w:p>
        </w:tc>
        <w:tc>
          <w:tcPr>
            <w:tcW w:w="1339" w:type="dxa"/>
            <w:shd w:val="clear" w:color="auto" w:fill="auto"/>
            <w:noWrap/>
            <w:vAlign w:val="center"/>
            <w:hideMark/>
          </w:tcPr>
          <w:p w14:paraId="7612C37F"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2020</w:t>
            </w:r>
          </w:p>
        </w:tc>
        <w:tc>
          <w:tcPr>
            <w:tcW w:w="1071" w:type="dxa"/>
            <w:shd w:val="clear" w:color="auto" w:fill="auto"/>
            <w:noWrap/>
            <w:vAlign w:val="center"/>
            <w:hideMark/>
          </w:tcPr>
          <w:p w14:paraId="48E2DB38"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2019</w:t>
            </w:r>
          </w:p>
        </w:tc>
        <w:tc>
          <w:tcPr>
            <w:tcW w:w="992" w:type="dxa"/>
            <w:tcBorders>
              <w:right w:val="single" w:sz="8" w:space="0" w:color="auto"/>
            </w:tcBorders>
            <w:shd w:val="clear" w:color="auto" w:fill="auto"/>
            <w:noWrap/>
            <w:vAlign w:val="center"/>
            <w:hideMark/>
          </w:tcPr>
          <w:p w14:paraId="4200C564" w14:textId="77777777" w:rsidR="00907FFA" w:rsidRPr="002407B3" w:rsidRDefault="00907FFA" w:rsidP="00445B55">
            <w:pPr>
              <w:jc w:val="center"/>
              <w:rPr>
                <w:rFonts w:ascii="Calibri" w:hAnsi="Calibri" w:cs="Calibri"/>
                <w:b/>
                <w:bCs/>
                <w:color w:val="000000"/>
                <w:sz w:val="22"/>
                <w:szCs w:val="22"/>
                <w:lang w:val="en-IE" w:eastAsia="en-IE"/>
              </w:rPr>
            </w:pPr>
          </w:p>
        </w:tc>
        <w:tc>
          <w:tcPr>
            <w:tcW w:w="1025" w:type="dxa"/>
            <w:tcBorders>
              <w:left w:val="single" w:sz="8" w:space="0" w:color="auto"/>
            </w:tcBorders>
            <w:shd w:val="clear" w:color="auto" w:fill="auto"/>
            <w:noWrap/>
            <w:vAlign w:val="center"/>
            <w:hideMark/>
          </w:tcPr>
          <w:p w14:paraId="32A16332"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2020</w:t>
            </w:r>
          </w:p>
        </w:tc>
        <w:tc>
          <w:tcPr>
            <w:tcW w:w="818" w:type="dxa"/>
            <w:shd w:val="clear" w:color="auto" w:fill="auto"/>
            <w:noWrap/>
            <w:vAlign w:val="center"/>
            <w:hideMark/>
          </w:tcPr>
          <w:p w14:paraId="74675525"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2019</w:t>
            </w:r>
          </w:p>
        </w:tc>
        <w:tc>
          <w:tcPr>
            <w:tcW w:w="865" w:type="dxa"/>
            <w:shd w:val="clear" w:color="auto" w:fill="auto"/>
            <w:noWrap/>
            <w:vAlign w:val="center"/>
            <w:hideMark/>
          </w:tcPr>
          <w:p w14:paraId="3B3A606E" w14:textId="77777777" w:rsidR="00907FFA" w:rsidRPr="002407B3" w:rsidRDefault="00907FFA" w:rsidP="00445B55">
            <w:pPr>
              <w:jc w:val="center"/>
              <w:rPr>
                <w:rFonts w:ascii="Calibri" w:hAnsi="Calibri" w:cs="Calibri"/>
                <w:b/>
                <w:bCs/>
                <w:color w:val="000000"/>
                <w:sz w:val="22"/>
                <w:szCs w:val="22"/>
                <w:lang w:val="en-IE" w:eastAsia="en-IE"/>
              </w:rPr>
            </w:pPr>
          </w:p>
        </w:tc>
        <w:tc>
          <w:tcPr>
            <w:tcW w:w="836" w:type="dxa"/>
            <w:vMerge w:val="restart"/>
            <w:tcBorders>
              <w:bottom w:val="single" w:sz="4" w:space="0" w:color="auto"/>
              <w:right w:val="single" w:sz="8" w:space="0" w:color="auto"/>
            </w:tcBorders>
            <w:shd w:val="clear" w:color="auto" w:fill="auto"/>
            <w:vAlign w:val="center"/>
            <w:hideMark/>
          </w:tcPr>
          <w:p w14:paraId="49923CB1"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CC</w:t>
            </w:r>
            <w:r w:rsidRPr="002407B3">
              <w:rPr>
                <w:rFonts w:ascii="Calibri" w:hAnsi="Calibri" w:cs="Calibri"/>
                <w:b/>
                <w:bCs/>
                <w:color w:val="000000"/>
                <w:sz w:val="22"/>
                <w:szCs w:val="22"/>
                <w:vertAlign w:val="superscript"/>
                <w:lang w:val="en-IE" w:eastAsia="en-IE"/>
              </w:rPr>
              <w:t>3</w:t>
            </w:r>
            <w:r w:rsidRPr="002407B3">
              <w:rPr>
                <w:rFonts w:ascii="Calibri" w:hAnsi="Calibri" w:cs="Calibri"/>
                <w:b/>
                <w:bCs/>
                <w:color w:val="000000"/>
                <w:sz w:val="22"/>
                <w:szCs w:val="22"/>
                <w:lang w:val="en-IE" w:eastAsia="en-IE"/>
              </w:rPr>
              <w:t xml:space="preserve"> </w:t>
            </w:r>
            <w:r w:rsidRPr="002407B3">
              <w:rPr>
                <w:rFonts w:ascii="Calibri" w:hAnsi="Calibri" w:cs="Calibri"/>
                <w:b/>
                <w:bCs/>
                <w:color w:val="000000"/>
                <w:sz w:val="22"/>
                <w:szCs w:val="22"/>
                <w:lang w:val="en-IE" w:eastAsia="en-IE"/>
              </w:rPr>
              <w:br/>
              <w:t>YoY %</w:t>
            </w:r>
          </w:p>
        </w:tc>
      </w:tr>
      <w:tr w:rsidR="00907FFA" w:rsidRPr="002407B3" w14:paraId="57F2A35D" w14:textId="77777777" w:rsidTr="00445B55">
        <w:trPr>
          <w:trHeight w:val="315"/>
        </w:trPr>
        <w:tc>
          <w:tcPr>
            <w:tcW w:w="2368" w:type="dxa"/>
            <w:vMerge/>
            <w:tcBorders>
              <w:top w:val="nil"/>
              <w:left w:val="single" w:sz="8" w:space="0" w:color="auto"/>
              <w:bottom w:val="single" w:sz="8" w:space="0" w:color="000000"/>
              <w:right w:val="nil"/>
            </w:tcBorders>
            <w:vAlign w:val="center"/>
            <w:hideMark/>
          </w:tcPr>
          <w:p w14:paraId="519A31C5" w14:textId="77777777" w:rsidR="00907FFA" w:rsidRPr="002407B3" w:rsidRDefault="00907FFA" w:rsidP="00445B55">
            <w:pPr>
              <w:rPr>
                <w:rFonts w:ascii="Calibri" w:hAnsi="Calibri" w:cs="Calibri"/>
                <w:b/>
                <w:bCs/>
                <w:sz w:val="22"/>
                <w:szCs w:val="22"/>
                <w:lang w:val="en-IE" w:eastAsia="en-IE"/>
              </w:rPr>
            </w:pPr>
          </w:p>
        </w:tc>
        <w:tc>
          <w:tcPr>
            <w:tcW w:w="896" w:type="dxa"/>
            <w:tcBorders>
              <w:top w:val="nil"/>
              <w:left w:val="nil"/>
              <w:bottom w:val="single" w:sz="8" w:space="0" w:color="auto"/>
              <w:right w:val="nil"/>
            </w:tcBorders>
            <w:shd w:val="clear" w:color="auto" w:fill="auto"/>
            <w:noWrap/>
            <w:vAlign w:val="center"/>
            <w:hideMark/>
          </w:tcPr>
          <w:p w14:paraId="23744343" w14:textId="77777777" w:rsidR="00907FFA" w:rsidRPr="002407B3" w:rsidRDefault="00907FFA" w:rsidP="00445B55">
            <w:pPr>
              <w:jc w:val="both"/>
              <w:rPr>
                <w:rFonts w:ascii="Calibri" w:hAnsi="Calibri" w:cs="Calibri"/>
                <w:b/>
                <w:bCs/>
                <w:sz w:val="22"/>
                <w:szCs w:val="22"/>
                <w:lang w:val="en-IE" w:eastAsia="en-IE"/>
              </w:rPr>
            </w:pPr>
            <w:r w:rsidRPr="002407B3">
              <w:rPr>
                <w:rFonts w:ascii="Calibri" w:hAnsi="Calibri" w:cs="Calibri"/>
                <w:b/>
                <w:bCs/>
                <w:sz w:val="22"/>
                <w:szCs w:val="22"/>
                <w:lang w:val="en-IE" w:eastAsia="en-IE"/>
              </w:rPr>
              <w:t> </w:t>
            </w:r>
          </w:p>
        </w:tc>
        <w:tc>
          <w:tcPr>
            <w:tcW w:w="412" w:type="dxa"/>
            <w:tcBorders>
              <w:left w:val="nil"/>
              <w:bottom w:val="single" w:sz="8" w:space="0" w:color="auto"/>
            </w:tcBorders>
            <w:shd w:val="clear" w:color="auto" w:fill="auto"/>
            <w:noWrap/>
            <w:vAlign w:val="center"/>
            <w:hideMark/>
          </w:tcPr>
          <w:p w14:paraId="3E451C02" w14:textId="77777777" w:rsidR="00907FFA" w:rsidRPr="002407B3" w:rsidRDefault="00907FFA" w:rsidP="00445B55">
            <w:pPr>
              <w:jc w:val="both"/>
              <w:rPr>
                <w:rFonts w:ascii="Calibri" w:hAnsi="Calibri" w:cs="Calibri"/>
                <w:b/>
                <w:bCs/>
                <w:sz w:val="22"/>
                <w:szCs w:val="22"/>
                <w:lang w:val="en-IE" w:eastAsia="en-IE"/>
              </w:rPr>
            </w:pPr>
            <w:r w:rsidRPr="002407B3">
              <w:rPr>
                <w:rFonts w:ascii="Calibri" w:hAnsi="Calibri" w:cs="Calibri"/>
                <w:b/>
                <w:bCs/>
                <w:sz w:val="22"/>
                <w:szCs w:val="22"/>
                <w:lang w:val="en-IE" w:eastAsia="en-IE"/>
              </w:rPr>
              <w:t> </w:t>
            </w:r>
          </w:p>
        </w:tc>
        <w:tc>
          <w:tcPr>
            <w:tcW w:w="1339" w:type="dxa"/>
            <w:tcBorders>
              <w:bottom w:val="single" w:sz="8" w:space="0" w:color="auto"/>
            </w:tcBorders>
            <w:shd w:val="clear" w:color="auto" w:fill="auto"/>
            <w:noWrap/>
            <w:vAlign w:val="center"/>
            <w:hideMark/>
          </w:tcPr>
          <w:p w14:paraId="7C505B2E"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£m</w:t>
            </w:r>
          </w:p>
        </w:tc>
        <w:tc>
          <w:tcPr>
            <w:tcW w:w="1071" w:type="dxa"/>
            <w:tcBorders>
              <w:bottom w:val="single" w:sz="8" w:space="0" w:color="auto"/>
            </w:tcBorders>
            <w:shd w:val="clear" w:color="auto" w:fill="auto"/>
            <w:noWrap/>
            <w:vAlign w:val="center"/>
            <w:hideMark/>
          </w:tcPr>
          <w:p w14:paraId="31C6E77A"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£m</w:t>
            </w:r>
          </w:p>
        </w:tc>
        <w:tc>
          <w:tcPr>
            <w:tcW w:w="992" w:type="dxa"/>
            <w:tcBorders>
              <w:bottom w:val="single" w:sz="8" w:space="0" w:color="auto"/>
              <w:right w:val="single" w:sz="8" w:space="0" w:color="auto"/>
            </w:tcBorders>
            <w:shd w:val="clear" w:color="auto" w:fill="auto"/>
            <w:noWrap/>
            <w:vAlign w:val="center"/>
            <w:hideMark/>
          </w:tcPr>
          <w:p w14:paraId="36AAFF39"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YoY %</w:t>
            </w:r>
          </w:p>
        </w:tc>
        <w:tc>
          <w:tcPr>
            <w:tcW w:w="1025" w:type="dxa"/>
            <w:tcBorders>
              <w:left w:val="single" w:sz="8" w:space="0" w:color="auto"/>
              <w:bottom w:val="single" w:sz="8" w:space="0" w:color="auto"/>
            </w:tcBorders>
            <w:shd w:val="clear" w:color="auto" w:fill="auto"/>
            <w:noWrap/>
            <w:vAlign w:val="center"/>
            <w:hideMark/>
          </w:tcPr>
          <w:p w14:paraId="590E079F"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£m</w:t>
            </w:r>
          </w:p>
        </w:tc>
        <w:tc>
          <w:tcPr>
            <w:tcW w:w="818" w:type="dxa"/>
            <w:tcBorders>
              <w:bottom w:val="single" w:sz="8" w:space="0" w:color="auto"/>
            </w:tcBorders>
            <w:shd w:val="clear" w:color="auto" w:fill="auto"/>
            <w:noWrap/>
            <w:vAlign w:val="center"/>
            <w:hideMark/>
          </w:tcPr>
          <w:p w14:paraId="0A473768"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£m</w:t>
            </w:r>
          </w:p>
        </w:tc>
        <w:tc>
          <w:tcPr>
            <w:tcW w:w="865" w:type="dxa"/>
            <w:tcBorders>
              <w:bottom w:val="single" w:sz="8" w:space="0" w:color="auto"/>
            </w:tcBorders>
            <w:shd w:val="clear" w:color="auto" w:fill="auto"/>
            <w:noWrap/>
            <w:vAlign w:val="center"/>
            <w:hideMark/>
          </w:tcPr>
          <w:p w14:paraId="69253FAF" w14:textId="77777777" w:rsidR="00907FFA" w:rsidRPr="002407B3" w:rsidRDefault="00907FFA" w:rsidP="00445B55">
            <w:pPr>
              <w:jc w:val="center"/>
              <w:rPr>
                <w:rFonts w:ascii="Calibri" w:hAnsi="Calibri" w:cs="Calibri"/>
                <w:b/>
                <w:bCs/>
                <w:color w:val="000000"/>
                <w:sz w:val="22"/>
                <w:szCs w:val="22"/>
                <w:lang w:val="en-IE" w:eastAsia="en-IE"/>
              </w:rPr>
            </w:pPr>
            <w:r w:rsidRPr="002407B3">
              <w:rPr>
                <w:rFonts w:ascii="Calibri" w:hAnsi="Calibri" w:cs="Calibri"/>
                <w:b/>
                <w:bCs/>
                <w:color w:val="000000"/>
                <w:sz w:val="22"/>
                <w:szCs w:val="22"/>
                <w:lang w:val="en-IE" w:eastAsia="en-IE"/>
              </w:rPr>
              <w:t>YoY %</w:t>
            </w:r>
          </w:p>
        </w:tc>
        <w:tc>
          <w:tcPr>
            <w:tcW w:w="836" w:type="dxa"/>
            <w:vMerge/>
            <w:tcBorders>
              <w:bottom w:val="single" w:sz="8" w:space="0" w:color="auto"/>
              <w:right w:val="single" w:sz="8" w:space="0" w:color="auto"/>
            </w:tcBorders>
            <w:vAlign w:val="center"/>
            <w:hideMark/>
          </w:tcPr>
          <w:p w14:paraId="55091189" w14:textId="77777777" w:rsidR="00907FFA" w:rsidRPr="002407B3" w:rsidRDefault="00907FFA" w:rsidP="00445B55">
            <w:pPr>
              <w:rPr>
                <w:rFonts w:ascii="Calibri" w:hAnsi="Calibri" w:cs="Calibri"/>
                <w:b/>
                <w:bCs/>
                <w:color w:val="000000"/>
                <w:sz w:val="22"/>
                <w:szCs w:val="22"/>
                <w:lang w:val="en-IE" w:eastAsia="en-IE"/>
              </w:rPr>
            </w:pPr>
          </w:p>
        </w:tc>
      </w:tr>
      <w:tr w:rsidR="00907FFA" w:rsidRPr="002407B3" w14:paraId="16B0CDFD" w14:textId="77777777" w:rsidTr="00445B55">
        <w:trPr>
          <w:trHeight w:val="300"/>
        </w:trPr>
        <w:tc>
          <w:tcPr>
            <w:tcW w:w="2368" w:type="dxa"/>
            <w:tcBorders>
              <w:top w:val="single" w:sz="4" w:space="0" w:color="auto"/>
              <w:left w:val="single" w:sz="8" w:space="0" w:color="auto"/>
              <w:bottom w:val="nil"/>
              <w:right w:val="nil"/>
            </w:tcBorders>
            <w:shd w:val="clear" w:color="auto" w:fill="auto"/>
            <w:noWrap/>
            <w:vAlign w:val="center"/>
            <w:hideMark/>
          </w:tcPr>
          <w:p w14:paraId="12720486" w14:textId="77777777" w:rsidR="00907FFA" w:rsidRPr="002407B3" w:rsidRDefault="00907FFA" w:rsidP="00445B55">
            <w:pP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 xml:space="preserve">Group </w:t>
            </w:r>
            <w:r>
              <w:rPr>
                <w:rFonts w:ascii="Calibri" w:hAnsi="Calibri" w:cs="Calibri"/>
                <w:color w:val="000000"/>
                <w:sz w:val="22"/>
                <w:szCs w:val="22"/>
                <w:lang w:val="en-IE" w:eastAsia="en-IE"/>
              </w:rPr>
              <w:t>r</w:t>
            </w:r>
            <w:r w:rsidRPr="002407B3">
              <w:rPr>
                <w:rFonts w:ascii="Calibri" w:hAnsi="Calibri" w:cs="Calibri"/>
                <w:color w:val="000000"/>
                <w:sz w:val="22"/>
                <w:szCs w:val="22"/>
                <w:lang w:val="en-IE" w:eastAsia="en-IE"/>
              </w:rPr>
              <w:t>evenue</w:t>
            </w:r>
            <w:r w:rsidRPr="00C95C1A">
              <w:rPr>
                <w:rFonts w:ascii="Calibri" w:hAnsi="Calibri" w:cs="Calibri"/>
                <w:color w:val="000000"/>
                <w:sz w:val="22"/>
                <w:szCs w:val="22"/>
                <w:vertAlign w:val="superscript"/>
                <w:lang w:val="en-IE" w:eastAsia="en-IE"/>
              </w:rPr>
              <w:t>4</w:t>
            </w:r>
          </w:p>
        </w:tc>
        <w:tc>
          <w:tcPr>
            <w:tcW w:w="896" w:type="dxa"/>
            <w:tcBorders>
              <w:top w:val="single" w:sz="4" w:space="0" w:color="auto"/>
              <w:left w:val="nil"/>
              <w:bottom w:val="nil"/>
              <w:right w:val="nil"/>
            </w:tcBorders>
            <w:shd w:val="clear" w:color="auto" w:fill="auto"/>
            <w:noWrap/>
            <w:vAlign w:val="center"/>
            <w:hideMark/>
          </w:tcPr>
          <w:p w14:paraId="3B244513" w14:textId="77777777" w:rsidR="00907FFA" w:rsidRPr="002407B3" w:rsidRDefault="00907FFA" w:rsidP="00445B55">
            <w:pPr>
              <w:rPr>
                <w:rFonts w:ascii="Calibri" w:hAnsi="Calibri" w:cs="Calibri"/>
                <w:color w:val="000000"/>
                <w:sz w:val="22"/>
                <w:szCs w:val="22"/>
                <w:lang w:val="en-IE" w:eastAsia="en-IE"/>
              </w:rPr>
            </w:pPr>
          </w:p>
        </w:tc>
        <w:tc>
          <w:tcPr>
            <w:tcW w:w="412" w:type="dxa"/>
            <w:tcBorders>
              <w:top w:val="single" w:sz="8" w:space="0" w:color="auto"/>
              <w:left w:val="nil"/>
            </w:tcBorders>
            <w:shd w:val="clear" w:color="auto" w:fill="auto"/>
            <w:noWrap/>
            <w:vAlign w:val="center"/>
            <w:hideMark/>
          </w:tcPr>
          <w:p w14:paraId="797AACCF" w14:textId="77777777" w:rsidR="00907FFA" w:rsidRPr="002407B3" w:rsidRDefault="00907FFA" w:rsidP="00445B55">
            <w:pPr>
              <w:jc w:val="both"/>
              <w:rPr>
                <w:rFonts w:ascii="Times New Roman" w:hAnsi="Times New Roman"/>
                <w:sz w:val="20"/>
                <w:lang w:val="en-IE" w:eastAsia="en-IE"/>
              </w:rPr>
            </w:pPr>
          </w:p>
        </w:tc>
        <w:tc>
          <w:tcPr>
            <w:tcW w:w="1339" w:type="dxa"/>
            <w:tcBorders>
              <w:top w:val="single" w:sz="8" w:space="0" w:color="auto"/>
            </w:tcBorders>
            <w:shd w:val="clear" w:color="auto" w:fill="auto"/>
            <w:noWrap/>
            <w:vAlign w:val="center"/>
            <w:hideMark/>
          </w:tcPr>
          <w:p w14:paraId="72448944"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4,398</w:t>
            </w:r>
          </w:p>
        </w:tc>
        <w:tc>
          <w:tcPr>
            <w:tcW w:w="1071" w:type="dxa"/>
            <w:tcBorders>
              <w:top w:val="single" w:sz="8" w:space="0" w:color="auto"/>
            </w:tcBorders>
            <w:shd w:val="clear" w:color="auto" w:fill="auto"/>
            <w:noWrap/>
            <w:vAlign w:val="center"/>
            <w:hideMark/>
          </w:tcPr>
          <w:p w14:paraId="4A52F083"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2,140</w:t>
            </w:r>
          </w:p>
        </w:tc>
        <w:tc>
          <w:tcPr>
            <w:tcW w:w="992" w:type="dxa"/>
            <w:tcBorders>
              <w:top w:val="single" w:sz="8" w:space="0" w:color="auto"/>
              <w:right w:val="single" w:sz="8" w:space="0" w:color="auto"/>
            </w:tcBorders>
            <w:shd w:val="clear" w:color="auto" w:fill="auto"/>
            <w:noWrap/>
            <w:vAlign w:val="center"/>
            <w:hideMark/>
          </w:tcPr>
          <w:p w14:paraId="6AE1A056"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+106%</w:t>
            </w:r>
          </w:p>
        </w:tc>
        <w:tc>
          <w:tcPr>
            <w:tcW w:w="1025" w:type="dxa"/>
            <w:tcBorders>
              <w:top w:val="single" w:sz="8" w:space="0" w:color="auto"/>
              <w:left w:val="single" w:sz="8" w:space="0" w:color="auto"/>
            </w:tcBorders>
            <w:shd w:val="clear" w:color="auto" w:fill="auto"/>
            <w:noWrap/>
            <w:vAlign w:val="center"/>
            <w:hideMark/>
          </w:tcPr>
          <w:p w14:paraId="6CD0FFC5"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5,264</w:t>
            </w:r>
          </w:p>
        </w:tc>
        <w:tc>
          <w:tcPr>
            <w:tcW w:w="818" w:type="dxa"/>
            <w:tcBorders>
              <w:top w:val="single" w:sz="8" w:space="0" w:color="auto"/>
            </w:tcBorders>
            <w:shd w:val="clear" w:color="auto" w:fill="auto"/>
            <w:noWrap/>
            <w:vAlign w:val="center"/>
            <w:hideMark/>
          </w:tcPr>
          <w:p w14:paraId="28F12493"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4,144</w:t>
            </w:r>
          </w:p>
        </w:tc>
        <w:tc>
          <w:tcPr>
            <w:tcW w:w="865" w:type="dxa"/>
            <w:tcBorders>
              <w:top w:val="single" w:sz="8" w:space="0" w:color="auto"/>
            </w:tcBorders>
            <w:shd w:val="clear" w:color="auto" w:fill="auto"/>
            <w:noWrap/>
            <w:vAlign w:val="center"/>
            <w:hideMark/>
          </w:tcPr>
          <w:p w14:paraId="4614E68E"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+27%</w:t>
            </w:r>
          </w:p>
        </w:tc>
        <w:tc>
          <w:tcPr>
            <w:tcW w:w="836" w:type="dxa"/>
            <w:tcBorders>
              <w:top w:val="single" w:sz="8" w:space="0" w:color="auto"/>
              <w:right w:val="single" w:sz="8" w:space="0" w:color="auto"/>
            </w:tcBorders>
            <w:shd w:val="clear" w:color="auto" w:fill="auto"/>
            <w:noWrap/>
            <w:vAlign w:val="center"/>
            <w:hideMark/>
          </w:tcPr>
          <w:p w14:paraId="2ADDB68B" w14:textId="77777777" w:rsidR="00907FFA" w:rsidRPr="00B83897" w:rsidRDefault="00907FFA" w:rsidP="00445B55">
            <w:pPr>
              <w:jc w:val="center"/>
              <w:rPr>
                <w:rFonts w:ascii="Calibri" w:hAnsi="Calibri" w:cs="Calibri"/>
                <w:i/>
                <w:iCs/>
                <w:color w:val="000000"/>
                <w:sz w:val="20"/>
                <w:lang w:val="en-IE" w:eastAsia="en-IE"/>
              </w:rPr>
            </w:pPr>
            <w:r w:rsidRPr="00B83897">
              <w:rPr>
                <w:rFonts w:ascii="Calibri" w:hAnsi="Calibri" w:cs="Calibri"/>
                <w:i/>
                <w:iCs/>
                <w:color w:val="000000"/>
                <w:sz w:val="20"/>
                <w:lang w:val="en-IE" w:eastAsia="en-IE"/>
              </w:rPr>
              <w:t>+28%</w:t>
            </w:r>
          </w:p>
        </w:tc>
      </w:tr>
      <w:tr w:rsidR="00907FFA" w:rsidRPr="002407B3" w14:paraId="2C43DAD6" w14:textId="77777777" w:rsidTr="00445B55">
        <w:trPr>
          <w:trHeight w:val="45"/>
        </w:trPr>
        <w:tc>
          <w:tcPr>
            <w:tcW w:w="2368" w:type="dxa"/>
            <w:tcBorders>
              <w:top w:val="nil"/>
              <w:left w:val="single" w:sz="8" w:space="0" w:color="auto"/>
              <w:bottom w:val="nil"/>
              <w:right w:val="nil"/>
            </w:tcBorders>
            <w:shd w:val="clear" w:color="auto" w:fill="auto"/>
            <w:noWrap/>
            <w:vAlign w:val="center"/>
            <w:hideMark/>
          </w:tcPr>
          <w:p w14:paraId="17DB0E12"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96" w:type="dxa"/>
            <w:tcBorders>
              <w:top w:val="nil"/>
              <w:left w:val="nil"/>
              <w:bottom w:val="nil"/>
              <w:right w:val="nil"/>
            </w:tcBorders>
            <w:shd w:val="clear" w:color="auto" w:fill="auto"/>
            <w:noWrap/>
            <w:vAlign w:val="center"/>
            <w:hideMark/>
          </w:tcPr>
          <w:p w14:paraId="49B793FE" w14:textId="77777777" w:rsidR="00907FFA" w:rsidRPr="002407B3" w:rsidRDefault="00907FFA" w:rsidP="00445B55">
            <w:pPr>
              <w:rPr>
                <w:rFonts w:ascii="Calibri" w:hAnsi="Calibri" w:cs="Calibri"/>
                <w:color w:val="000000"/>
                <w:sz w:val="2"/>
                <w:szCs w:val="2"/>
                <w:lang w:val="en-IE" w:eastAsia="en-IE"/>
              </w:rPr>
            </w:pPr>
          </w:p>
        </w:tc>
        <w:tc>
          <w:tcPr>
            <w:tcW w:w="412" w:type="dxa"/>
            <w:tcBorders>
              <w:left w:val="nil"/>
            </w:tcBorders>
            <w:shd w:val="clear" w:color="auto" w:fill="auto"/>
            <w:noWrap/>
            <w:vAlign w:val="center"/>
            <w:hideMark/>
          </w:tcPr>
          <w:p w14:paraId="22B54DBE" w14:textId="77777777" w:rsidR="00907FFA" w:rsidRPr="002407B3" w:rsidRDefault="00907FFA" w:rsidP="00445B55">
            <w:pPr>
              <w:jc w:val="both"/>
              <w:rPr>
                <w:rFonts w:ascii="Times New Roman" w:hAnsi="Times New Roman"/>
                <w:sz w:val="20"/>
                <w:lang w:val="en-IE" w:eastAsia="en-IE"/>
              </w:rPr>
            </w:pPr>
          </w:p>
        </w:tc>
        <w:tc>
          <w:tcPr>
            <w:tcW w:w="1339" w:type="dxa"/>
            <w:shd w:val="clear" w:color="auto" w:fill="auto"/>
            <w:noWrap/>
            <w:vAlign w:val="center"/>
            <w:hideMark/>
          </w:tcPr>
          <w:p w14:paraId="20743D07" w14:textId="77777777" w:rsidR="00907FFA" w:rsidRPr="002407B3" w:rsidRDefault="00907FFA" w:rsidP="00445B55">
            <w:pPr>
              <w:jc w:val="both"/>
              <w:rPr>
                <w:rFonts w:ascii="Times New Roman" w:hAnsi="Times New Roman"/>
                <w:sz w:val="20"/>
                <w:lang w:val="en-IE" w:eastAsia="en-IE"/>
              </w:rPr>
            </w:pPr>
          </w:p>
        </w:tc>
        <w:tc>
          <w:tcPr>
            <w:tcW w:w="1071" w:type="dxa"/>
            <w:shd w:val="clear" w:color="auto" w:fill="auto"/>
            <w:noWrap/>
            <w:vAlign w:val="center"/>
            <w:hideMark/>
          </w:tcPr>
          <w:p w14:paraId="26560891" w14:textId="77777777" w:rsidR="00907FFA" w:rsidRPr="00B83897" w:rsidRDefault="00907FFA" w:rsidP="00445B55">
            <w:pPr>
              <w:jc w:val="center"/>
              <w:rPr>
                <w:rFonts w:ascii="Times New Roman" w:hAnsi="Times New Roman"/>
                <w:sz w:val="20"/>
                <w:lang w:val="en-IE" w:eastAsia="en-IE"/>
              </w:rPr>
            </w:pPr>
          </w:p>
        </w:tc>
        <w:tc>
          <w:tcPr>
            <w:tcW w:w="992" w:type="dxa"/>
            <w:tcBorders>
              <w:right w:val="single" w:sz="8" w:space="0" w:color="auto"/>
            </w:tcBorders>
            <w:shd w:val="clear" w:color="auto" w:fill="auto"/>
            <w:noWrap/>
            <w:vAlign w:val="center"/>
            <w:hideMark/>
          </w:tcPr>
          <w:p w14:paraId="4D93600B" w14:textId="77777777" w:rsidR="00907FFA" w:rsidRPr="002407B3" w:rsidRDefault="00907FFA" w:rsidP="00445B55">
            <w:pPr>
              <w:jc w:val="center"/>
              <w:rPr>
                <w:rFonts w:ascii="Times New Roman" w:hAnsi="Times New Roman"/>
                <w:sz w:val="20"/>
                <w:lang w:val="en-IE" w:eastAsia="en-IE"/>
              </w:rPr>
            </w:pPr>
          </w:p>
        </w:tc>
        <w:tc>
          <w:tcPr>
            <w:tcW w:w="1025" w:type="dxa"/>
            <w:tcBorders>
              <w:left w:val="single" w:sz="8" w:space="0" w:color="auto"/>
            </w:tcBorders>
            <w:shd w:val="clear" w:color="auto" w:fill="auto"/>
            <w:noWrap/>
            <w:vAlign w:val="center"/>
            <w:hideMark/>
          </w:tcPr>
          <w:p w14:paraId="29D856C5" w14:textId="77777777" w:rsidR="00907FFA" w:rsidRPr="002407B3" w:rsidRDefault="00907FFA" w:rsidP="00445B55">
            <w:pPr>
              <w:jc w:val="cente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18" w:type="dxa"/>
            <w:shd w:val="clear" w:color="auto" w:fill="auto"/>
            <w:noWrap/>
            <w:vAlign w:val="center"/>
            <w:hideMark/>
          </w:tcPr>
          <w:p w14:paraId="6B85960F" w14:textId="77777777" w:rsidR="00907FFA" w:rsidRPr="002407B3" w:rsidRDefault="00907FFA" w:rsidP="00445B55">
            <w:pPr>
              <w:jc w:val="center"/>
              <w:rPr>
                <w:rFonts w:ascii="Calibri" w:hAnsi="Calibri" w:cs="Calibri"/>
                <w:color w:val="000000"/>
                <w:sz w:val="2"/>
                <w:szCs w:val="2"/>
                <w:lang w:val="en-IE" w:eastAsia="en-IE"/>
              </w:rPr>
            </w:pPr>
          </w:p>
        </w:tc>
        <w:tc>
          <w:tcPr>
            <w:tcW w:w="865" w:type="dxa"/>
            <w:shd w:val="clear" w:color="auto" w:fill="auto"/>
            <w:noWrap/>
            <w:vAlign w:val="center"/>
            <w:hideMark/>
          </w:tcPr>
          <w:p w14:paraId="7EDABD20" w14:textId="77777777" w:rsidR="00907FFA" w:rsidRPr="002407B3" w:rsidRDefault="00907FFA" w:rsidP="00445B55">
            <w:pPr>
              <w:jc w:val="center"/>
              <w:rPr>
                <w:rFonts w:ascii="Times New Roman" w:hAnsi="Times New Roman"/>
                <w:sz w:val="20"/>
                <w:lang w:val="en-IE" w:eastAsia="en-IE"/>
              </w:rPr>
            </w:pPr>
          </w:p>
        </w:tc>
        <w:tc>
          <w:tcPr>
            <w:tcW w:w="836" w:type="dxa"/>
            <w:tcBorders>
              <w:right w:val="single" w:sz="8" w:space="0" w:color="auto"/>
            </w:tcBorders>
            <w:shd w:val="clear" w:color="auto" w:fill="auto"/>
            <w:noWrap/>
            <w:vAlign w:val="center"/>
            <w:hideMark/>
          </w:tcPr>
          <w:p w14:paraId="2896623F" w14:textId="77777777" w:rsidR="00907FFA" w:rsidRPr="002407B3" w:rsidRDefault="00907FFA" w:rsidP="00445B55">
            <w:pPr>
              <w:jc w:val="center"/>
              <w:rPr>
                <w:rFonts w:ascii="Calibri" w:hAnsi="Calibri" w:cs="Calibri"/>
                <w:i/>
                <w:iCs/>
                <w:color w:val="000000"/>
                <w:sz w:val="2"/>
                <w:szCs w:val="2"/>
                <w:lang w:val="en-IE" w:eastAsia="en-IE"/>
              </w:rPr>
            </w:pPr>
            <w:r w:rsidRPr="002407B3">
              <w:rPr>
                <w:rFonts w:ascii="Calibri" w:hAnsi="Calibri" w:cs="Calibri"/>
                <w:i/>
                <w:iCs/>
                <w:color w:val="000000"/>
                <w:sz w:val="2"/>
                <w:szCs w:val="2"/>
                <w:lang w:val="en-IE" w:eastAsia="en-IE"/>
              </w:rPr>
              <w:t> </w:t>
            </w:r>
          </w:p>
        </w:tc>
      </w:tr>
      <w:tr w:rsidR="00907FFA" w:rsidRPr="002407B3" w14:paraId="673C04BD" w14:textId="77777777" w:rsidTr="00445B55">
        <w:trPr>
          <w:trHeight w:val="345"/>
        </w:trPr>
        <w:tc>
          <w:tcPr>
            <w:tcW w:w="3676" w:type="dxa"/>
            <w:gridSpan w:val="3"/>
            <w:tcBorders>
              <w:left w:val="single" w:sz="8" w:space="0" w:color="auto"/>
            </w:tcBorders>
            <w:shd w:val="clear" w:color="auto" w:fill="auto"/>
            <w:noWrap/>
            <w:vAlign w:val="center"/>
            <w:hideMark/>
          </w:tcPr>
          <w:p w14:paraId="422F1650" w14:textId="77777777" w:rsidR="00907FFA" w:rsidRPr="002407B3" w:rsidRDefault="00907FFA" w:rsidP="00445B55">
            <w:pP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Adjusted</w:t>
            </w:r>
            <w:r w:rsidRPr="002407B3">
              <w:rPr>
                <w:rFonts w:ascii="Calibri" w:hAnsi="Calibri" w:cs="Calibri"/>
                <w:color w:val="000000"/>
                <w:sz w:val="22"/>
                <w:szCs w:val="22"/>
                <w:vertAlign w:val="superscript"/>
                <w:lang w:val="en-IE" w:eastAsia="en-IE"/>
              </w:rPr>
              <w:t>5</w:t>
            </w:r>
            <w:r w:rsidRPr="002407B3">
              <w:rPr>
                <w:rFonts w:ascii="Calibri" w:hAnsi="Calibri" w:cs="Calibri"/>
                <w:color w:val="000000"/>
                <w:sz w:val="22"/>
                <w:szCs w:val="22"/>
                <w:lang w:val="en-IE" w:eastAsia="en-IE"/>
              </w:rPr>
              <w:t xml:space="preserve"> Group EBITDA</w:t>
            </w:r>
            <w:r w:rsidRPr="002407B3">
              <w:rPr>
                <w:rFonts w:ascii="Calibri" w:hAnsi="Calibri" w:cs="Calibri"/>
                <w:color w:val="000000"/>
                <w:sz w:val="22"/>
                <w:szCs w:val="22"/>
                <w:vertAlign w:val="superscript"/>
                <w:lang w:val="en-IE" w:eastAsia="en-IE"/>
              </w:rPr>
              <w:t>6</w:t>
            </w:r>
            <w:r w:rsidRPr="002407B3">
              <w:rPr>
                <w:rFonts w:ascii="Calibri" w:hAnsi="Calibri" w:cs="Calibri"/>
                <w:color w:val="000000"/>
                <w:sz w:val="22"/>
                <w:szCs w:val="22"/>
                <w:lang w:val="en-IE" w:eastAsia="en-IE"/>
              </w:rPr>
              <w:t xml:space="preserve"> excluding US</w:t>
            </w:r>
          </w:p>
        </w:tc>
        <w:tc>
          <w:tcPr>
            <w:tcW w:w="1339" w:type="dxa"/>
            <w:shd w:val="clear" w:color="auto" w:fill="auto"/>
            <w:noWrap/>
            <w:vAlign w:val="center"/>
            <w:hideMark/>
          </w:tcPr>
          <w:p w14:paraId="2377DB59"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1,037</w:t>
            </w:r>
          </w:p>
        </w:tc>
        <w:tc>
          <w:tcPr>
            <w:tcW w:w="1071" w:type="dxa"/>
            <w:shd w:val="clear" w:color="auto" w:fill="auto"/>
            <w:noWrap/>
            <w:vAlign w:val="center"/>
            <w:hideMark/>
          </w:tcPr>
          <w:p w14:paraId="4826A878"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462</w:t>
            </w:r>
          </w:p>
        </w:tc>
        <w:tc>
          <w:tcPr>
            <w:tcW w:w="992" w:type="dxa"/>
            <w:tcBorders>
              <w:right w:val="single" w:sz="8" w:space="0" w:color="auto"/>
            </w:tcBorders>
            <w:shd w:val="clear" w:color="auto" w:fill="auto"/>
            <w:noWrap/>
            <w:vAlign w:val="center"/>
            <w:hideMark/>
          </w:tcPr>
          <w:p w14:paraId="0E19D3D8"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+125%</w:t>
            </w:r>
          </w:p>
        </w:tc>
        <w:tc>
          <w:tcPr>
            <w:tcW w:w="1025" w:type="dxa"/>
            <w:tcBorders>
              <w:left w:val="single" w:sz="8" w:space="0" w:color="auto"/>
            </w:tcBorders>
            <w:shd w:val="clear" w:color="auto" w:fill="auto"/>
            <w:noWrap/>
            <w:vAlign w:val="center"/>
            <w:hideMark/>
          </w:tcPr>
          <w:p w14:paraId="0FE0CD8E"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1,401</w:t>
            </w:r>
          </w:p>
        </w:tc>
        <w:tc>
          <w:tcPr>
            <w:tcW w:w="818" w:type="dxa"/>
            <w:shd w:val="clear" w:color="auto" w:fill="auto"/>
            <w:noWrap/>
            <w:vAlign w:val="center"/>
            <w:hideMark/>
          </w:tcPr>
          <w:p w14:paraId="3E3A6A06"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1,170</w:t>
            </w:r>
          </w:p>
        </w:tc>
        <w:tc>
          <w:tcPr>
            <w:tcW w:w="865" w:type="dxa"/>
            <w:shd w:val="clear" w:color="auto" w:fill="auto"/>
            <w:noWrap/>
            <w:vAlign w:val="center"/>
            <w:hideMark/>
          </w:tcPr>
          <w:p w14:paraId="62022CD0"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+20%</w:t>
            </w:r>
          </w:p>
        </w:tc>
        <w:tc>
          <w:tcPr>
            <w:tcW w:w="836" w:type="dxa"/>
            <w:tcBorders>
              <w:right w:val="single" w:sz="8" w:space="0" w:color="auto"/>
            </w:tcBorders>
            <w:shd w:val="clear" w:color="auto" w:fill="auto"/>
            <w:noWrap/>
            <w:vAlign w:val="center"/>
            <w:hideMark/>
          </w:tcPr>
          <w:p w14:paraId="087E1017" w14:textId="77777777" w:rsidR="00907FFA" w:rsidRPr="00B83897" w:rsidRDefault="00907FFA" w:rsidP="00445B55">
            <w:pPr>
              <w:jc w:val="center"/>
              <w:rPr>
                <w:rFonts w:ascii="Calibri" w:hAnsi="Calibri" w:cs="Calibri"/>
                <w:i/>
                <w:iCs/>
                <w:color w:val="000000"/>
                <w:sz w:val="20"/>
                <w:lang w:val="en-IE" w:eastAsia="en-IE"/>
              </w:rPr>
            </w:pPr>
            <w:r w:rsidRPr="00B83897">
              <w:rPr>
                <w:rFonts w:ascii="Calibri" w:hAnsi="Calibri" w:cs="Calibri"/>
                <w:i/>
                <w:iCs/>
                <w:color w:val="000000"/>
                <w:sz w:val="20"/>
                <w:lang w:val="en-IE" w:eastAsia="en-IE"/>
              </w:rPr>
              <w:t>+23%</w:t>
            </w:r>
          </w:p>
        </w:tc>
      </w:tr>
      <w:tr w:rsidR="00907FFA" w:rsidRPr="002407B3" w14:paraId="6D0D5490" w14:textId="77777777" w:rsidTr="00445B55">
        <w:trPr>
          <w:trHeight w:val="49"/>
        </w:trPr>
        <w:tc>
          <w:tcPr>
            <w:tcW w:w="2368" w:type="dxa"/>
            <w:tcBorders>
              <w:top w:val="nil"/>
              <w:left w:val="single" w:sz="8" w:space="0" w:color="auto"/>
              <w:bottom w:val="nil"/>
              <w:right w:val="nil"/>
            </w:tcBorders>
            <w:shd w:val="clear" w:color="auto" w:fill="auto"/>
            <w:noWrap/>
            <w:vAlign w:val="center"/>
            <w:hideMark/>
          </w:tcPr>
          <w:p w14:paraId="048EC452"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96" w:type="dxa"/>
            <w:tcBorders>
              <w:top w:val="nil"/>
              <w:left w:val="nil"/>
              <w:bottom w:val="nil"/>
              <w:right w:val="nil"/>
            </w:tcBorders>
            <w:shd w:val="clear" w:color="auto" w:fill="auto"/>
            <w:noWrap/>
            <w:vAlign w:val="center"/>
            <w:hideMark/>
          </w:tcPr>
          <w:p w14:paraId="740E225A" w14:textId="77777777" w:rsidR="00907FFA" w:rsidRPr="002407B3" w:rsidRDefault="00907FFA" w:rsidP="00445B55">
            <w:pPr>
              <w:rPr>
                <w:rFonts w:ascii="Calibri" w:hAnsi="Calibri" w:cs="Calibri"/>
                <w:color w:val="000000"/>
                <w:sz w:val="2"/>
                <w:szCs w:val="2"/>
                <w:lang w:val="en-IE" w:eastAsia="en-IE"/>
              </w:rPr>
            </w:pPr>
          </w:p>
        </w:tc>
        <w:tc>
          <w:tcPr>
            <w:tcW w:w="412" w:type="dxa"/>
            <w:tcBorders>
              <w:left w:val="nil"/>
            </w:tcBorders>
            <w:shd w:val="clear" w:color="auto" w:fill="auto"/>
            <w:noWrap/>
            <w:vAlign w:val="center"/>
            <w:hideMark/>
          </w:tcPr>
          <w:p w14:paraId="5D48C91C" w14:textId="77777777" w:rsidR="00907FFA" w:rsidRPr="002407B3" w:rsidRDefault="00907FFA" w:rsidP="00445B55">
            <w:pPr>
              <w:jc w:val="both"/>
              <w:rPr>
                <w:rFonts w:ascii="Times New Roman" w:hAnsi="Times New Roman"/>
                <w:sz w:val="20"/>
                <w:lang w:val="en-IE" w:eastAsia="en-IE"/>
              </w:rPr>
            </w:pPr>
          </w:p>
        </w:tc>
        <w:tc>
          <w:tcPr>
            <w:tcW w:w="1339" w:type="dxa"/>
            <w:shd w:val="clear" w:color="auto" w:fill="auto"/>
            <w:noWrap/>
            <w:vAlign w:val="center"/>
            <w:hideMark/>
          </w:tcPr>
          <w:p w14:paraId="4C581F19" w14:textId="77777777" w:rsidR="00907FFA" w:rsidRPr="002407B3" w:rsidRDefault="00907FFA" w:rsidP="00445B55">
            <w:pPr>
              <w:jc w:val="both"/>
              <w:rPr>
                <w:rFonts w:ascii="Times New Roman" w:hAnsi="Times New Roman"/>
                <w:sz w:val="20"/>
                <w:lang w:val="en-IE" w:eastAsia="en-IE"/>
              </w:rPr>
            </w:pPr>
          </w:p>
        </w:tc>
        <w:tc>
          <w:tcPr>
            <w:tcW w:w="1071" w:type="dxa"/>
            <w:shd w:val="clear" w:color="auto" w:fill="auto"/>
            <w:noWrap/>
            <w:vAlign w:val="center"/>
            <w:hideMark/>
          </w:tcPr>
          <w:p w14:paraId="6BADD972" w14:textId="77777777" w:rsidR="00907FFA" w:rsidRPr="00B83897" w:rsidRDefault="00907FFA" w:rsidP="00445B55">
            <w:pPr>
              <w:jc w:val="center"/>
              <w:rPr>
                <w:rFonts w:ascii="Times New Roman" w:hAnsi="Times New Roman"/>
                <w:sz w:val="20"/>
                <w:lang w:val="en-IE" w:eastAsia="en-IE"/>
              </w:rPr>
            </w:pPr>
          </w:p>
        </w:tc>
        <w:tc>
          <w:tcPr>
            <w:tcW w:w="992" w:type="dxa"/>
            <w:tcBorders>
              <w:right w:val="single" w:sz="8" w:space="0" w:color="auto"/>
            </w:tcBorders>
            <w:shd w:val="clear" w:color="auto" w:fill="auto"/>
            <w:noWrap/>
            <w:vAlign w:val="center"/>
            <w:hideMark/>
          </w:tcPr>
          <w:p w14:paraId="077BE2AE" w14:textId="77777777" w:rsidR="00907FFA" w:rsidRPr="002407B3" w:rsidRDefault="00907FFA" w:rsidP="00445B55">
            <w:pPr>
              <w:jc w:val="center"/>
              <w:rPr>
                <w:rFonts w:ascii="Times New Roman" w:hAnsi="Times New Roman"/>
                <w:sz w:val="20"/>
                <w:lang w:val="en-IE" w:eastAsia="en-IE"/>
              </w:rPr>
            </w:pPr>
          </w:p>
        </w:tc>
        <w:tc>
          <w:tcPr>
            <w:tcW w:w="1025" w:type="dxa"/>
            <w:tcBorders>
              <w:left w:val="single" w:sz="8" w:space="0" w:color="auto"/>
            </w:tcBorders>
            <w:shd w:val="clear" w:color="auto" w:fill="auto"/>
            <w:noWrap/>
            <w:vAlign w:val="center"/>
            <w:hideMark/>
          </w:tcPr>
          <w:p w14:paraId="36B3CEDB" w14:textId="77777777" w:rsidR="00907FFA" w:rsidRPr="002407B3" w:rsidRDefault="00907FFA" w:rsidP="00445B55">
            <w:pPr>
              <w:jc w:val="cente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18" w:type="dxa"/>
            <w:shd w:val="clear" w:color="auto" w:fill="auto"/>
            <w:noWrap/>
            <w:vAlign w:val="center"/>
            <w:hideMark/>
          </w:tcPr>
          <w:p w14:paraId="2B137064" w14:textId="77777777" w:rsidR="00907FFA" w:rsidRPr="002407B3" w:rsidRDefault="00907FFA" w:rsidP="00445B55">
            <w:pPr>
              <w:jc w:val="center"/>
              <w:rPr>
                <w:rFonts w:ascii="Calibri" w:hAnsi="Calibri" w:cs="Calibri"/>
                <w:color w:val="000000"/>
                <w:sz w:val="2"/>
                <w:szCs w:val="2"/>
                <w:lang w:val="en-IE" w:eastAsia="en-IE"/>
              </w:rPr>
            </w:pPr>
          </w:p>
        </w:tc>
        <w:tc>
          <w:tcPr>
            <w:tcW w:w="865" w:type="dxa"/>
            <w:shd w:val="clear" w:color="auto" w:fill="auto"/>
            <w:noWrap/>
            <w:vAlign w:val="center"/>
            <w:hideMark/>
          </w:tcPr>
          <w:p w14:paraId="23CB7516" w14:textId="77777777" w:rsidR="00907FFA" w:rsidRPr="002407B3" w:rsidRDefault="00907FFA" w:rsidP="00445B55">
            <w:pPr>
              <w:jc w:val="center"/>
              <w:rPr>
                <w:rFonts w:ascii="Times New Roman" w:hAnsi="Times New Roman"/>
                <w:sz w:val="20"/>
                <w:lang w:val="en-IE" w:eastAsia="en-IE"/>
              </w:rPr>
            </w:pPr>
          </w:p>
        </w:tc>
        <w:tc>
          <w:tcPr>
            <w:tcW w:w="836" w:type="dxa"/>
            <w:tcBorders>
              <w:right w:val="single" w:sz="8" w:space="0" w:color="auto"/>
            </w:tcBorders>
            <w:shd w:val="clear" w:color="auto" w:fill="auto"/>
            <w:noWrap/>
            <w:vAlign w:val="center"/>
            <w:hideMark/>
          </w:tcPr>
          <w:p w14:paraId="4F578EC7" w14:textId="77777777" w:rsidR="00907FFA" w:rsidRPr="002407B3" w:rsidRDefault="00907FFA" w:rsidP="00445B55">
            <w:pPr>
              <w:jc w:val="center"/>
              <w:rPr>
                <w:rFonts w:ascii="Calibri" w:hAnsi="Calibri" w:cs="Calibri"/>
                <w:i/>
                <w:iCs/>
                <w:color w:val="000000"/>
                <w:sz w:val="2"/>
                <w:szCs w:val="2"/>
                <w:lang w:val="en-IE" w:eastAsia="en-IE"/>
              </w:rPr>
            </w:pPr>
            <w:r w:rsidRPr="002407B3">
              <w:rPr>
                <w:rFonts w:ascii="Calibri" w:hAnsi="Calibri" w:cs="Calibri"/>
                <w:i/>
                <w:iCs/>
                <w:color w:val="000000"/>
                <w:sz w:val="2"/>
                <w:szCs w:val="2"/>
                <w:lang w:val="en-IE" w:eastAsia="en-IE"/>
              </w:rPr>
              <w:t> </w:t>
            </w:r>
          </w:p>
        </w:tc>
      </w:tr>
      <w:tr w:rsidR="00907FFA" w:rsidRPr="002407B3" w14:paraId="2EB96C50" w14:textId="77777777" w:rsidTr="00445B55">
        <w:trPr>
          <w:trHeight w:val="345"/>
        </w:trPr>
        <w:tc>
          <w:tcPr>
            <w:tcW w:w="2368" w:type="dxa"/>
            <w:tcBorders>
              <w:top w:val="nil"/>
              <w:left w:val="single" w:sz="8" w:space="0" w:color="auto"/>
              <w:bottom w:val="nil"/>
              <w:right w:val="nil"/>
            </w:tcBorders>
            <w:shd w:val="clear" w:color="auto" w:fill="auto"/>
            <w:noWrap/>
            <w:vAlign w:val="center"/>
            <w:hideMark/>
          </w:tcPr>
          <w:p w14:paraId="33720436" w14:textId="77777777" w:rsidR="00907FFA" w:rsidRPr="002407B3" w:rsidRDefault="00907FFA" w:rsidP="00445B55">
            <w:pP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Adjusted</w:t>
            </w:r>
            <w:r w:rsidRPr="002407B3">
              <w:rPr>
                <w:rFonts w:ascii="Calibri" w:hAnsi="Calibri" w:cs="Calibri"/>
                <w:color w:val="000000"/>
                <w:sz w:val="22"/>
                <w:szCs w:val="22"/>
                <w:vertAlign w:val="superscript"/>
                <w:lang w:val="en-IE" w:eastAsia="en-IE"/>
              </w:rPr>
              <w:t xml:space="preserve"> </w:t>
            </w:r>
            <w:r w:rsidRPr="002407B3">
              <w:rPr>
                <w:rFonts w:ascii="Calibri" w:hAnsi="Calibri" w:cs="Calibri"/>
                <w:color w:val="000000"/>
                <w:sz w:val="22"/>
                <w:szCs w:val="22"/>
                <w:lang w:val="en-IE" w:eastAsia="en-IE"/>
              </w:rPr>
              <w:t>Group</w:t>
            </w:r>
            <w:r w:rsidRPr="002407B3">
              <w:rPr>
                <w:rFonts w:ascii="Calibri" w:hAnsi="Calibri" w:cs="Calibri"/>
                <w:color w:val="000000"/>
                <w:sz w:val="22"/>
                <w:szCs w:val="22"/>
                <w:vertAlign w:val="superscript"/>
                <w:lang w:val="en-IE" w:eastAsia="en-IE"/>
              </w:rPr>
              <w:t xml:space="preserve"> </w:t>
            </w:r>
            <w:r w:rsidRPr="002407B3">
              <w:rPr>
                <w:rFonts w:ascii="Calibri" w:hAnsi="Calibri" w:cs="Calibri"/>
                <w:color w:val="000000"/>
                <w:sz w:val="22"/>
                <w:szCs w:val="22"/>
                <w:lang w:val="en-IE" w:eastAsia="en-IE"/>
              </w:rPr>
              <w:t>EBITDA</w:t>
            </w:r>
          </w:p>
        </w:tc>
        <w:tc>
          <w:tcPr>
            <w:tcW w:w="896" w:type="dxa"/>
            <w:tcBorders>
              <w:top w:val="nil"/>
              <w:left w:val="nil"/>
              <w:bottom w:val="nil"/>
              <w:right w:val="nil"/>
            </w:tcBorders>
            <w:shd w:val="clear" w:color="auto" w:fill="auto"/>
            <w:noWrap/>
            <w:vAlign w:val="center"/>
            <w:hideMark/>
          </w:tcPr>
          <w:p w14:paraId="381854AC" w14:textId="77777777" w:rsidR="00907FFA" w:rsidRPr="002407B3" w:rsidRDefault="00907FFA" w:rsidP="00445B55">
            <w:pPr>
              <w:rPr>
                <w:rFonts w:ascii="Calibri" w:hAnsi="Calibri" w:cs="Calibri"/>
                <w:color w:val="000000"/>
                <w:sz w:val="22"/>
                <w:szCs w:val="22"/>
                <w:lang w:val="en-IE" w:eastAsia="en-IE"/>
              </w:rPr>
            </w:pPr>
          </w:p>
        </w:tc>
        <w:tc>
          <w:tcPr>
            <w:tcW w:w="412" w:type="dxa"/>
            <w:tcBorders>
              <w:left w:val="nil"/>
            </w:tcBorders>
            <w:shd w:val="clear" w:color="auto" w:fill="auto"/>
            <w:noWrap/>
            <w:vAlign w:val="center"/>
            <w:hideMark/>
          </w:tcPr>
          <w:p w14:paraId="18752826" w14:textId="77777777" w:rsidR="00907FFA" w:rsidRPr="002407B3" w:rsidRDefault="00907FFA" w:rsidP="00445B55">
            <w:pPr>
              <w:jc w:val="both"/>
              <w:rPr>
                <w:rFonts w:ascii="Times New Roman" w:hAnsi="Times New Roman"/>
                <w:sz w:val="20"/>
                <w:lang w:val="en-IE" w:eastAsia="en-IE"/>
              </w:rPr>
            </w:pPr>
          </w:p>
        </w:tc>
        <w:tc>
          <w:tcPr>
            <w:tcW w:w="1339" w:type="dxa"/>
            <w:shd w:val="clear" w:color="auto" w:fill="auto"/>
            <w:noWrap/>
            <w:vAlign w:val="center"/>
            <w:hideMark/>
          </w:tcPr>
          <w:p w14:paraId="6191EF3A"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889</w:t>
            </w:r>
          </w:p>
        </w:tc>
        <w:tc>
          <w:tcPr>
            <w:tcW w:w="1071" w:type="dxa"/>
            <w:shd w:val="clear" w:color="auto" w:fill="auto"/>
            <w:noWrap/>
            <w:vAlign w:val="center"/>
            <w:hideMark/>
          </w:tcPr>
          <w:p w14:paraId="36937177"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425</w:t>
            </w:r>
          </w:p>
        </w:tc>
        <w:tc>
          <w:tcPr>
            <w:tcW w:w="992" w:type="dxa"/>
            <w:tcBorders>
              <w:right w:val="single" w:sz="8" w:space="0" w:color="auto"/>
            </w:tcBorders>
            <w:shd w:val="clear" w:color="auto" w:fill="auto"/>
            <w:noWrap/>
            <w:vAlign w:val="center"/>
            <w:hideMark/>
          </w:tcPr>
          <w:p w14:paraId="5174C390"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+109%</w:t>
            </w:r>
          </w:p>
        </w:tc>
        <w:tc>
          <w:tcPr>
            <w:tcW w:w="1025" w:type="dxa"/>
            <w:tcBorders>
              <w:left w:val="single" w:sz="8" w:space="0" w:color="auto"/>
            </w:tcBorders>
            <w:shd w:val="clear" w:color="auto" w:fill="auto"/>
            <w:noWrap/>
            <w:vAlign w:val="center"/>
            <w:hideMark/>
          </w:tcPr>
          <w:p w14:paraId="077F4348"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1,231</w:t>
            </w:r>
          </w:p>
        </w:tc>
        <w:tc>
          <w:tcPr>
            <w:tcW w:w="818" w:type="dxa"/>
            <w:shd w:val="clear" w:color="auto" w:fill="auto"/>
            <w:noWrap/>
            <w:vAlign w:val="center"/>
            <w:hideMark/>
          </w:tcPr>
          <w:p w14:paraId="3844DE13"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1,089</w:t>
            </w:r>
          </w:p>
        </w:tc>
        <w:tc>
          <w:tcPr>
            <w:tcW w:w="865" w:type="dxa"/>
            <w:shd w:val="clear" w:color="auto" w:fill="auto"/>
            <w:noWrap/>
            <w:vAlign w:val="center"/>
            <w:hideMark/>
          </w:tcPr>
          <w:p w14:paraId="45084C3A"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+13%</w:t>
            </w:r>
          </w:p>
        </w:tc>
        <w:tc>
          <w:tcPr>
            <w:tcW w:w="836" w:type="dxa"/>
            <w:tcBorders>
              <w:right w:val="single" w:sz="8" w:space="0" w:color="auto"/>
            </w:tcBorders>
            <w:shd w:val="clear" w:color="auto" w:fill="auto"/>
            <w:noWrap/>
            <w:vAlign w:val="center"/>
            <w:hideMark/>
          </w:tcPr>
          <w:p w14:paraId="6A61384A" w14:textId="77777777" w:rsidR="00907FFA" w:rsidRPr="00B83897" w:rsidRDefault="00907FFA" w:rsidP="00445B55">
            <w:pPr>
              <w:jc w:val="center"/>
              <w:rPr>
                <w:rFonts w:ascii="Calibri" w:hAnsi="Calibri" w:cs="Calibri"/>
                <w:i/>
                <w:iCs/>
                <w:color w:val="000000"/>
                <w:sz w:val="20"/>
                <w:lang w:val="en-IE" w:eastAsia="en-IE"/>
              </w:rPr>
            </w:pPr>
            <w:r w:rsidRPr="00B83897">
              <w:rPr>
                <w:rFonts w:ascii="Calibri" w:hAnsi="Calibri" w:cs="Calibri"/>
                <w:i/>
                <w:iCs/>
                <w:color w:val="000000"/>
                <w:sz w:val="20"/>
                <w:lang w:val="en-IE" w:eastAsia="en-IE"/>
              </w:rPr>
              <w:t>+16%</w:t>
            </w:r>
          </w:p>
        </w:tc>
      </w:tr>
      <w:tr w:rsidR="00907FFA" w:rsidRPr="002407B3" w14:paraId="01DB22CC" w14:textId="77777777" w:rsidTr="00445B55">
        <w:trPr>
          <w:trHeight w:val="49"/>
        </w:trPr>
        <w:tc>
          <w:tcPr>
            <w:tcW w:w="2368" w:type="dxa"/>
            <w:tcBorders>
              <w:top w:val="nil"/>
              <w:left w:val="single" w:sz="8" w:space="0" w:color="auto"/>
              <w:bottom w:val="nil"/>
              <w:right w:val="nil"/>
            </w:tcBorders>
            <w:shd w:val="clear" w:color="auto" w:fill="auto"/>
            <w:noWrap/>
            <w:vAlign w:val="center"/>
            <w:hideMark/>
          </w:tcPr>
          <w:p w14:paraId="1A7D1574"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96" w:type="dxa"/>
            <w:tcBorders>
              <w:top w:val="nil"/>
              <w:left w:val="nil"/>
              <w:bottom w:val="nil"/>
              <w:right w:val="nil"/>
            </w:tcBorders>
            <w:shd w:val="clear" w:color="auto" w:fill="auto"/>
            <w:noWrap/>
            <w:vAlign w:val="center"/>
            <w:hideMark/>
          </w:tcPr>
          <w:p w14:paraId="4BACB531" w14:textId="77777777" w:rsidR="00907FFA" w:rsidRPr="002407B3" w:rsidRDefault="00907FFA" w:rsidP="00445B55">
            <w:pPr>
              <w:rPr>
                <w:rFonts w:ascii="Calibri" w:hAnsi="Calibri" w:cs="Calibri"/>
                <w:color w:val="000000"/>
                <w:sz w:val="2"/>
                <w:szCs w:val="2"/>
                <w:lang w:val="en-IE" w:eastAsia="en-IE"/>
              </w:rPr>
            </w:pPr>
          </w:p>
        </w:tc>
        <w:tc>
          <w:tcPr>
            <w:tcW w:w="412" w:type="dxa"/>
            <w:tcBorders>
              <w:left w:val="nil"/>
            </w:tcBorders>
            <w:shd w:val="clear" w:color="auto" w:fill="auto"/>
            <w:noWrap/>
            <w:vAlign w:val="center"/>
            <w:hideMark/>
          </w:tcPr>
          <w:p w14:paraId="3BAFFF87" w14:textId="77777777" w:rsidR="00907FFA" w:rsidRPr="002407B3" w:rsidRDefault="00907FFA" w:rsidP="00445B55">
            <w:pPr>
              <w:jc w:val="both"/>
              <w:rPr>
                <w:rFonts w:ascii="Times New Roman" w:hAnsi="Times New Roman"/>
                <w:sz w:val="20"/>
                <w:lang w:val="en-IE" w:eastAsia="en-IE"/>
              </w:rPr>
            </w:pPr>
          </w:p>
        </w:tc>
        <w:tc>
          <w:tcPr>
            <w:tcW w:w="1339" w:type="dxa"/>
            <w:shd w:val="clear" w:color="auto" w:fill="auto"/>
            <w:noWrap/>
            <w:vAlign w:val="center"/>
            <w:hideMark/>
          </w:tcPr>
          <w:p w14:paraId="69EAB901" w14:textId="77777777" w:rsidR="00907FFA" w:rsidRPr="002407B3" w:rsidRDefault="00907FFA" w:rsidP="00445B55">
            <w:pPr>
              <w:jc w:val="both"/>
              <w:rPr>
                <w:rFonts w:ascii="Times New Roman" w:hAnsi="Times New Roman"/>
                <w:sz w:val="20"/>
                <w:lang w:val="en-IE" w:eastAsia="en-IE"/>
              </w:rPr>
            </w:pPr>
          </w:p>
        </w:tc>
        <w:tc>
          <w:tcPr>
            <w:tcW w:w="1071" w:type="dxa"/>
            <w:shd w:val="clear" w:color="auto" w:fill="auto"/>
            <w:noWrap/>
            <w:vAlign w:val="center"/>
            <w:hideMark/>
          </w:tcPr>
          <w:p w14:paraId="6CC848D5" w14:textId="77777777" w:rsidR="00907FFA" w:rsidRPr="00B83897" w:rsidRDefault="00907FFA" w:rsidP="00445B55">
            <w:pPr>
              <w:jc w:val="center"/>
              <w:rPr>
                <w:rFonts w:ascii="Times New Roman" w:hAnsi="Times New Roman"/>
                <w:sz w:val="20"/>
                <w:lang w:val="en-IE" w:eastAsia="en-IE"/>
              </w:rPr>
            </w:pPr>
          </w:p>
        </w:tc>
        <w:tc>
          <w:tcPr>
            <w:tcW w:w="992" w:type="dxa"/>
            <w:tcBorders>
              <w:right w:val="single" w:sz="8" w:space="0" w:color="auto"/>
            </w:tcBorders>
            <w:shd w:val="clear" w:color="auto" w:fill="auto"/>
            <w:noWrap/>
            <w:vAlign w:val="center"/>
            <w:hideMark/>
          </w:tcPr>
          <w:p w14:paraId="5A9EFBAE" w14:textId="77777777" w:rsidR="00907FFA" w:rsidRPr="002407B3" w:rsidRDefault="00907FFA" w:rsidP="00445B55">
            <w:pPr>
              <w:jc w:val="center"/>
              <w:rPr>
                <w:rFonts w:ascii="Times New Roman" w:hAnsi="Times New Roman"/>
                <w:sz w:val="20"/>
                <w:lang w:val="en-IE" w:eastAsia="en-IE"/>
              </w:rPr>
            </w:pPr>
          </w:p>
        </w:tc>
        <w:tc>
          <w:tcPr>
            <w:tcW w:w="1025" w:type="dxa"/>
            <w:tcBorders>
              <w:left w:val="single" w:sz="8" w:space="0" w:color="auto"/>
            </w:tcBorders>
            <w:shd w:val="clear" w:color="auto" w:fill="auto"/>
            <w:noWrap/>
            <w:vAlign w:val="center"/>
            <w:hideMark/>
          </w:tcPr>
          <w:p w14:paraId="202A160F" w14:textId="77777777" w:rsidR="00907FFA" w:rsidRPr="002407B3" w:rsidRDefault="00907FFA" w:rsidP="00445B55">
            <w:pPr>
              <w:jc w:val="cente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18" w:type="dxa"/>
            <w:shd w:val="clear" w:color="auto" w:fill="auto"/>
            <w:noWrap/>
            <w:vAlign w:val="center"/>
            <w:hideMark/>
          </w:tcPr>
          <w:p w14:paraId="099CFABF" w14:textId="77777777" w:rsidR="00907FFA" w:rsidRPr="002407B3" w:rsidRDefault="00907FFA" w:rsidP="00445B55">
            <w:pPr>
              <w:jc w:val="center"/>
              <w:rPr>
                <w:rFonts w:ascii="Calibri" w:hAnsi="Calibri" w:cs="Calibri"/>
                <w:color w:val="000000"/>
                <w:sz w:val="2"/>
                <w:szCs w:val="2"/>
                <w:lang w:val="en-IE" w:eastAsia="en-IE"/>
              </w:rPr>
            </w:pPr>
          </w:p>
        </w:tc>
        <w:tc>
          <w:tcPr>
            <w:tcW w:w="865" w:type="dxa"/>
            <w:shd w:val="clear" w:color="auto" w:fill="auto"/>
            <w:noWrap/>
            <w:vAlign w:val="center"/>
            <w:hideMark/>
          </w:tcPr>
          <w:p w14:paraId="664C14D3" w14:textId="77777777" w:rsidR="00907FFA" w:rsidRPr="002407B3" w:rsidRDefault="00907FFA" w:rsidP="00445B55">
            <w:pPr>
              <w:jc w:val="center"/>
              <w:rPr>
                <w:rFonts w:ascii="Times New Roman" w:hAnsi="Times New Roman"/>
                <w:sz w:val="20"/>
                <w:lang w:val="en-IE" w:eastAsia="en-IE"/>
              </w:rPr>
            </w:pPr>
          </w:p>
        </w:tc>
        <w:tc>
          <w:tcPr>
            <w:tcW w:w="836" w:type="dxa"/>
            <w:tcBorders>
              <w:right w:val="single" w:sz="8" w:space="0" w:color="auto"/>
            </w:tcBorders>
            <w:shd w:val="clear" w:color="auto" w:fill="auto"/>
            <w:noWrap/>
            <w:vAlign w:val="center"/>
            <w:hideMark/>
          </w:tcPr>
          <w:p w14:paraId="0FC7DFA3" w14:textId="77777777" w:rsidR="00907FFA" w:rsidRPr="002407B3" w:rsidRDefault="00907FFA" w:rsidP="00445B55">
            <w:pPr>
              <w:jc w:val="cente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r>
      <w:tr w:rsidR="00907FFA" w:rsidRPr="002407B3" w14:paraId="54B87FFB" w14:textId="77777777" w:rsidTr="00445B55">
        <w:trPr>
          <w:trHeight w:val="300"/>
        </w:trPr>
        <w:tc>
          <w:tcPr>
            <w:tcW w:w="2368" w:type="dxa"/>
            <w:tcBorders>
              <w:top w:val="nil"/>
              <w:left w:val="single" w:sz="8" w:space="0" w:color="auto"/>
              <w:bottom w:val="nil"/>
              <w:right w:val="nil"/>
            </w:tcBorders>
            <w:shd w:val="clear" w:color="auto" w:fill="auto"/>
            <w:noWrap/>
            <w:vAlign w:val="center"/>
            <w:hideMark/>
          </w:tcPr>
          <w:p w14:paraId="4ED29086" w14:textId="77777777" w:rsidR="00907FFA" w:rsidRPr="002407B3" w:rsidRDefault="00907FFA" w:rsidP="00445B55">
            <w:pP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 xml:space="preserve">Profit before tax </w:t>
            </w:r>
          </w:p>
        </w:tc>
        <w:tc>
          <w:tcPr>
            <w:tcW w:w="896" w:type="dxa"/>
            <w:tcBorders>
              <w:top w:val="nil"/>
              <w:left w:val="nil"/>
              <w:bottom w:val="nil"/>
              <w:right w:val="nil"/>
            </w:tcBorders>
            <w:shd w:val="clear" w:color="auto" w:fill="auto"/>
            <w:noWrap/>
            <w:vAlign w:val="center"/>
            <w:hideMark/>
          </w:tcPr>
          <w:p w14:paraId="7EFF4928" w14:textId="77777777" w:rsidR="00907FFA" w:rsidRPr="002407B3" w:rsidRDefault="00907FFA" w:rsidP="00445B55">
            <w:pPr>
              <w:rPr>
                <w:rFonts w:ascii="Calibri" w:hAnsi="Calibri" w:cs="Calibri"/>
                <w:color w:val="000000"/>
                <w:sz w:val="22"/>
                <w:szCs w:val="22"/>
                <w:lang w:val="en-IE" w:eastAsia="en-IE"/>
              </w:rPr>
            </w:pPr>
          </w:p>
        </w:tc>
        <w:tc>
          <w:tcPr>
            <w:tcW w:w="412" w:type="dxa"/>
            <w:tcBorders>
              <w:left w:val="nil"/>
            </w:tcBorders>
            <w:shd w:val="clear" w:color="auto" w:fill="auto"/>
            <w:noWrap/>
            <w:vAlign w:val="center"/>
            <w:hideMark/>
          </w:tcPr>
          <w:p w14:paraId="22A68AA1" w14:textId="77777777" w:rsidR="00907FFA" w:rsidRPr="002407B3" w:rsidRDefault="00907FFA" w:rsidP="00445B55">
            <w:pPr>
              <w:jc w:val="both"/>
              <w:rPr>
                <w:rFonts w:ascii="Times New Roman" w:hAnsi="Times New Roman"/>
                <w:sz w:val="20"/>
                <w:lang w:val="en-IE" w:eastAsia="en-IE"/>
              </w:rPr>
            </w:pPr>
          </w:p>
        </w:tc>
        <w:tc>
          <w:tcPr>
            <w:tcW w:w="1339" w:type="dxa"/>
            <w:shd w:val="clear" w:color="auto" w:fill="auto"/>
            <w:noWrap/>
            <w:vAlign w:val="center"/>
            <w:hideMark/>
          </w:tcPr>
          <w:p w14:paraId="6A210925"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1</w:t>
            </w:r>
          </w:p>
        </w:tc>
        <w:tc>
          <w:tcPr>
            <w:tcW w:w="1071" w:type="dxa"/>
            <w:shd w:val="clear" w:color="auto" w:fill="auto"/>
            <w:noWrap/>
            <w:vAlign w:val="center"/>
            <w:hideMark/>
          </w:tcPr>
          <w:p w14:paraId="1068B54C"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136</w:t>
            </w:r>
          </w:p>
        </w:tc>
        <w:tc>
          <w:tcPr>
            <w:tcW w:w="992" w:type="dxa"/>
            <w:tcBorders>
              <w:right w:val="single" w:sz="8" w:space="0" w:color="auto"/>
            </w:tcBorders>
            <w:shd w:val="clear" w:color="auto" w:fill="auto"/>
            <w:noWrap/>
            <w:vAlign w:val="center"/>
            <w:hideMark/>
          </w:tcPr>
          <w:p w14:paraId="1BFFEAD2" w14:textId="77777777" w:rsidR="00907FFA" w:rsidRPr="00B83897" w:rsidRDefault="00907FFA" w:rsidP="00445B55">
            <w:pPr>
              <w:jc w:val="center"/>
              <w:rPr>
                <w:rFonts w:ascii="Calibri" w:hAnsi="Calibri" w:cs="Calibri"/>
                <w:color w:val="000000"/>
                <w:sz w:val="20"/>
                <w:lang w:val="en-IE" w:eastAsia="en-IE"/>
              </w:rPr>
            </w:pPr>
            <w:r w:rsidRPr="00B83897">
              <w:rPr>
                <w:rFonts w:ascii="Calibri" w:hAnsi="Calibri" w:cs="Calibri"/>
                <w:color w:val="000000"/>
                <w:sz w:val="20"/>
                <w:lang w:val="en-IE" w:eastAsia="en-IE"/>
              </w:rPr>
              <w:t>-99%</w:t>
            </w:r>
          </w:p>
        </w:tc>
        <w:tc>
          <w:tcPr>
            <w:tcW w:w="1025" w:type="dxa"/>
            <w:tcBorders>
              <w:left w:val="single" w:sz="8" w:space="0" w:color="auto"/>
            </w:tcBorders>
            <w:shd w:val="clear" w:color="auto" w:fill="auto"/>
            <w:noWrap/>
            <w:vAlign w:val="center"/>
            <w:hideMark/>
          </w:tcPr>
          <w:p w14:paraId="43E03555" w14:textId="77777777" w:rsidR="00907FFA" w:rsidRPr="002407B3" w:rsidRDefault="00907FFA" w:rsidP="00445B55">
            <w:pPr>
              <w:jc w:val="cente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 </w:t>
            </w:r>
          </w:p>
        </w:tc>
        <w:tc>
          <w:tcPr>
            <w:tcW w:w="818" w:type="dxa"/>
            <w:shd w:val="clear" w:color="auto" w:fill="auto"/>
            <w:noWrap/>
            <w:vAlign w:val="center"/>
            <w:hideMark/>
          </w:tcPr>
          <w:p w14:paraId="0B6ADCD1" w14:textId="77777777" w:rsidR="00907FFA" w:rsidRPr="002407B3" w:rsidRDefault="00907FFA" w:rsidP="00445B55">
            <w:pPr>
              <w:jc w:val="center"/>
              <w:rPr>
                <w:rFonts w:ascii="Calibri" w:hAnsi="Calibri" w:cs="Calibri"/>
                <w:color w:val="000000"/>
                <w:sz w:val="22"/>
                <w:szCs w:val="22"/>
                <w:lang w:val="en-IE" w:eastAsia="en-IE"/>
              </w:rPr>
            </w:pPr>
          </w:p>
        </w:tc>
        <w:tc>
          <w:tcPr>
            <w:tcW w:w="865" w:type="dxa"/>
            <w:shd w:val="clear" w:color="auto" w:fill="auto"/>
            <w:noWrap/>
            <w:vAlign w:val="center"/>
            <w:hideMark/>
          </w:tcPr>
          <w:p w14:paraId="1DA5F6B9" w14:textId="77777777" w:rsidR="00907FFA" w:rsidRPr="002407B3" w:rsidRDefault="00907FFA" w:rsidP="00445B55">
            <w:pPr>
              <w:jc w:val="center"/>
              <w:rPr>
                <w:rFonts w:ascii="Times New Roman" w:hAnsi="Times New Roman"/>
                <w:sz w:val="20"/>
                <w:lang w:val="en-IE" w:eastAsia="en-IE"/>
              </w:rPr>
            </w:pPr>
          </w:p>
        </w:tc>
        <w:tc>
          <w:tcPr>
            <w:tcW w:w="836" w:type="dxa"/>
            <w:tcBorders>
              <w:right w:val="single" w:sz="8" w:space="0" w:color="auto"/>
            </w:tcBorders>
            <w:shd w:val="clear" w:color="auto" w:fill="auto"/>
            <w:noWrap/>
            <w:vAlign w:val="center"/>
            <w:hideMark/>
          </w:tcPr>
          <w:p w14:paraId="02F6E4E9" w14:textId="77777777" w:rsidR="00907FFA" w:rsidRPr="002407B3" w:rsidRDefault="00907FFA" w:rsidP="00445B55">
            <w:pPr>
              <w:jc w:val="cente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 </w:t>
            </w:r>
          </w:p>
        </w:tc>
      </w:tr>
      <w:tr w:rsidR="00907FFA" w:rsidRPr="002407B3" w14:paraId="371050D2" w14:textId="77777777" w:rsidTr="00445B55">
        <w:trPr>
          <w:trHeight w:val="49"/>
        </w:trPr>
        <w:tc>
          <w:tcPr>
            <w:tcW w:w="2368" w:type="dxa"/>
            <w:tcBorders>
              <w:top w:val="nil"/>
              <w:left w:val="single" w:sz="8" w:space="0" w:color="auto"/>
              <w:bottom w:val="nil"/>
              <w:right w:val="nil"/>
            </w:tcBorders>
            <w:shd w:val="clear" w:color="auto" w:fill="auto"/>
            <w:noWrap/>
            <w:vAlign w:val="center"/>
            <w:hideMark/>
          </w:tcPr>
          <w:p w14:paraId="4512A903"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96" w:type="dxa"/>
            <w:tcBorders>
              <w:top w:val="nil"/>
              <w:left w:val="nil"/>
              <w:bottom w:val="nil"/>
              <w:right w:val="nil"/>
            </w:tcBorders>
            <w:shd w:val="clear" w:color="auto" w:fill="auto"/>
            <w:noWrap/>
            <w:vAlign w:val="center"/>
            <w:hideMark/>
          </w:tcPr>
          <w:p w14:paraId="77EAA6FC" w14:textId="77777777" w:rsidR="00907FFA" w:rsidRPr="002407B3" w:rsidRDefault="00907FFA" w:rsidP="00445B55">
            <w:pPr>
              <w:rPr>
                <w:rFonts w:ascii="Calibri" w:hAnsi="Calibri" w:cs="Calibri"/>
                <w:color w:val="000000"/>
                <w:sz w:val="2"/>
                <w:szCs w:val="2"/>
                <w:lang w:val="en-IE" w:eastAsia="en-IE"/>
              </w:rPr>
            </w:pPr>
          </w:p>
        </w:tc>
        <w:tc>
          <w:tcPr>
            <w:tcW w:w="412" w:type="dxa"/>
            <w:tcBorders>
              <w:left w:val="nil"/>
            </w:tcBorders>
            <w:shd w:val="clear" w:color="auto" w:fill="auto"/>
            <w:noWrap/>
            <w:vAlign w:val="center"/>
            <w:hideMark/>
          </w:tcPr>
          <w:p w14:paraId="00151C05" w14:textId="77777777" w:rsidR="00907FFA" w:rsidRPr="002407B3" w:rsidRDefault="00907FFA" w:rsidP="00445B55">
            <w:pPr>
              <w:jc w:val="both"/>
              <w:rPr>
                <w:rFonts w:ascii="Times New Roman" w:hAnsi="Times New Roman"/>
                <w:sz w:val="20"/>
                <w:lang w:val="en-IE" w:eastAsia="en-IE"/>
              </w:rPr>
            </w:pPr>
          </w:p>
        </w:tc>
        <w:tc>
          <w:tcPr>
            <w:tcW w:w="1339" w:type="dxa"/>
            <w:shd w:val="clear" w:color="auto" w:fill="auto"/>
            <w:noWrap/>
            <w:vAlign w:val="center"/>
            <w:hideMark/>
          </w:tcPr>
          <w:p w14:paraId="44E092B4" w14:textId="77777777" w:rsidR="00907FFA" w:rsidRPr="002407B3" w:rsidRDefault="00907FFA" w:rsidP="00445B55">
            <w:pPr>
              <w:jc w:val="both"/>
              <w:rPr>
                <w:rFonts w:ascii="Times New Roman" w:hAnsi="Times New Roman"/>
                <w:sz w:val="20"/>
                <w:lang w:val="en-IE" w:eastAsia="en-IE"/>
              </w:rPr>
            </w:pPr>
          </w:p>
        </w:tc>
        <w:tc>
          <w:tcPr>
            <w:tcW w:w="1071" w:type="dxa"/>
            <w:shd w:val="clear" w:color="auto" w:fill="auto"/>
            <w:noWrap/>
            <w:vAlign w:val="center"/>
            <w:hideMark/>
          </w:tcPr>
          <w:p w14:paraId="7668E7A5" w14:textId="77777777" w:rsidR="00907FFA" w:rsidRPr="00B83897" w:rsidRDefault="00907FFA" w:rsidP="00445B55">
            <w:pPr>
              <w:jc w:val="center"/>
              <w:rPr>
                <w:rFonts w:ascii="Times New Roman" w:hAnsi="Times New Roman"/>
                <w:sz w:val="20"/>
                <w:lang w:val="en-IE" w:eastAsia="en-IE"/>
              </w:rPr>
            </w:pPr>
          </w:p>
        </w:tc>
        <w:tc>
          <w:tcPr>
            <w:tcW w:w="992" w:type="dxa"/>
            <w:tcBorders>
              <w:right w:val="single" w:sz="8" w:space="0" w:color="auto"/>
            </w:tcBorders>
            <w:shd w:val="clear" w:color="auto" w:fill="auto"/>
            <w:noWrap/>
            <w:vAlign w:val="center"/>
            <w:hideMark/>
          </w:tcPr>
          <w:p w14:paraId="318B8DC4" w14:textId="77777777" w:rsidR="00907FFA" w:rsidRPr="002407B3" w:rsidRDefault="00907FFA" w:rsidP="00445B55">
            <w:pPr>
              <w:jc w:val="center"/>
              <w:rPr>
                <w:rFonts w:ascii="Times New Roman" w:hAnsi="Times New Roman"/>
                <w:sz w:val="20"/>
                <w:lang w:val="en-IE" w:eastAsia="en-IE"/>
              </w:rPr>
            </w:pPr>
          </w:p>
        </w:tc>
        <w:tc>
          <w:tcPr>
            <w:tcW w:w="1025" w:type="dxa"/>
            <w:tcBorders>
              <w:left w:val="single" w:sz="8" w:space="0" w:color="auto"/>
            </w:tcBorders>
            <w:shd w:val="clear" w:color="auto" w:fill="auto"/>
            <w:noWrap/>
            <w:vAlign w:val="center"/>
            <w:hideMark/>
          </w:tcPr>
          <w:p w14:paraId="51CA7689" w14:textId="77777777" w:rsidR="00907FFA" w:rsidRPr="002407B3" w:rsidRDefault="00907FFA" w:rsidP="00445B55">
            <w:pPr>
              <w:jc w:val="cente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18" w:type="dxa"/>
            <w:shd w:val="clear" w:color="auto" w:fill="auto"/>
            <w:noWrap/>
            <w:vAlign w:val="center"/>
            <w:hideMark/>
          </w:tcPr>
          <w:p w14:paraId="5F3259E8" w14:textId="77777777" w:rsidR="00907FFA" w:rsidRPr="002407B3" w:rsidRDefault="00907FFA" w:rsidP="00445B55">
            <w:pPr>
              <w:jc w:val="center"/>
              <w:rPr>
                <w:rFonts w:ascii="Calibri" w:hAnsi="Calibri" w:cs="Calibri"/>
                <w:color w:val="000000"/>
                <w:sz w:val="2"/>
                <w:szCs w:val="2"/>
                <w:lang w:val="en-IE" w:eastAsia="en-IE"/>
              </w:rPr>
            </w:pPr>
          </w:p>
        </w:tc>
        <w:tc>
          <w:tcPr>
            <w:tcW w:w="865" w:type="dxa"/>
            <w:shd w:val="clear" w:color="auto" w:fill="auto"/>
            <w:noWrap/>
            <w:vAlign w:val="center"/>
            <w:hideMark/>
          </w:tcPr>
          <w:p w14:paraId="29B007F4" w14:textId="77777777" w:rsidR="00907FFA" w:rsidRPr="002407B3" w:rsidRDefault="00907FFA" w:rsidP="00445B55">
            <w:pPr>
              <w:jc w:val="center"/>
              <w:rPr>
                <w:rFonts w:ascii="Times New Roman" w:hAnsi="Times New Roman"/>
                <w:sz w:val="20"/>
                <w:lang w:val="en-IE" w:eastAsia="en-IE"/>
              </w:rPr>
            </w:pPr>
          </w:p>
        </w:tc>
        <w:tc>
          <w:tcPr>
            <w:tcW w:w="836" w:type="dxa"/>
            <w:tcBorders>
              <w:right w:val="single" w:sz="8" w:space="0" w:color="auto"/>
            </w:tcBorders>
            <w:shd w:val="clear" w:color="auto" w:fill="auto"/>
            <w:noWrap/>
            <w:vAlign w:val="center"/>
            <w:hideMark/>
          </w:tcPr>
          <w:p w14:paraId="612DD9FB" w14:textId="77777777" w:rsidR="00907FFA" w:rsidRPr="002407B3" w:rsidRDefault="00907FFA" w:rsidP="00445B55">
            <w:pPr>
              <w:jc w:val="cente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r>
      <w:tr w:rsidR="00907FFA" w:rsidRPr="002407B3" w14:paraId="372CBCF2" w14:textId="77777777" w:rsidTr="00445B55">
        <w:trPr>
          <w:trHeight w:val="345"/>
        </w:trPr>
        <w:tc>
          <w:tcPr>
            <w:tcW w:w="2368" w:type="dxa"/>
            <w:tcBorders>
              <w:top w:val="nil"/>
              <w:left w:val="single" w:sz="8" w:space="0" w:color="auto"/>
              <w:bottom w:val="nil"/>
              <w:right w:val="nil"/>
            </w:tcBorders>
            <w:shd w:val="clear" w:color="auto" w:fill="auto"/>
            <w:noWrap/>
            <w:vAlign w:val="center"/>
            <w:hideMark/>
          </w:tcPr>
          <w:p w14:paraId="07F94B94" w14:textId="77777777" w:rsidR="00907FFA" w:rsidRPr="002407B3" w:rsidRDefault="00907FFA" w:rsidP="00445B55">
            <w:pP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Earnings per share</w:t>
            </w:r>
            <w:r w:rsidRPr="002407B3">
              <w:rPr>
                <w:rFonts w:ascii="Calibri" w:hAnsi="Calibri" w:cs="Calibri"/>
                <w:color w:val="000000"/>
                <w:sz w:val="22"/>
                <w:szCs w:val="22"/>
                <w:vertAlign w:val="superscript"/>
                <w:lang w:val="en-IE" w:eastAsia="en-IE"/>
              </w:rPr>
              <w:t>7</w:t>
            </w:r>
          </w:p>
        </w:tc>
        <w:tc>
          <w:tcPr>
            <w:tcW w:w="896" w:type="dxa"/>
            <w:tcBorders>
              <w:top w:val="nil"/>
              <w:left w:val="nil"/>
              <w:bottom w:val="nil"/>
              <w:right w:val="nil"/>
            </w:tcBorders>
            <w:shd w:val="clear" w:color="auto" w:fill="auto"/>
            <w:noWrap/>
            <w:vAlign w:val="center"/>
            <w:hideMark/>
          </w:tcPr>
          <w:p w14:paraId="01D52497" w14:textId="77777777" w:rsidR="00907FFA" w:rsidRPr="002407B3" w:rsidRDefault="00907FFA" w:rsidP="00445B55">
            <w:pPr>
              <w:rPr>
                <w:rFonts w:ascii="Calibri" w:hAnsi="Calibri" w:cs="Calibri"/>
                <w:color w:val="000000"/>
                <w:sz w:val="22"/>
                <w:szCs w:val="22"/>
                <w:lang w:val="en-IE" w:eastAsia="en-IE"/>
              </w:rPr>
            </w:pPr>
          </w:p>
        </w:tc>
        <w:tc>
          <w:tcPr>
            <w:tcW w:w="412" w:type="dxa"/>
            <w:tcBorders>
              <w:left w:val="nil"/>
            </w:tcBorders>
            <w:shd w:val="clear" w:color="auto" w:fill="auto"/>
            <w:noWrap/>
            <w:vAlign w:val="center"/>
            <w:hideMark/>
          </w:tcPr>
          <w:p w14:paraId="68E974B1" w14:textId="77777777" w:rsidR="00907FFA" w:rsidRPr="002407B3" w:rsidRDefault="00907FFA" w:rsidP="00445B55">
            <w:pPr>
              <w:jc w:val="both"/>
              <w:rPr>
                <w:rFonts w:ascii="Times New Roman" w:hAnsi="Times New Roman"/>
                <w:sz w:val="20"/>
                <w:lang w:val="en-IE" w:eastAsia="en-IE"/>
              </w:rPr>
            </w:pPr>
          </w:p>
        </w:tc>
        <w:tc>
          <w:tcPr>
            <w:tcW w:w="1339" w:type="dxa"/>
            <w:shd w:val="clear" w:color="auto" w:fill="auto"/>
            <w:noWrap/>
            <w:vAlign w:val="center"/>
            <w:hideMark/>
          </w:tcPr>
          <w:p w14:paraId="5F2EA136" w14:textId="77777777" w:rsidR="00907FFA" w:rsidRPr="006F48C7" w:rsidRDefault="00907FFA" w:rsidP="00445B55">
            <w:pPr>
              <w:jc w:val="center"/>
              <w:rPr>
                <w:rFonts w:asciiTheme="minorHAnsi" w:hAnsiTheme="minorHAnsi" w:cstheme="minorHAnsi"/>
                <w:sz w:val="20"/>
                <w:lang w:val="en-IE" w:eastAsia="en-IE"/>
              </w:rPr>
            </w:pPr>
            <w:r>
              <w:rPr>
                <w:rFonts w:asciiTheme="minorHAnsi" w:hAnsiTheme="minorHAnsi" w:cstheme="minorHAnsi"/>
                <w:sz w:val="20"/>
                <w:lang w:val="en-IE" w:eastAsia="en-IE"/>
              </w:rPr>
              <w:t>29.3</w:t>
            </w:r>
            <w:r w:rsidRPr="006F48C7">
              <w:rPr>
                <w:rFonts w:asciiTheme="minorHAnsi" w:hAnsiTheme="minorHAnsi" w:cstheme="minorHAnsi"/>
                <w:sz w:val="20"/>
                <w:lang w:val="en-IE" w:eastAsia="en-IE"/>
              </w:rPr>
              <w:t>p</w:t>
            </w:r>
          </w:p>
        </w:tc>
        <w:tc>
          <w:tcPr>
            <w:tcW w:w="1071" w:type="dxa"/>
            <w:shd w:val="clear" w:color="auto" w:fill="auto"/>
            <w:noWrap/>
            <w:vAlign w:val="center"/>
            <w:hideMark/>
          </w:tcPr>
          <w:p w14:paraId="1AEB8F94" w14:textId="77777777" w:rsidR="00907FFA" w:rsidRPr="006F48C7" w:rsidRDefault="00907FFA" w:rsidP="00445B55">
            <w:pPr>
              <w:jc w:val="center"/>
              <w:rPr>
                <w:rFonts w:ascii="Calibri" w:hAnsi="Calibri" w:cs="Calibri"/>
                <w:color w:val="000000"/>
                <w:sz w:val="20"/>
                <w:lang w:val="en-IE" w:eastAsia="en-IE"/>
              </w:rPr>
            </w:pPr>
            <w:r w:rsidRPr="006F48C7">
              <w:rPr>
                <w:rFonts w:ascii="Calibri" w:hAnsi="Calibri" w:cs="Calibri"/>
                <w:color w:val="000000"/>
                <w:sz w:val="20"/>
                <w:lang w:val="en-IE" w:eastAsia="en-IE"/>
              </w:rPr>
              <w:t>180.2p</w:t>
            </w:r>
          </w:p>
        </w:tc>
        <w:tc>
          <w:tcPr>
            <w:tcW w:w="992" w:type="dxa"/>
            <w:tcBorders>
              <w:right w:val="single" w:sz="8" w:space="0" w:color="auto"/>
            </w:tcBorders>
            <w:shd w:val="clear" w:color="auto" w:fill="auto"/>
            <w:noWrap/>
            <w:vAlign w:val="center"/>
            <w:hideMark/>
          </w:tcPr>
          <w:p w14:paraId="59EFD703" w14:textId="77777777" w:rsidR="00907FFA" w:rsidRPr="006F48C7" w:rsidRDefault="00907FFA" w:rsidP="00445B55">
            <w:pPr>
              <w:jc w:val="center"/>
              <w:rPr>
                <w:rFonts w:ascii="Calibri" w:hAnsi="Calibri" w:cs="Calibri"/>
                <w:color w:val="000000"/>
                <w:sz w:val="20"/>
                <w:lang w:val="en-IE" w:eastAsia="en-IE"/>
              </w:rPr>
            </w:pPr>
            <w:r w:rsidRPr="006F48C7">
              <w:rPr>
                <w:rFonts w:ascii="Calibri" w:hAnsi="Calibri" w:cs="Calibri"/>
                <w:color w:val="000000"/>
                <w:sz w:val="20"/>
                <w:lang w:val="en-IE" w:eastAsia="en-IE"/>
              </w:rPr>
              <w:t>-</w:t>
            </w:r>
            <w:r>
              <w:rPr>
                <w:rFonts w:ascii="Calibri" w:hAnsi="Calibri" w:cs="Calibri"/>
                <w:color w:val="000000"/>
                <w:sz w:val="20"/>
                <w:lang w:val="en-IE" w:eastAsia="en-IE"/>
              </w:rPr>
              <w:t>84</w:t>
            </w:r>
            <w:r w:rsidRPr="006F48C7">
              <w:rPr>
                <w:rFonts w:ascii="Calibri" w:hAnsi="Calibri" w:cs="Calibri"/>
                <w:color w:val="000000"/>
                <w:sz w:val="20"/>
                <w:lang w:val="en-IE" w:eastAsia="en-IE"/>
              </w:rPr>
              <w:t>%</w:t>
            </w:r>
          </w:p>
        </w:tc>
        <w:tc>
          <w:tcPr>
            <w:tcW w:w="1025" w:type="dxa"/>
            <w:tcBorders>
              <w:left w:val="single" w:sz="8" w:space="0" w:color="auto"/>
            </w:tcBorders>
            <w:shd w:val="clear" w:color="auto" w:fill="auto"/>
            <w:noWrap/>
            <w:vAlign w:val="center"/>
            <w:hideMark/>
          </w:tcPr>
          <w:p w14:paraId="61187B69" w14:textId="77777777" w:rsidR="00907FFA" w:rsidRPr="002407B3" w:rsidRDefault="00907FFA" w:rsidP="00445B55">
            <w:pPr>
              <w:jc w:val="cente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 </w:t>
            </w:r>
          </w:p>
        </w:tc>
        <w:tc>
          <w:tcPr>
            <w:tcW w:w="818" w:type="dxa"/>
            <w:shd w:val="clear" w:color="auto" w:fill="auto"/>
            <w:noWrap/>
            <w:vAlign w:val="center"/>
            <w:hideMark/>
          </w:tcPr>
          <w:p w14:paraId="03434583" w14:textId="77777777" w:rsidR="00907FFA" w:rsidRPr="002407B3" w:rsidRDefault="00907FFA" w:rsidP="00445B55">
            <w:pPr>
              <w:jc w:val="center"/>
              <w:rPr>
                <w:rFonts w:ascii="Calibri" w:hAnsi="Calibri" w:cs="Calibri"/>
                <w:color w:val="000000"/>
                <w:sz w:val="22"/>
                <w:szCs w:val="22"/>
                <w:lang w:val="en-IE" w:eastAsia="en-IE"/>
              </w:rPr>
            </w:pPr>
          </w:p>
        </w:tc>
        <w:tc>
          <w:tcPr>
            <w:tcW w:w="865" w:type="dxa"/>
            <w:shd w:val="clear" w:color="auto" w:fill="auto"/>
            <w:noWrap/>
            <w:vAlign w:val="center"/>
            <w:hideMark/>
          </w:tcPr>
          <w:p w14:paraId="46CE6850" w14:textId="77777777" w:rsidR="00907FFA" w:rsidRPr="002407B3" w:rsidRDefault="00907FFA" w:rsidP="00445B55">
            <w:pPr>
              <w:jc w:val="center"/>
              <w:rPr>
                <w:rFonts w:ascii="Times New Roman" w:hAnsi="Times New Roman"/>
                <w:sz w:val="20"/>
                <w:lang w:val="en-IE" w:eastAsia="en-IE"/>
              </w:rPr>
            </w:pPr>
          </w:p>
        </w:tc>
        <w:tc>
          <w:tcPr>
            <w:tcW w:w="836" w:type="dxa"/>
            <w:tcBorders>
              <w:right w:val="single" w:sz="8" w:space="0" w:color="auto"/>
            </w:tcBorders>
            <w:shd w:val="clear" w:color="auto" w:fill="auto"/>
            <w:noWrap/>
            <w:vAlign w:val="center"/>
            <w:hideMark/>
          </w:tcPr>
          <w:p w14:paraId="7784A7F8" w14:textId="77777777" w:rsidR="00907FFA" w:rsidRPr="002407B3" w:rsidRDefault="00907FFA" w:rsidP="00445B55">
            <w:pPr>
              <w:jc w:val="cente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 </w:t>
            </w:r>
          </w:p>
        </w:tc>
      </w:tr>
      <w:tr w:rsidR="00907FFA" w:rsidRPr="002407B3" w14:paraId="7F6DA12D" w14:textId="77777777" w:rsidTr="00445B55">
        <w:trPr>
          <w:trHeight w:val="49"/>
        </w:trPr>
        <w:tc>
          <w:tcPr>
            <w:tcW w:w="2368" w:type="dxa"/>
            <w:tcBorders>
              <w:top w:val="nil"/>
              <w:left w:val="single" w:sz="8" w:space="0" w:color="auto"/>
              <w:bottom w:val="nil"/>
              <w:right w:val="nil"/>
            </w:tcBorders>
            <w:shd w:val="clear" w:color="auto" w:fill="auto"/>
            <w:noWrap/>
            <w:vAlign w:val="center"/>
            <w:hideMark/>
          </w:tcPr>
          <w:p w14:paraId="4A596076"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96" w:type="dxa"/>
            <w:tcBorders>
              <w:top w:val="nil"/>
              <w:left w:val="nil"/>
              <w:bottom w:val="nil"/>
              <w:right w:val="nil"/>
            </w:tcBorders>
            <w:shd w:val="clear" w:color="auto" w:fill="auto"/>
            <w:noWrap/>
            <w:vAlign w:val="center"/>
            <w:hideMark/>
          </w:tcPr>
          <w:p w14:paraId="61D672D2" w14:textId="77777777" w:rsidR="00907FFA" w:rsidRPr="002407B3" w:rsidRDefault="00907FFA" w:rsidP="00445B55">
            <w:pPr>
              <w:rPr>
                <w:rFonts w:ascii="Calibri" w:hAnsi="Calibri" w:cs="Calibri"/>
                <w:color w:val="000000"/>
                <w:sz w:val="2"/>
                <w:szCs w:val="2"/>
                <w:lang w:val="en-IE" w:eastAsia="en-IE"/>
              </w:rPr>
            </w:pPr>
          </w:p>
        </w:tc>
        <w:tc>
          <w:tcPr>
            <w:tcW w:w="412" w:type="dxa"/>
            <w:tcBorders>
              <w:left w:val="nil"/>
            </w:tcBorders>
            <w:shd w:val="clear" w:color="auto" w:fill="auto"/>
            <w:noWrap/>
            <w:vAlign w:val="center"/>
            <w:hideMark/>
          </w:tcPr>
          <w:p w14:paraId="7AFFC7F7" w14:textId="77777777" w:rsidR="00907FFA" w:rsidRPr="002407B3" w:rsidRDefault="00907FFA" w:rsidP="00445B55">
            <w:pPr>
              <w:jc w:val="both"/>
              <w:rPr>
                <w:rFonts w:ascii="Times New Roman" w:hAnsi="Times New Roman"/>
                <w:sz w:val="20"/>
                <w:lang w:val="en-IE" w:eastAsia="en-IE"/>
              </w:rPr>
            </w:pPr>
          </w:p>
        </w:tc>
        <w:tc>
          <w:tcPr>
            <w:tcW w:w="1339" w:type="dxa"/>
            <w:shd w:val="clear" w:color="auto" w:fill="auto"/>
            <w:noWrap/>
            <w:vAlign w:val="center"/>
            <w:hideMark/>
          </w:tcPr>
          <w:p w14:paraId="41A73B3A" w14:textId="77777777" w:rsidR="00907FFA" w:rsidRPr="006F48C7" w:rsidRDefault="00907FFA" w:rsidP="00445B55">
            <w:pPr>
              <w:jc w:val="center"/>
              <w:rPr>
                <w:rFonts w:asciiTheme="minorHAnsi" w:hAnsiTheme="minorHAnsi" w:cstheme="minorHAnsi"/>
                <w:sz w:val="20"/>
                <w:lang w:val="en-IE" w:eastAsia="en-IE"/>
              </w:rPr>
            </w:pPr>
          </w:p>
        </w:tc>
        <w:tc>
          <w:tcPr>
            <w:tcW w:w="1071" w:type="dxa"/>
            <w:shd w:val="clear" w:color="auto" w:fill="auto"/>
            <w:noWrap/>
            <w:vAlign w:val="center"/>
            <w:hideMark/>
          </w:tcPr>
          <w:p w14:paraId="4797FA82" w14:textId="77777777" w:rsidR="00907FFA" w:rsidRPr="006F48C7" w:rsidRDefault="00907FFA" w:rsidP="00445B55">
            <w:pPr>
              <w:jc w:val="center"/>
              <w:rPr>
                <w:rFonts w:ascii="Times New Roman" w:hAnsi="Times New Roman"/>
                <w:sz w:val="20"/>
                <w:lang w:val="en-IE" w:eastAsia="en-IE"/>
              </w:rPr>
            </w:pPr>
          </w:p>
        </w:tc>
        <w:tc>
          <w:tcPr>
            <w:tcW w:w="992" w:type="dxa"/>
            <w:tcBorders>
              <w:right w:val="single" w:sz="8" w:space="0" w:color="auto"/>
            </w:tcBorders>
            <w:shd w:val="clear" w:color="auto" w:fill="auto"/>
            <w:noWrap/>
            <w:vAlign w:val="center"/>
            <w:hideMark/>
          </w:tcPr>
          <w:p w14:paraId="2C723049" w14:textId="77777777" w:rsidR="00907FFA" w:rsidRPr="006F48C7" w:rsidRDefault="00907FFA" w:rsidP="00445B55">
            <w:pPr>
              <w:jc w:val="center"/>
              <w:rPr>
                <w:rFonts w:ascii="Times New Roman" w:hAnsi="Times New Roman"/>
                <w:sz w:val="20"/>
                <w:lang w:val="en-IE" w:eastAsia="en-IE"/>
              </w:rPr>
            </w:pPr>
          </w:p>
        </w:tc>
        <w:tc>
          <w:tcPr>
            <w:tcW w:w="1025" w:type="dxa"/>
            <w:tcBorders>
              <w:left w:val="single" w:sz="8" w:space="0" w:color="auto"/>
            </w:tcBorders>
            <w:shd w:val="clear" w:color="auto" w:fill="auto"/>
            <w:noWrap/>
            <w:vAlign w:val="center"/>
            <w:hideMark/>
          </w:tcPr>
          <w:p w14:paraId="33B318F1" w14:textId="77777777" w:rsidR="00907FFA" w:rsidRPr="002407B3" w:rsidRDefault="00907FFA" w:rsidP="00445B55">
            <w:pPr>
              <w:jc w:val="cente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18" w:type="dxa"/>
            <w:shd w:val="clear" w:color="auto" w:fill="auto"/>
            <w:noWrap/>
            <w:vAlign w:val="center"/>
            <w:hideMark/>
          </w:tcPr>
          <w:p w14:paraId="78D0A6C5" w14:textId="77777777" w:rsidR="00907FFA" w:rsidRPr="002407B3" w:rsidRDefault="00907FFA" w:rsidP="00445B55">
            <w:pPr>
              <w:jc w:val="center"/>
              <w:rPr>
                <w:rFonts w:ascii="Calibri" w:hAnsi="Calibri" w:cs="Calibri"/>
                <w:color w:val="000000"/>
                <w:sz w:val="2"/>
                <w:szCs w:val="2"/>
                <w:lang w:val="en-IE" w:eastAsia="en-IE"/>
              </w:rPr>
            </w:pPr>
          </w:p>
        </w:tc>
        <w:tc>
          <w:tcPr>
            <w:tcW w:w="865" w:type="dxa"/>
            <w:shd w:val="clear" w:color="auto" w:fill="auto"/>
            <w:noWrap/>
            <w:vAlign w:val="center"/>
            <w:hideMark/>
          </w:tcPr>
          <w:p w14:paraId="779ACFDF" w14:textId="77777777" w:rsidR="00907FFA" w:rsidRPr="002407B3" w:rsidRDefault="00907FFA" w:rsidP="00445B55">
            <w:pPr>
              <w:jc w:val="center"/>
              <w:rPr>
                <w:rFonts w:ascii="Times New Roman" w:hAnsi="Times New Roman"/>
                <w:sz w:val="20"/>
                <w:lang w:val="en-IE" w:eastAsia="en-IE"/>
              </w:rPr>
            </w:pPr>
          </w:p>
        </w:tc>
        <w:tc>
          <w:tcPr>
            <w:tcW w:w="836" w:type="dxa"/>
            <w:tcBorders>
              <w:right w:val="single" w:sz="8" w:space="0" w:color="auto"/>
            </w:tcBorders>
            <w:shd w:val="clear" w:color="auto" w:fill="auto"/>
            <w:noWrap/>
            <w:vAlign w:val="center"/>
            <w:hideMark/>
          </w:tcPr>
          <w:p w14:paraId="0925850B" w14:textId="77777777" w:rsidR="00907FFA" w:rsidRPr="002407B3" w:rsidRDefault="00907FFA" w:rsidP="00445B55">
            <w:pPr>
              <w:jc w:val="cente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r>
      <w:tr w:rsidR="00907FFA" w:rsidRPr="002407B3" w14:paraId="1F523CE6" w14:textId="77777777" w:rsidTr="00445B55">
        <w:trPr>
          <w:trHeight w:val="345"/>
        </w:trPr>
        <w:tc>
          <w:tcPr>
            <w:tcW w:w="3264" w:type="dxa"/>
            <w:gridSpan w:val="2"/>
            <w:tcBorders>
              <w:top w:val="nil"/>
              <w:left w:val="single" w:sz="8" w:space="0" w:color="auto"/>
              <w:bottom w:val="nil"/>
              <w:right w:val="nil"/>
            </w:tcBorders>
            <w:shd w:val="clear" w:color="auto" w:fill="auto"/>
            <w:noWrap/>
            <w:vAlign w:val="center"/>
            <w:hideMark/>
          </w:tcPr>
          <w:p w14:paraId="2BCD45AB" w14:textId="77777777" w:rsidR="00907FFA" w:rsidRPr="002407B3" w:rsidRDefault="00907FFA" w:rsidP="00445B55">
            <w:pP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Adjusted</w:t>
            </w:r>
            <w:r w:rsidRPr="002407B3">
              <w:rPr>
                <w:rFonts w:ascii="Calibri" w:hAnsi="Calibri" w:cs="Calibri"/>
                <w:i/>
                <w:iCs/>
                <w:color w:val="000000"/>
                <w:sz w:val="22"/>
                <w:szCs w:val="22"/>
                <w:vertAlign w:val="superscript"/>
                <w:lang w:val="en-IE" w:eastAsia="en-IE"/>
              </w:rPr>
              <w:t xml:space="preserve"> </w:t>
            </w:r>
            <w:r w:rsidRPr="002407B3">
              <w:rPr>
                <w:rFonts w:ascii="Calibri" w:hAnsi="Calibri" w:cs="Calibri"/>
                <w:color w:val="000000"/>
                <w:sz w:val="22"/>
                <w:szCs w:val="22"/>
                <w:lang w:val="en-IE" w:eastAsia="en-IE"/>
              </w:rPr>
              <w:t>earnings per share</w:t>
            </w:r>
          </w:p>
        </w:tc>
        <w:tc>
          <w:tcPr>
            <w:tcW w:w="412" w:type="dxa"/>
            <w:tcBorders>
              <w:left w:val="nil"/>
            </w:tcBorders>
            <w:shd w:val="clear" w:color="auto" w:fill="auto"/>
            <w:noWrap/>
            <w:vAlign w:val="center"/>
            <w:hideMark/>
          </w:tcPr>
          <w:p w14:paraId="7CF67095" w14:textId="77777777" w:rsidR="00907FFA" w:rsidRPr="002407B3" w:rsidRDefault="00907FFA" w:rsidP="00445B55">
            <w:pPr>
              <w:rPr>
                <w:rFonts w:ascii="Calibri" w:hAnsi="Calibri" w:cs="Calibri"/>
                <w:color w:val="000000"/>
                <w:sz w:val="22"/>
                <w:szCs w:val="22"/>
                <w:lang w:val="en-IE" w:eastAsia="en-IE"/>
              </w:rPr>
            </w:pPr>
          </w:p>
        </w:tc>
        <w:tc>
          <w:tcPr>
            <w:tcW w:w="1339" w:type="dxa"/>
            <w:shd w:val="clear" w:color="auto" w:fill="auto"/>
            <w:noWrap/>
            <w:vAlign w:val="center"/>
            <w:hideMark/>
          </w:tcPr>
          <w:p w14:paraId="1549FE91" w14:textId="77777777" w:rsidR="00907FFA" w:rsidRPr="006F48C7" w:rsidRDefault="00907FFA" w:rsidP="00445B55">
            <w:pPr>
              <w:jc w:val="center"/>
              <w:rPr>
                <w:rFonts w:asciiTheme="minorHAnsi" w:hAnsiTheme="minorHAnsi" w:cstheme="minorHAnsi"/>
                <w:sz w:val="20"/>
                <w:lang w:val="en-IE" w:eastAsia="en-IE"/>
              </w:rPr>
            </w:pPr>
            <w:r w:rsidRPr="006F48C7">
              <w:rPr>
                <w:rFonts w:asciiTheme="minorHAnsi" w:hAnsiTheme="minorHAnsi" w:cstheme="minorHAnsi"/>
                <w:sz w:val="20"/>
                <w:lang w:val="en-IE" w:eastAsia="en-IE"/>
              </w:rPr>
              <w:t>4</w:t>
            </w:r>
            <w:r>
              <w:rPr>
                <w:rFonts w:asciiTheme="minorHAnsi" w:hAnsiTheme="minorHAnsi" w:cstheme="minorHAnsi"/>
                <w:sz w:val="20"/>
                <w:lang w:val="en-IE" w:eastAsia="en-IE"/>
              </w:rPr>
              <w:t>02</w:t>
            </w:r>
            <w:r w:rsidRPr="006F48C7">
              <w:rPr>
                <w:rFonts w:asciiTheme="minorHAnsi" w:hAnsiTheme="minorHAnsi" w:cstheme="minorHAnsi"/>
                <w:sz w:val="20"/>
                <w:lang w:val="en-IE" w:eastAsia="en-IE"/>
              </w:rPr>
              <w:t>.</w:t>
            </w:r>
            <w:r>
              <w:rPr>
                <w:rFonts w:asciiTheme="minorHAnsi" w:hAnsiTheme="minorHAnsi" w:cstheme="minorHAnsi"/>
                <w:sz w:val="20"/>
                <w:lang w:val="en-IE" w:eastAsia="en-IE"/>
              </w:rPr>
              <w:t>7</w:t>
            </w:r>
            <w:r w:rsidRPr="006F48C7">
              <w:rPr>
                <w:rFonts w:asciiTheme="minorHAnsi" w:hAnsiTheme="minorHAnsi" w:cstheme="minorHAnsi"/>
                <w:sz w:val="20"/>
                <w:lang w:val="en-IE" w:eastAsia="en-IE"/>
              </w:rPr>
              <w:t>p</w:t>
            </w:r>
          </w:p>
        </w:tc>
        <w:tc>
          <w:tcPr>
            <w:tcW w:w="1071" w:type="dxa"/>
            <w:shd w:val="clear" w:color="auto" w:fill="auto"/>
            <w:noWrap/>
            <w:vAlign w:val="center"/>
            <w:hideMark/>
          </w:tcPr>
          <w:p w14:paraId="52B7ACA8" w14:textId="77777777" w:rsidR="00907FFA" w:rsidRPr="006F48C7" w:rsidRDefault="00907FFA" w:rsidP="00445B55">
            <w:pPr>
              <w:jc w:val="center"/>
              <w:rPr>
                <w:rFonts w:ascii="Calibri" w:hAnsi="Calibri" w:cs="Calibri"/>
                <w:color w:val="000000"/>
                <w:sz w:val="20"/>
                <w:lang w:val="en-IE" w:eastAsia="en-IE"/>
              </w:rPr>
            </w:pPr>
            <w:r w:rsidRPr="006F48C7">
              <w:rPr>
                <w:rFonts w:ascii="Calibri" w:hAnsi="Calibri" w:cs="Calibri"/>
                <w:color w:val="000000"/>
                <w:sz w:val="20"/>
                <w:lang w:val="en-IE" w:eastAsia="en-IE"/>
              </w:rPr>
              <w:t>298.</w:t>
            </w:r>
            <w:r>
              <w:rPr>
                <w:rFonts w:ascii="Calibri" w:hAnsi="Calibri" w:cs="Calibri"/>
                <w:color w:val="000000"/>
                <w:sz w:val="20"/>
                <w:lang w:val="en-IE" w:eastAsia="en-IE"/>
              </w:rPr>
              <w:t>4</w:t>
            </w:r>
            <w:r w:rsidRPr="006F48C7">
              <w:rPr>
                <w:rFonts w:ascii="Calibri" w:hAnsi="Calibri" w:cs="Calibri"/>
                <w:color w:val="000000"/>
                <w:sz w:val="20"/>
                <w:lang w:val="en-IE" w:eastAsia="en-IE"/>
              </w:rPr>
              <w:t>p</w:t>
            </w:r>
          </w:p>
        </w:tc>
        <w:tc>
          <w:tcPr>
            <w:tcW w:w="992" w:type="dxa"/>
            <w:tcBorders>
              <w:right w:val="single" w:sz="8" w:space="0" w:color="auto"/>
            </w:tcBorders>
            <w:shd w:val="clear" w:color="auto" w:fill="auto"/>
            <w:noWrap/>
            <w:vAlign w:val="center"/>
            <w:hideMark/>
          </w:tcPr>
          <w:p w14:paraId="6B679AC5" w14:textId="77777777" w:rsidR="00907FFA" w:rsidRPr="006F48C7" w:rsidRDefault="00907FFA" w:rsidP="00445B55">
            <w:pPr>
              <w:jc w:val="center"/>
              <w:rPr>
                <w:rFonts w:ascii="Calibri" w:hAnsi="Calibri" w:cs="Calibri"/>
                <w:color w:val="000000"/>
                <w:sz w:val="20"/>
                <w:lang w:val="en-IE" w:eastAsia="en-IE"/>
              </w:rPr>
            </w:pPr>
            <w:r w:rsidRPr="006F48C7">
              <w:rPr>
                <w:rFonts w:ascii="Calibri" w:hAnsi="Calibri" w:cs="Calibri"/>
                <w:color w:val="000000"/>
                <w:sz w:val="20"/>
                <w:lang w:val="en-IE" w:eastAsia="en-IE"/>
              </w:rPr>
              <w:t>+3</w:t>
            </w:r>
            <w:r>
              <w:rPr>
                <w:rFonts w:ascii="Calibri" w:hAnsi="Calibri" w:cs="Calibri"/>
                <w:color w:val="000000"/>
                <w:sz w:val="20"/>
                <w:lang w:val="en-IE" w:eastAsia="en-IE"/>
              </w:rPr>
              <w:t>5</w:t>
            </w:r>
            <w:r w:rsidRPr="006F48C7">
              <w:rPr>
                <w:rFonts w:ascii="Calibri" w:hAnsi="Calibri" w:cs="Calibri"/>
                <w:color w:val="000000"/>
                <w:sz w:val="20"/>
                <w:lang w:val="en-IE" w:eastAsia="en-IE"/>
              </w:rPr>
              <w:t>%</w:t>
            </w:r>
          </w:p>
        </w:tc>
        <w:tc>
          <w:tcPr>
            <w:tcW w:w="1025" w:type="dxa"/>
            <w:tcBorders>
              <w:left w:val="single" w:sz="8" w:space="0" w:color="auto"/>
            </w:tcBorders>
            <w:shd w:val="clear" w:color="auto" w:fill="auto"/>
            <w:noWrap/>
            <w:vAlign w:val="center"/>
            <w:hideMark/>
          </w:tcPr>
          <w:p w14:paraId="00A96D6F" w14:textId="77777777" w:rsidR="00907FFA" w:rsidRPr="00496825" w:rsidRDefault="00907FFA" w:rsidP="00445B55">
            <w:pPr>
              <w:jc w:val="center"/>
              <w:rPr>
                <w:rFonts w:asciiTheme="minorHAnsi" w:hAnsiTheme="minorHAnsi" w:cstheme="minorHAnsi"/>
                <w:sz w:val="20"/>
                <w:lang w:val="en-IE" w:eastAsia="en-IE"/>
              </w:rPr>
            </w:pPr>
            <w:r w:rsidRPr="00496825">
              <w:rPr>
                <w:rFonts w:asciiTheme="minorHAnsi" w:hAnsiTheme="minorHAnsi" w:cstheme="minorHAnsi"/>
                <w:sz w:val="20"/>
                <w:lang w:val="en-IE" w:eastAsia="en-IE"/>
              </w:rPr>
              <w:t>49</w:t>
            </w:r>
            <w:r>
              <w:rPr>
                <w:rFonts w:asciiTheme="minorHAnsi" w:hAnsiTheme="minorHAnsi" w:cstheme="minorHAnsi"/>
                <w:sz w:val="20"/>
                <w:lang w:val="en-IE" w:eastAsia="en-IE"/>
              </w:rPr>
              <w:t>6</w:t>
            </w:r>
            <w:r w:rsidRPr="00496825">
              <w:rPr>
                <w:rFonts w:asciiTheme="minorHAnsi" w:hAnsiTheme="minorHAnsi" w:cstheme="minorHAnsi"/>
                <w:sz w:val="20"/>
                <w:lang w:val="en-IE" w:eastAsia="en-IE"/>
              </w:rPr>
              <w:t>.</w:t>
            </w:r>
            <w:r>
              <w:rPr>
                <w:rFonts w:asciiTheme="minorHAnsi" w:hAnsiTheme="minorHAnsi" w:cstheme="minorHAnsi"/>
                <w:sz w:val="20"/>
                <w:lang w:val="en-IE" w:eastAsia="en-IE"/>
              </w:rPr>
              <w:t>6</w:t>
            </w:r>
            <w:r w:rsidRPr="00496825">
              <w:rPr>
                <w:rFonts w:asciiTheme="minorHAnsi" w:hAnsiTheme="minorHAnsi" w:cstheme="minorHAnsi"/>
                <w:sz w:val="20"/>
                <w:lang w:val="en-IE" w:eastAsia="en-IE"/>
              </w:rPr>
              <w:t>p </w:t>
            </w:r>
          </w:p>
        </w:tc>
        <w:tc>
          <w:tcPr>
            <w:tcW w:w="818" w:type="dxa"/>
            <w:shd w:val="clear" w:color="auto" w:fill="auto"/>
            <w:noWrap/>
            <w:vAlign w:val="center"/>
            <w:hideMark/>
          </w:tcPr>
          <w:p w14:paraId="7ED7E428" w14:textId="77777777" w:rsidR="00907FFA" w:rsidRPr="00496825" w:rsidRDefault="00907FFA" w:rsidP="00445B55">
            <w:pPr>
              <w:jc w:val="center"/>
              <w:rPr>
                <w:rFonts w:asciiTheme="minorHAnsi" w:hAnsiTheme="minorHAnsi" w:cstheme="minorHAnsi"/>
                <w:sz w:val="20"/>
                <w:lang w:val="en-IE" w:eastAsia="en-IE"/>
              </w:rPr>
            </w:pPr>
            <w:r>
              <w:rPr>
                <w:rFonts w:asciiTheme="minorHAnsi" w:hAnsiTheme="minorHAnsi" w:cstheme="minorHAnsi"/>
                <w:sz w:val="20"/>
                <w:lang w:val="en-IE" w:eastAsia="en-IE"/>
              </w:rPr>
              <w:t>415.7</w:t>
            </w:r>
            <w:r w:rsidRPr="00496825">
              <w:rPr>
                <w:rFonts w:asciiTheme="minorHAnsi" w:hAnsiTheme="minorHAnsi" w:cstheme="minorHAnsi"/>
                <w:sz w:val="20"/>
                <w:lang w:val="en-IE" w:eastAsia="en-IE"/>
              </w:rPr>
              <w:t>p</w:t>
            </w:r>
          </w:p>
        </w:tc>
        <w:tc>
          <w:tcPr>
            <w:tcW w:w="865" w:type="dxa"/>
            <w:shd w:val="clear" w:color="auto" w:fill="auto"/>
            <w:noWrap/>
            <w:vAlign w:val="center"/>
            <w:hideMark/>
          </w:tcPr>
          <w:p w14:paraId="3B58D283" w14:textId="77777777" w:rsidR="00907FFA" w:rsidRPr="00496825" w:rsidRDefault="00907FFA" w:rsidP="00445B55">
            <w:pPr>
              <w:jc w:val="center"/>
              <w:rPr>
                <w:rFonts w:asciiTheme="minorHAnsi" w:hAnsiTheme="minorHAnsi" w:cstheme="minorHAnsi"/>
                <w:sz w:val="20"/>
                <w:lang w:val="en-IE" w:eastAsia="en-IE"/>
              </w:rPr>
            </w:pPr>
            <w:r w:rsidRPr="00496825">
              <w:rPr>
                <w:rFonts w:asciiTheme="minorHAnsi" w:hAnsiTheme="minorHAnsi" w:cstheme="minorHAnsi"/>
                <w:sz w:val="20"/>
                <w:lang w:val="en-IE" w:eastAsia="en-IE"/>
              </w:rPr>
              <w:t>+</w:t>
            </w:r>
            <w:r>
              <w:rPr>
                <w:rFonts w:asciiTheme="minorHAnsi" w:hAnsiTheme="minorHAnsi" w:cstheme="minorHAnsi"/>
                <w:sz w:val="20"/>
                <w:lang w:val="en-IE" w:eastAsia="en-IE"/>
              </w:rPr>
              <w:t>19</w:t>
            </w:r>
            <w:r w:rsidRPr="00496825">
              <w:rPr>
                <w:rFonts w:asciiTheme="minorHAnsi" w:hAnsiTheme="minorHAnsi" w:cstheme="minorHAnsi"/>
                <w:sz w:val="20"/>
                <w:lang w:val="en-IE" w:eastAsia="en-IE"/>
              </w:rPr>
              <w:t>%</w:t>
            </w:r>
          </w:p>
        </w:tc>
        <w:tc>
          <w:tcPr>
            <w:tcW w:w="836" w:type="dxa"/>
            <w:tcBorders>
              <w:right w:val="single" w:sz="8" w:space="0" w:color="auto"/>
            </w:tcBorders>
            <w:shd w:val="clear" w:color="auto" w:fill="auto"/>
            <w:noWrap/>
            <w:vAlign w:val="center"/>
            <w:hideMark/>
          </w:tcPr>
          <w:p w14:paraId="5990B3E5" w14:textId="77777777" w:rsidR="00907FFA" w:rsidRPr="002407B3" w:rsidRDefault="00907FFA" w:rsidP="00445B55">
            <w:pPr>
              <w:jc w:val="cente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 </w:t>
            </w:r>
          </w:p>
        </w:tc>
      </w:tr>
      <w:tr w:rsidR="00907FFA" w:rsidRPr="002407B3" w14:paraId="10017584" w14:textId="77777777" w:rsidTr="00445B55">
        <w:trPr>
          <w:trHeight w:val="49"/>
        </w:trPr>
        <w:tc>
          <w:tcPr>
            <w:tcW w:w="2368" w:type="dxa"/>
            <w:tcBorders>
              <w:top w:val="nil"/>
              <w:left w:val="single" w:sz="8" w:space="0" w:color="auto"/>
              <w:bottom w:val="nil"/>
              <w:right w:val="nil"/>
            </w:tcBorders>
            <w:shd w:val="clear" w:color="auto" w:fill="auto"/>
            <w:noWrap/>
            <w:vAlign w:val="center"/>
            <w:hideMark/>
          </w:tcPr>
          <w:p w14:paraId="30F6FBD4"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96" w:type="dxa"/>
            <w:tcBorders>
              <w:top w:val="nil"/>
              <w:left w:val="nil"/>
              <w:bottom w:val="nil"/>
              <w:right w:val="nil"/>
            </w:tcBorders>
            <w:shd w:val="clear" w:color="auto" w:fill="auto"/>
            <w:noWrap/>
            <w:vAlign w:val="center"/>
            <w:hideMark/>
          </w:tcPr>
          <w:p w14:paraId="0E27B74E" w14:textId="77777777" w:rsidR="00907FFA" w:rsidRPr="002407B3" w:rsidRDefault="00907FFA" w:rsidP="00445B55">
            <w:pPr>
              <w:rPr>
                <w:rFonts w:ascii="Calibri" w:hAnsi="Calibri" w:cs="Calibri"/>
                <w:color w:val="000000"/>
                <w:sz w:val="2"/>
                <w:szCs w:val="2"/>
                <w:lang w:val="en-IE" w:eastAsia="en-IE"/>
              </w:rPr>
            </w:pPr>
          </w:p>
        </w:tc>
        <w:tc>
          <w:tcPr>
            <w:tcW w:w="412" w:type="dxa"/>
            <w:tcBorders>
              <w:left w:val="nil"/>
            </w:tcBorders>
            <w:shd w:val="clear" w:color="auto" w:fill="auto"/>
            <w:noWrap/>
            <w:vAlign w:val="center"/>
            <w:hideMark/>
          </w:tcPr>
          <w:p w14:paraId="24AFE329" w14:textId="77777777" w:rsidR="00907FFA" w:rsidRPr="002407B3" w:rsidRDefault="00907FFA" w:rsidP="00445B55">
            <w:pPr>
              <w:jc w:val="both"/>
              <w:rPr>
                <w:rFonts w:ascii="Times New Roman" w:hAnsi="Times New Roman"/>
                <w:sz w:val="20"/>
                <w:lang w:val="en-IE" w:eastAsia="en-IE"/>
              </w:rPr>
            </w:pPr>
          </w:p>
        </w:tc>
        <w:tc>
          <w:tcPr>
            <w:tcW w:w="1339" w:type="dxa"/>
            <w:shd w:val="clear" w:color="auto" w:fill="auto"/>
            <w:noWrap/>
            <w:vAlign w:val="center"/>
            <w:hideMark/>
          </w:tcPr>
          <w:p w14:paraId="0AAA5BBD" w14:textId="77777777" w:rsidR="00907FFA" w:rsidRPr="006F48C7" w:rsidRDefault="00907FFA" w:rsidP="00445B55">
            <w:pPr>
              <w:jc w:val="center"/>
              <w:rPr>
                <w:rFonts w:asciiTheme="minorHAnsi" w:hAnsiTheme="minorHAnsi" w:cstheme="minorHAnsi"/>
                <w:sz w:val="20"/>
                <w:lang w:val="en-IE" w:eastAsia="en-IE"/>
              </w:rPr>
            </w:pPr>
          </w:p>
        </w:tc>
        <w:tc>
          <w:tcPr>
            <w:tcW w:w="1071" w:type="dxa"/>
            <w:shd w:val="clear" w:color="auto" w:fill="auto"/>
            <w:noWrap/>
            <w:vAlign w:val="center"/>
            <w:hideMark/>
          </w:tcPr>
          <w:p w14:paraId="448E0BD8" w14:textId="77777777" w:rsidR="00907FFA" w:rsidRPr="006F48C7" w:rsidRDefault="00907FFA" w:rsidP="00445B55">
            <w:pPr>
              <w:jc w:val="center"/>
              <w:rPr>
                <w:rFonts w:ascii="Times New Roman" w:hAnsi="Times New Roman"/>
                <w:sz w:val="20"/>
                <w:lang w:val="en-IE" w:eastAsia="en-IE"/>
              </w:rPr>
            </w:pPr>
          </w:p>
        </w:tc>
        <w:tc>
          <w:tcPr>
            <w:tcW w:w="992" w:type="dxa"/>
            <w:tcBorders>
              <w:right w:val="single" w:sz="8" w:space="0" w:color="auto"/>
            </w:tcBorders>
            <w:shd w:val="clear" w:color="auto" w:fill="auto"/>
            <w:noWrap/>
            <w:vAlign w:val="center"/>
            <w:hideMark/>
          </w:tcPr>
          <w:p w14:paraId="1869416D" w14:textId="77777777" w:rsidR="00907FFA" w:rsidRPr="006F48C7" w:rsidRDefault="00907FFA" w:rsidP="00445B55">
            <w:pPr>
              <w:jc w:val="center"/>
              <w:rPr>
                <w:rFonts w:ascii="Times New Roman" w:hAnsi="Times New Roman"/>
                <w:sz w:val="20"/>
                <w:lang w:val="en-IE" w:eastAsia="en-IE"/>
              </w:rPr>
            </w:pPr>
          </w:p>
        </w:tc>
        <w:tc>
          <w:tcPr>
            <w:tcW w:w="1025" w:type="dxa"/>
            <w:tcBorders>
              <w:left w:val="single" w:sz="8" w:space="0" w:color="auto"/>
            </w:tcBorders>
            <w:shd w:val="clear" w:color="auto" w:fill="auto"/>
            <w:noWrap/>
            <w:vAlign w:val="center"/>
            <w:hideMark/>
          </w:tcPr>
          <w:p w14:paraId="18FFB1EA" w14:textId="77777777" w:rsidR="00907FFA" w:rsidRPr="002407B3" w:rsidRDefault="00907FFA" w:rsidP="00445B55">
            <w:pPr>
              <w:jc w:val="cente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18" w:type="dxa"/>
            <w:shd w:val="clear" w:color="auto" w:fill="auto"/>
            <w:noWrap/>
            <w:vAlign w:val="center"/>
            <w:hideMark/>
          </w:tcPr>
          <w:p w14:paraId="24592425" w14:textId="77777777" w:rsidR="00907FFA" w:rsidRPr="002407B3" w:rsidRDefault="00907FFA" w:rsidP="00445B55">
            <w:pPr>
              <w:jc w:val="center"/>
              <w:rPr>
                <w:rFonts w:ascii="Calibri" w:hAnsi="Calibri" w:cs="Calibri"/>
                <w:color w:val="000000"/>
                <w:sz w:val="2"/>
                <w:szCs w:val="2"/>
                <w:lang w:val="en-IE" w:eastAsia="en-IE"/>
              </w:rPr>
            </w:pPr>
          </w:p>
        </w:tc>
        <w:tc>
          <w:tcPr>
            <w:tcW w:w="865" w:type="dxa"/>
            <w:shd w:val="clear" w:color="auto" w:fill="auto"/>
            <w:noWrap/>
            <w:vAlign w:val="center"/>
            <w:hideMark/>
          </w:tcPr>
          <w:p w14:paraId="0ACC5385" w14:textId="77777777" w:rsidR="00907FFA" w:rsidRPr="002407B3" w:rsidRDefault="00907FFA" w:rsidP="00445B55">
            <w:pPr>
              <w:jc w:val="center"/>
              <w:rPr>
                <w:rFonts w:ascii="Times New Roman" w:hAnsi="Times New Roman"/>
                <w:sz w:val="20"/>
                <w:lang w:val="en-IE" w:eastAsia="en-IE"/>
              </w:rPr>
            </w:pPr>
          </w:p>
        </w:tc>
        <w:tc>
          <w:tcPr>
            <w:tcW w:w="836" w:type="dxa"/>
            <w:tcBorders>
              <w:right w:val="single" w:sz="8" w:space="0" w:color="auto"/>
            </w:tcBorders>
            <w:shd w:val="clear" w:color="auto" w:fill="auto"/>
            <w:noWrap/>
            <w:vAlign w:val="center"/>
            <w:hideMark/>
          </w:tcPr>
          <w:p w14:paraId="5BACD202" w14:textId="77777777" w:rsidR="00907FFA" w:rsidRPr="002407B3" w:rsidRDefault="00907FFA" w:rsidP="00445B55">
            <w:pPr>
              <w:jc w:val="cente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r>
      <w:tr w:rsidR="00907FFA" w:rsidRPr="002407B3" w14:paraId="3E39AC23" w14:textId="77777777" w:rsidTr="00445B55">
        <w:trPr>
          <w:trHeight w:val="345"/>
        </w:trPr>
        <w:tc>
          <w:tcPr>
            <w:tcW w:w="2368" w:type="dxa"/>
            <w:tcBorders>
              <w:top w:val="nil"/>
              <w:left w:val="single" w:sz="8" w:space="0" w:color="auto"/>
              <w:bottom w:val="nil"/>
              <w:right w:val="nil"/>
            </w:tcBorders>
            <w:shd w:val="clear" w:color="auto" w:fill="auto"/>
            <w:noWrap/>
            <w:vAlign w:val="center"/>
            <w:hideMark/>
          </w:tcPr>
          <w:p w14:paraId="2305F3D0" w14:textId="77777777" w:rsidR="00907FFA" w:rsidRPr="002407B3" w:rsidRDefault="00907FFA" w:rsidP="00445B55">
            <w:pPr>
              <w:rPr>
                <w:rFonts w:ascii="Calibri" w:hAnsi="Calibri" w:cs="Calibri"/>
                <w:color w:val="000000"/>
                <w:sz w:val="22"/>
                <w:szCs w:val="22"/>
                <w:lang w:val="en-IE" w:eastAsia="en-IE"/>
              </w:rPr>
            </w:pPr>
            <w:r>
              <w:rPr>
                <w:rFonts w:ascii="Calibri" w:hAnsi="Calibri" w:cs="Calibri"/>
                <w:color w:val="000000"/>
                <w:sz w:val="22"/>
                <w:szCs w:val="22"/>
                <w:lang w:val="en-IE" w:eastAsia="en-IE"/>
              </w:rPr>
              <w:t>Net debt</w:t>
            </w:r>
            <w:r w:rsidRPr="002407B3">
              <w:rPr>
                <w:rFonts w:ascii="Calibri" w:hAnsi="Calibri" w:cs="Calibri"/>
                <w:color w:val="000000"/>
                <w:sz w:val="22"/>
                <w:szCs w:val="22"/>
                <w:lang w:val="en-IE" w:eastAsia="en-IE"/>
              </w:rPr>
              <w:t xml:space="preserve"> at year end</w:t>
            </w:r>
            <w:r w:rsidRPr="002407B3">
              <w:rPr>
                <w:rFonts w:ascii="Calibri" w:hAnsi="Calibri" w:cs="Calibri"/>
                <w:color w:val="000000"/>
                <w:sz w:val="22"/>
                <w:szCs w:val="22"/>
                <w:vertAlign w:val="superscript"/>
                <w:lang w:val="en-IE" w:eastAsia="en-IE"/>
              </w:rPr>
              <w:t>8</w:t>
            </w:r>
            <w:r w:rsidRPr="002407B3">
              <w:rPr>
                <w:rFonts w:ascii="Calibri" w:hAnsi="Calibri" w:cs="Calibri"/>
                <w:color w:val="000000"/>
                <w:sz w:val="22"/>
                <w:szCs w:val="22"/>
                <w:lang w:val="en-IE" w:eastAsia="en-IE"/>
              </w:rPr>
              <w:t xml:space="preserve"> </w:t>
            </w:r>
          </w:p>
        </w:tc>
        <w:tc>
          <w:tcPr>
            <w:tcW w:w="896" w:type="dxa"/>
            <w:tcBorders>
              <w:top w:val="nil"/>
              <w:left w:val="nil"/>
              <w:bottom w:val="nil"/>
              <w:right w:val="nil"/>
            </w:tcBorders>
            <w:shd w:val="clear" w:color="auto" w:fill="auto"/>
            <w:noWrap/>
            <w:vAlign w:val="center"/>
            <w:hideMark/>
          </w:tcPr>
          <w:p w14:paraId="36674882" w14:textId="77777777" w:rsidR="00907FFA" w:rsidRPr="002407B3" w:rsidRDefault="00907FFA" w:rsidP="00445B55">
            <w:pPr>
              <w:rPr>
                <w:rFonts w:ascii="Calibri" w:hAnsi="Calibri" w:cs="Calibri"/>
                <w:color w:val="000000"/>
                <w:sz w:val="22"/>
                <w:szCs w:val="22"/>
                <w:lang w:val="en-IE" w:eastAsia="en-IE"/>
              </w:rPr>
            </w:pPr>
          </w:p>
        </w:tc>
        <w:tc>
          <w:tcPr>
            <w:tcW w:w="412" w:type="dxa"/>
            <w:tcBorders>
              <w:left w:val="nil"/>
            </w:tcBorders>
            <w:shd w:val="clear" w:color="auto" w:fill="auto"/>
            <w:noWrap/>
            <w:vAlign w:val="center"/>
            <w:hideMark/>
          </w:tcPr>
          <w:p w14:paraId="335563D1" w14:textId="77777777" w:rsidR="00907FFA" w:rsidRPr="002407B3" w:rsidRDefault="00907FFA" w:rsidP="00445B55">
            <w:pPr>
              <w:jc w:val="both"/>
              <w:rPr>
                <w:rFonts w:ascii="Times New Roman" w:hAnsi="Times New Roman"/>
                <w:sz w:val="20"/>
                <w:lang w:val="en-IE" w:eastAsia="en-IE"/>
              </w:rPr>
            </w:pPr>
          </w:p>
        </w:tc>
        <w:tc>
          <w:tcPr>
            <w:tcW w:w="1339" w:type="dxa"/>
            <w:shd w:val="clear" w:color="auto" w:fill="auto"/>
            <w:noWrap/>
            <w:vAlign w:val="center"/>
            <w:hideMark/>
          </w:tcPr>
          <w:p w14:paraId="6DE3126E" w14:textId="77777777" w:rsidR="00907FFA" w:rsidRPr="006F48C7" w:rsidRDefault="00907FFA" w:rsidP="00445B55">
            <w:pPr>
              <w:jc w:val="center"/>
              <w:rPr>
                <w:rFonts w:asciiTheme="minorHAnsi" w:hAnsiTheme="minorHAnsi" w:cstheme="minorHAnsi"/>
                <w:sz w:val="20"/>
                <w:lang w:val="en-IE" w:eastAsia="en-IE"/>
              </w:rPr>
            </w:pPr>
            <w:r w:rsidRPr="006F48C7">
              <w:rPr>
                <w:rFonts w:asciiTheme="minorHAnsi" w:hAnsiTheme="minorHAnsi" w:cstheme="minorHAnsi"/>
                <w:sz w:val="20"/>
                <w:lang w:val="en-IE" w:eastAsia="en-IE"/>
              </w:rPr>
              <w:t>2,81</w:t>
            </w:r>
            <w:r>
              <w:rPr>
                <w:rFonts w:asciiTheme="minorHAnsi" w:hAnsiTheme="minorHAnsi" w:cstheme="minorHAnsi"/>
                <w:sz w:val="20"/>
                <w:lang w:val="en-IE" w:eastAsia="en-IE"/>
              </w:rPr>
              <w:t>4</w:t>
            </w:r>
          </w:p>
        </w:tc>
        <w:tc>
          <w:tcPr>
            <w:tcW w:w="1071" w:type="dxa"/>
            <w:shd w:val="clear" w:color="auto" w:fill="auto"/>
            <w:noWrap/>
            <w:vAlign w:val="center"/>
            <w:hideMark/>
          </w:tcPr>
          <w:p w14:paraId="3B46E712" w14:textId="77777777" w:rsidR="00907FFA" w:rsidRPr="006F48C7" w:rsidRDefault="00907FFA" w:rsidP="00445B55">
            <w:pPr>
              <w:jc w:val="center"/>
              <w:rPr>
                <w:rFonts w:ascii="Calibri" w:hAnsi="Calibri" w:cs="Calibri"/>
                <w:color w:val="000000"/>
                <w:sz w:val="20"/>
                <w:lang w:val="en-IE" w:eastAsia="en-IE"/>
              </w:rPr>
            </w:pPr>
            <w:r w:rsidRPr="006F48C7">
              <w:rPr>
                <w:rFonts w:ascii="Calibri" w:hAnsi="Calibri" w:cs="Calibri"/>
                <w:color w:val="000000"/>
                <w:sz w:val="20"/>
                <w:lang w:val="en-IE" w:eastAsia="en-IE"/>
              </w:rPr>
              <w:t>265</w:t>
            </w:r>
          </w:p>
        </w:tc>
        <w:tc>
          <w:tcPr>
            <w:tcW w:w="992" w:type="dxa"/>
            <w:tcBorders>
              <w:right w:val="single" w:sz="8" w:space="0" w:color="auto"/>
            </w:tcBorders>
            <w:shd w:val="clear" w:color="auto" w:fill="auto"/>
            <w:noWrap/>
            <w:vAlign w:val="center"/>
            <w:hideMark/>
          </w:tcPr>
          <w:p w14:paraId="2A1B609A" w14:textId="77777777" w:rsidR="00907FFA" w:rsidRPr="006F48C7" w:rsidRDefault="00907FFA" w:rsidP="00445B55">
            <w:pPr>
              <w:jc w:val="center"/>
              <w:rPr>
                <w:rFonts w:ascii="Calibri" w:hAnsi="Calibri" w:cs="Calibri"/>
                <w:color w:val="000000"/>
                <w:sz w:val="22"/>
                <w:szCs w:val="22"/>
                <w:lang w:val="en-IE" w:eastAsia="en-IE"/>
              </w:rPr>
            </w:pPr>
          </w:p>
        </w:tc>
        <w:tc>
          <w:tcPr>
            <w:tcW w:w="1025" w:type="dxa"/>
            <w:tcBorders>
              <w:left w:val="single" w:sz="8" w:space="0" w:color="auto"/>
            </w:tcBorders>
            <w:shd w:val="clear" w:color="auto" w:fill="auto"/>
            <w:noWrap/>
            <w:vAlign w:val="center"/>
            <w:hideMark/>
          </w:tcPr>
          <w:p w14:paraId="7755BD39" w14:textId="77777777" w:rsidR="00907FFA" w:rsidRPr="002407B3" w:rsidRDefault="00907FFA" w:rsidP="00445B55">
            <w:pPr>
              <w:jc w:val="cente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 </w:t>
            </w:r>
          </w:p>
        </w:tc>
        <w:tc>
          <w:tcPr>
            <w:tcW w:w="818" w:type="dxa"/>
            <w:shd w:val="clear" w:color="auto" w:fill="auto"/>
            <w:noWrap/>
            <w:vAlign w:val="center"/>
            <w:hideMark/>
          </w:tcPr>
          <w:p w14:paraId="2F492646" w14:textId="77777777" w:rsidR="00907FFA" w:rsidRPr="002407B3" w:rsidRDefault="00907FFA" w:rsidP="00445B55">
            <w:pPr>
              <w:jc w:val="center"/>
              <w:rPr>
                <w:rFonts w:ascii="Calibri" w:hAnsi="Calibri" w:cs="Calibri"/>
                <w:color w:val="000000"/>
                <w:sz w:val="22"/>
                <w:szCs w:val="22"/>
                <w:lang w:val="en-IE" w:eastAsia="en-IE"/>
              </w:rPr>
            </w:pPr>
          </w:p>
        </w:tc>
        <w:tc>
          <w:tcPr>
            <w:tcW w:w="865" w:type="dxa"/>
            <w:shd w:val="clear" w:color="auto" w:fill="auto"/>
            <w:noWrap/>
            <w:vAlign w:val="center"/>
            <w:hideMark/>
          </w:tcPr>
          <w:p w14:paraId="244E1AEE" w14:textId="77777777" w:rsidR="00907FFA" w:rsidRPr="002407B3" w:rsidRDefault="00907FFA" w:rsidP="00445B55">
            <w:pPr>
              <w:jc w:val="center"/>
              <w:rPr>
                <w:rFonts w:ascii="Times New Roman" w:hAnsi="Times New Roman"/>
                <w:sz w:val="20"/>
                <w:lang w:val="en-IE" w:eastAsia="en-IE"/>
              </w:rPr>
            </w:pPr>
          </w:p>
        </w:tc>
        <w:tc>
          <w:tcPr>
            <w:tcW w:w="836" w:type="dxa"/>
            <w:tcBorders>
              <w:right w:val="single" w:sz="8" w:space="0" w:color="auto"/>
            </w:tcBorders>
            <w:shd w:val="clear" w:color="auto" w:fill="auto"/>
            <w:noWrap/>
            <w:vAlign w:val="center"/>
            <w:hideMark/>
          </w:tcPr>
          <w:p w14:paraId="636BEB95" w14:textId="77777777" w:rsidR="00907FFA" w:rsidRPr="002407B3" w:rsidRDefault="00907FFA" w:rsidP="00445B55">
            <w:pPr>
              <w:jc w:val="center"/>
              <w:rPr>
                <w:rFonts w:ascii="Calibri" w:hAnsi="Calibri" w:cs="Calibri"/>
                <w:color w:val="000000"/>
                <w:sz w:val="22"/>
                <w:szCs w:val="22"/>
                <w:lang w:val="en-IE" w:eastAsia="en-IE"/>
              </w:rPr>
            </w:pPr>
            <w:r w:rsidRPr="002407B3">
              <w:rPr>
                <w:rFonts w:ascii="Calibri" w:hAnsi="Calibri" w:cs="Calibri"/>
                <w:color w:val="000000"/>
                <w:sz w:val="22"/>
                <w:szCs w:val="22"/>
                <w:lang w:val="en-IE" w:eastAsia="en-IE"/>
              </w:rPr>
              <w:t> </w:t>
            </w:r>
          </w:p>
        </w:tc>
      </w:tr>
      <w:tr w:rsidR="00907FFA" w:rsidRPr="002407B3" w14:paraId="66EF3F2E" w14:textId="77777777" w:rsidTr="00445B55">
        <w:trPr>
          <w:trHeight w:val="45"/>
        </w:trPr>
        <w:tc>
          <w:tcPr>
            <w:tcW w:w="2368" w:type="dxa"/>
            <w:tcBorders>
              <w:top w:val="nil"/>
              <w:left w:val="single" w:sz="8" w:space="0" w:color="auto"/>
              <w:bottom w:val="single" w:sz="8" w:space="0" w:color="auto"/>
              <w:right w:val="nil"/>
            </w:tcBorders>
            <w:shd w:val="clear" w:color="auto" w:fill="auto"/>
            <w:noWrap/>
            <w:vAlign w:val="bottom"/>
            <w:hideMark/>
          </w:tcPr>
          <w:p w14:paraId="458DA1F7"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96" w:type="dxa"/>
            <w:tcBorders>
              <w:top w:val="nil"/>
              <w:left w:val="nil"/>
              <w:bottom w:val="single" w:sz="8" w:space="0" w:color="auto"/>
              <w:right w:val="nil"/>
            </w:tcBorders>
            <w:shd w:val="clear" w:color="auto" w:fill="auto"/>
            <w:noWrap/>
            <w:vAlign w:val="bottom"/>
            <w:hideMark/>
          </w:tcPr>
          <w:p w14:paraId="658B661B"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412" w:type="dxa"/>
            <w:tcBorders>
              <w:left w:val="nil"/>
              <w:bottom w:val="single" w:sz="8" w:space="0" w:color="auto"/>
            </w:tcBorders>
            <w:shd w:val="clear" w:color="auto" w:fill="auto"/>
            <w:noWrap/>
            <w:vAlign w:val="bottom"/>
            <w:hideMark/>
          </w:tcPr>
          <w:p w14:paraId="2FD910CC"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1339" w:type="dxa"/>
            <w:tcBorders>
              <w:bottom w:val="single" w:sz="8" w:space="0" w:color="auto"/>
            </w:tcBorders>
            <w:shd w:val="clear" w:color="auto" w:fill="auto"/>
            <w:noWrap/>
            <w:vAlign w:val="bottom"/>
            <w:hideMark/>
          </w:tcPr>
          <w:p w14:paraId="356626AB"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1071" w:type="dxa"/>
            <w:tcBorders>
              <w:bottom w:val="single" w:sz="8" w:space="0" w:color="auto"/>
            </w:tcBorders>
            <w:shd w:val="clear" w:color="auto" w:fill="auto"/>
            <w:noWrap/>
            <w:vAlign w:val="bottom"/>
            <w:hideMark/>
          </w:tcPr>
          <w:p w14:paraId="2AE64FAE"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992" w:type="dxa"/>
            <w:tcBorders>
              <w:bottom w:val="single" w:sz="8" w:space="0" w:color="auto"/>
              <w:right w:val="single" w:sz="8" w:space="0" w:color="auto"/>
            </w:tcBorders>
            <w:shd w:val="clear" w:color="auto" w:fill="auto"/>
            <w:noWrap/>
            <w:vAlign w:val="bottom"/>
            <w:hideMark/>
          </w:tcPr>
          <w:p w14:paraId="608B8CB8"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1025" w:type="dxa"/>
            <w:tcBorders>
              <w:left w:val="single" w:sz="8" w:space="0" w:color="auto"/>
              <w:bottom w:val="single" w:sz="8" w:space="0" w:color="auto"/>
            </w:tcBorders>
            <w:shd w:val="clear" w:color="auto" w:fill="auto"/>
            <w:noWrap/>
            <w:vAlign w:val="bottom"/>
            <w:hideMark/>
          </w:tcPr>
          <w:p w14:paraId="64A245C2"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18" w:type="dxa"/>
            <w:tcBorders>
              <w:bottom w:val="single" w:sz="8" w:space="0" w:color="auto"/>
            </w:tcBorders>
            <w:shd w:val="clear" w:color="auto" w:fill="auto"/>
            <w:noWrap/>
            <w:vAlign w:val="bottom"/>
            <w:hideMark/>
          </w:tcPr>
          <w:p w14:paraId="405B184A"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65" w:type="dxa"/>
            <w:tcBorders>
              <w:bottom w:val="single" w:sz="8" w:space="0" w:color="auto"/>
            </w:tcBorders>
            <w:shd w:val="clear" w:color="auto" w:fill="auto"/>
            <w:noWrap/>
            <w:vAlign w:val="bottom"/>
            <w:hideMark/>
          </w:tcPr>
          <w:p w14:paraId="01BFAF8B"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c>
          <w:tcPr>
            <w:tcW w:w="836" w:type="dxa"/>
            <w:tcBorders>
              <w:bottom w:val="single" w:sz="8" w:space="0" w:color="auto"/>
              <w:right w:val="single" w:sz="8" w:space="0" w:color="auto"/>
            </w:tcBorders>
            <w:shd w:val="clear" w:color="auto" w:fill="auto"/>
            <w:noWrap/>
            <w:vAlign w:val="bottom"/>
            <w:hideMark/>
          </w:tcPr>
          <w:p w14:paraId="31BE271D" w14:textId="77777777" w:rsidR="00907FFA" w:rsidRPr="002407B3" w:rsidRDefault="00907FFA" w:rsidP="00445B55">
            <w:pPr>
              <w:rPr>
                <w:rFonts w:ascii="Calibri" w:hAnsi="Calibri" w:cs="Calibri"/>
                <w:color w:val="000000"/>
                <w:sz w:val="2"/>
                <w:szCs w:val="2"/>
                <w:lang w:val="en-IE" w:eastAsia="en-IE"/>
              </w:rPr>
            </w:pPr>
            <w:r w:rsidRPr="002407B3">
              <w:rPr>
                <w:rFonts w:ascii="Calibri" w:hAnsi="Calibri" w:cs="Calibri"/>
                <w:color w:val="000000"/>
                <w:sz w:val="2"/>
                <w:szCs w:val="2"/>
                <w:lang w:val="en-IE" w:eastAsia="en-IE"/>
              </w:rPr>
              <w:t> </w:t>
            </w:r>
          </w:p>
        </w:tc>
      </w:tr>
    </w:tbl>
    <w:bookmarkEnd w:id="0"/>
    <w:p w14:paraId="547BBE4E" w14:textId="77777777" w:rsidR="00682944" w:rsidRPr="008A018C" w:rsidRDefault="00682944" w:rsidP="00682944">
      <w:pPr>
        <w:spacing w:before="120"/>
        <w:jc w:val="both"/>
        <w:rPr>
          <w:rFonts w:asciiTheme="minorHAnsi" w:hAnsiTheme="minorHAnsi"/>
          <w:b/>
          <w:sz w:val="21"/>
          <w:szCs w:val="21"/>
        </w:rPr>
      </w:pPr>
      <w:r>
        <w:rPr>
          <w:rFonts w:asciiTheme="minorHAnsi" w:hAnsiTheme="minorHAnsi"/>
          <w:b/>
          <w:sz w:val="21"/>
          <w:szCs w:val="21"/>
        </w:rPr>
        <w:t>Operational highlights</w:t>
      </w:r>
    </w:p>
    <w:p w14:paraId="2A409DBD" w14:textId="77777777" w:rsidR="00682944" w:rsidRPr="007D6FE6" w:rsidRDefault="00682944" w:rsidP="00682944">
      <w:pPr>
        <w:pStyle w:val="ListParagraph"/>
        <w:numPr>
          <w:ilvl w:val="0"/>
          <w:numId w:val="22"/>
        </w:numPr>
        <w:spacing w:after="40" w:line="240" w:lineRule="auto"/>
        <w:contextualSpacing w:val="0"/>
        <w:jc w:val="both"/>
        <w:rPr>
          <w:rFonts w:asciiTheme="minorHAnsi" w:hAnsiTheme="minorHAnsi"/>
          <w:szCs w:val="21"/>
        </w:rPr>
      </w:pPr>
      <w:bookmarkStart w:id="5" w:name="_Hlk64635419"/>
      <w:r>
        <w:rPr>
          <w:rFonts w:asciiTheme="minorHAnsi" w:hAnsiTheme="minorHAnsi"/>
          <w:szCs w:val="21"/>
        </w:rPr>
        <w:t>Transformational year for Group</w:t>
      </w:r>
      <w:r w:rsidDel="00C0548E">
        <w:rPr>
          <w:rFonts w:asciiTheme="minorHAnsi" w:hAnsiTheme="minorHAnsi"/>
          <w:szCs w:val="21"/>
        </w:rPr>
        <w:t xml:space="preserve"> </w:t>
      </w:r>
    </w:p>
    <w:p w14:paraId="0BF0289D" w14:textId="77777777" w:rsidR="00682944" w:rsidRDefault="00682944" w:rsidP="00682944">
      <w:pPr>
        <w:pStyle w:val="ListParagraph"/>
        <w:numPr>
          <w:ilvl w:val="1"/>
          <w:numId w:val="22"/>
        </w:numPr>
        <w:spacing w:after="40" w:line="240" w:lineRule="auto"/>
        <w:contextualSpacing w:val="0"/>
        <w:jc w:val="both"/>
        <w:rPr>
          <w:rFonts w:asciiTheme="minorHAnsi" w:hAnsiTheme="minorHAnsi"/>
          <w:szCs w:val="21"/>
        </w:rPr>
      </w:pPr>
      <w:r>
        <w:rPr>
          <w:rFonts w:asciiTheme="minorHAnsi" w:hAnsiTheme="minorHAnsi"/>
          <w:szCs w:val="21"/>
        </w:rPr>
        <w:t>Unparalleled scale and diversification achieved following merger with The Stars Group, Inc (“TSG”)</w:t>
      </w:r>
    </w:p>
    <w:p w14:paraId="1752D76B" w14:textId="77777777" w:rsidR="00682944" w:rsidRDefault="00682944" w:rsidP="00682944">
      <w:pPr>
        <w:pStyle w:val="ListParagraph"/>
        <w:numPr>
          <w:ilvl w:val="1"/>
          <w:numId w:val="22"/>
        </w:numPr>
        <w:spacing w:after="40" w:line="240" w:lineRule="auto"/>
        <w:contextualSpacing w:val="0"/>
        <w:jc w:val="both"/>
        <w:rPr>
          <w:rFonts w:asciiTheme="minorHAnsi" w:hAnsiTheme="minorHAnsi"/>
          <w:szCs w:val="21"/>
        </w:rPr>
      </w:pPr>
      <w:r>
        <w:rPr>
          <w:rFonts w:asciiTheme="minorHAnsi" w:hAnsiTheme="minorHAnsi"/>
          <w:szCs w:val="21"/>
        </w:rPr>
        <w:t>Accelerated buy-out of minority shareholders in FanDuel at compelling valuation</w:t>
      </w:r>
    </w:p>
    <w:p w14:paraId="601EE92E" w14:textId="77777777" w:rsidR="00682944" w:rsidRPr="007D6FE6" w:rsidRDefault="00682944" w:rsidP="00682944">
      <w:pPr>
        <w:pStyle w:val="ListParagraph"/>
        <w:numPr>
          <w:ilvl w:val="1"/>
          <w:numId w:val="22"/>
        </w:numPr>
        <w:spacing w:after="40" w:line="240" w:lineRule="auto"/>
        <w:contextualSpacing w:val="0"/>
        <w:jc w:val="both"/>
        <w:rPr>
          <w:rFonts w:asciiTheme="minorHAnsi" w:hAnsiTheme="minorHAnsi"/>
          <w:szCs w:val="21"/>
        </w:rPr>
      </w:pPr>
      <w:r>
        <w:rPr>
          <w:rFonts w:asciiTheme="minorHAnsi" w:hAnsiTheme="minorHAnsi"/>
          <w:szCs w:val="21"/>
        </w:rPr>
        <w:t>Reinforced balance sheet to support investment and growth</w:t>
      </w:r>
    </w:p>
    <w:p w14:paraId="1CE4643A" w14:textId="77777777" w:rsidR="00682944" w:rsidRPr="008A020B" w:rsidRDefault="00682944" w:rsidP="00682944">
      <w:pPr>
        <w:pStyle w:val="ListParagraph"/>
        <w:numPr>
          <w:ilvl w:val="0"/>
          <w:numId w:val="22"/>
        </w:numPr>
        <w:spacing w:after="40" w:line="240" w:lineRule="auto"/>
        <w:contextualSpacing w:val="0"/>
        <w:jc w:val="both"/>
        <w:rPr>
          <w:rFonts w:asciiTheme="minorHAnsi" w:hAnsiTheme="minorHAnsi"/>
          <w:szCs w:val="21"/>
        </w:rPr>
      </w:pPr>
      <w:r>
        <w:rPr>
          <w:rFonts w:asciiTheme="minorHAnsi" w:hAnsiTheme="minorHAnsi"/>
          <w:szCs w:val="21"/>
        </w:rPr>
        <w:t>Excellent momentum with 19% growth in recreational players</w:t>
      </w:r>
      <w:r w:rsidRPr="00A35646">
        <w:rPr>
          <w:rFonts w:asciiTheme="minorHAnsi" w:hAnsiTheme="minorHAnsi"/>
          <w:szCs w:val="21"/>
          <w:vertAlign w:val="superscript"/>
        </w:rPr>
        <w:t>9</w:t>
      </w:r>
      <w:r>
        <w:rPr>
          <w:rFonts w:asciiTheme="minorHAnsi" w:hAnsiTheme="minorHAnsi"/>
          <w:szCs w:val="21"/>
        </w:rPr>
        <w:t xml:space="preserve"> across Group</w:t>
      </w:r>
    </w:p>
    <w:p w14:paraId="00E5C8BC" w14:textId="77777777" w:rsidR="00682944" w:rsidRPr="00B428F7" w:rsidRDefault="00682944" w:rsidP="00682944">
      <w:pPr>
        <w:pStyle w:val="ListParagraph"/>
        <w:numPr>
          <w:ilvl w:val="1"/>
          <w:numId w:val="22"/>
        </w:numPr>
        <w:spacing w:after="40" w:line="240" w:lineRule="auto"/>
        <w:contextualSpacing w:val="0"/>
        <w:jc w:val="both"/>
        <w:rPr>
          <w:rFonts w:asciiTheme="minorHAnsi" w:hAnsiTheme="minorHAnsi"/>
          <w:szCs w:val="21"/>
        </w:rPr>
      </w:pPr>
      <w:r>
        <w:rPr>
          <w:rFonts w:asciiTheme="minorHAnsi" w:hAnsiTheme="minorHAnsi"/>
          <w:szCs w:val="21"/>
        </w:rPr>
        <w:t>A</w:t>
      </w:r>
      <w:r w:rsidRPr="00C868C2">
        <w:rPr>
          <w:rFonts w:asciiTheme="minorHAnsi" w:hAnsiTheme="minorHAnsi"/>
          <w:szCs w:val="21"/>
        </w:rPr>
        <w:t>cceleration of channel shift from retail to online</w:t>
      </w:r>
      <w:r>
        <w:rPr>
          <w:rFonts w:asciiTheme="minorHAnsi" w:hAnsiTheme="minorHAnsi"/>
          <w:szCs w:val="21"/>
        </w:rPr>
        <w:t xml:space="preserve"> and </w:t>
      </w:r>
      <w:r w:rsidRPr="00B428F7">
        <w:rPr>
          <w:rFonts w:asciiTheme="minorHAnsi" w:hAnsiTheme="minorHAnsi"/>
          <w:szCs w:val="21"/>
        </w:rPr>
        <w:t xml:space="preserve">increased share of entertainment </w:t>
      </w:r>
      <w:r>
        <w:rPr>
          <w:rFonts w:asciiTheme="minorHAnsi" w:hAnsiTheme="minorHAnsi"/>
          <w:szCs w:val="21"/>
        </w:rPr>
        <w:t>spend</w:t>
      </w:r>
    </w:p>
    <w:p w14:paraId="0A52889A" w14:textId="77777777" w:rsidR="00682944" w:rsidRDefault="00682944" w:rsidP="00682944">
      <w:pPr>
        <w:pStyle w:val="ListParagraph"/>
        <w:numPr>
          <w:ilvl w:val="0"/>
          <w:numId w:val="22"/>
        </w:numPr>
        <w:spacing w:after="40" w:line="240" w:lineRule="auto"/>
        <w:contextualSpacing w:val="0"/>
        <w:jc w:val="both"/>
        <w:rPr>
          <w:rFonts w:asciiTheme="minorHAnsi" w:hAnsiTheme="minorHAnsi"/>
          <w:szCs w:val="21"/>
        </w:rPr>
      </w:pPr>
      <w:bookmarkStart w:id="6" w:name="_Hlk64635377"/>
      <w:r>
        <w:rPr>
          <w:rFonts w:asciiTheme="minorHAnsi" w:hAnsiTheme="minorHAnsi"/>
          <w:szCs w:val="21"/>
        </w:rPr>
        <w:t>Further</w:t>
      </w:r>
      <w:r w:rsidRPr="004A60C8">
        <w:rPr>
          <w:rFonts w:asciiTheme="minorHAnsi" w:hAnsiTheme="minorHAnsi"/>
          <w:szCs w:val="21"/>
        </w:rPr>
        <w:t xml:space="preserve"> investment in </w:t>
      </w:r>
      <w:r>
        <w:rPr>
          <w:rFonts w:asciiTheme="minorHAnsi" w:hAnsiTheme="minorHAnsi"/>
          <w:szCs w:val="21"/>
        </w:rPr>
        <w:t>s</w:t>
      </w:r>
      <w:r w:rsidRPr="004A60C8">
        <w:rPr>
          <w:rFonts w:asciiTheme="minorHAnsi" w:hAnsiTheme="minorHAnsi"/>
          <w:szCs w:val="21"/>
        </w:rPr>
        <w:t xml:space="preserve">afer </w:t>
      </w:r>
      <w:r>
        <w:rPr>
          <w:rFonts w:asciiTheme="minorHAnsi" w:hAnsiTheme="minorHAnsi"/>
          <w:szCs w:val="21"/>
        </w:rPr>
        <w:t>g</w:t>
      </w:r>
      <w:r w:rsidRPr="004A60C8">
        <w:rPr>
          <w:rFonts w:asciiTheme="minorHAnsi" w:hAnsiTheme="minorHAnsi"/>
          <w:szCs w:val="21"/>
        </w:rPr>
        <w:t>ambling</w:t>
      </w:r>
      <w:r>
        <w:rPr>
          <w:rFonts w:asciiTheme="minorHAnsi" w:hAnsiTheme="minorHAnsi"/>
          <w:szCs w:val="21"/>
        </w:rPr>
        <w:t xml:space="preserve"> initiatives to ensure sustainable growth </w:t>
      </w:r>
      <w:r w:rsidRPr="004A60C8">
        <w:rPr>
          <w:rFonts w:asciiTheme="minorHAnsi" w:hAnsiTheme="minorHAnsi"/>
          <w:szCs w:val="21"/>
        </w:rPr>
        <w:t xml:space="preserve">  </w:t>
      </w:r>
    </w:p>
    <w:p w14:paraId="1B4F272F" w14:textId="77777777" w:rsidR="00682944" w:rsidRDefault="00682944" w:rsidP="00682944">
      <w:pPr>
        <w:pStyle w:val="ListParagraph"/>
        <w:numPr>
          <w:ilvl w:val="1"/>
          <w:numId w:val="22"/>
        </w:numPr>
        <w:spacing w:after="40" w:line="240" w:lineRule="auto"/>
        <w:contextualSpacing w:val="0"/>
        <w:jc w:val="both"/>
        <w:rPr>
          <w:rFonts w:asciiTheme="minorHAnsi" w:hAnsiTheme="minorHAnsi"/>
          <w:szCs w:val="21"/>
        </w:rPr>
      </w:pPr>
      <w:r>
        <w:rPr>
          <w:rFonts w:asciiTheme="minorHAnsi" w:hAnsiTheme="minorHAnsi"/>
          <w:szCs w:val="21"/>
        </w:rPr>
        <w:t xml:space="preserve">Enhanced predictive technology; </w:t>
      </w:r>
      <w:r w:rsidRPr="003046F5">
        <w:rPr>
          <w:rFonts w:asciiTheme="minorHAnsi" w:hAnsiTheme="minorHAnsi"/>
          <w:szCs w:val="21"/>
        </w:rPr>
        <w:t>increase in safer gambling</w:t>
      </w:r>
      <w:r>
        <w:rPr>
          <w:rFonts w:asciiTheme="minorHAnsi" w:hAnsiTheme="minorHAnsi"/>
          <w:szCs w:val="21"/>
        </w:rPr>
        <w:t xml:space="preserve"> </w:t>
      </w:r>
      <w:r w:rsidRPr="003046F5">
        <w:rPr>
          <w:rFonts w:asciiTheme="minorHAnsi" w:hAnsiTheme="minorHAnsi"/>
          <w:szCs w:val="21"/>
        </w:rPr>
        <w:t>tool usage</w:t>
      </w:r>
      <w:r>
        <w:rPr>
          <w:rFonts w:asciiTheme="minorHAnsi" w:hAnsiTheme="minorHAnsi"/>
          <w:szCs w:val="21"/>
        </w:rPr>
        <w:t xml:space="preserve"> by customers</w:t>
      </w:r>
    </w:p>
    <w:p w14:paraId="469EEDA2" w14:textId="77777777" w:rsidR="00682944" w:rsidRPr="003046F5" w:rsidRDefault="00682944" w:rsidP="00682944">
      <w:pPr>
        <w:pStyle w:val="ListParagraph"/>
        <w:numPr>
          <w:ilvl w:val="1"/>
          <w:numId w:val="22"/>
        </w:numPr>
        <w:spacing w:after="40" w:line="240" w:lineRule="auto"/>
        <w:contextualSpacing w:val="0"/>
        <w:jc w:val="both"/>
        <w:rPr>
          <w:rFonts w:asciiTheme="minorHAnsi" w:hAnsiTheme="minorHAnsi"/>
          <w:szCs w:val="21"/>
        </w:rPr>
      </w:pPr>
      <w:r>
        <w:rPr>
          <w:rFonts w:asciiTheme="minorHAnsi" w:hAnsiTheme="minorHAnsi"/>
          <w:szCs w:val="21"/>
        </w:rPr>
        <w:t>Advocating a customer driven approach to affordability</w:t>
      </w:r>
    </w:p>
    <w:bookmarkEnd w:id="6"/>
    <w:p w14:paraId="5A0F40D8" w14:textId="77777777" w:rsidR="00682944" w:rsidRDefault="00682944" w:rsidP="00682944">
      <w:pPr>
        <w:pStyle w:val="ListParagraph"/>
        <w:numPr>
          <w:ilvl w:val="0"/>
          <w:numId w:val="22"/>
        </w:numPr>
        <w:spacing w:after="40" w:line="240" w:lineRule="auto"/>
        <w:contextualSpacing w:val="0"/>
        <w:jc w:val="both"/>
        <w:rPr>
          <w:rFonts w:asciiTheme="minorHAnsi" w:hAnsiTheme="minorHAnsi"/>
          <w:szCs w:val="21"/>
        </w:rPr>
      </w:pPr>
      <w:r>
        <w:rPr>
          <w:rFonts w:asciiTheme="minorHAnsi" w:hAnsiTheme="minorHAnsi"/>
          <w:szCs w:val="21"/>
        </w:rPr>
        <w:t xml:space="preserve">Merger integration progressing well </w:t>
      </w:r>
    </w:p>
    <w:p w14:paraId="163790AA" w14:textId="77777777" w:rsidR="00682944" w:rsidRPr="00E63A48" w:rsidRDefault="00682944" w:rsidP="00682944">
      <w:pPr>
        <w:pStyle w:val="ListParagraph"/>
        <w:numPr>
          <w:ilvl w:val="1"/>
          <w:numId w:val="22"/>
        </w:numPr>
        <w:spacing w:after="40" w:line="240" w:lineRule="auto"/>
        <w:contextualSpacing w:val="0"/>
        <w:jc w:val="both"/>
        <w:rPr>
          <w:rFonts w:asciiTheme="minorHAnsi" w:hAnsiTheme="minorHAnsi"/>
          <w:szCs w:val="21"/>
        </w:rPr>
      </w:pPr>
      <w:r>
        <w:rPr>
          <w:rFonts w:asciiTheme="minorHAnsi" w:hAnsiTheme="minorHAnsi"/>
          <w:szCs w:val="21"/>
        </w:rPr>
        <w:t>Australian integration complete, PokerStars strategy in place and core momentum maintained</w:t>
      </w:r>
    </w:p>
    <w:p w14:paraId="6CB57656" w14:textId="77777777" w:rsidR="00682944" w:rsidRDefault="00682944" w:rsidP="00682944">
      <w:pPr>
        <w:pStyle w:val="ListParagraph"/>
        <w:numPr>
          <w:ilvl w:val="1"/>
          <w:numId w:val="22"/>
        </w:numPr>
        <w:spacing w:after="40" w:line="240" w:lineRule="auto"/>
        <w:contextualSpacing w:val="0"/>
        <w:jc w:val="both"/>
        <w:rPr>
          <w:rFonts w:asciiTheme="minorHAnsi" w:hAnsiTheme="minorHAnsi"/>
          <w:szCs w:val="21"/>
        </w:rPr>
      </w:pPr>
      <w:r>
        <w:rPr>
          <w:rFonts w:asciiTheme="minorHAnsi" w:hAnsiTheme="minorHAnsi"/>
          <w:szCs w:val="21"/>
        </w:rPr>
        <w:t>Annualised cost synergies now expected to be £170m, up from £140m previously</w:t>
      </w:r>
    </w:p>
    <w:p w14:paraId="0889C45F" w14:textId="77777777" w:rsidR="00682944" w:rsidRDefault="00682944" w:rsidP="00682944">
      <w:pPr>
        <w:pStyle w:val="ListParagraph"/>
        <w:numPr>
          <w:ilvl w:val="0"/>
          <w:numId w:val="22"/>
        </w:numPr>
        <w:spacing w:after="40" w:line="240" w:lineRule="auto"/>
        <w:contextualSpacing w:val="0"/>
        <w:jc w:val="both"/>
        <w:rPr>
          <w:rFonts w:asciiTheme="minorHAnsi" w:hAnsiTheme="minorHAnsi"/>
          <w:szCs w:val="21"/>
        </w:rPr>
      </w:pPr>
      <w:r>
        <w:rPr>
          <w:rFonts w:asciiTheme="minorHAnsi" w:hAnsiTheme="minorHAnsi"/>
          <w:szCs w:val="21"/>
        </w:rPr>
        <w:t>US online leadership maintained with 40% sports betting and 20% gaming market shares in Q4</w:t>
      </w:r>
      <w:r w:rsidRPr="003046F5">
        <w:rPr>
          <w:rFonts w:asciiTheme="minorHAnsi" w:hAnsiTheme="minorHAnsi"/>
          <w:szCs w:val="21"/>
          <w:vertAlign w:val="superscript"/>
        </w:rPr>
        <w:t>10</w:t>
      </w:r>
    </w:p>
    <w:p w14:paraId="283F1F32" w14:textId="77777777" w:rsidR="00682944" w:rsidRDefault="00682944" w:rsidP="00682944">
      <w:pPr>
        <w:pStyle w:val="ListParagraph"/>
        <w:numPr>
          <w:ilvl w:val="1"/>
          <w:numId w:val="22"/>
        </w:numPr>
        <w:spacing w:after="40" w:line="240" w:lineRule="auto"/>
        <w:contextualSpacing w:val="0"/>
        <w:jc w:val="both"/>
        <w:rPr>
          <w:rFonts w:asciiTheme="minorHAnsi" w:hAnsiTheme="minorHAnsi"/>
          <w:szCs w:val="21"/>
        </w:rPr>
      </w:pPr>
      <w:r>
        <w:rPr>
          <w:rFonts w:asciiTheme="minorHAnsi" w:hAnsiTheme="minorHAnsi"/>
          <w:szCs w:val="21"/>
        </w:rPr>
        <w:t>Total addressable market in 2025 now expected to exceed £14bn ($20bn)</w:t>
      </w:r>
    </w:p>
    <w:p w14:paraId="189C7ADD" w14:textId="77777777" w:rsidR="00682944" w:rsidRDefault="00682944" w:rsidP="00682944">
      <w:pPr>
        <w:pStyle w:val="ListParagraph"/>
        <w:numPr>
          <w:ilvl w:val="1"/>
          <w:numId w:val="22"/>
        </w:numPr>
        <w:spacing w:after="40" w:line="240" w:lineRule="auto"/>
        <w:contextualSpacing w:val="0"/>
        <w:jc w:val="both"/>
        <w:rPr>
          <w:rFonts w:asciiTheme="minorHAnsi" w:hAnsiTheme="minorHAnsi"/>
          <w:szCs w:val="21"/>
        </w:rPr>
      </w:pPr>
      <w:r>
        <w:rPr>
          <w:rFonts w:asciiTheme="minorHAnsi" w:hAnsiTheme="minorHAnsi"/>
          <w:szCs w:val="21"/>
        </w:rPr>
        <w:t>2020 contribution of £70m ($91m)</w:t>
      </w:r>
      <w:r w:rsidDel="001C49A6">
        <w:rPr>
          <w:rFonts w:asciiTheme="minorHAnsi" w:hAnsiTheme="minorHAnsi"/>
          <w:szCs w:val="21"/>
        </w:rPr>
        <w:t xml:space="preserve"> </w:t>
      </w:r>
      <w:r>
        <w:rPr>
          <w:rFonts w:asciiTheme="minorHAnsi" w:hAnsiTheme="minorHAnsi"/>
          <w:szCs w:val="21"/>
        </w:rPr>
        <w:t>from sportsbook and gaming customers acquired in 2018 and 2019, demonstrating substantial US earnings power</w:t>
      </w:r>
    </w:p>
    <w:p w14:paraId="46221E84" w14:textId="77777777" w:rsidR="00682944" w:rsidRDefault="00682944" w:rsidP="00682944">
      <w:pPr>
        <w:pStyle w:val="ListParagraph"/>
        <w:numPr>
          <w:ilvl w:val="1"/>
          <w:numId w:val="22"/>
        </w:numPr>
        <w:spacing w:after="40" w:line="240" w:lineRule="auto"/>
        <w:contextualSpacing w:val="0"/>
        <w:jc w:val="both"/>
        <w:rPr>
          <w:rFonts w:asciiTheme="minorHAnsi" w:hAnsiTheme="minorHAnsi"/>
          <w:szCs w:val="21"/>
        </w:rPr>
      </w:pPr>
      <w:r>
        <w:rPr>
          <w:rFonts w:asciiTheme="minorHAnsi" w:hAnsiTheme="minorHAnsi"/>
          <w:szCs w:val="21"/>
        </w:rPr>
        <w:t>Record breaking Super Bowl LV; over 350,000 sportsbook and gaming customers acquired, exceeding entire 2019 customer acquisition in 1 week; strong start in both Michigan and Virginia</w:t>
      </w:r>
    </w:p>
    <w:bookmarkEnd w:id="5"/>
    <w:p w14:paraId="25F98A91" w14:textId="77777777" w:rsidR="00682944" w:rsidRPr="009F2C32" w:rsidRDefault="00682944" w:rsidP="00682944">
      <w:pPr>
        <w:spacing w:before="120"/>
        <w:jc w:val="both"/>
        <w:rPr>
          <w:rFonts w:asciiTheme="minorHAnsi" w:hAnsiTheme="minorHAnsi"/>
          <w:b/>
          <w:sz w:val="21"/>
          <w:szCs w:val="21"/>
        </w:rPr>
      </w:pPr>
      <w:r>
        <w:rPr>
          <w:rFonts w:asciiTheme="minorHAnsi" w:hAnsiTheme="minorHAnsi"/>
          <w:b/>
          <w:sz w:val="21"/>
          <w:szCs w:val="21"/>
        </w:rPr>
        <w:t>Financials</w:t>
      </w:r>
      <w:r>
        <w:rPr>
          <w:rFonts w:asciiTheme="minorHAnsi" w:hAnsiTheme="minorHAnsi"/>
          <w:b/>
          <w:sz w:val="21"/>
          <w:szCs w:val="21"/>
          <w:vertAlign w:val="superscript"/>
        </w:rPr>
        <w:t xml:space="preserve"> </w:t>
      </w:r>
      <w:r w:rsidRPr="00491F6C">
        <w:rPr>
          <w:rFonts w:asciiTheme="minorHAnsi" w:hAnsiTheme="minorHAnsi"/>
          <w:i/>
          <w:sz w:val="21"/>
          <w:szCs w:val="21"/>
          <w:vertAlign w:val="superscript"/>
        </w:rPr>
        <w:t>1,</w:t>
      </w:r>
      <w:r w:rsidRPr="0001653A">
        <w:rPr>
          <w:rFonts w:asciiTheme="minorHAnsi" w:hAnsiTheme="minorHAnsi"/>
          <w:i/>
          <w:sz w:val="21"/>
          <w:szCs w:val="21"/>
          <w:vertAlign w:val="superscript"/>
        </w:rPr>
        <w:t>2,</w:t>
      </w:r>
      <w:r>
        <w:rPr>
          <w:rFonts w:asciiTheme="minorHAnsi" w:hAnsiTheme="minorHAnsi"/>
          <w:i/>
          <w:sz w:val="21"/>
          <w:szCs w:val="21"/>
          <w:vertAlign w:val="superscript"/>
        </w:rPr>
        <w:t>3,5,6,11</w:t>
      </w:r>
    </w:p>
    <w:p w14:paraId="7145A3A1" w14:textId="77777777" w:rsidR="00682944" w:rsidRDefault="00682944" w:rsidP="00682944">
      <w:pPr>
        <w:pStyle w:val="ListParagraph"/>
        <w:numPr>
          <w:ilvl w:val="0"/>
          <w:numId w:val="22"/>
        </w:numPr>
        <w:spacing w:after="40" w:line="240" w:lineRule="auto"/>
        <w:contextualSpacing w:val="0"/>
        <w:jc w:val="both"/>
        <w:rPr>
          <w:rFonts w:asciiTheme="minorHAnsi" w:hAnsiTheme="minorHAnsi"/>
          <w:szCs w:val="21"/>
        </w:rPr>
      </w:pPr>
      <w:r>
        <w:rPr>
          <w:rFonts w:asciiTheme="minorHAnsi" w:hAnsiTheme="minorHAnsi"/>
          <w:szCs w:val="21"/>
        </w:rPr>
        <w:t>Growth in reported revenue and reported adjusted EBITDA reflects addition of TSG from May 2020</w:t>
      </w:r>
    </w:p>
    <w:p w14:paraId="17A35838" w14:textId="77777777" w:rsidR="00682944" w:rsidRPr="00D615C5" w:rsidRDefault="00682944" w:rsidP="00682944">
      <w:pPr>
        <w:pStyle w:val="ListParagraph"/>
        <w:numPr>
          <w:ilvl w:val="0"/>
          <w:numId w:val="22"/>
        </w:numPr>
        <w:spacing w:after="40" w:line="240" w:lineRule="auto"/>
        <w:contextualSpacing w:val="0"/>
        <w:jc w:val="both"/>
        <w:rPr>
          <w:rFonts w:asciiTheme="minorHAnsi" w:hAnsiTheme="minorHAnsi"/>
          <w:szCs w:val="21"/>
        </w:rPr>
      </w:pPr>
      <w:r w:rsidRPr="00D615C5">
        <w:rPr>
          <w:rFonts w:asciiTheme="minorHAnsi" w:hAnsiTheme="minorHAnsi"/>
          <w:szCs w:val="21"/>
        </w:rPr>
        <w:t xml:space="preserve">Reported profit </w:t>
      </w:r>
      <w:r>
        <w:rPr>
          <w:rFonts w:asciiTheme="minorHAnsi" w:hAnsiTheme="minorHAnsi"/>
          <w:szCs w:val="21"/>
        </w:rPr>
        <w:t xml:space="preserve">of </w:t>
      </w:r>
      <w:r w:rsidRPr="00D615C5">
        <w:rPr>
          <w:rFonts w:asciiTheme="minorHAnsi" w:hAnsiTheme="minorHAnsi"/>
          <w:szCs w:val="21"/>
        </w:rPr>
        <w:t xml:space="preserve">£1m </w:t>
      </w:r>
      <w:r>
        <w:rPr>
          <w:rFonts w:asciiTheme="minorHAnsi" w:hAnsiTheme="minorHAnsi"/>
          <w:szCs w:val="21"/>
        </w:rPr>
        <w:t xml:space="preserve">after deduction of </w:t>
      </w:r>
      <w:r w:rsidRPr="00D615C5">
        <w:rPr>
          <w:rFonts w:asciiTheme="minorHAnsi" w:hAnsiTheme="minorHAnsi"/>
          <w:szCs w:val="21"/>
        </w:rPr>
        <w:t>£432m in non-cash acquisition accounting adjustments</w:t>
      </w:r>
    </w:p>
    <w:p w14:paraId="707C1237" w14:textId="77777777" w:rsidR="00682944" w:rsidRDefault="00682944" w:rsidP="00682944">
      <w:pPr>
        <w:pStyle w:val="ListParagraph"/>
        <w:numPr>
          <w:ilvl w:val="0"/>
          <w:numId w:val="22"/>
        </w:numPr>
        <w:spacing w:after="40" w:line="240" w:lineRule="auto"/>
        <w:contextualSpacing w:val="0"/>
        <w:jc w:val="both"/>
        <w:rPr>
          <w:rFonts w:asciiTheme="minorHAnsi" w:hAnsiTheme="minorHAnsi"/>
          <w:szCs w:val="21"/>
        </w:rPr>
      </w:pPr>
      <w:r>
        <w:rPr>
          <w:rFonts w:asciiTheme="minorHAnsi" w:hAnsiTheme="minorHAnsi"/>
          <w:szCs w:val="21"/>
        </w:rPr>
        <w:t>Pro forma revenue and EBITDA increased primarily due to customer growth and positive sports results</w:t>
      </w:r>
    </w:p>
    <w:p w14:paraId="62D3B8D2" w14:textId="77777777" w:rsidR="00682944" w:rsidRDefault="00682944" w:rsidP="00682944">
      <w:pPr>
        <w:pStyle w:val="ListParagraph"/>
        <w:numPr>
          <w:ilvl w:val="0"/>
          <w:numId w:val="22"/>
        </w:numPr>
        <w:spacing w:after="40" w:line="240" w:lineRule="auto"/>
        <w:contextualSpacing w:val="0"/>
        <w:jc w:val="both"/>
        <w:rPr>
          <w:rFonts w:asciiTheme="minorHAnsi" w:hAnsiTheme="minorHAnsi"/>
          <w:szCs w:val="21"/>
        </w:rPr>
      </w:pPr>
      <w:r>
        <w:rPr>
          <w:rFonts w:asciiTheme="minorHAnsi" w:hAnsiTheme="minorHAnsi"/>
          <w:szCs w:val="21"/>
        </w:rPr>
        <w:t>Pro forma online revenue of £5,035m, 34% higher than 2019, constituting 96% of total Group revenue</w:t>
      </w:r>
    </w:p>
    <w:p w14:paraId="6F663F68" w14:textId="77777777" w:rsidR="00682944" w:rsidRDefault="00682944" w:rsidP="00682944">
      <w:pPr>
        <w:pStyle w:val="ListParagraph"/>
        <w:numPr>
          <w:ilvl w:val="0"/>
          <w:numId w:val="22"/>
        </w:numPr>
        <w:spacing w:after="40" w:line="240" w:lineRule="auto"/>
        <w:contextualSpacing w:val="0"/>
        <w:jc w:val="both"/>
        <w:rPr>
          <w:rFonts w:asciiTheme="minorHAnsi" w:hAnsiTheme="minorHAnsi"/>
          <w:szCs w:val="21"/>
        </w:rPr>
      </w:pPr>
      <w:r>
        <w:rPr>
          <w:rFonts w:asciiTheme="minorHAnsi" w:hAnsiTheme="minorHAnsi"/>
          <w:szCs w:val="21"/>
        </w:rPr>
        <w:lastRenderedPageBreak/>
        <w:t xml:space="preserve">Pro forma increase in cash </w:t>
      </w:r>
      <w:r w:rsidRPr="006D3BA2">
        <w:rPr>
          <w:rFonts w:asciiTheme="minorHAnsi" w:hAnsiTheme="minorHAnsi"/>
          <w:szCs w:val="21"/>
        </w:rPr>
        <w:t>of £</w:t>
      </w:r>
      <w:r>
        <w:rPr>
          <w:rFonts w:asciiTheme="minorHAnsi" w:hAnsiTheme="minorHAnsi"/>
          <w:szCs w:val="21"/>
        </w:rPr>
        <w:t>817</w:t>
      </w:r>
      <w:r w:rsidRPr="006D3BA2">
        <w:rPr>
          <w:rFonts w:asciiTheme="minorHAnsi" w:hAnsiTheme="minorHAnsi"/>
          <w:szCs w:val="21"/>
        </w:rPr>
        <w:t>m in 202</w:t>
      </w:r>
      <w:r>
        <w:rPr>
          <w:rFonts w:asciiTheme="minorHAnsi" w:hAnsiTheme="minorHAnsi"/>
          <w:szCs w:val="21"/>
        </w:rPr>
        <w:t xml:space="preserve">0 after SDIs and interest and before equity placings </w:t>
      </w:r>
    </w:p>
    <w:p w14:paraId="409B60EF" w14:textId="77777777" w:rsidR="00682944" w:rsidRDefault="00682944" w:rsidP="00682944">
      <w:pPr>
        <w:pStyle w:val="ListParagraph"/>
        <w:numPr>
          <w:ilvl w:val="0"/>
          <w:numId w:val="22"/>
        </w:numPr>
        <w:spacing w:after="40" w:line="240" w:lineRule="auto"/>
        <w:contextualSpacing w:val="0"/>
        <w:jc w:val="both"/>
        <w:rPr>
          <w:rFonts w:asciiTheme="minorHAnsi" w:hAnsiTheme="minorHAnsi"/>
          <w:szCs w:val="21"/>
        </w:rPr>
      </w:pPr>
      <w:r>
        <w:rPr>
          <w:rFonts w:asciiTheme="minorHAnsi" w:hAnsiTheme="minorHAnsi"/>
          <w:szCs w:val="21"/>
        </w:rPr>
        <w:t xml:space="preserve">Leverage ratio of 2.3 times, materially reduced from 3.2 times at time of merger </w:t>
      </w:r>
    </w:p>
    <w:p w14:paraId="23E276E2" w14:textId="77777777" w:rsidR="00682944" w:rsidRPr="00E63A48" w:rsidRDefault="00682944" w:rsidP="00682944">
      <w:pPr>
        <w:spacing w:before="120" w:after="40"/>
        <w:jc w:val="both"/>
        <w:rPr>
          <w:rFonts w:asciiTheme="minorHAnsi" w:hAnsiTheme="minorHAnsi"/>
          <w:sz w:val="22"/>
          <w:szCs w:val="21"/>
        </w:rPr>
      </w:pPr>
      <w:r>
        <w:rPr>
          <w:rFonts w:asciiTheme="minorHAnsi" w:hAnsiTheme="minorHAnsi"/>
          <w:b/>
          <w:sz w:val="22"/>
          <w:szCs w:val="21"/>
        </w:rPr>
        <w:t>Current trading/</w:t>
      </w:r>
      <w:r w:rsidRPr="00E63A48">
        <w:rPr>
          <w:rFonts w:asciiTheme="minorHAnsi" w:hAnsiTheme="minorHAnsi"/>
          <w:b/>
          <w:sz w:val="22"/>
          <w:szCs w:val="21"/>
        </w:rPr>
        <w:t>Outlook</w:t>
      </w:r>
    </w:p>
    <w:p w14:paraId="41F78F92" w14:textId="77777777" w:rsidR="00682944" w:rsidRDefault="00682944" w:rsidP="00682944">
      <w:pPr>
        <w:pStyle w:val="ListParagraph"/>
        <w:numPr>
          <w:ilvl w:val="0"/>
          <w:numId w:val="22"/>
        </w:numPr>
        <w:spacing w:after="40" w:line="240" w:lineRule="auto"/>
        <w:contextualSpacing w:val="0"/>
        <w:jc w:val="both"/>
        <w:rPr>
          <w:rFonts w:asciiTheme="minorHAnsi" w:hAnsiTheme="minorHAnsi"/>
          <w:szCs w:val="21"/>
        </w:rPr>
      </w:pPr>
      <w:r>
        <w:rPr>
          <w:rFonts w:asciiTheme="minorHAnsi" w:hAnsiTheme="minorHAnsi"/>
          <w:szCs w:val="21"/>
        </w:rPr>
        <w:t>S</w:t>
      </w:r>
      <w:r w:rsidRPr="00EB53FE">
        <w:rPr>
          <w:rFonts w:asciiTheme="minorHAnsi" w:hAnsiTheme="minorHAnsi"/>
          <w:szCs w:val="21"/>
        </w:rPr>
        <w:t xml:space="preserve">trong momentum </w:t>
      </w:r>
      <w:r>
        <w:rPr>
          <w:rFonts w:asciiTheme="minorHAnsi" w:hAnsiTheme="minorHAnsi"/>
          <w:szCs w:val="21"/>
        </w:rPr>
        <w:t xml:space="preserve">in 2021 </w:t>
      </w:r>
      <w:r w:rsidRPr="00EB53FE">
        <w:rPr>
          <w:rFonts w:asciiTheme="minorHAnsi" w:hAnsiTheme="minorHAnsi"/>
          <w:szCs w:val="21"/>
        </w:rPr>
        <w:t>with</w:t>
      </w:r>
      <w:r>
        <w:rPr>
          <w:rFonts w:asciiTheme="minorHAnsi" w:hAnsiTheme="minorHAnsi"/>
          <w:szCs w:val="21"/>
        </w:rPr>
        <w:t xml:space="preserve"> </w:t>
      </w:r>
      <w:r w:rsidRPr="00EB53FE">
        <w:rPr>
          <w:rFonts w:asciiTheme="minorHAnsi" w:hAnsiTheme="minorHAnsi"/>
          <w:szCs w:val="21"/>
        </w:rPr>
        <w:t xml:space="preserve">growth in player volumes across all divisions </w:t>
      </w:r>
    </w:p>
    <w:p w14:paraId="514BBB37" w14:textId="77777777" w:rsidR="00682944" w:rsidRDefault="00682944" w:rsidP="00682944">
      <w:pPr>
        <w:pStyle w:val="ListParagraph"/>
        <w:numPr>
          <w:ilvl w:val="0"/>
          <w:numId w:val="22"/>
        </w:numPr>
        <w:spacing w:after="40" w:line="240" w:lineRule="auto"/>
        <w:contextualSpacing w:val="0"/>
        <w:jc w:val="both"/>
        <w:rPr>
          <w:rFonts w:asciiTheme="minorHAnsi" w:hAnsiTheme="minorHAnsi"/>
          <w:szCs w:val="21"/>
        </w:rPr>
      </w:pPr>
      <w:r>
        <w:rPr>
          <w:rFonts w:asciiTheme="minorHAnsi" w:hAnsiTheme="minorHAnsi"/>
          <w:szCs w:val="21"/>
        </w:rPr>
        <w:t>F</w:t>
      </w:r>
      <w:r w:rsidRPr="00EB53FE">
        <w:rPr>
          <w:rFonts w:asciiTheme="minorHAnsi" w:hAnsiTheme="minorHAnsi"/>
          <w:szCs w:val="21"/>
        </w:rPr>
        <w:t xml:space="preserve">avourable sports results relative to expectations, particularly in UK and Ireland </w:t>
      </w:r>
    </w:p>
    <w:p w14:paraId="615A0B63" w14:textId="77777777" w:rsidR="00682944" w:rsidRPr="00EB53FE" w:rsidRDefault="00682944" w:rsidP="00682944">
      <w:pPr>
        <w:pStyle w:val="ListParagraph"/>
        <w:numPr>
          <w:ilvl w:val="0"/>
          <w:numId w:val="22"/>
        </w:numPr>
        <w:spacing w:after="40" w:line="240" w:lineRule="auto"/>
        <w:contextualSpacing w:val="0"/>
        <w:jc w:val="both"/>
        <w:rPr>
          <w:rFonts w:asciiTheme="minorHAnsi" w:hAnsiTheme="minorHAnsi"/>
          <w:szCs w:val="21"/>
        </w:rPr>
      </w:pPr>
      <w:r w:rsidRPr="00EB53FE">
        <w:rPr>
          <w:rFonts w:asciiTheme="minorHAnsi" w:hAnsiTheme="minorHAnsi"/>
          <w:szCs w:val="21"/>
        </w:rPr>
        <w:t xml:space="preserve">Group revenue </w:t>
      </w:r>
      <w:r>
        <w:rPr>
          <w:rFonts w:asciiTheme="minorHAnsi" w:hAnsiTheme="minorHAnsi"/>
          <w:szCs w:val="21"/>
        </w:rPr>
        <w:t>+</w:t>
      </w:r>
      <w:r w:rsidRPr="00EB53FE">
        <w:rPr>
          <w:rFonts w:asciiTheme="minorHAnsi" w:hAnsiTheme="minorHAnsi"/>
          <w:szCs w:val="21"/>
        </w:rPr>
        <w:t xml:space="preserve">36% </w:t>
      </w:r>
      <w:r>
        <w:rPr>
          <w:rFonts w:asciiTheme="minorHAnsi" w:hAnsiTheme="minorHAnsi"/>
          <w:szCs w:val="21"/>
        </w:rPr>
        <w:t xml:space="preserve">year on year </w:t>
      </w:r>
      <w:r w:rsidRPr="00EB53FE">
        <w:rPr>
          <w:rFonts w:asciiTheme="minorHAnsi" w:hAnsiTheme="minorHAnsi"/>
          <w:szCs w:val="21"/>
        </w:rPr>
        <w:t xml:space="preserve">in the first 7 weeks of the year (to Feb 21) </w:t>
      </w:r>
      <w:r>
        <w:rPr>
          <w:rFonts w:asciiTheme="minorHAnsi" w:hAnsiTheme="minorHAnsi"/>
          <w:szCs w:val="21"/>
        </w:rPr>
        <w:t xml:space="preserve"> </w:t>
      </w:r>
    </w:p>
    <w:p w14:paraId="5673D012" w14:textId="77777777" w:rsidR="00682944" w:rsidRPr="00EB53FE" w:rsidRDefault="00682944" w:rsidP="00682944">
      <w:pPr>
        <w:pStyle w:val="ListParagraph"/>
        <w:numPr>
          <w:ilvl w:val="0"/>
          <w:numId w:val="22"/>
        </w:numPr>
        <w:spacing w:after="40" w:line="240" w:lineRule="auto"/>
        <w:contextualSpacing w:val="0"/>
        <w:jc w:val="both"/>
        <w:rPr>
          <w:rFonts w:asciiTheme="minorHAnsi" w:hAnsiTheme="minorHAnsi"/>
          <w:szCs w:val="21"/>
        </w:rPr>
      </w:pPr>
      <w:r w:rsidRPr="00EB53FE">
        <w:rPr>
          <w:rFonts w:asciiTheme="minorHAnsi" w:hAnsiTheme="minorHAnsi"/>
          <w:szCs w:val="21"/>
        </w:rPr>
        <w:t>Covid restrictions impact</w:t>
      </w:r>
      <w:r>
        <w:rPr>
          <w:rFonts w:asciiTheme="minorHAnsi" w:hAnsiTheme="minorHAnsi"/>
          <w:szCs w:val="21"/>
        </w:rPr>
        <w:t xml:space="preserve">ing </w:t>
      </w:r>
      <w:r w:rsidRPr="00EB53FE">
        <w:rPr>
          <w:rFonts w:asciiTheme="minorHAnsi" w:hAnsiTheme="minorHAnsi"/>
          <w:szCs w:val="21"/>
        </w:rPr>
        <w:t>retail business in UK and Ireland</w:t>
      </w:r>
      <w:r>
        <w:rPr>
          <w:rFonts w:asciiTheme="minorHAnsi" w:hAnsiTheme="minorHAnsi"/>
          <w:szCs w:val="21"/>
        </w:rPr>
        <w:t xml:space="preserve"> with</w:t>
      </w:r>
      <w:r w:rsidRPr="00EB53FE">
        <w:rPr>
          <w:rFonts w:asciiTheme="minorHAnsi" w:hAnsiTheme="minorHAnsi"/>
          <w:szCs w:val="21"/>
        </w:rPr>
        <w:t xml:space="preserve"> </w:t>
      </w:r>
      <w:r>
        <w:rPr>
          <w:rFonts w:asciiTheme="minorHAnsi" w:hAnsiTheme="minorHAnsi"/>
          <w:szCs w:val="21"/>
        </w:rPr>
        <w:t xml:space="preserve">estimated monthly </w:t>
      </w:r>
      <w:r w:rsidRPr="00EB53FE">
        <w:rPr>
          <w:rFonts w:asciiTheme="minorHAnsi" w:hAnsiTheme="minorHAnsi"/>
          <w:szCs w:val="21"/>
        </w:rPr>
        <w:t xml:space="preserve">EBITDA loss </w:t>
      </w:r>
      <w:r>
        <w:rPr>
          <w:rFonts w:asciiTheme="minorHAnsi" w:hAnsiTheme="minorHAnsi"/>
          <w:szCs w:val="21"/>
        </w:rPr>
        <w:t xml:space="preserve">of £9m for each month that both UK and Irish retail estates remain shut </w:t>
      </w:r>
    </w:p>
    <w:p w14:paraId="34022D17" w14:textId="77777777" w:rsidR="00682944" w:rsidRDefault="00682944" w:rsidP="00682944">
      <w:pPr>
        <w:pStyle w:val="ListParagraph"/>
        <w:numPr>
          <w:ilvl w:val="0"/>
          <w:numId w:val="22"/>
        </w:numPr>
        <w:spacing w:after="40" w:line="240" w:lineRule="auto"/>
        <w:contextualSpacing w:val="0"/>
        <w:jc w:val="both"/>
        <w:rPr>
          <w:rFonts w:asciiTheme="minorHAnsi" w:hAnsiTheme="minorHAnsi"/>
          <w:szCs w:val="21"/>
        </w:rPr>
      </w:pPr>
      <w:r>
        <w:rPr>
          <w:rFonts w:asciiTheme="minorHAnsi" w:hAnsiTheme="minorHAnsi"/>
          <w:szCs w:val="21"/>
        </w:rPr>
        <w:t>Proposed German tax change would reduce c</w:t>
      </w:r>
      <w:r w:rsidRPr="00EB53FE">
        <w:rPr>
          <w:rFonts w:asciiTheme="minorHAnsi" w:hAnsiTheme="minorHAnsi"/>
          <w:szCs w:val="21"/>
        </w:rPr>
        <w:t xml:space="preserve">ontribution </w:t>
      </w:r>
      <w:r>
        <w:rPr>
          <w:rFonts w:asciiTheme="minorHAnsi" w:hAnsiTheme="minorHAnsi"/>
          <w:szCs w:val="21"/>
        </w:rPr>
        <w:t xml:space="preserve">by </w:t>
      </w:r>
      <w:r w:rsidRPr="00EB53FE">
        <w:rPr>
          <w:rFonts w:asciiTheme="minorHAnsi" w:hAnsiTheme="minorHAnsi"/>
          <w:szCs w:val="21"/>
        </w:rPr>
        <w:t>£15m</w:t>
      </w:r>
      <w:r>
        <w:rPr>
          <w:rFonts w:asciiTheme="minorHAnsi" w:hAnsiTheme="minorHAnsi"/>
          <w:szCs w:val="21"/>
        </w:rPr>
        <w:t>-</w:t>
      </w:r>
      <w:r w:rsidRPr="00EB53FE">
        <w:rPr>
          <w:rFonts w:asciiTheme="minorHAnsi" w:hAnsiTheme="minorHAnsi"/>
          <w:szCs w:val="21"/>
        </w:rPr>
        <w:t xml:space="preserve"> £25m </w:t>
      </w:r>
      <w:r>
        <w:rPr>
          <w:rFonts w:asciiTheme="minorHAnsi" w:hAnsiTheme="minorHAnsi"/>
          <w:szCs w:val="21"/>
        </w:rPr>
        <w:t xml:space="preserve">in 2021 if introduced from 1 July </w:t>
      </w:r>
    </w:p>
    <w:p w14:paraId="52888A12" w14:textId="77777777" w:rsidR="00682944" w:rsidRPr="00EB53FE" w:rsidRDefault="00682944" w:rsidP="00682944">
      <w:pPr>
        <w:pStyle w:val="ListParagraph"/>
        <w:spacing w:after="40"/>
        <w:ind w:left="360"/>
        <w:contextualSpacing w:val="0"/>
        <w:jc w:val="both"/>
        <w:rPr>
          <w:rFonts w:asciiTheme="minorHAnsi" w:hAnsiTheme="minorHAnsi"/>
          <w:szCs w:val="21"/>
        </w:rPr>
      </w:pPr>
    </w:p>
    <w:p w14:paraId="5B25AFA7" w14:textId="77777777" w:rsidR="00682944" w:rsidRDefault="00682944" w:rsidP="00682944">
      <w:pPr>
        <w:spacing w:after="160" w:line="259" w:lineRule="auto"/>
        <w:jc w:val="both"/>
        <w:rPr>
          <w:rFonts w:asciiTheme="minorHAnsi" w:hAnsiTheme="minorHAnsi"/>
          <w:b/>
          <w:sz w:val="21"/>
          <w:szCs w:val="21"/>
        </w:rPr>
      </w:pPr>
      <w:r w:rsidRPr="00A60D78">
        <w:rPr>
          <w:rFonts w:asciiTheme="minorHAnsi" w:hAnsiTheme="minorHAnsi"/>
          <w:b/>
          <w:sz w:val="21"/>
          <w:szCs w:val="21"/>
        </w:rPr>
        <w:t>Peter Jackson, Chief Executive, commented:</w:t>
      </w:r>
    </w:p>
    <w:p w14:paraId="4FD06EB6" w14:textId="77777777" w:rsidR="00682944" w:rsidRPr="008A07B8" w:rsidRDefault="00682944" w:rsidP="00682944">
      <w:pPr>
        <w:spacing w:after="160" w:line="259" w:lineRule="auto"/>
        <w:jc w:val="both"/>
        <w:rPr>
          <w:rFonts w:asciiTheme="minorHAnsi" w:hAnsiTheme="minorHAnsi" w:cstheme="minorHAnsi"/>
          <w:i/>
          <w:sz w:val="22"/>
          <w:szCs w:val="22"/>
        </w:rPr>
      </w:pPr>
      <w:r w:rsidRPr="008A07B8">
        <w:rPr>
          <w:rFonts w:asciiTheme="minorHAnsi" w:hAnsiTheme="minorHAnsi" w:cstheme="minorHAnsi"/>
          <w:i/>
          <w:sz w:val="22"/>
          <w:szCs w:val="22"/>
        </w:rPr>
        <w:t>“2020 was a</w:t>
      </w:r>
      <w:r>
        <w:rPr>
          <w:rFonts w:asciiTheme="minorHAnsi" w:hAnsiTheme="minorHAnsi" w:cstheme="minorHAnsi"/>
          <w:i/>
          <w:sz w:val="22"/>
          <w:szCs w:val="22"/>
        </w:rPr>
        <w:t>n</w:t>
      </w:r>
      <w:r w:rsidRPr="008A07B8">
        <w:rPr>
          <w:rFonts w:asciiTheme="minorHAnsi" w:hAnsiTheme="minorHAnsi" w:cstheme="minorHAnsi"/>
          <w:i/>
          <w:sz w:val="22"/>
          <w:szCs w:val="22"/>
        </w:rPr>
        <w:t xml:space="preserve"> </w:t>
      </w:r>
      <w:r>
        <w:rPr>
          <w:rFonts w:asciiTheme="minorHAnsi" w:hAnsiTheme="minorHAnsi" w:cstheme="minorHAnsi"/>
          <w:i/>
          <w:sz w:val="22"/>
          <w:szCs w:val="22"/>
        </w:rPr>
        <w:t xml:space="preserve">historic </w:t>
      </w:r>
      <w:r w:rsidRPr="008A07B8">
        <w:rPr>
          <w:rFonts w:asciiTheme="minorHAnsi" w:hAnsiTheme="minorHAnsi" w:cstheme="minorHAnsi"/>
          <w:i/>
          <w:sz w:val="22"/>
          <w:szCs w:val="22"/>
        </w:rPr>
        <w:t xml:space="preserve">year for the Group as we completed our merger with TSG, commenced the integration of our two businesses </w:t>
      </w:r>
      <w:r>
        <w:rPr>
          <w:rFonts w:asciiTheme="minorHAnsi" w:hAnsiTheme="minorHAnsi" w:cstheme="minorHAnsi"/>
          <w:i/>
          <w:sz w:val="22"/>
          <w:szCs w:val="22"/>
        </w:rPr>
        <w:t xml:space="preserve">and </w:t>
      </w:r>
      <w:r w:rsidRPr="008A07B8">
        <w:rPr>
          <w:rFonts w:asciiTheme="minorHAnsi" w:hAnsiTheme="minorHAnsi" w:cstheme="minorHAnsi"/>
          <w:i/>
          <w:sz w:val="22"/>
          <w:szCs w:val="22"/>
        </w:rPr>
        <w:t xml:space="preserve">increased our ownership of FanDuel in the US, whilst at the same time navigating the challenges presented by the Covid-19 pandemic. </w:t>
      </w:r>
    </w:p>
    <w:p w14:paraId="0A341C2E" w14:textId="77777777" w:rsidR="00682944" w:rsidRPr="008A07B8" w:rsidRDefault="00682944" w:rsidP="00682944">
      <w:pPr>
        <w:spacing w:after="160" w:line="259" w:lineRule="auto"/>
        <w:jc w:val="both"/>
        <w:rPr>
          <w:rFonts w:asciiTheme="minorHAnsi" w:hAnsiTheme="minorHAnsi" w:cstheme="minorHAnsi"/>
          <w:i/>
          <w:sz w:val="22"/>
          <w:szCs w:val="22"/>
        </w:rPr>
      </w:pPr>
      <w:r w:rsidRPr="008A07B8">
        <w:rPr>
          <w:rFonts w:asciiTheme="minorHAnsi" w:hAnsiTheme="minorHAnsi" w:cstheme="minorHAnsi"/>
          <w:i/>
          <w:sz w:val="22"/>
          <w:szCs w:val="22"/>
        </w:rPr>
        <w:t xml:space="preserve">Safer gambling is critical to building a sustainable global business and we are determined to lead the industry in implementing the highest standards of customer protection across </w:t>
      </w:r>
      <w:r>
        <w:rPr>
          <w:rFonts w:asciiTheme="minorHAnsi" w:hAnsiTheme="minorHAnsi" w:cstheme="minorHAnsi"/>
          <w:i/>
          <w:sz w:val="22"/>
          <w:szCs w:val="22"/>
        </w:rPr>
        <w:t xml:space="preserve">our </w:t>
      </w:r>
      <w:r w:rsidRPr="008A07B8">
        <w:rPr>
          <w:rFonts w:asciiTheme="minorHAnsi" w:hAnsiTheme="minorHAnsi" w:cstheme="minorHAnsi"/>
          <w:i/>
          <w:sz w:val="22"/>
          <w:szCs w:val="22"/>
        </w:rPr>
        <w:t xml:space="preserve">markets.  This includes the UK, where we welcome the Government’s review of gambling legislation and support </w:t>
      </w:r>
      <w:r>
        <w:rPr>
          <w:rFonts w:asciiTheme="minorHAnsi" w:hAnsiTheme="minorHAnsi" w:cstheme="minorHAnsi"/>
          <w:i/>
          <w:sz w:val="22"/>
          <w:szCs w:val="22"/>
        </w:rPr>
        <w:t xml:space="preserve">the </w:t>
      </w:r>
      <w:r w:rsidRPr="008A07B8">
        <w:rPr>
          <w:rFonts w:asciiTheme="minorHAnsi" w:hAnsiTheme="minorHAnsi" w:cstheme="minorHAnsi"/>
          <w:i/>
          <w:sz w:val="22"/>
          <w:szCs w:val="22"/>
        </w:rPr>
        <w:t xml:space="preserve">delivery of a balanced framework that will protect vulnerable customers while allowing the many who enjoy a bet to continue to do so safely. </w:t>
      </w:r>
    </w:p>
    <w:p w14:paraId="0C29BEF2" w14:textId="34E79AF8" w:rsidR="00682944" w:rsidRDefault="00682944" w:rsidP="00682944">
      <w:pPr>
        <w:spacing w:after="160" w:line="259" w:lineRule="auto"/>
        <w:jc w:val="both"/>
        <w:rPr>
          <w:rFonts w:asciiTheme="minorHAnsi" w:hAnsiTheme="minorHAnsi" w:cstheme="minorHAnsi"/>
          <w:i/>
          <w:sz w:val="22"/>
          <w:szCs w:val="22"/>
        </w:rPr>
      </w:pPr>
      <w:r>
        <w:rPr>
          <w:rFonts w:asciiTheme="minorHAnsi" w:hAnsiTheme="minorHAnsi" w:cstheme="minorHAnsi"/>
          <w:i/>
          <w:sz w:val="22"/>
          <w:szCs w:val="22"/>
        </w:rPr>
        <w:t>W</w:t>
      </w:r>
      <w:r w:rsidRPr="008A07B8">
        <w:rPr>
          <w:rFonts w:asciiTheme="minorHAnsi" w:hAnsiTheme="minorHAnsi" w:cstheme="minorHAnsi"/>
          <w:i/>
          <w:sz w:val="22"/>
          <w:szCs w:val="22"/>
        </w:rPr>
        <w:t xml:space="preserve">e delivered a very strong financial performance in 2020, benefiting from our scale and diversification. We continue to grow our recreational player base across all key regions, </w:t>
      </w:r>
      <w:r>
        <w:rPr>
          <w:rFonts w:asciiTheme="minorHAnsi" w:hAnsiTheme="minorHAnsi" w:cstheme="minorHAnsi"/>
          <w:i/>
          <w:sz w:val="22"/>
          <w:szCs w:val="22"/>
        </w:rPr>
        <w:t>i</w:t>
      </w:r>
      <w:r w:rsidRPr="008A07B8">
        <w:rPr>
          <w:rFonts w:asciiTheme="minorHAnsi" w:hAnsiTheme="minorHAnsi" w:cstheme="minorHAnsi"/>
          <w:i/>
          <w:sz w:val="22"/>
          <w:szCs w:val="22"/>
        </w:rPr>
        <w:t xml:space="preserve">n Q4 alone the Group had over </w:t>
      </w:r>
      <w:r>
        <w:rPr>
          <w:rFonts w:asciiTheme="minorHAnsi" w:hAnsiTheme="minorHAnsi" w:cstheme="minorHAnsi"/>
          <w:i/>
          <w:sz w:val="22"/>
          <w:szCs w:val="22"/>
        </w:rPr>
        <w:t>7.6</w:t>
      </w:r>
      <w:r w:rsidRPr="008A07B8">
        <w:rPr>
          <w:rFonts w:asciiTheme="minorHAnsi" w:hAnsiTheme="minorHAnsi" w:cstheme="minorHAnsi"/>
          <w:i/>
          <w:sz w:val="22"/>
          <w:szCs w:val="22"/>
        </w:rPr>
        <w:t xml:space="preserve">m monthly online players. Nowhere has our growth been more evident than in the US where we have </w:t>
      </w:r>
      <w:r>
        <w:rPr>
          <w:rFonts w:asciiTheme="minorHAnsi" w:hAnsiTheme="minorHAnsi" w:cstheme="minorHAnsi"/>
          <w:i/>
          <w:sz w:val="22"/>
          <w:szCs w:val="22"/>
        </w:rPr>
        <w:t>consolidated</w:t>
      </w:r>
      <w:r w:rsidRPr="008A07B8">
        <w:rPr>
          <w:rFonts w:asciiTheme="minorHAnsi" w:hAnsiTheme="minorHAnsi" w:cstheme="minorHAnsi"/>
          <w:i/>
          <w:sz w:val="22"/>
          <w:szCs w:val="22"/>
        </w:rPr>
        <w:t xml:space="preserve"> our </w:t>
      </w:r>
      <w:r>
        <w:rPr>
          <w:rFonts w:asciiTheme="minorHAnsi" w:hAnsiTheme="minorHAnsi" w:cstheme="minorHAnsi"/>
          <w:i/>
          <w:sz w:val="22"/>
          <w:szCs w:val="22"/>
        </w:rPr>
        <w:t>#1</w:t>
      </w:r>
      <w:r w:rsidRPr="008A07B8">
        <w:rPr>
          <w:rFonts w:asciiTheme="minorHAnsi" w:hAnsiTheme="minorHAnsi" w:cstheme="minorHAnsi"/>
          <w:i/>
          <w:sz w:val="22"/>
          <w:szCs w:val="22"/>
        </w:rPr>
        <w:t xml:space="preserve"> position in th</w:t>
      </w:r>
      <w:r>
        <w:rPr>
          <w:rFonts w:asciiTheme="minorHAnsi" w:hAnsiTheme="minorHAnsi" w:cstheme="minorHAnsi"/>
          <w:i/>
          <w:sz w:val="22"/>
          <w:szCs w:val="22"/>
        </w:rPr>
        <w:t>is crucial</w:t>
      </w:r>
      <w:r w:rsidRPr="008A07B8">
        <w:rPr>
          <w:rFonts w:asciiTheme="minorHAnsi" w:hAnsiTheme="minorHAnsi" w:cstheme="minorHAnsi"/>
          <w:i/>
          <w:sz w:val="22"/>
          <w:szCs w:val="22"/>
        </w:rPr>
        <w:t xml:space="preserve"> market</w:t>
      </w:r>
      <w:r>
        <w:rPr>
          <w:rFonts w:asciiTheme="minorHAnsi" w:hAnsiTheme="minorHAnsi" w:cstheme="minorHAnsi"/>
          <w:i/>
          <w:sz w:val="22"/>
          <w:szCs w:val="22"/>
        </w:rPr>
        <w:t>,</w:t>
      </w:r>
      <w:r w:rsidRPr="008A07B8">
        <w:rPr>
          <w:rFonts w:asciiTheme="minorHAnsi" w:hAnsiTheme="minorHAnsi" w:cstheme="minorHAnsi"/>
          <w:i/>
          <w:sz w:val="22"/>
          <w:szCs w:val="22"/>
        </w:rPr>
        <w:t xml:space="preserve"> </w:t>
      </w:r>
      <w:r>
        <w:rPr>
          <w:rFonts w:asciiTheme="minorHAnsi" w:hAnsiTheme="minorHAnsi" w:cstheme="minorHAnsi"/>
          <w:i/>
          <w:sz w:val="22"/>
          <w:szCs w:val="22"/>
        </w:rPr>
        <w:t>with</w:t>
      </w:r>
      <w:r w:rsidRPr="008A07B8">
        <w:rPr>
          <w:rFonts w:asciiTheme="minorHAnsi" w:hAnsiTheme="minorHAnsi" w:cstheme="minorHAnsi"/>
          <w:i/>
          <w:sz w:val="22"/>
          <w:szCs w:val="22"/>
        </w:rPr>
        <w:t xml:space="preserve"> customer economics </w:t>
      </w:r>
      <w:r>
        <w:rPr>
          <w:rFonts w:asciiTheme="minorHAnsi" w:hAnsiTheme="minorHAnsi" w:cstheme="minorHAnsi"/>
          <w:i/>
          <w:sz w:val="22"/>
          <w:szCs w:val="22"/>
        </w:rPr>
        <w:t xml:space="preserve">that </w:t>
      </w:r>
      <w:r w:rsidRPr="008A07B8">
        <w:rPr>
          <w:rFonts w:asciiTheme="minorHAnsi" w:hAnsiTheme="minorHAnsi" w:cstheme="minorHAnsi"/>
          <w:i/>
          <w:sz w:val="22"/>
          <w:szCs w:val="22"/>
        </w:rPr>
        <w:t>continue to exceed our expectations</w:t>
      </w:r>
      <w:r>
        <w:rPr>
          <w:rFonts w:asciiTheme="minorHAnsi" w:hAnsiTheme="minorHAnsi" w:cstheme="minorHAnsi"/>
          <w:i/>
          <w:sz w:val="22"/>
          <w:szCs w:val="22"/>
        </w:rPr>
        <w:t xml:space="preserve">, finishing the year as the first US online operator to reach over </w:t>
      </w:r>
      <w:r w:rsidR="0087048A">
        <w:rPr>
          <w:rFonts w:asciiTheme="minorHAnsi" w:hAnsiTheme="minorHAnsi" w:cstheme="minorHAnsi"/>
          <w:i/>
          <w:sz w:val="22"/>
          <w:szCs w:val="22"/>
        </w:rPr>
        <w:t>$1.1bn in gross gaming revenue</w:t>
      </w:r>
      <w:r>
        <w:rPr>
          <w:rFonts w:asciiTheme="minorHAnsi" w:hAnsiTheme="minorHAnsi" w:cstheme="minorHAnsi"/>
          <w:i/>
          <w:sz w:val="22"/>
          <w:szCs w:val="22"/>
        </w:rPr>
        <w:t>.</w:t>
      </w:r>
    </w:p>
    <w:p w14:paraId="388F002A" w14:textId="77777777" w:rsidR="00682944" w:rsidRDefault="00682944" w:rsidP="00682944">
      <w:pPr>
        <w:spacing w:line="259" w:lineRule="auto"/>
        <w:jc w:val="both"/>
        <w:rPr>
          <w:rFonts w:asciiTheme="minorHAnsi" w:hAnsiTheme="minorHAnsi" w:cstheme="minorHAnsi"/>
          <w:i/>
          <w:sz w:val="22"/>
          <w:szCs w:val="22"/>
        </w:rPr>
      </w:pPr>
      <w:r w:rsidRPr="008A07B8">
        <w:rPr>
          <w:rFonts w:asciiTheme="minorHAnsi" w:hAnsiTheme="minorHAnsi" w:cstheme="minorHAnsi"/>
          <w:i/>
          <w:sz w:val="22"/>
          <w:szCs w:val="22"/>
        </w:rPr>
        <w:t xml:space="preserve">During this exceptionally testing time, </w:t>
      </w:r>
      <w:r>
        <w:rPr>
          <w:rFonts w:asciiTheme="minorHAnsi" w:hAnsiTheme="minorHAnsi" w:cstheme="minorHAnsi"/>
          <w:i/>
          <w:sz w:val="22"/>
          <w:szCs w:val="22"/>
        </w:rPr>
        <w:t>we have focused on</w:t>
      </w:r>
      <w:r w:rsidRPr="008A07B8">
        <w:rPr>
          <w:rFonts w:asciiTheme="minorHAnsi" w:hAnsiTheme="minorHAnsi" w:cstheme="minorHAnsi"/>
          <w:i/>
          <w:sz w:val="22"/>
          <w:szCs w:val="22"/>
        </w:rPr>
        <w:t xml:space="preserve"> safeguarding the welfare of colleagues</w:t>
      </w:r>
      <w:r>
        <w:rPr>
          <w:rFonts w:asciiTheme="minorHAnsi" w:hAnsiTheme="minorHAnsi" w:cstheme="minorHAnsi"/>
          <w:i/>
          <w:sz w:val="22"/>
          <w:szCs w:val="22"/>
        </w:rPr>
        <w:t xml:space="preserve"> and</w:t>
      </w:r>
      <w:r w:rsidRPr="008A07B8">
        <w:rPr>
          <w:rFonts w:asciiTheme="minorHAnsi" w:hAnsiTheme="minorHAnsi" w:cstheme="minorHAnsi"/>
          <w:i/>
          <w:sz w:val="22"/>
          <w:szCs w:val="22"/>
        </w:rPr>
        <w:t xml:space="preserve"> contribute</w:t>
      </w:r>
      <w:r>
        <w:rPr>
          <w:rFonts w:asciiTheme="minorHAnsi" w:hAnsiTheme="minorHAnsi" w:cstheme="minorHAnsi"/>
          <w:i/>
          <w:sz w:val="22"/>
          <w:szCs w:val="22"/>
        </w:rPr>
        <w:t>d</w:t>
      </w:r>
      <w:r w:rsidRPr="008A07B8">
        <w:rPr>
          <w:rFonts w:asciiTheme="minorHAnsi" w:hAnsiTheme="minorHAnsi" w:cstheme="minorHAnsi"/>
          <w:i/>
          <w:sz w:val="22"/>
          <w:szCs w:val="22"/>
        </w:rPr>
        <w:t xml:space="preserve"> more to the communities in which we operate. I would like to take this opportunity to thank all my colleagues for their ongoing commitment and resilience as we face these challenging times together.</w:t>
      </w:r>
      <w:r>
        <w:rPr>
          <w:rFonts w:asciiTheme="minorHAnsi" w:hAnsiTheme="minorHAnsi" w:cstheme="minorHAnsi"/>
          <w:i/>
          <w:sz w:val="22"/>
          <w:szCs w:val="22"/>
        </w:rPr>
        <w:t xml:space="preserve"> </w:t>
      </w:r>
      <w:r w:rsidRPr="008A07B8">
        <w:rPr>
          <w:rFonts w:asciiTheme="minorHAnsi" w:hAnsiTheme="minorHAnsi" w:cstheme="minorHAnsi"/>
          <w:i/>
          <w:sz w:val="22"/>
          <w:szCs w:val="22"/>
        </w:rPr>
        <w:t>While the global outlook remains uncertain, our momentum remains strong and we look forward to the future with confidence.”</w:t>
      </w:r>
    </w:p>
    <w:p w14:paraId="61061237" w14:textId="77777777" w:rsidR="00682944" w:rsidRDefault="00682944" w:rsidP="00682944">
      <w:pPr>
        <w:rPr>
          <w:rFonts w:asciiTheme="minorHAnsi" w:hAnsiTheme="minorHAnsi"/>
          <w:i/>
          <w:sz w:val="18"/>
          <w:szCs w:val="18"/>
        </w:rPr>
      </w:pPr>
    </w:p>
    <w:p w14:paraId="40F5A258" w14:textId="77777777" w:rsidR="00682944" w:rsidRDefault="00682944" w:rsidP="00682944">
      <w:pPr>
        <w:rPr>
          <w:rFonts w:asciiTheme="minorHAnsi" w:hAnsiTheme="minorHAnsi"/>
          <w:i/>
          <w:sz w:val="18"/>
          <w:szCs w:val="18"/>
        </w:rPr>
      </w:pPr>
    </w:p>
    <w:p w14:paraId="2A61E60F" w14:textId="77777777" w:rsidR="00682944" w:rsidRDefault="00682944" w:rsidP="00682944">
      <w:pPr>
        <w:rPr>
          <w:rFonts w:asciiTheme="minorHAnsi" w:hAnsiTheme="minorHAnsi"/>
          <w:i/>
          <w:sz w:val="18"/>
          <w:szCs w:val="18"/>
        </w:rPr>
      </w:pPr>
    </w:p>
    <w:p w14:paraId="08C389FF" w14:textId="77777777" w:rsidR="00682944" w:rsidRDefault="00682944" w:rsidP="00682944">
      <w:pPr>
        <w:rPr>
          <w:rFonts w:asciiTheme="minorHAnsi" w:hAnsiTheme="minorHAnsi"/>
          <w:i/>
          <w:sz w:val="18"/>
          <w:szCs w:val="18"/>
        </w:rPr>
      </w:pPr>
    </w:p>
    <w:p w14:paraId="5091A61F" w14:textId="77777777" w:rsidR="00682944" w:rsidRDefault="00682944" w:rsidP="00682944">
      <w:pPr>
        <w:rPr>
          <w:rFonts w:asciiTheme="minorHAnsi" w:hAnsiTheme="minorHAnsi"/>
          <w:i/>
          <w:sz w:val="18"/>
          <w:szCs w:val="18"/>
        </w:rPr>
      </w:pPr>
    </w:p>
    <w:p w14:paraId="7E9ECCB9" w14:textId="77777777" w:rsidR="00682944" w:rsidRDefault="00682944" w:rsidP="00682944">
      <w:pPr>
        <w:rPr>
          <w:rFonts w:asciiTheme="minorHAnsi" w:hAnsiTheme="minorHAnsi"/>
          <w:i/>
          <w:sz w:val="18"/>
          <w:szCs w:val="18"/>
        </w:rPr>
      </w:pPr>
    </w:p>
    <w:p w14:paraId="2D20D0C4" w14:textId="77777777" w:rsidR="00682944" w:rsidRDefault="00682944" w:rsidP="00682944">
      <w:pPr>
        <w:rPr>
          <w:rFonts w:asciiTheme="minorHAnsi" w:hAnsiTheme="minorHAnsi"/>
          <w:i/>
          <w:sz w:val="18"/>
          <w:szCs w:val="18"/>
        </w:rPr>
      </w:pPr>
    </w:p>
    <w:p w14:paraId="5EF5B6E8" w14:textId="77777777" w:rsidR="00682944" w:rsidRDefault="00682944" w:rsidP="00682944">
      <w:pPr>
        <w:rPr>
          <w:rFonts w:asciiTheme="minorHAnsi" w:hAnsiTheme="minorHAnsi"/>
          <w:i/>
          <w:sz w:val="18"/>
          <w:szCs w:val="18"/>
        </w:rPr>
      </w:pPr>
    </w:p>
    <w:p w14:paraId="1376DBF8" w14:textId="77777777" w:rsidR="00682944" w:rsidRDefault="00682944" w:rsidP="00682944">
      <w:pPr>
        <w:rPr>
          <w:rFonts w:asciiTheme="minorHAnsi" w:hAnsiTheme="minorHAnsi"/>
          <w:i/>
          <w:sz w:val="18"/>
          <w:szCs w:val="18"/>
        </w:rPr>
      </w:pPr>
    </w:p>
    <w:p w14:paraId="51E16BF8" w14:textId="77777777" w:rsidR="00682944" w:rsidRDefault="00682944" w:rsidP="00682944">
      <w:pPr>
        <w:rPr>
          <w:rFonts w:asciiTheme="minorHAnsi" w:hAnsiTheme="minorHAnsi"/>
          <w:i/>
          <w:sz w:val="18"/>
          <w:szCs w:val="18"/>
        </w:rPr>
      </w:pPr>
    </w:p>
    <w:p w14:paraId="4FF7EFBF" w14:textId="77777777" w:rsidR="00682944" w:rsidRDefault="00682944" w:rsidP="00682944">
      <w:pPr>
        <w:rPr>
          <w:rFonts w:asciiTheme="minorHAnsi" w:hAnsiTheme="minorHAnsi"/>
          <w:i/>
          <w:sz w:val="18"/>
          <w:szCs w:val="18"/>
        </w:rPr>
      </w:pPr>
    </w:p>
    <w:p w14:paraId="75B54661" w14:textId="77777777" w:rsidR="00682944" w:rsidRDefault="00682944" w:rsidP="00682944">
      <w:pPr>
        <w:rPr>
          <w:rFonts w:asciiTheme="minorHAnsi" w:hAnsiTheme="minorHAnsi"/>
          <w:i/>
          <w:sz w:val="18"/>
          <w:szCs w:val="18"/>
        </w:rPr>
      </w:pPr>
    </w:p>
    <w:p w14:paraId="4659E8D4" w14:textId="77777777" w:rsidR="00682944" w:rsidRDefault="00682944" w:rsidP="00682944">
      <w:pPr>
        <w:rPr>
          <w:rFonts w:asciiTheme="minorHAnsi" w:hAnsiTheme="minorHAnsi"/>
          <w:i/>
          <w:sz w:val="18"/>
          <w:szCs w:val="18"/>
        </w:rPr>
      </w:pPr>
    </w:p>
    <w:p w14:paraId="0245F4F2" w14:textId="77777777" w:rsidR="00682944" w:rsidRDefault="00682944" w:rsidP="00682944">
      <w:pPr>
        <w:rPr>
          <w:rFonts w:asciiTheme="minorHAnsi" w:hAnsiTheme="minorHAnsi"/>
          <w:i/>
          <w:sz w:val="18"/>
          <w:szCs w:val="18"/>
        </w:rPr>
      </w:pPr>
    </w:p>
    <w:p w14:paraId="50D298EB" w14:textId="77777777" w:rsidR="00682944" w:rsidRDefault="00682944" w:rsidP="00682944">
      <w:pPr>
        <w:rPr>
          <w:rFonts w:asciiTheme="minorHAnsi" w:hAnsiTheme="minorHAnsi"/>
          <w:i/>
          <w:sz w:val="18"/>
          <w:szCs w:val="18"/>
        </w:rPr>
      </w:pPr>
    </w:p>
    <w:p w14:paraId="3A414145" w14:textId="77777777" w:rsidR="00682944" w:rsidRDefault="00682944" w:rsidP="00682944">
      <w:pPr>
        <w:rPr>
          <w:rFonts w:asciiTheme="minorHAnsi" w:hAnsiTheme="minorHAnsi"/>
          <w:i/>
          <w:sz w:val="18"/>
          <w:szCs w:val="18"/>
        </w:rPr>
      </w:pPr>
    </w:p>
    <w:p w14:paraId="7471D2FF" w14:textId="77777777" w:rsidR="00682944" w:rsidRDefault="00682944" w:rsidP="00682944">
      <w:pPr>
        <w:rPr>
          <w:rFonts w:asciiTheme="minorHAnsi" w:hAnsiTheme="minorHAnsi"/>
          <w:i/>
          <w:sz w:val="18"/>
          <w:szCs w:val="18"/>
        </w:rPr>
      </w:pPr>
      <w:r>
        <w:rPr>
          <w:rFonts w:asciiTheme="minorHAnsi" w:hAnsiTheme="minorHAnsi"/>
          <w:i/>
          <w:sz w:val="18"/>
          <w:szCs w:val="18"/>
        </w:rPr>
        <w:lastRenderedPageBreak/>
        <w:t>N</w:t>
      </w:r>
      <w:r w:rsidRPr="0001653A">
        <w:rPr>
          <w:rFonts w:asciiTheme="minorHAnsi" w:hAnsiTheme="minorHAnsi"/>
          <w:i/>
          <w:sz w:val="18"/>
          <w:szCs w:val="18"/>
        </w:rPr>
        <w:t>otes:</w:t>
      </w:r>
    </w:p>
    <w:p w14:paraId="4DB88629" w14:textId="77777777" w:rsidR="00682944" w:rsidRPr="00491F6C" w:rsidRDefault="00682944" w:rsidP="00682944">
      <w:pPr>
        <w:rPr>
          <w:rFonts w:asciiTheme="minorHAnsi" w:hAnsiTheme="minorHAnsi"/>
          <w:i/>
          <w:sz w:val="18"/>
          <w:szCs w:val="18"/>
        </w:rPr>
      </w:pPr>
      <w:r>
        <w:rPr>
          <w:rFonts w:asciiTheme="minorHAnsi" w:hAnsiTheme="minorHAnsi"/>
          <w:i/>
          <w:sz w:val="18"/>
          <w:szCs w:val="18"/>
          <w:vertAlign w:val="superscript"/>
        </w:rPr>
        <w:t>1</w:t>
      </w:r>
      <w:r w:rsidRPr="009F2EC7">
        <w:rPr>
          <w:rFonts w:asciiTheme="minorHAnsi" w:hAnsiTheme="minorHAnsi"/>
          <w:i/>
          <w:sz w:val="18"/>
          <w:szCs w:val="18"/>
          <w:vertAlign w:val="superscript"/>
        </w:rPr>
        <w:t xml:space="preserve"> </w:t>
      </w:r>
      <w:r w:rsidRPr="004A049B">
        <w:rPr>
          <w:rFonts w:asciiTheme="minorHAnsi" w:hAnsiTheme="minorHAnsi"/>
          <w:i/>
          <w:sz w:val="18"/>
          <w:szCs w:val="18"/>
        </w:rPr>
        <w:t xml:space="preserve">Reported represents the </w:t>
      </w:r>
      <w:r>
        <w:rPr>
          <w:rFonts w:asciiTheme="minorHAnsi" w:hAnsiTheme="minorHAnsi"/>
          <w:i/>
          <w:sz w:val="18"/>
          <w:szCs w:val="18"/>
        </w:rPr>
        <w:t>IFRS</w:t>
      </w:r>
      <w:r w:rsidRPr="004A049B">
        <w:rPr>
          <w:rFonts w:asciiTheme="minorHAnsi" w:hAnsiTheme="minorHAnsi"/>
          <w:i/>
          <w:sz w:val="18"/>
          <w:szCs w:val="18"/>
        </w:rPr>
        <w:t xml:space="preserve"> reported</w:t>
      </w:r>
      <w:r>
        <w:rPr>
          <w:rFonts w:asciiTheme="minorHAnsi" w:hAnsiTheme="minorHAnsi"/>
          <w:i/>
          <w:sz w:val="18"/>
          <w:szCs w:val="18"/>
        </w:rPr>
        <w:t xml:space="preserve"> statutory</w:t>
      </w:r>
      <w:r w:rsidRPr="004A049B">
        <w:rPr>
          <w:rFonts w:asciiTheme="minorHAnsi" w:hAnsiTheme="minorHAnsi"/>
          <w:i/>
          <w:sz w:val="18"/>
          <w:szCs w:val="18"/>
        </w:rPr>
        <w:t xml:space="preserve"> numbers. Where amounts in the table have been normalised for SDIs they are labelled as </w:t>
      </w:r>
      <w:r>
        <w:rPr>
          <w:rFonts w:asciiTheme="minorHAnsi" w:hAnsiTheme="minorHAnsi"/>
          <w:i/>
          <w:sz w:val="18"/>
          <w:szCs w:val="18"/>
        </w:rPr>
        <w:t>A</w:t>
      </w:r>
      <w:r w:rsidRPr="004A049B">
        <w:rPr>
          <w:rFonts w:asciiTheme="minorHAnsi" w:hAnsiTheme="minorHAnsi"/>
          <w:i/>
          <w:sz w:val="18"/>
          <w:szCs w:val="18"/>
        </w:rPr>
        <w:t>djusted.</w:t>
      </w:r>
    </w:p>
    <w:p w14:paraId="3AFFA0BF" w14:textId="77777777" w:rsidR="00682944" w:rsidRDefault="00682944" w:rsidP="00682944">
      <w:pPr>
        <w:jc w:val="both"/>
        <w:rPr>
          <w:rFonts w:asciiTheme="minorHAnsi" w:hAnsiTheme="minorHAnsi"/>
          <w:i/>
          <w:sz w:val="18"/>
          <w:szCs w:val="18"/>
        </w:rPr>
      </w:pPr>
      <w:r>
        <w:rPr>
          <w:rFonts w:asciiTheme="minorHAnsi" w:hAnsiTheme="minorHAnsi"/>
          <w:i/>
          <w:sz w:val="18"/>
          <w:szCs w:val="18"/>
          <w:vertAlign w:val="superscript"/>
        </w:rPr>
        <w:t>2</w:t>
      </w:r>
      <w:r w:rsidRPr="009F2EC7">
        <w:rPr>
          <w:rFonts w:asciiTheme="minorHAnsi" w:hAnsiTheme="minorHAnsi"/>
          <w:i/>
          <w:sz w:val="18"/>
          <w:szCs w:val="18"/>
          <w:vertAlign w:val="superscript"/>
        </w:rPr>
        <w:t xml:space="preserve"> </w:t>
      </w:r>
      <w:r w:rsidRPr="00B43EF0">
        <w:rPr>
          <w:rFonts w:asciiTheme="minorHAnsi" w:hAnsiTheme="minorHAnsi"/>
          <w:i/>
          <w:sz w:val="18"/>
          <w:szCs w:val="18"/>
        </w:rPr>
        <w:t xml:space="preserve">Flutter’s combination </w:t>
      </w:r>
      <w:r>
        <w:rPr>
          <w:rFonts w:asciiTheme="minorHAnsi" w:hAnsiTheme="minorHAnsi"/>
          <w:i/>
          <w:sz w:val="18"/>
          <w:szCs w:val="18"/>
        </w:rPr>
        <w:t>w</w:t>
      </w:r>
      <w:r w:rsidRPr="00B43EF0">
        <w:rPr>
          <w:rFonts w:asciiTheme="minorHAnsi" w:hAnsiTheme="minorHAnsi"/>
          <w:i/>
          <w:sz w:val="18"/>
          <w:szCs w:val="18"/>
        </w:rPr>
        <w:t xml:space="preserve">ith TSG completed on </w:t>
      </w:r>
      <w:r>
        <w:rPr>
          <w:rFonts w:asciiTheme="minorHAnsi" w:hAnsiTheme="minorHAnsi"/>
          <w:i/>
          <w:sz w:val="18"/>
          <w:szCs w:val="18"/>
        </w:rPr>
        <w:t xml:space="preserve">5 </w:t>
      </w:r>
      <w:r w:rsidRPr="00B43EF0">
        <w:rPr>
          <w:rFonts w:asciiTheme="minorHAnsi" w:hAnsiTheme="minorHAnsi"/>
          <w:i/>
          <w:sz w:val="18"/>
          <w:szCs w:val="18"/>
        </w:rPr>
        <w:t xml:space="preserve">May  2020. </w:t>
      </w:r>
      <w:r w:rsidRPr="00694F31">
        <w:rPr>
          <w:rFonts w:asciiTheme="minorHAnsi" w:hAnsiTheme="minorHAnsi"/>
          <w:i/>
          <w:sz w:val="18"/>
          <w:szCs w:val="18"/>
        </w:rPr>
        <w:t>The pro f</w:t>
      </w:r>
      <w:r>
        <w:rPr>
          <w:rFonts w:asciiTheme="minorHAnsi" w:hAnsiTheme="minorHAnsi"/>
          <w:i/>
          <w:sz w:val="18"/>
          <w:szCs w:val="18"/>
        </w:rPr>
        <w:t xml:space="preserve">orma numbers presented show the </w:t>
      </w:r>
      <w:r w:rsidRPr="00694F31">
        <w:rPr>
          <w:rFonts w:asciiTheme="minorHAnsi" w:hAnsiTheme="minorHAnsi"/>
          <w:i/>
          <w:sz w:val="18"/>
          <w:szCs w:val="18"/>
        </w:rPr>
        <w:t xml:space="preserve">Group’s financials with TSG included for a full </w:t>
      </w:r>
      <w:r>
        <w:rPr>
          <w:rFonts w:asciiTheme="minorHAnsi" w:hAnsiTheme="minorHAnsi"/>
          <w:i/>
          <w:sz w:val="18"/>
          <w:szCs w:val="18"/>
        </w:rPr>
        <w:t>12</w:t>
      </w:r>
      <w:r w:rsidRPr="00694F31">
        <w:rPr>
          <w:rFonts w:asciiTheme="minorHAnsi" w:hAnsiTheme="minorHAnsi"/>
          <w:i/>
          <w:sz w:val="18"/>
          <w:szCs w:val="18"/>
        </w:rPr>
        <w:t>-month period in both 2019 and 2020</w:t>
      </w:r>
      <w:r w:rsidRPr="00B43EF0">
        <w:rPr>
          <w:rFonts w:asciiTheme="minorHAnsi" w:hAnsiTheme="minorHAnsi"/>
          <w:i/>
          <w:sz w:val="18"/>
          <w:szCs w:val="18"/>
        </w:rPr>
        <w:t xml:space="preserve">. The pro forma numbers include a </w:t>
      </w:r>
      <w:r>
        <w:rPr>
          <w:rFonts w:asciiTheme="minorHAnsi" w:hAnsiTheme="minorHAnsi"/>
          <w:i/>
          <w:sz w:val="18"/>
          <w:szCs w:val="18"/>
        </w:rPr>
        <w:t>12</w:t>
      </w:r>
      <w:r w:rsidRPr="00B43EF0">
        <w:rPr>
          <w:rFonts w:asciiTheme="minorHAnsi" w:hAnsiTheme="minorHAnsi"/>
          <w:i/>
          <w:sz w:val="18"/>
          <w:szCs w:val="18"/>
        </w:rPr>
        <w:t>-month contribution from Adjarabet in 2019 (completion date: Feb 1 2019).</w:t>
      </w:r>
      <w:r>
        <w:rPr>
          <w:rFonts w:asciiTheme="minorHAnsi" w:hAnsiTheme="minorHAnsi"/>
          <w:i/>
          <w:sz w:val="18"/>
          <w:szCs w:val="18"/>
        </w:rPr>
        <w:t xml:space="preserve"> See Appendix 4 for a r</w:t>
      </w:r>
      <w:r w:rsidRPr="00845E58">
        <w:rPr>
          <w:rFonts w:asciiTheme="minorHAnsi" w:hAnsiTheme="minorHAnsi"/>
          <w:i/>
          <w:sz w:val="18"/>
          <w:szCs w:val="18"/>
        </w:rPr>
        <w:t>econcil</w:t>
      </w:r>
      <w:r>
        <w:rPr>
          <w:rFonts w:asciiTheme="minorHAnsi" w:hAnsiTheme="minorHAnsi"/>
          <w:i/>
          <w:sz w:val="18"/>
          <w:szCs w:val="18"/>
        </w:rPr>
        <w:t>iation of pro forma results to s</w:t>
      </w:r>
      <w:r w:rsidRPr="00845E58">
        <w:rPr>
          <w:rFonts w:asciiTheme="minorHAnsi" w:hAnsiTheme="minorHAnsi"/>
          <w:i/>
          <w:sz w:val="18"/>
          <w:szCs w:val="18"/>
        </w:rPr>
        <w:t>tatutory results</w:t>
      </w:r>
      <w:r>
        <w:rPr>
          <w:rFonts w:asciiTheme="minorHAnsi" w:hAnsiTheme="minorHAnsi"/>
          <w:i/>
          <w:sz w:val="18"/>
          <w:szCs w:val="18"/>
        </w:rPr>
        <w:t>.</w:t>
      </w:r>
    </w:p>
    <w:p w14:paraId="7BC68EA8" w14:textId="77777777" w:rsidR="00682944" w:rsidRPr="009F2EC7" w:rsidRDefault="00682944" w:rsidP="00682944">
      <w:pPr>
        <w:jc w:val="both"/>
        <w:rPr>
          <w:rFonts w:asciiTheme="minorHAnsi" w:hAnsiTheme="minorHAnsi"/>
          <w:i/>
          <w:sz w:val="18"/>
          <w:szCs w:val="18"/>
        </w:rPr>
      </w:pPr>
      <w:r w:rsidRPr="009F2EC7">
        <w:rPr>
          <w:rFonts w:asciiTheme="minorHAnsi" w:hAnsiTheme="minorHAnsi"/>
          <w:i/>
          <w:sz w:val="18"/>
          <w:szCs w:val="18"/>
          <w:vertAlign w:val="superscript"/>
        </w:rPr>
        <w:t xml:space="preserve">3 </w:t>
      </w:r>
      <w:r w:rsidRPr="009F2EC7">
        <w:rPr>
          <w:rFonts w:asciiTheme="minorHAnsi" w:hAnsiTheme="minorHAnsi"/>
          <w:i/>
          <w:sz w:val="18"/>
          <w:szCs w:val="18"/>
        </w:rPr>
        <w:t xml:space="preserve">Constant </w:t>
      </w:r>
      <w:r w:rsidRPr="007C19A9">
        <w:rPr>
          <w:rFonts w:asciiTheme="minorHAnsi" w:hAnsiTheme="minorHAnsi"/>
          <w:i/>
          <w:sz w:val="18"/>
          <w:szCs w:val="18"/>
        </w:rPr>
        <w:t xml:space="preserve">currency (“cc”) growth is calculated by retranslating the non-sterling denominated component of FY 2019 at FY 2020 exchange rates (see Appendix </w:t>
      </w:r>
      <w:r>
        <w:rPr>
          <w:rFonts w:asciiTheme="minorHAnsi" w:hAnsiTheme="minorHAnsi"/>
          <w:i/>
          <w:sz w:val="18"/>
          <w:szCs w:val="18"/>
        </w:rPr>
        <w:t>5</w:t>
      </w:r>
      <w:r w:rsidRPr="007C19A9">
        <w:rPr>
          <w:rFonts w:asciiTheme="minorHAnsi" w:hAnsiTheme="minorHAnsi"/>
          <w:i/>
          <w:sz w:val="18"/>
          <w:szCs w:val="18"/>
        </w:rPr>
        <w:t>). Growth rates in the commentary</w:t>
      </w:r>
      <w:r w:rsidRPr="00CA2EED">
        <w:rPr>
          <w:rFonts w:asciiTheme="minorHAnsi" w:hAnsiTheme="minorHAnsi"/>
          <w:i/>
          <w:sz w:val="18"/>
          <w:szCs w:val="18"/>
        </w:rPr>
        <w:t xml:space="preserve"> are in local or constant currency except reported numbers which are in nominal currency.</w:t>
      </w:r>
    </w:p>
    <w:p w14:paraId="0B5BC9FB" w14:textId="77777777" w:rsidR="00682944" w:rsidRDefault="00682944" w:rsidP="00682944">
      <w:pPr>
        <w:jc w:val="both"/>
        <w:rPr>
          <w:rFonts w:asciiTheme="minorHAnsi" w:hAnsiTheme="minorHAnsi"/>
          <w:i/>
          <w:sz w:val="18"/>
          <w:szCs w:val="18"/>
        </w:rPr>
      </w:pPr>
      <w:r>
        <w:rPr>
          <w:rFonts w:asciiTheme="minorHAnsi" w:hAnsiTheme="minorHAnsi"/>
          <w:i/>
          <w:sz w:val="18"/>
          <w:szCs w:val="18"/>
          <w:vertAlign w:val="superscript"/>
        </w:rPr>
        <w:t>4</w:t>
      </w:r>
      <w:r w:rsidRPr="009F2EC7">
        <w:rPr>
          <w:rFonts w:asciiTheme="minorHAnsi" w:hAnsiTheme="minorHAnsi"/>
          <w:i/>
          <w:sz w:val="18"/>
          <w:szCs w:val="18"/>
          <w:vertAlign w:val="superscript"/>
        </w:rPr>
        <w:t xml:space="preserve"> </w:t>
      </w:r>
      <w:r>
        <w:rPr>
          <w:rFonts w:asciiTheme="minorHAnsi" w:hAnsiTheme="minorHAnsi"/>
          <w:i/>
          <w:sz w:val="18"/>
          <w:szCs w:val="18"/>
        </w:rPr>
        <w:t>Revenue excludes SDIs which relate to a £15.9m refund of VAT from the HMRC, based on the historic incorrect application of VAT to UK gaming machines.</w:t>
      </w:r>
    </w:p>
    <w:p w14:paraId="5B605AE7" w14:textId="77777777" w:rsidR="00682944" w:rsidRPr="007C19A9" w:rsidRDefault="00682944" w:rsidP="00682944">
      <w:pPr>
        <w:jc w:val="both"/>
        <w:rPr>
          <w:rFonts w:asciiTheme="minorHAnsi" w:hAnsiTheme="minorHAnsi"/>
          <w:i/>
          <w:sz w:val="18"/>
          <w:szCs w:val="18"/>
        </w:rPr>
      </w:pPr>
      <w:r w:rsidRPr="007C19A9">
        <w:rPr>
          <w:rFonts w:asciiTheme="minorHAnsi" w:hAnsiTheme="minorHAnsi"/>
          <w:i/>
          <w:sz w:val="18"/>
          <w:szCs w:val="18"/>
          <w:vertAlign w:val="superscript"/>
        </w:rPr>
        <w:t>5</w:t>
      </w:r>
      <w:r w:rsidRPr="007C19A9">
        <w:rPr>
          <w:rFonts w:asciiTheme="minorHAnsi" w:hAnsiTheme="minorHAnsi"/>
          <w:i/>
          <w:sz w:val="18"/>
          <w:szCs w:val="18"/>
        </w:rPr>
        <w:t xml:space="preserve"> The “Adjusted” measures exclude separately disclosed items that are not part of the usual business activity of the Group and have therefore been reported as “separately disclosed items (SDIs)” (see note </w:t>
      </w:r>
      <w:r>
        <w:rPr>
          <w:rFonts w:asciiTheme="minorHAnsi" w:hAnsiTheme="minorHAnsi"/>
          <w:i/>
          <w:sz w:val="18"/>
          <w:szCs w:val="18"/>
        </w:rPr>
        <w:t xml:space="preserve">6 </w:t>
      </w:r>
      <w:r w:rsidRPr="007C19A9">
        <w:rPr>
          <w:rFonts w:asciiTheme="minorHAnsi" w:hAnsiTheme="minorHAnsi"/>
          <w:i/>
          <w:sz w:val="18"/>
          <w:szCs w:val="18"/>
        </w:rPr>
        <w:t>to the financial statements).</w:t>
      </w:r>
    </w:p>
    <w:p w14:paraId="1A8C3D04" w14:textId="77777777" w:rsidR="00682944" w:rsidRPr="009F2EC7" w:rsidRDefault="00682944" w:rsidP="00682944">
      <w:pPr>
        <w:jc w:val="both"/>
        <w:rPr>
          <w:rFonts w:asciiTheme="minorHAnsi" w:hAnsiTheme="minorHAnsi"/>
          <w:i/>
          <w:sz w:val="18"/>
          <w:szCs w:val="18"/>
        </w:rPr>
      </w:pPr>
      <w:r w:rsidRPr="007C19A9">
        <w:rPr>
          <w:rFonts w:asciiTheme="minorHAnsi" w:hAnsiTheme="minorHAnsi"/>
          <w:i/>
          <w:sz w:val="18"/>
          <w:szCs w:val="18"/>
          <w:vertAlign w:val="superscript"/>
        </w:rPr>
        <w:t xml:space="preserve">6 </w:t>
      </w:r>
      <w:r w:rsidRPr="007C19A9">
        <w:rPr>
          <w:rFonts w:asciiTheme="minorHAnsi" w:hAnsiTheme="minorHAnsi"/>
          <w:i/>
          <w:sz w:val="18"/>
          <w:szCs w:val="18"/>
        </w:rPr>
        <w:t>EBITDA is profit before interest, tax, depreciation and amortisation expenses and is a non-GAAP measure.</w:t>
      </w:r>
    </w:p>
    <w:p w14:paraId="110D87EA" w14:textId="77777777" w:rsidR="00682944" w:rsidRDefault="00682944" w:rsidP="00682944">
      <w:pPr>
        <w:jc w:val="both"/>
        <w:rPr>
          <w:rFonts w:asciiTheme="minorHAnsi" w:hAnsiTheme="minorHAnsi"/>
          <w:i/>
          <w:sz w:val="18"/>
          <w:szCs w:val="18"/>
        </w:rPr>
      </w:pPr>
      <w:r>
        <w:rPr>
          <w:rFonts w:asciiTheme="minorHAnsi" w:hAnsiTheme="minorHAnsi"/>
          <w:i/>
          <w:sz w:val="18"/>
          <w:szCs w:val="18"/>
          <w:vertAlign w:val="superscript"/>
        </w:rPr>
        <w:t>7</w:t>
      </w:r>
      <w:r w:rsidRPr="009F2EC7">
        <w:rPr>
          <w:rFonts w:asciiTheme="minorHAnsi" w:hAnsiTheme="minorHAnsi"/>
          <w:i/>
          <w:sz w:val="18"/>
          <w:szCs w:val="18"/>
          <w:vertAlign w:val="superscript"/>
        </w:rPr>
        <w:t xml:space="preserve"> </w:t>
      </w:r>
      <w:r w:rsidRPr="00456A99">
        <w:rPr>
          <w:rFonts w:asciiTheme="minorHAnsi" w:hAnsiTheme="minorHAnsi"/>
          <w:i/>
          <w:sz w:val="18"/>
          <w:szCs w:val="18"/>
        </w:rPr>
        <w:t>The 2019 earnings per share figures have been restated to incorporate the 1,312,260 new Flutter ordinary shares that were issued in May 2020 as payment of the 2019 final dividend. The weighted average number of shares in issue during the period was adjusted to include these bonus shares as if they were issued 1 January 2019</w:t>
      </w:r>
      <w:r>
        <w:rPr>
          <w:rFonts w:asciiTheme="minorHAnsi" w:hAnsiTheme="minorHAnsi"/>
          <w:i/>
          <w:sz w:val="18"/>
          <w:szCs w:val="18"/>
        </w:rPr>
        <w:t>.</w:t>
      </w:r>
    </w:p>
    <w:p w14:paraId="4F23DE18" w14:textId="77777777" w:rsidR="00682944" w:rsidRPr="00930765" w:rsidRDefault="00682944" w:rsidP="00682944">
      <w:pPr>
        <w:jc w:val="both"/>
        <w:rPr>
          <w:rFonts w:asciiTheme="minorHAnsi" w:hAnsiTheme="minorHAnsi"/>
          <w:i/>
          <w:sz w:val="18"/>
          <w:szCs w:val="18"/>
        </w:rPr>
      </w:pPr>
      <w:bookmarkStart w:id="7" w:name="_Hlk64457543"/>
      <w:r w:rsidRPr="00B522B7">
        <w:rPr>
          <w:rFonts w:asciiTheme="minorHAnsi" w:hAnsiTheme="minorHAnsi"/>
          <w:i/>
          <w:sz w:val="18"/>
          <w:szCs w:val="18"/>
          <w:vertAlign w:val="superscript"/>
        </w:rPr>
        <w:t>8</w:t>
      </w:r>
      <w:r w:rsidRPr="00930765">
        <w:rPr>
          <w:rFonts w:asciiTheme="minorHAnsi" w:hAnsiTheme="minorHAnsi"/>
          <w:i/>
          <w:sz w:val="18"/>
          <w:szCs w:val="18"/>
        </w:rPr>
        <w:t xml:space="preserve">Net </w:t>
      </w:r>
      <w:r>
        <w:rPr>
          <w:rFonts w:asciiTheme="minorHAnsi" w:hAnsiTheme="minorHAnsi"/>
          <w:i/>
          <w:sz w:val="18"/>
          <w:szCs w:val="18"/>
        </w:rPr>
        <w:t>debt</w:t>
      </w:r>
      <w:r w:rsidRPr="00930765">
        <w:rPr>
          <w:rFonts w:asciiTheme="minorHAnsi" w:hAnsiTheme="minorHAnsi"/>
          <w:i/>
          <w:sz w:val="18"/>
          <w:szCs w:val="18"/>
        </w:rPr>
        <w:t xml:space="preserve"> at 3</w:t>
      </w:r>
      <w:r>
        <w:rPr>
          <w:rFonts w:asciiTheme="minorHAnsi" w:hAnsiTheme="minorHAnsi"/>
          <w:i/>
          <w:sz w:val="18"/>
          <w:szCs w:val="18"/>
        </w:rPr>
        <w:t>1</w:t>
      </w:r>
      <w:r w:rsidRPr="00930765">
        <w:rPr>
          <w:rFonts w:asciiTheme="minorHAnsi" w:hAnsiTheme="minorHAnsi"/>
          <w:i/>
          <w:sz w:val="18"/>
          <w:szCs w:val="18"/>
        </w:rPr>
        <w:t xml:space="preserve"> </w:t>
      </w:r>
      <w:r>
        <w:rPr>
          <w:rFonts w:asciiTheme="minorHAnsi" w:hAnsiTheme="minorHAnsi"/>
          <w:i/>
          <w:sz w:val="18"/>
          <w:szCs w:val="18"/>
        </w:rPr>
        <w:t>December</w:t>
      </w:r>
      <w:r w:rsidRPr="00930765">
        <w:rPr>
          <w:rFonts w:asciiTheme="minorHAnsi" w:hAnsiTheme="minorHAnsi"/>
          <w:i/>
          <w:sz w:val="18"/>
          <w:szCs w:val="18"/>
        </w:rPr>
        <w:t xml:space="preserve"> 2020 </w:t>
      </w:r>
      <w:r>
        <w:rPr>
          <w:rFonts w:asciiTheme="minorHAnsi" w:hAnsiTheme="minorHAnsi"/>
          <w:i/>
          <w:sz w:val="18"/>
          <w:szCs w:val="18"/>
        </w:rPr>
        <w:t>is the p</w:t>
      </w:r>
      <w:r w:rsidRPr="00D176F2">
        <w:rPr>
          <w:rFonts w:asciiTheme="minorHAnsi" w:hAnsiTheme="minorHAnsi"/>
          <w:i/>
          <w:sz w:val="18"/>
          <w:szCs w:val="18"/>
        </w:rPr>
        <w:t>rincipal amount of borrowings plus associated accrued interest, minus cash &amp; cash equivalents plus/minus carrying value of debt related derivatives</w:t>
      </w:r>
      <w:r>
        <w:rPr>
          <w:rFonts w:asciiTheme="minorHAnsi" w:hAnsiTheme="minorHAnsi"/>
          <w:i/>
          <w:sz w:val="18"/>
          <w:szCs w:val="18"/>
        </w:rPr>
        <w:t>. This</w:t>
      </w:r>
      <w:r w:rsidRPr="00D176F2">
        <w:rPr>
          <w:rFonts w:asciiTheme="minorHAnsi" w:hAnsiTheme="minorHAnsi"/>
          <w:i/>
          <w:sz w:val="18"/>
          <w:szCs w:val="18"/>
        </w:rPr>
        <w:t xml:space="preserve"> </w:t>
      </w:r>
      <w:r>
        <w:rPr>
          <w:rFonts w:asciiTheme="minorHAnsi" w:hAnsiTheme="minorHAnsi"/>
          <w:i/>
          <w:sz w:val="18"/>
          <w:szCs w:val="18"/>
        </w:rPr>
        <w:t xml:space="preserve">is </w:t>
      </w:r>
      <w:r w:rsidRPr="00930765">
        <w:rPr>
          <w:rFonts w:asciiTheme="minorHAnsi" w:hAnsiTheme="minorHAnsi"/>
          <w:i/>
          <w:sz w:val="18"/>
          <w:szCs w:val="18"/>
        </w:rPr>
        <w:t>comprised of</w:t>
      </w:r>
      <w:r w:rsidRPr="0064531D">
        <w:rPr>
          <w:rFonts w:asciiTheme="minorHAnsi" w:hAnsiTheme="minorHAnsi"/>
          <w:i/>
          <w:sz w:val="18"/>
          <w:szCs w:val="18"/>
        </w:rPr>
        <w:t xml:space="preserve"> </w:t>
      </w:r>
      <w:r>
        <w:rPr>
          <w:rFonts w:asciiTheme="minorHAnsi" w:hAnsiTheme="minorHAnsi"/>
          <w:i/>
          <w:sz w:val="18"/>
          <w:szCs w:val="18"/>
        </w:rPr>
        <w:t>the principal amount of borrowings plus associated accrued interest of £3,231m plus debt related derivatives of £186m less</w:t>
      </w:r>
      <w:r w:rsidRPr="00930765">
        <w:rPr>
          <w:rFonts w:asciiTheme="minorHAnsi" w:hAnsiTheme="minorHAnsi"/>
          <w:i/>
          <w:sz w:val="18"/>
          <w:szCs w:val="18"/>
        </w:rPr>
        <w:t xml:space="preserve"> gross cash excluding customer </w:t>
      </w:r>
      <w:r w:rsidRPr="00157AA2">
        <w:rPr>
          <w:rFonts w:asciiTheme="minorHAnsi" w:hAnsiTheme="minorHAnsi"/>
          <w:i/>
          <w:sz w:val="18"/>
          <w:szCs w:val="18"/>
        </w:rPr>
        <w:t xml:space="preserve">balances of </w:t>
      </w:r>
      <w:r w:rsidRPr="00886A51">
        <w:rPr>
          <w:rFonts w:asciiTheme="minorHAnsi" w:hAnsiTheme="minorHAnsi"/>
          <w:i/>
          <w:sz w:val="18"/>
          <w:szCs w:val="18"/>
        </w:rPr>
        <w:t>£</w:t>
      </w:r>
      <w:r>
        <w:rPr>
          <w:rFonts w:asciiTheme="minorHAnsi" w:hAnsiTheme="minorHAnsi"/>
          <w:i/>
          <w:sz w:val="18"/>
          <w:szCs w:val="18"/>
        </w:rPr>
        <w:t>603</w:t>
      </w:r>
      <w:r w:rsidRPr="00886A51">
        <w:rPr>
          <w:rFonts w:asciiTheme="minorHAnsi" w:hAnsiTheme="minorHAnsi"/>
          <w:i/>
          <w:sz w:val="18"/>
          <w:szCs w:val="18"/>
        </w:rPr>
        <w:t xml:space="preserve">m </w:t>
      </w:r>
      <w:r>
        <w:rPr>
          <w:rFonts w:asciiTheme="minorHAnsi" w:hAnsiTheme="minorHAnsi"/>
          <w:i/>
          <w:sz w:val="18"/>
          <w:szCs w:val="18"/>
        </w:rPr>
        <w:t>31 December 2020</w:t>
      </w:r>
      <w:r w:rsidRPr="00157AA2">
        <w:rPr>
          <w:rFonts w:asciiTheme="minorHAnsi" w:hAnsiTheme="minorHAnsi"/>
          <w:i/>
          <w:sz w:val="18"/>
          <w:szCs w:val="18"/>
        </w:rPr>
        <w:t xml:space="preserve"> </w:t>
      </w:r>
      <w:r w:rsidRPr="00930765">
        <w:rPr>
          <w:rFonts w:asciiTheme="minorHAnsi" w:hAnsiTheme="minorHAnsi"/>
          <w:i/>
          <w:sz w:val="18"/>
          <w:szCs w:val="18"/>
        </w:rPr>
        <w:t xml:space="preserve">(see Appendix </w:t>
      </w:r>
      <w:r>
        <w:rPr>
          <w:rFonts w:asciiTheme="minorHAnsi" w:hAnsiTheme="minorHAnsi"/>
          <w:i/>
          <w:sz w:val="18"/>
          <w:szCs w:val="18"/>
        </w:rPr>
        <w:t>6</w:t>
      </w:r>
      <w:r w:rsidRPr="00930765">
        <w:rPr>
          <w:rFonts w:asciiTheme="minorHAnsi" w:hAnsiTheme="minorHAnsi"/>
          <w:i/>
          <w:sz w:val="18"/>
          <w:szCs w:val="18"/>
        </w:rPr>
        <w:t>).</w:t>
      </w:r>
      <w:r>
        <w:rPr>
          <w:rFonts w:asciiTheme="minorHAnsi" w:hAnsiTheme="minorHAnsi"/>
          <w:i/>
          <w:sz w:val="18"/>
          <w:szCs w:val="18"/>
        </w:rPr>
        <w:t xml:space="preserve"> </w:t>
      </w:r>
    </w:p>
    <w:bookmarkEnd w:id="7"/>
    <w:p w14:paraId="2E0C2080" w14:textId="77777777" w:rsidR="00682944" w:rsidRDefault="00682944" w:rsidP="00682944">
      <w:pPr>
        <w:jc w:val="both"/>
        <w:rPr>
          <w:rFonts w:ascii="Effra-Light" w:eastAsia="Effra-Light" w:cs="Effra-Light"/>
          <w:sz w:val="17"/>
          <w:szCs w:val="17"/>
          <w:lang w:val="en-IE" w:eastAsia="en-IE"/>
        </w:rPr>
      </w:pPr>
      <w:r>
        <w:rPr>
          <w:rFonts w:asciiTheme="minorHAnsi" w:hAnsiTheme="minorHAnsi"/>
          <w:i/>
          <w:sz w:val="18"/>
          <w:szCs w:val="18"/>
          <w:vertAlign w:val="superscript"/>
        </w:rPr>
        <w:t>9</w:t>
      </w:r>
      <w:r w:rsidRPr="009F2EC7">
        <w:rPr>
          <w:rFonts w:asciiTheme="minorHAnsi" w:hAnsiTheme="minorHAnsi"/>
          <w:i/>
          <w:sz w:val="18"/>
          <w:szCs w:val="18"/>
          <w:vertAlign w:val="superscript"/>
        </w:rPr>
        <w:t xml:space="preserve"> </w:t>
      </w:r>
      <w:r>
        <w:rPr>
          <w:rFonts w:asciiTheme="minorHAnsi" w:hAnsiTheme="minorHAnsi"/>
          <w:i/>
          <w:sz w:val="18"/>
          <w:szCs w:val="18"/>
        </w:rPr>
        <w:t>Monthly</w:t>
      </w:r>
      <w:r w:rsidRPr="00D70371">
        <w:rPr>
          <w:rFonts w:asciiTheme="minorHAnsi" w:hAnsiTheme="minorHAnsi"/>
          <w:i/>
          <w:sz w:val="18"/>
          <w:szCs w:val="18"/>
        </w:rPr>
        <w:t xml:space="preserve"> Players are the</w:t>
      </w:r>
      <w:r>
        <w:rPr>
          <w:rFonts w:asciiTheme="minorHAnsi" w:hAnsiTheme="minorHAnsi"/>
          <w:i/>
          <w:sz w:val="18"/>
          <w:szCs w:val="18"/>
        </w:rPr>
        <w:t xml:space="preserve"> </w:t>
      </w:r>
      <w:r w:rsidRPr="00D70371">
        <w:rPr>
          <w:rFonts w:asciiTheme="minorHAnsi" w:hAnsiTheme="minorHAnsi"/>
          <w:i/>
          <w:sz w:val="18"/>
          <w:szCs w:val="18"/>
        </w:rPr>
        <w:t>total number of players who have placed and/or</w:t>
      </w:r>
      <w:r>
        <w:rPr>
          <w:rFonts w:asciiTheme="minorHAnsi" w:hAnsiTheme="minorHAnsi"/>
          <w:i/>
          <w:sz w:val="18"/>
          <w:szCs w:val="18"/>
        </w:rPr>
        <w:t xml:space="preserve"> </w:t>
      </w:r>
      <w:r w:rsidRPr="00D70371">
        <w:rPr>
          <w:rFonts w:asciiTheme="minorHAnsi" w:hAnsiTheme="minorHAnsi"/>
          <w:i/>
          <w:sz w:val="18"/>
          <w:szCs w:val="18"/>
        </w:rPr>
        <w:t>wagered a stake and/or contributed to rake or</w:t>
      </w:r>
      <w:r>
        <w:rPr>
          <w:rFonts w:asciiTheme="minorHAnsi" w:hAnsiTheme="minorHAnsi"/>
          <w:i/>
          <w:sz w:val="18"/>
          <w:szCs w:val="18"/>
        </w:rPr>
        <w:t xml:space="preserve"> </w:t>
      </w:r>
      <w:r w:rsidRPr="00D70371">
        <w:rPr>
          <w:rFonts w:asciiTheme="minorHAnsi" w:hAnsiTheme="minorHAnsi"/>
          <w:i/>
          <w:sz w:val="18"/>
          <w:szCs w:val="18"/>
        </w:rPr>
        <w:t>tournament fees during the month. The average</w:t>
      </w:r>
      <w:r>
        <w:rPr>
          <w:rFonts w:asciiTheme="minorHAnsi" w:hAnsiTheme="minorHAnsi"/>
          <w:i/>
          <w:sz w:val="18"/>
          <w:szCs w:val="18"/>
        </w:rPr>
        <w:t xml:space="preserve"> number of monthly players </w:t>
      </w:r>
      <w:r w:rsidRPr="00D70371">
        <w:rPr>
          <w:rFonts w:asciiTheme="minorHAnsi" w:hAnsiTheme="minorHAnsi"/>
          <w:i/>
          <w:sz w:val="18"/>
          <w:szCs w:val="18"/>
        </w:rPr>
        <w:t xml:space="preserve">are taken to derive the measure per </w:t>
      </w:r>
      <w:r>
        <w:rPr>
          <w:rFonts w:asciiTheme="minorHAnsi" w:hAnsiTheme="minorHAnsi"/>
          <w:i/>
          <w:sz w:val="18"/>
          <w:szCs w:val="18"/>
        </w:rPr>
        <w:t>reporting period.</w:t>
      </w:r>
    </w:p>
    <w:p w14:paraId="2247A9EA" w14:textId="77777777" w:rsidR="00682944" w:rsidRDefault="00682944" w:rsidP="00682944">
      <w:pPr>
        <w:jc w:val="both"/>
        <w:rPr>
          <w:rFonts w:asciiTheme="minorHAnsi" w:hAnsiTheme="minorHAnsi" w:cstheme="minorHAnsi"/>
          <w:i/>
          <w:sz w:val="18"/>
          <w:szCs w:val="18"/>
        </w:rPr>
      </w:pPr>
      <w:r>
        <w:rPr>
          <w:rFonts w:asciiTheme="minorHAnsi" w:hAnsiTheme="minorHAnsi"/>
          <w:i/>
          <w:sz w:val="18"/>
          <w:szCs w:val="18"/>
          <w:vertAlign w:val="superscript"/>
        </w:rPr>
        <w:t>10</w:t>
      </w:r>
      <w:r w:rsidRPr="00EF4107">
        <w:rPr>
          <w:rFonts w:asciiTheme="minorHAnsi" w:hAnsiTheme="minorHAnsi"/>
          <w:i/>
          <w:sz w:val="18"/>
          <w:szCs w:val="18"/>
          <w:vertAlign w:val="superscript"/>
        </w:rPr>
        <w:t xml:space="preserve"> </w:t>
      </w:r>
      <w:r w:rsidRPr="00C26E08">
        <w:rPr>
          <w:rFonts w:asciiTheme="minorHAnsi" w:hAnsiTheme="minorHAnsi" w:cstheme="minorHAnsi"/>
          <w:i/>
          <w:sz w:val="18"/>
          <w:szCs w:val="18"/>
        </w:rPr>
        <w:t>Online sportsbook market share is the GGR market share of FanDuel and F</w:t>
      </w:r>
      <w:r>
        <w:rPr>
          <w:rFonts w:asciiTheme="minorHAnsi" w:hAnsiTheme="minorHAnsi" w:cstheme="minorHAnsi"/>
          <w:i/>
          <w:sz w:val="18"/>
          <w:szCs w:val="18"/>
        </w:rPr>
        <w:t xml:space="preserve">OX </w:t>
      </w:r>
      <w:r w:rsidRPr="00C26E08">
        <w:rPr>
          <w:rFonts w:asciiTheme="minorHAnsi" w:hAnsiTheme="minorHAnsi" w:cstheme="minorHAnsi"/>
          <w:i/>
          <w:sz w:val="18"/>
          <w:szCs w:val="18"/>
        </w:rPr>
        <w:t xml:space="preserve">Bet for </w:t>
      </w:r>
      <w:r>
        <w:rPr>
          <w:rFonts w:asciiTheme="minorHAnsi" w:hAnsiTheme="minorHAnsi" w:cstheme="minorHAnsi"/>
          <w:i/>
          <w:sz w:val="18"/>
          <w:szCs w:val="18"/>
        </w:rPr>
        <w:t>Q4</w:t>
      </w:r>
      <w:r w:rsidRPr="00C26E08">
        <w:rPr>
          <w:rFonts w:asciiTheme="minorHAnsi" w:hAnsiTheme="minorHAnsi" w:cstheme="minorHAnsi"/>
          <w:i/>
          <w:sz w:val="18"/>
          <w:szCs w:val="18"/>
        </w:rPr>
        <w:t xml:space="preserve"> in the states in which FanDuel was live </w:t>
      </w:r>
      <w:r>
        <w:rPr>
          <w:rFonts w:asciiTheme="minorHAnsi" w:hAnsiTheme="minorHAnsi" w:cstheme="minorHAnsi"/>
          <w:i/>
          <w:sz w:val="18"/>
          <w:szCs w:val="18"/>
        </w:rPr>
        <w:t xml:space="preserve">based on </w:t>
      </w:r>
      <w:r w:rsidRPr="00C26E08">
        <w:rPr>
          <w:rFonts w:asciiTheme="minorHAnsi" w:hAnsiTheme="minorHAnsi" w:cstheme="minorHAnsi"/>
          <w:i/>
          <w:sz w:val="18"/>
          <w:szCs w:val="18"/>
        </w:rPr>
        <w:t>published gaming regulator reports in those states. During Q</w:t>
      </w:r>
      <w:r>
        <w:rPr>
          <w:rFonts w:asciiTheme="minorHAnsi" w:hAnsiTheme="minorHAnsi" w:cstheme="minorHAnsi"/>
          <w:i/>
          <w:sz w:val="18"/>
          <w:szCs w:val="18"/>
        </w:rPr>
        <w:t>4</w:t>
      </w:r>
      <w:r w:rsidRPr="00C26E08">
        <w:rPr>
          <w:rFonts w:asciiTheme="minorHAnsi" w:hAnsiTheme="minorHAnsi" w:cstheme="minorHAnsi"/>
          <w:i/>
          <w:sz w:val="18"/>
          <w:szCs w:val="18"/>
        </w:rPr>
        <w:t xml:space="preserve"> FanDuel was live in </w:t>
      </w:r>
      <w:r>
        <w:rPr>
          <w:rFonts w:asciiTheme="minorHAnsi" w:hAnsiTheme="minorHAnsi" w:cstheme="minorHAnsi"/>
          <w:i/>
          <w:sz w:val="18"/>
          <w:szCs w:val="18"/>
        </w:rPr>
        <w:t>8</w:t>
      </w:r>
      <w:r w:rsidRPr="00C26E08">
        <w:rPr>
          <w:rFonts w:asciiTheme="minorHAnsi" w:hAnsiTheme="minorHAnsi" w:cstheme="minorHAnsi"/>
          <w:i/>
          <w:sz w:val="18"/>
          <w:szCs w:val="18"/>
        </w:rPr>
        <w:t xml:space="preserve"> states</w:t>
      </w:r>
      <w:r>
        <w:rPr>
          <w:rFonts w:asciiTheme="minorHAnsi" w:hAnsiTheme="minorHAnsi" w:cstheme="minorHAnsi"/>
          <w:i/>
          <w:sz w:val="18"/>
          <w:szCs w:val="18"/>
        </w:rPr>
        <w:t>;</w:t>
      </w:r>
      <w:r w:rsidRPr="00C26E08">
        <w:rPr>
          <w:rFonts w:asciiTheme="minorHAnsi" w:hAnsiTheme="minorHAnsi" w:cstheme="minorHAnsi"/>
          <w:i/>
          <w:sz w:val="18"/>
          <w:szCs w:val="18"/>
        </w:rPr>
        <w:t xml:space="preserve"> Colorado (CO), Illinois (IL), Indiana (IN), Iowa (IA)</w:t>
      </w:r>
      <w:r>
        <w:rPr>
          <w:rFonts w:asciiTheme="minorHAnsi" w:hAnsiTheme="minorHAnsi" w:cstheme="minorHAnsi"/>
          <w:i/>
          <w:sz w:val="18"/>
          <w:szCs w:val="18"/>
        </w:rPr>
        <w:t>,</w:t>
      </w:r>
      <w:r w:rsidRPr="00C26E08">
        <w:rPr>
          <w:rFonts w:asciiTheme="minorHAnsi" w:hAnsiTheme="minorHAnsi" w:cstheme="minorHAnsi"/>
          <w:i/>
          <w:sz w:val="18"/>
          <w:szCs w:val="18"/>
        </w:rPr>
        <w:t xml:space="preserve"> New Jersey (NJ), Pennsylvania (PA)</w:t>
      </w:r>
      <w:r>
        <w:rPr>
          <w:rFonts w:asciiTheme="minorHAnsi" w:hAnsiTheme="minorHAnsi" w:cstheme="minorHAnsi"/>
          <w:i/>
          <w:sz w:val="18"/>
          <w:szCs w:val="18"/>
        </w:rPr>
        <w:t>, Tennessee (TN)</w:t>
      </w:r>
      <w:r w:rsidRPr="00C26E08">
        <w:rPr>
          <w:rFonts w:asciiTheme="minorHAnsi" w:hAnsiTheme="minorHAnsi" w:cstheme="minorHAnsi"/>
          <w:i/>
          <w:sz w:val="18"/>
          <w:szCs w:val="18"/>
        </w:rPr>
        <w:t xml:space="preserve"> and West Virginia (WV). During Q</w:t>
      </w:r>
      <w:r>
        <w:rPr>
          <w:rFonts w:asciiTheme="minorHAnsi" w:hAnsiTheme="minorHAnsi" w:cstheme="minorHAnsi"/>
          <w:i/>
          <w:sz w:val="18"/>
          <w:szCs w:val="18"/>
        </w:rPr>
        <w:t xml:space="preserve">4 </w:t>
      </w:r>
      <w:r w:rsidRPr="00C26E08">
        <w:rPr>
          <w:rFonts w:asciiTheme="minorHAnsi" w:hAnsiTheme="minorHAnsi" w:cstheme="minorHAnsi"/>
          <w:i/>
          <w:sz w:val="18"/>
          <w:szCs w:val="18"/>
        </w:rPr>
        <w:t>F</w:t>
      </w:r>
      <w:r>
        <w:rPr>
          <w:rFonts w:asciiTheme="minorHAnsi" w:hAnsiTheme="minorHAnsi" w:cstheme="minorHAnsi"/>
          <w:i/>
          <w:sz w:val="18"/>
          <w:szCs w:val="18"/>
        </w:rPr>
        <w:t xml:space="preserve">OX </w:t>
      </w:r>
      <w:r w:rsidRPr="00C26E08">
        <w:rPr>
          <w:rFonts w:asciiTheme="minorHAnsi" w:hAnsiTheme="minorHAnsi" w:cstheme="minorHAnsi"/>
          <w:i/>
          <w:sz w:val="18"/>
          <w:szCs w:val="18"/>
        </w:rPr>
        <w:t>Bet was live in 3 states; CO, NJ and PA. Online gaming market share reflects the combined NJ and PA market share of the FanDuel, F</w:t>
      </w:r>
      <w:r>
        <w:rPr>
          <w:rFonts w:asciiTheme="minorHAnsi" w:hAnsiTheme="minorHAnsi" w:cstheme="minorHAnsi"/>
          <w:i/>
          <w:sz w:val="18"/>
          <w:szCs w:val="18"/>
        </w:rPr>
        <w:t xml:space="preserve">OX </w:t>
      </w:r>
      <w:r w:rsidRPr="00C26E08">
        <w:rPr>
          <w:rFonts w:asciiTheme="minorHAnsi" w:hAnsiTheme="minorHAnsi" w:cstheme="minorHAnsi"/>
          <w:i/>
          <w:sz w:val="18"/>
          <w:szCs w:val="18"/>
        </w:rPr>
        <w:t>Bet, PokerStars and Betfair brands during Q</w:t>
      </w:r>
      <w:r>
        <w:rPr>
          <w:rFonts w:asciiTheme="minorHAnsi" w:hAnsiTheme="minorHAnsi" w:cstheme="minorHAnsi"/>
          <w:i/>
          <w:sz w:val="18"/>
          <w:szCs w:val="18"/>
        </w:rPr>
        <w:t>4</w:t>
      </w:r>
      <w:r w:rsidRPr="00C26E08">
        <w:rPr>
          <w:rFonts w:asciiTheme="minorHAnsi" w:hAnsiTheme="minorHAnsi" w:cstheme="minorHAnsi"/>
          <w:i/>
          <w:sz w:val="18"/>
          <w:szCs w:val="18"/>
        </w:rPr>
        <w:t>.</w:t>
      </w:r>
      <w:r>
        <w:rPr>
          <w:rFonts w:asciiTheme="minorHAnsi" w:hAnsiTheme="minorHAnsi" w:cstheme="minorHAnsi"/>
          <w:i/>
          <w:sz w:val="18"/>
          <w:szCs w:val="18"/>
        </w:rPr>
        <w:t xml:space="preserve"> </w:t>
      </w:r>
    </w:p>
    <w:p w14:paraId="324E4090" w14:textId="77777777" w:rsidR="00682944" w:rsidRDefault="00682944" w:rsidP="00682944">
      <w:pPr>
        <w:jc w:val="both"/>
        <w:rPr>
          <w:rFonts w:asciiTheme="minorHAnsi" w:hAnsiTheme="minorHAnsi"/>
          <w:i/>
          <w:sz w:val="18"/>
          <w:szCs w:val="18"/>
        </w:rPr>
      </w:pPr>
      <w:r>
        <w:rPr>
          <w:rFonts w:asciiTheme="minorHAnsi" w:hAnsiTheme="minorHAnsi"/>
          <w:i/>
          <w:sz w:val="18"/>
          <w:szCs w:val="18"/>
          <w:vertAlign w:val="superscript"/>
        </w:rPr>
        <w:t>11</w:t>
      </w:r>
      <w:r>
        <w:rPr>
          <w:rFonts w:asciiTheme="minorHAnsi" w:hAnsiTheme="minorHAnsi"/>
          <w:i/>
          <w:sz w:val="18"/>
          <w:szCs w:val="18"/>
        </w:rPr>
        <w:t>The leverage ratio is calculated using pro forma Adjusted EBITDA for the 12-month period to 31 December 2020.</w:t>
      </w:r>
    </w:p>
    <w:p w14:paraId="7F0FA3E2" w14:textId="77777777" w:rsidR="00682944" w:rsidRPr="00A96702" w:rsidRDefault="00682944" w:rsidP="00682944">
      <w:pPr>
        <w:jc w:val="both"/>
        <w:rPr>
          <w:rFonts w:asciiTheme="minorHAnsi" w:hAnsiTheme="minorHAnsi"/>
          <w:b/>
          <w:color w:val="FF0000"/>
          <w:sz w:val="22"/>
          <w:szCs w:val="22"/>
          <w:highlight w:val="yellow"/>
        </w:rPr>
      </w:pPr>
      <w:r w:rsidRPr="00A96702">
        <w:rPr>
          <w:rFonts w:asciiTheme="minorHAnsi" w:hAnsiTheme="minorHAnsi"/>
          <w:b/>
          <w:noProof/>
          <w:color w:val="FF0000"/>
          <w:sz w:val="22"/>
          <w:szCs w:val="22"/>
          <w:highlight w:val="yellow"/>
          <w:lang w:val="en-IE" w:eastAsia="en-IE"/>
        </w:rPr>
        <mc:AlternateContent>
          <mc:Choice Requires="wps">
            <w:drawing>
              <wp:anchor distT="0" distB="0" distL="114300" distR="114300" simplePos="0" relativeHeight="251659264" behindDoc="0" locked="0" layoutInCell="1" allowOverlap="1" wp14:anchorId="55A59777" wp14:editId="4CB09250">
                <wp:simplePos x="0" y="0"/>
                <wp:positionH relativeFrom="margin">
                  <wp:posOffset>-61595</wp:posOffset>
                </wp:positionH>
                <wp:positionV relativeFrom="paragraph">
                  <wp:posOffset>167640</wp:posOffset>
                </wp:positionV>
                <wp:extent cx="6248400" cy="3512820"/>
                <wp:effectExtent l="0" t="0" r="19050" b="11430"/>
                <wp:wrapNone/>
                <wp:docPr id="2" name="Rectangle 2"/>
                <wp:cNvGraphicFramePr/>
                <a:graphic xmlns:a="http://schemas.openxmlformats.org/drawingml/2006/main">
                  <a:graphicData uri="http://schemas.microsoft.com/office/word/2010/wordprocessingShape">
                    <wps:wsp>
                      <wps:cNvSpPr/>
                      <wps:spPr>
                        <a:xfrm>
                          <a:off x="0" y="0"/>
                          <a:ext cx="6248400" cy="3512820"/>
                        </a:xfrm>
                        <a:prstGeom prst="rect">
                          <a:avLst/>
                        </a:prstGeom>
                        <a:noFill/>
                        <a:ln w="9525">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78D7B958" id="Rectangle 2" o:spid="_x0000_s1026" style="position:absolute;margin-left:-4.85pt;margin-top:13.2pt;width:492pt;height:276.6pt;z-index:251659264;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yVjnAIAAI4FAAAOAAAAZHJzL2Uyb0RvYy54bWysVEtv2zAMvg/YfxB0X/1Y0rVBnSJo0WFA&#10;0RZ9oGdVlmIDsqhJSpzs14+SbCfoih2G+SBLIvlR/Pi4uNx1imyFdS3oihYnOSVCc6hbva7oy/PN&#10;lzNKnGe6Zgq0qOheOHq5/PzpojcLUUIDqhaWIIh2i95UtPHeLLLM8UZ0zJ2AERqFEmzHPB7tOqst&#10;6xG9U1mZ56dZD7Y2FrhwDm+vk5AuI76Ugvt7KZ3wRFUU3+bjauP6FtZsecEWa8tM0/LhGewfXtGx&#10;VqPTCeqaeUY2tv0Dqmu5BQfSn3DoMpCy5SLGgNEU+btonhpmRIwFyXFmosn9P1h+t32wpK0rWlKi&#10;WYcpekTSmF4rQcpAT2/cArWezIMdTg63IdadtF34YxRkFyndT5SKnSccL0/L2dksR+Y5yr7Oi/Ks&#10;jKRnB3Njnf8uoCNhU1GL7iOVbHvrPLpE1VEleNNw0yoV86Y06St6Pi/n0cCBausgDGqxgsSVsmTL&#10;MPd+V4RgEOtIC09K42UIMQUVd36vRIBQ+lFI5AbDKJODUJUHTMa50L5IoobVIrma5/iNzkaL6DoC&#10;BmSJj5ywB4BRM4GM2OnNg34wFbGoJ+P8bw9LxpNF9AzaT8Zdq8F+BKAwqsFz0h9JStQElt6g3mPl&#10;WEgt5Qy/aTF/t8z5B2axhzDnOBf8PS5SAeYJhh0lDdhfH90HfSxtlFLSY09W1P3cMCsoUT80Fv15&#10;MZuFJo6H2fwblhKxx5K3Y4nedFeAqS9wAhket0Hfq3ErLXSvOD5WwSuKmObou6Lc2/Fw5dOswAHE&#10;xWoV1bBxDfO3+snwAB5YDfX5vHtl1gxF7LH+72DsX7Z4V8tJN1hqWG08yDYW+oHXgW9s+lg4w4AK&#10;U+X4HLUOY3T5GwAA//8DAFBLAwQUAAYACAAAACEA5kPUjN4AAAAJAQAADwAAAGRycy9kb3ducmV2&#10;LnhtbEyPzU7DMBCE70i8g7WVuKDWIS1Jk2ZTISSOQWrhAdx4SaL6r7HThrfHnOA4mtHMN9V+1opd&#10;afSDNQhPqwQYmdbKwXQInx9vyy0wH4SRQllDCN/kYV/f31WilPZmDnQ9ho7FEuNLgdCH4ErOfduT&#10;Fn5lHZnofdlRixDl2HE5ilss14qnSZJxLQYTF3rh6LWn9nycNMI8bS+XZjrrntaNekyDe2+cQ3xY&#10;zC87YIHm8BeGX/yIDnVkOtnJSM8UwrLIYxIhzTbAol/kmzWwE8JzXmTA64r/f1D/AAAA//8DAFBL&#10;AQItABQABgAIAAAAIQC2gziS/gAAAOEBAAATAAAAAAAAAAAAAAAAAAAAAABbQ29udGVudF9UeXBl&#10;c10ueG1sUEsBAi0AFAAGAAgAAAAhADj9If/WAAAAlAEAAAsAAAAAAAAAAAAAAAAALwEAAF9yZWxz&#10;Ly5yZWxzUEsBAi0AFAAGAAgAAAAhAL6jJWOcAgAAjgUAAA4AAAAAAAAAAAAAAAAALgIAAGRycy9l&#10;Mm9Eb2MueG1sUEsBAi0AFAAGAAgAAAAhAOZD1IzeAAAACQEAAA8AAAAAAAAAAAAAAAAA9gQAAGRy&#10;cy9kb3ducmV2LnhtbFBLBQYAAAAABAAEAPMAAAABBgAAAAA=&#10;" filled="f" strokecolor="black [3213]">
                <w10:wrap anchorx="margin"/>
              </v:rect>
            </w:pict>
          </mc:Fallback>
        </mc:AlternateContent>
      </w:r>
    </w:p>
    <w:p w14:paraId="160F118F" w14:textId="77777777" w:rsidR="00682944" w:rsidRDefault="00682944" w:rsidP="00682944">
      <w:pPr>
        <w:tabs>
          <w:tab w:val="left" w:pos="3090"/>
        </w:tabs>
        <w:jc w:val="both"/>
        <w:rPr>
          <w:rFonts w:asciiTheme="minorHAnsi" w:hAnsiTheme="minorHAnsi"/>
          <w:b/>
          <w:sz w:val="21"/>
          <w:szCs w:val="21"/>
        </w:rPr>
      </w:pPr>
    </w:p>
    <w:p w14:paraId="5B21698C" w14:textId="77777777" w:rsidR="00682944" w:rsidRPr="00EA0A9D" w:rsidRDefault="00682944" w:rsidP="00682944">
      <w:pPr>
        <w:tabs>
          <w:tab w:val="left" w:pos="3090"/>
        </w:tabs>
        <w:jc w:val="both"/>
        <w:rPr>
          <w:rFonts w:asciiTheme="minorHAnsi" w:hAnsiTheme="minorHAnsi"/>
          <w:sz w:val="21"/>
          <w:szCs w:val="21"/>
        </w:rPr>
      </w:pPr>
      <w:r w:rsidRPr="00EA0A9D">
        <w:rPr>
          <w:rFonts w:asciiTheme="minorHAnsi" w:hAnsiTheme="minorHAnsi"/>
          <w:b/>
          <w:sz w:val="21"/>
          <w:szCs w:val="21"/>
        </w:rPr>
        <w:t>Analyst briefing:</w:t>
      </w:r>
      <w:r w:rsidRPr="00EA0A9D">
        <w:rPr>
          <w:rFonts w:asciiTheme="minorHAnsi" w:hAnsiTheme="minorHAnsi"/>
          <w:sz w:val="21"/>
          <w:szCs w:val="21"/>
        </w:rPr>
        <w:t> </w:t>
      </w:r>
    </w:p>
    <w:p w14:paraId="2BDB0E75" w14:textId="77777777" w:rsidR="00682944" w:rsidRPr="00C9669A" w:rsidRDefault="00682944" w:rsidP="00682944">
      <w:pPr>
        <w:jc w:val="both"/>
        <w:rPr>
          <w:rFonts w:asciiTheme="minorHAnsi" w:hAnsiTheme="minorHAnsi"/>
          <w:sz w:val="21"/>
          <w:szCs w:val="21"/>
        </w:rPr>
      </w:pPr>
      <w:r w:rsidRPr="00B837FA">
        <w:rPr>
          <w:rFonts w:asciiTheme="minorHAnsi" w:hAnsiTheme="minorHAnsi"/>
          <w:sz w:val="21"/>
          <w:szCs w:val="21"/>
        </w:rPr>
        <w:t>The Group will host a questions and answers call for institutional investors and analysts this morning at 9:30am (</w:t>
      </w:r>
      <w:r>
        <w:rPr>
          <w:rFonts w:asciiTheme="minorHAnsi" w:hAnsiTheme="minorHAnsi"/>
          <w:sz w:val="21"/>
          <w:szCs w:val="21"/>
        </w:rPr>
        <w:t>GMT</w:t>
      </w:r>
      <w:r w:rsidRPr="00B837FA">
        <w:rPr>
          <w:rFonts w:asciiTheme="minorHAnsi" w:hAnsiTheme="minorHAnsi"/>
          <w:sz w:val="21"/>
          <w:szCs w:val="21"/>
        </w:rPr>
        <w:t>)</w:t>
      </w:r>
      <w:r w:rsidRPr="00F66428">
        <w:rPr>
          <w:rFonts w:asciiTheme="minorHAnsi" w:hAnsiTheme="minorHAnsi"/>
          <w:sz w:val="21"/>
          <w:szCs w:val="21"/>
        </w:rPr>
        <w:t>. Ahead of that call, a presentation will be available on the Group’s corporate website (</w:t>
      </w:r>
      <w:hyperlink r:id="rId9" w:history="1">
        <w:r w:rsidRPr="00F66428">
          <w:rPr>
            <w:rStyle w:val="Hyperlink"/>
            <w:rFonts w:asciiTheme="minorHAnsi" w:hAnsiTheme="minorHAnsi"/>
            <w:sz w:val="21"/>
            <w:szCs w:val="21"/>
          </w:rPr>
          <w:t>www.flutter.com</w:t>
        </w:r>
      </w:hyperlink>
      <w:r w:rsidRPr="00F66428">
        <w:rPr>
          <w:rFonts w:asciiTheme="minorHAnsi" w:hAnsiTheme="minorHAnsi"/>
          <w:sz w:val="21"/>
          <w:szCs w:val="21"/>
        </w:rPr>
        <w:t>) from 8am. To dial into the conference call, participants</w:t>
      </w:r>
      <w:r>
        <w:rPr>
          <w:rFonts w:asciiTheme="minorHAnsi" w:hAnsiTheme="minorHAnsi"/>
          <w:sz w:val="21"/>
          <w:szCs w:val="21"/>
        </w:rPr>
        <w:t xml:space="preserve"> need to register </w:t>
      </w:r>
      <w:hyperlink r:id="rId10" w:history="1">
        <w:r w:rsidRPr="00D444FD">
          <w:rPr>
            <w:rStyle w:val="Hyperlink"/>
            <w:rFonts w:asciiTheme="minorHAnsi" w:hAnsiTheme="minorHAnsi"/>
            <w:sz w:val="21"/>
            <w:szCs w:val="21"/>
          </w:rPr>
          <w:t>here</w:t>
        </w:r>
      </w:hyperlink>
      <w:r>
        <w:rPr>
          <w:rFonts w:asciiTheme="minorHAnsi" w:hAnsiTheme="minorHAnsi"/>
          <w:sz w:val="21"/>
          <w:szCs w:val="21"/>
        </w:rPr>
        <w:t xml:space="preserve"> where they w</w:t>
      </w:r>
      <w:r w:rsidRPr="001E6AB6">
        <w:rPr>
          <w:rFonts w:asciiTheme="minorHAnsi" w:hAnsiTheme="minorHAnsi"/>
          <w:sz w:val="21"/>
          <w:szCs w:val="21"/>
        </w:rPr>
        <w:t xml:space="preserve">ill be provided with the dial in details </w:t>
      </w:r>
      <w:r>
        <w:rPr>
          <w:rFonts w:asciiTheme="minorHAnsi" w:hAnsiTheme="minorHAnsi"/>
          <w:sz w:val="21"/>
          <w:szCs w:val="21"/>
        </w:rPr>
        <w:t>to access the call</w:t>
      </w:r>
      <w:r w:rsidRPr="00BC61A4">
        <w:rPr>
          <w:rFonts w:asciiTheme="minorHAnsi" w:hAnsiTheme="minorHAnsi"/>
          <w:sz w:val="21"/>
          <w:szCs w:val="21"/>
        </w:rPr>
        <w:t xml:space="preserve">. </w:t>
      </w:r>
    </w:p>
    <w:p w14:paraId="0DC655E1" w14:textId="77777777" w:rsidR="00682944" w:rsidRPr="00EA0A9D" w:rsidRDefault="00682944" w:rsidP="00682944">
      <w:pPr>
        <w:spacing w:before="120" w:after="200"/>
        <w:rPr>
          <w:rFonts w:asciiTheme="minorHAnsi" w:hAnsiTheme="minorHAnsi"/>
          <w:sz w:val="21"/>
          <w:szCs w:val="21"/>
        </w:rPr>
      </w:pPr>
      <w:r w:rsidRPr="00EA0A9D">
        <w:rPr>
          <w:rFonts w:asciiTheme="minorHAnsi" w:hAnsiTheme="minorHAnsi"/>
          <w:sz w:val="21"/>
          <w:szCs w:val="21"/>
        </w:rPr>
        <w:t xml:space="preserve">A presentation replay facility will </w:t>
      </w:r>
      <w:r>
        <w:rPr>
          <w:rFonts w:asciiTheme="minorHAnsi" w:hAnsiTheme="minorHAnsi"/>
          <w:sz w:val="21"/>
          <w:szCs w:val="21"/>
        </w:rPr>
        <w:t xml:space="preserve">also </w:t>
      </w:r>
      <w:r w:rsidRPr="00EA0A9D">
        <w:rPr>
          <w:rFonts w:asciiTheme="minorHAnsi" w:hAnsiTheme="minorHAnsi"/>
          <w:sz w:val="21"/>
          <w:szCs w:val="21"/>
        </w:rPr>
        <w:t xml:space="preserve">be available </w:t>
      </w:r>
      <w:r>
        <w:rPr>
          <w:rFonts w:asciiTheme="minorHAnsi" w:hAnsiTheme="minorHAnsi"/>
          <w:sz w:val="21"/>
          <w:szCs w:val="21"/>
        </w:rPr>
        <w:t>at 8am</w:t>
      </w:r>
      <w:r w:rsidRPr="00EA0A9D">
        <w:rPr>
          <w:rFonts w:asciiTheme="minorHAnsi" w:hAnsiTheme="minorHAnsi"/>
          <w:sz w:val="21"/>
          <w:szCs w:val="21"/>
        </w:rPr>
        <w:t xml:space="preserve"> on our corporate website: </w:t>
      </w:r>
      <w:hyperlink r:id="rId11" w:history="1">
        <w:r w:rsidRPr="00472F20">
          <w:rPr>
            <w:rStyle w:val="Hyperlink"/>
            <w:rFonts w:asciiTheme="minorHAnsi" w:hAnsiTheme="minorHAnsi"/>
            <w:sz w:val="21"/>
            <w:szCs w:val="21"/>
          </w:rPr>
          <w:t>https://www.Flutter.com/investors</w:t>
        </w:r>
      </w:hyperlink>
      <w:r w:rsidRPr="00EA0A9D">
        <w:rPr>
          <w:rFonts w:asciiTheme="minorHAnsi" w:hAnsiTheme="minorHAnsi"/>
          <w:sz w:val="21"/>
          <w:szCs w:val="21"/>
        </w:rPr>
        <w:t>.</w:t>
      </w:r>
    </w:p>
    <w:p w14:paraId="0CD95522" w14:textId="77777777" w:rsidR="00682944" w:rsidRDefault="00682944" w:rsidP="00682944">
      <w:pPr>
        <w:pStyle w:val="HTMLPreformatted"/>
        <w:tabs>
          <w:tab w:val="clear" w:pos="916"/>
          <w:tab w:val="clear" w:pos="1832"/>
          <w:tab w:val="clear" w:pos="2748"/>
          <w:tab w:val="clear" w:pos="3664"/>
          <w:tab w:val="clear" w:pos="4580"/>
          <w:tab w:val="clear" w:pos="5496"/>
          <w:tab w:val="clear" w:pos="6412"/>
          <w:tab w:val="clear" w:pos="7328"/>
          <w:tab w:val="clear" w:pos="8244"/>
        </w:tabs>
        <w:rPr>
          <w:rFonts w:asciiTheme="minorHAnsi" w:hAnsiTheme="minorHAnsi" w:cs="Times New Roman"/>
          <w:b/>
          <w:sz w:val="21"/>
          <w:szCs w:val="21"/>
        </w:rPr>
      </w:pPr>
    </w:p>
    <w:p w14:paraId="08A3BC44" w14:textId="77777777" w:rsidR="00682944" w:rsidRPr="0001653A" w:rsidRDefault="00682944" w:rsidP="00682944">
      <w:pPr>
        <w:pStyle w:val="HTMLPreformatted"/>
        <w:tabs>
          <w:tab w:val="clear" w:pos="916"/>
          <w:tab w:val="clear" w:pos="1832"/>
          <w:tab w:val="clear" w:pos="2748"/>
          <w:tab w:val="clear" w:pos="3664"/>
          <w:tab w:val="clear" w:pos="4580"/>
          <w:tab w:val="clear" w:pos="5496"/>
          <w:tab w:val="clear" w:pos="6412"/>
          <w:tab w:val="clear" w:pos="7328"/>
          <w:tab w:val="clear" w:pos="8244"/>
        </w:tabs>
        <w:rPr>
          <w:rFonts w:asciiTheme="minorHAnsi" w:hAnsiTheme="minorHAnsi" w:cs="Times New Roman"/>
          <w:b/>
          <w:sz w:val="21"/>
          <w:szCs w:val="21"/>
        </w:rPr>
      </w:pPr>
      <w:r w:rsidRPr="0001653A">
        <w:rPr>
          <w:rFonts w:asciiTheme="minorHAnsi" w:hAnsiTheme="minorHAnsi" w:cs="Times New Roman"/>
          <w:b/>
          <w:sz w:val="21"/>
          <w:szCs w:val="21"/>
        </w:rPr>
        <w:t>Contacts:</w:t>
      </w:r>
    </w:p>
    <w:tbl>
      <w:tblPr>
        <w:tblW w:w="0" w:type="auto"/>
        <w:tblLook w:val="04A0" w:firstRow="1" w:lastRow="0" w:firstColumn="1" w:lastColumn="0" w:noHBand="0" w:noVBand="1"/>
      </w:tblPr>
      <w:tblGrid>
        <w:gridCol w:w="5521"/>
        <w:gridCol w:w="3505"/>
      </w:tblGrid>
      <w:tr w:rsidR="00682944" w:rsidRPr="00F001D6" w14:paraId="6A89C582" w14:textId="77777777" w:rsidTr="00C46D42">
        <w:trPr>
          <w:trHeight w:val="269"/>
        </w:trPr>
        <w:tc>
          <w:tcPr>
            <w:tcW w:w="5521" w:type="dxa"/>
          </w:tcPr>
          <w:p w14:paraId="0C7A380D"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i/>
                <w:sz w:val="21"/>
                <w:szCs w:val="21"/>
              </w:rPr>
            </w:pPr>
            <w:r w:rsidRPr="0001653A">
              <w:rPr>
                <w:rFonts w:asciiTheme="minorHAnsi" w:hAnsiTheme="minorHAnsi" w:cs="Times New Roman"/>
                <w:i/>
                <w:sz w:val="21"/>
                <w:szCs w:val="21"/>
              </w:rPr>
              <w:t>Investor Relations:</w:t>
            </w:r>
          </w:p>
        </w:tc>
        <w:tc>
          <w:tcPr>
            <w:tcW w:w="3505" w:type="dxa"/>
          </w:tcPr>
          <w:p w14:paraId="47C4F8CE"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p>
        </w:tc>
      </w:tr>
      <w:tr w:rsidR="00682944" w:rsidRPr="00F001D6" w14:paraId="4511C8C4" w14:textId="77777777" w:rsidTr="00C46D42">
        <w:trPr>
          <w:trHeight w:val="269"/>
        </w:trPr>
        <w:tc>
          <w:tcPr>
            <w:tcW w:w="5521" w:type="dxa"/>
          </w:tcPr>
          <w:p w14:paraId="426B01CA"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 xml:space="preserve">David Jennings, </w:t>
            </w:r>
            <w:r>
              <w:rPr>
                <w:rFonts w:asciiTheme="minorHAnsi" w:hAnsiTheme="minorHAnsi" w:cs="Times New Roman"/>
                <w:sz w:val="21"/>
                <w:szCs w:val="21"/>
              </w:rPr>
              <w:t xml:space="preserve">Group Director of </w:t>
            </w:r>
            <w:r w:rsidRPr="0001653A">
              <w:rPr>
                <w:rFonts w:asciiTheme="minorHAnsi" w:hAnsiTheme="minorHAnsi" w:cs="Times New Roman"/>
                <w:sz w:val="21"/>
                <w:szCs w:val="21"/>
              </w:rPr>
              <w:t>Investor Relations</w:t>
            </w:r>
            <w:r>
              <w:rPr>
                <w:rFonts w:asciiTheme="minorHAnsi" w:hAnsiTheme="minorHAnsi" w:cs="Times New Roman"/>
                <w:sz w:val="21"/>
                <w:szCs w:val="21"/>
              </w:rPr>
              <w:t xml:space="preserve"> &amp; FP&amp;A</w:t>
            </w:r>
          </w:p>
        </w:tc>
        <w:tc>
          <w:tcPr>
            <w:tcW w:w="3505" w:type="dxa"/>
          </w:tcPr>
          <w:p w14:paraId="1E307C00"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+ 353 87 951 3560</w:t>
            </w:r>
          </w:p>
        </w:tc>
      </w:tr>
      <w:tr w:rsidR="00682944" w:rsidRPr="00F001D6" w14:paraId="2FA22221" w14:textId="77777777" w:rsidTr="00C46D42">
        <w:trPr>
          <w:trHeight w:val="269"/>
        </w:trPr>
        <w:tc>
          <w:tcPr>
            <w:tcW w:w="5521" w:type="dxa"/>
          </w:tcPr>
          <w:p w14:paraId="564FECF4"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Ciara O’Mullane, Investor Relations</w:t>
            </w:r>
          </w:p>
        </w:tc>
        <w:tc>
          <w:tcPr>
            <w:tcW w:w="3505" w:type="dxa"/>
          </w:tcPr>
          <w:p w14:paraId="5342401B"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+ 353 87 947 7862</w:t>
            </w:r>
          </w:p>
        </w:tc>
      </w:tr>
      <w:tr w:rsidR="00682944" w:rsidRPr="00F001D6" w14:paraId="2690EE77" w14:textId="77777777" w:rsidTr="00C46D42">
        <w:trPr>
          <w:trHeight w:val="269"/>
        </w:trPr>
        <w:tc>
          <w:tcPr>
            <w:tcW w:w="5521" w:type="dxa"/>
          </w:tcPr>
          <w:p w14:paraId="7A04090D"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Liam Kealy, Investor Relations</w:t>
            </w:r>
          </w:p>
        </w:tc>
        <w:tc>
          <w:tcPr>
            <w:tcW w:w="3505" w:type="dxa"/>
          </w:tcPr>
          <w:p w14:paraId="07DC395A"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+ 353 87 665 2014</w:t>
            </w:r>
          </w:p>
        </w:tc>
      </w:tr>
      <w:tr w:rsidR="00682944" w:rsidRPr="00F001D6" w14:paraId="5646EE9A" w14:textId="77777777" w:rsidTr="00C46D42">
        <w:trPr>
          <w:trHeight w:val="269"/>
        </w:trPr>
        <w:tc>
          <w:tcPr>
            <w:tcW w:w="5521" w:type="dxa"/>
          </w:tcPr>
          <w:p w14:paraId="21190A9F"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i/>
                <w:sz w:val="21"/>
                <w:szCs w:val="21"/>
              </w:rPr>
            </w:pPr>
            <w:r w:rsidRPr="0001653A">
              <w:rPr>
                <w:rFonts w:asciiTheme="minorHAnsi" w:hAnsiTheme="minorHAnsi" w:cs="Times New Roman"/>
                <w:i/>
                <w:sz w:val="21"/>
                <w:szCs w:val="21"/>
              </w:rPr>
              <w:t>Press:</w:t>
            </w:r>
          </w:p>
        </w:tc>
        <w:tc>
          <w:tcPr>
            <w:tcW w:w="3505" w:type="dxa"/>
          </w:tcPr>
          <w:p w14:paraId="58B942DD"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p>
        </w:tc>
      </w:tr>
      <w:tr w:rsidR="00682944" w:rsidRPr="00F001D6" w14:paraId="68163CD8" w14:textId="77777777" w:rsidTr="00C46D42">
        <w:trPr>
          <w:trHeight w:val="269"/>
        </w:trPr>
        <w:tc>
          <w:tcPr>
            <w:tcW w:w="5521" w:type="dxa"/>
          </w:tcPr>
          <w:p w14:paraId="7A3C6D5F"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 xml:space="preserve">Fi Thorne, </w:t>
            </w:r>
            <w:r>
              <w:rPr>
                <w:rFonts w:asciiTheme="minorHAnsi" w:hAnsiTheme="minorHAnsi" w:cs="Times New Roman"/>
                <w:sz w:val="21"/>
                <w:szCs w:val="21"/>
              </w:rPr>
              <w:t xml:space="preserve">Group Director of </w:t>
            </w:r>
            <w:r w:rsidRPr="0001653A">
              <w:rPr>
                <w:rFonts w:asciiTheme="minorHAnsi" w:hAnsiTheme="minorHAnsi" w:cs="Times New Roman"/>
                <w:sz w:val="21"/>
                <w:szCs w:val="21"/>
              </w:rPr>
              <w:t xml:space="preserve">Corporate Affairs  </w:t>
            </w:r>
          </w:p>
        </w:tc>
        <w:tc>
          <w:tcPr>
            <w:tcW w:w="3505" w:type="dxa"/>
          </w:tcPr>
          <w:p w14:paraId="7B3CD722"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+ 44 75 2111 4787</w:t>
            </w:r>
          </w:p>
        </w:tc>
      </w:tr>
      <w:tr w:rsidR="00682944" w:rsidRPr="00F001D6" w14:paraId="642A7068" w14:textId="77777777" w:rsidTr="00C46D42">
        <w:trPr>
          <w:trHeight w:val="269"/>
        </w:trPr>
        <w:tc>
          <w:tcPr>
            <w:tcW w:w="5521" w:type="dxa"/>
          </w:tcPr>
          <w:p w14:paraId="3829104C"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Pr>
                <w:rFonts w:asciiTheme="minorHAnsi" w:hAnsiTheme="minorHAnsi" w:cs="Times New Roman"/>
                <w:sz w:val="21"/>
                <w:szCs w:val="21"/>
              </w:rPr>
              <w:t xml:space="preserve">Lindsay Dunford, Head of Corporate Communications </w:t>
            </w:r>
          </w:p>
        </w:tc>
        <w:tc>
          <w:tcPr>
            <w:tcW w:w="3505" w:type="dxa"/>
          </w:tcPr>
          <w:p w14:paraId="1A6307AE"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Pr>
                <w:rFonts w:asciiTheme="minorHAnsi" w:hAnsiTheme="minorHAnsi" w:cs="Times New Roman"/>
                <w:sz w:val="21"/>
                <w:szCs w:val="21"/>
              </w:rPr>
              <w:t>+ 44 79 3197 2959</w:t>
            </w:r>
          </w:p>
        </w:tc>
      </w:tr>
      <w:tr w:rsidR="00682944" w:rsidRPr="00F001D6" w14:paraId="371AC72C" w14:textId="77777777" w:rsidTr="00C46D42">
        <w:trPr>
          <w:trHeight w:val="269"/>
        </w:trPr>
        <w:tc>
          <w:tcPr>
            <w:tcW w:w="5521" w:type="dxa"/>
          </w:tcPr>
          <w:p w14:paraId="4B272996"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Billy Murphy, Drury / Porter Novelli</w:t>
            </w:r>
          </w:p>
        </w:tc>
        <w:tc>
          <w:tcPr>
            <w:tcW w:w="3505" w:type="dxa"/>
          </w:tcPr>
          <w:p w14:paraId="3873373C"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+ 353 1 260 5000</w:t>
            </w:r>
          </w:p>
        </w:tc>
      </w:tr>
      <w:tr w:rsidR="00682944" w:rsidRPr="00C420C4" w14:paraId="25FFC1C3" w14:textId="77777777" w:rsidTr="00C46D42">
        <w:trPr>
          <w:trHeight w:val="269"/>
        </w:trPr>
        <w:tc>
          <w:tcPr>
            <w:tcW w:w="5521" w:type="dxa"/>
          </w:tcPr>
          <w:p w14:paraId="1957BCAD"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James Murgatroyd, Finsbury</w:t>
            </w:r>
          </w:p>
        </w:tc>
        <w:tc>
          <w:tcPr>
            <w:tcW w:w="3505" w:type="dxa"/>
          </w:tcPr>
          <w:p w14:paraId="55EDFC95" w14:textId="77777777" w:rsidR="00682944" w:rsidRPr="0001653A" w:rsidRDefault="00682944" w:rsidP="00C46D42">
            <w:pPr>
              <w:pStyle w:val="HTMLPreformatted"/>
              <w:tabs>
                <w:tab w:val="clear" w:pos="916"/>
                <w:tab w:val="clear" w:pos="1832"/>
                <w:tab w:val="clear" w:pos="2748"/>
                <w:tab w:val="clear" w:pos="3664"/>
                <w:tab w:val="clear" w:pos="4580"/>
                <w:tab w:val="clear" w:pos="5496"/>
                <w:tab w:val="clear" w:pos="6412"/>
                <w:tab w:val="clear" w:pos="7328"/>
                <w:tab w:val="clear" w:pos="8244"/>
                <w:tab w:val="left" w:pos="5954"/>
              </w:tabs>
              <w:rPr>
                <w:rFonts w:asciiTheme="minorHAnsi" w:hAnsiTheme="minorHAnsi" w:cs="Times New Roman"/>
                <w:sz w:val="21"/>
                <w:szCs w:val="21"/>
              </w:rPr>
            </w:pPr>
            <w:r w:rsidRPr="0001653A">
              <w:rPr>
                <w:rFonts w:asciiTheme="minorHAnsi" w:hAnsiTheme="minorHAnsi" w:cs="Times New Roman"/>
                <w:sz w:val="21"/>
                <w:szCs w:val="21"/>
              </w:rPr>
              <w:t>+ 44 20 7251 3801</w:t>
            </w:r>
          </w:p>
        </w:tc>
      </w:tr>
    </w:tbl>
    <w:p w14:paraId="5FB92350" w14:textId="77777777" w:rsidR="00682944" w:rsidRPr="007B5DA6" w:rsidRDefault="00682944" w:rsidP="00682944">
      <w:pPr>
        <w:spacing w:after="120"/>
        <w:rPr>
          <w:rFonts w:asciiTheme="minorHAnsi" w:hAnsiTheme="minorHAnsi"/>
          <w:b/>
          <w:color w:val="FF0000"/>
          <w:highlight w:val="yellow"/>
          <w:u w:val="single"/>
        </w:rPr>
      </w:pPr>
      <w:r w:rsidRPr="00A96702">
        <w:rPr>
          <w:rFonts w:asciiTheme="minorHAnsi" w:hAnsiTheme="minorHAnsi"/>
          <w:b/>
          <w:i/>
          <w:color w:val="FF0000"/>
          <w:sz w:val="22"/>
          <w:szCs w:val="22"/>
          <w:highlight w:val="yellow"/>
        </w:rPr>
        <w:br w:type="page"/>
      </w:r>
      <w:r w:rsidRPr="00C91D34">
        <w:rPr>
          <w:rFonts w:asciiTheme="minorHAnsi" w:hAnsiTheme="minorHAnsi"/>
          <w:b/>
          <w:u w:val="single"/>
        </w:rPr>
        <w:lastRenderedPageBreak/>
        <w:t xml:space="preserve">Business Review </w:t>
      </w:r>
      <w:r w:rsidRPr="0001653A">
        <w:rPr>
          <w:rFonts w:asciiTheme="minorHAnsi" w:hAnsiTheme="minorHAnsi"/>
          <w:i/>
          <w:sz w:val="22"/>
          <w:szCs w:val="22"/>
          <w:vertAlign w:val="superscript"/>
        </w:rPr>
        <w:t>1,2,</w:t>
      </w:r>
      <w:r>
        <w:rPr>
          <w:rFonts w:asciiTheme="minorHAnsi" w:hAnsiTheme="minorHAnsi"/>
          <w:i/>
          <w:sz w:val="22"/>
          <w:szCs w:val="22"/>
          <w:vertAlign w:val="superscript"/>
        </w:rPr>
        <w:t>3,</w:t>
      </w:r>
      <w:r w:rsidRPr="0001653A">
        <w:rPr>
          <w:rFonts w:asciiTheme="minorHAnsi" w:hAnsiTheme="minorHAnsi"/>
          <w:i/>
          <w:sz w:val="22"/>
          <w:szCs w:val="22"/>
          <w:vertAlign w:val="superscript"/>
        </w:rPr>
        <w:t>4</w:t>
      </w:r>
    </w:p>
    <w:p w14:paraId="5C8CAD38" w14:textId="77777777" w:rsidR="00682944" w:rsidRDefault="00682944" w:rsidP="00682944">
      <w:pPr>
        <w:spacing w:after="80" w:line="259" w:lineRule="auto"/>
        <w:jc w:val="both"/>
        <w:rPr>
          <w:rFonts w:asciiTheme="minorHAnsi" w:hAnsiTheme="minorHAnsi" w:cstheme="minorHAnsi"/>
          <w:sz w:val="22"/>
          <w:szCs w:val="22"/>
        </w:rPr>
      </w:pPr>
      <w:r w:rsidRPr="00701EC8">
        <w:rPr>
          <w:rFonts w:asciiTheme="minorHAnsi" w:hAnsiTheme="minorHAnsi" w:cstheme="minorHAnsi"/>
          <w:sz w:val="22"/>
          <w:szCs w:val="22"/>
        </w:rPr>
        <w:t>2020 was a transformational year for Flutter</w:t>
      </w:r>
      <w:r>
        <w:rPr>
          <w:rFonts w:asciiTheme="minorHAnsi" w:hAnsiTheme="minorHAnsi" w:cstheme="minorHAnsi"/>
          <w:sz w:val="22"/>
          <w:szCs w:val="22"/>
        </w:rPr>
        <w:t xml:space="preserve"> as we </w:t>
      </w:r>
      <w:r w:rsidRPr="00701EC8">
        <w:rPr>
          <w:rFonts w:asciiTheme="minorHAnsi" w:hAnsiTheme="minorHAnsi" w:cstheme="minorHAnsi"/>
          <w:sz w:val="22"/>
          <w:szCs w:val="22"/>
        </w:rPr>
        <w:t>attain</w:t>
      </w:r>
      <w:r>
        <w:rPr>
          <w:rFonts w:asciiTheme="minorHAnsi" w:hAnsiTheme="minorHAnsi" w:cstheme="minorHAnsi"/>
          <w:sz w:val="22"/>
          <w:szCs w:val="22"/>
        </w:rPr>
        <w:t>ed</w:t>
      </w:r>
      <w:r w:rsidRPr="00701EC8">
        <w:rPr>
          <w:rFonts w:asciiTheme="minorHAnsi" w:hAnsiTheme="minorHAnsi" w:cstheme="minorHAnsi"/>
          <w:sz w:val="22"/>
          <w:szCs w:val="22"/>
        </w:rPr>
        <w:t xml:space="preserve"> unparalleled scale and diversification following </w:t>
      </w:r>
      <w:r>
        <w:rPr>
          <w:rFonts w:asciiTheme="minorHAnsi" w:hAnsiTheme="minorHAnsi" w:cstheme="minorHAnsi"/>
          <w:sz w:val="22"/>
          <w:szCs w:val="22"/>
        </w:rPr>
        <w:t xml:space="preserve">the </w:t>
      </w:r>
      <w:r w:rsidRPr="00701EC8">
        <w:rPr>
          <w:rFonts w:asciiTheme="minorHAnsi" w:hAnsiTheme="minorHAnsi" w:cstheme="minorHAnsi"/>
          <w:sz w:val="22"/>
          <w:szCs w:val="22"/>
        </w:rPr>
        <w:t>completion of the TSG merger</w:t>
      </w:r>
      <w:r>
        <w:rPr>
          <w:rFonts w:asciiTheme="minorHAnsi" w:hAnsiTheme="minorHAnsi" w:cstheme="minorHAnsi"/>
          <w:sz w:val="22"/>
          <w:szCs w:val="22"/>
        </w:rPr>
        <w:t xml:space="preserve">. We </w:t>
      </w:r>
      <w:r w:rsidRPr="00701EC8">
        <w:rPr>
          <w:rFonts w:asciiTheme="minorHAnsi" w:hAnsiTheme="minorHAnsi" w:cstheme="minorHAnsi"/>
          <w:sz w:val="22"/>
          <w:szCs w:val="22"/>
        </w:rPr>
        <w:t>increased</w:t>
      </w:r>
      <w:r>
        <w:rPr>
          <w:rFonts w:asciiTheme="minorHAnsi" w:hAnsiTheme="minorHAnsi" w:cstheme="minorHAnsi"/>
          <w:sz w:val="22"/>
          <w:szCs w:val="22"/>
        </w:rPr>
        <w:t xml:space="preserve"> our</w:t>
      </w:r>
      <w:r w:rsidRPr="00701EC8">
        <w:rPr>
          <w:rFonts w:asciiTheme="minorHAnsi" w:hAnsiTheme="minorHAnsi" w:cstheme="minorHAnsi"/>
          <w:sz w:val="22"/>
          <w:szCs w:val="22"/>
        </w:rPr>
        <w:t xml:space="preserve"> exposure to the </w:t>
      </w:r>
      <w:r>
        <w:rPr>
          <w:rFonts w:asciiTheme="minorHAnsi" w:hAnsiTheme="minorHAnsi" w:cstheme="minorHAnsi"/>
          <w:sz w:val="22"/>
          <w:szCs w:val="22"/>
        </w:rPr>
        <w:t xml:space="preserve">fast-growing </w:t>
      </w:r>
      <w:r w:rsidRPr="00701EC8">
        <w:rPr>
          <w:rFonts w:asciiTheme="minorHAnsi" w:hAnsiTheme="minorHAnsi" w:cstheme="minorHAnsi"/>
          <w:sz w:val="22"/>
          <w:szCs w:val="22"/>
        </w:rPr>
        <w:t xml:space="preserve">US </w:t>
      </w:r>
      <w:r>
        <w:rPr>
          <w:rFonts w:asciiTheme="minorHAnsi" w:hAnsiTheme="minorHAnsi" w:cstheme="minorHAnsi"/>
          <w:sz w:val="22"/>
          <w:szCs w:val="22"/>
        </w:rPr>
        <w:t xml:space="preserve">market </w:t>
      </w:r>
      <w:r w:rsidRPr="00701EC8">
        <w:rPr>
          <w:rFonts w:asciiTheme="minorHAnsi" w:hAnsiTheme="minorHAnsi" w:cstheme="minorHAnsi"/>
          <w:sz w:val="22"/>
          <w:szCs w:val="22"/>
        </w:rPr>
        <w:t xml:space="preserve">by accelerating </w:t>
      </w:r>
      <w:r>
        <w:rPr>
          <w:rFonts w:asciiTheme="minorHAnsi" w:hAnsiTheme="minorHAnsi" w:cstheme="minorHAnsi"/>
          <w:sz w:val="22"/>
          <w:szCs w:val="22"/>
        </w:rPr>
        <w:t xml:space="preserve">our buy-out of the minority shareholders </w:t>
      </w:r>
      <w:r w:rsidRPr="00701EC8">
        <w:rPr>
          <w:rFonts w:asciiTheme="minorHAnsi" w:hAnsiTheme="minorHAnsi" w:cstheme="minorHAnsi"/>
          <w:sz w:val="22"/>
          <w:szCs w:val="22"/>
        </w:rPr>
        <w:t>in FanDuel</w:t>
      </w:r>
      <w:r>
        <w:rPr>
          <w:rFonts w:asciiTheme="minorHAnsi" w:hAnsiTheme="minorHAnsi" w:cstheme="minorHAnsi"/>
          <w:sz w:val="22"/>
          <w:szCs w:val="22"/>
        </w:rPr>
        <w:t xml:space="preserve"> at a compelling valuation</w:t>
      </w:r>
      <w:r w:rsidRPr="00701EC8">
        <w:rPr>
          <w:rFonts w:asciiTheme="minorHAnsi" w:hAnsiTheme="minorHAnsi" w:cstheme="minorHAnsi"/>
          <w:sz w:val="22"/>
          <w:szCs w:val="22"/>
        </w:rPr>
        <w:t xml:space="preserve"> </w:t>
      </w:r>
      <w:r>
        <w:rPr>
          <w:rFonts w:asciiTheme="minorHAnsi" w:hAnsiTheme="minorHAnsi" w:cstheme="minorHAnsi"/>
          <w:sz w:val="22"/>
          <w:szCs w:val="22"/>
        </w:rPr>
        <w:t>and we ensured our</w:t>
      </w:r>
      <w:r w:rsidRPr="00701EC8">
        <w:rPr>
          <w:rFonts w:asciiTheme="minorHAnsi" w:hAnsiTheme="minorHAnsi" w:cstheme="minorHAnsi"/>
          <w:sz w:val="22"/>
          <w:szCs w:val="22"/>
        </w:rPr>
        <w:t xml:space="preserve"> balance sheet</w:t>
      </w:r>
      <w:r>
        <w:rPr>
          <w:rFonts w:asciiTheme="minorHAnsi" w:hAnsiTheme="minorHAnsi" w:cstheme="minorHAnsi"/>
          <w:sz w:val="22"/>
          <w:szCs w:val="22"/>
        </w:rPr>
        <w:t xml:space="preserve"> is well capitalised, positioning the Group well for future </w:t>
      </w:r>
      <w:r w:rsidRPr="00701EC8">
        <w:rPr>
          <w:rFonts w:asciiTheme="minorHAnsi" w:hAnsiTheme="minorHAnsi" w:cstheme="minorHAnsi"/>
          <w:sz w:val="22"/>
          <w:szCs w:val="22"/>
        </w:rPr>
        <w:t>investment opportunities.</w:t>
      </w:r>
    </w:p>
    <w:p w14:paraId="1BDE3289" w14:textId="77777777" w:rsidR="00682944" w:rsidRPr="0056102E" w:rsidRDefault="00682944" w:rsidP="00682944">
      <w:pPr>
        <w:spacing w:after="80" w:line="259" w:lineRule="auto"/>
        <w:jc w:val="both"/>
        <w:rPr>
          <w:rFonts w:asciiTheme="minorHAnsi" w:hAnsiTheme="minorHAnsi" w:cstheme="minorHAnsi"/>
          <w:sz w:val="22"/>
          <w:szCs w:val="22"/>
        </w:rPr>
      </w:pPr>
      <w:r>
        <w:rPr>
          <w:rFonts w:asciiTheme="minorHAnsi" w:hAnsiTheme="minorHAnsi" w:cstheme="minorHAnsi"/>
          <w:sz w:val="22"/>
          <w:szCs w:val="22"/>
        </w:rPr>
        <w:t>Protecting both our colleagues and customers through Covid, as well as supporting our communities, were key priorities throughout the year. W</w:t>
      </w:r>
      <w:r w:rsidRPr="0056102E">
        <w:rPr>
          <w:rFonts w:asciiTheme="minorHAnsi" w:hAnsiTheme="minorHAnsi" w:cstheme="minorHAnsi"/>
          <w:sz w:val="22"/>
          <w:szCs w:val="22"/>
        </w:rPr>
        <w:t xml:space="preserve">e mobilised </w:t>
      </w:r>
      <w:r>
        <w:rPr>
          <w:rFonts w:asciiTheme="minorHAnsi" w:hAnsiTheme="minorHAnsi" w:cstheme="minorHAnsi"/>
          <w:sz w:val="22"/>
          <w:szCs w:val="22"/>
        </w:rPr>
        <w:t xml:space="preserve">quickly </w:t>
      </w:r>
      <w:r w:rsidRPr="0056102E">
        <w:rPr>
          <w:rFonts w:asciiTheme="minorHAnsi" w:hAnsiTheme="minorHAnsi" w:cstheme="minorHAnsi"/>
          <w:sz w:val="22"/>
          <w:szCs w:val="22"/>
        </w:rPr>
        <w:t xml:space="preserve">in March </w:t>
      </w:r>
      <w:r>
        <w:rPr>
          <w:rFonts w:asciiTheme="minorHAnsi" w:hAnsiTheme="minorHAnsi" w:cstheme="minorHAnsi"/>
          <w:sz w:val="22"/>
          <w:szCs w:val="22"/>
        </w:rPr>
        <w:t xml:space="preserve">to support the well-being of our employees, without availing of </w:t>
      </w:r>
      <w:r w:rsidRPr="0056102E">
        <w:rPr>
          <w:rFonts w:asciiTheme="minorHAnsi" w:hAnsiTheme="minorHAnsi" w:cstheme="minorHAnsi"/>
          <w:sz w:val="22"/>
          <w:szCs w:val="22"/>
        </w:rPr>
        <w:t>government support schemes</w:t>
      </w:r>
      <w:r>
        <w:rPr>
          <w:rFonts w:asciiTheme="minorHAnsi" w:hAnsiTheme="minorHAnsi" w:cstheme="minorHAnsi"/>
          <w:sz w:val="22"/>
          <w:szCs w:val="22"/>
        </w:rPr>
        <w:t>,</w:t>
      </w:r>
      <w:r w:rsidRPr="0056102E">
        <w:rPr>
          <w:rFonts w:asciiTheme="minorHAnsi" w:hAnsiTheme="minorHAnsi" w:cstheme="minorHAnsi"/>
          <w:sz w:val="22"/>
          <w:szCs w:val="22"/>
        </w:rPr>
        <w:t xml:space="preserve"> </w:t>
      </w:r>
      <w:r>
        <w:rPr>
          <w:rFonts w:asciiTheme="minorHAnsi" w:hAnsiTheme="minorHAnsi" w:cstheme="minorHAnsi"/>
          <w:sz w:val="22"/>
          <w:szCs w:val="22"/>
        </w:rPr>
        <w:t>and w</w:t>
      </w:r>
      <w:r w:rsidRPr="0056102E">
        <w:rPr>
          <w:rFonts w:asciiTheme="minorHAnsi" w:hAnsiTheme="minorHAnsi" w:cstheme="minorHAnsi"/>
          <w:sz w:val="22"/>
          <w:szCs w:val="22"/>
        </w:rPr>
        <w:t>e enhanced</w:t>
      </w:r>
      <w:r>
        <w:rPr>
          <w:rFonts w:asciiTheme="minorHAnsi" w:hAnsiTheme="minorHAnsi" w:cstheme="minorHAnsi"/>
          <w:sz w:val="22"/>
          <w:szCs w:val="22"/>
        </w:rPr>
        <w:t xml:space="preserve"> our</w:t>
      </w:r>
      <w:r w:rsidRPr="0056102E">
        <w:rPr>
          <w:rFonts w:asciiTheme="minorHAnsi" w:hAnsiTheme="minorHAnsi" w:cstheme="minorHAnsi"/>
          <w:sz w:val="22"/>
          <w:szCs w:val="22"/>
        </w:rPr>
        <w:t xml:space="preserve"> safer gambling measures </w:t>
      </w:r>
      <w:r>
        <w:rPr>
          <w:rFonts w:asciiTheme="minorHAnsi" w:hAnsiTheme="minorHAnsi" w:cstheme="minorHAnsi"/>
          <w:sz w:val="22"/>
          <w:szCs w:val="22"/>
        </w:rPr>
        <w:t>in response to lockdowns and the evolving preferences of our</w:t>
      </w:r>
      <w:r w:rsidRPr="0056102E">
        <w:rPr>
          <w:rFonts w:asciiTheme="minorHAnsi" w:hAnsiTheme="minorHAnsi" w:cstheme="minorHAnsi"/>
          <w:sz w:val="22"/>
          <w:szCs w:val="22"/>
        </w:rPr>
        <w:t xml:space="preserve"> customer</w:t>
      </w:r>
      <w:r>
        <w:rPr>
          <w:rFonts w:asciiTheme="minorHAnsi" w:hAnsiTheme="minorHAnsi" w:cstheme="minorHAnsi"/>
          <w:sz w:val="22"/>
          <w:szCs w:val="22"/>
        </w:rPr>
        <w:t>s.</w:t>
      </w:r>
    </w:p>
    <w:p w14:paraId="3645688B" w14:textId="77777777" w:rsidR="00682944" w:rsidRDefault="00682944" w:rsidP="00682944">
      <w:pPr>
        <w:spacing w:after="80" w:line="259" w:lineRule="auto"/>
        <w:jc w:val="both"/>
        <w:rPr>
          <w:rFonts w:asciiTheme="minorHAnsi" w:hAnsiTheme="minorHAnsi" w:cstheme="minorHAnsi"/>
          <w:sz w:val="22"/>
          <w:szCs w:val="22"/>
        </w:rPr>
      </w:pPr>
      <w:r>
        <w:rPr>
          <w:rFonts w:asciiTheme="minorHAnsi" w:hAnsiTheme="minorHAnsi" w:cstheme="minorHAnsi"/>
          <w:sz w:val="22"/>
          <w:szCs w:val="22"/>
        </w:rPr>
        <w:t xml:space="preserve">Safeguarding </w:t>
      </w:r>
      <w:r w:rsidRPr="00BB7DEB">
        <w:rPr>
          <w:rFonts w:asciiTheme="minorHAnsi" w:hAnsiTheme="minorHAnsi" w:cstheme="minorHAnsi"/>
          <w:sz w:val="22"/>
          <w:szCs w:val="22"/>
        </w:rPr>
        <w:t xml:space="preserve">business momentum </w:t>
      </w:r>
      <w:r>
        <w:rPr>
          <w:rFonts w:asciiTheme="minorHAnsi" w:hAnsiTheme="minorHAnsi" w:cstheme="minorHAnsi"/>
          <w:sz w:val="22"/>
          <w:szCs w:val="22"/>
        </w:rPr>
        <w:t xml:space="preserve">was a key priority as we commenced our integration work with TSG and we achieved this with </w:t>
      </w:r>
      <w:r w:rsidRPr="00BB7DEB">
        <w:rPr>
          <w:rFonts w:asciiTheme="minorHAnsi" w:hAnsiTheme="minorHAnsi" w:cstheme="minorHAnsi"/>
          <w:sz w:val="22"/>
          <w:szCs w:val="22"/>
        </w:rPr>
        <w:t xml:space="preserve">a </w:t>
      </w:r>
      <w:r>
        <w:rPr>
          <w:rFonts w:asciiTheme="minorHAnsi" w:hAnsiTheme="minorHAnsi" w:cstheme="minorHAnsi"/>
          <w:sz w:val="22"/>
          <w:szCs w:val="22"/>
        </w:rPr>
        <w:t>19</w:t>
      </w:r>
      <w:r w:rsidRPr="00BB7DEB">
        <w:rPr>
          <w:rFonts w:asciiTheme="minorHAnsi" w:hAnsiTheme="minorHAnsi" w:cstheme="minorHAnsi"/>
          <w:sz w:val="22"/>
          <w:szCs w:val="22"/>
        </w:rPr>
        <w:t>% increase in monthly players</w:t>
      </w:r>
      <w:r w:rsidRPr="005B5440">
        <w:rPr>
          <w:rFonts w:asciiTheme="minorHAnsi" w:hAnsiTheme="minorHAnsi" w:cstheme="minorHAnsi"/>
          <w:sz w:val="22"/>
          <w:szCs w:val="22"/>
          <w:vertAlign w:val="superscript"/>
        </w:rPr>
        <w:t>5</w:t>
      </w:r>
      <w:r w:rsidRPr="00BB7DEB">
        <w:rPr>
          <w:rFonts w:asciiTheme="minorHAnsi" w:hAnsiTheme="minorHAnsi" w:cstheme="minorHAnsi"/>
          <w:sz w:val="22"/>
          <w:szCs w:val="22"/>
        </w:rPr>
        <w:t xml:space="preserve"> and revenue growth of </w:t>
      </w:r>
      <w:r>
        <w:rPr>
          <w:rFonts w:asciiTheme="minorHAnsi" w:hAnsiTheme="minorHAnsi" w:cstheme="minorHAnsi"/>
          <w:sz w:val="22"/>
          <w:szCs w:val="22"/>
        </w:rPr>
        <w:t>28</w:t>
      </w:r>
      <w:r w:rsidRPr="00BB7DEB">
        <w:rPr>
          <w:rFonts w:asciiTheme="minorHAnsi" w:hAnsiTheme="minorHAnsi" w:cstheme="minorHAnsi"/>
          <w:sz w:val="22"/>
          <w:szCs w:val="22"/>
        </w:rPr>
        <w:t xml:space="preserve">%. This growth reflected </w:t>
      </w:r>
      <w:r>
        <w:rPr>
          <w:rFonts w:asciiTheme="minorHAnsi" w:hAnsiTheme="minorHAnsi" w:cstheme="minorHAnsi"/>
          <w:sz w:val="22"/>
          <w:szCs w:val="22"/>
        </w:rPr>
        <w:t xml:space="preserve">excellent </w:t>
      </w:r>
      <w:r w:rsidRPr="00BB7DEB">
        <w:rPr>
          <w:rFonts w:asciiTheme="minorHAnsi" w:hAnsiTheme="minorHAnsi" w:cstheme="minorHAnsi"/>
          <w:sz w:val="22"/>
          <w:szCs w:val="22"/>
        </w:rPr>
        <w:t xml:space="preserve">operational performance </w:t>
      </w:r>
      <w:r>
        <w:rPr>
          <w:rFonts w:asciiTheme="minorHAnsi" w:hAnsiTheme="minorHAnsi" w:cstheme="minorHAnsi"/>
          <w:sz w:val="22"/>
          <w:szCs w:val="22"/>
        </w:rPr>
        <w:t>as well as</w:t>
      </w:r>
      <w:r w:rsidRPr="00BB7DEB">
        <w:rPr>
          <w:rFonts w:asciiTheme="minorHAnsi" w:hAnsiTheme="minorHAnsi" w:cstheme="minorHAnsi"/>
          <w:sz w:val="22"/>
          <w:szCs w:val="22"/>
        </w:rPr>
        <w:t xml:space="preserve"> </w:t>
      </w:r>
      <w:r>
        <w:rPr>
          <w:rFonts w:asciiTheme="minorHAnsi" w:hAnsiTheme="minorHAnsi" w:cstheme="minorHAnsi"/>
          <w:sz w:val="22"/>
          <w:szCs w:val="22"/>
        </w:rPr>
        <w:t xml:space="preserve">two key </w:t>
      </w:r>
      <w:r w:rsidRPr="00BB7DEB">
        <w:rPr>
          <w:rFonts w:asciiTheme="minorHAnsi" w:hAnsiTheme="minorHAnsi" w:cstheme="minorHAnsi"/>
          <w:sz w:val="22"/>
          <w:szCs w:val="22"/>
        </w:rPr>
        <w:t>structural tailwinds benefitting our sector</w:t>
      </w:r>
      <w:r>
        <w:rPr>
          <w:rFonts w:asciiTheme="minorHAnsi" w:hAnsiTheme="minorHAnsi" w:cstheme="minorHAnsi"/>
          <w:sz w:val="22"/>
          <w:szCs w:val="22"/>
        </w:rPr>
        <w:t xml:space="preserve">, namely the </w:t>
      </w:r>
      <w:r w:rsidRPr="008D6CAB">
        <w:rPr>
          <w:rFonts w:asciiTheme="minorHAnsi" w:hAnsiTheme="minorHAnsi" w:cstheme="minorHAnsi"/>
          <w:sz w:val="22"/>
          <w:szCs w:val="22"/>
        </w:rPr>
        <w:t xml:space="preserve">migration of traditional retail spend </w:t>
      </w:r>
      <w:r>
        <w:rPr>
          <w:rFonts w:asciiTheme="minorHAnsi" w:hAnsiTheme="minorHAnsi" w:cstheme="minorHAnsi"/>
          <w:sz w:val="22"/>
          <w:szCs w:val="22"/>
        </w:rPr>
        <w:t xml:space="preserve">to </w:t>
      </w:r>
      <w:r w:rsidRPr="008D6CAB">
        <w:rPr>
          <w:rFonts w:asciiTheme="minorHAnsi" w:hAnsiTheme="minorHAnsi" w:cstheme="minorHAnsi"/>
          <w:sz w:val="22"/>
          <w:szCs w:val="22"/>
        </w:rPr>
        <w:t>online and</w:t>
      </w:r>
      <w:r>
        <w:rPr>
          <w:rFonts w:asciiTheme="minorHAnsi" w:hAnsiTheme="minorHAnsi" w:cstheme="minorHAnsi"/>
          <w:sz w:val="22"/>
          <w:szCs w:val="22"/>
        </w:rPr>
        <w:t xml:space="preserve"> a</w:t>
      </w:r>
      <w:r w:rsidRPr="008D6CAB">
        <w:rPr>
          <w:rFonts w:asciiTheme="minorHAnsi" w:hAnsiTheme="minorHAnsi" w:cstheme="minorHAnsi"/>
          <w:sz w:val="22"/>
          <w:szCs w:val="22"/>
        </w:rPr>
        <w:t xml:space="preserve"> shift in leisure spending patterns towards more home-based activities.</w:t>
      </w:r>
    </w:p>
    <w:p w14:paraId="1FC86DDF" w14:textId="77777777" w:rsidR="00682944" w:rsidRDefault="00682944" w:rsidP="00682944">
      <w:pPr>
        <w:spacing w:after="80" w:line="259" w:lineRule="auto"/>
        <w:jc w:val="both"/>
        <w:rPr>
          <w:rFonts w:asciiTheme="minorHAnsi" w:hAnsiTheme="minorHAnsi" w:cstheme="minorHAnsi"/>
          <w:sz w:val="22"/>
          <w:szCs w:val="22"/>
        </w:rPr>
      </w:pPr>
      <w:r>
        <w:rPr>
          <w:rFonts w:asciiTheme="minorHAnsi" w:hAnsiTheme="minorHAnsi" w:cstheme="minorHAnsi"/>
          <w:sz w:val="22"/>
          <w:szCs w:val="22"/>
        </w:rPr>
        <w:t>Within our online business we benefitted from enhanced product and geographic diversification, something that was particularly evident following the widespread cancellation of sports during the second quarter, when we saw commensurate growth in our gaming and poker franchises.  As sports resumed, we saw strong levels of engagement across our sports betting businesses, with customer growth of 32% in Q4 as we exited 2020.</w:t>
      </w:r>
    </w:p>
    <w:p w14:paraId="672BC187" w14:textId="77777777" w:rsidR="00682944" w:rsidRDefault="00682944" w:rsidP="00682944">
      <w:pPr>
        <w:spacing w:after="80" w:line="259" w:lineRule="auto"/>
        <w:jc w:val="both"/>
        <w:rPr>
          <w:rFonts w:asciiTheme="minorHAnsi" w:hAnsiTheme="minorHAnsi" w:cstheme="minorHAnsi"/>
          <w:sz w:val="22"/>
          <w:szCs w:val="22"/>
        </w:rPr>
      </w:pPr>
      <w:r>
        <w:rPr>
          <w:rFonts w:asciiTheme="minorHAnsi" w:hAnsiTheme="minorHAnsi" w:cstheme="minorHAnsi"/>
          <w:sz w:val="22"/>
          <w:szCs w:val="22"/>
        </w:rPr>
        <w:t xml:space="preserve">Overall the Group delivered an excellent financial </w:t>
      </w:r>
      <w:r w:rsidRPr="00D11214">
        <w:rPr>
          <w:rFonts w:asciiTheme="minorHAnsi" w:hAnsiTheme="minorHAnsi" w:cstheme="minorHAnsi"/>
          <w:sz w:val="22"/>
          <w:szCs w:val="22"/>
        </w:rPr>
        <w:t>performance</w:t>
      </w:r>
      <w:r>
        <w:rPr>
          <w:rFonts w:asciiTheme="minorHAnsi" w:hAnsiTheme="minorHAnsi" w:cstheme="minorHAnsi"/>
          <w:sz w:val="22"/>
          <w:szCs w:val="22"/>
        </w:rPr>
        <w:t xml:space="preserve">. On a pro forma basis revenue grew by 28% to £5.3bn. Adjusted EBITDA increased by 16% to £1.2bn as profitability in our core online businesses helped to fund the marketing and platform investments we are making in our US and International divisions. </w:t>
      </w:r>
    </w:p>
    <w:p w14:paraId="14AC36C1" w14:textId="77777777" w:rsidR="00682944" w:rsidRPr="00447841" w:rsidRDefault="00682944" w:rsidP="00682944">
      <w:pPr>
        <w:spacing w:after="80" w:line="259" w:lineRule="auto"/>
        <w:jc w:val="both"/>
        <w:rPr>
          <w:rFonts w:asciiTheme="minorHAnsi" w:hAnsiTheme="minorHAnsi" w:cstheme="minorHAnsi"/>
          <w:b/>
          <w:sz w:val="22"/>
          <w:szCs w:val="22"/>
        </w:rPr>
      </w:pPr>
      <w:r w:rsidRPr="00DD789C">
        <w:rPr>
          <w:rFonts w:asciiTheme="minorHAnsi" w:hAnsiTheme="minorHAnsi" w:cstheme="minorHAnsi"/>
          <w:b/>
          <w:sz w:val="22"/>
          <w:szCs w:val="22"/>
        </w:rPr>
        <w:t>Flutter Group</w:t>
      </w:r>
      <w:r w:rsidRPr="00447841">
        <w:rPr>
          <w:rFonts w:asciiTheme="minorHAnsi" w:hAnsiTheme="minorHAnsi" w:cstheme="minorHAnsi"/>
          <w:b/>
          <w:sz w:val="22"/>
          <w:szCs w:val="22"/>
        </w:rPr>
        <w:t xml:space="preserve"> strategy</w:t>
      </w:r>
    </w:p>
    <w:p w14:paraId="2DBD545E" w14:textId="77777777" w:rsidR="00682944" w:rsidRDefault="00682944" w:rsidP="00682944">
      <w:pPr>
        <w:spacing w:after="80" w:line="259" w:lineRule="auto"/>
        <w:jc w:val="both"/>
        <w:rPr>
          <w:rFonts w:asciiTheme="minorHAnsi" w:hAnsiTheme="minorHAnsi" w:cstheme="minorHAnsi"/>
          <w:sz w:val="22"/>
          <w:szCs w:val="22"/>
        </w:rPr>
      </w:pPr>
      <w:r>
        <w:rPr>
          <w:rFonts w:asciiTheme="minorHAnsi" w:hAnsiTheme="minorHAnsi" w:cstheme="minorHAnsi"/>
          <w:sz w:val="22"/>
          <w:szCs w:val="22"/>
        </w:rPr>
        <w:t xml:space="preserve">The TSG merger and the minority buy-out of FanDuel have </w:t>
      </w:r>
      <w:r w:rsidRPr="003F70C3">
        <w:rPr>
          <w:rFonts w:asciiTheme="minorHAnsi" w:hAnsiTheme="minorHAnsi" w:cstheme="minorHAnsi"/>
          <w:sz w:val="22"/>
          <w:szCs w:val="22"/>
        </w:rPr>
        <w:t xml:space="preserve">significantly accelerated </w:t>
      </w:r>
      <w:r>
        <w:rPr>
          <w:rFonts w:asciiTheme="minorHAnsi" w:hAnsiTheme="minorHAnsi" w:cstheme="minorHAnsi"/>
          <w:sz w:val="22"/>
          <w:szCs w:val="22"/>
        </w:rPr>
        <w:t xml:space="preserve">progress against </w:t>
      </w:r>
      <w:r w:rsidRPr="003F70C3">
        <w:rPr>
          <w:rFonts w:asciiTheme="minorHAnsi" w:hAnsiTheme="minorHAnsi" w:cstheme="minorHAnsi"/>
          <w:sz w:val="22"/>
          <w:szCs w:val="22"/>
        </w:rPr>
        <w:t xml:space="preserve">our </w:t>
      </w:r>
      <w:r>
        <w:rPr>
          <w:rFonts w:asciiTheme="minorHAnsi" w:hAnsiTheme="minorHAnsi" w:cstheme="minorHAnsi"/>
          <w:sz w:val="22"/>
          <w:szCs w:val="22"/>
        </w:rPr>
        <w:t xml:space="preserve">four-pillar strategy: </w:t>
      </w:r>
    </w:p>
    <w:p w14:paraId="535A7436" w14:textId="77777777" w:rsidR="00682944" w:rsidRDefault="00682944" w:rsidP="00682944">
      <w:pPr>
        <w:spacing w:after="80" w:line="259" w:lineRule="auto"/>
        <w:jc w:val="both"/>
        <w:rPr>
          <w:rFonts w:asciiTheme="minorHAnsi" w:hAnsiTheme="minorHAnsi" w:cstheme="minorHAnsi"/>
          <w:i/>
          <w:sz w:val="22"/>
          <w:szCs w:val="22"/>
        </w:rPr>
      </w:pPr>
      <w:r w:rsidRPr="00E02F1F">
        <w:rPr>
          <w:rFonts w:asciiTheme="minorHAnsi" w:hAnsiTheme="minorHAnsi" w:cstheme="minorHAnsi"/>
          <w:i/>
          <w:sz w:val="22"/>
          <w:szCs w:val="22"/>
        </w:rPr>
        <w:t xml:space="preserve">Pillar 1 </w:t>
      </w:r>
      <w:r>
        <w:rPr>
          <w:rFonts w:asciiTheme="minorHAnsi" w:hAnsiTheme="minorHAnsi" w:cstheme="minorHAnsi"/>
          <w:i/>
          <w:sz w:val="22"/>
          <w:szCs w:val="22"/>
        </w:rPr>
        <w:t>–</w:t>
      </w:r>
      <w:r w:rsidRPr="00E02F1F">
        <w:rPr>
          <w:rFonts w:asciiTheme="minorHAnsi" w:hAnsiTheme="minorHAnsi" w:cstheme="minorHAnsi"/>
          <w:i/>
          <w:sz w:val="22"/>
          <w:szCs w:val="22"/>
        </w:rPr>
        <w:t xml:space="preserve"> </w:t>
      </w:r>
      <w:r>
        <w:rPr>
          <w:rFonts w:asciiTheme="minorHAnsi" w:hAnsiTheme="minorHAnsi" w:cstheme="minorHAnsi"/>
          <w:i/>
          <w:sz w:val="22"/>
          <w:szCs w:val="22"/>
        </w:rPr>
        <w:t>To m</w:t>
      </w:r>
      <w:r w:rsidRPr="00E02F1F">
        <w:rPr>
          <w:rFonts w:asciiTheme="minorHAnsi" w:hAnsiTheme="minorHAnsi" w:cstheme="minorHAnsi"/>
          <w:i/>
          <w:sz w:val="22"/>
          <w:szCs w:val="22"/>
        </w:rPr>
        <w:t>aximise profitable growth in our core markets (UK &amp; Ireland, Australia)</w:t>
      </w:r>
    </w:p>
    <w:p w14:paraId="50292231" w14:textId="77777777" w:rsidR="00682944" w:rsidRDefault="00682944" w:rsidP="00682944">
      <w:pPr>
        <w:spacing w:after="80" w:line="259" w:lineRule="auto"/>
        <w:jc w:val="both"/>
        <w:rPr>
          <w:rFonts w:asciiTheme="minorHAnsi" w:hAnsiTheme="minorHAnsi"/>
          <w:i/>
          <w:sz w:val="22"/>
        </w:rPr>
      </w:pPr>
      <w:r w:rsidRPr="00E56B0D">
        <w:rPr>
          <w:rFonts w:asciiTheme="minorHAnsi" w:hAnsiTheme="minorHAnsi"/>
          <w:i/>
          <w:sz w:val="22"/>
        </w:rPr>
        <w:t>Pillar 2</w:t>
      </w:r>
      <w:r>
        <w:rPr>
          <w:rFonts w:asciiTheme="minorHAnsi" w:hAnsiTheme="minorHAnsi"/>
          <w:i/>
          <w:sz w:val="22"/>
        </w:rPr>
        <w:t xml:space="preserve"> </w:t>
      </w:r>
      <w:r>
        <w:rPr>
          <w:rFonts w:asciiTheme="minorHAnsi" w:hAnsiTheme="minorHAnsi" w:cstheme="minorHAnsi"/>
          <w:i/>
          <w:sz w:val="22"/>
          <w:szCs w:val="22"/>
        </w:rPr>
        <w:t>–</w:t>
      </w:r>
      <w:r w:rsidRPr="00E56B0D">
        <w:rPr>
          <w:rFonts w:asciiTheme="minorHAnsi" w:hAnsiTheme="minorHAnsi"/>
          <w:i/>
          <w:sz w:val="22"/>
        </w:rPr>
        <w:t xml:space="preserve"> </w:t>
      </w:r>
      <w:r>
        <w:rPr>
          <w:rFonts w:asciiTheme="minorHAnsi" w:hAnsiTheme="minorHAnsi"/>
          <w:i/>
          <w:sz w:val="22"/>
        </w:rPr>
        <w:t>To g</w:t>
      </w:r>
      <w:r w:rsidRPr="00E56B0D">
        <w:rPr>
          <w:rFonts w:asciiTheme="minorHAnsi" w:hAnsiTheme="minorHAnsi"/>
          <w:i/>
          <w:sz w:val="22"/>
        </w:rPr>
        <w:t xml:space="preserve">row our business in the rest of the world </w:t>
      </w:r>
    </w:p>
    <w:p w14:paraId="5511A530" w14:textId="77777777" w:rsidR="00682944" w:rsidRDefault="00682944" w:rsidP="00682944">
      <w:pPr>
        <w:spacing w:after="80" w:line="259" w:lineRule="auto"/>
        <w:jc w:val="both"/>
        <w:rPr>
          <w:rFonts w:asciiTheme="minorHAnsi" w:hAnsiTheme="minorHAnsi"/>
          <w:i/>
          <w:sz w:val="22"/>
        </w:rPr>
      </w:pPr>
      <w:r>
        <w:rPr>
          <w:rFonts w:asciiTheme="minorHAnsi" w:hAnsiTheme="minorHAnsi"/>
          <w:i/>
          <w:sz w:val="22"/>
        </w:rPr>
        <w:t>Pillar 3 – To a</w:t>
      </w:r>
      <w:r w:rsidRPr="00E56B0D">
        <w:rPr>
          <w:rFonts w:asciiTheme="minorHAnsi" w:hAnsiTheme="minorHAnsi"/>
          <w:i/>
          <w:sz w:val="22"/>
        </w:rPr>
        <w:t xml:space="preserve">ttain podium positions in </w:t>
      </w:r>
      <w:r>
        <w:rPr>
          <w:rFonts w:asciiTheme="minorHAnsi" w:hAnsiTheme="minorHAnsi"/>
          <w:i/>
          <w:sz w:val="22"/>
        </w:rPr>
        <w:t xml:space="preserve">international regulated </w:t>
      </w:r>
      <w:r w:rsidRPr="00E56B0D">
        <w:rPr>
          <w:rFonts w:asciiTheme="minorHAnsi" w:hAnsiTheme="minorHAnsi"/>
          <w:i/>
          <w:sz w:val="22"/>
        </w:rPr>
        <w:t>markets</w:t>
      </w:r>
    </w:p>
    <w:p w14:paraId="20FB1827" w14:textId="77777777" w:rsidR="00682944" w:rsidRPr="00E56B0D" w:rsidRDefault="00682944" w:rsidP="00682944">
      <w:pPr>
        <w:spacing w:after="80" w:line="259" w:lineRule="auto"/>
        <w:jc w:val="both"/>
        <w:rPr>
          <w:rFonts w:asciiTheme="minorHAnsi" w:hAnsiTheme="minorHAnsi"/>
          <w:i/>
          <w:sz w:val="22"/>
        </w:rPr>
      </w:pPr>
      <w:r>
        <w:rPr>
          <w:rFonts w:asciiTheme="minorHAnsi" w:hAnsiTheme="minorHAnsi"/>
          <w:i/>
          <w:sz w:val="22"/>
        </w:rPr>
        <w:t>Pillar 4 – To grow our leadership position in the US</w:t>
      </w:r>
    </w:p>
    <w:p w14:paraId="5BDA515B" w14:textId="77777777" w:rsidR="00682944" w:rsidRPr="00693211" w:rsidRDefault="00682944" w:rsidP="00682944">
      <w:pPr>
        <w:spacing w:after="80" w:line="259" w:lineRule="auto"/>
        <w:jc w:val="both"/>
        <w:rPr>
          <w:rFonts w:asciiTheme="minorHAnsi" w:hAnsiTheme="minorHAnsi"/>
          <w:sz w:val="22"/>
          <w:szCs w:val="22"/>
        </w:rPr>
      </w:pPr>
      <w:r w:rsidRPr="00693211">
        <w:rPr>
          <w:rFonts w:asciiTheme="minorHAnsi" w:hAnsiTheme="minorHAnsi"/>
          <w:sz w:val="22"/>
          <w:szCs w:val="22"/>
        </w:rPr>
        <w:t>In our core markets, we have significantly expanded the scale of our operations and identified a clear path to running the combined businesses more efficiently. The recreational nature of our brands in these market</w:t>
      </w:r>
      <w:r>
        <w:rPr>
          <w:rFonts w:asciiTheme="minorHAnsi" w:hAnsiTheme="minorHAnsi"/>
          <w:sz w:val="22"/>
          <w:szCs w:val="22"/>
        </w:rPr>
        <w:t>s</w:t>
      </w:r>
      <w:r w:rsidRPr="00693211">
        <w:rPr>
          <w:rFonts w:asciiTheme="minorHAnsi" w:hAnsiTheme="minorHAnsi"/>
          <w:sz w:val="22"/>
          <w:szCs w:val="22"/>
        </w:rPr>
        <w:t xml:space="preserve"> position</w:t>
      </w:r>
      <w:r>
        <w:rPr>
          <w:rFonts w:asciiTheme="minorHAnsi" w:hAnsiTheme="minorHAnsi"/>
          <w:sz w:val="22"/>
          <w:szCs w:val="22"/>
        </w:rPr>
        <w:t>s</w:t>
      </w:r>
      <w:r w:rsidRPr="00693211">
        <w:rPr>
          <w:rFonts w:asciiTheme="minorHAnsi" w:hAnsiTheme="minorHAnsi"/>
          <w:sz w:val="22"/>
          <w:szCs w:val="22"/>
        </w:rPr>
        <w:t xml:space="preserve"> us well to capitalise on regulatory developments in the future.</w:t>
      </w:r>
    </w:p>
    <w:p w14:paraId="616FEAF2" w14:textId="77777777" w:rsidR="00682944" w:rsidRDefault="00682944" w:rsidP="00682944">
      <w:pPr>
        <w:spacing w:after="80" w:line="259" w:lineRule="auto"/>
        <w:jc w:val="both"/>
        <w:rPr>
          <w:rFonts w:asciiTheme="minorHAnsi" w:hAnsiTheme="minorHAnsi" w:cstheme="minorHAnsi"/>
          <w:sz w:val="22"/>
          <w:szCs w:val="22"/>
        </w:rPr>
      </w:pPr>
      <w:r>
        <w:rPr>
          <w:rFonts w:asciiTheme="minorHAnsi" w:hAnsiTheme="minorHAnsi" w:cstheme="minorHAnsi"/>
          <w:sz w:val="22"/>
          <w:szCs w:val="22"/>
        </w:rPr>
        <w:t xml:space="preserve">The </w:t>
      </w:r>
      <w:r w:rsidRPr="003F70C3">
        <w:rPr>
          <w:rFonts w:asciiTheme="minorHAnsi" w:hAnsiTheme="minorHAnsi" w:cstheme="minorHAnsi"/>
          <w:sz w:val="22"/>
          <w:szCs w:val="22"/>
        </w:rPr>
        <w:t>strategy</w:t>
      </w:r>
      <w:r>
        <w:rPr>
          <w:rFonts w:asciiTheme="minorHAnsi" w:hAnsiTheme="minorHAnsi" w:cstheme="minorHAnsi"/>
          <w:sz w:val="22"/>
          <w:szCs w:val="22"/>
        </w:rPr>
        <w:t xml:space="preserve"> within our International division to attain </w:t>
      </w:r>
      <w:r w:rsidRPr="003F70C3">
        <w:rPr>
          <w:rFonts w:asciiTheme="minorHAnsi" w:hAnsiTheme="minorHAnsi" w:cstheme="minorHAnsi"/>
          <w:sz w:val="22"/>
          <w:szCs w:val="22"/>
        </w:rPr>
        <w:t>global scale and diversification</w:t>
      </w:r>
      <w:r>
        <w:rPr>
          <w:rFonts w:asciiTheme="minorHAnsi" w:hAnsiTheme="minorHAnsi" w:cstheme="minorHAnsi"/>
          <w:sz w:val="22"/>
          <w:szCs w:val="22"/>
        </w:rPr>
        <w:t xml:space="preserve"> was greatly accelerated by the merger, </w:t>
      </w:r>
      <w:r w:rsidRPr="003F70C3">
        <w:rPr>
          <w:rFonts w:asciiTheme="minorHAnsi" w:hAnsiTheme="minorHAnsi" w:cstheme="minorHAnsi"/>
          <w:sz w:val="22"/>
          <w:szCs w:val="22"/>
        </w:rPr>
        <w:t xml:space="preserve">adding new podium positions and many more top ten </w:t>
      </w:r>
      <w:r>
        <w:rPr>
          <w:rFonts w:asciiTheme="minorHAnsi" w:hAnsiTheme="minorHAnsi" w:cstheme="minorHAnsi"/>
          <w:sz w:val="22"/>
          <w:szCs w:val="22"/>
        </w:rPr>
        <w:t xml:space="preserve">markets. Given this significant expansion, we have now sharpened our investment focus within PokerStars, identified key target markets and tailored plans for our brands and product. </w:t>
      </w:r>
      <w:r w:rsidRPr="00B9340F">
        <w:rPr>
          <w:rFonts w:asciiTheme="minorHAnsi" w:hAnsiTheme="minorHAnsi" w:cstheme="minorHAnsi"/>
          <w:sz w:val="22"/>
          <w:szCs w:val="22"/>
        </w:rPr>
        <w:t xml:space="preserve">We set out the core </w:t>
      </w:r>
      <w:r>
        <w:rPr>
          <w:rFonts w:asciiTheme="minorHAnsi" w:hAnsiTheme="minorHAnsi" w:cstheme="minorHAnsi"/>
          <w:sz w:val="22"/>
          <w:szCs w:val="22"/>
        </w:rPr>
        <w:t xml:space="preserve">elements </w:t>
      </w:r>
      <w:r w:rsidRPr="00B9340F">
        <w:rPr>
          <w:rFonts w:asciiTheme="minorHAnsi" w:hAnsiTheme="minorHAnsi" w:cstheme="minorHAnsi"/>
          <w:sz w:val="22"/>
          <w:szCs w:val="22"/>
        </w:rPr>
        <w:t xml:space="preserve">of </w:t>
      </w:r>
      <w:r>
        <w:rPr>
          <w:rFonts w:asciiTheme="minorHAnsi" w:hAnsiTheme="minorHAnsi" w:cstheme="minorHAnsi"/>
          <w:sz w:val="22"/>
          <w:szCs w:val="22"/>
        </w:rPr>
        <w:t xml:space="preserve">this plan below. </w:t>
      </w:r>
    </w:p>
    <w:p w14:paraId="1D952C6B" w14:textId="77777777" w:rsidR="00682944" w:rsidRDefault="00682944" w:rsidP="00682944">
      <w:pPr>
        <w:spacing w:after="80" w:line="259" w:lineRule="auto"/>
        <w:jc w:val="both"/>
        <w:rPr>
          <w:rFonts w:asciiTheme="minorHAnsi" w:hAnsiTheme="minorHAnsi" w:cstheme="minorHAnsi"/>
          <w:sz w:val="22"/>
          <w:szCs w:val="22"/>
        </w:rPr>
      </w:pPr>
      <w:r>
        <w:rPr>
          <w:rFonts w:asciiTheme="minorHAnsi" w:hAnsiTheme="minorHAnsi" w:cstheme="minorHAnsi"/>
          <w:sz w:val="22"/>
          <w:szCs w:val="22"/>
        </w:rPr>
        <w:t xml:space="preserve">Having attained a leadership position in the US, our strategy now is to continue to grow it through further investment and leveraging the strong set of assets that we have. </w:t>
      </w:r>
    </w:p>
    <w:p w14:paraId="7ED5CAED" w14:textId="77777777" w:rsidR="00682944" w:rsidRPr="00795009" w:rsidRDefault="00682944" w:rsidP="00682944">
      <w:pPr>
        <w:spacing w:after="80" w:line="259" w:lineRule="auto"/>
        <w:jc w:val="both"/>
        <w:rPr>
          <w:rFonts w:asciiTheme="minorHAnsi" w:hAnsiTheme="minorHAnsi" w:cstheme="minorHAnsi"/>
          <w:sz w:val="22"/>
          <w:szCs w:val="22"/>
        </w:rPr>
      </w:pPr>
      <w:r w:rsidRPr="00795009">
        <w:rPr>
          <w:rFonts w:asciiTheme="minorHAnsi" w:hAnsiTheme="minorHAnsi" w:cstheme="minorHAnsi"/>
          <w:sz w:val="22"/>
          <w:szCs w:val="22"/>
        </w:rPr>
        <w:t xml:space="preserve">Ultimately, we believe that the online gaming sector is similar to other large digital markets, whereby the largest player achieves superior economics through operational leverage, creating a virtuous </w:t>
      </w:r>
      <w:r>
        <w:rPr>
          <w:rFonts w:asciiTheme="minorHAnsi" w:hAnsiTheme="minorHAnsi" w:cstheme="minorHAnsi"/>
          <w:sz w:val="22"/>
          <w:szCs w:val="22"/>
        </w:rPr>
        <w:t xml:space="preserve">circle </w:t>
      </w:r>
      <w:r w:rsidRPr="00795009">
        <w:rPr>
          <w:rFonts w:asciiTheme="minorHAnsi" w:hAnsiTheme="minorHAnsi" w:cstheme="minorHAnsi"/>
          <w:sz w:val="22"/>
          <w:szCs w:val="22"/>
        </w:rPr>
        <w:t xml:space="preserve">for future investment in product, marketing and generosity which in turn drives further growth.  </w:t>
      </w:r>
    </w:p>
    <w:p w14:paraId="6AD6DFEE" w14:textId="77777777" w:rsidR="00682944" w:rsidRDefault="00682944" w:rsidP="00682944">
      <w:pPr>
        <w:spacing w:after="80"/>
        <w:jc w:val="both"/>
        <w:rPr>
          <w:rFonts w:asciiTheme="minorHAnsi" w:hAnsiTheme="minorHAnsi" w:cstheme="minorHAnsi"/>
          <w:b/>
          <w:sz w:val="22"/>
          <w:szCs w:val="22"/>
        </w:rPr>
      </w:pPr>
      <w:r>
        <w:rPr>
          <w:rFonts w:asciiTheme="minorHAnsi" w:hAnsiTheme="minorHAnsi" w:cstheme="minorHAnsi"/>
          <w:b/>
          <w:sz w:val="22"/>
          <w:szCs w:val="22"/>
        </w:rPr>
        <w:lastRenderedPageBreak/>
        <w:t xml:space="preserve">Integration </w:t>
      </w:r>
    </w:p>
    <w:p w14:paraId="505994C9" w14:textId="77777777" w:rsidR="00682944" w:rsidRPr="00B83897" w:rsidRDefault="00682944" w:rsidP="00682944">
      <w:pPr>
        <w:spacing w:after="80" w:line="259" w:lineRule="auto"/>
        <w:jc w:val="both"/>
        <w:rPr>
          <w:rFonts w:asciiTheme="minorHAnsi" w:hAnsiTheme="minorHAnsi" w:cstheme="minorHAnsi"/>
          <w:sz w:val="22"/>
          <w:szCs w:val="22"/>
        </w:rPr>
      </w:pPr>
      <w:r w:rsidRPr="00BC193E">
        <w:rPr>
          <w:rFonts w:asciiTheme="minorHAnsi" w:hAnsiTheme="minorHAnsi" w:cstheme="minorHAnsi"/>
          <w:sz w:val="22"/>
          <w:szCs w:val="22"/>
        </w:rPr>
        <w:t xml:space="preserve">Against the challenging backdrop of Covid, </w:t>
      </w:r>
      <w:r>
        <w:rPr>
          <w:rFonts w:asciiTheme="minorHAnsi" w:hAnsiTheme="minorHAnsi" w:cstheme="minorHAnsi"/>
          <w:sz w:val="22"/>
          <w:szCs w:val="22"/>
        </w:rPr>
        <w:t>a</w:t>
      </w:r>
      <w:r w:rsidRPr="00BC193E">
        <w:rPr>
          <w:rFonts w:asciiTheme="minorHAnsi" w:hAnsiTheme="minorHAnsi" w:cstheme="minorHAnsi"/>
          <w:sz w:val="22"/>
          <w:szCs w:val="22"/>
        </w:rPr>
        <w:t xml:space="preserve"> key objective </w:t>
      </w:r>
      <w:r>
        <w:rPr>
          <w:rFonts w:asciiTheme="minorHAnsi" w:hAnsiTheme="minorHAnsi" w:cstheme="minorHAnsi"/>
          <w:sz w:val="22"/>
          <w:szCs w:val="22"/>
        </w:rPr>
        <w:t xml:space="preserve">in 2020 </w:t>
      </w:r>
      <w:r w:rsidRPr="00BC193E">
        <w:rPr>
          <w:rFonts w:asciiTheme="minorHAnsi" w:hAnsiTheme="minorHAnsi" w:cstheme="minorHAnsi"/>
          <w:sz w:val="22"/>
          <w:szCs w:val="22"/>
        </w:rPr>
        <w:t xml:space="preserve">was to maintain momentum across the Group, both </w:t>
      </w:r>
      <w:r>
        <w:rPr>
          <w:rFonts w:asciiTheme="minorHAnsi" w:hAnsiTheme="minorHAnsi" w:cstheme="minorHAnsi"/>
          <w:sz w:val="22"/>
          <w:szCs w:val="22"/>
        </w:rPr>
        <w:t xml:space="preserve">before and after our </w:t>
      </w:r>
      <w:r w:rsidRPr="00BC193E">
        <w:rPr>
          <w:rFonts w:asciiTheme="minorHAnsi" w:hAnsiTheme="minorHAnsi" w:cstheme="minorHAnsi"/>
          <w:sz w:val="22"/>
          <w:szCs w:val="22"/>
        </w:rPr>
        <w:t>merger</w:t>
      </w:r>
      <w:r>
        <w:rPr>
          <w:rFonts w:asciiTheme="minorHAnsi" w:hAnsiTheme="minorHAnsi" w:cstheme="minorHAnsi"/>
          <w:sz w:val="22"/>
          <w:szCs w:val="22"/>
        </w:rPr>
        <w:t xml:space="preserve"> with TSG. This included</w:t>
      </w:r>
      <w:r w:rsidRPr="00BC193E">
        <w:rPr>
          <w:rFonts w:asciiTheme="minorHAnsi" w:hAnsiTheme="minorHAnsi" w:cstheme="minorHAnsi"/>
          <w:sz w:val="22"/>
          <w:szCs w:val="22"/>
        </w:rPr>
        <w:t xml:space="preserve"> </w:t>
      </w:r>
      <w:r>
        <w:rPr>
          <w:rFonts w:asciiTheme="minorHAnsi" w:hAnsiTheme="minorHAnsi" w:cstheme="minorHAnsi"/>
          <w:sz w:val="22"/>
          <w:szCs w:val="22"/>
        </w:rPr>
        <w:t>protecting the</w:t>
      </w:r>
      <w:r w:rsidRPr="00BC193E">
        <w:rPr>
          <w:rFonts w:asciiTheme="minorHAnsi" w:hAnsiTheme="minorHAnsi" w:cstheme="minorHAnsi"/>
          <w:sz w:val="22"/>
          <w:szCs w:val="22"/>
        </w:rPr>
        <w:t xml:space="preserve"> pipeline of innovative new products</w:t>
      </w:r>
      <w:r>
        <w:rPr>
          <w:rFonts w:asciiTheme="minorHAnsi" w:hAnsiTheme="minorHAnsi" w:cstheme="minorHAnsi"/>
          <w:sz w:val="22"/>
          <w:szCs w:val="22"/>
        </w:rPr>
        <w:t xml:space="preserve"> within our divisions and </w:t>
      </w:r>
      <w:r w:rsidRPr="00BC193E">
        <w:rPr>
          <w:rFonts w:asciiTheme="minorHAnsi" w:hAnsiTheme="minorHAnsi" w:cstheme="minorHAnsi"/>
          <w:sz w:val="22"/>
          <w:szCs w:val="22"/>
        </w:rPr>
        <w:t>continu</w:t>
      </w:r>
      <w:r>
        <w:rPr>
          <w:rFonts w:asciiTheme="minorHAnsi" w:hAnsiTheme="minorHAnsi" w:cstheme="minorHAnsi"/>
          <w:sz w:val="22"/>
          <w:szCs w:val="22"/>
        </w:rPr>
        <w:t>ing</w:t>
      </w:r>
      <w:r w:rsidRPr="00BC193E">
        <w:rPr>
          <w:rFonts w:asciiTheme="minorHAnsi" w:hAnsiTheme="minorHAnsi" w:cstheme="minorHAnsi"/>
          <w:sz w:val="22"/>
          <w:szCs w:val="22"/>
        </w:rPr>
        <w:t xml:space="preserve"> to prioritise </w:t>
      </w:r>
      <w:r>
        <w:rPr>
          <w:rFonts w:asciiTheme="minorHAnsi" w:hAnsiTheme="minorHAnsi" w:cstheme="minorHAnsi"/>
          <w:sz w:val="22"/>
          <w:szCs w:val="22"/>
        </w:rPr>
        <w:t>growth</w:t>
      </w:r>
      <w:r w:rsidRPr="00BC193E">
        <w:rPr>
          <w:rFonts w:asciiTheme="minorHAnsi" w:hAnsiTheme="minorHAnsi" w:cstheme="minorHAnsi"/>
          <w:sz w:val="22"/>
          <w:szCs w:val="22"/>
        </w:rPr>
        <w:t xml:space="preserve"> in the business over </w:t>
      </w:r>
      <w:r>
        <w:rPr>
          <w:rFonts w:asciiTheme="minorHAnsi" w:hAnsiTheme="minorHAnsi" w:cstheme="minorHAnsi"/>
          <w:sz w:val="22"/>
          <w:szCs w:val="22"/>
        </w:rPr>
        <w:t xml:space="preserve">near-term </w:t>
      </w:r>
      <w:r w:rsidRPr="00BC193E">
        <w:rPr>
          <w:rFonts w:asciiTheme="minorHAnsi" w:hAnsiTheme="minorHAnsi" w:cstheme="minorHAnsi"/>
          <w:sz w:val="22"/>
          <w:szCs w:val="22"/>
        </w:rPr>
        <w:t>cost synergies</w:t>
      </w:r>
      <w:r>
        <w:rPr>
          <w:rFonts w:asciiTheme="minorHAnsi" w:hAnsiTheme="minorHAnsi" w:cstheme="minorHAnsi"/>
          <w:sz w:val="22"/>
          <w:szCs w:val="22"/>
        </w:rPr>
        <w:t>. Whilst maintaining performance, we have nevertheless made significant integration progress since our merger in May and have reorganised the Group into a new four divisional structure which we will report against from Q1 2021.</w:t>
      </w:r>
    </w:p>
    <w:p w14:paraId="17ADCF72" w14:textId="77777777" w:rsidR="00682944" w:rsidRDefault="00682944" w:rsidP="00682944">
      <w:pPr>
        <w:spacing w:after="80" w:line="259" w:lineRule="auto"/>
        <w:jc w:val="both"/>
        <w:rPr>
          <w:rFonts w:asciiTheme="minorHAnsi" w:hAnsiTheme="minorHAnsi" w:cstheme="minorHAnsi"/>
          <w:sz w:val="22"/>
          <w:szCs w:val="22"/>
        </w:rPr>
      </w:pPr>
      <w:r>
        <w:rPr>
          <w:rFonts w:asciiTheme="minorHAnsi" w:hAnsiTheme="minorHAnsi" w:cstheme="minorHAnsi"/>
          <w:sz w:val="22"/>
          <w:szCs w:val="22"/>
        </w:rPr>
        <w:t>While our primary focus will continue to be delivery of this growth-oriented strategy, we also see material opportunities to drive cost efficiency across the Group.</w:t>
      </w:r>
      <w:r w:rsidRPr="00C036DA">
        <w:rPr>
          <w:rFonts w:asciiTheme="minorHAnsi" w:hAnsiTheme="minorHAnsi" w:cstheme="minorHAnsi"/>
          <w:sz w:val="22"/>
          <w:szCs w:val="22"/>
        </w:rPr>
        <w:t xml:space="preserve"> </w:t>
      </w:r>
      <w:r>
        <w:rPr>
          <w:rFonts w:asciiTheme="minorHAnsi" w:hAnsiTheme="minorHAnsi" w:cstheme="minorHAnsi"/>
          <w:sz w:val="22"/>
          <w:szCs w:val="22"/>
        </w:rPr>
        <w:t>Following additional work, we have increased our estimate of annualised cost synergies from £140m to £170m. The additional savings mainly come from Australia following our decision to move rapidly to a single brand. Further detail on synergy guidance is provided in the operating and financial review.</w:t>
      </w:r>
    </w:p>
    <w:p w14:paraId="01FBF586" w14:textId="77777777" w:rsidR="00682944" w:rsidRDefault="00682944" w:rsidP="00682944">
      <w:pPr>
        <w:spacing w:after="80" w:line="259" w:lineRule="auto"/>
        <w:jc w:val="both"/>
        <w:rPr>
          <w:rFonts w:asciiTheme="minorHAnsi" w:hAnsiTheme="minorHAnsi" w:cstheme="minorHAnsi"/>
          <w:b/>
          <w:sz w:val="22"/>
          <w:szCs w:val="22"/>
        </w:rPr>
      </w:pPr>
      <w:r>
        <w:rPr>
          <w:rFonts w:asciiTheme="minorHAnsi" w:hAnsiTheme="minorHAnsi" w:cstheme="minorHAnsi"/>
          <w:b/>
          <w:sz w:val="22"/>
          <w:szCs w:val="22"/>
        </w:rPr>
        <w:t>Safer gambling</w:t>
      </w:r>
    </w:p>
    <w:p w14:paraId="3A06D67E" w14:textId="77777777" w:rsidR="00682944" w:rsidRPr="0022421B" w:rsidRDefault="00682944" w:rsidP="00682944">
      <w:pPr>
        <w:spacing w:after="80" w:line="259" w:lineRule="auto"/>
        <w:jc w:val="both"/>
        <w:rPr>
          <w:rFonts w:asciiTheme="minorHAnsi" w:hAnsiTheme="minorHAnsi" w:cstheme="minorHAnsi"/>
          <w:sz w:val="22"/>
          <w:szCs w:val="22"/>
        </w:rPr>
      </w:pPr>
      <w:bookmarkStart w:id="8" w:name="_Hlk64274465"/>
      <w:r>
        <w:rPr>
          <w:rFonts w:asciiTheme="minorHAnsi" w:hAnsiTheme="minorHAnsi" w:cstheme="minorHAnsi"/>
          <w:sz w:val="22"/>
          <w:szCs w:val="22"/>
        </w:rPr>
        <w:t>During 2020 we continued to prioritise safer gambling initiatives across the Group. We improved our operational capabilities, expanded our safer gambling teams and stepped up investment</w:t>
      </w:r>
      <w:r w:rsidRPr="00AC1038">
        <w:rPr>
          <w:rFonts w:asciiTheme="minorHAnsi" w:hAnsiTheme="minorHAnsi" w:cstheme="minorHAnsi"/>
          <w:sz w:val="22"/>
          <w:szCs w:val="22"/>
        </w:rPr>
        <w:t xml:space="preserve"> </w:t>
      </w:r>
      <w:r>
        <w:rPr>
          <w:rFonts w:asciiTheme="minorHAnsi" w:hAnsiTheme="minorHAnsi" w:cstheme="minorHAnsi"/>
          <w:sz w:val="22"/>
          <w:szCs w:val="22"/>
        </w:rPr>
        <w:t xml:space="preserve">in technology. We upgraded the predictive models we use in UK &amp; Ireland, Australia and PokerStars to monitor and track more customer behaviours while in the US, we enhanced our cross-product safer gambling capabilities through the migration of our customers onto our proprietary account and wallet. </w:t>
      </w:r>
      <w:bookmarkStart w:id="9" w:name="_Hlk64274989"/>
      <w:r>
        <w:rPr>
          <w:rFonts w:asciiTheme="minorHAnsi" w:hAnsiTheme="minorHAnsi" w:cstheme="minorHAnsi"/>
          <w:sz w:val="22"/>
          <w:szCs w:val="22"/>
        </w:rPr>
        <w:t xml:space="preserve">Education is key and in </w:t>
      </w:r>
      <w:r w:rsidRPr="00270FD5">
        <w:rPr>
          <w:rFonts w:asciiTheme="minorHAnsi" w:hAnsiTheme="minorHAnsi" w:cstheme="minorHAnsi"/>
          <w:sz w:val="22"/>
          <w:szCs w:val="22"/>
        </w:rPr>
        <w:t xml:space="preserve">tandem with ensuring our safer gambling teams have the resources required to make </w:t>
      </w:r>
      <w:r>
        <w:rPr>
          <w:rFonts w:asciiTheme="minorHAnsi" w:hAnsiTheme="minorHAnsi" w:cstheme="minorHAnsi"/>
          <w:sz w:val="22"/>
          <w:szCs w:val="22"/>
        </w:rPr>
        <w:t xml:space="preserve">our </w:t>
      </w:r>
      <w:r w:rsidRPr="00270FD5">
        <w:rPr>
          <w:rFonts w:asciiTheme="minorHAnsi" w:hAnsiTheme="minorHAnsi" w:cstheme="minorHAnsi"/>
          <w:sz w:val="22"/>
          <w:szCs w:val="22"/>
        </w:rPr>
        <w:t xml:space="preserve">customers aware of </w:t>
      </w:r>
      <w:r>
        <w:rPr>
          <w:rFonts w:asciiTheme="minorHAnsi" w:hAnsiTheme="minorHAnsi" w:cstheme="minorHAnsi"/>
          <w:sz w:val="22"/>
          <w:szCs w:val="22"/>
        </w:rPr>
        <w:t xml:space="preserve">the </w:t>
      </w:r>
      <w:r w:rsidRPr="00270FD5">
        <w:rPr>
          <w:rFonts w:asciiTheme="minorHAnsi" w:hAnsiTheme="minorHAnsi" w:cstheme="minorHAnsi"/>
          <w:sz w:val="22"/>
          <w:szCs w:val="22"/>
        </w:rPr>
        <w:t>safer gambling tools available to them</w:t>
      </w:r>
      <w:r w:rsidRPr="0022421B">
        <w:rPr>
          <w:rFonts w:asciiTheme="minorHAnsi" w:hAnsiTheme="minorHAnsi" w:cstheme="minorHAnsi"/>
          <w:sz w:val="22"/>
          <w:szCs w:val="22"/>
        </w:rPr>
        <w:t xml:space="preserve">, </w:t>
      </w:r>
      <w:bookmarkEnd w:id="9"/>
      <w:r w:rsidRPr="0022421B">
        <w:rPr>
          <w:rFonts w:asciiTheme="minorHAnsi" w:hAnsiTheme="minorHAnsi" w:cstheme="minorHAnsi"/>
          <w:sz w:val="22"/>
          <w:szCs w:val="22"/>
        </w:rPr>
        <w:t xml:space="preserve">we also committed to spend 20% of our UK </w:t>
      </w:r>
      <w:r>
        <w:rPr>
          <w:rFonts w:asciiTheme="minorHAnsi" w:hAnsiTheme="minorHAnsi" w:cstheme="minorHAnsi"/>
          <w:sz w:val="22"/>
          <w:szCs w:val="22"/>
        </w:rPr>
        <w:t xml:space="preserve">TV and radio </w:t>
      </w:r>
      <w:r w:rsidRPr="0022421B">
        <w:rPr>
          <w:rFonts w:asciiTheme="minorHAnsi" w:hAnsiTheme="minorHAnsi" w:cstheme="minorHAnsi"/>
          <w:sz w:val="22"/>
          <w:szCs w:val="22"/>
        </w:rPr>
        <w:t xml:space="preserve">marketing budget on safer gambling messaging. </w:t>
      </w:r>
    </w:p>
    <w:p w14:paraId="335F7E30" w14:textId="77777777" w:rsidR="00682944" w:rsidRPr="0022421B" w:rsidRDefault="00682944" w:rsidP="00682944">
      <w:pPr>
        <w:spacing w:after="80" w:line="259" w:lineRule="auto"/>
        <w:jc w:val="both"/>
        <w:rPr>
          <w:rFonts w:asciiTheme="minorHAnsi" w:hAnsiTheme="minorHAnsi" w:cstheme="minorHAnsi"/>
          <w:sz w:val="22"/>
          <w:szCs w:val="22"/>
        </w:rPr>
      </w:pPr>
      <w:r w:rsidRPr="0022421B">
        <w:rPr>
          <w:rFonts w:asciiTheme="minorHAnsi" w:hAnsiTheme="minorHAnsi" w:cstheme="minorHAnsi"/>
          <w:sz w:val="22"/>
          <w:szCs w:val="22"/>
        </w:rPr>
        <w:t xml:space="preserve">Through these initiatives we have significantly improved our ability to effectively identify and interact with customers who may be at risk. For example, </w:t>
      </w:r>
      <w:r>
        <w:rPr>
          <w:rFonts w:asciiTheme="minorHAnsi" w:hAnsiTheme="minorHAnsi" w:cstheme="minorHAnsi"/>
          <w:sz w:val="22"/>
          <w:szCs w:val="22"/>
        </w:rPr>
        <w:t>we more than doubled the number of customers</w:t>
      </w:r>
      <w:r w:rsidRPr="0022421B">
        <w:rPr>
          <w:rFonts w:asciiTheme="minorHAnsi" w:hAnsiTheme="minorHAnsi" w:cstheme="minorHAnsi"/>
          <w:sz w:val="22"/>
          <w:szCs w:val="22"/>
        </w:rPr>
        <w:t xml:space="preserve"> we checked in with</w:t>
      </w:r>
      <w:r>
        <w:rPr>
          <w:rFonts w:asciiTheme="minorHAnsi" w:hAnsiTheme="minorHAnsi" w:cstheme="minorHAnsi"/>
          <w:sz w:val="22"/>
          <w:szCs w:val="22"/>
        </w:rPr>
        <w:t xml:space="preserve"> via a safer gambling interaction</w:t>
      </w:r>
      <w:r w:rsidRPr="0022421B">
        <w:rPr>
          <w:rFonts w:asciiTheme="minorHAnsi" w:hAnsiTheme="minorHAnsi" w:cstheme="minorHAnsi"/>
          <w:sz w:val="22"/>
          <w:szCs w:val="22"/>
        </w:rPr>
        <w:t xml:space="preserve"> </w:t>
      </w:r>
      <w:r w:rsidRPr="00270FD5">
        <w:rPr>
          <w:rFonts w:asciiTheme="minorHAnsi" w:hAnsiTheme="minorHAnsi" w:cstheme="minorHAnsi"/>
          <w:sz w:val="22"/>
          <w:szCs w:val="22"/>
        </w:rPr>
        <w:t>in the UK</w:t>
      </w:r>
      <w:r>
        <w:rPr>
          <w:rFonts w:asciiTheme="minorHAnsi" w:hAnsiTheme="minorHAnsi" w:cstheme="minorHAnsi"/>
          <w:sz w:val="22"/>
          <w:szCs w:val="22"/>
        </w:rPr>
        <w:t xml:space="preserve">, </w:t>
      </w:r>
      <w:r w:rsidRPr="00270FD5">
        <w:rPr>
          <w:rFonts w:asciiTheme="minorHAnsi" w:hAnsiTheme="minorHAnsi" w:cstheme="minorHAnsi"/>
          <w:sz w:val="22"/>
          <w:szCs w:val="22"/>
        </w:rPr>
        <w:t>Ireland</w:t>
      </w:r>
      <w:r>
        <w:rPr>
          <w:rFonts w:asciiTheme="minorHAnsi" w:hAnsiTheme="minorHAnsi" w:cstheme="minorHAnsi"/>
          <w:sz w:val="22"/>
          <w:szCs w:val="22"/>
        </w:rPr>
        <w:t xml:space="preserve"> and Australia</w:t>
      </w:r>
      <w:r w:rsidRPr="003971F3">
        <w:rPr>
          <w:rFonts w:asciiTheme="minorHAnsi" w:hAnsiTheme="minorHAnsi" w:cstheme="minorHAnsi"/>
          <w:sz w:val="22"/>
          <w:szCs w:val="22"/>
        </w:rPr>
        <w:t xml:space="preserve"> </w:t>
      </w:r>
      <w:r>
        <w:rPr>
          <w:rFonts w:asciiTheme="minorHAnsi" w:hAnsiTheme="minorHAnsi" w:cstheme="minorHAnsi"/>
          <w:sz w:val="22"/>
          <w:szCs w:val="22"/>
        </w:rPr>
        <w:t>in 2020. In</w:t>
      </w:r>
      <w:r w:rsidRPr="00270FD5">
        <w:rPr>
          <w:rFonts w:asciiTheme="minorHAnsi" w:hAnsiTheme="minorHAnsi" w:cstheme="minorHAnsi"/>
          <w:sz w:val="22"/>
          <w:szCs w:val="22"/>
        </w:rPr>
        <w:t xml:space="preserve"> </w:t>
      </w:r>
      <w:r>
        <w:rPr>
          <w:rFonts w:asciiTheme="minorHAnsi" w:hAnsiTheme="minorHAnsi" w:cstheme="minorHAnsi"/>
          <w:sz w:val="22"/>
          <w:szCs w:val="22"/>
        </w:rPr>
        <w:t xml:space="preserve">PPB 33% of those </w:t>
      </w:r>
      <w:r w:rsidRPr="00270FD5">
        <w:rPr>
          <w:rFonts w:asciiTheme="minorHAnsi" w:hAnsiTheme="minorHAnsi" w:cstheme="minorHAnsi"/>
          <w:sz w:val="22"/>
          <w:szCs w:val="22"/>
        </w:rPr>
        <w:t>customers</w:t>
      </w:r>
      <w:r>
        <w:rPr>
          <w:rFonts w:asciiTheme="minorHAnsi" w:hAnsiTheme="minorHAnsi" w:cstheme="minorHAnsi"/>
          <w:sz w:val="22"/>
          <w:szCs w:val="22"/>
        </w:rPr>
        <w:t xml:space="preserve"> then</w:t>
      </w:r>
      <w:r w:rsidRPr="00270FD5">
        <w:rPr>
          <w:rFonts w:asciiTheme="minorHAnsi" w:hAnsiTheme="minorHAnsi" w:cstheme="minorHAnsi"/>
          <w:sz w:val="22"/>
          <w:szCs w:val="22"/>
        </w:rPr>
        <w:t xml:space="preserve"> went on to </w:t>
      </w:r>
      <w:r>
        <w:rPr>
          <w:rFonts w:asciiTheme="minorHAnsi" w:hAnsiTheme="minorHAnsi" w:cstheme="minorHAnsi"/>
          <w:sz w:val="22"/>
          <w:szCs w:val="22"/>
        </w:rPr>
        <w:t>use a safer gambling tool. In SBG</w:t>
      </w:r>
      <w:r w:rsidRPr="00347297">
        <w:rPr>
          <w:rFonts w:asciiTheme="minorHAnsi" w:hAnsiTheme="minorHAnsi" w:cstheme="minorHAnsi"/>
          <w:sz w:val="22"/>
          <w:szCs w:val="22"/>
        </w:rPr>
        <w:t xml:space="preserve"> </w:t>
      </w:r>
      <w:r>
        <w:rPr>
          <w:rFonts w:asciiTheme="minorHAnsi" w:hAnsiTheme="minorHAnsi" w:cstheme="minorHAnsi"/>
          <w:sz w:val="22"/>
          <w:szCs w:val="22"/>
        </w:rPr>
        <w:t>approximately 40% of revenue came from customers who have a deposit limit in place.</w:t>
      </w:r>
      <w:r w:rsidRPr="0022421B">
        <w:rPr>
          <w:rFonts w:asciiTheme="minorHAnsi" w:hAnsiTheme="minorHAnsi" w:cstheme="minorHAnsi"/>
          <w:sz w:val="22"/>
          <w:szCs w:val="22"/>
        </w:rPr>
        <w:t xml:space="preserve"> This ensures our continued focus on growing a sustainable and recreational customer base. </w:t>
      </w:r>
    </w:p>
    <w:p w14:paraId="7178BCD2" w14:textId="77777777" w:rsidR="00682944" w:rsidRPr="00B83897" w:rsidRDefault="00682944" w:rsidP="00682944">
      <w:pPr>
        <w:spacing w:after="80" w:line="259" w:lineRule="auto"/>
        <w:jc w:val="both"/>
        <w:rPr>
          <w:rFonts w:asciiTheme="minorHAnsi" w:hAnsiTheme="minorHAnsi" w:cstheme="minorHAnsi"/>
          <w:sz w:val="22"/>
          <w:szCs w:val="22"/>
        </w:rPr>
      </w:pPr>
      <w:r w:rsidRPr="0022421B">
        <w:rPr>
          <w:rFonts w:asciiTheme="minorHAnsi" w:hAnsiTheme="minorHAnsi" w:cstheme="minorHAnsi"/>
          <w:sz w:val="22"/>
          <w:szCs w:val="22"/>
        </w:rPr>
        <w:t>Effective regulation is key to ensuring sustainability and we intend to be at the forefront of change. For example in Ireland, we recently introduced a credit card ban, a whistle to whistle advertising ban and increased our funding to improve customer protections in that market. In the UK, the Gambling Act Review has commenced, and we are actively engaging with all key stakeholders during the consultation period. Ian Proctor, Executive Chairman of Flutter UK</w:t>
      </w:r>
      <w:r>
        <w:rPr>
          <w:rFonts w:asciiTheme="minorHAnsi" w:hAnsiTheme="minorHAnsi" w:cstheme="minorHAnsi"/>
          <w:sz w:val="22"/>
          <w:szCs w:val="22"/>
        </w:rPr>
        <w:t xml:space="preserve"> </w:t>
      </w:r>
      <w:r w:rsidRPr="0022421B">
        <w:rPr>
          <w:rFonts w:asciiTheme="minorHAnsi" w:hAnsiTheme="minorHAnsi" w:cstheme="minorHAnsi"/>
          <w:sz w:val="22"/>
          <w:szCs w:val="22"/>
        </w:rPr>
        <w:t>&amp;</w:t>
      </w:r>
      <w:r>
        <w:rPr>
          <w:rFonts w:asciiTheme="minorHAnsi" w:hAnsiTheme="minorHAnsi" w:cstheme="minorHAnsi"/>
          <w:sz w:val="22"/>
          <w:szCs w:val="22"/>
        </w:rPr>
        <w:t xml:space="preserve"> </w:t>
      </w:r>
      <w:r w:rsidRPr="0022421B">
        <w:rPr>
          <w:rFonts w:asciiTheme="minorHAnsi" w:hAnsiTheme="minorHAnsi" w:cstheme="minorHAnsi"/>
          <w:sz w:val="22"/>
          <w:szCs w:val="22"/>
        </w:rPr>
        <w:t>I</w:t>
      </w:r>
      <w:r>
        <w:rPr>
          <w:rFonts w:asciiTheme="minorHAnsi" w:hAnsiTheme="minorHAnsi" w:cstheme="minorHAnsi"/>
          <w:sz w:val="22"/>
          <w:szCs w:val="22"/>
        </w:rPr>
        <w:t>reland</w:t>
      </w:r>
      <w:r w:rsidRPr="0022421B">
        <w:rPr>
          <w:rFonts w:asciiTheme="minorHAnsi" w:hAnsiTheme="minorHAnsi" w:cstheme="minorHAnsi"/>
          <w:sz w:val="22"/>
          <w:szCs w:val="22"/>
        </w:rPr>
        <w:t>, has been instrumental in coordinating a major project to review our safer gambling initiatives. We have allocated substantial internal</w:t>
      </w:r>
      <w:r w:rsidRPr="00B83897">
        <w:rPr>
          <w:rFonts w:asciiTheme="minorHAnsi" w:hAnsiTheme="minorHAnsi" w:cstheme="minorHAnsi"/>
          <w:sz w:val="22"/>
          <w:szCs w:val="22"/>
        </w:rPr>
        <w:t xml:space="preserve"> resources to providing robust and transparent responses to the request for evidence</w:t>
      </w:r>
      <w:r>
        <w:rPr>
          <w:rFonts w:asciiTheme="minorHAnsi" w:hAnsiTheme="minorHAnsi" w:cstheme="minorHAnsi"/>
          <w:sz w:val="22"/>
          <w:szCs w:val="22"/>
        </w:rPr>
        <w:t xml:space="preserve"> where we are advocating a customer specific and proportionate approach to affordability</w:t>
      </w:r>
      <w:r w:rsidRPr="00B83897">
        <w:rPr>
          <w:rFonts w:asciiTheme="minorHAnsi" w:hAnsiTheme="minorHAnsi" w:cstheme="minorHAnsi"/>
          <w:sz w:val="22"/>
          <w:szCs w:val="22"/>
        </w:rPr>
        <w:t>. We remain hopeful that a regulatory framework will be put in place that will better protect customers while recognising people’s freedom to spend their disposable income as they choose.</w:t>
      </w:r>
    </w:p>
    <w:bookmarkEnd w:id="8"/>
    <w:p w14:paraId="3FF0A5C5" w14:textId="77777777" w:rsidR="00682944" w:rsidRPr="00DA0F7E" w:rsidRDefault="00682944" w:rsidP="00682944">
      <w:pPr>
        <w:spacing w:after="80" w:line="259" w:lineRule="auto"/>
        <w:jc w:val="both"/>
        <w:rPr>
          <w:rFonts w:asciiTheme="minorHAnsi" w:hAnsiTheme="minorHAnsi" w:cstheme="minorHAnsi"/>
          <w:sz w:val="22"/>
          <w:szCs w:val="22"/>
        </w:rPr>
      </w:pPr>
      <w:r w:rsidRPr="00DA0F7E">
        <w:rPr>
          <w:rFonts w:asciiTheme="minorHAnsi" w:hAnsiTheme="minorHAnsi" w:cstheme="minorHAnsi"/>
          <w:b/>
          <w:sz w:val="22"/>
          <w:szCs w:val="22"/>
        </w:rPr>
        <w:t>UK &amp; Ireland</w:t>
      </w:r>
    </w:p>
    <w:p w14:paraId="0E145C8C" w14:textId="77777777" w:rsidR="00682944" w:rsidRPr="00B83897" w:rsidRDefault="00682944" w:rsidP="00682944">
      <w:pPr>
        <w:spacing w:after="80" w:line="259" w:lineRule="auto"/>
        <w:jc w:val="both"/>
        <w:rPr>
          <w:rFonts w:asciiTheme="minorHAnsi" w:hAnsiTheme="minorHAnsi" w:cstheme="minorHAnsi"/>
          <w:sz w:val="22"/>
          <w:szCs w:val="22"/>
        </w:rPr>
      </w:pPr>
      <w:r w:rsidRPr="00B83897">
        <w:rPr>
          <w:rFonts w:asciiTheme="minorHAnsi" w:hAnsiTheme="minorHAnsi" w:cstheme="minorHAnsi"/>
          <w:sz w:val="22"/>
          <w:szCs w:val="22"/>
        </w:rPr>
        <w:t>In the UK</w:t>
      </w:r>
      <w:r w:rsidRPr="00A44AD8">
        <w:rPr>
          <w:rFonts w:asciiTheme="minorHAnsi" w:hAnsiTheme="minorHAnsi" w:cstheme="minorHAnsi"/>
          <w:sz w:val="22"/>
          <w:szCs w:val="22"/>
        </w:rPr>
        <w:t xml:space="preserve"> </w:t>
      </w:r>
      <w:r w:rsidRPr="00676291">
        <w:rPr>
          <w:rFonts w:asciiTheme="minorHAnsi" w:hAnsiTheme="minorHAnsi" w:cstheme="minorHAnsi"/>
          <w:sz w:val="22"/>
          <w:szCs w:val="22"/>
        </w:rPr>
        <w:t>and Ireland,</w:t>
      </w:r>
      <w:r w:rsidRPr="00A44AD8">
        <w:rPr>
          <w:rFonts w:asciiTheme="minorHAnsi" w:hAnsiTheme="minorHAnsi" w:cstheme="minorHAnsi"/>
          <w:sz w:val="22"/>
          <w:szCs w:val="22"/>
        </w:rPr>
        <w:t xml:space="preserve"> our three brands will ‘complement and</w:t>
      </w:r>
      <w:r w:rsidRPr="000513B9">
        <w:rPr>
          <w:rFonts w:asciiTheme="minorHAnsi" w:hAnsiTheme="minorHAnsi" w:cstheme="minorHAnsi"/>
          <w:sz w:val="22"/>
          <w:szCs w:val="22"/>
        </w:rPr>
        <w:t xml:space="preserve"> compete’. </w:t>
      </w:r>
      <w:r>
        <w:rPr>
          <w:rFonts w:asciiTheme="minorHAnsi" w:hAnsiTheme="minorHAnsi" w:cstheme="minorHAnsi"/>
          <w:sz w:val="22"/>
          <w:szCs w:val="22"/>
        </w:rPr>
        <w:t xml:space="preserve">We are </w:t>
      </w:r>
      <w:r w:rsidRPr="000513B9">
        <w:rPr>
          <w:rFonts w:asciiTheme="minorHAnsi" w:hAnsiTheme="minorHAnsi" w:cstheme="minorHAnsi"/>
          <w:sz w:val="22"/>
          <w:szCs w:val="22"/>
        </w:rPr>
        <w:t>shar</w:t>
      </w:r>
      <w:r>
        <w:rPr>
          <w:rFonts w:asciiTheme="minorHAnsi" w:hAnsiTheme="minorHAnsi" w:cstheme="minorHAnsi"/>
          <w:sz w:val="22"/>
          <w:szCs w:val="22"/>
        </w:rPr>
        <w:t>ing</w:t>
      </w:r>
      <w:r w:rsidRPr="000513B9">
        <w:rPr>
          <w:rFonts w:asciiTheme="minorHAnsi" w:hAnsiTheme="minorHAnsi" w:cstheme="minorHAnsi"/>
          <w:sz w:val="22"/>
          <w:szCs w:val="22"/>
        </w:rPr>
        <w:t xml:space="preserve"> the best of our technology and insights </w:t>
      </w:r>
      <w:r>
        <w:rPr>
          <w:rFonts w:asciiTheme="minorHAnsi" w:hAnsiTheme="minorHAnsi" w:cstheme="minorHAnsi"/>
          <w:sz w:val="22"/>
          <w:szCs w:val="22"/>
        </w:rPr>
        <w:t xml:space="preserve">across brands </w:t>
      </w:r>
      <w:r w:rsidRPr="000513B9">
        <w:rPr>
          <w:rFonts w:asciiTheme="minorHAnsi" w:hAnsiTheme="minorHAnsi" w:cstheme="minorHAnsi"/>
          <w:sz w:val="22"/>
          <w:szCs w:val="22"/>
        </w:rPr>
        <w:t>while allowing for differentiated market</w:t>
      </w:r>
      <w:r>
        <w:rPr>
          <w:rFonts w:asciiTheme="minorHAnsi" w:hAnsiTheme="minorHAnsi" w:cstheme="minorHAnsi"/>
          <w:sz w:val="22"/>
          <w:szCs w:val="22"/>
        </w:rPr>
        <w:t>ing</w:t>
      </w:r>
      <w:r w:rsidRPr="000513B9">
        <w:rPr>
          <w:rFonts w:asciiTheme="minorHAnsi" w:hAnsiTheme="minorHAnsi" w:cstheme="minorHAnsi"/>
          <w:sz w:val="22"/>
          <w:szCs w:val="22"/>
        </w:rPr>
        <w:t xml:space="preserve"> approach</w:t>
      </w:r>
      <w:r>
        <w:rPr>
          <w:rFonts w:asciiTheme="minorHAnsi" w:hAnsiTheme="minorHAnsi" w:cstheme="minorHAnsi"/>
          <w:sz w:val="22"/>
          <w:szCs w:val="22"/>
        </w:rPr>
        <w:t>es</w:t>
      </w:r>
      <w:r w:rsidRPr="000513B9">
        <w:rPr>
          <w:rFonts w:asciiTheme="minorHAnsi" w:hAnsiTheme="minorHAnsi" w:cstheme="minorHAnsi"/>
          <w:sz w:val="22"/>
          <w:szCs w:val="22"/>
        </w:rPr>
        <w:t xml:space="preserve">. </w:t>
      </w:r>
      <w:r w:rsidRPr="00B83897">
        <w:rPr>
          <w:rFonts w:asciiTheme="minorHAnsi" w:hAnsiTheme="minorHAnsi" w:cstheme="minorHAnsi"/>
          <w:sz w:val="22"/>
          <w:szCs w:val="22"/>
        </w:rPr>
        <w:t xml:space="preserve">The 2020 performance of Paddy Power and </w:t>
      </w:r>
      <w:r>
        <w:rPr>
          <w:rFonts w:asciiTheme="minorHAnsi" w:hAnsiTheme="minorHAnsi" w:cstheme="minorHAnsi"/>
          <w:sz w:val="22"/>
          <w:szCs w:val="22"/>
        </w:rPr>
        <w:t>Sky Betting and Gaming</w:t>
      </w:r>
      <w:r w:rsidRPr="00B83897">
        <w:rPr>
          <w:rFonts w:asciiTheme="minorHAnsi" w:hAnsiTheme="minorHAnsi" w:cstheme="minorHAnsi"/>
          <w:sz w:val="22"/>
          <w:szCs w:val="22"/>
        </w:rPr>
        <w:t>, where average monthly customers grew 3</w:t>
      </w:r>
      <w:r>
        <w:rPr>
          <w:rFonts w:asciiTheme="minorHAnsi" w:hAnsiTheme="minorHAnsi" w:cstheme="minorHAnsi"/>
          <w:sz w:val="22"/>
          <w:szCs w:val="22"/>
        </w:rPr>
        <w:t>6</w:t>
      </w:r>
      <w:r w:rsidRPr="00B83897">
        <w:rPr>
          <w:rFonts w:asciiTheme="minorHAnsi" w:hAnsiTheme="minorHAnsi" w:cstheme="minorHAnsi"/>
          <w:sz w:val="22"/>
          <w:szCs w:val="22"/>
        </w:rPr>
        <w:t>% and 12% in H2 respectively, clearly demonstrated how two recreational brands can compete effectively side-by-side while Betfair’s unique offering continues to appeal to more value conscious customers.</w:t>
      </w:r>
    </w:p>
    <w:p w14:paraId="3E2F2281" w14:textId="77777777" w:rsidR="00682944" w:rsidRPr="00B83897" w:rsidRDefault="00682944" w:rsidP="00682944">
      <w:pPr>
        <w:spacing w:after="80" w:line="259" w:lineRule="auto"/>
        <w:jc w:val="both"/>
        <w:rPr>
          <w:rFonts w:asciiTheme="minorHAnsi" w:hAnsiTheme="minorHAnsi" w:cstheme="minorHAnsi"/>
          <w:sz w:val="22"/>
          <w:szCs w:val="22"/>
        </w:rPr>
      </w:pPr>
      <w:r w:rsidRPr="00B83897">
        <w:rPr>
          <w:rFonts w:asciiTheme="minorHAnsi" w:hAnsiTheme="minorHAnsi" w:cstheme="minorHAnsi"/>
          <w:sz w:val="22"/>
          <w:szCs w:val="22"/>
        </w:rPr>
        <w:lastRenderedPageBreak/>
        <w:t xml:space="preserve">The migration of retail customers to online is playing to our strengths. The mass market appeal of our brands, coupled with the quality of our product offering, is seeing us capture a </w:t>
      </w:r>
      <w:r>
        <w:rPr>
          <w:rFonts w:asciiTheme="minorHAnsi" w:hAnsiTheme="minorHAnsi" w:cstheme="minorHAnsi"/>
          <w:sz w:val="22"/>
          <w:szCs w:val="22"/>
        </w:rPr>
        <w:t xml:space="preserve">higher </w:t>
      </w:r>
      <w:r w:rsidRPr="00B83897">
        <w:rPr>
          <w:rFonts w:asciiTheme="minorHAnsi" w:hAnsiTheme="minorHAnsi" w:cstheme="minorHAnsi"/>
          <w:sz w:val="22"/>
          <w:szCs w:val="22"/>
        </w:rPr>
        <w:t xml:space="preserve">share of migrated spend. We estimate that during H2, of regular UK high street bettors that migrated online, </w:t>
      </w:r>
      <w:r>
        <w:rPr>
          <w:rFonts w:asciiTheme="minorHAnsi" w:hAnsiTheme="minorHAnsi" w:cstheme="minorHAnsi"/>
          <w:sz w:val="22"/>
          <w:szCs w:val="22"/>
        </w:rPr>
        <w:t xml:space="preserve">over </w:t>
      </w:r>
      <w:r w:rsidRPr="00B83897">
        <w:rPr>
          <w:rFonts w:asciiTheme="minorHAnsi" w:hAnsiTheme="minorHAnsi" w:cstheme="minorHAnsi"/>
          <w:sz w:val="22"/>
          <w:szCs w:val="22"/>
        </w:rPr>
        <w:t>40% chose one of our brands as their main online account. This despite the fact that our brands only account for 5% of betting shops in the UK.</w:t>
      </w:r>
    </w:p>
    <w:p w14:paraId="314B78D2" w14:textId="77777777" w:rsidR="00682944" w:rsidRDefault="00682944" w:rsidP="00682944">
      <w:pPr>
        <w:spacing w:after="80" w:line="259" w:lineRule="auto"/>
        <w:jc w:val="both"/>
        <w:rPr>
          <w:rFonts w:asciiTheme="minorHAnsi" w:hAnsiTheme="minorHAnsi" w:cstheme="minorHAnsi"/>
          <w:sz w:val="22"/>
          <w:szCs w:val="22"/>
        </w:rPr>
      </w:pPr>
      <w:r w:rsidRPr="005C74F1">
        <w:rPr>
          <w:rFonts w:asciiTheme="minorHAnsi" w:hAnsiTheme="minorHAnsi" w:cstheme="minorHAnsi"/>
          <w:sz w:val="22"/>
          <w:szCs w:val="22"/>
        </w:rPr>
        <w:t xml:space="preserve">During 2020, we estimate </w:t>
      </w:r>
      <w:r>
        <w:rPr>
          <w:rFonts w:asciiTheme="minorHAnsi" w:hAnsiTheme="minorHAnsi" w:cstheme="minorHAnsi"/>
          <w:sz w:val="22"/>
          <w:szCs w:val="22"/>
        </w:rPr>
        <w:t xml:space="preserve">that </w:t>
      </w:r>
      <w:r w:rsidRPr="005C74F1">
        <w:rPr>
          <w:rFonts w:asciiTheme="minorHAnsi" w:hAnsiTheme="minorHAnsi" w:cstheme="minorHAnsi"/>
          <w:sz w:val="22"/>
          <w:szCs w:val="22"/>
        </w:rPr>
        <w:t xml:space="preserve">our </w:t>
      </w:r>
      <w:r>
        <w:rPr>
          <w:rFonts w:asciiTheme="minorHAnsi" w:hAnsiTheme="minorHAnsi" w:cstheme="minorHAnsi"/>
          <w:sz w:val="22"/>
          <w:szCs w:val="22"/>
        </w:rPr>
        <w:t xml:space="preserve">share of </w:t>
      </w:r>
      <w:r w:rsidRPr="005C74F1">
        <w:rPr>
          <w:rFonts w:asciiTheme="minorHAnsi" w:hAnsiTheme="minorHAnsi" w:cstheme="minorHAnsi"/>
          <w:sz w:val="22"/>
          <w:szCs w:val="22"/>
        </w:rPr>
        <w:t xml:space="preserve">total </w:t>
      </w:r>
      <w:r>
        <w:rPr>
          <w:rFonts w:asciiTheme="minorHAnsi" w:hAnsiTheme="minorHAnsi" w:cstheme="minorHAnsi"/>
          <w:sz w:val="22"/>
          <w:szCs w:val="22"/>
        </w:rPr>
        <w:t xml:space="preserve">online revenue in the UK </w:t>
      </w:r>
      <w:r>
        <w:rPr>
          <w:rFonts w:asciiTheme="minorHAnsi" w:hAnsiTheme="minorHAnsi" w:cstheme="minorHAnsi"/>
          <w:sz w:val="22"/>
          <w:szCs w:val="22"/>
          <w:vertAlign w:val="superscript"/>
        </w:rPr>
        <w:t>6</w:t>
      </w:r>
      <w:r w:rsidRPr="00C31277">
        <w:rPr>
          <w:rFonts w:asciiTheme="minorHAnsi" w:hAnsiTheme="minorHAnsi" w:cstheme="minorHAnsi"/>
          <w:sz w:val="22"/>
          <w:szCs w:val="22"/>
        </w:rPr>
        <w:t xml:space="preserve"> was approximately </w:t>
      </w:r>
      <w:r w:rsidRPr="009D516B">
        <w:rPr>
          <w:rFonts w:asciiTheme="minorHAnsi" w:hAnsiTheme="minorHAnsi" w:cstheme="minorHAnsi"/>
          <w:sz w:val="22"/>
          <w:szCs w:val="22"/>
        </w:rPr>
        <w:t>2</w:t>
      </w:r>
      <w:r>
        <w:rPr>
          <w:rFonts w:asciiTheme="minorHAnsi" w:hAnsiTheme="minorHAnsi" w:cstheme="minorHAnsi"/>
          <w:sz w:val="22"/>
          <w:szCs w:val="22"/>
        </w:rPr>
        <w:t>8</w:t>
      </w:r>
      <w:r w:rsidRPr="00BF3699">
        <w:rPr>
          <w:rFonts w:asciiTheme="minorHAnsi" w:hAnsiTheme="minorHAnsi" w:cstheme="minorHAnsi"/>
          <w:sz w:val="22"/>
          <w:szCs w:val="22"/>
        </w:rPr>
        <w:t xml:space="preserve">%, with a </w:t>
      </w:r>
      <w:r w:rsidRPr="009D516B">
        <w:rPr>
          <w:rFonts w:asciiTheme="minorHAnsi" w:hAnsiTheme="minorHAnsi" w:cstheme="minorHAnsi"/>
          <w:sz w:val="22"/>
          <w:szCs w:val="22"/>
        </w:rPr>
        <w:t>4</w:t>
      </w:r>
      <w:r>
        <w:rPr>
          <w:rFonts w:asciiTheme="minorHAnsi" w:hAnsiTheme="minorHAnsi" w:cstheme="minorHAnsi"/>
          <w:sz w:val="22"/>
          <w:szCs w:val="22"/>
        </w:rPr>
        <w:t>2</w:t>
      </w:r>
      <w:r w:rsidRPr="00BF3699">
        <w:rPr>
          <w:rFonts w:asciiTheme="minorHAnsi" w:hAnsiTheme="minorHAnsi" w:cstheme="minorHAnsi"/>
          <w:sz w:val="22"/>
          <w:szCs w:val="22"/>
        </w:rPr>
        <w:t xml:space="preserve">% share of sports and a </w:t>
      </w:r>
      <w:r w:rsidRPr="009D516B">
        <w:rPr>
          <w:rFonts w:asciiTheme="minorHAnsi" w:hAnsiTheme="minorHAnsi" w:cstheme="minorHAnsi"/>
          <w:sz w:val="22"/>
          <w:szCs w:val="22"/>
        </w:rPr>
        <w:t>19</w:t>
      </w:r>
      <w:r w:rsidRPr="00BF3699">
        <w:rPr>
          <w:rFonts w:asciiTheme="minorHAnsi" w:hAnsiTheme="minorHAnsi" w:cstheme="minorHAnsi"/>
          <w:sz w:val="22"/>
          <w:szCs w:val="22"/>
        </w:rPr>
        <w:t xml:space="preserve">% share of gaming (2019 total share: </w:t>
      </w:r>
      <w:r w:rsidRPr="009D516B">
        <w:rPr>
          <w:rFonts w:asciiTheme="minorHAnsi" w:hAnsiTheme="minorHAnsi" w:cstheme="minorHAnsi"/>
          <w:sz w:val="22"/>
          <w:szCs w:val="22"/>
        </w:rPr>
        <w:t>27</w:t>
      </w:r>
      <w:r w:rsidRPr="00BF3699">
        <w:rPr>
          <w:rFonts w:asciiTheme="minorHAnsi" w:hAnsiTheme="minorHAnsi" w:cstheme="minorHAnsi"/>
          <w:sz w:val="22"/>
          <w:szCs w:val="22"/>
        </w:rPr>
        <w:t>%). We are</w:t>
      </w:r>
      <w:r w:rsidRPr="00C31277">
        <w:rPr>
          <w:rFonts w:asciiTheme="minorHAnsi" w:hAnsiTheme="minorHAnsi" w:cstheme="minorHAnsi"/>
          <w:sz w:val="22"/>
          <w:szCs w:val="22"/>
        </w:rPr>
        <w:t xml:space="preserve"> encouraged by the increased engagement we are seeing amongst recreational customers in particular; we</w:t>
      </w:r>
      <w:r w:rsidRPr="005C74F1">
        <w:rPr>
          <w:rFonts w:asciiTheme="minorHAnsi" w:hAnsiTheme="minorHAnsi" w:cstheme="minorHAnsi"/>
          <w:sz w:val="22"/>
          <w:szCs w:val="22"/>
        </w:rPr>
        <w:t xml:space="preserve"> estimate </w:t>
      </w:r>
      <w:r>
        <w:rPr>
          <w:rFonts w:asciiTheme="minorHAnsi" w:hAnsiTheme="minorHAnsi" w:cstheme="minorHAnsi"/>
          <w:sz w:val="22"/>
          <w:szCs w:val="22"/>
        </w:rPr>
        <w:t xml:space="preserve">that </w:t>
      </w:r>
      <w:r w:rsidRPr="005C74F1">
        <w:rPr>
          <w:rFonts w:asciiTheme="minorHAnsi" w:hAnsiTheme="minorHAnsi" w:cstheme="minorHAnsi"/>
          <w:sz w:val="22"/>
          <w:szCs w:val="22"/>
        </w:rPr>
        <w:t xml:space="preserve">over 55% of all online sports bettors </w:t>
      </w:r>
      <w:r>
        <w:rPr>
          <w:rFonts w:asciiTheme="minorHAnsi" w:hAnsiTheme="minorHAnsi" w:cstheme="minorHAnsi"/>
          <w:sz w:val="22"/>
          <w:szCs w:val="22"/>
        </w:rPr>
        <w:t xml:space="preserve">engaged </w:t>
      </w:r>
      <w:r w:rsidRPr="00E63A48">
        <w:rPr>
          <w:rFonts w:asciiTheme="minorHAnsi" w:hAnsiTheme="minorHAnsi" w:cstheme="minorHAnsi"/>
          <w:sz w:val="22"/>
          <w:szCs w:val="22"/>
        </w:rPr>
        <w:t>with our brands</w:t>
      </w:r>
      <w:r>
        <w:rPr>
          <w:rFonts w:asciiTheme="minorHAnsi" w:hAnsiTheme="minorHAnsi" w:cstheme="minorHAnsi"/>
          <w:sz w:val="22"/>
          <w:szCs w:val="22"/>
        </w:rPr>
        <w:t xml:space="preserve"> during Q4. This was up </w:t>
      </w:r>
      <w:r w:rsidRPr="005C74F1">
        <w:rPr>
          <w:rFonts w:asciiTheme="minorHAnsi" w:hAnsiTheme="minorHAnsi" w:cstheme="minorHAnsi"/>
          <w:sz w:val="22"/>
          <w:szCs w:val="22"/>
        </w:rPr>
        <w:t>eight percentage points on the comparable period in 2019</w:t>
      </w:r>
      <w:r>
        <w:rPr>
          <w:rFonts w:asciiTheme="minorHAnsi" w:hAnsiTheme="minorHAnsi" w:cstheme="minorHAnsi"/>
          <w:sz w:val="22"/>
          <w:szCs w:val="22"/>
        </w:rPr>
        <w:t xml:space="preserve"> and illustrates why we believe we are well </w:t>
      </w:r>
      <w:r w:rsidRPr="005C74F1">
        <w:rPr>
          <w:rFonts w:asciiTheme="minorHAnsi" w:hAnsiTheme="minorHAnsi" w:cstheme="minorHAnsi"/>
          <w:sz w:val="22"/>
          <w:szCs w:val="22"/>
        </w:rPr>
        <w:t>position</w:t>
      </w:r>
      <w:r>
        <w:rPr>
          <w:rFonts w:asciiTheme="minorHAnsi" w:hAnsiTheme="minorHAnsi" w:cstheme="minorHAnsi"/>
          <w:sz w:val="22"/>
          <w:szCs w:val="22"/>
        </w:rPr>
        <w:t>ed</w:t>
      </w:r>
      <w:r w:rsidRPr="005C74F1">
        <w:rPr>
          <w:rFonts w:asciiTheme="minorHAnsi" w:hAnsiTheme="minorHAnsi" w:cstheme="minorHAnsi"/>
          <w:sz w:val="22"/>
          <w:szCs w:val="22"/>
        </w:rPr>
        <w:t xml:space="preserve"> </w:t>
      </w:r>
      <w:r>
        <w:rPr>
          <w:rFonts w:asciiTheme="minorHAnsi" w:hAnsiTheme="minorHAnsi" w:cstheme="minorHAnsi"/>
          <w:sz w:val="22"/>
          <w:szCs w:val="22"/>
        </w:rPr>
        <w:t xml:space="preserve">ahead of prospective </w:t>
      </w:r>
      <w:r w:rsidRPr="005C74F1">
        <w:rPr>
          <w:rFonts w:asciiTheme="minorHAnsi" w:hAnsiTheme="minorHAnsi" w:cstheme="minorHAnsi"/>
          <w:sz w:val="22"/>
          <w:szCs w:val="22"/>
        </w:rPr>
        <w:t>regulatory change.</w:t>
      </w:r>
    </w:p>
    <w:p w14:paraId="3766CE7B" w14:textId="77777777" w:rsidR="00682944" w:rsidRPr="00DA0F7E" w:rsidRDefault="00682944" w:rsidP="00682944">
      <w:pPr>
        <w:spacing w:after="80" w:line="259" w:lineRule="auto"/>
        <w:jc w:val="both"/>
        <w:rPr>
          <w:rFonts w:asciiTheme="minorHAnsi" w:hAnsiTheme="minorHAnsi" w:cstheme="minorHAnsi"/>
          <w:sz w:val="22"/>
          <w:szCs w:val="22"/>
        </w:rPr>
      </w:pPr>
      <w:r>
        <w:rPr>
          <w:rFonts w:asciiTheme="minorHAnsi" w:hAnsiTheme="minorHAnsi" w:cstheme="minorHAnsi"/>
          <w:b/>
          <w:sz w:val="22"/>
          <w:szCs w:val="22"/>
        </w:rPr>
        <w:t>Australia</w:t>
      </w:r>
      <w:r w:rsidRPr="00DA0F7E">
        <w:rPr>
          <w:rFonts w:asciiTheme="minorHAnsi" w:hAnsiTheme="minorHAnsi" w:cstheme="minorHAnsi"/>
          <w:b/>
          <w:sz w:val="22"/>
          <w:szCs w:val="22"/>
        </w:rPr>
        <w:t xml:space="preserve"> </w:t>
      </w:r>
    </w:p>
    <w:p w14:paraId="7E0C1561" w14:textId="77777777" w:rsidR="00682944" w:rsidRPr="00FC4799" w:rsidRDefault="00682944" w:rsidP="00682944">
      <w:pPr>
        <w:spacing w:after="80" w:line="259" w:lineRule="auto"/>
        <w:jc w:val="both"/>
        <w:rPr>
          <w:rFonts w:asciiTheme="minorHAnsi" w:hAnsiTheme="minorHAnsi" w:cstheme="minorHAnsi"/>
          <w:sz w:val="22"/>
          <w:szCs w:val="22"/>
        </w:rPr>
      </w:pPr>
      <w:r w:rsidRPr="00271270">
        <w:rPr>
          <w:rFonts w:asciiTheme="minorHAnsi" w:hAnsiTheme="minorHAnsi" w:cstheme="minorHAnsi"/>
          <w:sz w:val="22"/>
          <w:szCs w:val="22"/>
        </w:rPr>
        <w:t>The Australian</w:t>
      </w:r>
      <w:r>
        <w:rPr>
          <w:rFonts w:asciiTheme="minorHAnsi" w:hAnsiTheme="minorHAnsi" w:cstheme="minorHAnsi"/>
          <w:sz w:val="22"/>
          <w:szCs w:val="22"/>
        </w:rPr>
        <w:t xml:space="preserve"> online market enjoyed similar structural changes to the UK and Irish markets during 2020. With retail closed for prolonged periods and racing continuing behind closed doors, average monthly players increased by 26% across our business. We estimate that our share of the online market</w:t>
      </w:r>
      <w:r>
        <w:rPr>
          <w:rFonts w:asciiTheme="minorHAnsi" w:hAnsiTheme="minorHAnsi" w:cstheme="minorHAnsi"/>
          <w:sz w:val="22"/>
          <w:szCs w:val="22"/>
          <w:vertAlign w:val="superscript"/>
        </w:rPr>
        <w:t>6</w:t>
      </w:r>
      <w:r>
        <w:rPr>
          <w:rFonts w:asciiTheme="minorHAnsi" w:hAnsiTheme="minorHAnsi" w:cstheme="minorHAnsi"/>
          <w:sz w:val="22"/>
          <w:szCs w:val="22"/>
        </w:rPr>
        <w:t xml:space="preserve"> increased from 43</w:t>
      </w:r>
      <w:r w:rsidRPr="00C31277">
        <w:rPr>
          <w:rFonts w:asciiTheme="minorHAnsi" w:hAnsiTheme="minorHAnsi" w:cstheme="minorHAnsi"/>
          <w:sz w:val="22"/>
          <w:szCs w:val="22"/>
        </w:rPr>
        <w:t xml:space="preserve">% in 2019 to </w:t>
      </w:r>
      <w:r>
        <w:rPr>
          <w:rFonts w:asciiTheme="minorHAnsi" w:hAnsiTheme="minorHAnsi" w:cstheme="minorHAnsi"/>
          <w:sz w:val="22"/>
          <w:szCs w:val="22"/>
        </w:rPr>
        <w:t>46</w:t>
      </w:r>
      <w:r w:rsidRPr="00C31277">
        <w:rPr>
          <w:rFonts w:asciiTheme="minorHAnsi" w:hAnsiTheme="minorHAnsi" w:cstheme="minorHAnsi"/>
          <w:sz w:val="22"/>
          <w:szCs w:val="22"/>
        </w:rPr>
        <w:t>% in 2020.</w:t>
      </w:r>
      <w:r>
        <w:rPr>
          <w:rFonts w:asciiTheme="minorHAnsi" w:hAnsiTheme="minorHAnsi" w:cstheme="minorHAnsi"/>
          <w:sz w:val="22"/>
          <w:szCs w:val="22"/>
        </w:rPr>
        <w:t xml:space="preserve"> </w:t>
      </w:r>
    </w:p>
    <w:p w14:paraId="309D1C21" w14:textId="77777777" w:rsidR="00682944" w:rsidRDefault="00682944" w:rsidP="00682944">
      <w:pPr>
        <w:spacing w:after="80" w:line="259" w:lineRule="auto"/>
        <w:jc w:val="both"/>
        <w:rPr>
          <w:rFonts w:asciiTheme="minorHAnsi" w:hAnsiTheme="minorHAnsi" w:cstheme="minorHAnsi"/>
          <w:sz w:val="22"/>
          <w:szCs w:val="22"/>
        </w:rPr>
      </w:pPr>
      <w:r>
        <w:rPr>
          <w:rFonts w:asciiTheme="minorHAnsi" w:hAnsiTheme="minorHAnsi" w:cstheme="minorHAnsi"/>
          <w:sz w:val="22"/>
          <w:szCs w:val="22"/>
        </w:rPr>
        <w:t xml:space="preserve">This strong performance was delivered while completing the integration of Sportsbet and BetEasy. We made the decision to move to a single brand quickly and completed the brand migration ahead of the 2020 Spring Carnival. The migration of BetEasy customers across to the Sportsbet platform was seamless with players accounting for more than 90% of BetEasy revenues in the 12 months pre-migration going on to bet with Sportsbet. </w:t>
      </w:r>
      <w:r w:rsidRPr="00B83897">
        <w:rPr>
          <w:rFonts w:asciiTheme="minorHAnsi" w:hAnsiTheme="minorHAnsi" w:cstheme="minorHAnsi"/>
          <w:sz w:val="22"/>
          <w:szCs w:val="22"/>
        </w:rPr>
        <w:t xml:space="preserve">To support the migration, we </w:t>
      </w:r>
      <w:r>
        <w:rPr>
          <w:rFonts w:asciiTheme="minorHAnsi" w:hAnsiTheme="minorHAnsi" w:cstheme="minorHAnsi"/>
          <w:sz w:val="22"/>
          <w:szCs w:val="22"/>
        </w:rPr>
        <w:t>provided</w:t>
      </w:r>
      <w:r w:rsidRPr="00B83897">
        <w:rPr>
          <w:rFonts w:asciiTheme="minorHAnsi" w:hAnsiTheme="minorHAnsi" w:cstheme="minorHAnsi"/>
          <w:sz w:val="22"/>
          <w:szCs w:val="22"/>
        </w:rPr>
        <w:t xml:space="preserve"> incremental product improvements on the Sportsbet platform, such as tokenised generosity to ensure continuity of key product features already enjoyed by BetEasy customers. </w:t>
      </w:r>
      <w:r>
        <w:rPr>
          <w:rFonts w:asciiTheme="minorHAnsi" w:hAnsiTheme="minorHAnsi" w:cstheme="minorHAnsi"/>
          <w:sz w:val="22"/>
          <w:szCs w:val="22"/>
        </w:rPr>
        <w:t xml:space="preserve">By doing so, we reduced the risk of customer attrition, while also enhancing the product offering to Sportsbet customers. </w:t>
      </w:r>
    </w:p>
    <w:p w14:paraId="164CFB6D" w14:textId="77777777" w:rsidR="00682944" w:rsidRDefault="00682944" w:rsidP="00682944">
      <w:pPr>
        <w:spacing w:after="80" w:line="259" w:lineRule="auto"/>
        <w:jc w:val="both"/>
        <w:rPr>
          <w:rFonts w:asciiTheme="minorHAnsi" w:hAnsiTheme="minorHAnsi" w:cstheme="minorHAnsi"/>
          <w:b/>
          <w:sz w:val="22"/>
          <w:szCs w:val="22"/>
        </w:rPr>
      </w:pPr>
      <w:r w:rsidRPr="00914B9D">
        <w:rPr>
          <w:rFonts w:asciiTheme="minorHAnsi" w:hAnsiTheme="minorHAnsi"/>
          <w:b/>
          <w:sz w:val="22"/>
        </w:rPr>
        <w:t xml:space="preserve">International </w:t>
      </w:r>
    </w:p>
    <w:p w14:paraId="22564B7B" w14:textId="77777777" w:rsidR="00682944" w:rsidRDefault="00682944" w:rsidP="00682944">
      <w:pPr>
        <w:spacing w:after="80" w:line="259" w:lineRule="auto"/>
        <w:jc w:val="both"/>
        <w:rPr>
          <w:rFonts w:asciiTheme="minorHAnsi" w:hAnsiTheme="minorHAnsi" w:cstheme="minorHAnsi"/>
          <w:sz w:val="22"/>
          <w:szCs w:val="22"/>
        </w:rPr>
      </w:pPr>
      <w:r w:rsidRPr="00914B9D">
        <w:rPr>
          <w:rFonts w:asciiTheme="minorHAnsi" w:hAnsiTheme="minorHAnsi"/>
          <w:sz w:val="22"/>
        </w:rPr>
        <w:t xml:space="preserve">In International </w:t>
      </w:r>
      <w:r w:rsidRPr="00A44AD8">
        <w:rPr>
          <w:rFonts w:asciiTheme="minorHAnsi" w:hAnsiTheme="minorHAnsi" w:cstheme="minorHAnsi"/>
          <w:sz w:val="22"/>
          <w:szCs w:val="22"/>
        </w:rPr>
        <w:t>(</w:t>
      </w:r>
      <w:r w:rsidRPr="00447841">
        <w:rPr>
          <w:rFonts w:asciiTheme="minorHAnsi" w:hAnsiTheme="minorHAnsi" w:cstheme="minorHAnsi"/>
          <w:sz w:val="22"/>
          <w:szCs w:val="22"/>
        </w:rPr>
        <w:t>compris</w:t>
      </w:r>
      <w:r>
        <w:rPr>
          <w:rFonts w:asciiTheme="minorHAnsi" w:hAnsiTheme="minorHAnsi" w:cstheme="minorHAnsi"/>
          <w:sz w:val="22"/>
          <w:szCs w:val="22"/>
        </w:rPr>
        <w:t>ing</w:t>
      </w:r>
      <w:r w:rsidRPr="00447841">
        <w:rPr>
          <w:rFonts w:asciiTheme="minorHAnsi" w:hAnsiTheme="minorHAnsi" w:cstheme="minorHAnsi"/>
          <w:sz w:val="22"/>
          <w:szCs w:val="22"/>
        </w:rPr>
        <w:t xml:space="preserve"> Poker</w:t>
      </w:r>
      <w:r>
        <w:rPr>
          <w:rFonts w:asciiTheme="minorHAnsi" w:hAnsiTheme="minorHAnsi" w:cstheme="minorHAnsi"/>
          <w:sz w:val="22"/>
          <w:szCs w:val="22"/>
        </w:rPr>
        <w:t>S</w:t>
      </w:r>
      <w:r w:rsidRPr="00447841">
        <w:rPr>
          <w:rFonts w:asciiTheme="minorHAnsi" w:hAnsiTheme="minorHAnsi" w:cstheme="minorHAnsi"/>
          <w:sz w:val="22"/>
          <w:szCs w:val="22"/>
        </w:rPr>
        <w:t>tars, Betfair International and Adjarabet),</w:t>
      </w:r>
      <w:r w:rsidRPr="00447841">
        <w:rPr>
          <w:rFonts w:asciiTheme="minorHAnsi" w:hAnsiTheme="minorHAnsi" w:cstheme="minorHAnsi"/>
          <w:b/>
          <w:sz w:val="22"/>
          <w:szCs w:val="22"/>
        </w:rPr>
        <w:t xml:space="preserve"> </w:t>
      </w:r>
      <w:r>
        <w:rPr>
          <w:rFonts w:asciiTheme="minorHAnsi" w:hAnsiTheme="minorHAnsi" w:cstheme="minorHAnsi"/>
          <w:sz w:val="22"/>
          <w:szCs w:val="22"/>
        </w:rPr>
        <w:t>w</w:t>
      </w:r>
      <w:r w:rsidRPr="00E008CF">
        <w:rPr>
          <w:rFonts w:asciiTheme="minorHAnsi" w:hAnsiTheme="minorHAnsi" w:cstheme="minorHAnsi"/>
          <w:sz w:val="22"/>
          <w:szCs w:val="22"/>
        </w:rPr>
        <w:t>e have established a new leadership team</w:t>
      </w:r>
      <w:r>
        <w:rPr>
          <w:rFonts w:asciiTheme="minorHAnsi" w:hAnsiTheme="minorHAnsi" w:cstheme="minorHAnsi"/>
          <w:sz w:val="22"/>
          <w:szCs w:val="22"/>
        </w:rPr>
        <w:t xml:space="preserve"> </w:t>
      </w:r>
      <w:r w:rsidRPr="00E008CF">
        <w:rPr>
          <w:rFonts w:asciiTheme="minorHAnsi" w:hAnsiTheme="minorHAnsi" w:cstheme="minorHAnsi"/>
          <w:sz w:val="22"/>
          <w:szCs w:val="22"/>
        </w:rPr>
        <w:t xml:space="preserve">that combines </w:t>
      </w:r>
      <w:r w:rsidRPr="00C67319">
        <w:rPr>
          <w:rFonts w:asciiTheme="minorHAnsi" w:hAnsiTheme="minorHAnsi" w:cstheme="minorHAnsi"/>
          <w:sz w:val="22"/>
          <w:szCs w:val="22"/>
        </w:rPr>
        <w:t xml:space="preserve">the experience of </w:t>
      </w:r>
      <w:r>
        <w:rPr>
          <w:rFonts w:asciiTheme="minorHAnsi" w:hAnsiTheme="minorHAnsi" w:cstheme="minorHAnsi"/>
          <w:sz w:val="22"/>
          <w:szCs w:val="22"/>
        </w:rPr>
        <w:t xml:space="preserve">senior members </w:t>
      </w:r>
      <w:r w:rsidRPr="00C67319">
        <w:rPr>
          <w:rFonts w:asciiTheme="minorHAnsi" w:hAnsiTheme="minorHAnsi" w:cstheme="minorHAnsi"/>
          <w:sz w:val="22"/>
          <w:szCs w:val="22"/>
        </w:rPr>
        <w:t>o</w:t>
      </w:r>
      <w:r w:rsidRPr="006066A8">
        <w:rPr>
          <w:rFonts w:asciiTheme="minorHAnsi" w:hAnsiTheme="minorHAnsi" w:cstheme="minorHAnsi"/>
          <w:sz w:val="22"/>
          <w:szCs w:val="22"/>
        </w:rPr>
        <w:t xml:space="preserve">f PPB with </w:t>
      </w:r>
      <w:r>
        <w:rPr>
          <w:rFonts w:asciiTheme="minorHAnsi" w:hAnsiTheme="minorHAnsi" w:cstheme="minorHAnsi"/>
          <w:sz w:val="22"/>
          <w:szCs w:val="22"/>
        </w:rPr>
        <w:t>the considerable gaming</w:t>
      </w:r>
      <w:r w:rsidRPr="006066A8">
        <w:rPr>
          <w:rFonts w:asciiTheme="minorHAnsi" w:hAnsiTheme="minorHAnsi" w:cstheme="minorHAnsi"/>
          <w:sz w:val="22"/>
          <w:szCs w:val="22"/>
        </w:rPr>
        <w:t xml:space="preserve"> expertise of the TSG team.</w:t>
      </w:r>
      <w:r>
        <w:rPr>
          <w:rFonts w:asciiTheme="minorHAnsi" w:hAnsiTheme="minorHAnsi" w:cstheme="minorHAnsi"/>
          <w:sz w:val="22"/>
          <w:szCs w:val="22"/>
        </w:rPr>
        <w:t xml:space="preserve"> We outlined at our interim results that we would be implementing changes in order to align compliance standards and markets with Flutter policies and in addition, a</w:t>
      </w:r>
      <w:r w:rsidRPr="007172ED">
        <w:rPr>
          <w:rFonts w:asciiTheme="minorHAnsi" w:hAnsiTheme="minorHAnsi" w:cstheme="minorHAnsi"/>
          <w:sz w:val="22"/>
          <w:szCs w:val="22"/>
        </w:rPr>
        <w:t xml:space="preserve"> new strategy has been developed </w:t>
      </w:r>
      <w:r>
        <w:rPr>
          <w:rFonts w:asciiTheme="minorHAnsi" w:hAnsiTheme="minorHAnsi" w:cstheme="minorHAnsi"/>
          <w:sz w:val="22"/>
          <w:szCs w:val="22"/>
        </w:rPr>
        <w:t xml:space="preserve">that places multi-year investment across product, technology and marketing at the heart of our plans to grow the business. The key aspects of the strategy are as follows: </w:t>
      </w:r>
    </w:p>
    <w:p w14:paraId="639A8114" w14:textId="77777777" w:rsidR="00682944" w:rsidRDefault="00682944" w:rsidP="00682944">
      <w:pPr>
        <w:pStyle w:val="ListParagraph"/>
        <w:numPr>
          <w:ilvl w:val="0"/>
          <w:numId w:val="27"/>
        </w:numPr>
        <w:spacing w:after="160" w:line="259" w:lineRule="auto"/>
        <w:ind w:left="284" w:hanging="284"/>
        <w:jc w:val="both"/>
        <w:rPr>
          <w:rFonts w:asciiTheme="minorHAnsi" w:hAnsiTheme="minorHAnsi" w:cstheme="minorHAnsi"/>
        </w:rPr>
      </w:pPr>
      <w:r w:rsidRPr="00447841">
        <w:rPr>
          <w:rFonts w:asciiTheme="minorHAnsi" w:hAnsiTheme="minorHAnsi" w:cstheme="minorHAnsi"/>
          <w:b/>
        </w:rPr>
        <w:t>Brand</w:t>
      </w:r>
      <w:r>
        <w:rPr>
          <w:rFonts w:asciiTheme="minorHAnsi" w:hAnsiTheme="minorHAnsi" w:cstheme="minorHAnsi"/>
          <w:b/>
        </w:rPr>
        <w:t xml:space="preserve"> strategy</w:t>
      </w:r>
      <w:r w:rsidRPr="00447841">
        <w:rPr>
          <w:rFonts w:asciiTheme="minorHAnsi" w:hAnsiTheme="minorHAnsi" w:cstheme="minorHAnsi"/>
          <w:b/>
        </w:rPr>
        <w:t xml:space="preserve">: </w:t>
      </w:r>
      <w:r>
        <w:rPr>
          <w:rFonts w:asciiTheme="minorHAnsi" w:hAnsiTheme="minorHAnsi" w:cstheme="minorHAnsi"/>
        </w:rPr>
        <w:t>As the PokerStars brand has the largest customer base and strongest brand awareness within our international markets, it will be our lead brand.</w:t>
      </w:r>
      <w:r w:rsidRPr="00447841">
        <w:rPr>
          <w:rFonts w:asciiTheme="minorHAnsi" w:hAnsiTheme="minorHAnsi" w:cstheme="minorHAnsi"/>
        </w:rPr>
        <w:t xml:space="preserve"> </w:t>
      </w:r>
      <w:r>
        <w:rPr>
          <w:rFonts w:asciiTheme="minorHAnsi" w:hAnsiTheme="minorHAnsi" w:cstheme="minorHAnsi"/>
        </w:rPr>
        <w:t>We will continue to promote Betfair in</w:t>
      </w:r>
      <w:r w:rsidRPr="00447841">
        <w:rPr>
          <w:rFonts w:asciiTheme="minorHAnsi" w:hAnsiTheme="minorHAnsi" w:cstheme="minorHAnsi"/>
        </w:rPr>
        <w:t xml:space="preserve"> select markets </w:t>
      </w:r>
      <w:r>
        <w:rPr>
          <w:rFonts w:asciiTheme="minorHAnsi" w:hAnsiTheme="minorHAnsi" w:cstheme="minorHAnsi"/>
        </w:rPr>
        <w:t xml:space="preserve">such as </w:t>
      </w:r>
      <w:r w:rsidRPr="00447841">
        <w:rPr>
          <w:rFonts w:asciiTheme="minorHAnsi" w:hAnsiTheme="minorHAnsi" w:cstheme="minorHAnsi"/>
        </w:rPr>
        <w:t>Italy, Spain, Romania and</w:t>
      </w:r>
      <w:r>
        <w:rPr>
          <w:rFonts w:asciiTheme="minorHAnsi" w:hAnsiTheme="minorHAnsi" w:cstheme="minorHAnsi"/>
        </w:rPr>
        <w:t xml:space="preserve"> Latin America</w:t>
      </w:r>
      <w:r w:rsidRPr="00447841">
        <w:rPr>
          <w:rFonts w:asciiTheme="minorHAnsi" w:hAnsiTheme="minorHAnsi" w:cstheme="minorHAnsi"/>
        </w:rPr>
        <w:t xml:space="preserve"> </w:t>
      </w:r>
      <w:r>
        <w:rPr>
          <w:rFonts w:asciiTheme="minorHAnsi" w:hAnsiTheme="minorHAnsi" w:cstheme="minorHAnsi"/>
        </w:rPr>
        <w:t xml:space="preserve">where it enjoys strong </w:t>
      </w:r>
      <w:r w:rsidRPr="00447841">
        <w:rPr>
          <w:rFonts w:asciiTheme="minorHAnsi" w:hAnsiTheme="minorHAnsi" w:cstheme="minorHAnsi"/>
        </w:rPr>
        <w:t>consideration among</w:t>
      </w:r>
      <w:r>
        <w:rPr>
          <w:rFonts w:asciiTheme="minorHAnsi" w:hAnsiTheme="minorHAnsi" w:cstheme="minorHAnsi"/>
        </w:rPr>
        <w:t>st</w:t>
      </w:r>
      <w:r w:rsidRPr="00447841">
        <w:rPr>
          <w:rFonts w:asciiTheme="minorHAnsi" w:hAnsiTheme="minorHAnsi" w:cstheme="minorHAnsi"/>
        </w:rPr>
        <w:t xml:space="preserve"> sports bettors</w:t>
      </w:r>
      <w:r>
        <w:rPr>
          <w:rFonts w:asciiTheme="minorHAnsi" w:hAnsiTheme="minorHAnsi" w:cstheme="minorHAnsi"/>
        </w:rPr>
        <w:t>.</w:t>
      </w:r>
      <w:r w:rsidRPr="00447841">
        <w:rPr>
          <w:rFonts w:asciiTheme="minorHAnsi" w:hAnsiTheme="minorHAnsi" w:cstheme="minorHAnsi"/>
        </w:rPr>
        <w:t xml:space="preserve"> </w:t>
      </w:r>
    </w:p>
    <w:p w14:paraId="3956BC79" w14:textId="77777777" w:rsidR="00682944" w:rsidRDefault="00682944" w:rsidP="00682944">
      <w:pPr>
        <w:pStyle w:val="ListParagraph"/>
        <w:numPr>
          <w:ilvl w:val="0"/>
          <w:numId w:val="27"/>
        </w:numPr>
        <w:spacing w:after="160" w:line="259" w:lineRule="auto"/>
        <w:ind w:left="284" w:hanging="284"/>
        <w:jc w:val="both"/>
        <w:rPr>
          <w:rFonts w:asciiTheme="minorHAnsi" w:hAnsiTheme="minorHAnsi" w:cstheme="minorHAnsi"/>
        </w:rPr>
      </w:pPr>
      <w:r>
        <w:rPr>
          <w:rFonts w:asciiTheme="minorHAnsi" w:hAnsiTheme="minorHAnsi" w:cstheme="minorHAnsi"/>
          <w:b/>
        </w:rPr>
        <w:t>Technology:</w:t>
      </w:r>
      <w:r>
        <w:rPr>
          <w:rFonts w:asciiTheme="minorHAnsi" w:hAnsiTheme="minorHAnsi" w:cstheme="minorHAnsi"/>
        </w:rPr>
        <w:t xml:space="preserve"> This will include addressing some legacy technology challenges facing the business to create flexible, stable and modern platforms for future growth.</w:t>
      </w:r>
    </w:p>
    <w:p w14:paraId="4F89507D" w14:textId="77777777" w:rsidR="00682944" w:rsidRDefault="00682944" w:rsidP="00682944">
      <w:pPr>
        <w:pStyle w:val="ListParagraph"/>
        <w:numPr>
          <w:ilvl w:val="0"/>
          <w:numId w:val="27"/>
        </w:numPr>
        <w:spacing w:after="160" w:line="259" w:lineRule="auto"/>
        <w:ind w:left="284" w:hanging="284"/>
        <w:jc w:val="both"/>
        <w:rPr>
          <w:rFonts w:asciiTheme="minorHAnsi" w:hAnsiTheme="minorHAnsi" w:cstheme="minorHAnsi"/>
        </w:rPr>
      </w:pPr>
      <w:r w:rsidRPr="00447841">
        <w:rPr>
          <w:rFonts w:asciiTheme="minorHAnsi" w:hAnsiTheme="minorHAnsi" w:cstheme="minorHAnsi"/>
          <w:b/>
        </w:rPr>
        <w:t xml:space="preserve">Reassert PokerStars’ </w:t>
      </w:r>
      <w:r>
        <w:rPr>
          <w:rFonts w:asciiTheme="minorHAnsi" w:hAnsiTheme="minorHAnsi" w:cstheme="minorHAnsi"/>
          <w:b/>
        </w:rPr>
        <w:t>leadership in poker:</w:t>
      </w:r>
      <w:r w:rsidRPr="00447841">
        <w:rPr>
          <w:rFonts w:asciiTheme="minorHAnsi" w:hAnsiTheme="minorHAnsi" w:cstheme="minorHAnsi"/>
        </w:rPr>
        <w:t xml:space="preserve"> </w:t>
      </w:r>
      <w:r>
        <w:rPr>
          <w:rFonts w:asciiTheme="minorHAnsi" w:hAnsiTheme="minorHAnsi" w:cstheme="minorHAnsi"/>
        </w:rPr>
        <w:t>While PokerStars remains the global leader in poker, its share of the online poker market has reduced in recent years. While desktop is, and will remain, an important channel for many online poker players, improving the customer experience on mobile is also essential. We launched</w:t>
      </w:r>
      <w:r w:rsidRPr="00447841">
        <w:rPr>
          <w:rFonts w:asciiTheme="minorHAnsi" w:hAnsiTheme="minorHAnsi" w:cstheme="minorHAnsi"/>
        </w:rPr>
        <w:t xml:space="preserve"> </w:t>
      </w:r>
      <w:r>
        <w:rPr>
          <w:rFonts w:asciiTheme="minorHAnsi" w:hAnsiTheme="minorHAnsi" w:cstheme="minorHAnsi"/>
        </w:rPr>
        <w:t xml:space="preserve">a </w:t>
      </w:r>
      <w:r w:rsidRPr="00447841">
        <w:rPr>
          <w:rFonts w:asciiTheme="minorHAnsi" w:hAnsiTheme="minorHAnsi" w:cstheme="minorHAnsi"/>
        </w:rPr>
        <w:t>new PokerStars</w:t>
      </w:r>
      <w:r>
        <w:rPr>
          <w:rFonts w:asciiTheme="minorHAnsi" w:hAnsiTheme="minorHAnsi" w:cstheme="minorHAnsi"/>
        </w:rPr>
        <w:t xml:space="preserve"> app in Q3,</w:t>
      </w:r>
      <w:r w:rsidRPr="00447841">
        <w:rPr>
          <w:rFonts w:asciiTheme="minorHAnsi" w:hAnsiTheme="minorHAnsi" w:cstheme="minorHAnsi"/>
        </w:rPr>
        <w:t xml:space="preserve"> replacing the existing app originally developed in 2011. </w:t>
      </w:r>
      <w:r>
        <w:rPr>
          <w:rFonts w:asciiTheme="minorHAnsi" w:hAnsiTheme="minorHAnsi" w:cstheme="minorHAnsi"/>
        </w:rPr>
        <w:t>W</w:t>
      </w:r>
      <w:r w:rsidRPr="00447841">
        <w:rPr>
          <w:rFonts w:asciiTheme="minorHAnsi" w:hAnsiTheme="minorHAnsi" w:cstheme="minorHAnsi"/>
        </w:rPr>
        <w:t xml:space="preserve">e have </w:t>
      </w:r>
      <w:r>
        <w:rPr>
          <w:rFonts w:asciiTheme="minorHAnsi" w:hAnsiTheme="minorHAnsi" w:cstheme="minorHAnsi"/>
        </w:rPr>
        <w:t xml:space="preserve">also </w:t>
      </w:r>
      <w:r w:rsidRPr="00447841">
        <w:rPr>
          <w:rFonts w:asciiTheme="minorHAnsi" w:hAnsiTheme="minorHAnsi" w:cstheme="minorHAnsi"/>
        </w:rPr>
        <w:t xml:space="preserve">significantly increased marketing </w:t>
      </w:r>
      <w:r>
        <w:rPr>
          <w:rFonts w:asciiTheme="minorHAnsi" w:hAnsiTheme="minorHAnsi" w:cstheme="minorHAnsi"/>
        </w:rPr>
        <w:t>and customer generosity to promote the brand and product</w:t>
      </w:r>
      <w:r w:rsidRPr="00447841">
        <w:rPr>
          <w:rFonts w:asciiTheme="minorHAnsi" w:hAnsiTheme="minorHAnsi" w:cstheme="minorHAnsi"/>
        </w:rPr>
        <w:t>.</w:t>
      </w:r>
    </w:p>
    <w:p w14:paraId="61E19FC7" w14:textId="77777777" w:rsidR="00682944" w:rsidRPr="00693211" w:rsidRDefault="00682944" w:rsidP="00682944">
      <w:pPr>
        <w:pStyle w:val="ListParagraph"/>
        <w:numPr>
          <w:ilvl w:val="0"/>
          <w:numId w:val="27"/>
        </w:numPr>
        <w:spacing w:after="160" w:line="259" w:lineRule="auto"/>
        <w:ind w:left="284" w:hanging="284"/>
        <w:jc w:val="both"/>
        <w:rPr>
          <w:rFonts w:asciiTheme="minorHAnsi" w:hAnsiTheme="minorHAnsi" w:cstheme="minorHAnsi"/>
        </w:rPr>
      </w:pPr>
      <w:r w:rsidRPr="00447841">
        <w:rPr>
          <w:rFonts w:asciiTheme="minorHAnsi" w:hAnsiTheme="minorHAnsi" w:cstheme="minorHAnsi"/>
          <w:b/>
        </w:rPr>
        <w:lastRenderedPageBreak/>
        <w:t>Invest in direct casino acquisition</w:t>
      </w:r>
      <w:r>
        <w:rPr>
          <w:rFonts w:asciiTheme="minorHAnsi" w:hAnsiTheme="minorHAnsi" w:cstheme="minorHAnsi"/>
          <w:b/>
        </w:rPr>
        <w:t>:</w:t>
      </w:r>
      <w:r w:rsidRPr="00447841">
        <w:rPr>
          <w:rFonts w:asciiTheme="minorHAnsi" w:hAnsiTheme="minorHAnsi" w:cstheme="minorHAnsi"/>
          <w:b/>
        </w:rPr>
        <w:t xml:space="preserve"> </w:t>
      </w:r>
      <w:r>
        <w:rPr>
          <w:rFonts w:asciiTheme="minorHAnsi" w:hAnsiTheme="minorHAnsi" w:cstheme="minorHAnsi"/>
        </w:rPr>
        <w:t xml:space="preserve">PokerStars has one of the best casino offerings in the market with over 1,500 titles, of which 100 are proprietary to Flutter. In 2020 alone, we launched over </w:t>
      </w:r>
      <w:r w:rsidRPr="00AD37CE">
        <w:rPr>
          <w:rFonts w:asciiTheme="minorHAnsi" w:hAnsiTheme="minorHAnsi" w:cstheme="minorHAnsi"/>
        </w:rPr>
        <w:t>500</w:t>
      </w:r>
      <w:r>
        <w:rPr>
          <w:rFonts w:asciiTheme="minorHAnsi" w:hAnsiTheme="minorHAnsi" w:cstheme="minorHAnsi"/>
        </w:rPr>
        <w:t xml:space="preserve"> new titles on the platform. PokerStars has traditionally relied on cross-sell from poker to grow the casino business. In H2, w</w:t>
      </w:r>
      <w:r w:rsidRPr="008E3D54">
        <w:rPr>
          <w:rFonts w:asciiTheme="minorHAnsi" w:hAnsiTheme="minorHAnsi" w:cstheme="minorHAnsi"/>
        </w:rPr>
        <w:t xml:space="preserve">e commenced direct casino investment and while it is early days, </w:t>
      </w:r>
      <w:r>
        <w:rPr>
          <w:rFonts w:asciiTheme="minorHAnsi" w:hAnsiTheme="minorHAnsi" w:cstheme="minorHAnsi"/>
        </w:rPr>
        <w:t xml:space="preserve">we </w:t>
      </w:r>
      <w:r w:rsidRPr="008E3D54">
        <w:rPr>
          <w:rFonts w:asciiTheme="minorHAnsi" w:hAnsiTheme="minorHAnsi" w:cstheme="minorHAnsi"/>
        </w:rPr>
        <w:t xml:space="preserve">saw </w:t>
      </w:r>
      <w:r>
        <w:rPr>
          <w:rFonts w:asciiTheme="minorHAnsi" w:hAnsiTheme="minorHAnsi" w:cstheme="minorHAnsi"/>
        </w:rPr>
        <w:t>the</w:t>
      </w:r>
      <w:r w:rsidRPr="008E3D54">
        <w:rPr>
          <w:rFonts w:asciiTheme="minorHAnsi" w:hAnsiTheme="minorHAnsi" w:cstheme="minorHAnsi"/>
        </w:rPr>
        <w:t xml:space="preserve"> number of customers acquired directly to casino</w:t>
      </w:r>
      <w:r>
        <w:rPr>
          <w:rFonts w:asciiTheme="minorHAnsi" w:hAnsiTheme="minorHAnsi" w:cstheme="minorHAnsi"/>
        </w:rPr>
        <w:t xml:space="preserve"> treble in 2020</w:t>
      </w:r>
      <w:r w:rsidRPr="008E3D54">
        <w:rPr>
          <w:rFonts w:asciiTheme="minorHAnsi" w:hAnsiTheme="minorHAnsi" w:cstheme="minorHAnsi"/>
        </w:rPr>
        <w:t>.</w:t>
      </w:r>
    </w:p>
    <w:p w14:paraId="27BB835D" w14:textId="77777777" w:rsidR="00682944" w:rsidRDefault="00682944" w:rsidP="00682944">
      <w:pPr>
        <w:pStyle w:val="ListParagraph"/>
        <w:numPr>
          <w:ilvl w:val="0"/>
          <w:numId w:val="27"/>
        </w:numPr>
        <w:spacing w:after="160" w:line="259" w:lineRule="auto"/>
        <w:ind w:left="284" w:hanging="284"/>
        <w:jc w:val="both"/>
        <w:rPr>
          <w:rFonts w:asciiTheme="minorHAnsi" w:hAnsiTheme="minorHAnsi" w:cstheme="minorHAnsi"/>
        </w:rPr>
      </w:pPr>
      <w:r w:rsidRPr="00447841">
        <w:rPr>
          <w:rFonts w:asciiTheme="minorHAnsi" w:hAnsiTheme="minorHAnsi" w:cstheme="minorHAnsi"/>
          <w:b/>
        </w:rPr>
        <w:t>Create simple, intuitive cross-sell capabilities:</w:t>
      </w:r>
      <w:r w:rsidRPr="00447841">
        <w:rPr>
          <w:rFonts w:asciiTheme="minorHAnsi" w:hAnsiTheme="minorHAnsi" w:cstheme="minorHAnsi"/>
        </w:rPr>
        <w:t xml:space="preserve"> Multi-product customers deliver better unit economics than single product players. </w:t>
      </w:r>
      <w:r>
        <w:rPr>
          <w:rFonts w:asciiTheme="minorHAnsi" w:hAnsiTheme="minorHAnsi" w:cstheme="minorHAnsi"/>
        </w:rPr>
        <w:t xml:space="preserve">In the near-term, our </w:t>
      </w:r>
      <w:r w:rsidRPr="00447841">
        <w:rPr>
          <w:rFonts w:asciiTheme="minorHAnsi" w:hAnsiTheme="minorHAnsi" w:cstheme="minorHAnsi"/>
        </w:rPr>
        <w:t>focus will continue to be on poker and casino</w:t>
      </w:r>
      <w:r>
        <w:rPr>
          <w:rFonts w:asciiTheme="minorHAnsi" w:hAnsiTheme="minorHAnsi" w:cstheme="minorHAnsi"/>
        </w:rPr>
        <w:t xml:space="preserve"> cross-sell</w:t>
      </w:r>
      <w:r w:rsidRPr="00447841">
        <w:rPr>
          <w:rFonts w:asciiTheme="minorHAnsi" w:hAnsiTheme="minorHAnsi" w:cstheme="minorHAnsi"/>
        </w:rPr>
        <w:t xml:space="preserve"> </w:t>
      </w:r>
      <w:r>
        <w:rPr>
          <w:rFonts w:asciiTheme="minorHAnsi" w:hAnsiTheme="minorHAnsi" w:cstheme="minorHAnsi"/>
        </w:rPr>
        <w:t xml:space="preserve">with increasing emphasis on </w:t>
      </w:r>
      <w:r w:rsidRPr="00447841">
        <w:rPr>
          <w:rFonts w:asciiTheme="minorHAnsi" w:hAnsiTheme="minorHAnsi" w:cstheme="minorHAnsi"/>
        </w:rPr>
        <w:t xml:space="preserve">sports </w:t>
      </w:r>
      <w:r>
        <w:rPr>
          <w:rFonts w:asciiTheme="minorHAnsi" w:hAnsiTheme="minorHAnsi" w:cstheme="minorHAnsi"/>
        </w:rPr>
        <w:t xml:space="preserve">once product </w:t>
      </w:r>
      <w:r w:rsidRPr="00447841">
        <w:rPr>
          <w:rFonts w:asciiTheme="minorHAnsi" w:hAnsiTheme="minorHAnsi" w:cstheme="minorHAnsi"/>
        </w:rPr>
        <w:t xml:space="preserve">improvements have been </w:t>
      </w:r>
      <w:r>
        <w:rPr>
          <w:rFonts w:asciiTheme="minorHAnsi" w:hAnsiTheme="minorHAnsi" w:cstheme="minorHAnsi"/>
        </w:rPr>
        <w:t>delivered during 2022.</w:t>
      </w:r>
    </w:p>
    <w:p w14:paraId="5FAB5A1B" w14:textId="77777777" w:rsidR="00682944" w:rsidRDefault="00682944" w:rsidP="00682944">
      <w:pPr>
        <w:pStyle w:val="ListParagraph"/>
        <w:numPr>
          <w:ilvl w:val="0"/>
          <w:numId w:val="27"/>
        </w:numPr>
        <w:spacing w:after="160" w:line="259" w:lineRule="auto"/>
        <w:ind w:left="284" w:hanging="284"/>
        <w:jc w:val="both"/>
        <w:rPr>
          <w:rFonts w:asciiTheme="minorHAnsi" w:hAnsiTheme="minorHAnsi" w:cstheme="minorHAnsi"/>
        </w:rPr>
      </w:pPr>
      <w:r>
        <w:rPr>
          <w:rFonts w:asciiTheme="minorHAnsi" w:hAnsiTheme="minorHAnsi" w:cstheme="minorHAnsi"/>
          <w:b/>
        </w:rPr>
        <w:t xml:space="preserve">Pursue bolt-on opportunities in </w:t>
      </w:r>
      <w:r w:rsidRPr="00D6554F">
        <w:rPr>
          <w:rFonts w:asciiTheme="minorHAnsi" w:hAnsiTheme="minorHAnsi" w:cstheme="minorHAnsi"/>
          <w:b/>
        </w:rPr>
        <w:t>new growth markets.</w:t>
      </w:r>
      <w:r w:rsidRPr="00D6554F">
        <w:rPr>
          <w:rFonts w:asciiTheme="minorHAnsi" w:hAnsiTheme="minorHAnsi" w:cstheme="minorHAnsi"/>
        </w:rPr>
        <w:t xml:space="preserve"> We will look to add to </w:t>
      </w:r>
      <w:r>
        <w:rPr>
          <w:rFonts w:asciiTheme="minorHAnsi" w:hAnsiTheme="minorHAnsi" w:cstheme="minorHAnsi"/>
        </w:rPr>
        <w:t xml:space="preserve">our </w:t>
      </w:r>
      <w:r w:rsidRPr="00D6554F">
        <w:rPr>
          <w:rFonts w:asciiTheme="minorHAnsi" w:hAnsiTheme="minorHAnsi" w:cstheme="minorHAnsi"/>
        </w:rPr>
        <w:t xml:space="preserve">portfolio </w:t>
      </w:r>
      <w:r>
        <w:rPr>
          <w:rFonts w:asciiTheme="minorHAnsi" w:hAnsiTheme="minorHAnsi" w:cstheme="minorHAnsi"/>
        </w:rPr>
        <w:t xml:space="preserve">of </w:t>
      </w:r>
      <w:r w:rsidRPr="00D6554F">
        <w:rPr>
          <w:rFonts w:asciiTheme="minorHAnsi" w:hAnsiTheme="minorHAnsi" w:cstheme="minorHAnsi"/>
        </w:rPr>
        <w:t>International business</w:t>
      </w:r>
      <w:r>
        <w:rPr>
          <w:rFonts w:asciiTheme="minorHAnsi" w:hAnsiTheme="minorHAnsi" w:cstheme="minorHAnsi"/>
        </w:rPr>
        <w:t>es</w:t>
      </w:r>
      <w:r w:rsidRPr="00D6554F">
        <w:rPr>
          <w:rFonts w:asciiTheme="minorHAnsi" w:hAnsiTheme="minorHAnsi" w:cstheme="minorHAnsi"/>
        </w:rPr>
        <w:t>. The success of Adjarabet has highlighted the benefits of acquiring local brand leaders</w:t>
      </w:r>
      <w:r>
        <w:rPr>
          <w:rFonts w:asciiTheme="minorHAnsi" w:hAnsiTheme="minorHAnsi" w:cstheme="minorHAnsi"/>
        </w:rPr>
        <w:t xml:space="preserve"> to which we can bring additional expertise</w:t>
      </w:r>
      <w:r w:rsidRPr="00D6554F">
        <w:rPr>
          <w:rFonts w:asciiTheme="minorHAnsi" w:hAnsiTheme="minorHAnsi" w:cstheme="minorHAnsi"/>
        </w:rPr>
        <w:t xml:space="preserve">. One </w:t>
      </w:r>
      <w:r>
        <w:rPr>
          <w:rFonts w:asciiTheme="minorHAnsi" w:hAnsiTheme="minorHAnsi" w:cstheme="minorHAnsi"/>
        </w:rPr>
        <w:t xml:space="preserve">recent </w:t>
      </w:r>
      <w:r w:rsidRPr="00D6554F">
        <w:rPr>
          <w:rFonts w:asciiTheme="minorHAnsi" w:hAnsiTheme="minorHAnsi" w:cstheme="minorHAnsi"/>
        </w:rPr>
        <w:t>example is</w:t>
      </w:r>
      <w:r>
        <w:rPr>
          <w:rFonts w:asciiTheme="minorHAnsi" w:hAnsiTheme="minorHAnsi" w:cstheme="minorHAnsi"/>
        </w:rPr>
        <w:t xml:space="preserve"> our investment in</w:t>
      </w:r>
      <w:r w:rsidRPr="00D6554F">
        <w:rPr>
          <w:rFonts w:asciiTheme="minorHAnsi" w:hAnsiTheme="minorHAnsi" w:cstheme="minorHAnsi"/>
        </w:rPr>
        <w:t xml:space="preserve"> Junglee Games</w:t>
      </w:r>
      <w:r>
        <w:rPr>
          <w:rFonts w:asciiTheme="minorHAnsi" w:hAnsiTheme="minorHAnsi" w:cstheme="minorHAnsi"/>
        </w:rPr>
        <w:t xml:space="preserve">, </w:t>
      </w:r>
      <w:r w:rsidRPr="00D6554F">
        <w:rPr>
          <w:rFonts w:asciiTheme="minorHAnsi" w:hAnsiTheme="minorHAnsi" w:cstheme="minorHAnsi"/>
        </w:rPr>
        <w:t xml:space="preserve">a fast-growing online rummy and daily fantasy sports </w:t>
      </w:r>
      <w:r>
        <w:rPr>
          <w:rFonts w:asciiTheme="minorHAnsi" w:hAnsiTheme="minorHAnsi" w:cstheme="minorHAnsi"/>
        </w:rPr>
        <w:t xml:space="preserve">(DFS) </w:t>
      </w:r>
      <w:r w:rsidRPr="00D6554F">
        <w:rPr>
          <w:rFonts w:asciiTheme="minorHAnsi" w:hAnsiTheme="minorHAnsi" w:cstheme="minorHAnsi"/>
        </w:rPr>
        <w:t>operator in India.</w:t>
      </w:r>
      <w:r>
        <w:rPr>
          <w:rFonts w:asciiTheme="minorHAnsi" w:hAnsiTheme="minorHAnsi" w:cstheme="minorHAnsi"/>
        </w:rPr>
        <w:t xml:space="preserve"> We acquired an initial 50.1% stake in January 2021 for £48m and we look forward to helping it to grow further in the coming years. Put and call options have been put in place that will enable us to acquire 100% of the business in 2025.</w:t>
      </w:r>
    </w:p>
    <w:p w14:paraId="4BAC970C" w14:textId="77777777" w:rsidR="00682944" w:rsidRPr="009C0EAB" w:rsidRDefault="00682944" w:rsidP="00682944">
      <w:pPr>
        <w:spacing w:after="80" w:line="259" w:lineRule="auto"/>
        <w:jc w:val="both"/>
        <w:rPr>
          <w:rFonts w:asciiTheme="minorHAnsi" w:hAnsiTheme="minorHAnsi" w:cstheme="minorHAnsi"/>
          <w:b/>
          <w:sz w:val="22"/>
          <w:szCs w:val="22"/>
        </w:rPr>
      </w:pPr>
      <w:r w:rsidRPr="009C0EAB">
        <w:rPr>
          <w:rFonts w:asciiTheme="minorHAnsi" w:hAnsiTheme="minorHAnsi" w:cstheme="minorHAnsi"/>
          <w:b/>
          <w:sz w:val="22"/>
          <w:szCs w:val="22"/>
        </w:rPr>
        <w:t>US</w:t>
      </w:r>
    </w:p>
    <w:p w14:paraId="372B8E03" w14:textId="77777777" w:rsidR="00682944" w:rsidRPr="00795009" w:rsidRDefault="00682944" w:rsidP="00682944">
      <w:pPr>
        <w:spacing w:after="80" w:line="259" w:lineRule="auto"/>
        <w:jc w:val="both"/>
        <w:rPr>
          <w:rFonts w:asciiTheme="minorHAnsi" w:hAnsiTheme="minorHAnsi" w:cstheme="minorHAnsi"/>
          <w:sz w:val="22"/>
          <w:szCs w:val="22"/>
        </w:rPr>
      </w:pPr>
      <w:bookmarkStart w:id="10" w:name="_Hlk63497174"/>
      <w:r w:rsidRPr="00795009">
        <w:rPr>
          <w:rFonts w:asciiTheme="minorHAnsi" w:hAnsiTheme="minorHAnsi" w:cstheme="minorHAnsi"/>
          <w:sz w:val="22"/>
          <w:szCs w:val="22"/>
        </w:rPr>
        <w:t xml:space="preserve">In the US we have continued to make huge progress. Following our recent launches in Michigan and Virginia, the FanDuel sportsbook is now live online in 10 states, reaching </w:t>
      </w:r>
      <w:r>
        <w:rPr>
          <w:rFonts w:asciiTheme="minorHAnsi" w:hAnsiTheme="minorHAnsi" w:cstheme="minorHAnsi"/>
          <w:sz w:val="22"/>
          <w:szCs w:val="22"/>
        </w:rPr>
        <w:t>almost a</w:t>
      </w:r>
      <w:r w:rsidRPr="00795009">
        <w:rPr>
          <w:rFonts w:asciiTheme="minorHAnsi" w:hAnsiTheme="minorHAnsi" w:cstheme="minorHAnsi"/>
          <w:sz w:val="22"/>
          <w:szCs w:val="22"/>
        </w:rPr>
        <w:t xml:space="preserve"> </w:t>
      </w:r>
      <w:r>
        <w:rPr>
          <w:rFonts w:asciiTheme="minorHAnsi" w:hAnsiTheme="minorHAnsi" w:cstheme="minorHAnsi"/>
          <w:sz w:val="22"/>
          <w:szCs w:val="22"/>
        </w:rPr>
        <w:t>quarter</w:t>
      </w:r>
      <w:r w:rsidRPr="00795009">
        <w:rPr>
          <w:rFonts w:asciiTheme="minorHAnsi" w:hAnsiTheme="minorHAnsi" w:cstheme="minorHAnsi"/>
          <w:sz w:val="22"/>
          <w:szCs w:val="22"/>
        </w:rPr>
        <w:t xml:space="preserve"> of the US population. Through very strong execution, we have reinforced our leadership position, delivering </w:t>
      </w:r>
      <w:bookmarkEnd w:id="10"/>
      <w:r w:rsidRPr="00795009">
        <w:rPr>
          <w:rFonts w:asciiTheme="minorHAnsi" w:hAnsiTheme="minorHAnsi" w:cstheme="minorHAnsi"/>
          <w:sz w:val="22"/>
          <w:szCs w:val="22"/>
        </w:rPr>
        <w:t>Q4 market shares of 40% in online sports betting and 20% in iGaming</w:t>
      </w:r>
      <w:r w:rsidRPr="00795009">
        <w:rPr>
          <w:rFonts w:asciiTheme="minorHAnsi" w:hAnsiTheme="minorHAnsi" w:cstheme="minorHAnsi"/>
          <w:sz w:val="22"/>
          <w:szCs w:val="22"/>
          <w:vertAlign w:val="superscript"/>
        </w:rPr>
        <w:t>7</w:t>
      </w:r>
      <w:r w:rsidRPr="00795009">
        <w:rPr>
          <w:rFonts w:asciiTheme="minorHAnsi" w:hAnsiTheme="minorHAnsi" w:cstheme="minorHAnsi"/>
          <w:sz w:val="22"/>
          <w:szCs w:val="22"/>
        </w:rPr>
        <w:t xml:space="preserve">. </w:t>
      </w:r>
    </w:p>
    <w:p w14:paraId="1CF3DD16" w14:textId="77777777" w:rsidR="00682944" w:rsidRPr="00795009" w:rsidRDefault="00682944" w:rsidP="00682944">
      <w:pPr>
        <w:spacing w:after="80" w:line="259" w:lineRule="auto"/>
        <w:jc w:val="both"/>
        <w:rPr>
          <w:rFonts w:asciiTheme="minorHAnsi" w:hAnsiTheme="minorHAnsi" w:cstheme="minorHAnsi"/>
          <w:sz w:val="22"/>
          <w:szCs w:val="22"/>
        </w:rPr>
      </w:pPr>
      <w:r w:rsidRPr="00795009">
        <w:rPr>
          <w:rFonts w:asciiTheme="minorHAnsi" w:hAnsiTheme="minorHAnsi" w:cstheme="minorHAnsi"/>
          <w:sz w:val="22"/>
          <w:szCs w:val="22"/>
        </w:rPr>
        <w:t xml:space="preserve">As we assess the US opportunity, we now expect the addressable market to exceed our previous estimates while the profitability we are now seeing from early customer cohorts is reinforcing our positive view with respect to the long-term potential for our business. </w:t>
      </w:r>
    </w:p>
    <w:p w14:paraId="52756038" w14:textId="77777777" w:rsidR="00682944" w:rsidRPr="00C12D98" w:rsidRDefault="00682944" w:rsidP="00682944">
      <w:pPr>
        <w:spacing w:after="80" w:line="259" w:lineRule="auto"/>
        <w:jc w:val="both"/>
        <w:rPr>
          <w:rFonts w:asciiTheme="minorHAnsi" w:hAnsiTheme="minorHAnsi"/>
          <w:b/>
          <w:sz w:val="22"/>
        </w:rPr>
      </w:pPr>
      <w:r>
        <w:rPr>
          <w:rFonts w:asciiTheme="minorHAnsi" w:hAnsiTheme="minorHAnsi"/>
          <w:b/>
          <w:sz w:val="22"/>
        </w:rPr>
        <w:t>Total addressable market (“</w:t>
      </w:r>
      <w:r w:rsidRPr="005C74F1">
        <w:rPr>
          <w:rFonts w:asciiTheme="minorHAnsi" w:hAnsiTheme="minorHAnsi"/>
          <w:b/>
          <w:sz w:val="22"/>
        </w:rPr>
        <w:t>TAM</w:t>
      </w:r>
      <w:r>
        <w:rPr>
          <w:rFonts w:asciiTheme="minorHAnsi" w:hAnsiTheme="minorHAnsi"/>
          <w:b/>
          <w:sz w:val="22"/>
        </w:rPr>
        <w:t>”)</w:t>
      </w:r>
      <w:r w:rsidRPr="005C74F1">
        <w:rPr>
          <w:rFonts w:asciiTheme="minorHAnsi" w:hAnsiTheme="minorHAnsi"/>
          <w:b/>
          <w:sz w:val="22"/>
        </w:rPr>
        <w:t xml:space="preserve">: </w:t>
      </w:r>
      <w:r w:rsidRPr="005B72C2">
        <w:rPr>
          <w:rFonts w:asciiTheme="minorHAnsi" w:hAnsiTheme="minorHAnsi"/>
          <w:sz w:val="22"/>
        </w:rPr>
        <w:t xml:space="preserve">We now expect the TAM </w:t>
      </w:r>
      <w:r>
        <w:rPr>
          <w:rFonts w:asciiTheme="minorHAnsi" w:hAnsiTheme="minorHAnsi"/>
          <w:sz w:val="22"/>
        </w:rPr>
        <w:t>f</w:t>
      </w:r>
      <w:r w:rsidRPr="005B72C2">
        <w:rPr>
          <w:rFonts w:asciiTheme="minorHAnsi" w:hAnsiTheme="minorHAnsi"/>
          <w:sz w:val="22"/>
        </w:rPr>
        <w:t xml:space="preserve">or our US brands to exceed </w:t>
      </w:r>
      <w:r>
        <w:rPr>
          <w:rFonts w:asciiTheme="minorHAnsi" w:hAnsiTheme="minorHAnsi"/>
          <w:sz w:val="22"/>
        </w:rPr>
        <w:t>£14bn (</w:t>
      </w:r>
      <w:r w:rsidRPr="005B72C2">
        <w:rPr>
          <w:rFonts w:asciiTheme="minorHAnsi" w:hAnsiTheme="minorHAnsi"/>
          <w:sz w:val="22"/>
        </w:rPr>
        <w:t>$2</w:t>
      </w:r>
      <w:r>
        <w:rPr>
          <w:rFonts w:asciiTheme="minorHAnsi" w:hAnsiTheme="minorHAnsi"/>
          <w:sz w:val="22"/>
        </w:rPr>
        <w:t>0</w:t>
      </w:r>
      <w:r w:rsidRPr="005B72C2">
        <w:rPr>
          <w:rFonts w:asciiTheme="minorHAnsi" w:hAnsiTheme="minorHAnsi"/>
          <w:sz w:val="22"/>
        </w:rPr>
        <w:t>bn</w:t>
      </w:r>
      <w:r>
        <w:rPr>
          <w:rFonts w:asciiTheme="minorHAnsi" w:hAnsiTheme="minorHAnsi"/>
          <w:sz w:val="22"/>
        </w:rPr>
        <w:t>) in 2025, a material upgrade to our previous estimate, primarily due to</w:t>
      </w:r>
      <w:r w:rsidRPr="005B72C2">
        <w:rPr>
          <w:rFonts w:asciiTheme="minorHAnsi" w:hAnsiTheme="minorHAnsi"/>
          <w:sz w:val="22"/>
        </w:rPr>
        <w:t>:</w:t>
      </w:r>
      <w:r w:rsidRPr="00B5606F">
        <w:rPr>
          <w:rFonts w:asciiTheme="minorHAnsi" w:hAnsiTheme="minorHAnsi"/>
          <w:b/>
          <w:sz w:val="22"/>
        </w:rPr>
        <w:t xml:space="preserve"> </w:t>
      </w:r>
    </w:p>
    <w:p w14:paraId="7BF92C44" w14:textId="77777777" w:rsidR="00682944" w:rsidRPr="00C12D98" w:rsidRDefault="00682944" w:rsidP="00682944">
      <w:pPr>
        <w:pStyle w:val="ListParagraph"/>
        <w:numPr>
          <w:ilvl w:val="0"/>
          <w:numId w:val="28"/>
        </w:numPr>
        <w:spacing w:after="120" w:line="240" w:lineRule="auto"/>
        <w:jc w:val="both"/>
        <w:rPr>
          <w:rFonts w:asciiTheme="minorHAnsi" w:hAnsiTheme="minorHAnsi"/>
        </w:rPr>
      </w:pPr>
      <w:r>
        <w:rPr>
          <w:rFonts w:asciiTheme="minorHAnsi" w:hAnsiTheme="minorHAnsi"/>
        </w:rPr>
        <w:t xml:space="preserve">An increase in our estimated value of sportsbook and gaming driven by the spending patterns we are seeing in the early states in which we have gone live (e.g. New Jersey, Pennsylvania and Michigan) </w:t>
      </w:r>
    </w:p>
    <w:p w14:paraId="21242A6F" w14:textId="77777777" w:rsidR="00682944" w:rsidRDefault="00682944" w:rsidP="00682944">
      <w:pPr>
        <w:pStyle w:val="ListParagraph"/>
        <w:numPr>
          <w:ilvl w:val="0"/>
          <w:numId w:val="28"/>
        </w:numPr>
        <w:spacing w:after="120" w:line="240" w:lineRule="auto"/>
        <w:jc w:val="both"/>
        <w:rPr>
          <w:rFonts w:asciiTheme="minorHAnsi" w:hAnsiTheme="minorHAnsi"/>
        </w:rPr>
      </w:pPr>
      <w:r>
        <w:rPr>
          <w:rFonts w:asciiTheme="minorHAnsi" w:hAnsiTheme="minorHAnsi"/>
        </w:rPr>
        <w:t xml:space="preserve">An increase in the number of states that we expect to regulate sports betting and gaming; we now expect online sports betting to be available to 65% of the US adult population by 2025 while gaming is expected to be accessible to 16% (previously 50% and 11% respectively) </w:t>
      </w:r>
    </w:p>
    <w:p w14:paraId="037CB660" w14:textId="77777777" w:rsidR="00682944" w:rsidRPr="00795009" w:rsidRDefault="00682944" w:rsidP="00682944">
      <w:pPr>
        <w:spacing w:after="80" w:line="259" w:lineRule="auto"/>
        <w:jc w:val="both"/>
        <w:rPr>
          <w:rFonts w:asciiTheme="minorHAnsi" w:hAnsiTheme="minorHAnsi" w:cstheme="minorHAnsi"/>
          <w:sz w:val="22"/>
          <w:szCs w:val="22"/>
        </w:rPr>
      </w:pPr>
      <w:r w:rsidRPr="00795009">
        <w:rPr>
          <w:rFonts w:asciiTheme="minorHAnsi" w:hAnsiTheme="minorHAnsi" w:cstheme="minorHAnsi"/>
          <w:sz w:val="22"/>
          <w:szCs w:val="22"/>
        </w:rPr>
        <w:t>Not all states will have reached their mature value by 2025 and so we expect the value of the market to continue to grow thereafter.</w:t>
      </w:r>
    </w:p>
    <w:p w14:paraId="626D3061" w14:textId="77777777" w:rsidR="00682944" w:rsidRPr="00C31277" w:rsidRDefault="00682944" w:rsidP="00682944">
      <w:pPr>
        <w:spacing w:after="80" w:line="259" w:lineRule="auto"/>
        <w:jc w:val="both"/>
        <w:rPr>
          <w:rFonts w:asciiTheme="minorHAnsi" w:hAnsiTheme="minorHAnsi"/>
          <w:sz w:val="22"/>
        </w:rPr>
      </w:pPr>
      <w:r w:rsidRPr="00DD43E6">
        <w:rPr>
          <w:rFonts w:asciiTheme="minorHAnsi" w:hAnsiTheme="minorHAnsi"/>
          <w:b/>
          <w:sz w:val="22"/>
        </w:rPr>
        <w:t>C</w:t>
      </w:r>
      <w:r w:rsidRPr="00C31277">
        <w:rPr>
          <w:rFonts w:asciiTheme="minorHAnsi" w:hAnsiTheme="minorHAnsi"/>
          <w:b/>
          <w:sz w:val="22"/>
        </w:rPr>
        <w:t xml:space="preserve">ustomer economics: </w:t>
      </w:r>
      <w:r w:rsidRPr="00795009">
        <w:rPr>
          <w:rFonts w:asciiTheme="minorHAnsi" w:hAnsiTheme="minorHAnsi" w:cstheme="minorHAnsi"/>
          <w:sz w:val="22"/>
          <w:szCs w:val="22"/>
        </w:rPr>
        <w:t xml:space="preserve">In the US, </w:t>
      </w:r>
      <w:r>
        <w:rPr>
          <w:rFonts w:asciiTheme="minorHAnsi" w:hAnsiTheme="minorHAnsi" w:cstheme="minorHAnsi"/>
          <w:sz w:val="22"/>
          <w:szCs w:val="22"/>
        </w:rPr>
        <w:t xml:space="preserve">our </w:t>
      </w:r>
      <w:r w:rsidRPr="00795009">
        <w:rPr>
          <w:rFonts w:asciiTheme="minorHAnsi" w:hAnsiTheme="minorHAnsi" w:cstheme="minorHAnsi"/>
          <w:sz w:val="22"/>
          <w:szCs w:val="22"/>
        </w:rPr>
        <w:t>2020 EBITDA loss of £170m reflected our ongoing investment in customer acquisition in both new and existing states. This headline investment however masked the strong underlying sportsbook and gaming contribution generated from customers acquired in 2018 and 2019 in New Jersey, Pennsylvania</w:t>
      </w:r>
      <w:r>
        <w:rPr>
          <w:rFonts w:asciiTheme="minorHAnsi" w:hAnsiTheme="minorHAnsi" w:cstheme="minorHAnsi"/>
          <w:sz w:val="22"/>
          <w:szCs w:val="22"/>
        </w:rPr>
        <w:t>, West Virginia</w:t>
      </w:r>
      <w:r w:rsidRPr="00795009">
        <w:rPr>
          <w:rFonts w:asciiTheme="minorHAnsi" w:hAnsiTheme="minorHAnsi" w:cstheme="minorHAnsi"/>
          <w:sz w:val="22"/>
          <w:szCs w:val="22"/>
        </w:rPr>
        <w:t xml:space="preserve"> and Indiana:</w:t>
      </w:r>
    </w:p>
    <w:p w14:paraId="11E5D939" w14:textId="77777777" w:rsidR="00682944" w:rsidRPr="00A1533F" w:rsidRDefault="00682944" w:rsidP="00682944">
      <w:pPr>
        <w:pStyle w:val="ListParagraph"/>
        <w:numPr>
          <w:ilvl w:val="0"/>
          <w:numId w:val="28"/>
        </w:numPr>
        <w:spacing w:after="120" w:line="240" w:lineRule="auto"/>
        <w:jc w:val="both"/>
        <w:rPr>
          <w:rFonts w:asciiTheme="minorHAnsi" w:hAnsiTheme="minorHAnsi"/>
        </w:rPr>
      </w:pPr>
      <w:r w:rsidRPr="00C31277">
        <w:rPr>
          <w:rFonts w:asciiTheme="minorHAnsi" w:hAnsiTheme="minorHAnsi"/>
        </w:rPr>
        <w:t>Contribution from th</w:t>
      </w:r>
      <w:r>
        <w:rPr>
          <w:rFonts w:asciiTheme="minorHAnsi" w:hAnsiTheme="minorHAnsi"/>
        </w:rPr>
        <w:t>ese</w:t>
      </w:r>
      <w:r w:rsidRPr="00C31277">
        <w:rPr>
          <w:rFonts w:asciiTheme="minorHAnsi" w:hAnsiTheme="minorHAnsi"/>
        </w:rPr>
        <w:t xml:space="preserve"> </w:t>
      </w:r>
      <w:r>
        <w:rPr>
          <w:rFonts w:asciiTheme="minorHAnsi" w:hAnsiTheme="minorHAnsi"/>
        </w:rPr>
        <w:t xml:space="preserve">early </w:t>
      </w:r>
      <w:r w:rsidRPr="00C31277">
        <w:rPr>
          <w:rFonts w:asciiTheme="minorHAnsi" w:hAnsiTheme="minorHAnsi"/>
        </w:rPr>
        <w:t>cohort</w:t>
      </w:r>
      <w:r>
        <w:rPr>
          <w:rFonts w:asciiTheme="minorHAnsi" w:hAnsiTheme="minorHAnsi"/>
        </w:rPr>
        <w:t xml:space="preserve">s </w:t>
      </w:r>
      <w:r w:rsidRPr="00C31277">
        <w:rPr>
          <w:rFonts w:asciiTheme="minorHAnsi" w:hAnsiTheme="minorHAnsi"/>
        </w:rPr>
        <w:t xml:space="preserve">was </w:t>
      </w:r>
      <w:r>
        <w:rPr>
          <w:rFonts w:asciiTheme="minorHAnsi" w:hAnsiTheme="minorHAnsi"/>
        </w:rPr>
        <w:t>£70m ($91m)</w:t>
      </w:r>
      <w:r w:rsidRPr="00C31277">
        <w:rPr>
          <w:rFonts w:asciiTheme="minorHAnsi" w:hAnsiTheme="minorHAnsi"/>
        </w:rPr>
        <w:t xml:space="preserve"> in 2020</w:t>
      </w:r>
      <w:r>
        <w:rPr>
          <w:rFonts w:asciiTheme="minorHAnsi" w:hAnsiTheme="minorHAnsi"/>
        </w:rPr>
        <w:t xml:space="preserve">. Contribution is the revenue we report after deducting cost of sales and marketing costs and is before accounting for fixed costs which can be spread over the expanding number of states as they launch. This positive contribution was </w:t>
      </w:r>
      <w:r w:rsidRPr="00BA3D70">
        <w:rPr>
          <w:rFonts w:asciiTheme="minorHAnsi" w:hAnsiTheme="minorHAnsi"/>
        </w:rPr>
        <w:t xml:space="preserve">driven by our </w:t>
      </w:r>
      <w:r>
        <w:rPr>
          <w:rFonts w:asciiTheme="minorHAnsi" w:hAnsiTheme="minorHAnsi"/>
        </w:rPr>
        <w:t xml:space="preserve">proven </w:t>
      </w:r>
      <w:r w:rsidRPr="00BA3D70">
        <w:rPr>
          <w:rFonts w:asciiTheme="minorHAnsi" w:hAnsiTheme="minorHAnsi"/>
        </w:rPr>
        <w:t xml:space="preserve">ability to </w:t>
      </w:r>
      <w:r>
        <w:rPr>
          <w:rFonts w:asciiTheme="minorHAnsi" w:hAnsiTheme="minorHAnsi"/>
        </w:rPr>
        <w:t xml:space="preserve">retain </w:t>
      </w:r>
      <w:r w:rsidRPr="00BA3D70">
        <w:rPr>
          <w:rFonts w:asciiTheme="minorHAnsi" w:hAnsiTheme="minorHAnsi"/>
        </w:rPr>
        <w:t>customers</w:t>
      </w:r>
      <w:r>
        <w:rPr>
          <w:rFonts w:asciiTheme="minorHAnsi" w:hAnsiTheme="minorHAnsi"/>
        </w:rPr>
        <w:t xml:space="preserve"> due to our superior product offering. On average, retention rates in the US after 12 months have been 1.8 times those of our UK brands.</w:t>
      </w:r>
    </w:p>
    <w:p w14:paraId="39CB2D55" w14:textId="77777777" w:rsidR="00682944" w:rsidRDefault="00682944" w:rsidP="00682944">
      <w:pPr>
        <w:pStyle w:val="ListParagraph"/>
        <w:numPr>
          <w:ilvl w:val="0"/>
          <w:numId w:val="28"/>
        </w:numPr>
        <w:spacing w:after="120" w:line="240" w:lineRule="auto"/>
        <w:jc w:val="both"/>
        <w:rPr>
          <w:rFonts w:asciiTheme="minorHAnsi" w:hAnsiTheme="minorHAnsi"/>
        </w:rPr>
      </w:pPr>
      <w:r w:rsidRPr="00C31277">
        <w:rPr>
          <w:rFonts w:asciiTheme="minorHAnsi" w:hAnsiTheme="minorHAnsi"/>
        </w:rPr>
        <w:lastRenderedPageBreak/>
        <w:t xml:space="preserve">This </w:t>
      </w:r>
      <w:r>
        <w:rPr>
          <w:rFonts w:asciiTheme="minorHAnsi" w:hAnsiTheme="minorHAnsi"/>
        </w:rPr>
        <w:t xml:space="preserve">positive contribution </w:t>
      </w:r>
      <w:r w:rsidRPr="00C31277">
        <w:rPr>
          <w:rFonts w:asciiTheme="minorHAnsi" w:hAnsiTheme="minorHAnsi"/>
        </w:rPr>
        <w:t xml:space="preserve">more than </w:t>
      </w:r>
      <w:r>
        <w:rPr>
          <w:rFonts w:asciiTheme="minorHAnsi" w:hAnsiTheme="minorHAnsi"/>
        </w:rPr>
        <w:t>funded</w:t>
      </w:r>
      <w:r w:rsidRPr="00C31277">
        <w:rPr>
          <w:rFonts w:asciiTheme="minorHAnsi" w:hAnsiTheme="minorHAnsi"/>
        </w:rPr>
        <w:t xml:space="preserve"> our </w:t>
      </w:r>
      <w:r>
        <w:rPr>
          <w:rFonts w:asciiTheme="minorHAnsi" w:hAnsiTheme="minorHAnsi"/>
        </w:rPr>
        <w:t xml:space="preserve">ongoing </w:t>
      </w:r>
      <w:r w:rsidRPr="00C31277">
        <w:rPr>
          <w:rFonts w:asciiTheme="minorHAnsi" w:hAnsiTheme="minorHAnsi"/>
        </w:rPr>
        <w:t xml:space="preserve">investment in customer acquisition in </w:t>
      </w:r>
      <w:r>
        <w:rPr>
          <w:rFonts w:asciiTheme="minorHAnsi" w:hAnsiTheme="minorHAnsi"/>
        </w:rPr>
        <w:t xml:space="preserve">these </w:t>
      </w:r>
      <w:r w:rsidRPr="00C31277">
        <w:rPr>
          <w:rFonts w:asciiTheme="minorHAnsi" w:hAnsiTheme="minorHAnsi"/>
        </w:rPr>
        <w:t>states where</w:t>
      </w:r>
      <w:r>
        <w:rPr>
          <w:rFonts w:asciiTheme="minorHAnsi" w:hAnsiTheme="minorHAnsi"/>
        </w:rPr>
        <w:t xml:space="preserve"> </w:t>
      </w:r>
      <w:r w:rsidRPr="00C31277">
        <w:rPr>
          <w:rFonts w:asciiTheme="minorHAnsi" w:hAnsiTheme="minorHAnsi"/>
        </w:rPr>
        <w:t xml:space="preserve">we </w:t>
      </w:r>
      <w:r>
        <w:rPr>
          <w:rFonts w:asciiTheme="minorHAnsi" w:hAnsiTheme="minorHAnsi"/>
        </w:rPr>
        <w:t xml:space="preserve">continued to grow strongly, more than </w:t>
      </w:r>
      <w:r w:rsidRPr="00C31277">
        <w:rPr>
          <w:rFonts w:asciiTheme="minorHAnsi" w:hAnsiTheme="minorHAnsi"/>
        </w:rPr>
        <w:t>doubl</w:t>
      </w:r>
      <w:r>
        <w:rPr>
          <w:rFonts w:asciiTheme="minorHAnsi" w:hAnsiTheme="minorHAnsi"/>
        </w:rPr>
        <w:t>ing</w:t>
      </w:r>
      <w:r w:rsidRPr="00C31277">
        <w:rPr>
          <w:rFonts w:asciiTheme="minorHAnsi" w:hAnsiTheme="minorHAnsi"/>
        </w:rPr>
        <w:t xml:space="preserve"> our customer base</w:t>
      </w:r>
      <w:r>
        <w:rPr>
          <w:rFonts w:asciiTheme="minorHAnsi" w:hAnsiTheme="minorHAnsi"/>
        </w:rPr>
        <w:t xml:space="preserve"> during the year. The advantage our DFS platform gives us in acquiring customers efficiently at scale persists.</w:t>
      </w:r>
    </w:p>
    <w:p w14:paraId="4296F69D" w14:textId="77777777" w:rsidR="00682944" w:rsidRPr="000C0BB9" w:rsidRDefault="00682944" w:rsidP="00682944">
      <w:pPr>
        <w:pStyle w:val="ListParagraph"/>
        <w:numPr>
          <w:ilvl w:val="0"/>
          <w:numId w:val="28"/>
        </w:numPr>
        <w:spacing w:after="120" w:line="240" w:lineRule="auto"/>
        <w:jc w:val="both"/>
        <w:rPr>
          <w:rFonts w:asciiTheme="minorHAnsi" w:hAnsiTheme="minorHAnsi"/>
        </w:rPr>
      </w:pPr>
      <w:bookmarkStart w:id="11" w:name="_Hlk65172010"/>
      <w:r w:rsidRPr="000C0BB9">
        <w:rPr>
          <w:rFonts w:asciiTheme="minorHAnsi" w:hAnsiTheme="minorHAnsi"/>
        </w:rPr>
        <w:t xml:space="preserve">Excluding 2020 state launches, combined contribution from </w:t>
      </w:r>
      <w:r w:rsidRPr="00D7046C">
        <w:rPr>
          <w:rFonts w:asciiTheme="minorHAnsi" w:hAnsiTheme="minorHAnsi"/>
        </w:rPr>
        <w:t>all</w:t>
      </w:r>
      <w:r w:rsidRPr="000C0BB9">
        <w:rPr>
          <w:rFonts w:asciiTheme="minorHAnsi" w:hAnsiTheme="minorHAnsi"/>
        </w:rPr>
        <w:t xml:space="preserve"> customers in NJ, PA</w:t>
      </w:r>
      <w:r>
        <w:rPr>
          <w:rFonts w:asciiTheme="minorHAnsi" w:hAnsiTheme="minorHAnsi"/>
        </w:rPr>
        <w:t>, WV</w:t>
      </w:r>
      <w:r w:rsidRPr="000C0BB9">
        <w:rPr>
          <w:rFonts w:asciiTheme="minorHAnsi" w:hAnsiTheme="minorHAnsi"/>
        </w:rPr>
        <w:t xml:space="preserve"> and IN was positive during the year with </w:t>
      </w:r>
      <w:r>
        <w:rPr>
          <w:rFonts w:asciiTheme="minorHAnsi" w:hAnsiTheme="minorHAnsi"/>
        </w:rPr>
        <w:t>£39m (</w:t>
      </w:r>
      <w:r w:rsidRPr="000C0BB9">
        <w:rPr>
          <w:rFonts w:asciiTheme="minorHAnsi" w:hAnsiTheme="minorHAnsi"/>
        </w:rPr>
        <w:t>$51m</w:t>
      </w:r>
      <w:r>
        <w:rPr>
          <w:rFonts w:asciiTheme="minorHAnsi" w:hAnsiTheme="minorHAnsi"/>
        </w:rPr>
        <w:t>)</w:t>
      </w:r>
      <w:r w:rsidRPr="000C0BB9">
        <w:rPr>
          <w:rFonts w:asciiTheme="minorHAnsi" w:hAnsiTheme="minorHAnsi"/>
        </w:rPr>
        <w:t xml:space="preserve"> generated in New Jersey (versus previous guidance of </w:t>
      </w:r>
      <w:r>
        <w:rPr>
          <w:rFonts w:asciiTheme="minorHAnsi" w:hAnsiTheme="minorHAnsi"/>
        </w:rPr>
        <w:t>£31m (</w:t>
      </w:r>
      <w:r w:rsidRPr="000C0BB9">
        <w:rPr>
          <w:rFonts w:asciiTheme="minorHAnsi" w:hAnsiTheme="minorHAnsi"/>
        </w:rPr>
        <w:t>$</w:t>
      </w:r>
      <w:r>
        <w:rPr>
          <w:rFonts w:asciiTheme="minorHAnsi" w:hAnsiTheme="minorHAnsi"/>
        </w:rPr>
        <w:t>40</w:t>
      </w:r>
      <w:r w:rsidRPr="000C0BB9">
        <w:rPr>
          <w:rFonts w:asciiTheme="minorHAnsi" w:hAnsiTheme="minorHAnsi"/>
        </w:rPr>
        <w:t>m</w:t>
      </w:r>
      <w:r>
        <w:rPr>
          <w:rFonts w:asciiTheme="minorHAnsi" w:hAnsiTheme="minorHAnsi"/>
        </w:rPr>
        <w:t>)</w:t>
      </w:r>
      <w:r w:rsidRPr="000C0BB9">
        <w:rPr>
          <w:rFonts w:asciiTheme="minorHAnsi" w:hAnsiTheme="minorHAnsi"/>
        </w:rPr>
        <w:t>)</w:t>
      </w:r>
      <w:r>
        <w:rPr>
          <w:rFonts w:asciiTheme="minorHAnsi" w:hAnsiTheme="minorHAnsi"/>
        </w:rPr>
        <w:t>.</w:t>
      </w:r>
      <w:r w:rsidRPr="000C0BB9">
        <w:rPr>
          <w:rFonts w:asciiTheme="minorHAnsi" w:hAnsiTheme="minorHAnsi"/>
        </w:rPr>
        <w:t xml:space="preserve">  </w:t>
      </w:r>
    </w:p>
    <w:bookmarkEnd w:id="11"/>
    <w:p w14:paraId="347FAB9E" w14:textId="77777777" w:rsidR="00682944" w:rsidRPr="00B13C8D" w:rsidRDefault="00682944" w:rsidP="00682944">
      <w:pPr>
        <w:spacing w:after="80" w:line="259" w:lineRule="auto"/>
        <w:jc w:val="both"/>
        <w:rPr>
          <w:rFonts w:asciiTheme="minorHAnsi" w:hAnsiTheme="minorHAnsi"/>
          <w:sz w:val="22"/>
        </w:rPr>
      </w:pPr>
      <w:r>
        <w:rPr>
          <w:rFonts w:asciiTheme="minorHAnsi" w:hAnsiTheme="minorHAnsi"/>
          <w:sz w:val="22"/>
        </w:rPr>
        <w:t xml:space="preserve">This positive contribution, </w:t>
      </w:r>
      <w:r w:rsidRPr="00C31277">
        <w:rPr>
          <w:rFonts w:asciiTheme="minorHAnsi" w:hAnsiTheme="minorHAnsi"/>
          <w:sz w:val="22"/>
        </w:rPr>
        <w:t xml:space="preserve">combined with </w:t>
      </w:r>
      <w:r>
        <w:rPr>
          <w:rFonts w:asciiTheme="minorHAnsi" w:hAnsiTheme="minorHAnsi"/>
          <w:sz w:val="22"/>
        </w:rPr>
        <w:t xml:space="preserve">the profitability of </w:t>
      </w:r>
      <w:r w:rsidRPr="00C31277">
        <w:rPr>
          <w:rFonts w:asciiTheme="minorHAnsi" w:hAnsiTheme="minorHAnsi"/>
          <w:sz w:val="22"/>
        </w:rPr>
        <w:t>our TVG racing and FanDuel daily fantasy sports businesses</w:t>
      </w:r>
      <w:r>
        <w:rPr>
          <w:rFonts w:asciiTheme="minorHAnsi" w:hAnsiTheme="minorHAnsi"/>
          <w:sz w:val="22"/>
        </w:rPr>
        <w:t xml:space="preserve"> (both of which continue to perform well)</w:t>
      </w:r>
      <w:r w:rsidRPr="00C31277">
        <w:rPr>
          <w:rFonts w:asciiTheme="minorHAnsi" w:hAnsiTheme="minorHAnsi"/>
          <w:sz w:val="22"/>
        </w:rPr>
        <w:t>, is providing us with an ongoing source of funding to invest in our US expansion.</w:t>
      </w:r>
    </w:p>
    <w:p w14:paraId="20E7AA49" w14:textId="77777777" w:rsidR="00682944" w:rsidRDefault="00682944" w:rsidP="00682944">
      <w:pPr>
        <w:spacing w:after="80" w:line="259" w:lineRule="auto"/>
        <w:jc w:val="both"/>
        <w:rPr>
          <w:rFonts w:asciiTheme="minorHAnsi" w:hAnsiTheme="minorHAnsi" w:cstheme="minorHAnsi"/>
          <w:sz w:val="22"/>
          <w:szCs w:val="22"/>
        </w:rPr>
      </w:pPr>
      <w:r w:rsidRPr="005C74F1">
        <w:rPr>
          <w:rFonts w:asciiTheme="minorHAnsi" w:hAnsiTheme="minorHAnsi" w:cstheme="minorHAnsi"/>
          <w:b/>
          <w:sz w:val="22"/>
          <w:szCs w:val="22"/>
        </w:rPr>
        <w:t xml:space="preserve">Operational update: </w:t>
      </w:r>
      <w:r w:rsidRPr="005C74F1">
        <w:rPr>
          <w:rFonts w:asciiTheme="minorHAnsi" w:hAnsiTheme="minorHAnsi" w:cstheme="minorHAnsi"/>
          <w:sz w:val="22"/>
          <w:szCs w:val="22"/>
        </w:rPr>
        <w:t>In 2020</w:t>
      </w:r>
      <w:r>
        <w:rPr>
          <w:rFonts w:asciiTheme="minorHAnsi" w:hAnsiTheme="minorHAnsi" w:cstheme="minorHAnsi"/>
          <w:b/>
          <w:sz w:val="22"/>
          <w:szCs w:val="22"/>
        </w:rPr>
        <w:t xml:space="preserve"> </w:t>
      </w:r>
      <w:r>
        <w:rPr>
          <w:rFonts w:asciiTheme="minorHAnsi" w:hAnsiTheme="minorHAnsi" w:cstheme="minorHAnsi"/>
          <w:sz w:val="22"/>
          <w:szCs w:val="22"/>
        </w:rPr>
        <w:t>w</w:t>
      </w:r>
      <w:r w:rsidRPr="00F75FB6">
        <w:rPr>
          <w:rFonts w:asciiTheme="minorHAnsi" w:hAnsiTheme="minorHAnsi" w:cstheme="minorHAnsi"/>
          <w:sz w:val="22"/>
          <w:szCs w:val="22"/>
        </w:rPr>
        <w:t xml:space="preserve">e </w:t>
      </w:r>
      <w:r>
        <w:rPr>
          <w:rFonts w:asciiTheme="minorHAnsi" w:hAnsiTheme="minorHAnsi" w:cstheme="minorHAnsi"/>
          <w:sz w:val="22"/>
          <w:szCs w:val="22"/>
        </w:rPr>
        <w:t xml:space="preserve">made further progress in increasing the reliability and scalability of our US technology platforms. We </w:t>
      </w:r>
      <w:r w:rsidRPr="00F75FB6">
        <w:rPr>
          <w:rFonts w:asciiTheme="minorHAnsi" w:hAnsiTheme="minorHAnsi" w:cstheme="minorHAnsi"/>
          <w:sz w:val="22"/>
          <w:szCs w:val="22"/>
        </w:rPr>
        <w:t>moved FanDuel on to our own proprietary account and wall</w:t>
      </w:r>
      <w:r>
        <w:rPr>
          <w:rFonts w:asciiTheme="minorHAnsi" w:hAnsiTheme="minorHAnsi" w:cstheme="minorHAnsi"/>
          <w:sz w:val="22"/>
          <w:szCs w:val="22"/>
        </w:rPr>
        <w:t>e</w:t>
      </w:r>
      <w:r w:rsidRPr="00F75FB6">
        <w:rPr>
          <w:rFonts w:asciiTheme="minorHAnsi" w:hAnsiTheme="minorHAnsi" w:cstheme="minorHAnsi"/>
          <w:sz w:val="22"/>
          <w:szCs w:val="22"/>
        </w:rPr>
        <w:t>t</w:t>
      </w:r>
      <w:r>
        <w:rPr>
          <w:rFonts w:asciiTheme="minorHAnsi" w:hAnsiTheme="minorHAnsi" w:cstheme="minorHAnsi"/>
          <w:sz w:val="22"/>
          <w:szCs w:val="22"/>
        </w:rPr>
        <w:t xml:space="preserve">, making player </w:t>
      </w:r>
      <w:r w:rsidRPr="00F75FB6">
        <w:rPr>
          <w:rFonts w:asciiTheme="minorHAnsi" w:hAnsiTheme="minorHAnsi" w:cstheme="minorHAnsi"/>
          <w:sz w:val="22"/>
          <w:szCs w:val="22"/>
        </w:rPr>
        <w:t>cross-sell journey</w:t>
      </w:r>
      <w:r>
        <w:rPr>
          <w:rFonts w:asciiTheme="minorHAnsi" w:hAnsiTheme="minorHAnsi" w:cstheme="minorHAnsi"/>
          <w:sz w:val="22"/>
          <w:szCs w:val="22"/>
        </w:rPr>
        <w:t>s smoother and thereby improving our customer acquisition funnel</w:t>
      </w:r>
      <w:r w:rsidRPr="00F75FB6">
        <w:rPr>
          <w:rFonts w:asciiTheme="minorHAnsi" w:hAnsiTheme="minorHAnsi" w:cstheme="minorHAnsi"/>
          <w:sz w:val="22"/>
          <w:szCs w:val="22"/>
        </w:rPr>
        <w:t xml:space="preserve">. We </w:t>
      </w:r>
      <w:r>
        <w:rPr>
          <w:rFonts w:asciiTheme="minorHAnsi" w:hAnsiTheme="minorHAnsi" w:cstheme="minorHAnsi"/>
          <w:sz w:val="22"/>
          <w:szCs w:val="22"/>
        </w:rPr>
        <w:t>also began to migrate our sports betting platform across</w:t>
      </w:r>
      <w:r w:rsidRPr="000137B4">
        <w:rPr>
          <w:rFonts w:asciiTheme="minorHAnsi" w:hAnsiTheme="minorHAnsi" w:cstheme="minorHAnsi"/>
          <w:sz w:val="22"/>
          <w:szCs w:val="22"/>
        </w:rPr>
        <w:t xml:space="preserve"> </w:t>
      </w:r>
      <w:r w:rsidRPr="00F75FB6">
        <w:rPr>
          <w:rFonts w:asciiTheme="minorHAnsi" w:hAnsiTheme="minorHAnsi" w:cstheme="minorHAnsi"/>
          <w:sz w:val="22"/>
          <w:szCs w:val="22"/>
        </w:rPr>
        <w:t>to the Group’s Global Betting Platform</w:t>
      </w:r>
      <w:r>
        <w:rPr>
          <w:rFonts w:asciiTheme="minorHAnsi" w:hAnsiTheme="minorHAnsi" w:cstheme="minorHAnsi"/>
          <w:sz w:val="22"/>
          <w:szCs w:val="22"/>
        </w:rPr>
        <w:t xml:space="preserve"> on a state by state basis,</w:t>
      </w:r>
      <w:r w:rsidRPr="00F75FB6">
        <w:rPr>
          <w:rFonts w:asciiTheme="minorHAnsi" w:hAnsiTheme="minorHAnsi" w:cstheme="minorHAnsi"/>
          <w:sz w:val="22"/>
          <w:szCs w:val="22"/>
        </w:rPr>
        <w:t xml:space="preserve"> </w:t>
      </w:r>
      <w:r>
        <w:rPr>
          <w:rFonts w:asciiTheme="minorHAnsi" w:hAnsiTheme="minorHAnsi" w:cstheme="minorHAnsi"/>
          <w:sz w:val="22"/>
          <w:szCs w:val="22"/>
        </w:rPr>
        <w:t xml:space="preserve">with two states now live, </w:t>
      </w:r>
      <w:r w:rsidRPr="00F75FB6">
        <w:rPr>
          <w:rFonts w:asciiTheme="minorHAnsi" w:hAnsiTheme="minorHAnsi" w:cstheme="minorHAnsi"/>
          <w:sz w:val="22"/>
          <w:szCs w:val="22"/>
        </w:rPr>
        <w:t>giv</w:t>
      </w:r>
      <w:r>
        <w:rPr>
          <w:rFonts w:asciiTheme="minorHAnsi" w:hAnsiTheme="minorHAnsi" w:cstheme="minorHAnsi"/>
          <w:sz w:val="22"/>
          <w:szCs w:val="22"/>
        </w:rPr>
        <w:t>ing</w:t>
      </w:r>
      <w:r w:rsidRPr="00F75FB6">
        <w:rPr>
          <w:rFonts w:asciiTheme="minorHAnsi" w:hAnsiTheme="minorHAnsi" w:cstheme="minorHAnsi"/>
          <w:sz w:val="22"/>
          <w:szCs w:val="22"/>
        </w:rPr>
        <w:t xml:space="preserve"> FanDuel access to </w:t>
      </w:r>
      <w:r>
        <w:rPr>
          <w:rFonts w:asciiTheme="minorHAnsi" w:hAnsiTheme="minorHAnsi" w:cstheme="minorHAnsi"/>
          <w:sz w:val="22"/>
          <w:szCs w:val="22"/>
        </w:rPr>
        <w:t xml:space="preserve">a wider range of </w:t>
      </w:r>
      <w:r w:rsidRPr="00F75FB6">
        <w:rPr>
          <w:rFonts w:asciiTheme="minorHAnsi" w:hAnsiTheme="minorHAnsi" w:cstheme="minorHAnsi"/>
          <w:sz w:val="22"/>
          <w:szCs w:val="22"/>
        </w:rPr>
        <w:t>Flutter platform features</w:t>
      </w:r>
      <w:r>
        <w:rPr>
          <w:rFonts w:asciiTheme="minorHAnsi" w:hAnsiTheme="minorHAnsi" w:cstheme="minorHAnsi"/>
          <w:sz w:val="22"/>
          <w:szCs w:val="22"/>
        </w:rPr>
        <w:t>.</w:t>
      </w:r>
      <w:r w:rsidRPr="00F75FB6">
        <w:rPr>
          <w:rFonts w:asciiTheme="minorHAnsi" w:hAnsiTheme="minorHAnsi" w:cstheme="minorHAnsi"/>
          <w:sz w:val="22"/>
          <w:szCs w:val="22"/>
        </w:rPr>
        <w:t xml:space="preserve"> </w:t>
      </w:r>
      <w:r>
        <w:rPr>
          <w:rFonts w:asciiTheme="minorHAnsi" w:hAnsiTheme="minorHAnsi" w:cstheme="minorHAnsi"/>
          <w:sz w:val="22"/>
          <w:szCs w:val="22"/>
        </w:rPr>
        <w:t xml:space="preserve">We expect to complete this </w:t>
      </w:r>
      <w:r w:rsidRPr="00F75FB6">
        <w:rPr>
          <w:rFonts w:asciiTheme="minorHAnsi" w:hAnsiTheme="minorHAnsi" w:cstheme="minorHAnsi"/>
          <w:sz w:val="22"/>
          <w:szCs w:val="22"/>
        </w:rPr>
        <w:t>migration</w:t>
      </w:r>
      <w:r>
        <w:rPr>
          <w:rFonts w:asciiTheme="minorHAnsi" w:hAnsiTheme="minorHAnsi" w:cstheme="minorHAnsi"/>
          <w:sz w:val="22"/>
          <w:szCs w:val="22"/>
        </w:rPr>
        <w:t xml:space="preserve"> </w:t>
      </w:r>
      <w:r w:rsidRPr="00F75FB6">
        <w:rPr>
          <w:rFonts w:asciiTheme="minorHAnsi" w:hAnsiTheme="minorHAnsi" w:cstheme="minorHAnsi"/>
          <w:sz w:val="22"/>
          <w:szCs w:val="22"/>
        </w:rPr>
        <w:t xml:space="preserve">by the start of the next NFL season. </w:t>
      </w:r>
    </w:p>
    <w:p w14:paraId="727C7CD8" w14:textId="77777777" w:rsidR="00682944" w:rsidRDefault="00682944" w:rsidP="00682944">
      <w:pPr>
        <w:spacing w:after="80" w:line="259" w:lineRule="auto"/>
        <w:jc w:val="both"/>
        <w:rPr>
          <w:rFonts w:asciiTheme="minorHAnsi" w:hAnsiTheme="minorHAnsi" w:cstheme="minorHAnsi"/>
          <w:sz w:val="22"/>
          <w:szCs w:val="22"/>
        </w:rPr>
      </w:pPr>
      <w:r>
        <w:rPr>
          <w:rFonts w:asciiTheme="minorHAnsi" w:hAnsiTheme="minorHAnsi" w:cstheme="minorHAnsi"/>
          <w:sz w:val="22"/>
          <w:szCs w:val="22"/>
        </w:rPr>
        <w:t xml:space="preserve">FanDuel continues to lead the market when it comes to product. We have the widest breadth of betting markets available in the US. Our experienced global in-house trading team of over 650 people continues to innovate, helping us deliver higher margin product advantages such as Same Game </w:t>
      </w:r>
      <w:r w:rsidRPr="00A25111">
        <w:rPr>
          <w:rFonts w:asciiTheme="minorHAnsi" w:hAnsiTheme="minorHAnsi" w:cstheme="minorHAnsi"/>
          <w:sz w:val="22"/>
          <w:szCs w:val="22"/>
        </w:rPr>
        <w:t>Parlay</w:t>
      </w:r>
      <w:r w:rsidRPr="00A25111">
        <w:rPr>
          <w:rFonts w:asciiTheme="minorHAnsi" w:hAnsiTheme="minorHAnsi" w:cstheme="minorHAnsi"/>
          <w:sz w:val="22"/>
          <w:szCs w:val="22"/>
          <w:vertAlign w:val="superscript"/>
        </w:rPr>
        <w:t>TM</w:t>
      </w:r>
      <w:r>
        <w:rPr>
          <w:rFonts w:asciiTheme="minorHAnsi" w:hAnsiTheme="minorHAnsi" w:cstheme="minorHAnsi"/>
          <w:sz w:val="22"/>
          <w:szCs w:val="22"/>
          <w:vertAlign w:val="superscript"/>
        </w:rPr>
        <w:t xml:space="preserve"> </w:t>
      </w:r>
      <w:r>
        <w:rPr>
          <w:rFonts w:asciiTheme="minorHAnsi" w:hAnsiTheme="minorHAnsi" w:cstheme="minorHAnsi"/>
          <w:sz w:val="22"/>
          <w:szCs w:val="22"/>
        </w:rPr>
        <w:t>and engaging customer</w:t>
      </w:r>
      <w:r w:rsidRPr="00126471">
        <w:rPr>
          <w:rFonts w:asciiTheme="minorHAnsi" w:hAnsiTheme="minorHAnsi" w:cstheme="minorHAnsi"/>
          <w:sz w:val="22"/>
          <w:szCs w:val="22"/>
        </w:rPr>
        <w:t xml:space="preserve"> experiences </w:t>
      </w:r>
      <w:r>
        <w:rPr>
          <w:rFonts w:asciiTheme="minorHAnsi" w:hAnsiTheme="minorHAnsi" w:cstheme="minorHAnsi"/>
          <w:sz w:val="22"/>
          <w:szCs w:val="22"/>
        </w:rPr>
        <w:t xml:space="preserve">such as our </w:t>
      </w:r>
      <w:r w:rsidRPr="00126471">
        <w:rPr>
          <w:rFonts w:asciiTheme="minorHAnsi" w:hAnsiTheme="minorHAnsi" w:cstheme="minorHAnsi"/>
          <w:i/>
          <w:sz w:val="22"/>
          <w:szCs w:val="22"/>
        </w:rPr>
        <w:t>“Spread the Love”</w:t>
      </w:r>
      <w:r w:rsidRPr="00126471">
        <w:rPr>
          <w:rFonts w:asciiTheme="minorHAnsi" w:hAnsiTheme="minorHAnsi" w:cstheme="minorHAnsi"/>
          <w:sz w:val="22"/>
          <w:szCs w:val="22"/>
        </w:rPr>
        <w:t xml:space="preserve"> campaigns, </w:t>
      </w:r>
      <w:r>
        <w:rPr>
          <w:rFonts w:asciiTheme="minorHAnsi" w:hAnsiTheme="minorHAnsi" w:cstheme="minorHAnsi"/>
          <w:sz w:val="22"/>
          <w:szCs w:val="22"/>
        </w:rPr>
        <w:t xml:space="preserve">both of which have proven to be very popular with </w:t>
      </w:r>
      <w:r w:rsidRPr="00126471">
        <w:rPr>
          <w:rFonts w:asciiTheme="minorHAnsi" w:hAnsiTheme="minorHAnsi" w:cstheme="minorHAnsi"/>
          <w:sz w:val="22"/>
          <w:szCs w:val="22"/>
        </w:rPr>
        <w:t>customer</w:t>
      </w:r>
      <w:r>
        <w:rPr>
          <w:rFonts w:asciiTheme="minorHAnsi" w:hAnsiTheme="minorHAnsi" w:cstheme="minorHAnsi"/>
          <w:sz w:val="22"/>
          <w:szCs w:val="22"/>
        </w:rPr>
        <w:t>s</w:t>
      </w:r>
      <w:r w:rsidRPr="00126471">
        <w:rPr>
          <w:rFonts w:asciiTheme="minorHAnsi" w:hAnsiTheme="minorHAnsi" w:cstheme="minorHAnsi"/>
          <w:sz w:val="22"/>
          <w:szCs w:val="22"/>
        </w:rPr>
        <w:t>.</w:t>
      </w:r>
    </w:p>
    <w:p w14:paraId="2CCE71DE" w14:textId="77777777" w:rsidR="00682944" w:rsidRDefault="00682944" w:rsidP="00682944">
      <w:pPr>
        <w:spacing w:after="80" w:line="259" w:lineRule="auto"/>
        <w:jc w:val="both"/>
        <w:rPr>
          <w:rFonts w:asciiTheme="minorHAnsi" w:hAnsiTheme="minorHAnsi"/>
          <w:sz w:val="22"/>
        </w:rPr>
      </w:pPr>
      <w:r>
        <w:rPr>
          <w:rFonts w:asciiTheme="minorHAnsi" w:hAnsiTheme="minorHAnsi"/>
          <w:sz w:val="22"/>
        </w:rPr>
        <w:t xml:space="preserve">We are also continuing to refine </w:t>
      </w:r>
      <w:r w:rsidRPr="00126471">
        <w:rPr>
          <w:rFonts w:asciiTheme="minorHAnsi" w:hAnsiTheme="minorHAnsi"/>
          <w:sz w:val="22"/>
        </w:rPr>
        <w:t xml:space="preserve">our </w:t>
      </w:r>
      <w:r>
        <w:rPr>
          <w:rFonts w:asciiTheme="minorHAnsi" w:hAnsiTheme="minorHAnsi"/>
          <w:sz w:val="22"/>
        </w:rPr>
        <w:t xml:space="preserve">state </w:t>
      </w:r>
      <w:r w:rsidRPr="00126471">
        <w:rPr>
          <w:rFonts w:asciiTheme="minorHAnsi" w:hAnsiTheme="minorHAnsi"/>
          <w:sz w:val="22"/>
        </w:rPr>
        <w:t>launch “playbook”</w:t>
      </w:r>
      <w:r>
        <w:rPr>
          <w:rFonts w:asciiTheme="minorHAnsi" w:hAnsiTheme="minorHAnsi"/>
          <w:sz w:val="22"/>
        </w:rPr>
        <w:t xml:space="preserve"> </w:t>
      </w:r>
      <w:r w:rsidRPr="00126471">
        <w:rPr>
          <w:rFonts w:asciiTheme="minorHAnsi" w:hAnsiTheme="minorHAnsi"/>
          <w:sz w:val="22"/>
        </w:rPr>
        <w:t xml:space="preserve">as we </w:t>
      </w:r>
      <w:r>
        <w:rPr>
          <w:rFonts w:asciiTheme="minorHAnsi" w:hAnsiTheme="minorHAnsi"/>
          <w:sz w:val="22"/>
        </w:rPr>
        <w:t xml:space="preserve">expand </w:t>
      </w:r>
      <w:r w:rsidRPr="00126471">
        <w:rPr>
          <w:rFonts w:asciiTheme="minorHAnsi" w:hAnsiTheme="minorHAnsi"/>
          <w:sz w:val="22"/>
        </w:rPr>
        <w:t>in</w:t>
      </w:r>
      <w:r>
        <w:rPr>
          <w:rFonts w:asciiTheme="minorHAnsi" w:hAnsiTheme="minorHAnsi"/>
          <w:sz w:val="22"/>
        </w:rPr>
        <w:t>to</w:t>
      </w:r>
      <w:r w:rsidRPr="00126471">
        <w:rPr>
          <w:rFonts w:asciiTheme="minorHAnsi" w:hAnsiTheme="minorHAnsi"/>
          <w:sz w:val="22"/>
        </w:rPr>
        <w:t xml:space="preserve"> new states. </w:t>
      </w:r>
      <w:r>
        <w:rPr>
          <w:rFonts w:asciiTheme="minorHAnsi" w:hAnsiTheme="minorHAnsi"/>
          <w:sz w:val="22"/>
        </w:rPr>
        <w:t>As an example, even b</w:t>
      </w:r>
      <w:r w:rsidRPr="00126471">
        <w:rPr>
          <w:rFonts w:asciiTheme="minorHAnsi" w:hAnsiTheme="minorHAnsi"/>
          <w:sz w:val="22"/>
        </w:rPr>
        <w:t xml:space="preserve">efore we </w:t>
      </w:r>
      <w:r w:rsidRPr="00270FD5">
        <w:rPr>
          <w:rFonts w:asciiTheme="minorHAnsi" w:hAnsiTheme="minorHAnsi"/>
          <w:sz w:val="22"/>
        </w:rPr>
        <w:t>went live in Michigan and Virginia in January 2021, we had a</w:t>
      </w:r>
      <w:r>
        <w:rPr>
          <w:rFonts w:asciiTheme="minorHAnsi" w:hAnsiTheme="minorHAnsi"/>
          <w:sz w:val="22"/>
        </w:rPr>
        <w:t xml:space="preserve"> significant number of</w:t>
      </w:r>
      <w:r w:rsidRPr="00270FD5">
        <w:rPr>
          <w:rFonts w:asciiTheme="minorHAnsi" w:hAnsiTheme="minorHAnsi"/>
          <w:sz w:val="22"/>
        </w:rPr>
        <w:t xml:space="preserve"> registered </w:t>
      </w:r>
      <w:r w:rsidRPr="0022421B">
        <w:rPr>
          <w:rFonts w:asciiTheme="minorHAnsi" w:hAnsiTheme="minorHAnsi"/>
          <w:sz w:val="22"/>
        </w:rPr>
        <w:t xml:space="preserve">sportsbook and gaming customers. </w:t>
      </w:r>
      <w:r>
        <w:rPr>
          <w:rFonts w:asciiTheme="minorHAnsi" w:hAnsiTheme="minorHAnsi"/>
          <w:sz w:val="22"/>
        </w:rPr>
        <w:t>During</w:t>
      </w:r>
      <w:r w:rsidRPr="0022421B">
        <w:rPr>
          <w:rFonts w:asciiTheme="minorHAnsi" w:hAnsiTheme="minorHAnsi"/>
          <w:sz w:val="22"/>
        </w:rPr>
        <w:t xml:space="preserve"> Super Bowl LV week, we acquired over 350,000</w:t>
      </w:r>
      <w:r>
        <w:rPr>
          <w:rFonts w:asciiTheme="minorHAnsi" w:hAnsiTheme="minorHAnsi"/>
          <w:sz w:val="22"/>
        </w:rPr>
        <w:t xml:space="preserve"> new sportsbook and gaming</w:t>
      </w:r>
      <w:r w:rsidRPr="0022421B">
        <w:rPr>
          <w:rFonts w:asciiTheme="minorHAnsi" w:hAnsiTheme="minorHAnsi"/>
          <w:sz w:val="22"/>
        </w:rPr>
        <w:t xml:space="preserve"> customers, </w:t>
      </w:r>
      <w:r>
        <w:rPr>
          <w:rFonts w:asciiTheme="minorHAnsi" w:hAnsiTheme="minorHAnsi"/>
          <w:sz w:val="22"/>
        </w:rPr>
        <w:t>exceeding our customer acquisition for all of</w:t>
      </w:r>
      <w:r w:rsidRPr="0022421B">
        <w:rPr>
          <w:rFonts w:asciiTheme="minorHAnsi" w:hAnsiTheme="minorHAnsi"/>
          <w:sz w:val="22"/>
        </w:rPr>
        <w:t xml:space="preserve"> 2019</w:t>
      </w:r>
      <w:r>
        <w:rPr>
          <w:rFonts w:asciiTheme="minorHAnsi" w:hAnsiTheme="minorHAnsi"/>
          <w:sz w:val="22"/>
        </w:rPr>
        <w:t>. Our 2021 customer acquisition year to date is already close to 90% of that achieved in all of 2020</w:t>
      </w:r>
      <w:r w:rsidRPr="0022421B">
        <w:rPr>
          <w:rFonts w:asciiTheme="minorHAnsi" w:hAnsiTheme="minorHAnsi"/>
          <w:sz w:val="22"/>
        </w:rPr>
        <w:t>. This leaves us with a business today of unparalleled scale</w:t>
      </w:r>
      <w:r>
        <w:rPr>
          <w:rFonts w:asciiTheme="minorHAnsi" w:hAnsiTheme="minorHAnsi"/>
          <w:sz w:val="22"/>
        </w:rPr>
        <w:t>,</w:t>
      </w:r>
      <w:r w:rsidRPr="0022421B">
        <w:rPr>
          <w:rFonts w:asciiTheme="minorHAnsi" w:hAnsiTheme="minorHAnsi"/>
          <w:sz w:val="22"/>
        </w:rPr>
        <w:t xml:space="preserve"> with a market leading </w:t>
      </w:r>
      <w:r>
        <w:rPr>
          <w:rFonts w:asciiTheme="minorHAnsi" w:hAnsiTheme="minorHAnsi"/>
          <w:sz w:val="22"/>
        </w:rPr>
        <w:t xml:space="preserve">online sportsbook and gaming </w:t>
      </w:r>
      <w:r w:rsidRPr="00270FD5">
        <w:rPr>
          <w:rFonts w:asciiTheme="minorHAnsi" w:hAnsiTheme="minorHAnsi"/>
          <w:sz w:val="22"/>
        </w:rPr>
        <w:t>market share</w:t>
      </w:r>
      <w:r w:rsidRPr="00AB2902">
        <w:rPr>
          <w:rFonts w:asciiTheme="minorHAnsi" w:hAnsiTheme="minorHAnsi"/>
          <w:sz w:val="22"/>
          <w:vertAlign w:val="superscript"/>
        </w:rPr>
        <w:t>7</w:t>
      </w:r>
      <w:r w:rsidRPr="00270FD5">
        <w:rPr>
          <w:rFonts w:asciiTheme="minorHAnsi" w:hAnsiTheme="minorHAnsi"/>
          <w:sz w:val="22"/>
        </w:rPr>
        <w:t xml:space="preserve"> of </w:t>
      </w:r>
      <w:r>
        <w:rPr>
          <w:rFonts w:asciiTheme="minorHAnsi" w:hAnsiTheme="minorHAnsi"/>
          <w:sz w:val="22"/>
        </w:rPr>
        <w:t>31</w:t>
      </w:r>
      <w:r w:rsidRPr="0022421B">
        <w:rPr>
          <w:rFonts w:asciiTheme="minorHAnsi" w:hAnsiTheme="minorHAnsi"/>
          <w:sz w:val="22"/>
        </w:rPr>
        <w:t>%</w:t>
      </w:r>
      <w:r>
        <w:rPr>
          <w:rFonts w:asciiTheme="minorHAnsi" w:hAnsiTheme="minorHAnsi"/>
          <w:sz w:val="22"/>
        </w:rPr>
        <w:t xml:space="preserve"> and </w:t>
      </w:r>
      <w:r w:rsidRPr="00270FD5">
        <w:rPr>
          <w:rFonts w:asciiTheme="minorHAnsi" w:hAnsiTheme="minorHAnsi"/>
          <w:sz w:val="22"/>
        </w:rPr>
        <w:t xml:space="preserve">revenue </w:t>
      </w:r>
      <w:r>
        <w:rPr>
          <w:rFonts w:asciiTheme="minorHAnsi" w:hAnsiTheme="minorHAnsi"/>
          <w:sz w:val="22"/>
        </w:rPr>
        <w:t xml:space="preserve">of </w:t>
      </w:r>
      <w:r w:rsidRPr="00270FD5">
        <w:rPr>
          <w:rFonts w:asciiTheme="minorHAnsi" w:hAnsiTheme="minorHAnsi"/>
          <w:sz w:val="22"/>
        </w:rPr>
        <w:t xml:space="preserve">more than </w:t>
      </w:r>
      <w:r>
        <w:rPr>
          <w:rFonts w:asciiTheme="minorHAnsi" w:hAnsiTheme="minorHAnsi"/>
          <w:sz w:val="22"/>
        </w:rPr>
        <w:t>1.4</w:t>
      </w:r>
      <w:r w:rsidRPr="00270FD5">
        <w:rPr>
          <w:rFonts w:asciiTheme="minorHAnsi" w:hAnsiTheme="minorHAnsi"/>
          <w:sz w:val="22"/>
        </w:rPr>
        <w:t xml:space="preserve"> times our nearest competitor</w:t>
      </w:r>
      <w:r>
        <w:rPr>
          <w:rFonts w:asciiTheme="minorHAnsi" w:hAnsiTheme="minorHAnsi"/>
          <w:sz w:val="22"/>
        </w:rPr>
        <w:t>. Our US revenues currently exceed our next two nearest competitors combined.</w:t>
      </w:r>
    </w:p>
    <w:p w14:paraId="06F30DD2" w14:textId="77777777" w:rsidR="00682944" w:rsidRDefault="00682944" w:rsidP="00682944">
      <w:pPr>
        <w:spacing w:after="80" w:line="259" w:lineRule="auto"/>
        <w:jc w:val="both"/>
        <w:rPr>
          <w:rFonts w:asciiTheme="minorHAnsi" w:hAnsiTheme="minorHAnsi"/>
          <w:sz w:val="22"/>
        </w:rPr>
      </w:pPr>
      <w:r>
        <w:rPr>
          <w:rFonts w:asciiTheme="minorHAnsi" w:hAnsiTheme="minorHAnsi"/>
          <w:sz w:val="22"/>
        </w:rPr>
        <w:t xml:space="preserve">Finally, the early acquisition of FanDuel minorities </w:t>
      </w:r>
      <w:r w:rsidRPr="0054638E">
        <w:rPr>
          <w:rFonts w:asciiTheme="minorHAnsi" w:hAnsiTheme="minorHAnsi"/>
          <w:sz w:val="22"/>
        </w:rPr>
        <w:t>in December</w:t>
      </w:r>
      <w:r>
        <w:rPr>
          <w:rFonts w:asciiTheme="minorHAnsi" w:hAnsiTheme="minorHAnsi"/>
          <w:sz w:val="22"/>
        </w:rPr>
        <w:t>,</w:t>
      </w:r>
      <w:r w:rsidRPr="00B93899">
        <w:rPr>
          <w:rFonts w:asciiTheme="minorHAnsi" w:hAnsiTheme="minorHAnsi"/>
          <w:sz w:val="22"/>
        </w:rPr>
        <w:t xml:space="preserve"> </w:t>
      </w:r>
      <w:r>
        <w:rPr>
          <w:rFonts w:asciiTheme="minorHAnsi" w:hAnsiTheme="minorHAnsi"/>
          <w:sz w:val="22"/>
        </w:rPr>
        <w:t>at a significant discount to fair market value, has simplified our US business</w:t>
      </w:r>
      <w:r w:rsidRPr="0054638E">
        <w:rPr>
          <w:rFonts w:asciiTheme="minorHAnsi" w:hAnsiTheme="minorHAnsi"/>
          <w:sz w:val="22"/>
        </w:rPr>
        <w:t xml:space="preserve">. </w:t>
      </w:r>
      <w:r w:rsidRPr="00F12ADA">
        <w:rPr>
          <w:rFonts w:asciiTheme="minorHAnsi" w:hAnsiTheme="minorHAnsi"/>
          <w:sz w:val="22"/>
        </w:rPr>
        <w:t>In consultation with our media partner Fox, we are now better placed to assess the optimal structure for our US operations going forward.</w:t>
      </w:r>
    </w:p>
    <w:p w14:paraId="3565DF4C" w14:textId="77777777" w:rsidR="00682944" w:rsidRPr="00447841" w:rsidRDefault="00682944" w:rsidP="00682944">
      <w:pPr>
        <w:spacing w:after="80" w:line="259" w:lineRule="auto"/>
        <w:jc w:val="both"/>
        <w:rPr>
          <w:rFonts w:asciiTheme="minorHAnsi" w:hAnsiTheme="minorHAnsi"/>
          <w:b/>
          <w:sz w:val="22"/>
        </w:rPr>
      </w:pPr>
      <w:r w:rsidRPr="00447841">
        <w:rPr>
          <w:rFonts w:asciiTheme="minorHAnsi" w:hAnsiTheme="minorHAnsi" w:cstheme="minorHAnsi"/>
          <w:b/>
          <w:sz w:val="22"/>
          <w:szCs w:val="22"/>
        </w:rPr>
        <w:t>Capital structure and balance sheet update</w:t>
      </w:r>
      <w:r>
        <w:rPr>
          <w:rFonts w:asciiTheme="minorHAnsi" w:hAnsiTheme="minorHAnsi" w:cstheme="minorHAnsi"/>
          <w:b/>
          <w:sz w:val="22"/>
          <w:szCs w:val="22"/>
          <w:vertAlign w:val="superscript"/>
        </w:rPr>
        <w:t>8</w:t>
      </w:r>
    </w:p>
    <w:p w14:paraId="20342E51" w14:textId="77777777" w:rsidR="00682944" w:rsidRDefault="00682944" w:rsidP="00682944">
      <w:pPr>
        <w:spacing w:before="80" w:after="80"/>
        <w:jc w:val="both"/>
        <w:rPr>
          <w:rFonts w:asciiTheme="minorHAnsi" w:hAnsiTheme="minorHAnsi" w:cstheme="minorHAnsi"/>
          <w:sz w:val="22"/>
          <w:szCs w:val="22"/>
        </w:rPr>
      </w:pPr>
      <w:r w:rsidRPr="00FC4799">
        <w:rPr>
          <w:rFonts w:asciiTheme="minorHAnsi" w:hAnsiTheme="minorHAnsi" w:cstheme="minorHAnsi"/>
          <w:sz w:val="22"/>
          <w:szCs w:val="22"/>
        </w:rPr>
        <w:t xml:space="preserve">The Group’s capital structure has </w:t>
      </w:r>
      <w:r>
        <w:rPr>
          <w:rFonts w:asciiTheme="minorHAnsi" w:hAnsiTheme="minorHAnsi" w:cstheme="minorHAnsi"/>
          <w:sz w:val="22"/>
          <w:szCs w:val="22"/>
        </w:rPr>
        <w:t xml:space="preserve">evolved </w:t>
      </w:r>
      <w:r w:rsidRPr="00FC4799">
        <w:rPr>
          <w:rFonts w:asciiTheme="minorHAnsi" w:hAnsiTheme="minorHAnsi" w:cstheme="minorHAnsi"/>
          <w:sz w:val="22"/>
          <w:szCs w:val="22"/>
        </w:rPr>
        <w:t>significantly during the period</w:t>
      </w:r>
      <w:r>
        <w:rPr>
          <w:rFonts w:asciiTheme="minorHAnsi" w:hAnsiTheme="minorHAnsi" w:cstheme="minorHAnsi"/>
          <w:sz w:val="22"/>
          <w:szCs w:val="22"/>
        </w:rPr>
        <w:t>.</w:t>
      </w:r>
      <w:r w:rsidRPr="00FC4799">
        <w:rPr>
          <w:rFonts w:asciiTheme="minorHAnsi" w:hAnsiTheme="minorHAnsi" w:cstheme="minorHAnsi"/>
          <w:sz w:val="22"/>
          <w:szCs w:val="22"/>
        </w:rPr>
        <w:t xml:space="preserve"> </w:t>
      </w:r>
      <w:r>
        <w:rPr>
          <w:rFonts w:asciiTheme="minorHAnsi" w:hAnsiTheme="minorHAnsi" w:cstheme="minorHAnsi"/>
          <w:sz w:val="22"/>
          <w:szCs w:val="22"/>
        </w:rPr>
        <w:t>The main drivers of change were:</w:t>
      </w:r>
    </w:p>
    <w:p w14:paraId="0CE1ACC0" w14:textId="77777777" w:rsidR="00682944" w:rsidRPr="00676291" w:rsidRDefault="00682944" w:rsidP="00682944">
      <w:pPr>
        <w:pStyle w:val="ListParagraph"/>
        <w:numPr>
          <w:ilvl w:val="0"/>
          <w:numId w:val="26"/>
        </w:numPr>
        <w:spacing w:after="160" w:line="259" w:lineRule="auto"/>
        <w:jc w:val="both"/>
        <w:rPr>
          <w:rFonts w:asciiTheme="minorHAnsi" w:hAnsiTheme="minorHAnsi" w:cstheme="minorHAnsi"/>
        </w:rPr>
      </w:pPr>
      <w:r>
        <w:rPr>
          <w:rFonts w:asciiTheme="minorHAnsi" w:hAnsiTheme="minorHAnsi" w:cstheme="minorHAnsi"/>
        </w:rPr>
        <w:t xml:space="preserve">Debt </w:t>
      </w:r>
      <w:r w:rsidRPr="00A600E3">
        <w:rPr>
          <w:rFonts w:asciiTheme="minorHAnsi" w:hAnsiTheme="minorHAnsi" w:cstheme="minorHAnsi"/>
        </w:rPr>
        <w:t xml:space="preserve">re-financing </w:t>
      </w:r>
      <w:r>
        <w:rPr>
          <w:rFonts w:asciiTheme="minorHAnsi" w:hAnsiTheme="minorHAnsi" w:cstheme="minorHAnsi"/>
        </w:rPr>
        <w:t>in March</w:t>
      </w:r>
      <w:r w:rsidRPr="00A600E3">
        <w:rPr>
          <w:rFonts w:asciiTheme="minorHAnsi" w:hAnsiTheme="minorHAnsi" w:cstheme="minorHAnsi"/>
        </w:rPr>
        <w:t xml:space="preserve">, with well-priced facilities totalling £1.4bn secured </w:t>
      </w:r>
    </w:p>
    <w:p w14:paraId="48ACF4A0" w14:textId="77777777" w:rsidR="00682944" w:rsidRDefault="00682944" w:rsidP="00682944">
      <w:pPr>
        <w:pStyle w:val="ListParagraph"/>
        <w:numPr>
          <w:ilvl w:val="0"/>
          <w:numId w:val="26"/>
        </w:numPr>
        <w:spacing w:after="160" w:line="259" w:lineRule="auto"/>
        <w:jc w:val="both"/>
        <w:rPr>
          <w:rFonts w:asciiTheme="minorHAnsi" w:hAnsiTheme="minorHAnsi" w:cstheme="minorHAnsi"/>
        </w:rPr>
      </w:pPr>
      <w:r>
        <w:rPr>
          <w:rFonts w:asciiTheme="minorHAnsi" w:hAnsiTheme="minorHAnsi" w:cstheme="minorHAnsi"/>
        </w:rPr>
        <w:t>C</w:t>
      </w:r>
      <w:r w:rsidRPr="00A600E3">
        <w:rPr>
          <w:rFonts w:asciiTheme="minorHAnsi" w:hAnsiTheme="minorHAnsi" w:cstheme="minorHAnsi"/>
        </w:rPr>
        <w:t xml:space="preserve">ombination with TSG </w:t>
      </w:r>
      <w:r>
        <w:rPr>
          <w:rFonts w:asciiTheme="minorHAnsi" w:hAnsiTheme="minorHAnsi" w:cstheme="minorHAnsi"/>
        </w:rPr>
        <w:t xml:space="preserve">in May </w:t>
      </w:r>
      <w:r w:rsidRPr="00A600E3">
        <w:rPr>
          <w:rFonts w:asciiTheme="minorHAnsi" w:hAnsiTheme="minorHAnsi" w:cstheme="minorHAnsi"/>
        </w:rPr>
        <w:t>increas</w:t>
      </w:r>
      <w:r>
        <w:rPr>
          <w:rFonts w:asciiTheme="minorHAnsi" w:hAnsiTheme="minorHAnsi" w:cstheme="minorHAnsi"/>
        </w:rPr>
        <w:t>ing the Group’s leverage to 3.2 times</w:t>
      </w:r>
    </w:p>
    <w:p w14:paraId="2E3184C7" w14:textId="77777777" w:rsidR="00682944" w:rsidRPr="00A600E3" w:rsidRDefault="00682944" w:rsidP="00682944">
      <w:pPr>
        <w:pStyle w:val="ListParagraph"/>
        <w:numPr>
          <w:ilvl w:val="0"/>
          <w:numId w:val="26"/>
        </w:numPr>
        <w:spacing w:after="160" w:line="259" w:lineRule="auto"/>
        <w:jc w:val="both"/>
        <w:rPr>
          <w:rFonts w:asciiTheme="minorHAnsi" w:hAnsiTheme="minorHAnsi" w:cstheme="minorHAnsi"/>
        </w:rPr>
      </w:pPr>
      <w:r>
        <w:rPr>
          <w:rFonts w:asciiTheme="minorHAnsi" w:hAnsiTheme="minorHAnsi" w:cstheme="minorHAnsi"/>
        </w:rPr>
        <w:t>Equity placing of £0.8bn in May to provide strategic flexibility for additional investment opportunities</w:t>
      </w:r>
    </w:p>
    <w:p w14:paraId="3CBF9A4A" w14:textId="77777777" w:rsidR="00682944" w:rsidRPr="00D800FD" w:rsidRDefault="00682944" w:rsidP="00682944">
      <w:pPr>
        <w:pStyle w:val="ListParagraph"/>
        <w:numPr>
          <w:ilvl w:val="0"/>
          <w:numId w:val="26"/>
        </w:numPr>
        <w:spacing w:after="80" w:line="259" w:lineRule="auto"/>
        <w:ind w:left="357" w:hanging="357"/>
        <w:jc w:val="both"/>
        <w:rPr>
          <w:rFonts w:asciiTheme="minorHAnsi" w:hAnsiTheme="minorHAnsi" w:cstheme="minorHAnsi"/>
        </w:rPr>
      </w:pPr>
      <w:r w:rsidRPr="00D800FD">
        <w:rPr>
          <w:rFonts w:asciiTheme="minorHAnsi" w:hAnsiTheme="minorHAnsi" w:cstheme="minorHAnsi"/>
        </w:rPr>
        <w:t>Accelerated acquisition of Fastball’s 37.2% stake in FanDuel for £3.</w:t>
      </w:r>
      <w:r>
        <w:rPr>
          <w:rFonts w:asciiTheme="minorHAnsi" w:hAnsiTheme="minorHAnsi" w:cstheme="minorHAnsi"/>
        </w:rPr>
        <w:t>3</w:t>
      </w:r>
      <w:r w:rsidRPr="00D800FD">
        <w:rPr>
          <w:rFonts w:asciiTheme="minorHAnsi" w:hAnsiTheme="minorHAnsi" w:cstheme="minorHAnsi"/>
        </w:rPr>
        <w:t>bn in December, of which 8</w:t>
      </w:r>
      <w:r>
        <w:rPr>
          <w:rFonts w:asciiTheme="minorHAnsi" w:hAnsiTheme="minorHAnsi" w:cstheme="minorHAnsi"/>
        </w:rPr>
        <w:t>7</w:t>
      </w:r>
      <w:r w:rsidRPr="00D800FD">
        <w:rPr>
          <w:rFonts w:asciiTheme="minorHAnsi" w:hAnsiTheme="minorHAnsi" w:cstheme="minorHAnsi"/>
        </w:rPr>
        <w:t>% was financed via equity (including a £1.1bn placing)</w:t>
      </w:r>
    </w:p>
    <w:p w14:paraId="1D8ED41D" w14:textId="77777777" w:rsidR="00682944" w:rsidRDefault="00682944" w:rsidP="00682944">
      <w:pPr>
        <w:spacing w:after="80" w:line="259" w:lineRule="auto"/>
        <w:jc w:val="both"/>
        <w:rPr>
          <w:rFonts w:asciiTheme="minorHAnsi" w:hAnsiTheme="minorHAnsi"/>
          <w:sz w:val="22"/>
        </w:rPr>
      </w:pPr>
      <w:r w:rsidRPr="002407B3">
        <w:rPr>
          <w:rFonts w:asciiTheme="minorHAnsi" w:hAnsiTheme="minorHAnsi"/>
          <w:sz w:val="22"/>
        </w:rPr>
        <w:t>The net result was that the Group concluded 2020 with net debt of £2.8bn</w:t>
      </w:r>
      <w:r>
        <w:rPr>
          <w:rFonts w:asciiTheme="minorHAnsi" w:hAnsiTheme="minorHAnsi"/>
          <w:sz w:val="22"/>
        </w:rPr>
        <w:t>, equating</w:t>
      </w:r>
      <w:r w:rsidRPr="002407B3">
        <w:rPr>
          <w:rFonts w:asciiTheme="minorHAnsi" w:hAnsiTheme="minorHAnsi"/>
          <w:sz w:val="22"/>
        </w:rPr>
        <w:t xml:space="preserve"> to pro forma leverage of </w:t>
      </w:r>
      <w:r>
        <w:rPr>
          <w:rFonts w:asciiTheme="minorHAnsi" w:hAnsiTheme="minorHAnsi"/>
          <w:sz w:val="22"/>
        </w:rPr>
        <w:t>2</w:t>
      </w:r>
      <w:r w:rsidRPr="002407B3">
        <w:rPr>
          <w:rFonts w:asciiTheme="minorHAnsi" w:hAnsiTheme="minorHAnsi"/>
          <w:sz w:val="22"/>
        </w:rPr>
        <w:t>.</w:t>
      </w:r>
      <w:r>
        <w:rPr>
          <w:rFonts w:asciiTheme="minorHAnsi" w:hAnsiTheme="minorHAnsi"/>
          <w:sz w:val="22"/>
        </w:rPr>
        <w:t>3</w:t>
      </w:r>
      <w:r w:rsidRPr="002407B3">
        <w:rPr>
          <w:rFonts w:asciiTheme="minorHAnsi" w:hAnsiTheme="minorHAnsi"/>
          <w:sz w:val="22"/>
        </w:rPr>
        <w:t xml:space="preserve"> times</w:t>
      </w:r>
      <w:r>
        <w:rPr>
          <w:rFonts w:asciiTheme="minorHAnsi" w:hAnsiTheme="minorHAnsi"/>
          <w:sz w:val="22"/>
        </w:rPr>
        <w:t xml:space="preserve">, materially down from 3.2 times at the time of merger completion. </w:t>
      </w:r>
      <w:r w:rsidRPr="002407B3">
        <w:rPr>
          <w:rFonts w:asciiTheme="minorHAnsi" w:hAnsiTheme="minorHAnsi"/>
          <w:sz w:val="22"/>
        </w:rPr>
        <w:t xml:space="preserve">The Group remains committed to </w:t>
      </w:r>
      <w:r>
        <w:rPr>
          <w:rFonts w:asciiTheme="minorHAnsi" w:hAnsiTheme="minorHAnsi"/>
          <w:sz w:val="22"/>
        </w:rPr>
        <w:t xml:space="preserve">its </w:t>
      </w:r>
      <w:r w:rsidRPr="002407B3">
        <w:rPr>
          <w:rFonts w:asciiTheme="minorHAnsi" w:hAnsiTheme="minorHAnsi"/>
          <w:sz w:val="22"/>
        </w:rPr>
        <w:t>medium-term leverage target of 1-2 times and once achieved, the</w:t>
      </w:r>
      <w:r>
        <w:rPr>
          <w:rFonts w:asciiTheme="minorHAnsi" w:hAnsiTheme="minorHAnsi"/>
          <w:sz w:val="22"/>
        </w:rPr>
        <w:t xml:space="preserve"> Board will review its </w:t>
      </w:r>
      <w:r w:rsidRPr="002407B3">
        <w:rPr>
          <w:rFonts w:asciiTheme="minorHAnsi" w:hAnsiTheme="minorHAnsi"/>
          <w:sz w:val="22"/>
        </w:rPr>
        <w:t>dividend policy.</w:t>
      </w:r>
    </w:p>
    <w:p w14:paraId="0B6C1E1A" w14:textId="77777777" w:rsidR="00682944" w:rsidRDefault="00682944" w:rsidP="00682944">
      <w:pPr>
        <w:spacing w:after="80" w:line="259" w:lineRule="auto"/>
        <w:jc w:val="both"/>
        <w:rPr>
          <w:rFonts w:asciiTheme="minorHAnsi" w:hAnsiTheme="minorHAnsi"/>
          <w:sz w:val="22"/>
        </w:rPr>
      </w:pPr>
    </w:p>
    <w:p w14:paraId="4DCB7C73" w14:textId="77777777" w:rsidR="00682944" w:rsidRDefault="00682944" w:rsidP="00682944">
      <w:pPr>
        <w:spacing w:after="80" w:line="259" w:lineRule="auto"/>
        <w:jc w:val="both"/>
        <w:rPr>
          <w:rFonts w:asciiTheme="minorHAnsi" w:hAnsiTheme="minorHAnsi" w:cstheme="minorHAnsi"/>
          <w:b/>
          <w:sz w:val="22"/>
          <w:szCs w:val="22"/>
        </w:rPr>
      </w:pPr>
      <w:r>
        <w:rPr>
          <w:rFonts w:asciiTheme="minorHAnsi" w:hAnsiTheme="minorHAnsi" w:cstheme="minorHAnsi"/>
          <w:b/>
          <w:sz w:val="22"/>
          <w:szCs w:val="22"/>
        </w:rPr>
        <w:lastRenderedPageBreak/>
        <w:t>Kentucky legal proceedings</w:t>
      </w:r>
    </w:p>
    <w:p w14:paraId="127219AD" w14:textId="77777777" w:rsidR="00682944" w:rsidRDefault="00682944" w:rsidP="00682944">
      <w:pPr>
        <w:spacing w:after="80" w:line="259" w:lineRule="auto"/>
        <w:jc w:val="both"/>
        <w:rPr>
          <w:rFonts w:asciiTheme="minorHAnsi" w:hAnsiTheme="minorHAnsi" w:cstheme="minorHAnsi"/>
          <w:sz w:val="22"/>
          <w:szCs w:val="22"/>
        </w:rPr>
      </w:pPr>
      <w:r w:rsidRPr="00D7046C">
        <w:rPr>
          <w:rFonts w:asciiTheme="minorHAnsi" w:hAnsiTheme="minorHAnsi" w:cstheme="minorHAnsi"/>
          <w:sz w:val="22"/>
          <w:szCs w:val="22"/>
        </w:rPr>
        <w:t>On 17 December</w:t>
      </w:r>
      <w:r>
        <w:rPr>
          <w:rFonts w:asciiTheme="minorHAnsi" w:hAnsiTheme="minorHAnsi" w:cstheme="minorHAnsi"/>
          <w:sz w:val="22"/>
          <w:szCs w:val="22"/>
        </w:rPr>
        <w:t xml:space="preserve"> 2020</w:t>
      </w:r>
      <w:r w:rsidRPr="00D7046C">
        <w:rPr>
          <w:rFonts w:asciiTheme="minorHAnsi" w:hAnsiTheme="minorHAnsi" w:cstheme="minorHAnsi"/>
          <w:sz w:val="22"/>
          <w:szCs w:val="22"/>
        </w:rPr>
        <w:t xml:space="preserve">, the Kentucky Supreme Court reinstated a 2015 </w:t>
      </w:r>
      <w:r>
        <w:rPr>
          <w:rFonts w:asciiTheme="minorHAnsi" w:hAnsiTheme="minorHAnsi" w:cstheme="minorHAnsi"/>
          <w:sz w:val="22"/>
          <w:szCs w:val="22"/>
        </w:rPr>
        <w:t>£621m (</w:t>
      </w:r>
      <w:r w:rsidRPr="00D7046C">
        <w:rPr>
          <w:rFonts w:asciiTheme="minorHAnsi" w:hAnsiTheme="minorHAnsi" w:cstheme="minorHAnsi"/>
          <w:sz w:val="22"/>
          <w:szCs w:val="22"/>
        </w:rPr>
        <w:t>$870</w:t>
      </w:r>
      <w:r>
        <w:rPr>
          <w:rFonts w:asciiTheme="minorHAnsi" w:hAnsiTheme="minorHAnsi" w:cstheme="minorHAnsi"/>
          <w:sz w:val="22"/>
          <w:szCs w:val="22"/>
        </w:rPr>
        <w:t>m)</w:t>
      </w:r>
      <w:r w:rsidRPr="00D7046C">
        <w:rPr>
          <w:rFonts w:asciiTheme="minorHAnsi" w:hAnsiTheme="minorHAnsi" w:cstheme="minorHAnsi"/>
          <w:sz w:val="22"/>
          <w:szCs w:val="22"/>
        </w:rPr>
        <w:t xml:space="preserve"> trial court judgment against TSG</w:t>
      </w:r>
      <w:r>
        <w:rPr>
          <w:rFonts w:asciiTheme="minorHAnsi" w:hAnsiTheme="minorHAnsi" w:cstheme="minorHAnsi"/>
          <w:sz w:val="22"/>
          <w:szCs w:val="22"/>
        </w:rPr>
        <w:t xml:space="preserve"> with compounding interest of 12% per annum</w:t>
      </w:r>
      <w:r w:rsidRPr="00D7046C">
        <w:rPr>
          <w:rFonts w:asciiTheme="minorHAnsi" w:hAnsiTheme="minorHAnsi" w:cstheme="minorHAnsi"/>
          <w:sz w:val="22"/>
          <w:szCs w:val="22"/>
        </w:rPr>
        <w:t xml:space="preserve">. As previously disclosed, the gross gaming revenues that TSG generated in Kentucky during the relevant period were approximately </w:t>
      </w:r>
      <w:r>
        <w:rPr>
          <w:rFonts w:asciiTheme="minorHAnsi" w:hAnsiTheme="minorHAnsi" w:cstheme="minorHAnsi"/>
          <w:sz w:val="22"/>
          <w:szCs w:val="22"/>
        </w:rPr>
        <w:t>£13m (</w:t>
      </w:r>
      <w:r w:rsidRPr="00D7046C">
        <w:rPr>
          <w:rFonts w:asciiTheme="minorHAnsi" w:hAnsiTheme="minorHAnsi" w:cstheme="minorHAnsi"/>
          <w:sz w:val="22"/>
          <w:szCs w:val="22"/>
        </w:rPr>
        <w:t>$18</w:t>
      </w:r>
      <w:r>
        <w:rPr>
          <w:rFonts w:asciiTheme="minorHAnsi" w:hAnsiTheme="minorHAnsi" w:cstheme="minorHAnsi"/>
          <w:sz w:val="22"/>
          <w:szCs w:val="22"/>
        </w:rPr>
        <w:t>m)</w:t>
      </w:r>
      <w:r w:rsidRPr="00D7046C">
        <w:rPr>
          <w:rFonts w:asciiTheme="minorHAnsi" w:hAnsiTheme="minorHAnsi" w:cstheme="minorHAnsi"/>
          <w:sz w:val="22"/>
          <w:szCs w:val="22"/>
        </w:rPr>
        <w:t xml:space="preserve">. Flutter </w:t>
      </w:r>
      <w:r>
        <w:rPr>
          <w:rFonts w:asciiTheme="minorHAnsi" w:hAnsiTheme="minorHAnsi" w:cstheme="minorHAnsi"/>
          <w:sz w:val="22"/>
          <w:szCs w:val="22"/>
        </w:rPr>
        <w:t xml:space="preserve">has </w:t>
      </w:r>
      <w:r w:rsidRPr="00D7046C">
        <w:rPr>
          <w:rFonts w:asciiTheme="minorHAnsi" w:hAnsiTheme="minorHAnsi" w:cstheme="minorHAnsi"/>
          <w:sz w:val="22"/>
          <w:szCs w:val="22"/>
        </w:rPr>
        <w:t>since petitioned the Kentucky Supreme Court for a rehearing</w:t>
      </w:r>
      <w:r w:rsidRPr="008628A6">
        <w:rPr>
          <w:rFonts w:asciiTheme="minorHAnsi" w:hAnsiTheme="minorHAnsi" w:cstheme="minorHAnsi"/>
          <w:sz w:val="22"/>
          <w:szCs w:val="22"/>
        </w:rPr>
        <w:t>. Flutter is confident that any amount it ultimately becomes liable to pay will be a limited proportion of the reinstated judgement.</w:t>
      </w:r>
      <w:r>
        <w:rPr>
          <w:rFonts w:asciiTheme="minorHAnsi" w:hAnsiTheme="minorHAnsi" w:cstheme="minorHAnsi"/>
          <w:sz w:val="22"/>
          <w:szCs w:val="22"/>
        </w:rPr>
        <w:t xml:space="preserve"> Further detail is available at note 15 to the financial statements. </w:t>
      </w:r>
    </w:p>
    <w:p w14:paraId="3E4FC9C7" w14:textId="77777777" w:rsidR="00682944" w:rsidRDefault="00682944" w:rsidP="00682944">
      <w:pPr>
        <w:spacing w:after="80" w:line="259" w:lineRule="auto"/>
        <w:jc w:val="both"/>
        <w:rPr>
          <w:rFonts w:asciiTheme="minorHAnsi" w:hAnsiTheme="minorHAnsi" w:cstheme="minorHAnsi"/>
          <w:sz w:val="22"/>
          <w:szCs w:val="22"/>
        </w:rPr>
      </w:pPr>
    </w:p>
    <w:p w14:paraId="15FCBF85" w14:textId="77777777" w:rsidR="00682944" w:rsidRPr="00D7046C" w:rsidRDefault="00682944" w:rsidP="00682944">
      <w:pPr>
        <w:spacing w:after="80" w:line="259" w:lineRule="auto"/>
        <w:jc w:val="both"/>
        <w:rPr>
          <w:rFonts w:asciiTheme="minorHAnsi" w:hAnsiTheme="minorHAnsi" w:cstheme="minorHAnsi"/>
          <w:sz w:val="22"/>
          <w:szCs w:val="22"/>
        </w:rPr>
      </w:pPr>
    </w:p>
    <w:p w14:paraId="1C4C1E32" w14:textId="77777777" w:rsidR="00682944" w:rsidRDefault="00682944" w:rsidP="00682944">
      <w:pPr>
        <w:spacing w:after="120"/>
        <w:jc w:val="both"/>
        <w:rPr>
          <w:rFonts w:asciiTheme="minorHAnsi" w:hAnsiTheme="minorHAnsi"/>
          <w:sz w:val="22"/>
          <w:szCs w:val="21"/>
        </w:rPr>
      </w:pPr>
      <w:r>
        <w:rPr>
          <w:rFonts w:asciiTheme="minorHAnsi" w:hAnsiTheme="minorHAnsi"/>
          <w:sz w:val="22"/>
          <w:szCs w:val="21"/>
        </w:rPr>
        <w:t xml:space="preserve"> </w:t>
      </w:r>
    </w:p>
    <w:p w14:paraId="2F2F2594" w14:textId="77777777" w:rsidR="00682944" w:rsidRPr="005F7932" w:rsidRDefault="00682944" w:rsidP="00682944">
      <w:pPr>
        <w:rPr>
          <w:rFonts w:asciiTheme="minorHAnsi" w:hAnsiTheme="minorHAnsi"/>
          <w:b/>
          <w:u w:val="single"/>
        </w:rPr>
      </w:pPr>
      <w:r>
        <w:rPr>
          <w:rFonts w:asciiTheme="minorHAnsi" w:hAnsiTheme="minorHAnsi"/>
          <w:b/>
          <w:u w:val="single"/>
        </w:rPr>
        <w:br w:type="page"/>
      </w:r>
      <w:r>
        <w:rPr>
          <w:rFonts w:asciiTheme="minorHAnsi" w:hAnsiTheme="minorHAnsi"/>
          <w:b/>
          <w:u w:val="single"/>
        </w:rPr>
        <w:lastRenderedPageBreak/>
        <w:t>O</w:t>
      </w:r>
      <w:r w:rsidRPr="005F7932">
        <w:rPr>
          <w:rFonts w:asciiTheme="minorHAnsi" w:hAnsiTheme="minorHAnsi"/>
          <w:b/>
          <w:u w:val="single"/>
        </w:rPr>
        <w:t>perating and Financial Review</w:t>
      </w:r>
      <w:r w:rsidRPr="0001653A">
        <w:rPr>
          <w:rFonts w:asciiTheme="minorHAnsi" w:hAnsiTheme="minorHAnsi"/>
          <w:i/>
          <w:sz w:val="22"/>
          <w:szCs w:val="22"/>
          <w:vertAlign w:val="superscript"/>
        </w:rPr>
        <w:t>1</w:t>
      </w:r>
      <w:r>
        <w:rPr>
          <w:rFonts w:asciiTheme="minorHAnsi" w:hAnsiTheme="minorHAnsi"/>
          <w:i/>
          <w:sz w:val="22"/>
          <w:szCs w:val="22"/>
          <w:vertAlign w:val="superscript"/>
        </w:rPr>
        <w:t>-15</w:t>
      </w:r>
    </w:p>
    <w:p w14:paraId="3EC16832" w14:textId="77777777" w:rsidR="00682944" w:rsidRDefault="00682944" w:rsidP="00682944">
      <w:pPr>
        <w:spacing w:after="120"/>
        <w:jc w:val="both"/>
        <w:rPr>
          <w:rFonts w:asciiTheme="minorHAnsi" w:hAnsiTheme="minorHAnsi"/>
          <w:i/>
          <w:sz w:val="22"/>
          <w:szCs w:val="22"/>
          <w:vertAlign w:val="superscript"/>
        </w:rPr>
      </w:pPr>
      <w:r w:rsidRPr="005F7932">
        <w:rPr>
          <w:rFonts w:asciiTheme="minorHAnsi" w:hAnsiTheme="minorHAnsi"/>
          <w:b/>
          <w:sz w:val="22"/>
          <w:szCs w:val="22"/>
        </w:rPr>
        <w:t>Group</w:t>
      </w:r>
    </w:p>
    <w:tbl>
      <w:tblPr>
        <w:tblW w:w="8836" w:type="dxa"/>
        <w:tblLook w:val="04A0" w:firstRow="1" w:lastRow="0" w:firstColumn="1" w:lastColumn="0" w:noHBand="0" w:noVBand="1"/>
      </w:tblPr>
      <w:tblGrid>
        <w:gridCol w:w="2808"/>
        <w:gridCol w:w="841"/>
        <w:gridCol w:w="830"/>
        <w:gridCol w:w="917"/>
        <w:gridCol w:w="837"/>
        <w:gridCol w:w="823"/>
        <w:gridCol w:w="883"/>
        <w:gridCol w:w="897"/>
      </w:tblGrid>
      <w:tr w:rsidR="00682944" w:rsidRPr="00D00291" w14:paraId="7115E46E" w14:textId="77777777" w:rsidTr="00C46D42">
        <w:trPr>
          <w:trHeight w:val="263"/>
        </w:trPr>
        <w:tc>
          <w:tcPr>
            <w:tcW w:w="2808" w:type="dxa"/>
            <w:tcBorders>
              <w:top w:val="single" w:sz="8" w:space="0" w:color="auto"/>
              <w:left w:val="single" w:sz="8" w:space="0" w:color="auto"/>
              <w:bottom w:val="nil"/>
              <w:right w:val="nil"/>
            </w:tcBorders>
            <w:shd w:val="clear" w:color="auto" w:fill="auto"/>
            <w:noWrap/>
            <w:vAlign w:val="center"/>
            <w:hideMark/>
          </w:tcPr>
          <w:p w14:paraId="1CC7204E" w14:textId="77777777" w:rsidR="00682944" w:rsidRPr="00D00291" w:rsidRDefault="00682944" w:rsidP="00C46D42">
            <w:pPr>
              <w:jc w:val="both"/>
              <w:rPr>
                <w:rFonts w:ascii="Calibri" w:hAnsi="Calibri" w:cs="Calibri"/>
                <w:b/>
                <w:bCs/>
                <w:sz w:val="20"/>
                <w:lang w:val="en-IE" w:eastAsia="en-IE"/>
              </w:rPr>
            </w:pPr>
            <w:bookmarkStart w:id="12" w:name="_Hlk63440836"/>
            <w:r w:rsidRPr="00D00291">
              <w:rPr>
                <w:rFonts w:ascii="Calibri" w:hAnsi="Calibri" w:cs="Calibri"/>
                <w:b/>
                <w:bCs/>
                <w:sz w:val="20"/>
                <w:lang w:val="en-IE" w:eastAsia="en-IE"/>
              </w:rPr>
              <w:t> </w:t>
            </w:r>
          </w:p>
        </w:tc>
        <w:tc>
          <w:tcPr>
            <w:tcW w:w="2588" w:type="dxa"/>
            <w:gridSpan w:val="3"/>
            <w:tcBorders>
              <w:top w:val="single" w:sz="8" w:space="0" w:color="auto"/>
              <w:left w:val="nil"/>
              <w:bottom w:val="nil"/>
              <w:right w:val="single" w:sz="8" w:space="0" w:color="000000"/>
            </w:tcBorders>
            <w:shd w:val="clear" w:color="auto" w:fill="auto"/>
            <w:noWrap/>
            <w:vAlign w:val="center"/>
            <w:hideMark/>
          </w:tcPr>
          <w:p w14:paraId="1E2F1785" w14:textId="77777777" w:rsidR="00682944" w:rsidRPr="00D00291" w:rsidRDefault="00682944" w:rsidP="00C46D42">
            <w:pPr>
              <w:jc w:val="center"/>
              <w:rPr>
                <w:rFonts w:ascii="Calibri" w:hAnsi="Calibri" w:cs="Calibri"/>
                <w:b/>
                <w:bCs/>
                <w:color w:val="000000"/>
                <w:sz w:val="20"/>
                <w:lang w:val="en-IE" w:eastAsia="en-IE"/>
              </w:rPr>
            </w:pPr>
            <w:r w:rsidRPr="00D00291">
              <w:rPr>
                <w:rFonts w:ascii="Calibri" w:hAnsi="Calibri" w:cs="Calibri"/>
                <w:b/>
                <w:bCs/>
                <w:color w:val="000000"/>
                <w:sz w:val="20"/>
                <w:lang w:val="en-IE" w:eastAsia="en-IE"/>
              </w:rPr>
              <w:t>Reported</w:t>
            </w:r>
          </w:p>
        </w:tc>
        <w:tc>
          <w:tcPr>
            <w:tcW w:w="3440" w:type="dxa"/>
            <w:gridSpan w:val="4"/>
            <w:tcBorders>
              <w:top w:val="single" w:sz="8" w:space="0" w:color="auto"/>
              <w:left w:val="nil"/>
              <w:bottom w:val="nil"/>
              <w:right w:val="single" w:sz="8" w:space="0" w:color="000000"/>
            </w:tcBorders>
            <w:shd w:val="clear" w:color="auto" w:fill="auto"/>
            <w:noWrap/>
            <w:vAlign w:val="center"/>
            <w:hideMark/>
          </w:tcPr>
          <w:p w14:paraId="0FA6123A" w14:textId="77777777" w:rsidR="00682944" w:rsidRPr="00D00291" w:rsidRDefault="00682944" w:rsidP="00C46D42">
            <w:pPr>
              <w:jc w:val="center"/>
              <w:rPr>
                <w:rFonts w:ascii="Calibri" w:hAnsi="Calibri" w:cs="Calibri"/>
                <w:b/>
                <w:bCs/>
                <w:color w:val="000000"/>
                <w:sz w:val="20"/>
                <w:lang w:val="en-IE" w:eastAsia="en-IE"/>
              </w:rPr>
            </w:pPr>
            <w:r w:rsidRPr="00D00291">
              <w:rPr>
                <w:rFonts w:ascii="Calibri" w:hAnsi="Calibri" w:cs="Calibri"/>
                <w:b/>
                <w:bCs/>
                <w:color w:val="000000"/>
                <w:sz w:val="20"/>
                <w:lang w:val="en-IE" w:eastAsia="en-IE"/>
              </w:rPr>
              <w:t>Pro forma</w:t>
            </w:r>
          </w:p>
        </w:tc>
      </w:tr>
      <w:tr w:rsidR="00682944" w:rsidRPr="00D00291" w14:paraId="2102D823"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6FE933FD" w14:textId="77777777" w:rsidR="00682944" w:rsidRPr="00D00291" w:rsidRDefault="00682944" w:rsidP="00C46D42">
            <w:pPr>
              <w:jc w:val="both"/>
              <w:rPr>
                <w:rFonts w:ascii="Calibri" w:hAnsi="Calibri" w:cs="Calibri"/>
                <w:b/>
                <w:bCs/>
                <w:sz w:val="20"/>
                <w:lang w:val="en-IE" w:eastAsia="en-IE"/>
              </w:rPr>
            </w:pPr>
            <w:r w:rsidRPr="00D00291">
              <w:rPr>
                <w:rFonts w:ascii="Calibri" w:hAnsi="Calibri" w:cs="Calibri"/>
                <w:b/>
                <w:bCs/>
                <w:sz w:val="20"/>
                <w:lang w:val="en-IE" w:eastAsia="en-IE"/>
              </w:rPr>
              <w:t> </w:t>
            </w:r>
          </w:p>
        </w:tc>
        <w:tc>
          <w:tcPr>
            <w:tcW w:w="841" w:type="dxa"/>
            <w:tcBorders>
              <w:top w:val="nil"/>
              <w:left w:val="nil"/>
              <w:bottom w:val="nil"/>
              <w:right w:val="nil"/>
            </w:tcBorders>
            <w:shd w:val="clear" w:color="auto" w:fill="auto"/>
            <w:noWrap/>
            <w:vAlign w:val="center"/>
            <w:hideMark/>
          </w:tcPr>
          <w:p w14:paraId="607C5DA1"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FY</w:t>
            </w:r>
          </w:p>
        </w:tc>
        <w:tc>
          <w:tcPr>
            <w:tcW w:w="830" w:type="dxa"/>
            <w:tcBorders>
              <w:top w:val="nil"/>
              <w:left w:val="nil"/>
              <w:bottom w:val="nil"/>
              <w:right w:val="nil"/>
            </w:tcBorders>
            <w:shd w:val="clear" w:color="auto" w:fill="auto"/>
            <w:noWrap/>
            <w:vAlign w:val="center"/>
            <w:hideMark/>
          </w:tcPr>
          <w:p w14:paraId="1E20D8E9"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FY</w:t>
            </w:r>
          </w:p>
        </w:tc>
        <w:tc>
          <w:tcPr>
            <w:tcW w:w="917" w:type="dxa"/>
            <w:tcBorders>
              <w:top w:val="nil"/>
              <w:left w:val="nil"/>
              <w:bottom w:val="nil"/>
              <w:right w:val="single" w:sz="8" w:space="0" w:color="auto"/>
            </w:tcBorders>
            <w:shd w:val="clear" w:color="auto" w:fill="auto"/>
            <w:noWrap/>
            <w:vAlign w:val="center"/>
            <w:hideMark/>
          </w:tcPr>
          <w:p w14:paraId="6D2E19F0"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 </w:t>
            </w:r>
          </w:p>
        </w:tc>
        <w:tc>
          <w:tcPr>
            <w:tcW w:w="837" w:type="dxa"/>
            <w:tcBorders>
              <w:top w:val="nil"/>
              <w:left w:val="nil"/>
              <w:bottom w:val="nil"/>
              <w:right w:val="nil"/>
            </w:tcBorders>
            <w:shd w:val="clear" w:color="auto" w:fill="auto"/>
            <w:noWrap/>
            <w:vAlign w:val="center"/>
            <w:hideMark/>
          </w:tcPr>
          <w:p w14:paraId="1CA60E57"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FY</w:t>
            </w:r>
          </w:p>
        </w:tc>
        <w:tc>
          <w:tcPr>
            <w:tcW w:w="823" w:type="dxa"/>
            <w:tcBorders>
              <w:top w:val="nil"/>
              <w:left w:val="nil"/>
              <w:bottom w:val="nil"/>
              <w:right w:val="nil"/>
            </w:tcBorders>
            <w:shd w:val="clear" w:color="auto" w:fill="auto"/>
            <w:noWrap/>
            <w:vAlign w:val="center"/>
            <w:hideMark/>
          </w:tcPr>
          <w:p w14:paraId="2980E6B7"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FY</w:t>
            </w:r>
          </w:p>
        </w:tc>
        <w:tc>
          <w:tcPr>
            <w:tcW w:w="883" w:type="dxa"/>
            <w:tcBorders>
              <w:top w:val="nil"/>
              <w:left w:val="nil"/>
              <w:bottom w:val="nil"/>
              <w:right w:val="nil"/>
            </w:tcBorders>
            <w:shd w:val="clear" w:color="auto" w:fill="auto"/>
            <w:noWrap/>
            <w:vAlign w:val="center"/>
            <w:hideMark/>
          </w:tcPr>
          <w:p w14:paraId="511FBC6B" w14:textId="77777777" w:rsidR="00682944" w:rsidRPr="00D00291" w:rsidRDefault="00682944" w:rsidP="00C46D42">
            <w:pPr>
              <w:jc w:val="right"/>
              <w:rPr>
                <w:rFonts w:ascii="Calibri" w:hAnsi="Calibri" w:cs="Calibri"/>
                <w:b/>
                <w:bCs/>
                <w:color w:val="000000"/>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498C28B7"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CC</w:t>
            </w:r>
          </w:p>
        </w:tc>
      </w:tr>
      <w:tr w:rsidR="00682944" w:rsidRPr="00D00291" w14:paraId="2D7D64FF"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052A8086" w14:textId="77777777" w:rsidR="00682944" w:rsidRPr="00D00291" w:rsidRDefault="00682944" w:rsidP="00C46D42">
            <w:pPr>
              <w:jc w:val="both"/>
              <w:rPr>
                <w:rFonts w:ascii="Calibri" w:hAnsi="Calibri" w:cs="Calibri"/>
                <w:b/>
                <w:bCs/>
                <w:sz w:val="20"/>
                <w:lang w:val="en-IE" w:eastAsia="en-IE"/>
              </w:rPr>
            </w:pPr>
            <w:r w:rsidRPr="00D00291">
              <w:rPr>
                <w:rFonts w:ascii="Calibri" w:hAnsi="Calibri" w:cs="Calibri"/>
                <w:b/>
                <w:bCs/>
                <w:sz w:val="20"/>
                <w:lang w:val="en-IE" w:eastAsia="en-IE"/>
              </w:rPr>
              <w:t> </w:t>
            </w:r>
          </w:p>
        </w:tc>
        <w:tc>
          <w:tcPr>
            <w:tcW w:w="841" w:type="dxa"/>
            <w:tcBorders>
              <w:top w:val="nil"/>
              <w:left w:val="nil"/>
              <w:bottom w:val="nil"/>
              <w:right w:val="nil"/>
            </w:tcBorders>
            <w:shd w:val="clear" w:color="auto" w:fill="auto"/>
            <w:noWrap/>
            <w:vAlign w:val="center"/>
            <w:hideMark/>
          </w:tcPr>
          <w:p w14:paraId="4A9144EF"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2020</w:t>
            </w:r>
          </w:p>
        </w:tc>
        <w:tc>
          <w:tcPr>
            <w:tcW w:w="830" w:type="dxa"/>
            <w:tcBorders>
              <w:top w:val="nil"/>
              <w:left w:val="nil"/>
              <w:bottom w:val="nil"/>
              <w:right w:val="nil"/>
            </w:tcBorders>
            <w:shd w:val="clear" w:color="auto" w:fill="auto"/>
            <w:noWrap/>
            <w:vAlign w:val="center"/>
            <w:hideMark/>
          </w:tcPr>
          <w:p w14:paraId="420E5DC4"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2019</w:t>
            </w:r>
          </w:p>
        </w:tc>
        <w:tc>
          <w:tcPr>
            <w:tcW w:w="917" w:type="dxa"/>
            <w:tcBorders>
              <w:top w:val="nil"/>
              <w:left w:val="nil"/>
              <w:bottom w:val="nil"/>
              <w:right w:val="single" w:sz="8" w:space="0" w:color="auto"/>
            </w:tcBorders>
            <w:shd w:val="clear" w:color="auto" w:fill="auto"/>
            <w:noWrap/>
            <w:vAlign w:val="center"/>
            <w:hideMark/>
          </w:tcPr>
          <w:p w14:paraId="3C2FF2FB"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Change</w:t>
            </w:r>
          </w:p>
        </w:tc>
        <w:tc>
          <w:tcPr>
            <w:tcW w:w="837" w:type="dxa"/>
            <w:tcBorders>
              <w:top w:val="nil"/>
              <w:left w:val="nil"/>
              <w:bottom w:val="nil"/>
              <w:right w:val="nil"/>
            </w:tcBorders>
            <w:shd w:val="clear" w:color="auto" w:fill="auto"/>
            <w:noWrap/>
            <w:vAlign w:val="center"/>
            <w:hideMark/>
          </w:tcPr>
          <w:p w14:paraId="16896BAA"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2020</w:t>
            </w:r>
          </w:p>
        </w:tc>
        <w:tc>
          <w:tcPr>
            <w:tcW w:w="823" w:type="dxa"/>
            <w:tcBorders>
              <w:top w:val="nil"/>
              <w:left w:val="nil"/>
              <w:bottom w:val="nil"/>
              <w:right w:val="nil"/>
            </w:tcBorders>
            <w:shd w:val="clear" w:color="auto" w:fill="auto"/>
            <w:noWrap/>
            <w:vAlign w:val="center"/>
            <w:hideMark/>
          </w:tcPr>
          <w:p w14:paraId="30F4227D"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2019</w:t>
            </w:r>
          </w:p>
        </w:tc>
        <w:tc>
          <w:tcPr>
            <w:tcW w:w="883" w:type="dxa"/>
            <w:tcBorders>
              <w:top w:val="nil"/>
              <w:left w:val="nil"/>
              <w:bottom w:val="nil"/>
              <w:right w:val="nil"/>
            </w:tcBorders>
            <w:shd w:val="clear" w:color="auto" w:fill="auto"/>
            <w:noWrap/>
            <w:vAlign w:val="center"/>
            <w:hideMark/>
          </w:tcPr>
          <w:p w14:paraId="20DBE510"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Change</w:t>
            </w:r>
          </w:p>
        </w:tc>
        <w:tc>
          <w:tcPr>
            <w:tcW w:w="897" w:type="dxa"/>
            <w:tcBorders>
              <w:top w:val="nil"/>
              <w:left w:val="nil"/>
              <w:bottom w:val="nil"/>
              <w:right w:val="single" w:sz="8" w:space="0" w:color="auto"/>
            </w:tcBorders>
            <w:shd w:val="clear" w:color="auto" w:fill="auto"/>
            <w:noWrap/>
            <w:vAlign w:val="center"/>
            <w:hideMark/>
          </w:tcPr>
          <w:p w14:paraId="2EEF4D83"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Change</w:t>
            </w:r>
          </w:p>
        </w:tc>
      </w:tr>
      <w:tr w:rsidR="00682944" w:rsidRPr="00D00291" w14:paraId="6F4231AC" w14:textId="77777777" w:rsidTr="00C46D42">
        <w:trPr>
          <w:trHeight w:val="263"/>
        </w:trPr>
        <w:tc>
          <w:tcPr>
            <w:tcW w:w="2808" w:type="dxa"/>
            <w:tcBorders>
              <w:top w:val="nil"/>
              <w:left w:val="single" w:sz="8" w:space="0" w:color="auto"/>
              <w:bottom w:val="single" w:sz="8" w:space="0" w:color="auto"/>
              <w:right w:val="nil"/>
            </w:tcBorders>
            <w:shd w:val="clear" w:color="auto" w:fill="auto"/>
            <w:hideMark/>
          </w:tcPr>
          <w:p w14:paraId="3E984C46" w14:textId="77777777" w:rsidR="00682944" w:rsidRPr="00D00291" w:rsidRDefault="00682944" w:rsidP="00C46D42">
            <w:pPr>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 </w:t>
            </w:r>
          </w:p>
        </w:tc>
        <w:tc>
          <w:tcPr>
            <w:tcW w:w="841" w:type="dxa"/>
            <w:tcBorders>
              <w:top w:val="nil"/>
              <w:left w:val="nil"/>
              <w:bottom w:val="single" w:sz="8" w:space="0" w:color="auto"/>
              <w:right w:val="nil"/>
            </w:tcBorders>
            <w:shd w:val="clear" w:color="auto" w:fill="auto"/>
            <w:noWrap/>
            <w:vAlign w:val="center"/>
            <w:hideMark/>
          </w:tcPr>
          <w:p w14:paraId="73B2F7C3"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£m</w:t>
            </w:r>
          </w:p>
        </w:tc>
        <w:tc>
          <w:tcPr>
            <w:tcW w:w="830" w:type="dxa"/>
            <w:tcBorders>
              <w:top w:val="nil"/>
              <w:left w:val="nil"/>
              <w:bottom w:val="single" w:sz="8" w:space="0" w:color="auto"/>
              <w:right w:val="nil"/>
            </w:tcBorders>
            <w:shd w:val="clear" w:color="auto" w:fill="auto"/>
            <w:noWrap/>
            <w:vAlign w:val="center"/>
            <w:hideMark/>
          </w:tcPr>
          <w:p w14:paraId="33D7E7FB"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£m</w:t>
            </w:r>
          </w:p>
        </w:tc>
        <w:tc>
          <w:tcPr>
            <w:tcW w:w="917" w:type="dxa"/>
            <w:tcBorders>
              <w:top w:val="nil"/>
              <w:left w:val="nil"/>
              <w:bottom w:val="single" w:sz="8" w:space="0" w:color="auto"/>
              <w:right w:val="single" w:sz="8" w:space="0" w:color="auto"/>
            </w:tcBorders>
            <w:shd w:val="clear" w:color="auto" w:fill="auto"/>
            <w:noWrap/>
            <w:vAlign w:val="center"/>
            <w:hideMark/>
          </w:tcPr>
          <w:p w14:paraId="7CEB50A3"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w:t>
            </w:r>
          </w:p>
        </w:tc>
        <w:tc>
          <w:tcPr>
            <w:tcW w:w="837" w:type="dxa"/>
            <w:tcBorders>
              <w:top w:val="nil"/>
              <w:left w:val="nil"/>
              <w:bottom w:val="single" w:sz="8" w:space="0" w:color="auto"/>
              <w:right w:val="nil"/>
            </w:tcBorders>
            <w:shd w:val="clear" w:color="auto" w:fill="auto"/>
            <w:noWrap/>
            <w:vAlign w:val="center"/>
            <w:hideMark/>
          </w:tcPr>
          <w:p w14:paraId="6A816FDA"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£m</w:t>
            </w:r>
          </w:p>
        </w:tc>
        <w:tc>
          <w:tcPr>
            <w:tcW w:w="823" w:type="dxa"/>
            <w:tcBorders>
              <w:top w:val="nil"/>
              <w:left w:val="nil"/>
              <w:bottom w:val="single" w:sz="8" w:space="0" w:color="auto"/>
              <w:right w:val="nil"/>
            </w:tcBorders>
            <w:shd w:val="clear" w:color="auto" w:fill="auto"/>
            <w:noWrap/>
            <w:vAlign w:val="center"/>
            <w:hideMark/>
          </w:tcPr>
          <w:p w14:paraId="02ACFB1B"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£m</w:t>
            </w:r>
          </w:p>
        </w:tc>
        <w:tc>
          <w:tcPr>
            <w:tcW w:w="883" w:type="dxa"/>
            <w:tcBorders>
              <w:top w:val="nil"/>
              <w:left w:val="nil"/>
              <w:bottom w:val="single" w:sz="8" w:space="0" w:color="auto"/>
              <w:right w:val="nil"/>
            </w:tcBorders>
            <w:shd w:val="clear" w:color="auto" w:fill="auto"/>
            <w:noWrap/>
            <w:vAlign w:val="center"/>
            <w:hideMark/>
          </w:tcPr>
          <w:p w14:paraId="4129E66B"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w:t>
            </w:r>
          </w:p>
        </w:tc>
        <w:tc>
          <w:tcPr>
            <w:tcW w:w="897" w:type="dxa"/>
            <w:tcBorders>
              <w:top w:val="nil"/>
              <w:left w:val="nil"/>
              <w:bottom w:val="single" w:sz="8" w:space="0" w:color="auto"/>
              <w:right w:val="single" w:sz="8" w:space="0" w:color="auto"/>
            </w:tcBorders>
            <w:shd w:val="clear" w:color="auto" w:fill="auto"/>
            <w:noWrap/>
            <w:vAlign w:val="center"/>
            <w:hideMark/>
          </w:tcPr>
          <w:p w14:paraId="7F7965C5"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w:t>
            </w:r>
          </w:p>
        </w:tc>
      </w:tr>
      <w:tr w:rsidR="00682944" w:rsidRPr="00D00291" w14:paraId="119E737B"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59787E1B" w14:textId="77777777" w:rsidR="00682944" w:rsidRPr="00D00291" w:rsidRDefault="00682944" w:rsidP="00C46D42">
            <w:pPr>
              <w:jc w:val="both"/>
              <w:rPr>
                <w:rFonts w:ascii="Calibri" w:hAnsi="Calibri" w:cs="Calibri"/>
                <w:b/>
                <w:bCs/>
                <w:color w:val="FF0000"/>
                <w:sz w:val="2"/>
                <w:szCs w:val="2"/>
                <w:lang w:val="en-IE" w:eastAsia="en-IE"/>
              </w:rPr>
            </w:pPr>
            <w:r w:rsidRPr="00D00291">
              <w:rPr>
                <w:rFonts w:ascii="Calibri" w:hAnsi="Calibri" w:cs="Calibri"/>
                <w:b/>
                <w:bCs/>
                <w:color w:val="FF0000"/>
                <w:sz w:val="2"/>
                <w:szCs w:val="2"/>
                <w:lang w:val="en-IE" w:eastAsia="en-IE"/>
              </w:rPr>
              <w:t> </w:t>
            </w:r>
          </w:p>
        </w:tc>
        <w:tc>
          <w:tcPr>
            <w:tcW w:w="841" w:type="dxa"/>
            <w:tcBorders>
              <w:top w:val="nil"/>
              <w:left w:val="nil"/>
              <w:bottom w:val="nil"/>
              <w:right w:val="nil"/>
            </w:tcBorders>
            <w:shd w:val="clear" w:color="auto" w:fill="auto"/>
            <w:noWrap/>
            <w:vAlign w:val="center"/>
            <w:hideMark/>
          </w:tcPr>
          <w:p w14:paraId="7E8ABDED" w14:textId="77777777" w:rsidR="00682944" w:rsidRPr="00D00291" w:rsidRDefault="00682944" w:rsidP="00C46D42">
            <w:pPr>
              <w:jc w:val="right"/>
              <w:rPr>
                <w:rFonts w:ascii="Calibri" w:hAnsi="Calibri" w:cs="Calibri"/>
                <w:b/>
                <w:bCs/>
                <w:color w:val="FF0000"/>
                <w:sz w:val="2"/>
                <w:szCs w:val="2"/>
                <w:lang w:val="en-IE" w:eastAsia="en-IE"/>
              </w:rPr>
            </w:pPr>
          </w:p>
        </w:tc>
        <w:tc>
          <w:tcPr>
            <w:tcW w:w="830" w:type="dxa"/>
            <w:tcBorders>
              <w:top w:val="nil"/>
              <w:left w:val="nil"/>
              <w:bottom w:val="nil"/>
              <w:right w:val="nil"/>
            </w:tcBorders>
            <w:shd w:val="clear" w:color="auto" w:fill="auto"/>
            <w:noWrap/>
            <w:vAlign w:val="center"/>
            <w:hideMark/>
          </w:tcPr>
          <w:p w14:paraId="2BA5316C"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7B65CDAE"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0B907710" w14:textId="77777777" w:rsidR="00682944" w:rsidRPr="00D00291" w:rsidRDefault="00682944" w:rsidP="00C46D42">
            <w:pPr>
              <w:jc w:val="right"/>
              <w:rPr>
                <w:rFonts w:ascii="Calibri" w:hAnsi="Calibri" w:cs="Calibri"/>
                <w:b/>
                <w:bCs/>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40345530"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32B4EB01"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61A853A9"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r>
      <w:tr w:rsidR="00682944" w:rsidRPr="00D00291" w14:paraId="5B0D2838"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06C0FD8B" w14:textId="77777777" w:rsidR="00682944" w:rsidRPr="00D00291" w:rsidRDefault="00682944" w:rsidP="00C46D42">
            <w:pPr>
              <w:jc w:val="both"/>
              <w:rPr>
                <w:rFonts w:ascii="Calibri" w:hAnsi="Calibri" w:cs="Calibri"/>
                <w:color w:val="000000"/>
                <w:sz w:val="20"/>
                <w:lang w:val="en-IE" w:eastAsia="en-IE"/>
              </w:rPr>
            </w:pPr>
            <w:r w:rsidRPr="00D00291">
              <w:rPr>
                <w:rFonts w:ascii="Calibri" w:hAnsi="Calibri" w:cs="Calibri"/>
                <w:color w:val="000000"/>
                <w:sz w:val="20"/>
                <w:lang w:val="en-IE" w:eastAsia="en-IE"/>
              </w:rPr>
              <w:t>Sports revenue</w:t>
            </w:r>
          </w:p>
        </w:tc>
        <w:tc>
          <w:tcPr>
            <w:tcW w:w="841" w:type="dxa"/>
            <w:tcBorders>
              <w:top w:val="nil"/>
              <w:left w:val="nil"/>
              <w:bottom w:val="nil"/>
              <w:right w:val="nil"/>
            </w:tcBorders>
            <w:shd w:val="clear" w:color="auto" w:fill="auto"/>
            <w:noWrap/>
            <w:vAlign w:val="center"/>
            <w:hideMark/>
          </w:tcPr>
          <w:p w14:paraId="34CB7864"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2,725</w:t>
            </w:r>
          </w:p>
        </w:tc>
        <w:tc>
          <w:tcPr>
            <w:tcW w:w="830" w:type="dxa"/>
            <w:tcBorders>
              <w:top w:val="nil"/>
              <w:left w:val="nil"/>
              <w:bottom w:val="nil"/>
              <w:right w:val="nil"/>
            </w:tcBorders>
            <w:shd w:val="clear" w:color="auto" w:fill="auto"/>
            <w:noWrap/>
            <w:vAlign w:val="center"/>
            <w:hideMark/>
          </w:tcPr>
          <w:p w14:paraId="7CD66552"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1,667</w:t>
            </w:r>
          </w:p>
        </w:tc>
        <w:tc>
          <w:tcPr>
            <w:tcW w:w="917" w:type="dxa"/>
            <w:tcBorders>
              <w:top w:val="nil"/>
              <w:left w:val="nil"/>
              <w:bottom w:val="nil"/>
              <w:right w:val="single" w:sz="8" w:space="0" w:color="auto"/>
            </w:tcBorders>
            <w:shd w:val="clear" w:color="auto" w:fill="auto"/>
            <w:noWrap/>
            <w:vAlign w:val="center"/>
            <w:hideMark/>
          </w:tcPr>
          <w:p w14:paraId="47FA088E"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+64%</w:t>
            </w:r>
          </w:p>
        </w:tc>
        <w:tc>
          <w:tcPr>
            <w:tcW w:w="837" w:type="dxa"/>
            <w:tcBorders>
              <w:top w:val="nil"/>
              <w:left w:val="nil"/>
              <w:bottom w:val="nil"/>
              <w:right w:val="nil"/>
            </w:tcBorders>
            <w:shd w:val="clear" w:color="auto" w:fill="auto"/>
            <w:noWrap/>
            <w:vAlign w:val="center"/>
            <w:hideMark/>
          </w:tcPr>
          <w:p w14:paraId="5E26FC89"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3,000</w:t>
            </w:r>
          </w:p>
        </w:tc>
        <w:tc>
          <w:tcPr>
            <w:tcW w:w="823" w:type="dxa"/>
            <w:tcBorders>
              <w:top w:val="nil"/>
              <w:left w:val="nil"/>
              <w:bottom w:val="nil"/>
              <w:right w:val="nil"/>
            </w:tcBorders>
            <w:shd w:val="clear" w:color="auto" w:fill="auto"/>
            <w:noWrap/>
            <w:vAlign w:val="center"/>
            <w:hideMark/>
          </w:tcPr>
          <w:p w14:paraId="18B30284"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2,400</w:t>
            </w:r>
          </w:p>
        </w:tc>
        <w:tc>
          <w:tcPr>
            <w:tcW w:w="883" w:type="dxa"/>
            <w:tcBorders>
              <w:top w:val="nil"/>
              <w:left w:val="nil"/>
              <w:bottom w:val="nil"/>
              <w:right w:val="nil"/>
            </w:tcBorders>
            <w:shd w:val="clear" w:color="auto" w:fill="auto"/>
            <w:noWrap/>
            <w:vAlign w:val="center"/>
            <w:hideMark/>
          </w:tcPr>
          <w:p w14:paraId="26744744"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+25%</w:t>
            </w:r>
          </w:p>
        </w:tc>
        <w:tc>
          <w:tcPr>
            <w:tcW w:w="897" w:type="dxa"/>
            <w:tcBorders>
              <w:top w:val="nil"/>
              <w:left w:val="nil"/>
              <w:bottom w:val="nil"/>
              <w:right w:val="single" w:sz="8" w:space="0" w:color="auto"/>
            </w:tcBorders>
            <w:shd w:val="clear" w:color="auto" w:fill="auto"/>
            <w:noWrap/>
            <w:vAlign w:val="center"/>
            <w:hideMark/>
          </w:tcPr>
          <w:p w14:paraId="55DEAFDA"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+25%</w:t>
            </w:r>
          </w:p>
        </w:tc>
      </w:tr>
      <w:tr w:rsidR="00682944" w:rsidRPr="00D00291" w14:paraId="29A659A7"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22CCC702" w14:textId="77777777" w:rsidR="00682944" w:rsidRPr="00D00291" w:rsidRDefault="00682944" w:rsidP="00C46D42">
            <w:pPr>
              <w:jc w:val="both"/>
              <w:rPr>
                <w:rFonts w:ascii="Calibri" w:hAnsi="Calibri" w:cs="Calibri"/>
                <w:color w:val="000000"/>
                <w:sz w:val="20"/>
                <w:lang w:val="en-IE" w:eastAsia="en-IE"/>
              </w:rPr>
            </w:pPr>
            <w:r w:rsidRPr="00D00291">
              <w:rPr>
                <w:rFonts w:ascii="Calibri" w:hAnsi="Calibri" w:cs="Calibri"/>
                <w:color w:val="000000"/>
                <w:sz w:val="20"/>
                <w:lang w:val="en-IE" w:eastAsia="en-IE"/>
              </w:rPr>
              <w:t>Gaming revenue</w:t>
            </w:r>
          </w:p>
        </w:tc>
        <w:tc>
          <w:tcPr>
            <w:tcW w:w="841" w:type="dxa"/>
            <w:tcBorders>
              <w:top w:val="nil"/>
              <w:left w:val="nil"/>
              <w:bottom w:val="single" w:sz="8" w:space="0" w:color="auto"/>
              <w:right w:val="nil"/>
            </w:tcBorders>
            <w:shd w:val="clear" w:color="auto" w:fill="auto"/>
            <w:noWrap/>
            <w:vAlign w:val="center"/>
            <w:hideMark/>
          </w:tcPr>
          <w:p w14:paraId="24FB6953"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1,673</w:t>
            </w:r>
          </w:p>
        </w:tc>
        <w:tc>
          <w:tcPr>
            <w:tcW w:w="830" w:type="dxa"/>
            <w:tcBorders>
              <w:top w:val="nil"/>
              <w:left w:val="nil"/>
              <w:bottom w:val="single" w:sz="8" w:space="0" w:color="auto"/>
              <w:right w:val="nil"/>
            </w:tcBorders>
            <w:shd w:val="clear" w:color="auto" w:fill="auto"/>
            <w:noWrap/>
            <w:vAlign w:val="center"/>
            <w:hideMark/>
          </w:tcPr>
          <w:p w14:paraId="5C046792"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473</w:t>
            </w:r>
          </w:p>
        </w:tc>
        <w:tc>
          <w:tcPr>
            <w:tcW w:w="917" w:type="dxa"/>
            <w:tcBorders>
              <w:top w:val="nil"/>
              <w:left w:val="nil"/>
              <w:bottom w:val="single" w:sz="8" w:space="0" w:color="auto"/>
              <w:right w:val="single" w:sz="8" w:space="0" w:color="auto"/>
            </w:tcBorders>
            <w:shd w:val="clear" w:color="auto" w:fill="auto"/>
            <w:noWrap/>
            <w:vAlign w:val="center"/>
            <w:hideMark/>
          </w:tcPr>
          <w:p w14:paraId="300644C0"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+253%</w:t>
            </w:r>
          </w:p>
        </w:tc>
        <w:tc>
          <w:tcPr>
            <w:tcW w:w="837" w:type="dxa"/>
            <w:tcBorders>
              <w:top w:val="nil"/>
              <w:left w:val="nil"/>
              <w:bottom w:val="single" w:sz="8" w:space="0" w:color="auto"/>
              <w:right w:val="nil"/>
            </w:tcBorders>
            <w:shd w:val="clear" w:color="auto" w:fill="auto"/>
            <w:noWrap/>
            <w:vAlign w:val="center"/>
            <w:hideMark/>
          </w:tcPr>
          <w:p w14:paraId="7B884520"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2,264</w:t>
            </w:r>
          </w:p>
        </w:tc>
        <w:tc>
          <w:tcPr>
            <w:tcW w:w="823" w:type="dxa"/>
            <w:tcBorders>
              <w:top w:val="nil"/>
              <w:left w:val="nil"/>
              <w:bottom w:val="single" w:sz="8" w:space="0" w:color="auto"/>
              <w:right w:val="nil"/>
            </w:tcBorders>
            <w:shd w:val="clear" w:color="auto" w:fill="auto"/>
            <w:noWrap/>
            <w:vAlign w:val="center"/>
            <w:hideMark/>
          </w:tcPr>
          <w:p w14:paraId="35D0D27D"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1,743</w:t>
            </w:r>
          </w:p>
        </w:tc>
        <w:tc>
          <w:tcPr>
            <w:tcW w:w="883" w:type="dxa"/>
            <w:tcBorders>
              <w:top w:val="nil"/>
              <w:left w:val="nil"/>
              <w:bottom w:val="single" w:sz="8" w:space="0" w:color="auto"/>
              <w:right w:val="nil"/>
            </w:tcBorders>
            <w:shd w:val="clear" w:color="auto" w:fill="auto"/>
            <w:noWrap/>
            <w:vAlign w:val="center"/>
            <w:hideMark/>
          </w:tcPr>
          <w:p w14:paraId="2727D49C"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+30%</w:t>
            </w:r>
          </w:p>
        </w:tc>
        <w:tc>
          <w:tcPr>
            <w:tcW w:w="897" w:type="dxa"/>
            <w:tcBorders>
              <w:top w:val="nil"/>
              <w:left w:val="nil"/>
              <w:bottom w:val="single" w:sz="8" w:space="0" w:color="auto"/>
              <w:right w:val="single" w:sz="8" w:space="0" w:color="auto"/>
            </w:tcBorders>
            <w:shd w:val="clear" w:color="auto" w:fill="auto"/>
            <w:noWrap/>
            <w:vAlign w:val="center"/>
            <w:hideMark/>
          </w:tcPr>
          <w:p w14:paraId="3E143E49"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+32%</w:t>
            </w:r>
          </w:p>
        </w:tc>
      </w:tr>
      <w:tr w:rsidR="00682944" w:rsidRPr="00D00291" w14:paraId="1AF5FF5A"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6DCA1B0E" w14:textId="77777777" w:rsidR="00682944" w:rsidRPr="00D00291" w:rsidRDefault="00682944" w:rsidP="00C46D42">
            <w:pPr>
              <w:jc w:val="both"/>
              <w:rPr>
                <w:rFonts w:ascii="Calibri" w:hAnsi="Calibri" w:cs="Calibri"/>
                <w:b/>
                <w:bCs/>
                <w:color w:val="000000"/>
                <w:sz w:val="20"/>
                <w:lang w:val="en-IE" w:eastAsia="en-IE"/>
              </w:rPr>
            </w:pPr>
            <w:r w:rsidRPr="00D00291">
              <w:rPr>
                <w:rFonts w:ascii="Calibri" w:hAnsi="Calibri" w:cs="Calibri"/>
                <w:b/>
                <w:bCs/>
                <w:color w:val="000000"/>
                <w:sz w:val="20"/>
                <w:lang w:val="en-IE" w:eastAsia="en-IE"/>
              </w:rPr>
              <w:t>Total revenue</w:t>
            </w:r>
          </w:p>
        </w:tc>
        <w:tc>
          <w:tcPr>
            <w:tcW w:w="841" w:type="dxa"/>
            <w:tcBorders>
              <w:top w:val="nil"/>
              <w:left w:val="nil"/>
              <w:bottom w:val="nil"/>
              <w:right w:val="nil"/>
            </w:tcBorders>
            <w:shd w:val="clear" w:color="auto" w:fill="auto"/>
            <w:noWrap/>
            <w:vAlign w:val="center"/>
            <w:hideMark/>
          </w:tcPr>
          <w:p w14:paraId="7D7CDB8C"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4,398</w:t>
            </w:r>
            <w:r w:rsidRPr="00522E1E">
              <w:rPr>
                <w:rFonts w:ascii="Calibri" w:hAnsi="Calibri" w:cs="Calibri"/>
                <w:b/>
                <w:bCs/>
                <w:sz w:val="20"/>
                <w:vertAlign w:val="superscript"/>
                <w:lang w:val="en-IE" w:eastAsia="en-IE"/>
              </w:rPr>
              <w:t>1</w:t>
            </w:r>
            <w:r>
              <w:rPr>
                <w:rFonts w:ascii="Calibri" w:hAnsi="Calibri" w:cs="Calibri"/>
                <w:b/>
                <w:bCs/>
                <w:sz w:val="20"/>
                <w:vertAlign w:val="superscript"/>
                <w:lang w:val="en-IE" w:eastAsia="en-IE"/>
              </w:rPr>
              <w:t>0</w:t>
            </w:r>
          </w:p>
        </w:tc>
        <w:tc>
          <w:tcPr>
            <w:tcW w:w="830" w:type="dxa"/>
            <w:tcBorders>
              <w:top w:val="nil"/>
              <w:left w:val="nil"/>
              <w:bottom w:val="nil"/>
              <w:right w:val="nil"/>
            </w:tcBorders>
            <w:shd w:val="clear" w:color="auto" w:fill="auto"/>
            <w:noWrap/>
            <w:vAlign w:val="center"/>
            <w:hideMark/>
          </w:tcPr>
          <w:p w14:paraId="39FF869E"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2,140</w:t>
            </w:r>
          </w:p>
        </w:tc>
        <w:tc>
          <w:tcPr>
            <w:tcW w:w="917" w:type="dxa"/>
            <w:tcBorders>
              <w:top w:val="nil"/>
              <w:left w:val="nil"/>
              <w:bottom w:val="nil"/>
              <w:right w:val="single" w:sz="8" w:space="0" w:color="auto"/>
            </w:tcBorders>
            <w:shd w:val="clear" w:color="auto" w:fill="auto"/>
            <w:noWrap/>
            <w:vAlign w:val="center"/>
            <w:hideMark/>
          </w:tcPr>
          <w:p w14:paraId="1ADC1F83"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+106%</w:t>
            </w:r>
          </w:p>
        </w:tc>
        <w:tc>
          <w:tcPr>
            <w:tcW w:w="837" w:type="dxa"/>
            <w:tcBorders>
              <w:top w:val="nil"/>
              <w:left w:val="nil"/>
              <w:bottom w:val="nil"/>
              <w:right w:val="nil"/>
            </w:tcBorders>
            <w:shd w:val="clear" w:color="auto" w:fill="auto"/>
            <w:noWrap/>
            <w:vAlign w:val="center"/>
            <w:hideMark/>
          </w:tcPr>
          <w:p w14:paraId="09B19C57"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5,264</w:t>
            </w:r>
          </w:p>
        </w:tc>
        <w:tc>
          <w:tcPr>
            <w:tcW w:w="823" w:type="dxa"/>
            <w:tcBorders>
              <w:top w:val="nil"/>
              <w:left w:val="nil"/>
              <w:bottom w:val="nil"/>
              <w:right w:val="nil"/>
            </w:tcBorders>
            <w:shd w:val="clear" w:color="auto" w:fill="auto"/>
            <w:noWrap/>
            <w:vAlign w:val="center"/>
            <w:hideMark/>
          </w:tcPr>
          <w:p w14:paraId="7DC76E79"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4,144</w:t>
            </w:r>
          </w:p>
        </w:tc>
        <w:tc>
          <w:tcPr>
            <w:tcW w:w="883" w:type="dxa"/>
            <w:tcBorders>
              <w:top w:val="nil"/>
              <w:left w:val="nil"/>
              <w:bottom w:val="nil"/>
              <w:right w:val="nil"/>
            </w:tcBorders>
            <w:shd w:val="clear" w:color="auto" w:fill="auto"/>
            <w:noWrap/>
            <w:vAlign w:val="center"/>
            <w:hideMark/>
          </w:tcPr>
          <w:p w14:paraId="66E612FD"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+27%</w:t>
            </w:r>
          </w:p>
        </w:tc>
        <w:tc>
          <w:tcPr>
            <w:tcW w:w="897" w:type="dxa"/>
            <w:tcBorders>
              <w:top w:val="nil"/>
              <w:left w:val="nil"/>
              <w:bottom w:val="nil"/>
              <w:right w:val="single" w:sz="8" w:space="0" w:color="auto"/>
            </w:tcBorders>
            <w:shd w:val="clear" w:color="auto" w:fill="auto"/>
            <w:noWrap/>
            <w:vAlign w:val="center"/>
            <w:hideMark/>
          </w:tcPr>
          <w:p w14:paraId="237357A4"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+28%</w:t>
            </w:r>
          </w:p>
        </w:tc>
      </w:tr>
      <w:tr w:rsidR="00682944" w:rsidRPr="00D00291" w14:paraId="07770224"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6A51F230" w14:textId="77777777" w:rsidR="00682944" w:rsidRPr="00D00291" w:rsidRDefault="00682944" w:rsidP="00C46D42">
            <w:pPr>
              <w:jc w:val="both"/>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64C51B1D" w14:textId="77777777" w:rsidR="00682944" w:rsidRPr="00D00291" w:rsidRDefault="00682944" w:rsidP="00C46D42">
            <w:pPr>
              <w:jc w:val="right"/>
              <w:rPr>
                <w:rFonts w:ascii="Calibri" w:hAnsi="Calibri" w:cs="Calibri"/>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78AE1527"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496E6F68"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2CB4B489" w14:textId="77777777" w:rsidR="00682944" w:rsidRPr="00D00291" w:rsidRDefault="00682944" w:rsidP="00C46D42">
            <w:pPr>
              <w:jc w:val="right"/>
              <w:rPr>
                <w:rFonts w:ascii="Calibri" w:hAnsi="Calibri" w:cs="Calibri"/>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2B7EB7C0"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375BFB45"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5EC35A95"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r>
      <w:tr w:rsidR="00682944" w:rsidRPr="00D00291" w14:paraId="1465E9B7"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7B99C3CA" w14:textId="77777777" w:rsidR="00682944" w:rsidRPr="00D00291" w:rsidRDefault="00682944" w:rsidP="00C46D42">
            <w:pPr>
              <w:jc w:val="both"/>
              <w:rPr>
                <w:rFonts w:ascii="Calibri" w:hAnsi="Calibri" w:cs="Calibri"/>
                <w:color w:val="000000"/>
                <w:sz w:val="20"/>
                <w:lang w:val="en-IE" w:eastAsia="en-IE"/>
              </w:rPr>
            </w:pPr>
            <w:r w:rsidRPr="00D00291">
              <w:rPr>
                <w:rFonts w:ascii="Calibri" w:hAnsi="Calibri" w:cs="Calibri"/>
                <w:color w:val="000000"/>
                <w:sz w:val="20"/>
                <w:lang w:val="en-IE" w:eastAsia="en-IE"/>
              </w:rPr>
              <w:t>Cost of sales</w:t>
            </w:r>
          </w:p>
        </w:tc>
        <w:tc>
          <w:tcPr>
            <w:tcW w:w="841" w:type="dxa"/>
            <w:tcBorders>
              <w:top w:val="nil"/>
              <w:left w:val="nil"/>
              <w:bottom w:val="nil"/>
              <w:right w:val="nil"/>
            </w:tcBorders>
            <w:shd w:val="clear" w:color="auto" w:fill="auto"/>
            <w:noWrap/>
            <w:vAlign w:val="center"/>
            <w:hideMark/>
          </w:tcPr>
          <w:p w14:paraId="54F91CBC"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(1,539)</w:t>
            </w:r>
          </w:p>
        </w:tc>
        <w:tc>
          <w:tcPr>
            <w:tcW w:w="830" w:type="dxa"/>
            <w:tcBorders>
              <w:top w:val="nil"/>
              <w:left w:val="nil"/>
              <w:bottom w:val="nil"/>
              <w:right w:val="nil"/>
            </w:tcBorders>
            <w:shd w:val="clear" w:color="auto" w:fill="auto"/>
            <w:noWrap/>
            <w:vAlign w:val="center"/>
            <w:hideMark/>
          </w:tcPr>
          <w:p w14:paraId="73D037FA"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(650)</w:t>
            </w:r>
          </w:p>
        </w:tc>
        <w:tc>
          <w:tcPr>
            <w:tcW w:w="917" w:type="dxa"/>
            <w:tcBorders>
              <w:top w:val="nil"/>
              <w:left w:val="nil"/>
              <w:bottom w:val="nil"/>
              <w:right w:val="single" w:sz="8" w:space="0" w:color="auto"/>
            </w:tcBorders>
            <w:shd w:val="clear" w:color="auto" w:fill="auto"/>
            <w:noWrap/>
            <w:vAlign w:val="center"/>
            <w:hideMark/>
          </w:tcPr>
          <w:p w14:paraId="1600704D"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+137%</w:t>
            </w:r>
          </w:p>
        </w:tc>
        <w:tc>
          <w:tcPr>
            <w:tcW w:w="837" w:type="dxa"/>
            <w:tcBorders>
              <w:top w:val="nil"/>
              <w:left w:val="nil"/>
              <w:bottom w:val="nil"/>
              <w:right w:val="nil"/>
            </w:tcBorders>
            <w:shd w:val="clear" w:color="auto" w:fill="auto"/>
            <w:noWrap/>
            <w:vAlign w:val="center"/>
            <w:hideMark/>
          </w:tcPr>
          <w:p w14:paraId="29E104D4"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(1,782)</w:t>
            </w:r>
          </w:p>
        </w:tc>
        <w:tc>
          <w:tcPr>
            <w:tcW w:w="823" w:type="dxa"/>
            <w:tcBorders>
              <w:top w:val="nil"/>
              <w:left w:val="nil"/>
              <w:bottom w:val="nil"/>
              <w:right w:val="nil"/>
            </w:tcBorders>
            <w:shd w:val="clear" w:color="auto" w:fill="auto"/>
            <w:noWrap/>
            <w:vAlign w:val="center"/>
            <w:hideMark/>
          </w:tcPr>
          <w:p w14:paraId="3882FE1A"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(1,198)</w:t>
            </w:r>
          </w:p>
        </w:tc>
        <w:tc>
          <w:tcPr>
            <w:tcW w:w="883" w:type="dxa"/>
            <w:tcBorders>
              <w:top w:val="nil"/>
              <w:left w:val="nil"/>
              <w:bottom w:val="nil"/>
              <w:right w:val="nil"/>
            </w:tcBorders>
            <w:shd w:val="clear" w:color="auto" w:fill="auto"/>
            <w:noWrap/>
            <w:vAlign w:val="center"/>
            <w:hideMark/>
          </w:tcPr>
          <w:p w14:paraId="145AF10F"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+49%</w:t>
            </w:r>
          </w:p>
        </w:tc>
        <w:tc>
          <w:tcPr>
            <w:tcW w:w="897" w:type="dxa"/>
            <w:tcBorders>
              <w:top w:val="nil"/>
              <w:left w:val="nil"/>
              <w:bottom w:val="nil"/>
              <w:right w:val="single" w:sz="8" w:space="0" w:color="auto"/>
            </w:tcBorders>
            <w:shd w:val="clear" w:color="auto" w:fill="auto"/>
            <w:noWrap/>
            <w:vAlign w:val="center"/>
            <w:hideMark/>
          </w:tcPr>
          <w:p w14:paraId="7FDE761B"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+49%</w:t>
            </w:r>
          </w:p>
        </w:tc>
      </w:tr>
      <w:tr w:rsidR="00682944" w:rsidRPr="00D00291" w14:paraId="6B221409"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24C3C75B" w14:textId="77777777" w:rsidR="00682944" w:rsidRPr="00D00291" w:rsidRDefault="00682944" w:rsidP="00C46D42">
            <w:pPr>
              <w:jc w:val="both"/>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Cost of sales as a % of net revenue</w:t>
            </w:r>
          </w:p>
        </w:tc>
        <w:tc>
          <w:tcPr>
            <w:tcW w:w="841" w:type="dxa"/>
            <w:tcBorders>
              <w:top w:val="nil"/>
              <w:left w:val="nil"/>
              <w:bottom w:val="nil"/>
              <w:right w:val="nil"/>
            </w:tcBorders>
            <w:shd w:val="clear" w:color="auto" w:fill="auto"/>
            <w:noWrap/>
            <w:vAlign w:val="center"/>
            <w:hideMark/>
          </w:tcPr>
          <w:p w14:paraId="05C3B88B"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35.0%</w:t>
            </w:r>
          </w:p>
        </w:tc>
        <w:tc>
          <w:tcPr>
            <w:tcW w:w="830" w:type="dxa"/>
            <w:tcBorders>
              <w:top w:val="nil"/>
              <w:left w:val="nil"/>
              <w:bottom w:val="nil"/>
              <w:right w:val="nil"/>
            </w:tcBorders>
            <w:shd w:val="clear" w:color="auto" w:fill="auto"/>
            <w:noWrap/>
            <w:vAlign w:val="center"/>
            <w:hideMark/>
          </w:tcPr>
          <w:p w14:paraId="408B4EBD"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30.4%</w:t>
            </w:r>
          </w:p>
        </w:tc>
        <w:tc>
          <w:tcPr>
            <w:tcW w:w="917" w:type="dxa"/>
            <w:tcBorders>
              <w:top w:val="nil"/>
              <w:left w:val="nil"/>
              <w:bottom w:val="nil"/>
              <w:right w:val="single" w:sz="8" w:space="0" w:color="auto"/>
            </w:tcBorders>
            <w:shd w:val="clear" w:color="auto" w:fill="auto"/>
            <w:noWrap/>
            <w:vAlign w:val="center"/>
            <w:hideMark/>
          </w:tcPr>
          <w:p w14:paraId="3B5882E0"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+460bps</w:t>
            </w:r>
          </w:p>
        </w:tc>
        <w:tc>
          <w:tcPr>
            <w:tcW w:w="837" w:type="dxa"/>
            <w:tcBorders>
              <w:top w:val="nil"/>
              <w:left w:val="nil"/>
              <w:bottom w:val="nil"/>
              <w:right w:val="nil"/>
            </w:tcBorders>
            <w:shd w:val="clear" w:color="auto" w:fill="auto"/>
            <w:noWrap/>
            <w:vAlign w:val="center"/>
            <w:hideMark/>
          </w:tcPr>
          <w:p w14:paraId="4DA19986"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33.8%</w:t>
            </w:r>
          </w:p>
        </w:tc>
        <w:tc>
          <w:tcPr>
            <w:tcW w:w="823" w:type="dxa"/>
            <w:tcBorders>
              <w:top w:val="nil"/>
              <w:left w:val="nil"/>
              <w:bottom w:val="nil"/>
              <w:right w:val="nil"/>
            </w:tcBorders>
            <w:shd w:val="clear" w:color="auto" w:fill="auto"/>
            <w:noWrap/>
            <w:vAlign w:val="center"/>
            <w:hideMark/>
          </w:tcPr>
          <w:p w14:paraId="4B8B94D4"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28.9%</w:t>
            </w:r>
          </w:p>
        </w:tc>
        <w:tc>
          <w:tcPr>
            <w:tcW w:w="883" w:type="dxa"/>
            <w:tcBorders>
              <w:top w:val="nil"/>
              <w:left w:val="nil"/>
              <w:bottom w:val="nil"/>
              <w:right w:val="nil"/>
            </w:tcBorders>
            <w:shd w:val="clear" w:color="auto" w:fill="auto"/>
            <w:noWrap/>
            <w:vAlign w:val="center"/>
            <w:hideMark/>
          </w:tcPr>
          <w:p w14:paraId="44D9591D"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+490bps</w:t>
            </w:r>
          </w:p>
        </w:tc>
        <w:tc>
          <w:tcPr>
            <w:tcW w:w="897" w:type="dxa"/>
            <w:tcBorders>
              <w:top w:val="nil"/>
              <w:left w:val="nil"/>
              <w:bottom w:val="nil"/>
              <w:right w:val="single" w:sz="8" w:space="0" w:color="auto"/>
            </w:tcBorders>
            <w:shd w:val="clear" w:color="auto" w:fill="auto"/>
            <w:noWrap/>
            <w:vAlign w:val="center"/>
            <w:hideMark/>
          </w:tcPr>
          <w:p w14:paraId="613C8E0B"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+480bps</w:t>
            </w:r>
          </w:p>
        </w:tc>
      </w:tr>
      <w:tr w:rsidR="00682944" w:rsidRPr="00D00291" w14:paraId="5936A67E"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15678785" w14:textId="77777777" w:rsidR="00682944" w:rsidRPr="00D00291" w:rsidRDefault="00682944" w:rsidP="00C46D42">
            <w:pPr>
              <w:jc w:val="both"/>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3FC6C2AC" w14:textId="77777777" w:rsidR="00682944" w:rsidRPr="00D00291" w:rsidRDefault="00682944" w:rsidP="00C46D42">
            <w:pPr>
              <w:jc w:val="right"/>
              <w:rPr>
                <w:rFonts w:ascii="Calibri" w:hAnsi="Calibri" w:cs="Calibri"/>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472713A8"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4129DF56"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7E69AEC5" w14:textId="77777777" w:rsidR="00682944" w:rsidRPr="00D00291" w:rsidRDefault="00682944" w:rsidP="00C46D42">
            <w:pPr>
              <w:jc w:val="right"/>
              <w:rPr>
                <w:rFonts w:ascii="Calibri" w:hAnsi="Calibri" w:cs="Calibri"/>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3762B52D"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60CD51B1"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3FC3E50B"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r>
      <w:tr w:rsidR="00682944" w:rsidRPr="00D00291" w14:paraId="596CA9C7"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209E2543" w14:textId="77777777" w:rsidR="00682944" w:rsidRPr="00D00291" w:rsidRDefault="00682944" w:rsidP="00C46D42">
            <w:pPr>
              <w:jc w:val="both"/>
              <w:rPr>
                <w:rFonts w:ascii="Calibri" w:hAnsi="Calibri" w:cs="Calibri"/>
                <w:b/>
                <w:bCs/>
                <w:color w:val="000000"/>
                <w:sz w:val="20"/>
                <w:lang w:val="en-IE" w:eastAsia="en-IE"/>
              </w:rPr>
            </w:pPr>
            <w:r w:rsidRPr="00D00291">
              <w:rPr>
                <w:rFonts w:ascii="Calibri" w:hAnsi="Calibri" w:cs="Calibri"/>
                <w:b/>
                <w:bCs/>
                <w:color w:val="000000"/>
                <w:sz w:val="20"/>
                <w:lang w:val="en-IE" w:eastAsia="en-IE"/>
              </w:rPr>
              <w:t>Gross profit</w:t>
            </w:r>
          </w:p>
        </w:tc>
        <w:tc>
          <w:tcPr>
            <w:tcW w:w="841" w:type="dxa"/>
            <w:tcBorders>
              <w:top w:val="nil"/>
              <w:left w:val="nil"/>
              <w:bottom w:val="nil"/>
              <w:right w:val="nil"/>
            </w:tcBorders>
            <w:shd w:val="clear" w:color="auto" w:fill="auto"/>
            <w:noWrap/>
            <w:vAlign w:val="center"/>
            <w:hideMark/>
          </w:tcPr>
          <w:p w14:paraId="6E084DFC"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2,859</w:t>
            </w:r>
          </w:p>
        </w:tc>
        <w:tc>
          <w:tcPr>
            <w:tcW w:w="830" w:type="dxa"/>
            <w:tcBorders>
              <w:top w:val="nil"/>
              <w:left w:val="nil"/>
              <w:bottom w:val="nil"/>
              <w:right w:val="nil"/>
            </w:tcBorders>
            <w:shd w:val="clear" w:color="auto" w:fill="auto"/>
            <w:noWrap/>
            <w:vAlign w:val="center"/>
            <w:hideMark/>
          </w:tcPr>
          <w:p w14:paraId="4FA4A3CC"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1,490</w:t>
            </w:r>
          </w:p>
        </w:tc>
        <w:tc>
          <w:tcPr>
            <w:tcW w:w="917" w:type="dxa"/>
            <w:tcBorders>
              <w:top w:val="nil"/>
              <w:left w:val="nil"/>
              <w:bottom w:val="nil"/>
              <w:right w:val="single" w:sz="8" w:space="0" w:color="auto"/>
            </w:tcBorders>
            <w:shd w:val="clear" w:color="auto" w:fill="auto"/>
            <w:noWrap/>
            <w:vAlign w:val="center"/>
            <w:hideMark/>
          </w:tcPr>
          <w:p w14:paraId="7A2CAEA2"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+92%</w:t>
            </w:r>
          </w:p>
        </w:tc>
        <w:tc>
          <w:tcPr>
            <w:tcW w:w="837" w:type="dxa"/>
            <w:tcBorders>
              <w:top w:val="nil"/>
              <w:left w:val="nil"/>
              <w:bottom w:val="nil"/>
              <w:right w:val="nil"/>
            </w:tcBorders>
            <w:shd w:val="clear" w:color="auto" w:fill="auto"/>
            <w:noWrap/>
            <w:vAlign w:val="center"/>
            <w:hideMark/>
          </w:tcPr>
          <w:p w14:paraId="1F3481C7"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3,483</w:t>
            </w:r>
          </w:p>
        </w:tc>
        <w:tc>
          <w:tcPr>
            <w:tcW w:w="823" w:type="dxa"/>
            <w:tcBorders>
              <w:top w:val="nil"/>
              <w:left w:val="nil"/>
              <w:bottom w:val="nil"/>
              <w:right w:val="nil"/>
            </w:tcBorders>
            <w:shd w:val="clear" w:color="auto" w:fill="auto"/>
            <w:noWrap/>
            <w:vAlign w:val="center"/>
            <w:hideMark/>
          </w:tcPr>
          <w:p w14:paraId="3C636BC3"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2,946</w:t>
            </w:r>
          </w:p>
        </w:tc>
        <w:tc>
          <w:tcPr>
            <w:tcW w:w="883" w:type="dxa"/>
            <w:tcBorders>
              <w:top w:val="nil"/>
              <w:left w:val="nil"/>
              <w:bottom w:val="nil"/>
              <w:right w:val="nil"/>
            </w:tcBorders>
            <w:shd w:val="clear" w:color="auto" w:fill="auto"/>
            <w:noWrap/>
            <w:vAlign w:val="center"/>
            <w:hideMark/>
          </w:tcPr>
          <w:p w14:paraId="4D29E1B8"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+18%</w:t>
            </w:r>
          </w:p>
        </w:tc>
        <w:tc>
          <w:tcPr>
            <w:tcW w:w="897" w:type="dxa"/>
            <w:tcBorders>
              <w:top w:val="nil"/>
              <w:left w:val="nil"/>
              <w:bottom w:val="nil"/>
              <w:right w:val="single" w:sz="8" w:space="0" w:color="auto"/>
            </w:tcBorders>
            <w:shd w:val="clear" w:color="auto" w:fill="auto"/>
            <w:noWrap/>
            <w:vAlign w:val="center"/>
            <w:hideMark/>
          </w:tcPr>
          <w:p w14:paraId="5AC52D6E"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+20%</w:t>
            </w:r>
          </w:p>
        </w:tc>
      </w:tr>
      <w:tr w:rsidR="00682944" w:rsidRPr="00D00291" w14:paraId="3F01E2EC"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38BA28CF" w14:textId="77777777" w:rsidR="00682944" w:rsidRPr="00D00291" w:rsidRDefault="00682944" w:rsidP="00C46D42">
            <w:pPr>
              <w:jc w:val="both"/>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58BC6E28" w14:textId="77777777" w:rsidR="00682944" w:rsidRPr="00D00291" w:rsidRDefault="00682944" w:rsidP="00C46D42">
            <w:pPr>
              <w:jc w:val="right"/>
              <w:rPr>
                <w:rFonts w:ascii="Calibri" w:hAnsi="Calibri" w:cs="Calibri"/>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4FDAD005"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186B2157"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60EAD20E" w14:textId="77777777" w:rsidR="00682944" w:rsidRPr="00D00291" w:rsidRDefault="00682944" w:rsidP="00C46D42">
            <w:pPr>
              <w:jc w:val="right"/>
              <w:rPr>
                <w:rFonts w:ascii="Calibri" w:hAnsi="Calibri" w:cs="Calibri"/>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2B895FEB"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50318560"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16D686E6"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r>
      <w:tr w:rsidR="00682944" w:rsidRPr="00D00291" w14:paraId="4CC0075B"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466B4882" w14:textId="77777777" w:rsidR="00682944" w:rsidRPr="00D00291" w:rsidRDefault="00682944" w:rsidP="00C46D42">
            <w:pPr>
              <w:jc w:val="both"/>
              <w:rPr>
                <w:rFonts w:ascii="Calibri" w:hAnsi="Calibri" w:cs="Calibri"/>
                <w:color w:val="000000"/>
                <w:sz w:val="20"/>
                <w:lang w:val="en-IE" w:eastAsia="en-IE"/>
              </w:rPr>
            </w:pPr>
            <w:r w:rsidRPr="00D00291">
              <w:rPr>
                <w:rFonts w:ascii="Calibri" w:hAnsi="Calibri" w:cs="Calibri"/>
                <w:color w:val="000000"/>
                <w:sz w:val="20"/>
                <w:lang w:val="en-IE" w:eastAsia="en-IE"/>
              </w:rPr>
              <w:t>Sales and marketing</w:t>
            </w:r>
          </w:p>
        </w:tc>
        <w:tc>
          <w:tcPr>
            <w:tcW w:w="841" w:type="dxa"/>
            <w:tcBorders>
              <w:top w:val="nil"/>
              <w:left w:val="nil"/>
              <w:bottom w:val="nil"/>
              <w:right w:val="nil"/>
            </w:tcBorders>
            <w:shd w:val="clear" w:color="auto" w:fill="auto"/>
            <w:noWrap/>
            <w:vAlign w:val="center"/>
            <w:hideMark/>
          </w:tcPr>
          <w:p w14:paraId="1CC975BA"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(991)</w:t>
            </w:r>
          </w:p>
        </w:tc>
        <w:tc>
          <w:tcPr>
            <w:tcW w:w="830" w:type="dxa"/>
            <w:tcBorders>
              <w:top w:val="nil"/>
              <w:left w:val="nil"/>
              <w:bottom w:val="nil"/>
              <w:right w:val="nil"/>
            </w:tcBorders>
            <w:shd w:val="clear" w:color="auto" w:fill="auto"/>
            <w:noWrap/>
            <w:vAlign w:val="center"/>
            <w:hideMark/>
          </w:tcPr>
          <w:p w14:paraId="77B61385"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(465)</w:t>
            </w:r>
          </w:p>
        </w:tc>
        <w:tc>
          <w:tcPr>
            <w:tcW w:w="917" w:type="dxa"/>
            <w:tcBorders>
              <w:top w:val="nil"/>
              <w:left w:val="nil"/>
              <w:bottom w:val="nil"/>
              <w:right w:val="single" w:sz="8" w:space="0" w:color="auto"/>
            </w:tcBorders>
            <w:shd w:val="clear" w:color="auto" w:fill="auto"/>
            <w:noWrap/>
            <w:vAlign w:val="center"/>
            <w:hideMark/>
          </w:tcPr>
          <w:p w14:paraId="1F17C2F0"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+113%</w:t>
            </w:r>
          </w:p>
        </w:tc>
        <w:tc>
          <w:tcPr>
            <w:tcW w:w="837" w:type="dxa"/>
            <w:tcBorders>
              <w:top w:val="nil"/>
              <w:left w:val="nil"/>
              <w:bottom w:val="nil"/>
              <w:right w:val="nil"/>
            </w:tcBorders>
            <w:shd w:val="clear" w:color="auto" w:fill="auto"/>
            <w:noWrap/>
            <w:vAlign w:val="center"/>
            <w:hideMark/>
          </w:tcPr>
          <w:p w14:paraId="6D9E4122"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(1,130)</w:t>
            </w:r>
          </w:p>
        </w:tc>
        <w:tc>
          <w:tcPr>
            <w:tcW w:w="823" w:type="dxa"/>
            <w:tcBorders>
              <w:top w:val="nil"/>
              <w:left w:val="nil"/>
              <w:bottom w:val="nil"/>
              <w:right w:val="nil"/>
            </w:tcBorders>
            <w:shd w:val="clear" w:color="auto" w:fill="auto"/>
            <w:noWrap/>
            <w:vAlign w:val="center"/>
            <w:hideMark/>
          </w:tcPr>
          <w:p w14:paraId="6B35AE49"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(840)</w:t>
            </w:r>
          </w:p>
        </w:tc>
        <w:tc>
          <w:tcPr>
            <w:tcW w:w="883" w:type="dxa"/>
            <w:tcBorders>
              <w:top w:val="nil"/>
              <w:left w:val="nil"/>
              <w:bottom w:val="nil"/>
              <w:right w:val="nil"/>
            </w:tcBorders>
            <w:shd w:val="clear" w:color="auto" w:fill="auto"/>
            <w:noWrap/>
            <w:vAlign w:val="center"/>
            <w:hideMark/>
          </w:tcPr>
          <w:p w14:paraId="056C06F5"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+34%</w:t>
            </w:r>
          </w:p>
        </w:tc>
        <w:tc>
          <w:tcPr>
            <w:tcW w:w="897" w:type="dxa"/>
            <w:tcBorders>
              <w:top w:val="nil"/>
              <w:left w:val="nil"/>
              <w:bottom w:val="nil"/>
              <w:right w:val="single" w:sz="8" w:space="0" w:color="auto"/>
            </w:tcBorders>
            <w:shd w:val="clear" w:color="auto" w:fill="auto"/>
            <w:noWrap/>
            <w:vAlign w:val="center"/>
            <w:hideMark/>
          </w:tcPr>
          <w:p w14:paraId="1C538FCA"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+36%</w:t>
            </w:r>
          </w:p>
        </w:tc>
      </w:tr>
      <w:tr w:rsidR="00682944" w:rsidRPr="00D00291" w14:paraId="076D4194"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7DE71921" w14:textId="77777777" w:rsidR="00682944" w:rsidRPr="00D00291" w:rsidRDefault="00682944" w:rsidP="00C46D42">
            <w:pPr>
              <w:jc w:val="both"/>
              <w:rPr>
                <w:rFonts w:ascii="Calibri" w:hAnsi="Calibri" w:cs="Calibri"/>
                <w:b/>
                <w:bCs/>
                <w:color w:val="000000"/>
                <w:sz w:val="20"/>
                <w:lang w:val="en-IE" w:eastAsia="en-IE"/>
              </w:rPr>
            </w:pPr>
            <w:r w:rsidRPr="00D00291">
              <w:rPr>
                <w:rFonts w:ascii="Calibri" w:hAnsi="Calibri" w:cs="Calibri"/>
                <w:b/>
                <w:bCs/>
                <w:color w:val="000000"/>
                <w:sz w:val="20"/>
                <w:lang w:val="en-IE" w:eastAsia="en-IE"/>
              </w:rPr>
              <w:t>Contribution</w:t>
            </w:r>
          </w:p>
        </w:tc>
        <w:tc>
          <w:tcPr>
            <w:tcW w:w="841" w:type="dxa"/>
            <w:tcBorders>
              <w:top w:val="nil"/>
              <w:left w:val="nil"/>
              <w:bottom w:val="nil"/>
              <w:right w:val="nil"/>
            </w:tcBorders>
            <w:shd w:val="clear" w:color="auto" w:fill="auto"/>
            <w:noWrap/>
            <w:vAlign w:val="center"/>
            <w:hideMark/>
          </w:tcPr>
          <w:p w14:paraId="25BBF67C"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1,868</w:t>
            </w:r>
          </w:p>
        </w:tc>
        <w:tc>
          <w:tcPr>
            <w:tcW w:w="830" w:type="dxa"/>
            <w:tcBorders>
              <w:top w:val="nil"/>
              <w:left w:val="nil"/>
              <w:bottom w:val="nil"/>
              <w:right w:val="nil"/>
            </w:tcBorders>
            <w:shd w:val="clear" w:color="auto" w:fill="auto"/>
            <w:noWrap/>
            <w:vAlign w:val="center"/>
            <w:hideMark/>
          </w:tcPr>
          <w:p w14:paraId="36EBB150"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1,025</w:t>
            </w:r>
          </w:p>
        </w:tc>
        <w:tc>
          <w:tcPr>
            <w:tcW w:w="917" w:type="dxa"/>
            <w:tcBorders>
              <w:top w:val="nil"/>
              <w:left w:val="nil"/>
              <w:bottom w:val="nil"/>
              <w:right w:val="single" w:sz="8" w:space="0" w:color="auto"/>
            </w:tcBorders>
            <w:shd w:val="clear" w:color="auto" w:fill="auto"/>
            <w:noWrap/>
            <w:vAlign w:val="center"/>
            <w:hideMark/>
          </w:tcPr>
          <w:p w14:paraId="0AFE21BB" w14:textId="77777777" w:rsidR="00682944" w:rsidRPr="00C37179" w:rsidRDefault="00682944" w:rsidP="00C46D42">
            <w:pPr>
              <w:jc w:val="right"/>
              <w:rPr>
                <w:rFonts w:ascii="Calibri" w:hAnsi="Calibri" w:cs="Calibri"/>
                <w:b/>
                <w:color w:val="000000"/>
                <w:sz w:val="20"/>
                <w:lang w:val="en-IE" w:eastAsia="en-IE"/>
              </w:rPr>
            </w:pPr>
            <w:r w:rsidRPr="00C37179">
              <w:rPr>
                <w:rFonts w:ascii="Calibri" w:hAnsi="Calibri" w:cs="Calibri"/>
                <w:b/>
                <w:color w:val="000000"/>
                <w:sz w:val="20"/>
                <w:lang w:val="en-IE" w:eastAsia="en-IE"/>
              </w:rPr>
              <w:t>+82%</w:t>
            </w:r>
          </w:p>
        </w:tc>
        <w:tc>
          <w:tcPr>
            <w:tcW w:w="837" w:type="dxa"/>
            <w:tcBorders>
              <w:top w:val="nil"/>
              <w:left w:val="nil"/>
              <w:bottom w:val="nil"/>
              <w:right w:val="nil"/>
            </w:tcBorders>
            <w:shd w:val="clear" w:color="auto" w:fill="auto"/>
            <w:noWrap/>
            <w:vAlign w:val="center"/>
            <w:hideMark/>
          </w:tcPr>
          <w:p w14:paraId="5260CA57"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2,353</w:t>
            </w:r>
          </w:p>
        </w:tc>
        <w:tc>
          <w:tcPr>
            <w:tcW w:w="823" w:type="dxa"/>
            <w:tcBorders>
              <w:top w:val="nil"/>
              <w:left w:val="nil"/>
              <w:bottom w:val="nil"/>
              <w:right w:val="nil"/>
            </w:tcBorders>
            <w:shd w:val="clear" w:color="auto" w:fill="auto"/>
            <w:noWrap/>
            <w:vAlign w:val="center"/>
            <w:hideMark/>
          </w:tcPr>
          <w:p w14:paraId="663F496A"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2,105</w:t>
            </w:r>
          </w:p>
        </w:tc>
        <w:tc>
          <w:tcPr>
            <w:tcW w:w="883" w:type="dxa"/>
            <w:tcBorders>
              <w:top w:val="nil"/>
              <w:left w:val="nil"/>
              <w:bottom w:val="nil"/>
              <w:right w:val="nil"/>
            </w:tcBorders>
            <w:shd w:val="clear" w:color="auto" w:fill="auto"/>
            <w:noWrap/>
            <w:vAlign w:val="center"/>
            <w:hideMark/>
          </w:tcPr>
          <w:p w14:paraId="24F0513C"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+12%</w:t>
            </w:r>
          </w:p>
        </w:tc>
        <w:tc>
          <w:tcPr>
            <w:tcW w:w="897" w:type="dxa"/>
            <w:tcBorders>
              <w:top w:val="nil"/>
              <w:left w:val="nil"/>
              <w:bottom w:val="nil"/>
              <w:right w:val="single" w:sz="8" w:space="0" w:color="auto"/>
            </w:tcBorders>
            <w:shd w:val="clear" w:color="auto" w:fill="auto"/>
            <w:noWrap/>
            <w:vAlign w:val="center"/>
            <w:hideMark/>
          </w:tcPr>
          <w:p w14:paraId="32692997"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+13%</w:t>
            </w:r>
          </w:p>
        </w:tc>
      </w:tr>
      <w:tr w:rsidR="00682944" w:rsidRPr="00D00291" w14:paraId="7AF77ED7"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05797554" w14:textId="77777777" w:rsidR="00682944" w:rsidRPr="00D00291" w:rsidRDefault="00682944" w:rsidP="00C46D42">
            <w:pPr>
              <w:jc w:val="both"/>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1F96D196" w14:textId="77777777" w:rsidR="00682944" w:rsidRPr="00D00291" w:rsidRDefault="00682944" w:rsidP="00C46D42">
            <w:pPr>
              <w:jc w:val="right"/>
              <w:rPr>
                <w:rFonts w:ascii="Calibri" w:hAnsi="Calibri" w:cs="Calibri"/>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77F33890"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48CDDAAF"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1C4B347B" w14:textId="77777777" w:rsidR="00682944" w:rsidRPr="00D00291" w:rsidRDefault="00682944" w:rsidP="00C46D42">
            <w:pPr>
              <w:jc w:val="right"/>
              <w:rPr>
                <w:rFonts w:ascii="Calibri" w:hAnsi="Calibri" w:cs="Calibri"/>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0C292269"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2119D3D0"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76DF98D8"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r>
      <w:tr w:rsidR="00682944" w:rsidRPr="00D00291" w14:paraId="59419A33"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03C9FF5C" w14:textId="77777777" w:rsidR="00682944" w:rsidRPr="00D00291" w:rsidRDefault="00682944" w:rsidP="00C46D42">
            <w:pPr>
              <w:jc w:val="both"/>
              <w:rPr>
                <w:rFonts w:ascii="Calibri" w:hAnsi="Calibri" w:cs="Calibri"/>
                <w:color w:val="000000"/>
                <w:sz w:val="20"/>
                <w:lang w:val="en-IE" w:eastAsia="en-IE"/>
              </w:rPr>
            </w:pPr>
            <w:r w:rsidRPr="00D00291">
              <w:rPr>
                <w:rFonts w:ascii="Calibri" w:hAnsi="Calibri" w:cs="Calibri"/>
                <w:color w:val="000000"/>
                <w:sz w:val="20"/>
                <w:lang w:val="en-IE" w:eastAsia="en-IE"/>
              </w:rPr>
              <w:t>Other operating costs</w:t>
            </w:r>
          </w:p>
        </w:tc>
        <w:tc>
          <w:tcPr>
            <w:tcW w:w="841" w:type="dxa"/>
            <w:tcBorders>
              <w:top w:val="nil"/>
              <w:left w:val="nil"/>
              <w:bottom w:val="nil"/>
              <w:right w:val="nil"/>
            </w:tcBorders>
            <w:shd w:val="clear" w:color="auto" w:fill="auto"/>
            <w:noWrap/>
            <w:vAlign w:val="center"/>
            <w:hideMark/>
          </w:tcPr>
          <w:p w14:paraId="77562CA2"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(884)</w:t>
            </w:r>
          </w:p>
        </w:tc>
        <w:tc>
          <w:tcPr>
            <w:tcW w:w="830" w:type="dxa"/>
            <w:tcBorders>
              <w:top w:val="nil"/>
              <w:left w:val="nil"/>
              <w:bottom w:val="nil"/>
              <w:right w:val="nil"/>
            </w:tcBorders>
            <w:shd w:val="clear" w:color="auto" w:fill="auto"/>
            <w:noWrap/>
            <w:vAlign w:val="center"/>
            <w:hideMark/>
          </w:tcPr>
          <w:p w14:paraId="3FFB363E"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(544)</w:t>
            </w:r>
          </w:p>
        </w:tc>
        <w:tc>
          <w:tcPr>
            <w:tcW w:w="917" w:type="dxa"/>
            <w:tcBorders>
              <w:top w:val="nil"/>
              <w:left w:val="nil"/>
              <w:bottom w:val="nil"/>
              <w:right w:val="single" w:sz="8" w:space="0" w:color="auto"/>
            </w:tcBorders>
            <w:shd w:val="clear" w:color="auto" w:fill="auto"/>
            <w:noWrap/>
            <w:vAlign w:val="center"/>
            <w:hideMark/>
          </w:tcPr>
          <w:p w14:paraId="235CB7E0"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+62%</w:t>
            </w:r>
          </w:p>
        </w:tc>
        <w:tc>
          <w:tcPr>
            <w:tcW w:w="837" w:type="dxa"/>
            <w:tcBorders>
              <w:top w:val="nil"/>
              <w:left w:val="nil"/>
              <w:bottom w:val="nil"/>
              <w:right w:val="nil"/>
            </w:tcBorders>
            <w:shd w:val="clear" w:color="auto" w:fill="auto"/>
            <w:noWrap/>
            <w:vAlign w:val="center"/>
            <w:hideMark/>
          </w:tcPr>
          <w:p w14:paraId="3706CD90"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(997)</w:t>
            </w:r>
          </w:p>
        </w:tc>
        <w:tc>
          <w:tcPr>
            <w:tcW w:w="823" w:type="dxa"/>
            <w:tcBorders>
              <w:top w:val="nil"/>
              <w:left w:val="nil"/>
              <w:bottom w:val="nil"/>
              <w:right w:val="nil"/>
            </w:tcBorders>
            <w:shd w:val="clear" w:color="auto" w:fill="auto"/>
            <w:noWrap/>
            <w:vAlign w:val="center"/>
            <w:hideMark/>
          </w:tcPr>
          <w:p w14:paraId="1B08E834"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(880)</w:t>
            </w:r>
          </w:p>
        </w:tc>
        <w:tc>
          <w:tcPr>
            <w:tcW w:w="883" w:type="dxa"/>
            <w:tcBorders>
              <w:top w:val="nil"/>
              <w:left w:val="nil"/>
              <w:bottom w:val="nil"/>
              <w:right w:val="nil"/>
            </w:tcBorders>
            <w:shd w:val="clear" w:color="auto" w:fill="auto"/>
            <w:noWrap/>
            <w:vAlign w:val="center"/>
            <w:hideMark/>
          </w:tcPr>
          <w:p w14:paraId="3FC0D308"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+13%</w:t>
            </w:r>
          </w:p>
        </w:tc>
        <w:tc>
          <w:tcPr>
            <w:tcW w:w="897" w:type="dxa"/>
            <w:tcBorders>
              <w:top w:val="nil"/>
              <w:left w:val="nil"/>
              <w:bottom w:val="nil"/>
              <w:right w:val="single" w:sz="8" w:space="0" w:color="auto"/>
            </w:tcBorders>
            <w:shd w:val="clear" w:color="auto" w:fill="auto"/>
            <w:noWrap/>
            <w:vAlign w:val="center"/>
            <w:hideMark/>
          </w:tcPr>
          <w:p w14:paraId="636C9FF6"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+13%</w:t>
            </w:r>
          </w:p>
        </w:tc>
      </w:tr>
      <w:tr w:rsidR="00682944" w:rsidRPr="00D00291" w14:paraId="358D364B"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44C57DB4" w14:textId="77777777" w:rsidR="00682944" w:rsidRPr="00D00291" w:rsidRDefault="00682944" w:rsidP="00C46D42">
            <w:pPr>
              <w:jc w:val="both"/>
              <w:rPr>
                <w:rFonts w:ascii="Calibri" w:hAnsi="Calibri" w:cs="Calibri"/>
                <w:color w:val="000000"/>
                <w:sz w:val="20"/>
                <w:lang w:val="en-IE" w:eastAsia="en-IE"/>
              </w:rPr>
            </w:pPr>
            <w:r w:rsidRPr="00D00291">
              <w:rPr>
                <w:rFonts w:ascii="Calibri" w:hAnsi="Calibri" w:cs="Calibri"/>
                <w:color w:val="000000"/>
                <w:sz w:val="20"/>
                <w:lang w:val="en-IE" w:eastAsia="en-IE"/>
              </w:rPr>
              <w:t>Corporate costs</w:t>
            </w:r>
          </w:p>
        </w:tc>
        <w:tc>
          <w:tcPr>
            <w:tcW w:w="841" w:type="dxa"/>
            <w:tcBorders>
              <w:top w:val="nil"/>
              <w:left w:val="nil"/>
              <w:bottom w:val="single" w:sz="8" w:space="0" w:color="auto"/>
              <w:right w:val="nil"/>
            </w:tcBorders>
            <w:shd w:val="clear" w:color="auto" w:fill="auto"/>
            <w:noWrap/>
            <w:vAlign w:val="center"/>
            <w:hideMark/>
          </w:tcPr>
          <w:p w14:paraId="677440CC"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(95)</w:t>
            </w:r>
          </w:p>
        </w:tc>
        <w:tc>
          <w:tcPr>
            <w:tcW w:w="830" w:type="dxa"/>
            <w:tcBorders>
              <w:top w:val="nil"/>
              <w:left w:val="nil"/>
              <w:bottom w:val="single" w:sz="8" w:space="0" w:color="auto"/>
              <w:right w:val="nil"/>
            </w:tcBorders>
            <w:shd w:val="clear" w:color="auto" w:fill="auto"/>
            <w:noWrap/>
            <w:vAlign w:val="center"/>
            <w:hideMark/>
          </w:tcPr>
          <w:p w14:paraId="71E6CD37"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(55)</w:t>
            </w:r>
          </w:p>
        </w:tc>
        <w:tc>
          <w:tcPr>
            <w:tcW w:w="917" w:type="dxa"/>
            <w:tcBorders>
              <w:top w:val="nil"/>
              <w:left w:val="nil"/>
              <w:bottom w:val="single" w:sz="8" w:space="0" w:color="auto"/>
              <w:right w:val="single" w:sz="8" w:space="0" w:color="auto"/>
            </w:tcBorders>
            <w:shd w:val="clear" w:color="auto" w:fill="auto"/>
            <w:noWrap/>
            <w:vAlign w:val="center"/>
            <w:hideMark/>
          </w:tcPr>
          <w:p w14:paraId="3E5BA187"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+73%</w:t>
            </w:r>
          </w:p>
        </w:tc>
        <w:tc>
          <w:tcPr>
            <w:tcW w:w="837" w:type="dxa"/>
            <w:tcBorders>
              <w:top w:val="nil"/>
              <w:left w:val="nil"/>
              <w:bottom w:val="single" w:sz="8" w:space="0" w:color="auto"/>
              <w:right w:val="nil"/>
            </w:tcBorders>
            <w:shd w:val="clear" w:color="auto" w:fill="auto"/>
            <w:noWrap/>
            <w:vAlign w:val="center"/>
            <w:hideMark/>
          </w:tcPr>
          <w:p w14:paraId="5C509D45"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(125)</w:t>
            </w:r>
          </w:p>
        </w:tc>
        <w:tc>
          <w:tcPr>
            <w:tcW w:w="823" w:type="dxa"/>
            <w:tcBorders>
              <w:top w:val="nil"/>
              <w:left w:val="nil"/>
              <w:bottom w:val="single" w:sz="8" w:space="0" w:color="auto"/>
              <w:right w:val="nil"/>
            </w:tcBorders>
            <w:shd w:val="clear" w:color="auto" w:fill="auto"/>
            <w:noWrap/>
            <w:vAlign w:val="center"/>
            <w:hideMark/>
          </w:tcPr>
          <w:p w14:paraId="1BAE491E"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(137)</w:t>
            </w:r>
          </w:p>
        </w:tc>
        <w:tc>
          <w:tcPr>
            <w:tcW w:w="883" w:type="dxa"/>
            <w:tcBorders>
              <w:top w:val="nil"/>
              <w:left w:val="nil"/>
              <w:bottom w:val="single" w:sz="8" w:space="0" w:color="auto"/>
              <w:right w:val="nil"/>
            </w:tcBorders>
            <w:shd w:val="clear" w:color="auto" w:fill="auto"/>
            <w:noWrap/>
            <w:vAlign w:val="center"/>
            <w:hideMark/>
          </w:tcPr>
          <w:p w14:paraId="0837D0B4"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-9%</w:t>
            </w:r>
          </w:p>
        </w:tc>
        <w:tc>
          <w:tcPr>
            <w:tcW w:w="897" w:type="dxa"/>
            <w:tcBorders>
              <w:top w:val="nil"/>
              <w:left w:val="nil"/>
              <w:bottom w:val="single" w:sz="8" w:space="0" w:color="auto"/>
              <w:right w:val="single" w:sz="8" w:space="0" w:color="auto"/>
            </w:tcBorders>
            <w:shd w:val="clear" w:color="auto" w:fill="auto"/>
            <w:noWrap/>
            <w:vAlign w:val="center"/>
            <w:hideMark/>
          </w:tcPr>
          <w:p w14:paraId="604E43D5"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-9%</w:t>
            </w:r>
          </w:p>
        </w:tc>
      </w:tr>
      <w:tr w:rsidR="00682944" w:rsidRPr="00D00291" w14:paraId="3A9928D5"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0568B504" w14:textId="77777777" w:rsidR="00682944" w:rsidRPr="00D00291" w:rsidRDefault="00682944" w:rsidP="00C46D42">
            <w:pPr>
              <w:jc w:val="both"/>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1CF4FECC" w14:textId="77777777" w:rsidR="00682944" w:rsidRPr="00D00291" w:rsidRDefault="00682944" w:rsidP="00C46D42">
            <w:pPr>
              <w:jc w:val="right"/>
              <w:rPr>
                <w:rFonts w:ascii="Calibri" w:hAnsi="Calibri" w:cs="Calibri"/>
                <w:b/>
                <w:bCs/>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7DDF8F41"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0487A4D5"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62CB285D" w14:textId="77777777" w:rsidR="00682944" w:rsidRPr="00D00291" w:rsidRDefault="00682944" w:rsidP="00C46D42">
            <w:pPr>
              <w:jc w:val="right"/>
              <w:rPr>
                <w:rFonts w:ascii="Calibri" w:hAnsi="Calibri" w:cs="Calibri"/>
                <w:b/>
                <w:bCs/>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26D85F57"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55CE4121"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64A5757D"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r>
      <w:tr w:rsidR="00682944" w:rsidRPr="00D00291" w14:paraId="51C247E7"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20C046DA" w14:textId="77777777" w:rsidR="00682944" w:rsidRPr="00D00291" w:rsidRDefault="00682944" w:rsidP="00C46D42">
            <w:pPr>
              <w:jc w:val="both"/>
              <w:rPr>
                <w:rFonts w:ascii="Calibri" w:hAnsi="Calibri" w:cs="Calibri"/>
                <w:b/>
                <w:bCs/>
                <w:color w:val="000000"/>
                <w:sz w:val="20"/>
                <w:lang w:val="en-IE" w:eastAsia="en-IE"/>
              </w:rPr>
            </w:pPr>
            <w:r w:rsidRPr="00D00291">
              <w:rPr>
                <w:rFonts w:ascii="Calibri" w:hAnsi="Calibri" w:cs="Calibri"/>
                <w:b/>
                <w:bCs/>
                <w:color w:val="000000"/>
                <w:sz w:val="20"/>
                <w:lang w:val="en-IE" w:eastAsia="en-IE"/>
              </w:rPr>
              <w:t>Adjusted EBITDA</w:t>
            </w:r>
            <w:r w:rsidRPr="00D00291">
              <w:rPr>
                <w:rFonts w:ascii="Calibri" w:hAnsi="Calibri" w:cs="Calibri"/>
                <w:b/>
                <w:bCs/>
                <w:color w:val="000000"/>
                <w:sz w:val="20"/>
                <w:vertAlign w:val="superscript"/>
                <w:lang w:val="en-IE" w:eastAsia="en-IE"/>
              </w:rPr>
              <w:t>1,2</w:t>
            </w:r>
          </w:p>
        </w:tc>
        <w:tc>
          <w:tcPr>
            <w:tcW w:w="841" w:type="dxa"/>
            <w:tcBorders>
              <w:top w:val="nil"/>
              <w:left w:val="nil"/>
              <w:bottom w:val="nil"/>
              <w:right w:val="nil"/>
            </w:tcBorders>
            <w:shd w:val="clear" w:color="auto" w:fill="auto"/>
            <w:noWrap/>
            <w:vAlign w:val="center"/>
            <w:hideMark/>
          </w:tcPr>
          <w:p w14:paraId="0B6ADA03"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889</w:t>
            </w:r>
          </w:p>
        </w:tc>
        <w:tc>
          <w:tcPr>
            <w:tcW w:w="830" w:type="dxa"/>
            <w:tcBorders>
              <w:top w:val="nil"/>
              <w:left w:val="nil"/>
              <w:bottom w:val="nil"/>
              <w:right w:val="nil"/>
            </w:tcBorders>
            <w:shd w:val="clear" w:color="auto" w:fill="auto"/>
            <w:noWrap/>
            <w:vAlign w:val="center"/>
            <w:hideMark/>
          </w:tcPr>
          <w:p w14:paraId="1D3A5D23"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425</w:t>
            </w:r>
          </w:p>
        </w:tc>
        <w:tc>
          <w:tcPr>
            <w:tcW w:w="917" w:type="dxa"/>
            <w:tcBorders>
              <w:top w:val="nil"/>
              <w:left w:val="nil"/>
              <w:bottom w:val="nil"/>
              <w:right w:val="single" w:sz="8" w:space="0" w:color="auto"/>
            </w:tcBorders>
            <w:shd w:val="clear" w:color="auto" w:fill="auto"/>
            <w:noWrap/>
            <w:vAlign w:val="center"/>
            <w:hideMark/>
          </w:tcPr>
          <w:p w14:paraId="6313DC75"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+109%</w:t>
            </w:r>
          </w:p>
        </w:tc>
        <w:tc>
          <w:tcPr>
            <w:tcW w:w="837" w:type="dxa"/>
            <w:tcBorders>
              <w:top w:val="nil"/>
              <w:left w:val="nil"/>
              <w:bottom w:val="nil"/>
              <w:right w:val="nil"/>
            </w:tcBorders>
            <w:shd w:val="clear" w:color="auto" w:fill="auto"/>
            <w:noWrap/>
            <w:vAlign w:val="center"/>
            <w:hideMark/>
          </w:tcPr>
          <w:p w14:paraId="0BFD5F0E"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1,231</w:t>
            </w:r>
          </w:p>
        </w:tc>
        <w:tc>
          <w:tcPr>
            <w:tcW w:w="823" w:type="dxa"/>
            <w:tcBorders>
              <w:top w:val="nil"/>
              <w:left w:val="nil"/>
              <w:bottom w:val="nil"/>
              <w:right w:val="nil"/>
            </w:tcBorders>
            <w:shd w:val="clear" w:color="auto" w:fill="auto"/>
            <w:noWrap/>
            <w:vAlign w:val="center"/>
            <w:hideMark/>
          </w:tcPr>
          <w:p w14:paraId="12345ACE"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1,089</w:t>
            </w:r>
          </w:p>
        </w:tc>
        <w:tc>
          <w:tcPr>
            <w:tcW w:w="883" w:type="dxa"/>
            <w:tcBorders>
              <w:top w:val="nil"/>
              <w:left w:val="nil"/>
              <w:bottom w:val="nil"/>
              <w:right w:val="nil"/>
            </w:tcBorders>
            <w:shd w:val="clear" w:color="auto" w:fill="auto"/>
            <w:noWrap/>
            <w:vAlign w:val="center"/>
            <w:hideMark/>
          </w:tcPr>
          <w:p w14:paraId="7D8C4595"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+13%</w:t>
            </w:r>
          </w:p>
        </w:tc>
        <w:tc>
          <w:tcPr>
            <w:tcW w:w="897" w:type="dxa"/>
            <w:tcBorders>
              <w:top w:val="nil"/>
              <w:left w:val="nil"/>
              <w:bottom w:val="nil"/>
              <w:right w:val="single" w:sz="8" w:space="0" w:color="auto"/>
            </w:tcBorders>
            <w:shd w:val="clear" w:color="auto" w:fill="auto"/>
            <w:noWrap/>
            <w:vAlign w:val="center"/>
            <w:hideMark/>
          </w:tcPr>
          <w:p w14:paraId="0956608A"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+16%</w:t>
            </w:r>
          </w:p>
        </w:tc>
      </w:tr>
      <w:tr w:rsidR="00682944" w:rsidRPr="00D00291" w14:paraId="77C015DB"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254D447B" w14:textId="77777777" w:rsidR="00682944" w:rsidRPr="00D00291" w:rsidRDefault="00682944" w:rsidP="00C46D42">
            <w:pPr>
              <w:jc w:val="both"/>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Adjusted EBITDA margin %</w:t>
            </w:r>
          </w:p>
        </w:tc>
        <w:tc>
          <w:tcPr>
            <w:tcW w:w="841" w:type="dxa"/>
            <w:tcBorders>
              <w:top w:val="nil"/>
              <w:left w:val="nil"/>
              <w:bottom w:val="nil"/>
              <w:right w:val="nil"/>
            </w:tcBorders>
            <w:shd w:val="clear" w:color="auto" w:fill="auto"/>
            <w:noWrap/>
            <w:vAlign w:val="center"/>
            <w:hideMark/>
          </w:tcPr>
          <w:p w14:paraId="2048FB2D"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20.2%</w:t>
            </w:r>
          </w:p>
        </w:tc>
        <w:tc>
          <w:tcPr>
            <w:tcW w:w="830" w:type="dxa"/>
            <w:tcBorders>
              <w:top w:val="nil"/>
              <w:left w:val="nil"/>
              <w:bottom w:val="nil"/>
              <w:right w:val="nil"/>
            </w:tcBorders>
            <w:shd w:val="clear" w:color="auto" w:fill="auto"/>
            <w:noWrap/>
            <w:vAlign w:val="center"/>
            <w:hideMark/>
          </w:tcPr>
          <w:p w14:paraId="2AD8B4AE"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19.9%</w:t>
            </w:r>
          </w:p>
        </w:tc>
        <w:tc>
          <w:tcPr>
            <w:tcW w:w="917" w:type="dxa"/>
            <w:tcBorders>
              <w:top w:val="nil"/>
              <w:left w:val="nil"/>
              <w:bottom w:val="nil"/>
              <w:right w:val="single" w:sz="8" w:space="0" w:color="auto"/>
            </w:tcBorders>
            <w:shd w:val="clear" w:color="auto" w:fill="auto"/>
            <w:noWrap/>
            <w:vAlign w:val="center"/>
            <w:hideMark/>
          </w:tcPr>
          <w:p w14:paraId="56984E0D"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+30bps</w:t>
            </w:r>
          </w:p>
        </w:tc>
        <w:tc>
          <w:tcPr>
            <w:tcW w:w="837" w:type="dxa"/>
            <w:tcBorders>
              <w:top w:val="nil"/>
              <w:left w:val="nil"/>
              <w:bottom w:val="nil"/>
              <w:right w:val="nil"/>
            </w:tcBorders>
            <w:shd w:val="clear" w:color="auto" w:fill="auto"/>
            <w:noWrap/>
            <w:vAlign w:val="center"/>
            <w:hideMark/>
          </w:tcPr>
          <w:p w14:paraId="2BF73692"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23.4%</w:t>
            </w:r>
          </w:p>
        </w:tc>
        <w:tc>
          <w:tcPr>
            <w:tcW w:w="823" w:type="dxa"/>
            <w:tcBorders>
              <w:top w:val="nil"/>
              <w:left w:val="nil"/>
              <w:bottom w:val="nil"/>
              <w:right w:val="nil"/>
            </w:tcBorders>
            <w:shd w:val="clear" w:color="auto" w:fill="auto"/>
            <w:noWrap/>
            <w:vAlign w:val="center"/>
            <w:hideMark/>
          </w:tcPr>
          <w:p w14:paraId="45F53D74"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26.3%</w:t>
            </w:r>
          </w:p>
        </w:tc>
        <w:tc>
          <w:tcPr>
            <w:tcW w:w="883" w:type="dxa"/>
            <w:tcBorders>
              <w:top w:val="nil"/>
              <w:left w:val="nil"/>
              <w:bottom w:val="nil"/>
              <w:right w:val="nil"/>
            </w:tcBorders>
            <w:shd w:val="clear" w:color="auto" w:fill="auto"/>
            <w:noWrap/>
            <w:vAlign w:val="center"/>
            <w:hideMark/>
          </w:tcPr>
          <w:p w14:paraId="6C4370BE"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-290bps</w:t>
            </w:r>
          </w:p>
        </w:tc>
        <w:tc>
          <w:tcPr>
            <w:tcW w:w="897" w:type="dxa"/>
            <w:tcBorders>
              <w:top w:val="nil"/>
              <w:left w:val="nil"/>
              <w:bottom w:val="nil"/>
              <w:right w:val="single" w:sz="8" w:space="0" w:color="auto"/>
            </w:tcBorders>
            <w:shd w:val="clear" w:color="auto" w:fill="auto"/>
            <w:noWrap/>
            <w:vAlign w:val="center"/>
            <w:hideMark/>
          </w:tcPr>
          <w:p w14:paraId="72490E8C" w14:textId="77777777" w:rsidR="00682944" w:rsidRPr="00D00291" w:rsidRDefault="00682944" w:rsidP="00C46D42">
            <w:pPr>
              <w:jc w:val="right"/>
              <w:rPr>
                <w:rFonts w:ascii="Calibri" w:hAnsi="Calibri" w:cs="Calibri"/>
                <w:i/>
                <w:iCs/>
                <w:color w:val="000000"/>
                <w:sz w:val="18"/>
                <w:szCs w:val="18"/>
                <w:lang w:val="en-IE" w:eastAsia="en-IE"/>
              </w:rPr>
            </w:pPr>
            <w:r w:rsidRPr="00D00291">
              <w:rPr>
                <w:rFonts w:ascii="Calibri" w:hAnsi="Calibri" w:cs="Calibri"/>
                <w:i/>
                <w:iCs/>
                <w:color w:val="000000"/>
                <w:sz w:val="18"/>
                <w:szCs w:val="18"/>
                <w:lang w:val="en-IE" w:eastAsia="en-IE"/>
              </w:rPr>
              <w:t>-240bps</w:t>
            </w:r>
          </w:p>
        </w:tc>
      </w:tr>
      <w:tr w:rsidR="00682944" w:rsidRPr="00D00291" w14:paraId="2317DAA3"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1F135C49" w14:textId="77777777" w:rsidR="00682944" w:rsidRPr="00D00291" w:rsidRDefault="00682944" w:rsidP="00C46D42">
            <w:pPr>
              <w:jc w:val="both"/>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44C81B62" w14:textId="77777777" w:rsidR="00682944" w:rsidRPr="00D00291" w:rsidRDefault="00682944" w:rsidP="00C46D42">
            <w:pPr>
              <w:jc w:val="right"/>
              <w:rPr>
                <w:rFonts w:ascii="Calibri" w:hAnsi="Calibri" w:cs="Calibri"/>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4BCF67A7"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6EC83E78"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13116267" w14:textId="77777777" w:rsidR="00682944" w:rsidRPr="00D00291" w:rsidRDefault="00682944" w:rsidP="00C46D42">
            <w:pPr>
              <w:jc w:val="right"/>
              <w:rPr>
                <w:rFonts w:ascii="Calibri" w:hAnsi="Calibri" w:cs="Calibri"/>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1CF8D6F9"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115BC1DC"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0828DFA1"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r>
      <w:tr w:rsidR="00682944" w:rsidRPr="00D00291" w14:paraId="4A541693"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652B6D10" w14:textId="77777777" w:rsidR="00682944" w:rsidRPr="00D00291" w:rsidRDefault="00682944" w:rsidP="00C46D42">
            <w:pPr>
              <w:jc w:val="both"/>
              <w:rPr>
                <w:rFonts w:ascii="Calibri" w:hAnsi="Calibri" w:cs="Calibri"/>
                <w:color w:val="000000"/>
                <w:sz w:val="20"/>
                <w:lang w:val="en-IE" w:eastAsia="en-IE"/>
              </w:rPr>
            </w:pPr>
            <w:r w:rsidRPr="00D00291">
              <w:rPr>
                <w:rFonts w:ascii="Calibri" w:hAnsi="Calibri" w:cs="Calibri"/>
                <w:color w:val="000000"/>
                <w:sz w:val="20"/>
                <w:lang w:val="en-IE" w:eastAsia="en-IE"/>
              </w:rPr>
              <w:t>Depreciation and amortisation</w:t>
            </w:r>
          </w:p>
        </w:tc>
        <w:tc>
          <w:tcPr>
            <w:tcW w:w="841" w:type="dxa"/>
            <w:tcBorders>
              <w:top w:val="nil"/>
              <w:left w:val="nil"/>
              <w:bottom w:val="single" w:sz="8" w:space="0" w:color="auto"/>
              <w:right w:val="nil"/>
            </w:tcBorders>
            <w:shd w:val="clear" w:color="auto" w:fill="auto"/>
            <w:noWrap/>
            <w:vAlign w:val="center"/>
            <w:hideMark/>
          </w:tcPr>
          <w:p w14:paraId="4E03F473"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(213)</w:t>
            </w:r>
          </w:p>
        </w:tc>
        <w:tc>
          <w:tcPr>
            <w:tcW w:w="830" w:type="dxa"/>
            <w:tcBorders>
              <w:top w:val="nil"/>
              <w:left w:val="nil"/>
              <w:bottom w:val="single" w:sz="8" w:space="0" w:color="auto"/>
              <w:right w:val="nil"/>
            </w:tcBorders>
            <w:shd w:val="clear" w:color="auto" w:fill="auto"/>
            <w:noWrap/>
            <w:vAlign w:val="center"/>
            <w:hideMark/>
          </w:tcPr>
          <w:p w14:paraId="08C5C05D"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(145)</w:t>
            </w:r>
          </w:p>
        </w:tc>
        <w:tc>
          <w:tcPr>
            <w:tcW w:w="917" w:type="dxa"/>
            <w:tcBorders>
              <w:top w:val="nil"/>
              <w:left w:val="nil"/>
              <w:bottom w:val="single" w:sz="8" w:space="0" w:color="auto"/>
              <w:right w:val="single" w:sz="8" w:space="0" w:color="auto"/>
            </w:tcBorders>
            <w:shd w:val="clear" w:color="auto" w:fill="auto"/>
            <w:noWrap/>
            <w:vAlign w:val="center"/>
            <w:hideMark/>
          </w:tcPr>
          <w:p w14:paraId="2571686F"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+47%</w:t>
            </w:r>
          </w:p>
        </w:tc>
        <w:tc>
          <w:tcPr>
            <w:tcW w:w="837" w:type="dxa"/>
            <w:tcBorders>
              <w:top w:val="nil"/>
              <w:left w:val="nil"/>
              <w:bottom w:val="single" w:sz="8" w:space="0" w:color="auto"/>
              <w:right w:val="nil"/>
            </w:tcBorders>
            <w:shd w:val="clear" w:color="auto" w:fill="auto"/>
            <w:noWrap/>
            <w:vAlign w:val="center"/>
            <w:hideMark/>
          </w:tcPr>
          <w:p w14:paraId="0AC02A17"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(241)</w:t>
            </w:r>
          </w:p>
        </w:tc>
        <w:tc>
          <w:tcPr>
            <w:tcW w:w="823" w:type="dxa"/>
            <w:tcBorders>
              <w:top w:val="nil"/>
              <w:left w:val="nil"/>
              <w:bottom w:val="single" w:sz="8" w:space="0" w:color="auto"/>
              <w:right w:val="nil"/>
            </w:tcBorders>
            <w:shd w:val="clear" w:color="auto" w:fill="auto"/>
            <w:noWrap/>
            <w:vAlign w:val="center"/>
            <w:hideMark/>
          </w:tcPr>
          <w:p w14:paraId="091B7DF0"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(220)</w:t>
            </w:r>
          </w:p>
        </w:tc>
        <w:tc>
          <w:tcPr>
            <w:tcW w:w="883" w:type="dxa"/>
            <w:tcBorders>
              <w:top w:val="nil"/>
              <w:left w:val="nil"/>
              <w:bottom w:val="single" w:sz="8" w:space="0" w:color="auto"/>
              <w:right w:val="nil"/>
            </w:tcBorders>
            <w:shd w:val="clear" w:color="auto" w:fill="auto"/>
            <w:noWrap/>
            <w:vAlign w:val="center"/>
            <w:hideMark/>
          </w:tcPr>
          <w:p w14:paraId="7EBB21E5" w14:textId="77777777" w:rsidR="00682944" w:rsidRPr="00D00291" w:rsidRDefault="00682944" w:rsidP="00C46D42">
            <w:pPr>
              <w:jc w:val="right"/>
              <w:rPr>
                <w:rFonts w:ascii="Calibri" w:hAnsi="Calibri" w:cs="Calibri"/>
                <w:sz w:val="20"/>
                <w:lang w:val="en-IE" w:eastAsia="en-IE"/>
              </w:rPr>
            </w:pPr>
            <w:r w:rsidRPr="00D00291">
              <w:rPr>
                <w:rFonts w:ascii="Calibri" w:hAnsi="Calibri" w:cs="Calibri"/>
                <w:sz w:val="20"/>
                <w:lang w:val="en-IE" w:eastAsia="en-IE"/>
              </w:rPr>
              <w:t>+10%</w:t>
            </w:r>
          </w:p>
        </w:tc>
        <w:tc>
          <w:tcPr>
            <w:tcW w:w="897" w:type="dxa"/>
            <w:tcBorders>
              <w:top w:val="nil"/>
              <w:left w:val="nil"/>
              <w:bottom w:val="single" w:sz="8" w:space="0" w:color="auto"/>
              <w:right w:val="single" w:sz="8" w:space="0" w:color="auto"/>
            </w:tcBorders>
            <w:shd w:val="clear" w:color="auto" w:fill="auto"/>
            <w:noWrap/>
            <w:vAlign w:val="center"/>
            <w:hideMark/>
          </w:tcPr>
          <w:p w14:paraId="6C1059DB"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+10%</w:t>
            </w:r>
          </w:p>
        </w:tc>
      </w:tr>
      <w:tr w:rsidR="00682944" w:rsidRPr="00D00291" w14:paraId="64E32074"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16F2F486" w14:textId="77777777" w:rsidR="00682944" w:rsidRPr="00D00291" w:rsidRDefault="00682944" w:rsidP="00C46D42">
            <w:pPr>
              <w:jc w:val="both"/>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019B7A79" w14:textId="77777777" w:rsidR="00682944" w:rsidRPr="00D00291" w:rsidRDefault="00682944" w:rsidP="00C46D42">
            <w:pPr>
              <w:jc w:val="right"/>
              <w:rPr>
                <w:rFonts w:ascii="Calibri" w:hAnsi="Calibri" w:cs="Calibri"/>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44B61380"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18170167"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459D7A93" w14:textId="77777777" w:rsidR="00682944" w:rsidRPr="00D00291" w:rsidRDefault="00682944" w:rsidP="00C46D42">
            <w:pPr>
              <w:jc w:val="right"/>
              <w:rPr>
                <w:rFonts w:ascii="Calibri" w:hAnsi="Calibri" w:cs="Calibri"/>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45742F0C"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153DAA71"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79C064AC"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r>
      <w:tr w:rsidR="00682944" w:rsidRPr="00D00291" w14:paraId="72650490"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7860F9A6" w14:textId="77777777" w:rsidR="00682944" w:rsidRPr="00D00291" w:rsidRDefault="00682944" w:rsidP="00C46D42">
            <w:pPr>
              <w:jc w:val="both"/>
              <w:rPr>
                <w:rFonts w:ascii="Calibri" w:hAnsi="Calibri" w:cs="Calibri"/>
                <w:b/>
                <w:bCs/>
                <w:color w:val="000000"/>
                <w:sz w:val="20"/>
                <w:lang w:val="en-IE" w:eastAsia="en-IE"/>
              </w:rPr>
            </w:pPr>
            <w:r w:rsidRPr="00D00291">
              <w:rPr>
                <w:rFonts w:ascii="Calibri" w:hAnsi="Calibri" w:cs="Calibri"/>
                <w:b/>
                <w:bCs/>
                <w:color w:val="000000"/>
                <w:sz w:val="20"/>
                <w:lang w:val="en-IE" w:eastAsia="en-IE"/>
              </w:rPr>
              <w:t>Adjusted</w:t>
            </w:r>
            <w:r w:rsidRPr="00D00291">
              <w:rPr>
                <w:rFonts w:ascii="Calibri" w:hAnsi="Calibri" w:cs="Calibri"/>
                <w:i/>
                <w:iCs/>
                <w:color w:val="000000"/>
                <w:sz w:val="18"/>
                <w:szCs w:val="18"/>
                <w:vertAlign w:val="superscript"/>
                <w:lang w:val="en-IE" w:eastAsia="en-IE"/>
              </w:rPr>
              <w:t xml:space="preserve">1 </w:t>
            </w:r>
            <w:r w:rsidRPr="00D00291">
              <w:rPr>
                <w:rFonts w:ascii="Calibri" w:hAnsi="Calibri" w:cs="Calibri"/>
                <w:b/>
                <w:bCs/>
                <w:color w:val="000000"/>
                <w:sz w:val="20"/>
                <w:lang w:val="en-IE" w:eastAsia="en-IE"/>
              </w:rPr>
              <w:t>operating profit</w:t>
            </w:r>
          </w:p>
        </w:tc>
        <w:tc>
          <w:tcPr>
            <w:tcW w:w="841" w:type="dxa"/>
            <w:tcBorders>
              <w:top w:val="nil"/>
              <w:left w:val="nil"/>
              <w:bottom w:val="nil"/>
              <w:right w:val="nil"/>
            </w:tcBorders>
            <w:shd w:val="clear" w:color="auto" w:fill="auto"/>
            <w:noWrap/>
            <w:vAlign w:val="center"/>
            <w:hideMark/>
          </w:tcPr>
          <w:p w14:paraId="3B564AA5"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676</w:t>
            </w:r>
          </w:p>
        </w:tc>
        <w:tc>
          <w:tcPr>
            <w:tcW w:w="830" w:type="dxa"/>
            <w:tcBorders>
              <w:top w:val="nil"/>
              <w:left w:val="nil"/>
              <w:bottom w:val="nil"/>
              <w:right w:val="nil"/>
            </w:tcBorders>
            <w:shd w:val="clear" w:color="auto" w:fill="auto"/>
            <w:noWrap/>
            <w:vAlign w:val="center"/>
            <w:hideMark/>
          </w:tcPr>
          <w:p w14:paraId="787A60CC"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281</w:t>
            </w:r>
          </w:p>
        </w:tc>
        <w:tc>
          <w:tcPr>
            <w:tcW w:w="917" w:type="dxa"/>
            <w:tcBorders>
              <w:top w:val="nil"/>
              <w:left w:val="nil"/>
              <w:bottom w:val="nil"/>
              <w:right w:val="single" w:sz="8" w:space="0" w:color="auto"/>
            </w:tcBorders>
            <w:shd w:val="clear" w:color="auto" w:fill="auto"/>
            <w:noWrap/>
            <w:vAlign w:val="center"/>
            <w:hideMark/>
          </w:tcPr>
          <w:p w14:paraId="09E06F8B"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+141%</w:t>
            </w:r>
          </w:p>
        </w:tc>
        <w:tc>
          <w:tcPr>
            <w:tcW w:w="837" w:type="dxa"/>
            <w:tcBorders>
              <w:top w:val="nil"/>
              <w:left w:val="nil"/>
              <w:bottom w:val="nil"/>
              <w:right w:val="nil"/>
            </w:tcBorders>
            <w:shd w:val="clear" w:color="auto" w:fill="auto"/>
            <w:noWrap/>
            <w:vAlign w:val="center"/>
            <w:hideMark/>
          </w:tcPr>
          <w:p w14:paraId="0223DDAC"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990</w:t>
            </w:r>
          </w:p>
        </w:tc>
        <w:tc>
          <w:tcPr>
            <w:tcW w:w="823" w:type="dxa"/>
            <w:tcBorders>
              <w:top w:val="nil"/>
              <w:left w:val="nil"/>
              <w:bottom w:val="nil"/>
              <w:right w:val="nil"/>
            </w:tcBorders>
            <w:shd w:val="clear" w:color="auto" w:fill="auto"/>
            <w:noWrap/>
            <w:vAlign w:val="center"/>
            <w:hideMark/>
          </w:tcPr>
          <w:p w14:paraId="34FBCF79"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869</w:t>
            </w:r>
          </w:p>
        </w:tc>
        <w:tc>
          <w:tcPr>
            <w:tcW w:w="883" w:type="dxa"/>
            <w:tcBorders>
              <w:top w:val="nil"/>
              <w:left w:val="nil"/>
              <w:bottom w:val="nil"/>
              <w:right w:val="nil"/>
            </w:tcBorders>
            <w:shd w:val="clear" w:color="auto" w:fill="auto"/>
            <w:noWrap/>
            <w:vAlign w:val="center"/>
            <w:hideMark/>
          </w:tcPr>
          <w:p w14:paraId="3B533372"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+14%</w:t>
            </w:r>
          </w:p>
        </w:tc>
        <w:tc>
          <w:tcPr>
            <w:tcW w:w="897" w:type="dxa"/>
            <w:tcBorders>
              <w:top w:val="nil"/>
              <w:left w:val="nil"/>
              <w:bottom w:val="nil"/>
              <w:right w:val="single" w:sz="8" w:space="0" w:color="auto"/>
            </w:tcBorders>
            <w:shd w:val="clear" w:color="auto" w:fill="auto"/>
            <w:noWrap/>
            <w:vAlign w:val="center"/>
            <w:hideMark/>
          </w:tcPr>
          <w:p w14:paraId="01E968C5"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+18%</w:t>
            </w:r>
          </w:p>
        </w:tc>
      </w:tr>
      <w:tr w:rsidR="00682944" w:rsidRPr="00D00291" w14:paraId="795BA5F6"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286CEE98" w14:textId="77777777" w:rsidR="00682944" w:rsidRPr="00D00291" w:rsidRDefault="00682944" w:rsidP="00C46D42">
            <w:pPr>
              <w:jc w:val="both"/>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760A055F" w14:textId="77777777" w:rsidR="00682944" w:rsidRPr="00D00291" w:rsidRDefault="00682944" w:rsidP="00C46D42">
            <w:pPr>
              <w:jc w:val="right"/>
              <w:rPr>
                <w:rFonts w:ascii="Calibri" w:hAnsi="Calibri" w:cs="Calibri"/>
                <w:b/>
                <w:bCs/>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797D0AA4"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4D0E1C9B"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316C36DC" w14:textId="77777777" w:rsidR="00682944" w:rsidRPr="00D00291" w:rsidRDefault="00682944" w:rsidP="00C46D42">
            <w:pPr>
              <w:jc w:val="right"/>
              <w:rPr>
                <w:rFonts w:ascii="Calibri" w:hAnsi="Calibri" w:cs="Calibri"/>
                <w:b/>
                <w:bCs/>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1F815384"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3F6DAE45"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6DC35332"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r>
      <w:tr w:rsidR="00682944" w:rsidRPr="00D00291" w14:paraId="7CAF5FFC"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4BFAD7DC" w14:textId="77777777" w:rsidR="00682944" w:rsidRPr="00D00291" w:rsidRDefault="00682944" w:rsidP="00C46D42">
            <w:pPr>
              <w:jc w:val="both"/>
              <w:rPr>
                <w:rFonts w:ascii="Calibri" w:hAnsi="Calibri" w:cs="Calibri"/>
                <w:color w:val="000000"/>
                <w:sz w:val="20"/>
                <w:lang w:val="en-IE" w:eastAsia="en-IE"/>
              </w:rPr>
            </w:pPr>
            <w:r w:rsidRPr="00D00291">
              <w:rPr>
                <w:rFonts w:ascii="Calibri" w:hAnsi="Calibri" w:cs="Calibri"/>
                <w:color w:val="000000"/>
                <w:sz w:val="20"/>
                <w:lang w:val="en-IE" w:eastAsia="en-IE"/>
              </w:rPr>
              <w:t>Adjusted net interest expense</w:t>
            </w:r>
          </w:p>
        </w:tc>
        <w:tc>
          <w:tcPr>
            <w:tcW w:w="841" w:type="dxa"/>
            <w:tcBorders>
              <w:top w:val="nil"/>
              <w:left w:val="nil"/>
              <w:bottom w:val="nil"/>
              <w:right w:val="nil"/>
            </w:tcBorders>
            <w:shd w:val="clear" w:color="auto" w:fill="auto"/>
            <w:noWrap/>
            <w:vAlign w:val="center"/>
            <w:hideMark/>
          </w:tcPr>
          <w:p w14:paraId="7137F8BF"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(110)</w:t>
            </w:r>
          </w:p>
        </w:tc>
        <w:tc>
          <w:tcPr>
            <w:tcW w:w="830" w:type="dxa"/>
            <w:tcBorders>
              <w:top w:val="nil"/>
              <w:left w:val="nil"/>
              <w:bottom w:val="nil"/>
              <w:right w:val="nil"/>
            </w:tcBorders>
            <w:shd w:val="clear" w:color="auto" w:fill="auto"/>
            <w:noWrap/>
            <w:vAlign w:val="center"/>
            <w:hideMark/>
          </w:tcPr>
          <w:p w14:paraId="0B4EB1D3"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(14)</w:t>
            </w:r>
          </w:p>
        </w:tc>
        <w:tc>
          <w:tcPr>
            <w:tcW w:w="917" w:type="dxa"/>
            <w:tcBorders>
              <w:top w:val="nil"/>
              <w:left w:val="nil"/>
              <w:bottom w:val="nil"/>
              <w:right w:val="single" w:sz="8" w:space="0" w:color="auto"/>
            </w:tcBorders>
            <w:shd w:val="clear" w:color="auto" w:fill="auto"/>
            <w:noWrap/>
            <w:vAlign w:val="center"/>
            <w:hideMark/>
          </w:tcPr>
          <w:p w14:paraId="650897A2"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+6</w:t>
            </w:r>
            <w:r>
              <w:rPr>
                <w:rFonts w:ascii="Calibri" w:hAnsi="Calibri" w:cs="Calibri"/>
                <w:color w:val="000000"/>
                <w:sz w:val="20"/>
                <w:lang w:val="en-IE" w:eastAsia="en-IE"/>
              </w:rPr>
              <w:t>73</w:t>
            </w:r>
            <w:r w:rsidRPr="00D00291">
              <w:rPr>
                <w:rFonts w:ascii="Calibri" w:hAnsi="Calibri" w:cs="Calibri"/>
                <w:color w:val="000000"/>
                <w:sz w:val="20"/>
                <w:lang w:val="en-IE" w:eastAsia="en-IE"/>
              </w:rPr>
              <w:t>%</w:t>
            </w:r>
          </w:p>
        </w:tc>
        <w:tc>
          <w:tcPr>
            <w:tcW w:w="837" w:type="dxa"/>
            <w:tcBorders>
              <w:top w:val="nil"/>
              <w:left w:val="nil"/>
              <w:bottom w:val="nil"/>
              <w:right w:val="nil"/>
            </w:tcBorders>
            <w:shd w:val="clear" w:color="auto" w:fill="auto"/>
            <w:noWrap/>
            <w:vAlign w:val="center"/>
            <w:hideMark/>
          </w:tcPr>
          <w:p w14:paraId="15AE1398" w14:textId="77777777" w:rsidR="00682944" w:rsidRPr="00D00291" w:rsidRDefault="00682944" w:rsidP="00C46D42">
            <w:pPr>
              <w:jc w:val="right"/>
              <w:rPr>
                <w:rFonts w:ascii="Calibri" w:hAnsi="Calibri" w:cs="Calibri"/>
                <w:color w:val="000000"/>
                <w:sz w:val="20"/>
                <w:lang w:val="en-IE" w:eastAsia="en-IE"/>
              </w:rPr>
            </w:pPr>
          </w:p>
        </w:tc>
        <w:tc>
          <w:tcPr>
            <w:tcW w:w="823" w:type="dxa"/>
            <w:tcBorders>
              <w:top w:val="nil"/>
              <w:left w:val="nil"/>
              <w:bottom w:val="nil"/>
              <w:right w:val="nil"/>
            </w:tcBorders>
            <w:shd w:val="clear" w:color="auto" w:fill="auto"/>
            <w:noWrap/>
            <w:vAlign w:val="center"/>
            <w:hideMark/>
          </w:tcPr>
          <w:p w14:paraId="52327DB8"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760DCAF7"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0A305EBE"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 </w:t>
            </w:r>
          </w:p>
        </w:tc>
      </w:tr>
      <w:tr w:rsidR="00682944" w:rsidRPr="00D00291" w14:paraId="5BF57CC0"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6F0232E4" w14:textId="77777777" w:rsidR="00682944" w:rsidRPr="00D00291" w:rsidRDefault="00682944" w:rsidP="00C46D42">
            <w:pPr>
              <w:jc w:val="both"/>
              <w:rPr>
                <w:rFonts w:ascii="Calibri" w:hAnsi="Calibri" w:cs="Calibri"/>
                <w:color w:val="000000"/>
                <w:sz w:val="20"/>
                <w:lang w:val="en-IE" w:eastAsia="en-IE"/>
              </w:rPr>
            </w:pPr>
            <w:r w:rsidRPr="00D00291">
              <w:rPr>
                <w:rFonts w:ascii="Calibri" w:hAnsi="Calibri" w:cs="Calibri"/>
                <w:color w:val="000000"/>
                <w:sz w:val="20"/>
                <w:lang w:val="en-IE" w:eastAsia="en-IE"/>
              </w:rPr>
              <w:t>Separately disclosed items</w:t>
            </w:r>
          </w:p>
        </w:tc>
        <w:tc>
          <w:tcPr>
            <w:tcW w:w="841" w:type="dxa"/>
            <w:tcBorders>
              <w:top w:val="nil"/>
              <w:left w:val="nil"/>
              <w:bottom w:val="nil"/>
              <w:right w:val="nil"/>
            </w:tcBorders>
            <w:shd w:val="clear" w:color="auto" w:fill="auto"/>
            <w:noWrap/>
            <w:vAlign w:val="center"/>
            <w:hideMark/>
          </w:tcPr>
          <w:p w14:paraId="426747D8"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(5</w:t>
            </w:r>
            <w:r>
              <w:rPr>
                <w:rFonts w:ascii="Calibri" w:hAnsi="Calibri" w:cs="Calibri"/>
                <w:color w:val="000000"/>
                <w:sz w:val="20"/>
                <w:lang w:val="en-IE" w:eastAsia="en-IE"/>
              </w:rPr>
              <w:t>65</w:t>
            </w:r>
            <w:r w:rsidRPr="00D00291">
              <w:rPr>
                <w:rFonts w:ascii="Calibri" w:hAnsi="Calibri" w:cs="Calibri"/>
                <w:color w:val="000000"/>
                <w:sz w:val="20"/>
                <w:lang w:val="en-IE" w:eastAsia="en-IE"/>
              </w:rPr>
              <w:t>)</w:t>
            </w:r>
          </w:p>
        </w:tc>
        <w:tc>
          <w:tcPr>
            <w:tcW w:w="830" w:type="dxa"/>
            <w:tcBorders>
              <w:top w:val="nil"/>
              <w:left w:val="nil"/>
              <w:bottom w:val="nil"/>
              <w:right w:val="nil"/>
            </w:tcBorders>
            <w:shd w:val="clear" w:color="auto" w:fill="auto"/>
            <w:noWrap/>
            <w:vAlign w:val="center"/>
            <w:hideMark/>
          </w:tcPr>
          <w:p w14:paraId="0F3BFC6B"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(131)</w:t>
            </w:r>
          </w:p>
        </w:tc>
        <w:tc>
          <w:tcPr>
            <w:tcW w:w="917" w:type="dxa"/>
            <w:tcBorders>
              <w:top w:val="nil"/>
              <w:left w:val="nil"/>
              <w:bottom w:val="nil"/>
              <w:right w:val="single" w:sz="8" w:space="0" w:color="auto"/>
            </w:tcBorders>
            <w:shd w:val="clear" w:color="auto" w:fill="auto"/>
            <w:noWrap/>
            <w:vAlign w:val="center"/>
            <w:hideMark/>
          </w:tcPr>
          <w:p w14:paraId="0B4F4B46" w14:textId="77777777" w:rsidR="00682944" w:rsidRPr="00D00291" w:rsidRDefault="00682944" w:rsidP="00C46D42">
            <w:pPr>
              <w:jc w:val="right"/>
              <w:rPr>
                <w:rFonts w:ascii="Calibri" w:hAnsi="Calibri" w:cs="Calibri"/>
                <w:color w:val="000000"/>
                <w:sz w:val="20"/>
                <w:lang w:val="en-IE" w:eastAsia="en-IE"/>
              </w:rPr>
            </w:pPr>
            <w:r w:rsidRPr="00D00291">
              <w:rPr>
                <w:rFonts w:ascii="Calibri" w:hAnsi="Calibri" w:cs="Calibri"/>
                <w:color w:val="000000"/>
                <w:sz w:val="20"/>
                <w:lang w:val="en-IE" w:eastAsia="en-IE"/>
              </w:rPr>
              <w:t>+33</w:t>
            </w:r>
            <w:r>
              <w:rPr>
                <w:rFonts w:ascii="Calibri" w:hAnsi="Calibri" w:cs="Calibri"/>
                <w:color w:val="000000"/>
                <w:sz w:val="20"/>
                <w:lang w:val="en-IE" w:eastAsia="en-IE"/>
              </w:rPr>
              <w:t>2</w:t>
            </w:r>
            <w:r w:rsidRPr="00D00291">
              <w:rPr>
                <w:rFonts w:ascii="Calibri" w:hAnsi="Calibri" w:cs="Calibri"/>
                <w:color w:val="000000"/>
                <w:sz w:val="20"/>
                <w:lang w:val="en-IE" w:eastAsia="en-IE"/>
              </w:rPr>
              <w:t>%</w:t>
            </w:r>
          </w:p>
        </w:tc>
        <w:tc>
          <w:tcPr>
            <w:tcW w:w="837" w:type="dxa"/>
            <w:tcBorders>
              <w:top w:val="nil"/>
              <w:left w:val="nil"/>
              <w:bottom w:val="nil"/>
              <w:right w:val="nil"/>
            </w:tcBorders>
            <w:shd w:val="clear" w:color="auto" w:fill="auto"/>
            <w:noWrap/>
            <w:vAlign w:val="center"/>
            <w:hideMark/>
          </w:tcPr>
          <w:p w14:paraId="7C076AF5" w14:textId="77777777" w:rsidR="00682944" w:rsidRPr="00D00291" w:rsidRDefault="00682944" w:rsidP="00C46D42">
            <w:pPr>
              <w:jc w:val="right"/>
              <w:rPr>
                <w:rFonts w:ascii="Calibri" w:hAnsi="Calibri" w:cs="Calibri"/>
                <w:color w:val="000000"/>
                <w:sz w:val="20"/>
                <w:lang w:val="en-IE" w:eastAsia="en-IE"/>
              </w:rPr>
            </w:pPr>
          </w:p>
        </w:tc>
        <w:tc>
          <w:tcPr>
            <w:tcW w:w="823" w:type="dxa"/>
            <w:tcBorders>
              <w:top w:val="nil"/>
              <w:left w:val="nil"/>
              <w:bottom w:val="nil"/>
              <w:right w:val="nil"/>
            </w:tcBorders>
            <w:shd w:val="clear" w:color="auto" w:fill="auto"/>
            <w:noWrap/>
            <w:vAlign w:val="center"/>
            <w:hideMark/>
          </w:tcPr>
          <w:p w14:paraId="439F317D"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4D3A653F"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544AFDBF"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 </w:t>
            </w:r>
          </w:p>
        </w:tc>
      </w:tr>
      <w:tr w:rsidR="00682944" w:rsidRPr="00D00291" w14:paraId="29918BA6"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73BFAEF5" w14:textId="77777777" w:rsidR="00682944" w:rsidRPr="00D00291" w:rsidRDefault="00682944" w:rsidP="00C46D42">
            <w:pPr>
              <w:jc w:val="both"/>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1BA7EBB6" w14:textId="77777777" w:rsidR="00682944" w:rsidRPr="00D00291" w:rsidRDefault="00682944" w:rsidP="00C46D42">
            <w:pPr>
              <w:jc w:val="right"/>
              <w:rPr>
                <w:rFonts w:ascii="Calibri" w:hAnsi="Calibri" w:cs="Calibri"/>
                <w:b/>
                <w:bCs/>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140A5E97"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6CDB868B"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3CC56B79" w14:textId="77777777" w:rsidR="00682944" w:rsidRPr="00D00291" w:rsidRDefault="00682944" w:rsidP="00C46D42">
            <w:pPr>
              <w:jc w:val="right"/>
              <w:rPr>
                <w:rFonts w:ascii="Calibri" w:hAnsi="Calibri" w:cs="Calibri"/>
                <w:b/>
                <w:bCs/>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7CB8C6DD"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57B1F82E"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618AEC21"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r>
      <w:tr w:rsidR="00682944" w:rsidRPr="00D00291" w14:paraId="70BC2361"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4FA73B17" w14:textId="77777777" w:rsidR="00682944" w:rsidRPr="00D00291" w:rsidRDefault="00682944" w:rsidP="00C46D42">
            <w:pPr>
              <w:jc w:val="both"/>
              <w:rPr>
                <w:rFonts w:ascii="Calibri" w:hAnsi="Calibri" w:cs="Calibri"/>
                <w:b/>
                <w:bCs/>
                <w:color w:val="000000"/>
                <w:sz w:val="20"/>
                <w:lang w:val="en-IE" w:eastAsia="en-IE"/>
              </w:rPr>
            </w:pPr>
            <w:r w:rsidRPr="00D00291">
              <w:rPr>
                <w:rFonts w:ascii="Calibri" w:hAnsi="Calibri" w:cs="Calibri"/>
                <w:b/>
                <w:bCs/>
                <w:color w:val="000000"/>
                <w:sz w:val="20"/>
                <w:lang w:val="en-IE" w:eastAsia="en-IE"/>
              </w:rPr>
              <w:t>Profit before tax</w:t>
            </w:r>
          </w:p>
        </w:tc>
        <w:tc>
          <w:tcPr>
            <w:tcW w:w="841" w:type="dxa"/>
            <w:tcBorders>
              <w:top w:val="single" w:sz="8" w:space="0" w:color="auto"/>
              <w:left w:val="nil"/>
              <w:bottom w:val="single" w:sz="8" w:space="0" w:color="auto"/>
              <w:right w:val="nil"/>
            </w:tcBorders>
            <w:shd w:val="clear" w:color="auto" w:fill="auto"/>
            <w:noWrap/>
            <w:vAlign w:val="center"/>
            <w:hideMark/>
          </w:tcPr>
          <w:p w14:paraId="5D92CEC0" w14:textId="77777777" w:rsidR="00682944" w:rsidRPr="00D00291" w:rsidRDefault="00682944" w:rsidP="00C46D42">
            <w:pPr>
              <w:jc w:val="right"/>
              <w:rPr>
                <w:rFonts w:ascii="Calibri" w:hAnsi="Calibri" w:cs="Calibri"/>
                <w:b/>
                <w:bCs/>
                <w:color w:val="000000"/>
                <w:sz w:val="20"/>
                <w:lang w:val="en-IE" w:eastAsia="en-IE"/>
              </w:rPr>
            </w:pPr>
            <w:r>
              <w:rPr>
                <w:rFonts w:ascii="Calibri" w:hAnsi="Calibri" w:cs="Calibri"/>
                <w:b/>
                <w:bCs/>
                <w:color w:val="000000"/>
                <w:sz w:val="20"/>
                <w:lang w:val="en-IE" w:eastAsia="en-IE"/>
              </w:rPr>
              <w:t>1</w:t>
            </w:r>
          </w:p>
        </w:tc>
        <w:tc>
          <w:tcPr>
            <w:tcW w:w="830" w:type="dxa"/>
            <w:tcBorders>
              <w:top w:val="single" w:sz="8" w:space="0" w:color="auto"/>
              <w:left w:val="nil"/>
              <w:bottom w:val="single" w:sz="8" w:space="0" w:color="auto"/>
              <w:right w:val="nil"/>
            </w:tcBorders>
            <w:shd w:val="clear" w:color="auto" w:fill="auto"/>
            <w:noWrap/>
            <w:vAlign w:val="center"/>
            <w:hideMark/>
          </w:tcPr>
          <w:p w14:paraId="64127D14"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136</w:t>
            </w:r>
          </w:p>
        </w:tc>
        <w:tc>
          <w:tcPr>
            <w:tcW w:w="917" w:type="dxa"/>
            <w:tcBorders>
              <w:top w:val="single" w:sz="8" w:space="0" w:color="auto"/>
              <w:left w:val="nil"/>
              <w:bottom w:val="single" w:sz="8" w:space="0" w:color="auto"/>
              <w:right w:val="single" w:sz="8" w:space="0" w:color="auto"/>
            </w:tcBorders>
            <w:shd w:val="clear" w:color="auto" w:fill="auto"/>
            <w:noWrap/>
            <w:vAlign w:val="center"/>
            <w:hideMark/>
          </w:tcPr>
          <w:p w14:paraId="34556699"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w:t>
            </w:r>
            <w:r>
              <w:rPr>
                <w:rFonts w:ascii="Calibri" w:hAnsi="Calibri" w:cs="Calibri"/>
                <w:b/>
                <w:bCs/>
                <w:color w:val="000000"/>
                <w:sz w:val="20"/>
                <w:lang w:val="en-IE" w:eastAsia="en-IE"/>
              </w:rPr>
              <w:t>99</w:t>
            </w:r>
            <w:r w:rsidRPr="00D00291">
              <w:rPr>
                <w:rFonts w:ascii="Calibri" w:hAnsi="Calibri" w:cs="Calibri"/>
                <w:b/>
                <w:bCs/>
                <w:color w:val="000000"/>
                <w:sz w:val="20"/>
                <w:lang w:val="en-IE" w:eastAsia="en-IE"/>
              </w:rPr>
              <w:t>%</w:t>
            </w:r>
          </w:p>
        </w:tc>
        <w:tc>
          <w:tcPr>
            <w:tcW w:w="837" w:type="dxa"/>
            <w:tcBorders>
              <w:top w:val="nil"/>
              <w:left w:val="nil"/>
              <w:bottom w:val="nil"/>
              <w:right w:val="nil"/>
            </w:tcBorders>
            <w:shd w:val="clear" w:color="auto" w:fill="auto"/>
            <w:noWrap/>
            <w:vAlign w:val="center"/>
            <w:hideMark/>
          </w:tcPr>
          <w:p w14:paraId="4B4DB880" w14:textId="77777777" w:rsidR="00682944" w:rsidRPr="00D00291" w:rsidRDefault="00682944" w:rsidP="00C46D42">
            <w:pPr>
              <w:jc w:val="right"/>
              <w:rPr>
                <w:rFonts w:ascii="Calibri" w:hAnsi="Calibri" w:cs="Calibri"/>
                <w:b/>
                <w:bCs/>
                <w:color w:val="000000"/>
                <w:sz w:val="20"/>
                <w:lang w:val="en-IE" w:eastAsia="en-IE"/>
              </w:rPr>
            </w:pPr>
          </w:p>
        </w:tc>
        <w:tc>
          <w:tcPr>
            <w:tcW w:w="823" w:type="dxa"/>
            <w:tcBorders>
              <w:top w:val="nil"/>
              <w:left w:val="nil"/>
              <w:bottom w:val="nil"/>
              <w:right w:val="nil"/>
            </w:tcBorders>
            <w:shd w:val="clear" w:color="auto" w:fill="auto"/>
            <w:noWrap/>
            <w:vAlign w:val="center"/>
            <w:hideMark/>
          </w:tcPr>
          <w:p w14:paraId="7FABD3D3"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7DEA30DF"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1C61D885"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 </w:t>
            </w:r>
          </w:p>
        </w:tc>
      </w:tr>
      <w:tr w:rsidR="00682944" w:rsidRPr="00D00291" w14:paraId="0F5ACBA7"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7CA641DC" w14:textId="77777777" w:rsidR="00682944" w:rsidRPr="00D00291" w:rsidRDefault="00682944" w:rsidP="00C46D42">
            <w:pPr>
              <w:jc w:val="both"/>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11399E6B" w14:textId="77777777" w:rsidR="00682944" w:rsidRPr="00D00291" w:rsidRDefault="00682944" w:rsidP="00C46D42">
            <w:pPr>
              <w:jc w:val="right"/>
              <w:rPr>
                <w:rFonts w:ascii="Calibri" w:hAnsi="Calibri" w:cs="Calibri"/>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6A7F2E55"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2C216D50" w14:textId="77777777" w:rsidR="00682944" w:rsidRPr="00D00291" w:rsidRDefault="00682944" w:rsidP="00C46D42">
            <w:pPr>
              <w:jc w:val="right"/>
              <w:rPr>
                <w:rFonts w:ascii="Calibri" w:hAnsi="Calibri" w:cs="Calibri"/>
                <w:color w:val="000000"/>
                <w:sz w:val="2"/>
                <w:szCs w:val="2"/>
                <w:lang w:val="en-IE" w:eastAsia="en-IE"/>
              </w:rPr>
            </w:pPr>
            <w:r w:rsidRPr="00D00291">
              <w:rPr>
                <w:rFonts w:ascii="Calibri" w:hAnsi="Calibri" w:cs="Calibri"/>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196B6843" w14:textId="77777777" w:rsidR="00682944" w:rsidRPr="00D00291" w:rsidRDefault="00682944" w:rsidP="00C46D42">
            <w:pPr>
              <w:jc w:val="right"/>
              <w:rPr>
                <w:rFonts w:ascii="Calibri" w:hAnsi="Calibri" w:cs="Calibri"/>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488B8FC8"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2D17C366"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03AFEE6F"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r>
      <w:tr w:rsidR="00682944" w:rsidRPr="00D00291" w14:paraId="0F4CF6D3"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29438968" w14:textId="77777777" w:rsidR="00682944" w:rsidRPr="00D00291" w:rsidRDefault="00682944" w:rsidP="00C46D42">
            <w:pPr>
              <w:jc w:val="both"/>
              <w:rPr>
                <w:rFonts w:ascii="Calibri" w:hAnsi="Calibri" w:cs="Calibri"/>
                <w:b/>
                <w:bCs/>
                <w:color w:val="000000"/>
                <w:sz w:val="20"/>
                <w:lang w:val="en-IE" w:eastAsia="en-IE"/>
              </w:rPr>
            </w:pPr>
            <w:r w:rsidRPr="00D00291">
              <w:rPr>
                <w:rFonts w:ascii="Calibri" w:hAnsi="Calibri" w:cs="Calibri"/>
                <w:b/>
                <w:bCs/>
                <w:color w:val="000000"/>
                <w:sz w:val="20"/>
                <w:lang w:val="en-IE" w:eastAsia="en-IE"/>
              </w:rPr>
              <w:t>Adjusted</w:t>
            </w:r>
            <w:r w:rsidRPr="00D00291">
              <w:rPr>
                <w:rFonts w:ascii="Calibri" w:hAnsi="Calibri" w:cs="Calibri"/>
                <w:i/>
                <w:iCs/>
                <w:color w:val="000000"/>
                <w:sz w:val="18"/>
                <w:szCs w:val="18"/>
                <w:vertAlign w:val="superscript"/>
                <w:lang w:val="en-IE" w:eastAsia="en-IE"/>
              </w:rPr>
              <w:t>1</w:t>
            </w:r>
            <w:r w:rsidRPr="00D00291">
              <w:rPr>
                <w:rFonts w:ascii="Calibri" w:hAnsi="Calibri" w:cs="Calibri"/>
                <w:b/>
                <w:bCs/>
                <w:color w:val="000000"/>
                <w:sz w:val="20"/>
                <w:lang w:val="en-IE" w:eastAsia="en-IE"/>
              </w:rPr>
              <w:t xml:space="preserve"> earnings per share</w:t>
            </w:r>
          </w:p>
        </w:tc>
        <w:tc>
          <w:tcPr>
            <w:tcW w:w="841" w:type="dxa"/>
            <w:tcBorders>
              <w:top w:val="nil"/>
              <w:left w:val="nil"/>
              <w:bottom w:val="nil"/>
              <w:right w:val="nil"/>
            </w:tcBorders>
            <w:shd w:val="clear" w:color="auto" w:fill="auto"/>
            <w:noWrap/>
            <w:vAlign w:val="center"/>
            <w:hideMark/>
          </w:tcPr>
          <w:p w14:paraId="1EFB160D" w14:textId="77777777" w:rsidR="00682944" w:rsidRPr="00D00291" w:rsidRDefault="00682944" w:rsidP="00C46D42">
            <w:pPr>
              <w:jc w:val="right"/>
              <w:rPr>
                <w:rFonts w:ascii="Calibri" w:hAnsi="Calibri" w:cs="Calibri"/>
                <w:b/>
                <w:bCs/>
                <w:color w:val="000000"/>
                <w:sz w:val="20"/>
                <w:lang w:val="en-IE" w:eastAsia="en-IE"/>
              </w:rPr>
            </w:pPr>
            <w:r>
              <w:rPr>
                <w:rFonts w:ascii="Calibri" w:hAnsi="Calibri" w:cs="Calibri"/>
                <w:b/>
                <w:bCs/>
                <w:color w:val="000000"/>
                <w:sz w:val="20"/>
                <w:lang w:val="en-IE" w:eastAsia="en-IE"/>
              </w:rPr>
              <w:t>402.7p</w:t>
            </w:r>
          </w:p>
        </w:tc>
        <w:tc>
          <w:tcPr>
            <w:tcW w:w="830" w:type="dxa"/>
            <w:tcBorders>
              <w:top w:val="nil"/>
              <w:left w:val="nil"/>
              <w:bottom w:val="nil"/>
              <w:right w:val="nil"/>
            </w:tcBorders>
            <w:shd w:val="clear" w:color="auto" w:fill="auto"/>
            <w:noWrap/>
            <w:vAlign w:val="center"/>
            <w:hideMark/>
          </w:tcPr>
          <w:p w14:paraId="2189BE33"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298.</w:t>
            </w:r>
            <w:r>
              <w:rPr>
                <w:rFonts w:ascii="Calibri" w:hAnsi="Calibri" w:cs="Calibri"/>
                <w:b/>
                <w:bCs/>
                <w:color w:val="000000"/>
                <w:sz w:val="20"/>
                <w:lang w:val="en-IE" w:eastAsia="en-IE"/>
              </w:rPr>
              <w:t>4</w:t>
            </w:r>
            <w:r w:rsidRPr="00D00291">
              <w:rPr>
                <w:rFonts w:ascii="Calibri" w:hAnsi="Calibri" w:cs="Calibri"/>
                <w:b/>
                <w:bCs/>
                <w:color w:val="000000"/>
                <w:sz w:val="20"/>
                <w:lang w:val="en-IE" w:eastAsia="en-IE"/>
              </w:rPr>
              <w:t>p</w:t>
            </w:r>
          </w:p>
        </w:tc>
        <w:tc>
          <w:tcPr>
            <w:tcW w:w="917" w:type="dxa"/>
            <w:tcBorders>
              <w:top w:val="nil"/>
              <w:left w:val="nil"/>
              <w:bottom w:val="nil"/>
              <w:right w:val="single" w:sz="8" w:space="0" w:color="auto"/>
            </w:tcBorders>
            <w:shd w:val="clear" w:color="auto" w:fill="auto"/>
            <w:noWrap/>
            <w:vAlign w:val="center"/>
            <w:hideMark/>
          </w:tcPr>
          <w:p w14:paraId="3C527D53"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 </w:t>
            </w:r>
            <w:r>
              <w:rPr>
                <w:rFonts w:ascii="Calibri" w:hAnsi="Calibri" w:cs="Calibri"/>
                <w:b/>
                <w:bCs/>
                <w:color w:val="000000"/>
                <w:sz w:val="20"/>
                <w:lang w:val="en-IE" w:eastAsia="en-IE"/>
              </w:rPr>
              <w:t>+35%</w:t>
            </w:r>
          </w:p>
        </w:tc>
        <w:tc>
          <w:tcPr>
            <w:tcW w:w="837" w:type="dxa"/>
            <w:tcBorders>
              <w:top w:val="nil"/>
              <w:left w:val="nil"/>
              <w:bottom w:val="nil"/>
              <w:right w:val="nil"/>
            </w:tcBorders>
            <w:shd w:val="clear" w:color="auto" w:fill="auto"/>
            <w:noWrap/>
            <w:vAlign w:val="center"/>
            <w:hideMark/>
          </w:tcPr>
          <w:p w14:paraId="439EA7FA" w14:textId="77777777" w:rsidR="00682944" w:rsidRPr="003E3497" w:rsidRDefault="00682944" w:rsidP="00C46D42">
            <w:pPr>
              <w:jc w:val="right"/>
              <w:rPr>
                <w:rFonts w:ascii="Calibri" w:hAnsi="Calibri" w:cs="Calibri"/>
                <w:b/>
                <w:bCs/>
                <w:color w:val="000000"/>
                <w:sz w:val="20"/>
                <w:lang w:val="en-IE" w:eastAsia="en-IE"/>
              </w:rPr>
            </w:pPr>
            <w:r w:rsidRPr="00793933">
              <w:rPr>
                <w:rFonts w:asciiTheme="minorHAnsi" w:hAnsiTheme="minorHAnsi" w:cstheme="minorHAnsi"/>
                <w:b/>
                <w:sz w:val="20"/>
                <w:lang w:val="en-IE" w:eastAsia="en-IE"/>
              </w:rPr>
              <w:t>49</w:t>
            </w:r>
            <w:r>
              <w:rPr>
                <w:rFonts w:asciiTheme="minorHAnsi" w:hAnsiTheme="minorHAnsi" w:cstheme="minorHAnsi"/>
                <w:b/>
                <w:sz w:val="20"/>
                <w:lang w:val="en-IE" w:eastAsia="en-IE"/>
              </w:rPr>
              <w:t>6</w:t>
            </w:r>
            <w:r w:rsidRPr="00793933">
              <w:rPr>
                <w:rFonts w:asciiTheme="minorHAnsi" w:hAnsiTheme="minorHAnsi" w:cstheme="minorHAnsi"/>
                <w:b/>
                <w:sz w:val="20"/>
                <w:lang w:val="en-IE" w:eastAsia="en-IE"/>
              </w:rPr>
              <w:t>.</w:t>
            </w:r>
            <w:r>
              <w:rPr>
                <w:rFonts w:asciiTheme="minorHAnsi" w:hAnsiTheme="minorHAnsi" w:cstheme="minorHAnsi"/>
                <w:b/>
                <w:sz w:val="20"/>
                <w:lang w:val="en-IE" w:eastAsia="en-IE"/>
              </w:rPr>
              <w:t>6</w:t>
            </w:r>
            <w:r w:rsidRPr="00793933">
              <w:rPr>
                <w:rFonts w:asciiTheme="minorHAnsi" w:hAnsiTheme="minorHAnsi" w:cstheme="minorHAnsi"/>
                <w:b/>
                <w:sz w:val="20"/>
                <w:lang w:val="en-IE" w:eastAsia="en-IE"/>
              </w:rPr>
              <w:t>p </w:t>
            </w:r>
          </w:p>
        </w:tc>
        <w:tc>
          <w:tcPr>
            <w:tcW w:w="823" w:type="dxa"/>
            <w:tcBorders>
              <w:top w:val="nil"/>
              <w:left w:val="nil"/>
              <w:bottom w:val="nil"/>
              <w:right w:val="nil"/>
            </w:tcBorders>
            <w:shd w:val="clear" w:color="auto" w:fill="auto"/>
            <w:noWrap/>
            <w:vAlign w:val="center"/>
            <w:hideMark/>
          </w:tcPr>
          <w:p w14:paraId="389EFEF5" w14:textId="77777777" w:rsidR="00682944" w:rsidRPr="00793933" w:rsidRDefault="00682944" w:rsidP="00C46D42">
            <w:pPr>
              <w:jc w:val="right"/>
              <w:rPr>
                <w:rFonts w:ascii="Times New Roman" w:hAnsi="Times New Roman"/>
                <w:b/>
                <w:sz w:val="20"/>
                <w:lang w:val="en-IE" w:eastAsia="en-IE"/>
              </w:rPr>
            </w:pPr>
            <w:r w:rsidRPr="00793933">
              <w:rPr>
                <w:rFonts w:asciiTheme="minorHAnsi" w:hAnsiTheme="minorHAnsi" w:cstheme="minorHAnsi"/>
                <w:b/>
                <w:sz w:val="20"/>
                <w:lang w:val="en-IE" w:eastAsia="en-IE"/>
              </w:rPr>
              <w:t>415.7p</w:t>
            </w:r>
          </w:p>
        </w:tc>
        <w:tc>
          <w:tcPr>
            <w:tcW w:w="883" w:type="dxa"/>
            <w:tcBorders>
              <w:top w:val="nil"/>
              <w:left w:val="nil"/>
              <w:bottom w:val="nil"/>
              <w:right w:val="nil"/>
            </w:tcBorders>
            <w:shd w:val="clear" w:color="auto" w:fill="auto"/>
            <w:noWrap/>
            <w:vAlign w:val="center"/>
            <w:hideMark/>
          </w:tcPr>
          <w:p w14:paraId="46A7CE60" w14:textId="77777777" w:rsidR="00682944" w:rsidRPr="00793933" w:rsidRDefault="00682944" w:rsidP="00C46D42">
            <w:pPr>
              <w:jc w:val="right"/>
              <w:rPr>
                <w:rFonts w:ascii="Times New Roman" w:hAnsi="Times New Roman"/>
                <w:b/>
                <w:sz w:val="20"/>
                <w:lang w:val="en-IE" w:eastAsia="en-IE"/>
              </w:rPr>
            </w:pPr>
            <w:r w:rsidRPr="00793933">
              <w:rPr>
                <w:rFonts w:asciiTheme="minorHAnsi" w:hAnsiTheme="minorHAnsi" w:cstheme="minorHAnsi"/>
                <w:b/>
                <w:sz w:val="20"/>
                <w:lang w:val="en-IE" w:eastAsia="en-IE"/>
              </w:rPr>
              <w:t>+</w:t>
            </w:r>
            <w:r>
              <w:rPr>
                <w:rFonts w:asciiTheme="minorHAnsi" w:hAnsiTheme="minorHAnsi" w:cstheme="minorHAnsi"/>
                <w:b/>
                <w:sz w:val="20"/>
                <w:lang w:val="en-IE" w:eastAsia="en-IE"/>
              </w:rPr>
              <w:t>19</w:t>
            </w:r>
            <w:r w:rsidRPr="00793933">
              <w:rPr>
                <w:rFonts w:asciiTheme="minorHAnsi" w:hAnsiTheme="minorHAnsi" w:cstheme="minorHAnsi"/>
                <w:b/>
                <w:sz w:val="20"/>
                <w:lang w:val="en-IE" w:eastAsia="en-IE"/>
              </w:rPr>
              <w:t>%</w:t>
            </w:r>
          </w:p>
        </w:tc>
        <w:tc>
          <w:tcPr>
            <w:tcW w:w="897" w:type="dxa"/>
            <w:tcBorders>
              <w:top w:val="nil"/>
              <w:left w:val="nil"/>
              <w:bottom w:val="nil"/>
              <w:right w:val="single" w:sz="8" w:space="0" w:color="auto"/>
            </w:tcBorders>
            <w:shd w:val="clear" w:color="auto" w:fill="auto"/>
            <w:noWrap/>
            <w:vAlign w:val="center"/>
            <w:hideMark/>
          </w:tcPr>
          <w:p w14:paraId="2EA51CC1"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 </w:t>
            </w:r>
          </w:p>
        </w:tc>
      </w:tr>
      <w:tr w:rsidR="00682944" w:rsidRPr="00D00291" w14:paraId="70AB6974"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16A5C6E9" w14:textId="77777777" w:rsidR="00682944" w:rsidRPr="00D00291" w:rsidRDefault="00682944" w:rsidP="00C46D42">
            <w:pPr>
              <w:jc w:val="both"/>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70CC8C58" w14:textId="77777777" w:rsidR="00682944" w:rsidRPr="00D00291" w:rsidRDefault="00682944" w:rsidP="00C46D42">
            <w:pPr>
              <w:jc w:val="right"/>
              <w:rPr>
                <w:rFonts w:ascii="Calibri" w:hAnsi="Calibri" w:cs="Calibri"/>
                <w:b/>
                <w:bCs/>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7230F28B"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5AD5B1F6" w14:textId="77777777" w:rsidR="00682944" w:rsidRPr="00D00291" w:rsidRDefault="00682944" w:rsidP="00C46D42">
            <w:pPr>
              <w:jc w:val="right"/>
              <w:rPr>
                <w:rFonts w:ascii="Calibri" w:hAnsi="Calibri" w:cs="Calibri"/>
                <w:b/>
                <w:bCs/>
                <w:color w:val="000000"/>
                <w:sz w:val="2"/>
                <w:szCs w:val="2"/>
                <w:lang w:val="en-IE" w:eastAsia="en-IE"/>
              </w:rPr>
            </w:pPr>
          </w:p>
        </w:tc>
        <w:tc>
          <w:tcPr>
            <w:tcW w:w="837" w:type="dxa"/>
            <w:tcBorders>
              <w:top w:val="nil"/>
              <w:left w:val="nil"/>
              <w:bottom w:val="nil"/>
              <w:right w:val="nil"/>
            </w:tcBorders>
            <w:shd w:val="clear" w:color="auto" w:fill="auto"/>
            <w:noWrap/>
            <w:vAlign w:val="center"/>
            <w:hideMark/>
          </w:tcPr>
          <w:p w14:paraId="531900C2" w14:textId="77777777" w:rsidR="00682944" w:rsidRPr="00D00291" w:rsidRDefault="00682944" w:rsidP="00C46D42">
            <w:pPr>
              <w:jc w:val="right"/>
              <w:rPr>
                <w:rFonts w:ascii="Calibri" w:hAnsi="Calibri" w:cs="Calibri"/>
                <w:b/>
                <w:bCs/>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013EFCE1"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6877F484"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5CEC4F4F"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r>
      <w:tr w:rsidR="00682944" w:rsidRPr="00D00291" w14:paraId="744E65B1" w14:textId="77777777" w:rsidTr="00C46D42">
        <w:trPr>
          <w:trHeight w:val="255"/>
        </w:trPr>
        <w:tc>
          <w:tcPr>
            <w:tcW w:w="2808" w:type="dxa"/>
            <w:tcBorders>
              <w:top w:val="nil"/>
              <w:left w:val="single" w:sz="8" w:space="0" w:color="auto"/>
              <w:bottom w:val="nil"/>
              <w:right w:val="nil"/>
            </w:tcBorders>
            <w:shd w:val="clear" w:color="auto" w:fill="auto"/>
            <w:noWrap/>
            <w:vAlign w:val="center"/>
            <w:hideMark/>
          </w:tcPr>
          <w:p w14:paraId="7AF98C96" w14:textId="77777777" w:rsidR="00682944" w:rsidRPr="00D00291" w:rsidRDefault="00682944" w:rsidP="00C46D42">
            <w:pPr>
              <w:jc w:val="both"/>
              <w:rPr>
                <w:rFonts w:ascii="Calibri" w:hAnsi="Calibri" w:cs="Calibri"/>
                <w:b/>
                <w:bCs/>
                <w:color w:val="000000"/>
                <w:sz w:val="20"/>
                <w:lang w:val="en-IE" w:eastAsia="en-IE"/>
              </w:rPr>
            </w:pPr>
            <w:r w:rsidRPr="00D00291">
              <w:rPr>
                <w:rFonts w:ascii="Calibri" w:hAnsi="Calibri" w:cs="Calibri"/>
                <w:b/>
                <w:bCs/>
                <w:color w:val="000000"/>
                <w:sz w:val="20"/>
                <w:lang w:val="en-IE" w:eastAsia="en-IE"/>
              </w:rPr>
              <w:t>Basic earnings per share</w:t>
            </w:r>
          </w:p>
        </w:tc>
        <w:tc>
          <w:tcPr>
            <w:tcW w:w="841" w:type="dxa"/>
            <w:tcBorders>
              <w:top w:val="nil"/>
              <w:left w:val="nil"/>
              <w:bottom w:val="nil"/>
              <w:right w:val="nil"/>
            </w:tcBorders>
            <w:shd w:val="clear" w:color="auto" w:fill="auto"/>
            <w:noWrap/>
            <w:vAlign w:val="center"/>
            <w:hideMark/>
          </w:tcPr>
          <w:p w14:paraId="529343A9" w14:textId="77777777" w:rsidR="00682944" w:rsidRPr="00D00291" w:rsidRDefault="00682944" w:rsidP="00C46D42">
            <w:pPr>
              <w:jc w:val="right"/>
              <w:rPr>
                <w:rFonts w:ascii="Calibri" w:hAnsi="Calibri" w:cs="Calibri"/>
                <w:b/>
                <w:bCs/>
                <w:color w:val="000000"/>
                <w:sz w:val="20"/>
                <w:lang w:val="en-IE" w:eastAsia="en-IE"/>
              </w:rPr>
            </w:pPr>
            <w:r>
              <w:rPr>
                <w:rFonts w:ascii="Calibri" w:hAnsi="Calibri" w:cs="Calibri"/>
                <w:b/>
                <w:bCs/>
                <w:color w:val="000000"/>
                <w:sz w:val="20"/>
                <w:lang w:val="en-IE" w:eastAsia="en-IE"/>
              </w:rPr>
              <w:t>29.3p</w:t>
            </w:r>
          </w:p>
        </w:tc>
        <w:tc>
          <w:tcPr>
            <w:tcW w:w="830" w:type="dxa"/>
            <w:tcBorders>
              <w:top w:val="nil"/>
              <w:left w:val="nil"/>
              <w:bottom w:val="nil"/>
              <w:right w:val="nil"/>
            </w:tcBorders>
            <w:shd w:val="clear" w:color="auto" w:fill="auto"/>
            <w:noWrap/>
            <w:vAlign w:val="center"/>
            <w:hideMark/>
          </w:tcPr>
          <w:p w14:paraId="76979D42"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18</w:t>
            </w:r>
            <w:r>
              <w:rPr>
                <w:rFonts w:ascii="Calibri" w:hAnsi="Calibri" w:cs="Calibri"/>
                <w:b/>
                <w:bCs/>
                <w:color w:val="000000"/>
                <w:sz w:val="20"/>
                <w:lang w:val="en-IE" w:eastAsia="en-IE"/>
              </w:rPr>
              <w:t>0</w:t>
            </w:r>
            <w:r w:rsidRPr="00D00291">
              <w:rPr>
                <w:rFonts w:ascii="Calibri" w:hAnsi="Calibri" w:cs="Calibri"/>
                <w:b/>
                <w:bCs/>
                <w:color w:val="000000"/>
                <w:sz w:val="20"/>
                <w:lang w:val="en-IE" w:eastAsia="en-IE"/>
              </w:rPr>
              <w:t>.2p</w:t>
            </w:r>
          </w:p>
        </w:tc>
        <w:tc>
          <w:tcPr>
            <w:tcW w:w="917" w:type="dxa"/>
            <w:tcBorders>
              <w:top w:val="nil"/>
              <w:left w:val="nil"/>
              <w:bottom w:val="nil"/>
              <w:right w:val="single" w:sz="8" w:space="0" w:color="auto"/>
            </w:tcBorders>
            <w:shd w:val="clear" w:color="auto" w:fill="auto"/>
            <w:noWrap/>
            <w:vAlign w:val="center"/>
            <w:hideMark/>
          </w:tcPr>
          <w:p w14:paraId="3178D846" w14:textId="77777777" w:rsidR="00682944" w:rsidRPr="00D00291" w:rsidRDefault="00682944" w:rsidP="00C46D42">
            <w:pPr>
              <w:jc w:val="right"/>
              <w:rPr>
                <w:rFonts w:ascii="Calibri" w:hAnsi="Calibri" w:cs="Calibri"/>
                <w:b/>
                <w:bCs/>
                <w:color w:val="000000"/>
                <w:sz w:val="20"/>
                <w:lang w:val="en-IE" w:eastAsia="en-IE"/>
              </w:rPr>
            </w:pPr>
            <w:r>
              <w:rPr>
                <w:rFonts w:ascii="Calibri" w:hAnsi="Calibri" w:cs="Calibri"/>
                <w:b/>
                <w:bCs/>
                <w:color w:val="000000"/>
                <w:sz w:val="20"/>
                <w:lang w:val="en-IE" w:eastAsia="en-IE"/>
              </w:rPr>
              <w:t>-84%</w:t>
            </w:r>
            <w:r w:rsidRPr="00D00291">
              <w:rPr>
                <w:rFonts w:ascii="Calibri" w:hAnsi="Calibri" w:cs="Calibri"/>
                <w:b/>
                <w:bCs/>
                <w:color w:val="000000"/>
                <w:sz w:val="20"/>
                <w:lang w:val="en-IE" w:eastAsia="en-IE"/>
              </w:rPr>
              <w:t> </w:t>
            </w:r>
          </w:p>
        </w:tc>
        <w:tc>
          <w:tcPr>
            <w:tcW w:w="837" w:type="dxa"/>
            <w:tcBorders>
              <w:top w:val="nil"/>
              <w:left w:val="nil"/>
              <w:bottom w:val="nil"/>
              <w:right w:val="nil"/>
            </w:tcBorders>
            <w:shd w:val="clear" w:color="auto" w:fill="auto"/>
            <w:noWrap/>
            <w:vAlign w:val="center"/>
            <w:hideMark/>
          </w:tcPr>
          <w:p w14:paraId="040DD378" w14:textId="77777777" w:rsidR="00682944" w:rsidRPr="00D00291" w:rsidRDefault="00682944" w:rsidP="00C46D42">
            <w:pPr>
              <w:jc w:val="right"/>
              <w:rPr>
                <w:rFonts w:ascii="Calibri" w:hAnsi="Calibri" w:cs="Calibri"/>
                <w:b/>
                <w:bCs/>
                <w:color w:val="000000"/>
                <w:sz w:val="20"/>
                <w:lang w:val="en-IE" w:eastAsia="en-IE"/>
              </w:rPr>
            </w:pPr>
          </w:p>
        </w:tc>
        <w:tc>
          <w:tcPr>
            <w:tcW w:w="823" w:type="dxa"/>
            <w:tcBorders>
              <w:top w:val="nil"/>
              <w:left w:val="nil"/>
              <w:bottom w:val="nil"/>
              <w:right w:val="nil"/>
            </w:tcBorders>
            <w:shd w:val="clear" w:color="auto" w:fill="auto"/>
            <w:noWrap/>
            <w:vAlign w:val="center"/>
            <w:hideMark/>
          </w:tcPr>
          <w:p w14:paraId="21765480"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539464ED"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7EF0BB4D"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r>
      <w:tr w:rsidR="00682944" w:rsidRPr="00D00291" w14:paraId="2C9B6D87"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7EA026B7" w14:textId="77777777" w:rsidR="00682944" w:rsidRPr="00D00291" w:rsidRDefault="00682944" w:rsidP="00C46D42">
            <w:pPr>
              <w:jc w:val="both"/>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60FA3E94" w14:textId="77777777" w:rsidR="00682944" w:rsidRPr="00D00291" w:rsidRDefault="00682944" w:rsidP="00C46D42">
            <w:pPr>
              <w:jc w:val="right"/>
              <w:rPr>
                <w:rFonts w:ascii="Calibri" w:hAnsi="Calibri" w:cs="Calibri"/>
                <w:b/>
                <w:bCs/>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7B3F9698"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51813576"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c>
          <w:tcPr>
            <w:tcW w:w="837" w:type="dxa"/>
            <w:tcBorders>
              <w:top w:val="nil"/>
              <w:left w:val="nil"/>
              <w:bottom w:val="nil"/>
              <w:right w:val="nil"/>
            </w:tcBorders>
            <w:shd w:val="clear" w:color="auto" w:fill="auto"/>
            <w:noWrap/>
            <w:vAlign w:val="center"/>
            <w:hideMark/>
          </w:tcPr>
          <w:p w14:paraId="64ECCD9A" w14:textId="77777777" w:rsidR="00682944" w:rsidRPr="00D00291" w:rsidRDefault="00682944" w:rsidP="00C46D42">
            <w:pPr>
              <w:jc w:val="right"/>
              <w:rPr>
                <w:rFonts w:ascii="Calibri" w:hAnsi="Calibri" w:cs="Calibri"/>
                <w:b/>
                <w:bCs/>
                <w:color w:val="000000"/>
                <w:sz w:val="2"/>
                <w:szCs w:val="2"/>
                <w:lang w:val="en-IE" w:eastAsia="en-IE"/>
              </w:rPr>
            </w:pPr>
          </w:p>
        </w:tc>
        <w:tc>
          <w:tcPr>
            <w:tcW w:w="823" w:type="dxa"/>
            <w:tcBorders>
              <w:top w:val="nil"/>
              <w:left w:val="nil"/>
              <w:bottom w:val="nil"/>
              <w:right w:val="nil"/>
            </w:tcBorders>
            <w:shd w:val="clear" w:color="auto" w:fill="auto"/>
            <w:noWrap/>
            <w:vAlign w:val="center"/>
            <w:hideMark/>
          </w:tcPr>
          <w:p w14:paraId="6B986FB3"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52020F4D"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3411DEC1"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r>
      <w:tr w:rsidR="00682944" w:rsidRPr="00D00291" w14:paraId="6604F3B4" w14:textId="77777777" w:rsidTr="00C46D42">
        <w:trPr>
          <w:trHeight w:val="263"/>
        </w:trPr>
        <w:tc>
          <w:tcPr>
            <w:tcW w:w="2808" w:type="dxa"/>
            <w:tcBorders>
              <w:top w:val="nil"/>
              <w:left w:val="single" w:sz="8" w:space="0" w:color="auto"/>
              <w:bottom w:val="nil"/>
              <w:right w:val="nil"/>
            </w:tcBorders>
            <w:shd w:val="clear" w:color="auto" w:fill="auto"/>
            <w:noWrap/>
            <w:vAlign w:val="center"/>
            <w:hideMark/>
          </w:tcPr>
          <w:p w14:paraId="61C59E98" w14:textId="77777777" w:rsidR="00682944" w:rsidRPr="00D00291" w:rsidRDefault="00682944" w:rsidP="00C46D42">
            <w:pPr>
              <w:jc w:val="both"/>
              <w:rPr>
                <w:rFonts w:ascii="Calibri" w:hAnsi="Calibri" w:cs="Calibri"/>
                <w:b/>
                <w:bCs/>
                <w:color w:val="000000"/>
                <w:sz w:val="20"/>
                <w:lang w:val="en-IE" w:eastAsia="en-IE"/>
              </w:rPr>
            </w:pPr>
            <w:r w:rsidRPr="00D00291">
              <w:rPr>
                <w:rFonts w:ascii="Calibri" w:hAnsi="Calibri" w:cs="Calibri"/>
                <w:b/>
                <w:bCs/>
                <w:color w:val="000000"/>
                <w:sz w:val="20"/>
                <w:lang w:val="en-IE" w:eastAsia="en-IE"/>
              </w:rPr>
              <w:t>Dividends per share</w:t>
            </w:r>
          </w:p>
        </w:tc>
        <w:tc>
          <w:tcPr>
            <w:tcW w:w="841" w:type="dxa"/>
            <w:tcBorders>
              <w:top w:val="nil"/>
              <w:left w:val="nil"/>
              <w:bottom w:val="nil"/>
              <w:right w:val="nil"/>
            </w:tcBorders>
            <w:shd w:val="clear" w:color="auto" w:fill="auto"/>
            <w:noWrap/>
            <w:vAlign w:val="center"/>
            <w:hideMark/>
          </w:tcPr>
          <w:p w14:paraId="75622327" w14:textId="77777777" w:rsidR="00682944" w:rsidRPr="00D00291" w:rsidRDefault="00682944" w:rsidP="00C46D42">
            <w:pPr>
              <w:jc w:val="right"/>
              <w:rPr>
                <w:rFonts w:ascii="Calibri" w:hAnsi="Calibri" w:cs="Calibri"/>
                <w:b/>
                <w:bCs/>
                <w:color w:val="000000"/>
                <w:sz w:val="20"/>
                <w:lang w:val="en-IE" w:eastAsia="en-IE"/>
              </w:rPr>
            </w:pPr>
            <w:r>
              <w:rPr>
                <w:rFonts w:ascii="Calibri" w:hAnsi="Calibri" w:cs="Calibri"/>
                <w:b/>
                <w:bCs/>
                <w:color w:val="000000"/>
                <w:sz w:val="20"/>
                <w:lang w:val="en-IE" w:eastAsia="en-IE"/>
              </w:rPr>
              <w:t>0.0p</w:t>
            </w:r>
          </w:p>
        </w:tc>
        <w:tc>
          <w:tcPr>
            <w:tcW w:w="830" w:type="dxa"/>
            <w:tcBorders>
              <w:top w:val="nil"/>
              <w:left w:val="nil"/>
              <w:bottom w:val="nil"/>
              <w:right w:val="nil"/>
            </w:tcBorders>
            <w:shd w:val="clear" w:color="auto" w:fill="auto"/>
            <w:noWrap/>
            <w:vAlign w:val="center"/>
            <w:hideMark/>
          </w:tcPr>
          <w:p w14:paraId="50EB8BA0"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200p</w:t>
            </w:r>
          </w:p>
        </w:tc>
        <w:tc>
          <w:tcPr>
            <w:tcW w:w="917" w:type="dxa"/>
            <w:tcBorders>
              <w:top w:val="nil"/>
              <w:left w:val="nil"/>
              <w:bottom w:val="nil"/>
              <w:right w:val="single" w:sz="8" w:space="0" w:color="auto"/>
            </w:tcBorders>
            <w:shd w:val="clear" w:color="auto" w:fill="auto"/>
            <w:noWrap/>
            <w:vAlign w:val="center"/>
            <w:hideMark/>
          </w:tcPr>
          <w:p w14:paraId="775847B9"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 </w:t>
            </w:r>
          </w:p>
        </w:tc>
        <w:tc>
          <w:tcPr>
            <w:tcW w:w="837" w:type="dxa"/>
            <w:tcBorders>
              <w:top w:val="nil"/>
              <w:left w:val="nil"/>
              <w:bottom w:val="nil"/>
              <w:right w:val="nil"/>
            </w:tcBorders>
            <w:shd w:val="clear" w:color="auto" w:fill="auto"/>
            <w:noWrap/>
            <w:vAlign w:val="center"/>
            <w:hideMark/>
          </w:tcPr>
          <w:p w14:paraId="10C472CE" w14:textId="77777777" w:rsidR="00682944" w:rsidRPr="00D00291" w:rsidRDefault="00682944" w:rsidP="00C46D42">
            <w:pPr>
              <w:jc w:val="right"/>
              <w:rPr>
                <w:rFonts w:ascii="Calibri" w:hAnsi="Calibri" w:cs="Calibri"/>
                <w:b/>
                <w:bCs/>
                <w:color w:val="000000"/>
                <w:sz w:val="20"/>
                <w:lang w:val="en-IE" w:eastAsia="en-IE"/>
              </w:rPr>
            </w:pPr>
          </w:p>
        </w:tc>
        <w:tc>
          <w:tcPr>
            <w:tcW w:w="823" w:type="dxa"/>
            <w:tcBorders>
              <w:top w:val="nil"/>
              <w:left w:val="nil"/>
              <w:bottom w:val="nil"/>
              <w:right w:val="nil"/>
            </w:tcBorders>
            <w:shd w:val="clear" w:color="auto" w:fill="auto"/>
            <w:noWrap/>
            <w:vAlign w:val="center"/>
            <w:hideMark/>
          </w:tcPr>
          <w:p w14:paraId="5B750035"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3295D403"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38F33A00"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 </w:t>
            </w:r>
          </w:p>
        </w:tc>
      </w:tr>
      <w:tr w:rsidR="00682944" w:rsidRPr="00D00291" w14:paraId="54AA9525" w14:textId="77777777" w:rsidTr="00C46D42">
        <w:trPr>
          <w:trHeight w:val="38"/>
        </w:trPr>
        <w:tc>
          <w:tcPr>
            <w:tcW w:w="2808" w:type="dxa"/>
            <w:tcBorders>
              <w:top w:val="nil"/>
              <w:left w:val="single" w:sz="8" w:space="0" w:color="auto"/>
              <w:bottom w:val="nil"/>
              <w:right w:val="nil"/>
            </w:tcBorders>
            <w:shd w:val="clear" w:color="auto" w:fill="auto"/>
            <w:noWrap/>
            <w:vAlign w:val="center"/>
            <w:hideMark/>
          </w:tcPr>
          <w:p w14:paraId="67063B32" w14:textId="77777777" w:rsidR="00682944" w:rsidRPr="00D00291" w:rsidRDefault="00682944" w:rsidP="00C46D42">
            <w:pPr>
              <w:jc w:val="both"/>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c>
          <w:tcPr>
            <w:tcW w:w="841" w:type="dxa"/>
            <w:tcBorders>
              <w:top w:val="nil"/>
              <w:left w:val="nil"/>
              <w:bottom w:val="nil"/>
              <w:right w:val="nil"/>
            </w:tcBorders>
            <w:shd w:val="clear" w:color="auto" w:fill="auto"/>
            <w:noWrap/>
            <w:vAlign w:val="center"/>
            <w:hideMark/>
          </w:tcPr>
          <w:p w14:paraId="7519E233" w14:textId="77777777" w:rsidR="00682944" w:rsidRPr="00D00291" w:rsidRDefault="00682944" w:rsidP="00C46D42">
            <w:pPr>
              <w:jc w:val="right"/>
              <w:rPr>
                <w:rFonts w:ascii="Calibri" w:hAnsi="Calibri" w:cs="Calibri"/>
                <w:b/>
                <w:bCs/>
                <w:color w:val="000000"/>
                <w:sz w:val="2"/>
                <w:szCs w:val="2"/>
                <w:lang w:val="en-IE" w:eastAsia="en-IE"/>
              </w:rPr>
            </w:pPr>
          </w:p>
        </w:tc>
        <w:tc>
          <w:tcPr>
            <w:tcW w:w="830" w:type="dxa"/>
            <w:tcBorders>
              <w:top w:val="nil"/>
              <w:left w:val="nil"/>
              <w:bottom w:val="nil"/>
              <w:right w:val="nil"/>
            </w:tcBorders>
            <w:shd w:val="clear" w:color="auto" w:fill="auto"/>
            <w:noWrap/>
            <w:vAlign w:val="center"/>
            <w:hideMark/>
          </w:tcPr>
          <w:p w14:paraId="7D07B416" w14:textId="77777777" w:rsidR="00682944" w:rsidRPr="00D00291" w:rsidRDefault="00682944" w:rsidP="00C46D42">
            <w:pPr>
              <w:jc w:val="right"/>
              <w:rPr>
                <w:rFonts w:ascii="Times New Roman" w:hAnsi="Times New Roman"/>
                <w:sz w:val="20"/>
                <w:lang w:val="en-IE" w:eastAsia="en-IE"/>
              </w:rPr>
            </w:pPr>
          </w:p>
        </w:tc>
        <w:tc>
          <w:tcPr>
            <w:tcW w:w="917" w:type="dxa"/>
            <w:tcBorders>
              <w:top w:val="nil"/>
              <w:left w:val="nil"/>
              <w:bottom w:val="nil"/>
              <w:right w:val="single" w:sz="8" w:space="0" w:color="auto"/>
            </w:tcBorders>
            <w:shd w:val="clear" w:color="auto" w:fill="auto"/>
            <w:noWrap/>
            <w:vAlign w:val="center"/>
            <w:hideMark/>
          </w:tcPr>
          <w:p w14:paraId="2B94B00C" w14:textId="77777777" w:rsidR="00682944" w:rsidRPr="00D00291" w:rsidRDefault="00682944" w:rsidP="00C46D42">
            <w:pPr>
              <w:jc w:val="right"/>
              <w:rPr>
                <w:rFonts w:ascii="Calibri" w:hAnsi="Calibri" w:cs="Calibri"/>
                <w:b/>
                <w:bCs/>
                <w:color w:val="FF0000"/>
                <w:sz w:val="2"/>
                <w:szCs w:val="2"/>
                <w:lang w:val="en-IE" w:eastAsia="en-IE"/>
              </w:rPr>
            </w:pPr>
            <w:r w:rsidRPr="00D00291">
              <w:rPr>
                <w:rFonts w:ascii="Calibri" w:hAnsi="Calibri" w:cs="Calibri"/>
                <w:b/>
                <w:bCs/>
                <w:color w:val="FF0000"/>
                <w:sz w:val="2"/>
                <w:szCs w:val="2"/>
                <w:lang w:val="en-IE" w:eastAsia="en-IE"/>
              </w:rPr>
              <w:t> </w:t>
            </w:r>
          </w:p>
        </w:tc>
        <w:tc>
          <w:tcPr>
            <w:tcW w:w="837" w:type="dxa"/>
            <w:tcBorders>
              <w:top w:val="nil"/>
              <w:left w:val="nil"/>
              <w:bottom w:val="nil"/>
              <w:right w:val="nil"/>
            </w:tcBorders>
            <w:shd w:val="clear" w:color="auto" w:fill="auto"/>
            <w:noWrap/>
            <w:vAlign w:val="center"/>
            <w:hideMark/>
          </w:tcPr>
          <w:p w14:paraId="0232802C" w14:textId="77777777" w:rsidR="00682944" w:rsidRPr="00D00291" w:rsidRDefault="00682944" w:rsidP="00C46D42">
            <w:pPr>
              <w:jc w:val="right"/>
              <w:rPr>
                <w:rFonts w:ascii="Calibri" w:hAnsi="Calibri" w:cs="Calibri"/>
                <w:b/>
                <w:bCs/>
                <w:color w:val="FF0000"/>
                <w:sz w:val="2"/>
                <w:szCs w:val="2"/>
                <w:lang w:val="en-IE" w:eastAsia="en-IE"/>
              </w:rPr>
            </w:pPr>
          </w:p>
        </w:tc>
        <w:tc>
          <w:tcPr>
            <w:tcW w:w="823" w:type="dxa"/>
            <w:tcBorders>
              <w:top w:val="nil"/>
              <w:left w:val="nil"/>
              <w:bottom w:val="nil"/>
              <w:right w:val="nil"/>
            </w:tcBorders>
            <w:shd w:val="clear" w:color="auto" w:fill="auto"/>
            <w:noWrap/>
            <w:vAlign w:val="center"/>
            <w:hideMark/>
          </w:tcPr>
          <w:p w14:paraId="666BDA38" w14:textId="77777777" w:rsidR="00682944" w:rsidRPr="00D00291" w:rsidRDefault="00682944" w:rsidP="00C46D42">
            <w:pPr>
              <w:jc w:val="right"/>
              <w:rPr>
                <w:rFonts w:ascii="Times New Roman" w:hAnsi="Times New Roman"/>
                <w:sz w:val="20"/>
                <w:lang w:val="en-IE" w:eastAsia="en-IE"/>
              </w:rPr>
            </w:pPr>
          </w:p>
        </w:tc>
        <w:tc>
          <w:tcPr>
            <w:tcW w:w="883" w:type="dxa"/>
            <w:tcBorders>
              <w:top w:val="nil"/>
              <w:left w:val="nil"/>
              <w:bottom w:val="nil"/>
              <w:right w:val="nil"/>
            </w:tcBorders>
            <w:shd w:val="clear" w:color="auto" w:fill="auto"/>
            <w:noWrap/>
            <w:vAlign w:val="center"/>
            <w:hideMark/>
          </w:tcPr>
          <w:p w14:paraId="529F8610" w14:textId="77777777" w:rsidR="00682944" w:rsidRPr="00D00291" w:rsidRDefault="00682944" w:rsidP="00C46D42">
            <w:pPr>
              <w:jc w:val="right"/>
              <w:rPr>
                <w:rFonts w:ascii="Times New Roman" w:hAnsi="Times New Roman"/>
                <w:sz w:val="20"/>
                <w:lang w:val="en-IE" w:eastAsia="en-IE"/>
              </w:rPr>
            </w:pPr>
          </w:p>
        </w:tc>
        <w:tc>
          <w:tcPr>
            <w:tcW w:w="897" w:type="dxa"/>
            <w:tcBorders>
              <w:top w:val="nil"/>
              <w:left w:val="nil"/>
              <w:bottom w:val="nil"/>
              <w:right w:val="single" w:sz="8" w:space="0" w:color="auto"/>
            </w:tcBorders>
            <w:shd w:val="clear" w:color="auto" w:fill="auto"/>
            <w:noWrap/>
            <w:vAlign w:val="center"/>
            <w:hideMark/>
          </w:tcPr>
          <w:p w14:paraId="4CE6FDFC" w14:textId="77777777" w:rsidR="00682944" w:rsidRPr="00D00291" w:rsidRDefault="00682944" w:rsidP="00C46D42">
            <w:pPr>
              <w:jc w:val="right"/>
              <w:rPr>
                <w:rFonts w:ascii="Calibri" w:hAnsi="Calibri" w:cs="Calibri"/>
                <w:b/>
                <w:bCs/>
                <w:color w:val="000000"/>
                <w:sz w:val="2"/>
                <w:szCs w:val="2"/>
                <w:lang w:val="en-IE" w:eastAsia="en-IE"/>
              </w:rPr>
            </w:pPr>
            <w:r w:rsidRPr="00D00291">
              <w:rPr>
                <w:rFonts w:ascii="Calibri" w:hAnsi="Calibri" w:cs="Calibri"/>
                <w:b/>
                <w:bCs/>
                <w:color w:val="000000"/>
                <w:sz w:val="2"/>
                <w:szCs w:val="2"/>
                <w:lang w:val="en-IE" w:eastAsia="en-IE"/>
              </w:rPr>
              <w:t> </w:t>
            </w:r>
          </w:p>
        </w:tc>
      </w:tr>
      <w:tr w:rsidR="00682944" w:rsidRPr="00D00291" w14:paraId="78D214AB" w14:textId="77777777" w:rsidTr="00C46D42">
        <w:trPr>
          <w:trHeight w:val="263"/>
        </w:trPr>
        <w:tc>
          <w:tcPr>
            <w:tcW w:w="2808" w:type="dxa"/>
            <w:tcBorders>
              <w:top w:val="nil"/>
              <w:left w:val="single" w:sz="8" w:space="0" w:color="auto"/>
              <w:bottom w:val="single" w:sz="8" w:space="0" w:color="auto"/>
              <w:right w:val="nil"/>
            </w:tcBorders>
            <w:shd w:val="clear" w:color="auto" w:fill="auto"/>
            <w:noWrap/>
            <w:vAlign w:val="center"/>
            <w:hideMark/>
          </w:tcPr>
          <w:p w14:paraId="2F289C29" w14:textId="77777777" w:rsidR="00682944" w:rsidRPr="00D00291" w:rsidRDefault="00682944" w:rsidP="00C46D42">
            <w:pPr>
              <w:jc w:val="both"/>
              <w:rPr>
                <w:rFonts w:ascii="Calibri" w:hAnsi="Calibri" w:cs="Calibri"/>
                <w:b/>
                <w:bCs/>
                <w:color w:val="000000"/>
                <w:sz w:val="20"/>
                <w:lang w:val="en-IE" w:eastAsia="en-IE"/>
              </w:rPr>
            </w:pPr>
            <w:r w:rsidRPr="00D00291">
              <w:rPr>
                <w:rFonts w:ascii="Calibri" w:hAnsi="Calibri" w:cs="Calibri"/>
                <w:b/>
                <w:bCs/>
                <w:color w:val="000000"/>
                <w:sz w:val="20"/>
                <w:lang w:val="en-IE" w:eastAsia="en-IE"/>
              </w:rPr>
              <w:t>Net debt at period end</w:t>
            </w:r>
          </w:p>
        </w:tc>
        <w:tc>
          <w:tcPr>
            <w:tcW w:w="841" w:type="dxa"/>
            <w:tcBorders>
              <w:top w:val="nil"/>
              <w:left w:val="nil"/>
              <w:bottom w:val="single" w:sz="8" w:space="0" w:color="auto"/>
              <w:right w:val="nil"/>
            </w:tcBorders>
            <w:shd w:val="clear" w:color="auto" w:fill="auto"/>
            <w:noWrap/>
            <w:vAlign w:val="center"/>
            <w:hideMark/>
          </w:tcPr>
          <w:p w14:paraId="43FBA411" w14:textId="77777777" w:rsidR="00682944" w:rsidRPr="00D00291" w:rsidRDefault="00682944" w:rsidP="00C46D42">
            <w:pPr>
              <w:jc w:val="right"/>
              <w:rPr>
                <w:rFonts w:ascii="Calibri" w:hAnsi="Calibri" w:cs="Calibri"/>
                <w:b/>
                <w:bCs/>
                <w:color w:val="000000"/>
                <w:sz w:val="20"/>
                <w:lang w:val="en-IE" w:eastAsia="en-IE"/>
              </w:rPr>
            </w:pPr>
            <w:r>
              <w:rPr>
                <w:rFonts w:ascii="Calibri" w:hAnsi="Calibri" w:cs="Calibri"/>
                <w:b/>
                <w:bCs/>
                <w:color w:val="000000"/>
                <w:sz w:val="20"/>
                <w:lang w:val="en-IE" w:eastAsia="en-IE"/>
              </w:rPr>
              <w:t>2,814</w:t>
            </w:r>
          </w:p>
        </w:tc>
        <w:tc>
          <w:tcPr>
            <w:tcW w:w="830" w:type="dxa"/>
            <w:tcBorders>
              <w:top w:val="nil"/>
              <w:left w:val="nil"/>
              <w:bottom w:val="single" w:sz="8" w:space="0" w:color="auto"/>
              <w:right w:val="nil"/>
            </w:tcBorders>
            <w:shd w:val="clear" w:color="auto" w:fill="auto"/>
            <w:noWrap/>
            <w:vAlign w:val="center"/>
            <w:hideMark/>
          </w:tcPr>
          <w:p w14:paraId="27D1EB7B" w14:textId="77777777" w:rsidR="00682944" w:rsidRPr="00D00291" w:rsidRDefault="00682944" w:rsidP="00C46D42">
            <w:pPr>
              <w:jc w:val="right"/>
              <w:rPr>
                <w:rFonts w:ascii="Calibri" w:hAnsi="Calibri" w:cs="Calibri"/>
                <w:b/>
                <w:bCs/>
                <w:color w:val="000000"/>
                <w:sz w:val="20"/>
                <w:lang w:val="en-IE" w:eastAsia="en-IE"/>
              </w:rPr>
            </w:pPr>
            <w:r w:rsidRPr="00D00291">
              <w:rPr>
                <w:rFonts w:ascii="Calibri" w:hAnsi="Calibri" w:cs="Calibri"/>
                <w:b/>
                <w:bCs/>
                <w:color w:val="000000"/>
                <w:sz w:val="20"/>
                <w:lang w:val="en-IE" w:eastAsia="en-IE"/>
              </w:rPr>
              <w:t>265</w:t>
            </w:r>
          </w:p>
        </w:tc>
        <w:tc>
          <w:tcPr>
            <w:tcW w:w="917" w:type="dxa"/>
            <w:tcBorders>
              <w:top w:val="nil"/>
              <w:left w:val="nil"/>
              <w:bottom w:val="single" w:sz="8" w:space="0" w:color="auto"/>
              <w:right w:val="single" w:sz="8" w:space="0" w:color="auto"/>
            </w:tcBorders>
            <w:shd w:val="clear" w:color="auto" w:fill="auto"/>
            <w:noWrap/>
            <w:vAlign w:val="center"/>
            <w:hideMark/>
          </w:tcPr>
          <w:p w14:paraId="3B439637" w14:textId="77777777" w:rsidR="00682944" w:rsidRPr="00D00291" w:rsidRDefault="00682944" w:rsidP="00C46D42">
            <w:pPr>
              <w:jc w:val="right"/>
              <w:rPr>
                <w:rFonts w:ascii="Calibri" w:hAnsi="Calibri" w:cs="Calibri"/>
                <w:b/>
                <w:bCs/>
                <w:sz w:val="20"/>
                <w:lang w:val="en-IE" w:eastAsia="en-IE"/>
              </w:rPr>
            </w:pPr>
            <w:r w:rsidRPr="00D00291">
              <w:rPr>
                <w:rFonts w:ascii="Calibri" w:hAnsi="Calibri" w:cs="Calibri"/>
                <w:b/>
                <w:bCs/>
                <w:sz w:val="20"/>
                <w:lang w:val="en-IE" w:eastAsia="en-IE"/>
              </w:rPr>
              <w:t> </w:t>
            </w:r>
          </w:p>
        </w:tc>
        <w:tc>
          <w:tcPr>
            <w:tcW w:w="837" w:type="dxa"/>
            <w:tcBorders>
              <w:top w:val="nil"/>
              <w:left w:val="nil"/>
              <w:bottom w:val="single" w:sz="8" w:space="0" w:color="auto"/>
              <w:right w:val="nil"/>
            </w:tcBorders>
            <w:shd w:val="clear" w:color="auto" w:fill="auto"/>
            <w:noWrap/>
            <w:vAlign w:val="center"/>
            <w:hideMark/>
          </w:tcPr>
          <w:p w14:paraId="2AE68F3A" w14:textId="77777777" w:rsidR="00682944" w:rsidRPr="00D00291" w:rsidRDefault="00682944" w:rsidP="00C46D42">
            <w:pPr>
              <w:jc w:val="right"/>
              <w:rPr>
                <w:rFonts w:ascii="Calibri" w:hAnsi="Calibri" w:cs="Calibri"/>
                <w:b/>
                <w:bCs/>
                <w:color w:val="FF0000"/>
                <w:sz w:val="4"/>
                <w:szCs w:val="4"/>
                <w:lang w:val="en-IE" w:eastAsia="en-IE"/>
              </w:rPr>
            </w:pPr>
            <w:r w:rsidRPr="00D00291">
              <w:rPr>
                <w:rFonts w:ascii="Calibri" w:hAnsi="Calibri" w:cs="Calibri"/>
                <w:b/>
                <w:bCs/>
                <w:color w:val="FF0000"/>
                <w:sz w:val="4"/>
                <w:szCs w:val="4"/>
                <w:lang w:val="en-IE" w:eastAsia="en-IE"/>
              </w:rPr>
              <w:t> </w:t>
            </w:r>
          </w:p>
        </w:tc>
        <w:tc>
          <w:tcPr>
            <w:tcW w:w="823" w:type="dxa"/>
            <w:tcBorders>
              <w:top w:val="nil"/>
              <w:left w:val="nil"/>
              <w:bottom w:val="single" w:sz="8" w:space="0" w:color="auto"/>
              <w:right w:val="nil"/>
            </w:tcBorders>
            <w:shd w:val="clear" w:color="auto" w:fill="auto"/>
            <w:noWrap/>
            <w:vAlign w:val="center"/>
            <w:hideMark/>
          </w:tcPr>
          <w:p w14:paraId="6A117657" w14:textId="77777777" w:rsidR="00682944" w:rsidRPr="00D00291" w:rsidRDefault="00682944" w:rsidP="00C46D42">
            <w:pPr>
              <w:jc w:val="right"/>
              <w:rPr>
                <w:rFonts w:ascii="Calibri" w:hAnsi="Calibri" w:cs="Calibri"/>
                <w:b/>
                <w:bCs/>
                <w:sz w:val="4"/>
                <w:szCs w:val="4"/>
                <w:lang w:val="en-IE" w:eastAsia="en-IE"/>
              </w:rPr>
            </w:pPr>
            <w:r w:rsidRPr="00D00291">
              <w:rPr>
                <w:rFonts w:ascii="Calibri" w:hAnsi="Calibri" w:cs="Calibri"/>
                <w:b/>
                <w:bCs/>
                <w:sz w:val="4"/>
                <w:szCs w:val="4"/>
                <w:lang w:val="en-IE" w:eastAsia="en-IE"/>
              </w:rPr>
              <w:t> </w:t>
            </w:r>
          </w:p>
        </w:tc>
        <w:tc>
          <w:tcPr>
            <w:tcW w:w="883" w:type="dxa"/>
            <w:tcBorders>
              <w:top w:val="nil"/>
              <w:left w:val="nil"/>
              <w:bottom w:val="single" w:sz="8" w:space="0" w:color="auto"/>
              <w:right w:val="nil"/>
            </w:tcBorders>
            <w:shd w:val="clear" w:color="auto" w:fill="auto"/>
            <w:noWrap/>
            <w:vAlign w:val="center"/>
            <w:hideMark/>
          </w:tcPr>
          <w:p w14:paraId="3AF5D261" w14:textId="77777777" w:rsidR="00682944" w:rsidRPr="00D00291" w:rsidRDefault="00682944" w:rsidP="00C46D42">
            <w:pPr>
              <w:jc w:val="right"/>
              <w:rPr>
                <w:rFonts w:ascii="Calibri" w:hAnsi="Calibri" w:cs="Calibri"/>
                <w:b/>
                <w:bCs/>
                <w:sz w:val="4"/>
                <w:szCs w:val="4"/>
                <w:lang w:val="en-IE" w:eastAsia="en-IE"/>
              </w:rPr>
            </w:pPr>
            <w:r w:rsidRPr="00D00291">
              <w:rPr>
                <w:rFonts w:ascii="Calibri" w:hAnsi="Calibri" w:cs="Calibri"/>
                <w:b/>
                <w:bCs/>
                <w:sz w:val="4"/>
                <w:szCs w:val="4"/>
                <w:lang w:val="en-IE" w:eastAsia="en-IE"/>
              </w:rPr>
              <w:t> </w:t>
            </w:r>
          </w:p>
        </w:tc>
        <w:tc>
          <w:tcPr>
            <w:tcW w:w="897" w:type="dxa"/>
            <w:tcBorders>
              <w:top w:val="nil"/>
              <w:left w:val="nil"/>
              <w:bottom w:val="single" w:sz="8" w:space="0" w:color="auto"/>
              <w:right w:val="single" w:sz="8" w:space="0" w:color="auto"/>
            </w:tcBorders>
            <w:shd w:val="clear" w:color="auto" w:fill="auto"/>
            <w:noWrap/>
            <w:vAlign w:val="center"/>
            <w:hideMark/>
          </w:tcPr>
          <w:p w14:paraId="0394A6DD" w14:textId="77777777" w:rsidR="00682944" w:rsidRPr="00D00291" w:rsidRDefault="00682944" w:rsidP="00C46D42">
            <w:pPr>
              <w:jc w:val="right"/>
              <w:rPr>
                <w:rFonts w:ascii="Calibri" w:hAnsi="Calibri" w:cs="Calibri"/>
                <w:b/>
                <w:bCs/>
                <w:color w:val="FF0000"/>
                <w:sz w:val="4"/>
                <w:szCs w:val="4"/>
                <w:lang w:val="en-IE" w:eastAsia="en-IE"/>
              </w:rPr>
            </w:pPr>
            <w:r w:rsidRPr="00D00291">
              <w:rPr>
                <w:rFonts w:ascii="Calibri" w:hAnsi="Calibri" w:cs="Calibri"/>
                <w:b/>
                <w:bCs/>
                <w:color w:val="FF0000"/>
                <w:sz w:val="4"/>
                <w:szCs w:val="4"/>
                <w:lang w:val="en-IE" w:eastAsia="en-IE"/>
              </w:rPr>
              <w:t> </w:t>
            </w:r>
          </w:p>
        </w:tc>
      </w:tr>
    </w:tbl>
    <w:bookmarkEnd w:id="12"/>
    <w:p w14:paraId="2E6FE0A7" w14:textId="77777777" w:rsidR="00682944" w:rsidRPr="00A053E1" w:rsidRDefault="00682944" w:rsidP="00682944">
      <w:pPr>
        <w:spacing w:before="120" w:after="120"/>
        <w:jc w:val="both"/>
        <w:rPr>
          <w:rFonts w:asciiTheme="minorHAnsi" w:hAnsiTheme="minorHAnsi"/>
          <w:i/>
          <w:sz w:val="18"/>
          <w:szCs w:val="18"/>
        </w:rPr>
      </w:pPr>
      <w:r w:rsidRPr="00A053E1">
        <w:rPr>
          <w:rFonts w:asciiTheme="minorHAnsi" w:hAnsiTheme="minorHAnsi"/>
          <w:i/>
          <w:sz w:val="18"/>
          <w:szCs w:val="18"/>
        </w:rPr>
        <w:t xml:space="preserve">Note: Flutter’s combination with TSG completed on </w:t>
      </w:r>
      <w:r>
        <w:rPr>
          <w:rFonts w:asciiTheme="minorHAnsi" w:hAnsiTheme="minorHAnsi"/>
          <w:i/>
          <w:sz w:val="18"/>
          <w:szCs w:val="18"/>
        </w:rPr>
        <w:t xml:space="preserve">5 </w:t>
      </w:r>
      <w:r w:rsidRPr="00A053E1">
        <w:rPr>
          <w:rFonts w:asciiTheme="minorHAnsi" w:hAnsiTheme="minorHAnsi"/>
          <w:i/>
          <w:sz w:val="18"/>
          <w:szCs w:val="18"/>
        </w:rPr>
        <w:t xml:space="preserve">May 2020. Reported 2020 numbers reflect a full </w:t>
      </w:r>
      <w:r>
        <w:rPr>
          <w:rFonts w:asciiTheme="minorHAnsi" w:hAnsiTheme="minorHAnsi"/>
          <w:i/>
          <w:sz w:val="18"/>
          <w:szCs w:val="18"/>
        </w:rPr>
        <w:t>12</w:t>
      </w:r>
      <w:r w:rsidRPr="00A053E1">
        <w:rPr>
          <w:rFonts w:asciiTheme="minorHAnsi" w:hAnsiTheme="minorHAnsi"/>
          <w:i/>
          <w:sz w:val="18"/>
          <w:szCs w:val="18"/>
        </w:rPr>
        <w:t xml:space="preserve">-month contribution from Flutter and a </w:t>
      </w:r>
      <w:r>
        <w:rPr>
          <w:rFonts w:asciiTheme="minorHAnsi" w:hAnsiTheme="minorHAnsi"/>
          <w:i/>
          <w:sz w:val="18"/>
          <w:szCs w:val="18"/>
        </w:rPr>
        <w:t>241</w:t>
      </w:r>
      <w:r w:rsidRPr="00A053E1">
        <w:rPr>
          <w:rFonts w:asciiTheme="minorHAnsi" w:hAnsiTheme="minorHAnsi"/>
          <w:i/>
          <w:sz w:val="18"/>
          <w:szCs w:val="18"/>
        </w:rPr>
        <w:t xml:space="preserve">-day contribution from TSG. The pro forma numbers presented show the Group’s financials with TSG included for a full </w:t>
      </w:r>
      <w:r>
        <w:rPr>
          <w:rFonts w:asciiTheme="minorHAnsi" w:hAnsiTheme="minorHAnsi"/>
          <w:i/>
          <w:sz w:val="18"/>
          <w:szCs w:val="18"/>
        </w:rPr>
        <w:t>12</w:t>
      </w:r>
      <w:r w:rsidRPr="00A053E1">
        <w:rPr>
          <w:rFonts w:asciiTheme="minorHAnsi" w:hAnsiTheme="minorHAnsi"/>
          <w:i/>
          <w:sz w:val="18"/>
          <w:szCs w:val="18"/>
        </w:rPr>
        <w:t xml:space="preserve">-month period in both 2019 and 2020. The pro forma numbers include a </w:t>
      </w:r>
      <w:r>
        <w:rPr>
          <w:rFonts w:asciiTheme="minorHAnsi" w:hAnsiTheme="minorHAnsi"/>
          <w:i/>
          <w:sz w:val="18"/>
          <w:szCs w:val="18"/>
        </w:rPr>
        <w:t>12</w:t>
      </w:r>
      <w:r w:rsidRPr="00A053E1">
        <w:rPr>
          <w:rFonts w:asciiTheme="minorHAnsi" w:hAnsiTheme="minorHAnsi"/>
          <w:i/>
          <w:sz w:val="18"/>
          <w:szCs w:val="18"/>
        </w:rPr>
        <w:t xml:space="preserve">-month contribution from Adjarabet in 2019. </w:t>
      </w:r>
    </w:p>
    <w:p w14:paraId="150A3C50" w14:textId="77777777" w:rsidR="00682944" w:rsidRDefault="00682944" w:rsidP="00682944">
      <w:pPr>
        <w:spacing w:after="80"/>
        <w:jc w:val="both"/>
        <w:rPr>
          <w:rFonts w:asciiTheme="minorHAnsi" w:hAnsiTheme="minorHAnsi" w:cstheme="minorHAnsi"/>
          <w:b/>
          <w:sz w:val="22"/>
          <w:szCs w:val="22"/>
        </w:rPr>
      </w:pPr>
      <w:r>
        <w:rPr>
          <w:rFonts w:asciiTheme="minorHAnsi" w:hAnsiTheme="minorHAnsi" w:cstheme="minorHAnsi"/>
          <w:b/>
          <w:sz w:val="22"/>
          <w:szCs w:val="22"/>
        </w:rPr>
        <w:t>Reported</w:t>
      </w:r>
    </w:p>
    <w:p w14:paraId="44B89424" w14:textId="77777777" w:rsidR="00682944" w:rsidRDefault="00682944" w:rsidP="00682944">
      <w:pPr>
        <w:spacing w:after="80"/>
        <w:jc w:val="both"/>
        <w:rPr>
          <w:rFonts w:asciiTheme="minorHAnsi" w:hAnsiTheme="minorHAnsi" w:cstheme="minorHAnsi"/>
          <w:sz w:val="22"/>
          <w:szCs w:val="22"/>
        </w:rPr>
      </w:pPr>
      <w:r>
        <w:rPr>
          <w:rFonts w:asciiTheme="minorHAnsi" w:hAnsiTheme="minorHAnsi" w:cstheme="minorHAnsi"/>
          <w:sz w:val="22"/>
          <w:szCs w:val="22"/>
        </w:rPr>
        <w:t>R</w:t>
      </w:r>
      <w:r w:rsidRPr="00953001">
        <w:rPr>
          <w:rFonts w:asciiTheme="minorHAnsi" w:hAnsiTheme="minorHAnsi" w:cstheme="minorHAnsi"/>
          <w:sz w:val="22"/>
          <w:szCs w:val="22"/>
        </w:rPr>
        <w:t xml:space="preserve">evenue grew by </w:t>
      </w:r>
      <w:r>
        <w:rPr>
          <w:rFonts w:asciiTheme="minorHAnsi" w:hAnsiTheme="minorHAnsi" w:cstheme="minorHAnsi"/>
          <w:sz w:val="22"/>
          <w:szCs w:val="22"/>
        </w:rPr>
        <w:t>106%</w:t>
      </w:r>
      <w:r w:rsidRPr="00953001">
        <w:rPr>
          <w:rFonts w:asciiTheme="minorHAnsi" w:hAnsiTheme="minorHAnsi" w:cstheme="minorHAnsi"/>
          <w:sz w:val="22"/>
          <w:szCs w:val="22"/>
        </w:rPr>
        <w:t xml:space="preserve"> in 2020 to</w:t>
      </w:r>
      <w:r>
        <w:rPr>
          <w:rFonts w:asciiTheme="minorHAnsi" w:hAnsiTheme="minorHAnsi" w:cstheme="minorHAnsi"/>
          <w:sz w:val="22"/>
          <w:szCs w:val="22"/>
        </w:rPr>
        <w:t xml:space="preserve"> £4,398m </w:t>
      </w:r>
      <w:r w:rsidRPr="00953001">
        <w:rPr>
          <w:rFonts w:asciiTheme="minorHAnsi" w:hAnsiTheme="minorHAnsi" w:cstheme="minorHAnsi"/>
          <w:sz w:val="22"/>
          <w:szCs w:val="22"/>
        </w:rPr>
        <w:t xml:space="preserve">reflecting the </w:t>
      </w:r>
      <w:r>
        <w:rPr>
          <w:rFonts w:asciiTheme="minorHAnsi" w:hAnsiTheme="minorHAnsi" w:cstheme="minorHAnsi"/>
          <w:sz w:val="22"/>
          <w:szCs w:val="22"/>
        </w:rPr>
        <w:t xml:space="preserve">combination with </w:t>
      </w:r>
      <w:r w:rsidRPr="00953001">
        <w:rPr>
          <w:rFonts w:asciiTheme="minorHAnsi" w:hAnsiTheme="minorHAnsi" w:cstheme="minorHAnsi"/>
          <w:sz w:val="22"/>
          <w:szCs w:val="22"/>
        </w:rPr>
        <w:t xml:space="preserve">TSG on 5 May 2020. Adjusted EBITDA grew by </w:t>
      </w:r>
      <w:r>
        <w:rPr>
          <w:rFonts w:asciiTheme="minorHAnsi" w:hAnsiTheme="minorHAnsi" w:cstheme="minorHAnsi"/>
          <w:sz w:val="22"/>
          <w:szCs w:val="22"/>
        </w:rPr>
        <w:t>109%</w:t>
      </w:r>
      <w:r w:rsidRPr="00953001">
        <w:rPr>
          <w:rFonts w:asciiTheme="minorHAnsi" w:hAnsiTheme="minorHAnsi" w:cstheme="minorHAnsi"/>
          <w:sz w:val="22"/>
          <w:szCs w:val="22"/>
        </w:rPr>
        <w:t xml:space="preserve"> to </w:t>
      </w:r>
      <w:r>
        <w:rPr>
          <w:rFonts w:asciiTheme="minorHAnsi" w:hAnsiTheme="minorHAnsi" w:cstheme="minorHAnsi"/>
          <w:sz w:val="22"/>
          <w:szCs w:val="22"/>
        </w:rPr>
        <w:t>£889m</w:t>
      </w:r>
      <w:r w:rsidRPr="00953001">
        <w:rPr>
          <w:rFonts w:asciiTheme="minorHAnsi" w:hAnsiTheme="minorHAnsi" w:cstheme="minorHAnsi"/>
          <w:sz w:val="22"/>
          <w:szCs w:val="22"/>
        </w:rPr>
        <w:t>.</w:t>
      </w:r>
    </w:p>
    <w:p w14:paraId="78180310" w14:textId="77777777" w:rsidR="00682944" w:rsidRPr="00B33F5B" w:rsidRDefault="00682944" w:rsidP="00682944">
      <w:pPr>
        <w:spacing w:after="80"/>
        <w:jc w:val="both"/>
        <w:rPr>
          <w:rFonts w:asciiTheme="minorHAnsi" w:hAnsiTheme="minorHAnsi" w:cstheme="minorHAnsi"/>
          <w:sz w:val="22"/>
          <w:szCs w:val="22"/>
        </w:rPr>
      </w:pPr>
      <w:r>
        <w:rPr>
          <w:rFonts w:asciiTheme="minorHAnsi" w:hAnsiTheme="minorHAnsi" w:cstheme="minorHAnsi"/>
          <w:sz w:val="22"/>
          <w:szCs w:val="22"/>
        </w:rPr>
        <w:t>Profit</w:t>
      </w:r>
      <w:r w:rsidRPr="00953001">
        <w:rPr>
          <w:rFonts w:asciiTheme="minorHAnsi" w:hAnsiTheme="minorHAnsi" w:cstheme="minorHAnsi"/>
          <w:sz w:val="22"/>
          <w:szCs w:val="22"/>
        </w:rPr>
        <w:t xml:space="preserve"> before tax was </w:t>
      </w:r>
      <w:r>
        <w:rPr>
          <w:rFonts w:asciiTheme="minorHAnsi" w:hAnsiTheme="minorHAnsi" w:cstheme="minorHAnsi"/>
          <w:sz w:val="22"/>
          <w:szCs w:val="22"/>
        </w:rPr>
        <w:t>£1m</w:t>
      </w:r>
      <w:r w:rsidRPr="00953001">
        <w:rPr>
          <w:rFonts w:asciiTheme="minorHAnsi" w:hAnsiTheme="minorHAnsi" w:cstheme="minorHAnsi"/>
          <w:sz w:val="22"/>
          <w:szCs w:val="22"/>
        </w:rPr>
        <w:t xml:space="preserve"> (2019: £136m) after separately disclosed items (</w:t>
      </w:r>
      <w:r>
        <w:rPr>
          <w:rFonts w:asciiTheme="minorHAnsi" w:hAnsiTheme="minorHAnsi" w:cstheme="minorHAnsi"/>
          <w:sz w:val="22"/>
          <w:szCs w:val="22"/>
        </w:rPr>
        <w:t>‘</w:t>
      </w:r>
      <w:r w:rsidRPr="00953001">
        <w:rPr>
          <w:rFonts w:asciiTheme="minorHAnsi" w:hAnsiTheme="minorHAnsi" w:cstheme="minorHAnsi"/>
          <w:sz w:val="22"/>
          <w:szCs w:val="22"/>
        </w:rPr>
        <w:t>SDIs</w:t>
      </w:r>
      <w:r>
        <w:rPr>
          <w:rFonts w:asciiTheme="minorHAnsi" w:hAnsiTheme="minorHAnsi" w:cstheme="minorHAnsi"/>
          <w:sz w:val="22"/>
          <w:szCs w:val="22"/>
        </w:rPr>
        <w:t>’</w:t>
      </w:r>
      <w:r w:rsidRPr="00953001">
        <w:rPr>
          <w:rFonts w:asciiTheme="minorHAnsi" w:hAnsiTheme="minorHAnsi" w:cstheme="minorHAnsi"/>
          <w:sz w:val="22"/>
          <w:szCs w:val="22"/>
        </w:rPr>
        <w:t xml:space="preserve">) totalling </w:t>
      </w:r>
      <w:r>
        <w:rPr>
          <w:rFonts w:asciiTheme="minorHAnsi" w:hAnsiTheme="minorHAnsi" w:cstheme="minorHAnsi"/>
          <w:sz w:val="22"/>
          <w:szCs w:val="22"/>
        </w:rPr>
        <w:t>£565m</w:t>
      </w:r>
      <w:r w:rsidRPr="00953001">
        <w:rPr>
          <w:rFonts w:asciiTheme="minorHAnsi" w:hAnsiTheme="minorHAnsi" w:cstheme="minorHAnsi"/>
          <w:sz w:val="22"/>
          <w:szCs w:val="22"/>
        </w:rPr>
        <w:t xml:space="preserve"> (2019: £131m). The </w:t>
      </w:r>
      <w:r>
        <w:rPr>
          <w:rFonts w:asciiTheme="minorHAnsi" w:hAnsiTheme="minorHAnsi" w:cstheme="minorHAnsi"/>
          <w:sz w:val="22"/>
          <w:szCs w:val="22"/>
        </w:rPr>
        <w:t>growth in</w:t>
      </w:r>
      <w:r w:rsidRPr="00953001">
        <w:rPr>
          <w:rFonts w:asciiTheme="minorHAnsi" w:hAnsiTheme="minorHAnsi" w:cstheme="minorHAnsi"/>
          <w:sz w:val="22"/>
          <w:szCs w:val="22"/>
        </w:rPr>
        <w:t xml:space="preserve"> SDIs was </w:t>
      </w:r>
      <w:r>
        <w:rPr>
          <w:rFonts w:asciiTheme="minorHAnsi" w:hAnsiTheme="minorHAnsi" w:cstheme="minorHAnsi"/>
          <w:sz w:val="22"/>
          <w:szCs w:val="22"/>
        </w:rPr>
        <w:t xml:space="preserve">primarily </w:t>
      </w:r>
      <w:r w:rsidRPr="00953001">
        <w:rPr>
          <w:rFonts w:asciiTheme="minorHAnsi" w:hAnsiTheme="minorHAnsi" w:cstheme="minorHAnsi"/>
          <w:sz w:val="22"/>
          <w:szCs w:val="22"/>
        </w:rPr>
        <w:t xml:space="preserve">driven by an increase in the amortisation of acquired intangibles </w:t>
      </w:r>
      <w:r w:rsidRPr="00B33F5B">
        <w:rPr>
          <w:rFonts w:asciiTheme="minorHAnsi" w:hAnsiTheme="minorHAnsi" w:cstheme="minorHAnsi"/>
          <w:sz w:val="22"/>
          <w:szCs w:val="22"/>
        </w:rPr>
        <w:t>from £</w:t>
      </w:r>
      <w:r>
        <w:rPr>
          <w:rFonts w:asciiTheme="minorHAnsi" w:hAnsiTheme="minorHAnsi" w:cstheme="minorHAnsi"/>
          <w:sz w:val="22"/>
          <w:szCs w:val="22"/>
        </w:rPr>
        <w:t>113</w:t>
      </w:r>
      <w:r w:rsidRPr="00B33F5B">
        <w:rPr>
          <w:rFonts w:asciiTheme="minorHAnsi" w:hAnsiTheme="minorHAnsi" w:cstheme="minorHAnsi"/>
          <w:sz w:val="22"/>
          <w:szCs w:val="22"/>
        </w:rPr>
        <w:t>m to £</w:t>
      </w:r>
      <w:r>
        <w:rPr>
          <w:rFonts w:asciiTheme="minorHAnsi" w:hAnsiTheme="minorHAnsi" w:cstheme="minorHAnsi"/>
          <w:sz w:val="22"/>
          <w:szCs w:val="22"/>
        </w:rPr>
        <w:t>432</w:t>
      </w:r>
      <w:r w:rsidRPr="00B33F5B">
        <w:rPr>
          <w:rFonts w:asciiTheme="minorHAnsi" w:hAnsiTheme="minorHAnsi" w:cstheme="minorHAnsi"/>
          <w:sz w:val="22"/>
          <w:szCs w:val="22"/>
        </w:rPr>
        <w:t xml:space="preserve">m </w:t>
      </w:r>
      <w:r>
        <w:rPr>
          <w:rFonts w:asciiTheme="minorHAnsi" w:hAnsiTheme="minorHAnsi" w:cstheme="minorHAnsi"/>
          <w:sz w:val="22"/>
          <w:szCs w:val="22"/>
        </w:rPr>
        <w:t xml:space="preserve">associated with the combination with TSG </w:t>
      </w:r>
      <w:r w:rsidRPr="00B33F5B">
        <w:rPr>
          <w:rFonts w:asciiTheme="minorHAnsi" w:hAnsiTheme="minorHAnsi" w:cstheme="minorHAnsi"/>
          <w:sz w:val="22"/>
          <w:szCs w:val="22"/>
        </w:rPr>
        <w:t xml:space="preserve">and </w:t>
      </w:r>
      <w:r>
        <w:rPr>
          <w:rFonts w:asciiTheme="minorHAnsi" w:hAnsiTheme="minorHAnsi" w:cstheme="minorHAnsi"/>
          <w:sz w:val="22"/>
          <w:szCs w:val="22"/>
        </w:rPr>
        <w:t xml:space="preserve">deal </w:t>
      </w:r>
      <w:r w:rsidRPr="00B33F5B">
        <w:rPr>
          <w:rFonts w:asciiTheme="minorHAnsi" w:hAnsiTheme="minorHAnsi" w:cstheme="minorHAnsi"/>
          <w:sz w:val="22"/>
          <w:szCs w:val="22"/>
        </w:rPr>
        <w:t xml:space="preserve">costs associated with the TSG </w:t>
      </w:r>
      <w:r>
        <w:rPr>
          <w:rFonts w:asciiTheme="minorHAnsi" w:hAnsiTheme="minorHAnsi" w:cstheme="minorHAnsi"/>
          <w:sz w:val="22"/>
          <w:szCs w:val="22"/>
        </w:rPr>
        <w:t>merger</w:t>
      </w:r>
      <w:r w:rsidRPr="00B33F5B">
        <w:rPr>
          <w:rFonts w:asciiTheme="minorHAnsi" w:hAnsiTheme="minorHAnsi" w:cstheme="minorHAnsi"/>
          <w:sz w:val="22"/>
          <w:szCs w:val="22"/>
        </w:rPr>
        <w:t xml:space="preserve"> and the initial delivery of synergies. Adjusted net interest expense reflects the significant increase in debt from the point of the combination with TSG.</w:t>
      </w:r>
    </w:p>
    <w:p w14:paraId="4C3A82C9" w14:textId="77777777" w:rsidR="00682944" w:rsidRDefault="00682944" w:rsidP="00682944">
      <w:pPr>
        <w:spacing w:after="80"/>
        <w:jc w:val="both"/>
        <w:rPr>
          <w:rFonts w:asciiTheme="minorHAnsi" w:hAnsiTheme="minorHAnsi" w:cstheme="minorHAnsi"/>
          <w:sz w:val="22"/>
          <w:szCs w:val="22"/>
        </w:rPr>
      </w:pPr>
      <w:r>
        <w:rPr>
          <w:rFonts w:asciiTheme="minorHAnsi" w:hAnsiTheme="minorHAnsi" w:cstheme="minorHAnsi"/>
          <w:sz w:val="22"/>
          <w:szCs w:val="22"/>
        </w:rPr>
        <w:t>Basic earnings per share were 29.3 pence primarily due to non-cash merger related accounting.  No dividend is proposed for 2020 (2019: 200 pence per share).</w:t>
      </w:r>
    </w:p>
    <w:p w14:paraId="7BB82A2A" w14:textId="77777777" w:rsidR="00682944" w:rsidRDefault="00682944" w:rsidP="00682944">
      <w:pPr>
        <w:spacing w:after="80"/>
        <w:jc w:val="both"/>
        <w:rPr>
          <w:rFonts w:asciiTheme="minorHAnsi" w:hAnsiTheme="minorHAnsi" w:cstheme="minorHAnsi"/>
          <w:b/>
          <w:sz w:val="22"/>
          <w:szCs w:val="22"/>
        </w:rPr>
      </w:pPr>
      <w:r w:rsidRPr="00594EE2">
        <w:rPr>
          <w:rFonts w:asciiTheme="minorHAnsi" w:hAnsiTheme="minorHAnsi" w:cstheme="minorHAnsi"/>
          <w:b/>
          <w:sz w:val="22"/>
          <w:szCs w:val="22"/>
        </w:rPr>
        <w:t>Proforma</w:t>
      </w:r>
      <w:r w:rsidRPr="00A35646">
        <w:rPr>
          <w:rFonts w:asciiTheme="minorHAnsi" w:hAnsiTheme="minorHAnsi" w:cstheme="minorHAnsi"/>
          <w:b/>
          <w:sz w:val="22"/>
          <w:szCs w:val="22"/>
          <w:vertAlign w:val="superscript"/>
        </w:rPr>
        <w:t>3</w:t>
      </w:r>
    </w:p>
    <w:p w14:paraId="63368298" w14:textId="77777777" w:rsidR="00682944" w:rsidRDefault="00682944" w:rsidP="00682944">
      <w:pPr>
        <w:spacing w:after="80"/>
        <w:jc w:val="both"/>
        <w:rPr>
          <w:rFonts w:asciiTheme="minorHAnsi" w:hAnsiTheme="minorHAnsi" w:cstheme="minorHAnsi"/>
          <w:sz w:val="22"/>
          <w:szCs w:val="22"/>
        </w:rPr>
      </w:pPr>
      <w:r w:rsidRPr="00A053E1">
        <w:rPr>
          <w:rFonts w:asciiTheme="minorHAnsi" w:hAnsiTheme="minorHAnsi" w:cstheme="minorHAnsi"/>
          <w:sz w:val="22"/>
          <w:szCs w:val="22"/>
        </w:rPr>
        <w:t>Total revenue</w:t>
      </w:r>
      <w:r>
        <w:rPr>
          <w:rFonts w:asciiTheme="minorHAnsi" w:hAnsiTheme="minorHAnsi" w:cstheme="minorHAnsi"/>
          <w:sz w:val="22"/>
          <w:szCs w:val="22"/>
        </w:rPr>
        <w:t xml:space="preserve"> increased 28% to £5,264m with Adjusted EBITDA increasing by 16% to £1,231m. Performance was strong throughout 2020 with revenue growth of 22% in H1, accelerating to 34% in H2. Within the revenue mix, sports and gaming grew 25% and 32% respectively.</w:t>
      </w:r>
    </w:p>
    <w:p w14:paraId="3D3CEC71" w14:textId="77777777" w:rsidR="00682944" w:rsidRPr="000E7D1D" w:rsidRDefault="00682944" w:rsidP="00682944">
      <w:pPr>
        <w:spacing w:after="80"/>
        <w:jc w:val="both"/>
        <w:rPr>
          <w:rFonts w:asciiTheme="minorHAnsi" w:hAnsiTheme="minorHAnsi" w:cstheme="minorHAnsi"/>
          <w:sz w:val="22"/>
          <w:szCs w:val="22"/>
        </w:rPr>
      </w:pPr>
      <w:r>
        <w:rPr>
          <w:rFonts w:asciiTheme="minorHAnsi" w:hAnsiTheme="minorHAnsi" w:cstheme="minorHAnsi"/>
          <w:sz w:val="22"/>
          <w:szCs w:val="22"/>
        </w:rPr>
        <w:lastRenderedPageBreak/>
        <w:t xml:space="preserve">Performance in sports reflected a year of two halves with growth of 8% in H1 and 40% in H2. </w:t>
      </w:r>
      <w:r w:rsidRPr="003A0D0B">
        <w:rPr>
          <w:rFonts w:asciiTheme="minorHAnsi" w:hAnsiTheme="minorHAnsi" w:cstheme="minorHAnsi"/>
          <w:sz w:val="22"/>
          <w:szCs w:val="22"/>
        </w:rPr>
        <w:t xml:space="preserve">The </w:t>
      </w:r>
      <w:r w:rsidRPr="000E7D1D">
        <w:rPr>
          <w:rFonts w:asciiTheme="minorHAnsi" w:hAnsiTheme="minorHAnsi" w:cstheme="minorHAnsi"/>
          <w:sz w:val="22"/>
          <w:szCs w:val="22"/>
        </w:rPr>
        <w:t xml:space="preserve">first half was adversely impacted by Covid-related sports cancellations and </w:t>
      </w:r>
      <w:r>
        <w:rPr>
          <w:rFonts w:asciiTheme="minorHAnsi" w:hAnsiTheme="minorHAnsi" w:cstheme="minorHAnsi"/>
          <w:sz w:val="22"/>
          <w:szCs w:val="22"/>
        </w:rPr>
        <w:t xml:space="preserve">temporary </w:t>
      </w:r>
      <w:r w:rsidRPr="000E7D1D">
        <w:rPr>
          <w:rFonts w:asciiTheme="minorHAnsi" w:hAnsiTheme="minorHAnsi" w:cstheme="minorHAnsi"/>
          <w:sz w:val="22"/>
          <w:szCs w:val="22"/>
        </w:rPr>
        <w:t xml:space="preserve">closures of retail. This was particularly pronounced during the second quarter. </w:t>
      </w:r>
    </w:p>
    <w:p w14:paraId="6547821E" w14:textId="77777777" w:rsidR="00682944" w:rsidRPr="000E7D1D" w:rsidRDefault="00682944" w:rsidP="00682944">
      <w:pPr>
        <w:spacing w:after="80"/>
        <w:jc w:val="both"/>
        <w:rPr>
          <w:rFonts w:asciiTheme="minorHAnsi" w:hAnsiTheme="minorHAnsi" w:cstheme="minorHAnsi"/>
          <w:sz w:val="22"/>
          <w:szCs w:val="22"/>
        </w:rPr>
      </w:pPr>
      <w:r w:rsidRPr="000E7D1D">
        <w:rPr>
          <w:rFonts w:asciiTheme="minorHAnsi" w:hAnsiTheme="minorHAnsi" w:cstheme="minorHAnsi"/>
          <w:sz w:val="22"/>
          <w:szCs w:val="22"/>
        </w:rPr>
        <w:t xml:space="preserve">Sportsbook staking declined 13% </w:t>
      </w:r>
      <w:r>
        <w:rPr>
          <w:rFonts w:asciiTheme="minorHAnsi" w:hAnsiTheme="minorHAnsi" w:cstheme="minorHAnsi"/>
          <w:sz w:val="22"/>
          <w:szCs w:val="22"/>
        </w:rPr>
        <w:t xml:space="preserve">in H1 </w:t>
      </w:r>
      <w:r w:rsidRPr="000E7D1D">
        <w:rPr>
          <w:rFonts w:asciiTheme="minorHAnsi" w:hAnsiTheme="minorHAnsi" w:cstheme="minorHAnsi"/>
          <w:sz w:val="22"/>
          <w:szCs w:val="22"/>
        </w:rPr>
        <w:t>with growth in Australia and the US partially offsetting declines in UK and Ir</w:t>
      </w:r>
      <w:r>
        <w:rPr>
          <w:rFonts w:asciiTheme="minorHAnsi" w:hAnsiTheme="minorHAnsi" w:cstheme="minorHAnsi"/>
          <w:sz w:val="22"/>
          <w:szCs w:val="22"/>
        </w:rPr>
        <w:t>eland</w:t>
      </w:r>
      <w:r w:rsidRPr="000E7D1D">
        <w:rPr>
          <w:rFonts w:asciiTheme="minorHAnsi" w:hAnsiTheme="minorHAnsi" w:cstheme="minorHAnsi"/>
          <w:sz w:val="22"/>
          <w:szCs w:val="22"/>
        </w:rPr>
        <w:t xml:space="preserve">. Sports revenue still grew 8% in </w:t>
      </w:r>
      <w:r>
        <w:rPr>
          <w:rFonts w:asciiTheme="minorHAnsi" w:hAnsiTheme="minorHAnsi" w:cstheme="minorHAnsi"/>
          <w:sz w:val="22"/>
          <w:szCs w:val="22"/>
        </w:rPr>
        <w:t>H1</w:t>
      </w:r>
      <w:r w:rsidRPr="000E7D1D">
        <w:rPr>
          <w:rFonts w:asciiTheme="minorHAnsi" w:hAnsiTheme="minorHAnsi" w:cstheme="minorHAnsi"/>
          <w:sz w:val="22"/>
          <w:szCs w:val="22"/>
        </w:rPr>
        <w:t xml:space="preserve"> as net revenue margins increased 2</w:t>
      </w:r>
      <w:r>
        <w:rPr>
          <w:rFonts w:asciiTheme="minorHAnsi" w:hAnsiTheme="minorHAnsi" w:cstheme="minorHAnsi"/>
          <w:sz w:val="22"/>
          <w:szCs w:val="22"/>
        </w:rPr>
        <w:t>8</w:t>
      </w:r>
      <w:r w:rsidRPr="000E7D1D">
        <w:rPr>
          <w:rFonts w:asciiTheme="minorHAnsi" w:hAnsiTheme="minorHAnsi" w:cstheme="minorHAnsi"/>
          <w:sz w:val="22"/>
          <w:szCs w:val="22"/>
        </w:rPr>
        <w:t>0bps year</w:t>
      </w:r>
      <w:r>
        <w:rPr>
          <w:rFonts w:asciiTheme="minorHAnsi" w:hAnsiTheme="minorHAnsi" w:cstheme="minorHAnsi"/>
          <w:sz w:val="22"/>
          <w:szCs w:val="22"/>
        </w:rPr>
        <w:t xml:space="preserve"> </w:t>
      </w:r>
      <w:r w:rsidRPr="000E7D1D">
        <w:rPr>
          <w:rFonts w:asciiTheme="minorHAnsi" w:hAnsiTheme="minorHAnsi" w:cstheme="minorHAnsi"/>
          <w:sz w:val="22"/>
          <w:szCs w:val="22"/>
        </w:rPr>
        <w:t>on</w:t>
      </w:r>
      <w:r>
        <w:rPr>
          <w:rFonts w:asciiTheme="minorHAnsi" w:hAnsiTheme="minorHAnsi" w:cstheme="minorHAnsi"/>
          <w:sz w:val="22"/>
          <w:szCs w:val="22"/>
        </w:rPr>
        <w:t xml:space="preserve"> </w:t>
      </w:r>
      <w:r w:rsidRPr="000E7D1D">
        <w:rPr>
          <w:rFonts w:asciiTheme="minorHAnsi" w:hAnsiTheme="minorHAnsi" w:cstheme="minorHAnsi"/>
          <w:sz w:val="22"/>
          <w:szCs w:val="22"/>
        </w:rPr>
        <w:t xml:space="preserve">year. This increase </w:t>
      </w:r>
      <w:r w:rsidRPr="000E7D1D">
        <w:rPr>
          <w:rFonts w:asciiTheme="minorHAnsi" w:hAnsiTheme="minorHAnsi"/>
          <w:sz w:val="22"/>
          <w:szCs w:val="22"/>
        </w:rPr>
        <w:t xml:space="preserve">reflected a material benefit from bookmaker friendly sports results </w:t>
      </w:r>
      <w:r>
        <w:rPr>
          <w:rFonts w:asciiTheme="minorHAnsi" w:hAnsiTheme="minorHAnsi"/>
          <w:sz w:val="22"/>
          <w:szCs w:val="22"/>
        </w:rPr>
        <w:t>in</w:t>
      </w:r>
      <w:r w:rsidRPr="000E7D1D">
        <w:rPr>
          <w:rFonts w:asciiTheme="minorHAnsi" w:hAnsiTheme="minorHAnsi"/>
          <w:sz w:val="22"/>
          <w:szCs w:val="22"/>
        </w:rPr>
        <w:t xml:space="preserve"> all divisions as well as an uplift from changing customer preferences which saw players wager more on higher margin sports and </w:t>
      </w:r>
      <w:r>
        <w:rPr>
          <w:rFonts w:asciiTheme="minorHAnsi" w:hAnsiTheme="minorHAnsi"/>
          <w:sz w:val="22"/>
          <w:szCs w:val="22"/>
        </w:rPr>
        <w:t>bet types</w:t>
      </w:r>
      <w:r w:rsidRPr="000E7D1D">
        <w:rPr>
          <w:rFonts w:asciiTheme="minorHAnsi" w:hAnsiTheme="minorHAnsi" w:cstheme="minorHAnsi"/>
          <w:sz w:val="22"/>
          <w:szCs w:val="22"/>
        </w:rPr>
        <w:t>.</w:t>
      </w:r>
    </w:p>
    <w:p w14:paraId="0357954A" w14:textId="77777777" w:rsidR="00682944" w:rsidRPr="003A0D0B" w:rsidRDefault="00682944" w:rsidP="00682944">
      <w:pPr>
        <w:spacing w:after="80"/>
        <w:jc w:val="both"/>
        <w:rPr>
          <w:rFonts w:asciiTheme="minorHAnsi" w:hAnsiTheme="minorHAnsi" w:cstheme="minorHAnsi"/>
          <w:sz w:val="22"/>
          <w:szCs w:val="22"/>
        </w:rPr>
      </w:pPr>
      <w:r>
        <w:rPr>
          <w:rFonts w:asciiTheme="minorHAnsi" w:hAnsiTheme="minorHAnsi" w:cstheme="minorHAnsi"/>
          <w:sz w:val="22"/>
          <w:szCs w:val="22"/>
        </w:rPr>
        <w:t>During H2 t</w:t>
      </w:r>
      <w:r w:rsidRPr="000E7D1D">
        <w:rPr>
          <w:rFonts w:asciiTheme="minorHAnsi" w:hAnsiTheme="minorHAnsi" w:cstheme="minorHAnsi"/>
          <w:sz w:val="22"/>
          <w:szCs w:val="22"/>
        </w:rPr>
        <w:t xml:space="preserve">he return of global sports, a condensed sporting calendar and </w:t>
      </w:r>
      <w:r>
        <w:rPr>
          <w:rFonts w:asciiTheme="minorHAnsi" w:hAnsiTheme="minorHAnsi" w:cstheme="minorHAnsi"/>
          <w:sz w:val="22"/>
          <w:szCs w:val="22"/>
        </w:rPr>
        <w:t xml:space="preserve">the </w:t>
      </w:r>
      <w:r w:rsidRPr="000E7D1D">
        <w:rPr>
          <w:rFonts w:asciiTheme="minorHAnsi" w:hAnsiTheme="minorHAnsi" w:cstheme="minorHAnsi"/>
          <w:sz w:val="22"/>
          <w:szCs w:val="22"/>
        </w:rPr>
        <w:t xml:space="preserve">launch </w:t>
      </w:r>
      <w:r>
        <w:rPr>
          <w:rFonts w:asciiTheme="minorHAnsi" w:hAnsiTheme="minorHAnsi" w:cstheme="minorHAnsi"/>
          <w:sz w:val="22"/>
          <w:szCs w:val="22"/>
        </w:rPr>
        <w:t>of</w:t>
      </w:r>
      <w:r w:rsidRPr="000E7D1D">
        <w:rPr>
          <w:rFonts w:asciiTheme="minorHAnsi" w:hAnsiTheme="minorHAnsi" w:cstheme="minorHAnsi"/>
          <w:sz w:val="22"/>
          <w:szCs w:val="22"/>
        </w:rPr>
        <w:t xml:space="preserve"> 3 new US states all contributed to 40% sports revenue growth. Stakes grew 45% year</w:t>
      </w:r>
      <w:r>
        <w:rPr>
          <w:rFonts w:asciiTheme="minorHAnsi" w:hAnsiTheme="minorHAnsi" w:cstheme="minorHAnsi"/>
          <w:sz w:val="22"/>
          <w:szCs w:val="22"/>
        </w:rPr>
        <w:t xml:space="preserve"> </w:t>
      </w:r>
      <w:r w:rsidRPr="000E7D1D">
        <w:rPr>
          <w:rFonts w:asciiTheme="minorHAnsi" w:hAnsiTheme="minorHAnsi" w:cstheme="minorHAnsi"/>
          <w:sz w:val="22"/>
          <w:szCs w:val="22"/>
        </w:rPr>
        <w:t>on</w:t>
      </w:r>
      <w:r>
        <w:rPr>
          <w:rFonts w:asciiTheme="minorHAnsi" w:hAnsiTheme="minorHAnsi" w:cstheme="minorHAnsi"/>
          <w:sz w:val="22"/>
          <w:szCs w:val="22"/>
        </w:rPr>
        <w:t xml:space="preserve"> </w:t>
      </w:r>
      <w:r w:rsidRPr="000E7D1D">
        <w:rPr>
          <w:rFonts w:asciiTheme="minorHAnsi" w:hAnsiTheme="minorHAnsi" w:cstheme="minorHAnsi"/>
          <w:sz w:val="22"/>
          <w:szCs w:val="22"/>
        </w:rPr>
        <w:t xml:space="preserve">year driven by the continued migration of customers from retail to online as </w:t>
      </w:r>
      <w:r>
        <w:rPr>
          <w:rFonts w:asciiTheme="minorHAnsi" w:hAnsiTheme="minorHAnsi" w:cstheme="minorHAnsi"/>
          <w:sz w:val="22"/>
          <w:szCs w:val="22"/>
        </w:rPr>
        <w:t xml:space="preserve">access to </w:t>
      </w:r>
      <w:r w:rsidRPr="003A0D0B">
        <w:rPr>
          <w:rFonts w:asciiTheme="minorHAnsi" w:hAnsiTheme="minorHAnsi" w:cstheme="minorHAnsi"/>
          <w:sz w:val="22"/>
          <w:szCs w:val="22"/>
        </w:rPr>
        <w:t xml:space="preserve">retail </w:t>
      </w:r>
      <w:r>
        <w:rPr>
          <w:rFonts w:asciiTheme="minorHAnsi" w:hAnsiTheme="minorHAnsi" w:cstheme="minorHAnsi"/>
          <w:sz w:val="22"/>
          <w:szCs w:val="22"/>
        </w:rPr>
        <w:t xml:space="preserve">betting </w:t>
      </w:r>
      <w:r w:rsidRPr="003A0D0B">
        <w:rPr>
          <w:rFonts w:asciiTheme="minorHAnsi" w:hAnsiTheme="minorHAnsi" w:cstheme="minorHAnsi"/>
          <w:sz w:val="22"/>
          <w:szCs w:val="22"/>
        </w:rPr>
        <w:t xml:space="preserve">across Ireland, the UK and Australia </w:t>
      </w:r>
      <w:r>
        <w:rPr>
          <w:rFonts w:asciiTheme="minorHAnsi" w:hAnsiTheme="minorHAnsi" w:cstheme="minorHAnsi"/>
          <w:sz w:val="22"/>
          <w:szCs w:val="22"/>
        </w:rPr>
        <w:t>was adversely affected by Covid</w:t>
      </w:r>
      <w:r w:rsidRPr="003A0D0B">
        <w:rPr>
          <w:rFonts w:asciiTheme="minorHAnsi" w:hAnsiTheme="minorHAnsi" w:cstheme="minorHAnsi"/>
          <w:sz w:val="22"/>
          <w:szCs w:val="22"/>
        </w:rPr>
        <w:t xml:space="preserve">. Net revenue margins remained flat year on year in the second half, with the benefit of favourable sports results and structural margin improvements in </w:t>
      </w:r>
      <w:r>
        <w:rPr>
          <w:rFonts w:asciiTheme="minorHAnsi" w:hAnsiTheme="minorHAnsi" w:cstheme="minorHAnsi"/>
          <w:sz w:val="22"/>
          <w:szCs w:val="22"/>
        </w:rPr>
        <w:t xml:space="preserve">the </w:t>
      </w:r>
      <w:r w:rsidRPr="003A0D0B">
        <w:rPr>
          <w:rFonts w:asciiTheme="minorHAnsi" w:hAnsiTheme="minorHAnsi" w:cstheme="minorHAnsi"/>
          <w:sz w:val="22"/>
          <w:szCs w:val="22"/>
        </w:rPr>
        <w:t xml:space="preserve">Group ex-US offsetting increased </w:t>
      </w:r>
      <w:r>
        <w:rPr>
          <w:rFonts w:asciiTheme="minorHAnsi" w:hAnsiTheme="minorHAnsi" w:cstheme="minorHAnsi"/>
          <w:sz w:val="22"/>
          <w:szCs w:val="22"/>
        </w:rPr>
        <w:t xml:space="preserve">promotional </w:t>
      </w:r>
      <w:r w:rsidRPr="003A0D0B">
        <w:rPr>
          <w:rFonts w:asciiTheme="minorHAnsi" w:hAnsiTheme="minorHAnsi" w:cstheme="minorHAnsi"/>
          <w:sz w:val="22"/>
          <w:szCs w:val="22"/>
        </w:rPr>
        <w:t xml:space="preserve">investment in US customer acquisition.  </w:t>
      </w:r>
    </w:p>
    <w:p w14:paraId="5206E9EF" w14:textId="77777777" w:rsidR="00682944" w:rsidRDefault="00682944" w:rsidP="00682944">
      <w:pPr>
        <w:spacing w:after="160" w:line="259" w:lineRule="auto"/>
        <w:jc w:val="both"/>
        <w:rPr>
          <w:rFonts w:asciiTheme="minorHAnsi" w:hAnsiTheme="minorHAnsi"/>
          <w:sz w:val="22"/>
          <w:szCs w:val="22"/>
        </w:rPr>
      </w:pPr>
      <w:r>
        <w:rPr>
          <w:rFonts w:asciiTheme="minorHAnsi" w:hAnsiTheme="minorHAnsi"/>
          <w:sz w:val="22"/>
          <w:szCs w:val="22"/>
        </w:rPr>
        <w:t>Combined g</w:t>
      </w:r>
      <w:r w:rsidRPr="002C7803">
        <w:rPr>
          <w:rFonts w:asciiTheme="minorHAnsi" w:hAnsiTheme="minorHAnsi"/>
          <w:sz w:val="22"/>
          <w:szCs w:val="22"/>
        </w:rPr>
        <w:t>aming revenue</w:t>
      </w:r>
      <w:r>
        <w:rPr>
          <w:rFonts w:asciiTheme="minorHAnsi" w:hAnsiTheme="minorHAnsi"/>
          <w:sz w:val="22"/>
          <w:szCs w:val="22"/>
        </w:rPr>
        <w:t xml:space="preserve"> increased by 32% in 2020; 40% in H1 and 25% in H2. The excellent growth reflected a substantial influx of recreational customers, in particular during the first global lockdown. Poker and casino both benefitted from this customer growth. </w:t>
      </w:r>
    </w:p>
    <w:p w14:paraId="6E495C8C" w14:textId="77777777" w:rsidR="00682944" w:rsidRPr="00CD2524" w:rsidRDefault="00682944" w:rsidP="00682944">
      <w:pPr>
        <w:spacing w:after="160" w:line="259" w:lineRule="auto"/>
        <w:jc w:val="both"/>
        <w:rPr>
          <w:rFonts w:asciiTheme="minorHAnsi" w:hAnsiTheme="minorHAnsi" w:cstheme="minorHAnsi"/>
          <w:sz w:val="22"/>
          <w:szCs w:val="22"/>
        </w:rPr>
      </w:pPr>
      <w:r w:rsidRPr="00CD2524">
        <w:rPr>
          <w:rFonts w:asciiTheme="minorHAnsi" w:hAnsiTheme="minorHAnsi" w:cstheme="minorHAnsi"/>
          <w:sz w:val="22"/>
          <w:szCs w:val="22"/>
        </w:rPr>
        <w:t xml:space="preserve">Cost </w:t>
      </w:r>
      <w:r>
        <w:rPr>
          <w:rFonts w:asciiTheme="minorHAnsi" w:hAnsiTheme="minorHAnsi" w:cstheme="minorHAnsi"/>
          <w:sz w:val="22"/>
          <w:szCs w:val="22"/>
        </w:rPr>
        <w:t>of sales as a percentage of revenue increased by 480 basis points due to the higher proportion of revenues generated in Australia and the US during the year, where taxes, product fees and markets access costs lead to a higher cost of sales.</w:t>
      </w:r>
    </w:p>
    <w:p w14:paraId="0F706830" w14:textId="77777777" w:rsidR="00682944" w:rsidRDefault="00682944" w:rsidP="00682944">
      <w:pPr>
        <w:spacing w:after="160" w:line="259" w:lineRule="auto"/>
        <w:jc w:val="both"/>
        <w:rPr>
          <w:rFonts w:asciiTheme="minorHAnsi" w:hAnsiTheme="minorHAnsi"/>
          <w:sz w:val="22"/>
          <w:szCs w:val="22"/>
        </w:rPr>
      </w:pPr>
      <w:r w:rsidRPr="005C74F1">
        <w:rPr>
          <w:rFonts w:asciiTheme="minorHAnsi" w:hAnsiTheme="minorHAnsi"/>
          <w:sz w:val="22"/>
          <w:szCs w:val="22"/>
        </w:rPr>
        <w:t>Other operating costs increased 13% year on year primarily reflecting our expanded presence in the US and increased investment in PokerStars during the second half of the year</w:t>
      </w:r>
      <w:r>
        <w:rPr>
          <w:rFonts w:asciiTheme="minorHAnsi" w:hAnsiTheme="minorHAnsi"/>
          <w:sz w:val="22"/>
          <w:szCs w:val="22"/>
        </w:rPr>
        <w:t>. Corporate costs reduced by 9% due to merger related synergies.</w:t>
      </w:r>
    </w:p>
    <w:p w14:paraId="6659C0B1" w14:textId="77777777" w:rsidR="00682944" w:rsidRPr="005C74F1" w:rsidRDefault="00682944" w:rsidP="00682944">
      <w:pPr>
        <w:spacing w:after="160" w:line="259" w:lineRule="auto"/>
        <w:jc w:val="both"/>
        <w:rPr>
          <w:rFonts w:asciiTheme="minorHAnsi" w:hAnsiTheme="minorHAnsi"/>
          <w:sz w:val="22"/>
          <w:szCs w:val="22"/>
        </w:rPr>
      </w:pPr>
      <w:r>
        <w:rPr>
          <w:rFonts w:asciiTheme="minorHAnsi" w:hAnsiTheme="minorHAnsi"/>
          <w:sz w:val="22"/>
          <w:szCs w:val="22"/>
        </w:rPr>
        <w:t>Adjusted EBITDA grew 16% with strong operating leverage in SBG and Australia helping to fund marketing and platform investment in PokerStars and the US.</w:t>
      </w:r>
    </w:p>
    <w:p w14:paraId="1C423C8A" w14:textId="77777777" w:rsidR="00682944" w:rsidRDefault="00682944" w:rsidP="00682944">
      <w:pPr>
        <w:spacing w:after="160" w:line="259" w:lineRule="auto"/>
        <w:jc w:val="both"/>
        <w:rPr>
          <w:rFonts w:asciiTheme="minorHAnsi" w:hAnsiTheme="minorHAnsi"/>
          <w:sz w:val="22"/>
          <w:szCs w:val="22"/>
        </w:rPr>
      </w:pPr>
      <w:r w:rsidRPr="00271270">
        <w:rPr>
          <w:rFonts w:asciiTheme="minorHAnsi" w:hAnsiTheme="minorHAnsi"/>
          <w:sz w:val="22"/>
          <w:szCs w:val="22"/>
        </w:rPr>
        <w:t>As we flagged at the time of the merger announcement, there are certain costs (such as share based payments and recurring professional/legal fees) that TSG historically treated as SDIs</w:t>
      </w:r>
      <w:r>
        <w:rPr>
          <w:rFonts w:asciiTheme="minorHAnsi" w:hAnsiTheme="minorHAnsi"/>
          <w:sz w:val="22"/>
          <w:szCs w:val="22"/>
        </w:rPr>
        <w:t xml:space="preserve">, </w:t>
      </w:r>
      <w:r w:rsidRPr="00271270">
        <w:rPr>
          <w:rFonts w:asciiTheme="minorHAnsi" w:hAnsiTheme="minorHAnsi"/>
          <w:sz w:val="22"/>
          <w:szCs w:val="22"/>
        </w:rPr>
        <w:t xml:space="preserve">but Flutter considers "business as usual" operating costs. Flutter </w:t>
      </w:r>
      <w:r>
        <w:rPr>
          <w:rFonts w:asciiTheme="minorHAnsi" w:hAnsiTheme="minorHAnsi"/>
          <w:sz w:val="22"/>
          <w:szCs w:val="22"/>
        </w:rPr>
        <w:t xml:space="preserve">now </w:t>
      </w:r>
      <w:r w:rsidRPr="00271270">
        <w:rPr>
          <w:rFonts w:asciiTheme="minorHAnsi" w:hAnsiTheme="minorHAnsi"/>
          <w:sz w:val="22"/>
          <w:szCs w:val="22"/>
        </w:rPr>
        <w:t>treat</w:t>
      </w:r>
      <w:r>
        <w:rPr>
          <w:rFonts w:asciiTheme="minorHAnsi" w:hAnsiTheme="minorHAnsi"/>
          <w:sz w:val="22"/>
          <w:szCs w:val="22"/>
        </w:rPr>
        <w:t>s</w:t>
      </w:r>
      <w:r w:rsidRPr="00271270">
        <w:rPr>
          <w:rFonts w:asciiTheme="minorHAnsi" w:hAnsiTheme="minorHAnsi"/>
          <w:sz w:val="22"/>
          <w:szCs w:val="22"/>
        </w:rPr>
        <w:t xml:space="preserve"> </w:t>
      </w:r>
      <w:r>
        <w:rPr>
          <w:rFonts w:asciiTheme="minorHAnsi" w:hAnsiTheme="minorHAnsi"/>
          <w:sz w:val="22"/>
          <w:szCs w:val="22"/>
        </w:rPr>
        <w:t xml:space="preserve">all of </w:t>
      </w:r>
      <w:r w:rsidRPr="00271270">
        <w:rPr>
          <w:rFonts w:asciiTheme="minorHAnsi" w:hAnsiTheme="minorHAnsi"/>
          <w:sz w:val="22"/>
          <w:szCs w:val="22"/>
        </w:rPr>
        <w:t xml:space="preserve">these costs as operating costs. Had Flutter’s accounting treatment been applied to TSG’s 2019 reported earnings, TSG’s full year EBITDA would have been £663m versus its previously reported figure of £724m, a reduction of £61m. A full reconciliation of previously reported financials to presented pro forma financials can be found in Appendix </w:t>
      </w:r>
      <w:r>
        <w:rPr>
          <w:rFonts w:asciiTheme="minorHAnsi" w:hAnsiTheme="minorHAnsi"/>
          <w:sz w:val="22"/>
          <w:szCs w:val="22"/>
        </w:rPr>
        <w:t>3</w:t>
      </w:r>
      <w:r w:rsidRPr="00271270">
        <w:rPr>
          <w:rFonts w:asciiTheme="minorHAnsi" w:hAnsiTheme="minorHAnsi"/>
          <w:sz w:val="22"/>
          <w:szCs w:val="22"/>
        </w:rPr>
        <w:t>.</w:t>
      </w:r>
    </w:p>
    <w:p w14:paraId="341945BD" w14:textId="77777777" w:rsidR="00682944" w:rsidRPr="007C5C2F" w:rsidRDefault="00682944" w:rsidP="00682944">
      <w:pPr>
        <w:spacing w:after="160" w:line="259" w:lineRule="auto"/>
        <w:jc w:val="both"/>
        <w:rPr>
          <w:rFonts w:asciiTheme="minorHAnsi" w:hAnsiTheme="minorHAnsi"/>
          <w:sz w:val="22"/>
          <w:szCs w:val="22"/>
        </w:rPr>
      </w:pPr>
      <w:r w:rsidRPr="007C5C2F">
        <w:rPr>
          <w:rFonts w:asciiTheme="minorHAnsi" w:hAnsiTheme="minorHAnsi"/>
          <w:sz w:val="22"/>
          <w:szCs w:val="22"/>
        </w:rPr>
        <w:t xml:space="preserve">The pro forma effective tax rate for the Group was 13.2% in 2020 (2019: </w:t>
      </w:r>
      <w:r>
        <w:rPr>
          <w:rFonts w:asciiTheme="minorHAnsi" w:hAnsiTheme="minorHAnsi"/>
          <w:sz w:val="22"/>
          <w:szCs w:val="22"/>
        </w:rPr>
        <w:t>10.4</w:t>
      </w:r>
      <w:r w:rsidRPr="007C5C2F">
        <w:rPr>
          <w:rFonts w:asciiTheme="minorHAnsi" w:hAnsiTheme="minorHAnsi"/>
          <w:sz w:val="22"/>
          <w:szCs w:val="22"/>
        </w:rPr>
        <w:t>%) primarily driven by the geographic mix of profits during the year</w:t>
      </w:r>
      <w:r>
        <w:rPr>
          <w:rFonts w:asciiTheme="minorHAnsi" w:hAnsiTheme="minorHAnsi"/>
          <w:sz w:val="22"/>
          <w:szCs w:val="22"/>
        </w:rPr>
        <w:t xml:space="preserve"> and the increase in </w:t>
      </w:r>
      <w:r w:rsidRPr="00A52F29">
        <w:rPr>
          <w:rFonts w:asciiTheme="minorHAnsi" w:hAnsiTheme="minorHAnsi"/>
          <w:sz w:val="22"/>
          <w:szCs w:val="22"/>
        </w:rPr>
        <w:t>US loss</w:t>
      </w:r>
      <w:r>
        <w:rPr>
          <w:rFonts w:asciiTheme="minorHAnsi" w:hAnsiTheme="minorHAnsi"/>
          <w:sz w:val="22"/>
          <w:szCs w:val="22"/>
        </w:rPr>
        <w:t xml:space="preserve">es </w:t>
      </w:r>
      <w:r w:rsidRPr="00A52F29">
        <w:rPr>
          <w:rFonts w:asciiTheme="minorHAnsi" w:hAnsiTheme="minorHAnsi"/>
          <w:sz w:val="22"/>
          <w:szCs w:val="22"/>
        </w:rPr>
        <w:t>not recognised for deferred tax purposes</w:t>
      </w:r>
      <w:r w:rsidRPr="007C5C2F">
        <w:rPr>
          <w:rFonts w:asciiTheme="minorHAnsi" w:hAnsiTheme="minorHAnsi"/>
          <w:sz w:val="22"/>
          <w:szCs w:val="22"/>
        </w:rPr>
        <w:t xml:space="preserve">. </w:t>
      </w:r>
      <w:r>
        <w:rPr>
          <w:rFonts w:asciiTheme="minorHAnsi" w:hAnsiTheme="minorHAnsi"/>
          <w:sz w:val="22"/>
          <w:szCs w:val="22"/>
        </w:rPr>
        <w:t xml:space="preserve"> Excluding the US, t</w:t>
      </w:r>
      <w:r w:rsidRPr="007C5C2F">
        <w:rPr>
          <w:rFonts w:asciiTheme="minorHAnsi" w:hAnsiTheme="minorHAnsi"/>
          <w:sz w:val="22"/>
          <w:szCs w:val="22"/>
        </w:rPr>
        <w:t>he pro forma effective tax rate was 1</w:t>
      </w:r>
      <w:r>
        <w:rPr>
          <w:rFonts w:asciiTheme="minorHAnsi" w:hAnsiTheme="minorHAnsi"/>
          <w:sz w:val="22"/>
          <w:szCs w:val="22"/>
        </w:rPr>
        <w:t>0</w:t>
      </w:r>
      <w:r w:rsidRPr="007C5C2F">
        <w:rPr>
          <w:rFonts w:asciiTheme="minorHAnsi" w:hAnsiTheme="minorHAnsi"/>
          <w:sz w:val="22"/>
          <w:szCs w:val="22"/>
        </w:rPr>
        <w:t>.</w:t>
      </w:r>
      <w:r>
        <w:rPr>
          <w:rFonts w:asciiTheme="minorHAnsi" w:hAnsiTheme="minorHAnsi"/>
          <w:sz w:val="22"/>
          <w:szCs w:val="22"/>
        </w:rPr>
        <w:t>4</w:t>
      </w:r>
      <w:r w:rsidRPr="007C5C2F">
        <w:rPr>
          <w:rFonts w:asciiTheme="minorHAnsi" w:hAnsiTheme="minorHAnsi"/>
          <w:sz w:val="22"/>
          <w:szCs w:val="22"/>
        </w:rPr>
        <w:t>% in 2020</w:t>
      </w:r>
      <w:r>
        <w:rPr>
          <w:rFonts w:asciiTheme="minorHAnsi" w:hAnsiTheme="minorHAnsi"/>
          <w:sz w:val="22"/>
          <w:szCs w:val="22"/>
        </w:rPr>
        <w:t xml:space="preserve">. </w:t>
      </w:r>
    </w:p>
    <w:p w14:paraId="489521B3" w14:textId="77777777" w:rsidR="00682944" w:rsidRDefault="00682944" w:rsidP="00682944">
      <w:pPr>
        <w:spacing w:after="80"/>
        <w:jc w:val="both"/>
        <w:rPr>
          <w:rFonts w:asciiTheme="minorHAnsi" w:hAnsiTheme="minorHAnsi" w:cstheme="minorHAnsi"/>
          <w:sz w:val="22"/>
          <w:szCs w:val="22"/>
        </w:rPr>
      </w:pPr>
      <w:r>
        <w:rPr>
          <w:rFonts w:asciiTheme="minorHAnsi" w:hAnsiTheme="minorHAnsi" w:cstheme="minorHAnsi"/>
          <w:sz w:val="22"/>
          <w:szCs w:val="22"/>
        </w:rPr>
        <w:t xml:space="preserve">Adjusted earnings per share increased by 19% to 496.6p in 2020 reflecting the strong performance of the Group. </w:t>
      </w:r>
    </w:p>
    <w:p w14:paraId="1C3AB927" w14:textId="77777777" w:rsidR="00682944" w:rsidRPr="00271270" w:rsidRDefault="00682944" w:rsidP="00682944">
      <w:pPr>
        <w:spacing w:after="160" w:line="259" w:lineRule="auto"/>
        <w:jc w:val="both"/>
        <w:rPr>
          <w:rFonts w:asciiTheme="minorHAnsi" w:hAnsiTheme="minorHAnsi"/>
          <w:sz w:val="22"/>
          <w:szCs w:val="22"/>
        </w:rPr>
      </w:pPr>
    </w:p>
    <w:p w14:paraId="13DDE0F1" w14:textId="77777777" w:rsidR="00682944" w:rsidRDefault="00682944" w:rsidP="00682944">
      <w:pPr>
        <w:rPr>
          <w:rFonts w:asciiTheme="minorHAnsi" w:hAnsiTheme="minorHAnsi"/>
          <w:b/>
          <w:sz w:val="22"/>
          <w:szCs w:val="22"/>
        </w:rPr>
      </w:pPr>
      <w:r>
        <w:rPr>
          <w:rFonts w:asciiTheme="minorHAnsi" w:hAnsiTheme="minorHAnsi"/>
          <w:b/>
          <w:sz w:val="22"/>
          <w:szCs w:val="22"/>
        </w:rPr>
        <w:br w:type="page"/>
      </w:r>
    </w:p>
    <w:p w14:paraId="420B33E0" w14:textId="77777777" w:rsidR="00682944" w:rsidRDefault="00682944" w:rsidP="00682944">
      <w:pPr>
        <w:spacing w:after="160" w:line="259" w:lineRule="auto"/>
        <w:jc w:val="both"/>
        <w:rPr>
          <w:rFonts w:asciiTheme="minorHAnsi" w:hAnsiTheme="minorHAnsi"/>
          <w:b/>
          <w:sz w:val="22"/>
          <w:szCs w:val="22"/>
        </w:rPr>
      </w:pPr>
      <w:r w:rsidRPr="008F5BA0">
        <w:rPr>
          <w:rFonts w:asciiTheme="minorHAnsi" w:hAnsiTheme="minorHAnsi"/>
          <w:b/>
          <w:sz w:val="22"/>
          <w:szCs w:val="22"/>
        </w:rPr>
        <w:lastRenderedPageBreak/>
        <w:t>PPB</w:t>
      </w:r>
    </w:p>
    <w:tbl>
      <w:tblPr>
        <w:tblW w:w="10081" w:type="dxa"/>
        <w:tblLook w:val="04A0" w:firstRow="1" w:lastRow="0" w:firstColumn="1" w:lastColumn="0" w:noHBand="0" w:noVBand="1"/>
      </w:tblPr>
      <w:tblGrid>
        <w:gridCol w:w="2868"/>
        <w:gridCol w:w="674"/>
        <w:gridCol w:w="725"/>
        <w:gridCol w:w="1086"/>
        <w:gridCol w:w="884"/>
        <w:gridCol w:w="732"/>
        <w:gridCol w:w="835"/>
        <w:gridCol w:w="664"/>
        <w:gridCol w:w="674"/>
        <w:gridCol w:w="939"/>
      </w:tblGrid>
      <w:tr w:rsidR="00682944" w:rsidRPr="006A1044" w14:paraId="44B3FA4F" w14:textId="77777777" w:rsidTr="00C46D42">
        <w:trPr>
          <w:trHeight w:val="102"/>
        </w:trPr>
        <w:tc>
          <w:tcPr>
            <w:tcW w:w="2868" w:type="dxa"/>
            <w:tcBorders>
              <w:top w:val="nil"/>
              <w:left w:val="nil"/>
              <w:bottom w:val="nil"/>
              <w:right w:val="nil"/>
            </w:tcBorders>
            <w:shd w:val="clear" w:color="auto" w:fill="auto"/>
            <w:noWrap/>
            <w:vAlign w:val="bottom"/>
            <w:hideMark/>
          </w:tcPr>
          <w:p w14:paraId="42D1E64D" w14:textId="77777777" w:rsidR="00682944" w:rsidRPr="006A1044" w:rsidRDefault="00682944" w:rsidP="00C46D42">
            <w:pPr>
              <w:jc w:val="center"/>
              <w:rPr>
                <w:rFonts w:ascii="Calibri" w:hAnsi="Calibri" w:cs="Calibri"/>
                <w:b/>
                <w:bCs/>
                <w:i/>
                <w:iCs/>
                <w:color w:val="000000"/>
                <w:sz w:val="22"/>
                <w:szCs w:val="22"/>
                <w:lang w:val="en-IE" w:eastAsia="en-IE"/>
              </w:rPr>
            </w:pPr>
          </w:p>
        </w:tc>
        <w:tc>
          <w:tcPr>
            <w:tcW w:w="674" w:type="dxa"/>
            <w:tcBorders>
              <w:top w:val="nil"/>
              <w:left w:val="nil"/>
              <w:bottom w:val="nil"/>
              <w:right w:val="nil"/>
            </w:tcBorders>
            <w:shd w:val="clear" w:color="auto" w:fill="auto"/>
            <w:noWrap/>
            <w:vAlign w:val="bottom"/>
            <w:hideMark/>
          </w:tcPr>
          <w:p w14:paraId="097CEE38" w14:textId="77777777" w:rsidR="00682944" w:rsidRPr="006A1044" w:rsidRDefault="00682944" w:rsidP="00C46D42">
            <w:pPr>
              <w:rPr>
                <w:rFonts w:ascii="Times New Roman" w:hAnsi="Times New Roman"/>
                <w:sz w:val="20"/>
                <w:lang w:val="en-IE" w:eastAsia="en-IE"/>
              </w:rPr>
            </w:pPr>
          </w:p>
        </w:tc>
        <w:tc>
          <w:tcPr>
            <w:tcW w:w="725" w:type="dxa"/>
            <w:tcBorders>
              <w:top w:val="nil"/>
              <w:left w:val="nil"/>
              <w:bottom w:val="nil"/>
              <w:right w:val="nil"/>
            </w:tcBorders>
            <w:shd w:val="clear" w:color="auto" w:fill="auto"/>
            <w:noWrap/>
            <w:vAlign w:val="bottom"/>
            <w:hideMark/>
          </w:tcPr>
          <w:p w14:paraId="18CB9072" w14:textId="77777777" w:rsidR="00682944" w:rsidRPr="006A1044" w:rsidRDefault="00682944" w:rsidP="00C46D42">
            <w:pPr>
              <w:rPr>
                <w:rFonts w:ascii="Times New Roman" w:hAnsi="Times New Roman"/>
                <w:sz w:val="20"/>
                <w:lang w:val="en-IE" w:eastAsia="en-IE"/>
              </w:rPr>
            </w:pPr>
          </w:p>
        </w:tc>
        <w:tc>
          <w:tcPr>
            <w:tcW w:w="1086" w:type="dxa"/>
            <w:tcBorders>
              <w:top w:val="nil"/>
              <w:left w:val="nil"/>
              <w:bottom w:val="nil"/>
              <w:right w:val="nil"/>
            </w:tcBorders>
            <w:shd w:val="clear" w:color="auto" w:fill="auto"/>
            <w:noWrap/>
            <w:vAlign w:val="bottom"/>
            <w:hideMark/>
          </w:tcPr>
          <w:p w14:paraId="54711E6F" w14:textId="77777777" w:rsidR="00682944" w:rsidRPr="006A1044" w:rsidRDefault="00682944" w:rsidP="00C46D42">
            <w:pPr>
              <w:rPr>
                <w:rFonts w:ascii="Times New Roman" w:hAnsi="Times New Roman"/>
                <w:sz w:val="20"/>
                <w:lang w:val="en-IE" w:eastAsia="en-IE"/>
              </w:rPr>
            </w:pPr>
          </w:p>
        </w:tc>
        <w:tc>
          <w:tcPr>
            <w:tcW w:w="884" w:type="dxa"/>
            <w:tcBorders>
              <w:top w:val="nil"/>
              <w:left w:val="nil"/>
              <w:bottom w:val="nil"/>
              <w:right w:val="nil"/>
            </w:tcBorders>
            <w:shd w:val="clear" w:color="auto" w:fill="auto"/>
            <w:noWrap/>
            <w:vAlign w:val="bottom"/>
            <w:hideMark/>
          </w:tcPr>
          <w:p w14:paraId="12A96AEF" w14:textId="77777777" w:rsidR="00682944" w:rsidRPr="006A1044" w:rsidRDefault="00682944" w:rsidP="00C46D42">
            <w:pPr>
              <w:rPr>
                <w:rFonts w:ascii="Times New Roman" w:hAnsi="Times New Roman"/>
                <w:sz w:val="20"/>
                <w:lang w:val="en-IE" w:eastAsia="en-IE"/>
              </w:rPr>
            </w:pPr>
          </w:p>
        </w:tc>
        <w:tc>
          <w:tcPr>
            <w:tcW w:w="732" w:type="dxa"/>
            <w:tcBorders>
              <w:top w:val="nil"/>
              <w:left w:val="nil"/>
              <w:bottom w:val="nil"/>
              <w:right w:val="nil"/>
            </w:tcBorders>
            <w:shd w:val="clear" w:color="auto" w:fill="auto"/>
            <w:noWrap/>
            <w:vAlign w:val="bottom"/>
            <w:hideMark/>
          </w:tcPr>
          <w:p w14:paraId="087807CD" w14:textId="77777777" w:rsidR="00682944" w:rsidRPr="006A1044" w:rsidRDefault="00682944" w:rsidP="00C46D42">
            <w:pPr>
              <w:rPr>
                <w:rFonts w:ascii="Times New Roman" w:hAnsi="Times New Roman"/>
                <w:sz w:val="20"/>
                <w:lang w:val="en-IE" w:eastAsia="en-IE"/>
              </w:rPr>
            </w:pPr>
          </w:p>
        </w:tc>
        <w:tc>
          <w:tcPr>
            <w:tcW w:w="835" w:type="dxa"/>
            <w:tcBorders>
              <w:top w:val="nil"/>
              <w:left w:val="nil"/>
              <w:bottom w:val="nil"/>
              <w:right w:val="nil"/>
            </w:tcBorders>
            <w:shd w:val="clear" w:color="auto" w:fill="auto"/>
            <w:noWrap/>
            <w:vAlign w:val="bottom"/>
            <w:hideMark/>
          </w:tcPr>
          <w:p w14:paraId="7FD0070E" w14:textId="77777777" w:rsidR="00682944" w:rsidRPr="006A1044" w:rsidRDefault="00682944" w:rsidP="00C46D42">
            <w:pPr>
              <w:rPr>
                <w:rFonts w:ascii="Times New Roman" w:hAnsi="Times New Roman"/>
                <w:sz w:val="20"/>
                <w:lang w:val="en-IE" w:eastAsia="en-IE"/>
              </w:rPr>
            </w:pPr>
          </w:p>
        </w:tc>
        <w:tc>
          <w:tcPr>
            <w:tcW w:w="664" w:type="dxa"/>
            <w:tcBorders>
              <w:top w:val="nil"/>
              <w:left w:val="nil"/>
              <w:bottom w:val="nil"/>
              <w:right w:val="nil"/>
            </w:tcBorders>
            <w:shd w:val="clear" w:color="auto" w:fill="auto"/>
            <w:noWrap/>
            <w:vAlign w:val="bottom"/>
            <w:hideMark/>
          </w:tcPr>
          <w:p w14:paraId="6AAB9E24" w14:textId="77777777" w:rsidR="00682944" w:rsidRPr="006A1044" w:rsidRDefault="00682944" w:rsidP="00C46D42">
            <w:pPr>
              <w:rPr>
                <w:rFonts w:ascii="Times New Roman" w:hAnsi="Times New Roman"/>
                <w:sz w:val="20"/>
                <w:lang w:val="en-IE" w:eastAsia="en-IE"/>
              </w:rPr>
            </w:pPr>
          </w:p>
        </w:tc>
        <w:tc>
          <w:tcPr>
            <w:tcW w:w="674" w:type="dxa"/>
            <w:tcBorders>
              <w:top w:val="nil"/>
              <w:left w:val="nil"/>
              <w:bottom w:val="nil"/>
              <w:right w:val="nil"/>
            </w:tcBorders>
            <w:shd w:val="clear" w:color="auto" w:fill="auto"/>
            <w:noWrap/>
            <w:vAlign w:val="bottom"/>
            <w:hideMark/>
          </w:tcPr>
          <w:p w14:paraId="54DEC73C" w14:textId="77777777" w:rsidR="00682944" w:rsidRPr="006A1044" w:rsidRDefault="00682944" w:rsidP="00C46D42">
            <w:pPr>
              <w:rPr>
                <w:rFonts w:ascii="Times New Roman" w:hAnsi="Times New Roman"/>
                <w:sz w:val="20"/>
                <w:lang w:val="en-IE" w:eastAsia="en-IE"/>
              </w:rPr>
            </w:pPr>
          </w:p>
        </w:tc>
        <w:tc>
          <w:tcPr>
            <w:tcW w:w="939" w:type="dxa"/>
            <w:tcBorders>
              <w:top w:val="nil"/>
              <w:left w:val="nil"/>
              <w:bottom w:val="nil"/>
              <w:right w:val="nil"/>
            </w:tcBorders>
            <w:shd w:val="clear" w:color="auto" w:fill="auto"/>
            <w:noWrap/>
            <w:vAlign w:val="bottom"/>
            <w:hideMark/>
          </w:tcPr>
          <w:p w14:paraId="018E21D1" w14:textId="77777777" w:rsidR="00682944" w:rsidRPr="006A1044" w:rsidRDefault="00682944" w:rsidP="00C46D42">
            <w:pPr>
              <w:rPr>
                <w:rFonts w:ascii="Times New Roman" w:hAnsi="Times New Roman"/>
                <w:sz w:val="20"/>
                <w:lang w:val="en-IE" w:eastAsia="en-IE"/>
              </w:rPr>
            </w:pPr>
          </w:p>
        </w:tc>
      </w:tr>
      <w:tr w:rsidR="00682944" w:rsidRPr="006A1044" w14:paraId="6042675B" w14:textId="77777777" w:rsidTr="00C46D42">
        <w:trPr>
          <w:trHeight w:val="255"/>
        </w:trPr>
        <w:tc>
          <w:tcPr>
            <w:tcW w:w="2868" w:type="dxa"/>
            <w:tcBorders>
              <w:top w:val="single" w:sz="8" w:space="0" w:color="auto"/>
              <w:left w:val="single" w:sz="8" w:space="0" w:color="auto"/>
              <w:bottom w:val="nil"/>
              <w:right w:val="nil"/>
            </w:tcBorders>
            <w:shd w:val="clear" w:color="auto" w:fill="auto"/>
            <w:noWrap/>
            <w:vAlign w:val="center"/>
            <w:hideMark/>
          </w:tcPr>
          <w:p w14:paraId="4796890F" w14:textId="77777777" w:rsidR="00682944" w:rsidRPr="006A1044" w:rsidRDefault="00682944" w:rsidP="00C46D42">
            <w:pPr>
              <w:jc w:val="both"/>
              <w:rPr>
                <w:rFonts w:ascii="Calibri" w:hAnsi="Calibri" w:cs="Calibri"/>
                <w:b/>
                <w:bCs/>
                <w:sz w:val="20"/>
                <w:lang w:val="en-IE" w:eastAsia="en-IE"/>
              </w:rPr>
            </w:pPr>
            <w:r w:rsidRPr="006A1044">
              <w:rPr>
                <w:rFonts w:ascii="Calibri" w:hAnsi="Calibri" w:cs="Calibri"/>
                <w:b/>
                <w:bCs/>
                <w:sz w:val="20"/>
                <w:lang w:val="en-IE" w:eastAsia="en-IE"/>
              </w:rPr>
              <w:t> </w:t>
            </w:r>
          </w:p>
        </w:tc>
        <w:tc>
          <w:tcPr>
            <w:tcW w:w="2485" w:type="dxa"/>
            <w:gridSpan w:val="3"/>
            <w:tcBorders>
              <w:top w:val="single" w:sz="8" w:space="0" w:color="auto"/>
              <w:left w:val="nil"/>
              <w:bottom w:val="nil"/>
              <w:right w:val="single" w:sz="8" w:space="0" w:color="000000"/>
            </w:tcBorders>
            <w:shd w:val="clear" w:color="auto" w:fill="auto"/>
            <w:noWrap/>
            <w:vAlign w:val="center"/>
            <w:hideMark/>
          </w:tcPr>
          <w:p w14:paraId="7514DA04" w14:textId="77777777" w:rsidR="00682944" w:rsidRPr="006A1044" w:rsidRDefault="00682944" w:rsidP="00C46D42">
            <w:pPr>
              <w:jc w:val="center"/>
              <w:rPr>
                <w:rFonts w:ascii="Calibri" w:hAnsi="Calibri" w:cs="Calibri"/>
                <w:b/>
                <w:bCs/>
                <w:color w:val="000000"/>
                <w:sz w:val="20"/>
                <w:lang w:val="en-IE" w:eastAsia="en-IE"/>
              </w:rPr>
            </w:pPr>
            <w:r w:rsidRPr="006A1044">
              <w:rPr>
                <w:rFonts w:ascii="Calibri" w:hAnsi="Calibri" w:cs="Calibri"/>
                <w:b/>
                <w:bCs/>
                <w:color w:val="000000"/>
                <w:sz w:val="20"/>
                <w:lang w:val="en-IE" w:eastAsia="en-IE"/>
              </w:rPr>
              <w:t>PPB Total</w:t>
            </w:r>
          </w:p>
        </w:tc>
        <w:tc>
          <w:tcPr>
            <w:tcW w:w="2451" w:type="dxa"/>
            <w:gridSpan w:val="3"/>
            <w:tcBorders>
              <w:top w:val="single" w:sz="8" w:space="0" w:color="auto"/>
              <w:left w:val="nil"/>
              <w:bottom w:val="nil"/>
              <w:right w:val="single" w:sz="8" w:space="0" w:color="000000"/>
            </w:tcBorders>
            <w:shd w:val="clear" w:color="auto" w:fill="auto"/>
            <w:noWrap/>
            <w:vAlign w:val="center"/>
            <w:hideMark/>
          </w:tcPr>
          <w:p w14:paraId="3BFCB5ED" w14:textId="77777777" w:rsidR="00682944" w:rsidRPr="006A1044" w:rsidRDefault="00682944" w:rsidP="00C46D42">
            <w:pPr>
              <w:jc w:val="center"/>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PPB Online</w:t>
            </w:r>
          </w:p>
        </w:tc>
        <w:tc>
          <w:tcPr>
            <w:tcW w:w="2277" w:type="dxa"/>
            <w:gridSpan w:val="3"/>
            <w:tcBorders>
              <w:top w:val="single" w:sz="8" w:space="0" w:color="auto"/>
              <w:left w:val="nil"/>
              <w:bottom w:val="nil"/>
              <w:right w:val="single" w:sz="8" w:space="0" w:color="000000"/>
            </w:tcBorders>
            <w:shd w:val="clear" w:color="auto" w:fill="auto"/>
            <w:noWrap/>
            <w:vAlign w:val="center"/>
            <w:hideMark/>
          </w:tcPr>
          <w:p w14:paraId="68DC2348" w14:textId="77777777" w:rsidR="00682944" w:rsidRPr="006A1044" w:rsidRDefault="00682944" w:rsidP="00C46D42">
            <w:pPr>
              <w:jc w:val="center"/>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PPB Retail</w:t>
            </w:r>
          </w:p>
        </w:tc>
      </w:tr>
      <w:tr w:rsidR="00682944" w:rsidRPr="006A1044" w14:paraId="51A618F3"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6E8404F8" w14:textId="77777777" w:rsidR="00682944" w:rsidRPr="006A1044" w:rsidRDefault="00682944" w:rsidP="00C46D42">
            <w:pPr>
              <w:jc w:val="both"/>
              <w:rPr>
                <w:rFonts w:ascii="Calibri" w:hAnsi="Calibri" w:cs="Calibri"/>
                <w:b/>
                <w:bCs/>
                <w:sz w:val="20"/>
                <w:lang w:val="en-IE" w:eastAsia="en-IE"/>
              </w:rPr>
            </w:pPr>
            <w:r w:rsidRPr="006A1044">
              <w:rPr>
                <w:rFonts w:ascii="Calibri" w:hAnsi="Calibri" w:cs="Calibri"/>
                <w:b/>
                <w:bCs/>
                <w:sz w:val="20"/>
                <w:lang w:val="en-IE" w:eastAsia="en-IE"/>
              </w:rPr>
              <w:t> </w:t>
            </w:r>
          </w:p>
        </w:tc>
        <w:tc>
          <w:tcPr>
            <w:tcW w:w="674" w:type="dxa"/>
            <w:tcBorders>
              <w:top w:val="nil"/>
              <w:left w:val="nil"/>
              <w:bottom w:val="nil"/>
              <w:right w:val="nil"/>
            </w:tcBorders>
            <w:shd w:val="clear" w:color="auto" w:fill="auto"/>
            <w:noWrap/>
            <w:vAlign w:val="center"/>
            <w:hideMark/>
          </w:tcPr>
          <w:p w14:paraId="59BF820C"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FY</w:t>
            </w:r>
          </w:p>
        </w:tc>
        <w:tc>
          <w:tcPr>
            <w:tcW w:w="725" w:type="dxa"/>
            <w:tcBorders>
              <w:top w:val="nil"/>
              <w:left w:val="nil"/>
              <w:bottom w:val="nil"/>
              <w:right w:val="nil"/>
            </w:tcBorders>
            <w:shd w:val="clear" w:color="auto" w:fill="auto"/>
            <w:noWrap/>
            <w:vAlign w:val="center"/>
            <w:hideMark/>
          </w:tcPr>
          <w:p w14:paraId="22ECEC30"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FY</w:t>
            </w:r>
          </w:p>
        </w:tc>
        <w:tc>
          <w:tcPr>
            <w:tcW w:w="1086" w:type="dxa"/>
            <w:tcBorders>
              <w:top w:val="nil"/>
              <w:left w:val="nil"/>
              <w:bottom w:val="nil"/>
              <w:right w:val="single" w:sz="8" w:space="0" w:color="auto"/>
            </w:tcBorders>
            <w:shd w:val="clear" w:color="auto" w:fill="auto"/>
            <w:noWrap/>
            <w:vAlign w:val="center"/>
            <w:hideMark/>
          </w:tcPr>
          <w:p w14:paraId="762DC181" w14:textId="77777777" w:rsidR="00682944" w:rsidRPr="006A1044" w:rsidRDefault="00682944" w:rsidP="00C46D42">
            <w:pPr>
              <w:rPr>
                <w:rFonts w:ascii="Calibri" w:hAnsi="Calibri" w:cs="Calibri"/>
                <w:b/>
                <w:bCs/>
                <w:color w:val="000000"/>
                <w:sz w:val="20"/>
                <w:lang w:val="en-IE" w:eastAsia="en-IE"/>
              </w:rPr>
            </w:pPr>
            <w:r w:rsidRPr="006A1044">
              <w:rPr>
                <w:rFonts w:ascii="Calibri" w:hAnsi="Calibri" w:cs="Calibri"/>
                <w:b/>
                <w:bCs/>
                <w:color w:val="000000"/>
                <w:sz w:val="20"/>
                <w:lang w:val="en-IE" w:eastAsia="en-IE"/>
              </w:rPr>
              <w:t> </w:t>
            </w:r>
          </w:p>
        </w:tc>
        <w:tc>
          <w:tcPr>
            <w:tcW w:w="884" w:type="dxa"/>
            <w:tcBorders>
              <w:top w:val="nil"/>
              <w:left w:val="nil"/>
              <w:bottom w:val="nil"/>
              <w:right w:val="nil"/>
            </w:tcBorders>
            <w:shd w:val="clear" w:color="auto" w:fill="auto"/>
            <w:noWrap/>
            <w:vAlign w:val="center"/>
            <w:hideMark/>
          </w:tcPr>
          <w:p w14:paraId="54656A6C"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FY</w:t>
            </w:r>
          </w:p>
        </w:tc>
        <w:tc>
          <w:tcPr>
            <w:tcW w:w="732" w:type="dxa"/>
            <w:tcBorders>
              <w:top w:val="nil"/>
              <w:left w:val="nil"/>
              <w:bottom w:val="nil"/>
              <w:right w:val="nil"/>
            </w:tcBorders>
            <w:shd w:val="clear" w:color="auto" w:fill="auto"/>
            <w:noWrap/>
            <w:vAlign w:val="center"/>
            <w:hideMark/>
          </w:tcPr>
          <w:p w14:paraId="51B0951D"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FY</w:t>
            </w:r>
          </w:p>
        </w:tc>
        <w:tc>
          <w:tcPr>
            <w:tcW w:w="835" w:type="dxa"/>
            <w:tcBorders>
              <w:top w:val="nil"/>
              <w:left w:val="nil"/>
              <w:bottom w:val="nil"/>
              <w:right w:val="single" w:sz="8" w:space="0" w:color="auto"/>
            </w:tcBorders>
            <w:shd w:val="clear" w:color="auto" w:fill="auto"/>
            <w:noWrap/>
            <w:vAlign w:val="center"/>
            <w:hideMark/>
          </w:tcPr>
          <w:p w14:paraId="7E55583E" w14:textId="77777777" w:rsidR="00682944" w:rsidRPr="006A1044" w:rsidRDefault="00682944" w:rsidP="00C46D42">
            <w:pPr>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 </w:t>
            </w:r>
          </w:p>
        </w:tc>
        <w:tc>
          <w:tcPr>
            <w:tcW w:w="664" w:type="dxa"/>
            <w:tcBorders>
              <w:top w:val="nil"/>
              <w:left w:val="nil"/>
              <w:bottom w:val="nil"/>
              <w:right w:val="nil"/>
            </w:tcBorders>
            <w:shd w:val="clear" w:color="auto" w:fill="auto"/>
            <w:noWrap/>
            <w:vAlign w:val="center"/>
            <w:hideMark/>
          </w:tcPr>
          <w:p w14:paraId="2B273324"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FY</w:t>
            </w:r>
          </w:p>
        </w:tc>
        <w:tc>
          <w:tcPr>
            <w:tcW w:w="674" w:type="dxa"/>
            <w:tcBorders>
              <w:top w:val="nil"/>
              <w:left w:val="nil"/>
              <w:bottom w:val="nil"/>
              <w:right w:val="nil"/>
            </w:tcBorders>
            <w:shd w:val="clear" w:color="auto" w:fill="auto"/>
            <w:noWrap/>
            <w:vAlign w:val="center"/>
            <w:hideMark/>
          </w:tcPr>
          <w:p w14:paraId="19E1C638"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FY</w:t>
            </w:r>
          </w:p>
        </w:tc>
        <w:tc>
          <w:tcPr>
            <w:tcW w:w="939" w:type="dxa"/>
            <w:tcBorders>
              <w:top w:val="nil"/>
              <w:left w:val="nil"/>
              <w:bottom w:val="nil"/>
              <w:right w:val="single" w:sz="8" w:space="0" w:color="auto"/>
            </w:tcBorders>
            <w:shd w:val="clear" w:color="auto" w:fill="auto"/>
            <w:noWrap/>
            <w:vAlign w:val="center"/>
            <w:hideMark/>
          </w:tcPr>
          <w:p w14:paraId="057E1988" w14:textId="77777777" w:rsidR="00682944" w:rsidRPr="006A1044" w:rsidRDefault="00682944" w:rsidP="00C46D42">
            <w:pPr>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 </w:t>
            </w:r>
          </w:p>
        </w:tc>
      </w:tr>
      <w:tr w:rsidR="00682944" w:rsidRPr="006A1044" w14:paraId="4D079030"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6C17F200" w14:textId="77777777" w:rsidR="00682944" w:rsidRPr="006A1044" w:rsidRDefault="00682944" w:rsidP="00C46D42">
            <w:pPr>
              <w:jc w:val="both"/>
              <w:rPr>
                <w:rFonts w:ascii="Calibri" w:hAnsi="Calibri" w:cs="Calibri"/>
                <w:b/>
                <w:bCs/>
                <w:sz w:val="20"/>
                <w:lang w:val="en-IE" w:eastAsia="en-IE"/>
              </w:rPr>
            </w:pPr>
            <w:r w:rsidRPr="006A1044">
              <w:rPr>
                <w:rFonts w:ascii="Calibri" w:hAnsi="Calibri" w:cs="Calibri"/>
                <w:b/>
                <w:bCs/>
                <w:sz w:val="20"/>
                <w:lang w:val="en-IE" w:eastAsia="en-IE"/>
              </w:rPr>
              <w:t> </w:t>
            </w:r>
          </w:p>
        </w:tc>
        <w:tc>
          <w:tcPr>
            <w:tcW w:w="674" w:type="dxa"/>
            <w:tcBorders>
              <w:top w:val="nil"/>
              <w:left w:val="nil"/>
              <w:bottom w:val="nil"/>
              <w:right w:val="nil"/>
            </w:tcBorders>
            <w:shd w:val="clear" w:color="auto" w:fill="auto"/>
            <w:noWrap/>
            <w:vAlign w:val="center"/>
            <w:hideMark/>
          </w:tcPr>
          <w:p w14:paraId="6DABCE07"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2020</w:t>
            </w:r>
          </w:p>
        </w:tc>
        <w:tc>
          <w:tcPr>
            <w:tcW w:w="725" w:type="dxa"/>
            <w:tcBorders>
              <w:top w:val="nil"/>
              <w:left w:val="nil"/>
              <w:bottom w:val="nil"/>
              <w:right w:val="nil"/>
            </w:tcBorders>
            <w:shd w:val="clear" w:color="auto" w:fill="auto"/>
            <w:noWrap/>
            <w:vAlign w:val="center"/>
            <w:hideMark/>
          </w:tcPr>
          <w:p w14:paraId="730BCF43"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2019</w:t>
            </w:r>
          </w:p>
        </w:tc>
        <w:tc>
          <w:tcPr>
            <w:tcW w:w="1086" w:type="dxa"/>
            <w:tcBorders>
              <w:top w:val="nil"/>
              <w:left w:val="nil"/>
              <w:bottom w:val="nil"/>
              <w:right w:val="single" w:sz="8" w:space="0" w:color="auto"/>
            </w:tcBorders>
            <w:shd w:val="clear" w:color="auto" w:fill="auto"/>
            <w:noWrap/>
            <w:vAlign w:val="center"/>
            <w:hideMark/>
          </w:tcPr>
          <w:p w14:paraId="271B2CC3"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Change</w:t>
            </w:r>
          </w:p>
        </w:tc>
        <w:tc>
          <w:tcPr>
            <w:tcW w:w="884" w:type="dxa"/>
            <w:tcBorders>
              <w:top w:val="nil"/>
              <w:left w:val="nil"/>
              <w:bottom w:val="nil"/>
              <w:right w:val="nil"/>
            </w:tcBorders>
            <w:shd w:val="clear" w:color="auto" w:fill="auto"/>
            <w:noWrap/>
            <w:vAlign w:val="center"/>
            <w:hideMark/>
          </w:tcPr>
          <w:p w14:paraId="5890EC36"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2020</w:t>
            </w:r>
          </w:p>
        </w:tc>
        <w:tc>
          <w:tcPr>
            <w:tcW w:w="732" w:type="dxa"/>
            <w:tcBorders>
              <w:top w:val="nil"/>
              <w:left w:val="nil"/>
              <w:bottom w:val="nil"/>
              <w:right w:val="nil"/>
            </w:tcBorders>
            <w:shd w:val="clear" w:color="auto" w:fill="auto"/>
            <w:noWrap/>
            <w:vAlign w:val="center"/>
            <w:hideMark/>
          </w:tcPr>
          <w:p w14:paraId="4AC2B65F"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2019</w:t>
            </w:r>
          </w:p>
        </w:tc>
        <w:tc>
          <w:tcPr>
            <w:tcW w:w="835" w:type="dxa"/>
            <w:tcBorders>
              <w:top w:val="nil"/>
              <w:left w:val="nil"/>
              <w:bottom w:val="nil"/>
              <w:right w:val="single" w:sz="8" w:space="0" w:color="auto"/>
            </w:tcBorders>
            <w:shd w:val="clear" w:color="auto" w:fill="auto"/>
            <w:noWrap/>
            <w:vAlign w:val="center"/>
            <w:hideMark/>
          </w:tcPr>
          <w:p w14:paraId="2ADB43CA"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Change</w:t>
            </w:r>
          </w:p>
        </w:tc>
        <w:tc>
          <w:tcPr>
            <w:tcW w:w="664" w:type="dxa"/>
            <w:tcBorders>
              <w:top w:val="nil"/>
              <w:left w:val="nil"/>
              <w:bottom w:val="nil"/>
              <w:right w:val="nil"/>
            </w:tcBorders>
            <w:shd w:val="clear" w:color="auto" w:fill="auto"/>
            <w:noWrap/>
            <w:vAlign w:val="center"/>
            <w:hideMark/>
          </w:tcPr>
          <w:p w14:paraId="38C457BA"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2020</w:t>
            </w:r>
          </w:p>
        </w:tc>
        <w:tc>
          <w:tcPr>
            <w:tcW w:w="674" w:type="dxa"/>
            <w:tcBorders>
              <w:top w:val="nil"/>
              <w:left w:val="nil"/>
              <w:bottom w:val="nil"/>
              <w:right w:val="nil"/>
            </w:tcBorders>
            <w:shd w:val="clear" w:color="auto" w:fill="auto"/>
            <w:noWrap/>
            <w:vAlign w:val="center"/>
            <w:hideMark/>
          </w:tcPr>
          <w:p w14:paraId="5F664F03"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2019</w:t>
            </w:r>
          </w:p>
        </w:tc>
        <w:tc>
          <w:tcPr>
            <w:tcW w:w="939" w:type="dxa"/>
            <w:tcBorders>
              <w:top w:val="nil"/>
              <w:left w:val="nil"/>
              <w:bottom w:val="nil"/>
              <w:right w:val="single" w:sz="8" w:space="0" w:color="auto"/>
            </w:tcBorders>
            <w:shd w:val="clear" w:color="auto" w:fill="auto"/>
            <w:noWrap/>
            <w:vAlign w:val="center"/>
            <w:hideMark/>
          </w:tcPr>
          <w:p w14:paraId="72F21B20"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Change</w:t>
            </w:r>
          </w:p>
        </w:tc>
      </w:tr>
      <w:tr w:rsidR="00682944" w:rsidRPr="006A1044" w14:paraId="423DDB06" w14:textId="77777777" w:rsidTr="00C46D42">
        <w:trPr>
          <w:trHeight w:val="255"/>
        </w:trPr>
        <w:tc>
          <w:tcPr>
            <w:tcW w:w="2868" w:type="dxa"/>
            <w:tcBorders>
              <w:top w:val="nil"/>
              <w:left w:val="single" w:sz="8" w:space="0" w:color="auto"/>
              <w:bottom w:val="single" w:sz="8" w:space="0" w:color="auto"/>
              <w:right w:val="nil"/>
            </w:tcBorders>
            <w:shd w:val="clear" w:color="auto" w:fill="auto"/>
            <w:hideMark/>
          </w:tcPr>
          <w:p w14:paraId="36335B21" w14:textId="77777777" w:rsidR="00682944" w:rsidRPr="006A1044" w:rsidRDefault="00682944" w:rsidP="00C46D42">
            <w:pPr>
              <w:rPr>
                <w:rFonts w:ascii="Calibri" w:hAnsi="Calibri" w:cs="Calibri"/>
                <w:i/>
                <w:iCs/>
                <w:color w:val="000000"/>
                <w:sz w:val="18"/>
                <w:szCs w:val="18"/>
                <w:lang w:val="en-IE" w:eastAsia="en-IE"/>
              </w:rPr>
            </w:pPr>
            <w:r w:rsidRPr="006A1044">
              <w:rPr>
                <w:rFonts w:ascii="Calibri" w:hAnsi="Calibri" w:cs="Calibri"/>
                <w:i/>
                <w:iCs/>
                <w:color w:val="000000"/>
                <w:sz w:val="18"/>
                <w:szCs w:val="18"/>
                <w:lang w:val="en-IE" w:eastAsia="en-IE"/>
              </w:rPr>
              <w:t>Pro forma</w:t>
            </w:r>
          </w:p>
        </w:tc>
        <w:tc>
          <w:tcPr>
            <w:tcW w:w="674" w:type="dxa"/>
            <w:tcBorders>
              <w:top w:val="nil"/>
              <w:left w:val="nil"/>
              <w:bottom w:val="single" w:sz="8" w:space="0" w:color="auto"/>
              <w:right w:val="nil"/>
            </w:tcBorders>
            <w:shd w:val="clear" w:color="auto" w:fill="auto"/>
            <w:noWrap/>
            <w:vAlign w:val="center"/>
            <w:hideMark/>
          </w:tcPr>
          <w:p w14:paraId="6B3BC4B9"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£m</w:t>
            </w:r>
          </w:p>
        </w:tc>
        <w:tc>
          <w:tcPr>
            <w:tcW w:w="725" w:type="dxa"/>
            <w:tcBorders>
              <w:top w:val="nil"/>
              <w:left w:val="nil"/>
              <w:bottom w:val="single" w:sz="8" w:space="0" w:color="auto"/>
              <w:right w:val="nil"/>
            </w:tcBorders>
            <w:shd w:val="clear" w:color="auto" w:fill="auto"/>
            <w:noWrap/>
            <w:vAlign w:val="center"/>
            <w:hideMark/>
          </w:tcPr>
          <w:p w14:paraId="6EF6CED6"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£m</w:t>
            </w:r>
          </w:p>
        </w:tc>
        <w:tc>
          <w:tcPr>
            <w:tcW w:w="1086" w:type="dxa"/>
            <w:tcBorders>
              <w:top w:val="nil"/>
              <w:left w:val="nil"/>
              <w:bottom w:val="single" w:sz="8" w:space="0" w:color="auto"/>
              <w:right w:val="single" w:sz="8" w:space="0" w:color="auto"/>
            </w:tcBorders>
            <w:shd w:val="clear" w:color="auto" w:fill="auto"/>
            <w:noWrap/>
            <w:vAlign w:val="center"/>
            <w:hideMark/>
          </w:tcPr>
          <w:p w14:paraId="0D69DBA9"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w:t>
            </w:r>
          </w:p>
        </w:tc>
        <w:tc>
          <w:tcPr>
            <w:tcW w:w="884" w:type="dxa"/>
            <w:tcBorders>
              <w:top w:val="nil"/>
              <w:left w:val="nil"/>
              <w:bottom w:val="single" w:sz="8" w:space="0" w:color="auto"/>
              <w:right w:val="nil"/>
            </w:tcBorders>
            <w:shd w:val="clear" w:color="auto" w:fill="auto"/>
            <w:noWrap/>
            <w:vAlign w:val="center"/>
            <w:hideMark/>
          </w:tcPr>
          <w:p w14:paraId="311C95DF"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£m</w:t>
            </w:r>
          </w:p>
        </w:tc>
        <w:tc>
          <w:tcPr>
            <w:tcW w:w="732" w:type="dxa"/>
            <w:tcBorders>
              <w:top w:val="nil"/>
              <w:left w:val="nil"/>
              <w:bottom w:val="single" w:sz="8" w:space="0" w:color="auto"/>
              <w:right w:val="nil"/>
            </w:tcBorders>
            <w:shd w:val="clear" w:color="auto" w:fill="auto"/>
            <w:noWrap/>
            <w:vAlign w:val="center"/>
            <w:hideMark/>
          </w:tcPr>
          <w:p w14:paraId="30AE5DAF"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£m</w:t>
            </w:r>
          </w:p>
        </w:tc>
        <w:tc>
          <w:tcPr>
            <w:tcW w:w="835" w:type="dxa"/>
            <w:tcBorders>
              <w:top w:val="nil"/>
              <w:left w:val="nil"/>
              <w:bottom w:val="single" w:sz="8" w:space="0" w:color="auto"/>
              <w:right w:val="single" w:sz="8" w:space="0" w:color="auto"/>
            </w:tcBorders>
            <w:shd w:val="clear" w:color="auto" w:fill="auto"/>
            <w:noWrap/>
            <w:vAlign w:val="center"/>
            <w:hideMark/>
          </w:tcPr>
          <w:p w14:paraId="2C4CDBF7"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w:t>
            </w:r>
          </w:p>
        </w:tc>
        <w:tc>
          <w:tcPr>
            <w:tcW w:w="664" w:type="dxa"/>
            <w:tcBorders>
              <w:top w:val="nil"/>
              <w:left w:val="nil"/>
              <w:bottom w:val="single" w:sz="8" w:space="0" w:color="auto"/>
              <w:right w:val="nil"/>
            </w:tcBorders>
            <w:shd w:val="clear" w:color="auto" w:fill="auto"/>
            <w:noWrap/>
            <w:vAlign w:val="center"/>
            <w:hideMark/>
          </w:tcPr>
          <w:p w14:paraId="1B9F60F5"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£m</w:t>
            </w:r>
          </w:p>
        </w:tc>
        <w:tc>
          <w:tcPr>
            <w:tcW w:w="674" w:type="dxa"/>
            <w:tcBorders>
              <w:top w:val="nil"/>
              <w:left w:val="nil"/>
              <w:bottom w:val="single" w:sz="8" w:space="0" w:color="auto"/>
              <w:right w:val="nil"/>
            </w:tcBorders>
            <w:shd w:val="clear" w:color="auto" w:fill="auto"/>
            <w:noWrap/>
            <w:vAlign w:val="center"/>
            <w:hideMark/>
          </w:tcPr>
          <w:p w14:paraId="4C5762C2"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£m</w:t>
            </w:r>
          </w:p>
        </w:tc>
        <w:tc>
          <w:tcPr>
            <w:tcW w:w="939" w:type="dxa"/>
            <w:tcBorders>
              <w:top w:val="nil"/>
              <w:left w:val="nil"/>
              <w:bottom w:val="single" w:sz="8" w:space="0" w:color="auto"/>
              <w:right w:val="single" w:sz="8" w:space="0" w:color="auto"/>
            </w:tcBorders>
            <w:shd w:val="clear" w:color="auto" w:fill="auto"/>
            <w:noWrap/>
            <w:vAlign w:val="center"/>
            <w:hideMark/>
          </w:tcPr>
          <w:p w14:paraId="4F747874"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w:t>
            </w:r>
          </w:p>
        </w:tc>
      </w:tr>
      <w:tr w:rsidR="00682944" w:rsidRPr="006A1044" w14:paraId="52689AD2" w14:textId="77777777" w:rsidTr="00C46D42">
        <w:trPr>
          <w:trHeight w:val="45"/>
        </w:trPr>
        <w:tc>
          <w:tcPr>
            <w:tcW w:w="2868" w:type="dxa"/>
            <w:tcBorders>
              <w:top w:val="nil"/>
              <w:left w:val="single" w:sz="8" w:space="0" w:color="auto"/>
              <w:bottom w:val="nil"/>
              <w:right w:val="nil"/>
            </w:tcBorders>
            <w:shd w:val="clear" w:color="auto" w:fill="auto"/>
            <w:hideMark/>
          </w:tcPr>
          <w:p w14:paraId="5A0849B3" w14:textId="77777777" w:rsidR="00682944" w:rsidRPr="006A1044" w:rsidRDefault="00682944" w:rsidP="00C46D42">
            <w:pPr>
              <w:rPr>
                <w:rFonts w:ascii="Calibri" w:hAnsi="Calibri" w:cs="Calibri"/>
                <w:i/>
                <w:iCs/>
                <w:color w:val="000000"/>
                <w:sz w:val="18"/>
                <w:szCs w:val="18"/>
                <w:lang w:val="en-IE" w:eastAsia="en-IE"/>
              </w:rPr>
            </w:pPr>
            <w:r w:rsidRPr="006A1044">
              <w:rPr>
                <w:rFonts w:ascii="Calibri" w:hAnsi="Calibri" w:cs="Calibri"/>
                <w:i/>
                <w:iCs/>
                <w:color w:val="000000"/>
                <w:sz w:val="18"/>
                <w:szCs w:val="18"/>
                <w:lang w:val="en-IE" w:eastAsia="en-IE"/>
              </w:rPr>
              <w:t> </w:t>
            </w:r>
          </w:p>
        </w:tc>
        <w:tc>
          <w:tcPr>
            <w:tcW w:w="674" w:type="dxa"/>
            <w:tcBorders>
              <w:top w:val="nil"/>
              <w:left w:val="nil"/>
              <w:bottom w:val="nil"/>
              <w:right w:val="nil"/>
            </w:tcBorders>
            <w:shd w:val="clear" w:color="auto" w:fill="auto"/>
            <w:noWrap/>
            <w:vAlign w:val="center"/>
            <w:hideMark/>
          </w:tcPr>
          <w:p w14:paraId="0B002DAD" w14:textId="77777777" w:rsidR="00682944" w:rsidRPr="006A1044" w:rsidRDefault="00682944" w:rsidP="00C46D42">
            <w:pPr>
              <w:rPr>
                <w:rFonts w:ascii="Calibri" w:hAnsi="Calibri" w:cs="Calibri"/>
                <w:i/>
                <w:iCs/>
                <w:color w:val="000000"/>
                <w:sz w:val="18"/>
                <w:szCs w:val="18"/>
                <w:lang w:val="en-IE" w:eastAsia="en-IE"/>
              </w:rPr>
            </w:pPr>
          </w:p>
        </w:tc>
        <w:tc>
          <w:tcPr>
            <w:tcW w:w="725" w:type="dxa"/>
            <w:tcBorders>
              <w:top w:val="nil"/>
              <w:left w:val="nil"/>
              <w:bottom w:val="nil"/>
              <w:right w:val="nil"/>
            </w:tcBorders>
            <w:shd w:val="clear" w:color="auto" w:fill="auto"/>
            <w:noWrap/>
            <w:vAlign w:val="center"/>
            <w:hideMark/>
          </w:tcPr>
          <w:p w14:paraId="20E4EA91" w14:textId="77777777" w:rsidR="00682944" w:rsidRPr="006A1044" w:rsidRDefault="00682944" w:rsidP="00C46D42">
            <w:pPr>
              <w:jc w:val="right"/>
              <w:rPr>
                <w:rFonts w:ascii="Times New Roman" w:hAnsi="Times New Roman"/>
                <w:sz w:val="20"/>
                <w:lang w:val="en-IE" w:eastAsia="en-IE"/>
              </w:rPr>
            </w:pPr>
          </w:p>
        </w:tc>
        <w:tc>
          <w:tcPr>
            <w:tcW w:w="1086" w:type="dxa"/>
            <w:tcBorders>
              <w:top w:val="nil"/>
              <w:left w:val="nil"/>
              <w:bottom w:val="nil"/>
              <w:right w:val="single" w:sz="8" w:space="0" w:color="auto"/>
            </w:tcBorders>
            <w:shd w:val="clear" w:color="auto" w:fill="auto"/>
            <w:noWrap/>
            <w:vAlign w:val="center"/>
            <w:hideMark/>
          </w:tcPr>
          <w:p w14:paraId="0907704E"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 </w:t>
            </w:r>
          </w:p>
        </w:tc>
        <w:tc>
          <w:tcPr>
            <w:tcW w:w="884" w:type="dxa"/>
            <w:tcBorders>
              <w:top w:val="nil"/>
              <w:left w:val="nil"/>
              <w:bottom w:val="nil"/>
              <w:right w:val="nil"/>
            </w:tcBorders>
            <w:shd w:val="clear" w:color="auto" w:fill="auto"/>
            <w:noWrap/>
            <w:vAlign w:val="center"/>
            <w:hideMark/>
          </w:tcPr>
          <w:p w14:paraId="7D6C1994" w14:textId="77777777" w:rsidR="00682944" w:rsidRPr="006A1044" w:rsidRDefault="00682944" w:rsidP="00C46D42">
            <w:pPr>
              <w:jc w:val="right"/>
              <w:rPr>
                <w:rFonts w:ascii="Calibri" w:hAnsi="Calibri" w:cs="Calibri"/>
                <w:b/>
                <w:bCs/>
                <w:color w:val="000000"/>
                <w:sz w:val="20"/>
                <w:lang w:val="en-IE" w:eastAsia="en-IE"/>
              </w:rPr>
            </w:pPr>
          </w:p>
        </w:tc>
        <w:tc>
          <w:tcPr>
            <w:tcW w:w="732" w:type="dxa"/>
            <w:tcBorders>
              <w:top w:val="nil"/>
              <w:left w:val="nil"/>
              <w:bottom w:val="nil"/>
              <w:right w:val="nil"/>
            </w:tcBorders>
            <w:shd w:val="clear" w:color="auto" w:fill="auto"/>
            <w:noWrap/>
            <w:vAlign w:val="center"/>
            <w:hideMark/>
          </w:tcPr>
          <w:p w14:paraId="371E3A47" w14:textId="77777777" w:rsidR="00682944" w:rsidRPr="006A1044" w:rsidRDefault="00682944" w:rsidP="00C46D42">
            <w:pPr>
              <w:jc w:val="right"/>
              <w:rPr>
                <w:rFonts w:ascii="Times New Roman" w:hAnsi="Times New Roman"/>
                <w:sz w:val="20"/>
                <w:lang w:val="en-IE" w:eastAsia="en-IE"/>
              </w:rPr>
            </w:pPr>
          </w:p>
        </w:tc>
        <w:tc>
          <w:tcPr>
            <w:tcW w:w="835" w:type="dxa"/>
            <w:tcBorders>
              <w:top w:val="nil"/>
              <w:left w:val="nil"/>
              <w:bottom w:val="nil"/>
              <w:right w:val="single" w:sz="8" w:space="0" w:color="auto"/>
            </w:tcBorders>
            <w:shd w:val="clear" w:color="auto" w:fill="auto"/>
            <w:noWrap/>
            <w:vAlign w:val="center"/>
            <w:hideMark/>
          </w:tcPr>
          <w:p w14:paraId="1DAE84D8"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 </w:t>
            </w:r>
          </w:p>
        </w:tc>
        <w:tc>
          <w:tcPr>
            <w:tcW w:w="664" w:type="dxa"/>
            <w:tcBorders>
              <w:top w:val="nil"/>
              <w:left w:val="nil"/>
              <w:bottom w:val="nil"/>
              <w:right w:val="nil"/>
            </w:tcBorders>
            <w:shd w:val="clear" w:color="auto" w:fill="auto"/>
            <w:noWrap/>
            <w:vAlign w:val="center"/>
            <w:hideMark/>
          </w:tcPr>
          <w:p w14:paraId="4B2B1E25" w14:textId="77777777" w:rsidR="00682944" w:rsidRPr="006A1044" w:rsidRDefault="00682944" w:rsidP="00C46D42">
            <w:pPr>
              <w:jc w:val="right"/>
              <w:rPr>
                <w:rFonts w:ascii="Calibri" w:hAnsi="Calibri" w:cs="Calibri"/>
                <w:b/>
                <w:bCs/>
                <w:color w:val="000000"/>
                <w:sz w:val="20"/>
                <w:lang w:val="en-IE" w:eastAsia="en-IE"/>
              </w:rPr>
            </w:pPr>
          </w:p>
        </w:tc>
        <w:tc>
          <w:tcPr>
            <w:tcW w:w="674" w:type="dxa"/>
            <w:tcBorders>
              <w:top w:val="nil"/>
              <w:left w:val="nil"/>
              <w:bottom w:val="nil"/>
              <w:right w:val="nil"/>
            </w:tcBorders>
            <w:shd w:val="clear" w:color="auto" w:fill="auto"/>
            <w:noWrap/>
            <w:vAlign w:val="center"/>
            <w:hideMark/>
          </w:tcPr>
          <w:p w14:paraId="50305CD0" w14:textId="77777777" w:rsidR="00682944" w:rsidRPr="006A1044" w:rsidRDefault="00682944" w:rsidP="00C46D42">
            <w:pPr>
              <w:jc w:val="right"/>
              <w:rPr>
                <w:rFonts w:ascii="Times New Roman" w:hAnsi="Times New Roman"/>
                <w:sz w:val="20"/>
                <w:lang w:val="en-IE" w:eastAsia="en-IE"/>
              </w:rPr>
            </w:pPr>
          </w:p>
        </w:tc>
        <w:tc>
          <w:tcPr>
            <w:tcW w:w="939" w:type="dxa"/>
            <w:tcBorders>
              <w:top w:val="nil"/>
              <w:left w:val="nil"/>
              <w:bottom w:val="nil"/>
              <w:right w:val="single" w:sz="8" w:space="0" w:color="auto"/>
            </w:tcBorders>
            <w:shd w:val="clear" w:color="auto" w:fill="auto"/>
            <w:noWrap/>
            <w:vAlign w:val="center"/>
            <w:hideMark/>
          </w:tcPr>
          <w:p w14:paraId="6A657C90"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 </w:t>
            </w:r>
          </w:p>
        </w:tc>
      </w:tr>
      <w:tr w:rsidR="00682944" w:rsidRPr="006A1044" w14:paraId="447C6E51"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12084375" w14:textId="77777777" w:rsidR="00682944" w:rsidRPr="006A1044" w:rsidRDefault="00682944" w:rsidP="00C46D42">
            <w:pPr>
              <w:jc w:val="both"/>
              <w:rPr>
                <w:rFonts w:ascii="Calibri" w:hAnsi="Calibri" w:cs="Calibri"/>
                <w:b/>
                <w:bCs/>
                <w:color w:val="000000"/>
                <w:sz w:val="20"/>
                <w:lang w:val="en-IE" w:eastAsia="en-IE"/>
              </w:rPr>
            </w:pPr>
            <w:r w:rsidRPr="006A1044">
              <w:rPr>
                <w:rFonts w:ascii="Calibri" w:hAnsi="Calibri" w:cs="Calibri"/>
                <w:b/>
                <w:bCs/>
                <w:color w:val="000000"/>
                <w:sz w:val="20"/>
                <w:lang w:val="en-IE" w:eastAsia="en-IE"/>
              </w:rPr>
              <w:t>Sportsbook stakes</w:t>
            </w:r>
          </w:p>
        </w:tc>
        <w:tc>
          <w:tcPr>
            <w:tcW w:w="674" w:type="dxa"/>
            <w:tcBorders>
              <w:top w:val="nil"/>
              <w:left w:val="nil"/>
              <w:bottom w:val="nil"/>
              <w:right w:val="nil"/>
            </w:tcBorders>
            <w:shd w:val="clear" w:color="auto" w:fill="auto"/>
            <w:noWrap/>
            <w:vAlign w:val="center"/>
            <w:hideMark/>
          </w:tcPr>
          <w:p w14:paraId="621098D3"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5,847</w:t>
            </w:r>
          </w:p>
        </w:tc>
        <w:tc>
          <w:tcPr>
            <w:tcW w:w="725" w:type="dxa"/>
            <w:tcBorders>
              <w:top w:val="nil"/>
              <w:left w:val="nil"/>
              <w:bottom w:val="nil"/>
              <w:right w:val="nil"/>
            </w:tcBorders>
            <w:shd w:val="clear" w:color="auto" w:fill="auto"/>
            <w:noWrap/>
            <w:vAlign w:val="center"/>
            <w:hideMark/>
          </w:tcPr>
          <w:p w14:paraId="31C3AEC5"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6,983</w:t>
            </w:r>
          </w:p>
        </w:tc>
        <w:tc>
          <w:tcPr>
            <w:tcW w:w="1086" w:type="dxa"/>
            <w:tcBorders>
              <w:top w:val="nil"/>
              <w:left w:val="nil"/>
              <w:bottom w:val="nil"/>
              <w:right w:val="single" w:sz="8" w:space="0" w:color="auto"/>
            </w:tcBorders>
            <w:shd w:val="clear" w:color="auto" w:fill="auto"/>
            <w:noWrap/>
            <w:vAlign w:val="center"/>
            <w:hideMark/>
          </w:tcPr>
          <w:p w14:paraId="3B14866C"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-16%</w:t>
            </w:r>
          </w:p>
        </w:tc>
        <w:tc>
          <w:tcPr>
            <w:tcW w:w="884" w:type="dxa"/>
            <w:tcBorders>
              <w:top w:val="nil"/>
              <w:left w:val="nil"/>
              <w:bottom w:val="nil"/>
              <w:right w:val="nil"/>
            </w:tcBorders>
            <w:shd w:val="clear" w:color="auto" w:fill="auto"/>
            <w:noWrap/>
            <w:vAlign w:val="center"/>
            <w:hideMark/>
          </w:tcPr>
          <w:p w14:paraId="1D75A252"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4,848</w:t>
            </w:r>
          </w:p>
        </w:tc>
        <w:tc>
          <w:tcPr>
            <w:tcW w:w="732" w:type="dxa"/>
            <w:tcBorders>
              <w:top w:val="nil"/>
              <w:left w:val="nil"/>
              <w:bottom w:val="nil"/>
              <w:right w:val="nil"/>
            </w:tcBorders>
            <w:shd w:val="clear" w:color="auto" w:fill="auto"/>
            <w:noWrap/>
            <w:vAlign w:val="center"/>
            <w:hideMark/>
          </w:tcPr>
          <w:p w14:paraId="44E0E966"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5,189</w:t>
            </w:r>
          </w:p>
        </w:tc>
        <w:tc>
          <w:tcPr>
            <w:tcW w:w="835" w:type="dxa"/>
            <w:tcBorders>
              <w:top w:val="nil"/>
              <w:left w:val="nil"/>
              <w:bottom w:val="nil"/>
              <w:right w:val="single" w:sz="8" w:space="0" w:color="auto"/>
            </w:tcBorders>
            <w:shd w:val="clear" w:color="auto" w:fill="auto"/>
            <w:noWrap/>
            <w:vAlign w:val="center"/>
            <w:hideMark/>
          </w:tcPr>
          <w:p w14:paraId="0366BE15"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-7%</w:t>
            </w:r>
          </w:p>
        </w:tc>
        <w:tc>
          <w:tcPr>
            <w:tcW w:w="664" w:type="dxa"/>
            <w:tcBorders>
              <w:top w:val="nil"/>
              <w:left w:val="nil"/>
              <w:bottom w:val="nil"/>
              <w:right w:val="nil"/>
            </w:tcBorders>
            <w:shd w:val="clear" w:color="auto" w:fill="auto"/>
            <w:noWrap/>
            <w:vAlign w:val="center"/>
            <w:hideMark/>
          </w:tcPr>
          <w:p w14:paraId="1796DECF"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998</w:t>
            </w:r>
          </w:p>
        </w:tc>
        <w:tc>
          <w:tcPr>
            <w:tcW w:w="674" w:type="dxa"/>
            <w:tcBorders>
              <w:top w:val="nil"/>
              <w:left w:val="nil"/>
              <w:bottom w:val="nil"/>
              <w:right w:val="nil"/>
            </w:tcBorders>
            <w:shd w:val="clear" w:color="auto" w:fill="auto"/>
            <w:noWrap/>
            <w:vAlign w:val="center"/>
            <w:hideMark/>
          </w:tcPr>
          <w:p w14:paraId="11EE6100"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1,793</w:t>
            </w:r>
          </w:p>
        </w:tc>
        <w:tc>
          <w:tcPr>
            <w:tcW w:w="939" w:type="dxa"/>
            <w:tcBorders>
              <w:top w:val="nil"/>
              <w:left w:val="nil"/>
              <w:bottom w:val="nil"/>
              <w:right w:val="single" w:sz="8" w:space="0" w:color="auto"/>
            </w:tcBorders>
            <w:shd w:val="clear" w:color="auto" w:fill="auto"/>
            <w:noWrap/>
            <w:vAlign w:val="center"/>
            <w:hideMark/>
          </w:tcPr>
          <w:p w14:paraId="010C0084"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-44%</w:t>
            </w:r>
          </w:p>
        </w:tc>
      </w:tr>
      <w:tr w:rsidR="00682944" w:rsidRPr="006A1044" w14:paraId="5BB1D289"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74A0F343" w14:textId="77777777" w:rsidR="00682944" w:rsidRPr="006A1044" w:rsidRDefault="00682944" w:rsidP="00C46D42">
            <w:pPr>
              <w:jc w:val="both"/>
              <w:rPr>
                <w:rFonts w:ascii="Calibri" w:hAnsi="Calibri" w:cs="Calibri"/>
                <w:i/>
                <w:iCs/>
                <w:color w:val="000000"/>
                <w:sz w:val="18"/>
                <w:szCs w:val="18"/>
                <w:lang w:val="en-IE" w:eastAsia="en-IE"/>
              </w:rPr>
            </w:pPr>
            <w:r w:rsidRPr="006A1044">
              <w:rPr>
                <w:rFonts w:ascii="Calibri" w:hAnsi="Calibri" w:cs="Calibri"/>
                <w:i/>
                <w:iCs/>
                <w:color w:val="000000"/>
                <w:sz w:val="18"/>
                <w:szCs w:val="18"/>
                <w:lang w:val="en-IE" w:eastAsia="en-IE"/>
              </w:rPr>
              <w:t>Sportsbook net revenue margin</w:t>
            </w:r>
          </w:p>
        </w:tc>
        <w:tc>
          <w:tcPr>
            <w:tcW w:w="674" w:type="dxa"/>
            <w:tcBorders>
              <w:top w:val="nil"/>
              <w:left w:val="nil"/>
              <w:bottom w:val="nil"/>
              <w:right w:val="nil"/>
            </w:tcBorders>
            <w:shd w:val="clear" w:color="auto" w:fill="auto"/>
            <w:noWrap/>
            <w:vAlign w:val="center"/>
            <w:hideMark/>
          </w:tcPr>
          <w:p w14:paraId="5DA154D6"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10.5%</w:t>
            </w:r>
          </w:p>
        </w:tc>
        <w:tc>
          <w:tcPr>
            <w:tcW w:w="725" w:type="dxa"/>
            <w:tcBorders>
              <w:top w:val="nil"/>
              <w:left w:val="nil"/>
              <w:bottom w:val="nil"/>
              <w:right w:val="nil"/>
            </w:tcBorders>
            <w:shd w:val="clear" w:color="auto" w:fill="auto"/>
            <w:noWrap/>
            <w:vAlign w:val="center"/>
            <w:hideMark/>
          </w:tcPr>
          <w:p w14:paraId="11408D8E"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9.3%</w:t>
            </w:r>
          </w:p>
        </w:tc>
        <w:tc>
          <w:tcPr>
            <w:tcW w:w="1086" w:type="dxa"/>
            <w:tcBorders>
              <w:top w:val="nil"/>
              <w:left w:val="nil"/>
              <w:bottom w:val="nil"/>
              <w:right w:val="single" w:sz="8" w:space="0" w:color="auto"/>
            </w:tcBorders>
            <w:shd w:val="clear" w:color="auto" w:fill="auto"/>
            <w:noWrap/>
            <w:vAlign w:val="center"/>
            <w:hideMark/>
          </w:tcPr>
          <w:p w14:paraId="74834511" w14:textId="77777777" w:rsidR="00682944" w:rsidRPr="006A1044" w:rsidRDefault="00682944" w:rsidP="00C46D42">
            <w:pPr>
              <w:jc w:val="right"/>
              <w:rPr>
                <w:rFonts w:ascii="Calibri" w:hAnsi="Calibri" w:cs="Calibri"/>
                <w:i/>
                <w:iCs/>
                <w:color w:val="000000"/>
                <w:sz w:val="18"/>
                <w:szCs w:val="18"/>
                <w:lang w:val="en-IE" w:eastAsia="en-IE"/>
              </w:rPr>
            </w:pPr>
            <w:r w:rsidRPr="006A1044">
              <w:rPr>
                <w:rFonts w:ascii="Calibri" w:hAnsi="Calibri" w:cs="Calibri"/>
                <w:i/>
                <w:iCs/>
                <w:color w:val="000000"/>
                <w:sz w:val="18"/>
                <w:szCs w:val="18"/>
                <w:lang w:val="en-IE" w:eastAsia="en-IE"/>
              </w:rPr>
              <w:t>+120bps</w:t>
            </w:r>
          </w:p>
        </w:tc>
        <w:tc>
          <w:tcPr>
            <w:tcW w:w="884" w:type="dxa"/>
            <w:tcBorders>
              <w:top w:val="nil"/>
              <w:left w:val="nil"/>
              <w:bottom w:val="nil"/>
              <w:right w:val="nil"/>
            </w:tcBorders>
            <w:shd w:val="clear" w:color="auto" w:fill="auto"/>
            <w:noWrap/>
            <w:vAlign w:val="center"/>
            <w:hideMark/>
          </w:tcPr>
          <w:p w14:paraId="6AFD9E20"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9.7%</w:t>
            </w:r>
          </w:p>
        </w:tc>
        <w:tc>
          <w:tcPr>
            <w:tcW w:w="732" w:type="dxa"/>
            <w:tcBorders>
              <w:top w:val="nil"/>
              <w:left w:val="nil"/>
              <w:bottom w:val="nil"/>
              <w:right w:val="nil"/>
            </w:tcBorders>
            <w:shd w:val="clear" w:color="auto" w:fill="auto"/>
            <w:noWrap/>
            <w:vAlign w:val="center"/>
            <w:hideMark/>
          </w:tcPr>
          <w:p w14:paraId="1EA822B2"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8.1%</w:t>
            </w:r>
          </w:p>
        </w:tc>
        <w:tc>
          <w:tcPr>
            <w:tcW w:w="835" w:type="dxa"/>
            <w:tcBorders>
              <w:top w:val="nil"/>
              <w:left w:val="nil"/>
              <w:bottom w:val="nil"/>
              <w:right w:val="single" w:sz="8" w:space="0" w:color="auto"/>
            </w:tcBorders>
            <w:shd w:val="clear" w:color="auto" w:fill="auto"/>
            <w:noWrap/>
            <w:vAlign w:val="center"/>
            <w:hideMark/>
          </w:tcPr>
          <w:p w14:paraId="3347BDE3" w14:textId="77777777" w:rsidR="00682944" w:rsidRPr="006A1044" w:rsidRDefault="00682944" w:rsidP="00C46D42">
            <w:pPr>
              <w:jc w:val="right"/>
              <w:rPr>
                <w:rFonts w:ascii="Calibri" w:hAnsi="Calibri" w:cs="Calibri"/>
                <w:i/>
                <w:iCs/>
                <w:color w:val="000000"/>
                <w:sz w:val="18"/>
                <w:szCs w:val="18"/>
                <w:lang w:val="en-IE" w:eastAsia="en-IE"/>
              </w:rPr>
            </w:pPr>
            <w:r w:rsidRPr="006A1044">
              <w:rPr>
                <w:rFonts w:ascii="Calibri" w:hAnsi="Calibri" w:cs="Calibri"/>
                <w:i/>
                <w:iCs/>
                <w:color w:val="000000"/>
                <w:sz w:val="18"/>
                <w:szCs w:val="18"/>
                <w:lang w:val="en-IE" w:eastAsia="en-IE"/>
              </w:rPr>
              <w:t>+160bps</w:t>
            </w:r>
          </w:p>
        </w:tc>
        <w:tc>
          <w:tcPr>
            <w:tcW w:w="664" w:type="dxa"/>
            <w:tcBorders>
              <w:top w:val="nil"/>
              <w:left w:val="nil"/>
              <w:bottom w:val="nil"/>
              <w:right w:val="nil"/>
            </w:tcBorders>
            <w:shd w:val="clear" w:color="auto" w:fill="auto"/>
            <w:noWrap/>
            <w:vAlign w:val="center"/>
            <w:hideMark/>
          </w:tcPr>
          <w:p w14:paraId="624C8248"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14.3%</w:t>
            </w:r>
          </w:p>
        </w:tc>
        <w:tc>
          <w:tcPr>
            <w:tcW w:w="674" w:type="dxa"/>
            <w:tcBorders>
              <w:top w:val="nil"/>
              <w:left w:val="nil"/>
              <w:bottom w:val="nil"/>
              <w:right w:val="nil"/>
            </w:tcBorders>
            <w:shd w:val="clear" w:color="auto" w:fill="auto"/>
            <w:noWrap/>
            <w:vAlign w:val="center"/>
            <w:hideMark/>
          </w:tcPr>
          <w:p w14:paraId="2C2EF5AD"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12.8%</w:t>
            </w:r>
          </w:p>
        </w:tc>
        <w:tc>
          <w:tcPr>
            <w:tcW w:w="939" w:type="dxa"/>
            <w:tcBorders>
              <w:top w:val="nil"/>
              <w:left w:val="nil"/>
              <w:bottom w:val="nil"/>
              <w:right w:val="single" w:sz="8" w:space="0" w:color="auto"/>
            </w:tcBorders>
            <w:shd w:val="clear" w:color="auto" w:fill="auto"/>
            <w:noWrap/>
            <w:vAlign w:val="center"/>
            <w:hideMark/>
          </w:tcPr>
          <w:p w14:paraId="2093A872" w14:textId="77777777" w:rsidR="00682944" w:rsidRPr="006A1044" w:rsidRDefault="00682944" w:rsidP="00C46D42">
            <w:pPr>
              <w:jc w:val="right"/>
              <w:rPr>
                <w:rFonts w:ascii="Calibri" w:hAnsi="Calibri" w:cs="Calibri"/>
                <w:i/>
                <w:iCs/>
                <w:color w:val="000000"/>
                <w:sz w:val="18"/>
                <w:szCs w:val="18"/>
                <w:lang w:val="en-IE" w:eastAsia="en-IE"/>
              </w:rPr>
            </w:pPr>
            <w:r w:rsidRPr="006A1044">
              <w:rPr>
                <w:rFonts w:ascii="Calibri" w:hAnsi="Calibri" w:cs="Calibri"/>
                <w:i/>
                <w:iCs/>
                <w:color w:val="000000"/>
                <w:sz w:val="18"/>
                <w:szCs w:val="18"/>
                <w:lang w:val="en-IE" w:eastAsia="en-IE"/>
              </w:rPr>
              <w:t>+150bps</w:t>
            </w:r>
          </w:p>
        </w:tc>
      </w:tr>
      <w:tr w:rsidR="00682944" w:rsidRPr="006A1044" w14:paraId="6DD6E499" w14:textId="77777777" w:rsidTr="00C46D42">
        <w:trPr>
          <w:trHeight w:val="34"/>
        </w:trPr>
        <w:tc>
          <w:tcPr>
            <w:tcW w:w="2868" w:type="dxa"/>
            <w:tcBorders>
              <w:top w:val="nil"/>
              <w:left w:val="single" w:sz="8" w:space="0" w:color="auto"/>
              <w:bottom w:val="nil"/>
              <w:right w:val="nil"/>
            </w:tcBorders>
            <w:shd w:val="clear" w:color="auto" w:fill="auto"/>
            <w:noWrap/>
            <w:vAlign w:val="center"/>
            <w:hideMark/>
          </w:tcPr>
          <w:p w14:paraId="4FE6C9A7" w14:textId="77777777" w:rsidR="00682944" w:rsidRPr="006A1044" w:rsidRDefault="00682944" w:rsidP="00C46D42">
            <w:pPr>
              <w:jc w:val="both"/>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674" w:type="dxa"/>
            <w:tcBorders>
              <w:top w:val="nil"/>
              <w:left w:val="nil"/>
              <w:bottom w:val="nil"/>
              <w:right w:val="nil"/>
            </w:tcBorders>
            <w:shd w:val="clear" w:color="auto" w:fill="auto"/>
            <w:noWrap/>
            <w:vAlign w:val="center"/>
            <w:hideMark/>
          </w:tcPr>
          <w:p w14:paraId="63D2FD7B" w14:textId="77777777" w:rsidR="00682944" w:rsidRPr="006A1044" w:rsidRDefault="00682944" w:rsidP="00C46D42">
            <w:pPr>
              <w:jc w:val="both"/>
              <w:rPr>
                <w:rFonts w:ascii="Calibri" w:hAnsi="Calibri" w:cs="Calibri"/>
                <w:color w:val="000000"/>
                <w:sz w:val="2"/>
                <w:szCs w:val="2"/>
                <w:lang w:val="en-IE" w:eastAsia="en-IE"/>
              </w:rPr>
            </w:pPr>
          </w:p>
        </w:tc>
        <w:tc>
          <w:tcPr>
            <w:tcW w:w="725" w:type="dxa"/>
            <w:tcBorders>
              <w:top w:val="nil"/>
              <w:left w:val="nil"/>
              <w:bottom w:val="nil"/>
              <w:right w:val="nil"/>
            </w:tcBorders>
            <w:shd w:val="clear" w:color="auto" w:fill="auto"/>
            <w:noWrap/>
            <w:vAlign w:val="center"/>
            <w:hideMark/>
          </w:tcPr>
          <w:p w14:paraId="30535484" w14:textId="77777777" w:rsidR="00682944" w:rsidRPr="006A1044" w:rsidRDefault="00682944" w:rsidP="00C46D42">
            <w:pPr>
              <w:jc w:val="right"/>
              <w:rPr>
                <w:rFonts w:ascii="Times New Roman" w:hAnsi="Times New Roman"/>
                <w:sz w:val="20"/>
                <w:lang w:val="en-IE" w:eastAsia="en-IE"/>
              </w:rPr>
            </w:pPr>
          </w:p>
        </w:tc>
        <w:tc>
          <w:tcPr>
            <w:tcW w:w="1086" w:type="dxa"/>
            <w:tcBorders>
              <w:top w:val="nil"/>
              <w:left w:val="nil"/>
              <w:bottom w:val="nil"/>
              <w:right w:val="single" w:sz="8" w:space="0" w:color="auto"/>
            </w:tcBorders>
            <w:shd w:val="clear" w:color="auto" w:fill="auto"/>
            <w:noWrap/>
            <w:vAlign w:val="center"/>
            <w:hideMark/>
          </w:tcPr>
          <w:p w14:paraId="07DE16F6" w14:textId="77777777" w:rsidR="00682944" w:rsidRPr="006A1044" w:rsidRDefault="00682944" w:rsidP="00C46D42">
            <w:pPr>
              <w:jc w:val="right"/>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884" w:type="dxa"/>
            <w:tcBorders>
              <w:top w:val="nil"/>
              <w:left w:val="nil"/>
              <w:bottom w:val="nil"/>
              <w:right w:val="nil"/>
            </w:tcBorders>
            <w:shd w:val="clear" w:color="auto" w:fill="auto"/>
            <w:noWrap/>
            <w:vAlign w:val="center"/>
            <w:hideMark/>
          </w:tcPr>
          <w:p w14:paraId="6E238806" w14:textId="77777777" w:rsidR="00682944" w:rsidRPr="006A1044" w:rsidRDefault="00682944" w:rsidP="00C46D42">
            <w:pPr>
              <w:jc w:val="right"/>
              <w:rPr>
                <w:rFonts w:ascii="Calibri" w:hAnsi="Calibri" w:cs="Calibri"/>
                <w:color w:val="000000"/>
                <w:sz w:val="2"/>
                <w:szCs w:val="2"/>
                <w:lang w:val="en-IE" w:eastAsia="en-IE"/>
              </w:rPr>
            </w:pPr>
          </w:p>
        </w:tc>
        <w:tc>
          <w:tcPr>
            <w:tcW w:w="732" w:type="dxa"/>
            <w:tcBorders>
              <w:top w:val="nil"/>
              <w:left w:val="nil"/>
              <w:bottom w:val="nil"/>
              <w:right w:val="nil"/>
            </w:tcBorders>
            <w:shd w:val="clear" w:color="auto" w:fill="auto"/>
            <w:noWrap/>
            <w:vAlign w:val="center"/>
            <w:hideMark/>
          </w:tcPr>
          <w:p w14:paraId="642631E8" w14:textId="77777777" w:rsidR="00682944" w:rsidRPr="006A1044" w:rsidRDefault="00682944" w:rsidP="00C46D42">
            <w:pPr>
              <w:jc w:val="right"/>
              <w:rPr>
                <w:rFonts w:ascii="Times New Roman" w:hAnsi="Times New Roman"/>
                <w:sz w:val="20"/>
                <w:lang w:val="en-IE" w:eastAsia="en-IE"/>
              </w:rPr>
            </w:pPr>
          </w:p>
        </w:tc>
        <w:tc>
          <w:tcPr>
            <w:tcW w:w="835" w:type="dxa"/>
            <w:tcBorders>
              <w:top w:val="nil"/>
              <w:left w:val="nil"/>
              <w:bottom w:val="nil"/>
              <w:right w:val="single" w:sz="8" w:space="0" w:color="auto"/>
            </w:tcBorders>
            <w:shd w:val="clear" w:color="auto" w:fill="auto"/>
            <w:noWrap/>
            <w:vAlign w:val="center"/>
            <w:hideMark/>
          </w:tcPr>
          <w:p w14:paraId="2855887E"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c>
          <w:tcPr>
            <w:tcW w:w="664" w:type="dxa"/>
            <w:tcBorders>
              <w:top w:val="nil"/>
              <w:left w:val="nil"/>
              <w:bottom w:val="nil"/>
              <w:right w:val="nil"/>
            </w:tcBorders>
            <w:shd w:val="clear" w:color="auto" w:fill="auto"/>
            <w:noWrap/>
            <w:vAlign w:val="center"/>
            <w:hideMark/>
          </w:tcPr>
          <w:p w14:paraId="7462233C" w14:textId="77777777" w:rsidR="00682944" w:rsidRPr="006A1044" w:rsidRDefault="00682944" w:rsidP="00C46D42">
            <w:pPr>
              <w:jc w:val="right"/>
              <w:rPr>
                <w:rFonts w:ascii="Calibri" w:hAnsi="Calibri" w:cs="Calibri"/>
                <w:i/>
                <w:iCs/>
                <w:color w:val="000000"/>
                <w:sz w:val="2"/>
                <w:szCs w:val="2"/>
                <w:lang w:val="en-IE" w:eastAsia="en-IE"/>
              </w:rPr>
            </w:pPr>
          </w:p>
        </w:tc>
        <w:tc>
          <w:tcPr>
            <w:tcW w:w="674" w:type="dxa"/>
            <w:tcBorders>
              <w:top w:val="nil"/>
              <w:left w:val="nil"/>
              <w:bottom w:val="nil"/>
              <w:right w:val="nil"/>
            </w:tcBorders>
            <w:shd w:val="clear" w:color="auto" w:fill="auto"/>
            <w:noWrap/>
            <w:vAlign w:val="center"/>
            <w:hideMark/>
          </w:tcPr>
          <w:p w14:paraId="73EEB05A" w14:textId="77777777" w:rsidR="00682944" w:rsidRPr="006A1044" w:rsidRDefault="00682944" w:rsidP="00C46D42">
            <w:pPr>
              <w:jc w:val="right"/>
              <w:rPr>
                <w:rFonts w:ascii="Times New Roman" w:hAnsi="Times New Roman"/>
                <w:sz w:val="20"/>
                <w:lang w:val="en-IE" w:eastAsia="en-IE"/>
              </w:rPr>
            </w:pPr>
          </w:p>
        </w:tc>
        <w:tc>
          <w:tcPr>
            <w:tcW w:w="939" w:type="dxa"/>
            <w:tcBorders>
              <w:top w:val="nil"/>
              <w:left w:val="nil"/>
              <w:bottom w:val="nil"/>
              <w:right w:val="single" w:sz="8" w:space="0" w:color="auto"/>
            </w:tcBorders>
            <w:shd w:val="clear" w:color="auto" w:fill="auto"/>
            <w:noWrap/>
            <w:vAlign w:val="center"/>
            <w:hideMark/>
          </w:tcPr>
          <w:p w14:paraId="26F05AC4"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r>
      <w:tr w:rsidR="00682944" w:rsidRPr="006A1044" w14:paraId="01831BA9"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680CA1CA" w14:textId="77777777" w:rsidR="00682944" w:rsidRPr="006A1044" w:rsidRDefault="00682944" w:rsidP="00C46D42">
            <w:pPr>
              <w:jc w:val="both"/>
              <w:rPr>
                <w:rFonts w:ascii="Calibri" w:hAnsi="Calibri" w:cs="Calibri"/>
                <w:color w:val="000000"/>
                <w:sz w:val="20"/>
                <w:lang w:val="en-IE" w:eastAsia="en-IE"/>
              </w:rPr>
            </w:pPr>
            <w:r w:rsidRPr="006A1044">
              <w:rPr>
                <w:rFonts w:ascii="Calibri" w:hAnsi="Calibri" w:cs="Calibri"/>
                <w:color w:val="000000"/>
                <w:sz w:val="20"/>
                <w:lang w:val="en-IE" w:eastAsia="en-IE"/>
              </w:rPr>
              <w:t>Sports revenue</w:t>
            </w:r>
          </w:p>
        </w:tc>
        <w:tc>
          <w:tcPr>
            <w:tcW w:w="674" w:type="dxa"/>
            <w:tcBorders>
              <w:top w:val="nil"/>
              <w:left w:val="nil"/>
              <w:bottom w:val="nil"/>
              <w:right w:val="nil"/>
            </w:tcBorders>
            <w:shd w:val="clear" w:color="auto" w:fill="auto"/>
            <w:noWrap/>
            <w:vAlign w:val="center"/>
            <w:hideMark/>
          </w:tcPr>
          <w:p w14:paraId="47A7A4EA"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813</w:t>
            </w:r>
          </w:p>
        </w:tc>
        <w:tc>
          <w:tcPr>
            <w:tcW w:w="725" w:type="dxa"/>
            <w:tcBorders>
              <w:top w:val="nil"/>
              <w:left w:val="nil"/>
              <w:bottom w:val="nil"/>
              <w:right w:val="nil"/>
            </w:tcBorders>
            <w:shd w:val="clear" w:color="auto" w:fill="auto"/>
            <w:noWrap/>
            <w:vAlign w:val="center"/>
            <w:hideMark/>
          </w:tcPr>
          <w:p w14:paraId="056E7962"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896</w:t>
            </w:r>
          </w:p>
        </w:tc>
        <w:tc>
          <w:tcPr>
            <w:tcW w:w="1086" w:type="dxa"/>
            <w:tcBorders>
              <w:top w:val="nil"/>
              <w:left w:val="nil"/>
              <w:bottom w:val="nil"/>
              <w:right w:val="single" w:sz="8" w:space="0" w:color="auto"/>
            </w:tcBorders>
            <w:shd w:val="clear" w:color="auto" w:fill="auto"/>
            <w:noWrap/>
            <w:vAlign w:val="center"/>
            <w:hideMark/>
          </w:tcPr>
          <w:p w14:paraId="7A3345F1"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-9%</w:t>
            </w:r>
          </w:p>
        </w:tc>
        <w:tc>
          <w:tcPr>
            <w:tcW w:w="884" w:type="dxa"/>
            <w:tcBorders>
              <w:top w:val="nil"/>
              <w:left w:val="nil"/>
              <w:bottom w:val="nil"/>
              <w:right w:val="nil"/>
            </w:tcBorders>
            <w:shd w:val="clear" w:color="auto" w:fill="auto"/>
            <w:noWrap/>
            <w:vAlign w:val="center"/>
            <w:hideMark/>
          </w:tcPr>
          <w:p w14:paraId="1C0F283D"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670</w:t>
            </w:r>
          </w:p>
        </w:tc>
        <w:tc>
          <w:tcPr>
            <w:tcW w:w="732" w:type="dxa"/>
            <w:tcBorders>
              <w:top w:val="nil"/>
              <w:left w:val="nil"/>
              <w:bottom w:val="nil"/>
              <w:right w:val="nil"/>
            </w:tcBorders>
            <w:shd w:val="clear" w:color="auto" w:fill="auto"/>
            <w:noWrap/>
            <w:vAlign w:val="center"/>
            <w:hideMark/>
          </w:tcPr>
          <w:p w14:paraId="0C875F0A"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667</w:t>
            </w:r>
          </w:p>
        </w:tc>
        <w:tc>
          <w:tcPr>
            <w:tcW w:w="835" w:type="dxa"/>
            <w:tcBorders>
              <w:top w:val="nil"/>
              <w:left w:val="nil"/>
              <w:bottom w:val="nil"/>
              <w:right w:val="single" w:sz="8" w:space="0" w:color="auto"/>
            </w:tcBorders>
            <w:shd w:val="clear" w:color="auto" w:fill="auto"/>
            <w:noWrap/>
            <w:vAlign w:val="center"/>
            <w:hideMark/>
          </w:tcPr>
          <w:p w14:paraId="4055C2EC"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+1%</w:t>
            </w:r>
          </w:p>
        </w:tc>
        <w:tc>
          <w:tcPr>
            <w:tcW w:w="664" w:type="dxa"/>
            <w:tcBorders>
              <w:top w:val="nil"/>
              <w:left w:val="nil"/>
              <w:bottom w:val="nil"/>
              <w:right w:val="nil"/>
            </w:tcBorders>
            <w:shd w:val="clear" w:color="auto" w:fill="auto"/>
            <w:noWrap/>
            <w:vAlign w:val="center"/>
            <w:hideMark/>
          </w:tcPr>
          <w:p w14:paraId="3523ABBB"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143</w:t>
            </w:r>
          </w:p>
        </w:tc>
        <w:tc>
          <w:tcPr>
            <w:tcW w:w="674" w:type="dxa"/>
            <w:tcBorders>
              <w:top w:val="nil"/>
              <w:left w:val="nil"/>
              <w:bottom w:val="nil"/>
              <w:right w:val="nil"/>
            </w:tcBorders>
            <w:shd w:val="clear" w:color="auto" w:fill="auto"/>
            <w:noWrap/>
            <w:vAlign w:val="center"/>
            <w:hideMark/>
          </w:tcPr>
          <w:p w14:paraId="347FF02A"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230</w:t>
            </w:r>
          </w:p>
        </w:tc>
        <w:tc>
          <w:tcPr>
            <w:tcW w:w="939" w:type="dxa"/>
            <w:tcBorders>
              <w:top w:val="nil"/>
              <w:left w:val="nil"/>
              <w:bottom w:val="nil"/>
              <w:right w:val="single" w:sz="8" w:space="0" w:color="auto"/>
            </w:tcBorders>
            <w:shd w:val="clear" w:color="auto" w:fill="auto"/>
            <w:noWrap/>
            <w:vAlign w:val="center"/>
            <w:hideMark/>
          </w:tcPr>
          <w:p w14:paraId="2B2D3CD2"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-38%</w:t>
            </w:r>
          </w:p>
        </w:tc>
      </w:tr>
      <w:tr w:rsidR="00682944" w:rsidRPr="006A1044" w14:paraId="62667614"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1DC8CDEE" w14:textId="77777777" w:rsidR="00682944" w:rsidRPr="006A1044" w:rsidRDefault="00682944" w:rsidP="00C46D42">
            <w:pPr>
              <w:jc w:val="both"/>
              <w:rPr>
                <w:rFonts w:ascii="Calibri" w:hAnsi="Calibri" w:cs="Calibri"/>
                <w:color w:val="000000"/>
                <w:sz w:val="20"/>
                <w:lang w:val="en-IE" w:eastAsia="en-IE"/>
              </w:rPr>
            </w:pPr>
            <w:r w:rsidRPr="006A1044">
              <w:rPr>
                <w:rFonts w:ascii="Calibri" w:hAnsi="Calibri" w:cs="Calibri"/>
                <w:color w:val="000000"/>
                <w:sz w:val="20"/>
                <w:lang w:val="en-IE" w:eastAsia="en-IE"/>
              </w:rPr>
              <w:t>Gaming revenue</w:t>
            </w:r>
          </w:p>
        </w:tc>
        <w:tc>
          <w:tcPr>
            <w:tcW w:w="674" w:type="dxa"/>
            <w:tcBorders>
              <w:top w:val="nil"/>
              <w:left w:val="nil"/>
              <w:bottom w:val="single" w:sz="8" w:space="0" w:color="auto"/>
              <w:right w:val="nil"/>
            </w:tcBorders>
            <w:shd w:val="clear" w:color="auto" w:fill="auto"/>
            <w:noWrap/>
            <w:vAlign w:val="center"/>
            <w:hideMark/>
          </w:tcPr>
          <w:p w14:paraId="3B90EB65"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481</w:t>
            </w:r>
          </w:p>
        </w:tc>
        <w:tc>
          <w:tcPr>
            <w:tcW w:w="725" w:type="dxa"/>
            <w:tcBorders>
              <w:top w:val="nil"/>
              <w:left w:val="nil"/>
              <w:bottom w:val="single" w:sz="8" w:space="0" w:color="auto"/>
              <w:right w:val="nil"/>
            </w:tcBorders>
            <w:shd w:val="clear" w:color="auto" w:fill="auto"/>
            <w:noWrap/>
            <w:vAlign w:val="center"/>
            <w:hideMark/>
          </w:tcPr>
          <w:p w14:paraId="41A34F0E"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427</w:t>
            </w:r>
          </w:p>
        </w:tc>
        <w:tc>
          <w:tcPr>
            <w:tcW w:w="1086" w:type="dxa"/>
            <w:tcBorders>
              <w:top w:val="nil"/>
              <w:left w:val="nil"/>
              <w:bottom w:val="single" w:sz="8" w:space="0" w:color="auto"/>
              <w:right w:val="single" w:sz="8" w:space="0" w:color="auto"/>
            </w:tcBorders>
            <w:shd w:val="clear" w:color="auto" w:fill="auto"/>
            <w:noWrap/>
            <w:vAlign w:val="center"/>
            <w:hideMark/>
          </w:tcPr>
          <w:p w14:paraId="311CA7A6"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+13%</w:t>
            </w:r>
          </w:p>
        </w:tc>
        <w:tc>
          <w:tcPr>
            <w:tcW w:w="884" w:type="dxa"/>
            <w:tcBorders>
              <w:top w:val="nil"/>
              <w:left w:val="nil"/>
              <w:bottom w:val="single" w:sz="8" w:space="0" w:color="auto"/>
              <w:right w:val="nil"/>
            </w:tcBorders>
            <w:shd w:val="clear" w:color="auto" w:fill="auto"/>
            <w:noWrap/>
            <w:vAlign w:val="center"/>
            <w:hideMark/>
          </w:tcPr>
          <w:p w14:paraId="335863CC"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424</w:t>
            </w:r>
          </w:p>
        </w:tc>
        <w:tc>
          <w:tcPr>
            <w:tcW w:w="732" w:type="dxa"/>
            <w:tcBorders>
              <w:top w:val="nil"/>
              <w:left w:val="nil"/>
              <w:bottom w:val="single" w:sz="8" w:space="0" w:color="auto"/>
              <w:right w:val="nil"/>
            </w:tcBorders>
            <w:shd w:val="clear" w:color="auto" w:fill="auto"/>
            <w:noWrap/>
            <w:vAlign w:val="center"/>
            <w:hideMark/>
          </w:tcPr>
          <w:p w14:paraId="60F95070"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344</w:t>
            </w:r>
          </w:p>
        </w:tc>
        <w:tc>
          <w:tcPr>
            <w:tcW w:w="835" w:type="dxa"/>
            <w:tcBorders>
              <w:top w:val="nil"/>
              <w:left w:val="nil"/>
              <w:bottom w:val="single" w:sz="8" w:space="0" w:color="auto"/>
              <w:right w:val="single" w:sz="8" w:space="0" w:color="auto"/>
            </w:tcBorders>
            <w:shd w:val="clear" w:color="auto" w:fill="auto"/>
            <w:noWrap/>
            <w:vAlign w:val="center"/>
            <w:hideMark/>
          </w:tcPr>
          <w:p w14:paraId="578FD5E4"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+23%</w:t>
            </w:r>
          </w:p>
        </w:tc>
        <w:tc>
          <w:tcPr>
            <w:tcW w:w="664" w:type="dxa"/>
            <w:tcBorders>
              <w:top w:val="nil"/>
              <w:left w:val="nil"/>
              <w:bottom w:val="single" w:sz="8" w:space="0" w:color="auto"/>
              <w:right w:val="nil"/>
            </w:tcBorders>
            <w:shd w:val="clear" w:color="auto" w:fill="auto"/>
            <w:noWrap/>
            <w:vAlign w:val="center"/>
            <w:hideMark/>
          </w:tcPr>
          <w:p w14:paraId="440D79AC"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57</w:t>
            </w:r>
          </w:p>
        </w:tc>
        <w:tc>
          <w:tcPr>
            <w:tcW w:w="674" w:type="dxa"/>
            <w:tcBorders>
              <w:top w:val="nil"/>
              <w:left w:val="nil"/>
              <w:bottom w:val="single" w:sz="8" w:space="0" w:color="auto"/>
              <w:right w:val="nil"/>
            </w:tcBorders>
            <w:shd w:val="clear" w:color="auto" w:fill="auto"/>
            <w:noWrap/>
            <w:vAlign w:val="center"/>
            <w:hideMark/>
          </w:tcPr>
          <w:p w14:paraId="5401A043"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82</w:t>
            </w:r>
          </w:p>
        </w:tc>
        <w:tc>
          <w:tcPr>
            <w:tcW w:w="939" w:type="dxa"/>
            <w:tcBorders>
              <w:top w:val="nil"/>
              <w:left w:val="nil"/>
              <w:bottom w:val="single" w:sz="8" w:space="0" w:color="auto"/>
              <w:right w:val="single" w:sz="8" w:space="0" w:color="auto"/>
            </w:tcBorders>
            <w:shd w:val="clear" w:color="auto" w:fill="auto"/>
            <w:noWrap/>
            <w:vAlign w:val="center"/>
            <w:hideMark/>
          </w:tcPr>
          <w:p w14:paraId="5D6E0FF1"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-30%</w:t>
            </w:r>
          </w:p>
        </w:tc>
      </w:tr>
      <w:tr w:rsidR="00682944" w:rsidRPr="006A1044" w14:paraId="4C477EC2"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0FCCBBD4" w14:textId="77777777" w:rsidR="00682944" w:rsidRPr="006A1044" w:rsidRDefault="00682944" w:rsidP="00C46D42">
            <w:pPr>
              <w:jc w:val="both"/>
              <w:rPr>
                <w:rFonts w:ascii="Calibri" w:hAnsi="Calibri" w:cs="Calibri"/>
                <w:b/>
                <w:bCs/>
                <w:color w:val="000000"/>
                <w:sz w:val="20"/>
                <w:lang w:val="en-IE" w:eastAsia="en-IE"/>
              </w:rPr>
            </w:pPr>
            <w:r w:rsidRPr="006A1044">
              <w:rPr>
                <w:rFonts w:ascii="Calibri" w:hAnsi="Calibri" w:cs="Calibri"/>
                <w:b/>
                <w:bCs/>
                <w:color w:val="000000"/>
                <w:sz w:val="20"/>
                <w:lang w:val="en-IE" w:eastAsia="en-IE"/>
              </w:rPr>
              <w:t>Total revenue</w:t>
            </w:r>
          </w:p>
        </w:tc>
        <w:tc>
          <w:tcPr>
            <w:tcW w:w="674" w:type="dxa"/>
            <w:tcBorders>
              <w:top w:val="nil"/>
              <w:left w:val="nil"/>
              <w:bottom w:val="nil"/>
              <w:right w:val="nil"/>
            </w:tcBorders>
            <w:shd w:val="clear" w:color="auto" w:fill="auto"/>
            <w:noWrap/>
            <w:vAlign w:val="center"/>
            <w:hideMark/>
          </w:tcPr>
          <w:p w14:paraId="3C4E7055"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1,294</w:t>
            </w:r>
          </w:p>
        </w:tc>
        <w:tc>
          <w:tcPr>
            <w:tcW w:w="725" w:type="dxa"/>
            <w:tcBorders>
              <w:top w:val="nil"/>
              <w:left w:val="nil"/>
              <w:bottom w:val="nil"/>
              <w:right w:val="nil"/>
            </w:tcBorders>
            <w:shd w:val="clear" w:color="auto" w:fill="auto"/>
            <w:noWrap/>
            <w:vAlign w:val="center"/>
            <w:hideMark/>
          </w:tcPr>
          <w:p w14:paraId="28384F30"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1,323</w:t>
            </w:r>
          </w:p>
        </w:tc>
        <w:tc>
          <w:tcPr>
            <w:tcW w:w="1086" w:type="dxa"/>
            <w:tcBorders>
              <w:top w:val="nil"/>
              <w:left w:val="nil"/>
              <w:bottom w:val="nil"/>
              <w:right w:val="single" w:sz="8" w:space="0" w:color="auto"/>
            </w:tcBorders>
            <w:shd w:val="clear" w:color="auto" w:fill="auto"/>
            <w:noWrap/>
            <w:vAlign w:val="center"/>
            <w:hideMark/>
          </w:tcPr>
          <w:p w14:paraId="1342A3E8"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-2%</w:t>
            </w:r>
          </w:p>
        </w:tc>
        <w:tc>
          <w:tcPr>
            <w:tcW w:w="884" w:type="dxa"/>
            <w:tcBorders>
              <w:top w:val="nil"/>
              <w:left w:val="nil"/>
              <w:bottom w:val="nil"/>
              <w:right w:val="nil"/>
            </w:tcBorders>
            <w:shd w:val="clear" w:color="auto" w:fill="auto"/>
            <w:noWrap/>
            <w:vAlign w:val="center"/>
            <w:hideMark/>
          </w:tcPr>
          <w:p w14:paraId="7E96A8FC"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1,094</w:t>
            </w:r>
          </w:p>
        </w:tc>
        <w:tc>
          <w:tcPr>
            <w:tcW w:w="732" w:type="dxa"/>
            <w:tcBorders>
              <w:top w:val="nil"/>
              <w:left w:val="nil"/>
              <w:bottom w:val="nil"/>
              <w:right w:val="nil"/>
            </w:tcBorders>
            <w:shd w:val="clear" w:color="auto" w:fill="auto"/>
            <w:noWrap/>
            <w:vAlign w:val="center"/>
            <w:hideMark/>
          </w:tcPr>
          <w:p w14:paraId="74DDC41B"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1,011</w:t>
            </w:r>
          </w:p>
        </w:tc>
        <w:tc>
          <w:tcPr>
            <w:tcW w:w="835" w:type="dxa"/>
            <w:tcBorders>
              <w:top w:val="nil"/>
              <w:left w:val="nil"/>
              <w:bottom w:val="nil"/>
              <w:right w:val="single" w:sz="8" w:space="0" w:color="auto"/>
            </w:tcBorders>
            <w:shd w:val="clear" w:color="auto" w:fill="auto"/>
            <w:noWrap/>
            <w:vAlign w:val="center"/>
            <w:hideMark/>
          </w:tcPr>
          <w:p w14:paraId="7AB923AF"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+8%</w:t>
            </w:r>
          </w:p>
        </w:tc>
        <w:tc>
          <w:tcPr>
            <w:tcW w:w="664" w:type="dxa"/>
            <w:tcBorders>
              <w:top w:val="nil"/>
              <w:left w:val="nil"/>
              <w:bottom w:val="nil"/>
              <w:right w:val="nil"/>
            </w:tcBorders>
            <w:shd w:val="clear" w:color="auto" w:fill="auto"/>
            <w:noWrap/>
            <w:vAlign w:val="center"/>
            <w:hideMark/>
          </w:tcPr>
          <w:p w14:paraId="2B9AF5B9"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200</w:t>
            </w:r>
          </w:p>
        </w:tc>
        <w:tc>
          <w:tcPr>
            <w:tcW w:w="674" w:type="dxa"/>
            <w:tcBorders>
              <w:top w:val="nil"/>
              <w:left w:val="nil"/>
              <w:bottom w:val="nil"/>
              <w:right w:val="nil"/>
            </w:tcBorders>
            <w:shd w:val="clear" w:color="auto" w:fill="auto"/>
            <w:noWrap/>
            <w:vAlign w:val="center"/>
            <w:hideMark/>
          </w:tcPr>
          <w:p w14:paraId="72D18B80"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312</w:t>
            </w:r>
          </w:p>
        </w:tc>
        <w:tc>
          <w:tcPr>
            <w:tcW w:w="939" w:type="dxa"/>
            <w:tcBorders>
              <w:top w:val="nil"/>
              <w:left w:val="nil"/>
              <w:bottom w:val="nil"/>
              <w:right w:val="single" w:sz="8" w:space="0" w:color="auto"/>
            </w:tcBorders>
            <w:shd w:val="clear" w:color="auto" w:fill="auto"/>
            <w:noWrap/>
            <w:vAlign w:val="center"/>
            <w:hideMark/>
          </w:tcPr>
          <w:p w14:paraId="6BE1B0C6"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-36%</w:t>
            </w:r>
          </w:p>
        </w:tc>
      </w:tr>
      <w:tr w:rsidR="00682944" w:rsidRPr="006A1044" w14:paraId="131CEACF" w14:textId="77777777" w:rsidTr="00C46D42">
        <w:trPr>
          <w:trHeight w:val="34"/>
        </w:trPr>
        <w:tc>
          <w:tcPr>
            <w:tcW w:w="2868" w:type="dxa"/>
            <w:tcBorders>
              <w:top w:val="nil"/>
              <w:left w:val="single" w:sz="8" w:space="0" w:color="auto"/>
              <w:bottom w:val="nil"/>
              <w:right w:val="nil"/>
            </w:tcBorders>
            <w:shd w:val="clear" w:color="auto" w:fill="auto"/>
            <w:noWrap/>
            <w:vAlign w:val="center"/>
            <w:hideMark/>
          </w:tcPr>
          <w:p w14:paraId="6DD6C8CB" w14:textId="77777777" w:rsidR="00682944" w:rsidRPr="006A1044" w:rsidRDefault="00682944" w:rsidP="00C46D42">
            <w:pPr>
              <w:jc w:val="both"/>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674" w:type="dxa"/>
            <w:tcBorders>
              <w:top w:val="nil"/>
              <w:left w:val="nil"/>
              <w:bottom w:val="nil"/>
              <w:right w:val="nil"/>
            </w:tcBorders>
            <w:shd w:val="clear" w:color="auto" w:fill="auto"/>
            <w:noWrap/>
            <w:vAlign w:val="center"/>
            <w:hideMark/>
          </w:tcPr>
          <w:p w14:paraId="63E1F84C" w14:textId="77777777" w:rsidR="00682944" w:rsidRPr="006A1044" w:rsidRDefault="00682944" w:rsidP="00C46D42">
            <w:pPr>
              <w:jc w:val="both"/>
              <w:rPr>
                <w:rFonts w:ascii="Calibri" w:hAnsi="Calibri" w:cs="Calibri"/>
                <w:color w:val="000000"/>
                <w:sz w:val="2"/>
                <w:szCs w:val="2"/>
                <w:lang w:val="en-IE" w:eastAsia="en-IE"/>
              </w:rPr>
            </w:pPr>
          </w:p>
        </w:tc>
        <w:tc>
          <w:tcPr>
            <w:tcW w:w="725" w:type="dxa"/>
            <w:tcBorders>
              <w:top w:val="nil"/>
              <w:left w:val="nil"/>
              <w:bottom w:val="nil"/>
              <w:right w:val="nil"/>
            </w:tcBorders>
            <w:shd w:val="clear" w:color="auto" w:fill="auto"/>
            <w:noWrap/>
            <w:vAlign w:val="center"/>
            <w:hideMark/>
          </w:tcPr>
          <w:p w14:paraId="6EFF72D1" w14:textId="77777777" w:rsidR="00682944" w:rsidRPr="006A1044" w:rsidRDefault="00682944" w:rsidP="00C46D42">
            <w:pPr>
              <w:jc w:val="both"/>
              <w:rPr>
                <w:rFonts w:ascii="Times New Roman" w:hAnsi="Times New Roman"/>
                <w:sz w:val="20"/>
                <w:lang w:val="en-IE" w:eastAsia="en-IE"/>
              </w:rPr>
            </w:pPr>
          </w:p>
        </w:tc>
        <w:tc>
          <w:tcPr>
            <w:tcW w:w="1086" w:type="dxa"/>
            <w:tcBorders>
              <w:top w:val="nil"/>
              <w:left w:val="nil"/>
              <w:bottom w:val="nil"/>
              <w:right w:val="single" w:sz="8" w:space="0" w:color="auto"/>
            </w:tcBorders>
            <w:shd w:val="clear" w:color="auto" w:fill="auto"/>
            <w:noWrap/>
            <w:vAlign w:val="center"/>
            <w:hideMark/>
          </w:tcPr>
          <w:p w14:paraId="58E4BBC1" w14:textId="77777777" w:rsidR="00682944" w:rsidRPr="006A1044" w:rsidRDefault="00682944" w:rsidP="00C46D42">
            <w:pPr>
              <w:jc w:val="both"/>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884" w:type="dxa"/>
            <w:tcBorders>
              <w:top w:val="nil"/>
              <w:left w:val="nil"/>
              <w:bottom w:val="nil"/>
              <w:right w:val="nil"/>
            </w:tcBorders>
            <w:shd w:val="clear" w:color="auto" w:fill="auto"/>
            <w:noWrap/>
            <w:vAlign w:val="center"/>
            <w:hideMark/>
          </w:tcPr>
          <w:p w14:paraId="5A03B075" w14:textId="77777777" w:rsidR="00682944" w:rsidRPr="006A1044" w:rsidRDefault="00682944" w:rsidP="00C46D42">
            <w:pPr>
              <w:jc w:val="both"/>
              <w:rPr>
                <w:rFonts w:ascii="Calibri" w:hAnsi="Calibri" w:cs="Calibri"/>
                <w:color w:val="000000"/>
                <w:sz w:val="2"/>
                <w:szCs w:val="2"/>
                <w:lang w:val="en-IE" w:eastAsia="en-IE"/>
              </w:rPr>
            </w:pPr>
          </w:p>
        </w:tc>
        <w:tc>
          <w:tcPr>
            <w:tcW w:w="732" w:type="dxa"/>
            <w:tcBorders>
              <w:top w:val="nil"/>
              <w:left w:val="nil"/>
              <w:bottom w:val="nil"/>
              <w:right w:val="nil"/>
            </w:tcBorders>
            <w:shd w:val="clear" w:color="auto" w:fill="auto"/>
            <w:noWrap/>
            <w:vAlign w:val="center"/>
            <w:hideMark/>
          </w:tcPr>
          <w:p w14:paraId="5A954E12" w14:textId="77777777" w:rsidR="00682944" w:rsidRPr="006A1044" w:rsidRDefault="00682944" w:rsidP="00C46D42">
            <w:pPr>
              <w:jc w:val="both"/>
              <w:rPr>
                <w:rFonts w:ascii="Times New Roman" w:hAnsi="Times New Roman"/>
                <w:sz w:val="20"/>
                <w:lang w:val="en-IE" w:eastAsia="en-IE"/>
              </w:rPr>
            </w:pPr>
          </w:p>
        </w:tc>
        <w:tc>
          <w:tcPr>
            <w:tcW w:w="835" w:type="dxa"/>
            <w:tcBorders>
              <w:top w:val="nil"/>
              <w:left w:val="nil"/>
              <w:bottom w:val="nil"/>
              <w:right w:val="single" w:sz="8" w:space="0" w:color="auto"/>
            </w:tcBorders>
            <w:shd w:val="clear" w:color="auto" w:fill="auto"/>
            <w:noWrap/>
            <w:vAlign w:val="center"/>
            <w:hideMark/>
          </w:tcPr>
          <w:p w14:paraId="2CE0F303" w14:textId="77777777" w:rsidR="00682944" w:rsidRPr="006A1044" w:rsidRDefault="00682944" w:rsidP="00C46D42">
            <w:pPr>
              <w:jc w:val="both"/>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c>
          <w:tcPr>
            <w:tcW w:w="664" w:type="dxa"/>
            <w:tcBorders>
              <w:top w:val="nil"/>
              <w:left w:val="nil"/>
              <w:bottom w:val="nil"/>
              <w:right w:val="nil"/>
            </w:tcBorders>
            <w:shd w:val="clear" w:color="auto" w:fill="auto"/>
            <w:noWrap/>
            <w:vAlign w:val="center"/>
            <w:hideMark/>
          </w:tcPr>
          <w:p w14:paraId="4CD79833" w14:textId="77777777" w:rsidR="00682944" w:rsidRPr="006A1044" w:rsidRDefault="00682944" w:rsidP="00C46D42">
            <w:pPr>
              <w:jc w:val="both"/>
              <w:rPr>
                <w:rFonts w:ascii="Calibri" w:hAnsi="Calibri" w:cs="Calibri"/>
                <w:i/>
                <w:iCs/>
                <w:color w:val="000000"/>
                <w:sz w:val="2"/>
                <w:szCs w:val="2"/>
                <w:lang w:val="en-IE" w:eastAsia="en-IE"/>
              </w:rPr>
            </w:pPr>
          </w:p>
        </w:tc>
        <w:tc>
          <w:tcPr>
            <w:tcW w:w="674" w:type="dxa"/>
            <w:tcBorders>
              <w:top w:val="nil"/>
              <w:left w:val="nil"/>
              <w:bottom w:val="nil"/>
              <w:right w:val="nil"/>
            </w:tcBorders>
            <w:shd w:val="clear" w:color="auto" w:fill="auto"/>
            <w:noWrap/>
            <w:vAlign w:val="center"/>
            <w:hideMark/>
          </w:tcPr>
          <w:p w14:paraId="05F6BBC4" w14:textId="77777777" w:rsidR="00682944" w:rsidRPr="006A1044" w:rsidRDefault="00682944" w:rsidP="00C46D42">
            <w:pPr>
              <w:jc w:val="both"/>
              <w:rPr>
                <w:rFonts w:ascii="Times New Roman" w:hAnsi="Times New Roman"/>
                <w:sz w:val="20"/>
                <w:lang w:val="en-IE" w:eastAsia="en-IE"/>
              </w:rPr>
            </w:pPr>
          </w:p>
        </w:tc>
        <w:tc>
          <w:tcPr>
            <w:tcW w:w="939" w:type="dxa"/>
            <w:tcBorders>
              <w:top w:val="nil"/>
              <w:left w:val="nil"/>
              <w:bottom w:val="nil"/>
              <w:right w:val="single" w:sz="8" w:space="0" w:color="auto"/>
            </w:tcBorders>
            <w:shd w:val="clear" w:color="auto" w:fill="auto"/>
            <w:noWrap/>
            <w:vAlign w:val="center"/>
            <w:hideMark/>
          </w:tcPr>
          <w:p w14:paraId="658DFC82" w14:textId="77777777" w:rsidR="00682944" w:rsidRPr="006A1044" w:rsidRDefault="00682944" w:rsidP="00C46D42">
            <w:pPr>
              <w:jc w:val="both"/>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r>
      <w:tr w:rsidR="00682944" w:rsidRPr="006A1044" w14:paraId="0C3EB934"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5768CA09" w14:textId="77777777" w:rsidR="00682944" w:rsidRPr="006A1044" w:rsidRDefault="00682944" w:rsidP="00C46D42">
            <w:pPr>
              <w:jc w:val="both"/>
              <w:rPr>
                <w:rFonts w:ascii="Calibri" w:hAnsi="Calibri" w:cs="Calibri"/>
                <w:color w:val="000000"/>
                <w:sz w:val="20"/>
                <w:lang w:val="en-IE" w:eastAsia="en-IE"/>
              </w:rPr>
            </w:pPr>
            <w:r w:rsidRPr="006A1044">
              <w:rPr>
                <w:rFonts w:ascii="Calibri" w:hAnsi="Calibri" w:cs="Calibri"/>
                <w:color w:val="000000"/>
                <w:sz w:val="20"/>
                <w:lang w:val="en-IE" w:eastAsia="en-IE"/>
              </w:rPr>
              <w:t>Cost of sales</w:t>
            </w:r>
          </w:p>
        </w:tc>
        <w:tc>
          <w:tcPr>
            <w:tcW w:w="674" w:type="dxa"/>
            <w:tcBorders>
              <w:top w:val="nil"/>
              <w:left w:val="nil"/>
              <w:bottom w:val="nil"/>
              <w:right w:val="nil"/>
            </w:tcBorders>
            <w:shd w:val="clear" w:color="auto" w:fill="auto"/>
            <w:noWrap/>
            <w:vAlign w:val="center"/>
            <w:hideMark/>
          </w:tcPr>
          <w:p w14:paraId="6A1B9601"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(382)</w:t>
            </w:r>
          </w:p>
        </w:tc>
        <w:tc>
          <w:tcPr>
            <w:tcW w:w="725" w:type="dxa"/>
            <w:tcBorders>
              <w:top w:val="nil"/>
              <w:left w:val="nil"/>
              <w:bottom w:val="nil"/>
              <w:right w:val="nil"/>
            </w:tcBorders>
            <w:shd w:val="clear" w:color="auto" w:fill="auto"/>
            <w:noWrap/>
            <w:vAlign w:val="center"/>
            <w:hideMark/>
          </w:tcPr>
          <w:p w14:paraId="3F56A34B"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(355)</w:t>
            </w:r>
          </w:p>
        </w:tc>
        <w:tc>
          <w:tcPr>
            <w:tcW w:w="1086" w:type="dxa"/>
            <w:tcBorders>
              <w:top w:val="nil"/>
              <w:left w:val="nil"/>
              <w:bottom w:val="nil"/>
              <w:right w:val="single" w:sz="8" w:space="0" w:color="auto"/>
            </w:tcBorders>
            <w:shd w:val="clear" w:color="auto" w:fill="auto"/>
            <w:noWrap/>
            <w:vAlign w:val="center"/>
            <w:hideMark/>
          </w:tcPr>
          <w:p w14:paraId="79C3428B"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+8%</w:t>
            </w:r>
          </w:p>
        </w:tc>
        <w:tc>
          <w:tcPr>
            <w:tcW w:w="884" w:type="dxa"/>
            <w:tcBorders>
              <w:top w:val="nil"/>
              <w:left w:val="nil"/>
              <w:bottom w:val="nil"/>
              <w:right w:val="nil"/>
            </w:tcBorders>
            <w:shd w:val="clear" w:color="auto" w:fill="auto"/>
            <w:noWrap/>
            <w:vAlign w:val="center"/>
            <w:hideMark/>
          </w:tcPr>
          <w:p w14:paraId="52DCC794"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(339)</w:t>
            </w:r>
          </w:p>
        </w:tc>
        <w:tc>
          <w:tcPr>
            <w:tcW w:w="732" w:type="dxa"/>
            <w:tcBorders>
              <w:top w:val="nil"/>
              <w:left w:val="nil"/>
              <w:bottom w:val="nil"/>
              <w:right w:val="nil"/>
            </w:tcBorders>
            <w:shd w:val="clear" w:color="auto" w:fill="auto"/>
            <w:noWrap/>
            <w:vAlign w:val="center"/>
            <w:hideMark/>
          </w:tcPr>
          <w:p w14:paraId="7AE166FB"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(285)</w:t>
            </w:r>
          </w:p>
        </w:tc>
        <w:tc>
          <w:tcPr>
            <w:tcW w:w="835" w:type="dxa"/>
            <w:tcBorders>
              <w:top w:val="nil"/>
              <w:left w:val="nil"/>
              <w:bottom w:val="nil"/>
              <w:right w:val="single" w:sz="8" w:space="0" w:color="auto"/>
            </w:tcBorders>
            <w:shd w:val="clear" w:color="auto" w:fill="auto"/>
            <w:noWrap/>
            <w:vAlign w:val="center"/>
            <w:hideMark/>
          </w:tcPr>
          <w:p w14:paraId="3438B2CE"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+19%</w:t>
            </w:r>
          </w:p>
        </w:tc>
        <w:tc>
          <w:tcPr>
            <w:tcW w:w="664" w:type="dxa"/>
            <w:tcBorders>
              <w:top w:val="nil"/>
              <w:left w:val="nil"/>
              <w:bottom w:val="nil"/>
              <w:right w:val="nil"/>
            </w:tcBorders>
            <w:shd w:val="clear" w:color="auto" w:fill="auto"/>
            <w:noWrap/>
            <w:vAlign w:val="center"/>
            <w:hideMark/>
          </w:tcPr>
          <w:p w14:paraId="7E3059FB"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(44)</w:t>
            </w:r>
          </w:p>
        </w:tc>
        <w:tc>
          <w:tcPr>
            <w:tcW w:w="674" w:type="dxa"/>
            <w:tcBorders>
              <w:top w:val="nil"/>
              <w:left w:val="nil"/>
              <w:bottom w:val="nil"/>
              <w:right w:val="nil"/>
            </w:tcBorders>
            <w:shd w:val="clear" w:color="auto" w:fill="auto"/>
            <w:noWrap/>
            <w:vAlign w:val="center"/>
            <w:hideMark/>
          </w:tcPr>
          <w:p w14:paraId="1FF8E786"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(70)</w:t>
            </w:r>
          </w:p>
        </w:tc>
        <w:tc>
          <w:tcPr>
            <w:tcW w:w="939" w:type="dxa"/>
            <w:tcBorders>
              <w:top w:val="nil"/>
              <w:left w:val="nil"/>
              <w:bottom w:val="nil"/>
              <w:right w:val="single" w:sz="8" w:space="0" w:color="auto"/>
            </w:tcBorders>
            <w:shd w:val="clear" w:color="auto" w:fill="auto"/>
            <w:noWrap/>
            <w:vAlign w:val="center"/>
            <w:hideMark/>
          </w:tcPr>
          <w:p w14:paraId="2AD6C48A"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-38%</w:t>
            </w:r>
          </w:p>
        </w:tc>
      </w:tr>
      <w:tr w:rsidR="00682944" w:rsidRPr="006A1044" w14:paraId="48EB9586"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5D53B5EA" w14:textId="77777777" w:rsidR="00682944" w:rsidRPr="006A1044" w:rsidRDefault="00682944" w:rsidP="00C46D42">
            <w:pPr>
              <w:jc w:val="both"/>
              <w:rPr>
                <w:rFonts w:ascii="Calibri" w:hAnsi="Calibri" w:cs="Calibri"/>
                <w:i/>
                <w:iCs/>
                <w:color w:val="000000"/>
                <w:sz w:val="18"/>
                <w:szCs w:val="18"/>
                <w:lang w:val="en-IE" w:eastAsia="en-IE"/>
              </w:rPr>
            </w:pPr>
            <w:r w:rsidRPr="006A1044">
              <w:rPr>
                <w:rFonts w:ascii="Calibri" w:hAnsi="Calibri" w:cs="Calibri"/>
                <w:i/>
                <w:iCs/>
                <w:color w:val="000000"/>
                <w:sz w:val="18"/>
                <w:szCs w:val="18"/>
                <w:lang w:val="en-IE" w:eastAsia="en-IE"/>
              </w:rPr>
              <w:t>Cost of sales as a % of net revenue</w:t>
            </w:r>
          </w:p>
        </w:tc>
        <w:tc>
          <w:tcPr>
            <w:tcW w:w="674" w:type="dxa"/>
            <w:tcBorders>
              <w:top w:val="nil"/>
              <w:left w:val="nil"/>
              <w:bottom w:val="nil"/>
              <w:right w:val="nil"/>
            </w:tcBorders>
            <w:shd w:val="clear" w:color="auto" w:fill="auto"/>
            <w:noWrap/>
            <w:vAlign w:val="center"/>
            <w:hideMark/>
          </w:tcPr>
          <w:p w14:paraId="6F76AA6C"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29.5%</w:t>
            </w:r>
          </w:p>
        </w:tc>
        <w:tc>
          <w:tcPr>
            <w:tcW w:w="725" w:type="dxa"/>
            <w:tcBorders>
              <w:top w:val="nil"/>
              <w:left w:val="nil"/>
              <w:bottom w:val="nil"/>
              <w:right w:val="nil"/>
            </w:tcBorders>
            <w:shd w:val="clear" w:color="auto" w:fill="auto"/>
            <w:noWrap/>
            <w:vAlign w:val="center"/>
            <w:hideMark/>
          </w:tcPr>
          <w:p w14:paraId="3674D7F6"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26.8%</w:t>
            </w:r>
          </w:p>
        </w:tc>
        <w:tc>
          <w:tcPr>
            <w:tcW w:w="1086" w:type="dxa"/>
            <w:tcBorders>
              <w:top w:val="nil"/>
              <w:left w:val="nil"/>
              <w:bottom w:val="nil"/>
              <w:right w:val="single" w:sz="8" w:space="0" w:color="auto"/>
            </w:tcBorders>
            <w:shd w:val="clear" w:color="auto" w:fill="auto"/>
            <w:noWrap/>
            <w:vAlign w:val="center"/>
            <w:hideMark/>
          </w:tcPr>
          <w:p w14:paraId="3B8DD368" w14:textId="77777777" w:rsidR="00682944" w:rsidRPr="006A1044" w:rsidRDefault="00682944" w:rsidP="00C46D42">
            <w:pPr>
              <w:jc w:val="right"/>
              <w:rPr>
                <w:rFonts w:ascii="Calibri" w:hAnsi="Calibri" w:cs="Calibri"/>
                <w:i/>
                <w:iCs/>
                <w:color w:val="000000"/>
                <w:sz w:val="18"/>
                <w:szCs w:val="18"/>
                <w:lang w:val="en-IE" w:eastAsia="en-IE"/>
              </w:rPr>
            </w:pPr>
            <w:r w:rsidRPr="006A1044">
              <w:rPr>
                <w:rFonts w:ascii="Calibri" w:hAnsi="Calibri" w:cs="Calibri"/>
                <w:i/>
                <w:iCs/>
                <w:color w:val="000000"/>
                <w:sz w:val="18"/>
                <w:szCs w:val="18"/>
                <w:lang w:val="en-IE" w:eastAsia="en-IE"/>
              </w:rPr>
              <w:t>+2</w:t>
            </w:r>
            <w:r>
              <w:rPr>
                <w:rFonts w:ascii="Calibri" w:hAnsi="Calibri" w:cs="Calibri"/>
                <w:i/>
                <w:iCs/>
                <w:color w:val="000000"/>
                <w:sz w:val="18"/>
                <w:szCs w:val="18"/>
                <w:lang w:val="en-IE" w:eastAsia="en-IE"/>
              </w:rPr>
              <w:t>7</w:t>
            </w:r>
            <w:r w:rsidRPr="006A1044">
              <w:rPr>
                <w:rFonts w:ascii="Calibri" w:hAnsi="Calibri" w:cs="Calibri"/>
                <w:i/>
                <w:iCs/>
                <w:color w:val="000000"/>
                <w:sz w:val="18"/>
                <w:szCs w:val="18"/>
                <w:lang w:val="en-IE" w:eastAsia="en-IE"/>
              </w:rPr>
              <w:t>0bps</w:t>
            </w:r>
          </w:p>
        </w:tc>
        <w:tc>
          <w:tcPr>
            <w:tcW w:w="884" w:type="dxa"/>
            <w:tcBorders>
              <w:top w:val="nil"/>
              <w:left w:val="nil"/>
              <w:bottom w:val="nil"/>
              <w:right w:val="nil"/>
            </w:tcBorders>
            <w:shd w:val="clear" w:color="auto" w:fill="auto"/>
            <w:noWrap/>
            <w:vAlign w:val="center"/>
            <w:hideMark/>
          </w:tcPr>
          <w:p w14:paraId="4AF40ADB"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30.9%</w:t>
            </w:r>
          </w:p>
        </w:tc>
        <w:tc>
          <w:tcPr>
            <w:tcW w:w="732" w:type="dxa"/>
            <w:tcBorders>
              <w:top w:val="nil"/>
              <w:left w:val="nil"/>
              <w:bottom w:val="nil"/>
              <w:right w:val="nil"/>
            </w:tcBorders>
            <w:shd w:val="clear" w:color="auto" w:fill="auto"/>
            <w:noWrap/>
            <w:vAlign w:val="center"/>
            <w:hideMark/>
          </w:tcPr>
          <w:p w14:paraId="0F5157BE"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28.2%</w:t>
            </w:r>
          </w:p>
        </w:tc>
        <w:tc>
          <w:tcPr>
            <w:tcW w:w="835" w:type="dxa"/>
            <w:tcBorders>
              <w:top w:val="nil"/>
              <w:left w:val="nil"/>
              <w:bottom w:val="nil"/>
              <w:right w:val="single" w:sz="8" w:space="0" w:color="auto"/>
            </w:tcBorders>
            <w:shd w:val="clear" w:color="auto" w:fill="auto"/>
            <w:noWrap/>
            <w:vAlign w:val="center"/>
            <w:hideMark/>
          </w:tcPr>
          <w:p w14:paraId="3E9FC1E1" w14:textId="77777777" w:rsidR="00682944" w:rsidRPr="006A1044" w:rsidRDefault="00682944" w:rsidP="00C46D42">
            <w:pPr>
              <w:jc w:val="right"/>
              <w:rPr>
                <w:rFonts w:ascii="Calibri" w:hAnsi="Calibri" w:cs="Calibri"/>
                <w:i/>
                <w:iCs/>
                <w:color w:val="000000"/>
                <w:sz w:val="18"/>
                <w:szCs w:val="18"/>
                <w:lang w:val="en-IE" w:eastAsia="en-IE"/>
              </w:rPr>
            </w:pPr>
            <w:r w:rsidRPr="006A1044">
              <w:rPr>
                <w:rFonts w:ascii="Calibri" w:hAnsi="Calibri" w:cs="Calibri"/>
                <w:i/>
                <w:iCs/>
                <w:color w:val="000000"/>
                <w:sz w:val="18"/>
                <w:szCs w:val="18"/>
                <w:lang w:val="en-IE" w:eastAsia="en-IE"/>
              </w:rPr>
              <w:t>+280bps</w:t>
            </w:r>
          </w:p>
        </w:tc>
        <w:tc>
          <w:tcPr>
            <w:tcW w:w="664" w:type="dxa"/>
            <w:tcBorders>
              <w:top w:val="nil"/>
              <w:left w:val="nil"/>
              <w:bottom w:val="nil"/>
              <w:right w:val="nil"/>
            </w:tcBorders>
            <w:shd w:val="clear" w:color="auto" w:fill="auto"/>
            <w:noWrap/>
            <w:vAlign w:val="center"/>
            <w:hideMark/>
          </w:tcPr>
          <w:p w14:paraId="11DDB4E0"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21.8%</w:t>
            </w:r>
          </w:p>
        </w:tc>
        <w:tc>
          <w:tcPr>
            <w:tcW w:w="674" w:type="dxa"/>
            <w:tcBorders>
              <w:top w:val="nil"/>
              <w:left w:val="nil"/>
              <w:bottom w:val="nil"/>
              <w:right w:val="nil"/>
            </w:tcBorders>
            <w:shd w:val="clear" w:color="auto" w:fill="auto"/>
            <w:noWrap/>
            <w:vAlign w:val="center"/>
            <w:hideMark/>
          </w:tcPr>
          <w:p w14:paraId="0170AA94"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22.4%</w:t>
            </w:r>
          </w:p>
        </w:tc>
        <w:tc>
          <w:tcPr>
            <w:tcW w:w="939" w:type="dxa"/>
            <w:tcBorders>
              <w:top w:val="nil"/>
              <w:left w:val="nil"/>
              <w:bottom w:val="nil"/>
              <w:right w:val="single" w:sz="8" w:space="0" w:color="auto"/>
            </w:tcBorders>
            <w:shd w:val="clear" w:color="auto" w:fill="auto"/>
            <w:noWrap/>
            <w:vAlign w:val="center"/>
            <w:hideMark/>
          </w:tcPr>
          <w:p w14:paraId="5A4CA1E4" w14:textId="77777777" w:rsidR="00682944" w:rsidRPr="006A1044" w:rsidRDefault="00682944" w:rsidP="00C46D42">
            <w:pPr>
              <w:jc w:val="right"/>
              <w:rPr>
                <w:rFonts w:ascii="Calibri" w:hAnsi="Calibri" w:cs="Calibri"/>
                <w:i/>
                <w:iCs/>
                <w:color w:val="000000"/>
                <w:sz w:val="18"/>
                <w:szCs w:val="18"/>
                <w:lang w:val="en-IE" w:eastAsia="en-IE"/>
              </w:rPr>
            </w:pPr>
            <w:r w:rsidRPr="006A1044">
              <w:rPr>
                <w:rFonts w:ascii="Calibri" w:hAnsi="Calibri" w:cs="Calibri"/>
                <w:i/>
                <w:iCs/>
                <w:color w:val="000000"/>
                <w:sz w:val="18"/>
                <w:szCs w:val="18"/>
                <w:lang w:val="en-IE" w:eastAsia="en-IE"/>
              </w:rPr>
              <w:t>-60bps</w:t>
            </w:r>
          </w:p>
        </w:tc>
      </w:tr>
      <w:tr w:rsidR="00682944" w:rsidRPr="006A1044" w14:paraId="12A2AB55" w14:textId="77777777" w:rsidTr="00C46D42">
        <w:trPr>
          <w:trHeight w:val="34"/>
        </w:trPr>
        <w:tc>
          <w:tcPr>
            <w:tcW w:w="2868" w:type="dxa"/>
            <w:tcBorders>
              <w:top w:val="nil"/>
              <w:left w:val="single" w:sz="8" w:space="0" w:color="auto"/>
              <w:bottom w:val="nil"/>
              <w:right w:val="nil"/>
            </w:tcBorders>
            <w:shd w:val="clear" w:color="auto" w:fill="auto"/>
            <w:noWrap/>
            <w:vAlign w:val="center"/>
            <w:hideMark/>
          </w:tcPr>
          <w:p w14:paraId="10D417FD" w14:textId="77777777" w:rsidR="00682944" w:rsidRPr="006A1044" w:rsidRDefault="00682944" w:rsidP="00C46D42">
            <w:pPr>
              <w:jc w:val="both"/>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674" w:type="dxa"/>
            <w:tcBorders>
              <w:top w:val="nil"/>
              <w:left w:val="nil"/>
              <w:bottom w:val="nil"/>
              <w:right w:val="nil"/>
            </w:tcBorders>
            <w:shd w:val="clear" w:color="auto" w:fill="auto"/>
            <w:noWrap/>
            <w:vAlign w:val="center"/>
            <w:hideMark/>
          </w:tcPr>
          <w:p w14:paraId="33A90460" w14:textId="77777777" w:rsidR="00682944" w:rsidRPr="006A1044" w:rsidRDefault="00682944" w:rsidP="00C46D42">
            <w:pPr>
              <w:jc w:val="both"/>
              <w:rPr>
                <w:rFonts w:ascii="Calibri" w:hAnsi="Calibri" w:cs="Calibri"/>
                <w:color w:val="000000"/>
                <w:sz w:val="2"/>
                <w:szCs w:val="2"/>
                <w:lang w:val="en-IE" w:eastAsia="en-IE"/>
              </w:rPr>
            </w:pPr>
          </w:p>
        </w:tc>
        <w:tc>
          <w:tcPr>
            <w:tcW w:w="725" w:type="dxa"/>
            <w:tcBorders>
              <w:top w:val="nil"/>
              <w:left w:val="nil"/>
              <w:bottom w:val="nil"/>
              <w:right w:val="nil"/>
            </w:tcBorders>
            <w:shd w:val="clear" w:color="auto" w:fill="auto"/>
            <w:noWrap/>
            <w:vAlign w:val="center"/>
            <w:hideMark/>
          </w:tcPr>
          <w:p w14:paraId="7619AAF1" w14:textId="77777777" w:rsidR="00682944" w:rsidRPr="006A1044" w:rsidRDefault="00682944" w:rsidP="00C46D42">
            <w:pPr>
              <w:jc w:val="right"/>
              <w:rPr>
                <w:rFonts w:ascii="Times New Roman" w:hAnsi="Times New Roman"/>
                <w:sz w:val="20"/>
                <w:lang w:val="en-IE" w:eastAsia="en-IE"/>
              </w:rPr>
            </w:pPr>
          </w:p>
        </w:tc>
        <w:tc>
          <w:tcPr>
            <w:tcW w:w="1086" w:type="dxa"/>
            <w:tcBorders>
              <w:top w:val="nil"/>
              <w:left w:val="nil"/>
              <w:bottom w:val="nil"/>
              <w:right w:val="single" w:sz="8" w:space="0" w:color="auto"/>
            </w:tcBorders>
            <w:shd w:val="clear" w:color="auto" w:fill="auto"/>
            <w:noWrap/>
            <w:vAlign w:val="center"/>
            <w:hideMark/>
          </w:tcPr>
          <w:p w14:paraId="51BFD81C" w14:textId="77777777" w:rsidR="00682944" w:rsidRPr="006A1044" w:rsidRDefault="00682944" w:rsidP="00C46D42">
            <w:pPr>
              <w:jc w:val="right"/>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884" w:type="dxa"/>
            <w:tcBorders>
              <w:top w:val="nil"/>
              <w:left w:val="nil"/>
              <w:bottom w:val="nil"/>
              <w:right w:val="nil"/>
            </w:tcBorders>
            <w:shd w:val="clear" w:color="auto" w:fill="auto"/>
            <w:noWrap/>
            <w:vAlign w:val="center"/>
            <w:hideMark/>
          </w:tcPr>
          <w:p w14:paraId="47D28E0D" w14:textId="77777777" w:rsidR="00682944" w:rsidRPr="006A1044" w:rsidRDefault="00682944" w:rsidP="00C46D42">
            <w:pPr>
              <w:jc w:val="right"/>
              <w:rPr>
                <w:rFonts w:ascii="Calibri" w:hAnsi="Calibri" w:cs="Calibri"/>
                <w:color w:val="000000"/>
                <w:sz w:val="2"/>
                <w:szCs w:val="2"/>
                <w:lang w:val="en-IE" w:eastAsia="en-IE"/>
              </w:rPr>
            </w:pPr>
          </w:p>
        </w:tc>
        <w:tc>
          <w:tcPr>
            <w:tcW w:w="732" w:type="dxa"/>
            <w:tcBorders>
              <w:top w:val="nil"/>
              <w:left w:val="nil"/>
              <w:bottom w:val="nil"/>
              <w:right w:val="nil"/>
            </w:tcBorders>
            <w:shd w:val="clear" w:color="auto" w:fill="auto"/>
            <w:noWrap/>
            <w:vAlign w:val="center"/>
            <w:hideMark/>
          </w:tcPr>
          <w:p w14:paraId="73A0676E" w14:textId="77777777" w:rsidR="00682944" w:rsidRPr="006A1044" w:rsidRDefault="00682944" w:rsidP="00C46D42">
            <w:pPr>
              <w:jc w:val="right"/>
              <w:rPr>
                <w:rFonts w:ascii="Times New Roman" w:hAnsi="Times New Roman"/>
                <w:sz w:val="20"/>
                <w:lang w:val="en-IE" w:eastAsia="en-IE"/>
              </w:rPr>
            </w:pPr>
          </w:p>
        </w:tc>
        <w:tc>
          <w:tcPr>
            <w:tcW w:w="835" w:type="dxa"/>
            <w:tcBorders>
              <w:top w:val="nil"/>
              <w:left w:val="nil"/>
              <w:bottom w:val="nil"/>
              <w:right w:val="single" w:sz="8" w:space="0" w:color="auto"/>
            </w:tcBorders>
            <w:shd w:val="clear" w:color="auto" w:fill="auto"/>
            <w:noWrap/>
            <w:vAlign w:val="center"/>
            <w:hideMark/>
          </w:tcPr>
          <w:p w14:paraId="6BACD793"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c>
          <w:tcPr>
            <w:tcW w:w="664" w:type="dxa"/>
            <w:tcBorders>
              <w:top w:val="nil"/>
              <w:left w:val="nil"/>
              <w:bottom w:val="nil"/>
              <w:right w:val="nil"/>
            </w:tcBorders>
            <w:shd w:val="clear" w:color="auto" w:fill="auto"/>
            <w:noWrap/>
            <w:vAlign w:val="center"/>
            <w:hideMark/>
          </w:tcPr>
          <w:p w14:paraId="60D722E7" w14:textId="77777777" w:rsidR="00682944" w:rsidRPr="006A1044" w:rsidRDefault="00682944" w:rsidP="00C46D42">
            <w:pPr>
              <w:jc w:val="right"/>
              <w:rPr>
                <w:rFonts w:ascii="Calibri" w:hAnsi="Calibri" w:cs="Calibri"/>
                <w:i/>
                <w:iCs/>
                <w:color w:val="000000"/>
                <w:sz w:val="2"/>
                <w:szCs w:val="2"/>
                <w:lang w:val="en-IE" w:eastAsia="en-IE"/>
              </w:rPr>
            </w:pPr>
          </w:p>
        </w:tc>
        <w:tc>
          <w:tcPr>
            <w:tcW w:w="674" w:type="dxa"/>
            <w:tcBorders>
              <w:top w:val="nil"/>
              <w:left w:val="nil"/>
              <w:bottom w:val="nil"/>
              <w:right w:val="nil"/>
            </w:tcBorders>
            <w:shd w:val="clear" w:color="auto" w:fill="auto"/>
            <w:noWrap/>
            <w:vAlign w:val="center"/>
            <w:hideMark/>
          </w:tcPr>
          <w:p w14:paraId="3862E58A" w14:textId="77777777" w:rsidR="00682944" w:rsidRPr="006A1044" w:rsidRDefault="00682944" w:rsidP="00C46D42">
            <w:pPr>
              <w:jc w:val="right"/>
              <w:rPr>
                <w:rFonts w:ascii="Times New Roman" w:hAnsi="Times New Roman"/>
                <w:sz w:val="20"/>
                <w:lang w:val="en-IE" w:eastAsia="en-IE"/>
              </w:rPr>
            </w:pPr>
          </w:p>
        </w:tc>
        <w:tc>
          <w:tcPr>
            <w:tcW w:w="939" w:type="dxa"/>
            <w:tcBorders>
              <w:top w:val="nil"/>
              <w:left w:val="nil"/>
              <w:bottom w:val="nil"/>
              <w:right w:val="single" w:sz="8" w:space="0" w:color="auto"/>
            </w:tcBorders>
            <w:shd w:val="clear" w:color="auto" w:fill="auto"/>
            <w:noWrap/>
            <w:vAlign w:val="center"/>
            <w:hideMark/>
          </w:tcPr>
          <w:p w14:paraId="450CAF02"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r>
      <w:tr w:rsidR="00682944" w:rsidRPr="006A1044" w14:paraId="798C7E06"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059399EC" w14:textId="77777777" w:rsidR="00682944" w:rsidRPr="006A1044" w:rsidRDefault="00682944" w:rsidP="00C46D42">
            <w:pPr>
              <w:jc w:val="both"/>
              <w:rPr>
                <w:rFonts w:ascii="Calibri" w:hAnsi="Calibri" w:cs="Calibri"/>
                <w:b/>
                <w:bCs/>
                <w:color w:val="000000"/>
                <w:sz w:val="20"/>
                <w:lang w:val="en-IE" w:eastAsia="en-IE"/>
              </w:rPr>
            </w:pPr>
            <w:r w:rsidRPr="006A1044">
              <w:rPr>
                <w:rFonts w:ascii="Calibri" w:hAnsi="Calibri" w:cs="Calibri"/>
                <w:b/>
                <w:bCs/>
                <w:color w:val="000000"/>
                <w:sz w:val="20"/>
                <w:lang w:val="en-IE" w:eastAsia="en-IE"/>
              </w:rPr>
              <w:t>Gross profit</w:t>
            </w:r>
          </w:p>
        </w:tc>
        <w:tc>
          <w:tcPr>
            <w:tcW w:w="674" w:type="dxa"/>
            <w:tcBorders>
              <w:top w:val="nil"/>
              <w:left w:val="nil"/>
              <w:bottom w:val="nil"/>
              <w:right w:val="nil"/>
            </w:tcBorders>
            <w:shd w:val="clear" w:color="auto" w:fill="auto"/>
            <w:noWrap/>
            <w:vAlign w:val="center"/>
            <w:hideMark/>
          </w:tcPr>
          <w:p w14:paraId="0A84B580"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912</w:t>
            </w:r>
          </w:p>
        </w:tc>
        <w:tc>
          <w:tcPr>
            <w:tcW w:w="725" w:type="dxa"/>
            <w:tcBorders>
              <w:top w:val="nil"/>
              <w:left w:val="nil"/>
              <w:bottom w:val="nil"/>
              <w:right w:val="nil"/>
            </w:tcBorders>
            <w:shd w:val="clear" w:color="auto" w:fill="auto"/>
            <w:noWrap/>
            <w:vAlign w:val="center"/>
            <w:hideMark/>
          </w:tcPr>
          <w:p w14:paraId="20339CE9"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968</w:t>
            </w:r>
          </w:p>
        </w:tc>
        <w:tc>
          <w:tcPr>
            <w:tcW w:w="1086" w:type="dxa"/>
            <w:tcBorders>
              <w:top w:val="nil"/>
              <w:left w:val="nil"/>
              <w:bottom w:val="nil"/>
              <w:right w:val="single" w:sz="8" w:space="0" w:color="auto"/>
            </w:tcBorders>
            <w:shd w:val="clear" w:color="auto" w:fill="auto"/>
            <w:noWrap/>
            <w:vAlign w:val="center"/>
            <w:hideMark/>
          </w:tcPr>
          <w:p w14:paraId="77174CF7"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-6%</w:t>
            </w:r>
          </w:p>
        </w:tc>
        <w:tc>
          <w:tcPr>
            <w:tcW w:w="884" w:type="dxa"/>
            <w:tcBorders>
              <w:top w:val="nil"/>
              <w:left w:val="nil"/>
              <w:bottom w:val="nil"/>
              <w:right w:val="nil"/>
            </w:tcBorders>
            <w:shd w:val="clear" w:color="auto" w:fill="auto"/>
            <w:noWrap/>
            <w:vAlign w:val="center"/>
            <w:hideMark/>
          </w:tcPr>
          <w:p w14:paraId="53F09405"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756</w:t>
            </w:r>
          </w:p>
        </w:tc>
        <w:tc>
          <w:tcPr>
            <w:tcW w:w="732" w:type="dxa"/>
            <w:tcBorders>
              <w:top w:val="nil"/>
              <w:left w:val="nil"/>
              <w:bottom w:val="nil"/>
              <w:right w:val="nil"/>
            </w:tcBorders>
            <w:shd w:val="clear" w:color="auto" w:fill="auto"/>
            <w:noWrap/>
            <w:vAlign w:val="center"/>
            <w:hideMark/>
          </w:tcPr>
          <w:p w14:paraId="4F6B5A0F"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726</w:t>
            </w:r>
          </w:p>
        </w:tc>
        <w:tc>
          <w:tcPr>
            <w:tcW w:w="835" w:type="dxa"/>
            <w:tcBorders>
              <w:top w:val="nil"/>
              <w:left w:val="nil"/>
              <w:bottom w:val="nil"/>
              <w:right w:val="single" w:sz="8" w:space="0" w:color="auto"/>
            </w:tcBorders>
            <w:shd w:val="clear" w:color="auto" w:fill="auto"/>
            <w:noWrap/>
            <w:vAlign w:val="center"/>
            <w:hideMark/>
          </w:tcPr>
          <w:p w14:paraId="646ACDE9"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+4%</w:t>
            </w:r>
          </w:p>
        </w:tc>
        <w:tc>
          <w:tcPr>
            <w:tcW w:w="664" w:type="dxa"/>
            <w:tcBorders>
              <w:top w:val="nil"/>
              <w:left w:val="nil"/>
              <w:bottom w:val="nil"/>
              <w:right w:val="nil"/>
            </w:tcBorders>
            <w:shd w:val="clear" w:color="auto" w:fill="auto"/>
            <w:noWrap/>
            <w:vAlign w:val="center"/>
            <w:hideMark/>
          </w:tcPr>
          <w:p w14:paraId="706A4307"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156</w:t>
            </w:r>
          </w:p>
        </w:tc>
        <w:tc>
          <w:tcPr>
            <w:tcW w:w="674" w:type="dxa"/>
            <w:tcBorders>
              <w:top w:val="nil"/>
              <w:left w:val="nil"/>
              <w:bottom w:val="nil"/>
              <w:right w:val="nil"/>
            </w:tcBorders>
            <w:shd w:val="clear" w:color="auto" w:fill="auto"/>
            <w:noWrap/>
            <w:vAlign w:val="center"/>
            <w:hideMark/>
          </w:tcPr>
          <w:p w14:paraId="379A4626"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242</w:t>
            </w:r>
          </w:p>
        </w:tc>
        <w:tc>
          <w:tcPr>
            <w:tcW w:w="939" w:type="dxa"/>
            <w:tcBorders>
              <w:top w:val="nil"/>
              <w:left w:val="nil"/>
              <w:bottom w:val="nil"/>
              <w:right w:val="single" w:sz="8" w:space="0" w:color="auto"/>
            </w:tcBorders>
            <w:shd w:val="clear" w:color="auto" w:fill="auto"/>
            <w:noWrap/>
            <w:vAlign w:val="center"/>
            <w:hideMark/>
          </w:tcPr>
          <w:p w14:paraId="3481FB25"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-35%</w:t>
            </w:r>
          </w:p>
        </w:tc>
      </w:tr>
      <w:tr w:rsidR="00682944" w:rsidRPr="006A1044" w14:paraId="676D0EBE" w14:textId="77777777" w:rsidTr="00C46D42">
        <w:trPr>
          <w:trHeight w:val="34"/>
        </w:trPr>
        <w:tc>
          <w:tcPr>
            <w:tcW w:w="2868" w:type="dxa"/>
            <w:tcBorders>
              <w:top w:val="nil"/>
              <w:left w:val="single" w:sz="8" w:space="0" w:color="auto"/>
              <w:bottom w:val="nil"/>
              <w:right w:val="nil"/>
            </w:tcBorders>
            <w:shd w:val="clear" w:color="auto" w:fill="auto"/>
            <w:noWrap/>
            <w:vAlign w:val="center"/>
            <w:hideMark/>
          </w:tcPr>
          <w:p w14:paraId="1DCBA63E" w14:textId="77777777" w:rsidR="00682944" w:rsidRPr="006A1044" w:rsidRDefault="00682944" w:rsidP="00C46D42">
            <w:pPr>
              <w:jc w:val="both"/>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674" w:type="dxa"/>
            <w:tcBorders>
              <w:top w:val="nil"/>
              <w:left w:val="nil"/>
              <w:bottom w:val="nil"/>
              <w:right w:val="nil"/>
            </w:tcBorders>
            <w:shd w:val="clear" w:color="auto" w:fill="auto"/>
            <w:noWrap/>
            <w:vAlign w:val="center"/>
            <w:hideMark/>
          </w:tcPr>
          <w:p w14:paraId="28B547F4" w14:textId="77777777" w:rsidR="00682944" w:rsidRPr="006A1044" w:rsidRDefault="00682944" w:rsidP="00C46D42">
            <w:pPr>
              <w:jc w:val="both"/>
              <w:rPr>
                <w:rFonts w:ascii="Calibri" w:hAnsi="Calibri" w:cs="Calibri"/>
                <w:color w:val="000000"/>
                <w:sz w:val="2"/>
                <w:szCs w:val="2"/>
                <w:lang w:val="en-IE" w:eastAsia="en-IE"/>
              </w:rPr>
            </w:pPr>
          </w:p>
        </w:tc>
        <w:tc>
          <w:tcPr>
            <w:tcW w:w="725" w:type="dxa"/>
            <w:tcBorders>
              <w:top w:val="nil"/>
              <w:left w:val="nil"/>
              <w:bottom w:val="nil"/>
              <w:right w:val="nil"/>
            </w:tcBorders>
            <w:shd w:val="clear" w:color="auto" w:fill="auto"/>
            <w:noWrap/>
            <w:vAlign w:val="center"/>
            <w:hideMark/>
          </w:tcPr>
          <w:p w14:paraId="4D9634A8" w14:textId="77777777" w:rsidR="00682944" w:rsidRPr="006A1044" w:rsidRDefault="00682944" w:rsidP="00C46D42">
            <w:pPr>
              <w:jc w:val="right"/>
              <w:rPr>
                <w:rFonts w:ascii="Times New Roman" w:hAnsi="Times New Roman"/>
                <w:sz w:val="20"/>
                <w:lang w:val="en-IE" w:eastAsia="en-IE"/>
              </w:rPr>
            </w:pPr>
          </w:p>
        </w:tc>
        <w:tc>
          <w:tcPr>
            <w:tcW w:w="1086" w:type="dxa"/>
            <w:tcBorders>
              <w:top w:val="nil"/>
              <w:left w:val="nil"/>
              <w:bottom w:val="nil"/>
              <w:right w:val="single" w:sz="8" w:space="0" w:color="auto"/>
            </w:tcBorders>
            <w:shd w:val="clear" w:color="auto" w:fill="auto"/>
            <w:noWrap/>
            <w:vAlign w:val="center"/>
            <w:hideMark/>
          </w:tcPr>
          <w:p w14:paraId="166EE2C8" w14:textId="77777777" w:rsidR="00682944" w:rsidRPr="006A1044" w:rsidRDefault="00682944" w:rsidP="00C46D42">
            <w:pPr>
              <w:jc w:val="right"/>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884" w:type="dxa"/>
            <w:tcBorders>
              <w:top w:val="nil"/>
              <w:left w:val="nil"/>
              <w:bottom w:val="nil"/>
              <w:right w:val="nil"/>
            </w:tcBorders>
            <w:shd w:val="clear" w:color="auto" w:fill="auto"/>
            <w:noWrap/>
            <w:vAlign w:val="center"/>
            <w:hideMark/>
          </w:tcPr>
          <w:p w14:paraId="36FECCA7" w14:textId="77777777" w:rsidR="00682944" w:rsidRPr="006A1044" w:rsidRDefault="00682944" w:rsidP="00C46D42">
            <w:pPr>
              <w:jc w:val="right"/>
              <w:rPr>
                <w:rFonts w:ascii="Calibri" w:hAnsi="Calibri" w:cs="Calibri"/>
                <w:color w:val="000000"/>
                <w:sz w:val="2"/>
                <w:szCs w:val="2"/>
                <w:lang w:val="en-IE" w:eastAsia="en-IE"/>
              </w:rPr>
            </w:pPr>
          </w:p>
        </w:tc>
        <w:tc>
          <w:tcPr>
            <w:tcW w:w="732" w:type="dxa"/>
            <w:tcBorders>
              <w:top w:val="nil"/>
              <w:left w:val="nil"/>
              <w:bottom w:val="nil"/>
              <w:right w:val="nil"/>
            </w:tcBorders>
            <w:shd w:val="clear" w:color="auto" w:fill="auto"/>
            <w:noWrap/>
            <w:vAlign w:val="center"/>
            <w:hideMark/>
          </w:tcPr>
          <w:p w14:paraId="67FDECC5" w14:textId="77777777" w:rsidR="00682944" w:rsidRPr="006A1044" w:rsidRDefault="00682944" w:rsidP="00C46D42">
            <w:pPr>
              <w:jc w:val="right"/>
              <w:rPr>
                <w:rFonts w:ascii="Times New Roman" w:hAnsi="Times New Roman"/>
                <w:sz w:val="20"/>
                <w:lang w:val="en-IE" w:eastAsia="en-IE"/>
              </w:rPr>
            </w:pPr>
          </w:p>
        </w:tc>
        <w:tc>
          <w:tcPr>
            <w:tcW w:w="835" w:type="dxa"/>
            <w:tcBorders>
              <w:top w:val="nil"/>
              <w:left w:val="nil"/>
              <w:bottom w:val="nil"/>
              <w:right w:val="single" w:sz="8" w:space="0" w:color="auto"/>
            </w:tcBorders>
            <w:shd w:val="clear" w:color="auto" w:fill="auto"/>
            <w:noWrap/>
            <w:vAlign w:val="center"/>
            <w:hideMark/>
          </w:tcPr>
          <w:p w14:paraId="1371340F"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c>
          <w:tcPr>
            <w:tcW w:w="664" w:type="dxa"/>
            <w:tcBorders>
              <w:top w:val="nil"/>
              <w:left w:val="nil"/>
              <w:bottom w:val="nil"/>
              <w:right w:val="nil"/>
            </w:tcBorders>
            <w:shd w:val="clear" w:color="auto" w:fill="auto"/>
            <w:noWrap/>
            <w:vAlign w:val="center"/>
            <w:hideMark/>
          </w:tcPr>
          <w:p w14:paraId="78E6EBE7" w14:textId="77777777" w:rsidR="00682944" w:rsidRPr="006A1044" w:rsidRDefault="00682944" w:rsidP="00C46D42">
            <w:pPr>
              <w:jc w:val="right"/>
              <w:rPr>
                <w:rFonts w:ascii="Calibri" w:hAnsi="Calibri" w:cs="Calibri"/>
                <w:i/>
                <w:iCs/>
                <w:color w:val="000000"/>
                <w:sz w:val="2"/>
                <w:szCs w:val="2"/>
                <w:lang w:val="en-IE" w:eastAsia="en-IE"/>
              </w:rPr>
            </w:pPr>
          </w:p>
        </w:tc>
        <w:tc>
          <w:tcPr>
            <w:tcW w:w="674" w:type="dxa"/>
            <w:tcBorders>
              <w:top w:val="nil"/>
              <w:left w:val="nil"/>
              <w:bottom w:val="nil"/>
              <w:right w:val="nil"/>
            </w:tcBorders>
            <w:shd w:val="clear" w:color="auto" w:fill="auto"/>
            <w:noWrap/>
            <w:vAlign w:val="center"/>
            <w:hideMark/>
          </w:tcPr>
          <w:p w14:paraId="4DF4EF8F" w14:textId="77777777" w:rsidR="00682944" w:rsidRPr="006A1044" w:rsidRDefault="00682944" w:rsidP="00C46D42">
            <w:pPr>
              <w:jc w:val="right"/>
              <w:rPr>
                <w:rFonts w:ascii="Times New Roman" w:hAnsi="Times New Roman"/>
                <w:sz w:val="20"/>
                <w:lang w:val="en-IE" w:eastAsia="en-IE"/>
              </w:rPr>
            </w:pPr>
          </w:p>
        </w:tc>
        <w:tc>
          <w:tcPr>
            <w:tcW w:w="939" w:type="dxa"/>
            <w:tcBorders>
              <w:top w:val="nil"/>
              <w:left w:val="nil"/>
              <w:bottom w:val="nil"/>
              <w:right w:val="single" w:sz="8" w:space="0" w:color="auto"/>
            </w:tcBorders>
            <w:shd w:val="clear" w:color="auto" w:fill="auto"/>
            <w:noWrap/>
            <w:vAlign w:val="center"/>
            <w:hideMark/>
          </w:tcPr>
          <w:p w14:paraId="4897177E"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r>
      <w:tr w:rsidR="00682944" w:rsidRPr="006A1044" w14:paraId="69CC54BA"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5DDB8449" w14:textId="77777777" w:rsidR="00682944" w:rsidRPr="006A1044" w:rsidRDefault="00682944" w:rsidP="00C46D42">
            <w:pPr>
              <w:jc w:val="both"/>
              <w:rPr>
                <w:rFonts w:ascii="Calibri" w:hAnsi="Calibri" w:cs="Calibri"/>
                <w:color w:val="000000"/>
                <w:sz w:val="20"/>
                <w:lang w:val="en-IE" w:eastAsia="en-IE"/>
              </w:rPr>
            </w:pPr>
            <w:r w:rsidRPr="006A1044">
              <w:rPr>
                <w:rFonts w:ascii="Calibri" w:hAnsi="Calibri" w:cs="Calibri"/>
                <w:color w:val="000000"/>
                <w:sz w:val="20"/>
                <w:lang w:val="en-IE" w:eastAsia="en-IE"/>
              </w:rPr>
              <w:t>Sales and marketing</w:t>
            </w:r>
          </w:p>
        </w:tc>
        <w:tc>
          <w:tcPr>
            <w:tcW w:w="674" w:type="dxa"/>
            <w:tcBorders>
              <w:top w:val="nil"/>
              <w:left w:val="nil"/>
              <w:bottom w:val="single" w:sz="8" w:space="0" w:color="auto"/>
              <w:right w:val="nil"/>
            </w:tcBorders>
            <w:shd w:val="clear" w:color="auto" w:fill="auto"/>
            <w:noWrap/>
            <w:vAlign w:val="center"/>
            <w:hideMark/>
          </w:tcPr>
          <w:p w14:paraId="496EC8A0"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(287)</w:t>
            </w:r>
          </w:p>
        </w:tc>
        <w:tc>
          <w:tcPr>
            <w:tcW w:w="725" w:type="dxa"/>
            <w:tcBorders>
              <w:top w:val="nil"/>
              <w:left w:val="nil"/>
              <w:bottom w:val="single" w:sz="8" w:space="0" w:color="auto"/>
              <w:right w:val="nil"/>
            </w:tcBorders>
            <w:shd w:val="clear" w:color="auto" w:fill="auto"/>
            <w:noWrap/>
            <w:vAlign w:val="center"/>
            <w:hideMark/>
          </w:tcPr>
          <w:p w14:paraId="3A136F60"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(248)</w:t>
            </w:r>
          </w:p>
        </w:tc>
        <w:tc>
          <w:tcPr>
            <w:tcW w:w="1086" w:type="dxa"/>
            <w:tcBorders>
              <w:top w:val="nil"/>
              <w:left w:val="nil"/>
              <w:bottom w:val="single" w:sz="8" w:space="0" w:color="auto"/>
              <w:right w:val="single" w:sz="8" w:space="0" w:color="auto"/>
            </w:tcBorders>
            <w:shd w:val="clear" w:color="auto" w:fill="auto"/>
            <w:noWrap/>
            <w:vAlign w:val="center"/>
            <w:hideMark/>
          </w:tcPr>
          <w:p w14:paraId="16A49A22"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+16%</w:t>
            </w:r>
          </w:p>
        </w:tc>
        <w:tc>
          <w:tcPr>
            <w:tcW w:w="884" w:type="dxa"/>
            <w:tcBorders>
              <w:top w:val="nil"/>
              <w:left w:val="nil"/>
              <w:bottom w:val="single" w:sz="8" w:space="0" w:color="auto"/>
              <w:right w:val="nil"/>
            </w:tcBorders>
            <w:shd w:val="clear" w:color="auto" w:fill="auto"/>
            <w:noWrap/>
            <w:vAlign w:val="center"/>
            <w:hideMark/>
          </w:tcPr>
          <w:p w14:paraId="43B9BF2D"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(281)</w:t>
            </w:r>
          </w:p>
        </w:tc>
        <w:tc>
          <w:tcPr>
            <w:tcW w:w="732" w:type="dxa"/>
            <w:tcBorders>
              <w:top w:val="nil"/>
              <w:left w:val="nil"/>
              <w:bottom w:val="single" w:sz="8" w:space="0" w:color="auto"/>
              <w:right w:val="nil"/>
            </w:tcBorders>
            <w:shd w:val="clear" w:color="auto" w:fill="auto"/>
            <w:noWrap/>
            <w:vAlign w:val="center"/>
            <w:hideMark/>
          </w:tcPr>
          <w:p w14:paraId="47E7FD5C"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(241)</w:t>
            </w:r>
          </w:p>
        </w:tc>
        <w:tc>
          <w:tcPr>
            <w:tcW w:w="835" w:type="dxa"/>
            <w:tcBorders>
              <w:top w:val="nil"/>
              <w:left w:val="nil"/>
              <w:bottom w:val="single" w:sz="8" w:space="0" w:color="auto"/>
              <w:right w:val="single" w:sz="8" w:space="0" w:color="auto"/>
            </w:tcBorders>
            <w:shd w:val="clear" w:color="auto" w:fill="auto"/>
            <w:noWrap/>
            <w:vAlign w:val="center"/>
            <w:hideMark/>
          </w:tcPr>
          <w:p w14:paraId="29EF8E5C"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+16%</w:t>
            </w:r>
          </w:p>
        </w:tc>
        <w:tc>
          <w:tcPr>
            <w:tcW w:w="664" w:type="dxa"/>
            <w:tcBorders>
              <w:top w:val="nil"/>
              <w:left w:val="nil"/>
              <w:bottom w:val="single" w:sz="8" w:space="0" w:color="auto"/>
              <w:right w:val="nil"/>
            </w:tcBorders>
            <w:shd w:val="clear" w:color="auto" w:fill="auto"/>
            <w:noWrap/>
            <w:vAlign w:val="center"/>
            <w:hideMark/>
          </w:tcPr>
          <w:p w14:paraId="66353463"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(6)</w:t>
            </w:r>
          </w:p>
        </w:tc>
        <w:tc>
          <w:tcPr>
            <w:tcW w:w="674" w:type="dxa"/>
            <w:tcBorders>
              <w:top w:val="nil"/>
              <w:left w:val="nil"/>
              <w:bottom w:val="single" w:sz="8" w:space="0" w:color="auto"/>
              <w:right w:val="nil"/>
            </w:tcBorders>
            <w:shd w:val="clear" w:color="auto" w:fill="auto"/>
            <w:noWrap/>
            <w:vAlign w:val="center"/>
            <w:hideMark/>
          </w:tcPr>
          <w:p w14:paraId="2227B96C"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(7)</w:t>
            </w:r>
          </w:p>
        </w:tc>
        <w:tc>
          <w:tcPr>
            <w:tcW w:w="939" w:type="dxa"/>
            <w:tcBorders>
              <w:top w:val="nil"/>
              <w:left w:val="nil"/>
              <w:bottom w:val="single" w:sz="8" w:space="0" w:color="auto"/>
              <w:right w:val="single" w:sz="8" w:space="0" w:color="auto"/>
            </w:tcBorders>
            <w:shd w:val="clear" w:color="auto" w:fill="auto"/>
            <w:noWrap/>
            <w:vAlign w:val="center"/>
            <w:hideMark/>
          </w:tcPr>
          <w:p w14:paraId="69011696"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-11%</w:t>
            </w:r>
          </w:p>
        </w:tc>
      </w:tr>
      <w:tr w:rsidR="00682944" w:rsidRPr="006A1044" w14:paraId="7F333FF7"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5EDB5469" w14:textId="77777777" w:rsidR="00682944" w:rsidRPr="006A1044" w:rsidRDefault="00682944" w:rsidP="00C46D42">
            <w:pPr>
              <w:jc w:val="both"/>
              <w:rPr>
                <w:rFonts w:ascii="Calibri" w:hAnsi="Calibri" w:cs="Calibri"/>
                <w:b/>
                <w:bCs/>
                <w:color w:val="000000"/>
                <w:sz w:val="20"/>
                <w:lang w:val="en-IE" w:eastAsia="en-IE"/>
              </w:rPr>
            </w:pPr>
            <w:r w:rsidRPr="006A1044">
              <w:rPr>
                <w:rFonts w:ascii="Calibri" w:hAnsi="Calibri" w:cs="Calibri"/>
                <w:b/>
                <w:bCs/>
                <w:color w:val="000000"/>
                <w:sz w:val="20"/>
                <w:lang w:val="en-IE" w:eastAsia="en-IE"/>
              </w:rPr>
              <w:t>Contribution</w:t>
            </w:r>
          </w:p>
        </w:tc>
        <w:tc>
          <w:tcPr>
            <w:tcW w:w="674" w:type="dxa"/>
            <w:tcBorders>
              <w:top w:val="nil"/>
              <w:left w:val="nil"/>
              <w:bottom w:val="nil"/>
              <w:right w:val="nil"/>
            </w:tcBorders>
            <w:shd w:val="clear" w:color="auto" w:fill="auto"/>
            <w:noWrap/>
            <w:vAlign w:val="center"/>
            <w:hideMark/>
          </w:tcPr>
          <w:p w14:paraId="1F422F1E"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625</w:t>
            </w:r>
          </w:p>
        </w:tc>
        <w:tc>
          <w:tcPr>
            <w:tcW w:w="725" w:type="dxa"/>
            <w:tcBorders>
              <w:top w:val="nil"/>
              <w:left w:val="nil"/>
              <w:bottom w:val="nil"/>
              <w:right w:val="nil"/>
            </w:tcBorders>
            <w:shd w:val="clear" w:color="auto" w:fill="auto"/>
            <w:noWrap/>
            <w:vAlign w:val="center"/>
            <w:hideMark/>
          </w:tcPr>
          <w:p w14:paraId="491645C0"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720</w:t>
            </w:r>
          </w:p>
        </w:tc>
        <w:tc>
          <w:tcPr>
            <w:tcW w:w="1086" w:type="dxa"/>
            <w:tcBorders>
              <w:top w:val="nil"/>
              <w:left w:val="nil"/>
              <w:bottom w:val="nil"/>
              <w:right w:val="single" w:sz="8" w:space="0" w:color="auto"/>
            </w:tcBorders>
            <w:shd w:val="clear" w:color="auto" w:fill="auto"/>
            <w:noWrap/>
            <w:vAlign w:val="center"/>
            <w:hideMark/>
          </w:tcPr>
          <w:p w14:paraId="767EA4E6"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-13%</w:t>
            </w:r>
          </w:p>
        </w:tc>
        <w:tc>
          <w:tcPr>
            <w:tcW w:w="884" w:type="dxa"/>
            <w:tcBorders>
              <w:top w:val="nil"/>
              <w:left w:val="nil"/>
              <w:bottom w:val="nil"/>
              <w:right w:val="nil"/>
            </w:tcBorders>
            <w:shd w:val="clear" w:color="auto" w:fill="auto"/>
            <w:noWrap/>
            <w:vAlign w:val="center"/>
            <w:hideMark/>
          </w:tcPr>
          <w:p w14:paraId="7388F6B3"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475</w:t>
            </w:r>
          </w:p>
        </w:tc>
        <w:tc>
          <w:tcPr>
            <w:tcW w:w="732" w:type="dxa"/>
            <w:tcBorders>
              <w:top w:val="nil"/>
              <w:left w:val="nil"/>
              <w:bottom w:val="nil"/>
              <w:right w:val="nil"/>
            </w:tcBorders>
            <w:shd w:val="clear" w:color="auto" w:fill="auto"/>
            <w:noWrap/>
            <w:vAlign w:val="center"/>
            <w:hideMark/>
          </w:tcPr>
          <w:p w14:paraId="686D27A3"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485</w:t>
            </w:r>
          </w:p>
        </w:tc>
        <w:tc>
          <w:tcPr>
            <w:tcW w:w="835" w:type="dxa"/>
            <w:tcBorders>
              <w:top w:val="nil"/>
              <w:left w:val="nil"/>
              <w:bottom w:val="nil"/>
              <w:right w:val="single" w:sz="8" w:space="0" w:color="auto"/>
            </w:tcBorders>
            <w:shd w:val="clear" w:color="auto" w:fill="auto"/>
            <w:noWrap/>
            <w:vAlign w:val="center"/>
            <w:hideMark/>
          </w:tcPr>
          <w:p w14:paraId="3E9686BC"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-2%</w:t>
            </w:r>
          </w:p>
        </w:tc>
        <w:tc>
          <w:tcPr>
            <w:tcW w:w="664" w:type="dxa"/>
            <w:tcBorders>
              <w:top w:val="nil"/>
              <w:left w:val="nil"/>
              <w:bottom w:val="nil"/>
              <w:right w:val="nil"/>
            </w:tcBorders>
            <w:shd w:val="clear" w:color="auto" w:fill="auto"/>
            <w:noWrap/>
            <w:vAlign w:val="center"/>
            <w:hideMark/>
          </w:tcPr>
          <w:p w14:paraId="2FBBB111"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150</w:t>
            </w:r>
          </w:p>
        </w:tc>
        <w:tc>
          <w:tcPr>
            <w:tcW w:w="674" w:type="dxa"/>
            <w:tcBorders>
              <w:top w:val="nil"/>
              <w:left w:val="nil"/>
              <w:bottom w:val="nil"/>
              <w:right w:val="nil"/>
            </w:tcBorders>
            <w:shd w:val="clear" w:color="auto" w:fill="auto"/>
            <w:noWrap/>
            <w:vAlign w:val="center"/>
            <w:hideMark/>
          </w:tcPr>
          <w:p w14:paraId="4E8499B0"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235</w:t>
            </w:r>
          </w:p>
        </w:tc>
        <w:tc>
          <w:tcPr>
            <w:tcW w:w="939" w:type="dxa"/>
            <w:tcBorders>
              <w:top w:val="nil"/>
              <w:left w:val="nil"/>
              <w:bottom w:val="nil"/>
              <w:right w:val="single" w:sz="8" w:space="0" w:color="auto"/>
            </w:tcBorders>
            <w:shd w:val="clear" w:color="auto" w:fill="auto"/>
            <w:noWrap/>
            <w:vAlign w:val="center"/>
            <w:hideMark/>
          </w:tcPr>
          <w:p w14:paraId="5008DDD6"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-36%</w:t>
            </w:r>
          </w:p>
        </w:tc>
      </w:tr>
      <w:tr w:rsidR="00682944" w:rsidRPr="006A1044" w14:paraId="6CBBF2DB" w14:textId="77777777" w:rsidTr="00C46D42">
        <w:trPr>
          <w:trHeight w:val="34"/>
        </w:trPr>
        <w:tc>
          <w:tcPr>
            <w:tcW w:w="2868" w:type="dxa"/>
            <w:tcBorders>
              <w:top w:val="nil"/>
              <w:left w:val="single" w:sz="8" w:space="0" w:color="auto"/>
              <w:bottom w:val="nil"/>
              <w:right w:val="nil"/>
            </w:tcBorders>
            <w:shd w:val="clear" w:color="auto" w:fill="auto"/>
            <w:noWrap/>
            <w:vAlign w:val="center"/>
            <w:hideMark/>
          </w:tcPr>
          <w:p w14:paraId="6C29F624" w14:textId="77777777" w:rsidR="00682944" w:rsidRPr="006A1044" w:rsidRDefault="00682944" w:rsidP="00C46D42">
            <w:pPr>
              <w:jc w:val="both"/>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674" w:type="dxa"/>
            <w:tcBorders>
              <w:top w:val="nil"/>
              <w:left w:val="nil"/>
              <w:bottom w:val="nil"/>
              <w:right w:val="nil"/>
            </w:tcBorders>
            <w:shd w:val="clear" w:color="auto" w:fill="auto"/>
            <w:noWrap/>
            <w:vAlign w:val="center"/>
            <w:hideMark/>
          </w:tcPr>
          <w:p w14:paraId="20D4B665" w14:textId="77777777" w:rsidR="00682944" w:rsidRPr="006A1044" w:rsidRDefault="00682944" w:rsidP="00C46D42">
            <w:pPr>
              <w:jc w:val="both"/>
              <w:rPr>
                <w:rFonts w:ascii="Calibri" w:hAnsi="Calibri" w:cs="Calibri"/>
                <w:color w:val="000000"/>
                <w:sz w:val="2"/>
                <w:szCs w:val="2"/>
                <w:lang w:val="en-IE" w:eastAsia="en-IE"/>
              </w:rPr>
            </w:pPr>
          </w:p>
        </w:tc>
        <w:tc>
          <w:tcPr>
            <w:tcW w:w="725" w:type="dxa"/>
            <w:tcBorders>
              <w:top w:val="nil"/>
              <w:left w:val="nil"/>
              <w:bottom w:val="nil"/>
              <w:right w:val="nil"/>
            </w:tcBorders>
            <w:shd w:val="clear" w:color="auto" w:fill="auto"/>
            <w:noWrap/>
            <w:vAlign w:val="center"/>
            <w:hideMark/>
          </w:tcPr>
          <w:p w14:paraId="1B660926" w14:textId="77777777" w:rsidR="00682944" w:rsidRPr="006A1044" w:rsidRDefault="00682944" w:rsidP="00C46D42">
            <w:pPr>
              <w:jc w:val="right"/>
              <w:rPr>
                <w:rFonts w:ascii="Times New Roman" w:hAnsi="Times New Roman"/>
                <w:sz w:val="20"/>
                <w:lang w:val="en-IE" w:eastAsia="en-IE"/>
              </w:rPr>
            </w:pPr>
          </w:p>
        </w:tc>
        <w:tc>
          <w:tcPr>
            <w:tcW w:w="1086" w:type="dxa"/>
            <w:tcBorders>
              <w:top w:val="nil"/>
              <w:left w:val="nil"/>
              <w:bottom w:val="nil"/>
              <w:right w:val="single" w:sz="8" w:space="0" w:color="auto"/>
            </w:tcBorders>
            <w:shd w:val="clear" w:color="auto" w:fill="auto"/>
            <w:noWrap/>
            <w:vAlign w:val="center"/>
            <w:hideMark/>
          </w:tcPr>
          <w:p w14:paraId="3479C315" w14:textId="77777777" w:rsidR="00682944" w:rsidRPr="006A1044" w:rsidRDefault="00682944" w:rsidP="00C46D42">
            <w:pPr>
              <w:jc w:val="right"/>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884" w:type="dxa"/>
            <w:tcBorders>
              <w:top w:val="nil"/>
              <w:left w:val="nil"/>
              <w:bottom w:val="nil"/>
              <w:right w:val="nil"/>
            </w:tcBorders>
            <w:shd w:val="clear" w:color="auto" w:fill="auto"/>
            <w:noWrap/>
            <w:vAlign w:val="center"/>
            <w:hideMark/>
          </w:tcPr>
          <w:p w14:paraId="3E3DD306" w14:textId="77777777" w:rsidR="00682944" w:rsidRPr="006A1044" w:rsidRDefault="00682944" w:rsidP="00C46D42">
            <w:pPr>
              <w:jc w:val="right"/>
              <w:rPr>
                <w:rFonts w:ascii="Calibri" w:hAnsi="Calibri" w:cs="Calibri"/>
                <w:color w:val="000000"/>
                <w:sz w:val="2"/>
                <w:szCs w:val="2"/>
                <w:lang w:val="en-IE" w:eastAsia="en-IE"/>
              </w:rPr>
            </w:pPr>
          </w:p>
        </w:tc>
        <w:tc>
          <w:tcPr>
            <w:tcW w:w="732" w:type="dxa"/>
            <w:tcBorders>
              <w:top w:val="nil"/>
              <w:left w:val="nil"/>
              <w:bottom w:val="nil"/>
              <w:right w:val="nil"/>
            </w:tcBorders>
            <w:shd w:val="clear" w:color="auto" w:fill="auto"/>
            <w:noWrap/>
            <w:vAlign w:val="center"/>
            <w:hideMark/>
          </w:tcPr>
          <w:p w14:paraId="64D55136" w14:textId="77777777" w:rsidR="00682944" w:rsidRPr="006A1044" w:rsidRDefault="00682944" w:rsidP="00C46D42">
            <w:pPr>
              <w:jc w:val="right"/>
              <w:rPr>
                <w:rFonts w:ascii="Times New Roman" w:hAnsi="Times New Roman"/>
                <w:sz w:val="20"/>
                <w:lang w:val="en-IE" w:eastAsia="en-IE"/>
              </w:rPr>
            </w:pPr>
          </w:p>
        </w:tc>
        <w:tc>
          <w:tcPr>
            <w:tcW w:w="835" w:type="dxa"/>
            <w:tcBorders>
              <w:top w:val="nil"/>
              <w:left w:val="nil"/>
              <w:bottom w:val="nil"/>
              <w:right w:val="single" w:sz="8" w:space="0" w:color="auto"/>
            </w:tcBorders>
            <w:shd w:val="clear" w:color="auto" w:fill="auto"/>
            <w:noWrap/>
            <w:vAlign w:val="center"/>
            <w:hideMark/>
          </w:tcPr>
          <w:p w14:paraId="6699821F"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c>
          <w:tcPr>
            <w:tcW w:w="664" w:type="dxa"/>
            <w:tcBorders>
              <w:top w:val="nil"/>
              <w:left w:val="nil"/>
              <w:bottom w:val="nil"/>
              <w:right w:val="nil"/>
            </w:tcBorders>
            <w:shd w:val="clear" w:color="auto" w:fill="auto"/>
            <w:noWrap/>
            <w:vAlign w:val="center"/>
            <w:hideMark/>
          </w:tcPr>
          <w:p w14:paraId="2A21C29E" w14:textId="77777777" w:rsidR="00682944" w:rsidRPr="006A1044" w:rsidRDefault="00682944" w:rsidP="00C46D42">
            <w:pPr>
              <w:jc w:val="right"/>
              <w:rPr>
                <w:rFonts w:ascii="Calibri" w:hAnsi="Calibri" w:cs="Calibri"/>
                <w:i/>
                <w:iCs/>
                <w:color w:val="000000"/>
                <w:sz w:val="2"/>
                <w:szCs w:val="2"/>
                <w:lang w:val="en-IE" w:eastAsia="en-IE"/>
              </w:rPr>
            </w:pPr>
          </w:p>
        </w:tc>
        <w:tc>
          <w:tcPr>
            <w:tcW w:w="674" w:type="dxa"/>
            <w:tcBorders>
              <w:top w:val="nil"/>
              <w:left w:val="nil"/>
              <w:bottom w:val="nil"/>
              <w:right w:val="nil"/>
            </w:tcBorders>
            <w:shd w:val="clear" w:color="auto" w:fill="auto"/>
            <w:noWrap/>
            <w:vAlign w:val="center"/>
            <w:hideMark/>
          </w:tcPr>
          <w:p w14:paraId="6C33FBB1" w14:textId="77777777" w:rsidR="00682944" w:rsidRPr="006A1044" w:rsidRDefault="00682944" w:rsidP="00C46D42">
            <w:pPr>
              <w:jc w:val="right"/>
              <w:rPr>
                <w:rFonts w:ascii="Times New Roman" w:hAnsi="Times New Roman"/>
                <w:sz w:val="20"/>
                <w:lang w:val="en-IE" w:eastAsia="en-IE"/>
              </w:rPr>
            </w:pPr>
          </w:p>
        </w:tc>
        <w:tc>
          <w:tcPr>
            <w:tcW w:w="939" w:type="dxa"/>
            <w:tcBorders>
              <w:top w:val="nil"/>
              <w:left w:val="nil"/>
              <w:bottom w:val="nil"/>
              <w:right w:val="single" w:sz="8" w:space="0" w:color="auto"/>
            </w:tcBorders>
            <w:shd w:val="clear" w:color="auto" w:fill="auto"/>
            <w:noWrap/>
            <w:vAlign w:val="center"/>
            <w:hideMark/>
          </w:tcPr>
          <w:p w14:paraId="214B9C68"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r>
      <w:tr w:rsidR="00682944" w:rsidRPr="006A1044" w14:paraId="187D5838"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0160BACA" w14:textId="77777777" w:rsidR="00682944" w:rsidRPr="006A1044" w:rsidRDefault="00682944" w:rsidP="00C46D42">
            <w:pPr>
              <w:jc w:val="both"/>
              <w:rPr>
                <w:rFonts w:ascii="Calibri" w:hAnsi="Calibri" w:cs="Calibri"/>
                <w:color w:val="000000"/>
                <w:sz w:val="20"/>
                <w:lang w:val="en-IE" w:eastAsia="en-IE"/>
              </w:rPr>
            </w:pPr>
            <w:r w:rsidRPr="006A1044">
              <w:rPr>
                <w:rFonts w:ascii="Calibri" w:hAnsi="Calibri" w:cs="Calibri"/>
                <w:color w:val="000000"/>
                <w:sz w:val="20"/>
                <w:lang w:val="en-IE" w:eastAsia="en-IE"/>
              </w:rPr>
              <w:t>Other operating costs</w:t>
            </w:r>
          </w:p>
        </w:tc>
        <w:tc>
          <w:tcPr>
            <w:tcW w:w="674" w:type="dxa"/>
            <w:tcBorders>
              <w:top w:val="nil"/>
              <w:left w:val="nil"/>
              <w:bottom w:val="single" w:sz="8" w:space="0" w:color="auto"/>
              <w:right w:val="nil"/>
            </w:tcBorders>
            <w:shd w:val="clear" w:color="auto" w:fill="auto"/>
            <w:noWrap/>
            <w:vAlign w:val="center"/>
            <w:hideMark/>
          </w:tcPr>
          <w:p w14:paraId="76EA9B57"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(354)</w:t>
            </w:r>
          </w:p>
        </w:tc>
        <w:tc>
          <w:tcPr>
            <w:tcW w:w="725" w:type="dxa"/>
            <w:tcBorders>
              <w:top w:val="nil"/>
              <w:left w:val="nil"/>
              <w:bottom w:val="single" w:sz="8" w:space="0" w:color="auto"/>
              <w:right w:val="nil"/>
            </w:tcBorders>
            <w:shd w:val="clear" w:color="auto" w:fill="auto"/>
            <w:noWrap/>
            <w:vAlign w:val="center"/>
            <w:hideMark/>
          </w:tcPr>
          <w:p w14:paraId="21564F25"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(330)</w:t>
            </w:r>
          </w:p>
        </w:tc>
        <w:tc>
          <w:tcPr>
            <w:tcW w:w="1086" w:type="dxa"/>
            <w:tcBorders>
              <w:top w:val="nil"/>
              <w:left w:val="nil"/>
              <w:bottom w:val="single" w:sz="8" w:space="0" w:color="auto"/>
              <w:right w:val="single" w:sz="8" w:space="0" w:color="auto"/>
            </w:tcBorders>
            <w:shd w:val="clear" w:color="auto" w:fill="auto"/>
            <w:noWrap/>
            <w:vAlign w:val="center"/>
            <w:hideMark/>
          </w:tcPr>
          <w:p w14:paraId="07270B19"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+7%</w:t>
            </w:r>
          </w:p>
        </w:tc>
        <w:tc>
          <w:tcPr>
            <w:tcW w:w="884" w:type="dxa"/>
            <w:tcBorders>
              <w:top w:val="nil"/>
              <w:left w:val="nil"/>
              <w:bottom w:val="single" w:sz="8" w:space="0" w:color="auto"/>
              <w:right w:val="nil"/>
            </w:tcBorders>
            <w:shd w:val="clear" w:color="auto" w:fill="auto"/>
            <w:noWrap/>
            <w:vAlign w:val="center"/>
            <w:hideMark/>
          </w:tcPr>
          <w:p w14:paraId="7FE16A96"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(206)</w:t>
            </w:r>
          </w:p>
        </w:tc>
        <w:tc>
          <w:tcPr>
            <w:tcW w:w="732" w:type="dxa"/>
            <w:tcBorders>
              <w:top w:val="nil"/>
              <w:left w:val="nil"/>
              <w:bottom w:val="single" w:sz="8" w:space="0" w:color="auto"/>
              <w:right w:val="nil"/>
            </w:tcBorders>
            <w:shd w:val="clear" w:color="auto" w:fill="auto"/>
            <w:noWrap/>
            <w:vAlign w:val="center"/>
            <w:hideMark/>
          </w:tcPr>
          <w:p w14:paraId="05C2F8A7"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(172)</w:t>
            </w:r>
          </w:p>
        </w:tc>
        <w:tc>
          <w:tcPr>
            <w:tcW w:w="835" w:type="dxa"/>
            <w:tcBorders>
              <w:top w:val="nil"/>
              <w:left w:val="nil"/>
              <w:bottom w:val="single" w:sz="8" w:space="0" w:color="auto"/>
              <w:right w:val="single" w:sz="8" w:space="0" w:color="auto"/>
            </w:tcBorders>
            <w:shd w:val="clear" w:color="auto" w:fill="auto"/>
            <w:noWrap/>
            <w:vAlign w:val="center"/>
            <w:hideMark/>
          </w:tcPr>
          <w:p w14:paraId="23C9D165"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+20%</w:t>
            </w:r>
          </w:p>
        </w:tc>
        <w:tc>
          <w:tcPr>
            <w:tcW w:w="664" w:type="dxa"/>
            <w:tcBorders>
              <w:top w:val="nil"/>
              <w:left w:val="nil"/>
              <w:bottom w:val="single" w:sz="8" w:space="0" w:color="auto"/>
              <w:right w:val="nil"/>
            </w:tcBorders>
            <w:shd w:val="clear" w:color="auto" w:fill="auto"/>
            <w:noWrap/>
            <w:vAlign w:val="center"/>
            <w:hideMark/>
          </w:tcPr>
          <w:p w14:paraId="1072E869"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(148)</w:t>
            </w:r>
          </w:p>
        </w:tc>
        <w:tc>
          <w:tcPr>
            <w:tcW w:w="674" w:type="dxa"/>
            <w:tcBorders>
              <w:top w:val="nil"/>
              <w:left w:val="nil"/>
              <w:bottom w:val="single" w:sz="8" w:space="0" w:color="auto"/>
              <w:right w:val="nil"/>
            </w:tcBorders>
            <w:shd w:val="clear" w:color="auto" w:fill="auto"/>
            <w:noWrap/>
            <w:vAlign w:val="center"/>
            <w:hideMark/>
          </w:tcPr>
          <w:p w14:paraId="234ABA05"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(159)</w:t>
            </w:r>
          </w:p>
        </w:tc>
        <w:tc>
          <w:tcPr>
            <w:tcW w:w="939" w:type="dxa"/>
            <w:tcBorders>
              <w:top w:val="nil"/>
              <w:left w:val="nil"/>
              <w:bottom w:val="single" w:sz="8" w:space="0" w:color="auto"/>
              <w:right w:val="single" w:sz="8" w:space="0" w:color="auto"/>
            </w:tcBorders>
            <w:shd w:val="clear" w:color="auto" w:fill="auto"/>
            <w:noWrap/>
            <w:vAlign w:val="center"/>
            <w:hideMark/>
          </w:tcPr>
          <w:p w14:paraId="04CF1C4D"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-7%</w:t>
            </w:r>
          </w:p>
        </w:tc>
      </w:tr>
      <w:tr w:rsidR="00682944" w:rsidRPr="006A1044" w14:paraId="537D0C37" w14:textId="77777777" w:rsidTr="00C46D42">
        <w:trPr>
          <w:trHeight w:val="34"/>
        </w:trPr>
        <w:tc>
          <w:tcPr>
            <w:tcW w:w="2868" w:type="dxa"/>
            <w:tcBorders>
              <w:top w:val="nil"/>
              <w:left w:val="single" w:sz="8" w:space="0" w:color="auto"/>
              <w:bottom w:val="nil"/>
              <w:right w:val="nil"/>
            </w:tcBorders>
            <w:shd w:val="clear" w:color="auto" w:fill="auto"/>
            <w:noWrap/>
            <w:vAlign w:val="center"/>
            <w:hideMark/>
          </w:tcPr>
          <w:p w14:paraId="1BAE1032" w14:textId="77777777" w:rsidR="00682944" w:rsidRPr="006A1044" w:rsidRDefault="00682944" w:rsidP="00C46D42">
            <w:pPr>
              <w:jc w:val="both"/>
              <w:rPr>
                <w:rFonts w:ascii="Calibri" w:hAnsi="Calibri" w:cs="Calibri"/>
                <w:b/>
                <w:bCs/>
                <w:color w:val="000000"/>
                <w:sz w:val="2"/>
                <w:szCs w:val="2"/>
                <w:lang w:val="en-IE" w:eastAsia="en-IE"/>
              </w:rPr>
            </w:pPr>
            <w:r w:rsidRPr="006A1044">
              <w:rPr>
                <w:rFonts w:ascii="Calibri" w:hAnsi="Calibri" w:cs="Calibri"/>
                <w:b/>
                <w:bCs/>
                <w:color w:val="000000"/>
                <w:sz w:val="2"/>
                <w:szCs w:val="2"/>
                <w:lang w:val="en-IE" w:eastAsia="en-IE"/>
              </w:rPr>
              <w:t> </w:t>
            </w:r>
          </w:p>
        </w:tc>
        <w:tc>
          <w:tcPr>
            <w:tcW w:w="674" w:type="dxa"/>
            <w:tcBorders>
              <w:top w:val="nil"/>
              <w:left w:val="nil"/>
              <w:bottom w:val="nil"/>
              <w:right w:val="nil"/>
            </w:tcBorders>
            <w:shd w:val="clear" w:color="auto" w:fill="auto"/>
            <w:noWrap/>
            <w:vAlign w:val="center"/>
            <w:hideMark/>
          </w:tcPr>
          <w:p w14:paraId="7FB01C50" w14:textId="77777777" w:rsidR="00682944" w:rsidRPr="006A1044" w:rsidRDefault="00682944" w:rsidP="00C46D42">
            <w:pPr>
              <w:jc w:val="both"/>
              <w:rPr>
                <w:rFonts w:ascii="Calibri" w:hAnsi="Calibri" w:cs="Calibri"/>
                <w:b/>
                <w:bCs/>
                <w:color w:val="000000"/>
                <w:sz w:val="2"/>
                <w:szCs w:val="2"/>
                <w:lang w:val="en-IE" w:eastAsia="en-IE"/>
              </w:rPr>
            </w:pPr>
          </w:p>
        </w:tc>
        <w:tc>
          <w:tcPr>
            <w:tcW w:w="725" w:type="dxa"/>
            <w:tcBorders>
              <w:top w:val="nil"/>
              <w:left w:val="nil"/>
              <w:bottom w:val="nil"/>
              <w:right w:val="nil"/>
            </w:tcBorders>
            <w:shd w:val="clear" w:color="auto" w:fill="auto"/>
            <w:noWrap/>
            <w:vAlign w:val="center"/>
            <w:hideMark/>
          </w:tcPr>
          <w:p w14:paraId="223B1436" w14:textId="77777777" w:rsidR="00682944" w:rsidRPr="006A1044" w:rsidRDefault="00682944" w:rsidP="00C46D42">
            <w:pPr>
              <w:jc w:val="right"/>
              <w:rPr>
                <w:rFonts w:ascii="Times New Roman" w:hAnsi="Times New Roman"/>
                <w:sz w:val="20"/>
                <w:lang w:val="en-IE" w:eastAsia="en-IE"/>
              </w:rPr>
            </w:pPr>
          </w:p>
        </w:tc>
        <w:tc>
          <w:tcPr>
            <w:tcW w:w="1086" w:type="dxa"/>
            <w:tcBorders>
              <w:top w:val="nil"/>
              <w:left w:val="nil"/>
              <w:bottom w:val="nil"/>
              <w:right w:val="single" w:sz="8" w:space="0" w:color="auto"/>
            </w:tcBorders>
            <w:shd w:val="clear" w:color="auto" w:fill="auto"/>
            <w:noWrap/>
            <w:vAlign w:val="center"/>
            <w:hideMark/>
          </w:tcPr>
          <w:p w14:paraId="4F832BDD" w14:textId="77777777" w:rsidR="00682944" w:rsidRPr="006A1044" w:rsidRDefault="00682944" w:rsidP="00C46D42">
            <w:pPr>
              <w:jc w:val="right"/>
              <w:rPr>
                <w:rFonts w:ascii="Calibri" w:hAnsi="Calibri" w:cs="Calibri"/>
                <w:b/>
                <w:bCs/>
                <w:color w:val="000000"/>
                <w:sz w:val="2"/>
                <w:szCs w:val="2"/>
                <w:lang w:val="en-IE" w:eastAsia="en-IE"/>
              </w:rPr>
            </w:pPr>
            <w:r w:rsidRPr="006A1044">
              <w:rPr>
                <w:rFonts w:ascii="Calibri" w:hAnsi="Calibri" w:cs="Calibri"/>
                <w:b/>
                <w:bCs/>
                <w:color w:val="000000"/>
                <w:sz w:val="2"/>
                <w:szCs w:val="2"/>
                <w:lang w:val="en-IE" w:eastAsia="en-IE"/>
              </w:rPr>
              <w:t> </w:t>
            </w:r>
          </w:p>
        </w:tc>
        <w:tc>
          <w:tcPr>
            <w:tcW w:w="884" w:type="dxa"/>
            <w:tcBorders>
              <w:top w:val="nil"/>
              <w:left w:val="nil"/>
              <w:bottom w:val="nil"/>
              <w:right w:val="nil"/>
            </w:tcBorders>
            <w:shd w:val="clear" w:color="auto" w:fill="auto"/>
            <w:noWrap/>
            <w:vAlign w:val="center"/>
            <w:hideMark/>
          </w:tcPr>
          <w:p w14:paraId="7636ABBA" w14:textId="77777777" w:rsidR="00682944" w:rsidRPr="006A1044" w:rsidRDefault="00682944" w:rsidP="00C46D42">
            <w:pPr>
              <w:jc w:val="right"/>
              <w:rPr>
                <w:rFonts w:ascii="Calibri" w:hAnsi="Calibri" w:cs="Calibri"/>
                <w:b/>
                <w:bCs/>
                <w:color w:val="000000"/>
                <w:sz w:val="2"/>
                <w:szCs w:val="2"/>
                <w:lang w:val="en-IE" w:eastAsia="en-IE"/>
              </w:rPr>
            </w:pPr>
          </w:p>
        </w:tc>
        <w:tc>
          <w:tcPr>
            <w:tcW w:w="732" w:type="dxa"/>
            <w:tcBorders>
              <w:top w:val="nil"/>
              <w:left w:val="nil"/>
              <w:bottom w:val="nil"/>
              <w:right w:val="nil"/>
            </w:tcBorders>
            <w:shd w:val="clear" w:color="auto" w:fill="auto"/>
            <w:noWrap/>
            <w:vAlign w:val="center"/>
            <w:hideMark/>
          </w:tcPr>
          <w:p w14:paraId="2A66F4BC" w14:textId="77777777" w:rsidR="00682944" w:rsidRPr="006A1044" w:rsidRDefault="00682944" w:rsidP="00C46D42">
            <w:pPr>
              <w:jc w:val="right"/>
              <w:rPr>
                <w:rFonts w:ascii="Times New Roman" w:hAnsi="Times New Roman"/>
                <w:sz w:val="20"/>
                <w:lang w:val="en-IE" w:eastAsia="en-IE"/>
              </w:rPr>
            </w:pPr>
          </w:p>
        </w:tc>
        <w:tc>
          <w:tcPr>
            <w:tcW w:w="835" w:type="dxa"/>
            <w:tcBorders>
              <w:top w:val="nil"/>
              <w:left w:val="nil"/>
              <w:bottom w:val="nil"/>
              <w:right w:val="single" w:sz="8" w:space="0" w:color="auto"/>
            </w:tcBorders>
            <w:shd w:val="clear" w:color="auto" w:fill="auto"/>
            <w:noWrap/>
            <w:vAlign w:val="center"/>
            <w:hideMark/>
          </w:tcPr>
          <w:p w14:paraId="4AC79501" w14:textId="77777777" w:rsidR="00682944" w:rsidRPr="006A1044" w:rsidRDefault="00682944" w:rsidP="00C46D42">
            <w:pPr>
              <w:jc w:val="right"/>
              <w:rPr>
                <w:rFonts w:ascii="Calibri" w:hAnsi="Calibri" w:cs="Calibri"/>
                <w:b/>
                <w:bCs/>
                <w:i/>
                <w:iCs/>
                <w:color w:val="000000"/>
                <w:sz w:val="2"/>
                <w:szCs w:val="2"/>
                <w:lang w:val="en-IE" w:eastAsia="en-IE"/>
              </w:rPr>
            </w:pPr>
            <w:r w:rsidRPr="006A1044">
              <w:rPr>
                <w:rFonts w:ascii="Calibri" w:hAnsi="Calibri" w:cs="Calibri"/>
                <w:b/>
                <w:bCs/>
                <w:i/>
                <w:iCs/>
                <w:color w:val="000000"/>
                <w:sz w:val="2"/>
                <w:szCs w:val="2"/>
                <w:lang w:val="en-IE" w:eastAsia="en-IE"/>
              </w:rPr>
              <w:t> </w:t>
            </w:r>
          </w:p>
        </w:tc>
        <w:tc>
          <w:tcPr>
            <w:tcW w:w="664" w:type="dxa"/>
            <w:tcBorders>
              <w:top w:val="nil"/>
              <w:left w:val="nil"/>
              <w:bottom w:val="nil"/>
              <w:right w:val="nil"/>
            </w:tcBorders>
            <w:shd w:val="clear" w:color="auto" w:fill="auto"/>
            <w:noWrap/>
            <w:vAlign w:val="center"/>
            <w:hideMark/>
          </w:tcPr>
          <w:p w14:paraId="65AC36DB" w14:textId="77777777" w:rsidR="00682944" w:rsidRPr="006A1044" w:rsidRDefault="00682944" w:rsidP="00C46D42">
            <w:pPr>
              <w:jc w:val="right"/>
              <w:rPr>
                <w:rFonts w:ascii="Calibri" w:hAnsi="Calibri" w:cs="Calibri"/>
                <w:b/>
                <w:bCs/>
                <w:i/>
                <w:iCs/>
                <w:color w:val="000000"/>
                <w:sz w:val="2"/>
                <w:szCs w:val="2"/>
                <w:lang w:val="en-IE" w:eastAsia="en-IE"/>
              </w:rPr>
            </w:pPr>
          </w:p>
        </w:tc>
        <w:tc>
          <w:tcPr>
            <w:tcW w:w="674" w:type="dxa"/>
            <w:tcBorders>
              <w:top w:val="nil"/>
              <w:left w:val="nil"/>
              <w:bottom w:val="nil"/>
              <w:right w:val="nil"/>
            </w:tcBorders>
            <w:shd w:val="clear" w:color="auto" w:fill="auto"/>
            <w:noWrap/>
            <w:vAlign w:val="center"/>
            <w:hideMark/>
          </w:tcPr>
          <w:p w14:paraId="1AC15431" w14:textId="77777777" w:rsidR="00682944" w:rsidRPr="006A1044" w:rsidRDefault="00682944" w:rsidP="00C46D42">
            <w:pPr>
              <w:jc w:val="right"/>
              <w:rPr>
                <w:rFonts w:ascii="Times New Roman" w:hAnsi="Times New Roman"/>
                <w:sz w:val="20"/>
                <w:lang w:val="en-IE" w:eastAsia="en-IE"/>
              </w:rPr>
            </w:pPr>
          </w:p>
        </w:tc>
        <w:tc>
          <w:tcPr>
            <w:tcW w:w="939" w:type="dxa"/>
            <w:tcBorders>
              <w:top w:val="nil"/>
              <w:left w:val="nil"/>
              <w:bottom w:val="nil"/>
              <w:right w:val="single" w:sz="8" w:space="0" w:color="auto"/>
            </w:tcBorders>
            <w:shd w:val="clear" w:color="auto" w:fill="auto"/>
            <w:noWrap/>
            <w:vAlign w:val="center"/>
            <w:hideMark/>
          </w:tcPr>
          <w:p w14:paraId="05C78D1C" w14:textId="77777777" w:rsidR="00682944" w:rsidRPr="006A1044" w:rsidRDefault="00682944" w:rsidP="00C46D42">
            <w:pPr>
              <w:jc w:val="right"/>
              <w:rPr>
                <w:rFonts w:ascii="Calibri" w:hAnsi="Calibri" w:cs="Calibri"/>
                <w:b/>
                <w:bCs/>
                <w:i/>
                <w:iCs/>
                <w:color w:val="000000"/>
                <w:sz w:val="2"/>
                <w:szCs w:val="2"/>
                <w:lang w:val="en-IE" w:eastAsia="en-IE"/>
              </w:rPr>
            </w:pPr>
            <w:r w:rsidRPr="006A1044">
              <w:rPr>
                <w:rFonts w:ascii="Calibri" w:hAnsi="Calibri" w:cs="Calibri"/>
                <w:b/>
                <w:bCs/>
                <w:i/>
                <w:iCs/>
                <w:color w:val="000000"/>
                <w:sz w:val="2"/>
                <w:szCs w:val="2"/>
                <w:lang w:val="en-IE" w:eastAsia="en-IE"/>
              </w:rPr>
              <w:t> </w:t>
            </w:r>
          </w:p>
        </w:tc>
      </w:tr>
      <w:tr w:rsidR="00682944" w:rsidRPr="006A1044" w14:paraId="1F31B800"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7F4A77CA" w14:textId="77777777" w:rsidR="00682944" w:rsidRPr="006A1044" w:rsidRDefault="00682944" w:rsidP="00C46D42">
            <w:pPr>
              <w:jc w:val="both"/>
              <w:rPr>
                <w:rFonts w:ascii="Calibri" w:hAnsi="Calibri" w:cs="Calibri"/>
                <w:b/>
                <w:bCs/>
                <w:color w:val="000000"/>
                <w:sz w:val="20"/>
                <w:lang w:val="en-IE" w:eastAsia="en-IE"/>
              </w:rPr>
            </w:pPr>
            <w:r w:rsidRPr="006A1044">
              <w:rPr>
                <w:rFonts w:ascii="Calibri" w:hAnsi="Calibri" w:cs="Calibri"/>
                <w:b/>
                <w:bCs/>
                <w:color w:val="000000"/>
                <w:sz w:val="20"/>
                <w:lang w:val="en-IE" w:eastAsia="en-IE"/>
              </w:rPr>
              <w:t>Adjusted EBITDA</w:t>
            </w:r>
            <w:r w:rsidRPr="006A1044">
              <w:rPr>
                <w:rFonts w:ascii="Calibri" w:hAnsi="Calibri" w:cs="Calibri"/>
                <w:i/>
                <w:iCs/>
                <w:color w:val="000000"/>
                <w:sz w:val="18"/>
                <w:szCs w:val="18"/>
                <w:vertAlign w:val="superscript"/>
                <w:lang w:val="en-IE" w:eastAsia="en-IE"/>
              </w:rPr>
              <w:t>1,2</w:t>
            </w:r>
          </w:p>
        </w:tc>
        <w:tc>
          <w:tcPr>
            <w:tcW w:w="674" w:type="dxa"/>
            <w:tcBorders>
              <w:top w:val="nil"/>
              <w:left w:val="nil"/>
              <w:bottom w:val="nil"/>
              <w:right w:val="nil"/>
            </w:tcBorders>
            <w:shd w:val="clear" w:color="auto" w:fill="auto"/>
            <w:noWrap/>
            <w:vAlign w:val="center"/>
            <w:hideMark/>
          </w:tcPr>
          <w:p w14:paraId="66E26A1B"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271</w:t>
            </w:r>
          </w:p>
        </w:tc>
        <w:tc>
          <w:tcPr>
            <w:tcW w:w="725" w:type="dxa"/>
            <w:tcBorders>
              <w:top w:val="nil"/>
              <w:left w:val="nil"/>
              <w:bottom w:val="nil"/>
              <w:right w:val="nil"/>
            </w:tcBorders>
            <w:shd w:val="clear" w:color="auto" w:fill="auto"/>
            <w:noWrap/>
            <w:vAlign w:val="center"/>
            <w:hideMark/>
          </w:tcPr>
          <w:p w14:paraId="170D730A"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390</w:t>
            </w:r>
          </w:p>
        </w:tc>
        <w:tc>
          <w:tcPr>
            <w:tcW w:w="1086" w:type="dxa"/>
            <w:tcBorders>
              <w:top w:val="nil"/>
              <w:left w:val="nil"/>
              <w:bottom w:val="nil"/>
              <w:right w:val="single" w:sz="8" w:space="0" w:color="auto"/>
            </w:tcBorders>
            <w:shd w:val="clear" w:color="auto" w:fill="auto"/>
            <w:noWrap/>
            <w:vAlign w:val="center"/>
            <w:hideMark/>
          </w:tcPr>
          <w:p w14:paraId="7A030951"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-31%</w:t>
            </w:r>
          </w:p>
        </w:tc>
        <w:tc>
          <w:tcPr>
            <w:tcW w:w="884" w:type="dxa"/>
            <w:tcBorders>
              <w:top w:val="nil"/>
              <w:left w:val="nil"/>
              <w:bottom w:val="nil"/>
              <w:right w:val="nil"/>
            </w:tcBorders>
            <w:shd w:val="clear" w:color="auto" w:fill="auto"/>
            <w:noWrap/>
            <w:vAlign w:val="center"/>
            <w:hideMark/>
          </w:tcPr>
          <w:p w14:paraId="61895B97"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269</w:t>
            </w:r>
          </w:p>
        </w:tc>
        <w:tc>
          <w:tcPr>
            <w:tcW w:w="732" w:type="dxa"/>
            <w:tcBorders>
              <w:top w:val="nil"/>
              <w:left w:val="nil"/>
              <w:bottom w:val="nil"/>
              <w:right w:val="nil"/>
            </w:tcBorders>
            <w:shd w:val="clear" w:color="auto" w:fill="auto"/>
            <w:noWrap/>
            <w:vAlign w:val="center"/>
            <w:hideMark/>
          </w:tcPr>
          <w:p w14:paraId="6D8B90BC"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314</w:t>
            </w:r>
          </w:p>
        </w:tc>
        <w:tc>
          <w:tcPr>
            <w:tcW w:w="835" w:type="dxa"/>
            <w:tcBorders>
              <w:top w:val="nil"/>
              <w:left w:val="nil"/>
              <w:bottom w:val="nil"/>
              <w:right w:val="single" w:sz="8" w:space="0" w:color="auto"/>
            </w:tcBorders>
            <w:shd w:val="clear" w:color="auto" w:fill="auto"/>
            <w:noWrap/>
            <w:vAlign w:val="center"/>
            <w:hideMark/>
          </w:tcPr>
          <w:p w14:paraId="1E3C772F"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-14%</w:t>
            </w:r>
          </w:p>
        </w:tc>
        <w:tc>
          <w:tcPr>
            <w:tcW w:w="664" w:type="dxa"/>
            <w:tcBorders>
              <w:top w:val="nil"/>
              <w:left w:val="nil"/>
              <w:bottom w:val="nil"/>
              <w:right w:val="nil"/>
            </w:tcBorders>
            <w:shd w:val="clear" w:color="auto" w:fill="auto"/>
            <w:noWrap/>
            <w:vAlign w:val="center"/>
            <w:hideMark/>
          </w:tcPr>
          <w:p w14:paraId="10B4F55B"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2</w:t>
            </w:r>
          </w:p>
        </w:tc>
        <w:tc>
          <w:tcPr>
            <w:tcW w:w="674" w:type="dxa"/>
            <w:tcBorders>
              <w:top w:val="nil"/>
              <w:left w:val="nil"/>
              <w:bottom w:val="nil"/>
              <w:right w:val="nil"/>
            </w:tcBorders>
            <w:shd w:val="clear" w:color="auto" w:fill="auto"/>
            <w:noWrap/>
            <w:vAlign w:val="center"/>
            <w:hideMark/>
          </w:tcPr>
          <w:p w14:paraId="09356F24"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76</w:t>
            </w:r>
          </w:p>
        </w:tc>
        <w:tc>
          <w:tcPr>
            <w:tcW w:w="939" w:type="dxa"/>
            <w:tcBorders>
              <w:top w:val="nil"/>
              <w:left w:val="nil"/>
              <w:bottom w:val="nil"/>
              <w:right w:val="single" w:sz="8" w:space="0" w:color="auto"/>
            </w:tcBorders>
            <w:shd w:val="clear" w:color="auto" w:fill="auto"/>
            <w:noWrap/>
            <w:vAlign w:val="center"/>
            <w:hideMark/>
          </w:tcPr>
          <w:p w14:paraId="61F56BB4"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-98%</w:t>
            </w:r>
          </w:p>
        </w:tc>
      </w:tr>
      <w:tr w:rsidR="00682944" w:rsidRPr="006A1044" w14:paraId="67530254"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516CA926" w14:textId="77777777" w:rsidR="00682944" w:rsidRPr="006A1044" w:rsidRDefault="00682944" w:rsidP="00C46D42">
            <w:pPr>
              <w:jc w:val="both"/>
              <w:rPr>
                <w:rFonts w:ascii="Calibri" w:hAnsi="Calibri" w:cs="Calibri"/>
                <w:i/>
                <w:iCs/>
                <w:color w:val="000000"/>
                <w:sz w:val="18"/>
                <w:szCs w:val="18"/>
                <w:lang w:val="en-IE" w:eastAsia="en-IE"/>
              </w:rPr>
            </w:pPr>
            <w:r w:rsidRPr="006A1044">
              <w:rPr>
                <w:rFonts w:ascii="Calibri" w:hAnsi="Calibri" w:cs="Calibri"/>
                <w:i/>
                <w:iCs/>
                <w:color w:val="000000"/>
                <w:sz w:val="18"/>
                <w:szCs w:val="18"/>
                <w:lang w:val="en-IE" w:eastAsia="en-IE"/>
              </w:rPr>
              <w:t>Adjusted EBITDA margin</w:t>
            </w:r>
          </w:p>
        </w:tc>
        <w:tc>
          <w:tcPr>
            <w:tcW w:w="674" w:type="dxa"/>
            <w:tcBorders>
              <w:top w:val="nil"/>
              <w:left w:val="nil"/>
              <w:bottom w:val="nil"/>
              <w:right w:val="nil"/>
            </w:tcBorders>
            <w:shd w:val="clear" w:color="auto" w:fill="auto"/>
            <w:noWrap/>
            <w:vAlign w:val="center"/>
            <w:hideMark/>
          </w:tcPr>
          <w:p w14:paraId="50A1E5C7"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20.9%</w:t>
            </w:r>
          </w:p>
        </w:tc>
        <w:tc>
          <w:tcPr>
            <w:tcW w:w="725" w:type="dxa"/>
            <w:tcBorders>
              <w:top w:val="nil"/>
              <w:left w:val="nil"/>
              <w:bottom w:val="nil"/>
              <w:right w:val="nil"/>
            </w:tcBorders>
            <w:shd w:val="clear" w:color="auto" w:fill="auto"/>
            <w:noWrap/>
            <w:vAlign w:val="center"/>
            <w:hideMark/>
          </w:tcPr>
          <w:p w14:paraId="6DF8EE5D"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29.5%</w:t>
            </w:r>
          </w:p>
        </w:tc>
        <w:tc>
          <w:tcPr>
            <w:tcW w:w="1086" w:type="dxa"/>
            <w:tcBorders>
              <w:top w:val="nil"/>
              <w:left w:val="nil"/>
              <w:bottom w:val="nil"/>
              <w:right w:val="single" w:sz="8" w:space="0" w:color="auto"/>
            </w:tcBorders>
            <w:shd w:val="clear" w:color="auto" w:fill="auto"/>
            <w:noWrap/>
            <w:vAlign w:val="center"/>
            <w:hideMark/>
          </w:tcPr>
          <w:p w14:paraId="01DD5548" w14:textId="77777777" w:rsidR="00682944" w:rsidRPr="006A1044" w:rsidRDefault="00682944" w:rsidP="00C46D42">
            <w:pPr>
              <w:jc w:val="right"/>
              <w:rPr>
                <w:rFonts w:ascii="Calibri" w:hAnsi="Calibri" w:cs="Calibri"/>
                <w:i/>
                <w:iCs/>
                <w:color w:val="000000"/>
                <w:sz w:val="16"/>
                <w:szCs w:val="16"/>
                <w:lang w:val="en-IE" w:eastAsia="en-IE"/>
              </w:rPr>
            </w:pPr>
            <w:r w:rsidRPr="006A1044">
              <w:rPr>
                <w:rFonts w:ascii="Calibri" w:hAnsi="Calibri" w:cs="Calibri"/>
                <w:i/>
                <w:iCs/>
                <w:color w:val="000000"/>
                <w:sz w:val="16"/>
                <w:szCs w:val="16"/>
                <w:lang w:val="en-IE" w:eastAsia="en-IE"/>
              </w:rPr>
              <w:t>-</w:t>
            </w:r>
            <w:r>
              <w:rPr>
                <w:rFonts w:ascii="Calibri" w:hAnsi="Calibri" w:cs="Calibri"/>
                <w:i/>
                <w:iCs/>
                <w:color w:val="000000"/>
                <w:sz w:val="16"/>
                <w:szCs w:val="16"/>
                <w:lang w:val="en-IE" w:eastAsia="en-IE"/>
              </w:rPr>
              <w:t>850bps</w:t>
            </w:r>
          </w:p>
        </w:tc>
        <w:tc>
          <w:tcPr>
            <w:tcW w:w="884" w:type="dxa"/>
            <w:tcBorders>
              <w:top w:val="nil"/>
              <w:left w:val="nil"/>
              <w:bottom w:val="nil"/>
              <w:right w:val="nil"/>
            </w:tcBorders>
            <w:shd w:val="clear" w:color="auto" w:fill="auto"/>
            <w:noWrap/>
            <w:vAlign w:val="center"/>
            <w:hideMark/>
          </w:tcPr>
          <w:p w14:paraId="231D696C"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24.6%</w:t>
            </w:r>
          </w:p>
        </w:tc>
        <w:tc>
          <w:tcPr>
            <w:tcW w:w="732" w:type="dxa"/>
            <w:tcBorders>
              <w:top w:val="nil"/>
              <w:left w:val="nil"/>
              <w:bottom w:val="nil"/>
              <w:right w:val="nil"/>
            </w:tcBorders>
            <w:shd w:val="clear" w:color="auto" w:fill="auto"/>
            <w:noWrap/>
            <w:vAlign w:val="center"/>
            <w:hideMark/>
          </w:tcPr>
          <w:p w14:paraId="3A622BE7"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31.0%</w:t>
            </w:r>
          </w:p>
        </w:tc>
        <w:tc>
          <w:tcPr>
            <w:tcW w:w="835" w:type="dxa"/>
            <w:tcBorders>
              <w:top w:val="nil"/>
              <w:left w:val="nil"/>
              <w:bottom w:val="nil"/>
              <w:right w:val="single" w:sz="8" w:space="0" w:color="auto"/>
            </w:tcBorders>
            <w:shd w:val="clear" w:color="auto" w:fill="auto"/>
            <w:noWrap/>
            <w:vAlign w:val="center"/>
            <w:hideMark/>
          </w:tcPr>
          <w:p w14:paraId="633B1B53" w14:textId="77777777" w:rsidR="00682944" w:rsidRPr="006A1044" w:rsidRDefault="00682944" w:rsidP="00C46D42">
            <w:pPr>
              <w:jc w:val="right"/>
              <w:rPr>
                <w:rFonts w:ascii="Calibri" w:hAnsi="Calibri" w:cs="Calibri"/>
                <w:i/>
                <w:iCs/>
                <w:color w:val="000000"/>
                <w:sz w:val="16"/>
                <w:szCs w:val="16"/>
                <w:lang w:val="en-IE" w:eastAsia="en-IE"/>
              </w:rPr>
            </w:pPr>
            <w:r w:rsidRPr="006A1044">
              <w:rPr>
                <w:rFonts w:ascii="Calibri" w:hAnsi="Calibri" w:cs="Calibri"/>
                <w:i/>
                <w:iCs/>
                <w:color w:val="000000"/>
                <w:sz w:val="16"/>
                <w:szCs w:val="16"/>
                <w:lang w:val="en-IE" w:eastAsia="en-IE"/>
              </w:rPr>
              <w:t>-640bps</w:t>
            </w:r>
          </w:p>
        </w:tc>
        <w:tc>
          <w:tcPr>
            <w:tcW w:w="664" w:type="dxa"/>
            <w:tcBorders>
              <w:top w:val="nil"/>
              <w:left w:val="nil"/>
              <w:bottom w:val="nil"/>
              <w:right w:val="nil"/>
            </w:tcBorders>
            <w:shd w:val="clear" w:color="auto" w:fill="auto"/>
            <w:noWrap/>
            <w:vAlign w:val="center"/>
            <w:hideMark/>
          </w:tcPr>
          <w:p w14:paraId="6D943A42"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0.9%</w:t>
            </w:r>
          </w:p>
        </w:tc>
        <w:tc>
          <w:tcPr>
            <w:tcW w:w="674" w:type="dxa"/>
            <w:tcBorders>
              <w:top w:val="nil"/>
              <w:left w:val="nil"/>
              <w:bottom w:val="nil"/>
              <w:right w:val="nil"/>
            </w:tcBorders>
            <w:shd w:val="clear" w:color="auto" w:fill="auto"/>
            <w:noWrap/>
            <w:vAlign w:val="center"/>
            <w:hideMark/>
          </w:tcPr>
          <w:p w14:paraId="6A8BE086" w14:textId="77777777" w:rsidR="00682944" w:rsidRPr="006A1044" w:rsidRDefault="00682944" w:rsidP="00C46D42">
            <w:pPr>
              <w:jc w:val="right"/>
              <w:rPr>
                <w:rFonts w:ascii="Calibri" w:hAnsi="Calibri" w:cs="Calibri"/>
                <w:i/>
                <w:iCs/>
                <w:sz w:val="18"/>
                <w:szCs w:val="18"/>
                <w:lang w:val="en-IE" w:eastAsia="en-IE"/>
              </w:rPr>
            </w:pPr>
            <w:r w:rsidRPr="006A1044">
              <w:rPr>
                <w:rFonts w:ascii="Calibri" w:hAnsi="Calibri" w:cs="Calibri"/>
                <w:i/>
                <w:iCs/>
                <w:sz w:val="18"/>
                <w:szCs w:val="18"/>
                <w:lang w:val="en-IE" w:eastAsia="en-IE"/>
              </w:rPr>
              <w:t>24.5%</w:t>
            </w:r>
          </w:p>
        </w:tc>
        <w:tc>
          <w:tcPr>
            <w:tcW w:w="939" w:type="dxa"/>
            <w:tcBorders>
              <w:top w:val="nil"/>
              <w:left w:val="nil"/>
              <w:bottom w:val="nil"/>
              <w:right w:val="single" w:sz="8" w:space="0" w:color="auto"/>
            </w:tcBorders>
            <w:shd w:val="clear" w:color="auto" w:fill="auto"/>
            <w:noWrap/>
            <w:vAlign w:val="center"/>
            <w:hideMark/>
          </w:tcPr>
          <w:p w14:paraId="133159E9" w14:textId="77777777" w:rsidR="00682944" w:rsidRPr="006A1044" w:rsidRDefault="00682944" w:rsidP="00C46D42">
            <w:pPr>
              <w:jc w:val="right"/>
              <w:rPr>
                <w:rFonts w:ascii="Calibri" w:hAnsi="Calibri" w:cs="Calibri"/>
                <w:i/>
                <w:iCs/>
                <w:color w:val="000000"/>
                <w:sz w:val="16"/>
                <w:szCs w:val="16"/>
                <w:lang w:val="en-IE" w:eastAsia="en-IE"/>
              </w:rPr>
            </w:pPr>
            <w:r w:rsidRPr="006A1044">
              <w:rPr>
                <w:rFonts w:ascii="Calibri" w:hAnsi="Calibri" w:cs="Calibri"/>
                <w:i/>
                <w:iCs/>
                <w:color w:val="000000"/>
                <w:sz w:val="16"/>
                <w:szCs w:val="16"/>
                <w:lang w:val="en-IE" w:eastAsia="en-IE"/>
              </w:rPr>
              <w:t>-2,360bps</w:t>
            </w:r>
          </w:p>
        </w:tc>
      </w:tr>
      <w:tr w:rsidR="00682944" w:rsidRPr="006A1044" w14:paraId="3F9B8975" w14:textId="77777777" w:rsidTr="00C46D42">
        <w:trPr>
          <w:trHeight w:val="34"/>
        </w:trPr>
        <w:tc>
          <w:tcPr>
            <w:tcW w:w="2868" w:type="dxa"/>
            <w:tcBorders>
              <w:top w:val="nil"/>
              <w:left w:val="single" w:sz="8" w:space="0" w:color="auto"/>
              <w:bottom w:val="nil"/>
              <w:right w:val="nil"/>
            </w:tcBorders>
            <w:shd w:val="clear" w:color="auto" w:fill="auto"/>
            <w:noWrap/>
            <w:vAlign w:val="center"/>
            <w:hideMark/>
          </w:tcPr>
          <w:p w14:paraId="768D43AD" w14:textId="77777777" w:rsidR="00682944" w:rsidRPr="006A1044" w:rsidRDefault="00682944" w:rsidP="00C46D42">
            <w:pPr>
              <w:jc w:val="both"/>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674" w:type="dxa"/>
            <w:tcBorders>
              <w:top w:val="nil"/>
              <w:left w:val="nil"/>
              <w:bottom w:val="nil"/>
              <w:right w:val="nil"/>
            </w:tcBorders>
            <w:shd w:val="clear" w:color="auto" w:fill="auto"/>
            <w:noWrap/>
            <w:vAlign w:val="center"/>
            <w:hideMark/>
          </w:tcPr>
          <w:p w14:paraId="246A4B05" w14:textId="77777777" w:rsidR="00682944" w:rsidRPr="006A1044" w:rsidRDefault="00682944" w:rsidP="00C46D42">
            <w:pPr>
              <w:jc w:val="both"/>
              <w:rPr>
                <w:rFonts w:ascii="Calibri" w:hAnsi="Calibri" w:cs="Calibri"/>
                <w:color w:val="000000"/>
                <w:sz w:val="2"/>
                <w:szCs w:val="2"/>
                <w:lang w:val="en-IE" w:eastAsia="en-IE"/>
              </w:rPr>
            </w:pPr>
          </w:p>
        </w:tc>
        <w:tc>
          <w:tcPr>
            <w:tcW w:w="725" w:type="dxa"/>
            <w:tcBorders>
              <w:top w:val="nil"/>
              <w:left w:val="nil"/>
              <w:bottom w:val="nil"/>
              <w:right w:val="nil"/>
            </w:tcBorders>
            <w:shd w:val="clear" w:color="auto" w:fill="auto"/>
            <w:noWrap/>
            <w:vAlign w:val="center"/>
            <w:hideMark/>
          </w:tcPr>
          <w:p w14:paraId="1CCCCC5F" w14:textId="77777777" w:rsidR="00682944" w:rsidRPr="006A1044" w:rsidRDefault="00682944" w:rsidP="00C46D42">
            <w:pPr>
              <w:jc w:val="right"/>
              <w:rPr>
                <w:rFonts w:ascii="Times New Roman" w:hAnsi="Times New Roman"/>
                <w:sz w:val="20"/>
                <w:lang w:val="en-IE" w:eastAsia="en-IE"/>
              </w:rPr>
            </w:pPr>
          </w:p>
        </w:tc>
        <w:tc>
          <w:tcPr>
            <w:tcW w:w="1086" w:type="dxa"/>
            <w:tcBorders>
              <w:top w:val="nil"/>
              <w:left w:val="nil"/>
              <w:bottom w:val="nil"/>
              <w:right w:val="single" w:sz="8" w:space="0" w:color="auto"/>
            </w:tcBorders>
            <w:shd w:val="clear" w:color="auto" w:fill="auto"/>
            <w:noWrap/>
            <w:vAlign w:val="center"/>
            <w:hideMark/>
          </w:tcPr>
          <w:p w14:paraId="77C90BE9" w14:textId="77777777" w:rsidR="00682944" w:rsidRPr="006A1044" w:rsidRDefault="00682944" w:rsidP="00C46D42">
            <w:pPr>
              <w:jc w:val="right"/>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884" w:type="dxa"/>
            <w:tcBorders>
              <w:top w:val="nil"/>
              <w:left w:val="nil"/>
              <w:bottom w:val="nil"/>
              <w:right w:val="nil"/>
            </w:tcBorders>
            <w:shd w:val="clear" w:color="auto" w:fill="auto"/>
            <w:noWrap/>
            <w:vAlign w:val="center"/>
            <w:hideMark/>
          </w:tcPr>
          <w:p w14:paraId="76DADAB5" w14:textId="77777777" w:rsidR="00682944" w:rsidRPr="006A1044" w:rsidRDefault="00682944" w:rsidP="00C46D42">
            <w:pPr>
              <w:jc w:val="right"/>
              <w:rPr>
                <w:rFonts w:ascii="Calibri" w:hAnsi="Calibri" w:cs="Calibri"/>
                <w:color w:val="000000"/>
                <w:sz w:val="2"/>
                <w:szCs w:val="2"/>
                <w:lang w:val="en-IE" w:eastAsia="en-IE"/>
              </w:rPr>
            </w:pPr>
          </w:p>
        </w:tc>
        <w:tc>
          <w:tcPr>
            <w:tcW w:w="732" w:type="dxa"/>
            <w:tcBorders>
              <w:top w:val="nil"/>
              <w:left w:val="nil"/>
              <w:bottom w:val="nil"/>
              <w:right w:val="nil"/>
            </w:tcBorders>
            <w:shd w:val="clear" w:color="auto" w:fill="auto"/>
            <w:noWrap/>
            <w:vAlign w:val="center"/>
            <w:hideMark/>
          </w:tcPr>
          <w:p w14:paraId="450555B4" w14:textId="77777777" w:rsidR="00682944" w:rsidRPr="006A1044" w:rsidRDefault="00682944" w:rsidP="00C46D42">
            <w:pPr>
              <w:jc w:val="right"/>
              <w:rPr>
                <w:rFonts w:ascii="Times New Roman" w:hAnsi="Times New Roman"/>
                <w:sz w:val="20"/>
                <w:lang w:val="en-IE" w:eastAsia="en-IE"/>
              </w:rPr>
            </w:pPr>
          </w:p>
        </w:tc>
        <w:tc>
          <w:tcPr>
            <w:tcW w:w="835" w:type="dxa"/>
            <w:tcBorders>
              <w:top w:val="nil"/>
              <w:left w:val="nil"/>
              <w:bottom w:val="nil"/>
              <w:right w:val="single" w:sz="8" w:space="0" w:color="auto"/>
            </w:tcBorders>
            <w:shd w:val="clear" w:color="auto" w:fill="auto"/>
            <w:noWrap/>
            <w:vAlign w:val="center"/>
            <w:hideMark/>
          </w:tcPr>
          <w:p w14:paraId="78B5AF48"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c>
          <w:tcPr>
            <w:tcW w:w="664" w:type="dxa"/>
            <w:tcBorders>
              <w:top w:val="nil"/>
              <w:left w:val="nil"/>
              <w:bottom w:val="nil"/>
              <w:right w:val="nil"/>
            </w:tcBorders>
            <w:shd w:val="clear" w:color="auto" w:fill="auto"/>
            <w:noWrap/>
            <w:vAlign w:val="center"/>
            <w:hideMark/>
          </w:tcPr>
          <w:p w14:paraId="6D1255A3" w14:textId="77777777" w:rsidR="00682944" w:rsidRPr="006A1044" w:rsidRDefault="00682944" w:rsidP="00C46D42">
            <w:pPr>
              <w:jc w:val="right"/>
              <w:rPr>
                <w:rFonts w:ascii="Calibri" w:hAnsi="Calibri" w:cs="Calibri"/>
                <w:i/>
                <w:iCs/>
                <w:color w:val="000000"/>
                <w:sz w:val="2"/>
                <w:szCs w:val="2"/>
                <w:lang w:val="en-IE" w:eastAsia="en-IE"/>
              </w:rPr>
            </w:pPr>
          </w:p>
        </w:tc>
        <w:tc>
          <w:tcPr>
            <w:tcW w:w="674" w:type="dxa"/>
            <w:tcBorders>
              <w:top w:val="nil"/>
              <w:left w:val="nil"/>
              <w:bottom w:val="nil"/>
              <w:right w:val="nil"/>
            </w:tcBorders>
            <w:shd w:val="clear" w:color="auto" w:fill="auto"/>
            <w:noWrap/>
            <w:vAlign w:val="center"/>
            <w:hideMark/>
          </w:tcPr>
          <w:p w14:paraId="736C5169" w14:textId="77777777" w:rsidR="00682944" w:rsidRPr="006A1044" w:rsidRDefault="00682944" w:rsidP="00C46D42">
            <w:pPr>
              <w:jc w:val="right"/>
              <w:rPr>
                <w:rFonts w:ascii="Times New Roman" w:hAnsi="Times New Roman"/>
                <w:sz w:val="20"/>
                <w:lang w:val="en-IE" w:eastAsia="en-IE"/>
              </w:rPr>
            </w:pPr>
          </w:p>
        </w:tc>
        <w:tc>
          <w:tcPr>
            <w:tcW w:w="939" w:type="dxa"/>
            <w:tcBorders>
              <w:top w:val="nil"/>
              <w:left w:val="nil"/>
              <w:bottom w:val="nil"/>
              <w:right w:val="single" w:sz="8" w:space="0" w:color="auto"/>
            </w:tcBorders>
            <w:shd w:val="clear" w:color="auto" w:fill="auto"/>
            <w:noWrap/>
            <w:vAlign w:val="center"/>
            <w:hideMark/>
          </w:tcPr>
          <w:p w14:paraId="1D7C2B73"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r>
      <w:tr w:rsidR="00682944" w:rsidRPr="006A1044" w14:paraId="2C3B5754"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4CF52D90" w14:textId="77777777" w:rsidR="00682944" w:rsidRPr="006A1044" w:rsidRDefault="00682944" w:rsidP="00C46D42">
            <w:pPr>
              <w:jc w:val="both"/>
              <w:rPr>
                <w:rFonts w:ascii="Calibri" w:hAnsi="Calibri" w:cs="Calibri"/>
                <w:color w:val="000000"/>
                <w:sz w:val="20"/>
                <w:lang w:val="en-IE" w:eastAsia="en-IE"/>
              </w:rPr>
            </w:pPr>
            <w:r w:rsidRPr="006A1044">
              <w:rPr>
                <w:rFonts w:ascii="Calibri" w:hAnsi="Calibri" w:cs="Calibri"/>
                <w:color w:val="000000"/>
                <w:sz w:val="20"/>
                <w:lang w:val="en-IE" w:eastAsia="en-IE"/>
              </w:rPr>
              <w:t>Depreciation and amortisation</w:t>
            </w:r>
          </w:p>
        </w:tc>
        <w:tc>
          <w:tcPr>
            <w:tcW w:w="674" w:type="dxa"/>
            <w:tcBorders>
              <w:top w:val="nil"/>
              <w:left w:val="nil"/>
              <w:bottom w:val="single" w:sz="8" w:space="0" w:color="auto"/>
              <w:right w:val="nil"/>
            </w:tcBorders>
            <w:shd w:val="clear" w:color="auto" w:fill="auto"/>
            <w:noWrap/>
            <w:vAlign w:val="center"/>
            <w:hideMark/>
          </w:tcPr>
          <w:p w14:paraId="74E1C1E7"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(94)</w:t>
            </w:r>
          </w:p>
        </w:tc>
        <w:tc>
          <w:tcPr>
            <w:tcW w:w="725" w:type="dxa"/>
            <w:tcBorders>
              <w:top w:val="nil"/>
              <w:left w:val="nil"/>
              <w:bottom w:val="single" w:sz="8" w:space="0" w:color="auto"/>
              <w:right w:val="nil"/>
            </w:tcBorders>
            <w:shd w:val="clear" w:color="auto" w:fill="auto"/>
            <w:noWrap/>
            <w:vAlign w:val="center"/>
            <w:hideMark/>
          </w:tcPr>
          <w:p w14:paraId="13D8BDE5" w14:textId="77777777" w:rsidR="00682944" w:rsidRPr="006A1044" w:rsidRDefault="00682944" w:rsidP="00C46D42">
            <w:pPr>
              <w:jc w:val="right"/>
              <w:rPr>
                <w:rFonts w:ascii="Calibri" w:hAnsi="Calibri" w:cs="Calibri"/>
                <w:sz w:val="20"/>
                <w:lang w:val="en-IE" w:eastAsia="en-IE"/>
              </w:rPr>
            </w:pPr>
            <w:r w:rsidRPr="006A1044">
              <w:rPr>
                <w:rFonts w:ascii="Calibri" w:hAnsi="Calibri" w:cs="Calibri"/>
                <w:sz w:val="20"/>
                <w:lang w:val="en-IE" w:eastAsia="en-IE"/>
              </w:rPr>
              <w:t>(93)</w:t>
            </w:r>
          </w:p>
        </w:tc>
        <w:tc>
          <w:tcPr>
            <w:tcW w:w="1086" w:type="dxa"/>
            <w:tcBorders>
              <w:top w:val="nil"/>
              <w:left w:val="nil"/>
              <w:bottom w:val="single" w:sz="8" w:space="0" w:color="auto"/>
              <w:right w:val="single" w:sz="8" w:space="0" w:color="auto"/>
            </w:tcBorders>
            <w:shd w:val="clear" w:color="auto" w:fill="auto"/>
            <w:noWrap/>
            <w:vAlign w:val="center"/>
            <w:hideMark/>
          </w:tcPr>
          <w:p w14:paraId="7CF9C125"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+1%</w:t>
            </w:r>
          </w:p>
        </w:tc>
        <w:tc>
          <w:tcPr>
            <w:tcW w:w="884" w:type="dxa"/>
            <w:tcBorders>
              <w:top w:val="nil"/>
              <w:left w:val="nil"/>
              <w:bottom w:val="single" w:sz="8" w:space="0" w:color="auto"/>
              <w:right w:val="nil"/>
            </w:tcBorders>
            <w:shd w:val="clear" w:color="auto" w:fill="auto"/>
            <w:noWrap/>
            <w:vAlign w:val="center"/>
            <w:hideMark/>
          </w:tcPr>
          <w:p w14:paraId="1473A92C"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(52)</w:t>
            </w:r>
          </w:p>
        </w:tc>
        <w:tc>
          <w:tcPr>
            <w:tcW w:w="732" w:type="dxa"/>
            <w:tcBorders>
              <w:top w:val="nil"/>
              <w:left w:val="nil"/>
              <w:bottom w:val="single" w:sz="8" w:space="0" w:color="auto"/>
              <w:right w:val="nil"/>
            </w:tcBorders>
            <w:shd w:val="clear" w:color="auto" w:fill="auto"/>
            <w:noWrap/>
            <w:vAlign w:val="center"/>
            <w:hideMark/>
          </w:tcPr>
          <w:p w14:paraId="342DB2DC"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(50)</w:t>
            </w:r>
          </w:p>
        </w:tc>
        <w:tc>
          <w:tcPr>
            <w:tcW w:w="835" w:type="dxa"/>
            <w:tcBorders>
              <w:top w:val="nil"/>
              <w:left w:val="nil"/>
              <w:bottom w:val="single" w:sz="8" w:space="0" w:color="auto"/>
              <w:right w:val="single" w:sz="8" w:space="0" w:color="auto"/>
            </w:tcBorders>
            <w:shd w:val="clear" w:color="auto" w:fill="auto"/>
            <w:noWrap/>
            <w:vAlign w:val="center"/>
            <w:hideMark/>
          </w:tcPr>
          <w:p w14:paraId="58336C66"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+4%</w:t>
            </w:r>
          </w:p>
        </w:tc>
        <w:tc>
          <w:tcPr>
            <w:tcW w:w="664" w:type="dxa"/>
            <w:tcBorders>
              <w:top w:val="nil"/>
              <w:left w:val="nil"/>
              <w:bottom w:val="single" w:sz="8" w:space="0" w:color="auto"/>
              <w:right w:val="nil"/>
            </w:tcBorders>
            <w:shd w:val="clear" w:color="auto" w:fill="auto"/>
            <w:noWrap/>
            <w:vAlign w:val="center"/>
            <w:hideMark/>
          </w:tcPr>
          <w:p w14:paraId="47D27406"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(43)</w:t>
            </w:r>
          </w:p>
        </w:tc>
        <w:tc>
          <w:tcPr>
            <w:tcW w:w="674" w:type="dxa"/>
            <w:tcBorders>
              <w:top w:val="nil"/>
              <w:left w:val="nil"/>
              <w:bottom w:val="single" w:sz="8" w:space="0" w:color="auto"/>
              <w:right w:val="nil"/>
            </w:tcBorders>
            <w:shd w:val="clear" w:color="auto" w:fill="auto"/>
            <w:noWrap/>
            <w:vAlign w:val="center"/>
            <w:hideMark/>
          </w:tcPr>
          <w:p w14:paraId="6FB9E464" w14:textId="77777777" w:rsidR="00682944" w:rsidRPr="006A1044" w:rsidRDefault="00682944" w:rsidP="00C46D42">
            <w:pPr>
              <w:jc w:val="right"/>
              <w:rPr>
                <w:rFonts w:ascii="Calibri" w:hAnsi="Calibri" w:cs="Calibri"/>
                <w:i/>
                <w:iCs/>
                <w:sz w:val="20"/>
                <w:lang w:val="en-IE" w:eastAsia="en-IE"/>
              </w:rPr>
            </w:pPr>
            <w:r w:rsidRPr="006A1044">
              <w:rPr>
                <w:rFonts w:ascii="Calibri" w:hAnsi="Calibri" w:cs="Calibri"/>
                <w:i/>
                <w:iCs/>
                <w:sz w:val="20"/>
                <w:lang w:val="en-IE" w:eastAsia="en-IE"/>
              </w:rPr>
              <w:t>(43)</w:t>
            </w:r>
          </w:p>
        </w:tc>
        <w:tc>
          <w:tcPr>
            <w:tcW w:w="939" w:type="dxa"/>
            <w:tcBorders>
              <w:top w:val="nil"/>
              <w:left w:val="nil"/>
              <w:bottom w:val="single" w:sz="8" w:space="0" w:color="auto"/>
              <w:right w:val="single" w:sz="8" w:space="0" w:color="auto"/>
            </w:tcBorders>
            <w:shd w:val="clear" w:color="auto" w:fill="auto"/>
            <w:noWrap/>
            <w:vAlign w:val="center"/>
            <w:hideMark/>
          </w:tcPr>
          <w:p w14:paraId="497BC4D7" w14:textId="77777777" w:rsidR="00682944" w:rsidRPr="006A1044" w:rsidRDefault="00682944" w:rsidP="00C46D42">
            <w:pPr>
              <w:jc w:val="right"/>
              <w:rPr>
                <w:rFonts w:ascii="Calibri" w:hAnsi="Calibri" w:cs="Calibri"/>
                <w:i/>
                <w:iCs/>
                <w:color w:val="000000"/>
                <w:sz w:val="20"/>
                <w:lang w:val="en-IE" w:eastAsia="en-IE"/>
              </w:rPr>
            </w:pPr>
            <w:r w:rsidRPr="006A1044">
              <w:rPr>
                <w:rFonts w:ascii="Calibri" w:hAnsi="Calibri" w:cs="Calibri"/>
                <w:i/>
                <w:iCs/>
                <w:color w:val="000000"/>
                <w:sz w:val="20"/>
                <w:lang w:val="en-IE" w:eastAsia="en-IE"/>
              </w:rPr>
              <w:t>-1%</w:t>
            </w:r>
          </w:p>
        </w:tc>
      </w:tr>
      <w:tr w:rsidR="00682944" w:rsidRPr="006A1044" w14:paraId="2DB09FA4" w14:textId="77777777" w:rsidTr="00C46D42">
        <w:trPr>
          <w:trHeight w:val="34"/>
        </w:trPr>
        <w:tc>
          <w:tcPr>
            <w:tcW w:w="2868" w:type="dxa"/>
            <w:tcBorders>
              <w:top w:val="nil"/>
              <w:left w:val="single" w:sz="8" w:space="0" w:color="auto"/>
              <w:bottom w:val="nil"/>
              <w:right w:val="nil"/>
            </w:tcBorders>
            <w:shd w:val="clear" w:color="auto" w:fill="auto"/>
            <w:noWrap/>
            <w:vAlign w:val="center"/>
            <w:hideMark/>
          </w:tcPr>
          <w:p w14:paraId="7B920894" w14:textId="77777777" w:rsidR="00682944" w:rsidRPr="006A1044" w:rsidRDefault="00682944" w:rsidP="00C46D42">
            <w:pPr>
              <w:jc w:val="both"/>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674" w:type="dxa"/>
            <w:tcBorders>
              <w:top w:val="nil"/>
              <w:left w:val="nil"/>
              <w:bottom w:val="nil"/>
              <w:right w:val="nil"/>
            </w:tcBorders>
            <w:shd w:val="clear" w:color="auto" w:fill="auto"/>
            <w:noWrap/>
            <w:vAlign w:val="center"/>
            <w:hideMark/>
          </w:tcPr>
          <w:p w14:paraId="2C601884" w14:textId="77777777" w:rsidR="00682944" w:rsidRPr="006A1044" w:rsidRDefault="00682944" w:rsidP="00C46D42">
            <w:pPr>
              <w:jc w:val="both"/>
              <w:rPr>
                <w:rFonts w:ascii="Calibri" w:hAnsi="Calibri" w:cs="Calibri"/>
                <w:color w:val="000000"/>
                <w:sz w:val="2"/>
                <w:szCs w:val="2"/>
                <w:lang w:val="en-IE" w:eastAsia="en-IE"/>
              </w:rPr>
            </w:pPr>
          </w:p>
        </w:tc>
        <w:tc>
          <w:tcPr>
            <w:tcW w:w="725" w:type="dxa"/>
            <w:tcBorders>
              <w:top w:val="nil"/>
              <w:left w:val="nil"/>
              <w:bottom w:val="nil"/>
              <w:right w:val="nil"/>
            </w:tcBorders>
            <w:shd w:val="clear" w:color="auto" w:fill="auto"/>
            <w:noWrap/>
            <w:vAlign w:val="center"/>
            <w:hideMark/>
          </w:tcPr>
          <w:p w14:paraId="7D995871" w14:textId="77777777" w:rsidR="00682944" w:rsidRPr="006A1044" w:rsidRDefault="00682944" w:rsidP="00C46D42">
            <w:pPr>
              <w:jc w:val="right"/>
              <w:rPr>
                <w:rFonts w:ascii="Times New Roman" w:hAnsi="Times New Roman"/>
                <w:sz w:val="20"/>
                <w:lang w:val="en-IE" w:eastAsia="en-IE"/>
              </w:rPr>
            </w:pPr>
          </w:p>
        </w:tc>
        <w:tc>
          <w:tcPr>
            <w:tcW w:w="1086" w:type="dxa"/>
            <w:tcBorders>
              <w:top w:val="nil"/>
              <w:left w:val="nil"/>
              <w:bottom w:val="nil"/>
              <w:right w:val="single" w:sz="8" w:space="0" w:color="auto"/>
            </w:tcBorders>
            <w:shd w:val="clear" w:color="auto" w:fill="auto"/>
            <w:noWrap/>
            <w:vAlign w:val="center"/>
            <w:hideMark/>
          </w:tcPr>
          <w:p w14:paraId="7EE2D4BE" w14:textId="77777777" w:rsidR="00682944" w:rsidRPr="006A1044" w:rsidRDefault="00682944" w:rsidP="00C46D42">
            <w:pPr>
              <w:jc w:val="right"/>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884" w:type="dxa"/>
            <w:tcBorders>
              <w:top w:val="nil"/>
              <w:left w:val="nil"/>
              <w:bottom w:val="nil"/>
              <w:right w:val="nil"/>
            </w:tcBorders>
            <w:shd w:val="clear" w:color="auto" w:fill="auto"/>
            <w:noWrap/>
            <w:vAlign w:val="center"/>
            <w:hideMark/>
          </w:tcPr>
          <w:p w14:paraId="5F087A3A" w14:textId="77777777" w:rsidR="00682944" w:rsidRPr="006A1044" w:rsidRDefault="00682944" w:rsidP="00C46D42">
            <w:pPr>
              <w:jc w:val="right"/>
              <w:rPr>
                <w:rFonts w:ascii="Calibri" w:hAnsi="Calibri" w:cs="Calibri"/>
                <w:color w:val="000000"/>
                <w:sz w:val="2"/>
                <w:szCs w:val="2"/>
                <w:lang w:val="en-IE" w:eastAsia="en-IE"/>
              </w:rPr>
            </w:pPr>
          </w:p>
        </w:tc>
        <w:tc>
          <w:tcPr>
            <w:tcW w:w="732" w:type="dxa"/>
            <w:tcBorders>
              <w:top w:val="nil"/>
              <w:left w:val="nil"/>
              <w:bottom w:val="nil"/>
              <w:right w:val="nil"/>
            </w:tcBorders>
            <w:shd w:val="clear" w:color="auto" w:fill="auto"/>
            <w:noWrap/>
            <w:vAlign w:val="center"/>
            <w:hideMark/>
          </w:tcPr>
          <w:p w14:paraId="6345F0FD" w14:textId="77777777" w:rsidR="00682944" w:rsidRPr="006A1044" w:rsidRDefault="00682944" w:rsidP="00C46D42">
            <w:pPr>
              <w:jc w:val="right"/>
              <w:rPr>
                <w:rFonts w:ascii="Times New Roman" w:hAnsi="Times New Roman"/>
                <w:sz w:val="20"/>
                <w:lang w:val="en-IE" w:eastAsia="en-IE"/>
              </w:rPr>
            </w:pPr>
          </w:p>
        </w:tc>
        <w:tc>
          <w:tcPr>
            <w:tcW w:w="835" w:type="dxa"/>
            <w:tcBorders>
              <w:top w:val="nil"/>
              <w:left w:val="nil"/>
              <w:bottom w:val="nil"/>
              <w:right w:val="single" w:sz="8" w:space="0" w:color="auto"/>
            </w:tcBorders>
            <w:shd w:val="clear" w:color="auto" w:fill="auto"/>
            <w:noWrap/>
            <w:vAlign w:val="center"/>
            <w:hideMark/>
          </w:tcPr>
          <w:p w14:paraId="0D3B05A9"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c>
          <w:tcPr>
            <w:tcW w:w="664" w:type="dxa"/>
            <w:tcBorders>
              <w:top w:val="nil"/>
              <w:left w:val="nil"/>
              <w:bottom w:val="nil"/>
              <w:right w:val="nil"/>
            </w:tcBorders>
            <w:shd w:val="clear" w:color="auto" w:fill="auto"/>
            <w:noWrap/>
            <w:vAlign w:val="center"/>
            <w:hideMark/>
          </w:tcPr>
          <w:p w14:paraId="2C54DF84" w14:textId="77777777" w:rsidR="00682944" w:rsidRPr="006A1044" w:rsidRDefault="00682944" w:rsidP="00C46D42">
            <w:pPr>
              <w:jc w:val="right"/>
              <w:rPr>
                <w:rFonts w:ascii="Calibri" w:hAnsi="Calibri" w:cs="Calibri"/>
                <w:i/>
                <w:iCs/>
                <w:color w:val="000000"/>
                <w:sz w:val="2"/>
                <w:szCs w:val="2"/>
                <w:lang w:val="en-IE" w:eastAsia="en-IE"/>
              </w:rPr>
            </w:pPr>
          </w:p>
        </w:tc>
        <w:tc>
          <w:tcPr>
            <w:tcW w:w="674" w:type="dxa"/>
            <w:tcBorders>
              <w:top w:val="nil"/>
              <w:left w:val="nil"/>
              <w:bottom w:val="nil"/>
              <w:right w:val="nil"/>
            </w:tcBorders>
            <w:shd w:val="clear" w:color="auto" w:fill="auto"/>
            <w:noWrap/>
            <w:vAlign w:val="center"/>
            <w:hideMark/>
          </w:tcPr>
          <w:p w14:paraId="4F0F8A7E" w14:textId="77777777" w:rsidR="00682944" w:rsidRPr="006A1044" w:rsidRDefault="00682944" w:rsidP="00C46D42">
            <w:pPr>
              <w:jc w:val="right"/>
              <w:rPr>
                <w:rFonts w:ascii="Times New Roman" w:hAnsi="Times New Roman"/>
                <w:sz w:val="20"/>
                <w:lang w:val="en-IE" w:eastAsia="en-IE"/>
              </w:rPr>
            </w:pPr>
          </w:p>
        </w:tc>
        <w:tc>
          <w:tcPr>
            <w:tcW w:w="939" w:type="dxa"/>
            <w:tcBorders>
              <w:top w:val="nil"/>
              <w:left w:val="nil"/>
              <w:bottom w:val="nil"/>
              <w:right w:val="single" w:sz="8" w:space="0" w:color="auto"/>
            </w:tcBorders>
            <w:shd w:val="clear" w:color="auto" w:fill="auto"/>
            <w:noWrap/>
            <w:vAlign w:val="center"/>
            <w:hideMark/>
          </w:tcPr>
          <w:p w14:paraId="2240DED0" w14:textId="77777777" w:rsidR="00682944" w:rsidRPr="006A1044" w:rsidRDefault="00682944" w:rsidP="00C46D42">
            <w:pPr>
              <w:jc w:val="right"/>
              <w:rPr>
                <w:rFonts w:ascii="Calibri" w:hAnsi="Calibri" w:cs="Calibri"/>
                <w:i/>
                <w:iCs/>
                <w:color w:val="000000"/>
                <w:sz w:val="2"/>
                <w:szCs w:val="2"/>
                <w:lang w:val="en-IE" w:eastAsia="en-IE"/>
              </w:rPr>
            </w:pPr>
            <w:r w:rsidRPr="006A1044">
              <w:rPr>
                <w:rFonts w:ascii="Calibri" w:hAnsi="Calibri" w:cs="Calibri"/>
                <w:i/>
                <w:iCs/>
                <w:color w:val="000000"/>
                <w:sz w:val="2"/>
                <w:szCs w:val="2"/>
                <w:lang w:val="en-IE" w:eastAsia="en-IE"/>
              </w:rPr>
              <w:t> </w:t>
            </w:r>
          </w:p>
        </w:tc>
      </w:tr>
      <w:tr w:rsidR="00682944" w:rsidRPr="006A1044" w14:paraId="6FC1AF6C" w14:textId="77777777" w:rsidTr="00C46D42">
        <w:trPr>
          <w:trHeight w:val="255"/>
        </w:trPr>
        <w:tc>
          <w:tcPr>
            <w:tcW w:w="2868" w:type="dxa"/>
            <w:tcBorders>
              <w:top w:val="nil"/>
              <w:left w:val="single" w:sz="8" w:space="0" w:color="auto"/>
              <w:bottom w:val="nil"/>
              <w:right w:val="nil"/>
            </w:tcBorders>
            <w:shd w:val="clear" w:color="auto" w:fill="auto"/>
            <w:noWrap/>
            <w:vAlign w:val="center"/>
            <w:hideMark/>
          </w:tcPr>
          <w:p w14:paraId="6BE91464" w14:textId="77777777" w:rsidR="00682944" w:rsidRPr="006A1044" w:rsidRDefault="00682944" w:rsidP="00C46D42">
            <w:pPr>
              <w:jc w:val="both"/>
              <w:rPr>
                <w:rFonts w:ascii="Calibri" w:hAnsi="Calibri" w:cs="Calibri"/>
                <w:b/>
                <w:bCs/>
                <w:color w:val="000000"/>
                <w:sz w:val="20"/>
                <w:lang w:val="en-IE" w:eastAsia="en-IE"/>
              </w:rPr>
            </w:pPr>
            <w:r w:rsidRPr="006A1044">
              <w:rPr>
                <w:rFonts w:ascii="Calibri" w:hAnsi="Calibri" w:cs="Calibri"/>
                <w:b/>
                <w:bCs/>
                <w:color w:val="000000"/>
                <w:sz w:val="20"/>
                <w:lang w:val="en-IE" w:eastAsia="en-IE"/>
              </w:rPr>
              <w:t>Adjusted</w:t>
            </w:r>
            <w:r w:rsidRPr="006A1044">
              <w:rPr>
                <w:rFonts w:ascii="Calibri" w:hAnsi="Calibri" w:cs="Calibri"/>
                <w:i/>
                <w:iCs/>
                <w:color w:val="000000"/>
                <w:sz w:val="18"/>
                <w:szCs w:val="18"/>
                <w:vertAlign w:val="superscript"/>
                <w:lang w:val="en-IE" w:eastAsia="en-IE"/>
              </w:rPr>
              <w:t xml:space="preserve">1 </w:t>
            </w:r>
            <w:r w:rsidRPr="006A1044">
              <w:rPr>
                <w:rFonts w:ascii="Calibri" w:hAnsi="Calibri" w:cs="Calibri"/>
                <w:b/>
                <w:bCs/>
                <w:color w:val="000000"/>
                <w:sz w:val="20"/>
                <w:lang w:val="en-IE" w:eastAsia="en-IE"/>
              </w:rPr>
              <w:t>operating profit</w:t>
            </w:r>
          </w:p>
        </w:tc>
        <w:tc>
          <w:tcPr>
            <w:tcW w:w="674" w:type="dxa"/>
            <w:tcBorders>
              <w:top w:val="nil"/>
              <w:left w:val="nil"/>
              <w:bottom w:val="nil"/>
              <w:right w:val="nil"/>
            </w:tcBorders>
            <w:shd w:val="clear" w:color="auto" w:fill="auto"/>
            <w:noWrap/>
            <w:vAlign w:val="center"/>
            <w:hideMark/>
          </w:tcPr>
          <w:p w14:paraId="67C03AE9"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176</w:t>
            </w:r>
          </w:p>
        </w:tc>
        <w:tc>
          <w:tcPr>
            <w:tcW w:w="725" w:type="dxa"/>
            <w:tcBorders>
              <w:top w:val="nil"/>
              <w:left w:val="nil"/>
              <w:bottom w:val="nil"/>
              <w:right w:val="nil"/>
            </w:tcBorders>
            <w:shd w:val="clear" w:color="auto" w:fill="auto"/>
            <w:noWrap/>
            <w:vAlign w:val="center"/>
            <w:hideMark/>
          </w:tcPr>
          <w:p w14:paraId="54A0DCC7" w14:textId="77777777" w:rsidR="00682944" w:rsidRPr="006A1044" w:rsidRDefault="00682944" w:rsidP="00C46D42">
            <w:pPr>
              <w:jc w:val="right"/>
              <w:rPr>
                <w:rFonts w:ascii="Calibri" w:hAnsi="Calibri" w:cs="Calibri"/>
                <w:b/>
                <w:bCs/>
                <w:sz w:val="20"/>
                <w:lang w:val="en-IE" w:eastAsia="en-IE"/>
              </w:rPr>
            </w:pPr>
            <w:r w:rsidRPr="006A1044">
              <w:rPr>
                <w:rFonts w:ascii="Calibri" w:hAnsi="Calibri" w:cs="Calibri"/>
                <w:b/>
                <w:bCs/>
                <w:sz w:val="20"/>
                <w:lang w:val="en-IE" w:eastAsia="en-IE"/>
              </w:rPr>
              <w:t>297</w:t>
            </w:r>
          </w:p>
        </w:tc>
        <w:tc>
          <w:tcPr>
            <w:tcW w:w="1086" w:type="dxa"/>
            <w:tcBorders>
              <w:top w:val="nil"/>
              <w:left w:val="nil"/>
              <w:bottom w:val="nil"/>
              <w:right w:val="single" w:sz="8" w:space="0" w:color="auto"/>
            </w:tcBorders>
            <w:shd w:val="clear" w:color="auto" w:fill="auto"/>
            <w:noWrap/>
            <w:vAlign w:val="center"/>
            <w:hideMark/>
          </w:tcPr>
          <w:p w14:paraId="3A4299DB" w14:textId="77777777" w:rsidR="00682944" w:rsidRPr="006A1044" w:rsidRDefault="00682944" w:rsidP="00C46D42">
            <w:pPr>
              <w:jc w:val="right"/>
              <w:rPr>
                <w:rFonts w:ascii="Calibri" w:hAnsi="Calibri" w:cs="Calibri"/>
                <w:b/>
                <w:bCs/>
                <w:color w:val="000000"/>
                <w:sz w:val="20"/>
                <w:lang w:val="en-IE" w:eastAsia="en-IE"/>
              </w:rPr>
            </w:pPr>
            <w:r w:rsidRPr="006A1044">
              <w:rPr>
                <w:rFonts w:ascii="Calibri" w:hAnsi="Calibri" w:cs="Calibri"/>
                <w:b/>
                <w:bCs/>
                <w:color w:val="000000"/>
                <w:sz w:val="20"/>
                <w:lang w:val="en-IE" w:eastAsia="en-IE"/>
              </w:rPr>
              <w:t>-41%</w:t>
            </w:r>
          </w:p>
        </w:tc>
        <w:tc>
          <w:tcPr>
            <w:tcW w:w="884" w:type="dxa"/>
            <w:tcBorders>
              <w:top w:val="nil"/>
              <w:left w:val="nil"/>
              <w:bottom w:val="nil"/>
              <w:right w:val="nil"/>
            </w:tcBorders>
            <w:shd w:val="clear" w:color="auto" w:fill="auto"/>
            <w:noWrap/>
            <w:vAlign w:val="center"/>
            <w:hideMark/>
          </w:tcPr>
          <w:p w14:paraId="28153F0D"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217</w:t>
            </w:r>
          </w:p>
        </w:tc>
        <w:tc>
          <w:tcPr>
            <w:tcW w:w="732" w:type="dxa"/>
            <w:tcBorders>
              <w:top w:val="nil"/>
              <w:left w:val="nil"/>
              <w:bottom w:val="nil"/>
              <w:right w:val="nil"/>
            </w:tcBorders>
            <w:shd w:val="clear" w:color="auto" w:fill="auto"/>
            <w:noWrap/>
            <w:vAlign w:val="center"/>
            <w:hideMark/>
          </w:tcPr>
          <w:p w14:paraId="52209D0E"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263</w:t>
            </w:r>
          </w:p>
        </w:tc>
        <w:tc>
          <w:tcPr>
            <w:tcW w:w="835" w:type="dxa"/>
            <w:tcBorders>
              <w:top w:val="nil"/>
              <w:left w:val="nil"/>
              <w:bottom w:val="nil"/>
              <w:right w:val="single" w:sz="8" w:space="0" w:color="auto"/>
            </w:tcBorders>
            <w:shd w:val="clear" w:color="auto" w:fill="auto"/>
            <w:noWrap/>
            <w:vAlign w:val="center"/>
            <w:hideMark/>
          </w:tcPr>
          <w:p w14:paraId="4835F8ED"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-18%</w:t>
            </w:r>
          </w:p>
        </w:tc>
        <w:tc>
          <w:tcPr>
            <w:tcW w:w="664" w:type="dxa"/>
            <w:tcBorders>
              <w:top w:val="nil"/>
              <w:left w:val="nil"/>
              <w:bottom w:val="nil"/>
              <w:right w:val="nil"/>
            </w:tcBorders>
            <w:shd w:val="clear" w:color="auto" w:fill="auto"/>
            <w:noWrap/>
            <w:vAlign w:val="center"/>
            <w:hideMark/>
          </w:tcPr>
          <w:p w14:paraId="599B89F1"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(41)</w:t>
            </w:r>
          </w:p>
        </w:tc>
        <w:tc>
          <w:tcPr>
            <w:tcW w:w="674" w:type="dxa"/>
            <w:tcBorders>
              <w:top w:val="nil"/>
              <w:left w:val="nil"/>
              <w:bottom w:val="nil"/>
              <w:right w:val="nil"/>
            </w:tcBorders>
            <w:shd w:val="clear" w:color="auto" w:fill="auto"/>
            <w:noWrap/>
            <w:vAlign w:val="center"/>
            <w:hideMark/>
          </w:tcPr>
          <w:p w14:paraId="3F07C754" w14:textId="77777777" w:rsidR="00682944" w:rsidRPr="006A1044" w:rsidRDefault="00682944" w:rsidP="00C46D42">
            <w:pPr>
              <w:jc w:val="right"/>
              <w:rPr>
                <w:rFonts w:ascii="Calibri" w:hAnsi="Calibri" w:cs="Calibri"/>
                <w:b/>
                <w:bCs/>
                <w:i/>
                <w:iCs/>
                <w:sz w:val="20"/>
                <w:lang w:val="en-IE" w:eastAsia="en-IE"/>
              </w:rPr>
            </w:pPr>
            <w:r w:rsidRPr="006A1044">
              <w:rPr>
                <w:rFonts w:ascii="Calibri" w:hAnsi="Calibri" w:cs="Calibri"/>
                <w:b/>
                <w:bCs/>
                <w:i/>
                <w:iCs/>
                <w:sz w:val="20"/>
                <w:lang w:val="en-IE" w:eastAsia="en-IE"/>
              </w:rPr>
              <w:t>33</w:t>
            </w:r>
          </w:p>
        </w:tc>
        <w:tc>
          <w:tcPr>
            <w:tcW w:w="939" w:type="dxa"/>
            <w:tcBorders>
              <w:top w:val="nil"/>
              <w:left w:val="nil"/>
              <w:bottom w:val="nil"/>
              <w:right w:val="single" w:sz="8" w:space="0" w:color="auto"/>
            </w:tcBorders>
            <w:shd w:val="clear" w:color="auto" w:fill="auto"/>
            <w:noWrap/>
            <w:vAlign w:val="center"/>
            <w:hideMark/>
          </w:tcPr>
          <w:p w14:paraId="2876C71F" w14:textId="77777777" w:rsidR="00682944" w:rsidRPr="006A1044" w:rsidRDefault="00682944" w:rsidP="00C46D42">
            <w:pPr>
              <w:jc w:val="right"/>
              <w:rPr>
                <w:rFonts w:ascii="Calibri" w:hAnsi="Calibri" w:cs="Calibri"/>
                <w:b/>
                <w:bCs/>
                <w:i/>
                <w:iCs/>
                <w:color w:val="000000"/>
                <w:sz w:val="20"/>
                <w:lang w:val="en-IE" w:eastAsia="en-IE"/>
              </w:rPr>
            </w:pPr>
            <w:r w:rsidRPr="006A1044">
              <w:rPr>
                <w:rFonts w:ascii="Calibri" w:hAnsi="Calibri" w:cs="Calibri"/>
                <w:b/>
                <w:bCs/>
                <w:i/>
                <w:iCs/>
                <w:color w:val="000000"/>
                <w:sz w:val="20"/>
                <w:lang w:val="en-IE" w:eastAsia="en-IE"/>
              </w:rPr>
              <w:t>-223%</w:t>
            </w:r>
          </w:p>
        </w:tc>
      </w:tr>
      <w:tr w:rsidR="00682944" w:rsidRPr="006A1044" w14:paraId="09E8A0C9" w14:textId="77777777" w:rsidTr="00C46D42">
        <w:trPr>
          <w:trHeight w:val="34"/>
        </w:trPr>
        <w:tc>
          <w:tcPr>
            <w:tcW w:w="2868" w:type="dxa"/>
            <w:tcBorders>
              <w:top w:val="nil"/>
              <w:left w:val="single" w:sz="8" w:space="0" w:color="auto"/>
              <w:bottom w:val="single" w:sz="8" w:space="0" w:color="auto"/>
              <w:right w:val="nil"/>
            </w:tcBorders>
            <w:shd w:val="clear" w:color="auto" w:fill="auto"/>
            <w:noWrap/>
            <w:vAlign w:val="center"/>
            <w:hideMark/>
          </w:tcPr>
          <w:p w14:paraId="7473C728" w14:textId="77777777" w:rsidR="00682944" w:rsidRPr="006A1044" w:rsidRDefault="00682944" w:rsidP="00C46D42">
            <w:pPr>
              <w:jc w:val="both"/>
              <w:rPr>
                <w:rFonts w:ascii="Calibri" w:hAnsi="Calibri" w:cs="Calibri"/>
                <w:b/>
                <w:bCs/>
                <w:color w:val="FF0000"/>
                <w:sz w:val="2"/>
                <w:szCs w:val="2"/>
                <w:lang w:val="en-IE" w:eastAsia="en-IE"/>
              </w:rPr>
            </w:pPr>
            <w:r w:rsidRPr="006A1044">
              <w:rPr>
                <w:rFonts w:ascii="Calibri" w:hAnsi="Calibri" w:cs="Calibri"/>
                <w:b/>
                <w:bCs/>
                <w:color w:val="FF0000"/>
                <w:sz w:val="2"/>
                <w:szCs w:val="2"/>
                <w:lang w:val="en-IE" w:eastAsia="en-IE"/>
              </w:rPr>
              <w:t> </w:t>
            </w:r>
          </w:p>
        </w:tc>
        <w:tc>
          <w:tcPr>
            <w:tcW w:w="674" w:type="dxa"/>
            <w:tcBorders>
              <w:top w:val="nil"/>
              <w:left w:val="nil"/>
              <w:bottom w:val="single" w:sz="8" w:space="0" w:color="auto"/>
              <w:right w:val="nil"/>
            </w:tcBorders>
            <w:shd w:val="clear" w:color="auto" w:fill="auto"/>
            <w:noWrap/>
            <w:vAlign w:val="center"/>
            <w:hideMark/>
          </w:tcPr>
          <w:p w14:paraId="18AC2C5D" w14:textId="77777777" w:rsidR="00682944" w:rsidRPr="006A1044" w:rsidRDefault="00682944" w:rsidP="00C46D42">
            <w:pPr>
              <w:jc w:val="right"/>
              <w:rPr>
                <w:rFonts w:ascii="Calibri" w:hAnsi="Calibri" w:cs="Calibri"/>
                <w:b/>
                <w:bCs/>
                <w:color w:val="FF0000"/>
                <w:sz w:val="2"/>
                <w:szCs w:val="2"/>
                <w:lang w:val="en-IE" w:eastAsia="en-IE"/>
              </w:rPr>
            </w:pPr>
            <w:r w:rsidRPr="006A1044">
              <w:rPr>
                <w:rFonts w:ascii="Calibri" w:hAnsi="Calibri" w:cs="Calibri"/>
                <w:b/>
                <w:bCs/>
                <w:color w:val="FF0000"/>
                <w:sz w:val="2"/>
                <w:szCs w:val="2"/>
                <w:lang w:val="en-IE" w:eastAsia="en-IE"/>
              </w:rPr>
              <w:t> </w:t>
            </w:r>
          </w:p>
        </w:tc>
        <w:tc>
          <w:tcPr>
            <w:tcW w:w="725" w:type="dxa"/>
            <w:tcBorders>
              <w:top w:val="nil"/>
              <w:left w:val="nil"/>
              <w:bottom w:val="single" w:sz="8" w:space="0" w:color="auto"/>
              <w:right w:val="nil"/>
            </w:tcBorders>
            <w:shd w:val="clear" w:color="auto" w:fill="auto"/>
            <w:noWrap/>
            <w:vAlign w:val="center"/>
            <w:hideMark/>
          </w:tcPr>
          <w:p w14:paraId="202EB5BE" w14:textId="77777777" w:rsidR="00682944" w:rsidRPr="006A1044" w:rsidRDefault="00682944" w:rsidP="00C46D42">
            <w:pPr>
              <w:jc w:val="right"/>
              <w:rPr>
                <w:rFonts w:ascii="Calibri" w:hAnsi="Calibri" w:cs="Calibri"/>
                <w:b/>
                <w:bCs/>
                <w:sz w:val="2"/>
                <w:szCs w:val="2"/>
                <w:lang w:val="en-IE" w:eastAsia="en-IE"/>
              </w:rPr>
            </w:pPr>
            <w:r w:rsidRPr="006A1044">
              <w:rPr>
                <w:rFonts w:ascii="Calibri" w:hAnsi="Calibri" w:cs="Calibri"/>
                <w:b/>
                <w:bCs/>
                <w:sz w:val="2"/>
                <w:szCs w:val="2"/>
                <w:lang w:val="en-IE" w:eastAsia="en-IE"/>
              </w:rPr>
              <w:t> </w:t>
            </w:r>
          </w:p>
        </w:tc>
        <w:tc>
          <w:tcPr>
            <w:tcW w:w="1086" w:type="dxa"/>
            <w:tcBorders>
              <w:top w:val="nil"/>
              <w:left w:val="nil"/>
              <w:bottom w:val="single" w:sz="8" w:space="0" w:color="auto"/>
              <w:right w:val="single" w:sz="8" w:space="0" w:color="auto"/>
            </w:tcBorders>
            <w:shd w:val="clear" w:color="auto" w:fill="auto"/>
            <w:noWrap/>
            <w:vAlign w:val="center"/>
            <w:hideMark/>
          </w:tcPr>
          <w:p w14:paraId="3AFEF837" w14:textId="77777777" w:rsidR="00682944" w:rsidRPr="006A1044" w:rsidRDefault="00682944" w:rsidP="00C46D42">
            <w:pPr>
              <w:jc w:val="right"/>
              <w:rPr>
                <w:rFonts w:ascii="Calibri" w:hAnsi="Calibri" w:cs="Calibri"/>
                <w:b/>
                <w:bCs/>
                <w:color w:val="FF0000"/>
                <w:sz w:val="2"/>
                <w:szCs w:val="2"/>
                <w:lang w:val="en-IE" w:eastAsia="en-IE"/>
              </w:rPr>
            </w:pPr>
            <w:r w:rsidRPr="006A1044">
              <w:rPr>
                <w:rFonts w:ascii="Calibri" w:hAnsi="Calibri" w:cs="Calibri"/>
                <w:b/>
                <w:bCs/>
                <w:color w:val="FF0000"/>
                <w:sz w:val="2"/>
                <w:szCs w:val="2"/>
                <w:lang w:val="en-IE" w:eastAsia="en-IE"/>
              </w:rPr>
              <w:t> </w:t>
            </w:r>
          </w:p>
        </w:tc>
        <w:tc>
          <w:tcPr>
            <w:tcW w:w="884" w:type="dxa"/>
            <w:tcBorders>
              <w:top w:val="nil"/>
              <w:left w:val="nil"/>
              <w:bottom w:val="single" w:sz="8" w:space="0" w:color="auto"/>
              <w:right w:val="nil"/>
            </w:tcBorders>
            <w:shd w:val="clear" w:color="auto" w:fill="auto"/>
            <w:noWrap/>
            <w:vAlign w:val="center"/>
            <w:hideMark/>
          </w:tcPr>
          <w:p w14:paraId="628526AD" w14:textId="77777777" w:rsidR="00682944" w:rsidRPr="006A1044" w:rsidRDefault="00682944" w:rsidP="00C46D42">
            <w:pPr>
              <w:jc w:val="right"/>
              <w:rPr>
                <w:rFonts w:ascii="Calibri" w:hAnsi="Calibri" w:cs="Calibri"/>
                <w:b/>
                <w:bCs/>
                <w:i/>
                <w:iCs/>
                <w:color w:val="FF0000"/>
                <w:sz w:val="2"/>
                <w:szCs w:val="2"/>
                <w:lang w:val="en-IE" w:eastAsia="en-IE"/>
              </w:rPr>
            </w:pPr>
            <w:r w:rsidRPr="006A1044">
              <w:rPr>
                <w:rFonts w:ascii="Calibri" w:hAnsi="Calibri" w:cs="Calibri"/>
                <w:b/>
                <w:bCs/>
                <w:i/>
                <w:iCs/>
                <w:color w:val="FF0000"/>
                <w:sz w:val="2"/>
                <w:szCs w:val="2"/>
                <w:lang w:val="en-IE" w:eastAsia="en-IE"/>
              </w:rPr>
              <w:t> </w:t>
            </w:r>
          </w:p>
        </w:tc>
        <w:tc>
          <w:tcPr>
            <w:tcW w:w="732" w:type="dxa"/>
            <w:tcBorders>
              <w:top w:val="nil"/>
              <w:left w:val="nil"/>
              <w:bottom w:val="single" w:sz="8" w:space="0" w:color="auto"/>
              <w:right w:val="nil"/>
            </w:tcBorders>
            <w:shd w:val="clear" w:color="auto" w:fill="auto"/>
            <w:noWrap/>
            <w:vAlign w:val="center"/>
            <w:hideMark/>
          </w:tcPr>
          <w:p w14:paraId="2929ACBE" w14:textId="77777777" w:rsidR="00682944" w:rsidRPr="006A1044" w:rsidRDefault="00682944" w:rsidP="00C46D42">
            <w:pPr>
              <w:jc w:val="right"/>
              <w:rPr>
                <w:rFonts w:ascii="Calibri" w:hAnsi="Calibri" w:cs="Calibri"/>
                <w:b/>
                <w:bCs/>
                <w:i/>
                <w:iCs/>
                <w:sz w:val="2"/>
                <w:szCs w:val="2"/>
                <w:lang w:val="en-IE" w:eastAsia="en-IE"/>
              </w:rPr>
            </w:pPr>
            <w:r w:rsidRPr="006A1044">
              <w:rPr>
                <w:rFonts w:ascii="Calibri" w:hAnsi="Calibri" w:cs="Calibri"/>
                <w:b/>
                <w:bCs/>
                <w:i/>
                <w:iCs/>
                <w:sz w:val="2"/>
                <w:szCs w:val="2"/>
                <w:lang w:val="en-IE" w:eastAsia="en-IE"/>
              </w:rPr>
              <w:t> </w:t>
            </w:r>
          </w:p>
        </w:tc>
        <w:tc>
          <w:tcPr>
            <w:tcW w:w="835" w:type="dxa"/>
            <w:tcBorders>
              <w:top w:val="nil"/>
              <w:left w:val="nil"/>
              <w:bottom w:val="single" w:sz="8" w:space="0" w:color="auto"/>
              <w:right w:val="single" w:sz="8" w:space="0" w:color="auto"/>
            </w:tcBorders>
            <w:shd w:val="clear" w:color="auto" w:fill="auto"/>
            <w:noWrap/>
            <w:vAlign w:val="center"/>
            <w:hideMark/>
          </w:tcPr>
          <w:p w14:paraId="3ED4AC19" w14:textId="77777777" w:rsidR="00682944" w:rsidRPr="006A1044" w:rsidRDefault="00682944" w:rsidP="00C46D42">
            <w:pPr>
              <w:jc w:val="right"/>
              <w:rPr>
                <w:rFonts w:ascii="Calibri" w:hAnsi="Calibri" w:cs="Calibri"/>
                <w:b/>
                <w:bCs/>
                <w:i/>
                <w:iCs/>
                <w:color w:val="FF0000"/>
                <w:sz w:val="2"/>
                <w:szCs w:val="2"/>
                <w:lang w:val="en-IE" w:eastAsia="en-IE"/>
              </w:rPr>
            </w:pPr>
            <w:r w:rsidRPr="006A1044">
              <w:rPr>
                <w:rFonts w:ascii="Calibri" w:hAnsi="Calibri" w:cs="Calibri"/>
                <w:b/>
                <w:bCs/>
                <w:i/>
                <w:iCs/>
                <w:color w:val="FF0000"/>
                <w:sz w:val="2"/>
                <w:szCs w:val="2"/>
                <w:lang w:val="en-IE" w:eastAsia="en-IE"/>
              </w:rPr>
              <w:t> </w:t>
            </w:r>
          </w:p>
        </w:tc>
        <w:tc>
          <w:tcPr>
            <w:tcW w:w="664" w:type="dxa"/>
            <w:tcBorders>
              <w:top w:val="nil"/>
              <w:left w:val="nil"/>
              <w:bottom w:val="single" w:sz="8" w:space="0" w:color="auto"/>
              <w:right w:val="nil"/>
            </w:tcBorders>
            <w:shd w:val="clear" w:color="auto" w:fill="auto"/>
            <w:noWrap/>
            <w:vAlign w:val="center"/>
            <w:hideMark/>
          </w:tcPr>
          <w:p w14:paraId="7FDB01F6" w14:textId="77777777" w:rsidR="00682944" w:rsidRPr="006A1044" w:rsidRDefault="00682944" w:rsidP="00C46D42">
            <w:pPr>
              <w:jc w:val="right"/>
              <w:rPr>
                <w:rFonts w:ascii="Calibri" w:hAnsi="Calibri" w:cs="Calibri"/>
                <w:b/>
                <w:bCs/>
                <w:i/>
                <w:iCs/>
                <w:color w:val="FF0000"/>
                <w:sz w:val="2"/>
                <w:szCs w:val="2"/>
                <w:lang w:val="en-IE" w:eastAsia="en-IE"/>
              </w:rPr>
            </w:pPr>
            <w:r w:rsidRPr="006A1044">
              <w:rPr>
                <w:rFonts w:ascii="Calibri" w:hAnsi="Calibri" w:cs="Calibri"/>
                <w:b/>
                <w:bCs/>
                <w:i/>
                <w:iCs/>
                <w:color w:val="FF0000"/>
                <w:sz w:val="2"/>
                <w:szCs w:val="2"/>
                <w:lang w:val="en-IE" w:eastAsia="en-IE"/>
              </w:rPr>
              <w:t> </w:t>
            </w:r>
          </w:p>
        </w:tc>
        <w:tc>
          <w:tcPr>
            <w:tcW w:w="674" w:type="dxa"/>
            <w:tcBorders>
              <w:top w:val="nil"/>
              <w:left w:val="nil"/>
              <w:bottom w:val="single" w:sz="8" w:space="0" w:color="auto"/>
              <w:right w:val="nil"/>
            </w:tcBorders>
            <w:shd w:val="clear" w:color="auto" w:fill="auto"/>
            <w:noWrap/>
            <w:vAlign w:val="center"/>
            <w:hideMark/>
          </w:tcPr>
          <w:p w14:paraId="0FE73421" w14:textId="77777777" w:rsidR="00682944" w:rsidRPr="006A1044" w:rsidRDefault="00682944" w:rsidP="00C46D42">
            <w:pPr>
              <w:jc w:val="right"/>
              <w:rPr>
                <w:rFonts w:ascii="Calibri" w:hAnsi="Calibri" w:cs="Calibri"/>
                <w:b/>
                <w:bCs/>
                <w:i/>
                <w:iCs/>
                <w:sz w:val="2"/>
                <w:szCs w:val="2"/>
                <w:lang w:val="en-IE" w:eastAsia="en-IE"/>
              </w:rPr>
            </w:pPr>
            <w:r w:rsidRPr="006A1044">
              <w:rPr>
                <w:rFonts w:ascii="Calibri" w:hAnsi="Calibri" w:cs="Calibri"/>
                <w:b/>
                <w:bCs/>
                <w:i/>
                <w:iCs/>
                <w:sz w:val="2"/>
                <w:szCs w:val="2"/>
                <w:lang w:val="en-IE" w:eastAsia="en-IE"/>
              </w:rPr>
              <w:t> </w:t>
            </w:r>
          </w:p>
        </w:tc>
        <w:tc>
          <w:tcPr>
            <w:tcW w:w="939" w:type="dxa"/>
            <w:tcBorders>
              <w:top w:val="nil"/>
              <w:left w:val="nil"/>
              <w:bottom w:val="single" w:sz="8" w:space="0" w:color="auto"/>
              <w:right w:val="single" w:sz="8" w:space="0" w:color="auto"/>
            </w:tcBorders>
            <w:shd w:val="clear" w:color="auto" w:fill="auto"/>
            <w:noWrap/>
            <w:vAlign w:val="center"/>
            <w:hideMark/>
          </w:tcPr>
          <w:p w14:paraId="33C78FE9" w14:textId="77777777" w:rsidR="00682944" w:rsidRPr="006A1044" w:rsidRDefault="00682944" w:rsidP="00C46D42">
            <w:pPr>
              <w:jc w:val="right"/>
              <w:rPr>
                <w:rFonts w:ascii="Calibri" w:hAnsi="Calibri" w:cs="Calibri"/>
                <w:b/>
                <w:bCs/>
                <w:i/>
                <w:iCs/>
                <w:color w:val="FF0000"/>
                <w:sz w:val="2"/>
                <w:szCs w:val="2"/>
                <w:lang w:val="en-IE" w:eastAsia="en-IE"/>
              </w:rPr>
            </w:pPr>
            <w:r w:rsidRPr="006A1044">
              <w:rPr>
                <w:rFonts w:ascii="Calibri" w:hAnsi="Calibri" w:cs="Calibri"/>
                <w:b/>
                <w:bCs/>
                <w:i/>
                <w:iCs/>
                <w:color w:val="FF0000"/>
                <w:sz w:val="2"/>
                <w:szCs w:val="2"/>
                <w:lang w:val="en-IE" w:eastAsia="en-IE"/>
              </w:rPr>
              <w:t> </w:t>
            </w:r>
          </w:p>
        </w:tc>
      </w:tr>
      <w:tr w:rsidR="00682944" w:rsidRPr="006A1044" w14:paraId="47815BC0" w14:textId="77777777" w:rsidTr="00C46D42">
        <w:trPr>
          <w:trHeight w:val="45"/>
        </w:trPr>
        <w:tc>
          <w:tcPr>
            <w:tcW w:w="2868" w:type="dxa"/>
            <w:tcBorders>
              <w:top w:val="nil"/>
              <w:left w:val="nil"/>
              <w:bottom w:val="nil"/>
              <w:right w:val="nil"/>
            </w:tcBorders>
            <w:shd w:val="clear" w:color="auto" w:fill="auto"/>
            <w:noWrap/>
            <w:vAlign w:val="bottom"/>
            <w:hideMark/>
          </w:tcPr>
          <w:p w14:paraId="3C6CE8E8" w14:textId="77777777" w:rsidR="00682944" w:rsidRPr="006A1044" w:rsidRDefault="00682944" w:rsidP="00C46D42">
            <w:pPr>
              <w:jc w:val="right"/>
              <w:rPr>
                <w:rFonts w:ascii="Calibri" w:hAnsi="Calibri" w:cs="Calibri"/>
                <w:b/>
                <w:bCs/>
                <w:i/>
                <w:iCs/>
                <w:color w:val="FF0000"/>
                <w:sz w:val="2"/>
                <w:szCs w:val="2"/>
                <w:lang w:val="en-IE" w:eastAsia="en-IE"/>
              </w:rPr>
            </w:pPr>
          </w:p>
        </w:tc>
        <w:tc>
          <w:tcPr>
            <w:tcW w:w="674" w:type="dxa"/>
            <w:tcBorders>
              <w:top w:val="nil"/>
              <w:left w:val="nil"/>
              <w:bottom w:val="nil"/>
              <w:right w:val="nil"/>
            </w:tcBorders>
            <w:shd w:val="clear" w:color="auto" w:fill="auto"/>
            <w:noWrap/>
            <w:vAlign w:val="bottom"/>
            <w:hideMark/>
          </w:tcPr>
          <w:p w14:paraId="392FD45D" w14:textId="77777777" w:rsidR="00682944" w:rsidRPr="006A1044" w:rsidRDefault="00682944" w:rsidP="00C46D42">
            <w:pPr>
              <w:rPr>
                <w:rFonts w:ascii="Times New Roman" w:hAnsi="Times New Roman"/>
                <w:sz w:val="20"/>
                <w:lang w:val="en-IE" w:eastAsia="en-IE"/>
              </w:rPr>
            </w:pPr>
          </w:p>
        </w:tc>
        <w:tc>
          <w:tcPr>
            <w:tcW w:w="725" w:type="dxa"/>
            <w:tcBorders>
              <w:top w:val="nil"/>
              <w:left w:val="nil"/>
              <w:bottom w:val="nil"/>
              <w:right w:val="nil"/>
            </w:tcBorders>
            <w:shd w:val="clear" w:color="auto" w:fill="auto"/>
            <w:noWrap/>
            <w:vAlign w:val="bottom"/>
            <w:hideMark/>
          </w:tcPr>
          <w:p w14:paraId="7AF2C395" w14:textId="77777777" w:rsidR="00682944" w:rsidRPr="006A1044" w:rsidRDefault="00682944" w:rsidP="00C46D42">
            <w:pPr>
              <w:rPr>
                <w:rFonts w:ascii="Times New Roman" w:hAnsi="Times New Roman"/>
                <w:sz w:val="20"/>
                <w:lang w:val="en-IE" w:eastAsia="en-IE"/>
              </w:rPr>
            </w:pPr>
          </w:p>
        </w:tc>
        <w:tc>
          <w:tcPr>
            <w:tcW w:w="1086" w:type="dxa"/>
            <w:tcBorders>
              <w:top w:val="nil"/>
              <w:left w:val="nil"/>
              <w:bottom w:val="nil"/>
              <w:right w:val="nil"/>
            </w:tcBorders>
            <w:shd w:val="clear" w:color="auto" w:fill="auto"/>
            <w:noWrap/>
            <w:vAlign w:val="bottom"/>
            <w:hideMark/>
          </w:tcPr>
          <w:p w14:paraId="4E461620" w14:textId="77777777" w:rsidR="00682944" w:rsidRPr="006A1044" w:rsidRDefault="00682944" w:rsidP="00C46D42">
            <w:pPr>
              <w:rPr>
                <w:rFonts w:ascii="Times New Roman" w:hAnsi="Times New Roman"/>
                <w:sz w:val="20"/>
                <w:lang w:val="en-IE" w:eastAsia="en-IE"/>
              </w:rPr>
            </w:pPr>
          </w:p>
        </w:tc>
        <w:tc>
          <w:tcPr>
            <w:tcW w:w="884" w:type="dxa"/>
            <w:tcBorders>
              <w:top w:val="nil"/>
              <w:left w:val="nil"/>
              <w:bottom w:val="nil"/>
              <w:right w:val="nil"/>
            </w:tcBorders>
            <w:shd w:val="clear" w:color="auto" w:fill="auto"/>
            <w:noWrap/>
            <w:vAlign w:val="bottom"/>
            <w:hideMark/>
          </w:tcPr>
          <w:p w14:paraId="71CBB226" w14:textId="77777777" w:rsidR="00682944" w:rsidRPr="006A1044" w:rsidRDefault="00682944" w:rsidP="00C46D42">
            <w:pPr>
              <w:rPr>
                <w:rFonts w:ascii="Times New Roman" w:hAnsi="Times New Roman"/>
                <w:sz w:val="20"/>
                <w:lang w:val="en-IE" w:eastAsia="en-IE"/>
              </w:rPr>
            </w:pPr>
          </w:p>
        </w:tc>
        <w:tc>
          <w:tcPr>
            <w:tcW w:w="732" w:type="dxa"/>
            <w:tcBorders>
              <w:top w:val="nil"/>
              <w:left w:val="nil"/>
              <w:bottom w:val="nil"/>
              <w:right w:val="nil"/>
            </w:tcBorders>
            <w:shd w:val="clear" w:color="auto" w:fill="auto"/>
            <w:noWrap/>
            <w:vAlign w:val="bottom"/>
            <w:hideMark/>
          </w:tcPr>
          <w:p w14:paraId="2E7E448E" w14:textId="77777777" w:rsidR="00682944" w:rsidRPr="006A1044" w:rsidRDefault="00682944" w:rsidP="00C46D42">
            <w:pPr>
              <w:rPr>
                <w:rFonts w:ascii="Times New Roman" w:hAnsi="Times New Roman"/>
                <w:sz w:val="20"/>
                <w:lang w:val="en-IE" w:eastAsia="en-IE"/>
              </w:rPr>
            </w:pPr>
          </w:p>
        </w:tc>
        <w:tc>
          <w:tcPr>
            <w:tcW w:w="835" w:type="dxa"/>
            <w:tcBorders>
              <w:top w:val="nil"/>
              <w:left w:val="nil"/>
              <w:bottom w:val="nil"/>
              <w:right w:val="nil"/>
            </w:tcBorders>
            <w:shd w:val="clear" w:color="auto" w:fill="auto"/>
            <w:noWrap/>
            <w:vAlign w:val="bottom"/>
            <w:hideMark/>
          </w:tcPr>
          <w:p w14:paraId="3D18D307" w14:textId="77777777" w:rsidR="00682944" w:rsidRPr="006A1044" w:rsidRDefault="00682944" w:rsidP="00C46D42">
            <w:pPr>
              <w:rPr>
                <w:rFonts w:ascii="Times New Roman" w:hAnsi="Times New Roman"/>
                <w:sz w:val="20"/>
                <w:lang w:val="en-IE" w:eastAsia="en-IE"/>
              </w:rPr>
            </w:pPr>
          </w:p>
        </w:tc>
        <w:tc>
          <w:tcPr>
            <w:tcW w:w="664" w:type="dxa"/>
            <w:tcBorders>
              <w:top w:val="nil"/>
              <w:left w:val="nil"/>
              <w:bottom w:val="nil"/>
              <w:right w:val="nil"/>
            </w:tcBorders>
            <w:shd w:val="clear" w:color="auto" w:fill="auto"/>
            <w:noWrap/>
            <w:vAlign w:val="bottom"/>
            <w:hideMark/>
          </w:tcPr>
          <w:p w14:paraId="7C648C68" w14:textId="77777777" w:rsidR="00682944" w:rsidRPr="006A1044" w:rsidRDefault="00682944" w:rsidP="00C46D42">
            <w:pPr>
              <w:rPr>
                <w:rFonts w:ascii="Times New Roman" w:hAnsi="Times New Roman"/>
                <w:sz w:val="20"/>
                <w:lang w:val="en-IE" w:eastAsia="en-IE"/>
              </w:rPr>
            </w:pPr>
          </w:p>
        </w:tc>
        <w:tc>
          <w:tcPr>
            <w:tcW w:w="674" w:type="dxa"/>
            <w:tcBorders>
              <w:top w:val="nil"/>
              <w:left w:val="nil"/>
              <w:bottom w:val="nil"/>
              <w:right w:val="nil"/>
            </w:tcBorders>
            <w:shd w:val="clear" w:color="auto" w:fill="auto"/>
            <w:noWrap/>
            <w:vAlign w:val="bottom"/>
            <w:hideMark/>
          </w:tcPr>
          <w:p w14:paraId="386B5BF5" w14:textId="77777777" w:rsidR="00682944" w:rsidRPr="006A1044" w:rsidRDefault="00682944" w:rsidP="00C46D42">
            <w:pPr>
              <w:rPr>
                <w:rFonts w:ascii="Times New Roman" w:hAnsi="Times New Roman"/>
                <w:sz w:val="20"/>
                <w:lang w:val="en-IE" w:eastAsia="en-IE"/>
              </w:rPr>
            </w:pPr>
          </w:p>
        </w:tc>
        <w:tc>
          <w:tcPr>
            <w:tcW w:w="939" w:type="dxa"/>
            <w:tcBorders>
              <w:top w:val="nil"/>
              <w:left w:val="nil"/>
              <w:bottom w:val="nil"/>
              <w:right w:val="nil"/>
            </w:tcBorders>
            <w:shd w:val="clear" w:color="auto" w:fill="auto"/>
            <w:noWrap/>
            <w:vAlign w:val="bottom"/>
            <w:hideMark/>
          </w:tcPr>
          <w:p w14:paraId="09B38852" w14:textId="77777777" w:rsidR="00682944" w:rsidRPr="006A1044" w:rsidRDefault="00682944" w:rsidP="00C46D42">
            <w:pPr>
              <w:rPr>
                <w:rFonts w:ascii="Times New Roman" w:hAnsi="Times New Roman"/>
                <w:sz w:val="20"/>
                <w:lang w:val="en-IE" w:eastAsia="en-IE"/>
              </w:rPr>
            </w:pPr>
          </w:p>
        </w:tc>
      </w:tr>
      <w:tr w:rsidR="00682944" w:rsidRPr="006A1044" w14:paraId="7F67D7AE" w14:textId="77777777" w:rsidTr="00C46D42">
        <w:trPr>
          <w:trHeight w:val="300"/>
        </w:trPr>
        <w:tc>
          <w:tcPr>
            <w:tcW w:w="2868" w:type="dxa"/>
            <w:tcBorders>
              <w:top w:val="single" w:sz="8" w:space="0" w:color="auto"/>
              <w:left w:val="single" w:sz="8" w:space="0" w:color="auto"/>
              <w:bottom w:val="nil"/>
              <w:right w:val="nil"/>
            </w:tcBorders>
            <w:shd w:val="clear" w:color="auto" w:fill="auto"/>
            <w:noWrap/>
            <w:vAlign w:val="bottom"/>
            <w:hideMark/>
          </w:tcPr>
          <w:p w14:paraId="48A9A3CD" w14:textId="77777777" w:rsidR="00682944" w:rsidRPr="006A1044" w:rsidRDefault="00682944" w:rsidP="00C46D42">
            <w:pPr>
              <w:rPr>
                <w:rFonts w:ascii="Calibri" w:hAnsi="Calibri" w:cs="Calibri"/>
                <w:b/>
                <w:bCs/>
                <w:color w:val="000000"/>
                <w:sz w:val="20"/>
                <w:lang w:val="en-IE" w:eastAsia="en-IE"/>
              </w:rPr>
            </w:pPr>
            <w:r w:rsidRPr="006A1044">
              <w:rPr>
                <w:rFonts w:ascii="Calibri" w:hAnsi="Calibri" w:cs="Calibri"/>
                <w:b/>
                <w:bCs/>
                <w:color w:val="000000"/>
                <w:sz w:val="20"/>
                <w:lang w:val="en-IE" w:eastAsia="en-IE"/>
              </w:rPr>
              <w:t>PPB Online</w:t>
            </w:r>
          </w:p>
        </w:tc>
        <w:tc>
          <w:tcPr>
            <w:tcW w:w="674" w:type="dxa"/>
            <w:tcBorders>
              <w:top w:val="single" w:sz="8" w:space="0" w:color="auto"/>
              <w:left w:val="nil"/>
              <w:bottom w:val="nil"/>
              <w:right w:val="nil"/>
            </w:tcBorders>
            <w:shd w:val="clear" w:color="auto" w:fill="auto"/>
            <w:noWrap/>
            <w:vAlign w:val="bottom"/>
            <w:hideMark/>
          </w:tcPr>
          <w:p w14:paraId="2EFDBB27" w14:textId="77777777" w:rsidR="00682944" w:rsidRPr="006A1044" w:rsidRDefault="00682944" w:rsidP="00C46D42">
            <w:pPr>
              <w:jc w:val="center"/>
              <w:rPr>
                <w:rFonts w:ascii="Calibri" w:hAnsi="Calibri" w:cs="Calibri"/>
                <w:b/>
                <w:bCs/>
                <w:color w:val="000000"/>
                <w:sz w:val="20"/>
                <w:lang w:val="en-IE" w:eastAsia="en-IE"/>
              </w:rPr>
            </w:pPr>
            <w:r w:rsidRPr="006A1044">
              <w:rPr>
                <w:rFonts w:ascii="Calibri" w:hAnsi="Calibri" w:cs="Calibri"/>
                <w:b/>
                <w:bCs/>
                <w:color w:val="000000"/>
                <w:sz w:val="20"/>
                <w:lang w:val="en-IE" w:eastAsia="en-IE"/>
              </w:rPr>
              <w:t>Q1</w:t>
            </w:r>
          </w:p>
        </w:tc>
        <w:tc>
          <w:tcPr>
            <w:tcW w:w="725" w:type="dxa"/>
            <w:tcBorders>
              <w:top w:val="single" w:sz="8" w:space="0" w:color="auto"/>
              <w:left w:val="nil"/>
              <w:bottom w:val="nil"/>
              <w:right w:val="nil"/>
            </w:tcBorders>
            <w:shd w:val="clear" w:color="auto" w:fill="auto"/>
            <w:noWrap/>
            <w:vAlign w:val="bottom"/>
            <w:hideMark/>
          </w:tcPr>
          <w:p w14:paraId="57018C2D" w14:textId="77777777" w:rsidR="00682944" w:rsidRPr="006A1044" w:rsidRDefault="00682944" w:rsidP="00C46D42">
            <w:pPr>
              <w:jc w:val="center"/>
              <w:rPr>
                <w:rFonts w:ascii="Calibri" w:hAnsi="Calibri" w:cs="Calibri"/>
                <w:b/>
                <w:bCs/>
                <w:color w:val="000000"/>
                <w:sz w:val="20"/>
                <w:lang w:val="en-IE" w:eastAsia="en-IE"/>
              </w:rPr>
            </w:pPr>
            <w:r w:rsidRPr="006A1044">
              <w:rPr>
                <w:rFonts w:ascii="Calibri" w:hAnsi="Calibri" w:cs="Calibri"/>
                <w:b/>
                <w:bCs/>
                <w:color w:val="000000"/>
                <w:sz w:val="20"/>
                <w:lang w:val="en-IE" w:eastAsia="en-IE"/>
              </w:rPr>
              <w:t>Q2</w:t>
            </w:r>
          </w:p>
        </w:tc>
        <w:tc>
          <w:tcPr>
            <w:tcW w:w="1086" w:type="dxa"/>
            <w:tcBorders>
              <w:top w:val="single" w:sz="8" w:space="0" w:color="auto"/>
              <w:left w:val="nil"/>
              <w:bottom w:val="nil"/>
              <w:right w:val="nil"/>
            </w:tcBorders>
            <w:shd w:val="clear" w:color="auto" w:fill="auto"/>
            <w:noWrap/>
            <w:vAlign w:val="bottom"/>
            <w:hideMark/>
          </w:tcPr>
          <w:p w14:paraId="716B7F59" w14:textId="77777777" w:rsidR="00682944" w:rsidRPr="006A1044" w:rsidRDefault="00682944" w:rsidP="00C46D42">
            <w:pPr>
              <w:jc w:val="center"/>
              <w:rPr>
                <w:rFonts w:ascii="Calibri" w:hAnsi="Calibri" w:cs="Calibri"/>
                <w:b/>
                <w:bCs/>
                <w:color w:val="000000"/>
                <w:sz w:val="20"/>
                <w:lang w:val="en-IE" w:eastAsia="en-IE"/>
              </w:rPr>
            </w:pPr>
            <w:r w:rsidRPr="006A1044">
              <w:rPr>
                <w:rFonts w:ascii="Calibri" w:hAnsi="Calibri" w:cs="Calibri"/>
                <w:b/>
                <w:bCs/>
                <w:color w:val="000000"/>
                <w:sz w:val="20"/>
                <w:lang w:val="en-IE" w:eastAsia="en-IE"/>
              </w:rPr>
              <w:t>Q3</w:t>
            </w:r>
          </w:p>
        </w:tc>
        <w:tc>
          <w:tcPr>
            <w:tcW w:w="884" w:type="dxa"/>
            <w:tcBorders>
              <w:top w:val="single" w:sz="8" w:space="0" w:color="auto"/>
              <w:left w:val="nil"/>
              <w:bottom w:val="nil"/>
              <w:right w:val="nil"/>
            </w:tcBorders>
            <w:shd w:val="clear" w:color="auto" w:fill="auto"/>
            <w:noWrap/>
            <w:vAlign w:val="bottom"/>
            <w:hideMark/>
          </w:tcPr>
          <w:p w14:paraId="440173D7" w14:textId="77777777" w:rsidR="00682944" w:rsidRPr="006A1044" w:rsidRDefault="00682944" w:rsidP="00C46D42">
            <w:pPr>
              <w:jc w:val="center"/>
              <w:rPr>
                <w:rFonts w:ascii="Calibri" w:hAnsi="Calibri" w:cs="Calibri"/>
                <w:b/>
                <w:bCs/>
                <w:color w:val="000000"/>
                <w:sz w:val="20"/>
                <w:lang w:val="en-IE" w:eastAsia="en-IE"/>
              </w:rPr>
            </w:pPr>
            <w:r w:rsidRPr="006A1044">
              <w:rPr>
                <w:rFonts w:ascii="Calibri" w:hAnsi="Calibri" w:cs="Calibri"/>
                <w:b/>
                <w:bCs/>
                <w:color w:val="000000"/>
                <w:sz w:val="20"/>
                <w:lang w:val="en-IE" w:eastAsia="en-IE"/>
              </w:rPr>
              <w:t>Q4</w:t>
            </w:r>
          </w:p>
        </w:tc>
        <w:tc>
          <w:tcPr>
            <w:tcW w:w="732" w:type="dxa"/>
            <w:tcBorders>
              <w:top w:val="single" w:sz="8" w:space="0" w:color="auto"/>
              <w:left w:val="nil"/>
              <w:bottom w:val="nil"/>
              <w:right w:val="single" w:sz="8" w:space="0" w:color="auto"/>
            </w:tcBorders>
            <w:shd w:val="clear" w:color="auto" w:fill="auto"/>
            <w:noWrap/>
            <w:vAlign w:val="bottom"/>
            <w:hideMark/>
          </w:tcPr>
          <w:p w14:paraId="06C5D859" w14:textId="77777777" w:rsidR="00682944" w:rsidRPr="006A1044" w:rsidRDefault="00682944" w:rsidP="00C46D42">
            <w:pPr>
              <w:jc w:val="center"/>
              <w:rPr>
                <w:rFonts w:ascii="Calibri" w:hAnsi="Calibri" w:cs="Calibri"/>
                <w:b/>
                <w:bCs/>
                <w:color w:val="000000"/>
                <w:sz w:val="20"/>
                <w:lang w:val="en-IE" w:eastAsia="en-IE"/>
              </w:rPr>
            </w:pPr>
            <w:r w:rsidRPr="006A1044">
              <w:rPr>
                <w:rFonts w:ascii="Calibri" w:hAnsi="Calibri" w:cs="Calibri"/>
                <w:b/>
                <w:bCs/>
                <w:color w:val="000000"/>
                <w:sz w:val="20"/>
                <w:lang w:val="en-IE" w:eastAsia="en-IE"/>
              </w:rPr>
              <w:t>FY20</w:t>
            </w:r>
          </w:p>
        </w:tc>
        <w:tc>
          <w:tcPr>
            <w:tcW w:w="835" w:type="dxa"/>
            <w:tcBorders>
              <w:top w:val="nil"/>
              <w:left w:val="nil"/>
              <w:bottom w:val="nil"/>
              <w:right w:val="nil"/>
            </w:tcBorders>
            <w:shd w:val="clear" w:color="auto" w:fill="auto"/>
            <w:noWrap/>
            <w:vAlign w:val="bottom"/>
            <w:hideMark/>
          </w:tcPr>
          <w:p w14:paraId="6F098E9E" w14:textId="77777777" w:rsidR="00682944" w:rsidRPr="006A1044" w:rsidRDefault="00682944" w:rsidP="00C46D42">
            <w:pPr>
              <w:jc w:val="center"/>
              <w:rPr>
                <w:rFonts w:ascii="Calibri" w:hAnsi="Calibri" w:cs="Calibri"/>
                <w:b/>
                <w:bCs/>
                <w:color w:val="000000"/>
                <w:sz w:val="20"/>
                <w:lang w:val="en-IE" w:eastAsia="en-IE"/>
              </w:rPr>
            </w:pPr>
          </w:p>
        </w:tc>
        <w:tc>
          <w:tcPr>
            <w:tcW w:w="664" w:type="dxa"/>
            <w:tcBorders>
              <w:top w:val="nil"/>
              <w:left w:val="nil"/>
              <w:bottom w:val="nil"/>
              <w:right w:val="nil"/>
            </w:tcBorders>
            <w:shd w:val="clear" w:color="auto" w:fill="auto"/>
            <w:noWrap/>
            <w:vAlign w:val="bottom"/>
            <w:hideMark/>
          </w:tcPr>
          <w:p w14:paraId="5CB13DC1" w14:textId="77777777" w:rsidR="00682944" w:rsidRPr="006A1044" w:rsidRDefault="00682944" w:rsidP="00C46D42">
            <w:pPr>
              <w:rPr>
                <w:rFonts w:ascii="Times New Roman" w:hAnsi="Times New Roman"/>
                <w:sz w:val="20"/>
                <w:lang w:val="en-IE" w:eastAsia="en-IE"/>
              </w:rPr>
            </w:pPr>
          </w:p>
        </w:tc>
        <w:tc>
          <w:tcPr>
            <w:tcW w:w="674" w:type="dxa"/>
            <w:tcBorders>
              <w:top w:val="nil"/>
              <w:left w:val="nil"/>
              <w:bottom w:val="nil"/>
              <w:right w:val="nil"/>
            </w:tcBorders>
            <w:shd w:val="clear" w:color="auto" w:fill="auto"/>
            <w:noWrap/>
            <w:vAlign w:val="bottom"/>
            <w:hideMark/>
          </w:tcPr>
          <w:p w14:paraId="169B06C8" w14:textId="77777777" w:rsidR="00682944" w:rsidRPr="006A1044" w:rsidRDefault="00682944" w:rsidP="00C46D42">
            <w:pPr>
              <w:rPr>
                <w:rFonts w:ascii="Times New Roman" w:hAnsi="Times New Roman"/>
                <w:sz w:val="20"/>
                <w:lang w:val="en-IE" w:eastAsia="en-IE"/>
              </w:rPr>
            </w:pPr>
          </w:p>
        </w:tc>
        <w:tc>
          <w:tcPr>
            <w:tcW w:w="939" w:type="dxa"/>
            <w:tcBorders>
              <w:top w:val="nil"/>
              <w:left w:val="nil"/>
              <w:bottom w:val="nil"/>
              <w:right w:val="nil"/>
            </w:tcBorders>
            <w:shd w:val="clear" w:color="auto" w:fill="auto"/>
            <w:noWrap/>
            <w:vAlign w:val="bottom"/>
            <w:hideMark/>
          </w:tcPr>
          <w:p w14:paraId="545FEF30" w14:textId="77777777" w:rsidR="00682944" w:rsidRPr="006A1044" w:rsidRDefault="00682944" w:rsidP="00C46D42">
            <w:pPr>
              <w:rPr>
                <w:rFonts w:ascii="Times New Roman" w:hAnsi="Times New Roman"/>
                <w:sz w:val="20"/>
                <w:lang w:val="en-IE" w:eastAsia="en-IE"/>
              </w:rPr>
            </w:pPr>
          </w:p>
        </w:tc>
      </w:tr>
      <w:tr w:rsidR="00682944" w:rsidRPr="006A1044" w14:paraId="54046DA5" w14:textId="77777777" w:rsidTr="00C46D42">
        <w:trPr>
          <w:trHeight w:val="45"/>
        </w:trPr>
        <w:tc>
          <w:tcPr>
            <w:tcW w:w="2868" w:type="dxa"/>
            <w:tcBorders>
              <w:top w:val="nil"/>
              <w:left w:val="single" w:sz="8" w:space="0" w:color="auto"/>
              <w:bottom w:val="nil"/>
              <w:right w:val="nil"/>
            </w:tcBorders>
            <w:shd w:val="clear" w:color="auto" w:fill="auto"/>
            <w:noWrap/>
            <w:vAlign w:val="bottom"/>
            <w:hideMark/>
          </w:tcPr>
          <w:p w14:paraId="4DCA26D8" w14:textId="77777777" w:rsidR="00682944" w:rsidRPr="006A1044" w:rsidRDefault="00682944" w:rsidP="00C46D42">
            <w:pPr>
              <w:rPr>
                <w:rFonts w:ascii="Calibri" w:hAnsi="Calibri" w:cs="Calibri"/>
                <w:b/>
                <w:bCs/>
                <w:color w:val="000000"/>
                <w:sz w:val="2"/>
                <w:szCs w:val="2"/>
                <w:lang w:val="en-IE" w:eastAsia="en-IE"/>
              </w:rPr>
            </w:pPr>
            <w:r w:rsidRPr="006A1044">
              <w:rPr>
                <w:rFonts w:ascii="Calibri" w:hAnsi="Calibri" w:cs="Calibri"/>
                <w:b/>
                <w:bCs/>
                <w:color w:val="000000"/>
                <w:sz w:val="2"/>
                <w:szCs w:val="2"/>
                <w:lang w:val="en-IE" w:eastAsia="en-IE"/>
              </w:rPr>
              <w:t> </w:t>
            </w:r>
          </w:p>
        </w:tc>
        <w:tc>
          <w:tcPr>
            <w:tcW w:w="674" w:type="dxa"/>
            <w:tcBorders>
              <w:top w:val="nil"/>
              <w:left w:val="nil"/>
              <w:bottom w:val="nil"/>
              <w:right w:val="nil"/>
            </w:tcBorders>
            <w:shd w:val="clear" w:color="auto" w:fill="auto"/>
            <w:noWrap/>
            <w:vAlign w:val="bottom"/>
            <w:hideMark/>
          </w:tcPr>
          <w:p w14:paraId="5F411764" w14:textId="77777777" w:rsidR="00682944" w:rsidRPr="006A1044" w:rsidRDefault="00682944" w:rsidP="00C46D42">
            <w:pPr>
              <w:rPr>
                <w:rFonts w:ascii="Calibri" w:hAnsi="Calibri" w:cs="Calibri"/>
                <w:b/>
                <w:bCs/>
                <w:color w:val="000000"/>
                <w:sz w:val="2"/>
                <w:szCs w:val="2"/>
                <w:lang w:val="en-IE" w:eastAsia="en-IE"/>
              </w:rPr>
            </w:pPr>
          </w:p>
        </w:tc>
        <w:tc>
          <w:tcPr>
            <w:tcW w:w="725" w:type="dxa"/>
            <w:tcBorders>
              <w:top w:val="nil"/>
              <w:left w:val="nil"/>
              <w:bottom w:val="nil"/>
              <w:right w:val="nil"/>
            </w:tcBorders>
            <w:shd w:val="clear" w:color="auto" w:fill="auto"/>
            <w:noWrap/>
            <w:vAlign w:val="bottom"/>
            <w:hideMark/>
          </w:tcPr>
          <w:p w14:paraId="5F2B38E2" w14:textId="77777777" w:rsidR="00682944" w:rsidRPr="006A1044" w:rsidRDefault="00682944" w:rsidP="00C46D42">
            <w:pPr>
              <w:jc w:val="center"/>
              <w:rPr>
                <w:rFonts w:ascii="Times New Roman" w:hAnsi="Times New Roman"/>
                <w:sz w:val="20"/>
                <w:lang w:val="en-IE" w:eastAsia="en-IE"/>
              </w:rPr>
            </w:pPr>
          </w:p>
        </w:tc>
        <w:tc>
          <w:tcPr>
            <w:tcW w:w="1086" w:type="dxa"/>
            <w:tcBorders>
              <w:top w:val="nil"/>
              <w:left w:val="nil"/>
              <w:bottom w:val="nil"/>
              <w:right w:val="nil"/>
            </w:tcBorders>
            <w:shd w:val="clear" w:color="auto" w:fill="auto"/>
            <w:noWrap/>
            <w:vAlign w:val="bottom"/>
            <w:hideMark/>
          </w:tcPr>
          <w:p w14:paraId="183222FA" w14:textId="77777777" w:rsidR="00682944" w:rsidRPr="006A1044" w:rsidRDefault="00682944" w:rsidP="00C46D42">
            <w:pPr>
              <w:jc w:val="center"/>
              <w:rPr>
                <w:rFonts w:ascii="Times New Roman" w:hAnsi="Times New Roman"/>
                <w:sz w:val="20"/>
                <w:lang w:val="en-IE" w:eastAsia="en-IE"/>
              </w:rPr>
            </w:pPr>
          </w:p>
        </w:tc>
        <w:tc>
          <w:tcPr>
            <w:tcW w:w="884" w:type="dxa"/>
            <w:tcBorders>
              <w:top w:val="nil"/>
              <w:left w:val="nil"/>
              <w:bottom w:val="nil"/>
              <w:right w:val="nil"/>
            </w:tcBorders>
            <w:shd w:val="clear" w:color="auto" w:fill="auto"/>
            <w:noWrap/>
            <w:vAlign w:val="bottom"/>
            <w:hideMark/>
          </w:tcPr>
          <w:p w14:paraId="5674815F" w14:textId="77777777" w:rsidR="00682944" w:rsidRPr="006A1044" w:rsidRDefault="00682944" w:rsidP="00C46D42">
            <w:pPr>
              <w:jc w:val="center"/>
              <w:rPr>
                <w:rFonts w:ascii="Times New Roman" w:hAnsi="Times New Roman"/>
                <w:sz w:val="20"/>
                <w:lang w:val="en-IE" w:eastAsia="en-IE"/>
              </w:rPr>
            </w:pPr>
          </w:p>
        </w:tc>
        <w:tc>
          <w:tcPr>
            <w:tcW w:w="732" w:type="dxa"/>
            <w:tcBorders>
              <w:top w:val="nil"/>
              <w:left w:val="nil"/>
              <w:bottom w:val="nil"/>
              <w:right w:val="single" w:sz="8" w:space="0" w:color="auto"/>
            </w:tcBorders>
            <w:shd w:val="clear" w:color="auto" w:fill="auto"/>
            <w:noWrap/>
            <w:vAlign w:val="bottom"/>
            <w:hideMark/>
          </w:tcPr>
          <w:p w14:paraId="4E940E53" w14:textId="77777777" w:rsidR="00682944" w:rsidRPr="006A1044" w:rsidRDefault="00682944" w:rsidP="00C46D42">
            <w:pPr>
              <w:jc w:val="center"/>
              <w:rPr>
                <w:rFonts w:ascii="Calibri" w:hAnsi="Calibri" w:cs="Calibri"/>
                <w:b/>
                <w:bCs/>
                <w:color w:val="000000"/>
                <w:sz w:val="2"/>
                <w:szCs w:val="2"/>
                <w:lang w:val="en-IE" w:eastAsia="en-IE"/>
              </w:rPr>
            </w:pPr>
            <w:r w:rsidRPr="006A1044">
              <w:rPr>
                <w:rFonts w:ascii="Calibri" w:hAnsi="Calibri" w:cs="Calibri"/>
                <w:b/>
                <w:bCs/>
                <w:color w:val="000000"/>
                <w:sz w:val="2"/>
                <w:szCs w:val="2"/>
                <w:lang w:val="en-IE" w:eastAsia="en-IE"/>
              </w:rPr>
              <w:t> </w:t>
            </w:r>
          </w:p>
        </w:tc>
        <w:tc>
          <w:tcPr>
            <w:tcW w:w="835" w:type="dxa"/>
            <w:tcBorders>
              <w:top w:val="nil"/>
              <w:left w:val="nil"/>
              <w:bottom w:val="nil"/>
              <w:right w:val="nil"/>
            </w:tcBorders>
            <w:shd w:val="clear" w:color="auto" w:fill="auto"/>
            <w:noWrap/>
            <w:vAlign w:val="bottom"/>
            <w:hideMark/>
          </w:tcPr>
          <w:p w14:paraId="20F666D0" w14:textId="77777777" w:rsidR="00682944" w:rsidRPr="006A1044" w:rsidRDefault="00682944" w:rsidP="00C46D42">
            <w:pPr>
              <w:jc w:val="center"/>
              <w:rPr>
                <w:rFonts w:ascii="Calibri" w:hAnsi="Calibri" w:cs="Calibri"/>
                <w:b/>
                <w:bCs/>
                <w:color w:val="000000"/>
                <w:sz w:val="2"/>
                <w:szCs w:val="2"/>
                <w:lang w:val="en-IE" w:eastAsia="en-IE"/>
              </w:rPr>
            </w:pPr>
          </w:p>
        </w:tc>
        <w:tc>
          <w:tcPr>
            <w:tcW w:w="664" w:type="dxa"/>
            <w:tcBorders>
              <w:top w:val="nil"/>
              <w:left w:val="nil"/>
              <w:bottom w:val="nil"/>
              <w:right w:val="nil"/>
            </w:tcBorders>
            <w:shd w:val="clear" w:color="auto" w:fill="auto"/>
            <w:noWrap/>
            <w:vAlign w:val="bottom"/>
            <w:hideMark/>
          </w:tcPr>
          <w:p w14:paraId="27D2F92E" w14:textId="77777777" w:rsidR="00682944" w:rsidRPr="006A1044" w:rsidRDefault="00682944" w:rsidP="00C46D42">
            <w:pPr>
              <w:rPr>
                <w:rFonts w:ascii="Times New Roman" w:hAnsi="Times New Roman"/>
                <w:sz w:val="20"/>
                <w:lang w:val="en-IE" w:eastAsia="en-IE"/>
              </w:rPr>
            </w:pPr>
          </w:p>
        </w:tc>
        <w:tc>
          <w:tcPr>
            <w:tcW w:w="674" w:type="dxa"/>
            <w:tcBorders>
              <w:top w:val="nil"/>
              <w:left w:val="nil"/>
              <w:bottom w:val="nil"/>
              <w:right w:val="nil"/>
            </w:tcBorders>
            <w:shd w:val="clear" w:color="auto" w:fill="auto"/>
            <w:noWrap/>
            <w:vAlign w:val="bottom"/>
            <w:hideMark/>
          </w:tcPr>
          <w:p w14:paraId="63AE155A" w14:textId="77777777" w:rsidR="00682944" w:rsidRPr="006A1044" w:rsidRDefault="00682944" w:rsidP="00C46D42">
            <w:pPr>
              <w:rPr>
                <w:rFonts w:ascii="Times New Roman" w:hAnsi="Times New Roman"/>
                <w:sz w:val="20"/>
                <w:lang w:val="en-IE" w:eastAsia="en-IE"/>
              </w:rPr>
            </w:pPr>
          </w:p>
        </w:tc>
        <w:tc>
          <w:tcPr>
            <w:tcW w:w="939" w:type="dxa"/>
            <w:tcBorders>
              <w:top w:val="nil"/>
              <w:left w:val="nil"/>
              <w:bottom w:val="nil"/>
              <w:right w:val="nil"/>
            </w:tcBorders>
            <w:shd w:val="clear" w:color="auto" w:fill="auto"/>
            <w:noWrap/>
            <w:vAlign w:val="bottom"/>
            <w:hideMark/>
          </w:tcPr>
          <w:p w14:paraId="28760E04" w14:textId="77777777" w:rsidR="00682944" w:rsidRPr="006A1044" w:rsidRDefault="00682944" w:rsidP="00C46D42">
            <w:pPr>
              <w:rPr>
                <w:rFonts w:ascii="Times New Roman" w:hAnsi="Times New Roman"/>
                <w:sz w:val="20"/>
                <w:lang w:val="en-IE" w:eastAsia="en-IE"/>
              </w:rPr>
            </w:pPr>
          </w:p>
        </w:tc>
      </w:tr>
      <w:tr w:rsidR="00682944" w:rsidRPr="006A1044" w14:paraId="0E7E18F3" w14:textId="77777777" w:rsidTr="00C46D42">
        <w:trPr>
          <w:trHeight w:val="300"/>
        </w:trPr>
        <w:tc>
          <w:tcPr>
            <w:tcW w:w="2868" w:type="dxa"/>
            <w:tcBorders>
              <w:top w:val="nil"/>
              <w:left w:val="single" w:sz="8" w:space="0" w:color="auto"/>
              <w:bottom w:val="nil"/>
              <w:right w:val="nil"/>
            </w:tcBorders>
            <w:shd w:val="clear" w:color="auto" w:fill="auto"/>
            <w:noWrap/>
            <w:vAlign w:val="bottom"/>
            <w:hideMark/>
          </w:tcPr>
          <w:p w14:paraId="48EF23A4" w14:textId="77777777" w:rsidR="00682944" w:rsidRPr="006A1044" w:rsidRDefault="00682944" w:rsidP="00C46D42">
            <w:pPr>
              <w:rPr>
                <w:rFonts w:ascii="Calibri" w:hAnsi="Calibri" w:cs="Calibri"/>
                <w:color w:val="000000"/>
                <w:sz w:val="20"/>
                <w:lang w:val="en-IE" w:eastAsia="en-IE"/>
              </w:rPr>
            </w:pPr>
            <w:r w:rsidRPr="006A1044">
              <w:rPr>
                <w:rFonts w:ascii="Calibri" w:hAnsi="Calibri" w:cs="Calibri"/>
                <w:color w:val="000000"/>
                <w:sz w:val="20"/>
                <w:lang w:val="en-IE" w:eastAsia="en-IE"/>
              </w:rPr>
              <w:t>Average monthly players '000s</w:t>
            </w:r>
          </w:p>
        </w:tc>
        <w:tc>
          <w:tcPr>
            <w:tcW w:w="674" w:type="dxa"/>
            <w:tcBorders>
              <w:top w:val="nil"/>
              <w:left w:val="nil"/>
              <w:bottom w:val="nil"/>
              <w:right w:val="nil"/>
            </w:tcBorders>
            <w:shd w:val="clear" w:color="auto" w:fill="auto"/>
            <w:noWrap/>
            <w:vAlign w:val="bottom"/>
            <w:hideMark/>
          </w:tcPr>
          <w:p w14:paraId="1937161C"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1,358</w:t>
            </w:r>
          </w:p>
        </w:tc>
        <w:tc>
          <w:tcPr>
            <w:tcW w:w="725" w:type="dxa"/>
            <w:tcBorders>
              <w:top w:val="nil"/>
              <w:left w:val="nil"/>
              <w:bottom w:val="nil"/>
              <w:right w:val="nil"/>
            </w:tcBorders>
            <w:shd w:val="clear" w:color="auto" w:fill="auto"/>
            <w:noWrap/>
            <w:vAlign w:val="bottom"/>
            <w:hideMark/>
          </w:tcPr>
          <w:p w14:paraId="7157E73E"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 xml:space="preserve"> 1,107 </w:t>
            </w:r>
          </w:p>
        </w:tc>
        <w:tc>
          <w:tcPr>
            <w:tcW w:w="1086" w:type="dxa"/>
            <w:tcBorders>
              <w:top w:val="nil"/>
              <w:left w:val="nil"/>
              <w:bottom w:val="nil"/>
              <w:right w:val="nil"/>
            </w:tcBorders>
            <w:shd w:val="clear" w:color="auto" w:fill="auto"/>
            <w:noWrap/>
            <w:vAlign w:val="bottom"/>
            <w:hideMark/>
          </w:tcPr>
          <w:p w14:paraId="544F22C5"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 xml:space="preserve">        1,457 </w:t>
            </w:r>
          </w:p>
        </w:tc>
        <w:tc>
          <w:tcPr>
            <w:tcW w:w="884" w:type="dxa"/>
            <w:tcBorders>
              <w:top w:val="nil"/>
              <w:left w:val="nil"/>
              <w:bottom w:val="nil"/>
              <w:right w:val="nil"/>
            </w:tcBorders>
            <w:shd w:val="clear" w:color="auto" w:fill="auto"/>
            <w:noWrap/>
            <w:vAlign w:val="bottom"/>
            <w:hideMark/>
          </w:tcPr>
          <w:p w14:paraId="7AF5B31C"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 xml:space="preserve">    1,719 </w:t>
            </w:r>
          </w:p>
        </w:tc>
        <w:tc>
          <w:tcPr>
            <w:tcW w:w="732" w:type="dxa"/>
            <w:tcBorders>
              <w:top w:val="nil"/>
              <w:left w:val="nil"/>
              <w:bottom w:val="nil"/>
              <w:right w:val="single" w:sz="8" w:space="0" w:color="auto"/>
            </w:tcBorders>
            <w:shd w:val="clear" w:color="auto" w:fill="auto"/>
            <w:noWrap/>
            <w:vAlign w:val="bottom"/>
            <w:hideMark/>
          </w:tcPr>
          <w:p w14:paraId="3EE52751"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 xml:space="preserve"> 1,410 </w:t>
            </w:r>
          </w:p>
        </w:tc>
        <w:tc>
          <w:tcPr>
            <w:tcW w:w="835" w:type="dxa"/>
            <w:tcBorders>
              <w:top w:val="nil"/>
              <w:left w:val="nil"/>
              <w:bottom w:val="nil"/>
              <w:right w:val="nil"/>
            </w:tcBorders>
            <w:shd w:val="clear" w:color="auto" w:fill="auto"/>
            <w:noWrap/>
            <w:vAlign w:val="bottom"/>
            <w:hideMark/>
          </w:tcPr>
          <w:p w14:paraId="782228DC" w14:textId="77777777" w:rsidR="00682944" w:rsidRPr="006A1044" w:rsidRDefault="00682944" w:rsidP="00C46D42">
            <w:pPr>
              <w:jc w:val="right"/>
              <w:rPr>
                <w:rFonts w:ascii="Calibri" w:hAnsi="Calibri" w:cs="Calibri"/>
                <w:color w:val="000000"/>
                <w:sz w:val="20"/>
                <w:lang w:val="en-IE" w:eastAsia="en-IE"/>
              </w:rPr>
            </w:pPr>
          </w:p>
        </w:tc>
        <w:tc>
          <w:tcPr>
            <w:tcW w:w="664" w:type="dxa"/>
            <w:tcBorders>
              <w:top w:val="nil"/>
              <w:left w:val="nil"/>
              <w:bottom w:val="nil"/>
              <w:right w:val="nil"/>
            </w:tcBorders>
            <w:shd w:val="clear" w:color="auto" w:fill="auto"/>
            <w:noWrap/>
            <w:vAlign w:val="bottom"/>
            <w:hideMark/>
          </w:tcPr>
          <w:p w14:paraId="51868957" w14:textId="77777777" w:rsidR="00682944" w:rsidRPr="006A1044" w:rsidRDefault="00682944" w:rsidP="00C46D42">
            <w:pPr>
              <w:rPr>
                <w:rFonts w:ascii="Times New Roman" w:hAnsi="Times New Roman"/>
                <w:sz w:val="20"/>
                <w:lang w:val="en-IE" w:eastAsia="en-IE"/>
              </w:rPr>
            </w:pPr>
          </w:p>
        </w:tc>
        <w:tc>
          <w:tcPr>
            <w:tcW w:w="674" w:type="dxa"/>
            <w:tcBorders>
              <w:top w:val="nil"/>
              <w:left w:val="nil"/>
              <w:bottom w:val="nil"/>
              <w:right w:val="nil"/>
            </w:tcBorders>
            <w:shd w:val="clear" w:color="auto" w:fill="auto"/>
            <w:noWrap/>
            <w:vAlign w:val="bottom"/>
            <w:hideMark/>
          </w:tcPr>
          <w:p w14:paraId="314FAD8A" w14:textId="77777777" w:rsidR="00682944" w:rsidRPr="006A1044" w:rsidRDefault="00682944" w:rsidP="00C46D42">
            <w:pPr>
              <w:rPr>
                <w:rFonts w:ascii="Times New Roman" w:hAnsi="Times New Roman"/>
                <w:sz w:val="20"/>
                <w:lang w:val="en-IE" w:eastAsia="en-IE"/>
              </w:rPr>
            </w:pPr>
          </w:p>
        </w:tc>
        <w:tc>
          <w:tcPr>
            <w:tcW w:w="939" w:type="dxa"/>
            <w:tcBorders>
              <w:top w:val="nil"/>
              <w:left w:val="nil"/>
              <w:bottom w:val="nil"/>
              <w:right w:val="nil"/>
            </w:tcBorders>
            <w:shd w:val="clear" w:color="auto" w:fill="auto"/>
            <w:noWrap/>
            <w:vAlign w:val="bottom"/>
            <w:hideMark/>
          </w:tcPr>
          <w:p w14:paraId="58C1664A" w14:textId="77777777" w:rsidR="00682944" w:rsidRPr="006A1044" w:rsidRDefault="00682944" w:rsidP="00C46D42">
            <w:pPr>
              <w:rPr>
                <w:rFonts w:ascii="Times New Roman" w:hAnsi="Times New Roman"/>
                <w:sz w:val="20"/>
                <w:lang w:val="en-IE" w:eastAsia="en-IE"/>
              </w:rPr>
            </w:pPr>
          </w:p>
        </w:tc>
      </w:tr>
      <w:tr w:rsidR="00682944" w:rsidRPr="006A1044" w14:paraId="61D41C89" w14:textId="77777777" w:rsidTr="00C46D42">
        <w:trPr>
          <w:trHeight w:val="45"/>
        </w:trPr>
        <w:tc>
          <w:tcPr>
            <w:tcW w:w="2868" w:type="dxa"/>
            <w:tcBorders>
              <w:top w:val="nil"/>
              <w:left w:val="single" w:sz="8" w:space="0" w:color="auto"/>
              <w:bottom w:val="nil"/>
              <w:right w:val="nil"/>
            </w:tcBorders>
            <w:shd w:val="clear" w:color="auto" w:fill="auto"/>
            <w:noWrap/>
            <w:vAlign w:val="bottom"/>
            <w:hideMark/>
          </w:tcPr>
          <w:p w14:paraId="168FE39E" w14:textId="77777777" w:rsidR="00682944" w:rsidRPr="006A1044" w:rsidRDefault="00682944" w:rsidP="00C46D42">
            <w:pPr>
              <w:rPr>
                <w:rFonts w:ascii="Calibri" w:hAnsi="Calibri" w:cs="Calibri"/>
                <w:color w:val="000000"/>
                <w:sz w:val="2"/>
                <w:szCs w:val="2"/>
                <w:lang w:val="en-IE" w:eastAsia="en-IE"/>
              </w:rPr>
            </w:pPr>
            <w:r w:rsidRPr="006A1044">
              <w:rPr>
                <w:rFonts w:ascii="Calibri" w:hAnsi="Calibri" w:cs="Calibri"/>
                <w:color w:val="000000"/>
                <w:sz w:val="2"/>
                <w:szCs w:val="2"/>
                <w:lang w:val="en-IE" w:eastAsia="en-IE"/>
              </w:rPr>
              <w:t> </w:t>
            </w:r>
          </w:p>
        </w:tc>
        <w:tc>
          <w:tcPr>
            <w:tcW w:w="674" w:type="dxa"/>
            <w:tcBorders>
              <w:top w:val="nil"/>
              <w:left w:val="nil"/>
              <w:bottom w:val="nil"/>
              <w:right w:val="nil"/>
            </w:tcBorders>
            <w:shd w:val="clear" w:color="auto" w:fill="auto"/>
            <w:noWrap/>
            <w:vAlign w:val="bottom"/>
            <w:hideMark/>
          </w:tcPr>
          <w:p w14:paraId="291BE6DD" w14:textId="77777777" w:rsidR="00682944" w:rsidRPr="006A1044" w:rsidRDefault="00682944" w:rsidP="00C46D42">
            <w:pPr>
              <w:rPr>
                <w:rFonts w:ascii="Calibri" w:hAnsi="Calibri" w:cs="Calibri"/>
                <w:color w:val="000000"/>
                <w:sz w:val="2"/>
                <w:szCs w:val="2"/>
                <w:lang w:val="en-IE" w:eastAsia="en-IE"/>
              </w:rPr>
            </w:pPr>
          </w:p>
        </w:tc>
        <w:tc>
          <w:tcPr>
            <w:tcW w:w="725" w:type="dxa"/>
            <w:tcBorders>
              <w:top w:val="nil"/>
              <w:left w:val="nil"/>
              <w:bottom w:val="nil"/>
              <w:right w:val="nil"/>
            </w:tcBorders>
            <w:shd w:val="clear" w:color="auto" w:fill="auto"/>
            <w:noWrap/>
            <w:vAlign w:val="bottom"/>
            <w:hideMark/>
          </w:tcPr>
          <w:p w14:paraId="2E74642F" w14:textId="77777777" w:rsidR="00682944" w:rsidRPr="006A1044" w:rsidRDefault="00682944" w:rsidP="00C46D42">
            <w:pPr>
              <w:jc w:val="right"/>
              <w:rPr>
                <w:rFonts w:ascii="Times New Roman" w:hAnsi="Times New Roman"/>
                <w:sz w:val="20"/>
                <w:lang w:val="en-IE" w:eastAsia="en-IE"/>
              </w:rPr>
            </w:pPr>
          </w:p>
        </w:tc>
        <w:tc>
          <w:tcPr>
            <w:tcW w:w="1086" w:type="dxa"/>
            <w:tcBorders>
              <w:top w:val="nil"/>
              <w:left w:val="nil"/>
              <w:bottom w:val="nil"/>
              <w:right w:val="nil"/>
            </w:tcBorders>
            <w:shd w:val="clear" w:color="auto" w:fill="auto"/>
            <w:noWrap/>
            <w:vAlign w:val="bottom"/>
            <w:hideMark/>
          </w:tcPr>
          <w:p w14:paraId="423425E2" w14:textId="77777777" w:rsidR="00682944" w:rsidRPr="006A1044" w:rsidRDefault="00682944" w:rsidP="00C46D42">
            <w:pPr>
              <w:jc w:val="right"/>
              <w:rPr>
                <w:rFonts w:ascii="Times New Roman" w:hAnsi="Times New Roman"/>
                <w:sz w:val="20"/>
                <w:lang w:val="en-IE" w:eastAsia="en-IE"/>
              </w:rPr>
            </w:pPr>
          </w:p>
        </w:tc>
        <w:tc>
          <w:tcPr>
            <w:tcW w:w="884" w:type="dxa"/>
            <w:tcBorders>
              <w:top w:val="nil"/>
              <w:left w:val="nil"/>
              <w:bottom w:val="nil"/>
              <w:right w:val="nil"/>
            </w:tcBorders>
            <w:shd w:val="clear" w:color="auto" w:fill="auto"/>
            <w:noWrap/>
            <w:vAlign w:val="bottom"/>
            <w:hideMark/>
          </w:tcPr>
          <w:p w14:paraId="659E1B87" w14:textId="77777777" w:rsidR="00682944" w:rsidRPr="006A1044" w:rsidRDefault="00682944" w:rsidP="00C46D42">
            <w:pPr>
              <w:jc w:val="right"/>
              <w:rPr>
                <w:rFonts w:ascii="Times New Roman" w:hAnsi="Times New Roman"/>
                <w:sz w:val="20"/>
                <w:lang w:val="en-IE" w:eastAsia="en-IE"/>
              </w:rPr>
            </w:pPr>
          </w:p>
        </w:tc>
        <w:tc>
          <w:tcPr>
            <w:tcW w:w="732" w:type="dxa"/>
            <w:tcBorders>
              <w:top w:val="nil"/>
              <w:left w:val="nil"/>
              <w:bottom w:val="nil"/>
              <w:right w:val="single" w:sz="8" w:space="0" w:color="auto"/>
            </w:tcBorders>
            <w:shd w:val="clear" w:color="auto" w:fill="auto"/>
            <w:noWrap/>
            <w:vAlign w:val="bottom"/>
            <w:hideMark/>
          </w:tcPr>
          <w:p w14:paraId="7D92EE5E" w14:textId="77777777" w:rsidR="00682944" w:rsidRPr="006A1044" w:rsidRDefault="00682944" w:rsidP="00C46D42">
            <w:pPr>
              <w:jc w:val="right"/>
              <w:rPr>
                <w:rFonts w:ascii="Calibri" w:hAnsi="Calibri" w:cs="Calibri"/>
                <w:b/>
                <w:bCs/>
                <w:color w:val="000000"/>
                <w:sz w:val="2"/>
                <w:szCs w:val="2"/>
                <w:lang w:val="en-IE" w:eastAsia="en-IE"/>
              </w:rPr>
            </w:pPr>
            <w:r w:rsidRPr="006A1044">
              <w:rPr>
                <w:rFonts w:ascii="Calibri" w:hAnsi="Calibri" w:cs="Calibri"/>
                <w:b/>
                <w:bCs/>
                <w:color w:val="000000"/>
                <w:sz w:val="2"/>
                <w:szCs w:val="2"/>
                <w:lang w:val="en-IE" w:eastAsia="en-IE"/>
              </w:rPr>
              <w:t> </w:t>
            </w:r>
          </w:p>
        </w:tc>
        <w:tc>
          <w:tcPr>
            <w:tcW w:w="835" w:type="dxa"/>
            <w:tcBorders>
              <w:top w:val="nil"/>
              <w:left w:val="nil"/>
              <w:bottom w:val="nil"/>
              <w:right w:val="nil"/>
            </w:tcBorders>
            <w:shd w:val="clear" w:color="auto" w:fill="auto"/>
            <w:noWrap/>
            <w:vAlign w:val="bottom"/>
            <w:hideMark/>
          </w:tcPr>
          <w:p w14:paraId="08CF94AC" w14:textId="77777777" w:rsidR="00682944" w:rsidRPr="006A1044" w:rsidRDefault="00682944" w:rsidP="00C46D42">
            <w:pPr>
              <w:jc w:val="right"/>
              <w:rPr>
                <w:rFonts w:ascii="Calibri" w:hAnsi="Calibri" w:cs="Calibri"/>
                <w:b/>
                <w:bCs/>
                <w:color w:val="000000"/>
                <w:sz w:val="2"/>
                <w:szCs w:val="2"/>
                <w:lang w:val="en-IE" w:eastAsia="en-IE"/>
              </w:rPr>
            </w:pPr>
          </w:p>
        </w:tc>
        <w:tc>
          <w:tcPr>
            <w:tcW w:w="664" w:type="dxa"/>
            <w:tcBorders>
              <w:top w:val="nil"/>
              <w:left w:val="nil"/>
              <w:bottom w:val="nil"/>
              <w:right w:val="nil"/>
            </w:tcBorders>
            <w:shd w:val="clear" w:color="auto" w:fill="auto"/>
            <w:noWrap/>
            <w:vAlign w:val="bottom"/>
            <w:hideMark/>
          </w:tcPr>
          <w:p w14:paraId="1E873C2A" w14:textId="77777777" w:rsidR="00682944" w:rsidRPr="006A1044" w:rsidRDefault="00682944" w:rsidP="00C46D42">
            <w:pPr>
              <w:rPr>
                <w:rFonts w:ascii="Times New Roman" w:hAnsi="Times New Roman"/>
                <w:sz w:val="20"/>
                <w:lang w:val="en-IE" w:eastAsia="en-IE"/>
              </w:rPr>
            </w:pPr>
          </w:p>
        </w:tc>
        <w:tc>
          <w:tcPr>
            <w:tcW w:w="674" w:type="dxa"/>
            <w:tcBorders>
              <w:top w:val="nil"/>
              <w:left w:val="nil"/>
              <w:bottom w:val="nil"/>
              <w:right w:val="nil"/>
            </w:tcBorders>
            <w:shd w:val="clear" w:color="auto" w:fill="auto"/>
            <w:noWrap/>
            <w:vAlign w:val="bottom"/>
            <w:hideMark/>
          </w:tcPr>
          <w:p w14:paraId="451BDB25" w14:textId="77777777" w:rsidR="00682944" w:rsidRPr="006A1044" w:rsidRDefault="00682944" w:rsidP="00C46D42">
            <w:pPr>
              <w:rPr>
                <w:rFonts w:ascii="Times New Roman" w:hAnsi="Times New Roman"/>
                <w:sz w:val="20"/>
                <w:lang w:val="en-IE" w:eastAsia="en-IE"/>
              </w:rPr>
            </w:pPr>
          </w:p>
        </w:tc>
        <w:tc>
          <w:tcPr>
            <w:tcW w:w="939" w:type="dxa"/>
            <w:tcBorders>
              <w:top w:val="nil"/>
              <w:left w:val="nil"/>
              <w:bottom w:val="nil"/>
              <w:right w:val="nil"/>
            </w:tcBorders>
            <w:shd w:val="clear" w:color="auto" w:fill="auto"/>
            <w:noWrap/>
            <w:vAlign w:val="bottom"/>
            <w:hideMark/>
          </w:tcPr>
          <w:p w14:paraId="58B2E3A5" w14:textId="77777777" w:rsidR="00682944" w:rsidRPr="006A1044" w:rsidRDefault="00682944" w:rsidP="00C46D42">
            <w:pPr>
              <w:rPr>
                <w:rFonts w:ascii="Times New Roman" w:hAnsi="Times New Roman"/>
                <w:sz w:val="20"/>
                <w:lang w:val="en-IE" w:eastAsia="en-IE"/>
              </w:rPr>
            </w:pPr>
          </w:p>
        </w:tc>
      </w:tr>
      <w:tr w:rsidR="00682944" w:rsidRPr="006A1044" w14:paraId="166F25C4" w14:textId="77777777" w:rsidTr="00C46D42">
        <w:trPr>
          <w:trHeight w:val="315"/>
        </w:trPr>
        <w:tc>
          <w:tcPr>
            <w:tcW w:w="2868" w:type="dxa"/>
            <w:tcBorders>
              <w:top w:val="nil"/>
              <w:left w:val="single" w:sz="8" w:space="0" w:color="auto"/>
              <w:bottom w:val="nil"/>
              <w:right w:val="nil"/>
            </w:tcBorders>
            <w:shd w:val="clear" w:color="auto" w:fill="auto"/>
            <w:noWrap/>
            <w:vAlign w:val="bottom"/>
            <w:hideMark/>
          </w:tcPr>
          <w:p w14:paraId="2157ADAE" w14:textId="77777777" w:rsidR="00682944" w:rsidRPr="006A1044" w:rsidRDefault="00682944" w:rsidP="00C46D42">
            <w:pPr>
              <w:rPr>
                <w:rFonts w:ascii="Calibri" w:hAnsi="Calibri" w:cs="Calibri"/>
                <w:color w:val="000000"/>
                <w:sz w:val="20"/>
                <w:lang w:val="en-IE" w:eastAsia="en-IE"/>
              </w:rPr>
            </w:pPr>
            <w:r w:rsidRPr="006A1044">
              <w:rPr>
                <w:rFonts w:ascii="Calibri" w:hAnsi="Calibri" w:cs="Calibri"/>
                <w:color w:val="000000"/>
                <w:sz w:val="20"/>
                <w:lang w:val="en-IE" w:eastAsia="en-IE"/>
              </w:rPr>
              <w:t xml:space="preserve">Average </w:t>
            </w:r>
            <w:r>
              <w:rPr>
                <w:rFonts w:ascii="Calibri" w:hAnsi="Calibri" w:cs="Calibri"/>
                <w:color w:val="000000"/>
                <w:sz w:val="20"/>
                <w:lang w:val="en-IE" w:eastAsia="en-IE"/>
              </w:rPr>
              <w:t>m</w:t>
            </w:r>
            <w:r w:rsidRPr="006A1044">
              <w:rPr>
                <w:rFonts w:ascii="Calibri" w:hAnsi="Calibri" w:cs="Calibri"/>
                <w:color w:val="000000"/>
                <w:sz w:val="20"/>
                <w:lang w:val="en-IE" w:eastAsia="en-IE"/>
              </w:rPr>
              <w:t>onthly players</w:t>
            </w:r>
            <w:r>
              <w:rPr>
                <w:rFonts w:ascii="Calibri" w:hAnsi="Calibri" w:cs="Calibri"/>
                <w:color w:val="000000"/>
                <w:sz w:val="20"/>
                <w:vertAlign w:val="superscript"/>
                <w:lang w:val="en-IE" w:eastAsia="en-IE"/>
              </w:rPr>
              <w:t>5</w:t>
            </w:r>
            <w:r w:rsidRPr="006A1044">
              <w:rPr>
                <w:rFonts w:ascii="Calibri" w:hAnsi="Calibri" w:cs="Calibri"/>
                <w:color w:val="000000"/>
                <w:sz w:val="20"/>
                <w:lang w:val="en-IE" w:eastAsia="en-IE"/>
              </w:rPr>
              <w:t xml:space="preserve"> YoY%</w:t>
            </w:r>
          </w:p>
        </w:tc>
        <w:tc>
          <w:tcPr>
            <w:tcW w:w="674" w:type="dxa"/>
            <w:tcBorders>
              <w:top w:val="nil"/>
              <w:left w:val="nil"/>
              <w:bottom w:val="nil"/>
              <w:right w:val="nil"/>
            </w:tcBorders>
            <w:shd w:val="clear" w:color="auto" w:fill="auto"/>
            <w:noWrap/>
            <w:vAlign w:val="center"/>
            <w:hideMark/>
          </w:tcPr>
          <w:p w14:paraId="3BAEB3FE"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+1%</w:t>
            </w:r>
          </w:p>
        </w:tc>
        <w:tc>
          <w:tcPr>
            <w:tcW w:w="725" w:type="dxa"/>
            <w:tcBorders>
              <w:top w:val="nil"/>
              <w:left w:val="nil"/>
              <w:bottom w:val="nil"/>
              <w:right w:val="nil"/>
            </w:tcBorders>
            <w:shd w:val="clear" w:color="auto" w:fill="auto"/>
            <w:noWrap/>
            <w:vAlign w:val="center"/>
            <w:hideMark/>
          </w:tcPr>
          <w:p w14:paraId="383BF190"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-25%</w:t>
            </w:r>
          </w:p>
        </w:tc>
        <w:tc>
          <w:tcPr>
            <w:tcW w:w="1086" w:type="dxa"/>
            <w:tcBorders>
              <w:top w:val="nil"/>
              <w:left w:val="nil"/>
              <w:bottom w:val="nil"/>
              <w:right w:val="nil"/>
            </w:tcBorders>
            <w:shd w:val="clear" w:color="auto" w:fill="auto"/>
            <w:noWrap/>
            <w:vAlign w:val="center"/>
            <w:hideMark/>
          </w:tcPr>
          <w:p w14:paraId="6EAEF66E"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+22%</w:t>
            </w:r>
          </w:p>
        </w:tc>
        <w:tc>
          <w:tcPr>
            <w:tcW w:w="884" w:type="dxa"/>
            <w:tcBorders>
              <w:top w:val="nil"/>
              <w:left w:val="nil"/>
              <w:bottom w:val="nil"/>
              <w:right w:val="nil"/>
            </w:tcBorders>
            <w:shd w:val="clear" w:color="auto" w:fill="auto"/>
            <w:noWrap/>
            <w:vAlign w:val="center"/>
            <w:hideMark/>
          </w:tcPr>
          <w:p w14:paraId="4930C0FD"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+34%</w:t>
            </w:r>
          </w:p>
        </w:tc>
        <w:tc>
          <w:tcPr>
            <w:tcW w:w="732" w:type="dxa"/>
            <w:tcBorders>
              <w:top w:val="nil"/>
              <w:left w:val="nil"/>
              <w:bottom w:val="nil"/>
              <w:right w:val="single" w:sz="8" w:space="0" w:color="auto"/>
            </w:tcBorders>
            <w:shd w:val="clear" w:color="auto" w:fill="auto"/>
            <w:noWrap/>
            <w:vAlign w:val="center"/>
            <w:hideMark/>
          </w:tcPr>
          <w:p w14:paraId="6E687A75" w14:textId="77777777" w:rsidR="00682944" w:rsidRPr="006A1044" w:rsidRDefault="00682944" w:rsidP="00C46D42">
            <w:pPr>
              <w:jc w:val="right"/>
              <w:rPr>
                <w:rFonts w:ascii="Calibri" w:hAnsi="Calibri" w:cs="Calibri"/>
                <w:color w:val="000000"/>
                <w:sz w:val="20"/>
                <w:lang w:val="en-IE" w:eastAsia="en-IE"/>
              </w:rPr>
            </w:pPr>
            <w:r w:rsidRPr="006A1044">
              <w:rPr>
                <w:rFonts w:ascii="Calibri" w:hAnsi="Calibri" w:cs="Calibri"/>
                <w:color w:val="000000"/>
                <w:sz w:val="20"/>
                <w:lang w:val="en-IE" w:eastAsia="en-IE"/>
              </w:rPr>
              <w:t>+6%</w:t>
            </w:r>
          </w:p>
        </w:tc>
        <w:tc>
          <w:tcPr>
            <w:tcW w:w="835" w:type="dxa"/>
            <w:tcBorders>
              <w:top w:val="nil"/>
              <w:left w:val="nil"/>
              <w:bottom w:val="nil"/>
              <w:right w:val="nil"/>
            </w:tcBorders>
            <w:shd w:val="clear" w:color="auto" w:fill="auto"/>
            <w:noWrap/>
            <w:vAlign w:val="bottom"/>
            <w:hideMark/>
          </w:tcPr>
          <w:p w14:paraId="392EBE76" w14:textId="77777777" w:rsidR="00682944" w:rsidRPr="006A1044" w:rsidRDefault="00682944" w:rsidP="00C46D42">
            <w:pPr>
              <w:jc w:val="right"/>
              <w:rPr>
                <w:rFonts w:ascii="Calibri" w:hAnsi="Calibri" w:cs="Calibri"/>
                <w:color w:val="000000"/>
                <w:sz w:val="20"/>
                <w:lang w:val="en-IE" w:eastAsia="en-IE"/>
              </w:rPr>
            </w:pPr>
          </w:p>
        </w:tc>
        <w:tc>
          <w:tcPr>
            <w:tcW w:w="664" w:type="dxa"/>
            <w:tcBorders>
              <w:top w:val="nil"/>
              <w:left w:val="nil"/>
              <w:bottom w:val="nil"/>
              <w:right w:val="nil"/>
            </w:tcBorders>
            <w:shd w:val="clear" w:color="auto" w:fill="auto"/>
            <w:noWrap/>
            <w:vAlign w:val="bottom"/>
            <w:hideMark/>
          </w:tcPr>
          <w:p w14:paraId="514D7455" w14:textId="77777777" w:rsidR="00682944" w:rsidRPr="006A1044" w:rsidRDefault="00682944" w:rsidP="00C46D42">
            <w:pPr>
              <w:rPr>
                <w:rFonts w:ascii="Times New Roman" w:hAnsi="Times New Roman"/>
                <w:sz w:val="20"/>
                <w:lang w:val="en-IE" w:eastAsia="en-IE"/>
              </w:rPr>
            </w:pPr>
          </w:p>
        </w:tc>
        <w:tc>
          <w:tcPr>
            <w:tcW w:w="674" w:type="dxa"/>
            <w:tcBorders>
              <w:top w:val="nil"/>
              <w:left w:val="nil"/>
              <w:bottom w:val="nil"/>
              <w:right w:val="nil"/>
            </w:tcBorders>
            <w:shd w:val="clear" w:color="auto" w:fill="auto"/>
            <w:noWrap/>
            <w:vAlign w:val="bottom"/>
            <w:hideMark/>
          </w:tcPr>
          <w:p w14:paraId="2374B4F3" w14:textId="77777777" w:rsidR="00682944" w:rsidRPr="006A1044" w:rsidRDefault="00682944" w:rsidP="00C46D42">
            <w:pPr>
              <w:rPr>
                <w:rFonts w:ascii="Times New Roman" w:hAnsi="Times New Roman"/>
                <w:sz w:val="20"/>
                <w:lang w:val="en-IE" w:eastAsia="en-IE"/>
              </w:rPr>
            </w:pPr>
          </w:p>
        </w:tc>
        <w:tc>
          <w:tcPr>
            <w:tcW w:w="939" w:type="dxa"/>
            <w:tcBorders>
              <w:top w:val="nil"/>
              <w:left w:val="nil"/>
              <w:bottom w:val="nil"/>
              <w:right w:val="nil"/>
            </w:tcBorders>
            <w:shd w:val="clear" w:color="auto" w:fill="auto"/>
            <w:noWrap/>
            <w:vAlign w:val="bottom"/>
            <w:hideMark/>
          </w:tcPr>
          <w:p w14:paraId="4F4EA079" w14:textId="77777777" w:rsidR="00682944" w:rsidRPr="006A1044" w:rsidRDefault="00682944" w:rsidP="00C46D42">
            <w:pPr>
              <w:rPr>
                <w:rFonts w:ascii="Times New Roman" w:hAnsi="Times New Roman"/>
                <w:sz w:val="20"/>
                <w:lang w:val="en-IE" w:eastAsia="en-IE"/>
              </w:rPr>
            </w:pPr>
          </w:p>
        </w:tc>
      </w:tr>
      <w:tr w:rsidR="00682944" w:rsidRPr="006A1044" w14:paraId="30E16808" w14:textId="77777777" w:rsidTr="00C46D42">
        <w:trPr>
          <w:trHeight w:val="30"/>
        </w:trPr>
        <w:tc>
          <w:tcPr>
            <w:tcW w:w="2868" w:type="dxa"/>
            <w:tcBorders>
              <w:top w:val="nil"/>
              <w:left w:val="single" w:sz="8" w:space="0" w:color="auto"/>
              <w:bottom w:val="single" w:sz="8" w:space="0" w:color="auto"/>
              <w:right w:val="nil"/>
            </w:tcBorders>
            <w:shd w:val="clear" w:color="auto" w:fill="auto"/>
            <w:noWrap/>
            <w:vAlign w:val="bottom"/>
            <w:hideMark/>
          </w:tcPr>
          <w:p w14:paraId="41088195" w14:textId="77777777" w:rsidR="00682944" w:rsidRPr="0022421B" w:rsidRDefault="00682944" w:rsidP="00C46D42">
            <w:pPr>
              <w:rPr>
                <w:rFonts w:ascii="Calibri" w:hAnsi="Calibri" w:cs="Calibri"/>
                <w:color w:val="000000"/>
                <w:sz w:val="4"/>
                <w:szCs w:val="4"/>
                <w:lang w:val="en-IE" w:eastAsia="en-IE"/>
              </w:rPr>
            </w:pPr>
            <w:r w:rsidRPr="0022421B">
              <w:rPr>
                <w:rFonts w:ascii="Calibri" w:hAnsi="Calibri" w:cs="Calibri"/>
                <w:color w:val="000000"/>
                <w:sz w:val="4"/>
                <w:szCs w:val="4"/>
                <w:lang w:val="en-IE" w:eastAsia="en-IE"/>
              </w:rPr>
              <w:t> </w:t>
            </w:r>
          </w:p>
        </w:tc>
        <w:tc>
          <w:tcPr>
            <w:tcW w:w="674" w:type="dxa"/>
            <w:tcBorders>
              <w:top w:val="nil"/>
              <w:left w:val="nil"/>
              <w:bottom w:val="single" w:sz="8" w:space="0" w:color="auto"/>
              <w:right w:val="nil"/>
            </w:tcBorders>
            <w:shd w:val="clear" w:color="auto" w:fill="auto"/>
            <w:noWrap/>
            <w:vAlign w:val="center"/>
            <w:hideMark/>
          </w:tcPr>
          <w:p w14:paraId="7E5FFF80" w14:textId="77777777" w:rsidR="00682944" w:rsidRPr="0022421B" w:rsidRDefault="00682944" w:rsidP="00C46D42">
            <w:pPr>
              <w:jc w:val="center"/>
              <w:rPr>
                <w:rFonts w:ascii="Calibri" w:hAnsi="Calibri" w:cs="Calibri"/>
                <w:color w:val="000000"/>
                <w:sz w:val="4"/>
                <w:szCs w:val="4"/>
                <w:lang w:val="en-IE" w:eastAsia="en-IE"/>
              </w:rPr>
            </w:pPr>
            <w:r w:rsidRPr="0022421B">
              <w:rPr>
                <w:rFonts w:ascii="Calibri" w:hAnsi="Calibri" w:cs="Calibri"/>
                <w:color w:val="000000"/>
                <w:sz w:val="4"/>
                <w:szCs w:val="4"/>
                <w:lang w:val="en-IE" w:eastAsia="en-IE"/>
              </w:rPr>
              <w:t> </w:t>
            </w:r>
          </w:p>
        </w:tc>
        <w:tc>
          <w:tcPr>
            <w:tcW w:w="725" w:type="dxa"/>
            <w:tcBorders>
              <w:top w:val="nil"/>
              <w:left w:val="nil"/>
              <w:bottom w:val="single" w:sz="8" w:space="0" w:color="auto"/>
              <w:right w:val="nil"/>
            </w:tcBorders>
            <w:shd w:val="clear" w:color="auto" w:fill="auto"/>
            <w:noWrap/>
            <w:vAlign w:val="center"/>
            <w:hideMark/>
          </w:tcPr>
          <w:p w14:paraId="43D9D18D" w14:textId="77777777" w:rsidR="00682944" w:rsidRPr="0022421B" w:rsidRDefault="00682944" w:rsidP="00C46D42">
            <w:pPr>
              <w:jc w:val="center"/>
              <w:rPr>
                <w:rFonts w:ascii="Calibri" w:hAnsi="Calibri" w:cs="Calibri"/>
                <w:color w:val="000000"/>
                <w:sz w:val="4"/>
                <w:szCs w:val="4"/>
                <w:lang w:val="en-IE" w:eastAsia="en-IE"/>
              </w:rPr>
            </w:pPr>
            <w:r w:rsidRPr="0022421B">
              <w:rPr>
                <w:rFonts w:ascii="Calibri" w:hAnsi="Calibri" w:cs="Calibri"/>
                <w:color w:val="000000"/>
                <w:sz w:val="4"/>
                <w:szCs w:val="4"/>
                <w:lang w:val="en-IE" w:eastAsia="en-IE"/>
              </w:rPr>
              <w:t> </w:t>
            </w:r>
          </w:p>
        </w:tc>
        <w:tc>
          <w:tcPr>
            <w:tcW w:w="1086" w:type="dxa"/>
            <w:tcBorders>
              <w:top w:val="nil"/>
              <w:left w:val="nil"/>
              <w:bottom w:val="single" w:sz="8" w:space="0" w:color="auto"/>
              <w:right w:val="nil"/>
            </w:tcBorders>
            <w:shd w:val="clear" w:color="auto" w:fill="auto"/>
            <w:noWrap/>
            <w:vAlign w:val="center"/>
            <w:hideMark/>
          </w:tcPr>
          <w:p w14:paraId="1648F866" w14:textId="77777777" w:rsidR="00682944" w:rsidRPr="0022421B" w:rsidRDefault="00682944" w:rsidP="00C46D42">
            <w:pPr>
              <w:jc w:val="center"/>
              <w:rPr>
                <w:rFonts w:ascii="Calibri" w:hAnsi="Calibri" w:cs="Calibri"/>
                <w:color w:val="000000"/>
                <w:sz w:val="4"/>
                <w:szCs w:val="4"/>
                <w:lang w:val="en-IE" w:eastAsia="en-IE"/>
              </w:rPr>
            </w:pPr>
            <w:r w:rsidRPr="0022421B">
              <w:rPr>
                <w:rFonts w:ascii="Calibri" w:hAnsi="Calibri" w:cs="Calibri"/>
                <w:color w:val="000000"/>
                <w:sz w:val="4"/>
                <w:szCs w:val="4"/>
                <w:lang w:val="en-IE" w:eastAsia="en-IE"/>
              </w:rPr>
              <w:t> </w:t>
            </w:r>
          </w:p>
        </w:tc>
        <w:tc>
          <w:tcPr>
            <w:tcW w:w="884" w:type="dxa"/>
            <w:tcBorders>
              <w:top w:val="nil"/>
              <w:left w:val="nil"/>
              <w:bottom w:val="single" w:sz="8" w:space="0" w:color="auto"/>
              <w:right w:val="nil"/>
            </w:tcBorders>
            <w:shd w:val="clear" w:color="auto" w:fill="auto"/>
            <w:noWrap/>
            <w:vAlign w:val="center"/>
            <w:hideMark/>
          </w:tcPr>
          <w:p w14:paraId="086E234C" w14:textId="77777777" w:rsidR="00682944" w:rsidRPr="0022421B" w:rsidRDefault="00682944" w:rsidP="00C46D42">
            <w:pPr>
              <w:jc w:val="center"/>
              <w:rPr>
                <w:rFonts w:ascii="Calibri" w:hAnsi="Calibri" w:cs="Calibri"/>
                <w:color w:val="000000"/>
                <w:sz w:val="4"/>
                <w:szCs w:val="4"/>
                <w:lang w:val="en-IE" w:eastAsia="en-IE"/>
              </w:rPr>
            </w:pPr>
            <w:r w:rsidRPr="0022421B">
              <w:rPr>
                <w:rFonts w:ascii="Calibri" w:hAnsi="Calibri" w:cs="Calibri"/>
                <w:color w:val="000000"/>
                <w:sz w:val="4"/>
                <w:szCs w:val="4"/>
                <w:lang w:val="en-IE" w:eastAsia="en-IE"/>
              </w:rPr>
              <w:t> </w:t>
            </w:r>
          </w:p>
        </w:tc>
        <w:tc>
          <w:tcPr>
            <w:tcW w:w="732" w:type="dxa"/>
            <w:tcBorders>
              <w:top w:val="nil"/>
              <w:left w:val="nil"/>
              <w:bottom w:val="single" w:sz="8" w:space="0" w:color="auto"/>
              <w:right w:val="single" w:sz="8" w:space="0" w:color="auto"/>
            </w:tcBorders>
            <w:shd w:val="clear" w:color="auto" w:fill="auto"/>
            <w:noWrap/>
            <w:vAlign w:val="center"/>
            <w:hideMark/>
          </w:tcPr>
          <w:p w14:paraId="044CBD9B" w14:textId="77777777" w:rsidR="00682944" w:rsidRPr="0022421B" w:rsidRDefault="00682944" w:rsidP="00C46D42">
            <w:pPr>
              <w:jc w:val="center"/>
              <w:rPr>
                <w:rFonts w:ascii="Calibri" w:hAnsi="Calibri" w:cs="Calibri"/>
                <w:color w:val="000000"/>
                <w:sz w:val="4"/>
                <w:szCs w:val="4"/>
                <w:lang w:val="en-IE" w:eastAsia="en-IE"/>
              </w:rPr>
            </w:pPr>
            <w:r w:rsidRPr="0022421B">
              <w:rPr>
                <w:rFonts w:ascii="Calibri" w:hAnsi="Calibri" w:cs="Calibri"/>
                <w:color w:val="000000"/>
                <w:sz w:val="4"/>
                <w:szCs w:val="4"/>
                <w:lang w:val="en-IE" w:eastAsia="en-IE"/>
              </w:rPr>
              <w:t> </w:t>
            </w:r>
          </w:p>
        </w:tc>
        <w:tc>
          <w:tcPr>
            <w:tcW w:w="835" w:type="dxa"/>
            <w:tcBorders>
              <w:top w:val="nil"/>
              <w:left w:val="nil"/>
              <w:bottom w:val="nil"/>
              <w:right w:val="nil"/>
            </w:tcBorders>
            <w:shd w:val="clear" w:color="auto" w:fill="auto"/>
            <w:noWrap/>
            <w:vAlign w:val="bottom"/>
            <w:hideMark/>
          </w:tcPr>
          <w:p w14:paraId="0F12901E" w14:textId="77777777" w:rsidR="00682944" w:rsidRPr="006A1044" w:rsidRDefault="00682944" w:rsidP="00C46D42">
            <w:pPr>
              <w:jc w:val="center"/>
              <w:rPr>
                <w:rFonts w:ascii="Calibri" w:hAnsi="Calibri" w:cs="Calibri"/>
                <w:color w:val="000000"/>
                <w:sz w:val="20"/>
                <w:lang w:val="en-IE" w:eastAsia="en-IE"/>
              </w:rPr>
            </w:pPr>
          </w:p>
        </w:tc>
        <w:tc>
          <w:tcPr>
            <w:tcW w:w="664" w:type="dxa"/>
            <w:tcBorders>
              <w:top w:val="nil"/>
              <w:left w:val="nil"/>
              <w:bottom w:val="nil"/>
              <w:right w:val="nil"/>
            </w:tcBorders>
            <w:shd w:val="clear" w:color="auto" w:fill="auto"/>
            <w:noWrap/>
            <w:vAlign w:val="bottom"/>
            <w:hideMark/>
          </w:tcPr>
          <w:p w14:paraId="562F9A33" w14:textId="77777777" w:rsidR="00682944" w:rsidRPr="006A1044" w:rsidRDefault="00682944" w:rsidP="00C46D42">
            <w:pPr>
              <w:rPr>
                <w:rFonts w:ascii="Times New Roman" w:hAnsi="Times New Roman"/>
                <w:sz w:val="20"/>
                <w:lang w:val="en-IE" w:eastAsia="en-IE"/>
              </w:rPr>
            </w:pPr>
          </w:p>
        </w:tc>
        <w:tc>
          <w:tcPr>
            <w:tcW w:w="674" w:type="dxa"/>
            <w:tcBorders>
              <w:top w:val="nil"/>
              <w:left w:val="nil"/>
              <w:bottom w:val="nil"/>
              <w:right w:val="nil"/>
            </w:tcBorders>
            <w:shd w:val="clear" w:color="auto" w:fill="auto"/>
            <w:noWrap/>
            <w:vAlign w:val="bottom"/>
            <w:hideMark/>
          </w:tcPr>
          <w:p w14:paraId="7B3B856B" w14:textId="77777777" w:rsidR="00682944" w:rsidRPr="006A1044" w:rsidRDefault="00682944" w:rsidP="00C46D42">
            <w:pPr>
              <w:rPr>
                <w:rFonts w:ascii="Times New Roman" w:hAnsi="Times New Roman"/>
                <w:sz w:val="20"/>
                <w:lang w:val="en-IE" w:eastAsia="en-IE"/>
              </w:rPr>
            </w:pPr>
          </w:p>
        </w:tc>
        <w:tc>
          <w:tcPr>
            <w:tcW w:w="939" w:type="dxa"/>
            <w:tcBorders>
              <w:top w:val="nil"/>
              <w:left w:val="nil"/>
              <w:bottom w:val="nil"/>
              <w:right w:val="nil"/>
            </w:tcBorders>
            <w:shd w:val="clear" w:color="auto" w:fill="auto"/>
            <w:noWrap/>
            <w:vAlign w:val="bottom"/>
            <w:hideMark/>
          </w:tcPr>
          <w:p w14:paraId="357A537B" w14:textId="77777777" w:rsidR="00682944" w:rsidRPr="006A1044" w:rsidRDefault="00682944" w:rsidP="00C46D42">
            <w:pPr>
              <w:rPr>
                <w:rFonts w:ascii="Times New Roman" w:hAnsi="Times New Roman"/>
                <w:sz w:val="20"/>
                <w:lang w:val="en-IE" w:eastAsia="en-IE"/>
              </w:rPr>
            </w:pPr>
          </w:p>
        </w:tc>
      </w:tr>
    </w:tbl>
    <w:p w14:paraId="5260C649" w14:textId="77777777" w:rsidR="00682944" w:rsidRPr="007C27AF" w:rsidRDefault="00682944" w:rsidP="00682944">
      <w:pPr>
        <w:spacing w:before="120" w:after="120"/>
        <w:jc w:val="both"/>
        <w:rPr>
          <w:rFonts w:asciiTheme="minorHAnsi" w:hAnsiTheme="minorHAnsi"/>
          <w:i/>
          <w:sz w:val="18"/>
          <w:szCs w:val="21"/>
        </w:rPr>
      </w:pPr>
      <w:r w:rsidRPr="007C27AF">
        <w:rPr>
          <w:rFonts w:asciiTheme="minorHAnsi" w:hAnsiTheme="minorHAnsi"/>
          <w:i/>
          <w:sz w:val="18"/>
          <w:szCs w:val="21"/>
        </w:rPr>
        <w:t>PPB operates Paddy Power, Betfair and Adjarabet brands online</w:t>
      </w:r>
      <w:r>
        <w:rPr>
          <w:rFonts w:asciiTheme="minorHAnsi" w:hAnsiTheme="minorHAnsi"/>
          <w:i/>
          <w:sz w:val="18"/>
          <w:szCs w:val="21"/>
        </w:rPr>
        <w:t xml:space="preserve">, as well as </w:t>
      </w:r>
      <w:r w:rsidRPr="007C27AF">
        <w:rPr>
          <w:rFonts w:asciiTheme="minorHAnsi" w:hAnsiTheme="minorHAnsi"/>
          <w:i/>
          <w:sz w:val="18"/>
          <w:szCs w:val="21"/>
        </w:rPr>
        <w:t xml:space="preserve">retail </w:t>
      </w:r>
      <w:r>
        <w:rPr>
          <w:rFonts w:asciiTheme="minorHAnsi" w:hAnsiTheme="minorHAnsi"/>
          <w:i/>
          <w:sz w:val="18"/>
          <w:szCs w:val="21"/>
        </w:rPr>
        <w:t>operations in the UK and Ireland</w:t>
      </w:r>
      <w:r w:rsidRPr="007C27AF">
        <w:rPr>
          <w:rFonts w:asciiTheme="minorHAnsi" w:hAnsiTheme="minorHAnsi"/>
          <w:i/>
          <w:sz w:val="18"/>
          <w:szCs w:val="21"/>
        </w:rPr>
        <w:t xml:space="preserve">.  </w:t>
      </w:r>
    </w:p>
    <w:p w14:paraId="65A3AE04" w14:textId="77777777" w:rsidR="00682944" w:rsidRPr="00641E18" w:rsidRDefault="00682944" w:rsidP="00682944">
      <w:pPr>
        <w:spacing w:after="120"/>
        <w:jc w:val="both"/>
        <w:rPr>
          <w:rFonts w:asciiTheme="minorHAnsi" w:hAnsiTheme="minorHAnsi" w:cstheme="minorHAnsi"/>
          <w:sz w:val="22"/>
          <w:szCs w:val="22"/>
        </w:rPr>
      </w:pPr>
      <w:r w:rsidRPr="00641E18">
        <w:rPr>
          <w:rFonts w:asciiTheme="minorHAnsi" w:hAnsiTheme="minorHAnsi" w:cstheme="minorHAnsi"/>
          <w:sz w:val="22"/>
          <w:szCs w:val="22"/>
        </w:rPr>
        <w:t xml:space="preserve">Adjusted EBITDA for PPB declined 31% in 2020 to £271m. The Covid pandemic resulted in </w:t>
      </w:r>
      <w:r>
        <w:rPr>
          <w:rFonts w:asciiTheme="minorHAnsi" w:hAnsiTheme="minorHAnsi" w:cstheme="minorHAnsi"/>
          <w:sz w:val="22"/>
          <w:szCs w:val="22"/>
        </w:rPr>
        <w:t xml:space="preserve">shop </w:t>
      </w:r>
      <w:r w:rsidRPr="00641E18">
        <w:rPr>
          <w:rFonts w:asciiTheme="minorHAnsi" w:hAnsiTheme="minorHAnsi" w:cstheme="minorHAnsi"/>
          <w:sz w:val="22"/>
          <w:szCs w:val="22"/>
        </w:rPr>
        <w:t>closure</w:t>
      </w:r>
      <w:r>
        <w:rPr>
          <w:rFonts w:asciiTheme="minorHAnsi" w:hAnsiTheme="minorHAnsi" w:cstheme="minorHAnsi"/>
          <w:sz w:val="22"/>
          <w:szCs w:val="22"/>
        </w:rPr>
        <w:t>s</w:t>
      </w:r>
      <w:r w:rsidRPr="00641E18">
        <w:rPr>
          <w:rFonts w:asciiTheme="minorHAnsi" w:hAnsiTheme="minorHAnsi" w:cstheme="minorHAnsi"/>
          <w:sz w:val="22"/>
          <w:szCs w:val="22"/>
        </w:rPr>
        <w:t xml:space="preserve"> for </w:t>
      </w:r>
      <w:r>
        <w:rPr>
          <w:rFonts w:asciiTheme="minorHAnsi" w:hAnsiTheme="minorHAnsi" w:cstheme="minorHAnsi"/>
          <w:sz w:val="22"/>
          <w:szCs w:val="22"/>
        </w:rPr>
        <w:t xml:space="preserve">much </w:t>
      </w:r>
      <w:r w:rsidRPr="00641E18">
        <w:rPr>
          <w:rFonts w:asciiTheme="minorHAnsi" w:hAnsiTheme="minorHAnsi" w:cstheme="minorHAnsi"/>
          <w:sz w:val="22"/>
          <w:szCs w:val="22"/>
        </w:rPr>
        <w:t xml:space="preserve">of </w:t>
      </w:r>
      <w:r>
        <w:rPr>
          <w:rFonts w:asciiTheme="minorHAnsi" w:hAnsiTheme="minorHAnsi" w:cstheme="minorHAnsi"/>
          <w:sz w:val="22"/>
          <w:szCs w:val="22"/>
        </w:rPr>
        <w:t>2020</w:t>
      </w:r>
      <w:r w:rsidRPr="00641E18">
        <w:rPr>
          <w:rFonts w:asciiTheme="minorHAnsi" w:hAnsiTheme="minorHAnsi" w:cstheme="minorHAnsi"/>
          <w:sz w:val="22"/>
          <w:szCs w:val="22"/>
        </w:rPr>
        <w:t xml:space="preserve"> while PPB online was negatively impacted by the cancel</w:t>
      </w:r>
      <w:r>
        <w:rPr>
          <w:rFonts w:asciiTheme="minorHAnsi" w:hAnsiTheme="minorHAnsi" w:cstheme="minorHAnsi"/>
          <w:sz w:val="22"/>
          <w:szCs w:val="22"/>
        </w:rPr>
        <w:t>l</w:t>
      </w:r>
      <w:r w:rsidRPr="00641E18">
        <w:rPr>
          <w:rFonts w:asciiTheme="minorHAnsi" w:hAnsiTheme="minorHAnsi" w:cstheme="minorHAnsi"/>
          <w:sz w:val="22"/>
          <w:szCs w:val="22"/>
        </w:rPr>
        <w:t xml:space="preserve">ation of sports. This was most pronounced on the betting exchange where we offered </w:t>
      </w:r>
      <w:r w:rsidRPr="00B13C8D">
        <w:rPr>
          <w:rFonts w:asciiTheme="minorHAnsi" w:hAnsiTheme="minorHAnsi" w:cstheme="minorHAnsi"/>
          <w:sz w:val="22"/>
          <w:szCs w:val="22"/>
        </w:rPr>
        <w:t>1</w:t>
      </w:r>
      <w:r>
        <w:rPr>
          <w:rFonts w:asciiTheme="minorHAnsi" w:hAnsiTheme="minorHAnsi" w:cstheme="minorHAnsi"/>
          <w:sz w:val="22"/>
          <w:szCs w:val="22"/>
        </w:rPr>
        <w:t>8</w:t>
      </w:r>
      <w:r w:rsidRPr="00B13C8D">
        <w:rPr>
          <w:rFonts w:asciiTheme="minorHAnsi" w:hAnsiTheme="minorHAnsi" w:cstheme="minorHAnsi"/>
          <w:sz w:val="22"/>
          <w:szCs w:val="22"/>
        </w:rPr>
        <w:t>%</w:t>
      </w:r>
      <w:r w:rsidRPr="00641E18">
        <w:rPr>
          <w:rFonts w:asciiTheme="minorHAnsi" w:hAnsiTheme="minorHAnsi" w:cstheme="minorHAnsi"/>
          <w:sz w:val="22"/>
          <w:szCs w:val="22"/>
        </w:rPr>
        <w:t xml:space="preserve"> fewer markets than </w:t>
      </w:r>
      <w:r>
        <w:rPr>
          <w:rFonts w:asciiTheme="minorHAnsi" w:hAnsiTheme="minorHAnsi" w:cstheme="minorHAnsi"/>
          <w:sz w:val="22"/>
          <w:szCs w:val="22"/>
        </w:rPr>
        <w:t xml:space="preserve">during </w:t>
      </w:r>
      <w:r w:rsidRPr="00641E18">
        <w:rPr>
          <w:rFonts w:asciiTheme="minorHAnsi" w:hAnsiTheme="minorHAnsi" w:cstheme="minorHAnsi"/>
          <w:sz w:val="22"/>
          <w:szCs w:val="22"/>
        </w:rPr>
        <w:t xml:space="preserve">2019. </w:t>
      </w:r>
    </w:p>
    <w:p w14:paraId="5357C4F1" w14:textId="77777777" w:rsidR="00682944" w:rsidRPr="00641E18" w:rsidRDefault="00682944" w:rsidP="00682944">
      <w:pPr>
        <w:spacing w:after="120"/>
        <w:rPr>
          <w:rFonts w:asciiTheme="minorHAnsi" w:hAnsiTheme="minorHAnsi" w:cstheme="minorHAnsi"/>
          <w:b/>
          <w:sz w:val="22"/>
          <w:szCs w:val="22"/>
        </w:rPr>
      </w:pPr>
      <w:r w:rsidRPr="00641E18">
        <w:rPr>
          <w:rFonts w:asciiTheme="minorHAnsi" w:hAnsiTheme="minorHAnsi" w:cstheme="minorHAnsi"/>
          <w:b/>
          <w:sz w:val="22"/>
          <w:szCs w:val="22"/>
        </w:rPr>
        <w:t>PPB Online</w:t>
      </w:r>
    </w:p>
    <w:p w14:paraId="692B2432" w14:textId="77777777" w:rsidR="00682944" w:rsidRPr="00641E18" w:rsidRDefault="00682944" w:rsidP="00682944">
      <w:pPr>
        <w:spacing w:after="120"/>
        <w:jc w:val="both"/>
        <w:rPr>
          <w:rFonts w:asciiTheme="minorHAnsi" w:hAnsiTheme="minorHAnsi" w:cstheme="minorHAnsi"/>
          <w:sz w:val="22"/>
          <w:szCs w:val="22"/>
        </w:rPr>
      </w:pPr>
      <w:r>
        <w:rPr>
          <w:rFonts w:asciiTheme="minorHAnsi" w:hAnsiTheme="minorHAnsi" w:cstheme="minorHAnsi"/>
          <w:sz w:val="22"/>
          <w:szCs w:val="22"/>
        </w:rPr>
        <w:t>R</w:t>
      </w:r>
      <w:r w:rsidRPr="00641E18">
        <w:rPr>
          <w:rFonts w:asciiTheme="minorHAnsi" w:hAnsiTheme="minorHAnsi" w:cstheme="minorHAnsi"/>
          <w:sz w:val="22"/>
          <w:szCs w:val="22"/>
        </w:rPr>
        <w:t>evenue increased by 8% to £1</w:t>
      </w:r>
      <w:r>
        <w:rPr>
          <w:rFonts w:asciiTheme="minorHAnsi" w:hAnsiTheme="minorHAnsi" w:cstheme="minorHAnsi"/>
          <w:sz w:val="22"/>
          <w:szCs w:val="22"/>
        </w:rPr>
        <w:t xml:space="preserve">,094m, driven by 6% growth in average monthly players to 1.4m. A revenue </w:t>
      </w:r>
      <w:r w:rsidRPr="00641E18">
        <w:rPr>
          <w:rFonts w:asciiTheme="minorHAnsi" w:hAnsiTheme="minorHAnsi" w:cstheme="minorHAnsi"/>
          <w:sz w:val="22"/>
          <w:szCs w:val="22"/>
        </w:rPr>
        <w:t xml:space="preserve">decline </w:t>
      </w:r>
      <w:r>
        <w:rPr>
          <w:rFonts w:asciiTheme="minorHAnsi" w:hAnsiTheme="minorHAnsi" w:cstheme="minorHAnsi"/>
          <w:sz w:val="22"/>
          <w:szCs w:val="22"/>
        </w:rPr>
        <w:t xml:space="preserve">of 8% </w:t>
      </w:r>
      <w:r w:rsidRPr="00641E18">
        <w:rPr>
          <w:rFonts w:asciiTheme="minorHAnsi" w:hAnsiTheme="minorHAnsi" w:cstheme="minorHAnsi"/>
          <w:sz w:val="22"/>
          <w:szCs w:val="22"/>
        </w:rPr>
        <w:t>in H1</w:t>
      </w:r>
      <w:r>
        <w:rPr>
          <w:rFonts w:asciiTheme="minorHAnsi" w:hAnsiTheme="minorHAnsi" w:cstheme="minorHAnsi"/>
          <w:sz w:val="22"/>
          <w:szCs w:val="22"/>
        </w:rPr>
        <w:t xml:space="preserve"> was</w:t>
      </w:r>
      <w:r w:rsidRPr="00641E18">
        <w:rPr>
          <w:rFonts w:asciiTheme="minorHAnsi" w:hAnsiTheme="minorHAnsi" w:cstheme="minorHAnsi"/>
          <w:sz w:val="22"/>
          <w:szCs w:val="22"/>
        </w:rPr>
        <w:t xml:space="preserve"> more than offset by 24% growth in H2</w:t>
      </w:r>
      <w:r>
        <w:rPr>
          <w:rFonts w:asciiTheme="minorHAnsi" w:hAnsiTheme="minorHAnsi" w:cstheme="minorHAnsi"/>
          <w:sz w:val="22"/>
          <w:szCs w:val="22"/>
        </w:rPr>
        <w:t>, benefitting from excellent growth in average monthly players through the second half of the year</w:t>
      </w:r>
      <w:r w:rsidRPr="00641E18">
        <w:rPr>
          <w:rFonts w:asciiTheme="minorHAnsi" w:hAnsiTheme="minorHAnsi" w:cstheme="minorHAnsi"/>
          <w:sz w:val="22"/>
          <w:szCs w:val="22"/>
        </w:rPr>
        <w:t xml:space="preserve">. </w:t>
      </w:r>
    </w:p>
    <w:p w14:paraId="3718796B" w14:textId="77777777" w:rsidR="00682944" w:rsidRPr="00641E18" w:rsidRDefault="00682944" w:rsidP="00682944">
      <w:pPr>
        <w:spacing w:after="120"/>
        <w:jc w:val="both"/>
        <w:rPr>
          <w:rFonts w:asciiTheme="minorHAnsi" w:hAnsiTheme="minorHAnsi" w:cstheme="minorHAnsi"/>
          <w:sz w:val="22"/>
          <w:szCs w:val="22"/>
        </w:rPr>
      </w:pPr>
      <w:r w:rsidRPr="00641E18">
        <w:rPr>
          <w:rFonts w:asciiTheme="minorHAnsi" w:hAnsiTheme="minorHAnsi" w:cstheme="minorHAnsi"/>
          <w:sz w:val="22"/>
          <w:szCs w:val="22"/>
        </w:rPr>
        <w:t xml:space="preserve">Total sports revenue (sportsbook and exchange) grew 1%. Sportsbook revenue increased 12%. </w:t>
      </w:r>
      <w:r>
        <w:rPr>
          <w:rFonts w:asciiTheme="minorHAnsi" w:hAnsiTheme="minorHAnsi" w:cstheme="minorHAnsi"/>
          <w:sz w:val="22"/>
          <w:szCs w:val="22"/>
        </w:rPr>
        <w:t>While s</w:t>
      </w:r>
      <w:r w:rsidRPr="00641E18">
        <w:rPr>
          <w:rFonts w:asciiTheme="minorHAnsi" w:hAnsiTheme="minorHAnsi" w:cstheme="minorHAnsi"/>
          <w:sz w:val="22"/>
          <w:szCs w:val="22"/>
        </w:rPr>
        <w:t>portsbook staking was down 7%</w:t>
      </w:r>
      <w:r>
        <w:rPr>
          <w:rFonts w:asciiTheme="minorHAnsi" w:hAnsiTheme="minorHAnsi" w:cstheme="minorHAnsi"/>
          <w:sz w:val="22"/>
          <w:szCs w:val="22"/>
        </w:rPr>
        <w:t xml:space="preserve"> (</w:t>
      </w:r>
      <w:r w:rsidRPr="00641E18">
        <w:rPr>
          <w:rFonts w:asciiTheme="minorHAnsi" w:hAnsiTheme="minorHAnsi" w:cstheme="minorHAnsi"/>
          <w:sz w:val="22"/>
          <w:szCs w:val="22"/>
        </w:rPr>
        <w:t>declining 32% in H1 with growth of 20% in H2</w:t>
      </w:r>
      <w:r>
        <w:rPr>
          <w:rFonts w:asciiTheme="minorHAnsi" w:hAnsiTheme="minorHAnsi" w:cstheme="minorHAnsi"/>
          <w:sz w:val="22"/>
          <w:szCs w:val="22"/>
        </w:rPr>
        <w:t>), n</w:t>
      </w:r>
      <w:r w:rsidRPr="00641E18">
        <w:rPr>
          <w:rFonts w:asciiTheme="minorHAnsi" w:hAnsiTheme="minorHAnsi" w:cstheme="minorHAnsi"/>
          <w:sz w:val="22"/>
          <w:szCs w:val="22"/>
        </w:rPr>
        <w:t>et revenue margins increased 160 basis points year</w:t>
      </w:r>
      <w:r>
        <w:rPr>
          <w:rFonts w:asciiTheme="minorHAnsi" w:hAnsiTheme="minorHAnsi" w:cstheme="minorHAnsi"/>
          <w:sz w:val="22"/>
          <w:szCs w:val="22"/>
        </w:rPr>
        <w:t xml:space="preserve"> </w:t>
      </w:r>
      <w:r w:rsidRPr="00641E18">
        <w:rPr>
          <w:rFonts w:asciiTheme="minorHAnsi" w:hAnsiTheme="minorHAnsi" w:cstheme="minorHAnsi"/>
          <w:sz w:val="22"/>
          <w:szCs w:val="22"/>
        </w:rPr>
        <w:t>on</w:t>
      </w:r>
      <w:r>
        <w:rPr>
          <w:rFonts w:asciiTheme="minorHAnsi" w:hAnsiTheme="minorHAnsi" w:cstheme="minorHAnsi"/>
          <w:sz w:val="22"/>
          <w:szCs w:val="22"/>
        </w:rPr>
        <w:t xml:space="preserve"> </w:t>
      </w:r>
      <w:r w:rsidRPr="00641E18">
        <w:rPr>
          <w:rFonts w:asciiTheme="minorHAnsi" w:hAnsiTheme="minorHAnsi" w:cstheme="minorHAnsi"/>
          <w:sz w:val="22"/>
          <w:szCs w:val="22"/>
        </w:rPr>
        <w:t>year to 9.7%. Favourable sports results drove most of this uplift, accounting for approximately 140 basis points of the increase. Exchange and B2B revenue declined by 19%</w:t>
      </w:r>
      <w:r>
        <w:rPr>
          <w:rFonts w:asciiTheme="minorHAnsi" w:hAnsiTheme="minorHAnsi" w:cstheme="minorHAnsi"/>
          <w:sz w:val="22"/>
          <w:szCs w:val="22"/>
        </w:rPr>
        <w:t xml:space="preserve"> in 2020, but in H2 the</w:t>
      </w:r>
      <w:r w:rsidRPr="00641E18">
        <w:rPr>
          <w:rFonts w:asciiTheme="minorHAnsi" w:hAnsiTheme="minorHAnsi" w:cstheme="minorHAnsi"/>
          <w:sz w:val="22"/>
          <w:szCs w:val="22"/>
        </w:rPr>
        <w:t xml:space="preserve"> </w:t>
      </w:r>
      <w:r>
        <w:rPr>
          <w:rFonts w:asciiTheme="minorHAnsi" w:hAnsiTheme="minorHAnsi" w:cstheme="minorHAnsi"/>
          <w:sz w:val="22"/>
          <w:szCs w:val="22"/>
        </w:rPr>
        <w:t>e</w:t>
      </w:r>
      <w:r w:rsidRPr="00641E18">
        <w:rPr>
          <w:rFonts w:asciiTheme="minorHAnsi" w:hAnsiTheme="minorHAnsi" w:cstheme="minorHAnsi"/>
          <w:sz w:val="22"/>
          <w:szCs w:val="22"/>
        </w:rPr>
        <w:t>xchange gr</w:t>
      </w:r>
      <w:r>
        <w:rPr>
          <w:rFonts w:asciiTheme="minorHAnsi" w:hAnsiTheme="minorHAnsi" w:cstheme="minorHAnsi"/>
          <w:sz w:val="22"/>
          <w:szCs w:val="22"/>
        </w:rPr>
        <w:t>e</w:t>
      </w:r>
      <w:r w:rsidRPr="00641E18">
        <w:rPr>
          <w:rFonts w:asciiTheme="minorHAnsi" w:hAnsiTheme="minorHAnsi" w:cstheme="minorHAnsi"/>
          <w:sz w:val="22"/>
          <w:szCs w:val="22"/>
        </w:rPr>
        <w:t xml:space="preserve">w 3% as the sporting calendar normalised and US election markets generated good levels of customer interest. </w:t>
      </w:r>
    </w:p>
    <w:p w14:paraId="40F6BCE3" w14:textId="77777777" w:rsidR="00682944" w:rsidRPr="00641E18" w:rsidRDefault="00682944" w:rsidP="00682944">
      <w:pPr>
        <w:spacing w:after="120"/>
        <w:jc w:val="both"/>
        <w:rPr>
          <w:rFonts w:asciiTheme="minorHAnsi" w:hAnsiTheme="minorHAnsi" w:cstheme="minorHAnsi"/>
          <w:sz w:val="22"/>
          <w:szCs w:val="22"/>
        </w:rPr>
      </w:pPr>
      <w:r w:rsidRPr="00641E18">
        <w:rPr>
          <w:rFonts w:asciiTheme="minorHAnsi" w:hAnsiTheme="minorHAnsi" w:cstheme="minorHAnsi"/>
          <w:sz w:val="22"/>
          <w:szCs w:val="22"/>
        </w:rPr>
        <w:t xml:space="preserve">Gaming revenue grew 23%, with quarterly growth rates improving sequentially as the year progressed (Q1: +9%, Q4: +29%). This improvement reflected continued investment in </w:t>
      </w:r>
      <w:r>
        <w:rPr>
          <w:rFonts w:asciiTheme="minorHAnsi" w:hAnsiTheme="minorHAnsi" w:cstheme="minorHAnsi"/>
          <w:sz w:val="22"/>
          <w:szCs w:val="22"/>
        </w:rPr>
        <w:t xml:space="preserve">new </w:t>
      </w:r>
      <w:r w:rsidRPr="00641E18">
        <w:rPr>
          <w:rFonts w:asciiTheme="minorHAnsi" w:hAnsiTheme="minorHAnsi" w:cstheme="minorHAnsi"/>
          <w:sz w:val="22"/>
          <w:szCs w:val="22"/>
        </w:rPr>
        <w:t xml:space="preserve">customer </w:t>
      </w:r>
      <w:r>
        <w:rPr>
          <w:rFonts w:asciiTheme="minorHAnsi" w:hAnsiTheme="minorHAnsi" w:cstheme="minorHAnsi"/>
          <w:sz w:val="22"/>
          <w:szCs w:val="22"/>
        </w:rPr>
        <w:t>propositions</w:t>
      </w:r>
      <w:r w:rsidRPr="00641E18">
        <w:rPr>
          <w:rFonts w:asciiTheme="minorHAnsi" w:hAnsiTheme="minorHAnsi" w:cstheme="minorHAnsi"/>
          <w:sz w:val="22"/>
          <w:szCs w:val="22"/>
        </w:rPr>
        <w:t xml:space="preserve"> such as ‘</w:t>
      </w:r>
      <w:r w:rsidRPr="00641E18">
        <w:rPr>
          <w:rFonts w:asciiTheme="minorHAnsi" w:hAnsiTheme="minorHAnsi" w:cstheme="minorHAnsi"/>
          <w:i/>
          <w:sz w:val="22"/>
          <w:szCs w:val="22"/>
        </w:rPr>
        <w:t>Paddy’s Wonder Wheel</w:t>
      </w:r>
      <w:r w:rsidRPr="00641E18">
        <w:rPr>
          <w:rFonts w:asciiTheme="minorHAnsi" w:hAnsiTheme="minorHAnsi" w:cstheme="minorHAnsi"/>
          <w:sz w:val="22"/>
          <w:szCs w:val="22"/>
        </w:rPr>
        <w:t>’ and ‘</w:t>
      </w:r>
      <w:r w:rsidRPr="00641E18">
        <w:rPr>
          <w:rFonts w:asciiTheme="minorHAnsi" w:hAnsiTheme="minorHAnsi" w:cstheme="minorHAnsi"/>
          <w:i/>
          <w:sz w:val="22"/>
          <w:szCs w:val="22"/>
        </w:rPr>
        <w:t>Betfair’s Prize Pinball</w:t>
      </w:r>
      <w:r w:rsidRPr="00641E18">
        <w:rPr>
          <w:rFonts w:asciiTheme="minorHAnsi" w:hAnsiTheme="minorHAnsi" w:cstheme="minorHAnsi"/>
          <w:sz w:val="22"/>
          <w:szCs w:val="22"/>
        </w:rPr>
        <w:t xml:space="preserve">’, both of which proved popular with customers. </w:t>
      </w:r>
    </w:p>
    <w:p w14:paraId="54B92116" w14:textId="77777777" w:rsidR="00682944" w:rsidRPr="00B13C8D" w:rsidRDefault="00682944" w:rsidP="00682944">
      <w:pPr>
        <w:spacing w:after="120"/>
        <w:jc w:val="both"/>
        <w:rPr>
          <w:rFonts w:asciiTheme="minorHAnsi" w:hAnsiTheme="minorHAnsi" w:cstheme="minorHAnsi"/>
          <w:sz w:val="22"/>
          <w:szCs w:val="22"/>
        </w:rPr>
      </w:pPr>
      <w:r w:rsidRPr="00B13C8D">
        <w:rPr>
          <w:rFonts w:asciiTheme="minorHAnsi" w:hAnsiTheme="minorHAnsi" w:cstheme="minorHAnsi"/>
          <w:sz w:val="22"/>
          <w:szCs w:val="22"/>
        </w:rPr>
        <w:t>Cost of sales as a percentage of revenue increased by 280 basis points to 30.9% in 2020. The strong performance of gaming</w:t>
      </w:r>
      <w:r>
        <w:rPr>
          <w:rFonts w:asciiTheme="minorHAnsi" w:hAnsiTheme="minorHAnsi" w:cstheme="minorHAnsi"/>
          <w:sz w:val="22"/>
          <w:szCs w:val="22"/>
        </w:rPr>
        <w:t>,</w:t>
      </w:r>
      <w:r w:rsidRPr="00B13C8D">
        <w:rPr>
          <w:rFonts w:asciiTheme="minorHAnsi" w:hAnsiTheme="minorHAnsi" w:cstheme="minorHAnsi"/>
          <w:sz w:val="22"/>
          <w:szCs w:val="22"/>
        </w:rPr>
        <w:t xml:space="preserve"> which attracts higher direct costs, an additional quarter of </w:t>
      </w:r>
      <w:r>
        <w:rPr>
          <w:rFonts w:asciiTheme="minorHAnsi" w:hAnsiTheme="minorHAnsi" w:cstheme="minorHAnsi"/>
          <w:sz w:val="22"/>
          <w:szCs w:val="22"/>
        </w:rPr>
        <w:t xml:space="preserve">higher </w:t>
      </w:r>
      <w:r w:rsidRPr="00B13C8D">
        <w:rPr>
          <w:rFonts w:asciiTheme="minorHAnsi" w:hAnsiTheme="minorHAnsi" w:cstheme="minorHAnsi"/>
          <w:sz w:val="22"/>
          <w:szCs w:val="22"/>
        </w:rPr>
        <w:t xml:space="preserve">remote gaming </w:t>
      </w:r>
      <w:r w:rsidRPr="00B13C8D">
        <w:rPr>
          <w:rFonts w:asciiTheme="minorHAnsi" w:hAnsiTheme="minorHAnsi" w:cstheme="minorHAnsi"/>
          <w:sz w:val="22"/>
          <w:szCs w:val="22"/>
        </w:rPr>
        <w:lastRenderedPageBreak/>
        <w:t xml:space="preserve">duty rate </w:t>
      </w:r>
      <w:r>
        <w:rPr>
          <w:rFonts w:asciiTheme="minorHAnsi" w:hAnsiTheme="minorHAnsi" w:cstheme="minorHAnsi"/>
          <w:sz w:val="22"/>
          <w:szCs w:val="22"/>
        </w:rPr>
        <w:t>(</w:t>
      </w:r>
      <w:r w:rsidRPr="00B13C8D">
        <w:rPr>
          <w:rFonts w:asciiTheme="minorHAnsi" w:hAnsiTheme="minorHAnsi" w:cstheme="minorHAnsi"/>
          <w:sz w:val="22"/>
          <w:szCs w:val="22"/>
        </w:rPr>
        <w:t xml:space="preserve">introduced April </w:t>
      </w:r>
      <w:r>
        <w:rPr>
          <w:rFonts w:asciiTheme="minorHAnsi" w:hAnsiTheme="minorHAnsi" w:cstheme="minorHAnsi"/>
          <w:sz w:val="22"/>
          <w:szCs w:val="22"/>
        </w:rPr>
        <w:t xml:space="preserve">1 </w:t>
      </w:r>
      <w:r w:rsidRPr="00B13C8D">
        <w:rPr>
          <w:rFonts w:asciiTheme="minorHAnsi" w:hAnsiTheme="minorHAnsi" w:cstheme="minorHAnsi"/>
          <w:sz w:val="22"/>
          <w:szCs w:val="22"/>
        </w:rPr>
        <w:t>2019</w:t>
      </w:r>
      <w:r>
        <w:rPr>
          <w:rFonts w:asciiTheme="minorHAnsi" w:hAnsiTheme="minorHAnsi" w:cstheme="minorHAnsi"/>
          <w:sz w:val="22"/>
          <w:szCs w:val="22"/>
        </w:rPr>
        <w:t>)</w:t>
      </w:r>
      <w:r w:rsidRPr="00B13C8D">
        <w:rPr>
          <w:rFonts w:asciiTheme="minorHAnsi" w:hAnsiTheme="minorHAnsi" w:cstheme="minorHAnsi"/>
          <w:sz w:val="22"/>
          <w:szCs w:val="22"/>
        </w:rPr>
        <w:t xml:space="preserve"> and extra online costs to support </w:t>
      </w:r>
      <w:r>
        <w:rPr>
          <w:rFonts w:asciiTheme="minorHAnsi" w:hAnsiTheme="minorHAnsi" w:cstheme="minorHAnsi"/>
          <w:sz w:val="22"/>
          <w:szCs w:val="22"/>
        </w:rPr>
        <w:t xml:space="preserve">a </w:t>
      </w:r>
      <w:r w:rsidRPr="00B13C8D">
        <w:rPr>
          <w:rFonts w:asciiTheme="minorHAnsi" w:hAnsiTheme="minorHAnsi" w:cstheme="minorHAnsi"/>
          <w:sz w:val="22"/>
          <w:szCs w:val="22"/>
        </w:rPr>
        <w:t>shortfall in racing funding all contributed to this increase.</w:t>
      </w:r>
    </w:p>
    <w:p w14:paraId="5D3733EA" w14:textId="77777777" w:rsidR="00682944" w:rsidRPr="00B13C8D" w:rsidRDefault="00682944" w:rsidP="00682944">
      <w:pPr>
        <w:spacing w:after="120"/>
        <w:jc w:val="both"/>
        <w:rPr>
          <w:rFonts w:asciiTheme="minorHAnsi" w:hAnsiTheme="minorHAnsi" w:cstheme="minorHAnsi"/>
          <w:sz w:val="22"/>
          <w:szCs w:val="22"/>
        </w:rPr>
      </w:pPr>
      <w:r w:rsidRPr="00B13C8D">
        <w:rPr>
          <w:rFonts w:asciiTheme="minorHAnsi" w:hAnsiTheme="minorHAnsi" w:cstheme="minorHAnsi"/>
          <w:sz w:val="22"/>
          <w:szCs w:val="22"/>
        </w:rPr>
        <w:t xml:space="preserve">Sales and marketing grew 16% </w:t>
      </w:r>
      <w:r>
        <w:rPr>
          <w:rFonts w:asciiTheme="minorHAnsi" w:hAnsiTheme="minorHAnsi" w:cstheme="minorHAnsi"/>
          <w:sz w:val="22"/>
          <w:szCs w:val="22"/>
        </w:rPr>
        <w:t xml:space="preserve">with incremental spend upon the </w:t>
      </w:r>
      <w:r w:rsidRPr="00B13C8D">
        <w:rPr>
          <w:rFonts w:asciiTheme="minorHAnsi" w:hAnsiTheme="minorHAnsi" w:cstheme="minorHAnsi"/>
          <w:sz w:val="22"/>
          <w:szCs w:val="22"/>
        </w:rPr>
        <w:t xml:space="preserve">return of sports in H2 and </w:t>
      </w:r>
      <w:r>
        <w:rPr>
          <w:rFonts w:asciiTheme="minorHAnsi" w:hAnsiTheme="minorHAnsi" w:cstheme="minorHAnsi"/>
          <w:sz w:val="22"/>
          <w:szCs w:val="22"/>
        </w:rPr>
        <w:t xml:space="preserve">investment </w:t>
      </w:r>
      <w:r w:rsidRPr="00B13C8D">
        <w:rPr>
          <w:rFonts w:asciiTheme="minorHAnsi" w:hAnsiTheme="minorHAnsi" w:cstheme="minorHAnsi"/>
          <w:sz w:val="22"/>
          <w:szCs w:val="22"/>
        </w:rPr>
        <w:t xml:space="preserve">to support the launch of </w:t>
      </w:r>
      <w:r>
        <w:rPr>
          <w:rFonts w:asciiTheme="minorHAnsi" w:hAnsiTheme="minorHAnsi" w:cstheme="minorHAnsi"/>
          <w:sz w:val="22"/>
          <w:szCs w:val="22"/>
        </w:rPr>
        <w:t xml:space="preserve">our improved </w:t>
      </w:r>
      <w:r w:rsidRPr="00B13C8D">
        <w:rPr>
          <w:rFonts w:asciiTheme="minorHAnsi" w:hAnsiTheme="minorHAnsi" w:cstheme="minorHAnsi"/>
          <w:sz w:val="22"/>
          <w:szCs w:val="22"/>
        </w:rPr>
        <w:t>gaming</w:t>
      </w:r>
      <w:r>
        <w:rPr>
          <w:rFonts w:asciiTheme="minorHAnsi" w:hAnsiTheme="minorHAnsi" w:cstheme="minorHAnsi"/>
          <w:sz w:val="22"/>
          <w:szCs w:val="22"/>
        </w:rPr>
        <w:t xml:space="preserve"> product, resulting in strong customer growth</w:t>
      </w:r>
      <w:r w:rsidRPr="00B13C8D">
        <w:rPr>
          <w:rFonts w:asciiTheme="minorHAnsi" w:hAnsiTheme="minorHAnsi" w:cstheme="minorHAnsi"/>
          <w:sz w:val="22"/>
          <w:szCs w:val="22"/>
        </w:rPr>
        <w:t>. The increase in other operating costs of 20% also reflect</w:t>
      </w:r>
      <w:r>
        <w:rPr>
          <w:rFonts w:asciiTheme="minorHAnsi" w:hAnsiTheme="minorHAnsi" w:cstheme="minorHAnsi"/>
          <w:sz w:val="22"/>
          <w:szCs w:val="22"/>
        </w:rPr>
        <w:t>ed</w:t>
      </w:r>
      <w:r w:rsidRPr="00B13C8D">
        <w:rPr>
          <w:rFonts w:asciiTheme="minorHAnsi" w:hAnsiTheme="minorHAnsi" w:cstheme="minorHAnsi"/>
          <w:sz w:val="22"/>
          <w:szCs w:val="22"/>
        </w:rPr>
        <w:t xml:space="preserve"> </w:t>
      </w:r>
      <w:r>
        <w:rPr>
          <w:rFonts w:asciiTheme="minorHAnsi" w:hAnsiTheme="minorHAnsi" w:cstheme="minorHAnsi"/>
          <w:sz w:val="22"/>
          <w:szCs w:val="22"/>
        </w:rPr>
        <w:t xml:space="preserve">the investment in this improved </w:t>
      </w:r>
      <w:r w:rsidRPr="00B13C8D">
        <w:rPr>
          <w:rFonts w:asciiTheme="minorHAnsi" w:hAnsiTheme="minorHAnsi" w:cstheme="minorHAnsi"/>
          <w:sz w:val="22"/>
          <w:szCs w:val="22"/>
        </w:rPr>
        <w:t>product, combined with further expansion of our safer gambling programmes.</w:t>
      </w:r>
    </w:p>
    <w:p w14:paraId="29CF7991" w14:textId="77777777" w:rsidR="00682944" w:rsidRPr="00B13C8D" w:rsidRDefault="00682944" w:rsidP="00682944">
      <w:pPr>
        <w:spacing w:after="120"/>
        <w:jc w:val="both"/>
        <w:rPr>
          <w:rFonts w:asciiTheme="minorHAnsi" w:hAnsiTheme="minorHAnsi" w:cstheme="minorHAnsi"/>
          <w:b/>
          <w:sz w:val="22"/>
          <w:szCs w:val="22"/>
        </w:rPr>
      </w:pPr>
      <w:r w:rsidRPr="00B13C8D">
        <w:rPr>
          <w:rFonts w:asciiTheme="minorHAnsi" w:hAnsiTheme="minorHAnsi" w:cstheme="minorHAnsi"/>
          <w:b/>
          <w:sz w:val="22"/>
          <w:szCs w:val="22"/>
        </w:rPr>
        <w:t>PPB Retail</w:t>
      </w:r>
    </w:p>
    <w:p w14:paraId="17777630" w14:textId="77777777" w:rsidR="00682944" w:rsidRPr="00B13C8D" w:rsidRDefault="00682944" w:rsidP="00682944">
      <w:pPr>
        <w:spacing w:after="120"/>
        <w:jc w:val="both"/>
        <w:rPr>
          <w:rFonts w:asciiTheme="minorHAnsi" w:hAnsiTheme="minorHAnsi" w:cstheme="minorHAnsi"/>
          <w:sz w:val="22"/>
          <w:szCs w:val="22"/>
        </w:rPr>
      </w:pPr>
      <w:r>
        <w:rPr>
          <w:rFonts w:asciiTheme="minorHAnsi" w:hAnsiTheme="minorHAnsi" w:cstheme="minorHAnsi"/>
          <w:sz w:val="22"/>
          <w:szCs w:val="22"/>
        </w:rPr>
        <w:t>A</w:t>
      </w:r>
      <w:r w:rsidRPr="00B13C8D">
        <w:rPr>
          <w:rFonts w:asciiTheme="minorHAnsi" w:hAnsiTheme="minorHAnsi" w:cstheme="minorHAnsi"/>
          <w:sz w:val="22"/>
          <w:szCs w:val="22"/>
        </w:rPr>
        <w:t xml:space="preserve">djusted EBITDA </w:t>
      </w:r>
      <w:r>
        <w:rPr>
          <w:rFonts w:asciiTheme="minorHAnsi" w:hAnsiTheme="minorHAnsi" w:cstheme="minorHAnsi"/>
          <w:sz w:val="22"/>
          <w:szCs w:val="22"/>
        </w:rPr>
        <w:t xml:space="preserve">was £2m </w:t>
      </w:r>
      <w:r w:rsidRPr="00B13C8D">
        <w:rPr>
          <w:rFonts w:asciiTheme="minorHAnsi" w:hAnsiTheme="minorHAnsi" w:cstheme="minorHAnsi"/>
          <w:sz w:val="22"/>
          <w:szCs w:val="22"/>
        </w:rPr>
        <w:t>in 2020</w:t>
      </w:r>
      <w:r>
        <w:rPr>
          <w:rFonts w:asciiTheme="minorHAnsi" w:hAnsiTheme="minorHAnsi" w:cstheme="minorHAnsi"/>
          <w:sz w:val="22"/>
          <w:szCs w:val="22"/>
        </w:rPr>
        <w:t xml:space="preserve"> (2019: £76m)</w:t>
      </w:r>
      <w:r w:rsidRPr="00B13C8D">
        <w:rPr>
          <w:rFonts w:asciiTheme="minorHAnsi" w:hAnsiTheme="minorHAnsi" w:cstheme="minorHAnsi"/>
          <w:sz w:val="22"/>
          <w:szCs w:val="22"/>
        </w:rPr>
        <w:t>. This reflect</w:t>
      </w:r>
      <w:r>
        <w:rPr>
          <w:rFonts w:asciiTheme="minorHAnsi" w:hAnsiTheme="minorHAnsi" w:cstheme="minorHAnsi"/>
          <w:sz w:val="22"/>
          <w:szCs w:val="22"/>
        </w:rPr>
        <w:t>ed</w:t>
      </w:r>
      <w:r w:rsidRPr="00B13C8D">
        <w:rPr>
          <w:rFonts w:asciiTheme="minorHAnsi" w:hAnsiTheme="minorHAnsi" w:cstheme="minorHAnsi"/>
          <w:sz w:val="22"/>
          <w:szCs w:val="22"/>
        </w:rPr>
        <w:t xml:space="preserve"> the disrupt</w:t>
      </w:r>
      <w:r>
        <w:rPr>
          <w:rFonts w:asciiTheme="minorHAnsi" w:hAnsiTheme="minorHAnsi" w:cstheme="minorHAnsi"/>
          <w:sz w:val="22"/>
          <w:szCs w:val="22"/>
        </w:rPr>
        <w:t>ion</w:t>
      </w:r>
      <w:r w:rsidRPr="00B13C8D">
        <w:rPr>
          <w:rFonts w:asciiTheme="minorHAnsi" w:hAnsiTheme="minorHAnsi" w:cstheme="minorHAnsi"/>
          <w:sz w:val="22"/>
          <w:szCs w:val="22"/>
        </w:rPr>
        <w:t xml:space="preserve"> </w:t>
      </w:r>
      <w:r>
        <w:rPr>
          <w:rFonts w:asciiTheme="minorHAnsi" w:hAnsiTheme="minorHAnsi" w:cstheme="minorHAnsi"/>
          <w:sz w:val="22"/>
          <w:szCs w:val="22"/>
        </w:rPr>
        <w:t xml:space="preserve">across our retail estates </w:t>
      </w:r>
      <w:r w:rsidRPr="00B13C8D">
        <w:rPr>
          <w:rFonts w:asciiTheme="minorHAnsi" w:hAnsiTheme="minorHAnsi" w:cstheme="minorHAnsi"/>
          <w:sz w:val="22"/>
          <w:szCs w:val="22"/>
        </w:rPr>
        <w:t>due to Covid restrictions</w:t>
      </w:r>
      <w:r>
        <w:rPr>
          <w:rFonts w:asciiTheme="minorHAnsi" w:hAnsiTheme="minorHAnsi" w:cstheme="minorHAnsi"/>
          <w:sz w:val="22"/>
          <w:szCs w:val="22"/>
        </w:rPr>
        <w:t>,</w:t>
      </w:r>
      <w:r w:rsidRPr="00B13C8D">
        <w:rPr>
          <w:rFonts w:asciiTheme="minorHAnsi" w:hAnsiTheme="minorHAnsi" w:cstheme="minorHAnsi"/>
          <w:sz w:val="22"/>
          <w:szCs w:val="22"/>
        </w:rPr>
        <w:t xml:space="preserve"> </w:t>
      </w:r>
      <w:r>
        <w:rPr>
          <w:rFonts w:asciiTheme="minorHAnsi" w:hAnsiTheme="minorHAnsi" w:cstheme="minorHAnsi"/>
          <w:sz w:val="22"/>
          <w:szCs w:val="22"/>
        </w:rPr>
        <w:t xml:space="preserve">with </w:t>
      </w:r>
      <w:r w:rsidRPr="00B13C8D">
        <w:rPr>
          <w:rFonts w:asciiTheme="minorHAnsi" w:hAnsiTheme="minorHAnsi" w:cstheme="minorHAnsi"/>
          <w:sz w:val="22"/>
          <w:szCs w:val="22"/>
        </w:rPr>
        <w:t xml:space="preserve">our </w:t>
      </w:r>
      <w:r>
        <w:rPr>
          <w:rFonts w:asciiTheme="minorHAnsi" w:hAnsiTheme="minorHAnsi" w:cstheme="minorHAnsi"/>
          <w:sz w:val="22"/>
          <w:szCs w:val="22"/>
        </w:rPr>
        <w:t xml:space="preserve">shops </w:t>
      </w:r>
      <w:r w:rsidRPr="00B13C8D">
        <w:rPr>
          <w:rFonts w:asciiTheme="minorHAnsi" w:hAnsiTheme="minorHAnsi" w:cstheme="minorHAnsi"/>
          <w:sz w:val="22"/>
          <w:szCs w:val="22"/>
        </w:rPr>
        <w:t xml:space="preserve">closed on average for 38% of </w:t>
      </w:r>
      <w:r>
        <w:rPr>
          <w:rFonts w:asciiTheme="minorHAnsi" w:hAnsiTheme="minorHAnsi" w:cstheme="minorHAnsi"/>
          <w:sz w:val="22"/>
          <w:szCs w:val="22"/>
        </w:rPr>
        <w:t>2020</w:t>
      </w:r>
      <w:r w:rsidRPr="00B13C8D">
        <w:rPr>
          <w:rFonts w:asciiTheme="minorHAnsi" w:hAnsiTheme="minorHAnsi" w:cstheme="minorHAnsi"/>
          <w:sz w:val="22"/>
          <w:szCs w:val="22"/>
        </w:rPr>
        <w:t xml:space="preserve">. This </w:t>
      </w:r>
      <w:r>
        <w:rPr>
          <w:rFonts w:asciiTheme="minorHAnsi" w:hAnsiTheme="minorHAnsi" w:cstheme="minorHAnsi"/>
          <w:sz w:val="22"/>
          <w:szCs w:val="22"/>
        </w:rPr>
        <w:t xml:space="preserve">led to a </w:t>
      </w:r>
      <w:r w:rsidRPr="00B13C8D">
        <w:rPr>
          <w:rFonts w:asciiTheme="minorHAnsi" w:hAnsiTheme="minorHAnsi" w:cstheme="minorHAnsi"/>
          <w:sz w:val="22"/>
          <w:szCs w:val="22"/>
        </w:rPr>
        <w:t>36% decline in revenue</w:t>
      </w:r>
      <w:r>
        <w:rPr>
          <w:rFonts w:asciiTheme="minorHAnsi" w:hAnsiTheme="minorHAnsi" w:cstheme="minorHAnsi"/>
          <w:sz w:val="22"/>
          <w:szCs w:val="22"/>
        </w:rPr>
        <w:t>.</w:t>
      </w:r>
      <w:r w:rsidRPr="00B13C8D">
        <w:rPr>
          <w:rFonts w:asciiTheme="minorHAnsi" w:hAnsiTheme="minorHAnsi" w:cstheme="minorHAnsi"/>
          <w:sz w:val="22"/>
          <w:szCs w:val="22"/>
        </w:rPr>
        <w:t xml:space="preserve"> </w:t>
      </w:r>
      <w:r>
        <w:rPr>
          <w:rFonts w:asciiTheme="minorHAnsi" w:hAnsiTheme="minorHAnsi" w:cstheme="minorHAnsi"/>
          <w:sz w:val="22"/>
          <w:szCs w:val="22"/>
        </w:rPr>
        <w:t xml:space="preserve"> In the period post-March when shops were open, underlying performance was reasonably strong notwithstanding </w:t>
      </w:r>
      <w:r w:rsidRPr="00B13C8D">
        <w:rPr>
          <w:rFonts w:asciiTheme="minorHAnsi" w:hAnsiTheme="minorHAnsi" w:cstheme="minorHAnsi"/>
          <w:sz w:val="22"/>
          <w:szCs w:val="22"/>
        </w:rPr>
        <w:t>the disrupted nature of trading and social distancing measures in place</w:t>
      </w:r>
      <w:r>
        <w:rPr>
          <w:rFonts w:asciiTheme="minorHAnsi" w:hAnsiTheme="minorHAnsi" w:cstheme="minorHAnsi"/>
          <w:sz w:val="22"/>
          <w:szCs w:val="22"/>
        </w:rPr>
        <w:t>.</w:t>
      </w:r>
      <w:r w:rsidRPr="00B13C8D">
        <w:rPr>
          <w:rFonts w:asciiTheme="minorHAnsi" w:hAnsiTheme="minorHAnsi" w:cstheme="minorHAnsi"/>
          <w:sz w:val="22"/>
          <w:szCs w:val="22"/>
        </w:rPr>
        <w:t xml:space="preserve"> </w:t>
      </w:r>
    </w:p>
    <w:p w14:paraId="5CFDBFFD" w14:textId="77777777" w:rsidR="00682944" w:rsidRPr="00B13C8D" w:rsidRDefault="00682944" w:rsidP="00682944">
      <w:pPr>
        <w:spacing w:after="120"/>
        <w:jc w:val="both"/>
        <w:rPr>
          <w:rFonts w:asciiTheme="minorHAnsi" w:hAnsiTheme="minorHAnsi" w:cstheme="minorHAnsi"/>
          <w:sz w:val="22"/>
          <w:szCs w:val="22"/>
        </w:rPr>
      </w:pPr>
      <w:r w:rsidRPr="00B13C8D">
        <w:rPr>
          <w:rFonts w:asciiTheme="minorHAnsi" w:hAnsiTheme="minorHAnsi" w:cstheme="minorHAnsi"/>
          <w:sz w:val="22"/>
          <w:szCs w:val="22"/>
        </w:rPr>
        <w:t>Revenue declined 28% in our UK estate, where our shops were closed 36% of the year. In Ireland revenue declined 46%, with shops closed 40% of the time. The better performance in the UK can be attributed to competitor shop closures, more favourable sports results and a strong performance from gaming when available.</w:t>
      </w:r>
    </w:p>
    <w:p w14:paraId="0DBB41BA" w14:textId="77777777" w:rsidR="00682944" w:rsidRPr="00641E18" w:rsidRDefault="00682944" w:rsidP="00682944">
      <w:pPr>
        <w:spacing w:after="120"/>
        <w:jc w:val="both"/>
        <w:rPr>
          <w:rFonts w:asciiTheme="minorHAnsi" w:hAnsiTheme="minorHAnsi" w:cstheme="minorHAnsi"/>
          <w:sz w:val="22"/>
          <w:szCs w:val="22"/>
        </w:rPr>
      </w:pPr>
      <w:r w:rsidRPr="00641E18">
        <w:rPr>
          <w:rFonts w:asciiTheme="minorHAnsi" w:hAnsiTheme="minorHAnsi" w:cstheme="minorHAnsi"/>
          <w:sz w:val="22"/>
          <w:szCs w:val="22"/>
        </w:rPr>
        <w:t xml:space="preserve">Operating costs declined 7% in 2020. We paid, and continue to pay, our staff when shops </w:t>
      </w:r>
      <w:r>
        <w:rPr>
          <w:rFonts w:asciiTheme="minorHAnsi" w:hAnsiTheme="minorHAnsi" w:cstheme="minorHAnsi"/>
          <w:sz w:val="22"/>
          <w:szCs w:val="22"/>
        </w:rPr>
        <w:t xml:space="preserve">are </w:t>
      </w:r>
      <w:r w:rsidRPr="00641E18">
        <w:rPr>
          <w:rFonts w:asciiTheme="minorHAnsi" w:hAnsiTheme="minorHAnsi" w:cstheme="minorHAnsi"/>
          <w:sz w:val="22"/>
          <w:szCs w:val="22"/>
        </w:rPr>
        <w:t xml:space="preserve">closed, without availing of any government support schemes to do so. </w:t>
      </w:r>
    </w:p>
    <w:p w14:paraId="63D536DD" w14:textId="77777777" w:rsidR="00682944" w:rsidRPr="00B13C8D" w:rsidRDefault="00682944" w:rsidP="00682944">
      <w:pPr>
        <w:spacing w:after="160" w:line="259" w:lineRule="auto"/>
        <w:jc w:val="both"/>
        <w:rPr>
          <w:rFonts w:asciiTheme="minorHAnsi" w:hAnsiTheme="minorHAnsi" w:cstheme="minorHAnsi"/>
          <w:sz w:val="22"/>
          <w:szCs w:val="22"/>
        </w:rPr>
      </w:pPr>
      <w:r w:rsidRPr="00641E18">
        <w:rPr>
          <w:rFonts w:asciiTheme="minorHAnsi" w:hAnsiTheme="minorHAnsi" w:cstheme="minorHAnsi"/>
          <w:sz w:val="22"/>
          <w:szCs w:val="22"/>
        </w:rPr>
        <w:t xml:space="preserve">While retail has been highly disrupted in 2020, we continue to see a </w:t>
      </w:r>
      <w:r>
        <w:rPr>
          <w:rFonts w:asciiTheme="minorHAnsi" w:hAnsiTheme="minorHAnsi" w:cstheme="minorHAnsi"/>
          <w:sz w:val="22"/>
          <w:szCs w:val="22"/>
        </w:rPr>
        <w:t xml:space="preserve">great opportunity </w:t>
      </w:r>
      <w:r w:rsidRPr="00641E18">
        <w:rPr>
          <w:rFonts w:asciiTheme="minorHAnsi" w:hAnsiTheme="minorHAnsi" w:cstheme="minorHAnsi"/>
          <w:sz w:val="22"/>
          <w:szCs w:val="22"/>
        </w:rPr>
        <w:t>for our well-invested estate within the portfolio of Group assets.</w:t>
      </w:r>
    </w:p>
    <w:p w14:paraId="05A6A244" w14:textId="77777777" w:rsidR="00682944" w:rsidRDefault="00682944" w:rsidP="00682944">
      <w:pPr>
        <w:rPr>
          <w:rFonts w:asciiTheme="minorHAnsi" w:hAnsiTheme="minorHAnsi"/>
          <w:b/>
          <w:sz w:val="22"/>
          <w:szCs w:val="22"/>
        </w:rPr>
      </w:pPr>
      <w:r>
        <w:rPr>
          <w:rFonts w:asciiTheme="minorHAnsi" w:hAnsiTheme="minorHAnsi"/>
          <w:b/>
          <w:sz w:val="22"/>
          <w:szCs w:val="22"/>
        </w:rPr>
        <w:br w:type="page"/>
      </w:r>
    </w:p>
    <w:p w14:paraId="64ABC658" w14:textId="77777777" w:rsidR="00682944" w:rsidRPr="004F09BF" w:rsidRDefault="00682944" w:rsidP="00682944">
      <w:pPr>
        <w:rPr>
          <w:rFonts w:asciiTheme="minorHAnsi" w:hAnsiTheme="minorHAnsi"/>
          <w:b/>
          <w:i/>
          <w:sz w:val="18"/>
          <w:szCs w:val="18"/>
        </w:rPr>
      </w:pPr>
      <w:r>
        <w:rPr>
          <w:rFonts w:asciiTheme="minorHAnsi" w:hAnsiTheme="minorHAnsi"/>
          <w:b/>
          <w:sz w:val="22"/>
          <w:szCs w:val="22"/>
        </w:rPr>
        <w:lastRenderedPageBreak/>
        <w:t>SBG</w:t>
      </w:r>
      <w:r>
        <w:rPr>
          <w:rFonts w:asciiTheme="minorHAnsi" w:hAnsiTheme="minorHAnsi"/>
          <w:i/>
          <w:sz w:val="22"/>
          <w:szCs w:val="22"/>
          <w:vertAlign w:val="superscript"/>
        </w:rPr>
        <w:t>9</w:t>
      </w:r>
    </w:p>
    <w:tbl>
      <w:tblPr>
        <w:tblW w:w="7184" w:type="dxa"/>
        <w:tblLook w:val="04A0" w:firstRow="1" w:lastRow="0" w:firstColumn="1" w:lastColumn="0" w:noHBand="0" w:noVBand="1"/>
      </w:tblPr>
      <w:tblGrid>
        <w:gridCol w:w="2928"/>
        <w:gridCol w:w="856"/>
        <w:gridCol w:w="956"/>
        <w:gridCol w:w="1028"/>
        <w:gridCol w:w="708"/>
        <w:gridCol w:w="708"/>
      </w:tblGrid>
      <w:tr w:rsidR="00682944" w:rsidRPr="00D51B9C" w14:paraId="066399F4" w14:textId="77777777" w:rsidTr="00C46D42">
        <w:trPr>
          <w:trHeight w:val="255"/>
        </w:trPr>
        <w:tc>
          <w:tcPr>
            <w:tcW w:w="2928" w:type="dxa"/>
            <w:tcBorders>
              <w:top w:val="single" w:sz="8" w:space="0" w:color="auto"/>
              <w:left w:val="single" w:sz="8" w:space="0" w:color="auto"/>
              <w:bottom w:val="nil"/>
              <w:right w:val="nil"/>
            </w:tcBorders>
            <w:shd w:val="clear" w:color="auto" w:fill="auto"/>
            <w:noWrap/>
            <w:vAlign w:val="center"/>
            <w:hideMark/>
          </w:tcPr>
          <w:p w14:paraId="2CE50E4A" w14:textId="77777777" w:rsidR="00682944" w:rsidRPr="00D51B9C" w:rsidRDefault="00682944" w:rsidP="00C46D42">
            <w:pPr>
              <w:jc w:val="both"/>
              <w:rPr>
                <w:rFonts w:ascii="Calibri" w:hAnsi="Calibri" w:cs="Calibri"/>
                <w:b/>
                <w:bCs/>
                <w:sz w:val="20"/>
                <w:lang w:val="en-IE" w:eastAsia="en-IE"/>
              </w:rPr>
            </w:pPr>
            <w:r w:rsidRPr="00D51B9C">
              <w:rPr>
                <w:rFonts w:ascii="Calibri" w:hAnsi="Calibri" w:cs="Calibri"/>
                <w:b/>
                <w:bCs/>
                <w:sz w:val="20"/>
                <w:lang w:val="en-IE" w:eastAsia="en-IE"/>
              </w:rPr>
              <w:t> </w:t>
            </w:r>
          </w:p>
        </w:tc>
        <w:tc>
          <w:tcPr>
            <w:tcW w:w="856" w:type="dxa"/>
            <w:tcBorders>
              <w:top w:val="single" w:sz="8" w:space="0" w:color="auto"/>
              <w:left w:val="nil"/>
              <w:bottom w:val="nil"/>
              <w:right w:val="nil"/>
            </w:tcBorders>
            <w:shd w:val="clear" w:color="auto" w:fill="auto"/>
            <w:noWrap/>
            <w:vAlign w:val="center"/>
            <w:hideMark/>
          </w:tcPr>
          <w:p w14:paraId="6A61EB12"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FY</w:t>
            </w:r>
          </w:p>
        </w:tc>
        <w:tc>
          <w:tcPr>
            <w:tcW w:w="956" w:type="dxa"/>
            <w:tcBorders>
              <w:top w:val="single" w:sz="8" w:space="0" w:color="auto"/>
              <w:left w:val="nil"/>
              <w:bottom w:val="nil"/>
              <w:right w:val="nil"/>
            </w:tcBorders>
            <w:shd w:val="clear" w:color="auto" w:fill="auto"/>
            <w:noWrap/>
            <w:vAlign w:val="center"/>
            <w:hideMark/>
          </w:tcPr>
          <w:p w14:paraId="4984089A"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FY</w:t>
            </w:r>
          </w:p>
        </w:tc>
        <w:tc>
          <w:tcPr>
            <w:tcW w:w="1028" w:type="dxa"/>
            <w:tcBorders>
              <w:top w:val="single" w:sz="8" w:space="0" w:color="auto"/>
              <w:left w:val="nil"/>
              <w:bottom w:val="nil"/>
              <w:right w:val="single" w:sz="8" w:space="0" w:color="auto"/>
            </w:tcBorders>
            <w:shd w:val="clear" w:color="auto" w:fill="auto"/>
            <w:noWrap/>
            <w:vAlign w:val="center"/>
            <w:hideMark/>
          </w:tcPr>
          <w:p w14:paraId="694AC779"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 </w:t>
            </w:r>
          </w:p>
        </w:tc>
        <w:tc>
          <w:tcPr>
            <w:tcW w:w="708" w:type="dxa"/>
            <w:tcBorders>
              <w:top w:val="nil"/>
              <w:left w:val="nil"/>
              <w:bottom w:val="nil"/>
              <w:right w:val="nil"/>
            </w:tcBorders>
            <w:shd w:val="clear" w:color="auto" w:fill="auto"/>
            <w:noWrap/>
            <w:vAlign w:val="bottom"/>
            <w:hideMark/>
          </w:tcPr>
          <w:p w14:paraId="74D34A64" w14:textId="77777777" w:rsidR="00682944" w:rsidRPr="00D51B9C" w:rsidRDefault="00682944" w:rsidP="00C46D42">
            <w:pPr>
              <w:jc w:val="right"/>
              <w:rPr>
                <w:rFonts w:ascii="Calibri" w:hAnsi="Calibri" w:cs="Calibri"/>
                <w:b/>
                <w:bCs/>
                <w:color w:val="000000"/>
                <w:sz w:val="20"/>
                <w:lang w:val="en-IE" w:eastAsia="en-IE"/>
              </w:rPr>
            </w:pPr>
          </w:p>
        </w:tc>
        <w:tc>
          <w:tcPr>
            <w:tcW w:w="708" w:type="dxa"/>
            <w:tcBorders>
              <w:top w:val="nil"/>
              <w:left w:val="nil"/>
              <w:bottom w:val="nil"/>
              <w:right w:val="nil"/>
            </w:tcBorders>
            <w:shd w:val="clear" w:color="auto" w:fill="auto"/>
            <w:noWrap/>
            <w:vAlign w:val="bottom"/>
            <w:hideMark/>
          </w:tcPr>
          <w:p w14:paraId="68D9CB92" w14:textId="77777777" w:rsidR="00682944" w:rsidRPr="00D51B9C" w:rsidRDefault="00682944" w:rsidP="00C46D42">
            <w:pPr>
              <w:rPr>
                <w:rFonts w:ascii="Times New Roman" w:hAnsi="Times New Roman"/>
                <w:sz w:val="20"/>
                <w:lang w:val="en-IE" w:eastAsia="en-IE"/>
              </w:rPr>
            </w:pPr>
          </w:p>
        </w:tc>
      </w:tr>
      <w:tr w:rsidR="00682944" w:rsidRPr="00D51B9C" w14:paraId="0A6AB6F4"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3615C70F" w14:textId="77777777" w:rsidR="00682944" w:rsidRPr="00D51B9C" w:rsidRDefault="00682944" w:rsidP="00C46D42">
            <w:pPr>
              <w:jc w:val="both"/>
              <w:rPr>
                <w:rFonts w:ascii="Calibri" w:hAnsi="Calibri" w:cs="Calibri"/>
                <w:b/>
                <w:bCs/>
                <w:sz w:val="20"/>
                <w:lang w:val="en-IE" w:eastAsia="en-IE"/>
              </w:rPr>
            </w:pPr>
            <w:r w:rsidRPr="00D51B9C">
              <w:rPr>
                <w:rFonts w:ascii="Calibri" w:hAnsi="Calibri" w:cs="Calibri"/>
                <w:b/>
                <w:bCs/>
                <w:sz w:val="20"/>
                <w:lang w:val="en-IE" w:eastAsia="en-IE"/>
              </w:rPr>
              <w:t> </w:t>
            </w:r>
          </w:p>
        </w:tc>
        <w:tc>
          <w:tcPr>
            <w:tcW w:w="856" w:type="dxa"/>
            <w:tcBorders>
              <w:top w:val="nil"/>
              <w:left w:val="nil"/>
              <w:bottom w:val="nil"/>
              <w:right w:val="nil"/>
            </w:tcBorders>
            <w:shd w:val="clear" w:color="auto" w:fill="auto"/>
            <w:noWrap/>
            <w:vAlign w:val="center"/>
            <w:hideMark/>
          </w:tcPr>
          <w:p w14:paraId="7C8264BC"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2020</w:t>
            </w:r>
          </w:p>
        </w:tc>
        <w:tc>
          <w:tcPr>
            <w:tcW w:w="956" w:type="dxa"/>
            <w:tcBorders>
              <w:top w:val="nil"/>
              <w:left w:val="nil"/>
              <w:bottom w:val="nil"/>
              <w:right w:val="nil"/>
            </w:tcBorders>
            <w:shd w:val="clear" w:color="auto" w:fill="auto"/>
            <w:noWrap/>
            <w:vAlign w:val="center"/>
            <w:hideMark/>
          </w:tcPr>
          <w:p w14:paraId="315F7BC8"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2019</w:t>
            </w:r>
          </w:p>
        </w:tc>
        <w:tc>
          <w:tcPr>
            <w:tcW w:w="1028" w:type="dxa"/>
            <w:tcBorders>
              <w:top w:val="nil"/>
              <w:left w:val="nil"/>
              <w:bottom w:val="nil"/>
              <w:right w:val="single" w:sz="8" w:space="0" w:color="auto"/>
            </w:tcBorders>
            <w:shd w:val="clear" w:color="auto" w:fill="auto"/>
            <w:noWrap/>
            <w:vAlign w:val="center"/>
            <w:hideMark/>
          </w:tcPr>
          <w:p w14:paraId="371C6852"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Change</w:t>
            </w:r>
          </w:p>
        </w:tc>
        <w:tc>
          <w:tcPr>
            <w:tcW w:w="708" w:type="dxa"/>
            <w:tcBorders>
              <w:top w:val="nil"/>
              <w:left w:val="nil"/>
              <w:bottom w:val="nil"/>
              <w:right w:val="nil"/>
            </w:tcBorders>
            <w:shd w:val="clear" w:color="auto" w:fill="auto"/>
            <w:noWrap/>
            <w:vAlign w:val="bottom"/>
            <w:hideMark/>
          </w:tcPr>
          <w:p w14:paraId="57DAE243" w14:textId="77777777" w:rsidR="00682944" w:rsidRPr="00D51B9C" w:rsidRDefault="00682944" w:rsidP="00C46D42">
            <w:pPr>
              <w:jc w:val="right"/>
              <w:rPr>
                <w:rFonts w:ascii="Calibri" w:hAnsi="Calibri" w:cs="Calibri"/>
                <w:b/>
                <w:bCs/>
                <w:color w:val="000000"/>
                <w:sz w:val="20"/>
                <w:lang w:val="en-IE" w:eastAsia="en-IE"/>
              </w:rPr>
            </w:pPr>
          </w:p>
        </w:tc>
        <w:tc>
          <w:tcPr>
            <w:tcW w:w="708" w:type="dxa"/>
            <w:tcBorders>
              <w:top w:val="nil"/>
              <w:left w:val="nil"/>
              <w:bottom w:val="nil"/>
              <w:right w:val="nil"/>
            </w:tcBorders>
            <w:shd w:val="clear" w:color="auto" w:fill="auto"/>
            <w:noWrap/>
            <w:vAlign w:val="bottom"/>
            <w:hideMark/>
          </w:tcPr>
          <w:p w14:paraId="03270154" w14:textId="77777777" w:rsidR="00682944" w:rsidRPr="00D51B9C" w:rsidRDefault="00682944" w:rsidP="00C46D42">
            <w:pPr>
              <w:rPr>
                <w:rFonts w:ascii="Times New Roman" w:hAnsi="Times New Roman"/>
                <w:sz w:val="20"/>
                <w:lang w:val="en-IE" w:eastAsia="en-IE"/>
              </w:rPr>
            </w:pPr>
          </w:p>
        </w:tc>
      </w:tr>
      <w:tr w:rsidR="00682944" w:rsidRPr="00D51B9C" w14:paraId="466205C1" w14:textId="77777777" w:rsidTr="00C46D42">
        <w:trPr>
          <w:trHeight w:val="255"/>
        </w:trPr>
        <w:tc>
          <w:tcPr>
            <w:tcW w:w="2928" w:type="dxa"/>
            <w:tcBorders>
              <w:top w:val="nil"/>
              <w:left w:val="single" w:sz="8" w:space="0" w:color="auto"/>
              <w:bottom w:val="single" w:sz="8" w:space="0" w:color="auto"/>
              <w:right w:val="nil"/>
            </w:tcBorders>
            <w:shd w:val="clear" w:color="auto" w:fill="auto"/>
            <w:hideMark/>
          </w:tcPr>
          <w:p w14:paraId="3AF97467" w14:textId="77777777" w:rsidR="00682944" w:rsidRPr="00D51B9C" w:rsidRDefault="00682944" w:rsidP="00C46D42">
            <w:pPr>
              <w:rPr>
                <w:rFonts w:ascii="Calibri" w:hAnsi="Calibri" w:cs="Calibri"/>
                <w:i/>
                <w:iCs/>
                <w:color w:val="000000"/>
                <w:sz w:val="20"/>
                <w:lang w:val="en-IE" w:eastAsia="en-IE"/>
              </w:rPr>
            </w:pPr>
            <w:r w:rsidRPr="00D51B9C">
              <w:rPr>
                <w:rFonts w:ascii="Calibri" w:hAnsi="Calibri" w:cs="Calibri"/>
                <w:i/>
                <w:iCs/>
                <w:color w:val="000000"/>
                <w:sz w:val="20"/>
                <w:lang w:val="en-IE" w:eastAsia="en-IE"/>
              </w:rPr>
              <w:t>Pro forma</w:t>
            </w:r>
          </w:p>
        </w:tc>
        <w:tc>
          <w:tcPr>
            <w:tcW w:w="856" w:type="dxa"/>
            <w:tcBorders>
              <w:top w:val="nil"/>
              <w:left w:val="nil"/>
              <w:bottom w:val="single" w:sz="8" w:space="0" w:color="auto"/>
              <w:right w:val="nil"/>
            </w:tcBorders>
            <w:shd w:val="clear" w:color="auto" w:fill="auto"/>
            <w:noWrap/>
            <w:vAlign w:val="center"/>
            <w:hideMark/>
          </w:tcPr>
          <w:p w14:paraId="0EF36203"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£m</w:t>
            </w:r>
          </w:p>
        </w:tc>
        <w:tc>
          <w:tcPr>
            <w:tcW w:w="956" w:type="dxa"/>
            <w:tcBorders>
              <w:top w:val="nil"/>
              <w:left w:val="nil"/>
              <w:bottom w:val="single" w:sz="8" w:space="0" w:color="auto"/>
              <w:right w:val="nil"/>
            </w:tcBorders>
            <w:shd w:val="clear" w:color="auto" w:fill="auto"/>
            <w:noWrap/>
            <w:vAlign w:val="center"/>
            <w:hideMark/>
          </w:tcPr>
          <w:p w14:paraId="2A03C609"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£m</w:t>
            </w:r>
          </w:p>
        </w:tc>
        <w:tc>
          <w:tcPr>
            <w:tcW w:w="1028" w:type="dxa"/>
            <w:tcBorders>
              <w:top w:val="nil"/>
              <w:left w:val="nil"/>
              <w:bottom w:val="single" w:sz="8" w:space="0" w:color="auto"/>
              <w:right w:val="single" w:sz="8" w:space="0" w:color="auto"/>
            </w:tcBorders>
            <w:shd w:val="clear" w:color="auto" w:fill="auto"/>
            <w:noWrap/>
            <w:vAlign w:val="center"/>
            <w:hideMark/>
          </w:tcPr>
          <w:p w14:paraId="6DD122E8"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w:t>
            </w:r>
          </w:p>
        </w:tc>
        <w:tc>
          <w:tcPr>
            <w:tcW w:w="708" w:type="dxa"/>
            <w:tcBorders>
              <w:top w:val="nil"/>
              <w:left w:val="nil"/>
              <w:bottom w:val="nil"/>
              <w:right w:val="nil"/>
            </w:tcBorders>
            <w:shd w:val="clear" w:color="auto" w:fill="auto"/>
            <w:noWrap/>
            <w:vAlign w:val="bottom"/>
            <w:hideMark/>
          </w:tcPr>
          <w:p w14:paraId="0B34FDBE" w14:textId="77777777" w:rsidR="00682944" w:rsidRPr="00D51B9C" w:rsidRDefault="00682944" w:rsidP="00C46D42">
            <w:pPr>
              <w:jc w:val="right"/>
              <w:rPr>
                <w:rFonts w:ascii="Calibri" w:hAnsi="Calibri" w:cs="Calibri"/>
                <w:b/>
                <w:bCs/>
                <w:color w:val="000000"/>
                <w:sz w:val="20"/>
                <w:lang w:val="en-IE" w:eastAsia="en-IE"/>
              </w:rPr>
            </w:pPr>
          </w:p>
        </w:tc>
        <w:tc>
          <w:tcPr>
            <w:tcW w:w="708" w:type="dxa"/>
            <w:tcBorders>
              <w:top w:val="nil"/>
              <w:left w:val="nil"/>
              <w:bottom w:val="nil"/>
              <w:right w:val="nil"/>
            </w:tcBorders>
            <w:shd w:val="clear" w:color="auto" w:fill="auto"/>
            <w:noWrap/>
            <w:vAlign w:val="bottom"/>
            <w:hideMark/>
          </w:tcPr>
          <w:p w14:paraId="0AF72563" w14:textId="77777777" w:rsidR="00682944" w:rsidRPr="00D51B9C" w:rsidRDefault="00682944" w:rsidP="00C46D42">
            <w:pPr>
              <w:rPr>
                <w:rFonts w:ascii="Times New Roman" w:hAnsi="Times New Roman"/>
                <w:sz w:val="20"/>
                <w:lang w:val="en-IE" w:eastAsia="en-IE"/>
              </w:rPr>
            </w:pPr>
          </w:p>
        </w:tc>
      </w:tr>
      <w:tr w:rsidR="00682944" w:rsidRPr="00D51B9C" w14:paraId="508E6AD8" w14:textId="77777777" w:rsidTr="00C46D42">
        <w:trPr>
          <w:trHeight w:val="45"/>
        </w:trPr>
        <w:tc>
          <w:tcPr>
            <w:tcW w:w="2928" w:type="dxa"/>
            <w:tcBorders>
              <w:top w:val="nil"/>
              <w:left w:val="single" w:sz="8" w:space="0" w:color="auto"/>
              <w:bottom w:val="nil"/>
              <w:right w:val="nil"/>
            </w:tcBorders>
            <w:shd w:val="clear" w:color="auto" w:fill="auto"/>
            <w:hideMark/>
          </w:tcPr>
          <w:p w14:paraId="39839F32" w14:textId="77777777" w:rsidR="00682944" w:rsidRPr="00D51B9C" w:rsidRDefault="00682944" w:rsidP="00C46D42">
            <w:pPr>
              <w:rPr>
                <w:rFonts w:ascii="Calibri" w:hAnsi="Calibri" w:cs="Calibri"/>
                <w:i/>
                <w:iCs/>
                <w:color w:val="000000"/>
                <w:sz w:val="2"/>
                <w:szCs w:val="2"/>
                <w:lang w:val="en-IE" w:eastAsia="en-IE"/>
              </w:rPr>
            </w:pPr>
            <w:r w:rsidRPr="00D51B9C">
              <w:rPr>
                <w:rFonts w:ascii="Calibri" w:hAnsi="Calibri" w:cs="Calibri"/>
                <w:i/>
                <w:iCs/>
                <w:color w:val="000000"/>
                <w:sz w:val="2"/>
                <w:szCs w:val="2"/>
                <w:lang w:val="en-IE" w:eastAsia="en-IE"/>
              </w:rPr>
              <w:t> </w:t>
            </w:r>
          </w:p>
        </w:tc>
        <w:tc>
          <w:tcPr>
            <w:tcW w:w="856" w:type="dxa"/>
            <w:tcBorders>
              <w:top w:val="nil"/>
              <w:left w:val="nil"/>
              <w:bottom w:val="nil"/>
              <w:right w:val="nil"/>
            </w:tcBorders>
            <w:shd w:val="clear" w:color="auto" w:fill="auto"/>
            <w:noWrap/>
            <w:vAlign w:val="center"/>
            <w:hideMark/>
          </w:tcPr>
          <w:p w14:paraId="097F1217" w14:textId="77777777" w:rsidR="00682944" w:rsidRPr="00D51B9C" w:rsidRDefault="00682944" w:rsidP="00C46D42">
            <w:pPr>
              <w:rPr>
                <w:rFonts w:ascii="Calibri" w:hAnsi="Calibri" w:cs="Calibri"/>
                <w:i/>
                <w:iCs/>
                <w:color w:val="000000"/>
                <w:sz w:val="2"/>
                <w:szCs w:val="2"/>
                <w:lang w:val="en-IE" w:eastAsia="en-IE"/>
              </w:rPr>
            </w:pPr>
          </w:p>
        </w:tc>
        <w:tc>
          <w:tcPr>
            <w:tcW w:w="956" w:type="dxa"/>
            <w:tcBorders>
              <w:top w:val="nil"/>
              <w:left w:val="nil"/>
              <w:bottom w:val="nil"/>
              <w:right w:val="nil"/>
            </w:tcBorders>
            <w:shd w:val="clear" w:color="auto" w:fill="auto"/>
            <w:noWrap/>
            <w:vAlign w:val="center"/>
            <w:hideMark/>
          </w:tcPr>
          <w:p w14:paraId="6AE5B66C"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099444AC" w14:textId="77777777" w:rsidR="00682944" w:rsidRPr="00D51B9C" w:rsidRDefault="00682944" w:rsidP="00C46D42">
            <w:pPr>
              <w:jc w:val="right"/>
              <w:rPr>
                <w:rFonts w:ascii="Calibri" w:hAnsi="Calibri" w:cs="Calibri"/>
                <w:b/>
                <w:bCs/>
                <w:color w:val="000000"/>
                <w:sz w:val="2"/>
                <w:szCs w:val="2"/>
                <w:lang w:val="en-IE" w:eastAsia="en-IE"/>
              </w:rPr>
            </w:pPr>
            <w:r w:rsidRPr="00D51B9C">
              <w:rPr>
                <w:rFonts w:ascii="Calibri" w:hAnsi="Calibri" w:cs="Calibri"/>
                <w:b/>
                <w:bCs/>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181B42A5" w14:textId="77777777" w:rsidR="00682944" w:rsidRPr="00D51B9C" w:rsidRDefault="00682944" w:rsidP="00C46D42">
            <w:pPr>
              <w:jc w:val="right"/>
              <w:rPr>
                <w:rFonts w:ascii="Calibri" w:hAnsi="Calibri" w:cs="Calibri"/>
                <w:b/>
                <w:bCs/>
                <w:color w:val="000000"/>
                <w:sz w:val="2"/>
                <w:szCs w:val="2"/>
                <w:lang w:val="en-IE" w:eastAsia="en-IE"/>
              </w:rPr>
            </w:pPr>
          </w:p>
        </w:tc>
        <w:tc>
          <w:tcPr>
            <w:tcW w:w="708" w:type="dxa"/>
            <w:tcBorders>
              <w:top w:val="nil"/>
              <w:left w:val="nil"/>
              <w:bottom w:val="nil"/>
              <w:right w:val="nil"/>
            </w:tcBorders>
            <w:shd w:val="clear" w:color="auto" w:fill="auto"/>
            <w:noWrap/>
            <w:vAlign w:val="bottom"/>
            <w:hideMark/>
          </w:tcPr>
          <w:p w14:paraId="68D86458" w14:textId="77777777" w:rsidR="00682944" w:rsidRPr="00D51B9C" w:rsidRDefault="00682944" w:rsidP="00C46D42">
            <w:pPr>
              <w:rPr>
                <w:rFonts w:ascii="Times New Roman" w:hAnsi="Times New Roman"/>
                <w:sz w:val="20"/>
                <w:lang w:val="en-IE" w:eastAsia="en-IE"/>
              </w:rPr>
            </w:pPr>
          </w:p>
        </w:tc>
      </w:tr>
      <w:tr w:rsidR="00682944" w:rsidRPr="00D51B9C" w14:paraId="6C3C7741"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02A5C95F"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Sportsbook stakes</w:t>
            </w:r>
          </w:p>
        </w:tc>
        <w:tc>
          <w:tcPr>
            <w:tcW w:w="856" w:type="dxa"/>
            <w:tcBorders>
              <w:top w:val="nil"/>
              <w:left w:val="nil"/>
              <w:bottom w:val="nil"/>
              <w:right w:val="nil"/>
            </w:tcBorders>
            <w:shd w:val="clear" w:color="auto" w:fill="auto"/>
            <w:noWrap/>
            <w:vAlign w:val="center"/>
            <w:hideMark/>
          </w:tcPr>
          <w:p w14:paraId="2D2B0061"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4,173</w:t>
            </w:r>
          </w:p>
        </w:tc>
        <w:tc>
          <w:tcPr>
            <w:tcW w:w="956" w:type="dxa"/>
            <w:tcBorders>
              <w:top w:val="nil"/>
              <w:left w:val="nil"/>
              <w:bottom w:val="nil"/>
              <w:right w:val="nil"/>
            </w:tcBorders>
            <w:shd w:val="clear" w:color="auto" w:fill="auto"/>
            <w:noWrap/>
            <w:vAlign w:val="center"/>
            <w:hideMark/>
          </w:tcPr>
          <w:p w14:paraId="65BA4BED"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4,578</w:t>
            </w:r>
          </w:p>
        </w:tc>
        <w:tc>
          <w:tcPr>
            <w:tcW w:w="1028" w:type="dxa"/>
            <w:tcBorders>
              <w:top w:val="nil"/>
              <w:left w:val="nil"/>
              <w:bottom w:val="nil"/>
              <w:right w:val="single" w:sz="8" w:space="0" w:color="auto"/>
            </w:tcBorders>
            <w:shd w:val="clear" w:color="auto" w:fill="auto"/>
            <w:noWrap/>
            <w:vAlign w:val="center"/>
            <w:hideMark/>
          </w:tcPr>
          <w:p w14:paraId="36FFA6E7"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-9%</w:t>
            </w:r>
          </w:p>
        </w:tc>
        <w:tc>
          <w:tcPr>
            <w:tcW w:w="708" w:type="dxa"/>
            <w:tcBorders>
              <w:top w:val="nil"/>
              <w:left w:val="nil"/>
              <w:bottom w:val="nil"/>
              <w:right w:val="nil"/>
            </w:tcBorders>
            <w:shd w:val="clear" w:color="auto" w:fill="auto"/>
            <w:noWrap/>
            <w:vAlign w:val="bottom"/>
            <w:hideMark/>
          </w:tcPr>
          <w:p w14:paraId="08B2C3AA" w14:textId="77777777" w:rsidR="00682944" w:rsidRPr="00D51B9C" w:rsidRDefault="00682944" w:rsidP="00C46D42">
            <w:pPr>
              <w:jc w:val="right"/>
              <w:rPr>
                <w:rFonts w:ascii="Calibri" w:hAnsi="Calibri" w:cs="Calibri"/>
                <w:b/>
                <w:bCs/>
                <w:color w:val="000000"/>
                <w:sz w:val="20"/>
                <w:lang w:val="en-IE" w:eastAsia="en-IE"/>
              </w:rPr>
            </w:pPr>
          </w:p>
        </w:tc>
        <w:tc>
          <w:tcPr>
            <w:tcW w:w="708" w:type="dxa"/>
            <w:tcBorders>
              <w:top w:val="nil"/>
              <w:left w:val="nil"/>
              <w:bottom w:val="nil"/>
              <w:right w:val="nil"/>
            </w:tcBorders>
            <w:shd w:val="clear" w:color="auto" w:fill="auto"/>
            <w:noWrap/>
            <w:vAlign w:val="bottom"/>
            <w:hideMark/>
          </w:tcPr>
          <w:p w14:paraId="4D08F8C5" w14:textId="77777777" w:rsidR="00682944" w:rsidRPr="00D51B9C" w:rsidRDefault="00682944" w:rsidP="00C46D42">
            <w:pPr>
              <w:rPr>
                <w:rFonts w:ascii="Times New Roman" w:hAnsi="Times New Roman"/>
                <w:sz w:val="20"/>
                <w:lang w:val="en-IE" w:eastAsia="en-IE"/>
              </w:rPr>
            </w:pPr>
          </w:p>
        </w:tc>
      </w:tr>
      <w:tr w:rsidR="00682944" w:rsidRPr="00D51B9C" w14:paraId="17E620FC"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66B7E2B6" w14:textId="77777777" w:rsidR="00682944" w:rsidRPr="00D51B9C" w:rsidRDefault="00682944" w:rsidP="00C46D42">
            <w:pPr>
              <w:jc w:val="both"/>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Sportsbook net revenue margin</w:t>
            </w:r>
          </w:p>
        </w:tc>
        <w:tc>
          <w:tcPr>
            <w:tcW w:w="856" w:type="dxa"/>
            <w:tcBorders>
              <w:top w:val="nil"/>
              <w:left w:val="nil"/>
              <w:bottom w:val="nil"/>
              <w:right w:val="nil"/>
            </w:tcBorders>
            <w:shd w:val="clear" w:color="auto" w:fill="auto"/>
            <w:noWrap/>
            <w:vAlign w:val="center"/>
            <w:hideMark/>
          </w:tcPr>
          <w:p w14:paraId="378141C0"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13.6%</w:t>
            </w:r>
          </w:p>
        </w:tc>
        <w:tc>
          <w:tcPr>
            <w:tcW w:w="956" w:type="dxa"/>
            <w:tcBorders>
              <w:top w:val="nil"/>
              <w:left w:val="nil"/>
              <w:bottom w:val="nil"/>
              <w:right w:val="nil"/>
            </w:tcBorders>
            <w:shd w:val="clear" w:color="auto" w:fill="auto"/>
            <w:noWrap/>
            <w:vAlign w:val="center"/>
            <w:hideMark/>
          </w:tcPr>
          <w:p w14:paraId="74C43039"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9.1%</w:t>
            </w:r>
          </w:p>
        </w:tc>
        <w:tc>
          <w:tcPr>
            <w:tcW w:w="1028" w:type="dxa"/>
            <w:tcBorders>
              <w:top w:val="nil"/>
              <w:left w:val="nil"/>
              <w:bottom w:val="nil"/>
              <w:right w:val="single" w:sz="8" w:space="0" w:color="auto"/>
            </w:tcBorders>
            <w:shd w:val="clear" w:color="auto" w:fill="auto"/>
            <w:noWrap/>
            <w:vAlign w:val="center"/>
            <w:hideMark/>
          </w:tcPr>
          <w:p w14:paraId="257AF3DE" w14:textId="77777777" w:rsidR="00682944" w:rsidRPr="00D51B9C" w:rsidRDefault="00682944" w:rsidP="00C46D42">
            <w:pPr>
              <w:jc w:val="right"/>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+450bps</w:t>
            </w:r>
          </w:p>
        </w:tc>
        <w:tc>
          <w:tcPr>
            <w:tcW w:w="708" w:type="dxa"/>
            <w:tcBorders>
              <w:top w:val="nil"/>
              <w:left w:val="nil"/>
              <w:bottom w:val="nil"/>
              <w:right w:val="nil"/>
            </w:tcBorders>
            <w:shd w:val="clear" w:color="auto" w:fill="auto"/>
            <w:noWrap/>
            <w:vAlign w:val="bottom"/>
            <w:hideMark/>
          </w:tcPr>
          <w:p w14:paraId="78EA5A8B" w14:textId="77777777" w:rsidR="00682944" w:rsidRPr="00D51B9C" w:rsidRDefault="00682944" w:rsidP="00C46D42">
            <w:pPr>
              <w:jc w:val="right"/>
              <w:rPr>
                <w:rFonts w:ascii="Calibri" w:hAnsi="Calibri" w:cs="Calibri"/>
                <w:i/>
                <w:iCs/>
                <w:color w:val="000000"/>
                <w:sz w:val="18"/>
                <w:szCs w:val="18"/>
                <w:lang w:val="en-IE" w:eastAsia="en-IE"/>
              </w:rPr>
            </w:pPr>
          </w:p>
        </w:tc>
        <w:tc>
          <w:tcPr>
            <w:tcW w:w="708" w:type="dxa"/>
            <w:tcBorders>
              <w:top w:val="nil"/>
              <w:left w:val="nil"/>
              <w:bottom w:val="nil"/>
              <w:right w:val="nil"/>
            </w:tcBorders>
            <w:shd w:val="clear" w:color="auto" w:fill="auto"/>
            <w:noWrap/>
            <w:vAlign w:val="bottom"/>
            <w:hideMark/>
          </w:tcPr>
          <w:p w14:paraId="51A090F6" w14:textId="77777777" w:rsidR="00682944" w:rsidRPr="00D51B9C" w:rsidRDefault="00682944" w:rsidP="00C46D42">
            <w:pPr>
              <w:rPr>
                <w:rFonts w:ascii="Times New Roman" w:hAnsi="Times New Roman"/>
                <w:sz w:val="20"/>
                <w:lang w:val="en-IE" w:eastAsia="en-IE"/>
              </w:rPr>
            </w:pPr>
          </w:p>
        </w:tc>
      </w:tr>
      <w:tr w:rsidR="00682944" w:rsidRPr="00D51B9C" w14:paraId="473954D2"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728C216F"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856" w:type="dxa"/>
            <w:tcBorders>
              <w:top w:val="nil"/>
              <w:left w:val="nil"/>
              <w:bottom w:val="nil"/>
              <w:right w:val="nil"/>
            </w:tcBorders>
            <w:shd w:val="clear" w:color="auto" w:fill="auto"/>
            <w:noWrap/>
            <w:vAlign w:val="center"/>
            <w:hideMark/>
          </w:tcPr>
          <w:p w14:paraId="04EBA0E1" w14:textId="77777777" w:rsidR="00682944" w:rsidRPr="00D51B9C" w:rsidRDefault="00682944" w:rsidP="00C46D42">
            <w:pPr>
              <w:jc w:val="both"/>
              <w:rPr>
                <w:rFonts w:ascii="Calibri" w:hAnsi="Calibri" w:cs="Calibri"/>
                <w:color w:val="000000"/>
                <w:sz w:val="2"/>
                <w:szCs w:val="2"/>
                <w:lang w:val="en-IE" w:eastAsia="en-IE"/>
              </w:rPr>
            </w:pPr>
          </w:p>
        </w:tc>
        <w:tc>
          <w:tcPr>
            <w:tcW w:w="956" w:type="dxa"/>
            <w:tcBorders>
              <w:top w:val="nil"/>
              <w:left w:val="nil"/>
              <w:bottom w:val="nil"/>
              <w:right w:val="nil"/>
            </w:tcBorders>
            <w:shd w:val="clear" w:color="auto" w:fill="auto"/>
            <w:noWrap/>
            <w:vAlign w:val="center"/>
            <w:hideMark/>
          </w:tcPr>
          <w:p w14:paraId="5E878D76"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114ACAC7"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7D51DEC6" w14:textId="77777777" w:rsidR="00682944" w:rsidRPr="00D51B9C" w:rsidRDefault="00682944" w:rsidP="00C46D42">
            <w:pPr>
              <w:jc w:val="right"/>
              <w:rPr>
                <w:rFonts w:ascii="Calibri" w:hAnsi="Calibri" w:cs="Calibri"/>
                <w:color w:val="000000"/>
                <w:sz w:val="2"/>
                <w:szCs w:val="2"/>
                <w:lang w:val="en-IE" w:eastAsia="en-IE"/>
              </w:rPr>
            </w:pPr>
          </w:p>
        </w:tc>
        <w:tc>
          <w:tcPr>
            <w:tcW w:w="708" w:type="dxa"/>
            <w:tcBorders>
              <w:top w:val="nil"/>
              <w:left w:val="nil"/>
              <w:bottom w:val="nil"/>
              <w:right w:val="nil"/>
            </w:tcBorders>
            <w:shd w:val="clear" w:color="auto" w:fill="auto"/>
            <w:noWrap/>
            <w:vAlign w:val="bottom"/>
            <w:hideMark/>
          </w:tcPr>
          <w:p w14:paraId="48DC51C2" w14:textId="77777777" w:rsidR="00682944" w:rsidRPr="00D51B9C" w:rsidRDefault="00682944" w:rsidP="00C46D42">
            <w:pPr>
              <w:rPr>
                <w:rFonts w:ascii="Times New Roman" w:hAnsi="Times New Roman"/>
                <w:sz w:val="20"/>
                <w:lang w:val="en-IE" w:eastAsia="en-IE"/>
              </w:rPr>
            </w:pPr>
          </w:p>
        </w:tc>
      </w:tr>
      <w:tr w:rsidR="00682944" w:rsidRPr="00D51B9C" w14:paraId="77F5203C"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7D77D1DB"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Sports revenue</w:t>
            </w:r>
          </w:p>
        </w:tc>
        <w:tc>
          <w:tcPr>
            <w:tcW w:w="856" w:type="dxa"/>
            <w:tcBorders>
              <w:top w:val="nil"/>
              <w:left w:val="nil"/>
              <w:bottom w:val="nil"/>
              <w:right w:val="nil"/>
            </w:tcBorders>
            <w:shd w:val="clear" w:color="auto" w:fill="auto"/>
            <w:noWrap/>
            <w:vAlign w:val="center"/>
            <w:hideMark/>
          </w:tcPr>
          <w:p w14:paraId="78BAA907"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590</w:t>
            </w:r>
          </w:p>
        </w:tc>
        <w:tc>
          <w:tcPr>
            <w:tcW w:w="956" w:type="dxa"/>
            <w:tcBorders>
              <w:top w:val="nil"/>
              <w:left w:val="nil"/>
              <w:bottom w:val="nil"/>
              <w:right w:val="nil"/>
            </w:tcBorders>
            <w:shd w:val="clear" w:color="auto" w:fill="auto"/>
            <w:noWrap/>
            <w:vAlign w:val="center"/>
            <w:hideMark/>
          </w:tcPr>
          <w:p w14:paraId="2BF37618"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442</w:t>
            </w:r>
          </w:p>
        </w:tc>
        <w:tc>
          <w:tcPr>
            <w:tcW w:w="1028" w:type="dxa"/>
            <w:tcBorders>
              <w:top w:val="nil"/>
              <w:left w:val="nil"/>
              <w:bottom w:val="nil"/>
              <w:right w:val="single" w:sz="8" w:space="0" w:color="auto"/>
            </w:tcBorders>
            <w:shd w:val="clear" w:color="auto" w:fill="auto"/>
            <w:noWrap/>
            <w:vAlign w:val="center"/>
            <w:hideMark/>
          </w:tcPr>
          <w:p w14:paraId="360636A2"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+34%</w:t>
            </w:r>
          </w:p>
        </w:tc>
        <w:tc>
          <w:tcPr>
            <w:tcW w:w="708" w:type="dxa"/>
            <w:tcBorders>
              <w:top w:val="nil"/>
              <w:left w:val="nil"/>
              <w:bottom w:val="nil"/>
              <w:right w:val="nil"/>
            </w:tcBorders>
            <w:shd w:val="clear" w:color="auto" w:fill="auto"/>
            <w:noWrap/>
            <w:vAlign w:val="bottom"/>
            <w:hideMark/>
          </w:tcPr>
          <w:p w14:paraId="276ABC5F" w14:textId="77777777" w:rsidR="00682944" w:rsidRPr="00D51B9C" w:rsidRDefault="00682944" w:rsidP="00C46D42">
            <w:pPr>
              <w:jc w:val="right"/>
              <w:rPr>
                <w:rFonts w:ascii="Calibri" w:hAnsi="Calibri" w:cs="Calibri"/>
                <w:color w:val="000000"/>
                <w:sz w:val="20"/>
                <w:lang w:val="en-IE" w:eastAsia="en-IE"/>
              </w:rPr>
            </w:pPr>
          </w:p>
        </w:tc>
        <w:tc>
          <w:tcPr>
            <w:tcW w:w="708" w:type="dxa"/>
            <w:tcBorders>
              <w:top w:val="nil"/>
              <w:left w:val="nil"/>
              <w:bottom w:val="nil"/>
              <w:right w:val="nil"/>
            </w:tcBorders>
            <w:shd w:val="clear" w:color="auto" w:fill="auto"/>
            <w:noWrap/>
            <w:vAlign w:val="bottom"/>
            <w:hideMark/>
          </w:tcPr>
          <w:p w14:paraId="44C941FB" w14:textId="77777777" w:rsidR="00682944" w:rsidRPr="00D51B9C" w:rsidRDefault="00682944" w:rsidP="00C46D42">
            <w:pPr>
              <w:rPr>
                <w:rFonts w:ascii="Times New Roman" w:hAnsi="Times New Roman"/>
                <w:sz w:val="20"/>
                <w:lang w:val="en-IE" w:eastAsia="en-IE"/>
              </w:rPr>
            </w:pPr>
          </w:p>
        </w:tc>
      </w:tr>
      <w:tr w:rsidR="00682944" w:rsidRPr="00D51B9C" w14:paraId="5E9A0945"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11E286C6"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Gaming revenue</w:t>
            </w:r>
          </w:p>
        </w:tc>
        <w:tc>
          <w:tcPr>
            <w:tcW w:w="856" w:type="dxa"/>
            <w:tcBorders>
              <w:top w:val="nil"/>
              <w:left w:val="nil"/>
              <w:bottom w:val="single" w:sz="8" w:space="0" w:color="auto"/>
              <w:right w:val="nil"/>
            </w:tcBorders>
            <w:shd w:val="clear" w:color="auto" w:fill="auto"/>
            <w:noWrap/>
            <w:vAlign w:val="center"/>
            <w:hideMark/>
          </w:tcPr>
          <w:p w14:paraId="3A591FD7"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385</w:t>
            </w:r>
          </w:p>
        </w:tc>
        <w:tc>
          <w:tcPr>
            <w:tcW w:w="956" w:type="dxa"/>
            <w:tcBorders>
              <w:top w:val="nil"/>
              <w:left w:val="nil"/>
              <w:bottom w:val="single" w:sz="8" w:space="0" w:color="auto"/>
              <w:right w:val="nil"/>
            </w:tcBorders>
            <w:shd w:val="clear" w:color="auto" w:fill="auto"/>
            <w:noWrap/>
            <w:vAlign w:val="center"/>
            <w:hideMark/>
          </w:tcPr>
          <w:p w14:paraId="082740A5"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295</w:t>
            </w:r>
          </w:p>
        </w:tc>
        <w:tc>
          <w:tcPr>
            <w:tcW w:w="1028" w:type="dxa"/>
            <w:tcBorders>
              <w:top w:val="nil"/>
              <w:left w:val="nil"/>
              <w:bottom w:val="single" w:sz="8" w:space="0" w:color="auto"/>
              <w:right w:val="single" w:sz="8" w:space="0" w:color="auto"/>
            </w:tcBorders>
            <w:shd w:val="clear" w:color="auto" w:fill="auto"/>
            <w:noWrap/>
            <w:vAlign w:val="center"/>
            <w:hideMark/>
          </w:tcPr>
          <w:p w14:paraId="64E79CA2"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+31%</w:t>
            </w:r>
          </w:p>
        </w:tc>
        <w:tc>
          <w:tcPr>
            <w:tcW w:w="708" w:type="dxa"/>
            <w:tcBorders>
              <w:top w:val="nil"/>
              <w:left w:val="nil"/>
              <w:bottom w:val="nil"/>
              <w:right w:val="nil"/>
            </w:tcBorders>
            <w:shd w:val="clear" w:color="auto" w:fill="auto"/>
            <w:noWrap/>
            <w:vAlign w:val="bottom"/>
            <w:hideMark/>
          </w:tcPr>
          <w:p w14:paraId="2470D084" w14:textId="77777777" w:rsidR="00682944" w:rsidRPr="00D51B9C" w:rsidRDefault="00682944" w:rsidP="00C46D42">
            <w:pPr>
              <w:jc w:val="right"/>
              <w:rPr>
                <w:rFonts w:ascii="Calibri" w:hAnsi="Calibri" w:cs="Calibri"/>
                <w:color w:val="000000"/>
                <w:sz w:val="20"/>
                <w:lang w:val="en-IE" w:eastAsia="en-IE"/>
              </w:rPr>
            </w:pPr>
          </w:p>
        </w:tc>
        <w:tc>
          <w:tcPr>
            <w:tcW w:w="708" w:type="dxa"/>
            <w:tcBorders>
              <w:top w:val="nil"/>
              <w:left w:val="nil"/>
              <w:bottom w:val="nil"/>
              <w:right w:val="nil"/>
            </w:tcBorders>
            <w:shd w:val="clear" w:color="auto" w:fill="auto"/>
            <w:noWrap/>
            <w:vAlign w:val="bottom"/>
            <w:hideMark/>
          </w:tcPr>
          <w:p w14:paraId="16FC0D61" w14:textId="77777777" w:rsidR="00682944" w:rsidRPr="00D51B9C" w:rsidRDefault="00682944" w:rsidP="00C46D42">
            <w:pPr>
              <w:rPr>
                <w:rFonts w:ascii="Times New Roman" w:hAnsi="Times New Roman"/>
                <w:sz w:val="20"/>
                <w:lang w:val="en-IE" w:eastAsia="en-IE"/>
              </w:rPr>
            </w:pPr>
          </w:p>
        </w:tc>
      </w:tr>
      <w:tr w:rsidR="00682944" w:rsidRPr="00D51B9C" w14:paraId="50E01B59"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56627D66"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Total revenue</w:t>
            </w:r>
          </w:p>
        </w:tc>
        <w:tc>
          <w:tcPr>
            <w:tcW w:w="856" w:type="dxa"/>
            <w:tcBorders>
              <w:top w:val="nil"/>
              <w:left w:val="nil"/>
              <w:bottom w:val="nil"/>
              <w:right w:val="nil"/>
            </w:tcBorders>
            <w:shd w:val="clear" w:color="auto" w:fill="auto"/>
            <w:noWrap/>
            <w:vAlign w:val="center"/>
            <w:hideMark/>
          </w:tcPr>
          <w:p w14:paraId="1B718A06"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975</w:t>
            </w:r>
          </w:p>
        </w:tc>
        <w:tc>
          <w:tcPr>
            <w:tcW w:w="956" w:type="dxa"/>
            <w:tcBorders>
              <w:top w:val="nil"/>
              <w:left w:val="nil"/>
              <w:bottom w:val="nil"/>
              <w:right w:val="nil"/>
            </w:tcBorders>
            <w:shd w:val="clear" w:color="auto" w:fill="auto"/>
            <w:noWrap/>
            <w:vAlign w:val="center"/>
            <w:hideMark/>
          </w:tcPr>
          <w:p w14:paraId="6DC8C518"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736</w:t>
            </w:r>
          </w:p>
        </w:tc>
        <w:tc>
          <w:tcPr>
            <w:tcW w:w="1028" w:type="dxa"/>
            <w:tcBorders>
              <w:top w:val="nil"/>
              <w:left w:val="nil"/>
              <w:bottom w:val="nil"/>
              <w:right w:val="single" w:sz="8" w:space="0" w:color="auto"/>
            </w:tcBorders>
            <w:shd w:val="clear" w:color="auto" w:fill="auto"/>
            <w:noWrap/>
            <w:vAlign w:val="center"/>
            <w:hideMark/>
          </w:tcPr>
          <w:p w14:paraId="4A3E1D68"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+32%</w:t>
            </w:r>
          </w:p>
        </w:tc>
        <w:tc>
          <w:tcPr>
            <w:tcW w:w="708" w:type="dxa"/>
            <w:tcBorders>
              <w:top w:val="nil"/>
              <w:left w:val="nil"/>
              <w:bottom w:val="nil"/>
              <w:right w:val="nil"/>
            </w:tcBorders>
            <w:shd w:val="clear" w:color="auto" w:fill="auto"/>
            <w:noWrap/>
            <w:vAlign w:val="bottom"/>
            <w:hideMark/>
          </w:tcPr>
          <w:p w14:paraId="4BFB0A01" w14:textId="77777777" w:rsidR="00682944" w:rsidRPr="00D51B9C" w:rsidRDefault="00682944" w:rsidP="00C46D42">
            <w:pPr>
              <w:jc w:val="right"/>
              <w:rPr>
                <w:rFonts w:ascii="Calibri" w:hAnsi="Calibri" w:cs="Calibri"/>
                <w:b/>
                <w:bCs/>
                <w:color w:val="000000"/>
                <w:sz w:val="20"/>
                <w:lang w:val="en-IE" w:eastAsia="en-IE"/>
              </w:rPr>
            </w:pPr>
          </w:p>
        </w:tc>
        <w:tc>
          <w:tcPr>
            <w:tcW w:w="708" w:type="dxa"/>
            <w:tcBorders>
              <w:top w:val="nil"/>
              <w:left w:val="nil"/>
              <w:bottom w:val="nil"/>
              <w:right w:val="nil"/>
            </w:tcBorders>
            <w:shd w:val="clear" w:color="auto" w:fill="auto"/>
            <w:noWrap/>
            <w:vAlign w:val="bottom"/>
            <w:hideMark/>
          </w:tcPr>
          <w:p w14:paraId="78BB9F6D" w14:textId="77777777" w:rsidR="00682944" w:rsidRPr="00D51B9C" w:rsidRDefault="00682944" w:rsidP="00C46D42">
            <w:pPr>
              <w:rPr>
                <w:rFonts w:ascii="Times New Roman" w:hAnsi="Times New Roman"/>
                <w:sz w:val="20"/>
                <w:lang w:val="en-IE" w:eastAsia="en-IE"/>
              </w:rPr>
            </w:pPr>
          </w:p>
        </w:tc>
      </w:tr>
      <w:tr w:rsidR="00682944" w:rsidRPr="00D51B9C" w14:paraId="55F540B5"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4085FDD3"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856" w:type="dxa"/>
            <w:tcBorders>
              <w:top w:val="nil"/>
              <w:left w:val="nil"/>
              <w:bottom w:val="nil"/>
              <w:right w:val="nil"/>
            </w:tcBorders>
            <w:shd w:val="clear" w:color="auto" w:fill="auto"/>
            <w:noWrap/>
            <w:vAlign w:val="center"/>
            <w:hideMark/>
          </w:tcPr>
          <w:p w14:paraId="6F674EFB" w14:textId="77777777" w:rsidR="00682944" w:rsidRPr="00D51B9C" w:rsidRDefault="00682944" w:rsidP="00C46D42">
            <w:pPr>
              <w:jc w:val="both"/>
              <w:rPr>
                <w:rFonts w:ascii="Calibri" w:hAnsi="Calibri" w:cs="Calibri"/>
                <w:color w:val="000000"/>
                <w:sz w:val="2"/>
                <w:szCs w:val="2"/>
                <w:lang w:val="en-IE" w:eastAsia="en-IE"/>
              </w:rPr>
            </w:pPr>
          </w:p>
        </w:tc>
        <w:tc>
          <w:tcPr>
            <w:tcW w:w="956" w:type="dxa"/>
            <w:tcBorders>
              <w:top w:val="nil"/>
              <w:left w:val="nil"/>
              <w:bottom w:val="nil"/>
              <w:right w:val="nil"/>
            </w:tcBorders>
            <w:shd w:val="clear" w:color="auto" w:fill="auto"/>
            <w:noWrap/>
            <w:vAlign w:val="center"/>
            <w:hideMark/>
          </w:tcPr>
          <w:p w14:paraId="694DF063" w14:textId="77777777" w:rsidR="00682944" w:rsidRPr="00D51B9C" w:rsidRDefault="00682944" w:rsidP="00C46D42">
            <w:pPr>
              <w:jc w:val="both"/>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6E0BF3E2"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5B9810D9" w14:textId="77777777" w:rsidR="00682944" w:rsidRPr="00D51B9C" w:rsidRDefault="00682944" w:rsidP="00C46D42">
            <w:pPr>
              <w:jc w:val="both"/>
              <w:rPr>
                <w:rFonts w:ascii="Calibri" w:hAnsi="Calibri" w:cs="Calibri"/>
                <w:color w:val="000000"/>
                <w:sz w:val="2"/>
                <w:szCs w:val="2"/>
                <w:lang w:val="en-IE" w:eastAsia="en-IE"/>
              </w:rPr>
            </w:pPr>
          </w:p>
        </w:tc>
        <w:tc>
          <w:tcPr>
            <w:tcW w:w="708" w:type="dxa"/>
            <w:tcBorders>
              <w:top w:val="nil"/>
              <w:left w:val="nil"/>
              <w:bottom w:val="nil"/>
              <w:right w:val="nil"/>
            </w:tcBorders>
            <w:shd w:val="clear" w:color="auto" w:fill="auto"/>
            <w:noWrap/>
            <w:vAlign w:val="bottom"/>
            <w:hideMark/>
          </w:tcPr>
          <w:p w14:paraId="73CB3676" w14:textId="77777777" w:rsidR="00682944" w:rsidRPr="00D51B9C" w:rsidRDefault="00682944" w:rsidP="00C46D42">
            <w:pPr>
              <w:rPr>
                <w:rFonts w:ascii="Times New Roman" w:hAnsi="Times New Roman"/>
                <w:sz w:val="20"/>
                <w:lang w:val="en-IE" w:eastAsia="en-IE"/>
              </w:rPr>
            </w:pPr>
          </w:p>
        </w:tc>
      </w:tr>
      <w:tr w:rsidR="00682944" w:rsidRPr="00D51B9C" w14:paraId="19E71A08"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3CC032B3"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Cost of sales</w:t>
            </w:r>
          </w:p>
        </w:tc>
        <w:tc>
          <w:tcPr>
            <w:tcW w:w="856" w:type="dxa"/>
            <w:tcBorders>
              <w:top w:val="nil"/>
              <w:left w:val="nil"/>
              <w:bottom w:val="nil"/>
              <w:right w:val="nil"/>
            </w:tcBorders>
            <w:shd w:val="clear" w:color="auto" w:fill="auto"/>
            <w:noWrap/>
            <w:vAlign w:val="center"/>
            <w:hideMark/>
          </w:tcPr>
          <w:p w14:paraId="3465D9CA"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(278)</w:t>
            </w:r>
          </w:p>
        </w:tc>
        <w:tc>
          <w:tcPr>
            <w:tcW w:w="956" w:type="dxa"/>
            <w:tcBorders>
              <w:top w:val="nil"/>
              <w:left w:val="nil"/>
              <w:bottom w:val="nil"/>
              <w:right w:val="nil"/>
            </w:tcBorders>
            <w:shd w:val="clear" w:color="auto" w:fill="auto"/>
            <w:noWrap/>
            <w:vAlign w:val="center"/>
            <w:hideMark/>
          </w:tcPr>
          <w:p w14:paraId="4260EF47"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(203)</w:t>
            </w:r>
          </w:p>
        </w:tc>
        <w:tc>
          <w:tcPr>
            <w:tcW w:w="1028" w:type="dxa"/>
            <w:tcBorders>
              <w:top w:val="nil"/>
              <w:left w:val="nil"/>
              <w:bottom w:val="nil"/>
              <w:right w:val="single" w:sz="8" w:space="0" w:color="auto"/>
            </w:tcBorders>
            <w:shd w:val="clear" w:color="auto" w:fill="auto"/>
            <w:noWrap/>
            <w:vAlign w:val="center"/>
            <w:hideMark/>
          </w:tcPr>
          <w:p w14:paraId="1BC848EB"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+37%</w:t>
            </w:r>
          </w:p>
        </w:tc>
        <w:tc>
          <w:tcPr>
            <w:tcW w:w="708" w:type="dxa"/>
            <w:tcBorders>
              <w:top w:val="nil"/>
              <w:left w:val="nil"/>
              <w:bottom w:val="nil"/>
              <w:right w:val="nil"/>
            </w:tcBorders>
            <w:shd w:val="clear" w:color="auto" w:fill="auto"/>
            <w:noWrap/>
            <w:vAlign w:val="bottom"/>
            <w:hideMark/>
          </w:tcPr>
          <w:p w14:paraId="6DA215D7" w14:textId="77777777" w:rsidR="00682944" w:rsidRPr="00D51B9C" w:rsidRDefault="00682944" w:rsidP="00C46D42">
            <w:pPr>
              <w:jc w:val="right"/>
              <w:rPr>
                <w:rFonts w:ascii="Calibri" w:hAnsi="Calibri" w:cs="Calibri"/>
                <w:color w:val="000000"/>
                <w:sz w:val="20"/>
                <w:lang w:val="en-IE" w:eastAsia="en-IE"/>
              </w:rPr>
            </w:pPr>
          </w:p>
        </w:tc>
        <w:tc>
          <w:tcPr>
            <w:tcW w:w="708" w:type="dxa"/>
            <w:tcBorders>
              <w:top w:val="nil"/>
              <w:left w:val="nil"/>
              <w:bottom w:val="nil"/>
              <w:right w:val="nil"/>
            </w:tcBorders>
            <w:shd w:val="clear" w:color="auto" w:fill="auto"/>
            <w:noWrap/>
            <w:vAlign w:val="bottom"/>
            <w:hideMark/>
          </w:tcPr>
          <w:p w14:paraId="7E2CDB54" w14:textId="77777777" w:rsidR="00682944" w:rsidRPr="00D51B9C" w:rsidRDefault="00682944" w:rsidP="00C46D42">
            <w:pPr>
              <w:rPr>
                <w:rFonts w:ascii="Times New Roman" w:hAnsi="Times New Roman"/>
                <w:sz w:val="20"/>
                <w:lang w:val="en-IE" w:eastAsia="en-IE"/>
              </w:rPr>
            </w:pPr>
          </w:p>
        </w:tc>
      </w:tr>
      <w:tr w:rsidR="00682944" w:rsidRPr="00D51B9C" w14:paraId="60116DA6"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51DE69C4" w14:textId="77777777" w:rsidR="00682944" w:rsidRPr="00D51B9C" w:rsidRDefault="00682944" w:rsidP="00C46D42">
            <w:pPr>
              <w:jc w:val="both"/>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Cost of sales as a % of net revenue</w:t>
            </w:r>
          </w:p>
        </w:tc>
        <w:tc>
          <w:tcPr>
            <w:tcW w:w="856" w:type="dxa"/>
            <w:tcBorders>
              <w:top w:val="nil"/>
              <w:left w:val="nil"/>
              <w:bottom w:val="nil"/>
              <w:right w:val="nil"/>
            </w:tcBorders>
            <w:shd w:val="clear" w:color="auto" w:fill="auto"/>
            <w:noWrap/>
            <w:vAlign w:val="center"/>
            <w:hideMark/>
          </w:tcPr>
          <w:p w14:paraId="5C8C5B45"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28.5%</w:t>
            </w:r>
          </w:p>
        </w:tc>
        <w:tc>
          <w:tcPr>
            <w:tcW w:w="956" w:type="dxa"/>
            <w:tcBorders>
              <w:top w:val="nil"/>
              <w:left w:val="nil"/>
              <w:bottom w:val="nil"/>
              <w:right w:val="nil"/>
            </w:tcBorders>
            <w:shd w:val="clear" w:color="auto" w:fill="auto"/>
            <w:noWrap/>
            <w:vAlign w:val="center"/>
            <w:hideMark/>
          </w:tcPr>
          <w:p w14:paraId="0F964275"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27.6%</w:t>
            </w:r>
          </w:p>
        </w:tc>
        <w:tc>
          <w:tcPr>
            <w:tcW w:w="1028" w:type="dxa"/>
            <w:tcBorders>
              <w:top w:val="nil"/>
              <w:left w:val="nil"/>
              <w:bottom w:val="nil"/>
              <w:right w:val="single" w:sz="8" w:space="0" w:color="auto"/>
            </w:tcBorders>
            <w:shd w:val="clear" w:color="auto" w:fill="auto"/>
            <w:noWrap/>
            <w:vAlign w:val="center"/>
            <w:hideMark/>
          </w:tcPr>
          <w:p w14:paraId="1280348F" w14:textId="77777777" w:rsidR="00682944" w:rsidRPr="00D51B9C" w:rsidRDefault="00682944" w:rsidP="00C46D42">
            <w:pPr>
              <w:jc w:val="right"/>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+90bps</w:t>
            </w:r>
          </w:p>
        </w:tc>
        <w:tc>
          <w:tcPr>
            <w:tcW w:w="708" w:type="dxa"/>
            <w:tcBorders>
              <w:top w:val="nil"/>
              <w:left w:val="nil"/>
              <w:bottom w:val="nil"/>
              <w:right w:val="nil"/>
            </w:tcBorders>
            <w:shd w:val="clear" w:color="auto" w:fill="auto"/>
            <w:noWrap/>
            <w:vAlign w:val="bottom"/>
            <w:hideMark/>
          </w:tcPr>
          <w:p w14:paraId="5B6D1250" w14:textId="77777777" w:rsidR="00682944" w:rsidRPr="00D51B9C" w:rsidRDefault="00682944" w:rsidP="00C46D42">
            <w:pPr>
              <w:jc w:val="right"/>
              <w:rPr>
                <w:rFonts w:ascii="Calibri" w:hAnsi="Calibri" w:cs="Calibri"/>
                <w:i/>
                <w:iCs/>
                <w:color w:val="000000"/>
                <w:sz w:val="18"/>
                <w:szCs w:val="18"/>
                <w:lang w:val="en-IE" w:eastAsia="en-IE"/>
              </w:rPr>
            </w:pPr>
          </w:p>
        </w:tc>
        <w:tc>
          <w:tcPr>
            <w:tcW w:w="708" w:type="dxa"/>
            <w:tcBorders>
              <w:top w:val="nil"/>
              <w:left w:val="nil"/>
              <w:bottom w:val="nil"/>
              <w:right w:val="nil"/>
            </w:tcBorders>
            <w:shd w:val="clear" w:color="auto" w:fill="auto"/>
            <w:noWrap/>
            <w:vAlign w:val="bottom"/>
            <w:hideMark/>
          </w:tcPr>
          <w:p w14:paraId="02646208" w14:textId="77777777" w:rsidR="00682944" w:rsidRPr="00D51B9C" w:rsidRDefault="00682944" w:rsidP="00C46D42">
            <w:pPr>
              <w:rPr>
                <w:rFonts w:ascii="Times New Roman" w:hAnsi="Times New Roman"/>
                <w:sz w:val="20"/>
                <w:lang w:val="en-IE" w:eastAsia="en-IE"/>
              </w:rPr>
            </w:pPr>
          </w:p>
        </w:tc>
      </w:tr>
      <w:tr w:rsidR="00682944" w:rsidRPr="00D51B9C" w14:paraId="0A5150F3"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17A8619C"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856" w:type="dxa"/>
            <w:tcBorders>
              <w:top w:val="nil"/>
              <w:left w:val="nil"/>
              <w:bottom w:val="nil"/>
              <w:right w:val="nil"/>
            </w:tcBorders>
            <w:shd w:val="clear" w:color="auto" w:fill="auto"/>
            <w:noWrap/>
            <w:vAlign w:val="center"/>
            <w:hideMark/>
          </w:tcPr>
          <w:p w14:paraId="31B56228" w14:textId="77777777" w:rsidR="00682944" w:rsidRPr="00D51B9C" w:rsidRDefault="00682944" w:rsidP="00C46D42">
            <w:pPr>
              <w:jc w:val="both"/>
              <w:rPr>
                <w:rFonts w:ascii="Calibri" w:hAnsi="Calibri" w:cs="Calibri"/>
                <w:color w:val="000000"/>
                <w:sz w:val="2"/>
                <w:szCs w:val="2"/>
                <w:lang w:val="en-IE" w:eastAsia="en-IE"/>
              </w:rPr>
            </w:pPr>
          </w:p>
        </w:tc>
        <w:tc>
          <w:tcPr>
            <w:tcW w:w="956" w:type="dxa"/>
            <w:tcBorders>
              <w:top w:val="nil"/>
              <w:left w:val="nil"/>
              <w:bottom w:val="nil"/>
              <w:right w:val="nil"/>
            </w:tcBorders>
            <w:shd w:val="clear" w:color="auto" w:fill="auto"/>
            <w:noWrap/>
            <w:vAlign w:val="center"/>
            <w:hideMark/>
          </w:tcPr>
          <w:p w14:paraId="1683731F"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4BE436E4"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0D1A9F60" w14:textId="77777777" w:rsidR="00682944" w:rsidRPr="00D51B9C" w:rsidRDefault="00682944" w:rsidP="00C46D42">
            <w:pPr>
              <w:jc w:val="right"/>
              <w:rPr>
                <w:rFonts w:ascii="Calibri" w:hAnsi="Calibri" w:cs="Calibri"/>
                <w:color w:val="000000"/>
                <w:sz w:val="2"/>
                <w:szCs w:val="2"/>
                <w:lang w:val="en-IE" w:eastAsia="en-IE"/>
              </w:rPr>
            </w:pPr>
          </w:p>
        </w:tc>
        <w:tc>
          <w:tcPr>
            <w:tcW w:w="708" w:type="dxa"/>
            <w:tcBorders>
              <w:top w:val="nil"/>
              <w:left w:val="nil"/>
              <w:bottom w:val="nil"/>
              <w:right w:val="nil"/>
            </w:tcBorders>
            <w:shd w:val="clear" w:color="auto" w:fill="auto"/>
            <w:noWrap/>
            <w:vAlign w:val="bottom"/>
            <w:hideMark/>
          </w:tcPr>
          <w:p w14:paraId="5160D17C" w14:textId="77777777" w:rsidR="00682944" w:rsidRPr="00D51B9C" w:rsidRDefault="00682944" w:rsidP="00C46D42">
            <w:pPr>
              <w:rPr>
                <w:rFonts w:ascii="Times New Roman" w:hAnsi="Times New Roman"/>
                <w:sz w:val="20"/>
                <w:lang w:val="en-IE" w:eastAsia="en-IE"/>
              </w:rPr>
            </w:pPr>
          </w:p>
        </w:tc>
      </w:tr>
      <w:tr w:rsidR="00682944" w:rsidRPr="00D51B9C" w14:paraId="5227FC9F"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6C9B3804"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Gross profit</w:t>
            </w:r>
          </w:p>
        </w:tc>
        <w:tc>
          <w:tcPr>
            <w:tcW w:w="856" w:type="dxa"/>
            <w:tcBorders>
              <w:top w:val="nil"/>
              <w:left w:val="nil"/>
              <w:bottom w:val="nil"/>
              <w:right w:val="nil"/>
            </w:tcBorders>
            <w:shd w:val="clear" w:color="auto" w:fill="auto"/>
            <w:noWrap/>
            <w:vAlign w:val="center"/>
            <w:hideMark/>
          </w:tcPr>
          <w:p w14:paraId="19C0E512"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697</w:t>
            </w:r>
          </w:p>
        </w:tc>
        <w:tc>
          <w:tcPr>
            <w:tcW w:w="956" w:type="dxa"/>
            <w:tcBorders>
              <w:top w:val="nil"/>
              <w:left w:val="nil"/>
              <w:bottom w:val="nil"/>
              <w:right w:val="nil"/>
            </w:tcBorders>
            <w:shd w:val="clear" w:color="auto" w:fill="auto"/>
            <w:noWrap/>
            <w:vAlign w:val="center"/>
            <w:hideMark/>
          </w:tcPr>
          <w:p w14:paraId="1820A182"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533</w:t>
            </w:r>
          </w:p>
        </w:tc>
        <w:tc>
          <w:tcPr>
            <w:tcW w:w="1028" w:type="dxa"/>
            <w:tcBorders>
              <w:top w:val="nil"/>
              <w:left w:val="nil"/>
              <w:bottom w:val="nil"/>
              <w:right w:val="single" w:sz="8" w:space="0" w:color="auto"/>
            </w:tcBorders>
            <w:shd w:val="clear" w:color="auto" w:fill="auto"/>
            <w:noWrap/>
            <w:vAlign w:val="center"/>
            <w:hideMark/>
          </w:tcPr>
          <w:p w14:paraId="36E0B405"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+31%</w:t>
            </w:r>
          </w:p>
        </w:tc>
        <w:tc>
          <w:tcPr>
            <w:tcW w:w="708" w:type="dxa"/>
            <w:tcBorders>
              <w:top w:val="nil"/>
              <w:left w:val="nil"/>
              <w:bottom w:val="nil"/>
              <w:right w:val="nil"/>
            </w:tcBorders>
            <w:shd w:val="clear" w:color="auto" w:fill="auto"/>
            <w:noWrap/>
            <w:vAlign w:val="bottom"/>
            <w:hideMark/>
          </w:tcPr>
          <w:p w14:paraId="6566FBB5" w14:textId="77777777" w:rsidR="00682944" w:rsidRPr="00D51B9C" w:rsidRDefault="00682944" w:rsidP="00C46D42">
            <w:pPr>
              <w:jc w:val="right"/>
              <w:rPr>
                <w:rFonts w:ascii="Calibri" w:hAnsi="Calibri" w:cs="Calibri"/>
                <w:b/>
                <w:bCs/>
                <w:color w:val="000000"/>
                <w:sz w:val="20"/>
                <w:lang w:val="en-IE" w:eastAsia="en-IE"/>
              </w:rPr>
            </w:pPr>
          </w:p>
        </w:tc>
        <w:tc>
          <w:tcPr>
            <w:tcW w:w="708" w:type="dxa"/>
            <w:tcBorders>
              <w:top w:val="nil"/>
              <w:left w:val="nil"/>
              <w:bottom w:val="nil"/>
              <w:right w:val="nil"/>
            </w:tcBorders>
            <w:shd w:val="clear" w:color="auto" w:fill="auto"/>
            <w:noWrap/>
            <w:vAlign w:val="bottom"/>
            <w:hideMark/>
          </w:tcPr>
          <w:p w14:paraId="3AD32B11" w14:textId="77777777" w:rsidR="00682944" w:rsidRPr="00D51B9C" w:rsidRDefault="00682944" w:rsidP="00C46D42">
            <w:pPr>
              <w:rPr>
                <w:rFonts w:ascii="Times New Roman" w:hAnsi="Times New Roman"/>
                <w:sz w:val="20"/>
                <w:lang w:val="en-IE" w:eastAsia="en-IE"/>
              </w:rPr>
            </w:pPr>
          </w:p>
        </w:tc>
      </w:tr>
      <w:tr w:rsidR="00682944" w:rsidRPr="00D51B9C" w14:paraId="3FE92B59"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63134A9C"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856" w:type="dxa"/>
            <w:tcBorders>
              <w:top w:val="nil"/>
              <w:left w:val="nil"/>
              <w:bottom w:val="nil"/>
              <w:right w:val="nil"/>
            </w:tcBorders>
            <w:shd w:val="clear" w:color="auto" w:fill="auto"/>
            <w:noWrap/>
            <w:vAlign w:val="center"/>
            <w:hideMark/>
          </w:tcPr>
          <w:p w14:paraId="76221D42" w14:textId="77777777" w:rsidR="00682944" w:rsidRPr="00D51B9C" w:rsidRDefault="00682944" w:rsidP="00C46D42">
            <w:pPr>
              <w:jc w:val="both"/>
              <w:rPr>
                <w:rFonts w:ascii="Calibri" w:hAnsi="Calibri" w:cs="Calibri"/>
                <w:color w:val="000000"/>
                <w:sz w:val="2"/>
                <w:szCs w:val="2"/>
                <w:lang w:val="en-IE" w:eastAsia="en-IE"/>
              </w:rPr>
            </w:pPr>
          </w:p>
        </w:tc>
        <w:tc>
          <w:tcPr>
            <w:tcW w:w="956" w:type="dxa"/>
            <w:tcBorders>
              <w:top w:val="nil"/>
              <w:left w:val="nil"/>
              <w:bottom w:val="nil"/>
              <w:right w:val="nil"/>
            </w:tcBorders>
            <w:shd w:val="clear" w:color="auto" w:fill="auto"/>
            <w:noWrap/>
            <w:vAlign w:val="center"/>
            <w:hideMark/>
          </w:tcPr>
          <w:p w14:paraId="15C95DF9"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6926C9A2"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10124431" w14:textId="77777777" w:rsidR="00682944" w:rsidRPr="00D51B9C" w:rsidRDefault="00682944" w:rsidP="00C46D42">
            <w:pPr>
              <w:jc w:val="right"/>
              <w:rPr>
                <w:rFonts w:ascii="Calibri" w:hAnsi="Calibri" w:cs="Calibri"/>
                <w:color w:val="000000"/>
                <w:sz w:val="2"/>
                <w:szCs w:val="2"/>
                <w:lang w:val="en-IE" w:eastAsia="en-IE"/>
              </w:rPr>
            </w:pPr>
          </w:p>
        </w:tc>
        <w:tc>
          <w:tcPr>
            <w:tcW w:w="708" w:type="dxa"/>
            <w:tcBorders>
              <w:top w:val="nil"/>
              <w:left w:val="nil"/>
              <w:bottom w:val="nil"/>
              <w:right w:val="nil"/>
            </w:tcBorders>
            <w:shd w:val="clear" w:color="auto" w:fill="auto"/>
            <w:noWrap/>
            <w:vAlign w:val="bottom"/>
            <w:hideMark/>
          </w:tcPr>
          <w:p w14:paraId="27CEB457" w14:textId="77777777" w:rsidR="00682944" w:rsidRPr="00D51B9C" w:rsidRDefault="00682944" w:rsidP="00C46D42">
            <w:pPr>
              <w:rPr>
                <w:rFonts w:ascii="Times New Roman" w:hAnsi="Times New Roman"/>
                <w:sz w:val="20"/>
                <w:lang w:val="en-IE" w:eastAsia="en-IE"/>
              </w:rPr>
            </w:pPr>
          </w:p>
        </w:tc>
      </w:tr>
      <w:tr w:rsidR="00682944" w:rsidRPr="00D51B9C" w14:paraId="296A9855"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6F30C295"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Sales and marketing</w:t>
            </w:r>
          </w:p>
        </w:tc>
        <w:tc>
          <w:tcPr>
            <w:tcW w:w="856" w:type="dxa"/>
            <w:tcBorders>
              <w:top w:val="nil"/>
              <w:left w:val="nil"/>
              <w:bottom w:val="single" w:sz="8" w:space="0" w:color="auto"/>
              <w:right w:val="nil"/>
            </w:tcBorders>
            <w:shd w:val="clear" w:color="auto" w:fill="auto"/>
            <w:noWrap/>
            <w:vAlign w:val="center"/>
            <w:hideMark/>
          </w:tcPr>
          <w:p w14:paraId="3CA5B262"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(160)</w:t>
            </w:r>
          </w:p>
        </w:tc>
        <w:tc>
          <w:tcPr>
            <w:tcW w:w="956" w:type="dxa"/>
            <w:tcBorders>
              <w:top w:val="nil"/>
              <w:left w:val="nil"/>
              <w:bottom w:val="single" w:sz="8" w:space="0" w:color="auto"/>
              <w:right w:val="nil"/>
            </w:tcBorders>
            <w:shd w:val="clear" w:color="auto" w:fill="auto"/>
            <w:noWrap/>
            <w:vAlign w:val="center"/>
            <w:hideMark/>
          </w:tcPr>
          <w:p w14:paraId="3BB934F1"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(156)</w:t>
            </w:r>
          </w:p>
        </w:tc>
        <w:tc>
          <w:tcPr>
            <w:tcW w:w="1028" w:type="dxa"/>
            <w:tcBorders>
              <w:top w:val="nil"/>
              <w:left w:val="nil"/>
              <w:bottom w:val="single" w:sz="8" w:space="0" w:color="auto"/>
              <w:right w:val="single" w:sz="8" w:space="0" w:color="auto"/>
            </w:tcBorders>
            <w:shd w:val="clear" w:color="auto" w:fill="auto"/>
            <w:noWrap/>
            <w:vAlign w:val="center"/>
            <w:hideMark/>
          </w:tcPr>
          <w:p w14:paraId="4B30C523"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+3%</w:t>
            </w:r>
          </w:p>
        </w:tc>
        <w:tc>
          <w:tcPr>
            <w:tcW w:w="708" w:type="dxa"/>
            <w:tcBorders>
              <w:top w:val="nil"/>
              <w:left w:val="nil"/>
              <w:bottom w:val="nil"/>
              <w:right w:val="nil"/>
            </w:tcBorders>
            <w:shd w:val="clear" w:color="auto" w:fill="auto"/>
            <w:noWrap/>
            <w:vAlign w:val="bottom"/>
            <w:hideMark/>
          </w:tcPr>
          <w:p w14:paraId="2907A369" w14:textId="77777777" w:rsidR="00682944" w:rsidRPr="00D51B9C" w:rsidRDefault="00682944" w:rsidP="00C46D42">
            <w:pPr>
              <w:jc w:val="right"/>
              <w:rPr>
                <w:rFonts w:ascii="Calibri" w:hAnsi="Calibri" w:cs="Calibri"/>
                <w:color w:val="000000"/>
                <w:sz w:val="20"/>
                <w:lang w:val="en-IE" w:eastAsia="en-IE"/>
              </w:rPr>
            </w:pPr>
          </w:p>
        </w:tc>
        <w:tc>
          <w:tcPr>
            <w:tcW w:w="708" w:type="dxa"/>
            <w:tcBorders>
              <w:top w:val="nil"/>
              <w:left w:val="nil"/>
              <w:bottom w:val="nil"/>
              <w:right w:val="nil"/>
            </w:tcBorders>
            <w:shd w:val="clear" w:color="auto" w:fill="auto"/>
            <w:noWrap/>
            <w:vAlign w:val="bottom"/>
            <w:hideMark/>
          </w:tcPr>
          <w:p w14:paraId="2514C8DD" w14:textId="77777777" w:rsidR="00682944" w:rsidRPr="00D51B9C" w:rsidRDefault="00682944" w:rsidP="00C46D42">
            <w:pPr>
              <w:rPr>
                <w:rFonts w:ascii="Times New Roman" w:hAnsi="Times New Roman"/>
                <w:sz w:val="20"/>
                <w:lang w:val="en-IE" w:eastAsia="en-IE"/>
              </w:rPr>
            </w:pPr>
          </w:p>
        </w:tc>
      </w:tr>
      <w:tr w:rsidR="00682944" w:rsidRPr="00D51B9C" w14:paraId="5F5BC78C"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7962CABE"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Contribution</w:t>
            </w:r>
          </w:p>
        </w:tc>
        <w:tc>
          <w:tcPr>
            <w:tcW w:w="856" w:type="dxa"/>
            <w:tcBorders>
              <w:top w:val="nil"/>
              <w:left w:val="nil"/>
              <w:bottom w:val="nil"/>
              <w:right w:val="nil"/>
            </w:tcBorders>
            <w:shd w:val="clear" w:color="auto" w:fill="auto"/>
            <w:noWrap/>
            <w:vAlign w:val="center"/>
            <w:hideMark/>
          </w:tcPr>
          <w:p w14:paraId="5E08E15E"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537</w:t>
            </w:r>
          </w:p>
        </w:tc>
        <w:tc>
          <w:tcPr>
            <w:tcW w:w="956" w:type="dxa"/>
            <w:tcBorders>
              <w:top w:val="nil"/>
              <w:left w:val="nil"/>
              <w:bottom w:val="nil"/>
              <w:right w:val="nil"/>
            </w:tcBorders>
            <w:shd w:val="clear" w:color="auto" w:fill="auto"/>
            <w:noWrap/>
            <w:vAlign w:val="center"/>
            <w:hideMark/>
          </w:tcPr>
          <w:p w14:paraId="15BAC737"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377</w:t>
            </w:r>
          </w:p>
        </w:tc>
        <w:tc>
          <w:tcPr>
            <w:tcW w:w="1028" w:type="dxa"/>
            <w:tcBorders>
              <w:top w:val="nil"/>
              <w:left w:val="nil"/>
              <w:bottom w:val="nil"/>
              <w:right w:val="single" w:sz="8" w:space="0" w:color="auto"/>
            </w:tcBorders>
            <w:shd w:val="clear" w:color="auto" w:fill="auto"/>
            <w:noWrap/>
            <w:vAlign w:val="center"/>
            <w:hideMark/>
          </w:tcPr>
          <w:p w14:paraId="39794A52"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+43%</w:t>
            </w:r>
          </w:p>
        </w:tc>
        <w:tc>
          <w:tcPr>
            <w:tcW w:w="708" w:type="dxa"/>
            <w:tcBorders>
              <w:top w:val="nil"/>
              <w:left w:val="nil"/>
              <w:bottom w:val="nil"/>
              <w:right w:val="nil"/>
            </w:tcBorders>
            <w:shd w:val="clear" w:color="auto" w:fill="auto"/>
            <w:noWrap/>
            <w:vAlign w:val="bottom"/>
            <w:hideMark/>
          </w:tcPr>
          <w:p w14:paraId="7D24EE3F" w14:textId="77777777" w:rsidR="00682944" w:rsidRPr="00D51B9C" w:rsidRDefault="00682944" w:rsidP="00C46D42">
            <w:pPr>
              <w:jc w:val="right"/>
              <w:rPr>
                <w:rFonts w:ascii="Calibri" w:hAnsi="Calibri" w:cs="Calibri"/>
                <w:b/>
                <w:bCs/>
                <w:color w:val="000000"/>
                <w:sz w:val="20"/>
                <w:lang w:val="en-IE" w:eastAsia="en-IE"/>
              </w:rPr>
            </w:pPr>
          </w:p>
        </w:tc>
        <w:tc>
          <w:tcPr>
            <w:tcW w:w="708" w:type="dxa"/>
            <w:tcBorders>
              <w:top w:val="nil"/>
              <w:left w:val="nil"/>
              <w:bottom w:val="nil"/>
              <w:right w:val="nil"/>
            </w:tcBorders>
            <w:shd w:val="clear" w:color="auto" w:fill="auto"/>
            <w:noWrap/>
            <w:vAlign w:val="bottom"/>
            <w:hideMark/>
          </w:tcPr>
          <w:p w14:paraId="0CD4EB83" w14:textId="77777777" w:rsidR="00682944" w:rsidRPr="00D51B9C" w:rsidRDefault="00682944" w:rsidP="00C46D42">
            <w:pPr>
              <w:rPr>
                <w:rFonts w:ascii="Times New Roman" w:hAnsi="Times New Roman"/>
                <w:sz w:val="20"/>
                <w:lang w:val="en-IE" w:eastAsia="en-IE"/>
              </w:rPr>
            </w:pPr>
          </w:p>
        </w:tc>
      </w:tr>
      <w:tr w:rsidR="00682944" w:rsidRPr="00D51B9C" w14:paraId="7672D1CE"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5F032039"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856" w:type="dxa"/>
            <w:tcBorders>
              <w:top w:val="nil"/>
              <w:left w:val="nil"/>
              <w:bottom w:val="nil"/>
              <w:right w:val="nil"/>
            </w:tcBorders>
            <w:shd w:val="clear" w:color="auto" w:fill="auto"/>
            <w:noWrap/>
            <w:vAlign w:val="center"/>
            <w:hideMark/>
          </w:tcPr>
          <w:p w14:paraId="15F806CC" w14:textId="77777777" w:rsidR="00682944" w:rsidRPr="00D51B9C" w:rsidRDefault="00682944" w:rsidP="00C46D42">
            <w:pPr>
              <w:jc w:val="both"/>
              <w:rPr>
                <w:rFonts w:ascii="Calibri" w:hAnsi="Calibri" w:cs="Calibri"/>
                <w:color w:val="000000"/>
                <w:sz w:val="2"/>
                <w:szCs w:val="2"/>
                <w:lang w:val="en-IE" w:eastAsia="en-IE"/>
              </w:rPr>
            </w:pPr>
          </w:p>
        </w:tc>
        <w:tc>
          <w:tcPr>
            <w:tcW w:w="956" w:type="dxa"/>
            <w:tcBorders>
              <w:top w:val="nil"/>
              <w:left w:val="nil"/>
              <w:bottom w:val="nil"/>
              <w:right w:val="nil"/>
            </w:tcBorders>
            <w:shd w:val="clear" w:color="auto" w:fill="auto"/>
            <w:noWrap/>
            <w:vAlign w:val="center"/>
            <w:hideMark/>
          </w:tcPr>
          <w:p w14:paraId="67297CA6"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3D9FE384"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39E8186B" w14:textId="77777777" w:rsidR="00682944" w:rsidRPr="00D51B9C" w:rsidRDefault="00682944" w:rsidP="00C46D42">
            <w:pPr>
              <w:jc w:val="right"/>
              <w:rPr>
                <w:rFonts w:ascii="Calibri" w:hAnsi="Calibri" w:cs="Calibri"/>
                <w:color w:val="000000"/>
                <w:sz w:val="2"/>
                <w:szCs w:val="2"/>
                <w:lang w:val="en-IE" w:eastAsia="en-IE"/>
              </w:rPr>
            </w:pPr>
          </w:p>
        </w:tc>
        <w:tc>
          <w:tcPr>
            <w:tcW w:w="708" w:type="dxa"/>
            <w:tcBorders>
              <w:top w:val="nil"/>
              <w:left w:val="nil"/>
              <w:bottom w:val="nil"/>
              <w:right w:val="nil"/>
            </w:tcBorders>
            <w:shd w:val="clear" w:color="auto" w:fill="auto"/>
            <w:noWrap/>
            <w:vAlign w:val="bottom"/>
            <w:hideMark/>
          </w:tcPr>
          <w:p w14:paraId="17FD9611" w14:textId="77777777" w:rsidR="00682944" w:rsidRPr="00D51B9C" w:rsidRDefault="00682944" w:rsidP="00C46D42">
            <w:pPr>
              <w:rPr>
                <w:rFonts w:ascii="Times New Roman" w:hAnsi="Times New Roman"/>
                <w:sz w:val="20"/>
                <w:lang w:val="en-IE" w:eastAsia="en-IE"/>
              </w:rPr>
            </w:pPr>
          </w:p>
        </w:tc>
      </w:tr>
      <w:tr w:rsidR="00682944" w:rsidRPr="00D51B9C" w14:paraId="343F3C54"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2DE7BE8D"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Other operating costs</w:t>
            </w:r>
          </w:p>
        </w:tc>
        <w:tc>
          <w:tcPr>
            <w:tcW w:w="856" w:type="dxa"/>
            <w:tcBorders>
              <w:top w:val="nil"/>
              <w:left w:val="nil"/>
              <w:bottom w:val="single" w:sz="8" w:space="0" w:color="auto"/>
              <w:right w:val="nil"/>
            </w:tcBorders>
            <w:shd w:val="clear" w:color="auto" w:fill="auto"/>
            <w:noWrap/>
            <w:vAlign w:val="center"/>
            <w:hideMark/>
          </w:tcPr>
          <w:p w14:paraId="2E8604A9"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(146)</w:t>
            </w:r>
          </w:p>
        </w:tc>
        <w:tc>
          <w:tcPr>
            <w:tcW w:w="956" w:type="dxa"/>
            <w:tcBorders>
              <w:top w:val="nil"/>
              <w:left w:val="nil"/>
              <w:bottom w:val="single" w:sz="8" w:space="0" w:color="auto"/>
              <w:right w:val="nil"/>
            </w:tcBorders>
            <w:shd w:val="clear" w:color="auto" w:fill="auto"/>
            <w:noWrap/>
            <w:vAlign w:val="center"/>
            <w:hideMark/>
          </w:tcPr>
          <w:p w14:paraId="666D8E46"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(124)</w:t>
            </w:r>
          </w:p>
        </w:tc>
        <w:tc>
          <w:tcPr>
            <w:tcW w:w="1028" w:type="dxa"/>
            <w:tcBorders>
              <w:top w:val="nil"/>
              <w:left w:val="nil"/>
              <w:bottom w:val="single" w:sz="8" w:space="0" w:color="auto"/>
              <w:right w:val="single" w:sz="8" w:space="0" w:color="auto"/>
            </w:tcBorders>
            <w:shd w:val="clear" w:color="auto" w:fill="auto"/>
            <w:noWrap/>
            <w:vAlign w:val="center"/>
            <w:hideMark/>
          </w:tcPr>
          <w:p w14:paraId="13F80D31"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+18%</w:t>
            </w:r>
          </w:p>
        </w:tc>
        <w:tc>
          <w:tcPr>
            <w:tcW w:w="708" w:type="dxa"/>
            <w:tcBorders>
              <w:top w:val="nil"/>
              <w:left w:val="nil"/>
              <w:bottom w:val="nil"/>
              <w:right w:val="nil"/>
            </w:tcBorders>
            <w:shd w:val="clear" w:color="auto" w:fill="auto"/>
            <w:noWrap/>
            <w:vAlign w:val="bottom"/>
            <w:hideMark/>
          </w:tcPr>
          <w:p w14:paraId="2E1ECAA6" w14:textId="77777777" w:rsidR="00682944" w:rsidRPr="00D51B9C" w:rsidRDefault="00682944" w:rsidP="00C46D42">
            <w:pPr>
              <w:jc w:val="right"/>
              <w:rPr>
                <w:rFonts w:ascii="Calibri" w:hAnsi="Calibri" w:cs="Calibri"/>
                <w:color w:val="000000"/>
                <w:sz w:val="20"/>
                <w:lang w:val="en-IE" w:eastAsia="en-IE"/>
              </w:rPr>
            </w:pPr>
          </w:p>
        </w:tc>
        <w:tc>
          <w:tcPr>
            <w:tcW w:w="708" w:type="dxa"/>
            <w:tcBorders>
              <w:top w:val="nil"/>
              <w:left w:val="nil"/>
              <w:bottom w:val="nil"/>
              <w:right w:val="nil"/>
            </w:tcBorders>
            <w:shd w:val="clear" w:color="auto" w:fill="auto"/>
            <w:noWrap/>
            <w:vAlign w:val="bottom"/>
            <w:hideMark/>
          </w:tcPr>
          <w:p w14:paraId="6E50FE78" w14:textId="77777777" w:rsidR="00682944" w:rsidRPr="00D51B9C" w:rsidRDefault="00682944" w:rsidP="00C46D42">
            <w:pPr>
              <w:rPr>
                <w:rFonts w:ascii="Times New Roman" w:hAnsi="Times New Roman"/>
                <w:sz w:val="20"/>
                <w:lang w:val="en-IE" w:eastAsia="en-IE"/>
              </w:rPr>
            </w:pPr>
          </w:p>
        </w:tc>
      </w:tr>
      <w:tr w:rsidR="00682944" w:rsidRPr="00D51B9C" w14:paraId="32EE3ABC"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78FA2A5E" w14:textId="77777777" w:rsidR="00682944" w:rsidRPr="00D51B9C" w:rsidRDefault="00682944" w:rsidP="00C46D42">
            <w:pPr>
              <w:jc w:val="both"/>
              <w:rPr>
                <w:rFonts w:ascii="Calibri" w:hAnsi="Calibri" w:cs="Calibri"/>
                <w:b/>
                <w:bCs/>
                <w:color w:val="000000"/>
                <w:sz w:val="2"/>
                <w:szCs w:val="2"/>
                <w:lang w:val="en-IE" w:eastAsia="en-IE"/>
              </w:rPr>
            </w:pPr>
            <w:r w:rsidRPr="00D51B9C">
              <w:rPr>
                <w:rFonts w:ascii="Calibri" w:hAnsi="Calibri" w:cs="Calibri"/>
                <w:b/>
                <w:bCs/>
                <w:color w:val="000000"/>
                <w:sz w:val="2"/>
                <w:szCs w:val="2"/>
                <w:lang w:val="en-IE" w:eastAsia="en-IE"/>
              </w:rPr>
              <w:t> </w:t>
            </w:r>
          </w:p>
        </w:tc>
        <w:tc>
          <w:tcPr>
            <w:tcW w:w="856" w:type="dxa"/>
            <w:tcBorders>
              <w:top w:val="nil"/>
              <w:left w:val="nil"/>
              <w:bottom w:val="nil"/>
              <w:right w:val="nil"/>
            </w:tcBorders>
            <w:shd w:val="clear" w:color="auto" w:fill="auto"/>
            <w:noWrap/>
            <w:vAlign w:val="center"/>
            <w:hideMark/>
          </w:tcPr>
          <w:p w14:paraId="30385FC5" w14:textId="77777777" w:rsidR="00682944" w:rsidRPr="00D51B9C" w:rsidRDefault="00682944" w:rsidP="00C46D42">
            <w:pPr>
              <w:jc w:val="both"/>
              <w:rPr>
                <w:rFonts w:ascii="Calibri" w:hAnsi="Calibri" w:cs="Calibri"/>
                <w:b/>
                <w:bCs/>
                <w:color w:val="000000"/>
                <w:sz w:val="2"/>
                <w:szCs w:val="2"/>
                <w:lang w:val="en-IE" w:eastAsia="en-IE"/>
              </w:rPr>
            </w:pPr>
          </w:p>
        </w:tc>
        <w:tc>
          <w:tcPr>
            <w:tcW w:w="956" w:type="dxa"/>
            <w:tcBorders>
              <w:top w:val="nil"/>
              <w:left w:val="nil"/>
              <w:bottom w:val="nil"/>
              <w:right w:val="nil"/>
            </w:tcBorders>
            <w:shd w:val="clear" w:color="auto" w:fill="auto"/>
            <w:noWrap/>
            <w:vAlign w:val="center"/>
            <w:hideMark/>
          </w:tcPr>
          <w:p w14:paraId="7DBED9B6"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1DB31075" w14:textId="77777777" w:rsidR="00682944" w:rsidRPr="00D51B9C" w:rsidRDefault="00682944" w:rsidP="00C46D42">
            <w:pPr>
              <w:jc w:val="right"/>
              <w:rPr>
                <w:rFonts w:ascii="Calibri" w:hAnsi="Calibri" w:cs="Calibri"/>
                <w:b/>
                <w:bCs/>
                <w:color w:val="000000"/>
                <w:sz w:val="2"/>
                <w:szCs w:val="2"/>
                <w:lang w:val="en-IE" w:eastAsia="en-IE"/>
              </w:rPr>
            </w:pPr>
            <w:r w:rsidRPr="00D51B9C">
              <w:rPr>
                <w:rFonts w:ascii="Calibri" w:hAnsi="Calibri" w:cs="Calibri"/>
                <w:b/>
                <w:bCs/>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798B1D5C" w14:textId="77777777" w:rsidR="00682944" w:rsidRPr="00D51B9C" w:rsidRDefault="00682944" w:rsidP="00C46D42">
            <w:pPr>
              <w:jc w:val="right"/>
              <w:rPr>
                <w:rFonts w:ascii="Calibri" w:hAnsi="Calibri" w:cs="Calibri"/>
                <w:b/>
                <w:bCs/>
                <w:color w:val="000000"/>
                <w:sz w:val="2"/>
                <w:szCs w:val="2"/>
                <w:lang w:val="en-IE" w:eastAsia="en-IE"/>
              </w:rPr>
            </w:pPr>
          </w:p>
        </w:tc>
        <w:tc>
          <w:tcPr>
            <w:tcW w:w="708" w:type="dxa"/>
            <w:tcBorders>
              <w:top w:val="nil"/>
              <w:left w:val="nil"/>
              <w:bottom w:val="nil"/>
              <w:right w:val="nil"/>
            </w:tcBorders>
            <w:shd w:val="clear" w:color="auto" w:fill="auto"/>
            <w:noWrap/>
            <w:vAlign w:val="bottom"/>
            <w:hideMark/>
          </w:tcPr>
          <w:p w14:paraId="68F24FDA" w14:textId="77777777" w:rsidR="00682944" w:rsidRPr="00D51B9C" w:rsidRDefault="00682944" w:rsidP="00C46D42">
            <w:pPr>
              <w:rPr>
                <w:rFonts w:ascii="Times New Roman" w:hAnsi="Times New Roman"/>
                <w:sz w:val="20"/>
                <w:lang w:val="en-IE" w:eastAsia="en-IE"/>
              </w:rPr>
            </w:pPr>
          </w:p>
        </w:tc>
      </w:tr>
      <w:tr w:rsidR="00682944" w:rsidRPr="00D51B9C" w14:paraId="188D2E1F"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784FFE48"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Adjusted EBITDA</w:t>
            </w:r>
            <w:r w:rsidRPr="00D51B9C">
              <w:rPr>
                <w:rFonts w:ascii="Calibri" w:hAnsi="Calibri" w:cs="Calibri"/>
                <w:i/>
                <w:iCs/>
                <w:color w:val="000000"/>
                <w:sz w:val="20"/>
                <w:vertAlign w:val="superscript"/>
                <w:lang w:val="en-IE" w:eastAsia="en-IE"/>
              </w:rPr>
              <w:t>1,2</w:t>
            </w:r>
          </w:p>
        </w:tc>
        <w:tc>
          <w:tcPr>
            <w:tcW w:w="856" w:type="dxa"/>
            <w:tcBorders>
              <w:top w:val="nil"/>
              <w:left w:val="nil"/>
              <w:bottom w:val="nil"/>
              <w:right w:val="nil"/>
            </w:tcBorders>
            <w:shd w:val="clear" w:color="auto" w:fill="auto"/>
            <w:noWrap/>
            <w:vAlign w:val="center"/>
            <w:hideMark/>
          </w:tcPr>
          <w:p w14:paraId="2FDB1501"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391</w:t>
            </w:r>
          </w:p>
        </w:tc>
        <w:tc>
          <w:tcPr>
            <w:tcW w:w="956" w:type="dxa"/>
            <w:tcBorders>
              <w:top w:val="nil"/>
              <w:left w:val="nil"/>
              <w:bottom w:val="nil"/>
              <w:right w:val="nil"/>
            </w:tcBorders>
            <w:shd w:val="clear" w:color="auto" w:fill="auto"/>
            <w:noWrap/>
            <w:vAlign w:val="center"/>
            <w:hideMark/>
          </w:tcPr>
          <w:p w14:paraId="02C1A328"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253</w:t>
            </w:r>
          </w:p>
        </w:tc>
        <w:tc>
          <w:tcPr>
            <w:tcW w:w="1028" w:type="dxa"/>
            <w:tcBorders>
              <w:top w:val="nil"/>
              <w:left w:val="nil"/>
              <w:bottom w:val="nil"/>
              <w:right w:val="single" w:sz="8" w:space="0" w:color="auto"/>
            </w:tcBorders>
            <w:shd w:val="clear" w:color="auto" w:fill="auto"/>
            <w:noWrap/>
            <w:vAlign w:val="center"/>
            <w:hideMark/>
          </w:tcPr>
          <w:p w14:paraId="599CD633"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+55%</w:t>
            </w:r>
          </w:p>
        </w:tc>
        <w:tc>
          <w:tcPr>
            <w:tcW w:w="708" w:type="dxa"/>
            <w:tcBorders>
              <w:top w:val="nil"/>
              <w:left w:val="nil"/>
              <w:bottom w:val="nil"/>
              <w:right w:val="nil"/>
            </w:tcBorders>
            <w:shd w:val="clear" w:color="auto" w:fill="auto"/>
            <w:noWrap/>
            <w:vAlign w:val="bottom"/>
            <w:hideMark/>
          </w:tcPr>
          <w:p w14:paraId="70D243DC" w14:textId="77777777" w:rsidR="00682944" w:rsidRPr="00D51B9C" w:rsidRDefault="00682944" w:rsidP="00C46D42">
            <w:pPr>
              <w:jc w:val="right"/>
              <w:rPr>
                <w:rFonts w:ascii="Calibri" w:hAnsi="Calibri" w:cs="Calibri"/>
                <w:b/>
                <w:bCs/>
                <w:color w:val="000000"/>
                <w:sz w:val="20"/>
                <w:lang w:val="en-IE" w:eastAsia="en-IE"/>
              </w:rPr>
            </w:pPr>
          </w:p>
        </w:tc>
        <w:tc>
          <w:tcPr>
            <w:tcW w:w="708" w:type="dxa"/>
            <w:tcBorders>
              <w:top w:val="nil"/>
              <w:left w:val="nil"/>
              <w:bottom w:val="nil"/>
              <w:right w:val="nil"/>
            </w:tcBorders>
            <w:shd w:val="clear" w:color="auto" w:fill="auto"/>
            <w:noWrap/>
            <w:vAlign w:val="bottom"/>
            <w:hideMark/>
          </w:tcPr>
          <w:p w14:paraId="4D823DE4" w14:textId="77777777" w:rsidR="00682944" w:rsidRPr="00D51B9C" w:rsidRDefault="00682944" w:rsidP="00C46D42">
            <w:pPr>
              <w:rPr>
                <w:rFonts w:ascii="Times New Roman" w:hAnsi="Times New Roman"/>
                <w:sz w:val="20"/>
                <w:lang w:val="en-IE" w:eastAsia="en-IE"/>
              </w:rPr>
            </w:pPr>
          </w:p>
        </w:tc>
      </w:tr>
      <w:tr w:rsidR="00682944" w:rsidRPr="00D51B9C" w14:paraId="701B9657"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7B2F0A04" w14:textId="77777777" w:rsidR="00682944" w:rsidRPr="00D51B9C" w:rsidRDefault="00682944" w:rsidP="00C46D42">
            <w:pPr>
              <w:jc w:val="both"/>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Adjusted EBITDA margin</w:t>
            </w:r>
          </w:p>
        </w:tc>
        <w:tc>
          <w:tcPr>
            <w:tcW w:w="856" w:type="dxa"/>
            <w:tcBorders>
              <w:top w:val="nil"/>
              <w:left w:val="nil"/>
              <w:bottom w:val="nil"/>
              <w:right w:val="nil"/>
            </w:tcBorders>
            <w:shd w:val="clear" w:color="auto" w:fill="auto"/>
            <w:noWrap/>
            <w:vAlign w:val="center"/>
            <w:hideMark/>
          </w:tcPr>
          <w:p w14:paraId="56A0227A"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40.1%</w:t>
            </w:r>
          </w:p>
        </w:tc>
        <w:tc>
          <w:tcPr>
            <w:tcW w:w="956" w:type="dxa"/>
            <w:tcBorders>
              <w:top w:val="nil"/>
              <w:left w:val="nil"/>
              <w:bottom w:val="nil"/>
              <w:right w:val="nil"/>
            </w:tcBorders>
            <w:shd w:val="clear" w:color="auto" w:fill="auto"/>
            <w:noWrap/>
            <w:vAlign w:val="center"/>
            <w:hideMark/>
          </w:tcPr>
          <w:p w14:paraId="5857993B"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34.4%</w:t>
            </w:r>
          </w:p>
        </w:tc>
        <w:tc>
          <w:tcPr>
            <w:tcW w:w="1028" w:type="dxa"/>
            <w:tcBorders>
              <w:top w:val="nil"/>
              <w:left w:val="nil"/>
              <w:bottom w:val="nil"/>
              <w:right w:val="single" w:sz="8" w:space="0" w:color="auto"/>
            </w:tcBorders>
            <w:shd w:val="clear" w:color="auto" w:fill="auto"/>
            <w:noWrap/>
            <w:vAlign w:val="center"/>
            <w:hideMark/>
          </w:tcPr>
          <w:p w14:paraId="339E5064" w14:textId="77777777" w:rsidR="00682944" w:rsidRPr="00D51B9C" w:rsidRDefault="00682944" w:rsidP="00C46D42">
            <w:pPr>
              <w:jc w:val="right"/>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+570bps</w:t>
            </w:r>
          </w:p>
        </w:tc>
        <w:tc>
          <w:tcPr>
            <w:tcW w:w="708" w:type="dxa"/>
            <w:tcBorders>
              <w:top w:val="nil"/>
              <w:left w:val="nil"/>
              <w:bottom w:val="nil"/>
              <w:right w:val="nil"/>
            </w:tcBorders>
            <w:shd w:val="clear" w:color="auto" w:fill="auto"/>
            <w:noWrap/>
            <w:vAlign w:val="bottom"/>
            <w:hideMark/>
          </w:tcPr>
          <w:p w14:paraId="5B7ECBA4" w14:textId="77777777" w:rsidR="00682944" w:rsidRPr="00D51B9C" w:rsidRDefault="00682944" w:rsidP="00C46D42">
            <w:pPr>
              <w:jc w:val="right"/>
              <w:rPr>
                <w:rFonts w:ascii="Calibri" w:hAnsi="Calibri" w:cs="Calibri"/>
                <w:i/>
                <w:iCs/>
                <w:color w:val="000000"/>
                <w:sz w:val="18"/>
                <w:szCs w:val="18"/>
                <w:lang w:val="en-IE" w:eastAsia="en-IE"/>
              </w:rPr>
            </w:pPr>
          </w:p>
        </w:tc>
        <w:tc>
          <w:tcPr>
            <w:tcW w:w="708" w:type="dxa"/>
            <w:tcBorders>
              <w:top w:val="nil"/>
              <w:left w:val="nil"/>
              <w:bottom w:val="nil"/>
              <w:right w:val="nil"/>
            </w:tcBorders>
            <w:shd w:val="clear" w:color="auto" w:fill="auto"/>
            <w:noWrap/>
            <w:vAlign w:val="bottom"/>
            <w:hideMark/>
          </w:tcPr>
          <w:p w14:paraId="2A573F13" w14:textId="77777777" w:rsidR="00682944" w:rsidRPr="00D51B9C" w:rsidRDefault="00682944" w:rsidP="00C46D42">
            <w:pPr>
              <w:rPr>
                <w:rFonts w:ascii="Times New Roman" w:hAnsi="Times New Roman"/>
                <w:sz w:val="20"/>
                <w:lang w:val="en-IE" w:eastAsia="en-IE"/>
              </w:rPr>
            </w:pPr>
          </w:p>
        </w:tc>
      </w:tr>
      <w:tr w:rsidR="00682944" w:rsidRPr="00D51B9C" w14:paraId="4FC654DB"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6D636AA9"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856" w:type="dxa"/>
            <w:tcBorders>
              <w:top w:val="nil"/>
              <w:left w:val="nil"/>
              <w:bottom w:val="nil"/>
              <w:right w:val="nil"/>
            </w:tcBorders>
            <w:shd w:val="clear" w:color="auto" w:fill="auto"/>
            <w:noWrap/>
            <w:vAlign w:val="center"/>
            <w:hideMark/>
          </w:tcPr>
          <w:p w14:paraId="19FFB455" w14:textId="77777777" w:rsidR="00682944" w:rsidRPr="00D51B9C" w:rsidRDefault="00682944" w:rsidP="00C46D42">
            <w:pPr>
              <w:jc w:val="both"/>
              <w:rPr>
                <w:rFonts w:ascii="Calibri" w:hAnsi="Calibri" w:cs="Calibri"/>
                <w:color w:val="000000"/>
                <w:sz w:val="2"/>
                <w:szCs w:val="2"/>
                <w:lang w:val="en-IE" w:eastAsia="en-IE"/>
              </w:rPr>
            </w:pPr>
          </w:p>
        </w:tc>
        <w:tc>
          <w:tcPr>
            <w:tcW w:w="956" w:type="dxa"/>
            <w:tcBorders>
              <w:top w:val="nil"/>
              <w:left w:val="nil"/>
              <w:bottom w:val="nil"/>
              <w:right w:val="nil"/>
            </w:tcBorders>
            <w:shd w:val="clear" w:color="auto" w:fill="auto"/>
            <w:noWrap/>
            <w:vAlign w:val="center"/>
            <w:hideMark/>
          </w:tcPr>
          <w:p w14:paraId="01B5D9C1"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386F6F6B"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26123F74" w14:textId="77777777" w:rsidR="00682944" w:rsidRPr="00D51B9C" w:rsidRDefault="00682944" w:rsidP="00C46D42">
            <w:pPr>
              <w:jc w:val="right"/>
              <w:rPr>
                <w:rFonts w:ascii="Calibri" w:hAnsi="Calibri" w:cs="Calibri"/>
                <w:color w:val="000000"/>
                <w:sz w:val="2"/>
                <w:szCs w:val="2"/>
                <w:lang w:val="en-IE" w:eastAsia="en-IE"/>
              </w:rPr>
            </w:pPr>
          </w:p>
        </w:tc>
        <w:tc>
          <w:tcPr>
            <w:tcW w:w="708" w:type="dxa"/>
            <w:tcBorders>
              <w:top w:val="nil"/>
              <w:left w:val="nil"/>
              <w:bottom w:val="nil"/>
              <w:right w:val="nil"/>
            </w:tcBorders>
            <w:shd w:val="clear" w:color="auto" w:fill="auto"/>
            <w:noWrap/>
            <w:vAlign w:val="bottom"/>
            <w:hideMark/>
          </w:tcPr>
          <w:p w14:paraId="25191EFB" w14:textId="77777777" w:rsidR="00682944" w:rsidRPr="00D51B9C" w:rsidRDefault="00682944" w:rsidP="00C46D42">
            <w:pPr>
              <w:rPr>
                <w:rFonts w:ascii="Times New Roman" w:hAnsi="Times New Roman"/>
                <w:sz w:val="20"/>
                <w:lang w:val="en-IE" w:eastAsia="en-IE"/>
              </w:rPr>
            </w:pPr>
          </w:p>
        </w:tc>
      </w:tr>
      <w:tr w:rsidR="00682944" w:rsidRPr="00D51B9C" w14:paraId="2290183A"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06B22EF4"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Depreciation and amortisation</w:t>
            </w:r>
          </w:p>
        </w:tc>
        <w:tc>
          <w:tcPr>
            <w:tcW w:w="856" w:type="dxa"/>
            <w:tcBorders>
              <w:top w:val="nil"/>
              <w:left w:val="nil"/>
              <w:bottom w:val="single" w:sz="8" w:space="0" w:color="auto"/>
              <w:right w:val="nil"/>
            </w:tcBorders>
            <w:shd w:val="clear" w:color="auto" w:fill="auto"/>
            <w:noWrap/>
            <w:vAlign w:val="center"/>
            <w:hideMark/>
          </w:tcPr>
          <w:p w14:paraId="7CBFEE80"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(28)</w:t>
            </w:r>
          </w:p>
        </w:tc>
        <w:tc>
          <w:tcPr>
            <w:tcW w:w="956" w:type="dxa"/>
            <w:tcBorders>
              <w:top w:val="nil"/>
              <w:left w:val="nil"/>
              <w:bottom w:val="single" w:sz="8" w:space="0" w:color="auto"/>
              <w:right w:val="nil"/>
            </w:tcBorders>
            <w:shd w:val="clear" w:color="auto" w:fill="auto"/>
            <w:noWrap/>
            <w:vAlign w:val="center"/>
            <w:hideMark/>
          </w:tcPr>
          <w:p w14:paraId="6A2D969D"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(22)</w:t>
            </w:r>
          </w:p>
        </w:tc>
        <w:tc>
          <w:tcPr>
            <w:tcW w:w="1028" w:type="dxa"/>
            <w:tcBorders>
              <w:top w:val="nil"/>
              <w:left w:val="nil"/>
              <w:bottom w:val="single" w:sz="8" w:space="0" w:color="auto"/>
              <w:right w:val="single" w:sz="8" w:space="0" w:color="auto"/>
            </w:tcBorders>
            <w:shd w:val="clear" w:color="auto" w:fill="auto"/>
            <w:noWrap/>
            <w:vAlign w:val="center"/>
            <w:hideMark/>
          </w:tcPr>
          <w:p w14:paraId="71F7F773"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+28%</w:t>
            </w:r>
          </w:p>
        </w:tc>
        <w:tc>
          <w:tcPr>
            <w:tcW w:w="708" w:type="dxa"/>
            <w:tcBorders>
              <w:top w:val="nil"/>
              <w:left w:val="nil"/>
              <w:bottom w:val="nil"/>
              <w:right w:val="nil"/>
            </w:tcBorders>
            <w:shd w:val="clear" w:color="auto" w:fill="auto"/>
            <w:noWrap/>
            <w:vAlign w:val="bottom"/>
            <w:hideMark/>
          </w:tcPr>
          <w:p w14:paraId="50DCDEA1" w14:textId="77777777" w:rsidR="00682944" w:rsidRPr="00D51B9C" w:rsidRDefault="00682944" w:rsidP="00C46D42">
            <w:pPr>
              <w:jc w:val="right"/>
              <w:rPr>
                <w:rFonts w:ascii="Calibri" w:hAnsi="Calibri" w:cs="Calibri"/>
                <w:color w:val="000000"/>
                <w:sz w:val="20"/>
                <w:lang w:val="en-IE" w:eastAsia="en-IE"/>
              </w:rPr>
            </w:pPr>
          </w:p>
        </w:tc>
        <w:tc>
          <w:tcPr>
            <w:tcW w:w="708" w:type="dxa"/>
            <w:tcBorders>
              <w:top w:val="nil"/>
              <w:left w:val="nil"/>
              <w:bottom w:val="nil"/>
              <w:right w:val="nil"/>
            </w:tcBorders>
            <w:shd w:val="clear" w:color="auto" w:fill="auto"/>
            <w:noWrap/>
            <w:vAlign w:val="bottom"/>
            <w:hideMark/>
          </w:tcPr>
          <w:p w14:paraId="44559709" w14:textId="77777777" w:rsidR="00682944" w:rsidRPr="00D51B9C" w:rsidRDefault="00682944" w:rsidP="00C46D42">
            <w:pPr>
              <w:rPr>
                <w:rFonts w:ascii="Times New Roman" w:hAnsi="Times New Roman"/>
                <w:sz w:val="20"/>
                <w:lang w:val="en-IE" w:eastAsia="en-IE"/>
              </w:rPr>
            </w:pPr>
          </w:p>
        </w:tc>
      </w:tr>
      <w:tr w:rsidR="00682944" w:rsidRPr="00D51B9C" w14:paraId="43602A52"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0CFE2863"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856" w:type="dxa"/>
            <w:tcBorders>
              <w:top w:val="nil"/>
              <w:left w:val="nil"/>
              <w:bottom w:val="nil"/>
              <w:right w:val="nil"/>
            </w:tcBorders>
            <w:shd w:val="clear" w:color="auto" w:fill="auto"/>
            <w:noWrap/>
            <w:vAlign w:val="center"/>
            <w:hideMark/>
          </w:tcPr>
          <w:p w14:paraId="0D60241A" w14:textId="77777777" w:rsidR="00682944" w:rsidRPr="00D51B9C" w:rsidRDefault="00682944" w:rsidP="00C46D42">
            <w:pPr>
              <w:jc w:val="both"/>
              <w:rPr>
                <w:rFonts w:ascii="Calibri" w:hAnsi="Calibri" w:cs="Calibri"/>
                <w:color w:val="000000"/>
                <w:sz w:val="2"/>
                <w:szCs w:val="2"/>
                <w:lang w:val="en-IE" w:eastAsia="en-IE"/>
              </w:rPr>
            </w:pPr>
          </w:p>
        </w:tc>
        <w:tc>
          <w:tcPr>
            <w:tcW w:w="956" w:type="dxa"/>
            <w:tcBorders>
              <w:top w:val="nil"/>
              <w:left w:val="nil"/>
              <w:bottom w:val="nil"/>
              <w:right w:val="nil"/>
            </w:tcBorders>
            <w:shd w:val="clear" w:color="auto" w:fill="auto"/>
            <w:noWrap/>
            <w:vAlign w:val="center"/>
            <w:hideMark/>
          </w:tcPr>
          <w:p w14:paraId="3C55AD85"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3DEEAA5F"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080ADD4D" w14:textId="77777777" w:rsidR="00682944" w:rsidRPr="00D51B9C" w:rsidRDefault="00682944" w:rsidP="00C46D42">
            <w:pPr>
              <w:jc w:val="right"/>
              <w:rPr>
                <w:rFonts w:ascii="Calibri" w:hAnsi="Calibri" w:cs="Calibri"/>
                <w:color w:val="000000"/>
                <w:sz w:val="2"/>
                <w:szCs w:val="2"/>
                <w:lang w:val="en-IE" w:eastAsia="en-IE"/>
              </w:rPr>
            </w:pPr>
          </w:p>
        </w:tc>
        <w:tc>
          <w:tcPr>
            <w:tcW w:w="708" w:type="dxa"/>
            <w:tcBorders>
              <w:top w:val="nil"/>
              <w:left w:val="nil"/>
              <w:bottom w:val="nil"/>
              <w:right w:val="nil"/>
            </w:tcBorders>
            <w:shd w:val="clear" w:color="auto" w:fill="auto"/>
            <w:noWrap/>
            <w:vAlign w:val="bottom"/>
            <w:hideMark/>
          </w:tcPr>
          <w:p w14:paraId="23D87DD5" w14:textId="77777777" w:rsidR="00682944" w:rsidRPr="00D51B9C" w:rsidRDefault="00682944" w:rsidP="00C46D42">
            <w:pPr>
              <w:rPr>
                <w:rFonts w:ascii="Times New Roman" w:hAnsi="Times New Roman"/>
                <w:sz w:val="20"/>
                <w:lang w:val="en-IE" w:eastAsia="en-IE"/>
              </w:rPr>
            </w:pPr>
          </w:p>
        </w:tc>
      </w:tr>
      <w:tr w:rsidR="00682944" w:rsidRPr="00D51B9C" w14:paraId="63E81FFF"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5B4472BD"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Adjusted</w:t>
            </w:r>
            <w:r w:rsidRPr="00D51B9C">
              <w:rPr>
                <w:rFonts w:ascii="Calibri" w:hAnsi="Calibri" w:cs="Calibri"/>
                <w:i/>
                <w:iCs/>
                <w:color w:val="000000"/>
                <w:sz w:val="20"/>
                <w:vertAlign w:val="superscript"/>
                <w:lang w:val="en-IE" w:eastAsia="en-IE"/>
              </w:rPr>
              <w:t xml:space="preserve">1 </w:t>
            </w:r>
            <w:r w:rsidRPr="00D51B9C">
              <w:rPr>
                <w:rFonts w:ascii="Calibri" w:hAnsi="Calibri" w:cs="Calibri"/>
                <w:b/>
                <w:bCs/>
                <w:color w:val="000000"/>
                <w:sz w:val="20"/>
                <w:lang w:val="en-IE" w:eastAsia="en-IE"/>
              </w:rPr>
              <w:t>operating profit</w:t>
            </w:r>
          </w:p>
        </w:tc>
        <w:tc>
          <w:tcPr>
            <w:tcW w:w="856" w:type="dxa"/>
            <w:tcBorders>
              <w:top w:val="nil"/>
              <w:left w:val="nil"/>
              <w:bottom w:val="nil"/>
              <w:right w:val="nil"/>
            </w:tcBorders>
            <w:shd w:val="clear" w:color="auto" w:fill="auto"/>
            <w:noWrap/>
            <w:vAlign w:val="center"/>
            <w:hideMark/>
          </w:tcPr>
          <w:p w14:paraId="6BF2AC87"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364</w:t>
            </w:r>
          </w:p>
        </w:tc>
        <w:tc>
          <w:tcPr>
            <w:tcW w:w="956" w:type="dxa"/>
            <w:tcBorders>
              <w:top w:val="nil"/>
              <w:left w:val="nil"/>
              <w:bottom w:val="nil"/>
              <w:right w:val="nil"/>
            </w:tcBorders>
            <w:shd w:val="clear" w:color="auto" w:fill="auto"/>
            <w:noWrap/>
            <w:vAlign w:val="center"/>
            <w:hideMark/>
          </w:tcPr>
          <w:p w14:paraId="57D19826"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232</w:t>
            </w:r>
          </w:p>
        </w:tc>
        <w:tc>
          <w:tcPr>
            <w:tcW w:w="1028" w:type="dxa"/>
            <w:tcBorders>
              <w:top w:val="nil"/>
              <w:left w:val="nil"/>
              <w:bottom w:val="nil"/>
              <w:right w:val="single" w:sz="8" w:space="0" w:color="auto"/>
            </w:tcBorders>
            <w:shd w:val="clear" w:color="auto" w:fill="auto"/>
            <w:noWrap/>
            <w:vAlign w:val="center"/>
            <w:hideMark/>
          </w:tcPr>
          <w:p w14:paraId="1EC6D33B"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+57%</w:t>
            </w:r>
          </w:p>
        </w:tc>
        <w:tc>
          <w:tcPr>
            <w:tcW w:w="708" w:type="dxa"/>
            <w:tcBorders>
              <w:top w:val="nil"/>
              <w:left w:val="nil"/>
              <w:bottom w:val="nil"/>
              <w:right w:val="nil"/>
            </w:tcBorders>
            <w:shd w:val="clear" w:color="auto" w:fill="auto"/>
            <w:noWrap/>
            <w:vAlign w:val="bottom"/>
            <w:hideMark/>
          </w:tcPr>
          <w:p w14:paraId="4CA247B7" w14:textId="77777777" w:rsidR="00682944" w:rsidRPr="00D51B9C" w:rsidRDefault="00682944" w:rsidP="00C46D42">
            <w:pPr>
              <w:jc w:val="right"/>
              <w:rPr>
                <w:rFonts w:ascii="Calibri" w:hAnsi="Calibri" w:cs="Calibri"/>
                <w:b/>
                <w:bCs/>
                <w:color w:val="000000"/>
                <w:sz w:val="20"/>
                <w:lang w:val="en-IE" w:eastAsia="en-IE"/>
              </w:rPr>
            </w:pPr>
          </w:p>
        </w:tc>
        <w:tc>
          <w:tcPr>
            <w:tcW w:w="708" w:type="dxa"/>
            <w:tcBorders>
              <w:top w:val="nil"/>
              <w:left w:val="nil"/>
              <w:bottom w:val="nil"/>
              <w:right w:val="nil"/>
            </w:tcBorders>
            <w:shd w:val="clear" w:color="auto" w:fill="auto"/>
            <w:noWrap/>
            <w:vAlign w:val="bottom"/>
            <w:hideMark/>
          </w:tcPr>
          <w:p w14:paraId="08A603B0" w14:textId="77777777" w:rsidR="00682944" w:rsidRPr="00D51B9C" w:rsidRDefault="00682944" w:rsidP="00C46D42">
            <w:pPr>
              <w:rPr>
                <w:rFonts w:ascii="Times New Roman" w:hAnsi="Times New Roman"/>
                <w:sz w:val="20"/>
                <w:lang w:val="en-IE" w:eastAsia="en-IE"/>
              </w:rPr>
            </w:pPr>
          </w:p>
        </w:tc>
      </w:tr>
      <w:tr w:rsidR="00682944" w:rsidRPr="00D51B9C" w14:paraId="1E9259AA" w14:textId="77777777" w:rsidTr="00C46D42">
        <w:trPr>
          <w:trHeight w:val="30"/>
        </w:trPr>
        <w:tc>
          <w:tcPr>
            <w:tcW w:w="2928" w:type="dxa"/>
            <w:tcBorders>
              <w:top w:val="nil"/>
              <w:left w:val="single" w:sz="8" w:space="0" w:color="auto"/>
              <w:bottom w:val="single" w:sz="8" w:space="0" w:color="auto"/>
              <w:right w:val="nil"/>
            </w:tcBorders>
            <w:shd w:val="clear" w:color="auto" w:fill="auto"/>
            <w:noWrap/>
            <w:vAlign w:val="center"/>
            <w:hideMark/>
          </w:tcPr>
          <w:p w14:paraId="5B206828" w14:textId="77777777" w:rsidR="00682944" w:rsidRPr="00D51B9C" w:rsidRDefault="00682944" w:rsidP="00C46D42">
            <w:pPr>
              <w:jc w:val="both"/>
              <w:rPr>
                <w:rFonts w:ascii="Calibri" w:hAnsi="Calibri" w:cs="Calibri"/>
                <w:b/>
                <w:bCs/>
                <w:color w:val="FF0000"/>
                <w:sz w:val="2"/>
                <w:szCs w:val="2"/>
                <w:lang w:val="en-IE" w:eastAsia="en-IE"/>
              </w:rPr>
            </w:pPr>
            <w:r w:rsidRPr="00D51B9C">
              <w:rPr>
                <w:rFonts w:ascii="Calibri" w:hAnsi="Calibri" w:cs="Calibri"/>
                <w:b/>
                <w:bCs/>
                <w:color w:val="FF0000"/>
                <w:sz w:val="2"/>
                <w:szCs w:val="2"/>
                <w:lang w:val="en-IE" w:eastAsia="en-IE"/>
              </w:rPr>
              <w:t> </w:t>
            </w:r>
          </w:p>
        </w:tc>
        <w:tc>
          <w:tcPr>
            <w:tcW w:w="856" w:type="dxa"/>
            <w:tcBorders>
              <w:top w:val="nil"/>
              <w:left w:val="nil"/>
              <w:bottom w:val="single" w:sz="8" w:space="0" w:color="auto"/>
              <w:right w:val="nil"/>
            </w:tcBorders>
            <w:shd w:val="clear" w:color="auto" w:fill="auto"/>
            <w:noWrap/>
            <w:vAlign w:val="center"/>
            <w:hideMark/>
          </w:tcPr>
          <w:p w14:paraId="05489D4D" w14:textId="77777777" w:rsidR="00682944" w:rsidRPr="00D51B9C" w:rsidRDefault="00682944" w:rsidP="00C46D42">
            <w:pPr>
              <w:jc w:val="right"/>
              <w:rPr>
                <w:rFonts w:ascii="Calibri" w:hAnsi="Calibri" w:cs="Calibri"/>
                <w:b/>
                <w:bCs/>
                <w:color w:val="FF0000"/>
                <w:sz w:val="2"/>
                <w:szCs w:val="2"/>
                <w:lang w:val="en-IE" w:eastAsia="en-IE"/>
              </w:rPr>
            </w:pPr>
            <w:r w:rsidRPr="00D51B9C">
              <w:rPr>
                <w:rFonts w:ascii="Calibri" w:hAnsi="Calibri" w:cs="Calibri"/>
                <w:b/>
                <w:bCs/>
                <w:color w:val="FF0000"/>
                <w:sz w:val="2"/>
                <w:szCs w:val="2"/>
                <w:lang w:val="en-IE" w:eastAsia="en-IE"/>
              </w:rPr>
              <w:t> </w:t>
            </w:r>
          </w:p>
        </w:tc>
        <w:tc>
          <w:tcPr>
            <w:tcW w:w="956" w:type="dxa"/>
            <w:tcBorders>
              <w:top w:val="nil"/>
              <w:left w:val="nil"/>
              <w:bottom w:val="single" w:sz="8" w:space="0" w:color="auto"/>
              <w:right w:val="nil"/>
            </w:tcBorders>
            <w:shd w:val="clear" w:color="auto" w:fill="auto"/>
            <w:noWrap/>
            <w:vAlign w:val="center"/>
            <w:hideMark/>
          </w:tcPr>
          <w:p w14:paraId="4DC7537C" w14:textId="77777777" w:rsidR="00682944" w:rsidRPr="00D51B9C" w:rsidRDefault="00682944" w:rsidP="00C46D42">
            <w:pPr>
              <w:jc w:val="right"/>
              <w:rPr>
                <w:rFonts w:ascii="Calibri" w:hAnsi="Calibri" w:cs="Calibri"/>
                <w:b/>
                <w:bCs/>
                <w:sz w:val="2"/>
                <w:szCs w:val="2"/>
                <w:lang w:val="en-IE" w:eastAsia="en-IE"/>
              </w:rPr>
            </w:pPr>
            <w:r w:rsidRPr="00D51B9C">
              <w:rPr>
                <w:rFonts w:ascii="Calibri" w:hAnsi="Calibri" w:cs="Calibri"/>
                <w:b/>
                <w:bCs/>
                <w:sz w:val="2"/>
                <w:szCs w:val="2"/>
                <w:lang w:val="en-IE" w:eastAsia="en-IE"/>
              </w:rPr>
              <w:t> </w:t>
            </w:r>
          </w:p>
        </w:tc>
        <w:tc>
          <w:tcPr>
            <w:tcW w:w="1028" w:type="dxa"/>
            <w:tcBorders>
              <w:top w:val="nil"/>
              <w:left w:val="nil"/>
              <w:bottom w:val="single" w:sz="8" w:space="0" w:color="auto"/>
              <w:right w:val="single" w:sz="8" w:space="0" w:color="auto"/>
            </w:tcBorders>
            <w:shd w:val="clear" w:color="auto" w:fill="auto"/>
            <w:noWrap/>
            <w:vAlign w:val="center"/>
            <w:hideMark/>
          </w:tcPr>
          <w:p w14:paraId="72DAA4F2" w14:textId="77777777" w:rsidR="00682944" w:rsidRPr="00D51B9C" w:rsidRDefault="00682944" w:rsidP="00C46D42">
            <w:pPr>
              <w:jc w:val="right"/>
              <w:rPr>
                <w:rFonts w:ascii="Calibri" w:hAnsi="Calibri" w:cs="Calibri"/>
                <w:b/>
                <w:bCs/>
                <w:color w:val="FF0000"/>
                <w:sz w:val="2"/>
                <w:szCs w:val="2"/>
                <w:lang w:val="en-IE" w:eastAsia="en-IE"/>
              </w:rPr>
            </w:pPr>
            <w:r w:rsidRPr="00D51B9C">
              <w:rPr>
                <w:rFonts w:ascii="Calibri" w:hAnsi="Calibri" w:cs="Calibri"/>
                <w:b/>
                <w:bCs/>
                <w:color w:val="FF0000"/>
                <w:sz w:val="2"/>
                <w:szCs w:val="2"/>
                <w:lang w:val="en-IE" w:eastAsia="en-IE"/>
              </w:rPr>
              <w:t> </w:t>
            </w:r>
          </w:p>
        </w:tc>
        <w:tc>
          <w:tcPr>
            <w:tcW w:w="708" w:type="dxa"/>
            <w:tcBorders>
              <w:top w:val="nil"/>
              <w:left w:val="nil"/>
              <w:bottom w:val="nil"/>
              <w:right w:val="nil"/>
            </w:tcBorders>
            <w:shd w:val="clear" w:color="auto" w:fill="auto"/>
            <w:noWrap/>
            <w:vAlign w:val="bottom"/>
            <w:hideMark/>
          </w:tcPr>
          <w:p w14:paraId="48F6BD24" w14:textId="77777777" w:rsidR="00682944" w:rsidRPr="00D51B9C" w:rsidRDefault="00682944" w:rsidP="00C46D42">
            <w:pPr>
              <w:jc w:val="right"/>
              <w:rPr>
                <w:rFonts w:ascii="Calibri" w:hAnsi="Calibri" w:cs="Calibri"/>
                <w:b/>
                <w:bCs/>
                <w:color w:val="FF0000"/>
                <w:sz w:val="2"/>
                <w:szCs w:val="2"/>
                <w:lang w:val="en-IE" w:eastAsia="en-IE"/>
              </w:rPr>
            </w:pPr>
          </w:p>
        </w:tc>
        <w:tc>
          <w:tcPr>
            <w:tcW w:w="708" w:type="dxa"/>
            <w:tcBorders>
              <w:top w:val="nil"/>
              <w:left w:val="nil"/>
              <w:bottom w:val="nil"/>
              <w:right w:val="nil"/>
            </w:tcBorders>
            <w:shd w:val="clear" w:color="auto" w:fill="auto"/>
            <w:noWrap/>
            <w:vAlign w:val="bottom"/>
            <w:hideMark/>
          </w:tcPr>
          <w:p w14:paraId="3CC2F734" w14:textId="77777777" w:rsidR="00682944" w:rsidRPr="00D51B9C" w:rsidRDefault="00682944" w:rsidP="00C46D42">
            <w:pPr>
              <w:rPr>
                <w:rFonts w:ascii="Times New Roman" w:hAnsi="Times New Roman"/>
                <w:sz w:val="20"/>
                <w:lang w:val="en-IE" w:eastAsia="en-IE"/>
              </w:rPr>
            </w:pPr>
          </w:p>
        </w:tc>
      </w:tr>
      <w:tr w:rsidR="00682944" w:rsidRPr="00D51B9C" w14:paraId="180705FA" w14:textId="77777777" w:rsidTr="00C46D42">
        <w:trPr>
          <w:trHeight w:val="60"/>
        </w:trPr>
        <w:tc>
          <w:tcPr>
            <w:tcW w:w="2928" w:type="dxa"/>
            <w:tcBorders>
              <w:top w:val="nil"/>
              <w:left w:val="nil"/>
              <w:bottom w:val="nil"/>
              <w:right w:val="nil"/>
            </w:tcBorders>
            <w:shd w:val="clear" w:color="auto" w:fill="auto"/>
            <w:noWrap/>
            <w:vAlign w:val="center"/>
            <w:hideMark/>
          </w:tcPr>
          <w:p w14:paraId="6F868514" w14:textId="77777777" w:rsidR="00682944" w:rsidRPr="00D51B9C" w:rsidRDefault="00682944" w:rsidP="00C46D42">
            <w:pPr>
              <w:rPr>
                <w:rFonts w:ascii="Times New Roman" w:hAnsi="Times New Roman"/>
                <w:sz w:val="20"/>
                <w:lang w:val="en-IE" w:eastAsia="en-IE"/>
              </w:rPr>
            </w:pPr>
          </w:p>
        </w:tc>
        <w:tc>
          <w:tcPr>
            <w:tcW w:w="856" w:type="dxa"/>
            <w:tcBorders>
              <w:top w:val="nil"/>
              <w:left w:val="nil"/>
              <w:bottom w:val="nil"/>
              <w:right w:val="nil"/>
            </w:tcBorders>
            <w:shd w:val="clear" w:color="auto" w:fill="auto"/>
            <w:noWrap/>
            <w:vAlign w:val="center"/>
            <w:hideMark/>
          </w:tcPr>
          <w:p w14:paraId="16AC448F" w14:textId="77777777" w:rsidR="00682944" w:rsidRPr="00D51B9C" w:rsidRDefault="00682944" w:rsidP="00C46D42">
            <w:pPr>
              <w:jc w:val="both"/>
              <w:rPr>
                <w:rFonts w:ascii="Times New Roman" w:hAnsi="Times New Roman"/>
                <w:sz w:val="20"/>
                <w:lang w:val="en-IE" w:eastAsia="en-IE"/>
              </w:rPr>
            </w:pPr>
          </w:p>
        </w:tc>
        <w:tc>
          <w:tcPr>
            <w:tcW w:w="956" w:type="dxa"/>
            <w:tcBorders>
              <w:top w:val="nil"/>
              <w:left w:val="nil"/>
              <w:bottom w:val="nil"/>
              <w:right w:val="nil"/>
            </w:tcBorders>
            <w:shd w:val="clear" w:color="auto" w:fill="auto"/>
            <w:noWrap/>
            <w:vAlign w:val="center"/>
            <w:hideMark/>
          </w:tcPr>
          <w:p w14:paraId="69CED1D4"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nil"/>
            </w:tcBorders>
            <w:shd w:val="clear" w:color="auto" w:fill="auto"/>
            <w:noWrap/>
            <w:vAlign w:val="center"/>
            <w:hideMark/>
          </w:tcPr>
          <w:p w14:paraId="3E548E7A" w14:textId="77777777" w:rsidR="00682944" w:rsidRPr="00D51B9C" w:rsidRDefault="00682944" w:rsidP="00C46D42">
            <w:pPr>
              <w:jc w:val="right"/>
              <w:rPr>
                <w:rFonts w:ascii="Times New Roman" w:hAnsi="Times New Roman"/>
                <w:sz w:val="20"/>
                <w:lang w:val="en-IE" w:eastAsia="en-IE"/>
              </w:rPr>
            </w:pPr>
          </w:p>
        </w:tc>
        <w:tc>
          <w:tcPr>
            <w:tcW w:w="708" w:type="dxa"/>
            <w:tcBorders>
              <w:top w:val="nil"/>
              <w:left w:val="nil"/>
              <w:bottom w:val="nil"/>
              <w:right w:val="nil"/>
            </w:tcBorders>
            <w:shd w:val="clear" w:color="auto" w:fill="auto"/>
            <w:noWrap/>
            <w:vAlign w:val="bottom"/>
            <w:hideMark/>
          </w:tcPr>
          <w:p w14:paraId="4CEABDB4" w14:textId="77777777" w:rsidR="00682944" w:rsidRPr="00D51B9C" w:rsidRDefault="00682944" w:rsidP="00C46D42">
            <w:pPr>
              <w:jc w:val="right"/>
              <w:rPr>
                <w:rFonts w:ascii="Times New Roman" w:hAnsi="Times New Roman"/>
                <w:sz w:val="20"/>
                <w:lang w:val="en-IE" w:eastAsia="en-IE"/>
              </w:rPr>
            </w:pPr>
          </w:p>
        </w:tc>
        <w:tc>
          <w:tcPr>
            <w:tcW w:w="708" w:type="dxa"/>
            <w:tcBorders>
              <w:top w:val="nil"/>
              <w:left w:val="nil"/>
              <w:bottom w:val="nil"/>
              <w:right w:val="nil"/>
            </w:tcBorders>
            <w:shd w:val="clear" w:color="auto" w:fill="auto"/>
            <w:noWrap/>
            <w:vAlign w:val="bottom"/>
            <w:hideMark/>
          </w:tcPr>
          <w:p w14:paraId="647C84FF" w14:textId="77777777" w:rsidR="00682944" w:rsidRPr="00D51B9C" w:rsidRDefault="00682944" w:rsidP="00C46D42">
            <w:pPr>
              <w:rPr>
                <w:rFonts w:ascii="Times New Roman" w:hAnsi="Times New Roman"/>
                <w:sz w:val="20"/>
                <w:lang w:val="en-IE" w:eastAsia="en-IE"/>
              </w:rPr>
            </w:pPr>
          </w:p>
        </w:tc>
      </w:tr>
      <w:tr w:rsidR="00682944" w:rsidRPr="00D51B9C" w14:paraId="0F651DEB" w14:textId="77777777" w:rsidTr="00C46D42">
        <w:trPr>
          <w:trHeight w:val="45"/>
        </w:trPr>
        <w:tc>
          <w:tcPr>
            <w:tcW w:w="2928" w:type="dxa"/>
            <w:tcBorders>
              <w:top w:val="nil"/>
              <w:left w:val="nil"/>
              <w:bottom w:val="nil"/>
              <w:right w:val="nil"/>
            </w:tcBorders>
            <w:shd w:val="clear" w:color="auto" w:fill="auto"/>
            <w:noWrap/>
            <w:vAlign w:val="bottom"/>
            <w:hideMark/>
          </w:tcPr>
          <w:p w14:paraId="607D0B67" w14:textId="77777777" w:rsidR="00682944" w:rsidRPr="00D51B9C" w:rsidRDefault="00682944" w:rsidP="00C46D42">
            <w:pPr>
              <w:rPr>
                <w:rFonts w:ascii="Times New Roman" w:hAnsi="Times New Roman"/>
                <w:sz w:val="20"/>
                <w:lang w:val="en-IE" w:eastAsia="en-IE"/>
              </w:rPr>
            </w:pPr>
          </w:p>
        </w:tc>
        <w:tc>
          <w:tcPr>
            <w:tcW w:w="856" w:type="dxa"/>
            <w:tcBorders>
              <w:top w:val="nil"/>
              <w:left w:val="nil"/>
              <w:bottom w:val="nil"/>
              <w:right w:val="nil"/>
            </w:tcBorders>
            <w:shd w:val="clear" w:color="auto" w:fill="auto"/>
            <w:noWrap/>
            <w:vAlign w:val="bottom"/>
            <w:hideMark/>
          </w:tcPr>
          <w:p w14:paraId="382B687A" w14:textId="77777777" w:rsidR="00682944" w:rsidRPr="00D51B9C" w:rsidRDefault="00682944" w:rsidP="00C46D42">
            <w:pPr>
              <w:rPr>
                <w:rFonts w:ascii="Times New Roman" w:hAnsi="Times New Roman"/>
                <w:sz w:val="20"/>
                <w:lang w:val="en-IE" w:eastAsia="en-IE"/>
              </w:rPr>
            </w:pPr>
          </w:p>
        </w:tc>
        <w:tc>
          <w:tcPr>
            <w:tcW w:w="956" w:type="dxa"/>
            <w:tcBorders>
              <w:top w:val="nil"/>
              <w:left w:val="nil"/>
              <w:bottom w:val="nil"/>
              <w:right w:val="nil"/>
            </w:tcBorders>
            <w:shd w:val="clear" w:color="auto" w:fill="auto"/>
            <w:noWrap/>
            <w:vAlign w:val="bottom"/>
            <w:hideMark/>
          </w:tcPr>
          <w:p w14:paraId="7453E609" w14:textId="77777777" w:rsidR="00682944" w:rsidRPr="00D51B9C" w:rsidRDefault="00682944" w:rsidP="00C46D42">
            <w:pPr>
              <w:rPr>
                <w:rFonts w:ascii="Times New Roman" w:hAnsi="Times New Roman"/>
                <w:sz w:val="20"/>
                <w:lang w:val="en-IE" w:eastAsia="en-IE"/>
              </w:rPr>
            </w:pPr>
          </w:p>
        </w:tc>
        <w:tc>
          <w:tcPr>
            <w:tcW w:w="1028" w:type="dxa"/>
            <w:tcBorders>
              <w:top w:val="nil"/>
              <w:left w:val="nil"/>
              <w:bottom w:val="nil"/>
              <w:right w:val="nil"/>
            </w:tcBorders>
            <w:shd w:val="clear" w:color="auto" w:fill="auto"/>
            <w:noWrap/>
            <w:vAlign w:val="bottom"/>
            <w:hideMark/>
          </w:tcPr>
          <w:p w14:paraId="51ACDFAE" w14:textId="77777777" w:rsidR="00682944" w:rsidRPr="00D51B9C" w:rsidRDefault="00682944" w:rsidP="00C46D42">
            <w:pPr>
              <w:rPr>
                <w:rFonts w:ascii="Times New Roman" w:hAnsi="Times New Roman"/>
                <w:sz w:val="20"/>
                <w:lang w:val="en-IE" w:eastAsia="en-IE"/>
              </w:rPr>
            </w:pPr>
          </w:p>
        </w:tc>
        <w:tc>
          <w:tcPr>
            <w:tcW w:w="708" w:type="dxa"/>
            <w:tcBorders>
              <w:top w:val="nil"/>
              <w:left w:val="nil"/>
              <w:bottom w:val="nil"/>
              <w:right w:val="nil"/>
            </w:tcBorders>
            <w:shd w:val="clear" w:color="auto" w:fill="auto"/>
            <w:noWrap/>
            <w:vAlign w:val="bottom"/>
            <w:hideMark/>
          </w:tcPr>
          <w:p w14:paraId="700DEC27" w14:textId="77777777" w:rsidR="00682944" w:rsidRPr="00D51B9C" w:rsidRDefault="00682944" w:rsidP="00C46D42">
            <w:pPr>
              <w:rPr>
                <w:rFonts w:ascii="Times New Roman" w:hAnsi="Times New Roman"/>
                <w:sz w:val="20"/>
                <w:lang w:val="en-IE" w:eastAsia="en-IE"/>
              </w:rPr>
            </w:pPr>
          </w:p>
        </w:tc>
        <w:tc>
          <w:tcPr>
            <w:tcW w:w="708" w:type="dxa"/>
            <w:tcBorders>
              <w:top w:val="nil"/>
              <w:left w:val="nil"/>
              <w:bottom w:val="nil"/>
              <w:right w:val="nil"/>
            </w:tcBorders>
            <w:shd w:val="clear" w:color="auto" w:fill="auto"/>
            <w:noWrap/>
            <w:vAlign w:val="bottom"/>
            <w:hideMark/>
          </w:tcPr>
          <w:p w14:paraId="61297B1E" w14:textId="77777777" w:rsidR="00682944" w:rsidRPr="00D51B9C" w:rsidRDefault="00682944" w:rsidP="00C46D42">
            <w:pPr>
              <w:rPr>
                <w:rFonts w:ascii="Times New Roman" w:hAnsi="Times New Roman"/>
                <w:sz w:val="20"/>
                <w:lang w:val="en-IE" w:eastAsia="en-IE"/>
              </w:rPr>
            </w:pPr>
          </w:p>
        </w:tc>
      </w:tr>
      <w:tr w:rsidR="00682944" w:rsidRPr="00D51B9C" w14:paraId="383D1426" w14:textId="77777777" w:rsidTr="00C46D42">
        <w:trPr>
          <w:trHeight w:val="255"/>
        </w:trPr>
        <w:tc>
          <w:tcPr>
            <w:tcW w:w="2928" w:type="dxa"/>
            <w:tcBorders>
              <w:top w:val="single" w:sz="8" w:space="0" w:color="auto"/>
              <w:left w:val="single" w:sz="8" w:space="0" w:color="auto"/>
              <w:bottom w:val="nil"/>
              <w:right w:val="nil"/>
            </w:tcBorders>
            <w:shd w:val="clear" w:color="auto" w:fill="auto"/>
            <w:noWrap/>
            <w:vAlign w:val="bottom"/>
            <w:hideMark/>
          </w:tcPr>
          <w:p w14:paraId="3539890D" w14:textId="77777777" w:rsidR="00682944" w:rsidRPr="00D51B9C" w:rsidRDefault="00682944" w:rsidP="00C46D42">
            <w:pPr>
              <w:rPr>
                <w:rFonts w:ascii="Calibri" w:hAnsi="Calibri" w:cs="Calibri"/>
                <w:b/>
                <w:bCs/>
                <w:color w:val="000000"/>
                <w:sz w:val="20"/>
                <w:lang w:val="en-IE" w:eastAsia="en-IE"/>
              </w:rPr>
            </w:pPr>
            <w:r w:rsidRPr="00D51B9C">
              <w:rPr>
                <w:rFonts w:ascii="Calibri" w:hAnsi="Calibri" w:cs="Calibri"/>
                <w:b/>
                <w:bCs/>
                <w:color w:val="000000"/>
                <w:sz w:val="20"/>
                <w:lang w:val="en-IE" w:eastAsia="en-IE"/>
              </w:rPr>
              <w:t>SBG</w:t>
            </w:r>
          </w:p>
        </w:tc>
        <w:tc>
          <w:tcPr>
            <w:tcW w:w="856" w:type="dxa"/>
            <w:tcBorders>
              <w:top w:val="single" w:sz="8" w:space="0" w:color="auto"/>
              <w:left w:val="nil"/>
              <w:bottom w:val="nil"/>
              <w:right w:val="nil"/>
            </w:tcBorders>
            <w:shd w:val="clear" w:color="auto" w:fill="auto"/>
            <w:noWrap/>
            <w:vAlign w:val="bottom"/>
            <w:hideMark/>
          </w:tcPr>
          <w:p w14:paraId="7B4B98E7"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Q1</w:t>
            </w:r>
          </w:p>
        </w:tc>
        <w:tc>
          <w:tcPr>
            <w:tcW w:w="956" w:type="dxa"/>
            <w:tcBorders>
              <w:top w:val="single" w:sz="8" w:space="0" w:color="auto"/>
              <w:left w:val="nil"/>
              <w:bottom w:val="nil"/>
              <w:right w:val="nil"/>
            </w:tcBorders>
            <w:shd w:val="clear" w:color="auto" w:fill="auto"/>
            <w:noWrap/>
            <w:vAlign w:val="bottom"/>
            <w:hideMark/>
          </w:tcPr>
          <w:p w14:paraId="1E35C650"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Q2</w:t>
            </w:r>
          </w:p>
        </w:tc>
        <w:tc>
          <w:tcPr>
            <w:tcW w:w="1028" w:type="dxa"/>
            <w:tcBorders>
              <w:top w:val="single" w:sz="8" w:space="0" w:color="auto"/>
              <w:left w:val="nil"/>
              <w:bottom w:val="nil"/>
              <w:right w:val="nil"/>
            </w:tcBorders>
            <w:shd w:val="clear" w:color="auto" w:fill="auto"/>
            <w:noWrap/>
            <w:vAlign w:val="bottom"/>
            <w:hideMark/>
          </w:tcPr>
          <w:p w14:paraId="1005B039"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Q3</w:t>
            </w:r>
          </w:p>
        </w:tc>
        <w:tc>
          <w:tcPr>
            <w:tcW w:w="708" w:type="dxa"/>
            <w:tcBorders>
              <w:top w:val="single" w:sz="8" w:space="0" w:color="auto"/>
              <w:left w:val="nil"/>
              <w:bottom w:val="nil"/>
              <w:right w:val="nil"/>
            </w:tcBorders>
            <w:shd w:val="clear" w:color="auto" w:fill="auto"/>
            <w:noWrap/>
            <w:vAlign w:val="bottom"/>
            <w:hideMark/>
          </w:tcPr>
          <w:p w14:paraId="45464749"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Q4</w:t>
            </w:r>
          </w:p>
        </w:tc>
        <w:tc>
          <w:tcPr>
            <w:tcW w:w="708" w:type="dxa"/>
            <w:tcBorders>
              <w:top w:val="single" w:sz="8" w:space="0" w:color="auto"/>
              <w:left w:val="nil"/>
              <w:bottom w:val="nil"/>
              <w:right w:val="single" w:sz="8" w:space="0" w:color="auto"/>
            </w:tcBorders>
            <w:shd w:val="clear" w:color="auto" w:fill="auto"/>
            <w:noWrap/>
            <w:vAlign w:val="bottom"/>
            <w:hideMark/>
          </w:tcPr>
          <w:p w14:paraId="3429876C"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FY</w:t>
            </w:r>
            <w:r>
              <w:rPr>
                <w:rFonts w:ascii="Calibri" w:hAnsi="Calibri" w:cs="Calibri"/>
                <w:b/>
                <w:bCs/>
                <w:color w:val="000000"/>
                <w:sz w:val="20"/>
                <w:lang w:val="en-IE" w:eastAsia="en-IE"/>
              </w:rPr>
              <w:t xml:space="preserve"> </w:t>
            </w:r>
            <w:r w:rsidRPr="00D51B9C">
              <w:rPr>
                <w:rFonts w:ascii="Calibri" w:hAnsi="Calibri" w:cs="Calibri"/>
                <w:b/>
                <w:bCs/>
                <w:color w:val="000000"/>
                <w:sz w:val="20"/>
                <w:lang w:val="en-IE" w:eastAsia="en-IE"/>
              </w:rPr>
              <w:t>20</w:t>
            </w:r>
          </w:p>
        </w:tc>
      </w:tr>
      <w:tr w:rsidR="00682944" w:rsidRPr="00D51B9C" w14:paraId="2FB73CC2" w14:textId="77777777" w:rsidTr="00C46D42">
        <w:trPr>
          <w:trHeight w:val="60"/>
        </w:trPr>
        <w:tc>
          <w:tcPr>
            <w:tcW w:w="2928" w:type="dxa"/>
            <w:tcBorders>
              <w:top w:val="nil"/>
              <w:left w:val="single" w:sz="8" w:space="0" w:color="auto"/>
              <w:bottom w:val="nil"/>
              <w:right w:val="nil"/>
            </w:tcBorders>
            <w:shd w:val="clear" w:color="auto" w:fill="auto"/>
            <w:noWrap/>
            <w:vAlign w:val="bottom"/>
            <w:hideMark/>
          </w:tcPr>
          <w:p w14:paraId="1A3ACE73" w14:textId="77777777" w:rsidR="00682944" w:rsidRPr="00D51B9C" w:rsidRDefault="00682944" w:rsidP="00C46D42">
            <w:pPr>
              <w:rPr>
                <w:rFonts w:ascii="Calibri" w:hAnsi="Calibri" w:cs="Calibri"/>
                <w:b/>
                <w:bCs/>
                <w:color w:val="000000"/>
                <w:sz w:val="2"/>
                <w:szCs w:val="2"/>
                <w:lang w:val="en-IE" w:eastAsia="en-IE"/>
              </w:rPr>
            </w:pPr>
            <w:r w:rsidRPr="00D51B9C">
              <w:rPr>
                <w:rFonts w:ascii="Calibri" w:hAnsi="Calibri" w:cs="Calibri"/>
                <w:b/>
                <w:bCs/>
                <w:color w:val="000000"/>
                <w:sz w:val="2"/>
                <w:szCs w:val="2"/>
                <w:lang w:val="en-IE" w:eastAsia="en-IE"/>
              </w:rPr>
              <w:t> </w:t>
            </w:r>
          </w:p>
        </w:tc>
        <w:tc>
          <w:tcPr>
            <w:tcW w:w="856" w:type="dxa"/>
            <w:tcBorders>
              <w:top w:val="nil"/>
              <w:left w:val="nil"/>
              <w:bottom w:val="nil"/>
              <w:right w:val="nil"/>
            </w:tcBorders>
            <w:shd w:val="clear" w:color="auto" w:fill="auto"/>
            <w:noWrap/>
            <w:vAlign w:val="bottom"/>
            <w:hideMark/>
          </w:tcPr>
          <w:p w14:paraId="5D0EC0AE" w14:textId="77777777" w:rsidR="00682944" w:rsidRPr="00D51B9C" w:rsidRDefault="00682944" w:rsidP="00C46D42">
            <w:pPr>
              <w:jc w:val="right"/>
              <w:rPr>
                <w:rFonts w:ascii="Calibri" w:hAnsi="Calibri" w:cs="Calibri"/>
                <w:b/>
                <w:bCs/>
                <w:color w:val="000000"/>
                <w:sz w:val="2"/>
                <w:szCs w:val="2"/>
                <w:lang w:val="en-IE" w:eastAsia="en-IE"/>
              </w:rPr>
            </w:pPr>
          </w:p>
        </w:tc>
        <w:tc>
          <w:tcPr>
            <w:tcW w:w="956" w:type="dxa"/>
            <w:tcBorders>
              <w:top w:val="nil"/>
              <w:left w:val="nil"/>
              <w:bottom w:val="nil"/>
              <w:right w:val="nil"/>
            </w:tcBorders>
            <w:shd w:val="clear" w:color="auto" w:fill="auto"/>
            <w:noWrap/>
            <w:vAlign w:val="bottom"/>
            <w:hideMark/>
          </w:tcPr>
          <w:p w14:paraId="1A02C82D"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nil"/>
            </w:tcBorders>
            <w:shd w:val="clear" w:color="auto" w:fill="auto"/>
            <w:noWrap/>
            <w:vAlign w:val="bottom"/>
            <w:hideMark/>
          </w:tcPr>
          <w:p w14:paraId="77C62E93" w14:textId="77777777" w:rsidR="00682944" w:rsidRPr="00D51B9C" w:rsidRDefault="00682944" w:rsidP="00C46D42">
            <w:pPr>
              <w:jc w:val="right"/>
              <w:rPr>
                <w:rFonts w:ascii="Times New Roman" w:hAnsi="Times New Roman"/>
                <w:sz w:val="20"/>
                <w:lang w:val="en-IE" w:eastAsia="en-IE"/>
              </w:rPr>
            </w:pPr>
          </w:p>
        </w:tc>
        <w:tc>
          <w:tcPr>
            <w:tcW w:w="708" w:type="dxa"/>
            <w:tcBorders>
              <w:top w:val="nil"/>
              <w:left w:val="nil"/>
              <w:bottom w:val="nil"/>
              <w:right w:val="nil"/>
            </w:tcBorders>
            <w:shd w:val="clear" w:color="auto" w:fill="auto"/>
            <w:noWrap/>
            <w:vAlign w:val="bottom"/>
            <w:hideMark/>
          </w:tcPr>
          <w:p w14:paraId="08F5C181" w14:textId="77777777" w:rsidR="00682944" w:rsidRPr="00D51B9C" w:rsidRDefault="00682944" w:rsidP="00C46D42">
            <w:pPr>
              <w:jc w:val="right"/>
              <w:rPr>
                <w:rFonts w:ascii="Times New Roman" w:hAnsi="Times New Roman"/>
                <w:sz w:val="20"/>
                <w:lang w:val="en-IE" w:eastAsia="en-IE"/>
              </w:rPr>
            </w:pPr>
          </w:p>
        </w:tc>
        <w:tc>
          <w:tcPr>
            <w:tcW w:w="708" w:type="dxa"/>
            <w:tcBorders>
              <w:top w:val="nil"/>
              <w:left w:val="nil"/>
              <w:bottom w:val="nil"/>
              <w:right w:val="single" w:sz="8" w:space="0" w:color="auto"/>
            </w:tcBorders>
            <w:shd w:val="clear" w:color="auto" w:fill="auto"/>
            <w:noWrap/>
            <w:vAlign w:val="bottom"/>
            <w:hideMark/>
          </w:tcPr>
          <w:p w14:paraId="570D2E54" w14:textId="77777777" w:rsidR="00682944" w:rsidRPr="00D51B9C" w:rsidRDefault="00682944" w:rsidP="00C46D42">
            <w:pPr>
              <w:jc w:val="right"/>
              <w:rPr>
                <w:rFonts w:ascii="Calibri" w:hAnsi="Calibri" w:cs="Calibri"/>
                <w:b/>
                <w:bCs/>
                <w:color w:val="000000"/>
                <w:sz w:val="2"/>
                <w:szCs w:val="2"/>
                <w:lang w:val="en-IE" w:eastAsia="en-IE"/>
              </w:rPr>
            </w:pPr>
            <w:r w:rsidRPr="00D51B9C">
              <w:rPr>
                <w:rFonts w:ascii="Calibri" w:hAnsi="Calibri" w:cs="Calibri"/>
                <w:b/>
                <w:bCs/>
                <w:color w:val="000000"/>
                <w:sz w:val="2"/>
                <w:szCs w:val="2"/>
                <w:lang w:val="en-IE" w:eastAsia="en-IE"/>
              </w:rPr>
              <w:t> </w:t>
            </w:r>
          </w:p>
        </w:tc>
      </w:tr>
      <w:tr w:rsidR="00682944" w:rsidRPr="00D51B9C" w14:paraId="349B5FE1" w14:textId="77777777" w:rsidTr="00C46D42">
        <w:trPr>
          <w:trHeight w:val="255"/>
        </w:trPr>
        <w:tc>
          <w:tcPr>
            <w:tcW w:w="2928" w:type="dxa"/>
            <w:tcBorders>
              <w:top w:val="nil"/>
              <w:left w:val="single" w:sz="8" w:space="0" w:color="auto"/>
              <w:bottom w:val="nil"/>
              <w:right w:val="nil"/>
            </w:tcBorders>
            <w:shd w:val="clear" w:color="auto" w:fill="auto"/>
            <w:noWrap/>
            <w:vAlign w:val="bottom"/>
            <w:hideMark/>
          </w:tcPr>
          <w:p w14:paraId="23A2BC10" w14:textId="77777777" w:rsidR="00682944" w:rsidRPr="00D51B9C" w:rsidRDefault="00682944" w:rsidP="00C46D42">
            <w:pPr>
              <w:rPr>
                <w:rFonts w:ascii="Calibri" w:hAnsi="Calibri" w:cs="Calibri"/>
                <w:color w:val="000000"/>
                <w:sz w:val="20"/>
                <w:lang w:val="en-IE" w:eastAsia="en-IE"/>
              </w:rPr>
            </w:pPr>
            <w:r w:rsidRPr="00D51B9C">
              <w:rPr>
                <w:rFonts w:ascii="Calibri" w:hAnsi="Calibri" w:cs="Calibri"/>
                <w:color w:val="000000"/>
                <w:sz w:val="20"/>
                <w:lang w:val="en-IE" w:eastAsia="en-IE"/>
              </w:rPr>
              <w:t>Average monthly players '000s</w:t>
            </w:r>
          </w:p>
        </w:tc>
        <w:tc>
          <w:tcPr>
            <w:tcW w:w="856" w:type="dxa"/>
            <w:tcBorders>
              <w:top w:val="nil"/>
              <w:left w:val="nil"/>
              <w:bottom w:val="nil"/>
              <w:right w:val="nil"/>
            </w:tcBorders>
            <w:shd w:val="clear" w:color="auto" w:fill="auto"/>
            <w:noWrap/>
            <w:vAlign w:val="bottom"/>
            <w:hideMark/>
          </w:tcPr>
          <w:p w14:paraId="351586A2"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1,621</w:t>
            </w:r>
          </w:p>
        </w:tc>
        <w:tc>
          <w:tcPr>
            <w:tcW w:w="956" w:type="dxa"/>
            <w:tcBorders>
              <w:top w:val="nil"/>
              <w:left w:val="nil"/>
              <w:bottom w:val="nil"/>
              <w:right w:val="nil"/>
            </w:tcBorders>
            <w:shd w:val="clear" w:color="auto" w:fill="auto"/>
            <w:noWrap/>
            <w:vAlign w:val="bottom"/>
            <w:hideMark/>
          </w:tcPr>
          <w:p w14:paraId="15DAC002"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 xml:space="preserve">      1,297 </w:t>
            </w:r>
          </w:p>
        </w:tc>
        <w:tc>
          <w:tcPr>
            <w:tcW w:w="1028" w:type="dxa"/>
            <w:tcBorders>
              <w:top w:val="nil"/>
              <w:left w:val="nil"/>
              <w:bottom w:val="nil"/>
              <w:right w:val="nil"/>
            </w:tcBorders>
            <w:shd w:val="clear" w:color="auto" w:fill="auto"/>
            <w:noWrap/>
            <w:vAlign w:val="bottom"/>
            <w:hideMark/>
          </w:tcPr>
          <w:p w14:paraId="0404C753"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 xml:space="preserve">       1,574 </w:t>
            </w:r>
          </w:p>
        </w:tc>
        <w:tc>
          <w:tcPr>
            <w:tcW w:w="708" w:type="dxa"/>
            <w:tcBorders>
              <w:top w:val="nil"/>
              <w:left w:val="nil"/>
              <w:bottom w:val="nil"/>
              <w:right w:val="nil"/>
            </w:tcBorders>
            <w:shd w:val="clear" w:color="auto" w:fill="auto"/>
            <w:noWrap/>
            <w:vAlign w:val="bottom"/>
            <w:hideMark/>
          </w:tcPr>
          <w:p w14:paraId="465F7047"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 xml:space="preserve">1,766 </w:t>
            </w:r>
          </w:p>
        </w:tc>
        <w:tc>
          <w:tcPr>
            <w:tcW w:w="708" w:type="dxa"/>
            <w:tcBorders>
              <w:top w:val="nil"/>
              <w:left w:val="nil"/>
              <w:bottom w:val="nil"/>
              <w:right w:val="single" w:sz="8" w:space="0" w:color="auto"/>
            </w:tcBorders>
            <w:shd w:val="clear" w:color="auto" w:fill="auto"/>
            <w:noWrap/>
            <w:vAlign w:val="bottom"/>
            <w:hideMark/>
          </w:tcPr>
          <w:p w14:paraId="56632550"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 xml:space="preserve">1,564 </w:t>
            </w:r>
          </w:p>
        </w:tc>
      </w:tr>
      <w:tr w:rsidR="00682944" w:rsidRPr="00D51B9C" w14:paraId="5BFB437D" w14:textId="77777777" w:rsidTr="00C46D42">
        <w:trPr>
          <w:trHeight w:val="60"/>
        </w:trPr>
        <w:tc>
          <w:tcPr>
            <w:tcW w:w="2928" w:type="dxa"/>
            <w:tcBorders>
              <w:top w:val="nil"/>
              <w:left w:val="single" w:sz="8" w:space="0" w:color="auto"/>
              <w:bottom w:val="nil"/>
              <w:right w:val="nil"/>
            </w:tcBorders>
            <w:shd w:val="clear" w:color="auto" w:fill="auto"/>
            <w:noWrap/>
            <w:vAlign w:val="bottom"/>
            <w:hideMark/>
          </w:tcPr>
          <w:p w14:paraId="47BA1135" w14:textId="77777777" w:rsidR="00682944" w:rsidRPr="00D51B9C" w:rsidRDefault="00682944" w:rsidP="00C46D42">
            <w:pPr>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856" w:type="dxa"/>
            <w:tcBorders>
              <w:top w:val="nil"/>
              <w:left w:val="nil"/>
              <w:bottom w:val="nil"/>
              <w:right w:val="nil"/>
            </w:tcBorders>
            <w:shd w:val="clear" w:color="auto" w:fill="auto"/>
            <w:noWrap/>
            <w:vAlign w:val="bottom"/>
            <w:hideMark/>
          </w:tcPr>
          <w:p w14:paraId="4832E942" w14:textId="77777777" w:rsidR="00682944" w:rsidRPr="00D51B9C" w:rsidRDefault="00682944" w:rsidP="00C46D42">
            <w:pPr>
              <w:jc w:val="right"/>
              <w:rPr>
                <w:rFonts w:ascii="Calibri" w:hAnsi="Calibri" w:cs="Calibri"/>
                <w:color w:val="000000"/>
                <w:sz w:val="2"/>
                <w:szCs w:val="2"/>
                <w:lang w:val="en-IE" w:eastAsia="en-IE"/>
              </w:rPr>
            </w:pPr>
          </w:p>
        </w:tc>
        <w:tc>
          <w:tcPr>
            <w:tcW w:w="956" w:type="dxa"/>
            <w:tcBorders>
              <w:top w:val="nil"/>
              <w:left w:val="nil"/>
              <w:bottom w:val="nil"/>
              <w:right w:val="nil"/>
            </w:tcBorders>
            <w:shd w:val="clear" w:color="auto" w:fill="auto"/>
            <w:noWrap/>
            <w:vAlign w:val="bottom"/>
            <w:hideMark/>
          </w:tcPr>
          <w:p w14:paraId="642B5BFF"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nil"/>
            </w:tcBorders>
            <w:shd w:val="clear" w:color="auto" w:fill="auto"/>
            <w:noWrap/>
            <w:vAlign w:val="bottom"/>
            <w:hideMark/>
          </w:tcPr>
          <w:p w14:paraId="6E75295D" w14:textId="77777777" w:rsidR="00682944" w:rsidRPr="00D51B9C" w:rsidRDefault="00682944" w:rsidP="00C46D42">
            <w:pPr>
              <w:jc w:val="right"/>
              <w:rPr>
                <w:rFonts w:ascii="Times New Roman" w:hAnsi="Times New Roman"/>
                <w:sz w:val="20"/>
                <w:lang w:val="en-IE" w:eastAsia="en-IE"/>
              </w:rPr>
            </w:pPr>
          </w:p>
        </w:tc>
        <w:tc>
          <w:tcPr>
            <w:tcW w:w="708" w:type="dxa"/>
            <w:tcBorders>
              <w:top w:val="nil"/>
              <w:left w:val="nil"/>
              <w:bottom w:val="nil"/>
              <w:right w:val="nil"/>
            </w:tcBorders>
            <w:shd w:val="clear" w:color="auto" w:fill="auto"/>
            <w:noWrap/>
            <w:vAlign w:val="bottom"/>
            <w:hideMark/>
          </w:tcPr>
          <w:p w14:paraId="1FC0CBEC" w14:textId="77777777" w:rsidR="00682944" w:rsidRPr="00D51B9C" w:rsidRDefault="00682944" w:rsidP="00C46D42">
            <w:pPr>
              <w:jc w:val="right"/>
              <w:rPr>
                <w:rFonts w:ascii="Times New Roman" w:hAnsi="Times New Roman"/>
                <w:sz w:val="20"/>
                <w:lang w:val="en-IE" w:eastAsia="en-IE"/>
              </w:rPr>
            </w:pPr>
          </w:p>
        </w:tc>
        <w:tc>
          <w:tcPr>
            <w:tcW w:w="708" w:type="dxa"/>
            <w:tcBorders>
              <w:top w:val="nil"/>
              <w:left w:val="nil"/>
              <w:bottom w:val="nil"/>
              <w:right w:val="single" w:sz="8" w:space="0" w:color="auto"/>
            </w:tcBorders>
            <w:shd w:val="clear" w:color="auto" w:fill="auto"/>
            <w:noWrap/>
            <w:vAlign w:val="bottom"/>
            <w:hideMark/>
          </w:tcPr>
          <w:p w14:paraId="425BEF61" w14:textId="77777777" w:rsidR="00682944" w:rsidRPr="00D51B9C" w:rsidRDefault="00682944" w:rsidP="00C46D42">
            <w:pPr>
              <w:jc w:val="right"/>
              <w:rPr>
                <w:rFonts w:ascii="Calibri" w:hAnsi="Calibri" w:cs="Calibri"/>
                <w:b/>
                <w:bCs/>
                <w:color w:val="000000"/>
                <w:sz w:val="2"/>
                <w:szCs w:val="2"/>
                <w:lang w:val="en-IE" w:eastAsia="en-IE"/>
              </w:rPr>
            </w:pPr>
            <w:r w:rsidRPr="00D51B9C">
              <w:rPr>
                <w:rFonts w:ascii="Calibri" w:hAnsi="Calibri" w:cs="Calibri"/>
                <w:b/>
                <w:bCs/>
                <w:color w:val="000000"/>
                <w:sz w:val="2"/>
                <w:szCs w:val="2"/>
                <w:lang w:val="en-IE" w:eastAsia="en-IE"/>
              </w:rPr>
              <w:t> </w:t>
            </w:r>
          </w:p>
        </w:tc>
      </w:tr>
      <w:tr w:rsidR="00682944" w:rsidRPr="00D51B9C" w14:paraId="2531B249" w14:textId="77777777" w:rsidTr="00C46D42">
        <w:trPr>
          <w:trHeight w:val="270"/>
        </w:trPr>
        <w:tc>
          <w:tcPr>
            <w:tcW w:w="2928" w:type="dxa"/>
            <w:tcBorders>
              <w:top w:val="nil"/>
              <w:left w:val="single" w:sz="8" w:space="0" w:color="auto"/>
              <w:bottom w:val="nil"/>
              <w:right w:val="nil"/>
            </w:tcBorders>
            <w:shd w:val="clear" w:color="auto" w:fill="auto"/>
            <w:noWrap/>
            <w:vAlign w:val="bottom"/>
            <w:hideMark/>
          </w:tcPr>
          <w:p w14:paraId="5158F7CA" w14:textId="77777777" w:rsidR="00682944" w:rsidRPr="00D51B9C" w:rsidRDefault="00682944" w:rsidP="00C46D42">
            <w:pPr>
              <w:rPr>
                <w:rFonts w:ascii="Calibri" w:hAnsi="Calibri" w:cs="Calibri"/>
                <w:color w:val="000000"/>
                <w:sz w:val="20"/>
                <w:lang w:val="en-IE" w:eastAsia="en-IE"/>
              </w:rPr>
            </w:pPr>
            <w:r w:rsidRPr="00D51B9C">
              <w:rPr>
                <w:rFonts w:ascii="Calibri" w:hAnsi="Calibri" w:cs="Calibri"/>
                <w:color w:val="000000"/>
                <w:sz w:val="20"/>
                <w:lang w:val="en-IE" w:eastAsia="en-IE"/>
              </w:rPr>
              <w:t xml:space="preserve">Average </w:t>
            </w:r>
            <w:r>
              <w:rPr>
                <w:rFonts w:ascii="Calibri" w:hAnsi="Calibri" w:cs="Calibri"/>
                <w:color w:val="000000"/>
                <w:sz w:val="20"/>
                <w:lang w:val="en-IE" w:eastAsia="en-IE"/>
              </w:rPr>
              <w:t>m</w:t>
            </w:r>
            <w:r w:rsidRPr="00D51B9C">
              <w:rPr>
                <w:rFonts w:ascii="Calibri" w:hAnsi="Calibri" w:cs="Calibri"/>
                <w:color w:val="000000"/>
                <w:sz w:val="20"/>
                <w:lang w:val="en-IE" w:eastAsia="en-IE"/>
              </w:rPr>
              <w:t>onthly players</w:t>
            </w:r>
            <w:r>
              <w:rPr>
                <w:rFonts w:ascii="Calibri" w:hAnsi="Calibri" w:cs="Calibri"/>
                <w:color w:val="000000"/>
                <w:sz w:val="20"/>
                <w:vertAlign w:val="superscript"/>
                <w:lang w:val="en-IE" w:eastAsia="en-IE"/>
              </w:rPr>
              <w:t>5</w:t>
            </w:r>
            <w:r w:rsidRPr="00D51B9C">
              <w:rPr>
                <w:rFonts w:ascii="Calibri" w:hAnsi="Calibri" w:cs="Calibri"/>
                <w:color w:val="000000"/>
                <w:sz w:val="20"/>
                <w:lang w:val="en-IE" w:eastAsia="en-IE"/>
              </w:rPr>
              <w:t xml:space="preserve"> YoY%</w:t>
            </w:r>
          </w:p>
        </w:tc>
        <w:tc>
          <w:tcPr>
            <w:tcW w:w="856" w:type="dxa"/>
            <w:tcBorders>
              <w:top w:val="nil"/>
              <w:left w:val="nil"/>
              <w:bottom w:val="nil"/>
              <w:right w:val="nil"/>
            </w:tcBorders>
            <w:shd w:val="clear" w:color="auto" w:fill="auto"/>
            <w:noWrap/>
            <w:vAlign w:val="center"/>
            <w:hideMark/>
          </w:tcPr>
          <w:p w14:paraId="5D26D101"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+4%</w:t>
            </w:r>
          </w:p>
        </w:tc>
        <w:tc>
          <w:tcPr>
            <w:tcW w:w="956" w:type="dxa"/>
            <w:tcBorders>
              <w:top w:val="nil"/>
              <w:left w:val="nil"/>
              <w:bottom w:val="nil"/>
              <w:right w:val="nil"/>
            </w:tcBorders>
            <w:shd w:val="clear" w:color="auto" w:fill="auto"/>
            <w:noWrap/>
            <w:vAlign w:val="center"/>
            <w:hideMark/>
          </w:tcPr>
          <w:p w14:paraId="352CFE49"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-17%</w:t>
            </w:r>
          </w:p>
        </w:tc>
        <w:tc>
          <w:tcPr>
            <w:tcW w:w="1028" w:type="dxa"/>
            <w:tcBorders>
              <w:top w:val="nil"/>
              <w:left w:val="nil"/>
              <w:bottom w:val="nil"/>
              <w:right w:val="nil"/>
            </w:tcBorders>
            <w:shd w:val="clear" w:color="auto" w:fill="auto"/>
            <w:noWrap/>
            <w:vAlign w:val="center"/>
            <w:hideMark/>
          </w:tcPr>
          <w:p w14:paraId="1A241814"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+12%</w:t>
            </w:r>
          </w:p>
        </w:tc>
        <w:tc>
          <w:tcPr>
            <w:tcW w:w="708" w:type="dxa"/>
            <w:tcBorders>
              <w:top w:val="nil"/>
              <w:left w:val="nil"/>
              <w:bottom w:val="nil"/>
              <w:right w:val="nil"/>
            </w:tcBorders>
            <w:shd w:val="clear" w:color="auto" w:fill="auto"/>
            <w:noWrap/>
            <w:vAlign w:val="center"/>
            <w:hideMark/>
          </w:tcPr>
          <w:p w14:paraId="75BC7DC5"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+12%</w:t>
            </w:r>
          </w:p>
        </w:tc>
        <w:tc>
          <w:tcPr>
            <w:tcW w:w="708" w:type="dxa"/>
            <w:tcBorders>
              <w:top w:val="nil"/>
              <w:left w:val="nil"/>
              <w:bottom w:val="nil"/>
              <w:right w:val="single" w:sz="8" w:space="0" w:color="auto"/>
            </w:tcBorders>
            <w:shd w:val="clear" w:color="auto" w:fill="auto"/>
            <w:noWrap/>
            <w:vAlign w:val="center"/>
            <w:hideMark/>
          </w:tcPr>
          <w:p w14:paraId="5B31EBD8"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+3%</w:t>
            </w:r>
          </w:p>
        </w:tc>
      </w:tr>
      <w:tr w:rsidR="00682944" w:rsidRPr="00D51B9C" w14:paraId="17DEFB93" w14:textId="77777777" w:rsidTr="00C46D42">
        <w:trPr>
          <w:trHeight w:val="60"/>
        </w:trPr>
        <w:tc>
          <w:tcPr>
            <w:tcW w:w="2928" w:type="dxa"/>
            <w:tcBorders>
              <w:top w:val="nil"/>
              <w:left w:val="single" w:sz="8" w:space="0" w:color="auto"/>
              <w:bottom w:val="single" w:sz="8" w:space="0" w:color="auto"/>
              <w:right w:val="nil"/>
            </w:tcBorders>
            <w:shd w:val="clear" w:color="auto" w:fill="auto"/>
            <w:noWrap/>
            <w:vAlign w:val="bottom"/>
            <w:hideMark/>
          </w:tcPr>
          <w:p w14:paraId="7E9154CF" w14:textId="77777777" w:rsidR="00682944" w:rsidRPr="00B522B7" w:rsidRDefault="00682944" w:rsidP="00C46D42">
            <w:pP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c>
          <w:tcPr>
            <w:tcW w:w="856" w:type="dxa"/>
            <w:tcBorders>
              <w:top w:val="nil"/>
              <w:left w:val="nil"/>
              <w:bottom w:val="single" w:sz="8" w:space="0" w:color="auto"/>
              <w:right w:val="nil"/>
            </w:tcBorders>
            <w:shd w:val="clear" w:color="auto" w:fill="auto"/>
            <w:noWrap/>
            <w:vAlign w:val="center"/>
            <w:hideMark/>
          </w:tcPr>
          <w:p w14:paraId="286F958B" w14:textId="77777777" w:rsidR="00682944" w:rsidRPr="00B522B7" w:rsidRDefault="00682944" w:rsidP="00C46D42">
            <w:pPr>
              <w:jc w:val="cente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c>
          <w:tcPr>
            <w:tcW w:w="956" w:type="dxa"/>
            <w:tcBorders>
              <w:top w:val="nil"/>
              <w:left w:val="nil"/>
              <w:bottom w:val="single" w:sz="8" w:space="0" w:color="auto"/>
              <w:right w:val="nil"/>
            </w:tcBorders>
            <w:shd w:val="clear" w:color="auto" w:fill="auto"/>
            <w:noWrap/>
            <w:vAlign w:val="center"/>
            <w:hideMark/>
          </w:tcPr>
          <w:p w14:paraId="5BC8B136" w14:textId="77777777" w:rsidR="00682944" w:rsidRPr="00B522B7" w:rsidRDefault="00682944" w:rsidP="00C46D42">
            <w:pPr>
              <w:jc w:val="cente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c>
          <w:tcPr>
            <w:tcW w:w="1028" w:type="dxa"/>
            <w:tcBorders>
              <w:top w:val="nil"/>
              <w:left w:val="nil"/>
              <w:bottom w:val="single" w:sz="8" w:space="0" w:color="auto"/>
              <w:right w:val="nil"/>
            </w:tcBorders>
            <w:shd w:val="clear" w:color="auto" w:fill="auto"/>
            <w:noWrap/>
            <w:vAlign w:val="center"/>
            <w:hideMark/>
          </w:tcPr>
          <w:p w14:paraId="3D435BE7" w14:textId="77777777" w:rsidR="00682944" w:rsidRPr="00B522B7" w:rsidRDefault="00682944" w:rsidP="00C46D42">
            <w:pPr>
              <w:jc w:val="cente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c>
          <w:tcPr>
            <w:tcW w:w="708" w:type="dxa"/>
            <w:tcBorders>
              <w:top w:val="nil"/>
              <w:left w:val="nil"/>
              <w:bottom w:val="single" w:sz="8" w:space="0" w:color="auto"/>
              <w:right w:val="nil"/>
            </w:tcBorders>
            <w:shd w:val="clear" w:color="auto" w:fill="auto"/>
            <w:noWrap/>
            <w:vAlign w:val="center"/>
            <w:hideMark/>
          </w:tcPr>
          <w:p w14:paraId="5C298D59" w14:textId="77777777" w:rsidR="00682944" w:rsidRPr="00B522B7" w:rsidRDefault="00682944" w:rsidP="00C46D42">
            <w:pPr>
              <w:jc w:val="cente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c>
          <w:tcPr>
            <w:tcW w:w="708" w:type="dxa"/>
            <w:tcBorders>
              <w:top w:val="nil"/>
              <w:left w:val="nil"/>
              <w:bottom w:val="single" w:sz="8" w:space="0" w:color="auto"/>
              <w:right w:val="single" w:sz="8" w:space="0" w:color="auto"/>
            </w:tcBorders>
            <w:shd w:val="clear" w:color="auto" w:fill="auto"/>
            <w:noWrap/>
            <w:vAlign w:val="center"/>
            <w:hideMark/>
          </w:tcPr>
          <w:p w14:paraId="412086C5" w14:textId="77777777" w:rsidR="00682944" w:rsidRPr="00B522B7" w:rsidRDefault="00682944" w:rsidP="00C46D42">
            <w:pPr>
              <w:jc w:val="cente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r>
    </w:tbl>
    <w:p w14:paraId="6065FF3B" w14:textId="77777777" w:rsidR="00682944" w:rsidRPr="007C27AF" w:rsidRDefault="00682944" w:rsidP="00682944">
      <w:pPr>
        <w:spacing w:before="120" w:after="120"/>
        <w:jc w:val="both"/>
        <w:rPr>
          <w:rFonts w:asciiTheme="minorHAnsi" w:hAnsiTheme="minorHAnsi"/>
          <w:i/>
          <w:sz w:val="18"/>
          <w:szCs w:val="21"/>
        </w:rPr>
      </w:pPr>
      <w:r>
        <w:rPr>
          <w:rFonts w:asciiTheme="minorHAnsi" w:hAnsiTheme="minorHAnsi"/>
          <w:i/>
          <w:sz w:val="18"/>
          <w:szCs w:val="21"/>
        </w:rPr>
        <w:t>SBG</w:t>
      </w:r>
      <w:r w:rsidRPr="007C27AF">
        <w:rPr>
          <w:rFonts w:asciiTheme="minorHAnsi" w:hAnsiTheme="minorHAnsi"/>
          <w:i/>
          <w:sz w:val="18"/>
          <w:szCs w:val="21"/>
        </w:rPr>
        <w:t xml:space="preserve"> includes SkyBet sportsbook and Sky </w:t>
      </w:r>
      <w:r>
        <w:rPr>
          <w:rFonts w:asciiTheme="minorHAnsi" w:hAnsiTheme="minorHAnsi"/>
          <w:i/>
          <w:sz w:val="18"/>
          <w:szCs w:val="21"/>
        </w:rPr>
        <w:t>G</w:t>
      </w:r>
      <w:r w:rsidRPr="007C27AF">
        <w:rPr>
          <w:rFonts w:asciiTheme="minorHAnsi" w:hAnsiTheme="minorHAnsi"/>
          <w:i/>
          <w:sz w:val="18"/>
          <w:szCs w:val="21"/>
        </w:rPr>
        <w:t>aming</w:t>
      </w:r>
      <w:r>
        <w:rPr>
          <w:rFonts w:asciiTheme="minorHAnsi" w:hAnsiTheme="minorHAnsi"/>
          <w:i/>
          <w:sz w:val="18"/>
          <w:szCs w:val="21"/>
        </w:rPr>
        <w:t xml:space="preserve">’s various casino brands. It also includes </w:t>
      </w:r>
      <w:r w:rsidRPr="002F6B3B">
        <w:rPr>
          <w:rFonts w:asciiTheme="minorHAnsi" w:hAnsiTheme="minorHAnsi"/>
          <w:i/>
          <w:sz w:val="18"/>
          <w:szCs w:val="21"/>
        </w:rPr>
        <w:t>Oddschecker</w:t>
      </w:r>
    </w:p>
    <w:p w14:paraId="43FD698D" w14:textId="77777777" w:rsidR="00682944" w:rsidRPr="005C74F1" w:rsidRDefault="00682944" w:rsidP="00682944">
      <w:pPr>
        <w:spacing w:before="120" w:after="120"/>
        <w:jc w:val="both"/>
        <w:rPr>
          <w:rFonts w:asciiTheme="minorHAnsi" w:hAnsiTheme="minorHAnsi"/>
          <w:sz w:val="22"/>
          <w:szCs w:val="22"/>
        </w:rPr>
      </w:pPr>
      <w:r w:rsidRPr="005C74F1">
        <w:rPr>
          <w:rFonts w:asciiTheme="minorHAnsi" w:hAnsiTheme="minorHAnsi"/>
          <w:sz w:val="22"/>
          <w:szCs w:val="22"/>
        </w:rPr>
        <w:t xml:space="preserve">SBG grew Adjusted EBITDA by 55% to £391m driven by a combination of 32% revenue growth and cost </w:t>
      </w:r>
      <w:r>
        <w:rPr>
          <w:rFonts w:asciiTheme="minorHAnsi" w:hAnsiTheme="minorHAnsi"/>
          <w:sz w:val="22"/>
          <w:szCs w:val="22"/>
        </w:rPr>
        <w:t>control</w:t>
      </w:r>
      <w:r w:rsidRPr="005C74F1">
        <w:rPr>
          <w:rFonts w:asciiTheme="minorHAnsi" w:hAnsiTheme="minorHAnsi"/>
          <w:sz w:val="22"/>
          <w:szCs w:val="22"/>
        </w:rPr>
        <w:t xml:space="preserve">, particularly in marketing, where costs only increased 3%. </w:t>
      </w:r>
    </w:p>
    <w:p w14:paraId="6BC72E5F" w14:textId="77777777" w:rsidR="00682944" w:rsidRDefault="00682944" w:rsidP="00682944">
      <w:pPr>
        <w:spacing w:before="120" w:after="120"/>
        <w:jc w:val="both"/>
        <w:rPr>
          <w:rFonts w:asciiTheme="minorHAnsi" w:hAnsiTheme="minorHAnsi"/>
          <w:sz w:val="22"/>
          <w:szCs w:val="22"/>
        </w:rPr>
      </w:pPr>
      <w:r w:rsidRPr="005C74F1">
        <w:rPr>
          <w:rFonts w:asciiTheme="minorHAnsi" w:hAnsiTheme="minorHAnsi"/>
          <w:sz w:val="22"/>
          <w:szCs w:val="22"/>
        </w:rPr>
        <w:t>Sports revenue advanced 34% with a 450</w:t>
      </w:r>
      <w:r>
        <w:rPr>
          <w:rFonts w:asciiTheme="minorHAnsi" w:hAnsiTheme="minorHAnsi"/>
          <w:sz w:val="22"/>
          <w:szCs w:val="22"/>
        </w:rPr>
        <w:t xml:space="preserve"> </w:t>
      </w:r>
      <w:r w:rsidRPr="005C74F1">
        <w:rPr>
          <w:rFonts w:asciiTheme="minorHAnsi" w:hAnsiTheme="minorHAnsi"/>
          <w:sz w:val="22"/>
          <w:szCs w:val="22"/>
        </w:rPr>
        <w:t>basis point increase in net revenue margin to 13.6%. The increased margin reflected two factors:</w:t>
      </w:r>
      <w:r>
        <w:rPr>
          <w:rFonts w:asciiTheme="minorHAnsi" w:hAnsiTheme="minorHAnsi"/>
          <w:sz w:val="22"/>
          <w:szCs w:val="22"/>
        </w:rPr>
        <w:t xml:space="preserve"> </w:t>
      </w:r>
    </w:p>
    <w:p w14:paraId="534ADEC8" w14:textId="77777777" w:rsidR="00682944" w:rsidRDefault="00682944" w:rsidP="00682944">
      <w:pPr>
        <w:pStyle w:val="ListParagraph"/>
        <w:numPr>
          <w:ilvl w:val="0"/>
          <w:numId w:val="29"/>
        </w:numPr>
        <w:spacing w:before="120" w:after="120" w:line="240" w:lineRule="auto"/>
        <w:jc w:val="both"/>
        <w:rPr>
          <w:rFonts w:asciiTheme="minorHAnsi" w:hAnsiTheme="minorHAnsi"/>
        </w:rPr>
      </w:pPr>
      <w:r>
        <w:rPr>
          <w:rFonts w:asciiTheme="minorHAnsi" w:hAnsiTheme="minorHAnsi"/>
        </w:rPr>
        <w:t>F</w:t>
      </w:r>
      <w:r w:rsidRPr="00D365DA">
        <w:rPr>
          <w:rFonts w:asciiTheme="minorHAnsi" w:hAnsiTheme="minorHAnsi"/>
        </w:rPr>
        <w:t xml:space="preserve">avourable sports results with the actual margin 330 basis points higher than expected across both football and racing; and </w:t>
      </w:r>
    </w:p>
    <w:p w14:paraId="7A518AA0" w14:textId="77777777" w:rsidR="00682944" w:rsidRPr="00D365DA" w:rsidRDefault="00682944" w:rsidP="00682944">
      <w:pPr>
        <w:pStyle w:val="ListParagraph"/>
        <w:numPr>
          <w:ilvl w:val="0"/>
          <w:numId w:val="29"/>
        </w:numPr>
        <w:spacing w:before="120" w:after="120" w:line="240" w:lineRule="auto"/>
        <w:jc w:val="both"/>
        <w:rPr>
          <w:rFonts w:asciiTheme="minorHAnsi" w:hAnsiTheme="minorHAnsi"/>
        </w:rPr>
      </w:pPr>
      <w:r>
        <w:rPr>
          <w:rFonts w:asciiTheme="minorHAnsi" w:hAnsiTheme="minorHAnsi"/>
        </w:rPr>
        <w:t>A</w:t>
      </w:r>
      <w:r w:rsidRPr="00D365DA">
        <w:rPr>
          <w:rFonts w:asciiTheme="minorHAnsi" w:hAnsiTheme="minorHAnsi"/>
        </w:rPr>
        <w:t>n increase in Sky Bet’s expected margin of 120 basis points, with horse racing the main driver due to the change in mix of racing during Q2 cancellations and ongoing refinement of our pricing strategy.</w:t>
      </w:r>
    </w:p>
    <w:p w14:paraId="25401283" w14:textId="77777777" w:rsidR="00682944" w:rsidRPr="005C74F1" w:rsidRDefault="00682944" w:rsidP="00682944">
      <w:pPr>
        <w:spacing w:before="120" w:after="120"/>
        <w:jc w:val="both"/>
        <w:rPr>
          <w:rFonts w:asciiTheme="minorHAnsi" w:hAnsiTheme="minorHAnsi"/>
          <w:sz w:val="22"/>
          <w:szCs w:val="22"/>
        </w:rPr>
      </w:pPr>
      <w:r w:rsidRPr="005C74F1">
        <w:rPr>
          <w:rFonts w:asciiTheme="minorHAnsi" w:hAnsiTheme="minorHAnsi"/>
          <w:sz w:val="22"/>
          <w:szCs w:val="22"/>
        </w:rPr>
        <w:t xml:space="preserve">Full year sportsbook stakes declined </w:t>
      </w:r>
      <w:r>
        <w:rPr>
          <w:rFonts w:asciiTheme="minorHAnsi" w:hAnsiTheme="minorHAnsi"/>
          <w:sz w:val="22"/>
          <w:szCs w:val="22"/>
        </w:rPr>
        <w:t>9</w:t>
      </w:r>
      <w:r w:rsidRPr="005C74F1">
        <w:rPr>
          <w:rFonts w:asciiTheme="minorHAnsi" w:hAnsiTheme="minorHAnsi"/>
          <w:sz w:val="22"/>
          <w:szCs w:val="22"/>
        </w:rPr>
        <w:t xml:space="preserve">% with H1 staking 30% lower </w:t>
      </w:r>
      <w:r>
        <w:rPr>
          <w:rFonts w:asciiTheme="minorHAnsi" w:hAnsiTheme="minorHAnsi"/>
          <w:sz w:val="22"/>
          <w:szCs w:val="22"/>
        </w:rPr>
        <w:t xml:space="preserve">year on year, with </w:t>
      </w:r>
      <w:r w:rsidRPr="005C74F1">
        <w:rPr>
          <w:rFonts w:asciiTheme="minorHAnsi" w:hAnsiTheme="minorHAnsi"/>
          <w:sz w:val="22"/>
          <w:szCs w:val="22"/>
        </w:rPr>
        <w:t xml:space="preserve">a </w:t>
      </w:r>
      <w:r>
        <w:rPr>
          <w:rFonts w:asciiTheme="minorHAnsi" w:hAnsiTheme="minorHAnsi"/>
          <w:sz w:val="22"/>
          <w:szCs w:val="22"/>
        </w:rPr>
        <w:t xml:space="preserve">subsequent </w:t>
      </w:r>
      <w:r w:rsidRPr="005C74F1">
        <w:rPr>
          <w:rFonts w:asciiTheme="minorHAnsi" w:hAnsiTheme="minorHAnsi"/>
          <w:sz w:val="22"/>
          <w:szCs w:val="22"/>
        </w:rPr>
        <w:t xml:space="preserve">13% increase in H2. The irregular sporting calendar and sustained period of favourable sports results both influenced half yearly staking trends. We believe that </w:t>
      </w:r>
      <w:r>
        <w:rPr>
          <w:rFonts w:asciiTheme="minorHAnsi" w:hAnsiTheme="minorHAnsi"/>
          <w:sz w:val="22"/>
          <w:szCs w:val="22"/>
        </w:rPr>
        <w:t xml:space="preserve">H2 </w:t>
      </w:r>
      <w:r w:rsidRPr="005C74F1">
        <w:rPr>
          <w:rFonts w:asciiTheme="minorHAnsi" w:hAnsiTheme="minorHAnsi"/>
          <w:sz w:val="22"/>
          <w:szCs w:val="22"/>
        </w:rPr>
        <w:t>growth is more reflective of the underlying trend in the business, with record levels of customer engagement since the start of the 202</w:t>
      </w:r>
      <w:r>
        <w:rPr>
          <w:rFonts w:asciiTheme="minorHAnsi" w:hAnsiTheme="minorHAnsi"/>
          <w:sz w:val="22"/>
          <w:szCs w:val="22"/>
        </w:rPr>
        <w:t>0</w:t>
      </w:r>
      <w:r w:rsidRPr="005C74F1">
        <w:rPr>
          <w:rFonts w:asciiTheme="minorHAnsi" w:hAnsiTheme="minorHAnsi"/>
          <w:sz w:val="22"/>
          <w:szCs w:val="22"/>
        </w:rPr>
        <w:t>/2021 football season.</w:t>
      </w:r>
    </w:p>
    <w:p w14:paraId="26130522" w14:textId="77777777" w:rsidR="00682944" w:rsidRPr="005C74F1" w:rsidRDefault="00682944" w:rsidP="00682944">
      <w:pPr>
        <w:spacing w:before="120" w:after="120"/>
        <w:jc w:val="both"/>
        <w:rPr>
          <w:rFonts w:asciiTheme="minorHAnsi" w:hAnsiTheme="minorHAnsi"/>
          <w:sz w:val="22"/>
          <w:szCs w:val="22"/>
        </w:rPr>
      </w:pPr>
      <w:r w:rsidRPr="005C74F1">
        <w:rPr>
          <w:rFonts w:asciiTheme="minorHAnsi" w:hAnsiTheme="minorHAnsi"/>
          <w:sz w:val="22"/>
          <w:szCs w:val="22"/>
        </w:rPr>
        <w:t>Sales and marketing costs increased 3% during 2020 to £160m</w:t>
      </w:r>
      <w:r>
        <w:rPr>
          <w:rFonts w:asciiTheme="minorHAnsi" w:hAnsiTheme="minorHAnsi"/>
          <w:sz w:val="22"/>
          <w:szCs w:val="22"/>
        </w:rPr>
        <w:t>, with</w:t>
      </w:r>
      <w:r w:rsidRPr="005C74F1">
        <w:rPr>
          <w:rFonts w:asciiTheme="minorHAnsi" w:hAnsiTheme="minorHAnsi"/>
          <w:sz w:val="22"/>
          <w:szCs w:val="22"/>
        </w:rPr>
        <w:t xml:space="preserve"> marketing spend decreas</w:t>
      </w:r>
      <w:r>
        <w:rPr>
          <w:rFonts w:asciiTheme="minorHAnsi" w:hAnsiTheme="minorHAnsi"/>
          <w:sz w:val="22"/>
          <w:szCs w:val="22"/>
        </w:rPr>
        <w:t>ing</w:t>
      </w:r>
      <w:r w:rsidRPr="005C74F1">
        <w:rPr>
          <w:rFonts w:asciiTheme="minorHAnsi" w:hAnsiTheme="minorHAnsi"/>
          <w:sz w:val="22"/>
          <w:szCs w:val="22"/>
        </w:rPr>
        <w:t xml:space="preserve"> as a percentage of net revenue by </w:t>
      </w:r>
      <w:r>
        <w:rPr>
          <w:rFonts w:asciiTheme="minorHAnsi" w:hAnsiTheme="minorHAnsi"/>
          <w:sz w:val="22"/>
          <w:szCs w:val="22"/>
        </w:rPr>
        <w:t>around</w:t>
      </w:r>
      <w:r w:rsidRPr="005C74F1">
        <w:rPr>
          <w:rFonts w:asciiTheme="minorHAnsi" w:hAnsiTheme="minorHAnsi"/>
          <w:sz w:val="22"/>
          <w:szCs w:val="22"/>
        </w:rPr>
        <w:t xml:space="preserve"> 500 basis points to 16.4%. This reflected the fact that revenues were boosted by </w:t>
      </w:r>
      <w:r>
        <w:rPr>
          <w:rFonts w:asciiTheme="minorHAnsi" w:hAnsiTheme="minorHAnsi"/>
          <w:sz w:val="22"/>
          <w:szCs w:val="22"/>
        </w:rPr>
        <w:t>positive sports results</w:t>
      </w:r>
      <w:r w:rsidRPr="005C74F1">
        <w:rPr>
          <w:rFonts w:asciiTheme="minorHAnsi" w:hAnsiTheme="minorHAnsi"/>
          <w:sz w:val="22"/>
          <w:szCs w:val="22"/>
        </w:rPr>
        <w:t xml:space="preserve"> and the cancellation of some marketing spend during sports’ hiatus in H1.</w:t>
      </w:r>
    </w:p>
    <w:p w14:paraId="42B89F26" w14:textId="77777777" w:rsidR="00682944" w:rsidRDefault="00682944" w:rsidP="00682944">
      <w:pPr>
        <w:jc w:val="both"/>
        <w:rPr>
          <w:rFonts w:asciiTheme="minorHAnsi" w:hAnsiTheme="minorHAnsi"/>
          <w:b/>
          <w:sz w:val="22"/>
          <w:szCs w:val="22"/>
        </w:rPr>
      </w:pPr>
      <w:r>
        <w:rPr>
          <w:rFonts w:asciiTheme="minorHAnsi" w:hAnsiTheme="minorHAnsi"/>
          <w:sz w:val="22"/>
          <w:szCs w:val="22"/>
        </w:rPr>
        <w:t>While o</w:t>
      </w:r>
      <w:r w:rsidRPr="00991725">
        <w:rPr>
          <w:rFonts w:asciiTheme="minorHAnsi" w:hAnsiTheme="minorHAnsi"/>
          <w:sz w:val="22"/>
          <w:szCs w:val="22"/>
        </w:rPr>
        <w:t>ther operating costs increased 18% as we investe</w:t>
      </w:r>
      <w:r>
        <w:rPr>
          <w:rFonts w:asciiTheme="minorHAnsi" w:hAnsiTheme="minorHAnsi"/>
          <w:sz w:val="22"/>
          <w:szCs w:val="22"/>
        </w:rPr>
        <w:t>d</w:t>
      </w:r>
      <w:r w:rsidRPr="00991725">
        <w:rPr>
          <w:rFonts w:asciiTheme="minorHAnsi" w:hAnsiTheme="minorHAnsi"/>
          <w:sz w:val="22"/>
          <w:szCs w:val="22"/>
        </w:rPr>
        <w:t xml:space="preserve"> to support the expansion of the business</w:t>
      </w:r>
      <w:r>
        <w:rPr>
          <w:rFonts w:asciiTheme="minorHAnsi" w:hAnsiTheme="minorHAnsi"/>
          <w:sz w:val="22"/>
          <w:szCs w:val="22"/>
        </w:rPr>
        <w:t>, we</w:t>
      </w:r>
      <w:r w:rsidRPr="00991725">
        <w:rPr>
          <w:rFonts w:asciiTheme="minorHAnsi" w:hAnsiTheme="minorHAnsi"/>
          <w:sz w:val="22"/>
          <w:szCs w:val="22"/>
        </w:rPr>
        <w:t xml:space="preserve"> benefit</w:t>
      </w:r>
      <w:r>
        <w:rPr>
          <w:rFonts w:asciiTheme="minorHAnsi" w:hAnsiTheme="minorHAnsi"/>
          <w:sz w:val="22"/>
          <w:szCs w:val="22"/>
        </w:rPr>
        <w:t>ted</w:t>
      </w:r>
      <w:r w:rsidRPr="00991725">
        <w:rPr>
          <w:rFonts w:asciiTheme="minorHAnsi" w:hAnsiTheme="minorHAnsi"/>
          <w:sz w:val="22"/>
          <w:szCs w:val="22"/>
        </w:rPr>
        <w:t xml:space="preserve"> from material operating leverage on revenue growth of 32%.</w:t>
      </w:r>
      <w:r>
        <w:rPr>
          <w:rFonts w:asciiTheme="minorHAnsi" w:hAnsiTheme="minorHAnsi"/>
          <w:sz w:val="22"/>
          <w:szCs w:val="22"/>
        </w:rPr>
        <w:t xml:space="preserve"> The efficiencies in marketing and other operating costs has resulted in Adjusted EBITDA margin of 40.1% for 2020, a 570 basis point improvement on 2019. </w:t>
      </w:r>
      <w:r>
        <w:rPr>
          <w:rFonts w:asciiTheme="minorHAnsi" w:hAnsiTheme="minorHAnsi"/>
          <w:b/>
          <w:sz w:val="22"/>
          <w:szCs w:val="22"/>
        </w:rPr>
        <w:br w:type="page"/>
      </w:r>
    </w:p>
    <w:p w14:paraId="3FBE5EAE" w14:textId="77777777" w:rsidR="00682944" w:rsidRPr="00C9669A" w:rsidRDefault="00682944" w:rsidP="00682944">
      <w:pPr>
        <w:spacing w:after="120"/>
        <w:jc w:val="both"/>
        <w:rPr>
          <w:rFonts w:asciiTheme="minorHAnsi" w:hAnsiTheme="minorHAnsi"/>
          <w:b/>
          <w:i/>
          <w:color w:val="FF0000"/>
          <w:sz w:val="22"/>
          <w:szCs w:val="22"/>
        </w:rPr>
      </w:pPr>
      <w:r w:rsidRPr="001E6AB6">
        <w:rPr>
          <w:rFonts w:asciiTheme="minorHAnsi" w:hAnsiTheme="minorHAnsi"/>
          <w:b/>
          <w:sz w:val="22"/>
          <w:szCs w:val="22"/>
        </w:rPr>
        <w:lastRenderedPageBreak/>
        <w:t>Australia</w:t>
      </w:r>
      <w:r>
        <w:rPr>
          <w:rFonts w:asciiTheme="minorHAnsi" w:hAnsiTheme="minorHAnsi"/>
          <w:b/>
          <w:sz w:val="22"/>
          <w:szCs w:val="22"/>
          <w:vertAlign w:val="superscript"/>
        </w:rPr>
        <w:t>4</w:t>
      </w:r>
      <w:r w:rsidRPr="00C9669A">
        <w:rPr>
          <w:rFonts w:asciiTheme="minorHAnsi" w:hAnsiTheme="minorHAnsi"/>
          <w:b/>
          <w:sz w:val="22"/>
          <w:szCs w:val="22"/>
          <w:vertAlign w:val="superscript"/>
        </w:rPr>
        <w:t>,</w:t>
      </w:r>
      <w:r>
        <w:rPr>
          <w:rFonts w:asciiTheme="minorHAnsi" w:hAnsiTheme="minorHAnsi"/>
          <w:b/>
          <w:sz w:val="22"/>
          <w:szCs w:val="22"/>
          <w:vertAlign w:val="superscript"/>
        </w:rPr>
        <w:t>9</w:t>
      </w:r>
    </w:p>
    <w:tbl>
      <w:tblPr>
        <w:tblW w:w="7842" w:type="dxa"/>
        <w:tblInd w:w="-10" w:type="dxa"/>
        <w:tblLayout w:type="fixed"/>
        <w:tblCellMar>
          <w:left w:w="0" w:type="dxa"/>
          <w:right w:w="0" w:type="dxa"/>
        </w:tblCellMar>
        <w:tblLook w:val="04A0" w:firstRow="1" w:lastRow="0" w:firstColumn="1" w:lastColumn="0" w:noHBand="0" w:noVBand="1"/>
      </w:tblPr>
      <w:tblGrid>
        <w:gridCol w:w="10"/>
        <w:gridCol w:w="2918"/>
        <w:gridCol w:w="10"/>
        <w:gridCol w:w="1026"/>
        <w:gridCol w:w="10"/>
        <w:gridCol w:w="1026"/>
        <w:gridCol w:w="10"/>
        <w:gridCol w:w="1026"/>
        <w:gridCol w:w="10"/>
        <w:gridCol w:w="1018"/>
        <w:gridCol w:w="10"/>
        <w:gridCol w:w="758"/>
        <w:gridCol w:w="10"/>
      </w:tblGrid>
      <w:tr w:rsidR="00682944" w14:paraId="5404B9E4" w14:textId="77777777" w:rsidTr="00C46D42">
        <w:trPr>
          <w:gridBefore w:val="1"/>
          <w:wBefore w:w="10" w:type="dxa"/>
          <w:trHeight w:val="255"/>
        </w:trPr>
        <w:tc>
          <w:tcPr>
            <w:tcW w:w="2928" w:type="dxa"/>
            <w:gridSpan w:val="2"/>
            <w:tcBorders>
              <w:top w:val="single" w:sz="8" w:space="0" w:color="auto"/>
              <w:left w:val="single" w:sz="8" w:space="0" w:color="auto"/>
              <w:bottom w:val="nil"/>
              <w:right w:val="nil"/>
            </w:tcBorders>
            <w:shd w:val="clear" w:color="auto" w:fill="auto"/>
            <w:noWrap/>
            <w:vAlign w:val="center"/>
            <w:hideMark/>
          </w:tcPr>
          <w:p w14:paraId="054305F1" w14:textId="77777777" w:rsidR="00682944" w:rsidRDefault="00682944" w:rsidP="00C46D42">
            <w:pPr>
              <w:jc w:val="both"/>
              <w:rPr>
                <w:rFonts w:ascii="Calibri" w:hAnsi="Calibri" w:cs="Calibri"/>
                <w:b/>
                <w:bCs/>
                <w:sz w:val="20"/>
                <w:lang w:val="en-IE" w:eastAsia="en-IE"/>
              </w:rPr>
            </w:pPr>
            <w:r>
              <w:rPr>
                <w:rFonts w:ascii="Calibri" w:hAnsi="Calibri" w:cs="Calibri"/>
                <w:b/>
                <w:bCs/>
                <w:sz w:val="20"/>
              </w:rPr>
              <w:t> </w:t>
            </w:r>
          </w:p>
        </w:tc>
        <w:tc>
          <w:tcPr>
            <w:tcW w:w="1036" w:type="dxa"/>
            <w:gridSpan w:val="2"/>
            <w:tcBorders>
              <w:top w:val="single" w:sz="8" w:space="0" w:color="auto"/>
              <w:left w:val="nil"/>
              <w:bottom w:val="nil"/>
              <w:right w:val="nil"/>
            </w:tcBorders>
            <w:shd w:val="clear" w:color="auto" w:fill="auto"/>
            <w:noWrap/>
            <w:vAlign w:val="center"/>
            <w:hideMark/>
          </w:tcPr>
          <w:p w14:paraId="7747A206"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FY</w:t>
            </w:r>
          </w:p>
        </w:tc>
        <w:tc>
          <w:tcPr>
            <w:tcW w:w="1036" w:type="dxa"/>
            <w:gridSpan w:val="2"/>
            <w:tcBorders>
              <w:top w:val="single" w:sz="8" w:space="0" w:color="auto"/>
              <w:left w:val="nil"/>
              <w:bottom w:val="nil"/>
              <w:right w:val="nil"/>
            </w:tcBorders>
            <w:shd w:val="clear" w:color="auto" w:fill="auto"/>
            <w:noWrap/>
            <w:vAlign w:val="center"/>
            <w:hideMark/>
          </w:tcPr>
          <w:p w14:paraId="121FB838"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FY</w:t>
            </w:r>
          </w:p>
        </w:tc>
        <w:tc>
          <w:tcPr>
            <w:tcW w:w="1036" w:type="dxa"/>
            <w:gridSpan w:val="2"/>
            <w:tcBorders>
              <w:top w:val="single" w:sz="8" w:space="0" w:color="auto"/>
              <w:left w:val="nil"/>
              <w:bottom w:val="nil"/>
              <w:right w:val="nil"/>
            </w:tcBorders>
            <w:shd w:val="clear" w:color="auto" w:fill="auto"/>
            <w:noWrap/>
            <w:vAlign w:val="center"/>
            <w:hideMark/>
          </w:tcPr>
          <w:p w14:paraId="65EAEF85"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 </w:t>
            </w:r>
          </w:p>
        </w:tc>
        <w:tc>
          <w:tcPr>
            <w:tcW w:w="1028" w:type="dxa"/>
            <w:gridSpan w:val="2"/>
            <w:tcBorders>
              <w:top w:val="single" w:sz="8" w:space="0" w:color="auto"/>
              <w:left w:val="nil"/>
              <w:bottom w:val="nil"/>
              <w:right w:val="single" w:sz="8" w:space="0" w:color="auto"/>
            </w:tcBorders>
            <w:shd w:val="clear" w:color="auto" w:fill="auto"/>
            <w:noWrap/>
            <w:vAlign w:val="center"/>
            <w:hideMark/>
          </w:tcPr>
          <w:p w14:paraId="00F39D7B"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CC</w:t>
            </w:r>
          </w:p>
        </w:tc>
        <w:tc>
          <w:tcPr>
            <w:tcW w:w="768" w:type="dxa"/>
            <w:gridSpan w:val="2"/>
            <w:tcBorders>
              <w:top w:val="nil"/>
              <w:left w:val="nil"/>
              <w:bottom w:val="nil"/>
              <w:right w:val="nil"/>
            </w:tcBorders>
            <w:shd w:val="clear" w:color="auto" w:fill="auto"/>
            <w:noWrap/>
            <w:vAlign w:val="bottom"/>
            <w:hideMark/>
          </w:tcPr>
          <w:p w14:paraId="1CED3B32" w14:textId="77777777" w:rsidR="00682944" w:rsidRDefault="00682944" w:rsidP="00C46D42">
            <w:pPr>
              <w:jc w:val="right"/>
              <w:rPr>
                <w:rFonts w:ascii="Calibri" w:hAnsi="Calibri" w:cs="Calibri"/>
                <w:b/>
                <w:bCs/>
                <w:color w:val="000000"/>
                <w:sz w:val="20"/>
              </w:rPr>
            </w:pPr>
          </w:p>
        </w:tc>
      </w:tr>
      <w:tr w:rsidR="00682944" w14:paraId="05F74350"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545C452B" w14:textId="77777777" w:rsidR="00682944" w:rsidRDefault="00682944" w:rsidP="00C46D42">
            <w:pPr>
              <w:jc w:val="both"/>
              <w:rPr>
                <w:rFonts w:ascii="Calibri" w:hAnsi="Calibri" w:cs="Calibri"/>
                <w:b/>
                <w:bCs/>
                <w:sz w:val="20"/>
              </w:rPr>
            </w:pPr>
            <w:r>
              <w:rPr>
                <w:rFonts w:ascii="Calibri" w:hAnsi="Calibri" w:cs="Calibri"/>
                <w:b/>
                <w:bCs/>
                <w:sz w:val="20"/>
              </w:rPr>
              <w:t> </w:t>
            </w:r>
          </w:p>
        </w:tc>
        <w:tc>
          <w:tcPr>
            <w:tcW w:w="1036" w:type="dxa"/>
            <w:gridSpan w:val="2"/>
            <w:tcBorders>
              <w:top w:val="nil"/>
              <w:left w:val="nil"/>
              <w:bottom w:val="nil"/>
              <w:right w:val="nil"/>
            </w:tcBorders>
            <w:shd w:val="clear" w:color="auto" w:fill="auto"/>
            <w:noWrap/>
            <w:vAlign w:val="center"/>
            <w:hideMark/>
          </w:tcPr>
          <w:p w14:paraId="72D662FA"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2020</w:t>
            </w:r>
          </w:p>
        </w:tc>
        <w:tc>
          <w:tcPr>
            <w:tcW w:w="1036" w:type="dxa"/>
            <w:gridSpan w:val="2"/>
            <w:tcBorders>
              <w:top w:val="nil"/>
              <w:left w:val="nil"/>
              <w:bottom w:val="nil"/>
              <w:right w:val="nil"/>
            </w:tcBorders>
            <w:shd w:val="clear" w:color="auto" w:fill="auto"/>
            <w:noWrap/>
            <w:vAlign w:val="center"/>
            <w:hideMark/>
          </w:tcPr>
          <w:p w14:paraId="25A0014A"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2019</w:t>
            </w:r>
          </w:p>
        </w:tc>
        <w:tc>
          <w:tcPr>
            <w:tcW w:w="1036" w:type="dxa"/>
            <w:gridSpan w:val="2"/>
            <w:tcBorders>
              <w:top w:val="nil"/>
              <w:left w:val="nil"/>
              <w:bottom w:val="nil"/>
              <w:right w:val="nil"/>
            </w:tcBorders>
            <w:shd w:val="clear" w:color="auto" w:fill="auto"/>
            <w:noWrap/>
            <w:vAlign w:val="center"/>
            <w:hideMark/>
          </w:tcPr>
          <w:p w14:paraId="065E4017"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Change</w:t>
            </w:r>
          </w:p>
        </w:tc>
        <w:tc>
          <w:tcPr>
            <w:tcW w:w="1028" w:type="dxa"/>
            <w:gridSpan w:val="2"/>
            <w:tcBorders>
              <w:top w:val="nil"/>
              <w:left w:val="nil"/>
              <w:bottom w:val="nil"/>
              <w:right w:val="single" w:sz="8" w:space="0" w:color="auto"/>
            </w:tcBorders>
            <w:shd w:val="clear" w:color="auto" w:fill="auto"/>
            <w:noWrap/>
            <w:vAlign w:val="center"/>
            <w:hideMark/>
          </w:tcPr>
          <w:p w14:paraId="68CD5B6A"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Change</w:t>
            </w:r>
          </w:p>
        </w:tc>
        <w:tc>
          <w:tcPr>
            <w:tcW w:w="768" w:type="dxa"/>
            <w:gridSpan w:val="2"/>
            <w:tcBorders>
              <w:top w:val="nil"/>
              <w:left w:val="nil"/>
              <w:bottom w:val="nil"/>
              <w:right w:val="nil"/>
            </w:tcBorders>
            <w:shd w:val="clear" w:color="auto" w:fill="auto"/>
            <w:noWrap/>
            <w:vAlign w:val="bottom"/>
            <w:hideMark/>
          </w:tcPr>
          <w:p w14:paraId="2938E007" w14:textId="77777777" w:rsidR="00682944" w:rsidRDefault="00682944" w:rsidP="00C46D42">
            <w:pPr>
              <w:jc w:val="right"/>
              <w:rPr>
                <w:rFonts w:ascii="Calibri" w:hAnsi="Calibri" w:cs="Calibri"/>
                <w:b/>
                <w:bCs/>
                <w:color w:val="000000"/>
                <w:sz w:val="20"/>
              </w:rPr>
            </w:pPr>
          </w:p>
        </w:tc>
      </w:tr>
      <w:tr w:rsidR="00682944" w14:paraId="036E7F9A" w14:textId="77777777" w:rsidTr="00C46D42">
        <w:trPr>
          <w:gridBefore w:val="1"/>
          <w:wBefore w:w="10" w:type="dxa"/>
          <w:trHeight w:val="255"/>
        </w:trPr>
        <w:tc>
          <w:tcPr>
            <w:tcW w:w="2928" w:type="dxa"/>
            <w:gridSpan w:val="2"/>
            <w:tcBorders>
              <w:top w:val="nil"/>
              <w:left w:val="single" w:sz="8" w:space="0" w:color="auto"/>
              <w:bottom w:val="single" w:sz="8" w:space="0" w:color="auto"/>
              <w:right w:val="nil"/>
            </w:tcBorders>
            <w:shd w:val="clear" w:color="auto" w:fill="auto"/>
            <w:hideMark/>
          </w:tcPr>
          <w:p w14:paraId="79DE1493" w14:textId="77777777" w:rsidR="00682944" w:rsidRDefault="00682944" w:rsidP="00C46D42">
            <w:pPr>
              <w:rPr>
                <w:rFonts w:ascii="Calibri" w:hAnsi="Calibri" w:cs="Calibri"/>
                <w:i/>
                <w:iCs/>
                <w:color w:val="000000"/>
                <w:sz w:val="18"/>
                <w:szCs w:val="18"/>
              </w:rPr>
            </w:pPr>
            <w:r>
              <w:rPr>
                <w:rFonts w:ascii="Calibri" w:hAnsi="Calibri" w:cs="Calibri"/>
                <w:i/>
                <w:iCs/>
                <w:color w:val="000000"/>
                <w:sz w:val="18"/>
                <w:szCs w:val="18"/>
              </w:rPr>
              <w:t>Pro forma</w:t>
            </w:r>
          </w:p>
        </w:tc>
        <w:tc>
          <w:tcPr>
            <w:tcW w:w="1036" w:type="dxa"/>
            <w:gridSpan w:val="2"/>
            <w:tcBorders>
              <w:top w:val="nil"/>
              <w:left w:val="nil"/>
              <w:bottom w:val="single" w:sz="8" w:space="0" w:color="auto"/>
              <w:right w:val="nil"/>
            </w:tcBorders>
            <w:shd w:val="clear" w:color="auto" w:fill="auto"/>
            <w:noWrap/>
            <w:vAlign w:val="center"/>
            <w:hideMark/>
          </w:tcPr>
          <w:p w14:paraId="57C8344D"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£m</w:t>
            </w:r>
          </w:p>
        </w:tc>
        <w:tc>
          <w:tcPr>
            <w:tcW w:w="1036" w:type="dxa"/>
            <w:gridSpan w:val="2"/>
            <w:tcBorders>
              <w:top w:val="nil"/>
              <w:left w:val="nil"/>
              <w:bottom w:val="single" w:sz="8" w:space="0" w:color="auto"/>
              <w:right w:val="nil"/>
            </w:tcBorders>
            <w:shd w:val="clear" w:color="auto" w:fill="auto"/>
            <w:noWrap/>
            <w:vAlign w:val="center"/>
            <w:hideMark/>
          </w:tcPr>
          <w:p w14:paraId="368B5334"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£m</w:t>
            </w:r>
          </w:p>
        </w:tc>
        <w:tc>
          <w:tcPr>
            <w:tcW w:w="1036" w:type="dxa"/>
            <w:gridSpan w:val="2"/>
            <w:tcBorders>
              <w:top w:val="nil"/>
              <w:left w:val="nil"/>
              <w:bottom w:val="single" w:sz="8" w:space="0" w:color="auto"/>
              <w:right w:val="nil"/>
            </w:tcBorders>
            <w:shd w:val="clear" w:color="auto" w:fill="auto"/>
            <w:noWrap/>
            <w:vAlign w:val="center"/>
            <w:hideMark/>
          </w:tcPr>
          <w:p w14:paraId="1A03B494"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w:t>
            </w:r>
          </w:p>
        </w:tc>
        <w:tc>
          <w:tcPr>
            <w:tcW w:w="1028" w:type="dxa"/>
            <w:gridSpan w:val="2"/>
            <w:tcBorders>
              <w:top w:val="nil"/>
              <w:left w:val="nil"/>
              <w:bottom w:val="single" w:sz="8" w:space="0" w:color="auto"/>
              <w:right w:val="single" w:sz="8" w:space="0" w:color="auto"/>
            </w:tcBorders>
            <w:shd w:val="clear" w:color="auto" w:fill="auto"/>
            <w:noWrap/>
            <w:vAlign w:val="center"/>
            <w:hideMark/>
          </w:tcPr>
          <w:p w14:paraId="1B335E92"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A$</w:t>
            </w:r>
          </w:p>
        </w:tc>
        <w:tc>
          <w:tcPr>
            <w:tcW w:w="768" w:type="dxa"/>
            <w:gridSpan w:val="2"/>
            <w:tcBorders>
              <w:top w:val="nil"/>
              <w:left w:val="nil"/>
              <w:bottom w:val="nil"/>
              <w:right w:val="nil"/>
            </w:tcBorders>
            <w:shd w:val="clear" w:color="auto" w:fill="auto"/>
            <w:noWrap/>
            <w:vAlign w:val="bottom"/>
            <w:hideMark/>
          </w:tcPr>
          <w:p w14:paraId="1CBFC17C" w14:textId="77777777" w:rsidR="00682944" w:rsidRDefault="00682944" w:rsidP="00C46D42">
            <w:pPr>
              <w:jc w:val="right"/>
              <w:rPr>
                <w:rFonts w:ascii="Calibri" w:hAnsi="Calibri" w:cs="Calibri"/>
                <w:b/>
                <w:bCs/>
                <w:color w:val="000000"/>
                <w:sz w:val="20"/>
              </w:rPr>
            </w:pPr>
          </w:p>
        </w:tc>
      </w:tr>
      <w:tr w:rsidR="00682944" w14:paraId="75A1ECA3" w14:textId="77777777" w:rsidTr="00C46D42">
        <w:trPr>
          <w:gridBefore w:val="1"/>
          <w:wBefore w:w="10" w:type="dxa"/>
          <w:trHeight w:val="34"/>
        </w:trPr>
        <w:tc>
          <w:tcPr>
            <w:tcW w:w="2928" w:type="dxa"/>
            <w:gridSpan w:val="2"/>
            <w:tcBorders>
              <w:top w:val="nil"/>
              <w:left w:val="single" w:sz="8" w:space="0" w:color="auto"/>
              <w:bottom w:val="nil"/>
              <w:right w:val="nil"/>
            </w:tcBorders>
            <w:shd w:val="clear" w:color="auto" w:fill="auto"/>
            <w:noWrap/>
            <w:vAlign w:val="center"/>
            <w:hideMark/>
          </w:tcPr>
          <w:p w14:paraId="4121EA59" w14:textId="77777777" w:rsidR="00682944" w:rsidRDefault="00682944" w:rsidP="00C46D42">
            <w:pPr>
              <w:jc w:val="both"/>
              <w:rPr>
                <w:rFonts w:ascii="Calibri" w:hAnsi="Calibri" w:cs="Calibri"/>
                <w:b/>
                <w:bCs/>
                <w:color w:val="FF0000"/>
                <w:sz w:val="2"/>
                <w:szCs w:val="2"/>
              </w:rPr>
            </w:pPr>
            <w:r>
              <w:rPr>
                <w:rFonts w:ascii="Calibri" w:hAnsi="Calibri" w:cs="Calibri"/>
                <w:b/>
                <w:bCs/>
                <w:color w:val="FF0000"/>
                <w:sz w:val="2"/>
                <w:szCs w:val="2"/>
              </w:rPr>
              <w:t> </w:t>
            </w:r>
          </w:p>
        </w:tc>
        <w:tc>
          <w:tcPr>
            <w:tcW w:w="1036" w:type="dxa"/>
            <w:gridSpan w:val="2"/>
            <w:tcBorders>
              <w:top w:val="nil"/>
              <w:left w:val="nil"/>
              <w:bottom w:val="nil"/>
              <w:right w:val="nil"/>
            </w:tcBorders>
            <w:shd w:val="clear" w:color="auto" w:fill="auto"/>
            <w:noWrap/>
            <w:vAlign w:val="center"/>
            <w:hideMark/>
          </w:tcPr>
          <w:p w14:paraId="4D282309" w14:textId="77777777" w:rsidR="00682944" w:rsidRDefault="00682944" w:rsidP="00C46D42">
            <w:pPr>
              <w:jc w:val="both"/>
              <w:rPr>
                <w:rFonts w:ascii="Calibri" w:hAnsi="Calibri" w:cs="Calibri"/>
                <w:b/>
                <w:bCs/>
                <w:color w:val="FF0000"/>
                <w:sz w:val="2"/>
                <w:szCs w:val="2"/>
              </w:rPr>
            </w:pPr>
          </w:p>
        </w:tc>
        <w:tc>
          <w:tcPr>
            <w:tcW w:w="1036" w:type="dxa"/>
            <w:gridSpan w:val="2"/>
            <w:tcBorders>
              <w:top w:val="nil"/>
              <w:left w:val="nil"/>
              <w:bottom w:val="nil"/>
              <w:right w:val="nil"/>
            </w:tcBorders>
            <w:shd w:val="clear" w:color="auto" w:fill="auto"/>
            <w:noWrap/>
            <w:vAlign w:val="center"/>
            <w:hideMark/>
          </w:tcPr>
          <w:p w14:paraId="17D4EDC8" w14:textId="77777777" w:rsidR="00682944" w:rsidRDefault="00682944" w:rsidP="00C46D42">
            <w:pPr>
              <w:jc w:val="right"/>
              <w:rPr>
                <w:sz w:val="20"/>
              </w:rPr>
            </w:pPr>
          </w:p>
        </w:tc>
        <w:tc>
          <w:tcPr>
            <w:tcW w:w="1036" w:type="dxa"/>
            <w:gridSpan w:val="2"/>
            <w:tcBorders>
              <w:top w:val="nil"/>
              <w:left w:val="nil"/>
              <w:bottom w:val="nil"/>
              <w:right w:val="nil"/>
            </w:tcBorders>
            <w:shd w:val="clear" w:color="auto" w:fill="auto"/>
            <w:noWrap/>
            <w:vAlign w:val="center"/>
            <w:hideMark/>
          </w:tcPr>
          <w:p w14:paraId="5EB2DF81" w14:textId="77777777" w:rsidR="00682944" w:rsidRDefault="00682944" w:rsidP="00C46D42">
            <w:pPr>
              <w:jc w:val="right"/>
              <w:rPr>
                <w:sz w:val="20"/>
              </w:rPr>
            </w:pPr>
          </w:p>
        </w:tc>
        <w:tc>
          <w:tcPr>
            <w:tcW w:w="1028" w:type="dxa"/>
            <w:gridSpan w:val="2"/>
            <w:tcBorders>
              <w:top w:val="nil"/>
              <w:left w:val="nil"/>
              <w:bottom w:val="nil"/>
              <w:right w:val="single" w:sz="8" w:space="0" w:color="auto"/>
            </w:tcBorders>
            <w:shd w:val="clear" w:color="auto" w:fill="auto"/>
            <w:noWrap/>
            <w:vAlign w:val="center"/>
            <w:hideMark/>
          </w:tcPr>
          <w:p w14:paraId="0F354D81" w14:textId="77777777" w:rsidR="00682944" w:rsidRDefault="00682944" w:rsidP="00C46D42">
            <w:pPr>
              <w:jc w:val="right"/>
              <w:rPr>
                <w:rFonts w:ascii="Calibri" w:hAnsi="Calibri" w:cs="Calibri"/>
                <w:b/>
                <w:bCs/>
                <w:color w:val="000000"/>
                <w:sz w:val="2"/>
                <w:szCs w:val="2"/>
              </w:rPr>
            </w:pPr>
            <w:r>
              <w:rPr>
                <w:rFonts w:ascii="Calibri" w:hAnsi="Calibri" w:cs="Calibri"/>
                <w:b/>
                <w:bCs/>
                <w:color w:val="000000"/>
                <w:sz w:val="2"/>
                <w:szCs w:val="2"/>
              </w:rPr>
              <w:t> </w:t>
            </w:r>
          </w:p>
        </w:tc>
        <w:tc>
          <w:tcPr>
            <w:tcW w:w="768" w:type="dxa"/>
            <w:gridSpan w:val="2"/>
            <w:tcBorders>
              <w:top w:val="nil"/>
              <w:left w:val="nil"/>
              <w:bottom w:val="nil"/>
              <w:right w:val="nil"/>
            </w:tcBorders>
            <w:shd w:val="clear" w:color="auto" w:fill="auto"/>
            <w:noWrap/>
            <w:vAlign w:val="bottom"/>
            <w:hideMark/>
          </w:tcPr>
          <w:p w14:paraId="0AEB0816" w14:textId="77777777" w:rsidR="00682944" w:rsidRDefault="00682944" w:rsidP="00C46D42">
            <w:pPr>
              <w:jc w:val="right"/>
              <w:rPr>
                <w:rFonts w:ascii="Calibri" w:hAnsi="Calibri" w:cs="Calibri"/>
                <w:b/>
                <w:bCs/>
                <w:color w:val="000000"/>
                <w:sz w:val="2"/>
                <w:szCs w:val="2"/>
              </w:rPr>
            </w:pPr>
          </w:p>
        </w:tc>
      </w:tr>
      <w:tr w:rsidR="00682944" w14:paraId="74E47112"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60000F57" w14:textId="77777777" w:rsidR="00682944" w:rsidRDefault="00682944" w:rsidP="00C46D42">
            <w:pPr>
              <w:jc w:val="both"/>
              <w:rPr>
                <w:rFonts w:ascii="Calibri" w:hAnsi="Calibri" w:cs="Calibri"/>
                <w:b/>
                <w:bCs/>
                <w:color w:val="000000"/>
                <w:sz w:val="20"/>
              </w:rPr>
            </w:pPr>
            <w:r>
              <w:rPr>
                <w:rFonts w:ascii="Calibri" w:hAnsi="Calibri" w:cs="Calibri"/>
                <w:b/>
                <w:bCs/>
                <w:color w:val="000000"/>
                <w:sz w:val="20"/>
              </w:rPr>
              <w:t>Sportsbook stakes</w:t>
            </w:r>
          </w:p>
        </w:tc>
        <w:tc>
          <w:tcPr>
            <w:tcW w:w="1036" w:type="dxa"/>
            <w:gridSpan w:val="2"/>
            <w:tcBorders>
              <w:top w:val="nil"/>
              <w:left w:val="nil"/>
              <w:bottom w:val="nil"/>
              <w:right w:val="nil"/>
            </w:tcBorders>
            <w:shd w:val="clear" w:color="auto" w:fill="auto"/>
            <w:noWrap/>
            <w:vAlign w:val="center"/>
            <w:hideMark/>
          </w:tcPr>
          <w:p w14:paraId="7D596C9F" w14:textId="77777777" w:rsidR="00682944" w:rsidRDefault="00682944" w:rsidP="00C46D42">
            <w:pPr>
              <w:jc w:val="right"/>
              <w:rPr>
                <w:rFonts w:ascii="Calibri" w:hAnsi="Calibri" w:cs="Calibri"/>
                <w:b/>
                <w:bCs/>
                <w:sz w:val="20"/>
              </w:rPr>
            </w:pPr>
            <w:r>
              <w:rPr>
                <w:rFonts w:ascii="Calibri" w:hAnsi="Calibri" w:cs="Calibri"/>
                <w:b/>
                <w:bCs/>
                <w:sz w:val="20"/>
              </w:rPr>
              <w:t>9,713</w:t>
            </w:r>
          </w:p>
        </w:tc>
        <w:tc>
          <w:tcPr>
            <w:tcW w:w="1036" w:type="dxa"/>
            <w:gridSpan w:val="2"/>
            <w:tcBorders>
              <w:top w:val="nil"/>
              <w:left w:val="nil"/>
              <w:bottom w:val="nil"/>
              <w:right w:val="nil"/>
            </w:tcBorders>
            <w:shd w:val="clear" w:color="auto" w:fill="auto"/>
            <w:noWrap/>
            <w:vAlign w:val="center"/>
            <w:hideMark/>
          </w:tcPr>
          <w:p w14:paraId="6AA8FECE" w14:textId="77777777" w:rsidR="00682944" w:rsidRDefault="00682944" w:rsidP="00C46D42">
            <w:pPr>
              <w:jc w:val="right"/>
              <w:rPr>
                <w:rFonts w:ascii="Calibri" w:hAnsi="Calibri" w:cs="Calibri"/>
                <w:b/>
                <w:bCs/>
                <w:sz w:val="20"/>
              </w:rPr>
            </w:pPr>
            <w:r>
              <w:rPr>
                <w:rFonts w:ascii="Calibri" w:hAnsi="Calibri" w:cs="Calibri"/>
                <w:b/>
                <w:bCs/>
                <w:sz w:val="20"/>
              </w:rPr>
              <w:t>6,751</w:t>
            </w:r>
          </w:p>
        </w:tc>
        <w:tc>
          <w:tcPr>
            <w:tcW w:w="1036" w:type="dxa"/>
            <w:gridSpan w:val="2"/>
            <w:tcBorders>
              <w:top w:val="nil"/>
              <w:left w:val="nil"/>
              <w:bottom w:val="nil"/>
              <w:right w:val="nil"/>
            </w:tcBorders>
            <w:shd w:val="clear" w:color="auto" w:fill="auto"/>
            <w:noWrap/>
            <w:vAlign w:val="center"/>
            <w:hideMark/>
          </w:tcPr>
          <w:p w14:paraId="7044062A" w14:textId="77777777" w:rsidR="00682944" w:rsidRDefault="00682944" w:rsidP="00C46D42">
            <w:pPr>
              <w:jc w:val="right"/>
              <w:rPr>
                <w:rFonts w:ascii="Calibri" w:hAnsi="Calibri" w:cs="Calibri"/>
                <w:b/>
                <w:bCs/>
                <w:sz w:val="20"/>
              </w:rPr>
            </w:pPr>
            <w:r>
              <w:rPr>
                <w:rFonts w:ascii="Calibri" w:hAnsi="Calibri" w:cs="Calibri"/>
                <w:b/>
                <w:bCs/>
                <w:sz w:val="20"/>
              </w:rPr>
              <w:t>+44%</w:t>
            </w:r>
          </w:p>
        </w:tc>
        <w:tc>
          <w:tcPr>
            <w:tcW w:w="1028" w:type="dxa"/>
            <w:gridSpan w:val="2"/>
            <w:tcBorders>
              <w:top w:val="nil"/>
              <w:left w:val="nil"/>
              <w:bottom w:val="nil"/>
              <w:right w:val="single" w:sz="8" w:space="0" w:color="auto"/>
            </w:tcBorders>
            <w:shd w:val="clear" w:color="auto" w:fill="auto"/>
            <w:noWrap/>
            <w:vAlign w:val="center"/>
            <w:hideMark/>
          </w:tcPr>
          <w:p w14:paraId="7CAD7795"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+46%</w:t>
            </w:r>
          </w:p>
        </w:tc>
        <w:tc>
          <w:tcPr>
            <w:tcW w:w="768" w:type="dxa"/>
            <w:gridSpan w:val="2"/>
            <w:tcBorders>
              <w:top w:val="nil"/>
              <w:left w:val="nil"/>
              <w:bottom w:val="nil"/>
              <w:right w:val="nil"/>
            </w:tcBorders>
            <w:shd w:val="clear" w:color="auto" w:fill="auto"/>
            <w:noWrap/>
            <w:vAlign w:val="bottom"/>
            <w:hideMark/>
          </w:tcPr>
          <w:p w14:paraId="25D198ED" w14:textId="77777777" w:rsidR="00682944" w:rsidRDefault="00682944" w:rsidP="00C46D42">
            <w:pPr>
              <w:jc w:val="right"/>
              <w:rPr>
                <w:rFonts w:ascii="Calibri" w:hAnsi="Calibri" w:cs="Calibri"/>
                <w:b/>
                <w:bCs/>
                <w:color w:val="000000"/>
                <w:sz w:val="20"/>
              </w:rPr>
            </w:pPr>
          </w:p>
        </w:tc>
      </w:tr>
      <w:tr w:rsidR="00682944" w14:paraId="3B8EE150"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7AD2A97C" w14:textId="77777777" w:rsidR="00682944" w:rsidRDefault="00682944" w:rsidP="00C46D42">
            <w:pPr>
              <w:jc w:val="both"/>
              <w:rPr>
                <w:rFonts w:ascii="Calibri" w:hAnsi="Calibri" w:cs="Calibri"/>
                <w:i/>
                <w:iCs/>
                <w:color w:val="000000"/>
                <w:sz w:val="18"/>
                <w:szCs w:val="18"/>
              </w:rPr>
            </w:pPr>
            <w:r>
              <w:rPr>
                <w:rFonts w:ascii="Calibri" w:hAnsi="Calibri" w:cs="Calibri"/>
                <w:i/>
                <w:iCs/>
                <w:color w:val="000000"/>
                <w:sz w:val="18"/>
                <w:szCs w:val="18"/>
              </w:rPr>
              <w:t>Sportsbook net revenue margin</w:t>
            </w:r>
          </w:p>
        </w:tc>
        <w:tc>
          <w:tcPr>
            <w:tcW w:w="1036" w:type="dxa"/>
            <w:gridSpan w:val="2"/>
            <w:tcBorders>
              <w:top w:val="nil"/>
              <w:left w:val="nil"/>
              <w:bottom w:val="nil"/>
              <w:right w:val="nil"/>
            </w:tcBorders>
            <w:shd w:val="clear" w:color="auto" w:fill="auto"/>
            <w:noWrap/>
            <w:vAlign w:val="center"/>
            <w:hideMark/>
          </w:tcPr>
          <w:p w14:paraId="7EBCF440" w14:textId="77777777" w:rsidR="00682944" w:rsidRDefault="00682944" w:rsidP="00C46D42">
            <w:pPr>
              <w:jc w:val="right"/>
              <w:rPr>
                <w:rFonts w:ascii="Calibri" w:hAnsi="Calibri" w:cs="Calibri"/>
                <w:i/>
                <w:iCs/>
                <w:sz w:val="18"/>
                <w:szCs w:val="18"/>
              </w:rPr>
            </w:pPr>
            <w:r>
              <w:rPr>
                <w:rFonts w:ascii="Calibri" w:hAnsi="Calibri" w:cs="Calibri"/>
                <w:i/>
                <w:iCs/>
                <w:sz w:val="18"/>
                <w:szCs w:val="18"/>
              </w:rPr>
              <w:t>11.1%</w:t>
            </w:r>
          </w:p>
        </w:tc>
        <w:tc>
          <w:tcPr>
            <w:tcW w:w="1036" w:type="dxa"/>
            <w:gridSpan w:val="2"/>
            <w:tcBorders>
              <w:top w:val="nil"/>
              <w:left w:val="nil"/>
              <w:bottom w:val="nil"/>
              <w:right w:val="nil"/>
            </w:tcBorders>
            <w:shd w:val="clear" w:color="auto" w:fill="auto"/>
            <w:noWrap/>
            <w:vAlign w:val="center"/>
            <w:hideMark/>
          </w:tcPr>
          <w:p w14:paraId="31F34558" w14:textId="77777777" w:rsidR="00682944" w:rsidRDefault="00682944" w:rsidP="00C46D42">
            <w:pPr>
              <w:jc w:val="right"/>
              <w:rPr>
                <w:rFonts w:ascii="Calibri" w:hAnsi="Calibri" w:cs="Calibri"/>
                <w:i/>
                <w:iCs/>
                <w:sz w:val="18"/>
                <w:szCs w:val="18"/>
              </w:rPr>
            </w:pPr>
            <w:r>
              <w:rPr>
                <w:rFonts w:ascii="Calibri" w:hAnsi="Calibri" w:cs="Calibri"/>
                <w:i/>
                <w:iCs/>
                <w:sz w:val="18"/>
                <w:szCs w:val="18"/>
              </w:rPr>
              <w:t>10.1%</w:t>
            </w:r>
          </w:p>
        </w:tc>
        <w:tc>
          <w:tcPr>
            <w:tcW w:w="1036" w:type="dxa"/>
            <w:gridSpan w:val="2"/>
            <w:tcBorders>
              <w:top w:val="nil"/>
              <w:left w:val="nil"/>
              <w:bottom w:val="nil"/>
              <w:right w:val="nil"/>
            </w:tcBorders>
            <w:shd w:val="clear" w:color="auto" w:fill="auto"/>
            <w:noWrap/>
            <w:vAlign w:val="center"/>
            <w:hideMark/>
          </w:tcPr>
          <w:p w14:paraId="5CB811D1" w14:textId="77777777" w:rsidR="00682944" w:rsidRDefault="00682944" w:rsidP="00C46D42">
            <w:pPr>
              <w:jc w:val="right"/>
              <w:rPr>
                <w:rFonts w:ascii="Calibri" w:hAnsi="Calibri" w:cs="Calibri"/>
                <w:i/>
                <w:iCs/>
                <w:color w:val="000000"/>
                <w:sz w:val="18"/>
                <w:szCs w:val="18"/>
              </w:rPr>
            </w:pPr>
            <w:r>
              <w:rPr>
                <w:rFonts w:ascii="Calibri" w:hAnsi="Calibri" w:cs="Calibri"/>
                <w:i/>
                <w:iCs/>
                <w:color w:val="000000"/>
                <w:sz w:val="18"/>
                <w:szCs w:val="18"/>
              </w:rPr>
              <w:t>+100bps</w:t>
            </w:r>
          </w:p>
        </w:tc>
        <w:tc>
          <w:tcPr>
            <w:tcW w:w="1028" w:type="dxa"/>
            <w:gridSpan w:val="2"/>
            <w:tcBorders>
              <w:top w:val="nil"/>
              <w:left w:val="nil"/>
              <w:bottom w:val="nil"/>
              <w:right w:val="single" w:sz="8" w:space="0" w:color="auto"/>
            </w:tcBorders>
            <w:shd w:val="clear" w:color="auto" w:fill="auto"/>
            <w:noWrap/>
            <w:vAlign w:val="center"/>
            <w:hideMark/>
          </w:tcPr>
          <w:p w14:paraId="1C905865" w14:textId="77777777" w:rsidR="00682944" w:rsidRDefault="00682944" w:rsidP="00C46D42">
            <w:pPr>
              <w:jc w:val="right"/>
              <w:rPr>
                <w:rFonts w:ascii="Calibri" w:hAnsi="Calibri" w:cs="Calibri"/>
                <w:i/>
                <w:iCs/>
                <w:color w:val="000000"/>
                <w:sz w:val="18"/>
                <w:szCs w:val="18"/>
              </w:rPr>
            </w:pPr>
            <w:r>
              <w:rPr>
                <w:rFonts w:ascii="Calibri" w:hAnsi="Calibri" w:cs="Calibri"/>
                <w:i/>
                <w:iCs/>
                <w:color w:val="000000"/>
                <w:sz w:val="18"/>
                <w:szCs w:val="18"/>
              </w:rPr>
              <w:t>+100bps</w:t>
            </w:r>
          </w:p>
        </w:tc>
        <w:tc>
          <w:tcPr>
            <w:tcW w:w="768" w:type="dxa"/>
            <w:gridSpan w:val="2"/>
            <w:tcBorders>
              <w:top w:val="nil"/>
              <w:left w:val="nil"/>
              <w:bottom w:val="nil"/>
              <w:right w:val="nil"/>
            </w:tcBorders>
            <w:shd w:val="clear" w:color="auto" w:fill="auto"/>
            <w:noWrap/>
            <w:vAlign w:val="bottom"/>
            <w:hideMark/>
          </w:tcPr>
          <w:p w14:paraId="689BC985" w14:textId="77777777" w:rsidR="00682944" w:rsidRDefault="00682944" w:rsidP="00C46D42">
            <w:pPr>
              <w:jc w:val="right"/>
              <w:rPr>
                <w:rFonts w:ascii="Calibri" w:hAnsi="Calibri" w:cs="Calibri"/>
                <w:i/>
                <w:iCs/>
                <w:color w:val="000000"/>
                <w:sz w:val="18"/>
                <w:szCs w:val="18"/>
              </w:rPr>
            </w:pPr>
          </w:p>
        </w:tc>
      </w:tr>
      <w:tr w:rsidR="00682944" w14:paraId="133D9086" w14:textId="77777777" w:rsidTr="00C46D42">
        <w:trPr>
          <w:gridBefore w:val="1"/>
          <w:wBefore w:w="10" w:type="dxa"/>
          <w:trHeight w:val="34"/>
        </w:trPr>
        <w:tc>
          <w:tcPr>
            <w:tcW w:w="2928" w:type="dxa"/>
            <w:gridSpan w:val="2"/>
            <w:tcBorders>
              <w:top w:val="nil"/>
              <w:left w:val="single" w:sz="8" w:space="0" w:color="auto"/>
              <w:bottom w:val="nil"/>
              <w:right w:val="nil"/>
            </w:tcBorders>
            <w:shd w:val="clear" w:color="auto" w:fill="auto"/>
            <w:noWrap/>
            <w:vAlign w:val="center"/>
            <w:hideMark/>
          </w:tcPr>
          <w:p w14:paraId="73668669" w14:textId="77777777" w:rsidR="00682944" w:rsidRDefault="00682944" w:rsidP="00C46D42">
            <w:pPr>
              <w:jc w:val="both"/>
              <w:rPr>
                <w:rFonts w:ascii="Calibri" w:hAnsi="Calibri" w:cs="Calibri"/>
                <w:color w:val="000000"/>
                <w:sz w:val="2"/>
                <w:szCs w:val="2"/>
              </w:rPr>
            </w:pPr>
            <w:r>
              <w:rPr>
                <w:rFonts w:ascii="Calibri" w:hAnsi="Calibri" w:cs="Calibri"/>
                <w:color w:val="000000"/>
                <w:sz w:val="2"/>
                <w:szCs w:val="2"/>
              </w:rPr>
              <w:t> </w:t>
            </w:r>
          </w:p>
        </w:tc>
        <w:tc>
          <w:tcPr>
            <w:tcW w:w="1036" w:type="dxa"/>
            <w:gridSpan w:val="2"/>
            <w:tcBorders>
              <w:top w:val="nil"/>
              <w:left w:val="nil"/>
              <w:bottom w:val="nil"/>
              <w:right w:val="nil"/>
            </w:tcBorders>
            <w:shd w:val="clear" w:color="auto" w:fill="auto"/>
            <w:noWrap/>
            <w:vAlign w:val="center"/>
            <w:hideMark/>
          </w:tcPr>
          <w:p w14:paraId="3F3F6DDE" w14:textId="77777777" w:rsidR="00682944" w:rsidRDefault="00682944" w:rsidP="00C46D42">
            <w:pPr>
              <w:jc w:val="both"/>
              <w:rPr>
                <w:rFonts w:ascii="Calibri" w:hAnsi="Calibri" w:cs="Calibri"/>
                <w:color w:val="000000"/>
                <w:sz w:val="2"/>
                <w:szCs w:val="2"/>
              </w:rPr>
            </w:pPr>
          </w:p>
        </w:tc>
        <w:tc>
          <w:tcPr>
            <w:tcW w:w="1036" w:type="dxa"/>
            <w:gridSpan w:val="2"/>
            <w:tcBorders>
              <w:top w:val="nil"/>
              <w:left w:val="nil"/>
              <w:bottom w:val="nil"/>
              <w:right w:val="nil"/>
            </w:tcBorders>
            <w:shd w:val="clear" w:color="auto" w:fill="auto"/>
            <w:noWrap/>
            <w:vAlign w:val="center"/>
            <w:hideMark/>
          </w:tcPr>
          <w:p w14:paraId="7F66C412" w14:textId="77777777" w:rsidR="00682944" w:rsidRDefault="00682944" w:rsidP="00C46D42">
            <w:pPr>
              <w:jc w:val="right"/>
              <w:rPr>
                <w:sz w:val="20"/>
              </w:rPr>
            </w:pPr>
          </w:p>
        </w:tc>
        <w:tc>
          <w:tcPr>
            <w:tcW w:w="1036" w:type="dxa"/>
            <w:gridSpan w:val="2"/>
            <w:tcBorders>
              <w:top w:val="nil"/>
              <w:left w:val="nil"/>
              <w:bottom w:val="nil"/>
              <w:right w:val="nil"/>
            </w:tcBorders>
            <w:shd w:val="clear" w:color="auto" w:fill="auto"/>
            <w:noWrap/>
            <w:vAlign w:val="center"/>
            <w:hideMark/>
          </w:tcPr>
          <w:p w14:paraId="247CF25B" w14:textId="77777777" w:rsidR="00682944" w:rsidRDefault="00682944" w:rsidP="00C46D42">
            <w:pPr>
              <w:jc w:val="right"/>
              <w:rPr>
                <w:sz w:val="20"/>
              </w:rPr>
            </w:pPr>
          </w:p>
        </w:tc>
        <w:tc>
          <w:tcPr>
            <w:tcW w:w="1028" w:type="dxa"/>
            <w:gridSpan w:val="2"/>
            <w:tcBorders>
              <w:top w:val="nil"/>
              <w:left w:val="nil"/>
              <w:bottom w:val="nil"/>
              <w:right w:val="single" w:sz="8" w:space="0" w:color="auto"/>
            </w:tcBorders>
            <w:shd w:val="clear" w:color="auto" w:fill="auto"/>
            <w:noWrap/>
            <w:vAlign w:val="center"/>
            <w:hideMark/>
          </w:tcPr>
          <w:p w14:paraId="686A64CC" w14:textId="77777777" w:rsidR="00682944" w:rsidRDefault="00682944" w:rsidP="00C46D42">
            <w:pPr>
              <w:jc w:val="right"/>
              <w:rPr>
                <w:rFonts w:ascii="Calibri" w:hAnsi="Calibri" w:cs="Calibri"/>
                <w:color w:val="000000"/>
                <w:sz w:val="2"/>
                <w:szCs w:val="2"/>
              </w:rPr>
            </w:pPr>
            <w:r>
              <w:rPr>
                <w:rFonts w:ascii="Calibri" w:hAnsi="Calibri" w:cs="Calibri"/>
                <w:color w:val="000000"/>
                <w:sz w:val="2"/>
                <w:szCs w:val="2"/>
              </w:rPr>
              <w:t> </w:t>
            </w:r>
          </w:p>
        </w:tc>
        <w:tc>
          <w:tcPr>
            <w:tcW w:w="768" w:type="dxa"/>
            <w:gridSpan w:val="2"/>
            <w:tcBorders>
              <w:top w:val="nil"/>
              <w:left w:val="nil"/>
              <w:bottom w:val="nil"/>
              <w:right w:val="nil"/>
            </w:tcBorders>
            <w:shd w:val="clear" w:color="auto" w:fill="auto"/>
            <w:noWrap/>
            <w:vAlign w:val="bottom"/>
            <w:hideMark/>
          </w:tcPr>
          <w:p w14:paraId="54A9DAD9" w14:textId="77777777" w:rsidR="00682944" w:rsidRDefault="00682944" w:rsidP="00C46D42">
            <w:pPr>
              <w:jc w:val="right"/>
              <w:rPr>
                <w:rFonts w:ascii="Calibri" w:hAnsi="Calibri" w:cs="Calibri"/>
                <w:color w:val="000000"/>
                <w:sz w:val="2"/>
                <w:szCs w:val="2"/>
              </w:rPr>
            </w:pPr>
          </w:p>
        </w:tc>
      </w:tr>
      <w:tr w:rsidR="00682944" w14:paraId="3982C5AB"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3BDE286A" w14:textId="77777777" w:rsidR="00682944" w:rsidRDefault="00682944" w:rsidP="00C46D42">
            <w:pPr>
              <w:jc w:val="both"/>
              <w:rPr>
                <w:rFonts w:ascii="Calibri" w:hAnsi="Calibri" w:cs="Calibri"/>
                <w:b/>
                <w:bCs/>
                <w:color w:val="000000"/>
                <w:sz w:val="20"/>
              </w:rPr>
            </w:pPr>
            <w:r>
              <w:rPr>
                <w:rFonts w:ascii="Calibri" w:hAnsi="Calibri" w:cs="Calibri"/>
                <w:b/>
                <w:bCs/>
                <w:color w:val="000000"/>
                <w:sz w:val="20"/>
              </w:rPr>
              <w:t>Revenue</w:t>
            </w:r>
          </w:p>
        </w:tc>
        <w:tc>
          <w:tcPr>
            <w:tcW w:w="1036" w:type="dxa"/>
            <w:gridSpan w:val="2"/>
            <w:tcBorders>
              <w:top w:val="nil"/>
              <w:left w:val="nil"/>
              <w:bottom w:val="nil"/>
              <w:right w:val="nil"/>
            </w:tcBorders>
            <w:shd w:val="clear" w:color="auto" w:fill="auto"/>
            <w:noWrap/>
            <w:vAlign w:val="center"/>
            <w:hideMark/>
          </w:tcPr>
          <w:p w14:paraId="54C14C23" w14:textId="77777777" w:rsidR="00682944" w:rsidRDefault="00682944" w:rsidP="00C46D42">
            <w:pPr>
              <w:jc w:val="right"/>
              <w:rPr>
                <w:rFonts w:ascii="Calibri" w:hAnsi="Calibri" w:cs="Calibri"/>
                <w:b/>
                <w:bCs/>
                <w:sz w:val="20"/>
              </w:rPr>
            </w:pPr>
            <w:r>
              <w:rPr>
                <w:rFonts w:ascii="Calibri" w:hAnsi="Calibri" w:cs="Calibri"/>
                <w:b/>
                <w:bCs/>
                <w:sz w:val="20"/>
              </w:rPr>
              <w:t>1,075</w:t>
            </w:r>
          </w:p>
        </w:tc>
        <w:tc>
          <w:tcPr>
            <w:tcW w:w="1036" w:type="dxa"/>
            <w:gridSpan w:val="2"/>
            <w:tcBorders>
              <w:top w:val="nil"/>
              <w:left w:val="nil"/>
              <w:bottom w:val="nil"/>
              <w:right w:val="nil"/>
            </w:tcBorders>
            <w:shd w:val="clear" w:color="auto" w:fill="auto"/>
            <w:noWrap/>
            <w:vAlign w:val="center"/>
            <w:hideMark/>
          </w:tcPr>
          <w:p w14:paraId="1692CE8F" w14:textId="77777777" w:rsidR="00682944" w:rsidRDefault="00682944" w:rsidP="00C46D42">
            <w:pPr>
              <w:jc w:val="right"/>
              <w:rPr>
                <w:rFonts w:ascii="Calibri" w:hAnsi="Calibri" w:cs="Calibri"/>
                <w:b/>
                <w:bCs/>
                <w:sz w:val="20"/>
              </w:rPr>
            </w:pPr>
            <w:r>
              <w:rPr>
                <w:rFonts w:ascii="Calibri" w:hAnsi="Calibri" w:cs="Calibri"/>
                <w:b/>
                <w:bCs/>
                <w:sz w:val="20"/>
              </w:rPr>
              <w:t>681</w:t>
            </w:r>
          </w:p>
        </w:tc>
        <w:tc>
          <w:tcPr>
            <w:tcW w:w="1036" w:type="dxa"/>
            <w:gridSpan w:val="2"/>
            <w:tcBorders>
              <w:top w:val="nil"/>
              <w:left w:val="nil"/>
              <w:bottom w:val="nil"/>
              <w:right w:val="nil"/>
            </w:tcBorders>
            <w:shd w:val="clear" w:color="auto" w:fill="auto"/>
            <w:noWrap/>
            <w:vAlign w:val="center"/>
            <w:hideMark/>
          </w:tcPr>
          <w:p w14:paraId="190AF062" w14:textId="77777777" w:rsidR="00682944" w:rsidRDefault="00682944" w:rsidP="00C46D42">
            <w:pPr>
              <w:jc w:val="right"/>
              <w:rPr>
                <w:rFonts w:ascii="Calibri" w:hAnsi="Calibri" w:cs="Calibri"/>
                <w:b/>
                <w:bCs/>
                <w:sz w:val="20"/>
              </w:rPr>
            </w:pPr>
            <w:r>
              <w:rPr>
                <w:rFonts w:ascii="Calibri" w:hAnsi="Calibri" w:cs="Calibri"/>
                <w:b/>
                <w:bCs/>
                <w:sz w:val="20"/>
              </w:rPr>
              <w:t>+58%</w:t>
            </w:r>
          </w:p>
        </w:tc>
        <w:tc>
          <w:tcPr>
            <w:tcW w:w="1028" w:type="dxa"/>
            <w:gridSpan w:val="2"/>
            <w:tcBorders>
              <w:top w:val="nil"/>
              <w:left w:val="nil"/>
              <w:bottom w:val="nil"/>
              <w:right w:val="single" w:sz="8" w:space="0" w:color="auto"/>
            </w:tcBorders>
            <w:shd w:val="clear" w:color="auto" w:fill="auto"/>
            <w:noWrap/>
            <w:vAlign w:val="center"/>
            <w:hideMark/>
          </w:tcPr>
          <w:p w14:paraId="53B4AE6D"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+59%</w:t>
            </w:r>
          </w:p>
        </w:tc>
        <w:tc>
          <w:tcPr>
            <w:tcW w:w="768" w:type="dxa"/>
            <w:gridSpan w:val="2"/>
            <w:tcBorders>
              <w:top w:val="nil"/>
              <w:left w:val="nil"/>
              <w:bottom w:val="nil"/>
              <w:right w:val="nil"/>
            </w:tcBorders>
            <w:shd w:val="clear" w:color="auto" w:fill="auto"/>
            <w:noWrap/>
            <w:vAlign w:val="bottom"/>
            <w:hideMark/>
          </w:tcPr>
          <w:p w14:paraId="559468BC" w14:textId="77777777" w:rsidR="00682944" w:rsidRDefault="00682944" w:rsidP="00C46D42">
            <w:pPr>
              <w:jc w:val="right"/>
              <w:rPr>
                <w:rFonts w:ascii="Calibri" w:hAnsi="Calibri" w:cs="Calibri"/>
                <w:b/>
                <w:bCs/>
                <w:color w:val="000000"/>
                <w:sz w:val="20"/>
              </w:rPr>
            </w:pPr>
          </w:p>
        </w:tc>
      </w:tr>
      <w:tr w:rsidR="00682944" w14:paraId="79DC8EF7" w14:textId="77777777" w:rsidTr="00C46D42">
        <w:trPr>
          <w:gridBefore w:val="1"/>
          <w:wBefore w:w="10" w:type="dxa"/>
          <w:trHeight w:val="34"/>
        </w:trPr>
        <w:tc>
          <w:tcPr>
            <w:tcW w:w="2928" w:type="dxa"/>
            <w:gridSpan w:val="2"/>
            <w:tcBorders>
              <w:top w:val="nil"/>
              <w:left w:val="single" w:sz="8" w:space="0" w:color="auto"/>
              <w:bottom w:val="nil"/>
              <w:right w:val="nil"/>
            </w:tcBorders>
            <w:shd w:val="clear" w:color="auto" w:fill="auto"/>
            <w:noWrap/>
            <w:vAlign w:val="center"/>
            <w:hideMark/>
          </w:tcPr>
          <w:p w14:paraId="68E61500" w14:textId="77777777" w:rsidR="00682944" w:rsidRDefault="00682944" w:rsidP="00C46D42">
            <w:pPr>
              <w:jc w:val="both"/>
              <w:rPr>
                <w:rFonts w:ascii="Calibri" w:hAnsi="Calibri" w:cs="Calibri"/>
                <w:color w:val="000000"/>
                <w:sz w:val="2"/>
                <w:szCs w:val="2"/>
              </w:rPr>
            </w:pPr>
            <w:r>
              <w:rPr>
                <w:rFonts w:ascii="Calibri" w:hAnsi="Calibri" w:cs="Calibri"/>
                <w:color w:val="000000"/>
                <w:sz w:val="2"/>
                <w:szCs w:val="2"/>
              </w:rPr>
              <w:t> </w:t>
            </w:r>
          </w:p>
        </w:tc>
        <w:tc>
          <w:tcPr>
            <w:tcW w:w="1036" w:type="dxa"/>
            <w:gridSpan w:val="2"/>
            <w:tcBorders>
              <w:top w:val="nil"/>
              <w:left w:val="nil"/>
              <w:bottom w:val="nil"/>
              <w:right w:val="nil"/>
            </w:tcBorders>
            <w:shd w:val="clear" w:color="auto" w:fill="auto"/>
            <w:noWrap/>
            <w:vAlign w:val="center"/>
            <w:hideMark/>
          </w:tcPr>
          <w:p w14:paraId="5DC07FB5" w14:textId="77777777" w:rsidR="00682944" w:rsidRDefault="00682944" w:rsidP="00C46D42">
            <w:pPr>
              <w:jc w:val="both"/>
              <w:rPr>
                <w:rFonts w:ascii="Calibri" w:hAnsi="Calibri" w:cs="Calibri"/>
                <w:color w:val="000000"/>
                <w:sz w:val="2"/>
                <w:szCs w:val="2"/>
              </w:rPr>
            </w:pPr>
          </w:p>
        </w:tc>
        <w:tc>
          <w:tcPr>
            <w:tcW w:w="1036" w:type="dxa"/>
            <w:gridSpan w:val="2"/>
            <w:tcBorders>
              <w:top w:val="nil"/>
              <w:left w:val="nil"/>
              <w:bottom w:val="nil"/>
              <w:right w:val="nil"/>
            </w:tcBorders>
            <w:shd w:val="clear" w:color="auto" w:fill="auto"/>
            <w:noWrap/>
            <w:vAlign w:val="center"/>
            <w:hideMark/>
          </w:tcPr>
          <w:p w14:paraId="3CF0335F" w14:textId="77777777" w:rsidR="00682944" w:rsidRDefault="00682944" w:rsidP="00C46D42">
            <w:pPr>
              <w:jc w:val="both"/>
              <w:rPr>
                <w:sz w:val="20"/>
              </w:rPr>
            </w:pPr>
          </w:p>
        </w:tc>
        <w:tc>
          <w:tcPr>
            <w:tcW w:w="1036" w:type="dxa"/>
            <w:gridSpan w:val="2"/>
            <w:tcBorders>
              <w:top w:val="nil"/>
              <w:left w:val="nil"/>
              <w:bottom w:val="nil"/>
              <w:right w:val="nil"/>
            </w:tcBorders>
            <w:shd w:val="clear" w:color="auto" w:fill="auto"/>
            <w:noWrap/>
            <w:vAlign w:val="center"/>
            <w:hideMark/>
          </w:tcPr>
          <w:p w14:paraId="65EF9D93" w14:textId="77777777" w:rsidR="00682944" w:rsidRDefault="00682944" w:rsidP="00C46D42">
            <w:pPr>
              <w:jc w:val="both"/>
              <w:rPr>
                <w:sz w:val="20"/>
              </w:rPr>
            </w:pPr>
          </w:p>
        </w:tc>
        <w:tc>
          <w:tcPr>
            <w:tcW w:w="1028" w:type="dxa"/>
            <w:gridSpan w:val="2"/>
            <w:tcBorders>
              <w:top w:val="nil"/>
              <w:left w:val="nil"/>
              <w:bottom w:val="nil"/>
              <w:right w:val="single" w:sz="8" w:space="0" w:color="auto"/>
            </w:tcBorders>
            <w:shd w:val="clear" w:color="auto" w:fill="auto"/>
            <w:noWrap/>
            <w:vAlign w:val="center"/>
            <w:hideMark/>
          </w:tcPr>
          <w:p w14:paraId="347CF6FB" w14:textId="77777777" w:rsidR="00682944" w:rsidRDefault="00682944" w:rsidP="00C46D42">
            <w:pPr>
              <w:jc w:val="both"/>
              <w:rPr>
                <w:rFonts w:ascii="Calibri" w:hAnsi="Calibri" w:cs="Calibri"/>
                <w:color w:val="000000"/>
                <w:sz w:val="2"/>
                <w:szCs w:val="2"/>
              </w:rPr>
            </w:pPr>
            <w:r>
              <w:rPr>
                <w:rFonts w:ascii="Calibri" w:hAnsi="Calibri" w:cs="Calibri"/>
                <w:color w:val="000000"/>
                <w:sz w:val="2"/>
                <w:szCs w:val="2"/>
              </w:rPr>
              <w:t> </w:t>
            </w:r>
          </w:p>
        </w:tc>
        <w:tc>
          <w:tcPr>
            <w:tcW w:w="768" w:type="dxa"/>
            <w:gridSpan w:val="2"/>
            <w:tcBorders>
              <w:top w:val="nil"/>
              <w:left w:val="nil"/>
              <w:bottom w:val="nil"/>
              <w:right w:val="nil"/>
            </w:tcBorders>
            <w:shd w:val="clear" w:color="auto" w:fill="auto"/>
            <w:noWrap/>
            <w:vAlign w:val="bottom"/>
            <w:hideMark/>
          </w:tcPr>
          <w:p w14:paraId="391BC836" w14:textId="77777777" w:rsidR="00682944" w:rsidRDefault="00682944" w:rsidP="00C46D42">
            <w:pPr>
              <w:jc w:val="both"/>
              <w:rPr>
                <w:rFonts w:ascii="Calibri" w:hAnsi="Calibri" w:cs="Calibri"/>
                <w:color w:val="000000"/>
                <w:sz w:val="2"/>
                <w:szCs w:val="2"/>
              </w:rPr>
            </w:pPr>
          </w:p>
        </w:tc>
      </w:tr>
      <w:tr w:rsidR="00682944" w14:paraId="681DD394"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1D658149" w14:textId="77777777" w:rsidR="00682944" w:rsidRDefault="00682944" w:rsidP="00C46D42">
            <w:pPr>
              <w:jc w:val="both"/>
              <w:rPr>
                <w:rFonts w:ascii="Calibri" w:hAnsi="Calibri" w:cs="Calibri"/>
                <w:color w:val="000000"/>
                <w:sz w:val="20"/>
              </w:rPr>
            </w:pPr>
            <w:r>
              <w:rPr>
                <w:rFonts w:ascii="Calibri" w:hAnsi="Calibri" w:cs="Calibri"/>
                <w:color w:val="000000"/>
                <w:sz w:val="20"/>
              </w:rPr>
              <w:t>Cost of sales</w:t>
            </w:r>
          </w:p>
        </w:tc>
        <w:tc>
          <w:tcPr>
            <w:tcW w:w="1036" w:type="dxa"/>
            <w:gridSpan w:val="2"/>
            <w:tcBorders>
              <w:top w:val="nil"/>
              <w:left w:val="nil"/>
              <w:bottom w:val="nil"/>
              <w:right w:val="nil"/>
            </w:tcBorders>
            <w:shd w:val="clear" w:color="auto" w:fill="auto"/>
            <w:noWrap/>
            <w:vAlign w:val="center"/>
            <w:hideMark/>
          </w:tcPr>
          <w:p w14:paraId="5A1D8231" w14:textId="77777777" w:rsidR="00682944" w:rsidRDefault="00682944" w:rsidP="00C46D42">
            <w:pPr>
              <w:jc w:val="right"/>
              <w:rPr>
                <w:rFonts w:ascii="Calibri" w:hAnsi="Calibri" w:cs="Calibri"/>
                <w:sz w:val="20"/>
              </w:rPr>
            </w:pPr>
            <w:r>
              <w:rPr>
                <w:rFonts w:ascii="Calibri" w:hAnsi="Calibri" w:cs="Calibri"/>
                <w:sz w:val="20"/>
              </w:rPr>
              <w:t>(520)</w:t>
            </w:r>
          </w:p>
        </w:tc>
        <w:tc>
          <w:tcPr>
            <w:tcW w:w="1036" w:type="dxa"/>
            <w:gridSpan w:val="2"/>
            <w:tcBorders>
              <w:top w:val="nil"/>
              <w:left w:val="nil"/>
              <w:bottom w:val="nil"/>
              <w:right w:val="nil"/>
            </w:tcBorders>
            <w:shd w:val="clear" w:color="auto" w:fill="auto"/>
            <w:noWrap/>
            <w:vAlign w:val="center"/>
            <w:hideMark/>
          </w:tcPr>
          <w:p w14:paraId="3918863D" w14:textId="77777777" w:rsidR="00682944" w:rsidRDefault="00682944" w:rsidP="00C46D42">
            <w:pPr>
              <w:jc w:val="right"/>
              <w:rPr>
                <w:rFonts w:ascii="Calibri" w:hAnsi="Calibri" w:cs="Calibri"/>
                <w:sz w:val="20"/>
              </w:rPr>
            </w:pPr>
            <w:r>
              <w:rPr>
                <w:rFonts w:ascii="Calibri" w:hAnsi="Calibri" w:cs="Calibri"/>
                <w:sz w:val="20"/>
              </w:rPr>
              <w:t>(299)</w:t>
            </w:r>
          </w:p>
        </w:tc>
        <w:tc>
          <w:tcPr>
            <w:tcW w:w="1036" w:type="dxa"/>
            <w:gridSpan w:val="2"/>
            <w:tcBorders>
              <w:top w:val="nil"/>
              <w:left w:val="nil"/>
              <w:bottom w:val="nil"/>
              <w:right w:val="nil"/>
            </w:tcBorders>
            <w:shd w:val="clear" w:color="auto" w:fill="auto"/>
            <w:noWrap/>
            <w:vAlign w:val="center"/>
            <w:hideMark/>
          </w:tcPr>
          <w:p w14:paraId="7CE2B656" w14:textId="77777777" w:rsidR="00682944" w:rsidRDefault="00682944" w:rsidP="00C46D42">
            <w:pPr>
              <w:jc w:val="right"/>
              <w:rPr>
                <w:rFonts w:ascii="Calibri" w:hAnsi="Calibri" w:cs="Calibri"/>
                <w:sz w:val="20"/>
              </w:rPr>
            </w:pPr>
            <w:r>
              <w:rPr>
                <w:rFonts w:ascii="Calibri" w:hAnsi="Calibri" w:cs="Calibri"/>
                <w:sz w:val="20"/>
              </w:rPr>
              <w:t>+74%</w:t>
            </w:r>
          </w:p>
        </w:tc>
        <w:tc>
          <w:tcPr>
            <w:tcW w:w="1028" w:type="dxa"/>
            <w:gridSpan w:val="2"/>
            <w:tcBorders>
              <w:top w:val="nil"/>
              <w:left w:val="nil"/>
              <w:bottom w:val="nil"/>
              <w:right w:val="single" w:sz="8" w:space="0" w:color="auto"/>
            </w:tcBorders>
            <w:shd w:val="clear" w:color="auto" w:fill="auto"/>
            <w:noWrap/>
            <w:vAlign w:val="center"/>
            <w:hideMark/>
          </w:tcPr>
          <w:p w14:paraId="2079FBD4" w14:textId="77777777" w:rsidR="00682944" w:rsidRDefault="00682944" w:rsidP="00C46D42">
            <w:pPr>
              <w:jc w:val="right"/>
              <w:rPr>
                <w:rFonts w:ascii="Calibri" w:hAnsi="Calibri" w:cs="Calibri"/>
                <w:color w:val="000000"/>
                <w:sz w:val="20"/>
              </w:rPr>
            </w:pPr>
            <w:r>
              <w:rPr>
                <w:rFonts w:ascii="Calibri" w:hAnsi="Calibri" w:cs="Calibri"/>
                <w:color w:val="000000"/>
                <w:sz w:val="20"/>
              </w:rPr>
              <w:t>+76%</w:t>
            </w:r>
          </w:p>
        </w:tc>
        <w:tc>
          <w:tcPr>
            <w:tcW w:w="768" w:type="dxa"/>
            <w:gridSpan w:val="2"/>
            <w:tcBorders>
              <w:top w:val="nil"/>
              <w:left w:val="nil"/>
              <w:bottom w:val="nil"/>
              <w:right w:val="nil"/>
            </w:tcBorders>
            <w:shd w:val="clear" w:color="auto" w:fill="auto"/>
            <w:noWrap/>
            <w:vAlign w:val="bottom"/>
            <w:hideMark/>
          </w:tcPr>
          <w:p w14:paraId="02BEADCA" w14:textId="77777777" w:rsidR="00682944" w:rsidRDefault="00682944" w:rsidP="00C46D42">
            <w:pPr>
              <w:jc w:val="right"/>
              <w:rPr>
                <w:rFonts w:ascii="Calibri" w:hAnsi="Calibri" w:cs="Calibri"/>
                <w:color w:val="000000"/>
                <w:sz w:val="20"/>
              </w:rPr>
            </w:pPr>
          </w:p>
        </w:tc>
      </w:tr>
      <w:tr w:rsidR="00682944" w14:paraId="53300DF6"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5B4AD39F" w14:textId="77777777" w:rsidR="00682944" w:rsidRDefault="00682944" w:rsidP="00C46D42">
            <w:pPr>
              <w:jc w:val="both"/>
              <w:rPr>
                <w:rFonts w:ascii="Calibri" w:hAnsi="Calibri" w:cs="Calibri"/>
                <w:i/>
                <w:iCs/>
                <w:color w:val="000000"/>
                <w:sz w:val="18"/>
                <w:szCs w:val="18"/>
              </w:rPr>
            </w:pPr>
            <w:r>
              <w:rPr>
                <w:rFonts w:ascii="Calibri" w:hAnsi="Calibri" w:cs="Calibri"/>
                <w:i/>
                <w:iCs/>
                <w:color w:val="000000"/>
                <w:sz w:val="18"/>
                <w:szCs w:val="18"/>
              </w:rPr>
              <w:t>Cost of sales as a % of net revenue</w:t>
            </w:r>
          </w:p>
        </w:tc>
        <w:tc>
          <w:tcPr>
            <w:tcW w:w="1036" w:type="dxa"/>
            <w:gridSpan w:val="2"/>
            <w:tcBorders>
              <w:top w:val="nil"/>
              <w:left w:val="nil"/>
              <w:bottom w:val="nil"/>
              <w:right w:val="nil"/>
            </w:tcBorders>
            <w:shd w:val="clear" w:color="auto" w:fill="auto"/>
            <w:noWrap/>
            <w:vAlign w:val="center"/>
            <w:hideMark/>
          </w:tcPr>
          <w:p w14:paraId="60A55918" w14:textId="77777777" w:rsidR="00682944" w:rsidRDefault="00682944" w:rsidP="00C46D42">
            <w:pPr>
              <w:jc w:val="right"/>
              <w:rPr>
                <w:rFonts w:ascii="Calibri" w:hAnsi="Calibri" w:cs="Calibri"/>
                <w:i/>
                <w:iCs/>
                <w:sz w:val="18"/>
                <w:szCs w:val="18"/>
              </w:rPr>
            </w:pPr>
            <w:r>
              <w:rPr>
                <w:rFonts w:ascii="Calibri" w:hAnsi="Calibri" w:cs="Calibri"/>
                <w:i/>
                <w:iCs/>
                <w:sz w:val="18"/>
                <w:szCs w:val="18"/>
              </w:rPr>
              <w:t>48.4%</w:t>
            </w:r>
          </w:p>
        </w:tc>
        <w:tc>
          <w:tcPr>
            <w:tcW w:w="1036" w:type="dxa"/>
            <w:gridSpan w:val="2"/>
            <w:tcBorders>
              <w:top w:val="nil"/>
              <w:left w:val="nil"/>
              <w:bottom w:val="nil"/>
              <w:right w:val="nil"/>
            </w:tcBorders>
            <w:shd w:val="clear" w:color="auto" w:fill="auto"/>
            <w:noWrap/>
            <w:vAlign w:val="center"/>
            <w:hideMark/>
          </w:tcPr>
          <w:p w14:paraId="4257E1DC" w14:textId="77777777" w:rsidR="00682944" w:rsidRDefault="00682944" w:rsidP="00C46D42">
            <w:pPr>
              <w:jc w:val="right"/>
              <w:rPr>
                <w:rFonts w:ascii="Calibri" w:hAnsi="Calibri" w:cs="Calibri"/>
                <w:i/>
                <w:iCs/>
                <w:sz w:val="18"/>
                <w:szCs w:val="18"/>
              </w:rPr>
            </w:pPr>
            <w:r>
              <w:rPr>
                <w:rFonts w:ascii="Calibri" w:hAnsi="Calibri" w:cs="Calibri"/>
                <w:i/>
                <w:iCs/>
                <w:sz w:val="18"/>
                <w:szCs w:val="18"/>
              </w:rPr>
              <w:t>43.9%</w:t>
            </w:r>
          </w:p>
        </w:tc>
        <w:tc>
          <w:tcPr>
            <w:tcW w:w="1036" w:type="dxa"/>
            <w:gridSpan w:val="2"/>
            <w:tcBorders>
              <w:top w:val="nil"/>
              <w:left w:val="nil"/>
              <w:bottom w:val="nil"/>
              <w:right w:val="nil"/>
            </w:tcBorders>
            <w:shd w:val="clear" w:color="auto" w:fill="auto"/>
            <w:noWrap/>
            <w:vAlign w:val="center"/>
            <w:hideMark/>
          </w:tcPr>
          <w:p w14:paraId="40807D3A" w14:textId="77777777" w:rsidR="00682944" w:rsidRDefault="00682944" w:rsidP="00C46D42">
            <w:pPr>
              <w:jc w:val="right"/>
              <w:rPr>
                <w:rFonts w:ascii="Calibri" w:hAnsi="Calibri" w:cs="Calibri"/>
                <w:i/>
                <w:iCs/>
                <w:color w:val="000000"/>
                <w:sz w:val="18"/>
                <w:szCs w:val="18"/>
              </w:rPr>
            </w:pPr>
            <w:r>
              <w:rPr>
                <w:rFonts w:ascii="Calibri" w:hAnsi="Calibri" w:cs="Calibri"/>
                <w:i/>
                <w:iCs/>
                <w:color w:val="000000"/>
                <w:sz w:val="18"/>
                <w:szCs w:val="18"/>
              </w:rPr>
              <w:t>+450bps</w:t>
            </w:r>
          </w:p>
        </w:tc>
        <w:tc>
          <w:tcPr>
            <w:tcW w:w="1028" w:type="dxa"/>
            <w:gridSpan w:val="2"/>
            <w:tcBorders>
              <w:top w:val="nil"/>
              <w:left w:val="nil"/>
              <w:bottom w:val="nil"/>
              <w:right w:val="single" w:sz="8" w:space="0" w:color="auto"/>
            </w:tcBorders>
            <w:shd w:val="clear" w:color="auto" w:fill="auto"/>
            <w:noWrap/>
            <w:vAlign w:val="center"/>
            <w:hideMark/>
          </w:tcPr>
          <w:p w14:paraId="1C50FEC7" w14:textId="77777777" w:rsidR="00682944" w:rsidRDefault="00682944" w:rsidP="00C46D42">
            <w:pPr>
              <w:jc w:val="right"/>
              <w:rPr>
                <w:rFonts w:ascii="Calibri" w:hAnsi="Calibri" w:cs="Calibri"/>
                <w:i/>
                <w:iCs/>
                <w:color w:val="000000"/>
                <w:sz w:val="18"/>
                <w:szCs w:val="18"/>
              </w:rPr>
            </w:pPr>
            <w:r>
              <w:rPr>
                <w:rFonts w:ascii="Calibri" w:hAnsi="Calibri" w:cs="Calibri"/>
                <w:i/>
                <w:iCs/>
                <w:color w:val="000000"/>
                <w:sz w:val="18"/>
                <w:szCs w:val="18"/>
              </w:rPr>
              <w:t>+450bps</w:t>
            </w:r>
          </w:p>
        </w:tc>
        <w:tc>
          <w:tcPr>
            <w:tcW w:w="768" w:type="dxa"/>
            <w:gridSpan w:val="2"/>
            <w:tcBorders>
              <w:top w:val="nil"/>
              <w:left w:val="nil"/>
              <w:bottom w:val="nil"/>
              <w:right w:val="nil"/>
            </w:tcBorders>
            <w:shd w:val="clear" w:color="auto" w:fill="auto"/>
            <w:noWrap/>
            <w:vAlign w:val="bottom"/>
            <w:hideMark/>
          </w:tcPr>
          <w:p w14:paraId="6A4AD090" w14:textId="77777777" w:rsidR="00682944" w:rsidRDefault="00682944" w:rsidP="00C46D42">
            <w:pPr>
              <w:jc w:val="right"/>
              <w:rPr>
                <w:rFonts w:ascii="Calibri" w:hAnsi="Calibri" w:cs="Calibri"/>
                <w:i/>
                <w:iCs/>
                <w:color w:val="000000"/>
                <w:sz w:val="18"/>
                <w:szCs w:val="18"/>
              </w:rPr>
            </w:pPr>
          </w:p>
        </w:tc>
      </w:tr>
      <w:tr w:rsidR="00682944" w14:paraId="09466A51" w14:textId="77777777" w:rsidTr="00C46D42">
        <w:trPr>
          <w:gridBefore w:val="1"/>
          <w:wBefore w:w="10" w:type="dxa"/>
          <w:trHeight w:val="34"/>
        </w:trPr>
        <w:tc>
          <w:tcPr>
            <w:tcW w:w="2928" w:type="dxa"/>
            <w:gridSpan w:val="2"/>
            <w:tcBorders>
              <w:top w:val="nil"/>
              <w:left w:val="single" w:sz="8" w:space="0" w:color="auto"/>
              <w:bottom w:val="nil"/>
              <w:right w:val="nil"/>
            </w:tcBorders>
            <w:shd w:val="clear" w:color="auto" w:fill="auto"/>
            <w:noWrap/>
            <w:vAlign w:val="center"/>
            <w:hideMark/>
          </w:tcPr>
          <w:p w14:paraId="7594748D" w14:textId="77777777" w:rsidR="00682944" w:rsidRDefault="00682944" w:rsidP="00C46D42">
            <w:pPr>
              <w:jc w:val="both"/>
              <w:rPr>
                <w:rFonts w:ascii="Calibri" w:hAnsi="Calibri" w:cs="Calibri"/>
                <w:color w:val="000000"/>
                <w:sz w:val="2"/>
                <w:szCs w:val="2"/>
              </w:rPr>
            </w:pPr>
            <w:r>
              <w:rPr>
                <w:rFonts w:ascii="Calibri" w:hAnsi="Calibri" w:cs="Calibri"/>
                <w:color w:val="000000"/>
                <w:sz w:val="2"/>
                <w:szCs w:val="2"/>
              </w:rPr>
              <w:t> </w:t>
            </w:r>
          </w:p>
        </w:tc>
        <w:tc>
          <w:tcPr>
            <w:tcW w:w="1036" w:type="dxa"/>
            <w:gridSpan w:val="2"/>
            <w:tcBorders>
              <w:top w:val="nil"/>
              <w:left w:val="nil"/>
              <w:bottom w:val="nil"/>
              <w:right w:val="nil"/>
            </w:tcBorders>
            <w:shd w:val="clear" w:color="auto" w:fill="auto"/>
            <w:noWrap/>
            <w:vAlign w:val="center"/>
            <w:hideMark/>
          </w:tcPr>
          <w:p w14:paraId="5B482B6C" w14:textId="77777777" w:rsidR="00682944" w:rsidRDefault="00682944" w:rsidP="00C46D42">
            <w:pPr>
              <w:jc w:val="both"/>
              <w:rPr>
                <w:rFonts w:ascii="Calibri" w:hAnsi="Calibri" w:cs="Calibri"/>
                <w:color w:val="000000"/>
                <w:sz w:val="2"/>
                <w:szCs w:val="2"/>
              </w:rPr>
            </w:pPr>
          </w:p>
        </w:tc>
        <w:tc>
          <w:tcPr>
            <w:tcW w:w="1036" w:type="dxa"/>
            <w:gridSpan w:val="2"/>
            <w:tcBorders>
              <w:top w:val="nil"/>
              <w:left w:val="nil"/>
              <w:bottom w:val="nil"/>
              <w:right w:val="nil"/>
            </w:tcBorders>
            <w:shd w:val="clear" w:color="auto" w:fill="auto"/>
            <w:noWrap/>
            <w:vAlign w:val="center"/>
            <w:hideMark/>
          </w:tcPr>
          <w:p w14:paraId="7AB6C524" w14:textId="77777777" w:rsidR="00682944" w:rsidRDefault="00682944" w:rsidP="00C46D42">
            <w:pPr>
              <w:jc w:val="right"/>
              <w:rPr>
                <w:sz w:val="20"/>
              </w:rPr>
            </w:pPr>
          </w:p>
        </w:tc>
        <w:tc>
          <w:tcPr>
            <w:tcW w:w="1036" w:type="dxa"/>
            <w:gridSpan w:val="2"/>
            <w:tcBorders>
              <w:top w:val="nil"/>
              <w:left w:val="nil"/>
              <w:bottom w:val="nil"/>
              <w:right w:val="nil"/>
            </w:tcBorders>
            <w:shd w:val="clear" w:color="auto" w:fill="auto"/>
            <w:noWrap/>
            <w:vAlign w:val="center"/>
            <w:hideMark/>
          </w:tcPr>
          <w:p w14:paraId="50B60065" w14:textId="77777777" w:rsidR="00682944" w:rsidRDefault="00682944" w:rsidP="00C46D42">
            <w:pPr>
              <w:jc w:val="right"/>
              <w:rPr>
                <w:sz w:val="20"/>
              </w:rPr>
            </w:pPr>
          </w:p>
        </w:tc>
        <w:tc>
          <w:tcPr>
            <w:tcW w:w="1028" w:type="dxa"/>
            <w:gridSpan w:val="2"/>
            <w:tcBorders>
              <w:top w:val="nil"/>
              <w:left w:val="nil"/>
              <w:bottom w:val="nil"/>
              <w:right w:val="single" w:sz="8" w:space="0" w:color="auto"/>
            </w:tcBorders>
            <w:shd w:val="clear" w:color="auto" w:fill="auto"/>
            <w:noWrap/>
            <w:vAlign w:val="center"/>
            <w:hideMark/>
          </w:tcPr>
          <w:p w14:paraId="713A0884" w14:textId="77777777" w:rsidR="00682944" w:rsidRDefault="00682944" w:rsidP="00C46D42">
            <w:pPr>
              <w:jc w:val="right"/>
              <w:rPr>
                <w:rFonts w:ascii="Calibri" w:hAnsi="Calibri" w:cs="Calibri"/>
                <w:color w:val="000000"/>
                <w:sz w:val="2"/>
                <w:szCs w:val="2"/>
              </w:rPr>
            </w:pPr>
            <w:r>
              <w:rPr>
                <w:rFonts w:ascii="Calibri" w:hAnsi="Calibri" w:cs="Calibri"/>
                <w:color w:val="000000"/>
                <w:sz w:val="2"/>
                <w:szCs w:val="2"/>
              </w:rPr>
              <w:t> </w:t>
            </w:r>
          </w:p>
        </w:tc>
        <w:tc>
          <w:tcPr>
            <w:tcW w:w="768" w:type="dxa"/>
            <w:gridSpan w:val="2"/>
            <w:tcBorders>
              <w:top w:val="nil"/>
              <w:left w:val="nil"/>
              <w:bottom w:val="nil"/>
              <w:right w:val="nil"/>
            </w:tcBorders>
            <w:shd w:val="clear" w:color="auto" w:fill="auto"/>
            <w:noWrap/>
            <w:vAlign w:val="bottom"/>
            <w:hideMark/>
          </w:tcPr>
          <w:p w14:paraId="5A65AA62" w14:textId="77777777" w:rsidR="00682944" w:rsidRDefault="00682944" w:rsidP="00C46D42">
            <w:pPr>
              <w:jc w:val="right"/>
              <w:rPr>
                <w:rFonts w:ascii="Calibri" w:hAnsi="Calibri" w:cs="Calibri"/>
                <w:color w:val="000000"/>
                <w:sz w:val="2"/>
                <w:szCs w:val="2"/>
              </w:rPr>
            </w:pPr>
          </w:p>
        </w:tc>
      </w:tr>
      <w:tr w:rsidR="00682944" w14:paraId="76A3B0A3"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6D694A70" w14:textId="77777777" w:rsidR="00682944" w:rsidRDefault="00682944" w:rsidP="00C46D42">
            <w:pPr>
              <w:jc w:val="both"/>
              <w:rPr>
                <w:rFonts w:ascii="Calibri" w:hAnsi="Calibri" w:cs="Calibri"/>
                <w:b/>
                <w:bCs/>
                <w:color w:val="000000"/>
                <w:sz w:val="20"/>
              </w:rPr>
            </w:pPr>
            <w:r>
              <w:rPr>
                <w:rFonts w:ascii="Calibri" w:hAnsi="Calibri" w:cs="Calibri"/>
                <w:b/>
                <w:bCs/>
                <w:color w:val="000000"/>
                <w:sz w:val="20"/>
              </w:rPr>
              <w:t>Gross profit</w:t>
            </w:r>
          </w:p>
        </w:tc>
        <w:tc>
          <w:tcPr>
            <w:tcW w:w="1036" w:type="dxa"/>
            <w:gridSpan w:val="2"/>
            <w:tcBorders>
              <w:top w:val="nil"/>
              <w:left w:val="nil"/>
              <w:bottom w:val="nil"/>
              <w:right w:val="nil"/>
            </w:tcBorders>
            <w:shd w:val="clear" w:color="auto" w:fill="auto"/>
            <w:noWrap/>
            <w:vAlign w:val="center"/>
            <w:hideMark/>
          </w:tcPr>
          <w:p w14:paraId="7B59A08C" w14:textId="77777777" w:rsidR="00682944" w:rsidRDefault="00682944" w:rsidP="00C46D42">
            <w:pPr>
              <w:jc w:val="right"/>
              <w:rPr>
                <w:rFonts w:ascii="Calibri" w:hAnsi="Calibri" w:cs="Calibri"/>
                <w:b/>
                <w:bCs/>
                <w:sz w:val="20"/>
              </w:rPr>
            </w:pPr>
            <w:r>
              <w:rPr>
                <w:rFonts w:ascii="Calibri" w:hAnsi="Calibri" w:cs="Calibri"/>
                <w:b/>
                <w:bCs/>
                <w:sz w:val="20"/>
              </w:rPr>
              <w:t>555</w:t>
            </w:r>
          </w:p>
        </w:tc>
        <w:tc>
          <w:tcPr>
            <w:tcW w:w="1036" w:type="dxa"/>
            <w:gridSpan w:val="2"/>
            <w:tcBorders>
              <w:top w:val="nil"/>
              <w:left w:val="nil"/>
              <w:bottom w:val="nil"/>
              <w:right w:val="nil"/>
            </w:tcBorders>
            <w:shd w:val="clear" w:color="auto" w:fill="auto"/>
            <w:noWrap/>
            <w:vAlign w:val="center"/>
            <w:hideMark/>
          </w:tcPr>
          <w:p w14:paraId="3871106C" w14:textId="77777777" w:rsidR="00682944" w:rsidRDefault="00682944" w:rsidP="00C46D42">
            <w:pPr>
              <w:jc w:val="right"/>
              <w:rPr>
                <w:rFonts w:ascii="Calibri" w:hAnsi="Calibri" w:cs="Calibri"/>
                <w:b/>
                <w:bCs/>
                <w:sz w:val="20"/>
              </w:rPr>
            </w:pPr>
            <w:r>
              <w:rPr>
                <w:rFonts w:ascii="Calibri" w:hAnsi="Calibri" w:cs="Calibri"/>
                <w:b/>
                <w:bCs/>
                <w:sz w:val="20"/>
              </w:rPr>
              <w:t>382</w:t>
            </w:r>
          </w:p>
        </w:tc>
        <w:tc>
          <w:tcPr>
            <w:tcW w:w="1036" w:type="dxa"/>
            <w:gridSpan w:val="2"/>
            <w:tcBorders>
              <w:top w:val="nil"/>
              <w:left w:val="nil"/>
              <w:bottom w:val="nil"/>
              <w:right w:val="nil"/>
            </w:tcBorders>
            <w:shd w:val="clear" w:color="auto" w:fill="auto"/>
            <w:noWrap/>
            <w:vAlign w:val="center"/>
            <w:hideMark/>
          </w:tcPr>
          <w:p w14:paraId="648FD8EC" w14:textId="77777777" w:rsidR="00682944" w:rsidRDefault="00682944" w:rsidP="00C46D42">
            <w:pPr>
              <w:jc w:val="right"/>
              <w:rPr>
                <w:rFonts w:ascii="Calibri" w:hAnsi="Calibri" w:cs="Calibri"/>
                <w:b/>
                <w:bCs/>
                <w:sz w:val="20"/>
              </w:rPr>
            </w:pPr>
            <w:r>
              <w:rPr>
                <w:rFonts w:ascii="Calibri" w:hAnsi="Calibri" w:cs="Calibri"/>
                <w:b/>
                <w:bCs/>
                <w:sz w:val="20"/>
              </w:rPr>
              <w:t>+45%</w:t>
            </w:r>
          </w:p>
        </w:tc>
        <w:tc>
          <w:tcPr>
            <w:tcW w:w="1028" w:type="dxa"/>
            <w:gridSpan w:val="2"/>
            <w:tcBorders>
              <w:top w:val="nil"/>
              <w:left w:val="nil"/>
              <w:bottom w:val="nil"/>
              <w:right w:val="single" w:sz="8" w:space="0" w:color="auto"/>
            </w:tcBorders>
            <w:shd w:val="clear" w:color="auto" w:fill="auto"/>
            <w:noWrap/>
            <w:vAlign w:val="center"/>
            <w:hideMark/>
          </w:tcPr>
          <w:p w14:paraId="7D81BFD4"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+47%</w:t>
            </w:r>
          </w:p>
        </w:tc>
        <w:tc>
          <w:tcPr>
            <w:tcW w:w="768" w:type="dxa"/>
            <w:gridSpan w:val="2"/>
            <w:tcBorders>
              <w:top w:val="nil"/>
              <w:left w:val="nil"/>
              <w:bottom w:val="nil"/>
              <w:right w:val="nil"/>
            </w:tcBorders>
            <w:shd w:val="clear" w:color="auto" w:fill="auto"/>
            <w:noWrap/>
            <w:vAlign w:val="bottom"/>
            <w:hideMark/>
          </w:tcPr>
          <w:p w14:paraId="75A93002" w14:textId="77777777" w:rsidR="00682944" w:rsidRDefault="00682944" w:rsidP="00C46D42">
            <w:pPr>
              <w:jc w:val="right"/>
              <w:rPr>
                <w:rFonts w:ascii="Calibri" w:hAnsi="Calibri" w:cs="Calibri"/>
                <w:b/>
                <w:bCs/>
                <w:color w:val="000000"/>
                <w:sz w:val="20"/>
              </w:rPr>
            </w:pPr>
          </w:p>
        </w:tc>
      </w:tr>
      <w:tr w:rsidR="00682944" w14:paraId="57BB2992" w14:textId="77777777" w:rsidTr="00C46D42">
        <w:trPr>
          <w:gridBefore w:val="1"/>
          <w:wBefore w:w="10" w:type="dxa"/>
          <w:trHeight w:val="34"/>
        </w:trPr>
        <w:tc>
          <w:tcPr>
            <w:tcW w:w="2928" w:type="dxa"/>
            <w:gridSpan w:val="2"/>
            <w:tcBorders>
              <w:top w:val="nil"/>
              <w:left w:val="single" w:sz="8" w:space="0" w:color="auto"/>
              <w:bottom w:val="nil"/>
              <w:right w:val="nil"/>
            </w:tcBorders>
            <w:shd w:val="clear" w:color="auto" w:fill="auto"/>
            <w:noWrap/>
            <w:vAlign w:val="center"/>
            <w:hideMark/>
          </w:tcPr>
          <w:p w14:paraId="00BC5D6C" w14:textId="77777777" w:rsidR="00682944" w:rsidRDefault="00682944" w:rsidP="00C46D42">
            <w:pPr>
              <w:jc w:val="both"/>
              <w:rPr>
                <w:rFonts w:ascii="Calibri" w:hAnsi="Calibri" w:cs="Calibri"/>
                <w:color w:val="000000"/>
                <w:sz w:val="2"/>
                <w:szCs w:val="2"/>
              </w:rPr>
            </w:pPr>
            <w:r>
              <w:rPr>
                <w:rFonts w:ascii="Calibri" w:hAnsi="Calibri" w:cs="Calibri"/>
                <w:color w:val="000000"/>
                <w:sz w:val="2"/>
                <w:szCs w:val="2"/>
              </w:rPr>
              <w:t> </w:t>
            </w:r>
          </w:p>
        </w:tc>
        <w:tc>
          <w:tcPr>
            <w:tcW w:w="1036" w:type="dxa"/>
            <w:gridSpan w:val="2"/>
            <w:tcBorders>
              <w:top w:val="nil"/>
              <w:left w:val="nil"/>
              <w:bottom w:val="nil"/>
              <w:right w:val="nil"/>
            </w:tcBorders>
            <w:shd w:val="clear" w:color="auto" w:fill="auto"/>
            <w:noWrap/>
            <w:vAlign w:val="center"/>
            <w:hideMark/>
          </w:tcPr>
          <w:p w14:paraId="5558A39E" w14:textId="77777777" w:rsidR="00682944" w:rsidRDefault="00682944" w:rsidP="00C46D42">
            <w:pPr>
              <w:jc w:val="both"/>
              <w:rPr>
                <w:rFonts w:ascii="Calibri" w:hAnsi="Calibri" w:cs="Calibri"/>
                <w:color w:val="000000"/>
                <w:sz w:val="2"/>
                <w:szCs w:val="2"/>
              </w:rPr>
            </w:pPr>
          </w:p>
        </w:tc>
        <w:tc>
          <w:tcPr>
            <w:tcW w:w="1036" w:type="dxa"/>
            <w:gridSpan w:val="2"/>
            <w:tcBorders>
              <w:top w:val="nil"/>
              <w:left w:val="nil"/>
              <w:bottom w:val="nil"/>
              <w:right w:val="nil"/>
            </w:tcBorders>
            <w:shd w:val="clear" w:color="auto" w:fill="auto"/>
            <w:noWrap/>
            <w:vAlign w:val="center"/>
            <w:hideMark/>
          </w:tcPr>
          <w:p w14:paraId="4489C4C2" w14:textId="77777777" w:rsidR="00682944" w:rsidRDefault="00682944" w:rsidP="00C46D42">
            <w:pPr>
              <w:jc w:val="right"/>
              <w:rPr>
                <w:sz w:val="20"/>
              </w:rPr>
            </w:pPr>
          </w:p>
        </w:tc>
        <w:tc>
          <w:tcPr>
            <w:tcW w:w="1036" w:type="dxa"/>
            <w:gridSpan w:val="2"/>
            <w:tcBorders>
              <w:top w:val="nil"/>
              <w:left w:val="nil"/>
              <w:bottom w:val="nil"/>
              <w:right w:val="nil"/>
            </w:tcBorders>
            <w:shd w:val="clear" w:color="auto" w:fill="auto"/>
            <w:noWrap/>
            <w:vAlign w:val="center"/>
            <w:hideMark/>
          </w:tcPr>
          <w:p w14:paraId="744E1C0B" w14:textId="77777777" w:rsidR="00682944" w:rsidRDefault="00682944" w:rsidP="00C46D42">
            <w:pPr>
              <w:jc w:val="right"/>
              <w:rPr>
                <w:sz w:val="20"/>
              </w:rPr>
            </w:pPr>
          </w:p>
        </w:tc>
        <w:tc>
          <w:tcPr>
            <w:tcW w:w="1028" w:type="dxa"/>
            <w:gridSpan w:val="2"/>
            <w:tcBorders>
              <w:top w:val="nil"/>
              <w:left w:val="nil"/>
              <w:bottom w:val="nil"/>
              <w:right w:val="single" w:sz="8" w:space="0" w:color="auto"/>
            </w:tcBorders>
            <w:shd w:val="clear" w:color="auto" w:fill="auto"/>
            <w:noWrap/>
            <w:vAlign w:val="center"/>
            <w:hideMark/>
          </w:tcPr>
          <w:p w14:paraId="7396BC77" w14:textId="77777777" w:rsidR="00682944" w:rsidRDefault="00682944" w:rsidP="00C46D42">
            <w:pPr>
              <w:jc w:val="right"/>
              <w:rPr>
                <w:rFonts w:ascii="Calibri" w:hAnsi="Calibri" w:cs="Calibri"/>
                <w:color w:val="000000"/>
                <w:sz w:val="2"/>
                <w:szCs w:val="2"/>
              </w:rPr>
            </w:pPr>
            <w:r>
              <w:rPr>
                <w:rFonts w:ascii="Calibri" w:hAnsi="Calibri" w:cs="Calibri"/>
                <w:color w:val="000000"/>
                <w:sz w:val="2"/>
                <w:szCs w:val="2"/>
              </w:rPr>
              <w:t> </w:t>
            </w:r>
          </w:p>
        </w:tc>
        <w:tc>
          <w:tcPr>
            <w:tcW w:w="768" w:type="dxa"/>
            <w:gridSpan w:val="2"/>
            <w:tcBorders>
              <w:top w:val="nil"/>
              <w:left w:val="nil"/>
              <w:bottom w:val="nil"/>
              <w:right w:val="nil"/>
            </w:tcBorders>
            <w:shd w:val="clear" w:color="auto" w:fill="auto"/>
            <w:noWrap/>
            <w:vAlign w:val="bottom"/>
            <w:hideMark/>
          </w:tcPr>
          <w:p w14:paraId="78C925C7" w14:textId="77777777" w:rsidR="00682944" w:rsidRDefault="00682944" w:rsidP="00C46D42">
            <w:pPr>
              <w:jc w:val="right"/>
              <w:rPr>
                <w:rFonts w:ascii="Calibri" w:hAnsi="Calibri" w:cs="Calibri"/>
                <w:color w:val="000000"/>
                <w:sz w:val="2"/>
                <w:szCs w:val="2"/>
              </w:rPr>
            </w:pPr>
          </w:p>
        </w:tc>
      </w:tr>
      <w:tr w:rsidR="00682944" w14:paraId="7485F095"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42369DA1" w14:textId="77777777" w:rsidR="00682944" w:rsidRDefault="00682944" w:rsidP="00C46D42">
            <w:pPr>
              <w:jc w:val="both"/>
              <w:rPr>
                <w:rFonts w:ascii="Calibri" w:hAnsi="Calibri" w:cs="Calibri"/>
                <w:color w:val="000000"/>
                <w:sz w:val="20"/>
              </w:rPr>
            </w:pPr>
            <w:r>
              <w:rPr>
                <w:rFonts w:ascii="Calibri" w:hAnsi="Calibri" w:cs="Calibri"/>
                <w:color w:val="000000"/>
                <w:sz w:val="20"/>
              </w:rPr>
              <w:t>Sales and marketing</w:t>
            </w:r>
          </w:p>
        </w:tc>
        <w:tc>
          <w:tcPr>
            <w:tcW w:w="1036" w:type="dxa"/>
            <w:gridSpan w:val="2"/>
            <w:tcBorders>
              <w:top w:val="nil"/>
              <w:left w:val="nil"/>
              <w:bottom w:val="single" w:sz="8" w:space="0" w:color="auto"/>
              <w:right w:val="nil"/>
            </w:tcBorders>
            <w:shd w:val="clear" w:color="auto" w:fill="auto"/>
            <w:noWrap/>
            <w:vAlign w:val="center"/>
            <w:hideMark/>
          </w:tcPr>
          <w:p w14:paraId="444A104A" w14:textId="77777777" w:rsidR="00682944" w:rsidRDefault="00682944" w:rsidP="00C46D42">
            <w:pPr>
              <w:jc w:val="right"/>
              <w:rPr>
                <w:rFonts w:ascii="Calibri" w:hAnsi="Calibri" w:cs="Calibri"/>
                <w:sz w:val="20"/>
              </w:rPr>
            </w:pPr>
            <w:r>
              <w:rPr>
                <w:rFonts w:ascii="Calibri" w:hAnsi="Calibri" w:cs="Calibri"/>
                <w:sz w:val="20"/>
              </w:rPr>
              <w:t>(129)</w:t>
            </w:r>
          </w:p>
        </w:tc>
        <w:tc>
          <w:tcPr>
            <w:tcW w:w="1036" w:type="dxa"/>
            <w:gridSpan w:val="2"/>
            <w:tcBorders>
              <w:top w:val="nil"/>
              <w:left w:val="nil"/>
              <w:bottom w:val="single" w:sz="8" w:space="0" w:color="auto"/>
              <w:right w:val="nil"/>
            </w:tcBorders>
            <w:shd w:val="clear" w:color="auto" w:fill="auto"/>
            <w:noWrap/>
            <w:vAlign w:val="center"/>
            <w:hideMark/>
          </w:tcPr>
          <w:p w14:paraId="685FC8D0" w14:textId="77777777" w:rsidR="00682944" w:rsidRDefault="00682944" w:rsidP="00C46D42">
            <w:pPr>
              <w:jc w:val="right"/>
              <w:rPr>
                <w:rFonts w:ascii="Calibri" w:hAnsi="Calibri" w:cs="Calibri"/>
                <w:sz w:val="20"/>
              </w:rPr>
            </w:pPr>
            <w:r>
              <w:rPr>
                <w:rFonts w:ascii="Calibri" w:hAnsi="Calibri" w:cs="Calibri"/>
                <w:sz w:val="20"/>
              </w:rPr>
              <w:t>(124)</w:t>
            </w:r>
          </w:p>
        </w:tc>
        <w:tc>
          <w:tcPr>
            <w:tcW w:w="1036" w:type="dxa"/>
            <w:gridSpan w:val="2"/>
            <w:tcBorders>
              <w:top w:val="nil"/>
              <w:left w:val="nil"/>
              <w:bottom w:val="single" w:sz="8" w:space="0" w:color="auto"/>
              <w:right w:val="nil"/>
            </w:tcBorders>
            <w:shd w:val="clear" w:color="auto" w:fill="auto"/>
            <w:noWrap/>
            <w:vAlign w:val="center"/>
            <w:hideMark/>
          </w:tcPr>
          <w:p w14:paraId="3DA7BCEA" w14:textId="77777777" w:rsidR="00682944" w:rsidRDefault="00682944" w:rsidP="00C46D42">
            <w:pPr>
              <w:jc w:val="right"/>
              <w:rPr>
                <w:rFonts w:ascii="Calibri" w:hAnsi="Calibri" w:cs="Calibri"/>
                <w:sz w:val="20"/>
              </w:rPr>
            </w:pPr>
            <w:r>
              <w:rPr>
                <w:rFonts w:ascii="Calibri" w:hAnsi="Calibri" w:cs="Calibri"/>
                <w:sz w:val="20"/>
              </w:rPr>
              <w:t>+4%</w:t>
            </w:r>
          </w:p>
        </w:tc>
        <w:tc>
          <w:tcPr>
            <w:tcW w:w="1028" w:type="dxa"/>
            <w:gridSpan w:val="2"/>
            <w:tcBorders>
              <w:top w:val="nil"/>
              <w:left w:val="nil"/>
              <w:bottom w:val="single" w:sz="8" w:space="0" w:color="auto"/>
              <w:right w:val="single" w:sz="8" w:space="0" w:color="auto"/>
            </w:tcBorders>
            <w:shd w:val="clear" w:color="auto" w:fill="auto"/>
            <w:noWrap/>
            <w:vAlign w:val="center"/>
            <w:hideMark/>
          </w:tcPr>
          <w:p w14:paraId="67071F51" w14:textId="77777777" w:rsidR="00682944" w:rsidRDefault="00682944" w:rsidP="00C46D42">
            <w:pPr>
              <w:jc w:val="right"/>
              <w:rPr>
                <w:rFonts w:ascii="Calibri" w:hAnsi="Calibri" w:cs="Calibri"/>
                <w:color w:val="000000"/>
                <w:sz w:val="20"/>
              </w:rPr>
            </w:pPr>
            <w:r>
              <w:rPr>
                <w:rFonts w:ascii="Calibri" w:hAnsi="Calibri" w:cs="Calibri"/>
                <w:color w:val="000000"/>
                <w:sz w:val="20"/>
              </w:rPr>
              <w:t>+5%</w:t>
            </w:r>
          </w:p>
        </w:tc>
        <w:tc>
          <w:tcPr>
            <w:tcW w:w="768" w:type="dxa"/>
            <w:gridSpan w:val="2"/>
            <w:tcBorders>
              <w:top w:val="nil"/>
              <w:left w:val="nil"/>
              <w:bottom w:val="nil"/>
              <w:right w:val="nil"/>
            </w:tcBorders>
            <w:shd w:val="clear" w:color="auto" w:fill="auto"/>
            <w:noWrap/>
            <w:vAlign w:val="bottom"/>
            <w:hideMark/>
          </w:tcPr>
          <w:p w14:paraId="17495D1D" w14:textId="77777777" w:rsidR="00682944" w:rsidRDefault="00682944" w:rsidP="00C46D42">
            <w:pPr>
              <w:jc w:val="right"/>
              <w:rPr>
                <w:rFonts w:ascii="Calibri" w:hAnsi="Calibri" w:cs="Calibri"/>
                <w:color w:val="000000"/>
                <w:sz w:val="20"/>
              </w:rPr>
            </w:pPr>
          </w:p>
        </w:tc>
      </w:tr>
      <w:tr w:rsidR="00682944" w14:paraId="297BAD2B"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516B762B" w14:textId="77777777" w:rsidR="00682944" w:rsidRDefault="00682944" w:rsidP="00C46D42">
            <w:pPr>
              <w:jc w:val="both"/>
              <w:rPr>
                <w:rFonts w:ascii="Calibri" w:hAnsi="Calibri" w:cs="Calibri"/>
                <w:b/>
                <w:bCs/>
                <w:color w:val="000000"/>
                <w:sz w:val="20"/>
              </w:rPr>
            </w:pPr>
            <w:r>
              <w:rPr>
                <w:rFonts w:ascii="Calibri" w:hAnsi="Calibri" w:cs="Calibri"/>
                <w:b/>
                <w:bCs/>
                <w:color w:val="000000"/>
                <w:sz w:val="20"/>
              </w:rPr>
              <w:t>Contribution</w:t>
            </w:r>
          </w:p>
        </w:tc>
        <w:tc>
          <w:tcPr>
            <w:tcW w:w="1036" w:type="dxa"/>
            <w:gridSpan w:val="2"/>
            <w:tcBorders>
              <w:top w:val="nil"/>
              <w:left w:val="nil"/>
              <w:bottom w:val="nil"/>
              <w:right w:val="nil"/>
            </w:tcBorders>
            <w:shd w:val="clear" w:color="auto" w:fill="auto"/>
            <w:noWrap/>
            <w:vAlign w:val="center"/>
            <w:hideMark/>
          </w:tcPr>
          <w:p w14:paraId="22A13B25" w14:textId="77777777" w:rsidR="00682944" w:rsidRDefault="00682944" w:rsidP="00C46D42">
            <w:pPr>
              <w:jc w:val="right"/>
              <w:rPr>
                <w:rFonts w:ascii="Calibri" w:hAnsi="Calibri" w:cs="Calibri"/>
                <w:b/>
                <w:bCs/>
                <w:sz w:val="20"/>
              </w:rPr>
            </w:pPr>
            <w:r>
              <w:rPr>
                <w:rFonts w:ascii="Calibri" w:hAnsi="Calibri" w:cs="Calibri"/>
                <w:b/>
                <w:bCs/>
                <w:sz w:val="20"/>
              </w:rPr>
              <w:t>426</w:t>
            </w:r>
          </w:p>
        </w:tc>
        <w:tc>
          <w:tcPr>
            <w:tcW w:w="1036" w:type="dxa"/>
            <w:gridSpan w:val="2"/>
            <w:tcBorders>
              <w:top w:val="nil"/>
              <w:left w:val="nil"/>
              <w:bottom w:val="nil"/>
              <w:right w:val="nil"/>
            </w:tcBorders>
            <w:shd w:val="clear" w:color="auto" w:fill="auto"/>
            <w:noWrap/>
            <w:vAlign w:val="center"/>
            <w:hideMark/>
          </w:tcPr>
          <w:p w14:paraId="1E66C705" w14:textId="77777777" w:rsidR="00682944" w:rsidRDefault="00682944" w:rsidP="00C46D42">
            <w:pPr>
              <w:jc w:val="right"/>
              <w:rPr>
                <w:rFonts w:ascii="Calibri" w:hAnsi="Calibri" w:cs="Calibri"/>
                <w:b/>
                <w:bCs/>
                <w:sz w:val="20"/>
              </w:rPr>
            </w:pPr>
            <w:r>
              <w:rPr>
                <w:rFonts w:ascii="Calibri" w:hAnsi="Calibri" w:cs="Calibri"/>
                <w:b/>
                <w:bCs/>
                <w:sz w:val="20"/>
              </w:rPr>
              <w:t>258</w:t>
            </w:r>
          </w:p>
        </w:tc>
        <w:tc>
          <w:tcPr>
            <w:tcW w:w="1036" w:type="dxa"/>
            <w:gridSpan w:val="2"/>
            <w:tcBorders>
              <w:top w:val="nil"/>
              <w:left w:val="nil"/>
              <w:bottom w:val="nil"/>
              <w:right w:val="nil"/>
            </w:tcBorders>
            <w:shd w:val="clear" w:color="auto" w:fill="auto"/>
            <w:noWrap/>
            <w:vAlign w:val="center"/>
            <w:hideMark/>
          </w:tcPr>
          <w:p w14:paraId="67EDD6B7" w14:textId="77777777" w:rsidR="00682944" w:rsidRDefault="00682944" w:rsidP="00C46D42">
            <w:pPr>
              <w:jc w:val="right"/>
              <w:rPr>
                <w:rFonts w:ascii="Calibri" w:hAnsi="Calibri" w:cs="Calibri"/>
                <w:b/>
                <w:bCs/>
                <w:sz w:val="20"/>
              </w:rPr>
            </w:pPr>
            <w:r>
              <w:rPr>
                <w:rFonts w:ascii="Calibri" w:hAnsi="Calibri" w:cs="Calibri"/>
                <w:b/>
                <w:bCs/>
                <w:sz w:val="20"/>
              </w:rPr>
              <w:t>+65%</w:t>
            </w:r>
          </w:p>
        </w:tc>
        <w:tc>
          <w:tcPr>
            <w:tcW w:w="1028" w:type="dxa"/>
            <w:gridSpan w:val="2"/>
            <w:tcBorders>
              <w:top w:val="nil"/>
              <w:left w:val="nil"/>
              <w:bottom w:val="nil"/>
              <w:right w:val="single" w:sz="8" w:space="0" w:color="auto"/>
            </w:tcBorders>
            <w:shd w:val="clear" w:color="auto" w:fill="auto"/>
            <w:noWrap/>
            <w:vAlign w:val="center"/>
            <w:hideMark/>
          </w:tcPr>
          <w:p w14:paraId="2A532AC2"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+66%</w:t>
            </w:r>
          </w:p>
        </w:tc>
        <w:tc>
          <w:tcPr>
            <w:tcW w:w="768" w:type="dxa"/>
            <w:gridSpan w:val="2"/>
            <w:tcBorders>
              <w:top w:val="nil"/>
              <w:left w:val="nil"/>
              <w:bottom w:val="nil"/>
              <w:right w:val="nil"/>
            </w:tcBorders>
            <w:shd w:val="clear" w:color="auto" w:fill="auto"/>
            <w:noWrap/>
            <w:vAlign w:val="bottom"/>
            <w:hideMark/>
          </w:tcPr>
          <w:p w14:paraId="539C2D1E" w14:textId="77777777" w:rsidR="00682944" w:rsidRDefault="00682944" w:rsidP="00C46D42">
            <w:pPr>
              <w:jc w:val="right"/>
              <w:rPr>
                <w:rFonts w:ascii="Calibri" w:hAnsi="Calibri" w:cs="Calibri"/>
                <w:b/>
                <w:bCs/>
                <w:color w:val="000000"/>
                <w:sz w:val="20"/>
              </w:rPr>
            </w:pPr>
          </w:p>
        </w:tc>
      </w:tr>
      <w:tr w:rsidR="00682944" w14:paraId="2DB5C079" w14:textId="77777777" w:rsidTr="00C46D42">
        <w:trPr>
          <w:gridBefore w:val="1"/>
          <w:wBefore w:w="10" w:type="dxa"/>
          <w:trHeight w:val="34"/>
        </w:trPr>
        <w:tc>
          <w:tcPr>
            <w:tcW w:w="2928" w:type="dxa"/>
            <w:gridSpan w:val="2"/>
            <w:tcBorders>
              <w:top w:val="nil"/>
              <w:left w:val="single" w:sz="8" w:space="0" w:color="auto"/>
              <w:bottom w:val="nil"/>
              <w:right w:val="nil"/>
            </w:tcBorders>
            <w:shd w:val="clear" w:color="auto" w:fill="auto"/>
            <w:noWrap/>
            <w:vAlign w:val="center"/>
            <w:hideMark/>
          </w:tcPr>
          <w:p w14:paraId="08AF1939" w14:textId="77777777" w:rsidR="00682944" w:rsidRDefault="00682944" w:rsidP="00C46D42">
            <w:pPr>
              <w:jc w:val="both"/>
              <w:rPr>
                <w:rFonts w:ascii="Calibri" w:hAnsi="Calibri" w:cs="Calibri"/>
                <w:color w:val="000000"/>
                <w:sz w:val="2"/>
                <w:szCs w:val="2"/>
              </w:rPr>
            </w:pPr>
            <w:r>
              <w:rPr>
                <w:rFonts w:ascii="Calibri" w:hAnsi="Calibri" w:cs="Calibri"/>
                <w:color w:val="000000"/>
                <w:sz w:val="2"/>
                <w:szCs w:val="2"/>
              </w:rPr>
              <w:t> </w:t>
            </w:r>
          </w:p>
        </w:tc>
        <w:tc>
          <w:tcPr>
            <w:tcW w:w="1036" w:type="dxa"/>
            <w:gridSpan w:val="2"/>
            <w:tcBorders>
              <w:top w:val="nil"/>
              <w:left w:val="nil"/>
              <w:bottom w:val="nil"/>
              <w:right w:val="nil"/>
            </w:tcBorders>
            <w:shd w:val="clear" w:color="auto" w:fill="auto"/>
            <w:noWrap/>
            <w:vAlign w:val="center"/>
            <w:hideMark/>
          </w:tcPr>
          <w:p w14:paraId="406767F0" w14:textId="77777777" w:rsidR="00682944" w:rsidRDefault="00682944" w:rsidP="00C46D42">
            <w:pPr>
              <w:jc w:val="both"/>
              <w:rPr>
                <w:rFonts w:ascii="Calibri" w:hAnsi="Calibri" w:cs="Calibri"/>
                <w:color w:val="000000"/>
                <w:sz w:val="2"/>
                <w:szCs w:val="2"/>
              </w:rPr>
            </w:pPr>
          </w:p>
        </w:tc>
        <w:tc>
          <w:tcPr>
            <w:tcW w:w="1036" w:type="dxa"/>
            <w:gridSpan w:val="2"/>
            <w:tcBorders>
              <w:top w:val="nil"/>
              <w:left w:val="nil"/>
              <w:bottom w:val="nil"/>
              <w:right w:val="nil"/>
            </w:tcBorders>
            <w:shd w:val="clear" w:color="auto" w:fill="auto"/>
            <w:noWrap/>
            <w:vAlign w:val="center"/>
            <w:hideMark/>
          </w:tcPr>
          <w:p w14:paraId="5A0B3FEC" w14:textId="77777777" w:rsidR="00682944" w:rsidRDefault="00682944" w:rsidP="00C46D42">
            <w:pPr>
              <w:jc w:val="right"/>
              <w:rPr>
                <w:sz w:val="20"/>
              </w:rPr>
            </w:pPr>
          </w:p>
        </w:tc>
        <w:tc>
          <w:tcPr>
            <w:tcW w:w="1036" w:type="dxa"/>
            <w:gridSpan w:val="2"/>
            <w:tcBorders>
              <w:top w:val="nil"/>
              <w:left w:val="nil"/>
              <w:bottom w:val="nil"/>
              <w:right w:val="nil"/>
            </w:tcBorders>
            <w:shd w:val="clear" w:color="auto" w:fill="auto"/>
            <w:noWrap/>
            <w:vAlign w:val="center"/>
            <w:hideMark/>
          </w:tcPr>
          <w:p w14:paraId="7CA0237D" w14:textId="77777777" w:rsidR="00682944" w:rsidRDefault="00682944" w:rsidP="00C46D42">
            <w:pPr>
              <w:jc w:val="right"/>
              <w:rPr>
                <w:sz w:val="20"/>
              </w:rPr>
            </w:pPr>
          </w:p>
        </w:tc>
        <w:tc>
          <w:tcPr>
            <w:tcW w:w="1028" w:type="dxa"/>
            <w:gridSpan w:val="2"/>
            <w:tcBorders>
              <w:top w:val="nil"/>
              <w:left w:val="nil"/>
              <w:bottom w:val="nil"/>
              <w:right w:val="single" w:sz="8" w:space="0" w:color="auto"/>
            </w:tcBorders>
            <w:shd w:val="clear" w:color="auto" w:fill="auto"/>
            <w:noWrap/>
            <w:vAlign w:val="center"/>
            <w:hideMark/>
          </w:tcPr>
          <w:p w14:paraId="267E5BB0" w14:textId="77777777" w:rsidR="00682944" w:rsidRDefault="00682944" w:rsidP="00C46D42">
            <w:pPr>
              <w:jc w:val="right"/>
              <w:rPr>
                <w:rFonts w:ascii="Calibri" w:hAnsi="Calibri" w:cs="Calibri"/>
                <w:color w:val="000000"/>
                <w:sz w:val="2"/>
                <w:szCs w:val="2"/>
              </w:rPr>
            </w:pPr>
            <w:r>
              <w:rPr>
                <w:rFonts w:ascii="Calibri" w:hAnsi="Calibri" w:cs="Calibri"/>
                <w:color w:val="000000"/>
                <w:sz w:val="2"/>
                <w:szCs w:val="2"/>
              </w:rPr>
              <w:t> </w:t>
            </w:r>
          </w:p>
        </w:tc>
        <w:tc>
          <w:tcPr>
            <w:tcW w:w="768" w:type="dxa"/>
            <w:gridSpan w:val="2"/>
            <w:tcBorders>
              <w:top w:val="nil"/>
              <w:left w:val="nil"/>
              <w:bottom w:val="nil"/>
              <w:right w:val="nil"/>
            </w:tcBorders>
            <w:shd w:val="clear" w:color="auto" w:fill="auto"/>
            <w:noWrap/>
            <w:vAlign w:val="bottom"/>
            <w:hideMark/>
          </w:tcPr>
          <w:p w14:paraId="58902A5B" w14:textId="77777777" w:rsidR="00682944" w:rsidRDefault="00682944" w:rsidP="00C46D42">
            <w:pPr>
              <w:jc w:val="right"/>
              <w:rPr>
                <w:rFonts w:ascii="Calibri" w:hAnsi="Calibri" w:cs="Calibri"/>
                <w:color w:val="000000"/>
                <w:sz w:val="2"/>
                <w:szCs w:val="2"/>
              </w:rPr>
            </w:pPr>
          </w:p>
        </w:tc>
      </w:tr>
      <w:tr w:rsidR="00682944" w14:paraId="210DDF88"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30A5AC83" w14:textId="77777777" w:rsidR="00682944" w:rsidRDefault="00682944" w:rsidP="00C46D42">
            <w:pPr>
              <w:jc w:val="both"/>
              <w:rPr>
                <w:rFonts w:ascii="Calibri" w:hAnsi="Calibri" w:cs="Calibri"/>
                <w:color w:val="000000"/>
                <w:sz w:val="20"/>
              </w:rPr>
            </w:pPr>
            <w:r>
              <w:rPr>
                <w:rFonts w:ascii="Calibri" w:hAnsi="Calibri" w:cs="Calibri"/>
                <w:color w:val="000000"/>
                <w:sz w:val="20"/>
              </w:rPr>
              <w:t>Other operating costs</w:t>
            </w:r>
          </w:p>
        </w:tc>
        <w:tc>
          <w:tcPr>
            <w:tcW w:w="1036" w:type="dxa"/>
            <w:gridSpan w:val="2"/>
            <w:tcBorders>
              <w:top w:val="nil"/>
              <w:left w:val="nil"/>
              <w:bottom w:val="single" w:sz="8" w:space="0" w:color="auto"/>
              <w:right w:val="nil"/>
            </w:tcBorders>
            <w:shd w:val="clear" w:color="auto" w:fill="auto"/>
            <w:noWrap/>
            <w:vAlign w:val="center"/>
            <w:hideMark/>
          </w:tcPr>
          <w:p w14:paraId="5ED7ED2A" w14:textId="77777777" w:rsidR="00682944" w:rsidRDefault="00682944" w:rsidP="00C46D42">
            <w:pPr>
              <w:jc w:val="right"/>
              <w:rPr>
                <w:rFonts w:ascii="Calibri" w:hAnsi="Calibri" w:cs="Calibri"/>
                <w:sz w:val="20"/>
              </w:rPr>
            </w:pPr>
            <w:r>
              <w:rPr>
                <w:rFonts w:ascii="Calibri" w:hAnsi="Calibri" w:cs="Calibri"/>
                <w:sz w:val="20"/>
              </w:rPr>
              <w:t>(108)</w:t>
            </w:r>
          </w:p>
        </w:tc>
        <w:tc>
          <w:tcPr>
            <w:tcW w:w="1036" w:type="dxa"/>
            <w:gridSpan w:val="2"/>
            <w:tcBorders>
              <w:top w:val="nil"/>
              <w:left w:val="nil"/>
              <w:bottom w:val="single" w:sz="8" w:space="0" w:color="auto"/>
              <w:right w:val="nil"/>
            </w:tcBorders>
            <w:shd w:val="clear" w:color="auto" w:fill="auto"/>
            <w:noWrap/>
            <w:vAlign w:val="center"/>
            <w:hideMark/>
          </w:tcPr>
          <w:p w14:paraId="1CB23A5A" w14:textId="77777777" w:rsidR="00682944" w:rsidRDefault="00682944" w:rsidP="00C46D42">
            <w:pPr>
              <w:jc w:val="right"/>
              <w:rPr>
                <w:rFonts w:ascii="Calibri" w:hAnsi="Calibri" w:cs="Calibri"/>
                <w:sz w:val="20"/>
              </w:rPr>
            </w:pPr>
            <w:r>
              <w:rPr>
                <w:rFonts w:ascii="Calibri" w:hAnsi="Calibri" w:cs="Calibri"/>
                <w:sz w:val="20"/>
              </w:rPr>
              <w:t>(96)</w:t>
            </w:r>
          </w:p>
        </w:tc>
        <w:tc>
          <w:tcPr>
            <w:tcW w:w="1036" w:type="dxa"/>
            <w:gridSpan w:val="2"/>
            <w:tcBorders>
              <w:top w:val="nil"/>
              <w:left w:val="nil"/>
              <w:bottom w:val="single" w:sz="8" w:space="0" w:color="auto"/>
              <w:right w:val="nil"/>
            </w:tcBorders>
            <w:shd w:val="clear" w:color="auto" w:fill="auto"/>
            <w:noWrap/>
            <w:vAlign w:val="center"/>
            <w:hideMark/>
          </w:tcPr>
          <w:p w14:paraId="7C755D38" w14:textId="77777777" w:rsidR="00682944" w:rsidRDefault="00682944" w:rsidP="00C46D42">
            <w:pPr>
              <w:jc w:val="right"/>
              <w:rPr>
                <w:rFonts w:ascii="Calibri" w:hAnsi="Calibri" w:cs="Calibri"/>
                <w:sz w:val="20"/>
              </w:rPr>
            </w:pPr>
            <w:r>
              <w:rPr>
                <w:rFonts w:ascii="Calibri" w:hAnsi="Calibri" w:cs="Calibri"/>
                <w:sz w:val="20"/>
              </w:rPr>
              <w:t>+12%</w:t>
            </w:r>
          </w:p>
        </w:tc>
        <w:tc>
          <w:tcPr>
            <w:tcW w:w="1028" w:type="dxa"/>
            <w:gridSpan w:val="2"/>
            <w:tcBorders>
              <w:top w:val="nil"/>
              <w:left w:val="nil"/>
              <w:bottom w:val="single" w:sz="8" w:space="0" w:color="auto"/>
              <w:right w:val="single" w:sz="8" w:space="0" w:color="auto"/>
            </w:tcBorders>
            <w:shd w:val="clear" w:color="auto" w:fill="auto"/>
            <w:noWrap/>
            <w:vAlign w:val="center"/>
            <w:hideMark/>
          </w:tcPr>
          <w:p w14:paraId="3D8614F8" w14:textId="77777777" w:rsidR="00682944" w:rsidRDefault="00682944" w:rsidP="00C46D42">
            <w:pPr>
              <w:jc w:val="right"/>
              <w:rPr>
                <w:rFonts w:ascii="Calibri" w:hAnsi="Calibri" w:cs="Calibri"/>
                <w:color w:val="000000"/>
                <w:sz w:val="20"/>
              </w:rPr>
            </w:pPr>
            <w:r>
              <w:rPr>
                <w:rFonts w:ascii="Calibri" w:hAnsi="Calibri" w:cs="Calibri"/>
                <w:color w:val="000000"/>
                <w:sz w:val="20"/>
              </w:rPr>
              <w:t>+14%</w:t>
            </w:r>
          </w:p>
        </w:tc>
        <w:tc>
          <w:tcPr>
            <w:tcW w:w="768" w:type="dxa"/>
            <w:gridSpan w:val="2"/>
            <w:tcBorders>
              <w:top w:val="nil"/>
              <w:left w:val="nil"/>
              <w:bottom w:val="nil"/>
              <w:right w:val="nil"/>
            </w:tcBorders>
            <w:shd w:val="clear" w:color="auto" w:fill="auto"/>
            <w:noWrap/>
            <w:vAlign w:val="bottom"/>
            <w:hideMark/>
          </w:tcPr>
          <w:p w14:paraId="5BDF5006" w14:textId="77777777" w:rsidR="00682944" w:rsidRDefault="00682944" w:rsidP="00C46D42">
            <w:pPr>
              <w:jc w:val="right"/>
              <w:rPr>
                <w:rFonts w:ascii="Calibri" w:hAnsi="Calibri" w:cs="Calibri"/>
                <w:color w:val="000000"/>
                <w:sz w:val="20"/>
              </w:rPr>
            </w:pPr>
          </w:p>
        </w:tc>
      </w:tr>
      <w:tr w:rsidR="00682944" w14:paraId="57BD031A" w14:textId="77777777" w:rsidTr="00C46D42">
        <w:trPr>
          <w:gridBefore w:val="1"/>
          <w:wBefore w:w="10" w:type="dxa"/>
          <w:trHeight w:val="34"/>
        </w:trPr>
        <w:tc>
          <w:tcPr>
            <w:tcW w:w="2928" w:type="dxa"/>
            <w:gridSpan w:val="2"/>
            <w:tcBorders>
              <w:top w:val="nil"/>
              <w:left w:val="single" w:sz="8" w:space="0" w:color="auto"/>
              <w:bottom w:val="nil"/>
              <w:right w:val="nil"/>
            </w:tcBorders>
            <w:shd w:val="clear" w:color="auto" w:fill="auto"/>
            <w:noWrap/>
            <w:vAlign w:val="center"/>
            <w:hideMark/>
          </w:tcPr>
          <w:p w14:paraId="2C4526B8" w14:textId="77777777" w:rsidR="00682944" w:rsidRDefault="00682944" w:rsidP="00C46D42">
            <w:pPr>
              <w:jc w:val="both"/>
              <w:rPr>
                <w:rFonts w:ascii="Calibri" w:hAnsi="Calibri" w:cs="Calibri"/>
                <w:b/>
                <w:bCs/>
                <w:color w:val="000000"/>
                <w:sz w:val="2"/>
                <w:szCs w:val="2"/>
              </w:rPr>
            </w:pPr>
            <w:r>
              <w:rPr>
                <w:rFonts w:ascii="Calibri" w:hAnsi="Calibri" w:cs="Calibri"/>
                <w:b/>
                <w:bCs/>
                <w:color w:val="000000"/>
                <w:sz w:val="2"/>
                <w:szCs w:val="2"/>
              </w:rPr>
              <w:t> </w:t>
            </w:r>
          </w:p>
        </w:tc>
        <w:tc>
          <w:tcPr>
            <w:tcW w:w="1036" w:type="dxa"/>
            <w:gridSpan w:val="2"/>
            <w:tcBorders>
              <w:top w:val="nil"/>
              <w:left w:val="nil"/>
              <w:bottom w:val="nil"/>
              <w:right w:val="nil"/>
            </w:tcBorders>
            <w:shd w:val="clear" w:color="auto" w:fill="auto"/>
            <w:noWrap/>
            <w:vAlign w:val="center"/>
            <w:hideMark/>
          </w:tcPr>
          <w:p w14:paraId="73EB312A" w14:textId="77777777" w:rsidR="00682944" w:rsidRDefault="00682944" w:rsidP="00C46D42">
            <w:pPr>
              <w:jc w:val="both"/>
              <w:rPr>
                <w:rFonts w:ascii="Calibri" w:hAnsi="Calibri" w:cs="Calibri"/>
                <w:b/>
                <w:bCs/>
                <w:color w:val="000000"/>
                <w:sz w:val="2"/>
                <w:szCs w:val="2"/>
              </w:rPr>
            </w:pPr>
          </w:p>
        </w:tc>
        <w:tc>
          <w:tcPr>
            <w:tcW w:w="1036" w:type="dxa"/>
            <w:gridSpan w:val="2"/>
            <w:tcBorders>
              <w:top w:val="nil"/>
              <w:left w:val="nil"/>
              <w:bottom w:val="nil"/>
              <w:right w:val="nil"/>
            </w:tcBorders>
            <w:shd w:val="clear" w:color="auto" w:fill="auto"/>
            <w:noWrap/>
            <w:vAlign w:val="center"/>
            <w:hideMark/>
          </w:tcPr>
          <w:p w14:paraId="20CA0DAC" w14:textId="77777777" w:rsidR="00682944" w:rsidRDefault="00682944" w:rsidP="00C46D42">
            <w:pPr>
              <w:jc w:val="right"/>
              <w:rPr>
                <w:sz w:val="20"/>
              </w:rPr>
            </w:pPr>
          </w:p>
        </w:tc>
        <w:tc>
          <w:tcPr>
            <w:tcW w:w="1036" w:type="dxa"/>
            <w:gridSpan w:val="2"/>
            <w:tcBorders>
              <w:top w:val="nil"/>
              <w:left w:val="nil"/>
              <w:bottom w:val="nil"/>
              <w:right w:val="nil"/>
            </w:tcBorders>
            <w:shd w:val="clear" w:color="auto" w:fill="auto"/>
            <w:noWrap/>
            <w:vAlign w:val="center"/>
            <w:hideMark/>
          </w:tcPr>
          <w:p w14:paraId="027B4B3E" w14:textId="77777777" w:rsidR="00682944" w:rsidRDefault="00682944" w:rsidP="00C46D42">
            <w:pPr>
              <w:jc w:val="right"/>
              <w:rPr>
                <w:sz w:val="20"/>
              </w:rPr>
            </w:pPr>
          </w:p>
        </w:tc>
        <w:tc>
          <w:tcPr>
            <w:tcW w:w="1028" w:type="dxa"/>
            <w:gridSpan w:val="2"/>
            <w:tcBorders>
              <w:top w:val="nil"/>
              <w:left w:val="nil"/>
              <w:bottom w:val="nil"/>
              <w:right w:val="single" w:sz="8" w:space="0" w:color="auto"/>
            </w:tcBorders>
            <w:shd w:val="clear" w:color="auto" w:fill="auto"/>
            <w:noWrap/>
            <w:vAlign w:val="center"/>
            <w:hideMark/>
          </w:tcPr>
          <w:p w14:paraId="4F022F23" w14:textId="77777777" w:rsidR="00682944" w:rsidRDefault="00682944" w:rsidP="00C46D42">
            <w:pPr>
              <w:jc w:val="right"/>
              <w:rPr>
                <w:rFonts w:ascii="Calibri" w:hAnsi="Calibri" w:cs="Calibri"/>
                <w:b/>
                <w:bCs/>
                <w:color w:val="000000"/>
                <w:sz w:val="2"/>
                <w:szCs w:val="2"/>
              </w:rPr>
            </w:pPr>
            <w:r>
              <w:rPr>
                <w:rFonts w:ascii="Calibri" w:hAnsi="Calibri" w:cs="Calibri"/>
                <w:b/>
                <w:bCs/>
                <w:color w:val="000000"/>
                <w:sz w:val="2"/>
                <w:szCs w:val="2"/>
              </w:rPr>
              <w:t> </w:t>
            </w:r>
          </w:p>
        </w:tc>
        <w:tc>
          <w:tcPr>
            <w:tcW w:w="768" w:type="dxa"/>
            <w:gridSpan w:val="2"/>
            <w:tcBorders>
              <w:top w:val="nil"/>
              <w:left w:val="nil"/>
              <w:bottom w:val="nil"/>
              <w:right w:val="nil"/>
            </w:tcBorders>
            <w:shd w:val="clear" w:color="auto" w:fill="auto"/>
            <w:noWrap/>
            <w:vAlign w:val="bottom"/>
            <w:hideMark/>
          </w:tcPr>
          <w:p w14:paraId="21D7329A" w14:textId="77777777" w:rsidR="00682944" w:rsidRDefault="00682944" w:rsidP="00C46D42">
            <w:pPr>
              <w:jc w:val="right"/>
              <w:rPr>
                <w:rFonts w:ascii="Calibri" w:hAnsi="Calibri" w:cs="Calibri"/>
                <w:b/>
                <w:bCs/>
                <w:color w:val="000000"/>
                <w:sz w:val="2"/>
                <w:szCs w:val="2"/>
              </w:rPr>
            </w:pPr>
          </w:p>
        </w:tc>
      </w:tr>
      <w:tr w:rsidR="00682944" w14:paraId="0F63B91F"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092CEF64" w14:textId="77777777" w:rsidR="00682944" w:rsidRDefault="00682944" w:rsidP="00C46D42">
            <w:pPr>
              <w:jc w:val="both"/>
              <w:rPr>
                <w:rFonts w:ascii="Calibri" w:hAnsi="Calibri" w:cs="Calibri"/>
                <w:b/>
                <w:bCs/>
                <w:color w:val="000000"/>
                <w:sz w:val="20"/>
              </w:rPr>
            </w:pPr>
            <w:r>
              <w:rPr>
                <w:rFonts w:ascii="Calibri" w:hAnsi="Calibri" w:cs="Calibri"/>
                <w:b/>
                <w:bCs/>
                <w:color w:val="000000"/>
                <w:sz w:val="20"/>
              </w:rPr>
              <w:t>Adjusted EBITDA</w:t>
            </w:r>
            <w:r>
              <w:rPr>
                <w:rFonts w:ascii="Calibri" w:hAnsi="Calibri" w:cs="Calibri"/>
                <w:i/>
                <w:iCs/>
                <w:color w:val="000000"/>
                <w:sz w:val="18"/>
                <w:szCs w:val="18"/>
                <w:vertAlign w:val="superscript"/>
              </w:rPr>
              <w:t>1,2</w:t>
            </w:r>
          </w:p>
        </w:tc>
        <w:tc>
          <w:tcPr>
            <w:tcW w:w="1036" w:type="dxa"/>
            <w:gridSpan w:val="2"/>
            <w:tcBorders>
              <w:top w:val="nil"/>
              <w:left w:val="nil"/>
              <w:bottom w:val="nil"/>
              <w:right w:val="nil"/>
            </w:tcBorders>
            <w:shd w:val="clear" w:color="auto" w:fill="auto"/>
            <w:noWrap/>
            <w:vAlign w:val="center"/>
            <w:hideMark/>
          </w:tcPr>
          <w:p w14:paraId="1BE874DF" w14:textId="77777777" w:rsidR="00682944" w:rsidRDefault="00682944" w:rsidP="00C46D42">
            <w:pPr>
              <w:jc w:val="right"/>
              <w:rPr>
                <w:rFonts w:ascii="Calibri" w:hAnsi="Calibri" w:cs="Calibri"/>
                <w:b/>
                <w:bCs/>
                <w:sz w:val="20"/>
              </w:rPr>
            </w:pPr>
            <w:r>
              <w:rPr>
                <w:rFonts w:ascii="Calibri" w:hAnsi="Calibri" w:cs="Calibri"/>
                <w:b/>
                <w:bCs/>
                <w:sz w:val="20"/>
              </w:rPr>
              <w:t>318</w:t>
            </w:r>
          </w:p>
        </w:tc>
        <w:tc>
          <w:tcPr>
            <w:tcW w:w="1036" w:type="dxa"/>
            <w:gridSpan w:val="2"/>
            <w:tcBorders>
              <w:top w:val="nil"/>
              <w:left w:val="nil"/>
              <w:bottom w:val="nil"/>
              <w:right w:val="nil"/>
            </w:tcBorders>
            <w:shd w:val="clear" w:color="auto" w:fill="auto"/>
            <w:noWrap/>
            <w:vAlign w:val="center"/>
            <w:hideMark/>
          </w:tcPr>
          <w:p w14:paraId="3FD84290" w14:textId="77777777" w:rsidR="00682944" w:rsidRDefault="00682944" w:rsidP="00C46D42">
            <w:pPr>
              <w:jc w:val="right"/>
              <w:rPr>
                <w:rFonts w:ascii="Calibri" w:hAnsi="Calibri" w:cs="Calibri"/>
                <w:b/>
                <w:bCs/>
                <w:sz w:val="20"/>
              </w:rPr>
            </w:pPr>
            <w:r>
              <w:rPr>
                <w:rFonts w:ascii="Calibri" w:hAnsi="Calibri" w:cs="Calibri"/>
                <w:b/>
                <w:bCs/>
                <w:sz w:val="20"/>
              </w:rPr>
              <w:t>161</w:t>
            </w:r>
          </w:p>
        </w:tc>
        <w:tc>
          <w:tcPr>
            <w:tcW w:w="1036" w:type="dxa"/>
            <w:gridSpan w:val="2"/>
            <w:tcBorders>
              <w:top w:val="nil"/>
              <w:left w:val="nil"/>
              <w:bottom w:val="nil"/>
              <w:right w:val="nil"/>
            </w:tcBorders>
            <w:shd w:val="clear" w:color="auto" w:fill="auto"/>
            <w:noWrap/>
            <w:vAlign w:val="center"/>
            <w:hideMark/>
          </w:tcPr>
          <w:p w14:paraId="667E66F3" w14:textId="77777777" w:rsidR="00682944" w:rsidRDefault="00682944" w:rsidP="00C46D42">
            <w:pPr>
              <w:jc w:val="right"/>
              <w:rPr>
                <w:rFonts w:ascii="Calibri" w:hAnsi="Calibri" w:cs="Calibri"/>
                <w:b/>
                <w:bCs/>
                <w:sz w:val="20"/>
              </w:rPr>
            </w:pPr>
            <w:r>
              <w:rPr>
                <w:rFonts w:ascii="Calibri" w:hAnsi="Calibri" w:cs="Calibri"/>
                <w:b/>
                <w:bCs/>
                <w:sz w:val="20"/>
              </w:rPr>
              <w:t>+97%</w:t>
            </w:r>
          </w:p>
        </w:tc>
        <w:tc>
          <w:tcPr>
            <w:tcW w:w="1028" w:type="dxa"/>
            <w:gridSpan w:val="2"/>
            <w:tcBorders>
              <w:top w:val="nil"/>
              <w:left w:val="nil"/>
              <w:bottom w:val="nil"/>
              <w:right w:val="single" w:sz="8" w:space="0" w:color="auto"/>
            </w:tcBorders>
            <w:shd w:val="clear" w:color="auto" w:fill="auto"/>
            <w:noWrap/>
            <w:vAlign w:val="center"/>
            <w:hideMark/>
          </w:tcPr>
          <w:p w14:paraId="1A4073E9"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+98%</w:t>
            </w:r>
          </w:p>
        </w:tc>
        <w:tc>
          <w:tcPr>
            <w:tcW w:w="768" w:type="dxa"/>
            <w:gridSpan w:val="2"/>
            <w:tcBorders>
              <w:top w:val="nil"/>
              <w:left w:val="nil"/>
              <w:bottom w:val="nil"/>
              <w:right w:val="nil"/>
            </w:tcBorders>
            <w:shd w:val="clear" w:color="auto" w:fill="auto"/>
            <w:noWrap/>
            <w:vAlign w:val="bottom"/>
            <w:hideMark/>
          </w:tcPr>
          <w:p w14:paraId="35AB803F" w14:textId="77777777" w:rsidR="00682944" w:rsidRDefault="00682944" w:rsidP="00C46D42">
            <w:pPr>
              <w:jc w:val="right"/>
              <w:rPr>
                <w:rFonts w:ascii="Calibri" w:hAnsi="Calibri" w:cs="Calibri"/>
                <w:b/>
                <w:bCs/>
                <w:color w:val="000000"/>
                <w:sz w:val="20"/>
              </w:rPr>
            </w:pPr>
          </w:p>
        </w:tc>
      </w:tr>
      <w:tr w:rsidR="00682944" w14:paraId="358D2679"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7FC191A1" w14:textId="77777777" w:rsidR="00682944" w:rsidRDefault="00682944" w:rsidP="00C46D42">
            <w:pPr>
              <w:jc w:val="both"/>
              <w:rPr>
                <w:rFonts w:ascii="Calibri" w:hAnsi="Calibri" w:cs="Calibri"/>
                <w:i/>
                <w:iCs/>
                <w:color w:val="000000"/>
                <w:sz w:val="18"/>
                <w:szCs w:val="18"/>
              </w:rPr>
            </w:pPr>
            <w:r>
              <w:rPr>
                <w:rFonts w:ascii="Calibri" w:hAnsi="Calibri" w:cs="Calibri"/>
                <w:i/>
                <w:iCs/>
                <w:color w:val="000000"/>
                <w:sz w:val="18"/>
                <w:szCs w:val="18"/>
              </w:rPr>
              <w:t>Adjusted EBITDA margin</w:t>
            </w:r>
          </w:p>
        </w:tc>
        <w:tc>
          <w:tcPr>
            <w:tcW w:w="1036" w:type="dxa"/>
            <w:gridSpan w:val="2"/>
            <w:tcBorders>
              <w:top w:val="nil"/>
              <w:left w:val="nil"/>
              <w:bottom w:val="nil"/>
              <w:right w:val="nil"/>
            </w:tcBorders>
            <w:shd w:val="clear" w:color="auto" w:fill="auto"/>
            <w:noWrap/>
            <w:vAlign w:val="center"/>
            <w:hideMark/>
          </w:tcPr>
          <w:p w14:paraId="3FFCD69B" w14:textId="77777777" w:rsidR="00682944" w:rsidRDefault="00682944" w:rsidP="00C46D42">
            <w:pPr>
              <w:jc w:val="right"/>
              <w:rPr>
                <w:rFonts w:ascii="Calibri" w:hAnsi="Calibri" w:cs="Calibri"/>
                <w:i/>
                <w:iCs/>
                <w:sz w:val="18"/>
                <w:szCs w:val="18"/>
              </w:rPr>
            </w:pPr>
            <w:r>
              <w:rPr>
                <w:rFonts w:ascii="Calibri" w:hAnsi="Calibri" w:cs="Calibri"/>
                <w:i/>
                <w:iCs/>
                <w:sz w:val="18"/>
                <w:szCs w:val="18"/>
              </w:rPr>
              <w:t>29.6%</w:t>
            </w:r>
          </w:p>
        </w:tc>
        <w:tc>
          <w:tcPr>
            <w:tcW w:w="1036" w:type="dxa"/>
            <w:gridSpan w:val="2"/>
            <w:tcBorders>
              <w:top w:val="nil"/>
              <w:left w:val="nil"/>
              <w:bottom w:val="nil"/>
              <w:right w:val="nil"/>
            </w:tcBorders>
            <w:shd w:val="clear" w:color="auto" w:fill="auto"/>
            <w:noWrap/>
            <w:vAlign w:val="center"/>
            <w:hideMark/>
          </w:tcPr>
          <w:p w14:paraId="61C1E1BB" w14:textId="77777777" w:rsidR="00682944" w:rsidRDefault="00682944" w:rsidP="00C46D42">
            <w:pPr>
              <w:jc w:val="right"/>
              <w:rPr>
                <w:rFonts w:ascii="Calibri" w:hAnsi="Calibri" w:cs="Calibri"/>
                <w:i/>
                <w:iCs/>
                <w:sz w:val="18"/>
                <w:szCs w:val="18"/>
              </w:rPr>
            </w:pPr>
            <w:r>
              <w:rPr>
                <w:rFonts w:ascii="Calibri" w:hAnsi="Calibri" w:cs="Calibri"/>
                <w:i/>
                <w:iCs/>
                <w:sz w:val="18"/>
                <w:szCs w:val="18"/>
              </w:rPr>
              <w:t>23.7%</w:t>
            </w:r>
          </w:p>
        </w:tc>
        <w:tc>
          <w:tcPr>
            <w:tcW w:w="1036" w:type="dxa"/>
            <w:gridSpan w:val="2"/>
            <w:tcBorders>
              <w:top w:val="nil"/>
              <w:left w:val="nil"/>
              <w:bottom w:val="nil"/>
              <w:right w:val="nil"/>
            </w:tcBorders>
            <w:shd w:val="clear" w:color="auto" w:fill="auto"/>
            <w:noWrap/>
            <w:vAlign w:val="center"/>
            <w:hideMark/>
          </w:tcPr>
          <w:p w14:paraId="65FDB293" w14:textId="77777777" w:rsidR="00682944" w:rsidRDefault="00682944" w:rsidP="00C46D42">
            <w:pPr>
              <w:jc w:val="right"/>
              <w:rPr>
                <w:rFonts w:ascii="Calibri" w:hAnsi="Calibri" w:cs="Calibri"/>
                <w:i/>
                <w:iCs/>
                <w:color w:val="000000"/>
                <w:sz w:val="18"/>
                <w:szCs w:val="18"/>
              </w:rPr>
            </w:pPr>
            <w:r>
              <w:rPr>
                <w:rFonts w:ascii="Calibri" w:hAnsi="Calibri" w:cs="Calibri"/>
                <w:i/>
                <w:iCs/>
                <w:color w:val="000000"/>
                <w:sz w:val="18"/>
                <w:szCs w:val="18"/>
              </w:rPr>
              <w:t>+590bps</w:t>
            </w:r>
          </w:p>
        </w:tc>
        <w:tc>
          <w:tcPr>
            <w:tcW w:w="1028" w:type="dxa"/>
            <w:gridSpan w:val="2"/>
            <w:tcBorders>
              <w:top w:val="nil"/>
              <w:left w:val="nil"/>
              <w:bottom w:val="nil"/>
              <w:right w:val="single" w:sz="8" w:space="0" w:color="auto"/>
            </w:tcBorders>
            <w:shd w:val="clear" w:color="auto" w:fill="auto"/>
            <w:noWrap/>
            <w:vAlign w:val="center"/>
            <w:hideMark/>
          </w:tcPr>
          <w:p w14:paraId="50B8A3F8" w14:textId="77777777" w:rsidR="00682944" w:rsidRDefault="00682944" w:rsidP="00C46D42">
            <w:pPr>
              <w:jc w:val="right"/>
              <w:rPr>
                <w:rFonts w:ascii="Calibri" w:hAnsi="Calibri" w:cs="Calibri"/>
                <w:i/>
                <w:iCs/>
                <w:color w:val="000000"/>
                <w:sz w:val="18"/>
                <w:szCs w:val="18"/>
              </w:rPr>
            </w:pPr>
            <w:r>
              <w:rPr>
                <w:rFonts w:ascii="Calibri" w:hAnsi="Calibri" w:cs="Calibri"/>
                <w:i/>
                <w:iCs/>
                <w:color w:val="000000"/>
                <w:sz w:val="18"/>
                <w:szCs w:val="18"/>
              </w:rPr>
              <w:t>+570bps</w:t>
            </w:r>
          </w:p>
        </w:tc>
        <w:tc>
          <w:tcPr>
            <w:tcW w:w="768" w:type="dxa"/>
            <w:gridSpan w:val="2"/>
            <w:tcBorders>
              <w:top w:val="nil"/>
              <w:left w:val="nil"/>
              <w:bottom w:val="nil"/>
              <w:right w:val="nil"/>
            </w:tcBorders>
            <w:shd w:val="clear" w:color="auto" w:fill="auto"/>
            <w:noWrap/>
            <w:vAlign w:val="bottom"/>
            <w:hideMark/>
          </w:tcPr>
          <w:p w14:paraId="56773084" w14:textId="77777777" w:rsidR="00682944" w:rsidRDefault="00682944" w:rsidP="00C46D42">
            <w:pPr>
              <w:jc w:val="right"/>
              <w:rPr>
                <w:rFonts w:ascii="Calibri" w:hAnsi="Calibri" w:cs="Calibri"/>
                <w:i/>
                <w:iCs/>
                <w:color w:val="000000"/>
                <w:sz w:val="18"/>
                <w:szCs w:val="18"/>
              </w:rPr>
            </w:pPr>
          </w:p>
        </w:tc>
      </w:tr>
      <w:tr w:rsidR="00682944" w14:paraId="10EAE516" w14:textId="77777777" w:rsidTr="00C46D42">
        <w:trPr>
          <w:gridBefore w:val="1"/>
          <w:wBefore w:w="10" w:type="dxa"/>
          <w:trHeight w:val="34"/>
        </w:trPr>
        <w:tc>
          <w:tcPr>
            <w:tcW w:w="2928" w:type="dxa"/>
            <w:gridSpan w:val="2"/>
            <w:tcBorders>
              <w:top w:val="nil"/>
              <w:left w:val="single" w:sz="8" w:space="0" w:color="auto"/>
              <w:bottom w:val="nil"/>
              <w:right w:val="nil"/>
            </w:tcBorders>
            <w:shd w:val="clear" w:color="auto" w:fill="auto"/>
            <w:noWrap/>
            <w:vAlign w:val="center"/>
            <w:hideMark/>
          </w:tcPr>
          <w:p w14:paraId="0309C6BA" w14:textId="77777777" w:rsidR="00682944" w:rsidRDefault="00682944" w:rsidP="00C46D42">
            <w:pPr>
              <w:jc w:val="both"/>
              <w:rPr>
                <w:rFonts w:ascii="Calibri" w:hAnsi="Calibri" w:cs="Calibri"/>
                <w:color w:val="000000"/>
                <w:sz w:val="2"/>
                <w:szCs w:val="2"/>
              </w:rPr>
            </w:pPr>
            <w:r>
              <w:rPr>
                <w:rFonts w:ascii="Calibri" w:hAnsi="Calibri" w:cs="Calibri"/>
                <w:color w:val="000000"/>
                <w:sz w:val="2"/>
                <w:szCs w:val="2"/>
              </w:rPr>
              <w:t> </w:t>
            </w:r>
          </w:p>
        </w:tc>
        <w:tc>
          <w:tcPr>
            <w:tcW w:w="1036" w:type="dxa"/>
            <w:gridSpan w:val="2"/>
            <w:tcBorders>
              <w:top w:val="nil"/>
              <w:left w:val="nil"/>
              <w:bottom w:val="nil"/>
              <w:right w:val="nil"/>
            </w:tcBorders>
            <w:shd w:val="clear" w:color="auto" w:fill="auto"/>
            <w:noWrap/>
            <w:vAlign w:val="center"/>
            <w:hideMark/>
          </w:tcPr>
          <w:p w14:paraId="29198E16" w14:textId="77777777" w:rsidR="00682944" w:rsidRDefault="00682944" w:rsidP="00C46D42">
            <w:pPr>
              <w:jc w:val="both"/>
              <w:rPr>
                <w:rFonts w:ascii="Calibri" w:hAnsi="Calibri" w:cs="Calibri"/>
                <w:color w:val="000000"/>
                <w:sz w:val="2"/>
                <w:szCs w:val="2"/>
              </w:rPr>
            </w:pPr>
          </w:p>
        </w:tc>
        <w:tc>
          <w:tcPr>
            <w:tcW w:w="1036" w:type="dxa"/>
            <w:gridSpan w:val="2"/>
            <w:tcBorders>
              <w:top w:val="nil"/>
              <w:left w:val="nil"/>
              <w:bottom w:val="nil"/>
              <w:right w:val="nil"/>
            </w:tcBorders>
            <w:shd w:val="clear" w:color="auto" w:fill="auto"/>
            <w:noWrap/>
            <w:vAlign w:val="center"/>
            <w:hideMark/>
          </w:tcPr>
          <w:p w14:paraId="546CA488" w14:textId="77777777" w:rsidR="00682944" w:rsidRDefault="00682944" w:rsidP="00C46D42">
            <w:pPr>
              <w:jc w:val="right"/>
              <w:rPr>
                <w:sz w:val="20"/>
              </w:rPr>
            </w:pPr>
          </w:p>
        </w:tc>
        <w:tc>
          <w:tcPr>
            <w:tcW w:w="1036" w:type="dxa"/>
            <w:gridSpan w:val="2"/>
            <w:tcBorders>
              <w:top w:val="nil"/>
              <w:left w:val="nil"/>
              <w:bottom w:val="nil"/>
              <w:right w:val="nil"/>
            </w:tcBorders>
            <w:shd w:val="clear" w:color="auto" w:fill="auto"/>
            <w:noWrap/>
            <w:vAlign w:val="center"/>
            <w:hideMark/>
          </w:tcPr>
          <w:p w14:paraId="66F0CB46" w14:textId="77777777" w:rsidR="00682944" w:rsidRDefault="00682944" w:rsidP="00C46D42">
            <w:pPr>
              <w:jc w:val="right"/>
              <w:rPr>
                <w:sz w:val="20"/>
              </w:rPr>
            </w:pPr>
          </w:p>
        </w:tc>
        <w:tc>
          <w:tcPr>
            <w:tcW w:w="1028" w:type="dxa"/>
            <w:gridSpan w:val="2"/>
            <w:tcBorders>
              <w:top w:val="nil"/>
              <w:left w:val="nil"/>
              <w:bottom w:val="nil"/>
              <w:right w:val="single" w:sz="8" w:space="0" w:color="auto"/>
            </w:tcBorders>
            <w:shd w:val="clear" w:color="auto" w:fill="auto"/>
            <w:noWrap/>
            <w:vAlign w:val="center"/>
            <w:hideMark/>
          </w:tcPr>
          <w:p w14:paraId="3EB31C6A" w14:textId="77777777" w:rsidR="00682944" w:rsidRDefault="00682944" w:rsidP="00C46D42">
            <w:pPr>
              <w:jc w:val="right"/>
              <w:rPr>
                <w:rFonts w:ascii="Calibri" w:hAnsi="Calibri" w:cs="Calibri"/>
                <w:color w:val="000000"/>
                <w:sz w:val="2"/>
                <w:szCs w:val="2"/>
              </w:rPr>
            </w:pPr>
            <w:r>
              <w:rPr>
                <w:rFonts w:ascii="Calibri" w:hAnsi="Calibri" w:cs="Calibri"/>
                <w:color w:val="000000"/>
                <w:sz w:val="2"/>
                <w:szCs w:val="2"/>
              </w:rPr>
              <w:t> </w:t>
            </w:r>
          </w:p>
        </w:tc>
        <w:tc>
          <w:tcPr>
            <w:tcW w:w="768" w:type="dxa"/>
            <w:gridSpan w:val="2"/>
            <w:tcBorders>
              <w:top w:val="nil"/>
              <w:left w:val="nil"/>
              <w:bottom w:val="nil"/>
              <w:right w:val="nil"/>
            </w:tcBorders>
            <w:shd w:val="clear" w:color="auto" w:fill="auto"/>
            <w:noWrap/>
            <w:vAlign w:val="bottom"/>
            <w:hideMark/>
          </w:tcPr>
          <w:p w14:paraId="7855DC21" w14:textId="77777777" w:rsidR="00682944" w:rsidRDefault="00682944" w:rsidP="00C46D42">
            <w:pPr>
              <w:jc w:val="right"/>
              <w:rPr>
                <w:rFonts w:ascii="Calibri" w:hAnsi="Calibri" w:cs="Calibri"/>
                <w:color w:val="000000"/>
                <w:sz w:val="2"/>
                <w:szCs w:val="2"/>
              </w:rPr>
            </w:pPr>
          </w:p>
        </w:tc>
      </w:tr>
      <w:tr w:rsidR="00682944" w14:paraId="1DFC6B82"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1E6343A7" w14:textId="77777777" w:rsidR="00682944" w:rsidRDefault="00682944" w:rsidP="00C46D42">
            <w:pPr>
              <w:jc w:val="both"/>
              <w:rPr>
                <w:rFonts w:ascii="Calibri" w:hAnsi="Calibri" w:cs="Calibri"/>
                <w:color w:val="000000"/>
                <w:sz w:val="20"/>
              </w:rPr>
            </w:pPr>
            <w:r>
              <w:rPr>
                <w:rFonts w:ascii="Calibri" w:hAnsi="Calibri" w:cs="Calibri"/>
                <w:color w:val="000000"/>
                <w:sz w:val="20"/>
              </w:rPr>
              <w:t>Depreciation and amortisation</w:t>
            </w:r>
          </w:p>
        </w:tc>
        <w:tc>
          <w:tcPr>
            <w:tcW w:w="1036" w:type="dxa"/>
            <w:gridSpan w:val="2"/>
            <w:tcBorders>
              <w:top w:val="nil"/>
              <w:left w:val="nil"/>
              <w:bottom w:val="single" w:sz="8" w:space="0" w:color="auto"/>
              <w:right w:val="nil"/>
            </w:tcBorders>
            <w:shd w:val="clear" w:color="auto" w:fill="auto"/>
            <w:noWrap/>
            <w:vAlign w:val="center"/>
            <w:hideMark/>
          </w:tcPr>
          <w:p w14:paraId="61271C28" w14:textId="77777777" w:rsidR="00682944" w:rsidRDefault="00682944" w:rsidP="00C46D42">
            <w:pPr>
              <w:jc w:val="right"/>
              <w:rPr>
                <w:rFonts w:ascii="Calibri" w:hAnsi="Calibri" w:cs="Calibri"/>
                <w:sz w:val="20"/>
              </w:rPr>
            </w:pPr>
            <w:r>
              <w:rPr>
                <w:rFonts w:ascii="Calibri" w:hAnsi="Calibri" w:cs="Calibri"/>
                <w:sz w:val="20"/>
              </w:rPr>
              <w:t>(30)</w:t>
            </w:r>
          </w:p>
        </w:tc>
        <w:tc>
          <w:tcPr>
            <w:tcW w:w="1036" w:type="dxa"/>
            <w:gridSpan w:val="2"/>
            <w:tcBorders>
              <w:top w:val="nil"/>
              <w:left w:val="nil"/>
              <w:bottom w:val="single" w:sz="8" w:space="0" w:color="auto"/>
              <w:right w:val="nil"/>
            </w:tcBorders>
            <w:shd w:val="clear" w:color="auto" w:fill="auto"/>
            <w:noWrap/>
            <w:vAlign w:val="center"/>
            <w:hideMark/>
          </w:tcPr>
          <w:p w14:paraId="3470171A" w14:textId="77777777" w:rsidR="00682944" w:rsidRDefault="00682944" w:rsidP="00C46D42">
            <w:pPr>
              <w:jc w:val="right"/>
              <w:rPr>
                <w:rFonts w:ascii="Calibri" w:hAnsi="Calibri" w:cs="Calibri"/>
                <w:sz w:val="20"/>
              </w:rPr>
            </w:pPr>
            <w:r>
              <w:rPr>
                <w:rFonts w:ascii="Calibri" w:hAnsi="Calibri" w:cs="Calibri"/>
                <w:sz w:val="20"/>
              </w:rPr>
              <w:t>(30)</w:t>
            </w:r>
          </w:p>
        </w:tc>
        <w:tc>
          <w:tcPr>
            <w:tcW w:w="1036" w:type="dxa"/>
            <w:gridSpan w:val="2"/>
            <w:tcBorders>
              <w:top w:val="nil"/>
              <w:left w:val="nil"/>
              <w:bottom w:val="single" w:sz="8" w:space="0" w:color="auto"/>
              <w:right w:val="nil"/>
            </w:tcBorders>
            <w:shd w:val="clear" w:color="auto" w:fill="auto"/>
            <w:noWrap/>
            <w:vAlign w:val="center"/>
            <w:hideMark/>
          </w:tcPr>
          <w:p w14:paraId="4B3321DA" w14:textId="77777777" w:rsidR="00682944" w:rsidRDefault="00682944" w:rsidP="00C46D42">
            <w:pPr>
              <w:jc w:val="right"/>
              <w:rPr>
                <w:rFonts w:ascii="Calibri" w:hAnsi="Calibri" w:cs="Calibri"/>
                <w:sz w:val="20"/>
              </w:rPr>
            </w:pPr>
            <w:r>
              <w:rPr>
                <w:rFonts w:ascii="Calibri" w:hAnsi="Calibri" w:cs="Calibri"/>
                <w:sz w:val="20"/>
              </w:rPr>
              <w:t>+1%</w:t>
            </w:r>
          </w:p>
        </w:tc>
        <w:tc>
          <w:tcPr>
            <w:tcW w:w="1028" w:type="dxa"/>
            <w:gridSpan w:val="2"/>
            <w:tcBorders>
              <w:top w:val="nil"/>
              <w:left w:val="nil"/>
              <w:bottom w:val="single" w:sz="8" w:space="0" w:color="auto"/>
              <w:right w:val="single" w:sz="8" w:space="0" w:color="auto"/>
            </w:tcBorders>
            <w:shd w:val="clear" w:color="auto" w:fill="auto"/>
            <w:noWrap/>
            <w:vAlign w:val="center"/>
            <w:hideMark/>
          </w:tcPr>
          <w:p w14:paraId="03A68722" w14:textId="77777777" w:rsidR="00682944" w:rsidRDefault="00682944" w:rsidP="00C46D42">
            <w:pPr>
              <w:jc w:val="right"/>
              <w:rPr>
                <w:rFonts w:ascii="Calibri" w:hAnsi="Calibri" w:cs="Calibri"/>
                <w:color w:val="000000"/>
                <w:sz w:val="20"/>
              </w:rPr>
            </w:pPr>
            <w:r>
              <w:rPr>
                <w:rFonts w:ascii="Calibri" w:hAnsi="Calibri" w:cs="Calibri"/>
                <w:color w:val="000000"/>
                <w:sz w:val="20"/>
              </w:rPr>
              <w:t>+2%</w:t>
            </w:r>
          </w:p>
        </w:tc>
        <w:tc>
          <w:tcPr>
            <w:tcW w:w="768" w:type="dxa"/>
            <w:gridSpan w:val="2"/>
            <w:tcBorders>
              <w:top w:val="nil"/>
              <w:left w:val="nil"/>
              <w:bottom w:val="nil"/>
              <w:right w:val="nil"/>
            </w:tcBorders>
            <w:shd w:val="clear" w:color="auto" w:fill="auto"/>
            <w:noWrap/>
            <w:vAlign w:val="bottom"/>
            <w:hideMark/>
          </w:tcPr>
          <w:p w14:paraId="269ADC26" w14:textId="77777777" w:rsidR="00682944" w:rsidRDefault="00682944" w:rsidP="00C46D42">
            <w:pPr>
              <w:jc w:val="right"/>
              <w:rPr>
                <w:rFonts w:ascii="Calibri" w:hAnsi="Calibri" w:cs="Calibri"/>
                <w:color w:val="000000"/>
                <w:sz w:val="20"/>
              </w:rPr>
            </w:pPr>
          </w:p>
        </w:tc>
      </w:tr>
      <w:tr w:rsidR="00682944" w14:paraId="705A0CDC" w14:textId="77777777" w:rsidTr="00C46D42">
        <w:trPr>
          <w:gridBefore w:val="1"/>
          <w:wBefore w:w="10" w:type="dxa"/>
          <w:trHeight w:val="34"/>
        </w:trPr>
        <w:tc>
          <w:tcPr>
            <w:tcW w:w="2928" w:type="dxa"/>
            <w:gridSpan w:val="2"/>
            <w:tcBorders>
              <w:top w:val="nil"/>
              <w:left w:val="single" w:sz="8" w:space="0" w:color="auto"/>
              <w:bottom w:val="nil"/>
              <w:right w:val="nil"/>
            </w:tcBorders>
            <w:shd w:val="clear" w:color="auto" w:fill="auto"/>
            <w:noWrap/>
            <w:vAlign w:val="center"/>
            <w:hideMark/>
          </w:tcPr>
          <w:p w14:paraId="77B51B90" w14:textId="77777777" w:rsidR="00682944" w:rsidRDefault="00682944" w:rsidP="00C46D42">
            <w:pPr>
              <w:jc w:val="both"/>
              <w:rPr>
                <w:rFonts w:ascii="Calibri" w:hAnsi="Calibri" w:cs="Calibri"/>
                <w:color w:val="000000"/>
                <w:sz w:val="2"/>
                <w:szCs w:val="2"/>
              </w:rPr>
            </w:pPr>
            <w:r>
              <w:rPr>
                <w:rFonts w:ascii="Calibri" w:hAnsi="Calibri" w:cs="Calibri"/>
                <w:color w:val="000000"/>
                <w:sz w:val="2"/>
                <w:szCs w:val="2"/>
              </w:rPr>
              <w:t> </w:t>
            </w:r>
          </w:p>
        </w:tc>
        <w:tc>
          <w:tcPr>
            <w:tcW w:w="1036" w:type="dxa"/>
            <w:gridSpan w:val="2"/>
            <w:tcBorders>
              <w:top w:val="nil"/>
              <w:left w:val="nil"/>
              <w:bottom w:val="nil"/>
              <w:right w:val="nil"/>
            </w:tcBorders>
            <w:shd w:val="clear" w:color="auto" w:fill="auto"/>
            <w:noWrap/>
            <w:vAlign w:val="center"/>
            <w:hideMark/>
          </w:tcPr>
          <w:p w14:paraId="79EF4C22" w14:textId="77777777" w:rsidR="00682944" w:rsidRDefault="00682944" w:rsidP="00C46D42">
            <w:pPr>
              <w:jc w:val="both"/>
              <w:rPr>
                <w:rFonts w:ascii="Calibri" w:hAnsi="Calibri" w:cs="Calibri"/>
                <w:color w:val="000000"/>
                <w:sz w:val="2"/>
                <w:szCs w:val="2"/>
              </w:rPr>
            </w:pPr>
          </w:p>
        </w:tc>
        <w:tc>
          <w:tcPr>
            <w:tcW w:w="1036" w:type="dxa"/>
            <w:gridSpan w:val="2"/>
            <w:tcBorders>
              <w:top w:val="nil"/>
              <w:left w:val="nil"/>
              <w:bottom w:val="nil"/>
              <w:right w:val="nil"/>
            </w:tcBorders>
            <w:shd w:val="clear" w:color="auto" w:fill="auto"/>
            <w:noWrap/>
            <w:vAlign w:val="center"/>
            <w:hideMark/>
          </w:tcPr>
          <w:p w14:paraId="6C48B90C" w14:textId="77777777" w:rsidR="00682944" w:rsidRDefault="00682944" w:rsidP="00C46D42">
            <w:pPr>
              <w:jc w:val="right"/>
              <w:rPr>
                <w:sz w:val="20"/>
              </w:rPr>
            </w:pPr>
          </w:p>
        </w:tc>
        <w:tc>
          <w:tcPr>
            <w:tcW w:w="1036" w:type="dxa"/>
            <w:gridSpan w:val="2"/>
            <w:tcBorders>
              <w:top w:val="nil"/>
              <w:left w:val="nil"/>
              <w:bottom w:val="nil"/>
              <w:right w:val="nil"/>
            </w:tcBorders>
            <w:shd w:val="clear" w:color="auto" w:fill="auto"/>
            <w:noWrap/>
            <w:vAlign w:val="center"/>
            <w:hideMark/>
          </w:tcPr>
          <w:p w14:paraId="3CEFF593" w14:textId="77777777" w:rsidR="00682944" w:rsidRDefault="00682944" w:rsidP="00C46D42">
            <w:pPr>
              <w:jc w:val="right"/>
              <w:rPr>
                <w:sz w:val="20"/>
              </w:rPr>
            </w:pPr>
          </w:p>
        </w:tc>
        <w:tc>
          <w:tcPr>
            <w:tcW w:w="1028" w:type="dxa"/>
            <w:gridSpan w:val="2"/>
            <w:tcBorders>
              <w:top w:val="nil"/>
              <w:left w:val="nil"/>
              <w:bottom w:val="nil"/>
              <w:right w:val="single" w:sz="8" w:space="0" w:color="auto"/>
            </w:tcBorders>
            <w:shd w:val="clear" w:color="auto" w:fill="auto"/>
            <w:noWrap/>
            <w:vAlign w:val="center"/>
            <w:hideMark/>
          </w:tcPr>
          <w:p w14:paraId="5CACD7C0" w14:textId="77777777" w:rsidR="00682944" w:rsidRDefault="00682944" w:rsidP="00C46D42">
            <w:pPr>
              <w:jc w:val="right"/>
              <w:rPr>
                <w:rFonts w:ascii="Calibri" w:hAnsi="Calibri" w:cs="Calibri"/>
                <w:color w:val="000000"/>
                <w:sz w:val="2"/>
                <w:szCs w:val="2"/>
              </w:rPr>
            </w:pPr>
            <w:r>
              <w:rPr>
                <w:rFonts w:ascii="Calibri" w:hAnsi="Calibri" w:cs="Calibri"/>
                <w:color w:val="000000"/>
                <w:sz w:val="2"/>
                <w:szCs w:val="2"/>
              </w:rPr>
              <w:t> </w:t>
            </w:r>
          </w:p>
        </w:tc>
        <w:tc>
          <w:tcPr>
            <w:tcW w:w="768" w:type="dxa"/>
            <w:gridSpan w:val="2"/>
            <w:tcBorders>
              <w:top w:val="nil"/>
              <w:left w:val="nil"/>
              <w:bottom w:val="nil"/>
              <w:right w:val="nil"/>
            </w:tcBorders>
            <w:shd w:val="clear" w:color="auto" w:fill="auto"/>
            <w:noWrap/>
            <w:vAlign w:val="bottom"/>
            <w:hideMark/>
          </w:tcPr>
          <w:p w14:paraId="6DDDC84C" w14:textId="77777777" w:rsidR="00682944" w:rsidRDefault="00682944" w:rsidP="00C46D42">
            <w:pPr>
              <w:jc w:val="right"/>
              <w:rPr>
                <w:rFonts w:ascii="Calibri" w:hAnsi="Calibri" w:cs="Calibri"/>
                <w:color w:val="000000"/>
                <w:sz w:val="2"/>
                <w:szCs w:val="2"/>
              </w:rPr>
            </w:pPr>
          </w:p>
        </w:tc>
      </w:tr>
      <w:tr w:rsidR="00682944" w14:paraId="5F953757" w14:textId="77777777" w:rsidTr="00C46D42">
        <w:trPr>
          <w:gridBefore w:val="1"/>
          <w:wBefore w:w="10" w:type="dxa"/>
          <w:trHeight w:val="255"/>
        </w:trPr>
        <w:tc>
          <w:tcPr>
            <w:tcW w:w="2928" w:type="dxa"/>
            <w:gridSpan w:val="2"/>
            <w:tcBorders>
              <w:top w:val="nil"/>
              <w:left w:val="single" w:sz="8" w:space="0" w:color="auto"/>
              <w:bottom w:val="nil"/>
              <w:right w:val="nil"/>
            </w:tcBorders>
            <w:shd w:val="clear" w:color="auto" w:fill="auto"/>
            <w:noWrap/>
            <w:vAlign w:val="center"/>
            <w:hideMark/>
          </w:tcPr>
          <w:p w14:paraId="49AC3A80" w14:textId="77777777" w:rsidR="00682944" w:rsidRDefault="00682944" w:rsidP="00C46D42">
            <w:pPr>
              <w:jc w:val="both"/>
              <w:rPr>
                <w:rFonts w:ascii="Calibri" w:hAnsi="Calibri" w:cs="Calibri"/>
                <w:b/>
                <w:bCs/>
                <w:color w:val="000000"/>
                <w:sz w:val="20"/>
              </w:rPr>
            </w:pPr>
            <w:r>
              <w:rPr>
                <w:rFonts w:ascii="Calibri" w:hAnsi="Calibri" w:cs="Calibri"/>
                <w:b/>
                <w:bCs/>
                <w:color w:val="000000"/>
                <w:sz w:val="20"/>
              </w:rPr>
              <w:t>Adjusted</w:t>
            </w:r>
            <w:r>
              <w:rPr>
                <w:rFonts w:ascii="Calibri" w:hAnsi="Calibri" w:cs="Calibri"/>
                <w:i/>
                <w:iCs/>
                <w:color w:val="000000"/>
                <w:sz w:val="20"/>
                <w:vertAlign w:val="superscript"/>
              </w:rPr>
              <w:t xml:space="preserve">1 </w:t>
            </w:r>
            <w:r>
              <w:rPr>
                <w:rFonts w:ascii="Calibri" w:hAnsi="Calibri" w:cs="Calibri"/>
                <w:b/>
                <w:bCs/>
                <w:color w:val="000000"/>
                <w:sz w:val="20"/>
              </w:rPr>
              <w:t>operating profit</w:t>
            </w:r>
          </w:p>
        </w:tc>
        <w:tc>
          <w:tcPr>
            <w:tcW w:w="1036" w:type="dxa"/>
            <w:gridSpan w:val="2"/>
            <w:tcBorders>
              <w:top w:val="nil"/>
              <w:left w:val="nil"/>
              <w:bottom w:val="nil"/>
              <w:right w:val="nil"/>
            </w:tcBorders>
            <w:shd w:val="clear" w:color="auto" w:fill="auto"/>
            <w:noWrap/>
            <w:vAlign w:val="center"/>
            <w:hideMark/>
          </w:tcPr>
          <w:p w14:paraId="6F4D0D99" w14:textId="77777777" w:rsidR="00682944" w:rsidRDefault="00682944" w:rsidP="00C46D42">
            <w:pPr>
              <w:jc w:val="right"/>
              <w:rPr>
                <w:rFonts w:ascii="Calibri" w:hAnsi="Calibri" w:cs="Calibri"/>
                <w:b/>
                <w:bCs/>
                <w:sz w:val="20"/>
              </w:rPr>
            </w:pPr>
            <w:r>
              <w:rPr>
                <w:rFonts w:ascii="Calibri" w:hAnsi="Calibri" w:cs="Calibri"/>
                <w:b/>
                <w:bCs/>
                <w:sz w:val="20"/>
              </w:rPr>
              <w:t>288</w:t>
            </w:r>
          </w:p>
        </w:tc>
        <w:tc>
          <w:tcPr>
            <w:tcW w:w="1036" w:type="dxa"/>
            <w:gridSpan w:val="2"/>
            <w:tcBorders>
              <w:top w:val="nil"/>
              <w:left w:val="nil"/>
              <w:bottom w:val="nil"/>
              <w:right w:val="nil"/>
            </w:tcBorders>
            <w:shd w:val="clear" w:color="auto" w:fill="auto"/>
            <w:noWrap/>
            <w:vAlign w:val="center"/>
            <w:hideMark/>
          </w:tcPr>
          <w:p w14:paraId="7A0FA342" w14:textId="77777777" w:rsidR="00682944" w:rsidRDefault="00682944" w:rsidP="00C46D42">
            <w:pPr>
              <w:jc w:val="right"/>
              <w:rPr>
                <w:rFonts w:ascii="Calibri" w:hAnsi="Calibri" w:cs="Calibri"/>
                <w:b/>
                <w:bCs/>
                <w:sz w:val="20"/>
              </w:rPr>
            </w:pPr>
            <w:r>
              <w:rPr>
                <w:rFonts w:ascii="Calibri" w:hAnsi="Calibri" w:cs="Calibri"/>
                <w:b/>
                <w:bCs/>
                <w:sz w:val="20"/>
              </w:rPr>
              <w:t>131</w:t>
            </w:r>
          </w:p>
        </w:tc>
        <w:tc>
          <w:tcPr>
            <w:tcW w:w="1036" w:type="dxa"/>
            <w:gridSpan w:val="2"/>
            <w:tcBorders>
              <w:top w:val="nil"/>
              <w:left w:val="nil"/>
              <w:bottom w:val="nil"/>
              <w:right w:val="nil"/>
            </w:tcBorders>
            <w:shd w:val="clear" w:color="auto" w:fill="auto"/>
            <w:noWrap/>
            <w:vAlign w:val="center"/>
            <w:hideMark/>
          </w:tcPr>
          <w:p w14:paraId="44F724C5" w14:textId="77777777" w:rsidR="00682944" w:rsidRDefault="00682944" w:rsidP="00C46D42">
            <w:pPr>
              <w:jc w:val="right"/>
              <w:rPr>
                <w:rFonts w:ascii="Calibri" w:hAnsi="Calibri" w:cs="Calibri"/>
                <w:b/>
                <w:bCs/>
                <w:sz w:val="20"/>
              </w:rPr>
            </w:pPr>
            <w:r>
              <w:rPr>
                <w:rFonts w:ascii="Calibri" w:hAnsi="Calibri" w:cs="Calibri"/>
                <w:b/>
                <w:bCs/>
                <w:sz w:val="20"/>
              </w:rPr>
              <w:t>+119%</w:t>
            </w:r>
          </w:p>
        </w:tc>
        <w:tc>
          <w:tcPr>
            <w:tcW w:w="1028" w:type="dxa"/>
            <w:gridSpan w:val="2"/>
            <w:tcBorders>
              <w:top w:val="nil"/>
              <w:left w:val="nil"/>
              <w:bottom w:val="nil"/>
              <w:right w:val="single" w:sz="8" w:space="0" w:color="auto"/>
            </w:tcBorders>
            <w:shd w:val="clear" w:color="auto" w:fill="auto"/>
            <w:noWrap/>
            <w:vAlign w:val="center"/>
            <w:hideMark/>
          </w:tcPr>
          <w:p w14:paraId="584A74E7"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+119%</w:t>
            </w:r>
          </w:p>
        </w:tc>
        <w:tc>
          <w:tcPr>
            <w:tcW w:w="768" w:type="dxa"/>
            <w:gridSpan w:val="2"/>
            <w:tcBorders>
              <w:top w:val="nil"/>
              <w:left w:val="nil"/>
              <w:bottom w:val="nil"/>
              <w:right w:val="nil"/>
            </w:tcBorders>
            <w:shd w:val="clear" w:color="auto" w:fill="auto"/>
            <w:noWrap/>
            <w:vAlign w:val="bottom"/>
            <w:hideMark/>
          </w:tcPr>
          <w:p w14:paraId="3B73ABDE" w14:textId="77777777" w:rsidR="00682944" w:rsidRDefault="00682944" w:rsidP="00C46D42">
            <w:pPr>
              <w:jc w:val="right"/>
              <w:rPr>
                <w:rFonts w:ascii="Calibri" w:hAnsi="Calibri" w:cs="Calibri"/>
                <w:b/>
                <w:bCs/>
                <w:color w:val="000000"/>
                <w:sz w:val="20"/>
              </w:rPr>
            </w:pPr>
          </w:p>
        </w:tc>
      </w:tr>
      <w:tr w:rsidR="00682944" w14:paraId="7E433F55" w14:textId="77777777" w:rsidTr="00C46D42">
        <w:trPr>
          <w:gridBefore w:val="1"/>
          <w:wBefore w:w="10" w:type="dxa"/>
          <w:trHeight w:val="120"/>
        </w:trPr>
        <w:tc>
          <w:tcPr>
            <w:tcW w:w="2928" w:type="dxa"/>
            <w:gridSpan w:val="2"/>
            <w:tcBorders>
              <w:top w:val="nil"/>
              <w:left w:val="single" w:sz="8" w:space="0" w:color="auto"/>
              <w:bottom w:val="single" w:sz="8" w:space="0" w:color="auto"/>
              <w:right w:val="nil"/>
            </w:tcBorders>
            <w:shd w:val="clear" w:color="auto" w:fill="auto"/>
            <w:noWrap/>
            <w:vAlign w:val="center"/>
            <w:hideMark/>
          </w:tcPr>
          <w:p w14:paraId="7A7900AF" w14:textId="77777777" w:rsidR="00682944" w:rsidRDefault="00682944" w:rsidP="00C46D42">
            <w:pPr>
              <w:jc w:val="both"/>
              <w:rPr>
                <w:rFonts w:ascii="Calibri" w:hAnsi="Calibri" w:cs="Calibri"/>
                <w:b/>
                <w:bCs/>
                <w:color w:val="FF0000"/>
                <w:sz w:val="2"/>
                <w:szCs w:val="2"/>
              </w:rPr>
            </w:pPr>
            <w:r>
              <w:rPr>
                <w:rFonts w:ascii="Calibri" w:hAnsi="Calibri" w:cs="Calibri"/>
                <w:b/>
                <w:bCs/>
                <w:color w:val="FF0000"/>
                <w:sz w:val="2"/>
                <w:szCs w:val="2"/>
              </w:rPr>
              <w:t> </w:t>
            </w:r>
          </w:p>
        </w:tc>
        <w:tc>
          <w:tcPr>
            <w:tcW w:w="1036" w:type="dxa"/>
            <w:gridSpan w:val="2"/>
            <w:tcBorders>
              <w:top w:val="nil"/>
              <w:left w:val="nil"/>
              <w:bottom w:val="single" w:sz="8" w:space="0" w:color="auto"/>
              <w:right w:val="nil"/>
            </w:tcBorders>
            <w:shd w:val="clear" w:color="auto" w:fill="auto"/>
            <w:noWrap/>
            <w:vAlign w:val="center"/>
            <w:hideMark/>
          </w:tcPr>
          <w:p w14:paraId="0F1C31FD" w14:textId="77777777" w:rsidR="00682944" w:rsidRDefault="00682944" w:rsidP="00C46D42">
            <w:pPr>
              <w:jc w:val="right"/>
              <w:rPr>
                <w:rFonts w:ascii="Calibri" w:hAnsi="Calibri" w:cs="Calibri"/>
                <w:b/>
                <w:bCs/>
                <w:color w:val="FF0000"/>
                <w:sz w:val="2"/>
                <w:szCs w:val="2"/>
              </w:rPr>
            </w:pPr>
            <w:r>
              <w:rPr>
                <w:rFonts w:ascii="Calibri" w:hAnsi="Calibri" w:cs="Calibri"/>
                <w:b/>
                <w:bCs/>
                <w:color w:val="FF0000"/>
                <w:sz w:val="2"/>
                <w:szCs w:val="2"/>
              </w:rPr>
              <w:t> </w:t>
            </w:r>
          </w:p>
        </w:tc>
        <w:tc>
          <w:tcPr>
            <w:tcW w:w="1036" w:type="dxa"/>
            <w:gridSpan w:val="2"/>
            <w:tcBorders>
              <w:top w:val="nil"/>
              <w:left w:val="nil"/>
              <w:bottom w:val="single" w:sz="8" w:space="0" w:color="auto"/>
              <w:right w:val="nil"/>
            </w:tcBorders>
            <w:shd w:val="clear" w:color="auto" w:fill="auto"/>
            <w:noWrap/>
            <w:vAlign w:val="center"/>
            <w:hideMark/>
          </w:tcPr>
          <w:p w14:paraId="47B6667D" w14:textId="77777777" w:rsidR="00682944" w:rsidRDefault="00682944" w:rsidP="00C46D42">
            <w:pPr>
              <w:jc w:val="right"/>
              <w:rPr>
                <w:rFonts w:ascii="Calibri" w:hAnsi="Calibri" w:cs="Calibri"/>
                <w:b/>
                <w:bCs/>
                <w:sz w:val="2"/>
                <w:szCs w:val="2"/>
              </w:rPr>
            </w:pPr>
            <w:r>
              <w:rPr>
                <w:rFonts w:ascii="Calibri" w:hAnsi="Calibri" w:cs="Calibri"/>
                <w:b/>
                <w:bCs/>
                <w:sz w:val="2"/>
                <w:szCs w:val="2"/>
              </w:rPr>
              <w:t> </w:t>
            </w:r>
          </w:p>
        </w:tc>
        <w:tc>
          <w:tcPr>
            <w:tcW w:w="1036" w:type="dxa"/>
            <w:gridSpan w:val="2"/>
            <w:tcBorders>
              <w:top w:val="nil"/>
              <w:left w:val="nil"/>
              <w:bottom w:val="single" w:sz="8" w:space="0" w:color="auto"/>
              <w:right w:val="nil"/>
            </w:tcBorders>
            <w:shd w:val="clear" w:color="auto" w:fill="auto"/>
            <w:noWrap/>
            <w:vAlign w:val="center"/>
            <w:hideMark/>
          </w:tcPr>
          <w:p w14:paraId="3B86B05D" w14:textId="77777777" w:rsidR="00682944" w:rsidRDefault="00682944" w:rsidP="00C46D42">
            <w:pPr>
              <w:jc w:val="right"/>
              <w:rPr>
                <w:rFonts w:ascii="Calibri" w:hAnsi="Calibri" w:cs="Calibri"/>
                <w:b/>
                <w:bCs/>
                <w:sz w:val="2"/>
                <w:szCs w:val="2"/>
              </w:rPr>
            </w:pPr>
            <w:r>
              <w:rPr>
                <w:rFonts w:ascii="Calibri" w:hAnsi="Calibri" w:cs="Calibri"/>
                <w:b/>
                <w:bCs/>
                <w:sz w:val="2"/>
                <w:szCs w:val="2"/>
              </w:rPr>
              <w:t> </w:t>
            </w:r>
          </w:p>
        </w:tc>
        <w:tc>
          <w:tcPr>
            <w:tcW w:w="1028" w:type="dxa"/>
            <w:gridSpan w:val="2"/>
            <w:tcBorders>
              <w:top w:val="nil"/>
              <w:left w:val="nil"/>
              <w:bottom w:val="single" w:sz="8" w:space="0" w:color="auto"/>
              <w:right w:val="single" w:sz="8" w:space="0" w:color="auto"/>
            </w:tcBorders>
            <w:shd w:val="clear" w:color="auto" w:fill="auto"/>
            <w:noWrap/>
            <w:vAlign w:val="center"/>
            <w:hideMark/>
          </w:tcPr>
          <w:p w14:paraId="3928A94A" w14:textId="77777777" w:rsidR="00682944" w:rsidRDefault="00682944" w:rsidP="00C46D42">
            <w:pPr>
              <w:jc w:val="right"/>
              <w:rPr>
                <w:rFonts w:ascii="Calibri" w:hAnsi="Calibri" w:cs="Calibri"/>
                <w:b/>
                <w:bCs/>
                <w:color w:val="FF0000"/>
                <w:sz w:val="2"/>
                <w:szCs w:val="2"/>
              </w:rPr>
            </w:pPr>
            <w:r>
              <w:rPr>
                <w:rFonts w:ascii="Calibri" w:hAnsi="Calibri" w:cs="Calibri"/>
                <w:b/>
                <w:bCs/>
                <w:color w:val="FF0000"/>
                <w:sz w:val="2"/>
                <w:szCs w:val="2"/>
              </w:rPr>
              <w:t> </w:t>
            </w:r>
          </w:p>
        </w:tc>
        <w:tc>
          <w:tcPr>
            <w:tcW w:w="768" w:type="dxa"/>
            <w:gridSpan w:val="2"/>
            <w:tcBorders>
              <w:top w:val="nil"/>
              <w:left w:val="nil"/>
              <w:bottom w:val="nil"/>
              <w:right w:val="nil"/>
            </w:tcBorders>
            <w:shd w:val="clear" w:color="auto" w:fill="auto"/>
            <w:noWrap/>
            <w:vAlign w:val="bottom"/>
            <w:hideMark/>
          </w:tcPr>
          <w:p w14:paraId="67F35CFD" w14:textId="77777777" w:rsidR="00682944" w:rsidRDefault="00682944" w:rsidP="00C46D42">
            <w:pPr>
              <w:jc w:val="right"/>
              <w:rPr>
                <w:rFonts w:ascii="Calibri" w:hAnsi="Calibri" w:cs="Calibri"/>
                <w:b/>
                <w:bCs/>
                <w:color w:val="FF0000"/>
                <w:sz w:val="2"/>
                <w:szCs w:val="2"/>
              </w:rPr>
            </w:pPr>
          </w:p>
        </w:tc>
      </w:tr>
      <w:tr w:rsidR="00682944" w14:paraId="25593558" w14:textId="77777777" w:rsidTr="00C46D42">
        <w:trPr>
          <w:gridBefore w:val="1"/>
          <w:wBefore w:w="10" w:type="dxa"/>
          <w:trHeight w:val="120"/>
        </w:trPr>
        <w:tc>
          <w:tcPr>
            <w:tcW w:w="2928" w:type="dxa"/>
            <w:gridSpan w:val="2"/>
            <w:tcBorders>
              <w:top w:val="nil"/>
              <w:left w:val="nil"/>
              <w:bottom w:val="nil"/>
              <w:right w:val="nil"/>
            </w:tcBorders>
            <w:shd w:val="clear" w:color="auto" w:fill="auto"/>
            <w:noWrap/>
            <w:vAlign w:val="center"/>
            <w:hideMark/>
          </w:tcPr>
          <w:p w14:paraId="74E18F85" w14:textId="77777777" w:rsidR="00682944" w:rsidRDefault="00682944" w:rsidP="00C46D42">
            <w:pPr>
              <w:rPr>
                <w:sz w:val="20"/>
              </w:rPr>
            </w:pPr>
          </w:p>
        </w:tc>
        <w:tc>
          <w:tcPr>
            <w:tcW w:w="1036" w:type="dxa"/>
            <w:gridSpan w:val="2"/>
            <w:tcBorders>
              <w:top w:val="nil"/>
              <w:left w:val="nil"/>
              <w:bottom w:val="nil"/>
              <w:right w:val="nil"/>
            </w:tcBorders>
            <w:shd w:val="clear" w:color="auto" w:fill="auto"/>
            <w:noWrap/>
            <w:vAlign w:val="center"/>
            <w:hideMark/>
          </w:tcPr>
          <w:p w14:paraId="0C4BD409" w14:textId="77777777" w:rsidR="00682944" w:rsidRDefault="00682944" w:rsidP="00C46D42">
            <w:pPr>
              <w:jc w:val="both"/>
              <w:rPr>
                <w:sz w:val="20"/>
              </w:rPr>
            </w:pPr>
          </w:p>
        </w:tc>
        <w:tc>
          <w:tcPr>
            <w:tcW w:w="1036" w:type="dxa"/>
            <w:gridSpan w:val="2"/>
            <w:tcBorders>
              <w:top w:val="nil"/>
              <w:left w:val="nil"/>
              <w:bottom w:val="nil"/>
              <w:right w:val="nil"/>
            </w:tcBorders>
            <w:shd w:val="clear" w:color="auto" w:fill="auto"/>
            <w:noWrap/>
            <w:vAlign w:val="center"/>
            <w:hideMark/>
          </w:tcPr>
          <w:p w14:paraId="54121457" w14:textId="77777777" w:rsidR="00682944" w:rsidRDefault="00682944" w:rsidP="00C46D42">
            <w:pPr>
              <w:jc w:val="right"/>
              <w:rPr>
                <w:sz w:val="20"/>
              </w:rPr>
            </w:pPr>
          </w:p>
        </w:tc>
        <w:tc>
          <w:tcPr>
            <w:tcW w:w="1036" w:type="dxa"/>
            <w:gridSpan w:val="2"/>
            <w:tcBorders>
              <w:top w:val="nil"/>
              <w:left w:val="nil"/>
              <w:bottom w:val="nil"/>
              <w:right w:val="nil"/>
            </w:tcBorders>
            <w:shd w:val="clear" w:color="auto" w:fill="auto"/>
            <w:noWrap/>
            <w:vAlign w:val="center"/>
            <w:hideMark/>
          </w:tcPr>
          <w:p w14:paraId="54A33ADA" w14:textId="77777777" w:rsidR="00682944" w:rsidRDefault="00682944" w:rsidP="00C46D42">
            <w:pPr>
              <w:jc w:val="right"/>
              <w:rPr>
                <w:sz w:val="20"/>
              </w:rPr>
            </w:pPr>
          </w:p>
        </w:tc>
        <w:tc>
          <w:tcPr>
            <w:tcW w:w="1028" w:type="dxa"/>
            <w:gridSpan w:val="2"/>
            <w:tcBorders>
              <w:top w:val="nil"/>
              <w:left w:val="nil"/>
              <w:bottom w:val="nil"/>
              <w:right w:val="nil"/>
            </w:tcBorders>
            <w:shd w:val="clear" w:color="auto" w:fill="auto"/>
            <w:noWrap/>
            <w:vAlign w:val="center"/>
            <w:hideMark/>
          </w:tcPr>
          <w:p w14:paraId="15159098" w14:textId="77777777" w:rsidR="00682944" w:rsidRDefault="00682944" w:rsidP="00C46D42">
            <w:pPr>
              <w:jc w:val="right"/>
              <w:rPr>
                <w:sz w:val="20"/>
              </w:rPr>
            </w:pPr>
          </w:p>
        </w:tc>
        <w:tc>
          <w:tcPr>
            <w:tcW w:w="768" w:type="dxa"/>
            <w:gridSpan w:val="2"/>
            <w:tcBorders>
              <w:top w:val="nil"/>
              <w:left w:val="nil"/>
              <w:bottom w:val="nil"/>
              <w:right w:val="nil"/>
            </w:tcBorders>
            <w:shd w:val="clear" w:color="auto" w:fill="auto"/>
            <w:noWrap/>
            <w:vAlign w:val="bottom"/>
            <w:hideMark/>
          </w:tcPr>
          <w:p w14:paraId="7758D10F" w14:textId="77777777" w:rsidR="00682944" w:rsidRDefault="00682944" w:rsidP="00C46D42">
            <w:pPr>
              <w:jc w:val="right"/>
              <w:rPr>
                <w:sz w:val="20"/>
              </w:rPr>
            </w:pPr>
          </w:p>
        </w:tc>
      </w:tr>
      <w:tr w:rsidR="00682944" w14:paraId="7FB77B57" w14:textId="77777777" w:rsidTr="00C46D42">
        <w:trPr>
          <w:gridAfter w:val="1"/>
          <w:wAfter w:w="10" w:type="dxa"/>
          <w:trHeight w:val="255"/>
        </w:trPr>
        <w:tc>
          <w:tcPr>
            <w:tcW w:w="2928" w:type="dxa"/>
            <w:gridSpan w:val="2"/>
            <w:tcBorders>
              <w:top w:val="single" w:sz="8" w:space="0" w:color="auto"/>
              <w:left w:val="single" w:sz="8" w:space="0" w:color="auto"/>
              <w:bottom w:val="nil"/>
              <w:right w:val="nil"/>
            </w:tcBorders>
            <w:shd w:val="clear" w:color="auto" w:fill="auto"/>
            <w:noWrap/>
            <w:vAlign w:val="bottom"/>
            <w:hideMark/>
          </w:tcPr>
          <w:p w14:paraId="6A604569" w14:textId="77777777" w:rsidR="00682944" w:rsidRDefault="00682944" w:rsidP="00C46D42">
            <w:pPr>
              <w:rPr>
                <w:rFonts w:ascii="Calibri" w:hAnsi="Calibri" w:cs="Calibri"/>
                <w:b/>
                <w:bCs/>
                <w:color w:val="000000"/>
                <w:sz w:val="20"/>
              </w:rPr>
            </w:pPr>
            <w:r>
              <w:rPr>
                <w:rFonts w:ascii="Calibri" w:hAnsi="Calibri" w:cs="Calibri"/>
                <w:b/>
                <w:bCs/>
                <w:color w:val="000000"/>
                <w:sz w:val="20"/>
              </w:rPr>
              <w:t>Australia</w:t>
            </w:r>
          </w:p>
        </w:tc>
        <w:tc>
          <w:tcPr>
            <w:tcW w:w="1036" w:type="dxa"/>
            <w:gridSpan w:val="2"/>
            <w:tcBorders>
              <w:top w:val="single" w:sz="8" w:space="0" w:color="auto"/>
              <w:left w:val="nil"/>
              <w:bottom w:val="nil"/>
              <w:right w:val="nil"/>
            </w:tcBorders>
            <w:shd w:val="clear" w:color="auto" w:fill="auto"/>
            <w:noWrap/>
            <w:vAlign w:val="bottom"/>
            <w:hideMark/>
          </w:tcPr>
          <w:p w14:paraId="0A53C230"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Q1</w:t>
            </w:r>
          </w:p>
        </w:tc>
        <w:tc>
          <w:tcPr>
            <w:tcW w:w="1036" w:type="dxa"/>
            <w:gridSpan w:val="2"/>
            <w:tcBorders>
              <w:top w:val="single" w:sz="8" w:space="0" w:color="auto"/>
              <w:left w:val="nil"/>
              <w:bottom w:val="nil"/>
              <w:right w:val="nil"/>
            </w:tcBorders>
            <w:shd w:val="clear" w:color="auto" w:fill="auto"/>
            <w:noWrap/>
            <w:vAlign w:val="bottom"/>
            <w:hideMark/>
          </w:tcPr>
          <w:p w14:paraId="4A4D5446"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Q2</w:t>
            </w:r>
          </w:p>
        </w:tc>
        <w:tc>
          <w:tcPr>
            <w:tcW w:w="1036" w:type="dxa"/>
            <w:gridSpan w:val="2"/>
            <w:tcBorders>
              <w:top w:val="single" w:sz="8" w:space="0" w:color="auto"/>
              <w:left w:val="nil"/>
              <w:bottom w:val="nil"/>
              <w:right w:val="nil"/>
            </w:tcBorders>
            <w:shd w:val="clear" w:color="auto" w:fill="auto"/>
            <w:noWrap/>
            <w:vAlign w:val="bottom"/>
            <w:hideMark/>
          </w:tcPr>
          <w:p w14:paraId="13A6DB0C"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Q3</w:t>
            </w:r>
          </w:p>
        </w:tc>
        <w:tc>
          <w:tcPr>
            <w:tcW w:w="1028" w:type="dxa"/>
            <w:gridSpan w:val="2"/>
            <w:tcBorders>
              <w:top w:val="single" w:sz="8" w:space="0" w:color="auto"/>
              <w:left w:val="nil"/>
              <w:bottom w:val="nil"/>
              <w:right w:val="nil"/>
            </w:tcBorders>
            <w:shd w:val="clear" w:color="auto" w:fill="auto"/>
            <w:noWrap/>
            <w:vAlign w:val="bottom"/>
            <w:hideMark/>
          </w:tcPr>
          <w:p w14:paraId="032E1821"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Q4</w:t>
            </w:r>
          </w:p>
        </w:tc>
        <w:tc>
          <w:tcPr>
            <w:tcW w:w="768" w:type="dxa"/>
            <w:gridSpan w:val="2"/>
            <w:tcBorders>
              <w:top w:val="single" w:sz="8" w:space="0" w:color="auto"/>
              <w:left w:val="nil"/>
              <w:bottom w:val="nil"/>
              <w:right w:val="single" w:sz="8" w:space="0" w:color="auto"/>
            </w:tcBorders>
            <w:shd w:val="clear" w:color="auto" w:fill="auto"/>
            <w:noWrap/>
            <w:vAlign w:val="bottom"/>
            <w:hideMark/>
          </w:tcPr>
          <w:p w14:paraId="1A606961" w14:textId="77777777" w:rsidR="00682944" w:rsidRDefault="00682944" w:rsidP="00C46D42">
            <w:pPr>
              <w:jc w:val="right"/>
              <w:rPr>
                <w:rFonts w:ascii="Calibri" w:hAnsi="Calibri" w:cs="Calibri"/>
                <w:b/>
                <w:bCs/>
                <w:color w:val="000000"/>
                <w:sz w:val="20"/>
              </w:rPr>
            </w:pPr>
            <w:r>
              <w:rPr>
                <w:rFonts w:ascii="Calibri" w:hAnsi="Calibri" w:cs="Calibri"/>
                <w:b/>
                <w:bCs/>
                <w:color w:val="000000"/>
                <w:sz w:val="20"/>
              </w:rPr>
              <w:t>FY 20</w:t>
            </w:r>
          </w:p>
        </w:tc>
      </w:tr>
      <w:tr w:rsidR="00682944" w14:paraId="3EDC6072" w14:textId="77777777" w:rsidTr="00C46D42">
        <w:trPr>
          <w:gridAfter w:val="1"/>
          <w:wAfter w:w="10" w:type="dxa"/>
          <w:trHeight w:val="90"/>
        </w:trPr>
        <w:tc>
          <w:tcPr>
            <w:tcW w:w="2928" w:type="dxa"/>
            <w:gridSpan w:val="2"/>
            <w:tcBorders>
              <w:top w:val="nil"/>
              <w:left w:val="single" w:sz="8" w:space="0" w:color="auto"/>
              <w:bottom w:val="nil"/>
              <w:right w:val="nil"/>
            </w:tcBorders>
            <w:shd w:val="clear" w:color="auto" w:fill="auto"/>
            <w:noWrap/>
            <w:vAlign w:val="bottom"/>
            <w:hideMark/>
          </w:tcPr>
          <w:p w14:paraId="3D03A5ED" w14:textId="77777777" w:rsidR="00682944" w:rsidRDefault="00682944" w:rsidP="00C46D42">
            <w:pPr>
              <w:rPr>
                <w:rFonts w:ascii="Calibri" w:hAnsi="Calibri" w:cs="Calibri"/>
                <w:b/>
                <w:bCs/>
                <w:color w:val="000000"/>
                <w:sz w:val="2"/>
                <w:szCs w:val="2"/>
              </w:rPr>
            </w:pPr>
            <w:r>
              <w:rPr>
                <w:rFonts w:ascii="Calibri" w:hAnsi="Calibri" w:cs="Calibri"/>
                <w:b/>
                <w:bCs/>
                <w:color w:val="000000"/>
                <w:sz w:val="2"/>
                <w:szCs w:val="2"/>
              </w:rPr>
              <w:t> </w:t>
            </w:r>
          </w:p>
        </w:tc>
        <w:tc>
          <w:tcPr>
            <w:tcW w:w="1036" w:type="dxa"/>
            <w:gridSpan w:val="2"/>
            <w:tcBorders>
              <w:top w:val="nil"/>
              <w:left w:val="nil"/>
              <w:bottom w:val="nil"/>
              <w:right w:val="nil"/>
            </w:tcBorders>
            <w:shd w:val="clear" w:color="auto" w:fill="auto"/>
            <w:noWrap/>
            <w:vAlign w:val="bottom"/>
            <w:hideMark/>
          </w:tcPr>
          <w:p w14:paraId="50014F89" w14:textId="77777777" w:rsidR="00682944" w:rsidRDefault="00682944" w:rsidP="00C46D42">
            <w:pPr>
              <w:jc w:val="right"/>
              <w:rPr>
                <w:rFonts w:ascii="Calibri" w:hAnsi="Calibri" w:cs="Calibri"/>
                <w:b/>
                <w:bCs/>
                <w:color w:val="000000"/>
                <w:sz w:val="2"/>
                <w:szCs w:val="2"/>
              </w:rPr>
            </w:pPr>
          </w:p>
        </w:tc>
        <w:tc>
          <w:tcPr>
            <w:tcW w:w="1036" w:type="dxa"/>
            <w:gridSpan w:val="2"/>
            <w:tcBorders>
              <w:top w:val="nil"/>
              <w:left w:val="nil"/>
              <w:bottom w:val="nil"/>
              <w:right w:val="nil"/>
            </w:tcBorders>
            <w:shd w:val="clear" w:color="auto" w:fill="auto"/>
            <w:noWrap/>
            <w:vAlign w:val="bottom"/>
            <w:hideMark/>
          </w:tcPr>
          <w:p w14:paraId="5D551DD3" w14:textId="77777777" w:rsidR="00682944" w:rsidRDefault="00682944" w:rsidP="00C46D42">
            <w:pPr>
              <w:jc w:val="right"/>
              <w:rPr>
                <w:sz w:val="20"/>
              </w:rPr>
            </w:pPr>
          </w:p>
        </w:tc>
        <w:tc>
          <w:tcPr>
            <w:tcW w:w="1036" w:type="dxa"/>
            <w:gridSpan w:val="2"/>
            <w:tcBorders>
              <w:top w:val="nil"/>
              <w:left w:val="nil"/>
              <w:bottom w:val="nil"/>
              <w:right w:val="nil"/>
            </w:tcBorders>
            <w:shd w:val="clear" w:color="auto" w:fill="auto"/>
            <w:noWrap/>
            <w:vAlign w:val="bottom"/>
            <w:hideMark/>
          </w:tcPr>
          <w:p w14:paraId="25660670" w14:textId="77777777" w:rsidR="00682944" w:rsidRDefault="00682944" w:rsidP="00C46D42">
            <w:pPr>
              <w:jc w:val="right"/>
              <w:rPr>
                <w:sz w:val="20"/>
              </w:rPr>
            </w:pPr>
          </w:p>
        </w:tc>
        <w:tc>
          <w:tcPr>
            <w:tcW w:w="1028" w:type="dxa"/>
            <w:gridSpan w:val="2"/>
            <w:tcBorders>
              <w:top w:val="nil"/>
              <w:left w:val="nil"/>
              <w:bottom w:val="nil"/>
              <w:right w:val="nil"/>
            </w:tcBorders>
            <w:shd w:val="clear" w:color="auto" w:fill="auto"/>
            <w:noWrap/>
            <w:vAlign w:val="bottom"/>
            <w:hideMark/>
          </w:tcPr>
          <w:p w14:paraId="5611C7E9" w14:textId="77777777" w:rsidR="00682944" w:rsidRDefault="00682944" w:rsidP="00C46D42">
            <w:pPr>
              <w:jc w:val="right"/>
              <w:rPr>
                <w:sz w:val="20"/>
              </w:rPr>
            </w:pPr>
          </w:p>
        </w:tc>
        <w:tc>
          <w:tcPr>
            <w:tcW w:w="768" w:type="dxa"/>
            <w:gridSpan w:val="2"/>
            <w:tcBorders>
              <w:top w:val="nil"/>
              <w:left w:val="nil"/>
              <w:bottom w:val="nil"/>
              <w:right w:val="single" w:sz="8" w:space="0" w:color="auto"/>
            </w:tcBorders>
            <w:shd w:val="clear" w:color="auto" w:fill="auto"/>
            <w:noWrap/>
            <w:vAlign w:val="bottom"/>
            <w:hideMark/>
          </w:tcPr>
          <w:p w14:paraId="032F0B97" w14:textId="77777777" w:rsidR="00682944" w:rsidRDefault="00682944" w:rsidP="00C46D42">
            <w:pPr>
              <w:jc w:val="right"/>
              <w:rPr>
                <w:rFonts w:ascii="Calibri" w:hAnsi="Calibri" w:cs="Calibri"/>
                <w:b/>
                <w:bCs/>
                <w:color w:val="000000"/>
                <w:sz w:val="2"/>
                <w:szCs w:val="2"/>
              </w:rPr>
            </w:pPr>
          </w:p>
        </w:tc>
      </w:tr>
      <w:tr w:rsidR="00682944" w14:paraId="6993B032" w14:textId="77777777" w:rsidTr="00C46D42">
        <w:trPr>
          <w:gridAfter w:val="1"/>
          <w:wAfter w:w="10" w:type="dxa"/>
          <w:trHeight w:val="240"/>
        </w:trPr>
        <w:tc>
          <w:tcPr>
            <w:tcW w:w="2928" w:type="dxa"/>
            <w:gridSpan w:val="2"/>
            <w:tcBorders>
              <w:top w:val="nil"/>
              <w:left w:val="single" w:sz="8" w:space="0" w:color="auto"/>
              <w:bottom w:val="nil"/>
              <w:right w:val="nil"/>
            </w:tcBorders>
            <w:shd w:val="clear" w:color="auto" w:fill="auto"/>
            <w:noWrap/>
            <w:vAlign w:val="bottom"/>
            <w:hideMark/>
          </w:tcPr>
          <w:p w14:paraId="276CBEEC" w14:textId="77777777" w:rsidR="00682944" w:rsidRDefault="00682944" w:rsidP="00C46D42">
            <w:pPr>
              <w:rPr>
                <w:rFonts w:ascii="Calibri" w:hAnsi="Calibri" w:cs="Calibri"/>
                <w:color w:val="000000"/>
                <w:sz w:val="20"/>
              </w:rPr>
            </w:pPr>
            <w:r>
              <w:rPr>
                <w:rFonts w:ascii="Calibri" w:hAnsi="Calibri" w:cs="Calibri"/>
                <w:color w:val="000000"/>
                <w:sz w:val="20"/>
              </w:rPr>
              <w:t>Average monthly players '000s</w:t>
            </w:r>
          </w:p>
        </w:tc>
        <w:tc>
          <w:tcPr>
            <w:tcW w:w="1036" w:type="dxa"/>
            <w:gridSpan w:val="2"/>
            <w:tcBorders>
              <w:top w:val="nil"/>
              <w:left w:val="nil"/>
              <w:bottom w:val="nil"/>
              <w:right w:val="nil"/>
            </w:tcBorders>
            <w:shd w:val="clear" w:color="auto" w:fill="auto"/>
            <w:noWrap/>
            <w:vAlign w:val="bottom"/>
            <w:hideMark/>
          </w:tcPr>
          <w:p w14:paraId="11E5357C" w14:textId="77777777" w:rsidR="00682944" w:rsidRDefault="00682944" w:rsidP="00C46D42">
            <w:pPr>
              <w:jc w:val="right"/>
              <w:rPr>
                <w:rFonts w:ascii="Calibri" w:hAnsi="Calibri" w:cs="Calibri"/>
                <w:color w:val="000000"/>
                <w:sz w:val="20"/>
              </w:rPr>
            </w:pPr>
            <w:r>
              <w:rPr>
                <w:rFonts w:ascii="Calibri" w:hAnsi="Calibri" w:cs="Calibri"/>
                <w:color w:val="000000"/>
                <w:sz w:val="20"/>
              </w:rPr>
              <w:t>581</w:t>
            </w:r>
          </w:p>
        </w:tc>
        <w:tc>
          <w:tcPr>
            <w:tcW w:w="1036" w:type="dxa"/>
            <w:gridSpan w:val="2"/>
            <w:tcBorders>
              <w:top w:val="nil"/>
              <w:left w:val="nil"/>
              <w:bottom w:val="nil"/>
              <w:right w:val="nil"/>
            </w:tcBorders>
            <w:shd w:val="clear" w:color="auto" w:fill="auto"/>
            <w:noWrap/>
            <w:vAlign w:val="bottom"/>
            <w:hideMark/>
          </w:tcPr>
          <w:p w14:paraId="2141900B" w14:textId="77777777" w:rsidR="00682944" w:rsidRDefault="00682944" w:rsidP="00C46D42">
            <w:pPr>
              <w:jc w:val="right"/>
              <w:rPr>
                <w:rFonts w:ascii="Calibri" w:hAnsi="Calibri" w:cs="Calibri"/>
                <w:color w:val="000000"/>
                <w:sz w:val="20"/>
              </w:rPr>
            </w:pPr>
            <w:r>
              <w:rPr>
                <w:rFonts w:ascii="Calibri" w:hAnsi="Calibri" w:cs="Calibri"/>
                <w:color w:val="000000"/>
                <w:sz w:val="20"/>
              </w:rPr>
              <w:t xml:space="preserve">             611 </w:t>
            </w:r>
          </w:p>
        </w:tc>
        <w:tc>
          <w:tcPr>
            <w:tcW w:w="1036" w:type="dxa"/>
            <w:gridSpan w:val="2"/>
            <w:tcBorders>
              <w:top w:val="nil"/>
              <w:left w:val="nil"/>
              <w:bottom w:val="nil"/>
              <w:right w:val="nil"/>
            </w:tcBorders>
            <w:shd w:val="clear" w:color="auto" w:fill="auto"/>
            <w:noWrap/>
            <w:vAlign w:val="bottom"/>
            <w:hideMark/>
          </w:tcPr>
          <w:p w14:paraId="6B3FC019" w14:textId="77777777" w:rsidR="00682944" w:rsidRDefault="00682944" w:rsidP="00C46D42">
            <w:pPr>
              <w:jc w:val="right"/>
              <w:rPr>
                <w:rFonts w:ascii="Calibri" w:hAnsi="Calibri" w:cs="Calibri"/>
                <w:color w:val="000000"/>
                <w:sz w:val="20"/>
              </w:rPr>
            </w:pPr>
            <w:r>
              <w:rPr>
                <w:rFonts w:ascii="Calibri" w:hAnsi="Calibri" w:cs="Calibri"/>
                <w:color w:val="000000"/>
                <w:sz w:val="20"/>
              </w:rPr>
              <w:t xml:space="preserve">             876 </w:t>
            </w:r>
          </w:p>
        </w:tc>
        <w:tc>
          <w:tcPr>
            <w:tcW w:w="1028" w:type="dxa"/>
            <w:gridSpan w:val="2"/>
            <w:tcBorders>
              <w:top w:val="nil"/>
              <w:left w:val="nil"/>
              <w:bottom w:val="nil"/>
              <w:right w:val="nil"/>
            </w:tcBorders>
            <w:shd w:val="clear" w:color="auto" w:fill="auto"/>
            <w:noWrap/>
            <w:vAlign w:val="bottom"/>
            <w:hideMark/>
          </w:tcPr>
          <w:p w14:paraId="07B97194" w14:textId="77777777" w:rsidR="00682944" w:rsidRDefault="00682944" w:rsidP="00C46D42">
            <w:pPr>
              <w:jc w:val="right"/>
              <w:rPr>
                <w:rFonts w:ascii="Calibri" w:hAnsi="Calibri" w:cs="Calibri"/>
                <w:color w:val="000000"/>
                <w:sz w:val="20"/>
              </w:rPr>
            </w:pPr>
            <w:r>
              <w:rPr>
                <w:rFonts w:ascii="Calibri" w:hAnsi="Calibri" w:cs="Calibri"/>
                <w:color w:val="000000"/>
                <w:sz w:val="20"/>
              </w:rPr>
              <w:t xml:space="preserve">         1,109 </w:t>
            </w:r>
          </w:p>
        </w:tc>
        <w:tc>
          <w:tcPr>
            <w:tcW w:w="768" w:type="dxa"/>
            <w:gridSpan w:val="2"/>
            <w:tcBorders>
              <w:top w:val="nil"/>
              <w:left w:val="nil"/>
              <w:bottom w:val="nil"/>
              <w:right w:val="single" w:sz="8" w:space="0" w:color="auto"/>
            </w:tcBorders>
            <w:shd w:val="clear" w:color="auto" w:fill="auto"/>
            <w:noWrap/>
            <w:vAlign w:val="bottom"/>
            <w:hideMark/>
          </w:tcPr>
          <w:p w14:paraId="7046DCDB" w14:textId="77777777" w:rsidR="00682944" w:rsidRDefault="00682944" w:rsidP="00C46D42">
            <w:pPr>
              <w:jc w:val="right"/>
              <w:rPr>
                <w:rFonts w:ascii="Calibri" w:hAnsi="Calibri" w:cs="Calibri"/>
                <w:color w:val="000000"/>
                <w:sz w:val="20"/>
              </w:rPr>
            </w:pPr>
            <w:r>
              <w:rPr>
                <w:rFonts w:ascii="Calibri" w:hAnsi="Calibri" w:cs="Calibri"/>
                <w:color w:val="000000"/>
                <w:sz w:val="20"/>
              </w:rPr>
              <w:t>794</w:t>
            </w:r>
          </w:p>
        </w:tc>
      </w:tr>
      <w:tr w:rsidR="00682944" w14:paraId="1B350894" w14:textId="77777777" w:rsidTr="00C46D42">
        <w:trPr>
          <w:gridAfter w:val="1"/>
          <w:wAfter w:w="10" w:type="dxa"/>
          <w:trHeight w:val="60"/>
        </w:trPr>
        <w:tc>
          <w:tcPr>
            <w:tcW w:w="2928" w:type="dxa"/>
            <w:gridSpan w:val="2"/>
            <w:tcBorders>
              <w:top w:val="nil"/>
              <w:left w:val="single" w:sz="8" w:space="0" w:color="auto"/>
              <w:bottom w:val="nil"/>
              <w:right w:val="nil"/>
            </w:tcBorders>
            <w:shd w:val="clear" w:color="auto" w:fill="auto"/>
            <w:noWrap/>
            <w:vAlign w:val="bottom"/>
            <w:hideMark/>
          </w:tcPr>
          <w:p w14:paraId="61DB6B11" w14:textId="77777777" w:rsidR="00682944" w:rsidRDefault="00682944" w:rsidP="00C46D42">
            <w:pPr>
              <w:rPr>
                <w:rFonts w:ascii="Calibri" w:hAnsi="Calibri" w:cs="Calibri"/>
                <w:color w:val="000000"/>
                <w:sz w:val="2"/>
                <w:szCs w:val="2"/>
              </w:rPr>
            </w:pPr>
            <w:r>
              <w:rPr>
                <w:rFonts w:ascii="Calibri" w:hAnsi="Calibri" w:cs="Calibri"/>
                <w:color w:val="000000"/>
                <w:sz w:val="2"/>
                <w:szCs w:val="2"/>
              </w:rPr>
              <w:t> </w:t>
            </w:r>
          </w:p>
        </w:tc>
        <w:tc>
          <w:tcPr>
            <w:tcW w:w="1036" w:type="dxa"/>
            <w:gridSpan w:val="2"/>
            <w:tcBorders>
              <w:top w:val="nil"/>
              <w:left w:val="nil"/>
              <w:bottom w:val="nil"/>
              <w:right w:val="nil"/>
            </w:tcBorders>
            <w:shd w:val="clear" w:color="auto" w:fill="auto"/>
            <w:noWrap/>
            <w:vAlign w:val="bottom"/>
            <w:hideMark/>
          </w:tcPr>
          <w:p w14:paraId="39A76383" w14:textId="77777777" w:rsidR="00682944" w:rsidRDefault="00682944" w:rsidP="00C46D42">
            <w:pPr>
              <w:jc w:val="right"/>
              <w:rPr>
                <w:rFonts w:ascii="Calibri" w:hAnsi="Calibri" w:cs="Calibri"/>
                <w:color w:val="000000"/>
                <w:sz w:val="2"/>
                <w:szCs w:val="2"/>
              </w:rPr>
            </w:pPr>
          </w:p>
        </w:tc>
        <w:tc>
          <w:tcPr>
            <w:tcW w:w="1036" w:type="dxa"/>
            <w:gridSpan w:val="2"/>
            <w:tcBorders>
              <w:top w:val="nil"/>
              <w:left w:val="nil"/>
              <w:bottom w:val="nil"/>
              <w:right w:val="nil"/>
            </w:tcBorders>
            <w:shd w:val="clear" w:color="auto" w:fill="auto"/>
            <w:noWrap/>
            <w:vAlign w:val="bottom"/>
            <w:hideMark/>
          </w:tcPr>
          <w:p w14:paraId="65A1677D" w14:textId="77777777" w:rsidR="00682944" w:rsidRDefault="00682944" w:rsidP="00C46D42">
            <w:pPr>
              <w:jc w:val="right"/>
              <w:rPr>
                <w:sz w:val="20"/>
              </w:rPr>
            </w:pPr>
          </w:p>
        </w:tc>
        <w:tc>
          <w:tcPr>
            <w:tcW w:w="1036" w:type="dxa"/>
            <w:gridSpan w:val="2"/>
            <w:tcBorders>
              <w:top w:val="nil"/>
              <w:left w:val="nil"/>
              <w:bottom w:val="nil"/>
              <w:right w:val="nil"/>
            </w:tcBorders>
            <w:shd w:val="clear" w:color="auto" w:fill="auto"/>
            <w:noWrap/>
            <w:vAlign w:val="bottom"/>
            <w:hideMark/>
          </w:tcPr>
          <w:p w14:paraId="7C0C0A83" w14:textId="77777777" w:rsidR="00682944" w:rsidRDefault="00682944" w:rsidP="00C46D42">
            <w:pPr>
              <w:jc w:val="right"/>
              <w:rPr>
                <w:sz w:val="20"/>
              </w:rPr>
            </w:pPr>
          </w:p>
        </w:tc>
        <w:tc>
          <w:tcPr>
            <w:tcW w:w="1028" w:type="dxa"/>
            <w:gridSpan w:val="2"/>
            <w:tcBorders>
              <w:top w:val="nil"/>
              <w:left w:val="nil"/>
              <w:bottom w:val="nil"/>
              <w:right w:val="nil"/>
            </w:tcBorders>
            <w:shd w:val="clear" w:color="auto" w:fill="auto"/>
            <w:noWrap/>
            <w:vAlign w:val="bottom"/>
            <w:hideMark/>
          </w:tcPr>
          <w:p w14:paraId="74FC3734" w14:textId="77777777" w:rsidR="00682944" w:rsidRDefault="00682944" w:rsidP="00C46D42">
            <w:pPr>
              <w:jc w:val="right"/>
              <w:rPr>
                <w:sz w:val="20"/>
              </w:rPr>
            </w:pPr>
          </w:p>
        </w:tc>
        <w:tc>
          <w:tcPr>
            <w:tcW w:w="768" w:type="dxa"/>
            <w:gridSpan w:val="2"/>
            <w:tcBorders>
              <w:top w:val="nil"/>
              <w:left w:val="nil"/>
              <w:bottom w:val="nil"/>
              <w:right w:val="single" w:sz="8" w:space="0" w:color="auto"/>
            </w:tcBorders>
            <w:shd w:val="clear" w:color="auto" w:fill="auto"/>
            <w:noWrap/>
            <w:vAlign w:val="bottom"/>
            <w:hideMark/>
          </w:tcPr>
          <w:p w14:paraId="0ADEAA39" w14:textId="77777777" w:rsidR="00682944" w:rsidRDefault="00682944" w:rsidP="00C46D42">
            <w:pPr>
              <w:jc w:val="right"/>
              <w:rPr>
                <w:rFonts w:ascii="Calibri" w:hAnsi="Calibri" w:cs="Calibri"/>
                <w:b/>
                <w:bCs/>
                <w:color w:val="000000"/>
                <w:sz w:val="2"/>
                <w:szCs w:val="2"/>
              </w:rPr>
            </w:pPr>
          </w:p>
        </w:tc>
      </w:tr>
      <w:tr w:rsidR="00682944" w14:paraId="65B359A6" w14:textId="77777777" w:rsidTr="00C46D42">
        <w:trPr>
          <w:gridAfter w:val="1"/>
          <w:wAfter w:w="10" w:type="dxa"/>
          <w:trHeight w:val="300"/>
        </w:trPr>
        <w:tc>
          <w:tcPr>
            <w:tcW w:w="2928" w:type="dxa"/>
            <w:gridSpan w:val="2"/>
            <w:tcBorders>
              <w:top w:val="nil"/>
              <w:left w:val="single" w:sz="8" w:space="0" w:color="auto"/>
              <w:bottom w:val="nil"/>
              <w:right w:val="nil"/>
            </w:tcBorders>
            <w:shd w:val="clear" w:color="auto" w:fill="auto"/>
            <w:noWrap/>
            <w:vAlign w:val="bottom"/>
            <w:hideMark/>
          </w:tcPr>
          <w:p w14:paraId="5C96CE43" w14:textId="77777777" w:rsidR="00682944" w:rsidRDefault="00682944" w:rsidP="00C46D42">
            <w:pPr>
              <w:rPr>
                <w:rFonts w:ascii="Calibri" w:hAnsi="Calibri" w:cs="Calibri"/>
                <w:color w:val="000000"/>
                <w:sz w:val="20"/>
              </w:rPr>
            </w:pPr>
            <w:r>
              <w:rPr>
                <w:rFonts w:ascii="Calibri" w:hAnsi="Calibri" w:cs="Calibri"/>
                <w:color w:val="000000"/>
                <w:sz w:val="20"/>
              </w:rPr>
              <w:t>Average monthly players</w:t>
            </w:r>
            <w:r>
              <w:rPr>
                <w:rFonts w:ascii="Calibri" w:hAnsi="Calibri" w:cs="Calibri"/>
                <w:color w:val="000000"/>
                <w:sz w:val="20"/>
                <w:vertAlign w:val="superscript"/>
              </w:rPr>
              <w:t>5</w:t>
            </w:r>
            <w:r>
              <w:rPr>
                <w:rFonts w:ascii="Calibri" w:hAnsi="Calibri" w:cs="Calibri"/>
                <w:color w:val="000000"/>
                <w:sz w:val="20"/>
              </w:rPr>
              <w:t xml:space="preserve"> YoY%</w:t>
            </w:r>
          </w:p>
        </w:tc>
        <w:tc>
          <w:tcPr>
            <w:tcW w:w="1036" w:type="dxa"/>
            <w:gridSpan w:val="2"/>
            <w:tcBorders>
              <w:top w:val="nil"/>
              <w:left w:val="nil"/>
              <w:bottom w:val="nil"/>
              <w:right w:val="nil"/>
            </w:tcBorders>
            <w:shd w:val="clear" w:color="auto" w:fill="auto"/>
            <w:noWrap/>
            <w:vAlign w:val="center"/>
            <w:hideMark/>
          </w:tcPr>
          <w:p w14:paraId="2073B888" w14:textId="77777777" w:rsidR="00682944" w:rsidRDefault="00682944" w:rsidP="00C46D42">
            <w:pPr>
              <w:jc w:val="right"/>
              <w:rPr>
                <w:rFonts w:ascii="Calibri" w:hAnsi="Calibri" w:cs="Calibri"/>
                <w:color w:val="000000"/>
                <w:sz w:val="20"/>
              </w:rPr>
            </w:pPr>
            <w:r>
              <w:rPr>
                <w:rFonts w:ascii="Calibri" w:hAnsi="Calibri" w:cs="Calibri"/>
                <w:color w:val="000000"/>
                <w:sz w:val="20"/>
              </w:rPr>
              <w:t>+9%</w:t>
            </w:r>
          </w:p>
        </w:tc>
        <w:tc>
          <w:tcPr>
            <w:tcW w:w="1036" w:type="dxa"/>
            <w:gridSpan w:val="2"/>
            <w:tcBorders>
              <w:top w:val="nil"/>
              <w:left w:val="nil"/>
              <w:bottom w:val="nil"/>
              <w:right w:val="nil"/>
            </w:tcBorders>
            <w:shd w:val="clear" w:color="auto" w:fill="auto"/>
            <w:noWrap/>
            <w:vAlign w:val="center"/>
            <w:hideMark/>
          </w:tcPr>
          <w:p w14:paraId="127B0B3B" w14:textId="77777777" w:rsidR="00682944" w:rsidRDefault="00682944" w:rsidP="00C46D42">
            <w:pPr>
              <w:jc w:val="right"/>
              <w:rPr>
                <w:rFonts w:ascii="Calibri" w:hAnsi="Calibri" w:cs="Calibri"/>
                <w:color w:val="000000"/>
                <w:sz w:val="20"/>
              </w:rPr>
            </w:pPr>
            <w:r>
              <w:rPr>
                <w:rFonts w:ascii="Calibri" w:hAnsi="Calibri" w:cs="Calibri"/>
                <w:color w:val="000000"/>
                <w:sz w:val="20"/>
              </w:rPr>
              <w:t>-2%</w:t>
            </w:r>
          </w:p>
        </w:tc>
        <w:tc>
          <w:tcPr>
            <w:tcW w:w="1036" w:type="dxa"/>
            <w:gridSpan w:val="2"/>
            <w:tcBorders>
              <w:top w:val="nil"/>
              <w:left w:val="nil"/>
              <w:bottom w:val="nil"/>
              <w:right w:val="nil"/>
            </w:tcBorders>
            <w:shd w:val="clear" w:color="auto" w:fill="auto"/>
            <w:noWrap/>
            <w:vAlign w:val="center"/>
            <w:hideMark/>
          </w:tcPr>
          <w:p w14:paraId="156A9766" w14:textId="77777777" w:rsidR="00682944" w:rsidRDefault="00682944" w:rsidP="00C46D42">
            <w:pPr>
              <w:jc w:val="right"/>
              <w:rPr>
                <w:rFonts w:ascii="Calibri" w:hAnsi="Calibri" w:cs="Calibri"/>
                <w:color w:val="000000"/>
                <w:sz w:val="20"/>
              </w:rPr>
            </w:pPr>
            <w:r>
              <w:rPr>
                <w:rFonts w:ascii="Calibri" w:hAnsi="Calibri" w:cs="Calibri"/>
                <w:color w:val="000000"/>
                <w:sz w:val="20"/>
              </w:rPr>
              <w:t>+39%</w:t>
            </w:r>
          </w:p>
        </w:tc>
        <w:tc>
          <w:tcPr>
            <w:tcW w:w="1028" w:type="dxa"/>
            <w:gridSpan w:val="2"/>
            <w:tcBorders>
              <w:top w:val="nil"/>
              <w:left w:val="nil"/>
              <w:bottom w:val="nil"/>
              <w:right w:val="nil"/>
            </w:tcBorders>
            <w:shd w:val="clear" w:color="auto" w:fill="auto"/>
            <w:noWrap/>
            <w:vAlign w:val="center"/>
            <w:hideMark/>
          </w:tcPr>
          <w:p w14:paraId="353EEA0A" w14:textId="77777777" w:rsidR="00682944" w:rsidRDefault="00682944" w:rsidP="00C46D42">
            <w:pPr>
              <w:jc w:val="right"/>
              <w:rPr>
                <w:rFonts w:ascii="Calibri" w:hAnsi="Calibri" w:cs="Calibri"/>
                <w:color w:val="000000"/>
                <w:sz w:val="20"/>
              </w:rPr>
            </w:pPr>
            <w:r>
              <w:rPr>
                <w:rFonts w:ascii="Calibri" w:hAnsi="Calibri" w:cs="Calibri"/>
                <w:color w:val="000000"/>
                <w:sz w:val="20"/>
              </w:rPr>
              <w:t>+53%</w:t>
            </w:r>
          </w:p>
        </w:tc>
        <w:tc>
          <w:tcPr>
            <w:tcW w:w="768" w:type="dxa"/>
            <w:gridSpan w:val="2"/>
            <w:tcBorders>
              <w:top w:val="nil"/>
              <w:left w:val="nil"/>
              <w:bottom w:val="nil"/>
              <w:right w:val="single" w:sz="8" w:space="0" w:color="auto"/>
            </w:tcBorders>
            <w:shd w:val="clear" w:color="auto" w:fill="auto"/>
            <w:noWrap/>
            <w:vAlign w:val="center"/>
            <w:hideMark/>
          </w:tcPr>
          <w:p w14:paraId="49A54E22" w14:textId="77777777" w:rsidR="00682944" w:rsidRDefault="00682944" w:rsidP="00C46D42">
            <w:pPr>
              <w:jc w:val="right"/>
              <w:rPr>
                <w:rFonts w:ascii="Calibri" w:hAnsi="Calibri" w:cs="Calibri"/>
                <w:color w:val="000000"/>
                <w:sz w:val="20"/>
              </w:rPr>
            </w:pPr>
            <w:r>
              <w:rPr>
                <w:rFonts w:ascii="Calibri" w:hAnsi="Calibri" w:cs="Calibri"/>
                <w:color w:val="000000"/>
                <w:sz w:val="20"/>
              </w:rPr>
              <w:t>+26%</w:t>
            </w:r>
          </w:p>
        </w:tc>
      </w:tr>
      <w:tr w:rsidR="00682944" w:rsidRPr="00B522B7" w14:paraId="47B09B82" w14:textId="77777777" w:rsidTr="00C46D42">
        <w:trPr>
          <w:gridBefore w:val="1"/>
          <w:wBefore w:w="10" w:type="dxa"/>
          <w:trHeight w:val="45"/>
        </w:trPr>
        <w:tc>
          <w:tcPr>
            <w:tcW w:w="2928" w:type="dxa"/>
            <w:gridSpan w:val="2"/>
            <w:tcBorders>
              <w:top w:val="nil"/>
              <w:left w:val="single" w:sz="8" w:space="0" w:color="auto"/>
              <w:bottom w:val="single" w:sz="8" w:space="0" w:color="auto"/>
              <w:right w:val="nil"/>
            </w:tcBorders>
            <w:shd w:val="clear" w:color="auto" w:fill="auto"/>
            <w:noWrap/>
            <w:vAlign w:val="bottom"/>
            <w:hideMark/>
          </w:tcPr>
          <w:p w14:paraId="2C831357" w14:textId="77777777" w:rsidR="00682944" w:rsidRPr="00B522B7" w:rsidRDefault="00682944" w:rsidP="00C46D42">
            <w:pPr>
              <w:rPr>
                <w:rFonts w:ascii="Calibri" w:hAnsi="Calibri" w:cs="Calibri"/>
                <w:color w:val="000000"/>
                <w:sz w:val="2"/>
                <w:szCs w:val="2"/>
              </w:rPr>
            </w:pPr>
            <w:r w:rsidRPr="00B522B7">
              <w:rPr>
                <w:rFonts w:ascii="Calibri" w:hAnsi="Calibri" w:cs="Calibri"/>
                <w:color w:val="000000"/>
                <w:sz w:val="2"/>
                <w:szCs w:val="2"/>
              </w:rPr>
              <w:t> </w:t>
            </w:r>
          </w:p>
        </w:tc>
        <w:tc>
          <w:tcPr>
            <w:tcW w:w="1036" w:type="dxa"/>
            <w:gridSpan w:val="2"/>
            <w:tcBorders>
              <w:top w:val="nil"/>
              <w:left w:val="nil"/>
              <w:bottom w:val="single" w:sz="8" w:space="0" w:color="auto"/>
              <w:right w:val="nil"/>
            </w:tcBorders>
            <w:shd w:val="clear" w:color="auto" w:fill="auto"/>
            <w:noWrap/>
            <w:vAlign w:val="center"/>
            <w:hideMark/>
          </w:tcPr>
          <w:p w14:paraId="3B89C8DF" w14:textId="77777777" w:rsidR="00682944" w:rsidRPr="00B522B7" w:rsidRDefault="00682944" w:rsidP="00C46D42">
            <w:pPr>
              <w:jc w:val="right"/>
              <w:rPr>
                <w:rFonts w:ascii="Calibri" w:hAnsi="Calibri" w:cs="Calibri"/>
                <w:color w:val="000000"/>
                <w:sz w:val="2"/>
                <w:szCs w:val="2"/>
              </w:rPr>
            </w:pPr>
            <w:r w:rsidRPr="00B522B7">
              <w:rPr>
                <w:rFonts w:ascii="Calibri" w:hAnsi="Calibri" w:cs="Calibri"/>
                <w:color w:val="000000"/>
                <w:sz w:val="2"/>
                <w:szCs w:val="2"/>
              </w:rPr>
              <w:t> </w:t>
            </w:r>
          </w:p>
        </w:tc>
        <w:tc>
          <w:tcPr>
            <w:tcW w:w="1036" w:type="dxa"/>
            <w:gridSpan w:val="2"/>
            <w:tcBorders>
              <w:top w:val="nil"/>
              <w:left w:val="nil"/>
              <w:bottom w:val="single" w:sz="8" w:space="0" w:color="auto"/>
              <w:right w:val="nil"/>
            </w:tcBorders>
            <w:shd w:val="clear" w:color="auto" w:fill="auto"/>
            <w:noWrap/>
            <w:vAlign w:val="center"/>
            <w:hideMark/>
          </w:tcPr>
          <w:p w14:paraId="2FEBEBCE" w14:textId="77777777" w:rsidR="00682944" w:rsidRPr="00B522B7" w:rsidRDefault="00682944" w:rsidP="00C46D42">
            <w:pPr>
              <w:jc w:val="right"/>
              <w:rPr>
                <w:rFonts w:ascii="Calibri" w:hAnsi="Calibri" w:cs="Calibri"/>
                <w:color w:val="000000"/>
                <w:sz w:val="2"/>
                <w:szCs w:val="2"/>
              </w:rPr>
            </w:pPr>
            <w:r w:rsidRPr="00B522B7">
              <w:rPr>
                <w:rFonts w:ascii="Calibri" w:hAnsi="Calibri" w:cs="Calibri"/>
                <w:color w:val="000000"/>
                <w:sz w:val="2"/>
                <w:szCs w:val="2"/>
              </w:rPr>
              <w:t> </w:t>
            </w:r>
          </w:p>
        </w:tc>
        <w:tc>
          <w:tcPr>
            <w:tcW w:w="1036" w:type="dxa"/>
            <w:gridSpan w:val="2"/>
            <w:tcBorders>
              <w:top w:val="nil"/>
              <w:left w:val="nil"/>
              <w:bottom w:val="single" w:sz="8" w:space="0" w:color="auto"/>
              <w:right w:val="nil"/>
            </w:tcBorders>
            <w:shd w:val="clear" w:color="auto" w:fill="auto"/>
            <w:noWrap/>
            <w:vAlign w:val="center"/>
            <w:hideMark/>
          </w:tcPr>
          <w:p w14:paraId="08C1FAAE" w14:textId="77777777" w:rsidR="00682944" w:rsidRPr="00B522B7" w:rsidRDefault="00682944" w:rsidP="00C46D42">
            <w:pPr>
              <w:jc w:val="right"/>
              <w:rPr>
                <w:rFonts w:ascii="Calibri" w:hAnsi="Calibri" w:cs="Calibri"/>
                <w:color w:val="000000"/>
                <w:sz w:val="2"/>
                <w:szCs w:val="2"/>
              </w:rPr>
            </w:pPr>
            <w:r w:rsidRPr="00B522B7">
              <w:rPr>
                <w:rFonts w:ascii="Calibri" w:hAnsi="Calibri" w:cs="Calibri"/>
                <w:color w:val="000000"/>
                <w:sz w:val="2"/>
                <w:szCs w:val="2"/>
              </w:rPr>
              <w:t> </w:t>
            </w:r>
          </w:p>
        </w:tc>
        <w:tc>
          <w:tcPr>
            <w:tcW w:w="1028" w:type="dxa"/>
            <w:gridSpan w:val="2"/>
            <w:tcBorders>
              <w:top w:val="nil"/>
              <w:left w:val="nil"/>
              <w:bottom w:val="single" w:sz="8" w:space="0" w:color="auto"/>
              <w:right w:val="nil"/>
            </w:tcBorders>
            <w:shd w:val="clear" w:color="auto" w:fill="auto"/>
            <w:noWrap/>
            <w:vAlign w:val="center"/>
            <w:hideMark/>
          </w:tcPr>
          <w:p w14:paraId="14BAAB92" w14:textId="77777777" w:rsidR="00682944" w:rsidRPr="00B522B7" w:rsidRDefault="00682944" w:rsidP="00C46D42">
            <w:pPr>
              <w:jc w:val="right"/>
              <w:rPr>
                <w:rFonts w:ascii="Calibri" w:hAnsi="Calibri" w:cs="Calibri"/>
                <w:color w:val="000000"/>
                <w:sz w:val="2"/>
                <w:szCs w:val="2"/>
              </w:rPr>
            </w:pPr>
            <w:r w:rsidRPr="00B522B7">
              <w:rPr>
                <w:rFonts w:ascii="Calibri" w:hAnsi="Calibri" w:cs="Calibri"/>
                <w:color w:val="000000"/>
                <w:sz w:val="2"/>
                <w:szCs w:val="2"/>
              </w:rPr>
              <w:t> </w:t>
            </w:r>
          </w:p>
        </w:tc>
        <w:tc>
          <w:tcPr>
            <w:tcW w:w="768" w:type="dxa"/>
            <w:gridSpan w:val="2"/>
            <w:tcBorders>
              <w:top w:val="nil"/>
              <w:left w:val="nil"/>
              <w:bottom w:val="single" w:sz="8" w:space="0" w:color="auto"/>
              <w:right w:val="single" w:sz="8" w:space="0" w:color="auto"/>
            </w:tcBorders>
            <w:shd w:val="clear" w:color="auto" w:fill="auto"/>
            <w:noWrap/>
            <w:vAlign w:val="center"/>
            <w:hideMark/>
          </w:tcPr>
          <w:p w14:paraId="5854C905" w14:textId="77777777" w:rsidR="00682944" w:rsidRPr="00B522B7" w:rsidRDefault="00682944" w:rsidP="00C46D42">
            <w:pPr>
              <w:jc w:val="right"/>
              <w:rPr>
                <w:rFonts w:ascii="Calibri" w:hAnsi="Calibri" w:cs="Calibri"/>
                <w:color w:val="000000"/>
                <w:sz w:val="2"/>
                <w:szCs w:val="2"/>
              </w:rPr>
            </w:pPr>
            <w:r w:rsidRPr="00B522B7">
              <w:rPr>
                <w:rFonts w:ascii="Calibri" w:hAnsi="Calibri" w:cs="Calibri"/>
                <w:color w:val="000000"/>
                <w:sz w:val="2"/>
                <w:szCs w:val="2"/>
              </w:rPr>
              <w:t> </w:t>
            </w:r>
          </w:p>
        </w:tc>
      </w:tr>
    </w:tbl>
    <w:p w14:paraId="5D4AAA22" w14:textId="77777777" w:rsidR="00682944" w:rsidRPr="007C27AF" w:rsidRDefault="00682944" w:rsidP="00682944">
      <w:pPr>
        <w:spacing w:before="120" w:after="120"/>
        <w:jc w:val="both"/>
        <w:rPr>
          <w:rFonts w:asciiTheme="minorHAnsi" w:hAnsiTheme="minorHAnsi"/>
          <w:i/>
          <w:sz w:val="18"/>
          <w:szCs w:val="21"/>
        </w:rPr>
      </w:pPr>
      <w:r w:rsidRPr="007C27AF">
        <w:rPr>
          <w:rFonts w:asciiTheme="minorHAnsi" w:hAnsiTheme="minorHAnsi"/>
          <w:i/>
          <w:sz w:val="18"/>
          <w:szCs w:val="21"/>
        </w:rPr>
        <w:t>Australia encompasse</w:t>
      </w:r>
      <w:r>
        <w:rPr>
          <w:rFonts w:asciiTheme="minorHAnsi" w:hAnsiTheme="minorHAnsi"/>
          <w:i/>
          <w:sz w:val="18"/>
          <w:szCs w:val="21"/>
        </w:rPr>
        <w:t>d</w:t>
      </w:r>
      <w:r w:rsidRPr="007C27AF">
        <w:rPr>
          <w:rFonts w:asciiTheme="minorHAnsi" w:hAnsiTheme="minorHAnsi"/>
          <w:i/>
          <w:sz w:val="18"/>
          <w:szCs w:val="21"/>
        </w:rPr>
        <w:t xml:space="preserve"> Sportsbet and BetEasy online brands</w:t>
      </w:r>
      <w:r>
        <w:rPr>
          <w:rFonts w:asciiTheme="minorHAnsi" w:hAnsiTheme="minorHAnsi"/>
          <w:i/>
          <w:sz w:val="18"/>
          <w:szCs w:val="21"/>
        </w:rPr>
        <w:t xml:space="preserve">, migrating to a single brand, Sportsbet, in September 2020. </w:t>
      </w:r>
      <w:r w:rsidRPr="007C27AF">
        <w:rPr>
          <w:rFonts w:asciiTheme="minorHAnsi" w:hAnsiTheme="minorHAnsi"/>
          <w:i/>
          <w:sz w:val="18"/>
          <w:szCs w:val="21"/>
        </w:rPr>
        <w:t xml:space="preserve">  </w:t>
      </w:r>
    </w:p>
    <w:p w14:paraId="146DC760"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Revenue grew 59% in 2020 to £1,075m with excellent operating leverage resulting in Adjusted EBITDA growth of 98%.</w:t>
      </w:r>
    </w:p>
    <w:p w14:paraId="52866C5D" w14:textId="77777777" w:rsidR="00682944" w:rsidRPr="00A96502" w:rsidRDefault="00682944" w:rsidP="00682944">
      <w:pPr>
        <w:spacing w:after="120"/>
        <w:jc w:val="both"/>
        <w:rPr>
          <w:rFonts w:asciiTheme="minorHAnsi" w:hAnsiTheme="minorHAnsi"/>
          <w:sz w:val="22"/>
          <w:szCs w:val="22"/>
        </w:rPr>
      </w:pPr>
      <w:r>
        <w:rPr>
          <w:rFonts w:asciiTheme="minorHAnsi" w:hAnsiTheme="minorHAnsi"/>
          <w:sz w:val="22"/>
          <w:szCs w:val="22"/>
        </w:rPr>
        <w:t>Strong top line growth was driven by the addition of over 675,000 new players as Sportsbet benefited from a significant channel shift of retail customers to online. Momentum in customer growth accelerated as the year progressed. A condensed calendar of marquee sporting events such as the Spring Racing Carnival and State of Origin series saw average monthly players grow by 46% in H2 to more than 1.1m by Q4.</w:t>
      </w:r>
    </w:p>
    <w:p w14:paraId="09F8185C" w14:textId="77777777" w:rsidR="00682944" w:rsidRDefault="00682944" w:rsidP="00682944">
      <w:pPr>
        <w:spacing w:after="80"/>
        <w:jc w:val="both"/>
        <w:rPr>
          <w:rFonts w:asciiTheme="minorHAnsi" w:hAnsiTheme="minorHAnsi"/>
          <w:sz w:val="22"/>
          <w:szCs w:val="22"/>
        </w:rPr>
      </w:pPr>
      <w:r>
        <w:rPr>
          <w:rFonts w:asciiTheme="minorHAnsi" w:hAnsiTheme="minorHAnsi"/>
          <w:sz w:val="22"/>
          <w:szCs w:val="22"/>
        </w:rPr>
        <w:t>Staking increased by 46% to £9.7bn despite net revenue margins increasing 100 basis points year on year with several factors driving this growth:</w:t>
      </w:r>
    </w:p>
    <w:p w14:paraId="0DCB3C78" w14:textId="77777777" w:rsidR="00682944" w:rsidRDefault="00682944" w:rsidP="00682944">
      <w:pPr>
        <w:pStyle w:val="ListParagraph"/>
        <w:numPr>
          <w:ilvl w:val="0"/>
          <w:numId w:val="24"/>
        </w:numPr>
        <w:spacing w:after="120" w:line="240" w:lineRule="auto"/>
        <w:jc w:val="both"/>
        <w:rPr>
          <w:rFonts w:asciiTheme="minorHAnsi" w:hAnsiTheme="minorHAnsi"/>
        </w:rPr>
      </w:pPr>
      <w:r>
        <w:rPr>
          <w:rFonts w:asciiTheme="minorHAnsi" w:hAnsiTheme="minorHAnsi"/>
        </w:rPr>
        <w:t xml:space="preserve">Generosity increased by 150 basis points, helping to stimulate acquisition and staking growth, particularly in H2 when staking was up 71% compared to the prior year </w:t>
      </w:r>
    </w:p>
    <w:p w14:paraId="48DB802A" w14:textId="77777777" w:rsidR="00682944" w:rsidRDefault="00682944" w:rsidP="00682944">
      <w:pPr>
        <w:pStyle w:val="ListParagraph"/>
        <w:numPr>
          <w:ilvl w:val="0"/>
          <w:numId w:val="24"/>
        </w:numPr>
        <w:spacing w:after="120" w:line="240" w:lineRule="auto"/>
        <w:jc w:val="both"/>
        <w:rPr>
          <w:rFonts w:asciiTheme="minorHAnsi" w:hAnsiTheme="minorHAnsi"/>
        </w:rPr>
      </w:pPr>
      <w:r>
        <w:rPr>
          <w:rFonts w:asciiTheme="minorHAnsi" w:hAnsiTheme="minorHAnsi"/>
        </w:rPr>
        <w:t>Favourable results added 80 basis points to net revenue margin</w:t>
      </w:r>
    </w:p>
    <w:p w14:paraId="27D0AA6B" w14:textId="77777777" w:rsidR="00682944" w:rsidRPr="00652DAF" w:rsidRDefault="00682944" w:rsidP="00682944">
      <w:pPr>
        <w:pStyle w:val="ListParagraph"/>
        <w:numPr>
          <w:ilvl w:val="0"/>
          <w:numId w:val="24"/>
        </w:numPr>
        <w:spacing w:after="120" w:line="240" w:lineRule="auto"/>
        <w:jc w:val="both"/>
        <w:rPr>
          <w:rFonts w:asciiTheme="minorHAnsi" w:hAnsiTheme="minorHAnsi"/>
        </w:rPr>
      </w:pPr>
      <w:r>
        <w:rPr>
          <w:rFonts w:asciiTheme="minorHAnsi" w:hAnsiTheme="minorHAnsi"/>
        </w:rPr>
        <w:t xml:space="preserve">The temporary increase in racing’s share of revenue led to a structural margin benefit </w:t>
      </w:r>
    </w:p>
    <w:p w14:paraId="0B269893" w14:textId="77777777" w:rsidR="00682944" w:rsidRPr="002B6279" w:rsidRDefault="00682944" w:rsidP="00682944">
      <w:pPr>
        <w:pStyle w:val="ListParagraph"/>
        <w:numPr>
          <w:ilvl w:val="0"/>
          <w:numId w:val="24"/>
        </w:numPr>
        <w:spacing w:after="120" w:line="240" w:lineRule="auto"/>
        <w:jc w:val="both"/>
        <w:rPr>
          <w:rFonts w:asciiTheme="minorHAnsi" w:hAnsiTheme="minorHAnsi"/>
        </w:rPr>
      </w:pPr>
      <w:r w:rsidRPr="00C8361C">
        <w:rPr>
          <w:rFonts w:asciiTheme="minorHAnsi" w:hAnsiTheme="minorHAnsi"/>
        </w:rPr>
        <w:t>Customers continued to move towards higher margin products such as “Same Game Multis” with over 50% of Australian customers placing a bet of this type during 2020</w:t>
      </w:r>
    </w:p>
    <w:p w14:paraId="62B800BD"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 xml:space="preserve">Cost of sales as a percentage of revenue increased 450 basis points, driven by a higher proportion of revenues coming from racing (which incur higher product fees) as well as the impact of an increase in tax and product fee rates in 2020. </w:t>
      </w:r>
    </w:p>
    <w:p w14:paraId="48013B7C" w14:textId="77777777" w:rsidR="00682944" w:rsidRDefault="00682944" w:rsidP="00682944">
      <w:pPr>
        <w:rPr>
          <w:rFonts w:asciiTheme="minorHAnsi" w:hAnsiTheme="minorHAnsi"/>
          <w:b/>
          <w:sz w:val="22"/>
          <w:szCs w:val="22"/>
        </w:rPr>
      </w:pPr>
      <w:r>
        <w:rPr>
          <w:rFonts w:asciiTheme="minorHAnsi" w:hAnsiTheme="minorHAnsi"/>
          <w:sz w:val="22"/>
          <w:szCs w:val="22"/>
        </w:rPr>
        <w:t xml:space="preserve">Sales and marketing increased by £10m reflecting additional investment in customer retention, partly offset by synergies of £5m as we moved to a single brand ahead of the Spring Carnival. Other operating costs increased by 14%, reflecting ongoing investment in our technology platforms to increase capacity, with Sportsbet processing double the volume of bets in 2020 compared with 2019. Operating cost synergies were delivered towards the end of 2020 and had limited impact on the 2020 cost base.  </w:t>
      </w:r>
      <w:r>
        <w:rPr>
          <w:rFonts w:asciiTheme="minorHAnsi" w:hAnsiTheme="minorHAnsi"/>
          <w:sz w:val="22"/>
          <w:szCs w:val="22"/>
        </w:rPr>
        <w:lastRenderedPageBreak/>
        <w:t>Adjusted EBITDA almost doubled to £318m, reflecting excellent momentum and operating leverage.</w:t>
      </w:r>
    </w:p>
    <w:p w14:paraId="7253E24E" w14:textId="77777777" w:rsidR="00682944" w:rsidRDefault="00682944" w:rsidP="00682944">
      <w:pPr>
        <w:rPr>
          <w:rFonts w:asciiTheme="minorHAnsi" w:hAnsiTheme="minorHAnsi"/>
          <w:b/>
          <w:sz w:val="22"/>
          <w:szCs w:val="22"/>
        </w:rPr>
      </w:pPr>
    </w:p>
    <w:p w14:paraId="171DB782" w14:textId="77777777" w:rsidR="00682944" w:rsidRDefault="00682944" w:rsidP="00682944">
      <w:pPr>
        <w:rPr>
          <w:rFonts w:asciiTheme="minorHAnsi" w:hAnsiTheme="minorHAnsi"/>
          <w:b/>
          <w:sz w:val="22"/>
          <w:szCs w:val="22"/>
        </w:rPr>
      </w:pPr>
      <w:r>
        <w:rPr>
          <w:rFonts w:asciiTheme="minorHAnsi" w:hAnsiTheme="minorHAnsi"/>
          <w:b/>
          <w:sz w:val="22"/>
          <w:szCs w:val="22"/>
        </w:rPr>
        <w:br w:type="page"/>
      </w:r>
    </w:p>
    <w:p w14:paraId="6A15C2BA" w14:textId="77777777" w:rsidR="00682944" w:rsidRPr="004F09BF" w:rsidRDefault="00682944" w:rsidP="00682944">
      <w:pPr>
        <w:rPr>
          <w:rFonts w:asciiTheme="minorHAnsi" w:hAnsiTheme="minorHAnsi"/>
          <w:b/>
          <w:i/>
          <w:sz w:val="18"/>
          <w:szCs w:val="18"/>
        </w:rPr>
      </w:pPr>
      <w:r>
        <w:rPr>
          <w:rFonts w:asciiTheme="minorHAnsi" w:hAnsiTheme="minorHAnsi"/>
          <w:b/>
          <w:sz w:val="22"/>
          <w:szCs w:val="22"/>
        </w:rPr>
        <w:lastRenderedPageBreak/>
        <w:t>PokerStars</w:t>
      </w:r>
      <w:r>
        <w:rPr>
          <w:rFonts w:asciiTheme="minorHAnsi" w:hAnsiTheme="minorHAnsi"/>
          <w:i/>
          <w:sz w:val="22"/>
          <w:szCs w:val="22"/>
          <w:vertAlign w:val="superscript"/>
        </w:rPr>
        <w:t>4,9</w:t>
      </w:r>
    </w:p>
    <w:p w14:paraId="5FDC44DE" w14:textId="77777777" w:rsidR="00682944" w:rsidRPr="00693211" w:rsidRDefault="00682944" w:rsidP="00682944">
      <w:pPr>
        <w:spacing w:before="120"/>
        <w:jc w:val="both"/>
        <w:rPr>
          <w:rFonts w:ascii="Calibri" w:hAnsi="Calibri" w:cs="Calibri"/>
          <w:i/>
          <w:color w:val="000000"/>
          <w:sz w:val="4"/>
          <w:szCs w:val="4"/>
          <w:lang w:val="en-IE" w:eastAsia="en-IE"/>
        </w:rPr>
      </w:pPr>
    </w:p>
    <w:tbl>
      <w:tblPr>
        <w:tblW w:w="7772" w:type="dxa"/>
        <w:tblLook w:val="04A0" w:firstRow="1" w:lastRow="0" w:firstColumn="1" w:lastColumn="0" w:noHBand="0" w:noVBand="1"/>
      </w:tblPr>
      <w:tblGrid>
        <w:gridCol w:w="2928"/>
        <w:gridCol w:w="1036"/>
        <w:gridCol w:w="1036"/>
        <w:gridCol w:w="1036"/>
        <w:gridCol w:w="1028"/>
        <w:gridCol w:w="708"/>
      </w:tblGrid>
      <w:tr w:rsidR="00682944" w:rsidRPr="00D51B9C" w14:paraId="04EE7F4F" w14:textId="77777777" w:rsidTr="00C46D42">
        <w:trPr>
          <w:trHeight w:val="255"/>
        </w:trPr>
        <w:tc>
          <w:tcPr>
            <w:tcW w:w="2928" w:type="dxa"/>
            <w:tcBorders>
              <w:top w:val="single" w:sz="8" w:space="0" w:color="auto"/>
              <w:left w:val="single" w:sz="8" w:space="0" w:color="auto"/>
              <w:bottom w:val="nil"/>
              <w:right w:val="nil"/>
            </w:tcBorders>
            <w:shd w:val="clear" w:color="auto" w:fill="auto"/>
            <w:noWrap/>
            <w:vAlign w:val="center"/>
            <w:hideMark/>
          </w:tcPr>
          <w:p w14:paraId="204AD6B0" w14:textId="77777777" w:rsidR="00682944" w:rsidRPr="00D51B9C" w:rsidRDefault="00682944" w:rsidP="00C46D42">
            <w:pPr>
              <w:jc w:val="both"/>
              <w:rPr>
                <w:rFonts w:ascii="Calibri" w:hAnsi="Calibri" w:cs="Calibri"/>
                <w:b/>
                <w:bCs/>
                <w:sz w:val="20"/>
                <w:lang w:val="en-IE" w:eastAsia="en-IE"/>
              </w:rPr>
            </w:pPr>
            <w:r w:rsidRPr="00D51B9C">
              <w:rPr>
                <w:rFonts w:ascii="Calibri" w:hAnsi="Calibri" w:cs="Calibri"/>
                <w:b/>
                <w:bCs/>
                <w:sz w:val="20"/>
                <w:lang w:val="en-IE" w:eastAsia="en-IE"/>
              </w:rPr>
              <w:t> </w:t>
            </w:r>
          </w:p>
        </w:tc>
        <w:tc>
          <w:tcPr>
            <w:tcW w:w="1036" w:type="dxa"/>
            <w:tcBorders>
              <w:top w:val="single" w:sz="8" w:space="0" w:color="auto"/>
              <w:left w:val="nil"/>
              <w:bottom w:val="nil"/>
              <w:right w:val="nil"/>
            </w:tcBorders>
            <w:shd w:val="clear" w:color="auto" w:fill="auto"/>
            <w:noWrap/>
            <w:vAlign w:val="center"/>
            <w:hideMark/>
          </w:tcPr>
          <w:p w14:paraId="721ACFD6"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FY</w:t>
            </w:r>
          </w:p>
        </w:tc>
        <w:tc>
          <w:tcPr>
            <w:tcW w:w="1036" w:type="dxa"/>
            <w:tcBorders>
              <w:top w:val="single" w:sz="8" w:space="0" w:color="auto"/>
              <w:left w:val="nil"/>
              <w:bottom w:val="nil"/>
              <w:right w:val="nil"/>
            </w:tcBorders>
            <w:shd w:val="clear" w:color="auto" w:fill="auto"/>
            <w:noWrap/>
            <w:vAlign w:val="center"/>
            <w:hideMark/>
          </w:tcPr>
          <w:p w14:paraId="09A443E6"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FY</w:t>
            </w:r>
          </w:p>
        </w:tc>
        <w:tc>
          <w:tcPr>
            <w:tcW w:w="1036" w:type="dxa"/>
            <w:tcBorders>
              <w:top w:val="single" w:sz="8" w:space="0" w:color="auto"/>
              <w:left w:val="nil"/>
              <w:bottom w:val="nil"/>
              <w:right w:val="nil"/>
            </w:tcBorders>
            <w:shd w:val="clear" w:color="auto" w:fill="auto"/>
            <w:noWrap/>
            <w:vAlign w:val="center"/>
            <w:hideMark/>
          </w:tcPr>
          <w:p w14:paraId="7DCD8B78"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 </w:t>
            </w:r>
          </w:p>
        </w:tc>
        <w:tc>
          <w:tcPr>
            <w:tcW w:w="1028" w:type="dxa"/>
            <w:tcBorders>
              <w:top w:val="single" w:sz="8" w:space="0" w:color="auto"/>
              <w:left w:val="nil"/>
              <w:bottom w:val="nil"/>
              <w:right w:val="single" w:sz="8" w:space="0" w:color="auto"/>
            </w:tcBorders>
            <w:shd w:val="clear" w:color="auto" w:fill="auto"/>
            <w:noWrap/>
            <w:vAlign w:val="center"/>
            <w:hideMark/>
          </w:tcPr>
          <w:p w14:paraId="516C6E48"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CC</w:t>
            </w:r>
          </w:p>
        </w:tc>
        <w:tc>
          <w:tcPr>
            <w:tcW w:w="708" w:type="dxa"/>
            <w:tcBorders>
              <w:top w:val="nil"/>
              <w:left w:val="nil"/>
              <w:bottom w:val="nil"/>
              <w:right w:val="nil"/>
            </w:tcBorders>
            <w:shd w:val="clear" w:color="auto" w:fill="auto"/>
            <w:noWrap/>
            <w:vAlign w:val="bottom"/>
            <w:hideMark/>
          </w:tcPr>
          <w:p w14:paraId="47CFAB61" w14:textId="77777777" w:rsidR="00682944" w:rsidRPr="00D51B9C" w:rsidRDefault="00682944" w:rsidP="00C46D42">
            <w:pPr>
              <w:jc w:val="right"/>
              <w:rPr>
                <w:rFonts w:ascii="Calibri" w:hAnsi="Calibri" w:cs="Calibri"/>
                <w:b/>
                <w:bCs/>
                <w:color w:val="000000"/>
                <w:sz w:val="20"/>
                <w:lang w:val="en-IE" w:eastAsia="en-IE"/>
              </w:rPr>
            </w:pPr>
          </w:p>
        </w:tc>
      </w:tr>
      <w:tr w:rsidR="00682944" w:rsidRPr="00D51B9C" w14:paraId="1CEDDAAD"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4C96AFB9" w14:textId="77777777" w:rsidR="00682944" w:rsidRPr="00D51B9C" w:rsidRDefault="00682944" w:rsidP="00C46D42">
            <w:pPr>
              <w:jc w:val="both"/>
              <w:rPr>
                <w:rFonts w:ascii="Calibri" w:hAnsi="Calibri" w:cs="Calibri"/>
                <w:b/>
                <w:bCs/>
                <w:sz w:val="20"/>
                <w:lang w:val="en-IE" w:eastAsia="en-IE"/>
              </w:rPr>
            </w:pPr>
            <w:r w:rsidRPr="00D51B9C">
              <w:rPr>
                <w:rFonts w:ascii="Calibri" w:hAnsi="Calibri" w:cs="Calibri"/>
                <w:b/>
                <w:bCs/>
                <w:sz w:val="20"/>
                <w:lang w:val="en-IE" w:eastAsia="en-IE"/>
              </w:rPr>
              <w:t> </w:t>
            </w:r>
          </w:p>
        </w:tc>
        <w:tc>
          <w:tcPr>
            <w:tcW w:w="1036" w:type="dxa"/>
            <w:tcBorders>
              <w:top w:val="nil"/>
              <w:left w:val="nil"/>
              <w:bottom w:val="nil"/>
              <w:right w:val="nil"/>
            </w:tcBorders>
            <w:shd w:val="clear" w:color="auto" w:fill="auto"/>
            <w:noWrap/>
            <w:vAlign w:val="center"/>
            <w:hideMark/>
          </w:tcPr>
          <w:p w14:paraId="4BE0249F"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2020</w:t>
            </w:r>
          </w:p>
        </w:tc>
        <w:tc>
          <w:tcPr>
            <w:tcW w:w="1036" w:type="dxa"/>
            <w:tcBorders>
              <w:top w:val="nil"/>
              <w:left w:val="nil"/>
              <w:bottom w:val="nil"/>
              <w:right w:val="nil"/>
            </w:tcBorders>
            <w:shd w:val="clear" w:color="auto" w:fill="auto"/>
            <w:noWrap/>
            <w:vAlign w:val="center"/>
            <w:hideMark/>
          </w:tcPr>
          <w:p w14:paraId="70E9CE7C"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2019</w:t>
            </w:r>
          </w:p>
        </w:tc>
        <w:tc>
          <w:tcPr>
            <w:tcW w:w="1036" w:type="dxa"/>
            <w:tcBorders>
              <w:top w:val="nil"/>
              <w:left w:val="nil"/>
              <w:bottom w:val="nil"/>
              <w:right w:val="nil"/>
            </w:tcBorders>
            <w:shd w:val="clear" w:color="auto" w:fill="auto"/>
            <w:noWrap/>
            <w:vAlign w:val="center"/>
            <w:hideMark/>
          </w:tcPr>
          <w:p w14:paraId="54A36C5F"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Change</w:t>
            </w:r>
          </w:p>
        </w:tc>
        <w:tc>
          <w:tcPr>
            <w:tcW w:w="1028" w:type="dxa"/>
            <w:tcBorders>
              <w:top w:val="nil"/>
              <w:left w:val="nil"/>
              <w:bottom w:val="nil"/>
              <w:right w:val="single" w:sz="8" w:space="0" w:color="auto"/>
            </w:tcBorders>
            <w:shd w:val="clear" w:color="auto" w:fill="auto"/>
            <w:noWrap/>
            <w:vAlign w:val="center"/>
            <w:hideMark/>
          </w:tcPr>
          <w:p w14:paraId="1C816622"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Change</w:t>
            </w:r>
          </w:p>
        </w:tc>
        <w:tc>
          <w:tcPr>
            <w:tcW w:w="708" w:type="dxa"/>
            <w:tcBorders>
              <w:top w:val="nil"/>
              <w:left w:val="nil"/>
              <w:bottom w:val="nil"/>
              <w:right w:val="nil"/>
            </w:tcBorders>
            <w:shd w:val="clear" w:color="auto" w:fill="auto"/>
            <w:noWrap/>
            <w:vAlign w:val="bottom"/>
            <w:hideMark/>
          </w:tcPr>
          <w:p w14:paraId="2B37F63A" w14:textId="77777777" w:rsidR="00682944" w:rsidRPr="00D51B9C" w:rsidRDefault="00682944" w:rsidP="00C46D42">
            <w:pPr>
              <w:jc w:val="right"/>
              <w:rPr>
                <w:rFonts w:ascii="Calibri" w:hAnsi="Calibri" w:cs="Calibri"/>
                <w:b/>
                <w:bCs/>
                <w:color w:val="000000"/>
                <w:sz w:val="20"/>
                <w:lang w:val="en-IE" w:eastAsia="en-IE"/>
              </w:rPr>
            </w:pPr>
          </w:p>
        </w:tc>
      </w:tr>
      <w:tr w:rsidR="00682944" w:rsidRPr="00D51B9C" w14:paraId="3AD58F5F" w14:textId="77777777" w:rsidTr="00C46D42">
        <w:trPr>
          <w:trHeight w:val="255"/>
        </w:trPr>
        <w:tc>
          <w:tcPr>
            <w:tcW w:w="2928" w:type="dxa"/>
            <w:tcBorders>
              <w:top w:val="nil"/>
              <w:left w:val="single" w:sz="8" w:space="0" w:color="auto"/>
              <w:bottom w:val="single" w:sz="8" w:space="0" w:color="auto"/>
              <w:right w:val="nil"/>
            </w:tcBorders>
            <w:shd w:val="clear" w:color="auto" w:fill="auto"/>
            <w:hideMark/>
          </w:tcPr>
          <w:p w14:paraId="6BEADCE3" w14:textId="77777777" w:rsidR="00682944" w:rsidRPr="00D51B9C" w:rsidRDefault="00682944" w:rsidP="00C46D42">
            <w:pPr>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Pro forma</w:t>
            </w:r>
          </w:p>
        </w:tc>
        <w:tc>
          <w:tcPr>
            <w:tcW w:w="1036" w:type="dxa"/>
            <w:tcBorders>
              <w:top w:val="nil"/>
              <w:left w:val="nil"/>
              <w:bottom w:val="single" w:sz="8" w:space="0" w:color="auto"/>
              <w:right w:val="nil"/>
            </w:tcBorders>
            <w:shd w:val="clear" w:color="auto" w:fill="auto"/>
            <w:noWrap/>
            <w:vAlign w:val="center"/>
            <w:hideMark/>
          </w:tcPr>
          <w:p w14:paraId="2C28D997"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£m</w:t>
            </w:r>
          </w:p>
        </w:tc>
        <w:tc>
          <w:tcPr>
            <w:tcW w:w="1036" w:type="dxa"/>
            <w:tcBorders>
              <w:top w:val="nil"/>
              <w:left w:val="nil"/>
              <w:bottom w:val="single" w:sz="8" w:space="0" w:color="auto"/>
              <w:right w:val="nil"/>
            </w:tcBorders>
            <w:shd w:val="clear" w:color="auto" w:fill="auto"/>
            <w:noWrap/>
            <w:vAlign w:val="center"/>
            <w:hideMark/>
          </w:tcPr>
          <w:p w14:paraId="363049B3"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£m</w:t>
            </w:r>
          </w:p>
        </w:tc>
        <w:tc>
          <w:tcPr>
            <w:tcW w:w="1036" w:type="dxa"/>
            <w:tcBorders>
              <w:top w:val="nil"/>
              <w:left w:val="nil"/>
              <w:bottom w:val="single" w:sz="8" w:space="0" w:color="auto"/>
              <w:right w:val="nil"/>
            </w:tcBorders>
            <w:shd w:val="clear" w:color="auto" w:fill="auto"/>
            <w:noWrap/>
            <w:vAlign w:val="center"/>
            <w:hideMark/>
          </w:tcPr>
          <w:p w14:paraId="75883BAE"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w:t>
            </w:r>
          </w:p>
        </w:tc>
        <w:tc>
          <w:tcPr>
            <w:tcW w:w="1028" w:type="dxa"/>
            <w:tcBorders>
              <w:top w:val="nil"/>
              <w:left w:val="nil"/>
              <w:bottom w:val="single" w:sz="8" w:space="0" w:color="auto"/>
              <w:right w:val="single" w:sz="8" w:space="0" w:color="auto"/>
            </w:tcBorders>
            <w:shd w:val="clear" w:color="auto" w:fill="auto"/>
            <w:noWrap/>
            <w:vAlign w:val="center"/>
            <w:hideMark/>
          </w:tcPr>
          <w:p w14:paraId="06667262"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w:t>
            </w:r>
          </w:p>
        </w:tc>
        <w:tc>
          <w:tcPr>
            <w:tcW w:w="708" w:type="dxa"/>
            <w:tcBorders>
              <w:top w:val="nil"/>
              <w:left w:val="nil"/>
              <w:bottom w:val="nil"/>
              <w:right w:val="nil"/>
            </w:tcBorders>
            <w:shd w:val="clear" w:color="auto" w:fill="auto"/>
            <w:noWrap/>
            <w:vAlign w:val="bottom"/>
            <w:hideMark/>
          </w:tcPr>
          <w:p w14:paraId="233EC9EF" w14:textId="77777777" w:rsidR="00682944" w:rsidRPr="00D51B9C" w:rsidRDefault="00682944" w:rsidP="00C46D42">
            <w:pPr>
              <w:jc w:val="right"/>
              <w:rPr>
                <w:rFonts w:ascii="Calibri" w:hAnsi="Calibri" w:cs="Calibri"/>
                <w:b/>
                <w:bCs/>
                <w:color w:val="000000"/>
                <w:sz w:val="20"/>
                <w:lang w:val="en-IE" w:eastAsia="en-IE"/>
              </w:rPr>
            </w:pPr>
          </w:p>
        </w:tc>
      </w:tr>
      <w:tr w:rsidR="00682944" w:rsidRPr="00D51B9C" w14:paraId="4E48EAA5" w14:textId="77777777" w:rsidTr="00C46D42">
        <w:trPr>
          <w:trHeight w:val="45"/>
        </w:trPr>
        <w:tc>
          <w:tcPr>
            <w:tcW w:w="2928" w:type="dxa"/>
            <w:tcBorders>
              <w:top w:val="nil"/>
              <w:left w:val="single" w:sz="8" w:space="0" w:color="auto"/>
              <w:bottom w:val="nil"/>
              <w:right w:val="nil"/>
            </w:tcBorders>
            <w:shd w:val="clear" w:color="auto" w:fill="auto"/>
            <w:hideMark/>
          </w:tcPr>
          <w:p w14:paraId="2DE9F62C" w14:textId="77777777" w:rsidR="00682944" w:rsidRPr="00D51B9C" w:rsidRDefault="00682944" w:rsidP="00C46D42">
            <w:pPr>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 </w:t>
            </w:r>
          </w:p>
        </w:tc>
        <w:tc>
          <w:tcPr>
            <w:tcW w:w="1036" w:type="dxa"/>
            <w:tcBorders>
              <w:top w:val="nil"/>
              <w:left w:val="nil"/>
              <w:bottom w:val="nil"/>
              <w:right w:val="nil"/>
            </w:tcBorders>
            <w:shd w:val="clear" w:color="auto" w:fill="auto"/>
            <w:noWrap/>
            <w:vAlign w:val="center"/>
            <w:hideMark/>
          </w:tcPr>
          <w:p w14:paraId="0395B47B" w14:textId="77777777" w:rsidR="00682944" w:rsidRPr="00D51B9C" w:rsidRDefault="00682944" w:rsidP="00C46D42">
            <w:pPr>
              <w:rPr>
                <w:rFonts w:ascii="Calibri" w:hAnsi="Calibri" w:cs="Calibri"/>
                <w:i/>
                <w:iCs/>
                <w:color w:val="000000"/>
                <w:sz w:val="18"/>
                <w:szCs w:val="18"/>
                <w:lang w:val="en-IE" w:eastAsia="en-IE"/>
              </w:rPr>
            </w:pPr>
          </w:p>
        </w:tc>
        <w:tc>
          <w:tcPr>
            <w:tcW w:w="1036" w:type="dxa"/>
            <w:tcBorders>
              <w:top w:val="nil"/>
              <w:left w:val="nil"/>
              <w:bottom w:val="nil"/>
              <w:right w:val="nil"/>
            </w:tcBorders>
            <w:shd w:val="clear" w:color="auto" w:fill="auto"/>
            <w:noWrap/>
            <w:vAlign w:val="center"/>
            <w:hideMark/>
          </w:tcPr>
          <w:p w14:paraId="21397288" w14:textId="77777777" w:rsidR="00682944" w:rsidRPr="00D51B9C"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33EB8673"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6D91C8B6"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 </w:t>
            </w:r>
          </w:p>
        </w:tc>
        <w:tc>
          <w:tcPr>
            <w:tcW w:w="708" w:type="dxa"/>
            <w:tcBorders>
              <w:top w:val="nil"/>
              <w:left w:val="nil"/>
              <w:bottom w:val="nil"/>
              <w:right w:val="nil"/>
            </w:tcBorders>
            <w:shd w:val="clear" w:color="auto" w:fill="auto"/>
            <w:noWrap/>
            <w:vAlign w:val="bottom"/>
            <w:hideMark/>
          </w:tcPr>
          <w:p w14:paraId="0CCDCD48" w14:textId="77777777" w:rsidR="00682944" w:rsidRPr="00D51B9C" w:rsidRDefault="00682944" w:rsidP="00C46D42">
            <w:pPr>
              <w:jc w:val="right"/>
              <w:rPr>
                <w:rFonts w:ascii="Calibri" w:hAnsi="Calibri" w:cs="Calibri"/>
                <w:b/>
                <w:bCs/>
                <w:color w:val="000000"/>
                <w:sz w:val="20"/>
                <w:lang w:val="en-IE" w:eastAsia="en-IE"/>
              </w:rPr>
            </w:pPr>
          </w:p>
        </w:tc>
      </w:tr>
      <w:tr w:rsidR="00682944" w:rsidRPr="00D51B9C" w14:paraId="233C5313"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5E5E8B37"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Sportsbook stakes</w:t>
            </w:r>
          </w:p>
        </w:tc>
        <w:tc>
          <w:tcPr>
            <w:tcW w:w="1036" w:type="dxa"/>
            <w:tcBorders>
              <w:top w:val="nil"/>
              <w:left w:val="nil"/>
              <w:bottom w:val="nil"/>
              <w:right w:val="nil"/>
            </w:tcBorders>
            <w:shd w:val="clear" w:color="auto" w:fill="auto"/>
            <w:noWrap/>
            <w:vAlign w:val="center"/>
            <w:hideMark/>
          </w:tcPr>
          <w:p w14:paraId="6C0F9D90"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748</w:t>
            </w:r>
          </w:p>
        </w:tc>
        <w:tc>
          <w:tcPr>
            <w:tcW w:w="1036" w:type="dxa"/>
            <w:tcBorders>
              <w:top w:val="nil"/>
              <w:left w:val="nil"/>
              <w:bottom w:val="nil"/>
              <w:right w:val="nil"/>
            </w:tcBorders>
            <w:shd w:val="clear" w:color="auto" w:fill="auto"/>
            <w:noWrap/>
            <w:vAlign w:val="center"/>
            <w:hideMark/>
          </w:tcPr>
          <w:p w14:paraId="2E1C7C53"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755</w:t>
            </w:r>
          </w:p>
        </w:tc>
        <w:tc>
          <w:tcPr>
            <w:tcW w:w="1036" w:type="dxa"/>
            <w:tcBorders>
              <w:top w:val="nil"/>
              <w:left w:val="nil"/>
              <w:bottom w:val="nil"/>
              <w:right w:val="nil"/>
            </w:tcBorders>
            <w:shd w:val="clear" w:color="auto" w:fill="auto"/>
            <w:noWrap/>
            <w:vAlign w:val="center"/>
            <w:hideMark/>
          </w:tcPr>
          <w:p w14:paraId="15DA3BEB"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-1%</w:t>
            </w:r>
          </w:p>
        </w:tc>
        <w:tc>
          <w:tcPr>
            <w:tcW w:w="1028" w:type="dxa"/>
            <w:tcBorders>
              <w:top w:val="nil"/>
              <w:left w:val="nil"/>
              <w:bottom w:val="nil"/>
              <w:right w:val="single" w:sz="8" w:space="0" w:color="auto"/>
            </w:tcBorders>
            <w:shd w:val="clear" w:color="auto" w:fill="auto"/>
            <w:noWrap/>
            <w:vAlign w:val="center"/>
            <w:hideMark/>
          </w:tcPr>
          <w:p w14:paraId="70396FF3"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+1%</w:t>
            </w:r>
          </w:p>
        </w:tc>
        <w:tc>
          <w:tcPr>
            <w:tcW w:w="708" w:type="dxa"/>
            <w:tcBorders>
              <w:top w:val="nil"/>
              <w:left w:val="nil"/>
              <w:bottom w:val="nil"/>
              <w:right w:val="nil"/>
            </w:tcBorders>
            <w:shd w:val="clear" w:color="auto" w:fill="auto"/>
            <w:noWrap/>
            <w:vAlign w:val="bottom"/>
            <w:hideMark/>
          </w:tcPr>
          <w:p w14:paraId="6688A55A" w14:textId="77777777" w:rsidR="00682944" w:rsidRPr="00D51B9C" w:rsidRDefault="00682944" w:rsidP="00C46D42">
            <w:pPr>
              <w:jc w:val="right"/>
              <w:rPr>
                <w:rFonts w:ascii="Calibri" w:hAnsi="Calibri" w:cs="Calibri"/>
                <w:b/>
                <w:bCs/>
                <w:color w:val="000000"/>
                <w:sz w:val="20"/>
                <w:lang w:val="en-IE" w:eastAsia="en-IE"/>
              </w:rPr>
            </w:pPr>
          </w:p>
        </w:tc>
      </w:tr>
      <w:tr w:rsidR="00682944" w:rsidRPr="00D51B9C" w14:paraId="2329C2B2"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5C4BD086" w14:textId="77777777" w:rsidR="00682944" w:rsidRPr="00D51B9C" w:rsidRDefault="00682944" w:rsidP="00C46D42">
            <w:pPr>
              <w:jc w:val="both"/>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Sportsbook net revenue margin</w:t>
            </w:r>
          </w:p>
        </w:tc>
        <w:tc>
          <w:tcPr>
            <w:tcW w:w="1036" w:type="dxa"/>
            <w:tcBorders>
              <w:top w:val="nil"/>
              <w:left w:val="nil"/>
              <w:bottom w:val="nil"/>
              <w:right w:val="nil"/>
            </w:tcBorders>
            <w:shd w:val="clear" w:color="auto" w:fill="auto"/>
            <w:noWrap/>
            <w:vAlign w:val="center"/>
            <w:hideMark/>
          </w:tcPr>
          <w:p w14:paraId="638B8F9A"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8.5%</w:t>
            </w:r>
          </w:p>
        </w:tc>
        <w:tc>
          <w:tcPr>
            <w:tcW w:w="1036" w:type="dxa"/>
            <w:tcBorders>
              <w:top w:val="nil"/>
              <w:left w:val="nil"/>
              <w:bottom w:val="nil"/>
              <w:right w:val="nil"/>
            </w:tcBorders>
            <w:shd w:val="clear" w:color="auto" w:fill="auto"/>
            <w:noWrap/>
            <w:vAlign w:val="center"/>
            <w:hideMark/>
          </w:tcPr>
          <w:p w14:paraId="7C10E880"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7.5%</w:t>
            </w:r>
          </w:p>
        </w:tc>
        <w:tc>
          <w:tcPr>
            <w:tcW w:w="1036" w:type="dxa"/>
            <w:tcBorders>
              <w:top w:val="nil"/>
              <w:left w:val="nil"/>
              <w:bottom w:val="nil"/>
              <w:right w:val="nil"/>
            </w:tcBorders>
            <w:shd w:val="clear" w:color="auto" w:fill="auto"/>
            <w:noWrap/>
            <w:vAlign w:val="center"/>
            <w:hideMark/>
          </w:tcPr>
          <w:p w14:paraId="2FB4635F" w14:textId="77777777" w:rsidR="00682944" w:rsidRPr="00D51B9C" w:rsidRDefault="00682944" w:rsidP="00C46D42">
            <w:pPr>
              <w:jc w:val="right"/>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+100bps</w:t>
            </w:r>
          </w:p>
        </w:tc>
        <w:tc>
          <w:tcPr>
            <w:tcW w:w="1028" w:type="dxa"/>
            <w:tcBorders>
              <w:top w:val="nil"/>
              <w:left w:val="nil"/>
              <w:bottom w:val="nil"/>
              <w:right w:val="single" w:sz="8" w:space="0" w:color="auto"/>
            </w:tcBorders>
            <w:shd w:val="clear" w:color="auto" w:fill="auto"/>
            <w:noWrap/>
            <w:vAlign w:val="center"/>
            <w:hideMark/>
          </w:tcPr>
          <w:p w14:paraId="36550A81" w14:textId="77777777" w:rsidR="00682944" w:rsidRPr="00D51B9C" w:rsidRDefault="00682944" w:rsidP="00C46D42">
            <w:pPr>
              <w:jc w:val="right"/>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+100bps</w:t>
            </w:r>
          </w:p>
        </w:tc>
        <w:tc>
          <w:tcPr>
            <w:tcW w:w="708" w:type="dxa"/>
            <w:tcBorders>
              <w:top w:val="nil"/>
              <w:left w:val="nil"/>
              <w:bottom w:val="nil"/>
              <w:right w:val="nil"/>
            </w:tcBorders>
            <w:shd w:val="clear" w:color="auto" w:fill="auto"/>
            <w:noWrap/>
            <w:vAlign w:val="bottom"/>
            <w:hideMark/>
          </w:tcPr>
          <w:p w14:paraId="7780CC47" w14:textId="77777777" w:rsidR="00682944" w:rsidRPr="00D51B9C" w:rsidRDefault="00682944" w:rsidP="00C46D42">
            <w:pPr>
              <w:jc w:val="right"/>
              <w:rPr>
                <w:rFonts w:ascii="Calibri" w:hAnsi="Calibri" w:cs="Calibri"/>
                <w:i/>
                <w:iCs/>
                <w:color w:val="000000"/>
                <w:sz w:val="18"/>
                <w:szCs w:val="18"/>
                <w:lang w:val="en-IE" w:eastAsia="en-IE"/>
              </w:rPr>
            </w:pPr>
          </w:p>
        </w:tc>
      </w:tr>
      <w:tr w:rsidR="00682944" w:rsidRPr="00D51B9C" w14:paraId="667AF8FB"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141EE6BB"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00865307" w14:textId="77777777" w:rsidR="00682944" w:rsidRPr="00D51B9C"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3C2BE4C5" w14:textId="77777777" w:rsidR="00682944" w:rsidRPr="00D51B9C"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7AF4405E"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0756438C"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136A0CD5" w14:textId="77777777" w:rsidR="00682944" w:rsidRPr="00D51B9C" w:rsidRDefault="00682944" w:rsidP="00C46D42">
            <w:pPr>
              <w:jc w:val="right"/>
              <w:rPr>
                <w:rFonts w:ascii="Calibri" w:hAnsi="Calibri" w:cs="Calibri"/>
                <w:color w:val="000000"/>
                <w:sz w:val="2"/>
                <w:szCs w:val="2"/>
                <w:lang w:val="en-IE" w:eastAsia="en-IE"/>
              </w:rPr>
            </w:pPr>
          </w:p>
        </w:tc>
      </w:tr>
      <w:tr w:rsidR="00682944" w:rsidRPr="00D51B9C" w14:paraId="616B5329"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16AE9877"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Sports revenue</w:t>
            </w:r>
          </w:p>
        </w:tc>
        <w:tc>
          <w:tcPr>
            <w:tcW w:w="1036" w:type="dxa"/>
            <w:tcBorders>
              <w:top w:val="nil"/>
              <w:left w:val="nil"/>
              <w:bottom w:val="nil"/>
              <w:right w:val="nil"/>
            </w:tcBorders>
            <w:shd w:val="clear" w:color="auto" w:fill="auto"/>
            <w:noWrap/>
            <w:vAlign w:val="center"/>
            <w:hideMark/>
          </w:tcPr>
          <w:p w14:paraId="431BDA8E"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64</w:t>
            </w:r>
          </w:p>
        </w:tc>
        <w:tc>
          <w:tcPr>
            <w:tcW w:w="1036" w:type="dxa"/>
            <w:tcBorders>
              <w:top w:val="nil"/>
              <w:left w:val="nil"/>
              <w:bottom w:val="nil"/>
              <w:right w:val="nil"/>
            </w:tcBorders>
            <w:shd w:val="clear" w:color="auto" w:fill="auto"/>
            <w:noWrap/>
            <w:vAlign w:val="center"/>
            <w:hideMark/>
          </w:tcPr>
          <w:p w14:paraId="1E9C64D0"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57</w:t>
            </w:r>
          </w:p>
        </w:tc>
        <w:tc>
          <w:tcPr>
            <w:tcW w:w="1036" w:type="dxa"/>
            <w:tcBorders>
              <w:top w:val="nil"/>
              <w:left w:val="nil"/>
              <w:bottom w:val="nil"/>
              <w:right w:val="nil"/>
            </w:tcBorders>
            <w:shd w:val="clear" w:color="auto" w:fill="auto"/>
            <w:noWrap/>
            <w:vAlign w:val="center"/>
            <w:hideMark/>
          </w:tcPr>
          <w:p w14:paraId="70D43043"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+12%</w:t>
            </w:r>
          </w:p>
        </w:tc>
        <w:tc>
          <w:tcPr>
            <w:tcW w:w="1028" w:type="dxa"/>
            <w:tcBorders>
              <w:top w:val="nil"/>
              <w:left w:val="nil"/>
              <w:bottom w:val="nil"/>
              <w:right w:val="single" w:sz="8" w:space="0" w:color="auto"/>
            </w:tcBorders>
            <w:shd w:val="clear" w:color="auto" w:fill="auto"/>
            <w:noWrap/>
            <w:vAlign w:val="center"/>
            <w:hideMark/>
          </w:tcPr>
          <w:p w14:paraId="174C7D18"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+13%</w:t>
            </w:r>
          </w:p>
        </w:tc>
        <w:tc>
          <w:tcPr>
            <w:tcW w:w="708" w:type="dxa"/>
            <w:tcBorders>
              <w:top w:val="nil"/>
              <w:left w:val="nil"/>
              <w:bottom w:val="nil"/>
              <w:right w:val="nil"/>
            </w:tcBorders>
            <w:shd w:val="clear" w:color="auto" w:fill="auto"/>
            <w:noWrap/>
            <w:vAlign w:val="bottom"/>
            <w:hideMark/>
          </w:tcPr>
          <w:p w14:paraId="6C67B3D8" w14:textId="77777777" w:rsidR="00682944" w:rsidRPr="00D51B9C" w:rsidRDefault="00682944" w:rsidP="00C46D42">
            <w:pPr>
              <w:jc w:val="right"/>
              <w:rPr>
                <w:rFonts w:ascii="Calibri" w:hAnsi="Calibri" w:cs="Calibri"/>
                <w:color w:val="000000"/>
                <w:sz w:val="20"/>
                <w:lang w:val="en-IE" w:eastAsia="en-IE"/>
              </w:rPr>
            </w:pPr>
          </w:p>
        </w:tc>
      </w:tr>
      <w:tr w:rsidR="00682944" w:rsidRPr="00D51B9C" w14:paraId="028DBF74"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6D624919"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Gaming revenue</w:t>
            </w:r>
          </w:p>
        </w:tc>
        <w:tc>
          <w:tcPr>
            <w:tcW w:w="1036" w:type="dxa"/>
            <w:tcBorders>
              <w:top w:val="nil"/>
              <w:left w:val="nil"/>
              <w:bottom w:val="single" w:sz="8" w:space="0" w:color="auto"/>
              <w:right w:val="nil"/>
            </w:tcBorders>
            <w:shd w:val="clear" w:color="auto" w:fill="auto"/>
            <w:noWrap/>
            <w:vAlign w:val="center"/>
            <w:hideMark/>
          </w:tcPr>
          <w:p w14:paraId="6E9B31ED"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1,161</w:t>
            </w:r>
          </w:p>
        </w:tc>
        <w:tc>
          <w:tcPr>
            <w:tcW w:w="1036" w:type="dxa"/>
            <w:tcBorders>
              <w:top w:val="nil"/>
              <w:left w:val="nil"/>
              <w:bottom w:val="single" w:sz="8" w:space="0" w:color="auto"/>
              <w:right w:val="nil"/>
            </w:tcBorders>
            <w:shd w:val="clear" w:color="auto" w:fill="auto"/>
            <w:noWrap/>
            <w:vAlign w:val="center"/>
            <w:hideMark/>
          </w:tcPr>
          <w:p w14:paraId="52D73606"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961</w:t>
            </w:r>
          </w:p>
        </w:tc>
        <w:tc>
          <w:tcPr>
            <w:tcW w:w="1036" w:type="dxa"/>
            <w:tcBorders>
              <w:top w:val="nil"/>
              <w:left w:val="nil"/>
              <w:bottom w:val="single" w:sz="8" w:space="0" w:color="auto"/>
              <w:right w:val="nil"/>
            </w:tcBorders>
            <w:shd w:val="clear" w:color="auto" w:fill="auto"/>
            <w:noWrap/>
            <w:vAlign w:val="center"/>
            <w:hideMark/>
          </w:tcPr>
          <w:p w14:paraId="254077CC"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+21%</w:t>
            </w:r>
          </w:p>
        </w:tc>
        <w:tc>
          <w:tcPr>
            <w:tcW w:w="1028" w:type="dxa"/>
            <w:tcBorders>
              <w:top w:val="nil"/>
              <w:left w:val="nil"/>
              <w:bottom w:val="single" w:sz="8" w:space="0" w:color="auto"/>
              <w:right w:val="single" w:sz="8" w:space="0" w:color="auto"/>
            </w:tcBorders>
            <w:shd w:val="clear" w:color="auto" w:fill="auto"/>
            <w:noWrap/>
            <w:vAlign w:val="center"/>
            <w:hideMark/>
          </w:tcPr>
          <w:p w14:paraId="35408B00"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+24%</w:t>
            </w:r>
          </w:p>
        </w:tc>
        <w:tc>
          <w:tcPr>
            <w:tcW w:w="708" w:type="dxa"/>
            <w:tcBorders>
              <w:top w:val="nil"/>
              <w:left w:val="nil"/>
              <w:bottom w:val="nil"/>
              <w:right w:val="nil"/>
            </w:tcBorders>
            <w:shd w:val="clear" w:color="auto" w:fill="auto"/>
            <w:noWrap/>
            <w:vAlign w:val="bottom"/>
            <w:hideMark/>
          </w:tcPr>
          <w:p w14:paraId="08215A31" w14:textId="77777777" w:rsidR="00682944" w:rsidRPr="00D51B9C" w:rsidRDefault="00682944" w:rsidP="00C46D42">
            <w:pPr>
              <w:jc w:val="right"/>
              <w:rPr>
                <w:rFonts w:ascii="Calibri" w:hAnsi="Calibri" w:cs="Calibri"/>
                <w:color w:val="000000"/>
                <w:sz w:val="20"/>
                <w:lang w:val="en-IE" w:eastAsia="en-IE"/>
              </w:rPr>
            </w:pPr>
          </w:p>
        </w:tc>
      </w:tr>
      <w:tr w:rsidR="00682944" w:rsidRPr="00D51B9C" w14:paraId="43283A19"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12F67AB8"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Total revenue</w:t>
            </w:r>
          </w:p>
        </w:tc>
        <w:tc>
          <w:tcPr>
            <w:tcW w:w="1036" w:type="dxa"/>
            <w:tcBorders>
              <w:top w:val="nil"/>
              <w:left w:val="nil"/>
              <w:bottom w:val="nil"/>
              <w:right w:val="nil"/>
            </w:tcBorders>
            <w:shd w:val="clear" w:color="auto" w:fill="auto"/>
            <w:noWrap/>
            <w:vAlign w:val="center"/>
            <w:hideMark/>
          </w:tcPr>
          <w:p w14:paraId="14CE9374"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1,225</w:t>
            </w:r>
          </w:p>
        </w:tc>
        <w:tc>
          <w:tcPr>
            <w:tcW w:w="1036" w:type="dxa"/>
            <w:tcBorders>
              <w:top w:val="nil"/>
              <w:left w:val="nil"/>
              <w:bottom w:val="nil"/>
              <w:right w:val="nil"/>
            </w:tcBorders>
            <w:shd w:val="clear" w:color="auto" w:fill="auto"/>
            <w:noWrap/>
            <w:vAlign w:val="center"/>
            <w:hideMark/>
          </w:tcPr>
          <w:p w14:paraId="53FB92DF"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1,018</w:t>
            </w:r>
          </w:p>
        </w:tc>
        <w:tc>
          <w:tcPr>
            <w:tcW w:w="1036" w:type="dxa"/>
            <w:tcBorders>
              <w:top w:val="nil"/>
              <w:left w:val="nil"/>
              <w:bottom w:val="nil"/>
              <w:right w:val="nil"/>
            </w:tcBorders>
            <w:shd w:val="clear" w:color="auto" w:fill="auto"/>
            <w:noWrap/>
            <w:vAlign w:val="center"/>
            <w:hideMark/>
          </w:tcPr>
          <w:p w14:paraId="753E44A8"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+20%</w:t>
            </w:r>
          </w:p>
        </w:tc>
        <w:tc>
          <w:tcPr>
            <w:tcW w:w="1028" w:type="dxa"/>
            <w:tcBorders>
              <w:top w:val="nil"/>
              <w:left w:val="nil"/>
              <w:bottom w:val="nil"/>
              <w:right w:val="single" w:sz="8" w:space="0" w:color="auto"/>
            </w:tcBorders>
            <w:shd w:val="clear" w:color="auto" w:fill="auto"/>
            <w:noWrap/>
            <w:vAlign w:val="center"/>
            <w:hideMark/>
          </w:tcPr>
          <w:p w14:paraId="70DCE474"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+23%</w:t>
            </w:r>
          </w:p>
        </w:tc>
        <w:tc>
          <w:tcPr>
            <w:tcW w:w="708" w:type="dxa"/>
            <w:tcBorders>
              <w:top w:val="nil"/>
              <w:left w:val="nil"/>
              <w:bottom w:val="nil"/>
              <w:right w:val="nil"/>
            </w:tcBorders>
            <w:shd w:val="clear" w:color="auto" w:fill="auto"/>
            <w:noWrap/>
            <w:vAlign w:val="bottom"/>
            <w:hideMark/>
          </w:tcPr>
          <w:p w14:paraId="6535270E" w14:textId="77777777" w:rsidR="00682944" w:rsidRPr="00D51B9C" w:rsidRDefault="00682944" w:rsidP="00C46D42">
            <w:pPr>
              <w:jc w:val="right"/>
              <w:rPr>
                <w:rFonts w:ascii="Calibri" w:hAnsi="Calibri" w:cs="Calibri"/>
                <w:b/>
                <w:bCs/>
                <w:color w:val="000000"/>
                <w:sz w:val="20"/>
                <w:lang w:val="en-IE" w:eastAsia="en-IE"/>
              </w:rPr>
            </w:pPr>
          </w:p>
        </w:tc>
      </w:tr>
      <w:tr w:rsidR="00682944" w:rsidRPr="00D51B9C" w14:paraId="6E9D974D"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7949AE24"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1AAA8BD9" w14:textId="77777777" w:rsidR="00682944" w:rsidRPr="00D51B9C"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1BC3C58C" w14:textId="77777777" w:rsidR="00682944" w:rsidRPr="00D51B9C" w:rsidRDefault="00682944" w:rsidP="00C46D42">
            <w:pPr>
              <w:jc w:val="both"/>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407E4ACD" w14:textId="77777777" w:rsidR="00682944" w:rsidRPr="00D51B9C" w:rsidRDefault="00682944" w:rsidP="00C46D42">
            <w:pPr>
              <w:jc w:val="both"/>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48086421"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04F60EAC" w14:textId="77777777" w:rsidR="00682944" w:rsidRPr="00D51B9C" w:rsidRDefault="00682944" w:rsidP="00C46D42">
            <w:pPr>
              <w:jc w:val="both"/>
              <w:rPr>
                <w:rFonts w:ascii="Calibri" w:hAnsi="Calibri" w:cs="Calibri"/>
                <w:color w:val="000000"/>
                <w:sz w:val="2"/>
                <w:szCs w:val="2"/>
                <w:lang w:val="en-IE" w:eastAsia="en-IE"/>
              </w:rPr>
            </w:pPr>
          </w:p>
        </w:tc>
      </w:tr>
      <w:tr w:rsidR="00682944" w:rsidRPr="00D51B9C" w14:paraId="2FE2B975"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2EC2555E"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Cost of sales</w:t>
            </w:r>
          </w:p>
        </w:tc>
        <w:tc>
          <w:tcPr>
            <w:tcW w:w="1036" w:type="dxa"/>
            <w:tcBorders>
              <w:top w:val="nil"/>
              <w:left w:val="nil"/>
              <w:bottom w:val="nil"/>
              <w:right w:val="nil"/>
            </w:tcBorders>
            <w:shd w:val="clear" w:color="auto" w:fill="auto"/>
            <w:noWrap/>
            <w:vAlign w:val="center"/>
            <w:hideMark/>
          </w:tcPr>
          <w:p w14:paraId="7051BC4E"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(282)</w:t>
            </w:r>
          </w:p>
        </w:tc>
        <w:tc>
          <w:tcPr>
            <w:tcW w:w="1036" w:type="dxa"/>
            <w:tcBorders>
              <w:top w:val="nil"/>
              <w:left w:val="nil"/>
              <w:bottom w:val="nil"/>
              <w:right w:val="nil"/>
            </w:tcBorders>
            <w:shd w:val="clear" w:color="auto" w:fill="auto"/>
            <w:noWrap/>
            <w:vAlign w:val="center"/>
            <w:hideMark/>
          </w:tcPr>
          <w:p w14:paraId="0AB1EF48"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(217)</w:t>
            </w:r>
          </w:p>
        </w:tc>
        <w:tc>
          <w:tcPr>
            <w:tcW w:w="1036" w:type="dxa"/>
            <w:tcBorders>
              <w:top w:val="nil"/>
              <w:left w:val="nil"/>
              <w:bottom w:val="nil"/>
              <w:right w:val="nil"/>
            </w:tcBorders>
            <w:shd w:val="clear" w:color="auto" w:fill="auto"/>
            <w:noWrap/>
            <w:vAlign w:val="center"/>
            <w:hideMark/>
          </w:tcPr>
          <w:p w14:paraId="673542D8"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+30%</w:t>
            </w:r>
          </w:p>
        </w:tc>
        <w:tc>
          <w:tcPr>
            <w:tcW w:w="1028" w:type="dxa"/>
            <w:tcBorders>
              <w:top w:val="nil"/>
              <w:left w:val="nil"/>
              <w:bottom w:val="nil"/>
              <w:right w:val="single" w:sz="8" w:space="0" w:color="auto"/>
            </w:tcBorders>
            <w:shd w:val="clear" w:color="auto" w:fill="auto"/>
            <w:noWrap/>
            <w:vAlign w:val="center"/>
            <w:hideMark/>
          </w:tcPr>
          <w:p w14:paraId="01524053"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+29%</w:t>
            </w:r>
          </w:p>
        </w:tc>
        <w:tc>
          <w:tcPr>
            <w:tcW w:w="708" w:type="dxa"/>
            <w:tcBorders>
              <w:top w:val="nil"/>
              <w:left w:val="nil"/>
              <w:bottom w:val="nil"/>
              <w:right w:val="nil"/>
            </w:tcBorders>
            <w:shd w:val="clear" w:color="auto" w:fill="auto"/>
            <w:noWrap/>
            <w:vAlign w:val="bottom"/>
            <w:hideMark/>
          </w:tcPr>
          <w:p w14:paraId="4B7A5A30" w14:textId="77777777" w:rsidR="00682944" w:rsidRPr="00D51B9C" w:rsidRDefault="00682944" w:rsidP="00C46D42">
            <w:pPr>
              <w:jc w:val="right"/>
              <w:rPr>
                <w:rFonts w:ascii="Calibri" w:hAnsi="Calibri" w:cs="Calibri"/>
                <w:color w:val="000000"/>
                <w:sz w:val="20"/>
                <w:lang w:val="en-IE" w:eastAsia="en-IE"/>
              </w:rPr>
            </w:pPr>
          </w:p>
        </w:tc>
      </w:tr>
      <w:tr w:rsidR="00682944" w:rsidRPr="00D51B9C" w14:paraId="52990C3B"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27F19087" w14:textId="77777777" w:rsidR="00682944" w:rsidRPr="00D51B9C" w:rsidRDefault="00682944" w:rsidP="00C46D42">
            <w:pPr>
              <w:jc w:val="both"/>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Cost of sales as a % of net revenue</w:t>
            </w:r>
          </w:p>
        </w:tc>
        <w:tc>
          <w:tcPr>
            <w:tcW w:w="1036" w:type="dxa"/>
            <w:tcBorders>
              <w:top w:val="nil"/>
              <w:left w:val="nil"/>
              <w:bottom w:val="nil"/>
              <w:right w:val="nil"/>
            </w:tcBorders>
            <w:shd w:val="clear" w:color="auto" w:fill="auto"/>
            <w:noWrap/>
            <w:vAlign w:val="center"/>
            <w:hideMark/>
          </w:tcPr>
          <w:p w14:paraId="79424868"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23.0%</w:t>
            </w:r>
          </w:p>
        </w:tc>
        <w:tc>
          <w:tcPr>
            <w:tcW w:w="1036" w:type="dxa"/>
            <w:tcBorders>
              <w:top w:val="nil"/>
              <w:left w:val="nil"/>
              <w:bottom w:val="nil"/>
              <w:right w:val="nil"/>
            </w:tcBorders>
            <w:shd w:val="clear" w:color="auto" w:fill="auto"/>
            <w:noWrap/>
            <w:vAlign w:val="center"/>
            <w:hideMark/>
          </w:tcPr>
          <w:p w14:paraId="7EE0B4EA"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21.3%</w:t>
            </w:r>
          </w:p>
        </w:tc>
        <w:tc>
          <w:tcPr>
            <w:tcW w:w="1036" w:type="dxa"/>
            <w:tcBorders>
              <w:top w:val="nil"/>
              <w:left w:val="nil"/>
              <w:bottom w:val="nil"/>
              <w:right w:val="nil"/>
            </w:tcBorders>
            <w:shd w:val="clear" w:color="auto" w:fill="auto"/>
            <w:noWrap/>
            <w:vAlign w:val="center"/>
            <w:hideMark/>
          </w:tcPr>
          <w:p w14:paraId="0D896E05" w14:textId="77777777" w:rsidR="00682944" w:rsidRPr="00D51B9C" w:rsidRDefault="00682944" w:rsidP="00C46D42">
            <w:pPr>
              <w:jc w:val="right"/>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+170bps</w:t>
            </w:r>
          </w:p>
        </w:tc>
        <w:tc>
          <w:tcPr>
            <w:tcW w:w="1028" w:type="dxa"/>
            <w:tcBorders>
              <w:top w:val="nil"/>
              <w:left w:val="nil"/>
              <w:bottom w:val="nil"/>
              <w:right w:val="single" w:sz="8" w:space="0" w:color="auto"/>
            </w:tcBorders>
            <w:shd w:val="clear" w:color="auto" w:fill="auto"/>
            <w:noWrap/>
            <w:vAlign w:val="center"/>
            <w:hideMark/>
          </w:tcPr>
          <w:p w14:paraId="6C4E76C7" w14:textId="77777777" w:rsidR="00682944" w:rsidRPr="00D51B9C" w:rsidRDefault="00682944" w:rsidP="00C46D42">
            <w:pPr>
              <w:jc w:val="right"/>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+100bps</w:t>
            </w:r>
          </w:p>
        </w:tc>
        <w:tc>
          <w:tcPr>
            <w:tcW w:w="708" w:type="dxa"/>
            <w:tcBorders>
              <w:top w:val="nil"/>
              <w:left w:val="nil"/>
              <w:bottom w:val="nil"/>
              <w:right w:val="nil"/>
            </w:tcBorders>
            <w:shd w:val="clear" w:color="auto" w:fill="auto"/>
            <w:noWrap/>
            <w:vAlign w:val="bottom"/>
            <w:hideMark/>
          </w:tcPr>
          <w:p w14:paraId="192F9CA4" w14:textId="77777777" w:rsidR="00682944" w:rsidRPr="00D51B9C" w:rsidRDefault="00682944" w:rsidP="00C46D42">
            <w:pPr>
              <w:jc w:val="right"/>
              <w:rPr>
                <w:rFonts w:ascii="Calibri" w:hAnsi="Calibri" w:cs="Calibri"/>
                <w:i/>
                <w:iCs/>
                <w:color w:val="000000"/>
                <w:sz w:val="18"/>
                <w:szCs w:val="18"/>
                <w:lang w:val="en-IE" w:eastAsia="en-IE"/>
              </w:rPr>
            </w:pPr>
          </w:p>
        </w:tc>
      </w:tr>
      <w:tr w:rsidR="00682944" w:rsidRPr="00D51B9C" w14:paraId="1D1065CB"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5477064E"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7539B420" w14:textId="77777777" w:rsidR="00682944" w:rsidRPr="00D51B9C"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41C02F01" w14:textId="77777777" w:rsidR="00682944" w:rsidRPr="00D51B9C"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04D80B1D"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6F2F1187"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7BC05882" w14:textId="77777777" w:rsidR="00682944" w:rsidRPr="00D51B9C" w:rsidRDefault="00682944" w:rsidP="00C46D42">
            <w:pPr>
              <w:jc w:val="right"/>
              <w:rPr>
                <w:rFonts w:ascii="Calibri" w:hAnsi="Calibri" w:cs="Calibri"/>
                <w:color w:val="000000"/>
                <w:sz w:val="2"/>
                <w:szCs w:val="2"/>
                <w:lang w:val="en-IE" w:eastAsia="en-IE"/>
              </w:rPr>
            </w:pPr>
          </w:p>
        </w:tc>
      </w:tr>
      <w:tr w:rsidR="00682944" w:rsidRPr="00D51B9C" w14:paraId="42D86794"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191DEC3F"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Gross profit</w:t>
            </w:r>
          </w:p>
        </w:tc>
        <w:tc>
          <w:tcPr>
            <w:tcW w:w="1036" w:type="dxa"/>
            <w:tcBorders>
              <w:top w:val="nil"/>
              <w:left w:val="nil"/>
              <w:bottom w:val="nil"/>
              <w:right w:val="nil"/>
            </w:tcBorders>
            <w:shd w:val="clear" w:color="auto" w:fill="auto"/>
            <w:noWrap/>
            <w:vAlign w:val="center"/>
            <w:hideMark/>
          </w:tcPr>
          <w:p w14:paraId="2BFCFC03"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943</w:t>
            </w:r>
          </w:p>
        </w:tc>
        <w:tc>
          <w:tcPr>
            <w:tcW w:w="1036" w:type="dxa"/>
            <w:tcBorders>
              <w:top w:val="nil"/>
              <w:left w:val="nil"/>
              <w:bottom w:val="nil"/>
              <w:right w:val="nil"/>
            </w:tcBorders>
            <w:shd w:val="clear" w:color="auto" w:fill="auto"/>
            <w:noWrap/>
            <w:vAlign w:val="center"/>
            <w:hideMark/>
          </w:tcPr>
          <w:p w14:paraId="235CD1BD"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801</w:t>
            </w:r>
          </w:p>
        </w:tc>
        <w:tc>
          <w:tcPr>
            <w:tcW w:w="1036" w:type="dxa"/>
            <w:tcBorders>
              <w:top w:val="nil"/>
              <w:left w:val="nil"/>
              <w:bottom w:val="nil"/>
              <w:right w:val="nil"/>
            </w:tcBorders>
            <w:shd w:val="clear" w:color="auto" w:fill="auto"/>
            <w:noWrap/>
            <w:vAlign w:val="center"/>
            <w:hideMark/>
          </w:tcPr>
          <w:p w14:paraId="3AE7008C"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+18%</w:t>
            </w:r>
          </w:p>
        </w:tc>
        <w:tc>
          <w:tcPr>
            <w:tcW w:w="1028" w:type="dxa"/>
            <w:tcBorders>
              <w:top w:val="nil"/>
              <w:left w:val="nil"/>
              <w:bottom w:val="nil"/>
              <w:right w:val="single" w:sz="8" w:space="0" w:color="auto"/>
            </w:tcBorders>
            <w:shd w:val="clear" w:color="auto" w:fill="auto"/>
            <w:noWrap/>
            <w:vAlign w:val="center"/>
            <w:hideMark/>
          </w:tcPr>
          <w:p w14:paraId="4B0CE03D"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+22%</w:t>
            </w:r>
          </w:p>
        </w:tc>
        <w:tc>
          <w:tcPr>
            <w:tcW w:w="708" w:type="dxa"/>
            <w:tcBorders>
              <w:top w:val="nil"/>
              <w:left w:val="nil"/>
              <w:bottom w:val="nil"/>
              <w:right w:val="nil"/>
            </w:tcBorders>
            <w:shd w:val="clear" w:color="auto" w:fill="auto"/>
            <w:noWrap/>
            <w:vAlign w:val="bottom"/>
            <w:hideMark/>
          </w:tcPr>
          <w:p w14:paraId="480354C8" w14:textId="77777777" w:rsidR="00682944" w:rsidRPr="00D51B9C" w:rsidRDefault="00682944" w:rsidP="00C46D42">
            <w:pPr>
              <w:jc w:val="right"/>
              <w:rPr>
                <w:rFonts w:ascii="Calibri" w:hAnsi="Calibri" w:cs="Calibri"/>
                <w:b/>
                <w:bCs/>
                <w:color w:val="000000"/>
                <w:sz w:val="20"/>
                <w:lang w:val="en-IE" w:eastAsia="en-IE"/>
              </w:rPr>
            </w:pPr>
          </w:p>
        </w:tc>
      </w:tr>
      <w:tr w:rsidR="00682944" w:rsidRPr="00D51B9C" w14:paraId="7D5AA78A"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030A7A54"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440388A9" w14:textId="77777777" w:rsidR="00682944" w:rsidRPr="00D51B9C"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569E9250" w14:textId="77777777" w:rsidR="00682944" w:rsidRPr="00D51B9C"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1C5FEC85"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27015B8C"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7A21CA4B" w14:textId="77777777" w:rsidR="00682944" w:rsidRPr="00D51B9C" w:rsidRDefault="00682944" w:rsidP="00C46D42">
            <w:pPr>
              <w:jc w:val="right"/>
              <w:rPr>
                <w:rFonts w:ascii="Calibri" w:hAnsi="Calibri" w:cs="Calibri"/>
                <w:color w:val="000000"/>
                <w:sz w:val="2"/>
                <w:szCs w:val="2"/>
                <w:lang w:val="en-IE" w:eastAsia="en-IE"/>
              </w:rPr>
            </w:pPr>
          </w:p>
        </w:tc>
      </w:tr>
      <w:tr w:rsidR="00682944" w:rsidRPr="00D51B9C" w14:paraId="2C2BB599"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19DA428F"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Sales and marketing</w:t>
            </w:r>
          </w:p>
        </w:tc>
        <w:tc>
          <w:tcPr>
            <w:tcW w:w="1036" w:type="dxa"/>
            <w:tcBorders>
              <w:top w:val="nil"/>
              <w:left w:val="nil"/>
              <w:bottom w:val="single" w:sz="8" w:space="0" w:color="auto"/>
              <w:right w:val="nil"/>
            </w:tcBorders>
            <w:shd w:val="clear" w:color="auto" w:fill="auto"/>
            <w:noWrap/>
            <w:vAlign w:val="center"/>
            <w:hideMark/>
          </w:tcPr>
          <w:p w14:paraId="6538314D"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(206)</w:t>
            </w:r>
          </w:p>
        </w:tc>
        <w:tc>
          <w:tcPr>
            <w:tcW w:w="1036" w:type="dxa"/>
            <w:tcBorders>
              <w:top w:val="nil"/>
              <w:left w:val="nil"/>
              <w:bottom w:val="single" w:sz="8" w:space="0" w:color="auto"/>
              <w:right w:val="nil"/>
            </w:tcBorders>
            <w:shd w:val="clear" w:color="auto" w:fill="auto"/>
            <w:noWrap/>
            <w:vAlign w:val="center"/>
            <w:hideMark/>
          </w:tcPr>
          <w:p w14:paraId="37C85082"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(144)</w:t>
            </w:r>
          </w:p>
        </w:tc>
        <w:tc>
          <w:tcPr>
            <w:tcW w:w="1036" w:type="dxa"/>
            <w:tcBorders>
              <w:top w:val="nil"/>
              <w:left w:val="nil"/>
              <w:bottom w:val="single" w:sz="8" w:space="0" w:color="auto"/>
              <w:right w:val="nil"/>
            </w:tcBorders>
            <w:shd w:val="clear" w:color="auto" w:fill="auto"/>
            <w:noWrap/>
            <w:vAlign w:val="center"/>
            <w:hideMark/>
          </w:tcPr>
          <w:p w14:paraId="1AC55688"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+43%</w:t>
            </w:r>
          </w:p>
        </w:tc>
        <w:tc>
          <w:tcPr>
            <w:tcW w:w="1028" w:type="dxa"/>
            <w:tcBorders>
              <w:top w:val="nil"/>
              <w:left w:val="nil"/>
              <w:bottom w:val="single" w:sz="8" w:space="0" w:color="auto"/>
              <w:right w:val="single" w:sz="8" w:space="0" w:color="auto"/>
            </w:tcBorders>
            <w:shd w:val="clear" w:color="auto" w:fill="auto"/>
            <w:noWrap/>
            <w:vAlign w:val="center"/>
            <w:hideMark/>
          </w:tcPr>
          <w:p w14:paraId="1F9567F0"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+46%</w:t>
            </w:r>
          </w:p>
        </w:tc>
        <w:tc>
          <w:tcPr>
            <w:tcW w:w="708" w:type="dxa"/>
            <w:tcBorders>
              <w:top w:val="nil"/>
              <w:left w:val="nil"/>
              <w:bottom w:val="nil"/>
              <w:right w:val="nil"/>
            </w:tcBorders>
            <w:shd w:val="clear" w:color="auto" w:fill="auto"/>
            <w:noWrap/>
            <w:vAlign w:val="bottom"/>
            <w:hideMark/>
          </w:tcPr>
          <w:p w14:paraId="41C1356F" w14:textId="77777777" w:rsidR="00682944" w:rsidRPr="00D51B9C" w:rsidRDefault="00682944" w:rsidP="00C46D42">
            <w:pPr>
              <w:jc w:val="right"/>
              <w:rPr>
                <w:rFonts w:ascii="Calibri" w:hAnsi="Calibri" w:cs="Calibri"/>
                <w:color w:val="000000"/>
                <w:sz w:val="20"/>
                <w:lang w:val="en-IE" w:eastAsia="en-IE"/>
              </w:rPr>
            </w:pPr>
          </w:p>
        </w:tc>
      </w:tr>
      <w:tr w:rsidR="00682944" w:rsidRPr="00D51B9C" w14:paraId="07444267"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23E272FE"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Contribution</w:t>
            </w:r>
          </w:p>
        </w:tc>
        <w:tc>
          <w:tcPr>
            <w:tcW w:w="1036" w:type="dxa"/>
            <w:tcBorders>
              <w:top w:val="nil"/>
              <w:left w:val="nil"/>
              <w:bottom w:val="nil"/>
              <w:right w:val="nil"/>
            </w:tcBorders>
            <w:shd w:val="clear" w:color="auto" w:fill="auto"/>
            <w:noWrap/>
            <w:vAlign w:val="center"/>
            <w:hideMark/>
          </w:tcPr>
          <w:p w14:paraId="41624DE5"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737</w:t>
            </w:r>
          </w:p>
        </w:tc>
        <w:tc>
          <w:tcPr>
            <w:tcW w:w="1036" w:type="dxa"/>
            <w:tcBorders>
              <w:top w:val="nil"/>
              <w:left w:val="nil"/>
              <w:bottom w:val="nil"/>
              <w:right w:val="nil"/>
            </w:tcBorders>
            <w:shd w:val="clear" w:color="auto" w:fill="auto"/>
            <w:noWrap/>
            <w:vAlign w:val="center"/>
            <w:hideMark/>
          </w:tcPr>
          <w:p w14:paraId="735318F0"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657</w:t>
            </w:r>
          </w:p>
        </w:tc>
        <w:tc>
          <w:tcPr>
            <w:tcW w:w="1036" w:type="dxa"/>
            <w:tcBorders>
              <w:top w:val="nil"/>
              <w:left w:val="nil"/>
              <w:bottom w:val="nil"/>
              <w:right w:val="nil"/>
            </w:tcBorders>
            <w:shd w:val="clear" w:color="auto" w:fill="auto"/>
            <w:noWrap/>
            <w:vAlign w:val="center"/>
            <w:hideMark/>
          </w:tcPr>
          <w:p w14:paraId="55F0ABB8"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+12%</w:t>
            </w:r>
          </w:p>
        </w:tc>
        <w:tc>
          <w:tcPr>
            <w:tcW w:w="1028" w:type="dxa"/>
            <w:tcBorders>
              <w:top w:val="nil"/>
              <w:left w:val="nil"/>
              <w:bottom w:val="nil"/>
              <w:right w:val="single" w:sz="8" w:space="0" w:color="auto"/>
            </w:tcBorders>
            <w:shd w:val="clear" w:color="auto" w:fill="auto"/>
            <w:noWrap/>
            <w:vAlign w:val="center"/>
            <w:hideMark/>
          </w:tcPr>
          <w:p w14:paraId="0CF8877D"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+16%</w:t>
            </w:r>
          </w:p>
        </w:tc>
        <w:tc>
          <w:tcPr>
            <w:tcW w:w="708" w:type="dxa"/>
            <w:tcBorders>
              <w:top w:val="nil"/>
              <w:left w:val="nil"/>
              <w:bottom w:val="nil"/>
              <w:right w:val="nil"/>
            </w:tcBorders>
            <w:shd w:val="clear" w:color="auto" w:fill="auto"/>
            <w:noWrap/>
            <w:vAlign w:val="bottom"/>
            <w:hideMark/>
          </w:tcPr>
          <w:p w14:paraId="3572917D" w14:textId="77777777" w:rsidR="00682944" w:rsidRPr="00D51B9C" w:rsidRDefault="00682944" w:rsidP="00C46D42">
            <w:pPr>
              <w:jc w:val="right"/>
              <w:rPr>
                <w:rFonts w:ascii="Calibri" w:hAnsi="Calibri" w:cs="Calibri"/>
                <w:b/>
                <w:bCs/>
                <w:color w:val="000000"/>
                <w:sz w:val="20"/>
                <w:lang w:val="en-IE" w:eastAsia="en-IE"/>
              </w:rPr>
            </w:pPr>
          </w:p>
        </w:tc>
      </w:tr>
      <w:tr w:rsidR="00682944" w:rsidRPr="00D51B9C" w14:paraId="6DFCA0AB"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60B422A9"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79A2A4E7" w14:textId="77777777" w:rsidR="00682944" w:rsidRPr="00D51B9C"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6F9D2741" w14:textId="77777777" w:rsidR="00682944" w:rsidRPr="00D51B9C"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7AF7D3D5"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10868FE3"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154AB489" w14:textId="77777777" w:rsidR="00682944" w:rsidRPr="00D51B9C" w:rsidRDefault="00682944" w:rsidP="00C46D42">
            <w:pPr>
              <w:jc w:val="right"/>
              <w:rPr>
                <w:rFonts w:ascii="Calibri" w:hAnsi="Calibri" w:cs="Calibri"/>
                <w:color w:val="000000"/>
                <w:sz w:val="2"/>
                <w:szCs w:val="2"/>
                <w:lang w:val="en-IE" w:eastAsia="en-IE"/>
              </w:rPr>
            </w:pPr>
          </w:p>
        </w:tc>
      </w:tr>
      <w:tr w:rsidR="00682944" w:rsidRPr="00D51B9C" w14:paraId="65E386C2"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0FACA31B"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Other operating costs</w:t>
            </w:r>
          </w:p>
        </w:tc>
        <w:tc>
          <w:tcPr>
            <w:tcW w:w="1036" w:type="dxa"/>
            <w:tcBorders>
              <w:top w:val="nil"/>
              <w:left w:val="nil"/>
              <w:bottom w:val="single" w:sz="8" w:space="0" w:color="auto"/>
              <w:right w:val="nil"/>
            </w:tcBorders>
            <w:shd w:val="clear" w:color="auto" w:fill="auto"/>
            <w:noWrap/>
            <w:vAlign w:val="center"/>
            <w:hideMark/>
          </w:tcPr>
          <w:p w14:paraId="6CF9F455"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(191)</w:t>
            </w:r>
          </w:p>
        </w:tc>
        <w:tc>
          <w:tcPr>
            <w:tcW w:w="1036" w:type="dxa"/>
            <w:tcBorders>
              <w:top w:val="nil"/>
              <w:left w:val="nil"/>
              <w:bottom w:val="single" w:sz="8" w:space="0" w:color="auto"/>
              <w:right w:val="nil"/>
            </w:tcBorders>
            <w:shd w:val="clear" w:color="auto" w:fill="auto"/>
            <w:noWrap/>
            <w:vAlign w:val="center"/>
            <w:hideMark/>
          </w:tcPr>
          <w:p w14:paraId="4C1F638E"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(154)</w:t>
            </w:r>
          </w:p>
        </w:tc>
        <w:tc>
          <w:tcPr>
            <w:tcW w:w="1036" w:type="dxa"/>
            <w:tcBorders>
              <w:top w:val="nil"/>
              <w:left w:val="nil"/>
              <w:bottom w:val="single" w:sz="8" w:space="0" w:color="auto"/>
              <w:right w:val="nil"/>
            </w:tcBorders>
            <w:shd w:val="clear" w:color="auto" w:fill="auto"/>
            <w:noWrap/>
            <w:vAlign w:val="center"/>
            <w:hideMark/>
          </w:tcPr>
          <w:p w14:paraId="6B3B1008"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+24%</w:t>
            </w:r>
          </w:p>
        </w:tc>
        <w:tc>
          <w:tcPr>
            <w:tcW w:w="1028" w:type="dxa"/>
            <w:tcBorders>
              <w:top w:val="nil"/>
              <w:left w:val="nil"/>
              <w:bottom w:val="single" w:sz="8" w:space="0" w:color="auto"/>
              <w:right w:val="single" w:sz="8" w:space="0" w:color="auto"/>
            </w:tcBorders>
            <w:shd w:val="clear" w:color="auto" w:fill="auto"/>
            <w:noWrap/>
            <w:vAlign w:val="center"/>
            <w:hideMark/>
          </w:tcPr>
          <w:p w14:paraId="53E2EDC1"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+21%</w:t>
            </w:r>
          </w:p>
        </w:tc>
        <w:tc>
          <w:tcPr>
            <w:tcW w:w="708" w:type="dxa"/>
            <w:tcBorders>
              <w:top w:val="nil"/>
              <w:left w:val="nil"/>
              <w:bottom w:val="nil"/>
              <w:right w:val="nil"/>
            </w:tcBorders>
            <w:shd w:val="clear" w:color="auto" w:fill="auto"/>
            <w:noWrap/>
            <w:vAlign w:val="bottom"/>
            <w:hideMark/>
          </w:tcPr>
          <w:p w14:paraId="43C7DFDA" w14:textId="77777777" w:rsidR="00682944" w:rsidRPr="00D51B9C" w:rsidRDefault="00682944" w:rsidP="00C46D42">
            <w:pPr>
              <w:jc w:val="right"/>
              <w:rPr>
                <w:rFonts w:ascii="Calibri" w:hAnsi="Calibri" w:cs="Calibri"/>
                <w:color w:val="000000"/>
                <w:sz w:val="20"/>
                <w:lang w:val="en-IE" w:eastAsia="en-IE"/>
              </w:rPr>
            </w:pPr>
          </w:p>
        </w:tc>
      </w:tr>
      <w:tr w:rsidR="00682944" w:rsidRPr="00D51B9C" w14:paraId="660AA173"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64B5B523" w14:textId="77777777" w:rsidR="00682944" w:rsidRPr="00D51B9C" w:rsidRDefault="00682944" w:rsidP="00C46D42">
            <w:pPr>
              <w:jc w:val="both"/>
              <w:rPr>
                <w:rFonts w:ascii="Calibri" w:hAnsi="Calibri" w:cs="Calibri"/>
                <w:b/>
                <w:bCs/>
                <w:color w:val="000000"/>
                <w:sz w:val="2"/>
                <w:szCs w:val="2"/>
                <w:lang w:val="en-IE" w:eastAsia="en-IE"/>
              </w:rPr>
            </w:pPr>
            <w:r w:rsidRPr="00D51B9C">
              <w:rPr>
                <w:rFonts w:ascii="Calibri" w:hAnsi="Calibri" w:cs="Calibri"/>
                <w:b/>
                <w:bCs/>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29F2F8CD" w14:textId="77777777" w:rsidR="00682944" w:rsidRPr="00D51B9C" w:rsidRDefault="00682944" w:rsidP="00C46D42">
            <w:pPr>
              <w:jc w:val="both"/>
              <w:rPr>
                <w:rFonts w:ascii="Calibri" w:hAnsi="Calibri" w:cs="Calibri"/>
                <w:b/>
                <w:bCs/>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693F9854" w14:textId="77777777" w:rsidR="00682944" w:rsidRPr="00D51B9C"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47C3AFC6"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393B0FEE" w14:textId="77777777" w:rsidR="00682944" w:rsidRPr="00D51B9C" w:rsidRDefault="00682944" w:rsidP="00C46D42">
            <w:pPr>
              <w:jc w:val="right"/>
              <w:rPr>
                <w:rFonts w:ascii="Calibri" w:hAnsi="Calibri" w:cs="Calibri"/>
                <w:b/>
                <w:bCs/>
                <w:color w:val="000000"/>
                <w:sz w:val="2"/>
                <w:szCs w:val="2"/>
                <w:lang w:val="en-IE" w:eastAsia="en-IE"/>
              </w:rPr>
            </w:pPr>
            <w:r w:rsidRPr="00D51B9C">
              <w:rPr>
                <w:rFonts w:ascii="Calibri" w:hAnsi="Calibri" w:cs="Calibri"/>
                <w:b/>
                <w:bCs/>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29DEDE80" w14:textId="77777777" w:rsidR="00682944" w:rsidRPr="00D51B9C" w:rsidRDefault="00682944" w:rsidP="00C46D42">
            <w:pPr>
              <w:jc w:val="right"/>
              <w:rPr>
                <w:rFonts w:ascii="Calibri" w:hAnsi="Calibri" w:cs="Calibri"/>
                <w:b/>
                <w:bCs/>
                <w:color w:val="000000"/>
                <w:sz w:val="2"/>
                <w:szCs w:val="2"/>
                <w:lang w:val="en-IE" w:eastAsia="en-IE"/>
              </w:rPr>
            </w:pPr>
          </w:p>
        </w:tc>
      </w:tr>
      <w:tr w:rsidR="00682944" w:rsidRPr="00D51B9C" w14:paraId="309524C5"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40E0A786"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Adjusted EBITDA</w:t>
            </w:r>
            <w:r w:rsidRPr="00D51B9C">
              <w:rPr>
                <w:rFonts w:ascii="Calibri" w:hAnsi="Calibri" w:cs="Calibri"/>
                <w:i/>
                <w:iCs/>
                <w:color w:val="000000"/>
                <w:sz w:val="20"/>
                <w:vertAlign w:val="superscript"/>
                <w:lang w:val="en-IE" w:eastAsia="en-IE"/>
              </w:rPr>
              <w:t>1,2</w:t>
            </w:r>
          </w:p>
        </w:tc>
        <w:tc>
          <w:tcPr>
            <w:tcW w:w="1036" w:type="dxa"/>
            <w:tcBorders>
              <w:top w:val="nil"/>
              <w:left w:val="nil"/>
              <w:bottom w:val="nil"/>
              <w:right w:val="nil"/>
            </w:tcBorders>
            <w:shd w:val="clear" w:color="auto" w:fill="auto"/>
            <w:noWrap/>
            <w:vAlign w:val="center"/>
            <w:hideMark/>
          </w:tcPr>
          <w:p w14:paraId="058784FE"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545</w:t>
            </w:r>
          </w:p>
        </w:tc>
        <w:tc>
          <w:tcPr>
            <w:tcW w:w="1036" w:type="dxa"/>
            <w:tcBorders>
              <w:top w:val="nil"/>
              <w:left w:val="nil"/>
              <w:bottom w:val="nil"/>
              <w:right w:val="nil"/>
            </w:tcBorders>
            <w:shd w:val="clear" w:color="auto" w:fill="auto"/>
            <w:noWrap/>
            <w:vAlign w:val="center"/>
            <w:hideMark/>
          </w:tcPr>
          <w:p w14:paraId="3B05B86D"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503</w:t>
            </w:r>
          </w:p>
        </w:tc>
        <w:tc>
          <w:tcPr>
            <w:tcW w:w="1036" w:type="dxa"/>
            <w:tcBorders>
              <w:top w:val="nil"/>
              <w:left w:val="nil"/>
              <w:bottom w:val="nil"/>
              <w:right w:val="nil"/>
            </w:tcBorders>
            <w:shd w:val="clear" w:color="auto" w:fill="auto"/>
            <w:noWrap/>
            <w:vAlign w:val="center"/>
            <w:hideMark/>
          </w:tcPr>
          <w:p w14:paraId="6580F142"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+8%</w:t>
            </w:r>
          </w:p>
        </w:tc>
        <w:tc>
          <w:tcPr>
            <w:tcW w:w="1028" w:type="dxa"/>
            <w:tcBorders>
              <w:top w:val="nil"/>
              <w:left w:val="nil"/>
              <w:bottom w:val="nil"/>
              <w:right w:val="single" w:sz="8" w:space="0" w:color="auto"/>
            </w:tcBorders>
            <w:shd w:val="clear" w:color="auto" w:fill="auto"/>
            <w:noWrap/>
            <w:vAlign w:val="center"/>
            <w:hideMark/>
          </w:tcPr>
          <w:p w14:paraId="1EB44BA4"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+15%</w:t>
            </w:r>
          </w:p>
        </w:tc>
        <w:tc>
          <w:tcPr>
            <w:tcW w:w="708" w:type="dxa"/>
            <w:tcBorders>
              <w:top w:val="nil"/>
              <w:left w:val="nil"/>
              <w:bottom w:val="nil"/>
              <w:right w:val="nil"/>
            </w:tcBorders>
            <w:shd w:val="clear" w:color="auto" w:fill="auto"/>
            <w:noWrap/>
            <w:vAlign w:val="bottom"/>
            <w:hideMark/>
          </w:tcPr>
          <w:p w14:paraId="05C6A42E" w14:textId="77777777" w:rsidR="00682944" w:rsidRPr="00D51B9C" w:rsidRDefault="00682944" w:rsidP="00C46D42">
            <w:pPr>
              <w:jc w:val="right"/>
              <w:rPr>
                <w:rFonts w:ascii="Calibri" w:hAnsi="Calibri" w:cs="Calibri"/>
                <w:b/>
                <w:bCs/>
                <w:color w:val="000000"/>
                <w:sz w:val="20"/>
                <w:lang w:val="en-IE" w:eastAsia="en-IE"/>
              </w:rPr>
            </w:pPr>
          </w:p>
        </w:tc>
      </w:tr>
      <w:tr w:rsidR="00682944" w:rsidRPr="00D51B9C" w14:paraId="1FBFBDF5"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64B06BE9" w14:textId="77777777" w:rsidR="00682944" w:rsidRPr="00D51B9C" w:rsidRDefault="00682944" w:rsidP="00C46D42">
            <w:pPr>
              <w:jc w:val="both"/>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Adjusted EBITDA margin</w:t>
            </w:r>
          </w:p>
        </w:tc>
        <w:tc>
          <w:tcPr>
            <w:tcW w:w="1036" w:type="dxa"/>
            <w:tcBorders>
              <w:top w:val="nil"/>
              <w:left w:val="nil"/>
              <w:bottom w:val="nil"/>
              <w:right w:val="nil"/>
            </w:tcBorders>
            <w:shd w:val="clear" w:color="auto" w:fill="auto"/>
            <w:noWrap/>
            <w:vAlign w:val="center"/>
            <w:hideMark/>
          </w:tcPr>
          <w:p w14:paraId="5F28BB62"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44.5%</w:t>
            </w:r>
          </w:p>
        </w:tc>
        <w:tc>
          <w:tcPr>
            <w:tcW w:w="1036" w:type="dxa"/>
            <w:tcBorders>
              <w:top w:val="nil"/>
              <w:left w:val="nil"/>
              <w:bottom w:val="nil"/>
              <w:right w:val="nil"/>
            </w:tcBorders>
            <w:shd w:val="clear" w:color="auto" w:fill="auto"/>
            <w:noWrap/>
            <w:vAlign w:val="center"/>
            <w:hideMark/>
          </w:tcPr>
          <w:p w14:paraId="38A99477" w14:textId="77777777" w:rsidR="00682944" w:rsidRPr="00D51B9C" w:rsidRDefault="00682944" w:rsidP="00C46D42">
            <w:pPr>
              <w:jc w:val="right"/>
              <w:rPr>
                <w:rFonts w:ascii="Calibri" w:hAnsi="Calibri" w:cs="Calibri"/>
                <w:i/>
                <w:iCs/>
                <w:sz w:val="18"/>
                <w:szCs w:val="18"/>
                <w:lang w:val="en-IE" w:eastAsia="en-IE"/>
              </w:rPr>
            </w:pPr>
            <w:r w:rsidRPr="00D51B9C">
              <w:rPr>
                <w:rFonts w:ascii="Calibri" w:hAnsi="Calibri" w:cs="Calibri"/>
                <w:i/>
                <w:iCs/>
                <w:sz w:val="18"/>
                <w:szCs w:val="18"/>
                <w:lang w:val="en-IE" w:eastAsia="en-IE"/>
              </w:rPr>
              <w:t>49.4%</w:t>
            </w:r>
          </w:p>
        </w:tc>
        <w:tc>
          <w:tcPr>
            <w:tcW w:w="1036" w:type="dxa"/>
            <w:tcBorders>
              <w:top w:val="nil"/>
              <w:left w:val="nil"/>
              <w:bottom w:val="nil"/>
              <w:right w:val="nil"/>
            </w:tcBorders>
            <w:shd w:val="clear" w:color="auto" w:fill="auto"/>
            <w:noWrap/>
            <w:vAlign w:val="center"/>
            <w:hideMark/>
          </w:tcPr>
          <w:p w14:paraId="5CB1685A" w14:textId="77777777" w:rsidR="00682944" w:rsidRPr="00D51B9C" w:rsidRDefault="00682944" w:rsidP="00C46D42">
            <w:pPr>
              <w:jc w:val="right"/>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-490bps</w:t>
            </w:r>
          </w:p>
        </w:tc>
        <w:tc>
          <w:tcPr>
            <w:tcW w:w="1028" w:type="dxa"/>
            <w:tcBorders>
              <w:top w:val="nil"/>
              <w:left w:val="nil"/>
              <w:bottom w:val="nil"/>
              <w:right w:val="single" w:sz="8" w:space="0" w:color="auto"/>
            </w:tcBorders>
            <w:shd w:val="clear" w:color="auto" w:fill="auto"/>
            <w:noWrap/>
            <w:vAlign w:val="center"/>
            <w:hideMark/>
          </w:tcPr>
          <w:p w14:paraId="1CFD3DB5" w14:textId="77777777" w:rsidR="00682944" w:rsidRPr="00D51B9C" w:rsidRDefault="00682944" w:rsidP="00C46D42">
            <w:pPr>
              <w:jc w:val="right"/>
              <w:rPr>
                <w:rFonts w:ascii="Calibri" w:hAnsi="Calibri" w:cs="Calibri"/>
                <w:i/>
                <w:iCs/>
                <w:color w:val="000000"/>
                <w:sz w:val="18"/>
                <w:szCs w:val="18"/>
                <w:lang w:val="en-IE" w:eastAsia="en-IE"/>
              </w:rPr>
            </w:pPr>
            <w:r w:rsidRPr="00D51B9C">
              <w:rPr>
                <w:rFonts w:ascii="Calibri" w:hAnsi="Calibri" w:cs="Calibri"/>
                <w:i/>
                <w:iCs/>
                <w:color w:val="000000"/>
                <w:sz w:val="18"/>
                <w:szCs w:val="18"/>
                <w:lang w:val="en-IE" w:eastAsia="en-IE"/>
              </w:rPr>
              <w:t>-340bps</w:t>
            </w:r>
          </w:p>
        </w:tc>
        <w:tc>
          <w:tcPr>
            <w:tcW w:w="708" w:type="dxa"/>
            <w:tcBorders>
              <w:top w:val="nil"/>
              <w:left w:val="nil"/>
              <w:bottom w:val="nil"/>
              <w:right w:val="nil"/>
            </w:tcBorders>
            <w:shd w:val="clear" w:color="auto" w:fill="auto"/>
            <w:noWrap/>
            <w:vAlign w:val="bottom"/>
            <w:hideMark/>
          </w:tcPr>
          <w:p w14:paraId="3A3509A4" w14:textId="77777777" w:rsidR="00682944" w:rsidRPr="00D51B9C" w:rsidRDefault="00682944" w:rsidP="00C46D42">
            <w:pPr>
              <w:jc w:val="right"/>
              <w:rPr>
                <w:rFonts w:ascii="Calibri" w:hAnsi="Calibri" w:cs="Calibri"/>
                <w:i/>
                <w:iCs/>
                <w:color w:val="000000"/>
                <w:sz w:val="18"/>
                <w:szCs w:val="18"/>
                <w:lang w:val="en-IE" w:eastAsia="en-IE"/>
              </w:rPr>
            </w:pPr>
          </w:p>
        </w:tc>
      </w:tr>
      <w:tr w:rsidR="00682944" w:rsidRPr="00D51B9C" w14:paraId="1CA6DB58"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19E730A1"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5541550C" w14:textId="77777777" w:rsidR="00682944" w:rsidRPr="00D51B9C"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46688EEA" w14:textId="77777777" w:rsidR="00682944" w:rsidRPr="00D51B9C"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343F93E1"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0618F5A9"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0694FC7C" w14:textId="77777777" w:rsidR="00682944" w:rsidRPr="00D51B9C" w:rsidRDefault="00682944" w:rsidP="00C46D42">
            <w:pPr>
              <w:jc w:val="right"/>
              <w:rPr>
                <w:rFonts w:ascii="Calibri" w:hAnsi="Calibri" w:cs="Calibri"/>
                <w:color w:val="000000"/>
                <w:sz w:val="2"/>
                <w:szCs w:val="2"/>
                <w:lang w:val="en-IE" w:eastAsia="en-IE"/>
              </w:rPr>
            </w:pPr>
          </w:p>
        </w:tc>
      </w:tr>
      <w:tr w:rsidR="00682944" w:rsidRPr="00D51B9C" w14:paraId="16C76E67"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48397E95" w14:textId="77777777" w:rsidR="00682944" w:rsidRPr="00D51B9C" w:rsidRDefault="00682944" w:rsidP="00C46D42">
            <w:pPr>
              <w:jc w:val="both"/>
              <w:rPr>
                <w:rFonts w:ascii="Calibri" w:hAnsi="Calibri" w:cs="Calibri"/>
                <w:color w:val="000000"/>
                <w:sz w:val="20"/>
                <w:lang w:val="en-IE" w:eastAsia="en-IE"/>
              </w:rPr>
            </w:pPr>
            <w:r w:rsidRPr="00D51B9C">
              <w:rPr>
                <w:rFonts w:ascii="Calibri" w:hAnsi="Calibri" w:cs="Calibri"/>
                <w:color w:val="000000"/>
                <w:sz w:val="20"/>
                <w:lang w:val="en-IE" w:eastAsia="en-IE"/>
              </w:rPr>
              <w:t>Depreciation and amortisation</w:t>
            </w:r>
          </w:p>
        </w:tc>
        <w:tc>
          <w:tcPr>
            <w:tcW w:w="1036" w:type="dxa"/>
            <w:tcBorders>
              <w:top w:val="nil"/>
              <w:left w:val="nil"/>
              <w:bottom w:val="single" w:sz="8" w:space="0" w:color="auto"/>
              <w:right w:val="nil"/>
            </w:tcBorders>
            <w:shd w:val="clear" w:color="auto" w:fill="auto"/>
            <w:noWrap/>
            <w:vAlign w:val="center"/>
            <w:hideMark/>
          </w:tcPr>
          <w:p w14:paraId="60B9FC22"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(47)</w:t>
            </w:r>
          </w:p>
        </w:tc>
        <w:tc>
          <w:tcPr>
            <w:tcW w:w="1036" w:type="dxa"/>
            <w:tcBorders>
              <w:top w:val="nil"/>
              <w:left w:val="nil"/>
              <w:bottom w:val="single" w:sz="8" w:space="0" w:color="auto"/>
              <w:right w:val="nil"/>
            </w:tcBorders>
            <w:shd w:val="clear" w:color="auto" w:fill="auto"/>
            <w:noWrap/>
            <w:vAlign w:val="center"/>
            <w:hideMark/>
          </w:tcPr>
          <w:p w14:paraId="5A0A94AB" w14:textId="77777777" w:rsidR="00682944" w:rsidRPr="00D51B9C" w:rsidRDefault="00682944" w:rsidP="00C46D42">
            <w:pPr>
              <w:jc w:val="right"/>
              <w:rPr>
                <w:rFonts w:ascii="Calibri" w:hAnsi="Calibri" w:cs="Calibri"/>
                <w:sz w:val="20"/>
                <w:lang w:val="en-IE" w:eastAsia="en-IE"/>
              </w:rPr>
            </w:pPr>
            <w:r w:rsidRPr="00D51B9C">
              <w:rPr>
                <w:rFonts w:ascii="Calibri" w:hAnsi="Calibri" w:cs="Calibri"/>
                <w:sz w:val="20"/>
                <w:lang w:val="en-IE" w:eastAsia="en-IE"/>
              </w:rPr>
              <w:t>(42)</w:t>
            </w:r>
          </w:p>
        </w:tc>
        <w:tc>
          <w:tcPr>
            <w:tcW w:w="1036" w:type="dxa"/>
            <w:tcBorders>
              <w:top w:val="nil"/>
              <w:left w:val="nil"/>
              <w:bottom w:val="single" w:sz="8" w:space="0" w:color="auto"/>
              <w:right w:val="nil"/>
            </w:tcBorders>
            <w:shd w:val="clear" w:color="auto" w:fill="auto"/>
            <w:noWrap/>
            <w:vAlign w:val="center"/>
            <w:hideMark/>
          </w:tcPr>
          <w:p w14:paraId="62F648AC"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+13%</w:t>
            </w:r>
          </w:p>
        </w:tc>
        <w:tc>
          <w:tcPr>
            <w:tcW w:w="1028" w:type="dxa"/>
            <w:tcBorders>
              <w:top w:val="nil"/>
              <w:left w:val="nil"/>
              <w:bottom w:val="single" w:sz="8" w:space="0" w:color="auto"/>
              <w:right w:val="single" w:sz="8" w:space="0" w:color="auto"/>
            </w:tcBorders>
            <w:shd w:val="clear" w:color="auto" w:fill="auto"/>
            <w:noWrap/>
            <w:vAlign w:val="center"/>
            <w:hideMark/>
          </w:tcPr>
          <w:p w14:paraId="1D4EE58C"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+14%</w:t>
            </w:r>
          </w:p>
        </w:tc>
        <w:tc>
          <w:tcPr>
            <w:tcW w:w="708" w:type="dxa"/>
            <w:tcBorders>
              <w:top w:val="nil"/>
              <w:left w:val="nil"/>
              <w:bottom w:val="nil"/>
              <w:right w:val="nil"/>
            </w:tcBorders>
            <w:shd w:val="clear" w:color="auto" w:fill="auto"/>
            <w:noWrap/>
            <w:vAlign w:val="bottom"/>
            <w:hideMark/>
          </w:tcPr>
          <w:p w14:paraId="76C8F762" w14:textId="77777777" w:rsidR="00682944" w:rsidRPr="00D51B9C" w:rsidRDefault="00682944" w:rsidP="00C46D42">
            <w:pPr>
              <w:jc w:val="right"/>
              <w:rPr>
                <w:rFonts w:ascii="Calibri" w:hAnsi="Calibri" w:cs="Calibri"/>
                <w:color w:val="000000"/>
                <w:sz w:val="20"/>
                <w:lang w:val="en-IE" w:eastAsia="en-IE"/>
              </w:rPr>
            </w:pPr>
          </w:p>
        </w:tc>
      </w:tr>
      <w:tr w:rsidR="00682944" w:rsidRPr="00D51B9C" w14:paraId="42885D81"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7BE32C5F" w14:textId="77777777" w:rsidR="00682944" w:rsidRPr="00D51B9C" w:rsidRDefault="00682944" w:rsidP="00C46D42">
            <w:pPr>
              <w:jc w:val="both"/>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552A393D" w14:textId="77777777" w:rsidR="00682944" w:rsidRPr="00D51B9C"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4FE2B565" w14:textId="77777777" w:rsidR="00682944" w:rsidRPr="00D51B9C"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4755D489"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42C75460" w14:textId="77777777" w:rsidR="00682944" w:rsidRPr="00D51B9C" w:rsidRDefault="00682944" w:rsidP="00C46D42">
            <w:pPr>
              <w:jc w:val="right"/>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708" w:type="dxa"/>
            <w:tcBorders>
              <w:top w:val="nil"/>
              <w:left w:val="nil"/>
              <w:bottom w:val="nil"/>
              <w:right w:val="nil"/>
            </w:tcBorders>
            <w:shd w:val="clear" w:color="auto" w:fill="auto"/>
            <w:noWrap/>
            <w:vAlign w:val="bottom"/>
            <w:hideMark/>
          </w:tcPr>
          <w:p w14:paraId="73FCC116" w14:textId="77777777" w:rsidR="00682944" w:rsidRPr="00D51B9C" w:rsidRDefault="00682944" w:rsidP="00C46D42">
            <w:pPr>
              <w:jc w:val="right"/>
              <w:rPr>
                <w:rFonts w:ascii="Calibri" w:hAnsi="Calibri" w:cs="Calibri"/>
                <w:color w:val="000000"/>
                <w:sz w:val="2"/>
                <w:szCs w:val="2"/>
                <w:lang w:val="en-IE" w:eastAsia="en-IE"/>
              </w:rPr>
            </w:pPr>
          </w:p>
        </w:tc>
      </w:tr>
      <w:tr w:rsidR="00682944" w:rsidRPr="00D51B9C" w14:paraId="401E9CA8" w14:textId="77777777" w:rsidTr="00C46D42">
        <w:trPr>
          <w:trHeight w:val="270"/>
        </w:trPr>
        <w:tc>
          <w:tcPr>
            <w:tcW w:w="2928" w:type="dxa"/>
            <w:tcBorders>
              <w:top w:val="nil"/>
              <w:left w:val="single" w:sz="8" w:space="0" w:color="auto"/>
              <w:bottom w:val="nil"/>
              <w:right w:val="nil"/>
            </w:tcBorders>
            <w:shd w:val="clear" w:color="auto" w:fill="auto"/>
            <w:noWrap/>
            <w:vAlign w:val="center"/>
            <w:hideMark/>
          </w:tcPr>
          <w:p w14:paraId="04780917" w14:textId="77777777" w:rsidR="00682944" w:rsidRPr="00D51B9C" w:rsidRDefault="00682944" w:rsidP="00C46D42">
            <w:pPr>
              <w:jc w:val="both"/>
              <w:rPr>
                <w:rFonts w:ascii="Calibri" w:hAnsi="Calibri" w:cs="Calibri"/>
                <w:b/>
                <w:bCs/>
                <w:color w:val="000000"/>
                <w:sz w:val="20"/>
                <w:lang w:val="en-IE" w:eastAsia="en-IE"/>
              </w:rPr>
            </w:pPr>
            <w:r w:rsidRPr="00D51B9C">
              <w:rPr>
                <w:rFonts w:ascii="Calibri" w:hAnsi="Calibri" w:cs="Calibri"/>
                <w:b/>
                <w:bCs/>
                <w:color w:val="000000"/>
                <w:sz w:val="20"/>
                <w:lang w:val="en-IE" w:eastAsia="en-IE"/>
              </w:rPr>
              <w:t>Adjusted</w:t>
            </w:r>
            <w:r w:rsidRPr="00D51B9C">
              <w:rPr>
                <w:rFonts w:ascii="Calibri" w:hAnsi="Calibri" w:cs="Calibri"/>
                <w:i/>
                <w:iCs/>
                <w:color w:val="000000"/>
                <w:sz w:val="20"/>
                <w:vertAlign w:val="superscript"/>
                <w:lang w:val="en-IE" w:eastAsia="en-IE"/>
              </w:rPr>
              <w:t xml:space="preserve">1 </w:t>
            </w:r>
            <w:r w:rsidRPr="00D51B9C">
              <w:rPr>
                <w:rFonts w:ascii="Calibri" w:hAnsi="Calibri" w:cs="Calibri"/>
                <w:b/>
                <w:bCs/>
                <w:color w:val="000000"/>
                <w:sz w:val="20"/>
                <w:lang w:val="en-IE" w:eastAsia="en-IE"/>
              </w:rPr>
              <w:t>operating profit</w:t>
            </w:r>
          </w:p>
        </w:tc>
        <w:tc>
          <w:tcPr>
            <w:tcW w:w="1036" w:type="dxa"/>
            <w:tcBorders>
              <w:top w:val="nil"/>
              <w:left w:val="nil"/>
              <w:bottom w:val="nil"/>
              <w:right w:val="nil"/>
            </w:tcBorders>
            <w:shd w:val="clear" w:color="auto" w:fill="auto"/>
            <w:noWrap/>
            <w:vAlign w:val="center"/>
            <w:hideMark/>
          </w:tcPr>
          <w:p w14:paraId="0C016810"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498</w:t>
            </w:r>
          </w:p>
        </w:tc>
        <w:tc>
          <w:tcPr>
            <w:tcW w:w="1036" w:type="dxa"/>
            <w:tcBorders>
              <w:top w:val="nil"/>
              <w:left w:val="nil"/>
              <w:bottom w:val="nil"/>
              <w:right w:val="nil"/>
            </w:tcBorders>
            <w:shd w:val="clear" w:color="auto" w:fill="auto"/>
            <w:noWrap/>
            <w:vAlign w:val="center"/>
            <w:hideMark/>
          </w:tcPr>
          <w:p w14:paraId="2D01E3D6" w14:textId="77777777" w:rsidR="00682944" w:rsidRPr="00D51B9C" w:rsidRDefault="00682944" w:rsidP="00C46D42">
            <w:pPr>
              <w:jc w:val="right"/>
              <w:rPr>
                <w:rFonts w:ascii="Calibri" w:hAnsi="Calibri" w:cs="Calibri"/>
                <w:b/>
                <w:bCs/>
                <w:sz w:val="20"/>
                <w:lang w:val="en-IE" w:eastAsia="en-IE"/>
              </w:rPr>
            </w:pPr>
            <w:r w:rsidRPr="00D51B9C">
              <w:rPr>
                <w:rFonts w:ascii="Calibri" w:hAnsi="Calibri" w:cs="Calibri"/>
                <w:b/>
                <w:bCs/>
                <w:sz w:val="20"/>
                <w:lang w:val="en-IE" w:eastAsia="en-IE"/>
              </w:rPr>
              <w:t>461</w:t>
            </w:r>
          </w:p>
        </w:tc>
        <w:tc>
          <w:tcPr>
            <w:tcW w:w="1036" w:type="dxa"/>
            <w:tcBorders>
              <w:top w:val="nil"/>
              <w:left w:val="nil"/>
              <w:bottom w:val="nil"/>
              <w:right w:val="nil"/>
            </w:tcBorders>
            <w:shd w:val="clear" w:color="auto" w:fill="auto"/>
            <w:noWrap/>
            <w:vAlign w:val="center"/>
            <w:hideMark/>
          </w:tcPr>
          <w:p w14:paraId="3C8E6128"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+8%</w:t>
            </w:r>
          </w:p>
        </w:tc>
        <w:tc>
          <w:tcPr>
            <w:tcW w:w="1028" w:type="dxa"/>
            <w:tcBorders>
              <w:top w:val="nil"/>
              <w:left w:val="nil"/>
              <w:bottom w:val="nil"/>
              <w:right w:val="single" w:sz="8" w:space="0" w:color="auto"/>
            </w:tcBorders>
            <w:shd w:val="clear" w:color="auto" w:fill="auto"/>
            <w:noWrap/>
            <w:vAlign w:val="center"/>
            <w:hideMark/>
          </w:tcPr>
          <w:p w14:paraId="3D322242"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+15%</w:t>
            </w:r>
          </w:p>
        </w:tc>
        <w:tc>
          <w:tcPr>
            <w:tcW w:w="708" w:type="dxa"/>
            <w:tcBorders>
              <w:top w:val="nil"/>
              <w:left w:val="nil"/>
              <w:bottom w:val="nil"/>
              <w:right w:val="nil"/>
            </w:tcBorders>
            <w:shd w:val="clear" w:color="auto" w:fill="auto"/>
            <w:noWrap/>
            <w:vAlign w:val="bottom"/>
            <w:hideMark/>
          </w:tcPr>
          <w:p w14:paraId="475918F0" w14:textId="77777777" w:rsidR="00682944" w:rsidRPr="00D51B9C" w:rsidRDefault="00682944" w:rsidP="00C46D42">
            <w:pPr>
              <w:jc w:val="right"/>
              <w:rPr>
                <w:rFonts w:ascii="Calibri" w:hAnsi="Calibri" w:cs="Calibri"/>
                <w:b/>
                <w:bCs/>
                <w:color w:val="000000"/>
                <w:sz w:val="20"/>
                <w:lang w:val="en-IE" w:eastAsia="en-IE"/>
              </w:rPr>
            </w:pPr>
          </w:p>
        </w:tc>
      </w:tr>
      <w:tr w:rsidR="00682944" w:rsidRPr="00D51B9C" w14:paraId="0732B569" w14:textId="77777777" w:rsidTr="00C46D42">
        <w:trPr>
          <w:trHeight w:val="34"/>
        </w:trPr>
        <w:tc>
          <w:tcPr>
            <w:tcW w:w="2928" w:type="dxa"/>
            <w:tcBorders>
              <w:top w:val="nil"/>
              <w:left w:val="single" w:sz="8" w:space="0" w:color="auto"/>
              <w:bottom w:val="single" w:sz="8" w:space="0" w:color="auto"/>
              <w:right w:val="nil"/>
            </w:tcBorders>
            <w:shd w:val="clear" w:color="auto" w:fill="auto"/>
            <w:noWrap/>
            <w:vAlign w:val="center"/>
            <w:hideMark/>
          </w:tcPr>
          <w:p w14:paraId="716CC154" w14:textId="77777777" w:rsidR="00682944" w:rsidRPr="00D51B9C" w:rsidRDefault="00682944" w:rsidP="00C46D42">
            <w:pPr>
              <w:jc w:val="both"/>
              <w:rPr>
                <w:rFonts w:ascii="Calibri" w:hAnsi="Calibri" w:cs="Calibri"/>
                <w:b/>
                <w:bCs/>
                <w:color w:val="FF0000"/>
                <w:sz w:val="2"/>
                <w:szCs w:val="2"/>
                <w:lang w:val="en-IE" w:eastAsia="en-IE"/>
              </w:rPr>
            </w:pPr>
            <w:r w:rsidRPr="00D51B9C">
              <w:rPr>
                <w:rFonts w:ascii="Calibri" w:hAnsi="Calibri" w:cs="Calibri"/>
                <w:b/>
                <w:bCs/>
                <w:color w:val="FF0000"/>
                <w:sz w:val="2"/>
                <w:szCs w:val="2"/>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7441ADB9" w14:textId="77777777" w:rsidR="00682944" w:rsidRPr="00D51B9C" w:rsidRDefault="00682944" w:rsidP="00C46D42">
            <w:pPr>
              <w:jc w:val="right"/>
              <w:rPr>
                <w:rFonts w:ascii="Calibri" w:hAnsi="Calibri" w:cs="Calibri"/>
                <w:b/>
                <w:bCs/>
                <w:color w:val="FF0000"/>
                <w:sz w:val="2"/>
                <w:szCs w:val="2"/>
                <w:lang w:val="en-IE" w:eastAsia="en-IE"/>
              </w:rPr>
            </w:pPr>
            <w:r w:rsidRPr="00D51B9C">
              <w:rPr>
                <w:rFonts w:ascii="Calibri" w:hAnsi="Calibri" w:cs="Calibri"/>
                <w:b/>
                <w:bCs/>
                <w:color w:val="FF0000"/>
                <w:sz w:val="2"/>
                <w:szCs w:val="2"/>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16B275F0" w14:textId="77777777" w:rsidR="00682944" w:rsidRPr="00D51B9C" w:rsidRDefault="00682944" w:rsidP="00C46D42">
            <w:pPr>
              <w:jc w:val="right"/>
              <w:rPr>
                <w:rFonts w:ascii="Calibri" w:hAnsi="Calibri" w:cs="Calibri"/>
                <w:b/>
                <w:bCs/>
                <w:sz w:val="2"/>
                <w:szCs w:val="2"/>
                <w:lang w:val="en-IE" w:eastAsia="en-IE"/>
              </w:rPr>
            </w:pPr>
            <w:r w:rsidRPr="00D51B9C">
              <w:rPr>
                <w:rFonts w:ascii="Calibri" w:hAnsi="Calibri" w:cs="Calibri"/>
                <w:b/>
                <w:bCs/>
                <w:sz w:val="2"/>
                <w:szCs w:val="2"/>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57634909" w14:textId="77777777" w:rsidR="00682944" w:rsidRPr="00D51B9C" w:rsidRDefault="00682944" w:rsidP="00C46D42">
            <w:pPr>
              <w:jc w:val="right"/>
              <w:rPr>
                <w:rFonts w:ascii="Calibri" w:hAnsi="Calibri" w:cs="Calibri"/>
                <w:b/>
                <w:bCs/>
                <w:color w:val="FF0000"/>
                <w:sz w:val="2"/>
                <w:szCs w:val="2"/>
                <w:lang w:val="en-IE" w:eastAsia="en-IE"/>
              </w:rPr>
            </w:pPr>
            <w:r w:rsidRPr="00D51B9C">
              <w:rPr>
                <w:rFonts w:ascii="Calibri" w:hAnsi="Calibri" w:cs="Calibri"/>
                <w:b/>
                <w:bCs/>
                <w:color w:val="FF0000"/>
                <w:sz w:val="2"/>
                <w:szCs w:val="2"/>
                <w:lang w:val="en-IE" w:eastAsia="en-IE"/>
              </w:rPr>
              <w:t> </w:t>
            </w:r>
          </w:p>
        </w:tc>
        <w:tc>
          <w:tcPr>
            <w:tcW w:w="1028" w:type="dxa"/>
            <w:tcBorders>
              <w:top w:val="nil"/>
              <w:left w:val="nil"/>
              <w:bottom w:val="single" w:sz="8" w:space="0" w:color="auto"/>
              <w:right w:val="single" w:sz="8" w:space="0" w:color="auto"/>
            </w:tcBorders>
            <w:shd w:val="clear" w:color="auto" w:fill="auto"/>
            <w:noWrap/>
            <w:vAlign w:val="center"/>
            <w:hideMark/>
          </w:tcPr>
          <w:p w14:paraId="16F5B7BD" w14:textId="77777777" w:rsidR="00682944" w:rsidRPr="00D51B9C" w:rsidRDefault="00682944" w:rsidP="00C46D42">
            <w:pPr>
              <w:jc w:val="right"/>
              <w:rPr>
                <w:rFonts w:ascii="Calibri" w:hAnsi="Calibri" w:cs="Calibri"/>
                <w:b/>
                <w:bCs/>
                <w:color w:val="FF0000"/>
                <w:sz w:val="2"/>
                <w:szCs w:val="2"/>
                <w:lang w:val="en-IE" w:eastAsia="en-IE"/>
              </w:rPr>
            </w:pPr>
            <w:r w:rsidRPr="00D51B9C">
              <w:rPr>
                <w:rFonts w:ascii="Calibri" w:hAnsi="Calibri" w:cs="Calibri"/>
                <w:b/>
                <w:bCs/>
                <w:color w:val="FF0000"/>
                <w:sz w:val="2"/>
                <w:szCs w:val="2"/>
                <w:lang w:val="en-IE" w:eastAsia="en-IE"/>
              </w:rPr>
              <w:t> </w:t>
            </w:r>
          </w:p>
        </w:tc>
        <w:tc>
          <w:tcPr>
            <w:tcW w:w="708" w:type="dxa"/>
            <w:tcBorders>
              <w:top w:val="nil"/>
              <w:left w:val="nil"/>
              <w:bottom w:val="nil"/>
              <w:right w:val="nil"/>
            </w:tcBorders>
            <w:shd w:val="clear" w:color="auto" w:fill="auto"/>
            <w:noWrap/>
            <w:vAlign w:val="bottom"/>
            <w:hideMark/>
          </w:tcPr>
          <w:p w14:paraId="6B967C7D" w14:textId="77777777" w:rsidR="00682944" w:rsidRPr="00D51B9C" w:rsidRDefault="00682944" w:rsidP="00C46D42">
            <w:pPr>
              <w:jc w:val="right"/>
              <w:rPr>
                <w:rFonts w:ascii="Calibri" w:hAnsi="Calibri" w:cs="Calibri"/>
                <w:b/>
                <w:bCs/>
                <w:color w:val="FF0000"/>
                <w:sz w:val="2"/>
                <w:szCs w:val="2"/>
                <w:lang w:val="en-IE" w:eastAsia="en-IE"/>
              </w:rPr>
            </w:pPr>
          </w:p>
        </w:tc>
      </w:tr>
      <w:tr w:rsidR="00682944" w:rsidRPr="00D51B9C" w14:paraId="5052DBF8" w14:textId="77777777" w:rsidTr="00C46D42">
        <w:trPr>
          <w:trHeight w:val="120"/>
        </w:trPr>
        <w:tc>
          <w:tcPr>
            <w:tcW w:w="2928" w:type="dxa"/>
            <w:tcBorders>
              <w:top w:val="nil"/>
              <w:left w:val="nil"/>
              <w:bottom w:val="nil"/>
              <w:right w:val="nil"/>
            </w:tcBorders>
            <w:shd w:val="clear" w:color="auto" w:fill="auto"/>
            <w:noWrap/>
            <w:vAlign w:val="center"/>
            <w:hideMark/>
          </w:tcPr>
          <w:p w14:paraId="3F662322" w14:textId="77777777" w:rsidR="00682944" w:rsidRPr="00D51B9C" w:rsidRDefault="00682944" w:rsidP="00C46D42">
            <w:pPr>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4C5EACB6" w14:textId="77777777" w:rsidR="00682944" w:rsidRPr="00D51B9C" w:rsidRDefault="00682944" w:rsidP="00C46D42">
            <w:pPr>
              <w:jc w:val="both"/>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6714A864" w14:textId="77777777" w:rsidR="00682944" w:rsidRPr="00D51B9C"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1E8D0236"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nil"/>
            </w:tcBorders>
            <w:shd w:val="clear" w:color="auto" w:fill="auto"/>
            <w:noWrap/>
            <w:vAlign w:val="center"/>
            <w:hideMark/>
          </w:tcPr>
          <w:p w14:paraId="229A8B17" w14:textId="77777777" w:rsidR="00682944" w:rsidRPr="00D51B9C" w:rsidRDefault="00682944" w:rsidP="00C46D42">
            <w:pPr>
              <w:jc w:val="right"/>
              <w:rPr>
                <w:rFonts w:ascii="Times New Roman" w:hAnsi="Times New Roman"/>
                <w:sz w:val="20"/>
                <w:lang w:val="en-IE" w:eastAsia="en-IE"/>
              </w:rPr>
            </w:pPr>
          </w:p>
        </w:tc>
        <w:tc>
          <w:tcPr>
            <w:tcW w:w="708" w:type="dxa"/>
            <w:tcBorders>
              <w:top w:val="nil"/>
              <w:left w:val="nil"/>
              <w:bottom w:val="nil"/>
              <w:right w:val="nil"/>
            </w:tcBorders>
            <w:shd w:val="clear" w:color="auto" w:fill="auto"/>
            <w:noWrap/>
            <w:vAlign w:val="bottom"/>
            <w:hideMark/>
          </w:tcPr>
          <w:p w14:paraId="1DD6B10C" w14:textId="77777777" w:rsidR="00682944" w:rsidRPr="00D51B9C" w:rsidRDefault="00682944" w:rsidP="00C46D42">
            <w:pPr>
              <w:jc w:val="right"/>
              <w:rPr>
                <w:rFonts w:ascii="Times New Roman" w:hAnsi="Times New Roman"/>
                <w:sz w:val="20"/>
                <w:lang w:val="en-IE" w:eastAsia="en-IE"/>
              </w:rPr>
            </w:pPr>
          </w:p>
        </w:tc>
      </w:tr>
      <w:tr w:rsidR="00682944" w:rsidRPr="00D51B9C" w14:paraId="694F776D" w14:textId="77777777" w:rsidTr="00C46D42">
        <w:trPr>
          <w:trHeight w:val="255"/>
        </w:trPr>
        <w:tc>
          <w:tcPr>
            <w:tcW w:w="2928" w:type="dxa"/>
            <w:tcBorders>
              <w:top w:val="single" w:sz="8" w:space="0" w:color="auto"/>
              <w:left w:val="single" w:sz="8" w:space="0" w:color="auto"/>
              <w:bottom w:val="nil"/>
              <w:right w:val="nil"/>
            </w:tcBorders>
            <w:shd w:val="clear" w:color="auto" w:fill="auto"/>
            <w:noWrap/>
            <w:vAlign w:val="bottom"/>
            <w:hideMark/>
          </w:tcPr>
          <w:p w14:paraId="15CDA54B" w14:textId="77777777" w:rsidR="00682944" w:rsidRPr="00D51B9C" w:rsidRDefault="00682944" w:rsidP="00C46D42">
            <w:pPr>
              <w:rPr>
                <w:rFonts w:ascii="Calibri" w:hAnsi="Calibri" w:cs="Calibri"/>
                <w:b/>
                <w:bCs/>
                <w:color w:val="000000"/>
                <w:sz w:val="20"/>
                <w:lang w:val="en-IE" w:eastAsia="en-IE"/>
              </w:rPr>
            </w:pPr>
            <w:r w:rsidRPr="00D51B9C">
              <w:rPr>
                <w:rFonts w:ascii="Calibri" w:hAnsi="Calibri" w:cs="Calibri"/>
                <w:b/>
                <w:bCs/>
                <w:color w:val="000000"/>
                <w:sz w:val="20"/>
                <w:lang w:val="en-IE" w:eastAsia="en-IE"/>
              </w:rPr>
              <w:t>PokerStars</w:t>
            </w:r>
          </w:p>
        </w:tc>
        <w:tc>
          <w:tcPr>
            <w:tcW w:w="1036" w:type="dxa"/>
            <w:tcBorders>
              <w:top w:val="single" w:sz="8" w:space="0" w:color="auto"/>
              <w:left w:val="nil"/>
              <w:bottom w:val="nil"/>
              <w:right w:val="nil"/>
            </w:tcBorders>
            <w:shd w:val="clear" w:color="auto" w:fill="auto"/>
            <w:noWrap/>
            <w:vAlign w:val="bottom"/>
            <w:hideMark/>
          </w:tcPr>
          <w:p w14:paraId="0D4AECD1"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Q1</w:t>
            </w:r>
          </w:p>
        </w:tc>
        <w:tc>
          <w:tcPr>
            <w:tcW w:w="1036" w:type="dxa"/>
            <w:tcBorders>
              <w:top w:val="single" w:sz="8" w:space="0" w:color="auto"/>
              <w:left w:val="nil"/>
              <w:bottom w:val="nil"/>
              <w:right w:val="nil"/>
            </w:tcBorders>
            <w:shd w:val="clear" w:color="auto" w:fill="auto"/>
            <w:noWrap/>
            <w:vAlign w:val="bottom"/>
            <w:hideMark/>
          </w:tcPr>
          <w:p w14:paraId="0E6BB4BE"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Q2</w:t>
            </w:r>
          </w:p>
        </w:tc>
        <w:tc>
          <w:tcPr>
            <w:tcW w:w="1036" w:type="dxa"/>
            <w:tcBorders>
              <w:top w:val="single" w:sz="8" w:space="0" w:color="auto"/>
              <w:left w:val="nil"/>
              <w:bottom w:val="nil"/>
              <w:right w:val="nil"/>
            </w:tcBorders>
            <w:shd w:val="clear" w:color="auto" w:fill="auto"/>
            <w:noWrap/>
            <w:vAlign w:val="bottom"/>
            <w:hideMark/>
          </w:tcPr>
          <w:p w14:paraId="550193F2"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Q3</w:t>
            </w:r>
          </w:p>
        </w:tc>
        <w:tc>
          <w:tcPr>
            <w:tcW w:w="1028" w:type="dxa"/>
            <w:tcBorders>
              <w:top w:val="single" w:sz="8" w:space="0" w:color="auto"/>
              <w:left w:val="nil"/>
              <w:bottom w:val="nil"/>
              <w:right w:val="nil"/>
            </w:tcBorders>
            <w:shd w:val="clear" w:color="auto" w:fill="auto"/>
            <w:noWrap/>
            <w:vAlign w:val="bottom"/>
            <w:hideMark/>
          </w:tcPr>
          <w:p w14:paraId="38958A39"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Q4</w:t>
            </w:r>
          </w:p>
        </w:tc>
        <w:tc>
          <w:tcPr>
            <w:tcW w:w="708" w:type="dxa"/>
            <w:tcBorders>
              <w:top w:val="single" w:sz="8" w:space="0" w:color="auto"/>
              <w:left w:val="nil"/>
              <w:bottom w:val="nil"/>
              <w:right w:val="single" w:sz="8" w:space="0" w:color="auto"/>
            </w:tcBorders>
            <w:shd w:val="clear" w:color="auto" w:fill="auto"/>
            <w:noWrap/>
            <w:vAlign w:val="bottom"/>
            <w:hideMark/>
          </w:tcPr>
          <w:p w14:paraId="5BE48858" w14:textId="77777777" w:rsidR="00682944" w:rsidRPr="00D51B9C" w:rsidRDefault="00682944" w:rsidP="00C46D42">
            <w:pPr>
              <w:jc w:val="right"/>
              <w:rPr>
                <w:rFonts w:ascii="Calibri" w:hAnsi="Calibri" w:cs="Calibri"/>
                <w:b/>
                <w:bCs/>
                <w:color w:val="000000"/>
                <w:sz w:val="20"/>
                <w:lang w:val="en-IE" w:eastAsia="en-IE"/>
              </w:rPr>
            </w:pPr>
            <w:r w:rsidRPr="00D51B9C">
              <w:rPr>
                <w:rFonts w:ascii="Calibri" w:hAnsi="Calibri" w:cs="Calibri"/>
                <w:b/>
                <w:bCs/>
                <w:color w:val="000000"/>
                <w:sz w:val="20"/>
                <w:lang w:val="en-IE" w:eastAsia="en-IE"/>
              </w:rPr>
              <w:t>FY</w:t>
            </w:r>
            <w:r>
              <w:rPr>
                <w:rFonts w:ascii="Calibri" w:hAnsi="Calibri" w:cs="Calibri"/>
                <w:b/>
                <w:bCs/>
                <w:color w:val="000000"/>
                <w:sz w:val="20"/>
                <w:lang w:val="en-IE" w:eastAsia="en-IE"/>
              </w:rPr>
              <w:t xml:space="preserve"> </w:t>
            </w:r>
            <w:r w:rsidRPr="00D51B9C">
              <w:rPr>
                <w:rFonts w:ascii="Calibri" w:hAnsi="Calibri" w:cs="Calibri"/>
                <w:b/>
                <w:bCs/>
                <w:color w:val="000000"/>
                <w:sz w:val="20"/>
                <w:lang w:val="en-IE" w:eastAsia="en-IE"/>
              </w:rPr>
              <w:t>20</w:t>
            </w:r>
          </w:p>
        </w:tc>
      </w:tr>
      <w:tr w:rsidR="00682944" w:rsidRPr="00D51B9C" w14:paraId="7F3DC7B5" w14:textId="77777777" w:rsidTr="00C46D42">
        <w:trPr>
          <w:trHeight w:val="75"/>
        </w:trPr>
        <w:tc>
          <w:tcPr>
            <w:tcW w:w="2928" w:type="dxa"/>
            <w:tcBorders>
              <w:top w:val="nil"/>
              <w:left w:val="single" w:sz="8" w:space="0" w:color="auto"/>
              <w:bottom w:val="nil"/>
              <w:right w:val="nil"/>
            </w:tcBorders>
            <w:shd w:val="clear" w:color="auto" w:fill="auto"/>
            <w:noWrap/>
            <w:vAlign w:val="bottom"/>
            <w:hideMark/>
          </w:tcPr>
          <w:p w14:paraId="28A57A2C" w14:textId="77777777" w:rsidR="00682944" w:rsidRPr="00D51B9C" w:rsidRDefault="00682944" w:rsidP="00C46D42">
            <w:pPr>
              <w:rPr>
                <w:rFonts w:ascii="Calibri" w:hAnsi="Calibri" w:cs="Calibri"/>
                <w:b/>
                <w:bCs/>
                <w:color w:val="000000"/>
                <w:sz w:val="2"/>
                <w:szCs w:val="2"/>
                <w:lang w:val="en-IE" w:eastAsia="en-IE"/>
              </w:rPr>
            </w:pPr>
            <w:r w:rsidRPr="00D51B9C">
              <w:rPr>
                <w:rFonts w:ascii="Calibri" w:hAnsi="Calibri" w:cs="Calibri"/>
                <w:b/>
                <w:bCs/>
                <w:color w:val="000000"/>
                <w:sz w:val="2"/>
                <w:szCs w:val="2"/>
                <w:lang w:val="en-IE" w:eastAsia="en-IE"/>
              </w:rPr>
              <w:t> </w:t>
            </w:r>
          </w:p>
        </w:tc>
        <w:tc>
          <w:tcPr>
            <w:tcW w:w="1036" w:type="dxa"/>
            <w:tcBorders>
              <w:top w:val="nil"/>
              <w:left w:val="nil"/>
              <w:bottom w:val="nil"/>
              <w:right w:val="nil"/>
            </w:tcBorders>
            <w:shd w:val="clear" w:color="auto" w:fill="auto"/>
            <w:noWrap/>
            <w:vAlign w:val="bottom"/>
            <w:hideMark/>
          </w:tcPr>
          <w:p w14:paraId="6F4CC133" w14:textId="77777777" w:rsidR="00682944" w:rsidRPr="00D51B9C" w:rsidRDefault="00682944" w:rsidP="00C46D42">
            <w:pPr>
              <w:jc w:val="right"/>
              <w:rPr>
                <w:rFonts w:ascii="Calibri" w:hAnsi="Calibri" w:cs="Calibri"/>
                <w:b/>
                <w:bCs/>
                <w:color w:val="000000"/>
                <w:sz w:val="2"/>
                <w:szCs w:val="2"/>
                <w:lang w:val="en-IE" w:eastAsia="en-IE"/>
              </w:rPr>
            </w:pPr>
          </w:p>
        </w:tc>
        <w:tc>
          <w:tcPr>
            <w:tcW w:w="1036" w:type="dxa"/>
            <w:tcBorders>
              <w:top w:val="nil"/>
              <w:left w:val="nil"/>
              <w:bottom w:val="nil"/>
              <w:right w:val="nil"/>
            </w:tcBorders>
            <w:shd w:val="clear" w:color="auto" w:fill="auto"/>
            <w:noWrap/>
            <w:vAlign w:val="bottom"/>
            <w:hideMark/>
          </w:tcPr>
          <w:p w14:paraId="6E9CABD9" w14:textId="77777777" w:rsidR="00682944" w:rsidRPr="00D51B9C"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bottom"/>
            <w:hideMark/>
          </w:tcPr>
          <w:p w14:paraId="0B799A72"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nil"/>
            </w:tcBorders>
            <w:shd w:val="clear" w:color="auto" w:fill="auto"/>
            <w:noWrap/>
            <w:vAlign w:val="bottom"/>
            <w:hideMark/>
          </w:tcPr>
          <w:p w14:paraId="5326CF92" w14:textId="77777777" w:rsidR="00682944" w:rsidRPr="00D51B9C" w:rsidRDefault="00682944" w:rsidP="00C46D42">
            <w:pPr>
              <w:jc w:val="right"/>
              <w:rPr>
                <w:rFonts w:ascii="Times New Roman" w:hAnsi="Times New Roman"/>
                <w:sz w:val="20"/>
                <w:lang w:val="en-IE" w:eastAsia="en-IE"/>
              </w:rPr>
            </w:pPr>
          </w:p>
        </w:tc>
        <w:tc>
          <w:tcPr>
            <w:tcW w:w="708" w:type="dxa"/>
            <w:tcBorders>
              <w:top w:val="nil"/>
              <w:left w:val="nil"/>
              <w:bottom w:val="nil"/>
              <w:right w:val="single" w:sz="8" w:space="0" w:color="auto"/>
            </w:tcBorders>
            <w:shd w:val="clear" w:color="auto" w:fill="auto"/>
            <w:noWrap/>
            <w:vAlign w:val="bottom"/>
            <w:hideMark/>
          </w:tcPr>
          <w:p w14:paraId="12F5EACF" w14:textId="77777777" w:rsidR="00682944" w:rsidRPr="00D51B9C" w:rsidRDefault="00682944" w:rsidP="00C46D42">
            <w:pPr>
              <w:jc w:val="right"/>
              <w:rPr>
                <w:rFonts w:ascii="Calibri" w:hAnsi="Calibri" w:cs="Calibri"/>
                <w:b/>
                <w:bCs/>
                <w:color w:val="000000"/>
                <w:sz w:val="2"/>
                <w:szCs w:val="2"/>
                <w:lang w:val="en-IE" w:eastAsia="en-IE"/>
              </w:rPr>
            </w:pPr>
            <w:r w:rsidRPr="00D51B9C">
              <w:rPr>
                <w:rFonts w:ascii="Calibri" w:hAnsi="Calibri" w:cs="Calibri"/>
                <w:b/>
                <w:bCs/>
                <w:color w:val="000000"/>
                <w:sz w:val="2"/>
                <w:szCs w:val="2"/>
                <w:lang w:val="en-IE" w:eastAsia="en-IE"/>
              </w:rPr>
              <w:t> </w:t>
            </w:r>
          </w:p>
        </w:tc>
      </w:tr>
      <w:tr w:rsidR="00682944" w:rsidRPr="00D51B9C" w14:paraId="5FFF9026" w14:textId="77777777" w:rsidTr="00C46D42">
        <w:trPr>
          <w:trHeight w:val="255"/>
        </w:trPr>
        <w:tc>
          <w:tcPr>
            <w:tcW w:w="2928" w:type="dxa"/>
            <w:tcBorders>
              <w:top w:val="nil"/>
              <w:left w:val="single" w:sz="8" w:space="0" w:color="auto"/>
              <w:bottom w:val="nil"/>
              <w:right w:val="nil"/>
            </w:tcBorders>
            <w:shd w:val="clear" w:color="auto" w:fill="auto"/>
            <w:noWrap/>
            <w:vAlign w:val="bottom"/>
            <w:hideMark/>
          </w:tcPr>
          <w:p w14:paraId="00237A05" w14:textId="77777777" w:rsidR="00682944" w:rsidRPr="00D51B9C" w:rsidRDefault="00682944" w:rsidP="00C46D42">
            <w:pPr>
              <w:rPr>
                <w:rFonts w:ascii="Calibri" w:hAnsi="Calibri" w:cs="Calibri"/>
                <w:color w:val="000000"/>
                <w:sz w:val="20"/>
                <w:lang w:val="en-IE" w:eastAsia="en-IE"/>
              </w:rPr>
            </w:pPr>
            <w:r w:rsidRPr="00D51B9C">
              <w:rPr>
                <w:rFonts w:ascii="Calibri" w:hAnsi="Calibri" w:cs="Calibri"/>
                <w:color w:val="000000"/>
                <w:sz w:val="20"/>
                <w:lang w:val="en-IE" w:eastAsia="en-IE"/>
              </w:rPr>
              <w:t>Average monthly players '000s</w:t>
            </w:r>
          </w:p>
        </w:tc>
        <w:tc>
          <w:tcPr>
            <w:tcW w:w="1036" w:type="dxa"/>
            <w:tcBorders>
              <w:top w:val="nil"/>
              <w:left w:val="nil"/>
              <w:bottom w:val="nil"/>
              <w:right w:val="nil"/>
            </w:tcBorders>
            <w:shd w:val="clear" w:color="auto" w:fill="auto"/>
            <w:noWrap/>
            <w:vAlign w:val="bottom"/>
            <w:hideMark/>
          </w:tcPr>
          <w:p w14:paraId="6C0CD0AE"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1,469</w:t>
            </w:r>
          </w:p>
        </w:tc>
        <w:tc>
          <w:tcPr>
            <w:tcW w:w="1036" w:type="dxa"/>
            <w:tcBorders>
              <w:top w:val="nil"/>
              <w:left w:val="nil"/>
              <w:bottom w:val="nil"/>
              <w:right w:val="nil"/>
            </w:tcBorders>
            <w:shd w:val="clear" w:color="auto" w:fill="auto"/>
            <w:noWrap/>
            <w:vAlign w:val="bottom"/>
            <w:hideMark/>
          </w:tcPr>
          <w:p w14:paraId="42AE8C43"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 xml:space="preserve">        1,981 </w:t>
            </w:r>
          </w:p>
        </w:tc>
        <w:tc>
          <w:tcPr>
            <w:tcW w:w="1036" w:type="dxa"/>
            <w:tcBorders>
              <w:top w:val="nil"/>
              <w:left w:val="nil"/>
              <w:bottom w:val="nil"/>
              <w:right w:val="nil"/>
            </w:tcBorders>
            <w:shd w:val="clear" w:color="auto" w:fill="auto"/>
            <w:noWrap/>
            <w:vAlign w:val="bottom"/>
            <w:hideMark/>
          </w:tcPr>
          <w:p w14:paraId="3D47C187"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 xml:space="preserve">        1,501 </w:t>
            </w:r>
          </w:p>
        </w:tc>
        <w:tc>
          <w:tcPr>
            <w:tcW w:w="1028" w:type="dxa"/>
            <w:tcBorders>
              <w:top w:val="nil"/>
              <w:left w:val="nil"/>
              <w:bottom w:val="nil"/>
              <w:right w:val="nil"/>
            </w:tcBorders>
            <w:shd w:val="clear" w:color="auto" w:fill="auto"/>
            <w:noWrap/>
            <w:vAlign w:val="bottom"/>
            <w:hideMark/>
          </w:tcPr>
          <w:p w14:paraId="04D8340F"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 xml:space="preserve">       1,558 </w:t>
            </w:r>
          </w:p>
        </w:tc>
        <w:tc>
          <w:tcPr>
            <w:tcW w:w="708" w:type="dxa"/>
            <w:tcBorders>
              <w:top w:val="nil"/>
              <w:left w:val="nil"/>
              <w:bottom w:val="nil"/>
              <w:right w:val="single" w:sz="8" w:space="0" w:color="auto"/>
            </w:tcBorders>
            <w:shd w:val="clear" w:color="auto" w:fill="auto"/>
            <w:noWrap/>
            <w:vAlign w:val="bottom"/>
            <w:hideMark/>
          </w:tcPr>
          <w:p w14:paraId="7551D905"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 xml:space="preserve">1,627 </w:t>
            </w:r>
          </w:p>
        </w:tc>
      </w:tr>
      <w:tr w:rsidR="00682944" w:rsidRPr="00D51B9C" w14:paraId="4F928A1F" w14:textId="77777777" w:rsidTr="00C46D42">
        <w:trPr>
          <w:trHeight w:val="60"/>
        </w:trPr>
        <w:tc>
          <w:tcPr>
            <w:tcW w:w="2928" w:type="dxa"/>
            <w:tcBorders>
              <w:top w:val="nil"/>
              <w:left w:val="single" w:sz="8" w:space="0" w:color="auto"/>
              <w:bottom w:val="nil"/>
              <w:right w:val="nil"/>
            </w:tcBorders>
            <w:shd w:val="clear" w:color="auto" w:fill="auto"/>
            <w:noWrap/>
            <w:vAlign w:val="bottom"/>
            <w:hideMark/>
          </w:tcPr>
          <w:p w14:paraId="6A49DB0B" w14:textId="77777777" w:rsidR="00682944" w:rsidRPr="00D51B9C" w:rsidRDefault="00682944" w:rsidP="00C46D42">
            <w:pPr>
              <w:rPr>
                <w:rFonts w:ascii="Calibri" w:hAnsi="Calibri" w:cs="Calibri"/>
                <w:color w:val="000000"/>
                <w:sz w:val="2"/>
                <w:szCs w:val="2"/>
                <w:lang w:val="en-IE" w:eastAsia="en-IE"/>
              </w:rPr>
            </w:pPr>
            <w:r w:rsidRPr="00D51B9C">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bottom"/>
            <w:hideMark/>
          </w:tcPr>
          <w:p w14:paraId="2E651BA6" w14:textId="77777777" w:rsidR="00682944" w:rsidRPr="00D51B9C" w:rsidRDefault="00682944" w:rsidP="00C46D42">
            <w:pPr>
              <w:jc w:val="right"/>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bottom"/>
            <w:hideMark/>
          </w:tcPr>
          <w:p w14:paraId="77E2834C" w14:textId="77777777" w:rsidR="00682944" w:rsidRPr="00D51B9C"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bottom"/>
            <w:hideMark/>
          </w:tcPr>
          <w:p w14:paraId="47D3EC33" w14:textId="77777777" w:rsidR="00682944" w:rsidRPr="00D51B9C" w:rsidRDefault="00682944" w:rsidP="00C46D42">
            <w:pPr>
              <w:jc w:val="right"/>
              <w:rPr>
                <w:rFonts w:ascii="Times New Roman" w:hAnsi="Times New Roman"/>
                <w:sz w:val="20"/>
                <w:lang w:val="en-IE" w:eastAsia="en-IE"/>
              </w:rPr>
            </w:pPr>
          </w:p>
        </w:tc>
        <w:tc>
          <w:tcPr>
            <w:tcW w:w="1028" w:type="dxa"/>
            <w:tcBorders>
              <w:top w:val="nil"/>
              <w:left w:val="nil"/>
              <w:bottom w:val="nil"/>
              <w:right w:val="nil"/>
            </w:tcBorders>
            <w:shd w:val="clear" w:color="auto" w:fill="auto"/>
            <w:noWrap/>
            <w:vAlign w:val="bottom"/>
            <w:hideMark/>
          </w:tcPr>
          <w:p w14:paraId="28194874" w14:textId="77777777" w:rsidR="00682944" w:rsidRPr="00D51B9C" w:rsidRDefault="00682944" w:rsidP="00C46D42">
            <w:pPr>
              <w:jc w:val="right"/>
              <w:rPr>
                <w:rFonts w:ascii="Times New Roman" w:hAnsi="Times New Roman"/>
                <w:sz w:val="20"/>
                <w:lang w:val="en-IE" w:eastAsia="en-IE"/>
              </w:rPr>
            </w:pPr>
          </w:p>
        </w:tc>
        <w:tc>
          <w:tcPr>
            <w:tcW w:w="708" w:type="dxa"/>
            <w:tcBorders>
              <w:top w:val="nil"/>
              <w:left w:val="nil"/>
              <w:bottom w:val="nil"/>
              <w:right w:val="single" w:sz="8" w:space="0" w:color="auto"/>
            </w:tcBorders>
            <w:shd w:val="clear" w:color="auto" w:fill="auto"/>
            <w:noWrap/>
            <w:vAlign w:val="bottom"/>
            <w:hideMark/>
          </w:tcPr>
          <w:p w14:paraId="6CFD6181" w14:textId="77777777" w:rsidR="00682944" w:rsidRPr="00D51B9C" w:rsidRDefault="00682944" w:rsidP="00C46D42">
            <w:pPr>
              <w:jc w:val="right"/>
              <w:rPr>
                <w:rFonts w:ascii="Calibri" w:hAnsi="Calibri" w:cs="Calibri"/>
                <w:b/>
                <w:bCs/>
                <w:color w:val="000000"/>
                <w:sz w:val="2"/>
                <w:szCs w:val="2"/>
                <w:lang w:val="en-IE" w:eastAsia="en-IE"/>
              </w:rPr>
            </w:pPr>
            <w:r w:rsidRPr="00D51B9C">
              <w:rPr>
                <w:rFonts w:ascii="Calibri" w:hAnsi="Calibri" w:cs="Calibri"/>
                <w:b/>
                <w:bCs/>
                <w:color w:val="000000"/>
                <w:sz w:val="2"/>
                <w:szCs w:val="2"/>
                <w:lang w:val="en-IE" w:eastAsia="en-IE"/>
              </w:rPr>
              <w:t> </w:t>
            </w:r>
          </w:p>
        </w:tc>
      </w:tr>
      <w:tr w:rsidR="00682944" w:rsidRPr="00D51B9C" w14:paraId="44208E1B" w14:textId="77777777" w:rsidTr="00C46D42">
        <w:trPr>
          <w:trHeight w:val="315"/>
        </w:trPr>
        <w:tc>
          <w:tcPr>
            <w:tcW w:w="2928" w:type="dxa"/>
            <w:tcBorders>
              <w:top w:val="nil"/>
              <w:left w:val="single" w:sz="8" w:space="0" w:color="auto"/>
              <w:bottom w:val="nil"/>
              <w:right w:val="nil"/>
            </w:tcBorders>
            <w:shd w:val="clear" w:color="auto" w:fill="auto"/>
            <w:noWrap/>
            <w:vAlign w:val="bottom"/>
            <w:hideMark/>
          </w:tcPr>
          <w:p w14:paraId="43C9B5A2" w14:textId="77777777" w:rsidR="00682944" w:rsidRPr="00D51B9C" w:rsidRDefault="00682944" w:rsidP="00C46D42">
            <w:pPr>
              <w:rPr>
                <w:rFonts w:ascii="Calibri" w:hAnsi="Calibri" w:cs="Calibri"/>
                <w:color w:val="000000"/>
                <w:sz w:val="20"/>
                <w:lang w:val="en-IE" w:eastAsia="en-IE"/>
              </w:rPr>
            </w:pPr>
            <w:r w:rsidRPr="00D51B9C">
              <w:rPr>
                <w:rFonts w:ascii="Calibri" w:hAnsi="Calibri" w:cs="Calibri"/>
                <w:color w:val="000000"/>
                <w:sz w:val="20"/>
                <w:lang w:val="en-IE" w:eastAsia="en-IE"/>
              </w:rPr>
              <w:t xml:space="preserve">Average </w:t>
            </w:r>
            <w:r>
              <w:rPr>
                <w:rFonts w:ascii="Calibri" w:hAnsi="Calibri" w:cs="Calibri"/>
                <w:color w:val="000000"/>
                <w:sz w:val="20"/>
                <w:lang w:val="en-IE" w:eastAsia="en-IE"/>
              </w:rPr>
              <w:t>m</w:t>
            </w:r>
            <w:r w:rsidRPr="00D51B9C">
              <w:rPr>
                <w:rFonts w:ascii="Calibri" w:hAnsi="Calibri" w:cs="Calibri"/>
                <w:color w:val="000000"/>
                <w:sz w:val="20"/>
                <w:lang w:val="en-IE" w:eastAsia="en-IE"/>
              </w:rPr>
              <w:t>onthly players</w:t>
            </w:r>
            <w:r>
              <w:rPr>
                <w:rFonts w:ascii="Calibri" w:hAnsi="Calibri" w:cs="Calibri"/>
                <w:color w:val="000000"/>
                <w:sz w:val="20"/>
                <w:vertAlign w:val="superscript"/>
                <w:lang w:val="en-IE" w:eastAsia="en-IE"/>
              </w:rPr>
              <w:t>5</w:t>
            </w:r>
            <w:r w:rsidRPr="00D51B9C">
              <w:rPr>
                <w:rFonts w:ascii="Calibri" w:hAnsi="Calibri" w:cs="Calibri"/>
                <w:color w:val="000000"/>
                <w:sz w:val="20"/>
                <w:lang w:val="en-IE" w:eastAsia="en-IE"/>
              </w:rPr>
              <w:t xml:space="preserve"> YoY%</w:t>
            </w:r>
          </w:p>
        </w:tc>
        <w:tc>
          <w:tcPr>
            <w:tcW w:w="1036" w:type="dxa"/>
            <w:tcBorders>
              <w:top w:val="nil"/>
              <w:left w:val="nil"/>
              <w:bottom w:val="nil"/>
              <w:right w:val="nil"/>
            </w:tcBorders>
            <w:shd w:val="clear" w:color="auto" w:fill="auto"/>
            <w:noWrap/>
            <w:vAlign w:val="center"/>
            <w:hideMark/>
          </w:tcPr>
          <w:p w14:paraId="2C49D0AF"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+5%</w:t>
            </w:r>
          </w:p>
        </w:tc>
        <w:tc>
          <w:tcPr>
            <w:tcW w:w="1036" w:type="dxa"/>
            <w:tcBorders>
              <w:top w:val="nil"/>
              <w:left w:val="nil"/>
              <w:bottom w:val="nil"/>
              <w:right w:val="nil"/>
            </w:tcBorders>
            <w:shd w:val="clear" w:color="auto" w:fill="auto"/>
            <w:noWrap/>
            <w:vAlign w:val="center"/>
            <w:hideMark/>
          </w:tcPr>
          <w:p w14:paraId="26D79255"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+57%</w:t>
            </w:r>
          </w:p>
        </w:tc>
        <w:tc>
          <w:tcPr>
            <w:tcW w:w="1036" w:type="dxa"/>
            <w:tcBorders>
              <w:top w:val="nil"/>
              <w:left w:val="nil"/>
              <w:bottom w:val="nil"/>
              <w:right w:val="nil"/>
            </w:tcBorders>
            <w:shd w:val="clear" w:color="auto" w:fill="auto"/>
            <w:noWrap/>
            <w:vAlign w:val="center"/>
            <w:hideMark/>
          </w:tcPr>
          <w:p w14:paraId="371588AB"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+25%</w:t>
            </w:r>
          </w:p>
        </w:tc>
        <w:tc>
          <w:tcPr>
            <w:tcW w:w="1028" w:type="dxa"/>
            <w:tcBorders>
              <w:top w:val="nil"/>
              <w:left w:val="nil"/>
              <w:bottom w:val="nil"/>
              <w:right w:val="nil"/>
            </w:tcBorders>
            <w:shd w:val="clear" w:color="auto" w:fill="auto"/>
            <w:noWrap/>
            <w:vAlign w:val="center"/>
            <w:hideMark/>
          </w:tcPr>
          <w:p w14:paraId="5028CE07"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+26%</w:t>
            </w:r>
          </w:p>
        </w:tc>
        <w:tc>
          <w:tcPr>
            <w:tcW w:w="708" w:type="dxa"/>
            <w:tcBorders>
              <w:top w:val="nil"/>
              <w:left w:val="nil"/>
              <w:bottom w:val="nil"/>
              <w:right w:val="single" w:sz="8" w:space="0" w:color="auto"/>
            </w:tcBorders>
            <w:shd w:val="clear" w:color="auto" w:fill="auto"/>
            <w:noWrap/>
            <w:vAlign w:val="center"/>
            <w:hideMark/>
          </w:tcPr>
          <w:p w14:paraId="4874CE71" w14:textId="77777777" w:rsidR="00682944" w:rsidRPr="00D51B9C" w:rsidRDefault="00682944" w:rsidP="00C46D42">
            <w:pPr>
              <w:jc w:val="right"/>
              <w:rPr>
                <w:rFonts w:ascii="Calibri" w:hAnsi="Calibri" w:cs="Calibri"/>
                <w:color w:val="000000"/>
                <w:sz w:val="20"/>
                <w:lang w:val="en-IE" w:eastAsia="en-IE"/>
              </w:rPr>
            </w:pPr>
            <w:r w:rsidRPr="00D51B9C">
              <w:rPr>
                <w:rFonts w:ascii="Calibri" w:hAnsi="Calibri" w:cs="Calibri"/>
                <w:color w:val="000000"/>
                <w:sz w:val="20"/>
                <w:lang w:val="en-IE" w:eastAsia="en-IE"/>
              </w:rPr>
              <w:t>+28%</w:t>
            </w:r>
          </w:p>
        </w:tc>
      </w:tr>
      <w:tr w:rsidR="00682944" w:rsidRPr="00D51B9C" w14:paraId="49EE4369" w14:textId="77777777" w:rsidTr="00C46D42">
        <w:trPr>
          <w:trHeight w:val="60"/>
        </w:trPr>
        <w:tc>
          <w:tcPr>
            <w:tcW w:w="2928" w:type="dxa"/>
            <w:tcBorders>
              <w:top w:val="nil"/>
              <w:left w:val="single" w:sz="8" w:space="0" w:color="auto"/>
              <w:bottom w:val="single" w:sz="8" w:space="0" w:color="auto"/>
              <w:right w:val="nil"/>
            </w:tcBorders>
            <w:shd w:val="clear" w:color="auto" w:fill="auto"/>
            <w:noWrap/>
            <w:vAlign w:val="bottom"/>
            <w:hideMark/>
          </w:tcPr>
          <w:p w14:paraId="2FF87F78" w14:textId="77777777" w:rsidR="00682944" w:rsidRPr="00B522B7" w:rsidRDefault="00682944" w:rsidP="00C46D42">
            <w:pP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6B3EFA61" w14:textId="77777777" w:rsidR="00682944" w:rsidRPr="00B522B7" w:rsidRDefault="00682944" w:rsidP="00C46D42">
            <w:pPr>
              <w:jc w:val="cente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6A1848A2" w14:textId="77777777" w:rsidR="00682944" w:rsidRPr="00B522B7" w:rsidRDefault="00682944" w:rsidP="00C46D42">
            <w:pPr>
              <w:jc w:val="cente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40A7502F" w14:textId="77777777" w:rsidR="00682944" w:rsidRPr="00B522B7" w:rsidRDefault="00682944" w:rsidP="00C46D42">
            <w:pPr>
              <w:jc w:val="cente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c>
          <w:tcPr>
            <w:tcW w:w="1028" w:type="dxa"/>
            <w:tcBorders>
              <w:top w:val="nil"/>
              <w:left w:val="nil"/>
              <w:bottom w:val="single" w:sz="8" w:space="0" w:color="auto"/>
              <w:right w:val="nil"/>
            </w:tcBorders>
            <w:shd w:val="clear" w:color="auto" w:fill="auto"/>
            <w:noWrap/>
            <w:vAlign w:val="center"/>
            <w:hideMark/>
          </w:tcPr>
          <w:p w14:paraId="6DBBF30A" w14:textId="77777777" w:rsidR="00682944" w:rsidRPr="00B522B7" w:rsidRDefault="00682944" w:rsidP="00C46D42">
            <w:pPr>
              <w:jc w:val="cente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c>
          <w:tcPr>
            <w:tcW w:w="708" w:type="dxa"/>
            <w:tcBorders>
              <w:top w:val="nil"/>
              <w:left w:val="nil"/>
              <w:bottom w:val="single" w:sz="8" w:space="0" w:color="auto"/>
              <w:right w:val="single" w:sz="8" w:space="0" w:color="auto"/>
            </w:tcBorders>
            <w:shd w:val="clear" w:color="auto" w:fill="auto"/>
            <w:noWrap/>
            <w:vAlign w:val="center"/>
            <w:hideMark/>
          </w:tcPr>
          <w:p w14:paraId="5E67A9E9" w14:textId="77777777" w:rsidR="00682944" w:rsidRPr="00B522B7" w:rsidRDefault="00682944" w:rsidP="00C46D42">
            <w:pPr>
              <w:jc w:val="center"/>
              <w:rPr>
                <w:rFonts w:ascii="Calibri" w:hAnsi="Calibri" w:cs="Calibri"/>
                <w:color w:val="000000"/>
                <w:sz w:val="2"/>
                <w:szCs w:val="2"/>
                <w:lang w:val="en-IE" w:eastAsia="en-IE"/>
              </w:rPr>
            </w:pPr>
            <w:r w:rsidRPr="00B522B7">
              <w:rPr>
                <w:rFonts w:ascii="Calibri" w:hAnsi="Calibri" w:cs="Calibri"/>
                <w:color w:val="000000"/>
                <w:sz w:val="2"/>
                <w:szCs w:val="2"/>
                <w:lang w:val="en-IE" w:eastAsia="en-IE"/>
              </w:rPr>
              <w:t> </w:t>
            </w:r>
          </w:p>
        </w:tc>
      </w:tr>
    </w:tbl>
    <w:p w14:paraId="549CDEF9" w14:textId="77777777" w:rsidR="00682944" w:rsidRDefault="00682944" w:rsidP="00682944">
      <w:pPr>
        <w:spacing w:before="120" w:after="120"/>
        <w:jc w:val="both"/>
        <w:rPr>
          <w:rFonts w:ascii="Calibri" w:hAnsi="Calibri" w:cs="Calibri"/>
          <w:i/>
          <w:color w:val="000000"/>
          <w:sz w:val="18"/>
          <w:szCs w:val="18"/>
          <w:lang w:val="en-IE" w:eastAsia="en-IE"/>
        </w:rPr>
      </w:pPr>
      <w:r>
        <w:rPr>
          <w:rFonts w:ascii="Calibri" w:hAnsi="Calibri" w:cs="Calibri"/>
          <w:i/>
          <w:color w:val="000000"/>
          <w:sz w:val="18"/>
          <w:szCs w:val="18"/>
          <w:lang w:val="en-IE" w:eastAsia="en-IE"/>
        </w:rPr>
        <w:t xml:space="preserve">PokerStars includes </w:t>
      </w:r>
      <w:r w:rsidRPr="004D22B6">
        <w:rPr>
          <w:rFonts w:ascii="Calibri" w:hAnsi="Calibri" w:cs="Calibri"/>
          <w:i/>
          <w:color w:val="000000"/>
          <w:sz w:val="18"/>
          <w:szCs w:val="18"/>
          <w:lang w:val="en-IE" w:eastAsia="en-IE"/>
        </w:rPr>
        <w:t>PokerStars</w:t>
      </w:r>
      <w:r>
        <w:rPr>
          <w:rFonts w:ascii="Calibri" w:hAnsi="Calibri" w:cs="Calibri"/>
          <w:i/>
          <w:color w:val="000000"/>
          <w:sz w:val="18"/>
          <w:szCs w:val="18"/>
          <w:lang w:val="en-IE" w:eastAsia="en-IE"/>
        </w:rPr>
        <w:t>, PokerStars Casino, PokerStars</w:t>
      </w:r>
      <w:r w:rsidRPr="004D22B6">
        <w:rPr>
          <w:rFonts w:ascii="Calibri" w:hAnsi="Calibri" w:cs="Calibri"/>
          <w:i/>
          <w:color w:val="000000"/>
          <w:sz w:val="18"/>
          <w:szCs w:val="18"/>
          <w:lang w:val="en-IE" w:eastAsia="en-IE"/>
        </w:rPr>
        <w:t xml:space="preserve"> </w:t>
      </w:r>
      <w:r>
        <w:rPr>
          <w:rFonts w:ascii="Calibri" w:hAnsi="Calibri" w:cs="Calibri"/>
          <w:i/>
          <w:color w:val="000000"/>
          <w:sz w:val="18"/>
          <w:szCs w:val="18"/>
          <w:lang w:val="en-IE" w:eastAsia="en-IE"/>
        </w:rPr>
        <w:t xml:space="preserve">Sports and Full Tilt </w:t>
      </w:r>
      <w:r w:rsidRPr="004D22B6">
        <w:rPr>
          <w:rFonts w:ascii="Calibri" w:hAnsi="Calibri" w:cs="Calibri"/>
          <w:i/>
          <w:color w:val="000000"/>
          <w:sz w:val="18"/>
          <w:szCs w:val="18"/>
          <w:lang w:val="en-IE" w:eastAsia="en-IE"/>
        </w:rPr>
        <w:t>brand</w:t>
      </w:r>
      <w:r>
        <w:rPr>
          <w:rFonts w:ascii="Calibri" w:hAnsi="Calibri" w:cs="Calibri"/>
          <w:i/>
          <w:color w:val="000000"/>
          <w:sz w:val="18"/>
          <w:szCs w:val="18"/>
          <w:lang w:val="en-IE" w:eastAsia="en-IE"/>
        </w:rPr>
        <w:t>s</w:t>
      </w:r>
      <w:r w:rsidRPr="004D22B6">
        <w:rPr>
          <w:rFonts w:ascii="Calibri" w:hAnsi="Calibri" w:cs="Calibri"/>
          <w:i/>
          <w:color w:val="000000"/>
          <w:sz w:val="18"/>
          <w:szCs w:val="18"/>
          <w:lang w:val="en-IE" w:eastAsia="en-IE"/>
        </w:rPr>
        <w:t xml:space="preserve"> </w:t>
      </w:r>
      <w:r>
        <w:rPr>
          <w:rFonts w:ascii="Calibri" w:hAnsi="Calibri" w:cs="Calibri"/>
          <w:i/>
          <w:color w:val="000000"/>
          <w:sz w:val="18"/>
          <w:szCs w:val="18"/>
          <w:lang w:val="en-IE" w:eastAsia="en-IE"/>
        </w:rPr>
        <w:t xml:space="preserve">which collectively offer online poker, casino and sports betting products. Excludes PokerStars US business. </w:t>
      </w:r>
    </w:p>
    <w:p w14:paraId="2122C968" w14:textId="77777777" w:rsidR="00682944" w:rsidRPr="003553F2" w:rsidRDefault="00682944" w:rsidP="00682944">
      <w:pPr>
        <w:spacing w:after="160" w:line="259" w:lineRule="auto"/>
        <w:jc w:val="both"/>
        <w:rPr>
          <w:rFonts w:asciiTheme="minorHAnsi" w:hAnsiTheme="minorHAnsi"/>
          <w:sz w:val="22"/>
          <w:szCs w:val="22"/>
        </w:rPr>
      </w:pPr>
      <w:r w:rsidRPr="003553F2">
        <w:rPr>
          <w:rFonts w:asciiTheme="minorHAnsi" w:hAnsiTheme="minorHAnsi"/>
          <w:sz w:val="22"/>
          <w:szCs w:val="22"/>
        </w:rPr>
        <w:t>PokerStars grew revenue by 23% to £1</w:t>
      </w:r>
      <w:r>
        <w:rPr>
          <w:rFonts w:asciiTheme="minorHAnsi" w:hAnsiTheme="minorHAnsi"/>
          <w:sz w:val="22"/>
          <w:szCs w:val="22"/>
        </w:rPr>
        <w:t>,</w:t>
      </w:r>
      <w:r w:rsidRPr="003553F2">
        <w:rPr>
          <w:rFonts w:asciiTheme="minorHAnsi" w:hAnsiTheme="minorHAnsi"/>
          <w:sz w:val="22"/>
          <w:szCs w:val="22"/>
        </w:rPr>
        <w:t>2</w:t>
      </w:r>
      <w:r>
        <w:rPr>
          <w:rFonts w:asciiTheme="minorHAnsi" w:hAnsiTheme="minorHAnsi"/>
          <w:sz w:val="22"/>
          <w:szCs w:val="22"/>
        </w:rPr>
        <w:t>25m</w:t>
      </w:r>
      <w:r w:rsidRPr="003553F2">
        <w:rPr>
          <w:rFonts w:asciiTheme="minorHAnsi" w:hAnsiTheme="minorHAnsi"/>
          <w:sz w:val="22"/>
          <w:szCs w:val="22"/>
        </w:rPr>
        <w:t xml:space="preserve"> in 2020 </w:t>
      </w:r>
      <w:r>
        <w:rPr>
          <w:rFonts w:asciiTheme="minorHAnsi" w:hAnsiTheme="minorHAnsi"/>
          <w:sz w:val="22"/>
          <w:szCs w:val="22"/>
        </w:rPr>
        <w:t xml:space="preserve">with </w:t>
      </w:r>
      <w:r w:rsidRPr="003553F2">
        <w:rPr>
          <w:rFonts w:asciiTheme="minorHAnsi" w:hAnsiTheme="minorHAnsi"/>
          <w:sz w:val="22"/>
          <w:szCs w:val="22"/>
        </w:rPr>
        <w:t xml:space="preserve">EBITDA </w:t>
      </w:r>
      <w:r>
        <w:rPr>
          <w:rFonts w:asciiTheme="minorHAnsi" w:hAnsiTheme="minorHAnsi"/>
          <w:sz w:val="22"/>
          <w:szCs w:val="22"/>
        </w:rPr>
        <w:t xml:space="preserve">growth of </w:t>
      </w:r>
      <w:r w:rsidRPr="003553F2">
        <w:rPr>
          <w:rFonts w:asciiTheme="minorHAnsi" w:hAnsiTheme="minorHAnsi"/>
          <w:sz w:val="22"/>
          <w:szCs w:val="22"/>
        </w:rPr>
        <w:t>15% to £545m. This performance was driven</w:t>
      </w:r>
      <w:r>
        <w:rPr>
          <w:rFonts w:asciiTheme="minorHAnsi" w:hAnsiTheme="minorHAnsi"/>
          <w:sz w:val="22"/>
          <w:szCs w:val="22"/>
        </w:rPr>
        <w:t xml:space="preserve"> by 28% growth in average </w:t>
      </w:r>
      <w:r w:rsidRPr="003553F2">
        <w:rPr>
          <w:rFonts w:asciiTheme="minorHAnsi" w:hAnsiTheme="minorHAnsi"/>
          <w:sz w:val="22"/>
          <w:szCs w:val="22"/>
        </w:rPr>
        <w:t>monthly player</w:t>
      </w:r>
      <w:r>
        <w:rPr>
          <w:rFonts w:asciiTheme="minorHAnsi" w:hAnsiTheme="minorHAnsi"/>
          <w:sz w:val="22"/>
          <w:szCs w:val="22"/>
        </w:rPr>
        <w:t>s.</w:t>
      </w:r>
      <w:r w:rsidRPr="003553F2">
        <w:rPr>
          <w:rFonts w:asciiTheme="minorHAnsi" w:hAnsiTheme="minorHAnsi"/>
          <w:sz w:val="22"/>
          <w:szCs w:val="22"/>
        </w:rPr>
        <w:t xml:space="preserve"> </w:t>
      </w:r>
      <w:r>
        <w:rPr>
          <w:rFonts w:asciiTheme="minorHAnsi" w:hAnsiTheme="minorHAnsi"/>
          <w:sz w:val="22"/>
          <w:szCs w:val="22"/>
        </w:rPr>
        <w:t>Player e</w:t>
      </w:r>
      <w:r w:rsidRPr="003553F2">
        <w:rPr>
          <w:rFonts w:asciiTheme="minorHAnsi" w:hAnsiTheme="minorHAnsi"/>
          <w:sz w:val="22"/>
          <w:szCs w:val="22"/>
        </w:rPr>
        <w:t xml:space="preserve">ngagement with the brand </w:t>
      </w:r>
      <w:r>
        <w:rPr>
          <w:rFonts w:asciiTheme="minorHAnsi" w:hAnsiTheme="minorHAnsi"/>
          <w:sz w:val="22"/>
          <w:szCs w:val="22"/>
        </w:rPr>
        <w:t xml:space="preserve">initially </w:t>
      </w:r>
      <w:r w:rsidRPr="003553F2">
        <w:rPr>
          <w:rFonts w:asciiTheme="minorHAnsi" w:hAnsiTheme="minorHAnsi"/>
          <w:sz w:val="22"/>
          <w:szCs w:val="22"/>
        </w:rPr>
        <w:t xml:space="preserve">increased </w:t>
      </w:r>
      <w:r>
        <w:rPr>
          <w:rFonts w:asciiTheme="minorHAnsi" w:hAnsiTheme="minorHAnsi"/>
          <w:sz w:val="22"/>
          <w:szCs w:val="22"/>
        </w:rPr>
        <w:t xml:space="preserve">in Q2 following the introduction of lockdown restrictions in many jurisdictions and was supplemented by our </w:t>
      </w:r>
      <w:r w:rsidRPr="003553F2">
        <w:rPr>
          <w:rFonts w:asciiTheme="minorHAnsi" w:hAnsiTheme="minorHAnsi"/>
          <w:sz w:val="22"/>
          <w:szCs w:val="22"/>
        </w:rPr>
        <w:t>increased investment in customer retention</w:t>
      </w:r>
      <w:r>
        <w:rPr>
          <w:rFonts w:asciiTheme="minorHAnsi" w:hAnsiTheme="minorHAnsi"/>
          <w:sz w:val="22"/>
          <w:szCs w:val="22"/>
        </w:rPr>
        <w:t xml:space="preserve"> and marketing in H2</w:t>
      </w:r>
      <w:r w:rsidRPr="003553F2">
        <w:rPr>
          <w:rFonts w:asciiTheme="minorHAnsi" w:hAnsiTheme="minorHAnsi"/>
          <w:sz w:val="22"/>
          <w:szCs w:val="22"/>
        </w:rPr>
        <w:t>.</w:t>
      </w:r>
      <w:r>
        <w:rPr>
          <w:rFonts w:asciiTheme="minorHAnsi" w:hAnsiTheme="minorHAnsi"/>
          <w:sz w:val="22"/>
          <w:szCs w:val="22"/>
        </w:rPr>
        <w:t xml:space="preserve"> For example, in H2 promotional generosity as a percentage of gross revenue increased to 28%, double the rate in 2019.</w:t>
      </w:r>
    </w:p>
    <w:p w14:paraId="4E95512E" w14:textId="77777777" w:rsidR="00682944" w:rsidRPr="003553F2" w:rsidRDefault="00682944" w:rsidP="00682944">
      <w:pPr>
        <w:spacing w:after="160" w:line="259" w:lineRule="auto"/>
        <w:jc w:val="both"/>
        <w:rPr>
          <w:rFonts w:asciiTheme="minorHAnsi" w:hAnsiTheme="minorHAnsi"/>
          <w:sz w:val="22"/>
          <w:szCs w:val="22"/>
        </w:rPr>
      </w:pPr>
      <w:r>
        <w:rPr>
          <w:rFonts w:asciiTheme="minorHAnsi" w:hAnsiTheme="minorHAnsi"/>
          <w:sz w:val="22"/>
          <w:szCs w:val="22"/>
        </w:rPr>
        <w:t>G</w:t>
      </w:r>
      <w:r w:rsidRPr="003553F2">
        <w:rPr>
          <w:rFonts w:asciiTheme="minorHAnsi" w:hAnsiTheme="minorHAnsi"/>
          <w:sz w:val="22"/>
          <w:szCs w:val="22"/>
        </w:rPr>
        <w:t>aming revenue increased by 2</w:t>
      </w:r>
      <w:r>
        <w:rPr>
          <w:rFonts w:asciiTheme="minorHAnsi" w:hAnsiTheme="minorHAnsi"/>
          <w:sz w:val="22"/>
          <w:szCs w:val="22"/>
        </w:rPr>
        <w:t>4</w:t>
      </w:r>
      <w:r w:rsidRPr="003553F2">
        <w:rPr>
          <w:rFonts w:asciiTheme="minorHAnsi" w:hAnsiTheme="minorHAnsi"/>
          <w:sz w:val="22"/>
          <w:szCs w:val="22"/>
        </w:rPr>
        <w:t>% year</w:t>
      </w:r>
      <w:r>
        <w:rPr>
          <w:rFonts w:asciiTheme="minorHAnsi" w:hAnsiTheme="minorHAnsi"/>
          <w:sz w:val="22"/>
          <w:szCs w:val="22"/>
        </w:rPr>
        <w:t xml:space="preserve"> on year</w:t>
      </w:r>
      <w:r w:rsidRPr="003553F2">
        <w:rPr>
          <w:rFonts w:asciiTheme="minorHAnsi" w:hAnsiTheme="minorHAnsi"/>
          <w:sz w:val="22"/>
          <w:szCs w:val="22"/>
        </w:rPr>
        <w:t xml:space="preserve">, with </w:t>
      </w:r>
      <w:r>
        <w:rPr>
          <w:rFonts w:asciiTheme="minorHAnsi" w:hAnsiTheme="minorHAnsi"/>
          <w:sz w:val="22"/>
          <w:szCs w:val="22"/>
        </w:rPr>
        <w:t xml:space="preserve">casino and poker growing </w:t>
      </w:r>
      <w:r w:rsidRPr="003553F2">
        <w:rPr>
          <w:rFonts w:asciiTheme="minorHAnsi" w:hAnsiTheme="minorHAnsi"/>
          <w:sz w:val="22"/>
          <w:szCs w:val="22"/>
        </w:rPr>
        <w:t xml:space="preserve">37% and 17% </w:t>
      </w:r>
      <w:r>
        <w:rPr>
          <w:rFonts w:asciiTheme="minorHAnsi" w:hAnsiTheme="minorHAnsi"/>
          <w:sz w:val="22"/>
          <w:szCs w:val="22"/>
        </w:rPr>
        <w:t xml:space="preserve">respectively: </w:t>
      </w:r>
    </w:p>
    <w:p w14:paraId="5158269B" w14:textId="77777777" w:rsidR="00682944" w:rsidRPr="003553F2" w:rsidRDefault="00682944" w:rsidP="00682944">
      <w:pPr>
        <w:pStyle w:val="ListParagraph"/>
        <w:numPr>
          <w:ilvl w:val="0"/>
          <w:numId w:val="25"/>
        </w:numPr>
        <w:spacing w:after="160" w:line="259" w:lineRule="auto"/>
        <w:jc w:val="both"/>
        <w:rPr>
          <w:rFonts w:asciiTheme="minorHAnsi" w:hAnsiTheme="minorHAnsi"/>
        </w:rPr>
      </w:pPr>
      <w:r w:rsidRPr="003553F2">
        <w:rPr>
          <w:rFonts w:asciiTheme="minorHAnsi" w:hAnsiTheme="minorHAnsi"/>
        </w:rPr>
        <w:t>In H1, gaming revenue grew 4</w:t>
      </w:r>
      <w:r>
        <w:rPr>
          <w:rFonts w:asciiTheme="minorHAnsi" w:hAnsiTheme="minorHAnsi"/>
        </w:rPr>
        <w:t>3</w:t>
      </w:r>
      <w:r w:rsidRPr="003553F2">
        <w:rPr>
          <w:rFonts w:asciiTheme="minorHAnsi" w:hAnsiTheme="minorHAnsi"/>
        </w:rPr>
        <w:t xml:space="preserve">% (Poker +38%, Casino +51%) driven by elevated </w:t>
      </w:r>
      <w:r>
        <w:rPr>
          <w:rFonts w:asciiTheme="minorHAnsi" w:hAnsiTheme="minorHAnsi"/>
        </w:rPr>
        <w:t xml:space="preserve">player </w:t>
      </w:r>
      <w:r w:rsidRPr="003553F2">
        <w:rPr>
          <w:rFonts w:asciiTheme="minorHAnsi" w:hAnsiTheme="minorHAnsi"/>
        </w:rPr>
        <w:t>volumes as customers sought alternative forms of home entertainment during Covid restrictions</w:t>
      </w:r>
    </w:p>
    <w:p w14:paraId="3DCDDA6E" w14:textId="77777777" w:rsidR="00682944" w:rsidRPr="003553F2" w:rsidRDefault="00682944" w:rsidP="00682944">
      <w:pPr>
        <w:pStyle w:val="ListParagraph"/>
        <w:numPr>
          <w:ilvl w:val="0"/>
          <w:numId w:val="25"/>
        </w:numPr>
        <w:spacing w:after="160" w:line="259" w:lineRule="auto"/>
        <w:jc w:val="both"/>
        <w:rPr>
          <w:rFonts w:asciiTheme="minorHAnsi" w:hAnsiTheme="minorHAnsi"/>
        </w:rPr>
      </w:pPr>
      <w:r w:rsidRPr="003553F2">
        <w:rPr>
          <w:rFonts w:asciiTheme="minorHAnsi" w:hAnsiTheme="minorHAnsi"/>
        </w:rPr>
        <w:t xml:space="preserve">During H2, </w:t>
      </w:r>
      <w:r>
        <w:rPr>
          <w:rFonts w:asciiTheme="minorHAnsi" w:hAnsiTheme="minorHAnsi"/>
        </w:rPr>
        <w:t>u</w:t>
      </w:r>
      <w:r w:rsidRPr="003553F2">
        <w:rPr>
          <w:rFonts w:asciiTheme="minorHAnsi" w:hAnsiTheme="minorHAnsi"/>
        </w:rPr>
        <w:t>nderlying customer activity</w:t>
      </w:r>
      <w:r>
        <w:rPr>
          <w:rFonts w:asciiTheme="minorHAnsi" w:hAnsiTheme="minorHAnsi"/>
        </w:rPr>
        <w:t xml:space="preserve"> on Poker</w:t>
      </w:r>
      <w:r w:rsidRPr="003553F2">
        <w:rPr>
          <w:rFonts w:asciiTheme="minorHAnsi" w:hAnsiTheme="minorHAnsi"/>
        </w:rPr>
        <w:t xml:space="preserve"> </w:t>
      </w:r>
      <w:r>
        <w:rPr>
          <w:rFonts w:asciiTheme="minorHAnsi" w:hAnsiTheme="minorHAnsi"/>
        </w:rPr>
        <w:t>was</w:t>
      </w:r>
      <w:r w:rsidRPr="003553F2">
        <w:rPr>
          <w:rFonts w:asciiTheme="minorHAnsi" w:hAnsiTheme="minorHAnsi"/>
        </w:rPr>
        <w:t xml:space="preserve"> </w:t>
      </w:r>
      <w:r>
        <w:rPr>
          <w:rFonts w:asciiTheme="minorHAnsi" w:hAnsiTheme="minorHAnsi"/>
        </w:rPr>
        <w:t>encouraging, as we increased player generosity and marketing spend, driving greater customer engagement. Around</w:t>
      </w:r>
      <w:r w:rsidRPr="003553F2">
        <w:rPr>
          <w:rFonts w:asciiTheme="minorHAnsi" w:hAnsiTheme="minorHAnsi"/>
        </w:rPr>
        <w:t xml:space="preserve"> 30% </w:t>
      </w:r>
      <w:r>
        <w:rPr>
          <w:rFonts w:asciiTheme="minorHAnsi" w:hAnsiTheme="minorHAnsi"/>
        </w:rPr>
        <w:t>of</w:t>
      </w:r>
      <w:r w:rsidRPr="003553F2">
        <w:rPr>
          <w:rFonts w:asciiTheme="minorHAnsi" w:hAnsiTheme="minorHAnsi"/>
        </w:rPr>
        <w:t xml:space="preserve"> </w:t>
      </w:r>
      <w:r>
        <w:rPr>
          <w:rFonts w:asciiTheme="minorHAnsi" w:hAnsiTheme="minorHAnsi"/>
        </w:rPr>
        <w:t xml:space="preserve">players </w:t>
      </w:r>
      <w:r w:rsidRPr="003553F2">
        <w:rPr>
          <w:rFonts w:asciiTheme="minorHAnsi" w:hAnsiTheme="minorHAnsi"/>
        </w:rPr>
        <w:t>acquired</w:t>
      </w:r>
      <w:r>
        <w:rPr>
          <w:rFonts w:asciiTheme="minorHAnsi" w:hAnsiTheme="minorHAnsi"/>
        </w:rPr>
        <w:t xml:space="preserve"> </w:t>
      </w:r>
      <w:r w:rsidRPr="003553F2">
        <w:rPr>
          <w:rFonts w:asciiTheme="minorHAnsi" w:hAnsiTheme="minorHAnsi"/>
        </w:rPr>
        <w:t>/</w:t>
      </w:r>
      <w:r>
        <w:rPr>
          <w:rFonts w:asciiTheme="minorHAnsi" w:hAnsiTheme="minorHAnsi"/>
        </w:rPr>
        <w:t xml:space="preserve"> </w:t>
      </w:r>
      <w:r w:rsidRPr="003553F2">
        <w:rPr>
          <w:rFonts w:asciiTheme="minorHAnsi" w:hAnsiTheme="minorHAnsi"/>
        </w:rPr>
        <w:t>reactivated in Q2 continu</w:t>
      </w:r>
      <w:r>
        <w:rPr>
          <w:rFonts w:asciiTheme="minorHAnsi" w:hAnsiTheme="minorHAnsi"/>
        </w:rPr>
        <w:t>ed</w:t>
      </w:r>
      <w:r w:rsidRPr="003553F2">
        <w:rPr>
          <w:rFonts w:asciiTheme="minorHAnsi" w:hAnsiTheme="minorHAnsi"/>
        </w:rPr>
        <w:t xml:space="preserve"> to play in Q4. </w:t>
      </w:r>
      <w:r>
        <w:rPr>
          <w:rFonts w:asciiTheme="minorHAnsi" w:hAnsiTheme="minorHAnsi"/>
        </w:rPr>
        <w:t>Net r</w:t>
      </w:r>
      <w:r w:rsidRPr="003553F2">
        <w:rPr>
          <w:rFonts w:asciiTheme="minorHAnsi" w:hAnsiTheme="minorHAnsi"/>
        </w:rPr>
        <w:t>evenue declin</w:t>
      </w:r>
      <w:r>
        <w:rPr>
          <w:rFonts w:asciiTheme="minorHAnsi" w:hAnsiTheme="minorHAnsi"/>
        </w:rPr>
        <w:t>ed</w:t>
      </w:r>
      <w:r w:rsidRPr="003553F2">
        <w:rPr>
          <w:rFonts w:asciiTheme="minorHAnsi" w:hAnsiTheme="minorHAnsi"/>
        </w:rPr>
        <w:t xml:space="preserve"> 6%</w:t>
      </w:r>
      <w:r>
        <w:rPr>
          <w:rFonts w:asciiTheme="minorHAnsi" w:hAnsiTheme="minorHAnsi"/>
        </w:rPr>
        <w:t xml:space="preserve"> in H2 as a result of the </w:t>
      </w:r>
      <w:r w:rsidRPr="003553F2">
        <w:rPr>
          <w:rFonts w:asciiTheme="minorHAnsi" w:hAnsiTheme="minorHAnsi"/>
        </w:rPr>
        <w:t>compliance measures taken to improve the sustainability of the business</w:t>
      </w:r>
      <w:r>
        <w:rPr>
          <w:rFonts w:asciiTheme="minorHAnsi" w:hAnsiTheme="minorHAnsi"/>
        </w:rPr>
        <w:t>.</w:t>
      </w:r>
    </w:p>
    <w:p w14:paraId="1D418ACD" w14:textId="77777777" w:rsidR="00682944" w:rsidRPr="003553F2" w:rsidRDefault="00682944" w:rsidP="00682944">
      <w:pPr>
        <w:pStyle w:val="ListParagraph"/>
        <w:numPr>
          <w:ilvl w:val="0"/>
          <w:numId w:val="25"/>
        </w:numPr>
        <w:spacing w:after="160" w:line="259" w:lineRule="auto"/>
        <w:jc w:val="both"/>
        <w:rPr>
          <w:rFonts w:asciiTheme="minorHAnsi" w:hAnsiTheme="minorHAnsi"/>
        </w:rPr>
      </w:pPr>
      <w:r w:rsidRPr="003553F2">
        <w:rPr>
          <w:rFonts w:asciiTheme="minorHAnsi" w:hAnsiTheme="minorHAnsi"/>
        </w:rPr>
        <w:t>Casino continue</w:t>
      </w:r>
      <w:r>
        <w:rPr>
          <w:rFonts w:asciiTheme="minorHAnsi" w:hAnsiTheme="minorHAnsi"/>
        </w:rPr>
        <w:t>d</w:t>
      </w:r>
      <w:r w:rsidRPr="003553F2">
        <w:rPr>
          <w:rFonts w:asciiTheme="minorHAnsi" w:hAnsiTheme="minorHAnsi"/>
        </w:rPr>
        <w:t xml:space="preserve"> its strong performance with revenue up 2</w:t>
      </w:r>
      <w:r>
        <w:rPr>
          <w:rFonts w:asciiTheme="minorHAnsi" w:hAnsiTheme="minorHAnsi"/>
        </w:rPr>
        <w:t>4</w:t>
      </w:r>
      <w:r w:rsidRPr="003553F2">
        <w:rPr>
          <w:rFonts w:asciiTheme="minorHAnsi" w:hAnsiTheme="minorHAnsi"/>
        </w:rPr>
        <w:t xml:space="preserve">% in H2, benefitting from cross-sell and direct casino customer volumes. The quality of the PokerStars casino proposition and increased investment in generosity </w:t>
      </w:r>
      <w:r>
        <w:rPr>
          <w:rFonts w:asciiTheme="minorHAnsi" w:hAnsiTheme="minorHAnsi"/>
        </w:rPr>
        <w:t xml:space="preserve">has </w:t>
      </w:r>
      <w:r w:rsidRPr="003553F2">
        <w:rPr>
          <w:rFonts w:asciiTheme="minorHAnsi" w:hAnsiTheme="minorHAnsi"/>
        </w:rPr>
        <w:t>resulted in strong month</w:t>
      </w:r>
      <w:r>
        <w:rPr>
          <w:rFonts w:asciiTheme="minorHAnsi" w:hAnsiTheme="minorHAnsi"/>
        </w:rPr>
        <w:t xml:space="preserve"> </w:t>
      </w:r>
      <w:r w:rsidRPr="003553F2">
        <w:rPr>
          <w:rFonts w:asciiTheme="minorHAnsi" w:hAnsiTheme="minorHAnsi"/>
        </w:rPr>
        <w:t>on</w:t>
      </w:r>
      <w:r>
        <w:rPr>
          <w:rFonts w:asciiTheme="minorHAnsi" w:hAnsiTheme="minorHAnsi"/>
        </w:rPr>
        <w:t xml:space="preserve"> </w:t>
      </w:r>
      <w:r w:rsidRPr="003553F2">
        <w:rPr>
          <w:rFonts w:asciiTheme="minorHAnsi" w:hAnsiTheme="minorHAnsi"/>
        </w:rPr>
        <w:t>month customer retention rates</w:t>
      </w:r>
      <w:r>
        <w:rPr>
          <w:rFonts w:asciiTheme="minorHAnsi" w:hAnsiTheme="minorHAnsi"/>
        </w:rPr>
        <w:t>.</w:t>
      </w:r>
    </w:p>
    <w:p w14:paraId="76768FF8" w14:textId="77777777" w:rsidR="00682944" w:rsidRPr="003553F2" w:rsidRDefault="00682944" w:rsidP="00682944">
      <w:pPr>
        <w:spacing w:after="160" w:line="259" w:lineRule="auto"/>
        <w:jc w:val="both"/>
        <w:rPr>
          <w:rFonts w:asciiTheme="minorHAnsi" w:hAnsiTheme="minorHAnsi"/>
          <w:sz w:val="22"/>
          <w:szCs w:val="22"/>
        </w:rPr>
      </w:pPr>
      <w:r w:rsidRPr="000C23AC">
        <w:rPr>
          <w:rFonts w:asciiTheme="minorHAnsi" w:hAnsiTheme="minorHAnsi"/>
          <w:sz w:val="22"/>
          <w:szCs w:val="22"/>
        </w:rPr>
        <w:t xml:space="preserve">Sports revenue increased by 13% to £64m, benefitting from favourable sports results across the year. </w:t>
      </w:r>
      <w:r w:rsidRPr="00B13C8D">
        <w:rPr>
          <w:rFonts w:asciiTheme="minorHAnsi" w:hAnsiTheme="minorHAnsi"/>
          <w:sz w:val="22"/>
          <w:szCs w:val="22"/>
        </w:rPr>
        <w:t xml:space="preserve">Cost of sales as a percentage of revenue grew </w:t>
      </w:r>
      <w:r>
        <w:rPr>
          <w:rFonts w:asciiTheme="minorHAnsi" w:hAnsiTheme="minorHAnsi"/>
          <w:sz w:val="22"/>
          <w:szCs w:val="22"/>
        </w:rPr>
        <w:t>one</w:t>
      </w:r>
      <w:r w:rsidRPr="00B13C8D">
        <w:rPr>
          <w:rFonts w:asciiTheme="minorHAnsi" w:hAnsiTheme="minorHAnsi"/>
          <w:sz w:val="22"/>
          <w:szCs w:val="22"/>
        </w:rPr>
        <w:t xml:space="preserve"> percentage point to 23.0% </w:t>
      </w:r>
      <w:r>
        <w:rPr>
          <w:rFonts w:asciiTheme="minorHAnsi" w:hAnsiTheme="minorHAnsi"/>
          <w:sz w:val="22"/>
          <w:szCs w:val="22"/>
        </w:rPr>
        <w:t xml:space="preserve">due to </w:t>
      </w:r>
      <w:r w:rsidRPr="00B13C8D">
        <w:rPr>
          <w:rFonts w:asciiTheme="minorHAnsi" w:hAnsiTheme="minorHAnsi"/>
          <w:sz w:val="22"/>
          <w:szCs w:val="22"/>
        </w:rPr>
        <w:t xml:space="preserve">the higher direct costs </w:t>
      </w:r>
      <w:r w:rsidRPr="00B13C8D">
        <w:rPr>
          <w:rFonts w:asciiTheme="minorHAnsi" w:hAnsiTheme="minorHAnsi"/>
          <w:sz w:val="22"/>
          <w:szCs w:val="22"/>
        </w:rPr>
        <w:lastRenderedPageBreak/>
        <w:t xml:space="preserve">associated with casino </w:t>
      </w:r>
      <w:r>
        <w:rPr>
          <w:rFonts w:asciiTheme="minorHAnsi" w:hAnsiTheme="minorHAnsi"/>
          <w:sz w:val="22"/>
          <w:szCs w:val="22"/>
        </w:rPr>
        <w:t xml:space="preserve">games </w:t>
      </w:r>
      <w:r w:rsidRPr="00B13C8D">
        <w:rPr>
          <w:rFonts w:asciiTheme="minorHAnsi" w:hAnsiTheme="minorHAnsi"/>
          <w:sz w:val="22"/>
          <w:szCs w:val="22"/>
        </w:rPr>
        <w:t>which accounted for a larger proportion of revenue in 2020.</w:t>
      </w:r>
    </w:p>
    <w:p w14:paraId="3D7E1175" w14:textId="77777777" w:rsidR="00682944" w:rsidRPr="001211BD" w:rsidRDefault="00682944" w:rsidP="00682944">
      <w:pPr>
        <w:spacing w:after="160" w:line="259" w:lineRule="auto"/>
        <w:jc w:val="both"/>
        <w:rPr>
          <w:rFonts w:asciiTheme="minorHAnsi" w:hAnsiTheme="minorHAnsi"/>
          <w:sz w:val="22"/>
          <w:szCs w:val="22"/>
        </w:rPr>
      </w:pPr>
      <w:r w:rsidRPr="003553F2">
        <w:rPr>
          <w:rFonts w:asciiTheme="minorHAnsi" w:hAnsiTheme="minorHAnsi"/>
          <w:sz w:val="22"/>
          <w:szCs w:val="22"/>
        </w:rPr>
        <w:t xml:space="preserve">Sales and marketing costs increased 46% to £206m, with H2 marking a significant step-change in investment behind the brand to </w:t>
      </w:r>
      <w:r>
        <w:rPr>
          <w:rFonts w:asciiTheme="minorHAnsi" w:hAnsiTheme="minorHAnsi"/>
          <w:sz w:val="22"/>
          <w:szCs w:val="22"/>
        </w:rPr>
        <w:t>address historic</w:t>
      </w:r>
      <w:r w:rsidRPr="003553F2">
        <w:rPr>
          <w:rFonts w:asciiTheme="minorHAnsi" w:hAnsiTheme="minorHAnsi"/>
          <w:sz w:val="22"/>
          <w:szCs w:val="22"/>
        </w:rPr>
        <w:t xml:space="preserve"> underinvestment. </w:t>
      </w:r>
      <w:r>
        <w:rPr>
          <w:rFonts w:asciiTheme="minorHAnsi" w:hAnsiTheme="minorHAnsi"/>
          <w:sz w:val="22"/>
          <w:szCs w:val="22"/>
        </w:rPr>
        <w:t xml:space="preserve">H2 marketing spend was £43m higher than H1 and £55m above H2 2019. </w:t>
      </w:r>
      <w:r w:rsidRPr="003553F2">
        <w:rPr>
          <w:rFonts w:asciiTheme="minorHAnsi" w:hAnsiTheme="minorHAnsi"/>
          <w:sz w:val="22"/>
          <w:szCs w:val="22"/>
        </w:rPr>
        <w:t xml:space="preserve">This </w:t>
      </w:r>
      <w:r>
        <w:rPr>
          <w:rFonts w:asciiTheme="minorHAnsi" w:hAnsiTheme="minorHAnsi"/>
          <w:sz w:val="22"/>
          <w:szCs w:val="22"/>
        </w:rPr>
        <w:t xml:space="preserve">investment </w:t>
      </w:r>
      <w:r w:rsidRPr="003553F2">
        <w:rPr>
          <w:rFonts w:asciiTheme="minorHAnsi" w:hAnsiTheme="minorHAnsi"/>
          <w:sz w:val="22"/>
          <w:szCs w:val="22"/>
        </w:rPr>
        <w:t xml:space="preserve">supported the new ‘I’m in’ brand campaign and the direct acquisition of casino </w:t>
      </w:r>
      <w:r w:rsidRPr="001211BD">
        <w:rPr>
          <w:rFonts w:asciiTheme="minorHAnsi" w:hAnsiTheme="minorHAnsi"/>
          <w:sz w:val="22"/>
          <w:szCs w:val="22"/>
        </w:rPr>
        <w:t>customers.</w:t>
      </w:r>
    </w:p>
    <w:p w14:paraId="287092CB" w14:textId="77777777" w:rsidR="00682944" w:rsidRDefault="00682944" w:rsidP="00682944">
      <w:pPr>
        <w:spacing w:after="160" w:line="259" w:lineRule="auto"/>
        <w:jc w:val="both"/>
        <w:rPr>
          <w:rFonts w:asciiTheme="minorHAnsi" w:hAnsiTheme="minorHAnsi"/>
          <w:sz w:val="22"/>
          <w:szCs w:val="22"/>
        </w:rPr>
      </w:pPr>
      <w:r w:rsidRPr="00B13C8D">
        <w:rPr>
          <w:rFonts w:asciiTheme="minorHAnsi" w:hAnsiTheme="minorHAnsi"/>
          <w:sz w:val="22"/>
          <w:szCs w:val="22"/>
        </w:rPr>
        <w:t xml:space="preserve">Other operating costs increased </w:t>
      </w:r>
      <w:r>
        <w:rPr>
          <w:rFonts w:asciiTheme="minorHAnsi" w:hAnsiTheme="minorHAnsi"/>
          <w:sz w:val="22"/>
          <w:szCs w:val="22"/>
        </w:rPr>
        <w:t>21</w:t>
      </w:r>
      <w:r w:rsidRPr="00B13C8D">
        <w:rPr>
          <w:rFonts w:asciiTheme="minorHAnsi" w:hAnsiTheme="minorHAnsi"/>
          <w:sz w:val="22"/>
          <w:szCs w:val="22"/>
        </w:rPr>
        <w:t xml:space="preserve">% as we commenced the programme to improve PokerStars technology and operating capabilities. This </w:t>
      </w:r>
      <w:r>
        <w:rPr>
          <w:rFonts w:asciiTheme="minorHAnsi" w:hAnsiTheme="minorHAnsi"/>
          <w:sz w:val="22"/>
          <w:szCs w:val="22"/>
        </w:rPr>
        <w:t xml:space="preserve">multi-year </w:t>
      </w:r>
      <w:r w:rsidRPr="00B13C8D">
        <w:rPr>
          <w:rFonts w:asciiTheme="minorHAnsi" w:hAnsiTheme="minorHAnsi"/>
          <w:sz w:val="22"/>
          <w:szCs w:val="22"/>
        </w:rPr>
        <w:t>investment includes additional technology resources</w:t>
      </w:r>
      <w:r>
        <w:rPr>
          <w:rFonts w:asciiTheme="minorHAnsi" w:hAnsiTheme="minorHAnsi"/>
          <w:sz w:val="22"/>
          <w:szCs w:val="22"/>
        </w:rPr>
        <w:t>,</w:t>
      </w:r>
      <w:r w:rsidRPr="00B13C8D">
        <w:rPr>
          <w:rFonts w:asciiTheme="minorHAnsi" w:hAnsiTheme="minorHAnsi"/>
          <w:sz w:val="22"/>
          <w:szCs w:val="22"/>
        </w:rPr>
        <w:t xml:space="preserve"> with headcount exiting 2020 </w:t>
      </w:r>
      <w:r>
        <w:rPr>
          <w:rFonts w:asciiTheme="minorHAnsi" w:hAnsiTheme="minorHAnsi"/>
          <w:sz w:val="22"/>
          <w:szCs w:val="22"/>
        </w:rPr>
        <w:t>20</w:t>
      </w:r>
      <w:r w:rsidRPr="00B13C8D">
        <w:rPr>
          <w:rFonts w:asciiTheme="minorHAnsi" w:hAnsiTheme="minorHAnsi"/>
          <w:sz w:val="22"/>
          <w:szCs w:val="22"/>
        </w:rPr>
        <w:t>% higher than the start of the year</w:t>
      </w:r>
      <w:r>
        <w:rPr>
          <w:rFonts w:asciiTheme="minorHAnsi" w:hAnsiTheme="minorHAnsi"/>
          <w:sz w:val="22"/>
          <w:szCs w:val="22"/>
        </w:rPr>
        <w:t>,</w:t>
      </w:r>
      <w:r w:rsidRPr="00B13C8D">
        <w:rPr>
          <w:rFonts w:asciiTheme="minorHAnsi" w:hAnsiTheme="minorHAnsi"/>
          <w:sz w:val="22"/>
          <w:szCs w:val="22"/>
        </w:rPr>
        <w:t xml:space="preserve"> and</w:t>
      </w:r>
      <w:r>
        <w:rPr>
          <w:rFonts w:asciiTheme="minorHAnsi" w:hAnsiTheme="minorHAnsi"/>
          <w:sz w:val="22"/>
          <w:szCs w:val="22"/>
        </w:rPr>
        <w:t xml:space="preserve"> technology</w:t>
      </w:r>
      <w:r w:rsidRPr="00B13C8D">
        <w:rPr>
          <w:rFonts w:asciiTheme="minorHAnsi" w:hAnsiTheme="minorHAnsi"/>
          <w:sz w:val="22"/>
          <w:szCs w:val="22"/>
        </w:rPr>
        <w:t xml:space="preserve"> infrastructure improvements</w:t>
      </w:r>
      <w:r>
        <w:rPr>
          <w:rFonts w:asciiTheme="minorHAnsi" w:hAnsiTheme="minorHAnsi"/>
          <w:sz w:val="22"/>
          <w:szCs w:val="22"/>
        </w:rPr>
        <w:t xml:space="preserve"> to address the foundational capabilities required to stabilise the business</w:t>
      </w:r>
      <w:r w:rsidRPr="00B13C8D">
        <w:rPr>
          <w:rFonts w:asciiTheme="minorHAnsi" w:hAnsiTheme="minorHAnsi"/>
          <w:sz w:val="22"/>
          <w:szCs w:val="22"/>
        </w:rPr>
        <w:t>.</w:t>
      </w:r>
    </w:p>
    <w:p w14:paraId="01BC2EB2" w14:textId="77777777" w:rsidR="00682944" w:rsidRDefault="00682944" w:rsidP="00682944">
      <w:pPr>
        <w:rPr>
          <w:rFonts w:asciiTheme="minorHAnsi" w:hAnsiTheme="minorHAnsi"/>
          <w:b/>
          <w:sz w:val="22"/>
          <w:szCs w:val="22"/>
        </w:rPr>
      </w:pPr>
    </w:p>
    <w:p w14:paraId="2B5817F1" w14:textId="77777777" w:rsidR="00682944" w:rsidRDefault="00682944" w:rsidP="00682944">
      <w:pPr>
        <w:rPr>
          <w:rFonts w:asciiTheme="minorHAnsi" w:hAnsiTheme="minorHAnsi"/>
          <w:b/>
          <w:sz w:val="22"/>
          <w:szCs w:val="22"/>
        </w:rPr>
      </w:pPr>
    </w:p>
    <w:p w14:paraId="6D9B31A5" w14:textId="77777777" w:rsidR="00682944" w:rsidRDefault="00682944" w:rsidP="00682944">
      <w:pPr>
        <w:rPr>
          <w:rFonts w:asciiTheme="minorHAnsi" w:hAnsiTheme="minorHAnsi"/>
          <w:b/>
          <w:sz w:val="22"/>
          <w:szCs w:val="22"/>
        </w:rPr>
      </w:pPr>
    </w:p>
    <w:p w14:paraId="75CC8784" w14:textId="77777777" w:rsidR="00682944" w:rsidRDefault="00682944" w:rsidP="00682944">
      <w:pPr>
        <w:rPr>
          <w:rFonts w:asciiTheme="minorHAnsi" w:hAnsiTheme="minorHAnsi"/>
          <w:b/>
          <w:sz w:val="22"/>
          <w:szCs w:val="22"/>
        </w:rPr>
      </w:pPr>
    </w:p>
    <w:p w14:paraId="4277C778" w14:textId="77777777" w:rsidR="00682944" w:rsidRDefault="00682944" w:rsidP="00682944">
      <w:pPr>
        <w:rPr>
          <w:rFonts w:asciiTheme="minorHAnsi" w:hAnsiTheme="minorHAnsi"/>
          <w:b/>
          <w:sz w:val="22"/>
          <w:szCs w:val="22"/>
        </w:rPr>
      </w:pPr>
    </w:p>
    <w:p w14:paraId="082C0B75" w14:textId="77777777" w:rsidR="00682944" w:rsidRDefault="00682944" w:rsidP="00682944">
      <w:pPr>
        <w:rPr>
          <w:rFonts w:asciiTheme="minorHAnsi" w:hAnsiTheme="minorHAnsi"/>
          <w:b/>
          <w:sz w:val="22"/>
          <w:szCs w:val="22"/>
        </w:rPr>
      </w:pPr>
    </w:p>
    <w:p w14:paraId="1CC03836" w14:textId="77777777" w:rsidR="00682944" w:rsidRDefault="00682944" w:rsidP="00682944">
      <w:pPr>
        <w:rPr>
          <w:rFonts w:asciiTheme="minorHAnsi" w:hAnsiTheme="minorHAnsi"/>
          <w:b/>
          <w:sz w:val="22"/>
          <w:szCs w:val="22"/>
        </w:rPr>
      </w:pPr>
    </w:p>
    <w:p w14:paraId="153925A5" w14:textId="77777777" w:rsidR="00682944" w:rsidRDefault="00682944" w:rsidP="00682944">
      <w:pPr>
        <w:rPr>
          <w:rFonts w:asciiTheme="minorHAnsi" w:hAnsiTheme="minorHAnsi"/>
          <w:b/>
          <w:sz w:val="22"/>
          <w:szCs w:val="22"/>
        </w:rPr>
      </w:pPr>
    </w:p>
    <w:p w14:paraId="4C65DCFE" w14:textId="77777777" w:rsidR="00682944" w:rsidRDefault="00682944" w:rsidP="00682944">
      <w:pPr>
        <w:rPr>
          <w:rFonts w:asciiTheme="minorHAnsi" w:hAnsiTheme="minorHAnsi"/>
          <w:b/>
          <w:sz w:val="22"/>
          <w:szCs w:val="22"/>
        </w:rPr>
      </w:pPr>
    </w:p>
    <w:p w14:paraId="7ADBE2FF" w14:textId="77777777" w:rsidR="00682944" w:rsidRDefault="00682944" w:rsidP="00682944">
      <w:pPr>
        <w:rPr>
          <w:rFonts w:asciiTheme="minorHAnsi" w:hAnsiTheme="minorHAnsi"/>
          <w:b/>
          <w:sz w:val="22"/>
          <w:szCs w:val="22"/>
        </w:rPr>
      </w:pPr>
    </w:p>
    <w:p w14:paraId="60A051F6" w14:textId="77777777" w:rsidR="00682944" w:rsidRDefault="00682944" w:rsidP="00682944">
      <w:pPr>
        <w:rPr>
          <w:rFonts w:asciiTheme="minorHAnsi" w:hAnsiTheme="minorHAnsi"/>
          <w:b/>
          <w:sz w:val="22"/>
          <w:szCs w:val="22"/>
        </w:rPr>
      </w:pPr>
    </w:p>
    <w:p w14:paraId="017537FE" w14:textId="77777777" w:rsidR="00682944" w:rsidRDefault="00682944" w:rsidP="00682944">
      <w:pPr>
        <w:rPr>
          <w:rFonts w:asciiTheme="minorHAnsi" w:hAnsiTheme="minorHAnsi"/>
          <w:b/>
          <w:sz w:val="22"/>
          <w:szCs w:val="22"/>
        </w:rPr>
      </w:pPr>
    </w:p>
    <w:p w14:paraId="08F1B4CA" w14:textId="77777777" w:rsidR="00682944" w:rsidRDefault="00682944" w:rsidP="00682944">
      <w:pPr>
        <w:rPr>
          <w:rFonts w:asciiTheme="minorHAnsi" w:hAnsiTheme="minorHAnsi"/>
          <w:b/>
          <w:sz w:val="22"/>
          <w:szCs w:val="22"/>
        </w:rPr>
      </w:pPr>
    </w:p>
    <w:p w14:paraId="3BB14EA0" w14:textId="77777777" w:rsidR="00682944" w:rsidRDefault="00682944" w:rsidP="00682944">
      <w:pPr>
        <w:rPr>
          <w:rFonts w:asciiTheme="minorHAnsi" w:hAnsiTheme="minorHAnsi"/>
          <w:b/>
          <w:sz w:val="22"/>
          <w:szCs w:val="22"/>
        </w:rPr>
      </w:pPr>
    </w:p>
    <w:p w14:paraId="1C2219AB" w14:textId="77777777" w:rsidR="00682944" w:rsidRDefault="00682944" w:rsidP="00682944">
      <w:pPr>
        <w:rPr>
          <w:rFonts w:asciiTheme="minorHAnsi" w:hAnsiTheme="minorHAnsi"/>
          <w:b/>
          <w:sz w:val="22"/>
          <w:szCs w:val="22"/>
        </w:rPr>
      </w:pPr>
    </w:p>
    <w:p w14:paraId="633F867E" w14:textId="77777777" w:rsidR="00682944" w:rsidRDefault="00682944" w:rsidP="00682944">
      <w:pPr>
        <w:rPr>
          <w:rFonts w:asciiTheme="minorHAnsi" w:hAnsiTheme="minorHAnsi"/>
          <w:b/>
          <w:sz w:val="22"/>
          <w:szCs w:val="22"/>
        </w:rPr>
      </w:pPr>
    </w:p>
    <w:p w14:paraId="171773A8" w14:textId="77777777" w:rsidR="00682944" w:rsidRDefault="00682944" w:rsidP="00682944">
      <w:pPr>
        <w:rPr>
          <w:rFonts w:asciiTheme="minorHAnsi" w:hAnsiTheme="minorHAnsi"/>
          <w:b/>
          <w:sz w:val="22"/>
          <w:szCs w:val="22"/>
        </w:rPr>
      </w:pPr>
    </w:p>
    <w:p w14:paraId="79BCAC60" w14:textId="77777777" w:rsidR="00682944" w:rsidRDefault="00682944" w:rsidP="00682944">
      <w:pPr>
        <w:rPr>
          <w:rFonts w:asciiTheme="minorHAnsi" w:hAnsiTheme="minorHAnsi"/>
          <w:b/>
          <w:sz w:val="22"/>
          <w:szCs w:val="22"/>
        </w:rPr>
      </w:pPr>
    </w:p>
    <w:p w14:paraId="562DCF7E" w14:textId="77777777" w:rsidR="00682944" w:rsidRDefault="00682944" w:rsidP="00682944">
      <w:pPr>
        <w:rPr>
          <w:rFonts w:asciiTheme="minorHAnsi" w:hAnsiTheme="minorHAnsi"/>
          <w:b/>
          <w:sz w:val="22"/>
          <w:szCs w:val="22"/>
        </w:rPr>
      </w:pPr>
    </w:p>
    <w:p w14:paraId="367DEEEA" w14:textId="77777777" w:rsidR="00682944" w:rsidRDefault="00682944" w:rsidP="00682944">
      <w:pPr>
        <w:rPr>
          <w:rFonts w:asciiTheme="minorHAnsi" w:hAnsiTheme="minorHAnsi"/>
          <w:b/>
          <w:sz w:val="22"/>
          <w:szCs w:val="22"/>
        </w:rPr>
      </w:pPr>
    </w:p>
    <w:p w14:paraId="18434E31" w14:textId="77777777" w:rsidR="00682944" w:rsidRDefault="00682944" w:rsidP="00682944">
      <w:pPr>
        <w:rPr>
          <w:rFonts w:asciiTheme="minorHAnsi" w:hAnsiTheme="minorHAnsi"/>
          <w:b/>
          <w:sz w:val="22"/>
          <w:szCs w:val="22"/>
        </w:rPr>
      </w:pPr>
    </w:p>
    <w:p w14:paraId="691B76B4" w14:textId="77777777" w:rsidR="00682944" w:rsidRDefault="00682944" w:rsidP="00682944">
      <w:pPr>
        <w:rPr>
          <w:rFonts w:asciiTheme="minorHAnsi" w:hAnsiTheme="minorHAnsi"/>
          <w:b/>
          <w:sz w:val="22"/>
          <w:szCs w:val="22"/>
        </w:rPr>
      </w:pPr>
    </w:p>
    <w:p w14:paraId="5DA5CD7A" w14:textId="77777777" w:rsidR="00682944" w:rsidRDefault="00682944" w:rsidP="00682944">
      <w:pPr>
        <w:rPr>
          <w:rFonts w:asciiTheme="minorHAnsi" w:hAnsiTheme="minorHAnsi"/>
          <w:b/>
          <w:sz w:val="22"/>
          <w:szCs w:val="22"/>
        </w:rPr>
      </w:pPr>
    </w:p>
    <w:p w14:paraId="3CC8A55A" w14:textId="77777777" w:rsidR="00682944" w:rsidRDefault="00682944" w:rsidP="00682944">
      <w:pPr>
        <w:rPr>
          <w:rFonts w:asciiTheme="minorHAnsi" w:hAnsiTheme="minorHAnsi"/>
          <w:b/>
          <w:sz w:val="22"/>
          <w:szCs w:val="22"/>
        </w:rPr>
      </w:pPr>
    </w:p>
    <w:p w14:paraId="787C33FA" w14:textId="77777777" w:rsidR="00682944" w:rsidRDefault="00682944" w:rsidP="00682944">
      <w:pPr>
        <w:rPr>
          <w:rFonts w:asciiTheme="minorHAnsi" w:hAnsiTheme="minorHAnsi"/>
          <w:b/>
          <w:sz w:val="22"/>
          <w:szCs w:val="22"/>
        </w:rPr>
      </w:pPr>
    </w:p>
    <w:p w14:paraId="4FE2E632" w14:textId="77777777" w:rsidR="00682944" w:rsidRDefault="00682944" w:rsidP="00682944">
      <w:pPr>
        <w:rPr>
          <w:rFonts w:asciiTheme="minorHAnsi" w:hAnsiTheme="minorHAnsi"/>
          <w:b/>
          <w:sz w:val="22"/>
          <w:szCs w:val="22"/>
        </w:rPr>
      </w:pPr>
    </w:p>
    <w:p w14:paraId="4EA5E70D" w14:textId="77777777" w:rsidR="00682944" w:rsidRDefault="00682944" w:rsidP="00682944">
      <w:pPr>
        <w:rPr>
          <w:rFonts w:asciiTheme="minorHAnsi" w:hAnsiTheme="minorHAnsi"/>
          <w:b/>
          <w:sz w:val="22"/>
          <w:szCs w:val="22"/>
        </w:rPr>
      </w:pPr>
    </w:p>
    <w:p w14:paraId="4D9DC439" w14:textId="77777777" w:rsidR="00682944" w:rsidRDefault="00682944" w:rsidP="00682944">
      <w:pPr>
        <w:rPr>
          <w:rFonts w:asciiTheme="minorHAnsi" w:hAnsiTheme="minorHAnsi"/>
          <w:b/>
          <w:sz w:val="22"/>
          <w:szCs w:val="22"/>
        </w:rPr>
      </w:pPr>
    </w:p>
    <w:p w14:paraId="387DAB21" w14:textId="77777777" w:rsidR="00682944" w:rsidRDefault="00682944" w:rsidP="00682944">
      <w:pPr>
        <w:rPr>
          <w:rFonts w:asciiTheme="minorHAnsi" w:hAnsiTheme="minorHAnsi"/>
          <w:b/>
          <w:sz w:val="22"/>
          <w:szCs w:val="22"/>
        </w:rPr>
      </w:pPr>
    </w:p>
    <w:p w14:paraId="481AE475" w14:textId="77777777" w:rsidR="00682944" w:rsidRDefault="00682944" w:rsidP="00682944">
      <w:pPr>
        <w:rPr>
          <w:rFonts w:asciiTheme="minorHAnsi" w:hAnsiTheme="minorHAnsi"/>
          <w:b/>
          <w:sz w:val="22"/>
          <w:szCs w:val="22"/>
        </w:rPr>
      </w:pPr>
    </w:p>
    <w:p w14:paraId="4ABB43AE" w14:textId="77777777" w:rsidR="00682944" w:rsidRDefault="00682944" w:rsidP="00682944">
      <w:pPr>
        <w:rPr>
          <w:rFonts w:asciiTheme="minorHAnsi" w:hAnsiTheme="minorHAnsi"/>
          <w:b/>
          <w:sz w:val="22"/>
          <w:szCs w:val="22"/>
        </w:rPr>
      </w:pPr>
    </w:p>
    <w:p w14:paraId="0D2048A0" w14:textId="77777777" w:rsidR="00682944" w:rsidRDefault="00682944" w:rsidP="00682944">
      <w:pPr>
        <w:rPr>
          <w:rFonts w:asciiTheme="minorHAnsi" w:hAnsiTheme="minorHAnsi"/>
          <w:b/>
          <w:sz w:val="22"/>
          <w:szCs w:val="22"/>
        </w:rPr>
      </w:pPr>
    </w:p>
    <w:p w14:paraId="2A8ED082" w14:textId="77777777" w:rsidR="00682944" w:rsidRDefault="00682944" w:rsidP="00682944">
      <w:pPr>
        <w:rPr>
          <w:rFonts w:asciiTheme="minorHAnsi" w:hAnsiTheme="minorHAnsi"/>
          <w:b/>
          <w:sz w:val="22"/>
          <w:szCs w:val="22"/>
        </w:rPr>
      </w:pPr>
    </w:p>
    <w:p w14:paraId="43E1CF69" w14:textId="77777777" w:rsidR="00682944" w:rsidRDefault="00682944" w:rsidP="00682944">
      <w:pPr>
        <w:rPr>
          <w:rFonts w:asciiTheme="minorHAnsi" w:hAnsiTheme="minorHAnsi"/>
          <w:b/>
          <w:sz w:val="22"/>
          <w:szCs w:val="22"/>
        </w:rPr>
      </w:pPr>
    </w:p>
    <w:p w14:paraId="48DED439" w14:textId="77777777" w:rsidR="00682944" w:rsidRDefault="00682944" w:rsidP="00682944">
      <w:pPr>
        <w:rPr>
          <w:rFonts w:asciiTheme="minorHAnsi" w:hAnsiTheme="minorHAnsi"/>
          <w:b/>
          <w:sz w:val="22"/>
          <w:szCs w:val="22"/>
        </w:rPr>
      </w:pPr>
    </w:p>
    <w:p w14:paraId="278069D2" w14:textId="77777777" w:rsidR="00682944" w:rsidRDefault="00682944" w:rsidP="00682944">
      <w:pPr>
        <w:rPr>
          <w:rFonts w:asciiTheme="minorHAnsi" w:hAnsiTheme="minorHAnsi"/>
          <w:b/>
          <w:sz w:val="22"/>
          <w:szCs w:val="22"/>
        </w:rPr>
      </w:pPr>
    </w:p>
    <w:p w14:paraId="04687256" w14:textId="77777777" w:rsidR="00682944" w:rsidRDefault="00682944" w:rsidP="00682944">
      <w:pPr>
        <w:spacing w:after="120"/>
        <w:jc w:val="both"/>
        <w:rPr>
          <w:rFonts w:asciiTheme="minorHAnsi" w:hAnsiTheme="minorHAnsi"/>
          <w:b/>
          <w:sz w:val="22"/>
          <w:szCs w:val="22"/>
        </w:rPr>
      </w:pPr>
    </w:p>
    <w:p w14:paraId="3232E6F9" w14:textId="65D3B273" w:rsidR="00656568" w:rsidRPr="00656568" w:rsidRDefault="00682944" w:rsidP="00656568">
      <w:pPr>
        <w:spacing w:after="120"/>
        <w:jc w:val="both"/>
        <w:rPr>
          <w:rFonts w:asciiTheme="minorHAnsi" w:hAnsiTheme="minorHAnsi"/>
          <w:b/>
          <w:i/>
          <w:color w:val="FF0000"/>
          <w:sz w:val="22"/>
          <w:szCs w:val="22"/>
        </w:rPr>
      </w:pPr>
      <w:r w:rsidRPr="0001653A">
        <w:rPr>
          <w:rFonts w:asciiTheme="minorHAnsi" w:hAnsiTheme="minorHAnsi"/>
          <w:b/>
          <w:sz w:val="22"/>
          <w:szCs w:val="22"/>
        </w:rPr>
        <w:lastRenderedPageBreak/>
        <w:t>US</w:t>
      </w:r>
      <w:r>
        <w:rPr>
          <w:rFonts w:asciiTheme="minorHAnsi" w:hAnsiTheme="minorHAnsi"/>
          <w:b/>
          <w:sz w:val="22"/>
          <w:szCs w:val="22"/>
          <w:vertAlign w:val="superscript"/>
        </w:rPr>
        <w:t>4,9</w:t>
      </w:r>
    </w:p>
    <w:tbl>
      <w:tblPr>
        <w:tblW w:w="8032" w:type="dxa"/>
        <w:tblLook w:val="04A0" w:firstRow="1" w:lastRow="0" w:firstColumn="1" w:lastColumn="0" w:noHBand="0" w:noVBand="1"/>
      </w:tblPr>
      <w:tblGrid>
        <w:gridCol w:w="2928"/>
        <w:gridCol w:w="1036"/>
        <w:gridCol w:w="1036"/>
        <w:gridCol w:w="1036"/>
        <w:gridCol w:w="1028"/>
        <w:gridCol w:w="968"/>
      </w:tblGrid>
      <w:tr w:rsidR="00682944" w:rsidRPr="00C14967" w14:paraId="3BB4D0BB" w14:textId="77777777" w:rsidTr="00C46D42">
        <w:trPr>
          <w:trHeight w:val="255"/>
        </w:trPr>
        <w:tc>
          <w:tcPr>
            <w:tcW w:w="2928" w:type="dxa"/>
            <w:tcBorders>
              <w:top w:val="single" w:sz="8" w:space="0" w:color="auto"/>
              <w:left w:val="single" w:sz="8" w:space="0" w:color="auto"/>
              <w:bottom w:val="nil"/>
              <w:right w:val="nil"/>
            </w:tcBorders>
            <w:shd w:val="clear" w:color="auto" w:fill="auto"/>
            <w:noWrap/>
            <w:vAlign w:val="center"/>
            <w:hideMark/>
          </w:tcPr>
          <w:p w14:paraId="72684A44" w14:textId="77777777" w:rsidR="00682944" w:rsidRPr="00C14967" w:rsidRDefault="00682944" w:rsidP="00C46D42">
            <w:pPr>
              <w:jc w:val="both"/>
              <w:rPr>
                <w:rFonts w:ascii="Calibri" w:hAnsi="Calibri" w:cs="Calibri"/>
                <w:b/>
                <w:bCs/>
                <w:sz w:val="20"/>
                <w:lang w:val="en-IE" w:eastAsia="en-IE"/>
              </w:rPr>
            </w:pPr>
            <w:r w:rsidRPr="00C14967">
              <w:rPr>
                <w:rFonts w:ascii="Calibri" w:hAnsi="Calibri" w:cs="Calibri"/>
                <w:b/>
                <w:bCs/>
                <w:sz w:val="20"/>
                <w:lang w:val="en-IE" w:eastAsia="en-IE"/>
              </w:rPr>
              <w:t> </w:t>
            </w:r>
          </w:p>
        </w:tc>
        <w:tc>
          <w:tcPr>
            <w:tcW w:w="1036" w:type="dxa"/>
            <w:tcBorders>
              <w:top w:val="single" w:sz="8" w:space="0" w:color="auto"/>
              <w:left w:val="nil"/>
              <w:bottom w:val="nil"/>
              <w:right w:val="nil"/>
            </w:tcBorders>
            <w:shd w:val="clear" w:color="auto" w:fill="auto"/>
            <w:noWrap/>
            <w:vAlign w:val="center"/>
            <w:hideMark/>
          </w:tcPr>
          <w:p w14:paraId="25F60007"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FY</w:t>
            </w:r>
          </w:p>
        </w:tc>
        <w:tc>
          <w:tcPr>
            <w:tcW w:w="1036" w:type="dxa"/>
            <w:tcBorders>
              <w:top w:val="single" w:sz="8" w:space="0" w:color="auto"/>
              <w:left w:val="nil"/>
              <w:bottom w:val="nil"/>
              <w:right w:val="nil"/>
            </w:tcBorders>
            <w:shd w:val="clear" w:color="auto" w:fill="auto"/>
            <w:noWrap/>
            <w:vAlign w:val="center"/>
            <w:hideMark/>
          </w:tcPr>
          <w:p w14:paraId="696BC09E"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FY</w:t>
            </w:r>
          </w:p>
        </w:tc>
        <w:tc>
          <w:tcPr>
            <w:tcW w:w="1036" w:type="dxa"/>
            <w:tcBorders>
              <w:top w:val="single" w:sz="8" w:space="0" w:color="auto"/>
              <w:left w:val="nil"/>
              <w:bottom w:val="nil"/>
              <w:right w:val="nil"/>
            </w:tcBorders>
            <w:shd w:val="clear" w:color="auto" w:fill="auto"/>
            <w:noWrap/>
            <w:vAlign w:val="center"/>
            <w:hideMark/>
          </w:tcPr>
          <w:p w14:paraId="65C95074"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 </w:t>
            </w:r>
          </w:p>
        </w:tc>
        <w:tc>
          <w:tcPr>
            <w:tcW w:w="1028" w:type="dxa"/>
            <w:tcBorders>
              <w:top w:val="single" w:sz="8" w:space="0" w:color="auto"/>
              <w:left w:val="nil"/>
              <w:bottom w:val="nil"/>
              <w:right w:val="single" w:sz="8" w:space="0" w:color="auto"/>
            </w:tcBorders>
            <w:shd w:val="clear" w:color="auto" w:fill="auto"/>
            <w:noWrap/>
            <w:vAlign w:val="center"/>
            <w:hideMark/>
          </w:tcPr>
          <w:p w14:paraId="772050EC"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CC</w:t>
            </w:r>
          </w:p>
        </w:tc>
        <w:tc>
          <w:tcPr>
            <w:tcW w:w="968" w:type="dxa"/>
            <w:tcBorders>
              <w:top w:val="nil"/>
              <w:left w:val="nil"/>
              <w:bottom w:val="nil"/>
              <w:right w:val="nil"/>
            </w:tcBorders>
            <w:shd w:val="clear" w:color="auto" w:fill="auto"/>
            <w:noWrap/>
            <w:vAlign w:val="bottom"/>
            <w:hideMark/>
          </w:tcPr>
          <w:p w14:paraId="2DCD6552" w14:textId="77777777" w:rsidR="00682944" w:rsidRPr="00C14967" w:rsidRDefault="00682944" w:rsidP="00C46D42">
            <w:pPr>
              <w:jc w:val="right"/>
              <w:rPr>
                <w:rFonts w:ascii="Calibri" w:hAnsi="Calibri" w:cs="Calibri"/>
                <w:b/>
                <w:bCs/>
                <w:color w:val="000000"/>
                <w:sz w:val="20"/>
                <w:lang w:val="en-IE" w:eastAsia="en-IE"/>
              </w:rPr>
            </w:pPr>
          </w:p>
        </w:tc>
      </w:tr>
      <w:tr w:rsidR="00682944" w:rsidRPr="00C14967" w14:paraId="67B42D9C"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22B87CE3" w14:textId="77777777" w:rsidR="00682944" w:rsidRPr="00C14967" w:rsidRDefault="00682944" w:rsidP="00C46D42">
            <w:pPr>
              <w:jc w:val="both"/>
              <w:rPr>
                <w:rFonts w:ascii="Calibri" w:hAnsi="Calibri" w:cs="Calibri"/>
                <w:b/>
                <w:bCs/>
                <w:sz w:val="20"/>
                <w:lang w:val="en-IE" w:eastAsia="en-IE"/>
              </w:rPr>
            </w:pPr>
            <w:r w:rsidRPr="00C14967">
              <w:rPr>
                <w:rFonts w:ascii="Calibri" w:hAnsi="Calibri" w:cs="Calibri"/>
                <w:b/>
                <w:bCs/>
                <w:sz w:val="20"/>
                <w:lang w:val="en-IE" w:eastAsia="en-IE"/>
              </w:rPr>
              <w:t> </w:t>
            </w:r>
          </w:p>
        </w:tc>
        <w:tc>
          <w:tcPr>
            <w:tcW w:w="1036" w:type="dxa"/>
            <w:tcBorders>
              <w:top w:val="nil"/>
              <w:left w:val="nil"/>
              <w:bottom w:val="nil"/>
              <w:right w:val="nil"/>
            </w:tcBorders>
            <w:shd w:val="clear" w:color="auto" w:fill="auto"/>
            <w:noWrap/>
            <w:vAlign w:val="center"/>
            <w:hideMark/>
          </w:tcPr>
          <w:p w14:paraId="1A9BD9F9"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2020</w:t>
            </w:r>
          </w:p>
        </w:tc>
        <w:tc>
          <w:tcPr>
            <w:tcW w:w="1036" w:type="dxa"/>
            <w:tcBorders>
              <w:top w:val="nil"/>
              <w:left w:val="nil"/>
              <w:bottom w:val="nil"/>
              <w:right w:val="nil"/>
            </w:tcBorders>
            <w:shd w:val="clear" w:color="auto" w:fill="auto"/>
            <w:noWrap/>
            <w:vAlign w:val="center"/>
            <w:hideMark/>
          </w:tcPr>
          <w:p w14:paraId="6805E033"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2019</w:t>
            </w:r>
          </w:p>
        </w:tc>
        <w:tc>
          <w:tcPr>
            <w:tcW w:w="1036" w:type="dxa"/>
            <w:tcBorders>
              <w:top w:val="nil"/>
              <w:left w:val="nil"/>
              <w:bottom w:val="nil"/>
              <w:right w:val="nil"/>
            </w:tcBorders>
            <w:shd w:val="clear" w:color="auto" w:fill="auto"/>
            <w:noWrap/>
            <w:vAlign w:val="center"/>
            <w:hideMark/>
          </w:tcPr>
          <w:p w14:paraId="4476EDF4"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Change</w:t>
            </w:r>
          </w:p>
        </w:tc>
        <w:tc>
          <w:tcPr>
            <w:tcW w:w="1028" w:type="dxa"/>
            <w:tcBorders>
              <w:top w:val="nil"/>
              <w:left w:val="nil"/>
              <w:bottom w:val="nil"/>
              <w:right w:val="single" w:sz="8" w:space="0" w:color="auto"/>
            </w:tcBorders>
            <w:shd w:val="clear" w:color="auto" w:fill="auto"/>
            <w:noWrap/>
            <w:vAlign w:val="center"/>
            <w:hideMark/>
          </w:tcPr>
          <w:p w14:paraId="219372EC"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Change</w:t>
            </w:r>
          </w:p>
        </w:tc>
        <w:tc>
          <w:tcPr>
            <w:tcW w:w="968" w:type="dxa"/>
            <w:tcBorders>
              <w:top w:val="nil"/>
              <w:left w:val="nil"/>
              <w:bottom w:val="nil"/>
              <w:right w:val="nil"/>
            </w:tcBorders>
            <w:shd w:val="clear" w:color="auto" w:fill="auto"/>
            <w:noWrap/>
            <w:vAlign w:val="bottom"/>
            <w:hideMark/>
          </w:tcPr>
          <w:p w14:paraId="30AC93F0" w14:textId="77777777" w:rsidR="00682944" w:rsidRPr="00C14967" w:rsidRDefault="00682944" w:rsidP="00C46D42">
            <w:pPr>
              <w:jc w:val="right"/>
              <w:rPr>
                <w:rFonts w:ascii="Calibri" w:hAnsi="Calibri" w:cs="Calibri"/>
                <w:b/>
                <w:bCs/>
                <w:color w:val="000000"/>
                <w:sz w:val="20"/>
                <w:lang w:val="en-IE" w:eastAsia="en-IE"/>
              </w:rPr>
            </w:pPr>
          </w:p>
        </w:tc>
      </w:tr>
      <w:tr w:rsidR="00682944" w:rsidRPr="00C14967" w14:paraId="5A000AAB" w14:textId="77777777" w:rsidTr="00C46D42">
        <w:trPr>
          <w:trHeight w:val="255"/>
        </w:trPr>
        <w:tc>
          <w:tcPr>
            <w:tcW w:w="2928" w:type="dxa"/>
            <w:tcBorders>
              <w:top w:val="nil"/>
              <w:left w:val="single" w:sz="8" w:space="0" w:color="auto"/>
              <w:bottom w:val="single" w:sz="8" w:space="0" w:color="auto"/>
              <w:right w:val="nil"/>
            </w:tcBorders>
            <w:shd w:val="clear" w:color="auto" w:fill="auto"/>
            <w:hideMark/>
          </w:tcPr>
          <w:p w14:paraId="0646A832" w14:textId="77777777" w:rsidR="00682944" w:rsidRPr="00C14967" w:rsidRDefault="00682944" w:rsidP="00C46D42">
            <w:pPr>
              <w:rPr>
                <w:rFonts w:ascii="Calibri" w:hAnsi="Calibri" w:cs="Calibri"/>
                <w:i/>
                <w:iCs/>
                <w:color w:val="000000"/>
                <w:sz w:val="18"/>
                <w:szCs w:val="18"/>
                <w:lang w:val="en-IE" w:eastAsia="en-IE"/>
              </w:rPr>
            </w:pPr>
            <w:r w:rsidRPr="00C14967">
              <w:rPr>
                <w:rFonts w:ascii="Calibri" w:hAnsi="Calibri" w:cs="Calibri"/>
                <w:i/>
                <w:iCs/>
                <w:color w:val="000000"/>
                <w:sz w:val="18"/>
                <w:szCs w:val="18"/>
                <w:lang w:val="en-IE" w:eastAsia="en-IE"/>
              </w:rPr>
              <w:t>Pro forma</w:t>
            </w:r>
          </w:p>
        </w:tc>
        <w:tc>
          <w:tcPr>
            <w:tcW w:w="1036" w:type="dxa"/>
            <w:tcBorders>
              <w:top w:val="nil"/>
              <w:left w:val="nil"/>
              <w:bottom w:val="single" w:sz="8" w:space="0" w:color="auto"/>
              <w:right w:val="nil"/>
            </w:tcBorders>
            <w:shd w:val="clear" w:color="auto" w:fill="auto"/>
            <w:noWrap/>
            <w:vAlign w:val="center"/>
            <w:hideMark/>
          </w:tcPr>
          <w:p w14:paraId="5FAF3691"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£m</w:t>
            </w:r>
          </w:p>
        </w:tc>
        <w:tc>
          <w:tcPr>
            <w:tcW w:w="1036" w:type="dxa"/>
            <w:tcBorders>
              <w:top w:val="nil"/>
              <w:left w:val="nil"/>
              <w:bottom w:val="single" w:sz="8" w:space="0" w:color="auto"/>
              <w:right w:val="nil"/>
            </w:tcBorders>
            <w:shd w:val="clear" w:color="auto" w:fill="auto"/>
            <w:noWrap/>
            <w:vAlign w:val="center"/>
            <w:hideMark/>
          </w:tcPr>
          <w:p w14:paraId="5FCD3F8D"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£m</w:t>
            </w:r>
          </w:p>
        </w:tc>
        <w:tc>
          <w:tcPr>
            <w:tcW w:w="1036" w:type="dxa"/>
            <w:tcBorders>
              <w:top w:val="nil"/>
              <w:left w:val="nil"/>
              <w:bottom w:val="single" w:sz="8" w:space="0" w:color="auto"/>
              <w:right w:val="nil"/>
            </w:tcBorders>
            <w:shd w:val="clear" w:color="auto" w:fill="auto"/>
            <w:noWrap/>
            <w:vAlign w:val="center"/>
            <w:hideMark/>
          </w:tcPr>
          <w:p w14:paraId="600BED1F"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w:t>
            </w:r>
          </w:p>
        </w:tc>
        <w:tc>
          <w:tcPr>
            <w:tcW w:w="1028" w:type="dxa"/>
            <w:tcBorders>
              <w:top w:val="nil"/>
              <w:left w:val="nil"/>
              <w:bottom w:val="single" w:sz="8" w:space="0" w:color="auto"/>
              <w:right w:val="single" w:sz="8" w:space="0" w:color="auto"/>
            </w:tcBorders>
            <w:shd w:val="clear" w:color="auto" w:fill="auto"/>
            <w:noWrap/>
            <w:vAlign w:val="center"/>
            <w:hideMark/>
          </w:tcPr>
          <w:p w14:paraId="4494A37D"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US$</w:t>
            </w:r>
          </w:p>
        </w:tc>
        <w:tc>
          <w:tcPr>
            <w:tcW w:w="968" w:type="dxa"/>
            <w:tcBorders>
              <w:top w:val="nil"/>
              <w:left w:val="nil"/>
              <w:bottom w:val="nil"/>
              <w:right w:val="nil"/>
            </w:tcBorders>
            <w:shd w:val="clear" w:color="auto" w:fill="auto"/>
            <w:noWrap/>
            <w:vAlign w:val="bottom"/>
            <w:hideMark/>
          </w:tcPr>
          <w:p w14:paraId="1550DB76" w14:textId="77777777" w:rsidR="00682944" w:rsidRPr="00C14967" w:rsidRDefault="00682944" w:rsidP="00C46D42">
            <w:pPr>
              <w:jc w:val="right"/>
              <w:rPr>
                <w:rFonts w:ascii="Calibri" w:hAnsi="Calibri" w:cs="Calibri"/>
                <w:b/>
                <w:bCs/>
                <w:color w:val="000000"/>
                <w:sz w:val="20"/>
                <w:lang w:val="en-IE" w:eastAsia="en-IE"/>
              </w:rPr>
            </w:pPr>
          </w:p>
        </w:tc>
      </w:tr>
      <w:tr w:rsidR="00682944" w:rsidRPr="00C14967" w14:paraId="0464BB66"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4EA622EE" w14:textId="77777777" w:rsidR="00682944" w:rsidRPr="00C14967" w:rsidRDefault="00682944" w:rsidP="00C46D42">
            <w:pPr>
              <w:jc w:val="both"/>
              <w:rPr>
                <w:rFonts w:ascii="Calibri" w:hAnsi="Calibri" w:cs="Calibri"/>
                <w:b/>
                <w:bCs/>
                <w:color w:val="FF0000"/>
                <w:sz w:val="2"/>
                <w:szCs w:val="2"/>
                <w:lang w:val="en-IE" w:eastAsia="en-IE"/>
              </w:rPr>
            </w:pPr>
            <w:r w:rsidRPr="00C14967">
              <w:rPr>
                <w:rFonts w:ascii="Calibri" w:hAnsi="Calibri" w:cs="Calibri"/>
                <w:b/>
                <w:bCs/>
                <w:color w:val="FF0000"/>
                <w:sz w:val="2"/>
                <w:szCs w:val="2"/>
                <w:lang w:val="en-IE" w:eastAsia="en-IE"/>
              </w:rPr>
              <w:t> </w:t>
            </w:r>
          </w:p>
        </w:tc>
        <w:tc>
          <w:tcPr>
            <w:tcW w:w="1036" w:type="dxa"/>
            <w:tcBorders>
              <w:top w:val="nil"/>
              <w:left w:val="nil"/>
              <w:bottom w:val="nil"/>
              <w:right w:val="nil"/>
            </w:tcBorders>
            <w:shd w:val="clear" w:color="auto" w:fill="auto"/>
            <w:noWrap/>
            <w:vAlign w:val="center"/>
            <w:hideMark/>
          </w:tcPr>
          <w:p w14:paraId="5696D203" w14:textId="77777777" w:rsidR="00682944" w:rsidRPr="00C14967" w:rsidRDefault="00682944" w:rsidP="00C46D42">
            <w:pPr>
              <w:jc w:val="both"/>
              <w:rPr>
                <w:rFonts w:ascii="Calibri" w:hAnsi="Calibri" w:cs="Calibri"/>
                <w:b/>
                <w:bCs/>
                <w:color w:val="FF0000"/>
                <w:sz w:val="2"/>
                <w:szCs w:val="2"/>
                <w:lang w:val="en-IE" w:eastAsia="en-IE"/>
              </w:rPr>
            </w:pPr>
          </w:p>
        </w:tc>
        <w:tc>
          <w:tcPr>
            <w:tcW w:w="1036" w:type="dxa"/>
            <w:tcBorders>
              <w:top w:val="nil"/>
              <w:left w:val="nil"/>
              <w:bottom w:val="nil"/>
              <w:right w:val="nil"/>
            </w:tcBorders>
            <w:shd w:val="clear" w:color="auto" w:fill="auto"/>
            <w:noWrap/>
            <w:vAlign w:val="center"/>
            <w:hideMark/>
          </w:tcPr>
          <w:p w14:paraId="730396DA" w14:textId="77777777" w:rsidR="00682944" w:rsidRPr="00C14967"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6BBF1A43" w14:textId="77777777" w:rsidR="00682944" w:rsidRPr="00C14967"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1D5F59ED" w14:textId="77777777" w:rsidR="00682944" w:rsidRPr="00C14967" w:rsidRDefault="00682944" w:rsidP="00C46D42">
            <w:pPr>
              <w:jc w:val="right"/>
              <w:rPr>
                <w:rFonts w:ascii="Calibri" w:hAnsi="Calibri" w:cs="Calibri"/>
                <w:b/>
                <w:bCs/>
                <w:color w:val="000000"/>
                <w:sz w:val="2"/>
                <w:szCs w:val="2"/>
                <w:lang w:val="en-IE" w:eastAsia="en-IE"/>
              </w:rPr>
            </w:pPr>
            <w:r w:rsidRPr="00C14967">
              <w:rPr>
                <w:rFonts w:ascii="Calibri" w:hAnsi="Calibri" w:cs="Calibri"/>
                <w:b/>
                <w:bCs/>
                <w:color w:val="000000"/>
                <w:sz w:val="2"/>
                <w:szCs w:val="2"/>
                <w:lang w:val="en-IE" w:eastAsia="en-IE"/>
              </w:rPr>
              <w:t> </w:t>
            </w:r>
          </w:p>
        </w:tc>
        <w:tc>
          <w:tcPr>
            <w:tcW w:w="968" w:type="dxa"/>
            <w:tcBorders>
              <w:top w:val="nil"/>
              <w:left w:val="nil"/>
              <w:bottom w:val="nil"/>
              <w:right w:val="nil"/>
            </w:tcBorders>
            <w:shd w:val="clear" w:color="auto" w:fill="auto"/>
            <w:noWrap/>
            <w:vAlign w:val="bottom"/>
            <w:hideMark/>
          </w:tcPr>
          <w:p w14:paraId="6E09ADFD" w14:textId="77777777" w:rsidR="00682944" w:rsidRPr="00C14967" w:rsidRDefault="00682944" w:rsidP="00C46D42">
            <w:pPr>
              <w:jc w:val="right"/>
              <w:rPr>
                <w:rFonts w:ascii="Calibri" w:hAnsi="Calibri" w:cs="Calibri"/>
                <w:b/>
                <w:bCs/>
                <w:color w:val="000000"/>
                <w:sz w:val="2"/>
                <w:szCs w:val="2"/>
                <w:lang w:val="en-IE" w:eastAsia="en-IE"/>
              </w:rPr>
            </w:pPr>
          </w:p>
        </w:tc>
      </w:tr>
      <w:tr w:rsidR="00682944" w:rsidRPr="00C14967" w14:paraId="402E48CD"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2775EE88" w14:textId="77777777" w:rsidR="00682944" w:rsidRPr="00C14967" w:rsidRDefault="00682944" w:rsidP="00C46D42">
            <w:pPr>
              <w:jc w:val="both"/>
              <w:rPr>
                <w:rFonts w:ascii="Calibri" w:hAnsi="Calibri" w:cs="Calibri"/>
                <w:b/>
                <w:bCs/>
                <w:color w:val="000000"/>
                <w:sz w:val="20"/>
                <w:lang w:val="en-IE" w:eastAsia="en-IE"/>
              </w:rPr>
            </w:pPr>
            <w:r w:rsidRPr="00C14967">
              <w:rPr>
                <w:rFonts w:ascii="Calibri" w:hAnsi="Calibri" w:cs="Calibri"/>
                <w:b/>
                <w:bCs/>
                <w:color w:val="000000"/>
                <w:sz w:val="20"/>
                <w:lang w:val="en-IE" w:eastAsia="en-IE"/>
              </w:rPr>
              <w:t>Sportsbook stakes</w:t>
            </w:r>
          </w:p>
        </w:tc>
        <w:tc>
          <w:tcPr>
            <w:tcW w:w="1036" w:type="dxa"/>
            <w:tcBorders>
              <w:top w:val="nil"/>
              <w:left w:val="nil"/>
              <w:bottom w:val="nil"/>
              <w:right w:val="nil"/>
            </w:tcBorders>
            <w:shd w:val="clear" w:color="auto" w:fill="auto"/>
            <w:noWrap/>
            <w:vAlign w:val="center"/>
            <w:hideMark/>
          </w:tcPr>
          <w:p w14:paraId="724C8CE7"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4,411</w:t>
            </w:r>
          </w:p>
        </w:tc>
        <w:tc>
          <w:tcPr>
            <w:tcW w:w="1036" w:type="dxa"/>
            <w:tcBorders>
              <w:top w:val="nil"/>
              <w:left w:val="nil"/>
              <w:bottom w:val="nil"/>
              <w:right w:val="nil"/>
            </w:tcBorders>
            <w:shd w:val="clear" w:color="auto" w:fill="auto"/>
            <w:noWrap/>
            <w:vAlign w:val="center"/>
            <w:hideMark/>
          </w:tcPr>
          <w:p w14:paraId="7DC66E47"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2,396</w:t>
            </w:r>
          </w:p>
        </w:tc>
        <w:tc>
          <w:tcPr>
            <w:tcW w:w="1036" w:type="dxa"/>
            <w:tcBorders>
              <w:top w:val="nil"/>
              <w:left w:val="nil"/>
              <w:bottom w:val="nil"/>
              <w:right w:val="nil"/>
            </w:tcBorders>
            <w:shd w:val="clear" w:color="auto" w:fill="auto"/>
            <w:noWrap/>
            <w:vAlign w:val="center"/>
            <w:hideMark/>
          </w:tcPr>
          <w:p w14:paraId="40819D71"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+84%</w:t>
            </w:r>
          </w:p>
        </w:tc>
        <w:tc>
          <w:tcPr>
            <w:tcW w:w="1028" w:type="dxa"/>
            <w:tcBorders>
              <w:top w:val="nil"/>
              <w:left w:val="nil"/>
              <w:bottom w:val="nil"/>
              <w:right w:val="single" w:sz="8" w:space="0" w:color="auto"/>
            </w:tcBorders>
            <w:shd w:val="clear" w:color="auto" w:fill="auto"/>
            <w:noWrap/>
            <w:vAlign w:val="center"/>
            <w:hideMark/>
          </w:tcPr>
          <w:p w14:paraId="4781D76F"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+86%</w:t>
            </w:r>
          </w:p>
        </w:tc>
        <w:tc>
          <w:tcPr>
            <w:tcW w:w="968" w:type="dxa"/>
            <w:tcBorders>
              <w:top w:val="nil"/>
              <w:left w:val="nil"/>
              <w:bottom w:val="nil"/>
              <w:right w:val="nil"/>
            </w:tcBorders>
            <w:shd w:val="clear" w:color="auto" w:fill="auto"/>
            <w:noWrap/>
            <w:vAlign w:val="bottom"/>
            <w:hideMark/>
          </w:tcPr>
          <w:p w14:paraId="5B329FEE" w14:textId="77777777" w:rsidR="00682944" w:rsidRPr="00C14967" w:rsidRDefault="00682944" w:rsidP="00C46D42">
            <w:pPr>
              <w:jc w:val="right"/>
              <w:rPr>
                <w:rFonts w:ascii="Calibri" w:hAnsi="Calibri" w:cs="Calibri"/>
                <w:b/>
                <w:bCs/>
                <w:color w:val="000000"/>
                <w:sz w:val="20"/>
                <w:lang w:val="en-IE" w:eastAsia="en-IE"/>
              </w:rPr>
            </w:pPr>
          </w:p>
        </w:tc>
      </w:tr>
      <w:tr w:rsidR="00682944" w:rsidRPr="00C14967" w14:paraId="3E7C0C00"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4AABA40F" w14:textId="77777777" w:rsidR="00682944" w:rsidRPr="00C14967" w:rsidRDefault="00682944" w:rsidP="00C46D42">
            <w:pPr>
              <w:jc w:val="both"/>
              <w:rPr>
                <w:rFonts w:ascii="Calibri" w:hAnsi="Calibri" w:cs="Calibri"/>
                <w:i/>
                <w:iCs/>
                <w:color w:val="000000"/>
                <w:sz w:val="18"/>
                <w:szCs w:val="18"/>
                <w:lang w:val="en-IE" w:eastAsia="en-IE"/>
              </w:rPr>
            </w:pPr>
            <w:r w:rsidRPr="00C14967">
              <w:rPr>
                <w:rFonts w:ascii="Calibri" w:hAnsi="Calibri" w:cs="Calibri"/>
                <w:i/>
                <w:iCs/>
                <w:color w:val="000000"/>
                <w:sz w:val="18"/>
                <w:szCs w:val="18"/>
                <w:lang w:val="en-IE" w:eastAsia="en-IE"/>
              </w:rPr>
              <w:t>Sportsbook net revenue margin</w:t>
            </w:r>
          </w:p>
        </w:tc>
        <w:tc>
          <w:tcPr>
            <w:tcW w:w="1036" w:type="dxa"/>
            <w:tcBorders>
              <w:top w:val="nil"/>
              <w:left w:val="nil"/>
              <w:bottom w:val="nil"/>
              <w:right w:val="nil"/>
            </w:tcBorders>
            <w:shd w:val="clear" w:color="auto" w:fill="auto"/>
            <w:noWrap/>
            <w:vAlign w:val="center"/>
            <w:hideMark/>
          </w:tcPr>
          <w:p w14:paraId="35C1A725" w14:textId="77777777" w:rsidR="00682944" w:rsidRPr="00C14967" w:rsidRDefault="00682944" w:rsidP="00C46D42">
            <w:pPr>
              <w:jc w:val="right"/>
              <w:rPr>
                <w:rFonts w:ascii="Calibri" w:hAnsi="Calibri" w:cs="Calibri"/>
                <w:i/>
                <w:iCs/>
                <w:sz w:val="18"/>
                <w:szCs w:val="18"/>
                <w:lang w:val="en-IE" w:eastAsia="en-IE"/>
              </w:rPr>
            </w:pPr>
            <w:r w:rsidRPr="00C14967">
              <w:rPr>
                <w:rFonts w:ascii="Calibri" w:hAnsi="Calibri" w:cs="Calibri"/>
                <w:i/>
                <w:iCs/>
                <w:sz w:val="18"/>
                <w:szCs w:val="18"/>
                <w:lang w:val="en-IE" w:eastAsia="en-IE"/>
              </w:rPr>
              <w:t>4.6%</w:t>
            </w:r>
          </w:p>
        </w:tc>
        <w:tc>
          <w:tcPr>
            <w:tcW w:w="1036" w:type="dxa"/>
            <w:tcBorders>
              <w:top w:val="nil"/>
              <w:left w:val="nil"/>
              <w:bottom w:val="nil"/>
              <w:right w:val="nil"/>
            </w:tcBorders>
            <w:shd w:val="clear" w:color="auto" w:fill="auto"/>
            <w:noWrap/>
            <w:vAlign w:val="center"/>
            <w:hideMark/>
          </w:tcPr>
          <w:p w14:paraId="61360C28" w14:textId="77777777" w:rsidR="00682944" w:rsidRPr="00C14967" w:rsidRDefault="00682944" w:rsidP="00C46D42">
            <w:pPr>
              <w:jc w:val="right"/>
              <w:rPr>
                <w:rFonts w:ascii="Calibri" w:hAnsi="Calibri" w:cs="Calibri"/>
                <w:i/>
                <w:iCs/>
                <w:sz w:val="18"/>
                <w:szCs w:val="18"/>
                <w:lang w:val="en-IE" w:eastAsia="en-IE"/>
              </w:rPr>
            </w:pPr>
            <w:r w:rsidRPr="00C14967">
              <w:rPr>
                <w:rFonts w:ascii="Calibri" w:hAnsi="Calibri" w:cs="Calibri"/>
                <w:i/>
                <w:iCs/>
                <w:sz w:val="18"/>
                <w:szCs w:val="18"/>
                <w:lang w:val="en-IE" w:eastAsia="en-IE"/>
              </w:rPr>
              <w:t>4.3%</w:t>
            </w:r>
          </w:p>
        </w:tc>
        <w:tc>
          <w:tcPr>
            <w:tcW w:w="1036" w:type="dxa"/>
            <w:tcBorders>
              <w:top w:val="nil"/>
              <w:left w:val="nil"/>
              <w:bottom w:val="nil"/>
              <w:right w:val="nil"/>
            </w:tcBorders>
            <w:shd w:val="clear" w:color="auto" w:fill="auto"/>
            <w:noWrap/>
            <w:vAlign w:val="center"/>
            <w:hideMark/>
          </w:tcPr>
          <w:p w14:paraId="717D52F0" w14:textId="77777777" w:rsidR="00682944" w:rsidRPr="00C14967" w:rsidRDefault="00682944" w:rsidP="00C46D42">
            <w:pPr>
              <w:jc w:val="right"/>
              <w:rPr>
                <w:rFonts w:ascii="Calibri" w:hAnsi="Calibri" w:cs="Calibri"/>
                <w:i/>
                <w:iCs/>
                <w:color w:val="000000"/>
                <w:sz w:val="18"/>
                <w:szCs w:val="18"/>
                <w:lang w:val="en-IE" w:eastAsia="en-IE"/>
              </w:rPr>
            </w:pPr>
            <w:r w:rsidRPr="00C14967">
              <w:rPr>
                <w:rFonts w:ascii="Calibri" w:hAnsi="Calibri" w:cs="Calibri"/>
                <w:i/>
                <w:iCs/>
                <w:color w:val="000000"/>
                <w:sz w:val="18"/>
                <w:szCs w:val="18"/>
                <w:lang w:val="en-IE" w:eastAsia="en-IE"/>
              </w:rPr>
              <w:t>+</w:t>
            </w:r>
            <w:r>
              <w:rPr>
                <w:rFonts w:ascii="Calibri" w:hAnsi="Calibri" w:cs="Calibri"/>
                <w:i/>
                <w:iCs/>
                <w:color w:val="000000"/>
                <w:sz w:val="18"/>
                <w:szCs w:val="18"/>
                <w:lang w:val="en-IE" w:eastAsia="en-IE"/>
              </w:rPr>
              <w:t>3</w:t>
            </w:r>
            <w:r w:rsidRPr="00C14967">
              <w:rPr>
                <w:rFonts w:ascii="Calibri" w:hAnsi="Calibri" w:cs="Calibri"/>
                <w:i/>
                <w:iCs/>
                <w:color w:val="000000"/>
                <w:sz w:val="18"/>
                <w:szCs w:val="18"/>
                <w:lang w:val="en-IE" w:eastAsia="en-IE"/>
              </w:rPr>
              <w:t>0bps</w:t>
            </w:r>
          </w:p>
        </w:tc>
        <w:tc>
          <w:tcPr>
            <w:tcW w:w="1028" w:type="dxa"/>
            <w:tcBorders>
              <w:top w:val="nil"/>
              <w:left w:val="nil"/>
              <w:bottom w:val="nil"/>
              <w:right w:val="single" w:sz="8" w:space="0" w:color="auto"/>
            </w:tcBorders>
            <w:shd w:val="clear" w:color="auto" w:fill="auto"/>
            <w:noWrap/>
            <w:vAlign w:val="center"/>
            <w:hideMark/>
          </w:tcPr>
          <w:p w14:paraId="6FE3BD6B" w14:textId="77777777" w:rsidR="00682944" w:rsidRPr="00C14967" w:rsidRDefault="00682944" w:rsidP="00C46D42">
            <w:pPr>
              <w:jc w:val="right"/>
              <w:rPr>
                <w:rFonts w:ascii="Calibri" w:hAnsi="Calibri" w:cs="Calibri"/>
                <w:i/>
                <w:iCs/>
                <w:color w:val="000000"/>
                <w:sz w:val="18"/>
                <w:szCs w:val="18"/>
                <w:lang w:val="en-IE" w:eastAsia="en-IE"/>
              </w:rPr>
            </w:pPr>
            <w:r w:rsidRPr="00C14967">
              <w:rPr>
                <w:rFonts w:ascii="Calibri" w:hAnsi="Calibri" w:cs="Calibri"/>
                <w:i/>
                <w:iCs/>
                <w:color w:val="000000"/>
                <w:sz w:val="18"/>
                <w:szCs w:val="18"/>
                <w:lang w:val="en-IE" w:eastAsia="en-IE"/>
              </w:rPr>
              <w:t>+</w:t>
            </w:r>
            <w:r>
              <w:rPr>
                <w:rFonts w:ascii="Calibri" w:hAnsi="Calibri" w:cs="Calibri"/>
                <w:i/>
                <w:iCs/>
                <w:color w:val="000000"/>
                <w:sz w:val="18"/>
                <w:szCs w:val="18"/>
                <w:lang w:val="en-IE" w:eastAsia="en-IE"/>
              </w:rPr>
              <w:t>3</w:t>
            </w:r>
            <w:r w:rsidRPr="00C14967">
              <w:rPr>
                <w:rFonts w:ascii="Calibri" w:hAnsi="Calibri" w:cs="Calibri"/>
                <w:i/>
                <w:iCs/>
                <w:color w:val="000000"/>
                <w:sz w:val="18"/>
                <w:szCs w:val="18"/>
                <w:lang w:val="en-IE" w:eastAsia="en-IE"/>
              </w:rPr>
              <w:t>0bps</w:t>
            </w:r>
          </w:p>
        </w:tc>
        <w:tc>
          <w:tcPr>
            <w:tcW w:w="968" w:type="dxa"/>
            <w:tcBorders>
              <w:top w:val="nil"/>
              <w:left w:val="nil"/>
              <w:bottom w:val="nil"/>
              <w:right w:val="nil"/>
            </w:tcBorders>
            <w:shd w:val="clear" w:color="auto" w:fill="auto"/>
            <w:noWrap/>
            <w:vAlign w:val="bottom"/>
            <w:hideMark/>
          </w:tcPr>
          <w:p w14:paraId="0EE69202" w14:textId="77777777" w:rsidR="00682944" w:rsidRPr="00C14967" w:rsidRDefault="00682944" w:rsidP="00C46D42">
            <w:pPr>
              <w:jc w:val="right"/>
              <w:rPr>
                <w:rFonts w:ascii="Calibri" w:hAnsi="Calibri" w:cs="Calibri"/>
                <w:i/>
                <w:iCs/>
                <w:color w:val="000000"/>
                <w:sz w:val="18"/>
                <w:szCs w:val="18"/>
                <w:lang w:val="en-IE" w:eastAsia="en-IE"/>
              </w:rPr>
            </w:pPr>
          </w:p>
        </w:tc>
      </w:tr>
      <w:tr w:rsidR="00682944" w:rsidRPr="00C14967" w14:paraId="38C10591"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37E53B76" w14:textId="77777777" w:rsidR="00682944" w:rsidRPr="00C14967" w:rsidRDefault="00682944" w:rsidP="00C46D42">
            <w:pPr>
              <w:jc w:val="both"/>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7026E113" w14:textId="77777777" w:rsidR="00682944" w:rsidRPr="00C14967"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1E95937C" w14:textId="77777777" w:rsidR="00682944" w:rsidRPr="00C14967"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6B47C001" w14:textId="77777777" w:rsidR="00682944" w:rsidRPr="00C14967"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3A9DDCE7" w14:textId="77777777" w:rsidR="00682944" w:rsidRPr="00C14967" w:rsidRDefault="00682944" w:rsidP="00C46D42">
            <w:pPr>
              <w:jc w:val="right"/>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968" w:type="dxa"/>
            <w:tcBorders>
              <w:top w:val="nil"/>
              <w:left w:val="nil"/>
              <w:bottom w:val="nil"/>
              <w:right w:val="nil"/>
            </w:tcBorders>
            <w:shd w:val="clear" w:color="auto" w:fill="auto"/>
            <w:noWrap/>
            <w:vAlign w:val="bottom"/>
            <w:hideMark/>
          </w:tcPr>
          <w:p w14:paraId="55304B2E" w14:textId="77777777" w:rsidR="00682944" w:rsidRPr="00C14967" w:rsidRDefault="00682944" w:rsidP="00C46D42">
            <w:pPr>
              <w:jc w:val="right"/>
              <w:rPr>
                <w:rFonts w:ascii="Calibri" w:hAnsi="Calibri" w:cs="Calibri"/>
                <w:color w:val="000000"/>
                <w:sz w:val="2"/>
                <w:szCs w:val="2"/>
                <w:lang w:val="en-IE" w:eastAsia="en-IE"/>
              </w:rPr>
            </w:pPr>
          </w:p>
        </w:tc>
      </w:tr>
      <w:tr w:rsidR="00682944" w:rsidRPr="00C14967" w14:paraId="4B10C3BE"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5FFF6E0E" w14:textId="77777777" w:rsidR="00682944" w:rsidRPr="00C14967" w:rsidRDefault="00682944" w:rsidP="00C46D42">
            <w:pPr>
              <w:jc w:val="both"/>
              <w:rPr>
                <w:rFonts w:ascii="Calibri" w:hAnsi="Calibri" w:cs="Calibri"/>
                <w:color w:val="000000"/>
                <w:sz w:val="20"/>
                <w:lang w:val="en-IE" w:eastAsia="en-IE"/>
              </w:rPr>
            </w:pPr>
            <w:r w:rsidRPr="00C14967">
              <w:rPr>
                <w:rFonts w:ascii="Calibri" w:hAnsi="Calibri" w:cs="Calibri"/>
                <w:color w:val="000000"/>
                <w:sz w:val="20"/>
                <w:lang w:val="en-IE" w:eastAsia="en-IE"/>
              </w:rPr>
              <w:t>Sports revenue</w:t>
            </w:r>
          </w:p>
        </w:tc>
        <w:tc>
          <w:tcPr>
            <w:tcW w:w="1036" w:type="dxa"/>
            <w:tcBorders>
              <w:top w:val="nil"/>
              <w:left w:val="nil"/>
              <w:bottom w:val="nil"/>
              <w:right w:val="nil"/>
            </w:tcBorders>
            <w:shd w:val="clear" w:color="auto" w:fill="auto"/>
            <w:noWrap/>
            <w:vAlign w:val="center"/>
            <w:hideMark/>
          </w:tcPr>
          <w:p w14:paraId="652DFBE1"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458</w:t>
            </w:r>
          </w:p>
        </w:tc>
        <w:tc>
          <w:tcPr>
            <w:tcW w:w="1036" w:type="dxa"/>
            <w:tcBorders>
              <w:top w:val="nil"/>
              <w:left w:val="nil"/>
              <w:bottom w:val="nil"/>
              <w:right w:val="nil"/>
            </w:tcBorders>
            <w:shd w:val="clear" w:color="auto" w:fill="auto"/>
            <w:noWrap/>
            <w:vAlign w:val="center"/>
            <w:hideMark/>
          </w:tcPr>
          <w:p w14:paraId="3024DD0D"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325</w:t>
            </w:r>
          </w:p>
        </w:tc>
        <w:tc>
          <w:tcPr>
            <w:tcW w:w="1036" w:type="dxa"/>
            <w:tcBorders>
              <w:top w:val="nil"/>
              <w:left w:val="nil"/>
              <w:bottom w:val="nil"/>
              <w:right w:val="nil"/>
            </w:tcBorders>
            <w:shd w:val="clear" w:color="auto" w:fill="auto"/>
            <w:noWrap/>
            <w:vAlign w:val="center"/>
            <w:hideMark/>
          </w:tcPr>
          <w:p w14:paraId="11410E4C"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+41%</w:t>
            </w:r>
          </w:p>
        </w:tc>
        <w:tc>
          <w:tcPr>
            <w:tcW w:w="1028" w:type="dxa"/>
            <w:tcBorders>
              <w:top w:val="nil"/>
              <w:left w:val="nil"/>
              <w:bottom w:val="nil"/>
              <w:right w:val="single" w:sz="8" w:space="0" w:color="auto"/>
            </w:tcBorders>
            <w:shd w:val="clear" w:color="auto" w:fill="auto"/>
            <w:noWrap/>
            <w:vAlign w:val="center"/>
            <w:hideMark/>
          </w:tcPr>
          <w:p w14:paraId="07CE3388"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+42%</w:t>
            </w:r>
          </w:p>
        </w:tc>
        <w:tc>
          <w:tcPr>
            <w:tcW w:w="968" w:type="dxa"/>
            <w:tcBorders>
              <w:top w:val="nil"/>
              <w:left w:val="nil"/>
              <w:bottom w:val="nil"/>
              <w:right w:val="nil"/>
            </w:tcBorders>
            <w:shd w:val="clear" w:color="auto" w:fill="auto"/>
            <w:noWrap/>
            <w:vAlign w:val="bottom"/>
            <w:hideMark/>
          </w:tcPr>
          <w:p w14:paraId="0C9BAB8C" w14:textId="77777777" w:rsidR="00682944" w:rsidRPr="00C14967" w:rsidRDefault="00682944" w:rsidP="00C46D42">
            <w:pPr>
              <w:jc w:val="right"/>
              <w:rPr>
                <w:rFonts w:ascii="Calibri" w:hAnsi="Calibri" w:cs="Calibri"/>
                <w:color w:val="000000"/>
                <w:sz w:val="20"/>
                <w:lang w:val="en-IE" w:eastAsia="en-IE"/>
              </w:rPr>
            </w:pPr>
          </w:p>
        </w:tc>
      </w:tr>
      <w:tr w:rsidR="00682944" w:rsidRPr="00C14967" w14:paraId="1AD8194E"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5D323E77" w14:textId="77777777" w:rsidR="00682944" w:rsidRPr="00C14967" w:rsidRDefault="00682944" w:rsidP="00C46D42">
            <w:pPr>
              <w:jc w:val="both"/>
              <w:rPr>
                <w:rFonts w:ascii="Calibri" w:hAnsi="Calibri" w:cs="Calibri"/>
                <w:color w:val="000000"/>
                <w:sz w:val="20"/>
                <w:lang w:val="en-IE" w:eastAsia="en-IE"/>
              </w:rPr>
            </w:pPr>
            <w:r w:rsidRPr="00C14967">
              <w:rPr>
                <w:rFonts w:ascii="Calibri" w:hAnsi="Calibri" w:cs="Calibri"/>
                <w:color w:val="000000"/>
                <w:sz w:val="20"/>
                <w:lang w:val="en-IE" w:eastAsia="en-IE"/>
              </w:rPr>
              <w:t>Gaming revenue</w:t>
            </w:r>
          </w:p>
        </w:tc>
        <w:tc>
          <w:tcPr>
            <w:tcW w:w="1036" w:type="dxa"/>
            <w:tcBorders>
              <w:top w:val="nil"/>
              <w:left w:val="nil"/>
              <w:bottom w:val="single" w:sz="8" w:space="0" w:color="auto"/>
              <w:right w:val="nil"/>
            </w:tcBorders>
            <w:shd w:val="clear" w:color="auto" w:fill="auto"/>
            <w:noWrap/>
            <w:vAlign w:val="center"/>
            <w:hideMark/>
          </w:tcPr>
          <w:p w14:paraId="6B935164"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237</w:t>
            </w:r>
          </w:p>
        </w:tc>
        <w:tc>
          <w:tcPr>
            <w:tcW w:w="1036" w:type="dxa"/>
            <w:tcBorders>
              <w:top w:val="nil"/>
              <w:left w:val="nil"/>
              <w:bottom w:val="single" w:sz="8" w:space="0" w:color="auto"/>
              <w:right w:val="nil"/>
            </w:tcBorders>
            <w:shd w:val="clear" w:color="auto" w:fill="auto"/>
            <w:noWrap/>
            <w:vAlign w:val="center"/>
            <w:hideMark/>
          </w:tcPr>
          <w:p w14:paraId="0DA65454"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61</w:t>
            </w:r>
          </w:p>
        </w:tc>
        <w:tc>
          <w:tcPr>
            <w:tcW w:w="1036" w:type="dxa"/>
            <w:tcBorders>
              <w:top w:val="nil"/>
              <w:left w:val="nil"/>
              <w:bottom w:val="single" w:sz="8" w:space="0" w:color="auto"/>
              <w:right w:val="nil"/>
            </w:tcBorders>
            <w:shd w:val="clear" w:color="auto" w:fill="auto"/>
            <w:noWrap/>
            <w:vAlign w:val="center"/>
            <w:hideMark/>
          </w:tcPr>
          <w:p w14:paraId="40FDDCAD"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+288%</w:t>
            </w:r>
          </w:p>
        </w:tc>
        <w:tc>
          <w:tcPr>
            <w:tcW w:w="1028" w:type="dxa"/>
            <w:tcBorders>
              <w:top w:val="nil"/>
              <w:left w:val="nil"/>
              <w:bottom w:val="single" w:sz="8" w:space="0" w:color="auto"/>
              <w:right w:val="single" w:sz="8" w:space="0" w:color="auto"/>
            </w:tcBorders>
            <w:shd w:val="clear" w:color="auto" w:fill="auto"/>
            <w:noWrap/>
            <w:vAlign w:val="center"/>
            <w:hideMark/>
          </w:tcPr>
          <w:p w14:paraId="6607C198"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+292%</w:t>
            </w:r>
          </w:p>
        </w:tc>
        <w:tc>
          <w:tcPr>
            <w:tcW w:w="968" w:type="dxa"/>
            <w:tcBorders>
              <w:top w:val="nil"/>
              <w:left w:val="nil"/>
              <w:bottom w:val="nil"/>
              <w:right w:val="nil"/>
            </w:tcBorders>
            <w:shd w:val="clear" w:color="auto" w:fill="auto"/>
            <w:noWrap/>
            <w:vAlign w:val="bottom"/>
            <w:hideMark/>
          </w:tcPr>
          <w:p w14:paraId="529AE1DF" w14:textId="77777777" w:rsidR="00682944" w:rsidRPr="00C14967" w:rsidRDefault="00682944" w:rsidP="00C46D42">
            <w:pPr>
              <w:jc w:val="right"/>
              <w:rPr>
                <w:rFonts w:ascii="Calibri" w:hAnsi="Calibri" w:cs="Calibri"/>
                <w:color w:val="000000"/>
                <w:sz w:val="20"/>
                <w:lang w:val="en-IE" w:eastAsia="en-IE"/>
              </w:rPr>
            </w:pPr>
          </w:p>
        </w:tc>
      </w:tr>
      <w:tr w:rsidR="00682944" w:rsidRPr="00C14967" w14:paraId="60A6B5F5"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6F4F9163" w14:textId="77777777" w:rsidR="00682944" w:rsidRPr="00C14967" w:rsidRDefault="00682944" w:rsidP="00C46D42">
            <w:pPr>
              <w:jc w:val="both"/>
              <w:rPr>
                <w:rFonts w:ascii="Calibri" w:hAnsi="Calibri" w:cs="Calibri"/>
                <w:b/>
                <w:bCs/>
                <w:color w:val="000000"/>
                <w:sz w:val="20"/>
                <w:lang w:val="en-IE" w:eastAsia="en-IE"/>
              </w:rPr>
            </w:pPr>
            <w:r w:rsidRPr="00C14967">
              <w:rPr>
                <w:rFonts w:ascii="Calibri" w:hAnsi="Calibri" w:cs="Calibri"/>
                <w:b/>
                <w:bCs/>
                <w:color w:val="000000"/>
                <w:sz w:val="20"/>
                <w:lang w:val="en-IE" w:eastAsia="en-IE"/>
              </w:rPr>
              <w:t>Total revenue</w:t>
            </w:r>
          </w:p>
        </w:tc>
        <w:tc>
          <w:tcPr>
            <w:tcW w:w="1036" w:type="dxa"/>
            <w:tcBorders>
              <w:top w:val="nil"/>
              <w:left w:val="nil"/>
              <w:bottom w:val="nil"/>
              <w:right w:val="nil"/>
            </w:tcBorders>
            <w:shd w:val="clear" w:color="auto" w:fill="auto"/>
            <w:noWrap/>
            <w:vAlign w:val="center"/>
            <w:hideMark/>
          </w:tcPr>
          <w:p w14:paraId="5A896AD0"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695</w:t>
            </w:r>
          </w:p>
        </w:tc>
        <w:tc>
          <w:tcPr>
            <w:tcW w:w="1036" w:type="dxa"/>
            <w:tcBorders>
              <w:top w:val="nil"/>
              <w:left w:val="nil"/>
              <w:bottom w:val="nil"/>
              <w:right w:val="nil"/>
            </w:tcBorders>
            <w:shd w:val="clear" w:color="auto" w:fill="auto"/>
            <w:noWrap/>
            <w:vAlign w:val="center"/>
            <w:hideMark/>
          </w:tcPr>
          <w:p w14:paraId="64D3A479"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386</w:t>
            </w:r>
          </w:p>
        </w:tc>
        <w:tc>
          <w:tcPr>
            <w:tcW w:w="1036" w:type="dxa"/>
            <w:tcBorders>
              <w:top w:val="nil"/>
              <w:left w:val="nil"/>
              <w:bottom w:val="nil"/>
              <w:right w:val="nil"/>
            </w:tcBorders>
            <w:shd w:val="clear" w:color="auto" w:fill="auto"/>
            <w:noWrap/>
            <w:vAlign w:val="center"/>
            <w:hideMark/>
          </w:tcPr>
          <w:p w14:paraId="265999EA"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+80%</w:t>
            </w:r>
          </w:p>
        </w:tc>
        <w:tc>
          <w:tcPr>
            <w:tcW w:w="1028" w:type="dxa"/>
            <w:tcBorders>
              <w:top w:val="nil"/>
              <w:left w:val="nil"/>
              <w:bottom w:val="nil"/>
              <w:right w:val="single" w:sz="8" w:space="0" w:color="auto"/>
            </w:tcBorders>
            <w:shd w:val="clear" w:color="auto" w:fill="auto"/>
            <w:noWrap/>
            <w:vAlign w:val="center"/>
            <w:hideMark/>
          </w:tcPr>
          <w:p w14:paraId="56726552"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+81%</w:t>
            </w:r>
          </w:p>
        </w:tc>
        <w:tc>
          <w:tcPr>
            <w:tcW w:w="968" w:type="dxa"/>
            <w:tcBorders>
              <w:top w:val="nil"/>
              <w:left w:val="nil"/>
              <w:bottom w:val="nil"/>
              <w:right w:val="nil"/>
            </w:tcBorders>
            <w:shd w:val="clear" w:color="auto" w:fill="auto"/>
            <w:noWrap/>
            <w:vAlign w:val="bottom"/>
            <w:hideMark/>
          </w:tcPr>
          <w:p w14:paraId="7DA5E748" w14:textId="77777777" w:rsidR="00682944" w:rsidRPr="00C14967" w:rsidRDefault="00682944" w:rsidP="00C46D42">
            <w:pPr>
              <w:jc w:val="right"/>
              <w:rPr>
                <w:rFonts w:ascii="Calibri" w:hAnsi="Calibri" w:cs="Calibri"/>
                <w:b/>
                <w:bCs/>
                <w:color w:val="000000"/>
                <w:sz w:val="20"/>
                <w:lang w:val="en-IE" w:eastAsia="en-IE"/>
              </w:rPr>
            </w:pPr>
          </w:p>
        </w:tc>
      </w:tr>
      <w:tr w:rsidR="00682944" w:rsidRPr="00C14967" w14:paraId="0468483C"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769F5B22" w14:textId="77777777" w:rsidR="00682944" w:rsidRPr="00C14967" w:rsidRDefault="00682944" w:rsidP="00C46D42">
            <w:pPr>
              <w:jc w:val="both"/>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5A780D1A" w14:textId="77777777" w:rsidR="00682944" w:rsidRPr="00C14967"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4A9B920F" w14:textId="77777777" w:rsidR="00682944" w:rsidRPr="00C14967" w:rsidRDefault="00682944" w:rsidP="00C46D42">
            <w:pPr>
              <w:jc w:val="both"/>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4D3F2DB4" w14:textId="77777777" w:rsidR="00682944" w:rsidRPr="00C14967" w:rsidRDefault="00682944" w:rsidP="00C46D42">
            <w:pPr>
              <w:jc w:val="both"/>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0BC92D95" w14:textId="77777777" w:rsidR="00682944" w:rsidRPr="00C14967" w:rsidRDefault="00682944" w:rsidP="00C46D42">
            <w:pPr>
              <w:jc w:val="both"/>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968" w:type="dxa"/>
            <w:tcBorders>
              <w:top w:val="nil"/>
              <w:left w:val="nil"/>
              <w:bottom w:val="nil"/>
              <w:right w:val="nil"/>
            </w:tcBorders>
            <w:shd w:val="clear" w:color="auto" w:fill="auto"/>
            <w:noWrap/>
            <w:vAlign w:val="bottom"/>
            <w:hideMark/>
          </w:tcPr>
          <w:p w14:paraId="3FE662C7" w14:textId="77777777" w:rsidR="00682944" w:rsidRPr="00C14967" w:rsidRDefault="00682944" w:rsidP="00C46D42">
            <w:pPr>
              <w:jc w:val="both"/>
              <w:rPr>
                <w:rFonts w:ascii="Calibri" w:hAnsi="Calibri" w:cs="Calibri"/>
                <w:color w:val="000000"/>
                <w:sz w:val="2"/>
                <w:szCs w:val="2"/>
                <w:lang w:val="en-IE" w:eastAsia="en-IE"/>
              </w:rPr>
            </w:pPr>
          </w:p>
        </w:tc>
      </w:tr>
      <w:tr w:rsidR="00682944" w:rsidRPr="00C14967" w14:paraId="1CDF15C9"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2FA7D467" w14:textId="77777777" w:rsidR="00682944" w:rsidRPr="00C14967" w:rsidRDefault="00682944" w:rsidP="00C46D42">
            <w:pPr>
              <w:jc w:val="both"/>
              <w:rPr>
                <w:rFonts w:ascii="Calibri" w:hAnsi="Calibri" w:cs="Calibri"/>
                <w:color w:val="000000"/>
                <w:sz w:val="20"/>
                <w:lang w:val="en-IE" w:eastAsia="en-IE"/>
              </w:rPr>
            </w:pPr>
            <w:r w:rsidRPr="00C14967">
              <w:rPr>
                <w:rFonts w:ascii="Calibri" w:hAnsi="Calibri" w:cs="Calibri"/>
                <w:color w:val="000000"/>
                <w:sz w:val="20"/>
                <w:lang w:val="en-IE" w:eastAsia="en-IE"/>
              </w:rPr>
              <w:t>Cost of sales</w:t>
            </w:r>
          </w:p>
        </w:tc>
        <w:tc>
          <w:tcPr>
            <w:tcW w:w="1036" w:type="dxa"/>
            <w:tcBorders>
              <w:top w:val="nil"/>
              <w:left w:val="nil"/>
              <w:bottom w:val="nil"/>
              <w:right w:val="nil"/>
            </w:tcBorders>
            <w:shd w:val="clear" w:color="auto" w:fill="auto"/>
            <w:noWrap/>
            <w:vAlign w:val="center"/>
            <w:hideMark/>
          </w:tcPr>
          <w:p w14:paraId="548C4C82"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(319)</w:t>
            </w:r>
          </w:p>
        </w:tc>
        <w:tc>
          <w:tcPr>
            <w:tcW w:w="1036" w:type="dxa"/>
            <w:tcBorders>
              <w:top w:val="nil"/>
              <w:left w:val="nil"/>
              <w:bottom w:val="nil"/>
              <w:right w:val="nil"/>
            </w:tcBorders>
            <w:shd w:val="clear" w:color="auto" w:fill="auto"/>
            <w:noWrap/>
            <w:vAlign w:val="center"/>
            <w:hideMark/>
          </w:tcPr>
          <w:p w14:paraId="255FEFF2"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(124)</w:t>
            </w:r>
          </w:p>
        </w:tc>
        <w:tc>
          <w:tcPr>
            <w:tcW w:w="1036" w:type="dxa"/>
            <w:tcBorders>
              <w:top w:val="nil"/>
              <w:left w:val="nil"/>
              <w:bottom w:val="nil"/>
              <w:right w:val="nil"/>
            </w:tcBorders>
            <w:shd w:val="clear" w:color="auto" w:fill="auto"/>
            <w:noWrap/>
            <w:vAlign w:val="center"/>
            <w:hideMark/>
          </w:tcPr>
          <w:p w14:paraId="6C84CCC9"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+157%</w:t>
            </w:r>
          </w:p>
        </w:tc>
        <w:tc>
          <w:tcPr>
            <w:tcW w:w="1028" w:type="dxa"/>
            <w:tcBorders>
              <w:top w:val="nil"/>
              <w:left w:val="nil"/>
              <w:bottom w:val="nil"/>
              <w:right w:val="single" w:sz="8" w:space="0" w:color="auto"/>
            </w:tcBorders>
            <w:shd w:val="clear" w:color="auto" w:fill="auto"/>
            <w:noWrap/>
            <w:vAlign w:val="center"/>
            <w:hideMark/>
          </w:tcPr>
          <w:p w14:paraId="3DB12BDD"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+160%</w:t>
            </w:r>
          </w:p>
        </w:tc>
        <w:tc>
          <w:tcPr>
            <w:tcW w:w="968" w:type="dxa"/>
            <w:tcBorders>
              <w:top w:val="nil"/>
              <w:left w:val="nil"/>
              <w:bottom w:val="nil"/>
              <w:right w:val="nil"/>
            </w:tcBorders>
            <w:shd w:val="clear" w:color="auto" w:fill="auto"/>
            <w:noWrap/>
            <w:vAlign w:val="bottom"/>
            <w:hideMark/>
          </w:tcPr>
          <w:p w14:paraId="50EC860A" w14:textId="77777777" w:rsidR="00682944" w:rsidRPr="00C14967" w:rsidRDefault="00682944" w:rsidP="00C46D42">
            <w:pPr>
              <w:jc w:val="right"/>
              <w:rPr>
                <w:rFonts w:ascii="Calibri" w:hAnsi="Calibri" w:cs="Calibri"/>
                <w:color w:val="000000"/>
                <w:sz w:val="20"/>
                <w:lang w:val="en-IE" w:eastAsia="en-IE"/>
              </w:rPr>
            </w:pPr>
          </w:p>
        </w:tc>
      </w:tr>
      <w:tr w:rsidR="00682944" w:rsidRPr="00C14967" w14:paraId="0648F96E"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355385EE" w14:textId="77777777" w:rsidR="00682944" w:rsidRPr="00C14967" w:rsidRDefault="00682944" w:rsidP="00C46D42">
            <w:pPr>
              <w:jc w:val="both"/>
              <w:rPr>
                <w:rFonts w:ascii="Calibri" w:hAnsi="Calibri" w:cs="Calibri"/>
                <w:i/>
                <w:iCs/>
                <w:color w:val="000000"/>
                <w:sz w:val="18"/>
                <w:szCs w:val="18"/>
                <w:lang w:val="en-IE" w:eastAsia="en-IE"/>
              </w:rPr>
            </w:pPr>
            <w:r w:rsidRPr="00C14967">
              <w:rPr>
                <w:rFonts w:ascii="Calibri" w:hAnsi="Calibri" w:cs="Calibri"/>
                <w:i/>
                <w:iCs/>
                <w:color w:val="000000"/>
                <w:sz w:val="18"/>
                <w:szCs w:val="18"/>
                <w:lang w:val="en-IE" w:eastAsia="en-IE"/>
              </w:rPr>
              <w:t>Cost of sales as a % of net revenue</w:t>
            </w:r>
          </w:p>
        </w:tc>
        <w:tc>
          <w:tcPr>
            <w:tcW w:w="1036" w:type="dxa"/>
            <w:tcBorders>
              <w:top w:val="nil"/>
              <w:left w:val="nil"/>
              <w:bottom w:val="nil"/>
              <w:right w:val="nil"/>
            </w:tcBorders>
            <w:shd w:val="clear" w:color="auto" w:fill="auto"/>
            <w:noWrap/>
            <w:vAlign w:val="center"/>
            <w:hideMark/>
          </w:tcPr>
          <w:p w14:paraId="6045C0FE" w14:textId="77777777" w:rsidR="00682944" w:rsidRPr="00C14967" w:rsidRDefault="00682944" w:rsidP="00C46D42">
            <w:pPr>
              <w:jc w:val="right"/>
              <w:rPr>
                <w:rFonts w:ascii="Calibri" w:hAnsi="Calibri" w:cs="Calibri"/>
                <w:i/>
                <w:iCs/>
                <w:sz w:val="18"/>
                <w:szCs w:val="18"/>
                <w:lang w:val="en-IE" w:eastAsia="en-IE"/>
              </w:rPr>
            </w:pPr>
            <w:r w:rsidRPr="00C14967">
              <w:rPr>
                <w:rFonts w:ascii="Calibri" w:hAnsi="Calibri" w:cs="Calibri"/>
                <w:i/>
                <w:iCs/>
                <w:sz w:val="18"/>
                <w:szCs w:val="18"/>
                <w:lang w:val="en-IE" w:eastAsia="en-IE"/>
              </w:rPr>
              <w:t>46.0%</w:t>
            </w:r>
          </w:p>
        </w:tc>
        <w:tc>
          <w:tcPr>
            <w:tcW w:w="1036" w:type="dxa"/>
            <w:tcBorders>
              <w:top w:val="nil"/>
              <w:left w:val="nil"/>
              <w:bottom w:val="nil"/>
              <w:right w:val="nil"/>
            </w:tcBorders>
            <w:shd w:val="clear" w:color="auto" w:fill="auto"/>
            <w:noWrap/>
            <w:vAlign w:val="center"/>
            <w:hideMark/>
          </w:tcPr>
          <w:p w14:paraId="6F09BFB0" w14:textId="77777777" w:rsidR="00682944" w:rsidRPr="00C14967" w:rsidRDefault="00682944" w:rsidP="00C46D42">
            <w:pPr>
              <w:jc w:val="right"/>
              <w:rPr>
                <w:rFonts w:ascii="Calibri" w:hAnsi="Calibri" w:cs="Calibri"/>
                <w:i/>
                <w:iCs/>
                <w:sz w:val="18"/>
                <w:szCs w:val="18"/>
                <w:lang w:val="en-IE" w:eastAsia="en-IE"/>
              </w:rPr>
            </w:pPr>
            <w:r w:rsidRPr="00C14967">
              <w:rPr>
                <w:rFonts w:ascii="Calibri" w:hAnsi="Calibri" w:cs="Calibri"/>
                <w:i/>
                <w:iCs/>
                <w:sz w:val="18"/>
                <w:szCs w:val="18"/>
                <w:lang w:val="en-IE" w:eastAsia="en-IE"/>
              </w:rPr>
              <w:t>32.2%</w:t>
            </w:r>
          </w:p>
        </w:tc>
        <w:tc>
          <w:tcPr>
            <w:tcW w:w="1036" w:type="dxa"/>
            <w:tcBorders>
              <w:top w:val="nil"/>
              <w:left w:val="nil"/>
              <w:bottom w:val="nil"/>
              <w:right w:val="nil"/>
            </w:tcBorders>
            <w:shd w:val="clear" w:color="auto" w:fill="auto"/>
            <w:noWrap/>
            <w:vAlign w:val="center"/>
            <w:hideMark/>
          </w:tcPr>
          <w:p w14:paraId="640BC6F6" w14:textId="77777777" w:rsidR="00682944" w:rsidRPr="00C14967" w:rsidRDefault="00682944" w:rsidP="00C46D42">
            <w:pPr>
              <w:jc w:val="right"/>
              <w:rPr>
                <w:rFonts w:ascii="Calibri" w:hAnsi="Calibri" w:cs="Calibri"/>
                <w:i/>
                <w:iCs/>
                <w:color w:val="000000"/>
                <w:sz w:val="18"/>
                <w:szCs w:val="18"/>
                <w:lang w:val="en-IE" w:eastAsia="en-IE"/>
              </w:rPr>
            </w:pPr>
            <w:r w:rsidRPr="00C14967">
              <w:rPr>
                <w:rFonts w:ascii="Calibri" w:hAnsi="Calibri" w:cs="Calibri"/>
                <w:i/>
                <w:iCs/>
                <w:color w:val="000000"/>
                <w:sz w:val="18"/>
                <w:szCs w:val="18"/>
                <w:lang w:val="en-IE" w:eastAsia="en-IE"/>
              </w:rPr>
              <w:t>+1,380bps</w:t>
            </w:r>
          </w:p>
        </w:tc>
        <w:tc>
          <w:tcPr>
            <w:tcW w:w="1028" w:type="dxa"/>
            <w:tcBorders>
              <w:top w:val="nil"/>
              <w:left w:val="nil"/>
              <w:bottom w:val="nil"/>
              <w:right w:val="single" w:sz="8" w:space="0" w:color="auto"/>
            </w:tcBorders>
            <w:shd w:val="clear" w:color="auto" w:fill="auto"/>
            <w:noWrap/>
            <w:vAlign w:val="center"/>
            <w:hideMark/>
          </w:tcPr>
          <w:p w14:paraId="32DCA74E" w14:textId="77777777" w:rsidR="00682944" w:rsidRPr="00C14967" w:rsidRDefault="00682944" w:rsidP="00C46D42">
            <w:pPr>
              <w:jc w:val="right"/>
              <w:rPr>
                <w:rFonts w:ascii="Calibri" w:hAnsi="Calibri" w:cs="Calibri"/>
                <w:i/>
                <w:iCs/>
                <w:color w:val="000000"/>
                <w:sz w:val="18"/>
                <w:szCs w:val="18"/>
                <w:lang w:val="en-IE" w:eastAsia="en-IE"/>
              </w:rPr>
            </w:pPr>
            <w:r w:rsidRPr="00C14967">
              <w:rPr>
                <w:rFonts w:ascii="Calibri" w:hAnsi="Calibri" w:cs="Calibri"/>
                <w:i/>
                <w:iCs/>
                <w:color w:val="000000"/>
                <w:sz w:val="18"/>
                <w:szCs w:val="18"/>
                <w:lang w:val="en-IE" w:eastAsia="en-IE"/>
              </w:rPr>
              <w:t>+1,390bps</w:t>
            </w:r>
          </w:p>
        </w:tc>
        <w:tc>
          <w:tcPr>
            <w:tcW w:w="968" w:type="dxa"/>
            <w:tcBorders>
              <w:top w:val="nil"/>
              <w:left w:val="nil"/>
              <w:bottom w:val="nil"/>
              <w:right w:val="nil"/>
            </w:tcBorders>
            <w:shd w:val="clear" w:color="auto" w:fill="auto"/>
            <w:noWrap/>
            <w:vAlign w:val="bottom"/>
            <w:hideMark/>
          </w:tcPr>
          <w:p w14:paraId="560B304E" w14:textId="77777777" w:rsidR="00682944" w:rsidRPr="00C14967" w:rsidRDefault="00682944" w:rsidP="00C46D42">
            <w:pPr>
              <w:jc w:val="right"/>
              <w:rPr>
                <w:rFonts w:ascii="Calibri" w:hAnsi="Calibri" w:cs="Calibri"/>
                <w:i/>
                <w:iCs/>
                <w:color w:val="000000"/>
                <w:sz w:val="18"/>
                <w:szCs w:val="18"/>
                <w:lang w:val="en-IE" w:eastAsia="en-IE"/>
              </w:rPr>
            </w:pPr>
          </w:p>
        </w:tc>
      </w:tr>
      <w:tr w:rsidR="00682944" w:rsidRPr="00C14967" w14:paraId="4003D4DE"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3895A350" w14:textId="77777777" w:rsidR="00682944" w:rsidRPr="00C14967" w:rsidRDefault="00682944" w:rsidP="00C46D42">
            <w:pPr>
              <w:jc w:val="both"/>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5FA7104C" w14:textId="77777777" w:rsidR="00682944" w:rsidRPr="00C14967"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27292474" w14:textId="77777777" w:rsidR="00682944" w:rsidRPr="00C14967"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70683EBE" w14:textId="77777777" w:rsidR="00682944" w:rsidRPr="00C14967"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6A3BFF99" w14:textId="77777777" w:rsidR="00682944" w:rsidRPr="00C14967" w:rsidRDefault="00682944" w:rsidP="00C46D42">
            <w:pPr>
              <w:jc w:val="right"/>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968" w:type="dxa"/>
            <w:tcBorders>
              <w:top w:val="nil"/>
              <w:left w:val="nil"/>
              <w:bottom w:val="nil"/>
              <w:right w:val="nil"/>
            </w:tcBorders>
            <w:shd w:val="clear" w:color="auto" w:fill="auto"/>
            <w:noWrap/>
            <w:vAlign w:val="bottom"/>
            <w:hideMark/>
          </w:tcPr>
          <w:p w14:paraId="1AC98519" w14:textId="77777777" w:rsidR="00682944" w:rsidRPr="00C14967" w:rsidRDefault="00682944" w:rsidP="00C46D42">
            <w:pPr>
              <w:jc w:val="right"/>
              <w:rPr>
                <w:rFonts w:ascii="Calibri" w:hAnsi="Calibri" w:cs="Calibri"/>
                <w:color w:val="000000"/>
                <w:sz w:val="2"/>
                <w:szCs w:val="2"/>
                <w:lang w:val="en-IE" w:eastAsia="en-IE"/>
              </w:rPr>
            </w:pPr>
          </w:p>
        </w:tc>
      </w:tr>
      <w:tr w:rsidR="00682944" w:rsidRPr="00C14967" w14:paraId="2D3D6260"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6E0A18BF" w14:textId="77777777" w:rsidR="00682944" w:rsidRPr="00C14967" w:rsidRDefault="00682944" w:rsidP="00C46D42">
            <w:pPr>
              <w:jc w:val="both"/>
              <w:rPr>
                <w:rFonts w:ascii="Calibri" w:hAnsi="Calibri" w:cs="Calibri"/>
                <w:b/>
                <w:bCs/>
                <w:color w:val="000000"/>
                <w:sz w:val="20"/>
                <w:lang w:val="en-IE" w:eastAsia="en-IE"/>
              </w:rPr>
            </w:pPr>
            <w:r w:rsidRPr="00C14967">
              <w:rPr>
                <w:rFonts w:ascii="Calibri" w:hAnsi="Calibri" w:cs="Calibri"/>
                <w:b/>
                <w:bCs/>
                <w:color w:val="000000"/>
                <w:sz w:val="20"/>
                <w:lang w:val="en-IE" w:eastAsia="en-IE"/>
              </w:rPr>
              <w:t>Gross profit</w:t>
            </w:r>
          </w:p>
        </w:tc>
        <w:tc>
          <w:tcPr>
            <w:tcW w:w="1036" w:type="dxa"/>
            <w:tcBorders>
              <w:top w:val="nil"/>
              <w:left w:val="nil"/>
              <w:bottom w:val="nil"/>
              <w:right w:val="nil"/>
            </w:tcBorders>
            <w:shd w:val="clear" w:color="auto" w:fill="auto"/>
            <w:noWrap/>
            <w:vAlign w:val="center"/>
            <w:hideMark/>
          </w:tcPr>
          <w:p w14:paraId="146437E6"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376</w:t>
            </w:r>
          </w:p>
        </w:tc>
        <w:tc>
          <w:tcPr>
            <w:tcW w:w="1036" w:type="dxa"/>
            <w:tcBorders>
              <w:top w:val="nil"/>
              <w:left w:val="nil"/>
              <w:bottom w:val="nil"/>
              <w:right w:val="nil"/>
            </w:tcBorders>
            <w:shd w:val="clear" w:color="auto" w:fill="auto"/>
            <w:noWrap/>
            <w:vAlign w:val="center"/>
            <w:hideMark/>
          </w:tcPr>
          <w:p w14:paraId="63C1243B"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262</w:t>
            </w:r>
          </w:p>
        </w:tc>
        <w:tc>
          <w:tcPr>
            <w:tcW w:w="1036" w:type="dxa"/>
            <w:tcBorders>
              <w:top w:val="nil"/>
              <w:left w:val="nil"/>
              <w:bottom w:val="nil"/>
              <w:right w:val="nil"/>
            </w:tcBorders>
            <w:shd w:val="clear" w:color="auto" w:fill="auto"/>
            <w:noWrap/>
            <w:vAlign w:val="center"/>
            <w:hideMark/>
          </w:tcPr>
          <w:p w14:paraId="0397D5B0"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+43%</w:t>
            </w:r>
          </w:p>
        </w:tc>
        <w:tc>
          <w:tcPr>
            <w:tcW w:w="1028" w:type="dxa"/>
            <w:tcBorders>
              <w:top w:val="nil"/>
              <w:left w:val="nil"/>
              <w:bottom w:val="nil"/>
              <w:right w:val="single" w:sz="8" w:space="0" w:color="auto"/>
            </w:tcBorders>
            <w:shd w:val="clear" w:color="auto" w:fill="auto"/>
            <w:noWrap/>
            <w:vAlign w:val="center"/>
            <w:hideMark/>
          </w:tcPr>
          <w:p w14:paraId="72ED63C7"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+44%</w:t>
            </w:r>
          </w:p>
        </w:tc>
        <w:tc>
          <w:tcPr>
            <w:tcW w:w="968" w:type="dxa"/>
            <w:tcBorders>
              <w:top w:val="nil"/>
              <w:left w:val="nil"/>
              <w:bottom w:val="nil"/>
              <w:right w:val="nil"/>
            </w:tcBorders>
            <w:shd w:val="clear" w:color="auto" w:fill="auto"/>
            <w:noWrap/>
            <w:vAlign w:val="bottom"/>
            <w:hideMark/>
          </w:tcPr>
          <w:p w14:paraId="1819B4E5" w14:textId="77777777" w:rsidR="00682944" w:rsidRPr="00C14967" w:rsidRDefault="00682944" w:rsidP="00C46D42">
            <w:pPr>
              <w:jc w:val="right"/>
              <w:rPr>
                <w:rFonts w:ascii="Calibri" w:hAnsi="Calibri" w:cs="Calibri"/>
                <w:b/>
                <w:bCs/>
                <w:color w:val="000000"/>
                <w:sz w:val="20"/>
                <w:lang w:val="en-IE" w:eastAsia="en-IE"/>
              </w:rPr>
            </w:pPr>
          </w:p>
        </w:tc>
      </w:tr>
      <w:tr w:rsidR="00682944" w:rsidRPr="00C14967" w14:paraId="1AA1CAE5"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26F3C4A8" w14:textId="77777777" w:rsidR="00682944" w:rsidRPr="00C14967" w:rsidRDefault="00682944" w:rsidP="00C46D42">
            <w:pPr>
              <w:jc w:val="both"/>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70CC3B51" w14:textId="77777777" w:rsidR="00682944" w:rsidRPr="00C14967"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660C8DE8" w14:textId="77777777" w:rsidR="00682944" w:rsidRPr="00C14967"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0AACE450" w14:textId="77777777" w:rsidR="00682944" w:rsidRPr="00C14967"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25BF7B2D" w14:textId="77777777" w:rsidR="00682944" w:rsidRPr="00C14967" w:rsidRDefault="00682944" w:rsidP="00C46D42">
            <w:pPr>
              <w:jc w:val="right"/>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968" w:type="dxa"/>
            <w:tcBorders>
              <w:top w:val="nil"/>
              <w:left w:val="nil"/>
              <w:bottom w:val="nil"/>
              <w:right w:val="nil"/>
            </w:tcBorders>
            <w:shd w:val="clear" w:color="auto" w:fill="auto"/>
            <w:noWrap/>
            <w:vAlign w:val="bottom"/>
            <w:hideMark/>
          </w:tcPr>
          <w:p w14:paraId="3DE523F9" w14:textId="77777777" w:rsidR="00682944" w:rsidRPr="00C14967" w:rsidRDefault="00682944" w:rsidP="00C46D42">
            <w:pPr>
              <w:jc w:val="right"/>
              <w:rPr>
                <w:rFonts w:ascii="Calibri" w:hAnsi="Calibri" w:cs="Calibri"/>
                <w:color w:val="000000"/>
                <w:sz w:val="2"/>
                <w:szCs w:val="2"/>
                <w:lang w:val="en-IE" w:eastAsia="en-IE"/>
              </w:rPr>
            </w:pPr>
          </w:p>
        </w:tc>
      </w:tr>
      <w:tr w:rsidR="00682944" w:rsidRPr="00C14967" w14:paraId="246F24A2"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4BF178F3" w14:textId="77777777" w:rsidR="00682944" w:rsidRPr="00C14967" w:rsidRDefault="00682944" w:rsidP="00C46D42">
            <w:pPr>
              <w:jc w:val="both"/>
              <w:rPr>
                <w:rFonts w:ascii="Calibri" w:hAnsi="Calibri" w:cs="Calibri"/>
                <w:color w:val="000000"/>
                <w:sz w:val="20"/>
                <w:lang w:val="en-IE" w:eastAsia="en-IE"/>
              </w:rPr>
            </w:pPr>
            <w:r w:rsidRPr="00C14967">
              <w:rPr>
                <w:rFonts w:ascii="Calibri" w:hAnsi="Calibri" w:cs="Calibri"/>
                <w:color w:val="000000"/>
                <w:sz w:val="20"/>
                <w:lang w:val="en-IE" w:eastAsia="en-IE"/>
              </w:rPr>
              <w:t>Sales and marketing</w:t>
            </w:r>
          </w:p>
        </w:tc>
        <w:tc>
          <w:tcPr>
            <w:tcW w:w="1036" w:type="dxa"/>
            <w:tcBorders>
              <w:top w:val="nil"/>
              <w:left w:val="nil"/>
              <w:bottom w:val="single" w:sz="8" w:space="0" w:color="auto"/>
              <w:right w:val="nil"/>
            </w:tcBorders>
            <w:shd w:val="clear" w:color="auto" w:fill="auto"/>
            <w:noWrap/>
            <w:vAlign w:val="center"/>
            <w:hideMark/>
          </w:tcPr>
          <w:p w14:paraId="09B9E03E"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(348)</w:t>
            </w:r>
          </w:p>
        </w:tc>
        <w:tc>
          <w:tcPr>
            <w:tcW w:w="1036" w:type="dxa"/>
            <w:tcBorders>
              <w:top w:val="nil"/>
              <w:left w:val="nil"/>
              <w:bottom w:val="single" w:sz="8" w:space="0" w:color="auto"/>
              <w:right w:val="nil"/>
            </w:tcBorders>
            <w:shd w:val="clear" w:color="auto" w:fill="auto"/>
            <w:noWrap/>
            <w:vAlign w:val="center"/>
            <w:hideMark/>
          </w:tcPr>
          <w:p w14:paraId="3ADC5575"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(168)</w:t>
            </w:r>
          </w:p>
        </w:tc>
        <w:tc>
          <w:tcPr>
            <w:tcW w:w="1036" w:type="dxa"/>
            <w:tcBorders>
              <w:top w:val="nil"/>
              <w:left w:val="nil"/>
              <w:bottom w:val="single" w:sz="8" w:space="0" w:color="auto"/>
              <w:right w:val="nil"/>
            </w:tcBorders>
            <w:shd w:val="clear" w:color="auto" w:fill="auto"/>
            <w:noWrap/>
            <w:vAlign w:val="center"/>
            <w:hideMark/>
          </w:tcPr>
          <w:p w14:paraId="31C7466B"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+107%</w:t>
            </w:r>
          </w:p>
        </w:tc>
        <w:tc>
          <w:tcPr>
            <w:tcW w:w="1028" w:type="dxa"/>
            <w:tcBorders>
              <w:top w:val="nil"/>
              <w:left w:val="nil"/>
              <w:bottom w:val="single" w:sz="8" w:space="0" w:color="auto"/>
              <w:right w:val="single" w:sz="8" w:space="0" w:color="auto"/>
            </w:tcBorders>
            <w:shd w:val="clear" w:color="auto" w:fill="auto"/>
            <w:noWrap/>
            <w:vAlign w:val="center"/>
            <w:hideMark/>
          </w:tcPr>
          <w:p w14:paraId="44E53357"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+110%</w:t>
            </w:r>
          </w:p>
        </w:tc>
        <w:tc>
          <w:tcPr>
            <w:tcW w:w="968" w:type="dxa"/>
            <w:tcBorders>
              <w:top w:val="nil"/>
              <w:left w:val="nil"/>
              <w:bottom w:val="nil"/>
              <w:right w:val="nil"/>
            </w:tcBorders>
            <w:shd w:val="clear" w:color="auto" w:fill="auto"/>
            <w:noWrap/>
            <w:vAlign w:val="bottom"/>
            <w:hideMark/>
          </w:tcPr>
          <w:p w14:paraId="27EF5A7D" w14:textId="77777777" w:rsidR="00682944" w:rsidRPr="00C14967" w:rsidRDefault="00682944" w:rsidP="00C46D42">
            <w:pPr>
              <w:jc w:val="right"/>
              <w:rPr>
                <w:rFonts w:ascii="Calibri" w:hAnsi="Calibri" w:cs="Calibri"/>
                <w:color w:val="000000"/>
                <w:sz w:val="20"/>
                <w:lang w:val="en-IE" w:eastAsia="en-IE"/>
              </w:rPr>
            </w:pPr>
          </w:p>
        </w:tc>
      </w:tr>
      <w:tr w:rsidR="00682944" w:rsidRPr="00C14967" w14:paraId="1E5C5397"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56DD2FAB" w14:textId="77777777" w:rsidR="00682944" w:rsidRPr="00C14967" w:rsidRDefault="00682944" w:rsidP="00C46D42">
            <w:pPr>
              <w:jc w:val="both"/>
              <w:rPr>
                <w:rFonts w:ascii="Calibri" w:hAnsi="Calibri" w:cs="Calibri"/>
                <w:b/>
                <w:bCs/>
                <w:color w:val="000000"/>
                <w:sz w:val="20"/>
                <w:lang w:val="en-IE" w:eastAsia="en-IE"/>
              </w:rPr>
            </w:pPr>
            <w:r w:rsidRPr="00C14967">
              <w:rPr>
                <w:rFonts w:ascii="Calibri" w:hAnsi="Calibri" w:cs="Calibri"/>
                <w:b/>
                <w:bCs/>
                <w:color w:val="000000"/>
                <w:sz w:val="20"/>
                <w:lang w:val="en-IE" w:eastAsia="en-IE"/>
              </w:rPr>
              <w:t>Contribution</w:t>
            </w:r>
          </w:p>
        </w:tc>
        <w:tc>
          <w:tcPr>
            <w:tcW w:w="1036" w:type="dxa"/>
            <w:tcBorders>
              <w:top w:val="nil"/>
              <w:left w:val="nil"/>
              <w:bottom w:val="nil"/>
              <w:right w:val="nil"/>
            </w:tcBorders>
            <w:shd w:val="clear" w:color="auto" w:fill="auto"/>
            <w:noWrap/>
            <w:vAlign w:val="center"/>
            <w:hideMark/>
          </w:tcPr>
          <w:p w14:paraId="7E7AA4A2"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28</w:t>
            </w:r>
          </w:p>
        </w:tc>
        <w:tc>
          <w:tcPr>
            <w:tcW w:w="1036" w:type="dxa"/>
            <w:tcBorders>
              <w:top w:val="nil"/>
              <w:left w:val="nil"/>
              <w:bottom w:val="nil"/>
              <w:right w:val="nil"/>
            </w:tcBorders>
            <w:shd w:val="clear" w:color="auto" w:fill="auto"/>
            <w:noWrap/>
            <w:vAlign w:val="center"/>
            <w:hideMark/>
          </w:tcPr>
          <w:p w14:paraId="420AE22C"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94</w:t>
            </w:r>
          </w:p>
        </w:tc>
        <w:tc>
          <w:tcPr>
            <w:tcW w:w="1036" w:type="dxa"/>
            <w:tcBorders>
              <w:top w:val="nil"/>
              <w:left w:val="nil"/>
              <w:bottom w:val="nil"/>
              <w:right w:val="nil"/>
            </w:tcBorders>
            <w:shd w:val="clear" w:color="auto" w:fill="auto"/>
            <w:noWrap/>
            <w:vAlign w:val="center"/>
            <w:hideMark/>
          </w:tcPr>
          <w:p w14:paraId="36938D9F"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-70%</w:t>
            </w:r>
          </w:p>
        </w:tc>
        <w:tc>
          <w:tcPr>
            <w:tcW w:w="1028" w:type="dxa"/>
            <w:tcBorders>
              <w:top w:val="nil"/>
              <w:left w:val="nil"/>
              <w:bottom w:val="nil"/>
              <w:right w:val="single" w:sz="8" w:space="0" w:color="auto"/>
            </w:tcBorders>
            <w:shd w:val="clear" w:color="auto" w:fill="auto"/>
            <w:noWrap/>
            <w:vAlign w:val="center"/>
            <w:hideMark/>
          </w:tcPr>
          <w:p w14:paraId="55ACEC38"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-71%</w:t>
            </w:r>
          </w:p>
        </w:tc>
        <w:tc>
          <w:tcPr>
            <w:tcW w:w="968" w:type="dxa"/>
            <w:tcBorders>
              <w:top w:val="nil"/>
              <w:left w:val="nil"/>
              <w:bottom w:val="nil"/>
              <w:right w:val="nil"/>
            </w:tcBorders>
            <w:shd w:val="clear" w:color="auto" w:fill="auto"/>
            <w:noWrap/>
            <w:vAlign w:val="bottom"/>
            <w:hideMark/>
          </w:tcPr>
          <w:p w14:paraId="65EF09EA" w14:textId="77777777" w:rsidR="00682944" w:rsidRPr="00C14967" w:rsidRDefault="00682944" w:rsidP="00C46D42">
            <w:pPr>
              <w:jc w:val="right"/>
              <w:rPr>
                <w:rFonts w:ascii="Calibri" w:hAnsi="Calibri" w:cs="Calibri"/>
                <w:b/>
                <w:bCs/>
                <w:color w:val="000000"/>
                <w:sz w:val="20"/>
                <w:lang w:val="en-IE" w:eastAsia="en-IE"/>
              </w:rPr>
            </w:pPr>
          </w:p>
        </w:tc>
      </w:tr>
      <w:tr w:rsidR="00682944" w:rsidRPr="00C14967" w14:paraId="53F94587"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56FF8BD0" w14:textId="77777777" w:rsidR="00682944" w:rsidRPr="00C14967" w:rsidRDefault="00682944" w:rsidP="00C46D42">
            <w:pPr>
              <w:jc w:val="both"/>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24A3A11A" w14:textId="77777777" w:rsidR="00682944" w:rsidRPr="00C14967"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3468238F" w14:textId="77777777" w:rsidR="00682944" w:rsidRPr="00C14967"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1A28F8DF" w14:textId="77777777" w:rsidR="00682944" w:rsidRPr="00C14967"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30E04746" w14:textId="77777777" w:rsidR="00682944" w:rsidRPr="00C14967" w:rsidRDefault="00682944" w:rsidP="00C46D42">
            <w:pPr>
              <w:jc w:val="right"/>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968" w:type="dxa"/>
            <w:tcBorders>
              <w:top w:val="nil"/>
              <w:left w:val="nil"/>
              <w:bottom w:val="nil"/>
              <w:right w:val="nil"/>
            </w:tcBorders>
            <w:shd w:val="clear" w:color="auto" w:fill="auto"/>
            <w:noWrap/>
            <w:vAlign w:val="bottom"/>
            <w:hideMark/>
          </w:tcPr>
          <w:p w14:paraId="271B0E1D" w14:textId="77777777" w:rsidR="00682944" w:rsidRPr="00C14967" w:rsidRDefault="00682944" w:rsidP="00C46D42">
            <w:pPr>
              <w:jc w:val="right"/>
              <w:rPr>
                <w:rFonts w:ascii="Calibri" w:hAnsi="Calibri" w:cs="Calibri"/>
                <w:color w:val="000000"/>
                <w:sz w:val="2"/>
                <w:szCs w:val="2"/>
                <w:lang w:val="en-IE" w:eastAsia="en-IE"/>
              </w:rPr>
            </w:pPr>
          </w:p>
        </w:tc>
      </w:tr>
      <w:tr w:rsidR="00682944" w:rsidRPr="00C14967" w14:paraId="16651248"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1CED2177" w14:textId="77777777" w:rsidR="00682944" w:rsidRPr="00C14967" w:rsidRDefault="00682944" w:rsidP="00C46D42">
            <w:pPr>
              <w:jc w:val="both"/>
              <w:rPr>
                <w:rFonts w:ascii="Calibri" w:hAnsi="Calibri" w:cs="Calibri"/>
                <w:color w:val="000000"/>
                <w:sz w:val="20"/>
                <w:lang w:val="en-IE" w:eastAsia="en-IE"/>
              </w:rPr>
            </w:pPr>
            <w:r w:rsidRPr="00C14967">
              <w:rPr>
                <w:rFonts w:ascii="Calibri" w:hAnsi="Calibri" w:cs="Calibri"/>
                <w:color w:val="000000"/>
                <w:sz w:val="20"/>
                <w:lang w:val="en-IE" w:eastAsia="en-IE"/>
              </w:rPr>
              <w:t>Other operating costs</w:t>
            </w:r>
          </w:p>
        </w:tc>
        <w:tc>
          <w:tcPr>
            <w:tcW w:w="1036" w:type="dxa"/>
            <w:tcBorders>
              <w:top w:val="nil"/>
              <w:left w:val="nil"/>
              <w:bottom w:val="single" w:sz="8" w:space="0" w:color="auto"/>
              <w:right w:val="nil"/>
            </w:tcBorders>
            <w:shd w:val="clear" w:color="auto" w:fill="auto"/>
            <w:noWrap/>
            <w:vAlign w:val="center"/>
            <w:hideMark/>
          </w:tcPr>
          <w:p w14:paraId="50298867"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(198)</w:t>
            </w:r>
          </w:p>
        </w:tc>
        <w:tc>
          <w:tcPr>
            <w:tcW w:w="1036" w:type="dxa"/>
            <w:tcBorders>
              <w:top w:val="nil"/>
              <w:left w:val="nil"/>
              <w:bottom w:val="single" w:sz="8" w:space="0" w:color="auto"/>
              <w:right w:val="nil"/>
            </w:tcBorders>
            <w:shd w:val="clear" w:color="auto" w:fill="auto"/>
            <w:noWrap/>
            <w:vAlign w:val="center"/>
            <w:hideMark/>
          </w:tcPr>
          <w:p w14:paraId="6462BDC5"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(175)</w:t>
            </w:r>
          </w:p>
        </w:tc>
        <w:tc>
          <w:tcPr>
            <w:tcW w:w="1036" w:type="dxa"/>
            <w:tcBorders>
              <w:top w:val="nil"/>
              <w:left w:val="nil"/>
              <w:bottom w:val="single" w:sz="8" w:space="0" w:color="auto"/>
              <w:right w:val="nil"/>
            </w:tcBorders>
            <w:shd w:val="clear" w:color="auto" w:fill="auto"/>
            <w:noWrap/>
            <w:vAlign w:val="center"/>
            <w:hideMark/>
          </w:tcPr>
          <w:p w14:paraId="3B170D0D"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+13%</w:t>
            </w:r>
          </w:p>
        </w:tc>
        <w:tc>
          <w:tcPr>
            <w:tcW w:w="1028" w:type="dxa"/>
            <w:tcBorders>
              <w:top w:val="nil"/>
              <w:left w:val="nil"/>
              <w:bottom w:val="single" w:sz="8" w:space="0" w:color="auto"/>
              <w:right w:val="single" w:sz="8" w:space="0" w:color="auto"/>
            </w:tcBorders>
            <w:shd w:val="clear" w:color="auto" w:fill="auto"/>
            <w:noWrap/>
            <w:vAlign w:val="center"/>
            <w:hideMark/>
          </w:tcPr>
          <w:p w14:paraId="7E5C876E"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+14%</w:t>
            </w:r>
          </w:p>
        </w:tc>
        <w:tc>
          <w:tcPr>
            <w:tcW w:w="968" w:type="dxa"/>
            <w:tcBorders>
              <w:top w:val="nil"/>
              <w:left w:val="nil"/>
              <w:bottom w:val="nil"/>
              <w:right w:val="nil"/>
            </w:tcBorders>
            <w:shd w:val="clear" w:color="auto" w:fill="auto"/>
            <w:noWrap/>
            <w:vAlign w:val="bottom"/>
            <w:hideMark/>
          </w:tcPr>
          <w:p w14:paraId="3EC493C0" w14:textId="77777777" w:rsidR="00682944" w:rsidRPr="00C14967" w:rsidRDefault="00682944" w:rsidP="00C46D42">
            <w:pPr>
              <w:jc w:val="right"/>
              <w:rPr>
                <w:rFonts w:ascii="Calibri" w:hAnsi="Calibri" w:cs="Calibri"/>
                <w:color w:val="000000"/>
                <w:sz w:val="20"/>
                <w:lang w:val="en-IE" w:eastAsia="en-IE"/>
              </w:rPr>
            </w:pPr>
          </w:p>
        </w:tc>
      </w:tr>
      <w:tr w:rsidR="00682944" w:rsidRPr="00C14967" w14:paraId="154FB0CD"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3E7B0C5A" w14:textId="77777777" w:rsidR="00682944" w:rsidRPr="00C14967" w:rsidRDefault="00682944" w:rsidP="00C46D42">
            <w:pPr>
              <w:jc w:val="both"/>
              <w:rPr>
                <w:rFonts w:ascii="Calibri" w:hAnsi="Calibri" w:cs="Calibri"/>
                <w:b/>
                <w:bCs/>
                <w:color w:val="000000"/>
                <w:sz w:val="2"/>
                <w:szCs w:val="2"/>
                <w:lang w:val="en-IE" w:eastAsia="en-IE"/>
              </w:rPr>
            </w:pPr>
            <w:r w:rsidRPr="00C14967">
              <w:rPr>
                <w:rFonts w:ascii="Calibri" w:hAnsi="Calibri" w:cs="Calibri"/>
                <w:b/>
                <w:bCs/>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1195BB61" w14:textId="77777777" w:rsidR="00682944" w:rsidRPr="00C14967" w:rsidRDefault="00682944" w:rsidP="00C46D42">
            <w:pPr>
              <w:jc w:val="both"/>
              <w:rPr>
                <w:rFonts w:ascii="Calibri" w:hAnsi="Calibri" w:cs="Calibri"/>
                <w:b/>
                <w:bCs/>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3842342F" w14:textId="77777777" w:rsidR="00682944" w:rsidRPr="00C14967"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5ED8AE89" w14:textId="77777777" w:rsidR="00682944" w:rsidRPr="00C14967"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39ACB834" w14:textId="77777777" w:rsidR="00682944" w:rsidRPr="00C14967" w:rsidRDefault="00682944" w:rsidP="00C46D42">
            <w:pPr>
              <w:jc w:val="right"/>
              <w:rPr>
                <w:rFonts w:ascii="Calibri" w:hAnsi="Calibri" w:cs="Calibri"/>
                <w:b/>
                <w:bCs/>
                <w:color w:val="000000"/>
                <w:sz w:val="2"/>
                <w:szCs w:val="2"/>
                <w:lang w:val="en-IE" w:eastAsia="en-IE"/>
              </w:rPr>
            </w:pPr>
            <w:r w:rsidRPr="00C14967">
              <w:rPr>
                <w:rFonts w:ascii="Calibri" w:hAnsi="Calibri" w:cs="Calibri"/>
                <w:b/>
                <w:bCs/>
                <w:color w:val="000000"/>
                <w:sz w:val="2"/>
                <w:szCs w:val="2"/>
                <w:lang w:val="en-IE" w:eastAsia="en-IE"/>
              </w:rPr>
              <w:t> </w:t>
            </w:r>
          </w:p>
        </w:tc>
        <w:tc>
          <w:tcPr>
            <w:tcW w:w="968" w:type="dxa"/>
            <w:tcBorders>
              <w:top w:val="nil"/>
              <w:left w:val="nil"/>
              <w:bottom w:val="nil"/>
              <w:right w:val="nil"/>
            </w:tcBorders>
            <w:shd w:val="clear" w:color="auto" w:fill="auto"/>
            <w:noWrap/>
            <w:vAlign w:val="bottom"/>
            <w:hideMark/>
          </w:tcPr>
          <w:p w14:paraId="32237517" w14:textId="77777777" w:rsidR="00682944" w:rsidRPr="00C14967" w:rsidRDefault="00682944" w:rsidP="00C46D42">
            <w:pPr>
              <w:jc w:val="right"/>
              <w:rPr>
                <w:rFonts w:ascii="Calibri" w:hAnsi="Calibri" w:cs="Calibri"/>
                <w:b/>
                <w:bCs/>
                <w:color w:val="000000"/>
                <w:sz w:val="2"/>
                <w:szCs w:val="2"/>
                <w:lang w:val="en-IE" w:eastAsia="en-IE"/>
              </w:rPr>
            </w:pPr>
          </w:p>
        </w:tc>
      </w:tr>
      <w:tr w:rsidR="00682944" w:rsidRPr="00C14967" w14:paraId="34996EA7"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2D3E59DA" w14:textId="77777777" w:rsidR="00682944" w:rsidRPr="00C14967" w:rsidRDefault="00682944" w:rsidP="00C46D42">
            <w:pPr>
              <w:jc w:val="both"/>
              <w:rPr>
                <w:rFonts w:ascii="Calibri" w:hAnsi="Calibri" w:cs="Calibri"/>
                <w:b/>
                <w:bCs/>
                <w:color w:val="000000"/>
                <w:sz w:val="20"/>
                <w:lang w:val="en-IE" w:eastAsia="en-IE"/>
              </w:rPr>
            </w:pPr>
            <w:r w:rsidRPr="00C14967">
              <w:rPr>
                <w:rFonts w:ascii="Calibri" w:hAnsi="Calibri" w:cs="Calibri"/>
                <w:b/>
                <w:bCs/>
                <w:color w:val="000000"/>
                <w:sz w:val="20"/>
                <w:lang w:val="en-IE" w:eastAsia="en-IE"/>
              </w:rPr>
              <w:t>Adjusted EBITDA</w:t>
            </w:r>
            <w:r w:rsidRPr="00C14967">
              <w:rPr>
                <w:rFonts w:ascii="Calibri" w:hAnsi="Calibri" w:cs="Calibri"/>
                <w:i/>
                <w:iCs/>
                <w:color w:val="000000"/>
                <w:sz w:val="20"/>
                <w:vertAlign w:val="superscript"/>
                <w:lang w:val="en-IE" w:eastAsia="en-IE"/>
              </w:rPr>
              <w:t>1,2</w:t>
            </w:r>
          </w:p>
        </w:tc>
        <w:tc>
          <w:tcPr>
            <w:tcW w:w="1036" w:type="dxa"/>
            <w:tcBorders>
              <w:top w:val="nil"/>
              <w:left w:val="nil"/>
              <w:bottom w:val="nil"/>
              <w:right w:val="nil"/>
            </w:tcBorders>
            <w:shd w:val="clear" w:color="auto" w:fill="auto"/>
            <w:noWrap/>
            <w:vAlign w:val="center"/>
            <w:hideMark/>
          </w:tcPr>
          <w:p w14:paraId="4C09CE92"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(170)</w:t>
            </w:r>
          </w:p>
        </w:tc>
        <w:tc>
          <w:tcPr>
            <w:tcW w:w="1036" w:type="dxa"/>
            <w:tcBorders>
              <w:top w:val="nil"/>
              <w:left w:val="nil"/>
              <w:bottom w:val="nil"/>
              <w:right w:val="nil"/>
            </w:tcBorders>
            <w:shd w:val="clear" w:color="auto" w:fill="auto"/>
            <w:noWrap/>
            <w:vAlign w:val="center"/>
            <w:hideMark/>
          </w:tcPr>
          <w:p w14:paraId="2F4690BB"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(82)</w:t>
            </w:r>
          </w:p>
        </w:tc>
        <w:tc>
          <w:tcPr>
            <w:tcW w:w="1036" w:type="dxa"/>
            <w:tcBorders>
              <w:top w:val="nil"/>
              <w:left w:val="nil"/>
              <w:bottom w:val="nil"/>
              <w:right w:val="nil"/>
            </w:tcBorders>
            <w:shd w:val="clear" w:color="auto" w:fill="auto"/>
            <w:noWrap/>
            <w:vAlign w:val="center"/>
            <w:hideMark/>
          </w:tcPr>
          <w:p w14:paraId="412B19AB"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+108%</w:t>
            </w:r>
          </w:p>
        </w:tc>
        <w:tc>
          <w:tcPr>
            <w:tcW w:w="1028" w:type="dxa"/>
            <w:tcBorders>
              <w:top w:val="nil"/>
              <w:left w:val="nil"/>
              <w:bottom w:val="nil"/>
              <w:right w:val="single" w:sz="8" w:space="0" w:color="auto"/>
            </w:tcBorders>
            <w:shd w:val="clear" w:color="auto" w:fill="auto"/>
            <w:noWrap/>
            <w:vAlign w:val="center"/>
            <w:hideMark/>
          </w:tcPr>
          <w:p w14:paraId="2D8496C1"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+115%</w:t>
            </w:r>
          </w:p>
        </w:tc>
        <w:tc>
          <w:tcPr>
            <w:tcW w:w="968" w:type="dxa"/>
            <w:tcBorders>
              <w:top w:val="nil"/>
              <w:left w:val="nil"/>
              <w:bottom w:val="nil"/>
              <w:right w:val="nil"/>
            </w:tcBorders>
            <w:shd w:val="clear" w:color="auto" w:fill="auto"/>
            <w:noWrap/>
            <w:vAlign w:val="bottom"/>
            <w:hideMark/>
          </w:tcPr>
          <w:p w14:paraId="52983797" w14:textId="77777777" w:rsidR="00682944" w:rsidRPr="00C14967" w:rsidRDefault="00682944" w:rsidP="00C46D42">
            <w:pPr>
              <w:jc w:val="right"/>
              <w:rPr>
                <w:rFonts w:ascii="Calibri" w:hAnsi="Calibri" w:cs="Calibri"/>
                <w:b/>
                <w:bCs/>
                <w:color w:val="000000"/>
                <w:sz w:val="20"/>
                <w:lang w:val="en-IE" w:eastAsia="en-IE"/>
              </w:rPr>
            </w:pPr>
          </w:p>
        </w:tc>
      </w:tr>
      <w:tr w:rsidR="00682944" w:rsidRPr="00C14967" w14:paraId="57B81B9B"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7D36CB7D" w14:textId="77777777" w:rsidR="00682944" w:rsidRPr="00C14967" w:rsidRDefault="00682944" w:rsidP="00C46D42">
            <w:pPr>
              <w:jc w:val="both"/>
              <w:rPr>
                <w:rFonts w:ascii="Calibri" w:hAnsi="Calibri" w:cs="Calibri"/>
                <w:i/>
                <w:iCs/>
                <w:color w:val="000000"/>
                <w:sz w:val="18"/>
                <w:szCs w:val="18"/>
                <w:lang w:val="en-IE" w:eastAsia="en-IE"/>
              </w:rPr>
            </w:pPr>
            <w:r w:rsidRPr="00C14967">
              <w:rPr>
                <w:rFonts w:ascii="Calibri" w:hAnsi="Calibri" w:cs="Calibri"/>
                <w:i/>
                <w:iCs/>
                <w:color w:val="000000"/>
                <w:sz w:val="18"/>
                <w:szCs w:val="18"/>
                <w:lang w:val="en-IE" w:eastAsia="en-IE"/>
              </w:rPr>
              <w:t>Adjusted EBITDA margin</w:t>
            </w:r>
          </w:p>
        </w:tc>
        <w:tc>
          <w:tcPr>
            <w:tcW w:w="1036" w:type="dxa"/>
            <w:tcBorders>
              <w:top w:val="nil"/>
              <w:left w:val="nil"/>
              <w:bottom w:val="nil"/>
              <w:right w:val="nil"/>
            </w:tcBorders>
            <w:shd w:val="clear" w:color="auto" w:fill="auto"/>
            <w:noWrap/>
            <w:vAlign w:val="center"/>
            <w:hideMark/>
          </w:tcPr>
          <w:p w14:paraId="3A297DE9" w14:textId="77777777" w:rsidR="00682944" w:rsidRPr="00C14967" w:rsidRDefault="00682944" w:rsidP="00C46D42">
            <w:pPr>
              <w:jc w:val="right"/>
              <w:rPr>
                <w:rFonts w:ascii="Calibri" w:hAnsi="Calibri" w:cs="Calibri"/>
                <w:i/>
                <w:iCs/>
                <w:sz w:val="18"/>
                <w:szCs w:val="18"/>
                <w:lang w:val="en-IE" w:eastAsia="en-IE"/>
              </w:rPr>
            </w:pPr>
            <w:r w:rsidRPr="00C14967">
              <w:rPr>
                <w:rFonts w:ascii="Calibri" w:hAnsi="Calibri" w:cs="Calibri"/>
                <w:i/>
                <w:iCs/>
                <w:sz w:val="18"/>
                <w:szCs w:val="18"/>
                <w:lang w:val="en-IE" w:eastAsia="en-IE"/>
              </w:rPr>
              <w:t>-24.4%</w:t>
            </w:r>
          </w:p>
        </w:tc>
        <w:tc>
          <w:tcPr>
            <w:tcW w:w="1036" w:type="dxa"/>
            <w:tcBorders>
              <w:top w:val="nil"/>
              <w:left w:val="nil"/>
              <w:bottom w:val="nil"/>
              <w:right w:val="nil"/>
            </w:tcBorders>
            <w:shd w:val="clear" w:color="auto" w:fill="auto"/>
            <w:noWrap/>
            <w:vAlign w:val="center"/>
            <w:hideMark/>
          </w:tcPr>
          <w:p w14:paraId="64D02517" w14:textId="77777777" w:rsidR="00682944" w:rsidRPr="00C14967" w:rsidRDefault="00682944" w:rsidP="00C46D42">
            <w:pPr>
              <w:jc w:val="right"/>
              <w:rPr>
                <w:rFonts w:ascii="Calibri" w:hAnsi="Calibri" w:cs="Calibri"/>
                <w:i/>
                <w:iCs/>
                <w:sz w:val="18"/>
                <w:szCs w:val="18"/>
                <w:lang w:val="en-IE" w:eastAsia="en-IE"/>
              </w:rPr>
            </w:pPr>
            <w:r w:rsidRPr="00C14967">
              <w:rPr>
                <w:rFonts w:ascii="Calibri" w:hAnsi="Calibri" w:cs="Calibri"/>
                <w:i/>
                <w:iCs/>
                <w:sz w:val="18"/>
                <w:szCs w:val="18"/>
                <w:lang w:val="en-IE" w:eastAsia="en-IE"/>
              </w:rPr>
              <w:t>-21.1%</w:t>
            </w:r>
          </w:p>
        </w:tc>
        <w:tc>
          <w:tcPr>
            <w:tcW w:w="1036" w:type="dxa"/>
            <w:tcBorders>
              <w:top w:val="nil"/>
              <w:left w:val="nil"/>
              <w:bottom w:val="nil"/>
              <w:right w:val="nil"/>
            </w:tcBorders>
            <w:shd w:val="clear" w:color="auto" w:fill="auto"/>
            <w:noWrap/>
            <w:vAlign w:val="center"/>
            <w:hideMark/>
          </w:tcPr>
          <w:p w14:paraId="202BCE35" w14:textId="77777777" w:rsidR="00682944" w:rsidRPr="00C14967" w:rsidRDefault="00682944" w:rsidP="00C46D42">
            <w:pPr>
              <w:jc w:val="right"/>
              <w:rPr>
                <w:rFonts w:ascii="Calibri" w:hAnsi="Calibri" w:cs="Calibri"/>
                <w:i/>
                <w:iCs/>
                <w:color w:val="000000"/>
                <w:sz w:val="18"/>
                <w:szCs w:val="18"/>
                <w:lang w:val="en-IE" w:eastAsia="en-IE"/>
              </w:rPr>
            </w:pPr>
            <w:r w:rsidRPr="00C14967">
              <w:rPr>
                <w:rFonts w:ascii="Calibri" w:hAnsi="Calibri" w:cs="Calibri"/>
                <w:i/>
                <w:iCs/>
                <w:color w:val="000000"/>
                <w:sz w:val="18"/>
                <w:szCs w:val="18"/>
                <w:lang w:val="en-IE" w:eastAsia="en-IE"/>
              </w:rPr>
              <w:t>-330bps</w:t>
            </w:r>
          </w:p>
        </w:tc>
        <w:tc>
          <w:tcPr>
            <w:tcW w:w="1028" w:type="dxa"/>
            <w:tcBorders>
              <w:top w:val="nil"/>
              <w:left w:val="nil"/>
              <w:bottom w:val="nil"/>
              <w:right w:val="single" w:sz="8" w:space="0" w:color="auto"/>
            </w:tcBorders>
            <w:shd w:val="clear" w:color="auto" w:fill="auto"/>
            <w:noWrap/>
            <w:vAlign w:val="center"/>
            <w:hideMark/>
          </w:tcPr>
          <w:p w14:paraId="4B927B7B" w14:textId="77777777" w:rsidR="00682944" w:rsidRPr="00C14967" w:rsidRDefault="00682944" w:rsidP="00C46D42">
            <w:pPr>
              <w:jc w:val="right"/>
              <w:rPr>
                <w:rFonts w:ascii="Calibri" w:hAnsi="Calibri" w:cs="Calibri"/>
                <w:i/>
                <w:iCs/>
                <w:color w:val="000000"/>
                <w:sz w:val="18"/>
                <w:szCs w:val="18"/>
                <w:lang w:val="en-IE" w:eastAsia="en-IE"/>
              </w:rPr>
            </w:pPr>
            <w:r w:rsidRPr="00C14967">
              <w:rPr>
                <w:rFonts w:ascii="Calibri" w:hAnsi="Calibri" w:cs="Calibri"/>
                <w:i/>
                <w:iCs/>
                <w:color w:val="000000"/>
                <w:sz w:val="18"/>
                <w:szCs w:val="18"/>
                <w:lang w:val="en-IE" w:eastAsia="en-IE"/>
              </w:rPr>
              <w:t>-380bps</w:t>
            </w:r>
          </w:p>
        </w:tc>
        <w:tc>
          <w:tcPr>
            <w:tcW w:w="968" w:type="dxa"/>
            <w:tcBorders>
              <w:top w:val="nil"/>
              <w:left w:val="nil"/>
              <w:bottom w:val="nil"/>
              <w:right w:val="nil"/>
            </w:tcBorders>
            <w:shd w:val="clear" w:color="auto" w:fill="auto"/>
            <w:noWrap/>
            <w:vAlign w:val="bottom"/>
            <w:hideMark/>
          </w:tcPr>
          <w:p w14:paraId="4D97E850" w14:textId="77777777" w:rsidR="00682944" w:rsidRPr="00C14967" w:rsidRDefault="00682944" w:rsidP="00C46D42">
            <w:pPr>
              <w:jc w:val="right"/>
              <w:rPr>
                <w:rFonts w:ascii="Calibri" w:hAnsi="Calibri" w:cs="Calibri"/>
                <w:i/>
                <w:iCs/>
                <w:color w:val="000000"/>
                <w:sz w:val="18"/>
                <w:szCs w:val="18"/>
                <w:lang w:val="en-IE" w:eastAsia="en-IE"/>
              </w:rPr>
            </w:pPr>
          </w:p>
        </w:tc>
      </w:tr>
      <w:tr w:rsidR="00682944" w:rsidRPr="00C14967" w14:paraId="696246D0"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4D07DB48" w14:textId="77777777" w:rsidR="00682944" w:rsidRPr="00C14967" w:rsidRDefault="00682944" w:rsidP="00C46D42">
            <w:pPr>
              <w:jc w:val="both"/>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4174280E" w14:textId="77777777" w:rsidR="00682944" w:rsidRPr="00C14967"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20318531" w14:textId="77777777" w:rsidR="00682944" w:rsidRPr="00C14967"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26CF760E" w14:textId="77777777" w:rsidR="00682944" w:rsidRPr="00C14967"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7FF0B4F9" w14:textId="77777777" w:rsidR="00682944" w:rsidRPr="00C14967" w:rsidRDefault="00682944" w:rsidP="00C46D42">
            <w:pPr>
              <w:jc w:val="right"/>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968" w:type="dxa"/>
            <w:tcBorders>
              <w:top w:val="nil"/>
              <w:left w:val="nil"/>
              <w:bottom w:val="nil"/>
              <w:right w:val="nil"/>
            </w:tcBorders>
            <w:shd w:val="clear" w:color="auto" w:fill="auto"/>
            <w:noWrap/>
            <w:vAlign w:val="bottom"/>
            <w:hideMark/>
          </w:tcPr>
          <w:p w14:paraId="505BB602" w14:textId="77777777" w:rsidR="00682944" w:rsidRPr="00C14967" w:rsidRDefault="00682944" w:rsidP="00C46D42">
            <w:pPr>
              <w:jc w:val="right"/>
              <w:rPr>
                <w:rFonts w:ascii="Calibri" w:hAnsi="Calibri" w:cs="Calibri"/>
                <w:color w:val="000000"/>
                <w:sz w:val="2"/>
                <w:szCs w:val="2"/>
                <w:lang w:val="en-IE" w:eastAsia="en-IE"/>
              </w:rPr>
            </w:pPr>
          </w:p>
        </w:tc>
      </w:tr>
      <w:tr w:rsidR="00682944" w:rsidRPr="00C14967" w14:paraId="2622874F"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7A437C77" w14:textId="77777777" w:rsidR="00682944" w:rsidRPr="00C14967" w:rsidRDefault="00682944" w:rsidP="00C46D42">
            <w:pPr>
              <w:jc w:val="both"/>
              <w:rPr>
                <w:rFonts w:ascii="Calibri" w:hAnsi="Calibri" w:cs="Calibri"/>
                <w:color w:val="000000"/>
                <w:sz w:val="20"/>
                <w:lang w:val="en-IE" w:eastAsia="en-IE"/>
              </w:rPr>
            </w:pPr>
            <w:r w:rsidRPr="00C14967">
              <w:rPr>
                <w:rFonts w:ascii="Calibri" w:hAnsi="Calibri" w:cs="Calibri"/>
                <w:color w:val="000000"/>
                <w:sz w:val="20"/>
                <w:lang w:val="en-IE" w:eastAsia="en-IE"/>
              </w:rPr>
              <w:t>Depreciation and amortisation</w:t>
            </w:r>
          </w:p>
        </w:tc>
        <w:tc>
          <w:tcPr>
            <w:tcW w:w="1036" w:type="dxa"/>
            <w:tcBorders>
              <w:top w:val="nil"/>
              <w:left w:val="nil"/>
              <w:bottom w:val="single" w:sz="8" w:space="0" w:color="auto"/>
              <w:right w:val="nil"/>
            </w:tcBorders>
            <w:shd w:val="clear" w:color="auto" w:fill="auto"/>
            <w:noWrap/>
            <w:vAlign w:val="center"/>
            <w:hideMark/>
          </w:tcPr>
          <w:p w14:paraId="0A0AD872"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(37)</w:t>
            </w:r>
          </w:p>
        </w:tc>
        <w:tc>
          <w:tcPr>
            <w:tcW w:w="1036" w:type="dxa"/>
            <w:tcBorders>
              <w:top w:val="nil"/>
              <w:left w:val="nil"/>
              <w:bottom w:val="single" w:sz="8" w:space="0" w:color="auto"/>
              <w:right w:val="nil"/>
            </w:tcBorders>
            <w:shd w:val="clear" w:color="auto" w:fill="auto"/>
            <w:noWrap/>
            <w:vAlign w:val="center"/>
            <w:hideMark/>
          </w:tcPr>
          <w:p w14:paraId="5D1E4097"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(29)</w:t>
            </w:r>
          </w:p>
        </w:tc>
        <w:tc>
          <w:tcPr>
            <w:tcW w:w="1036" w:type="dxa"/>
            <w:tcBorders>
              <w:top w:val="nil"/>
              <w:left w:val="nil"/>
              <w:bottom w:val="single" w:sz="8" w:space="0" w:color="auto"/>
              <w:right w:val="nil"/>
            </w:tcBorders>
            <w:shd w:val="clear" w:color="auto" w:fill="auto"/>
            <w:noWrap/>
            <w:vAlign w:val="center"/>
            <w:hideMark/>
          </w:tcPr>
          <w:p w14:paraId="6CA0BD04" w14:textId="77777777" w:rsidR="00682944" w:rsidRPr="00C14967" w:rsidRDefault="00682944" w:rsidP="00C46D42">
            <w:pPr>
              <w:jc w:val="right"/>
              <w:rPr>
                <w:rFonts w:ascii="Calibri" w:hAnsi="Calibri" w:cs="Calibri"/>
                <w:sz w:val="20"/>
                <w:lang w:val="en-IE" w:eastAsia="en-IE"/>
              </w:rPr>
            </w:pPr>
            <w:r w:rsidRPr="00C14967">
              <w:rPr>
                <w:rFonts w:ascii="Calibri" w:hAnsi="Calibri" w:cs="Calibri"/>
                <w:sz w:val="20"/>
                <w:lang w:val="en-IE" w:eastAsia="en-IE"/>
              </w:rPr>
              <w:t>+28%</w:t>
            </w:r>
          </w:p>
        </w:tc>
        <w:tc>
          <w:tcPr>
            <w:tcW w:w="1028" w:type="dxa"/>
            <w:tcBorders>
              <w:top w:val="nil"/>
              <w:left w:val="nil"/>
              <w:bottom w:val="single" w:sz="8" w:space="0" w:color="auto"/>
              <w:right w:val="single" w:sz="8" w:space="0" w:color="auto"/>
            </w:tcBorders>
            <w:shd w:val="clear" w:color="auto" w:fill="auto"/>
            <w:noWrap/>
            <w:vAlign w:val="center"/>
            <w:hideMark/>
          </w:tcPr>
          <w:p w14:paraId="6D802C53"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+30%</w:t>
            </w:r>
          </w:p>
        </w:tc>
        <w:tc>
          <w:tcPr>
            <w:tcW w:w="968" w:type="dxa"/>
            <w:tcBorders>
              <w:top w:val="nil"/>
              <w:left w:val="nil"/>
              <w:bottom w:val="nil"/>
              <w:right w:val="nil"/>
            </w:tcBorders>
            <w:shd w:val="clear" w:color="auto" w:fill="auto"/>
            <w:noWrap/>
            <w:vAlign w:val="bottom"/>
            <w:hideMark/>
          </w:tcPr>
          <w:p w14:paraId="69315F51" w14:textId="77777777" w:rsidR="00682944" w:rsidRPr="00C14967" w:rsidRDefault="00682944" w:rsidP="00C46D42">
            <w:pPr>
              <w:jc w:val="right"/>
              <w:rPr>
                <w:rFonts w:ascii="Calibri" w:hAnsi="Calibri" w:cs="Calibri"/>
                <w:color w:val="000000"/>
                <w:sz w:val="20"/>
                <w:lang w:val="en-IE" w:eastAsia="en-IE"/>
              </w:rPr>
            </w:pPr>
          </w:p>
        </w:tc>
      </w:tr>
      <w:tr w:rsidR="00682944" w:rsidRPr="00C14967" w14:paraId="361B2DC2" w14:textId="77777777" w:rsidTr="00C46D42">
        <w:trPr>
          <w:trHeight w:val="34"/>
        </w:trPr>
        <w:tc>
          <w:tcPr>
            <w:tcW w:w="2928" w:type="dxa"/>
            <w:tcBorders>
              <w:top w:val="nil"/>
              <w:left w:val="single" w:sz="8" w:space="0" w:color="auto"/>
              <w:bottom w:val="nil"/>
              <w:right w:val="nil"/>
            </w:tcBorders>
            <w:shd w:val="clear" w:color="auto" w:fill="auto"/>
            <w:noWrap/>
            <w:vAlign w:val="center"/>
            <w:hideMark/>
          </w:tcPr>
          <w:p w14:paraId="15ADB639" w14:textId="77777777" w:rsidR="00682944" w:rsidRPr="00C14967" w:rsidRDefault="00682944" w:rsidP="00C46D42">
            <w:pPr>
              <w:jc w:val="both"/>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center"/>
            <w:hideMark/>
          </w:tcPr>
          <w:p w14:paraId="443457FD" w14:textId="77777777" w:rsidR="00682944" w:rsidRPr="00C14967" w:rsidRDefault="00682944" w:rsidP="00C46D42">
            <w:pPr>
              <w:jc w:val="both"/>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center"/>
            <w:hideMark/>
          </w:tcPr>
          <w:p w14:paraId="27204FFD" w14:textId="77777777" w:rsidR="00682944" w:rsidRPr="00C14967"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1DA976E7" w14:textId="77777777" w:rsidR="00682944" w:rsidRPr="00C14967" w:rsidRDefault="00682944" w:rsidP="00C46D42">
            <w:pPr>
              <w:jc w:val="right"/>
              <w:rPr>
                <w:rFonts w:ascii="Times New Roman" w:hAnsi="Times New Roman"/>
                <w:sz w:val="20"/>
                <w:lang w:val="en-IE" w:eastAsia="en-IE"/>
              </w:rPr>
            </w:pPr>
          </w:p>
        </w:tc>
        <w:tc>
          <w:tcPr>
            <w:tcW w:w="1028" w:type="dxa"/>
            <w:tcBorders>
              <w:top w:val="nil"/>
              <w:left w:val="nil"/>
              <w:bottom w:val="nil"/>
              <w:right w:val="single" w:sz="8" w:space="0" w:color="auto"/>
            </w:tcBorders>
            <w:shd w:val="clear" w:color="auto" w:fill="auto"/>
            <w:noWrap/>
            <w:vAlign w:val="center"/>
            <w:hideMark/>
          </w:tcPr>
          <w:p w14:paraId="0943352B" w14:textId="77777777" w:rsidR="00682944" w:rsidRPr="00C14967" w:rsidRDefault="00682944" w:rsidP="00C46D42">
            <w:pPr>
              <w:jc w:val="right"/>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968" w:type="dxa"/>
            <w:tcBorders>
              <w:top w:val="nil"/>
              <w:left w:val="nil"/>
              <w:bottom w:val="nil"/>
              <w:right w:val="nil"/>
            </w:tcBorders>
            <w:shd w:val="clear" w:color="auto" w:fill="auto"/>
            <w:noWrap/>
            <w:vAlign w:val="bottom"/>
            <w:hideMark/>
          </w:tcPr>
          <w:p w14:paraId="725B5D67" w14:textId="77777777" w:rsidR="00682944" w:rsidRPr="00C14967" w:rsidRDefault="00682944" w:rsidP="00C46D42">
            <w:pPr>
              <w:jc w:val="right"/>
              <w:rPr>
                <w:rFonts w:ascii="Calibri" w:hAnsi="Calibri" w:cs="Calibri"/>
                <w:color w:val="000000"/>
                <w:sz w:val="2"/>
                <w:szCs w:val="2"/>
                <w:lang w:val="en-IE" w:eastAsia="en-IE"/>
              </w:rPr>
            </w:pPr>
          </w:p>
        </w:tc>
      </w:tr>
      <w:tr w:rsidR="00682944" w:rsidRPr="00C14967" w14:paraId="696D71E8" w14:textId="77777777" w:rsidTr="00C46D42">
        <w:trPr>
          <w:trHeight w:val="255"/>
        </w:trPr>
        <w:tc>
          <w:tcPr>
            <w:tcW w:w="2928" w:type="dxa"/>
            <w:tcBorders>
              <w:top w:val="nil"/>
              <w:left w:val="single" w:sz="8" w:space="0" w:color="auto"/>
              <w:bottom w:val="nil"/>
              <w:right w:val="nil"/>
            </w:tcBorders>
            <w:shd w:val="clear" w:color="auto" w:fill="auto"/>
            <w:noWrap/>
            <w:vAlign w:val="center"/>
            <w:hideMark/>
          </w:tcPr>
          <w:p w14:paraId="4BB73056" w14:textId="77777777" w:rsidR="00682944" w:rsidRPr="00C14967" w:rsidRDefault="00682944" w:rsidP="00C46D42">
            <w:pPr>
              <w:jc w:val="both"/>
              <w:rPr>
                <w:rFonts w:ascii="Calibri" w:hAnsi="Calibri" w:cs="Calibri"/>
                <w:b/>
                <w:bCs/>
                <w:color w:val="000000"/>
                <w:sz w:val="20"/>
                <w:lang w:val="en-IE" w:eastAsia="en-IE"/>
              </w:rPr>
            </w:pPr>
            <w:r w:rsidRPr="00C14967">
              <w:rPr>
                <w:rFonts w:ascii="Calibri" w:hAnsi="Calibri" w:cs="Calibri"/>
                <w:b/>
                <w:bCs/>
                <w:color w:val="000000"/>
                <w:sz w:val="20"/>
                <w:lang w:val="en-IE" w:eastAsia="en-IE"/>
              </w:rPr>
              <w:t>Adjusted</w:t>
            </w:r>
            <w:r w:rsidRPr="00C14967">
              <w:rPr>
                <w:rFonts w:ascii="Calibri" w:hAnsi="Calibri" w:cs="Calibri"/>
                <w:i/>
                <w:iCs/>
                <w:color w:val="000000"/>
                <w:sz w:val="20"/>
                <w:vertAlign w:val="superscript"/>
                <w:lang w:val="en-IE" w:eastAsia="en-IE"/>
              </w:rPr>
              <w:t xml:space="preserve">1 </w:t>
            </w:r>
            <w:r w:rsidRPr="00C14967">
              <w:rPr>
                <w:rFonts w:ascii="Calibri" w:hAnsi="Calibri" w:cs="Calibri"/>
                <w:b/>
                <w:bCs/>
                <w:color w:val="000000"/>
                <w:sz w:val="20"/>
                <w:lang w:val="en-IE" w:eastAsia="en-IE"/>
              </w:rPr>
              <w:t>operating profit</w:t>
            </w:r>
          </w:p>
        </w:tc>
        <w:tc>
          <w:tcPr>
            <w:tcW w:w="1036" w:type="dxa"/>
            <w:tcBorders>
              <w:top w:val="nil"/>
              <w:left w:val="nil"/>
              <w:bottom w:val="nil"/>
              <w:right w:val="nil"/>
            </w:tcBorders>
            <w:shd w:val="clear" w:color="auto" w:fill="auto"/>
            <w:noWrap/>
            <w:vAlign w:val="center"/>
            <w:hideMark/>
          </w:tcPr>
          <w:p w14:paraId="4DC62A4F"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(207)</w:t>
            </w:r>
          </w:p>
        </w:tc>
        <w:tc>
          <w:tcPr>
            <w:tcW w:w="1036" w:type="dxa"/>
            <w:tcBorders>
              <w:top w:val="nil"/>
              <w:left w:val="nil"/>
              <w:bottom w:val="nil"/>
              <w:right w:val="nil"/>
            </w:tcBorders>
            <w:shd w:val="clear" w:color="auto" w:fill="auto"/>
            <w:noWrap/>
            <w:vAlign w:val="center"/>
            <w:hideMark/>
          </w:tcPr>
          <w:p w14:paraId="4651F516"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(110)</w:t>
            </w:r>
          </w:p>
        </w:tc>
        <w:tc>
          <w:tcPr>
            <w:tcW w:w="1036" w:type="dxa"/>
            <w:tcBorders>
              <w:top w:val="nil"/>
              <w:left w:val="nil"/>
              <w:bottom w:val="nil"/>
              <w:right w:val="nil"/>
            </w:tcBorders>
            <w:shd w:val="clear" w:color="auto" w:fill="auto"/>
            <w:noWrap/>
            <w:vAlign w:val="center"/>
            <w:hideMark/>
          </w:tcPr>
          <w:p w14:paraId="51342568" w14:textId="77777777" w:rsidR="00682944" w:rsidRPr="00C14967" w:rsidRDefault="00682944" w:rsidP="00C46D42">
            <w:pPr>
              <w:jc w:val="right"/>
              <w:rPr>
                <w:rFonts w:ascii="Calibri" w:hAnsi="Calibri" w:cs="Calibri"/>
                <w:b/>
                <w:bCs/>
                <w:sz w:val="20"/>
                <w:lang w:val="en-IE" w:eastAsia="en-IE"/>
              </w:rPr>
            </w:pPr>
            <w:r w:rsidRPr="00C14967">
              <w:rPr>
                <w:rFonts w:ascii="Calibri" w:hAnsi="Calibri" w:cs="Calibri"/>
                <w:b/>
                <w:bCs/>
                <w:sz w:val="20"/>
                <w:lang w:val="en-IE" w:eastAsia="en-IE"/>
              </w:rPr>
              <w:t>+87%</w:t>
            </w:r>
          </w:p>
        </w:tc>
        <w:tc>
          <w:tcPr>
            <w:tcW w:w="1028" w:type="dxa"/>
            <w:tcBorders>
              <w:top w:val="nil"/>
              <w:left w:val="nil"/>
              <w:bottom w:val="nil"/>
              <w:right w:val="single" w:sz="8" w:space="0" w:color="auto"/>
            </w:tcBorders>
            <w:shd w:val="clear" w:color="auto" w:fill="auto"/>
            <w:noWrap/>
            <w:vAlign w:val="center"/>
            <w:hideMark/>
          </w:tcPr>
          <w:p w14:paraId="588BED82" w14:textId="77777777" w:rsidR="00682944" w:rsidRPr="00C14967" w:rsidRDefault="00682944" w:rsidP="00C46D42">
            <w:pPr>
              <w:jc w:val="right"/>
              <w:rPr>
                <w:rFonts w:ascii="Calibri" w:hAnsi="Calibri" w:cs="Calibri"/>
                <w:b/>
                <w:bCs/>
                <w:color w:val="000000"/>
                <w:sz w:val="20"/>
                <w:lang w:val="en-IE" w:eastAsia="en-IE"/>
              </w:rPr>
            </w:pPr>
            <w:r w:rsidRPr="00C14967">
              <w:rPr>
                <w:rFonts w:ascii="Calibri" w:hAnsi="Calibri" w:cs="Calibri"/>
                <w:b/>
                <w:bCs/>
                <w:color w:val="000000"/>
                <w:sz w:val="20"/>
                <w:lang w:val="en-IE" w:eastAsia="en-IE"/>
              </w:rPr>
              <w:t>+92%</w:t>
            </w:r>
          </w:p>
        </w:tc>
        <w:tc>
          <w:tcPr>
            <w:tcW w:w="968" w:type="dxa"/>
            <w:tcBorders>
              <w:top w:val="nil"/>
              <w:left w:val="nil"/>
              <w:bottom w:val="nil"/>
              <w:right w:val="nil"/>
            </w:tcBorders>
            <w:shd w:val="clear" w:color="auto" w:fill="auto"/>
            <w:noWrap/>
            <w:vAlign w:val="bottom"/>
            <w:hideMark/>
          </w:tcPr>
          <w:p w14:paraId="0B236F31" w14:textId="77777777" w:rsidR="00682944" w:rsidRPr="00C14967" w:rsidRDefault="00682944" w:rsidP="00C46D42">
            <w:pPr>
              <w:jc w:val="right"/>
              <w:rPr>
                <w:rFonts w:ascii="Calibri" w:hAnsi="Calibri" w:cs="Calibri"/>
                <w:b/>
                <w:bCs/>
                <w:color w:val="000000"/>
                <w:sz w:val="20"/>
                <w:lang w:val="en-IE" w:eastAsia="en-IE"/>
              </w:rPr>
            </w:pPr>
          </w:p>
        </w:tc>
      </w:tr>
      <w:tr w:rsidR="00682944" w:rsidRPr="00C14967" w14:paraId="1B246C91" w14:textId="77777777" w:rsidTr="00C46D42">
        <w:trPr>
          <w:trHeight w:val="120"/>
        </w:trPr>
        <w:tc>
          <w:tcPr>
            <w:tcW w:w="2928" w:type="dxa"/>
            <w:tcBorders>
              <w:top w:val="nil"/>
              <w:left w:val="single" w:sz="8" w:space="0" w:color="auto"/>
              <w:bottom w:val="single" w:sz="8" w:space="0" w:color="auto"/>
              <w:right w:val="nil"/>
            </w:tcBorders>
            <w:shd w:val="clear" w:color="auto" w:fill="auto"/>
            <w:noWrap/>
            <w:vAlign w:val="center"/>
            <w:hideMark/>
          </w:tcPr>
          <w:p w14:paraId="26B7B995" w14:textId="77777777" w:rsidR="00682944" w:rsidRPr="00C14967" w:rsidRDefault="00682944" w:rsidP="00C46D42">
            <w:pPr>
              <w:jc w:val="both"/>
              <w:rPr>
                <w:rFonts w:ascii="Calibri" w:hAnsi="Calibri" w:cs="Calibri"/>
                <w:b/>
                <w:bCs/>
                <w:color w:val="FF0000"/>
                <w:sz w:val="2"/>
                <w:szCs w:val="2"/>
                <w:lang w:val="en-IE" w:eastAsia="en-IE"/>
              </w:rPr>
            </w:pPr>
            <w:r w:rsidRPr="00C14967">
              <w:rPr>
                <w:rFonts w:ascii="Calibri" w:hAnsi="Calibri" w:cs="Calibri"/>
                <w:b/>
                <w:bCs/>
                <w:color w:val="FF0000"/>
                <w:sz w:val="2"/>
                <w:szCs w:val="2"/>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71575CF9" w14:textId="77777777" w:rsidR="00682944" w:rsidRPr="00C14967" w:rsidRDefault="00682944" w:rsidP="00C46D42">
            <w:pPr>
              <w:jc w:val="right"/>
              <w:rPr>
                <w:rFonts w:ascii="Calibri" w:hAnsi="Calibri" w:cs="Calibri"/>
                <w:b/>
                <w:bCs/>
                <w:color w:val="FF0000"/>
                <w:sz w:val="2"/>
                <w:szCs w:val="2"/>
                <w:lang w:val="en-IE" w:eastAsia="en-IE"/>
              </w:rPr>
            </w:pPr>
            <w:r w:rsidRPr="00C14967">
              <w:rPr>
                <w:rFonts w:ascii="Calibri" w:hAnsi="Calibri" w:cs="Calibri"/>
                <w:b/>
                <w:bCs/>
                <w:color w:val="FF0000"/>
                <w:sz w:val="2"/>
                <w:szCs w:val="2"/>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3F96A01D" w14:textId="77777777" w:rsidR="00682944" w:rsidRPr="00C14967" w:rsidRDefault="00682944" w:rsidP="00C46D42">
            <w:pPr>
              <w:jc w:val="right"/>
              <w:rPr>
                <w:rFonts w:ascii="Calibri" w:hAnsi="Calibri" w:cs="Calibri"/>
                <w:b/>
                <w:bCs/>
                <w:sz w:val="2"/>
                <w:szCs w:val="2"/>
                <w:lang w:val="en-IE" w:eastAsia="en-IE"/>
              </w:rPr>
            </w:pPr>
            <w:r w:rsidRPr="00C14967">
              <w:rPr>
                <w:rFonts w:ascii="Calibri" w:hAnsi="Calibri" w:cs="Calibri"/>
                <w:b/>
                <w:bCs/>
                <w:sz w:val="2"/>
                <w:szCs w:val="2"/>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1089427E" w14:textId="77777777" w:rsidR="00682944" w:rsidRPr="00C14967" w:rsidRDefault="00682944" w:rsidP="00C46D42">
            <w:pPr>
              <w:jc w:val="right"/>
              <w:rPr>
                <w:rFonts w:ascii="Calibri" w:hAnsi="Calibri" w:cs="Calibri"/>
                <w:b/>
                <w:bCs/>
                <w:sz w:val="2"/>
                <w:szCs w:val="2"/>
                <w:lang w:val="en-IE" w:eastAsia="en-IE"/>
              </w:rPr>
            </w:pPr>
            <w:r w:rsidRPr="00C14967">
              <w:rPr>
                <w:rFonts w:ascii="Calibri" w:hAnsi="Calibri" w:cs="Calibri"/>
                <w:b/>
                <w:bCs/>
                <w:sz w:val="2"/>
                <w:szCs w:val="2"/>
                <w:lang w:val="en-IE" w:eastAsia="en-IE"/>
              </w:rPr>
              <w:t> </w:t>
            </w:r>
          </w:p>
        </w:tc>
        <w:tc>
          <w:tcPr>
            <w:tcW w:w="1028" w:type="dxa"/>
            <w:tcBorders>
              <w:top w:val="nil"/>
              <w:left w:val="nil"/>
              <w:bottom w:val="single" w:sz="8" w:space="0" w:color="auto"/>
              <w:right w:val="single" w:sz="8" w:space="0" w:color="auto"/>
            </w:tcBorders>
            <w:shd w:val="clear" w:color="auto" w:fill="auto"/>
            <w:noWrap/>
            <w:vAlign w:val="center"/>
            <w:hideMark/>
          </w:tcPr>
          <w:p w14:paraId="7CC899F6" w14:textId="77777777" w:rsidR="00682944" w:rsidRPr="00C14967" w:rsidRDefault="00682944" w:rsidP="00C46D42">
            <w:pPr>
              <w:jc w:val="right"/>
              <w:rPr>
                <w:rFonts w:ascii="Calibri" w:hAnsi="Calibri" w:cs="Calibri"/>
                <w:b/>
                <w:bCs/>
                <w:color w:val="FF0000"/>
                <w:sz w:val="2"/>
                <w:szCs w:val="2"/>
                <w:lang w:val="en-IE" w:eastAsia="en-IE"/>
              </w:rPr>
            </w:pPr>
            <w:r w:rsidRPr="00C14967">
              <w:rPr>
                <w:rFonts w:ascii="Calibri" w:hAnsi="Calibri" w:cs="Calibri"/>
                <w:b/>
                <w:bCs/>
                <w:color w:val="FF0000"/>
                <w:sz w:val="2"/>
                <w:szCs w:val="2"/>
                <w:lang w:val="en-IE" w:eastAsia="en-IE"/>
              </w:rPr>
              <w:t> </w:t>
            </w:r>
          </w:p>
        </w:tc>
        <w:tc>
          <w:tcPr>
            <w:tcW w:w="968" w:type="dxa"/>
            <w:tcBorders>
              <w:top w:val="nil"/>
              <w:left w:val="nil"/>
              <w:bottom w:val="nil"/>
              <w:right w:val="nil"/>
            </w:tcBorders>
            <w:shd w:val="clear" w:color="auto" w:fill="auto"/>
            <w:noWrap/>
            <w:vAlign w:val="bottom"/>
            <w:hideMark/>
          </w:tcPr>
          <w:p w14:paraId="36C7696E" w14:textId="77777777" w:rsidR="00682944" w:rsidRPr="00C14967" w:rsidRDefault="00682944" w:rsidP="00C46D42">
            <w:pPr>
              <w:jc w:val="right"/>
              <w:rPr>
                <w:rFonts w:ascii="Calibri" w:hAnsi="Calibri" w:cs="Calibri"/>
                <w:b/>
                <w:bCs/>
                <w:color w:val="FF0000"/>
                <w:sz w:val="2"/>
                <w:szCs w:val="2"/>
                <w:lang w:val="en-IE" w:eastAsia="en-IE"/>
              </w:rPr>
            </w:pPr>
          </w:p>
        </w:tc>
      </w:tr>
      <w:tr w:rsidR="00682944" w:rsidRPr="00C14967" w14:paraId="5BB142D6" w14:textId="77777777" w:rsidTr="00C46D42">
        <w:trPr>
          <w:trHeight w:val="75"/>
        </w:trPr>
        <w:tc>
          <w:tcPr>
            <w:tcW w:w="2928" w:type="dxa"/>
            <w:tcBorders>
              <w:top w:val="nil"/>
              <w:left w:val="nil"/>
              <w:bottom w:val="nil"/>
              <w:right w:val="nil"/>
            </w:tcBorders>
            <w:shd w:val="clear" w:color="auto" w:fill="auto"/>
            <w:noWrap/>
            <w:vAlign w:val="center"/>
            <w:hideMark/>
          </w:tcPr>
          <w:p w14:paraId="5F65B4B7" w14:textId="77777777" w:rsidR="00682944" w:rsidRPr="00C14967" w:rsidRDefault="00682944" w:rsidP="00C46D42">
            <w:pPr>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5BD2B99A" w14:textId="77777777" w:rsidR="00682944" w:rsidRPr="00C14967" w:rsidRDefault="00682944" w:rsidP="00C46D42">
            <w:pPr>
              <w:jc w:val="both"/>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3E274314" w14:textId="77777777" w:rsidR="00682944" w:rsidRPr="00C14967"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034532F5" w14:textId="77777777" w:rsidR="00682944" w:rsidRPr="00C14967" w:rsidRDefault="00682944" w:rsidP="00C46D42">
            <w:pPr>
              <w:jc w:val="right"/>
              <w:rPr>
                <w:rFonts w:ascii="Times New Roman" w:hAnsi="Times New Roman"/>
                <w:sz w:val="20"/>
                <w:lang w:val="en-IE" w:eastAsia="en-IE"/>
              </w:rPr>
            </w:pPr>
          </w:p>
        </w:tc>
        <w:tc>
          <w:tcPr>
            <w:tcW w:w="1028" w:type="dxa"/>
            <w:tcBorders>
              <w:top w:val="nil"/>
              <w:left w:val="nil"/>
              <w:bottom w:val="nil"/>
              <w:right w:val="nil"/>
            </w:tcBorders>
            <w:shd w:val="clear" w:color="auto" w:fill="auto"/>
            <w:noWrap/>
            <w:vAlign w:val="center"/>
            <w:hideMark/>
          </w:tcPr>
          <w:p w14:paraId="10C08892" w14:textId="77777777" w:rsidR="00682944" w:rsidRPr="00C14967" w:rsidRDefault="00682944" w:rsidP="00C46D42">
            <w:pPr>
              <w:jc w:val="right"/>
              <w:rPr>
                <w:rFonts w:ascii="Times New Roman" w:hAnsi="Times New Roman"/>
                <w:sz w:val="20"/>
                <w:lang w:val="en-IE" w:eastAsia="en-IE"/>
              </w:rPr>
            </w:pPr>
          </w:p>
        </w:tc>
        <w:tc>
          <w:tcPr>
            <w:tcW w:w="968" w:type="dxa"/>
            <w:tcBorders>
              <w:top w:val="nil"/>
              <w:left w:val="nil"/>
              <w:bottom w:val="nil"/>
              <w:right w:val="nil"/>
            </w:tcBorders>
            <w:shd w:val="clear" w:color="auto" w:fill="auto"/>
            <w:noWrap/>
            <w:vAlign w:val="bottom"/>
            <w:hideMark/>
          </w:tcPr>
          <w:p w14:paraId="4543F8EC" w14:textId="77777777" w:rsidR="00682944" w:rsidRPr="00C14967" w:rsidRDefault="00682944" w:rsidP="00C46D42">
            <w:pPr>
              <w:jc w:val="right"/>
              <w:rPr>
                <w:rFonts w:ascii="Times New Roman" w:hAnsi="Times New Roman"/>
                <w:sz w:val="20"/>
                <w:lang w:val="en-IE" w:eastAsia="en-IE"/>
              </w:rPr>
            </w:pPr>
          </w:p>
        </w:tc>
      </w:tr>
      <w:tr w:rsidR="00682944" w:rsidRPr="00C14967" w14:paraId="016A864D" w14:textId="77777777" w:rsidTr="00C46D42">
        <w:trPr>
          <w:trHeight w:val="120"/>
        </w:trPr>
        <w:tc>
          <w:tcPr>
            <w:tcW w:w="2928" w:type="dxa"/>
            <w:tcBorders>
              <w:top w:val="nil"/>
              <w:left w:val="nil"/>
              <w:bottom w:val="nil"/>
              <w:right w:val="nil"/>
            </w:tcBorders>
            <w:shd w:val="clear" w:color="auto" w:fill="auto"/>
            <w:noWrap/>
            <w:vAlign w:val="center"/>
            <w:hideMark/>
          </w:tcPr>
          <w:p w14:paraId="3A5DE20F" w14:textId="77777777" w:rsidR="00682944" w:rsidRPr="00C14967" w:rsidRDefault="00682944" w:rsidP="00C46D42">
            <w:pPr>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3EB63CE1" w14:textId="77777777" w:rsidR="00682944" w:rsidRPr="00C14967" w:rsidRDefault="00682944" w:rsidP="00C46D42">
            <w:pPr>
              <w:jc w:val="both"/>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704A5F00" w14:textId="77777777" w:rsidR="00682944" w:rsidRPr="00C14967"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center"/>
            <w:hideMark/>
          </w:tcPr>
          <w:p w14:paraId="702B65FA" w14:textId="77777777" w:rsidR="00682944" w:rsidRPr="00C14967" w:rsidRDefault="00682944" w:rsidP="00C46D42">
            <w:pPr>
              <w:jc w:val="right"/>
              <w:rPr>
                <w:rFonts w:ascii="Times New Roman" w:hAnsi="Times New Roman"/>
                <w:sz w:val="20"/>
                <w:lang w:val="en-IE" w:eastAsia="en-IE"/>
              </w:rPr>
            </w:pPr>
          </w:p>
        </w:tc>
        <w:tc>
          <w:tcPr>
            <w:tcW w:w="1028" w:type="dxa"/>
            <w:tcBorders>
              <w:top w:val="nil"/>
              <w:left w:val="nil"/>
              <w:bottom w:val="nil"/>
              <w:right w:val="nil"/>
            </w:tcBorders>
            <w:shd w:val="clear" w:color="auto" w:fill="auto"/>
            <w:noWrap/>
            <w:vAlign w:val="center"/>
            <w:hideMark/>
          </w:tcPr>
          <w:p w14:paraId="4BF42613" w14:textId="77777777" w:rsidR="00682944" w:rsidRPr="00C14967" w:rsidRDefault="00682944" w:rsidP="00C46D42">
            <w:pPr>
              <w:jc w:val="right"/>
              <w:rPr>
                <w:rFonts w:ascii="Times New Roman" w:hAnsi="Times New Roman"/>
                <w:sz w:val="20"/>
                <w:lang w:val="en-IE" w:eastAsia="en-IE"/>
              </w:rPr>
            </w:pPr>
          </w:p>
        </w:tc>
        <w:tc>
          <w:tcPr>
            <w:tcW w:w="968" w:type="dxa"/>
            <w:tcBorders>
              <w:top w:val="nil"/>
              <w:left w:val="nil"/>
              <w:bottom w:val="nil"/>
              <w:right w:val="nil"/>
            </w:tcBorders>
            <w:shd w:val="clear" w:color="auto" w:fill="auto"/>
            <w:noWrap/>
            <w:vAlign w:val="bottom"/>
            <w:hideMark/>
          </w:tcPr>
          <w:p w14:paraId="70658349" w14:textId="77777777" w:rsidR="00682944" w:rsidRPr="00C14967" w:rsidRDefault="00682944" w:rsidP="00C46D42">
            <w:pPr>
              <w:jc w:val="right"/>
              <w:rPr>
                <w:rFonts w:ascii="Times New Roman" w:hAnsi="Times New Roman"/>
                <w:sz w:val="20"/>
                <w:lang w:val="en-IE" w:eastAsia="en-IE"/>
              </w:rPr>
            </w:pPr>
          </w:p>
        </w:tc>
      </w:tr>
      <w:tr w:rsidR="00682944" w:rsidRPr="00C14967" w14:paraId="3FA71FDE" w14:textId="77777777" w:rsidTr="00C46D42">
        <w:trPr>
          <w:trHeight w:val="255"/>
        </w:trPr>
        <w:tc>
          <w:tcPr>
            <w:tcW w:w="2928" w:type="dxa"/>
            <w:tcBorders>
              <w:top w:val="single" w:sz="8" w:space="0" w:color="auto"/>
              <w:left w:val="single" w:sz="8" w:space="0" w:color="auto"/>
              <w:bottom w:val="nil"/>
              <w:right w:val="nil"/>
            </w:tcBorders>
            <w:shd w:val="clear" w:color="auto" w:fill="auto"/>
            <w:noWrap/>
            <w:vAlign w:val="bottom"/>
            <w:hideMark/>
          </w:tcPr>
          <w:p w14:paraId="6EAEF855" w14:textId="77777777" w:rsidR="00682944" w:rsidRPr="00C14967" w:rsidRDefault="00682944" w:rsidP="00C46D42">
            <w:pPr>
              <w:rPr>
                <w:rFonts w:ascii="Calibri" w:hAnsi="Calibri" w:cs="Calibri"/>
                <w:b/>
                <w:bCs/>
                <w:color w:val="000000"/>
                <w:sz w:val="20"/>
                <w:lang w:val="en-IE" w:eastAsia="en-IE"/>
              </w:rPr>
            </w:pPr>
            <w:r w:rsidRPr="00C14967">
              <w:rPr>
                <w:rFonts w:ascii="Calibri" w:hAnsi="Calibri" w:cs="Calibri"/>
                <w:b/>
                <w:bCs/>
                <w:color w:val="000000"/>
                <w:sz w:val="20"/>
                <w:lang w:val="en-IE" w:eastAsia="en-IE"/>
              </w:rPr>
              <w:t>US</w:t>
            </w:r>
          </w:p>
        </w:tc>
        <w:tc>
          <w:tcPr>
            <w:tcW w:w="1036" w:type="dxa"/>
            <w:tcBorders>
              <w:top w:val="single" w:sz="8" w:space="0" w:color="auto"/>
              <w:left w:val="nil"/>
              <w:bottom w:val="nil"/>
              <w:right w:val="nil"/>
            </w:tcBorders>
            <w:shd w:val="clear" w:color="auto" w:fill="auto"/>
            <w:noWrap/>
            <w:vAlign w:val="bottom"/>
            <w:hideMark/>
          </w:tcPr>
          <w:p w14:paraId="4979D635" w14:textId="77777777" w:rsidR="00682944" w:rsidRPr="00C14967" w:rsidRDefault="00682944" w:rsidP="00C46D42">
            <w:pPr>
              <w:jc w:val="center"/>
              <w:rPr>
                <w:rFonts w:ascii="Calibri" w:hAnsi="Calibri" w:cs="Calibri"/>
                <w:b/>
                <w:bCs/>
                <w:color w:val="000000"/>
                <w:sz w:val="20"/>
                <w:lang w:val="en-IE" w:eastAsia="en-IE"/>
              </w:rPr>
            </w:pPr>
            <w:r w:rsidRPr="00C14967">
              <w:rPr>
                <w:rFonts w:ascii="Calibri" w:hAnsi="Calibri" w:cs="Calibri"/>
                <w:b/>
                <w:bCs/>
                <w:color w:val="000000"/>
                <w:sz w:val="20"/>
                <w:lang w:val="en-IE" w:eastAsia="en-IE"/>
              </w:rPr>
              <w:t>Q1</w:t>
            </w:r>
          </w:p>
        </w:tc>
        <w:tc>
          <w:tcPr>
            <w:tcW w:w="1036" w:type="dxa"/>
            <w:tcBorders>
              <w:top w:val="single" w:sz="8" w:space="0" w:color="auto"/>
              <w:left w:val="nil"/>
              <w:bottom w:val="nil"/>
              <w:right w:val="nil"/>
            </w:tcBorders>
            <w:shd w:val="clear" w:color="auto" w:fill="auto"/>
            <w:noWrap/>
            <w:vAlign w:val="bottom"/>
            <w:hideMark/>
          </w:tcPr>
          <w:p w14:paraId="621B81E6" w14:textId="77777777" w:rsidR="00682944" w:rsidRPr="00C14967" w:rsidRDefault="00682944" w:rsidP="00C46D42">
            <w:pPr>
              <w:jc w:val="center"/>
              <w:rPr>
                <w:rFonts w:ascii="Calibri" w:hAnsi="Calibri" w:cs="Calibri"/>
                <w:b/>
                <w:bCs/>
                <w:color w:val="000000"/>
                <w:sz w:val="20"/>
                <w:lang w:val="en-IE" w:eastAsia="en-IE"/>
              </w:rPr>
            </w:pPr>
            <w:r w:rsidRPr="00C14967">
              <w:rPr>
                <w:rFonts w:ascii="Calibri" w:hAnsi="Calibri" w:cs="Calibri"/>
                <w:b/>
                <w:bCs/>
                <w:color w:val="000000"/>
                <w:sz w:val="20"/>
                <w:lang w:val="en-IE" w:eastAsia="en-IE"/>
              </w:rPr>
              <w:t>Q2</w:t>
            </w:r>
          </w:p>
        </w:tc>
        <w:tc>
          <w:tcPr>
            <w:tcW w:w="1036" w:type="dxa"/>
            <w:tcBorders>
              <w:top w:val="single" w:sz="8" w:space="0" w:color="auto"/>
              <w:left w:val="nil"/>
              <w:bottom w:val="nil"/>
              <w:right w:val="nil"/>
            </w:tcBorders>
            <w:shd w:val="clear" w:color="auto" w:fill="auto"/>
            <w:noWrap/>
            <w:vAlign w:val="bottom"/>
            <w:hideMark/>
          </w:tcPr>
          <w:p w14:paraId="54533BCE" w14:textId="77777777" w:rsidR="00682944" w:rsidRPr="00C14967" w:rsidRDefault="00682944" w:rsidP="00C46D42">
            <w:pPr>
              <w:jc w:val="center"/>
              <w:rPr>
                <w:rFonts w:ascii="Calibri" w:hAnsi="Calibri" w:cs="Calibri"/>
                <w:b/>
                <w:bCs/>
                <w:color w:val="000000"/>
                <w:sz w:val="20"/>
                <w:lang w:val="en-IE" w:eastAsia="en-IE"/>
              </w:rPr>
            </w:pPr>
            <w:r w:rsidRPr="00C14967">
              <w:rPr>
                <w:rFonts w:ascii="Calibri" w:hAnsi="Calibri" w:cs="Calibri"/>
                <w:b/>
                <w:bCs/>
                <w:color w:val="000000"/>
                <w:sz w:val="20"/>
                <w:lang w:val="en-IE" w:eastAsia="en-IE"/>
              </w:rPr>
              <w:t>Q3</w:t>
            </w:r>
          </w:p>
        </w:tc>
        <w:tc>
          <w:tcPr>
            <w:tcW w:w="1028" w:type="dxa"/>
            <w:tcBorders>
              <w:top w:val="single" w:sz="8" w:space="0" w:color="auto"/>
              <w:left w:val="nil"/>
              <w:bottom w:val="nil"/>
              <w:right w:val="nil"/>
            </w:tcBorders>
            <w:shd w:val="clear" w:color="auto" w:fill="auto"/>
            <w:noWrap/>
            <w:vAlign w:val="bottom"/>
            <w:hideMark/>
          </w:tcPr>
          <w:p w14:paraId="182A3337" w14:textId="77777777" w:rsidR="00682944" w:rsidRPr="00C14967" w:rsidRDefault="00682944" w:rsidP="00C46D42">
            <w:pPr>
              <w:jc w:val="center"/>
              <w:rPr>
                <w:rFonts w:ascii="Calibri" w:hAnsi="Calibri" w:cs="Calibri"/>
                <w:b/>
                <w:bCs/>
                <w:color w:val="000000"/>
                <w:sz w:val="20"/>
                <w:lang w:val="en-IE" w:eastAsia="en-IE"/>
              </w:rPr>
            </w:pPr>
            <w:r w:rsidRPr="00C14967">
              <w:rPr>
                <w:rFonts w:ascii="Calibri" w:hAnsi="Calibri" w:cs="Calibri"/>
                <w:b/>
                <w:bCs/>
                <w:color w:val="000000"/>
                <w:sz w:val="20"/>
                <w:lang w:val="en-IE" w:eastAsia="en-IE"/>
              </w:rPr>
              <w:t>Q4</w:t>
            </w:r>
          </w:p>
        </w:tc>
        <w:tc>
          <w:tcPr>
            <w:tcW w:w="968" w:type="dxa"/>
            <w:tcBorders>
              <w:top w:val="single" w:sz="8" w:space="0" w:color="auto"/>
              <w:left w:val="nil"/>
              <w:bottom w:val="nil"/>
              <w:right w:val="single" w:sz="8" w:space="0" w:color="auto"/>
            </w:tcBorders>
            <w:shd w:val="clear" w:color="auto" w:fill="auto"/>
            <w:noWrap/>
            <w:vAlign w:val="bottom"/>
            <w:hideMark/>
          </w:tcPr>
          <w:p w14:paraId="25FB959B" w14:textId="77777777" w:rsidR="00682944" w:rsidRPr="00C14967" w:rsidRDefault="00682944" w:rsidP="00C46D42">
            <w:pPr>
              <w:jc w:val="center"/>
              <w:rPr>
                <w:rFonts w:ascii="Calibri" w:hAnsi="Calibri" w:cs="Calibri"/>
                <w:b/>
                <w:bCs/>
                <w:color w:val="000000"/>
                <w:sz w:val="20"/>
                <w:lang w:val="en-IE" w:eastAsia="en-IE"/>
              </w:rPr>
            </w:pPr>
            <w:r w:rsidRPr="00C14967">
              <w:rPr>
                <w:rFonts w:ascii="Calibri" w:hAnsi="Calibri" w:cs="Calibri"/>
                <w:b/>
                <w:bCs/>
                <w:color w:val="000000"/>
                <w:sz w:val="20"/>
                <w:lang w:val="en-IE" w:eastAsia="en-IE"/>
              </w:rPr>
              <w:t>FY20</w:t>
            </w:r>
          </w:p>
        </w:tc>
      </w:tr>
      <w:tr w:rsidR="00682944" w:rsidRPr="00C14967" w14:paraId="0FAA6D5D" w14:textId="77777777" w:rsidTr="00C46D42">
        <w:trPr>
          <w:trHeight w:val="75"/>
        </w:trPr>
        <w:tc>
          <w:tcPr>
            <w:tcW w:w="2928" w:type="dxa"/>
            <w:tcBorders>
              <w:top w:val="nil"/>
              <w:left w:val="single" w:sz="8" w:space="0" w:color="auto"/>
              <w:bottom w:val="nil"/>
              <w:right w:val="nil"/>
            </w:tcBorders>
            <w:shd w:val="clear" w:color="auto" w:fill="auto"/>
            <w:noWrap/>
            <w:vAlign w:val="bottom"/>
            <w:hideMark/>
          </w:tcPr>
          <w:p w14:paraId="097E6935" w14:textId="77777777" w:rsidR="00682944" w:rsidRPr="00C14967" w:rsidRDefault="00682944" w:rsidP="00C46D42">
            <w:pPr>
              <w:rPr>
                <w:rFonts w:ascii="Calibri" w:hAnsi="Calibri" w:cs="Calibri"/>
                <w:b/>
                <w:bCs/>
                <w:color w:val="000000"/>
                <w:sz w:val="2"/>
                <w:szCs w:val="2"/>
                <w:lang w:val="en-IE" w:eastAsia="en-IE"/>
              </w:rPr>
            </w:pPr>
            <w:r w:rsidRPr="00C14967">
              <w:rPr>
                <w:rFonts w:ascii="Calibri" w:hAnsi="Calibri" w:cs="Calibri"/>
                <w:b/>
                <w:bCs/>
                <w:color w:val="000000"/>
                <w:sz w:val="2"/>
                <w:szCs w:val="2"/>
                <w:lang w:val="en-IE" w:eastAsia="en-IE"/>
              </w:rPr>
              <w:t> </w:t>
            </w:r>
          </w:p>
        </w:tc>
        <w:tc>
          <w:tcPr>
            <w:tcW w:w="1036" w:type="dxa"/>
            <w:tcBorders>
              <w:top w:val="nil"/>
              <w:left w:val="nil"/>
              <w:bottom w:val="nil"/>
              <w:right w:val="nil"/>
            </w:tcBorders>
            <w:shd w:val="clear" w:color="auto" w:fill="auto"/>
            <w:noWrap/>
            <w:vAlign w:val="bottom"/>
            <w:hideMark/>
          </w:tcPr>
          <w:p w14:paraId="5196DCC3" w14:textId="77777777" w:rsidR="00682944" w:rsidRPr="00C14967" w:rsidRDefault="00682944" w:rsidP="00C46D42">
            <w:pPr>
              <w:rPr>
                <w:rFonts w:ascii="Calibri" w:hAnsi="Calibri" w:cs="Calibri"/>
                <w:b/>
                <w:bCs/>
                <w:color w:val="000000"/>
                <w:sz w:val="2"/>
                <w:szCs w:val="2"/>
                <w:lang w:val="en-IE" w:eastAsia="en-IE"/>
              </w:rPr>
            </w:pPr>
          </w:p>
        </w:tc>
        <w:tc>
          <w:tcPr>
            <w:tcW w:w="1036" w:type="dxa"/>
            <w:tcBorders>
              <w:top w:val="nil"/>
              <w:left w:val="nil"/>
              <w:bottom w:val="nil"/>
              <w:right w:val="nil"/>
            </w:tcBorders>
            <w:shd w:val="clear" w:color="auto" w:fill="auto"/>
            <w:noWrap/>
            <w:vAlign w:val="bottom"/>
            <w:hideMark/>
          </w:tcPr>
          <w:p w14:paraId="239FFBC2" w14:textId="77777777" w:rsidR="00682944" w:rsidRPr="00C14967" w:rsidRDefault="00682944" w:rsidP="00C46D42">
            <w:pPr>
              <w:jc w:val="center"/>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bottom"/>
            <w:hideMark/>
          </w:tcPr>
          <w:p w14:paraId="4B8A0FED" w14:textId="77777777" w:rsidR="00682944" w:rsidRPr="00C14967" w:rsidRDefault="00682944" w:rsidP="00C46D42">
            <w:pPr>
              <w:jc w:val="center"/>
              <w:rPr>
                <w:rFonts w:ascii="Times New Roman" w:hAnsi="Times New Roman"/>
                <w:sz w:val="20"/>
                <w:lang w:val="en-IE" w:eastAsia="en-IE"/>
              </w:rPr>
            </w:pPr>
          </w:p>
        </w:tc>
        <w:tc>
          <w:tcPr>
            <w:tcW w:w="1028" w:type="dxa"/>
            <w:tcBorders>
              <w:top w:val="nil"/>
              <w:left w:val="nil"/>
              <w:bottom w:val="nil"/>
              <w:right w:val="nil"/>
            </w:tcBorders>
            <w:shd w:val="clear" w:color="auto" w:fill="auto"/>
            <w:noWrap/>
            <w:vAlign w:val="bottom"/>
            <w:hideMark/>
          </w:tcPr>
          <w:p w14:paraId="0A91D7C2" w14:textId="77777777" w:rsidR="00682944" w:rsidRPr="00C14967" w:rsidRDefault="00682944" w:rsidP="00C46D42">
            <w:pPr>
              <w:jc w:val="center"/>
              <w:rPr>
                <w:rFonts w:ascii="Times New Roman" w:hAnsi="Times New Roman"/>
                <w:sz w:val="20"/>
                <w:lang w:val="en-IE" w:eastAsia="en-IE"/>
              </w:rPr>
            </w:pPr>
          </w:p>
        </w:tc>
        <w:tc>
          <w:tcPr>
            <w:tcW w:w="968" w:type="dxa"/>
            <w:tcBorders>
              <w:top w:val="nil"/>
              <w:left w:val="nil"/>
              <w:bottom w:val="nil"/>
              <w:right w:val="single" w:sz="8" w:space="0" w:color="auto"/>
            </w:tcBorders>
            <w:shd w:val="clear" w:color="auto" w:fill="auto"/>
            <w:noWrap/>
            <w:vAlign w:val="bottom"/>
            <w:hideMark/>
          </w:tcPr>
          <w:p w14:paraId="180EED18" w14:textId="77777777" w:rsidR="00682944" w:rsidRPr="00C14967" w:rsidRDefault="00682944" w:rsidP="00C46D42">
            <w:pPr>
              <w:jc w:val="center"/>
              <w:rPr>
                <w:rFonts w:ascii="Calibri" w:hAnsi="Calibri" w:cs="Calibri"/>
                <w:b/>
                <w:bCs/>
                <w:color w:val="000000"/>
                <w:sz w:val="2"/>
                <w:szCs w:val="2"/>
                <w:lang w:val="en-IE" w:eastAsia="en-IE"/>
              </w:rPr>
            </w:pPr>
            <w:r w:rsidRPr="00C14967">
              <w:rPr>
                <w:rFonts w:ascii="Calibri" w:hAnsi="Calibri" w:cs="Calibri"/>
                <w:b/>
                <w:bCs/>
                <w:color w:val="000000"/>
                <w:sz w:val="2"/>
                <w:szCs w:val="2"/>
                <w:lang w:val="en-IE" w:eastAsia="en-IE"/>
              </w:rPr>
              <w:t> </w:t>
            </w:r>
          </w:p>
        </w:tc>
      </w:tr>
      <w:tr w:rsidR="00682944" w:rsidRPr="00C14967" w14:paraId="48D18920" w14:textId="77777777" w:rsidTr="00C46D42">
        <w:trPr>
          <w:trHeight w:val="255"/>
        </w:trPr>
        <w:tc>
          <w:tcPr>
            <w:tcW w:w="2928" w:type="dxa"/>
            <w:tcBorders>
              <w:top w:val="nil"/>
              <w:left w:val="single" w:sz="8" w:space="0" w:color="auto"/>
              <w:bottom w:val="nil"/>
              <w:right w:val="nil"/>
            </w:tcBorders>
            <w:shd w:val="clear" w:color="auto" w:fill="auto"/>
            <w:noWrap/>
            <w:vAlign w:val="bottom"/>
            <w:hideMark/>
          </w:tcPr>
          <w:p w14:paraId="183252BE" w14:textId="77777777" w:rsidR="00682944" w:rsidRPr="00C14967" w:rsidRDefault="00682944" w:rsidP="00C46D42">
            <w:pPr>
              <w:rPr>
                <w:rFonts w:ascii="Calibri" w:hAnsi="Calibri" w:cs="Calibri"/>
                <w:color w:val="000000"/>
                <w:sz w:val="20"/>
                <w:lang w:val="en-IE" w:eastAsia="en-IE"/>
              </w:rPr>
            </w:pPr>
            <w:r w:rsidRPr="00C14967">
              <w:rPr>
                <w:rFonts w:ascii="Calibri" w:hAnsi="Calibri" w:cs="Calibri"/>
                <w:color w:val="000000"/>
                <w:sz w:val="20"/>
                <w:lang w:val="en-IE" w:eastAsia="en-IE"/>
              </w:rPr>
              <w:t>Average monthly players '000s</w:t>
            </w:r>
          </w:p>
        </w:tc>
        <w:tc>
          <w:tcPr>
            <w:tcW w:w="1036" w:type="dxa"/>
            <w:tcBorders>
              <w:top w:val="nil"/>
              <w:left w:val="nil"/>
              <w:bottom w:val="nil"/>
              <w:right w:val="nil"/>
            </w:tcBorders>
            <w:shd w:val="clear" w:color="auto" w:fill="auto"/>
            <w:noWrap/>
            <w:vAlign w:val="bottom"/>
            <w:hideMark/>
          </w:tcPr>
          <w:p w14:paraId="5D9D0136"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765</w:t>
            </w:r>
          </w:p>
        </w:tc>
        <w:tc>
          <w:tcPr>
            <w:tcW w:w="1036" w:type="dxa"/>
            <w:tcBorders>
              <w:top w:val="nil"/>
              <w:left w:val="nil"/>
              <w:bottom w:val="nil"/>
              <w:right w:val="nil"/>
            </w:tcBorders>
            <w:shd w:val="clear" w:color="auto" w:fill="auto"/>
            <w:noWrap/>
            <w:vAlign w:val="bottom"/>
            <w:hideMark/>
          </w:tcPr>
          <w:p w14:paraId="6B446BAD"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 xml:space="preserve">           455 </w:t>
            </w:r>
          </w:p>
        </w:tc>
        <w:tc>
          <w:tcPr>
            <w:tcW w:w="1036" w:type="dxa"/>
            <w:tcBorders>
              <w:top w:val="nil"/>
              <w:left w:val="nil"/>
              <w:bottom w:val="nil"/>
              <w:right w:val="nil"/>
            </w:tcBorders>
            <w:shd w:val="clear" w:color="auto" w:fill="auto"/>
            <w:noWrap/>
            <w:vAlign w:val="bottom"/>
            <w:hideMark/>
          </w:tcPr>
          <w:p w14:paraId="3AE3BDBD"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 xml:space="preserve">        1,176 </w:t>
            </w:r>
          </w:p>
        </w:tc>
        <w:tc>
          <w:tcPr>
            <w:tcW w:w="1028" w:type="dxa"/>
            <w:tcBorders>
              <w:top w:val="nil"/>
              <w:left w:val="nil"/>
              <w:bottom w:val="nil"/>
              <w:right w:val="nil"/>
            </w:tcBorders>
            <w:shd w:val="clear" w:color="auto" w:fill="auto"/>
            <w:noWrap/>
            <w:vAlign w:val="bottom"/>
            <w:hideMark/>
          </w:tcPr>
          <w:p w14:paraId="4DF2D918"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 xml:space="preserve">       1,490 </w:t>
            </w:r>
          </w:p>
        </w:tc>
        <w:tc>
          <w:tcPr>
            <w:tcW w:w="968" w:type="dxa"/>
            <w:tcBorders>
              <w:top w:val="nil"/>
              <w:left w:val="nil"/>
              <w:bottom w:val="nil"/>
              <w:right w:val="single" w:sz="8" w:space="0" w:color="auto"/>
            </w:tcBorders>
            <w:shd w:val="clear" w:color="auto" w:fill="auto"/>
            <w:noWrap/>
            <w:vAlign w:val="bottom"/>
            <w:hideMark/>
          </w:tcPr>
          <w:p w14:paraId="787F5AF6"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 xml:space="preserve">         972 </w:t>
            </w:r>
          </w:p>
        </w:tc>
      </w:tr>
      <w:tr w:rsidR="00682944" w:rsidRPr="00C14967" w14:paraId="49CC7EEE" w14:textId="77777777" w:rsidTr="00C46D42">
        <w:trPr>
          <w:trHeight w:val="90"/>
        </w:trPr>
        <w:tc>
          <w:tcPr>
            <w:tcW w:w="2928" w:type="dxa"/>
            <w:tcBorders>
              <w:top w:val="nil"/>
              <w:left w:val="single" w:sz="8" w:space="0" w:color="auto"/>
              <w:bottom w:val="nil"/>
              <w:right w:val="nil"/>
            </w:tcBorders>
            <w:shd w:val="clear" w:color="auto" w:fill="auto"/>
            <w:noWrap/>
            <w:vAlign w:val="bottom"/>
            <w:hideMark/>
          </w:tcPr>
          <w:p w14:paraId="298670E9" w14:textId="77777777" w:rsidR="00682944" w:rsidRPr="00C14967" w:rsidRDefault="00682944" w:rsidP="00C46D42">
            <w:pPr>
              <w:rPr>
                <w:rFonts w:ascii="Calibri" w:hAnsi="Calibri" w:cs="Calibri"/>
                <w:color w:val="000000"/>
                <w:sz w:val="2"/>
                <w:szCs w:val="2"/>
                <w:lang w:val="en-IE" w:eastAsia="en-IE"/>
              </w:rPr>
            </w:pPr>
            <w:r w:rsidRPr="00C14967">
              <w:rPr>
                <w:rFonts w:ascii="Calibri" w:hAnsi="Calibri" w:cs="Calibri"/>
                <w:color w:val="000000"/>
                <w:sz w:val="2"/>
                <w:szCs w:val="2"/>
                <w:lang w:val="en-IE" w:eastAsia="en-IE"/>
              </w:rPr>
              <w:t> </w:t>
            </w:r>
          </w:p>
        </w:tc>
        <w:tc>
          <w:tcPr>
            <w:tcW w:w="1036" w:type="dxa"/>
            <w:tcBorders>
              <w:top w:val="nil"/>
              <w:left w:val="nil"/>
              <w:bottom w:val="nil"/>
              <w:right w:val="nil"/>
            </w:tcBorders>
            <w:shd w:val="clear" w:color="auto" w:fill="auto"/>
            <w:noWrap/>
            <w:vAlign w:val="bottom"/>
            <w:hideMark/>
          </w:tcPr>
          <w:p w14:paraId="25A65DC8" w14:textId="77777777" w:rsidR="00682944" w:rsidRPr="00C14967" w:rsidRDefault="00682944" w:rsidP="00C46D42">
            <w:pPr>
              <w:rPr>
                <w:rFonts w:ascii="Calibri" w:hAnsi="Calibri" w:cs="Calibri"/>
                <w:color w:val="000000"/>
                <w:sz w:val="2"/>
                <w:szCs w:val="2"/>
                <w:lang w:val="en-IE" w:eastAsia="en-IE"/>
              </w:rPr>
            </w:pPr>
          </w:p>
        </w:tc>
        <w:tc>
          <w:tcPr>
            <w:tcW w:w="1036" w:type="dxa"/>
            <w:tcBorders>
              <w:top w:val="nil"/>
              <w:left w:val="nil"/>
              <w:bottom w:val="nil"/>
              <w:right w:val="nil"/>
            </w:tcBorders>
            <w:shd w:val="clear" w:color="auto" w:fill="auto"/>
            <w:noWrap/>
            <w:vAlign w:val="bottom"/>
            <w:hideMark/>
          </w:tcPr>
          <w:p w14:paraId="7A6891E7" w14:textId="77777777" w:rsidR="00682944" w:rsidRPr="00C14967" w:rsidRDefault="00682944" w:rsidP="00C46D42">
            <w:pPr>
              <w:jc w:val="right"/>
              <w:rPr>
                <w:rFonts w:ascii="Times New Roman" w:hAnsi="Times New Roman"/>
                <w:sz w:val="20"/>
                <w:lang w:val="en-IE" w:eastAsia="en-IE"/>
              </w:rPr>
            </w:pPr>
          </w:p>
        </w:tc>
        <w:tc>
          <w:tcPr>
            <w:tcW w:w="1036" w:type="dxa"/>
            <w:tcBorders>
              <w:top w:val="nil"/>
              <w:left w:val="nil"/>
              <w:bottom w:val="nil"/>
              <w:right w:val="nil"/>
            </w:tcBorders>
            <w:shd w:val="clear" w:color="auto" w:fill="auto"/>
            <w:noWrap/>
            <w:vAlign w:val="bottom"/>
            <w:hideMark/>
          </w:tcPr>
          <w:p w14:paraId="18B2395D" w14:textId="77777777" w:rsidR="00682944" w:rsidRPr="00C14967" w:rsidRDefault="00682944" w:rsidP="00C46D42">
            <w:pPr>
              <w:jc w:val="right"/>
              <w:rPr>
                <w:rFonts w:ascii="Times New Roman" w:hAnsi="Times New Roman"/>
                <w:sz w:val="20"/>
                <w:lang w:val="en-IE" w:eastAsia="en-IE"/>
              </w:rPr>
            </w:pPr>
          </w:p>
        </w:tc>
        <w:tc>
          <w:tcPr>
            <w:tcW w:w="1028" w:type="dxa"/>
            <w:tcBorders>
              <w:top w:val="nil"/>
              <w:left w:val="nil"/>
              <w:bottom w:val="nil"/>
              <w:right w:val="nil"/>
            </w:tcBorders>
            <w:shd w:val="clear" w:color="auto" w:fill="auto"/>
            <w:noWrap/>
            <w:vAlign w:val="bottom"/>
            <w:hideMark/>
          </w:tcPr>
          <w:p w14:paraId="084F74BD" w14:textId="77777777" w:rsidR="00682944" w:rsidRPr="00C14967" w:rsidRDefault="00682944" w:rsidP="00C46D42">
            <w:pPr>
              <w:jc w:val="right"/>
              <w:rPr>
                <w:rFonts w:ascii="Times New Roman" w:hAnsi="Times New Roman"/>
                <w:sz w:val="20"/>
                <w:lang w:val="en-IE" w:eastAsia="en-IE"/>
              </w:rPr>
            </w:pPr>
          </w:p>
        </w:tc>
        <w:tc>
          <w:tcPr>
            <w:tcW w:w="968" w:type="dxa"/>
            <w:tcBorders>
              <w:top w:val="nil"/>
              <w:left w:val="nil"/>
              <w:bottom w:val="nil"/>
              <w:right w:val="single" w:sz="8" w:space="0" w:color="auto"/>
            </w:tcBorders>
            <w:shd w:val="clear" w:color="auto" w:fill="auto"/>
            <w:noWrap/>
            <w:vAlign w:val="bottom"/>
            <w:hideMark/>
          </w:tcPr>
          <w:p w14:paraId="6B3E22DE" w14:textId="77777777" w:rsidR="00682944" w:rsidRPr="00C14967" w:rsidRDefault="00682944" w:rsidP="00C46D42">
            <w:pPr>
              <w:jc w:val="right"/>
              <w:rPr>
                <w:rFonts w:ascii="Calibri" w:hAnsi="Calibri" w:cs="Calibri"/>
                <w:b/>
                <w:bCs/>
                <w:color w:val="000000"/>
                <w:sz w:val="2"/>
                <w:szCs w:val="2"/>
                <w:lang w:val="en-IE" w:eastAsia="en-IE"/>
              </w:rPr>
            </w:pPr>
            <w:r w:rsidRPr="00C14967">
              <w:rPr>
                <w:rFonts w:ascii="Calibri" w:hAnsi="Calibri" w:cs="Calibri"/>
                <w:b/>
                <w:bCs/>
                <w:color w:val="000000"/>
                <w:sz w:val="2"/>
                <w:szCs w:val="2"/>
                <w:lang w:val="en-IE" w:eastAsia="en-IE"/>
              </w:rPr>
              <w:t> </w:t>
            </w:r>
          </w:p>
        </w:tc>
      </w:tr>
      <w:tr w:rsidR="00682944" w:rsidRPr="00C14967" w14:paraId="76BD7A33" w14:textId="77777777" w:rsidTr="00C46D42">
        <w:trPr>
          <w:trHeight w:val="270"/>
        </w:trPr>
        <w:tc>
          <w:tcPr>
            <w:tcW w:w="2928" w:type="dxa"/>
            <w:tcBorders>
              <w:top w:val="nil"/>
              <w:left w:val="single" w:sz="8" w:space="0" w:color="auto"/>
              <w:bottom w:val="nil"/>
              <w:right w:val="nil"/>
            </w:tcBorders>
            <w:shd w:val="clear" w:color="auto" w:fill="auto"/>
            <w:noWrap/>
            <w:vAlign w:val="bottom"/>
            <w:hideMark/>
          </w:tcPr>
          <w:p w14:paraId="452E5A09" w14:textId="77777777" w:rsidR="00682944" w:rsidRPr="00C14967" w:rsidRDefault="00682944" w:rsidP="00C46D42">
            <w:pPr>
              <w:rPr>
                <w:rFonts w:ascii="Calibri" w:hAnsi="Calibri" w:cs="Calibri"/>
                <w:color w:val="000000"/>
                <w:sz w:val="20"/>
                <w:lang w:val="en-IE" w:eastAsia="en-IE"/>
              </w:rPr>
            </w:pPr>
            <w:r w:rsidRPr="00C14967">
              <w:rPr>
                <w:rFonts w:ascii="Calibri" w:hAnsi="Calibri" w:cs="Calibri"/>
                <w:color w:val="000000"/>
                <w:sz w:val="20"/>
                <w:lang w:val="en-IE" w:eastAsia="en-IE"/>
              </w:rPr>
              <w:t xml:space="preserve">Average </w:t>
            </w:r>
            <w:r>
              <w:rPr>
                <w:rFonts w:ascii="Calibri" w:hAnsi="Calibri" w:cs="Calibri"/>
                <w:color w:val="000000"/>
                <w:sz w:val="20"/>
                <w:lang w:val="en-IE" w:eastAsia="en-IE"/>
              </w:rPr>
              <w:t>m</w:t>
            </w:r>
            <w:r w:rsidRPr="00C14967">
              <w:rPr>
                <w:rFonts w:ascii="Calibri" w:hAnsi="Calibri" w:cs="Calibri"/>
                <w:color w:val="000000"/>
                <w:sz w:val="20"/>
                <w:lang w:val="en-IE" w:eastAsia="en-IE"/>
              </w:rPr>
              <w:t>onthly players</w:t>
            </w:r>
            <w:r>
              <w:rPr>
                <w:rFonts w:ascii="Calibri" w:hAnsi="Calibri" w:cs="Calibri"/>
                <w:color w:val="000000"/>
                <w:sz w:val="20"/>
                <w:vertAlign w:val="superscript"/>
                <w:lang w:val="en-IE" w:eastAsia="en-IE"/>
              </w:rPr>
              <w:t>5</w:t>
            </w:r>
            <w:r w:rsidRPr="00C14967">
              <w:rPr>
                <w:rFonts w:ascii="Calibri" w:hAnsi="Calibri" w:cs="Calibri"/>
                <w:color w:val="000000"/>
                <w:sz w:val="20"/>
                <w:lang w:val="en-IE" w:eastAsia="en-IE"/>
              </w:rPr>
              <w:t xml:space="preserve"> YoY%</w:t>
            </w:r>
          </w:p>
        </w:tc>
        <w:tc>
          <w:tcPr>
            <w:tcW w:w="1036" w:type="dxa"/>
            <w:tcBorders>
              <w:top w:val="nil"/>
              <w:left w:val="nil"/>
              <w:bottom w:val="nil"/>
              <w:right w:val="nil"/>
            </w:tcBorders>
            <w:shd w:val="clear" w:color="auto" w:fill="auto"/>
            <w:noWrap/>
            <w:vAlign w:val="center"/>
            <w:hideMark/>
          </w:tcPr>
          <w:p w14:paraId="1E40E27D"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+57%</w:t>
            </w:r>
          </w:p>
        </w:tc>
        <w:tc>
          <w:tcPr>
            <w:tcW w:w="1036" w:type="dxa"/>
            <w:tcBorders>
              <w:top w:val="nil"/>
              <w:left w:val="nil"/>
              <w:bottom w:val="nil"/>
              <w:right w:val="nil"/>
            </w:tcBorders>
            <w:shd w:val="clear" w:color="auto" w:fill="auto"/>
            <w:noWrap/>
            <w:vAlign w:val="center"/>
            <w:hideMark/>
          </w:tcPr>
          <w:p w14:paraId="3A3D995F"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+18%</w:t>
            </w:r>
          </w:p>
        </w:tc>
        <w:tc>
          <w:tcPr>
            <w:tcW w:w="1036" w:type="dxa"/>
            <w:tcBorders>
              <w:top w:val="nil"/>
              <w:left w:val="nil"/>
              <w:bottom w:val="nil"/>
              <w:right w:val="nil"/>
            </w:tcBorders>
            <w:shd w:val="clear" w:color="auto" w:fill="auto"/>
            <w:noWrap/>
            <w:vAlign w:val="center"/>
            <w:hideMark/>
          </w:tcPr>
          <w:p w14:paraId="6831A1AF"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+111%</w:t>
            </w:r>
          </w:p>
        </w:tc>
        <w:tc>
          <w:tcPr>
            <w:tcW w:w="1028" w:type="dxa"/>
            <w:tcBorders>
              <w:top w:val="nil"/>
              <w:left w:val="nil"/>
              <w:bottom w:val="nil"/>
              <w:right w:val="nil"/>
            </w:tcBorders>
            <w:shd w:val="clear" w:color="auto" w:fill="auto"/>
            <w:noWrap/>
            <w:vAlign w:val="center"/>
            <w:hideMark/>
          </w:tcPr>
          <w:p w14:paraId="53149E0D"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+55%</w:t>
            </w:r>
          </w:p>
        </w:tc>
        <w:tc>
          <w:tcPr>
            <w:tcW w:w="968" w:type="dxa"/>
            <w:tcBorders>
              <w:top w:val="nil"/>
              <w:left w:val="nil"/>
              <w:bottom w:val="nil"/>
              <w:right w:val="single" w:sz="8" w:space="0" w:color="auto"/>
            </w:tcBorders>
            <w:shd w:val="clear" w:color="auto" w:fill="auto"/>
            <w:noWrap/>
            <w:vAlign w:val="center"/>
            <w:hideMark/>
          </w:tcPr>
          <w:p w14:paraId="59002CA4" w14:textId="77777777" w:rsidR="00682944" w:rsidRPr="00C14967" w:rsidRDefault="00682944" w:rsidP="00C46D42">
            <w:pPr>
              <w:jc w:val="right"/>
              <w:rPr>
                <w:rFonts w:ascii="Calibri" w:hAnsi="Calibri" w:cs="Calibri"/>
                <w:color w:val="000000"/>
                <w:sz w:val="20"/>
                <w:lang w:val="en-IE" w:eastAsia="en-IE"/>
              </w:rPr>
            </w:pPr>
            <w:r w:rsidRPr="00C14967">
              <w:rPr>
                <w:rFonts w:ascii="Calibri" w:hAnsi="Calibri" w:cs="Calibri"/>
                <w:color w:val="000000"/>
                <w:sz w:val="20"/>
                <w:lang w:val="en-IE" w:eastAsia="en-IE"/>
              </w:rPr>
              <w:t>+62%</w:t>
            </w:r>
          </w:p>
        </w:tc>
      </w:tr>
      <w:tr w:rsidR="00682944" w:rsidRPr="00C14967" w14:paraId="104C16AA" w14:textId="77777777" w:rsidTr="00C46D42">
        <w:trPr>
          <w:trHeight w:val="90"/>
        </w:trPr>
        <w:tc>
          <w:tcPr>
            <w:tcW w:w="2928" w:type="dxa"/>
            <w:tcBorders>
              <w:top w:val="nil"/>
              <w:left w:val="single" w:sz="8" w:space="0" w:color="auto"/>
              <w:bottom w:val="single" w:sz="8" w:space="0" w:color="auto"/>
              <w:right w:val="nil"/>
            </w:tcBorders>
            <w:shd w:val="clear" w:color="auto" w:fill="auto"/>
            <w:noWrap/>
            <w:vAlign w:val="bottom"/>
            <w:hideMark/>
          </w:tcPr>
          <w:p w14:paraId="5E05E293" w14:textId="77777777" w:rsidR="00682944" w:rsidRPr="00C37179" w:rsidRDefault="00682944" w:rsidP="00C46D42">
            <w:pPr>
              <w:rPr>
                <w:rFonts w:ascii="Calibri" w:hAnsi="Calibri" w:cs="Calibri"/>
                <w:color w:val="000000"/>
                <w:sz w:val="4"/>
                <w:szCs w:val="4"/>
                <w:lang w:val="en-IE" w:eastAsia="en-IE"/>
              </w:rPr>
            </w:pPr>
            <w:r w:rsidRPr="00C37179">
              <w:rPr>
                <w:rFonts w:ascii="Calibri" w:hAnsi="Calibri" w:cs="Calibri"/>
                <w:color w:val="000000"/>
                <w:sz w:val="4"/>
                <w:szCs w:val="4"/>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22D1F88C" w14:textId="77777777" w:rsidR="00682944" w:rsidRPr="00C37179" w:rsidRDefault="00682944" w:rsidP="00C46D42">
            <w:pPr>
              <w:jc w:val="center"/>
              <w:rPr>
                <w:rFonts w:ascii="Calibri" w:hAnsi="Calibri" w:cs="Calibri"/>
                <w:color w:val="000000"/>
                <w:sz w:val="4"/>
                <w:szCs w:val="4"/>
                <w:lang w:val="en-IE" w:eastAsia="en-IE"/>
              </w:rPr>
            </w:pPr>
            <w:r w:rsidRPr="00C37179">
              <w:rPr>
                <w:rFonts w:ascii="Calibri" w:hAnsi="Calibri" w:cs="Calibri"/>
                <w:color w:val="000000"/>
                <w:sz w:val="4"/>
                <w:szCs w:val="4"/>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6C38CFD9" w14:textId="77777777" w:rsidR="00682944" w:rsidRPr="00C37179" w:rsidRDefault="00682944" w:rsidP="00C46D42">
            <w:pPr>
              <w:jc w:val="center"/>
              <w:rPr>
                <w:rFonts w:ascii="Calibri" w:hAnsi="Calibri" w:cs="Calibri"/>
                <w:color w:val="000000"/>
                <w:sz w:val="4"/>
                <w:szCs w:val="4"/>
                <w:lang w:val="en-IE" w:eastAsia="en-IE"/>
              </w:rPr>
            </w:pPr>
            <w:r w:rsidRPr="00C37179">
              <w:rPr>
                <w:rFonts w:ascii="Calibri" w:hAnsi="Calibri" w:cs="Calibri"/>
                <w:color w:val="000000"/>
                <w:sz w:val="4"/>
                <w:szCs w:val="4"/>
                <w:lang w:val="en-IE" w:eastAsia="en-IE"/>
              </w:rPr>
              <w:t> </w:t>
            </w:r>
          </w:p>
        </w:tc>
        <w:tc>
          <w:tcPr>
            <w:tcW w:w="1036" w:type="dxa"/>
            <w:tcBorders>
              <w:top w:val="nil"/>
              <w:left w:val="nil"/>
              <w:bottom w:val="single" w:sz="8" w:space="0" w:color="auto"/>
              <w:right w:val="nil"/>
            </w:tcBorders>
            <w:shd w:val="clear" w:color="auto" w:fill="auto"/>
            <w:noWrap/>
            <w:vAlign w:val="center"/>
            <w:hideMark/>
          </w:tcPr>
          <w:p w14:paraId="5A8AB27D" w14:textId="77777777" w:rsidR="00682944" w:rsidRPr="00C37179" w:rsidRDefault="00682944" w:rsidP="00C46D42">
            <w:pPr>
              <w:jc w:val="center"/>
              <w:rPr>
                <w:rFonts w:ascii="Calibri" w:hAnsi="Calibri" w:cs="Calibri"/>
                <w:color w:val="000000"/>
                <w:sz w:val="4"/>
                <w:szCs w:val="4"/>
                <w:lang w:val="en-IE" w:eastAsia="en-IE"/>
              </w:rPr>
            </w:pPr>
            <w:r w:rsidRPr="00C37179">
              <w:rPr>
                <w:rFonts w:ascii="Calibri" w:hAnsi="Calibri" w:cs="Calibri"/>
                <w:color w:val="000000"/>
                <w:sz w:val="4"/>
                <w:szCs w:val="4"/>
                <w:lang w:val="en-IE" w:eastAsia="en-IE"/>
              </w:rPr>
              <w:t> </w:t>
            </w:r>
          </w:p>
        </w:tc>
        <w:tc>
          <w:tcPr>
            <w:tcW w:w="1028" w:type="dxa"/>
            <w:tcBorders>
              <w:top w:val="nil"/>
              <w:left w:val="nil"/>
              <w:bottom w:val="single" w:sz="8" w:space="0" w:color="auto"/>
              <w:right w:val="nil"/>
            </w:tcBorders>
            <w:shd w:val="clear" w:color="auto" w:fill="auto"/>
            <w:noWrap/>
            <w:vAlign w:val="center"/>
            <w:hideMark/>
          </w:tcPr>
          <w:p w14:paraId="15EE4C97" w14:textId="77777777" w:rsidR="00682944" w:rsidRPr="00C37179" w:rsidRDefault="00682944" w:rsidP="00C46D42">
            <w:pPr>
              <w:jc w:val="center"/>
              <w:rPr>
                <w:rFonts w:ascii="Calibri" w:hAnsi="Calibri" w:cs="Calibri"/>
                <w:color w:val="000000"/>
                <w:sz w:val="4"/>
                <w:szCs w:val="4"/>
                <w:lang w:val="en-IE" w:eastAsia="en-IE"/>
              </w:rPr>
            </w:pPr>
            <w:r w:rsidRPr="00C37179">
              <w:rPr>
                <w:rFonts w:ascii="Calibri" w:hAnsi="Calibri" w:cs="Calibri"/>
                <w:color w:val="000000"/>
                <w:sz w:val="4"/>
                <w:szCs w:val="4"/>
                <w:lang w:val="en-IE" w:eastAsia="en-IE"/>
              </w:rPr>
              <w:t> </w:t>
            </w:r>
          </w:p>
        </w:tc>
        <w:tc>
          <w:tcPr>
            <w:tcW w:w="968" w:type="dxa"/>
            <w:tcBorders>
              <w:top w:val="nil"/>
              <w:left w:val="nil"/>
              <w:bottom w:val="single" w:sz="8" w:space="0" w:color="auto"/>
              <w:right w:val="single" w:sz="8" w:space="0" w:color="auto"/>
            </w:tcBorders>
            <w:shd w:val="clear" w:color="auto" w:fill="auto"/>
            <w:noWrap/>
            <w:vAlign w:val="center"/>
            <w:hideMark/>
          </w:tcPr>
          <w:p w14:paraId="71FCF4E6" w14:textId="77777777" w:rsidR="00682944" w:rsidRPr="00C37179" w:rsidRDefault="00682944" w:rsidP="00C46D42">
            <w:pPr>
              <w:jc w:val="center"/>
              <w:rPr>
                <w:rFonts w:ascii="Calibri" w:hAnsi="Calibri" w:cs="Calibri"/>
                <w:color w:val="000000"/>
                <w:sz w:val="4"/>
                <w:szCs w:val="4"/>
                <w:lang w:val="en-IE" w:eastAsia="en-IE"/>
              </w:rPr>
            </w:pPr>
            <w:r w:rsidRPr="00C37179">
              <w:rPr>
                <w:rFonts w:ascii="Calibri" w:hAnsi="Calibri" w:cs="Calibri"/>
                <w:color w:val="000000"/>
                <w:sz w:val="4"/>
                <w:szCs w:val="4"/>
                <w:lang w:val="en-IE" w:eastAsia="en-IE"/>
              </w:rPr>
              <w:t> </w:t>
            </w:r>
          </w:p>
        </w:tc>
      </w:tr>
    </w:tbl>
    <w:p w14:paraId="520E3C04" w14:textId="77777777" w:rsidR="00682944" w:rsidRDefault="00682944" w:rsidP="00682944">
      <w:pPr>
        <w:spacing w:before="80" w:after="120"/>
        <w:jc w:val="both"/>
        <w:rPr>
          <w:rFonts w:asciiTheme="minorHAnsi" w:hAnsiTheme="minorHAnsi"/>
          <w:sz w:val="22"/>
          <w:szCs w:val="22"/>
        </w:rPr>
      </w:pPr>
      <w:r w:rsidRPr="006B47B3">
        <w:rPr>
          <w:rFonts w:ascii="Calibri" w:hAnsi="Calibri" w:cs="Calibri"/>
          <w:i/>
          <w:color w:val="000000"/>
          <w:sz w:val="18"/>
          <w:szCs w:val="18"/>
          <w:lang w:val="en-IE" w:eastAsia="en-IE"/>
        </w:rPr>
        <w:t>The US</w:t>
      </w:r>
      <w:r>
        <w:rPr>
          <w:rFonts w:ascii="Calibri" w:hAnsi="Calibri" w:cs="Calibri"/>
          <w:i/>
          <w:color w:val="000000"/>
          <w:sz w:val="18"/>
          <w:szCs w:val="18"/>
          <w:lang w:val="en-IE" w:eastAsia="en-IE"/>
        </w:rPr>
        <w:t xml:space="preserve"> division</w:t>
      </w:r>
      <w:r w:rsidRPr="006B47B3">
        <w:rPr>
          <w:rFonts w:ascii="Calibri" w:hAnsi="Calibri" w:cs="Calibri"/>
          <w:i/>
          <w:color w:val="000000"/>
          <w:sz w:val="18"/>
          <w:szCs w:val="18"/>
          <w:lang w:val="en-IE" w:eastAsia="en-IE"/>
        </w:rPr>
        <w:t xml:space="preserve"> includes FanDuel, </w:t>
      </w:r>
      <w:r>
        <w:rPr>
          <w:rFonts w:ascii="Calibri" w:hAnsi="Calibri" w:cs="Calibri"/>
          <w:i/>
          <w:color w:val="000000"/>
          <w:sz w:val="18"/>
          <w:szCs w:val="18"/>
          <w:lang w:val="en-IE" w:eastAsia="en-IE"/>
        </w:rPr>
        <w:t xml:space="preserve">FOX </w:t>
      </w:r>
      <w:r w:rsidRPr="006B47B3">
        <w:rPr>
          <w:rFonts w:ascii="Calibri" w:hAnsi="Calibri" w:cs="Calibri"/>
          <w:i/>
          <w:color w:val="000000"/>
          <w:sz w:val="18"/>
          <w:szCs w:val="18"/>
          <w:lang w:val="en-IE" w:eastAsia="en-IE"/>
        </w:rPr>
        <w:t>Bet, TVG, Poker</w:t>
      </w:r>
      <w:r>
        <w:rPr>
          <w:rFonts w:ascii="Calibri" w:hAnsi="Calibri" w:cs="Calibri"/>
          <w:i/>
          <w:color w:val="000000"/>
          <w:sz w:val="18"/>
          <w:szCs w:val="18"/>
          <w:lang w:val="en-IE" w:eastAsia="en-IE"/>
        </w:rPr>
        <w:t>S</w:t>
      </w:r>
      <w:r w:rsidRPr="006B47B3">
        <w:rPr>
          <w:rFonts w:ascii="Calibri" w:hAnsi="Calibri" w:cs="Calibri"/>
          <w:i/>
          <w:color w:val="000000"/>
          <w:sz w:val="18"/>
          <w:szCs w:val="18"/>
          <w:lang w:val="en-IE" w:eastAsia="en-IE"/>
        </w:rPr>
        <w:t>tars and Betfair</w:t>
      </w:r>
      <w:r>
        <w:rPr>
          <w:rFonts w:ascii="Calibri" w:hAnsi="Calibri" w:cs="Calibri"/>
          <w:i/>
          <w:color w:val="000000"/>
          <w:sz w:val="18"/>
          <w:szCs w:val="18"/>
          <w:lang w:val="en-IE" w:eastAsia="en-IE"/>
        </w:rPr>
        <w:t xml:space="preserve"> Casino</w:t>
      </w:r>
      <w:r w:rsidRPr="006B47B3">
        <w:rPr>
          <w:rFonts w:ascii="Calibri" w:hAnsi="Calibri" w:cs="Calibri"/>
          <w:i/>
          <w:color w:val="000000"/>
          <w:sz w:val="18"/>
          <w:szCs w:val="18"/>
          <w:lang w:val="en-IE" w:eastAsia="en-IE"/>
        </w:rPr>
        <w:t xml:space="preserve"> brands</w:t>
      </w:r>
      <w:r>
        <w:rPr>
          <w:rFonts w:ascii="Calibri" w:hAnsi="Calibri" w:cs="Calibri"/>
          <w:i/>
          <w:color w:val="000000"/>
          <w:sz w:val="18"/>
          <w:szCs w:val="18"/>
          <w:lang w:val="en-IE" w:eastAsia="en-IE"/>
        </w:rPr>
        <w:t>,</w:t>
      </w:r>
      <w:r w:rsidRPr="006B47B3">
        <w:rPr>
          <w:rFonts w:ascii="Calibri" w:hAnsi="Calibri" w:cs="Calibri"/>
          <w:i/>
          <w:color w:val="000000"/>
          <w:sz w:val="18"/>
          <w:szCs w:val="18"/>
          <w:lang w:val="en-IE" w:eastAsia="en-IE"/>
        </w:rPr>
        <w:t xml:space="preserve"> offering </w:t>
      </w:r>
      <w:r>
        <w:rPr>
          <w:rFonts w:ascii="Calibri" w:hAnsi="Calibri" w:cs="Calibri"/>
          <w:i/>
          <w:color w:val="000000"/>
          <w:sz w:val="18"/>
          <w:szCs w:val="18"/>
          <w:lang w:val="en-IE" w:eastAsia="en-IE"/>
        </w:rPr>
        <w:t xml:space="preserve">regulated real money </w:t>
      </w:r>
      <w:r w:rsidRPr="006B47B3">
        <w:rPr>
          <w:rFonts w:ascii="Calibri" w:hAnsi="Calibri" w:cs="Calibri"/>
          <w:i/>
          <w:color w:val="000000"/>
          <w:sz w:val="18"/>
          <w:szCs w:val="18"/>
          <w:lang w:val="en-IE" w:eastAsia="en-IE"/>
        </w:rPr>
        <w:t>and free</w:t>
      </w:r>
      <w:r>
        <w:rPr>
          <w:rFonts w:ascii="Calibri" w:hAnsi="Calibri" w:cs="Calibri"/>
          <w:i/>
          <w:color w:val="000000"/>
          <w:sz w:val="18"/>
          <w:szCs w:val="18"/>
          <w:lang w:val="en-IE" w:eastAsia="en-IE"/>
        </w:rPr>
        <w:t>-</w:t>
      </w:r>
      <w:r w:rsidRPr="006B47B3">
        <w:rPr>
          <w:rFonts w:ascii="Calibri" w:hAnsi="Calibri" w:cs="Calibri"/>
          <w:i/>
          <w:color w:val="000000"/>
          <w:sz w:val="18"/>
          <w:szCs w:val="18"/>
          <w:lang w:val="en-IE" w:eastAsia="en-IE"/>
        </w:rPr>
        <w:t>to</w:t>
      </w:r>
      <w:r>
        <w:rPr>
          <w:rFonts w:ascii="Calibri" w:hAnsi="Calibri" w:cs="Calibri"/>
          <w:i/>
          <w:color w:val="000000"/>
          <w:sz w:val="18"/>
          <w:szCs w:val="18"/>
          <w:lang w:val="en-IE" w:eastAsia="en-IE"/>
        </w:rPr>
        <w:t>-</w:t>
      </w:r>
      <w:r w:rsidRPr="006B47B3">
        <w:rPr>
          <w:rFonts w:ascii="Calibri" w:hAnsi="Calibri" w:cs="Calibri"/>
          <w:i/>
          <w:color w:val="000000"/>
          <w:sz w:val="18"/>
          <w:szCs w:val="18"/>
          <w:lang w:val="en-IE" w:eastAsia="en-IE"/>
        </w:rPr>
        <w:t xml:space="preserve">play sports betting, online gaming, daily fantasy sports and </w:t>
      </w:r>
      <w:r>
        <w:rPr>
          <w:rFonts w:ascii="Calibri" w:hAnsi="Calibri" w:cs="Calibri"/>
          <w:i/>
          <w:color w:val="000000"/>
          <w:sz w:val="18"/>
          <w:szCs w:val="18"/>
          <w:lang w:val="en-IE" w:eastAsia="en-IE"/>
        </w:rPr>
        <w:t>online racing</w:t>
      </w:r>
      <w:r w:rsidRPr="006B47B3">
        <w:rPr>
          <w:rFonts w:ascii="Calibri" w:hAnsi="Calibri" w:cs="Calibri"/>
          <w:i/>
          <w:color w:val="000000"/>
          <w:sz w:val="18"/>
          <w:szCs w:val="18"/>
          <w:lang w:val="en-IE" w:eastAsia="en-IE"/>
        </w:rPr>
        <w:t xml:space="preserve"> wagering products to customers across various states in the US</w:t>
      </w:r>
    </w:p>
    <w:p w14:paraId="07215181" w14:textId="77777777" w:rsidR="00682944" w:rsidRDefault="00682944" w:rsidP="00682944">
      <w:pPr>
        <w:spacing w:after="120"/>
        <w:jc w:val="both"/>
        <w:rPr>
          <w:rFonts w:asciiTheme="minorHAnsi" w:hAnsiTheme="minorHAnsi"/>
          <w:sz w:val="22"/>
          <w:szCs w:val="22"/>
        </w:rPr>
      </w:pPr>
      <w:r w:rsidRPr="009F2A79">
        <w:rPr>
          <w:rFonts w:asciiTheme="minorHAnsi" w:hAnsiTheme="minorHAnsi"/>
          <w:sz w:val="22"/>
          <w:szCs w:val="22"/>
        </w:rPr>
        <w:t xml:space="preserve">Revenue grew by 81% to £695m </w:t>
      </w:r>
      <w:r>
        <w:rPr>
          <w:rFonts w:asciiTheme="minorHAnsi" w:hAnsiTheme="minorHAnsi"/>
          <w:sz w:val="22"/>
          <w:szCs w:val="22"/>
        </w:rPr>
        <w:t>reflecting the diversified product portfolio offered in the US, as well as additional state openings.  During the year we launched the FanDuel online sportsbook in 4 additional states (Colorado, Illinois, Iowa and Tennessee) and online gaming in Pennsylvania in January. FOX Bet also added Colorado.</w:t>
      </w:r>
    </w:p>
    <w:p w14:paraId="2440727E" w14:textId="77777777" w:rsidR="00682944" w:rsidRDefault="00682944" w:rsidP="00682944">
      <w:pPr>
        <w:spacing w:after="120"/>
        <w:jc w:val="both"/>
        <w:rPr>
          <w:rFonts w:asciiTheme="minorHAnsi" w:hAnsiTheme="minorHAnsi"/>
          <w:sz w:val="22"/>
          <w:szCs w:val="22"/>
        </w:rPr>
      </w:pPr>
      <w:bookmarkStart w:id="13" w:name="_Hlk63443864"/>
      <w:r>
        <w:rPr>
          <w:rFonts w:asciiTheme="minorHAnsi" w:hAnsiTheme="minorHAnsi"/>
          <w:sz w:val="22"/>
          <w:szCs w:val="22"/>
        </w:rPr>
        <w:t>Sports revenue increased by 42% reflecting sportsbook growth of 101% and combined daily fantasy sports and racing growth of 15%. The profile of revenue growth for each product varied significantly quarter to quarter due to sports cancellations. The increased prominence of US horse racing led our TVG business to generate record customer volumes during the year with average monthly players growing 60% over 2019.  Conversely daily fantasy was materially impacted by the reduced number of sports events during the year.</w:t>
      </w:r>
    </w:p>
    <w:p w14:paraId="57752131"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 xml:space="preserve">Sportsbook staking grew 86%, with the return of sport and new state launches driving growth in H2 of 124% year on year. </w:t>
      </w:r>
      <w:r w:rsidRPr="000C23AC">
        <w:rPr>
          <w:rFonts w:asciiTheme="minorHAnsi" w:hAnsiTheme="minorHAnsi"/>
          <w:sz w:val="22"/>
          <w:szCs w:val="22"/>
        </w:rPr>
        <w:t xml:space="preserve"> Net revenue margin increased by </w:t>
      </w:r>
      <w:r>
        <w:rPr>
          <w:rFonts w:asciiTheme="minorHAnsi" w:hAnsiTheme="minorHAnsi"/>
          <w:sz w:val="22"/>
          <w:szCs w:val="22"/>
        </w:rPr>
        <w:t>3</w:t>
      </w:r>
      <w:r w:rsidRPr="000C23AC">
        <w:rPr>
          <w:rFonts w:asciiTheme="minorHAnsi" w:hAnsiTheme="minorHAnsi"/>
          <w:sz w:val="22"/>
          <w:szCs w:val="22"/>
        </w:rPr>
        <w:t xml:space="preserve">0 basis points </w:t>
      </w:r>
      <w:r>
        <w:rPr>
          <w:rFonts w:asciiTheme="minorHAnsi" w:hAnsiTheme="minorHAnsi"/>
          <w:sz w:val="22"/>
          <w:szCs w:val="22"/>
        </w:rPr>
        <w:t xml:space="preserve">reflecting structural increases arising from risk and trading improvements and a greater demand for higher margin products such as parlays as well as bookmaker friendly results. These margin benefits helped to offset the significant level of investment we made in generosity during the year as we continued to focus on new customer acquisition in both new and existing states. </w:t>
      </w:r>
    </w:p>
    <w:bookmarkEnd w:id="13"/>
    <w:p w14:paraId="43873156"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 xml:space="preserve">Gaming revenue grew 292% to £237m with the launch in Pennsylvania in January augmented by a shift in wallet share from sports to poker and casino in H1 as the sporting calendar was disrupted. Launch of the FanDuel proprietary account and wallet in July boosted cross-sell performance in H2 through an improved customer journey. The launch of live casino in November in Pennsylvania has also proven popular with </w:t>
      </w:r>
      <w:r>
        <w:rPr>
          <w:rFonts w:asciiTheme="minorHAnsi" w:hAnsiTheme="minorHAnsi"/>
          <w:sz w:val="22"/>
          <w:szCs w:val="22"/>
        </w:rPr>
        <w:lastRenderedPageBreak/>
        <w:t xml:space="preserve">customers.  </w:t>
      </w:r>
    </w:p>
    <w:p w14:paraId="347C9698" w14:textId="77777777" w:rsidR="00682944" w:rsidRDefault="00682944" w:rsidP="00682944">
      <w:pPr>
        <w:spacing w:after="120"/>
        <w:jc w:val="both"/>
        <w:rPr>
          <w:rFonts w:asciiTheme="minorHAnsi" w:hAnsiTheme="minorHAnsi"/>
          <w:sz w:val="22"/>
          <w:szCs w:val="22"/>
        </w:rPr>
      </w:pPr>
      <w:r w:rsidRPr="00336B9E">
        <w:rPr>
          <w:rFonts w:asciiTheme="minorHAnsi" w:hAnsiTheme="minorHAnsi"/>
          <w:sz w:val="22"/>
          <w:szCs w:val="22"/>
        </w:rPr>
        <w:t>Cost of sales increased as a percentage of revenue by 1,390 basis points due to</w:t>
      </w:r>
      <w:r>
        <w:rPr>
          <w:rFonts w:asciiTheme="minorHAnsi" w:hAnsiTheme="minorHAnsi"/>
          <w:sz w:val="22"/>
          <w:szCs w:val="22"/>
        </w:rPr>
        <w:t xml:space="preserve"> the increase in the proportion of revenue generated by our higher cost of sales sportsbook and gaming businesses. </w:t>
      </w:r>
    </w:p>
    <w:p w14:paraId="2AAA23B4"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Marketing more than doubled to £348m, increasing as a percentage of revenue to 50%. This reflects three factors: (i) new state launches, (ii) the continued strong customer acquisition in existing states and (iii) additional investment to re-engage customers following the return of sport.</w:t>
      </w:r>
    </w:p>
    <w:p w14:paraId="5C288C1A"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Other operating costs increased 14% year on year but reduced as a percentage of revenue as we leverage our scale to increase efficiency. The increase of £22m was primarily driven by investment in our technology and teams to support the migration to our proprietary platforms as well as new state launches.</w:t>
      </w:r>
    </w:p>
    <w:p w14:paraId="1A93A7E0"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The US business generated an EBITDA loss of £170m, in line with previous guidance.</w:t>
      </w:r>
    </w:p>
    <w:p w14:paraId="2D9BFB77" w14:textId="77777777" w:rsidR="00682944" w:rsidRDefault="00682944" w:rsidP="00682944"/>
    <w:p w14:paraId="540ADBD2" w14:textId="77777777" w:rsidR="00682944" w:rsidRPr="00A04290" w:rsidRDefault="00682944" w:rsidP="00682944">
      <w:pPr>
        <w:spacing w:after="120"/>
        <w:jc w:val="both"/>
        <w:rPr>
          <w:rFonts w:asciiTheme="minorHAnsi" w:hAnsiTheme="minorHAnsi"/>
          <w:sz w:val="22"/>
          <w:szCs w:val="22"/>
        </w:rPr>
      </w:pPr>
      <w:r w:rsidRPr="00693211" w:rsidDel="00B914D1">
        <w:rPr>
          <w:rFonts w:asciiTheme="minorHAnsi" w:hAnsiTheme="minorHAnsi"/>
          <w:sz w:val="22"/>
          <w:szCs w:val="22"/>
          <w:highlight w:val="yellow"/>
        </w:rPr>
        <w:t xml:space="preserve"> </w:t>
      </w:r>
    </w:p>
    <w:p w14:paraId="3F9FEE17" w14:textId="77777777" w:rsidR="00682944" w:rsidRDefault="00682944" w:rsidP="00682944">
      <w:pPr>
        <w:rPr>
          <w:rFonts w:asciiTheme="minorHAnsi" w:hAnsiTheme="minorHAnsi"/>
          <w:b/>
          <w:sz w:val="22"/>
          <w:szCs w:val="22"/>
        </w:rPr>
      </w:pPr>
      <w:r>
        <w:rPr>
          <w:rFonts w:asciiTheme="minorHAnsi" w:hAnsiTheme="minorHAnsi"/>
          <w:b/>
          <w:sz w:val="22"/>
          <w:szCs w:val="22"/>
        </w:rPr>
        <w:br w:type="page"/>
      </w:r>
    </w:p>
    <w:p w14:paraId="757DCA49" w14:textId="77777777" w:rsidR="00682944" w:rsidRDefault="00682944" w:rsidP="00682944">
      <w:pPr>
        <w:spacing w:after="120"/>
        <w:jc w:val="both"/>
        <w:rPr>
          <w:rFonts w:asciiTheme="minorHAnsi" w:hAnsiTheme="minorHAnsi"/>
          <w:b/>
          <w:sz w:val="22"/>
          <w:szCs w:val="22"/>
        </w:rPr>
      </w:pPr>
      <w:r>
        <w:rPr>
          <w:rFonts w:asciiTheme="minorHAnsi" w:hAnsiTheme="minorHAnsi"/>
          <w:b/>
          <w:sz w:val="22"/>
          <w:szCs w:val="22"/>
        </w:rPr>
        <w:lastRenderedPageBreak/>
        <w:t>Synergies</w:t>
      </w:r>
    </w:p>
    <w:p w14:paraId="75C63BDE" w14:textId="77777777" w:rsidR="00682944" w:rsidRPr="005C74F1" w:rsidRDefault="00682944" w:rsidP="00682944">
      <w:pPr>
        <w:spacing w:after="120"/>
        <w:jc w:val="both"/>
        <w:rPr>
          <w:rFonts w:asciiTheme="minorHAnsi" w:hAnsiTheme="minorHAnsi"/>
          <w:sz w:val="22"/>
          <w:szCs w:val="22"/>
        </w:rPr>
      </w:pPr>
      <w:r>
        <w:rPr>
          <w:rFonts w:asciiTheme="minorHAnsi" w:hAnsiTheme="minorHAnsi"/>
          <w:sz w:val="22"/>
          <w:szCs w:val="22"/>
        </w:rPr>
        <w:t xml:space="preserve">We now expect our combination with TSG to yield £170m in annualised cost synergies for the Group versus guidance of £140m upon announcement of the transaction. The additional savings arise primarily from the move to a single brand in Australia. The synergy figure is net of re-investments in certain parts of the business. For example, we have reallocated certain technology teams from duplicate systems work to support PokerStars technology improvements and Group functions required strengthening to support a Group of our scale. </w:t>
      </w:r>
    </w:p>
    <w:tbl>
      <w:tblPr>
        <w:tblW w:w="8509" w:type="dxa"/>
        <w:tblCellMar>
          <w:left w:w="0" w:type="dxa"/>
          <w:right w:w="0" w:type="dxa"/>
        </w:tblCellMar>
        <w:tblLook w:val="04A0" w:firstRow="1" w:lastRow="0" w:firstColumn="1" w:lastColumn="0" w:noHBand="0" w:noVBand="1"/>
      </w:tblPr>
      <w:tblGrid>
        <w:gridCol w:w="3397"/>
        <w:gridCol w:w="1362"/>
        <w:gridCol w:w="1134"/>
        <w:gridCol w:w="1361"/>
        <w:gridCol w:w="1255"/>
      </w:tblGrid>
      <w:tr w:rsidR="00682944" w14:paraId="2938DA63" w14:textId="77777777" w:rsidTr="00C46D42">
        <w:trPr>
          <w:trHeight w:val="255"/>
        </w:trPr>
        <w:tc>
          <w:tcPr>
            <w:tcW w:w="3389" w:type="dxa"/>
            <w:tcBorders>
              <w:top w:val="single" w:sz="8" w:space="0" w:color="auto"/>
              <w:left w:val="single" w:sz="8" w:space="0" w:color="auto"/>
              <w:bottom w:val="nil"/>
              <w:right w:val="nil"/>
            </w:tcBorders>
            <w:noWrap/>
            <w:vAlign w:val="center"/>
            <w:hideMark/>
          </w:tcPr>
          <w:p w14:paraId="50F39C79" w14:textId="77777777" w:rsidR="00682944" w:rsidRDefault="00682944" w:rsidP="00C46D42">
            <w:pPr>
              <w:jc w:val="both"/>
              <w:rPr>
                <w:rFonts w:ascii="Calibri" w:hAnsi="Calibri" w:cs="Calibri"/>
                <w:b/>
                <w:bCs/>
                <w:sz w:val="20"/>
                <w:lang w:val="en-IE" w:eastAsia="en-IE"/>
              </w:rPr>
            </w:pPr>
            <w:r>
              <w:rPr>
                <w:rFonts w:ascii="Calibri" w:hAnsi="Calibri" w:cs="Calibri"/>
                <w:b/>
                <w:bCs/>
                <w:sz w:val="20"/>
              </w:rPr>
              <w:t> </w:t>
            </w:r>
          </w:p>
        </w:tc>
        <w:tc>
          <w:tcPr>
            <w:tcW w:w="1346" w:type="dxa"/>
            <w:tcBorders>
              <w:top w:val="single" w:sz="8" w:space="0" w:color="auto"/>
              <w:left w:val="nil"/>
              <w:bottom w:val="nil"/>
              <w:right w:val="nil"/>
            </w:tcBorders>
            <w:noWrap/>
            <w:vAlign w:val="center"/>
            <w:hideMark/>
          </w:tcPr>
          <w:p w14:paraId="2CC6AC4B" w14:textId="77777777" w:rsidR="00682944" w:rsidRDefault="00682944" w:rsidP="00C46D42">
            <w:pPr>
              <w:jc w:val="center"/>
              <w:rPr>
                <w:rFonts w:ascii="Calibri" w:hAnsi="Calibri" w:cs="Calibri"/>
                <w:b/>
                <w:bCs/>
                <w:color w:val="000000"/>
                <w:sz w:val="20"/>
              </w:rPr>
            </w:pPr>
            <w:r>
              <w:rPr>
                <w:rFonts w:ascii="Calibri" w:hAnsi="Calibri" w:cs="Calibri"/>
                <w:b/>
                <w:bCs/>
                <w:color w:val="000000"/>
                <w:sz w:val="20"/>
              </w:rPr>
              <w:t>FY</w:t>
            </w:r>
          </w:p>
        </w:tc>
        <w:tc>
          <w:tcPr>
            <w:tcW w:w="1182" w:type="dxa"/>
            <w:tcBorders>
              <w:top w:val="single" w:sz="8" w:space="0" w:color="auto"/>
              <w:left w:val="nil"/>
              <w:bottom w:val="nil"/>
              <w:right w:val="nil"/>
            </w:tcBorders>
            <w:vAlign w:val="center"/>
          </w:tcPr>
          <w:p w14:paraId="5CCC8705" w14:textId="77777777" w:rsidR="00682944" w:rsidRDefault="00682944" w:rsidP="00C46D42">
            <w:pPr>
              <w:jc w:val="center"/>
              <w:rPr>
                <w:rFonts w:ascii="Calibri" w:hAnsi="Calibri" w:cs="Calibri"/>
                <w:b/>
                <w:bCs/>
                <w:color w:val="000000"/>
                <w:sz w:val="20"/>
              </w:rPr>
            </w:pPr>
            <w:r>
              <w:rPr>
                <w:rFonts w:ascii="Calibri" w:hAnsi="Calibri" w:cs="Calibri"/>
                <w:b/>
                <w:bCs/>
                <w:color w:val="000000"/>
                <w:sz w:val="20"/>
              </w:rPr>
              <w:t>FY</w:t>
            </w:r>
          </w:p>
        </w:tc>
        <w:tc>
          <w:tcPr>
            <w:tcW w:w="1345" w:type="dxa"/>
            <w:tcBorders>
              <w:top w:val="single" w:sz="8" w:space="0" w:color="auto"/>
              <w:left w:val="nil"/>
              <w:bottom w:val="nil"/>
              <w:right w:val="nil"/>
            </w:tcBorders>
            <w:noWrap/>
            <w:vAlign w:val="center"/>
            <w:hideMark/>
          </w:tcPr>
          <w:p w14:paraId="2D64B97D" w14:textId="77777777" w:rsidR="00682944" w:rsidRDefault="00682944" w:rsidP="00C46D42">
            <w:pPr>
              <w:jc w:val="center"/>
              <w:rPr>
                <w:rFonts w:ascii="Calibri" w:hAnsi="Calibri" w:cs="Calibri"/>
                <w:b/>
                <w:bCs/>
                <w:color w:val="000000"/>
                <w:sz w:val="20"/>
              </w:rPr>
            </w:pPr>
            <w:r>
              <w:rPr>
                <w:rFonts w:ascii="Calibri" w:hAnsi="Calibri" w:cs="Calibri"/>
                <w:b/>
                <w:bCs/>
                <w:color w:val="000000"/>
                <w:sz w:val="20"/>
              </w:rPr>
              <w:t>FY</w:t>
            </w:r>
          </w:p>
        </w:tc>
        <w:tc>
          <w:tcPr>
            <w:tcW w:w="1247" w:type="dxa"/>
            <w:tcBorders>
              <w:top w:val="single" w:sz="8" w:space="0" w:color="auto"/>
              <w:left w:val="nil"/>
              <w:bottom w:val="nil"/>
              <w:right w:val="single" w:sz="8" w:space="0" w:color="auto"/>
            </w:tcBorders>
            <w:noWrap/>
            <w:vAlign w:val="center"/>
            <w:hideMark/>
          </w:tcPr>
          <w:p w14:paraId="0C2CAEC1" w14:textId="77777777" w:rsidR="00682944" w:rsidRDefault="00682944" w:rsidP="00C46D42">
            <w:pPr>
              <w:jc w:val="center"/>
              <w:rPr>
                <w:rFonts w:ascii="Calibri" w:hAnsi="Calibri" w:cs="Calibri"/>
                <w:b/>
                <w:bCs/>
                <w:color w:val="000000"/>
                <w:sz w:val="20"/>
              </w:rPr>
            </w:pPr>
            <w:r>
              <w:rPr>
                <w:rFonts w:ascii="Calibri" w:hAnsi="Calibri" w:cs="Calibri"/>
                <w:b/>
                <w:bCs/>
                <w:color w:val="000000"/>
                <w:sz w:val="20"/>
              </w:rPr>
              <w:t>FY</w:t>
            </w:r>
          </w:p>
        </w:tc>
      </w:tr>
      <w:tr w:rsidR="00682944" w14:paraId="70907DD2" w14:textId="77777777" w:rsidTr="00C46D42">
        <w:trPr>
          <w:trHeight w:val="255"/>
        </w:trPr>
        <w:tc>
          <w:tcPr>
            <w:tcW w:w="0" w:type="auto"/>
            <w:tcBorders>
              <w:top w:val="nil"/>
              <w:left w:val="single" w:sz="8" w:space="0" w:color="auto"/>
              <w:bottom w:val="single" w:sz="4" w:space="0" w:color="auto"/>
              <w:right w:val="nil"/>
            </w:tcBorders>
            <w:noWrap/>
            <w:vAlign w:val="center"/>
            <w:hideMark/>
          </w:tcPr>
          <w:p w14:paraId="051ECB41" w14:textId="77777777" w:rsidR="00682944" w:rsidRPr="000C23AC" w:rsidRDefault="00682944" w:rsidP="00C46D42">
            <w:pPr>
              <w:jc w:val="both"/>
              <w:rPr>
                <w:rFonts w:ascii="Calibri" w:hAnsi="Calibri" w:cs="Calibri"/>
                <w:bCs/>
                <w:i/>
                <w:sz w:val="20"/>
              </w:rPr>
            </w:pPr>
            <w:r w:rsidRPr="00B52DDD">
              <w:rPr>
                <w:rFonts w:ascii="Calibri" w:hAnsi="Calibri" w:cs="Calibri"/>
                <w:b/>
                <w:bCs/>
                <w:i/>
                <w:sz w:val="20"/>
              </w:rPr>
              <w:t> </w:t>
            </w:r>
            <w:r w:rsidRPr="000C23AC">
              <w:rPr>
                <w:rFonts w:ascii="Calibri" w:hAnsi="Calibri" w:cs="Calibri"/>
                <w:bCs/>
                <w:i/>
                <w:sz w:val="20"/>
              </w:rPr>
              <w:t>£m</w:t>
            </w:r>
          </w:p>
        </w:tc>
        <w:tc>
          <w:tcPr>
            <w:tcW w:w="0" w:type="auto"/>
            <w:tcBorders>
              <w:top w:val="nil"/>
              <w:left w:val="nil"/>
              <w:bottom w:val="single" w:sz="4" w:space="0" w:color="auto"/>
              <w:right w:val="nil"/>
            </w:tcBorders>
            <w:noWrap/>
            <w:vAlign w:val="center"/>
            <w:hideMark/>
          </w:tcPr>
          <w:p w14:paraId="09683470" w14:textId="77777777" w:rsidR="00682944" w:rsidRDefault="00682944" w:rsidP="00C46D42">
            <w:pPr>
              <w:jc w:val="center"/>
              <w:rPr>
                <w:rFonts w:ascii="Calibri" w:hAnsi="Calibri" w:cs="Calibri"/>
                <w:b/>
                <w:bCs/>
                <w:color w:val="000000"/>
                <w:sz w:val="20"/>
              </w:rPr>
            </w:pPr>
            <w:r>
              <w:rPr>
                <w:rFonts w:ascii="Calibri" w:hAnsi="Calibri" w:cs="Calibri"/>
                <w:b/>
                <w:bCs/>
                <w:color w:val="000000"/>
                <w:sz w:val="20"/>
              </w:rPr>
              <w:t>2020</w:t>
            </w:r>
          </w:p>
        </w:tc>
        <w:tc>
          <w:tcPr>
            <w:tcW w:w="0" w:type="auto"/>
            <w:tcBorders>
              <w:top w:val="nil"/>
              <w:left w:val="nil"/>
              <w:bottom w:val="single" w:sz="4" w:space="0" w:color="auto"/>
              <w:right w:val="nil"/>
            </w:tcBorders>
            <w:vAlign w:val="center"/>
          </w:tcPr>
          <w:p w14:paraId="7DB06C86" w14:textId="77777777" w:rsidR="00682944" w:rsidRDefault="00682944" w:rsidP="00C46D42">
            <w:pPr>
              <w:jc w:val="center"/>
              <w:rPr>
                <w:rFonts w:ascii="Calibri" w:hAnsi="Calibri" w:cs="Calibri"/>
                <w:b/>
                <w:bCs/>
                <w:color w:val="000000"/>
                <w:sz w:val="20"/>
              </w:rPr>
            </w:pPr>
            <w:r>
              <w:rPr>
                <w:rFonts w:ascii="Calibri" w:hAnsi="Calibri" w:cs="Calibri"/>
                <w:b/>
                <w:bCs/>
                <w:color w:val="000000"/>
                <w:sz w:val="20"/>
              </w:rPr>
              <w:t>2021</w:t>
            </w:r>
          </w:p>
        </w:tc>
        <w:tc>
          <w:tcPr>
            <w:tcW w:w="0" w:type="auto"/>
            <w:tcBorders>
              <w:top w:val="nil"/>
              <w:left w:val="nil"/>
              <w:bottom w:val="single" w:sz="4" w:space="0" w:color="auto"/>
              <w:right w:val="nil"/>
            </w:tcBorders>
            <w:noWrap/>
            <w:vAlign w:val="center"/>
            <w:hideMark/>
          </w:tcPr>
          <w:p w14:paraId="74404797" w14:textId="77777777" w:rsidR="00682944" w:rsidRDefault="00682944" w:rsidP="00C46D42">
            <w:pPr>
              <w:jc w:val="center"/>
              <w:rPr>
                <w:rFonts w:ascii="Calibri" w:hAnsi="Calibri" w:cs="Calibri"/>
                <w:b/>
                <w:bCs/>
                <w:color w:val="000000"/>
                <w:sz w:val="20"/>
              </w:rPr>
            </w:pPr>
            <w:r>
              <w:rPr>
                <w:rFonts w:ascii="Calibri" w:hAnsi="Calibri" w:cs="Calibri"/>
                <w:b/>
                <w:bCs/>
                <w:color w:val="000000"/>
                <w:sz w:val="20"/>
              </w:rPr>
              <w:t>2022</w:t>
            </w:r>
          </w:p>
        </w:tc>
        <w:tc>
          <w:tcPr>
            <w:tcW w:w="0" w:type="auto"/>
            <w:tcBorders>
              <w:top w:val="nil"/>
              <w:left w:val="nil"/>
              <w:bottom w:val="single" w:sz="4" w:space="0" w:color="auto"/>
              <w:right w:val="single" w:sz="8" w:space="0" w:color="auto"/>
            </w:tcBorders>
            <w:noWrap/>
            <w:vAlign w:val="center"/>
            <w:hideMark/>
          </w:tcPr>
          <w:p w14:paraId="61074FE2" w14:textId="77777777" w:rsidR="00682944" w:rsidRDefault="00682944" w:rsidP="00C46D42">
            <w:pPr>
              <w:jc w:val="center"/>
              <w:rPr>
                <w:rFonts w:ascii="Calibri" w:hAnsi="Calibri" w:cs="Calibri"/>
                <w:b/>
                <w:bCs/>
                <w:color w:val="000000"/>
                <w:sz w:val="20"/>
              </w:rPr>
            </w:pPr>
            <w:r>
              <w:rPr>
                <w:rFonts w:ascii="Calibri" w:hAnsi="Calibri" w:cs="Calibri"/>
                <w:b/>
                <w:bCs/>
                <w:color w:val="000000"/>
                <w:sz w:val="20"/>
              </w:rPr>
              <w:t>2023</w:t>
            </w:r>
          </w:p>
        </w:tc>
      </w:tr>
      <w:tr w:rsidR="00682944" w14:paraId="55016FB8" w14:textId="77777777" w:rsidTr="00C46D42">
        <w:trPr>
          <w:trHeight w:val="34"/>
        </w:trPr>
        <w:tc>
          <w:tcPr>
            <w:tcW w:w="0" w:type="auto"/>
            <w:tcBorders>
              <w:top w:val="single" w:sz="4" w:space="0" w:color="auto"/>
              <w:left w:val="single" w:sz="8" w:space="0" w:color="auto"/>
              <w:bottom w:val="nil"/>
              <w:right w:val="nil"/>
            </w:tcBorders>
            <w:noWrap/>
            <w:vAlign w:val="center"/>
            <w:hideMark/>
          </w:tcPr>
          <w:p w14:paraId="7237D0A1" w14:textId="77777777" w:rsidR="00682944" w:rsidRDefault="00682944" w:rsidP="00C46D42">
            <w:pPr>
              <w:jc w:val="both"/>
              <w:rPr>
                <w:rFonts w:ascii="Calibri" w:hAnsi="Calibri" w:cs="Calibri"/>
                <w:b/>
                <w:bCs/>
                <w:color w:val="FF0000"/>
                <w:sz w:val="2"/>
                <w:szCs w:val="2"/>
              </w:rPr>
            </w:pPr>
            <w:r>
              <w:rPr>
                <w:rFonts w:ascii="Calibri" w:hAnsi="Calibri" w:cs="Calibri"/>
                <w:b/>
                <w:bCs/>
                <w:color w:val="FF0000"/>
                <w:sz w:val="2"/>
                <w:szCs w:val="2"/>
              </w:rPr>
              <w:t> </w:t>
            </w:r>
          </w:p>
        </w:tc>
        <w:tc>
          <w:tcPr>
            <w:tcW w:w="0" w:type="auto"/>
            <w:tcBorders>
              <w:top w:val="single" w:sz="4" w:space="0" w:color="auto"/>
              <w:left w:val="nil"/>
              <w:bottom w:val="nil"/>
              <w:right w:val="nil"/>
            </w:tcBorders>
            <w:noWrap/>
            <w:vAlign w:val="center"/>
            <w:hideMark/>
          </w:tcPr>
          <w:p w14:paraId="624BADB1" w14:textId="77777777" w:rsidR="00682944" w:rsidRDefault="00682944" w:rsidP="00C46D42">
            <w:pPr>
              <w:jc w:val="center"/>
              <w:rPr>
                <w:rFonts w:ascii="Calibri" w:hAnsi="Calibri" w:cs="Calibri"/>
                <w:b/>
                <w:bCs/>
                <w:color w:val="FF0000"/>
                <w:sz w:val="2"/>
                <w:szCs w:val="2"/>
              </w:rPr>
            </w:pPr>
          </w:p>
        </w:tc>
        <w:tc>
          <w:tcPr>
            <w:tcW w:w="0" w:type="auto"/>
            <w:tcBorders>
              <w:top w:val="single" w:sz="4" w:space="0" w:color="auto"/>
              <w:left w:val="nil"/>
              <w:bottom w:val="nil"/>
              <w:right w:val="nil"/>
            </w:tcBorders>
            <w:vAlign w:val="center"/>
          </w:tcPr>
          <w:p w14:paraId="0C534D39" w14:textId="77777777" w:rsidR="00682944" w:rsidRDefault="00682944" w:rsidP="00C46D42">
            <w:pPr>
              <w:jc w:val="center"/>
              <w:rPr>
                <w:sz w:val="20"/>
                <w:lang w:val="en-IE" w:eastAsia="en-IE"/>
              </w:rPr>
            </w:pPr>
          </w:p>
        </w:tc>
        <w:tc>
          <w:tcPr>
            <w:tcW w:w="0" w:type="auto"/>
            <w:tcBorders>
              <w:top w:val="single" w:sz="4" w:space="0" w:color="auto"/>
              <w:left w:val="nil"/>
              <w:bottom w:val="nil"/>
              <w:right w:val="nil"/>
            </w:tcBorders>
            <w:noWrap/>
            <w:vAlign w:val="center"/>
            <w:hideMark/>
          </w:tcPr>
          <w:p w14:paraId="72C64916" w14:textId="77777777" w:rsidR="00682944" w:rsidRDefault="00682944" w:rsidP="00C46D42">
            <w:pPr>
              <w:jc w:val="center"/>
              <w:rPr>
                <w:sz w:val="20"/>
                <w:lang w:val="en-IE" w:eastAsia="en-IE"/>
              </w:rPr>
            </w:pPr>
          </w:p>
        </w:tc>
        <w:tc>
          <w:tcPr>
            <w:tcW w:w="0" w:type="auto"/>
            <w:tcBorders>
              <w:top w:val="single" w:sz="4" w:space="0" w:color="auto"/>
              <w:left w:val="nil"/>
              <w:bottom w:val="nil"/>
              <w:right w:val="single" w:sz="4" w:space="0" w:color="auto"/>
            </w:tcBorders>
            <w:noWrap/>
            <w:vAlign w:val="center"/>
            <w:hideMark/>
          </w:tcPr>
          <w:p w14:paraId="3BEED8D6" w14:textId="77777777" w:rsidR="00682944" w:rsidRDefault="00682944" w:rsidP="00C46D42">
            <w:pPr>
              <w:jc w:val="center"/>
              <w:rPr>
                <w:rFonts w:ascii="Calibri" w:hAnsi="Calibri" w:cs="Calibri"/>
                <w:b/>
                <w:bCs/>
                <w:color w:val="000000"/>
                <w:sz w:val="2"/>
                <w:szCs w:val="2"/>
              </w:rPr>
            </w:pPr>
          </w:p>
        </w:tc>
      </w:tr>
      <w:tr w:rsidR="00682944" w14:paraId="75696AD1" w14:textId="77777777" w:rsidTr="00C46D42">
        <w:trPr>
          <w:trHeight w:val="255"/>
        </w:trPr>
        <w:tc>
          <w:tcPr>
            <w:tcW w:w="0" w:type="auto"/>
            <w:tcBorders>
              <w:top w:val="nil"/>
              <w:left w:val="single" w:sz="8" w:space="0" w:color="auto"/>
              <w:bottom w:val="single" w:sz="4" w:space="0" w:color="auto"/>
              <w:right w:val="nil"/>
            </w:tcBorders>
            <w:noWrap/>
            <w:vAlign w:val="center"/>
            <w:hideMark/>
          </w:tcPr>
          <w:p w14:paraId="3327C7DA" w14:textId="77777777" w:rsidR="00682944" w:rsidRDefault="00682944" w:rsidP="00C46D42">
            <w:pPr>
              <w:jc w:val="both"/>
              <w:rPr>
                <w:rFonts w:ascii="Calibri" w:hAnsi="Calibri" w:cs="Calibri"/>
                <w:b/>
                <w:bCs/>
                <w:color w:val="000000"/>
                <w:sz w:val="20"/>
              </w:rPr>
            </w:pPr>
            <w:r>
              <w:rPr>
                <w:rFonts w:ascii="Calibri" w:hAnsi="Calibri" w:cs="Calibri"/>
                <w:b/>
                <w:bCs/>
                <w:sz w:val="20"/>
              </w:rPr>
              <w:t>Synergy by year</w:t>
            </w:r>
          </w:p>
        </w:tc>
        <w:tc>
          <w:tcPr>
            <w:tcW w:w="0" w:type="auto"/>
            <w:tcBorders>
              <w:top w:val="nil"/>
              <w:left w:val="nil"/>
              <w:bottom w:val="single" w:sz="4" w:space="0" w:color="auto"/>
              <w:right w:val="nil"/>
            </w:tcBorders>
            <w:noWrap/>
          </w:tcPr>
          <w:p w14:paraId="182AC027" w14:textId="77777777" w:rsidR="00682944" w:rsidRDefault="00682944" w:rsidP="00C46D42">
            <w:pPr>
              <w:jc w:val="center"/>
              <w:rPr>
                <w:rFonts w:asciiTheme="minorHAnsi" w:hAnsiTheme="minorHAnsi" w:cstheme="minorHAnsi"/>
                <w:b/>
                <w:bCs/>
                <w:sz w:val="20"/>
              </w:rPr>
            </w:pPr>
            <w:r>
              <w:rPr>
                <w:rFonts w:asciiTheme="minorHAnsi" w:hAnsiTheme="minorHAnsi" w:cstheme="minorHAnsi"/>
                <w:b/>
                <w:sz w:val="20"/>
              </w:rPr>
              <w:t>25</w:t>
            </w:r>
          </w:p>
        </w:tc>
        <w:tc>
          <w:tcPr>
            <w:tcW w:w="0" w:type="auto"/>
            <w:tcBorders>
              <w:top w:val="nil"/>
              <w:left w:val="nil"/>
              <w:bottom w:val="single" w:sz="4" w:space="0" w:color="auto"/>
              <w:right w:val="nil"/>
            </w:tcBorders>
          </w:tcPr>
          <w:p w14:paraId="3B1A565C" w14:textId="77777777" w:rsidR="00682944" w:rsidRDefault="00682944" w:rsidP="00C46D42">
            <w:pPr>
              <w:jc w:val="center"/>
              <w:rPr>
                <w:rFonts w:asciiTheme="minorHAnsi" w:hAnsiTheme="minorHAnsi" w:cstheme="minorHAnsi"/>
                <w:b/>
                <w:sz w:val="20"/>
              </w:rPr>
            </w:pPr>
            <w:r>
              <w:rPr>
                <w:rFonts w:asciiTheme="minorHAnsi" w:hAnsiTheme="minorHAnsi" w:cstheme="minorHAnsi"/>
                <w:b/>
                <w:sz w:val="20"/>
              </w:rPr>
              <w:t>90</w:t>
            </w:r>
          </w:p>
        </w:tc>
        <w:tc>
          <w:tcPr>
            <w:tcW w:w="0" w:type="auto"/>
            <w:tcBorders>
              <w:top w:val="nil"/>
              <w:left w:val="nil"/>
              <w:bottom w:val="single" w:sz="4" w:space="0" w:color="auto"/>
              <w:right w:val="nil"/>
            </w:tcBorders>
            <w:noWrap/>
            <w:hideMark/>
          </w:tcPr>
          <w:p w14:paraId="7C6FD81E" w14:textId="77777777" w:rsidR="00682944" w:rsidRDefault="00682944" w:rsidP="00C46D42">
            <w:pPr>
              <w:jc w:val="center"/>
              <w:rPr>
                <w:rFonts w:asciiTheme="minorHAnsi" w:hAnsiTheme="minorHAnsi" w:cstheme="minorHAnsi"/>
                <w:b/>
                <w:bCs/>
                <w:sz w:val="20"/>
              </w:rPr>
            </w:pPr>
            <w:r>
              <w:rPr>
                <w:rFonts w:asciiTheme="minorHAnsi" w:hAnsiTheme="minorHAnsi" w:cstheme="minorHAnsi"/>
                <w:b/>
                <w:sz w:val="20"/>
              </w:rPr>
              <w:t>140</w:t>
            </w:r>
          </w:p>
        </w:tc>
        <w:tc>
          <w:tcPr>
            <w:tcW w:w="0" w:type="auto"/>
            <w:tcBorders>
              <w:top w:val="nil"/>
              <w:left w:val="nil"/>
              <w:bottom w:val="single" w:sz="4" w:space="0" w:color="auto"/>
              <w:right w:val="single" w:sz="4" w:space="0" w:color="auto"/>
            </w:tcBorders>
            <w:noWrap/>
            <w:hideMark/>
          </w:tcPr>
          <w:p w14:paraId="69C2E8CA" w14:textId="77777777" w:rsidR="00682944" w:rsidRDefault="00682944" w:rsidP="00C46D42">
            <w:pPr>
              <w:jc w:val="center"/>
              <w:rPr>
                <w:rFonts w:asciiTheme="minorHAnsi" w:hAnsiTheme="minorHAnsi" w:cstheme="minorHAnsi"/>
                <w:b/>
                <w:bCs/>
                <w:color w:val="000000"/>
                <w:sz w:val="20"/>
              </w:rPr>
            </w:pPr>
            <w:r>
              <w:rPr>
                <w:rFonts w:asciiTheme="minorHAnsi" w:hAnsiTheme="minorHAnsi" w:cstheme="minorHAnsi"/>
                <w:b/>
                <w:sz w:val="20"/>
              </w:rPr>
              <w:t>170</w:t>
            </w:r>
          </w:p>
        </w:tc>
      </w:tr>
    </w:tbl>
    <w:p w14:paraId="6833C12B" w14:textId="77777777" w:rsidR="00682944" w:rsidRDefault="00682944" w:rsidP="00682944">
      <w:pPr>
        <w:spacing w:after="120"/>
        <w:jc w:val="both"/>
        <w:rPr>
          <w:rFonts w:asciiTheme="minorHAnsi" w:hAnsiTheme="minorHAnsi"/>
          <w:b/>
          <w:sz w:val="22"/>
          <w:szCs w:val="22"/>
        </w:rPr>
      </w:pPr>
    </w:p>
    <w:p w14:paraId="24868888"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 xml:space="preserve">In addition to the above cost synergies, we also expect to achieve £20m in Capex synergies annually. This saving will be achieved by leveraging Flutter’s proprietary Global Betting Platform for the provision of sports betting across the Group and lower infrastructure costs in Australia. </w:t>
      </w:r>
    </w:p>
    <w:p w14:paraId="58309130"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We have also taken steps to realise finance cost synergies through refinancing the Group debt. This has already seen the weighted average cash cost of our debt decrease to 4.18% in December from 4.90% on a pro forma basis in March 2020. The step down in the make-whole costs in July 2021 for the $1bn Senior Unsecured Notes is an opportunity to refinance and reduce our debt cost further.  Additionally, the TLB is currently priced above the level we would expect for a credit of the quality of Flutter and we will look to refinance this debt, considering prevailing credit market conditions and our expectations around our credit rating.</w:t>
      </w:r>
    </w:p>
    <w:p w14:paraId="5A3EB8BA" w14:textId="77777777" w:rsidR="00682944" w:rsidRDefault="00682944" w:rsidP="00682944">
      <w:pPr>
        <w:rPr>
          <w:rFonts w:asciiTheme="minorHAnsi" w:hAnsiTheme="minorHAnsi"/>
          <w:sz w:val="22"/>
          <w:szCs w:val="22"/>
        </w:rPr>
      </w:pPr>
      <w:r>
        <w:rPr>
          <w:rFonts w:asciiTheme="minorHAnsi" w:hAnsiTheme="minorHAnsi"/>
          <w:sz w:val="22"/>
          <w:szCs w:val="22"/>
        </w:rPr>
        <w:br w:type="page"/>
      </w:r>
    </w:p>
    <w:p w14:paraId="33418CB1" w14:textId="77777777" w:rsidR="00682944" w:rsidRDefault="00682944" w:rsidP="00682944">
      <w:pPr>
        <w:spacing w:after="120"/>
        <w:rPr>
          <w:rFonts w:asciiTheme="minorHAnsi" w:hAnsiTheme="minorHAnsi"/>
          <w:b/>
          <w:sz w:val="22"/>
          <w:szCs w:val="22"/>
        </w:rPr>
      </w:pPr>
      <w:r w:rsidRPr="005A2E97">
        <w:rPr>
          <w:rFonts w:asciiTheme="minorHAnsi" w:hAnsiTheme="minorHAnsi"/>
          <w:b/>
          <w:sz w:val="22"/>
          <w:szCs w:val="22"/>
        </w:rPr>
        <w:lastRenderedPageBreak/>
        <w:t xml:space="preserve">Cash flow and financial position </w:t>
      </w:r>
    </w:p>
    <w:tbl>
      <w:tblPr>
        <w:tblW w:w="5696" w:type="dxa"/>
        <w:tblLook w:val="04A0" w:firstRow="1" w:lastRow="0" w:firstColumn="1" w:lastColumn="0" w:noHBand="0" w:noVBand="1"/>
      </w:tblPr>
      <w:tblGrid>
        <w:gridCol w:w="4688"/>
        <w:gridCol w:w="1008"/>
      </w:tblGrid>
      <w:tr w:rsidR="00682944" w:rsidRPr="008F17D1" w14:paraId="05D25E08" w14:textId="77777777" w:rsidTr="00C46D42">
        <w:trPr>
          <w:trHeight w:val="255"/>
        </w:trPr>
        <w:tc>
          <w:tcPr>
            <w:tcW w:w="4688" w:type="dxa"/>
            <w:tcBorders>
              <w:top w:val="single" w:sz="8" w:space="0" w:color="auto"/>
              <w:left w:val="single" w:sz="8" w:space="0" w:color="auto"/>
              <w:bottom w:val="nil"/>
              <w:right w:val="nil"/>
            </w:tcBorders>
            <w:shd w:val="clear" w:color="auto" w:fill="auto"/>
            <w:noWrap/>
            <w:vAlign w:val="center"/>
            <w:hideMark/>
          </w:tcPr>
          <w:p w14:paraId="74BF22F6" w14:textId="77777777" w:rsidR="00682944" w:rsidRPr="008F17D1" w:rsidRDefault="00682944" w:rsidP="00C46D42">
            <w:pPr>
              <w:jc w:val="both"/>
              <w:rPr>
                <w:rFonts w:ascii="Calibri" w:hAnsi="Calibri" w:cs="Calibri"/>
                <w:b/>
                <w:bCs/>
                <w:sz w:val="20"/>
                <w:lang w:val="en-IE" w:eastAsia="en-IE"/>
              </w:rPr>
            </w:pPr>
            <w:r w:rsidRPr="008F17D1">
              <w:rPr>
                <w:rFonts w:ascii="Calibri" w:hAnsi="Calibri" w:cs="Calibri"/>
                <w:b/>
                <w:bCs/>
                <w:sz w:val="20"/>
                <w:lang w:val="en-IE" w:eastAsia="en-IE"/>
              </w:rPr>
              <w:t> </w:t>
            </w:r>
          </w:p>
        </w:tc>
        <w:tc>
          <w:tcPr>
            <w:tcW w:w="1008" w:type="dxa"/>
            <w:tcBorders>
              <w:top w:val="single" w:sz="8" w:space="0" w:color="auto"/>
              <w:left w:val="nil"/>
              <w:bottom w:val="nil"/>
              <w:right w:val="single" w:sz="8" w:space="0" w:color="auto"/>
            </w:tcBorders>
            <w:shd w:val="clear" w:color="auto" w:fill="auto"/>
            <w:noWrap/>
            <w:vAlign w:val="center"/>
            <w:hideMark/>
          </w:tcPr>
          <w:p w14:paraId="63AD2E34" w14:textId="77777777" w:rsidR="00682944" w:rsidRPr="008F17D1" w:rsidRDefault="00682944" w:rsidP="00C46D42">
            <w:pPr>
              <w:jc w:val="right"/>
              <w:rPr>
                <w:rFonts w:ascii="Calibri" w:hAnsi="Calibri" w:cs="Calibri"/>
                <w:b/>
                <w:bCs/>
                <w:color w:val="000000"/>
                <w:sz w:val="20"/>
                <w:lang w:val="en-IE" w:eastAsia="en-IE"/>
              </w:rPr>
            </w:pPr>
            <w:r w:rsidRPr="008F17D1">
              <w:rPr>
                <w:rFonts w:ascii="Calibri" w:hAnsi="Calibri" w:cs="Calibri"/>
                <w:b/>
                <w:bCs/>
                <w:color w:val="000000"/>
                <w:sz w:val="20"/>
                <w:lang w:val="en-IE" w:eastAsia="en-IE"/>
              </w:rPr>
              <w:t>FY</w:t>
            </w:r>
          </w:p>
        </w:tc>
      </w:tr>
      <w:tr w:rsidR="00682944" w:rsidRPr="008F17D1" w14:paraId="6769E23F" w14:textId="77777777" w:rsidTr="00C46D42">
        <w:trPr>
          <w:trHeight w:val="255"/>
        </w:trPr>
        <w:tc>
          <w:tcPr>
            <w:tcW w:w="4688" w:type="dxa"/>
            <w:tcBorders>
              <w:top w:val="nil"/>
              <w:left w:val="single" w:sz="8" w:space="0" w:color="auto"/>
              <w:bottom w:val="nil"/>
              <w:right w:val="nil"/>
            </w:tcBorders>
            <w:shd w:val="clear" w:color="auto" w:fill="auto"/>
            <w:noWrap/>
            <w:vAlign w:val="center"/>
            <w:hideMark/>
          </w:tcPr>
          <w:p w14:paraId="726E03EA" w14:textId="77777777" w:rsidR="00682944" w:rsidRPr="008F17D1" w:rsidRDefault="00682944" w:rsidP="00C46D42">
            <w:pPr>
              <w:jc w:val="both"/>
              <w:rPr>
                <w:rFonts w:ascii="Calibri" w:hAnsi="Calibri" w:cs="Calibri"/>
                <w:b/>
                <w:bCs/>
                <w:sz w:val="20"/>
                <w:lang w:val="en-IE" w:eastAsia="en-IE"/>
              </w:rPr>
            </w:pPr>
            <w:r w:rsidRPr="008F17D1">
              <w:rPr>
                <w:rFonts w:ascii="Calibri" w:hAnsi="Calibri" w:cs="Calibri"/>
                <w:b/>
                <w:bCs/>
                <w:sz w:val="20"/>
                <w:lang w:val="en-IE" w:eastAsia="en-IE"/>
              </w:rPr>
              <w:t> </w:t>
            </w:r>
          </w:p>
        </w:tc>
        <w:tc>
          <w:tcPr>
            <w:tcW w:w="1008" w:type="dxa"/>
            <w:tcBorders>
              <w:top w:val="nil"/>
              <w:left w:val="nil"/>
              <w:bottom w:val="nil"/>
              <w:right w:val="single" w:sz="8" w:space="0" w:color="auto"/>
            </w:tcBorders>
            <w:shd w:val="clear" w:color="auto" w:fill="auto"/>
            <w:noWrap/>
            <w:vAlign w:val="center"/>
            <w:hideMark/>
          </w:tcPr>
          <w:p w14:paraId="01990BE4" w14:textId="77777777" w:rsidR="00682944" w:rsidRPr="008F17D1" w:rsidRDefault="00682944" w:rsidP="00C46D42">
            <w:pPr>
              <w:jc w:val="right"/>
              <w:rPr>
                <w:rFonts w:ascii="Calibri" w:hAnsi="Calibri" w:cs="Calibri"/>
                <w:b/>
                <w:bCs/>
                <w:color w:val="000000"/>
                <w:sz w:val="20"/>
                <w:lang w:val="en-IE" w:eastAsia="en-IE"/>
              </w:rPr>
            </w:pPr>
            <w:r w:rsidRPr="008F17D1">
              <w:rPr>
                <w:rFonts w:ascii="Calibri" w:hAnsi="Calibri" w:cs="Calibri"/>
                <w:b/>
                <w:bCs/>
                <w:color w:val="000000"/>
                <w:sz w:val="20"/>
                <w:lang w:val="en-IE" w:eastAsia="en-IE"/>
              </w:rPr>
              <w:t>2020</w:t>
            </w:r>
          </w:p>
        </w:tc>
      </w:tr>
      <w:tr w:rsidR="00682944" w:rsidRPr="008F17D1" w14:paraId="7AD1F7B7" w14:textId="77777777" w:rsidTr="00C46D42">
        <w:trPr>
          <w:trHeight w:val="255"/>
        </w:trPr>
        <w:tc>
          <w:tcPr>
            <w:tcW w:w="4688" w:type="dxa"/>
            <w:tcBorders>
              <w:top w:val="nil"/>
              <w:left w:val="single" w:sz="8" w:space="0" w:color="auto"/>
              <w:bottom w:val="single" w:sz="8" w:space="0" w:color="auto"/>
              <w:right w:val="nil"/>
            </w:tcBorders>
            <w:shd w:val="clear" w:color="auto" w:fill="auto"/>
            <w:hideMark/>
          </w:tcPr>
          <w:p w14:paraId="64198279" w14:textId="77777777" w:rsidR="00682944" w:rsidRPr="008F17D1" w:rsidRDefault="00682944" w:rsidP="00C46D42">
            <w:pPr>
              <w:rPr>
                <w:rFonts w:ascii="Calibri" w:hAnsi="Calibri" w:cs="Calibri"/>
                <w:i/>
                <w:iCs/>
                <w:color w:val="000000"/>
                <w:sz w:val="18"/>
                <w:szCs w:val="18"/>
                <w:lang w:val="en-IE" w:eastAsia="en-IE"/>
              </w:rPr>
            </w:pPr>
            <w:r w:rsidRPr="008F17D1">
              <w:rPr>
                <w:rFonts w:ascii="Calibri" w:hAnsi="Calibri" w:cs="Calibri"/>
                <w:i/>
                <w:iCs/>
                <w:color w:val="000000"/>
                <w:sz w:val="18"/>
                <w:szCs w:val="18"/>
                <w:lang w:val="en-IE" w:eastAsia="en-IE"/>
              </w:rPr>
              <w:t>Pro forma</w:t>
            </w:r>
          </w:p>
        </w:tc>
        <w:tc>
          <w:tcPr>
            <w:tcW w:w="1008" w:type="dxa"/>
            <w:tcBorders>
              <w:top w:val="nil"/>
              <w:left w:val="nil"/>
              <w:bottom w:val="single" w:sz="8" w:space="0" w:color="auto"/>
              <w:right w:val="single" w:sz="8" w:space="0" w:color="auto"/>
            </w:tcBorders>
            <w:shd w:val="clear" w:color="auto" w:fill="auto"/>
            <w:noWrap/>
            <w:vAlign w:val="center"/>
            <w:hideMark/>
          </w:tcPr>
          <w:p w14:paraId="41AF3D5D" w14:textId="77777777" w:rsidR="00682944" w:rsidRPr="008F17D1" w:rsidRDefault="00682944" w:rsidP="00C46D42">
            <w:pPr>
              <w:jc w:val="right"/>
              <w:rPr>
                <w:rFonts w:ascii="Calibri" w:hAnsi="Calibri" w:cs="Calibri"/>
                <w:b/>
                <w:bCs/>
                <w:color w:val="000000"/>
                <w:sz w:val="20"/>
                <w:lang w:val="en-IE" w:eastAsia="en-IE"/>
              </w:rPr>
            </w:pPr>
            <w:r w:rsidRPr="008F17D1">
              <w:rPr>
                <w:rFonts w:ascii="Calibri" w:hAnsi="Calibri" w:cs="Calibri"/>
                <w:b/>
                <w:bCs/>
                <w:color w:val="000000"/>
                <w:sz w:val="20"/>
                <w:lang w:val="en-IE" w:eastAsia="en-IE"/>
              </w:rPr>
              <w:t>£m</w:t>
            </w:r>
          </w:p>
        </w:tc>
      </w:tr>
      <w:tr w:rsidR="00682944" w:rsidRPr="008F17D1" w14:paraId="1BFF0642" w14:textId="77777777" w:rsidTr="00C46D42">
        <w:trPr>
          <w:trHeight w:val="34"/>
        </w:trPr>
        <w:tc>
          <w:tcPr>
            <w:tcW w:w="4688" w:type="dxa"/>
            <w:tcBorders>
              <w:top w:val="nil"/>
              <w:left w:val="single" w:sz="8" w:space="0" w:color="auto"/>
              <w:bottom w:val="nil"/>
              <w:right w:val="nil"/>
            </w:tcBorders>
            <w:shd w:val="clear" w:color="auto" w:fill="auto"/>
            <w:noWrap/>
            <w:vAlign w:val="center"/>
            <w:hideMark/>
          </w:tcPr>
          <w:p w14:paraId="64192D00" w14:textId="77777777" w:rsidR="00682944" w:rsidRPr="008F17D1" w:rsidRDefault="00682944" w:rsidP="00C46D42">
            <w:pPr>
              <w:jc w:val="both"/>
              <w:rPr>
                <w:rFonts w:ascii="Calibri" w:hAnsi="Calibri" w:cs="Calibri"/>
                <w:b/>
                <w:bCs/>
                <w:color w:val="FF0000"/>
                <w:sz w:val="2"/>
                <w:szCs w:val="2"/>
                <w:lang w:val="en-IE" w:eastAsia="en-IE"/>
              </w:rPr>
            </w:pPr>
            <w:r w:rsidRPr="008F17D1">
              <w:rPr>
                <w:rFonts w:ascii="Calibri" w:hAnsi="Calibri" w:cs="Calibri"/>
                <w:b/>
                <w:bCs/>
                <w:color w:val="FF0000"/>
                <w:sz w:val="2"/>
                <w:szCs w:val="2"/>
                <w:lang w:val="en-IE" w:eastAsia="en-IE"/>
              </w:rPr>
              <w:t> </w:t>
            </w:r>
          </w:p>
        </w:tc>
        <w:tc>
          <w:tcPr>
            <w:tcW w:w="1008" w:type="dxa"/>
            <w:tcBorders>
              <w:top w:val="nil"/>
              <w:left w:val="nil"/>
              <w:bottom w:val="nil"/>
              <w:right w:val="single" w:sz="8" w:space="0" w:color="auto"/>
            </w:tcBorders>
            <w:shd w:val="clear" w:color="auto" w:fill="auto"/>
            <w:noWrap/>
            <w:vAlign w:val="center"/>
            <w:hideMark/>
          </w:tcPr>
          <w:p w14:paraId="34E04D37" w14:textId="77777777" w:rsidR="00682944" w:rsidRPr="008F17D1" w:rsidRDefault="00682944" w:rsidP="00C46D42">
            <w:pPr>
              <w:jc w:val="right"/>
              <w:rPr>
                <w:rFonts w:ascii="Calibri" w:hAnsi="Calibri" w:cs="Calibri"/>
                <w:b/>
                <w:bCs/>
                <w:color w:val="000000"/>
                <w:sz w:val="2"/>
                <w:szCs w:val="2"/>
                <w:lang w:val="en-IE" w:eastAsia="en-IE"/>
              </w:rPr>
            </w:pPr>
            <w:r w:rsidRPr="008F17D1">
              <w:rPr>
                <w:rFonts w:ascii="Calibri" w:hAnsi="Calibri" w:cs="Calibri"/>
                <w:b/>
                <w:bCs/>
                <w:color w:val="000000"/>
                <w:sz w:val="2"/>
                <w:szCs w:val="2"/>
                <w:lang w:val="en-IE" w:eastAsia="en-IE"/>
              </w:rPr>
              <w:t> </w:t>
            </w:r>
          </w:p>
        </w:tc>
      </w:tr>
      <w:tr w:rsidR="00682944" w:rsidRPr="008F17D1" w14:paraId="0B5A731D"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219FCC33"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Adjusted EBITDA</w:t>
            </w:r>
          </w:p>
        </w:tc>
        <w:tc>
          <w:tcPr>
            <w:tcW w:w="1008" w:type="dxa"/>
            <w:tcBorders>
              <w:top w:val="nil"/>
              <w:left w:val="nil"/>
              <w:bottom w:val="nil"/>
              <w:right w:val="single" w:sz="8" w:space="0" w:color="auto"/>
            </w:tcBorders>
            <w:shd w:val="clear" w:color="auto" w:fill="auto"/>
            <w:noWrap/>
            <w:vAlign w:val="center"/>
            <w:hideMark/>
          </w:tcPr>
          <w:p w14:paraId="0A69792D"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1,231</w:t>
            </w:r>
          </w:p>
        </w:tc>
      </w:tr>
      <w:tr w:rsidR="00682944" w:rsidRPr="008F17D1" w14:paraId="701276F9"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27FEE91E"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Capex</w:t>
            </w:r>
          </w:p>
        </w:tc>
        <w:tc>
          <w:tcPr>
            <w:tcW w:w="1008" w:type="dxa"/>
            <w:tcBorders>
              <w:top w:val="nil"/>
              <w:left w:val="nil"/>
              <w:bottom w:val="nil"/>
              <w:right w:val="single" w:sz="8" w:space="0" w:color="auto"/>
            </w:tcBorders>
            <w:shd w:val="clear" w:color="auto" w:fill="auto"/>
            <w:noWrap/>
            <w:vAlign w:val="center"/>
            <w:hideMark/>
          </w:tcPr>
          <w:p w14:paraId="7941E59B"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(25</w:t>
            </w:r>
            <w:r>
              <w:rPr>
                <w:rFonts w:ascii="Calibri" w:hAnsi="Calibri" w:cs="Calibri"/>
                <w:sz w:val="20"/>
                <w:lang w:val="en-IE" w:eastAsia="en-IE"/>
              </w:rPr>
              <w:t>2</w:t>
            </w:r>
            <w:r w:rsidRPr="008F17D1">
              <w:rPr>
                <w:rFonts w:ascii="Calibri" w:hAnsi="Calibri" w:cs="Calibri"/>
                <w:sz w:val="20"/>
                <w:lang w:val="en-IE" w:eastAsia="en-IE"/>
              </w:rPr>
              <w:t>)</w:t>
            </w:r>
          </w:p>
        </w:tc>
      </w:tr>
      <w:tr w:rsidR="00682944" w:rsidRPr="008F17D1" w14:paraId="241F7C0E"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0F6B1E7A"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Working capital</w:t>
            </w:r>
          </w:p>
        </w:tc>
        <w:tc>
          <w:tcPr>
            <w:tcW w:w="1008" w:type="dxa"/>
            <w:tcBorders>
              <w:top w:val="nil"/>
              <w:left w:val="nil"/>
              <w:bottom w:val="nil"/>
              <w:right w:val="single" w:sz="8" w:space="0" w:color="auto"/>
            </w:tcBorders>
            <w:shd w:val="clear" w:color="auto" w:fill="auto"/>
            <w:noWrap/>
            <w:vAlign w:val="center"/>
            <w:hideMark/>
          </w:tcPr>
          <w:p w14:paraId="1B7CF714"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3</w:t>
            </w:r>
            <w:r>
              <w:rPr>
                <w:rFonts w:ascii="Calibri" w:hAnsi="Calibri" w:cs="Calibri"/>
                <w:sz w:val="20"/>
                <w:lang w:val="en-IE" w:eastAsia="en-IE"/>
              </w:rPr>
              <w:t>10</w:t>
            </w:r>
          </w:p>
        </w:tc>
      </w:tr>
      <w:tr w:rsidR="00682944" w:rsidRPr="008F17D1" w14:paraId="6A10A70A"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66E6EAFE"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 xml:space="preserve">Corporation tax  </w:t>
            </w:r>
          </w:p>
        </w:tc>
        <w:tc>
          <w:tcPr>
            <w:tcW w:w="1008" w:type="dxa"/>
            <w:tcBorders>
              <w:top w:val="nil"/>
              <w:left w:val="nil"/>
              <w:bottom w:val="nil"/>
              <w:right w:val="single" w:sz="8" w:space="0" w:color="auto"/>
            </w:tcBorders>
            <w:shd w:val="clear" w:color="auto" w:fill="auto"/>
            <w:noWrap/>
            <w:vAlign w:val="center"/>
            <w:hideMark/>
          </w:tcPr>
          <w:p w14:paraId="43D1FE2C"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(93)</w:t>
            </w:r>
          </w:p>
        </w:tc>
      </w:tr>
      <w:tr w:rsidR="00682944" w:rsidRPr="008F17D1" w14:paraId="7C407D4C"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1BE5084C"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Adjusted free cash flow</w:t>
            </w:r>
          </w:p>
        </w:tc>
        <w:tc>
          <w:tcPr>
            <w:tcW w:w="1008" w:type="dxa"/>
            <w:tcBorders>
              <w:top w:val="single" w:sz="8" w:space="0" w:color="auto"/>
              <w:left w:val="nil"/>
              <w:bottom w:val="nil"/>
              <w:right w:val="single" w:sz="8" w:space="0" w:color="auto"/>
            </w:tcBorders>
            <w:shd w:val="clear" w:color="auto" w:fill="auto"/>
            <w:noWrap/>
            <w:vAlign w:val="center"/>
            <w:hideMark/>
          </w:tcPr>
          <w:p w14:paraId="3C7C0109"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1,</w:t>
            </w:r>
            <w:r>
              <w:rPr>
                <w:rFonts w:ascii="Calibri" w:hAnsi="Calibri" w:cs="Calibri"/>
                <w:b/>
                <w:bCs/>
                <w:sz w:val="20"/>
                <w:lang w:val="en-IE" w:eastAsia="en-IE"/>
              </w:rPr>
              <w:t>197</w:t>
            </w:r>
          </w:p>
        </w:tc>
      </w:tr>
      <w:tr w:rsidR="00682944" w:rsidRPr="008F17D1" w14:paraId="0F4A2920"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5113D44E"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Cash flow from separately disclosed items (SDI)</w:t>
            </w:r>
          </w:p>
        </w:tc>
        <w:tc>
          <w:tcPr>
            <w:tcW w:w="1008" w:type="dxa"/>
            <w:tcBorders>
              <w:top w:val="nil"/>
              <w:left w:val="nil"/>
              <w:bottom w:val="nil"/>
              <w:right w:val="single" w:sz="8" w:space="0" w:color="auto"/>
            </w:tcBorders>
            <w:shd w:val="clear" w:color="auto" w:fill="auto"/>
            <w:noWrap/>
            <w:vAlign w:val="center"/>
            <w:hideMark/>
          </w:tcPr>
          <w:p w14:paraId="00C48C62"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(120)</w:t>
            </w:r>
          </w:p>
        </w:tc>
      </w:tr>
      <w:tr w:rsidR="00682944" w:rsidRPr="008F17D1" w14:paraId="4CC587BA"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2B1879D5"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Free cash flow</w:t>
            </w:r>
          </w:p>
        </w:tc>
        <w:tc>
          <w:tcPr>
            <w:tcW w:w="1008" w:type="dxa"/>
            <w:tcBorders>
              <w:top w:val="single" w:sz="8" w:space="0" w:color="auto"/>
              <w:left w:val="nil"/>
              <w:bottom w:val="nil"/>
              <w:right w:val="single" w:sz="8" w:space="0" w:color="auto"/>
            </w:tcBorders>
            <w:shd w:val="clear" w:color="auto" w:fill="auto"/>
            <w:noWrap/>
            <w:vAlign w:val="center"/>
            <w:hideMark/>
          </w:tcPr>
          <w:p w14:paraId="6506B11D"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1,</w:t>
            </w:r>
            <w:r>
              <w:rPr>
                <w:rFonts w:ascii="Calibri" w:hAnsi="Calibri" w:cs="Calibri"/>
                <w:b/>
                <w:bCs/>
                <w:sz w:val="20"/>
                <w:lang w:val="en-IE" w:eastAsia="en-IE"/>
              </w:rPr>
              <w:t>077</w:t>
            </w:r>
          </w:p>
        </w:tc>
      </w:tr>
      <w:tr w:rsidR="00682944" w:rsidRPr="008F17D1" w14:paraId="048BDC08"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50F4D92A"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Interest cost</w:t>
            </w:r>
          </w:p>
        </w:tc>
        <w:tc>
          <w:tcPr>
            <w:tcW w:w="1008" w:type="dxa"/>
            <w:tcBorders>
              <w:top w:val="nil"/>
              <w:left w:val="nil"/>
              <w:bottom w:val="nil"/>
              <w:right w:val="single" w:sz="8" w:space="0" w:color="auto"/>
            </w:tcBorders>
            <w:shd w:val="clear" w:color="auto" w:fill="auto"/>
            <w:noWrap/>
            <w:vAlign w:val="center"/>
            <w:hideMark/>
          </w:tcPr>
          <w:p w14:paraId="5C3BFDFE"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(177)</w:t>
            </w:r>
          </w:p>
        </w:tc>
      </w:tr>
      <w:tr w:rsidR="00682944" w:rsidRPr="008F17D1" w14:paraId="0F374B4D"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0484E1D2"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Other borrowing costs</w:t>
            </w:r>
          </w:p>
        </w:tc>
        <w:tc>
          <w:tcPr>
            <w:tcW w:w="1008" w:type="dxa"/>
            <w:tcBorders>
              <w:top w:val="nil"/>
              <w:left w:val="nil"/>
              <w:bottom w:val="nil"/>
              <w:right w:val="single" w:sz="8" w:space="0" w:color="auto"/>
            </w:tcBorders>
            <w:shd w:val="clear" w:color="auto" w:fill="auto"/>
            <w:noWrap/>
            <w:vAlign w:val="center"/>
            <w:hideMark/>
          </w:tcPr>
          <w:p w14:paraId="78D7F0A1"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(24)</w:t>
            </w:r>
          </w:p>
        </w:tc>
      </w:tr>
      <w:tr w:rsidR="00682944" w:rsidRPr="008F17D1" w14:paraId="27FEF25A"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5750715C"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Settlement of swaps</w:t>
            </w:r>
          </w:p>
        </w:tc>
        <w:tc>
          <w:tcPr>
            <w:tcW w:w="1008" w:type="dxa"/>
            <w:tcBorders>
              <w:top w:val="nil"/>
              <w:left w:val="nil"/>
              <w:bottom w:val="nil"/>
              <w:right w:val="single" w:sz="8" w:space="0" w:color="auto"/>
            </w:tcBorders>
            <w:shd w:val="clear" w:color="auto" w:fill="auto"/>
            <w:noWrap/>
            <w:vAlign w:val="center"/>
            <w:hideMark/>
          </w:tcPr>
          <w:p w14:paraId="4419AC97"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(36)</w:t>
            </w:r>
          </w:p>
        </w:tc>
      </w:tr>
      <w:tr w:rsidR="00682944" w:rsidRPr="008F17D1" w14:paraId="3C4EF164"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7AA423D5"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Lease liabilities paid and other</w:t>
            </w:r>
          </w:p>
        </w:tc>
        <w:tc>
          <w:tcPr>
            <w:tcW w:w="1008" w:type="dxa"/>
            <w:tcBorders>
              <w:top w:val="nil"/>
              <w:left w:val="nil"/>
              <w:bottom w:val="nil"/>
              <w:right w:val="single" w:sz="8" w:space="0" w:color="auto"/>
            </w:tcBorders>
            <w:shd w:val="clear" w:color="auto" w:fill="auto"/>
            <w:noWrap/>
            <w:vAlign w:val="center"/>
            <w:hideMark/>
          </w:tcPr>
          <w:p w14:paraId="05FFAAFA"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(23)</w:t>
            </w:r>
          </w:p>
        </w:tc>
      </w:tr>
      <w:tr w:rsidR="00682944" w:rsidRPr="008F17D1" w14:paraId="5F3C86DF" w14:textId="77777777" w:rsidTr="00C46D42">
        <w:trPr>
          <w:trHeight w:val="510"/>
        </w:trPr>
        <w:tc>
          <w:tcPr>
            <w:tcW w:w="4688" w:type="dxa"/>
            <w:tcBorders>
              <w:top w:val="nil"/>
              <w:left w:val="single" w:sz="8" w:space="0" w:color="auto"/>
              <w:bottom w:val="nil"/>
              <w:right w:val="nil"/>
            </w:tcBorders>
            <w:shd w:val="clear" w:color="auto" w:fill="auto"/>
            <w:vAlign w:val="center"/>
            <w:hideMark/>
          </w:tcPr>
          <w:p w14:paraId="3B8F687D"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Net increase in cash before equity raise</w:t>
            </w:r>
            <w:r>
              <w:rPr>
                <w:rFonts w:ascii="Calibri" w:hAnsi="Calibri" w:cs="Calibri"/>
                <w:b/>
                <w:bCs/>
                <w:color w:val="000000"/>
                <w:sz w:val="20"/>
                <w:lang w:val="en-IE" w:eastAsia="en-IE"/>
              </w:rPr>
              <w:t>s</w:t>
            </w:r>
            <w:r w:rsidRPr="008F17D1">
              <w:rPr>
                <w:rFonts w:ascii="Calibri" w:hAnsi="Calibri" w:cs="Calibri"/>
                <w:b/>
                <w:bCs/>
                <w:color w:val="000000"/>
                <w:sz w:val="20"/>
                <w:lang w:val="en-IE" w:eastAsia="en-IE"/>
              </w:rPr>
              <w:t xml:space="preserve"> &amp; FanDuel consideration</w:t>
            </w:r>
          </w:p>
        </w:tc>
        <w:tc>
          <w:tcPr>
            <w:tcW w:w="1008" w:type="dxa"/>
            <w:tcBorders>
              <w:top w:val="single" w:sz="8" w:space="0" w:color="auto"/>
              <w:left w:val="nil"/>
              <w:bottom w:val="nil"/>
              <w:right w:val="single" w:sz="8" w:space="0" w:color="auto"/>
            </w:tcBorders>
            <w:shd w:val="clear" w:color="auto" w:fill="auto"/>
            <w:noWrap/>
            <w:vAlign w:val="center"/>
            <w:hideMark/>
          </w:tcPr>
          <w:p w14:paraId="07A8511D"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8</w:t>
            </w:r>
            <w:r>
              <w:rPr>
                <w:rFonts w:ascii="Calibri" w:hAnsi="Calibri" w:cs="Calibri"/>
                <w:b/>
                <w:bCs/>
                <w:sz w:val="20"/>
                <w:lang w:val="en-IE" w:eastAsia="en-IE"/>
              </w:rPr>
              <w:t>17</w:t>
            </w:r>
          </w:p>
        </w:tc>
      </w:tr>
      <w:tr w:rsidR="00682944" w:rsidRPr="008F17D1" w14:paraId="3484E62C" w14:textId="77777777" w:rsidTr="00C46D42">
        <w:trPr>
          <w:trHeight w:val="300"/>
        </w:trPr>
        <w:tc>
          <w:tcPr>
            <w:tcW w:w="4688" w:type="dxa"/>
            <w:tcBorders>
              <w:top w:val="nil"/>
              <w:left w:val="single" w:sz="8" w:space="0" w:color="auto"/>
              <w:bottom w:val="nil"/>
              <w:right w:val="nil"/>
            </w:tcBorders>
            <w:shd w:val="clear" w:color="auto" w:fill="auto"/>
            <w:vAlign w:val="center"/>
            <w:hideMark/>
          </w:tcPr>
          <w:p w14:paraId="300F01D6"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Proceeds from equity raise</w:t>
            </w:r>
            <w:r>
              <w:rPr>
                <w:rFonts w:ascii="Calibri" w:hAnsi="Calibri" w:cs="Calibri"/>
                <w:color w:val="000000"/>
                <w:sz w:val="20"/>
                <w:lang w:val="en-IE" w:eastAsia="en-IE"/>
              </w:rPr>
              <w:t>s</w:t>
            </w:r>
          </w:p>
        </w:tc>
        <w:tc>
          <w:tcPr>
            <w:tcW w:w="1008" w:type="dxa"/>
            <w:tcBorders>
              <w:top w:val="nil"/>
              <w:left w:val="nil"/>
              <w:bottom w:val="nil"/>
              <w:right w:val="single" w:sz="8" w:space="0" w:color="auto"/>
            </w:tcBorders>
            <w:shd w:val="clear" w:color="auto" w:fill="auto"/>
            <w:noWrap/>
            <w:vAlign w:val="center"/>
            <w:hideMark/>
          </w:tcPr>
          <w:p w14:paraId="4AC64D00"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1,921</w:t>
            </w:r>
          </w:p>
        </w:tc>
      </w:tr>
      <w:tr w:rsidR="00682944" w:rsidRPr="008F17D1" w14:paraId="4F9B261D" w14:textId="77777777" w:rsidTr="00C46D42">
        <w:trPr>
          <w:trHeight w:val="315"/>
        </w:trPr>
        <w:tc>
          <w:tcPr>
            <w:tcW w:w="4688" w:type="dxa"/>
            <w:tcBorders>
              <w:top w:val="nil"/>
              <w:left w:val="single" w:sz="8" w:space="0" w:color="auto"/>
              <w:bottom w:val="nil"/>
              <w:right w:val="nil"/>
            </w:tcBorders>
            <w:shd w:val="clear" w:color="auto" w:fill="auto"/>
            <w:vAlign w:val="center"/>
            <w:hideMark/>
          </w:tcPr>
          <w:p w14:paraId="697EF269"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Acquisition of further interest in FanDuel</w:t>
            </w:r>
          </w:p>
        </w:tc>
        <w:tc>
          <w:tcPr>
            <w:tcW w:w="1008" w:type="dxa"/>
            <w:tcBorders>
              <w:top w:val="nil"/>
              <w:left w:val="nil"/>
              <w:bottom w:val="nil"/>
              <w:right w:val="single" w:sz="8" w:space="0" w:color="auto"/>
            </w:tcBorders>
            <w:shd w:val="clear" w:color="auto" w:fill="auto"/>
            <w:noWrap/>
            <w:vAlign w:val="center"/>
            <w:hideMark/>
          </w:tcPr>
          <w:p w14:paraId="46268A79"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(1,546)</w:t>
            </w:r>
          </w:p>
        </w:tc>
      </w:tr>
      <w:tr w:rsidR="00682944" w:rsidRPr="008F17D1" w14:paraId="20B6F718"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0E11FE6E"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Net increase in cash</w:t>
            </w:r>
          </w:p>
        </w:tc>
        <w:tc>
          <w:tcPr>
            <w:tcW w:w="1008" w:type="dxa"/>
            <w:tcBorders>
              <w:top w:val="single" w:sz="8" w:space="0" w:color="auto"/>
              <w:left w:val="nil"/>
              <w:bottom w:val="single" w:sz="8" w:space="0" w:color="auto"/>
              <w:right w:val="single" w:sz="8" w:space="0" w:color="auto"/>
            </w:tcBorders>
            <w:shd w:val="clear" w:color="auto" w:fill="auto"/>
            <w:noWrap/>
            <w:vAlign w:val="center"/>
            <w:hideMark/>
          </w:tcPr>
          <w:p w14:paraId="635A77E8"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1,</w:t>
            </w:r>
            <w:r>
              <w:rPr>
                <w:rFonts w:ascii="Calibri" w:hAnsi="Calibri" w:cs="Calibri"/>
                <w:b/>
                <w:bCs/>
                <w:sz w:val="20"/>
                <w:lang w:val="en-IE" w:eastAsia="en-IE"/>
              </w:rPr>
              <w:t>192</w:t>
            </w:r>
          </w:p>
        </w:tc>
      </w:tr>
      <w:tr w:rsidR="00682944" w:rsidRPr="008F17D1" w14:paraId="632A024F" w14:textId="77777777" w:rsidTr="00C46D42">
        <w:trPr>
          <w:trHeight w:val="34"/>
        </w:trPr>
        <w:tc>
          <w:tcPr>
            <w:tcW w:w="4688" w:type="dxa"/>
            <w:tcBorders>
              <w:top w:val="nil"/>
              <w:left w:val="single" w:sz="8" w:space="0" w:color="auto"/>
              <w:bottom w:val="nil"/>
              <w:right w:val="nil"/>
            </w:tcBorders>
            <w:shd w:val="clear" w:color="auto" w:fill="auto"/>
            <w:vAlign w:val="center"/>
            <w:hideMark/>
          </w:tcPr>
          <w:p w14:paraId="26321835" w14:textId="77777777" w:rsidR="00682944" w:rsidRPr="008F17D1" w:rsidRDefault="00682944" w:rsidP="00C46D42">
            <w:pPr>
              <w:rPr>
                <w:rFonts w:ascii="Calibri" w:hAnsi="Calibri" w:cs="Calibri"/>
                <w:color w:val="000000"/>
                <w:sz w:val="2"/>
                <w:szCs w:val="2"/>
                <w:lang w:val="en-IE" w:eastAsia="en-IE"/>
              </w:rPr>
            </w:pPr>
            <w:r w:rsidRPr="008F17D1">
              <w:rPr>
                <w:rFonts w:ascii="Calibri" w:hAnsi="Calibri" w:cs="Calibri"/>
                <w:color w:val="000000"/>
                <w:sz w:val="2"/>
                <w:szCs w:val="2"/>
                <w:lang w:val="en-IE" w:eastAsia="en-IE"/>
              </w:rPr>
              <w:t> </w:t>
            </w:r>
          </w:p>
        </w:tc>
        <w:tc>
          <w:tcPr>
            <w:tcW w:w="1008" w:type="dxa"/>
            <w:tcBorders>
              <w:top w:val="nil"/>
              <w:left w:val="nil"/>
              <w:bottom w:val="nil"/>
              <w:right w:val="single" w:sz="8" w:space="0" w:color="auto"/>
            </w:tcBorders>
            <w:shd w:val="clear" w:color="auto" w:fill="auto"/>
            <w:noWrap/>
            <w:vAlign w:val="center"/>
            <w:hideMark/>
          </w:tcPr>
          <w:p w14:paraId="6AD75D7A" w14:textId="77777777" w:rsidR="00682944" w:rsidRPr="008F17D1" w:rsidRDefault="00682944" w:rsidP="00C46D42">
            <w:pPr>
              <w:jc w:val="right"/>
              <w:rPr>
                <w:rFonts w:ascii="Calibri" w:hAnsi="Calibri" w:cs="Calibri"/>
                <w:sz w:val="2"/>
                <w:szCs w:val="2"/>
                <w:lang w:val="en-IE" w:eastAsia="en-IE"/>
              </w:rPr>
            </w:pPr>
            <w:r w:rsidRPr="008F17D1">
              <w:rPr>
                <w:rFonts w:ascii="Calibri" w:hAnsi="Calibri" w:cs="Calibri"/>
                <w:sz w:val="2"/>
                <w:szCs w:val="2"/>
                <w:lang w:val="en-IE" w:eastAsia="en-IE"/>
              </w:rPr>
              <w:t> </w:t>
            </w:r>
          </w:p>
        </w:tc>
      </w:tr>
      <w:tr w:rsidR="00682944" w:rsidRPr="008F17D1" w14:paraId="3F9EAA0E"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5DA78D9A"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Net debt at start of year</w:t>
            </w:r>
          </w:p>
        </w:tc>
        <w:tc>
          <w:tcPr>
            <w:tcW w:w="1008" w:type="dxa"/>
            <w:tcBorders>
              <w:top w:val="nil"/>
              <w:left w:val="nil"/>
              <w:bottom w:val="nil"/>
              <w:right w:val="single" w:sz="8" w:space="0" w:color="auto"/>
            </w:tcBorders>
            <w:shd w:val="clear" w:color="auto" w:fill="auto"/>
            <w:noWrap/>
            <w:vAlign w:val="center"/>
            <w:hideMark/>
          </w:tcPr>
          <w:p w14:paraId="7FF04547"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(3,827)</w:t>
            </w:r>
          </w:p>
        </w:tc>
      </w:tr>
      <w:tr w:rsidR="00682944" w:rsidRPr="008F17D1" w14:paraId="409BA8DE" w14:textId="77777777" w:rsidTr="00C46D42">
        <w:trPr>
          <w:trHeight w:val="300"/>
        </w:trPr>
        <w:tc>
          <w:tcPr>
            <w:tcW w:w="4688" w:type="dxa"/>
            <w:tcBorders>
              <w:top w:val="nil"/>
              <w:left w:val="single" w:sz="8" w:space="0" w:color="auto"/>
              <w:bottom w:val="nil"/>
              <w:right w:val="nil"/>
            </w:tcBorders>
            <w:shd w:val="clear" w:color="auto" w:fill="auto"/>
            <w:vAlign w:val="center"/>
            <w:hideMark/>
          </w:tcPr>
          <w:p w14:paraId="44EEBF44"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Foreign currency exchange translation</w:t>
            </w:r>
          </w:p>
        </w:tc>
        <w:tc>
          <w:tcPr>
            <w:tcW w:w="1008" w:type="dxa"/>
            <w:tcBorders>
              <w:top w:val="nil"/>
              <w:left w:val="nil"/>
              <w:bottom w:val="nil"/>
              <w:right w:val="single" w:sz="8" w:space="0" w:color="auto"/>
            </w:tcBorders>
            <w:shd w:val="clear" w:color="auto" w:fill="auto"/>
            <w:noWrap/>
            <w:vAlign w:val="center"/>
            <w:hideMark/>
          </w:tcPr>
          <w:p w14:paraId="162C67ED"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w:t>
            </w:r>
            <w:r>
              <w:rPr>
                <w:rFonts w:ascii="Calibri" w:hAnsi="Calibri" w:cs="Calibri"/>
                <w:sz w:val="20"/>
                <w:lang w:val="en-IE" w:eastAsia="en-IE"/>
              </w:rPr>
              <w:t>20</w:t>
            </w:r>
            <w:r w:rsidRPr="008F17D1">
              <w:rPr>
                <w:rFonts w:ascii="Calibri" w:hAnsi="Calibri" w:cs="Calibri"/>
                <w:sz w:val="20"/>
                <w:lang w:val="en-IE" w:eastAsia="en-IE"/>
              </w:rPr>
              <w:t>)</w:t>
            </w:r>
          </w:p>
        </w:tc>
      </w:tr>
      <w:tr w:rsidR="00682944" w:rsidRPr="008F17D1" w14:paraId="286D9181" w14:textId="77777777" w:rsidTr="00C46D42">
        <w:trPr>
          <w:trHeight w:val="300"/>
        </w:trPr>
        <w:tc>
          <w:tcPr>
            <w:tcW w:w="4688" w:type="dxa"/>
            <w:tcBorders>
              <w:top w:val="nil"/>
              <w:left w:val="single" w:sz="8" w:space="0" w:color="auto"/>
              <w:bottom w:val="nil"/>
              <w:right w:val="nil"/>
            </w:tcBorders>
            <w:shd w:val="clear" w:color="auto" w:fill="auto"/>
            <w:vAlign w:val="center"/>
            <w:hideMark/>
          </w:tcPr>
          <w:p w14:paraId="2EAA2836"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Change in fair value of hedging derivatives</w:t>
            </w:r>
          </w:p>
        </w:tc>
        <w:tc>
          <w:tcPr>
            <w:tcW w:w="1008" w:type="dxa"/>
            <w:tcBorders>
              <w:top w:val="nil"/>
              <w:left w:val="nil"/>
              <w:bottom w:val="nil"/>
              <w:right w:val="single" w:sz="8" w:space="0" w:color="auto"/>
            </w:tcBorders>
            <w:shd w:val="clear" w:color="auto" w:fill="auto"/>
            <w:noWrap/>
            <w:vAlign w:val="center"/>
            <w:hideMark/>
          </w:tcPr>
          <w:p w14:paraId="50D5781B"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(159)</w:t>
            </w:r>
          </w:p>
        </w:tc>
      </w:tr>
      <w:tr w:rsidR="00682944" w:rsidRPr="008F17D1" w14:paraId="6C4B6593" w14:textId="77777777" w:rsidTr="00C46D42">
        <w:trPr>
          <w:trHeight w:val="255"/>
        </w:trPr>
        <w:tc>
          <w:tcPr>
            <w:tcW w:w="4688" w:type="dxa"/>
            <w:tcBorders>
              <w:top w:val="nil"/>
              <w:left w:val="single" w:sz="8" w:space="0" w:color="auto"/>
              <w:bottom w:val="nil"/>
              <w:right w:val="nil"/>
            </w:tcBorders>
            <w:shd w:val="clear" w:color="auto" w:fill="auto"/>
            <w:vAlign w:val="center"/>
            <w:hideMark/>
          </w:tcPr>
          <w:p w14:paraId="0E73D8B5"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Net debt at 31 December 2020</w:t>
            </w:r>
          </w:p>
        </w:tc>
        <w:tc>
          <w:tcPr>
            <w:tcW w:w="1008" w:type="dxa"/>
            <w:tcBorders>
              <w:top w:val="nil"/>
              <w:left w:val="nil"/>
              <w:bottom w:val="nil"/>
              <w:right w:val="single" w:sz="8" w:space="0" w:color="auto"/>
            </w:tcBorders>
            <w:shd w:val="clear" w:color="auto" w:fill="auto"/>
            <w:noWrap/>
            <w:vAlign w:val="center"/>
            <w:hideMark/>
          </w:tcPr>
          <w:p w14:paraId="0D4D5F3D"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(2,814)</w:t>
            </w:r>
          </w:p>
        </w:tc>
      </w:tr>
      <w:tr w:rsidR="00682944" w:rsidRPr="008F17D1" w14:paraId="0C541664" w14:textId="77777777" w:rsidTr="00C46D42">
        <w:trPr>
          <w:trHeight w:val="34"/>
        </w:trPr>
        <w:tc>
          <w:tcPr>
            <w:tcW w:w="4688" w:type="dxa"/>
            <w:tcBorders>
              <w:top w:val="nil"/>
              <w:left w:val="single" w:sz="8" w:space="0" w:color="auto"/>
              <w:bottom w:val="single" w:sz="8" w:space="0" w:color="auto"/>
              <w:right w:val="nil"/>
            </w:tcBorders>
            <w:shd w:val="clear" w:color="auto" w:fill="auto"/>
            <w:noWrap/>
            <w:vAlign w:val="bottom"/>
            <w:hideMark/>
          </w:tcPr>
          <w:p w14:paraId="23849E02" w14:textId="77777777" w:rsidR="00682944" w:rsidRPr="008F17D1" w:rsidRDefault="00682944" w:rsidP="00C46D42">
            <w:pPr>
              <w:rPr>
                <w:rFonts w:ascii="Calibri" w:hAnsi="Calibri" w:cs="Calibri"/>
                <w:color w:val="000000"/>
                <w:sz w:val="2"/>
                <w:szCs w:val="2"/>
                <w:lang w:val="en-IE" w:eastAsia="en-IE"/>
              </w:rPr>
            </w:pPr>
            <w:r w:rsidRPr="008F17D1">
              <w:rPr>
                <w:rFonts w:ascii="Calibri" w:hAnsi="Calibri" w:cs="Calibri"/>
                <w:color w:val="000000"/>
                <w:sz w:val="2"/>
                <w:szCs w:val="2"/>
                <w:lang w:val="en-IE" w:eastAsia="en-IE"/>
              </w:rPr>
              <w:t> </w:t>
            </w:r>
          </w:p>
        </w:tc>
        <w:tc>
          <w:tcPr>
            <w:tcW w:w="1008" w:type="dxa"/>
            <w:tcBorders>
              <w:top w:val="nil"/>
              <w:left w:val="nil"/>
              <w:bottom w:val="single" w:sz="8" w:space="0" w:color="auto"/>
              <w:right w:val="single" w:sz="8" w:space="0" w:color="auto"/>
            </w:tcBorders>
            <w:shd w:val="clear" w:color="auto" w:fill="auto"/>
            <w:noWrap/>
            <w:vAlign w:val="bottom"/>
            <w:hideMark/>
          </w:tcPr>
          <w:p w14:paraId="31AE71E4" w14:textId="77777777" w:rsidR="00682944" w:rsidRPr="008F17D1" w:rsidRDefault="00682944" w:rsidP="00C46D42">
            <w:pPr>
              <w:rPr>
                <w:rFonts w:ascii="Calibri" w:hAnsi="Calibri" w:cs="Calibri"/>
                <w:color w:val="000000"/>
                <w:sz w:val="2"/>
                <w:szCs w:val="2"/>
                <w:lang w:val="en-IE" w:eastAsia="en-IE"/>
              </w:rPr>
            </w:pPr>
            <w:r w:rsidRPr="008F17D1">
              <w:rPr>
                <w:rFonts w:ascii="Calibri" w:hAnsi="Calibri" w:cs="Calibri"/>
                <w:color w:val="000000"/>
                <w:sz w:val="2"/>
                <w:szCs w:val="2"/>
                <w:lang w:val="en-IE" w:eastAsia="en-IE"/>
              </w:rPr>
              <w:t> </w:t>
            </w:r>
          </w:p>
        </w:tc>
      </w:tr>
    </w:tbl>
    <w:p w14:paraId="10EBB6A6" w14:textId="77777777" w:rsidR="00682944" w:rsidRDefault="00682944" w:rsidP="00682944">
      <w:pPr>
        <w:jc w:val="both"/>
        <w:rPr>
          <w:rFonts w:asciiTheme="minorHAnsi" w:hAnsiTheme="minorHAnsi"/>
          <w:sz w:val="21"/>
          <w:szCs w:val="21"/>
        </w:rPr>
      </w:pPr>
    </w:p>
    <w:p w14:paraId="3DCABA3F" w14:textId="77777777" w:rsidR="00682944" w:rsidRPr="00B31EF5" w:rsidRDefault="00682944" w:rsidP="00682944">
      <w:pPr>
        <w:spacing w:after="120"/>
        <w:jc w:val="both"/>
        <w:rPr>
          <w:rFonts w:asciiTheme="minorHAnsi" w:hAnsiTheme="minorHAnsi"/>
          <w:sz w:val="21"/>
          <w:szCs w:val="21"/>
        </w:rPr>
      </w:pPr>
      <w:r w:rsidRPr="0081027C">
        <w:rPr>
          <w:rFonts w:asciiTheme="minorHAnsi" w:hAnsiTheme="minorHAnsi"/>
          <w:sz w:val="21"/>
          <w:szCs w:val="21"/>
        </w:rPr>
        <w:t>The net increase in cash of</w:t>
      </w:r>
      <w:r>
        <w:rPr>
          <w:rFonts w:asciiTheme="minorHAnsi" w:hAnsiTheme="minorHAnsi"/>
          <w:sz w:val="21"/>
          <w:szCs w:val="21"/>
        </w:rPr>
        <w:t xml:space="preserve"> </w:t>
      </w:r>
      <w:r w:rsidRPr="0081027C">
        <w:rPr>
          <w:rFonts w:asciiTheme="minorHAnsi" w:hAnsiTheme="minorHAnsi"/>
          <w:sz w:val="21"/>
          <w:szCs w:val="21"/>
        </w:rPr>
        <w:t>£1,</w:t>
      </w:r>
      <w:r>
        <w:rPr>
          <w:rFonts w:asciiTheme="minorHAnsi" w:hAnsiTheme="minorHAnsi"/>
          <w:sz w:val="21"/>
          <w:szCs w:val="21"/>
        </w:rPr>
        <w:t>192</w:t>
      </w:r>
      <w:r w:rsidRPr="006D3BA2">
        <w:rPr>
          <w:rFonts w:asciiTheme="minorHAnsi" w:hAnsiTheme="minorHAnsi"/>
          <w:sz w:val="21"/>
          <w:szCs w:val="21"/>
        </w:rPr>
        <w:t>m during</w:t>
      </w:r>
      <w:r w:rsidRPr="00B31EF5">
        <w:rPr>
          <w:rFonts w:asciiTheme="minorHAnsi" w:hAnsiTheme="minorHAnsi"/>
          <w:sz w:val="21"/>
          <w:szCs w:val="21"/>
        </w:rPr>
        <w:t xml:space="preserve"> the period primarily relates to strong free cash flow of </w:t>
      </w:r>
      <w:r w:rsidRPr="006D3BA2">
        <w:rPr>
          <w:rFonts w:asciiTheme="minorHAnsi" w:hAnsiTheme="minorHAnsi"/>
          <w:sz w:val="21"/>
          <w:szCs w:val="21"/>
        </w:rPr>
        <w:t>£1,</w:t>
      </w:r>
      <w:r>
        <w:rPr>
          <w:rFonts w:asciiTheme="minorHAnsi" w:hAnsiTheme="minorHAnsi"/>
          <w:sz w:val="21"/>
          <w:szCs w:val="21"/>
        </w:rPr>
        <w:t>077</w:t>
      </w:r>
      <w:r w:rsidRPr="006D3BA2">
        <w:rPr>
          <w:rFonts w:asciiTheme="minorHAnsi" w:hAnsiTheme="minorHAnsi"/>
          <w:sz w:val="21"/>
          <w:szCs w:val="21"/>
        </w:rPr>
        <w:t>m.</w:t>
      </w:r>
    </w:p>
    <w:p w14:paraId="2557E8B7" w14:textId="77777777" w:rsidR="00682944" w:rsidRDefault="00682944" w:rsidP="00682944">
      <w:pPr>
        <w:spacing w:after="120"/>
        <w:jc w:val="both"/>
        <w:rPr>
          <w:rFonts w:asciiTheme="minorHAnsi" w:eastAsiaTheme="minorHAnsi" w:hAnsiTheme="minorHAnsi" w:cstheme="minorBidi"/>
          <w:sz w:val="21"/>
          <w:szCs w:val="21"/>
        </w:rPr>
      </w:pPr>
      <w:r w:rsidRPr="00B31EF5">
        <w:rPr>
          <w:rFonts w:asciiTheme="minorHAnsi" w:eastAsiaTheme="minorHAnsi" w:hAnsiTheme="minorHAnsi" w:cstheme="minorBidi"/>
          <w:sz w:val="21"/>
          <w:szCs w:val="21"/>
        </w:rPr>
        <w:t>Capital expenditure of £</w:t>
      </w:r>
      <w:r>
        <w:rPr>
          <w:rFonts w:asciiTheme="minorHAnsi" w:eastAsiaTheme="minorHAnsi" w:hAnsiTheme="minorHAnsi" w:cstheme="minorBidi"/>
          <w:sz w:val="21"/>
          <w:szCs w:val="21"/>
        </w:rPr>
        <w:t>252</w:t>
      </w:r>
      <w:r w:rsidRPr="00B31EF5">
        <w:rPr>
          <w:rFonts w:asciiTheme="minorHAnsi" w:eastAsiaTheme="minorHAnsi" w:hAnsiTheme="minorHAnsi" w:cstheme="minorBidi"/>
          <w:sz w:val="21"/>
          <w:szCs w:val="21"/>
        </w:rPr>
        <w:t>m, re</w:t>
      </w:r>
      <w:r>
        <w:rPr>
          <w:rFonts w:asciiTheme="minorHAnsi" w:eastAsiaTheme="minorHAnsi" w:hAnsiTheme="minorHAnsi" w:cstheme="minorBidi"/>
          <w:sz w:val="21"/>
          <w:szCs w:val="21"/>
        </w:rPr>
        <w:t>f</w:t>
      </w:r>
      <w:r w:rsidRPr="00B31EF5">
        <w:rPr>
          <w:rFonts w:asciiTheme="minorHAnsi" w:eastAsiaTheme="minorHAnsi" w:hAnsiTheme="minorHAnsi" w:cstheme="minorBidi"/>
          <w:sz w:val="21"/>
          <w:szCs w:val="21"/>
        </w:rPr>
        <w:t>lects the on-going investment in Group-wide product and technology development</w:t>
      </w:r>
      <w:r>
        <w:rPr>
          <w:rFonts w:asciiTheme="minorHAnsi" w:eastAsiaTheme="minorHAnsi" w:hAnsiTheme="minorHAnsi" w:cstheme="minorBidi"/>
          <w:sz w:val="21"/>
          <w:szCs w:val="21"/>
        </w:rPr>
        <w:t>,</w:t>
      </w:r>
      <w:r w:rsidRPr="00B31EF5">
        <w:rPr>
          <w:rFonts w:asciiTheme="minorHAnsi" w:eastAsiaTheme="minorHAnsi" w:hAnsiTheme="minorHAnsi" w:cstheme="minorBidi"/>
          <w:sz w:val="21"/>
          <w:szCs w:val="21"/>
        </w:rPr>
        <w:t xml:space="preserve"> as well </w:t>
      </w:r>
      <w:r>
        <w:rPr>
          <w:rFonts w:asciiTheme="minorHAnsi" w:eastAsiaTheme="minorHAnsi" w:hAnsiTheme="minorHAnsi" w:cstheme="minorBidi"/>
          <w:sz w:val="21"/>
          <w:szCs w:val="21"/>
        </w:rPr>
        <w:t xml:space="preserve">as </w:t>
      </w:r>
      <w:r w:rsidRPr="00B31EF5">
        <w:rPr>
          <w:rFonts w:asciiTheme="minorHAnsi" w:eastAsiaTheme="minorHAnsi" w:hAnsiTheme="minorHAnsi" w:cstheme="minorBidi"/>
          <w:sz w:val="21"/>
          <w:szCs w:val="21"/>
        </w:rPr>
        <w:t xml:space="preserve">expansion into the US. </w:t>
      </w:r>
    </w:p>
    <w:p w14:paraId="3887888D" w14:textId="77777777" w:rsidR="00682944" w:rsidRPr="00B31EF5" w:rsidRDefault="00682944" w:rsidP="00682944">
      <w:pPr>
        <w:spacing w:after="120"/>
        <w:jc w:val="both"/>
        <w:rPr>
          <w:rFonts w:asciiTheme="minorHAnsi" w:eastAsiaTheme="minorHAnsi" w:hAnsiTheme="minorHAnsi" w:cstheme="minorBidi"/>
          <w:sz w:val="21"/>
          <w:szCs w:val="21"/>
        </w:rPr>
      </w:pPr>
      <w:r w:rsidRPr="00B31EF5">
        <w:rPr>
          <w:rFonts w:asciiTheme="minorHAnsi" w:eastAsiaTheme="minorHAnsi" w:hAnsiTheme="minorHAnsi" w:cstheme="minorBidi"/>
          <w:sz w:val="21"/>
          <w:szCs w:val="21"/>
        </w:rPr>
        <w:t xml:space="preserve">Working capital continues to be positively affected by </w:t>
      </w:r>
      <w:r>
        <w:rPr>
          <w:rFonts w:asciiTheme="minorHAnsi" w:eastAsiaTheme="minorHAnsi" w:hAnsiTheme="minorHAnsi" w:cstheme="minorBidi"/>
          <w:sz w:val="21"/>
          <w:szCs w:val="21"/>
        </w:rPr>
        <w:t xml:space="preserve">enhanced scale and the </w:t>
      </w:r>
      <w:r w:rsidRPr="00B31EF5">
        <w:rPr>
          <w:rFonts w:asciiTheme="minorHAnsi" w:eastAsiaTheme="minorHAnsi" w:hAnsiTheme="minorHAnsi" w:cstheme="minorBidi"/>
          <w:sz w:val="21"/>
          <w:szCs w:val="21"/>
        </w:rPr>
        <w:t>strong financial performance of the Group</w:t>
      </w:r>
      <w:r>
        <w:rPr>
          <w:rFonts w:asciiTheme="minorHAnsi" w:eastAsiaTheme="minorHAnsi" w:hAnsiTheme="minorHAnsi" w:cstheme="minorBidi"/>
          <w:sz w:val="21"/>
          <w:szCs w:val="21"/>
        </w:rPr>
        <w:t xml:space="preserve">, particularly in Q4. Creditors have increased significantly, principally in relation to direct costs where point of consumption taxes and product fees are generally paid one quarter after revenue is generated. The overall working capital benefit in 2020 is expected to partially unwind in 2021. </w:t>
      </w:r>
      <w:r w:rsidRPr="00B31EF5">
        <w:rPr>
          <w:rFonts w:asciiTheme="minorHAnsi" w:eastAsiaTheme="minorHAnsi" w:hAnsiTheme="minorHAnsi" w:cstheme="minorBidi"/>
          <w:sz w:val="21"/>
          <w:szCs w:val="21"/>
        </w:rPr>
        <w:t xml:space="preserve">  </w:t>
      </w:r>
    </w:p>
    <w:p w14:paraId="428E5B6B" w14:textId="77777777" w:rsidR="00682944" w:rsidRPr="0081027C" w:rsidRDefault="00682944" w:rsidP="00682944">
      <w:pPr>
        <w:spacing w:after="120"/>
        <w:jc w:val="both"/>
        <w:rPr>
          <w:rFonts w:asciiTheme="minorHAnsi" w:eastAsiaTheme="minorHAnsi" w:hAnsiTheme="minorHAnsi" w:cstheme="minorBidi"/>
          <w:sz w:val="21"/>
          <w:szCs w:val="21"/>
        </w:rPr>
      </w:pPr>
      <w:r w:rsidRPr="00B31EF5">
        <w:rPr>
          <w:rFonts w:asciiTheme="minorHAnsi" w:eastAsiaTheme="minorHAnsi" w:hAnsiTheme="minorHAnsi" w:cstheme="minorBidi"/>
          <w:sz w:val="21"/>
          <w:szCs w:val="21"/>
        </w:rPr>
        <w:t xml:space="preserve">Cash flow from SDIs principally relates to </w:t>
      </w:r>
      <w:r>
        <w:rPr>
          <w:rFonts w:asciiTheme="minorHAnsi" w:eastAsiaTheme="minorHAnsi" w:hAnsiTheme="minorHAnsi" w:cstheme="minorBidi"/>
          <w:sz w:val="21"/>
          <w:szCs w:val="21"/>
        </w:rPr>
        <w:t>deal</w:t>
      </w:r>
      <w:r w:rsidRPr="00B31EF5">
        <w:rPr>
          <w:rFonts w:asciiTheme="minorHAnsi" w:eastAsiaTheme="minorHAnsi" w:hAnsiTheme="minorHAnsi" w:cstheme="minorBidi"/>
          <w:sz w:val="21"/>
          <w:szCs w:val="21"/>
        </w:rPr>
        <w:t xml:space="preserve"> fees and integration costs in relation to the combination with TSG.</w:t>
      </w:r>
    </w:p>
    <w:p w14:paraId="6A55FBAC" w14:textId="77777777" w:rsidR="00682944" w:rsidRDefault="00682944" w:rsidP="00682944">
      <w:pPr>
        <w:spacing w:after="120"/>
        <w:jc w:val="both"/>
        <w:rPr>
          <w:rFonts w:asciiTheme="minorHAnsi" w:eastAsiaTheme="minorHAnsi" w:hAnsiTheme="minorHAnsi" w:cstheme="minorBidi"/>
          <w:sz w:val="21"/>
          <w:szCs w:val="21"/>
        </w:rPr>
      </w:pPr>
      <w:r w:rsidRPr="00955048">
        <w:rPr>
          <w:rFonts w:asciiTheme="minorHAnsi" w:eastAsiaTheme="minorHAnsi" w:hAnsiTheme="minorHAnsi" w:cstheme="minorBidi"/>
          <w:sz w:val="21"/>
          <w:szCs w:val="21"/>
        </w:rPr>
        <w:t>Interest costs were £</w:t>
      </w:r>
      <w:r>
        <w:rPr>
          <w:rFonts w:asciiTheme="minorHAnsi" w:eastAsiaTheme="minorHAnsi" w:hAnsiTheme="minorHAnsi" w:cstheme="minorBidi"/>
          <w:sz w:val="21"/>
          <w:szCs w:val="21"/>
        </w:rPr>
        <w:t>48</w:t>
      </w:r>
      <w:r w:rsidRPr="00955048">
        <w:rPr>
          <w:rFonts w:asciiTheme="minorHAnsi" w:eastAsiaTheme="minorHAnsi" w:hAnsiTheme="minorHAnsi" w:cstheme="minorBidi"/>
          <w:sz w:val="21"/>
          <w:szCs w:val="21"/>
        </w:rPr>
        <w:t xml:space="preserve">m lower </w:t>
      </w:r>
      <w:r>
        <w:rPr>
          <w:rFonts w:asciiTheme="minorHAnsi" w:eastAsiaTheme="minorHAnsi" w:hAnsiTheme="minorHAnsi" w:cstheme="minorBidi"/>
          <w:sz w:val="21"/>
          <w:szCs w:val="21"/>
        </w:rPr>
        <w:t xml:space="preserve">than 2019 </w:t>
      </w:r>
      <w:r w:rsidRPr="00955048">
        <w:rPr>
          <w:rFonts w:asciiTheme="minorHAnsi" w:eastAsiaTheme="minorHAnsi" w:hAnsiTheme="minorHAnsi" w:cstheme="minorBidi"/>
          <w:sz w:val="21"/>
          <w:szCs w:val="21"/>
        </w:rPr>
        <w:t xml:space="preserve">on a pro forma basis from the repayment of debt following the Group’s equity raise in May and the </w:t>
      </w:r>
      <w:r>
        <w:rPr>
          <w:rFonts w:asciiTheme="minorHAnsi" w:eastAsiaTheme="minorHAnsi" w:hAnsiTheme="minorHAnsi" w:cstheme="minorBidi"/>
          <w:sz w:val="21"/>
          <w:szCs w:val="21"/>
        </w:rPr>
        <w:t xml:space="preserve">reduction in </w:t>
      </w:r>
      <w:r w:rsidRPr="00955048">
        <w:rPr>
          <w:rFonts w:asciiTheme="minorHAnsi" w:eastAsiaTheme="minorHAnsi" w:hAnsiTheme="minorHAnsi" w:cstheme="minorBidi"/>
          <w:sz w:val="21"/>
          <w:szCs w:val="21"/>
        </w:rPr>
        <w:t xml:space="preserve">weighted average cost of debt </w:t>
      </w:r>
      <w:r>
        <w:rPr>
          <w:rFonts w:asciiTheme="minorHAnsi" w:eastAsiaTheme="minorHAnsi" w:hAnsiTheme="minorHAnsi" w:cstheme="minorBidi"/>
          <w:sz w:val="21"/>
          <w:szCs w:val="21"/>
        </w:rPr>
        <w:t>following agreement of more favourable financing terms post completion</w:t>
      </w:r>
      <w:r w:rsidRPr="00955048">
        <w:rPr>
          <w:rFonts w:asciiTheme="minorHAnsi" w:eastAsiaTheme="minorHAnsi" w:hAnsiTheme="minorHAnsi" w:cstheme="minorBidi"/>
          <w:sz w:val="21"/>
          <w:szCs w:val="21"/>
        </w:rPr>
        <w:t>.</w:t>
      </w:r>
    </w:p>
    <w:p w14:paraId="7FA4F396" w14:textId="77777777" w:rsidR="00682944" w:rsidRPr="00955048" w:rsidRDefault="00682944" w:rsidP="00682944">
      <w:pPr>
        <w:spacing w:after="120"/>
        <w:jc w:val="both"/>
        <w:rPr>
          <w:rFonts w:asciiTheme="minorHAnsi" w:eastAsiaTheme="minorHAnsi" w:hAnsiTheme="minorHAnsi" w:cstheme="minorBidi"/>
          <w:sz w:val="21"/>
          <w:szCs w:val="21"/>
        </w:rPr>
      </w:pPr>
      <w:r>
        <w:rPr>
          <w:rFonts w:asciiTheme="minorHAnsi" w:eastAsiaTheme="minorHAnsi" w:hAnsiTheme="minorHAnsi" w:cstheme="minorBidi"/>
          <w:sz w:val="21"/>
          <w:szCs w:val="21"/>
        </w:rPr>
        <w:t xml:space="preserve">As discussed earlier, the Group’s financial structure has evolved significantly during 2020. The increase in debt following the combination with TSG was partly offset by an equity raise of £0.8bn in May. A further equity raise in December of £1.1bn was used to partly fund the additional interest acquired in FanDuel. </w:t>
      </w:r>
    </w:p>
    <w:p w14:paraId="7621B63A" w14:textId="77777777" w:rsidR="00682944" w:rsidRPr="00557456" w:rsidRDefault="00682944" w:rsidP="00682944">
      <w:pPr>
        <w:spacing w:after="120"/>
        <w:jc w:val="both"/>
        <w:rPr>
          <w:rFonts w:asciiTheme="minorHAnsi" w:eastAsiaTheme="minorHAnsi" w:hAnsiTheme="minorHAnsi" w:cstheme="minorBidi"/>
          <w:sz w:val="21"/>
          <w:szCs w:val="21"/>
        </w:rPr>
      </w:pPr>
      <w:r>
        <w:rPr>
          <w:rFonts w:asciiTheme="minorHAnsi" w:eastAsiaTheme="minorHAnsi" w:hAnsiTheme="minorHAnsi" w:cstheme="minorBidi"/>
          <w:sz w:val="21"/>
          <w:szCs w:val="21"/>
        </w:rPr>
        <w:t xml:space="preserve">The Group has </w:t>
      </w:r>
      <w:r w:rsidRPr="00557456">
        <w:rPr>
          <w:rFonts w:asciiTheme="minorHAnsi" w:eastAsiaTheme="minorHAnsi" w:hAnsiTheme="minorHAnsi" w:cstheme="minorBidi"/>
          <w:sz w:val="21"/>
          <w:szCs w:val="21"/>
        </w:rPr>
        <w:t>cross currency swap agreements</w:t>
      </w:r>
      <w:r>
        <w:rPr>
          <w:rFonts w:asciiTheme="minorHAnsi" w:eastAsiaTheme="minorHAnsi" w:hAnsiTheme="minorHAnsi" w:cstheme="minorBidi"/>
          <w:sz w:val="21"/>
          <w:szCs w:val="21"/>
        </w:rPr>
        <w:t xml:space="preserve"> in place</w:t>
      </w:r>
      <w:r w:rsidRPr="00557456">
        <w:rPr>
          <w:rFonts w:asciiTheme="minorHAnsi" w:eastAsiaTheme="minorHAnsi" w:hAnsiTheme="minorHAnsi" w:cstheme="minorBidi"/>
          <w:sz w:val="21"/>
          <w:szCs w:val="21"/>
        </w:rPr>
        <w:t xml:space="preserve"> as part of its strategy to hedge the impact of currency fluctuations on its leverage ratio. Changes in the fair value of these hedging derivatives are reflected in net debt. </w:t>
      </w:r>
    </w:p>
    <w:p w14:paraId="0658CF47" w14:textId="77777777" w:rsidR="00682944" w:rsidRDefault="00682944" w:rsidP="00682944">
      <w:pPr>
        <w:jc w:val="both"/>
        <w:rPr>
          <w:rFonts w:asciiTheme="minorHAnsi" w:hAnsiTheme="minorHAnsi"/>
          <w:sz w:val="21"/>
          <w:szCs w:val="21"/>
        </w:rPr>
      </w:pPr>
      <w:r w:rsidRPr="00557456">
        <w:rPr>
          <w:rFonts w:asciiTheme="minorHAnsi" w:hAnsiTheme="minorHAnsi"/>
          <w:sz w:val="21"/>
          <w:szCs w:val="21"/>
        </w:rPr>
        <w:t xml:space="preserve">As at 31 December 2020, the Group had net debt of </w:t>
      </w:r>
      <w:r w:rsidRPr="006D3BA2">
        <w:rPr>
          <w:rFonts w:asciiTheme="minorHAnsi" w:hAnsiTheme="minorHAnsi"/>
          <w:sz w:val="21"/>
          <w:szCs w:val="21"/>
        </w:rPr>
        <w:t>£2,81</w:t>
      </w:r>
      <w:r>
        <w:rPr>
          <w:rFonts w:asciiTheme="minorHAnsi" w:hAnsiTheme="minorHAnsi"/>
          <w:sz w:val="21"/>
          <w:szCs w:val="21"/>
        </w:rPr>
        <w:t>4</w:t>
      </w:r>
      <w:r w:rsidRPr="006D3BA2">
        <w:rPr>
          <w:rFonts w:asciiTheme="minorHAnsi" w:hAnsiTheme="minorHAnsi"/>
          <w:sz w:val="21"/>
          <w:szCs w:val="21"/>
        </w:rPr>
        <w:t>m, excluding</w:t>
      </w:r>
      <w:r w:rsidRPr="00557456">
        <w:rPr>
          <w:rFonts w:asciiTheme="minorHAnsi" w:hAnsiTheme="minorHAnsi"/>
          <w:sz w:val="21"/>
          <w:szCs w:val="21"/>
        </w:rPr>
        <w:t xml:space="preserve"> customer balances, representing a leverage ratio of 2.3 times.</w:t>
      </w:r>
    </w:p>
    <w:p w14:paraId="1814822E" w14:textId="77777777" w:rsidR="00682944" w:rsidRDefault="00682944" w:rsidP="00682944"/>
    <w:p w14:paraId="65D2D8B4" w14:textId="77777777" w:rsidR="00682944" w:rsidRDefault="00682944" w:rsidP="00682944">
      <w:pPr>
        <w:rPr>
          <w:rFonts w:asciiTheme="minorHAnsi" w:hAnsiTheme="minorHAnsi"/>
          <w:sz w:val="22"/>
          <w:szCs w:val="22"/>
        </w:rPr>
      </w:pPr>
      <w:r>
        <w:rPr>
          <w:rFonts w:asciiTheme="minorHAnsi" w:hAnsiTheme="minorHAnsi"/>
          <w:sz w:val="22"/>
          <w:szCs w:val="22"/>
        </w:rPr>
        <w:br w:type="page"/>
      </w:r>
    </w:p>
    <w:p w14:paraId="64D061DB" w14:textId="77777777" w:rsidR="00682944" w:rsidRDefault="00682944" w:rsidP="00682944">
      <w:pPr>
        <w:spacing w:after="120"/>
        <w:jc w:val="both"/>
        <w:rPr>
          <w:rFonts w:asciiTheme="minorHAnsi" w:hAnsiTheme="minorHAnsi"/>
          <w:b/>
          <w:sz w:val="22"/>
          <w:szCs w:val="22"/>
        </w:rPr>
      </w:pPr>
      <w:r>
        <w:rPr>
          <w:rFonts w:asciiTheme="minorHAnsi" w:hAnsiTheme="minorHAnsi"/>
          <w:b/>
          <w:sz w:val="22"/>
          <w:szCs w:val="22"/>
        </w:rPr>
        <w:lastRenderedPageBreak/>
        <w:t>Separately disclosed items</w:t>
      </w:r>
    </w:p>
    <w:tbl>
      <w:tblPr>
        <w:tblW w:w="7645" w:type="dxa"/>
        <w:tblLook w:val="04A0" w:firstRow="1" w:lastRow="0" w:firstColumn="1" w:lastColumn="0" w:noHBand="0" w:noVBand="1"/>
      </w:tblPr>
      <w:tblGrid>
        <w:gridCol w:w="5148"/>
        <w:gridCol w:w="936"/>
        <w:gridCol w:w="1561"/>
      </w:tblGrid>
      <w:tr w:rsidR="00682944" w:rsidRPr="00D85166" w14:paraId="1B44884E" w14:textId="77777777" w:rsidTr="00C46D42">
        <w:trPr>
          <w:trHeight w:val="255"/>
        </w:trPr>
        <w:tc>
          <w:tcPr>
            <w:tcW w:w="5148" w:type="dxa"/>
            <w:tcBorders>
              <w:top w:val="single" w:sz="8" w:space="0" w:color="auto"/>
              <w:left w:val="single" w:sz="8" w:space="0" w:color="auto"/>
              <w:bottom w:val="nil"/>
              <w:right w:val="nil"/>
            </w:tcBorders>
            <w:shd w:val="clear" w:color="auto" w:fill="auto"/>
            <w:noWrap/>
            <w:vAlign w:val="center"/>
            <w:hideMark/>
          </w:tcPr>
          <w:p w14:paraId="2947010D" w14:textId="77777777" w:rsidR="00682944" w:rsidRPr="00D85166" w:rsidRDefault="00682944" w:rsidP="00C46D42">
            <w:pPr>
              <w:jc w:val="both"/>
              <w:rPr>
                <w:rFonts w:ascii="Calibri" w:hAnsi="Calibri" w:cs="Calibri"/>
                <w:b/>
                <w:bCs/>
                <w:sz w:val="20"/>
                <w:lang w:val="en-IE" w:eastAsia="en-IE"/>
              </w:rPr>
            </w:pPr>
            <w:r w:rsidRPr="00D85166">
              <w:rPr>
                <w:rFonts w:ascii="Calibri" w:hAnsi="Calibri" w:cs="Calibri"/>
                <w:b/>
                <w:bCs/>
                <w:sz w:val="20"/>
                <w:lang w:val="en-IE" w:eastAsia="en-IE"/>
              </w:rPr>
              <w:t> </w:t>
            </w:r>
          </w:p>
        </w:tc>
        <w:tc>
          <w:tcPr>
            <w:tcW w:w="936" w:type="dxa"/>
            <w:tcBorders>
              <w:top w:val="single" w:sz="8" w:space="0" w:color="auto"/>
              <w:left w:val="nil"/>
              <w:bottom w:val="nil"/>
              <w:right w:val="nil"/>
            </w:tcBorders>
            <w:shd w:val="clear" w:color="auto" w:fill="auto"/>
            <w:noWrap/>
            <w:vAlign w:val="center"/>
            <w:hideMark/>
          </w:tcPr>
          <w:p w14:paraId="2400182E" w14:textId="77777777" w:rsidR="00682944" w:rsidRPr="00D85166" w:rsidRDefault="00682944" w:rsidP="00C46D42">
            <w:pPr>
              <w:jc w:val="right"/>
              <w:rPr>
                <w:rFonts w:ascii="Calibri" w:hAnsi="Calibri" w:cs="Calibri"/>
                <w:b/>
                <w:bCs/>
                <w:color w:val="000000"/>
                <w:sz w:val="20"/>
                <w:lang w:val="en-IE" w:eastAsia="en-IE"/>
              </w:rPr>
            </w:pPr>
            <w:r w:rsidRPr="00D85166">
              <w:rPr>
                <w:rFonts w:ascii="Calibri" w:hAnsi="Calibri" w:cs="Calibri"/>
                <w:b/>
                <w:bCs/>
                <w:color w:val="000000"/>
                <w:sz w:val="20"/>
                <w:lang w:val="en-IE" w:eastAsia="en-IE"/>
              </w:rPr>
              <w:t>FY</w:t>
            </w:r>
          </w:p>
        </w:tc>
        <w:tc>
          <w:tcPr>
            <w:tcW w:w="1561" w:type="dxa"/>
            <w:tcBorders>
              <w:top w:val="single" w:sz="8" w:space="0" w:color="auto"/>
              <w:left w:val="nil"/>
              <w:bottom w:val="nil"/>
              <w:right w:val="single" w:sz="8" w:space="0" w:color="auto"/>
            </w:tcBorders>
            <w:shd w:val="clear" w:color="auto" w:fill="auto"/>
            <w:noWrap/>
            <w:vAlign w:val="center"/>
            <w:hideMark/>
          </w:tcPr>
          <w:p w14:paraId="32AC68FD" w14:textId="77777777" w:rsidR="00682944" w:rsidRPr="00D85166" w:rsidRDefault="00682944" w:rsidP="00C46D42">
            <w:pPr>
              <w:jc w:val="right"/>
              <w:rPr>
                <w:rFonts w:ascii="Calibri" w:hAnsi="Calibri" w:cs="Calibri"/>
                <w:b/>
                <w:bCs/>
                <w:color w:val="000000"/>
                <w:sz w:val="20"/>
                <w:lang w:val="en-IE" w:eastAsia="en-IE"/>
              </w:rPr>
            </w:pPr>
            <w:r w:rsidRPr="00D85166">
              <w:rPr>
                <w:rFonts w:ascii="Calibri" w:hAnsi="Calibri" w:cs="Calibri"/>
                <w:b/>
                <w:bCs/>
                <w:color w:val="000000"/>
                <w:sz w:val="20"/>
                <w:lang w:val="en-IE" w:eastAsia="en-IE"/>
              </w:rPr>
              <w:t>FY</w:t>
            </w:r>
          </w:p>
        </w:tc>
      </w:tr>
      <w:tr w:rsidR="00682944" w:rsidRPr="00D85166" w14:paraId="1E9DF37A"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2F2DDC5F" w14:textId="77777777" w:rsidR="00682944" w:rsidRPr="00D85166" w:rsidRDefault="00682944" w:rsidP="00C46D42">
            <w:pPr>
              <w:jc w:val="both"/>
              <w:rPr>
                <w:rFonts w:ascii="Calibri" w:hAnsi="Calibri" w:cs="Calibri"/>
                <w:b/>
                <w:bCs/>
                <w:sz w:val="20"/>
                <w:lang w:val="en-IE" w:eastAsia="en-IE"/>
              </w:rPr>
            </w:pPr>
            <w:r w:rsidRPr="00D85166">
              <w:rPr>
                <w:rFonts w:ascii="Calibri" w:hAnsi="Calibri" w:cs="Calibri"/>
                <w:b/>
                <w:bCs/>
                <w:sz w:val="20"/>
                <w:lang w:val="en-IE" w:eastAsia="en-IE"/>
              </w:rPr>
              <w:t> </w:t>
            </w:r>
          </w:p>
        </w:tc>
        <w:tc>
          <w:tcPr>
            <w:tcW w:w="936" w:type="dxa"/>
            <w:tcBorders>
              <w:top w:val="nil"/>
              <w:left w:val="nil"/>
              <w:bottom w:val="nil"/>
              <w:right w:val="nil"/>
            </w:tcBorders>
            <w:shd w:val="clear" w:color="auto" w:fill="auto"/>
            <w:noWrap/>
            <w:vAlign w:val="center"/>
            <w:hideMark/>
          </w:tcPr>
          <w:p w14:paraId="0D6BFFA8" w14:textId="77777777" w:rsidR="00682944" w:rsidRPr="00D85166" w:rsidRDefault="00682944" w:rsidP="00C46D42">
            <w:pPr>
              <w:jc w:val="right"/>
              <w:rPr>
                <w:rFonts w:ascii="Calibri" w:hAnsi="Calibri" w:cs="Calibri"/>
                <w:b/>
                <w:bCs/>
                <w:color w:val="000000"/>
                <w:sz w:val="20"/>
                <w:lang w:val="en-IE" w:eastAsia="en-IE"/>
              </w:rPr>
            </w:pPr>
            <w:r w:rsidRPr="00D85166">
              <w:rPr>
                <w:rFonts w:ascii="Calibri" w:hAnsi="Calibri" w:cs="Calibri"/>
                <w:b/>
                <w:bCs/>
                <w:color w:val="000000"/>
                <w:sz w:val="20"/>
                <w:lang w:val="en-IE" w:eastAsia="en-IE"/>
              </w:rPr>
              <w:t>2020</w:t>
            </w:r>
          </w:p>
        </w:tc>
        <w:tc>
          <w:tcPr>
            <w:tcW w:w="1561" w:type="dxa"/>
            <w:tcBorders>
              <w:top w:val="nil"/>
              <w:left w:val="nil"/>
              <w:bottom w:val="nil"/>
              <w:right w:val="single" w:sz="8" w:space="0" w:color="auto"/>
            </w:tcBorders>
            <w:shd w:val="clear" w:color="auto" w:fill="auto"/>
            <w:noWrap/>
            <w:vAlign w:val="center"/>
            <w:hideMark/>
          </w:tcPr>
          <w:p w14:paraId="033B8D07" w14:textId="77777777" w:rsidR="00682944" w:rsidRPr="00D85166" w:rsidRDefault="00682944" w:rsidP="00C46D42">
            <w:pPr>
              <w:jc w:val="right"/>
              <w:rPr>
                <w:rFonts w:ascii="Calibri" w:hAnsi="Calibri" w:cs="Calibri"/>
                <w:b/>
                <w:bCs/>
                <w:color w:val="000000"/>
                <w:sz w:val="20"/>
                <w:lang w:val="en-IE" w:eastAsia="en-IE"/>
              </w:rPr>
            </w:pPr>
            <w:r w:rsidRPr="00D85166">
              <w:rPr>
                <w:rFonts w:ascii="Calibri" w:hAnsi="Calibri" w:cs="Calibri"/>
                <w:b/>
                <w:bCs/>
                <w:color w:val="000000"/>
                <w:sz w:val="20"/>
                <w:lang w:val="en-IE" w:eastAsia="en-IE"/>
              </w:rPr>
              <w:t>2019</w:t>
            </w:r>
          </w:p>
        </w:tc>
      </w:tr>
      <w:tr w:rsidR="00682944" w:rsidRPr="00D85166" w14:paraId="1D9059E9" w14:textId="77777777" w:rsidTr="00C46D42">
        <w:trPr>
          <w:trHeight w:val="255"/>
        </w:trPr>
        <w:tc>
          <w:tcPr>
            <w:tcW w:w="5148" w:type="dxa"/>
            <w:tcBorders>
              <w:top w:val="nil"/>
              <w:left w:val="single" w:sz="8" w:space="0" w:color="auto"/>
              <w:bottom w:val="single" w:sz="8" w:space="0" w:color="auto"/>
              <w:right w:val="nil"/>
            </w:tcBorders>
            <w:shd w:val="clear" w:color="auto" w:fill="auto"/>
            <w:hideMark/>
          </w:tcPr>
          <w:p w14:paraId="2C925010" w14:textId="77777777" w:rsidR="00682944" w:rsidRPr="00D85166" w:rsidRDefault="00682944" w:rsidP="00C46D42">
            <w:pPr>
              <w:rPr>
                <w:rFonts w:ascii="Calibri" w:hAnsi="Calibri" w:cs="Calibri"/>
                <w:i/>
                <w:iCs/>
                <w:color w:val="000000"/>
                <w:sz w:val="20"/>
                <w:lang w:val="en-IE" w:eastAsia="en-IE"/>
              </w:rPr>
            </w:pPr>
            <w:r w:rsidRPr="00D85166">
              <w:rPr>
                <w:rFonts w:ascii="Calibri" w:hAnsi="Calibri" w:cs="Calibri"/>
                <w:i/>
                <w:iCs/>
                <w:color w:val="000000"/>
                <w:sz w:val="20"/>
                <w:lang w:val="en-IE" w:eastAsia="en-IE"/>
              </w:rPr>
              <w:t> </w:t>
            </w:r>
          </w:p>
        </w:tc>
        <w:tc>
          <w:tcPr>
            <w:tcW w:w="936" w:type="dxa"/>
            <w:tcBorders>
              <w:top w:val="nil"/>
              <w:left w:val="nil"/>
              <w:bottom w:val="single" w:sz="8" w:space="0" w:color="auto"/>
              <w:right w:val="nil"/>
            </w:tcBorders>
            <w:shd w:val="clear" w:color="auto" w:fill="auto"/>
            <w:noWrap/>
            <w:vAlign w:val="center"/>
            <w:hideMark/>
          </w:tcPr>
          <w:p w14:paraId="04163DE6" w14:textId="77777777" w:rsidR="00682944" w:rsidRPr="00D85166" w:rsidRDefault="00682944" w:rsidP="00C46D42">
            <w:pPr>
              <w:jc w:val="right"/>
              <w:rPr>
                <w:rFonts w:ascii="Calibri" w:hAnsi="Calibri" w:cs="Calibri"/>
                <w:b/>
                <w:bCs/>
                <w:color w:val="000000"/>
                <w:sz w:val="20"/>
                <w:lang w:val="en-IE" w:eastAsia="en-IE"/>
              </w:rPr>
            </w:pPr>
            <w:r w:rsidRPr="00D85166">
              <w:rPr>
                <w:rFonts w:ascii="Calibri" w:hAnsi="Calibri" w:cs="Calibri"/>
                <w:b/>
                <w:bCs/>
                <w:color w:val="000000"/>
                <w:sz w:val="20"/>
                <w:lang w:val="en-IE" w:eastAsia="en-IE"/>
              </w:rPr>
              <w:t>£m</w:t>
            </w:r>
          </w:p>
        </w:tc>
        <w:tc>
          <w:tcPr>
            <w:tcW w:w="1561" w:type="dxa"/>
            <w:tcBorders>
              <w:top w:val="nil"/>
              <w:left w:val="nil"/>
              <w:bottom w:val="single" w:sz="8" w:space="0" w:color="auto"/>
              <w:right w:val="single" w:sz="8" w:space="0" w:color="auto"/>
            </w:tcBorders>
            <w:shd w:val="clear" w:color="auto" w:fill="auto"/>
            <w:noWrap/>
            <w:vAlign w:val="center"/>
            <w:hideMark/>
          </w:tcPr>
          <w:p w14:paraId="645149FD" w14:textId="77777777" w:rsidR="00682944" w:rsidRPr="00D85166" w:rsidRDefault="00682944" w:rsidP="00C46D42">
            <w:pPr>
              <w:jc w:val="right"/>
              <w:rPr>
                <w:rFonts w:ascii="Calibri" w:hAnsi="Calibri" w:cs="Calibri"/>
                <w:b/>
                <w:bCs/>
                <w:color w:val="000000"/>
                <w:sz w:val="20"/>
                <w:lang w:val="en-IE" w:eastAsia="en-IE"/>
              </w:rPr>
            </w:pPr>
            <w:r w:rsidRPr="00D85166">
              <w:rPr>
                <w:rFonts w:ascii="Calibri" w:hAnsi="Calibri" w:cs="Calibri"/>
                <w:b/>
                <w:bCs/>
                <w:color w:val="000000"/>
                <w:sz w:val="20"/>
                <w:lang w:val="en-IE" w:eastAsia="en-IE"/>
              </w:rPr>
              <w:t>£m</w:t>
            </w:r>
          </w:p>
        </w:tc>
      </w:tr>
      <w:tr w:rsidR="00682944" w:rsidRPr="00D85166" w14:paraId="36459AF3" w14:textId="77777777" w:rsidTr="00C46D42">
        <w:trPr>
          <w:trHeight w:val="34"/>
        </w:trPr>
        <w:tc>
          <w:tcPr>
            <w:tcW w:w="5148" w:type="dxa"/>
            <w:tcBorders>
              <w:top w:val="nil"/>
              <w:left w:val="single" w:sz="8" w:space="0" w:color="auto"/>
              <w:bottom w:val="nil"/>
              <w:right w:val="nil"/>
            </w:tcBorders>
            <w:shd w:val="clear" w:color="auto" w:fill="auto"/>
            <w:noWrap/>
            <w:vAlign w:val="center"/>
            <w:hideMark/>
          </w:tcPr>
          <w:p w14:paraId="45D601CE" w14:textId="77777777" w:rsidR="00682944" w:rsidRPr="00D85166" w:rsidRDefault="00682944" w:rsidP="00C46D42">
            <w:pPr>
              <w:jc w:val="both"/>
              <w:rPr>
                <w:rFonts w:ascii="Calibri" w:hAnsi="Calibri" w:cs="Calibri"/>
                <w:b/>
                <w:bCs/>
                <w:color w:val="FF0000"/>
                <w:sz w:val="2"/>
                <w:szCs w:val="2"/>
                <w:lang w:val="en-IE" w:eastAsia="en-IE"/>
              </w:rPr>
            </w:pPr>
            <w:r w:rsidRPr="00D85166">
              <w:rPr>
                <w:rFonts w:ascii="Calibri" w:hAnsi="Calibri" w:cs="Calibri"/>
                <w:b/>
                <w:bCs/>
                <w:color w:val="FF0000"/>
                <w:sz w:val="2"/>
                <w:szCs w:val="2"/>
                <w:lang w:val="en-IE" w:eastAsia="en-IE"/>
              </w:rPr>
              <w:t> </w:t>
            </w:r>
          </w:p>
        </w:tc>
        <w:tc>
          <w:tcPr>
            <w:tcW w:w="936" w:type="dxa"/>
            <w:tcBorders>
              <w:top w:val="nil"/>
              <w:left w:val="nil"/>
              <w:bottom w:val="nil"/>
              <w:right w:val="nil"/>
            </w:tcBorders>
            <w:shd w:val="clear" w:color="auto" w:fill="auto"/>
            <w:noWrap/>
            <w:vAlign w:val="center"/>
            <w:hideMark/>
          </w:tcPr>
          <w:p w14:paraId="3E102496" w14:textId="77777777" w:rsidR="00682944" w:rsidRPr="00D85166" w:rsidRDefault="00682944" w:rsidP="00C46D42">
            <w:pPr>
              <w:jc w:val="both"/>
              <w:rPr>
                <w:rFonts w:ascii="Calibri" w:hAnsi="Calibri" w:cs="Calibri"/>
                <w:b/>
                <w:bCs/>
                <w:color w:val="FF0000"/>
                <w:sz w:val="2"/>
                <w:szCs w:val="2"/>
                <w:lang w:val="en-IE" w:eastAsia="en-IE"/>
              </w:rPr>
            </w:pPr>
          </w:p>
        </w:tc>
        <w:tc>
          <w:tcPr>
            <w:tcW w:w="1561" w:type="dxa"/>
            <w:tcBorders>
              <w:top w:val="nil"/>
              <w:left w:val="nil"/>
              <w:bottom w:val="nil"/>
              <w:right w:val="single" w:sz="8" w:space="0" w:color="auto"/>
            </w:tcBorders>
            <w:shd w:val="clear" w:color="auto" w:fill="auto"/>
            <w:noWrap/>
            <w:vAlign w:val="center"/>
            <w:hideMark/>
          </w:tcPr>
          <w:p w14:paraId="0C5865CA" w14:textId="77777777" w:rsidR="00682944" w:rsidRPr="00D85166" w:rsidRDefault="00682944" w:rsidP="00C46D42">
            <w:pPr>
              <w:jc w:val="right"/>
              <w:rPr>
                <w:rFonts w:ascii="Calibri" w:hAnsi="Calibri" w:cs="Calibri"/>
                <w:b/>
                <w:bCs/>
                <w:color w:val="000000"/>
                <w:sz w:val="2"/>
                <w:szCs w:val="2"/>
                <w:lang w:val="en-IE" w:eastAsia="en-IE"/>
              </w:rPr>
            </w:pPr>
            <w:r w:rsidRPr="00D85166">
              <w:rPr>
                <w:rFonts w:ascii="Calibri" w:hAnsi="Calibri" w:cs="Calibri"/>
                <w:b/>
                <w:bCs/>
                <w:color w:val="000000"/>
                <w:sz w:val="2"/>
                <w:szCs w:val="2"/>
                <w:lang w:val="en-IE" w:eastAsia="en-IE"/>
              </w:rPr>
              <w:t> </w:t>
            </w:r>
          </w:p>
        </w:tc>
      </w:tr>
      <w:tr w:rsidR="00682944" w:rsidRPr="00D85166" w14:paraId="190414E1"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27562855" w14:textId="77777777" w:rsidR="00682944" w:rsidRPr="00D85166" w:rsidRDefault="00682944" w:rsidP="00C46D42">
            <w:pPr>
              <w:jc w:val="both"/>
              <w:rPr>
                <w:rFonts w:ascii="Calibri" w:hAnsi="Calibri" w:cs="Calibri"/>
                <w:color w:val="000000"/>
                <w:sz w:val="20"/>
                <w:lang w:val="en-IE" w:eastAsia="en-IE"/>
              </w:rPr>
            </w:pPr>
            <w:r w:rsidRPr="00D85166">
              <w:rPr>
                <w:rFonts w:ascii="Calibri" w:hAnsi="Calibri" w:cs="Calibri"/>
                <w:color w:val="000000"/>
                <w:sz w:val="20"/>
                <w:lang w:val="en-IE" w:eastAsia="en-IE"/>
              </w:rPr>
              <w:t>Amortisation of acquisition related intangible assets</w:t>
            </w:r>
          </w:p>
        </w:tc>
        <w:tc>
          <w:tcPr>
            <w:tcW w:w="936" w:type="dxa"/>
            <w:tcBorders>
              <w:top w:val="nil"/>
              <w:left w:val="nil"/>
              <w:bottom w:val="nil"/>
              <w:right w:val="nil"/>
            </w:tcBorders>
            <w:shd w:val="clear" w:color="auto" w:fill="auto"/>
            <w:noWrap/>
            <w:vAlign w:val="center"/>
            <w:hideMark/>
          </w:tcPr>
          <w:p w14:paraId="2F56065E"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(432)</w:t>
            </w:r>
          </w:p>
        </w:tc>
        <w:tc>
          <w:tcPr>
            <w:tcW w:w="1561" w:type="dxa"/>
            <w:tcBorders>
              <w:top w:val="nil"/>
              <w:left w:val="nil"/>
              <w:bottom w:val="nil"/>
              <w:right w:val="single" w:sz="8" w:space="0" w:color="auto"/>
            </w:tcBorders>
            <w:shd w:val="clear" w:color="auto" w:fill="auto"/>
            <w:noWrap/>
            <w:vAlign w:val="center"/>
            <w:hideMark/>
          </w:tcPr>
          <w:p w14:paraId="123F148D"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(113)</w:t>
            </w:r>
          </w:p>
        </w:tc>
      </w:tr>
      <w:tr w:rsidR="00682944" w:rsidRPr="00D85166" w14:paraId="18719618"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4CA1C34B" w14:textId="77777777" w:rsidR="00682944" w:rsidRPr="00D85166" w:rsidRDefault="00682944" w:rsidP="00C46D42">
            <w:pPr>
              <w:jc w:val="both"/>
              <w:rPr>
                <w:rFonts w:ascii="Calibri" w:hAnsi="Calibri" w:cs="Calibri"/>
                <w:color w:val="000000"/>
                <w:sz w:val="20"/>
                <w:lang w:val="en-IE" w:eastAsia="en-IE"/>
              </w:rPr>
            </w:pPr>
            <w:r w:rsidRPr="00D85166">
              <w:rPr>
                <w:rFonts w:ascii="Calibri" w:hAnsi="Calibri" w:cs="Calibri"/>
                <w:color w:val="000000"/>
                <w:sz w:val="20"/>
                <w:lang w:val="en-IE" w:eastAsia="en-IE"/>
              </w:rPr>
              <w:t>Acquisition fees and associated costs</w:t>
            </w:r>
          </w:p>
        </w:tc>
        <w:tc>
          <w:tcPr>
            <w:tcW w:w="936" w:type="dxa"/>
            <w:tcBorders>
              <w:top w:val="nil"/>
              <w:left w:val="nil"/>
              <w:bottom w:val="nil"/>
              <w:right w:val="nil"/>
            </w:tcBorders>
            <w:shd w:val="clear" w:color="auto" w:fill="auto"/>
            <w:noWrap/>
            <w:vAlign w:val="center"/>
            <w:hideMark/>
          </w:tcPr>
          <w:p w14:paraId="74CDFFFD"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(33)</w:t>
            </w:r>
          </w:p>
        </w:tc>
        <w:tc>
          <w:tcPr>
            <w:tcW w:w="1561" w:type="dxa"/>
            <w:tcBorders>
              <w:top w:val="nil"/>
              <w:left w:val="nil"/>
              <w:bottom w:val="nil"/>
              <w:right w:val="single" w:sz="8" w:space="0" w:color="auto"/>
            </w:tcBorders>
            <w:shd w:val="clear" w:color="auto" w:fill="auto"/>
            <w:noWrap/>
            <w:vAlign w:val="center"/>
            <w:hideMark/>
          </w:tcPr>
          <w:p w14:paraId="1DE294C2"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(18)</w:t>
            </w:r>
          </w:p>
        </w:tc>
      </w:tr>
      <w:tr w:rsidR="00682944" w:rsidRPr="00D85166" w14:paraId="0DCF64AE"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5897D25C" w14:textId="77777777" w:rsidR="00682944" w:rsidRPr="00D85166" w:rsidRDefault="00682944" w:rsidP="00C46D42">
            <w:pPr>
              <w:jc w:val="both"/>
              <w:rPr>
                <w:rFonts w:ascii="Calibri" w:hAnsi="Calibri" w:cs="Calibri"/>
                <w:color w:val="000000"/>
                <w:sz w:val="20"/>
                <w:lang w:val="en-IE" w:eastAsia="en-IE"/>
              </w:rPr>
            </w:pPr>
            <w:r w:rsidRPr="00D85166">
              <w:rPr>
                <w:rFonts w:ascii="Calibri" w:hAnsi="Calibri" w:cs="Calibri"/>
                <w:color w:val="000000"/>
                <w:sz w:val="20"/>
                <w:lang w:val="en-IE" w:eastAsia="en-IE"/>
              </w:rPr>
              <w:t>Restructuring and integration costs</w:t>
            </w:r>
          </w:p>
        </w:tc>
        <w:tc>
          <w:tcPr>
            <w:tcW w:w="936" w:type="dxa"/>
            <w:tcBorders>
              <w:top w:val="nil"/>
              <w:left w:val="nil"/>
              <w:bottom w:val="nil"/>
              <w:right w:val="nil"/>
            </w:tcBorders>
            <w:shd w:val="clear" w:color="auto" w:fill="auto"/>
            <w:noWrap/>
            <w:vAlign w:val="center"/>
            <w:hideMark/>
          </w:tcPr>
          <w:p w14:paraId="536E03BD"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(96)</w:t>
            </w:r>
          </w:p>
        </w:tc>
        <w:tc>
          <w:tcPr>
            <w:tcW w:w="1561" w:type="dxa"/>
            <w:tcBorders>
              <w:top w:val="nil"/>
              <w:left w:val="nil"/>
              <w:bottom w:val="nil"/>
              <w:right w:val="single" w:sz="8" w:space="0" w:color="auto"/>
            </w:tcBorders>
            <w:shd w:val="clear" w:color="auto" w:fill="auto"/>
            <w:noWrap/>
            <w:vAlign w:val="center"/>
            <w:hideMark/>
          </w:tcPr>
          <w:p w14:paraId="3E924E37"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 xml:space="preserve">                - </w:t>
            </w:r>
          </w:p>
        </w:tc>
      </w:tr>
      <w:tr w:rsidR="00682944" w:rsidRPr="00D85166" w14:paraId="0675D221"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685632BD" w14:textId="77777777" w:rsidR="00682944" w:rsidRPr="00D85166" w:rsidRDefault="00682944" w:rsidP="00C46D42">
            <w:pPr>
              <w:jc w:val="both"/>
              <w:rPr>
                <w:rFonts w:ascii="Calibri" w:hAnsi="Calibri" w:cs="Calibri"/>
                <w:color w:val="000000"/>
                <w:sz w:val="20"/>
                <w:lang w:val="en-IE" w:eastAsia="en-IE"/>
              </w:rPr>
            </w:pPr>
            <w:r w:rsidRPr="00D85166">
              <w:rPr>
                <w:rFonts w:ascii="Calibri" w:hAnsi="Calibri" w:cs="Calibri"/>
                <w:color w:val="000000"/>
                <w:sz w:val="20"/>
                <w:lang w:val="en-IE" w:eastAsia="en-IE"/>
              </w:rPr>
              <w:t>Impairment</w:t>
            </w:r>
          </w:p>
        </w:tc>
        <w:tc>
          <w:tcPr>
            <w:tcW w:w="936" w:type="dxa"/>
            <w:tcBorders>
              <w:top w:val="nil"/>
              <w:left w:val="nil"/>
              <w:bottom w:val="nil"/>
              <w:right w:val="nil"/>
            </w:tcBorders>
            <w:shd w:val="clear" w:color="auto" w:fill="auto"/>
            <w:noWrap/>
            <w:vAlign w:val="center"/>
            <w:hideMark/>
          </w:tcPr>
          <w:p w14:paraId="4DE55A18"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(23)</w:t>
            </w:r>
          </w:p>
        </w:tc>
        <w:tc>
          <w:tcPr>
            <w:tcW w:w="1561" w:type="dxa"/>
            <w:tcBorders>
              <w:top w:val="nil"/>
              <w:left w:val="nil"/>
              <w:bottom w:val="nil"/>
              <w:right w:val="single" w:sz="8" w:space="0" w:color="auto"/>
            </w:tcBorders>
            <w:shd w:val="clear" w:color="auto" w:fill="auto"/>
            <w:noWrap/>
            <w:vAlign w:val="center"/>
            <w:hideMark/>
          </w:tcPr>
          <w:p w14:paraId="72BE37F6"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 xml:space="preserve">                - </w:t>
            </w:r>
          </w:p>
        </w:tc>
      </w:tr>
      <w:tr w:rsidR="00682944" w:rsidRPr="00D85166" w14:paraId="2530D25D"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710AF5E8" w14:textId="77777777" w:rsidR="00682944" w:rsidRPr="00D85166" w:rsidRDefault="00682944" w:rsidP="00C46D42">
            <w:pPr>
              <w:jc w:val="both"/>
              <w:rPr>
                <w:rFonts w:ascii="Calibri" w:hAnsi="Calibri" w:cs="Calibri"/>
                <w:color w:val="000000"/>
                <w:sz w:val="20"/>
                <w:lang w:val="en-IE" w:eastAsia="en-IE"/>
              </w:rPr>
            </w:pPr>
            <w:r w:rsidRPr="00D85166">
              <w:rPr>
                <w:rFonts w:ascii="Calibri" w:hAnsi="Calibri" w:cs="Calibri"/>
                <w:color w:val="000000"/>
                <w:sz w:val="20"/>
                <w:lang w:val="en-IE" w:eastAsia="en-IE"/>
              </w:rPr>
              <w:t>VAT refund</w:t>
            </w:r>
          </w:p>
        </w:tc>
        <w:tc>
          <w:tcPr>
            <w:tcW w:w="936" w:type="dxa"/>
            <w:tcBorders>
              <w:top w:val="nil"/>
              <w:left w:val="nil"/>
              <w:bottom w:val="nil"/>
              <w:right w:val="nil"/>
            </w:tcBorders>
            <w:shd w:val="clear" w:color="auto" w:fill="auto"/>
            <w:noWrap/>
            <w:vAlign w:val="center"/>
            <w:hideMark/>
          </w:tcPr>
          <w:p w14:paraId="4C88AEC8"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11</w:t>
            </w:r>
          </w:p>
        </w:tc>
        <w:tc>
          <w:tcPr>
            <w:tcW w:w="1561" w:type="dxa"/>
            <w:tcBorders>
              <w:top w:val="nil"/>
              <w:left w:val="nil"/>
              <w:bottom w:val="nil"/>
              <w:right w:val="single" w:sz="8" w:space="0" w:color="auto"/>
            </w:tcBorders>
            <w:shd w:val="clear" w:color="auto" w:fill="auto"/>
            <w:noWrap/>
            <w:vAlign w:val="center"/>
            <w:hideMark/>
          </w:tcPr>
          <w:p w14:paraId="32A5FEE8"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 xml:space="preserve">                - </w:t>
            </w:r>
          </w:p>
        </w:tc>
      </w:tr>
      <w:tr w:rsidR="00682944" w:rsidRPr="00D85166" w14:paraId="017FA28F"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5D030995" w14:textId="77777777" w:rsidR="00682944" w:rsidRPr="00D85166" w:rsidRDefault="00682944" w:rsidP="00C46D42">
            <w:pPr>
              <w:jc w:val="both"/>
              <w:rPr>
                <w:rFonts w:ascii="Calibri" w:hAnsi="Calibri" w:cs="Calibri"/>
                <w:b/>
                <w:bCs/>
                <w:color w:val="000000"/>
                <w:sz w:val="20"/>
                <w:lang w:val="en-IE" w:eastAsia="en-IE"/>
              </w:rPr>
            </w:pPr>
            <w:r w:rsidRPr="00D85166">
              <w:rPr>
                <w:rFonts w:ascii="Calibri" w:hAnsi="Calibri" w:cs="Calibri"/>
                <w:b/>
                <w:bCs/>
                <w:color w:val="000000"/>
                <w:sz w:val="20"/>
                <w:lang w:val="en-IE" w:eastAsia="en-IE"/>
              </w:rPr>
              <w:t>Operating profit impact of separately disclosed items</w:t>
            </w:r>
          </w:p>
        </w:tc>
        <w:tc>
          <w:tcPr>
            <w:tcW w:w="936" w:type="dxa"/>
            <w:tcBorders>
              <w:top w:val="single" w:sz="8" w:space="0" w:color="auto"/>
              <w:left w:val="nil"/>
              <w:bottom w:val="nil"/>
              <w:right w:val="nil"/>
            </w:tcBorders>
            <w:shd w:val="clear" w:color="auto" w:fill="auto"/>
            <w:noWrap/>
            <w:vAlign w:val="center"/>
            <w:hideMark/>
          </w:tcPr>
          <w:p w14:paraId="58938420" w14:textId="77777777" w:rsidR="00682944" w:rsidRPr="00D85166" w:rsidRDefault="00682944" w:rsidP="00C46D42">
            <w:pPr>
              <w:jc w:val="right"/>
              <w:rPr>
                <w:rFonts w:ascii="Calibri" w:hAnsi="Calibri" w:cs="Calibri"/>
                <w:b/>
                <w:bCs/>
                <w:sz w:val="20"/>
                <w:lang w:val="en-IE" w:eastAsia="en-IE"/>
              </w:rPr>
            </w:pPr>
            <w:r w:rsidRPr="00D85166">
              <w:rPr>
                <w:rFonts w:ascii="Calibri" w:hAnsi="Calibri" w:cs="Calibri"/>
                <w:b/>
                <w:bCs/>
                <w:sz w:val="20"/>
                <w:lang w:val="en-IE" w:eastAsia="en-IE"/>
              </w:rPr>
              <w:t>(573)</w:t>
            </w:r>
          </w:p>
        </w:tc>
        <w:tc>
          <w:tcPr>
            <w:tcW w:w="1561" w:type="dxa"/>
            <w:tcBorders>
              <w:top w:val="single" w:sz="8" w:space="0" w:color="auto"/>
              <w:left w:val="nil"/>
              <w:bottom w:val="nil"/>
              <w:right w:val="single" w:sz="8" w:space="0" w:color="auto"/>
            </w:tcBorders>
            <w:shd w:val="clear" w:color="auto" w:fill="auto"/>
            <w:noWrap/>
            <w:vAlign w:val="center"/>
            <w:hideMark/>
          </w:tcPr>
          <w:p w14:paraId="2E40A827" w14:textId="77777777" w:rsidR="00682944" w:rsidRPr="00D85166" w:rsidRDefault="00682944" w:rsidP="00C46D42">
            <w:pPr>
              <w:jc w:val="right"/>
              <w:rPr>
                <w:rFonts w:ascii="Calibri" w:hAnsi="Calibri" w:cs="Calibri"/>
                <w:b/>
                <w:bCs/>
                <w:sz w:val="20"/>
                <w:lang w:val="en-IE" w:eastAsia="en-IE"/>
              </w:rPr>
            </w:pPr>
            <w:r w:rsidRPr="00D85166">
              <w:rPr>
                <w:rFonts w:ascii="Calibri" w:hAnsi="Calibri" w:cs="Calibri"/>
                <w:b/>
                <w:bCs/>
                <w:sz w:val="20"/>
                <w:lang w:val="en-IE" w:eastAsia="en-IE"/>
              </w:rPr>
              <w:t>(131)</w:t>
            </w:r>
          </w:p>
        </w:tc>
      </w:tr>
      <w:tr w:rsidR="00682944" w:rsidRPr="00D85166" w14:paraId="15C3E206" w14:textId="77777777" w:rsidTr="00C46D42">
        <w:trPr>
          <w:trHeight w:val="34"/>
        </w:trPr>
        <w:tc>
          <w:tcPr>
            <w:tcW w:w="5148" w:type="dxa"/>
            <w:tcBorders>
              <w:top w:val="nil"/>
              <w:left w:val="single" w:sz="8" w:space="0" w:color="auto"/>
              <w:bottom w:val="nil"/>
              <w:right w:val="nil"/>
            </w:tcBorders>
            <w:shd w:val="clear" w:color="auto" w:fill="auto"/>
            <w:noWrap/>
            <w:vAlign w:val="center"/>
            <w:hideMark/>
          </w:tcPr>
          <w:p w14:paraId="188BF8E1" w14:textId="77777777" w:rsidR="00682944" w:rsidRPr="00D85166" w:rsidRDefault="00682944" w:rsidP="00C46D42">
            <w:pPr>
              <w:jc w:val="both"/>
              <w:rPr>
                <w:rFonts w:ascii="Calibri" w:hAnsi="Calibri" w:cs="Calibri"/>
                <w:color w:val="000000"/>
                <w:sz w:val="2"/>
                <w:szCs w:val="2"/>
                <w:lang w:val="en-IE" w:eastAsia="en-IE"/>
              </w:rPr>
            </w:pPr>
            <w:r w:rsidRPr="00D85166">
              <w:rPr>
                <w:rFonts w:ascii="Calibri" w:hAnsi="Calibri" w:cs="Calibri"/>
                <w:color w:val="000000"/>
                <w:sz w:val="2"/>
                <w:szCs w:val="2"/>
                <w:lang w:val="en-IE" w:eastAsia="en-IE"/>
              </w:rPr>
              <w:t> </w:t>
            </w:r>
          </w:p>
        </w:tc>
        <w:tc>
          <w:tcPr>
            <w:tcW w:w="936" w:type="dxa"/>
            <w:tcBorders>
              <w:top w:val="nil"/>
              <w:left w:val="nil"/>
              <w:bottom w:val="nil"/>
              <w:right w:val="nil"/>
            </w:tcBorders>
            <w:shd w:val="clear" w:color="auto" w:fill="auto"/>
            <w:noWrap/>
            <w:vAlign w:val="center"/>
            <w:hideMark/>
          </w:tcPr>
          <w:p w14:paraId="4CD79AAB" w14:textId="77777777" w:rsidR="00682944" w:rsidRPr="00D85166" w:rsidRDefault="00682944" w:rsidP="00C46D42">
            <w:pPr>
              <w:jc w:val="both"/>
              <w:rPr>
                <w:rFonts w:ascii="Calibri" w:hAnsi="Calibri" w:cs="Calibri"/>
                <w:color w:val="000000"/>
                <w:sz w:val="2"/>
                <w:szCs w:val="2"/>
                <w:lang w:val="en-IE" w:eastAsia="en-IE"/>
              </w:rPr>
            </w:pPr>
          </w:p>
        </w:tc>
        <w:tc>
          <w:tcPr>
            <w:tcW w:w="1561" w:type="dxa"/>
            <w:tcBorders>
              <w:top w:val="nil"/>
              <w:left w:val="nil"/>
              <w:bottom w:val="nil"/>
              <w:right w:val="single" w:sz="8" w:space="0" w:color="auto"/>
            </w:tcBorders>
            <w:shd w:val="clear" w:color="auto" w:fill="auto"/>
            <w:noWrap/>
            <w:vAlign w:val="center"/>
            <w:hideMark/>
          </w:tcPr>
          <w:p w14:paraId="065569AE" w14:textId="77777777" w:rsidR="00682944" w:rsidRPr="00D85166" w:rsidRDefault="00682944" w:rsidP="00C46D42">
            <w:pPr>
              <w:jc w:val="right"/>
              <w:rPr>
                <w:rFonts w:ascii="Calibri" w:hAnsi="Calibri" w:cs="Calibri"/>
                <w:sz w:val="2"/>
                <w:szCs w:val="2"/>
                <w:lang w:val="en-IE" w:eastAsia="en-IE"/>
              </w:rPr>
            </w:pPr>
            <w:r w:rsidRPr="00D85166">
              <w:rPr>
                <w:rFonts w:ascii="Calibri" w:hAnsi="Calibri" w:cs="Calibri"/>
                <w:sz w:val="2"/>
                <w:szCs w:val="2"/>
                <w:lang w:val="en-IE" w:eastAsia="en-IE"/>
              </w:rPr>
              <w:t> </w:t>
            </w:r>
          </w:p>
        </w:tc>
      </w:tr>
      <w:tr w:rsidR="00682944" w:rsidRPr="00D85166" w14:paraId="300F02C9"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16C2C14C" w14:textId="77777777" w:rsidR="00682944" w:rsidRPr="00D85166" w:rsidRDefault="00682944" w:rsidP="00C46D42">
            <w:pPr>
              <w:jc w:val="both"/>
              <w:rPr>
                <w:rFonts w:ascii="Calibri" w:hAnsi="Calibri" w:cs="Calibri"/>
                <w:color w:val="000000"/>
                <w:sz w:val="20"/>
                <w:lang w:val="en-IE" w:eastAsia="en-IE"/>
              </w:rPr>
            </w:pPr>
            <w:r w:rsidRPr="00D85166">
              <w:rPr>
                <w:rFonts w:ascii="Calibri" w:hAnsi="Calibri" w:cs="Calibri"/>
                <w:color w:val="000000"/>
                <w:sz w:val="20"/>
                <w:lang w:val="en-IE" w:eastAsia="en-IE"/>
              </w:rPr>
              <w:t>Financial Income</w:t>
            </w:r>
          </w:p>
        </w:tc>
        <w:tc>
          <w:tcPr>
            <w:tcW w:w="936" w:type="dxa"/>
            <w:tcBorders>
              <w:top w:val="nil"/>
              <w:left w:val="nil"/>
              <w:bottom w:val="nil"/>
              <w:right w:val="nil"/>
            </w:tcBorders>
            <w:shd w:val="clear" w:color="auto" w:fill="auto"/>
            <w:noWrap/>
            <w:vAlign w:val="center"/>
            <w:hideMark/>
          </w:tcPr>
          <w:p w14:paraId="487E2E2A"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79</w:t>
            </w:r>
          </w:p>
        </w:tc>
        <w:tc>
          <w:tcPr>
            <w:tcW w:w="1561" w:type="dxa"/>
            <w:tcBorders>
              <w:top w:val="nil"/>
              <w:left w:val="nil"/>
              <w:bottom w:val="nil"/>
              <w:right w:val="single" w:sz="8" w:space="0" w:color="auto"/>
            </w:tcBorders>
            <w:shd w:val="clear" w:color="auto" w:fill="auto"/>
            <w:noWrap/>
            <w:vAlign w:val="center"/>
            <w:hideMark/>
          </w:tcPr>
          <w:p w14:paraId="2BBDEBE2"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 xml:space="preserve">                - </w:t>
            </w:r>
          </w:p>
        </w:tc>
      </w:tr>
      <w:tr w:rsidR="00682944" w:rsidRPr="00D85166" w14:paraId="667EB231"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4AEAB003" w14:textId="77777777" w:rsidR="00682944" w:rsidRPr="00D85166" w:rsidRDefault="00682944" w:rsidP="00C46D42">
            <w:pPr>
              <w:jc w:val="both"/>
              <w:rPr>
                <w:rFonts w:ascii="Calibri" w:hAnsi="Calibri" w:cs="Calibri"/>
                <w:color w:val="000000"/>
                <w:sz w:val="20"/>
                <w:lang w:val="en-IE" w:eastAsia="en-IE"/>
              </w:rPr>
            </w:pPr>
            <w:r w:rsidRPr="00D85166">
              <w:rPr>
                <w:rFonts w:ascii="Calibri" w:hAnsi="Calibri" w:cs="Calibri"/>
                <w:color w:val="000000"/>
                <w:sz w:val="20"/>
                <w:lang w:val="en-IE" w:eastAsia="en-IE"/>
              </w:rPr>
              <w:t>Financial Expense</w:t>
            </w:r>
          </w:p>
        </w:tc>
        <w:tc>
          <w:tcPr>
            <w:tcW w:w="936" w:type="dxa"/>
            <w:tcBorders>
              <w:top w:val="nil"/>
              <w:left w:val="nil"/>
              <w:bottom w:val="nil"/>
              <w:right w:val="nil"/>
            </w:tcBorders>
            <w:shd w:val="clear" w:color="auto" w:fill="auto"/>
            <w:noWrap/>
            <w:vAlign w:val="center"/>
            <w:hideMark/>
          </w:tcPr>
          <w:p w14:paraId="286F3883"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(71)</w:t>
            </w:r>
          </w:p>
        </w:tc>
        <w:tc>
          <w:tcPr>
            <w:tcW w:w="1561" w:type="dxa"/>
            <w:tcBorders>
              <w:top w:val="nil"/>
              <w:left w:val="nil"/>
              <w:bottom w:val="nil"/>
              <w:right w:val="single" w:sz="8" w:space="0" w:color="auto"/>
            </w:tcBorders>
            <w:shd w:val="clear" w:color="auto" w:fill="auto"/>
            <w:noWrap/>
            <w:vAlign w:val="center"/>
            <w:hideMark/>
          </w:tcPr>
          <w:p w14:paraId="4DD7AFC3"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 xml:space="preserve">                - </w:t>
            </w:r>
          </w:p>
        </w:tc>
      </w:tr>
      <w:tr w:rsidR="00682944" w:rsidRPr="00D85166" w14:paraId="720F125F"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2586E04A" w14:textId="77777777" w:rsidR="00682944" w:rsidRPr="00D85166" w:rsidRDefault="00682944" w:rsidP="00C46D42">
            <w:pPr>
              <w:jc w:val="both"/>
              <w:rPr>
                <w:rFonts w:ascii="Calibri" w:hAnsi="Calibri" w:cs="Calibri"/>
                <w:b/>
                <w:bCs/>
                <w:color w:val="000000"/>
                <w:sz w:val="20"/>
                <w:lang w:val="en-IE" w:eastAsia="en-IE"/>
              </w:rPr>
            </w:pPr>
            <w:r w:rsidRPr="00D85166">
              <w:rPr>
                <w:rFonts w:ascii="Calibri" w:hAnsi="Calibri" w:cs="Calibri"/>
                <w:b/>
                <w:bCs/>
                <w:color w:val="000000"/>
                <w:sz w:val="20"/>
                <w:lang w:val="en-IE" w:eastAsia="en-IE"/>
              </w:rPr>
              <w:t>Profit before tax impact of separately disclosed items</w:t>
            </w:r>
          </w:p>
        </w:tc>
        <w:tc>
          <w:tcPr>
            <w:tcW w:w="936" w:type="dxa"/>
            <w:tcBorders>
              <w:top w:val="single" w:sz="8" w:space="0" w:color="auto"/>
              <w:left w:val="nil"/>
              <w:bottom w:val="nil"/>
              <w:right w:val="nil"/>
            </w:tcBorders>
            <w:shd w:val="clear" w:color="auto" w:fill="auto"/>
            <w:noWrap/>
            <w:vAlign w:val="center"/>
            <w:hideMark/>
          </w:tcPr>
          <w:p w14:paraId="42572C3B" w14:textId="77777777" w:rsidR="00682944" w:rsidRPr="00D85166" w:rsidRDefault="00682944" w:rsidP="00C46D42">
            <w:pPr>
              <w:jc w:val="right"/>
              <w:rPr>
                <w:rFonts w:ascii="Calibri" w:hAnsi="Calibri" w:cs="Calibri"/>
                <w:b/>
                <w:bCs/>
                <w:sz w:val="20"/>
                <w:lang w:val="en-IE" w:eastAsia="en-IE"/>
              </w:rPr>
            </w:pPr>
            <w:r w:rsidRPr="00D85166">
              <w:rPr>
                <w:rFonts w:ascii="Calibri" w:hAnsi="Calibri" w:cs="Calibri"/>
                <w:b/>
                <w:bCs/>
                <w:sz w:val="20"/>
                <w:lang w:val="en-IE" w:eastAsia="en-IE"/>
              </w:rPr>
              <w:t>(</w:t>
            </w:r>
            <w:r>
              <w:rPr>
                <w:rFonts w:ascii="Calibri" w:hAnsi="Calibri" w:cs="Calibri"/>
                <w:b/>
                <w:bCs/>
                <w:sz w:val="20"/>
                <w:lang w:val="en-IE" w:eastAsia="en-IE"/>
              </w:rPr>
              <w:t>565</w:t>
            </w:r>
            <w:r w:rsidRPr="00D85166">
              <w:rPr>
                <w:rFonts w:ascii="Calibri" w:hAnsi="Calibri" w:cs="Calibri"/>
                <w:b/>
                <w:bCs/>
                <w:sz w:val="20"/>
                <w:lang w:val="en-IE" w:eastAsia="en-IE"/>
              </w:rPr>
              <w:t>)</w:t>
            </w:r>
          </w:p>
        </w:tc>
        <w:tc>
          <w:tcPr>
            <w:tcW w:w="1561" w:type="dxa"/>
            <w:tcBorders>
              <w:top w:val="single" w:sz="8" w:space="0" w:color="auto"/>
              <w:left w:val="nil"/>
              <w:bottom w:val="nil"/>
              <w:right w:val="single" w:sz="8" w:space="0" w:color="auto"/>
            </w:tcBorders>
            <w:shd w:val="clear" w:color="auto" w:fill="auto"/>
            <w:noWrap/>
            <w:vAlign w:val="center"/>
            <w:hideMark/>
          </w:tcPr>
          <w:p w14:paraId="2548B9DD" w14:textId="77777777" w:rsidR="00682944" w:rsidRPr="00D85166" w:rsidRDefault="00682944" w:rsidP="00C46D42">
            <w:pPr>
              <w:jc w:val="right"/>
              <w:rPr>
                <w:rFonts w:ascii="Calibri" w:hAnsi="Calibri" w:cs="Calibri"/>
                <w:b/>
                <w:bCs/>
                <w:sz w:val="20"/>
                <w:lang w:val="en-IE" w:eastAsia="en-IE"/>
              </w:rPr>
            </w:pPr>
            <w:r w:rsidRPr="00D85166">
              <w:rPr>
                <w:rFonts w:ascii="Calibri" w:hAnsi="Calibri" w:cs="Calibri"/>
                <w:b/>
                <w:bCs/>
                <w:sz w:val="20"/>
                <w:lang w:val="en-IE" w:eastAsia="en-IE"/>
              </w:rPr>
              <w:t>(131)</w:t>
            </w:r>
          </w:p>
        </w:tc>
      </w:tr>
      <w:tr w:rsidR="00682944" w:rsidRPr="00D85166" w14:paraId="3DDA18FC" w14:textId="77777777" w:rsidTr="00C46D42">
        <w:trPr>
          <w:trHeight w:val="34"/>
        </w:trPr>
        <w:tc>
          <w:tcPr>
            <w:tcW w:w="5148" w:type="dxa"/>
            <w:tcBorders>
              <w:top w:val="nil"/>
              <w:left w:val="single" w:sz="8" w:space="0" w:color="auto"/>
              <w:bottom w:val="nil"/>
              <w:right w:val="nil"/>
            </w:tcBorders>
            <w:shd w:val="clear" w:color="auto" w:fill="auto"/>
            <w:noWrap/>
            <w:vAlign w:val="center"/>
            <w:hideMark/>
          </w:tcPr>
          <w:p w14:paraId="4740C477" w14:textId="77777777" w:rsidR="00682944" w:rsidRPr="00D85166" w:rsidRDefault="00682944" w:rsidP="00C46D42">
            <w:pPr>
              <w:jc w:val="both"/>
              <w:rPr>
                <w:rFonts w:ascii="Calibri" w:hAnsi="Calibri" w:cs="Calibri"/>
                <w:color w:val="000000"/>
                <w:sz w:val="2"/>
                <w:szCs w:val="2"/>
                <w:lang w:val="en-IE" w:eastAsia="en-IE"/>
              </w:rPr>
            </w:pPr>
            <w:r w:rsidRPr="00D85166">
              <w:rPr>
                <w:rFonts w:ascii="Calibri" w:hAnsi="Calibri" w:cs="Calibri"/>
                <w:color w:val="000000"/>
                <w:sz w:val="2"/>
                <w:szCs w:val="2"/>
                <w:lang w:val="en-IE" w:eastAsia="en-IE"/>
              </w:rPr>
              <w:t> </w:t>
            </w:r>
          </w:p>
        </w:tc>
        <w:tc>
          <w:tcPr>
            <w:tcW w:w="936" w:type="dxa"/>
            <w:tcBorders>
              <w:top w:val="nil"/>
              <w:left w:val="nil"/>
              <w:bottom w:val="nil"/>
              <w:right w:val="nil"/>
            </w:tcBorders>
            <w:shd w:val="clear" w:color="auto" w:fill="auto"/>
            <w:noWrap/>
            <w:vAlign w:val="center"/>
            <w:hideMark/>
          </w:tcPr>
          <w:p w14:paraId="1ABDF01C" w14:textId="77777777" w:rsidR="00682944" w:rsidRPr="00D85166" w:rsidRDefault="00682944" w:rsidP="00C46D42">
            <w:pPr>
              <w:jc w:val="both"/>
              <w:rPr>
                <w:rFonts w:ascii="Calibri" w:hAnsi="Calibri" w:cs="Calibri"/>
                <w:color w:val="000000"/>
                <w:sz w:val="2"/>
                <w:szCs w:val="2"/>
                <w:lang w:val="en-IE" w:eastAsia="en-IE"/>
              </w:rPr>
            </w:pPr>
          </w:p>
        </w:tc>
        <w:tc>
          <w:tcPr>
            <w:tcW w:w="1561" w:type="dxa"/>
            <w:tcBorders>
              <w:top w:val="nil"/>
              <w:left w:val="nil"/>
              <w:bottom w:val="nil"/>
              <w:right w:val="single" w:sz="8" w:space="0" w:color="auto"/>
            </w:tcBorders>
            <w:shd w:val="clear" w:color="auto" w:fill="auto"/>
            <w:noWrap/>
            <w:vAlign w:val="center"/>
            <w:hideMark/>
          </w:tcPr>
          <w:p w14:paraId="03B124B6" w14:textId="77777777" w:rsidR="00682944" w:rsidRPr="00D85166" w:rsidRDefault="00682944" w:rsidP="00C46D42">
            <w:pPr>
              <w:jc w:val="right"/>
              <w:rPr>
                <w:rFonts w:ascii="Calibri" w:hAnsi="Calibri" w:cs="Calibri"/>
                <w:sz w:val="2"/>
                <w:szCs w:val="2"/>
                <w:lang w:val="en-IE" w:eastAsia="en-IE"/>
              </w:rPr>
            </w:pPr>
            <w:r w:rsidRPr="00D85166">
              <w:rPr>
                <w:rFonts w:ascii="Calibri" w:hAnsi="Calibri" w:cs="Calibri"/>
                <w:sz w:val="2"/>
                <w:szCs w:val="2"/>
                <w:lang w:val="en-IE" w:eastAsia="en-IE"/>
              </w:rPr>
              <w:t> </w:t>
            </w:r>
          </w:p>
        </w:tc>
      </w:tr>
      <w:tr w:rsidR="00682944" w:rsidRPr="00D85166" w14:paraId="09544FD4"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72FD3E3B" w14:textId="77777777" w:rsidR="00682944" w:rsidRPr="00D85166" w:rsidRDefault="00682944" w:rsidP="00C46D42">
            <w:pPr>
              <w:jc w:val="both"/>
              <w:rPr>
                <w:rFonts w:ascii="Calibri" w:hAnsi="Calibri" w:cs="Calibri"/>
                <w:color w:val="000000"/>
                <w:sz w:val="20"/>
                <w:lang w:val="en-IE" w:eastAsia="en-IE"/>
              </w:rPr>
            </w:pPr>
            <w:r w:rsidRPr="00D85166">
              <w:rPr>
                <w:rFonts w:ascii="Calibri" w:hAnsi="Calibri" w:cs="Calibri"/>
                <w:color w:val="000000"/>
                <w:sz w:val="20"/>
                <w:lang w:val="en-IE" w:eastAsia="en-IE"/>
              </w:rPr>
              <w:t>Tax credit on separately disclosed items</w:t>
            </w:r>
          </w:p>
        </w:tc>
        <w:tc>
          <w:tcPr>
            <w:tcW w:w="936" w:type="dxa"/>
            <w:tcBorders>
              <w:top w:val="nil"/>
              <w:left w:val="nil"/>
              <w:bottom w:val="nil"/>
              <w:right w:val="nil"/>
            </w:tcBorders>
            <w:shd w:val="clear" w:color="auto" w:fill="auto"/>
            <w:noWrap/>
            <w:vAlign w:val="center"/>
            <w:hideMark/>
          </w:tcPr>
          <w:p w14:paraId="78495098"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5</w:t>
            </w:r>
            <w:r>
              <w:rPr>
                <w:rFonts w:ascii="Calibri" w:hAnsi="Calibri" w:cs="Calibri"/>
                <w:sz w:val="20"/>
                <w:lang w:val="en-IE" w:eastAsia="en-IE"/>
              </w:rPr>
              <w:t>8</w:t>
            </w:r>
          </w:p>
        </w:tc>
        <w:tc>
          <w:tcPr>
            <w:tcW w:w="1561" w:type="dxa"/>
            <w:tcBorders>
              <w:top w:val="nil"/>
              <w:left w:val="nil"/>
              <w:bottom w:val="nil"/>
              <w:right w:val="single" w:sz="8" w:space="0" w:color="auto"/>
            </w:tcBorders>
            <w:shd w:val="clear" w:color="auto" w:fill="auto"/>
            <w:noWrap/>
            <w:vAlign w:val="center"/>
            <w:hideMark/>
          </w:tcPr>
          <w:p w14:paraId="2FA5DE77" w14:textId="77777777" w:rsidR="00682944" w:rsidRPr="00D85166" w:rsidRDefault="00682944" w:rsidP="00C46D42">
            <w:pPr>
              <w:jc w:val="right"/>
              <w:rPr>
                <w:rFonts w:ascii="Calibri" w:hAnsi="Calibri" w:cs="Calibri"/>
                <w:sz w:val="20"/>
                <w:lang w:val="en-IE" w:eastAsia="en-IE"/>
              </w:rPr>
            </w:pPr>
            <w:r w:rsidRPr="00D85166">
              <w:rPr>
                <w:rFonts w:ascii="Calibri" w:hAnsi="Calibri" w:cs="Calibri"/>
                <w:sz w:val="20"/>
                <w:lang w:val="en-IE" w:eastAsia="en-IE"/>
              </w:rPr>
              <w:t>19</w:t>
            </w:r>
          </w:p>
        </w:tc>
      </w:tr>
      <w:tr w:rsidR="00682944" w:rsidRPr="00D85166" w14:paraId="37AD3391" w14:textId="77777777" w:rsidTr="00C46D42">
        <w:trPr>
          <w:trHeight w:val="255"/>
        </w:trPr>
        <w:tc>
          <w:tcPr>
            <w:tcW w:w="5148" w:type="dxa"/>
            <w:tcBorders>
              <w:top w:val="nil"/>
              <w:left w:val="single" w:sz="8" w:space="0" w:color="auto"/>
              <w:bottom w:val="nil"/>
              <w:right w:val="nil"/>
            </w:tcBorders>
            <w:shd w:val="clear" w:color="auto" w:fill="auto"/>
            <w:noWrap/>
            <w:vAlign w:val="center"/>
            <w:hideMark/>
          </w:tcPr>
          <w:p w14:paraId="02872E45" w14:textId="77777777" w:rsidR="00682944" w:rsidRPr="00D85166" w:rsidRDefault="00682944" w:rsidP="00C46D42">
            <w:pPr>
              <w:jc w:val="both"/>
              <w:rPr>
                <w:rFonts w:ascii="Calibri" w:hAnsi="Calibri" w:cs="Calibri"/>
                <w:b/>
                <w:bCs/>
                <w:color w:val="000000"/>
                <w:sz w:val="20"/>
                <w:lang w:val="en-IE" w:eastAsia="en-IE"/>
              </w:rPr>
            </w:pPr>
            <w:r w:rsidRPr="00D85166">
              <w:rPr>
                <w:rFonts w:ascii="Calibri" w:hAnsi="Calibri" w:cs="Calibri"/>
                <w:b/>
                <w:bCs/>
                <w:color w:val="000000"/>
                <w:sz w:val="20"/>
                <w:lang w:val="en-IE" w:eastAsia="en-IE"/>
              </w:rPr>
              <w:t>Total separately disclosed items</w:t>
            </w:r>
          </w:p>
        </w:tc>
        <w:tc>
          <w:tcPr>
            <w:tcW w:w="936" w:type="dxa"/>
            <w:tcBorders>
              <w:top w:val="single" w:sz="8" w:space="0" w:color="auto"/>
              <w:left w:val="nil"/>
              <w:bottom w:val="nil"/>
              <w:right w:val="nil"/>
            </w:tcBorders>
            <w:shd w:val="clear" w:color="auto" w:fill="auto"/>
            <w:noWrap/>
            <w:vAlign w:val="center"/>
            <w:hideMark/>
          </w:tcPr>
          <w:p w14:paraId="1706ADAA" w14:textId="77777777" w:rsidR="00682944" w:rsidRPr="00D85166" w:rsidRDefault="00682944" w:rsidP="00C46D42">
            <w:pPr>
              <w:jc w:val="right"/>
              <w:rPr>
                <w:rFonts w:ascii="Calibri" w:hAnsi="Calibri" w:cs="Calibri"/>
                <w:b/>
                <w:bCs/>
                <w:sz w:val="20"/>
                <w:lang w:val="en-IE" w:eastAsia="en-IE"/>
              </w:rPr>
            </w:pPr>
            <w:r w:rsidRPr="00D85166">
              <w:rPr>
                <w:rFonts w:ascii="Calibri" w:hAnsi="Calibri" w:cs="Calibri"/>
                <w:b/>
                <w:bCs/>
                <w:sz w:val="20"/>
                <w:lang w:val="en-IE" w:eastAsia="en-IE"/>
              </w:rPr>
              <w:t>(</w:t>
            </w:r>
            <w:r>
              <w:rPr>
                <w:rFonts w:ascii="Calibri" w:hAnsi="Calibri" w:cs="Calibri"/>
                <w:b/>
                <w:bCs/>
                <w:sz w:val="20"/>
                <w:lang w:val="en-IE" w:eastAsia="en-IE"/>
              </w:rPr>
              <w:t>507</w:t>
            </w:r>
            <w:r w:rsidRPr="00D85166">
              <w:rPr>
                <w:rFonts w:ascii="Calibri" w:hAnsi="Calibri" w:cs="Calibri"/>
                <w:b/>
                <w:bCs/>
                <w:sz w:val="20"/>
                <w:lang w:val="en-IE" w:eastAsia="en-IE"/>
              </w:rPr>
              <w:t>)</w:t>
            </w:r>
          </w:p>
        </w:tc>
        <w:tc>
          <w:tcPr>
            <w:tcW w:w="1561" w:type="dxa"/>
            <w:tcBorders>
              <w:top w:val="single" w:sz="8" w:space="0" w:color="auto"/>
              <w:left w:val="nil"/>
              <w:bottom w:val="nil"/>
              <w:right w:val="single" w:sz="8" w:space="0" w:color="auto"/>
            </w:tcBorders>
            <w:shd w:val="clear" w:color="auto" w:fill="auto"/>
            <w:noWrap/>
            <w:vAlign w:val="center"/>
            <w:hideMark/>
          </w:tcPr>
          <w:p w14:paraId="764106C2" w14:textId="77777777" w:rsidR="00682944" w:rsidRPr="00D85166" w:rsidRDefault="00682944" w:rsidP="00C46D42">
            <w:pPr>
              <w:jc w:val="right"/>
              <w:rPr>
                <w:rFonts w:ascii="Calibri" w:hAnsi="Calibri" w:cs="Calibri"/>
                <w:b/>
                <w:bCs/>
                <w:sz w:val="20"/>
                <w:lang w:val="en-IE" w:eastAsia="en-IE"/>
              </w:rPr>
            </w:pPr>
            <w:r w:rsidRPr="00D85166">
              <w:rPr>
                <w:rFonts w:ascii="Calibri" w:hAnsi="Calibri" w:cs="Calibri"/>
                <w:b/>
                <w:bCs/>
                <w:sz w:val="20"/>
                <w:lang w:val="en-IE" w:eastAsia="en-IE"/>
              </w:rPr>
              <w:t>(112)</w:t>
            </w:r>
          </w:p>
        </w:tc>
      </w:tr>
      <w:tr w:rsidR="00682944" w:rsidRPr="00D85166" w14:paraId="7E98E52D" w14:textId="77777777" w:rsidTr="00C46D42">
        <w:trPr>
          <w:trHeight w:val="34"/>
        </w:trPr>
        <w:tc>
          <w:tcPr>
            <w:tcW w:w="5148" w:type="dxa"/>
            <w:tcBorders>
              <w:top w:val="nil"/>
              <w:left w:val="single" w:sz="8" w:space="0" w:color="auto"/>
              <w:bottom w:val="single" w:sz="8" w:space="0" w:color="auto"/>
              <w:right w:val="nil"/>
            </w:tcBorders>
            <w:shd w:val="clear" w:color="auto" w:fill="auto"/>
            <w:noWrap/>
            <w:vAlign w:val="center"/>
            <w:hideMark/>
          </w:tcPr>
          <w:p w14:paraId="0AA01B85" w14:textId="77777777" w:rsidR="00682944" w:rsidRPr="00D85166" w:rsidRDefault="00682944" w:rsidP="00C46D42">
            <w:pPr>
              <w:jc w:val="both"/>
              <w:rPr>
                <w:rFonts w:ascii="Calibri" w:hAnsi="Calibri" w:cs="Calibri"/>
                <w:b/>
                <w:bCs/>
                <w:color w:val="FF0000"/>
                <w:sz w:val="2"/>
                <w:szCs w:val="2"/>
                <w:lang w:val="en-IE" w:eastAsia="en-IE"/>
              </w:rPr>
            </w:pPr>
            <w:r w:rsidRPr="00D85166">
              <w:rPr>
                <w:rFonts w:ascii="Calibri" w:hAnsi="Calibri" w:cs="Calibri"/>
                <w:b/>
                <w:bCs/>
                <w:color w:val="FF0000"/>
                <w:sz w:val="2"/>
                <w:szCs w:val="2"/>
                <w:lang w:val="en-IE" w:eastAsia="en-IE"/>
              </w:rPr>
              <w:t> </w:t>
            </w:r>
          </w:p>
        </w:tc>
        <w:tc>
          <w:tcPr>
            <w:tcW w:w="936" w:type="dxa"/>
            <w:tcBorders>
              <w:top w:val="nil"/>
              <w:left w:val="nil"/>
              <w:bottom w:val="single" w:sz="8" w:space="0" w:color="auto"/>
              <w:right w:val="nil"/>
            </w:tcBorders>
            <w:shd w:val="clear" w:color="auto" w:fill="auto"/>
            <w:noWrap/>
            <w:vAlign w:val="center"/>
            <w:hideMark/>
          </w:tcPr>
          <w:p w14:paraId="3B4C68A0" w14:textId="77777777" w:rsidR="00682944" w:rsidRPr="00D85166" w:rsidRDefault="00682944" w:rsidP="00C46D42">
            <w:pPr>
              <w:jc w:val="right"/>
              <w:rPr>
                <w:rFonts w:ascii="Calibri" w:hAnsi="Calibri" w:cs="Calibri"/>
                <w:b/>
                <w:bCs/>
                <w:color w:val="FF0000"/>
                <w:sz w:val="2"/>
                <w:szCs w:val="2"/>
                <w:lang w:val="en-IE" w:eastAsia="en-IE"/>
              </w:rPr>
            </w:pPr>
            <w:r w:rsidRPr="00D85166">
              <w:rPr>
                <w:rFonts w:ascii="Calibri" w:hAnsi="Calibri" w:cs="Calibri"/>
                <w:b/>
                <w:bCs/>
                <w:color w:val="FF0000"/>
                <w:sz w:val="2"/>
                <w:szCs w:val="2"/>
                <w:lang w:val="en-IE" w:eastAsia="en-IE"/>
              </w:rPr>
              <w:t> </w:t>
            </w:r>
          </w:p>
        </w:tc>
        <w:tc>
          <w:tcPr>
            <w:tcW w:w="1561" w:type="dxa"/>
            <w:tcBorders>
              <w:top w:val="nil"/>
              <w:left w:val="nil"/>
              <w:bottom w:val="single" w:sz="8" w:space="0" w:color="auto"/>
              <w:right w:val="single" w:sz="8" w:space="0" w:color="auto"/>
            </w:tcBorders>
            <w:shd w:val="clear" w:color="auto" w:fill="auto"/>
            <w:noWrap/>
            <w:vAlign w:val="center"/>
            <w:hideMark/>
          </w:tcPr>
          <w:p w14:paraId="7D569B83" w14:textId="77777777" w:rsidR="00682944" w:rsidRPr="00D85166" w:rsidRDefault="00682944" w:rsidP="00C46D42">
            <w:pPr>
              <w:jc w:val="right"/>
              <w:rPr>
                <w:rFonts w:ascii="Calibri" w:hAnsi="Calibri" w:cs="Calibri"/>
                <w:b/>
                <w:bCs/>
                <w:color w:val="FF0000"/>
                <w:sz w:val="2"/>
                <w:szCs w:val="2"/>
                <w:lang w:val="en-IE" w:eastAsia="en-IE"/>
              </w:rPr>
            </w:pPr>
            <w:r w:rsidRPr="00D85166">
              <w:rPr>
                <w:rFonts w:ascii="Calibri" w:hAnsi="Calibri" w:cs="Calibri"/>
                <w:b/>
                <w:bCs/>
                <w:color w:val="FF0000"/>
                <w:sz w:val="2"/>
                <w:szCs w:val="2"/>
                <w:lang w:val="en-IE" w:eastAsia="en-IE"/>
              </w:rPr>
              <w:t> </w:t>
            </w:r>
          </w:p>
        </w:tc>
      </w:tr>
    </w:tbl>
    <w:p w14:paraId="4A9CE177" w14:textId="77777777" w:rsidR="00682944" w:rsidRDefault="00682944" w:rsidP="00682944">
      <w:pPr>
        <w:spacing w:after="120"/>
        <w:jc w:val="both"/>
        <w:rPr>
          <w:rFonts w:asciiTheme="minorHAnsi" w:hAnsiTheme="minorHAnsi"/>
          <w:b/>
          <w:sz w:val="22"/>
          <w:szCs w:val="22"/>
        </w:rPr>
      </w:pPr>
    </w:p>
    <w:p w14:paraId="7F825E47" w14:textId="77777777" w:rsidR="00682944" w:rsidRPr="00CD3885" w:rsidRDefault="00682944" w:rsidP="00682944">
      <w:pPr>
        <w:spacing w:after="120"/>
        <w:jc w:val="both"/>
        <w:rPr>
          <w:rFonts w:asciiTheme="minorHAnsi" w:hAnsiTheme="minorHAnsi"/>
          <w:sz w:val="22"/>
          <w:szCs w:val="22"/>
        </w:rPr>
      </w:pPr>
      <w:r w:rsidRPr="00CD3885">
        <w:rPr>
          <w:rFonts w:asciiTheme="minorHAnsi" w:hAnsiTheme="minorHAnsi"/>
          <w:sz w:val="22"/>
          <w:szCs w:val="22"/>
        </w:rPr>
        <w:t>Separately disclosed items do not relate to business</w:t>
      </w:r>
      <w:r>
        <w:rPr>
          <w:rFonts w:asciiTheme="minorHAnsi" w:hAnsiTheme="minorHAnsi"/>
          <w:sz w:val="22"/>
          <w:szCs w:val="22"/>
        </w:rPr>
        <w:t xml:space="preserve"> as usual</w:t>
      </w:r>
      <w:r w:rsidRPr="00CD3885">
        <w:rPr>
          <w:rFonts w:asciiTheme="minorHAnsi" w:hAnsiTheme="minorHAnsi"/>
          <w:sz w:val="22"/>
          <w:szCs w:val="22"/>
        </w:rPr>
        <w:t xml:space="preserve"> activity of the Group and therefore are excluded from adjusted profits.</w:t>
      </w:r>
    </w:p>
    <w:p w14:paraId="4767D802" w14:textId="77777777" w:rsidR="00682944" w:rsidRPr="00CD3885" w:rsidRDefault="00682944" w:rsidP="00682944">
      <w:pPr>
        <w:spacing w:after="120"/>
        <w:jc w:val="both"/>
        <w:rPr>
          <w:rFonts w:asciiTheme="minorHAnsi" w:hAnsiTheme="minorHAnsi"/>
          <w:sz w:val="22"/>
          <w:szCs w:val="22"/>
        </w:rPr>
      </w:pPr>
      <w:r w:rsidRPr="00CD3885">
        <w:rPr>
          <w:rFonts w:asciiTheme="minorHAnsi" w:hAnsiTheme="minorHAnsi"/>
          <w:sz w:val="22"/>
          <w:szCs w:val="22"/>
        </w:rPr>
        <w:t xml:space="preserve">During 2020 the primary driver of these costs was the combination with TSG. </w:t>
      </w:r>
    </w:p>
    <w:p w14:paraId="75D69546" w14:textId="77777777" w:rsidR="00682944" w:rsidRPr="00CD3885" w:rsidRDefault="00682944" w:rsidP="00682944">
      <w:pPr>
        <w:spacing w:after="120"/>
        <w:jc w:val="both"/>
        <w:rPr>
          <w:rFonts w:asciiTheme="minorHAnsi" w:hAnsiTheme="minorHAnsi"/>
          <w:sz w:val="22"/>
          <w:szCs w:val="22"/>
        </w:rPr>
      </w:pPr>
      <w:r w:rsidRPr="00CD3885">
        <w:rPr>
          <w:rFonts w:asciiTheme="minorHAnsi" w:hAnsiTheme="minorHAnsi"/>
          <w:sz w:val="22"/>
          <w:szCs w:val="22"/>
        </w:rPr>
        <w:t xml:space="preserve">The </w:t>
      </w:r>
      <w:r>
        <w:rPr>
          <w:rFonts w:asciiTheme="minorHAnsi" w:hAnsiTheme="minorHAnsi"/>
          <w:sz w:val="22"/>
          <w:szCs w:val="22"/>
        </w:rPr>
        <w:t xml:space="preserve">uplift in </w:t>
      </w:r>
      <w:r w:rsidRPr="00CD3885">
        <w:rPr>
          <w:rFonts w:asciiTheme="minorHAnsi" w:hAnsiTheme="minorHAnsi"/>
          <w:sz w:val="22"/>
          <w:szCs w:val="22"/>
        </w:rPr>
        <w:t xml:space="preserve">amortisation of intangibles </w:t>
      </w:r>
      <w:r>
        <w:rPr>
          <w:rFonts w:asciiTheme="minorHAnsi" w:hAnsiTheme="minorHAnsi"/>
          <w:sz w:val="22"/>
          <w:szCs w:val="22"/>
        </w:rPr>
        <w:t>to</w:t>
      </w:r>
      <w:r w:rsidRPr="00CD3885">
        <w:rPr>
          <w:rFonts w:asciiTheme="minorHAnsi" w:hAnsiTheme="minorHAnsi"/>
          <w:sz w:val="22"/>
          <w:szCs w:val="22"/>
        </w:rPr>
        <w:t xml:space="preserve"> £432m </w:t>
      </w:r>
      <w:r>
        <w:rPr>
          <w:rFonts w:asciiTheme="minorHAnsi" w:hAnsiTheme="minorHAnsi"/>
          <w:sz w:val="22"/>
          <w:szCs w:val="22"/>
        </w:rPr>
        <w:t>was due to the 2020 combination with TSG, with ongoing amortisation related to</w:t>
      </w:r>
      <w:r w:rsidRPr="00CD3885">
        <w:rPr>
          <w:rFonts w:asciiTheme="minorHAnsi" w:hAnsiTheme="minorHAnsi"/>
          <w:sz w:val="22"/>
          <w:szCs w:val="22"/>
        </w:rPr>
        <w:t xml:space="preserve"> the acquisition of Betfair in 2016, the combination of the Group’s US assets with FanDuel in 2018</w:t>
      </w:r>
      <w:r>
        <w:rPr>
          <w:rFonts w:asciiTheme="minorHAnsi" w:hAnsiTheme="minorHAnsi"/>
          <w:sz w:val="22"/>
          <w:szCs w:val="22"/>
        </w:rPr>
        <w:t xml:space="preserve"> and</w:t>
      </w:r>
      <w:r w:rsidRPr="00CD3885">
        <w:rPr>
          <w:rFonts w:asciiTheme="minorHAnsi" w:hAnsiTheme="minorHAnsi"/>
          <w:sz w:val="22"/>
          <w:szCs w:val="22"/>
        </w:rPr>
        <w:t xml:space="preserve"> the 2019 acquisition of Adjarabet.</w:t>
      </w:r>
    </w:p>
    <w:p w14:paraId="44298262"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 xml:space="preserve">The Group also incurred transaction fees and associated costs of £33m in connection with the TSG combination and the acquisition of the Group’s additional 37.2% stake in FanDuel in December 2020. This does not include any professional fees incurred by TSG prior to the date of the combination. </w:t>
      </w:r>
    </w:p>
    <w:p w14:paraId="077BCF6F"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Restructuring and integration costs primarily relate to the delivery of integration and synergies associated with the TSG combination.</w:t>
      </w:r>
    </w:p>
    <w:p w14:paraId="33D18308" w14:textId="77777777" w:rsidR="00682944" w:rsidRPr="00D70371" w:rsidRDefault="00682944" w:rsidP="00682944">
      <w:pPr>
        <w:spacing w:after="120"/>
        <w:jc w:val="both"/>
        <w:rPr>
          <w:rFonts w:asciiTheme="minorHAnsi" w:hAnsiTheme="minorHAnsi"/>
          <w:sz w:val="22"/>
          <w:szCs w:val="22"/>
        </w:rPr>
      </w:pPr>
      <w:r w:rsidRPr="00D70371">
        <w:rPr>
          <w:rFonts w:asciiTheme="minorHAnsi" w:hAnsiTheme="minorHAnsi"/>
          <w:sz w:val="22"/>
          <w:szCs w:val="22"/>
        </w:rPr>
        <w:t>During the year, the Group recognised impairments of £2</w:t>
      </w:r>
      <w:r>
        <w:rPr>
          <w:rFonts w:asciiTheme="minorHAnsi" w:hAnsiTheme="minorHAnsi"/>
          <w:sz w:val="22"/>
          <w:szCs w:val="22"/>
        </w:rPr>
        <w:t>3</w:t>
      </w:r>
      <w:r w:rsidRPr="00D70371">
        <w:rPr>
          <w:rFonts w:asciiTheme="minorHAnsi" w:hAnsiTheme="minorHAnsi"/>
          <w:sz w:val="22"/>
          <w:szCs w:val="22"/>
        </w:rPr>
        <w:t>m</w:t>
      </w:r>
      <w:r>
        <w:rPr>
          <w:rFonts w:asciiTheme="minorHAnsi" w:hAnsiTheme="minorHAnsi"/>
          <w:sz w:val="22"/>
          <w:szCs w:val="22"/>
        </w:rPr>
        <w:t xml:space="preserve"> relating to certain property assets, retail licenses and capitalised development expenditure incurred by the TSG business.</w:t>
      </w:r>
    </w:p>
    <w:p w14:paraId="079C9C1B"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The Group received a VAT refund in respect of a historical VAT overpayment in relation to retail gaming machines in the UK.</w:t>
      </w:r>
    </w:p>
    <w:p w14:paraId="1E1D7541" w14:textId="77777777" w:rsidR="00682944" w:rsidRDefault="00682944" w:rsidP="00682944">
      <w:pPr>
        <w:spacing w:after="120"/>
        <w:jc w:val="both"/>
        <w:rPr>
          <w:rFonts w:asciiTheme="minorHAnsi" w:hAnsiTheme="minorHAnsi"/>
          <w:sz w:val="22"/>
          <w:szCs w:val="22"/>
        </w:rPr>
      </w:pPr>
      <w:r>
        <w:rPr>
          <w:rFonts w:asciiTheme="minorHAnsi" w:hAnsiTheme="minorHAnsi"/>
          <w:sz w:val="22"/>
          <w:szCs w:val="22"/>
        </w:rPr>
        <w:t>Financial income and expense items reflect gains and/or losses in respect of the Group’s debt financing, principally related to embedded derivatives, accelerated accretion on debt repayments and foreign exchange. The expense line also includes additional contingent consideration payable for HRTV, now part of TVG of £22m.</w:t>
      </w:r>
    </w:p>
    <w:p w14:paraId="6B27EFFD" w14:textId="77777777" w:rsidR="00682944" w:rsidRPr="00D70371" w:rsidRDefault="00682944" w:rsidP="00682944">
      <w:pPr>
        <w:spacing w:after="120"/>
        <w:jc w:val="both"/>
        <w:rPr>
          <w:rFonts w:asciiTheme="minorHAnsi" w:hAnsiTheme="minorHAnsi"/>
          <w:sz w:val="22"/>
          <w:szCs w:val="22"/>
        </w:rPr>
      </w:pPr>
      <w:r>
        <w:rPr>
          <w:rFonts w:asciiTheme="minorHAnsi" w:hAnsiTheme="minorHAnsi"/>
          <w:sz w:val="22"/>
          <w:szCs w:val="22"/>
        </w:rPr>
        <w:t>For further details in relation to separately disclosed items, see note 6 of the financial statements.</w:t>
      </w:r>
    </w:p>
    <w:p w14:paraId="762EB1A5" w14:textId="77777777" w:rsidR="00682944" w:rsidRDefault="00682944" w:rsidP="00682944">
      <w:pPr>
        <w:spacing w:after="120"/>
        <w:jc w:val="both"/>
        <w:rPr>
          <w:rFonts w:asciiTheme="minorHAnsi" w:hAnsiTheme="minorHAnsi"/>
          <w:b/>
          <w:sz w:val="22"/>
          <w:szCs w:val="22"/>
        </w:rPr>
      </w:pPr>
    </w:p>
    <w:p w14:paraId="78620724" w14:textId="77777777" w:rsidR="00682944" w:rsidRDefault="00682944" w:rsidP="00682944">
      <w:pPr>
        <w:spacing w:after="120"/>
        <w:jc w:val="both"/>
        <w:rPr>
          <w:rFonts w:asciiTheme="minorHAnsi" w:hAnsiTheme="minorHAnsi"/>
          <w:b/>
          <w:sz w:val="22"/>
          <w:szCs w:val="22"/>
        </w:rPr>
      </w:pPr>
    </w:p>
    <w:p w14:paraId="63B8E830" w14:textId="77777777" w:rsidR="00682944" w:rsidRDefault="00682944" w:rsidP="00682944">
      <w:pPr>
        <w:spacing w:after="120"/>
        <w:jc w:val="both"/>
        <w:rPr>
          <w:rFonts w:asciiTheme="minorHAnsi" w:hAnsiTheme="minorHAnsi"/>
          <w:b/>
          <w:sz w:val="22"/>
          <w:szCs w:val="22"/>
        </w:rPr>
      </w:pPr>
    </w:p>
    <w:p w14:paraId="47B059DF" w14:textId="77777777" w:rsidR="00682944" w:rsidRDefault="00682944" w:rsidP="00682944">
      <w:pPr>
        <w:spacing w:after="120"/>
        <w:jc w:val="both"/>
        <w:rPr>
          <w:rFonts w:asciiTheme="minorHAnsi" w:hAnsiTheme="minorHAnsi"/>
          <w:b/>
          <w:sz w:val="22"/>
          <w:szCs w:val="22"/>
        </w:rPr>
      </w:pPr>
    </w:p>
    <w:p w14:paraId="53749115" w14:textId="77777777" w:rsidR="00682944" w:rsidRDefault="00682944" w:rsidP="00682944">
      <w:pPr>
        <w:spacing w:after="120"/>
        <w:jc w:val="both"/>
        <w:rPr>
          <w:rFonts w:asciiTheme="minorHAnsi" w:hAnsiTheme="minorHAnsi"/>
          <w:b/>
          <w:sz w:val="22"/>
          <w:szCs w:val="22"/>
        </w:rPr>
      </w:pPr>
    </w:p>
    <w:p w14:paraId="39EEC100" w14:textId="77777777" w:rsidR="00682944" w:rsidRDefault="00682944" w:rsidP="00682944">
      <w:pPr>
        <w:spacing w:after="120"/>
        <w:jc w:val="both"/>
        <w:rPr>
          <w:rFonts w:asciiTheme="minorHAnsi" w:hAnsiTheme="minorHAnsi"/>
          <w:b/>
          <w:sz w:val="22"/>
          <w:szCs w:val="22"/>
        </w:rPr>
      </w:pPr>
    </w:p>
    <w:p w14:paraId="176EE5D5" w14:textId="77777777" w:rsidR="00682944" w:rsidRDefault="00682944" w:rsidP="00682944">
      <w:pPr>
        <w:spacing w:after="80" w:line="259" w:lineRule="auto"/>
        <w:jc w:val="both"/>
        <w:rPr>
          <w:rFonts w:asciiTheme="minorHAnsi" w:hAnsiTheme="minorHAnsi" w:cstheme="minorHAnsi"/>
          <w:sz w:val="22"/>
          <w:szCs w:val="22"/>
        </w:rPr>
      </w:pPr>
      <w:r>
        <w:rPr>
          <w:rFonts w:asciiTheme="minorHAnsi" w:hAnsiTheme="minorHAnsi"/>
          <w:b/>
          <w:sz w:val="22"/>
          <w:szCs w:val="21"/>
        </w:rPr>
        <w:lastRenderedPageBreak/>
        <w:t>Current trading/</w:t>
      </w:r>
      <w:r>
        <w:rPr>
          <w:rFonts w:asciiTheme="minorHAnsi" w:hAnsiTheme="minorHAnsi" w:cstheme="minorHAnsi"/>
          <w:b/>
          <w:sz w:val="22"/>
          <w:szCs w:val="22"/>
        </w:rPr>
        <w:t xml:space="preserve">Outlook </w:t>
      </w:r>
    </w:p>
    <w:p w14:paraId="1473E523" w14:textId="77777777" w:rsidR="00682944" w:rsidRDefault="00682944" w:rsidP="00682944">
      <w:pPr>
        <w:spacing w:after="120"/>
        <w:jc w:val="both"/>
        <w:rPr>
          <w:rFonts w:asciiTheme="minorHAnsi" w:hAnsiTheme="minorHAnsi" w:cstheme="minorHAnsi"/>
          <w:sz w:val="22"/>
          <w:szCs w:val="22"/>
        </w:rPr>
      </w:pPr>
      <w:r w:rsidRPr="00795009">
        <w:rPr>
          <w:rFonts w:asciiTheme="minorHAnsi" w:hAnsiTheme="minorHAnsi" w:cstheme="minorHAnsi"/>
          <w:sz w:val="22"/>
          <w:szCs w:val="22"/>
        </w:rPr>
        <w:t xml:space="preserve">2021 has seen a continuation of the strong momentum enjoyed </w:t>
      </w:r>
      <w:r>
        <w:rPr>
          <w:rFonts w:asciiTheme="minorHAnsi" w:hAnsiTheme="minorHAnsi" w:cstheme="minorHAnsi"/>
          <w:sz w:val="22"/>
          <w:szCs w:val="22"/>
        </w:rPr>
        <w:t>by the Group. G</w:t>
      </w:r>
      <w:r w:rsidRPr="00795009">
        <w:rPr>
          <w:rFonts w:asciiTheme="minorHAnsi" w:hAnsiTheme="minorHAnsi" w:cstheme="minorHAnsi"/>
          <w:sz w:val="22"/>
          <w:szCs w:val="22"/>
        </w:rPr>
        <w:t>rowth in player volumes</w:t>
      </w:r>
      <w:r>
        <w:rPr>
          <w:rFonts w:asciiTheme="minorHAnsi" w:hAnsiTheme="minorHAnsi" w:cstheme="minorHAnsi"/>
          <w:sz w:val="22"/>
          <w:szCs w:val="22"/>
        </w:rPr>
        <w:t xml:space="preserve"> remains encouraging </w:t>
      </w:r>
      <w:r w:rsidRPr="00795009">
        <w:rPr>
          <w:rFonts w:asciiTheme="minorHAnsi" w:hAnsiTheme="minorHAnsi" w:cstheme="minorHAnsi"/>
          <w:sz w:val="22"/>
          <w:szCs w:val="22"/>
        </w:rPr>
        <w:t>across all divisions</w:t>
      </w:r>
      <w:r>
        <w:rPr>
          <w:rFonts w:asciiTheme="minorHAnsi" w:hAnsiTheme="minorHAnsi" w:cstheme="minorHAnsi"/>
          <w:sz w:val="22"/>
          <w:szCs w:val="22"/>
        </w:rPr>
        <w:t>, while sports results have also been favourable relative to expectations, particularly in the UK and Ireland. These factors have resulted in an increase in Group revenue of 36% in the first 7 weeks of the year (to Feb 21) versus the comparable period in 2020.</w:t>
      </w:r>
    </w:p>
    <w:p w14:paraId="3D2A3181" w14:textId="77777777" w:rsidR="00682944" w:rsidRPr="00003D86" w:rsidRDefault="00682944" w:rsidP="00682944">
      <w:pPr>
        <w:spacing w:after="120"/>
        <w:jc w:val="both"/>
        <w:rPr>
          <w:rFonts w:asciiTheme="minorHAnsi" w:hAnsiTheme="minorHAnsi" w:cstheme="minorHAnsi"/>
          <w:sz w:val="22"/>
          <w:szCs w:val="22"/>
        </w:rPr>
      </w:pPr>
      <w:r w:rsidRPr="00B4406F">
        <w:rPr>
          <w:rFonts w:asciiTheme="minorHAnsi" w:hAnsiTheme="minorHAnsi" w:cstheme="minorHAnsi"/>
          <w:sz w:val="22"/>
          <w:szCs w:val="22"/>
        </w:rPr>
        <w:t xml:space="preserve">Covid restrictions continue to impact our retail business in the UK and Ireland. The latest Government guidelines suggest that our UK shops may re-open in mid-April while it looks like it could be May at the earliest before we are able to reopen our Irish shops. For each month that our UK estate is shut, we </w:t>
      </w:r>
      <w:r w:rsidRPr="00003D86">
        <w:rPr>
          <w:rFonts w:asciiTheme="minorHAnsi" w:hAnsiTheme="minorHAnsi" w:cstheme="minorHAnsi"/>
          <w:sz w:val="22"/>
          <w:szCs w:val="22"/>
        </w:rPr>
        <w:t>anticipate an EBITDA loss of £5m while in Ireland, the monthly loss is expected to be £4m.</w:t>
      </w:r>
    </w:p>
    <w:p w14:paraId="16B9E7C6" w14:textId="77777777" w:rsidR="00682944" w:rsidRDefault="00682944" w:rsidP="00682944">
      <w:pPr>
        <w:spacing w:after="120"/>
        <w:jc w:val="both"/>
        <w:rPr>
          <w:rFonts w:asciiTheme="minorHAnsi" w:hAnsiTheme="minorHAnsi" w:cstheme="minorHAnsi"/>
          <w:sz w:val="22"/>
          <w:szCs w:val="22"/>
        </w:rPr>
      </w:pPr>
      <w:r w:rsidRPr="00924985">
        <w:rPr>
          <w:rFonts w:asciiTheme="minorHAnsi" w:hAnsiTheme="minorHAnsi" w:cstheme="minorHAnsi"/>
          <w:sz w:val="22"/>
          <w:szCs w:val="22"/>
        </w:rPr>
        <w:t xml:space="preserve">In Germany, there are proposals to introduce a 5.3% turnover tax on online poker and slots from July 1st this year. While the tax is yet to be ratified, if it does come into force we believe it would effectively make the German online gaming market commercially unviable for regulated operators, with the taxes being equivalent to significantly greater than 100% of gross revenue. The financial impact of such a change would depend on how it is implemented and what, if anything, we could to do to mitigate the </w:t>
      </w:r>
      <w:r w:rsidRPr="001E3DB5">
        <w:rPr>
          <w:rFonts w:asciiTheme="minorHAnsi" w:hAnsiTheme="minorHAnsi" w:cstheme="minorHAnsi"/>
          <w:sz w:val="22"/>
          <w:szCs w:val="22"/>
        </w:rPr>
        <w:t>charge,</w:t>
      </w:r>
      <w:r w:rsidRPr="00924985">
        <w:rPr>
          <w:rFonts w:asciiTheme="minorHAnsi" w:hAnsiTheme="minorHAnsi" w:cstheme="minorHAnsi"/>
          <w:sz w:val="22"/>
          <w:szCs w:val="22"/>
        </w:rPr>
        <w:t xml:space="preserve"> but our initial estimate is that the contribution impact could be between £15m and £25m in 2021 if it comes into effect on July 1.</w:t>
      </w:r>
    </w:p>
    <w:p w14:paraId="74FD5C76" w14:textId="77777777" w:rsidR="00682944" w:rsidRDefault="00682944" w:rsidP="00682944">
      <w:pPr>
        <w:spacing w:after="120"/>
        <w:jc w:val="both"/>
        <w:rPr>
          <w:rFonts w:asciiTheme="minorHAnsi" w:hAnsiTheme="minorHAnsi" w:cstheme="minorHAnsi"/>
          <w:sz w:val="22"/>
          <w:szCs w:val="22"/>
        </w:rPr>
      </w:pPr>
      <w:r>
        <w:rPr>
          <w:rFonts w:asciiTheme="minorHAnsi" w:hAnsiTheme="minorHAnsi" w:cstheme="minorHAnsi"/>
          <w:sz w:val="22"/>
          <w:szCs w:val="22"/>
        </w:rPr>
        <w:t>Overall, we are very pleased with the momentum in our business as we continue to build our recreational player base globally and look forward to the future with confidence.</w:t>
      </w:r>
    </w:p>
    <w:p w14:paraId="36D10A49" w14:textId="77777777" w:rsidR="00682944" w:rsidRPr="005A2E97" w:rsidRDefault="00682944" w:rsidP="00682944">
      <w:pPr>
        <w:spacing w:after="120"/>
        <w:jc w:val="both"/>
        <w:rPr>
          <w:rFonts w:asciiTheme="minorHAnsi" w:hAnsiTheme="minorHAnsi"/>
          <w:b/>
          <w:sz w:val="22"/>
          <w:szCs w:val="22"/>
        </w:rPr>
      </w:pPr>
      <w:r w:rsidRPr="005A2E97">
        <w:rPr>
          <w:rFonts w:asciiTheme="minorHAnsi" w:hAnsiTheme="minorHAnsi"/>
          <w:b/>
          <w:sz w:val="22"/>
          <w:szCs w:val="22"/>
        </w:rPr>
        <w:t>_____________________________________________________________________________________</w:t>
      </w:r>
    </w:p>
    <w:p w14:paraId="0C847042" w14:textId="77777777" w:rsidR="00682944" w:rsidRPr="00B16C7A" w:rsidRDefault="00682944" w:rsidP="00682944">
      <w:pPr>
        <w:jc w:val="both"/>
        <w:rPr>
          <w:rFonts w:asciiTheme="minorHAnsi" w:hAnsiTheme="minorHAnsi"/>
          <w:i/>
          <w:sz w:val="18"/>
          <w:szCs w:val="18"/>
          <w:highlight w:val="yellow"/>
        </w:rPr>
      </w:pPr>
      <w:r w:rsidRPr="005A2E97">
        <w:rPr>
          <w:rFonts w:asciiTheme="minorHAnsi" w:hAnsiTheme="minorHAnsi"/>
          <w:i/>
          <w:sz w:val="18"/>
          <w:szCs w:val="18"/>
          <w:vertAlign w:val="superscript"/>
        </w:rPr>
        <w:t>1</w:t>
      </w:r>
      <w:r w:rsidRPr="005A2E97">
        <w:rPr>
          <w:rFonts w:asciiTheme="minorHAnsi" w:hAnsiTheme="minorHAnsi"/>
          <w:i/>
          <w:sz w:val="18"/>
          <w:szCs w:val="18"/>
        </w:rPr>
        <w:t xml:space="preserve"> The “Adjusted” measures exclude separately</w:t>
      </w:r>
      <w:r w:rsidRPr="00B16C7A">
        <w:rPr>
          <w:rFonts w:asciiTheme="minorHAnsi" w:hAnsiTheme="minorHAnsi"/>
          <w:i/>
          <w:sz w:val="18"/>
          <w:szCs w:val="18"/>
        </w:rPr>
        <w:t xml:space="preserve"> disclosed items, that are not part of the usual business activity of the Group and have been therefore reported as “separately disclosed items” </w:t>
      </w:r>
      <w:r w:rsidRPr="00886A51">
        <w:rPr>
          <w:rFonts w:asciiTheme="minorHAnsi" w:hAnsiTheme="minorHAnsi"/>
          <w:i/>
          <w:sz w:val="18"/>
          <w:szCs w:val="18"/>
        </w:rPr>
        <w:t xml:space="preserve">(see note </w:t>
      </w:r>
      <w:r>
        <w:rPr>
          <w:rFonts w:asciiTheme="minorHAnsi" w:hAnsiTheme="minorHAnsi"/>
          <w:i/>
          <w:sz w:val="18"/>
          <w:szCs w:val="18"/>
        </w:rPr>
        <w:t>6</w:t>
      </w:r>
      <w:r w:rsidRPr="00886A51">
        <w:rPr>
          <w:rFonts w:asciiTheme="minorHAnsi" w:hAnsiTheme="minorHAnsi"/>
          <w:i/>
          <w:sz w:val="18"/>
          <w:szCs w:val="18"/>
        </w:rPr>
        <w:t xml:space="preserve"> to the financial statements).</w:t>
      </w:r>
    </w:p>
    <w:p w14:paraId="4FD3505E" w14:textId="77777777" w:rsidR="00682944" w:rsidRPr="00B16C7A" w:rsidRDefault="00682944" w:rsidP="00682944">
      <w:pPr>
        <w:jc w:val="both"/>
        <w:rPr>
          <w:rFonts w:asciiTheme="minorHAnsi" w:hAnsiTheme="minorHAnsi"/>
          <w:i/>
          <w:sz w:val="18"/>
          <w:szCs w:val="18"/>
          <w:highlight w:val="green"/>
        </w:rPr>
      </w:pPr>
      <w:r w:rsidRPr="00B16C7A">
        <w:rPr>
          <w:rFonts w:asciiTheme="minorHAnsi" w:hAnsiTheme="minorHAnsi"/>
          <w:i/>
          <w:sz w:val="18"/>
          <w:szCs w:val="18"/>
          <w:vertAlign w:val="superscript"/>
        </w:rPr>
        <w:t xml:space="preserve">2 </w:t>
      </w:r>
      <w:r w:rsidRPr="00B16C7A">
        <w:rPr>
          <w:rFonts w:asciiTheme="minorHAnsi" w:hAnsiTheme="minorHAnsi"/>
          <w:i/>
          <w:sz w:val="18"/>
          <w:szCs w:val="18"/>
        </w:rPr>
        <w:t>EBITDA is profit before interest, tax, depreciation and amortisation expenses and is a non-GAAP measure. The Group uses EBITDA, Adjusted EBITDA and Adjusted operating profit to comment on its financial performance. These measures are used internally to evaluate performance, to establish strategic goals and to allocate resources. The directors also consider that these are commonly reported and widely used by investors as an indicator of operating performance and ability to incur and service debt, and as a valuation metric. These are non-GAAP financial measures and are not prepared in accordance with IFRS and, as not uniformly defined terms, these may not be comparable with measures used by other companies to the extent they do not follow the same methodology used by the Group. Non-GAAP measures should not be viewed in isolation, nor considered as a substitute for measures reported in accordance with IFRS. All of the adjustments shown have been taken from the financial statements.</w:t>
      </w:r>
    </w:p>
    <w:p w14:paraId="78BF0F6B" w14:textId="420CB2F7" w:rsidR="00682944" w:rsidRPr="00930765" w:rsidRDefault="00682944" w:rsidP="00682944">
      <w:pPr>
        <w:jc w:val="both"/>
        <w:rPr>
          <w:rFonts w:asciiTheme="minorHAnsi" w:hAnsiTheme="minorHAnsi"/>
          <w:i/>
          <w:color w:val="FF0000"/>
          <w:sz w:val="18"/>
          <w:szCs w:val="18"/>
          <w:vertAlign w:val="superscript"/>
        </w:rPr>
      </w:pPr>
      <w:r>
        <w:rPr>
          <w:rFonts w:asciiTheme="minorHAnsi" w:hAnsiTheme="minorHAnsi"/>
          <w:i/>
          <w:sz w:val="18"/>
          <w:szCs w:val="18"/>
          <w:vertAlign w:val="superscript"/>
        </w:rPr>
        <w:t>3</w:t>
      </w:r>
      <w:r w:rsidRPr="00B16C7A">
        <w:rPr>
          <w:rFonts w:asciiTheme="minorHAnsi" w:hAnsiTheme="minorHAnsi"/>
          <w:i/>
          <w:sz w:val="18"/>
          <w:szCs w:val="18"/>
          <w:vertAlign w:val="superscript"/>
        </w:rPr>
        <w:t xml:space="preserve"> </w:t>
      </w:r>
      <w:r w:rsidRPr="00B16C7A">
        <w:rPr>
          <w:rFonts w:asciiTheme="minorHAnsi" w:hAnsiTheme="minorHAnsi"/>
          <w:i/>
          <w:sz w:val="18"/>
          <w:szCs w:val="18"/>
        </w:rPr>
        <w:t xml:space="preserve">Flutter’s combination with TSG completed on </w:t>
      </w:r>
      <w:r>
        <w:rPr>
          <w:rFonts w:asciiTheme="minorHAnsi" w:hAnsiTheme="minorHAnsi"/>
          <w:i/>
          <w:sz w:val="18"/>
          <w:szCs w:val="18"/>
        </w:rPr>
        <w:t xml:space="preserve">5 </w:t>
      </w:r>
      <w:r w:rsidRPr="00B16C7A">
        <w:rPr>
          <w:rFonts w:asciiTheme="minorHAnsi" w:hAnsiTheme="minorHAnsi"/>
          <w:i/>
          <w:sz w:val="18"/>
          <w:szCs w:val="18"/>
        </w:rPr>
        <w:t xml:space="preserve">May 2020. The pro forma numbers presented show the Group’s financials with TSG included for a full </w:t>
      </w:r>
      <w:r>
        <w:rPr>
          <w:rFonts w:asciiTheme="minorHAnsi" w:hAnsiTheme="minorHAnsi"/>
          <w:i/>
          <w:sz w:val="18"/>
          <w:szCs w:val="18"/>
        </w:rPr>
        <w:t>12</w:t>
      </w:r>
      <w:r w:rsidRPr="00B16C7A">
        <w:rPr>
          <w:rFonts w:asciiTheme="minorHAnsi" w:hAnsiTheme="minorHAnsi"/>
          <w:i/>
          <w:sz w:val="18"/>
          <w:szCs w:val="18"/>
        </w:rPr>
        <w:t xml:space="preserve">-month period in both 2019 and 2020. The pro forma numbers include a </w:t>
      </w:r>
      <w:r>
        <w:rPr>
          <w:rFonts w:asciiTheme="minorHAnsi" w:hAnsiTheme="minorHAnsi"/>
          <w:i/>
          <w:sz w:val="18"/>
          <w:szCs w:val="18"/>
        </w:rPr>
        <w:t>12</w:t>
      </w:r>
      <w:r w:rsidRPr="00B16C7A">
        <w:rPr>
          <w:rFonts w:asciiTheme="minorHAnsi" w:hAnsiTheme="minorHAnsi"/>
          <w:i/>
          <w:sz w:val="18"/>
          <w:szCs w:val="18"/>
        </w:rPr>
        <w:t xml:space="preserve">-month contribution from Adjarabet in 2019 (completion date: </w:t>
      </w:r>
      <w:r>
        <w:rPr>
          <w:rFonts w:asciiTheme="minorHAnsi" w:hAnsiTheme="minorHAnsi"/>
          <w:i/>
          <w:sz w:val="18"/>
          <w:szCs w:val="18"/>
        </w:rPr>
        <w:t xml:space="preserve">1 </w:t>
      </w:r>
      <w:r w:rsidRPr="00B16C7A">
        <w:rPr>
          <w:rFonts w:asciiTheme="minorHAnsi" w:hAnsiTheme="minorHAnsi"/>
          <w:i/>
          <w:sz w:val="18"/>
          <w:szCs w:val="18"/>
        </w:rPr>
        <w:t>Feb 2019). See Appendix</w:t>
      </w:r>
      <w:r>
        <w:rPr>
          <w:rFonts w:asciiTheme="minorHAnsi" w:hAnsiTheme="minorHAnsi"/>
          <w:i/>
          <w:sz w:val="18"/>
          <w:szCs w:val="18"/>
        </w:rPr>
        <w:t xml:space="preserve"> 4 </w:t>
      </w:r>
      <w:r w:rsidRPr="00B16C7A">
        <w:rPr>
          <w:rFonts w:asciiTheme="minorHAnsi" w:hAnsiTheme="minorHAnsi"/>
          <w:i/>
          <w:sz w:val="18"/>
          <w:szCs w:val="18"/>
        </w:rPr>
        <w:t>for a reconciliation of pro forma results to statutory results</w:t>
      </w:r>
      <w:r>
        <w:rPr>
          <w:rFonts w:asciiTheme="minorHAnsi" w:hAnsiTheme="minorHAnsi"/>
          <w:i/>
          <w:sz w:val="18"/>
          <w:szCs w:val="18"/>
        </w:rPr>
        <w:t>.</w:t>
      </w:r>
    </w:p>
    <w:p w14:paraId="54BF83F1" w14:textId="77777777" w:rsidR="00682944" w:rsidRDefault="00682944" w:rsidP="00682944">
      <w:pPr>
        <w:jc w:val="both"/>
        <w:rPr>
          <w:rFonts w:asciiTheme="minorHAnsi" w:hAnsiTheme="minorHAnsi"/>
          <w:i/>
          <w:sz w:val="18"/>
          <w:szCs w:val="18"/>
        </w:rPr>
      </w:pPr>
      <w:r>
        <w:rPr>
          <w:rFonts w:asciiTheme="minorHAnsi" w:hAnsiTheme="minorHAnsi"/>
          <w:i/>
          <w:sz w:val="18"/>
          <w:szCs w:val="18"/>
          <w:vertAlign w:val="superscript"/>
        </w:rPr>
        <w:t>4</w:t>
      </w:r>
      <w:r w:rsidRPr="00930765">
        <w:rPr>
          <w:rFonts w:asciiTheme="minorHAnsi" w:hAnsiTheme="minorHAnsi"/>
          <w:i/>
          <w:sz w:val="18"/>
          <w:szCs w:val="18"/>
          <w:vertAlign w:val="superscript"/>
        </w:rPr>
        <w:t xml:space="preserve"> </w:t>
      </w:r>
      <w:r w:rsidRPr="00930765">
        <w:rPr>
          <w:rFonts w:asciiTheme="minorHAnsi" w:hAnsiTheme="minorHAnsi"/>
          <w:i/>
          <w:sz w:val="18"/>
          <w:szCs w:val="18"/>
        </w:rPr>
        <w:t xml:space="preserve">Growth rates in the commentary are in local or constant </w:t>
      </w:r>
      <w:r w:rsidRPr="001E6AB6">
        <w:rPr>
          <w:rFonts w:asciiTheme="minorHAnsi" w:hAnsiTheme="minorHAnsi"/>
          <w:i/>
          <w:sz w:val="18"/>
          <w:szCs w:val="18"/>
        </w:rPr>
        <w:t>currency</w:t>
      </w:r>
      <w:r w:rsidRPr="00C9669A">
        <w:rPr>
          <w:rFonts w:asciiTheme="minorHAnsi" w:hAnsiTheme="minorHAnsi"/>
          <w:i/>
          <w:sz w:val="18"/>
          <w:szCs w:val="18"/>
          <w:vertAlign w:val="superscript"/>
        </w:rPr>
        <w:t>12</w:t>
      </w:r>
      <w:r w:rsidRPr="001E6AB6">
        <w:rPr>
          <w:rFonts w:asciiTheme="minorHAnsi" w:hAnsiTheme="minorHAnsi"/>
          <w:i/>
          <w:sz w:val="18"/>
          <w:szCs w:val="18"/>
        </w:rPr>
        <w:t xml:space="preserve"> except</w:t>
      </w:r>
      <w:r w:rsidRPr="00D176F2">
        <w:rPr>
          <w:rFonts w:asciiTheme="minorHAnsi" w:hAnsiTheme="minorHAnsi"/>
          <w:i/>
          <w:sz w:val="18"/>
          <w:szCs w:val="18"/>
        </w:rPr>
        <w:t xml:space="preserve"> reported numbers which are in nominal currency.</w:t>
      </w:r>
      <w:r w:rsidRPr="00930765">
        <w:rPr>
          <w:rFonts w:asciiTheme="minorHAnsi" w:hAnsiTheme="minorHAnsi"/>
          <w:i/>
          <w:sz w:val="18"/>
          <w:szCs w:val="18"/>
        </w:rPr>
        <w:t xml:space="preserve"> </w:t>
      </w:r>
    </w:p>
    <w:p w14:paraId="523588FF" w14:textId="77777777" w:rsidR="00682944" w:rsidRDefault="00682944" w:rsidP="00682944">
      <w:pPr>
        <w:jc w:val="both"/>
        <w:rPr>
          <w:rFonts w:ascii="Effra-Light" w:eastAsia="Effra-Light" w:cs="Effra-Light"/>
          <w:sz w:val="17"/>
          <w:szCs w:val="17"/>
          <w:lang w:val="en-IE" w:eastAsia="en-IE"/>
        </w:rPr>
      </w:pPr>
      <w:r>
        <w:rPr>
          <w:rFonts w:asciiTheme="minorHAnsi" w:hAnsiTheme="minorHAnsi"/>
          <w:i/>
          <w:sz w:val="18"/>
          <w:szCs w:val="18"/>
          <w:vertAlign w:val="superscript"/>
        </w:rPr>
        <w:t>5</w:t>
      </w:r>
      <w:r w:rsidRPr="009F2EC7">
        <w:rPr>
          <w:rFonts w:asciiTheme="minorHAnsi" w:hAnsiTheme="minorHAnsi"/>
          <w:i/>
          <w:sz w:val="18"/>
          <w:szCs w:val="18"/>
          <w:vertAlign w:val="superscript"/>
        </w:rPr>
        <w:t xml:space="preserve"> </w:t>
      </w:r>
      <w:bookmarkStart w:id="14" w:name="_Hlk64473992"/>
      <w:r>
        <w:rPr>
          <w:rFonts w:asciiTheme="minorHAnsi" w:hAnsiTheme="minorHAnsi"/>
          <w:i/>
          <w:sz w:val="18"/>
          <w:szCs w:val="18"/>
        </w:rPr>
        <w:t>Monthly</w:t>
      </w:r>
      <w:r w:rsidRPr="00D70371">
        <w:rPr>
          <w:rFonts w:asciiTheme="minorHAnsi" w:hAnsiTheme="minorHAnsi"/>
          <w:i/>
          <w:sz w:val="18"/>
          <w:szCs w:val="18"/>
        </w:rPr>
        <w:t xml:space="preserve"> Players are the</w:t>
      </w:r>
      <w:r>
        <w:rPr>
          <w:rFonts w:asciiTheme="minorHAnsi" w:hAnsiTheme="minorHAnsi"/>
          <w:i/>
          <w:sz w:val="18"/>
          <w:szCs w:val="18"/>
        </w:rPr>
        <w:t xml:space="preserve"> </w:t>
      </w:r>
      <w:r w:rsidRPr="00D70371">
        <w:rPr>
          <w:rFonts w:asciiTheme="minorHAnsi" w:hAnsiTheme="minorHAnsi"/>
          <w:i/>
          <w:sz w:val="18"/>
          <w:szCs w:val="18"/>
        </w:rPr>
        <w:t>total number of players who have placed and/or</w:t>
      </w:r>
      <w:r>
        <w:rPr>
          <w:rFonts w:asciiTheme="minorHAnsi" w:hAnsiTheme="minorHAnsi"/>
          <w:i/>
          <w:sz w:val="18"/>
          <w:szCs w:val="18"/>
        </w:rPr>
        <w:t xml:space="preserve"> </w:t>
      </w:r>
      <w:r w:rsidRPr="00D70371">
        <w:rPr>
          <w:rFonts w:asciiTheme="minorHAnsi" w:hAnsiTheme="minorHAnsi"/>
          <w:i/>
          <w:sz w:val="18"/>
          <w:szCs w:val="18"/>
        </w:rPr>
        <w:t>wagered a stake and/or contributed to rake or</w:t>
      </w:r>
      <w:r>
        <w:rPr>
          <w:rFonts w:asciiTheme="minorHAnsi" w:hAnsiTheme="minorHAnsi"/>
          <w:i/>
          <w:sz w:val="18"/>
          <w:szCs w:val="18"/>
        </w:rPr>
        <w:t xml:space="preserve"> </w:t>
      </w:r>
      <w:r w:rsidRPr="00D70371">
        <w:rPr>
          <w:rFonts w:asciiTheme="minorHAnsi" w:hAnsiTheme="minorHAnsi"/>
          <w:i/>
          <w:sz w:val="18"/>
          <w:szCs w:val="18"/>
        </w:rPr>
        <w:t>tournament fees during the month. The average</w:t>
      </w:r>
      <w:r>
        <w:rPr>
          <w:rFonts w:asciiTheme="minorHAnsi" w:hAnsiTheme="minorHAnsi"/>
          <w:i/>
          <w:sz w:val="18"/>
          <w:szCs w:val="18"/>
        </w:rPr>
        <w:t xml:space="preserve"> number of monthly players </w:t>
      </w:r>
      <w:r w:rsidRPr="00D70371">
        <w:rPr>
          <w:rFonts w:asciiTheme="minorHAnsi" w:hAnsiTheme="minorHAnsi"/>
          <w:i/>
          <w:sz w:val="18"/>
          <w:szCs w:val="18"/>
        </w:rPr>
        <w:t xml:space="preserve">are taken to derive the measure per </w:t>
      </w:r>
      <w:r>
        <w:rPr>
          <w:rFonts w:asciiTheme="minorHAnsi" w:hAnsiTheme="minorHAnsi"/>
          <w:i/>
          <w:sz w:val="18"/>
          <w:szCs w:val="18"/>
        </w:rPr>
        <w:t>reporting period.</w:t>
      </w:r>
    </w:p>
    <w:bookmarkEnd w:id="14"/>
    <w:p w14:paraId="6AD56D4F" w14:textId="77777777" w:rsidR="00682944" w:rsidRPr="009F2EC7" w:rsidRDefault="00682944" w:rsidP="00682944">
      <w:pPr>
        <w:jc w:val="both"/>
        <w:rPr>
          <w:rFonts w:asciiTheme="minorHAnsi" w:hAnsiTheme="minorHAnsi"/>
          <w:sz w:val="18"/>
          <w:szCs w:val="18"/>
          <w:lang w:val="en-IE" w:eastAsia="en-IE"/>
        </w:rPr>
      </w:pPr>
      <w:r>
        <w:rPr>
          <w:rFonts w:asciiTheme="minorHAnsi" w:hAnsiTheme="minorHAnsi"/>
          <w:i/>
          <w:sz w:val="18"/>
          <w:szCs w:val="18"/>
          <w:vertAlign w:val="superscript"/>
        </w:rPr>
        <w:t>6</w:t>
      </w:r>
      <w:r w:rsidRPr="00B16C7A">
        <w:rPr>
          <w:rFonts w:asciiTheme="minorHAnsi" w:hAnsiTheme="minorHAnsi"/>
          <w:i/>
          <w:sz w:val="18"/>
          <w:szCs w:val="18"/>
          <w:vertAlign w:val="superscript"/>
        </w:rPr>
        <w:t xml:space="preserve"> </w:t>
      </w:r>
      <w:r>
        <w:rPr>
          <w:rFonts w:asciiTheme="minorHAnsi" w:hAnsiTheme="minorHAnsi"/>
          <w:i/>
          <w:sz w:val="18"/>
          <w:szCs w:val="18"/>
        </w:rPr>
        <w:t>T</w:t>
      </w:r>
      <w:r w:rsidRPr="00B16C7A">
        <w:rPr>
          <w:rFonts w:asciiTheme="minorHAnsi" w:hAnsiTheme="minorHAnsi"/>
          <w:i/>
          <w:sz w:val="18"/>
          <w:szCs w:val="18"/>
        </w:rPr>
        <w:t xml:space="preserve">otal </w:t>
      </w:r>
      <w:r>
        <w:rPr>
          <w:rFonts w:asciiTheme="minorHAnsi" w:hAnsiTheme="minorHAnsi"/>
          <w:i/>
          <w:sz w:val="18"/>
          <w:szCs w:val="18"/>
        </w:rPr>
        <w:t>market share of Flutter brands in UK and Australia based on internal estimates.</w:t>
      </w:r>
    </w:p>
    <w:p w14:paraId="18CF6544" w14:textId="77777777" w:rsidR="00682944" w:rsidRDefault="00682944" w:rsidP="00682944">
      <w:pPr>
        <w:jc w:val="both"/>
        <w:rPr>
          <w:rFonts w:asciiTheme="minorHAnsi" w:hAnsiTheme="minorHAnsi" w:cstheme="minorHAnsi"/>
          <w:i/>
          <w:sz w:val="18"/>
          <w:szCs w:val="18"/>
        </w:rPr>
      </w:pPr>
      <w:r>
        <w:rPr>
          <w:rFonts w:asciiTheme="minorHAnsi" w:hAnsiTheme="minorHAnsi"/>
          <w:i/>
          <w:sz w:val="18"/>
          <w:szCs w:val="18"/>
          <w:vertAlign w:val="superscript"/>
        </w:rPr>
        <w:t>7</w:t>
      </w:r>
      <w:r w:rsidRPr="00EF4107">
        <w:rPr>
          <w:rFonts w:asciiTheme="minorHAnsi" w:hAnsiTheme="minorHAnsi"/>
          <w:i/>
          <w:sz w:val="18"/>
          <w:szCs w:val="18"/>
          <w:vertAlign w:val="superscript"/>
        </w:rPr>
        <w:t xml:space="preserve"> </w:t>
      </w:r>
      <w:r w:rsidRPr="00C26E08">
        <w:rPr>
          <w:rFonts w:asciiTheme="minorHAnsi" w:hAnsiTheme="minorHAnsi" w:cstheme="minorHAnsi"/>
          <w:i/>
          <w:sz w:val="18"/>
          <w:szCs w:val="18"/>
        </w:rPr>
        <w:t>Online sportsbook market share is the GGR market share of FanDuel and F</w:t>
      </w:r>
      <w:r>
        <w:rPr>
          <w:rFonts w:asciiTheme="minorHAnsi" w:hAnsiTheme="minorHAnsi" w:cstheme="minorHAnsi"/>
          <w:i/>
          <w:sz w:val="18"/>
          <w:szCs w:val="18"/>
        </w:rPr>
        <w:t xml:space="preserve">OX </w:t>
      </w:r>
      <w:r w:rsidRPr="00C26E08">
        <w:rPr>
          <w:rFonts w:asciiTheme="minorHAnsi" w:hAnsiTheme="minorHAnsi" w:cstheme="minorHAnsi"/>
          <w:i/>
          <w:sz w:val="18"/>
          <w:szCs w:val="18"/>
        </w:rPr>
        <w:t xml:space="preserve">Bet for </w:t>
      </w:r>
      <w:r>
        <w:rPr>
          <w:rFonts w:asciiTheme="minorHAnsi" w:hAnsiTheme="minorHAnsi" w:cstheme="minorHAnsi"/>
          <w:i/>
          <w:sz w:val="18"/>
          <w:szCs w:val="18"/>
        </w:rPr>
        <w:t>Q4</w:t>
      </w:r>
      <w:r w:rsidRPr="00C26E08">
        <w:rPr>
          <w:rFonts w:asciiTheme="minorHAnsi" w:hAnsiTheme="minorHAnsi" w:cstheme="minorHAnsi"/>
          <w:i/>
          <w:sz w:val="18"/>
          <w:szCs w:val="18"/>
        </w:rPr>
        <w:t xml:space="preserve"> in the states in which FanDuel was live using published gaming regulator reports in those states. During Q</w:t>
      </w:r>
      <w:r>
        <w:rPr>
          <w:rFonts w:asciiTheme="minorHAnsi" w:hAnsiTheme="minorHAnsi" w:cstheme="minorHAnsi"/>
          <w:i/>
          <w:sz w:val="18"/>
          <w:szCs w:val="18"/>
        </w:rPr>
        <w:t>4</w:t>
      </w:r>
      <w:r w:rsidRPr="00C26E08">
        <w:rPr>
          <w:rFonts w:asciiTheme="minorHAnsi" w:hAnsiTheme="minorHAnsi" w:cstheme="minorHAnsi"/>
          <w:i/>
          <w:sz w:val="18"/>
          <w:szCs w:val="18"/>
        </w:rPr>
        <w:t xml:space="preserve"> FanDuel was live in </w:t>
      </w:r>
      <w:r>
        <w:rPr>
          <w:rFonts w:asciiTheme="minorHAnsi" w:hAnsiTheme="minorHAnsi" w:cstheme="minorHAnsi"/>
          <w:i/>
          <w:sz w:val="18"/>
          <w:szCs w:val="18"/>
        </w:rPr>
        <w:t>8</w:t>
      </w:r>
      <w:r w:rsidRPr="00C26E08">
        <w:rPr>
          <w:rFonts w:asciiTheme="minorHAnsi" w:hAnsiTheme="minorHAnsi" w:cstheme="minorHAnsi"/>
          <w:i/>
          <w:sz w:val="18"/>
          <w:szCs w:val="18"/>
        </w:rPr>
        <w:t xml:space="preserve"> states</w:t>
      </w:r>
      <w:r>
        <w:rPr>
          <w:rFonts w:asciiTheme="minorHAnsi" w:hAnsiTheme="minorHAnsi" w:cstheme="minorHAnsi"/>
          <w:i/>
          <w:sz w:val="18"/>
          <w:szCs w:val="18"/>
        </w:rPr>
        <w:t>;</w:t>
      </w:r>
      <w:r w:rsidRPr="00C26E08">
        <w:rPr>
          <w:rFonts w:asciiTheme="minorHAnsi" w:hAnsiTheme="minorHAnsi" w:cstheme="minorHAnsi"/>
          <w:i/>
          <w:sz w:val="18"/>
          <w:szCs w:val="18"/>
        </w:rPr>
        <w:t xml:space="preserve"> Colorado (CO), Indiana (IN), Iowa (IA)</w:t>
      </w:r>
      <w:r>
        <w:rPr>
          <w:rFonts w:asciiTheme="minorHAnsi" w:hAnsiTheme="minorHAnsi" w:cstheme="minorHAnsi"/>
          <w:i/>
          <w:sz w:val="18"/>
          <w:szCs w:val="18"/>
        </w:rPr>
        <w:t>,</w:t>
      </w:r>
      <w:r w:rsidRPr="00C26E08">
        <w:rPr>
          <w:rFonts w:asciiTheme="minorHAnsi" w:hAnsiTheme="minorHAnsi" w:cstheme="minorHAnsi"/>
          <w:i/>
          <w:sz w:val="18"/>
          <w:szCs w:val="18"/>
        </w:rPr>
        <w:t xml:space="preserve"> Illinois (IL), New Jersey (NJ), Pennsylvania (PA)</w:t>
      </w:r>
      <w:r>
        <w:rPr>
          <w:rFonts w:asciiTheme="minorHAnsi" w:hAnsiTheme="minorHAnsi" w:cstheme="minorHAnsi"/>
          <w:i/>
          <w:sz w:val="18"/>
          <w:szCs w:val="18"/>
        </w:rPr>
        <w:t>, Tennessee (TN)</w:t>
      </w:r>
      <w:r w:rsidRPr="00C26E08">
        <w:rPr>
          <w:rFonts w:asciiTheme="minorHAnsi" w:hAnsiTheme="minorHAnsi" w:cstheme="minorHAnsi"/>
          <w:i/>
          <w:sz w:val="18"/>
          <w:szCs w:val="18"/>
        </w:rPr>
        <w:t xml:space="preserve"> and West Virginia (WV). During Q</w:t>
      </w:r>
      <w:r>
        <w:rPr>
          <w:rFonts w:asciiTheme="minorHAnsi" w:hAnsiTheme="minorHAnsi" w:cstheme="minorHAnsi"/>
          <w:i/>
          <w:sz w:val="18"/>
          <w:szCs w:val="18"/>
        </w:rPr>
        <w:t xml:space="preserve">4 </w:t>
      </w:r>
      <w:r w:rsidRPr="00C26E08">
        <w:rPr>
          <w:rFonts w:asciiTheme="minorHAnsi" w:hAnsiTheme="minorHAnsi" w:cstheme="minorHAnsi"/>
          <w:i/>
          <w:sz w:val="18"/>
          <w:szCs w:val="18"/>
        </w:rPr>
        <w:t>F</w:t>
      </w:r>
      <w:r>
        <w:rPr>
          <w:rFonts w:asciiTheme="minorHAnsi" w:hAnsiTheme="minorHAnsi" w:cstheme="minorHAnsi"/>
          <w:i/>
          <w:sz w:val="18"/>
          <w:szCs w:val="18"/>
        </w:rPr>
        <w:t xml:space="preserve">OX </w:t>
      </w:r>
      <w:r w:rsidRPr="00C26E08">
        <w:rPr>
          <w:rFonts w:asciiTheme="minorHAnsi" w:hAnsiTheme="minorHAnsi" w:cstheme="minorHAnsi"/>
          <w:i/>
          <w:sz w:val="18"/>
          <w:szCs w:val="18"/>
        </w:rPr>
        <w:t>Bet was live in 3 states; Colorado (CO), New Jersey (NJ) and Pennsylvania (PA). Online gaming market share reflects the combined NJ and PA market share of the FanDuel, F</w:t>
      </w:r>
      <w:r>
        <w:rPr>
          <w:rFonts w:asciiTheme="minorHAnsi" w:hAnsiTheme="minorHAnsi" w:cstheme="minorHAnsi"/>
          <w:i/>
          <w:sz w:val="18"/>
          <w:szCs w:val="18"/>
        </w:rPr>
        <w:t xml:space="preserve">OX </w:t>
      </w:r>
      <w:r w:rsidRPr="00C26E08">
        <w:rPr>
          <w:rFonts w:asciiTheme="minorHAnsi" w:hAnsiTheme="minorHAnsi" w:cstheme="minorHAnsi"/>
          <w:i/>
          <w:sz w:val="18"/>
          <w:szCs w:val="18"/>
        </w:rPr>
        <w:t>Bet, PokerStars and Betfair brands during Q</w:t>
      </w:r>
      <w:r>
        <w:rPr>
          <w:rFonts w:asciiTheme="minorHAnsi" w:hAnsiTheme="minorHAnsi" w:cstheme="minorHAnsi"/>
          <w:i/>
          <w:sz w:val="18"/>
          <w:szCs w:val="18"/>
        </w:rPr>
        <w:t>4</w:t>
      </w:r>
      <w:r w:rsidRPr="00C26E08">
        <w:rPr>
          <w:rFonts w:asciiTheme="minorHAnsi" w:hAnsiTheme="minorHAnsi" w:cstheme="minorHAnsi"/>
          <w:i/>
          <w:sz w:val="18"/>
          <w:szCs w:val="18"/>
        </w:rPr>
        <w:t>.</w:t>
      </w:r>
      <w:r>
        <w:rPr>
          <w:rFonts w:asciiTheme="minorHAnsi" w:hAnsiTheme="minorHAnsi" w:cstheme="minorHAnsi"/>
          <w:i/>
          <w:sz w:val="18"/>
          <w:szCs w:val="18"/>
        </w:rPr>
        <w:t xml:space="preserve"> Total online share refers to our share of both sportsbook and gaming markets combined as defined above.</w:t>
      </w:r>
    </w:p>
    <w:p w14:paraId="676C9507" w14:textId="77777777" w:rsidR="00682944" w:rsidRDefault="00682944" w:rsidP="00682944">
      <w:pPr>
        <w:jc w:val="both"/>
        <w:rPr>
          <w:rFonts w:asciiTheme="minorHAnsi" w:hAnsiTheme="minorHAnsi"/>
          <w:i/>
          <w:sz w:val="18"/>
          <w:szCs w:val="18"/>
        </w:rPr>
      </w:pPr>
      <w:r>
        <w:rPr>
          <w:rFonts w:asciiTheme="minorHAnsi" w:hAnsiTheme="minorHAnsi"/>
          <w:i/>
          <w:sz w:val="18"/>
          <w:szCs w:val="18"/>
          <w:vertAlign w:val="superscript"/>
        </w:rPr>
        <w:t>8</w:t>
      </w:r>
      <w:r w:rsidRPr="00B16C7A">
        <w:rPr>
          <w:rFonts w:asciiTheme="minorHAnsi" w:hAnsiTheme="minorHAnsi"/>
          <w:i/>
          <w:sz w:val="18"/>
          <w:szCs w:val="18"/>
          <w:vertAlign w:val="superscript"/>
        </w:rPr>
        <w:t xml:space="preserve"> </w:t>
      </w:r>
      <w:r w:rsidRPr="00B16C7A">
        <w:rPr>
          <w:rFonts w:asciiTheme="minorHAnsi" w:hAnsiTheme="minorHAnsi"/>
          <w:i/>
          <w:sz w:val="18"/>
          <w:szCs w:val="18"/>
        </w:rPr>
        <w:t xml:space="preserve">The leverage ratio is calculated using pro forma Adjusted EBITDA for the 12-month period to </w:t>
      </w:r>
      <w:r>
        <w:rPr>
          <w:rFonts w:asciiTheme="minorHAnsi" w:hAnsiTheme="minorHAnsi"/>
          <w:i/>
          <w:sz w:val="18"/>
          <w:szCs w:val="18"/>
        </w:rPr>
        <w:t>31 December</w:t>
      </w:r>
      <w:r w:rsidRPr="00B16C7A">
        <w:rPr>
          <w:rFonts w:asciiTheme="minorHAnsi" w:hAnsiTheme="minorHAnsi"/>
          <w:i/>
          <w:sz w:val="18"/>
          <w:szCs w:val="18"/>
        </w:rPr>
        <w:t xml:space="preserve"> 2020</w:t>
      </w:r>
      <w:r>
        <w:rPr>
          <w:rFonts w:asciiTheme="minorHAnsi" w:hAnsiTheme="minorHAnsi"/>
          <w:i/>
          <w:sz w:val="18"/>
          <w:szCs w:val="18"/>
        </w:rPr>
        <w:t>.</w:t>
      </w:r>
    </w:p>
    <w:p w14:paraId="4B9E17A4" w14:textId="77777777" w:rsidR="00682944" w:rsidRPr="00930765" w:rsidRDefault="00682944" w:rsidP="00682944">
      <w:pPr>
        <w:jc w:val="both"/>
        <w:rPr>
          <w:rFonts w:asciiTheme="minorHAnsi" w:hAnsiTheme="minorHAnsi"/>
          <w:i/>
          <w:sz w:val="18"/>
          <w:szCs w:val="18"/>
          <w:lang w:val="en-IE" w:eastAsia="en-IE"/>
        </w:rPr>
      </w:pPr>
      <w:r>
        <w:rPr>
          <w:rFonts w:asciiTheme="minorHAnsi" w:hAnsiTheme="minorHAnsi"/>
          <w:i/>
          <w:sz w:val="18"/>
          <w:szCs w:val="18"/>
          <w:vertAlign w:val="superscript"/>
        </w:rPr>
        <w:t>9</w:t>
      </w:r>
      <w:r w:rsidRPr="00930765">
        <w:rPr>
          <w:rFonts w:asciiTheme="minorHAnsi" w:hAnsiTheme="minorHAnsi"/>
          <w:i/>
          <w:sz w:val="18"/>
          <w:szCs w:val="18"/>
          <w:vertAlign w:val="superscript"/>
        </w:rPr>
        <w:t xml:space="preserve"> </w:t>
      </w:r>
      <w:r w:rsidRPr="00930765">
        <w:rPr>
          <w:rFonts w:asciiTheme="minorHAnsi" w:hAnsiTheme="minorHAnsi"/>
          <w:i/>
          <w:sz w:val="18"/>
          <w:szCs w:val="18"/>
          <w:lang w:val="en-IE" w:eastAsia="en-IE"/>
        </w:rPr>
        <w:t>A full reconciliation of previously reported financials to presented pro forma financials can be found in Appendix 3.</w:t>
      </w:r>
    </w:p>
    <w:p w14:paraId="0AFDD037" w14:textId="77777777" w:rsidR="00682944" w:rsidRDefault="00682944" w:rsidP="00682944">
      <w:pPr>
        <w:jc w:val="both"/>
        <w:rPr>
          <w:rFonts w:asciiTheme="minorHAnsi" w:hAnsiTheme="minorHAnsi"/>
          <w:i/>
          <w:sz w:val="18"/>
          <w:szCs w:val="18"/>
        </w:rPr>
      </w:pPr>
      <w:r>
        <w:rPr>
          <w:rFonts w:asciiTheme="minorHAnsi" w:hAnsiTheme="minorHAnsi"/>
          <w:i/>
          <w:sz w:val="18"/>
          <w:szCs w:val="18"/>
          <w:vertAlign w:val="superscript"/>
        </w:rPr>
        <w:t>10</w:t>
      </w:r>
      <w:r w:rsidRPr="009F2EC7">
        <w:rPr>
          <w:rFonts w:asciiTheme="minorHAnsi" w:hAnsiTheme="minorHAnsi"/>
          <w:i/>
          <w:sz w:val="18"/>
          <w:szCs w:val="18"/>
          <w:vertAlign w:val="superscript"/>
        </w:rPr>
        <w:t xml:space="preserve"> </w:t>
      </w:r>
      <w:r>
        <w:rPr>
          <w:rFonts w:asciiTheme="minorHAnsi" w:hAnsiTheme="minorHAnsi"/>
          <w:i/>
          <w:sz w:val="18"/>
          <w:szCs w:val="18"/>
        </w:rPr>
        <w:t xml:space="preserve">Reported revenue and cost of sales </w:t>
      </w:r>
      <w:r w:rsidRPr="00980F05">
        <w:rPr>
          <w:rFonts w:asciiTheme="minorHAnsi" w:hAnsiTheme="minorHAnsi"/>
          <w:i/>
          <w:sz w:val="18"/>
          <w:szCs w:val="18"/>
        </w:rPr>
        <w:t>exclude SDIs which relate to a £</w:t>
      </w:r>
      <w:r>
        <w:rPr>
          <w:rFonts w:asciiTheme="minorHAnsi" w:hAnsiTheme="minorHAnsi"/>
          <w:i/>
          <w:sz w:val="18"/>
          <w:szCs w:val="18"/>
        </w:rPr>
        <w:t>15.9</w:t>
      </w:r>
      <w:r w:rsidRPr="00980F05">
        <w:rPr>
          <w:rFonts w:asciiTheme="minorHAnsi" w:hAnsiTheme="minorHAnsi"/>
          <w:i/>
          <w:sz w:val="18"/>
          <w:szCs w:val="18"/>
        </w:rPr>
        <w:t>m refund of VAT from the HMRC, based on the historic incorrect application of VAT to UK gaming machines</w:t>
      </w:r>
      <w:r>
        <w:rPr>
          <w:rFonts w:asciiTheme="minorHAnsi" w:hAnsiTheme="minorHAnsi"/>
          <w:i/>
          <w:sz w:val="18"/>
          <w:szCs w:val="18"/>
        </w:rPr>
        <w:t>.</w:t>
      </w:r>
    </w:p>
    <w:p w14:paraId="46297518" w14:textId="77777777" w:rsidR="00682944" w:rsidRDefault="00682944" w:rsidP="00682944">
      <w:pPr>
        <w:rPr>
          <w:rFonts w:asciiTheme="minorHAnsi" w:hAnsiTheme="minorHAnsi"/>
          <w:color w:val="FF0000"/>
          <w:sz w:val="18"/>
          <w:szCs w:val="18"/>
        </w:rPr>
      </w:pPr>
      <w:r>
        <w:rPr>
          <w:rFonts w:asciiTheme="minorHAnsi" w:hAnsiTheme="minorHAnsi"/>
          <w:i/>
          <w:sz w:val="18"/>
          <w:szCs w:val="18"/>
          <w:vertAlign w:val="superscript"/>
        </w:rPr>
        <w:t>11</w:t>
      </w:r>
      <w:r w:rsidRPr="009F2EC7">
        <w:rPr>
          <w:rFonts w:asciiTheme="minorHAnsi" w:hAnsiTheme="minorHAnsi"/>
          <w:i/>
          <w:sz w:val="18"/>
          <w:szCs w:val="18"/>
          <w:vertAlign w:val="superscript"/>
        </w:rPr>
        <w:t xml:space="preserve"> </w:t>
      </w:r>
      <w:r w:rsidRPr="004A049B">
        <w:rPr>
          <w:rFonts w:asciiTheme="minorHAnsi" w:hAnsiTheme="minorHAnsi"/>
          <w:i/>
          <w:sz w:val="18"/>
          <w:szCs w:val="18"/>
        </w:rPr>
        <w:t xml:space="preserve">Reported represents the </w:t>
      </w:r>
      <w:r>
        <w:rPr>
          <w:rFonts w:asciiTheme="minorHAnsi" w:hAnsiTheme="minorHAnsi"/>
          <w:i/>
          <w:sz w:val="18"/>
          <w:szCs w:val="18"/>
        </w:rPr>
        <w:t>IFRS</w:t>
      </w:r>
      <w:r w:rsidRPr="004A049B">
        <w:rPr>
          <w:rFonts w:asciiTheme="minorHAnsi" w:hAnsiTheme="minorHAnsi"/>
          <w:i/>
          <w:sz w:val="18"/>
          <w:szCs w:val="18"/>
        </w:rPr>
        <w:t xml:space="preserve"> reported</w:t>
      </w:r>
      <w:r>
        <w:rPr>
          <w:rFonts w:asciiTheme="minorHAnsi" w:hAnsiTheme="minorHAnsi"/>
          <w:i/>
          <w:sz w:val="18"/>
          <w:szCs w:val="18"/>
        </w:rPr>
        <w:t xml:space="preserve"> statutory</w:t>
      </w:r>
      <w:r w:rsidRPr="004A049B">
        <w:rPr>
          <w:rFonts w:asciiTheme="minorHAnsi" w:hAnsiTheme="minorHAnsi"/>
          <w:i/>
          <w:sz w:val="18"/>
          <w:szCs w:val="18"/>
        </w:rPr>
        <w:t xml:space="preserve"> numbers. Where amounts have been normalised for SDIs they are labelled as </w:t>
      </w:r>
      <w:r>
        <w:rPr>
          <w:rFonts w:asciiTheme="minorHAnsi" w:hAnsiTheme="minorHAnsi"/>
          <w:i/>
          <w:sz w:val="18"/>
          <w:szCs w:val="18"/>
        </w:rPr>
        <w:t>A</w:t>
      </w:r>
      <w:r w:rsidRPr="004A049B">
        <w:rPr>
          <w:rFonts w:asciiTheme="minorHAnsi" w:hAnsiTheme="minorHAnsi"/>
          <w:i/>
          <w:sz w:val="18"/>
          <w:szCs w:val="18"/>
        </w:rPr>
        <w:t>djusted.</w:t>
      </w:r>
    </w:p>
    <w:p w14:paraId="3F7DEC84" w14:textId="77777777" w:rsidR="00682944" w:rsidRPr="00B16C7A" w:rsidRDefault="00682944" w:rsidP="00682944">
      <w:pPr>
        <w:shd w:val="clear" w:color="auto" w:fill="FFFFFF" w:themeFill="background1"/>
        <w:jc w:val="both"/>
        <w:rPr>
          <w:rFonts w:asciiTheme="minorHAnsi" w:hAnsiTheme="minorHAnsi"/>
          <w:i/>
          <w:sz w:val="18"/>
          <w:szCs w:val="18"/>
          <w:highlight w:val="yellow"/>
        </w:rPr>
      </w:pPr>
      <w:r>
        <w:rPr>
          <w:rFonts w:asciiTheme="minorHAnsi" w:hAnsiTheme="minorHAnsi"/>
          <w:i/>
          <w:sz w:val="18"/>
          <w:szCs w:val="18"/>
          <w:vertAlign w:val="superscript"/>
        </w:rPr>
        <w:t>12</w:t>
      </w:r>
      <w:r w:rsidRPr="00B16C7A">
        <w:rPr>
          <w:rFonts w:asciiTheme="minorHAnsi" w:hAnsiTheme="minorHAnsi"/>
          <w:i/>
          <w:sz w:val="18"/>
          <w:szCs w:val="18"/>
          <w:vertAlign w:val="superscript"/>
        </w:rPr>
        <w:t xml:space="preserve"> </w:t>
      </w:r>
      <w:r w:rsidRPr="00B16C7A">
        <w:rPr>
          <w:rFonts w:asciiTheme="minorHAnsi" w:hAnsiTheme="minorHAnsi"/>
          <w:i/>
          <w:sz w:val="18"/>
          <w:szCs w:val="18"/>
        </w:rPr>
        <w:t xml:space="preserve">Constant currency (“cc”) growth throughout the Business Review and Operating &amp; Financial Review is calculated by retranslating the non-sterling denominated component of </w:t>
      </w:r>
      <w:r>
        <w:rPr>
          <w:rFonts w:asciiTheme="minorHAnsi" w:hAnsiTheme="minorHAnsi"/>
          <w:i/>
          <w:sz w:val="18"/>
          <w:szCs w:val="18"/>
        </w:rPr>
        <w:t xml:space="preserve">FY </w:t>
      </w:r>
      <w:r w:rsidRPr="00B16C7A">
        <w:rPr>
          <w:rFonts w:asciiTheme="minorHAnsi" w:hAnsiTheme="minorHAnsi"/>
          <w:i/>
          <w:sz w:val="18"/>
          <w:szCs w:val="18"/>
        </w:rPr>
        <w:t xml:space="preserve">2019 at </w:t>
      </w:r>
      <w:r>
        <w:rPr>
          <w:rFonts w:asciiTheme="minorHAnsi" w:hAnsiTheme="minorHAnsi"/>
          <w:i/>
          <w:sz w:val="18"/>
          <w:szCs w:val="18"/>
        </w:rPr>
        <w:t>FY</w:t>
      </w:r>
      <w:r w:rsidRPr="00B16C7A">
        <w:rPr>
          <w:rFonts w:asciiTheme="minorHAnsi" w:hAnsiTheme="minorHAnsi"/>
          <w:i/>
          <w:sz w:val="18"/>
          <w:szCs w:val="18"/>
        </w:rPr>
        <w:t xml:space="preserve"> 2020 exchange rates (see Appendix</w:t>
      </w:r>
      <w:r>
        <w:rPr>
          <w:rFonts w:asciiTheme="minorHAnsi" w:hAnsiTheme="minorHAnsi"/>
          <w:i/>
          <w:sz w:val="18"/>
          <w:szCs w:val="18"/>
        </w:rPr>
        <w:t xml:space="preserve"> 5</w:t>
      </w:r>
      <w:r w:rsidRPr="00B16C7A">
        <w:rPr>
          <w:rFonts w:asciiTheme="minorHAnsi" w:hAnsiTheme="minorHAnsi"/>
          <w:i/>
          <w:sz w:val="18"/>
          <w:szCs w:val="18"/>
        </w:rPr>
        <w:t>).</w:t>
      </w:r>
    </w:p>
    <w:p w14:paraId="5CE752C7" w14:textId="77777777" w:rsidR="00682944" w:rsidRDefault="00682944" w:rsidP="00682944">
      <w:pPr>
        <w:shd w:val="clear" w:color="auto" w:fill="FFFFFF" w:themeFill="background1"/>
        <w:jc w:val="both"/>
        <w:rPr>
          <w:rFonts w:asciiTheme="minorHAnsi" w:hAnsiTheme="minorHAnsi"/>
          <w:i/>
          <w:sz w:val="18"/>
          <w:szCs w:val="18"/>
        </w:rPr>
      </w:pPr>
      <w:r>
        <w:rPr>
          <w:rFonts w:asciiTheme="minorHAnsi" w:hAnsiTheme="minorHAnsi"/>
          <w:i/>
          <w:sz w:val="18"/>
          <w:szCs w:val="18"/>
          <w:vertAlign w:val="superscript"/>
        </w:rPr>
        <w:t>13</w:t>
      </w:r>
      <w:r w:rsidRPr="009F2EC7">
        <w:rPr>
          <w:rFonts w:asciiTheme="minorHAnsi" w:hAnsiTheme="minorHAnsi"/>
          <w:i/>
          <w:sz w:val="18"/>
          <w:szCs w:val="18"/>
          <w:vertAlign w:val="superscript"/>
        </w:rPr>
        <w:t xml:space="preserve"> </w:t>
      </w:r>
      <w:r w:rsidRPr="00456A99">
        <w:rPr>
          <w:rFonts w:asciiTheme="minorHAnsi" w:hAnsiTheme="minorHAnsi"/>
          <w:i/>
          <w:sz w:val="18"/>
          <w:szCs w:val="18"/>
        </w:rPr>
        <w:t>The 2019 earnings per share figures have been restated to incorporate the 1,312,260 new Flutter ordinary shares that were issued in May 2020 as payment of the 2019 final dividend. The weighted average number of shares in issue during the period was adjusted to include these bonus shares as if they were issued 1 January</w:t>
      </w:r>
      <w:r>
        <w:rPr>
          <w:rFonts w:asciiTheme="minorHAnsi" w:hAnsiTheme="minorHAnsi"/>
          <w:i/>
          <w:sz w:val="18"/>
          <w:szCs w:val="18"/>
        </w:rPr>
        <w:t xml:space="preserve"> </w:t>
      </w:r>
      <w:r w:rsidRPr="00456A99">
        <w:rPr>
          <w:rFonts w:asciiTheme="minorHAnsi" w:hAnsiTheme="minorHAnsi"/>
          <w:i/>
          <w:sz w:val="18"/>
          <w:szCs w:val="18"/>
        </w:rPr>
        <w:t>2019</w:t>
      </w:r>
      <w:r>
        <w:rPr>
          <w:rFonts w:asciiTheme="minorHAnsi" w:hAnsiTheme="minorHAnsi"/>
          <w:i/>
          <w:sz w:val="18"/>
          <w:szCs w:val="18"/>
        </w:rPr>
        <w:t>.</w:t>
      </w:r>
    </w:p>
    <w:p w14:paraId="315F796E" w14:textId="77777777" w:rsidR="00682944" w:rsidRPr="00930765" w:rsidRDefault="00682944" w:rsidP="00682944">
      <w:pPr>
        <w:shd w:val="clear" w:color="auto" w:fill="FFFFFF" w:themeFill="background1"/>
        <w:jc w:val="both"/>
        <w:rPr>
          <w:rFonts w:asciiTheme="minorHAnsi" w:hAnsiTheme="minorHAnsi"/>
          <w:i/>
          <w:sz w:val="18"/>
          <w:szCs w:val="18"/>
        </w:rPr>
      </w:pPr>
      <w:r w:rsidRPr="000145D4">
        <w:rPr>
          <w:rFonts w:asciiTheme="minorHAnsi" w:hAnsiTheme="minorHAnsi"/>
          <w:i/>
          <w:sz w:val="18"/>
          <w:szCs w:val="18"/>
          <w:vertAlign w:val="superscript"/>
        </w:rPr>
        <w:lastRenderedPageBreak/>
        <w:t>14</w:t>
      </w:r>
      <w:r w:rsidRPr="00930765">
        <w:rPr>
          <w:rFonts w:asciiTheme="minorHAnsi" w:hAnsiTheme="minorHAnsi"/>
          <w:i/>
          <w:sz w:val="18"/>
          <w:szCs w:val="18"/>
        </w:rPr>
        <w:t xml:space="preserve"> Net </w:t>
      </w:r>
      <w:r>
        <w:rPr>
          <w:rFonts w:asciiTheme="minorHAnsi" w:hAnsiTheme="minorHAnsi"/>
          <w:i/>
          <w:sz w:val="18"/>
          <w:szCs w:val="18"/>
        </w:rPr>
        <w:t>debt</w:t>
      </w:r>
      <w:r w:rsidRPr="00930765">
        <w:rPr>
          <w:rFonts w:asciiTheme="minorHAnsi" w:hAnsiTheme="minorHAnsi"/>
          <w:i/>
          <w:sz w:val="18"/>
          <w:szCs w:val="18"/>
        </w:rPr>
        <w:t xml:space="preserve"> at </w:t>
      </w:r>
      <w:r>
        <w:rPr>
          <w:rFonts w:asciiTheme="minorHAnsi" w:hAnsiTheme="minorHAnsi"/>
          <w:i/>
          <w:sz w:val="18"/>
          <w:szCs w:val="18"/>
        </w:rPr>
        <w:t>31 December</w:t>
      </w:r>
      <w:r w:rsidRPr="00930765">
        <w:rPr>
          <w:rFonts w:asciiTheme="minorHAnsi" w:hAnsiTheme="minorHAnsi"/>
          <w:i/>
          <w:sz w:val="18"/>
          <w:szCs w:val="18"/>
        </w:rPr>
        <w:t xml:space="preserve"> 2020 </w:t>
      </w:r>
      <w:r>
        <w:rPr>
          <w:rFonts w:asciiTheme="minorHAnsi" w:hAnsiTheme="minorHAnsi"/>
          <w:i/>
          <w:sz w:val="18"/>
          <w:szCs w:val="18"/>
        </w:rPr>
        <w:t>is the p</w:t>
      </w:r>
      <w:r w:rsidRPr="00D176F2">
        <w:rPr>
          <w:rFonts w:asciiTheme="minorHAnsi" w:hAnsiTheme="minorHAnsi"/>
          <w:i/>
          <w:sz w:val="18"/>
          <w:szCs w:val="18"/>
        </w:rPr>
        <w:t>rincipal amount of borrowings plus associated accrued interest, minus cash &amp; cash equivalents plus/minus carrying value of debt related derivatives</w:t>
      </w:r>
      <w:r>
        <w:rPr>
          <w:rFonts w:asciiTheme="minorHAnsi" w:hAnsiTheme="minorHAnsi"/>
          <w:i/>
          <w:sz w:val="18"/>
          <w:szCs w:val="18"/>
        </w:rPr>
        <w:t>. This</w:t>
      </w:r>
      <w:r w:rsidRPr="00D176F2">
        <w:rPr>
          <w:rFonts w:asciiTheme="minorHAnsi" w:hAnsiTheme="minorHAnsi"/>
          <w:i/>
          <w:sz w:val="18"/>
          <w:szCs w:val="18"/>
        </w:rPr>
        <w:t xml:space="preserve"> </w:t>
      </w:r>
      <w:r w:rsidRPr="00930765">
        <w:rPr>
          <w:rFonts w:asciiTheme="minorHAnsi" w:hAnsiTheme="minorHAnsi"/>
          <w:i/>
          <w:sz w:val="18"/>
          <w:szCs w:val="18"/>
        </w:rPr>
        <w:t>comprised of</w:t>
      </w:r>
      <w:r>
        <w:rPr>
          <w:rFonts w:asciiTheme="minorHAnsi" w:hAnsiTheme="minorHAnsi"/>
          <w:i/>
          <w:sz w:val="18"/>
          <w:szCs w:val="18"/>
        </w:rPr>
        <w:t xml:space="preserve"> the principal amount of</w:t>
      </w:r>
      <w:r w:rsidRPr="00930765">
        <w:rPr>
          <w:rFonts w:asciiTheme="minorHAnsi" w:hAnsiTheme="minorHAnsi"/>
          <w:i/>
          <w:sz w:val="18"/>
          <w:szCs w:val="18"/>
        </w:rPr>
        <w:t xml:space="preserve"> </w:t>
      </w:r>
      <w:r>
        <w:rPr>
          <w:rFonts w:asciiTheme="minorHAnsi" w:hAnsiTheme="minorHAnsi"/>
          <w:i/>
          <w:sz w:val="18"/>
          <w:szCs w:val="18"/>
        </w:rPr>
        <w:t>borrowings plus associated accrued interest of £3,231m plus debt related derivatives of £186m less</w:t>
      </w:r>
      <w:r w:rsidRPr="00930765">
        <w:rPr>
          <w:rFonts w:asciiTheme="minorHAnsi" w:hAnsiTheme="minorHAnsi"/>
          <w:i/>
          <w:sz w:val="18"/>
          <w:szCs w:val="18"/>
        </w:rPr>
        <w:t xml:space="preserve"> gross cash </w:t>
      </w:r>
      <w:r w:rsidRPr="00886A51">
        <w:rPr>
          <w:rFonts w:asciiTheme="minorHAnsi" w:hAnsiTheme="minorHAnsi"/>
          <w:i/>
          <w:sz w:val="18"/>
          <w:szCs w:val="18"/>
        </w:rPr>
        <w:t>of £</w:t>
      </w:r>
      <w:r>
        <w:rPr>
          <w:rFonts w:asciiTheme="minorHAnsi" w:hAnsiTheme="minorHAnsi"/>
          <w:i/>
          <w:sz w:val="18"/>
          <w:szCs w:val="18"/>
        </w:rPr>
        <w:t>603</w:t>
      </w:r>
      <w:r w:rsidRPr="00886A51">
        <w:rPr>
          <w:rFonts w:asciiTheme="minorHAnsi" w:hAnsiTheme="minorHAnsi"/>
          <w:i/>
          <w:sz w:val="18"/>
          <w:szCs w:val="18"/>
        </w:rPr>
        <w:t>m</w:t>
      </w:r>
      <w:r>
        <w:rPr>
          <w:rFonts w:asciiTheme="minorHAnsi" w:hAnsiTheme="minorHAnsi"/>
          <w:i/>
          <w:sz w:val="18"/>
          <w:szCs w:val="18"/>
        </w:rPr>
        <w:t xml:space="preserve"> at 31 December</w:t>
      </w:r>
      <w:r w:rsidRPr="00930765">
        <w:rPr>
          <w:rFonts w:asciiTheme="minorHAnsi" w:hAnsiTheme="minorHAnsi"/>
          <w:i/>
          <w:sz w:val="18"/>
          <w:szCs w:val="18"/>
        </w:rPr>
        <w:t xml:space="preserve"> </w:t>
      </w:r>
      <w:r>
        <w:rPr>
          <w:rFonts w:asciiTheme="minorHAnsi" w:hAnsiTheme="minorHAnsi"/>
          <w:i/>
          <w:sz w:val="18"/>
          <w:szCs w:val="18"/>
        </w:rPr>
        <w:t>2020</w:t>
      </w:r>
      <w:r w:rsidRPr="00157AA2">
        <w:rPr>
          <w:rFonts w:asciiTheme="minorHAnsi" w:hAnsiTheme="minorHAnsi"/>
          <w:i/>
          <w:sz w:val="18"/>
          <w:szCs w:val="18"/>
        </w:rPr>
        <w:t xml:space="preserve"> </w:t>
      </w:r>
      <w:r w:rsidRPr="00930765">
        <w:rPr>
          <w:rFonts w:asciiTheme="minorHAnsi" w:hAnsiTheme="minorHAnsi"/>
          <w:i/>
          <w:sz w:val="18"/>
          <w:szCs w:val="18"/>
        </w:rPr>
        <w:t xml:space="preserve">(see Appendix </w:t>
      </w:r>
      <w:r>
        <w:rPr>
          <w:rFonts w:asciiTheme="minorHAnsi" w:hAnsiTheme="minorHAnsi"/>
          <w:i/>
          <w:sz w:val="18"/>
          <w:szCs w:val="18"/>
        </w:rPr>
        <w:t>6</w:t>
      </w:r>
      <w:r w:rsidRPr="00930765">
        <w:rPr>
          <w:rFonts w:asciiTheme="minorHAnsi" w:hAnsiTheme="minorHAnsi"/>
          <w:i/>
          <w:sz w:val="18"/>
          <w:szCs w:val="18"/>
        </w:rPr>
        <w:t>).</w:t>
      </w:r>
      <w:r>
        <w:rPr>
          <w:rFonts w:asciiTheme="minorHAnsi" w:hAnsiTheme="minorHAnsi"/>
          <w:i/>
          <w:sz w:val="18"/>
          <w:szCs w:val="18"/>
        </w:rPr>
        <w:t xml:space="preserve"> </w:t>
      </w:r>
    </w:p>
    <w:p w14:paraId="36C24255" w14:textId="77777777" w:rsidR="00682944" w:rsidRDefault="00682944" w:rsidP="00682944">
      <w:pPr>
        <w:shd w:val="clear" w:color="auto" w:fill="FFFFFF" w:themeFill="background1"/>
        <w:jc w:val="both"/>
        <w:rPr>
          <w:rFonts w:asciiTheme="minorHAnsi" w:hAnsiTheme="minorHAnsi"/>
          <w:i/>
          <w:sz w:val="18"/>
          <w:szCs w:val="18"/>
        </w:rPr>
      </w:pPr>
      <w:r>
        <w:rPr>
          <w:rFonts w:asciiTheme="minorHAnsi" w:hAnsiTheme="minorHAnsi"/>
          <w:i/>
          <w:sz w:val="18"/>
          <w:szCs w:val="18"/>
          <w:vertAlign w:val="superscript"/>
        </w:rPr>
        <w:t>15</w:t>
      </w:r>
      <w:r>
        <w:rPr>
          <w:rFonts w:asciiTheme="minorHAnsi" w:hAnsiTheme="minorHAnsi"/>
          <w:i/>
          <w:sz w:val="18"/>
          <w:szCs w:val="18"/>
        </w:rPr>
        <w:t xml:space="preserve"> Differences due to rounding unless otherwise stated.</w:t>
      </w:r>
    </w:p>
    <w:p w14:paraId="55779AC2" w14:textId="77777777" w:rsidR="00682944" w:rsidRPr="00A96702" w:rsidRDefault="00682944" w:rsidP="00682944">
      <w:pPr>
        <w:spacing w:after="120"/>
        <w:jc w:val="both"/>
        <w:rPr>
          <w:rFonts w:asciiTheme="minorHAnsi" w:hAnsiTheme="minorHAnsi"/>
          <w:color w:val="FF0000"/>
          <w:sz w:val="18"/>
          <w:szCs w:val="18"/>
          <w:highlight w:val="yellow"/>
          <w:lang w:val="en-IE" w:eastAsia="en-IE"/>
        </w:rPr>
      </w:pPr>
    </w:p>
    <w:p w14:paraId="6878E32F" w14:textId="77777777" w:rsidR="00682944" w:rsidRPr="00A96702" w:rsidRDefault="00682944" w:rsidP="00682944">
      <w:pPr>
        <w:rPr>
          <w:rFonts w:asciiTheme="minorHAnsi" w:hAnsiTheme="minorHAnsi"/>
          <w:b/>
          <w:color w:val="FF0000"/>
          <w:sz w:val="20"/>
          <w:highlight w:val="yellow"/>
          <w:lang w:eastAsia="en-IE"/>
        </w:rPr>
      </w:pPr>
    </w:p>
    <w:p w14:paraId="00B072B2" w14:textId="77777777" w:rsidR="00682944" w:rsidRDefault="00682944" w:rsidP="00682944">
      <w:pPr>
        <w:spacing w:before="120" w:after="120"/>
        <w:jc w:val="both"/>
        <w:rPr>
          <w:rFonts w:asciiTheme="minorHAnsi" w:hAnsiTheme="minorHAnsi"/>
          <w:sz w:val="20"/>
          <w:lang w:eastAsia="en-IE"/>
        </w:rPr>
      </w:pPr>
    </w:p>
    <w:p w14:paraId="0C2CCA5E" w14:textId="77777777" w:rsidR="00682944" w:rsidRDefault="00682944" w:rsidP="00682944">
      <w:pPr>
        <w:spacing w:before="120" w:after="120"/>
        <w:jc w:val="both"/>
        <w:rPr>
          <w:rFonts w:asciiTheme="minorHAnsi" w:hAnsiTheme="minorHAnsi"/>
          <w:sz w:val="20"/>
          <w:lang w:eastAsia="en-IE"/>
        </w:rPr>
      </w:pPr>
    </w:p>
    <w:p w14:paraId="2D5C385D" w14:textId="77777777" w:rsidR="00682944" w:rsidRDefault="00682944" w:rsidP="00682944">
      <w:pPr>
        <w:spacing w:before="120" w:after="120"/>
        <w:jc w:val="both"/>
        <w:rPr>
          <w:rFonts w:asciiTheme="minorHAnsi" w:hAnsiTheme="minorHAnsi"/>
          <w:sz w:val="20"/>
          <w:lang w:eastAsia="en-IE"/>
        </w:rPr>
      </w:pPr>
    </w:p>
    <w:p w14:paraId="45EB2050" w14:textId="77777777" w:rsidR="00682944" w:rsidRDefault="00682944" w:rsidP="00682944">
      <w:pPr>
        <w:spacing w:before="120" w:after="120"/>
        <w:jc w:val="both"/>
        <w:rPr>
          <w:rFonts w:asciiTheme="minorHAnsi" w:hAnsiTheme="minorHAnsi"/>
          <w:sz w:val="20"/>
          <w:lang w:eastAsia="en-IE"/>
        </w:rPr>
      </w:pPr>
    </w:p>
    <w:p w14:paraId="68437B0F" w14:textId="77777777" w:rsidR="00682944" w:rsidRDefault="00682944" w:rsidP="00682944">
      <w:pPr>
        <w:spacing w:before="120" w:after="120"/>
        <w:jc w:val="both"/>
        <w:rPr>
          <w:rFonts w:asciiTheme="minorHAnsi" w:hAnsiTheme="minorHAnsi"/>
          <w:sz w:val="20"/>
          <w:lang w:eastAsia="en-IE"/>
        </w:rPr>
      </w:pPr>
    </w:p>
    <w:p w14:paraId="7FD4D672" w14:textId="77777777" w:rsidR="00682944" w:rsidRDefault="00682944" w:rsidP="00682944">
      <w:pPr>
        <w:spacing w:before="120" w:after="120"/>
        <w:jc w:val="both"/>
        <w:rPr>
          <w:rFonts w:asciiTheme="minorHAnsi" w:hAnsiTheme="minorHAnsi"/>
          <w:sz w:val="20"/>
          <w:lang w:eastAsia="en-IE"/>
        </w:rPr>
      </w:pPr>
    </w:p>
    <w:p w14:paraId="2333D81D" w14:textId="77777777" w:rsidR="00682944" w:rsidRDefault="00682944" w:rsidP="00682944">
      <w:pPr>
        <w:spacing w:before="120" w:after="120"/>
        <w:jc w:val="both"/>
        <w:rPr>
          <w:rFonts w:asciiTheme="minorHAnsi" w:hAnsiTheme="minorHAnsi"/>
          <w:sz w:val="20"/>
          <w:lang w:eastAsia="en-IE"/>
        </w:rPr>
      </w:pPr>
    </w:p>
    <w:p w14:paraId="16F69E63" w14:textId="77777777" w:rsidR="00682944" w:rsidRDefault="00682944" w:rsidP="00682944">
      <w:pPr>
        <w:spacing w:before="120" w:after="120"/>
        <w:jc w:val="both"/>
        <w:rPr>
          <w:rFonts w:asciiTheme="minorHAnsi" w:hAnsiTheme="minorHAnsi"/>
          <w:sz w:val="20"/>
          <w:lang w:eastAsia="en-IE"/>
        </w:rPr>
      </w:pPr>
    </w:p>
    <w:p w14:paraId="0E270B3E" w14:textId="77777777" w:rsidR="00682944" w:rsidRDefault="00682944" w:rsidP="00682944">
      <w:pPr>
        <w:rPr>
          <w:rFonts w:asciiTheme="minorHAnsi" w:hAnsiTheme="minorHAnsi"/>
          <w:sz w:val="20"/>
          <w:lang w:eastAsia="en-IE"/>
        </w:rPr>
      </w:pPr>
      <w:r>
        <w:rPr>
          <w:rFonts w:asciiTheme="minorHAnsi" w:hAnsiTheme="minorHAnsi"/>
          <w:sz w:val="20"/>
          <w:lang w:eastAsia="en-IE"/>
        </w:rPr>
        <w:br w:type="page"/>
      </w:r>
    </w:p>
    <w:p w14:paraId="0AE703BF" w14:textId="77777777" w:rsidR="00682944" w:rsidRDefault="00682944" w:rsidP="00682944">
      <w:pPr>
        <w:spacing w:before="120" w:after="120"/>
        <w:jc w:val="both"/>
        <w:rPr>
          <w:rFonts w:asciiTheme="minorHAnsi" w:hAnsiTheme="minorHAnsi"/>
          <w:sz w:val="20"/>
          <w:lang w:eastAsia="en-IE"/>
        </w:rPr>
        <w:sectPr w:rsidR="00682944" w:rsidSect="00BC6D3C">
          <w:headerReference w:type="even" r:id="rId12"/>
          <w:headerReference w:type="default" r:id="rId13"/>
          <w:footerReference w:type="even" r:id="rId14"/>
          <w:footerReference w:type="default" r:id="rId15"/>
          <w:type w:val="continuous"/>
          <w:pgSz w:w="12240" w:h="15840"/>
          <w:pgMar w:top="1276" w:right="1361" w:bottom="1276" w:left="1361" w:header="709" w:footer="709" w:gutter="0"/>
          <w:cols w:space="708"/>
          <w:docGrid w:linePitch="360"/>
        </w:sectPr>
      </w:pPr>
    </w:p>
    <w:p w14:paraId="5B876F08" w14:textId="77777777" w:rsidR="00682944" w:rsidRDefault="00682944" w:rsidP="00682944">
      <w:pPr>
        <w:rPr>
          <w:rFonts w:asciiTheme="minorHAnsi" w:hAnsiTheme="minorHAnsi"/>
          <w:b/>
          <w:sz w:val="20"/>
          <w:lang w:eastAsia="en-IE"/>
        </w:rPr>
      </w:pPr>
      <w:r>
        <w:rPr>
          <w:rFonts w:asciiTheme="minorHAnsi" w:hAnsiTheme="minorHAnsi"/>
          <w:b/>
          <w:sz w:val="20"/>
          <w:lang w:eastAsia="en-IE"/>
        </w:rPr>
        <w:lastRenderedPageBreak/>
        <w:t>Appendix 1: Divisional Key Performance Indicators FY20</w:t>
      </w:r>
    </w:p>
    <w:p w14:paraId="75BB6C08" w14:textId="77777777" w:rsidR="00682944" w:rsidRDefault="00682944" w:rsidP="00682944">
      <w:pPr>
        <w:rPr>
          <w:color w:val="FF0000"/>
          <w:sz w:val="10"/>
          <w:szCs w:val="10"/>
          <w:highlight w:val="yellow"/>
          <w:lang w:eastAsia="en-IE"/>
        </w:rPr>
      </w:pPr>
    </w:p>
    <w:tbl>
      <w:tblPr>
        <w:tblW w:w="14912" w:type="dxa"/>
        <w:tblLook w:val="04A0" w:firstRow="1" w:lastRow="0" w:firstColumn="1" w:lastColumn="0" w:noHBand="0" w:noVBand="1"/>
      </w:tblPr>
      <w:tblGrid>
        <w:gridCol w:w="1418"/>
        <w:gridCol w:w="535"/>
        <w:gridCol w:w="535"/>
        <w:gridCol w:w="647"/>
        <w:gridCol w:w="535"/>
        <w:gridCol w:w="535"/>
        <w:gridCol w:w="647"/>
        <w:gridCol w:w="532"/>
        <w:gridCol w:w="550"/>
        <w:gridCol w:w="647"/>
        <w:gridCol w:w="647"/>
        <w:gridCol w:w="535"/>
        <w:gridCol w:w="535"/>
        <w:gridCol w:w="647"/>
        <w:gridCol w:w="647"/>
        <w:gridCol w:w="567"/>
        <w:gridCol w:w="614"/>
        <w:gridCol w:w="726"/>
        <w:gridCol w:w="720"/>
        <w:gridCol w:w="620"/>
        <w:gridCol w:w="636"/>
        <w:gridCol w:w="647"/>
        <w:gridCol w:w="790"/>
      </w:tblGrid>
      <w:tr w:rsidR="00682944" w:rsidRPr="00D111F1" w14:paraId="00F97354" w14:textId="77777777" w:rsidTr="00C46D42">
        <w:trPr>
          <w:trHeight w:val="240"/>
        </w:trPr>
        <w:tc>
          <w:tcPr>
            <w:tcW w:w="1418" w:type="dxa"/>
            <w:tcBorders>
              <w:top w:val="nil"/>
              <w:left w:val="nil"/>
              <w:bottom w:val="nil"/>
              <w:right w:val="single" w:sz="4" w:space="0" w:color="auto"/>
            </w:tcBorders>
            <w:shd w:val="clear" w:color="auto" w:fill="auto"/>
            <w:noWrap/>
            <w:vAlign w:val="center"/>
            <w:hideMark/>
          </w:tcPr>
          <w:p w14:paraId="322C5EDA" w14:textId="77777777" w:rsidR="00682944" w:rsidRPr="00D111F1" w:rsidRDefault="00682944" w:rsidP="00C46D42">
            <w:pPr>
              <w:rPr>
                <w:rFonts w:ascii="Times New Roman" w:hAnsi="Times New Roman"/>
                <w:sz w:val="20"/>
                <w:lang w:val="en-IE" w:eastAsia="en-IE"/>
              </w:rPr>
            </w:pPr>
          </w:p>
        </w:tc>
        <w:tc>
          <w:tcPr>
            <w:tcW w:w="13494" w:type="dxa"/>
            <w:gridSpan w:val="22"/>
            <w:tcBorders>
              <w:top w:val="single" w:sz="4" w:space="0" w:color="auto"/>
              <w:left w:val="single" w:sz="4" w:space="0" w:color="auto"/>
              <w:bottom w:val="nil"/>
              <w:right w:val="single" w:sz="4" w:space="0" w:color="auto"/>
            </w:tcBorders>
            <w:shd w:val="clear" w:color="000000" w:fill="FFFFFF"/>
            <w:noWrap/>
            <w:vAlign w:val="center"/>
            <w:hideMark/>
          </w:tcPr>
          <w:p w14:paraId="6B3F930E" w14:textId="77777777" w:rsidR="00682944" w:rsidRPr="00D111F1" w:rsidRDefault="00682944" w:rsidP="00C46D42">
            <w:pPr>
              <w:jc w:val="cente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Pro forma basis</w:t>
            </w:r>
            <w:r w:rsidRPr="00D111F1">
              <w:rPr>
                <w:rFonts w:ascii="Calibri" w:hAnsi="Calibri" w:cs="Calibri"/>
                <w:b/>
                <w:bCs/>
                <w:color w:val="000000"/>
                <w:sz w:val="14"/>
                <w:szCs w:val="14"/>
                <w:vertAlign w:val="superscript"/>
                <w:lang w:val="en-IE" w:eastAsia="en-IE"/>
              </w:rPr>
              <w:t>1</w:t>
            </w:r>
          </w:p>
        </w:tc>
      </w:tr>
      <w:tr w:rsidR="00682944" w:rsidRPr="00D111F1" w14:paraId="2EF9BC66" w14:textId="77777777" w:rsidTr="00C46D42">
        <w:trPr>
          <w:trHeight w:val="240"/>
        </w:trPr>
        <w:tc>
          <w:tcPr>
            <w:tcW w:w="1418"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7CCA1F13" w14:textId="77777777" w:rsidR="00682944" w:rsidRPr="00D111F1" w:rsidRDefault="00682944" w:rsidP="00C46D42">
            <w:pP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£m</w:t>
            </w:r>
          </w:p>
        </w:tc>
        <w:tc>
          <w:tcPr>
            <w:tcW w:w="1717" w:type="dxa"/>
            <w:gridSpan w:val="3"/>
            <w:tcBorders>
              <w:top w:val="single" w:sz="4" w:space="0" w:color="auto"/>
              <w:left w:val="nil"/>
              <w:bottom w:val="single" w:sz="4" w:space="0" w:color="auto"/>
              <w:right w:val="single" w:sz="4" w:space="0" w:color="auto"/>
            </w:tcBorders>
            <w:shd w:val="clear" w:color="000000" w:fill="FFF2CC"/>
            <w:noWrap/>
            <w:vAlign w:val="center"/>
            <w:hideMark/>
          </w:tcPr>
          <w:p w14:paraId="711719A1" w14:textId="77777777" w:rsidR="00682944" w:rsidRPr="00D111F1" w:rsidRDefault="00682944" w:rsidP="00C46D42">
            <w:pPr>
              <w:jc w:val="cente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PPB</w:t>
            </w:r>
            <w:r w:rsidRPr="001771E0">
              <w:rPr>
                <w:rFonts w:ascii="Calibri" w:hAnsi="Calibri" w:cs="Calibri"/>
                <w:b/>
                <w:bCs/>
                <w:color w:val="000000"/>
                <w:sz w:val="14"/>
                <w:szCs w:val="14"/>
                <w:vertAlign w:val="superscript"/>
                <w:lang w:val="en-IE" w:eastAsia="en-IE"/>
              </w:rPr>
              <w:t>3</w:t>
            </w:r>
          </w:p>
        </w:tc>
        <w:tc>
          <w:tcPr>
            <w:tcW w:w="1717" w:type="dxa"/>
            <w:gridSpan w:val="3"/>
            <w:tcBorders>
              <w:top w:val="single" w:sz="4" w:space="0" w:color="auto"/>
              <w:left w:val="single" w:sz="4" w:space="0" w:color="auto"/>
              <w:bottom w:val="single" w:sz="4" w:space="0" w:color="auto"/>
              <w:right w:val="nil"/>
            </w:tcBorders>
            <w:shd w:val="clear" w:color="000000" w:fill="C6E0B4"/>
            <w:noWrap/>
            <w:vAlign w:val="center"/>
            <w:hideMark/>
          </w:tcPr>
          <w:p w14:paraId="1E3F394A" w14:textId="77777777" w:rsidR="00682944" w:rsidRPr="00D111F1" w:rsidRDefault="00682944" w:rsidP="00C46D42">
            <w:pPr>
              <w:jc w:val="cente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SBG</w:t>
            </w:r>
          </w:p>
        </w:tc>
        <w:tc>
          <w:tcPr>
            <w:tcW w:w="2376" w:type="dxa"/>
            <w:gridSpan w:val="4"/>
            <w:tcBorders>
              <w:top w:val="single" w:sz="4" w:space="0" w:color="auto"/>
              <w:left w:val="single" w:sz="4" w:space="0" w:color="auto"/>
              <w:bottom w:val="single" w:sz="4" w:space="0" w:color="auto"/>
              <w:right w:val="single" w:sz="4" w:space="0" w:color="000000"/>
            </w:tcBorders>
            <w:shd w:val="clear" w:color="000000" w:fill="BFBFBF"/>
            <w:noWrap/>
            <w:vAlign w:val="center"/>
            <w:hideMark/>
          </w:tcPr>
          <w:p w14:paraId="7A8592D6" w14:textId="77777777" w:rsidR="00682944" w:rsidRPr="00D111F1" w:rsidRDefault="00682944" w:rsidP="00C46D42">
            <w:pPr>
              <w:jc w:val="cente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PokerStars</w:t>
            </w:r>
          </w:p>
        </w:tc>
        <w:tc>
          <w:tcPr>
            <w:tcW w:w="2364" w:type="dxa"/>
            <w:gridSpan w:val="4"/>
            <w:tcBorders>
              <w:top w:val="single" w:sz="4" w:space="0" w:color="auto"/>
              <w:left w:val="nil"/>
              <w:bottom w:val="single" w:sz="4" w:space="0" w:color="auto"/>
              <w:right w:val="single" w:sz="4" w:space="0" w:color="auto"/>
            </w:tcBorders>
            <w:shd w:val="clear" w:color="000000" w:fill="FFFFFF"/>
            <w:noWrap/>
            <w:vAlign w:val="center"/>
            <w:hideMark/>
          </w:tcPr>
          <w:p w14:paraId="715F1C77" w14:textId="77777777" w:rsidR="00682944" w:rsidRPr="00D111F1" w:rsidRDefault="00682944" w:rsidP="00C46D42">
            <w:pPr>
              <w:jc w:val="cente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Australia</w:t>
            </w:r>
          </w:p>
        </w:tc>
        <w:tc>
          <w:tcPr>
            <w:tcW w:w="2627" w:type="dxa"/>
            <w:gridSpan w:val="4"/>
            <w:tcBorders>
              <w:top w:val="single" w:sz="4" w:space="0" w:color="auto"/>
              <w:left w:val="nil"/>
              <w:bottom w:val="single" w:sz="4" w:space="0" w:color="auto"/>
              <w:right w:val="single" w:sz="4" w:space="0" w:color="auto"/>
            </w:tcBorders>
            <w:shd w:val="clear" w:color="000000" w:fill="DDEBF7"/>
            <w:noWrap/>
            <w:vAlign w:val="center"/>
            <w:hideMark/>
          </w:tcPr>
          <w:p w14:paraId="68D403D4" w14:textId="77777777" w:rsidR="00682944" w:rsidRPr="00D111F1" w:rsidRDefault="00682944" w:rsidP="00C46D42">
            <w:pPr>
              <w:jc w:val="cente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US</w:t>
            </w:r>
          </w:p>
        </w:tc>
        <w:tc>
          <w:tcPr>
            <w:tcW w:w="2693" w:type="dxa"/>
            <w:gridSpan w:val="4"/>
            <w:tcBorders>
              <w:top w:val="single" w:sz="8" w:space="0" w:color="auto"/>
              <w:left w:val="single" w:sz="8" w:space="0" w:color="auto"/>
              <w:bottom w:val="single" w:sz="4" w:space="0" w:color="auto"/>
              <w:right w:val="single" w:sz="8" w:space="0" w:color="000000"/>
            </w:tcBorders>
            <w:shd w:val="clear" w:color="000000" w:fill="FCE4D6"/>
            <w:noWrap/>
            <w:vAlign w:val="center"/>
            <w:hideMark/>
          </w:tcPr>
          <w:p w14:paraId="28A3CCEF" w14:textId="77777777" w:rsidR="00682944" w:rsidRPr="00D111F1" w:rsidRDefault="00682944" w:rsidP="00C46D42">
            <w:pPr>
              <w:jc w:val="cente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Group</w:t>
            </w:r>
          </w:p>
        </w:tc>
      </w:tr>
      <w:tr w:rsidR="00682944" w:rsidRPr="00D111F1" w14:paraId="5B0B7FA7" w14:textId="77777777" w:rsidTr="00C46D42">
        <w:trPr>
          <w:trHeight w:val="290"/>
        </w:trPr>
        <w:tc>
          <w:tcPr>
            <w:tcW w:w="1418" w:type="dxa"/>
            <w:vMerge w:val="restart"/>
            <w:tcBorders>
              <w:top w:val="nil"/>
              <w:left w:val="single" w:sz="4" w:space="0" w:color="auto"/>
              <w:bottom w:val="single" w:sz="4" w:space="0" w:color="auto"/>
              <w:right w:val="single" w:sz="4" w:space="0" w:color="auto"/>
            </w:tcBorders>
            <w:shd w:val="clear" w:color="auto" w:fill="auto"/>
            <w:vAlign w:val="center"/>
            <w:hideMark/>
          </w:tcPr>
          <w:p w14:paraId="3DBD6B26" w14:textId="77777777" w:rsidR="00682944" w:rsidRPr="00D111F1" w:rsidRDefault="00682944" w:rsidP="00C46D42">
            <w:pP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w:t>
            </w:r>
          </w:p>
        </w:tc>
        <w:tc>
          <w:tcPr>
            <w:tcW w:w="535" w:type="dxa"/>
            <w:vMerge w:val="restart"/>
            <w:tcBorders>
              <w:top w:val="nil"/>
              <w:left w:val="single" w:sz="4" w:space="0" w:color="auto"/>
              <w:bottom w:val="single" w:sz="4" w:space="0" w:color="auto"/>
              <w:right w:val="single" w:sz="4" w:space="0" w:color="auto"/>
            </w:tcBorders>
            <w:shd w:val="clear" w:color="000000" w:fill="FFF2CC"/>
            <w:vAlign w:val="center"/>
            <w:hideMark/>
          </w:tcPr>
          <w:p w14:paraId="26C45F55"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FY</w:t>
            </w:r>
            <w:r w:rsidRPr="00D111F1">
              <w:rPr>
                <w:rFonts w:ascii="Calibri" w:hAnsi="Calibri" w:cs="Calibri"/>
                <w:b/>
                <w:bCs/>
                <w:color w:val="000000"/>
                <w:sz w:val="14"/>
                <w:szCs w:val="14"/>
                <w:lang w:val="en-IE" w:eastAsia="en-IE"/>
              </w:rPr>
              <w:br/>
              <w:t xml:space="preserve"> 2020</w:t>
            </w:r>
          </w:p>
        </w:tc>
        <w:tc>
          <w:tcPr>
            <w:tcW w:w="535" w:type="dxa"/>
            <w:vMerge w:val="restart"/>
            <w:tcBorders>
              <w:top w:val="nil"/>
              <w:left w:val="single" w:sz="4" w:space="0" w:color="auto"/>
              <w:bottom w:val="single" w:sz="4" w:space="0" w:color="auto"/>
              <w:right w:val="single" w:sz="4" w:space="0" w:color="auto"/>
            </w:tcBorders>
            <w:shd w:val="clear" w:color="000000" w:fill="FFF2CC"/>
            <w:vAlign w:val="center"/>
            <w:hideMark/>
          </w:tcPr>
          <w:p w14:paraId="568A0124"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FY </w:t>
            </w:r>
            <w:r w:rsidRPr="00D111F1">
              <w:rPr>
                <w:rFonts w:ascii="Calibri" w:hAnsi="Calibri" w:cs="Calibri"/>
                <w:b/>
                <w:bCs/>
                <w:color w:val="000000"/>
                <w:sz w:val="14"/>
                <w:szCs w:val="14"/>
                <w:lang w:val="en-IE" w:eastAsia="en-IE"/>
              </w:rPr>
              <w:br/>
              <w:t>2019</w:t>
            </w:r>
          </w:p>
        </w:tc>
        <w:tc>
          <w:tcPr>
            <w:tcW w:w="647" w:type="dxa"/>
            <w:vMerge w:val="restart"/>
            <w:tcBorders>
              <w:top w:val="nil"/>
              <w:left w:val="single" w:sz="4" w:space="0" w:color="auto"/>
              <w:bottom w:val="single" w:sz="4" w:space="0" w:color="000000"/>
              <w:right w:val="single" w:sz="4" w:space="0" w:color="auto"/>
            </w:tcBorders>
            <w:shd w:val="clear" w:color="000000" w:fill="FFF2CC"/>
            <w:vAlign w:val="center"/>
            <w:hideMark/>
          </w:tcPr>
          <w:p w14:paraId="075AA3F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 </w:t>
            </w:r>
            <w:r w:rsidRPr="00D111F1">
              <w:rPr>
                <w:rFonts w:ascii="Calibri" w:hAnsi="Calibri" w:cs="Calibri"/>
                <w:b/>
                <w:bCs/>
                <w:color w:val="000000"/>
                <w:sz w:val="14"/>
                <w:szCs w:val="14"/>
                <w:lang w:val="en-IE" w:eastAsia="en-IE"/>
              </w:rPr>
              <w:br/>
              <w:t>Change</w:t>
            </w:r>
          </w:p>
        </w:tc>
        <w:tc>
          <w:tcPr>
            <w:tcW w:w="535" w:type="dxa"/>
            <w:vMerge w:val="restart"/>
            <w:tcBorders>
              <w:top w:val="nil"/>
              <w:left w:val="single" w:sz="4" w:space="0" w:color="auto"/>
              <w:bottom w:val="single" w:sz="4" w:space="0" w:color="auto"/>
              <w:right w:val="single" w:sz="4" w:space="0" w:color="auto"/>
            </w:tcBorders>
            <w:shd w:val="clear" w:color="000000" w:fill="C6E0B4"/>
            <w:vAlign w:val="center"/>
            <w:hideMark/>
          </w:tcPr>
          <w:p w14:paraId="3B4FEA35"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FY</w:t>
            </w:r>
            <w:r w:rsidRPr="00D111F1">
              <w:rPr>
                <w:rFonts w:ascii="Calibri" w:hAnsi="Calibri" w:cs="Calibri"/>
                <w:b/>
                <w:bCs/>
                <w:color w:val="000000"/>
                <w:sz w:val="14"/>
                <w:szCs w:val="14"/>
                <w:lang w:val="en-IE" w:eastAsia="en-IE"/>
              </w:rPr>
              <w:br/>
              <w:t xml:space="preserve"> 2020</w:t>
            </w:r>
          </w:p>
        </w:tc>
        <w:tc>
          <w:tcPr>
            <w:tcW w:w="535" w:type="dxa"/>
            <w:vMerge w:val="restart"/>
            <w:tcBorders>
              <w:top w:val="nil"/>
              <w:left w:val="single" w:sz="4" w:space="0" w:color="auto"/>
              <w:bottom w:val="single" w:sz="4" w:space="0" w:color="auto"/>
              <w:right w:val="single" w:sz="4" w:space="0" w:color="auto"/>
            </w:tcBorders>
            <w:shd w:val="clear" w:color="000000" w:fill="C6E0B4"/>
            <w:vAlign w:val="center"/>
            <w:hideMark/>
          </w:tcPr>
          <w:p w14:paraId="03D8B9B1"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FY </w:t>
            </w:r>
            <w:r w:rsidRPr="00D111F1">
              <w:rPr>
                <w:rFonts w:ascii="Calibri" w:hAnsi="Calibri" w:cs="Calibri"/>
                <w:b/>
                <w:bCs/>
                <w:color w:val="000000"/>
                <w:sz w:val="14"/>
                <w:szCs w:val="14"/>
                <w:lang w:val="en-IE" w:eastAsia="en-IE"/>
              </w:rPr>
              <w:br/>
              <w:t>2019</w:t>
            </w:r>
          </w:p>
        </w:tc>
        <w:tc>
          <w:tcPr>
            <w:tcW w:w="647" w:type="dxa"/>
            <w:vMerge w:val="restart"/>
            <w:tcBorders>
              <w:top w:val="nil"/>
              <w:left w:val="single" w:sz="4" w:space="0" w:color="auto"/>
              <w:bottom w:val="single" w:sz="4" w:space="0" w:color="000000"/>
              <w:right w:val="single" w:sz="4" w:space="0" w:color="auto"/>
            </w:tcBorders>
            <w:shd w:val="clear" w:color="000000" w:fill="C6E0B4"/>
            <w:vAlign w:val="center"/>
            <w:hideMark/>
          </w:tcPr>
          <w:p w14:paraId="2C5864E3"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 </w:t>
            </w:r>
            <w:r w:rsidRPr="00D111F1">
              <w:rPr>
                <w:rFonts w:ascii="Calibri" w:hAnsi="Calibri" w:cs="Calibri"/>
                <w:b/>
                <w:bCs/>
                <w:color w:val="000000"/>
                <w:sz w:val="14"/>
                <w:szCs w:val="14"/>
                <w:lang w:val="en-IE" w:eastAsia="en-IE"/>
              </w:rPr>
              <w:br/>
              <w:t>Change</w:t>
            </w:r>
          </w:p>
        </w:tc>
        <w:tc>
          <w:tcPr>
            <w:tcW w:w="532" w:type="dxa"/>
            <w:vMerge w:val="restart"/>
            <w:tcBorders>
              <w:top w:val="nil"/>
              <w:left w:val="single" w:sz="4" w:space="0" w:color="auto"/>
              <w:bottom w:val="single" w:sz="4" w:space="0" w:color="auto"/>
              <w:right w:val="single" w:sz="4" w:space="0" w:color="auto"/>
            </w:tcBorders>
            <w:shd w:val="clear" w:color="000000" w:fill="BFBFBF"/>
            <w:vAlign w:val="center"/>
            <w:hideMark/>
          </w:tcPr>
          <w:p w14:paraId="56232B0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FY</w:t>
            </w:r>
            <w:r w:rsidRPr="00D111F1">
              <w:rPr>
                <w:rFonts w:ascii="Calibri" w:hAnsi="Calibri" w:cs="Calibri"/>
                <w:b/>
                <w:bCs/>
                <w:color w:val="000000"/>
                <w:sz w:val="14"/>
                <w:szCs w:val="14"/>
                <w:lang w:val="en-IE" w:eastAsia="en-IE"/>
              </w:rPr>
              <w:br/>
              <w:t xml:space="preserve"> 2020</w:t>
            </w:r>
          </w:p>
        </w:tc>
        <w:tc>
          <w:tcPr>
            <w:tcW w:w="550" w:type="dxa"/>
            <w:vMerge w:val="restart"/>
            <w:tcBorders>
              <w:top w:val="nil"/>
              <w:left w:val="single" w:sz="4" w:space="0" w:color="auto"/>
              <w:bottom w:val="single" w:sz="4" w:space="0" w:color="auto"/>
              <w:right w:val="single" w:sz="4" w:space="0" w:color="auto"/>
            </w:tcBorders>
            <w:shd w:val="clear" w:color="000000" w:fill="BFBFBF"/>
            <w:vAlign w:val="center"/>
            <w:hideMark/>
          </w:tcPr>
          <w:p w14:paraId="1E36D88E"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FY </w:t>
            </w:r>
            <w:r w:rsidRPr="00D111F1">
              <w:rPr>
                <w:rFonts w:ascii="Calibri" w:hAnsi="Calibri" w:cs="Calibri"/>
                <w:b/>
                <w:bCs/>
                <w:color w:val="000000"/>
                <w:sz w:val="14"/>
                <w:szCs w:val="14"/>
                <w:lang w:val="en-IE" w:eastAsia="en-IE"/>
              </w:rPr>
              <w:br/>
              <w:t>2019</w:t>
            </w:r>
          </w:p>
        </w:tc>
        <w:tc>
          <w:tcPr>
            <w:tcW w:w="647" w:type="dxa"/>
            <w:vMerge w:val="restart"/>
            <w:tcBorders>
              <w:top w:val="nil"/>
              <w:left w:val="single" w:sz="4" w:space="0" w:color="auto"/>
              <w:bottom w:val="single" w:sz="4" w:space="0" w:color="000000"/>
              <w:right w:val="single" w:sz="4" w:space="0" w:color="auto"/>
            </w:tcBorders>
            <w:shd w:val="clear" w:color="000000" w:fill="BFBFBF"/>
            <w:vAlign w:val="center"/>
            <w:hideMark/>
          </w:tcPr>
          <w:p w14:paraId="391E82B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 </w:t>
            </w:r>
            <w:r w:rsidRPr="00D111F1">
              <w:rPr>
                <w:rFonts w:ascii="Calibri" w:hAnsi="Calibri" w:cs="Calibri"/>
                <w:b/>
                <w:bCs/>
                <w:color w:val="000000"/>
                <w:sz w:val="14"/>
                <w:szCs w:val="14"/>
                <w:lang w:val="en-IE" w:eastAsia="en-IE"/>
              </w:rPr>
              <w:br/>
              <w:t>Change</w:t>
            </w:r>
          </w:p>
        </w:tc>
        <w:tc>
          <w:tcPr>
            <w:tcW w:w="647" w:type="dxa"/>
            <w:vMerge w:val="restart"/>
            <w:tcBorders>
              <w:top w:val="nil"/>
              <w:left w:val="single" w:sz="4" w:space="0" w:color="auto"/>
              <w:bottom w:val="single" w:sz="4" w:space="0" w:color="auto"/>
              <w:right w:val="single" w:sz="4" w:space="0" w:color="auto"/>
            </w:tcBorders>
            <w:shd w:val="clear" w:color="000000" w:fill="BFBFBF"/>
            <w:vAlign w:val="center"/>
            <w:hideMark/>
          </w:tcPr>
          <w:p w14:paraId="6289C374"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CC</w:t>
            </w:r>
            <w:r w:rsidRPr="00D111F1">
              <w:rPr>
                <w:rFonts w:ascii="Calibri" w:hAnsi="Calibri" w:cs="Calibri"/>
                <w:b/>
                <w:bCs/>
                <w:color w:val="000000"/>
                <w:sz w:val="14"/>
                <w:szCs w:val="14"/>
                <w:vertAlign w:val="superscript"/>
                <w:lang w:val="en-IE" w:eastAsia="en-IE"/>
              </w:rPr>
              <w:t>2</w:t>
            </w:r>
            <w:r w:rsidRPr="00D111F1">
              <w:rPr>
                <w:rFonts w:ascii="Calibri" w:hAnsi="Calibri" w:cs="Calibri"/>
                <w:b/>
                <w:bCs/>
                <w:color w:val="000000"/>
                <w:sz w:val="14"/>
                <w:szCs w:val="14"/>
                <w:lang w:val="en-IE" w:eastAsia="en-IE"/>
              </w:rPr>
              <w:t xml:space="preserve"> % Change</w:t>
            </w:r>
          </w:p>
        </w:tc>
        <w:tc>
          <w:tcPr>
            <w:tcW w:w="535" w:type="dxa"/>
            <w:vMerge w:val="restart"/>
            <w:tcBorders>
              <w:top w:val="nil"/>
              <w:left w:val="single" w:sz="4" w:space="0" w:color="auto"/>
              <w:bottom w:val="single" w:sz="4" w:space="0" w:color="auto"/>
              <w:right w:val="single" w:sz="4" w:space="0" w:color="auto"/>
            </w:tcBorders>
            <w:shd w:val="clear" w:color="000000" w:fill="FFFFFF"/>
            <w:vAlign w:val="center"/>
            <w:hideMark/>
          </w:tcPr>
          <w:p w14:paraId="5A1C2795"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FY</w:t>
            </w:r>
            <w:r w:rsidRPr="00D111F1">
              <w:rPr>
                <w:rFonts w:ascii="Calibri" w:hAnsi="Calibri" w:cs="Calibri"/>
                <w:b/>
                <w:bCs/>
                <w:color w:val="000000"/>
                <w:sz w:val="14"/>
                <w:szCs w:val="14"/>
                <w:lang w:val="en-IE" w:eastAsia="en-IE"/>
              </w:rPr>
              <w:br/>
              <w:t>2020</w:t>
            </w:r>
          </w:p>
        </w:tc>
        <w:tc>
          <w:tcPr>
            <w:tcW w:w="535" w:type="dxa"/>
            <w:vMerge w:val="restart"/>
            <w:tcBorders>
              <w:top w:val="nil"/>
              <w:left w:val="single" w:sz="4" w:space="0" w:color="auto"/>
              <w:bottom w:val="single" w:sz="4" w:space="0" w:color="auto"/>
              <w:right w:val="single" w:sz="4" w:space="0" w:color="auto"/>
            </w:tcBorders>
            <w:shd w:val="clear" w:color="000000" w:fill="FFFFFF"/>
            <w:vAlign w:val="center"/>
            <w:hideMark/>
          </w:tcPr>
          <w:p w14:paraId="0527754B"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FY </w:t>
            </w:r>
            <w:r w:rsidRPr="00D111F1">
              <w:rPr>
                <w:rFonts w:ascii="Calibri" w:hAnsi="Calibri" w:cs="Calibri"/>
                <w:b/>
                <w:bCs/>
                <w:color w:val="000000"/>
                <w:sz w:val="14"/>
                <w:szCs w:val="14"/>
                <w:lang w:val="en-IE" w:eastAsia="en-IE"/>
              </w:rPr>
              <w:br/>
              <w:t>2019</w:t>
            </w:r>
          </w:p>
        </w:tc>
        <w:tc>
          <w:tcPr>
            <w:tcW w:w="647" w:type="dxa"/>
            <w:vMerge w:val="restart"/>
            <w:tcBorders>
              <w:top w:val="nil"/>
              <w:left w:val="single" w:sz="4" w:space="0" w:color="auto"/>
              <w:bottom w:val="single" w:sz="4" w:space="0" w:color="000000"/>
              <w:right w:val="single" w:sz="4" w:space="0" w:color="auto"/>
            </w:tcBorders>
            <w:shd w:val="clear" w:color="000000" w:fill="FFFFFF"/>
            <w:vAlign w:val="center"/>
            <w:hideMark/>
          </w:tcPr>
          <w:p w14:paraId="55CB82E1"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 </w:t>
            </w:r>
            <w:r w:rsidRPr="00D111F1">
              <w:rPr>
                <w:rFonts w:ascii="Calibri" w:hAnsi="Calibri" w:cs="Calibri"/>
                <w:b/>
                <w:bCs/>
                <w:color w:val="000000"/>
                <w:sz w:val="14"/>
                <w:szCs w:val="14"/>
                <w:lang w:val="en-IE" w:eastAsia="en-IE"/>
              </w:rPr>
              <w:br/>
              <w:t>Change</w:t>
            </w:r>
          </w:p>
        </w:tc>
        <w:tc>
          <w:tcPr>
            <w:tcW w:w="647" w:type="dxa"/>
            <w:vMerge w:val="restart"/>
            <w:tcBorders>
              <w:top w:val="nil"/>
              <w:left w:val="single" w:sz="4" w:space="0" w:color="auto"/>
              <w:bottom w:val="single" w:sz="4" w:space="0" w:color="auto"/>
              <w:right w:val="single" w:sz="4" w:space="0" w:color="auto"/>
            </w:tcBorders>
            <w:shd w:val="clear" w:color="000000" w:fill="FFFFFF"/>
            <w:vAlign w:val="center"/>
            <w:hideMark/>
          </w:tcPr>
          <w:p w14:paraId="7B68DA43"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A$ % Change</w:t>
            </w:r>
          </w:p>
        </w:tc>
        <w:tc>
          <w:tcPr>
            <w:tcW w:w="567" w:type="dxa"/>
            <w:vMerge w:val="restart"/>
            <w:tcBorders>
              <w:top w:val="nil"/>
              <w:left w:val="single" w:sz="4" w:space="0" w:color="auto"/>
              <w:bottom w:val="single" w:sz="4" w:space="0" w:color="auto"/>
              <w:right w:val="single" w:sz="4" w:space="0" w:color="auto"/>
            </w:tcBorders>
            <w:shd w:val="clear" w:color="000000" w:fill="DDEBF7"/>
            <w:vAlign w:val="center"/>
            <w:hideMark/>
          </w:tcPr>
          <w:p w14:paraId="008A2518"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FY</w:t>
            </w:r>
            <w:r w:rsidRPr="00D111F1">
              <w:rPr>
                <w:rFonts w:ascii="Calibri" w:hAnsi="Calibri" w:cs="Calibri"/>
                <w:b/>
                <w:bCs/>
                <w:color w:val="000000"/>
                <w:sz w:val="14"/>
                <w:szCs w:val="14"/>
                <w:lang w:val="en-IE" w:eastAsia="en-IE"/>
              </w:rPr>
              <w:br/>
              <w:t xml:space="preserve"> 2020</w:t>
            </w:r>
          </w:p>
        </w:tc>
        <w:tc>
          <w:tcPr>
            <w:tcW w:w="614" w:type="dxa"/>
            <w:vMerge w:val="restart"/>
            <w:tcBorders>
              <w:top w:val="nil"/>
              <w:left w:val="single" w:sz="4" w:space="0" w:color="auto"/>
              <w:bottom w:val="single" w:sz="4" w:space="0" w:color="auto"/>
              <w:right w:val="single" w:sz="4" w:space="0" w:color="auto"/>
            </w:tcBorders>
            <w:shd w:val="clear" w:color="000000" w:fill="DDEBF7"/>
            <w:vAlign w:val="center"/>
            <w:hideMark/>
          </w:tcPr>
          <w:p w14:paraId="4EBDBACC"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FY </w:t>
            </w:r>
            <w:r w:rsidRPr="00D111F1">
              <w:rPr>
                <w:rFonts w:ascii="Calibri" w:hAnsi="Calibri" w:cs="Calibri"/>
                <w:b/>
                <w:bCs/>
                <w:color w:val="000000"/>
                <w:sz w:val="14"/>
                <w:szCs w:val="14"/>
                <w:lang w:val="en-IE" w:eastAsia="en-IE"/>
              </w:rPr>
              <w:br/>
              <w:t>2019</w:t>
            </w:r>
          </w:p>
        </w:tc>
        <w:tc>
          <w:tcPr>
            <w:tcW w:w="726" w:type="dxa"/>
            <w:vMerge w:val="restart"/>
            <w:tcBorders>
              <w:top w:val="nil"/>
              <w:left w:val="single" w:sz="4" w:space="0" w:color="auto"/>
              <w:bottom w:val="single" w:sz="4" w:space="0" w:color="000000"/>
              <w:right w:val="single" w:sz="4" w:space="0" w:color="auto"/>
            </w:tcBorders>
            <w:shd w:val="clear" w:color="000000" w:fill="DDEBF7"/>
            <w:vAlign w:val="center"/>
            <w:hideMark/>
          </w:tcPr>
          <w:p w14:paraId="5FB3FCF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 </w:t>
            </w:r>
            <w:r w:rsidRPr="00D111F1">
              <w:rPr>
                <w:rFonts w:ascii="Calibri" w:hAnsi="Calibri" w:cs="Calibri"/>
                <w:b/>
                <w:bCs/>
                <w:color w:val="000000"/>
                <w:sz w:val="14"/>
                <w:szCs w:val="14"/>
                <w:lang w:val="en-IE" w:eastAsia="en-IE"/>
              </w:rPr>
              <w:br/>
              <w:t>Change</w:t>
            </w:r>
          </w:p>
        </w:tc>
        <w:tc>
          <w:tcPr>
            <w:tcW w:w="720" w:type="dxa"/>
            <w:vMerge w:val="restart"/>
            <w:tcBorders>
              <w:top w:val="nil"/>
              <w:left w:val="single" w:sz="4" w:space="0" w:color="auto"/>
              <w:bottom w:val="single" w:sz="4" w:space="0" w:color="auto"/>
              <w:right w:val="single" w:sz="4" w:space="0" w:color="auto"/>
            </w:tcBorders>
            <w:shd w:val="clear" w:color="000000" w:fill="DDEBF7"/>
            <w:vAlign w:val="center"/>
            <w:hideMark/>
          </w:tcPr>
          <w:p w14:paraId="16FCD21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US$ % </w:t>
            </w:r>
            <w:r w:rsidRPr="00D111F1">
              <w:rPr>
                <w:rFonts w:ascii="Calibri" w:hAnsi="Calibri" w:cs="Calibri"/>
                <w:b/>
                <w:bCs/>
                <w:color w:val="000000"/>
                <w:sz w:val="14"/>
                <w:szCs w:val="14"/>
                <w:lang w:val="en-IE" w:eastAsia="en-IE"/>
              </w:rPr>
              <w:br/>
              <w:t>Change</w:t>
            </w:r>
          </w:p>
        </w:tc>
        <w:tc>
          <w:tcPr>
            <w:tcW w:w="620" w:type="dxa"/>
            <w:vMerge w:val="restart"/>
            <w:tcBorders>
              <w:top w:val="nil"/>
              <w:left w:val="single" w:sz="8" w:space="0" w:color="auto"/>
              <w:bottom w:val="single" w:sz="4" w:space="0" w:color="auto"/>
              <w:right w:val="single" w:sz="4" w:space="0" w:color="auto"/>
            </w:tcBorders>
            <w:shd w:val="clear" w:color="000000" w:fill="FCE4D6"/>
            <w:vAlign w:val="center"/>
            <w:hideMark/>
          </w:tcPr>
          <w:p w14:paraId="7C14C34C"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FY</w:t>
            </w:r>
            <w:r w:rsidRPr="00D111F1">
              <w:rPr>
                <w:rFonts w:ascii="Calibri" w:hAnsi="Calibri" w:cs="Calibri"/>
                <w:b/>
                <w:bCs/>
                <w:color w:val="000000"/>
                <w:sz w:val="14"/>
                <w:szCs w:val="14"/>
                <w:lang w:val="en-IE" w:eastAsia="en-IE"/>
              </w:rPr>
              <w:br/>
              <w:t xml:space="preserve"> 2020</w:t>
            </w:r>
          </w:p>
        </w:tc>
        <w:tc>
          <w:tcPr>
            <w:tcW w:w="636" w:type="dxa"/>
            <w:vMerge w:val="restart"/>
            <w:tcBorders>
              <w:top w:val="nil"/>
              <w:left w:val="single" w:sz="4" w:space="0" w:color="auto"/>
              <w:bottom w:val="single" w:sz="4" w:space="0" w:color="auto"/>
              <w:right w:val="single" w:sz="4" w:space="0" w:color="auto"/>
            </w:tcBorders>
            <w:shd w:val="clear" w:color="000000" w:fill="FCE4D6"/>
            <w:vAlign w:val="center"/>
            <w:hideMark/>
          </w:tcPr>
          <w:p w14:paraId="43953FFB"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FY </w:t>
            </w:r>
            <w:r w:rsidRPr="00D111F1">
              <w:rPr>
                <w:rFonts w:ascii="Calibri" w:hAnsi="Calibri" w:cs="Calibri"/>
                <w:b/>
                <w:bCs/>
                <w:color w:val="000000"/>
                <w:sz w:val="14"/>
                <w:szCs w:val="14"/>
                <w:lang w:val="en-IE" w:eastAsia="en-IE"/>
              </w:rPr>
              <w:br/>
              <w:t>2019</w:t>
            </w:r>
          </w:p>
        </w:tc>
        <w:tc>
          <w:tcPr>
            <w:tcW w:w="647" w:type="dxa"/>
            <w:vMerge w:val="restart"/>
            <w:tcBorders>
              <w:top w:val="nil"/>
              <w:left w:val="single" w:sz="4" w:space="0" w:color="auto"/>
              <w:bottom w:val="single" w:sz="4" w:space="0" w:color="000000"/>
              <w:right w:val="single" w:sz="4" w:space="0" w:color="auto"/>
            </w:tcBorders>
            <w:shd w:val="clear" w:color="000000" w:fill="FCE4D6"/>
            <w:vAlign w:val="center"/>
            <w:hideMark/>
          </w:tcPr>
          <w:p w14:paraId="4FC4664F"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xml:space="preserve">% </w:t>
            </w:r>
            <w:r w:rsidRPr="00D111F1">
              <w:rPr>
                <w:rFonts w:ascii="Calibri" w:hAnsi="Calibri" w:cs="Calibri"/>
                <w:b/>
                <w:bCs/>
                <w:color w:val="000000"/>
                <w:sz w:val="14"/>
                <w:szCs w:val="14"/>
                <w:lang w:val="en-IE" w:eastAsia="en-IE"/>
              </w:rPr>
              <w:br/>
              <w:t>Change</w:t>
            </w:r>
          </w:p>
        </w:tc>
        <w:tc>
          <w:tcPr>
            <w:tcW w:w="790" w:type="dxa"/>
            <w:vMerge w:val="restart"/>
            <w:tcBorders>
              <w:top w:val="nil"/>
              <w:left w:val="single" w:sz="4" w:space="0" w:color="auto"/>
              <w:bottom w:val="single" w:sz="4" w:space="0" w:color="auto"/>
              <w:right w:val="single" w:sz="8" w:space="0" w:color="auto"/>
            </w:tcBorders>
            <w:shd w:val="clear" w:color="000000" w:fill="FCE4D6"/>
            <w:vAlign w:val="center"/>
            <w:hideMark/>
          </w:tcPr>
          <w:p w14:paraId="3C95D4A5"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CC</w:t>
            </w:r>
            <w:r w:rsidRPr="00D111F1">
              <w:rPr>
                <w:rFonts w:ascii="Calibri" w:hAnsi="Calibri" w:cs="Calibri"/>
                <w:b/>
                <w:bCs/>
                <w:color w:val="000000"/>
                <w:sz w:val="14"/>
                <w:szCs w:val="14"/>
                <w:vertAlign w:val="superscript"/>
                <w:lang w:val="en-IE" w:eastAsia="en-IE"/>
              </w:rPr>
              <w:t>2</w:t>
            </w:r>
            <w:r w:rsidRPr="00D111F1">
              <w:rPr>
                <w:rFonts w:ascii="Calibri" w:hAnsi="Calibri" w:cs="Calibri"/>
                <w:b/>
                <w:bCs/>
                <w:color w:val="000000"/>
                <w:sz w:val="14"/>
                <w:szCs w:val="14"/>
                <w:lang w:val="en-IE" w:eastAsia="en-IE"/>
              </w:rPr>
              <w:t xml:space="preserve"> % Change</w:t>
            </w:r>
          </w:p>
        </w:tc>
      </w:tr>
      <w:tr w:rsidR="00682944" w:rsidRPr="00D111F1" w14:paraId="6A60FE5D" w14:textId="77777777" w:rsidTr="00C46D42">
        <w:trPr>
          <w:trHeight w:val="290"/>
        </w:trPr>
        <w:tc>
          <w:tcPr>
            <w:tcW w:w="1418" w:type="dxa"/>
            <w:vMerge/>
            <w:tcBorders>
              <w:top w:val="nil"/>
              <w:left w:val="single" w:sz="4" w:space="0" w:color="auto"/>
              <w:bottom w:val="single" w:sz="4" w:space="0" w:color="auto"/>
              <w:right w:val="single" w:sz="4" w:space="0" w:color="auto"/>
            </w:tcBorders>
            <w:vAlign w:val="center"/>
            <w:hideMark/>
          </w:tcPr>
          <w:p w14:paraId="632D0EF8" w14:textId="77777777" w:rsidR="00682944" w:rsidRPr="00D111F1" w:rsidRDefault="00682944" w:rsidP="00C46D42">
            <w:pPr>
              <w:rPr>
                <w:rFonts w:ascii="Calibri" w:hAnsi="Calibri" w:cs="Calibri"/>
                <w:b/>
                <w:bCs/>
                <w:color w:val="000000"/>
                <w:sz w:val="14"/>
                <w:szCs w:val="14"/>
                <w:lang w:val="en-IE" w:eastAsia="en-IE"/>
              </w:rPr>
            </w:pPr>
          </w:p>
        </w:tc>
        <w:tc>
          <w:tcPr>
            <w:tcW w:w="535" w:type="dxa"/>
            <w:vMerge/>
            <w:tcBorders>
              <w:top w:val="nil"/>
              <w:left w:val="single" w:sz="4" w:space="0" w:color="auto"/>
              <w:bottom w:val="single" w:sz="4" w:space="0" w:color="auto"/>
              <w:right w:val="single" w:sz="4" w:space="0" w:color="auto"/>
            </w:tcBorders>
            <w:vAlign w:val="center"/>
            <w:hideMark/>
          </w:tcPr>
          <w:p w14:paraId="52A4301C" w14:textId="77777777" w:rsidR="00682944" w:rsidRPr="00D111F1" w:rsidRDefault="00682944" w:rsidP="00C46D42">
            <w:pPr>
              <w:rPr>
                <w:rFonts w:ascii="Calibri" w:hAnsi="Calibri" w:cs="Calibri"/>
                <w:b/>
                <w:bCs/>
                <w:color w:val="000000"/>
                <w:sz w:val="14"/>
                <w:szCs w:val="14"/>
                <w:lang w:val="en-IE" w:eastAsia="en-IE"/>
              </w:rPr>
            </w:pPr>
          </w:p>
        </w:tc>
        <w:tc>
          <w:tcPr>
            <w:tcW w:w="535" w:type="dxa"/>
            <w:vMerge/>
            <w:tcBorders>
              <w:top w:val="nil"/>
              <w:left w:val="single" w:sz="4" w:space="0" w:color="auto"/>
              <w:bottom w:val="single" w:sz="4" w:space="0" w:color="auto"/>
              <w:right w:val="single" w:sz="4" w:space="0" w:color="auto"/>
            </w:tcBorders>
            <w:vAlign w:val="center"/>
            <w:hideMark/>
          </w:tcPr>
          <w:p w14:paraId="7FD69136" w14:textId="77777777" w:rsidR="00682944" w:rsidRPr="00D111F1" w:rsidRDefault="00682944" w:rsidP="00C46D42">
            <w:pPr>
              <w:rPr>
                <w:rFonts w:ascii="Calibri" w:hAnsi="Calibri" w:cs="Calibri"/>
                <w:b/>
                <w:bCs/>
                <w:color w:val="000000"/>
                <w:sz w:val="14"/>
                <w:szCs w:val="14"/>
                <w:lang w:val="en-IE" w:eastAsia="en-IE"/>
              </w:rPr>
            </w:pPr>
          </w:p>
        </w:tc>
        <w:tc>
          <w:tcPr>
            <w:tcW w:w="647" w:type="dxa"/>
            <w:vMerge/>
            <w:tcBorders>
              <w:top w:val="nil"/>
              <w:left w:val="single" w:sz="4" w:space="0" w:color="auto"/>
              <w:bottom w:val="single" w:sz="4" w:space="0" w:color="000000"/>
              <w:right w:val="single" w:sz="4" w:space="0" w:color="auto"/>
            </w:tcBorders>
            <w:vAlign w:val="center"/>
            <w:hideMark/>
          </w:tcPr>
          <w:p w14:paraId="658DCC29" w14:textId="77777777" w:rsidR="00682944" w:rsidRPr="00D111F1" w:rsidRDefault="00682944" w:rsidP="00C46D42">
            <w:pPr>
              <w:rPr>
                <w:rFonts w:ascii="Calibri" w:hAnsi="Calibri" w:cs="Calibri"/>
                <w:b/>
                <w:bCs/>
                <w:color w:val="000000"/>
                <w:sz w:val="14"/>
                <w:szCs w:val="14"/>
                <w:lang w:val="en-IE" w:eastAsia="en-IE"/>
              </w:rPr>
            </w:pPr>
          </w:p>
        </w:tc>
        <w:tc>
          <w:tcPr>
            <w:tcW w:w="535" w:type="dxa"/>
            <w:vMerge/>
            <w:tcBorders>
              <w:top w:val="nil"/>
              <w:left w:val="single" w:sz="4" w:space="0" w:color="auto"/>
              <w:bottom w:val="single" w:sz="4" w:space="0" w:color="auto"/>
              <w:right w:val="single" w:sz="4" w:space="0" w:color="auto"/>
            </w:tcBorders>
            <w:vAlign w:val="center"/>
            <w:hideMark/>
          </w:tcPr>
          <w:p w14:paraId="0BDE315E" w14:textId="77777777" w:rsidR="00682944" w:rsidRPr="00D111F1" w:rsidRDefault="00682944" w:rsidP="00C46D42">
            <w:pPr>
              <w:rPr>
                <w:rFonts w:ascii="Calibri" w:hAnsi="Calibri" w:cs="Calibri"/>
                <w:b/>
                <w:bCs/>
                <w:color w:val="000000"/>
                <w:sz w:val="14"/>
                <w:szCs w:val="14"/>
                <w:lang w:val="en-IE" w:eastAsia="en-IE"/>
              </w:rPr>
            </w:pPr>
          </w:p>
        </w:tc>
        <w:tc>
          <w:tcPr>
            <w:tcW w:w="535" w:type="dxa"/>
            <w:vMerge/>
            <w:tcBorders>
              <w:top w:val="nil"/>
              <w:left w:val="single" w:sz="4" w:space="0" w:color="auto"/>
              <w:bottom w:val="single" w:sz="4" w:space="0" w:color="auto"/>
              <w:right w:val="single" w:sz="4" w:space="0" w:color="auto"/>
            </w:tcBorders>
            <w:vAlign w:val="center"/>
            <w:hideMark/>
          </w:tcPr>
          <w:p w14:paraId="661888E9" w14:textId="77777777" w:rsidR="00682944" w:rsidRPr="00D111F1" w:rsidRDefault="00682944" w:rsidP="00C46D42">
            <w:pPr>
              <w:rPr>
                <w:rFonts w:ascii="Calibri" w:hAnsi="Calibri" w:cs="Calibri"/>
                <w:b/>
                <w:bCs/>
                <w:color w:val="000000"/>
                <w:sz w:val="14"/>
                <w:szCs w:val="14"/>
                <w:lang w:val="en-IE" w:eastAsia="en-IE"/>
              </w:rPr>
            </w:pPr>
          </w:p>
        </w:tc>
        <w:tc>
          <w:tcPr>
            <w:tcW w:w="647" w:type="dxa"/>
            <w:vMerge/>
            <w:tcBorders>
              <w:top w:val="nil"/>
              <w:left w:val="single" w:sz="4" w:space="0" w:color="auto"/>
              <w:bottom w:val="single" w:sz="4" w:space="0" w:color="000000"/>
              <w:right w:val="single" w:sz="4" w:space="0" w:color="auto"/>
            </w:tcBorders>
            <w:vAlign w:val="center"/>
            <w:hideMark/>
          </w:tcPr>
          <w:p w14:paraId="56494176" w14:textId="77777777" w:rsidR="00682944" w:rsidRPr="00D111F1" w:rsidRDefault="00682944" w:rsidP="00C46D42">
            <w:pPr>
              <w:rPr>
                <w:rFonts w:ascii="Calibri" w:hAnsi="Calibri" w:cs="Calibri"/>
                <w:b/>
                <w:bCs/>
                <w:color w:val="000000"/>
                <w:sz w:val="14"/>
                <w:szCs w:val="14"/>
                <w:lang w:val="en-IE" w:eastAsia="en-IE"/>
              </w:rPr>
            </w:pPr>
          </w:p>
        </w:tc>
        <w:tc>
          <w:tcPr>
            <w:tcW w:w="532" w:type="dxa"/>
            <w:vMerge/>
            <w:tcBorders>
              <w:top w:val="nil"/>
              <w:left w:val="single" w:sz="4" w:space="0" w:color="auto"/>
              <w:bottom w:val="single" w:sz="4" w:space="0" w:color="auto"/>
              <w:right w:val="single" w:sz="4" w:space="0" w:color="auto"/>
            </w:tcBorders>
            <w:vAlign w:val="center"/>
            <w:hideMark/>
          </w:tcPr>
          <w:p w14:paraId="53613E82" w14:textId="77777777" w:rsidR="00682944" w:rsidRPr="00D111F1" w:rsidRDefault="00682944" w:rsidP="00C46D42">
            <w:pPr>
              <w:rPr>
                <w:rFonts w:ascii="Calibri" w:hAnsi="Calibri" w:cs="Calibri"/>
                <w:b/>
                <w:bCs/>
                <w:color w:val="000000"/>
                <w:sz w:val="14"/>
                <w:szCs w:val="14"/>
                <w:lang w:val="en-IE" w:eastAsia="en-IE"/>
              </w:rPr>
            </w:pPr>
          </w:p>
        </w:tc>
        <w:tc>
          <w:tcPr>
            <w:tcW w:w="550" w:type="dxa"/>
            <w:vMerge/>
            <w:tcBorders>
              <w:top w:val="nil"/>
              <w:left w:val="single" w:sz="4" w:space="0" w:color="auto"/>
              <w:bottom w:val="single" w:sz="4" w:space="0" w:color="auto"/>
              <w:right w:val="single" w:sz="4" w:space="0" w:color="auto"/>
            </w:tcBorders>
            <w:vAlign w:val="center"/>
            <w:hideMark/>
          </w:tcPr>
          <w:p w14:paraId="54A7D79E" w14:textId="77777777" w:rsidR="00682944" w:rsidRPr="00D111F1" w:rsidRDefault="00682944" w:rsidP="00C46D42">
            <w:pPr>
              <w:rPr>
                <w:rFonts w:ascii="Calibri" w:hAnsi="Calibri" w:cs="Calibri"/>
                <w:b/>
                <w:bCs/>
                <w:color w:val="000000"/>
                <w:sz w:val="14"/>
                <w:szCs w:val="14"/>
                <w:lang w:val="en-IE" w:eastAsia="en-IE"/>
              </w:rPr>
            </w:pPr>
          </w:p>
        </w:tc>
        <w:tc>
          <w:tcPr>
            <w:tcW w:w="647" w:type="dxa"/>
            <w:vMerge/>
            <w:tcBorders>
              <w:top w:val="nil"/>
              <w:left w:val="single" w:sz="4" w:space="0" w:color="auto"/>
              <w:bottom w:val="single" w:sz="4" w:space="0" w:color="000000"/>
              <w:right w:val="single" w:sz="4" w:space="0" w:color="auto"/>
            </w:tcBorders>
            <w:vAlign w:val="center"/>
            <w:hideMark/>
          </w:tcPr>
          <w:p w14:paraId="4607B2CC" w14:textId="77777777" w:rsidR="00682944" w:rsidRPr="00D111F1" w:rsidRDefault="00682944" w:rsidP="00C46D42">
            <w:pPr>
              <w:rPr>
                <w:rFonts w:ascii="Calibri" w:hAnsi="Calibri" w:cs="Calibri"/>
                <w:b/>
                <w:bCs/>
                <w:color w:val="000000"/>
                <w:sz w:val="14"/>
                <w:szCs w:val="14"/>
                <w:lang w:val="en-IE" w:eastAsia="en-IE"/>
              </w:rPr>
            </w:pPr>
          </w:p>
        </w:tc>
        <w:tc>
          <w:tcPr>
            <w:tcW w:w="647" w:type="dxa"/>
            <w:vMerge/>
            <w:tcBorders>
              <w:top w:val="nil"/>
              <w:left w:val="single" w:sz="4" w:space="0" w:color="auto"/>
              <w:bottom w:val="single" w:sz="4" w:space="0" w:color="auto"/>
              <w:right w:val="single" w:sz="4" w:space="0" w:color="auto"/>
            </w:tcBorders>
            <w:vAlign w:val="center"/>
            <w:hideMark/>
          </w:tcPr>
          <w:p w14:paraId="30631341" w14:textId="77777777" w:rsidR="00682944" w:rsidRPr="00D111F1" w:rsidRDefault="00682944" w:rsidP="00C46D42">
            <w:pPr>
              <w:rPr>
                <w:rFonts w:ascii="Calibri" w:hAnsi="Calibri" w:cs="Calibri"/>
                <w:b/>
                <w:bCs/>
                <w:color w:val="000000"/>
                <w:sz w:val="14"/>
                <w:szCs w:val="14"/>
                <w:lang w:val="en-IE" w:eastAsia="en-IE"/>
              </w:rPr>
            </w:pPr>
          </w:p>
        </w:tc>
        <w:tc>
          <w:tcPr>
            <w:tcW w:w="535" w:type="dxa"/>
            <w:vMerge/>
            <w:tcBorders>
              <w:top w:val="nil"/>
              <w:left w:val="single" w:sz="4" w:space="0" w:color="auto"/>
              <w:bottom w:val="single" w:sz="4" w:space="0" w:color="auto"/>
              <w:right w:val="single" w:sz="4" w:space="0" w:color="auto"/>
            </w:tcBorders>
            <w:vAlign w:val="center"/>
            <w:hideMark/>
          </w:tcPr>
          <w:p w14:paraId="63E6619A" w14:textId="77777777" w:rsidR="00682944" w:rsidRPr="00D111F1" w:rsidRDefault="00682944" w:rsidP="00C46D42">
            <w:pPr>
              <w:rPr>
                <w:rFonts w:ascii="Calibri" w:hAnsi="Calibri" w:cs="Calibri"/>
                <w:b/>
                <w:bCs/>
                <w:color w:val="000000"/>
                <w:sz w:val="14"/>
                <w:szCs w:val="14"/>
                <w:lang w:val="en-IE" w:eastAsia="en-IE"/>
              </w:rPr>
            </w:pPr>
          </w:p>
        </w:tc>
        <w:tc>
          <w:tcPr>
            <w:tcW w:w="535" w:type="dxa"/>
            <w:vMerge/>
            <w:tcBorders>
              <w:top w:val="nil"/>
              <w:left w:val="single" w:sz="4" w:space="0" w:color="auto"/>
              <w:bottom w:val="single" w:sz="4" w:space="0" w:color="auto"/>
              <w:right w:val="single" w:sz="4" w:space="0" w:color="auto"/>
            </w:tcBorders>
            <w:vAlign w:val="center"/>
            <w:hideMark/>
          </w:tcPr>
          <w:p w14:paraId="183B4B9B" w14:textId="77777777" w:rsidR="00682944" w:rsidRPr="00D111F1" w:rsidRDefault="00682944" w:rsidP="00C46D42">
            <w:pPr>
              <w:rPr>
                <w:rFonts w:ascii="Calibri" w:hAnsi="Calibri" w:cs="Calibri"/>
                <w:b/>
                <w:bCs/>
                <w:color w:val="000000"/>
                <w:sz w:val="14"/>
                <w:szCs w:val="14"/>
                <w:lang w:val="en-IE" w:eastAsia="en-IE"/>
              </w:rPr>
            </w:pPr>
          </w:p>
        </w:tc>
        <w:tc>
          <w:tcPr>
            <w:tcW w:w="647" w:type="dxa"/>
            <w:vMerge/>
            <w:tcBorders>
              <w:top w:val="nil"/>
              <w:left w:val="single" w:sz="4" w:space="0" w:color="auto"/>
              <w:bottom w:val="single" w:sz="4" w:space="0" w:color="000000"/>
              <w:right w:val="single" w:sz="4" w:space="0" w:color="auto"/>
            </w:tcBorders>
            <w:vAlign w:val="center"/>
            <w:hideMark/>
          </w:tcPr>
          <w:p w14:paraId="35D03A0C" w14:textId="77777777" w:rsidR="00682944" w:rsidRPr="00D111F1" w:rsidRDefault="00682944" w:rsidP="00C46D42">
            <w:pPr>
              <w:rPr>
                <w:rFonts w:ascii="Calibri" w:hAnsi="Calibri" w:cs="Calibri"/>
                <w:b/>
                <w:bCs/>
                <w:color w:val="000000"/>
                <w:sz w:val="14"/>
                <w:szCs w:val="14"/>
                <w:lang w:val="en-IE" w:eastAsia="en-IE"/>
              </w:rPr>
            </w:pPr>
          </w:p>
        </w:tc>
        <w:tc>
          <w:tcPr>
            <w:tcW w:w="647" w:type="dxa"/>
            <w:vMerge/>
            <w:tcBorders>
              <w:top w:val="nil"/>
              <w:left w:val="single" w:sz="4" w:space="0" w:color="auto"/>
              <w:bottom w:val="single" w:sz="4" w:space="0" w:color="auto"/>
              <w:right w:val="single" w:sz="4" w:space="0" w:color="auto"/>
            </w:tcBorders>
            <w:vAlign w:val="center"/>
            <w:hideMark/>
          </w:tcPr>
          <w:p w14:paraId="104FB5CE" w14:textId="77777777" w:rsidR="00682944" w:rsidRPr="00D111F1" w:rsidRDefault="00682944" w:rsidP="00C46D42">
            <w:pPr>
              <w:rPr>
                <w:rFonts w:ascii="Calibri" w:hAnsi="Calibri" w:cs="Calibri"/>
                <w:b/>
                <w:bCs/>
                <w:color w:val="000000"/>
                <w:sz w:val="14"/>
                <w:szCs w:val="14"/>
                <w:lang w:val="en-IE" w:eastAsia="en-IE"/>
              </w:rPr>
            </w:pPr>
          </w:p>
        </w:tc>
        <w:tc>
          <w:tcPr>
            <w:tcW w:w="567" w:type="dxa"/>
            <w:vMerge/>
            <w:tcBorders>
              <w:top w:val="nil"/>
              <w:left w:val="single" w:sz="4" w:space="0" w:color="auto"/>
              <w:bottom w:val="single" w:sz="4" w:space="0" w:color="auto"/>
              <w:right w:val="single" w:sz="4" w:space="0" w:color="auto"/>
            </w:tcBorders>
            <w:vAlign w:val="center"/>
            <w:hideMark/>
          </w:tcPr>
          <w:p w14:paraId="5CFE5256" w14:textId="77777777" w:rsidR="00682944" w:rsidRPr="00D111F1" w:rsidRDefault="00682944" w:rsidP="00C46D42">
            <w:pPr>
              <w:rPr>
                <w:rFonts w:ascii="Calibri" w:hAnsi="Calibri" w:cs="Calibri"/>
                <w:b/>
                <w:bCs/>
                <w:color w:val="000000"/>
                <w:sz w:val="14"/>
                <w:szCs w:val="14"/>
                <w:lang w:val="en-IE" w:eastAsia="en-IE"/>
              </w:rPr>
            </w:pPr>
          </w:p>
        </w:tc>
        <w:tc>
          <w:tcPr>
            <w:tcW w:w="614" w:type="dxa"/>
            <w:vMerge/>
            <w:tcBorders>
              <w:top w:val="nil"/>
              <w:left w:val="single" w:sz="4" w:space="0" w:color="auto"/>
              <w:bottom w:val="single" w:sz="4" w:space="0" w:color="auto"/>
              <w:right w:val="single" w:sz="4" w:space="0" w:color="auto"/>
            </w:tcBorders>
            <w:vAlign w:val="center"/>
            <w:hideMark/>
          </w:tcPr>
          <w:p w14:paraId="23A9976B" w14:textId="77777777" w:rsidR="00682944" w:rsidRPr="00D111F1" w:rsidRDefault="00682944" w:rsidP="00C46D42">
            <w:pPr>
              <w:rPr>
                <w:rFonts w:ascii="Calibri" w:hAnsi="Calibri" w:cs="Calibri"/>
                <w:b/>
                <w:bCs/>
                <w:color w:val="000000"/>
                <w:sz w:val="14"/>
                <w:szCs w:val="14"/>
                <w:lang w:val="en-IE" w:eastAsia="en-IE"/>
              </w:rPr>
            </w:pPr>
          </w:p>
        </w:tc>
        <w:tc>
          <w:tcPr>
            <w:tcW w:w="726" w:type="dxa"/>
            <w:vMerge/>
            <w:tcBorders>
              <w:top w:val="nil"/>
              <w:left w:val="single" w:sz="4" w:space="0" w:color="auto"/>
              <w:bottom w:val="single" w:sz="4" w:space="0" w:color="000000"/>
              <w:right w:val="single" w:sz="4" w:space="0" w:color="auto"/>
            </w:tcBorders>
            <w:vAlign w:val="center"/>
            <w:hideMark/>
          </w:tcPr>
          <w:p w14:paraId="3C22A61C" w14:textId="77777777" w:rsidR="00682944" w:rsidRPr="00D111F1" w:rsidRDefault="00682944" w:rsidP="00C46D42">
            <w:pPr>
              <w:rPr>
                <w:rFonts w:ascii="Calibri" w:hAnsi="Calibri" w:cs="Calibri"/>
                <w:b/>
                <w:bCs/>
                <w:color w:val="000000"/>
                <w:sz w:val="14"/>
                <w:szCs w:val="14"/>
                <w:lang w:val="en-IE" w:eastAsia="en-IE"/>
              </w:rPr>
            </w:pPr>
          </w:p>
        </w:tc>
        <w:tc>
          <w:tcPr>
            <w:tcW w:w="720" w:type="dxa"/>
            <w:vMerge/>
            <w:tcBorders>
              <w:top w:val="nil"/>
              <w:left w:val="single" w:sz="4" w:space="0" w:color="auto"/>
              <w:bottom w:val="single" w:sz="4" w:space="0" w:color="auto"/>
              <w:right w:val="single" w:sz="4" w:space="0" w:color="auto"/>
            </w:tcBorders>
            <w:vAlign w:val="center"/>
            <w:hideMark/>
          </w:tcPr>
          <w:p w14:paraId="184B4988" w14:textId="77777777" w:rsidR="00682944" w:rsidRPr="00D111F1" w:rsidRDefault="00682944" w:rsidP="00C46D42">
            <w:pPr>
              <w:rPr>
                <w:rFonts w:ascii="Calibri" w:hAnsi="Calibri" w:cs="Calibri"/>
                <w:b/>
                <w:bCs/>
                <w:color w:val="000000"/>
                <w:sz w:val="14"/>
                <w:szCs w:val="14"/>
                <w:lang w:val="en-IE" w:eastAsia="en-IE"/>
              </w:rPr>
            </w:pPr>
          </w:p>
        </w:tc>
        <w:tc>
          <w:tcPr>
            <w:tcW w:w="620" w:type="dxa"/>
            <w:vMerge/>
            <w:tcBorders>
              <w:top w:val="nil"/>
              <w:left w:val="single" w:sz="8" w:space="0" w:color="auto"/>
              <w:bottom w:val="single" w:sz="4" w:space="0" w:color="auto"/>
              <w:right w:val="single" w:sz="4" w:space="0" w:color="auto"/>
            </w:tcBorders>
            <w:vAlign w:val="center"/>
            <w:hideMark/>
          </w:tcPr>
          <w:p w14:paraId="1B509337" w14:textId="77777777" w:rsidR="00682944" w:rsidRPr="00D111F1" w:rsidRDefault="00682944" w:rsidP="00C46D42">
            <w:pPr>
              <w:rPr>
                <w:rFonts w:ascii="Calibri" w:hAnsi="Calibri" w:cs="Calibri"/>
                <w:b/>
                <w:bCs/>
                <w:color w:val="000000"/>
                <w:sz w:val="14"/>
                <w:szCs w:val="14"/>
                <w:lang w:val="en-IE" w:eastAsia="en-IE"/>
              </w:rPr>
            </w:pPr>
          </w:p>
        </w:tc>
        <w:tc>
          <w:tcPr>
            <w:tcW w:w="636" w:type="dxa"/>
            <w:vMerge/>
            <w:tcBorders>
              <w:top w:val="nil"/>
              <w:left w:val="single" w:sz="4" w:space="0" w:color="auto"/>
              <w:bottom w:val="single" w:sz="4" w:space="0" w:color="auto"/>
              <w:right w:val="single" w:sz="4" w:space="0" w:color="auto"/>
            </w:tcBorders>
            <w:vAlign w:val="center"/>
            <w:hideMark/>
          </w:tcPr>
          <w:p w14:paraId="7D2C7048" w14:textId="77777777" w:rsidR="00682944" w:rsidRPr="00D111F1" w:rsidRDefault="00682944" w:rsidP="00C46D42">
            <w:pPr>
              <w:rPr>
                <w:rFonts w:ascii="Calibri" w:hAnsi="Calibri" w:cs="Calibri"/>
                <w:b/>
                <w:bCs/>
                <w:color w:val="000000"/>
                <w:sz w:val="14"/>
                <w:szCs w:val="14"/>
                <w:lang w:val="en-IE" w:eastAsia="en-IE"/>
              </w:rPr>
            </w:pPr>
          </w:p>
        </w:tc>
        <w:tc>
          <w:tcPr>
            <w:tcW w:w="647" w:type="dxa"/>
            <w:vMerge/>
            <w:tcBorders>
              <w:top w:val="nil"/>
              <w:left w:val="single" w:sz="4" w:space="0" w:color="auto"/>
              <w:bottom w:val="single" w:sz="4" w:space="0" w:color="000000"/>
              <w:right w:val="single" w:sz="4" w:space="0" w:color="auto"/>
            </w:tcBorders>
            <w:vAlign w:val="center"/>
            <w:hideMark/>
          </w:tcPr>
          <w:p w14:paraId="2CDC690D" w14:textId="77777777" w:rsidR="00682944" w:rsidRPr="00D111F1" w:rsidRDefault="00682944" w:rsidP="00C46D42">
            <w:pPr>
              <w:rPr>
                <w:rFonts w:ascii="Calibri" w:hAnsi="Calibri" w:cs="Calibri"/>
                <w:b/>
                <w:bCs/>
                <w:color w:val="000000"/>
                <w:sz w:val="14"/>
                <w:szCs w:val="14"/>
                <w:lang w:val="en-IE" w:eastAsia="en-IE"/>
              </w:rPr>
            </w:pPr>
          </w:p>
        </w:tc>
        <w:tc>
          <w:tcPr>
            <w:tcW w:w="790" w:type="dxa"/>
            <w:vMerge/>
            <w:tcBorders>
              <w:top w:val="nil"/>
              <w:left w:val="single" w:sz="4" w:space="0" w:color="auto"/>
              <w:bottom w:val="single" w:sz="4" w:space="0" w:color="auto"/>
              <w:right w:val="single" w:sz="8" w:space="0" w:color="auto"/>
            </w:tcBorders>
            <w:vAlign w:val="center"/>
            <w:hideMark/>
          </w:tcPr>
          <w:p w14:paraId="1EB6EAF8" w14:textId="77777777" w:rsidR="00682944" w:rsidRPr="00D111F1" w:rsidRDefault="00682944" w:rsidP="00C46D42">
            <w:pPr>
              <w:rPr>
                <w:rFonts w:ascii="Calibri" w:hAnsi="Calibri" w:cs="Calibri"/>
                <w:b/>
                <w:bCs/>
                <w:color w:val="000000"/>
                <w:sz w:val="14"/>
                <w:szCs w:val="14"/>
                <w:lang w:val="en-IE" w:eastAsia="en-IE"/>
              </w:rPr>
            </w:pPr>
          </w:p>
        </w:tc>
      </w:tr>
      <w:tr w:rsidR="00682944" w:rsidRPr="00D111F1" w14:paraId="4E667472" w14:textId="77777777" w:rsidTr="00C46D42">
        <w:trPr>
          <w:trHeight w:val="24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260B208F" w14:textId="77777777" w:rsidR="00682944" w:rsidRPr="00D111F1" w:rsidRDefault="00682944" w:rsidP="00C46D42">
            <w:pPr>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Sportsbook stakes</w:t>
            </w:r>
          </w:p>
        </w:tc>
        <w:tc>
          <w:tcPr>
            <w:tcW w:w="535" w:type="dxa"/>
            <w:tcBorders>
              <w:top w:val="nil"/>
              <w:left w:val="nil"/>
              <w:bottom w:val="single" w:sz="4" w:space="0" w:color="auto"/>
              <w:right w:val="single" w:sz="4" w:space="0" w:color="auto"/>
            </w:tcBorders>
            <w:shd w:val="clear" w:color="000000" w:fill="FFF2CC"/>
            <w:noWrap/>
            <w:vAlign w:val="center"/>
            <w:hideMark/>
          </w:tcPr>
          <w:p w14:paraId="13ECE19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5,847</w:t>
            </w:r>
          </w:p>
        </w:tc>
        <w:tc>
          <w:tcPr>
            <w:tcW w:w="535" w:type="dxa"/>
            <w:tcBorders>
              <w:top w:val="nil"/>
              <w:left w:val="nil"/>
              <w:bottom w:val="single" w:sz="4" w:space="0" w:color="auto"/>
              <w:right w:val="single" w:sz="4" w:space="0" w:color="auto"/>
            </w:tcBorders>
            <w:shd w:val="clear" w:color="000000" w:fill="FFF2CC"/>
            <w:noWrap/>
            <w:vAlign w:val="center"/>
            <w:hideMark/>
          </w:tcPr>
          <w:p w14:paraId="01966CCB"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6,983</w:t>
            </w:r>
          </w:p>
        </w:tc>
        <w:tc>
          <w:tcPr>
            <w:tcW w:w="647" w:type="dxa"/>
            <w:tcBorders>
              <w:top w:val="nil"/>
              <w:left w:val="nil"/>
              <w:bottom w:val="single" w:sz="4" w:space="0" w:color="auto"/>
              <w:right w:val="single" w:sz="4" w:space="0" w:color="auto"/>
            </w:tcBorders>
            <w:shd w:val="clear" w:color="000000" w:fill="FFF2CC"/>
            <w:noWrap/>
            <w:vAlign w:val="center"/>
            <w:hideMark/>
          </w:tcPr>
          <w:p w14:paraId="02D8578E"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-16%</w:t>
            </w:r>
          </w:p>
        </w:tc>
        <w:tc>
          <w:tcPr>
            <w:tcW w:w="535" w:type="dxa"/>
            <w:tcBorders>
              <w:top w:val="nil"/>
              <w:left w:val="nil"/>
              <w:bottom w:val="single" w:sz="4" w:space="0" w:color="auto"/>
              <w:right w:val="single" w:sz="4" w:space="0" w:color="auto"/>
            </w:tcBorders>
            <w:shd w:val="clear" w:color="000000" w:fill="C6E0B4"/>
            <w:noWrap/>
            <w:vAlign w:val="center"/>
            <w:hideMark/>
          </w:tcPr>
          <w:p w14:paraId="40A391B8"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4,173</w:t>
            </w:r>
          </w:p>
        </w:tc>
        <w:tc>
          <w:tcPr>
            <w:tcW w:w="535" w:type="dxa"/>
            <w:tcBorders>
              <w:top w:val="nil"/>
              <w:left w:val="nil"/>
              <w:bottom w:val="single" w:sz="4" w:space="0" w:color="auto"/>
              <w:right w:val="single" w:sz="4" w:space="0" w:color="auto"/>
            </w:tcBorders>
            <w:shd w:val="clear" w:color="000000" w:fill="C6E0B4"/>
            <w:noWrap/>
            <w:vAlign w:val="center"/>
            <w:hideMark/>
          </w:tcPr>
          <w:p w14:paraId="5E1A087C"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4,578</w:t>
            </w:r>
          </w:p>
        </w:tc>
        <w:tc>
          <w:tcPr>
            <w:tcW w:w="647" w:type="dxa"/>
            <w:tcBorders>
              <w:top w:val="nil"/>
              <w:left w:val="nil"/>
              <w:bottom w:val="single" w:sz="4" w:space="0" w:color="auto"/>
              <w:right w:val="single" w:sz="4" w:space="0" w:color="auto"/>
            </w:tcBorders>
            <w:shd w:val="clear" w:color="000000" w:fill="C6E0B4"/>
            <w:noWrap/>
            <w:vAlign w:val="center"/>
            <w:hideMark/>
          </w:tcPr>
          <w:p w14:paraId="27C456F6"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-9%</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3248F40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748</w:t>
            </w:r>
          </w:p>
        </w:tc>
        <w:tc>
          <w:tcPr>
            <w:tcW w:w="550" w:type="dxa"/>
            <w:tcBorders>
              <w:top w:val="nil"/>
              <w:left w:val="nil"/>
              <w:bottom w:val="single" w:sz="4" w:space="0" w:color="auto"/>
              <w:right w:val="single" w:sz="4" w:space="0" w:color="auto"/>
            </w:tcBorders>
            <w:shd w:val="clear" w:color="000000" w:fill="BFBFBF"/>
            <w:noWrap/>
            <w:vAlign w:val="center"/>
            <w:hideMark/>
          </w:tcPr>
          <w:p w14:paraId="33C5C5FF"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755</w:t>
            </w:r>
          </w:p>
        </w:tc>
        <w:tc>
          <w:tcPr>
            <w:tcW w:w="647" w:type="dxa"/>
            <w:tcBorders>
              <w:top w:val="nil"/>
              <w:left w:val="nil"/>
              <w:bottom w:val="single" w:sz="4" w:space="0" w:color="auto"/>
              <w:right w:val="single" w:sz="4" w:space="0" w:color="auto"/>
            </w:tcBorders>
            <w:shd w:val="clear" w:color="000000" w:fill="BFBFBF"/>
            <w:noWrap/>
            <w:vAlign w:val="center"/>
            <w:hideMark/>
          </w:tcPr>
          <w:p w14:paraId="4549963D"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w:t>
            </w:r>
          </w:p>
        </w:tc>
        <w:tc>
          <w:tcPr>
            <w:tcW w:w="647" w:type="dxa"/>
            <w:tcBorders>
              <w:top w:val="nil"/>
              <w:left w:val="nil"/>
              <w:bottom w:val="single" w:sz="4" w:space="0" w:color="auto"/>
              <w:right w:val="single" w:sz="4" w:space="0" w:color="auto"/>
            </w:tcBorders>
            <w:shd w:val="clear" w:color="000000" w:fill="BFBFBF"/>
            <w:noWrap/>
            <w:vAlign w:val="center"/>
            <w:hideMark/>
          </w:tcPr>
          <w:p w14:paraId="33156A64"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w:t>
            </w:r>
          </w:p>
        </w:tc>
        <w:tc>
          <w:tcPr>
            <w:tcW w:w="535" w:type="dxa"/>
            <w:tcBorders>
              <w:top w:val="nil"/>
              <w:left w:val="nil"/>
              <w:bottom w:val="single" w:sz="4" w:space="0" w:color="auto"/>
              <w:right w:val="single" w:sz="4" w:space="0" w:color="auto"/>
            </w:tcBorders>
            <w:shd w:val="clear" w:color="auto" w:fill="auto"/>
            <w:noWrap/>
            <w:vAlign w:val="center"/>
            <w:hideMark/>
          </w:tcPr>
          <w:p w14:paraId="579F5C10"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9,713</w:t>
            </w:r>
          </w:p>
        </w:tc>
        <w:tc>
          <w:tcPr>
            <w:tcW w:w="535" w:type="dxa"/>
            <w:tcBorders>
              <w:top w:val="nil"/>
              <w:left w:val="nil"/>
              <w:bottom w:val="single" w:sz="4" w:space="0" w:color="auto"/>
              <w:right w:val="single" w:sz="4" w:space="0" w:color="auto"/>
            </w:tcBorders>
            <w:shd w:val="clear" w:color="000000" w:fill="FFFFFF"/>
            <w:noWrap/>
            <w:vAlign w:val="center"/>
            <w:hideMark/>
          </w:tcPr>
          <w:p w14:paraId="179BB49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6,751</w:t>
            </w:r>
          </w:p>
        </w:tc>
        <w:tc>
          <w:tcPr>
            <w:tcW w:w="647" w:type="dxa"/>
            <w:tcBorders>
              <w:top w:val="nil"/>
              <w:left w:val="nil"/>
              <w:bottom w:val="single" w:sz="4" w:space="0" w:color="auto"/>
              <w:right w:val="single" w:sz="4" w:space="0" w:color="auto"/>
            </w:tcBorders>
            <w:shd w:val="clear" w:color="auto" w:fill="auto"/>
            <w:noWrap/>
            <w:vAlign w:val="center"/>
            <w:hideMark/>
          </w:tcPr>
          <w:p w14:paraId="4B6B07F3"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+44%</w:t>
            </w:r>
          </w:p>
        </w:tc>
        <w:tc>
          <w:tcPr>
            <w:tcW w:w="647" w:type="dxa"/>
            <w:tcBorders>
              <w:top w:val="nil"/>
              <w:left w:val="nil"/>
              <w:bottom w:val="single" w:sz="4" w:space="0" w:color="auto"/>
              <w:right w:val="single" w:sz="4" w:space="0" w:color="auto"/>
            </w:tcBorders>
            <w:shd w:val="clear" w:color="auto" w:fill="auto"/>
            <w:noWrap/>
            <w:vAlign w:val="center"/>
            <w:hideMark/>
          </w:tcPr>
          <w:p w14:paraId="641CD6FB"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+46%</w:t>
            </w:r>
          </w:p>
        </w:tc>
        <w:tc>
          <w:tcPr>
            <w:tcW w:w="567" w:type="dxa"/>
            <w:tcBorders>
              <w:top w:val="nil"/>
              <w:left w:val="nil"/>
              <w:bottom w:val="single" w:sz="4" w:space="0" w:color="auto"/>
              <w:right w:val="single" w:sz="4" w:space="0" w:color="auto"/>
            </w:tcBorders>
            <w:shd w:val="clear" w:color="000000" w:fill="DDEBF7"/>
            <w:noWrap/>
            <w:vAlign w:val="center"/>
            <w:hideMark/>
          </w:tcPr>
          <w:p w14:paraId="417055FE"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4,411</w:t>
            </w:r>
          </w:p>
        </w:tc>
        <w:tc>
          <w:tcPr>
            <w:tcW w:w="614" w:type="dxa"/>
            <w:tcBorders>
              <w:top w:val="nil"/>
              <w:left w:val="nil"/>
              <w:bottom w:val="single" w:sz="4" w:space="0" w:color="auto"/>
              <w:right w:val="single" w:sz="4" w:space="0" w:color="auto"/>
            </w:tcBorders>
            <w:shd w:val="clear" w:color="000000" w:fill="DDEBF7"/>
            <w:noWrap/>
            <w:vAlign w:val="center"/>
            <w:hideMark/>
          </w:tcPr>
          <w:p w14:paraId="0D9FBFF4"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w:t>
            </w: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396</w:t>
            </w:r>
          </w:p>
        </w:tc>
        <w:tc>
          <w:tcPr>
            <w:tcW w:w="726" w:type="dxa"/>
            <w:tcBorders>
              <w:top w:val="nil"/>
              <w:left w:val="nil"/>
              <w:bottom w:val="single" w:sz="4" w:space="0" w:color="auto"/>
              <w:right w:val="single" w:sz="4" w:space="0" w:color="auto"/>
            </w:tcBorders>
            <w:shd w:val="clear" w:color="000000" w:fill="DDEBF7"/>
            <w:noWrap/>
            <w:vAlign w:val="center"/>
            <w:hideMark/>
          </w:tcPr>
          <w:p w14:paraId="44939C7A"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+84%</w:t>
            </w:r>
          </w:p>
        </w:tc>
        <w:tc>
          <w:tcPr>
            <w:tcW w:w="720" w:type="dxa"/>
            <w:tcBorders>
              <w:top w:val="nil"/>
              <w:left w:val="nil"/>
              <w:bottom w:val="single" w:sz="4" w:space="0" w:color="auto"/>
              <w:right w:val="single" w:sz="4" w:space="0" w:color="auto"/>
            </w:tcBorders>
            <w:shd w:val="clear" w:color="000000" w:fill="DDEBF7"/>
            <w:noWrap/>
            <w:vAlign w:val="center"/>
            <w:hideMark/>
          </w:tcPr>
          <w:p w14:paraId="6DE6CDEF"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+86%</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4A772CF4"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24,892</w:t>
            </w:r>
          </w:p>
        </w:tc>
        <w:tc>
          <w:tcPr>
            <w:tcW w:w="636" w:type="dxa"/>
            <w:tcBorders>
              <w:top w:val="nil"/>
              <w:left w:val="nil"/>
              <w:bottom w:val="single" w:sz="4" w:space="0" w:color="auto"/>
              <w:right w:val="single" w:sz="4" w:space="0" w:color="auto"/>
            </w:tcBorders>
            <w:shd w:val="clear" w:color="000000" w:fill="FCE4D6"/>
            <w:noWrap/>
            <w:vAlign w:val="center"/>
            <w:hideMark/>
          </w:tcPr>
          <w:p w14:paraId="59047278"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21,463</w:t>
            </w:r>
          </w:p>
        </w:tc>
        <w:tc>
          <w:tcPr>
            <w:tcW w:w="647" w:type="dxa"/>
            <w:tcBorders>
              <w:top w:val="nil"/>
              <w:left w:val="nil"/>
              <w:bottom w:val="single" w:sz="4" w:space="0" w:color="auto"/>
              <w:right w:val="single" w:sz="4" w:space="0" w:color="auto"/>
            </w:tcBorders>
            <w:shd w:val="clear" w:color="000000" w:fill="FCE4D6"/>
            <w:noWrap/>
            <w:vAlign w:val="center"/>
            <w:hideMark/>
          </w:tcPr>
          <w:p w14:paraId="1AA839AA"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+16%</w:t>
            </w:r>
          </w:p>
        </w:tc>
        <w:tc>
          <w:tcPr>
            <w:tcW w:w="790" w:type="dxa"/>
            <w:tcBorders>
              <w:top w:val="nil"/>
              <w:left w:val="nil"/>
              <w:bottom w:val="single" w:sz="4" w:space="0" w:color="auto"/>
              <w:right w:val="single" w:sz="8" w:space="0" w:color="auto"/>
            </w:tcBorders>
            <w:shd w:val="clear" w:color="000000" w:fill="FCE4D6"/>
            <w:noWrap/>
            <w:vAlign w:val="center"/>
            <w:hideMark/>
          </w:tcPr>
          <w:p w14:paraId="42B900F4"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+17%</w:t>
            </w:r>
          </w:p>
        </w:tc>
      </w:tr>
      <w:tr w:rsidR="00682944" w:rsidRPr="00D111F1" w14:paraId="28DCA058" w14:textId="77777777" w:rsidTr="00C46D42">
        <w:trPr>
          <w:trHeight w:val="33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4B8E1128" w14:textId="77777777" w:rsidR="00682944" w:rsidRPr="00D111F1" w:rsidRDefault="00682944" w:rsidP="00C46D42">
            <w:pPr>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Sportsbook net revenue margin</w:t>
            </w:r>
          </w:p>
        </w:tc>
        <w:tc>
          <w:tcPr>
            <w:tcW w:w="535" w:type="dxa"/>
            <w:tcBorders>
              <w:top w:val="nil"/>
              <w:left w:val="nil"/>
              <w:bottom w:val="single" w:sz="4" w:space="0" w:color="auto"/>
              <w:right w:val="single" w:sz="4" w:space="0" w:color="auto"/>
            </w:tcBorders>
            <w:shd w:val="clear" w:color="000000" w:fill="FFF2CC"/>
            <w:noWrap/>
            <w:vAlign w:val="center"/>
            <w:hideMark/>
          </w:tcPr>
          <w:p w14:paraId="2434F9E9"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10.5%</w:t>
            </w:r>
          </w:p>
        </w:tc>
        <w:tc>
          <w:tcPr>
            <w:tcW w:w="535" w:type="dxa"/>
            <w:tcBorders>
              <w:top w:val="nil"/>
              <w:left w:val="nil"/>
              <w:bottom w:val="single" w:sz="4" w:space="0" w:color="auto"/>
              <w:right w:val="single" w:sz="4" w:space="0" w:color="auto"/>
            </w:tcBorders>
            <w:shd w:val="clear" w:color="000000" w:fill="FFF2CC"/>
            <w:noWrap/>
            <w:vAlign w:val="center"/>
            <w:hideMark/>
          </w:tcPr>
          <w:p w14:paraId="1F6412F9"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9.3%</w:t>
            </w:r>
          </w:p>
        </w:tc>
        <w:tc>
          <w:tcPr>
            <w:tcW w:w="647" w:type="dxa"/>
            <w:tcBorders>
              <w:top w:val="nil"/>
              <w:left w:val="nil"/>
              <w:bottom w:val="single" w:sz="4" w:space="0" w:color="auto"/>
              <w:right w:val="single" w:sz="4" w:space="0" w:color="auto"/>
            </w:tcBorders>
            <w:shd w:val="clear" w:color="000000" w:fill="FFF2CC"/>
            <w:noWrap/>
            <w:vAlign w:val="center"/>
            <w:hideMark/>
          </w:tcPr>
          <w:p w14:paraId="5D389E31"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+120bps</w:t>
            </w:r>
          </w:p>
        </w:tc>
        <w:tc>
          <w:tcPr>
            <w:tcW w:w="535" w:type="dxa"/>
            <w:tcBorders>
              <w:top w:val="nil"/>
              <w:left w:val="nil"/>
              <w:bottom w:val="single" w:sz="4" w:space="0" w:color="auto"/>
              <w:right w:val="single" w:sz="4" w:space="0" w:color="auto"/>
            </w:tcBorders>
            <w:shd w:val="clear" w:color="000000" w:fill="C6E0B4"/>
            <w:noWrap/>
            <w:vAlign w:val="center"/>
            <w:hideMark/>
          </w:tcPr>
          <w:p w14:paraId="60199F6E"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13.6%</w:t>
            </w:r>
          </w:p>
        </w:tc>
        <w:tc>
          <w:tcPr>
            <w:tcW w:w="535" w:type="dxa"/>
            <w:tcBorders>
              <w:top w:val="nil"/>
              <w:left w:val="nil"/>
              <w:bottom w:val="single" w:sz="4" w:space="0" w:color="auto"/>
              <w:right w:val="single" w:sz="4" w:space="0" w:color="auto"/>
            </w:tcBorders>
            <w:shd w:val="clear" w:color="000000" w:fill="C6E0B4"/>
            <w:noWrap/>
            <w:vAlign w:val="center"/>
            <w:hideMark/>
          </w:tcPr>
          <w:p w14:paraId="520632CD"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9.1%</w:t>
            </w:r>
          </w:p>
        </w:tc>
        <w:tc>
          <w:tcPr>
            <w:tcW w:w="647" w:type="dxa"/>
            <w:tcBorders>
              <w:top w:val="nil"/>
              <w:left w:val="nil"/>
              <w:bottom w:val="single" w:sz="4" w:space="0" w:color="auto"/>
              <w:right w:val="single" w:sz="4" w:space="0" w:color="auto"/>
            </w:tcBorders>
            <w:shd w:val="clear" w:color="000000" w:fill="C6E0B4"/>
            <w:noWrap/>
            <w:vAlign w:val="center"/>
            <w:hideMark/>
          </w:tcPr>
          <w:p w14:paraId="52D7B545"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+450bps</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3851E6E4"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8.5%</w:t>
            </w:r>
          </w:p>
        </w:tc>
        <w:tc>
          <w:tcPr>
            <w:tcW w:w="550" w:type="dxa"/>
            <w:tcBorders>
              <w:top w:val="nil"/>
              <w:left w:val="nil"/>
              <w:bottom w:val="single" w:sz="4" w:space="0" w:color="auto"/>
              <w:right w:val="single" w:sz="4" w:space="0" w:color="auto"/>
            </w:tcBorders>
            <w:shd w:val="clear" w:color="000000" w:fill="BFBFBF"/>
            <w:noWrap/>
            <w:vAlign w:val="center"/>
            <w:hideMark/>
          </w:tcPr>
          <w:p w14:paraId="391395F7"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7.5%</w:t>
            </w:r>
          </w:p>
        </w:tc>
        <w:tc>
          <w:tcPr>
            <w:tcW w:w="647" w:type="dxa"/>
            <w:tcBorders>
              <w:top w:val="nil"/>
              <w:left w:val="nil"/>
              <w:bottom w:val="single" w:sz="4" w:space="0" w:color="auto"/>
              <w:right w:val="single" w:sz="4" w:space="0" w:color="auto"/>
            </w:tcBorders>
            <w:shd w:val="clear" w:color="000000" w:fill="BFBFBF"/>
            <w:noWrap/>
            <w:vAlign w:val="center"/>
            <w:hideMark/>
          </w:tcPr>
          <w:p w14:paraId="3F6CF61A"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+100bps</w:t>
            </w:r>
          </w:p>
        </w:tc>
        <w:tc>
          <w:tcPr>
            <w:tcW w:w="647" w:type="dxa"/>
            <w:tcBorders>
              <w:top w:val="nil"/>
              <w:left w:val="nil"/>
              <w:bottom w:val="single" w:sz="4" w:space="0" w:color="auto"/>
              <w:right w:val="single" w:sz="4" w:space="0" w:color="auto"/>
            </w:tcBorders>
            <w:shd w:val="clear" w:color="000000" w:fill="BFBFBF"/>
            <w:noWrap/>
            <w:vAlign w:val="center"/>
            <w:hideMark/>
          </w:tcPr>
          <w:p w14:paraId="522A2753"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+100bps</w:t>
            </w:r>
          </w:p>
        </w:tc>
        <w:tc>
          <w:tcPr>
            <w:tcW w:w="535" w:type="dxa"/>
            <w:tcBorders>
              <w:top w:val="nil"/>
              <w:left w:val="nil"/>
              <w:bottom w:val="single" w:sz="4" w:space="0" w:color="auto"/>
              <w:right w:val="single" w:sz="4" w:space="0" w:color="auto"/>
            </w:tcBorders>
            <w:shd w:val="clear" w:color="auto" w:fill="auto"/>
            <w:noWrap/>
            <w:vAlign w:val="center"/>
            <w:hideMark/>
          </w:tcPr>
          <w:p w14:paraId="363379DD"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11.1%</w:t>
            </w:r>
          </w:p>
        </w:tc>
        <w:tc>
          <w:tcPr>
            <w:tcW w:w="535" w:type="dxa"/>
            <w:tcBorders>
              <w:top w:val="nil"/>
              <w:left w:val="nil"/>
              <w:bottom w:val="single" w:sz="4" w:space="0" w:color="auto"/>
              <w:right w:val="single" w:sz="4" w:space="0" w:color="auto"/>
            </w:tcBorders>
            <w:shd w:val="clear" w:color="auto" w:fill="auto"/>
            <w:noWrap/>
            <w:vAlign w:val="center"/>
            <w:hideMark/>
          </w:tcPr>
          <w:p w14:paraId="6FD6DD89"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10.1%</w:t>
            </w:r>
          </w:p>
        </w:tc>
        <w:tc>
          <w:tcPr>
            <w:tcW w:w="647" w:type="dxa"/>
            <w:tcBorders>
              <w:top w:val="nil"/>
              <w:left w:val="nil"/>
              <w:bottom w:val="single" w:sz="4" w:space="0" w:color="auto"/>
              <w:right w:val="single" w:sz="4" w:space="0" w:color="auto"/>
            </w:tcBorders>
            <w:shd w:val="clear" w:color="auto" w:fill="auto"/>
            <w:noWrap/>
            <w:vAlign w:val="center"/>
            <w:hideMark/>
          </w:tcPr>
          <w:p w14:paraId="20FDD133"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+100bps</w:t>
            </w:r>
          </w:p>
        </w:tc>
        <w:tc>
          <w:tcPr>
            <w:tcW w:w="647" w:type="dxa"/>
            <w:tcBorders>
              <w:top w:val="nil"/>
              <w:left w:val="nil"/>
              <w:bottom w:val="single" w:sz="4" w:space="0" w:color="auto"/>
              <w:right w:val="single" w:sz="4" w:space="0" w:color="auto"/>
            </w:tcBorders>
            <w:shd w:val="clear" w:color="auto" w:fill="auto"/>
            <w:noWrap/>
            <w:vAlign w:val="center"/>
            <w:hideMark/>
          </w:tcPr>
          <w:p w14:paraId="444F51E4"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+100bps</w:t>
            </w:r>
          </w:p>
        </w:tc>
        <w:tc>
          <w:tcPr>
            <w:tcW w:w="567" w:type="dxa"/>
            <w:tcBorders>
              <w:top w:val="nil"/>
              <w:left w:val="nil"/>
              <w:bottom w:val="single" w:sz="4" w:space="0" w:color="auto"/>
              <w:right w:val="single" w:sz="4" w:space="0" w:color="auto"/>
            </w:tcBorders>
            <w:shd w:val="clear" w:color="000000" w:fill="DDEBF7"/>
            <w:noWrap/>
            <w:vAlign w:val="center"/>
            <w:hideMark/>
          </w:tcPr>
          <w:p w14:paraId="320572CB"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4.6%</w:t>
            </w:r>
          </w:p>
        </w:tc>
        <w:tc>
          <w:tcPr>
            <w:tcW w:w="614" w:type="dxa"/>
            <w:tcBorders>
              <w:top w:val="nil"/>
              <w:left w:val="nil"/>
              <w:bottom w:val="single" w:sz="4" w:space="0" w:color="auto"/>
              <w:right w:val="single" w:sz="4" w:space="0" w:color="auto"/>
            </w:tcBorders>
            <w:shd w:val="clear" w:color="000000" w:fill="DDEBF7"/>
            <w:noWrap/>
            <w:vAlign w:val="center"/>
            <w:hideMark/>
          </w:tcPr>
          <w:p w14:paraId="16119CDB"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4.3%</w:t>
            </w:r>
          </w:p>
        </w:tc>
        <w:tc>
          <w:tcPr>
            <w:tcW w:w="726" w:type="dxa"/>
            <w:tcBorders>
              <w:top w:val="nil"/>
              <w:left w:val="nil"/>
              <w:bottom w:val="single" w:sz="4" w:space="0" w:color="auto"/>
              <w:right w:val="single" w:sz="4" w:space="0" w:color="auto"/>
            </w:tcBorders>
            <w:shd w:val="clear" w:color="000000" w:fill="DDEBF7"/>
            <w:noWrap/>
            <w:vAlign w:val="center"/>
            <w:hideMark/>
          </w:tcPr>
          <w:p w14:paraId="3CBB3F7F"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+30bps</w:t>
            </w:r>
          </w:p>
        </w:tc>
        <w:tc>
          <w:tcPr>
            <w:tcW w:w="720" w:type="dxa"/>
            <w:tcBorders>
              <w:top w:val="nil"/>
              <w:left w:val="nil"/>
              <w:bottom w:val="single" w:sz="4" w:space="0" w:color="auto"/>
              <w:right w:val="single" w:sz="4" w:space="0" w:color="auto"/>
            </w:tcBorders>
            <w:shd w:val="clear" w:color="000000" w:fill="DDEBF7"/>
            <w:noWrap/>
            <w:vAlign w:val="center"/>
            <w:hideMark/>
          </w:tcPr>
          <w:p w14:paraId="767FBEFA"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+30bps</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1DCE86D7"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10.1%</w:t>
            </w:r>
          </w:p>
        </w:tc>
        <w:tc>
          <w:tcPr>
            <w:tcW w:w="636" w:type="dxa"/>
            <w:tcBorders>
              <w:top w:val="nil"/>
              <w:left w:val="nil"/>
              <w:bottom w:val="single" w:sz="4" w:space="0" w:color="auto"/>
              <w:right w:val="single" w:sz="4" w:space="0" w:color="auto"/>
            </w:tcBorders>
            <w:shd w:val="clear" w:color="000000" w:fill="FCE4D6"/>
            <w:noWrap/>
            <w:vAlign w:val="center"/>
            <w:hideMark/>
          </w:tcPr>
          <w:p w14:paraId="1717B010"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8.9%</w:t>
            </w:r>
          </w:p>
        </w:tc>
        <w:tc>
          <w:tcPr>
            <w:tcW w:w="647" w:type="dxa"/>
            <w:tcBorders>
              <w:top w:val="nil"/>
              <w:left w:val="nil"/>
              <w:bottom w:val="single" w:sz="4" w:space="0" w:color="auto"/>
              <w:right w:val="single" w:sz="4" w:space="0" w:color="auto"/>
            </w:tcBorders>
            <w:shd w:val="clear" w:color="000000" w:fill="FCE4D6"/>
            <w:noWrap/>
            <w:vAlign w:val="center"/>
            <w:hideMark/>
          </w:tcPr>
          <w:p w14:paraId="02CA1402"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+120bps</w:t>
            </w:r>
          </w:p>
        </w:tc>
        <w:tc>
          <w:tcPr>
            <w:tcW w:w="790" w:type="dxa"/>
            <w:tcBorders>
              <w:top w:val="nil"/>
              <w:left w:val="nil"/>
              <w:bottom w:val="single" w:sz="4" w:space="0" w:color="auto"/>
              <w:right w:val="single" w:sz="8" w:space="0" w:color="auto"/>
            </w:tcBorders>
            <w:shd w:val="clear" w:color="000000" w:fill="FCE4D6"/>
            <w:noWrap/>
            <w:vAlign w:val="center"/>
            <w:hideMark/>
          </w:tcPr>
          <w:p w14:paraId="1D6E3B10"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+120bps</w:t>
            </w:r>
          </w:p>
        </w:tc>
      </w:tr>
      <w:tr w:rsidR="00682944" w:rsidRPr="00D111F1" w14:paraId="68135A5E" w14:textId="77777777" w:rsidTr="00C46D42">
        <w:trPr>
          <w:trHeight w:val="105"/>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33001E0C" w14:textId="77777777" w:rsidR="00682944" w:rsidRPr="00D111F1" w:rsidRDefault="00682944" w:rsidP="00C46D42">
            <w:pPr>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2CC"/>
            <w:noWrap/>
            <w:vAlign w:val="center"/>
            <w:hideMark/>
          </w:tcPr>
          <w:p w14:paraId="268D702D"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2CC"/>
            <w:noWrap/>
            <w:vAlign w:val="center"/>
            <w:hideMark/>
          </w:tcPr>
          <w:p w14:paraId="1B154292"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2CC"/>
            <w:noWrap/>
            <w:vAlign w:val="center"/>
            <w:hideMark/>
          </w:tcPr>
          <w:p w14:paraId="19A794D0"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4D04A4C3"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4631A555"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C6E0B4"/>
            <w:noWrap/>
            <w:vAlign w:val="center"/>
            <w:hideMark/>
          </w:tcPr>
          <w:p w14:paraId="79A07535"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1BBD6F76"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50" w:type="dxa"/>
            <w:tcBorders>
              <w:top w:val="nil"/>
              <w:left w:val="nil"/>
              <w:bottom w:val="single" w:sz="4" w:space="0" w:color="auto"/>
              <w:right w:val="single" w:sz="4" w:space="0" w:color="auto"/>
            </w:tcBorders>
            <w:shd w:val="clear" w:color="000000" w:fill="BFBFBF"/>
            <w:noWrap/>
            <w:vAlign w:val="center"/>
            <w:hideMark/>
          </w:tcPr>
          <w:p w14:paraId="4D69C96C"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6E611FFB"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1F14C1AB"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auto" w:fill="auto"/>
            <w:noWrap/>
            <w:vAlign w:val="center"/>
            <w:hideMark/>
          </w:tcPr>
          <w:p w14:paraId="7A567CBB"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FFF"/>
            <w:noWrap/>
            <w:vAlign w:val="center"/>
            <w:hideMark/>
          </w:tcPr>
          <w:p w14:paraId="62FC1A4D"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7C89EC49"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523AB770"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67" w:type="dxa"/>
            <w:tcBorders>
              <w:top w:val="nil"/>
              <w:left w:val="nil"/>
              <w:bottom w:val="single" w:sz="4" w:space="0" w:color="auto"/>
              <w:right w:val="single" w:sz="4" w:space="0" w:color="auto"/>
            </w:tcBorders>
            <w:shd w:val="clear" w:color="000000" w:fill="DDEBF7"/>
            <w:noWrap/>
            <w:vAlign w:val="center"/>
            <w:hideMark/>
          </w:tcPr>
          <w:p w14:paraId="319C1489"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14" w:type="dxa"/>
            <w:tcBorders>
              <w:top w:val="nil"/>
              <w:left w:val="nil"/>
              <w:bottom w:val="single" w:sz="4" w:space="0" w:color="auto"/>
              <w:right w:val="single" w:sz="4" w:space="0" w:color="auto"/>
            </w:tcBorders>
            <w:shd w:val="clear" w:color="000000" w:fill="DDEBF7"/>
            <w:noWrap/>
            <w:vAlign w:val="center"/>
            <w:hideMark/>
          </w:tcPr>
          <w:p w14:paraId="4BCCA53C"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26" w:type="dxa"/>
            <w:tcBorders>
              <w:top w:val="nil"/>
              <w:left w:val="nil"/>
              <w:bottom w:val="single" w:sz="4" w:space="0" w:color="auto"/>
              <w:right w:val="single" w:sz="4" w:space="0" w:color="auto"/>
            </w:tcBorders>
            <w:shd w:val="clear" w:color="000000" w:fill="DDEBF7"/>
            <w:noWrap/>
            <w:vAlign w:val="center"/>
            <w:hideMark/>
          </w:tcPr>
          <w:p w14:paraId="04EBC3FF"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20" w:type="dxa"/>
            <w:tcBorders>
              <w:top w:val="nil"/>
              <w:left w:val="nil"/>
              <w:bottom w:val="single" w:sz="4" w:space="0" w:color="auto"/>
              <w:right w:val="single" w:sz="4" w:space="0" w:color="auto"/>
            </w:tcBorders>
            <w:shd w:val="clear" w:color="000000" w:fill="DDEBF7"/>
            <w:noWrap/>
            <w:vAlign w:val="center"/>
            <w:hideMark/>
          </w:tcPr>
          <w:p w14:paraId="63CAAEE7"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71A4C6A1"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36" w:type="dxa"/>
            <w:tcBorders>
              <w:top w:val="nil"/>
              <w:left w:val="nil"/>
              <w:bottom w:val="single" w:sz="4" w:space="0" w:color="auto"/>
              <w:right w:val="single" w:sz="4" w:space="0" w:color="auto"/>
            </w:tcBorders>
            <w:shd w:val="clear" w:color="000000" w:fill="FCE4D6"/>
            <w:noWrap/>
            <w:vAlign w:val="center"/>
            <w:hideMark/>
          </w:tcPr>
          <w:p w14:paraId="59651236"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CE4D6"/>
            <w:noWrap/>
            <w:vAlign w:val="center"/>
            <w:hideMark/>
          </w:tcPr>
          <w:p w14:paraId="1578880C"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90" w:type="dxa"/>
            <w:tcBorders>
              <w:top w:val="nil"/>
              <w:left w:val="nil"/>
              <w:bottom w:val="single" w:sz="4" w:space="0" w:color="auto"/>
              <w:right w:val="single" w:sz="8" w:space="0" w:color="auto"/>
            </w:tcBorders>
            <w:shd w:val="clear" w:color="000000" w:fill="FCE4D6"/>
            <w:noWrap/>
            <w:vAlign w:val="center"/>
            <w:hideMark/>
          </w:tcPr>
          <w:p w14:paraId="4C07F373"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r>
      <w:tr w:rsidR="00682944" w:rsidRPr="00D111F1" w14:paraId="1456F40F" w14:textId="77777777" w:rsidTr="00C46D42">
        <w:trPr>
          <w:trHeight w:val="24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497EAEF3" w14:textId="77777777" w:rsidR="00682944" w:rsidRPr="00D111F1" w:rsidRDefault="00682944" w:rsidP="00C46D42">
            <w:pPr>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Sports revenue</w:t>
            </w:r>
          </w:p>
        </w:tc>
        <w:tc>
          <w:tcPr>
            <w:tcW w:w="535" w:type="dxa"/>
            <w:tcBorders>
              <w:top w:val="nil"/>
              <w:left w:val="nil"/>
              <w:bottom w:val="single" w:sz="4" w:space="0" w:color="auto"/>
              <w:right w:val="single" w:sz="4" w:space="0" w:color="auto"/>
            </w:tcBorders>
            <w:shd w:val="clear" w:color="000000" w:fill="FFF2CC"/>
            <w:noWrap/>
            <w:vAlign w:val="center"/>
            <w:hideMark/>
          </w:tcPr>
          <w:p w14:paraId="1C0A8236"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813</w:t>
            </w:r>
          </w:p>
        </w:tc>
        <w:tc>
          <w:tcPr>
            <w:tcW w:w="535" w:type="dxa"/>
            <w:tcBorders>
              <w:top w:val="nil"/>
              <w:left w:val="nil"/>
              <w:bottom w:val="single" w:sz="4" w:space="0" w:color="auto"/>
              <w:right w:val="single" w:sz="4" w:space="0" w:color="auto"/>
            </w:tcBorders>
            <w:shd w:val="clear" w:color="000000" w:fill="FFF2CC"/>
            <w:noWrap/>
            <w:vAlign w:val="center"/>
            <w:hideMark/>
          </w:tcPr>
          <w:p w14:paraId="5A32149A"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896</w:t>
            </w:r>
          </w:p>
        </w:tc>
        <w:tc>
          <w:tcPr>
            <w:tcW w:w="647" w:type="dxa"/>
            <w:tcBorders>
              <w:top w:val="nil"/>
              <w:left w:val="nil"/>
              <w:bottom w:val="single" w:sz="4" w:space="0" w:color="auto"/>
              <w:right w:val="single" w:sz="4" w:space="0" w:color="auto"/>
            </w:tcBorders>
            <w:shd w:val="clear" w:color="000000" w:fill="FFF2CC"/>
            <w:noWrap/>
            <w:vAlign w:val="center"/>
            <w:hideMark/>
          </w:tcPr>
          <w:p w14:paraId="4E4D409F"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-9%</w:t>
            </w:r>
          </w:p>
        </w:tc>
        <w:tc>
          <w:tcPr>
            <w:tcW w:w="535" w:type="dxa"/>
            <w:tcBorders>
              <w:top w:val="nil"/>
              <w:left w:val="nil"/>
              <w:bottom w:val="single" w:sz="4" w:space="0" w:color="auto"/>
              <w:right w:val="single" w:sz="4" w:space="0" w:color="auto"/>
            </w:tcBorders>
            <w:shd w:val="clear" w:color="000000" w:fill="C6E0B4"/>
            <w:noWrap/>
            <w:vAlign w:val="center"/>
            <w:hideMark/>
          </w:tcPr>
          <w:p w14:paraId="04B4E417"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590</w:t>
            </w:r>
          </w:p>
        </w:tc>
        <w:tc>
          <w:tcPr>
            <w:tcW w:w="535" w:type="dxa"/>
            <w:tcBorders>
              <w:top w:val="nil"/>
              <w:left w:val="nil"/>
              <w:bottom w:val="single" w:sz="4" w:space="0" w:color="auto"/>
              <w:right w:val="single" w:sz="4" w:space="0" w:color="auto"/>
            </w:tcBorders>
            <w:shd w:val="clear" w:color="000000" w:fill="C6E0B4"/>
            <w:noWrap/>
            <w:vAlign w:val="center"/>
            <w:hideMark/>
          </w:tcPr>
          <w:p w14:paraId="2A9EEF0B"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442</w:t>
            </w:r>
          </w:p>
        </w:tc>
        <w:tc>
          <w:tcPr>
            <w:tcW w:w="647" w:type="dxa"/>
            <w:tcBorders>
              <w:top w:val="nil"/>
              <w:left w:val="nil"/>
              <w:bottom w:val="single" w:sz="4" w:space="0" w:color="auto"/>
              <w:right w:val="single" w:sz="4" w:space="0" w:color="auto"/>
            </w:tcBorders>
            <w:shd w:val="clear" w:color="000000" w:fill="C6E0B4"/>
            <w:noWrap/>
            <w:vAlign w:val="center"/>
            <w:hideMark/>
          </w:tcPr>
          <w:p w14:paraId="2E4544AD"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+34%</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326865DC"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64</w:t>
            </w:r>
          </w:p>
        </w:tc>
        <w:tc>
          <w:tcPr>
            <w:tcW w:w="550" w:type="dxa"/>
            <w:tcBorders>
              <w:top w:val="nil"/>
              <w:left w:val="nil"/>
              <w:bottom w:val="single" w:sz="4" w:space="0" w:color="auto"/>
              <w:right w:val="single" w:sz="4" w:space="0" w:color="auto"/>
            </w:tcBorders>
            <w:shd w:val="clear" w:color="000000" w:fill="BFBFBF"/>
            <w:noWrap/>
            <w:vAlign w:val="center"/>
            <w:hideMark/>
          </w:tcPr>
          <w:p w14:paraId="6A18678F"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57</w:t>
            </w:r>
          </w:p>
        </w:tc>
        <w:tc>
          <w:tcPr>
            <w:tcW w:w="647" w:type="dxa"/>
            <w:tcBorders>
              <w:top w:val="nil"/>
              <w:left w:val="nil"/>
              <w:bottom w:val="single" w:sz="4" w:space="0" w:color="auto"/>
              <w:right w:val="single" w:sz="4" w:space="0" w:color="auto"/>
            </w:tcBorders>
            <w:shd w:val="clear" w:color="000000" w:fill="BFBFBF"/>
            <w:noWrap/>
            <w:vAlign w:val="center"/>
            <w:hideMark/>
          </w:tcPr>
          <w:p w14:paraId="4549D375"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+12%</w:t>
            </w:r>
          </w:p>
        </w:tc>
        <w:tc>
          <w:tcPr>
            <w:tcW w:w="647" w:type="dxa"/>
            <w:tcBorders>
              <w:top w:val="nil"/>
              <w:left w:val="nil"/>
              <w:bottom w:val="single" w:sz="4" w:space="0" w:color="auto"/>
              <w:right w:val="single" w:sz="4" w:space="0" w:color="auto"/>
            </w:tcBorders>
            <w:shd w:val="clear" w:color="000000" w:fill="BFBFBF"/>
            <w:noWrap/>
            <w:vAlign w:val="center"/>
            <w:hideMark/>
          </w:tcPr>
          <w:p w14:paraId="3C4208AB"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+13%</w:t>
            </w:r>
          </w:p>
        </w:tc>
        <w:tc>
          <w:tcPr>
            <w:tcW w:w="535" w:type="dxa"/>
            <w:tcBorders>
              <w:top w:val="nil"/>
              <w:left w:val="nil"/>
              <w:bottom w:val="single" w:sz="4" w:space="0" w:color="auto"/>
              <w:right w:val="single" w:sz="4" w:space="0" w:color="auto"/>
            </w:tcBorders>
            <w:shd w:val="clear" w:color="auto" w:fill="auto"/>
            <w:noWrap/>
            <w:vAlign w:val="center"/>
            <w:hideMark/>
          </w:tcPr>
          <w:p w14:paraId="4C5367CE"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1075</w:t>
            </w:r>
          </w:p>
        </w:tc>
        <w:tc>
          <w:tcPr>
            <w:tcW w:w="535" w:type="dxa"/>
            <w:tcBorders>
              <w:top w:val="nil"/>
              <w:left w:val="nil"/>
              <w:bottom w:val="single" w:sz="4" w:space="0" w:color="auto"/>
              <w:right w:val="single" w:sz="4" w:space="0" w:color="auto"/>
            </w:tcBorders>
            <w:shd w:val="clear" w:color="000000" w:fill="FFFFFF"/>
            <w:noWrap/>
            <w:vAlign w:val="center"/>
            <w:hideMark/>
          </w:tcPr>
          <w:p w14:paraId="36C221F4"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681</w:t>
            </w:r>
          </w:p>
        </w:tc>
        <w:tc>
          <w:tcPr>
            <w:tcW w:w="647" w:type="dxa"/>
            <w:tcBorders>
              <w:top w:val="nil"/>
              <w:left w:val="nil"/>
              <w:bottom w:val="single" w:sz="4" w:space="0" w:color="auto"/>
              <w:right w:val="single" w:sz="4" w:space="0" w:color="auto"/>
            </w:tcBorders>
            <w:shd w:val="clear" w:color="auto" w:fill="auto"/>
            <w:noWrap/>
            <w:vAlign w:val="center"/>
            <w:hideMark/>
          </w:tcPr>
          <w:p w14:paraId="509D587E"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+58%</w:t>
            </w:r>
          </w:p>
        </w:tc>
        <w:tc>
          <w:tcPr>
            <w:tcW w:w="647" w:type="dxa"/>
            <w:tcBorders>
              <w:top w:val="nil"/>
              <w:left w:val="nil"/>
              <w:bottom w:val="single" w:sz="4" w:space="0" w:color="auto"/>
              <w:right w:val="single" w:sz="4" w:space="0" w:color="auto"/>
            </w:tcBorders>
            <w:shd w:val="clear" w:color="auto" w:fill="auto"/>
            <w:noWrap/>
            <w:vAlign w:val="center"/>
            <w:hideMark/>
          </w:tcPr>
          <w:p w14:paraId="3F58C539"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+59%</w:t>
            </w:r>
          </w:p>
        </w:tc>
        <w:tc>
          <w:tcPr>
            <w:tcW w:w="567" w:type="dxa"/>
            <w:tcBorders>
              <w:top w:val="nil"/>
              <w:left w:val="nil"/>
              <w:bottom w:val="single" w:sz="4" w:space="0" w:color="auto"/>
              <w:right w:val="single" w:sz="4" w:space="0" w:color="auto"/>
            </w:tcBorders>
            <w:shd w:val="clear" w:color="000000" w:fill="DDEBF7"/>
            <w:noWrap/>
            <w:vAlign w:val="center"/>
            <w:hideMark/>
          </w:tcPr>
          <w:p w14:paraId="4B92E151"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458</w:t>
            </w:r>
          </w:p>
        </w:tc>
        <w:tc>
          <w:tcPr>
            <w:tcW w:w="614" w:type="dxa"/>
            <w:tcBorders>
              <w:top w:val="nil"/>
              <w:left w:val="nil"/>
              <w:bottom w:val="single" w:sz="4" w:space="0" w:color="auto"/>
              <w:right w:val="single" w:sz="4" w:space="0" w:color="auto"/>
            </w:tcBorders>
            <w:shd w:val="clear" w:color="000000" w:fill="DDEBF7"/>
            <w:noWrap/>
            <w:vAlign w:val="center"/>
            <w:hideMark/>
          </w:tcPr>
          <w:p w14:paraId="5CDAB073"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325</w:t>
            </w:r>
          </w:p>
        </w:tc>
        <w:tc>
          <w:tcPr>
            <w:tcW w:w="726" w:type="dxa"/>
            <w:tcBorders>
              <w:top w:val="nil"/>
              <w:left w:val="nil"/>
              <w:bottom w:val="single" w:sz="4" w:space="0" w:color="auto"/>
              <w:right w:val="single" w:sz="4" w:space="0" w:color="auto"/>
            </w:tcBorders>
            <w:shd w:val="clear" w:color="000000" w:fill="DDEBF7"/>
            <w:noWrap/>
            <w:vAlign w:val="center"/>
            <w:hideMark/>
          </w:tcPr>
          <w:p w14:paraId="4CB00551"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+41%</w:t>
            </w:r>
          </w:p>
        </w:tc>
        <w:tc>
          <w:tcPr>
            <w:tcW w:w="720" w:type="dxa"/>
            <w:tcBorders>
              <w:top w:val="nil"/>
              <w:left w:val="nil"/>
              <w:bottom w:val="single" w:sz="4" w:space="0" w:color="auto"/>
              <w:right w:val="single" w:sz="4" w:space="0" w:color="auto"/>
            </w:tcBorders>
            <w:shd w:val="clear" w:color="000000" w:fill="DDEBF7"/>
            <w:noWrap/>
            <w:vAlign w:val="center"/>
            <w:hideMark/>
          </w:tcPr>
          <w:p w14:paraId="17C8D097"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+42%</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0DF6F45F"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3,000</w:t>
            </w:r>
          </w:p>
        </w:tc>
        <w:tc>
          <w:tcPr>
            <w:tcW w:w="636" w:type="dxa"/>
            <w:tcBorders>
              <w:top w:val="nil"/>
              <w:left w:val="nil"/>
              <w:bottom w:val="single" w:sz="4" w:space="0" w:color="auto"/>
              <w:right w:val="single" w:sz="4" w:space="0" w:color="auto"/>
            </w:tcBorders>
            <w:shd w:val="clear" w:color="000000" w:fill="FCE4D6"/>
            <w:noWrap/>
            <w:vAlign w:val="center"/>
            <w:hideMark/>
          </w:tcPr>
          <w:p w14:paraId="560986E0"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2,400</w:t>
            </w:r>
          </w:p>
        </w:tc>
        <w:tc>
          <w:tcPr>
            <w:tcW w:w="647" w:type="dxa"/>
            <w:tcBorders>
              <w:top w:val="nil"/>
              <w:left w:val="nil"/>
              <w:bottom w:val="single" w:sz="4" w:space="0" w:color="auto"/>
              <w:right w:val="single" w:sz="4" w:space="0" w:color="auto"/>
            </w:tcBorders>
            <w:shd w:val="clear" w:color="000000" w:fill="FCE4D6"/>
            <w:noWrap/>
            <w:vAlign w:val="center"/>
            <w:hideMark/>
          </w:tcPr>
          <w:p w14:paraId="46881937"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+25%</w:t>
            </w:r>
          </w:p>
        </w:tc>
        <w:tc>
          <w:tcPr>
            <w:tcW w:w="790" w:type="dxa"/>
            <w:tcBorders>
              <w:top w:val="nil"/>
              <w:left w:val="nil"/>
              <w:bottom w:val="single" w:sz="4" w:space="0" w:color="auto"/>
              <w:right w:val="single" w:sz="8" w:space="0" w:color="auto"/>
            </w:tcBorders>
            <w:shd w:val="clear" w:color="000000" w:fill="FCE4D6"/>
            <w:noWrap/>
            <w:vAlign w:val="center"/>
            <w:hideMark/>
          </w:tcPr>
          <w:p w14:paraId="6E3C24A6"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+25%</w:t>
            </w:r>
          </w:p>
        </w:tc>
      </w:tr>
      <w:tr w:rsidR="00682944" w:rsidRPr="00D111F1" w14:paraId="2A3244F5" w14:textId="77777777" w:rsidTr="00C46D42">
        <w:trPr>
          <w:trHeight w:val="24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66DDB1BF" w14:textId="77777777" w:rsidR="00682944" w:rsidRPr="00D111F1" w:rsidRDefault="00682944" w:rsidP="00C46D42">
            <w:pPr>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Gaming revenue</w:t>
            </w:r>
          </w:p>
        </w:tc>
        <w:tc>
          <w:tcPr>
            <w:tcW w:w="535" w:type="dxa"/>
            <w:tcBorders>
              <w:top w:val="nil"/>
              <w:left w:val="nil"/>
              <w:bottom w:val="single" w:sz="4" w:space="0" w:color="auto"/>
              <w:right w:val="single" w:sz="4" w:space="0" w:color="auto"/>
            </w:tcBorders>
            <w:shd w:val="clear" w:color="000000" w:fill="FFF2CC"/>
            <w:noWrap/>
            <w:vAlign w:val="center"/>
            <w:hideMark/>
          </w:tcPr>
          <w:p w14:paraId="61F8E578"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481</w:t>
            </w:r>
          </w:p>
        </w:tc>
        <w:tc>
          <w:tcPr>
            <w:tcW w:w="535" w:type="dxa"/>
            <w:tcBorders>
              <w:top w:val="nil"/>
              <w:left w:val="nil"/>
              <w:bottom w:val="single" w:sz="4" w:space="0" w:color="auto"/>
              <w:right w:val="single" w:sz="4" w:space="0" w:color="auto"/>
            </w:tcBorders>
            <w:shd w:val="clear" w:color="000000" w:fill="FFF2CC"/>
            <w:noWrap/>
            <w:vAlign w:val="center"/>
            <w:hideMark/>
          </w:tcPr>
          <w:p w14:paraId="24881AD1"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427</w:t>
            </w:r>
          </w:p>
        </w:tc>
        <w:tc>
          <w:tcPr>
            <w:tcW w:w="647" w:type="dxa"/>
            <w:tcBorders>
              <w:top w:val="nil"/>
              <w:left w:val="nil"/>
              <w:bottom w:val="single" w:sz="4" w:space="0" w:color="auto"/>
              <w:right w:val="single" w:sz="4" w:space="0" w:color="auto"/>
            </w:tcBorders>
            <w:shd w:val="clear" w:color="000000" w:fill="FFF2CC"/>
            <w:noWrap/>
            <w:vAlign w:val="center"/>
            <w:hideMark/>
          </w:tcPr>
          <w:p w14:paraId="14797ED3"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+13%</w:t>
            </w:r>
          </w:p>
        </w:tc>
        <w:tc>
          <w:tcPr>
            <w:tcW w:w="535" w:type="dxa"/>
            <w:tcBorders>
              <w:top w:val="nil"/>
              <w:left w:val="nil"/>
              <w:bottom w:val="single" w:sz="4" w:space="0" w:color="auto"/>
              <w:right w:val="single" w:sz="4" w:space="0" w:color="auto"/>
            </w:tcBorders>
            <w:shd w:val="clear" w:color="000000" w:fill="C6E0B4"/>
            <w:noWrap/>
            <w:vAlign w:val="center"/>
            <w:hideMark/>
          </w:tcPr>
          <w:p w14:paraId="14030F4A"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385</w:t>
            </w:r>
          </w:p>
        </w:tc>
        <w:tc>
          <w:tcPr>
            <w:tcW w:w="535" w:type="dxa"/>
            <w:tcBorders>
              <w:top w:val="nil"/>
              <w:left w:val="nil"/>
              <w:bottom w:val="single" w:sz="4" w:space="0" w:color="auto"/>
              <w:right w:val="single" w:sz="4" w:space="0" w:color="auto"/>
            </w:tcBorders>
            <w:shd w:val="clear" w:color="000000" w:fill="C6E0B4"/>
            <w:noWrap/>
            <w:vAlign w:val="center"/>
            <w:hideMark/>
          </w:tcPr>
          <w:p w14:paraId="546E4AEB"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295</w:t>
            </w:r>
          </w:p>
        </w:tc>
        <w:tc>
          <w:tcPr>
            <w:tcW w:w="647" w:type="dxa"/>
            <w:tcBorders>
              <w:top w:val="nil"/>
              <w:left w:val="nil"/>
              <w:bottom w:val="single" w:sz="4" w:space="0" w:color="auto"/>
              <w:right w:val="single" w:sz="4" w:space="0" w:color="auto"/>
            </w:tcBorders>
            <w:shd w:val="clear" w:color="000000" w:fill="C6E0B4"/>
            <w:noWrap/>
            <w:vAlign w:val="center"/>
            <w:hideMark/>
          </w:tcPr>
          <w:p w14:paraId="263D0CB0"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+31%</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0F1C845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1161</w:t>
            </w:r>
          </w:p>
        </w:tc>
        <w:tc>
          <w:tcPr>
            <w:tcW w:w="550" w:type="dxa"/>
            <w:tcBorders>
              <w:top w:val="nil"/>
              <w:left w:val="nil"/>
              <w:bottom w:val="single" w:sz="4" w:space="0" w:color="auto"/>
              <w:right w:val="single" w:sz="4" w:space="0" w:color="auto"/>
            </w:tcBorders>
            <w:shd w:val="clear" w:color="000000" w:fill="BFBFBF"/>
            <w:noWrap/>
            <w:vAlign w:val="center"/>
            <w:hideMark/>
          </w:tcPr>
          <w:p w14:paraId="540D0319"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961</w:t>
            </w:r>
          </w:p>
        </w:tc>
        <w:tc>
          <w:tcPr>
            <w:tcW w:w="647" w:type="dxa"/>
            <w:tcBorders>
              <w:top w:val="nil"/>
              <w:left w:val="nil"/>
              <w:bottom w:val="single" w:sz="4" w:space="0" w:color="auto"/>
              <w:right w:val="single" w:sz="4" w:space="0" w:color="auto"/>
            </w:tcBorders>
            <w:shd w:val="clear" w:color="000000" w:fill="BFBFBF"/>
            <w:noWrap/>
            <w:vAlign w:val="center"/>
            <w:hideMark/>
          </w:tcPr>
          <w:p w14:paraId="123CB099"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+21%</w:t>
            </w:r>
          </w:p>
        </w:tc>
        <w:tc>
          <w:tcPr>
            <w:tcW w:w="647" w:type="dxa"/>
            <w:tcBorders>
              <w:top w:val="nil"/>
              <w:left w:val="nil"/>
              <w:bottom w:val="single" w:sz="4" w:space="0" w:color="auto"/>
              <w:right w:val="single" w:sz="4" w:space="0" w:color="auto"/>
            </w:tcBorders>
            <w:shd w:val="clear" w:color="000000" w:fill="BFBFBF"/>
            <w:noWrap/>
            <w:vAlign w:val="center"/>
            <w:hideMark/>
          </w:tcPr>
          <w:p w14:paraId="3D4FA13E"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+24%</w:t>
            </w:r>
          </w:p>
        </w:tc>
        <w:tc>
          <w:tcPr>
            <w:tcW w:w="535" w:type="dxa"/>
            <w:tcBorders>
              <w:top w:val="nil"/>
              <w:left w:val="nil"/>
              <w:bottom w:val="single" w:sz="4" w:space="0" w:color="auto"/>
              <w:right w:val="single" w:sz="4" w:space="0" w:color="auto"/>
            </w:tcBorders>
            <w:shd w:val="clear" w:color="000000" w:fill="FFFFFF"/>
            <w:noWrap/>
            <w:vAlign w:val="center"/>
            <w:hideMark/>
          </w:tcPr>
          <w:p w14:paraId="32E9A230"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w:t>
            </w:r>
          </w:p>
        </w:tc>
        <w:tc>
          <w:tcPr>
            <w:tcW w:w="535" w:type="dxa"/>
            <w:tcBorders>
              <w:top w:val="nil"/>
              <w:left w:val="nil"/>
              <w:bottom w:val="single" w:sz="4" w:space="0" w:color="auto"/>
              <w:right w:val="single" w:sz="4" w:space="0" w:color="auto"/>
            </w:tcBorders>
            <w:shd w:val="clear" w:color="000000" w:fill="FFFFFF"/>
            <w:noWrap/>
            <w:vAlign w:val="center"/>
            <w:hideMark/>
          </w:tcPr>
          <w:p w14:paraId="47FFDD09"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FFFFFF"/>
            <w:noWrap/>
            <w:vAlign w:val="center"/>
            <w:hideMark/>
          </w:tcPr>
          <w:p w14:paraId="3DCF74B1"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FFFFFF"/>
            <w:noWrap/>
            <w:vAlign w:val="center"/>
            <w:hideMark/>
          </w:tcPr>
          <w:p w14:paraId="5ABC7CA5"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w:t>
            </w:r>
          </w:p>
        </w:tc>
        <w:tc>
          <w:tcPr>
            <w:tcW w:w="567" w:type="dxa"/>
            <w:tcBorders>
              <w:top w:val="nil"/>
              <w:left w:val="nil"/>
              <w:bottom w:val="single" w:sz="4" w:space="0" w:color="auto"/>
              <w:right w:val="single" w:sz="4" w:space="0" w:color="auto"/>
            </w:tcBorders>
            <w:shd w:val="clear" w:color="000000" w:fill="DDEBF7"/>
            <w:noWrap/>
            <w:vAlign w:val="center"/>
            <w:hideMark/>
          </w:tcPr>
          <w:p w14:paraId="0C06B7B0"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237</w:t>
            </w:r>
          </w:p>
        </w:tc>
        <w:tc>
          <w:tcPr>
            <w:tcW w:w="614" w:type="dxa"/>
            <w:tcBorders>
              <w:top w:val="nil"/>
              <w:left w:val="nil"/>
              <w:bottom w:val="single" w:sz="4" w:space="0" w:color="auto"/>
              <w:right w:val="single" w:sz="4" w:space="0" w:color="auto"/>
            </w:tcBorders>
            <w:shd w:val="clear" w:color="000000" w:fill="DDEBF7"/>
            <w:noWrap/>
            <w:vAlign w:val="center"/>
            <w:hideMark/>
          </w:tcPr>
          <w:p w14:paraId="78C1841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61</w:t>
            </w:r>
          </w:p>
        </w:tc>
        <w:tc>
          <w:tcPr>
            <w:tcW w:w="726" w:type="dxa"/>
            <w:tcBorders>
              <w:top w:val="nil"/>
              <w:left w:val="nil"/>
              <w:bottom w:val="single" w:sz="4" w:space="0" w:color="auto"/>
              <w:right w:val="single" w:sz="4" w:space="0" w:color="auto"/>
            </w:tcBorders>
            <w:shd w:val="clear" w:color="000000" w:fill="DDEBF7"/>
            <w:noWrap/>
            <w:vAlign w:val="center"/>
            <w:hideMark/>
          </w:tcPr>
          <w:p w14:paraId="32F49C07"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+288%</w:t>
            </w:r>
          </w:p>
        </w:tc>
        <w:tc>
          <w:tcPr>
            <w:tcW w:w="720" w:type="dxa"/>
            <w:tcBorders>
              <w:top w:val="nil"/>
              <w:left w:val="nil"/>
              <w:bottom w:val="single" w:sz="4" w:space="0" w:color="auto"/>
              <w:right w:val="single" w:sz="4" w:space="0" w:color="auto"/>
            </w:tcBorders>
            <w:shd w:val="clear" w:color="000000" w:fill="DDEBF7"/>
            <w:noWrap/>
            <w:vAlign w:val="center"/>
            <w:hideMark/>
          </w:tcPr>
          <w:p w14:paraId="6D128B30"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+292%</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7B7297AF"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2,264</w:t>
            </w:r>
          </w:p>
        </w:tc>
        <w:tc>
          <w:tcPr>
            <w:tcW w:w="636" w:type="dxa"/>
            <w:tcBorders>
              <w:top w:val="nil"/>
              <w:left w:val="nil"/>
              <w:bottom w:val="single" w:sz="4" w:space="0" w:color="auto"/>
              <w:right w:val="single" w:sz="4" w:space="0" w:color="auto"/>
            </w:tcBorders>
            <w:shd w:val="clear" w:color="000000" w:fill="FCE4D6"/>
            <w:noWrap/>
            <w:vAlign w:val="center"/>
            <w:hideMark/>
          </w:tcPr>
          <w:p w14:paraId="76322076"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1,743</w:t>
            </w:r>
          </w:p>
        </w:tc>
        <w:tc>
          <w:tcPr>
            <w:tcW w:w="647" w:type="dxa"/>
            <w:tcBorders>
              <w:top w:val="nil"/>
              <w:left w:val="nil"/>
              <w:bottom w:val="single" w:sz="4" w:space="0" w:color="auto"/>
              <w:right w:val="single" w:sz="4" w:space="0" w:color="auto"/>
            </w:tcBorders>
            <w:shd w:val="clear" w:color="000000" w:fill="FCE4D6"/>
            <w:noWrap/>
            <w:vAlign w:val="center"/>
            <w:hideMark/>
          </w:tcPr>
          <w:p w14:paraId="7C1453DD"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+30%</w:t>
            </w:r>
          </w:p>
        </w:tc>
        <w:tc>
          <w:tcPr>
            <w:tcW w:w="790" w:type="dxa"/>
            <w:tcBorders>
              <w:top w:val="nil"/>
              <w:left w:val="nil"/>
              <w:bottom w:val="single" w:sz="4" w:space="0" w:color="auto"/>
              <w:right w:val="single" w:sz="8" w:space="0" w:color="auto"/>
            </w:tcBorders>
            <w:shd w:val="clear" w:color="000000" w:fill="FCE4D6"/>
            <w:noWrap/>
            <w:vAlign w:val="center"/>
            <w:hideMark/>
          </w:tcPr>
          <w:p w14:paraId="32E22F03"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+32%</w:t>
            </w:r>
          </w:p>
        </w:tc>
      </w:tr>
      <w:tr w:rsidR="00682944" w:rsidRPr="00D111F1" w14:paraId="76F4B31D" w14:textId="77777777" w:rsidTr="00C46D42">
        <w:trPr>
          <w:trHeight w:val="24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658C2DB0" w14:textId="77777777" w:rsidR="00682944" w:rsidRPr="00D111F1" w:rsidRDefault="00682944" w:rsidP="00C46D42">
            <w:pP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Total revenue</w:t>
            </w:r>
          </w:p>
        </w:tc>
        <w:tc>
          <w:tcPr>
            <w:tcW w:w="535" w:type="dxa"/>
            <w:tcBorders>
              <w:top w:val="nil"/>
              <w:left w:val="nil"/>
              <w:bottom w:val="single" w:sz="4" w:space="0" w:color="auto"/>
              <w:right w:val="single" w:sz="4" w:space="0" w:color="auto"/>
            </w:tcBorders>
            <w:shd w:val="clear" w:color="000000" w:fill="FFF2CC"/>
            <w:noWrap/>
            <w:vAlign w:val="center"/>
            <w:hideMark/>
          </w:tcPr>
          <w:p w14:paraId="4DC1AC1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1294</w:t>
            </w:r>
          </w:p>
        </w:tc>
        <w:tc>
          <w:tcPr>
            <w:tcW w:w="535" w:type="dxa"/>
            <w:tcBorders>
              <w:top w:val="nil"/>
              <w:left w:val="nil"/>
              <w:bottom w:val="single" w:sz="4" w:space="0" w:color="auto"/>
              <w:right w:val="single" w:sz="4" w:space="0" w:color="auto"/>
            </w:tcBorders>
            <w:shd w:val="clear" w:color="000000" w:fill="FFF2CC"/>
            <w:noWrap/>
            <w:vAlign w:val="center"/>
            <w:hideMark/>
          </w:tcPr>
          <w:p w14:paraId="19F44241"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1323</w:t>
            </w:r>
          </w:p>
        </w:tc>
        <w:tc>
          <w:tcPr>
            <w:tcW w:w="647" w:type="dxa"/>
            <w:tcBorders>
              <w:top w:val="nil"/>
              <w:left w:val="nil"/>
              <w:bottom w:val="single" w:sz="4" w:space="0" w:color="auto"/>
              <w:right w:val="single" w:sz="4" w:space="0" w:color="auto"/>
            </w:tcBorders>
            <w:shd w:val="clear" w:color="000000" w:fill="FFF2CC"/>
            <w:noWrap/>
            <w:vAlign w:val="center"/>
            <w:hideMark/>
          </w:tcPr>
          <w:p w14:paraId="4A9E852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w:t>
            </w:r>
          </w:p>
        </w:tc>
        <w:tc>
          <w:tcPr>
            <w:tcW w:w="535" w:type="dxa"/>
            <w:tcBorders>
              <w:top w:val="nil"/>
              <w:left w:val="nil"/>
              <w:bottom w:val="single" w:sz="4" w:space="0" w:color="auto"/>
              <w:right w:val="single" w:sz="4" w:space="0" w:color="auto"/>
            </w:tcBorders>
            <w:shd w:val="clear" w:color="000000" w:fill="C6E0B4"/>
            <w:noWrap/>
            <w:vAlign w:val="center"/>
            <w:hideMark/>
          </w:tcPr>
          <w:p w14:paraId="3E677606"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975</w:t>
            </w:r>
          </w:p>
        </w:tc>
        <w:tc>
          <w:tcPr>
            <w:tcW w:w="535" w:type="dxa"/>
            <w:tcBorders>
              <w:top w:val="nil"/>
              <w:left w:val="nil"/>
              <w:bottom w:val="single" w:sz="4" w:space="0" w:color="auto"/>
              <w:right w:val="single" w:sz="4" w:space="0" w:color="auto"/>
            </w:tcBorders>
            <w:shd w:val="clear" w:color="000000" w:fill="C6E0B4"/>
            <w:noWrap/>
            <w:vAlign w:val="center"/>
            <w:hideMark/>
          </w:tcPr>
          <w:p w14:paraId="22278EE3"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736</w:t>
            </w:r>
          </w:p>
        </w:tc>
        <w:tc>
          <w:tcPr>
            <w:tcW w:w="647" w:type="dxa"/>
            <w:tcBorders>
              <w:top w:val="nil"/>
              <w:left w:val="nil"/>
              <w:bottom w:val="single" w:sz="4" w:space="0" w:color="auto"/>
              <w:right w:val="single" w:sz="4" w:space="0" w:color="auto"/>
            </w:tcBorders>
            <w:shd w:val="clear" w:color="000000" w:fill="C6E0B4"/>
            <w:noWrap/>
            <w:vAlign w:val="center"/>
            <w:hideMark/>
          </w:tcPr>
          <w:p w14:paraId="62A1519C"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+32%</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61C4C1E2"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1225</w:t>
            </w:r>
          </w:p>
        </w:tc>
        <w:tc>
          <w:tcPr>
            <w:tcW w:w="550" w:type="dxa"/>
            <w:tcBorders>
              <w:top w:val="nil"/>
              <w:left w:val="nil"/>
              <w:bottom w:val="single" w:sz="4" w:space="0" w:color="auto"/>
              <w:right w:val="single" w:sz="4" w:space="0" w:color="auto"/>
            </w:tcBorders>
            <w:shd w:val="clear" w:color="000000" w:fill="BFBFBF"/>
            <w:noWrap/>
            <w:vAlign w:val="center"/>
            <w:hideMark/>
          </w:tcPr>
          <w:p w14:paraId="544EF0BD"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1018</w:t>
            </w:r>
          </w:p>
        </w:tc>
        <w:tc>
          <w:tcPr>
            <w:tcW w:w="647" w:type="dxa"/>
            <w:tcBorders>
              <w:top w:val="nil"/>
              <w:left w:val="nil"/>
              <w:bottom w:val="single" w:sz="4" w:space="0" w:color="auto"/>
              <w:right w:val="single" w:sz="4" w:space="0" w:color="auto"/>
            </w:tcBorders>
            <w:shd w:val="clear" w:color="000000" w:fill="BFBFBF"/>
            <w:noWrap/>
            <w:vAlign w:val="center"/>
            <w:hideMark/>
          </w:tcPr>
          <w:p w14:paraId="7376633D"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+20%</w:t>
            </w:r>
          </w:p>
        </w:tc>
        <w:tc>
          <w:tcPr>
            <w:tcW w:w="647" w:type="dxa"/>
            <w:tcBorders>
              <w:top w:val="nil"/>
              <w:left w:val="nil"/>
              <w:bottom w:val="single" w:sz="4" w:space="0" w:color="auto"/>
              <w:right w:val="single" w:sz="4" w:space="0" w:color="auto"/>
            </w:tcBorders>
            <w:shd w:val="clear" w:color="000000" w:fill="BFBFBF"/>
            <w:noWrap/>
            <w:vAlign w:val="center"/>
            <w:hideMark/>
          </w:tcPr>
          <w:p w14:paraId="1FCA208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+23%</w:t>
            </w:r>
          </w:p>
        </w:tc>
        <w:tc>
          <w:tcPr>
            <w:tcW w:w="535" w:type="dxa"/>
            <w:tcBorders>
              <w:top w:val="nil"/>
              <w:left w:val="nil"/>
              <w:bottom w:val="single" w:sz="4" w:space="0" w:color="auto"/>
              <w:right w:val="single" w:sz="4" w:space="0" w:color="auto"/>
            </w:tcBorders>
            <w:shd w:val="clear" w:color="auto" w:fill="auto"/>
            <w:noWrap/>
            <w:vAlign w:val="center"/>
            <w:hideMark/>
          </w:tcPr>
          <w:p w14:paraId="284EE78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1075</w:t>
            </w:r>
          </w:p>
        </w:tc>
        <w:tc>
          <w:tcPr>
            <w:tcW w:w="535" w:type="dxa"/>
            <w:tcBorders>
              <w:top w:val="nil"/>
              <w:left w:val="nil"/>
              <w:bottom w:val="single" w:sz="4" w:space="0" w:color="auto"/>
              <w:right w:val="single" w:sz="4" w:space="0" w:color="auto"/>
            </w:tcBorders>
            <w:shd w:val="clear" w:color="000000" w:fill="FFFFFF"/>
            <w:noWrap/>
            <w:vAlign w:val="center"/>
            <w:hideMark/>
          </w:tcPr>
          <w:p w14:paraId="76153C5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681</w:t>
            </w:r>
          </w:p>
        </w:tc>
        <w:tc>
          <w:tcPr>
            <w:tcW w:w="647" w:type="dxa"/>
            <w:tcBorders>
              <w:top w:val="nil"/>
              <w:left w:val="nil"/>
              <w:bottom w:val="single" w:sz="4" w:space="0" w:color="auto"/>
              <w:right w:val="single" w:sz="4" w:space="0" w:color="auto"/>
            </w:tcBorders>
            <w:shd w:val="clear" w:color="000000" w:fill="FFFFFF"/>
            <w:noWrap/>
            <w:vAlign w:val="center"/>
            <w:hideMark/>
          </w:tcPr>
          <w:p w14:paraId="27B90A6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+58%</w:t>
            </w:r>
          </w:p>
        </w:tc>
        <w:tc>
          <w:tcPr>
            <w:tcW w:w="647" w:type="dxa"/>
            <w:tcBorders>
              <w:top w:val="nil"/>
              <w:left w:val="nil"/>
              <w:bottom w:val="single" w:sz="4" w:space="0" w:color="auto"/>
              <w:right w:val="single" w:sz="4" w:space="0" w:color="auto"/>
            </w:tcBorders>
            <w:shd w:val="clear" w:color="auto" w:fill="auto"/>
            <w:noWrap/>
            <w:vAlign w:val="center"/>
            <w:hideMark/>
          </w:tcPr>
          <w:p w14:paraId="00D11D2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+59%</w:t>
            </w:r>
          </w:p>
        </w:tc>
        <w:tc>
          <w:tcPr>
            <w:tcW w:w="567" w:type="dxa"/>
            <w:tcBorders>
              <w:top w:val="nil"/>
              <w:left w:val="nil"/>
              <w:bottom w:val="single" w:sz="4" w:space="0" w:color="auto"/>
              <w:right w:val="single" w:sz="4" w:space="0" w:color="auto"/>
            </w:tcBorders>
            <w:shd w:val="clear" w:color="000000" w:fill="DDEBF7"/>
            <w:noWrap/>
            <w:vAlign w:val="center"/>
            <w:hideMark/>
          </w:tcPr>
          <w:p w14:paraId="71587E84"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695</w:t>
            </w:r>
          </w:p>
        </w:tc>
        <w:tc>
          <w:tcPr>
            <w:tcW w:w="614" w:type="dxa"/>
            <w:tcBorders>
              <w:top w:val="nil"/>
              <w:left w:val="nil"/>
              <w:bottom w:val="single" w:sz="4" w:space="0" w:color="auto"/>
              <w:right w:val="single" w:sz="4" w:space="0" w:color="auto"/>
            </w:tcBorders>
            <w:shd w:val="clear" w:color="000000" w:fill="DDEBF7"/>
            <w:noWrap/>
            <w:vAlign w:val="center"/>
            <w:hideMark/>
          </w:tcPr>
          <w:p w14:paraId="6AFA78E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386</w:t>
            </w:r>
          </w:p>
        </w:tc>
        <w:tc>
          <w:tcPr>
            <w:tcW w:w="726" w:type="dxa"/>
            <w:tcBorders>
              <w:top w:val="nil"/>
              <w:left w:val="nil"/>
              <w:bottom w:val="single" w:sz="4" w:space="0" w:color="auto"/>
              <w:right w:val="single" w:sz="4" w:space="0" w:color="auto"/>
            </w:tcBorders>
            <w:shd w:val="clear" w:color="000000" w:fill="DDEBF7"/>
            <w:noWrap/>
            <w:vAlign w:val="center"/>
            <w:hideMark/>
          </w:tcPr>
          <w:p w14:paraId="25FC168C"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+80%</w:t>
            </w:r>
          </w:p>
        </w:tc>
        <w:tc>
          <w:tcPr>
            <w:tcW w:w="720" w:type="dxa"/>
            <w:tcBorders>
              <w:top w:val="nil"/>
              <w:left w:val="nil"/>
              <w:bottom w:val="single" w:sz="4" w:space="0" w:color="auto"/>
              <w:right w:val="single" w:sz="4" w:space="0" w:color="auto"/>
            </w:tcBorders>
            <w:shd w:val="clear" w:color="000000" w:fill="DDEBF7"/>
            <w:noWrap/>
            <w:vAlign w:val="center"/>
            <w:hideMark/>
          </w:tcPr>
          <w:p w14:paraId="52F9C55C"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+81%</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531545B8"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5,264</w:t>
            </w:r>
          </w:p>
        </w:tc>
        <w:tc>
          <w:tcPr>
            <w:tcW w:w="636" w:type="dxa"/>
            <w:tcBorders>
              <w:top w:val="nil"/>
              <w:left w:val="nil"/>
              <w:bottom w:val="single" w:sz="4" w:space="0" w:color="auto"/>
              <w:right w:val="single" w:sz="4" w:space="0" w:color="auto"/>
            </w:tcBorders>
            <w:shd w:val="clear" w:color="000000" w:fill="FCE4D6"/>
            <w:noWrap/>
            <w:vAlign w:val="center"/>
            <w:hideMark/>
          </w:tcPr>
          <w:p w14:paraId="722081E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4,144</w:t>
            </w:r>
          </w:p>
        </w:tc>
        <w:tc>
          <w:tcPr>
            <w:tcW w:w="647" w:type="dxa"/>
            <w:tcBorders>
              <w:top w:val="nil"/>
              <w:left w:val="nil"/>
              <w:bottom w:val="single" w:sz="4" w:space="0" w:color="auto"/>
              <w:right w:val="single" w:sz="4" w:space="0" w:color="auto"/>
            </w:tcBorders>
            <w:shd w:val="clear" w:color="000000" w:fill="FCE4D6"/>
            <w:noWrap/>
            <w:vAlign w:val="center"/>
            <w:hideMark/>
          </w:tcPr>
          <w:p w14:paraId="64236D0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+27%</w:t>
            </w:r>
          </w:p>
        </w:tc>
        <w:tc>
          <w:tcPr>
            <w:tcW w:w="790" w:type="dxa"/>
            <w:tcBorders>
              <w:top w:val="nil"/>
              <w:left w:val="nil"/>
              <w:bottom w:val="single" w:sz="4" w:space="0" w:color="auto"/>
              <w:right w:val="single" w:sz="8" w:space="0" w:color="auto"/>
            </w:tcBorders>
            <w:shd w:val="clear" w:color="000000" w:fill="FCE4D6"/>
            <w:noWrap/>
            <w:vAlign w:val="center"/>
            <w:hideMark/>
          </w:tcPr>
          <w:p w14:paraId="3E19984E"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+28%</w:t>
            </w:r>
          </w:p>
        </w:tc>
      </w:tr>
      <w:tr w:rsidR="00682944" w:rsidRPr="00D111F1" w14:paraId="1DF1CA75" w14:textId="77777777" w:rsidTr="00C46D42">
        <w:trPr>
          <w:trHeight w:val="105"/>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24884404" w14:textId="77777777" w:rsidR="00682944" w:rsidRPr="00D111F1" w:rsidRDefault="00682944" w:rsidP="00C46D42">
            <w:pPr>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2CC"/>
            <w:noWrap/>
            <w:vAlign w:val="center"/>
            <w:hideMark/>
          </w:tcPr>
          <w:p w14:paraId="1AA61743"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2CC"/>
            <w:noWrap/>
            <w:vAlign w:val="center"/>
            <w:hideMark/>
          </w:tcPr>
          <w:p w14:paraId="70D71597"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2CC"/>
            <w:noWrap/>
            <w:vAlign w:val="center"/>
            <w:hideMark/>
          </w:tcPr>
          <w:p w14:paraId="0664412A"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4F248CBF"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483866D5"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C6E0B4"/>
            <w:noWrap/>
            <w:vAlign w:val="center"/>
            <w:hideMark/>
          </w:tcPr>
          <w:p w14:paraId="36CDE55A"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13E47DB9"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50" w:type="dxa"/>
            <w:tcBorders>
              <w:top w:val="nil"/>
              <w:left w:val="nil"/>
              <w:bottom w:val="single" w:sz="4" w:space="0" w:color="auto"/>
              <w:right w:val="single" w:sz="4" w:space="0" w:color="auto"/>
            </w:tcBorders>
            <w:shd w:val="clear" w:color="000000" w:fill="BFBFBF"/>
            <w:noWrap/>
            <w:vAlign w:val="center"/>
            <w:hideMark/>
          </w:tcPr>
          <w:p w14:paraId="3FB7D562"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0A81ECC4"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3564DEB7"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auto" w:fill="auto"/>
            <w:noWrap/>
            <w:vAlign w:val="center"/>
            <w:hideMark/>
          </w:tcPr>
          <w:p w14:paraId="79C0DF34"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FFF"/>
            <w:noWrap/>
            <w:vAlign w:val="center"/>
            <w:hideMark/>
          </w:tcPr>
          <w:p w14:paraId="773FCE17"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65D24077"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4DFFF5AA"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67" w:type="dxa"/>
            <w:tcBorders>
              <w:top w:val="nil"/>
              <w:left w:val="nil"/>
              <w:bottom w:val="single" w:sz="4" w:space="0" w:color="auto"/>
              <w:right w:val="single" w:sz="4" w:space="0" w:color="auto"/>
            </w:tcBorders>
            <w:shd w:val="clear" w:color="000000" w:fill="DDEBF7"/>
            <w:noWrap/>
            <w:vAlign w:val="center"/>
            <w:hideMark/>
          </w:tcPr>
          <w:p w14:paraId="6F804BD4"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14" w:type="dxa"/>
            <w:tcBorders>
              <w:top w:val="nil"/>
              <w:left w:val="nil"/>
              <w:bottom w:val="single" w:sz="4" w:space="0" w:color="auto"/>
              <w:right w:val="single" w:sz="4" w:space="0" w:color="auto"/>
            </w:tcBorders>
            <w:shd w:val="clear" w:color="000000" w:fill="DDEBF7"/>
            <w:noWrap/>
            <w:vAlign w:val="center"/>
            <w:hideMark/>
          </w:tcPr>
          <w:p w14:paraId="27E9F263"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26" w:type="dxa"/>
            <w:tcBorders>
              <w:top w:val="nil"/>
              <w:left w:val="nil"/>
              <w:bottom w:val="single" w:sz="4" w:space="0" w:color="auto"/>
              <w:right w:val="single" w:sz="4" w:space="0" w:color="auto"/>
            </w:tcBorders>
            <w:shd w:val="clear" w:color="000000" w:fill="DDEBF7"/>
            <w:noWrap/>
            <w:vAlign w:val="center"/>
            <w:hideMark/>
          </w:tcPr>
          <w:p w14:paraId="550488DE"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20" w:type="dxa"/>
            <w:tcBorders>
              <w:top w:val="nil"/>
              <w:left w:val="nil"/>
              <w:bottom w:val="single" w:sz="4" w:space="0" w:color="auto"/>
              <w:right w:val="single" w:sz="4" w:space="0" w:color="auto"/>
            </w:tcBorders>
            <w:shd w:val="clear" w:color="000000" w:fill="DDEBF7"/>
            <w:noWrap/>
            <w:vAlign w:val="center"/>
            <w:hideMark/>
          </w:tcPr>
          <w:p w14:paraId="2A03A2BD"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6886EA53"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36" w:type="dxa"/>
            <w:tcBorders>
              <w:top w:val="nil"/>
              <w:left w:val="nil"/>
              <w:bottom w:val="single" w:sz="4" w:space="0" w:color="auto"/>
              <w:right w:val="single" w:sz="4" w:space="0" w:color="auto"/>
            </w:tcBorders>
            <w:shd w:val="clear" w:color="000000" w:fill="FCE4D6"/>
            <w:noWrap/>
            <w:vAlign w:val="center"/>
            <w:hideMark/>
          </w:tcPr>
          <w:p w14:paraId="1AD85ECD"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CE4D6"/>
            <w:noWrap/>
            <w:vAlign w:val="center"/>
            <w:hideMark/>
          </w:tcPr>
          <w:p w14:paraId="79B9A07B"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90" w:type="dxa"/>
            <w:tcBorders>
              <w:top w:val="nil"/>
              <w:left w:val="nil"/>
              <w:bottom w:val="single" w:sz="4" w:space="0" w:color="auto"/>
              <w:right w:val="single" w:sz="8" w:space="0" w:color="auto"/>
            </w:tcBorders>
            <w:shd w:val="clear" w:color="000000" w:fill="FCE4D6"/>
            <w:noWrap/>
            <w:vAlign w:val="center"/>
            <w:hideMark/>
          </w:tcPr>
          <w:p w14:paraId="614E8FDC"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r>
      <w:tr w:rsidR="00682944" w:rsidRPr="00D111F1" w14:paraId="70753F78" w14:textId="77777777" w:rsidTr="00C46D42">
        <w:trPr>
          <w:trHeight w:val="24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5FF0B4AE" w14:textId="77777777" w:rsidR="00682944" w:rsidRPr="00D111F1" w:rsidRDefault="00682944" w:rsidP="00C46D42">
            <w:pPr>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Cost of sales</w:t>
            </w:r>
          </w:p>
        </w:tc>
        <w:tc>
          <w:tcPr>
            <w:tcW w:w="535" w:type="dxa"/>
            <w:tcBorders>
              <w:top w:val="nil"/>
              <w:left w:val="nil"/>
              <w:bottom w:val="single" w:sz="4" w:space="0" w:color="auto"/>
              <w:right w:val="single" w:sz="4" w:space="0" w:color="auto"/>
            </w:tcBorders>
            <w:shd w:val="clear" w:color="000000" w:fill="FFF2CC"/>
            <w:noWrap/>
            <w:vAlign w:val="center"/>
            <w:hideMark/>
          </w:tcPr>
          <w:p w14:paraId="305070AC"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(382)</w:t>
            </w:r>
          </w:p>
        </w:tc>
        <w:tc>
          <w:tcPr>
            <w:tcW w:w="535" w:type="dxa"/>
            <w:tcBorders>
              <w:top w:val="nil"/>
              <w:left w:val="nil"/>
              <w:bottom w:val="single" w:sz="4" w:space="0" w:color="auto"/>
              <w:right w:val="single" w:sz="4" w:space="0" w:color="auto"/>
            </w:tcBorders>
            <w:shd w:val="clear" w:color="000000" w:fill="FFF2CC"/>
            <w:noWrap/>
            <w:vAlign w:val="center"/>
            <w:hideMark/>
          </w:tcPr>
          <w:p w14:paraId="18FF3AD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(355)</w:t>
            </w:r>
          </w:p>
        </w:tc>
        <w:tc>
          <w:tcPr>
            <w:tcW w:w="647" w:type="dxa"/>
            <w:tcBorders>
              <w:top w:val="nil"/>
              <w:left w:val="nil"/>
              <w:bottom w:val="single" w:sz="4" w:space="0" w:color="auto"/>
              <w:right w:val="single" w:sz="4" w:space="0" w:color="auto"/>
            </w:tcBorders>
            <w:shd w:val="clear" w:color="000000" w:fill="FFF2CC"/>
            <w:noWrap/>
            <w:vAlign w:val="center"/>
            <w:hideMark/>
          </w:tcPr>
          <w:p w14:paraId="128056F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+8%</w:t>
            </w:r>
          </w:p>
        </w:tc>
        <w:tc>
          <w:tcPr>
            <w:tcW w:w="535" w:type="dxa"/>
            <w:tcBorders>
              <w:top w:val="nil"/>
              <w:left w:val="nil"/>
              <w:bottom w:val="single" w:sz="4" w:space="0" w:color="auto"/>
              <w:right w:val="single" w:sz="4" w:space="0" w:color="auto"/>
            </w:tcBorders>
            <w:shd w:val="clear" w:color="000000" w:fill="C6E0B4"/>
            <w:noWrap/>
            <w:vAlign w:val="center"/>
            <w:hideMark/>
          </w:tcPr>
          <w:p w14:paraId="60942E6B"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(278)</w:t>
            </w:r>
          </w:p>
        </w:tc>
        <w:tc>
          <w:tcPr>
            <w:tcW w:w="535" w:type="dxa"/>
            <w:tcBorders>
              <w:top w:val="nil"/>
              <w:left w:val="nil"/>
              <w:bottom w:val="single" w:sz="4" w:space="0" w:color="auto"/>
              <w:right w:val="single" w:sz="4" w:space="0" w:color="auto"/>
            </w:tcBorders>
            <w:shd w:val="clear" w:color="000000" w:fill="C6E0B4"/>
            <w:noWrap/>
            <w:vAlign w:val="center"/>
            <w:hideMark/>
          </w:tcPr>
          <w:p w14:paraId="2FC5BB07"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(203)</w:t>
            </w:r>
          </w:p>
        </w:tc>
        <w:tc>
          <w:tcPr>
            <w:tcW w:w="647" w:type="dxa"/>
            <w:tcBorders>
              <w:top w:val="nil"/>
              <w:left w:val="nil"/>
              <w:bottom w:val="single" w:sz="4" w:space="0" w:color="auto"/>
              <w:right w:val="single" w:sz="4" w:space="0" w:color="auto"/>
            </w:tcBorders>
            <w:shd w:val="clear" w:color="000000" w:fill="C6E0B4"/>
            <w:noWrap/>
            <w:vAlign w:val="center"/>
            <w:hideMark/>
          </w:tcPr>
          <w:p w14:paraId="4FA4D48F"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+37%</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017B43B3"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(282)</w:t>
            </w:r>
          </w:p>
        </w:tc>
        <w:tc>
          <w:tcPr>
            <w:tcW w:w="550" w:type="dxa"/>
            <w:tcBorders>
              <w:top w:val="nil"/>
              <w:left w:val="nil"/>
              <w:bottom w:val="single" w:sz="4" w:space="0" w:color="auto"/>
              <w:right w:val="single" w:sz="4" w:space="0" w:color="auto"/>
            </w:tcBorders>
            <w:shd w:val="clear" w:color="000000" w:fill="BFBFBF"/>
            <w:noWrap/>
            <w:vAlign w:val="center"/>
            <w:hideMark/>
          </w:tcPr>
          <w:p w14:paraId="70E0E405"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(217)</w:t>
            </w:r>
          </w:p>
        </w:tc>
        <w:tc>
          <w:tcPr>
            <w:tcW w:w="647" w:type="dxa"/>
            <w:tcBorders>
              <w:top w:val="nil"/>
              <w:left w:val="nil"/>
              <w:bottom w:val="single" w:sz="4" w:space="0" w:color="auto"/>
              <w:right w:val="single" w:sz="4" w:space="0" w:color="auto"/>
            </w:tcBorders>
            <w:shd w:val="clear" w:color="000000" w:fill="BFBFBF"/>
            <w:noWrap/>
            <w:vAlign w:val="center"/>
            <w:hideMark/>
          </w:tcPr>
          <w:p w14:paraId="7E988448"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+30%</w:t>
            </w:r>
          </w:p>
        </w:tc>
        <w:tc>
          <w:tcPr>
            <w:tcW w:w="647" w:type="dxa"/>
            <w:tcBorders>
              <w:top w:val="nil"/>
              <w:left w:val="nil"/>
              <w:bottom w:val="single" w:sz="4" w:space="0" w:color="auto"/>
              <w:right w:val="single" w:sz="4" w:space="0" w:color="auto"/>
            </w:tcBorders>
            <w:shd w:val="clear" w:color="000000" w:fill="BFBFBF"/>
            <w:noWrap/>
            <w:vAlign w:val="center"/>
            <w:hideMark/>
          </w:tcPr>
          <w:p w14:paraId="3C17BC43"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+29%</w:t>
            </w:r>
          </w:p>
        </w:tc>
        <w:tc>
          <w:tcPr>
            <w:tcW w:w="535" w:type="dxa"/>
            <w:tcBorders>
              <w:top w:val="nil"/>
              <w:left w:val="nil"/>
              <w:bottom w:val="single" w:sz="4" w:space="0" w:color="auto"/>
              <w:right w:val="single" w:sz="4" w:space="0" w:color="auto"/>
            </w:tcBorders>
            <w:shd w:val="clear" w:color="auto" w:fill="auto"/>
            <w:noWrap/>
            <w:vAlign w:val="center"/>
            <w:hideMark/>
          </w:tcPr>
          <w:p w14:paraId="759E24C9"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(520)</w:t>
            </w:r>
          </w:p>
        </w:tc>
        <w:tc>
          <w:tcPr>
            <w:tcW w:w="535" w:type="dxa"/>
            <w:tcBorders>
              <w:top w:val="nil"/>
              <w:left w:val="nil"/>
              <w:bottom w:val="single" w:sz="4" w:space="0" w:color="auto"/>
              <w:right w:val="single" w:sz="4" w:space="0" w:color="auto"/>
            </w:tcBorders>
            <w:shd w:val="clear" w:color="000000" w:fill="FFFFFF"/>
            <w:noWrap/>
            <w:vAlign w:val="center"/>
            <w:hideMark/>
          </w:tcPr>
          <w:p w14:paraId="4EF63A0A"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(299)</w:t>
            </w:r>
          </w:p>
        </w:tc>
        <w:tc>
          <w:tcPr>
            <w:tcW w:w="647" w:type="dxa"/>
            <w:tcBorders>
              <w:top w:val="nil"/>
              <w:left w:val="nil"/>
              <w:bottom w:val="single" w:sz="4" w:space="0" w:color="auto"/>
              <w:right w:val="single" w:sz="4" w:space="0" w:color="auto"/>
            </w:tcBorders>
            <w:shd w:val="clear" w:color="auto" w:fill="auto"/>
            <w:noWrap/>
            <w:vAlign w:val="center"/>
            <w:hideMark/>
          </w:tcPr>
          <w:p w14:paraId="571D77C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+74%</w:t>
            </w:r>
          </w:p>
        </w:tc>
        <w:tc>
          <w:tcPr>
            <w:tcW w:w="647" w:type="dxa"/>
            <w:tcBorders>
              <w:top w:val="nil"/>
              <w:left w:val="nil"/>
              <w:bottom w:val="single" w:sz="4" w:space="0" w:color="auto"/>
              <w:right w:val="single" w:sz="4" w:space="0" w:color="auto"/>
            </w:tcBorders>
            <w:shd w:val="clear" w:color="auto" w:fill="auto"/>
            <w:noWrap/>
            <w:vAlign w:val="center"/>
            <w:hideMark/>
          </w:tcPr>
          <w:p w14:paraId="20883D6C"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+76%</w:t>
            </w:r>
          </w:p>
        </w:tc>
        <w:tc>
          <w:tcPr>
            <w:tcW w:w="567" w:type="dxa"/>
            <w:tcBorders>
              <w:top w:val="nil"/>
              <w:left w:val="nil"/>
              <w:bottom w:val="single" w:sz="4" w:space="0" w:color="auto"/>
              <w:right w:val="single" w:sz="4" w:space="0" w:color="auto"/>
            </w:tcBorders>
            <w:shd w:val="clear" w:color="000000" w:fill="DDEBF7"/>
            <w:noWrap/>
            <w:vAlign w:val="center"/>
            <w:hideMark/>
          </w:tcPr>
          <w:p w14:paraId="25A919F3"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(319)</w:t>
            </w:r>
          </w:p>
        </w:tc>
        <w:tc>
          <w:tcPr>
            <w:tcW w:w="614" w:type="dxa"/>
            <w:tcBorders>
              <w:top w:val="nil"/>
              <w:left w:val="nil"/>
              <w:bottom w:val="single" w:sz="4" w:space="0" w:color="auto"/>
              <w:right w:val="single" w:sz="4" w:space="0" w:color="auto"/>
            </w:tcBorders>
            <w:shd w:val="clear" w:color="000000" w:fill="DDEBF7"/>
            <w:noWrap/>
            <w:vAlign w:val="center"/>
            <w:hideMark/>
          </w:tcPr>
          <w:p w14:paraId="63553E37"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(124)</w:t>
            </w:r>
          </w:p>
        </w:tc>
        <w:tc>
          <w:tcPr>
            <w:tcW w:w="726" w:type="dxa"/>
            <w:tcBorders>
              <w:top w:val="nil"/>
              <w:left w:val="nil"/>
              <w:bottom w:val="single" w:sz="4" w:space="0" w:color="auto"/>
              <w:right w:val="single" w:sz="4" w:space="0" w:color="auto"/>
            </w:tcBorders>
            <w:shd w:val="clear" w:color="000000" w:fill="DDEBF7"/>
            <w:noWrap/>
            <w:vAlign w:val="center"/>
            <w:hideMark/>
          </w:tcPr>
          <w:p w14:paraId="5840B3FF"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+157%</w:t>
            </w:r>
          </w:p>
        </w:tc>
        <w:tc>
          <w:tcPr>
            <w:tcW w:w="720" w:type="dxa"/>
            <w:tcBorders>
              <w:top w:val="nil"/>
              <w:left w:val="nil"/>
              <w:bottom w:val="single" w:sz="4" w:space="0" w:color="auto"/>
              <w:right w:val="single" w:sz="4" w:space="0" w:color="auto"/>
            </w:tcBorders>
            <w:shd w:val="clear" w:color="000000" w:fill="DDEBF7"/>
            <w:noWrap/>
            <w:vAlign w:val="center"/>
            <w:hideMark/>
          </w:tcPr>
          <w:p w14:paraId="45462CAE"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+160%</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302CF065"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(1,782)</w:t>
            </w:r>
          </w:p>
        </w:tc>
        <w:tc>
          <w:tcPr>
            <w:tcW w:w="636" w:type="dxa"/>
            <w:tcBorders>
              <w:top w:val="nil"/>
              <w:left w:val="nil"/>
              <w:bottom w:val="single" w:sz="4" w:space="0" w:color="auto"/>
              <w:right w:val="single" w:sz="4" w:space="0" w:color="auto"/>
            </w:tcBorders>
            <w:shd w:val="clear" w:color="000000" w:fill="FCE4D6"/>
            <w:noWrap/>
            <w:vAlign w:val="center"/>
            <w:hideMark/>
          </w:tcPr>
          <w:p w14:paraId="470F1CB8"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(1,198)</w:t>
            </w:r>
          </w:p>
        </w:tc>
        <w:tc>
          <w:tcPr>
            <w:tcW w:w="647" w:type="dxa"/>
            <w:tcBorders>
              <w:top w:val="nil"/>
              <w:left w:val="nil"/>
              <w:bottom w:val="single" w:sz="4" w:space="0" w:color="auto"/>
              <w:right w:val="single" w:sz="4" w:space="0" w:color="auto"/>
            </w:tcBorders>
            <w:shd w:val="clear" w:color="000000" w:fill="FCE4D6"/>
            <w:noWrap/>
            <w:vAlign w:val="center"/>
            <w:hideMark/>
          </w:tcPr>
          <w:p w14:paraId="29CDAA5E"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+49%</w:t>
            </w:r>
          </w:p>
        </w:tc>
        <w:tc>
          <w:tcPr>
            <w:tcW w:w="790" w:type="dxa"/>
            <w:tcBorders>
              <w:top w:val="nil"/>
              <w:left w:val="nil"/>
              <w:bottom w:val="single" w:sz="4" w:space="0" w:color="auto"/>
              <w:right w:val="single" w:sz="8" w:space="0" w:color="auto"/>
            </w:tcBorders>
            <w:shd w:val="clear" w:color="000000" w:fill="FCE4D6"/>
            <w:noWrap/>
            <w:vAlign w:val="center"/>
            <w:hideMark/>
          </w:tcPr>
          <w:p w14:paraId="520DA4B9"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+49%</w:t>
            </w:r>
          </w:p>
        </w:tc>
      </w:tr>
      <w:tr w:rsidR="00682944" w:rsidRPr="00D111F1" w14:paraId="3A72D7E6" w14:textId="77777777" w:rsidTr="00C46D42">
        <w:trPr>
          <w:trHeight w:val="33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5D10DEDF" w14:textId="77777777" w:rsidR="00682944" w:rsidRPr="00D111F1" w:rsidRDefault="00682944" w:rsidP="00C46D42">
            <w:pPr>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Cost of sales as % of net revenue</w:t>
            </w:r>
          </w:p>
        </w:tc>
        <w:tc>
          <w:tcPr>
            <w:tcW w:w="535" w:type="dxa"/>
            <w:tcBorders>
              <w:top w:val="nil"/>
              <w:left w:val="nil"/>
              <w:bottom w:val="single" w:sz="4" w:space="0" w:color="auto"/>
              <w:right w:val="single" w:sz="4" w:space="0" w:color="auto"/>
            </w:tcBorders>
            <w:shd w:val="clear" w:color="000000" w:fill="FFF2CC"/>
            <w:noWrap/>
            <w:vAlign w:val="center"/>
            <w:hideMark/>
          </w:tcPr>
          <w:p w14:paraId="6B42E9A6"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29.5%</w:t>
            </w:r>
          </w:p>
        </w:tc>
        <w:tc>
          <w:tcPr>
            <w:tcW w:w="535" w:type="dxa"/>
            <w:tcBorders>
              <w:top w:val="nil"/>
              <w:left w:val="nil"/>
              <w:bottom w:val="single" w:sz="4" w:space="0" w:color="auto"/>
              <w:right w:val="single" w:sz="4" w:space="0" w:color="auto"/>
            </w:tcBorders>
            <w:shd w:val="clear" w:color="000000" w:fill="FFF2CC"/>
            <w:noWrap/>
            <w:vAlign w:val="center"/>
            <w:hideMark/>
          </w:tcPr>
          <w:p w14:paraId="010A80F1"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26.8%</w:t>
            </w:r>
          </w:p>
        </w:tc>
        <w:tc>
          <w:tcPr>
            <w:tcW w:w="647" w:type="dxa"/>
            <w:tcBorders>
              <w:top w:val="nil"/>
              <w:left w:val="nil"/>
              <w:bottom w:val="single" w:sz="4" w:space="0" w:color="auto"/>
              <w:right w:val="single" w:sz="4" w:space="0" w:color="auto"/>
            </w:tcBorders>
            <w:shd w:val="clear" w:color="000000" w:fill="FFF2CC"/>
            <w:noWrap/>
            <w:vAlign w:val="center"/>
            <w:hideMark/>
          </w:tcPr>
          <w:p w14:paraId="0B0145F1"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+270bps</w:t>
            </w:r>
          </w:p>
        </w:tc>
        <w:tc>
          <w:tcPr>
            <w:tcW w:w="535" w:type="dxa"/>
            <w:tcBorders>
              <w:top w:val="nil"/>
              <w:left w:val="nil"/>
              <w:bottom w:val="single" w:sz="4" w:space="0" w:color="auto"/>
              <w:right w:val="single" w:sz="4" w:space="0" w:color="auto"/>
            </w:tcBorders>
            <w:shd w:val="clear" w:color="000000" w:fill="C6E0B4"/>
            <w:noWrap/>
            <w:vAlign w:val="center"/>
            <w:hideMark/>
          </w:tcPr>
          <w:p w14:paraId="4AE4DE5B"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28.5%</w:t>
            </w:r>
          </w:p>
        </w:tc>
        <w:tc>
          <w:tcPr>
            <w:tcW w:w="535" w:type="dxa"/>
            <w:tcBorders>
              <w:top w:val="nil"/>
              <w:left w:val="nil"/>
              <w:bottom w:val="single" w:sz="4" w:space="0" w:color="auto"/>
              <w:right w:val="single" w:sz="4" w:space="0" w:color="auto"/>
            </w:tcBorders>
            <w:shd w:val="clear" w:color="000000" w:fill="C6E0B4"/>
            <w:noWrap/>
            <w:vAlign w:val="center"/>
            <w:hideMark/>
          </w:tcPr>
          <w:p w14:paraId="49332A0E"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27.6%</w:t>
            </w:r>
          </w:p>
        </w:tc>
        <w:tc>
          <w:tcPr>
            <w:tcW w:w="647" w:type="dxa"/>
            <w:tcBorders>
              <w:top w:val="nil"/>
              <w:left w:val="nil"/>
              <w:bottom w:val="single" w:sz="4" w:space="0" w:color="auto"/>
              <w:right w:val="single" w:sz="4" w:space="0" w:color="auto"/>
            </w:tcBorders>
            <w:shd w:val="clear" w:color="000000" w:fill="C6E0B4"/>
            <w:noWrap/>
            <w:vAlign w:val="center"/>
            <w:hideMark/>
          </w:tcPr>
          <w:p w14:paraId="4AE126EA"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+90bps</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3A9EB1F4"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23.0%</w:t>
            </w:r>
          </w:p>
        </w:tc>
        <w:tc>
          <w:tcPr>
            <w:tcW w:w="550" w:type="dxa"/>
            <w:tcBorders>
              <w:top w:val="nil"/>
              <w:left w:val="nil"/>
              <w:bottom w:val="single" w:sz="4" w:space="0" w:color="auto"/>
              <w:right w:val="single" w:sz="4" w:space="0" w:color="auto"/>
            </w:tcBorders>
            <w:shd w:val="clear" w:color="000000" w:fill="BFBFBF"/>
            <w:noWrap/>
            <w:vAlign w:val="center"/>
            <w:hideMark/>
          </w:tcPr>
          <w:p w14:paraId="751DBA66"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21.3%</w:t>
            </w:r>
          </w:p>
        </w:tc>
        <w:tc>
          <w:tcPr>
            <w:tcW w:w="647" w:type="dxa"/>
            <w:tcBorders>
              <w:top w:val="nil"/>
              <w:left w:val="nil"/>
              <w:bottom w:val="single" w:sz="4" w:space="0" w:color="auto"/>
              <w:right w:val="single" w:sz="4" w:space="0" w:color="auto"/>
            </w:tcBorders>
            <w:shd w:val="clear" w:color="000000" w:fill="BFBFBF"/>
            <w:noWrap/>
            <w:vAlign w:val="center"/>
            <w:hideMark/>
          </w:tcPr>
          <w:p w14:paraId="1084D651"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+170bps</w:t>
            </w:r>
          </w:p>
        </w:tc>
        <w:tc>
          <w:tcPr>
            <w:tcW w:w="647" w:type="dxa"/>
            <w:tcBorders>
              <w:top w:val="nil"/>
              <w:left w:val="nil"/>
              <w:bottom w:val="single" w:sz="4" w:space="0" w:color="auto"/>
              <w:right w:val="single" w:sz="4" w:space="0" w:color="auto"/>
            </w:tcBorders>
            <w:shd w:val="clear" w:color="000000" w:fill="BFBFBF"/>
            <w:noWrap/>
            <w:vAlign w:val="center"/>
            <w:hideMark/>
          </w:tcPr>
          <w:p w14:paraId="531E8D42"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+100bps</w:t>
            </w:r>
          </w:p>
        </w:tc>
        <w:tc>
          <w:tcPr>
            <w:tcW w:w="535" w:type="dxa"/>
            <w:tcBorders>
              <w:top w:val="nil"/>
              <w:left w:val="nil"/>
              <w:bottom w:val="single" w:sz="4" w:space="0" w:color="auto"/>
              <w:right w:val="single" w:sz="4" w:space="0" w:color="auto"/>
            </w:tcBorders>
            <w:shd w:val="clear" w:color="auto" w:fill="auto"/>
            <w:noWrap/>
            <w:vAlign w:val="center"/>
            <w:hideMark/>
          </w:tcPr>
          <w:p w14:paraId="561E00C8"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48.4%</w:t>
            </w:r>
          </w:p>
        </w:tc>
        <w:tc>
          <w:tcPr>
            <w:tcW w:w="535" w:type="dxa"/>
            <w:tcBorders>
              <w:top w:val="nil"/>
              <w:left w:val="nil"/>
              <w:bottom w:val="single" w:sz="4" w:space="0" w:color="auto"/>
              <w:right w:val="single" w:sz="4" w:space="0" w:color="auto"/>
            </w:tcBorders>
            <w:shd w:val="clear" w:color="000000" w:fill="FFFFFF"/>
            <w:noWrap/>
            <w:vAlign w:val="center"/>
            <w:hideMark/>
          </w:tcPr>
          <w:p w14:paraId="5810D065"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43.9%</w:t>
            </w:r>
          </w:p>
        </w:tc>
        <w:tc>
          <w:tcPr>
            <w:tcW w:w="647" w:type="dxa"/>
            <w:tcBorders>
              <w:top w:val="nil"/>
              <w:left w:val="nil"/>
              <w:bottom w:val="single" w:sz="4" w:space="0" w:color="auto"/>
              <w:right w:val="single" w:sz="4" w:space="0" w:color="auto"/>
            </w:tcBorders>
            <w:shd w:val="clear" w:color="auto" w:fill="auto"/>
            <w:noWrap/>
            <w:vAlign w:val="center"/>
            <w:hideMark/>
          </w:tcPr>
          <w:p w14:paraId="1817A76F"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+450bps</w:t>
            </w:r>
          </w:p>
        </w:tc>
        <w:tc>
          <w:tcPr>
            <w:tcW w:w="647" w:type="dxa"/>
            <w:tcBorders>
              <w:top w:val="nil"/>
              <w:left w:val="nil"/>
              <w:bottom w:val="single" w:sz="4" w:space="0" w:color="auto"/>
              <w:right w:val="single" w:sz="4" w:space="0" w:color="auto"/>
            </w:tcBorders>
            <w:shd w:val="clear" w:color="auto" w:fill="auto"/>
            <w:noWrap/>
            <w:vAlign w:val="center"/>
            <w:hideMark/>
          </w:tcPr>
          <w:p w14:paraId="5E7F00A6"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+450bps</w:t>
            </w:r>
          </w:p>
        </w:tc>
        <w:tc>
          <w:tcPr>
            <w:tcW w:w="567" w:type="dxa"/>
            <w:tcBorders>
              <w:top w:val="nil"/>
              <w:left w:val="nil"/>
              <w:bottom w:val="single" w:sz="4" w:space="0" w:color="auto"/>
              <w:right w:val="single" w:sz="4" w:space="0" w:color="auto"/>
            </w:tcBorders>
            <w:shd w:val="clear" w:color="000000" w:fill="DDEBF7"/>
            <w:noWrap/>
            <w:vAlign w:val="center"/>
            <w:hideMark/>
          </w:tcPr>
          <w:p w14:paraId="4948CA67"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46.0%</w:t>
            </w:r>
          </w:p>
        </w:tc>
        <w:tc>
          <w:tcPr>
            <w:tcW w:w="614" w:type="dxa"/>
            <w:tcBorders>
              <w:top w:val="nil"/>
              <w:left w:val="nil"/>
              <w:bottom w:val="single" w:sz="4" w:space="0" w:color="auto"/>
              <w:right w:val="single" w:sz="4" w:space="0" w:color="auto"/>
            </w:tcBorders>
            <w:shd w:val="clear" w:color="000000" w:fill="DDEBF7"/>
            <w:noWrap/>
            <w:vAlign w:val="center"/>
            <w:hideMark/>
          </w:tcPr>
          <w:p w14:paraId="0889B30E"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32.2%</w:t>
            </w:r>
          </w:p>
        </w:tc>
        <w:tc>
          <w:tcPr>
            <w:tcW w:w="726" w:type="dxa"/>
            <w:tcBorders>
              <w:top w:val="nil"/>
              <w:left w:val="nil"/>
              <w:bottom w:val="single" w:sz="4" w:space="0" w:color="auto"/>
              <w:right w:val="single" w:sz="4" w:space="0" w:color="auto"/>
            </w:tcBorders>
            <w:shd w:val="clear" w:color="000000" w:fill="DDEBF7"/>
            <w:noWrap/>
            <w:vAlign w:val="center"/>
            <w:hideMark/>
          </w:tcPr>
          <w:p w14:paraId="25A6C733"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+1380bps</w:t>
            </w:r>
          </w:p>
        </w:tc>
        <w:tc>
          <w:tcPr>
            <w:tcW w:w="720" w:type="dxa"/>
            <w:tcBorders>
              <w:top w:val="nil"/>
              <w:left w:val="nil"/>
              <w:bottom w:val="single" w:sz="4" w:space="0" w:color="auto"/>
              <w:right w:val="single" w:sz="4" w:space="0" w:color="auto"/>
            </w:tcBorders>
            <w:shd w:val="clear" w:color="000000" w:fill="DDEBF7"/>
            <w:noWrap/>
            <w:vAlign w:val="center"/>
            <w:hideMark/>
          </w:tcPr>
          <w:p w14:paraId="0A34C254"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+1390bps</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250FB8FB"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33.8%</w:t>
            </w:r>
          </w:p>
        </w:tc>
        <w:tc>
          <w:tcPr>
            <w:tcW w:w="636" w:type="dxa"/>
            <w:tcBorders>
              <w:top w:val="nil"/>
              <w:left w:val="nil"/>
              <w:bottom w:val="single" w:sz="4" w:space="0" w:color="auto"/>
              <w:right w:val="single" w:sz="4" w:space="0" w:color="auto"/>
            </w:tcBorders>
            <w:shd w:val="clear" w:color="000000" w:fill="FCE4D6"/>
            <w:noWrap/>
            <w:vAlign w:val="center"/>
            <w:hideMark/>
          </w:tcPr>
          <w:p w14:paraId="67382BF4"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28.9%</w:t>
            </w:r>
          </w:p>
        </w:tc>
        <w:tc>
          <w:tcPr>
            <w:tcW w:w="647" w:type="dxa"/>
            <w:tcBorders>
              <w:top w:val="nil"/>
              <w:left w:val="nil"/>
              <w:bottom w:val="single" w:sz="4" w:space="0" w:color="auto"/>
              <w:right w:val="single" w:sz="4" w:space="0" w:color="auto"/>
            </w:tcBorders>
            <w:shd w:val="clear" w:color="000000" w:fill="FCE4D6"/>
            <w:noWrap/>
            <w:vAlign w:val="center"/>
            <w:hideMark/>
          </w:tcPr>
          <w:p w14:paraId="70FB2760"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+490bps</w:t>
            </w:r>
          </w:p>
        </w:tc>
        <w:tc>
          <w:tcPr>
            <w:tcW w:w="790" w:type="dxa"/>
            <w:tcBorders>
              <w:top w:val="nil"/>
              <w:left w:val="nil"/>
              <w:bottom w:val="single" w:sz="4" w:space="0" w:color="auto"/>
              <w:right w:val="single" w:sz="8" w:space="0" w:color="auto"/>
            </w:tcBorders>
            <w:shd w:val="clear" w:color="000000" w:fill="FCE4D6"/>
            <w:noWrap/>
            <w:vAlign w:val="center"/>
            <w:hideMark/>
          </w:tcPr>
          <w:p w14:paraId="6E2271C0"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+480bps</w:t>
            </w:r>
          </w:p>
        </w:tc>
      </w:tr>
      <w:tr w:rsidR="00682944" w:rsidRPr="00D111F1" w14:paraId="160B78BA" w14:textId="77777777" w:rsidTr="00C46D42">
        <w:trPr>
          <w:trHeight w:val="105"/>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62D163DA" w14:textId="77777777" w:rsidR="00682944" w:rsidRPr="00D111F1" w:rsidRDefault="00682944" w:rsidP="00C46D42">
            <w:pPr>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2CC"/>
            <w:noWrap/>
            <w:vAlign w:val="center"/>
            <w:hideMark/>
          </w:tcPr>
          <w:p w14:paraId="15F07F1C"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2CC"/>
            <w:noWrap/>
            <w:vAlign w:val="center"/>
            <w:hideMark/>
          </w:tcPr>
          <w:p w14:paraId="464911A4"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2CC"/>
            <w:noWrap/>
            <w:vAlign w:val="center"/>
            <w:hideMark/>
          </w:tcPr>
          <w:p w14:paraId="7C368A74"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536A8817"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38F3AF40"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C6E0B4"/>
            <w:noWrap/>
            <w:vAlign w:val="center"/>
            <w:hideMark/>
          </w:tcPr>
          <w:p w14:paraId="7796FC5E"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765CA558"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50" w:type="dxa"/>
            <w:tcBorders>
              <w:top w:val="nil"/>
              <w:left w:val="nil"/>
              <w:bottom w:val="single" w:sz="4" w:space="0" w:color="auto"/>
              <w:right w:val="single" w:sz="4" w:space="0" w:color="auto"/>
            </w:tcBorders>
            <w:shd w:val="clear" w:color="000000" w:fill="BFBFBF"/>
            <w:noWrap/>
            <w:vAlign w:val="center"/>
            <w:hideMark/>
          </w:tcPr>
          <w:p w14:paraId="5B402345"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4695E31C"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7F36893A"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auto" w:fill="auto"/>
            <w:noWrap/>
            <w:vAlign w:val="center"/>
            <w:hideMark/>
          </w:tcPr>
          <w:p w14:paraId="6A3B7107"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FFF"/>
            <w:noWrap/>
            <w:vAlign w:val="center"/>
            <w:hideMark/>
          </w:tcPr>
          <w:p w14:paraId="056BF63C"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19D2035D"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28D7B6AB"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67" w:type="dxa"/>
            <w:tcBorders>
              <w:top w:val="nil"/>
              <w:left w:val="nil"/>
              <w:bottom w:val="single" w:sz="4" w:space="0" w:color="auto"/>
              <w:right w:val="single" w:sz="4" w:space="0" w:color="auto"/>
            </w:tcBorders>
            <w:shd w:val="clear" w:color="000000" w:fill="DDEBF7"/>
            <w:noWrap/>
            <w:vAlign w:val="center"/>
            <w:hideMark/>
          </w:tcPr>
          <w:p w14:paraId="76877437"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14" w:type="dxa"/>
            <w:tcBorders>
              <w:top w:val="nil"/>
              <w:left w:val="nil"/>
              <w:bottom w:val="single" w:sz="4" w:space="0" w:color="auto"/>
              <w:right w:val="single" w:sz="4" w:space="0" w:color="auto"/>
            </w:tcBorders>
            <w:shd w:val="clear" w:color="000000" w:fill="DDEBF7"/>
            <w:noWrap/>
            <w:vAlign w:val="center"/>
            <w:hideMark/>
          </w:tcPr>
          <w:p w14:paraId="458267BA"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26" w:type="dxa"/>
            <w:tcBorders>
              <w:top w:val="nil"/>
              <w:left w:val="nil"/>
              <w:bottom w:val="single" w:sz="4" w:space="0" w:color="auto"/>
              <w:right w:val="single" w:sz="4" w:space="0" w:color="auto"/>
            </w:tcBorders>
            <w:shd w:val="clear" w:color="000000" w:fill="DDEBF7"/>
            <w:noWrap/>
            <w:vAlign w:val="center"/>
            <w:hideMark/>
          </w:tcPr>
          <w:p w14:paraId="36D22D40"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20" w:type="dxa"/>
            <w:tcBorders>
              <w:top w:val="nil"/>
              <w:left w:val="nil"/>
              <w:bottom w:val="single" w:sz="4" w:space="0" w:color="auto"/>
              <w:right w:val="single" w:sz="4" w:space="0" w:color="auto"/>
            </w:tcBorders>
            <w:shd w:val="clear" w:color="000000" w:fill="DDEBF7"/>
            <w:noWrap/>
            <w:vAlign w:val="center"/>
            <w:hideMark/>
          </w:tcPr>
          <w:p w14:paraId="381ED28F"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1180776B"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36" w:type="dxa"/>
            <w:tcBorders>
              <w:top w:val="nil"/>
              <w:left w:val="nil"/>
              <w:bottom w:val="single" w:sz="4" w:space="0" w:color="auto"/>
              <w:right w:val="single" w:sz="4" w:space="0" w:color="auto"/>
            </w:tcBorders>
            <w:shd w:val="clear" w:color="000000" w:fill="FCE4D6"/>
            <w:noWrap/>
            <w:vAlign w:val="center"/>
            <w:hideMark/>
          </w:tcPr>
          <w:p w14:paraId="0871F195"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CE4D6"/>
            <w:noWrap/>
            <w:vAlign w:val="center"/>
            <w:hideMark/>
          </w:tcPr>
          <w:p w14:paraId="164D8CF7"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90" w:type="dxa"/>
            <w:tcBorders>
              <w:top w:val="nil"/>
              <w:left w:val="nil"/>
              <w:bottom w:val="single" w:sz="4" w:space="0" w:color="auto"/>
              <w:right w:val="single" w:sz="8" w:space="0" w:color="auto"/>
            </w:tcBorders>
            <w:shd w:val="clear" w:color="000000" w:fill="FCE4D6"/>
            <w:noWrap/>
            <w:vAlign w:val="center"/>
            <w:hideMark/>
          </w:tcPr>
          <w:p w14:paraId="38259D2C"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r>
      <w:tr w:rsidR="00682944" w:rsidRPr="00D111F1" w14:paraId="627E66C1" w14:textId="77777777" w:rsidTr="00C46D42">
        <w:trPr>
          <w:trHeight w:val="24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512345F2" w14:textId="77777777" w:rsidR="00682944" w:rsidRPr="00D111F1" w:rsidRDefault="00682944" w:rsidP="00C46D42">
            <w:pP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Gross Profit</w:t>
            </w:r>
          </w:p>
        </w:tc>
        <w:tc>
          <w:tcPr>
            <w:tcW w:w="535" w:type="dxa"/>
            <w:tcBorders>
              <w:top w:val="nil"/>
              <w:left w:val="nil"/>
              <w:bottom w:val="single" w:sz="4" w:space="0" w:color="auto"/>
              <w:right w:val="single" w:sz="4" w:space="0" w:color="auto"/>
            </w:tcBorders>
            <w:shd w:val="clear" w:color="000000" w:fill="FFF2CC"/>
            <w:noWrap/>
            <w:vAlign w:val="center"/>
            <w:hideMark/>
          </w:tcPr>
          <w:p w14:paraId="513F2E9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912</w:t>
            </w:r>
          </w:p>
        </w:tc>
        <w:tc>
          <w:tcPr>
            <w:tcW w:w="535" w:type="dxa"/>
            <w:tcBorders>
              <w:top w:val="nil"/>
              <w:left w:val="nil"/>
              <w:bottom w:val="single" w:sz="4" w:space="0" w:color="auto"/>
              <w:right w:val="single" w:sz="4" w:space="0" w:color="auto"/>
            </w:tcBorders>
            <w:shd w:val="clear" w:color="000000" w:fill="FFF2CC"/>
            <w:noWrap/>
            <w:vAlign w:val="center"/>
            <w:hideMark/>
          </w:tcPr>
          <w:p w14:paraId="7FEBB40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968</w:t>
            </w:r>
          </w:p>
        </w:tc>
        <w:tc>
          <w:tcPr>
            <w:tcW w:w="647" w:type="dxa"/>
            <w:tcBorders>
              <w:top w:val="nil"/>
              <w:left w:val="nil"/>
              <w:bottom w:val="single" w:sz="4" w:space="0" w:color="auto"/>
              <w:right w:val="single" w:sz="4" w:space="0" w:color="auto"/>
            </w:tcBorders>
            <w:shd w:val="clear" w:color="000000" w:fill="FFF2CC"/>
            <w:noWrap/>
            <w:vAlign w:val="center"/>
            <w:hideMark/>
          </w:tcPr>
          <w:p w14:paraId="1066EBA2"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-6%</w:t>
            </w:r>
          </w:p>
        </w:tc>
        <w:tc>
          <w:tcPr>
            <w:tcW w:w="535" w:type="dxa"/>
            <w:tcBorders>
              <w:top w:val="nil"/>
              <w:left w:val="nil"/>
              <w:bottom w:val="single" w:sz="4" w:space="0" w:color="auto"/>
              <w:right w:val="single" w:sz="4" w:space="0" w:color="auto"/>
            </w:tcBorders>
            <w:shd w:val="clear" w:color="000000" w:fill="C6E0B4"/>
            <w:noWrap/>
            <w:vAlign w:val="center"/>
            <w:hideMark/>
          </w:tcPr>
          <w:p w14:paraId="576A4D0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697</w:t>
            </w:r>
          </w:p>
        </w:tc>
        <w:tc>
          <w:tcPr>
            <w:tcW w:w="535" w:type="dxa"/>
            <w:tcBorders>
              <w:top w:val="nil"/>
              <w:left w:val="nil"/>
              <w:bottom w:val="single" w:sz="4" w:space="0" w:color="auto"/>
              <w:right w:val="single" w:sz="4" w:space="0" w:color="auto"/>
            </w:tcBorders>
            <w:shd w:val="clear" w:color="000000" w:fill="C6E0B4"/>
            <w:noWrap/>
            <w:vAlign w:val="center"/>
            <w:hideMark/>
          </w:tcPr>
          <w:p w14:paraId="241A5266"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533</w:t>
            </w:r>
          </w:p>
        </w:tc>
        <w:tc>
          <w:tcPr>
            <w:tcW w:w="647" w:type="dxa"/>
            <w:tcBorders>
              <w:top w:val="nil"/>
              <w:left w:val="nil"/>
              <w:bottom w:val="single" w:sz="4" w:space="0" w:color="auto"/>
              <w:right w:val="single" w:sz="4" w:space="0" w:color="auto"/>
            </w:tcBorders>
            <w:shd w:val="clear" w:color="000000" w:fill="C6E0B4"/>
            <w:noWrap/>
            <w:vAlign w:val="center"/>
            <w:hideMark/>
          </w:tcPr>
          <w:p w14:paraId="20D7DDC3"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+31%</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146338FD"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943</w:t>
            </w:r>
          </w:p>
        </w:tc>
        <w:tc>
          <w:tcPr>
            <w:tcW w:w="550" w:type="dxa"/>
            <w:tcBorders>
              <w:top w:val="nil"/>
              <w:left w:val="nil"/>
              <w:bottom w:val="single" w:sz="4" w:space="0" w:color="auto"/>
              <w:right w:val="single" w:sz="4" w:space="0" w:color="auto"/>
            </w:tcBorders>
            <w:shd w:val="clear" w:color="000000" w:fill="BFBFBF"/>
            <w:noWrap/>
            <w:vAlign w:val="center"/>
            <w:hideMark/>
          </w:tcPr>
          <w:p w14:paraId="3D8E0FC3"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801</w:t>
            </w:r>
          </w:p>
        </w:tc>
        <w:tc>
          <w:tcPr>
            <w:tcW w:w="647" w:type="dxa"/>
            <w:tcBorders>
              <w:top w:val="nil"/>
              <w:left w:val="nil"/>
              <w:bottom w:val="single" w:sz="4" w:space="0" w:color="auto"/>
              <w:right w:val="single" w:sz="4" w:space="0" w:color="auto"/>
            </w:tcBorders>
            <w:shd w:val="clear" w:color="000000" w:fill="BFBFBF"/>
            <w:noWrap/>
            <w:vAlign w:val="center"/>
            <w:hideMark/>
          </w:tcPr>
          <w:p w14:paraId="0DFF7B1E"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+18%</w:t>
            </w:r>
          </w:p>
        </w:tc>
        <w:tc>
          <w:tcPr>
            <w:tcW w:w="647" w:type="dxa"/>
            <w:tcBorders>
              <w:top w:val="nil"/>
              <w:left w:val="nil"/>
              <w:bottom w:val="single" w:sz="4" w:space="0" w:color="auto"/>
              <w:right w:val="single" w:sz="4" w:space="0" w:color="auto"/>
            </w:tcBorders>
            <w:shd w:val="clear" w:color="000000" w:fill="BFBFBF"/>
            <w:noWrap/>
            <w:vAlign w:val="center"/>
            <w:hideMark/>
          </w:tcPr>
          <w:p w14:paraId="1D22E81F"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+22%</w:t>
            </w:r>
          </w:p>
        </w:tc>
        <w:tc>
          <w:tcPr>
            <w:tcW w:w="535" w:type="dxa"/>
            <w:tcBorders>
              <w:top w:val="nil"/>
              <w:left w:val="nil"/>
              <w:bottom w:val="single" w:sz="4" w:space="0" w:color="auto"/>
              <w:right w:val="single" w:sz="4" w:space="0" w:color="auto"/>
            </w:tcBorders>
            <w:shd w:val="clear" w:color="auto" w:fill="auto"/>
            <w:noWrap/>
            <w:vAlign w:val="center"/>
            <w:hideMark/>
          </w:tcPr>
          <w:p w14:paraId="5F2FA5E8"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555</w:t>
            </w:r>
          </w:p>
        </w:tc>
        <w:tc>
          <w:tcPr>
            <w:tcW w:w="535" w:type="dxa"/>
            <w:tcBorders>
              <w:top w:val="nil"/>
              <w:left w:val="nil"/>
              <w:bottom w:val="single" w:sz="4" w:space="0" w:color="auto"/>
              <w:right w:val="single" w:sz="4" w:space="0" w:color="auto"/>
            </w:tcBorders>
            <w:shd w:val="clear" w:color="000000" w:fill="FFFFFF"/>
            <w:noWrap/>
            <w:vAlign w:val="center"/>
            <w:hideMark/>
          </w:tcPr>
          <w:p w14:paraId="41FC9B6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382</w:t>
            </w:r>
          </w:p>
        </w:tc>
        <w:tc>
          <w:tcPr>
            <w:tcW w:w="647" w:type="dxa"/>
            <w:tcBorders>
              <w:top w:val="nil"/>
              <w:left w:val="nil"/>
              <w:bottom w:val="single" w:sz="4" w:space="0" w:color="auto"/>
              <w:right w:val="single" w:sz="4" w:space="0" w:color="auto"/>
            </w:tcBorders>
            <w:shd w:val="clear" w:color="000000" w:fill="FFFFFF"/>
            <w:noWrap/>
            <w:vAlign w:val="center"/>
            <w:hideMark/>
          </w:tcPr>
          <w:p w14:paraId="12E2D4B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+45%</w:t>
            </w:r>
          </w:p>
        </w:tc>
        <w:tc>
          <w:tcPr>
            <w:tcW w:w="647" w:type="dxa"/>
            <w:tcBorders>
              <w:top w:val="nil"/>
              <w:left w:val="nil"/>
              <w:bottom w:val="single" w:sz="4" w:space="0" w:color="auto"/>
              <w:right w:val="single" w:sz="4" w:space="0" w:color="auto"/>
            </w:tcBorders>
            <w:shd w:val="clear" w:color="000000" w:fill="FFFFFF"/>
            <w:noWrap/>
            <w:vAlign w:val="center"/>
            <w:hideMark/>
          </w:tcPr>
          <w:p w14:paraId="2307A54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+47%</w:t>
            </w:r>
          </w:p>
        </w:tc>
        <w:tc>
          <w:tcPr>
            <w:tcW w:w="567" w:type="dxa"/>
            <w:tcBorders>
              <w:top w:val="nil"/>
              <w:left w:val="nil"/>
              <w:bottom w:val="single" w:sz="4" w:space="0" w:color="auto"/>
              <w:right w:val="single" w:sz="4" w:space="0" w:color="auto"/>
            </w:tcBorders>
            <w:shd w:val="clear" w:color="000000" w:fill="DDEBF7"/>
            <w:noWrap/>
            <w:vAlign w:val="center"/>
            <w:hideMark/>
          </w:tcPr>
          <w:p w14:paraId="775CA075"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376</w:t>
            </w:r>
          </w:p>
        </w:tc>
        <w:tc>
          <w:tcPr>
            <w:tcW w:w="614" w:type="dxa"/>
            <w:tcBorders>
              <w:top w:val="nil"/>
              <w:left w:val="nil"/>
              <w:bottom w:val="single" w:sz="4" w:space="0" w:color="auto"/>
              <w:right w:val="single" w:sz="4" w:space="0" w:color="auto"/>
            </w:tcBorders>
            <w:shd w:val="clear" w:color="000000" w:fill="DDEBF7"/>
            <w:noWrap/>
            <w:vAlign w:val="center"/>
            <w:hideMark/>
          </w:tcPr>
          <w:p w14:paraId="37849886"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262</w:t>
            </w:r>
          </w:p>
        </w:tc>
        <w:tc>
          <w:tcPr>
            <w:tcW w:w="726" w:type="dxa"/>
            <w:tcBorders>
              <w:top w:val="nil"/>
              <w:left w:val="nil"/>
              <w:bottom w:val="single" w:sz="4" w:space="0" w:color="auto"/>
              <w:right w:val="single" w:sz="4" w:space="0" w:color="auto"/>
            </w:tcBorders>
            <w:shd w:val="clear" w:color="000000" w:fill="DDEBF7"/>
            <w:noWrap/>
            <w:vAlign w:val="center"/>
            <w:hideMark/>
          </w:tcPr>
          <w:p w14:paraId="74DC156F"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+43%</w:t>
            </w:r>
          </w:p>
        </w:tc>
        <w:tc>
          <w:tcPr>
            <w:tcW w:w="720" w:type="dxa"/>
            <w:tcBorders>
              <w:top w:val="nil"/>
              <w:left w:val="nil"/>
              <w:bottom w:val="single" w:sz="4" w:space="0" w:color="auto"/>
              <w:right w:val="single" w:sz="4" w:space="0" w:color="auto"/>
            </w:tcBorders>
            <w:shd w:val="clear" w:color="000000" w:fill="DDEBF7"/>
            <w:noWrap/>
            <w:vAlign w:val="center"/>
            <w:hideMark/>
          </w:tcPr>
          <w:p w14:paraId="3A2F2B7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+44%</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3EA3AD61"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3,483</w:t>
            </w:r>
          </w:p>
        </w:tc>
        <w:tc>
          <w:tcPr>
            <w:tcW w:w="636" w:type="dxa"/>
            <w:tcBorders>
              <w:top w:val="nil"/>
              <w:left w:val="nil"/>
              <w:bottom w:val="single" w:sz="4" w:space="0" w:color="auto"/>
              <w:right w:val="single" w:sz="4" w:space="0" w:color="auto"/>
            </w:tcBorders>
            <w:shd w:val="clear" w:color="000000" w:fill="FCE4D6"/>
            <w:noWrap/>
            <w:vAlign w:val="center"/>
            <w:hideMark/>
          </w:tcPr>
          <w:p w14:paraId="283F35B6"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2,946</w:t>
            </w:r>
          </w:p>
        </w:tc>
        <w:tc>
          <w:tcPr>
            <w:tcW w:w="647" w:type="dxa"/>
            <w:tcBorders>
              <w:top w:val="nil"/>
              <w:left w:val="nil"/>
              <w:bottom w:val="single" w:sz="4" w:space="0" w:color="auto"/>
              <w:right w:val="single" w:sz="4" w:space="0" w:color="auto"/>
            </w:tcBorders>
            <w:shd w:val="clear" w:color="000000" w:fill="FCE4D6"/>
            <w:noWrap/>
            <w:vAlign w:val="center"/>
            <w:hideMark/>
          </w:tcPr>
          <w:p w14:paraId="1BFC47EF"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+18%</w:t>
            </w:r>
          </w:p>
        </w:tc>
        <w:tc>
          <w:tcPr>
            <w:tcW w:w="790" w:type="dxa"/>
            <w:tcBorders>
              <w:top w:val="nil"/>
              <w:left w:val="nil"/>
              <w:bottom w:val="single" w:sz="4" w:space="0" w:color="auto"/>
              <w:right w:val="single" w:sz="8" w:space="0" w:color="auto"/>
            </w:tcBorders>
            <w:shd w:val="clear" w:color="000000" w:fill="FCE4D6"/>
            <w:noWrap/>
            <w:vAlign w:val="center"/>
            <w:hideMark/>
          </w:tcPr>
          <w:p w14:paraId="386053DF"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+20%</w:t>
            </w:r>
          </w:p>
        </w:tc>
      </w:tr>
      <w:tr w:rsidR="00682944" w:rsidRPr="00D111F1" w14:paraId="5208A3EB" w14:textId="77777777" w:rsidTr="00C46D42">
        <w:trPr>
          <w:trHeight w:val="105"/>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2638E4AA" w14:textId="77777777" w:rsidR="00682944" w:rsidRPr="00D111F1" w:rsidRDefault="00682944" w:rsidP="00C46D42">
            <w:pPr>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2CC"/>
            <w:noWrap/>
            <w:vAlign w:val="center"/>
            <w:hideMark/>
          </w:tcPr>
          <w:p w14:paraId="6FA90C78"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2CC"/>
            <w:noWrap/>
            <w:vAlign w:val="center"/>
            <w:hideMark/>
          </w:tcPr>
          <w:p w14:paraId="43505912"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2CC"/>
            <w:noWrap/>
            <w:vAlign w:val="center"/>
            <w:hideMark/>
          </w:tcPr>
          <w:p w14:paraId="7C75DC94"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509C2030"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108BA62F"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C6E0B4"/>
            <w:noWrap/>
            <w:vAlign w:val="center"/>
            <w:hideMark/>
          </w:tcPr>
          <w:p w14:paraId="58731D42"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5336520E"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50" w:type="dxa"/>
            <w:tcBorders>
              <w:top w:val="nil"/>
              <w:left w:val="nil"/>
              <w:bottom w:val="single" w:sz="4" w:space="0" w:color="auto"/>
              <w:right w:val="single" w:sz="4" w:space="0" w:color="auto"/>
            </w:tcBorders>
            <w:shd w:val="clear" w:color="000000" w:fill="BFBFBF"/>
            <w:noWrap/>
            <w:vAlign w:val="center"/>
            <w:hideMark/>
          </w:tcPr>
          <w:p w14:paraId="65F6BE32"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45EB7F92"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7689E418"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35" w:type="dxa"/>
            <w:tcBorders>
              <w:top w:val="nil"/>
              <w:left w:val="nil"/>
              <w:bottom w:val="single" w:sz="4" w:space="0" w:color="auto"/>
              <w:right w:val="single" w:sz="4" w:space="0" w:color="auto"/>
            </w:tcBorders>
            <w:shd w:val="clear" w:color="auto" w:fill="auto"/>
            <w:noWrap/>
            <w:vAlign w:val="center"/>
            <w:hideMark/>
          </w:tcPr>
          <w:p w14:paraId="230067AE"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FFF"/>
            <w:noWrap/>
            <w:vAlign w:val="center"/>
            <w:hideMark/>
          </w:tcPr>
          <w:p w14:paraId="61963488"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5A6A39B2"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383437E8"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567" w:type="dxa"/>
            <w:tcBorders>
              <w:top w:val="nil"/>
              <w:left w:val="nil"/>
              <w:bottom w:val="single" w:sz="4" w:space="0" w:color="auto"/>
              <w:right w:val="single" w:sz="4" w:space="0" w:color="auto"/>
            </w:tcBorders>
            <w:shd w:val="clear" w:color="000000" w:fill="DDEBF7"/>
            <w:noWrap/>
            <w:vAlign w:val="center"/>
            <w:hideMark/>
          </w:tcPr>
          <w:p w14:paraId="46519BBE"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14" w:type="dxa"/>
            <w:tcBorders>
              <w:top w:val="nil"/>
              <w:left w:val="nil"/>
              <w:bottom w:val="single" w:sz="4" w:space="0" w:color="auto"/>
              <w:right w:val="single" w:sz="4" w:space="0" w:color="auto"/>
            </w:tcBorders>
            <w:shd w:val="clear" w:color="000000" w:fill="DDEBF7"/>
            <w:noWrap/>
            <w:vAlign w:val="center"/>
            <w:hideMark/>
          </w:tcPr>
          <w:p w14:paraId="43D0A768"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26" w:type="dxa"/>
            <w:tcBorders>
              <w:top w:val="nil"/>
              <w:left w:val="nil"/>
              <w:bottom w:val="single" w:sz="4" w:space="0" w:color="auto"/>
              <w:right w:val="single" w:sz="4" w:space="0" w:color="auto"/>
            </w:tcBorders>
            <w:shd w:val="clear" w:color="000000" w:fill="DDEBF7"/>
            <w:noWrap/>
            <w:vAlign w:val="center"/>
            <w:hideMark/>
          </w:tcPr>
          <w:p w14:paraId="36B32363"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20" w:type="dxa"/>
            <w:tcBorders>
              <w:top w:val="nil"/>
              <w:left w:val="nil"/>
              <w:bottom w:val="single" w:sz="4" w:space="0" w:color="auto"/>
              <w:right w:val="single" w:sz="4" w:space="0" w:color="auto"/>
            </w:tcBorders>
            <w:shd w:val="clear" w:color="000000" w:fill="DDEBF7"/>
            <w:noWrap/>
            <w:vAlign w:val="center"/>
            <w:hideMark/>
          </w:tcPr>
          <w:p w14:paraId="1161684E"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60EB3BEB"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36" w:type="dxa"/>
            <w:tcBorders>
              <w:top w:val="nil"/>
              <w:left w:val="nil"/>
              <w:bottom w:val="single" w:sz="4" w:space="0" w:color="auto"/>
              <w:right w:val="single" w:sz="4" w:space="0" w:color="auto"/>
            </w:tcBorders>
            <w:shd w:val="clear" w:color="000000" w:fill="FCE4D6"/>
            <w:noWrap/>
            <w:vAlign w:val="center"/>
            <w:hideMark/>
          </w:tcPr>
          <w:p w14:paraId="3B66A06E"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CE4D6"/>
            <w:noWrap/>
            <w:vAlign w:val="center"/>
            <w:hideMark/>
          </w:tcPr>
          <w:p w14:paraId="6B2571AD"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90" w:type="dxa"/>
            <w:tcBorders>
              <w:top w:val="nil"/>
              <w:left w:val="nil"/>
              <w:bottom w:val="single" w:sz="4" w:space="0" w:color="auto"/>
              <w:right w:val="single" w:sz="8" w:space="0" w:color="auto"/>
            </w:tcBorders>
            <w:shd w:val="clear" w:color="000000" w:fill="FCE4D6"/>
            <w:noWrap/>
            <w:vAlign w:val="center"/>
            <w:hideMark/>
          </w:tcPr>
          <w:p w14:paraId="1686F243"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r>
      <w:tr w:rsidR="00682944" w:rsidRPr="00D111F1" w14:paraId="0F01B521" w14:textId="77777777" w:rsidTr="00C46D42">
        <w:trPr>
          <w:trHeight w:val="24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30855553" w14:textId="77777777" w:rsidR="00682944" w:rsidRPr="00D111F1" w:rsidRDefault="00682944" w:rsidP="00C46D42">
            <w:pPr>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Sales &amp; marketing</w:t>
            </w:r>
          </w:p>
        </w:tc>
        <w:tc>
          <w:tcPr>
            <w:tcW w:w="535" w:type="dxa"/>
            <w:tcBorders>
              <w:top w:val="nil"/>
              <w:left w:val="nil"/>
              <w:bottom w:val="single" w:sz="4" w:space="0" w:color="auto"/>
              <w:right w:val="single" w:sz="4" w:space="0" w:color="auto"/>
            </w:tcBorders>
            <w:shd w:val="clear" w:color="000000" w:fill="FFF2CC"/>
            <w:noWrap/>
            <w:vAlign w:val="center"/>
            <w:hideMark/>
          </w:tcPr>
          <w:p w14:paraId="06271AA9"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287</w:t>
            </w:r>
            <w:r>
              <w:rPr>
                <w:rFonts w:ascii="Calibri" w:hAnsi="Calibri" w:cs="Calibri"/>
                <w:color w:val="000000"/>
                <w:sz w:val="14"/>
                <w:szCs w:val="14"/>
                <w:lang w:val="en-IE" w:eastAsia="en-IE"/>
              </w:rPr>
              <w:t>)</w:t>
            </w:r>
          </w:p>
        </w:tc>
        <w:tc>
          <w:tcPr>
            <w:tcW w:w="535" w:type="dxa"/>
            <w:tcBorders>
              <w:top w:val="nil"/>
              <w:left w:val="nil"/>
              <w:bottom w:val="single" w:sz="4" w:space="0" w:color="auto"/>
              <w:right w:val="single" w:sz="4" w:space="0" w:color="auto"/>
            </w:tcBorders>
            <w:shd w:val="clear" w:color="000000" w:fill="FFF2CC"/>
            <w:noWrap/>
            <w:vAlign w:val="center"/>
            <w:hideMark/>
          </w:tcPr>
          <w:p w14:paraId="25368024"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248</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FFF2CC"/>
            <w:noWrap/>
            <w:vAlign w:val="center"/>
            <w:hideMark/>
          </w:tcPr>
          <w:p w14:paraId="36DEA824"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+16%</w:t>
            </w:r>
          </w:p>
        </w:tc>
        <w:tc>
          <w:tcPr>
            <w:tcW w:w="535" w:type="dxa"/>
            <w:tcBorders>
              <w:top w:val="nil"/>
              <w:left w:val="nil"/>
              <w:bottom w:val="single" w:sz="4" w:space="0" w:color="auto"/>
              <w:right w:val="single" w:sz="4" w:space="0" w:color="auto"/>
            </w:tcBorders>
            <w:shd w:val="clear" w:color="000000" w:fill="C6E0B4"/>
            <w:noWrap/>
            <w:vAlign w:val="center"/>
            <w:hideMark/>
          </w:tcPr>
          <w:p w14:paraId="16E5365C"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160</w:t>
            </w:r>
            <w:r>
              <w:rPr>
                <w:rFonts w:ascii="Calibri" w:hAnsi="Calibri" w:cs="Calibri"/>
                <w:color w:val="000000"/>
                <w:sz w:val="14"/>
                <w:szCs w:val="14"/>
                <w:lang w:val="en-IE" w:eastAsia="en-IE"/>
              </w:rPr>
              <w:t>)</w:t>
            </w:r>
          </w:p>
        </w:tc>
        <w:tc>
          <w:tcPr>
            <w:tcW w:w="535" w:type="dxa"/>
            <w:tcBorders>
              <w:top w:val="nil"/>
              <w:left w:val="nil"/>
              <w:bottom w:val="single" w:sz="4" w:space="0" w:color="auto"/>
              <w:right w:val="single" w:sz="4" w:space="0" w:color="auto"/>
            </w:tcBorders>
            <w:shd w:val="clear" w:color="000000" w:fill="C6E0B4"/>
            <w:noWrap/>
            <w:vAlign w:val="center"/>
            <w:hideMark/>
          </w:tcPr>
          <w:p w14:paraId="7263339F"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156</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C6E0B4"/>
            <w:noWrap/>
            <w:vAlign w:val="center"/>
            <w:hideMark/>
          </w:tcPr>
          <w:p w14:paraId="62C0508C"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06DEF962"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206</w:t>
            </w:r>
            <w:r>
              <w:rPr>
                <w:rFonts w:ascii="Calibri" w:hAnsi="Calibri" w:cs="Calibri"/>
                <w:color w:val="000000"/>
                <w:sz w:val="14"/>
                <w:szCs w:val="14"/>
                <w:lang w:val="en-IE" w:eastAsia="en-IE"/>
              </w:rPr>
              <w:t>)</w:t>
            </w:r>
          </w:p>
        </w:tc>
        <w:tc>
          <w:tcPr>
            <w:tcW w:w="550" w:type="dxa"/>
            <w:tcBorders>
              <w:top w:val="nil"/>
              <w:left w:val="nil"/>
              <w:bottom w:val="single" w:sz="4" w:space="0" w:color="auto"/>
              <w:right w:val="single" w:sz="4" w:space="0" w:color="auto"/>
            </w:tcBorders>
            <w:shd w:val="clear" w:color="000000" w:fill="BFBFBF"/>
            <w:noWrap/>
            <w:vAlign w:val="center"/>
            <w:hideMark/>
          </w:tcPr>
          <w:p w14:paraId="3311D502"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144</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BFBFBF"/>
            <w:noWrap/>
            <w:vAlign w:val="center"/>
            <w:hideMark/>
          </w:tcPr>
          <w:p w14:paraId="4E256E3D"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+43%</w:t>
            </w:r>
          </w:p>
        </w:tc>
        <w:tc>
          <w:tcPr>
            <w:tcW w:w="647" w:type="dxa"/>
            <w:tcBorders>
              <w:top w:val="nil"/>
              <w:left w:val="nil"/>
              <w:bottom w:val="single" w:sz="4" w:space="0" w:color="auto"/>
              <w:right w:val="single" w:sz="4" w:space="0" w:color="auto"/>
            </w:tcBorders>
            <w:shd w:val="clear" w:color="000000" w:fill="BFBFBF"/>
            <w:noWrap/>
            <w:vAlign w:val="center"/>
            <w:hideMark/>
          </w:tcPr>
          <w:p w14:paraId="0D030310"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+46%</w:t>
            </w:r>
          </w:p>
        </w:tc>
        <w:tc>
          <w:tcPr>
            <w:tcW w:w="535" w:type="dxa"/>
            <w:tcBorders>
              <w:top w:val="nil"/>
              <w:left w:val="nil"/>
              <w:bottom w:val="single" w:sz="4" w:space="0" w:color="auto"/>
              <w:right w:val="single" w:sz="4" w:space="0" w:color="auto"/>
            </w:tcBorders>
            <w:shd w:val="clear" w:color="auto" w:fill="auto"/>
            <w:noWrap/>
            <w:vAlign w:val="center"/>
            <w:hideMark/>
          </w:tcPr>
          <w:p w14:paraId="47993BAD"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129</w:t>
            </w:r>
            <w:r>
              <w:rPr>
                <w:rFonts w:ascii="Calibri" w:hAnsi="Calibri" w:cs="Calibri"/>
                <w:color w:val="000000"/>
                <w:sz w:val="14"/>
                <w:szCs w:val="14"/>
                <w:lang w:val="en-IE" w:eastAsia="en-IE"/>
              </w:rPr>
              <w:t>)</w:t>
            </w:r>
          </w:p>
        </w:tc>
        <w:tc>
          <w:tcPr>
            <w:tcW w:w="535" w:type="dxa"/>
            <w:tcBorders>
              <w:top w:val="nil"/>
              <w:left w:val="nil"/>
              <w:bottom w:val="single" w:sz="4" w:space="0" w:color="auto"/>
              <w:right w:val="single" w:sz="4" w:space="0" w:color="auto"/>
            </w:tcBorders>
            <w:shd w:val="clear" w:color="000000" w:fill="FFFFFF"/>
            <w:noWrap/>
            <w:vAlign w:val="center"/>
            <w:hideMark/>
          </w:tcPr>
          <w:p w14:paraId="5C9344E5"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124</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auto" w:fill="auto"/>
            <w:noWrap/>
            <w:vAlign w:val="center"/>
            <w:hideMark/>
          </w:tcPr>
          <w:p w14:paraId="18C6F85C"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+4%</w:t>
            </w:r>
          </w:p>
        </w:tc>
        <w:tc>
          <w:tcPr>
            <w:tcW w:w="647" w:type="dxa"/>
            <w:tcBorders>
              <w:top w:val="nil"/>
              <w:left w:val="nil"/>
              <w:bottom w:val="single" w:sz="4" w:space="0" w:color="auto"/>
              <w:right w:val="single" w:sz="4" w:space="0" w:color="auto"/>
            </w:tcBorders>
            <w:shd w:val="clear" w:color="auto" w:fill="auto"/>
            <w:noWrap/>
            <w:vAlign w:val="center"/>
            <w:hideMark/>
          </w:tcPr>
          <w:p w14:paraId="24329BDE"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+5%</w:t>
            </w:r>
          </w:p>
        </w:tc>
        <w:tc>
          <w:tcPr>
            <w:tcW w:w="567" w:type="dxa"/>
            <w:tcBorders>
              <w:top w:val="nil"/>
              <w:left w:val="nil"/>
              <w:bottom w:val="single" w:sz="4" w:space="0" w:color="auto"/>
              <w:right w:val="single" w:sz="4" w:space="0" w:color="auto"/>
            </w:tcBorders>
            <w:shd w:val="clear" w:color="000000" w:fill="DDEBF7"/>
            <w:noWrap/>
            <w:vAlign w:val="center"/>
            <w:hideMark/>
          </w:tcPr>
          <w:p w14:paraId="44926133"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348</w:t>
            </w:r>
            <w:r>
              <w:rPr>
                <w:rFonts w:ascii="Calibri" w:hAnsi="Calibri" w:cs="Calibri"/>
                <w:color w:val="000000"/>
                <w:sz w:val="14"/>
                <w:szCs w:val="14"/>
                <w:lang w:val="en-IE" w:eastAsia="en-IE"/>
              </w:rPr>
              <w:t>)</w:t>
            </w:r>
          </w:p>
        </w:tc>
        <w:tc>
          <w:tcPr>
            <w:tcW w:w="614" w:type="dxa"/>
            <w:tcBorders>
              <w:top w:val="nil"/>
              <w:left w:val="nil"/>
              <w:bottom w:val="single" w:sz="4" w:space="0" w:color="auto"/>
              <w:right w:val="single" w:sz="4" w:space="0" w:color="auto"/>
            </w:tcBorders>
            <w:shd w:val="clear" w:color="000000" w:fill="DDEBF7"/>
            <w:noWrap/>
            <w:vAlign w:val="center"/>
            <w:hideMark/>
          </w:tcPr>
          <w:p w14:paraId="3EA7BB4B"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168</w:t>
            </w:r>
            <w:r>
              <w:rPr>
                <w:rFonts w:ascii="Calibri" w:hAnsi="Calibri" w:cs="Calibri"/>
                <w:color w:val="000000"/>
                <w:sz w:val="14"/>
                <w:szCs w:val="14"/>
                <w:lang w:val="en-IE" w:eastAsia="en-IE"/>
              </w:rPr>
              <w:t>)</w:t>
            </w:r>
          </w:p>
        </w:tc>
        <w:tc>
          <w:tcPr>
            <w:tcW w:w="726" w:type="dxa"/>
            <w:tcBorders>
              <w:top w:val="nil"/>
              <w:left w:val="nil"/>
              <w:bottom w:val="single" w:sz="4" w:space="0" w:color="auto"/>
              <w:right w:val="single" w:sz="4" w:space="0" w:color="auto"/>
            </w:tcBorders>
            <w:shd w:val="clear" w:color="000000" w:fill="DDEBF7"/>
            <w:noWrap/>
            <w:vAlign w:val="center"/>
            <w:hideMark/>
          </w:tcPr>
          <w:p w14:paraId="43C8F6F3"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+107%</w:t>
            </w:r>
          </w:p>
        </w:tc>
        <w:tc>
          <w:tcPr>
            <w:tcW w:w="720" w:type="dxa"/>
            <w:tcBorders>
              <w:top w:val="nil"/>
              <w:left w:val="nil"/>
              <w:bottom w:val="single" w:sz="4" w:space="0" w:color="auto"/>
              <w:right w:val="single" w:sz="4" w:space="0" w:color="auto"/>
            </w:tcBorders>
            <w:shd w:val="clear" w:color="000000" w:fill="DDEBF7"/>
            <w:noWrap/>
            <w:vAlign w:val="center"/>
            <w:hideMark/>
          </w:tcPr>
          <w:p w14:paraId="0FB6A5CB"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+110%</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6D03043B"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1,130</w:t>
            </w:r>
            <w:r>
              <w:rPr>
                <w:rFonts w:ascii="Calibri" w:hAnsi="Calibri" w:cs="Calibri"/>
                <w:color w:val="000000"/>
                <w:sz w:val="14"/>
                <w:szCs w:val="14"/>
                <w:lang w:val="en-IE" w:eastAsia="en-IE"/>
              </w:rPr>
              <w:t>)</w:t>
            </w:r>
          </w:p>
        </w:tc>
        <w:tc>
          <w:tcPr>
            <w:tcW w:w="636" w:type="dxa"/>
            <w:tcBorders>
              <w:top w:val="nil"/>
              <w:left w:val="nil"/>
              <w:bottom w:val="single" w:sz="4" w:space="0" w:color="auto"/>
              <w:right w:val="single" w:sz="4" w:space="0" w:color="auto"/>
            </w:tcBorders>
            <w:shd w:val="clear" w:color="000000" w:fill="FCE4D6"/>
            <w:noWrap/>
            <w:vAlign w:val="center"/>
            <w:hideMark/>
          </w:tcPr>
          <w:p w14:paraId="27C64113"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840</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FCE4D6"/>
            <w:noWrap/>
            <w:vAlign w:val="center"/>
            <w:hideMark/>
          </w:tcPr>
          <w:p w14:paraId="7BBB3045"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+34%</w:t>
            </w:r>
          </w:p>
        </w:tc>
        <w:tc>
          <w:tcPr>
            <w:tcW w:w="790" w:type="dxa"/>
            <w:tcBorders>
              <w:top w:val="nil"/>
              <w:left w:val="nil"/>
              <w:bottom w:val="single" w:sz="4" w:space="0" w:color="auto"/>
              <w:right w:val="single" w:sz="8" w:space="0" w:color="auto"/>
            </w:tcBorders>
            <w:shd w:val="clear" w:color="000000" w:fill="FCE4D6"/>
            <w:noWrap/>
            <w:vAlign w:val="center"/>
            <w:hideMark/>
          </w:tcPr>
          <w:p w14:paraId="5737B403"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+36%</w:t>
            </w:r>
          </w:p>
        </w:tc>
      </w:tr>
      <w:tr w:rsidR="00682944" w:rsidRPr="00D111F1" w14:paraId="4CAC6445" w14:textId="77777777" w:rsidTr="00C46D42">
        <w:trPr>
          <w:trHeight w:val="24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4F8E64E4" w14:textId="77777777" w:rsidR="00682944" w:rsidRPr="00D111F1" w:rsidRDefault="00682944" w:rsidP="00C46D42">
            <w:pP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Contribution</w:t>
            </w:r>
          </w:p>
        </w:tc>
        <w:tc>
          <w:tcPr>
            <w:tcW w:w="535" w:type="dxa"/>
            <w:tcBorders>
              <w:top w:val="nil"/>
              <w:left w:val="nil"/>
              <w:bottom w:val="single" w:sz="4" w:space="0" w:color="auto"/>
              <w:right w:val="single" w:sz="4" w:space="0" w:color="auto"/>
            </w:tcBorders>
            <w:shd w:val="clear" w:color="000000" w:fill="FFF2CC"/>
            <w:noWrap/>
            <w:vAlign w:val="center"/>
            <w:hideMark/>
          </w:tcPr>
          <w:p w14:paraId="24C1579F"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625</w:t>
            </w:r>
          </w:p>
        </w:tc>
        <w:tc>
          <w:tcPr>
            <w:tcW w:w="535" w:type="dxa"/>
            <w:tcBorders>
              <w:top w:val="nil"/>
              <w:left w:val="nil"/>
              <w:bottom w:val="single" w:sz="4" w:space="0" w:color="auto"/>
              <w:right w:val="single" w:sz="4" w:space="0" w:color="auto"/>
            </w:tcBorders>
            <w:shd w:val="clear" w:color="000000" w:fill="FFF2CC"/>
            <w:noWrap/>
            <w:vAlign w:val="center"/>
            <w:hideMark/>
          </w:tcPr>
          <w:p w14:paraId="284B2B9B"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720</w:t>
            </w:r>
          </w:p>
        </w:tc>
        <w:tc>
          <w:tcPr>
            <w:tcW w:w="647" w:type="dxa"/>
            <w:tcBorders>
              <w:top w:val="nil"/>
              <w:left w:val="nil"/>
              <w:bottom w:val="single" w:sz="4" w:space="0" w:color="auto"/>
              <w:right w:val="single" w:sz="4" w:space="0" w:color="auto"/>
            </w:tcBorders>
            <w:shd w:val="clear" w:color="000000" w:fill="FFF2CC"/>
            <w:noWrap/>
            <w:vAlign w:val="center"/>
            <w:hideMark/>
          </w:tcPr>
          <w:p w14:paraId="66D49FA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-13%</w:t>
            </w:r>
          </w:p>
        </w:tc>
        <w:tc>
          <w:tcPr>
            <w:tcW w:w="535" w:type="dxa"/>
            <w:tcBorders>
              <w:top w:val="nil"/>
              <w:left w:val="nil"/>
              <w:bottom w:val="single" w:sz="4" w:space="0" w:color="auto"/>
              <w:right w:val="single" w:sz="4" w:space="0" w:color="auto"/>
            </w:tcBorders>
            <w:shd w:val="clear" w:color="000000" w:fill="C6E0B4"/>
            <w:noWrap/>
            <w:vAlign w:val="center"/>
            <w:hideMark/>
          </w:tcPr>
          <w:p w14:paraId="05FE2C1B"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537</w:t>
            </w:r>
          </w:p>
        </w:tc>
        <w:tc>
          <w:tcPr>
            <w:tcW w:w="535" w:type="dxa"/>
            <w:tcBorders>
              <w:top w:val="nil"/>
              <w:left w:val="nil"/>
              <w:bottom w:val="single" w:sz="4" w:space="0" w:color="auto"/>
              <w:right w:val="single" w:sz="4" w:space="0" w:color="auto"/>
            </w:tcBorders>
            <w:shd w:val="clear" w:color="000000" w:fill="C6E0B4"/>
            <w:noWrap/>
            <w:vAlign w:val="center"/>
            <w:hideMark/>
          </w:tcPr>
          <w:p w14:paraId="02EEB824"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377</w:t>
            </w:r>
          </w:p>
        </w:tc>
        <w:tc>
          <w:tcPr>
            <w:tcW w:w="647" w:type="dxa"/>
            <w:tcBorders>
              <w:top w:val="nil"/>
              <w:left w:val="nil"/>
              <w:bottom w:val="single" w:sz="4" w:space="0" w:color="auto"/>
              <w:right w:val="single" w:sz="4" w:space="0" w:color="auto"/>
            </w:tcBorders>
            <w:shd w:val="clear" w:color="000000" w:fill="C6E0B4"/>
            <w:noWrap/>
            <w:vAlign w:val="center"/>
            <w:hideMark/>
          </w:tcPr>
          <w:p w14:paraId="1B1AF6A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+43%</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74741EC8"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737</w:t>
            </w:r>
          </w:p>
        </w:tc>
        <w:tc>
          <w:tcPr>
            <w:tcW w:w="550" w:type="dxa"/>
            <w:tcBorders>
              <w:top w:val="nil"/>
              <w:left w:val="nil"/>
              <w:bottom w:val="single" w:sz="4" w:space="0" w:color="auto"/>
              <w:right w:val="single" w:sz="4" w:space="0" w:color="auto"/>
            </w:tcBorders>
            <w:shd w:val="clear" w:color="000000" w:fill="BFBFBF"/>
            <w:noWrap/>
            <w:vAlign w:val="center"/>
            <w:hideMark/>
          </w:tcPr>
          <w:p w14:paraId="25CDDA84"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657</w:t>
            </w:r>
          </w:p>
        </w:tc>
        <w:tc>
          <w:tcPr>
            <w:tcW w:w="647" w:type="dxa"/>
            <w:tcBorders>
              <w:top w:val="nil"/>
              <w:left w:val="nil"/>
              <w:bottom w:val="single" w:sz="4" w:space="0" w:color="auto"/>
              <w:right w:val="single" w:sz="4" w:space="0" w:color="auto"/>
            </w:tcBorders>
            <w:shd w:val="clear" w:color="000000" w:fill="BFBFBF"/>
            <w:noWrap/>
            <w:vAlign w:val="center"/>
            <w:hideMark/>
          </w:tcPr>
          <w:p w14:paraId="6544B72B"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+12%</w:t>
            </w:r>
          </w:p>
        </w:tc>
        <w:tc>
          <w:tcPr>
            <w:tcW w:w="647" w:type="dxa"/>
            <w:tcBorders>
              <w:top w:val="nil"/>
              <w:left w:val="nil"/>
              <w:bottom w:val="single" w:sz="4" w:space="0" w:color="auto"/>
              <w:right w:val="single" w:sz="4" w:space="0" w:color="auto"/>
            </w:tcBorders>
            <w:shd w:val="clear" w:color="000000" w:fill="BFBFBF"/>
            <w:noWrap/>
            <w:vAlign w:val="center"/>
            <w:hideMark/>
          </w:tcPr>
          <w:p w14:paraId="1833D5D3"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+16%</w:t>
            </w:r>
          </w:p>
        </w:tc>
        <w:tc>
          <w:tcPr>
            <w:tcW w:w="535" w:type="dxa"/>
            <w:tcBorders>
              <w:top w:val="nil"/>
              <w:left w:val="nil"/>
              <w:bottom w:val="single" w:sz="4" w:space="0" w:color="auto"/>
              <w:right w:val="single" w:sz="4" w:space="0" w:color="auto"/>
            </w:tcBorders>
            <w:shd w:val="clear" w:color="auto" w:fill="auto"/>
            <w:noWrap/>
            <w:vAlign w:val="center"/>
            <w:hideMark/>
          </w:tcPr>
          <w:p w14:paraId="179EB408"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426</w:t>
            </w:r>
          </w:p>
        </w:tc>
        <w:tc>
          <w:tcPr>
            <w:tcW w:w="535" w:type="dxa"/>
            <w:tcBorders>
              <w:top w:val="nil"/>
              <w:left w:val="nil"/>
              <w:bottom w:val="single" w:sz="4" w:space="0" w:color="auto"/>
              <w:right w:val="single" w:sz="4" w:space="0" w:color="auto"/>
            </w:tcBorders>
            <w:shd w:val="clear" w:color="000000" w:fill="FFFFFF"/>
            <w:noWrap/>
            <w:vAlign w:val="center"/>
            <w:hideMark/>
          </w:tcPr>
          <w:p w14:paraId="3E6D491C"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258</w:t>
            </w:r>
          </w:p>
        </w:tc>
        <w:tc>
          <w:tcPr>
            <w:tcW w:w="647" w:type="dxa"/>
            <w:tcBorders>
              <w:top w:val="nil"/>
              <w:left w:val="nil"/>
              <w:bottom w:val="single" w:sz="4" w:space="0" w:color="auto"/>
              <w:right w:val="single" w:sz="4" w:space="0" w:color="auto"/>
            </w:tcBorders>
            <w:shd w:val="clear" w:color="auto" w:fill="auto"/>
            <w:noWrap/>
            <w:vAlign w:val="center"/>
            <w:hideMark/>
          </w:tcPr>
          <w:p w14:paraId="019A857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+65%</w:t>
            </w:r>
          </w:p>
        </w:tc>
        <w:tc>
          <w:tcPr>
            <w:tcW w:w="647" w:type="dxa"/>
            <w:tcBorders>
              <w:top w:val="nil"/>
              <w:left w:val="nil"/>
              <w:bottom w:val="single" w:sz="4" w:space="0" w:color="auto"/>
              <w:right w:val="single" w:sz="4" w:space="0" w:color="auto"/>
            </w:tcBorders>
            <w:shd w:val="clear" w:color="auto" w:fill="auto"/>
            <w:noWrap/>
            <w:vAlign w:val="center"/>
            <w:hideMark/>
          </w:tcPr>
          <w:p w14:paraId="1FFF45AE"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+66%</w:t>
            </w:r>
          </w:p>
        </w:tc>
        <w:tc>
          <w:tcPr>
            <w:tcW w:w="567" w:type="dxa"/>
            <w:tcBorders>
              <w:top w:val="nil"/>
              <w:left w:val="nil"/>
              <w:bottom w:val="single" w:sz="4" w:space="0" w:color="auto"/>
              <w:right w:val="single" w:sz="4" w:space="0" w:color="auto"/>
            </w:tcBorders>
            <w:shd w:val="clear" w:color="000000" w:fill="DDEBF7"/>
            <w:noWrap/>
            <w:vAlign w:val="center"/>
            <w:hideMark/>
          </w:tcPr>
          <w:p w14:paraId="1F20EC12"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28</w:t>
            </w:r>
          </w:p>
        </w:tc>
        <w:tc>
          <w:tcPr>
            <w:tcW w:w="614" w:type="dxa"/>
            <w:tcBorders>
              <w:top w:val="nil"/>
              <w:left w:val="nil"/>
              <w:bottom w:val="single" w:sz="4" w:space="0" w:color="auto"/>
              <w:right w:val="single" w:sz="4" w:space="0" w:color="auto"/>
            </w:tcBorders>
            <w:shd w:val="clear" w:color="000000" w:fill="DDEBF7"/>
            <w:noWrap/>
            <w:vAlign w:val="center"/>
            <w:hideMark/>
          </w:tcPr>
          <w:p w14:paraId="4D0D34EF"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94</w:t>
            </w:r>
          </w:p>
        </w:tc>
        <w:tc>
          <w:tcPr>
            <w:tcW w:w="726" w:type="dxa"/>
            <w:tcBorders>
              <w:top w:val="nil"/>
              <w:left w:val="nil"/>
              <w:bottom w:val="single" w:sz="4" w:space="0" w:color="auto"/>
              <w:right w:val="single" w:sz="4" w:space="0" w:color="auto"/>
            </w:tcBorders>
            <w:shd w:val="clear" w:color="000000" w:fill="DDEBF7"/>
            <w:noWrap/>
            <w:vAlign w:val="center"/>
            <w:hideMark/>
          </w:tcPr>
          <w:p w14:paraId="0EB4947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-70%</w:t>
            </w:r>
          </w:p>
        </w:tc>
        <w:tc>
          <w:tcPr>
            <w:tcW w:w="720" w:type="dxa"/>
            <w:tcBorders>
              <w:top w:val="nil"/>
              <w:left w:val="nil"/>
              <w:bottom w:val="single" w:sz="4" w:space="0" w:color="auto"/>
              <w:right w:val="single" w:sz="4" w:space="0" w:color="auto"/>
            </w:tcBorders>
            <w:shd w:val="clear" w:color="000000" w:fill="DDEBF7"/>
            <w:noWrap/>
            <w:vAlign w:val="center"/>
            <w:hideMark/>
          </w:tcPr>
          <w:p w14:paraId="40B0A772"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-71%</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541490D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2,353</w:t>
            </w:r>
          </w:p>
        </w:tc>
        <w:tc>
          <w:tcPr>
            <w:tcW w:w="636" w:type="dxa"/>
            <w:tcBorders>
              <w:top w:val="nil"/>
              <w:left w:val="nil"/>
              <w:bottom w:val="single" w:sz="4" w:space="0" w:color="auto"/>
              <w:right w:val="single" w:sz="4" w:space="0" w:color="auto"/>
            </w:tcBorders>
            <w:shd w:val="clear" w:color="000000" w:fill="FCE4D6"/>
            <w:noWrap/>
            <w:vAlign w:val="center"/>
            <w:hideMark/>
          </w:tcPr>
          <w:p w14:paraId="34045195"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2,105</w:t>
            </w:r>
          </w:p>
        </w:tc>
        <w:tc>
          <w:tcPr>
            <w:tcW w:w="647" w:type="dxa"/>
            <w:tcBorders>
              <w:top w:val="nil"/>
              <w:left w:val="nil"/>
              <w:bottom w:val="single" w:sz="4" w:space="0" w:color="auto"/>
              <w:right w:val="single" w:sz="4" w:space="0" w:color="auto"/>
            </w:tcBorders>
            <w:shd w:val="clear" w:color="000000" w:fill="FCE4D6"/>
            <w:noWrap/>
            <w:vAlign w:val="center"/>
            <w:hideMark/>
          </w:tcPr>
          <w:p w14:paraId="24BA88B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+12%</w:t>
            </w:r>
          </w:p>
        </w:tc>
        <w:tc>
          <w:tcPr>
            <w:tcW w:w="790" w:type="dxa"/>
            <w:tcBorders>
              <w:top w:val="nil"/>
              <w:left w:val="nil"/>
              <w:bottom w:val="single" w:sz="4" w:space="0" w:color="auto"/>
              <w:right w:val="single" w:sz="8" w:space="0" w:color="auto"/>
            </w:tcBorders>
            <w:shd w:val="clear" w:color="000000" w:fill="FCE4D6"/>
            <w:noWrap/>
            <w:vAlign w:val="center"/>
            <w:hideMark/>
          </w:tcPr>
          <w:p w14:paraId="231A8D53"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+13%</w:t>
            </w:r>
          </w:p>
        </w:tc>
      </w:tr>
      <w:tr w:rsidR="00682944" w:rsidRPr="00D111F1" w14:paraId="15FC8FEF" w14:textId="77777777" w:rsidTr="00C46D42">
        <w:trPr>
          <w:trHeight w:val="36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0C8F90F9" w14:textId="77777777" w:rsidR="00682944" w:rsidRPr="00D111F1" w:rsidRDefault="00682944" w:rsidP="00C46D42">
            <w:pPr>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Other</w:t>
            </w:r>
            <w:r w:rsidRPr="00D111F1">
              <w:rPr>
                <w:rFonts w:ascii="Calibri" w:hAnsi="Calibri" w:cs="Calibri"/>
                <w:color w:val="000000"/>
                <w:sz w:val="14"/>
                <w:szCs w:val="14"/>
                <w:lang w:val="en-IE" w:eastAsia="en-IE"/>
              </w:rPr>
              <w:br/>
              <w:t>Operating Costs</w:t>
            </w:r>
          </w:p>
        </w:tc>
        <w:tc>
          <w:tcPr>
            <w:tcW w:w="535" w:type="dxa"/>
            <w:tcBorders>
              <w:top w:val="nil"/>
              <w:left w:val="nil"/>
              <w:bottom w:val="single" w:sz="4" w:space="0" w:color="auto"/>
              <w:right w:val="single" w:sz="4" w:space="0" w:color="auto"/>
            </w:tcBorders>
            <w:shd w:val="clear" w:color="000000" w:fill="FFF2CC"/>
            <w:noWrap/>
            <w:vAlign w:val="center"/>
            <w:hideMark/>
          </w:tcPr>
          <w:p w14:paraId="7AB95521"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354</w:t>
            </w:r>
            <w:r>
              <w:rPr>
                <w:rFonts w:ascii="Calibri" w:hAnsi="Calibri" w:cs="Calibri"/>
                <w:color w:val="000000"/>
                <w:sz w:val="14"/>
                <w:szCs w:val="14"/>
                <w:lang w:val="en-IE" w:eastAsia="en-IE"/>
              </w:rPr>
              <w:t>)</w:t>
            </w:r>
          </w:p>
        </w:tc>
        <w:tc>
          <w:tcPr>
            <w:tcW w:w="535" w:type="dxa"/>
            <w:tcBorders>
              <w:top w:val="nil"/>
              <w:left w:val="nil"/>
              <w:bottom w:val="single" w:sz="4" w:space="0" w:color="auto"/>
              <w:right w:val="single" w:sz="4" w:space="0" w:color="auto"/>
            </w:tcBorders>
            <w:shd w:val="clear" w:color="000000" w:fill="FFF2CC"/>
            <w:noWrap/>
            <w:vAlign w:val="center"/>
            <w:hideMark/>
          </w:tcPr>
          <w:p w14:paraId="3303C76E"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330</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FFF2CC"/>
            <w:noWrap/>
            <w:vAlign w:val="center"/>
            <w:hideMark/>
          </w:tcPr>
          <w:p w14:paraId="330684EE"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+7%</w:t>
            </w:r>
          </w:p>
        </w:tc>
        <w:tc>
          <w:tcPr>
            <w:tcW w:w="535" w:type="dxa"/>
            <w:tcBorders>
              <w:top w:val="nil"/>
              <w:left w:val="nil"/>
              <w:bottom w:val="single" w:sz="4" w:space="0" w:color="auto"/>
              <w:right w:val="single" w:sz="4" w:space="0" w:color="auto"/>
            </w:tcBorders>
            <w:shd w:val="clear" w:color="000000" w:fill="C6E0B4"/>
            <w:noWrap/>
            <w:vAlign w:val="center"/>
            <w:hideMark/>
          </w:tcPr>
          <w:p w14:paraId="1C265A42"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146</w:t>
            </w:r>
            <w:r>
              <w:rPr>
                <w:rFonts w:ascii="Calibri" w:hAnsi="Calibri" w:cs="Calibri"/>
                <w:color w:val="000000"/>
                <w:sz w:val="14"/>
                <w:szCs w:val="14"/>
                <w:lang w:val="en-IE" w:eastAsia="en-IE"/>
              </w:rPr>
              <w:t>)</w:t>
            </w:r>
          </w:p>
        </w:tc>
        <w:tc>
          <w:tcPr>
            <w:tcW w:w="535" w:type="dxa"/>
            <w:tcBorders>
              <w:top w:val="nil"/>
              <w:left w:val="nil"/>
              <w:bottom w:val="single" w:sz="4" w:space="0" w:color="auto"/>
              <w:right w:val="single" w:sz="4" w:space="0" w:color="auto"/>
            </w:tcBorders>
            <w:shd w:val="clear" w:color="000000" w:fill="C6E0B4"/>
            <w:noWrap/>
            <w:vAlign w:val="center"/>
            <w:hideMark/>
          </w:tcPr>
          <w:p w14:paraId="06614782"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124</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C6E0B4"/>
            <w:noWrap/>
            <w:vAlign w:val="center"/>
            <w:hideMark/>
          </w:tcPr>
          <w:p w14:paraId="5D00FC2C"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+18%</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09D71BCC"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191</w:t>
            </w:r>
            <w:r>
              <w:rPr>
                <w:rFonts w:ascii="Calibri" w:hAnsi="Calibri" w:cs="Calibri"/>
                <w:color w:val="000000"/>
                <w:sz w:val="14"/>
                <w:szCs w:val="14"/>
                <w:lang w:val="en-IE" w:eastAsia="en-IE"/>
              </w:rPr>
              <w:t>)</w:t>
            </w:r>
          </w:p>
        </w:tc>
        <w:tc>
          <w:tcPr>
            <w:tcW w:w="550" w:type="dxa"/>
            <w:tcBorders>
              <w:top w:val="nil"/>
              <w:left w:val="nil"/>
              <w:bottom w:val="single" w:sz="4" w:space="0" w:color="auto"/>
              <w:right w:val="single" w:sz="4" w:space="0" w:color="auto"/>
            </w:tcBorders>
            <w:shd w:val="clear" w:color="000000" w:fill="BFBFBF"/>
            <w:noWrap/>
            <w:vAlign w:val="center"/>
            <w:hideMark/>
          </w:tcPr>
          <w:p w14:paraId="1C522599"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154</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BFBFBF"/>
            <w:noWrap/>
            <w:vAlign w:val="center"/>
            <w:hideMark/>
          </w:tcPr>
          <w:p w14:paraId="167912CF"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+24%</w:t>
            </w:r>
          </w:p>
        </w:tc>
        <w:tc>
          <w:tcPr>
            <w:tcW w:w="647" w:type="dxa"/>
            <w:tcBorders>
              <w:top w:val="nil"/>
              <w:left w:val="nil"/>
              <w:bottom w:val="single" w:sz="4" w:space="0" w:color="auto"/>
              <w:right w:val="single" w:sz="4" w:space="0" w:color="auto"/>
            </w:tcBorders>
            <w:shd w:val="clear" w:color="000000" w:fill="BFBFBF"/>
            <w:noWrap/>
            <w:vAlign w:val="center"/>
            <w:hideMark/>
          </w:tcPr>
          <w:p w14:paraId="3DD359D4"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+21%</w:t>
            </w:r>
          </w:p>
        </w:tc>
        <w:tc>
          <w:tcPr>
            <w:tcW w:w="535" w:type="dxa"/>
            <w:tcBorders>
              <w:top w:val="nil"/>
              <w:left w:val="nil"/>
              <w:bottom w:val="single" w:sz="4" w:space="0" w:color="auto"/>
              <w:right w:val="single" w:sz="4" w:space="0" w:color="auto"/>
            </w:tcBorders>
            <w:shd w:val="clear" w:color="auto" w:fill="auto"/>
            <w:noWrap/>
            <w:vAlign w:val="center"/>
            <w:hideMark/>
          </w:tcPr>
          <w:p w14:paraId="7029F08E"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108</w:t>
            </w:r>
            <w:r>
              <w:rPr>
                <w:rFonts w:ascii="Calibri" w:hAnsi="Calibri" w:cs="Calibri"/>
                <w:color w:val="000000"/>
                <w:sz w:val="14"/>
                <w:szCs w:val="14"/>
                <w:lang w:val="en-IE" w:eastAsia="en-IE"/>
              </w:rPr>
              <w:t>)</w:t>
            </w:r>
          </w:p>
        </w:tc>
        <w:tc>
          <w:tcPr>
            <w:tcW w:w="535" w:type="dxa"/>
            <w:tcBorders>
              <w:top w:val="nil"/>
              <w:left w:val="nil"/>
              <w:bottom w:val="single" w:sz="4" w:space="0" w:color="auto"/>
              <w:right w:val="single" w:sz="4" w:space="0" w:color="auto"/>
            </w:tcBorders>
            <w:shd w:val="clear" w:color="000000" w:fill="FFFFFF"/>
            <w:noWrap/>
            <w:vAlign w:val="center"/>
            <w:hideMark/>
          </w:tcPr>
          <w:p w14:paraId="13FE6FEC"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96</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auto" w:fill="auto"/>
            <w:noWrap/>
            <w:vAlign w:val="center"/>
            <w:hideMark/>
          </w:tcPr>
          <w:p w14:paraId="23187FC9"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+12%</w:t>
            </w:r>
          </w:p>
        </w:tc>
        <w:tc>
          <w:tcPr>
            <w:tcW w:w="647" w:type="dxa"/>
            <w:tcBorders>
              <w:top w:val="nil"/>
              <w:left w:val="nil"/>
              <w:bottom w:val="single" w:sz="4" w:space="0" w:color="auto"/>
              <w:right w:val="single" w:sz="4" w:space="0" w:color="auto"/>
            </w:tcBorders>
            <w:shd w:val="clear" w:color="auto" w:fill="auto"/>
            <w:noWrap/>
            <w:vAlign w:val="center"/>
            <w:hideMark/>
          </w:tcPr>
          <w:p w14:paraId="7DEB0DB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+14%</w:t>
            </w:r>
          </w:p>
        </w:tc>
        <w:tc>
          <w:tcPr>
            <w:tcW w:w="567" w:type="dxa"/>
            <w:tcBorders>
              <w:top w:val="nil"/>
              <w:left w:val="nil"/>
              <w:bottom w:val="single" w:sz="4" w:space="0" w:color="auto"/>
              <w:right w:val="single" w:sz="4" w:space="0" w:color="auto"/>
            </w:tcBorders>
            <w:shd w:val="clear" w:color="000000" w:fill="DDEBF7"/>
            <w:noWrap/>
            <w:vAlign w:val="center"/>
            <w:hideMark/>
          </w:tcPr>
          <w:p w14:paraId="3D795109"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198</w:t>
            </w:r>
            <w:r>
              <w:rPr>
                <w:rFonts w:ascii="Calibri" w:hAnsi="Calibri" w:cs="Calibri"/>
                <w:color w:val="000000"/>
                <w:sz w:val="14"/>
                <w:szCs w:val="14"/>
                <w:lang w:val="en-IE" w:eastAsia="en-IE"/>
              </w:rPr>
              <w:t>)</w:t>
            </w:r>
          </w:p>
        </w:tc>
        <w:tc>
          <w:tcPr>
            <w:tcW w:w="614" w:type="dxa"/>
            <w:tcBorders>
              <w:top w:val="nil"/>
              <w:left w:val="nil"/>
              <w:bottom w:val="single" w:sz="4" w:space="0" w:color="auto"/>
              <w:right w:val="single" w:sz="4" w:space="0" w:color="auto"/>
            </w:tcBorders>
            <w:shd w:val="clear" w:color="000000" w:fill="DDEBF7"/>
            <w:noWrap/>
            <w:vAlign w:val="center"/>
            <w:hideMark/>
          </w:tcPr>
          <w:p w14:paraId="7226AB58"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175</w:t>
            </w:r>
            <w:r>
              <w:rPr>
                <w:rFonts w:ascii="Calibri" w:hAnsi="Calibri" w:cs="Calibri"/>
                <w:color w:val="000000"/>
                <w:sz w:val="14"/>
                <w:szCs w:val="14"/>
                <w:lang w:val="en-IE" w:eastAsia="en-IE"/>
              </w:rPr>
              <w:t>)</w:t>
            </w:r>
          </w:p>
        </w:tc>
        <w:tc>
          <w:tcPr>
            <w:tcW w:w="726" w:type="dxa"/>
            <w:tcBorders>
              <w:top w:val="nil"/>
              <w:left w:val="nil"/>
              <w:bottom w:val="single" w:sz="4" w:space="0" w:color="auto"/>
              <w:right w:val="single" w:sz="4" w:space="0" w:color="auto"/>
            </w:tcBorders>
            <w:shd w:val="clear" w:color="000000" w:fill="DDEBF7"/>
            <w:noWrap/>
            <w:vAlign w:val="center"/>
            <w:hideMark/>
          </w:tcPr>
          <w:p w14:paraId="5088507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+13%</w:t>
            </w:r>
          </w:p>
        </w:tc>
        <w:tc>
          <w:tcPr>
            <w:tcW w:w="720" w:type="dxa"/>
            <w:tcBorders>
              <w:top w:val="nil"/>
              <w:left w:val="nil"/>
              <w:bottom w:val="single" w:sz="4" w:space="0" w:color="auto"/>
              <w:right w:val="single" w:sz="4" w:space="0" w:color="auto"/>
            </w:tcBorders>
            <w:shd w:val="clear" w:color="000000" w:fill="DDEBF7"/>
            <w:noWrap/>
            <w:vAlign w:val="center"/>
            <w:hideMark/>
          </w:tcPr>
          <w:p w14:paraId="1882FA76"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+14%</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73CF3A8F"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997</w:t>
            </w:r>
            <w:r>
              <w:rPr>
                <w:rFonts w:ascii="Calibri" w:hAnsi="Calibri" w:cs="Calibri"/>
                <w:color w:val="000000"/>
                <w:sz w:val="14"/>
                <w:szCs w:val="14"/>
                <w:lang w:val="en-IE" w:eastAsia="en-IE"/>
              </w:rPr>
              <w:t>)</w:t>
            </w:r>
          </w:p>
        </w:tc>
        <w:tc>
          <w:tcPr>
            <w:tcW w:w="636" w:type="dxa"/>
            <w:tcBorders>
              <w:top w:val="nil"/>
              <w:left w:val="nil"/>
              <w:bottom w:val="single" w:sz="4" w:space="0" w:color="auto"/>
              <w:right w:val="single" w:sz="4" w:space="0" w:color="auto"/>
            </w:tcBorders>
            <w:shd w:val="clear" w:color="000000" w:fill="FCE4D6"/>
            <w:noWrap/>
            <w:vAlign w:val="center"/>
            <w:hideMark/>
          </w:tcPr>
          <w:p w14:paraId="70067AE7"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880</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FCE4D6"/>
            <w:noWrap/>
            <w:vAlign w:val="center"/>
            <w:hideMark/>
          </w:tcPr>
          <w:p w14:paraId="43A5F2F8"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+13%</w:t>
            </w:r>
          </w:p>
        </w:tc>
        <w:tc>
          <w:tcPr>
            <w:tcW w:w="790" w:type="dxa"/>
            <w:tcBorders>
              <w:top w:val="nil"/>
              <w:left w:val="nil"/>
              <w:bottom w:val="single" w:sz="4" w:space="0" w:color="auto"/>
              <w:right w:val="single" w:sz="8" w:space="0" w:color="auto"/>
            </w:tcBorders>
            <w:shd w:val="clear" w:color="000000" w:fill="FCE4D6"/>
            <w:noWrap/>
            <w:vAlign w:val="center"/>
            <w:hideMark/>
          </w:tcPr>
          <w:p w14:paraId="5066E218"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+13%</w:t>
            </w:r>
          </w:p>
        </w:tc>
      </w:tr>
      <w:tr w:rsidR="00682944" w:rsidRPr="00D111F1" w14:paraId="36F65EC9" w14:textId="77777777" w:rsidTr="00C46D42">
        <w:trPr>
          <w:trHeight w:val="24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152A75CE" w14:textId="77777777" w:rsidR="00682944" w:rsidRPr="00D111F1" w:rsidRDefault="00682944" w:rsidP="00C46D42">
            <w:pPr>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Corporate costs</w:t>
            </w:r>
          </w:p>
        </w:tc>
        <w:tc>
          <w:tcPr>
            <w:tcW w:w="535" w:type="dxa"/>
            <w:tcBorders>
              <w:top w:val="nil"/>
              <w:left w:val="nil"/>
              <w:bottom w:val="single" w:sz="4" w:space="0" w:color="auto"/>
              <w:right w:val="single" w:sz="4" w:space="0" w:color="auto"/>
            </w:tcBorders>
            <w:shd w:val="clear" w:color="000000" w:fill="FFF2CC"/>
            <w:noWrap/>
            <w:vAlign w:val="center"/>
            <w:hideMark/>
          </w:tcPr>
          <w:p w14:paraId="18F6193C"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w:t>
            </w:r>
          </w:p>
        </w:tc>
        <w:tc>
          <w:tcPr>
            <w:tcW w:w="535" w:type="dxa"/>
            <w:tcBorders>
              <w:top w:val="nil"/>
              <w:left w:val="nil"/>
              <w:bottom w:val="single" w:sz="4" w:space="0" w:color="auto"/>
              <w:right w:val="single" w:sz="4" w:space="0" w:color="auto"/>
            </w:tcBorders>
            <w:shd w:val="clear" w:color="000000" w:fill="FFF2CC"/>
            <w:noWrap/>
            <w:vAlign w:val="center"/>
            <w:hideMark/>
          </w:tcPr>
          <w:p w14:paraId="3432CB85"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647" w:type="dxa"/>
            <w:tcBorders>
              <w:top w:val="nil"/>
              <w:left w:val="nil"/>
              <w:bottom w:val="single" w:sz="4" w:space="0" w:color="auto"/>
              <w:right w:val="single" w:sz="4" w:space="0" w:color="auto"/>
            </w:tcBorders>
            <w:shd w:val="clear" w:color="000000" w:fill="FFF2CC"/>
            <w:noWrap/>
            <w:vAlign w:val="center"/>
            <w:hideMark/>
          </w:tcPr>
          <w:p w14:paraId="1BB6740D"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418EDC2E"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20A1B92A"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647" w:type="dxa"/>
            <w:tcBorders>
              <w:top w:val="nil"/>
              <w:left w:val="nil"/>
              <w:bottom w:val="single" w:sz="4" w:space="0" w:color="auto"/>
              <w:right w:val="single" w:sz="4" w:space="0" w:color="auto"/>
            </w:tcBorders>
            <w:shd w:val="clear" w:color="000000" w:fill="C6E0B4"/>
            <w:noWrap/>
            <w:vAlign w:val="center"/>
            <w:hideMark/>
          </w:tcPr>
          <w:p w14:paraId="77493BAC"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4F833742"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w:t>
            </w:r>
          </w:p>
        </w:tc>
        <w:tc>
          <w:tcPr>
            <w:tcW w:w="550" w:type="dxa"/>
            <w:tcBorders>
              <w:top w:val="nil"/>
              <w:left w:val="nil"/>
              <w:bottom w:val="single" w:sz="4" w:space="0" w:color="auto"/>
              <w:right w:val="single" w:sz="4" w:space="0" w:color="auto"/>
            </w:tcBorders>
            <w:shd w:val="clear" w:color="000000" w:fill="BFBFBF"/>
            <w:noWrap/>
            <w:vAlign w:val="center"/>
            <w:hideMark/>
          </w:tcPr>
          <w:p w14:paraId="77EBCFE4"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2C9353C4"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2B015C7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535" w:type="dxa"/>
            <w:tcBorders>
              <w:top w:val="nil"/>
              <w:left w:val="nil"/>
              <w:bottom w:val="single" w:sz="4" w:space="0" w:color="auto"/>
              <w:right w:val="single" w:sz="4" w:space="0" w:color="auto"/>
            </w:tcBorders>
            <w:shd w:val="clear" w:color="auto" w:fill="auto"/>
            <w:noWrap/>
            <w:vAlign w:val="center"/>
            <w:hideMark/>
          </w:tcPr>
          <w:p w14:paraId="6E445DE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w:t>
            </w:r>
          </w:p>
        </w:tc>
        <w:tc>
          <w:tcPr>
            <w:tcW w:w="535" w:type="dxa"/>
            <w:tcBorders>
              <w:top w:val="nil"/>
              <w:left w:val="nil"/>
              <w:bottom w:val="single" w:sz="4" w:space="0" w:color="auto"/>
              <w:right w:val="single" w:sz="4" w:space="0" w:color="auto"/>
            </w:tcBorders>
            <w:shd w:val="clear" w:color="000000" w:fill="FFFFFF"/>
            <w:noWrap/>
            <w:vAlign w:val="center"/>
            <w:hideMark/>
          </w:tcPr>
          <w:p w14:paraId="4FD239C2"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4EFEAA28"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1AD2A2D7"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567" w:type="dxa"/>
            <w:tcBorders>
              <w:top w:val="nil"/>
              <w:left w:val="nil"/>
              <w:bottom w:val="single" w:sz="4" w:space="0" w:color="auto"/>
              <w:right w:val="single" w:sz="4" w:space="0" w:color="auto"/>
            </w:tcBorders>
            <w:shd w:val="clear" w:color="000000" w:fill="DDEBF7"/>
            <w:noWrap/>
            <w:vAlign w:val="center"/>
            <w:hideMark/>
          </w:tcPr>
          <w:p w14:paraId="1DBDD192"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 </w:t>
            </w:r>
          </w:p>
        </w:tc>
        <w:tc>
          <w:tcPr>
            <w:tcW w:w="614" w:type="dxa"/>
            <w:tcBorders>
              <w:top w:val="nil"/>
              <w:left w:val="nil"/>
              <w:bottom w:val="single" w:sz="4" w:space="0" w:color="auto"/>
              <w:right w:val="single" w:sz="4" w:space="0" w:color="auto"/>
            </w:tcBorders>
            <w:shd w:val="clear" w:color="000000" w:fill="DDEBF7"/>
            <w:noWrap/>
            <w:vAlign w:val="center"/>
            <w:hideMark/>
          </w:tcPr>
          <w:p w14:paraId="161DA21D"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726" w:type="dxa"/>
            <w:tcBorders>
              <w:top w:val="nil"/>
              <w:left w:val="nil"/>
              <w:bottom w:val="single" w:sz="4" w:space="0" w:color="auto"/>
              <w:right w:val="single" w:sz="4" w:space="0" w:color="auto"/>
            </w:tcBorders>
            <w:shd w:val="clear" w:color="000000" w:fill="DDEBF7"/>
            <w:noWrap/>
            <w:vAlign w:val="center"/>
            <w:hideMark/>
          </w:tcPr>
          <w:p w14:paraId="09E0DE5F"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720" w:type="dxa"/>
            <w:tcBorders>
              <w:top w:val="nil"/>
              <w:left w:val="nil"/>
              <w:bottom w:val="single" w:sz="4" w:space="0" w:color="auto"/>
              <w:right w:val="single" w:sz="4" w:space="0" w:color="auto"/>
            </w:tcBorders>
            <w:shd w:val="clear" w:color="000000" w:fill="DDEBF7"/>
            <w:noWrap/>
            <w:vAlign w:val="center"/>
            <w:hideMark/>
          </w:tcPr>
          <w:p w14:paraId="12BF9FF5"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 </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5C682B61"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125</w:t>
            </w:r>
            <w:r>
              <w:rPr>
                <w:rFonts w:ascii="Calibri" w:hAnsi="Calibri" w:cs="Calibri"/>
                <w:color w:val="000000"/>
                <w:sz w:val="14"/>
                <w:szCs w:val="14"/>
                <w:lang w:val="en-IE" w:eastAsia="en-IE"/>
              </w:rPr>
              <w:t>)</w:t>
            </w:r>
          </w:p>
        </w:tc>
        <w:tc>
          <w:tcPr>
            <w:tcW w:w="636" w:type="dxa"/>
            <w:tcBorders>
              <w:top w:val="nil"/>
              <w:left w:val="nil"/>
              <w:bottom w:val="single" w:sz="4" w:space="0" w:color="auto"/>
              <w:right w:val="single" w:sz="4" w:space="0" w:color="auto"/>
            </w:tcBorders>
            <w:shd w:val="clear" w:color="000000" w:fill="FCE4D6"/>
            <w:noWrap/>
            <w:vAlign w:val="center"/>
            <w:hideMark/>
          </w:tcPr>
          <w:p w14:paraId="23551CFB"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137</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FCE4D6"/>
            <w:noWrap/>
            <w:vAlign w:val="center"/>
            <w:hideMark/>
          </w:tcPr>
          <w:p w14:paraId="13457C83"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-9%</w:t>
            </w:r>
          </w:p>
        </w:tc>
        <w:tc>
          <w:tcPr>
            <w:tcW w:w="790" w:type="dxa"/>
            <w:tcBorders>
              <w:top w:val="nil"/>
              <w:left w:val="nil"/>
              <w:bottom w:val="single" w:sz="4" w:space="0" w:color="auto"/>
              <w:right w:val="single" w:sz="8" w:space="0" w:color="auto"/>
            </w:tcBorders>
            <w:shd w:val="clear" w:color="000000" w:fill="FCE4D6"/>
            <w:noWrap/>
            <w:vAlign w:val="center"/>
            <w:hideMark/>
          </w:tcPr>
          <w:p w14:paraId="6BC67153"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-9%</w:t>
            </w:r>
          </w:p>
        </w:tc>
      </w:tr>
      <w:tr w:rsidR="00682944" w:rsidRPr="00D111F1" w14:paraId="13AE9407" w14:textId="77777777" w:rsidTr="00C46D42">
        <w:trPr>
          <w:trHeight w:val="105"/>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249F1293" w14:textId="77777777" w:rsidR="00682944" w:rsidRPr="00D111F1" w:rsidRDefault="00682944" w:rsidP="00C46D42">
            <w:pPr>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2CC"/>
            <w:noWrap/>
            <w:vAlign w:val="center"/>
            <w:hideMark/>
          </w:tcPr>
          <w:p w14:paraId="059844CF"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2CC"/>
            <w:noWrap/>
            <w:vAlign w:val="center"/>
            <w:hideMark/>
          </w:tcPr>
          <w:p w14:paraId="3D945D8A"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2CC"/>
            <w:noWrap/>
            <w:vAlign w:val="center"/>
            <w:hideMark/>
          </w:tcPr>
          <w:p w14:paraId="7FD554A4"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361D0BCB"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C6E0B4"/>
            <w:noWrap/>
            <w:vAlign w:val="center"/>
            <w:hideMark/>
          </w:tcPr>
          <w:p w14:paraId="135A3A19"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C6E0B4"/>
            <w:noWrap/>
            <w:vAlign w:val="center"/>
            <w:hideMark/>
          </w:tcPr>
          <w:p w14:paraId="07739246"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77BF3BF4"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50" w:type="dxa"/>
            <w:tcBorders>
              <w:top w:val="nil"/>
              <w:left w:val="nil"/>
              <w:bottom w:val="single" w:sz="4" w:space="0" w:color="auto"/>
              <w:right w:val="single" w:sz="4" w:space="0" w:color="auto"/>
            </w:tcBorders>
            <w:shd w:val="clear" w:color="000000" w:fill="BFBFBF"/>
            <w:noWrap/>
            <w:vAlign w:val="center"/>
            <w:hideMark/>
          </w:tcPr>
          <w:p w14:paraId="7E6BE624"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0C68DF81"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BFBFBF"/>
            <w:noWrap/>
            <w:vAlign w:val="center"/>
            <w:hideMark/>
          </w:tcPr>
          <w:p w14:paraId="2E53050C"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auto" w:fill="auto"/>
            <w:noWrap/>
            <w:vAlign w:val="center"/>
            <w:hideMark/>
          </w:tcPr>
          <w:p w14:paraId="41F56524"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35" w:type="dxa"/>
            <w:tcBorders>
              <w:top w:val="nil"/>
              <w:left w:val="nil"/>
              <w:bottom w:val="single" w:sz="4" w:space="0" w:color="auto"/>
              <w:right w:val="single" w:sz="4" w:space="0" w:color="auto"/>
            </w:tcBorders>
            <w:shd w:val="clear" w:color="000000" w:fill="FFFFFF"/>
            <w:noWrap/>
            <w:vAlign w:val="center"/>
            <w:hideMark/>
          </w:tcPr>
          <w:p w14:paraId="7E35F05D"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76531B44"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FFFFF"/>
            <w:noWrap/>
            <w:vAlign w:val="center"/>
            <w:hideMark/>
          </w:tcPr>
          <w:p w14:paraId="6D49E6BA"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567" w:type="dxa"/>
            <w:tcBorders>
              <w:top w:val="nil"/>
              <w:left w:val="nil"/>
              <w:bottom w:val="single" w:sz="4" w:space="0" w:color="auto"/>
              <w:right w:val="single" w:sz="4" w:space="0" w:color="auto"/>
            </w:tcBorders>
            <w:shd w:val="clear" w:color="000000" w:fill="DDEBF7"/>
            <w:noWrap/>
            <w:vAlign w:val="center"/>
            <w:hideMark/>
          </w:tcPr>
          <w:p w14:paraId="4725647B"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14" w:type="dxa"/>
            <w:tcBorders>
              <w:top w:val="nil"/>
              <w:left w:val="nil"/>
              <w:bottom w:val="single" w:sz="4" w:space="0" w:color="auto"/>
              <w:right w:val="single" w:sz="4" w:space="0" w:color="auto"/>
            </w:tcBorders>
            <w:shd w:val="clear" w:color="000000" w:fill="DDEBF7"/>
            <w:noWrap/>
            <w:vAlign w:val="center"/>
            <w:hideMark/>
          </w:tcPr>
          <w:p w14:paraId="008CA6B8"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726" w:type="dxa"/>
            <w:tcBorders>
              <w:top w:val="nil"/>
              <w:left w:val="nil"/>
              <w:bottom w:val="single" w:sz="4" w:space="0" w:color="auto"/>
              <w:right w:val="single" w:sz="4" w:space="0" w:color="auto"/>
            </w:tcBorders>
            <w:shd w:val="clear" w:color="000000" w:fill="DDEBF7"/>
            <w:noWrap/>
            <w:vAlign w:val="center"/>
            <w:hideMark/>
          </w:tcPr>
          <w:p w14:paraId="2EE480C4" w14:textId="77777777" w:rsidR="00682944" w:rsidRPr="00D111F1" w:rsidRDefault="00682944" w:rsidP="00C46D42">
            <w:pPr>
              <w:jc w:val="right"/>
              <w:rPr>
                <w:rFonts w:ascii="Calibri" w:hAnsi="Calibri" w:cs="Calibri"/>
                <w:color w:val="000000"/>
                <w:sz w:val="2"/>
                <w:szCs w:val="2"/>
                <w:lang w:val="en-IE" w:eastAsia="en-IE"/>
              </w:rPr>
            </w:pPr>
            <w:r w:rsidRPr="00D111F1">
              <w:rPr>
                <w:rFonts w:ascii="Calibri" w:hAnsi="Calibri" w:cs="Calibri"/>
                <w:color w:val="000000"/>
                <w:sz w:val="2"/>
                <w:szCs w:val="2"/>
                <w:lang w:val="en-IE" w:eastAsia="en-IE"/>
              </w:rPr>
              <w:t> </w:t>
            </w:r>
          </w:p>
        </w:tc>
        <w:tc>
          <w:tcPr>
            <w:tcW w:w="720" w:type="dxa"/>
            <w:tcBorders>
              <w:top w:val="nil"/>
              <w:left w:val="nil"/>
              <w:bottom w:val="single" w:sz="4" w:space="0" w:color="auto"/>
              <w:right w:val="single" w:sz="4" w:space="0" w:color="auto"/>
            </w:tcBorders>
            <w:shd w:val="clear" w:color="000000" w:fill="DDEBF7"/>
            <w:noWrap/>
            <w:vAlign w:val="center"/>
            <w:hideMark/>
          </w:tcPr>
          <w:p w14:paraId="0F2CA138"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3E31A14C"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36" w:type="dxa"/>
            <w:tcBorders>
              <w:top w:val="nil"/>
              <w:left w:val="nil"/>
              <w:bottom w:val="single" w:sz="4" w:space="0" w:color="auto"/>
              <w:right w:val="single" w:sz="4" w:space="0" w:color="auto"/>
            </w:tcBorders>
            <w:shd w:val="clear" w:color="000000" w:fill="FCE4D6"/>
            <w:noWrap/>
            <w:vAlign w:val="center"/>
            <w:hideMark/>
          </w:tcPr>
          <w:p w14:paraId="1105A86E"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647" w:type="dxa"/>
            <w:tcBorders>
              <w:top w:val="nil"/>
              <w:left w:val="nil"/>
              <w:bottom w:val="single" w:sz="4" w:space="0" w:color="auto"/>
              <w:right w:val="single" w:sz="4" w:space="0" w:color="auto"/>
            </w:tcBorders>
            <w:shd w:val="clear" w:color="000000" w:fill="FCE4D6"/>
            <w:noWrap/>
            <w:vAlign w:val="center"/>
            <w:hideMark/>
          </w:tcPr>
          <w:p w14:paraId="211B4E97"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c>
          <w:tcPr>
            <w:tcW w:w="790" w:type="dxa"/>
            <w:tcBorders>
              <w:top w:val="nil"/>
              <w:left w:val="nil"/>
              <w:bottom w:val="single" w:sz="4" w:space="0" w:color="auto"/>
              <w:right w:val="single" w:sz="8" w:space="0" w:color="auto"/>
            </w:tcBorders>
            <w:shd w:val="clear" w:color="000000" w:fill="FCE4D6"/>
            <w:noWrap/>
            <w:vAlign w:val="center"/>
            <w:hideMark/>
          </w:tcPr>
          <w:p w14:paraId="2FA2CD66" w14:textId="77777777" w:rsidR="00682944" w:rsidRPr="00D111F1" w:rsidRDefault="00682944" w:rsidP="00C46D42">
            <w:pPr>
              <w:jc w:val="right"/>
              <w:rPr>
                <w:rFonts w:ascii="Calibri" w:hAnsi="Calibri" w:cs="Calibri"/>
                <w:b/>
                <w:bCs/>
                <w:color w:val="000000"/>
                <w:sz w:val="2"/>
                <w:szCs w:val="2"/>
                <w:lang w:val="en-IE" w:eastAsia="en-IE"/>
              </w:rPr>
            </w:pPr>
            <w:r w:rsidRPr="00D111F1">
              <w:rPr>
                <w:rFonts w:ascii="Calibri" w:hAnsi="Calibri" w:cs="Calibri"/>
                <w:b/>
                <w:bCs/>
                <w:color w:val="000000"/>
                <w:sz w:val="2"/>
                <w:szCs w:val="2"/>
                <w:lang w:val="en-IE" w:eastAsia="en-IE"/>
              </w:rPr>
              <w:t> </w:t>
            </w:r>
          </w:p>
        </w:tc>
      </w:tr>
      <w:tr w:rsidR="00682944" w:rsidRPr="00D111F1" w14:paraId="766A43E7" w14:textId="77777777" w:rsidTr="00C46D42">
        <w:trPr>
          <w:trHeight w:val="24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2B719F72" w14:textId="77777777" w:rsidR="00682944" w:rsidRPr="00D111F1" w:rsidRDefault="00682944" w:rsidP="00C46D42">
            <w:pP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Adjusted EBITDA</w:t>
            </w:r>
          </w:p>
        </w:tc>
        <w:tc>
          <w:tcPr>
            <w:tcW w:w="535" w:type="dxa"/>
            <w:tcBorders>
              <w:top w:val="nil"/>
              <w:left w:val="nil"/>
              <w:bottom w:val="single" w:sz="4" w:space="0" w:color="auto"/>
              <w:right w:val="single" w:sz="4" w:space="0" w:color="auto"/>
            </w:tcBorders>
            <w:shd w:val="clear" w:color="000000" w:fill="FFF2CC"/>
            <w:noWrap/>
            <w:vAlign w:val="center"/>
            <w:hideMark/>
          </w:tcPr>
          <w:p w14:paraId="40FE9628"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271</w:t>
            </w:r>
          </w:p>
        </w:tc>
        <w:tc>
          <w:tcPr>
            <w:tcW w:w="535" w:type="dxa"/>
            <w:tcBorders>
              <w:top w:val="nil"/>
              <w:left w:val="nil"/>
              <w:bottom w:val="single" w:sz="4" w:space="0" w:color="auto"/>
              <w:right w:val="single" w:sz="4" w:space="0" w:color="auto"/>
            </w:tcBorders>
            <w:shd w:val="clear" w:color="000000" w:fill="FFF2CC"/>
            <w:noWrap/>
            <w:vAlign w:val="center"/>
            <w:hideMark/>
          </w:tcPr>
          <w:p w14:paraId="01D349C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390</w:t>
            </w:r>
          </w:p>
        </w:tc>
        <w:tc>
          <w:tcPr>
            <w:tcW w:w="647" w:type="dxa"/>
            <w:tcBorders>
              <w:top w:val="nil"/>
              <w:left w:val="nil"/>
              <w:bottom w:val="single" w:sz="4" w:space="0" w:color="auto"/>
              <w:right w:val="single" w:sz="4" w:space="0" w:color="auto"/>
            </w:tcBorders>
            <w:shd w:val="clear" w:color="000000" w:fill="FFF2CC"/>
            <w:noWrap/>
            <w:vAlign w:val="center"/>
            <w:hideMark/>
          </w:tcPr>
          <w:p w14:paraId="21C261E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-31%</w:t>
            </w:r>
          </w:p>
        </w:tc>
        <w:tc>
          <w:tcPr>
            <w:tcW w:w="535" w:type="dxa"/>
            <w:tcBorders>
              <w:top w:val="nil"/>
              <w:left w:val="nil"/>
              <w:bottom w:val="single" w:sz="4" w:space="0" w:color="auto"/>
              <w:right w:val="single" w:sz="4" w:space="0" w:color="auto"/>
            </w:tcBorders>
            <w:shd w:val="clear" w:color="000000" w:fill="C6E0B4"/>
            <w:noWrap/>
            <w:vAlign w:val="center"/>
            <w:hideMark/>
          </w:tcPr>
          <w:p w14:paraId="393302D6"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391</w:t>
            </w:r>
          </w:p>
        </w:tc>
        <w:tc>
          <w:tcPr>
            <w:tcW w:w="535" w:type="dxa"/>
            <w:tcBorders>
              <w:top w:val="nil"/>
              <w:left w:val="nil"/>
              <w:bottom w:val="single" w:sz="4" w:space="0" w:color="auto"/>
              <w:right w:val="single" w:sz="4" w:space="0" w:color="auto"/>
            </w:tcBorders>
            <w:shd w:val="clear" w:color="000000" w:fill="C6E0B4"/>
            <w:noWrap/>
            <w:vAlign w:val="center"/>
            <w:hideMark/>
          </w:tcPr>
          <w:p w14:paraId="75009864"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253</w:t>
            </w:r>
          </w:p>
        </w:tc>
        <w:tc>
          <w:tcPr>
            <w:tcW w:w="647" w:type="dxa"/>
            <w:tcBorders>
              <w:top w:val="nil"/>
              <w:left w:val="nil"/>
              <w:bottom w:val="single" w:sz="4" w:space="0" w:color="auto"/>
              <w:right w:val="single" w:sz="4" w:space="0" w:color="auto"/>
            </w:tcBorders>
            <w:shd w:val="clear" w:color="000000" w:fill="C6E0B4"/>
            <w:noWrap/>
            <w:vAlign w:val="center"/>
            <w:hideMark/>
          </w:tcPr>
          <w:p w14:paraId="32E32D9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+55%</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5057C341"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545</w:t>
            </w:r>
          </w:p>
        </w:tc>
        <w:tc>
          <w:tcPr>
            <w:tcW w:w="550" w:type="dxa"/>
            <w:tcBorders>
              <w:top w:val="nil"/>
              <w:left w:val="nil"/>
              <w:bottom w:val="single" w:sz="4" w:space="0" w:color="auto"/>
              <w:right w:val="single" w:sz="4" w:space="0" w:color="auto"/>
            </w:tcBorders>
            <w:shd w:val="clear" w:color="000000" w:fill="BFBFBF"/>
            <w:noWrap/>
            <w:vAlign w:val="center"/>
            <w:hideMark/>
          </w:tcPr>
          <w:p w14:paraId="51EA7B9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503</w:t>
            </w:r>
          </w:p>
        </w:tc>
        <w:tc>
          <w:tcPr>
            <w:tcW w:w="647" w:type="dxa"/>
            <w:tcBorders>
              <w:top w:val="nil"/>
              <w:left w:val="nil"/>
              <w:bottom w:val="single" w:sz="4" w:space="0" w:color="auto"/>
              <w:right w:val="single" w:sz="4" w:space="0" w:color="auto"/>
            </w:tcBorders>
            <w:shd w:val="clear" w:color="000000" w:fill="BFBFBF"/>
            <w:noWrap/>
            <w:vAlign w:val="center"/>
            <w:hideMark/>
          </w:tcPr>
          <w:p w14:paraId="2B93332F"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+8%</w:t>
            </w:r>
          </w:p>
        </w:tc>
        <w:tc>
          <w:tcPr>
            <w:tcW w:w="647" w:type="dxa"/>
            <w:tcBorders>
              <w:top w:val="nil"/>
              <w:left w:val="nil"/>
              <w:bottom w:val="single" w:sz="4" w:space="0" w:color="auto"/>
              <w:right w:val="single" w:sz="4" w:space="0" w:color="auto"/>
            </w:tcBorders>
            <w:shd w:val="clear" w:color="000000" w:fill="BFBFBF"/>
            <w:noWrap/>
            <w:vAlign w:val="center"/>
            <w:hideMark/>
          </w:tcPr>
          <w:p w14:paraId="491F4CD1"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+15%</w:t>
            </w:r>
          </w:p>
        </w:tc>
        <w:tc>
          <w:tcPr>
            <w:tcW w:w="535" w:type="dxa"/>
            <w:tcBorders>
              <w:top w:val="nil"/>
              <w:left w:val="nil"/>
              <w:bottom w:val="single" w:sz="4" w:space="0" w:color="auto"/>
              <w:right w:val="single" w:sz="4" w:space="0" w:color="auto"/>
            </w:tcBorders>
            <w:shd w:val="clear" w:color="auto" w:fill="auto"/>
            <w:noWrap/>
            <w:vAlign w:val="center"/>
            <w:hideMark/>
          </w:tcPr>
          <w:p w14:paraId="50D2D75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318</w:t>
            </w:r>
          </w:p>
        </w:tc>
        <w:tc>
          <w:tcPr>
            <w:tcW w:w="535" w:type="dxa"/>
            <w:tcBorders>
              <w:top w:val="nil"/>
              <w:left w:val="nil"/>
              <w:bottom w:val="single" w:sz="4" w:space="0" w:color="auto"/>
              <w:right w:val="single" w:sz="4" w:space="0" w:color="auto"/>
            </w:tcBorders>
            <w:shd w:val="clear" w:color="000000" w:fill="FFFFFF"/>
            <w:noWrap/>
            <w:vAlign w:val="center"/>
            <w:hideMark/>
          </w:tcPr>
          <w:p w14:paraId="439C60F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161</w:t>
            </w:r>
          </w:p>
        </w:tc>
        <w:tc>
          <w:tcPr>
            <w:tcW w:w="647" w:type="dxa"/>
            <w:tcBorders>
              <w:top w:val="nil"/>
              <w:left w:val="nil"/>
              <w:bottom w:val="single" w:sz="4" w:space="0" w:color="auto"/>
              <w:right w:val="single" w:sz="4" w:space="0" w:color="auto"/>
            </w:tcBorders>
            <w:shd w:val="clear" w:color="000000" w:fill="FFFFFF"/>
            <w:noWrap/>
            <w:vAlign w:val="center"/>
            <w:hideMark/>
          </w:tcPr>
          <w:p w14:paraId="61412305"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+97%</w:t>
            </w:r>
          </w:p>
        </w:tc>
        <w:tc>
          <w:tcPr>
            <w:tcW w:w="647" w:type="dxa"/>
            <w:tcBorders>
              <w:top w:val="nil"/>
              <w:left w:val="nil"/>
              <w:bottom w:val="single" w:sz="4" w:space="0" w:color="auto"/>
              <w:right w:val="single" w:sz="4" w:space="0" w:color="auto"/>
            </w:tcBorders>
            <w:shd w:val="clear" w:color="000000" w:fill="FFFFFF"/>
            <w:noWrap/>
            <w:vAlign w:val="center"/>
            <w:hideMark/>
          </w:tcPr>
          <w:p w14:paraId="1AE96C9B"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+98%</w:t>
            </w:r>
          </w:p>
        </w:tc>
        <w:tc>
          <w:tcPr>
            <w:tcW w:w="567" w:type="dxa"/>
            <w:tcBorders>
              <w:top w:val="nil"/>
              <w:left w:val="nil"/>
              <w:bottom w:val="single" w:sz="4" w:space="0" w:color="auto"/>
              <w:right w:val="single" w:sz="4" w:space="0" w:color="auto"/>
            </w:tcBorders>
            <w:shd w:val="clear" w:color="000000" w:fill="DDEBF7"/>
            <w:noWrap/>
            <w:vAlign w:val="center"/>
            <w:hideMark/>
          </w:tcPr>
          <w:p w14:paraId="07F83E78"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(170)</w:t>
            </w:r>
          </w:p>
        </w:tc>
        <w:tc>
          <w:tcPr>
            <w:tcW w:w="614" w:type="dxa"/>
            <w:tcBorders>
              <w:top w:val="nil"/>
              <w:left w:val="nil"/>
              <w:bottom w:val="single" w:sz="4" w:space="0" w:color="auto"/>
              <w:right w:val="single" w:sz="4" w:space="0" w:color="auto"/>
            </w:tcBorders>
            <w:shd w:val="clear" w:color="000000" w:fill="DDEBF7"/>
            <w:noWrap/>
            <w:vAlign w:val="center"/>
            <w:hideMark/>
          </w:tcPr>
          <w:p w14:paraId="598131FF"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(82)</w:t>
            </w:r>
          </w:p>
        </w:tc>
        <w:tc>
          <w:tcPr>
            <w:tcW w:w="726" w:type="dxa"/>
            <w:tcBorders>
              <w:top w:val="nil"/>
              <w:left w:val="nil"/>
              <w:bottom w:val="single" w:sz="4" w:space="0" w:color="auto"/>
              <w:right w:val="single" w:sz="4" w:space="0" w:color="auto"/>
            </w:tcBorders>
            <w:shd w:val="clear" w:color="000000" w:fill="DDEBF7"/>
            <w:noWrap/>
            <w:vAlign w:val="center"/>
            <w:hideMark/>
          </w:tcPr>
          <w:p w14:paraId="4C67EA83"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+108%</w:t>
            </w:r>
          </w:p>
        </w:tc>
        <w:tc>
          <w:tcPr>
            <w:tcW w:w="720" w:type="dxa"/>
            <w:tcBorders>
              <w:top w:val="nil"/>
              <w:left w:val="nil"/>
              <w:bottom w:val="single" w:sz="4" w:space="0" w:color="auto"/>
              <w:right w:val="single" w:sz="4" w:space="0" w:color="auto"/>
            </w:tcBorders>
            <w:shd w:val="clear" w:color="000000" w:fill="DDEBF7"/>
            <w:noWrap/>
            <w:vAlign w:val="center"/>
            <w:hideMark/>
          </w:tcPr>
          <w:p w14:paraId="499C8C7D"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+115%</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15C67CA4"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1,231</w:t>
            </w:r>
          </w:p>
        </w:tc>
        <w:tc>
          <w:tcPr>
            <w:tcW w:w="636" w:type="dxa"/>
            <w:tcBorders>
              <w:top w:val="nil"/>
              <w:left w:val="nil"/>
              <w:bottom w:val="single" w:sz="4" w:space="0" w:color="auto"/>
              <w:right w:val="single" w:sz="4" w:space="0" w:color="auto"/>
            </w:tcBorders>
            <w:shd w:val="clear" w:color="000000" w:fill="FCE4D6"/>
            <w:noWrap/>
            <w:vAlign w:val="center"/>
            <w:hideMark/>
          </w:tcPr>
          <w:p w14:paraId="7AA86243"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w:t>
            </w:r>
            <w:r>
              <w:rPr>
                <w:rFonts w:ascii="Calibri" w:hAnsi="Calibri" w:cs="Calibri"/>
                <w:b/>
                <w:bCs/>
                <w:color w:val="000000"/>
                <w:sz w:val="14"/>
                <w:szCs w:val="14"/>
                <w:lang w:val="en-IE" w:eastAsia="en-IE"/>
              </w:rPr>
              <w:t>,</w:t>
            </w:r>
            <w:r w:rsidRPr="00D111F1">
              <w:rPr>
                <w:rFonts w:ascii="Calibri" w:hAnsi="Calibri" w:cs="Calibri"/>
                <w:b/>
                <w:bCs/>
                <w:color w:val="000000"/>
                <w:sz w:val="14"/>
                <w:szCs w:val="14"/>
                <w:lang w:val="en-IE" w:eastAsia="en-IE"/>
              </w:rPr>
              <w:t>089</w:t>
            </w:r>
          </w:p>
        </w:tc>
        <w:tc>
          <w:tcPr>
            <w:tcW w:w="647" w:type="dxa"/>
            <w:tcBorders>
              <w:top w:val="nil"/>
              <w:left w:val="nil"/>
              <w:bottom w:val="single" w:sz="4" w:space="0" w:color="auto"/>
              <w:right w:val="single" w:sz="4" w:space="0" w:color="auto"/>
            </w:tcBorders>
            <w:shd w:val="clear" w:color="000000" w:fill="FCE4D6"/>
            <w:noWrap/>
            <w:vAlign w:val="center"/>
            <w:hideMark/>
          </w:tcPr>
          <w:p w14:paraId="28CE9782"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+13%</w:t>
            </w:r>
          </w:p>
        </w:tc>
        <w:tc>
          <w:tcPr>
            <w:tcW w:w="790" w:type="dxa"/>
            <w:tcBorders>
              <w:top w:val="nil"/>
              <w:left w:val="nil"/>
              <w:bottom w:val="single" w:sz="4" w:space="0" w:color="auto"/>
              <w:right w:val="single" w:sz="8" w:space="0" w:color="auto"/>
            </w:tcBorders>
            <w:shd w:val="clear" w:color="000000" w:fill="FCE4D6"/>
            <w:noWrap/>
            <w:vAlign w:val="center"/>
            <w:hideMark/>
          </w:tcPr>
          <w:p w14:paraId="189710C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+16%</w:t>
            </w:r>
          </w:p>
        </w:tc>
      </w:tr>
      <w:tr w:rsidR="00682944" w:rsidRPr="00D111F1" w14:paraId="76A893D5" w14:textId="77777777" w:rsidTr="00C46D42">
        <w:trPr>
          <w:trHeight w:val="33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65BBF0EC" w14:textId="77777777" w:rsidR="00682944" w:rsidRPr="00D111F1" w:rsidRDefault="00682944" w:rsidP="00C46D42">
            <w:pPr>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Adjusted EBITDA margin</w:t>
            </w:r>
          </w:p>
        </w:tc>
        <w:tc>
          <w:tcPr>
            <w:tcW w:w="535" w:type="dxa"/>
            <w:tcBorders>
              <w:top w:val="nil"/>
              <w:left w:val="nil"/>
              <w:bottom w:val="single" w:sz="4" w:space="0" w:color="auto"/>
              <w:right w:val="single" w:sz="4" w:space="0" w:color="auto"/>
            </w:tcBorders>
            <w:shd w:val="clear" w:color="000000" w:fill="FFF2CC"/>
            <w:noWrap/>
            <w:vAlign w:val="center"/>
            <w:hideMark/>
          </w:tcPr>
          <w:p w14:paraId="76167F3F"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20.9%</w:t>
            </w:r>
          </w:p>
        </w:tc>
        <w:tc>
          <w:tcPr>
            <w:tcW w:w="535" w:type="dxa"/>
            <w:tcBorders>
              <w:top w:val="nil"/>
              <w:left w:val="nil"/>
              <w:bottom w:val="single" w:sz="4" w:space="0" w:color="auto"/>
              <w:right w:val="single" w:sz="4" w:space="0" w:color="auto"/>
            </w:tcBorders>
            <w:shd w:val="clear" w:color="000000" w:fill="FFF2CC"/>
            <w:noWrap/>
            <w:vAlign w:val="center"/>
            <w:hideMark/>
          </w:tcPr>
          <w:p w14:paraId="581C9B35"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29.5%</w:t>
            </w:r>
          </w:p>
        </w:tc>
        <w:tc>
          <w:tcPr>
            <w:tcW w:w="647" w:type="dxa"/>
            <w:tcBorders>
              <w:top w:val="nil"/>
              <w:left w:val="nil"/>
              <w:bottom w:val="single" w:sz="4" w:space="0" w:color="auto"/>
              <w:right w:val="single" w:sz="4" w:space="0" w:color="auto"/>
            </w:tcBorders>
            <w:shd w:val="clear" w:color="000000" w:fill="FFF2CC"/>
            <w:noWrap/>
            <w:vAlign w:val="center"/>
            <w:hideMark/>
          </w:tcPr>
          <w:p w14:paraId="5C7B1BE4"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-850bps</w:t>
            </w:r>
          </w:p>
        </w:tc>
        <w:tc>
          <w:tcPr>
            <w:tcW w:w="535" w:type="dxa"/>
            <w:tcBorders>
              <w:top w:val="nil"/>
              <w:left w:val="nil"/>
              <w:bottom w:val="single" w:sz="4" w:space="0" w:color="auto"/>
              <w:right w:val="single" w:sz="4" w:space="0" w:color="auto"/>
            </w:tcBorders>
            <w:shd w:val="clear" w:color="000000" w:fill="C6E0B4"/>
            <w:noWrap/>
            <w:vAlign w:val="center"/>
            <w:hideMark/>
          </w:tcPr>
          <w:p w14:paraId="79E9D949"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40.1%</w:t>
            </w:r>
          </w:p>
        </w:tc>
        <w:tc>
          <w:tcPr>
            <w:tcW w:w="535" w:type="dxa"/>
            <w:tcBorders>
              <w:top w:val="nil"/>
              <w:left w:val="nil"/>
              <w:bottom w:val="single" w:sz="4" w:space="0" w:color="auto"/>
              <w:right w:val="single" w:sz="4" w:space="0" w:color="auto"/>
            </w:tcBorders>
            <w:shd w:val="clear" w:color="000000" w:fill="C6E0B4"/>
            <w:noWrap/>
            <w:vAlign w:val="center"/>
            <w:hideMark/>
          </w:tcPr>
          <w:p w14:paraId="1B41AF19"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34.4%</w:t>
            </w:r>
          </w:p>
        </w:tc>
        <w:tc>
          <w:tcPr>
            <w:tcW w:w="647" w:type="dxa"/>
            <w:tcBorders>
              <w:top w:val="nil"/>
              <w:left w:val="nil"/>
              <w:bottom w:val="single" w:sz="4" w:space="0" w:color="auto"/>
              <w:right w:val="single" w:sz="4" w:space="0" w:color="auto"/>
            </w:tcBorders>
            <w:shd w:val="clear" w:color="000000" w:fill="C6E0B4"/>
            <w:noWrap/>
            <w:vAlign w:val="center"/>
            <w:hideMark/>
          </w:tcPr>
          <w:p w14:paraId="41E70303"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+570bps</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566B5504"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44.5%</w:t>
            </w:r>
          </w:p>
        </w:tc>
        <w:tc>
          <w:tcPr>
            <w:tcW w:w="550" w:type="dxa"/>
            <w:tcBorders>
              <w:top w:val="nil"/>
              <w:left w:val="nil"/>
              <w:bottom w:val="single" w:sz="4" w:space="0" w:color="auto"/>
              <w:right w:val="single" w:sz="4" w:space="0" w:color="auto"/>
            </w:tcBorders>
            <w:shd w:val="clear" w:color="000000" w:fill="BFBFBF"/>
            <w:noWrap/>
            <w:vAlign w:val="center"/>
            <w:hideMark/>
          </w:tcPr>
          <w:p w14:paraId="6EA96CDE"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49.4%</w:t>
            </w:r>
          </w:p>
        </w:tc>
        <w:tc>
          <w:tcPr>
            <w:tcW w:w="647" w:type="dxa"/>
            <w:tcBorders>
              <w:top w:val="nil"/>
              <w:left w:val="nil"/>
              <w:bottom w:val="single" w:sz="4" w:space="0" w:color="auto"/>
              <w:right w:val="single" w:sz="4" w:space="0" w:color="auto"/>
            </w:tcBorders>
            <w:shd w:val="clear" w:color="000000" w:fill="BFBFBF"/>
            <w:noWrap/>
            <w:vAlign w:val="center"/>
            <w:hideMark/>
          </w:tcPr>
          <w:p w14:paraId="74C2687F"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-490bps</w:t>
            </w:r>
          </w:p>
        </w:tc>
        <w:tc>
          <w:tcPr>
            <w:tcW w:w="647" w:type="dxa"/>
            <w:tcBorders>
              <w:top w:val="nil"/>
              <w:left w:val="nil"/>
              <w:bottom w:val="single" w:sz="4" w:space="0" w:color="auto"/>
              <w:right w:val="single" w:sz="4" w:space="0" w:color="auto"/>
            </w:tcBorders>
            <w:shd w:val="clear" w:color="000000" w:fill="BFBFBF"/>
            <w:noWrap/>
            <w:vAlign w:val="center"/>
            <w:hideMark/>
          </w:tcPr>
          <w:p w14:paraId="612FC70C"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-340bps</w:t>
            </w:r>
          </w:p>
        </w:tc>
        <w:tc>
          <w:tcPr>
            <w:tcW w:w="535" w:type="dxa"/>
            <w:tcBorders>
              <w:top w:val="nil"/>
              <w:left w:val="nil"/>
              <w:bottom w:val="single" w:sz="4" w:space="0" w:color="auto"/>
              <w:right w:val="single" w:sz="4" w:space="0" w:color="auto"/>
            </w:tcBorders>
            <w:shd w:val="clear" w:color="auto" w:fill="auto"/>
            <w:noWrap/>
            <w:vAlign w:val="center"/>
            <w:hideMark/>
          </w:tcPr>
          <w:p w14:paraId="00F3FB65"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29.6%</w:t>
            </w:r>
          </w:p>
        </w:tc>
        <w:tc>
          <w:tcPr>
            <w:tcW w:w="535" w:type="dxa"/>
            <w:tcBorders>
              <w:top w:val="nil"/>
              <w:left w:val="nil"/>
              <w:bottom w:val="single" w:sz="4" w:space="0" w:color="auto"/>
              <w:right w:val="single" w:sz="4" w:space="0" w:color="auto"/>
            </w:tcBorders>
            <w:shd w:val="clear" w:color="000000" w:fill="FFFFFF"/>
            <w:noWrap/>
            <w:vAlign w:val="center"/>
            <w:hideMark/>
          </w:tcPr>
          <w:p w14:paraId="2AFFF19D"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23.7%</w:t>
            </w:r>
          </w:p>
        </w:tc>
        <w:tc>
          <w:tcPr>
            <w:tcW w:w="647" w:type="dxa"/>
            <w:tcBorders>
              <w:top w:val="nil"/>
              <w:left w:val="nil"/>
              <w:bottom w:val="single" w:sz="4" w:space="0" w:color="auto"/>
              <w:right w:val="single" w:sz="4" w:space="0" w:color="auto"/>
            </w:tcBorders>
            <w:shd w:val="clear" w:color="000000" w:fill="FFFFFF"/>
            <w:noWrap/>
            <w:vAlign w:val="center"/>
            <w:hideMark/>
          </w:tcPr>
          <w:p w14:paraId="37E4D60D"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+590bps</w:t>
            </w:r>
          </w:p>
        </w:tc>
        <w:tc>
          <w:tcPr>
            <w:tcW w:w="647" w:type="dxa"/>
            <w:tcBorders>
              <w:top w:val="nil"/>
              <w:left w:val="nil"/>
              <w:bottom w:val="single" w:sz="4" w:space="0" w:color="auto"/>
              <w:right w:val="single" w:sz="4" w:space="0" w:color="auto"/>
            </w:tcBorders>
            <w:shd w:val="clear" w:color="000000" w:fill="FFFFFF"/>
            <w:noWrap/>
            <w:vAlign w:val="center"/>
            <w:hideMark/>
          </w:tcPr>
          <w:p w14:paraId="60F470AC"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+570bps</w:t>
            </w:r>
          </w:p>
        </w:tc>
        <w:tc>
          <w:tcPr>
            <w:tcW w:w="567" w:type="dxa"/>
            <w:tcBorders>
              <w:top w:val="nil"/>
              <w:left w:val="nil"/>
              <w:bottom w:val="single" w:sz="4" w:space="0" w:color="auto"/>
              <w:right w:val="single" w:sz="4" w:space="0" w:color="auto"/>
            </w:tcBorders>
            <w:shd w:val="clear" w:color="000000" w:fill="DDEBF7"/>
            <w:noWrap/>
            <w:vAlign w:val="center"/>
            <w:hideMark/>
          </w:tcPr>
          <w:p w14:paraId="1C9364A2"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-24.4%</w:t>
            </w:r>
          </w:p>
        </w:tc>
        <w:tc>
          <w:tcPr>
            <w:tcW w:w="614" w:type="dxa"/>
            <w:tcBorders>
              <w:top w:val="nil"/>
              <w:left w:val="nil"/>
              <w:bottom w:val="single" w:sz="4" w:space="0" w:color="auto"/>
              <w:right w:val="single" w:sz="4" w:space="0" w:color="auto"/>
            </w:tcBorders>
            <w:shd w:val="clear" w:color="000000" w:fill="DDEBF7"/>
            <w:noWrap/>
            <w:vAlign w:val="center"/>
            <w:hideMark/>
          </w:tcPr>
          <w:p w14:paraId="5D884EC7"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-21.1%</w:t>
            </w:r>
          </w:p>
        </w:tc>
        <w:tc>
          <w:tcPr>
            <w:tcW w:w="726" w:type="dxa"/>
            <w:tcBorders>
              <w:top w:val="nil"/>
              <w:left w:val="nil"/>
              <w:bottom w:val="single" w:sz="4" w:space="0" w:color="auto"/>
              <w:right w:val="single" w:sz="4" w:space="0" w:color="auto"/>
            </w:tcBorders>
            <w:shd w:val="clear" w:color="000000" w:fill="DDEBF7"/>
            <w:noWrap/>
            <w:vAlign w:val="center"/>
            <w:hideMark/>
          </w:tcPr>
          <w:p w14:paraId="5142FD69"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-330bps</w:t>
            </w:r>
          </w:p>
        </w:tc>
        <w:tc>
          <w:tcPr>
            <w:tcW w:w="720" w:type="dxa"/>
            <w:tcBorders>
              <w:top w:val="nil"/>
              <w:left w:val="nil"/>
              <w:bottom w:val="single" w:sz="4" w:space="0" w:color="auto"/>
              <w:right w:val="single" w:sz="4" w:space="0" w:color="auto"/>
            </w:tcBorders>
            <w:shd w:val="clear" w:color="000000" w:fill="DDEBF7"/>
            <w:noWrap/>
            <w:vAlign w:val="center"/>
            <w:hideMark/>
          </w:tcPr>
          <w:p w14:paraId="12008C2D"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-380bps</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3A0E4475"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23.4%</w:t>
            </w:r>
          </w:p>
        </w:tc>
        <w:tc>
          <w:tcPr>
            <w:tcW w:w="636" w:type="dxa"/>
            <w:tcBorders>
              <w:top w:val="nil"/>
              <w:left w:val="nil"/>
              <w:bottom w:val="single" w:sz="4" w:space="0" w:color="auto"/>
              <w:right w:val="single" w:sz="4" w:space="0" w:color="auto"/>
            </w:tcBorders>
            <w:shd w:val="clear" w:color="000000" w:fill="FCE4D6"/>
            <w:noWrap/>
            <w:vAlign w:val="center"/>
            <w:hideMark/>
          </w:tcPr>
          <w:p w14:paraId="5065197D"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26.3%</w:t>
            </w:r>
          </w:p>
        </w:tc>
        <w:tc>
          <w:tcPr>
            <w:tcW w:w="647" w:type="dxa"/>
            <w:tcBorders>
              <w:top w:val="nil"/>
              <w:left w:val="nil"/>
              <w:bottom w:val="single" w:sz="4" w:space="0" w:color="auto"/>
              <w:right w:val="single" w:sz="4" w:space="0" w:color="auto"/>
            </w:tcBorders>
            <w:shd w:val="clear" w:color="000000" w:fill="FCE4D6"/>
            <w:noWrap/>
            <w:vAlign w:val="center"/>
            <w:hideMark/>
          </w:tcPr>
          <w:p w14:paraId="518FBA35"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-290bps</w:t>
            </w:r>
          </w:p>
        </w:tc>
        <w:tc>
          <w:tcPr>
            <w:tcW w:w="790" w:type="dxa"/>
            <w:tcBorders>
              <w:top w:val="nil"/>
              <w:left w:val="nil"/>
              <w:bottom w:val="single" w:sz="4" w:space="0" w:color="auto"/>
              <w:right w:val="single" w:sz="8" w:space="0" w:color="auto"/>
            </w:tcBorders>
            <w:shd w:val="clear" w:color="000000" w:fill="FCE4D6"/>
            <w:noWrap/>
            <w:vAlign w:val="center"/>
            <w:hideMark/>
          </w:tcPr>
          <w:p w14:paraId="11E76F61" w14:textId="77777777" w:rsidR="00682944" w:rsidRPr="00D111F1" w:rsidRDefault="00682944" w:rsidP="00C46D42">
            <w:pPr>
              <w:jc w:val="right"/>
              <w:rPr>
                <w:rFonts w:ascii="Calibri" w:hAnsi="Calibri" w:cs="Calibri"/>
                <w:i/>
                <w:iCs/>
                <w:color w:val="000000"/>
                <w:sz w:val="12"/>
                <w:szCs w:val="12"/>
                <w:lang w:val="en-IE" w:eastAsia="en-IE"/>
              </w:rPr>
            </w:pPr>
            <w:r w:rsidRPr="00D111F1">
              <w:rPr>
                <w:rFonts w:ascii="Calibri" w:hAnsi="Calibri" w:cs="Calibri"/>
                <w:i/>
                <w:iCs/>
                <w:color w:val="000000"/>
                <w:sz w:val="12"/>
                <w:szCs w:val="12"/>
                <w:lang w:val="en-IE" w:eastAsia="en-IE"/>
              </w:rPr>
              <w:t>-240bps</w:t>
            </w:r>
          </w:p>
        </w:tc>
      </w:tr>
      <w:tr w:rsidR="00682944" w:rsidRPr="00D111F1" w14:paraId="7AE09B1B" w14:textId="77777777" w:rsidTr="00C46D42">
        <w:trPr>
          <w:trHeight w:val="360"/>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3C3C4A0A" w14:textId="77777777" w:rsidR="00682944" w:rsidRPr="00D111F1" w:rsidRDefault="00682944" w:rsidP="00C46D42">
            <w:pPr>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Depreciation &amp; amortisation</w:t>
            </w:r>
          </w:p>
        </w:tc>
        <w:tc>
          <w:tcPr>
            <w:tcW w:w="535" w:type="dxa"/>
            <w:tcBorders>
              <w:top w:val="nil"/>
              <w:left w:val="nil"/>
              <w:bottom w:val="single" w:sz="4" w:space="0" w:color="auto"/>
              <w:right w:val="single" w:sz="4" w:space="0" w:color="auto"/>
            </w:tcBorders>
            <w:shd w:val="clear" w:color="000000" w:fill="FFF2CC"/>
            <w:noWrap/>
            <w:vAlign w:val="center"/>
            <w:hideMark/>
          </w:tcPr>
          <w:p w14:paraId="6FF13E9E"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94</w:t>
            </w:r>
            <w:r>
              <w:rPr>
                <w:rFonts w:ascii="Calibri" w:hAnsi="Calibri" w:cs="Calibri"/>
                <w:color w:val="000000"/>
                <w:sz w:val="14"/>
                <w:szCs w:val="14"/>
                <w:lang w:val="en-IE" w:eastAsia="en-IE"/>
              </w:rPr>
              <w:t>)</w:t>
            </w:r>
          </w:p>
        </w:tc>
        <w:tc>
          <w:tcPr>
            <w:tcW w:w="535" w:type="dxa"/>
            <w:tcBorders>
              <w:top w:val="nil"/>
              <w:left w:val="nil"/>
              <w:bottom w:val="single" w:sz="4" w:space="0" w:color="auto"/>
              <w:right w:val="single" w:sz="4" w:space="0" w:color="auto"/>
            </w:tcBorders>
            <w:shd w:val="clear" w:color="000000" w:fill="FFF2CC"/>
            <w:noWrap/>
            <w:vAlign w:val="center"/>
            <w:hideMark/>
          </w:tcPr>
          <w:p w14:paraId="14FC1D33"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93</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FFF2CC"/>
            <w:noWrap/>
            <w:vAlign w:val="center"/>
            <w:hideMark/>
          </w:tcPr>
          <w:p w14:paraId="26F8F34A"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w:t>
            </w:r>
          </w:p>
        </w:tc>
        <w:tc>
          <w:tcPr>
            <w:tcW w:w="535" w:type="dxa"/>
            <w:tcBorders>
              <w:top w:val="nil"/>
              <w:left w:val="nil"/>
              <w:bottom w:val="single" w:sz="4" w:space="0" w:color="auto"/>
              <w:right w:val="single" w:sz="4" w:space="0" w:color="auto"/>
            </w:tcBorders>
            <w:shd w:val="clear" w:color="000000" w:fill="C6E0B4"/>
            <w:noWrap/>
            <w:vAlign w:val="center"/>
            <w:hideMark/>
          </w:tcPr>
          <w:p w14:paraId="379A157B"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28</w:t>
            </w:r>
            <w:r>
              <w:rPr>
                <w:rFonts w:ascii="Calibri" w:hAnsi="Calibri" w:cs="Calibri"/>
                <w:color w:val="000000"/>
                <w:sz w:val="14"/>
                <w:szCs w:val="14"/>
                <w:lang w:val="en-IE" w:eastAsia="en-IE"/>
              </w:rPr>
              <w:t>)</w:t>
            </w:r>
          </w:p>
        </w:tc>
        <w:tc>
          <w:tcPr>
            <w:tcW w:w="535" w:type="dxa"/>
            <w:tcBorders>
              <w:top w:val="nil"/>
              <w:left w:val="nil"/>
              <w:bottom w:val="single" w:sz="4" w:space="0" w:color="auto"/>
              <w:right w:val="single" w:sz="4" w:space="0" w:color="auto"/>
            </w:tcBorders>
            <w:shd w:val="clear" w:color="000000" w:fill="C6E0B4"/>
            <w:noWrap/>
            <w:vAlign w:val="center"/>
            <w:hideMark/>
          </w:tcPr>
          <w:p w14:paraId="2D36E0FB"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22</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C6E0B4"/>
            <w:noWrap/>
            <w:vAlign w:val="center"/>
            <w:hideMark/>
          </w:tcPr>
          <w:p w14:paraId="2D61DA19"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+28%</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1DF8AD8D"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47</w:t>
            </w:r>
            <w:r>
              <w:rPr>
                <w:rFonts w:ascii="Calibri" w:hAnsi="Calibri" w:cs="Calibri"/>
                <w:color w:val="000000"/>
                <w:sz w:val="14"/>
                <w:szCs w:val="14"/>
                <w:lang w:val="en-IE" w:eastAsia="en-IE"/>
              </w:rPr>
              <w:t>)</w:t>
            </w:r>
          </w:p>
        </w:tc>
        <w:tc>
          <w:tcPr>
            <w:tcW w:w="550" w:type="dxa"/>
            <w:tcBorders>
              <w:top w:val="nil"/>
              <w:left w:val="nil"/>
              <w:bottom w:val="single" w:sz="4" w:space="0" w:color="auto"/>
              <w:right w:val="single" w:sz="4" w:space="0" w:color="auto"/>
            </w:tcBorders>
            <w:shd w:val="clear" w:color="000000" w:fill="BFBFBF"/>
            <w:noWrap/>
            <w:vAlign w:val="center"/>
            <w:hideMark/>
          </w:tcPr>
          <w:p w14:paraId="6826C41A"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42</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BFBFBF"/>
            <w:noWrap/>
            <w:vAlign w:val="center"/>
            <w:hideMark/>
          </w:tcPr>
          <w:p w14:paraId="323DF708"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+13%</w:t>
            </w:r>
          </w:p>
        </w:tc>
        <w:tc>
          <w:tcPr>
            <w:tcW w:w="647" w:type="dxa"/>
            <w:tcBorders>
              <w:top w:val="nil"/>
              <w:left w:val="nil"/>
              <w:bottom w:val="single" w:sz="4" w:space="0" w:color="auto"/>
              <w:right w:val="single" w:sz="4" w:space="0" w:color="auto"/>
            </w:tcBorders>
            <w:shd w:val="clear" w:color="000000" w:fill="BFBFBF"/>
            <w:noWrap/>
            <w:vAlign w:val="center"/>
            <w:hideMark/>
          </w:tcPr>
          <w:p w14:paraId="0E3AC2BA"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+14%</w:t>
            </w:r>
          </w:p>
        </w:tc>
        <w:tc>
          <w:tcPr>
            <w:tcW w:w="535" w:type="dxa"/>
            <w:tcBorders>
              <w:top w:val="nil"/>
              <w:left w:val="nil"/>
              <w:bottom w:val="single" w:sz="4" w:space="0" w:color="auto"/>
              <w:right w:val="single" w:sz="4" w:space="0" w:color="auto"/>
            </w:tcBorders>
            <w:shd w:val="clear" w:color="auto" w:fill="auto"/>
            <w:noWrap/>
            <w:vAlign w:val="center"/>
            <w:hideMark/>
          </w:tcPr>
          <w:p w14:paraId="7F4D24B8"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30</w:t>
            </w:r>
            <w:r>
              <w:rPr>
                <w:rFonts w:ascii="Calibri" w:hAnsi="Calibri" w:cs="Calibri"/>
                <w:color w:val="000000"/>
                <w:sz w:val="14"/>
                <w:szCs w:val="14"/>
                <w:lang w:val="en-IE" w:eastAsia="en-IE"/>
              </w:rPr>
              <w:t>)</w:t>
            </w:r>
          </w:p>
        </w:tc>
        <w:tc>
          <w:tcPr>
            <w:tcW w:w="535" w:type="dxa"/>
            <w:tcBorders>
              <w:top w:val="nil"/>
              <w:left w:val="nil"/>
              <w:bottom w:val="single" w:sz="4" w:space="0" w:color="auto"/>
              <w:right w:val="single" w:sz="4" w:space="0" w:color="auto"/>
            </w:tcBorders>
            <w:shd w:val="clear" w:color="000000" w:fill="FFFFFF"/>
            <w:noWrap/>
            <w:vAlign w:val="center"/>
            <w:hideMark/>
          </w:tcPr>
          <w:p w14:paraId="4D86AE2A"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30</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auto" w:fill="auto"/>
            <w:noWrap/>
            <w:vAlign w:val="center"/>
            <w:hideMark/>
          </w:tcPr>
          <w:p w14:paraId="42D45CE5"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w:t>
            </w:r>
          </w:p>
        </w:tc>
        <w:tc>
          <w:tcPr>
            <w:tcW w:w="647" w:type="dxa"/>
            <w:tcBorders>
              <w:top w:val="nil"/>
              <w:left w:val="nil"/>
              <w:bottom w:val="single" w:sz="4" w:space="0" w:color="auto"/>
              <w:right w:val="single" w:sz="4" w:space="0" w:color="auto"/>
            </w:tcBorders>
            <w:shd w:val="clear" w:color="auto" w:fill="auto"/>
            <w:noWrap/>
            <w:vAlign w:val="center"/>
            <w:hideMark/>
          </w:tcPr>
          <w:p w14:paraId="67FC9CA6"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w:t>
            </w:r>
          </w:p>
        </w:tc>
        <w:tc>
          <w:tcPr>
            <w:tcW w:w="567" w:type="dxa"/>
            <w:tcBorders>
              <w:top w:val="nil"/>
              <w:left w:val="nil"/>
              <w:bottom w:val="single" w:sz="4" w:space="0" w:color="auto"/>
              <w:right w:val="single" w:sz="4" w:space="0" w:color="auto"/>
            </w:tcBorders>
            <w:shd w:val="clear" w:color="000000" w:fill="DDEBF7"/>
            <w:noWrap/>
            <w:vAlign w:val="center"/>
            <w:hideMark/>
          </w:tcPr>
          <w:p w14:paraId="611275E1"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37</w:t>
            </w:r>
            <w:r>
              <w:rPr>
                <w:rFonts w:ascii="Calibri" w:hAnsi="Calibri" w:cs="Calibri"/>
                <w:color w:val="000000"/>
                <w:sz w:val="14"/>
                <w:szCs w:val="14"/>
                <w:lang w:val="en-IE" w:eastAsia="en-IE"/>
              </w:rPr>
              <w:t>)</w:t>
            </w:r>
          </w:p>
        </w:tc>
        <w:tc>
          <w:tcPr>
            <w:tcW w:w="614" w:type="dxa"/>
            <w:tcBorders>
              <w:top w:val="nil"/>
              <w:left w:val="nil"/>
              <w:bottom w:val="single" w:sz="4" w:space="0" w:color="auto"/>
              <w:right w:val="single" w:sz="4" w:space="0" w:color="auto"/>
            </w:tcBorders>
            <w:shd w:val="clear" w:color="000000" w:fill="DDEBF7"/>
            <w:noWrap/>
            <w:vAlign w:val="center"/>
            <w:hideMark/>
          </w:tcPr>
          <w:p w14:paraId="1C410FF5"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29</w:t>
            </w:r>
            <w:r>
              <w:rPr>
                <w:rFonts w:ascii="Calibri" w:hAnsi="Calibri" w:cs="Calibri"/>
                <w:color w:val="000000"/>
                <w:sz w:val="14"/>
                <w:szCs w:val="14"/>
                <w:lang w:val="en-IE" w:eastAsia="en-IE"/>
              </w:rPr>
              <w:t>)</w:t>
            </w:r>
          </w:p>
        </w:tc>
        <w:tc>
          <w:tcPr>
            <w:tcW w:w="726" w:type="dxa"/>
            <w:tcBorders>
              <w:top w:val="nil"/>
              <w:left w:val="nil"/>
              <w:bottom w:val="single" w:sz="4" w:space="0" w:color="auto"/>
              <w:right w:val="single" w:sz="4" w:space="0" w:color="auto"/>
            </w:tcBorders>
            <w:shd w:val="clear" w:color="000000" w:fill="DDEBF7"/>
            <w:noWrap/>
            <w:vAlign w:val="center"/>
            <w:hideMark/>
          </w:tcPr>
          <w:p w14:paraId="070DEDF8"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+28%</w:t>
            </w:r>
          </w:p>
        </w:tc>
        <w:tc>
          <w:tcPr>
            <w:tcW w:w="720" w:type="dxa"/>
            <w:tcBorders>
              <w:top w:val="nil"/>
              <w:left w:val="nil"/>
              <w:bottom w:val="single" w:sz="4" w:space="0" w:color="auto"/>
              <w:right w:val="single" w:sz="4" w:space="0" w:color="auto"/>
            </w:tcBorders>
            <w:shd w:val="clear" w:color="000000" w:fill="DDEBF7"/>
            <w:noWrap/>
            <w:vAlign w:val="center"/>
            <w:hideMark/>
          </w:tcPr>
          <w:p w14:paraId="3C6EECE7"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+30%</w:t>
            </w:r>
          </w:p>
        </w:tc>
        <w:tc>
          <w:tcPr>
            <w:tcW w:w="620" w:type="dxa"/>
            <w:tcBorders>
              <w:top w:val="nil"/>
              <w:left w:val="single" w:sz="8" w:space="0" w:color="auto"/>
              <w:bottom w:val="single" w:sz="4" w:space="0" w:color="auto"/>
              <w:right w:val="single" w:sz="4" w:space="0" w:color="auto"/>
            </w:tcBorders>
            <w:shd w:val="clear" w:color="000000" w:fill="FCE4D6"/>
            <w:noWrap/>
            <w:vAlign w:val="center"/>
            <w:hideMark/>
          </w:tcPr>
          <w:p w14:paraId="06834166"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241</w:t>
            </w:r>
            <w:r>
              <w:rPr>
                <w:rFonts w:ascii="Calibri" w:hAnsi="Calibri" w:cs="Calibri"/>
                <w:color w:val="000000"/>
                <w:sz w:val="14"/>
                <w:szCs w:val="14"/>
                <w:lang w:val="en-IE" w:eastAsia="en-IE"/>
              </w:rPr>
              <w:t>)</w:t>
            </w:r>
          </w:p>
        </w:tc>
        <w:tc>
          <w:tcPr>
            <w:tcW w:w="636" w:type="dxa"/>
            <w:tcBorders>
              <w:top w:val="nil"/>
              <w:left w:val="nil"/>
              <w:bottom w:val="single" w:sz="4" w:space="0" w:color="auto"/>
              <w:right w:val="single" w:sz="4" w:space="0" w:color="auto"/>
            </w:tcBorders>
            <w:shd w:val="clear" w:color="000000" w:fill="FCE4D6"/>
            <w:noWrap/>
            <w:vAlign w:val="center"/>
            <w:hideMark/>
          </w:tcPr>
          <w:p w14:paraId="7470939C" w14:textId="77777777" w:rsidR="00682944" w:rsidRPr="00D111F1" w:rsidRDefault="00682944" w:rsidP="00C46D42">
            <w:pPr>
              <w:jc w:val="right"/>
              <w:rPr>
                <w:rFonts w:ascii="Calibri" w:hAnsi="Calibri" w:cs="Calibri"/>
                <w:color w:val="000000"/>
                <w:sz w:val="14"/>
                <w:szCs w:val="14"/>
                <w:lang w:val="en-IE" w:eastAsia="en-IE"/>
              </w:rPr>
            </w:pPr>
            <w:r>
              <w:rPr>
                <w:rFonts w:ascii="Calibri" w:hAnsi="Calibri" w:cs="Calibri"/>
                <w:color w:val="000000"/>
                <w:sz w:val="14"/>
                <w:szCs w:val="14"/>
                <w:lang w:val="en-IE" w:eastAsia="en-IE"/>
              </w:rPr>
              <w:t>(</w:t>
            </w:r>
            <w:r w:rsidRPr="00D111F1">
              <w:rPr>
                <w:rFonts w:ascii="Calibri" w:hAnsi="Calibri" w:cs="Calibri"/>
                <w:color w:val="000000"/>
                <w:sz w:val="14"/>
                <w:szCs w:val="14"/>
                <w:lang w:val="en-IE" w:eastAsia="en-IE"/>
              </w:rPr>
              <w:t>220</w:t>
            </w:r>
            <w:r>
              <w:rPr>
                <w:rFonts w:ascii="Calibri" w:hAnsi="Calibri" w:cs="Calibri"/>
                <w:color w:val="000000"/>
                <w:sz w:val="14"/>
                <w:szCs w:val="14"/>
                <w:lang w:val="en-IE" w:eastAsia="en-IE"/>
              </w:rPr>
              <w:t>)</w:t>
            </w:r>
          </w:p>
        </w:tc>
        <w:tc>
          <w:tcPr>
            <w:tcW w:w="647" w:type="dxa"/>
            <w:tcBorders>
              <w:top w:val="nil"/>
              <w:left w:val="nil"/>
              <w:bottom w:val="single" w:sz="4" w:space="0" w:color="auto"/>
              <w:right w:val="single" w:sz="4" w:space="0" w:color="auto"/>
            </w:tcBorders>
            <w:shd w:val="clear" w:color="000000" w:fill="FCE4D6"/>
            <w:noWrap/>
            <w:vAlign w:val="center"/>
            <w:hideMark/>
          </w:tcPr>
          <w:p w14:paraId="1DDBB24C"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+10%</w:t>
            </w:r>
          </w:p>
        </w:tc>
        <w:tc>
          <w:tcPr>
            <w:tcW w:w="790" w:type="dxa"/>
            <w:tcBorders>
              <w:top w:val="nil"/>
              <w:left w:val="nil"/>
              <w:bottom w:val="single" w:sz="4" w:space="0" w:color="auto"/>
              <w:right w:val="single" w:sz="8" w:space="0" w:color="auto"/>
            </w:tcBorders>
            <w:shd w:val="clear" w:color="000000" w:fill="FCE4D6"/>
            <w:noWrap/>
            <w:vAlign w:val="center"/>
            <w:hideMark/>
          </w:tcPr>
          <w:p w14:paraId="1053D35F" w14:textId="77777777" w:rsidR="00682944" w:rsidRPr="00D111F1" w:rsidRDefault="00682944" w:rsidP="00C46D42">
            <w:pPr>
              <w:jc w:val="right"/>
              <w:rPr>
                <w:rFonts w:ascii="Calibri" w:hAnsi="Calibri" w:cs="Calibri"/>
                <w:color w:val="000000"/>
                <w:sz w:val="14"/>
                <w:szCs w:val="14"/>
                <w:lang w:val="en-IE" w:eastAsia="en-IE"/>
              </w:rPr>
            </w:pPr>
            <w:r w:rsidRPr="00D111F1">
              <w:rPr>
                <w:rFonts w:ascii="Calibri" w:hAnsi="Calibri" w:cs="Calibri"/>
                <w:color w:val="000000"/>
                <w:sz w:val="14"/>
                <w:szCs w:val="14"/>
                <w:lang w:val="en-IE" w:eastAsia="en-IE"/>
              </w:rPr>
              <w:t>+10%</w:t>
            </w:r>
          </w:p>
        </w:tc>
      </w:tr>
      <w:tr w:rsidR="00682944" w:rsidRPr="00D111F1" w14:paraId="53D51D84" w14:textId="77777777" w:rsidTr="00C46D42">
        <w:trPr>
          <w:trHeight w:val="555"/>
        </w:trPr>
        <w:tc>
          <w:tcPr>
            <w:tcW w:w="1418" w:type="dxa"/>
            <w:tcBorders>
              <w:top w:val="nil"/>
              <w:left w:val="single" w:sz="4" w:space="0" w:color="auto"/>
              <w:bottom w:val="single" w:sz="4" w:space="0" w:color="auto"/>
              <w:right w:val="single" w:sz="4" w:space="0" w:color="auto"/>
            </w:tcBorders>
            <w:shd w:val="clear" w:color="auto" w:fill="auto"/>
            <w:vAlign w:val="center"/>
            <w:hideMark/>
          </w:tcPr>
          <w:p w14:paraId="15AB5279" w14:textId="77777777" w:rsidR="00682944" w:rsidRPr="00D111F1" w:rsidRDefault="00682944" w:rsidP="00C46D42">
            <w:pPr>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Adjusted operating profit / (loss)</w:t>
            </w:r>
          </w:p>
        </w:tc>
        <w:tc>
          <w:tcPr>
            <w:tcW w:w="535" w:type="dxa"/>
            <w:tcBorders>
              <w:top w:val="nil"/>
              <w:left w:val="nil"/>
              <w:bottom w:val="single" w:sz="4" w:space="0" w:color="auto"/>
              <w:right w:val="single" w:sz="4" w:space="0" w:color="auto"/>
            </w:tcBorders>
            <w:shd w:val="clear" w:color="000000" w:fill="FFF2CC"/>
            <w:noWrap/>
            <w:vAlign w:val="center"/>
            <w:hideMark/>
          </w:tcPr>
          <w:p w14:paraId="6887A294"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176</w:t>
            </w:r>
          </w:p>
        </w:tc>
        <w:tc>
          <w:tcPr>
            <w:tcW w:w="535" w:type="dxa"/>
            <w:tcBorders>
              <w:top w:val="nil"/>
              <w:left w:val="nil"/>
              <w:bottom w:val="single" w:sz="4" w:space="0" w:color="auto"/>
              <w:right w:val="single" w:sz="4" w:space="0" w:color="auto"/>
            </w:tcBorders>
            <w:shd w:val="clear" w:color="000000" w:fill="FFF2CC"/>
            <w:noWrap/>
            <w:vAlign w:val="center"/>
            <w:hideMark/>
          </w:tcPr>
          <w:p w14:paraId="3674F191"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297</w:t>
            </w:r>
          </w:p>
        </w:tc>
        <w:tc>
          <w:tcPr>
            <w:tcW w:w="647" w:type="dxa"/>
            <w:tcBorders>
              <w:top w:val="nil"/>
              <w:left w:val="nil"/>
              <w:bottom w:val="single" w:sz="4" w:space="0" w:color="auto"/>
              <w:right w:val="single" w:sz="4" w:space="0" w:color="auto"/>
            </w:tcBorders>
            <w:shd w:val="clear" w:color="000000" w:fill="FFF2CC"/>
            <w:noWrap/>
            <w:vAlign w:val="center"/>
            <w:hideMark/>
          </w:tcPr>
          <w:p w14:paraId="3F640D6F"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-41%</w:t>
            </w:r>
          </w:p>
        </w:tc>
        <w:tc>
          <w:tcPr>
            <w:tcW w:w="535" w:type="dxa"/>
            <w:tcBorders>
              <w:top w:val="nil"/>
              <w:left w:val="nil"/>
              <w:bottom w:val="single" w:sz="4" w:space="0" w:color="auto"/>
              <w:right w:val="single" w:sz="4" w:space="0" w:color="auto"/>
            </w:tcBorders>
            <w:shd w:val="clear" w:color="000000" w:fill="C6E0B4"/>
            <w:noWrap/>
            <w:vAlign w:val="center"/>
            <w:hideMark/>
          </w:tcPr>
          <w:p w14:paraId="7C643948"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364</w:t>
            </w:r>
          </w:p>
        </w:tc>
        <w:tc>
          <w:tcPr>
            <w:tcW w:w="535" w:type="dxa"/>
            <w:tcBorders>
              <w:top w:val="nil"/>
              <w:left w:val="nil"/>
              <w:bottom w:val="single" w:sz="4" w:space="0" w:color="auto"/>
              <w:right w:val="single" w:sz="4" w:space="0" w:color="auto"/>
            </w:tcBorders>
            <w:shd w:val="clear" w:color="000000" w:fill="C6E0B4"/>
            <w:noWrap/>
            <w:vAlign w:val="center"/>
            <w:hideMark/>
          </w:tcPr>
          <w:p w14:paraId="2BF676D1"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232</w:t>
            </w:r>
          </w:p>
        </w:tc>
        <w:tc>
          <w:tcPr>
            <w:tcW w:w="647" w:type="dxa"/>
            <w:tcBorders>
              <w:top w:val="nil"/>
              <w:left w:val="nil"/>
              <w:bottom w:val="single" w:sz="4" w:space="0" w:color="auto"/>
              <w:right w:val="single" w:sz="4" w:space="0" w:color="auto"/>
            </w:tcBorders>
            <w:shd w:val="clear" w:color="000000" w:fill="C6E0B4"/>
            <w:noWrap/>
            <w:vAlign w:val="center"/>
            <w:hideMark/>
          </w:tcPr>
          <w:p w14:paraId="29390CEA"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+57%</w:t>
            </w:r>
          </w:p>
        </w:tc>
        <w:tc>
          <w:tcPr>
            <w:tcW w:w="532" w:type="dxa"/>
            <w:tcBorders>
              <w:top w:val="nil"/>
              <w:left w:val="single" w:sz="4" w:space="0" w:color="auto"/>
              <w:bottom w:val="single" w:sz="4" w:space="0" w:color="auto"/>
              <w:right w:val="single" w:sz="4" w:space="0" w:color="auto"/>
            </w:tcBorders>
            <w:shd w:val="clear" w:color="000000" w:fill="BFBFBF"/>
            <w:noWrap/>
            <w:vAlign w:val="center"/>
            <w:hideMark/>
          </w:tcPr>
          <w:p w14:paraId="0CB13072"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498</w:t>
            </w:r>
          </w:p>
        </w:tc>
        <w:tc>
          <w:tcPr>
            <w:tcW w:w="550" w:type="dxa"/>
            <w:tcBorders>
              <w:top w:val="nil"/>
              <w:left w:val="nil"/>
              <w:bottom w:val="single" w:sz="4" w:space="0" w:color="auto"/>
              <w:right w:val="single" w:sz="4" w:space="0" w:color="auto"/>
            </w:tcBorders>
            <w:shd w:val="clear" w:color="000000" w:fill="BFBFBF"/>
            <w:noWrap/>
            <w:vAlign w:val="center"/>
            <w:hideMark/>
          </w:tcPr>
          <w:p w14:paraId="049C4B2D"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461</w:t>
            </w:r>
          </w:p>
        </w:tc>
        <w:tc>
          <w:tcPr>
            <w:tcW w:w="647" w:type="dxa"/>
            <w:tcBorders>
              <w:top w:val="nil"/>
              <w:left w:val="nil"/>
              <w:bottom w:val="single" w:sz="4" w:space="0" w:color="auto"/>
              <w:right w:val="single" w:sz="4" w:space="0" w:color="auto"/>
            </w:tcBorders>
            <w:shd w:val="clear" w:color="000000" w:fill="BFBFBF"/>
            <w:noWrap/>
            <w:vAlign w:val="center"/>
            <w:hideMark/>
          </w:tcPr>
          <w:p w14:paraId="7AFCB4F1" w14:textId="77777777" w:rsidR="00682944" w:rsidRPr="00D111F1" w:rsidRDefault="00682944" w:rsidP="00C46D42">
            <w:pPr>
              <w:jc w:val="right"/>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D111F1">
              <w:rPr>
                <w:rFonts w:ascii="Calibri" w:hAnsi="Calibri" w:cs="Calibri"/>
                <w:b/>
                <w:bCs/>
                <w:color w:val="000000"/>
                <w:sz w:val="14"/>
                <w:szCs w:val="14"/>
                <w:lang w:val="en-IE" w:eastAsia="en-IE"/>
              </w:rPr>
              <w:t>8%</w:t>
            </w:r>
          </w:p>
        </w:tc>
        <w:tc>
          <w:tcPr>
            <w:tcW w:w="647" w:type="dxa"/>
            <w:tcBorders>
              <w:top w:val="nil"/>
              <w:left w:val="nil"/>
              <w:bottom w:val="single" w:sz="4" w:space="0" w:color="auto"/>
              <w:right w:val="single" w:sz="4" w:space="0" w:color="auto"/>
            </w:tcBorders>
            <w:shd w:val="clear" w:color="000000" w:fill="BFBFBF"/>
            <w:noWrap/>
            <w:vAlign w:val="center"/>
            <w:hideMark/>
          </w:tcPr>
          <w:p w14:paraId="4BB67936" w14:textId="77777777" w:rsidR="00682944" w:rsidRPr="00D111F1" w:rsidRDefault="00682944" w:rsidP="00C46D42">
            <w:pPr>
              <w:jc w:val="right"/>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D111F1">
              <w:rPr>
                <w:rFonts w:ascii="Calibri" w:hAnsi="Calibri" w:cs="Calibri"/>
                <w:b/>
                <w:bCs/>
                <w:color w:val="000000"/>
                <w:sz w:val="14"/>
                <w:szCs w:val="14"/>
                <w:lang w:val="en-IE" w:eastAsia="en-IE"/>
              </w:rPr>
              <w:t>15%</w:t>
            </w:r>
          </w:p>
        </w:tc>
        <w:tc>
          <w:tcPr>
            <w:tcW w:w="535" w:type="dxa"/>
            <w:tcBorders>
              <w:top w:val="nil"/>
              <w:left w:val="nil"/>
              <w:bottom w:val="single" w:sz="4" w:space="0" w:color="auto"/>
              <w:right w:val="single" w:sz="4" w:space="0" w:color="auto"/>
            </w:tcBorders>
            <w:shd w:val="clear" w:color="auto" w:fill="auto"/>
            <w:noWrap/>
            <w:vAlign w:val="center"/>
            <w:hideMark/>
          </w:tcPr>
          <w:p w14:paraId="3254E99B"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288</w:t>
            </w:r>
          </w:p>
        </w:tc>
        <w:tc>
          <w:tcPr>
            <w:tcW w:w="535" w:type="dxa"/>
            <w:tcBorders>
              <w:top w:val="nil"/>
              <w:left w:val="nil"/>
              <w:bottom w:val="single" w:sz="4" w:space="0" w:color="auto"/>
              <w:right w:val="single" w:sz="4" w:space="0" w:color="auto"/>
            </w:tcBorders>
            <w:shd w:val="clear" w:color="000000" w:fill="FFFFFF"/>
            <w:noWrap/>
            <w:vAlign w:val="center"/>
            <w:hideMark/>
          </w:tcPr>
          <w:p w14:paraId="7E92A2BE"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131</w:t>
            </w:r>
          </w:p>
        </w:tc>
        <w:tc>
          <w:tcPr>
            <w:tcW w:w="647" w:type="dxa"/>
            <w:tcBorders>
              <w:top w:val="nil"/>
              <w:left w:val="nil"/>
              <w:bottom w:val="single" w:sz="4" w:space="0" w:color="auto"/>
              <w:right w:val="single" w:sz="4" w:space="0" w:color="auto"/>
            </w:tcBorders>
            <w:shd w:val="clear" w:color="000000" w:fill="FFFFFF"/>
            <w:noWrap/>
            <w:vAlign w:val="center"/>
            <w:hideMark/>
          </w:tcPr>
          <w:p w14:paraId="5A7A3F25"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+119%</w:t>
            </w:r>
          </w:p>
        </w:tc>
        <w:tc>
          <w:tcPr>
            <w:tcW w:w="647" w:type="dxa"/>
            <w:tcBorders>
              <w:top w:val="nil"/>
              <w:left w:val="nil"/>
              <w:bottom w:val="single" w:sz="4" w:space="0" w:color="auto"/>
              <w:right w:val="single" w:sz="4" w:space="0" w:color="auto"/>
            </w:tcBorders>
            <w:shd w:val="clear" w:color="000000" w:fill="FFFFFF"/>
            <w:noWrap/>
            <w:vAlign w:val="center"/>
            <w:hideMark/>
          </w:tcPr>
          <w:p w14:paraId="1ED54C7B"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+119%</w:t>
            </w:r>
          </w:p>
        </w:tc>
        <w:tc>
          <w:tcPr>
            <w:tcW w:w="567" w:type="dxa"/>
            <w:tcBorders>
              <w:top w:val="nil"/>
              <w:left w:val="nil"/>
              <w:bottom w:val="single" w:sz="4" w:space="0" w:color="auto"/>
              <w:right w:val="single" w:sz="4" w:space="0" w:color="auto"/>
            </w:tcBorders>
            <w:shd w:val="clear" w:color="000000" w:fill="DDEBF7"/>
            <w:noWrap/>
            <w:vAlign w:val="center"/>
            <w:hideMark/>
          </w:tcPr>
          <w:p w14:paraId="77E3BC95"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(207)</w:t>
            </w:r>
          </w:p>
        </w:tc>
        <w:tc>
          <w:tcPr>
            <w:tcW w:w="614" w:type="dxa"/>
            <w:tcBorders>
              <w:top w:val="nil"/>
              <w:left w:val="nil"/>
              <w:bottom w:val="single" w:sz="4" w:space="0" w:color="auto"/>
              <w:right w:val="single" w:sz="4" w:space="0" w:color="auto"/>
            </w:tcBorders>
            <w:shd w:val="clear" w:color="000000" w:fill="DDEBF7"/>
            <w:noWrap/>
            <w:vAlign w:val="center"/>
            <w:hideMark/>
          </w:tcPr>
          <w:p w14:paraId="76C69F47"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(110)</w:t>
            </w:r>
          </w:p>
        </w:tc>
        <w:tc>
          <w:tcPr>
            <w:tcW w:w="726" w:type="dxa"/>
            <w:tcBorders>
              <w:top w:val="nil"/>
              <w:left w:val="nil"/>
              <w:bottom w:val="single" w:sz="4" w:space="0" w:color="auto"/>
              <w:right w:val="single" w:sz="4" w:space="0" w:color="auto"/>
            </w:tcBorders>
            <w:shd w:val="clear" w:color="000000" w:fill="DDEBF7"/>
            <w:noWrap/>
            <w:vAlign w:val="center"/>
            <w:hideMark/>
          </w:tcPr>
          <w:p w14:paraId="3CD97070"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+87%</w:t>
            </w:r>
          </w:p>
        </w:tc>
        <w:tc>
          <w:tcPr>
            <w:tcW w:w="720" w:type="dxa"/>
            <w:tcBorders>
              <w:top w:val="nil"/>
              <w:left w:val="nil"/>
              <w:bottom w:val="single" w:sz="4" w:space="0" w:color="auto"/>
              <w:right w:val="single" w:sz="4" w:space="0" w:color="auto"/>
            </w:tcBorders>
            <w:shd w:val="clear" w:color="000000" w:fill="DDEBF7"/>
            <w:noWrap/>
            <w:vAlign w:val="center"/>
            <w:hideMark/>
          </w:tcPr>
          <w:p w14:paraId="7CBB4616"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+92%</w:t>
            </w:r>
          </w:p>
        </w:tc>
        <w:tc>
          <w:tcPr>
            <w:tcW w:w="620" w:type="dxa"/>
            <w:tcBorders>
              <w:top w:val="nil"/>
              <w:left w:val="single" w:sz="8" w:space="0" w:color="auto"/>
              <w:bottom w:val="single" w:sz="8" w:space="0" w:color="auto"/>
              <w:right w:val="single" w:sz="4" w:space="0" w:color="auto"/>
            </w:tcBorders>
            <w:shd w:val="clear" w:color="000000" w:fill="FCE4D6"/>
            <w:noWrap/>
            <w:vAlign w:val="center"/>
            <w:hideMark/>
          </w:tcPr>
          <w:p w14:paraId="377CAC2F"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990</w:t>
            </w:r>
          </w:p>
        </w:tc>
        <w:tc>
          <w:tcPr>
            <w:tcW w:w="636" w:type="dxa"/>
            <w:tcBorders>
              <w:top w:val="nil"/>
              <w:left w:val="nil"/>
              <w:bottom w:val="single" w:sz="8" w:space="0" w:color="auto"/>
              <w:right w:val="single" w:sz="4" w:space="0" w:color="auto"/>
            </w:tcBorders>
            <w:shd w:val="clear" w:color="000000" w:fill="FCE4D6"/>
            <w:noWrap/>
            <w:vAlign w:val="center"/>
            <w:hideMark/>
          </w:tcPr>
          <w:p w14:paraId="44E65A05"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869</w:t>
            </w:r>
          </w:p>
        </w:tc>
        <w:tc>
          <w:tcPr>
            <w:tcW w:w="647" w:type="dxa"/>
            <w:tcBorders>
              <w:top w:val="nil"/>
              <w:left w:val="nil"/>
              <w:bottom w:val="single" w:sz="8" w:space="0" w:color="auto"/>
              <w:right w:val="single" w:sz="4" w:space="0" w:color="auto"/>
            </w:tcBorders>
            <w:shd w:val="clear" w:color="000000" w:fill="FCE4D6"/>
            <w:noWrap/>
            <w:vAlign w:val="center"/>
            <w:hideMark/>
          </w:tcPr>
          <w:p w14:paraId="54184E94"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+14%</w:t>
            </w:r>
          </w:p>
        </w:tc>
        <w:tc>
          <w:tcPr>
            <w:tcW w:w="790" w:type="dxa"/>
            <w:tcBorders>
              <w:top w:val="nil"/>
              <w:left w:val="nil"/>
              <w:bottom w:val="single" w:sz="8" w:space="0" w:color="auto"/>
              <w:right w:val="single" w:sz="8" w:space="0" w:color="auto"/>
            </w:tcBorders>
            <w:shd w:val="clear" w:color="000000" w:fill="FCE4D6"/>
            <w:noWrap/>
            <w:vAlign w:val="center"/>
            <w:hideMark/>
          </w:tcPr>
          <w:p w14:paraId="438B58A9" w14:textId="77777777" w:rsidR="00682944" w:rsidRPr="00D111F1" w:rsidRDefault="00682944" w:rsidP="00C46D42">
            <w:pPr>
              <w:jc w:val="right"/>
              <w:rPr>
                <w:rFonts w:ascii="Calibri" w:hAnsi="Calibri" w:cs="Calibri"/>
                <w:b/>
                <w:bCs/>
                <w:color w:val="000000"/>
                <w:sz w:val="14"/>
                <w:szCs w:val="14"/>
                <w:lang w:val="en-IE" w:eastAsia="en-IE"/>
              </w:rPr>
            </w:pPr>
            <w:r w:rsidRPr="00D111F1">
              <w:rPr>
                <w:rFonts w:ascii="Calibri" w:hAnsi="Calibri" w:cs="Calibri"/>
                <w:b/>
                <w:bCs/>
                <w:color w:val="000000"/>
                <w:sz w:val="14"/>
                <w:szCs w:val="14"/>
                <w:lang w:val="en-IE" w:eastAsia="en-IE"/>
              </w:rPr>
              <w:t>+18%</w:t>
            </w:r>
          </w:p>
        </w:tc>
      </w:tr>
    </w:tbl>
    <w:p w14:paraId="31DA2DCA" w14:textId="77777777" w:rsidR="00682944" w:rsidRPr="00330274" w:rsidRDefault="00682944" w:rsidP="00682944">
      <w:pPr>
        <w:rPr>
          <w:highlight w:val="yellow"/>
        </w:rPr>
      </w:pPr>
    </w:p>
    <w:p w14:paraId="1A1B7A3F" w14:textId="77777777" w:rsidR="00682944" w:rsidRDefault="00682944" w:rsidP="00682944">
      <w:pPr>
        <w:pStyle w:val="HTMLPreformatted"/>
        <w:rPr>
          <w:rFonts w:asciiTheme="minorHAnsi" w:hAnsiTheme="minorHAnsi"/>
          <w:sz w:val="16"/>
          <w:szCs w:val="16"/>
          <w:vertAlign w:val="superscript"/>
        </w:rPr>
      </w:pPr>
      <w:r>
        <w:rPr>
          <w:rFonts w:asciiTheme="minorHAnsi" w:hAnsiTheme="minorHAnsi"/>
          <w:sz w:val="16"/>
          <w:szCs w:val="16"/>
          <w:vertAlign w:val="superscript"/>
        </w:rPr>
        <w:t xml:space="preserve">1 </w:t>
      </w:r>
      <w:r>
        <w:rPr>
          <w:rFonts w:asciiTheme="minorHAnsi" w:hAnsiTheme="minorHAnsi"/>
          <w:sz w:val="16"/>
          <w:szCs w:val="16"/>
        </w:rPr>
        <w:t>Flutter’s combination with TSG completed on May 5 2020. The pro forma numbers presented show Group financials with TSG included for a full 12-month period in both 2019 and 2020. The pro forma numbers include a 12-month contribution from Adjarabet in 2019 (completion date: Feb 1 2019).</w:t>
      </w:r>
    </w:p>
    <w:p w14:paraId="2B2D90E3" w14:textId="77777777" w:rsidR="00682944" w:rsidRDefault="00682944" w:rsidP="00682944">
      <w:pPr>
        <w:pStyle w:val="HTMLPreformatted"/>
        <w:rPr>
          <w:rFonts w:asciiTheme="minorHAnsi" w:hAnsiTheme="minorHAnsi"/>
          <w:sz w:val="16"/>
          <w:szCs w:val="16"/>
        </w:rPr>
      </w:pPr>
      <w:r>
        <w:rPr>
          <w:rFonts w:asciiTheme="minorHAnsi" w:hAnsiTheme="minorHAnsi"/>
          <w:sz w:val="16"/>
          <w:szCs w:val="16"/>
          <w:vertAlign w:val="superscript"/>
        </w:rPr>
        <w:t>2</w:t>
      </w:r>
      <w:r>
        <w:rPr>
          <w:rFonts w:asciiTheme="minorHAnsi" w:hAnsiTheme="minorHAnsi"/>
          <w:sz w:val="16"/>
          <w:szCs w:val="16"/>
        </w:rPr>
        <w:t xml:space="preserve"> Constant currency (“cc”) growth is calculated by retranslating non-sterling denominated component of FY 2019 at FY 2020 exchange </w:t>
      </w:r>
      <w:r w:rsidRPr="00670082">
        <w:rPr>
          <w:rFonts w:asciiTheme="minorHAnsi" w:hAnsiTheme="minorHAnsi"/>
          <w:sz w:val="16"/>
          <w:szCs w:val="16"/>
        </w:rPr>
        <w:t>rates (</w:t>
      </w:r>
      <w:r w:rsidRPr="00856AC3">
        <w:rPr>
          <w:rFonts w:asciiTheme="minorHAnsi" w:hAnsiTheme="minorHAnsi"/>
          <w:sz w:val="16"/>
          <w:szCs w:val="16"/>
        </w:rPr>
        <w:t>see Appendix 5)</w:t>
      </w:r>
    </w:p>
    <w:p w14:paraId="0E1C31AE" w14:textId="77777777" w:rsidR="00682944" w:rsidRDefault="00682944" w:rsidP="00682944">
      <w:pPr>
        <w:pStyle w:val="HTMLPreformatted"/>
        <w:rPr>
          <w:rFonts w:asciiTheme="minorHAnsi" w:hAnsiTheme="minorHAnsi"/>
          <w:sz w:val="16"/>
          <w:szCs w:val="16"/>
        </w:rPr>
      </w:pPr>
      <w:r w:rsidRPr="00C9669A">
        <w:rPr>
          <w:rFonts w:asciiTheme="minorHAnsi" w:hAnsiTheme="minorHAnsi"/>
          <w:sz w:val="16"/>
          <w:szCs w:val="16"/>
          <w:vertAlign w:val="superscript"/>
        </w:rPr>
        <w:t>3</w:t>
      </w:r>
      <w:r>
        <w:rPr>
          <w:rFonts w:asciiTheme="minorHAnsi" w:hAnsiTheme="minorHAnsi"/>
          <w:sz w:val="16"/>
          <w:szCs w:val="16"/>
        </w:rPr>
        <w:t xml:space="preserve"> For split of PPB between Online and Retail, please see the KPIs section of our investor relations website.</w:t>
      </w:r>
    </w:p>
    <w:p w14:paraId="6AAA9230" w14:textId="77777777" w:rsidR="00682944" w:rsidRDefault="00682944" w:rsidP="00682944">
      <w:pPr>
        <w:rPr>
          <w:rFonts w:asciiTheme="minorHAnsi" w:hAnsiTheme="minorHAnsi"/>
          <w:b/>
          <w:sz w:val="20"/>
          <w:lang w:eastAsia="en-IE"/>
        </w:rPr>
      </w:pPr>
    </w:p>
    <w:p w14:paraId="2CB71B33" w14:textId="77777777" w:rsidR="00682944" w:rsidRDefault="00682944" w:rsidP="00682944">
      <w:pPr>
        <w:rPr>
          <w:rFonts w:asciiTheme="minorHAnsi" w:hAnsiTheme="minorHAnsi"/>
          <w:b/>
          <w:sz w:val="20"/>
          <w:lang w:eastAsia="en-IE"/>
        </w:rPr>
      </w:pPr>
    </w:p>
    <w:p w14:paraId="079B2C40" w14:textId="77777777" w:rsidR="00682944" w:rsidRDefault="00682944" w:rsidP="00682944">
      <w:pPr>
        <w:rPr>
          <w:rFonts w:asciiTheme="minorHAnsi" w:hAnsiTheme="minorHAnsi"/>
          <w:b/>
          <w:sz w:val="20"/>
          <w:lang w:eastAsia="en-IE"/>
        </w:rPr>
      </w:pPr>
    </w:p>
    <w:p w14:paraId="66FD59FB" w14:textId="77777777" w:rsidR="00682944" w:rsidRDefault="00682944" w:rsidP="00682944">
      <w:pPr>
        <w:rPr>
          <w:rFonts w:asciiTheme="minorHAnsi" w:hAnsiTheme="minorHAnsi"/>
          <w:b/>
          <w:sz w:val="20"/>
          <w:lang w:eastAsia="en-IE"/>
        </w:rPr>
      </w:pPr>
    </w:p>
    <w:p w14:paraId="2071DE02" w14:textId="77777777" w:rsidR="00682944" w:rsidRDefault="00682944" w:rsidP="00682944">
      <w:pPr>
        <w:rPr>
          <w:rFonts w:asciiTheme="minorHAnsi" w:hAnsiTheme="minorHAnsi"/>
          <w:b/>
          <w:sz w:val="20"/>
          <w:lang w:eastAsia="en-IE"/>
        </w:rPr>
      </w:pPr>
    </w:p>
    <w:p w14:paraId="4B5EB4D0" w14:textId="77777777" w:rsidR="00682944" w:rsidRDefault="00682944" w:rsidP="00682944">
      <w:pPr>
        <w:rPr>
          <w:rFonts w:asciiTheme="minorHAnsi" w:hAnsiTheme="minorHAnsi"/>
          <w:b/>
          <w:sz w:val="20"/>
          <w:lang w:eastAsia="en-IE"/>
        </w:rPr>
      </w:pPr>
    </w:p>
    <w:p w14:paraId="0B4B7159" w14:textId="77777777" w:rsidR="00682944" w:rsidRDefault="00682944" w:rsidP="00682944">
      <w:pPr>
        <w:rPr>
          <w:rFonts w:asciiTheme="minorHAnsi" w:hAnsiTheme="minorHAnsi"/>
          <w:b/>
          <w:sz w:val="20"/>
          <w:lang w:eastAsia="en-IE"/>
        </w:rPr>
      </w:pPr>
    </w:p>
    <w:p w14:paraId="68481861" w14:textId="77777777" w:rsidR="00682944" w:rsidRDefault="00682944" w:rsidP="00682944">
      <w:pPr>
        <w:rPr>
          <w:rFonts w:asciiTheme="minorHAnsi" w:hAnsiTheme="minorHAnsi"/>
          <w:b/>
          <w:sz w:val="20"/>
          <w:lang w:eastAsia="en-IE"/>
        </w:rPr>
      </w:pPr>
    </w:p>
    <w:p w14:paraId="30DC3228" w14:textId="77777777" w:rsidR="00682944" w:rsidRDefault="00682944" w:rsidP="00682944">
      <w:pPr>
        <w:rPr>
          <w:rFonts w:asciiTheme="minorHAnsi" w:hAnsiTheme="minorHAnsi"/>
          <w:b/>
          <w:sz w:val="20"/>
          <w:lang w:eastAsia="en-IE"/>
        </w:rPr>
      </w:pPr>
      <w:r>
        <w:rPr>
          <w:rFonts w:asciiTheme="minorHAnsi" w:hAnsiTheme="minorHAnsi"/>
          <w:b/>
          <w:sz w:val="20"/>
          <w:lang w:eastAsia="en-IE"/>
        </w:rPr>
        <w:lastRenderedPageBreak/>
        <w:t>Appendix 2</w:t>
      </w:r>
      <w:r w:rsidRPr="00B51C38">
        <w:rPr>
          <w:rFonts w:asciiTheme="minorHAnsi" w:hAnsiTheme="minorHAnsi"/>
          <w:b/>
          <w:sz w:val="20"/>
          <w:lang w:eastAsia="en-IE"/>
        </w:rPr>
        <w:t xml:space="preserve">: </w:t>
      </w:r>
      <w:r w:rsidRPr="00145AAE">
        <w:rPr>
          <w:rFonts w:asciiTheme="minorHAnsi" w:hAnsiTheme="minorHAnsi"/>
          <w:b/>
          <w:sz w:val="20"/>
          <w:lang w:eastAsia="en-IE"/>
        </w:rPr>
        <w:t xml:space="preserve"> </w:t>
      </w:r>
      <w:r>
        <w:rPr>
          <w:rFonts w:asciiTheme="minorHAnsi" w:hAnsiTheme="minorHAnsi"/>
          <w:b/>
          <w:sz w:val="20"/>
          <w:lang w:eastAsia="en-IE"/>
        </w:rPr>
        <w:t>Divisional Key Performance Indicators FY20 – Average Monthly Players</w:t>
      </w:r>
    </w:p>
    <w:p w14:paraId="0A7CF81C" w14:textId="77777777" w:rsidR="00682944" w:rsidRDefault="00682944" w:rsidP="00682944">
      <w:pPr>
        <w:rPr>
          <w:rFonts w:asciiTheme="minorHAnsi" w:hAnsiTheme="minorHAnsi"/>
          <w:b/>
          <w:sz w:val="20"/>
          <w:lang w:eastAsia="en-IE"/>
        </w:rPr>
      </w:pPr>
    </w:p>
    <w:p w14:paraId="7746F9E6" w14:textId="77777777" w:rsidR="00682944" w:rsidRDefault="00682944" w:rsidP="00682944">
      <w:pPr>
        <w:rPr>
          <w:rFonts w:asciiTheme="minorHAnsi" w:hAnsiTheme="minorHAnsi"/>
          <w:sz w:val="20"/>
          <w:lang w:eastAsia="en-IE"/>
        </w:rPr>
      </w:pPr>
      <w:r w:rsidRPr="002B15FB">
        <w:rPr>
          <w:rFonts w:asciiTheme="minorHAnsi" w:hAnsiTheme="minorHAnsi"/>
          <w:sz w:val="20"/>
          <w:lang w:eastAsia="en-IE"/>
        </w:rPr>
        <w:t>Monthly Players are the total number of players who have placed and/or wagered a stake and/or contributed to rake or tournament fees during the month. The average number of monthly players are taken to derive the measure per reporting period.</w:t>
      </w:r>
    </w:p>
    <w:p w14:paraId="78EDE171" w14:textId="77777777" w:rsidR="00682944" w:rsidRPr="002B15FB" w:rsidRDefault="00682944" w:rsidP="00682944">
      <w:pPr>
        <w:rPr>
          <w:rFonts w:asciiTheme="minorHAnsi" w:hAnsiTheme="minorHAnsi"/>
          <w:sz w:val="20"/>
          <w:lang w:eastAsia="en-IE"/>
        </w:rPr>
      </w:pPr>
    </w:p>
    <w:tbl>
      <w:tblPr>
        <w:tblW w:w="13680" w:type="dxa"/>
        <w:tblLook w:val="04A0" w:firstRow="1" w:lastRow="0" w:firstColumn="1" w:lastColumn="0" w:noHBand="0" w:noVBand="1"/>
      </w:tblPr>
      <w:tblGrid>
        <w:gridCol w:w="3140"/>
        <w:gridCol w:w="560"/>
        <w:gridCol w:w="560"/>
        <w:gridCol w:w="660"/>
        <w:gridCol w:w="560"/>
        <w:gridCol w:w="560"/>
        <w:gridCol w:w="660"/>
        <w:gridCol w:w="560"/>
        <w:gridCol w:w="560"/>
        <w:gridCol w:w="660"/>
        <w:gridCol w:w="536"/>
        <w:gridCol w:w="500"/>
        <w:gridCol w:w="660"/>
        <w:gridCol w:w="560"/>
        <w:gridCol w:w="500"/>
        <w:gridCol w:w="660"/>
        <w:gridCol w:w="640"/>
        <w:gridCol w:w="580"/>
        <w:gridCol w:w="660"/>
      </w:tblGrid>
      <w:tr w:rsidR="00682944" w:rsidRPr="006A7630" w14:paraId="5DAFFCA4" w14:textId="77777777" w:rsidTr="00C46D42">
        <w:trPr>
          <w:trHeight w:val="240"/>
        </w:trPr>
        <w:tc>
          <w:tcPr>
            <w:tcW w:w="3140" w:type="dxa"/>
            <w:tcBorders>
              <w:top w:val="nil"/>
              <w:left w:val="nil"/>
              <w:bottom w:val="nil"/>
              <w:right w:val="nil"/>
            </w:tcBorders>
            <w:shd w:val="clear" w:color="auto" w:fill="auto"/>
            <w:noWrap/>
            <w:vAlign w:val="center"/>
            <w:hideMark/>
          </w:tcPr>
          <w:p w14:paraId="58EE93AD" w14:textId="77777777" w:rsidR="00682944" w:rsidRPr="006A7630" w:rsidRDefault="00682944" w:rsidP="00C46D42">
            <w:pPr>
              <w:rPr>
                <w:rFonts w:ascii="Times New Roman" w:hAnsi="Times New Roman"/>
                <w:sz w:val="20"/>
                <w:lang w:val="en-IE" w:eastAsia="en-IE"/>
              </w:rPr>
            </w:pPr>
          </w:p>
        </w:tc>
        <w:tc>
          <w:tcPr>
            <w:tcW w:w="10540" w:type="dxa"/>
            <w:gridSpan w:val="18"/>
            <w:tcBorders>
              <w:top w:val="single" w:sz="4" w:space="0" w:color="auto"/>
              <w:left w:val="single" w:sz="4" w:space="0" w:color="auto"/>
              <w:bottom w:val="single" w:sz="4" w:space="0" w:color="auto"/>
              <w:right w:val="single" w:sz="4" w:space="0" w:color="000000"/>
            </w:tcBorders>
            <w:shd w:val="clear" w:color="000000" w:fill="FFFFFF"/>
            <w:noWrap/>
            <w:vAlign w:val="center"/>
            <w:hideMark/>
          </w:tcPr>
          <w:p w14:paraId="53A435C7"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Pro forma basis</w:t>
            </w:r>
            <w:r w:rsidRPr="002B15FB">
              <w:rPr>
                <w:rFonts w:ascii="Calibri" w:hAnsi="Calibri" w:cs="Calibri"/>
                <w:b/>
                <w:bCs/>
                <w:color w:val="000000"/>
                <w:sz w:val="14"/>
                <w:szCs w:val="14"/>
                <w:vertAlign w:val="superscript"/>
                <w:lang w:val="en-IE" w:eastAsia="en-IE"/>
              </w:rPr>
              <w:t>1</w:t>
            </w:r>
          </w:p>
        </w:tc>
      </w:tr>
      <w:tr w:rsidR="00682944" w:rsidRPr="006A7630" w14:paraId="0BB366F6" w14:textId="77777777" w:rsidTr="00C46D42">
        <w:trPr>
          <w:trHeight w:val="240"/>
        </w:trPr>
        <w:tc>
          <w:tcPr>
            <w:tcW w:w="3140"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437C0841" w14:textId="77777777" w:rsidR="00682944" w:rsidRPr="006A7630" w:rsidRDefault="00682944" w:rsidP="00C46D42">
            <w:pP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Average Monthly Players (in thousands)</w:t>
            </w:r>
          </w:p>
        </w:tc>
        <w:tc>
          <w:tcPr>
            <w:tcW w:w="1780" w:type="dxa"/>
            <w:gridSpan w:val="3"/>
            <w:tcBorders>
              <w:top w:val="nil"/>
              <w:left w:val="nil"/>
              <w:bottom w:val="single" w:sz="4" w:space="0" w:color="auto"/>
              <w:right w:val="nil"/>
            </w:tcBorders>
            <w:shd w:val="clear" w:color="000000" w:fill="FFF2CC"/>
            <w:noWrap/>
            <w:vAlign w:val="center"/>
            <w:hideMark/>
          </w:tcPr>
          <w:p w14:paraId="085575F1"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PPB</w:t>
            </w:r>
          </w:p>
        </w:tc>
        <w:tc>
          <w:tcPr>
            <w:tcW w:w="1780" w:type="dxa"/>
            <w:gridSpan w:val="3"/>
            <w:tcBorders>
              <w:top w:val="nil"/>
              <w:left w:val="single" w:sz="4" w:space="0" w:color="auto"/>
              <w:bottom w:val="single" w:sz="4" w:space="0" w:color="auto"/>
              <w:right w:val="nil"/>
            </w:tcBorders>
            <w:shd w:val="clear" w:color="000000" w:fill="C6E0B4"/>
            <w:noWrap/>
            <w:vAlign w:val="center"/>
            <w:hideMark/>
          </w:tcPr>
          <w:p w14:paraId="519A473C"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SBG</w:t>
            </w:r>
          </w:p>
        </w:tc>
        <w:tc>
          <w:tcPr>
            <w:tcW w:w="1780" w:type="dxa"/>
            <w:gridSpan w:val="3"/>
            <w:tcBorders>
              <w:top w:val="nil"/>
              <w:left w:val="single" w:sz="4" w:space="0" w:color="auto"/>
              <w:bottom w:val="single" w:sz="4" w:space="0" w:color="auto"/>
              <w:right w:val="nil"/>
            </w:tcBorders>
            <w:shd w:val="clear" w:color="000000" w:fill="BFBFBF"/>
            <w:noWrap/>
            <w:vAlign w:val="center"/>
            <w:hideMark/>
          </w:tcPr>
          <w:p w14:paraId="26ABBAD7"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PokerStars</w:t>
            </w:r>
          </w:p>
        </w:tc>
        <w:tc>
          <w:tcPr>
            <w:tcW w:w="1640" w:type="dxa"/>
            <w:gridSpan w:val="3"/>
            <w:tcBorders>
              <w:top w:val="nil"/>
              <w:left w:val="single" w:sz="4" w:space="0" w:color="auto"/>
              <w:bottom w:val="single" w:sz="4" w:space="0" w:color="auto"/>
              <w:right w:val="single" w:sz="4" w:space="0" w:color="auto"/>
            </w:tcBorders>
            <w:shd w:val="clear" w:color="000000" w:fill="FFFFFF"/>
            <w:noWrap/>
            <w:vAlign w:val="center"/>
            <w:hideMark/>
          </w:tcPr>
          <w:p w14:paraId="252B8F1E"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Australia</w:t>
            </w:r>
          </w:p>
        </w:tc>
        <w:tc>
          <w:tcPr>
            <w:tcW w:w="1680" w:type="dxa"/>
            <w:gridSpan w:val="3"/>
            <w:tcBorders>
              <w:top w:val="nil"/>
              <w:left w:val="nil"/>
              <w:bottom w:val="single" w:sz="4" w:space="0" w:color="auto"/>
              <w:right w:val="single" w:sz="4" w:space="0" w:color="auto"/>
            </w:tcBorders>
            <w:shd w:val="clear" w:color="000000" w:fill="DDEBF7"/>
            <w:noWrap/>
            <w:vAlign w:val="center"/>
            <w:hideMark/>
          </w:tcPr>
          <w:p w14:paraId="131E308B"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US</w:t>
            </w:r>
          </w:p>
        </w:tc>
        <w:tc>
          <w:tcPr>
            <w:tcW w:w="1880" w:type="dxa"/>
            <w:gridSpan w:val="3"/>
            <w:tcBorders>
              <w:top w:val="nil"/>
              <w:left w:val="single" w:sz="8" w:space="0" w:color="auto"/>
              <w:bottom w:val="single" w:sz="4" w:space="0" w:color="auto"/>
              <w:right w:val="single" w:sz="8" w:space="0" w:color="000000"/>
            </w:tcBorders>
            <w:shd w:val="clear" w:color="000000" w:fill="FCE4D6"/>
            <w:noWrap/>
            <w:vAlign w:val="center"/>
            <w:hideMark/>
          </w:tcPr>
          <w:p w14:paraId="0838F248"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Group</w:t>
            </w:r>
          </w:p>
        </w:tc>
      </w:tr>
      <w:tr w:rsidR="00682944" w:rsidRPr="006A7630" w14:paraId="39F282BB" w14:textId="77777777" w:rsidTr="00C46D42">
        <w:trPr>
          <w:trHeight w:val="290"/>
        </w:trPr>
        <w:tc>
          <w:tcPr>
            <w:tcW w:w="3140" w:type="dxa"/>
            <w:vMerge w:val="restart"/>
            <w:tcBorders>
              <w:top w:val="nil"/>
              <w:left w:val="single" w:sz="4" w:space="0" w:color="auto"/>
              <w:bottom w:val="single" w:sz="4" w:space="0" w:color="auto"/>
              <w:right w:val="single" w:sz="4" w:space="0" w:color="auto"/>
            </w:tcBorders>
            <w:shd w:val="clear" w:color="auto" w:fill="auto"/>
            <w:vAlign w:val="center"/>
            <w:hideMark/>
          </w:tcPr>
          <w:p w14:paraId="7C81A4AF" w14:textId="77777777" w:rsidR="00682944" w:rsidRPr="006A7630" w:rsidRDefault="00682944" w:rsidP="00C46D42">
            <w:pP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w:t>
            </w:r>
          </w:p>
        </w:tc>
        <w:tc>
          <w:tcPr>
            <w:tcW w:w="560" w:type="dxa"/>
            <w:vMerge w:val="restart"/>
            <w:tcBorders>
              <w:top w:val="nil"/>
              <w:left w:val="single" w:sz="4" w:space="0" w:color="auto"/>
              <w:bottom w:val="single" w:sz="4" w:space="0" w:color="auto"/>
              <w:right w:val="single" w:sz="4" w:space="0" w:color="auto"/>
            </w:tcBorders>
            <w:shd w:val="clear" w:color="000000" w:fill="FFF2CC"/>
            <w:vAlign w:val="center"/>
            <w:hideMark/>
          </w:tcPr>
          <w:p w14:paraId="1497CC0E"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2020</w:t>
            </w:r>
          </w:p>
        </w:tc>
        <w:tc>
          <w:tcPr>
            <w:tcW w:w="560" w:type="dxa"/>
            <w:vMerge w:val="restart"/>
            <w:tcBorders>
              <w:top w:val="nil"/>
              <w:left w:val="single" w:sz="4" w:space="0" w:color="auto"/>
              <w:bottom w:val="single" w:sz="4" w:space="0" w:color="auto"/>
              <w:right w:val="single" w:sz="4" w:space="0" w:color="auto"/>
            </w:tcBorders>
            <w:shd w:val="clear" w:color="000000" w:fill="FFF2CC"/>
            <w:vAlign w:val="center"/>
            <w:hideMark/>
          </w:tcPr>
          <w:p w14:paraId="1E7BFFF1"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2019</w:t>
            </w:r>
          </w:p>
        </w:tc>
        <w:tc>
          <w:tcPr>
            <w:tcW w:w="660" w:type="dxa"/>
            <w:vMerge w:val="restart"/>
            <w:tcBorders>
              <w:top w:val="nil"/>
              <w:left w:val="single" w:sz="4" w:space="0" w:color="auto"/>
              <w:bottom w:val="single" w:sz="4" w:space="0" w:color="000000"/>
              <w:right w:val="single" w:sz="4" w:space="0" w:color="auto"/>
            </w:tcBorders>
            <w:shd w:val="clear" w:color="000000" w:fill="FFF2CC"/>
            <w:vAlign w:val="center"/>
            <w:hideMark/>
          </w:tcPr>
          <w:p w14:paraId="161685A3"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 </w:t>
            </w:r>
            <w:r w:rsidRPr="006A7630">
              <w:rPr>
                <w:rFonts w:ascii="Calibri" w:hAnsi="Calibri" w:cs="Calibri"/>
                <w:b/>
                <w:bCs/>
                <w:color w:val="000000"/>
                <w:sz w:val="14"/>
                <w:szCs w:val="14"/>
                <w:lang w:val="en-IE" w:eastAsia="en-IE"/>
              </w:rPr>
              <w:br/>
              <w:t>Change</w:t>
            </w:r>
          </w:p>
        </w:tc>
        <w:tc>
          <w:tcPr>
            <w:tcW w:w="560" w:type="dxa"/>
            <w:vMerge w:val="restart"/>
            <w:tcBorders>
              <w:top w:val="nil"/>
              <w:left w:val="single" w:sz="4" w:space="0" w:color="auto"/>
              <w:bottom w:val="single" w:sz="4" w:space="0" w:color="000000"/>
              <w:right w:val="single" w:sz="4" w:space="0" w:color="auto"/>
            </w:tcBorders>
            <w:shd w:val="clear" w:color="000000" w:fill="C6E0B4"/>
            <w:vAlign w:val="center"/>
            <w:hideMark/>
          </w:tcPr>
          <w:p w14:paraId="791183D2"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2020</w:t>
            </w:r>
          </w:p>
        </w:tc>
        <w:tc>
          <w:tcPr>
            <w:tcW w:w="560" w:type="dxa"/>
            <w:vMerge w:val="restart"/>
            <w:tcBorders>
              <w:top w:val="nil"/>
              <w:left w:val="single" w:sz="4" w:space="0" w:color="auto"/>
              <w:bottom w:val="single" w:sz="4" w:space="0" w:color="000000"/>
              <w:right w:val="single" w:sz="4" w:space="0" w:color="auto"/>
            </w:tcBorders>
            <w:shd w:val="clear" w:color="000000" w:fill="C6E0B4"/>
            <w:vAlign w:val="center"/>
            <w:hideMark/>
          </w:tcPr>
          <w:p w14:paraId="2FFB05AD"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2019</w:t>
            </w:r>
          </w:p>
        </w:tc>
        <w:tc>
          <w:tcPr>
            <w:tcW w:w="660" w:type="dxa"/>
            <w:vMerge w:val="restart"/>
            <w:tcBorders>
              <w:top w:val="nil"/>
              <w:left w:val="single" w:sz="4" w:space="0" w:color="auto"/>
              <w:bottom w:val="single" w:sz="4" w:space="0" w:color="000000"/>
              <w:right w:val="single" w:sz="4" w:space="0" w:color="auto"/>
            </w:tcBorders>
            <w:shd w:val="clear" w:color="000000" w:fill="C6E0B4"/>
            <w:vAlign w:val="center"/>
            <w:hideMark/>
          </w:tcPr>
          <w:p w14:paraId="4C159763"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 </w:t>
            </w:r>
            <w:r w:rsidRPr="006A7630">
              <w:rPr>
                <w:rFonts w:ascii="Calibri" w:hAnsi="Calibri" w:cs="Calibri"/>
                <w:b/>
                <w:bCs/>
                <w:color w:val="000000"/>
                <w:sz w:val="14"/>
                <w:szCs w:val="14"/>
                <w:lang w:val="en-IE" w:eastAsia="en-IE"/>
              </w:rPr>
              <w:br/>
              <w:t>Change</w:t>
            </w:r>
          </w:p>
        </w:tc>
        <w:tc>
          <w:tcPr>
            <w:tcW w:w="560" w:type="dxa"/>
            <w:vMerge w:val="restart"/>
            <w:tcBorders>
              <w:top w:val="nil"/>
              <w:left w:val="single" w:sz="4" w:space="0" w:color="auto"/>
              <w:bottom w:val="single" w:sz="4" w:space="0" w:color="auto"/>
              <w:right w:val="single" w:sz="4" w:space="0" w:color="auto"/>
            </w:tcBorders>
            <w:shd w:val="clear" w:color="000000" w:fill="BFBFBF"/>
            <w:vAlign w:val="center"/>
            <w:hideMark/>
          </w:tcPr>
          <w:p w14:paraId="735D8D20"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2020</w:t>
            </w:r>
          </w:p>
        </w:tc>
        <w:tc>
          <w:tcPr>
            <w:tcW w:w="560" w:type="dxa"/>
            <w:vMerge w:val="restart"/>
            <w:tcBorders>
              <w:top w:val="nil"/>
              <w:left w:val="single" w:sz="4" w:space="0" w:color="auto"/>
              <w:bottom w:val="single" w:sz="4" w:space="0" w:color="auto"/>
              <w:right w:val="single" w:sz="4" w:space="0" w:color="auto"/>
            </w:tcBorders>
            <w:shd w:val="clear" w:color="000000" w:fill="BFBFBF"/>
            <w:vAlign w:val="center"/>
            <w:hideMark/>
          </w:tcPr>
          <w:p w14:paraId="66FBEE7F"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2019</w:t>
            </w:r>
          </w:p>
        </w:tc>
        <w:tc>
          <w:tcPr>
            <w:tcW w:w="660" w:type="dxa"/>
            <w:vMerge w:val="restart"/>
            <w:tcBorders>
              <w:top w:val="nil"/>
              <w:left w:val="single" w:sz="4" w:space="0" w:color="auto"/>
              <w:bottom w:val="single" w:sz="4" w:space="0" w:color="000000"/>
              <w:right w:val="single" w:sz="4" w:space="0" w:color="auto"/>
            </w:tcBorders>
            <w:shd w:val="clear" w:color="000000" w:fill="BFBFBF"/>
            <w:vAlign w:val="center"/>
            <w:hideMark/>
          </w:tcPr>
          <w:p w14:paraId="69F9714D"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 </w:t>
            </w:r>
            <w:r w:rsidRPr="006A7630">
              <w:rPr>
                <w:rFonts w:ascii="Calibri" w:hAnsi="Calibri" w:cs="Calibri"/>
                <w:b/>
                <w:bCs/>
                <w:color w:val="000000"/>
                <w:sz w:val="14"/>
                <w:szCs w:val="14"/>
                <w:lang w:val="en-IE" w:eastAsia="en-IE"/>
              </w:rPr>
              <w:br/>
              <w:t>Change</w:t>
            </w:r>
          </w:p>
        </w:tc>
        <w:tc>
          <w:tcPr>
            <w:tcW w:w="520" w:type="dxa"/>
            <w:vMerge w:val="restart"/>
            <w:tcBorders>
              <w:top w:val="nil"/>
              <w:left w:val="single" w:sz="4" w:space="0" w:color="auto"/>
              <w:bottom w:val="single" w:sz="4" w:space="0" w:color="auto"/>
              <w:right w:val="single" w:sz="4" w:space="0" w:color="auto"/>
            </w:tcBorders>
            <w:shd w:val="clear" w:color="000000" w:fill="FFFFFF"/>
            <w:vAlign w:val="center"/>
            <w:hideMark/>
          </w:tcPr>
          <w:p w14:paraId="217C77C8"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2020</w:t>
            </w:r>
          </w:p>
        </w:tc>
        <w:tc>
          <w:tcPr>
            <w:tcW w:w="460" w:type="dxa"/>
            <w:vMerge w:val="restart"/>
            <w:tcBorders>
              <w:top w:val="nil"/>
              <w:left w:val="single" w:sz="4" w:space="0" w:color="auto"/>
              <w:bottom w:val="single" w:sz="4" w:space="0" w:color="auto"/>
              <w:right w:val="single" w:sz="4" w:space="0" w:color="auto"/>
            </w:tcBorders>
            <w:shd w:val="clear" w:color="000000" w:fill="FFFFFF"/>
            <w:vAlign w:val="center"/>
            <w:hideMark/>
          </w:tcPr>
          <w:p w14:paraId="3F0C0135"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2019</w:t>
            </w:r>
          </w:p>
        </w:tc>
        <w:tc>
          <w:tcPr>
            <w:tcW w:w="660" w:type="dxa"/>
            <w:vMerge w:val="restart"/>
            <w:tcBorders>
              <w:top w:val="nil"/>
              <w:left w:val="single" w:sz="4" w:space="0" w:color="auto"/>
              <w:bottom w:val="single" w:sz="4" w:space="0" w:color="000000"/>
              <w:right w:val="single" w:sz="4" w:space="0" w:color="auto"/>
            </w:tcBorders>
            <w:shd w:val="clear" w:color="000000" w:fill="FFFFFF"/>
            <w:vAlign w:val="center"/>
            <w:hideMark/>
          </w:tcPr>
          <w:p w14:paraId="4A972805"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 </w:t>
            </w:r>
            <w:r w:rsidRPr="006A7630">
              <w:rPr>
                <w:rFonts w:ascii="Calibri" w:hAnsi="Calibri" w:cs="Calibri"/>
                <w:b/>
                <w:bCs/>
                <w:color w:val="000000"/>
                <w:sz w:val="14"/>
                <w:szCs w:val="14"/>
                <w:lang w:val="en-IE" w:eastAsia="en-IE"/>
              </w:rPr>
              <w:br/>
              <w:t>Change</w:t>
            </w:r>
          </w:p>
        </w:tc>
        <w:tc>
          <w:tcPr>
            <w:tcW w:w="560" w:type="dxa"/>
            <w:vMerge w:val="restart"/>
            <w:tcBorders>
              <w:top w:val="nil"/>
              <w:left w:val="single" w:sz="4" w:space="0" w:color="auto"/>
              <w:bottom w:val="single" w:sz="4" w:space="0" w:color="auto"/>
              <w:right w:val="single" w:sz="4" w:space="0" w:color="auto"/>
            </w:tcBorders>
            <w:shd w:val="clear" w:color="000000" w:fill="DDEBF7"/>
            <w:vAlign w:val="center"/>
            <w:hideMark/>
          </w:tcPr>
          <w:p w14:paraId="23E71286"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2020</w:t>
            </w:r>
          </w:p>
        </w:tc>
        <w:tc>
          <w:tcPr>
            <w:tcW w:w="460" w:type="dxa"/>
            <w:vMerge w:val="restart"/>
            <w:tcBorders>
              <w:top w:val="nil"/>
              <w:left w:val="single" w:sz="4" w:space="0" w:color="auto"/>
              <w:bottom w:val="single" w:sz="4" w:space="0" w:color="auto"/>
              <w:right w:val="single" w:sz="4" w:space="0" w:color="auto"/>
            </w:tcBorders>
            <w:shd w:val="clear" w:color="000000" w:fill="DDEBF7"/>
            <w:vAlign w:val="center"/>
            <w:hideMark/>
          </w:tcPr>
          <w:p w14:paraId="72BE55D3"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2019</w:t>
            </w:r>
          </w:p>
        </w:tc>
        <w:tc>
          <w:tcPr>
            <w:tcW w:w="660" w:type="dxa"/>
            <w:vMerge w:val="restart"/>
            <w:tcBorders>
              <w:top w:val="nil"/>
              <w:left w:val="single" w:sz="4" w:space="0" w:color="auto"/>
              <w:bottom w:val="single" w:sz="4" w:space="0" w:color="000000"/>
              <w:right w:val="single" w:sz="4" w:space="0" w:color="auto"/>
            </w:tcBorders>
            <w:shd w:val="clear" w:color="000000" w:fill="DDEBF7"/>
            <w:vAlign w:val="center"/>
            <w:hideMark/>
          </w:tcPr>
          <w:p w14:paraId="0AEF73DF"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 </w:t>
            </w:r>
            <w:r w:rsidRPr="006A7630">
              <w:rPr>
                <w:rFonts w:ascii="Calibri" w:hAnsi="Calibri" w:cs="Calibri"/>
                <w:b/>
                <w:bCs/>
                <w:color w:val="000000"/>
                <w:sz w:val="14"/>
                <w:szCs w:val="14"/>
                <w:lang w:val="en-IE" w:eastAsia="en-IE"/>
              </w:rPr>
              <w:br/>
              <w:t>Change</w:t>
            </w:r>
          </w:p>
        </w:tc>
        <w:tc>
          <w:tcPr>
            <w:tcW w:w="640" w:type="dxa"/>
            <w:vMerge w:val="restart"/>
            <w:tcBorders>
              <w:top w:val="nil"/>
              <w:left w:val="single" w:sz="8" w:space="0" w:color="auto"/>
              <w:bottom w:val="single" w:sz="4" w:space="0" w:color="auto"/>
              <w:right w:val="single" w:sz="4" w:space="0" w:color="auto"/>
            </w:tcBorders>
            <w:shd w:val="clear" w:color="000000" w:fill="FCE4D6"/>
            <w:vAlign w:val="center"/>
            <w:hideMark/>
          </w:tcPr>
          <w:p w14:paraId="1F3CDB00"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2020</w:t>
            </w:r>
          </w:p>
        </w:tc>
        <w:tc>
          <w:tcPr>
            <w:tcW w:w="580" w:type="dxa"/>
            <w:vMerge w:val="restart"/>
            <w:tcBorders>
              <w:top w:val="nil"/>
              <w:left w:val="single" w:sz="4" w:space="0" w:color="auto"/>
              <w:bottom w:val="single" w:sz="4" w:space="0" w:color="auto"/>
              <w:right w:val="single" w:sz="4" w:space="0" w:color="auto"/>
            </w:tcBorders>
            <w:shd w:val="clear" w:color="000000" w:fill="FCE4D6"/>
            <w:vAlign w:val="center"/>
            <w:hideMark/>
          </w:tcPr>
          <w:p w14:paraId="7CAA502F"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2019</w:t>
            </w:r>
          </w:p>
        </w:tc>
        <w:tc>
          <w:tcPr>
            <w:tcW w:w="660" w:type="dxa"/>
            <w:vMerge w:val="restart"/>
            <w:tcBorders>
              <w:top w:val="nil"/>
              <w:left w:val="single" w:sz="4" w:space="0" w:color="auto"/>
              <w:bottom w:val="single" w:sz="4" w:space="0" w:color="000000"/>
              <w:right w:val="single" w:sz="8" w:space="0" w:color="auto"/>
            </w:tcBorders>
            <w:shd w:val="clear" w:color="000000" w:fill="FCE4D6"/>
            <w:vAlign w:val="center"/>
            <w:hideMark/>
          </w:tcPr>
          <w:p w14:paraId="2CD31C54"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 </w:t>
            </w:r>
            <w:r w:rsidRPr="006A7630">
              <w:rPr>
                <w:rFonts w:ascii="Calibri" w:hAnsi="Calibri" w:cs="Calibri"/>
                <w:b/>
                <w:bCs/>
                <w:color w:val="000000"/>
                <w:sz w:val="14"/>
                <w:szCs w:val="14"/>
                <w:lang w:val="en-IE" w:eastAsia="en-IE"/>
              </w:rPr>
              <w:br/>
              <w:t>Change</w:t>
            </w:r>
          </w:p>
        </w:tc>
      </w:tr>
      <w:tr w:rsidR="00682944" w:rsidRPr="006A7630" w14:paraId="6FCC1FF0" w14:textId="77777777" w:rsidTr="00C46D42">
        <w:trPr>
          <w:trHeight w:val="290"/>
        </w:trPr>
        <w:tc>
          <w:tcPr>
            <w:tcW w:w="3140" w:type="dxa"/>
            <w:vMerge/>
            <w:tcBorders>
              <w:top w:val="nil"/>
              <w:left w:val="single" w:sz="4" w:space="0" w:color="auto"/>
              <w:bottom w:val="single" w:sz="4" w:space="0" w:color="auto"/>
              <w:right w:val="single" w:sz="4" w:space="0" w:color="auto"/>
            </w:tcBorders>
            <w:vAlign w:val="center"/>
            <w:hideMark/>
          </w:tcPr>
          <w:p w14:paraId="278E0CF6" w14:textId="77777777" w:rsidR="00682944" w:rsidRPr="006A7630" w:rsidRDefault="00682944" w:rsidP="00C46D42">
            <w:pPr>
              <w:rPr>
                <w:rFonts w:ascii="Calibri" w:hAnsi="Calibri" w:cs="Calibri"/>
                <w:b/>
                <w:bCs/>
                <w:color w:val="000000"/>
                <w:sz w:val="14"/>
                <w:szCs w:val="14"/>
                <w:lang w:val="en-IE" w:eastAsia="en-IE"/>
              </w:rPr>
            </w:pPr>
          </w:p>
        </w:tc>
        <w:tc>
          <w:tcPr>
            <w:tcW w:w="560" w:type="dxa"/>
            <w:vMerge/>
            <w:tcBorders>
              <w:top w:val="nil"/>
              <w:left w:val="single" w:sz="4" w:space="0" w:color="auto"/>
              <w:bottom w:val="single" w:sz="4" w:space="0" w:color="auto"/>
              <w:right w:val="single" w:sz="4" w:space="0" w:color="auto"/>
            </w:tcBorders>
            <w:vAlign w:val="center"/>
            <w:hideMark/>
          </w:tcPr>
          <w:p w14:paraId="0F9408B8" w14:textId="77777777" w:rsidR="00682944" w:rsidRPr="006A7630" w:rsidRDefault="00682944" w:rsidP="00C46D42">
            <w:pPr>
              <w:rPr>
                <w:rFonts w:ascii="Calibri" w:hAnsi="Calibri" w:cs="Calibri"/>
                <w:b/>
                <w:bCs/>
                <w:color w:val="000000"/>
                <w:sz w:val="14"/>
                <w:szCs w:val="14"/>
                <w:lang w:val="en-IE" w:eastAsia="en-IE"/>
              </w:rPr>
            </w:pPr>
          </w:p>
        </w:tc>
        <w:tc>
          <w:tcPr>
            <w:tcW w:w="560" w:type="dxa"/>
            <w:vMerge/>
            <w:tcBorders>
              <w:top w:val="nil"/>
              <w:left w:val="single" w:sz="4" w:space="0" w:color="auto"/>
              <w:bottom w:val="single" w:sz="4" w:space="0" w:color="auto"/>
              <w:right w:val="single" w:sz="4" w:space="0" w:color="auto"/>
            </w:tcBorders>
            <w:vAlign w:val="center"/>
            <w:hideMark/>
          </w:tcPr>
          <w:p w14:paraId="3D1F3C08" w14:textId="77777777" w:rsidR="00682944" w:rsidRPr="006A7630" w:rsidRDefault="00682944" w:rsidP="00C46D42">
            <w:pPr>
              <w:rPr>
                <w:rFonts w:ascii="Calibri" w:hAnsi="Calibri" w:cs="Calibri"/>
                <w:b/>
                <w:bCs/>
                <w:color w:val="000000"/>
                <w:sz w:val="14"/>
                <w:szCs w:val="14"/>
                <w:lang w:val="en-IE" w:eastAsia="en-IE"/>
              </w:rPr>
            </w:pPr>
          </w:p>
        </w:tc>
        <w:tc>
          <w:tcPr>
            <w:tcW w:w="660" w:type="dxa"/>
            <w:vMerge/>
            <w:tcBorders>
              <w:top w:val="nil"/>
              <w:left w:val="single" w:sz="4" w:space="0" w:color="auto"/>
              <w:bottom w:val="single" w:sz="4" w:space="0" w:color="000000"/>
              <w:right w:val="single" w:sz="4" w:space="0" w:color="auto"/>
            </w:tcBorders>
            <w:vAlign w:val="center"/>
            <w:hideMark/>
          </w:tcPr>
          <w:p w14:paraId="724ED9CB" w14:textId="77777777" w:rsidR="00682944" w:rsidRPr="006A7630" w:rsidRDefault="00682944" w:rsidP="00C46D42">
            <w:pPr>
              <w:rPr>
                <w:rFonts w:ascii="Calibri" w:hAnsi="Calibri" w:cs="Calibri"/>
                <w:b/>
                <w:bCs/>
                <w:color w:val="000000"/>
                <w:sz w:val="14"/>
                <w:szCs w:val="14"/>
                <w:lang w:val="en-IE" w:eastAsia="en-IE"/>
              </w:rPr>
            </w:pPr>
          </w:p>
        </w:tc>
        <w:tc>
          <w:tcPr>
            <w:tcW w:w="560" w:type="dxa"/>
            <w:vMerge/>
            <w:tcBorders>
              <w:top w:val="nil"/>
              <w:left w:val="single" w:sz="4" w:space="0" w:color="auto"/>
              <w:bottom w:val="single" w:sz="4" w:space="0" w:color="000000"/>
              <w:right w:val="single" w:sz="4" w:space="0" w:color="auto"/>
            </w:tcBorders>
            <w:vAlign w:val="center"/>
            <w:hideMark/>
          </w:tcPr>
          <w:p w14:paraId="5606273F" w14:textId="77777777" w:rsidR="00682944" w:rsidRPr="006A7630" w:rsidRDefault="00682944" w:rsidP="00C46D42">
            <w:pPr>
              <w:rPr>
                <w:rFonts w:ascii="Calibri" w:hAnsi="Calibri" w:cs="Calibri"/>
                <w:b/>
                <w:bCs/>
                <w:color w:val="000000"/>
                <w:sz w:val="14"/>
                <w:szCs w:val="14"/>
                <w:lang w:val="en-IE" w:eastAsia="en-IE"/>
              </w:rPr>
            </w:pPr>
          </w:p>
        </w:tc>
        <w:tc>
          <w:tcPr>
            <w:tcW w:w="560" w:type="dxa"/>
            <w:vMerge/>
            <w:tcBorders>
              <w:top w:val="nil"/>
              <w:left w:val="single" w:sz="4" w:space="0" w:color="auto"/>
              <w:bottom w:val="single" w:sz="4" w:space="0" w:color="000000"/>
              <w:right w:val="single" w:sz="4" w:space="0" w:color="auto"/>
            </w:tcBorders>
            <w:vAlign w:val="center"/>
            <w:hideMark/>
          </w:tcPr>
          <w:p w14:paraId="451C884F" w14:textId="77777777" w:rsidR="00682944" w:rsidRPr="006A7630" w:rsidRDefault="00682944" w:rsidP="00C46D42">
            <w:pPr>
              <w:rPr>
                <w:rFonts w:ascii="Calibri" w:hAnsi="Calibri" w:cs="Calibri"/>
                <w:b/>
                <w:bCs/>
                <w:color w:val="000000"/>
                <w:sz w:val="14"/>
                <w:szCs w:val="14"/>
                <w:lang w:val="en-IE" w:eastAsia="en-IE"/>
              </w:rPr>
            </w:pPr>
          </w:p>
        </w:tc>
        <w:tc>
          <w:tcPr>
            <w:tcW w:w="660" w:type="dxa"/>
            <w:vMerge/>
            <w:tcBorders>
              <w:top w:val="nil"/>
              <w:left w:val="single" w:sz="4" w:space="0" w:color="auto"/>
              <w:bottom w:val="single" w:sz="4" w:space="0" w:color="000000"/>
              <w:right w:val="single" w:sz="4" w:space="0" w:color="auto"/>
            </w:tcBorders>
            <w:vAlign w:val="center"/>
            <w:hideMark/>
          </w:tcPr>
          <w:p w14:paraId="72A6122B" w14:textId="77777777" w:rsidR="00682944" w:rsidRPr="006A7630" w:rsidRDefault="00682944" w:rsidP="00C46D42">
            <w:pPr>
              <w:rPr>
                <w:rFonts w:ascii="Calibri" w:hAnsi="Calibri" w:cs="Calibri"/>
                <w:b/>
                <w:bCs/>
                <w:color w:val="000000"/>
                <w:sz w:val="14"/>
                <w:szCs w:val="14"/>
                <w:lang w:val="en-IE" w:eastAsia="en-IE"/>
              </w:rPr>
            </w:pPr>
          </w:p>
        </w:tc>
        <w:tc>
          <w:tcPr>
            <w:tcW w:w="560" w:type="dxa"/>
            <w:vMerge/>
            <w:tcBorders>
              <w:top w:val="nil"/>
              <w:left w:val="single" w:sz="4" w:space="0" w:color="auto"/>
              <w:bottom w:val="single" w:sz="4" w:space="0" w:color="auto"/>
              <w:right w:val="single" w:sz="4" w:space="0" w:color="auto"/>
            </w:tcBorders>
            <w:vAlign w:val="center"/>
            <w:hideMark/>
          </w:tcPr>
          <w:p w14:paraId="6813E2CC" w14:textId="77777777" w:rsidR="00682944" w:rsidRPr="006A7630" w:rsidRDefault="00682944" w:rsidP="00C46D42">
            <w:pPr>
              <w:rPr>
                <w:rFonts w:ascii="Calibri" w:hAnsi="Calibri" w:cs="Calibri"/>
                <w:b/>
                <w:bCs/>
                <w:color w:val="000000"/>
                <w:sz w:val="14"/>
                <w:szCs w:val="14"/>
                <w:lang w:val="en-IE" w:eastAsia="en-IE"/>
              </w:rPr>
            </w:pPr>
          </w:p>
        </w:tc>
        <w:tc>
          <w:tcPr>
            <w:tcW w:w="560" w:type="dxa"/>
            <w:vMerge/>
            <w:tcBorders>
              <w:top w:val="nil"/>
              <w:left w:val="single" w:sz="4" w:space="0" w:color="auto"/>
              <w:bottom w:val="single" w:sz="4" w:space="0" w:color="auto"/>
              <w:right w:val="single" w:sz="4" w:space="0" w:color="auto"/>
            </w:tcBorders>
            <w:vAlign w:val="center"/>
            <w:hideMark/>
          </w:tcPr>
          <w:p w14:paraId="5DF08A98" w14:textId="77777777" w:rsidR="00682944" w:rsidRPr="006A7630" w:rsidRDefault="00682944" w:rsidP="00C46D42">
            <w:pPr>
              <w:rPr>
                <w:rFonts w:ascii="Calibri" w:hAnsi="Calibri" w:cs="Calibri"/>
                <w:b/>
                <w:bCs/>
                <w:color w:val="000000"/>
                <w:sz w:val="14"/>
                <w:szCs w:val="14"/>
                <w:lang w:val="en-IE" w:eastAsia="en-IE"/>
              </w:rPr>
            </w:pPr>
          </w:p>
        </w:tc>
        <w:tc>
          <w:tcPr>
            <w:tcW w:w="660" w:type="dxa"/>
            <w:vMerge/>
            <w:tcBorders>
              <w:top w:val="nil"/>
              <w:left w:val="single" w:sz="4" w:space="0" w:color="auto"/>
              <w:bottom w:val="single" w:sz="4" w:space="0" w:color="000000"/>
              <w:right w:val="single" w:sz="4" w:space="0" w:color="auto"/>
            </w:tcBorders>
            <w:vAlign w:val="center"/>
            <w:hideMark/>
          </w:tcPr>
          <w:p w14:paraId="7001C4EE" w14:textId="77777777" w:rsidR="00682944" w:rsidRPr="006A7630" w:rsidRDefault="00682944" w:rsidP="00C46D42">
            <w:pPr>
              <w:rPr>
                <w:rFonts w:ascii="Calibri" w:hAnsi="Calibri" w:cs="Calibri"/>
                <w:b/>
                <w:bCs/>
                <w:color w:val="000000"/>
                <w:sz w:val="14"/>
                <w:szCs w:val="14"/>
                <w:lang w:val="en-IE" w:eastAsia="en-IE"/>
              </w:rPr>
            </w:pPr>
          </w:p>
        </w:tc>
        <w:tc>
          <w:tcPr>
            <w:tcW w:w="520" w:type="dxa"/>
            <w:vMerge/>
            <w:tcBorders>
              <w:top w:val="nil"/>
              <w:left w:val="single" w:sz="4" w:space="0" w:color="auto"/>
              <w:bottom w:val="single" w:sz="4" w:space="0" w:color="auto"/>
              <w:right w:val="single" w:sz="4" w:space="0" w:color="auto"/>
            </w:tcBorders>
            <w:vAlign w:val="center"/>
            <w:hideMark/>
          </w:tcPr>
          <w:p w14:paraId="0EECC4E4" w14:textId="77777777" w:rsidR="00682944" w:rsidRPr="006A7630" w:rsidRDefault="00682944" w:rsidP="00C46D42">
            <w:pPr>
              <w:rPr>
                <w:rFonts w:ascii="Calibri" w:hAnsi="Calibri" w:cs="Calibri"/>
                <w:b/>
                <w:bCs/>
                <w:color w:val="000000"/>
                <w:sz w:val="14"/>
                <w:szCs w:val="14"/>
                <w:lang w:val="en-IE" w:eastAsia="en-IE"/>
              </w:rPr>
            </w:pPr>
          </w:p>
        </w:tc>
        <w:tc>
          <w:tcPr>
            <w:tcW w:w="460" w:type="dxa"/>
            <w:vMerge/>
            <w:tcBorders>
              <w:top w:val="nil"/>
              <w:left w:val="single" w:sz="4" w:space="0" w:color="auto"/>
              <w:bottom w:val="single" w:sz="4" w:space="0" w:color="auto"/>
              <w:right w:val="single" w:sz="4" w:space="0" w:color="auto"/>
            </w:tcBorders>
            <w:vAlign w:val="center"/>
            <w:hideMark/>
          </w:tcPr>
          <w:p w14:paraId="2C4A1DFF" w14:textId="77777777" w:rsidR="00682944" w:rsidRPr="006A7630" w:rsidRDefault="00682944" w:rsidP="00C46D42">
            <w:pPr>
              <w:rPr>
                <w:rFonts w:ascii="Calibri" w:hAnsi="Calibri" w:cs="Calibri"/>
                <w:b/>
                <w:bCs/>
                <w:color w:val="000000"/>
                <w:sz w:val="14"/>
                <w:szCs w:val="14"/>
                <w:lang w:val="en-IE" w:eastAsia="en-IE"/>
              </w:rPr>
            </w:pPr>
          </w:p>
        </w:tc>
        <w:tc>
          <w:tcPr>
            <w:tcW w:w="660" w:type="dxa"/>
            <w:vMerge/>
            <w:tcBorders>
              <w:top w:val="nil"/>
              <w:left w:val="single" w:sz="4" w:space="0" w:color="auto"/>
              <w:bottom w:val="single" w:sz="4" w:space="0" w:color="000000"/>
              <w:right w:val="single" w:sz="4" w:space="0" w:color="auto"/>
            </w:tcBorders>
            <w:vAlign w:val="center"/>
            <w:hideMark/>
          </w:tcPr>
          <w:p w14:paraId="326D77D6" w14:textId="77777777" w:rsidR="00682944" w:rsidRPr="006A7630" w:rsidRDefault="00682944" w:rsidP="00C46D42">
            <w:pPr>
              <w:rPr>
                <w:rFonts w:ascii="Calibri" w:hAnsi="Calibri" w:cs="Calibri"/>
                <w:b/>
                <w:bCs/>
                <w:color w:val="000000"/>
                <w:sz w:val="14"/>
                <w:szCs w:val="14"/>
                <w:lang w:val="en-IE" w:eastAsia="en-IE"/>
              </w:rPr>
            </w:pPr>
          </w:p>
        </w:tc>
        <w:tc>
          <w:tcPr>
            <w:tcW w:w="560" w:type="dxa"/>
            <w:vMerge/>
            <w:tcBorders>
              <w:top w:val="nil"/>
              <w:left w:val="single" w:sz="4" w:space="0" w:color="auto"/>
              <w:bottom w:val="single" w:sz="4" w:space="0" w:color="auto"/>
              <w:right w:val="single" w:sz="4" w:space="0" w:color="auto"/>
            </w:tcBorders>
            <w:vAlign w:val="center"/>
            <w:hideMark/>
          </w:tcPr>
          <w:p w14:paraId="2C9B0910" w14:textId="77777777" w:rsidR="00682944" w:rsidRPr="006A7630" w:rsidRDefault="00682944" w:rsidP="00C46D42">
            <w:pPr>
              <w:rPr>
                <w:rFonts w:ascii="Calibri" w:hAnsi="Calibri" w:cs="Calibri"/>
                <w:b/>
                <w:bCs/>
                <w:color w:val="000000"/>
                <w:sz w:val="14"/>
                <w:szCs w:val="14"/>
                <w:lang w:val="en-IE" w:eastAsia="en-IE"/>
              </w:rPr>
            </w:pPr>
          </w:p>
        </w:tc>
        <w:tc>
          <w:tcPr>
            <w:tcW w:w="460" w:type="dxa"/>
            <w:vMerge/>
            <w:tcBorders>
              <w:top w:val="nil"/>
              <w:left w:val="single" w:sz="4" w:space="0" w:color="auto"/>
              <w:bottom w:val="single" w:sz="4" w:space="0" w:color="auto"/>
              <w:right w:val="single" w:sz="4" w:space="0" w:color="auto"/>
            </w:tcBorders>
            <w:vAlign w:val="center"/>
            <w:hideMark/>
          </w:tcPr>
          <w:p w14:paraId="52B766C1" w14:textId="77777777" w:rsidR="00682944" w:rsidRPr="006A7630" w:rsidRDefault="00682944" w:rsidP="00C46D42">
            <w:pPr>
              <w:rPr>
                <w:rFonts w:ascii="Calibri" w:hAnsi="Calibri" w:cs="Calibri"/>
                <w:b/>
                <w:bCs/>
                <w:color w:val="000000"/>
                <w:sz w:val="14"/>
                <w:szCs w:val="14"/>
                <w:lang w:val="en-IE" w:eastAsia="en-IE"/>
              </w:rPr>
            </w:pPr>
          </w:p>
        </w:tc>
        <w:tc>
          <w:tcPr>
            <w:tcW w:w="660" w:type="dxa"/>
            <w:vMerge/>
            <w:tcBorders>
              <w:top w:val="nil"/>
              <w:left w:val="single" w:sz="4" w:space="0" w:color="auto"/>
              <w:bottom w:val="single" w:sz="4" w:space="0" w:color="000000"/>
              <w:right w:val="single" w:sz="4" w:space="0" w:color="auto"/>
            </w:tcBorders>
            <w:vAlign w:val="center"/>
            <w:hideMark/>
          </w:tcPr>
          <w:p w14:paraId="60EDDFF0" w14:textId="77777777" w:rsidR="00682944" w:rsidRPr="006A7630" w:rsidRDefault="00682944" w:rsidP="00C46D42">
            <w:pPr>
              <w:rPr>
                <w:rFonts w:ascii="Calibri" w:hAnsi="Calibri" w:cs="Calibri"/>
                <w:b/>
                <w:bCs/>
                <w:color w:val="000000"/>
                <w:sz w:val="14"/>
                <w:szCs w:val="14"/>
                <w:lang w:val="en-IE" w:eastAsia="en-IE"/>
              </w:rPr>
            </w:pPr>
          </w:p>
        </w:tc>
        <w:tc>
          <w:tcPr>
            <w:tcW w:w="640" w:type="dxa"/>
            <w:vMerge/>
            <w:tcBorders>
              <w:top w:val="nil"/>
              <w:left w:val="single" w:sz="8" w:space="0" w:color="auto"/>
              <w:bottom w:val="single" w:sz="4" w:space="0" w:color="auto"/>
              <w:right w:val="single" w:sz="4" w:space="0" w:color="auto"/>
            </w:tcBorders>
            <w:vAlign w:val="center"/>
            <w:hideMark/>
          </w:tcPr>
          <w:p w14:paraId="20B4F49F" w14:textId="77777777" w:rsidR="00682944" w:rsidRPr="006A7630" w:rsidRDefault="00682944" w:rsidP="00C46D42">
            <w:pPr>
              <w:rPr>
                <w:rFonts w:ascii="Calibri" w:hAnsi="Calibri" w:cs="Calibri"/>
                <w:b/>
                <w:bCs/>
                <w:color w:val="000000"/>
                <w:sz w:val="14"/>
                <w:szCs w:val="14"/>
                <w:lang w:val="en-IE" w:eastAsia="en-IE"/>
              </w:rPr>
            </w:pPr>
          </w:p>
        </w:tc>
        <w:tc>
          <w:tcPr>
            <w:tcW w:w="580" w:type="dxa"/>
            <w:vMerge/>
            <w:tcBorders>
              <w:top w:val="nil"/>
              <w:left w:val="single" w:sz="4" w:space="0" w:color="auto"/>
              <w:bottom w:val="single" w:sz="4" w:space="0" w:color="auto"/>
              <w:right w:val="single" w:sz="4" w:space="0" w:color="auto"/>
            </w:tcBorders>
            <w:vAlign w:val="center"/>
            <w:hideMark/>
          </w:tcPr>
          <w:p w14:paraId="591949F5" w14:textId="77777777" w:rsidR="00682944" w:rsidRPr="006A7630" w:rsidRDefault="00682944" w:rsidP="00C46D42">
            <w:pPr>
              <w:rPr>
                <w:rFonts w:ascii="Calibri" w:hAnsi="Calibri" w:cs="Calibri"/>
                <w:b/>
                <w:bCs/>
                <w:color w:val="000000"/>
                <w:sz w:val="14"/>
                <w:szCs w:val="14"/>
                <w:lang w:val="en-IE" w:eastAsia="en-IE"/>
              </w:rPr>
            </w:pPr>
          </w:p>
        </w:tc>
        <w:tc>
          <w:tcPr>
            <w:tcW w:w="660" w:type="dxa"/>
            <w:vMerge/>
            <w:tcBorders>
              <w:top w:val="nil"/>
              <w:left w:val="single" w:sz="4" w:space="0" w:color="auto"/>
              <w:bottom w:val="single" w:sz="4" w:space="0" w:color="000000"/>
              <w:right w:val="single" w:sz="8" w:space="0" w:color="auto"/>
            </w:tcBorders>
            <w:vAlign w:val="center"/>
            <w:hideMark/>
          </w:tcPr>
          <w:p w14:paraId="3A371FCF" w14:textId="77777777" w:rsidR="00682944" w:rsidRPr="006A7630" w:rsidRDefault="00682944" w:rsidP="00C46D42">
            <w:pPr>
              <w:rPr>
                <w:rFonts w:ascii="Calibri" w:hAnsi="Calibri" w:cs="Calibri"/>
                <w:b/>
                <w:bCs/>
                <w:color w:val="000000"/>
                <w:sz w:val="14"/>
                <w:szCs w:val="14"/>
                <w:lang w:val="en-IE" w:eastAsia="en-IE"/>
              </w:rPr>
            </w:pPr>
          </w:p>
        </w:tc>
      </w:tr>
      <w:tr w:rsidR="00682944" w:rsidRPr="006A7630" w14:paraId="2EAB0AC0" w14:textId="77777777" w:rsidTr="00C46D42">
        <w:trPr>
          <w:trHeight w:val="240"/>
        </w:trPr>
        <w:tc>
          <w:tcPr>
            <w:tcW w:w="3140" w:type="dxa"/>
            <w:tcBorders>
              <w:top w:val="nil"/>
              <w:left w:val="single" w:sz="4" w:space="0" w:color="auto"/>
              <w:bottom w:val="single" w:sz="4" w:space="0" w:color="auto"/>
              <w:right w:val="single" w:sz="4" w:space="0" w:color="auto"/>
            </w:tcBorders>
            <w:shd w:val="clear" w:color="auto" w:fill="auto"/>
            <w:vAlign w:val="center"/>
            <w:hideMark/>
          </w:tcPr>
          <w:p w14:paraId="04F22EEE" w14:textId="77777777" w:rsidR="00682944" w:rsidRPr="006A7630" w:rsidRDefault="00682944" w:rsidP="00C46D42">
            <w:pP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F</w:t>
            </w:r>
            <w:r>
              <w:rPr>
                <w:rFonts w:ascii="Calibri" w:hAnsi="Calibri" w:cs="Calibri"/>
                <w:b/>
                <w:bCs/>
                <w:color w:val="000000"/>
                <w:sz w:val="14"/>
                <w:szCs w:val="14"/>
                <w:lang w:val="en-IE" w:eastAsia="en-IE"/>
              </w:rPr>
              <w:t xml:space="preserve">ull </w:t>
            </w:r>
            <w:r w:rsidRPr="006A7630">
              <w:rPr>
                <w:rFonts w:ascii="Calibri" w:hAnsi="Calibri" w:cs="Calibri"/>
                <w:b/>
                <w:bCs/>
                <w:color w:val="000000"/>
                <w:sz w:val="14"/>
                <w:szCs w:val="14"/>
                <w:lang w:val="en-IE" w:eastAsia="en-IE"/>
              </w:rPr>
              <w:t>Y</w:t>
            </w:r>
            <w:r>
              <w:rPr>
                <w:rFonts w:ascii="Calibri" w:hAnsi="Calibri" w:cs="Calibri"/>
                <w:b/>
                <w:bCs/>
                <w:color w:val="000000"/>
                <w:sz w:val="14"/>
                <w:szCs w:val="14"/>
                <w:lang w:val="en-IE" w:eastAsia="en-IE"/>
              </w:rPr>
              <w:t>ear</w:t>
            </w:r>
            <w:r w:rsidRPr="006A7630">
              <w:rPr>
                <w:rFonts w:ascii="Calibri" w:hAnsi="Calibri" w:cs="Calibri"/>
                <w:b/>
                <w:bCs/>
                <w:color w:val="000000"/>
                <w:sz w:val="14"/>
                <w:szCs w:val="14"/>
                <w:lang w:val="en-IE" w:eastAsia="en-IE"/>
              </w:rPr>
              <w:t xml:space="preserve"> </w:t>
            </w:r>
          </w:p>
        </w:tc>
        <w:tc>
          <w:tcPr>
            <w:tcW w:w="560" w:type="dxa"/>
            <w:tcBorders>
              <w:top w:val="nil"/>
              <w:left w:val="nil"/>
              <w:bottom w:val="single" w:sz="4" w:space="0" w:color="auto"/>
              <w:right w:val="single" w:sz="4" w:space="0" w:color="auto"/>
            </w:tcBorders>
            <w:shd w:val="clear" w:color="000000" w:fill="FFF2CC"/>
            <w:vAlign w:val="center"/>
            <w:hideMark/>
          </w:tcPr>
          <w:p w14:paraId="59FF13EF"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1,410 </w:t>
            </w:r>
          </w:p>
        </w:tc>
        <w:tc>
          <w:tcPr>
            <w:tcW w:w="560" w:type="dxa"/>
            <w:tcBorders>
              <w:top w:val="nil"/>
              <w:left w:val="nil"/>
              <w:bottom w:val="single" w:sz="4" w:space="0" w:color="auto"/>
              <w:right w:val="single" w:sz="4" w:space="0" w:color="auto"/>
            </w:tcBorders>
            <w:shd w:val="clear" w:color="000000" w:fill="FFF2CC"/>
            <w:vAlign w:val="center"/>
            <w:hideMark/>
          </w:tcPr>
          <w:p w14:paraId="29ACAFDC"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1,327 </w:t>
            </w:r>
          </w:p>
        </w:tc>
        <w:tc>
          <w:tcPr>
            <w:tcW w:w="660" w:type="dxa"/>
            <w:tcBorders>
              <w:top w:val="nil"/>
              <w:left w:val="nil"/>
              <w:bottom w:val="single" w:sz="4" w:space="0" w:color="auto"/>
              <w:right w:val="single" w:sz="4" w:space="0" w:color="auto"/>
            </w:tcBorders>
            <w:shd w:val="clear" w:color="000000" w:fill="FFF2CC"/>
            <w:vAlign w:val="center"/>
            <w:hideMark/>
          </w:tcPr>
          <w:p w14:paraId="60E3644F"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6%</w:t>
            </w:r>
          </w:p>
        </w:tc>
        <w:tc>
          <w:tcPr>
            <w:tcW w:w="560" w:type="dxa"/>
            <w:tcBorders>
              <w:top w:val="nil"/>
              <w:left w:val="nil"/>
              <w:bottom w:val="single" w:sz="4" w:space="0" w:color="auto"/>
              <w:right w:val="single" w:sz="4" w:space="0" w:color="auto"/>
            </w:tcBorders>
            <w:shd w:val="clear" w:color="000000" w:fill="C6E0B4"/>
            <w:vAlign w:val="center"/>
            <w:hideMark/>
          </w:tcPr>
          <w:p w14:paraId="0E8C1F4A"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1,564 </w:t>
            </w:r>
          </w:p>
        </w:tc>
        <w:tc>
          <w:tcPr>
            <w:tcW w:w="560" w:type="dxa"/>
            <w:tcBorders>
              <w:top w:val="nil"/>
              <w:left w:val="nil"/>
              <w:bottom w:val="single" w:sz="4" w:space="0" w:color="auto"/>
              <w:right w:val="single" w:sz="4" w:space="0" w:color="auto"/>
            </w:tcBorders>
            <w:shd w:val="clear" w:color="000000" w:fill="C6E0B4"/>
            <w:vAlign w:val="center"/>
            <w:hideMark/>
          </w:tcPr>
          <w:p w14:paraId="309925A3"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1,525 </w:t>
            </w:r>
          </w:p>
        </w:tc>
        <w:tc>
          <w:tcPr>
            <w:tcW w:w="660" w:type="dxa"/>
            <w:tcBorders>
              <w:top w:val="nil"/>
              <w:left w:val="nil"/>
              <w:bottom w:val="single" w:sz="4" w:space="0" w:color="auto"/>
              <w:right w:val="single" w:sz="4" w:space="0" w:color="auto"/>
            </w:tcBorders>
            <w:shd w:val="clear" w:color="000000" w:fill="C6E0B4"/>
            <w:vAlign w:val="center"/>
            <w:hideMark/>
          </w:tcPr>
          <w:p w14:paraId="7E45AA30"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3%</w:t>
            </w:r>
          </w:p>
        </w:tc>
        <w:tc>
          <w:tcPr>
            <w:tcW w:w="560" w:type="dxa"/>
            <w:tcBorders>
              <w:top w:val="nil"/>
              <w:left w:val="nil"/>
              <w:bottom w:val="single" w:sz="4" w:space="0" w:color="auto"/>
              <w:right w:val="single" w:sz="4" w:space="0" w:color="auto"/>
            </w:tcBorders>
            <w:shd w:val="clear" w:color="000000" w:fill="BFBFBF"/>
            <w:vAlign w:val="center"/>
            <w:hideMark/>
          </w:tcPr>
          <w:p w14:paraId="519EFAAF"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1,627 </w:t>
            </w:r>
          </w:p>
        </w:tc>
        <w:tc>
          <w:tcPr>
            <w:tcW w:w="560" w:type="dxa"/>
            <w:tcBorders>
              <w:top w:val="nil"/>
              <w:left w:val="nil"/>
              <w:bottom w:val="single" w:sz="4" w:space="0" w:color="auto"/>
              <w:right w:val="single" w:sz="4" w:space="0" w:color="auto"/>
            </w:tcBorders>
            <w:shd w:val="clear" w:color="000000" w:fill="BFBFBF"/>
            <w:vAlign w:val="center"/>
            <w:hideMark/>
          </w:tcPr>
          <w:p w14:paraId="5B03E02B"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1,275 </w:t>
            </w:r>
          </w:p>
        </w:tc>
        <w:tc>
          <w:tcPr>
            <w:tcW w:w="660" w:type="dxa"/>
            <w:tcBorders>
              <w:top w:val="nil"/>
              <w:left w:val="nil"/>
              <w:bottom w:val="single" w:sz="4" w:space="0" w:color="auto"/>
              <w:right w:val="single" w:sz="4" w:space="0" w:color="auto"/>
            </w:tcBorders>
            <w:shd w:val="clear" w:color="000000" w:fill="BFBFBF"/>
            <w:vAlign w:val="center"/>
            <w:hideMark/>
          </w:tcPr>
          <w:p w14:paraId="3EBBAE3C"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28%</w:t>
            </w:r>
          </w:p>
        </w:tc>
        <w:tc>
          <w:tcPr>
            <w:tcW w:w="520" w:type="dxa"/>
            <w:tcBorders>
              <w:top w:val="nil"/>
              <w:left w:val="nil"/>
              <w:bottom w:val="single" w:sz="4" w:space="0" w:color="auto"/>
              <w:right w:val="single" w:sz="4" w:space="0" w:color="auto"/>
            </w:tcBorders>
            <w:shd w:val="clear" w:color="000000" w:fill="FFFFFF"/>
            <w:vAlign w:val="center"/>
            <w:hideMark/>
          </w:tcPr>
          <w:p w14:paraId="4117FAC1"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794 </w:t>
            </w:r>
          </w:p>
        </w:tc>
        <w:tc>
          <w:tcPr>
            <w:tcW w:w="460" w:type="dxa"/>
            <w:tcBorders>
              <w:top w:val="nil"/>
              <w:left w:val="nil"/>
              <w:bottom w:val="single" w:sz="4" w:space="0" w:color="auto"/>
              <w:right w:val="single" w:sz="4" w:space="0" w:color="auto"/>
            </w:tcBorders>
            <w:shd w:val="clear" w:color="000000" w:fill="FFFFFF"/>
            <w:vAlign w:val="center"/>
            <w:hideMark/>
          </w:tcPr>
          <w:p w14:paraId="4FFB987A"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629 </w:t>
            </w:r>
          </w:p>
        </w:tc>
        <w:tc>
          <w:tcPr>
            <w:tcW w:w="660" w:type="dxa"/>
            <w:tcBorders>
              <w:top w:val="nil"/>
              <w:left w:val="nil"/>
              <w:bottom w:val="single" w:sz="4" w:space="0" w:color="auto"/>
              <w:right w:val="single" w:sz="4" w:space="0" w:color="auto"/>
            </w:tcBorders>
            <w:shd w:val="clear" w:color="000000" w:fill="FFFFFF"/>
            <w:vAlign w:val="center"/>
            <w:hideMark/>
          </w:tcPr>
          <w:p w14:paraId="02155C69"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26%</w:t>
            </w:r>
          </w:p>
        </w:tc>
        <w:tc>
          <w:tcPr>
            <w:tcW w:w="560" w:type="dxa"/>
            <w:tcBorders>
              <w:top w:val="nil"/>
              <w:left w:val="nil"/>
              <w:bottom w:val="single" w:sz="4" w:space="0" w:color="auto"/>
              <w:right w:val="single" w:sz="4" w:space="0" w:color="auto"/>
            </w:tcBorders>
            <w:shd w:val="clear" w:color="000000" w:fill="DDEBF7"/>
            <w:vAlign w:val="center"/>
            <w:hideMark/>
          </w:tcPr>
          <w:p w14:paraId="0886E4B1"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972 </w:t>
            </w:r>
          </w:p>
        </w:tc>
        <w:tc>
          <w:tcPr>
            <w:tcW w:w="460" w:type="dxa"/>
            <w:tcBorders>
              <w:top w:val="nil"/>
              <w:left w:val="nil"/>
              <w:bottom w:val="single" w:sz="4" w:space="0" w:color="auto"/>
              <w:right w:val="single" w:sz="4" w:space="0" w:color="auto"/>
            </w:tcBorders>
            <w:shd w:val="clear" w:color="000000" w:fill="DDEBF7"/>
            <w:vAlign w:val="center"/>
            <w:hideMark/>
          </w:tcPr>
          <w:p w14:paraId="3A0004CA"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598 </w:t>
            </w:r>
          </w:p>
        </w:tc>
        <w:tc>
          <w:tcPr>
            <w:tcW w:w="660" w:type="dxa"/>
            <w:tcBorders>
              <w:top w:val="nil"/>
              <w:left w:val="nil"/>
              <w:bottom w:val="single" w:sz="4" w:space="0" w:color="auto"/>
              <w:right w:val="single" w:sz="4" w:space="0" w:color="auto"/>
            </w:tcBorders>
            <w:shd w:val="clear" w:color="000000" w:fill="DDEBF7"/>
            <w:vAlign w:val="center"/>
            <w:hideMark/>
          </w:tcPr>
          <w:p w14:paraId="2DC4837B"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62%</w:t>
            </w:r>
          </w:p>
        </w:tc>
        <w:tc>
          <w:tcPr>
            <w:tcW w:w="640" w:type="dxa"/>
            <w:tcBorders>
              <w:top w:val="nil"/>
              <w:left w:val="single" w:sz="8" w:space="0" w:color="auto"/>
              <w:bottom w:val="single" w:sz="4" w:space="0" w:color="auto"/>
              <w:right w:val="single" w:sz="4" w:space="0" w:color="auto"/>
            </w:tcBorders>
            <w:shd w:val="clear" w:color="000000" w:fill="FCE4D6"/>
            <w:vAlign w:val="center"/>
            <w:hideMark/>
          </w:tcPr>
          <w:p w14:paraId="66F4C286"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6,367 </w:t>
            </w:r>
          </w:p>
        </w:tc>
        <w:tc>
          <w:tcPr>
            <w:tcW w:w="580" w:type="dxa"/>
            <w:tcBorders>
              <w:top w:val="nil"/>
              <w:left w:val="nil"/>
              <w:bottom w:val="single" w:sz="4" w:space="0" w:color="auto"/>
              <w:right w:val="single" w:sz="4" w:space="0" w:color="auto"/>
            </w:tcBorders>
            <w:shd w:val="clear" w:color="000000" w:fill="FCE4D6"/>
            <w:vAlign w:val="center"/>
            <w:hideMark/>
          </w:tcPr>
          <w:p w14:paraId="56D77B66"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5,354 </w:t>
            </w:r>
          </w:p>
        </w:tc>
        <w:tc>
          <w:tcPr>
            <w:tcW w:w="660" w:type="dxa"/>
            <w:tcBorders>
              <w:top w:val="nil"/>
              <w:left w:val="nil"/>
              <w:bottom w:val="single" w:sz="4" w:space="0" w:color="auto"/>
              <w:right w:val="single" w:sz="8" w:space="0" w:color="auto"/>
            </w:tcBorders>
            <w:shd w:val="clear" w:color="000000" w:fill="FCE4D6"/>
            <w:vAlign w:val="center"/>
            <w:hideMark/>
          </w:tcPr>
          <w:p w14:paraId="23A5E766"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19%</w:t>
            </w:r>
          </w:p>
        </w:tc>
      </w:tr>
      <w:tr w:rsidR="00682944" w:rsidRPr="006A7630" w14:paraId="6BF9E096" w14:textId="77777777" w:rsidTr="00C46D42">
        <w:trPr>
          <w:trHeight w:val="60"/>
        </w:trPr>
        <w:tc>
          <w:tcPr>
            <w:tcW w:w="3140" w:type="dxa"/>
            <w:tcBorders>
              <w:top w:val="nil"/>
              <w:left w:val="single" w:sz="4" w:space="0" w:color="auto"/>
              <w:bottom w:val="single" w:sz="4" w:space="0" w:color="auto"/>
              <w:right w:val="single" w:sz="4" w:space="0" w:color="auto"/>
            </w:tcBorders>
            <w:shd w:val="clear" w:color="auto" w:fill="auto"/>
            <w:vAlign w:val="center"/>
            <w:hideMark/>
          </w:tcPr>
          <w:p w14:paraId="72C8214B" w14:textId="77777777" w:rsidR="00682944" w:rsidRPr="002B15FB" w:rsidRDefault="00682944" w:rsidP="00C46D42">
            <w:pP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FFF2CC"/>
            <w:vAlign w:val="center"/>
            <w:hideMark/>
          </w:tcPr>
          <w:p w14:paraId="02B22745"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FFF2CC"/>
            <w:vAlign w:val="center"/>
            <w:hideMark/>
          </w:tcPr>
          <w:p w14:paraId="079940A3"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4" w:space="0" w:color="auto"/>
            </w:tcBorders>
            <w:shd w:val="clear" w:color="000000" w:fill="FFF2CC"/>
            <w:vAlign w:val="center"/>
            <w:hideMark/>
          </w:tcPr>
          <w:p w14:paraId="1D515408"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C6E0B4"/>
            <w:vAlign w:val="center"/>
            <w:hideMark/>
          </w:tcPr>
          <w:p w14:paraId="541184D2"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C6E0B4"/>
            <w:vAlign w:val="center"/>
            <w:hideMark/>
          </w:tcPr>
          <w:p w14:paraId="3F2159A6"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4" w:space="0" w:color="auto"/>
            </w:tcBorders>
            <w:shd w:val="clear" w:color="000000" w:fill="C6E0B4"/>
            <w:vAlign w:val="center"/>
            <w:hideMark/>
          </w:tcPr>
          <w:p w14:paraId="7D78FFEE"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BFBFBF"/>
            <w:vAlign w:val="center"/>
            <w:hideMark/>
          </w:tcPr>
          <w:p w14:paraId="25FF4A5E"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BFBFBF"/>
            <w:vAlign w:val="center"/>
            <w:hideMark/>
          </w:tcPr>
          <w:p w14:paraId="4DD4CA32"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4" w:space="0" w:color="auto"/>
            </w:tcBorders>
            <w:shd w:val="clear" w:color="000000" w:fill="BFBFBF"/>
            <w:vAlign w:val="center"/>
            <w:hideMark/>
          </w:tcPr>
          <w:p w14:paraId="775DB607"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20" w:type="dxa"/>
            <w:tcBorders>
              <w:top w:val="nil"/>
              <w:left w:val="nil"/>
              <w:bottom w:val="single" w:sz="4" w:space="0" w:color="auto"/>
              <w:right w:val="single" w:sz="4" w:space="0" w:color="auto"/>
            </w:tcBorders>
            <w:shd w:val="clear" w:color="000000" w:fill="FFFFFF"/>
            <w:vAlign w:val="center"/>
            <w:hideMark/>
          </w:tcPr>
          <w:p w14:paraId="611D30E3"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460" w:type="dxa"/>
            <w:tcBorders>
              <w:top w:val="nil"/>
              <w:left w:val="nil"/>
              <w:bottom w:val="single" w:sz="4" w:space="0" w:color="auto"/>
              <w:right w:val="single" w:sz="4" w:space="0" w:color="auto"/>
            </w:tcBorders>
            <w:shd w:val="clear" w:color="000000" w:fill="FFFFFF"/>
            <w:vAlign w:val="center"/>
            <w:hideMark/>
          </w:tcPr>
          <w:p w14:paraId="37E96888"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4" w:space="0" w:color="auto"/>
            </w:tcBorders>
            <w:shd w:val="clear" w:color="000000" w:fill="FFFFFF"/>
            <w:vAlign w:val="center"/>
            <w:hideMark/>
          </w:tcPr>
          <w:p w14:paraId="105BEABF"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DDEBF7"/>
            <w:vAlign w:val="center"/>
            <w:hideMark/>
          </w:tcPr>
          <w:p w14:paraId="314963D9"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460" w:type="dxa"/>
            <w:tcBorders>
              <w:top w:val="nil"/>
              <w:left w:val="nil"/>
              <w:bottom w:val="single" w:sz="4" w:space="0" w:color="auto"/>
              <w:right w:val="single" w:sz="4" w:space="0" w:color="auto"/>
            </w:tcBorders>
            <w:shd w:val="clear" w:color="000000" w:fill="DDEBF7"/>
            <w:vAlign w:val="center"/>
            <w:hideMark/>
          </w:tcPr>
          <w:p w14:paraId="67885A17"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4" w:space="0" w:color="auto"/>
            </w:tcBorders>
            <w:shd w:val="clear" w:color="000000" w:fill="DDEBF7"/>
            <w:vAlign w:val="center"/>
            <w:hideMark/>
          </w:tcPr>
          <w:p w14:paraId="74F51186"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40" w:type="dxa"/>
            <w:tcBorders>
              <w:top w:val="nil"/>
              <w:left w:val="single" w:sz="8" w:space="0" w:color="auto"/>
              <w:bottom w:val="single" w:sz="4" w:space="0" w:color="auto"/>
              <w:right w:val="single" w:sz="4" w:space="0" w:color="auto"/>
            </w:tcBorders>
            <w:shd w:val="clear" w:color="000000" w:fill="FCE4D6"/>
            <w:vAlign w:val="center"/>
            <w:hideMark/>
          </w:tcPr>
          <w:p w14:paraId="78AE3477"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80" w:type="dxa"/>
            <w:tcBorders>
              <w:top w:val="nil"/>
              <w:left w:val="nil"/>
              <w:bottom w:val="single" w:sz="4" w:space="0" w:color="auto"/>
              <w:right w:val="single" w:sz="4" w:space="0" w:color="auto"/>
            </w:tcBorders>
            <w:shd w:val="clear" w:color="000000" w:fill="FCE4D6"/>
            <w:vAlign w:val="center"/>
            <w:hideMark/>
          </w:tcPr>
          <w:p w14:paraId="4E1FC3EC"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8" w:space="0" w:color="auto"/>
            </w:tcBorders>
            <w:shd w:val="clear" w:color="000000" w:fill="FCE4D6"/>
            <w:vAlign w:val="center"/>
            <w:hideMark/>
          </w:tcPr>
          <w:p w14:paraId="33AC16F7"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r>
      <w:tr w:rsidR="00682944" w:rsidRPr="006A7630" w14:paraId="52D41B75" w14:textId="77777777" w:rsidTr="00C46D42">
        <w:trPr>
          <w:trHeight w:val="240"/>
        </w:trPr>
        <w:tc>
          <w:tcPr>
            <w:tcW w:w="3140" w:type="dxa"/>
            <w:tcBorders>
              <w:top w:val="nil"/>
              <w:left w:val="single" w:sz="4" w:space="0" w:color="auto"/>
              <w:bottom w:val="single" w:sz="4" w:space="0" w:color="auto"/>
              <w:right w:val="single" w:sz="4" w:space="0" w:color="auto"/>
            </w:tcBorders>
            <w:shd w:val="clear" w:color="auto" w:fill="auto"/>
            <w:vAlign w:val="center"/>
            <w:hideMark/>
          </w:tcPr>
          <w:p w14:paraId="6C29D90B" w14:textId="77777777" w:rsidR="00682944" w:rsidRPr="006A7630" w:rsidRDefault="00682944" w:rsidP="00C46D42">
            <w:pP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H1 </w:t>
            </w:r>
          </w:p>
        </w:tc>
        <w:tc>
          <w:tcPr>
            <w:tcW w:w="560" w:type="dxa"/>
            <w:tcBorders>
              <w:top w:val="nil"/>
              <w:left w:val="nil"/>
              <w:bottom w:val="single" w:sz="4" w:space="0" w:color="auto"/>
              <w:right w:val="single" w:sz="4" w:space="0" w:color="auto"/>
            </w:tcBorders>
            <w:shd w:val="clear" w:color="000000" w:fill="FFF2CC"/>
            <w:vAlign w:val="center"/>
            <w:hideMark/>
          </w:tcPr>
          <w:p w14:paraId="1C787342"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1,232 </w:t>
            </w:r>
          </w:p>
        </w:tc>
        <w:tc>
          <w:tcPr>
            <w:tcW w:w="560" w:type="dxa"/>
            <w:tcBorders>
              <w:top w:val="nil"/>
              <w:left w:val="nil"/>
              <w:bottom w:val="single" w:sz="4" w:space="0" w:color="auto"/>
              <w:right w:val="single" w:sz="4" w:space="0" w:color="auto"/>
            </w:tcBorders>
            <w:shd w:val="clear" w:color="000000" w:fill="FFF2CC"/>
            <w:vAlign w:val="center"/>
            <w:hideMark/>
          </w:tcPr>
          <w:p w14:paraId="53EA72FB"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1,411 </w:t>
            </w:r>
          </w:p>
        </w:tc>
        <w:tc>
          <w:tcPr>
            <w:tcW w:w="660" w:type="dxa"/>
            <w:tcBorders>
              <w:top w:val="nil"/>
              <w:left w:val="nil"/>
              <w:bottom w:val="single" w:sz="4" w:space="0" w:color="auto"/>
              <w:right w:val="single" w:sz="4" w:space="0" w:color="auto"/>
            </w:tcBorders>
            <w:shd w:val="clear" w:color="000000" w:fill="FFF2CC"/>
            <w:vAlign w:val="center"/>
            <w:hideMark/>
          </w:tcPr>
          <w:p w14:paraId="6449F660"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-13%</w:t>
            </w:r>
          </w:p>
        </w:tc>
        <w:tc>
          <w:tcPr>
            <w:tcW w:w="560" w:type="dxa"/>
            <w:tcBorders>
              <w:top w:val="nil"/>
              <w:left w:val="nil"/>
              <w:bottom w:val="single" w:sz="4" w:space="0" w:color="auto"/>
              <w:right w:val="single" w:sz="4" w:space="0" w:color="auto"/>
            </w:tcBorders>
            <w:shd w:val="clear" w:color="000000" w:fill="C6E0B4"/>
            <w:vAlign w:val="center"/>
            <w:hideMark/>
          </w:tcPr>
          <w:p w14:paraId="047DAFFF"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1,459 </w:t>
            </w:r>
          </w:p>
        </w:tc>
        <w:tc>
          <w:tcPr>
            <w:tcW w:w="560" w:type="dxa"/>
            <w:tcBorders>
              <w:top w:val="nil"/>
              <w:left w:val="nil"/>
              <w:bottom w:val="single" w:sz="4" w:space="0" w:color="auto"/>
              <w:right w:val="single" w:sz="4" w:space="0" w:color="auto"/>
            </w:tcBorders>
            <w:shd w:val="clear" w:color="000000" w:fill="C6E0B4"/>
            <w:vAlign w:val="center"/>
            <w:hideMark/>
          </w:tcPr>
          <w:p w14:paraId="64D58B6C"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1,557 </w:t>
            </w:r>
          </w:p>
        </w:tc>
        <w:tc>
          <w:tcPr>
            <w:tcW w:w="660" w:type="dxa"/>
            <w:tcBorders>
              <w:top w:val="nil"/>
              <w:left w:val="nil"/>
              <w:bottom w:val="single" w:sz="4" w:space="0" w:color="auto"/>
              <w:right w:val="single" w:sz="4" w:space="0" w:color="auto"/>
            </w:tcBorders>
            <w:shd w:val="clear" w:color="000000" w:fill="C6E0B4"/>
            <w:vAlign w:val="center"/>
            <w:hideMark/>
          </w:tcPr>
          <w:p w14:paraId="6F529A81"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-6%</w:t>
            </w:r>
          </w:p>
        </w:tc>
        <w:tc>
          <w:tcPr>
            <w:tcW w:w="560" w:type="dxa"/>
            <w:tcBorders>
              <w:top w:val="nil"/>
              <w:left w:val="nil"/>
              <w:bottom w:val="single" w:sz="4" w:space="0" w:color="auto"/>
              <w:right w:val="single" w:sz="4" w:space="0" w:color="auto"/>
            </w:tcBorders>
            <w:shd w:val="clear" w:color="000000" w:fill="BFBFBF"/>
            <w:vAlign w:val="center"/>
            <w:hideMark/>
          </w:tcPr>
          <w:p w14:paraId="4EFE32C2"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1,725 </w:t>
            </w:r>
          </w:p>
        </w:tc>
        <w:tc>
          <w:tcPr>
            <w:tcW w:w="560" w:type="dxa"/>
            <w:tcBorders>
              <w:top w:val="nil"/>
              <w:left w:val="nil"/>
              <w:bottom w:val="single" w:sz="4" w:space="0" w:color="auto"/>
              <w:right w:val="single" w:sz="4" w:space="0" w:color="auto"/>
            </w:tcBorders>
            <w:shd w:val="clear" w:color="000000" w:fill="BFBFBF"/>
            <w:vAlign w:val="center"/>
            <w:hideMark/>
          </w:tcPr>
          <w:p w14:paraId="08EE2BE6"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1,328 </w:t>
            </w:r>
          </w:p>
        </w:tc>
        <w:tc>
          <w:tcPr>
            <w:tcW w:w="660" w:type="dxa"/>
            <w:tcBorders>
              <w:top w:val="nil"/>
              <w:left w:val="nil"/>
              <w:bottom w:val="single" w:sz="4" w:space="0" w:color="auto"/>
              <w:right w:val="single" w:sz="4" w:space="0" w:color="auto"/>
            </w:tcBorders>
            <w:shd w:val="clear" w:color="000000" w:fill="BFBFBF"/>
            <w:vAlign w:val="center"/>
            <w:hideMark/>
          </w:tcPr>
          <w:p w14:paraId="3416CDDA"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30%</w:t>
            </w:r>
          </w:p>
        </w:tc>
        <w:tc>
          <w:tcPr>
            <w:tcW w:w="520" w:type="dxa"/>
            <w:tcBorders>
              <w:top w:val="nil"/>
              <w:left w:val="nil"/>
              <w:bottom w:val="single" w:sz="4" w:space="0" w:color="auto"/>
              <w:right w:val="single" w:sz="4" w:space="0" w:color="auto"/>
            </w:tcBorders>
            <w:shd w:val="clear" w:color="000000" w:fill="FFFFFF"/>
            <w:vAlign w:val="center"/>
            <w:hideMark/>
          </w:tcPr>
          <w:p w14:paraId="69E3FFFB"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596 </w:t>
            </w:r>
          </w:p>
        </w:tc>
        <w:tc>
          <w:tcPr>
            <w:tcW w:w="460" w:type="dxa"/>
            <w:tcBorders>
              <w:top w:val="nil"/>
              <w:left w:val="nil"/>
              <w:bottom w:val="single" w:sz="4" w:space="0" w:color="auto"/>
              <w:right w:val="single" w:sz="4" w:space="0" w:color="auto"/>
            </w:tcBorders>
            <w:shd w:val="clear" w:color="000000" w:fill="FFFFFF"/>
            <w:vAlign w:val="center"/>
            <w:hideMark/>
          </w:tcPr>
          <w:p w14:paraId="6AE02D94"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580 </w:t>
            </w:r>
          </w:p>
        </w:tc>
        <w:tc>
          <w:tcPr>
            <w:tcW w:w="660" w:type="dxa"/>
            <w:tcBorders>
              <w:top w:val="nil"/>
              <w:left w:val="nil"/>
              <w:bottom w:val="single" w:sz="4" w:space="0" w:color="auto"/>
              <w:right w:val="single" w:sz="4" w:space="0" w:color="auto"/>
            </w:tcBorders>
            <w:shd w:val="clear" w:color="000000" w:fill="FFFFFF"/>
            <w:vAlign w:val="center"/>
            <w:hideMark/>
          </w:tcPr>
          <w:p w14:paraId="35416819"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3%</w:t>
            </w:r>
          </w:p>
        </w:tc>
        <w:tc>
          <w:tcPr>
            <w:tcW w:w="560" w:type="dxa"/>
            <w:tcBorders>
              <w:top w:val="nil"/>
              <w:left w:val="nil"/>
              <w:bottom w:val="single" w:sz="4" w:space="0" w:color="auto"/>
              <w:right w:val="single" w:sz="4" w:space="0" w:color="auto"/>
            </w:tcBorders>
            <w:shd w:val="clear" w:color="000000" w:fill="DDEBF7"/>
            <w:vAlign w:val="center"/>
            <w:hideMark/>
          </w:tcPr>
          <w:p w14:paraId="29435F20"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610 </w:t>
            </w:r>
          </w:p>
        </w:tc>
        <w:tc>
          <w:tcPr>
            <w:tcW w:w="460" w:type="dxa"/>
            <w:tcBorders>
              <w:top w:val="nil"/>
              <w:left w:val="nil"/>
              <w:bottom w:val="single" w:sz="4" w:space="0" w:color="auto"/>
              <w:right w:val="single" w:sz="4" w:space="0" w:color="auto"/>
            </w:tcBorders>
            <w:shd w:val="clear" w:color="000000" w:fill="DDEBF7"/>
            <w:vAlign w:val="center"/>
            <w:hideMark/>
          </w:tcPr>
          <w:p w14:paraId="18A51283"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437 </w:t>
            </w:r>
          </w:p>
        </w:tc>
        <w:tc>
          <w:tcPr>
            <w:tcW w:w="660" w:type="dxa"/>
            <w:tcBorders>
              <w:top w:val="nil"/>
              <w:left w:val="nil"/>
              <w:bottom w:val="single" w:sz="4" w:space="0" w:color="auto"/>
              <w:right w:val="single" w:sz="4" w:space="0" w:color="auto"/>
            </w:tcBorders>
            <w:shd w:val="clear" w:color="000000" w:fill="DDEBF7"/>
            <w:vAlign w:val="center"/>
            <w:hideMark/>
          </w:tcPr>
          <w:p w14:paraId="0FC3F4CC"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40%</w:t>
            </w:r>
          </w:p>
        </w:tc>
        <w:tc>
          <w:tcPr>
            <w:tcW w:w="640" w:type="dxa"/>
            <w:tcBorders>
              <w:top w:val="nil"/>
              <w:left w:val="single" w:sz="8" w:space="0" w:color="auto"/>
              <w:bottom w:val="single" w:sz="4" w:space="0" w:color="auto"/>
              <w:right w:val="single" w:sz="4" w:space="0" w:color="auto"/>
            </w:tcBorders>
            <w:shd w:val="clear" w:color="000000" w:fill="FCE4D6"/>
            <w:vAlign w:val="center"/>
            <w:hideMark/>
          </w:tcPr>
          <w:p w14:paraId="6B92FB57"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5,622 </w:t>
            </w:r>
          </w:p>
        </w:tc>
        <w:tc>
          <w:tcPr>
            <w:tcW w:w="580" w:type="dxa"/>
            <w:tcBorders>
              <w:top w:val="nil"/>
              <w:left w:val="nil"/>
              <w:bottom w:val="single" w:sz="4" w:space="0" w:color="auto"/>
              <w:right w:val="single" w:sz="4" w:space="0" w:color="auto"/>
            </w:tcBorders>
            <w:shd w:val="clear" w:color="000000" w:fill="FCE4D6"/>
            <w:vAlign w:val="center"/>
            <w:hideMark/>
          </w:tcPr>
          <w:p w14:paraId="00C13285"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5,314 </w:t>
            </w:r>
          </w:p>
        </w:tc>
        <w:tc>
          <w:tcPr>
            <w:tcW w:w="660" w:type="dxa"/>
            <w:tcBorders>
              <w:top w:val="nil"/>
              <w:left w:val="nil"/>
              <w:bottom w:val="single" w:sz="4" w:space="0" w:color="auto"/>
              <w:right w:val="single" w:sz="8" w:space="0" w:color="auto"/>
            </w:tcBorders>
            <w:shd w:val="clear" w:color="000000" w:fill="FCE4D6"/>
            <w:vAlign w:val="center"/>
            <w:hideMark/>
          </w:tcPr>
          <w:p w14:paraId="0EBBB9D0"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6%</w:t>
            </w:r>
          </w:p>
        </w:tc>
      </w:tr>
      <w:tr w:rsidR="00682944" w:rsidRPr="006A7630" w14:paraId="27452A61" w14:textId="77777777" w:rsidTr="00C46D42">
        <w:trPr>
          <w:trHeight w:val="240"/>
        </w:trPr>
        <w:tc>
          <w:tcPr>
            <w:tcW w:w="3140" w:type="dxa"/>
            <w:tcBorders>
              <w:top w:val="nil"/>
              <w:left w:val="single" w:sz="4" w:space="0" w:color="auto"/>
              <w:bottom w:val="single" w:sz="4" w:space="0" w:color="auto"/>
              <w:right w:val="single" w:sz="4" w:space="0" w:color="auto"/>
            </w:tcBorders>
            <w:shd w:val="clear" w:color="auto" w:fill="auto"/>
            <w:vAlign w:val="center"/>
            <w:hideMark/>
          </w:tcPr>
          <w:p w14:paraId="2E2E3401" w14:textId="77777777" w:rsidR="00682944" w:rsidRPr="006A7630" w:rsidRDefault="00682944" w:rsidP="00C46D42">
            <w:pP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H2 </w:t>
            </w:r>
          </w:p>
        </w:tc>
        <w:tc>
          <w:tcPr>
            <w:tcW w:w="560" w:type="dxa"/>
            <w:tcBorders>
              <w:top w:val="nil"/>
              <w:left w:val="nil"/>
              <w:bottom w:val="single" w:sz="4" w:space="0" w:color="auto"/>
              <w:right w:val="single" w:sz="4" w:space="0" w:color="auto"/>
            </w:tcBorders>
            <w:shd w:val="clear" w:color="000000" w:fill="FFF2CC"/>
            <w:vAlign w:val="center"/>
            <w:hideMark/>
          </w:tcPr>
          <w:p w14:paraId="3D8DDA16"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1,588 </w:t>
            </w:r>
          </w:p>
        </w:tc>
        <w:tc>
          <w:tcPr>
            <w:tcW w:w="560" w:type="dxa"/>
            <w:tcBorders>
              <w:top w:val="nil"/>
              <w:left w:val="nil"/>
              <w:bottom w:val="single" w:sz="4" w:space="0" w:color="auto"/>
              <w:right w:val="single" w:sz="4" w:space="0" w:color="auto"/>
            </w:tcBorders>
            <w:shd w:val="clear" w:color="000000" w:fill="FFF2CC"/>
            <w:vAlign w:val="center"/>
            <w:hideMark/>
          </w:tcPr>
          <w:p w14:paraId="05F46206"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1,243 </w:t>
            </w:r>
          </w:p>
        </w:tc>
        <w:tc>
          <w:tcPr>
            <w:tcW w:w="660" w:type="dxa"/>
            <w:tcBorders>
              <w:top w:val="nil"/>
              <w:left w:val="nil"/>
              <w:bottom w:val="single" w:sz="4" w:space="0" w:color="auto"/>
              <w:right w:val="single" w:sz="4" w:space="0" w:color="auto"/>
            </w:tcBorders>
            <w:shd w:val="clear" w:color="000000" w:fill="FFF2CC"/>
            <w:vAlign w:val="center"/>
            <w:hideMark/>
          </w:tcPr>
          <w:p w14:paraId="0B614677"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28%</w:t>
            </w:r>
          </w:p>
        </w:tc>
        <w:tc>
          <w:tcPr>
            <w:tcW w:w="560" w:type="dxa"/>
            <w:tcBorders>
              <w:top w:val="nil"/>
              <w:left w:val="nil"/>
              <w:bottom w:val="single" w:sz="4" w:space="0" w:color="auto"/>
              <w:right w:val="single" w:sz="4" w:space="0" w:color="auto"/>
            </w:tcBorders>
            <w:shd w:val="clear" w:color="000000" w:fill="C6E0B4"/>
            <w:vAlign w:val="center"/>
            <w:hideMark/>
          </w:tcPr>
          <w:p w14:paraId="2DD9053E"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1,670 </w:t>
            </w:r>
          </w:p>
        </w:tc>
        <w:tc>
          <w:tcPr>
            <w:tcW w:w="560" w:type="dxa"/>
            <w:tcBorders>
              <w:top w:val="nil"/>
              <w:left w:val="nil"/>
              <w:bottom w:val="single" w:sz="4" w:space="0" w:color="auto"/>
              <w:right w:val="single" w:sz="4" w:space="0" w:color="auto"/>
            </w:tcBorders>
            <w:shd w:val="clear" w:color="000000" w:fill="C6E0B4"/>
            <w:vAlign w:val="center"/>
            <w:hideMark/>
          </w:tcPr>
          <w:p w14:paraId="79AAF655"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1,493 </w:t>
            </w:r>
          </w:p>
        </w:tc>
        <w:tc>
          <w:tcPr>
            <w:tcW w:w="660" w:type="dxa"/>
            <w:tcBorders>
              <w:top w:val="nil"/>
              <w:left w:val="nil"/>
              <w:bottom w:val="single" w:sz="4" w:space="0" w:color="auto"/>
              <w:right w:val="single" w:sz="4" w:space="0" w:color="auto"/>
            </w:tcBorders>
            <w:shd w:val="clear" w:color="000000" w:fill="C6E0B4"/>
            <w:vAlign w:val="center"/>
            <w:hideMark/>
          </w:tcPr>
          <w:p w14:paraId="2EB920C7"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12%</w:t>
            </w:r>
          </w:p>
        </w:tc>
        <w:tc>
          <w:tcPr>
            <w:tcW w:w="560" w:type="dxa"/>
            <w:tcBorders>
              <w:top w:val="nil"/>
              <w:left w:val="nil"/>
              <w:bottom w:val="single" w:sz="4" w:space="0" w:color="auto"/>
              <w:right w:val="single" w:sz="4" w:space="0" w:color="auto"/>
            </w:tcBorders>
            <w:shd w:val="clear" w:color="000000" w:fill="BFBFBF"/>
            <w:vAlign w:val="center"/>
            <w:hideMark/>
          </w:tcPr>
          <w:p w14:paraId="0F2B3C8D"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1,530 </w:t>
            </w:r>
          </w:p>
        </w:tc>
        <w:tc>
          <w:tcPr>
            <w:tcW w:w="560" w:type="dxa"/>
            <w:tcBorders>
              <w:top w:val="nil"/>
              <w:left w:val="nil"/>
              <w:bottom w:val="single" w:sz="4" w:space="0" w:color="auto"/>
              <w:right w:val="single" w:sz="4" w:space="0" w:color="auto"/>
            </w:tcBorders>
            <w:shd w:val="clear" w:color="000000" w:fill="BFBFBF"/>
            <w:vAlign w:val="center"/>
            <w:hideMark/>
          </w:tcPr>
          <w:p w14:paraId="08BEA0ED"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1,221 </w:t>
            </w:r>
          </w:p>
        </w:tc>
        <w:tc>
          <w:tcPr>
            <w:tcW w:w="660" w:type="dxa"/>
            <w:tcBorders>
              <w:top w:val="nil"/>
              <w:left w:val="nil"/>
              <w:bottom w:val="single" w:sz="4" w:space="0" w:color="auto"/>
              <w:right w:val="single" w:sz="4" w:space="0" w:color="auto"/>
            </w:tcBorders>
            <w:shd w:val="clear" w:color="000000" w:fill="BFBFBF"/>
            <w:vAlign w:val="center"/>
            <w:hideMark/>
          </w:tcPr>
          <w:p w14:paraId="14306450"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25%</w:t>
            </w:r>
          </w:p>
        </w:tc>
        <w:tc>
          <w:tcPr>
            <w:tcW w:w="520" w:type="dxa"/>
            <w:tcBorders>
              <w:top w:val="nil"/>
              <w:left w:val="nil"/>
              <w:bottom w:val="single" w:sz="4" w:space="0" w:color="auto"/>
              <w:right w:val="single" w:sz="4" w:space="0" w:color="auto"/>
            </w:tcBorders>
            <w:shd w:val="clear" w:color="000000" w:fill="FFFFFF"/>
            <w:vAlign w:val="center"/>
            <w:hideMark/>
          </w:tcPr>
          <w:p w14:paraId="1F851E17"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992 </w:t>
            </w:r>
          </w:p>
        </w:tc>
        <w:tc>
          <w:tcPr>
            <w:tcW w:w="460" w:type="dxa"/>
            <w:tcBorders>
              <w:top w:val="nil"/>
              <w:left w:val="nil"/>
              <w:bottom w:val="single" w:sz="4" w:space="0" w:color="auto"/>
              <w:right w:val="single" w:sz="4" w:space="0" w:color="auto"/>
            </w:tcBorders>
            <w:shd w:val="clear" w:color="000000" w:fill="FFFFFF"/>
            <w:vAlign w:val="center"/>
            <w:hideMark/>
          </w:tcPr>
          <w:p w14:paraId="50E027B4"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678 </w:t>
            </w:r>
          </w:p>
        </w:tc>
        <w:tc>
          <w:tcPr>
            <w:tcW w:w="660" w:type="dxa"/>
            <w:tcBorders>
              <w:top w:val="nil"/>
              <w:left w:val="nil"/>
              <w:bottom w:val="single" w:sz="4" w:space="0" w:color="auto"/>
              <w:right w:val="single" w:sz="4" w:space="0" w:color="auto"/>
            </w:tcBorders>
            <w:shd w:val="clear" w:color="000000" w:fill="FFFFFF"/>
            <w:vAlign w:val="center"/>
            <w:hideMark/>
          </w:tcPr>
          <w:p w14:paraId="42600BF1"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46%</w:t>
            </w:r>
          </w:p>
        </w:tc>
        <w:tc>
          <w:tcPr>
            <w:tcW w:w="560" w:type="dxa"/>
            <w:tcBorders>
              <w:top w:val="nil"/>
              <w:left w:val="nil"/>
              <w:bottom w:val="single" w:sz="4" w:space="0" w:color="auto"/>
              <w:right w:val="single" w:sz="4" w:space="0" w:color="auto"/>
            </w:tcBorders>
            <w:shd w:val="clear" w:color="000000" w:fill="DDEBF7"/>
            <w:vAlign w:val="center"/>
            <w:hideMark/>
          </w:tcPr>
          <w:p w14:paraId="79B6F770"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1,333 </w:t>
            </w:r>
          </w:p>
        </w:tc>
        <w:tc>
          <w:tcPr>
            <w:tcW w:w="460" w:type="dxa"/>
            <w:tcBorders>
              <w:top w:val="nil"/>
              <w:left w:val="nil"/>
              <w:bottom w:val="single" w:sz="4" w:space="0" w:color="auto"/>
              <w:right w:val="single" w:sz="4" w:space="0" w:color="auto"/>
            </w:tcBorders>
            <w:shd w:val="clear" w:color="000000" w:fill="DDEBF7"/>
            <w:vAlign w:val="center"/>
            <w:hideMark/>
          </w:tcPr>
          <w:p w14:paraId="7B3F6A30"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760 </w:t>
            </w:r>
          </w:p>
        </w:tc>
        <w:tc>
          <w:tcPr>
            <w:tcW w:w="660" w:type="dxa"/>
            <w:tcBorders>
              <w:top w:val="nil"/>
              <w:left w:val="nil"/>
              <w:bottom w:val="single" w:sz="4" w:space="0" w:color="auto"/>
              <w:right w:val="single" w:sz="4" w:space="0" w:color="auto"/>
            </w:tcBorders>
            <w:shd w:val="clear" w:color="000000" w:fill="DDEBF7"/>
            <w:vAlign w:val="center"/>
            <w:hideMark/>
          </w:tcPr>
          <w:p w14:paraId="4AD99FDC"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75%</w:t>
            </w:r>
          </w:p>
        </w:tc>
        <w:tc>
          <w:tcPr>
            <w:tcW w:w="640" w:type="dxa"/>
            <w:tcBorders>
              <w:top w:val="nil"/>
              <w:left w:val="single" w:sz="8" w:space="0" w:color="auto"/>
              <w:bottom w:val="single" w:sz="4" w:space="0" w:color="auto"/>
              <w:right w:val="single" w:sz="4" w:space="0" w:color="auto"/>
            </w:tcBorders>
            <w:shd w:val="clear" w:color="000000" w:fill="FCE4D6"/>
            <w:vAlign w:val="center"/>
            <w:hideMark/>
          </w:tcPr>
          <w:p w14:paraId="19D68E78"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7,113 </w:t>
            </w:r>
          </w:p>
        </w:tc>
        <w:tc>
          <w:tcPr>
            <w:tcW w:w="580" w:type="dxa"/>
            <w:tcBorders>
              <w:top w:val="nil"/>
              <w:left w:val="nil"/>
              <w:bottom w:val="single" w:sz="4" w:space="0" w:color="auto"/>
              <w:right w:val="single" w:sz="4" w:space="0" w:color="auto"/>
            </w:tcBorders>
            <w:shd w:val="clear" w:color="000000" w:fill="FCE4D6"/>
            <w:vAlign w:val="center"/>
            <w:hideMark/>
          </w:tcPr>
          <w:p w14:paraId="57245960"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5,395 </w:t>
            </w:r>
          </w:p>
        </w:tc>
        <w:tc>
          <w:tcPr>
            <w:tcW w:w="660" w:type="dxa"/>
            <w:tcBorders>
              <w:top w:val="nil"/>
              <w:left w:val="nil"/>
              <w:bottom w:val="single" w:sz="4" w:space="0" w:color="auto"/>
              <w:right w:val="single" w:sz="8" w:space="0" w:color="auto"/>
            </w:tcBorders>
            <w:shd w:val="clear" w:color="000000" w:fill="FCE4D6"/>
            <w:vAlign w:val="center"/>
            <w:hideMark/>
          </w:tcPr>
          <w:p w14:paraId="2885922A"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32%</w:t>
            </w:r>
          </w:p>
        </w:tc>
      </w:tr>
      <w:tr w:rsidR="00682944" w:rsidRPr="006A7630" w14:paraId="2B26CC40" w14:textId="77777777" w:rsidTr="00C46D42">
        <w:trPr>
          <w:trHeight w:val="60"/>
        </w:trPr>
        <w:tc>
          <w:tcPr>
            <w:tcW w:w="3140" w:type="dxa"/>
            <w:tcBorders>
              <w:top w:val="nil"/>
              <w:left w:val="single" w:sz="4" w:space="0" w:color="auto"/>
              <w:bottom w:val="single" w:sz="4" w:space="0" w:color="auto"/>
              <w:right w:val="single" w:sz="4" w:space="0" w:color="auto"/>
            </w:tcBorders>
            <w:shd w:val="clear" w:color="auto" w:fill="auto"/>
            <w:vAlign w:val="center"/>
            <w:hideMark/>
          </w:tcPr>
          <w:p w14:paraId="23778BE7" w14:textId="77777777" w:rsidR="00682944" w:rsidRPr="002B15FB" w:rsidRDefault="00682944" w:rsidP="00C46D42">
            <w:pP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FFF2CC"/>
            <w:vAlign w:val="center"/>
            <w:hideMark/>
          </w:tcPr>
          <w:p w14:paraId="3C3EED64"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FFF2CC"/>
            <w:vAlign w:val="center"/>
            <w:hideMark/>
          </w:tcPr>
          <w:p w14:paraId="5525F250"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4" w:space="0" w:color="auto"/>
            </w:tcBorders>
            <w:shd w:val="clear" w:color="000000" w:fill="FFF2CC"/>
            <w:vAlign w:val="center"/>
            <w:hideMark/>
          </w:tcPr>
          <w:p w14:paraId="2BCDD0DD"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C6E0B4"/>
            <w:vAlign w:val="center"/>
            <w:hideMark/>
          </w:tcPr>
          <w:p w14:paraId="11D2740C"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C6E0B4"/>
            <w:vAlign w:val="center"/>
            <w:hideMark/>
          </w:tcPr>
          <w:p w14:paraId="51BAA7F5"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4" w:space="0" w:color="auto"/>
            </w:tcBorders>
            <w:shd w:val="clear" w:color="000000" w:fill="C6E0B4"/>
            <w:vAlign w:val="center"/>
            <w:hideMark/>
          </w:tcPr>
          <w:p w14:paraId="00CA334E"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BFBFBF"/>
            <w:vAlign w:val="center"/>
            <w:hideMark/>
          </w:tcPr>
          <w:p w14:paraId="681EEDE2"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BFBFBF"/>
            <w:vAlign w:val="center"/>
            <w:hideMark/>
          </w:tcPr>
          <w:p w14:paraId="0598D9F0"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4" w:space="0" w:color="auto"/>
            </w:tcBorders>
            <w:shd w:val="clear" w:color="000000" w:fill="BFBFBF"/>
            <w:vAlign w:val="center"/>
            <w:hideMark/>
          </w:tcPr>
          <w:p w14:paraId="53ED7B2B"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20" w:type="dxa"/>
            <w:tcBorders>
              <w:top w:val="nil"/>
              <w:left w:val="nil"/>
              <w:bottom w:val="single" w:sz="4" w:space="0" w:color="auto"/>
              <w:right w:val="single" w:sz="4" w:space="0" w:color="auto"/>
            </w:tcBorders>
            <w:shd w:val="clear" w:color="000000" w:fill="FFFFFF"/>
            <w:vAlign w:val="center"/>
            <w:hideMark/>
          </w:tcPr>
          <w:p w14:paraId="589AF630"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460" w:type="dxa"/>
            <w:tcBorders>
              <w:top w:val="nil"/>
              <w:left w:val="nil"/>
              <w:bottom w:val="single" w:sz="4" w:space="0" w:color="auto"/>
              <w:right w:val="single" w:sz="4" w:space="0" w:color="auto"/>
            </w:tcBorders>
            <w:shd w:val="clear" w:color="000000" w:fill="FFFFFF"/>
            <w:vAlign w:val="center"/>
            <w:hideMark/>
          </w:tcPr>
          <w:p w14:paraId="4BE379E9"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4" w:space="0" w:color="auto"/>
            </w:tcBorders>
            <w:shd w:val="clear" w:color="000000" w:fill="FFFFFF"/>
            <w:vAlign w:val="center"/>
            <w:hideMark/>
          </w:tcPr>
          <w:p w14:paraId="70C8BDC0"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60" w:type="dxa"/>
            <w:tcBorders>
              <w:top w:val="nil"/>
              <w:left w:val="nil"/>
              <w:bottom w:val="single" w:sz="4" w:space="0" w:color="auto"/>
              <w:right w:val="single" w:sz="4" w:space="0" w:color="auto"/>
            </w:tcBorders>
            <w:shd w:val="clear" w:color="000000" w:fill="DDEBF7"/>
            <w:vAlign w:val="center"/>
            <w:hideMark/>
          </w:tcPr>
          <w:p w14:paraId="60247458"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460" w:type="dxa"/>
            <w:tcBorders>
              <w:top w:val="nil"/>
              <w:left w:val="nil"/>
              <w:bottom w:val="single" w:sz="4" w:space="0" w:color="auto"/>
              <w:right w:val="single" w:sz="4" w:space="0" w:color="auto"/>
            </w:tcBorders>
            <w:shd w:val="clear" w:color="000000" w:fill="DDEBF7"/>
            <w:vAlign w:val="center"/>
            <w:hideMark/>
          </w:tcPr>
          <w:p w14:paraId="71904F13"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4" w:space="0" w:color="auto"/>
            </w:tcBorders>
            <w:shd w:val="clear" w:color="000000" w:fill="DDEBF7"/>
            <w:vAlign w:val="center"/>
            <w:hideMark/>
          </w:tcPr>
          <w:p w14:paraId="48367673"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40" w:type="dxa"/>
            <w:tcBorders>
              <w:top w:val="nil"/>
              <w:left w:val="single" w:sz="8" w:space="0" w:color="auto"/>
              <w:bottom w:val="single" w:sz="4" w:space="0" w:color="auto"/>
              <w:right w:val="single" w:sz="4" w:space="0" w:color="auto"/>
            </w:tcBorders>
            <w:shd w:val="clear" w:color="000000" w:fill="FCE4D6"/>
            <w:vAlign w:val="center"/>
            <w:hideMark/>
          </w:tcPr>
          <w:p w14:paraId="6C6AFF01"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580" w:type="dxa"/>
            <w:tcBorders>
              <w:top w:val="nil"/>
              <w:left w:val="nil"/>
              <w:bottom w:val="single" w:sz="4" w:space="0" w:color="auto"/>
              <w:right w:val="single" w:sz="4" w:space="0" w:color="auto"/>
            </w:tcBorders>
            <w:shd w:val="clear" w:color="000000" w:fill="FCE4D6"/>
            <w:vAlign w:val="center"/>
            <w:hideMark/>
          </w:tcPr>
          <w:p w14:paraId="5FC5B269"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c>
          <w:tcPr>
            <w:tcW w:w="660" w:type="dxa"/>
            <w:tcBorders>
              <w:top w:val="nil"/>
              <w:left w:val="nil"/>
              <w:bottom w:val="single" w:sz="4" w:space="0" w:color="auto"/>
              <w:right w:val="single" w:sz="8" w:space="0" w:color="auto"/>
            </w:tcBorders>
            <w:shd w:val="clear" w:color="000000" w:fill="FCE4D6"/>
            <w:vAlign w:val="center"/>
            <w:hideMark/>
          </w:tcPr>
          <w:p w14:paraId="3E5A5976" w14:textId="77777777" w:rsidR="00682944" w:rsidRPr="002B15FB" w:rsidRDefault="00682944" w:rsidP="00C46D42">
            <w:pPr>
              <w:jc w:val="center"/>
              <w:rPr>
                <w:rFonts w:ascii="Calibri" w:hAnsi="Calibri" w:cs="Calibri"/>
                <w:b/>
                <w:bCs/>
                <w:color w:val="000000"/>
                <w:sz w:val="4"/>
                <w:szCs w:val="4"/>
                <w:lang w:val="en-IE" w:eastAsia="en-IE"/>
              </w:rPr>
            </w:pPr>
            <w:r w:rsidRPr="002B15FB">
              <w:rPr>
                <w:rFonts w:ascii="Calibri" w:hAnsi="Calibri" w:cs="Calibri"/>
                <w:b/>
                <w:bCs/>
                <w:color w:val="000000"/>
                <w:sz w:val="4"/>
                <w:szCs w:val="4"/>
                <w:lang w:val="en-IE" w:eastAsia="en-IE"/>
              </w:rPr>
              <w:t> </w:t>
            </w:r>
          </w:p>
        </w:tc>
      </w:tr>
      <w:tr w:rsidR="00682944" w:rsidRPr="006A7630" w14:paraId="3E7ECE0A" w14:textId="77777777" w:rsidTr="00C46D42">
        <w:trPr>
          <w:trHeight w:val="240"/>
        </w:trPr>
        <w:tc>
          <w:tcPr>
            <w:tcW w:w="3140" w:type="dxa"/>
            <w:tcBorders>
              <w:top w:val="nil"/>
              <w:left w:val="single" w:sz="4" w:space="0" w:color="auto"/>
              <w:bottom w:val="single" w:sz="4" w:space="0" w:color="auto"/>
              <w:right w:val="single" w:sz="4" w:space="0" w:color="auto"/>
            </w:tcBorders>
            <w:shd w:val="clear" w:color="auto" w:fill="auto"/>
            <w:vAlign w:val="center"/>
            <w:hideMark/>
          </w:tcPr>
          <w:p w14:paraId="0A767890" w14:textId="77777777" w:rsidR="00682944" w:rsidRPr="006A7630" w:rsidRDefault="00682944" w:rsidP="00C46D42">
            <w:pP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Q1 </w:t>
            </w:r>
          </w:p>
        </w:tc>
        <w:tc>
          <w:tcPr>
            <w:tcW w:w="560" w:type="dxa"/>
            <w:tcBorders>
              <w:top w:val="nil"/>
              <w:left w:val="nil"/>
              <w:bottom w:val="single" w:sz="4" w:space="0" w:color="auto"/>
              <w:right w:val="single" w:sz="4" w:space="0" w:color="auto"/>
            </w:tcBorders>
            <w:shd w:val="clear" w:color="000000" w:fill="FFF2CC"/>
            <w:vAlign w:val="center"/>
            <w:hideMark/>
          </w:tcPr>
          <w:p w14:paraId="7DFBE076"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1,358 </w:t>
            </w:r>
          </w:p>
        </w:tc>
        <w:tc>
          <w:tcPr>
            <w:tcW w:w="560" w:type="dxa"/>
            <w:tcBorders>
              <w:top w:val="nil"/>
              <w:left w:val="nil"/>
              <w:bottom w:val="single" w:sz="4" w:space="0" w:color="auto"/>
              <w:right w:val="single" w:sz="4" w:space="0" w:color="auto"/>
            </w:tcBorders>
            <w:shd w:val="clear" w:color="000000" w:fill="FFF2CC"/>
            <w:vAlign w:val="center"/>
            <w:hideMark/>
          </w:tcPr>
          <w:p w14:paraId="42DEF8E4"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1,350 </w:t>
            </w:r>
          </w:p>
        </w:tc>
        <w:tc>
          <w:tcPr>
            <w:tcW w:w="660" w:type="dxa"/>
            <w:tcBorders>
              <w:top w:val="nil"/>
              <w:left w:val="nil"/>
              <w:bottom w:val="single" w:sz="4" w:space="0" w:color="auto"/>
              <w:right w:val="single" w:sz="4" w:space="0" w:color="auto"/>
            </w:tcBorders>
            <w:shd w:val="clear" w:color="000000" w:fill="FFF2CC"/>
            <w:vAlign w:val="center"/>
            <w:hideMark/>
          </w:tcPr>
          <w:p w14:paraId="7EFF1D90"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1%</w:t>
            </w:r>
          </w:p>
        </w:tc>
        <w:tc>
          <w:tcPr>
            <w:tcW w:w="560" w:type="dxa"/>
            <w:tcBorders>
              <w:top w:val="nil"/>
              <w:left w:val="nil"/>
              <w:bottom w:val="single" w:sz="4" w:space="0" w:color="auto"/>
              <w:right w:val="single" w:sz="4" w:space="0" w:color="auto"/>
            </w:tcBorders>
            <w:shd w:val="clear" w:color="000000" w:fill="C6E0B4"/>
            <w:vAlign w:val="center"/>
            <w:hideMark/>
          </w:tcPr>
          <w:p w14:paraId="1C1E1C3E"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1,621 </w:t>
            </w:r>
          </w:p>
        </w:tc>
        <w:tc>
          <w:tcPr>
            <w:tcW w:w="560" w:type="dxa"/>
            <w:tcBorders>
              <w:top w:val="nil"/>
              <w:left w:val="nil"/>
              <w:bottom w:val="single" w:sz="4" w:space="0" w:color="auto"/>
              <w:right w:val="single" w:sz="4" w:space="0" w:color="auto"/>
            </w:tcBorders>
            <w:shd w:val="clear" w:color="000000" w:fill="C6E0B4"/>
            <w:vAlign w:val="center"/>
            <w:hideMark/>
          </w:tcPr>
          <w:p w14:paraId="4A2E44F9"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1,560 </w:t>
            </w:r>
          </w:p>
        </w:tc>
        <w:tc>
          <w:tcPr>
            <w:tcW w:w="660" w:type="dxa"/>
            <w:tcBorders>
              <w:top w:val="nil"/>
              <w:left w:val="nil"/>
              <w:bottom w:val="single" w:sz="4" w:space="0" w:color="auto"/>
              <w:right w:val="single" w:sz="4" w:space="0" w:color="auto"/>
            </w:tcBorders>
            <w:shd w:val="clear" w:color="000000" w:fill="C6E0B4"/>
            <w:vAlign w:val="center"/>
            <w:hideMark/>
          </w:tcPr>
          <w:p w14:paraId="6C18E51D"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4%</w:t>
            </w:r>
          </w:p>
        </w:tc>
        <w:tc>
          <w:tcPr>
            <w:tcW w:w="560" w:type="dxa"/>
            <w:tcBorders>
              <w:top w:val="nil"/>
              <w:left w:val="nil"/>
              <w:bottom w:val="single" w:sz="4" w:space="0" w:color="auto"/>
              <w:right w:val="single" w:sz="4" w:space="0" w:color="auto"/>
            </w:tcBorders>
            <w:shd w:val="clear" w:color="000000" w:fill="BFBFBF"/>
            <w:vAlign w:val="center"/>
            <w:hideMark/>
          </w:tcPr>
          <w:p w14:paraId="121A6F84"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1,469 </w:t>
            </w:r>
          </w:p>
        </w:tc>
        <w:tc>
          <w:tcPr>
            <w:tcW w:w="560" w:type="dxa"/>
            <w:tcBorders>
              <w:top w:val="nil"/>
              <w:left w:val="nil"/>
              <w:bottom w:val="single" w:sz="4" w:space="0" w:color="auto"/>
              <w:right w:val="single" w:sz="4" w:space="0" w:color="auto"/>
            </w:tcBorders>
            <w:shd w:val="clear" w:color="000000" w:fill="BFBFBF"/>
            <w:vAlign w:val="center"/>
            <w:hideMark/>
          </w:tcPr>
          <w:p w14:paraId="1B34D6AC"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1,396 </w:t>
            </w:r>
          </w:p>
        </w:tc>
        <w:tc>
          <w:tcPr>
            <w:tcW w:w="660" w:type="dxa"/>
            <w:tcBorders>
              <w:top w:val="nil"/>
              <w:left w:val="nil"/>
              <w:bottom w:val="single" w:sz="4" w:space="0" w:color="auto"/>
              <w:right w:val="single" w:sz="4" w:space="0" w:color="auto"/>
            </w:tcBorders>
            <w:shd w:val="clear" w:color="000000" w:fill="BFBFBF"/>
            <w:vAlign w:val="center"/>
            <w:hideMark/>
          </w:tcPr>
          <w:p w14:paraId="551C5568"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5%</w:t>
            </w:r>
          </w:p>
        </w:tc>
        <w:tc>
          <w:tcPr>
            <w:tcW w:w="520" w:type="dxa"/>
            <w:tcBorders>
              <w:top w:val="nil"/>
              <w:left w:val="nil"/>
              <w:bottom w:val="single" w:sz="4" w:space="0" w:color="auto"/>
              <w:right w:val="single" w:sz="4" w:space="0" w:color="auto"/>
            </w:tcBorders>
            <w:shd w:val="clear" w:color="000000" w:fill="FFFFFF"/>
            <w:vAlign w:val="center"/>
            <w:hideMark/>
          </w:tcPr>
          <w:p w14:paraId="3B055737"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581 </w:t>
            </w:r>
          </w:p>
        </w:tc>
        <w:tc>
          <w:tcPr>
            <w:tcW w:w="460" w:type="dxa"/>
            <w:tcBorders>
              <w:top w:val="nil"/>
              <w:left w:val="nil"/>
              <w:bottom w:val="single" w:sz="4" w:space="0" w:color="auto"/>
              <w:right w:val="single" w:sz="4" w:space="0" w:color="auto"/>
            </w:tcBorders>
            <w:shd w:val="clear" w:color="000000" w:fill="FFFFFF"/>
            <w:vAlign w:val="center"/>
            <w:hideMark/>
          </w:tcPr>
          <w:p w14:paraId="56EFAA0D"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535 </w:t>
            </w:r>
          </w:p>
        </w:tc>
        <w:tc>
          <w:tcPr>
            <w:tcW w:w="660" w:type="dxa"/>
            <w:tcBorders>
              <w:top w:val="nil"/>
              <w:left w:val="nil"/>
              <w:bottom w:val="single" w:sz="4" w:space="0" w:color="auto"/>
              <w:right w:val="single" w:sz="4" w:space="0" w:color="auto"/>
            </w:tcBorders>
            <w:shd w:val="clear" w:color="000000" w:fill="FFFFFF"/>
            <w:vAlign w:val="center"/>
            <w:hideMark/>
          </w:tcPr>
          <w:p w14:paraId="435BA318"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9%</w:t>
            </w:r>
          </w:p>
        </w:tc>
        <w:tc>
          <w:tcPr>
            <w:tcW w:w="560" w:type="dxa"/>
            <w:tcBorders>
              <w:top w:val="nil"/>
              <w:left w:val="nil"/>
              <w:bottom w:val="single" w:sz="4" w:space="0" w:color="auto"/>
              <w:right w:val="single" w:sz="4" w:space="0" w:color="auto"/>
            </w:tcBorders>
            <w:shd w:val="clear" w:color="000000" w:fill="DDEBF7"/>
            <w:vAlign w:val="center"/>
            <w:hideMark/>
          </w:tcPr>
          <w:p w14:paraId="2D8C988D"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765 </w:t>
            </w:r>
          </w:p>
        </w:tc>
        <w:tc>
          <w:tcPr>
            <w:tcW w:w="460" w:type="dxa"/>
            <w:tcBorders>
              <w:top w:val="nil"/>
              <w:left w:val="nil"/>
              <w:bottom w:val="single" w:sz="4" w:space="0" w:color="auto"/>
              <w:right w:val="single" w:sz="4" w:space="0" w:color="auto"/>
            </w:tcBorders>
            <w:shd w:val="clear" w:color="000000" w:fill="DDEBF7"/>
            <w:vAlign w:val="center"/>
            <w:hideMark/>
          </w:tcPr>
          <w:p w14:paraId="05C521FB"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488 </w:t>
            </w:r>
          </w:p>
        </w:tc>
        <w:tc>
          <w:tcPr>
            <w:tcW w:w="660" w:type="dxa"/>
            <w:tcBorders>
              <w:top w:val="nil"/>
              <w:left w:val="nil"/>
              <w:bottom w:val="single" w:sz="4" w:space="0" w:color="auto"/>
              <w:right w:val="single" w:sz="4" w:space="0" w:color="auto"/>
            </w:tcBorders>
            <w:shd w:val="clear" w:color="000000" w:fill="DDEBF7"/>
            <w:vAlign w:val="center"/>
            <w:hideMark/>
          </w:tcPr>
          <w:p w14:paraId="76B55BF8"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57%</w:t>
            </w:r>
          </w:p>
        </w:tc>
        <w:tc>
          <w:tcPr>
            <w:tcW w:w="640" w:type="dxa"/>
            <w:tcBorders>
              <w:top w:val="nil"/>
              <w:left w:val="single" w:sz="8" w:space="0" w:color="auto"/>
              <w:bottom w:val="single" w:sz="4" w:space="0" w:color="auto"/>
              <w:right w:val="single" w:sz="4" w:space="0" w:color="auto"/>
            </w:tcBorders>
            <w:shd w:val="clear" w:color="000000" w:fill="FCE4D6"/>
            <w:vAlign w:val="center"/>
            <w:hideMark/>
          </w:tcPr>
          <w:p w14:paraId="2696255E"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5,793 </w:t>
            </w:r>
          </w:p>
        </w:tc>
        <w:tc>
          <w:tcPr>
            <w:tcW w:w="580" w:type="dxa"/>
            <w:tcBorders>
              <w:top w:val="nil"/>
              <w:left w:val="nil"/>
              <w:bottom w:val="single" w:sz="4" w:space="0" w:color="auto"/>
              <w:right w:val="single" w:sz="4" w:space="0" w:color="auto"/>
            </w:tcBorders>
            <w:shd w:val="clear" w:color="000000" w:fill="FCE4D6"/>
            <w:vAlign w:val="center"/>
            <w:hideMark/>
          </w:tcPr>
          <w:p w14:paraId="69244CC1"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5,327 </w:t>
            </w:r>
          </w:p>
        </w:tc>
        <w:tc>
          <w:tcPr>
            <w:tcW w:w="660" w:type="dxa"/>
            <w:tcBorders>
              <w:top w:val="nil"/>
              <w:left w:val="nil"/>
              <w:bottom w:val="single" w:sz="4" w:space="0" w:color="auto"/>
              <w:right w:val="single" w:sz="8" w:space="0" w:color="auto"/>
            </w:tcBorders>
            <w:shd w:val="clear" w:color="000000" w:fill="FCE4D6"/>
            <w:vAlign w:val="center"/>
            <w:hideMark/>
          </w:tcPr>
          <w:p w14:paraId="30A17E80"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9%</w:t>
            </w:r>
          </w:p>
        </w:tc>
      </w:tr>
      <w:tr w:rsidR="00682944" w:rsidRPr="006A7630" w14:paraId="1D7B402D" w14:textId="77777777" w:rsidTr="00C46D42">
        <w:trPr>
          <w:trHeight w:val="240"/>
        </w:trPr>
        <w:tc>
          <w:tcPr>
            <w:tcW w:w="3140" w:type="dxa"/>
            <w:tcBorders>
              <w:top w:val="nil"/>
              <w:left w:val="single" w:sz="4" w:space="0" w:color="auto"/>
              <w:bottom w:val="single" w:sz="4" w:space="0" w:color="auto"/>
              <w:right w:val="single" w:sz="4" w:space="0" w:color="auto"/>
            </w:tcBorders>
            <w:shd w:val="clear" w:color="auto" w:fill="auto"/>
            <w:vAlign w:val="center"/>
            <w:hideMark/>
          </w:tcPr>
          <w:p w14:paraId="21B331CC" w14:textId="77777777" w:rsidR="00682944" w:rsidRPr="006A7630" w:rsidRDefault="00682944" w:rsidP="00C46D42">
            <w:pP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Q2 </w:t>
            </w:r>
          </w:p>
        </w:tc>
        <w:tc>
          <w:tcPr>
            <w:tcW w:w="560" w:type="dxa"/>
            <w:tcBorders>
              <w:top w:val="nil"/>
              <w:left w:val="nil"/>
              <w:bottom w:val="single" w:sz="4" w:space="0" w:color="auto"/>
              <w:right w:val="single" w:sz="4" w:space="0" w:color="auto"/>
            </w:tcBorders>
            <w:shd w:val="clear" w:color="000000" w:fill="FFF2CC"/>
            <w:vAlign w:val="center"/>
            <w:hideMark/>
          </w:tcPr>
          <w:p w14:paraId="728A229E"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1,107 </w:t>
            </w:r>
          </w:p>
        </w:tc>
        <w:tc>
          <w:tcPr>
            <w:tcW w:w="560" w:type="dxa"/>
            <w:tcBorders>
              <w:top w:val="nil"/>
              <w:left w:val="nil"/>
              <w:bottom w:val="single" w:sz="4" w:space="0" w:color="auto"/>
              <w:right w:val="single" w:sz="4" w:space="0" w:color="auto"/>
            </w:tcBorders>
            <w:shd w:val="clear" w:color="000000" w:fill="FFF2CC"/>
            <w:vAlign w:val="center"/>
            <w:hideMark/>
          </w:tcPr>
          <w:p w14:paraId="385EFA7D"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1,472 </w:t>
            </w:r>
          </w:p>
        </w:tc>
        <w:tc>
          <w:tcPr>
            <w:tcW w:w="660" w:type="dxa"/>
            <w:tcBorders>
              <w:top w:val="nil"/>
              <w:left w:val="nil"/>
              <w:bottom w:val="single" w:sz="4" w:space="0" w:color="auto"/>
              <w:right w:val="single" w:sz="4" w:space="0" w:color="auto"/>
            </w:tcBorders>
            <w:shd w:val="clear" w:color="000000" w:fill="FFF2CC"/>
            <w:vAlign w:val="center"/>
            <w:hideMark/>
          </w:tcPr>
          <w:p w14:paraId="2EBC6740"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-25%</w:t>
            </w:r>
          </w:p>
        </w:tc>
        <w:tc>
          <w:tcPr>
            <w:tcW w:w="560" w:type="dxa"/>
            <w:tcBorders>
              <w:top w:val="nil"/>
              <w:left w:val="nil"/>
              <w:bottom w:val="single" w:sz="4" w:space="0" w:color="auto"/>
              <w:right w:val="single" w:sz="4" w:space="0" w:color="auto"/>
            </w:tcBorders>
            <w:shd w:val="clear" w:color="000000" w:fill="C6E0B4"/>
            <w:vAlign w:val="center"/>
            <w:hideMark/>
          </w:tcPr>
          <w:p w14:paraId="0CD1D3ED"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1,297 </w:t>
            </w:r>
          </w:p>
        </w:tc>
        <w:tc>
          <w:tcPr>
            <w:tcW w:w="560" w:type="dxa"/>
            <w:tcBorders>
              <w:top w:val="nil"/>
              <w:left w:val="nil"/>
              <w:bottom w:val="single" w:sz="4" w:space="0" w:color="auto"/>
              <w:right w:val="single" w:sz="4" w:space="0" w:color="auto"/>
            </w:tcBorders>
            <w:shd w:val="clear" w:color="000000" w:fill="C6E0B4"/>
            <w:vAlign w:val="center"/>
            <w:hideMark/>
          </w:tcPr>
          <w:p w14:paraId="68BBDE1F"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1,554 </w:t>
            </w:r>
          </w:p>
        </w:tc>
        <w:tc>
          <w:tcPr>
            <w:tcW w:w="660" w:type="dxa"/>
            <w:tcBorders>
              <w:top w:val="nil"/>
              <w:left w:val="nil"/>
              <w:bottom w:val="single" w:sz="4" w:space="0" w:color="auto"/>
              <w:right w:val="single" w:sz="4" w:space="0" w:color="auto"/>
            </w:tcBorders>
            <w:shd w:val="clear" w:color="000000" w:fill="C6E0B4"/>
            <w:vAlign w:val="center"/>
            <w:hideMark/>
          </w:tcPr>
          <w:p w14:paraId="0A453FDB"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-17%</w:t>
            </w:r>
          </w:p>
        </w:tc>
        <w:tc>
          <w:tcPr>
            <w:tcW w:w="560" w:type="dxa"/>
            <w:tcBorders>
              <w:top w:val="nil"/>
              <w:left w:val="nil"/>
              <w:bottom w:val="single" w:sz="4" w:space="0" w:color="auto"/>
              <w:right w:val="single" w:sz="4" w:space="0" w:color="auto"/>
            </w:tcBorders>
            <w:shd w:val="clear" w:color="000000" w:fill="BFBFBF"/>
            <w:vAlign w:val="center"/>
            <w:hideMark/>
          </w:tcPr>
          <w:p w14:paraId="1DAF59F3"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1,981 </w:t>
            </w:r>
          </w:p>
        </w:tc>
        <w:tc>
          <w:tcPr>
            <w:tcW w:w="560" w:type="dxa"/>
            <w:tcBorders>
              <w:top w:val="nil"/>
              <w:left w:val="nil"/>
              <w:bottom w:val="single" w:sz="4" w:space="0" w:color="auto"/>
              <w:right w:val="single" w:sz="4" w:space="0" w:color="auto"/>
            </w:tcBorders>
            <w:shd w:val="clear" w:color="000000" w:fill="BFBFBF"/>
            <w:vAlign w:val="center"/>
            <w:hideMark/>
          </w:tcPr>
          <w:p w14:paraId="6B1A8B41"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1,261 </w:t>
            </w:r>
          </w:p>
        </w:tc>
        <w:tc>
          <w:tcPr>
            <w:tcW w:w="660" w:type="dxa"/>
            <w:tcBorders>
              <w:top w:val="nil"/>
              <w:left w:val="nil"/>
              <w:bottom w:val="single" w:sz="4" w:space="0" w:color="auto"/>
              <w:right w:val="single" w:sz="4" w:space="0" w:color="auto"/>
            </w:tcBorders>
            <w:shd w:val="clear" w:color="000000" w:fill="BFBFBF"/>
            <w:vAlign w:val="center"/>
            <w:hideMark/>
          </w:tcPr>
          <w:p w14:paraId="745D1D7E"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57%</w:t>
            </w:r>
          </w:p>
        </w:tc>
        <w:tc>
          <w:tcPr>
            <w:tcW w:w="520" w:type="dxa"/>
            <w:tcBorders>
              <w:top w:val="nil"/>
              <w:left w:val="nil"/>
              <w:bottom w:val="single" w:sz="4" w:space="0" w:color="auto"/>
              <w:right w:val="single" w:sz="4" w:space="0" w:color="auto"/>
            </w:tcBorders>
            <w:shd w:val="clear" w:color="000000" w:fill="FFFFFF"/>
            <w:vAlign w:val="center"/>
            <w:hideMark/>
          </w:tcPr>
          <w:p w14:paraId="334165BB"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611 </w:t>
            </w:r>
          </w:p>
        </w:tc>
        <w:tc>
          <w:tcPr>
            <w:tcW w:w="460" w:type="dxa"/>
            <w:tcBorders>
              <w:top w:val="nil"/>
              <w:left w:val="nil"/>
              <w:bottom w:val="single" w:sz="4" w:space="0" w:color="auto"/>
              <w:right w:val="single" w:sz="4" w:space="0" w:color="auto"/>
            </w:tcBorders>
            <w:shd w:val="clear" w:color="000000" w:fill="FFFFFF"/>
            <w:vAlign w:val="center"/>
            <w:hideMark/>
          </w:tcPr>
          <w:p w14:paraId="6EE8939E"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626 </w:t>
            </w:r>
          </w:p>
        </w:tc>
        <w:tc>
          <w:tcPr>
            <w:tcW w:w="660" w:type="dxa"/>
            <w:tcBorders>
              <w:top w:val="nil"/>
              <w:left w:val="nil"/>
              <w:bottom w:val="single" w:sz="4" w:space="0" w:color="auto"/>
              <w:right w:val="single" w:sz="4" w:space="0" w:color="auto"/>
            </w:tcBorders>
            <w:shd w:val="clear" w:color="000000" w:fill="FFFFFF"/>
            <w:vAlign w:val="center"/>
            <w:hideMark/>
          </w:tcPr>
          <w:p w14:paraId="6B7408AF"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-2%</w:t>
            </w:r>
          </w:p>
        </w:tc>
        <w:tc>
          <w:tcPr>
            <w:tcW w:w="560" w:type="dxa"/>
            <w:tcBorders>
              <w:top w:val="nil"/>
              <w:left w:val="nil"/>
              <w:bottom w:val="single" w:sz="4" w:space="0" w:color="auto"/>
              <w:right w:val="single" w:sz="4" w:space="0" w:color="auto"/>
            </w:tcBorders>
            <w:shd w:val="clear" w:color="000000" w:fill="DDEBF7"/>
            <w:vAlign w:val="center"/>
            <w:hideMark/>
          </w:tcPr>
          <w:p w14:paraId="5D7E1E2E"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455 </w:t>
            </w:r>
          </w:p>
        </w:tc>
        <w:tc>
          <w:tcPr>
            <w:tcW w:w="460" w:type="dxa"/>
            <w:tcBorders>
              <w:top w:val="nil"/>
              <w:left w:val="nil"/>
              <w:bottom w:val="single" w:sz="4" w:space="0" w:color="auto"/>
              <w:right w:val="single" w:sz="4" w:space="0" w:color="auto"/>
            </w:tcBorders>
            <w:shd w:val="clear" w:color="000000" w:fill="DDEBF7"/>
            <w:vAlign w:val="center"/>
            <w:hideMark/>
          </w:tcPr>
          <w:p w14:paraId="4A58A73F"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387 </w:t>
            </w:r>
          </w:p>
        </w:tc>
        <w:tc>
          <w:tcPr>
            <w:tcW w:w="660" w:type="dxa"/>
            <w:tcBorders>
              <w:top w:val="nil"/>
              <w:left w:val="nil"/>
              <w:bottom w:val="single" w:sz="4" w:space="0" w:color="auto"/>
              <w:right w:val="single" w:sz="4" w:space="0" w:color="auto"/>
            </w:tcBorders>
            <w:shd w:val="clear" w:color="000000" w:fill="DDEBF7"/>
            <w:vAlign w:val="center"/>
            <w:hideMark/>
          </w:tcPr>
          <w:p w14:paraId="4615023D"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18%</w:t>
            </w:r>
          </w:p>
        </w:tc>
        <w:tc>
          <w:tcPr>
            <w:tcW w:w="640" w:type="dxa"/>
            <w:tcBorders>
              <w:top w:val="nil"/>
              <w:left w:val="single" w:sz="8" w:space="0" w:color="auto"/>
              <w:bottom w:val="single" w:sz="4" w:space="0" w:color="auto"/>
              <w:right w:val="single" w:sz="4" w:space="0" w:color="auto"/>
            </w:tcBorders>
            <w:shd w:val="clear" w:color="000000" w:fill="FCE4D6"/>
            <w:vAlign w:val="center"/>
            <w:hideMark/>
          </w:tcPr>
          <w:p w14:paraId="2F03BCA5"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5,451 </w:t>
            </w:r>
          </w:p>
        </w:tc>
        <w:tc>
          <w:tcPr>
            <w:tcW w:w="580" w:type="dxa"/>
            <w:tcBorders>
              <w:top w:val="nil"/>
              <w:left w:val="nil"/>
              <w:bottom w:val="single" w:sz="4" w:space="0" w:color="auto"/>
              <w:right w:val="single" w:sz="4" w:space="0" w:color="auto"/>
            </w:tcBorders>
            <w:shd w:val="clear" w:color="000000" w:fill="FCE4D6"/>
            <w:vAlign w:val="center"/>
            <w:hideMark/>
          </w:tcPr>
          <w:p w14:paraId="3D68E1A7"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5,301 </w:t>
            </w:r>
          </w:p>
        </w:tc>
        <w:tc>
          <w:tcPr>
            <w:tcW w:w="660" w:type="dxa"/>
            <w:tcBorders>
              <w:top w:val="nil"/>
              <w:left w:val="nil"/>
              <w:bottom w:val="single" w:sz="4" w:space="0" w:color="auto"/>
              <w:right w:val="single" w:sz="8" w:space="0" w:color="auto"/>
            </w:tcBorders>
            <w:shd w:val="clear" w:color="000000" w:fill="FCE4D6"/>
            <w:vAlign w:val="center"/>
            <w:hideMark/>
          </w:tcPr>
          <w:p w14:paraId="7BA5AA17"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3%</w:t>
            </w:r>
          </w:p>
        </w:tc>
      </w:tr>
      <w:tr w:rsidR="00682944" w:rsidRPr="006A7630" w14:paraId="79793F4A" w14:textId="77777777" w:rsidTr="00C46D42">
        <w:trPr>
          <w:trHeight w:val="240"/>
        </w:trPr>
        <w:tc>
          <w:tcPr>
            <w:tcW w:w="3140" w:type="dxa"/>
            <w:tcBorders>
              <w:top w:val="nil"/>
              <w:left w:val="single" w:sz="4" w:space="0" w:color="auto"/>
              <w:bottom w:val="single" w:sz="4" w:space="0" w:color="auto"/>
              <w:right w:val="single" w:sz="4" w:space="0" w:color="auto"/>
            </w:tcBorders>
            <w:shd w:val="clear" w:color="auto" w:fill="auto"/>
            <w:vAlign w:val="center"/>
            <w:hideMark/>
          </w:tcPr>
          <w:p w14:paraId="1C59AFBA" w14:textId="77777777" w:rsidR="00682944" w:rsidRPr="006A7630" w:rsidRDefault="00682944" w:rsidP="00C46D42">
            <w:pP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Q3 </w:t>
            </w:r>
          </w:p>
        </w:tc>
        <w:tc>
          <w:tcPr>
            <w:tcW w:w="560" w:type="dxa"/>
            <w:tcBorders>
              <w:top w:val="nil"/>
              <w:left w:val="nil"/>
              <w:bottom w:val="single" w:sz="4" w:space="0" w:color="auto"/>
              <w:right w:val="single" w:sz="4" w:space="0" w:color="auto"/>
            </w:tcBorders>
            <w:shd w:val="clear" w:color="000000" w:fill="FFF2CC"/>
            <w:vAlign w:val="center"/>
            <w:hideMark/>
          </w:tcPr>
          <w:p w14:paraId="37B740F2"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1,457 </w:t>
            </w:r>
          </w:p>
        </w:tc>
        <w:tc>
          <w:tcPr>
            <w:tcW w:w="560" w:type="dxa"/>
            <w:tcBorders>
              <w:top w:val="nil"/>
              <w:left w:val="nil"/>
              <w:bottom w:val="single" w:sz="4" w:space="0" w:color="auto"/>
              <w:right w:val="single" w:sz="4" w:space="0" w:color="auto"/>
            </w:tcBorders>
            <w:shd w:val="clear" w:color="000000" w:fill="FFF2CC"/>
            <w:vAlign w:val="center"/>
            <w:hideMark/>
          </w:tcPr>
          <w:p w14:paraId="0C435D9B"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1,198 </w:t>
            </w:r>
          </w:p>
        </w:tc>
        <w:tc>
          <w:tcPr>
            <w:tcW w:w="660" w:type="dxa"/>
            <w:tcBorders>
              <w:top w:val="nil"/>
              <w:left w:val="nil"/>
              <w:bottom w:val="single" w:sz="4" w:space="0" w:color="auto"/>
              <w:right w:val="single" w:sz="4" w:space="0" w:color="auto"/>
            </w:tcBorders>
            <w:shd w:val="clear" w:color="000000" w:fill="FFF2CC"/>
            <w:vAlign w:val="center"/>
            <w:hideMark/>
          </w:tcPr>
          <w:p w14:paraId="0F6AC70C"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22%</w:t>
            </w:r>
          </w:p>
        </w:tc>
        <w:tc>
          <w:tcPr>
            <w:tcW w:w="560" w:type="dxa"/>
            <w:tcBorders>
              <w:top w:val="nil"/>
              <w:left w:val="nil"/>
              <w:bottom w:val="single" w:sz="4" w:space="0" w:color="auto"/>
              <w:right w:val="single" w:sz="4" w:space="0" w:color="auto"/>
            </w:tcBorders>
            <w:shd w:val="clear" w:color="000000" w:fill="C6E0B4"/>
            <w:vAlign w:val="center"/>
            <w:hideMark/>
          </w:tcPr>
          <w:p w14:paraId="0E62D2A2"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1,574 </w:t>
            </w:r>
          </w:p>
        </w:tc>
        <w:tc>
          <w:tcPr>
            <w:tcW w:w="560" w:type="dxa"/>
            <w:tcBorders>
              <w:top w:val="nil"/>
              <w:left w:val="nil"/>
              <w:bottom w:val="single" w:sz="4" w:space="0" w:color="auto"/>
              <w:right w:val="single" w:sz="4" w:space="0" w:color="auto"/>
            </w:tcBorders>
            <w:shd w:val="clear" w:color="000000" w:fill="C6E0B4"/>
            <w:vAlign w:val="center"/>
            <w:hideMark/>
          </w:tcPr>
          <w:p w14:paraId="003737F8"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1,409 </w:t>
            </w:r>
          </w:p>
        </w:tc>
        <w:tc>
          <w:tcPr>
            <w:tcW w:w="660" w:type="dxa"/>
            <w:tcBorders>
              <w:top w:val="nil"/>
              <w:left w:val="nil"/>
              <w:bottom w:val="single" w:sz="4" w:space="0" w:color="auto"/>
              <w:right w:val="single" w:sz="4" w:space="0" w:color="auto"/>
            </w:tcBorders>
            <w:shd w:val="clear" w:color="000000" w:fill="C6E0B4"/>
            <w:vAlign w:val="center"/>
            <w:hideMark/>
          </w:tcPr>
          <w:p w14:paraId="616AD186"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12%</w:t>
            </w:r>
          </w:p>
        </w:tc>
        <w:tc>
          <w:tcPr>
            <w:tcW w:w="560" w:type="dxa"/>
            <w:tcBorders>
              <w:top w:val="nil"/>
              <w:left w:val="nil"/>
              <w:bottom w:val="single" w:sz="4" w:space="0" w:color="auto"/>
              <w:right w:val="single" w:sz="4" w:space="0" w:color="auto"/>
            </w:tcBorders>
            <w:shd w:val="clear" w:color="000000" w:fill="BFBFBF"/>
            <w:vAlign w:val="center"/>
            <w:hideMark/>
          </w:tcPr>
          <w:p w14:paraId="59F4F6DE"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1,501 </w:t>
            </w:r>
          </w:p>
        </w:tc>
        <w:tc>
          <w:tcPr>
            <w:tcW w:w="560" w:type="dxa"/>
            <w:tcBorders>
              <w:top w:val="nil"/>
              <w:left w:val="nil"/>
              <w:bottom w:val="single" w:sz="4" w:space="0" w:color="auto"/>
              <w:right w:val="single" w:sz="4" w:space="0" w:color="auto"/>
            </w:tcBorders>
            <w:shd w:val="clear" w:color="000000" w:fill="BFBFBF"/>
            <w:vAlign w:val="center"/>
            <w:hideMark/>
          </w:tcPr>
          <w:p w14:paraId="25AF8E2C"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1,204 </w:t>
            </w:r>
          </w:p>
        </w:tc>
        <w:tc>
          <w:tcPr>
            <w:tcW w:w="660" w:type="dxa"/>
            <w:tcBorders>
              <w:top w:val="nil"/>
              <w:left w:val="nil"/>
              <w:bottom w:val="single" w:sz="4" w:space="0" w:color="auto"/>
              <w:right w:val="single" w:sz="4" w:space="0" w:color="auto"/>
            </w:tcBorders>
            <w:shd w:val="clear" w:color="000000" w:fill="BFBFBF"/>
            <w:vAlign w:val="center"/>
            <w:hideMark/>
          </w:tcPr>
          <w:p w14:paraId="5AEDFA8F"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25%</w:t>
            </w:r>
          </w:p>
        </w:tc>
        <w:tc>
          <w:tcPr>
            <w:tcW w:w="520" w:type="dxa"/>
            <w:tcBorders>
              <w:top w:val="nil"/>
              <w:left w:val="nil"/>
              <w:bottom w:val="single" w:sz="4" w:space="0" w:color="auto"/>
              <w:right w:val="single" w:sz="4" w:space="0" w:color="auto"/>
            </w:tcBorders>
            <w:shd w:val="clear" w:color="000000" w:fill="FFFFFF"/>
            <w:vAlign w:val="center"/>
            <w:hideMark/>
          </w:tcPr>
          <w:p w14:paraId="76B23236"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876 </w:t>
            </w:r>
          </w:p>
        </w:tc>
        <w:tc>
          <w:tcPr>
            <w:tcW w:w="460" w:type="dxa"/>
            <w:tcBorders>
              <w:top w:val="nil"/>
              <w:left w:val="nil"/>
              <w:bottom w:val="single" w:sz="4" w:space="0" w:color="auto"/>
              <w:right w:val="single" w:sz="4" w:space="0" w:color="auto"/>
            </w:tcBorders>
            <w:shd w:val="clear" w:color="000000" w:fill="FFFFFF"/>
            <w:vAlign w:val="center"/>
            <w:hideMark/>
          </w:tcPr>
          <w:p w14:paraId="2D3D41E5"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632 </w:t>
            </w:r>
          </w:p>
        </w:tc>
        <w:tc>
          <w:tcPr>
            <w:tcW w:w="660" w:type="dxa"/>
            <w:tcBorders>
              <w:top w:val="nil"/>
              <w:left w:val="nil"/>
              <w:bottom w:val="single" w:sz="4" w:space="0" w:color="auto"/>
              <w:right w:val="single" w:sz="4" w:space="0" w:color="auto"/>
            </w:tcBorders>
            <w:shd w:val="clear" w:color="000000" w:fill="FFFFFF"/>
            <w:vAlign w:val="center"/>
            <w:hideMark/>
          </w:tcPr>
          <w:p w14:paraId="2215C6D5"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39%</w:t>
            </w:r>
          </w:p>
        </w:tc>
        <w:tc>
          <w:tcPr>
            <w:tcW w:w="560" w:type="dxa"/>
            <w:tcBorders>
              <w:top w:val="nil"/>
              <w:left w:val="nil"/>
              <w:bottom w:val="single" w:sz="4" w:space="0" w:color="auto"/>
              <w:right w:val="single" w:sz="4" w:space="0" w:color="auto"/>
            </w:tcBorders>
            <w:shd w:val="clear" w:color="000000" w:fill="DDEBF7"/>
            <w:vAlign w:val="center"/>
            <w:hideMark/>
          </w:tcPr>
          <w:p w14:paraId="3879AEA6"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1,176 </w:t>
            </w:r>
          </w:p>
        </w:tc>
        <w:tc>
          <w:tcPr>
            <w:tcW w:w="460" w:type="dxa"/>
            <w:tcBorders>
              <w:top w:val="nil"/>
              <w:left w:val="nil"/>
              <w:bottom w:val="single" w:sz="4" w:space="0" w:color="auto"/>
              <w:right w:val="single" w:sz="4" w:space="0" w:color="auto"/>
            </w:tcBorders>
            <w:shd w:val="clear" w:color="000000" w:fill="DDEBF7"/>
            <w:vAlign w:val="center"/>
            <w:hideMark/>
          </w:tcPr>
          <w:p w14:paraId="2F2DE4E8"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557 </w:t>
            </w:r>
          </w:p>
        </w:tc>
        <w:tc>
          <w:tcPr>
            <w:tcW w:w="660" w:type="dxa"/>
            <w:tcBorders>
              <w:top w:val="nil"/>
              <w:left w:val="nil"/>
              <w:bottom w:val="single" w:sz="4" w:space="0" w:color="auto"/>
              <w:right w:val="single" w:sz="4" w:space="0" w:color="auto"/>
            </w:tcBorders>
            <w:shd w:val="clear" w:color="000000" w:fill="DDEBF7"/>
            <w:vAlign w:val="center"/>
            <w:hideMark/>
          </w:tcPr>
          <w:p w14:paraId="0EB36084"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111%</w:t>
            </w:r>
          </w:p>
        </w:tc>
        <w:tc>
          <w:tcPr>
            <w:tcW w:w="640" w:type="dxa"/>
            <w:tcBorders>
              <w:top w:val="nil"/>
              <w:left w:val="single" w:sz="8" w:space="0" w:color="auto"/>
              <w:bottom w:val="single" w:sz="4" w:space="0" w:color="auto"/>
              <w:right w:val="single" w:sz="4" w:space="0" w:color="auto"/>
            </w:tcBorders>
            <w:shd w:val="clear" w:color="000000" w:fill="FCE4D6"/>
            <w:vAlign w:val="center"/>
            <w:hideMark/>
          </w:tcPr>
          <w:p w14:paraId="128A5F54"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6,584 </w:t>
            </w:r>
          </w:p>
        </w:tc>
        <w:tc>
          <w:tcPr>
            <w:tcW w:w="580" w:type="dxa"/>
            <w:tcBorders>
              <w:top w:val="nil"/>
              <w:left w:val="nil"/>
              <w:bottom w:val="single" w:sz="4" w:space="0" w:color="auto"/>
              <w:right w:val="single" w:sz="4" w:space="0" w:color="auto"/>
            </w:tcBorders>
            <w:shd w:val="clear" w:color="000000" w:fill="FCE4D6"/>
            <w:vAlign w:val="center"/>
            <w:hideMark/>
          </w:tcPr>
          <w:p w14:paraId="6177D5E8"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5,001 </w:t>
            </w:r>
          </w:p>
        </w:tc>
        <w:tc>
          <w:tcPr>
            <w:tcW w:w="660" w:type="dxa"/>
            <w:tcBorders>
              <w:top w:val="nil"/>
              <w:left w:val="nil"/>
              <w:bottom w:val="single" w:sz="4" w:space="0" w:color="auto"/>
              <w:right w:val="single" w:sz="8" w:space="0" w:color="auto"/>
            </w:tcBorders>
            <w:shd w:val="clear" w:color="000000" w:fill="FCE4D6"/>
            <w:vAlign w:val="center"/>
            <w:hideMark/>
          </w:tcPr>
          <w:p w14:paraId="4D560E8E"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32%</w:t>
            </w:r>
          </w:p>
        </w:tc>
      </w:tr>
      <w:tr w:rsidR="00682944" w:rsidRPr="006A7630" w14:paraId="14362C22" w14:textId="77777777" w:rsidTr="00C46D42">
        <w:trPr>
          <w:trHeight w:val="240"/>
        </w:trPr>
        <w:tc>
          <w:tcPr>
            <w:tcW w:w="3140" w:type="dxa"/>
            <w:tcBorders>
              <w:top w:val="nil"/>
              <w:left w:val="single" w:sz="4" w:space="0" w:color="auto"/>
              <w:bottom w:val="single" w:sz="4" w:space="0" w:color="auto"/>
              <w:right w:val="single" w:sz="4" w:space="0" w:color="auto"/>
            </w:tcBorders>
            <w:shd w:val="clear" w:color="auto" w:fill="auto"/>
            <w:vAlign w:val="center"/>
            <w:hideMark/>
          </w:tcPr>
          <w:p w14:paraId="3B7DF4B1" w14:textId="77777777" w:rsidR="00682944" w:rsidRPr="006A7630" w:rsidRDefault="00682944" w:rsidP="00C46D42">
            <w:pP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Q4 </w:t>
            </w:r>
          </w:p>
        </w:tc>
        <w:tc>
          <w:tcPr>
            <w:tcW w:w="560" w:type="dxa"/>
            <w:tcBorders>
              <w:top w:val="nil"/>
              <w:left w:val="nil"/>
              <w:bottom w:val="single" w:sz="4" w:space="0" w:color="auto"/>
              <w:right w:val="single" w:sz="4" w:space="0" w:color="auto"/>
            </w:tcBorders>
            <w:shd w:val="clear" w:color="000000" w:fill="FFF2CC"/>
            <w:vAlign w:val="center"/>
            <w:hideMark/>
          </w:tcPr>
          <w:p w14:paraId="6A20F90C"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1,719 </w:t>
            </w:r>
          </w:p>
        </w:tc>
        <w:tc>
          <w:tcPr>
            <w:tcW w:w="560" w:type="dxa"/>
            <w:tcBorders>
              <w:top w:val="nil"/>
              <w:left w:val="nil"/>
              <w:bottom w:val="single" w:sz="4" w:space="0" w:color="auto"/>
              <w:right w:val="single" w:sz="4" w:space="0" w:color="auto"/>
            </w:tcBorders>
            <w:shd w:val="clear" w:color="000000" w:fill="FFF2CC"/>
            <w:vAlign w:val="center"/>
            <w:hideMark/>
          </w:tcPr>
          <w:p w14:paraId="0DFF3DE5"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1,287 </w:t>
            </w:r>
          </w:p>
        </w:tc>
        <w:tc>
          <w:tcPr>
            <w:tcW w:w="660" w:type="dxa"/>
            <w:tcBorders>
              <w:top w:val="nil"/>
              <w:left w:val="nil"/>
              <w:bottom w:val="single" w:sz="4" w:space="0" w:color="auto"/>
              <w:right w:val="single" w:sz="4" w:space="0" w:color="auto"/>
            </w:tcBorders>
            <w:shd w:val="clear" w:color="000000" w:fill="FFF2CC"/>
            <w:vAlign w:val="center"/>
            <w:hideMark/>
          </w:tcPr>
          <w:p w14:paraId="13F62953"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34%</w:t>
            </w:r>
          </w:p>
        </w:tc>
        <w:tc>
          <w:tcPr>
            <w:tcW w:w="560" w:type="dxa"/>
            <w:tcBorders>
              <w:top w:val="nil"/>
              <w:left w:val="nil"/>
              <w:bottom w:val="single" w:sz="4" w:space="0" w:color="auto"/>
              <w:right w:val="single" w:sz="4" w:space="0" w:color="auto"/>
            </w:tcBorders>
            <w:shd w:val="clear" w:color="000000" w:fill="C6E0B4"/>
            <w:vAlign w:val="center"/>
            <w:hideMark/>
          </w:tcPr>
          <w:p w14:paraId="659C124B"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1,766 </w:t>
            </w:r>
          </w:p>
        </w:tc>
        <w:tc>
          <w:tcPr>
            <w:tcW w:w="560" w:type="dxa"/>
            <w:tcBorders>
              <w:top w:val="nil"/>
              <w:left w:val="nil"/>
              <w:bottom w:val="single" w:sz="4" w:space="0" w:color="auto"/>
              <w:right w:val="single" w:sz="4" w:space="0" w:color="auto"/>
            </w:tcBorders>
            <w:shd w:val="clear" w:color="000000" w:fill="C6E0B4"/>
            <w:vAlign w:val="center"/>
            <w:hideMark/>
          </w:tcPr>
          <w:p w14:paraId="2F76A97A"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1,577 </w:t>
            </w:r>
          </w:p>
        </w:tc>
        <w:tc>
          <w:tcPr>
            <w:tcW w:w="660" w:type="dxa"/>
            <w:tcBorders>
              <w:top w:val="nil"/>
              <w:left w:val="nil"/>
              <w:bottom w:val="single" w:sz="4" w:space="0" w:color="auto"/>
              <w:right w:val="single" w:sz="4" w:space="0" w:color="auto"/>
            </w:tcBorders>
            <w:shd w:val="clear" w:color="000000" w:fill="C6E0B4"/>
            <w:vAlign w:val="center"/>
            <w:hideMark/>
          </w:tcPr>
          <w:p w14:paraId="76508C2D"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12%</w:t>
            </w:r>
          </w:p>
        </w:tc>
        <w:tc>
          <w:tcPr>
            <w:tcW w:w="560" w:type="dxa"/>
            <w:tcBorders>
              <w:top w:val="nil"/>
              <w:left w:val="nil"/>
              <w:bottom w:val="single" w:sz="4" w:space="0" w:color="auto"/>
              <w:right w:val="single" w:sz="4" w:space="0" w:color="auto"/>
            </w:tcBorders>
            <w:shd w:val="clear" w:color="000000" w:fill="BFBFBF"/>
            <w:vAlign w:val="center"/>
            <w:hideMark/>
          </w:tcPr>
          <w:p w14:paraId="0B1E98E8"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1,558 </w:t>
            </w:r>
          </w:p>
        </w:tc>
        <w:tc>
          <w:tcPr>
            <w:tcW w:w="560" w:type="dxa"/>
            <w:tcBorders>
              <w:top w:val="nil"/>
              <w:left w:val="nil"/>
              <w:bottom w:val="single" w:sz="4" w:space="0" w:color="auto"/>
              <w:right w:val="single" w:sz="4" w:space="0" w:color="auto"/>
            </w:tcBorders>
            <w:shd w:val="clear" w:color="000000" w:fill="BFBFBF"/>
            <w:vAlign w:val="center"/>
            <w:hideMark/>
          </w:tcPr>
          <w:p w14:paraId="2FDCA7D1"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1,239 </w:t>
            </w:r>
          </w:p>
        </w:tc>
        <w:tc>
          <w:tcPr>
            <w:tcW w:w="660" w:type="dxa"/>
            <w:tcBorders>
              <w:top w:val="nil"/>
              <w:left w:val="nil"/>
              <w:bottom w:val="single" w:sz="4" w:space="0" w:color="auto"/>
              <w:right w:val="single" w:sz="4" w:space="0" w:color="auto"/>
            </w:tcBorders>
            <w:shd w:val="clear" w:color="000000" w:fill="BFBFBF"/>
            <w:vAlign w:val="center"/>
            <w:hideMark/>
          </w:tcPr>
          <w:p w14:paraId="3F1EC4DB"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26%</w:t>
            </w:r>
          </w:p>
        </w:tc>
        <w:tc>
          <w:tcPr>
            <w:tcW w:w="520" w:type="dxa"/>
            <w:tcBorders>
              <w:top w:val="nil"/>
              <w:left w:val="nil"/>
              <w:bottom w:val="single" w:sz="4" w:space="0" w:color="auto"/>
              <w:right w:val="single" w:sz="4" w:space="0" w:color="auto"/>
            </w:tcBorders>
            <w:shd w:val="clear" w:color="000000" w:fill="FFFFFF"/>
            <w:vAlign w:val="center"/>
            <w:hideMark/>
          </w:tcPr>
          <w:p w14:paraId="1A72EDC9"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1,109 </w:t>
            </w:r>
          </w:p>
        </w:tc>
        <w:tc>
          <w:tcPr>
            <w:tcW w:w="460" w:type="dxa"/>
            <w:tcBorders>
              <w:top w:val="nil"/>
              <w:left w:val="nil"/>
              <w:bottom w:val="single" w:sz="4" w:space="0" w:color="auto"/>
              <w:right w:val="single" w:sz="4" w:space="0" w:color="auto"/>
            </w:tcBorders>
            <w:shd w:val="clear" w:color="000000" w:fill="FFFFFF"/>
            <w:vAlign w:val="center"/>
            <w:hideMark/>
          </w:tcPr>
          <w:p w14:paraId="461904E5"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724 </w:t>
            </w:r>
          </w:p>
        </w:tc>
        <w:tc>
          <w:tcPr>
            <w:tcW w:w="660" w:type="dxa"/>
            <w:tcBorders>
              <w:top w:val="nil"/>
              <w:left w:val="nil"/>
              <w:bottom w:val="single" w:sz="4" w:space="0" w:color="auto"/>
              <w:right w:val="single" w:sz="4" w:space="0" w:color="auto"/>
            </w:tcBorders>
            <w:shd w:val="clear" w:color="000000" w:fill="FFFFFF"/>
            <w:vAlign w:val="center"/>
            <w:hideMark/>
          </w:tcPr>
          <w:p w14:paraId="48DDACF8"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53%</w:t>
            </w:r>
          </w:p>
        </w:tc>
        <w:tc>
          <w:tcPr>
            <w:tcW w:w="560" w:type="dxa"/>
            <w:tcBorders>
              <w:top w:val="nil"/>
              <w:left w:val="nil"/>
              <w:bottom w:val="single" w:sz="4" w:space="0" w:color="auto"/>
              <w:right w:val="single" w:sz="4" w:space="0" w:color="auto"/>
            </w:tcBorders>
            <w:shd w:val="clear" w:color="000000" w:fill="DDEBF7"/>
            <w:vAlign w:val="center"/>
            <w:hideMark/>
          </w:tcPr>
          <w:p w14:paraId="7B416F85"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1,490 </w:t>
            </w:r>
          </w:p>
        </w:tc>
        <w:tc>
          <w:tcPr>
            <w:tcW w:w="460" w:type="dxa"/>
            <w:tcBorders>
              <w:top w:val="nil"/>
              <w:left w:val="nil"/>
              <w:bottom w:val="single" w:sz="4" w:space="0" w:color="auto"/>
              <w:right w:val="single" w:sz="4" w:space="0" w:color="auto"/>
            </w:tcBorders>
            <w:shd w:val="clear" w:color="000000" w:fill="DDEBF7"/>
            <w:vAlign w:val="center"/>
            <w:hideMark/>
          </w:tcPr>
          <w:p w14:paraId="186041D2"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962 </w:t>
            </w:r>
          </w:p>
        </w:tc>
        <w:tc>
          <w:tcPr>
            <w:tcW w:w="660" w:type="dxa"/>
            <w:tcBorders>
              <w:top w:val="nil"/>
              <w:left w:val="nil"/>
              <w:bottom w:val="single" w:sz="4" w:space="0" w:color="auto"/>
              <w:right w:val="single" w:sz="4" w:space="0" w:color="auto"/>
            </w:tcBorders>
            <w:shd w:val="clear" w:color="000000" w:fill="DDEBF7"/>
            <w:vAlign w:val="center"/>
            <w:hideMark/>
          </w:tcPr>
          <w:p w14:paraId="3FC9DC8C"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55%</w:t>
            </w:r>
          </w:p>
        </w:tc>
        <w:tc>
          <w:tcPr>
            <w:tcW w:w="640" w:type="dxa"/>
            <w:tcBorders>
              <w:top w:val="nil"/>
              <w:left w:val="single" w:sz="8" w:space="0" w:color="auto"/>
              <w:bottom w:val="single" w:sz="4" w:space="0" w:color="auto"/>
              <w:right w:val="single" w:sz="4" w:space="0" w:color="auto"/>
            </w:tcBorders>
            <w:shd w:val="clear" w:color="000000" w:fill="FCE4D6"/>
            <w:vAlign w:val="center"/>
            <w:hideMark/>
          </w:tcPr>
          <w:p w14:paraId="3E1EB6BC"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7,642 </w:t>
            </w:r>
          </w:p>
        </w:tc>
        <w:tc>
          <w:tcPr>
            <w:tcW w:w="580" w:type="dxa"/>
            <w:tcBorders>
              <w:top w:val="nil"/>
              <w:left w:val="nil"/>
              <w:bottom w:val="single" w:sz="4" w:space="0" w:color="auto"/>
              <w:right w:val="single" w:sz="4" w:space="0" w:color="auto"/>
            </w:tcBorders>
            <w:shd w:val="clear" w:color="000000" w:fill="FCE4D6"/>
            <w:vAlign w:val="center"/>
            <w:hideMark/>
          </w:tcPr>
          <w:p w14:paraId="3B5515E6" w14:textId="77777777" w:rsidR="00682944" w:rsidRPr="006A7630" w:rsidRDefault="00682944" w:rsidP="00C46D42">
            <w:pPr>
              <w:jc w:val="center"/>
              <w:rPr>
                <w:rFonts w:ascii="Calibri" w:hAnsi="Calibri" w:cs="Calibri"/>
                <w:b/>
                <w:bCs/>
                <w:color w:val="000000"/>
                <w:sz w:val="14"/>
                <w:szCs w:val="14"/>
                <w:lang w:val="en-IE" w:eastAsia="en-IE"/>
              </w:rPr>
            </w:pPr>
            <w:r w:rsidRPr="006A7630">
              <w:rPr>
                <w:rFonts w:ascii="Calibri" w:hAnsi="Calibri" w:cs="Calibri"/>
                <w:b/>
                <w:bCs/>
                <w:color w:val="000000"/>
                <w:sz w:val="14"/>
                <w:szCs w:val="14"/>
                <w:lang w:val="en-IE" w:eastAsia="en-IE"/>
              </w:rPr>
              <w:t xml:space="preserve">5,788 </w:t>
            </w:r>
          </w:p>
        </w:tc>
        <w:tc>
          <w:tcPr>
            <w:tcW w:w="660" w:type="dxa"/>
            <w:tcBorders>
              <w:top w:val="nil"/>
              <w:left w:val="nil"/>
              <w:bottom w:val="single" w:sz="4" w:space="0" w:color="auto"/>
              <w:right w:val="single" w:sz="8" w:space="0" w:color="auto"/>
            </w:tcBorders>
            <w:shd w:val="clear" w:color="000000" w:fill="FCE4D6"/>
            <w:vAlign w:val="center"/>
            <w:hideMark/>
          </w:tcPr>
          <w:p w14:paraId="4A35FCF5" w14:textId="77777777" w:rsidR="00682944" w:rsidRPr="006A7630" w:rsidRDefault="00682944" w:rsidP="00C46D42">
            <w:pPr>
              <w:jc w:val="center"/>
              <w:rPr>
                <w:rFonts w:ascii="Calibri" w:hAnsi="Calibri" w:cs="Calibri"/>
                <w:b/>
                <w:bCs/>
                <w:color w:val="000000"/>
                <w:sz w:val="14"/>
                <w:szCs w:val="14"/>
                <w:lang w:val="en-IE" w:eastAsia="en-IE"/>
              </w:rPr>
            </w:pPr>
            <w:r>
              <w:rPr>
                <w:rFonts w:ascii="Calibri" w:hAnsi="Calibri" w:cs="Calibri"/>
                <w:b/>
                <w:bCs/>
                <w:color w:val="000000"/>
                <w:sz w:val="14"/>
                <w:szCs w:val="14"/>
                <w:lang w:val="en-IE" w:eastAsia="en-IE"/>
              </w:rPr>
              <w:t>+</w:t>
            </w:r>
            <w:r w:rsidRPr="006A7630">
              <w:rPr>
                <w:rFonts w:ascii="Calibri" w:hAnsi="Calibri" w:cs="Calibri"/>
                <w:b/>
                <w:bCs/>
                <w:color w:val="000000"/>
                <w:sz w:val="14"/>
                <w:szCs w:val="14"/>
                <w:lang w:val="en-IE" w:eastAsia="en-IE"/>
              </w:rPr>
              <w:t>32%</w:t>
            </w:r>
          </w:p>
        </w:tc>
      </w:tr>
    </w:tbl>
    <w:p w14:paraId="7D47C1C1" w14:textId="77777777" w:rsidR="00682944" w:rsidRDefault="00682944" w:rsidP="00682944">
      <w:pPr>
        <w:tabs>
          <w:tab w:val="left" w:pos="720"/>
        </w:tabs>
        <w:rPr>
          <w:rFonts w:asciiTheme="minorHAnsi" w:hAnsiTheme="minorHAnsi"/>
          <w:color w:val="FF0000"/>
          <w:sz w:val="16"/>
          <w:szCs w:val="16"/>
          <w:highlight w:val="yellow"/>
          <w:lang w:val="en-IE"/>
        </w:rPr>
      </w:pPr>
    </w:p>
    <w:p w14:paraId="44E10C2A" w14:textId="77777777" w:rsidR="00682944" w:rsidRDefault="00682944" w:rsidP="00682944">
      <w:pPr>
        <w:pStyle w:val="HTMLPreformatted"/>
        <w:rPr>
          <w:rFonts w:asciiTheme="minorHAnsi" w:hAnsiTheme="minorHAnsi"/>
          <w:b/>
          <w:lang w:eastAsia="en-IE"/>
        </w:rPr>
        <w:sectPr w:rsidR="00682944" w:rsidSect="00A72479">
          <w:footerReference w:type="even" r:id="rId16"/>
          <w:pgSz w:w="15840" w:h="12240" w:orient="landscape"/>
          <w:pgMar w:top="720" w:right="624" w:bottom="720" w:left="624" w:header="709" w:footer="709" w:gutter="0"/>
          <w:cols w:space="720"/>
          <w:docGrid w:linePitch="326"/>
        </w:sectPr>
      </w:pPr>
      <w:r w:rsidRPr="002B15FB">
        <w:rPr>
          <w:rFonts w:asciiTheme="minorHAnsi" w:hAnsiTheme="minorHAnsi"/>
          <w:sz w:val="16"/>
          <w:szCs w:val="16"/>
          <w:vertAlign w:val="superscript"/>
        </w:rPr>
        <w:t>1</w:t>
      </w:r>
      <w:r w:rsidRPr="00FD4204">
        <w:rPr>
          <w:rFonts w:asciiTheme="minorHAnsi" w:hAnsiTheme="minorHAnsi"/>
          <w:sz w:val="16"/>
          <w:szCs w:val="16"/>
        </w:rPr>
        <w:t>Flutter’s combination with TSG completed on May 5 2020. The pro forma monthly player data presented show Group players with TSG included for a full 12-month period in both 2019 and 2020. The pro forma data includes a 12-month contribution from Adjarabet in 2019 (completion date: Feb 1 2019).</w:t>
      </w:r>
    </w:p>
    <w:p w14:paraId="089C7543" w14:textId="77777777" w:rsidR="00682944" w:rsidRDefault="00682944" w:rsidP="00682944">
      <w:pPr>
        <w:rPr>
          <w:rFonts w:asciiTheme="minorHAnsi" w:hAnsiTheme="minorHAnsi"/>
          <w:b/>
          <w:sz w:val="20"/>
          <w:lang w:eastAsia="en-IE"/>
        </w:rPr>
      </w:pPr>
      <w:r>
        <w:rPr>
          <w:rFonts w:asciiTheme="minorHAnsi" w:hAnsiTheme="minorHAnsi"/>
          <w:b/>
          <w:sz w:val="20"/>
          <w:lang w:eastAsia="en-IE"/>
        </w:rPr>
        <w:lastRenderedPageBreak/>
        <w:t>Appendix 3</w:t>
      </w:r>
      <w:r w:rsidRPr="00B51C38">
        <w:rPr>
          <w:rFonts w:asciiTheme="minorHAnsi" w:hAnsiTheme="minorHAnsi"/>
          <w:b/>
          <w:sz w:val="20"/>
          <w:lang w:eastAsia="en-IE"/>
        </w:rPr>
        <w:t xml:space="preserve">: </w:t>
      </w:r>
      <w:r w:rsidRPr="00145AAE">
        <w:rPr>
          <w:rFonts w:asciiTheme="minorHAnsi" w:hAnsiTheme="minorHAnsi"/>
          <w:b/>
          <w:sz w:val="20"/>
          <w:lang w:eastAsia="en-IE"/>
        </w:rPr>
        <w:t xml:space="preserve"> </w:t>
      </w:r>
      <w:r>
        <w:rPr>
          <w:rFonts w:asciiTheme="minorHAnsi" w:hAnsiTheme="minorHAnsi"/>
          <w:b/>
          <w:sz w:val="20"/>
          <w:lang w:eastAsia="en-IE"/>
        </w:rPr>
        <w:t>Reconciliation of previously reported TSG results to Flutter pro forma results</w:t>
      </w:r>
    </w:p>
    <w:p w14:paraId="754B422F" w14:textId="77777777" w:rsidR="00682944" w:rsidRDefault="00682944" w:rsidP="00682944">
      <w:pPr>
        <w:rPr>
          <w:rFonts w:asciiTheme="minorHAnsi" w:hAnsiTheme="minorHAnsi"/>
          <w:i/>
          <w:sz w:val="20"/>
          <w:lang w:eastAsia="en-IE"/>
        </w:rPr>
      </w:pPr>
      <w:r>
        <w:rPr>
          <w:rFonts w:asciiTheme="minorHAnsi" w:hAnsiTheme="minorHAnsi"/>
          <w:i/>
          <w:sz w:val="20"/>
          <w:lang w:eastAsia="en-IE"/>
        </w:rPr>
        <w:t>Financial Year 2019</w:t>
      </w:r>
      <w:r w:rsidRPr="00D840C0">
        <w:rPr>
          <w:rFonts w:asciiTheme="minorHAnsi" w:hAnsiTheme="minorHAnsi"/>
          <w:i/>
          <w:sz w:val="20"/>
          <w:lang w:eastAsia="en-IE"/>
        </w:rPr>
        <w:t>, unaudited</w:t>
      </w:r>
    </w:p>
    <w:tbl>
      <w:tblPr>
        <w:tblW w:w="9440" w:type="dxa"/>
        <w:tblLook w:val="04A0" w:firstRow="1" w:lastRow="0" w:firstColumn="1" w:lastColumn="0" w:noHBand="0" w:noVBand="1"/>
      </w:tblPr>
      <w:tblGrid>
        <w:gridCol w:w="448"/>
        <w:gridCol w:w="1848"/>
        <w:gridCol w:w="960"/>
        <w:gridCol w:w="598"/>
        <w:gridCol w:w="580"/>
        <w:gridCol w:w="598"/>
        <w:gridCol w:w="960"/>
        <w:gridCol w:w="960"/>
        <w:gridCol w:w="448"/>
        <w:gridCol w:w="1020"/>
        <w:gridCol w:w="1020"/>
      </w:tblGrid>
      <w:tr w:rsidR="00682944" w:rsidRPr="00233D05" w14:paraId="149BFCA3" w14:textId="77777777" w:rsidTr="00C46D42">
        <w:trPr>
          <w:trHeight w:val="488"/>
        </w:trPr>
        <w:tc>
          <w:tcPr>
            <w:tcW w:w="448" w:type="dxa"/>
            <w:tcBorders>
              <w:top w:val="nil"/>
              <w:left w:val="nil"/>
              <w:bottom w:val="nil"/>
              <w:right w:val="nil"/>
            </w:tcBorders>
            <w:shd w:val="clear" w:color="auto" w:fill="auto"/>
            <w:noWrap/>
            <w:vAlign w:val="center"/>
            <w:hideMark/>
          </w:tcPr>
          <w:p w14:paraId="633703C7" w14:textId="77777777" w:rsidR="00682944" w:rsidRPr="00233D05" w:rsidRDefault="00682944" w:rsidP="00C46D42">
            <w:pPr>
              <w:rPr>
                <w:rFonts w:ascii="Times New Roman" w:hAnsi="Times New Roman"/>
                <w:sz w:val="20"/>
                <w:lang w:eastAsia="en-GB"/>
              </w:rPr>
            </w:pPr>
          </w:p>
        </w:tc>
        <w:tc>
          <w:tcPr>
            <w:tcW w:w="1848" w:type="dxa"/>
            <w:tcBorders>
              <w:top w:val="nil"/>
              <w:left w:val="nil"/>
              <w:bottom w:val="nil"/>
              <w:right w:val="nil"/>
            </w:tcBorders>
            <w:shd w:val="clear" w:color="auto" w:fill="auto"/>
            <w:noWrap/>
            <w:vAlign w:val="bottom"/>
            <w:hideMark/>
          </w:tcPr>
          <w:p w14:paraId="5098C920" w14:textId="77777777" w:rsidR="00682944" w:rsidRPr="00233D05" w:rsidRDefault="00682944" w:rsidP="00C46D42">
            <w:pPr>
              <w:rPr>
                <w:rFonts w:ascii="Times New Roman" w:hAnsi="Times New Roman"/>
                <w:sz w:val="20"/>
                <w:lang w:eastAsia="en-GB"/>
              </w:rPr>
            </w:pPr>
          </w:p>
        </w:tc>
        <w:tc>
          <w:tcPr>
            <w:tcW w:w="960" w:type="dxa"/>
            <w:vMerge w:val="restart"/>
            <w:tcBorders>
              <w:top w:val="single" w:sz="8" w:space="0" w:color="auto"/>
              <w:left w:val="single" w:sz="8" w:space="0" w:color="auto"/>
              <w:bottom w:val="single" w:sz="4" w:space="0" w:color="000000"/>
              <w:right w:val="single" w:sz="8" w:space="0" w:color="auto"/>
            </w:tcBorders>
            <w:shd w:val="clear" w:color="auto" w:fill="auto"/>
            <w:vAlign w:val="bottom"/>
            <w:hideMark/>
          </w:tcPr>
          <w:p w14:paraId="1068B6AE"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TSG Reported (US$m)</w:t>
            </w:r>
          </w:p>
        </w:tc>
        <w:tc>
          <w:tcPr>
            <w:tcW w:w="1776" w:type="dxa"/>
            <w:gridSpan w:val="3"/>
            <w:tcBorders>
              <w:top w:val="single" w:sz="4" w:space="0" w:color="auto"/>
              <w:left w:val="nil"/>
              <w:bottom w:val="single" w:sz="4" w:space="0" w:color="auto"/>
              <w:right w:val="nil"/>
            </w:tcBorders>
            <w:shd w:val="clear" w:color="auto" w:fill="auto"/>
            <w:vAlign w:val="bottom"/>
            <w:hideMark/>
          </w:tcPr>
          <w:p w14:paraId="1C34F3D3" w14:textId="77777777" w:rsidR="00682944" w:rsidRPr="00233D05" w:rsidRDefault="00682944" w:rsidP="00C46D42">
            <w:pPr>
              <w:jc w:val="center"/>
              <w:rPr>
                <w:rFonts w:ascii="Calibri" w:hAnsi="Calibri" w:cs="Calibri"/>
                <w:b/>
                <w:bCs/>
                <w:color w:val="C00000"/>
                <w:sz w:val="18"/>
                <w:szCs w:val="18"/>
                <w:lang w:eastAsia="en-GB"/>
              </w:rPr>
            </w:pPr>
            <w:r w:rsidRPr="00233D05">
              <w:rPr>
                <w:rFonts w:ascii="Calibri" w:hAnsi="Calibri" w:cs="Calibri"/>
                <w:b/>
                <w:bCs/>
                <w:color w:val="C00000"/>
                <w:sz w:val="18"/>
                <w:szCs w:val="18"/>
                <w:lang w:eastAsia="en-GB"/>
              </w:rPr>
              <w:t>Adjustments</w:t>
            </w:r>
            <w:r w:rsidRPr="00233D05">
              <w:rPr>
                <w:rFonts w:ascii="Calibri" w:hAnsi="Calibri" w:cs="Calibri"/>
                <w:b/>
                <w:bCs/>
                <w:color w:val="C00000"/>
                <w:sz w:val="18"/>
                <w:szCs w:val="18"/>
                <w:lang w:eastAsia="en-GB"/>
              </w:rPr>
              <w:br/>
              <w:t>(US$m)</w:t>
            </w:r>
          </w:p>
        </w:tc>
        <w:tc>
          <w:tcPr>
            <w:tcW w:w="960" w:type="dxa"/>
            <w:vMerge w:val="restart"/>
            <w:tcBorders>
              <w:top w:val="single" w:sz="8" w:space="0" w:color="auto"/>
              <w:left w:val="single" w:sz="8" w:space="0" w:color="auto"/>
              <w:bottom w:val="single" w:sz="4" w:space="0" w:color="000000"/>
              <w:right w:val="single" w:sz="8" w:space="0" w:color="auto"/>
            </w:tcBorders>
            <w:shd w:val="clear" w:color="auto" w:fill="auto"/>
            <w:vAlign w:val="bottom"/>
            <w:hideMark/>
          </w:tcPr>
          <w:p w14:paraId="367AAB7D"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Per Flutter policies (US$m)</w:t>
            </w:r>
          </w:p>
        </w:tc>
        <w:tc>
          <w:tcPr>
            <w:tcW w:w="960" w:type="dxa"/>
            <w:vMerge w:val="restart"/>
            <w:tcBorders>
              <w:top w:val="single" w:sz="4" w:space="0" w:color="auto"/>
              <w:left w:val="nil"/>
              <w:bottom w:val="single" w:sz="4" w:space="0" w:color="000000"/>
              <w:right w:val="single" w:sz="4" w:space="0" w:color="auto"/>
            </w:tcBorders>
            <w:shd w:val="clear" w:color="000000" w:fill="D6DCE4"/>
            <w:vAlign w:val="bottom"/>
            <w:hideMark/>
          </w:tcPr>
          <w:p w14:paraId="1B1198FA"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Legacy TSG pro forma (£m)</w:t>
            </w:r>
          </w:p>
        </w:tc>
        <w:tc>
          <w:tcPr>
            <w:tcW w:w="448" w:type="dxa"/>
            <w:tcBorders>
              <w:top w:val="nil"/>
              <w:left w:val="single" w:sz="4" w:space="0" w:color="auto"/>
              <w:bottom w:val="nil"/>
              <w:right w:val="single" w:sz="4" w:space="0" w:color="auto"/>
            </w:tcBorders>
            <w:shd w:val="clear" w:color="auto" w:fill="auto"/>
            <w:noWrap/>
            <w:vAlign w:val="center"/>
            <w:hideMark/>
          </w:tcPr>
          <w:p w14:paraId="0D267C00" w14:textId="77777777" w:rsidR="00682944" w:rsidRPr="00233D05" w:rsidRDefault="00682944" w:rsidP="00C46D42">
            <w:pPr>
              <w:jc w:val="center"/>
              <w:rPr>
                <w:rFonts w:ascii="Calibri" w:hAnsi="Calibri" w:cs="Calibri"/>
                <w:b/>
                <w:bCs/>
                <w:color w:val="000000"/>
                <w:sz w:val="18"/>
                <w:szCs w:val="18"/>
                <w:lang w:eastAsia="en-GB"/>
              </w:rPr>
            </w:pPr>
          </w:p>
        </w:tc>
        <w:tc>
          <w:tcPr>
            <w:tcW w:w="1020" w:type="dxa"/>
            <w:vMerge w:val="restart"/>
            <w:tcBorders>
              <w:top w:val="single" w:sz="4" w:space="0" w:color="auto"/>
              <w:left w:val="single" w:sz="4" w:space="0" w:color="auto"/>
              <w:bottom w:val="single" w:sz="4" w:space="0" w:color="000000"/>
              <w:right w:val="nil"/>
            </w:tcBorders>
            <w:shd w:val="clear" w:color="000000" w:fill="D6DCE4"/>
            <w:vAlign w:val="bottom"/>
            <w:hideMark/>
          </w:tcPr>
          <w:p w14:paraId="186FC2ED"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Legacy Flutter pro forma* (£m)</w:t>
            </w:r>
          </w:p>
        </w:tc>
        <w:tc>
          <w:tcPr>
            <w:tcW w:w="1020" w:type="dxa"/>
            <w:vMerge w:val="restart"/>
            <w:tcBorders>
              <w:top w:val="single" w:sz="8" w:space="0" w:color="auto"/>
              <w:left w:val="single" w:sz="8" w:space="0" w:color="auto"/>
              <w:bottom w:val="single" w:sz="4" w:space="0" w:color="000000"/>
              <w:right w:val="single" w:sz="8" w:space="0" w:color="auto"/>
            </w:tcBorders>
            <w:shd w:val="clear" w:color="000000" w:fill="ACB9CA"/>
            <w:vAlign w:val="bottom"/>
            <w:hideMark/>
          </w:tcPr>
          <w:p w14:paraId="1295B70C"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Total Flutter pro forma (£m)</w:t>
            </w:r>
          </w:p>
        </w:tc>
      </w:tr>
      <w:tr w:rsidR="00682944" w:rsidRPr="00233D05" w14:paraId="17886EBB" w14:textId="77777777" w:rsidTr="00C46D42">
        <w:trPr>
          <w:trHeight w:val="241"/>
        </w:trPr>
        <w:tc>
          <w:tcPr>
            <w:tcW w:w="448" w:type="dxa"/>
            <w:tcBorders>
              <w:top w:val="nil"/>
              <w:left w:val="nil"/>
              <w:bottom w:val="single" w:sz="4" w:space="0" w:color="auto"/>
              <w:right w:val="nil"/>
            </w:tcBorders>
            <w:shd w:val="clear" w:color="auto" w:fill="auto"/>
            <w:noWrap/>
            <w:vAlign w:val="center"/>
            <w:hideMark/>
          </w:tcPr>
          <w:p w14:paraId="3F37B250" w14:textId="77777777" w:rsidR="00682944" w:rsidRPr="00233D05" w:rsidRDefault="00682944" w:rsidP="00C46D42">
            <w:pPr>
              <w:jc w:val="center"/>
              <w:rPr>
                <w:rFonts w:ascii="Calibri" w:hAnsi="Calibri" w:cs="Calibri"/>
                <w:b/>
                <w:bCs/>
                <w:color w:val="000000"/>
                <w:sz w:val="18"/>
                <w:szCs w:val="18"/>
                <w:lang w:eastAsia="en-GB"/>
              </w:rPr>
            </w:pPr>
          </w:p>
        </w:tc>
        <w:tc>
          <w:tcPr>
            <w:tcW w:w="1848" w:type="dxa"/>
            <w:tcBorders>
              <w:top w:val="nil"/>
              <w:left w:val="nil"/>
              <w:bottom w:val="single" w:sz="4" w:space="0" w:color="auto"/>
              <w:right w:val="nil"/>
            </w:tcBorders>
            <w:shd w:val="clear" w:color="auto" w:fill="auto"/>
            <w:noWrap/>
            <w:vAlign w:val="bottom"/>
            <w:hideMark/>
          </w:tcPr>
          <w:p w14:paraId="56C06A46"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FY 2019</w:t>
            </w:r>
          </w:p>
        </w:tc>
        <w:tc>
          <w:tcPr>
            <w:tcW w:w="960" w:type="dxa"/>
            <w:vMerge/>
            <w:tcBorders>
              <w:top w:val="single" w:sz="8" w:space="0" w:color="auto"/>
              <w:left w:val="single" w:sz="8" w:space="0" w:color="auto"/>
              <w:bottom w:val="single" w:sz="4" w:space="0" w:color="000000"/>
              <w:right w:val="single" w:sz="8" w:space="0" w:color="auto"/>
            </w:tcBorders>
            <w:vAlign w:val="center"/>
            <w:hideMark/>
          </w:tcPr>
          <w:p w14:paraId="2EB9D6A6" w14:textId="77777777" w:rsidR="00682944" w:rsidRPr="00233D05" w:rsidRDefault="00682944" w:rsidP="00C46D42">
            <w:pPr>
              <w:rPr>
                <w:rFonts w:ascii="Calibri" w:hAnsi="Calibri" w:cs="Calibri"/>
                <w:b/>
                <w:bCs/>
                <w:color w:val="000000"/>
                <w:sz w:val="18"/>
                <w:szCs w:val="18"/>
                <w:lang w:eastAsia="en-GB"/>
              </w:rPr>
            </w:pPr>
          </w:p>
        </w:tc>
        <w:tc>
          <w:tcPr>
            <w:tcW w:w="598" w:type="dxa"/>
            <w:tcBorders>
              <w:top w:val="nil"/>
              <w:left w:val="nil"/>
              <w:bottom w:val="single" w:sz="4" w:space="0" w:color="auto"/>
              <w:right w:val="nil"/>
            </w:tcBorders>
            <w:shd w:val="clear" w:color="auto" w:fill="auto"/>
            <w:noWrap/>
            <w:vAlign w:val="bottom"/>
            <w:hideMark/>
          </w:tcPr>
          <w:p w14:paraId="2A6C6244"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1</w:t>
            </w:r>
          </w:p>
        </w:tc>
        <w:tc>
          <w:tcPr>
            <w:tcW w:w="580" w:type="dxa"/>
            <w:tcBorders>
              <w:top w:val="nil"/>
              <w:left w:val="nil"/>
              <w:bottom w:val="single" w:sz="4" w:space="0" w:color="auto"/>
              <w:right w:val="nil"/>
            </w:tcBorders>
            <w:shd w:val="clear" w:color="auto" w:fill="auto"/>
            <w:noWrap/>
            <w:vAlign w:val="bottom"/>
            <w:hideMark/>
          </w:tcPr>
          <w:p w14:paraId="1B029AE1"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2</w:t>
            </w:r>
          </w:p>
        </w:tc>
        <w:tc>
          <w:tcPr>
            <w:tcW w:w="598" w:type="dxa"/>
            <w:tcBorders>
              <w:top w:val="nil"/>
              <w:left w:val="nil"/>
              <w:bottom w:val="single" w:sz="4" w:space="0" w:color="auto"/>
              <w:right w:val="nil"/>
            </w:tcBorders>
            <w:shd w:val="clear" w:color="auto" w:fill="auto"/>
            <w:noWrap/>
            <w:vAlign w:val="bottom"/>
            <w:hideMark/>
          </w:tcPr>
          <w:p w14:paraId="4DFC6AD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3</w:t>
            </w:r>
          </w:p>
        </w:tc>
        <w:tc>
          <w:tcPr>
            <w:tcW w:w="960" w:type="dxa"/>
            <w:vMerge/>
            <w:tcBorders>
              <w:top w:val="single" w:sz="8" w:space="0" w:color="auto"/>
              <w:left w:val="single" w:sz="8" w:space="0" w:color="auto"/>
              <w:bottom w:val="single" w:sz="4" w:space="0" w:color="000000"/>
              <w:right w:val="single" w:sz="8" w:space="0" w:color="auto"/>
            </w:tcBorders>
            <w:vAlign w:val="center"/>
            <w:hideMark/>
          </w:tcPr>
          <w:p w14:paraId="679C011D" w14:textId="77777777" w:rsidR="00682944" w:rsidRPr="00233D05" w:rsidRDefault="00682944" w:rsidP="00C46D42">
            <w:pPr>
              <w:rPr>
                <w:rFonts w:ascii="Calibri" w:hAnsi="Calibri" w:cs="Calibri"/>
                <w:b/>
                <w:bCs/>
                <w:color w:val="000000"/>
                <w:sz w:val="18"/>
                <w:szCs w:val="18"/>
                <w:lang w:eastAsia="en-GB"/>
              </w:rPr>
            </w:pPr>
          </w:p>
        </w:tc>
        <w:tc>
          <w:tcPr>
            <w:tcW w:w="960" w:type="dxa"/>
            <w:vMerge/>
            <w:tcBorders>
              <w:top w:val="nil"/>
              <w:left w:val="nil"/>
              <w:bottom w:val="single" w:sz="4" w:space="0" w:color="000000"/>
              <w:right w:val="single" w:sz="4" w:space="0" w:color="auto"/>
            </w:tcBorders>
            <w:vAlign w:val="center"/>
            <w:hideMark/>
          </w:tcPr>
          <w:p w14:paraId="66E3A028" w14:textId="77777777" w:rsidR="00682944" w:rsidRPr="00233D05" w:rsidRDefault="00682944" w:rsidP="00C46D42">
            <w:pPr>
              <w:rPr>
                <w:rFonts w:ascii="Calibri" w:hAnsi="Calibri" w:cs="Calibri"/>
                <w:b/>
                <w:bCs/>
                <w:color w:val="000000"/>
                <w:sz w:val="18"/>
                <w:szCs w:val="18"/>
                <w:lang w:eastAsia="en-GB"/>
              </w:rPr>
            </w:pPr>
          </w:p>
        </w:tc>
        <w:tc>
          <w:tcPr>
            <w:tcW w:w="448" w:type="dxa"/>
            <w:tcBorders>
              <w:top w:val="nil"/>
              <w:left w:val="single" w:sz="4" w:space="0" w:color="auto"/>
              <w:bottom w:val="single" w:sz="4" w:space="0" w:color="auto"/>
              <w:right w:val="single" w:sz="4" w:space="0" w:color="auto"/>
            </w:tcBorders>
            <w:shd w:val="clear" w:color="auto" w:fill="auto"/>
            <w:noWrap/>
            <w:vAlign w:val="center"/>
            <w:hideMark/>
          </w:tcPr>
          <w:p w14:paraId="45840A94" w14:textId="77777777" w:rsidR="00682944" w:rsidRPr="00233D05" w:rsidRDefault="00682944" w:rsidP="00C46D42">
            <w:pPr>
              <w:jc w:val="right"/>
              <w:rPr>
                <w:rFonts w:ascii="Calibri" w:hAnsi="Calibri" w:cs="Calibri"/>
                <w:b/>
                <w:bCs/>
                <w:color w:val="000000"/>
                <w:sz w:val="18"/>
                <w:szCs w:val="18"/>
                <w:lang w:eastAsia="en-GB"/>
              </w:rPr>
            </w:pPr>
          </w:p>
        </w:tc>
        <w:tc>
          <w:tcPr>
            <w:tcW w:w="1020" w:type="dxa"/>
            <w:vMerge/>
            <w:tcBorders>
              <w:top w:val="nil"/>
              <w:left w:val="single" w:sz="4" w:space="0" w:color="auto"/>
              <w:bottom w:val="single" w:sz="4" w:space="0" w:color="000000"/>
              <w:right w:val="nil"/>
            </w:tcBorders>
            <w:vAlign w:val="center"/>
            <w:hideMark/>
          </w:tcPr>
          <w:p w14:paraId="7596A6C1" w14:textId="77777777" w:rsidR="00682944" w:rsidRPr="00233D05" w:rsidRDefault="00682944" w:rsidP="00C46D42">
            <w:pPr>
              <w:rPr>
                <w:rFonts w:ascii="Calibri" w:hAnsi="Calibri" w:cs="Calibri"/>
                <w:b/>
                <w:bCs/>
                <w:color w:val="000000"/>
                <w:sz w:val="18"/>
                <w:szCs w:val="18"/>
                <w:lang w:eastAsia="en-GB"/>
              </w:rPr>
            </w:pPr>
          </w:p>
        </w:tc>
        <w:tc>
          <w:tcPr>
            <w:tcW w:w="1020" w:type="dxa"/>
            <w:vMerge/>
            <w:tcBorders>
              <w:top w:val="single" w:sz="8" w:space="0" w:color="auto"/>
              <w:left w:val="single" w:sz="8" w:space="0" w:color="auto"/>
              <w:bottom w:val="single" w:sz="4" w:space="0" w:color="000000"/>
              <w:right w:val="single" w:sz="8" w:space="0" w:color="auto"/>
            </w:tcBorders>
            <w:vAlign w:val="center"/>
            <w:hideMark/>
          </w:tcPr>
          <w:p w14:paraId="2F8835E5" w14:textId="77777777" w:rsidR="00682944" w:rsidRPr="00233D05" w:rsidRDefault="00682944" w:rsidP="00C46D42">
            <w:pPr>
              <w:rPr>
                <w:rFonts w:ascii="Calibri" w:hAnsi="Calibri" w:cs="Calibri"/>
                <w:b/>
                <w:bCs/>
                <w:color w:val="000000"/>
                <w:sz w:val="18"/>
                <w:szCs w:val="18"/>
                <w:lang w:eastAsia="en-GB"/>
              </w:rPr>
            </w:pPr>
          </w:p>
        </w:tc>
      </w:tr>
      <w:tr w:rsidR="00682944" w:rsidRPr="00233D05" w14:paraId="4F79F7CD" w14:textId="77777777" w:rsidTr="00C46D42">
        <w:trPr>
          <w:trHeight w:val="34"/>
        </w:trPr>
        <w:tc>
          <w:tcPr>
            <w:tcW w:w="448" w:type="dxa"/>
            <w:tcBorders>
              <w:top w:val="single" w:sz="4" w:space="0" w:color="auto"/>
              <w:left w:val="single" w:sz="4" w:space="0" w:color="auto"/>
              <w:right w:val="single" w:sz="4" w:space="0" w:color="auto"/>
            </w:tcBorders>
            <w:shd w:val="clear" w:color="auto" w:fill="auto"/>
            <w:noWrap/>
            <w:vAlign w:val="center"/>
            <w:hideMark/>
          </w:tcPr>
          <w:p w14:paraId="680CBBEC" w14:textId="77777777" w:rsidR="00682944" w:rsidRPr="00233D05" w:rsidRDefault="00682944" w:rsidP="00C46D42">
            <w:pPr>
              <w:rPr>
                <w:rFonts w:ascii="Times New Roman" w:hAnsi="Times New Roman"/>
                <w:sz w:val="20"/>
                <w:lang w:eastAsia="en-GB"/>
              </w:rPr>
            </w:pPr>
          </w:p>
        </w:tc>
        <w:tc>
          <w:tcPr>
            <w:tcW w:w="1848" w:type="dxa"/>
            <w:tcBorders>
              <w:top w:val="nil"/>
              <w:left w:val="single" w:sz="4" w:space="0" w:color="auto"/>
              <w:right w:val="nil"/>
            </w:tcBorders>
            <w:shd w:val="clear" w:color="auto" w:fill="auto"/>
            <w:noWrap/>
            <w:vAlign w:val="bottom"/>
            <w:hideMark/>
          </w:tcPr>
          <w:p w14:paraId="4B922B38" w14:textId="77777777" w:rsidR="00682944" w:rsidRPr="00233D05" w:rsidRDefault="00682944" w:rsidP="00C46D42">
            <w:pPr>
              <w:rPr>
                <w:rFonts w:ascii="Times New Roman" w:hAnsi="Times New Roman"/>
                <w:sz w:val="20"/>
                <w:lang w:eastAsia="en-GB"/>
              </w:rPr>
            </w:pPr>
          </w:p>
        </w:tc>
        <w:tc>
          <w:tcPr>
            <w:tcW w:w="960" w:type="dxa"/>
            <w:tcBorders>
              <w:top w:val="nil"/>
              <w:left w:val="single" w:sz="8" w:space="0" w:color="auto"/>
              <w:right w:val="single" w:sz="8" w:space="0" w:color="auto"/>
            </w:tcBorders>
            <w:shd w:val="clear" w:color="auto" w:fill="auto"/>
            <w:noWrap/>
            <w:vAlign w:val="bottom"/>
            <w:hideMark/>
          </w:tcPr>
          <w:p w14:paraId="4190DF0E"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598" w:type="dxa"/>
            <w:tcBorders>
              <w:top w:val="nil"/>
              <w:left w:val="nil"/>
              <w:right w:val="nil"/>
            </w:tcBorders>
            <w:shd w:val="clear" w:color="auto" w:fill="auto"/>
            <w:noWrap/>
            <w:vAlign w:val="bottom"/>
            <w:hideMark/>
          </w:tcPr>
          <w:p w14:paraId="6DCA0283" w14:textId="77777777" w:rsidR="00682944" w:rsidRPr="00233D05" w:rsidRDefault="00682944" w:rsidP="00C46D42">
            <w:pPr>
              <w:jc w:val="right"/>
              <w:rPr>
                <w:rFonts w:ascii="Calibri" w:hAnsi="Calibri" w:cs="Calibri"/>
                <w:color w:val="000000"/>
                <w:sz w:val="2"/>
                <w:szCs w:val="2"/>
                <w:lang w:eastAsia="en-GB"/>
              </w:rPr>
            </w:pPr>
          </w:p>
        </w:tc>
        <w:tc>
          <w:tcPr>
            <w:tcW w:w="580" w:type="dxa"/>
            <w:tcBorders>
              <w:top w:val="nil"/>
              <w:left w:val="nil"/>
              <w:right w:val="nil"/>
            </w:tcBorders>
            <w:shd w:val="clear" w:color="auto" w:fill="auto"/>
            <w:noWrap/>
            <w:vAlign w:val="bottom"/>
            <w:hideMark/>
          </w:tcPr>
          <w:p w14:paraId="79CF410A" w14:textId="77777777" w:rsidR="00682944" w:rsidRPr="00233D05" w:rsidRDefault="00682944" w:rsidP="00C46D42">
            <w:pPr>
              <w:jc w:val="right"/>
              <w:rPr>
                <w:rFonts w:ascii="Times New Roman" w:hAnsi="Times New Roman"/>
                <w:sz w:val="20"/>
                <w:lang w:eastAsia="en-GB"/>
              </w:rPr>
            </w:pPr>
          </w:p>
        </w:tc>
        <w:tc>
          <w:tcPr>
            <w:tcW w:w="598" w:type="dxa"/>
            <w:tcBorders>
              <w:top w:val="nil"/>
              <w:left w:val="nil"/>
              <w:right w:val="nil"/>
            </w:tcBorders>
            <w:shd w:val="clear" w:color="auto" w:fill="auto"/>
            <w:noWrap/>
            <w:vAlign w:val="bottom"/>
            <w:hideMark/>
          </w:tcPr>
          <w:p w14:paraId="1EFF1ABD" w14:textId="77777777" w:rsidR="00682944" w:rsidRPr="00233D05" w:rsidRDefault="00682944" w:rsidP="00C46D42">
            <w:pPr>
              <w:jc w:val="right"/>
              <w:rPr>
                <w:rFonts w:ascii="Times New Roman" w:hAnsi="Times New Roman"/>
                <w:sz w:val="20"/>
                <w:lang w:eastAsia="en-GB"/>
              </w:rPr>
            </w:pPr>
          </w:p>
        </w:tc>
        <w:tc>
          <w:tcPr>
            <w:tcW w:w="960" w:type="dxa"/>
            <w:tcBorders>
              <w:top w:val="nil"/>
              <w:left w:val="single" w:sz="8" w:space="0" w:color="auto"/>
              <w:right w:val="single" w:sz="8" w:space="0" w:color="auto"/>
            </w:tcBorders>
            <w:shd w:val="clear" w:color="auto" w:fill="auto"/>
            <w:noWrap/>
            <w:vAlign w:val="bottom"/>
            <w:hideMark/>
          </w:tcPr>
          <w:p w14:paraId="3BB1931C"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960" w:type="dxa"/>
            <w:tcBorders>
              <w:top w:val="nil"/>
              <w:left w:val="nil"/>
              <w:right w:val="single" w:sz="4" w:space="0" w:color="auto"/>
            </w:tcBorders>
            <w:shd w:val="clear" w:color="000000" w:fill="D6DCE4"/>
            <w:noWrap/>
            <w:vAlign w:val="bottom"/>
            <w:hideMark/>
          </w:tcPr>
          <w:p w14:paraId="266579D5"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448" w:type="dxa"/>
            <w:tcBorders>
              <w:top w:val="single" w:sz="4" w:space="0" w:color="auto"/>
              <w:left w:val="single" w:sz="4" w:space="0" w:color="auto"/>
              <w:right w:val="single" w:sz="4" w:space="0" w:color="auto"/>
            </w:tcBorders>
            <w:shd w:val="clear" w:color="auto" w:fill="auto"/>
            <w:noWrap/>
            <w:vAlign w:val="center"/>
            <w:hideMark/>
          </w:tcPr>
          <w:p w14:paraId="1DFF9FFF" w14:textId="77777777" w:rsidR="00682944" w:rsidRPr="00233D05" w:rsidRDefault="00682944" w:rsidP="00C46D42">
            <w:pPr>
              <w:jc w:val="right"/>
              <w:rPr>
                <w:rFonts w:ascii="Calibri" w:hAnsi="Calibri" w:cs="Calibri"/>
                <w:color w:val="000000"/>
                <w:sz w:val="2"/>
                <w:szCs w:val="2"/>
                <w:lang w:eastAsia="en-GB"/>
              </w:rPr>
            </w:pPr>
          </w:p>
        </w:tc>
        <w:tc>
          <w:tcPr>
            <w:tcW w:w="1020" w:type="dxa"/>
            <w:tcBorders>
              <w:top w:val="single" w:sz="4" w:space="0" w:color="000000"/>
              <w:left w:val="single" w:sz="4" w:space="0" w:color="auto"/>
              <w:right w:val="nil"/>
            </w:tcBorders>
            <w:shd w:val="clear" w:color="000000" w:fill="D6DCE4"/>
            <w:noWrap/>
            <w:vAlign w:val="bottom"/>
            <w:hideMark/>
          </w:tcPr>
          <w:p w14:paraId="72A9B547"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1020" w:type="dxa"/>
            <w:tcBorders>
              <w:top w:val="single" w:sz="4" w:space="0" w:color="000000"/>
              <w:left w:val="single" w:sz="8" w:space="0" w:color="auto"/>
              <w:right w:val="single" w:sz="8" w:space="0" w:color="auto"/>
            </w:tcBorders>
            <w:shd w:val="clear" w:color="000000" w:fill="ACB9CA"/>
            <w:noWrap/>
            <w:vAlign w:val="bottom"/>
            <w:hideMark/>
          </w:tcPr>
          <w:p w14:paraId="739C551C"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r>
      <w:tr w:rsidR="00682944" w:rsidRPr="00233D05" w14:paraId="74060B07" w14:textId="77777777" w:rsidTr="00C46D42">
        <w:trPr>
          <w:trHeight w:val="214"/>
        </w:trPr>
        <w:tc>
          <w:tcPr>
            <w:tcW w:w="448" w:type="dxa"/>
            <w:vMerge w:val="restart"/>
            <w:tcBorders>
              <w:left w:val="single" w:sz="4" w:space="0" w:color="auto"/>
              <w:bottom w:val="single" w:sz="4" w:space="0" w:color="auto"/>
              <w:right w:val="single" w:sz="4" w:space="0" w:color="auto"/>
            </w:tcBorders>
            <w:shd w:val="clear" w:color="auto" w:fill="auto"/>
            <w:noWrap/>
            <w:textDirection w:val="btLr"/>
            <w:vAlign w:val="center"/>
            <w:hideMark/>
          </w:tcPr>
          <w:p w14:paraId="15244B37"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1848" w:type="dxa"/>
            <w:tcBorders>
              <w:left w:val="single" w:sz="4" w:space="0" w:color="auto"/>
              <w:bottom w:val="nil"/>
              <w:right w:val="single" w:sz="4" w:space="0" w:color="auto"/>
            </w:tcBorders>
            <w:shd w:val="clear" w:color="auto" w:fill="auto"/>
            <w:noWrap/>
            <w:vAlign w:val="bottom"/>
            <w:hideMark/>
          </w:tcPr>
          <w:p w14:paraId="2C664B5B"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Total revenue</w:t>
            </w:r>
          </w:p>
        </w:tc>
        <w:tc>
          <w:tcPr>
            <w:tcW w:w="960" w:type="dxa"/>
            <w:tcBorders>
              <w:left w:val="single" w:sz="4" w:space="0" w:color="auto"/>
              <w:bottom w:val="nil"/>
              <w:right w:val="single" w:sz="4" w:space="0" w:color="auto"/>
            </w:tcBorders>
            <w:shd w:val="clear" w:color="auto" w:fill="auto"/>
            <w:noWrap/>
            <w:vAlign w:val="center"/>
            <w:hideMark/>
          </w:tcPr>
          <w:p w14:paraId="6B65BBBF"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598" w:type="dxa"/>
            <w:tcBorders>
              <w:left w:val="single" w:sz="4" w:space="0" w:color="auto"/>
              <w:bottom w:val="nil"/>
            </w:tcBorders>
            <w:shd w:val="clear" w:color="auto" w:fill="auto"/>
            <w:noWrap/>
            <w:vAlign w:val="center"/>
            <w:hideMark/>
          </w:tcPr>
          <w:p w14:paraId="38E0787C"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580" w:type="dxa"/>
            <w:tcBorders>
              <w:bottom w:val="nil"/>
            </w:tcBorders>
            <w:shd w:val="clear" w:color="auto" w:fill="auto"/>
            <w:noWrap/>
            <w:vAlign w:val="center"/>
            <w:hideMark/>
          </w:tcPr>
          <w:p w14:paraId="167B0EAE"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598" w:type="dxa"/>
            <w:tcBorders>
              <w:bottom w:val="nil"/>
              <w:right w:val="single" w:sz="4" w:space="0" w:color="auto"/>
            </w:tcBorders>
            <w:shd w:val="clear" w:color="auto" w:fill="auto"/>
            <w:noWrap/>
            <w:vAlign w:val="center"/>
            <w:hideMark/>
          </w:tcPr>
          <w:p w14:paraId="09EEF6B1"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960" w:type="dxa"/>
            <w:tcBorders>
              <w:left w:val="single" w:sz="4" w:space="0" w:color="auto"/>
              <w:bottom w:val="nil"/>
              <w:right w:val="single" w:sz="4" w:space="0" w:color="auto"/>
            </w:tcBorders>
            <w:shd w:val="clear" w:color="auto" w:fill="auto"/>
            <w:noWrap/>
            <w:vAlign w:val="center"/>
            <w:hideMark/>
          </w:tcPr>
          <w:p w14:paraId="2F7A90BC"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960" w:type="dxa"/>
            <w:vMerge w:val="restart"/>
            <w:tcBorders>
              <w:left w:val="single" w:sz="4" w:space="0" w:color="auto"/>
              <w:right w:val="single" w:sz="4" w:space="0" w:color="auto"/>
            </w:tcBorders>
            <w:shd w:val="clear" w:color="000000" w:fill="D6DCE4"/>
            <w:noWrap/>
            <w:vAlign w:val="center"/>
            <w:hideMark/>
          </w:tcPr>
          <w:p w14:paraId="0C0F4B20"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N/A </w:t>
            </w:r>
          </w:p>
        </w:tc>
        <w:tc>
          <w:tcPr>
            <w:tcW w:w="448" w:type="dxa"/>
            <w:vMerge w:val="restart"/>
            <w:tcBorders>
              <w:left w:val="single" w:sz="4" w:space="0" w:color="auto"/>
              <w:right w:val="single" w:sz="4" w:space="0" w:color="auto"/>
            </w:tcBorders>
            <w:shd w:val="clear" w:color="auto" w:fill="auto"/>
            <w:noWrap/>
            <w:textDirection w:val="btLr"/>
            <w:vAlign w:val="center"/>
            <w:hideMark/>
          </w:tcPr>
          <w:p w14:paraId="41C1C166"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PPB*</w:t>
            </w:r>
          </w:p>
        </w:tc>
        <w:tc>
          <w:tcPr>
            <w:tcW w:w="1020" w:type="dxa"/>
            <w:tcBorders>
              <w:left w:val="single" w:sz="4" w:space="0" w:color="auto"/>
              <w:bottom w:val="nil"/>
              <w:right w:val="single" w:sz="4" w:space="0" w:color="auto"/>
            </w:tcBorders>
            <w:shd w:val="clear" w:color="000000" w:fill="D6DCE4"/>
            <w:noWrap/>
            <w:vAlign w:val="center"/>
            <w:hideMark/>
          </w:tcPr>
          <w:p w14:paraId="4125376D"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1,323 </w:t>
            </w:r>
          </w:p>
        </w:tc>
        <w:tc>
          <w:tcPr>
            <w:tcW w:w="1020" w:type="dxa"/>
            <w:tcBorders>
              <w:left w:val="single" w:sz="4" w:space="0" w:color="auto"/>
              <w:bottom w:val="nil"/>
              <w:right w:val="single" w:sz="4" w:space="0" w:color="auto"/>
            </w:tcBorders>
            <w:shd w:val="clear" w:color="000000" w:fill="ACB9CA"/>
            <w:noWrap/>
            <w:vAlign w:val="center"/>
            <w:hideMark/>
          </w:tcPr>
          <w:p w14:paraId="4BCC347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1,323 </w:t>
            </w:r>
          </w:p>
        </w:tc>
      </w:tr>
      <w:tr w:rsidR="00682944" w:rsidRPr="00233D05" w14:paraId="3C4509F9"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26E1FC29"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46938B08"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Cost of sales</w:t>
            </w:r>
          </w:p>
        </w:tc>
        <w:tc>
          <w:tcPr>
            <w:tcW w:w="960" w:type="dxa"/>
            <w:tcBorders>
              <w:top w:val="nil"/>
              <w:left w:val="single" w:sz="8" w:space="0" w:color="auto"/>
              <w:bottom w:val="nil"/>
              <w:right w:val="single" w:sz="8" w:space="0" w:color="auto"/>
            </w:tcBorders>
            <w:shd w:val="clear" w:color="auto" w:fill="auto"/>
            <w:noWrap/>
            <w:vAlign w:val="center"/>
            <w:hideMark/>
          </w:tcPr>
          <w:p w14:paraId="25499F74"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598" w:type="dxa"/>
            <w:tcBorders>
              <w:top w:val="nil"/>
              <w:left w:val="nil"/>
              <w:bottom w:val="nil"/>
              <w:right w:val="nil"/>
            </w:tcBorders>
            <w:shd w:val="clear" w:color="auto" w:fill="auto"/>
            <w:noWrap/>
            <w:vAlign w:val="center"/>
            <w:hideMark/>
          </w:tcPr>
          <w:p w14:paraId="1476EE0D" w14:textId="77777777" w:rsidR="00682944" w:rsidRPr="00233D05" w:rsidRDefault="00682944" w:rsidP="00C46D42">
            <w:pPr>
              <w:rPr>
                <w:rFonts w:ascii="Calibri" w:hAnsi="Calibri" w:cs="Calibri"/>
                <w:b/>
                <w:bCs/>
                <w:color w:val="000000"/>
                <w:sz w:val="18"/>
                <w:szCs w:val="18"/>
                <w:lang w:eastAsia="en-GB"/>
              </w:rPr>
            </w:pPr>
          </w:p>
        </w:tc>
        <w:tc>
          <w:tcPr>
            <w:tcW w:w="580" w:type="dxa"/>
            <w:tcBorders>
              <w:top w:val="nil"/>
              <w:left w:val="nil"/>
              <w:bottom w:val="nil"/>
              <w:right w:val="nil"/>
            </w:tcBorders>
            <w:shd w:val="clear" w:color="auto" w:fill="auto"/>
            <w:noWrap/>
            <w:vAlign w:val="center"/>
            <w:hideMark/>
          </w:tcPr>
          <w:p w14:paraId="31971216" w14:textId="77777777" w:rsidR="00682944" w:rsidRPr="00233D05" w:rsidRDefault="00682944" w:rsidP="00C46D42">
            <w:pPr>
              <w:rPr>
                <w:rFonts w:ascii="Times New Roman" w:hAnsi="Times New Roman"/>
                <w:sz w:val="20"/>
                <w:lang w:eastAsia="en-GB"/>
              </w:rPr>
            </w:pPr>
          </w:p>
        </w:tc>
        <w:tc>
          <w:tcPr>
            <w:tcW w:w="598" w:type="dxa"/>
            <w:tcBorders>
              <w:top w:val="nil"/>
              <w:left w:val="nil"/>
              <w:bottom w:val="nil"/>
              <w:right w:val="nil"/>
            </w:tcBorders>
            <w:shd w:val="clear" w:color="auto" w:fill="auto"/>
            <w:noWrap/>
            <w:vAlign w:val="center"/>
            <w:hideMark/>
          </w:tcPr>
          <w:p w14:paraId="0B9D93A9" w14:textId="77777777" w:rsidR="00682944" w:rsidRPr="00233D05" w:rsidRDefault="00682944" w:rsidP="00C46D42">
            <w:pPr>
              <w:rPr>
                <w:rFonts w:ascii="Times New Roman" w:hAnsi="Times New Roman"/>
                <w:sz w:val="20"/>
                <w:lang w:eastAsia="en-GB"/>
              </w:rPr>
            </w:pPr>
          </w:p>
        </w:tc>
        <w:tc>
          <w:tcPr>
            <w:tcW w:w="960" w:type="dxa"/>
            <w:tcBorders>
              <w:top w:val="nil"/>
              <w:left w:val="single" w:sz="8" w:space="0" w:color="auto"/>
              <w:bottom w:val="nil"/>
              <w:right w:val="single" w:sz="4" w:space="0" w:color="auto"/>
            </w:tcBorders>
            <w:shd w:val="clear" w:color="auto" w:fill="auto"/>
            <w:noWrap/>
            <w:vAlign w:val="center"/>
            <w:hideMark/>
          </w:tcPr>
          <w:p w14:paraId="373680AE"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960" w:type="dxa"/>
            <w:vMerge/>
            <w:tcBorders>
              <w:left w:val="single" w:sz="4" w:space="0" w:color="auto"/>
              <w:right w:val="single" w:sz="4" w:space="0" w:color="auto"/>
            </w:tcBorders>
            <w:vAlign w:val="center"/>
            <w:hideMark/>
          </w:tcPr>
          <w:p w14:paraId="40F35539" w14:textId="77777777" w:rsidR="00682944" w:rsidRPr="00233D05" w:rsidRDefault="00682944" w:rsidP="00C46D42">
            <w:pPr>
              <w:rPr>
                <w:rFonts w:ascii="Calibri" w:hAnsi="Calibri" w:cs="Calibri"/>
                <w:b/>
                <w:bCs/>
                <w:color w:val="000000"/>
                <w:sz w:val="18"/>
                <w:szCs w:val="18"/>
                <w:lang w:eastAsia="en-GB"/>
              </w:rPr>
            </w:pPr>
          </w:p>
        </w:tc>
        <w:tc>
          <w:tcPr>
            <w:tcW w:w="448" w:type="dxa"/>
            <w:vMerge/>
            <w:tcBorders>
              <w:left w:val="single" w:sz="4" w:space="0" w:color="auto"/>
              <w:right w:val="single" w:sz="4" w:space="0" w:color="auto"/>
            </w:tcBorders>
            <w:vAlign w:val="center"/>
            <w:hideMark/>
          </w:tcPr>
          <w:p w14:paraId="52194685"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single" w:sz="4" w:space="0" w:color="auto"/>
              <w:bottom w:val="nil"/>
              <w:right w:val="nil"/>
            </w:tcBorders>
            <w:shd w:val="clear" w:color="000000" w:fill="D6DCE4"/>
            <w:noWrap/>
            <w:vAlign w:val="center"/>
            <w:hideMark/>
          </w:tcPr>
          <w:p w14:paraId="2EB33BDA"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(355) </w:t>
            </w:r>
          </w:p>
        </w:tc>
        <w:tc>
          <w:tcPr>
            <w:tcW w:w="1020" w:type="dxa"/>
            <w:tcBorders>
              <w:top w:val="nil"/>
              <w:left w:val="single" w:sz="8" w:space="0" w:color="auto"/>
              <w:bottom w:val="nil"/>
              <w:right w:val="single" w:sz="8" w:space="0" w:color="auto"/>
            </w:tcBorders>
            <w:shd w:val="clear" w:color="000000" w:fill="ACB9CA"/>
            <w:noWrap/>
            <w:vAlign w:val="center"/>
            <w:hideMark/>
          </w:tcPr>
          <w:p w14:paraId="2D0BE460"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(355) </w:t>
            </w:r>
          </w:p>
        </w:tc>
      </w:tr>
      <w:tr w:rsidR="00682944" w:rsidRPr="00233D05" w14:paraId="4590AEE0"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3F9C59CB"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single" w:sz="4" w:space="0" w:color="auto"/>
              <w:bottom w:val="nil"/>
              <w:right w:val="nil"/>
            </w:tcBorders>
            <w:shd w:val="clear" w:color="auto" w:fill="auto"/>
            <w:noWrap/>
            <w:vAlign w:val="bottom"/>
            <w:hideMark/>
          </w:tcPr>
          <w:p w14:paraId="6C2D8D65"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Gross profit</w:t>
            </w:r>
          </w:p>
        </w:tc>
        <w:tc>
          <w:tcPr>
            <w:tcW w:w="960" w:type="dxa"/>
            <w:tcBorders>
              <w:top w:val="nil"/>
              <w:left w:val="single" w:sz="8" w:space="0" w:color="auto"/>
              <w:bottom w:val="nil"/>
              <w:right w:val="single" w:sz="8" w:space="0" w:color="auto"/>
            </w:tcBorders>
            <w:shd w:val="clear" w:color="auto" w:fill="auto"/>
            <w:noWrap/>
            <w:vAlign w:val="center"/>
            <w:hideMark/>
          </w:tcPr>
          <w:p w14:paraId="2A9654ED"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598" w:type="dxa"/>
            <w:tcBorders>
              <w:top w:val="nil"/>
              <w:left w:val="nil"/>
              <w:bottom w:val="nil"/>
              <w:right w:val="nil"/>
            </w:tcBorders>
            <w:shd w:val="clear" w:color="auto" w:fill="auto"/>
            <w:noWrap/>
            <w:vAlign w:val="center"/>
            <w:hideMark/>
          </w:tcPr>
          <w:p w14:paraId="6444DE0A" w14:textId="77777777" w:rsidR="00682944" w:rsidRPr="00233D05" w:rsidRDefault="00682944" w:rsidP="00C46D42">
            <w:pPr>
              <w:rPr>
                <w:rFonts w:ascii="Calibri" w:hAnsi="Calibri" w:cs="Calibri"/>
                <w:b/>
                <w:bCs/>
                <w:color w:val="000000"/>
                <w:sz w:val="18"/>
                <w:szCs w:val="18"/>
                <w:lang w:eastAsia="en-GB"/>
              </w:rPr>
            </w:pPr>
          </w:p>
        </w:tc>
        <w:tc>
          <w:tcPr>
            <w:tcW w:w="580" w:type="dxa"/>
            <w:tcBorders>
              <w:top w:val="nil"/>
              <w:left w:val="nil"/>
              <w:bottom w:val="nil"/>
              <w:right w:val="nil"/>
            </w:tcBorders>
            <w:shd w:val="clear" w:color="auto" w:fill="auto"/>
            <w:noWrap/>
            <w:vAlign w:val="center"/>
            <w:hideMark/>
          </w:tcPr>
          <w:p w14:paraId="41070C96" w14:textId="77777777" w:rsidR="00682944" w:rsidRPr="00233D05" w:rsidRDefault="00682944" w:rsidP="00C46D42">
            <w:pPr>
              <w:rPr>
                <w:rFonts w:ascii="Times New Roman" w:hAnsi="Times New Roman"/>
                <w:sz w:val="20"/>
                <w:lang w:eastAsia="en-GB"/>
              </w:rPr>
            </w:pPr>
          </w:p>
        </w:tc>
        <w:tc>
          <w:tcPr>
            <w:tcW w:w="598" w:type="dxa"/>
            <w:tcBorders>
              <w:top w:val="nil"/>
              <w:left w:val="nil"/>
              <w:bottom w:val="nil"/>
              <w:right w:val="nil"/>
            </w:tcBorders>
            <w:shd w:val="clear" w:color="auto" w:fill="auto"/>
            <w:noWrap/>
            <w:vAlign w:val="center"/>
            <w:hideMark/>
          </w:tcPr>
          <w:p w14:paraId="467A9FFF" w14:textId="77777777" w:rsidR="00682944" w:rsidRPr="00233D05" w:rsidRDefault="00682944" w:rsidP="00C46D42">
            <w:pPr>
              <w:rPr>
                <w:rFonts w:ascii="Times New Roman" w:hAnsi="Times New Roman"/>
                <w:sz w:val="20"/>
                <w:lang w:eastAsia="en-GB"/>
              </w:rPr>
            </w:pPr>
          </w:p>
        </w:tc>
        <w:tc>
          <w:tcPr>
            <w:tcW w:w="960" w:type="dxa"/>
            <w:tcBorders>
              <w:top w:val="nil"/>
              <w:left w:val="single" w:sz="8" w:space="0" w:color="auto"/>
              <w:bottom w:val="nil"/>
              <w:right w:val="single" w:sz="4" w:space="0" w:color="auto"/>
            </w:tcBorders>
            <w:shd w:val="clear" w:color="auto" w:fill="auto"/>
            <w:noWrap/>
            <w:vAlign w:val="center"/>
            <w:hideMark/>
          </w:tcPr>
          <w:p w14:paraId="6958DABE"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960" w:type="dxa"/>
            <w:vMerge/>
            <w:tcBorders>
              <w:left w:val="single" w:sz="4" w:space="0" w:color="auto"/>
              <w:right w:val="single" w:sz="4" w:space="0" w:color="auto"/>
            </w:tcBorders>
            <w:vAlign w:val="center"/>
            <w:hideMark/>
          </w:tcPr>
          <w:p w14:paraId="10CC9473" w14:textId="77777777" w:rsidR="00682944" w:rsidRPr="00233D05" w:rsidRDefault="00682944" w:rsidP="00C46D42">
            <w:pPr>
              <w:rPr>
                <w:rFonts w:ascii="Calibri" w:hAnsi="Calibri" w:cs="Calibri"/>
                <w:b/>
                <w:bCs/>
                <w:color w:val="000000"/>
                <w:sz w:val="18"/>
                <w:szCs w:val="18"/>
                <w:lang w:eastAsia="en-GB"/>
              </w:rPr>
            </w:pPr>
          </w:p>
        </w:tc>
        <w:tc>
          <w:tcPr>
            <w:tcW w:w="448" w:type="dxa"/>
            <w:vMerge/>
            <w:tcBorders>
              <w:left w:val="single" w:sz="4" w:space="0" w:color="auto"/>
              <w:right w:val="single" w:sz="4" w:space="0" w:color="auto"/>
            </w:tcBorders>
            <w:vAlign w:val="center"/>
            <w:hideMark/>
          </w:tcPr>
          <w:p w14:paraId="1367C90F"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single" w:sz="4" w:space="0" w:color="auto"/>
              <w:bottom w:val="nil"/>
              <w:right w:val="nil"/>
            </w:tcBorders>
            <w:shd w:val="clear" w:color="000000" w:fill="D6DCE4"/>
            <w:noWrap/>
            <w:vAlign w:val="center"/>
            <w:hideMark/>
          </w:tcPr>
          <w:p w14:paraId="0F9910A8"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968 </w:t>
            </w:r>
          </w:p>
        </w:tc>
        <w:tc>
          <w:tcPr>
            <w:tcW w:w="1020" w:type="dxa"/>
            <w:tcBorders>
              <w:top w:val="single" w:sz="4" w:space="0" w:color="auto"/>
              <w:left w:val="single" w:sz="8" w:space="0" w:color="auto"/>
              <w:bottom w:val="nil"/>
              <w:right w:val="single" w:sz="8" w:space="0" w:color="auto"/>
            </w:tcBorders>
            <w:shd w:val="clear" w:color="000000" w:fill="ACB9CA"/>
            <w:noWrap/>
            <w:vAlign w:val="center"/>
            <w:hideMark/>
          </w:tcPr>
          <w:p w14:paraId="7E20A61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968 </w:t>
            </w:r>
          </w:p>
        </w:tc>
      </w:tr>
      <w:tr w:rsidR="00682944" w:rsidRPr="00233D05" w14:paraId="4B0A109C"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5A919E37"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1F6F91D4"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Total operating costs</w:t>
            </w:r>
          </w:p>
        </w:tc>
        <w:tc>
          <w:tcPr>
            <w:tcW w:w="960" w:type="dxa"/>
            <w:tcBorders>
              <w:top w:val="nil"/>
              <w:left w:val="single" w:sz="8" w:space="0" w:color="auto"/>
              <w:bottom w:val="nil"/>
              <w:right w:val="single" w:sz="8" w:space="0" w:color="auto"/>
            </w:tcBorders>
            <w:shd w:val="clear" w:color="auto" w:fill="auto"/>
            <w:noWrap/>
            <w:vAlign w:val="center"/>
            <w:hideMark/>
          </w:tcPr>
          <w:p w14:paraId="163A306F"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598" w:type="dxa"/>
            <w:tcBorders>
              <w:top w:val="nil"/>
              <w:left w:val="nil"/>
              <w:bottom w:val="nil"/>
              <w:right w:val="nil"/>
            </w:tcBorders>
            <w:shd w:val="clear" w:color="auto" w:fill="auto"/>
            <w:noWrap/>
            <w:vAlign w:val="center"/>
            <w:hideMark/>
          </w:tcPr>
          <w:p w14:paraId="5160D190" w14:textId="77777777" w:rsidR="00682944" w:rsidRPr="00233D05" w:rsidRDefault="00682944" w:rsidP="00C46D42">
            <w:pPr>
              <w:rPr>
                <w:rFonts w:ascii="Calibri" w:hAnsi="Calibri" w:cs="Calibri"/>
                <w:b/>
                <w:bCs/>
                <w:color w:val="000000"/>
                <w:sz w:val="18"/>
                <w:szCs w:val="18"/>
                <w:lang w:eastAsia="en-GB"/>
              </w:rPr>
            </w:pPr>
          </w:p>
        </w:tc>
        <w:tc>
          <w:tcPr>
            <w:tcW w:w="580" w:type="dxa"/>
            <w:tcBorders>
              <w:top w:val="nil"/>
              <w:left w:val="nil"/>
              <w:bottom w:val="nil"/>
              <w:right w:val="nil"/>
            </w:tcBorders>
            <w:shd w:val="clear" w:color="auto" w:fill="auto"/>
            <w:noWrap/>
            <w:vAlign w:val="center"/>
            <w:hideMark/>
          </w:tcPr>
          <w:p w14:paraId="0A5466D8" w14:textId="77777777" w:rsidR="00682944" w:rsidRPr="00233D05" w:rsidRDefault="00682944" w:rsidP="00C46D42">
            <w:pPr>
              <w:rPr>
                <w:rFonts w:ascii="Times New Roman" w:hAnsi="Times New Roman"/>
                <w:sz w:val="20"/>
                <w:lang w:eastAsia="en-GB"/>
              </w:rPr>
            </w:pPr>
          </w:p>
        </w:tc>
        <w:tc>
          <w:tcPr>
            <w:tcW w:w="598" w:type="dxa"/>
            <w:tcBorders>
              <w:top w:val="nil"/>
              <w:left w:val="nil"/>
              <w:bottom w:val="nil"/>
              <w:right w:val="nil"/>
            </w:tcBorders>
            <w:shd w:val="clear" w:color="auto" w:fill="auto"/>
            <w:noWrap/>
            <w:vAlign w:val="center"/>
            <w:hideMark/>
          </w:tcPr>
          <w:p w14:paraId="62FA24AA" w14:textId="77777777" w:rsidR="00682944" w:rsidRPr="00233D05" w:rsidRDefault="00682944" w:rsidP="00C46D42">
            <w:pPr>
              <w:rPr>
                <w:rFonts w:ascii="Times New Roman" w:hAnsi="Times New Roman"/>
                <w:sz w:val="20"/>
                <w:lang w:eastAsia="en-GB"/>
              </w:rPr>
            </w:pPr>
          </w:p>
        </w:tc>
        <w:tc>
          <w:tcPr>
            <w:tcW w:w="960" w:type="dxa"/>
            <w:tcBorders>
              <w:top w:val="nil"/>
              <w:left w:val="single" w:sz="8" w:space="0" w:color="auto"/>
              <w:bottom w:val="nil"/>
              <w:right w:val="single" w:sz="4" w:space="0" w:color="auto"/>
            </w:tcBorders>
            <w:shd w:val="clear" w:color="auto" w:fill="auto"/>
            <w:noWrap/>
            <w:vAlign w:val="center"/>
            <w:hideMark/>
          </w:tcPr>
          <w:p w14:paraId="315D7071"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960" w:type="dxa"/>
            <w:vMerge/>
            <w:tcBorders>
              <w:left w:val="single" w:sz="4" w:space="0" w:color="auto"/>
              <w:right w:val="single" w:sz="4" w:space="0" w:color="auto"/>
            </w:tcBorders>
            <w:vAlign w:val="center"/>
            <w:hideMark/>
          </w:tcPr>
          <w:p w14:paraId="68AF5AFE" w14:textId="77777777" w:rsidR="00682944" w:rsidRPr="00233D05" w:rsidRDefault="00682944" w:rsidP="00C46D42">
            <w:pPr>
              <w:rPr>
                <w:rFonts w:ascii="Calibri" w:hAnsi="Calibri" w:cs="Calibri"/>
                <w:b/>
                <w:bCs/>
                <w:color w:val="000000"/>
                <w:sz w:val="18"/>
                <w:szCs w:val="18"/>
                <w:lang w:eastAsia="en-GB"/>
              </w:rPr>
            </w:pPr>
          </w:p>
        </w:tc>
        <w:tc>
          <w:tcPr>
            <w:tcW w:w="448" w:type="dxa"/>
            <w:vMerge/>
            <w:tcBorders>
              <w:left w:val="single" w:sz="4" w:space="0" w:color="auto"/>
              <w:right w:val="single" w:sz="4" w:space="0" w:color="auto"/>
            </w:tcBorders>
            <w:vAlign w:val="center"/>
            <w:hideMark/>
          </w:tcPr>
          <w:p w14:paraId="2A42A81A"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single" w:sz="4" w:space="0" w:color="auto"/>
              <w:bottom w:val="nil"/>
              <w:right w:val="nil"/>
            </w:tcBorders>
            <w:shd w:val="clear" w:color="000000" w:fill="D6DCE4"/>
            <w:noWrap/>
            <w:vAlign w:val="center"/>
            <w:hideMark/>
          </w:tcPr>
          <w:p w14:paraId="5A37C183"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(578) </w:t>
            </w:r>
          </w:p>
        </w:tc>
        <w:tc>
          <w:tcPr>
            <w:tcW w:w="1020" w:type="dxa"/>
            <w:tcBorders>
              <w:top w:val="nil"/>
              <w:left w:val="single" w:sz="8" w:space="0" w:color="auto"/>
              <w:bottom w:val="nil"/>
              <w:right w:val="single" w:sz="8" w:space="0" w:color="auto"/>
            </w:tcBorders>
            <w:shd w:val="clear" w:color="000000" w:fill="ACB9CA"/>
            <w:noWrap/>
            <w:vAlign w:val="center"/>
            <w:hideMark/>
          </w:tcPr>
          <w:p w14:paraId="2807B727"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(578) </w:t>
            </w:r>
          </w:p>
        </w:tc>
      </w:tr>
      <w:tr w:rsidR="00682944" w:rsidRPr="00233D05" w14:paraId="29E99C81"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5C2C0869"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single" w:sz="4" w:space="0" w:color="auto"/>
              <w:bottom w:val="single" w:sz="4" w:space="0" w:color="auto"/>
              <w:right w:val="nil"/>
            </w:tcBorders>
            <w:shd w:val="clear" w:color="auto" w:fill="auto"/>
            <w:noWrap/>
            <w:vAlign w:val="bottom"/>
            <w:hideMark/>
          </w:tcPr>
          <w:p w14:paraId="204B98E3"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Adjusted EBITDA</w:t>
            </w:r>
          </w:p>
        </w:tc>
        <w:tc>
          <w:tcPr>
            <w:tcW w:w="960" w:type="dxa"/>
            <w:tcBorders>
              <w:top w:val="nil"/>
              <w:left w:val="single" w:sz="8" w:space="0" w:color="auto"/>
              <w:bottom w:val="single" w:sz="4" w:space="0" w:color="auto"/>
              <w:right w:val="single" w:sz="8" w:space="0" w:color="auto"/>
            </w:tcBorders>
            <w:shd w:val="clear" w:color="auto" w:fill="auto"/>
            <w:noWrap/>
            <w:vAlign w:val="center"/>
            <w:hideMark/>
          </w:tcPr>
          <w:p w14:paraId="0F34EFCB"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598" w:type="dxa"/>
            <w:tcBorders>
              <w:top w:val="nil"/>
              <w:left w:val="nil"/>
              <w:bottom w:val="single" w:sz="4" w:space="0" w:color="auto"/>
              <w:right w:val="nil"/>
            </w:tcBorders>
            <w:shd w:val="clear" w:color="auto" w:fill="auto"/>
            <w:noWrap/>
            <w:vAlign w:val="center"/>
            <w:hideMark/>
          </w:tcPr>
          <w:p w14:paraId="7CE0027A"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580" w:type="dxa"/>
            <w:tcBorders>
              <w:top w:val="nil"/>
              <w:left w:val="nil"/>
              <w:bottom w:val="single" w:sz="4" w:space="0" w:color="auto"/>
              <w:right w:val="nil"/>
            </w:tcBorders>
            <w:shd w:val="clear" w:color="auto" w:fill="auto"/>
            <w:noWrap/>
            <w:vAlign w:val="center"/>
            <w:hideMark/>
          </w:tcPr>
          <w:p w14:paraId="38CC0A51"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598" w:type="dxa"/>
            <w:tcBorders>
              <w:top w:val="nil"/>
              <w:left w:val="nil"/>
              <w:bottom w:val="single" w:sz="4" w:space="0" w:color="auto"/>
              <w:right w:val="nil"/>
            </w:tcBorders>
            <w:shd w:val="clear" w:color="auto" w:fill="auto"/>
            <w:noWrap/>
            <w:vAlign w:val="center"/>
            <w:hideMark/>
          </w:tcPr>
          <w:p w14:paraId="06B492FB"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960" w:type="dxa"/>
            <w:tcBorders>
              <w:top w:val="nil"/>
              <w:left w:val="single" w:sz="8" w:space="0" w:color="auto"/>
              <w:bottom w:val="single" w:sz="4" w:space="0" w:color="auto"/>
              <w:right w:val="single" w:sz="4" w:space="0" w:color="auto"/>
            </w:tcBorders>
            <w:shd w:val="clear" w:color="auto" w:fill="auto"/>
            <w:noWrap/>
            <w:vAlign w:val="center"/>
            <w:hideMark/>
          </w:tcPr>
          <w:p w14:paraId="58775A95"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p>
        </w:tc>
        <w:tc>
          <w:tcPr>
            <w:tcW w:w="960" w:type="dxa"/>
            <w:vMerge/>
            <w:tcBorders>
              <w:left w:val="single" w:sz="4" w:space="0" w:color="auto"/>
              <w:right w:val="single" w:sz="4" w:space="0" w:color="auto"/>
            </w:tcBorders>
            <w:vAlign w:val="center"/>
            <w:hideMark/>
          </w:tcPr>
          <w:p w14:paraId="75DAF731" w14:textId="77777777" w:rsidR="00682944" w:rsidRPr="00233D05" w:rsidRDefault="00682944" w:rsidP="00C46D42">
            <w:pPr>
              <w:rPr>
                <w:rFonts w:ascii="Calibri" w:hAnsi="Calibri" w:cs="Calibri"/>
                <w:b/>
                <w:bCs/>
                <w:color w:val="000000"/>
                <w:sz w:val="18"/>
                <w:szCs w:val="18"/>
                <w:lang w:eastAsia="en-GB"/>
              </w:rPr>
            </w:pPr>
          </w:p>
        </w:tc>
        <w:tc>
          <w:tcPr>
            <w:tcW w:w="448" w:type="dxa"/>
            <w:vMerge/>
            <w:tcBorders>
              <w:left w:val="single" w:sz="4" w:space="0" w:color="auto"/>
              <w:right w:val="single" w:sz="4" w:space="0" w:color="auto"/>
            </w:tcBorders>
            <w:vAlign w:val="center"/>
            <w:hideMark/>
          </w:tcPr>
          <w:p w14:paraId="6C4A16AC"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single" w:sz="4" w:space="0" w:color="auto"/>
              <w:bottom w:val="single" w:sz="4" w:space="0" w:color="auto"/>
              <w:right w:val="nil"/>
            </w:tcBorders>
            <w:shd w:val="clear" w:color="000000" w:fill="D6DCE4"/>
            <w:noWrap/>
            <w:vAlign w:val="center"/>
            <w:hideMark/>
          </w:tcPr>
          <w:p w14:paraId="7154B8B2"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390 </w:t>
            </w:r>
          </w:p>
        </w:tc>
        <w:tc>
          <w:tcPr>
            <w:tcW w:w="1020" w:type="dxa"/>
            <w:tcBorders>
              <w:top w:val="single" w:sz="4" w:space="0" w:color="auto"/>
              <w:left w:val="single" w:sz="8" w:space="0" w:color="auto"/>
              <w:bottom w:val="single" w:sz="4" w:space="0" w:color="auto"/>
              <w:right w:val="single" w:sz="8" w:space="0" w:color="auto"/>
            </w:tcBorders>
            <w:shd w:val="clear" w:color="000000" w:fill="ACB9CA"/>
            <w:noWrap/>
            <w:vAlign w:val="center"/>
            <w:hideMark/>
          </w:tcPr>
          <w:p w14:paraId="5A3E7A60"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390 </w:t>
            </w:r>
          </w:p>
        </w:tc>
      </w:tr>
      <w:tr w:rsidR="00682944" w:rsidRPr="00233D05" w14:paraId="56A55A01" w14:textId="77777777" w:rsidTr="00C46D42">
        <w:trPr>
          <w:trHeight w:val="94"/>
        </w:trPr>
        <w:tc>
          <w:tcPr>
            <w:tcW w:w="448" w:type="dxa"/>
            <w:tcBorders>
              <w:top w:val="single" w:sz="4" w:space="0" w:color="auto"/>
              <w:left w:val="single" w:sz="4" w:space="0" w:color="auto"/>
              <w:right w:val="single" w:sz="4" w:space="0" w:color="auto"/>
            </w:tcBorders>
            <w:shd w:val="clear" w:color="auto" w:fill="auto"/>
            <w:noWrap/>
            <w:vAlign w:val="center"/>
            <w:hideMark/>
          </w:tcPr>
          <w:p w14:paraId="0225BC5C" w14:textId="77777777" w:rsidR="00682944" w:rsidRPr="00233D05" w:rsidRDefault="00682944" w:rsidP="00C46D42">
            <w:pPr>
              <w:jc w:val="right"/>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7CB7D170" w14:textId="77777777" w:rsidR="00682944" w:rsidRPr="00233D05" w:rsidRDefault="00682944" w:rsidP="00C46D42">
            <w:pPr>
              <w:rPr>
                <w:rFonts w:ascii="Times New Roman" w:hAnsi="Times New Roman"/>
                <w:sz w:val="20"/>
                <w:lang w:eastAsia="en-GB"/>
              </w:rPr>
            </w:pPr>
          </w:p>
        </w:tc>
        <w:tc>
          <w:tcPr>
            <w:tcW w:w="960" w:type="dxa"/>
            <w:tcBorders>
              <w:top w:val="nil"/>
              <w:left w:val="single" w:sz="8" w:space="0" w:color="auto"/>
              <w:bottom w:val="nil"/>
              <w:right w:val="single" w:sz="8" w:space="0" w:color="auto"/>
            </w:tcBorders>
            <w:shd w:val="clear" w:color="auto" w:fill="auto"/>
            <w:noWrap/>
            <w:vAlign w:val="center"/>
            <w:hideMark/>
          </w:tcPr>
          <w:p w14:paraId="32EAA27D"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598" w:type="dxa"/>
            <w:tcBorders>
              <w:top w:val="nil"/>
              <w:left w:val="nil"/>
              <w:bottom w:val="nil"/>
              <w:right w:val="nil"/>
            </w:tcBorders>
            <w:shd w:val="clear" w:color="auto" w:fill="auto"/>
            <w:noWrap/>
            <w:vAlign w:val="center"/>
            <w:hideMark/>
          </w:tcPr>
          <w:p w14:paraId="6E685612" w14:textId="77777777" w:rsidR="00682944" w:rsidRPr="00233D05" w:rsidRDefault="00682944" w:rsidP="00C46D42">
            <w:pPr>
              <w:jc w:val="right"/>
              <w:rPr>
                <w:rFonts w:ascii="Calibri" w:hAnsi="Calibri" w:cs="Calibri"/>
                <w:color w:val="000000"/>
                <w:sz w:val="2"/>
                <w:szCs w:val="2"/>
                <w:lang w:eastAsia="en-GB"/>
              </w:rPr>
            </w:pPr>
          </w:p>
        </w:tc>
        <w:tc>
          <w:tcPr>
            <w:tcW w:w="580" w:type="dxa"/>
            <w:tcBorders>
              <w:top w:val="nil"/>
              <w:left w:val="nil"/>
              <w:bottom w:val="nil"/>
              <w:right w:val="nil"/>
            </w:tcBorders>
            <w:shd w:val="clear" w:color="auto" w:fill="auto"/>
            <w:noWrap/>
            <w:vAlign w:val="center"/>
            <w:hideMark/>
          </w:tcPr>
          <w:p w14:paraId="33BAE760" w14:textId="77777777" w:rsidR="00682944" w:rsidRPr="00233D05" w:rsidRDefault="00682944" w:rsidP="00C46D42">
            <w:pPr>
              <w:jc w:val="right"/>
              <w:rPr>
                <w:rFonts w:ascii="Times New Roman" w:hAnsi="Times New Roman"/>
                <w:sz w:val="20"/>
                <w:lang w:eastAsia="en-GB"/>
              </w:rPr>
            </w:pPr>
          </w:p>
        </w:tc>
        <w:tc>
          <w:tcPr>
            <w:tcW w:w="598" w:type="dxa"/>
            <w:tcBorders>
              <w:top w:val="nil"/>
              <w:left w:val="nil"/>
              <w:bottom w:val="nil"/>
              <w:right w:val="nil"/>
            </w:tcBorders>
            <w:shd w:val="clear" w:color="auto" w:fill="auto"/>
            <w:noWrap/>
            <w:vAlign w:val="center"/>
            <w:hideMark/>
          </w:tcPr>
          <w:p w14:paraId="244B2B03" w14:textId="77777777" w:rsidR="00682944" w:rsidRPr="00233D05" w:rsidRDefault="00682944" w:rsidP="00C46D42">
            <w:pPr>
              <w:jc w:val="right"/>
              <w:rPr>
                <w:rFonts w:ascii="Times New Roman" w:hAnsi="Times New Roman"/>
                <w:sz w:val="20"/>
                <w:lang w:eastAsia="en-GB"/>
              </w:rPr>
            </w:pPr>
          </w:p>
        </w:tc>
        <w:tc>
          <w:tcPr>
            <w:tcW w:w="960" w:type="dxa"/>
            <w:tcBorders>
              <w:top w:val="nil"/>
              <w:left w:val="single" w:sz="8" w:space="0" w:color="auto"/>
              <w:bottom w:val="nil"/>
              <w:right w:val="single" w:sz="8" w:space="0" w:color="auto"/>
            </w:tcBorders>
            <w:shd w:val="clear" w:color="auto" w:fill="auto"/>
            <w:noWrap/>
            <w:vAlign w:val="center"/>
            <w:hideMark/>
          </w:tcPr>
          <w:p w14:paraId="72BDE376"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960" w:type="dxa"/>
            <w:tcBorders>
              <w:left w:val="nil"/>
              <w:bottom w:val="nil"/>
              <w:right w:val="single" w:sz="4" w:space="0" w:color="auto"/>
            </w:tcBorders>
            <w:shd w:val="clear" w:color="000000" w:fill="D6DCE4"/>
            <w:noWrap/>
            <w:vAlign w:val="center"/>
            <w:hideMark/>
          </w:tcPr>
          <w:p w14:paraId="79CC09BE"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448" w:type="dxa"/>
            <w:tcBorders>
              <w:left w:val="single" w:sz="4" w:space="0" w:color="auto"/>
              <w:right w:val="single" w:sz="4" w:space="0" w:color="auto"/>
            </w:tcBorders>
            <w:shd w:val="clear" w:color="auto" w:fill="auto"/>
            <w:noWrap/>
            <w:vAlign w:val="center"/>
            <w:hideMark/>
          </w:tcPr>
          <w:p w14:paraId="239EC32C" w14:textId="77777777" w:rsidR="00682944" w:rsidRPr="00233D05" w:rsidRDefault="00682944" w:rsidP="00C46D42">
            <w:pPr>
              <w:jc w:val="right"/>
              <w:rPr>
                <w:rFonts w:ascii="Calibri" w:hAnsi="Calibri" w:cs="Calibri"/>
                <w:color w:val="000000"/>
                <w:sz w:val="2"/>
                <w:szCs w:val="2"/>
                <w:lang w:eastAsia="en-GB"/>
              </w:rPr>
            </w:pPr>
          </w:p>
        </w:tc>
        <w:tc>
          <w:tcPr>
            <w:tcW w:w="1020" w:type="dxa"/>
            <w:tcBorders>
              <w:top w:val="nil"/>
              <w:left w:val="single" w:sz="4" w:space="0" w:color="auto"/>
              <w:right w:val="nil"/>
            </w:tcBorders>
            <w:shd w:val="clear" w:color="000000" w:fill="D6DCE4"/>
            <w:noWrap/>
            <w:vAlign w:val="center"/>
            <w:hideMark/>
          </w:tcPr>
          <w:p w14:paraId="1CB24049"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1020" w:type="dxa"/>
            <w:tcBorders>
              <w:top w:val="nil"/>
              <w:left w:val="single" w:sz="8" w:space="0" w:color="auto"/>
              <w:bottom w:val="nil"/>
              <w:right w:val="single" w:sz="8" w:space="0" w:color="auto"/>
            </w:tcBorders>
            <w:shd w:val="clear" w:color="000000" w:fill="ACB9CA"/>
            <w:noWrap/>
            <w:vAlign w:val="center"/>
            <w:hideMark/>
          </w:tcPr>
          <w:p w14:paraId="7D58E710"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r>
      <w:tr w:rsidR="00682944" w:rsidRPr="00233D05" w14:paraId="5DDEE2EE" w14:textId="77777777" w:rsidTr="00C46D42">
        <w:trPr>
          <w:trHeight w:val="214"/>
        </w:trPr>
        <w:tc>
          <w:tcPr>
            <w:tcW w:w="448" w:type="dxa"/>
            <w:vMerge w:val="restart"/>
            <w:tcBorders>
              <w:left w:val="single" w:sz="4" w:space="0" w:color="auto"/>
              <w:right w:val="single" w:sz="4" w:space="0" w:color="auto"/>
            </w:tcBorders>
            <w:shd w:val="clear" w:color="auto" w:fill="auto"/>
            <w:noWrap/>
            <w:textDirection w:val="btLr"/>
            <w:vAlign w:val="center"/>
            <w:hideMark/>
          </w:tcPr>
          <w:p w14:paraId="207AC8AF"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UK</w:t>
            </w:r>
          </w:p>
        </w:tc>
        <w:tc>
          <w:tcPr>
            <w:tcW w:w="1848" w:type="dxa"/>
            <w:tcBorders>
              <w:top w:val="nil"/>
              <w:left w:val="single" w:sz="4" w:space="0" w:color="auto"/>
              <w:bottom w:val="nil"/>
              <w:right w:val="nil"/>
            </w:tcBorders>
            <w:shd w:val="clear" w:color="auto" w:fill="auto"/>
            <w:noWrap/>
            <w:vAlign w:val="bottom"/>
            <w:hideMark/>
          </w:tcPr>
          <w:p w14:paraId="21719FC4"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Total revenue</w:t>
            </w:r>
          </w:p>
        </w:tc>
        <w:tc>
          <w:tcPr>
            <w:tcW w:w="960" w:type="dxa"/>
            <w:tcBorders>
              <w:top w:val="nil"/>
              <w:left w:val="single" w:sz="8" w:space="0" w:color="auto"/>
              <w:bottom w:val="nil"/>
              <w:right w:val="single" w:sz="8" w:space="0" w:color="auto"/>
            </w:tcBorders>
            <w:shd w:val="clear" w:color="auto" w:fill="auto"/>
            <w:noWrap/>
            <w:vAlign w:val="center"/>
            <w:hideMark/>
          </w:tcPr>
          <w:p w14:paraId="1F0AF2E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947 </w:t>
            </w:r>
          </w:p>
        </w:tc>
        <w:tc>
          <w:tcPr>
            <w:tcW w:w="598" w:type="dxa"/>
            <w:tcBorders>
              <w:top w:val="nil"/>
              <w:left w:val="nil"/>
              <w:bottom w:val="nil"/>
              <w:right w:val="nil"/>
            </w:tcBorders>
            <w:shd w:val="clear" w:color="auto" w:fill="auto"/>
            <w:noWrap/>
            <w:vAlign w:val="center"/>
            <w:hideMark/>
          </w:tcPr>
          <w:p w14:paraId="02155373" w14:textId="77777777" w:rsidR="00682944" w:rsidRPr="00233D05" w:rsidRDefault="00682944" w:rsidP="00C46D42">
            <w:pPr>
              <w:jc w:val="right"/>
              <w:rPr>
                <w:rFonts w:ascii="Calibri" w:hAnsi="Calibri" w:cs="Calibri"/>
                <w:b/>
                <w:bCs/>
                <w:color w:val="000000"/>
                <w:sz w:val="18"/>
                <w:szCs w:val="18"/>
                <w:lang w:eastAsia="en-GB"/>
              </w:rPr>
            </w:pPr>
            <w:r>
              <w:rPr>
                <w:rFonts w:ascii="Calibri" w:hAnsi="Calibri" w:cs="Calibri"/>
                <w:b/>
                <w:bCs/>
                <w:color w:val="000000"/>
                <w:sz w:val="18"/>
                <w:szCs w:val="18"/>
                <w:lang w:eastAsia="en-GB"/>
              </w:rPr>
              <w:t>-</w:t>
            </w:r>
          </w:p>
        </w:tc>
        <w:tc>
          <w:tcPr>
            <w:tcW w:w="580" w:type="dxa"/>
            <w:tcBorders>
              <w:top w:val="nil"/>
              <w:left w:val="nil"/>
              <w:bottom w:val="nil"/>
              <w:right w:val="nil"/>
            </w:tcBorders>
            <w:shd w:val="clear" w:color="auto" w:fill="auto"/>
            <w:noWrap/>
            <w:vAlign w:val="center"/>
            <w:hideMark/>
          </w:tcPr>
          <w:p w14:paraId="072F19D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(8) </w:t>
            </w:r>
          </w:p>
        </w:tc>
        <w:tc>
          <w:tcPr>
            <w:tcW w:w="598" w:type="dxa"/>
            <w:tcBorders>
              <w:top w:val="nil"/>
              <w:left w:val="nil"/>
              <w:bottom w:val="nil"/>
              <w:right w:val="nil"/>
            </w:tcBorders>
            <w:shd w:val="clear" w:color="auto" w:fill="auto"/>
            <w:noWrap/>
            <w:vAlign w:val="center"/>
            <w:hideMark/>
          </w:tcPr>
          <w:p w14:paraId="34FF871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nil"/>
              <w:left w:val="single" w:sz="8" w:space="0" w:color="auto"/>
              <w:bottom w:val="nil"/>
              <w:right w:val="single" w:sz="8" w:space="0" w:color="auto"/>
            </w:tcBorders>
            <w:shd w:val="clear" w:color="auto" w:fill="auto"/>
            <w:noWrap/>
            <w:vAlign w:val="center"/>
            <w:hideMark/>
          </w:tcPr>
          <w:p w14:paraId="49EDF4A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939 </w:t>
            </w:r>
          </w:p>
        </w:tc>
        <w:tc>
          <w:tcPr>
            <w:tcW w:w="960" w:type="dxa"/>
            <w:tcBorders>
              <w:top w:val="nil"/>
              <w:left w:val="nil"/>
              <w:bottom w:val="nil"/>
              <w:right w:val="single" w:sz="4" w:space="0" w:color="auto"/>
            </w:tcBorders>
            <w:shd w:val="clear" w:color="000000" w:fill="D6DCE4"/>
            <w:noWrap/>
            <w:vAlign w:val="center"/>
            <w:hideMark/>
          </w:tcPr>
          <w:p w14:paraId="48CF98ED"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736 </w:t>
            </w:r>
          </w:p>
        </w:tc>
        <w:tc>
          <w:tcPr>
            <w:tcW w:w="448" w:type="dxa"/>
            <w:vMerge w:val="restart"/>
            <w:tcBorders>
              <w:left w:val="single" w:sz="4" w:space="0" w:color="auto"/>
              <w:bottom w:val="single" w:sz="4" w:space="0" w:color="auto"/>
              <w:right w:val="single" w:sz="4" w:space="0" w:color="auto"/>
            </w:tcBorders>
            <w:shd w:val="clear" w:color="auto" w:fill="auto"/>
            <w:noWrap/>
            <w:textDirection w:val="btLr"/>
            <w:vAlign w:val="center"/>
            <w:hideMark/>
          </w:tcPr>
          <w:p w14:paraId="5F2A8D9E"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SBG</w:t>
            </w:r>
          </w:p>
        </w:tc>
        <w:tc>
          <w:tcPr>
            <w:tcW w:w="1020" w:type="dxa"/>
            <w:vMerge w:val="restart"/>
            <w:tcBorders>
              <w:left w:val="single" w:sz="4" w:space="0" w:color="auto"/>
              <w:bottom w:val="single" w:sz="4" w:space="0" w:color="auto"/>
              <w:right w:val="single" w:sz="4" w:space="0" w:color="auto"/>
            </w:tcBorders>
            <w:shd w:val="clear" w:color="000000" w:fill="D6DCE4"/>
            <w:noWrap/>
            <w:vAlign w:val="center"/>
            <w:hideMark/>
          </w:tcPr>
          <w:p w14:paraId="7E87D836"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N/A </w:t>
            </w:r>
          </w:p>
        </w:tc>
        <w:tc>
          <w:tcPr>
            <w:tcW w:w="1020" w:type="dxa"/>
            <w:tcBorders>
              <w:top w:val="nil"/>
              <w:left w:val="single" w:sz="4" w:space="0" w:color="auto"/>
              <w:bottom w:val="nil"/>
              <w:right w:val="single" w:sz="8" w:space="0" w:color="auto"/>
            </w:tcBorders>
            <w:shd w:val="clear" w:color="000000" w:fill="ACB9CA"/>
            <w:noWrap/>
            <w:vAlign w:val="center"/>
            <w:hideMark/>
          </w:tcPr>
          <w:p w14:paraId="3C7E8C73"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736 </w:t>
            </w:r>
          </w:p>
        </w:tc>
      </w:tr>
      <w:tr w:rsidR="00682944" w:rsidRPr="00233D05" w14:paraId="227FD8D3" w14:textId="77777777" w:rsidTr="00C46D42">
        <w:trPr>
          <w:trHeight w:val="214"/>
        </w:trPr>
        <w:tc>
          <w:tcPr>
            <w:tcW w:w="448" w:type="dxa"/>
            <w:vMerge/>
            <w:tcBorders>
              <w:left w:val="single" w:sz="4" w:space="0" w:color="auto"/>
              <w:right w:val="single" w:sz="4" w:space="0" w:color="auto"/>
            </w:tcBorders>
            <w:vAlign w:val="center"/>
            <w:hideMark/>
          </w:tcPr>
          <w:p w14:paraId="4AB4A56B"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0F3AD55D"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Cost of sales</w:t>
            </w:r>
          </w:p>
        </w:tc>
        <w:tc>
          <w:tcPr>
            <w:tcW w:w="960" w:type="dxa"/>
            <w:tcBorders>
              <w:top w:val="nil"/>
              <w:left w:val="single" w:sz="8" w:space="0" w:color="auto"/>
              <w:bottom w:val="nil"/>
              <w:right w:val="single" w:sz="8" w:space="0" w:color="auto"/>
            </w:tcBorders>
            <w:shd w:val="clear" w:color="auto" w:fill="auto"/>
            <w:noWrap/>
            <w:vAlign w:val="center"/>
            <w:hideMark/>
          </w:tcPr>
          <w:p w14:paraId="5F17FBF1"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(292) </w:t>
            </w:r>
          </w:p>
        </w:tc>
        <w:tc>
          <w:tcPr>
            <w:tcW w:w="598" w:type="dxa"/>
            <w:tcBorders>
              <w:top w:val="nil"/>
              <w:left w:val="nil"/>
              <w:bottom w:val="nil"/>
              <w:right w:val="nil"/>
            </w:tcBorders>
            <w:shd w:val="clear" w:color="auto" w:fill="auto"/>
            <w:noWrap/>
            <w:vAlign w:val="center"/>
            <w:hideMark/>
          </w:tcPr>
          <w:p w14:paraId="36293E5E" w14:textId="77777777" w:rsidR="00682944" w:rsidRPr="00233D05" w:rsidRDefault="00682944" w:rsidP="00C46D42">
            <w:pPr>
              <w:jc w:val="right"/>
              <w:rPr>
                <w:rFonts w:ascii="Calibri" w:hAnsi="Calibri" w:cs="Calibri"/>
                <w:color w:val="000000"/>
                <w:sz w:val="18"/>
                <w:szCs w:val="18"/>
                <w:lang w:eastAsia="en-GB"/>
              </w:rPr>
            </w:pPr>
            <w:r>
              <w:rPr>
                <w:rFonts w:ascii="Calibri" w:hAnsi="Calibri" w:cs="Calibri"/>
                <w:color w:val="000000"/>
                <w:sz w:val="18"/>
                <w:szCs w:val="18"/>
                <w:lang w:eastAsia="en-GB"/>
              </w:rPr>
              <w:t>-</w:t>
            </w:r>
          </w:p>
        </w:tc>
        <w:tc>
          <w:tcPr>
            <w:tcW w:w="580" w:type="dxa"/>
            <w:tcBorders>
              <w:top w:val="nil"/>
              <w:left w:val="nil"/>
              <w:bottom w:val="nil"/>
              <w:right w:val="nil"/>
            </w:tcBorders>
            <w:shd w:val="clear" w:color="auto" w:fill="auto"/>
            <w:noWrap/>
            <w:vAlign w:val="center"/>
            <w:hideMark/>
          </w:tcPr>
          <w:p w14:paraId="674A729D"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32 </w:t>
            </w:r>
          </w:p>
        </w:tc>
        <w:tc>
          <w:tcPr>
            <w:tcW w:w="598" w:type="dxa"/>
            <w:tcBorders>
              <w:top w:val="nil"/>
              <w:left w:val="nil"/>
              <w:bottom w:val="nil"/>
              <w:right w:val="nil"/>
            </w:tcBorders>
            <w:shd w:val="clear" w:color="auto" w:fill="auto"/>
            <w:noWrap/>
            <w:vAlign w:val="center"/>
            <w:hideMark/>
          </w:tcPr>
          <w:p w14:paraId="2E1BE267"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960" w:type="dxa"/>
            <w:tcBorders>
              <w:top w:val="nil"/>
              <w:left w:val="single" w:sz="8" w:space="0" w:color="auto"/>
              <w:bottom w:val="nil"/>
              <w:right w:val="single" w:sz="8" w:space="0" w:color="auto"/>
            </w:tcBorders>
            <w:shd w:val="clear" w:color="auto" w:fill="auto"/>
            <w:noWrap/>
            <w:vAlign w:val="center"/>
            <w:hideMark/>
          </w:tcPr>
          <w:p w14:paraId="7EC95C6F"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(260) </w:t>
            </w:r>
          </w:p>
        </w:tc>
        <w:tc>
          <w:tcPr>
            <w:tcW w:w="960" w:type="dxa"/>
            <w:tcBorders>
              <w:top w:val="nil"/>
              <w:left w:val="nil"/>
              <w:bottom w:val="nil"/>
              <w:right w:val="single" w:sz="4" w:space="0" w:color="auto"/>
            </w:tcBorders>
            <w:shd w:val="clear" w:color="000000" w:fill="D6DCE4"/>
            <w:noWrap/>
            <w:vAlign w:val="center"/>
            <w:hideMark/>
          </w:tcPr>
          <w:p w14:paraId="0DEC186C"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(203) </w:t>
            </w:r>
          </w:p>
        </w:tc>
        <w:tc>
          <w:tcPr>
            <w:tcW w:w="448" w:type="dxa"/>
            <w:vMerge/>
            <w:tcBorders>
              <w:top w:val="single" w:sz="4" w:space="0" w:color="auto"/>
              <w:left w:val="single" w:sz="4" w:space="0" w:color="auto"/>
              <w:bottom w:val="single" w:sz="4" w:space="0" w:color="auto"/>
              <w:right w:val="single" w:sz="4" w:space="0" w:color="auto"/>
            </w:tcBorders>
            <w:vAlign w:val="center"/>
            <w:hideMark/>
          </w:tcPr>
          <w:p w14:paraId="357191B8" w14:textId="77777777" w:rsidR="00682944" w:rsidRPr="00233D05" w:rsidRDefault="00682944" w:rsidP="00C46D42">
            <w:pPr>
              <w:rPr>
                <w:rFonts w:ascii="Calibri" w:hAnsi="Calibri" w:cs="Calibri"/>
                <w:b/>
                <w:bCs/>
                <w:color w:val="000000"/>
                <w:sz w:val="18"/>
                <w:szCs w:val="18"/>
                <w:lang w:eastAsia="en-GB"/>
              </w:rPr>
            </w:pPr>
          </w:p>
        </w:tc>
        <w:tc>
          <w:tcPr>
            <w:tcW w:w="1020" w:type="dxa"/>
            <w:vMerge/>
            <w:tcBorders>
              <w:left w:val="single" w:sz="4" w:space="0" w:color="auto"/>
              <w:bottom w:val="single" w:sz="4" w:space="0" w:color="auto"/>
              <w:right w:val="single" w:sz="4" w:space="0" w:color="auto"/>
            </w:tcBorders>
            <w:vAlign w:val="center"/>
            <w:hideMark/>
          </w:tcPr>
          <w:p w14:paraId="60F0194E"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single" w:sz="4" w:space="0" w:color="auto"/>
              <w:bottom w:val="nil"/>
              <w:right w:val="single" w:sz="8" w:space="0" w:color="auto"/>
            </w:tcBorders>
            <w:shd w:val="clear" w:color="000000" w:fill="ACB9CA"/>
            <w:noWrap/>
            <w:vAlign w:val="center"/>
            <w:hideMark/>
          </w:tcPr>
          <w:p w14:paraId="7607C0E4"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(203) </w:t>
            </w:r>
          </w:p>
        </w:tc>
      </w:tr>
      <w:tr w:rsidR="00682944" w:rsidRPr="00233D05" w14:paraId="7341E287" w14:textId="77777777" w:rsidTr="00C46D42">
        <w:trPr>
          <w:trHeight w:val="214"/>
        </w:trPr>
        <w:tc>
          <w:tcPr>
            <w:tcW w:w="448" w:type="dxa"/>
            <w:vMerge/>
            <w:tcBorders>
              <w:left w:val="single" w:sz="4" w:space="0" w:color="auto"/>
              <w:right w:val="single" w:sz="4" w:space="0" w:color="auto"/>
            </w:tcBorders>
            <w:vAlign w:val="center"/>
            <w:hideMark/>
          </w:tcPr>
          <w:p w14:paraId="1DADE302"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single" w:sz="4" w:space="0" w:color="auto"/>
              <w:bottom w:val="nil"/>
              <w:right w:val="nil"/>
            </w:tcBorders>
            <w:shd w:val="clear" w:color="auto" w:fill="auto"/>
            <w:noWrap/>
            <w:vAlign w:val="bottom"/>
            <w:hideMark/>
          </w:tcPr>
          <w:p w14:paraId="32EA7ABA"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Gross profit</w:t>
            </w:r>
          </w:p>
        </w:tc>
        <w:tc>
          <w:tcPr>
            <w:tcW w:w="960" w:type="dxa"/>
            <w:tcBorders>
              <w:top w:val="single" w:sz="4" w:space="0" w:color="auto"/>
              <w:left w:val="single" w:sz="8" w:space="0" w:color="auto"/>
              <w:bottom w:val="nil"/>
              <w:right w:val="single" w:sz="8" w:space="0" w:color="auto"/>
            </w:tcBorders>
            <w:shd w:val="clear" w:color="auto" w:fill="auto"/>
            <w:noWrap/>
            <w:vAlign w:val="center"/>
            <w:hideMark/>
          </w:tcPr>
          <w:p w14:paraId="6872F17B"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655 </w:t>
            </w:r>
          </w:p>
        </w:tc>
        <w:tc>
          <w:tcPr>
            <w:tcW w:w="598" w:type="dxa"/>
            <w:tcBorders>
              <w:top w:val="single" w:sz="4" w:space="0" w:color="auto"/>
              <w:left w:val="nil"/>
              <w:bottom w:val="nil"/>
              <w:right w:val="nil"/>
            </w:tcBorders>
            <w:shd w:val="clear" w:color="auto" w:fill="auto"/>
            <w:noWrap/>
            <w:vAlign w:val="center"/>
            <w:hideMark/>
          </w:tcPr>
          <w:p w14:paraId="1CA6F991"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r>
              <w:rPr>
                <w:rFonts w:ascii="Calibri" w:hAnsi="Calibri" w:cs="Calibri"/>
                <w:b/>
                <w:bCs/>
                <w:color w:val="000000"/>
                <w:sz w:val="18"/>
                <w:szCs w:val="18"/>
                <w:lang w:eastAsia="en-GB"/>
              </w:rPr>
              <w:t>-</w:t>
            </w:r>
          </w:p>
        </w:tc>
        <w:tc>
          <w:tcPr>
            <w:tcW w:w="580" w:type="dxa"/>
            <w:tcBorders>
              <w:top w:val="single" w:sz="4" w:space="0" w:color="auto"/>
              <w:left w:val="nil"/>
              <w:bottom w:val="nil"/>
              <w:right w:val="nil"/>
            </w:tcBorders>
            <w:shd w:val="clear" w:color="auto" w:fill="auto"/>
            <w:noWrap/>
            <w:vAlign w:val="center"/>
            <w:hideMark/>
          </w:tcPr>
          <w:p w14:paraId="4CC0E92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24 </w:t>
            </w:r>
          </w:p>
        </w:tc>
        <w:tc>
          <w:tcPr>
            <w:tcW w:w="598" w:type="dxa"/>
            <w:tcBorders>
              <w:top w:val="single" w:sz="4" w:space="0" w:color="auto"/>
              <w:left w:val="nil"/>
              <w:bottom w:val="nil"/>
              <w:right w:val="nil"/>
            </w:tcBorders>
            <w:shd w:val="clear" w:color="auto" w:fill="auto"/>
            <w:noWrap/>
            <w:vAlign w:val="center"/>
            <w:hideMark/>
          </w:tcPr>
          <w:p w14:paraId="1FBD167F"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single" w:sz="4" w:space="0" w:color="auto"/>
              <w:left w:val="single" w:sz="8" w:space="0" w:color="auto"/>
              <w:bottom w:val="nil"/>
              <w:right w:val="single" w:sz="8" w:space="0" w:color="auto"/>
            </w:tcBorders>
            <w:shd w:val="clear" w:color="auto" w:fill="auto"/>
            <w:noWrap/>
            <w:vAlign w:val="center"/>
            <w:hideMark/>
          </w:tcPr>
          <w:p w14:paraId="3414C8C0"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679 </w:t>
            </w:r>
          </w:p>
        </w:tc>
        <w:tc>
          <w:tcPr>
            <w:tcW w:w="960" w:type="dxa"/>
            <w:tcBorders>
              <w:top w:val="single" w:sz="4" w:space="0" w:color="auto"/>
              <w:left w:val="nil"/>
              <w:bottom w:val="nil"/>
              <w:right w:val="single" w:sz="4" w:space="0" w:color="auto"/>
            </w:tcBorders>
            <w:shd w:val="clear" w:color="000000" w:fill="D6DCE4"/>
            <w:noWrap/>
            <w:vAlign w:val="center"/>
            <w:hideMark/>
          </w:tcPr>
          <w:p w14:paraId="1C663396"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533 </w:t>
            </w:r>
          </w:p>
        </w:tc>
        <w:tc>
          <w:tcPr>
            <w:tcW w:w="448" w:type="dxa"/>
            <w:vMerge/>
            <w:tcBorders>
              <w:top w:val="single" w:sz="4" w:space="0" w:color="auto"/>
              <w:left w:val="single" w:sz="4" w:space="0" w:color="auto"/>
              <w:bottom w:val="single" w:sz="4" w:space="0" w:color="auto"/>
              <w:right w:val="single" w:sz="4" w:space="0" w:color="auto"/>
            </w:tcBorders>
            <w:vAlign w:val="center"/>
            <w:hideMark/>
          </w:tcPr>
          <w:p w14:paraId="17D5C00F" w14:textId="77777777" w:rsidR="00682944" w:rsidRPr="00233D05" w:rsidRDefault="00682944" w:rsidP="00C46D42">
            <w:pPr>
              <w:rPr>
                <w:rFonts w:ascii="Calibri" w:hAnsi="Calibri" w:cs="Calibri"/>
                <w:b/>
                <w:bCs/>
                <w:color w:val="000000"/>
                <w:sz w:val="18"/>
                <w:szCs w:val="18"/>
                <w:lang w:eastAsia="en-GB"/>
              </w:rPr>
            </w:pPr>
          </w:p>
        </w:tc>
        <w:tc>
          <w:tcPr>
            <w:tcW w:w="1020" w:type="dxa"/>
            <w:vMerge/>
            <w:tcBorders>
              <w:left w:val="single" w:sz="4" w:space="0" w:color="auto"/>
              <w:bottom w:val="single" w:sz="4" w:space="0" w:color="auto"/>
              <w:right w:val="single" w:sz="4" w:space="0" w:color="auto"/>
            </w:tcBorders>
            <w:vAlign w:val="center"/>
            <w:hideMark/>
          </w:tcPr>
          <w:p w14:paraId="7E35CC9F"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single" w:sz="4" w:space="0" w:color="auto"/>
              <w:bottom w:val="nil"/>
              <w:right w:val="single" w:sz="8" w:space="0" w:color="auto"/>
            </w:tcBorders>
            <w:shd w:val="clear" w:color="000000" w:fill="ACB9CA"/>
            <w:noWrap/>
            <w:vAlign w:val="center"/>
            <w:hideMark/>
          </w:tcPr>
          <w:p w14:paraId="70F7F368"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533 </w:t>
            </w:r>
          </w:p>
        </w:tc>
      </w:tr>
      <w:tr w:rsidR="00682944" w:rsidRPr="00233D05" w14:paraId="6D5EE4A9" w14:textId="77777777" w:rsidTr="00C46D42">
        <w:trPr>
          <w:trHeight w:val="214"/>
        </w:trPr>
        <w:tc>
          <w:tcPr>
            <w:tcW w:w="448" w:type="dxa"/>
            <w:vMerge/>
            <w:tcBorders>
              <w:left w:val="single" w:sz="4" w:space="0" w:color="auto"/>
              <w:right w:val="single" w:sz="4" w:space="0" w:color="auto"/>
            </w:tcBorders>
            <w:vAlign w:val="center"/>
            <w:hideMark/>
          </w:tcPr>
          <w:p w14:paraId="419C37B9"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21129697"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Total operating costs</w:t>
            </w:r>
          </w:p>
        </w:tc>
        <w:tc>
          <w:tcPr>
            <w:tcW w:w="960" w:type="dxa"/>
            <w:tcBorders>
              <w:top w:val="nil"/>
              <w:left w:val="single" w:sz="8" w:space="0" w:color="auto"/>
              <w:bottom w:val="nil"/>
              <w:right w:val="single" w:sz="8" w:space="0" w:color="auto"/>
            </w:tcBorders>
            <w:shd w:val="clear" w:color="auto" w:fill="auto"/>
            <w:noWrap/>
            <w:vAlign w:val="center"/>
            <w:hideMark/>
          </w:tcPr>
          <w:p w14:paraId="6127E549"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(330) </w:t>
            </w:r>
          </w:p>
        </w:tc>
        <w:tc>
          <w:tcPr>
            <w:tcW w:w="598" w:type="dxa"/>
            <w:tcBorders>
              <w:top w:val="nil"/>
              <w:left w:val="nil"/>
              <w:bottom w:val="nil"/>
              <w:right w:val="nil"/>
            </w:tcBorders>
            <w:shd w:val="clear" w:color="auto" w:fill="auto"/>
            <w:noWrap/>
            <w:vAlign w:val="center"/>
            <w:hideMark/>
          </w:tcPr>
          <w:p w14:paraId="529417D5" w14:textId="77777777" w:rsidR="00682944" w:rsidRPr="00233D05" w:rsidRDefault="00682944" w:rsidP="00C46D42">
            <w:pPr>
              <w:jc w:val="right"/>
              <w:rPr>
                <w:rFonts w:ascii="Calibri" w:hAnsi="Calibri" w:cs="Calibri"/>
                <w:color w:val="000000"/>
                <w:sz w:val="18"/>
                <w:szCs w:val="18"/>
                <w:lang w:eastAsia="en-GB"/>
              </w:rPr>
            </w:pPr>
            <w:r>
              <w:rPr>
                <w:rFonts w:ascii="Calibri" w:hAnsi="Calibri" w:cs="Calibri"/>
                <w:color w:val="000000"/>
                <w:sz w:val="18"/>
                <w:szCs w:val="18"/>
                <w:lang w:eastAsia="en-GB"/>
              </w:rPr>
              <w:t>-</w:t>
            </w:r>
          </w:p>
        </w:tc>
        <w:tc>
          <w:tcPr>
            <w:tcW w:w="580" w:type="dxa"/>
            <w:tcBorders>
              <w:top w:val="nil"/>
              <w:left w:val="nil"/>
              <w:bottom w:val="nil"/>
              <w:right w:val="nil"/>
            </w:tcBorders>
            <w:shd w:val="clear" w:color="auto" w:fill="auto"/>
            <w:noWrap/>
            <w:vAlign w:val="center"/>
            <w:hideMark/>
          </w:tcPr>
          <w:p w14:paraId="166318F4"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(24) </w:t>
            </w:r>
          </w:p>
        </w:tc>
        <w:tc>
          <w:tcPr>
            <w:tcW w:w="598" w:type="dxa"/>
            <w:tcBorders>
              <w:top w:val="nil"/>
              <w:left w:val="nil"/>
              <w:bottom w:val="nil"/>
              <w:right w:val="nil"/>
            </w:tcBorders>
            <w:shd w:val="clear" w:color="auto" w:fill="auto"/>
            <w:noWrap/>
            <w:vAlign w:val="center"/>
            <w:hideMark/>
          </w:tcPr>
          <w:p w14:paraId="72C1028F"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 </w:t>
            </w:r>
          </w:p>
        </w:tc>
        <w:tc>
          <w:tcPr>
            <w:tcW w:w="960" w:type="dxa"/>
            <w:tcBorders>
              <w:top w:val="nil"/>
              <w:left w:val="single" w:sz="8" w:space="0" w:color="auto"/>
              <w:bottom w:val="nil"/>
              <w:right w:val="single" w:sz="8" w:space="0" w:color="auto"/>
            </w:tcBorders>
            <w:shd w:val="clear" w:color="auto" w:fill="auto"/>
            <w:noWrap/>
            <w:vAlign w:val="center"/>
            <w:hideMark/>
          </w:tcPr>
          <w:p w14:paraId="718C1172"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(357) </w:t>
            </w:r>
          </w:p>
        </w:tc>
        <w:tc>
          <w:tcPr>
            <w:tcW w:w="960" w:type="dxa"/>
            <w:tcBorders>
              <w:top w:val="nil"/>
              <w:left w:val="nil"/>
              <w:bottom w:val="nil"/>
              <w:right w:val="single" w:sz="4" w:space="0" w:color="auto"/>
            </w:tcBorders>
            <w:shd w:val="clear" w:color="000000" w:fill="D6DCE4"/>
            <w:noWrap/>
            <w:vAlign w:val="center"/>
            <w:hideMark/>
          </w:tcPr>
          <w:p w14:paraId="25863907"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(280) </w:t>
            </w:r>
          </w:p>
        </w:tc>
        <w:tc>
          <w:tcPr>
            <w:tcW w:w="448" w:type="dxa"/>
            <w:vMerge/>
            <w:tcBorders>
              <w:top w:val="single" w:sz="4" w:space="0" w:color="auto"/>
              <w:left w:val="single" w:sz="4" w:space="0" w:color="auto"/>
              <w:bottom w:val="single" w:sz="4" w:space="0" w:color="auto"/>
              <w:right w:val="single" w:sz="4" w:space="0" w:color="auto"/>
            </w:tcBorders>
            <w:vAlign w:val="center"/>
            <w:hideMark/>
          </w:tcPr>
          <w:p w14:paraId="294689B3" w14:textId="77777777" w:rsidR="00682944" w:rsidRPr="00233D05" w:rsidRDefault="00682944" w:rsidP="00C46D42">
            <w:pPr>
              <w:rPr>
                <w:rFonts w:ascii="Calibri" w:hAnsi="Calibri" w:cs="Calibri"/>
                <w:b/>
                <w:bCs/>
                <w:color w:val="000000"/>
                <w:sz w:val="18"/>
                <w:szCs w:val="18"/>
                <w:lang w:eastAsia="en-GB"/>
              </w:rPr>
            </w:pPr>
          </w:p>
        </w:tc>
        <w:tc>
          <w:tcPr>
            <w:tcW w:w="1020" w:type="dxa"/>
            <w:vMerge/>
            <w:tcBorders>
              <w:left w:val="single" w:sz="4" w:space="0" w:color="auto"/>
              <w:bottom w:val="single" w:sz="4" w:space="0" w:color="auto"/>
              <w:right w:val="single" w:sz="4" w:space="0" w:color="auto"/>
            </w:tcBorders>
            <w:vAlign w:val="center"/>
            <w:hideMark/>
          </w:tcPr>
          <w:p w14:paraId="121D6ECC"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single" w:sz="4" w:space="0" w:color="auto"/>
              <w:bottom w:val="nil"/>
              <w:right w:val="single" w:sz="8" w:space="0" w:color="auto"/>
            </w:tcBorders>
            <w:shd w:val="clear" w:color="000000" w:fill="ACB9CA"/>
            <w:noWrap/>
            <w:vAlign w:val="center"/>
            <w:hideMark/>
          </w:tcPr>
          <w:p w14:paraId="0E3048A0"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(280) </w:t>
            </w:r>
          </w:p>
        </w:tc>
      </w:tr>
      <w:tr w:rsidR="00682944" w:rsidRPr="00233D05" w14:paraId="5A267C93"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6C770C9F"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single" w:sz="4" w:space="0" w:color="auto"/>
              <w:bottom w:val="single" w:sz="4" w:space="0" w:color="auto"/>
              <w:right w:val="nil"/>
            </w:tcBorders>
            <w:shd w:val="clear" w:color="auto" w:fill="auto"/>
            <w:noWrap/>
            <w:vAlign w:val="bottom"/>
            <w:hideMark/>
          </w:tcPr>
          <w:p w14:paraId="2E2C18E3"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Adjusted EBITDA</w:t>
            </w:r>
          </w:p>
        </w:tc>
        <w:tc>
          <w:tcPr>
            <w:tcW w:w="960"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6CC3904F"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325 </w:t>
            </w:r>
          </w:p>
        </w:tc>
        <w:tc>
          <w:tcPr>
            <w:tcW w:w="598" w:type="dxa"/>
            <w:tcBorders>
              <w:top w:val="single" w:sz="4" w:space="0" w:color="auto"/>
              <w:left w:val="nil"/>
              <w:bottom w:val="single" w:sz="4" w:space="0" w:color="auto"/>
              <w:right w:val="nil"/>
            </w:tcBorders>
            <w:shd w:val="clear" w:color="auto" w:fill="auto"/>
            <w:noWrap/>
            <w:vAlign w:val="center"/>
            <w:hideMark/>
          </w:tcPr>
          <w:p w14:paraId="25840A5B"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r>
              <w:rPr>
                <w:rFonts w:ascii="Calibri" w:hAnsi="Calibri" w:cs="Calibri"/>
                <w:b/>
                <w:bCs/>
                <w:color w:val="000000"/>
                <w:sz w:val="18"/>
                <w:szCs w:val="18"/>
                <w:lang w:eastAsia="en-GB"/>
              </w:rPr>
              <w:t>-</w:t>
            </w:r>
          </w:p>
        </w:tc>
        <w:tc>
          <w:tcPr>
            <w:tcW w:w="580" w:type="dxa"/>
            <w:tcBorders>
              <w:top w:val="single" w:sz="4" w:space="0" w:color="auto"/>
              <w:left w:val="nil"/>
              <w:bottom w:val="single" w:sz="4" w:space="0" w:color="auto"/>
              <w:right w:val="nil"/>
            </w:tcBorders>
            <w:shd w:val="clear" w:color="auto" w:fill="auto"/>
            <w:noWrap/>
            <w:vAlign w:val="center"/>
            <w:hideMark/>
          </w:tcPr>
          <w:p w14:paraId="558E0F03"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98" w:type="dxa"/>
            <w:tcBorders>
              <w:top w:val="single" w:sz="4" w:space="0" w:color="auto"/>
              <w:left w:val="nil"/>
              <w:bottom w:val="single" w:sz="4" w:space="0" w:color="auto"/>
              <w:right w:val="nil"/>
            </w:tcBorders>
            <w:shd w:val="clear" w:color="auto" w:fill="auto"/>
            <w:noWrap/>
            <w:vAlign w:val="center"/>
            <w:hideMark/>
          </w:tcPr>
          <w:p w14:paraId="45E2CAA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(2) </w:t>
            </w:r>
          </w:p>
        </w:tc>
        <w:tc>
          <w:tcPr>
            <w:tcW w:w="960"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2884ECA4"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322 </w:t>
            </w:r>
          </w:p>
        </w:tc>
        <w:tc>
          <w:tcPr>
            <w:tcW w:w="960" w:type="dxa"/>
            <w:tcBorders>
              <w:top w:val="single" w:sz="4" w:space="0" w:color="auto"/>
              <w:left w:val="nil"/>
              <w:bottom w:val="single" w:sz="4" w:space="0" w:color="auto"/>
              <w:right w:val="single" w:sz="4" w:space="0" w:color="auto"/>
            </w:tcBorders>
            <w:shd w:val="clear" w:color="000000" w:fill="D6DCE4"/>
            <w:noWrap/>
            <w:vAlign w:val="center"/>
            <w:hideMark/>
          </w:tcPr>
          <w:p w14:paraId="0E771B1C"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253 </w:t>
            </w:r>
          </w:p>
        </w:tc>
        <w:tc>
          <w:tcPr>
            <w:tcW w:w="448" w:type="dxa"/>
            <w:vMerge/>
            <w:tcBorders>
              <w:top w:val="single" w:sz="4" w:space="0" w:color="auto"/>
              <w:left w:val="single" w:sz="4" w:space="0" w:color="auto"/>
              <w:bottom w:val="single" w:sz="4" w:space="0" w:color="auto"/>
              <w:right w:val="single" w:sz="4" w:space="0" w:color="auto"/>
            </w:tcBorders>
            <w:vAlign w:val="center"/>
            <w:hideMark/>
          </w:tcPr>
          <w:p w14:paraId="0A57B83F" w14:textId="77777777" w:rsidR="00682944" w:rsidRPr="00233D05" w:rsidRDefault="00682944" w:rsidP="00C46D42">
            <w:pPr>
              <w:rPr>
                <w:rFonts w:ascii="Calibri" w:hAnsi="Calibri" w:cs="Calibri"/>
                <w:b/>
                <w:bCs/>
                <w:color w:val="000000"/>
                <w:sz w:val="18"/>
                <w:szCs w:val="18"/>
                <w:lang w:eastAsia="en-GB"/>
              </w:rPr>
            </w:pPr>
          </w:p>
        </w:tc>
        <w:tc>
          <w:tcPr>
            <w:tcW w:w="1020" w:type="dxa"/>
            <w:vMerge/>
            <w:tcBorders>
              <w:left w:val="single" w:sz="4" w:space="0" w:color="auto"/>
              <w:bottom w:val="single" w:sz="4" w:space="0" w:color="auto"/>
              <w:right w:val="single" w:sz="4" w:space="0" w:color="auto"/>
            </w:tcBorders>
            <w:vAlign w:val="center"/>
            <w:hideMark/>
          </w:tcPr>
          <w:p w14:paraId="62440FC4"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single" w:sz="4" w:space="0" w:color="auto"/>
              <w:bottom w:val="single" w:sz="4" w:space="0" w:color="auto"/>
              <w:right w:val="single" w:sz="8" w:space="0" w:color="auto"/>
            </w:tcBorders>
            <w:shd w:val="clear" w:color="000000" w:fill="ACB9CA"/>
            <w:noWrap/>
            <w:vAlign w:val="center"/>
            <w:hideMark/>
          </w:tcPr>
          <w:p w14:paraId="681DCBF6"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253 </w:t>
            </w:r>
          </w:p>
        </w:tc>
      </w:tr>
      <w:tr w:rsidR="00682944" w:rsidRPr="00233D05" w14:paraId="57256FEE" w14:textId="77777777" w:rsidTr="00C46D42">
        <w:trPr>
          <w:trHeight w:val="81"/>
        </w:trPr>
        <w:tc>
          <w:tcPr>
            <w:tcW w:w="448" w:type="dxa"/>
            <w:tcBorders>
              <w:top w:val="single" w:sz="4" w:space="0" w:color="auto"/>
              <w:left w:val="single" w:sz="4" w:space="0" w:color="auto"/>
              <w:right w:val="single" w:sz="4" w:space="0" w:color="auto"/>
            </w:tcBorders>
            <w:shd w:val="clear" w:color="auto" w:fill="auto"/>
            <w:noWrap/>
            <w:vAlign w:val="center"/>
            <w:hideMark/>
          </w:tcPr>
          <w:p w14:paraId="1185F5F0" w14:textId="77777777" w:rsidR="00682944" w:rsidRPr="00233D05" w:rsidRDefault="00682944" w:rsidP="00C46D42">
            <w:pPr>
              <w:jc w:val="right"/>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5B38A631" w14:textId="77777777" w:rsidR="00682944" w:rsidRPr="00233D05" w:rsidRDefault="00682944" w:rsidP="00C46D42">
            <w:pPr>
              <w:rPr>
                <w:rFonts w:ascii="Times New Roman" w:hAnsi="Times New Roman"/>
                <w:sz w:val="20"/>
                <w:lang w:eastAsia="en-GB"/>
              </w:rPr>
            </w:pPr>
          </w:p>
        </w:tc>
        <w:tc>
          <w:tcPr>
            <w:tcW w:w="960" w:type="dxa"/>
            <w:tcBorders>
              <w:top w:val="nil"/>
              <w:left w:val="single" w:sz="8" w:space="0" w:color="auto"/>
              <w:bottom w:val="nil"/>
              <w:right w:val="single" w:sz="8" w:space="0" w:color="auto"/>
            </w:tcBorders>
            <w:shd w:val="clear" w:color="auto" w:fill="auto"/>
            <w:noWrap/>
            <w:vAlign w:val="center"/>
            <w:hideMark/>
          </w:tcPr>
          <w:p w14:paraId="274C93DF"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598" w:type="dxa"/>
            <w:tcBorders>
              <w:top w:val="nil"/>
              <w:left w:val="nil"/>
              <w:bottom w:val="nil"/>
              <w:right w:val="nil"/>
            </w:tcBorders>
            <w:shd w:val="clear" w:color="auto" w:fill="auto"/>
            <w:noWrap/>
            <w:vAlign w:val="center"/>
            <w:hideMark/>
          </w:tcPr>
          <w:p w14:paraId="3FD1A555" w14:textId="77777777" w:rsidR="00682944" w:rsidRPr="00233D05" w:rsidRDefault="00682944" w:rsidP="00C46D42">
            <w:pPr>
              <w:jc w:val="right"/>
              <w:rPr>
                <w:rFonts w:ascii="Calibri" w:hAnsi="Calibri" w:cs="Calibri"/>
                <w:color w:val="000000"/>
                <w:sz w:val="2"/>
                <w:szCs w:val="2"/>
                <w:lang w:eastAsia="en-GB"/>
              </w:rPr>
            </w:pPr>
          </w:p>
        </w:tc>
        <w:tc>
          <w:tcPr>
            <w:tcW w:w="580" w:type="dxa"/>
            <w:tcBorders>
              <w:top w:val="nil"/>
              <w:left w:val="nil"/>
              <w:bottom w:val="nil"/>
              <w:right w:val="nil"/>
            </w:tcBorders>
            <w:shd w:val="clear" w:color="auto" w:fill="auto"/>
            <w:noWrap/>
            <w:vAlign w:val="center"/>
            <w:hideMark/>
          </w:tcPr>
          <w:p w14:paraId="68C0871E" w14:textId="77777777" w:rsidR="00682944" w:rsidRPr="00233D05" w:rsidRDefault="00682944" w:rsidP="00C46D42">
            <w:pPr>
              <w:jc w:val="right"/>
              <w:rPr>
                <w:rFonts w:ascii="Times New Roman" w:hAnsi="Times New Roman"/>
                <w:sz w:val="20"/>
                <w:lang w:eastAsia="en-GB"/>
              </w:rPr>
            </w:pPr>
          </w:p>
        </w:tc>
        <w:tc>
          <w:tcPr>
            <w:tcW w:w="598" w:type="dxa"/>
            <w:tcBorders>
              <w:top w:val="nil"/>
              <w:left w:val="nil"/>
              <w:bottom w:val="nil"/>
              <w:right w:val="nil"/>
            </w:tcBorders>
            <w:shd w:val="clear" w:color="auto" w:fill="auto"/>
            <w:noWrap/>
            <w:vAlign w:val="center"/>
            <w:hideMark/>
          </w:tcPr>
          <w:p w14:paraId="3D0C708D" w14:textId="77777777" w:rsidR="00682944" w:rsidRPr="00233D05" w:rsidRDefault="00682944" w:rsidP="00C46D42">
            <w:pPr>
              <w:jc w:val="right"/>
              <w:rPr>
                <w:rFonts w:ascii="Times New Roman" w:hAnsi="Times New Roman"/>
                <w:sz w:val="20"/>
                <w:lang w:eastAsia="en-GB"/>
              </w:rPr>
            </w:pPr>
          </w:p>
        </w:tc>
        <w:tc>
          <w:tcPr>
            <w:tcW w:w="960" w:type="dxa"/>
            <w:tcBorders>
              <w:top w:val="nil"/>
              <w:left w:val="single" w:sz="8" w:space="0" w:color="auto"/>
              <w:bottom w:val="nil"/>
              <w:right w:val="single" w:sz="8" w:space="0" w:color="auto"/>
            </w:tcBorders>
            <w:shd w:val="clear" w:color="auto" w:fill="auto"/>
            <w:noWrap/>
            <w:vAlign w:val="center"/>
            <w:hideMark/>
          </w:tcPr>
          <w:p w14:paraId="2146A538"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960" w:type="dxa"/>
            <w:tcBorders>
              <w:top w:val="nil"/>
              <w:left w:val="nil"/>
              <w:bottom w:val="nil"/>
              <w:right w:val="single" w:sz="4" w:space="0" w:color="auto"/>
            </w:tcBorders>
            <w:shd w:val="clear" w:color="000000" w:fill="D6DCE4"/>
            <w:noWrap/>
            <w:vAlign w:val="center"/>
            <w:hideMark/>
          </w:tcPr>
          <w:p w14:paraId="2E3D2093"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448" w:type="dxa"/>
            <w:tcBorders>
              <w:top w:val="single" w:sz="4" w:space="0" w:color="auto"/>
              <w:left w:val="single" w:sz="4" w:space="0" w:color="auto"/>
              <w:right w:val="single" w:sz="4" w:space="0" w:color="auto"/>
            </w:tcBorders>
            <w:shd w:val="clear" w:color="auto" w:fill="auto"/>
            <w:noWrap/>
            <w:vAlign w:val="center"/>
            <w:hideMark/>
          </w:tcPr>
          <w:p w14:paraId="7A1768F6" w14:textId="77777777" w:rsidR="00682944" w:rsidRPr="00233D05" w:rsidRDefault="00682944" w:rsidP="00C46D42">
            <w:pPr>
              <w:jc w:val="right"/>
              <w:rPr>
                <w:rFonts w:ascii="Calibri" w:hAnsi="Calibri" w:cs="Calibri"/>
                <w:color w:val="000000"/>
                <w:sz w:val="2"/>
                <w:szCs w:val="2"/>
                <w:lang w:eastAsia="en-GB"/>
              </w:rPr>
            </w:pPr>
          </w:p>
        </w:tc>
        <w:tc>
          <w:tcPr>
            <w:tcW w:w="1020" w:type="dxa"/>
            <w:tcBorders>
              <w:top w:val="single" w:sz="4" w:space="0" w:color="auto"/>
              <w:left w:val="single" w:sz="4" w:space="0" w:color="auto"/>
              <w:right w:val="nil"/>
            </w:tcBorders>
            <w:shd w:val="clear" w:color="000000" w:fill="D6DCE4"/>
            <w:noWrap/>
            <w:vAlign w:val="center"/>
            <w:hideMark/>
          </w:tcPr>
          <w:p w14:paraId="6F22A318"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1020" w:type="dxa"/>
            <w:tcBorders>
              <w:top w:val="nil"/>
              <w:left w:val="single" w:sz="8" w:space="0" w:color="auto"/>
              <w:bottom w:val="nil"/>
              <w:right w:val="single" w:sz="8" w:space="0" w:color="auto"/>
            </w:tcBorders>
            <w:shd w:val="clear" w:color="000000" w:fill="ACB9CA"/>
            <w:noWrap/>
            <w:vAlign w:val="center"/>
            <w:hideMark/>
          </w:tcPr>
          <w:p w14:paraId="1ED7C822"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r>
      <w:tr w:rsidR="00682944" w:rsidRPr="00233D05" w14:paraId="0BCF2F01" w14:textId="77777777" w:rsidTr="00C46D42">
        <w:trPr>
          <w:trHeight w:val="214"/>
        </w:trPr>
        <w:tc>
          <w:tcPr>
            <w:tcW w:w="448" w:type="dxa"/>
            <w:vMerge w:val="restart"/>
            <w:tcBorders>
              <w:left w:val="single" w:sz="4" w:space="0" w:color="auto"/>
              <w:bottom w:val="single" w:sz="4" w:space="0" w:color="auto"/>
              <w:right w:val="single" w:sz="4" w:space="0" w:color="auto"/>
            </w:tcBorders>
            <w:shd w:val="clear" w:color="auto" w:fill="auto"/>
            <w:noWrap/>
            <w:textDirection w:val="btLr"/>
            <w:vAlign w:val="center"/>
            <w:hideMark/>
          </w:tcPr>
          <w:p w14:paraId="5243E469" w14:textId="77777777" w:rsidR="00682944" w:rsidRPr="00233D05" w:rsidRDefault="00682944" w:rsidP="00C46D42">
            <w:pPr>
              <w:jc w:val="center"/>
              <w:rPr>
                <w:rFonts w:ascii="Calibri" w:hAnsi="Calibri" w:cs="Calibri"/>
                <w:b/>
                <w:bCs/>
                <w:color w:val="000000"/>
                <w:sz w:val="16"/>
                <w:szCs w:val="16"/>
                <w:lang w:eastAsia="en-GB"/>
              </w:rPr>
            </w:pPr>
            <w:r w:rsidRPr="00233D05">
              <w:rPr>
                <w:rFonts w:ascii="Calibri" w:hAnsi="Calibri" w:cs="Calibri"/>
                <w:b/>
                <w:bCs/>
                <w:color w:val="000000"/>
                <w:sz w:val="16"/>
                <w:szCs w:val="16"/>
                <w:lang w:eastAsia="en-GB"/>
              </w:rPr>
              <w:t>INTERNATIONAL</w:t>
            </w:r>
          </w:p>
        </w:tc>
        <w:tc>
          <w:tcPr>
            <w:tcW w:w="1848" w:type="dxa"/>
            <w:tcBorders>
              <w:top w:val="nil"/>
              <w:left w:val="single" w:sz="4" w:space="0" w:color="auto"/>
              <w:bottom w:val="nil"/>
              <w:right w:val="nil"/>
            </w:tcBorders>
            <w:shd w:val="clear" w:color="auto" w:fill="auto"/>
            <w:noWrap/>
            <w:vAlign w:val="bottom"/>
            <w:hideMark/>
          </w:tcPr>
          <w:p w14:paraId="119E8004"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Total revenue</w:t>
            </w:r>
          </w:p>
        </w:tc>
        <w:tc>
          <w:tcPr>
            <w:tcW w:w="960" w:type="dxa"/>
            <w:tcBorders>
              <w:top w:val="nil"/>
              <w:left w:val="single" w:sz="8" w:space="0" w:color="auto"/>
              <w:bottom w:val="nil"/>
              <w:right w:val="single" w:sz="8" w:space="0" w:color="auto"/>
            </w:tcBorders>
            <w:shd w:val="clear" w:color="auto" w:fill="auto"/>
            <w:noWrap/>
            <w:vAlign w:val="center"/>
            <w:hideMark/>
          </w:tcPr>
          <w:p w14:paraId="08A1D433"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1,312 </w:t>
            </w:r>
          </w:p>
        </w:tc>
        <w:tc>
          <w:tcPr>
            <w:tcW w:w="598" w:type="dxa"/>
            <w:tcBorders>
              <w:top w:val="nil"/>
              <w:left w:val="nil"/>
              <w:bottom w:val="nil"/>
              <w:right w:val="nil"/>
            </w:tcBorders>
            <w:shd w:val="clear" w:color="auto" w:fill="auto"/>
            <w:noWrap/>
            <w:vAlign w:val="center"/>
            <w:hideMark/>
          </w:tcPr>
          <w:p w14:paraId="43566B9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(12) </w:t>
            </w:r>
          </w:p>
        </w:tc>
        <w:tc>
          <w:tcPr>
            <w:tcW w:w="580" w:type="dxa"/>
            <w:tcBorders>
              <w:top w:val="nil"/>
              <w:left w:val="nil"/>
              <w:bottom w:val="nil"/>
              <w:right w:val="nil"/>
            </w:tcBorders>
            <w:shd w:val="clear" w:color="auto" w:fill="auto"/>
            <w:noWrap/>
            <w:vAlign w:val="center"/>
            <w:hideMark/>
          </w:tcPr>
          <w:p w14:paraId="656A4922"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98" w:type="dxa"/>
            <w:tcBorders>
              <w:top w:val="nil"/>
              <w:left w:val="nil"/>
              <w:bottom w:val="nil"/>
              <w:right w:val="nil"/>
            </w:tcBorders>
            <w:shd w:val="clear" w:color="auto" w:fill="auto"/>
            <w:noWrap/>
            <w:vAlign w:val="center"/>
            <w:hideMark/>
          </w:tcPr>
          <w:p w14:paraId="39848FEB"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nil"/>
              <w:left w:val="single" w:sz="8" w:space="0" w:color="auto"/>
              <w:bottom w:val="nil"/>
              <w:right w:val="single" w:sz="8" w:space="0" w:color="auto"/>
            </w:tcBorders>
            <w:shd w:val="clear" w:color="auto" w:fill="auto"/>
            <w:noWrap/>
            <w:vAlign w:val="center"/>
            <w:hideMark/>
          </w:tcPr>
          <w:p w14:paraId="2D91F9CC"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1,300 </w:t>
            </w:r>
          </w:p>
        </w:tc>
        <w:tc>
          <w:tcPr>
            <w:tcW w:w="960" w:type="dxa"/>
            <w:tcBorders>
              <w:top w:val="nil"/>
              <w:left w:val="nil"/>
              <w:bottom w:val="nil"/>
              <w:right w:val="single" w:sz="4" w:space="0" w:color="auto"/>
            </w:tcBorders>
            <w:shd w:val="clear" w:color="000000" w:fill="D6DCE4"/>
            <w:noWrap/>
            <w:vAlign w:val="center"/>
            <w:hideMark/>
          </w:tcPr>
          <w:p w14:paraId="5428CF44"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1,018 </w:t>
            </w:r>
          </w:p>
        </w:tc>
        <w:tc>
          <w:tcPr>
            <w:tcW w:w="448" w:type="dxa"/>
            <w:vMerge w:val="restart"/>
            <w:tcBorders>
              <w:left w:val="single" w:sz="4" w:space="0" w:color="auto"/>
              <w:bottom w:val="single" w:sz="4" w:space="0" w:color="auto"/>
              <w:right w:val="single" w:sz="4" w:space="0" w:color="auto"/>
            </w:tcBorders>
            <w:shd w:val="clear" w:color="auto" w:fill="auto"/>
            <w:noWrap/>
            <w:textDirection w:val="btLr"/>
            <w:vAlign w:val="center"/>
            <w:hideMark/>
          </w:tcPr>
          <w:p w14:paraId="3CA43A78"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POKERSTARS</w:t>
            </w:r>
          </w:p>
        </w:tc>
        <w:tc>
          <w:tcPr>
            <w:tcW w:w="1020" w:type="dxa"/>
            <w:vMerge w:val="restart"/>
            <w:tcBorders>
              <w:left w:val="single" w:sz="4" w:space="0" w:color="auto"/>
              <w:bottom w:val="single" w:sz="4" w:space="0" w:color="auto"/>
              <w:right w:val="single" w:sz="4" w:space="0" w:color="auto"/>
            </w:tcBorders>
            <w:shd w:val="clear" w:color="000000" w:fill="D6DCE4"/>
            <w:noWrap/>
            <w:vAlign w:val="center"/>
            <w:hideMark/>
          </w:tcPr>
          <w:p w14:paraId="0363F479"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N/A </w:t>
            </w:r>
          </w:p>
        </w:tc>
        <w:tc>
          <w:tcPr>
            <w:tcW w:w="1020" w:type="dxa"/>
            <w:tcBorders>
              <w:top w:val="nil"/>
              <w:left w:val="single" w:sz="4" w:space="0" w:color="auto"/>
              <w:bottom w:val="nil"/>
              <w:right w:val="single" w:sz="8" w:space="0" w:color="auto"/>
            </w:tcBorders>
            <w:shd w:val="clear" w:color="000000" w:fill="ACB9CA"/>
            <w:noWrap/>
            <w:vAlign w:val="center"/>
            <w:hideMark/>
          </w:tcPr>
          <w:p w14:paraId="2CA6887F"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1,018 </w:t>
            </w:r>
          </w:p>
        </w:tc>
      </w:tr>
      <w:tr w:rsidR="00682944" w:rsidRPr="00233D05" w14:paraId="1AF27BC8"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264AFC0D" w14:textId="77777777" w:rsidR="00682944" w:rsidRPr="00233D05" w:rsidRDefault="00682944" w:rsidP="00C46D42">
            <w:pPr>
              <w:rPr>
                <w:rFonts w:ascii="Calibri" w:hAnsi="Calibri" w:cs="Calibri"/>
                <w:b/>
                <w:bCs/>
                <w:color w:val="000000"/>
                <w:sz w:val="16"/>
                <w:szCs w:val="16"/>
                <w:lang w:eastAsia="en-GB"/>
              </w:rPr>
            </w:pPr>
          </w:p>
        </w:tc>
        <w:tc>
          <w:tcPr>
            <w:tcW w:w="1848" w:type="dxa"/>
            <w:tcBorders>
              <w:top w:val="nil"/>
              <w:left w:val="single" w:sz="4" w:space="0" w:color="auto"/>
              <w:bottom w:val="nil"/>
              <w:right w:val="nil"/>
            </w:tcBorders>
            <w:shd w:val="clear" w:color="auto" w:fill="auto"/>
            <w:noWrap/>
            <w:vAlign w:val="bottom"/>
            <w:hideMark/>
          </w:tcPr>
          <w:p w14:paraId="25B44B87"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Cost of sales</w:t>
            </w:r>
          </w:p>
        </w:tc>
        <w:tc>
          <w:tcPr>
            <w:tcW w:w="960" w:type="dxa"/>
            <w:tcBorders>
              <w:top w:val="nil"/>
              <w:left w:val="single" w:sz="8" w:space="0" w:color="auto"/>
              <w:bottom w:val="nil"/>
              <w:right w:val="single" w:sz="8" w:space="0" w:color="auto"/>
            </w:tcBorders>
            <w:shd w:val="clear" w:color="auto" w:fill="auto"/>
            <w:noWrap/>
            <w:vAlign w:val="center"/>
            <w:hideMark/>
          </w:tcPr>
          <w:p w14:paraId="10C2347E"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(297) </w:t>
            </w:r>
          </w:p>
        </w:tc>
        <w:tc>
          <w:tcPr>
            <w:tcW w:w="598" w:type="dxa"/>
            <w:tcBorders>
              <w:top w:val="nil"/>
              <w:left w:val="nil"/>
              <w:bottom w:val="nil"/>
              <w:right w:val="nil"/>
            </w:tcBorders>
            <w:shd w:val="clear" w:color="auto" w:fill="auto"/>
            <w:noWrap/>
            <w:vAlign w:val="center"/>
            <w:hideMark/>
          </w:tcPr>
          <w:p w14:paraId="05646CF7"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12 </w:t>
            </w:r>
          </w:p>
        </w:tc>
        <w:tc>
          <w:tcPr>
            <w:tcW w:w="580" w:type="dxa"/>
            <w:tcBorders>
              <w:top w:val="nil"/>
              <w:left w:val="nil"/>
              <w:bottom w:val="nil"/>
              <w:right w:val="nil"/>
            </w:tcBorders>
            <w:shd w:val="clear" w:color="auto" w:fill="auto"/>
            <w:noWrap/>
            <w:vAlign w:val="center"/>
            <w:hideMark/>
          </w:tcPr>
          <w:p w14:paraId="78B4F321"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7 </w:t>
            </w:r>
          </w:p>
        </w:tc>
        <w:tc>
          <w:tcPr>
            <w:tcW w:w="598" w:type="dxa"/>
            <w:tcBorders>
              <w:top w:val="nil"/>
              <w:left w:val="nil"/>
              <w:bottom w:val="nil"/>
              <w:right w:val="nil"/>
            </w:tcBorders>
            <w:shd w:val="clear" w:color="auto" w:fill="auto"/>
            <w:noWrap/>
            <w:vAlign w:val="center"/>
            <w:hideMark/>
          </w:tcPr>
          <w:p w14:paraId="50E02A0E"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960" w:type="dxa"/>
            <w:tcBorders>
              <w:top w:val="nil"/>
              <w:left w:val="single" w:sz="8" w:space="0" w:color="auto"/>
              <w:bottom w:val="nil"/>
              <w:right w:val="single" w:sz="8" w:space="0" w:color="auto"/>
            </w:tcBorders>
            <w:shd w:val="clear" w:color="auto" w:fill="auto"/>
            <w:noWrap/>
            <w:vAlign w:val="center"/>
            <w:hideMark/>
          </w:tcPr>
          <w:p w14:paraId="42BA38AC"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(278) </w:t>
            </w:r>
          </w:p>
        </w:tc>
        <w:tc>
          <w:tcPr>
            <w:tcW w:w="960" w:type="dxa"/>
            <w:tcBorders>
              <w:top w:val="nil"/>
              <w:left w:val="nil"/>
              <w:bottom w:val="nil"/>
              <w:right w:val="single" w:sz="4" w:space="0" w:color="auto"/>
            </w:tcBorders>
            <w:shd w:val="clear" w:color="000000" w:fill="D6DCE4"/>
            <w:noWrap/>
            <w:vAlign w:val="center"/>
            <w:hideMark/>
          </w:tcPr>
          <w:p w14:paraId="7D1CF34D"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(217) </w:t>
            </w:r>
          </w:p>
        </w:tc>
        <w:tc>
          <w:tcPr>
            <w:tcW w:w="448" w:type="dxa"/>
            <w:vMerge/>
            <w:tcBorders>
              <w:left w:val="single" w:sz="4" w:space="0" w:color="auto"/>
              <w:bottom w:val="single" w:sz="4" w:space="0" w:color="auto"/>
              <w:right w:val="single" w:sz="4" w:space="0" w:color="auto"/>
            </w:tcBorders>
            <w:vAlign w:val="center"/>
            <w:hideMark/>
          </w:tcPr>
          <w:p w14:paraId="5AAEC27D" w14:textId="77777777" w:rsidR="00682944" w:rsidRPr="00233D05" w:rsidRDefault="00682944" w:rsidP="00C46D42">
            <w:pPr>
              <w:rPr>
                <w:rFonts w:ascii="Calibri" w:hAnsi="Calibri" w:cs="Calibri"/>
                <w:b/>
                <w:bCs/>
                <w:color w:val="000000"/>
                <w:sz w:val="18"/>
                <w:szCs w:val="18"/>
                <w:lang w:eastAsia="en-GB"/>
              </w:rPr>
            </w:pPr>
          </w:p>
        </w:tc>
        <w:tc>
          <w:tcPr>
            <w:tcW w:w="1020" w:type="dxa"/>
            <w:vMerge/>
            <w:tcBorders>
              <w:left w:val="single" w:sz="4" w:space="0" w:color="auto"/>
              <w:bottom w:val="single" w:sz="4" w:space="0" w:color="auto"/>
              <w:right w:val="single" w:sz="4" w:space="0" w:color="auto"/>
            </w:tcBorders>
            <w:vAlign w:val="center"/>
            <w:hideMark/>
          </w:tcPr>
          <w:p w14:paraId="7D681670"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single" w:sz="4" w:space="0" w:color="auto"/>
              <w:bottom w:val="nil"/>
              <w:right w:val="single" w:sz="8" w:space="0" w:color="auto"/>
            </w:tcBorders>
            <w:shd w:val="clear" w:color="000000" w:fill="ACB9CA"/>
            <w:noWrap/>
            <w:vAlign w:val="center"/>
            <w:hideMark/>
          </w:tcPr>
          <w:p w14:paraId="1D31CF82"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(217) </w:t>
            </w:r>
          </w:p>
        </w:tc>
      </w:tr>
      <w:tr w:rsidR="00682944" w:rsidRPr="00233D05" w14:paraId="784ED3F2"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63835B0E" w14:textId="77777777" w:rsidR="00682944" w:rsidRPr="00233D05" w:rsidRDefault="00682944" w:rsidP="00C46D42">
            <w:pPr>
              <w:rPr>
                <w:rFonts w:ascii="Calibri" w:hAnsi="Calibri" w:cs="Calibri"/>
                <w:b/>
                <w:bCs/>
                <w:color w:val="000000"/>
                <w:sz w:val="16"/>
                <w:szCs w:val="16"/>
                <w:lang w:eastAsia="en-GB"/>
              </w:rPr>
            </w:pPr>
          </w:p>
        </w:tc>
        <w:tc>
          <w:tcPr>
            <w:tcW w:w="1848" w:type="dxa"/>
            <w:tcBorders>
              <w:top w:val="single" w:sz="4" w:space="0" w:color="auto"/>
              <w:left w:val="single" w:sz="4" w:space="0" w:color="auto"/>
              <w:bottom w:val="nil"/>
              <w:right w:val="nil"/>
            </w:tcBorders>
            <w:shd w:val="clear" w:color="auto" w:fill="auto"/>
            <w:noWrap/>
            <w:vAlign w:val="bottom"/>
            <w:hideMark/>
          </w:tcPr>
          <w:p w14:paraId="41491927"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Gross profit</w:t>
            </w:r>
          </w:p>
        </w:tc>
        <w:tc>
          <w:tcPr>
            <w:tcW w:w="960" w:type="dxa"/>
            <w:tcBorders>
              <w:top w:val="single" w:sz="4" w:space="0" w:color="auto"/>
              <w:left w:val="single" w:sz="8" w:space="0" w:color="auto"/>
              <w:bottom w:val="nil"/>
              <w:right w:val="single" w:sz="8" w:space="0" w:color="auto"/>
            </w:tcBorders>
            <w:shd w:val="clear" w:color="auto" w:fill="auto"/>
            <w:noWrap/>
            <w:vAlign w:val="center"/>
            <w:hideMark/>
          </w:tcPr>
          <w:p w14:paraId="2C56CAAE"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1,015 </w:t>
            </w:r>
          </w:p>
        </w:tc>
        <w:tc>
          <w:tcPr>
            <w:tcW w:w="598" w:type="dxa"/>
            <w:tcBorders>
              <w:top w:val="single" w:sz="4" w:space="0" w:color="auto"/>
              <w:left w:val="nil"/>
              <w:bottom w:val="nil"/>
              <w:right w:val="nil"/>
            </w:tcBorders>
            <w:shd w:val="clear" w:color="auto" w:fill="auto"/>
            <w:noWrap/>
            <w:vAlign w:val="center"/>
            <w:hideMark/>
          </w:tcPr>
          <w:p w14:paraId="18AA4310"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(0) </w:t>
            </w:r>
          </w:p>
        </w:tc>
        <w:tc>
          <w:tcPr>
            <w:tcW w:w="580" w:type="dxa"/>
            <w:tcBorders>
              <w:top w:val="single" w:sz="4" w:space="0" w:color="auto"/>
              <w:left w:val="nil"/>
              <w:bottom w:val="nil"/>
              <w:right w:val="nil"/>
            </w:tcBorders>
            <w:shd w:val="clear" w:color="auto" w:fill="auto"/>
            <w:noWrap/>
            <w:vAlign w:val="center"/>
            <w:hideMark/>
          </w:tcPr>
          <w:p w14:paraId="56DB8C16"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7 </w:t>
            </w:r>
          </w:p>
        </w:tc>
        <w:tc>
          <w:tcPr>
            <w:tcW w:w="598" w:type="dxa"/>
            <w:tcBorders>
              <w:top w:val="single" w:sz="4" w:space="0" w:color="auto"/>
              <w:left w:val="nil"/>
              <w:bottom w:val="nil"/>
              <w:right w:val="nil"/>
            </w:tcBorders>
            <w:shd w:val="clear" w:color="auto" w:fill="auto"/>
            <w:noWrap/>
            <w:vAlign w:val="center"/>
            <w:hideMark/>
          </w:tcPr>
          <w:p w14:paraId="3F9A0893"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single" w:sz="4" w:space="0" w:color="auto"/>
              <w:left w:val="single" w:sz="8" w:space="0" w:color="auto"/>
              <w:bottom w:val="nil"/>
              <w:right w:val="single" w:sz="8" w:space="0" w:color="auto"/>
            </w:tcBorders>
            <w:shd w:val="clear" w:color="auto" w:fill="auto"/>
            <w:noWrap/>
            <w:vAlign w:val="center"/>
            <w:hideMark/>
          </w:tcPr>
          <w:p w14:paraId="1347CE6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1,022 </w:t>
            </w:r>
          </w:p>
        </w:tc>
        <w:tc>
          <w:tcPr>
            <w:tcW w:w="960" w:type="dxa"/>
            <w:tcBorders>
              <w:top w:val="single" w:sz="4" w:space="0" w:color="auto"/>
              <w:left w:val="nil"/>
              <w:bottom w:val="nil"/>
              <w:right w:val="single" w:sz="4" w:space="0" w:color="auto"/>
            </w:tcBorders>
            <w:shd w:val="clear" w:color="000000" w:fill="D6DCE4"/>
            <w:noWrap/>
            <w:vAlign w:val="center"/>
            <w:hideMark/>
          </w:tcPr>
          <w:p w14:paraId="44C67846"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801 </w:t>
            </w:r>
          </w:p>
        </w:tc>
        <w:tc>
          <w:tcPr>
            <w:tcW w:w="448" w:type="dxa"/>
            <w:vMerge/>
            <w:tcBorders>
              <w:left w:val="single" w:sz="4" w:space="0" w:color="auto"/>
              <w:bottom w:val="single" w:sz="4" w:space="0" w:color="auto"/>
              <w:right w:val="single" w:sz="4" w:space="0" w:color="auto"/>
            </w:tcBorders>
            <w:vAlign w:val="center"/>
            <w:hideMark/>
          </w:tcPr>
          <w:p w14:paraId="0D00DF03" w14:textId="77777777" w:rsidR="00682944" w:rsidRPr="00233D05" w:rsidRDefault="00682944" w:rsidP="00C46D42">
            <w:pPr>
              <w:rPr>
                <w:rFonts w:ascii="Calibri" w:hAnsi="Calibri" w:cs="Calibri"/>
                <w:b/>
                <w:bCs/>
                <w:color w:val="000000"/>
                <w:sz w:val="18"/>
                <w:szCs w:val="18"/>
                <w:lang w:eastAsia="en-GB"/>
              </w:rPr>
            </w:pPr>
          </w:p>
        </w:tc>
        <w:tc>
          <w:tcPr>
            <w:tcW w:w="1020" w:type="dxa"/>
            <w:vMerge/>
            <w:tcBorders>
              <w:left w:val="single" w:sz="4" w:space="0" w:color="auto"/>
              <w:bottom w:val="single" w:sz="4" w:space="0" w:color="auto"/>
              <w:right w:val="single" w:sz="4" w:space="0" w:color="auto"/>
            </w:tcBorders>
            <w:vAlign w:val="center"/>
            <w:hideMark/>
          </w:tcPr>
          <w:p w14:paraId="757837CD"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single" w:sz="4" w:space="0" w:color="auto"/>
              <w:bottom w:val="nil"/>
              <w:right w:val="single" w:sz="8" w:space="0" w:color="auto"/>
            </w:tcBorders>
            <w:shd w:val="clear" w:color="000000" w:fill="ACB9CA"/>
            <w:noWrap/>
            <w:vAlign w:val="center"/>
            <w:hideMark/>
          </w:tcPr>
          <w:p w14:paraId="200198C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801 </w:t>
            </w:r>
          </w:p>
        </w:tc>
      </w:tr>
      <w:tr w:rsidR="00682944" w:rsidRPr="00233D05" w14:paraId="3674DADF"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0325D9F6" w14:textId="77777777" w:rsidR="00682944" w:rsidRPr="00233D05" w:rsidRDefault="00682944" w:rsidP="00C46D42">
            <w:pPr>
              <w:rPr>
                <w:rFonts w:ascii="Calibri" w:hAnsi="Calibri" w:cs="Calibri"/>
                <w:b/>
                <w:bCs/>
                <w:color w:val="000000"/>
                <w:sz w:val="16"/>
                <w:szCs w:val="16"/>
                <w:lang w:eastAsia="en-GB"/>
              </w:rPr>
            </w:pPr>
          </w:p>
        </w:tc>
        <w:tc>
          <w:tcPr>
            <w:tcW w:w="1848" w:type="dxa"/>
            <w:tcBorders>
              <w:top w:val="nil"/>
              <w:left w:val="single" w:sz="4" w:space="0" w:color="auto"/>
              <w:bottom w:val="nil"/>
              <w:right w:val="nil"/>
            </w:tcBorders>
            <w:shd w:val="clear" w:color="auto" w:fill="auto"/>
            <w:noWrap/>
            <w:vAlign w:val="bottom"/>
            <w:hideMark/>
          </w:tcPr>
          <w:p w14:paraId="5E276D56"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Total operating costs</w:t>
            </w:r>
          </w:p>
        </w:tc>
        <w:tc>
          <w:tcPr>
            <w:tcW w:w="960" w:type="dxa"/>
            <w:tcBorders>
              <w:top w:val="nil"/>
              <w:left w:val="single" w:sz="8" w:space="0" w:color="auto"/>
              <w:bottom w:val="nil"/>
              <w:right w:val="single" w:sz="8" w:space="0" w:color="auto"/>
            </w:tcBorders>
            <w:shd w:val="clear" w:color="auto" w:fill="auto"/>
            <w:noWrap/>
            <w:vAlign w:val="center"/>
            <w:hideMark/>
          </w:tcPr>
          <w:p w14:paraId="299A5436"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(410) </w:t>
            </w:r>
          </w:p>
        </w:tc>
        <w:tc>
          <w:tcPr>
            <w:tcW w:w="598" w:type="dxa"/>
            <w:tcBorders>
              <w:top w:val="nil"/>
              <w:left w:val="nil"/>
              <w:bottom w:val="nil"/>
              <w:right w:val="nil"/>
            </w:tcBorders>
            <w:shd w:val="clear" w:color="auto" w:fill="auto"/>
            <w:noWrap/>
            <w:vAlign w:val="center"/>
            <w:hideMark/>
          </w:tcPr>
          <w:p w14:paraId="209D6F8A"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37 </w:t>
            </w:r>
          </w:p>
        </w:tc>
        <w:tc>
          <w:tcPr>
            <w:tcW w:w="580" w:type="dxa"/>
            <w:tcBorders>
              <w:top w:val="nil"/>
              <w:left w:val="nil"/>
              <w:bottom w:val="nil"/>
              <w:right w:val="nil"/>
            </w:tcBorders>
            <w:shd w:val="clear" w:color="auto" w:fill="auto"/>
            <w:noWrap/>
            <w:vAlign w:val="center"/>
            <w:hideMark/>
          </w:tcPr>
          <w:p w14:paraId="52CCC564"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(7) </w:t>
            </w:r>
          </w:p>
        </w:tc>
        <w:tc>
          <w:tcPr>
            <w:tcW w:w="598" w:type="dxa"/>
            <w:tcBorders>
              <w:top w:val="nil"/>
              <w:left w:val="nil"/>
              <w:bottom w:val="nil"/>
              <w:right w:val="nil"/>
            </w:tcBorders>
            <w:shd w:val="clear" w:color="auto" w:fill="auto"/>
            <w:noWrap/>
            <w:vAlign w:val="center"/>
            <w:hideMark/>
          </w:tcPr>
          <w:p w14:paraId="14BD7961"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(0) </w:t>
            </w:r>
          </w:p>
        </w:tc>
        <w:tc>
          <w:tcPr>
            <w:tcW w:w="960" w:type="dxa"/>
            <w:tcBorders>
              <w:top w:val="nil"/>
              <w:left w:val="single" w:sz="8" w:space="0" w:color="auto"/>
              <w:bottom w:val="nil"/>
              <w:right w:val="single" w:sz="8" w:space="0" w:color="auto"/>
            </w:tcBorders>
            <w:shd w:val="clear" w:color="auto" w:fill="auto"/>
            <w:noWrap/>
            <w:vAlign w:val="center"/>
            <w:hideMark/>
          </w:tcPr>
          <w:p w14:paraId="43E62EDE"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(382) </w:t>
            </w:r>
          </w:p>
        </w:tc>
        <w:tc>
          <w:tcPr>
            <w:tcW w:w="960" w:type="dxa"/>
            <w:tcBorders>
              <w:top w:val="nil"/>
              <w:left w:val="nil"/>
              <w:bottom w:val="nil"/>
              <w:right w:val="single" w:sz="4" w:space="0" w:color="auto"/>
            </w:tcBorders>
            <w:shd w:val="clear" w:color="000000" w:fill="D6DCE4"/>
            <w:noWrap/>
            <w:vAlign w:val="center"/>
            <w:hideMark/>
          </w:tcPr>
          <w:p w14:paraId="70A0D010"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(298) </w:t>
            </w:r>
          </w:p>
        </w:tc>
        <w:tc>
          <w:tcPr>
            <w:tcW w:w="448" w:type="dxa"/>
            <w:vMerge/>
            <w:tcBorders>
              <w:left w:val="single" w:sz="4" w:space="0" w:color="auto"/>
              <w:bottom w:val="single" w:sz="4" w:space="0" w:color="auto"/>
              <w:right w:val="single" w:sz="4" w:space="0" w:color="auto"/>
            </w:tcBorders>
            <w:vAlign w:val="center"/>
            <w:hideMark/>
          </w:tcPr>
          <w:p w14:paraId="645AF8B6" w14:textId="77777777" w:rsidR="00682944" w:rsidRPr="00233D05" w:rsidRDefault="00682944" w:rsidP="00C46D42">
            <w:pPr>
              <w:rPr>
                <w:rFonts w:ascii="Calibri" w:hAnsi="Calibri" w:cs="Calibri"/>
                <w:b/>
                <w:bCs/>
                <w:color w:val="000000"/>
                <w:sz w:val="18"/>
                <w:szCs w:val="18"/>
                <w:lang w:eastAsia="en-GB"/>
              </w:rPr>
            </w:pPr>
          </w:p>
        </w:tc>
        <w:tc>
          <w:tcPr>
            <w:tcW w:w="1020" w:type="dxa"/>
            <w:vMerge/>
            <w:tcBorders>
              <w:left w:val="single" w:sz="4" w:space="0" w:color="auto"/>
              <w:bottom w:val="single" w:sz="4" w:space="0" w:color="auto"/>
              <w:right w:val="single" w:sz="4" w:space="0" w:color="auto"/>
            </w:tcBorders>
            <w:vAlign w:val="center"/>
            <w:hideMark/>
          </w:tcPr>
          <w:p w14:paraId="1104448C"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single" w:sz="4" w:space="0" w:color="auto"/>
              <w:bottom w:val="nil"/>
              <w:right w:val="single" w:sz="8" w:space="0" w:color="auto"/>
            </w:tcBorders>
            <w:shd w:val="clear" w:color="000000" w:fill="ACB9CA"/>
            <w:noWrap/>
            <w:vAlign w:val="center"/>
            <w:hideMark/>
          </w:tcPr>
          <w:p w14:paraId="6BC66DF2"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(298) </w:t>
            </w:r>
          </w:p>
        </w:tc>
      </w:tr>
      <w:tr w:rsidR="00682944" w:rsidRPr="00233D05" w14:paraId="0A581105"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3BFD5D87" w14:textId="77777777" w:rsidR="00682944" w:rsidRPr="00233D05" w:rsidRDefault="00682944" w:rsidP="00C46D42">
            <w:pPr>
              <w:rPr>
                <w:rFonts w:ascii="Calibri" w:hAnsi="Calibri" w:cs="Calibri"/>
                <w:b/>
                <w:bCs/>
                <w:color w:val="000000"/>
                <w:sz w:val="16"/>
                <w:szCs w:val="16"/>
                <w:lang w:eastAsia="en-GB"/>
              </w:rPr>
            </w:pPr>
          </w:p>
        </w:tc>
        <w:tc>
          <w:tcPr>
            <w:tcW w:w="1848" w:type="dxa"/>
            <w:tcBorders>
              <w:top w:val="single" w:sz="4" w:space="0" w:color="auto"/>
              <w:left w:val="single" w:sz="4" w:space="0" w:color="auto"/>
              <w:bottom w:val="single" w:sz="4" w:space="0" w:color="auto"/>
              <w:right w:val="nil"/>
            </w:tcBorders>
            <w:shd w:val="clear" w:color="auto" w:fill="auto"/>
            <w:noWrap/>
            <w:vAlign w:val="bottom"/>
            <w:hideMark/>
          </w:tcPr>
          <w:p w14:paraId="01F9C695"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Adjusted EBITDA</w:t>
            </w:r>
          </w:p>
        </w:tc>
        <w:tc>
          <w:tcPr>
            <w:tcW w:w="960"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664400FE"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605 </w:t>
            </w:r>
          </w:p>
        </w:tc>
        <w:tc>
          <w:tcPr>
            <w:tcW w:w="598" w:type="dxa"/>
            <w:tcBorders>
              <w:top w:val="single" w:sz="4" w:space="0" w:color="auto"/>
              <w:left w:val="nil"/>
              <w:bottom w:val="single" w:sz="4" w:space="0" w:color="auto"/>
              <w:right w:val="nil"/>
            </w:tcBorders>
            <w:shd w:val="clear" w:color="auto" w:fill="auto"/>
            <w:noWrap/>
            <w:vAlign w:val="center"/>
            <w:hideMark/>
          </w:tcPr>
          <w:p w14:paraId="59E6F953"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37 </w:t>
            </w:r>
          </w:p>
        </w:tc>
        <w:tc>
          <w:tcPr>
            <w:tcW w:w="580" w:type="dxa"/>
            <w:tcBorders>
              <w:top w:val="single" w:sz="4" w:space="0" w:color="auto"/>
              <w:left w:val="nil"/>
              <w:bottom w:val="single" w:sz="4" w:space="0" w:color="auto"/>
              <w:right w:val="nil"/>
            </w:tcBorders>
            <w:shd w:val="clear" w:color="auto" w:fill="auto"/>
            <w:noWrap/>
            <w:vAlign w:val="center"/>
            <w:hideMark/>
          </w:tcPr>
          <w:p w14:paraId="0CF7C8F6"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98" w:type="dxa"/>
            <w:tcBorders>
              <w:top w:val="single" w:sz="4" w:space="0" w:color="auto"/>
              <w:left w:val="nil"/>
              <w:bottom w:val="single" w:sz="4" w:space="0" w:color="auto"/>
              <w:right w:val="nil"/>
            </w:tcBorders>
            <w:shd w:val="clear" w:color="auto" w:fill="auto"/>
            <w:noWrap/>
            <w:vAlign w:val="center"/>
            <w:hideMark/>
          </w:tcPr>
          <w:p w14:paraId="18E536BF"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(0) </w:t>
            </w:r>
          </w:p>
        </w:tc>
        <w:tc>
          <w:tcPr>
            <w:tcW w:w="960"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2C720BC3"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641 </w:t>
            </w:r>
          </w:p>
        </w:tc>
        <w:tc>
          <w:tcPr>
            <w:tcW w:w="960" w:type="dxa"/>
            <w:tcBorders>
              <w:top w:val="single" w:sz="4" w:space="0" w:color="auto"/>
              <w:left w:val="nil"/>
              <w:bottom w:val="single" w:sz="4" w:space="0" w:color="auto"/>
              <w:right w:val="single" w:sz="4" w:space="0" w:color="auto"/>
            </w:tcBorders>
            <w:shd w:val="clear" w:color="000000" w:fill="D6DCE4"/>
            <w:noWrap/>
            <w:vAlign w:val="center"/>
            <w:hideMark/>
          </w:tcPr>
          <w:p w14:paraId="2E3A1188"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503 </w:t>
            </w:r>
          </w:p>
        </w:tc>
        <w:tc>
          <w:tcPr>
            <w:tcW w:w="448" w:type="dxa"/>
            <w:vMerge/>
            <w:tcBorders>
              <w:left w:val="single" w:sz="4" w:space="0" w:color="auto"/>
              <w:bottom w:val="single" w:sz="4" w:space="0" w:color="auto"/>
              <w:right w:val="single" w:sz="4" w:space="0" w:color="auto"/>
            </w:tcBorders>
            <w:vAlign w:val="center"/>
            <w:hideMark/>
          </w:tcPr>
          <w:p w14:paraId="04BF5225" w14:textId="77777777" w:rsidR="00682944" w:rsidRPr="00233D05" w:rsidRDefault="00682944" w:rsidP="00C46D42">
            <w:pPr>
              <w:rPr>
                <w:rFonts w:ascii="Calibri" w:hAnsi="Calibri" w:cs="Calibri"/>
                <w:b/>
                <w:bCs/>
                <w:color w:val="000000"/>
                <w:sz w:val="18"/>
                <w:szCs w:val="18"/>
                <w:lang w:eastAsia="en-GB"/>
              </w:rPr>
            </w:pPr>
          </w:p>
        </w:tc>
        <w:tc>
          <w:tcPr>
            <w:tcW w:w="1020" w:type="dxa"/>
            <w:vMerge/>
            <w:tcBorders>
              <w:left w:val="single" w:sz="4" w:space="0" w:color="auto"/>
              <w:bottom w:val="single" w:sz="4" w:space="0" w:color="auto"/>
              <w:right w:val="single" w:sz="4" w:space="0" w:color="auto"/>
            </w:tcBorders>
            <w:vAlign w:val="center"/>
            <w:hideMark/>
          </w:tcPr>
          <w:p w14:paraId="3ABF10B6"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single" w:sz="4" w:space="0" w:color="auto"/>
              <w:bottom w:val="single" w:sz="4" w:space="0" w:color="auto"/>
              <w:right w:val="single" w:sz="8" w:space="0" w:color="auto"/>
            </w:tcBorders>
            <w:shd w:val="clear" w:color="000000" w:fill="ACB9CA"/>
            <w:noWrap/>
            <w:vAlign w:val="center"/>
            <w:hideMark/>
          </w:tcPr>
          <w:p w14:paraId="4EF0E398"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503 </w:t>
            </w:r>
          </w:p>
        </w:tc>
      </w:tr>
      <w:tr w:rsidR="00682944" w:rsidRPr="00233D05" w14:paraId="7B2F3A06" w14:textId="77777777" w:rsidTr="00C46D42">
        <w:trPr>
          <w:trHeight w:val="81"/>
        </w:trPr>
        <w:tc>
          <w:tcPr>
            <w:tcW w:w="448" w:type="dxa"/>
            <w:tcBorders>
              <w:top w:val="single" w:sz="4" w:space="0" w:color="auto"/>
              <w:left w:val="single" w:sz="4" w:space="0" w:color="auto"/>
              <w:right w:val="single" w:sz="4" w:space="0" w:color="auto"/>
            </w:tcBorders>
            <w:shd w:val="clear" w:color="auto" w:fill="auto"/>
            <w:noWrap/>
            <w:vAlign w:val="center"/>
            <w:hideMark/>
          </w:tcPr>
          <w:p w14:paraId="6F919546" w14:textId="77777777" w:rsidR="00682944" w:rsidRPr="00233D05" w:rsidRDefault="00682944" w:rsidP="00C46D42">
            <w:pPr>
              <w:jc w:val="right"/>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3F18A1EE" w14:textId="77777777" w:rsidR="00682944" w:rsidRPr="00233D05" w:rsidRDefault="00682944" w:rsidP="00C46D42">
            <w:pPr>
              <w:rPr>
                <w:rFonts w:ascii="Times New Roman" w:hAnsi="Times New Roman"/>
                <w:sz w:val="20"/>
                <w:lang w:eastAsia="en-GB"/>
              </w:rPr>
            </w:pPr>
          </w:p>
        </w:tc>
        <w:tc>
          <w:tcPr>
            <w:tcW w:w="960" w:type="dxa"/>
            <w:tcBorders>
              <w:top w:val="nil"/>
              <w:left w:val="single" w:sz="8" w:space="0" w:color="auto"/>
              <w:bottom w:val="nil"/>
              <w:right w:val="single" w:sz="8" w:space="0" w:color="auto"/>
            </w:tcBorders>
            <w:shd w:val="clear" w:color="auto" w:fill="auto"/>
            <w:noWrap/>
            <w:vAlign w:val="center"/>
            <w:hideMark/>
          </w:tcPr>
          <w:p w14:paraId="2F08F8E9"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598" w:type="dxa"/>
            <w:tcBorders>
              <w:top w:val="nil"/>
              <w:left w:val="nil"/>
              <w:bottom w:val="nil"/>
              <w:right w:val="nil"/>
            </w:tcBorders>
            <w:shd w:val="clear" w:color="auto" w:fill="auto"/>
            <w:noWrap/>
            <w:vAlign w:val="center"/>
            <w:hideMark/>
          </w:tcPr>
          <w:p w14:paraId="0641C722" w14:textId="77777777" w:rsidR="00682944" w:rsidRPr="00233D05" w:rsidRDefault="00682944" w:rsidP="00C46D42">
            <w:pPr>
              <w:jc w:val="right"/>
              <w:rPr>
                <w:rFonts w:ascii="Calibri" w:hAnsi="Calibri" w:cs="Calibri"/>
                <w:color w:val="000000"/>
                <w:sz w:val="2"/>
                <w:szCs w:val="2"/>
                <w:lang w:eastAsia="en-GB"/>
              </w:rPr>
            </w:pPr>
          </w:p>
        </w:tc>
        <w:tc>
          <w:tcPr>
            <w:tcW w:w="580" w:type="dxa"/>
            <w:tcBorders>
              <w:top w:val="nil"/>
              <w:left w:val="nil"/>
              <w:bottom w:val="nil"/>
              <w:right w:val="nil"/>
            </w:tcBorders>
            <w:shd w:val="clear" w:color="auto" w:fill="auto"/>
            <w:noWrap/>
            <w:vAlign w:val="center"/>
            <w:hideMark/>
          </w:tcPr>
          <w:p w14:paraId="24811794" w14:textId="77777777" w:rsidR="00682944" w:rsidRPr="00233D05" w:rsidRDefault="00682944" w:rsidP="00C46D42">
            <w:pPr>
              <w:jc w:val="right"/>
              <w:rPr>
                <w:rFonts w:ascii="Times New Roman" w:hAnsi="Times New Roman"/>
                <w:sz w:val="20"/>
                <w:lang w:eastAsia="en-GB"/>
              </w:rPr>
            </w:pPr>
          </w:p>
        </w:tc>
        <w:tc>
          <w:tcPr>
            <w:tcW w:w="598" w:type="dxa"/>
            <w:tcBorders>
              <w:top w:val="nil"/>
              <w:left w:val="nil"/>
              <w:bottom w:val="nil"/>
              <w:right w:val="nil"/>
            </w:tcBorders>
            <w:shd w:val="clear" w:color="auto" w:fill="auto"/>
            <w:noWrap/>
            <w:vAlign w:val="center"/>
            <w:hideMark/>
          </w:tcPr>
          <w:p w14:paraId="07725366" w14:textId="77777777" w:rsidR="00682944" w:rsidRPr="00233D05" w:rsidRDefault="00682944" w:rsidP="00C46D42">
            <w:pPr>
              <w:jc w:val="right"/>
              <w:rPr>
                <w:rFonts w:ascii="Times New Roman" w:hAnsi="Times New Roman"/>
                <w:sz w:val="20"/>
                <w:lang w:eastAsia="en-GB"/>
              </w:rPr>
            </w:pPr>
          </w:p>
        </w:tc>
        <w:tc>
          <w:tcPr>
            <w:tcW w:w="960" w:type="dxa"/>
            <w:tcBorders>
              <w:top w:val="nil"/>
              <w:left w:val="single" w:sz="8" w:space="0" w:color="auto"/>
              <w:bottom w:val="nil"/>
              <w:right w:val="single" w:sz="8" w:space="0" w:color="auto"/>
            </w:tcBorders>
            <w:shd w:val="clear" w:color="auto" w:fill="auto"/>
            <w:noWrap/>
            <w:vAlign w:val="center"/>
            <w:hideMark/>
          </w:tcPr>
          <w:p w14:paraId="47F6203C"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960" w:type="dxa"/>
            <w:tcBorders>
              <w:top w:val="nil"/>
              <w:left w:val="nil"/>
              <w:bottom w:val="nil"/>
              <w:right w:val="single" w:sz="4" w:space="0" w:color="auto"/>
            </w:tcBorders>
            <w:shd w:val="clear" w:color="000000" w:fill="D6DCE4"/>
            <w:noWrap/>
            <w:vAlign w:val="center"/>
            <w:hideMark/>
          </w:tcPr>
          <w:p w14:paraId="483F6FC5"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448" w:type="dxa"/>
            <w:tcBorders>
              <w:top w:val="single" w:sz="4" w:space="0" w:color="auto"/>
              <w:left w:val="single" w:sz="4" w:space="0" w:color="auto"/>
              <w:right w:val="single" w:sz="4" w:space="0" w:color="auto"/>
            </w:tcBorders>
            <w:shd w:val="clear" w:color="auto" w:fill="auto"/>
            <w:noWrap/>
            <w:vAlign w:val="center"/>
            <w:hideMark/>
          </w:tcPr>
          <w:p w14:paraId="44AFA777" w14:textId="77777777" w:rsidR="00682944" w:rsidRPr="00233D05" w:rsidRDefault="00682944" w:rsidP="00C46D42">
            <w:pPr>
              <w:jc w:val="right"/>
              <w:rPr>
                <w:rFonts w:ascii="Calibri" w:hAnsi="Calibri" w:cs="Calibri"/>
                <w:color w:val="000000"/>
                <w:sz w:val="2"/>
                <w:szCs w:val="2"/>
                <w:lang w:eastAsia="en-GB"/>
              </w:rPr>
            </w:pPr>
          </w:p>
        </w:tc>
        <w:tc>
          <w:tcPr>
            <w:tcW w:w="1020" w:type="dxa"/>
            <w:tcBorders>
              <w:top w:val="single" w:sz="4" w:space="0" w:color="auto"/>
              <w:left w:val="single" w:sz="4" w:space="0" w:color="auto"/>
              <w:bottom w:val="nil"/>
              <w:right w:val="nil"/>
            </w:tcBorders>
            <w:shd w:val="clear" w:color="000000" w:fill="D6DCE4"/>
            <w:noWrap/>
            <w:vAlign w:val="center"/>
            <w:hideMark/>
          </w:tcPr>
          <w:p w14:paraId="21B86456"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1020" w:type="dxa"/>
            <w:tcBorders>
              <w:top w:val="nil"/>
              <w:left w:val="single" w:sz="8" w:space="0" w:color="auto"/>
              <w:bottom w:val="nil"/>
              <w:right w:val="single" w:sz="8" w:space="0" w:color="auto"/>
            </w:tcBorders>
            <w:shd w:val="clear" w:color="000000" w:fill="ACB9CA"/>
            <w:noWrap/>
            <w:vAlign w:val="center"/>
            <w:hideMark/>
          </w:tcPr>
          <w:p w14:paraId="39EE047E"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r>
      <w:tr w:rsidR="00682944" w:rsidRPr="00233D05" w14:paraId="43388DE3" w14:textId="77777777" w:rsidTr="00C46D42">
        <w:trPr>
          <w:trHeight w:val="214"/>
        </w:trPr>
        <w:tc>
          <w:tcPr>
            <w:tcW w:w="448" w:type="dxa"/>
            <w:vMerge w:val="restart"/>
            <w:tcBorders>
              <w:left w:val="single" w:sz="4" w:space="0" w:color="auto"/>
              <w:bottom w:val="single" w:sz="4" w:space="0" w:color="auto"/>
              <w:right w:val="single" w:sz="4" w:space="0" w:color="auto"/>
            </w:tcBorders>
            <w:shd w:val="clear" w:color="auto" w:fill="auto"/>
            <w:noWrap/>
            <w:textDirection w:val="btLr"/>
            <w:vAlign w:val="center"/>
            <w:hideMark/>
          </w:tcPr>
          <w:p w14:paraId="5DD1F9BB"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AUSTRALIA</w:t>
            </w:r>
          </w:p>
        </w:tc>
        <w:tc>
          <w:tcPr>
            <w:tcW w:w="1848" w:type="dxa"/>
            <w:tcBorders>
              <w:top w:val="nil"/>
              <w:left w:val="single" w:sz="4" w:space="0" w:color="auto"/>
              <w:bottom w:val="nil"/>
              <w:right w:val="nil"/>
            </w:tcBorders>
            <w:shd w:val="clear" w:color="auto" w:fill="auto"/>
            <w:noWrap/>
            <w:vAlign w:val="bottom"/>
            <w:hideMark/>
          </w:tcPr>
          <w:p w14:paraId="5B665705"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Total revenue</w:t>
            </w:r>
          </w:p>
        </w:tc>
        <w:tc>
          <w:tcPr>
            <w:tcW w:w="960" w:type="dxa"/>
            <w:tcBorders>
              <w:top w:val="nil"/>
              <w:left w:val="single" w:sz="8" w:space="0" w:color="auto"/>
              <w:bottom w:val="nil"/>
              <w:right w:val="single" w:sz="8" w:space="0" w:color="auto"/>
            </w:tcBorders>
            <w:shd w:val="clear" w:color="auto" w:fill="auto"/>
            <w:noWrap/>
            <w:vAlign w:val="center"/>
            <w:hideMark/>
          </w:tcPr>
          <w:p w14:paraId="00253DB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274 </w:t>
            </w:r>
          </w:p>
        </w:tc>
        <w:tc>
          <w:tcPr>
            <w:tcW w:w="598" w:type="dxa"/>
            <w:tcBorders>
              <w:top w:val="nil"/>
              <w:left w:val="nil"/>
              <w:bottom w:val="nil"/>
              <w:right w:val="nil"/>
            </w:tcBorders>
            <w:shd w:val="clear" w:color="auto" w:fill="auto"/>
            <w:noWrap/>
            <w:vAlign w:val="center"/>
            <w:hideMark/>
          </w:tcPr>
          <w:p w14:paraId="2FBDB30E" w14:textId="77777777" w:rsidR="00682944" w:rsidRPr="00233D05" w:rsidRDefault="00682944" w:rsidP="00C46D42">
            <w:pPr>
              <w:jc w:val="right"/>
              <w:rPr>
                <w:rFonts w:ascii="Calibri" w:hAnsi="Calibri" w:cs="Calibri"/>
                <w:b/>
                <w:bCs/>
                <w:color w:val="000000"/>
                <w:sz w:val="18"/>
                <w:szCs w:val="18"/>
                <w:lang w:eastAsia="en-GB"/>
              </w:rPr>
            </w:pPr>
            <w:r>
              <w:rPr>
                <w:rFonts w:ascii="Calibri" w:hAnsi="Calibri" w:cs="Calibri"/>
                <w:b/>
                <w:bCs/>
                <w:color w:val="000000"/>
                <w:sz w:val="18"/>
                <w:szCs w:val="18"/>
                <w:lang w:eastAsia="en-GB"/>
              </w:rPr>
              <w:t>-</w:t>
            </w:r>
          </w:p>
        </w:tc>
        <w:tc>
          <w:tcPr>
            <w:tcW w:w="580" w:type="dxa"/>
            <w:tcBorders>
              <w:top w:val="nil"/>
              <w:left w:val="nil"/>
              <w:bottom w:val="nil"/>
              <w:right w:val="nil"/>
            </w:tcBorders>
            <w:shd w:val="clear" w:color="auto" w:fill="auto"/>
            <w:noWrap/>
            <w:vAlign w:val="center"/>
            <w:hideMark/>
          </w:tcPr>
          <w:p w14:paraId="1B8AF98E"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25 </w:t>
            </w:r>
          </w:p>
        </w:tc>
        <w:tc>
          <w:tcPr>
            <w:tcW w:w="598" w:type="dxa"/>
            <w:tcBorders>
              <w:top w:val="nil"/>
              <w:left w:val="nil"/>
              <w:bottom w:val="nil"/>
              <w:right w:val="nil"/>
            </w:tcBorders>
            <w:shd w:val="clear" w:color="auto" w:fill="auto"/>
            <w:noWrap/>
            <w:vAlign w:val="center"/>
            <w:hideMark/>
          </w:tcPr>
          <w:p w14:paraId="3D9479CE"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nil"/>
              <w:left w:val="single" w:sz="8" w:space="0" w:color="auto"/>
              <w:bottom w:val="nil"/>
              <w:right w:val="single" w:sz="8" w:space="0" w:color="auto"/>
            </w:tcBorders>
            <w:shd w:val="clear" w:color="auto" w:fill="auto"/>
            <w:noWrap/>
            <w:vAlign w:val="center"/>
            <w:hideMark/>
          </w:tcPr>
          <w:p w14:paraId="041196AD"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300 </w:t>
            </w:r>
          </w:p>
        </w:tc>
        <w:tc>
          <w:tcPr>
            <w:tcW w:w="960" w:type="dxa"/>
            <w:tcBorders>
              <w:top w:val="nil"/>
              <w:left w:val="nil"/>
              <w:bottom w:val="nil"/>
              <w:right w:val="single" w:sz="4" w:space="0" w:color="auto"/>
            </w:tcBorders>
            <w:shd w:val="clear" w:color="000000" w:fill="D6DCE4"/>
            <w:noWrap/>
            <w:vAlign w:val="center"/>
            <w:hideMark/>
          </w:tcPr>
          <w:p w14:paraId="31CE1F39"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235 </w:t>
            </w:r>
          </w:p>
        </w:tc>
        <w:tc>
          <w:tcPr>
            <w:tcW w:w="448" w:type="dxa"/>
            <w:vMerge w:val="restart"/>
            <w:tcBorders>
              <w:left w:val="single" w:sz="4" w:space="0" w:color="auto"/>
              <w:bottom w:val="single" w:sz="4" w:space="0" w:color="auto"/>
              <w:right w:val="single" w:sz="4" w:space="0" w:color="auto"/>
            </w:tcBorders>
            <w:shd w:val="clear" w:color="auto" w:fill="auto"/>
            <w:noWrap/>
            <w:textDirection w:val="btLr"/>
            <w:vAlign w:val="center"/>
            <w:hideMark/>
          </w:tcPr>
          <w:p w14:paraId="4B90A646"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AUSTRALIA</w:t>
            </w:r>
          </w:p>
        </w:tc>
        <w:tc>
          <w:tcPr>
            <w:tcW w:w="1020" w:type="dxa"/>
            <w:tcBorders>
              <w:top w:val="nil"/>
              <w:left w:val="single" w:sz="4" w:space="0" w:color="auto"/>
              <w:bottom w:val="nil"/>
              <w:right w:val="nil"/>
            </w:tcBorders>
            <w:shd w:val="clear" w:color="000000" w:fill="D6DCE4"/>
            <w:noWrap/>
            <w:vAlign w:val="center"/>
            <w:hideMark/>
          </w:tcPr>
          <w:p w14:paraId="074799BC"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446 </w:t>
            </w:r>
          </w:p>
        </w:tc>
        <w:tc>
          <w:tcPr>
            <w:tcW w:w="1020" w:type="dxa"/>
            <w:tcBorders>
              <w:top w:val="nil"/>
              <w:left w:val="single" w:sz="8" w:space="0" w:color="auto"/>
              <w:bottom w:val="nil"/>
              <w:right w:val="single" w:sz="8" w:space="0" w:color="auto"/>
            </w:tcBorders>
            <w:shd w:val="clear" w:color="000000" w:fill="ACB9CA"/>
            <w:noWrap/>
            <w:vAlign w:val="center"/>
            <w:hideMark/>
          </w:tcPr>
          <w:p w14:paraId="60E16DA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681 </w:t>
            </w:r>
          </w:p>
        </w:tc>
      </w:tr>
      <w:tr w:rsidR="00682944" w:rsidRPr="00233D05" w14:paraId="604592CE"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6BA81EB8"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2BAF7035"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Cost of sales</w:t>
            </w:r>
          </w:p>
        </w:tc>
        <w:tc>
          <w:tcPr>
            <w:tcW w:w="960" w:type="dxa"/>
            <w:tcBorders>
              <w:top w:val="nil"/>
              <w:left w:val="single" w:sz="8" w:space="0" w:color="auto"/>
              <w:bottom w:val="nil"/>
              <w:right w:val="single" w:sz="8" w:space="0" w:color="auto"/>
            </w:tcBorders>
            <w:shd w:val="clear" w:color="auto" w:fill="auto"/>
            <w:noWrap/>
            <w:vAlign w:val="center"/>
            <w:hideMark/>
          </w:tcPr>
          <w:p w14:paraId="0470625F"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(104) </w:t>
            </w:r>
          </w:p>
        </w:tc>
        <w:tc>
          <w:tcPr>
            <w:tcW w:w="598" w:type="dxa"/>
            <w:tcBorders>
              <w:top w:val="nil"/>
              <w:left w:val="nil"/>
              <w:bottom w:val="nil"/>
              <w:right w:val="nil"/>
            </w:tcBorders>
            <w:shd w:val="clear" w:color="auto" w:fill="auto"/>
            <w:noWrap/>
            <w:vAlign w:val="center"/>
            <w:hideMark/>
          </w:tcPr>
          <w:p w14:paraId="667A8411" w14:textId="77777777" w:rsidR="00682944" w:rsidRPr="00233D05" w:rsidRDefault="00682944" w:rsidP="00C46D42">
            <w:pPr>
              <w:jc w:val="right"/>
              <w:rPr>
                <w:rFonts w:ascii="Calibri" w:hAnsi="Calibri" w:cs="Calibri"/>
                <w:color w:val="000000"/>
                <w:sz w:val="18"/>
                <w:szCs w:val="18"/>
                <w:lang w:eastAsia="en-GB"/>
              </w:rPr>
            </w:pPr>
            <w:r>
              <w:rPr>
                <w:rFonts w:ascii="Calibri" w:hAnsi="Calibri" w:cs="Calibri"/>
                <w:color w:val="000000"/>
                <w:sz w:val="18"/>
                <w:szCs w:val="18"/>
                <w:lang w:eastAsia="en-GB"/>
              </w:rPr>
              <w:t>-</w:t>
            </w:r>
          </w:p>
        </w:tc>
        <w:tc>
          <w:tcPr>
            <w:tcW w:w="580" w:type="dxa"/>
            <w:tcBorders>
              <w:top w:val="nil"/>
              <w:left w:val="nil"/>
              <w:bottom w:val="nil"/>
              <w:right w:val="nil"/>
            </w:tcBorders>
            <w:shd w:val="clear" w:color="auto" w:fill="auto"/>
            <w:noWrap/>
            <w:vAlign w:val="center"/>
            <w:hideMark/>
          </w:tcPr>
          <w:p w14:paraId="05296ACD"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(45) </w:t>
            </w:r>
          </w:p>
        </w:tc>
        <w:tc>
          <w:tcPr>
            <w:tcW w:w="598" w:type="dxa"/>
            <w:tcBorders>
              <w:top w:val="nil"/>
              <w:left w:val="nil"/>
              <w:bottom w:val="nil"/>
              <w:right w:val="nil"/>
            </w:tcBorders>
            <w:shd w:val="clear" w:color="auto" w:fill="auto"/>
            <w:noWrap/>
            <w:vAlign w:val="center"/>
            <w:hideMark/>
          </w:tcPr>
          <w:p w14:paraId="20F30028"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960" w:type="dxa"/>
            <w:tcBorders>
              <w:top w:val="nil"/>
              <w:left w:val="single" w:sz="8" w:space="0" w:color="auto"/>
              <w:bottom w:val="nil"/>
              <w:right w:val="single" w:sz="8" w:space="0" w:color="auto"/>
            </w:tcBorders>
            <w:shd w:val="clear" w:color="auto" w:fill="auto"/>
            <w:noWrap/>
            <w:vAlign w:val="center"/>
            <w:hideMark/>
          </w:tcPr>
          <w:p w14:paraId="2559D586"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(150) </w:t>
            </w:r>
          </w:p>
        </w:tc>
        <w:tc>
          <w:tcPr>
            <w:tcW w:w="960" w:type="dxa"/>
            <w:tcBorders>
              <w:top w:val="nil"/>
              <w:left w:val="nil"/>
              <w:bottom w:val="nil"/>
              <w:right w:val="single" w:sz="4" w:space="0" w:color="auto"/>
            </w:tcBorders>
            <w:shd w:val="clear" w:color="000000" w:fill="D6DCE4"/>
            <w:noWrap/>
            <w:vAlign w:val="center"/>
            <w:hideMark/>
          </w:tcPr>
          <w:p w14:paraId="02614B1A"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(117) </w:t>
            </w:r>
          </w:p>
        </w:tc>
        <w:tc>
          <w:tcPr>
            <w:tcW w:w="448" w:type="dxa"/>
            <w:vMerge/>
            <w:tcBorders>
              <w:left w:val="single" w:sz="4" w:space="0" w:color="auto"/>
              <w:bottom w:val="single" w:sz="4" w:space="0" w:color="auto"/>
              <w:right w:val="single" w:sz="4" w:space="0" w:color="auto"/>
            </w:tcBorders>
            <w:vAlign w:val="center"/>
            <w:hideMark/>
          </w:tcPr>
          <w:p w14:paraId="698ADA9E"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single" w:sz="4" w:space="0" w:color="auto"/>
              <w:bottom w:val="nil"/>
              <w:right w:val="nil"/>
            </w:tcBorders>
            <w:shd w:val="clear" w:color="000000" w:fill="D6DCE4"/>
            <w:noWrap/>
            <w:vAlign w:val="center"/>
            <w:hideMark/>
          </w:tcPr>
          <w:p w14:paraId="0EF1C5C2"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(182) </w:t>
            </w:r>
          </w:p>
        </w:tc>
        <w:tc>
          <w:tcPr>
            <w:tcW w:w="1020" w:type="dxa"/>
            <w:tcBorders>
              <w:top w:val="nil"/>
              <w:left w:val="single" w:sz="8" w:space="0" w:color="auto"/>
              <w:bottom w:val="nil"/>
              <w:right w:val="single" w:sz="8" w:space="0" w:color="auto"/>
            </w:tcBorders>
            <w:shd w:val="clear" w:color="000000" w:fill="ACB9CA"/>
            <w:noWrap/>
            <w:vAlign w:val="center"/>
            <w:hideMark/>
          </w:tcPr>
          <w:p w14:paraId="6C3C4C3C"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(299) </w:t>
            </w:r>
          </w:p>
        </w:tc>
      </w:tr>
      <w:tr w:rsidR="00682944" w:rsidRPr="00233D05" w14:paraId="67C5B449"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681DD029"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single" w:sz="4" w:space="0" w:color="auto"/>
              <w:bottom w:val="nil"/>
              <w:right w:val="nil"/>
            </w:tcBorders>
            <w:shd w:val="clear" w:color="auto" w:fill="auto"/>
            <w:noWrap/>
            <w:vAlign w:val="bottom"/>
            <w:hideMark/>
          </w:tcPr>
          <w:p w14:paraId="5AC7A13D"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Gross profit</w:t>
            </w:r>
          </w:p>
        </w:tc>
        <w:tc>
          <w:tcPr>
            <w:tcW w:w="960" w:type="dxa"/>
            <w:tcBorders>
              <w:top w:val="single" w:sz="4" w:space="0" w:color="auto"/>
              <w:left w:val="single" w:sz="8" w:space="0" w:color="auto"/>
              <w:bottom w:val="nil"/>
              <w:right w:val="single" w:sz="8" w:space="0" w:color="auto"/>
            </w:tcBorders>
            <w:shd w:val="clear" w:color="auto" w:fill="auto"/>
            <w:noWrap/>
            <w:vAlign w:val="center"/>
            <w:hideMark/>
          </w:tcPr>
          <w:p w14:paraId="3781940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170 </w:t>
            </w:r>
          </w:p>
        </w:tc>
        <w:tc>
          <w:tcPr>
            <w:tcW w:w="598" w:type="dxa"/>
            <w:tcBorders>
              <w:top w:val="single" w:sz="4" w:space="0" w:color="auto"/>
              <w:left w:val="nil"/>
              <w:bottom w:val="nil"/>
              <w:right w:val="nil"/>
            </w:tcBorders>
            <w:shd w:val="clear" w:color="auto" w:fill="auto"/>
            <w:noWrap/>
            <w:vAlign w:val="center"/>
            <w:hideMark/>
          </w:tcPr>
          <w:p w14:paraId="0118957B"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r>
              <w:rPr>
                <w:rFonts w:ascii="Calibri" w:hAnsi="Calibri" w:cs="Calibri"/>
                <w:b/>
                <w:bCs/>
                <w:color w:val="000000"/>
                <w:sz w:val="18"/>
                <w:szCs w:val="18"/>
                <w:lang w:eastAsia="en-GB"/>
              </w:rPr>
              <w:t>-</w:t>
            </w:r>
          </w:p>
        </w:tc>
        <w:tc>
          <w:tcPr>
            <w:tcW w:w="580" w:type="dxa"/>
            <w:tcBorders>
              <w:top w:val="single" w:sz="4" w:space="0" w:color="auto"/>
              <w:left w:val="nil"/>
              <w:bottom w:val="nil"/>
              <w:right w:val="nil"/>
            </w:tcBorders>
            <w:shd w:val="clear" w:color="auto" w:fill="auto"/>
            <w:noWrap/>
            <w:vAlign w:val="center"/>
            <w:hideMark/>
          </w:tcPr>
          <w:p w14:paraId="272B475B"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(20) </w:t>
            </w:r>
          </w:p>
        </w:tc>
        <w:tc>
          <w:tcPr>
            <w:tcW w:w="598" w:type="dxa"/>
            <w:tcBorders>
              <w:top w:val="single" w:sz="4" w:space="0" w:color="auto"/>
              <w:left w:val="nil"/>
              <w:bottom w:val="nil"/>
              <w:right w:val="nil"/>
            </w:tcBorders>
            <w:shd w:val="clear" w:color="auto" w:fill="auto"/>
            <w:noWrap/>
            <w:vAlign w:val="center"/>
            <w:hideMark/>
          </w:tcPr>
          <w:p w14:paraId="425D4653"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single" w:sz="4" w:space="0" w:color="auto"/>
              <w:left w:val="single" w:sz="8" w:space="0" w:color="auto"/>
              <w:bottom w:val="nil"/>
              <w:right w:val="single" w:sz="8" w:space="0" w:color="auto"/>
            </w:tcBorders>
            <w:shd w:val="clear" w:color="auto" w:fill="auto"/>
            <w:noWrap/>
            <w:vAlign w:val="center"/>
            <w:hideMark/>
          </w:tcPr>
          <w:p w14:paraId="0F5FC272"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150 </w:t>
            </w:r>
          </w:p>
        </w:tc>
        <w:tc>
          <w:tcPr>
            <w:tcW w:w="960" w:type="dxa"/>
            <w:tcBorders>
              <w:top w:val="single" w:sz="4" w:space="0" w:color="auto"/>
              <w:left w:val="nil"/>
              <w:bottom w:val="nil"/>
              <w:right w:val="single" w:sz="4" w:space="0" w:color="auto"/>
            </w:tcBorders>
            <w:shd w:val="clear" w:color="000000" w:fill="D6DCE4"/>
            <w:noWrap/>
            <w:vAlign w:val="center"/>
            <w:hideMark/>
          </w:tcPr>
          <w:p w14:paraId="67B35AF1"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118 </w:t>
            </w:r>
          </w:p>
        </w:tc>
        <w:tc>
          <w:tcPr>
            <w:tcW w:w="448" w:type="dxa"/>
            <w:vMerge/>
            <w:tcBorders>
              <w:left w:val="single" w:sz="4" w:space="0" w:color="auto"/>
              <w:bottom w:val="single" w:sz="4" w:space="0" w:color="auto"/>
              <w:right w:val="single" w:sz="4" w:space="0" w:color="auto"/>
            </w:tcBorders>
            <w:vAlign w:val="center"/>
            <w:hideMark/>
          </w:tcPr>
          <w:p w14:paraId="66B4ACFC"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single" w:sz="4" w:space="0" w:color="auto"/>
              <w:bottom w:val="nil"/>
              <w:right w:val="nil"/>
            </w:tcBorders>
            <w:shd w:val="clear" w:color="000000" w:fill="D6DCE4"/>
            <w:noWrap/>
            <w:vAlign w:val="center"/>
            <w:hideMark/>
          </w:tcPr>
          <w:p w14:paraId="3C5D2CCB"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264 </w:t>
            </w:r>
          </w:p>
        </w:tc>
        <w:tc>
          <w:tcPr>
            <w:tcW w:w="1020" w:type="dxa"/>
            <w:tcBorders>
              <w:top w:val="single" w:sz="4" w:space="0" w:color="auto"/>
              <w:left w:val="single" w:sz="8" w:space="0" w:color="auto"/>
              <w:bottom w:val="nil"/>
              <w:right w:val="single" w:sz="8" w:space="0" w:color="auto"/>
            </w:tcBorders>
            <w:shd w:val="clear" w:color="000000" w:fill="ACB9CA"/>
            <w:noWrap/>
            <w:vAlign w:val="center"/>
            <w:hideMark/>
          </w:tcPr>
          <w:p w14:paraId="5D8C3B24"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382 </w:t>
            </w:r>
          </w:p>
        </w:tc>
      </w:tr>
      <w:tr w:rsidR="00682944" w:rsidRPr="00233D05" w14:paraId="621ADD57"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26A2370D"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3826C218"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Total operating costs</w:t>
            </w:r>
          </w:p>
        </w:tc>
        <w:tc>
          <w:tcPr>
            <w:tcW w:w="960" w:type="dxa"/>
            <w:tcBorders>
              <w:top w:val="nil"/>
              <w:left w:val="single" w:sz="8" w:space="0" w:color="auto"/>
              <w:bottom w:val="nil"/>
              <w:right w:val="single" w:sz="8" w:space="0" w:color="auto"/>
            </w:tcBorders>
            <w:shd w:val="clear" w:color="auto" w:fill="auto"/>
            <w:noWrap/>
            <w:vAlign w:val="center"/>
            <w:hideMark/>
          </w:tcPr>
          <w:p w14:paraId="41F0DA6D"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(126) </w:t>
            </w:r>
          </w:p>
        </w:tc>
        <w:tc>
          <w:tcPr>
            <w:tcW w:w="598" w:type="dxa"/>
            <w:tcBorders>
              <w:top w:val="nil"/>
              <w:left w:val="nil"/>
              <w:bottom w:val="nil"/>
              <w:right w:val="nil"/>
            </w:tcBorders>
            <w:shd w:val="clear" w:color="auto" w:fill="auto"/>
            <w:noWrap/>
            <w:vAlign w:val="center"/>
            <w:hideMark/>
          </w:tcPr>
          <w:p w14:paraId="4FF85AEB" w14:textId="77777777" w:rsidR="00682944" w:rsidRPr="00233D05" w:rsidRDefault="00682944" w:rsidP="00C46D42">
            <w:pPr>
              <w:jc w:val="right"/>
              <w:rPr>
                <w:rFonts w:ascii="Calibri" w:hAnsi="Calibri" w:cs="Calibri"/>
                <w:color w:val="000000"/>
                <w:sz w:val="18"/>
                <w:szCs w:val="18"/>
                <w:lang w:eastAsia="en-GB"/>
              </w:rPr>
            </w:pPr>
            <w:r>
              <w:rPr>
                <w:rFonts w:ascii="Calibri" w:hAnsi="Calibri" w:cs="Calibri"/>
                <w:color w:val="000000"/>
                <w:sz w:val="18"/>
                <w:szCs w:val="18"/>
                <w:lang w:eastAsia="en-GB"/>
              </w:rPr>
              <w:t>-</w:t>
            </w:r>
          </w:p>
        </w:tc>
        <w:tc>
          <w:tcPr>
            <w:tcW w:w="580" w:type="dxa"/>
            <w:tcBorders>
              <w:top w:val="nil"/>
              <w:left w:val="nil"/>
              <w:bottom w:val="nil"/>
              <w:right w:val="nil"/>
            </w:tcBorders>
            <w:shd w:val="clear" w:color="auto" w:fill="auto"/>
            <w:noWrap/>
            <w:vAlign w:val="center"/>
            <w:hideMark/>
          </w:tcPr>
          <w:p w14:paraId="05C4C29D"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20 </w:t>
            </w:r>
          </w:p>
        </w:tc>
        <w:tc>
          <w:tcPr>
            <w:tcW w:w="598" w:type="dxa"/>
            <w:tcBorders>
              <w:top w:val="nil"/>
              <w:left w:val="nil"/>
              <w:bottom w:val="nil"/>
              <w:right w:val="nil"/>
            </w:tcBorders>
            <w:shd w:val="clear" w:color="auto" w:fill="auto"/>
            <w:noWrap/>
            <w:vAlign w:val="center"/>
            <w:hideMark/>
          </w:tcPr>
          <w:p w14:paraId="686AC152"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 </w:t>
            </w:r>
          </w:p>
        </w:tc>
        <w:tc>
          <w:tcPr>
            <w:tcW w:w="960" w:type="dxa"/>
            <w:tcBorders>
              <w:top w:val="nil"/>
              <w:left w:val="single" w:sz="8" w:space="0" w:color="auto"/>
              <w:bottom w:val="nil"/>
              <w:right w:val="single" w:sz="8" w:space="0" w:color="auto"/>
            </w:tcBorders>
            <w:shd w:val="clear" w:color="auto" w:fill="auto"/>
            <w:noWrap/>
            <w:vAlign w:val="center"/>
            <w:hideMark/>
          </w:tcPr>
          <w:p w14:paraId="62876125"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(107) </w:t>
            </w:r>
          </w:p>
        </w:tc>
        <w:tc>
          <w:tcPr>
            <w:tcW w:w="960" w:type="dxa"/>
            <w:tcBorders>
              <w:top w:val="nil"/>
              <w:left w:val="nil"/>
              <w:bottom w:val="nil"/>
              <w:right w:val="single" w:sz="4" w:space="0" w:color="auto"/>
            </w:tcBorders>
            <w:shd w:val="clear" w:color="000000" w:fill="D6DCE4"/>
            <w:noWrap/>
            <w:vAlign w:val="center"/>
            <w:hideMark/>
          </w:tcPr>
          <w:p w14:paraId="7EA6BA07"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(84) </w:t>
            </w:r>
          </w:p>
        </w:tc>
        <w:tc>
          <w:tcPr>
            <w:tcW w:w="448" w:type="dxa"/>
            <w:vMerge/>
            <w:tcBorders>
              <w:left w:val="single" w:sz="4" w:space="0" w:color="auto"/>
              <w:bottom w:val="single" w:sz="4" w:space="0" w:color="auto"/>
              <w:right w:val="single" w:sz="4" w:space="0" w:color="auto"/>
            </w:tcBorders>
            <w:vAlign w:val="center"/>
            <w:hideMark/>
          </w:tcPr>
          <w:p w14:paraId="5D3BACD5"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single" w:sz="4" w:space="0" w:color="auto"/>
              <w:bottom w:val="nil"/>
              <w:right w:val="nil"/>
            </w:tcBorders>
            <w:shd w:val="clear" w:color="000000" w:fill="D6DCE4"/>
            <w:noWrap/>
            <w:vAlign w:val="center"/>
            <w:hideMark/>
          </w:tcPr>
          <w:p w14:paraId="55623ED2"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(137) </w:t>
            </w:r>
          </w:p>
        </w:tc>
        <w:tc>
          <w:tcPr>
            <w:tcW w:w="1020" w:type="dxa"/>
            <w:tcBorders>
              <w:top w:val="nil"/>
              <w:left w:val="single" w:sz="8" w:space="0" w:color="auto"/>
              <w:bottom w:val="nil"/>
              <w:right w:val="single" w:sz="8" w:space="0" w:color="auto"/>
            </w:tcBorders>
            <w:shd w:val="clear" w:color="000000" w:fill="ACB9CA"/>
            <w:noWrap/>
            <w:vAlign w:val="center"/>
            <w:hideMark/>
          </w:tcPr>
          <w:p w14:paraId="3510D728"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(221) </w:t>
            </w:r>
          </w:p>
        </w:tc>
      </w:tr>
      <w:tr w:rsidR="00682944" w:rsidRPr="00233D05" w14:paraId="76585440"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3BAA3B35"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single" w:sz="4" w:space="0" w:color="auto"/>
              <w:bottom w:val="single" w:sz="4" w:space="0" w:color="auto"/>
              <w:right w:val="nil"/>
            </w:tcBorders>
            <w:shd w:val="clear" w:color="auto" w:fill="auto"/>
            <w:noWrap/>
            <w:vAlign w:val="bottom"/>
            <w:hideMark/>
          </w:tcPr>
          <w:p w14:paraId="0CAE299D"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Adjusted EBITDA</w:t>
            </w:r>
          </w:p>
        </w:tc>
        <w:tc>
          <w:tcPr>
            <w:tcW w:w="960"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107F18D8"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44 </w:t>
            </w:r>
          </w:p>
        </w:tc>
        <w:tc>
          <w:tcPr>
            <w:tcW w:w="598" w:type="dxa"/>
            <w:tcBorders>
              <w:top w:val="single" w:sz="4" w:space="0" w:color="auto"/>
              <w:left w:val="nil"/>
              <w:bottom w:val="single" w:sz="4" w:space="0" w:color="auto"/>
              <w:right w:val="nil"/>
            </w:tcBorders>
            <w:shd w:val="clear" w:color="auto" w:fill="auto"/>
            <w:noWrap/>
            <w:vAlign w:val="center"/>
            <w:hideMark/>
          </w:tcPr>
          <w:p w14:paraId="76E8E1C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w:t>
            </w:r>
            <w:r>
              <w:rPr>
                <w:rFonts w:ascii="Calibri" w:hAnsi="Calibri" w:cs="Calibri"/>
                <w:b/>
                <w:bCs/>
                <w:color w:val="000000"/>
                <w:sz w:val="18"/>
                <w:szCs w:val="18"/>
                <w:lang w:eastAsia="en-GB"/>
              </w:rPr>
              <w:t>-</w:t>
            </w:r>
          </w:p>
        </w:tc>
        <w:tc>
          <w:tcPr>
            <w:tcW w:w="580" w:type="dxa"/>
            <w:tcBorders>
              <w:top w:val="single" w:sz="4" w:space="0" w:color="auto"/>
              <w:left w:val="nil"/>
              <w:bottom w:val="single" w:sz="4" w:space="0" w:color="auto"/>
              <w:right w:val="nil"/>
            </w:tcBorders>
            <w:shd w:val="clear" w:color="auto" w:fill="auto"/>
            <w:noWrap/>
            <w:vAlign w:val="center"/>
            <w:hideMark/>
          </w:tcPr>
          <w:p w14:paraId="5F2A317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98" w:type="dxa"/>
            <w:tcBorders>
              <w:top w:val="single" w:sz="4" w:space="0" w:color="auto"/>
              <w:left w:val="nil"/>
              <w:bottom w:val="single" w:sz="4" w:space="0" w:color="auto"/>
              <w:right w:val="nil"/>
            </w:tcBorders>
            <w:shd w:val="clear" w:color="auto" w:fill="auto"/>
            <w:noWrap/>
            <w:vAlign w:val="center"/>
            <w:hideMark/>
          </w:tcPr>
          <w:p w14:paraId="70B84F1C"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(1) </w:t>
            </w:r>
          </w:p>
        </w:tc>
        <w:tc>
          <w:tcPr>
            <w:tcW w:w="960"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69BFDDCE"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43 </w:t>
            </w:r>
          </w:p>
        </w:tc>
        <w:tc>
          <w:tcPr>
            <w:tcW w:w="960" w:type="dxa"/>
            <w:tcBorders>
              <w:top w:val="single" w:sz="4" w:space="0" w:color="auto"/>
              <w:left w:val="nil"/>
              <w:bottom w:val="single" w:sz="4" w:space="0" w:color="auto"/>
              <w:right w:val="single" w:sz="4" w:space="0" w:color="auto"/>
            </w:tcBorders>
            <w:shd w:val="clear" w:color="000000" w:fill="D6DCE4"/>
            <w:noWrap/>
            <w:vAlign w:val="center"/>
            <w:hideMark/>
          </w:tcPr>
          <w:p w14:paraId="00AD12C3"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34 </w:t>
            </w:r>
          </w:p>
        </w:tc>
        <w:tc>
          <w:tcPr>
            <w:tcW w:w="448" w:type="dxa"/>
            <w:vMerge/>
            <w:tcBorders>
              <w:left w:val="single" w:sz="4" w:space="0" w:color="auto"/>
              <w:bottom w:val="single" w:sz="4" w:space="0" w:color="auto"/>
              <w:right w:val="single" w:sz="4" w:space="0" w:color="auto"/>
            </w:tcBorders>
            <w:vAlign w:val="center"/>
            <w:hideMark/>
          </w:tcPr>
          <w:p w14:paraId="0AB57E09"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single" w:sz="4" w:space="0" w:color="auto"/>
              <w:bottom w:val="single" w:sz="4" w:space="0" w:color="auto"/>
              <w:right w:val="nil"/>
            </w:tcBorders>
            <w:shd w:val="clear" w:color="000000" w:fill="D6DCE4"/>
            <w:noWrap/>
            <w:vAlign w:val="center"/>
            <w:hideMark/>
          </w:tcPr>
          <w:p w14:paraId="6FB0E5C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127 </w:t>
            </w:r>
          </w:p>
        </w:tc>
        <w:tc>
          <w:tcPr>
            <w:tcW w:w="1020" w:type="dxa"/>
            <w:tcBorders>
              <w:top w:val="single" w:sz="4" w:space="0" w:color="auto"/>
              <w:left w:val="single" w:sz="8" w:space="0" w:color="auto"/>
              <w:bottom w:val="single" w:sz="4" w:space="0" w:color="auto"/>
              <w:right w:val="single" w:sz="8" w:space="0" w:color="auto"/>
            </w:tcBorders>
            <w:shd w:val="clear" w:color="000000" w:fill="ACB9CA"/>
            <w:noWrap/>
            <w:vAlign w:val="center"/>
            <w:hideMark/>
          </w:tcPr>
          <w:p w14:paraId="706BE5B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161 </w:t>
            </w:r>
          </w:p>
        </w:tc>
      </w:tr>
      <w:tr w:rsidR="00682944" w:rsidRPr="00233D05" w14:paraId="4CFC2F92" w14:textId="77777777" w:rsidTr="00C46D42">
        <w:trPr>
          <w:trHeight w:val="81"/>
        </w:trPr>
        <w:tc>
          <w:tcPr>
            <w:tcW w:w="448" w:type="dxa"/>
            <w:tcBorders>
              <w:top w:val="single" w:sz="4" w:space="0" w:color="auto"/>
              <w:left w:val="single" w:sz="4" w:space="0" w:color="auto"/>
              <w:right w:val="single" w:sz="4" w:space="0" w:color="auto"/>
            </w:tcBorders>
            <w:shd w:val="clear" w:color="auto" w:fill="auto"/>
            <w:noWrap/>
            <w:vAlign w:val="center"/>
            <w:hideMark/>
          </w:tcPr>
          <w:p w14:paraId="35A51310" w14:textId="77777777" w:rsidR="00682944" w:rsidRPr="00233D05" w:rsidRDefault="00682944" w:rsidP="00C46D42">
            <w:pPr>
              <w:jc w:val="right"/>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18D91160" w14:textId="77777777" w:rsidR="00682944" w:rsidRPr="00233D05" w:rsidRDefault="00682944" w:rsidP="00C46D42">
            <w:pPr>
              <w:rPr>
                <w:rFonts w:ascii="Times New Roman" w:hAnsi="Times New Roman"/>
                <w:sz w:val="20"/>
                <w:lang w:eastAsia="en-GB"/>
              </w:rPr>
            </w:pPr>
          </w:p>
        </w:tc>
        <w:tc>
          <w:tcPr>
            <w:tcW w:w="960" w:type="dxa"/>
            <w:tcBorders>
              <w:top w:val="nil"/>
              <w:left w:val="single" w:sz="8" w:space="0" w:color="auto"/>
              <w:right w:val="single" w:sz="8" w:space="0" w:color="auto"/>
            </w:tcBorders>
            <w:shd w:val="clear" w:color="auto" w:fill="auto"/>
            <w:noWrap/>
            <w:vAlign w:val="center"/>
            <w:hideMark/>
          </w:tcPr>
          <w:p w14:paraId="5A7C4B11"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598" w:type="dxa"/>
            <w:tcBorders>
              <w:top w:val="nil"/>
              <w:left w:val="nil"/>
              <w:bottom w:val="nil"/>
              <w:right w:val="nil"/>
            </w:tcBorders>
            <w:shd w:val="clear" w:color="auto" w:fill="auto"/>
            <w:noWrap/>
            <w:vAlign w:val="center"/>
            <w:hideMark/>
          </w:tcPr>
          <w:p w14:paraId="6D58B80B" w14:textId="77777777" w:rsidR="00682944" w:rsidRPr="00233D05" w:rsidRDefault="00682944" w:rsidP="00C46D42">
            <w:pPr>
              <w:jc w:val="right"/>
              <w:rPr>
                <w:rFonts w:ascii="Calibri" w:hAnsi="Calibri" w:cs="Calibri"/>
                <w:color w:val="000000"/>
                <w:sz w:val="2"/>
                <w:szCs w:val="2"/>
                <w:lang w:eastAsia="en-GB"/>
              </w:rPr>
            </w:pPr>
          </w:p>
        </w:tc>
        <w:tc>
          <w:tcPr>
            <w:tcW w:w="580" w:type="dxa"/>
            <w:tcBorders>
              <w:top w:val="nil"/>
              <w:left w:val="nil"/>
              <w:bottom w:val="nil"/>
              <w:right w:val="nil"/>
            </w:tcBorders>
            <w:shd w:val="clear" w:color="auto" w:fill="auto"/>
            <w:noWrap/>
            <w:vAlign w:val="center"/>
            <w:hideMark/>
          </w:tcPr>
          <w:p w14:paraId="7F997B46" w14:textId="77777777" w:rsidR="00682944" w:rsidRPr="00233D05" w:rsidRDefault="00682944" w:rsidP="00C46D42">
            <w:pPr>
              <w:jc w:val="right"/>
              <w:rPr>
                <w:rFonts w:ascii="Times New Roman" w:hAnsi="Times New Roman"/>
                <w:sz w:val="20"/>
                <w:lang w:eastAsia="en-GB"/>
              </w:rPr>
            </w:pPr>
          </w:p>
        </w:tc>
        <w:tc>
          <w:tcPr>
            <w:tcW w:w="598" w:type="dxa"/>
            <w:tcBorders>
              <w:top w:val="nil"/>
              <w:left w:val="nil"/>
              <w:bottom w:val="nil"/>
              <w:right w:val="nil"/>
            </w:tcBorders>
            <w:shd w:val="clear" w:color="auto" w:fill="auto"/>
            <w:noWrap/>
            <w:vAlign w:val="center"/>
            <w:hideMark/>
          </w:tcPr>
          <w:p w14:paraId="3E1B213E" w14:textId="77777777" w:rsidR="00682944" w:rsidRPr="00233D05" w:rsidRDefault="00682944" w:rsidP="00C46D42">
            <w:pPr>
              <w:jc w:val="right"/>
              <w:rPr>
                <w:rFonts w:ascii="Times New Roman" w:hAnsi="Times New Roman"/>
                <w:sz w:val="20"/>
                <w:lang w:eastAsia="en-GB"/>
              </w:rPr>
            </w:pPr>
          </w:p>
        </w:tc>
        <w:tc>
          <w:tcPr>
            <w:tcW w:w="960" w:type="dxa"/>
            <w:tcBorders>
              <w:top w:val="nil"/>
              <w:left w:val="single" w:sz="8" w:space="0" w:color="auto"/>
              <w:bottom w:val="nil"/>
              <w:right w:val="single" w:sz="8" w:space="0" w:color="auto"/>
            </w:tcBorders>
            <w:shd w:val="clear" w:color="auto" w:fill="auto"/>
            <w:noWrap/>
            <w:vAlign w:val="center"/>
            <w:hideMark/>
          </w:tcPr>
          <w:p w14:paraId="31D72842"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960" w:type="dxa"/>
            <w:tcBorders>
              <w:top w:val="nil"/>
              <w:left w:val="nil"/>
              <w:bottom w:val="nil"/>
              <w:right w:val="single" w:sz="4" w:space="0" w:color="auto"/>
            </w:tcBorders>
            <w:shd w:val="clear" w:color="000000" w:fill="D6DCE4"/>
            <w:noWrap/>
            <w:vAlign w:val="center"/>
            <w:hideMark/>
          </w:tcPr>
          <w:p w14:paraId="26303290"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448" w:type="dxa"/>
            <w:tcBorders>
              <w:top w:val="single" w:sz="4" w:space="0" w:color="auto"/>
              <w:left w:val="single" w:sz="4" w:space="0" w:color="auto"/>
              <w:right w:val="single" w:sz="4" w:space="0" w:color="auto"/>
            </w:tcBorders>
            <w:shd w:val="clear" w:color="auto" w:fill="auto"/>
            <w:noWrap/>
            <w:vAlign w:val="center"/>
            <w:hideMark/>
          </w:tcPr>
          <w:p w14:paraId="221075D6" w14:textId="77777777" w:rsidR="00682944" w:rsidRPr="00233D05" w:rsidRDefault="00682944" w:rsidP="00C46D42">
            <w:pPr>
              <w:jc w:val="right"/>
              <w:rPr>
                <w:rFonts w:ascii="Calibri" w:hAnsi="Calibri" w:cs="Calibri"/>
                <w:color w:val="000000"/>
                <w:sz w:val="2"/>
                <w:szCs w:val="2"/>
                <w:lang w:eastAsia="en-GB"/>
              </w:rPr>
            </w:pPr>
          </w:p>
        </w:tc>
        <w:tc>
          <w:tcPr>
            <w:tcW w:w="1020" w:type="dxa"/>
            <w:tcBorders>
              <w:top w:val="nil"/>
              <w:left w:val="single" w:sz="4" w:space="0" w:color="auto"/>
              <w:bottom w:val="nil"/>
              <w:right w:val="nil"/>
            </w:tcBorders>
            <w:shd w:val="clear" w:color="000000" w:fill="D6DCE4"/>
            <w:noWrap/>
            <w:vAlign w:val="center"/>
            <w:hideMark/>
          </w:tcPr>
          <w:p w14:paraId="6C855D12"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1020" w:type="dxa"/>
            <w:tcBorders>
              <w:top w:val="nil"/>
              <w:left w:val="single" w:sz="8" w:space="0" w:color="auto"/>
              <w:bottom w:val="nil"/>
              <w:right w:val="single" w:sz="8" w:space="0" w:color="auto"/>
            </w:tcBorders>
            <w:shd w:val="clear" w:color="000000" w:fill="ACB9CA"/>
            <w:noWrap/>
            <w:vAlign w:val="center"/>
            <w:hideMark/>
          </w:tcPr>
          <w:p w14:paraId="53505C92"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r>
      <w:tr w:rsidR="00682944" w:rsidRPr="00233D05" w14:paraId="0B89B57E" w14:textId="77777777" w:rsidTr="00C46D42">
        <w:trPr>
          <w:trHeight w:val="214"/>
        </w:trPr>
        <w:tc>
          <w:tcPr>
            <w:tcW w:w="448" w:type="dxa"/>
            <w:vMerge w:val="restart"/>
            <w:tcBorders>
              <w:left w:val="single" w:sz="4" w:space="0" w:color="auto"/>
              <w:bottom w:val="single" w:sz="4" w:space="0" w:color="auto"/>
              <w:right w:val="single" w:sz="4" w:space="0" w:color="auto"/>
            </w:tcBorders>
            <w:shd w:val="clear" w:color="auto" w:fill="auto"/>
            <w:noWrap/>
            <w:textDirection w:val="btLr"/>
            <w:vAlign w:val="center"/>
            <w:hideMark/>
          </w:tcPr>
          <w:p w14:paraId="01B9C86A"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US</w:t>
            </w:r>
          </w:p>
        </w:tc>
        <w:tc>
          <w:tcPr>
            <w:tcW w:w="1848" w:type="dxa"/>
            <w:tcBorders>
              <w:top w:val="nil"/>
              <w:left w:val="single" w:sz="4" w:space="0" w:color="auto"/>
              <w:bottom w:val="nil"/>
              <w:right w:val="single" w:sz="4" w:space="0" w:color="auto"/>
            </w:tcBorders>
            <w:shd w:val="clear" w:color="auto" w:fill="auto"/>
            <w:noWrap/>
            <w:vAlign w:val="bottom"/>
            <w:hideMark/>
          </w:tcPr>
          <w:p w14:paraId="4F4A2BDA"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Total revenue</w:t>
            </w:r>
          </w:p>
        </w:tc>
        <w:tc>
          <w:tcPr>
            <w:tcW w:w="960" w:type="dxa"/>
            <w:vMerge w:val="restart"/>
            <w:tcBorders>
              <w:left w:val="single" w:sz="4" w:space="0" w:color="auto"/>
              <w:bottom w:val="single" w:sz="4" w:space="0" w:color="auto"/>
              <w:right w:val="single" w:sz="4" w:space="0" w:color="auto"/>
            </w:tcBorders>
            <w:shd w:val="clear" w:color="auto" w:fill="auto"/>
            <w:noWrap/>
            <w:vAlign w:val="center"/>
            <w:hideMark/>
          </w:tcPr>
          <w:p w14:paraId="6B811D84"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N/A </w:t>
            </w:r>
          </w:p>
        </w:tc>
        <w:tc>
          <w:tcPr>
            <w:tcW w:w="598" w:type="dxa"/>
            <w:tcBorders>
              <w:top w:val="nil"/>
              <w:left w:val="single" w:sz="4" w:space="0" w:color="auto"/>
              <w:bottom w:val="nil"/>
              <w:right w:val="nil"/>
            </w:tcBorders>
            <w:shd w:val="clear" w:color="auto" w:fill="auto"/>
            <w:noWrap/>
            <w:vAlign w:val="center"/>
            <w:hideMark/>
          </w:tcPr>
          <w:p w14:paraId="53564132"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12 </w:t>
            </w:r>
          </w:p>
        </w:tc>
        <w:tc>
          <w:tcPr>
            <w:tcW w:w="580" w:type="dxa"/>
            <w:tcBorders>
              <w:top w:val="nil"/>
              <w:left w:val="nil"/>
              <w:bottom w:val="nil"/>
              <w:right w:val="nil"/>
            </w:tcBorders>
            <w:shd w:val="clear" w:color="auto" w:fill="auto"/>
            <w:noWrap/>
            <w:vAlign w:val="center"/>
            <w:hideMark/>
          </w:tcPr>
          <w:p w14:paraId="2F0FF8E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98" w:type="dxa"/>
            <w:tcBorders>
              <w:top w:val="nil"/>
              <w:left w:val="nil"/>
              <w:bottom w:val="nil"/>
              <w:right w:val="nil"/>
            </w:tcBorders>
            <w:shd w:val="clear" w:color="auto" w:fill="auto"/>
            <w:noWrap/>
            <w:vAlign w:val="center"/>
            <w:hideMark/>
          </w:tcPr>
          <w:p w14:paraId="12CC7250"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nil"/>
              <w:left w:val="single" w:sz="8" w:space="0" w:color="auto"/>
              <w:bottom w:val="nil"/>
              <w:right w:val="single" w:sz="8" w:space="0" w:color="auto"/>
            </w:tcBorders>
            <w:shd w:val="clear" w:color="auto" w:fill="auto"/>
            <w:noWrap/>
            <w:vAlign w:val="center"/>
            <w:hideMark/>
          </w:tcPr>
          <w:p w14:paraId="484A29F9"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12 </w:t>
            </w:r>
          </w:p>
        </w:tc>
        <w:tc>
          <w:tcPr>
            <w:tcW w:w="960" w:type="dxa"/>
            <w:tcBorders>
              <w:top w:val="nil"/>
              <w:left w:val="nil"/>
              <w:bottom w:val="nil"/>
              <w:right w:val="single" w:sz="4" w:space="0" w:color="auto"/>
            </w:tcBorders>
            <w:shd w:val="clear" w:color="000000" w:fill="D6DCE4"/>
            <w:noWrap/>
            <w:vAlign w:val="center"/>
            <w:hideMark/>
          </w:tcPr>
          <w:p w14:paraId="60391729"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10 </w:t>
            </w:r>
          </w:p>
        </w:tc>
        <w:tc>
          <w:tcPr>
            <w:tcW w:w="448" w:type="dxa"/>
            <w:vMerge w:val="restart"/>
            <w:tcBorders>
              <w:left w:val="single" w:sz="4" w:space="0" w:color="auto"/>
              <w:bottom w:val="single" w:sz="4" w:space="0" w:color="auto"/>
              <w:right w:val="single" w:sz="4" w:space="0" w:color="auto"/>
            </w:tcBorders>
            <w:shd w:val="clear" w:color="auto" w:fill="auto"/>
            <w:noWrap/>
            <w:textDirection w:val="btLr"/>
            <w:vAlign w:val="center"/>
            <w:hideMark/>
          </w:tcPr>
          <w:p w14:paraId="093A7AB5"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US</w:t>
            </w:r>
          </w:p>
        </w:tc>
        <w:tc>
          <w:tcPr>
            <w:tcW w:w="1020" w:type="dxa"/>
            <w:tcBorders>
              <w:top w:val="nil"/>
              <w:left w:val="single" w:sz="4" w:space="0" w:color="auto"/>
              <w:bottom w:val="nil"/>
              <w:right w:val="nil"/>
            </w:tcBorders>
            <w:shd w:val="clear" w:color="000000" w:fill="D6DCE4"/>
            <w:noWrap/>
            <w:vAlign w:val="center"/>
            <w:hideMark/>
          </w:tcPr>
          <w:p w14:paraId="23821A11"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376 </w:t>
            </w:r>
          </w:p>
        </w:tc>
        <w:tc>
          <w:tcPr>
            <w:tcW w:w="1020" w:type="dxa"/>
            <w:tcBorders>
              <w:top w:val="nil"/>
              <w:left w:val="single" w:sz="8" w:space="0" w:color="auto"/>
              <w:bottom w:val="nil"/>
              <w:right w:val="single" w:sz="8" w:space="0" w:color="auto"/>
            </w:tcBorders>
            <w:shd w:val="clear" w:color="000000" w:fill="ACB9CA"/>
            <w:noWrap/>
            <w:vAlign w:val="center"/>
            <w:hideMark/>
          </w:tcPr>
          <w:p w14:paraId="512ECD60"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386 </w:t>
            </w:r>
          </w:p>
        </w:tc>
      </w:tr>
      <w:tr w:rsidR="00682944" w:rsidRPr="00233D05" w14:paraId="23A36A8E"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3D045F8A"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single" w:sz="4" w:space="0" w:color="auto"/>
              <w:bottom w:val="nil"/>
              <w:right w:val="single" w:sz="4" w:space="0" w:color="auto"/>
            </w:tcBorders>
            <w:shd w:val="clear" w:color="auto" w:fill="auto"/>
            <w:noWrap/>
            <w:vAlign w:val="bottom"/>
            <w:hideMark/>
          </w:tcPr>
          <w:p w14:paraId="6BD216E2"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Cost of sales</w:t>
            </w:r>
          </w:p>
        </w:tc>
        <w:tc>
          <w:tcPr>
            <w:tcW w:w="960" w:type="dxa"/>
            <w:vMerge/>
            <w:tcBorders>
              <w:left w:val="single" w:sz="4" w:space="0" w:color="auto"/>
              <w:bottom w:val="single" w:sz="4" w:space="0" w:color="auto"/>
              <w:right w:val="single" w:sz="4" w:space="0" w:color="auto"/>
            </w:tcBorders>
            <w:vAlign w:val="center"/>
            <w:hideMark/>
          </w:tcPr>
          <w:p w14:paraId="75C4CF90" w14:textId="77777777" w:rsidR="00682944" w:rsidRPr="00233D05" w:rsidRDefault="00682944" w:rsidP="00C46D42">
            <w:pPr>
              <w:rPr>
                <w:rFonts w:ascii="Calibri" w:hAnsi="Calibri" w:cs="Calibri"/>
                <w:b/>
                <w:bCs/>
                <w:color w:val="000000"/>
                <w:sz w:val="18"/>
                <w:szCs w:val="18"/>
                <w:lang w:eastAsia="en-GB"/>
              </w:rPr>
            </w:pPr>
          </w:p>
        </w:tc>
        <w:tc>
          <w:tcPr>
            <w:tcW w:w="598" w:type="dxa"/>
            <w:tcBorders>
              <w:top w:val="nil"/>
              <w:left w:val="single" w:sz="4" w:space="0" w:color="auto"/>
              <w:bottom w:val="nil"/>
              <w:right w:val="nil"/>
            </w:tcBorders>
            <w:shd w:val="clear" w:color="auto" w:fill="auto"/>
            <w:noWrap/>
            <w:vAlign w:val="center"/>
            <w:hideMark/>
          </w:tcPr>
          <w:p w14:paraId="1A5BC412"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(12) </w:t>
            </w:r>
          </w:p>
        </w:tc>
        <w:tc>
          <w:tcPr>
            <w:tcW w:w="580" w:type="dxa"/>
            <w:tcBorders>
              <w:top w:val="nil"/>
              <w:left w:val="nil"/>
              <w:bottom w:val="nil"/>
              <w:right w:val="nil"/>
            </w:tcBorders>
            <w:shd w:val="clear" w:color="auto" w:fill="auto"/>
            <w:noWrap/>
            <w:vAlign w:val="center"/>
            <w:hideMark/>
          </w:tcPr>
          <w:p w14:paraId="4D7DAAA6"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2 </w:t>
            </w:r>
          </w:p>
        </w:tc>
        <w:tc>
          <w:tcPr>
            <w:tcW w:w="598" w:type="dxa"/>
            <w:tcBorders>
              <w:top w:val="nil"/>
              <w:left w:val="nil"/>
              <w:bottom w:val="nil"/>
              <w:right w:val="nil"/>
            </w:tcBorders>
            <w:shd w:val="clear" w:color="auto" w:fill="auto"/>
            <w:noWrap/>
            <w:vAlign w:val="center"/>
            <w:hideMark/>
          </w:tcPr>
          <w:p w14:paraId="6908806A"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960" w:type="dxa"/>
            <w:tcBorders>
              <w:top w:val="nil"/>
              <w:left w:val="single" w:sz="8" w:space="0" w:color="auto"/>
              <w:bottom w:val="nil"/>
              <w:right w:val="single" w:sz="8" w:space="0" w:color="auto"/>
            </w:tcBorders>
            <w:shd w:val="clear" w:color="auto" w:fill="auto"/>
            <w:noWrap/>
            <w:vAlign w:val="center"/>
            <w:hideMark/>
          </w:tcPr>
          <w:p w14:paraId="063341BF"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(11) </w:t>
            </w:r>
          </w:p>
        </w:tc>
        <w:tc>
          <w:tcPr>
            <w:tcW w:w="960" w:type="dxa"/>
            <w:tcBorders>
              <w:top w:val="nil"/>
              <w:left w:val="nil"/>
              <w:bottom w:val="nil"/>
              <w:right w:val="single" w:sz="4" w:space="0" w:color="auto"/>
            </w:tcBorders>
            <w:shd w:val="clear" w:color="000000" w:fill="D6DCE4"/>
            <w:noWrap/>
            <w:vAlign w:val="center"/>
            <w:hideMark/>
          </w:tcPr>
          <w:p w14:paraId="776DEAB0"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(8) </w:t>
            </w:r>
          </w:p>
        </w:tc>
        <w:tc>
          <w:tcPr>
            <w:tcW w:w="448" w:type="dxa"/>
            <w:vMerge/>
            <w:tcBorders>
              <w:left w:val="single" w:sz="4" w:space="0" w:color="auto"/>
              <w:bottom w:val="single" w:sz="4" w:space="0" w:color="auto"/>
              <w:right w:val="single" w:sz="4" w:space="0" w:color="auto"/>
            </w:tcBorders>
            <w:vAlign w:val="center"/>
            <w:hideMark/>
          </w:tcPr>
          <w:p w14:paraId="4ED16BE1"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single" w:sz="4" w:space="0" w:color="auto"/>
              <w:bottom w:val="nil"/>
              <w:right w:val="nil"/>
            </w:tcBorders>
            <w:shd w:val="clear" w:color="000000" w:fill="D6DCE4"/>
            <w:noWrap/>
            <w:vAlign w:val="center"/>
            <w:hideMark/>
          </w:tcPr>
          <w:p w14:paraId="53248003"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(116) </w:t>
            </w:r>
          </w:p>
        </w:tc>
        <w:tc>
          <w:tcPr>
            <w:tcW w:w="1020" w:type="dxa"/>
            <w:tcBorders>
              <w:top w:val="nil"/>
              <w:left w:val="single" w:sz="8" w:space="0" w:color="auto"/>
              <w:bottom w:val="nil"/>
              <w:right w:val="single" w:sz="8" w:space="0" w:color="auto"/>
            </w:tcBorders>
            <w:shd w:val="clear" w:color="000000" w:fill="ACB9CA"/>
            <w:noWrap/>
            <w:vAlign w:val="center"/>
            <w:hideMark/>
          </w:tcPr>
          <w:p w14:paraId="3A4FD4CC"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(124) </w:t>
            </w:r>
          </w:p>
        </w:tc>
      </w:tr>
      <w:tr w:rsidR="00682944" w:rsidRPr="00233D05" w14:paraId="73ED917E"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4F3B9843"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single" w:sz="4" w:space="0" w:color="auto"/>
              <w:bottom w:val="nil"/>
              <w:right w:val="single" w:sz="4" w:space="0" w:color="auto"/>
            </w:tcBorders>
            <w:shd w:val="clear" w:color="auto" w:fill="auto"/>
            <w:noWrap/>
            <w:vAlign w:val="bottom"/>
            <w:hideMark/>
          </w:tcPr>
          <w:p w14:paraId="3C4D118A"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Gross profit</w:t>
            </w:r>
          </w:p>
        </w:tc>
        <w:tc>
          <w:tcPr>
            <w:tcW w:w="960" w:type="dxa"/>
            <w:vMerge/>
            <w:tcBorders>
              <w:left w:val="single" w:sz="4" w:space="0" w:color="auto"/>
              <w:bottom w:val="single" w:sz="4" w:space="0" w:color="auto"/>
              <w:right w:val="single" w:sz="4" w:space="0" w:color="auto"/>
            </w:tcBorders>
            <w:vAlign w:val="center"/>
            <w:hideMark/>
          </w:tcPr>
          <w:p w14:paraId="73A6B4BF" w14:textId="77777777" w:rsidR="00682944" w:rsidRPr="00233D05" w:rsidRDefault="00682944" w:rsidP="00C46D42">
            <w:pPr>
              <w:rPr>
                <w:rFonts w:ascii="Calibri" w:hAnsi="Calibri" w:cs="Calibri"/>
                <w:b/>
                <w:bCs/>
                <w:color w:val="000000"/>
                <w:sz w:val="18"/>
                <w:szCs w:val="18"/>
                <w:lang w:eastAsia="en-GB"/>
              </w:rPr>
            </w:pPr>
          </w:p>
        </w:tc>
        <w:tc>
          <w:tcPr>
            <w:tcW w:w="598" w:type="dxa"/>
            <w:tcBorders>
              <w:top w:val="single" w:sz="4" w:space="0" w:color="auto"/>
              <w:left w:val="single" w:sz="4" w:space="0" w:color="auto"/>
              <w:bottom w:val="nil"/>
              <w:right w:val="nil"/>
            </w:tcBorders>
            <w:shd w:val="clear" w:color="auto" w:fill="auto"/>
            <w:noWrap/>
            <w:vAlign w:val="center"/>
            <w:hideMark/>
          </w:tcPr>
          <w:p w14:paraId="5D70E684"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0 </w:t>
            </w:r>
          </w:p>
        </w:tc>
        <w:tc>
          <w:tcPr>
            <w:tcW w:w="580" w:type="dxa"/>
            <w:tcBorders>
              <w:top w:val="single" w:sz="4" w:space="0" w:color="auto"/>
              <w:left w:val="nil"/>
              <w:bottom w:val="nil"/>
              <w:right w:val="nil"/>
            </w:tcBorders>
            <w:shd w:val="clear" w:color="auto" w:fill="auto"/>
            <w:noWrap/>
            <w:vAlign w:val="center"/>
            <w:hideMark/>
          </w:tcPr>
          <w:p w14:paraId="4F483BC8"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 </w:t>
            </w:r>
          </w:p>
        </w:tc>
        <w:tc>
          <w:tcPr>
            <w:tcW w:w="598" w:type="dxa"/>
            <w:tcBorders>
              <w:top w:val="single" w:sz="4" w:space="0" w:color="auto"/>
              <w:left w:val="nil"/>
              <w:bottom w:val="nil"/>
              <w:right w:val="nil"/>
            </w:tcBorders>
            <w:shd w:val="clear" w:color="auto" w:fill="auto"/>
            <w:noWrap/>
            <w:vAlign w:val="center"/>
            <w:hideMark/>
          </w:tcPr>
          <w:p w14:paraId="212A3BB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single" w:sz="4" w:space="0" w:color="auto"/>
              <w:left w:val="single" w:sz="8" w:space="0" w:color="auto"/>
              <w:bottom w:val="nil"/>
              <w:right w:val="single" w:sz="8" w:space="0" w:color="auto"/>
            </w:tcBorders>
            <w:shd w:val="clear" w:color="auto" w:fill="auto"/>
            <w:noWrap/>
            <w:vAlign w:val="center"/>
            <w:hideMark/>
          </w:tcPr>
          <w:p w14:paraId="6C4220C4"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 </w:t>
            </w:r>
          </w:p>
        </w:tc>
        <w:tc>
          <w:tcPr>
            <w:tcW w:w="960" w:type="dxa"/>
            <w:tcBorders>
              <w:top w:val="single" w:sz="4" w:space="0" w:color="auto"/>
              <w:left w:val="nil"/>
              <w:bottom w:val="nil"/>
              <w:right w:val="single" w:sz="4" w:space="0" w:color="auto"/>
            </w:tcBorders>
            <w:shd w:val="clear" w:color="000000" w:fill="D6DCE4"/>
            <w:noWrap/>
            <w:vAlign w:val="center"/>
            <w:hideMark/>
          </w:tcPr>
          <w:p w14:paraId="3FEFE302"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 </w:t>
            </w:r>
          </w:p>
        </w:tc>
        <w:tc>
          <w:tcPr>
            <w:tcW w:w="448" w:type="dxa"/>
            <w:vMerge/>
            <w:tcBorders>
              <w:left w:val="single" w:sz="4" w:space="0" w:color="auto"/>
              <w:bottom w:val="single" w:sz="4" w:space="0" w:color="auto"/>
              <w:right w:val="single" w:sz="4" w:space="0" w:color="auto"/>
            </w:tcBorders>
            <w:vAlign w:val="center"/>
            <w:hideMark/>
          </w:tcPr>
          <w:p w14:paraId="70E49B77"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single" w:sz="4" w:space="0" w:color="auto"/>
              <w:bottom w:val="nil"/>
              <w:right w:val="nil"/>
            </w:tcBorders>
            <w:shd w:val="clear" w:color="000000" w:fill="D6DCE4"/>
            <w:noWrap/>
            <w:vAlign w:val="center"/>
            <w:hideMark/>
          </w:tcPr>
          <w:p w14:paraId="0D2D18F9"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261 </w:t>
            </w:r>
          </w:p>
        </w:tc>
        <w:tc>
          <w:tcPr>
            <w:tcW w:w="1020" w:type="dxa"/>
            <w:tcBorders>
              <w:top w:val="single" w:sz="4" w:space="0" w:color="auto"/>
              <w:left w:val="single" w:sz="8" w:space="0" w:color="auto"/>
              <w:bottom w:val="nil"/>
              <w:right w:val="single" w:sz="8" w:space="0" w:color="auto"/>
            </w:tcBorders>
            <w:shd w:val="clear" w:color="000000" w:fill="ACB9CA"/>
            <w:noWrap/>
            <w:vAlign w:val="center"/>
            <w:hideMark/>
          </w:tcPr>
          <w:p w14:paraId="1623BBF0"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262 </w:t>
            </w:r>
          </w:p>
        </w:tc>
      </w:tr>
      <w:tr w:rsidR="00682944" w:rsidRPr="00233D05" w14:paraId="706397F4"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7BF38E86"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single" w:sz="4" w:space="0" w:color="auto"/>
              <w:bottom w:val="nil"/>
              <w:right w:val="single" w:sz="4" w:space="0" w:color="auto"/>
            </w:tcBorders>
            <w:shd w:val="clear" w:color="auto" w:fill="auto"/>
            <w:noWrap/>
            <w:vAlign w:val="bottom"/>
            <w:hideMark/>
          </w:tcPr>
          <w:p w14:paraId="49AF9F58"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Total operating costs</w:t>
            </w:r>
          </w:p>
        </w:tc>
        <w:tc>
          <w:tcPr>
            <w:tcW w:w="960" w:type="dxa"/>
            <w:vMerge/>
            <w:tcBorders>
              <w:left w:val="single" w:sz="4" w:space="0" w:color="auto"/>
              <w:bottom w:val="single" w:sz="4" w:space="0" w:color="auto"/>
              <w:right w:val="single" w:sz="4" w:space="0" w:color="auto"/>
            </w:tcBorders>
            <w:vAlign w:val="center"/>
            <w:hideMark/>
          </w:tcPr>
          <w:p w14:paraId="7180C5C3" w14:textId="77777777" w:rsidR="00682944" w:rsidRPr="00233D05" w:rsidRDefault="00682944" w:rsidP="00C46D42">
            <w:pPr>
              <w:rPr>
                <w:rFonts w:ascii="Calibri" w:hAnsi="Calibri" w:cs="Calibri"/>
                <w:b/>
                <w:bCs/>
                <w:color w:val="000000"/>
                <w:sz w:val="18"/>
                <w:szCs w:val="18"/>
                <w:lang w:eastAsia="en-GB"/>
              </w:rPr>
            </w:pPr>
          </w:p>
        </w:tc>
        <w:tc>
          <w:tcPr>
            <w:tcW w:w="598" w:type="dxa"/>
            <w:tcBorders>
              <w:top w:val="nil"/>
              <w:left w:val="single" w:sz="4" w:space="0" w:color="auto"/>
              <w:bottom w:val="nil"/>
              <w:right w:val="nil"/>
            </w:tcBorders>
            <w:shd w:val="clear" w:color="auto" w:fill="auto"/>
            <w:noWrap/>
            <w:vAlign w:val="center"/>
            <w:hideMark/>
          </w:tcPr>
          <w:p w14:paraId="742FBF06"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(38) </w:t>
            </w:r>
          </w:p>
        </w:tc>
        <w:tc>
          <w:tcPr>
            <w:tcW w:w="580" w:type="dxa"/>
            <w:tcBorders>
              <w:top w:val="nil"/>
              <w:left w:val="nil"/>
              <w:bottom w:val="nil"/>
              <w:right w:val="nil"/>
            </w:tcBorders>
            <w:shd w:val="clear" w:color="auto" w:fill="auto"/>
            <w:noWrap/>
            <w:vAlign w:val="center"/>
            <w:hideMark/>
          </w:tcPr>
          <w:p w14:paraId="66C04CAD"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 </w:t>
            </w:r>
          </w:p>
        </w:tc>
        <w:tc>
          <w:tcPr>
            <w:tcW w:w="598" w:type="dxa"/>
            <w:tcBorders>
              <w:top w:val="nil"/>
              <w:left w:val="nil"/>
              <w:bottom w:val="nil"/>
              <w:right w:val="nil"/>
            </w:tcBorders>
            <w:shd w:val="clear" w:color="auto" w:fill="auto"/>
            <w:noWrap/>
            <w:vAlign w:val="center"/>
            <w:hideMark/>
          </w:tcPr>
          <w:p w14:paraId="7A4A80A8"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(19) </w:t>
            </w:r>
          </w:p>
        </w:tc>
        <w:tc>
          <w:tcPr>
            <w:tcW w:w="960" w:type="dxa"/>
            <w:tcBorders>
              <w:top w:val="nil"/>
              <w:left w:val="single" w:sz="8" w:space="0" w:color="auto"/>
              <w:bottom w:val="nil"/>
              <w:right w:val="single" w:sz="8" w:space="0" w:color="auto"/>
            </w:tcBorders>
            <w:shd w:val="clear" w:color="auto" w:fill="auto"/>
            <w:noWrap/>
            <w:vAlign w:val="center"/>
            <w:hideMark/>
          </w:tcPr>
          <w:p w14:paraId="173697E2"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(59) </w:t>
            </w:r>
          </w:p>
        </w:tc>
        <w:tc>
          <w:tcPr>
            <w:tcW w:w="960" w:type="dxa"/>
            <w:tcBorders>
              <w:top w:val="nil"/>
              <w:left w:val="nil"/>
              <w:bottom w:val="nil"/>
              <w:right w:val="single" w:sz="4" w:space="0" w:color="auto"/>
            </w:tcBorders>
            <w:shd w:val="clear" w:color="000000" w:fill="D6DCE4"/>
            <w:noWrap/>
            <w:vAlign w:val="center"/>
            <w:hideMark/>
          </w:tcPr>
          <w:p w14:paraId="246D6D7A"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(47) </w:t>
            </w:r>
          </w:p>
        </w:tc>
        <w:tc>
          <w:tcPr>
            <w:tcW w:w="448" w:type="dxa"/>
            <w:vMerge/>
            <w:tcBorders>
              <w:left w:val="single" w:sz="4" w:space="0" w:color="auto"/>
              <w:bottom w:val="single" w:sz="4" w:space="0" w:color="auto"/>
              <w:right w:val="single" w:sz="4" w:space="0" w:color="auto"/>
            </w:tcBorders>
            <w:vAlign w:val="center"/>
            <w:hideMark/>
          </w:tcPr>
          <w:p w14:paraId="150DB9E3"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single" w:sz="4" w:space="0" w:color="auto"/>
              <w:bottom w:val="nil"/>
              <w:right w:val="nil"/>
            </w:tcBorders>
            <w:shd w:val="clear" w:color="000000" w:fill="D6DCE4"/>
            <w:noWrap/>
            <w:vAlign w:val="center"/>
            <w:hideMark/>
          </w:tcPr>
          <w:p w14:paraId="4AA107C4"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(297) </w:t>
            </w:r>
          </w:p>
        </w:tc>
        <w:tc>
          <w:tcPr>
            <w:tcW w:w="1020" w:type="dxa"/>
            <w:tcBorders>
              <w:top w:val="nil"/>
              <w:left w:val="single" w:sz="8" w:space="0" w:color="auto"/>
              <w:bottom w:val="nil"/>
              <w:right w:val="single" w:sz="8" w:space="0" w:color="auto"/>
            </w:tcBorders>
            <w:shd w:val="clear" w:color="000000" w:fill="ACB9CA"/>
            <w:noWrap/>
            <w:vAlign w:val="center"/>
            <w:hideMark/>
          </w:tcPr>
          <w:p w14:paraId="1EB3BCED"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(343) </w:t>
            </w:r>
          </w:p>
        </w:tc>
      </w:tr>
      <w:tr w:rsidR="00682944" w:rsidRPr="00233D05" w14:paraId="6690EDA4"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37C94CE6"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097E4B4"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Adjusted EBITDA</w:t>
            </w:r>
          </w:p>
        </w:tc>
        <w:tc>
          <w:tcPr>
            <w:tcW w:w="960" w:type="dxa"/>
            <w:vMerge/>
            <w:tcBorders>
              <w:left w:val="single" w:sz="4" w:space="0" w:color="auto"/>
              <w:bottom w:val="single" w:sz="4" w:space="0" w:color="auto"/>
              <w:right w:val="single" w:sz="4" w:space="0" w:color="auto"/>
            </w:tcBorders>
            <w:vAlign w:val="center"/>
            <w:hideMark/>
          </w:tcPr>
          <w:p w14:paraId="1E2D9C5E" w14:textId="77777777" w:rsidR="00682944" w:rsidRPr="00233D05" w:rsidRDefault="00682944" w:rsidP="00C46D42">
            <w:pPr>
              <w:rPr>
                <w:rFonts w:ascii="Calibri" w:hAnsi="Calibri" w:cs="Calibri"/>
                <w:b/>
                <w:bCs/>
                <w:color w:val="000000"/>
                <w:sz w:val="18"/>
                <w:szCs w:val="18"/>
                <w:lang w:eastAsia="en-GB"/>
              </w:rPr>
            </w:pPr>
          </w:p>
        </w:tc>
        <w:tc>
          <w:tcPr>
            <w:tcW w:w="598" w:type="dxa"/>
            <w:tcBorders>
              <w:top w:val="single" w:sz="4" w:space="0" w:color="auto"/>
              <w:left w:val="single" w:sz="4" w:space="0" w:color="auto"/>
              <w:bottom w:val="single" w:sz="4" w:space="0" w:color="auto"/>
              <w:right w:val="nil"/>
            </w:tcBorders>
            <w:shd w:val="clear" w:color="auto" w:fill="auto"/>
            <w:noWrap/>
            <w:vAlign w:val="center"/>
            <w:hideMark/>
          </w:tcPr>
          <w:p w14:paraId="56D486DB"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(38) </w:t>
            </w:r>
          </w:p>
        </w:tc>
        <w:tc>
          <w:tcPr>
            <w:tcW w:w="580" w:type="dxa"/>
            <w:tcBorders>
              <w:top w:val="single" w:sz="4" w:space="0" w:color="auto"/>
              <w:left w:val="nil"/>
              <w:bottom w:val="single" w:sz="4" w:space="0" w:color="auto"/>
              <w:right w:val="nil"/>
            </w:tcBorders>
            <w:shd w:val="clear" w:color="auto" w:fill="auto"/>
            <w:noWrap/>
            <w:vAlign w:val="center"/>
            <w:hideMark/>
          </w:tcPr>
          <w:p w14:paraId="32466F0E"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98" w:type="dxa"/>
            <w:tcBorders>
              <w:top w:val="single" w:sz="4" w:space="0" w:color="auto"/>
              <w:left w:val="nil"/>
              <w:bottom w:val="single" w:sz="4" w:space="0" w:color="auto"/>
              <w:right w:val="nil"/>
            </w:tcBorders>
            <w:shd w:val="clear" w:color="auto" w:fill="auto"/>
            <w:noWrap/>
            <w:vAlign w:val="center"/>
            <w:hideMark/>
          </w:tcPr>
          <w:p w14:paraId="531F2A5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(19) </w:t>
            </w:r>
          </w:p>
        </w:tc>
        <w:tc>
          <w:tcPr>
            <w:tcW w:w="960"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6DA8965C"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(57) </w:t>
            </w:r>
          </w:p>
        </w:tc>
        <w:tc>
          <w:tcPr>
            <w:tcW w:w="960" w:type="dxa"/>
            <w:tcBorders>
              <w:top w:val="single" w:sz="4" w:space="0" w:color="auto"/>
              <w:left w:val="nil"/>
              <w:bottom w:val="single" w:sz="4" w:space="0" w:color="auto"/>
              <w:right w:val="single" w:sz="4" w:space="0" w:color="auto"/>
            </w:tcBorders>
            <w:shd w:val="clear" w:color="000000" w:fill="D6DCE4"/>
            <w:noWrap/>
            <w:vAlign w:val="center"/>
            <w:hideMark/>
          </w:tcPr>
          <w:p w14:paraId="779D3530"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(45) </w:t>
            </w:r>
          </w:p>
        </w:tc>
        <w:tc>
          <w:tcPr>
            <w:tcW w:w="448" w:type="dxa"/>
            <w:vMerge/>
            <w:tcBorders>
              <w:left w:val="single" w:sz="4" w:space="0" w:color="auto"/>
              <w:bottom w:val="single" w:sz="4" w:space="0" w:color="auto"/>
              <w:right w:val="single" w:sz="4" w:space="0" w:color="auto"/>
            </w:tcBorders>
            <w:vAlign w:val="center"/>
            <w:hideMark/>
          </w:tcPr>
          <w:p w14:paraId="650E76AF"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single" w:sz="4" w:space="0" w:color="auto"/>
              <w:bottom w:val="single" w:sz="4" w:space="0" w:color="auto"/>
              <w:right w:val="nil"/>
            </w:tcBorders>
            <w:shd w:val="clear" w:color="000000" w:fill="D6DCE4"/>
            <w:noWrap/>
            <w:vAlign w:val="center"/>
            <w:hideMark/>
          </w:tcPr>
          <w:p w14:paraId="76EC085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(36) </w:t>
            </w:r>
          </w:p>
        </w:tc>
        <w:tc>
          <w:tcPr>
            <w:tcW w:w="1020" w:type="dxa"/>
            <w:tcBorders>
              <w:top w:val="single" w:sz="4" w:space="0" w:color="auto"/>
              <w:left w:val="single" w:sz="8" w:space="0" w:color="auto"/>
              <w:bottom w:val="single" w:sz="4" w:space="0" w:color="auto"/>
              <w:right w:val="single" w:sz="8" w:space="0" w:color="auto"/>
            </w:tcBorders>
            <w:shd w:val="clear" w:color="000000" w:fill="ACB9CA"/>
            <w:noWrap/>
            <w:vAlign w:val="center"/>
            <w:hideMark/>
          </w:tcPr>
          <w:p w14:paraId="5808D99B"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(82) </w:t>
            </w:r>
          </w:p>
        </w:tc>
      </w:tr>
      <w:tr w:rsidR="00682944" w:rsidRPr="00233D05" w14:paraId="5278407C" w14:textId="77777777" w:rsidTr="00C46D42">
        <w:trPr>
          <w:trHeight w:val="81"/>
        </w:trPr>
        <w:tc>
          <w:tcPr>
            <w:tcW w:w="448" w:type="dxa"/>
            <w:tcBorders>
              <w:top w:val="single" w:sz="4" w:space="0" w:color="auto"/>
              <w:left w:val="single" w:sz="4" w:space="0" w:color="auto"/>
              <w:right w:val="single" w:sz="4" w:space="0" w:color="auto"/>
            </w:tcBorders>
            <w:shd w:val="clear" w:color="auto" w:fill="auto"/>
            <w:noWrap/>
            <w:vAlign w:val="center"/>
            <w:hideMark/>
          </w:tcPr>
          <w:p w14:paraId="60F9A0B7" w14:textId="77777777" w:rsidR="00682944" w:rsidRPr="00233D05" w:rsidRDefault="00682944" w:rsidP="00C46D42">
            <w:pPr>
              <w:jc w:val="right"/>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63977B26" w14:textId="77777777" w:rsidR="00682944" w:rsidRPr="00233D05" w:rsidRDefault="00682944" w:rsidP="00C46D42">
            <w:pPr>
              <w:rPr>
                <w:rFonts w:ascii="Times New Roman" w:hAnsi="Times New Roman"/>
                <w:sz w:val="20"/>
                <w:lang w:eastAsia="en-GB"/>
              </w:rPr>
            </w:pPr>
          </w:p>
        </w:tc>
        <w:tc>
          <w:tcPr>
            <w:tcW w:w="960" w:type="dxa"/>
            <w:tcBorders>
              <w:top w:val="single" w:sz="4" w:space="0" w:color="auto"/>
              <w:left w:val="single" w:sz="8" w:space="0" w:color="auto"/>
              <w:bottom w:val="nil"/>
              <w:right w:val="single" w:sz="8" w:space="0" w:color="auto"/>
            </w:tcBorders>
            <w:shd w:val="clear" w:color="auto" w:fill="auto"/>
            <w:noWrap/>
            <w:vAlign w:val="center"/>
            <w:hideMark/>
          </w:tcPr>
          <w:p w14:paraId="455C4582"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598" w:type="dxa"/>
            <w:tcBorders>
              <w:top w:val="nil"/>
              <w:left w:val="nil"/>
              <w:bottom w:val="nil"/>
              <w:right w:val="nil"/>
            </w:tcBorders>
            <w:shd w:val="clear" w:color="auto" w:fill="auto"/>
            <w:noWrap/>
            <w:vAlign w:val="center"/>
            <w:hideMark/>
          </w:tcPr>
          <w:p w14:paraId="7FE36ADB" w14:textId="77777777" w:rsidR="00682944" w:rsidRPr="00233D05" w:rsidRDefault="00682944" w:rsidP="00C46D42">
            <w:pPr>
              <w:jc w:val="right"/>
              <w:rPr>
                <w:rFonts w:ascii="Calibri" w:hAnsi="Calibri" w:cs="Calibri"/>
                <w:color w:val="000000"/>
                <w:sz w:val="2"/>
                <w:szCs w:val="2"/>
                <w:lang w:eastAsia="en-GB"/>
              </w:rPr>
            </w:pPr>
          </w:p>
        </w:tc>
        <w:tc>
          <w:tcPr>
            <w:tcW w:w="580" w:type="dxa"/>
            <w:tcBorders>
              <w:top w:val="nil"/>
              <w:left w:val="nil"/>
              <w:bottom w:val="nil"/>
              <w:right w:val="nil"/>
            </w:tcBorders>
            <w:shd w:val="clear" w:color="auto" w:fill="auto"/>
            <w:noWrap/>
            <w:vAlign w:val="center"/>
            <w:hideMark/>
          </w:tcPr>
          <w:p w14:paraId="52876392" w14:textId="77777777" w:rsidR="00682944" w:rsidRPr="00233D05" w:rsidRDefault="00682944" w:rsidP="00C46D42">
            <w:pPr>
              <w:jc w:val="right"/>
              <w:rPr>
                <w:rFonts w:ascii="Times New Roman" w:hAnsi="Times New Roman"/>
                <w:sz w:val="20"/>
                <w:lang w:eastAsia="en-GB"/>
              </w:rPr>
            </w:pPr>
          </w:p>
        </w:tc>
        <w:tc>
          <w:tcPr>
            <w:tcW w:w="598" w:type="dxa"/>
            <w:tcBorders>
              <w:top w:val="nil"/>
              <w:left w:val="nil"/>
              <w:bottom w:val="nil"/>
              <w:right w:val="nil"/>
            </w:tcBorders>
            <w:shd w:val="clear" w:color="auto" w:fill="auto"/>
            <w:noWrap/>
            <w:vAlign w:val="center"/>
            <w:hideMark/>
          </w:tcPr>
          <w:p w14:paraId="2F03B660" w14:textId="77777777" w:rsidR="00682944" w:rsidRPr="00233D05" w:rsidRDefault="00682944" w:rsidP="00C46D42">
            <w:pPr>
              <w:jc w:val="right"/>
              <w:rPr>
                <w:rFonts w:ascii="Times New Roman" w:hAnsi="Times New Roman"/>
                <w:sz w:val="20"/>
                <w:lang w:eastAsia="en-GB"/>
              </w:rPr>
            </w:pPr>
          </w:p>
        </w:tc>
        <w:tc>
          <w:tcPr>
            <w:tcW w:w="960" w:type="dxa"/>
            <w:tcBorders>
              <w:top w:val="nil"/>
              <w:left w:val="single" w:sz="8" w:space="0" w:color="auto"/>
              <w:bottom w:val="nil"/>
              <w:right w:val="single" w:sz="8" w:space="0" w:color="auto"/>
            </w:tcBorders>
            <w:shd w:val="clear" w:color="auto" w:fill="auto"/>
            <w:noWrap/>
            <w:vAlign w:val="center"/>
            <w:hideMark/>
          </w:tcPr>
          <w:p w14:paraId="3C784EA7"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960" w:type="dxa"/>
            <w:tcBorders>
              <w:top w:val="nil"/>
              <w:left w:val="nil"/>
              <w:bottom w:val="nil"/>
              <w:right w:val="single" w:sz="4" w:space="0" w:color="auto"/>
            </w:tcBorders>
            <w:shd w:val="clear" w:color="000000" w:fill="D6DCE4"/>
            <w:noWrap/>
            <w:vAlign w:val="center"/>
            <w:hideMark/>
          </w:tcPr>
          <w:p w14:paraId="6E6E24F9"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448" w:type="dxa"/>
            <w:tcBorders>
              <w:top w:val="single" w:sz="4" w:space="0" w:color="auto"/>
              <w:left w:val="single" w:sz="4" w:space="0" w:color="auto"/>
              <w:right w:val="single" w:sz="4" w:space="0" w:color="auto"/>
            </w:tcBorders>
            <w:shd w:val="clear" w:color="auto" w:fill="auto"/>
            <w:noWrap/>
            <w:vAlign w:val="center"/>
            <w:hideMark/>
          </w:tcPr>
          <w:p w14:paraId="128D492A" w14:textId="77777777" w:rsidR="00682944" w:rsidRPr="00233D05" w:rsidRDefault="00682944" w:rsidP="00C46D42">
            <w:pPr>
              <w:jc w:val="right"/>
              <w:rPr>
                <w:rFonts w:ascii="Calibri" w:hAnsi="Calibri" w:cs="Calibri"/>
                <w:color w:val="000000"/>
                <w:sz w:val="2"/>
                <w:szCs w:val="2"/>
                <w:lang w:eastAsia="en-GB"/>
              </w:rPr>
            </w:pPr>
          </w:p>
        </w:tc>
        <w:tc>
          <w:tcPr>
            <w:tcW w:w="1020" w:type="dxa"/>
            <w:tcBorders>
              <w:top w:val="nil"/>
              <w:left w:val="single" w:sz="4" w:space="0" w:color="auto"/>
              <w:bottom w:val="nil"/>
              <w:right w:val="nil"/>
            </w:tcBorders>
            <w:shd w:val="clear" w:color="000000" w:fill="D6DCE4"/>
            <w:noWrap/>
            <w:vAlign w:val="center"/>
            <w:hideMark/>
          </w:tcPr>
          <w:p w14:paraId="513C8887"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1020" w:type="dxa"/>
            <w:tcBorders>
              <w:top w:val="nil"/>
              <w:left w:val="single" w:sz="8" w:space="0" w:color="auto"/>
              <w:bottom w:val="nil"/>
              <w:right w:val="single" w:sz="8" w:space="0" w:color="auto"/>
            </w:tcBorders>
            <w:shd w:val="clear" w:color="000000" w:fill="ACB9CA"/>
            <w:noWrap/>
            <w:vAlign w:val="center"/>
            <w:hideMark/>
          </w:tcPr>
          <w:p w14:paraId="1A4E8CB2"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r>
      <w:tr w:rsidR="00682944" w:rsidRPr="00233D05" w14:paraId="77F1AF69" w14:textId="77777777" w:rsidTr="00C46D42">
        <w:trPr>
          <w:trHeight w:val="214"/>
        </w:trPr>
        <w:tc>
          <w:tcPr>
            <w:tcW w:w="448" w:type="dxa"/>
            <w:vMerge w:val="restart"/>
            <w:tcBorders>
              <w:left w:val="single" w:sz="4" w:space="0" w:color="auto"/>
              <w:bottom w:val="single" w:sz="4" w:space="0" w:color="auto"/>
              <w:right w:val="single" w:sz="4" w:space="0" w:color="auto"/>
            </w:tcBorders>
            <w:shd w:val="clear" w:color="auto" w:fill="auto"/>
            <w:noWrap/>
            <w:textDirection w:val="btLr"/>
            <w:vAlign w:val="center"/>
            <w:hideMark/>
          </w:tcPr>
          <w:p w14:paraId="6A4EBB3F"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CORPORATE</w:t>
            </w:r>
          </w:p>
        </w:tc>
        <w:tc>
          <w:tcPr>
            <w:tcW w:w="1848" w:type="dxa"/>
            <w:tcBorders>
              <w:top w:val="nil"/>
              <w:left w:val="single" w:sz="4" w:space="0" w:color="auto"/>
              <w:bottom w:val="nil"/>
              <w:right w:val="nil"/>
            </w:tcBorders>
            <w:shd w:val="clear" w:color="auto" w:fill="auto"/>
            <w:noWrap/>
            <w:vAlign w:val="bottom"/>
            <w:hideMark/>
          </w:tcPr>
          <w:p w14:paraId="697256CC"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Total revenue</w:t>
            </w:r>
          </w:p>
        </w:tc>
        <w:tc>
          <w:tcPr>
            <w:tcW w:w="960" w:type="dxa"/>
            <w:tcBorders>
              <w:top w:val="nil"/>
              <w:left w:val="single" w:sz="8" w:space="0" w:color="auto"/>
              <w:bottom w:val="nil"/>
              <w:right w:val="single" w:sz="8" w:space="0" w:color="auto"/>
            </w:tcBorders>
            <w:shd w:val="clear" w:color="auto" w:fill="auto"/>
            <w:noWrap/>
            <w:vAlign w:val="center"/>
            <w:hideMark/>
          </w:tcPr>
          <w:p w14:paraId="6278B410"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(5) </w:t>
            </w:r>
          </w:p>
        </w:tc>
        <w:tc>
          <w:tcPr>
            <w:tcW w:w="598" w:type="dxa"/>
            <w:tcBorders>
              <w:top w:val="nil"/>
              <w:left w:val="nil"/>
              <w:bottom w:val="nil"/>
              <w:right w:val="nil"/>
            </w:tcBorders>
            <w:shd w:val="clear" w:color="auto" w:fill="auto"/>
            <w:noWrap/>
            <w:vAlign w:val="center"/>
            <w:hideMark/>
          </w:tcPr>
          <w:p w14:paraId="4BA0AF7D"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80" w:type="dxa"/>
            <w:tcBorders>
              <w:top w:val="nil"/>
              <w:left w:val="nil"/>
              <w:bottom w:val="nil"/>
              <w:right w:val="nil"/>
            </w:tcBorders>
            <w:shd w:val="clear" w:color="auto" w:fill="auto"/>
            <w:noWrap/>
            <w:vAlign w:val="center"/>
            <w:hideMark/>
          </w:tcPr>
          <w:p w14:paraId="6E793AE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5 </w:t>
            </w:r>
          </w:p>
        </w:tc>
        <w:tc>
          <w:tcPr>
            <w:tcW w:w="598" w:type="dxa"/>
            <w:tcBorders>
              <w:top w:val="nil"/>
              <w:left w:val="nil"/>
              <w:bottom w:val="nil"/>
              <w:right w:val="nil"/>
            </w:tcBorders>
            <w:shd w:val="clear" w:color="auto" w:fill="auto"/>
            <w:noWrap/>
            <w:vAlign w:val="center"/>
            <w:hideMark/>
          </w:tcPr>
          <w:p w14:paraId="3BD5B0B8"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nil"/>
              <w:left w:val="single" w:sz="8" w:space="0" w:color="auto"/>
              <w:bottom w:val="nil"/>
              <w:right w:val="single" w:sz="8" w:space="0" w:color="auto"/>
            </w:tcBorders>
            <w:shd w:val="clear" w:color="auto" w:fill="auto"/>
            <w:noWrap/>
            <w:vAlign w:val="center"/>
            <w:hideMark/>
          </w:tcPr>
          <w:p w14:paraId="0FE965F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nil"/>
              <w:left w:val="nil"/>
              <w:bottom w:val="nil"/>
              <w:right w:val="single" w:sz="4" w:space="0" w:color="auto"/>
            </w:tcBorders>
            <w:shd w:val="clear" w:color="000000" w:fill="D6DCE4"/>
            <w:noWrap/>
            <w:vAlign w:val="center"/>
            <w:hideMark/>
          </w:tcPr>
          <w:p w14:paraId="07F9E73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448" w:type="dxa"/>
            <w:vMerge w:val="restart"/>
            <w:tcBorders>
              <w:left w:val="single" w:sz="4" w:space="0" w:color="auto"/>
              <w:bottom w:val="single" w:sz="4" w:space="0" w:color="auto"/>
              <w:right w:val="single" w:sz="4" w:space="0" w:color="auto"/>
            </w:tcBorders>
            <w:shd w:val="clear" w:color="auto" w:fill="auto"/>
            <w:noWrap/>
            <w:textDirection w:val="btLr"/>
            <w:vAlign w:val="center"/>
            <w:hideMark/>
          </w:tcPr>
          <w:p w14:paraId="1927CFB9" w14:textId="77777777" w:rsidR="00682944" w:rsidRPr="00233D05" w:rsidRDefault="00682944" w:rsidP="00C46D42">
            <w:pPr>
              <w:jc w:val="center"/>
              <w:rPr>
                <w:rFonts w:ascii="Calibri" w:hAnsi="Calibri" w:cs="Calibri"/>
                <w:b/>
                <w:bCs/>
                <w:color w:val="000000"/>
                <w:sz w:val="16"/>
                <w:szCs w:val="16"/>
                <w:lang w:eastAsia="en-GB"/>
              </w:rPr>
            </w:pPr>
            <w:r w:rsidRPr="00C24A0C">
              <w:rPr>
                <w:rFonts w:ascii="Calibri" w:hAnsi="Calibri" w:cs="Calibri"/>
                <w:b/>
                <w:bCs/>
                <w:color w:val="000000"/>
                <w:sz w:val="14"/>
                <w:szCs w:val="16"/>
                <w:lang w:eastAsia="en-GB"/>
              </w:rPr>
              <w:t>CORPORATE COSTS</w:t>
            </w:r>
          </w:p>
        </w:tc>
        <w:tc>
          <w:tcPr>
            <w:tcW w:w="1020" w:type="dxa"/>
            <w:tcBorders>
              <w:top w:val="nil"/>
              <w:left w:val="single" w:sz="4" w:space="0" w:color="auto"/>
              <w:bottom w:val="nil"/>
              <w:right w:val="nil"/>
            </w:tcBorders>
            <w:shd w:val="clear" w:color="000000" w:fill="D6DCE4"/>
            <w:noWrap/>
            <w:vAlign w:val="center"/>
            <w:hideMark/>
          </w:tcPr>
          <w:p w14:paraId="27589C2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1020" w:type="dxa"/>
            <w:tcBorders>
              <w:top w:val="nil"/>
              <w:left w:val="single" w:sz="8" w:space="0" w:color="auto"/>
              <w:bottom w:val="nil"/>
              <w:right w:val="single" w:sz="8" w:space="0" w:color="auto"/>
            </w:tcBorders>
            <w:shd w:val="clear" w:color="000000" w:fill="ACB9CA"/>
            <w:noWrap/>
            <w:vAlign w:val="center"/>
            <w:hideMark/>
          </w:tcPr>
          <w:p w14:paraId="0D6BB454"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r>
      <w:tr w:rsidR="00682944" w:rsidRPr="00233D05" w14:paraId="35EFEFEE"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0DE3587E"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65C68B4D"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Cost of sales</w:t>
            </w:r>
          </w:p>
        </w:tc>
        <w:tc>
          <w:tcPr>
            <w:tcW w:w="960" w:type="dxa"/>
            <w:tcBorders>
              <w:top w:val="nil"/>
              <w:left w:val="single" w:sz="8" w:space="0" w:color="auto"/>
              <w:bottom w:val="nil"/>
              <w:right w:val="single" w:sz="8" w:space="0" w:color="auto"/>
            </w:tcBorders>
            <w:shd w:val="clear" w:color="auto" w:fill="auto"/>
            <w:noWrap/>
            <w:vAlign w:val="center"/>
            <w:hideMark/>
          </w:tcPr>
          <w:p w14:paraId="0CDAE54A"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598" w:type="dxa"/>
            <w:tcBorders>
              <w:top w:val="nil"/>
              <w:left w:val="nil"/>
              <w:bottom w:val="nil"/>
              <w:right w:val="nil"/>
            </w:tcBorders>
            <w:shd w:val="clear" w:color="auto" w:fill="auto"/>
            <w:noWrap/>
            <w:vAlign w:val="center"/>
            <w:hideMark/>
          </w:tcPr>
          <w:p w14:paraId="449AF2F7"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580" w:type="dxa"/>
            <w:tcBorders>
              <w:top w:val="nil"/>
              <w:left w:val="nil"/>
              <w:bottom w:val="nil"/>
              <w:right w:val="nil"/>
            </w:tcBorders>
            <w:shd w:val="clear" w:color="auto" w:fill="auto"/>
            <w:noWrap/>
            <w:vAlign w:val="center"/>
            <w:hideMark/>
          </w:tcPr>
          <w:p w14:paraId="0767D895"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598" w:type="dxa"/>
            <w:tcBorders>
              <w:top w:val="nil"/>
              <w:left w:val="nil"/>
              <w:bottom w:val="nil"/>
              <w:right w:val="nil"/>
            </w:tcBorders>
            <w:shd w:val="clear" w:color="auto" w:fill="auto"/>
            <w:noWrap/>
            <w:vAlign w:val="center"/>
            <w:hideMark/>
          </w:tcPr>
          <w:p w14:paraId="35EC805B"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960" w:type="dxa"/>
            <w:tcBorders>
              <w:top w:val="nil"/>
              <w:left w:val="single" w:sz="8" w:space="0" w:color="auto"/>
              <w:bottom w:val="nil"/>
              <w:right w:val="single" w:sz="8" w:space="0" w:color="auto"/>
            </w:tcBorders>
            <w:shd w:val="clear" w:color="auto" w:fill="auto"/>
            <w:noWrap/>
            <w:vAlign w:val="center"/>
            <w:hideMark/>
          </w:tcPr>
          <w:p w14:paraId="4D04EDB0"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960" w:type="dxa"/>
            <w:tcBorders>
              <w:top w:val="nil"/>
              <w:left w:val="nil"/>
              <w:bottom w:val="nil"/>
              <w:right w:val="single" w:sz="4" w:space="0" w:color="auto"/>
            </w:tcBorders>
            <w:shd w:val="clear" w:color="000000" w:fill="D6DCE4"/>
            <w:noWrap/>
            <w:vAlign w:val="center"/>
            <w:hideMark/>
          </w:tcPr>
          <w:p w14:paraId="511F4F7B"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448" w:type="dxa"/>
            <w:vMerge/>
            <w:tcBorders>
              <w:left w:val="single" w:sz="4" w:space="0" w:color="auto"/>
              <w:bottom w:val="single" w:sz="4" w:space="0" w:color="auto"/>
              <w:right w:val="single" w:sz="4" w:space="0" w:color="auto"/>
            </w:tcBorders>
            <w:vAlign w:val="center"/>
            <w:hideMark/>
          </w:tcPr>
          <w:p w14:paraId="3938F3A8" w14:textId="77777777" w:rsidR="00682944" w:rsidRPr="00233D05" w:rsidRDefault="00682944" w:rsidP="00C46D42">
            <w:pPr>
              <w:rPr>
                <w:rFonts w:ascii="Calibri" w:hAnsi="Calibri" w:cs="Calibri"/>
                <w:b/>
                <w:bCs/>
                <w:color w:val="000000"/>
                <w:sz w:val="16"/>
                <w:szCs w:val="16"/>
                <w:lang w:eastAsia="en-GB"/>
              </w:rPr>
            </w:pPr>
          </w:p>
        </w:tc>
        <w:tc>
          <w:tcPr>
            <w:tcW w:w="1020" w:type="dxa"/>
            <w:tcBorders>
              <w:top w:val="nil"/>
              <w:left w:val="single" w:sz="4" w:space="0" w:color="auto"/>
              <w:bottom w:val="nil"/>
              <w:right w:val="nil"/>
            </w:tcBorders>
            <w:shd w:val="clear" w:color="000000" w:fill="D6DCE4"/>
            <w:noWrap/>
            <w:vAlign w:val="center"/>
            <w:hideMark/>
          </w:tcPr>
          <w:p w14:paraId="58E842EE"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1020" w:type="dxa"/>
            <w:tcBorders>
              <w:top w:val="nil"/>
              <w:left w:val="single" w:sz="8" w:space="0" w:color="auto"/>
              <w:bottom w:val="nil"/>
              <w:right w:val="single" w:sz="8" w:space="0" w:color="auto"/>
            </w:tcBorders>
            <w:shd w:val="clear" w:color="000000" w:fill="ACB9CA"/>
            <w:noWrap/>
            <w:vAlign w:val="center"/>
            <w:hideMark/>
          </w:tcPr>
          <w:p w14:paraId="615C8890"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r>
      <w:tr w:rsidR="00682944" w:rsidRPr="00233D05" w14:paraId="4132ED57"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50D43B5A"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single" w:sz="4" w:space="0" w:color="auto"/>
              <w:bottom w:val="nil"/>
              <w:right w:val="nil"/>
            </w:tcBorders>
            <w:shd w:val="clear" w:color="auto" w:fill="auto"/>
            <w:noWrap/>
            <w:vAlign w:val="bottom"/>
            <w:hideMark/>
          </w:tcPr>
          <w:p w14:paraId="78F5C6E1"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Gross profit</w:t>
            </w:r>
          </w:p>
        </w:tc>
        <w:tc>
          <w:tcPr>
            <w:tcW w:w="960" w:type="dxa"/>
            <w:tcBorders>
              <w:top w:val="single" w:sz="4" w:space="0" w:color="auto"/>
              <w:left w:val="single" w:sz="8" w:space="0" w:color="auto"/>
              <w:bottom w:val="nil"/>
              <w:right w:val="single" w:sz="8" w:space="0" w:color="auto"/>
            </w:tcBorders>
            <w:shd w:val="clear" w:color="auto" w:fill="auto"/>
            <w:noWrap/>
            <w:vAlign w:val="center"/>
            <w:hideMark/>
          </w:tcPr>
          <w:p w14:paraId="07DBA81E"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(5) </w:t>
            </w:r>
          </w:p>
        </w:tc>
        <w:tc>
          <w:tcPr>
            <w:tcW w:w="598" w:type="dxa"/>
            <w:tcBorders>
              <w:top w:val="single" w:sz="4" w:space="0" w:color="auto"/>
              <w:left w:val="nil"/>
              <w:bottom w:val="nil"/>
              <w:right w:val="nil"/>
            </w:tcBorders>
            <w:shd w:val="clear" w:color="auto" w:fill="auto"/>
            <w:noWrap/>
            <w:vAlign w:val="center"/>
            <w:hideMark/>
          </w:tcPr>
          <w:p w14:paraId="10CD3C7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80" w:type="dxa"/>
            <w:tcBorders>
              <w:top w:val="single" w:sz="4" w:space="0" w:color="auto"/>
              <w:left w:val="nil"/>
              <w:bottom w:val="nil"/>
              <w:right w:val="nil"/>
            </w:tcBorders>
            <w:shd w:val="clear" w:color="auto" w:fill="auto"/>
            <w:noWrap/>
            <w:vAlign w:val="center"/>
            <w:hideMark/>
          </w:tcPr>
          <w:p w14:paraId="2C95C2ED"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5 </w:t>
            </w:r>
          </w:p>
        </w:tc>
        <w:tc>
          <w:tcPr>
            <w:tcW w:w="598" w:type="dxa"/>
            <w:tcBorders>
              <w:top w:val="single" w:sz="4" w:space="0" w:color="auto"/>
              <w:left w:val="nil"/>
              <w:bottom w:val="nil"/>
              <w:right w:val="nil"/>
            </w:tcBorders>
            <w:shd w:val="clear" w:color="auto" w:fill="auto"/>
            <w:noWrap/>
            <w:vAlign w:val="center"/>
            <w:hideMark/>
          </w:tcPr>
          <w:p w14:paraId="0863D731"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single" w:sz="4" w:space="0" w:color="auto"/>
              <w:left w:val="single" w:sz="8" w:space="0" w:color="auto"/>
              <w:bottom w:val="nil"/>
              <w:right w:val="single" w:sz="8" w:space="0" w:color="auto"/>
            </w:tcBorders>
            <w:shd w:val="clear" w:color="auto" w:fill="auto"/>
            <w:noWrap/>
            <w:vAlign w:val="center"/>
            <w:hideMark/>
          </w:tcPr>
          <w:p w14:paraId="79432526"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single" w:sz="4" w:space="0" w:color="auto"/>
              <w:left w:val="nil"/>
              <w:bottom w:val="nil"/>
              <w:right w:val="single" w:sz="4" w:space="0" w:color="auto"/>
            </w:tcBorders>
            <w:shd w:val="clear" w:color="000000" w:fill="D6DCE4"/>
            <w:noWrap/>
            <w:vAlign w:val="center"/>
            <w:hideMark/>
          </w:tcPr>
          <w:p w14:paraId="1FF52568"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448" w:type="dxa"/>
            <w:vMerge/>
            <w:tcBorders>
              <w:left w:val="single" w:sz="4" w:space="0" w:color="auto"/>
              <w:bottom w:val="single" w:sz="4" w:space="0" w:color="auto"/>
              <w:right w:val="single" w:sz="4" w:space="0" w:color="auto"/>
            </w:tcBorders>
            <w:vAlign w:val="center"/>
            <w:hideMark/>
          </w:tcPr>
          <w:p w14:paraId="1AA8D156" w14:textId="77777777" w:rsidR="00682944" w:rsidRPr="00233D05" w:rsidRDefault="00682944" w:rsidP="00C46D42">
            <w:pPr>
              <w:rPr>
                <w:rFonts w:ascii="Calibri" w:hAnsi="Calibri" w:cs="Calibri"/>
                <w:b/>
                <w:bCs/>
                <w:color w:val="000000"/>
                <w:sz w:val="16"/>
                <w:szCs w:val="16"/>
                <w:lang w:eastAsia="en-GB"/>
              </w:rPr>
            </w:pPr>
          </w:p>
        </w:tc>
        <w:tc>
          <w:tcPr>
            <w:tcW w:w="1020" w:type="dxa"/>
            <w:tcBorders>
              <w:top w:val="single" w:sz="4" w:space="0" w:color="auto"/>
              <w:left w:val="single" w:sz="4" w:space="0" w:color="auto"/>
              <w:bottom w:val="nil"/>
              <w:right w:val="nil"/>
            </w:tcBorders>
            <w:shd w:val="clear" w:color="000000" w:fill="D6DCE4"/>
            <w:noWrap/>
            <w:vAlign w:val="center"/>
            <w:hideMark/>
          </w:tcPr>
          <w:p w14:paraId="59739FD1"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1020" w:type="dxa"/>
            <w:tcBorders>
              <w:top w:val="single" w:sz="4" w:space="0" w:color="auto"/>
              <w:left w:val="single" w:sz="8" w:space="0" w:color="auto"/>
              <w:bottom w:val="nil"/>
              <w:right w:val="single" w:sz="8" w:space="0" w:color="auto"/>
            </w:tcBorders>
            <w:shd w:val="clear" w:color="000000" w:fill="ACB9CA"/>
            <w:noWrap/>
            <w:vAlign w:val="center"/>
            <w:hideMark/>
          </w:tcPr>
          <w:p w14:paraId="43C6EB0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r>
      <w:tr w:rsidR="00682944" w:rsidRPr="00233D05" w14:paraId="03DC1835"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59C80A3B"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single" w:sz="4" w:space="0" w:color="auto"/>
              <w:bottom w:val="nil"/>
              <w:right w:val="nil"/>
            </w:tcBorders>
            <w:shd w:val="clear" w:color="auto" w:fill="auto"/>
            <w:noWrap/>
            <w:vAlign w:val="bottom"/>
            <w:hideMark/>
          </w:tcPr>
          <w:p w14:paraId="6A3D5B4A"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Total operating costs</w:t>
            </w:r>
          </w:p>
        </w:tc>
        <w:tc>
          <w:tcPr>
            <w:tcW w:w="960" w:type="dxa"/>
            <w:tcBorders>
              <w:top w:val="nil"/>
              <w:left w:val="single" w:sz="8" w:space="0" w:color="auto"/>
              <w:bottom w:val="nil"/>
              <w:right w:val="single" w:sz="8" w:space="0" w:color="auto"/>
            </w:tcBorders>
            <w:shd w:val="clear" w:color="auto" w:fill="auto"/>
            <w:noWrap/>
            <w:vAlign w:val="center"/>
            <w:hideMark/>
          </w:tcPr>
          <w:p w14:paraId="4EE40843"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(48) </w:t>
            </w:r>
          </w:p>
        </w:tc>
        <w:tc>
          <w:tcPr>
            <w:tcW w:w="598" w:type="dxa"/>
            <w:tcBorders>
              <w:top w:val="nil"/>
              <w:left w:val="nil"/>
              <w:bottom w:val="nil"/>
              <w:right w:val="nil"/>
            </w:tcBorders>
            <w:shd w:val="clear" w:color="auto" w:fill="auto"/>
            <w:noWrap/>
            <w:vAlign w:val="center"/>
            <w:hideMark/>
          </w:tcPr>
          <w:p w14:paraId="1D1DDF23"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2 </w:t>
            </w:r>
          </w:p>
        </w:tc>
        <w:tc>
          <w:tcPr>
            <w:tcW w:w="580" w:type="dxa"/>
            <w:tcBorders>
              <w:top w:val="nil"/>
              <w:left w:val="nil"/>
              <w:bottom w:val="nil"/>
              <w:right w:val="nil"/>
            </w:tcBorders>
            <w:shd w:val="clear" w:color="auto" w:fill="auto"/>
            <w:noWrap/>
            <w:vAlign w:val="center"/>
            <w:hideMark/>
          </w:tcPr>
          <w:p w14:paraId="1E0611AA"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(5) </w:t>
            </w:r>
          </w:p>
        </w:tc>
        <w:tc>
          <w:tcPr>
            <w:tcW w:w="598" w:type="dxa"/>
            <w:tcBorders>
              <w:top w:val="nil"/>
              <w:left w:val="nil"/>
              <w:bottom w:val="nil"/>
              <w:right w:val="nil"/>
            </w:tcBorders>
            <w:shd w:val="clear" w:color="auto" w:fill="auto"/>
            <w:noWrap/>
            <w:vAlign w:val="center"/>
            <w:hideMark/>
          </w:tcPr>
          <w:p w14:paraId="69E07954"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(55) </w:t>
            </w:r>
          </w:p>
        </w:tc>
        <w:tc>
          <w:tcPr>
            <w:tcW w:w="960" w:type="dxa"/>
            <w:tcBorders>
              <w:top w:val="nil"/>
              <w:left w:val="single" w:sz="8" w:space="0" w:color="auto"/>
              <w:bottom w:val="nil"/>
              <w:right w:val="single" w:sz="8" w:space="0" w:color="auto"/>
            </w:tcBorders>
            <w:shd w:val="clear" w:color="auto" w:fill="auto"/>
            <w:noWrap/>
            <w:vAlign w:val="center"/>
            <w:hideMark/>
          </w:tcPr>
          <w:p w14:paraId="639B6BCC"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(106) </w:t>
            </w:r>
          </w:p>
        </w:tc>
        <w:tc>
          <w:tcPr>
            <w:tcW w:w="960" w:type="dxa"/>
            <w:tcBorders>
              <w:top w:val="nil"/>
              <w:left w:val="nil"/>
              <w:bottom w:val="nil"/>
              <w:right w:val="single" w:sz="4" w:space="0" w:color="auto"/>
            </w:tcBorders>
            <w:shd w:val="clear" w:color="000000" w:fill="D6DCE4"/>
            <w:noWrap/>
            <w:vAlign w:val="center"/>
            <w:hideMark/>
          </w:tcPr>
          <w:p w14:paraId="5C835A9B"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(82) </w:t>
            </w:r>
          </w:p>
        </w:tc>
        <w:tc>
          <w:tcPr>
            <w:tcW w:w="448" w:type="dxa"/>
            <w:vMerge/>
            <w:tcBorders>
              <w:left w:val="single" w:sz="4" w:space="0" w:color="auto"/>
              <w:bottom w:val="single" w:sz="4" w:space="0" w:color="auto"/>
              <w:right w:val="single" w:sz="4" w:space="0" w:color="auto"/>
            </w:tcBorders>
            <w:vAlign w:val="center"/>
            <w:hideMark/>
          </w:tcPr>
          <w:p w14:paraId="3637E2EC" w14:textId="77777777" w:rsidR="00682944" w:rsidRPr="00233D05" w:rsidRDefault="00682944" w:rsidP="00C46D42">
            <w:pPr>
              <w:rPr>
                <w:rFonts w:ascii="Calibri" w:hAnsi="Calibri" w:cs="Calibri"/>
                <w:b/>
                <w:bCs/>
                <w:color w:val="000000"/>
                <w:sz w:val="16"/>
                <w:szCs w:val="16"/>
                <w:lang w:eastAsia="en-GB"/>
              </w:rPr>
            </w:pPr>
          </w:p>
        </w:tc>
        <w:tc>
          <w:tcPr>
            <w:tcW w:w="1020" w:type="dxa"/>
            <w:tcBorders>
              <w:top w:val="nil"/>
              <w:left w:val="single" w:sz="4" w:space="0" w:color="auto"/>
              <w:bottom w:val="nil"/>
              <w:right w:val="nil"/>
            </w:tcBorders>
            <w:shd w:val="clear" w:color="000000" w:fill="D6DCE4"/>
            <w:noWrap/>
            <w:vAlign w:val="center"/>
            <w:hideMark/>
          </w:tcPr>
          <w:p w14:paraId="19093FD1"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(55) </w:t>
            </w:r>
          </w:p>
        </w:tc>
        <w:tc>
          <w:tcPr>
            <w:tcW w:w="1020" w:type="dxa"/>
            <w:tcBorders>
              <w:top w:val="nil"/>
              <w:left w:val="single" w:sz="8" w:space="0" w:color="auto"/>
              <w:bottom w:val="nil"/>
              <w:right w:val="single" w:sz="8" w:space="0" w:color="auto"/>
            </w:tcBorders>
            <w:shd w:val="clear" w:color="000000" w:fill="ACB9CA"/>
            <w:noWrap/>
            <w:vAlign w:val="center"/>
            <w:hideMark/>
          </w:tcPr>
          <w:p w14:paraId="12E204BA"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(137) </w:t>
            </w:r>
          </w:p>
        </w:tc>
      </w:tr>
      <w:tr w:rsidR="00682944" w:rsidRPr="00233D05" w14:paraId="10C1935D" w14:textId="77777777" w:rsidTr="00C46D42">
        <w:trPr>
          <w:trHeight w:val="214"/>
        </w:trPr>
        <w:tc>
          <w:tcPr>
            <w:tcW w:w="448" w:type="dxa"/>
            <w:vMerge/>
            <w:tcBorders>
              <w:left w:val="single" w:sz="4" w:space="0" w:color="auto"/>
              <w:bottom w:val="single" w:sz="4" w:space="0" w:color="auto"/>
              <w:right w:val="single" w:sz="4" w:space="0" w:color="auto"/>
            </w:tcBorders>
            <w:vAlign w:val="center"/>
            <w:hideMark/>
          </w:tcPr>
          <w:p w14:paraId="2D996B6B"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single" w:sz="4" w:space="0" w:color="auto"/>
              <w:bottom w:val="single" w:sz="4" w:space="0" w:color="auto"/>
              <w:right w:val="nil"/>
            </w:tcBorders>
            <w:shd w:val="clear" w:color="auto" w:fill="auto"/>
            <w:noWrap/>
            <w:vAlign w:val="bottom"/>
            <w:hideMark/>
          </w:tcPr>
          <w:p w14:paraId="71BAAA41"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Adjusted EBITDA</w:t>
            </w:r>
          </w:p>
        </w:tc>
        <w:tc>
          <w:tcPr>
            <w:tcW w:w="960"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21227D4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(53) </w:t>
            </w:r>
          </w:p>
        </w:tc>
        <w:tc>
          <w:tcPr>
            <w:tcW w:w="598" w:type="dxa"/>
            <w:tcBorders>
              <w:top w:val="single" w:sz="4" w:space="0" w:color="auto"/>
              <w:left w:val="nil"/>
              <w:bottom w:val="single" w:sz="4" w:space="0" w:color="auto"/>
              <w:right w:val="nil"/>
            </w:tcBorders>
            <w:shd w:val="clear" w:color="auto" w:fill="auto"/>
            <w:noWrap/>
            <w:vAlign w:val="center"/>
            <w:hideMark/>
          </w:tcPr>
          <w:p w14:paraId="432C8B12"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 </w:t>
            </w:r>
          </w:p>
        </w:tc>
        <w:tc>
          <w:tcPr>
            <w:tcW w:w="580" w:type="dxa"/>
            <w:tcBorders>
              <w:top w:val="single" w:sz="4" w:space="0" w:color="auto"/>
              <w:left w:val="nil"/>
              <w:bottom w:val="single" w:sz="4" w:space="0" w:color="auto"/>
              <w:right w:val="nil"/>
            </w:tcBorders>
            <w:shd w:val="clear" w:color="auto" w:fill="auto"/>
            <w:noWrap/>
            <w:vAlign w:val="center"/>
            <w:hideMark/>
          </w:tcPr>
          <w:p w14:paraId="1EE00490"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98" w:type="dxa"/>
            <w:tcBorders>
              <w:top w:val="single" w:sz="4" w:space="0" w:color="auto"/>
              <w:left w:val="nil"/>
              <w:bottom w:val="single" w:sz="4" w:space="0" w:color="auto"/>
              <w:right w:val="nil"/>
            </w:tcBorders>
            <w:shd w:val="clear" w:color="auto" w:fill="auto"/>
            <w:noWrap/>
            <w:vAlign w:val="center"/>
            <w:hideMark/>
          </w:tcPr>
          <w:p w14:paraId="131BC5AF"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(55) </w:t>
            </w:r>
          </w:p>
        </w:tc>
        <w:tc>
          <w:tcPr>
            <w:tcW w:w="960" w:type="dxa"/>
            <w:tcBorders>
              <w:top w:val="single" w:sz="4" w:space="0" w:color="auto"/>
              <w:left w:val="single" w:sz="8" w:space="0" w:color="auto"/>
              <w:bottom w:val="single" w:sz="4" w:space="0" w:color="auto"/>
              <w:right w:val="single" w:sz="8" w:space="0" w:color="auto"/>
            </w:tcBorders>
            <w:shd w:val="clear" w:color="auto" w:fill="auto"/>
            <w:noWrap/>
            <w:vAlign w:val="center"/>
            <w:hideMark/>
          </w:tcPr>
          <w:p w14:paraId="2B7B74FC"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(106) </w:t>
            </w:r>
          </w:p>
        </w:tc>
        <w:tc>
          <w:tcPr>
            <w:tcW w:w="960" w:type="dxa"/>
            <w:tcBorders>
              <w:top w:val="single" w:sz="4" w:space="0" w:color="auto"/>
              <w:left w:val="nil"/>
              <w:bottom w:val="single" w:sz="4" w:space="0" w:color="auto"/>
              <w:right w:val="single" w:sz="4" w:space="0" w:color="auto"/>
            </w:tcBorders>
            <w:shd w:val="clear" w:color="000000" w:fill="D6DCE4"/>
            <w:noWrap/>
            <w:vAlign w:val="center"/>
            <w:hideMark/>
          </w:tcPr>
          <w:p w14:paraId="3A43BA0B"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(82) </w:t>
            </w:r>
          </w:p>
        </w:tc>
        <w:tc>
          <w:tcPr>
            <w:tcW w:w="448" w:type="dxa"/>
            <w:vMerge/>
            <w:tcBorders>
              <w:left w:val="single" w:sz="4" w:space="0" w:color="auto"/>
              <w:bottom w:val="single" w:sz="4" w:space="0" w:color="auto"/>
              <w:right w:val="single" w:sz="4" w:space="0" w:color="auto"/>
            </w:tcBorders>
            <w:vAlign w:val="center"/>
            <w:hideMark/>
          </w:tcPr>
          <w:p w14:paraId="5345114F" w14:textId="77777777" w:rsidR="00682944" w:rsidRPr="00233D05" w:rsidRDefault="00682944" w:rsidP="00C46D42">
            <w:pPr>
              <w:rPr>
                <w:rFonts w:ascii="Calibri" w:hAnsi="Calibri" w:cs="Calibri"/>
                <w:b/>
                <w:bCs/>
                <w:color w:val="000000"/>
                <w:sz w:val="16"/>
                <w:szCs w:val="16"/>
                <w:lang w:eastAsia="en-GB"/>
              </w:rPr>
            </w:pPr>
          </w:p>
        </w:tc>
        <w:tc>
          <w:tcPr>
            <w:tcW w:w="1020" w:type="dxa"/>
            <w:tcBorders>
              <w:top w:val="single" w:sz="4" w:space="0" w:color="auto"/>
              <w:left w:val="single" w:sz="4" w:space="0" w:color="auto"/>
              <w:bottom w:val="single" w:sz="4" w:space="0" w:color="auto"/>
              <w:right w:val="nil"/>
            </w:tcBorders>
            <w:shd w:val="clear" w:color="000000" w:fill="D6DCE4"/>
            <w:noWrap/>
            <w:vAlign w:val="center"/>
            <w:hideMark/>
          </w:tcPr>
          <w:p w14:paraId="1BB5F152"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(55) </w:t>
            </w:r>
          </w:p>
        </w:tc>
        <w:tc>
          <w:tcPr>
            <w:tcW w:w="1020" w:type="dxa"/>
            <w:tcBorders>
              <w:top w:val="single" w:sz="4" w:space="0" w:color="auto"/>
              <w:left w:val="single" w:sz="8" w:space="0" w:color="auto"/>
              <w:bottom w:val="single" w:sz="4" w:space="0" w:color="auto"/>
              <w:right w:val="single" w:sz="8" w:space="0" w:color="auto"/>
            </w:tcBorders>
            <w:shd w:val="clear" w:color="000000" w:fill="ACB9CA"/>
            <w:noWrap/>
            <w:vAlign w:val="center"/>
            <w:hideMark/>
          </w:tcPr>
          <w:p w14:paraId="2DF7A6A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(137) </w:t>
            </w:r>
          </w:p>
        </w:tc>
      </w:tr>
      <w:tr w:rsidR="00682944" w:rsidRPr="00233D05" w14:paraId="2530EE3F" w14:textId="77777777" w:rsidTr="00C46D42">
        <w:trPr>
          <w:trHeight w:val="60"/>
        </w:trPr>
        <w:tc>
          <w:tcPr>
            <w:tcW w:w="448" w:type="dxa"/>
            <w:tcBorders>
              <w:top w:val="single" w:sz="4" w:space="0" w:color="auto"/>
              <w:left w:val="nil"/>
              <w:bottom w:val="single" w:sz="4" w:space="0" w:color="auto"/>
            </w:tcBorders>
            <w:shd w:val="clear" w:color="auto" w:fill="auto"/>
            <w:noWrap/>
            <w:vAlign w:val="center"/>
            <w:hideMark/>
          </w:tcPr>
          <w:p w14:paraId="6D3F14D3" w14:textId="77777777" w:rsidR="00682944" w:rsidRPr="00233D05" w:rsidRDefault="00682944" w:rsidP="00C46D42">
            <w:pPr>
              <w:jc w:val="right"/>
              <w:rPr>
                <w:rFonts w:ascii="Calibri" w:hAnsi="Calibri" w:cs="Calibri"/>
                <w:b/>
                <w:bCs/>
                <w:color w:val="000000"/>
                <w:sz w:val="18"/>
                <w:szCs w:val="18"/>
                <w:lang w:eastAsia="en-GB"/>
              </w:rPr>
            </w:pPr>
          </w:p>
        </w:tc>
        <w:tc>
          <w:tcPr>
            <w:tcW w:w="1848" w:type="dxa"/>
            <w:tcBorders>
              <w:top w:val="single" w:sz="4" w:space="0" w:color="auto"/>
              <w:bottom w:val="single" w:sz="4" w:space="0" w:color="auto"/>
            </w:tcBorders>
            <w:shd w:val="clear" w:color="auto" w:fill="auto"/>
            <w:noWrap/>
            <w:vAlign w:val="bottom"/>
            <w:hideMark/>
          </w:tcPr>
          <w:p w14:paraId="280ECBC7" w14:textId="77777777" w:rsidR="00682944" w:rsidRPr="00233D05" w:rsidRDefault="00682944" w:rsidP="00C46D42">
            <w:pPr>
              <w:rPr>
                <w:rFonts w:ascii="Times New Roman" w:hAnsi="Times New Roman"/>
                <w:sz w:val="20"/>
                <w:lang w:eastAsia="en-GB"/>
              </w:rPr>
            </w:pPr>
          </w:p>
        </w:tc>
        <w:tc>
          <w:tcPr>
            <w:tcW w:w="960" w:type="dxa"/>
            <w:tcBorders>
              <w:top w:val="single" w:sz="4" w:space="0" w:color="auto"/>
              <w:bottom w:val="single" w:sz="4" w:space="0" w:color="auto"/>
            </w:tcBorders>
            <w:shd w:val="clear" w:color="auto" w:fill="auto"/>
            <w:noWrap/>
            <w:vAlign w:val="center"/>
            <w:hideMark/>
          </w:tcPr>
          <w:p w14:paraId="5AAC6523"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598" w:type="dxa"/>
            <w:tcBorders>
              <w:top w:val="single" w:sz="4" w:space="0" w:color="auto"/>
              <w:bottom w:val="single" w:sz="4" w:space="0" w:color="auto"/>
            </w:tcBorders>
            <w:shd w:val="clear" w:color="auto" w:fill="auto"/>
            <w:noWrap/>
            <w:vAlign w:val="center"/>
            <w:hideMark/>
          </w:tcPr>
          <w:p w14:paraId="22B0D35F" w14:textId="77777777" w:rsidR="00682944" w:rsidRPr="00233D05" w:rsidRDefault="00682944" w:rsidP="00C46D42">
            <w:pPr>
              <w:jc w:val="right"/>
              <w:rPr>
                <w:rFonts w:ascii="Calibri" w:hAnsi="Calibri" w:cs="Calibri"/>
                <w:color w:val="000000"/>
                <w:sz w:val="2"/>
                <w:szCs w:val="2"/>
                <w:lang w:eastAsia="en-GB"/>
              </w:rPr>
            </w:pPr>
          </w:p>
        </w:tc>
        <w:tc>
          <w:tcPr>
            <w:tcW w:w="580" w:type="dxa"/>
            <w:tcBorders>
              <w:top w:val="single" w:sz="4" w:space="0" w:color="auto"/>
              <w:bottom w:val="single" w:sz="4" w:space="0" w:color="auto"/>
            </w:tcBorders>
            <w:shd w:val="clear" w:color="auto" w:fill="auto"/>
            <w:noWrap/>
            <w:vAlign w:val="center"/>
            <w:hideMark/>
          </w:tcPr>
          <w:p w14:paraId="74A9AD50" w14:textId="77777777" w:rsidR="00682944" w:rsidRPr="00233D05" w:rsidRDefault="00682944" w:rsidP="00C46D42">
            <w:pPr>
              <w:jc w:val="right"/>
              <w:rPr>
                <w:rFonts w:ascii="Times New Roman" w:hAnsi="Times New Roman"/>
                <w:sz w:val="20"/>
                <w:lang w:eastAsia="en-GB"/>
              </w:rPr>
            </w:pPr>
          </w:p>
        </w:tc>
        <w:tc>
          <w:tcPr>
            <w:tcW w:w="598" w:type="dxa"/>
            <w:tcBorders>
              <w:top w:val="single" w:sz="4" w:space="0" w:color="auto"/>
              <w:bottom w:val="single" w:sz="4" w:space="0" w:color="auto"/>
            </w:tcBorders>
            <w:shd w:val="clear" w:color="auto" w:fill="auto"/>
            <w:noWrap/>
            <w:vAlign w:val="center"/>
            <w:hideMark/>
          </w:tcPr>
          <w:p w14:paraId="2C6AD30B" w14:textId="77777777" w:rsidR="00682944" w:rsidRPr="00233D05" w:rsidRDefault="00682944" w:rsidP="00C46D42">
            <w:pPr>
              <w:jc w:val="right"/>
              <w:rPr>
                <w:rFonts w:ascii="Times New Roman" w:hAnsi="Times New Roman"/>
                <w:sz w:val="20"/>
                <w:lang w:eastAsia="en-GB"/>
              </w:rPr>
            </w:pPr>
          </w:p>
        </w:tc>
        <w:tc>
          <w:tcPr>
            <w:tcW w:w="960" w:type="dxa"/>
            <w:tcBorders>
              <w:top w:val="single" w:sz="4" w:space="0" w:color="auto"/>
              <w:bottom w:val="single" w:sz="4" w:space="0" w:color="auto"/>
            </w:tcBorders>
            <w:shd w:val="clear" w:color="auto" w:fill="auto"/>
            <w:noWrap/>
            <w:vAlign w:val="center"/>
            <w:hideMark/>
          </w:tcPr>
          <w:p w14:paraId="192F25F0"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960" w:type="dxa"/>
            <w:tcBorders>
              <w:top w:val="single" w:sz="4" w:space="0" w:color="auto"/>
              <w:bottom w:val="single" w:sz="4" w:space="0" w:color="auto"/>
            </w:tcBorders>
            <w:shd w:val="clear" w:color="auto" w:fill="auto"/>
            <w:noWrap/>
            <w:vAlign w:val="center"/>
            <w:hideMark/>
          </w:tcPr>
          <w:p w14:paraId="40CF32F7"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448" w:type="dxa"/>
            <w:tcBorders>
              <w:top w:val="single" w:sz="4" w:space="0" w:color="auto"/>
              <w:bottom w:val="single" w:sz="4" w:space="0" w:color="auto"/>
            </w:tcBorders>
            <w:shd w:val="clear" w:color="auto" w:fill="auto"/>
            <w:noWrap/>
            <w:vAlign w:val="center"/>
            <w:hideMark/>
          </w:tcPr>
          <w:p w14:paraId="67E31235" w14:textId="77777777" w:rsidR="00682944" w:rsidRPr="00233D05" w:rsidRDefault="00682944" w:rsidP="00C46D42">
            <w:pPr>
              <w:jc w:val="right"/>
              <w:rPr>
                <w:rFonts w:ascii="Calibri" w:hAnsi="Calibri" w:cs="Calibri"/>
                <w:color w:val="000000"/>
                <w:sz w:val="2"/>
                <w:szCs w:val="2"/>
                <w:lang w:eastAsia="en-GB"/>
              </w:rPr>
            </w:pPr>
          </w:p>
        </w:tc>
        <w:tc>
          <w:tcPr>
            <w:tcW w:w="1020" w:type="dxa"/>
            <w:tcBorders>
              <w:top w:val="single" w:sz="4" w:space="0" w:color="auto"/>
              <w:bottom w:val="single" w:sz="4" w:space="0" w:color="auto"/>
            </w:tcBorders>
            <w:shd w:val="clear" w:color="auto" w:fill="auto"/>
            <w:noWrap/>
            <w:vAlign w:val="center"/>
            <w:hideMark/>
          </w:tcPr>
          <w:p w14:paraId="0D3E6B5A"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c>
          <w:tcPr>
            <w:tcW w:w="1020" w:type="dxa"/>
            <w:tcBorders>
              <w:top w:val="single" w:sz="4" w:space="0" w:color="auto"/>
              <w:bottom w:val="single" w:sz="4" w:space="0" w:color="auto"/>
            </w:tcBorders>
            <w:shd w:val="clear" w:color="auto" w:fill="auto"/>
            <w:noWrap/>
            <w:vAlign w:val="center"/>
            <w:hideMark/>
          </w:tcPr>
          <w:p w14:paraId="2EA904FB" w14:textId="77777777" w:rsidR="00682944" w:rsidRPr="00233D05" w:rsidRDefault="00682944" w:rsidP="00C46D42">
            <w:pPr>
              <w:jc w:val="right"/>
              <w:rPr>
                <w:rFonts w:ascii="Calibri" w:hAnsi="Calibri" w:cs="Calibri"/>
                <w:color w:val="000000"/>
                <w:sz w:val="2"/>
                <w:szCs w:val="2"/>
                <w:lang w:eastAsia="en-GB"/>
              </w:rPr>
            </w:pPr>
            <w:r w:rsidRPr="00233D05">
              <w:rPr>
                <w:rFonts w:ascii="Calibri" w:hAnsi="Calibri" w:cs="Calibri"/>
                <w:color w:val="000000"/>
                <w:sz w:val="2"/>
                <w:szCs w:val="2"/>
                <w:lang w:eastAsia="en-GB"/>
              </w:rPr>
              <w:t> </w:t>
            </w:r>
          </w:p>
        </w:tc>
      </w:tr>
      <w:tr w:rsidR="00682944" w:rsidRPr="00233D05" w14:paraId="00D1ECF5" w14:textId="77777777" w:rsidTr="00C46D42">
        <w:trPr>
          <w:trHeight w:val="214"/>
        </w:trPr>
        <w:tc>
          <w:tcPr>
            <w:tcW w:w="448" w:type="dxa"/>
            <w:vMerge w:val="restart"/>
            <w:tcBorders>
              <w:top w:val="single" w:sz="4" w:space="0" w:color="auto"/>
              <w:left w:val="single" w:sz="4" w:space="0" w:color="auto"/>
              <w:bottom w:val="single" w:sz="4" w:space="0" w:color="000000"/>
              <w:right w:val="single" w:sz="4" w:space="0" w:color="auto"/>
            </w:tcBorders>
            <w:shd w:val="clear" w:color="000000" w:fill="EDEDED"/>
            <w:noWrap/>
            <w:textDirection w:val="btLr"/>
            <w:vAlign w:val="center"/>
            <w:hideMark/>
          </w:tcPr>
          <w:p w14:paraId="6130B14A"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GROUP</w:t>
            </w:r>
          </w:p>
        </w:tc>
        <w:tc>
          <w:tcPr>
            <w:tcW w:w="1848" w:type="dxa"/>
            <w:tcBorders>
              <w:top w:val="single" w:sz="4" w:space="0" w:color="auto"/>
              <w:left w:val="nil"/>
              <w:bottom w:val="nil"/>
              <w:right w:val="nil"/>
            </w:tcBorders>
            <w:shd w:val="clear" w:color="000000" w:fill="EDEDED"/>
            <w:noWrap/>
            <w:vAlign w:val="bottom"/>
            <w:hideMark/>
          </w:tcPr>
          <w:p w14:paraId="240E4BE3"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Total revenue</w:t>
            </w:r>
          </w:p>
        </w:tc>
        <w:tc>
          <w:tcPr>
            <w:tcW w:w="960" w:type="dxa"/>
            <w:tcBorders>
              <w:top w:val="single" w:sz="4" w:space="0" w:color="auto"/>
              <w:left w:val="single" w:sz="8" w:space="0" w:color="auto"/>
              <w:bottom w:val="nil"/>
              <w:right w:val="single" w:sz="8" w:space="0" w:color="auto"/>
            </w:tcBorders>
            <w:shd w:val="clear" w:color="000000" w:fill="EDEDED"/>
            <w:noWrap/>
            <w:vAlign w:val="center"/>
            <w:hideMark/>
          </w:tcPr>
          <w:p w14:paraId="5381FB6F"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2,528 </w:t>
            </w:r>
          </w:p>
        </w:tc>
        <w:tc>
          <w:tcPr>
            <w:tcW w:w="598" w:type="dxa"/>
            <w:tcBorders>
              <w:top w:val="single" w:sz="4" w:space="0" w:color="auto"/>
              <w:left w:val="nil"/>
              <w:bottom w:val="nil"/>
              <w:right w:val="nil"/>
            </w:tcBorders>
            <w:shd w:val="clear" w:color="000000" w:fill="EDEDED"/>
            <w:noWrap/>
            <w:vAlign w:val="center"/>
            <w:hideMark/>
          </w:tcPr>
          <w:p w14:paraId="3C97C577"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80" w:type="dxa"/>
            <w:tcBorders>
              <w:top w:val="single" w:sz="4" w:space="0" w:color="auto"/>
              <w:left w:val="nil"/>
              <w:bottom w:val="nil"/>
              <w:right w:val="nil"/>
            </w:tcBorders>
            <w:shd w:val="clear" w:color="000000" w:fill="EDEDED"/>
            <w:noWrap/>
            <w:vAlign w:val="center"/>
            <w:hideMark/>
          </w:tcPr>
          <w:p w14:paraId="257F2E8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23 </w:t>
            </w:r>
          </w:p>
        </w:tc>
        <w:tc>
          <w:tcPr>
            <w:tcW w:w="598" w:type="dxa"/>
            <w:tcBorders>
              <w:top w:val="single" w:sz="4" w:space="0" w:color="auto"/>
              <w:left w:val="nil"/>
              <w:bottom w:val="nil"/>
              <w:right w:val="nil"/>
            </w:tcBorders>
            <w:shd w:val="clear" w:color="000000" w:fill="EDEDED"/>
            <w:noWrap/>
            <w:vAlign w:val="center"/>
            <w:hideMark/>
          </w:tcPr>
          <w:p w14:paraId="1B29227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single" w:sz="4" w:space="0" w:color="auto"/>
              <w:left w:val="single" w:sz="8" w:space="0" w:color="auto"/>
              <w:bottom w:val="nil"/>
              <w:right w:val="single" w:sz="8" w:space="0" w:color="auto"/>
            </w:tcBorders>
            <w:shd w:val="clear" w:color="000000" w:fill="EDEDED"/>
            <w:noWrap/>
            <w:vAlign w:val="center"/>
            <w:hideMark/>
          </w:tcPr>
          <w:p w14:paraId="141C5A98"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2,551 </w:t>
            </w:r>
          </w:p>
        </w:tc>
        <w:tc>
          <w:tcPr>
            <w:tcW w:w="960" w:type="dxa"/>
            <w:tcBorders>
              <w:top w:val="single" w:sz="4" w:space="0" w:color="auto"/>
              <w:left w:val="nil"/>
              <w:bottom w:val="nil"/>
              <w:right w:val="nil"/>
            </w:tcBorders>
            <w:shd w:val="clear" w:color="000000" w:fill="D6DCE4"/>
            <w:noWrap/>
            <w:vAlign w:val="center"/>
            <w:hideMark/>
          </w:tcPr>
          <w:p w14:paraId="1ECC3C82"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1,999 </w:t>
            </w:r>
          </w:p>
        </w:tc>
        <w:tc>
          <w:tcPr>
            <w:tcW w:w="448" w:type="dxa"/>
            <w:vMerge w:val="restart"/>
            <w:tcBorders>
              <w:top w:val="single" w:sz="4" w:space="0" w:color="auto"/>
              <w:left w:val="single" w:sz="4" w:space="0" w:color="auto"/>
              <w:bottom w:val="single" w:sz="4" w:space="0" w:color="000000"/>
              <w:right w:val="single" w:sz="4" w:space="0" w:color="auto"/>
            </w:tcBorders>
            <w:shd w:val="clear" w:color="000000" w:fill="EDEDED"/>
            <w:noWrap/>
            <w:textDirection w:val="btLr"/>
            <w:vAlign w:val="center"/>
            <w:hideMark/>
          </w:tcPr>
          <w:p w14:paraId="1C39FF0D" w14:textId="77777777" w:rsidR="00682944" w:rsidRPr="00233D05" w:rsidRDefault="00682944" w:rsidP="00C46D42">
            <w:pPr>
              <w:jc w:val="cente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GROUP</w:t>
            </w:r>
          </w:p>
        </w:tc>
        <w:tc>
          <w:tcPr>
            <w:tcW w:w="1020" w:type="dxa"/>
            <w:tcBorders>
              <w:top w:val="single" w:sz="4" w:space="0" w:color="auto"/>
              <w:left w:val="nil"/>
              <w:bottom w:val="nil"/>
              <w:right w:val="nil"/>
            </w:tcBorders>
            <w:shd w:val="clear" w:color="000000" w:fill="D6DCE4"/>
            <w:noWrap/>
            <w:vAlign w:val="center"/>
            <w:hideMark/>
          </w:tcPr>
          <w:p w14:paraId="77FA558F"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2,145 </w:t>
            </w:r>
          </w:p>
        </w:tc>
        <w:tc>
          <w:tcPr>
            <w:tcW w:w="1020" w:type="dxa"/>
            <w:tcBorders>
              <w:top w:val="single" w:sz="4" w:space="0" w:color="auto"/>
              <w:left w:val="single" w:sz="8" w:space="0" w:color="auto"/>
              <w:bottom w:val="nil"/>
              <w:right w:val="single" w:sz="4" w:space="0" w:color="auto"/>
            </w:tcBorders>
            <w:shd w:val="clear" w:color="000000" w:fill="ACB9CA"/>
            <w:noWrap/>
            <w:vAlign w:val="center"/>
            <w:hideMark/>
          </w:tcPr>
          <w:p w14:paraId="59B145DC"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4,144 </w:t>
            </w:r>
          </w:p>
        </w:tc>
      </w:tr>
      <w:tr w:rsidR="00682944" w:rsidRPr="00233D05" w14:paraId="7097DEEE" w14:textId="77777777" w:rsidTr="00C46D42">
        <w:trPr>
          <w:trHeight w:val="214"/>
        </w:trPr>
        <w:tc>
          <w:tcPr>
            <w:tcW w:w="448" w:type="dxa"/>
            <w:vMerge/>
            <w:tcBorders>
              <w:top w:val="single" w:sz="4" w:space="0" w:color="auto"/>
              <w:left w:val="single" w:sz="4" w:space="0" w:color="auto"/>
              <w:bottom w:val="single" w:sz="4" w:space="0" w:color="000000"/>
              <w:right w:val="single" w:sz="4" w:space="0" w:color="auto"/>
            </w:tcBorders>
            <w:vAlign w:val="center"/>
            <w:hideMark/>
          </w:tcPr>
          <w:p w14:paraId="107C12ED"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nil"/>
              <w:bottom w:val="nil"/>
              <w:right w:val="nil"/>
            </w:tcBorders>
            <w:shd w:val="clear" w:color="000000" w:fill="EDEDED"/>
            <w:noWrap/>
            <w:vAlign w:val="bottom"/>
            <w:hideMark/>
          </w:tcPr>
          <w:p w14:paraId="02EED01D"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Cost of sales</w:t>
            </w:r>
          </w:p>
        </w:tc>
        <w:tc>
          <w:tcPr>
            <w:tcW w:w="960" w:type="dxa"/>
            <w:tcBorders>
              <w:top w:val="nil"/>
              <w:left w:val="single" w:sz="8" w:space="0" w:color="auto"/>
              <w:bottom w:val="nil"/>
              <w:right w:val="single" w:sz="8" w:space="0" w:color="auto"/>
            </w:tcBorders>
            <w:shd w:val="clear" w:color="000000" w:fill="EDEDED"/>
            <w:noWrap/>
            <w:vAlign w:val="center"/>
            <w:hideMark/>
          </w:tcPr>
          <w:p w14:paraId="1EB2A87D"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(693) </w:t>
            </w:r>
          </w:p>
        </w:tc>
        <w:tc>
          <w:tcPr>
            <w:tcW w:w="598" w:type="dxa"/>
            <w:tcBorders>
              <w:top w:val="nil"/>
              <w:left w:val="nil"/>
              <w:bottom w:val="nil"/>
              <w:right w:val="nil"/>
            </w:tcBorders>
            <w:shd w:val="clear" w:color="000000" w:fill="EDEDED"/>
            <w:noWrap/>
            <w:vAlign w:val="center"/>
            <w:hideMark/>
          </w:tcPr>
          <w:p w14:paraId="46F68B3B"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580" w:type="dxa"/>
            <w:tcBorders>
              <w:top w:val="nil"/>
              <w:left w:val="nil"/>
              <w:bottom w:val="nil"/>
              <w:right w:val="nil"/>
            </w:tcBorders>
            <w:shd w:val="clear" w:color="000000" w:fill="EDEDED"/>
            <w:noWrap/>
            <w:vAlign w:val="center"/>
            <w:hideMark/>
          </w:tcPr>
          <w:p w14:paraId="7B483806"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(5) </w:t>
            </w:r>
          </w:p>
        </w:tc>
        <w:tc>
          <w:tcPr>
            <w:tcW w:w="598" w:type="dxa"/>
            <w:tcBorders>
              <w:top w:val="nil"/>
              <w:left w:val="nil"/>
              <w:bottom w:val="nil"/>
              <w:right w:val="nil"/>
            </w:tcBorders>
            <w:shd w:val="clear" w:color="000000" w:fill="EDEDED"/>
            <w:noWrap/>
            <w:vAlign w:val="center"/>
            <w:hideMark/>
          </w:tcPr>
          <w:p w14:paraId="1C9A41C2"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960" w:type="dxa"/>
            <w:tcBorders>
              <w:top w:val="nil"/>
              <w:left w:val="single" w:sz="8" w:space="0" w:color="auto"/>
              <w:bottom w:val="nil"/>
              <w:right w:val="single" w:sz="8" w:space="0" w:color="auto"/>
            </w:tcBorders>
            <w:shd w:val="clear" w:color="000000" w:fill="EDEDED"/>
            <w:noWrap/>
            <w:vAlign w:val="center"/>
            <w:hideMark/>
          </w:tcPr>
          <w:p w14:paraId="64D96174"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(698) </w:t>
            </w:r>
          </w:p>
        </w:tc>
        <w:tc>
          <w:tcPr>
            <w:tcW w:w="960" w:type="dxa"/>
            <w:tcBorders>
              <w:top w:val="nil"/>
              <w:left w:val="nil"/>
              <w:bottom w:val="nil"/>
              <w:right w:val="nil"/>
            </w:tcBorders>
            <w:shd w:val="clear" w:color="000000" w:fill="D6DCE4"/>
            <w:noWrap/>
            <w:vAlign w:val="center"/>
            <w:hideMark/>
          </w:tcPr>
          <w:p w14:paraId="027C7EE7"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(546) </w:t>
            </w:r>
          </w:p>
        </w:tc>
        <w:tc>
          <w:tcPr>
            <w:tcW w:w="448" w:type="dxa"/>
            <w:vMerge/>
            <w:tcBorders>
              <w:top w:val="single" w:sz="4" w:space="0" w:color="auto"/>
              <w:left w:val="single" w:sz="4" w:space="0" w:color="auto"/>
              <w:bottom w:val="single" w:sz="4" w:space="0" w:color="000000"/>
              <w:right w:val="single" w:sz="4" w:space="0" w:color="auto"/>
            </w:tcBorders>
            <w:vAlign w:val="center"/>
            <w:hideMark/>
          </w:tcPr>
          <w:p w14:paraId="7D1D1CA3"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nil"/>
              <w:bottom w:val="nil"/>
              <w:right w:val="nil"/>
            </w:tcBorders>
            <w:shd w:val="clear" w:color="000000" w:fill="D6DCE4"/>
            <w:noWrap/>
            <w:vAlign w:val="center"/>
            <w:hideMark/>
          </w:tcPr>
          <w:p w14:paraId="60E08650"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(652) </w:t>
            </w:r>
          </w:p>
        </w:tc>
        <w:tc>
          <w:tcPr>
            <w:tcW w:w="1020" w:type="dxa"/>
            <w:tcBorders>
              <w:top w:val="nil"/>
              <w:left w:val="single" w:sz="8" w:space="0" w:color="auto"/>
              <w:bottom w:val="nil"/>
              <w:right w:val="single" w:sz="4" w:space="0" w:color="auto"/>
            </w:tcBorders>
            <w:shd w:val="clear" w:color="000000" w:fill="ACB9CA"/>
            <w:noWrap/>
            <w:vAlign w:val="center"/>
            <w:hideMark/>
          </w:tcPr>
          <w:p w14:paraId="208D879A"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(1,198) </w:t>
            </w:r>
          </w:p>
        </w:tc>
      </w:tr>
      <w:tr w:rsidR="00682944" w:rsidRPr="00233D05" w14:paraId="30A5D888" w14:textId="77777777" w:rsidTr="00C46D42">
        <w:trPr>
          <w:trHeight w:val="214"/>
        </w:trPr>
        <w:tc>
          <w:tcPr>
            <w:tcW w:w="448" w:type="dxa"/>
            <w:vMerge/>
            <w:tcBorders>
              <w:top w:val="single" w:sz="4" w:space="0" w:color="auto"/>
              <w:left w:val="single" w:sz="4" w:space="0" w:color="auto"/>
              <w:bottom w:val="single" w:sz="4" w:space="0" w:color="000000"/>
              <w:right w:val="single" w:sz="4" w:space="0" w:color="auto"/>
            </w:tcBorders>
            <w:vAlign w:val="center"/>
            <w:hideMark/>
          </w:tcPr>
          <w:p w14:paraId="0D505550"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nil"/>
              <w:bottom w:val="nil"/>
              <w:right w:val="nil"/>
            </w:tcBorders>
            <w:shd w:val="clear" w:color="000000" w:fill="EDEDED"/>
            <w:noWrap/>
            <w:vAlign w:val="bottom"/>
            <w:hideMark/>
          </w:tcPr>
          <w:p w14:paraId="5DE5937C"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Gross profit</w:t>
            </w:r>
          </w:p>
        </w:tc>
        <w:tc>
          <w:tcPr>
            <w:tcW w:w="960" w:type="dxa"/>
            <w:tcBorders>
              <w:top w:val="single" w:sz="4" w:space="0" w:color="auto"/>
              <w:left w:val="single" w:sz="8" w:space="0" w:color="auto"/>
              <w:bottom w:val="nil"/>
              <w:right w:val="single" w:sz="8" w:space="0" w:color="auto"/>
            </w:tcBorders>
            <w:shd w:val="clear" w:color="000000" w:fill="EDEDED"/>
            <w:noWrap/>
            <w:vAlign w:val="center"/>
            <w:hideMark/>
          </w:tcPr>
          <w:p w14:paraId="4B57E971"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1,835 </w:t>
            </w:r>
          </w:p>
        </w:tc>
        <w:tc>
          <w:tcPr>
            <w:tcW w:w="598" w:type="dxa"/>
            <w:tcBorders>
              <w:top w:val="single" w:sz="4" w:space="0" w:color="auto"/>
              <w:left w:val="nil"/>
              <w:bottom w:val="nil"/>
              <w:right w:val="nil"/>
            </w:tcBorders>
            <w:shd w:val="clear" w:color="000000" w:fill="EDEDED"/>
            <w:noWrap/>
            <w:vAlign w:val="center"/>
            <w:hideMark/>
          </w:tcPr>
          <w:p w14:paraId="06A37563"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80" w:type="dxa"/>
            <w:tcBorders>
              <w:top w:val="single" w:sz="4" w:space="0" w:color="auto"/>
              <w:left w:val="nil"/>
              <w:bottom w:val="nil"/>
              <w:right w:val="nil"/>
            </w:tcBorders>
            <w:shd w:val="clear" w:color="000000" w:fill="EDEDED"/>
            <w:noWrap/>
            <w:vAlign w:val="center"/>
            <w:hideMark/>
          </w:tcPr>
          <w:p w14:paraId="47DB0891"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18 </w:t>
            </w:r>
          </w:p>
        </w:tc>
        <w:tc>
          <w:tcPr>
            <w:tcW w:w="598" w:type="dxa"/>
            <w:tcBorders>
              <w:top w:val="single" w:sz="4" w:space="0" w:color="auto"/>
              <w:left w:val="nil"/>
              <w:bottom w:val="nil"/>
              <w:right w:val="nil"/>
            </w:tcBorders>
            <w:shd w:val="clear" w:color="000000" w:fill="EDEDED"/>
            <w:noWrap/>
            <w:vAlign w:val="center"/>
            <w:hideMark/>
          </w:tcPr>
          <w:p w14:paraId="38E485F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960" w:type="dxa"/>
            <w:tcBorders>
              <w:top w:val="single" w:sz="4" w:space="0" w:color="auto"/>
              <w:left w:val="single" w:sz="8" w:space="0" w:color="auto"/>
              <w:bottom w:val="nil"/>
              <w:right w:val="single" w:sz="8" w:space="0" w:color="auto"/>
            </w:tcBorders>
            <w:shd w:val="clear" w:color="000000" w:fill="EDEDED"/>
            <w:noWrap/>
            <w:vAlign w:val="center"/>
            <w:hideMark/>
          </w:tcPr>
          <w:p w14:paraId="31F3D55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1,854 </w:t>
            </w:r>
          </w:p>
        </w:tc>
        <w:tc>
          <w:tcPr>
            <w:tcW w:w="960" w:type="dxa"/>
            <w:tcBorders>
              <w:top w:val="single" w:sz="4" w:space="0" w:color="auto"/>
              <w:left w:val="nil"/>
              <w:bottom w:val="nil"/>
              <w:right w:val="nil"/>
            </w:tcBorders>
            <w:shd w:val="clear" w:color="000000" w:fill="D6DCE4"/>
            <w:noWrap/>
            <w:vAlign w:val="center"/>
            <w:hideMark/>
          </w:tcPr>
          <w:p w14:paraId="724BE2BC"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1,453 </w:t>
            </w:r>
          </w:p>
        </w:tc>
        <w:tc>
          <w:tcPr>
            <w:tcW w:w="448" w:type="dxa"/>
            <w:vMerge/>
            <w:tcBorders>
              <w:top w:val="single" w:sz="4" w:space="0" w:color="auto"/>
              <w:left w:val="single" w:sz="4" w:space="0" w:color="auto"/>
              <w:bottom w:val="single" w:sz="4" w:space="0" w:color="000000"/>
              <w:right w:val="single" w:sz="4" w:space="0" w:color="auto"/>
            </w:tcBorders>
            <w:vAlign w:val="center"/>
            <w:hideMark/>
          </w:tcPr>
          <w:p w14:paraId="644643BA"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nil"/>
              <w:bottom w:val="nil"/>
              <w:right w:val="nil"/>
            </w:tcBorders>
            <w:shd w:val="clear" w:color="000000" w:fill="D6DCE4"/>
            <w:noWrap/>
            <w:vAlign w:val="center"/>
            <w:hideMark/>
          </w:tcPr>
          <w:p w14:paraId="76A1131B"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1,493 </w:t>
            </w:r>
          </w:p>
        </w:tc>
        <w:tc>
          <w:tcPr>
            <w:tcW w:w="1020" w:type="dxa"/>
            <w:tcBorders>
              <w:top w:val="single" w:sz="4" w:space="0" w:color="auto"/>
              <w:left w:val="single" w:sz="8" w:space="0" w:color="auto"/>
              <w:bottom w:val="nil"/>
              <w:right w:val="single" w:sz="4" w:space="0" w:color="auto"/>
            </w:tcBorders>
            <w:shd w:val="clear" w:color="000000" w:fill="ACB9CA"/>
            <w:noWrap/>
            <w:vAlign w:val="center"/>
            <w:hideMark/>
          </w:tcPr>
          <w:p w14:paraId="1C66D92A"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2,946 </w:t>
            </w:r>
          </w:p>
        </w:tc>
      </w:tr>
      <w:tr w:rsidR="00682944" w:rsidRPr="00233D05" w14:paraId="504B4420" w14:textId="77777777" w:rsidTr="00C46D42">
        <w:trPr>
          <w:trHeight w:val="214"/>
        </w:trPr>
        <w:tc>
          <w:tcPr>
            <w:tcW w:w="448" w:type="dxa"/>
            <w:vMerge/>
            <w:tcBorders>
              <w:top w:val="single" w:sz="4" w:space="0" w:color="auto"/>
              <w:left w:val="single" w:sz="4" w:space="0" w:color="auto"/>
              <w:bottom w:val="single" w:sz="4" w:space="0" w:color="000000"/>
              <w:right w:val="single" w:sz="4" w:space="0" w:color="auto"/>
            </w:tcBorders>
            <w:vAlign w:val="center"/>
            <w:hideMark/>
          </w:tcPr>
          <w:p w14:paraId="65709CB1"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nil"/>
              <w:left w:val="nil"/>
              <w:bottom w:val="nil"/>
              <w:right w:val="nil"/>
            </w:tcBorders>
            <w:shd w:val="clear" w:color="000000" w:fill="EDEDED"/>
            <w:noWrap/>
            <w:vAlign w:val="bottom"/>
            <w:hideMark/>
          </w:tcPr>
          <w:p w14:paraId="2C38107D" w14:textId="77777777" w:rsidR="00682944" w:rsidRPr="00233D05" w:rsidRDefault="00682944" w:rsidP="00C46D42">
            <w:pPr>
              <w:rPr>
                <w:rFonts w:ascii="Calibri" w:hAnsi="Calibri" w:cs="Calibri"/>
                <w:color w:val="000000"/>
                <w:sz w:val="18"/>
                <w:szCs w:val="18"/>
                <w:lang w:eastAsia="en-GB"/>
              </w:rPr>
            </w:pPr>
            <w:r w:rsidRPr="00233D05">
              <w:rPr>
                <w:rFonts w:ascii="Calibri" w:hAnsi="Calibri" w:cs="Calibri"/>
                <w:color w:val="000000"/>
                <w:sz w:val="18"/>
                <w:szCs w:val="18"/>
                <w:lang w:eastAsia="en-GB"/>
              </w:rPr>
              <w:t>Total operating costs</w:t>
            </w:r>
          </w:p>
        </w:tc>
        <w:tc>
          <w:tcPr>
            <w:tcW w:w="960" w:type="dxa"/>
            <w:tcBorders>
              <w:top w:val="nil"/>
              <w:left w:val="single" w:sz="8" w:space="0" w:color="auto"/>
              <w:bottom w:val="nil"/>
              <w:right w:val="single" w:sz="8" w:space="0" w:color="auto"/>
            </w:tcBorders>
            <w:shd w:val="clear" w:color="000000" w:fill="EDEDED"/>
            <w:noWrap/>
            <w:vAlign w:val="center"/>
            <w:hideMark/>
          </w:tcPr>
          <w:p w14:paraId="7DDD4B3F"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(914) </w:t>
            </w:r>
          </w:p>
        </w:tc>
        <w:tc>
          <w:tcPr>
            <w:tcW w:w="598" w:type="dxa"/>
            <w:tcBorders>
              <w:top w:val="nil"/>
              <w:left w:val="nil"/>
              <w:bottom w:val="nil"/>
              <w:right w:val="nil"/>
            </w:tcBorders>
            <w:shd w:val="clear" w:color="000000" w:fill="EDEDED"/>
            <w:noWrap/>
            <w:vAlign w:val="center"/>
            <w:hideMark/>
          </w:tcPr>
          <w:p w14:paraId="2D9CA6CD"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 - </w:t>
            </w:r>
          </w:p>
        </w:tc>
        <w:tc>
          <w:tcPr>
            <w:tcW w:w="580" w:type="dxa"/>
            <w:tcBorders>
              <w:top w:val="nil"/>
              <w:left w:val="nil"/>
              <w:bottom w:val="nil"/>
              <w:right w:val="nil"/>
            </w:tcBorders>
            <w:shd w:val="clear" w:color="000000" w:fill="EDEDED"/>
            <w:noWrap/>
            <w:vAlign w:val="center"/>
            <w:hideMark/>
          </w:tcPr>
          <w:p w14:paraId="6DB7C423"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(18) </w:t>
            </w:r>
          </w:p>
        </w:tc>
        <w:tc>
          <w:tcPr>
            <w:tcW w:w="598" w:type="dxa"/>
            <w:tcBorders>
              <w:top w:val="nil"/>
              <w:left w:val="nil"/>
              <w:bottom w:val="nil"/>
              <w:right w:val="nil"/>
            </w:tcBorders>
            <w:shd w:val="clear" w:color="000000" w:fill="EDEDED"/>
            <w:noWrap/>
            <w:vAlign w:val="center"/>
            <w:hideMark/>
          </w:tcPr>
          <w:p w14:paraId="3DEC5F5D"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(77) </w:t>
            </w:r>
          </w:p>
        </w:tc>
        <w:tc>
          <w:tcPr>
            <w:tcW w:w="960" w:type="dxa"/>
            <w:tcBorders>
              <w:top w:val="nil"/>
              <w:left w:val="single" w:sz="8" w:space="0" w:color="auto"/>
              <w:bottom w:val="nil"/>
              <w:right w:val="single" w:sz="8" w:space="0" w:color="auto"/>
            </w:tcBorders>
            <w:shd w:val="clear" w:color="000000" w:fill="EDEDED"/>
            <w:noWrap/>
            <w:vAlign w:val="center"/>
            <w:hideMark/>
          </w:tcPr>
          <w:p w14:paraId="301334F3"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(1,010) </w:t>
            </w:r>
          </w:p>
        </w:tc>
        <w:tc>
          <w:tcPr>
            <w:tcW w:w="960" w:type="dxa"/>
            <w:tcBorders>
              <w:top w:val="nil"/>
              <w:left w:val="nil"/>
              <w:bottom w:val="nil"/>
              <w:right w:val="nil"/>
            </w:tcBorders>
            <w:shd w:val="clear" w:color="000000" w:fill="D6DCE4"/>
            <w:noWrap/>
            <w:vAlign w:val="center"/>
            <w:hideMark/>
          </w:tcPr>
          <w:p w14:paraId="6BE310A9"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(790) </w:t>
            </w:r>
          </w:p>
        </w:tc>
        <w:tc>
          <w:tcPr>
            <w:tcW w:w="448" w:type="dxa"/>
            <w:vMerge/>
            <w:tcBorders>
              <w:top w:val="single" w:sz="4" w:space="0" w:color="auto"/>
              <w:left w:val="single" w:sz="4" w:space="0" w:color="auto"/>
              <w:bottom w:val="single" w:sz="4" w:space="0" w:color="000000"/>
              <w:right w:val="single" w:sz="4" w:space="0" w:color="auto"/>
            </w:tcBorders>
            <w:vAlign w:val="center"/>
            <w:hideMark/>
          </w:tcPr>
          <w:p w14:paraId="0103210E"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nil"/>
              <w:left w:val="nil"/>
              <w:bottom w:val="nil"/>
              <w:right w:val="nil"/>
            </w:tcBorders>
            <w:shd w:val="clear" w:color="000000" w:fill="D6DCE4"/>
            <w:noWrap/>
            <w:vAlign w:val="center"/>
            <w:hideMark/>
          </w:tcPr>
          <w:p w14:paraId="7017BAB9"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(1,067) </w:t>
            </w:r>
          </w:p>
        </w:tc>
        <w:tc>
          <w:tcPr>
            <w:tcW w:w="1020" w:type="dxa"/>
            <w:tcBorders>
              <w:top w:val="nil"/>
              <w:left w:val="single" w:sz="8" w:space="0" w:color="auto"/>
              <w:bottom w:val="nil"/>
              <w:right w:val="single" w:sz="4" w:space="0" w:color="auto"/>
            </w:tcBorders>
            <w:shd w:val="clear" w:color="000000" w:fill="ACB9CA"/>
            <w:noWrap/>
            <w:vAlign w:val="center"/>
            <w:hideMark/>
          </w:tcPr>
          <w:p w14:paraId="59634497" w14:textId="77777777" w:rsidR="00682944" w:rsidRPr="00233D05" w:rsidRDefault="00682944" w:rsidP="00C46D42">
            <w:pPr>
              <w:jc w:val="right"/>
              <w:rPr>
                <w:rFonts w:ascii="Calibri" w:hAnsi="Calibri" w:cs="Calibri"/>
                <w:color w:val="000000"/>
                <w:sz w:val="18"/>
                <w:szCs w:val="18"/>
                <w:lang w:eastAsia="en-GB"/>
              </w:rPr>
            </w:pPr>
            <w:r w:rsidRPr="00233D05">
              <w:rPr>
                <w:rFonts w:ascii="Calibri" w:hAnsi="Calibri" w:cs="Calibri"/>
                <w:color w:val="000000"/>
                <w:sz w:val="18"/>
                <w:szCs w:val="18"/>
                <w:lang w:eastAsia="en-GB"/>
              </w:rPr>
              <w:t xml:space="preserve">(1,857) </w:t>
            </w:r>
          </w:p>
        </w:tc>
      </w:tr>
      <w:tr w:rsidR="00682944" w:rsidRPr="00233D05" w14:paraId="59FB5131" w14:textId="77777777" w:rsidTr="00C46D42">
        <w:trPr>
          <w:trHeight w:val="214"/>
        </w:trPr>
        <w:tc>
          <w:tcPr>
            <w:tcW w:w="448" w:type="dxa"/>
            <w:vMerge/>
            <w:tcBorders>
              <w:top w:val="single" w:sz="4" w:space="0" w:color="auto"/>
              <w:left w:val="single" w:sz="4" w:space="0" w:color="auto"/>
              <w:bottom w:val="single" w:sz="4" w:space="0" w:color="auto"/>
              <w:right w:val="single" w:sz="4" w:space="0" w:color="auto"/>
            </w:tcBorders>
            <w:vAlign w:val="center"/>
            <w:hideMark/>
          </w:tcPr>
          <w:p w14:paraId="72814F59" w14:textId="77777777" w:rsidR="00682944" w:rsidRPr="00233D05" w:rsidRDefault="00682944" w:rsidP="00C46D42">
            <w:pPr>
              <w:rPr>
                <w:rFonts w:ascii="Calibri" w:hAnsi="Calibri" w:cs="Calibri"/>
                <w:b/>
                <w:bCs/>
                <w:color w:val="000000"/>
                <w:sz w:val="18"/>
                <w:szCs w:val="18"/>
                <w:lang w:eastAsia="en-GB"/>
              </w:rPr>
            </w:pPr>
          </w:p>
        </w:tc>
        <w:tc>
          <w:tcPr>
            <w:tcW w:w="1848" w:type="dxa"/>
            <w:tcBorders>
              <w:top w:val="single" w:sz="4" w:space="0" w:color="auto"/>
              <w:left w:val="nil"/>
              <w:bottom w:val="single" w:sz="4" w:space="0" w:color="auto"/>
              <w:right w:val="nil"/>
            </w:tcBorders>
            <w:shd w:val="clear" w:color="000000" w:fill="EDEDED"/>
            <w:noWrap/>
            <w:vAlign w:val="bottom"/>
            <w:hideMark/>
          </w:tcPr>
          <w:p w14:paraId="65CDED5C" w14:textId="77777777" w:rsidR="00682944" w:rsidRPr="00233D05" w:rsidRDefault="00682944" w:rsidP="00C46D42">
            <w:pPr>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Adjusted EBITDA</w:t>
            </w:r>
          </w:p>
        </w:tc>
        <w:tc>
          <w:tcPr>
            <w:tcW w:w="960" w:type="dxa"/>
            <w:tcBorders>
              <w:top w:val="single" w:sz="4" w:space="0" w:color="auto"/>
              <w:left w:val="single" w:sz="8" w:space="0" w:color="auto"/>
              <w:bottom w:val="single" w:sz="4" w:space="0" w:color="auto"/>
              <w:right w:val="single" w:sz="8" w:space="0" w:color="auto"/>
            </w:tcBorders>
            <w:shd w:val="clear" w:color="000000" w:fill="EDEDED"/>
            <w:noWrap/>
            <w:vAlign w:val="center"/>
            <w:hideMark/>
          </w:tcPr>
          <w:p w14:paraId="2817CF2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921 </w:t>
            </w:r>
          </w:p>
        </w:tc>
        <w:tc>
          <w:tcPr>
            <w:tcW w:w="598" w:type="dxa"/>
            <w:tcBorders>
              <w:top w:val="single" w:sz="4" w:space="0" w:color="auto"/>
              <w:left w:val="nil"/>
              <w:bottom w:val="single" w:sz="4" w:space="0" w:color="auto"/>
              <w:right w:val="nil"/>
            </w:tcBorders>
            <w:shd w:val="clear" w:color="000000" w:fill="EDEDED"/>
            <w:noWrap/>
            <w:vAlign w:val="center"/>
            <w:hideMark/>
          </w:tcPr>
          <w:p w14:paraId="3472876C"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80" w:type="dxa"/>
            <w:tcBorders>
              <w:top w:val="single" w:sz="4" w:space="0" w:color="auto"/>
              <w:left w:val="nil"/>
              <w:bottom w:val="single" w:sz="4" w:space="0" w:color="auto"/>
              <w:right w:val="nil"/>
            </w:tcBorders>
            <w:shd w:val="clear" w:color="000000" w:fill="EDEDED"/>
            <w:noWrap/>
            <w:vAlign w:val="center"/>
            <w:hideMark/>
          </w:tcPr>
          <w:p w14:paraId="28C210EE"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 </w:t>
            </w:r>
          </w:p>
        </w:tc>
        <w:tc>
          <w:tcPr>
            <w:tcW w:w="598" w:type="dxa"/>
            <w:tcBorders>
              <w:top w:val="single" w:sz="4" w:space="0" w:color="auto"/>
              <w:left w:val="nil"/>
              <w:bottom w:val="single" w:sz="4" w:space="0" w:color="auto"/>
              <w:right w:val="nil"/>
            </w:tcBorders>
            <w:shd w:val="clear" w:color="000000" w:fill="EDEDED"/>
            <w:noWrap/>
            <w:vAlign w:val="center"/>
            <w:hideMark/>
          </w:tcPr>
          <w:p w14:paraId="38103402"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(77) </w:t>
            </w:r>
          </w:p>
        </w:tc>
        <w:tc>
          <w:tcPr>
            <w:tcW w:w="960" w:type="dxa"/>
            <w:tcBorders>
              <w:top w:val="single" w:sz="4" w:space="0" w:color="auto"/>
              <w:left w:val="single" w:sz="8" w:space="0" w:color="auto"/>
              <w:bottom w:val="single" w:sz="4" w:space="0" w:color="auto"/>
              <w:right w:val="single" w:sz="8" w:space="0" w:color="auto"/>
            </w:tcBorders>
            <w:shd w:val="clear" w:color="000000" w:fill="EDEDED"/>
            <w:noWrap/>
            <w:vAlign w:val="center"/>
            <w:hideMark/>
          </w:tcPr>
          <w:p w14:paraId="60A7F762"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844 </w:t>
            </w:r>
          </w:p>
        </w:tc>
        <w:tc>
          <w:tcPr>
            <w:tcW w:w="960" w:type="dxa"/>
            <w:tcBorders>
              <w:top w:val="single" w:sz="4" w:space="0" w:color="auto"/>
              <w:left w:val="nil"/>
              <w:bottom w:val="single" w:sz="4" w:space="0" w:color="auto"/>
              <w:right w:val="nil"/>
            </w:tcBorders>
            <w:shd w:val="clear" w:color="000000" w:fill="D6DCE4"/>
            <w:noWrap/>
            <w:vAlign w:val="center"/>
            <w:hideMark/>
          </w:tcPr>
          <w:p w14:paraId="26CA4F75"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663 </w:t>
            </w:r>
          </w:p>
        </w:tc>
        <w:tc>
          <w:tcPr>
            <w:tcW w:w="448" w:type="dxa"/>
            <w:vMerge/>
            <w:tcBorders>
              <w:top w:val="single" w:sz="4" w:space="0" w:color="auto"/>
              <w:left w:val="single" w:sz="4" w:space="0" w:color="auto"/>
              <w:bottom w:val="single" w:sz="4" w:space="0" w:color="auto"/>
              <w:right w:val="single" w:sz="4" w:space="0" w:color="auto"/>
            </w:tcBorders>
            <w:vAlign w:val="center"/>
            <w:hideMark/>
          </w:tcPr>
          <w:p w14:paraId="3A5701B6" w14:textId="77777777" w:rsidR="00682944" w:rsidRPr="00233D05" w:rsidRDefault="00682944" w:rsidP="00C46D42">
            <w:pPr>
              <w:rPr>
                <w:rFonts w:ascii="Calibri" w:hAnsi="Calibri" w:cs="Calibri"/>
                <w:b/>
                <w:bCs/>
                <w:color w:val="000000"/>
                <w:sz w:val="18"/>
                <w:szCs w:val="18"/>
                <w:lang w:eastAsia="en-GB"/>
              </w:rPr>
            </w:pPr>
          </w:p>
        </w:tc>
        <w:tc>
          <w:tcPr>
            <w:tcW w:w="1020" w:type="dxa"/>
            <w:tcBorders>
              <w:top w:val="single" w:sz="4" w:space="0" w:color="auto"/>
              <w:left w:val="nil"/>
              <w:bottom w:val="single" w:sz="4" w:space="0" w:color="auto"/>
              <w:right w:val="nil"/>
            </w:tcBorders>
            <w:shd w:val="clear" w:color="000000" w:fill="D6DCE4"/>
            <w:noWrap/>
            <w:vAlign w:val="center"/>
            <w:hideMark/>
          </w:tcPr>
          <w:p w14:paraId="36E98486"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426 </w:t>
            </w:r>
          </w:p>
        </w:tc>
        <w:tc>
          <w:tcPr>
            <w:tcW w:w="1020" w:type="dxa"/>
            <w:tcBorders>
              <w:top w:val="single" w:sz="4" w:space="0" w:color="auto"/>
              <w:left w:val="single" w:sz="8" w:space="0" w:color="auto"/>
              <w:bottom w:val="single" w:sz="4" w:space="0" w:color="auto"/>
              <w:right w:val="single" w:sz="4" w:space="0" w:color="auto"/>
            </w:tcBorders>
            <w:shd w:val="clear" w:color="000000" w:fill="ACB9CA"/>
            <w:noWrap/>
            <w:vAlign w:val="center"/>
            <w:hideMark/>
          </w:tcPr>
          <w:p w14:paraId="378DE79D" w14:textId="77777777" w:rsidR="00682944" w:rsidRPr="00233D05" w:rsidRDefault="00682944" w:rsidP="00C46D42">
            <w:pPr>
              <w:jc w:val="right"/>
              <w:rPr>
                <w:rFonts w:ascii="Calibri" w:hAnsi="Calibri" w:cs="Calibri"/>
                <w:b/>
                <w:bCs/>
                <w:color w:val="000000"/>
                <w:sz w:val="18"/>
                <w:szCs w:val="18"/>
                <w:lang w:eastAsia="en-GB"/>
              </w:rPr>
            </w:pPr>
            <w:r w:rsidRPr="00233D05">
              <w:rPr>
                <w:rFonts w:ascii="Calibri" w:hAnsi="Calibri" w:cs="Calibri"/>
                <w:b/>
                <w:bCs/>
                <w:color w:val="000000"/>
                <w:sz w:val="18"/>
                <w:szCs w:val="18"/>
                <w:lang w:eastAsia="en-GB"/>
              </w:rPr>
              <w:t xml:space="preserve"> 1,089 </w:t>
            </w:r>
          </w:p>
        </w:tc>
      </w:tr>
    </w:tbl>
    <w:p w14:paraId="1966B8DE" w14:textId="77777777" w:rsidR="00682944" w:rsidRPr="00C9669A" w:rsidRDefault="00682944" w:rsidP="00682944">
      <w:pPr>
        <w:spacing w:after="80"/>
        <w:rPr>
          <w:rFonts w:asciiTheme="minorHAnsi" w:hAnsiTheme="minorHAnsi"/>
          <w:b/>
          <w:sz w:val="16"/>
          <w:szCs w:val="16"/>
          <w:lang w:eastAsia="en-IE"/>
        </w:rPr>
      </w:pPr>
      <w:r w:rsidRPr="00C9669A">
        <w:rPr>
          <w:rFonts w:asciiTheme="minorHAnsi" w:hAnsiTheme="minorHAnsi"/>
          <w:b/>
          <w:sz w:val="16"/>
          <w:szCs w:val="16"/>
          <w:lang w:eastAsia="en-IE"/>
        </w:rPr>
        <w:t>Adjustments:</w:t>
      </w:r>
    </w:p>
    <w:p w14:paraId="14CEDDFD" w14:textId="77777777" w:rsidR="00682944" w:rsidRDefault="00682944" w:rsidP="00682944">
      <w:pPr>
        <w:pStyle w:val="ListParagraph"/>
        <w:numPr>
          <w:ilvl w:val="0"/>
          <w:numId w:val="23"/>
        </w:numPr>
        <w:spacing w:after="80" w:line="240" w:lineRule="auto"/>
        <w:jc w:val="both"/>
        <w:rPr>
          <w:rFonts w:asciiTheme="minorHAnsi" w:hAnsiTheme="minorHAnsi"/>
          <w:sz w:val="16"/>
          <w:szCs w:val="16"/>
          <w:lang w:eastAsia="en-IE"/>
        </w:rPr>
      </w:pPr>
      <w:r w:rsidRPr="00C9669A">
        <w:rPr>
          <w:rFonts w:asciiTheme="minorHAnsi" w:hAnsiTheme="minorHAnsi"/>
          <w:b/>
          <w:sz w:val="16"/>
          <w:szCs w:val="16"/>
          <w:lang w:eastAsia="en-IE"/>
        </w:rPr>
        <w:t>TSG US financials:</w:t>
      </w:r>
      <w:r w:rsidRPr="00163F70">
        <w:rPr>
          <w:rFonts w:asciiTheme="minorHAnsi" w:hAnsiTheme="minorHAnsi"/>
          <w:sz w:val="16"/>
          <w:szCs w:val="16"/>
          <w:lang w:eastAsia="en-IE"/>
        </w:rPr>
        <w:t xml:space="preserve"> </w:t>
      </w:r>
      <w:r>
        <w:rPr>
          <w:rFonts w:asciiTheme="minorHAnsi" w:hAnsiTheme="minorHAnsi"/>
          <w:sz w:val="16"/>
          <w:szCs w:val="16"/>
          <w:lang w:eastAsia="en-IE"/>
        </w:rPr>
        <w:t xml:space="preserve">These were previously reported within TSG International </w:t>
      </w:r>
      <w:r w:rsidRPr="00163F70">
        <w:rPr>
          <w:rFonts w:asciiTheme="minorHAnsi" w:hAnsiTheme="minorHAnsi"/>
          <w:sz w:val="16"/>
          <w:szCs w:val="16"/>
          <w:lang w:eastAsia="en-IE"/>
        </w:rPr>
        <w:t>and 'Corporate'</w:t>
      </w:r>
      <w:r>
        <w:rPr>
          <w:rFonts w:asciiTheme="minorHAnsi" w:hAnsiTheme="minorHAnsi"/>
          <w:sz w:val="16"/>
          <w:szCs w:val="16"/>
          <w:lang w:eastAsia="en-IE"/>
        </w:rPr>
        <w:t>, they have now moved to Flutter’s</w:t>
      </w:r>
      <w:r w:rsidRPr="00163F70">
        <w:rPr>
          <w:rFonts w:asciiTheme="minorHAnsi" w:hAnsiTheme="minorHAnsi"/>
          <w:sz w:val="16"/>
          <w:szCs w:val="16"/>
          <w:lang w:eastAsia="en-IE"/>
        </w:rPr>
        <w:t xml:space="preserve"> US division</w:t>
      </w:r>
      <w:r>
        <w:rPr>
          <w:rFonts w:asciiTheme="minorHAnsi" w:hAnsiTheme="minorHAnsi"/>
          <w:sz w:val="16"/>
          <w:szCs w:val="16"/>
          <w:lang w:eastAsia="en-IE"/>
        </w:rPr>
        <w:t xml:space="preserve">. This increases the profitability of International and increases the loss in the US. The </w:t>
      </w:r>
      <w:r w:rsidRPr="00C9669A">
        <w:rPr>
          <w:rFonts w:asciiTheme="minorHAnsi" w:hAnsiTheme="minorHAnsi"/>
          <w:sz w:val="16"/>
          <w:szCs w:val="16"/>
          <w:u w:val="single"/>
          <w:lang w:eastAsia="en-IE"/>
        </w:rPr>
        <w:t>net</w:t>
      </w:r>
      <w:r>
        <w:rPr>
          <w:rFonts w:asciiTheme="minorHAnsi" w:hAnsiTheme="minorHAnsi"/>
          <w:sz w:val="16"/>
          <w:szCs w:val="16"/>
          <w:lang w:eastAsia="en-IE"/>
        </w:rPr>
        <w:t xml:space="preserve"> EBITDA impact of this change is nil.</w:t>
      </w:r>
    </w:p>
    <w:p w14:paraId="5F26F55F" w14:textId="77777777" w:rsidR="00682944" w:rsidRPr="002B15FB" w:rsidRDefault="00682944" w:rsidP="00682944">
      <w:pPr>
        <w:pStyle w:val="ListParagraph"/>
        <w:numPr>
          <w:ilvl w:val="0"/>
          <w:numId w:val="23"/>
        </w:numPr>
        <w:spacing w:after="80" w:line="240" w:lineRule="auto"/>
        <w:jc w:val="both"/>
        <w:rPr>
          <w:rFonts w:asciiTheme="minorHAnsi" w:hAnsiTheme="minorHAnsi"/>
          <w:b/>
          <w:sz w:val="16"/>
          <w:szCs w:val="16"/>
          <w:lang w:eastAsia="en-IE"/>
        </w:rPr>
      </w:pPr>
      <w:r w:rsidRPr="002B15FB">
        <w:rPr>
          <w:rFonts w:asciiTheme="minorHAnsi" w:hAnsiTheme="minorHAnsi"/>
          <w:b/>
          <w:sz w:val="16"/>
          <w:szCs w:val="16"/>
          <w:lang w:eastAsia="en-IE"/>
        </w:rPr>
        <w:t>Accounting treatment adjustments</w:t>
      </w:r>
      <w:r>
        <w:rPr>
          <w:rFonts w:asciiTheme="minorHAnsi" w:hAnsiTheme="minorHAnsi"/>
          <w:b/>
          <w:sz w:val="16"/>
          <w:szCs w:val="16"/>
          <w:lang w:eastAsia="en-IE"/>
        </w:rPr>
        <w:t>:</w:t>
      </w:r>
      <w:r w:rsidRPr="002B15FB">
        <w:rPr>
          <w:rFonts w:asciiTheme="minorHAnsi" w:hAnsiTheme="minorHAnsi"/>
          <w:b/>
          <w:sz w:val="16"/>
          <w:szCs w:val="16"/>
          <w:lang w:eastAsia="en-IE"/>
        </w:rPr>
        <w:t xml:space="preserve"> </w:t>
      </w:r>
      <w:r w:rsidRPr="002B15FB">
        <w:rPr>
          <w:rFonts w:asciiTheme="minorHAnsi" w:hAnsiTheme="minorHAnsi"/>
          <w:sz w:val="16"/>
          <w:szCs w:val="16"/>
          <w:lang w:eastAsia="en-IE"/>
        </w:rPr>
        <w:t>reclassifications with nil net impact on Adjusted EBITDA at a Group level.</w:t>
      </w:r>
    </w:p>
    <w:p w14:paraId="74A01BC5" w14:textId="77777777" w:rsidR="00682944" w:rsidRPr="00C9669A" w:rsidRDefault="00682944" w:rsidP="00682944">
      <w:pPr>
        <w:pStyle w:val="ListParagraph"/>
        <w:spacing w:after="80"/>
        <w:ind w:left="360"/>
        <w:jc w:val="both"/>
        <w:rPr>
          <w:rFonts w:asciiTheme="minorHAnsi" w:hAnsiTheme="minorHAnsi"/>
          <w:sz w:val="16"/>
          <w:szCs w:val="16"/>
          <w:lang w:eastAsia="en-IE"/>
        </w:rPr>
      </w:pPr>
      <w:r w:rsidRPr="00C9669A">
        <w:rPr>
          <w:rFonts w:asciiTheme="minorHAnsi" w:hAnsiTheme="minorHAnsi"/>
          <w:sz w:val="16"/>
          <w:szCs w:val="16"/>
          <w:u w:val="single"/>
          <w:lang w:eastAsia="en-IE"/>
        </w:rPr>
        <w:t>Revenue recognition:</w:t>
      </w:r>
      <w:r w:rsidRPr="000E23EC">
        <w:rPr>
          <w:rFonts w:asciiTheme="minorHAnsi" w:hAnsiTheme="minorHAnsi"/>
          <w:sz w:val="16"/>
          <w:szCs w:val="16"/>
          <w:lang w:eastAsia="en-IE"/>
        </w:rPr>
        <w:t xml:space="preserve"> </w:t>
      </w:r>
      <w:r w:rsidRPr="00C9669A">
        <w:rPr>
          <w:rFonts w:asciiTheme="minorHAnsi" w:hAnsiTheme="minorHAnsi"/>
          <w:sz w:val="16"/>
          <w:szCs w:val="16"/>
          <w:lang w:eastAsia="en-IE"/>
        </w:rPr>
        <w:t>The most material change here is in Australia where TSG report</w:t>
      </w:r>
      <w:r>
        <w:rPr>
          <w:rFonts w:asciiTheme="minorHAnsi" w:hAnsiTheme="minorHAnsi"/>
          <w:sz w:val="16"/>
          <w:szCs w:val="16"/>
          <w:lang w:eastAsia="en-IE"/>
        </w:rPr>
        <w:t>ed</w:t>
      </w:r>
      <w:r w:rsidRPr="00C9669A">
        <w:rPr>
          <w:rFonts w:asciiTheme="minorHAnsi" w:hAnsiTheme="minorHAnsi"/>
          <w:sz w:val="16"/>
          <w:szCs w:val="16"/>
          <w:lang w:eastAsia="en-IE"/>
        </w:rPr>
        <w:t xml:space="preserve"> revenue excluding Goods and Services Tax (“GST”). Flutter includes GST within revenue with a corresponding deduction</w:t>
      </w:r>
      <w:r>
        <w:rPr>
          <w:rFonts w:asciiTheme="minorHAnsi" w:hAnsiTheme="minorHAnsi"/>
          <w:sz w:val="16"/>
          <w:szCs w:val="16"/>
          <w:lang w:eastAsia="en-IE"/>
        </w:rPr>
        <w:t xml:space="preserve"> in the </w:t>
      </w:r>
      <w:r w:rsidRPr="00C9669A">
        <w:rPr>
          <w:rFonts w:asciiTheme="minorHAnsi" w:hAnsiTheme="minorHAnsi"/>
          <w:sz w:val="16"/>
          <w:szCs w:val="16"/>
          <w:lang w:eastAsia="en-IE"/>
        </w:rPr>
        <w:t>cost of sales</w:t>
      </w:r>
      <w:r>
        <w:rPr>
          <w:rFonts w:asciiTheme="minorHAnsi" w:hAnsiTheme="minorHAnsi"/>
          <w:sz w:val="16"/>
          <w:szCs w:val="16"/>
          <w:lang w:eastAsia="en-IE"/>
        </w:rPr>
        <w:t xml:space="preserve"> line</w:t>
      </w:r>
      <w:r w:rsidRPr="00C9669A">
        <w:rPr>
          <w:rFonts w:asciiTheme="minorHAnsi" w:hAnsiTheme="minorHAnsi"/>
          <w:sz w:val="16"/>
          <w:szCs w:val="16"/>
          <w:lang w:eastAsia="en-IE"/>
        </w:rPr>
        <w:t xml:space="preserve">. </w:t>
      </w:r>
    </w:p>
    <w:p w14:paraId="3D5641BD" w14:textId="77777777" w:rsidR="00682944" w:rsidRPr="00C9669A" w:rsidRDefault="00682944" w:rsidP="00682944">
      <w:pPr>
        <w:pStyle w:val="ListParagraph"/>
        <w:spacing w:after="80"/>
        <w:ind w:left="360"/>
        <w:jc w:val="both"/>
        <w:rPr>
          <w:rFonts w:asciiTheme="minorHAnsi" w:hAnsiTheme="minorHAnsi"/>
          <w:sz w:val="16"/>
          <w:szCs w:val="16"/>
          <w:lang w:eastAsia="en-IE"/>
        </w:rPr>
      </w:pPr>
      <w:r w:rsidRPr="000E23EC">
        <w:rPr>
          <w:rFonts w:asciiTheme="minorHAnsi" w:hAnsiTheme="minorHAnsi"/>
          <w:sz w:val="16"/>
          <w:szCs w:val="16"/>
          <w:lang w:eastAsia="en-IE"/>
        </w:rPr>
        <w:t xml:space="preserve">UK Intercompany transactions: </w:t>
      </w:r>
      <w:r>
        <w:rPr>
          <w:rFonts w:asciiTheme="minorHAnsi" w:hAnsiTheme="minorHAnsi"/>
          <w:sz w:val="16"/>
          <w:szCs w:val="16"/>
          <w:lang w:eastAsia="en-IE"/>
        </w:rPr>
        <w:t xml:space="preserve">Certain costs and revenues that had been </w:t>
      </w:r>
      <w:r w:rsidRPr="000E23EC">
        <w:rPr>
          <w:rFonts w:asciiTheme="minorHAnsi" w:hAnsiTheme="minorHAnsi"/>
          <w:sz w:val="16"/>
          <w:szCs w:val="16"/>
          <w:lang w:eastAsia="en-IE"/>
        </w:rPr>
        <w:t xml:space="preserve">removed at a consolidated </w:t>
      </w:r>
      <w:r>
        <w:rPr>
          <w:rFonts w:asciiTheme="minorHAnsi" w:hAnsiTheme="minorHAnsi"/>
          <w:sz w:val="16"/>
          <w:szCs w:val="16"/>
          <w:lang w:eastAsia="en-IE"/>
        </w:rPr>
        <w:t xml:space="preserve">Group </w:t>
      </w:r>
      <w:r w:rsidRPr="000E23EC">
        <w:rPr>
          <w:rFonts w:asciiTheme="minorHAnsi" w:hAnsiTheme="minorHAnsi"/>
          <w:sz w:val="16"/>
          <w:szCs w:val="16"/>
          <w:lang w:eastAsia="en-IE"/>
        </w:rPr>
        <w:t xml:space="preserve">level, via the corporate cost centre, </w:t>
      </w:r>
      <w:r>
        <w:rPr>
          <w:rFonts w:asciiTheme="minorHAnsi" w:hAnsiTheme="minorHAnsi"/>
          <w:sz w:val="16"/>
          <w:szCs w:val="16"/>
          <w:lang w:eastAsia="en-IE"/>
        </w:rPr>
        <w:t xml:space="preserve">are now </w:t>
      </w:r>
      <w:r w:rsidRPr="000E23EC">
        <w:rPr>
          <w:rFonts w:asciiTheme="minorHAnsi" w:hAnsiTheme="minorHAnsi"/>
          <w:sz w:val="16"/>
          <w:szCs w:val="16"/>
          <w:lang w:eastAsia="en-IE"/>
        </w:rPr>
        <w:t xml:space="preserve">consolidated within SBG per Flutter policies. </w:t>
      </w:r>
      <w:r w:rsidRPr="00C9669A">
        <w:rPr>
          <w:rFonts w:asciiTheme="minorHAnsi" w:hAnsiTheme="minorHAnsi"/>
          <w:sz w:val="16"/>
          <w:szCs w:val="16"/>
          <w:lang w:eastAsia="en-IE"/>
        </w:rPr>
        <w:t xml:space="preserve">Separately TSG previously recorded an ‘Other income’ line in </w:t>
      </w:r>
      <w:r>
        <w:rPr>
          <w:rFonts w:asciiTheme="minorHAnsi" w:hAnsiTheme="minorHAnsi"/>
          <w:sz w:val="16"/>
          <w:szCs w:val="16"/>
          <w:lang w:eastAsia="en-IE"/>
        </w:rPr>
        <w:t xml:space="preserve">each of </w:t>
      </w:r>
      <w:r w:rsidRPr="00C9669A">
        <w:rPr>
          <w:rFonts w:asciiTheme="minorHAnsi" w:hAnsiTheme="minorHAnsi"/>
          <w:sz w:val="16"/>
          <w:szCs w:val="16"/>
          <w:lang w:eastAsia="en-IE"/>
        </w:rPr>
        <w:t xml:space="preserve">its divisions, which </w:t>
      </w:r>
      <w:r>
        <w:rPr>
          <w:rFonts w:asciiTheme="minorHAnsi" w:hAnsiTheme="minorHAnsi"/>
          <w:sz w:val="16"/>
          <w:szCs w:val="16"/>
          <w:lang w:eastAsia="en-IE"/>
        </w:rPr>
        <w:t xml:space="preserve">has </w:t>
      </w:r>
      <w:r w:rsidRPr="00C9669A">
        <w:rPr>
          <w:rFonts w:asciiTheme="minorHAnsi" w:hAnsiTheme="minorHAnsi"/>
          <w:sz w:val="16"/>
          <w:szCs w:val="16"/>
          <w:lang w:eastAsia="en-IE"/>
        </w:rPr>
        <w:t>been reallocated to sports or gaming as appropriate. This is not visible in the table above.</w:t>
      </w:r>
    </w:p>
    <w:p w14:paraId="3124BC2A" w14:textId="77777777" w:rsidR="00682944" w:rsidRDefault="00682944" w:rsidP="00682944">
      <w:pPr>
        <w:pStyle w:val="ListParagraph"/>
        <w:spacing w:after="80"/>
        <w:ind w:left="360"/>
        <w:jc w:val="both"/>
        <w:rPr>
          <w:rFonts w:asciiTheme="minorHAnsi" w:hAnsiTheme="minorHAnsi"/>
          <w:i/>
          <w:sz w:val="16"/>
          <w:szCs w:val="16"/>
          <w:lang w:eastAsia="en-IE"/>
        </w:rPr>
      </w:pPr>
      <w:r w:rsidRPr="00C9669A">
        <w:rPr>
          <w:rFonts w:asciiTheme="minorHAnsi" w:hAnsiTheme="minorHAnsi"/>
          <w:sz w:val="16"/>
          <w:szCs w:val="16"/>
          <w:u w:val="single"/>
          <w:lang w:eastAsia="en-IE"/>
        </w:rPr>
        <w:t>Expense allocation:</w:t>
      </w:r>
      <w:r w:rsidRPr="000E23EC">
        <w:rPr>
          <w:rFonts w:asciiTheme="minorHAnsi" w:hAnsiTheme="minorHAnsi"/>
          <w:sz w:val="16"/>
          <w:szCs w:val="16"/>
          <w:lang w:eastAsia="en-IE"/>
        </w:rPr>
        <w:t xml:space="preserve"> Reallocation of expenses </w:t>
      </w:r>
      <w:r>
        <w:rPr>
          <w:rFonts w:asciiTheme="minorHAnsi" w:hAnsiTheme="minorHAnsi"/>
          <w:sz w:val="16"/>
          <w:szCs w:val="16"/>
          <w:lang w:eastAsia="en-IE"/>
        </w:rPr>
        <w:t xml:space="preserve">between </w:t>
      </w:r>
      <w:r w:rsidRPr="000E23EC">
        <w:rPr>
          <w:rFonts w:asciiTheme="minorHAnsi" w:hAnsiTheme="minorHAnsi"/>
          <w:sz w:val="16"/>
          <w:szCs w:val="16"/>
          <w:lang w:eastAsia="en-IE"/>
        </w:rPr>
        <w:t xml:space="preserve">cost of sales and operating expenses, </w:t>
      </w:r>
      <w:r w:rsidRPr="00163F70">
        <w:rPr>
          <w:rFonts w:asciiTheme="minorHAnsi" w:hAnsiTheme="minorHAnsi"/>
          <w:sz w:val="16"/>
          <w:szCs w:val="16"/>
          <w:lang w:eastAsia="en-IE"/>
        </w:rPr>
        <w:t>principally relating t</w:t>
      </w:r>
      <w:r>
        <w:rPr>
          <w:rFonts w:asciiTheme="minorHAnsi" w:hAnsiTheme="minorHAnsi"/>
          <w:sz w:val="16"/>
          <w:szCs w:val="16"/>
          <w:lang w:eastAsia="en-IE"/>
        </w:rPr>
        <w:t>o</w:t>
      </w:r>
      <w:r w:rsidRPr="00163F70">
        <w:rPr>
          <w:rFonts w:asciiTheme="minorHAnsi" w:hAnsiTheme="minorHAnsi"/>
          <w:sz w:val="16"/>
          <w:szCs w:val="16"/>
          <w:lang w:eastAsia="en-IE"/>
        </w:rPr>
        <w:t xml:space="preserve"> </w:t>
      </w:r>
      <w:r>
        <w:rPr>
          <w:rFonts w:asciiTheme="minorHAnsi" w:hAnsiTheme="minorHAnsi"/>
          <w:sz w:val="16"/>
          <w:szCs w:val="16"/>
          <w:lang w:eastAsia="en-IE"/>
        </w:rPr>
        <w:t xml:space="preserve">treatment of </w:t>
      </w:r>
      <w:r w:rsidRPr="00163F70">
        <w:rPr>
          <w:rFonts w:asciiTheme="minorHAnsi" w:hAnsiTheme="minorHAnsi"/>
          <w:sz w:val="16"/>
          <w:szCs w:val="16"/>
          <w:lang w:eastAsia="en-IE"/>
        </w:rPr>
        <w:t xml:space="preserve">affiliates, licensing, streaming, and other costs. </w:t>
      </w:r>
    </w:p>
    <w:p w14:paraId="69535C31" w14:textId="77777777" w:rsidR="00682944" w:rsidRPr="00C9669A" w:rsidRDefault="00682944" w:rsidP="00682944">
      <w:pPr>
        <w:pStyle w:val="ListParagraph"/>
        <w:numPr>
          <w:ilvl w:val="0"/>
          <w:numId w:val="23"/>
        </w:numPr>
        <w:spacing w:after="80" w:line="240" w:lineRule="auto"/>
        <w:jc w:val="both"/>
        <w:rPr>
          <w:rFonts w:asciiTheme="minorHAnsi" w:hAnsiTheme="minorHAnsi"/>
          <w:b/>
          <w:sz w:val="16"/>
          <w:szCs w:val="16"/>
          <w:lang w:eastAsia="en-IE"/>
        </w:rPr>
      </w:pPr>
      <w:r w:rsidRPr="00C9669A">
        <w:rPr>
          <w:rFonts w:asciiTheme="minorHAnsi" w:hAnsiTheme="minorHAnsi"/>
          <w:b/>
          <w:sz w:val="16"/>
          <w:szCs w:val="16"/>
          <w:lang w:eastAsia="en-IE"/>
        </w:rPr>
        <w:t>Accounting treatment adjustments – separately disclosed items:</w:t>
      </w:r>
    </w:p>
    <w:p w14:paraId="3E04A1D6" w14:textId="77777777" w:rsidR="00682944" w:rsidRDefault="00682944" w:rsidP="00682944">
      <w:pPr>
        <w:pStyle w:val="ListParagraph"/>
        <w:spacing w:after="80"/>
        <w:ind w:left="360"/>
        <w:jc w:val="both"/>
        <w:rPr>
          <w:rFonts w:asciiTheme="minorHAnsi" w:hAnsiTheme="minorHAnsi"/>
          <w:sz w:val="16"/>
          <w:szCs w:val="16"/>
          <w:lang w:eastAsia="en-IE"/>
        </w:rPr>
      </w:pPr>
      <w:r w:rsidRPr="00EB6798">
        <w:rPr>
          <w:rFonts w:asciiTheme="minorHAnsi" w:hAnsiTheme="minorHAnsi"/>
          <w:sz w:val="16"/>
          <w:szCs w:val="16"/>
          <w:lang w:eastAsia="en-IE"/>
        </w:rPr>
        <w:t>Apply</w:t>
      </w:r>
      <w:r>
        <w:rPr>
          <w:rFonts w:asciiTheme="minorHAnsi" w:hAnsiTheme="minorHAnsi"/>
          <w:sz w:val="16"/>
          <w:szCs w:val="16"/>
          <w:lang w:eastAsia="en-IE"/>
        </w:rPr>
        <w:t>ing</w:t>
      </w:r>
      <w:r w:rsidRPr="00EB6798">
        <w:rPr>
          <w:rFonts w:asciiTheme="minorHAnsi" w:hAnsiTheme="minorHAnsi"/>
          <w:sz w:val="16"/>
          <w:szCs w:val="16"/>
          <w:lang w:eastAsia="en-IE"/>
        </w:rPr>
        <w:t xml:space="preserve"> Flutter accounting policies in relatio</w:t>
      </w:r>
      <w:r>
        <w:rPr>
          <w:rFonts w:asciiTheme="minorHAnsi" w:hAnsiTheme="minorHAnsi"/>
          <w:sz w:val="16"/>
          <w:szCs w:val="16"/>
          <w:lang w:eastAsia="en-IE"/>
        </w:rPr>
        <w:t>n to separately disclosed items r</w:t>
      </w:r>
      <w:r w:rsidRPr="00EB6798">
        <w:rPr>
          <w:rFonts w:asciiTheme="minorHAnsi" w:hAnsiTheme="minorHAnsi"/>
          <w:sz w:val="16"/>
          <w:szCs w:val="16"/>
          <w:lang w:eastAsia="en-IE"/>
        </w:rPr>
        <w:t xml:space="preserve">esults in certain items previously added back to Adjusted EBITDA within TSG </w:t>
      </w:r>
      <w:r>
        <w:rPr>
          <w:rFonts w:asciiTheme="minorHAnsi" w:hAnsiTheme="minorHAnsi"/>
          <w:sz w:val="16"/>
          <w:szCs w:val="16"/>
          <w:lang w:eastAsia="en-IE"/>
        </w:rPr>
        <w:t>now being reported as ongoing expenses. These include share-based payments, n</w:t>
      </w:r>
      <w:r w:rsidRPr="00EB6798">
        <w:rPr>
          <w:rFonts w:asciiTheme="minorHAnsi" w:hAnsiTheme="minorHAnsi"/>
          <w:sz w:val="16"/>
          <w:szCs w:val="16"/>
          <w:lang w:eastAsia="en-IE"/>
        </w:rPr>
        <w:t>on-recurring professional</w:t>
      </w:r>
      <w:r>
        <w:rPr>
          <w:rFonts w:asciiTheme="minorHAnsi" w:hAnsiTheme="minorHAnsi"/>
          <w:sz w:val="16"/>
          <w:szCs w:val="16"/>
          <w:lang w:eastAsia="en-IE"/>
        </w:rPr>
        <w:t>/legal</w:t>
      </w:r>
      <w:r w:rsidRPr="00EB6798">
        <w:rPr>
          <w:rFonts w:asciiTheme="minorHAnsi" w:hAnsiTheme="minorHAnsi"/>
          <w:sz w:val="16"/>
          <w:szCs w:val="16"/>
          <w:lang w:eastAsia="en-IE"/>
        </w:rPr>
        <w:t xml:space="preserve"> fees</w:t>
      </w:r>
      <w:r>
        <w:rPr>
          <w:rFonts w:asciiTheme="minorHAnsi" w:hAnsiTheme="minorHAnsi"/>
          <w:sz w:val="16"/>
          <w:szCs w:val="16"/>
          <w:lang w:eastAsia="en-IE"/>
        </w:rPr>
        <w:t xml:space="preserve"> </w:t>
      </w:r>
      <w:r w:rsidRPr="00EB6798">
        <w:rPr>
          <w:rFonts w:asciiTheme="minorHAnsi" w:hAnsiTheme="minorHAnsi"/>
          <w:sz w:val="16"/>
          <w:szCs w:val="16"/>
          <w:lang w:eastAsia="en-IE"/>
        </w:rPr>
        <w:t>and</w:t>
      </w:r>
      <w:r>
        <w:rPr>
          <w:rFonts w:asciiTheme="minorHAnsi" w:hAnsiTheme="minorHAnsi"/>
          <w:sz w:val="16"/>
          <w:szCs w:val="16"/>
          <w:lang w:eastAsia="en-IE"/>
        </w:rPr>
        <w:t xml:space="preserve"> certain</w:t>
      </w:r>
      <w:r w:rsidRPr="00EB6798">
        <w:rPr>
          <w:rFonts w:asciiTheme="minorHAnsi" w:hAnsiTheme="minorHAnsi"/>
          <w:sz w:val="16"/>
          <w:szCs w:val="16"/>
          <w:lang w:eastAsia="en-IE"/>
        </w:rPr>
        <w:t xml:space="preserve"> other costs</w:t>
      </w:r>
      <w:r>
        <w:rPr>
          <w:rFonts w:asciiTheme="minorHAnsi" w:hAnsiTheme="minorHAnsi"/>
          <w:sz w:val="16"/>
          <w:szCs w:val="16"/>
          <w:lang w:eastAsia="en-IE"/>
        </w:rPr>
        <w:t>. The application of Flutter policy to TSG 2019 reported earnings would have been -$77m at the EBITDA line in FY20.</w:t>
      </w:r>
    </w:p>
    <w:p w14:paraId="52C16702" w14:textId="77777777" w:rsidR="00682944" w:rsidRPr="00846A09" w:rsidRDefault="00682944" w:rsidP="00682944">
      <w:pPr>
        <w:spacing w:after="320"/>
        <w:rPr>
          <w:rFonts w:asciiTheme="minorHAnsi" w:hAnsiTheme="minorHAnsi"/>
          <w:sz w:val="16"/>
          <w:szCs w:val="16"/>
          <w:lang w:eastAsia="en-IE"/>
        </w:rPr>
      </w:pPr>
      <w:r>
        <w:rPr>
          <w:rFonts w:asciiTheme="minorHAnsi" w:hAnsiTheme="minorHAnsi"/>
          <w:sz w:val="16"/>
          <w:szCs w:val="16"/>
          <w:lang w:eastAsia="en-IE"/>
        </w:rPr>
        <w:t>* Note PPB 20</w:t>
      </w:r>
      <w:r w:rsidRPr="00114EE7">
        <w:rPr>
          <w:rFonts w:asciiTheme="minorHAnsi" w:hAnsiTheme="minorHAnsi"/>
          <w:sz w:val="16"/>
          <w:szCs w:val="16"/>
          <w:lang w:eastAsia="en-IE"/>
        </w:rPr>
        <w:t>19 results are pro</w:t>
      </w:r>
      <w:r>
        <w:rPr>
          <w:rFonts w:asciiTheme="minorHAnsi" w:hAnsiTheme="minorHAnsi"/>
          <w:sz w:val="16"/>
          <w:szCs w:val="16"/>
          <w:lang w:eastAsia="en-IE"/>
        </w:rPr>
        <w:t xml:space="preserve"> </w:t>
      </w:r>
      <w:r w:rsidRPr="00114EE7">
        <w:rPr>
          <w:rFonts w:asciiTheme="minorHAnsi" w:hAnsiTheme="minorHAnsi"/>
          <w:sz w:val="16"/>
          <w:szCs w:val="16"/>
          <w:lang w:eastAsia="en-IE"/>
        </w:rPr>
        <w:t>forma for Adjarabet</w:t>
      </w:r>
      <w:r>
        <w:rPr>
          <w:rFonts w:asciiTheme="minorHAnsi" w:hAnsiTheme="minorHAnsi"/>
          <w:sz w:val="16"/>
          <w:szCs w:val="16"/>
          <w:lang w:eastAsia="en-IE"/>
        </w:rPr>
        <w:t xml:space="preserve">, acquired in </w:t>
      </w:r>
      <w:r w:rsidRPr="00114EE7">
        <w:rPr>
          <w:rFonts w:asciiTheme="minorHAnsi" w:hAnsiTheme="minorHAnsi"/>
          <w:sz w:val="16"/>
          <w:szCs w:val="16"/>
          <w:lang w:eastAsia="en-IE"/>
        </w:rPr>
        <w:t>Feb</w:t>
      </w:r>
      <w:r>
        <w:rPr>
          <w:rFonts w:asciiTheme="minorHAnsi" w:hAnsiTheme="minorHAnsi"/>
          <w:sz w:val="16"/>
          <w:szCs w:val="16"/>
          <w:lang w:eastAsia="en-IE"/>
        </w:rPr>
        <w:t xml:space="preserve">ruary </w:t>
      </w:r>
      <w:r w:rsidRPr="00114EE7">
        <w:rPr>
          <w:rFonts w:asciiTheme="minorHAnsi" w:hAnsiTheme="minorHAnsi"/>
          <w:sz w:val="16"/>
          <w:szCs w:val="16"/>
          <w:lang w:eastAsia="en-IE"/>
        </w:rPr>
        <w:t xml:space="preserve">2019 as well as combining the legacy PPB Online and </w:t>
      </w:r>
      <w:r>
        <w:rPr>
          <w:rFonts w:asciiTheme="minorHAnsi" w:hAnsiTheme="minorHAnsi"/>
          <w:sz w:val="16"/>
          <w:szCs w:val="16"/>
          <w:lang w:eastAsia="en-IE"/>
        </w:rPr>
        <w:t>R</w:t>
      </w:r>
      <w:r w:rsidRPr="00114EE7">
        <w:rPr>
          <w:rFonts w:asciiTheme="minorHAnsi" w:hAnsiTheme="minorHAnsi"/>
          <w:sz w:val="16"/>
          <w:szCs w:val="16"/>
          <w:lang w:eastAsia="en-IE"/>
        </w:rPr>
        <w:t>etail divisions.</w:t>
      </w:r>
    </w:p>
    <w:p w14:paraId="60999084" w14:textId="77777777" w:rsidR="00682944" w:rsidRDefault="00682944" w:rsidP="00682944">
      <w:pPr>
        <w:widowControl/>
        <w:autoSpaceDE/>
        <w:autoSpaceDN/>
        <w:adjustRightInd/>
        <w:rPr>
          <w:rFonts w:asciiTheme="minorHAnsi" w:hAnsiTheme="minorHAnsi"/>
          <w:b/>
          <w:sz w:val="20"/>
          <w:lang w:eastAsia="en-IE"/>
        </w:rPr>
      </w:pPr>
      <w:r>
        <w:rPr>
          <w:rFonts w:asciiTheme="minorHAnsi" w:hAnsiTheme="minorHAnsi"/>
          <w:b/>
          <w:sz w:val="20"/>
          <w:lang w:eastAsia="en-IE"/>
        </w:rPr>
        <w:br w:type="page"/>
      </w:r>
    </w:p>
    <w:p w14:paraId="7E49FB28" w14:textId="77777777" w:rsidR="00682944" w:rsidRPr="00B51C38" w:rsidRDefault="00682944" w:rsidP="00682944">
      <w:pPr>
        <w:spacing w:after="120"/>
        <w:rPr>
          <w:rFonts w:asciiTheme="minorHAnsi" w:hAnsiTheme="minorHAnsi"/>
          <w:b/>
          <w:i/>
          <w:sz w:val="20"/>
        </w:rPr>
      </w:pPr>
      <w:r>
        <w:rPr>
          <w:rFonts w:asciiTheme="minorHAnsi" w:hAnsiTheme="minorHAnsi"/>
          <w:b/>
          <w:sz w:val="20"/>
          <w:lang w:eastAsia="en-IE"/>
        </w:rPr>
        <w:lastRenderedPageBreak/>
        <w:t>Appendix 4</w:t>
      </w:r>
      <w:r w:rsidRPr="00B51C38">
        <w:rPr>
          <w:rFonts w:asciiTheme="minorHAnsi" w:hAnsiTheme="minorHAnsi"/>
          <w:b/>
          <w:sz w:val="20"/>
          <w:lang w:eastAsia="en-IE"/>
        </w:rPr>
        <w:t xml:space="preserve">: Reconciliation of </w:t>
      </w:r>
      <w:r>
        <w:rPr>
          <w:rFonts w:asciiTheme="minorHAnsi" w:hAnsiTheme="minorHAnsi"/>
          <w:b/>
          <w:sz w:val="20"/>
          <w:lang w:eastAsia="en-IE"/>
        </w:rPr>
        <w:t>pro forma results to Statutory results</w:t>
      </w:r>
    </w:p>
    <w:p w14:paraId="77351A40" w14:textId="77777777" w:rsidR="00682944" w:rsidRDefault="00682944" w:rsidP="00682944">
      <w:pPr>
        <w:spacing w:after="240"/>
        <w:jc w:val="both"/>
        <w:rPr>
          <w:rFonts w:asciiTheme="minorHAnsi" w:hAnsiTheme="minorHAnsi"/>
          <w:sz w:val="20"/>
        </w:rPr>
      </w:pPr>
      <w:r w:rsidRPr="00843AC1">
        <w:rPr>
          <w:rFonts w:asciiTheme="minorHAnsi" w:hAnsiTheme="minorHAnsi"/>
          <w:sz w:val="20"/>
        </w:rPr>
        <w:t>The merger of Flutter and TSG completed on 5 May 2020, with the merger accounted for as an acquisition of TSG by Flutter on that date. The Statutory results reflect this accounting treatment. Pro</w:t>
      </w:r>
      <w:r>
        <w:rPr>
          <w:rFonts w:asciiTheme="minorHAnsi" w:hAnsiTheme="minorHAnsi"/>
          <w:sz w:val="20"/>
        </w:rPr>
        <w:t xml:space="preserve"> </w:t>
      </w:r>
      <w:r w:rsidRPr="00843AC1">
        <w:rPr>
          <w:rFonts w:asciiTheme="minorHAnsi" w:hAnsiTheme="minorHAnsi"/>
          <w:sz w:val="20"/>
        </w:rPr>
        <w:t xml:space="preserve">forma results for the Group are prepared as if Flutter and TSG had always been merged and are included in these </w:t>
      </w:r>
      <w:r>
        <w:rPr>
          <w:rFonts w:asciiTheme="minorHAnsi" w:hAnsiTheme="minorHAnsi"/>
          <w:sz w:val="20"/>
        </w:rPr>
        <w:t>Preliminary</w:t>
      </w:r>
      <w:r w:rsidRPr="00843AC1">
        <w:rPr>
          <w:rFonts w:asciiTheme="minorHAnsi" w:hAnsiTheme="minorHAnsi"/>
          <w:sz w:val="20"/>
        </w:rPr>
        <w:t xml:space="preserve"> Results, as they best </w:t>
      </w:r>
      <w:r>
        <w:rPr>
          <w:rFonts w:asciiTheme="minorHAnsi" w:hAnsiTheme="minorHAnsi"/>
          <w:sz w:val="20"/>
        </w:rPr>
        <w:t>represent</w:t>
      </w:r>
      <w:r w:rsidRPr="00843AC1">
        <w:rPr>
          <w:rFonts w:asciiTheme="minorHAnsi" w:hAnsiTheme="minorHAnsi"/>
          <w:sz w:val="20"/>
        </w:rPr>
        <w:t xml:space="preserve"> the </w:t>
      </w:r>
      <w:r>
        <w:rPr>
          <w:rFonts w:asciiTheme="minorHAnsi" w:hAnsiTheme="minorHAnsi"/>
          <w:sz w:val="20"/>
        </w:rPr>
        <w:t xml:space="preserve">Group’s </w:t>
      </w:r>
      <w:r w:rsidRPr="00843AC1">
        <w:rPr>
          <w:rFonts w:asciiTheme="minorHAnsi" w:hAnsiTheme="minorHAnsi"/>
          <w:sz w:val="20"/>
        </w:rPr>
        <w:t xml:space="preserve">underlying </w:t>
      </w:r>
      <w:r w:rsidRPr="00AB3F2F">
        <w:rPr>
          <w:rFonts w:asciiTheme="minorHAnsi" w:hAnsiTheme="minorHAnsi"/>
          <w:sz w:val="20"/>
        </w:rPr>
        <w:t xml:space="preserve">performance. </w:t>
      </w:r>
      <w:r w:rsidRPr="00BB45F1">
        <w:rPr>
          <w:rFonts w:asciiTheme="minorHAnsi" w:hAnsiTheme="minorHAnsi"/>
          <w:sz w:val="20"/>
        </w:rPr>
        <w:t xml:space="preserve">The </w:t>
      </w:r>
      <w:r>
        <w:rPr>
          <w:rFonts w:asciiTheme="minorHAnsi" w:hAnsiTheme="minorHAnsi"/>
          <w:sz w:val="20"/>
        </w:rPr>
        <w:t xml:space="preserve">2019 </w:t>
      </w:r>
      <w:r w:rsidRPr="00BB45F1">
        <w:rPr>
          <w:rFonts w:asciiTheme="minorHAnsi" w:hAnsiTheme="minorHAnsi"/>
          <w:sz w:val="20"/>
        </w:rPr>
        <w:t xml:space="preserve">pro forma numbers </w:t>
      </w:r>
      <w:r>
        <w:rPr>
          <w:rFonts w:asciiTheme="minorHAnsi" w:hAnsiTheme="minorHAnsi"/>
          <w:sz w:val="20"/>
        </w:rPr>
        <w:t xml:space="preserve">also </w:t>
      </w:r>
      <w:r w:rsidRPr="00BB45F1">
        <w:rPr>
          <w:rFonts w:asciiTheme="minorHAnsi" w:hAnsiTheme="minorHAnsi"/>
          <w:sz w:val="20"/>
        </w:rPr>
        <w:t xml:space="preserve">include a </w:t>
      </w:r>
      <w:r>
        <w:rPr>
          <w:rFonts w:asciiTheme="minorHAnsi" w:hAnsiTheme="minorHAnsi"/>
          <w:sz w:val="20"/>
        </w:rPr>
        <w:t>12</w:t>
      </w:r>
      <w:r w:rsidRPr="00BB45F1">
        <w:rPr>
          <w:rFonts w:asciiTheme="minorHAnsi" w:hAnsiTheme="minorHAnsi"/>
          <w:sz w:val="20"/>
        </w:rPr>
        <w:t>-month contribution from Adjarabet in 2019</w:t>
      </w:r>
      <w:r>
        <w:rPr>
          <w:rFonts w:asciiTheme="minorHAnsi" w:hAnsiTheme="minorHAnsi"/>
          <w:sz w:val="20"/>
        </w:rPr>
        <w:t xml:space="preserve">, completed on 1st </w:t>
      </w:r>
      <w:r w:rsidRPr="00BB45F1">
        <w:rPr>
          <w:rFonts w:asciiTheme="minorHAnsi" w:hAnsiTheme="minorHAnsi"/>
          <w:sz w:val="20"/>
        </w:rPr>
        <w:t>Feb 2019</w:t>
      </w:r>
      <w:r>
        <w:rPr>
          <w:rFonts w:asciiTheme="minorHAnsi" w:hAnsiTheme="minorHAnsi"/>
          <w:sz w:val="20"/>
        </w:rPr>
        <w:t xml:space="preserve">.  </w:t>
      </w:r>
      <w:r w:rsidRPr="00AB3F2F">
        <w:rPr>
          <w:rFonts w:asciiTheme="minorHAnsi" w:hAnsiTheme="minorHAnsi"/>
          <w:sz w:val="20"/>
        </w:rPr>
        <w:t>The difference between the Statutory and Pro</w:t>
      </w:r>
      <w:r>
        <w:rPr>
          <w:rFonts w:asciiTheme="minorHAnsi" w:hAnsiTheme="minorHAnsi"/>
          <w:sz w:val="20"/>
        </w:rPr>
        <w:t xml:space="preserve"> </w:t>
      </w:r>
      <w:r w:rsidRPr="00AB3F2F">
        <w:rPr>
          <w:rFonts w:asciiTheme="minorHAnsi" w:hAnsiTheme="minorHAnsi"/>
          <w:sz w:val="20"/>
        </w:rPr>
        <w:t xml:space="preserve">forma results is </w:t>
      </w:r>
      <w:r>
        <w:rPr>
          <w:rFonts w:asciiTheme="minorHAnsi" w:hAnsiTheme="minorHAnsi"/>
          <w:sz w:val="20"/>
        </w:rPr>
        <w:t xml:space="preserve">inclusion of </w:t>
      </w:r>
      <w:r w:rsidRPr="00AB3F2F">
        <w:rPr>
          <w:rFonts w:asciiTheme="minorHAnsi" w:hAnsiTheme="minorHAnsi"/>
          <w:sz w:val="20"/>
        </w:rPr>
        <w:t>the results of TSG</w:t>
      </w:r>
      <w:r>
        <w:rPr>
          <w:rFonts w:asciiTheme="minorHAnsi" w:hAnsiTheme="minorHAnsi"/>
          <w:sz w:val="20"/>
        </w:rPr>
        <w:t xml:space="preserve"> and Adjarabet</w:t>
      </w:r>
      <w:r w:rsidRPr="00AB3F2F">
        <w:rPr>
          <w:rFonts w:asciiTheme="minorHAnsi" w:hAnsiTheme="minorHAnsi"/>
          <w:sz w:val="20"/>
        </w:rPr>
        <w:t xml:space="preserve"> in the period prior to completion as per the table below.</w:t>
      </w:r>
      <w:r>
        <w:rPr>
          <w:rFonts w:asciiTheme="minorHAnsi" w:hAnsiTheme="minorHAnsi"/>
          <w:sz w:val="20"/>
        </w:rPr>
        <w:t xml:space="preserve"> Adjusted EBITDA and revenue are reconciled by division below to Note 5 of the financial statements.</w:t>
      </w:r>
    </w:p>
    <w:tbl>
      <w:tblPr>
        <w:tblW w:w="8440" w:type="dxa"/>
        <w:tblLook w:val="04A0" w:firstRow="1" w:lastRow="0" w:firstColumn="1" w:lastColumn="0" w:noHBand="0" w:noVBand="1"/>
      </w:tblPr>
      <w:tblGrid>
        <w:gridCol w:w="2920"/>
        <w:gridCol w:w="920"/>
        <w:gridCol w:w="920"/>
        <w:gridCol w:w="910"/>
        <w:gridCol w:w="930"/>
        <w:gridCol w:w="1024"/>
        <w:gridCol w:w="816"/>
      </w:tblGrid>
      <w:tr w:rsidR="00682944" w:rsidRPr="0070148E" w14:paraId="1B0C4FB1" w14:textId="77777777" w:rsidTr="00C46D42">
        <w:trPr>
          <w:trHeight w:val="810"/>
        </w:trPr>
        <w:tc>
          <w:tcPr>
            <w:tcW w:w="2920" w:type="dxa"/>
            <w:tcBorders>
              <w:top w:val="single" w:sz="8" w:space="0" w:color="auto"/>
              <w:left w:val="single" w:sz="8" w:space="0" w:color="auto"/>
              <w:bottom w:val="nil"/>
              <w:right w:val="nil"/>
            </w:tcBorders>
            <w:shd w:val="clear" w:color="auto" w:fill="auto"/>
            <w:noWrap/>
            <w:vAlign w:val="center"/>
            <w:hideMark/>
          </w:tcPr>
          <w:p w14:paraId="4B3CF8AB" w14:textId="77777777" w:rsidR="00682944" w:rsidRPr="0070148E" w:rsidRDefault="00682944" w:rsidP="00C46D42">
            <w:pPr>
              <w:jc w:val="both"/>
              <w:rPr>
                <w:rFonts w:ascii="Calibri" w:hAnsi="Calibri" w:cs="Calibri"/>
                <w:b/>
                <w:bCs/>
                <w:sz w:val="20"/>
                <w:lang w:val="en-IE" w:eastAsia="en-IE"/>
              </w:rPr>
            </w:pPr>
            <w:r w:rsidRPr="0070148E">
              <w:rPr>
                <w:rFonts w:ascii="Calibri" w:hAnsi="Calibri" w:cs="Calibri"/>
                <w:b/>
                <w:bCs/>
                <w:sz w:val="20"/>
                <w:lang w:val="en-IE" w:eastAsia="en-IE"/>
              </w:rPr>
              <w:t> </w:t>
            </w:r>
          </w:p>
        </w:tc>
        <w:tc>
          <w:tcPr>
            <w:tcW w:w="1840" w:type="dxa"/>
            <w:gridSpan w:val="2"/>
            <w:tcBorders>
              <w:top w:val="single" w:sz="8" w:space="0" w:color="auto"/>
              <w:left w:val="single" w:sz="8" w:space="0" w:color="auto"/>
              <w:bottom w:val="nil"/>
              <w:right w:val="single" w:sz="8" w:space="0" w:color="000000"/>
            </w:tcBorders>
            <w:shd w:val="clear" w:color="000000" w:fill="F2F2F2"/>
            <w:noWrap/>
            <w:vAlign w:val="center"/>
            <w:hideMark/>
          </w:tcPr>
          <w:p w14:paraId="7D1C95DA" w14:textId="77777777" w:rsidR="00682944" w:rsidRPr="0070148E" w:rsidRDefault="00682944" w:rsidP="00C46D42">
            <w:pPr>
              <w:jc w:val="center"/>
              <w:rPr>
                <w:rFonts w:ascii="Calibri" w:hAnsi="Calibri" w:cs="Calibri"/>
                <w:b/>
                <w:bCs/>
                <w:color w:val="000000"/>
                <w:sz w:val="20"/>
                <w:lang w:val="en-IE" w:eastAsia="en-IE"/>
              </w:rPr>
            </w:pPr>
            <w:r w:rsidRPr="0070148E">
              <w:rPr>
                <w:rFonts w:ascii="Calibri" w:hAnsi="Calibri" w:cs="Calibri"/>
                <w:b/>
                <w:bCs/>
                <w:color w:val="000000"/>
                <w:sz w:val="20"/>
                <w:lang w:val="en-IE" w:eastAsia="en-IE"/>
              </w:rPr>
              <w:t>Pro forma results</w:t>
            </w:r>
          </w:p>
        </w:tc>
        <w:tc>
          <w:tcPr>
            <w:tcW w:w="1840" w:type="dxa"/>
            <w:gridSpan w:val="2"/>
            <w:tcBorders>
              <w:top w:val="single" w:sz="8" w:space="0" w:color="auto"/>
              <w:left w:val="nil"/>
              <w:bottom w:val="nil"/>
              <w:right w:val="nil"/>
            </w:tcBorders>
            <w:shd w:val="clear" w:color="auto" w:fill="auto"/>
            <w:vAlign w:val="center"/>
            <w:hideMark/>
          </w:tcPr>
          <w:p w14:paraId="4CADD550" w14:textId="77777777" w:rsidR="00682944" w:rsidRPr="0070148E" w:rsidRDefault="00682944" w:rsidP="00C46D42">
            <w:pPr>
              <w:jc w:val="center"/>
              <w:rPr>
                <w:rFonts w:ascii="Calibri" w:hAnsi="Calibri" w:cs="Calibri"/>
                <w:b/>
                <w:bCs/>
                <w:color w:val="000000"/>
                <w:sz w:val="20"/>
                <w:lang w:val="en-IE" w:eastAsia="en-IE"/>
              </w:rPr>
            </w:pPr>
            <w:r w:rsidRPr="0070148E">
              <w:rPr>
                <w:rFonts w:ascii="Calibri" w:hAnsi="Calibri" w:cs="Calibri"/>
                <w:b/>
                <w:bCs/>
                <w:color w:val="000000"/>
                <w:sz w:val="20"/>
                <w:lang w:val="en-IE" w:eastAsia="en-IE"/>
              </w:rPr>
              <w:t>TSG &amp; Adjarabet results pre-merger completion*</w:t>
            </w:r>
          </w:p>
        </w:tc>
        <w:tc>
          <w:tcPr>
            <w:tcW w:w="1840" w:type="dxa"/>
            <w:gridSpan w:val="2"/>
            <w:tcBorders>
              <w:top w:val="single" w:sz="8" w:space="0" w:color="auto"/>
              <w:left w:val="single" w:sz="8" w:space="0" w:color="auto"/>
              <w:bottom w:val="nil"/>
              <w:right w:val="single" w:sz="8" w:space="0" w:color="000000"/>
            </w:tcBorders>
            <w:shd w:val="clear" w:color="000000" w:fill="F2F2F2"/>
            <w:noWrap/>
            <w:vAlign w:val="center"/>
            <w:hideMark/>
          </w:tcPr>
          <w:p w14:paraId="43DD477D" w14:textId="77777777" w:rsidR="00682944" w:rsidRPr="0070148E" w:rsidRDefault="00682944" w:rsidP="00C46D42">
            <w:pPr>
              <w:jc w:val="center"/>
              <w:rPr>
                <w:rFonts w:ascii="Calibri" w:hAnsi="Calibri" w:cs="Calibri"/>
                <w:b/>
                <w:bCs/>
                <w:color w:val="000000"/>
                <w:sz w:val="20"/>
                <w:lang w:val="en-IE" w:eastAsia="en-IE"/>
              </w:rPr>
            </w:pPr>
            <w:r w:rsidRPr="0070148E">
              <w:rPr>
                <w:rFonts w:ascii="Calibri" w:hAnsi="Calibri" w:cs="Calibri"/>
                <w:b/>
                <w:bCs/>
                <w:color w:val="000000"/>
                <w:sz w:val="20"/>
                <w:lang w:val="en-IE" w:eastAsia="en-IE"/>
              </w:rPr>
              <w:t>Statutory results</w:t>
            </w:r>
            <w:r>
              <w:rPr>
                <w:rFonts w:ascii="Calibri" w:hAnsi="Calibri" w:cs="Calibri"/>
                <w:b/>
                <w:bCs/>
                <w:color w:val="000000"/>
                <w:sz w:val="20"/>
                <w:lang w:val="en-IE" w:eastAsia="en-IE"/>
              </w:rPr>
              <w:t xml:space="preserve"> (Adjusted)</w:t>
            </w:r>
          </w:p>
        </w:tc>
      </w:tr>
      <w:tr w:rsidR="00682944" w:rsidRPr="0070148E" w14:paraId="1016EB5B"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425A0581" w14:textId="77777777" w:rsidR="00682944" w:rsidRPr="0070148E" w:rsidRDefault="00682944" w:rsidP="00C46D42">
            <w:pPr>
              <w:jc w:val="both"/>
              <w:rPr>
                <w:rFonts w:ascii="Calibri" w:hAnsi="Calibri" w:cs="Calibri"/>
                <w:b/>
                <w:bCs/>
                <w:sz w:val="20"/>
                <w:lang w:val="en-IE" w:eastAsia="en-IE"/>
              </w:rPr>
            </w:pPr>
            <w:r w:rsidRPr="0070148E">
              <w:rPr>
                <w:rFonts w:ascii="Calibri" w:hAnsi="Calibri" w:cs="Calibri"/>
                <w:b/>
                <w:bCs/>
                <w:sz w:val="20"/>
                <w:lang w:val="en-IE" w:eastAsia="en-IE"/>
              </w:rPr>
              <w:t> </w:t>
            </w:r>
          </w:p>
        </w:tc>
        <w:tc>
          <w:tcPr>
            <w:tcW w:w="920" w:type="dxa"/>
            <w:tcBorders>
              <w:top w:val="nil"/>
              <w:left w:val="single" w:sz="8" w:space="0" w:color="auto"/>
              <w:bottom w:val="nil"/>
              <w:right w:val="nil"/>
            </w:tcBorders>
            <w:shd w:val="clear" w:color="000000" w:fill="F2F2F2"/>
            <w:noWrap/>
            <w:vAlign w:val="center"/>
            <w:hideMark/>
          </w:tcPr>
          <w:p w14:paraId="1291F54A"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FY</w:t>
            </w:r>
          </w:p>
        </w:tc>
        <w:tc>
          <w:tcPr>
            <w:tcW w:w="920" w:type="dxa"/>
            <w:tcBorders>
              <w:top w:val="nil"/>
              <w:left w:val="nil"/>
              <w:bottom w:val="nil"/>
              <w:right w:val="single" w:sz="8" w:space="0" w:color="auto"/>
            </w:tcBorders>
            <w:shd w:val="clear" w:color="000000" w:fill="F2F2F2"/>
            <w:noWrap/>
            <w:vAlign w:val="center"/>
            <w:hideMark/>
          </w:tcPr>
          <w:p w14:paraId="047BE00B"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FY</w:t>
            </w:r>
          </w:p>
        </w:tc>
        <w:tc>
          <w:tcPr>
            <w:tcW w:w="910" w:type="dxa"/>
            <w:tcBorders>
              <w:top w:val="nil"/>
              <w:left w:val="nil"/>
              <w:bottom w:val="nil"/>
              <w:right w:val="nil"/>
            </w:tcBorders>
            <w:shd w:val="clear" w:color="auto" w:fill="auto"/>
            <w:noWrap/>
            <w:vAlign w:val="center"/>
            <w:hideMark/>
          </w:tcPr>
          <w:p w14:paraId="1F4EB667"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FY</w:t>
            </w:r>
          </w:p>
        </w:tc>
        <w:tc>
          <w:tcPr>
            <w:tcW w:w="930" w:type="dxa"/>
            <w:tcBorders>
              <w:top w:val="nil"/>
              <w:left w:val="nil"/>
              <w:bottom w:val="nil"/>
              <w:right w:val="nil"/>
            </w:tcBorders>
            <w:shd w:val="clear" w:color="auto" w:fill="auto"/>
            <w:noWrap/>
            <w:vAlign w:val="center"/>
            <w:hideMark/>
          </w:tcPr>
          <w:p w14:paraId="29B84DEF"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FY</w:t>
            </w:r>
          </w:p>
        </w:tc>
        <w:tc>
          <w:tcPr>
            <w:tcW w:w="1024" w:type="dxa"/>
            <w:tcBorders>
              <w:top w:val="nil"/>
              <w:left w:val="single" w:sz="8" w:space="0" w:color="auto"/>
              <w:bottom w:val="nil"/>
              <w:right w:val="nil"/>
            </w:tcBorders>
            <w:shd w:val="clear" w:color="000000" w:fill="F2F2F2"/>
            <w:noWrap/>
            <w:vAlign w:val="center"/>
            <w:hideMark/>
          </w:tcPr>
          <w:p w14:paraId="1E928C5D"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FY</w:t>
            </w:r>
          </w:p>
        </w:tc>
        <w:tc>
          <w:tcPr>
            <w:tcW w:w="816" w:type="dxa"/>
            <w:tcBorders>
              <w:top w:val="nil"/>
              <w:left w:val="nil"/>
              <w:bottom w:val="nil"/>
              <w:right w:val="single" w:sz="8" w:space="0" w:color="auto"/>
            </w:tcBorders>
            <w:shd w:val="clear" w:color="000000" w:fill="F2F2F2"/>
            <w:noWrap/>
            <w:vAlign w:val="center"/>
            <w:hideMark/>
          </w:tcPr>
          <w:p w14:paraId="771F8AA6"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FY</w:t>
            </w:r>
          </w:p>
        </w:tc>
      </w:tr>
      <w:tr w:rsidR="00682944" w:rsidRPr="0070148E" w14:paraId="41D10280" w14:textId="77777777" w:rsidTr="00C46D42">
        <w:trPr>
          <w:trHeight w:val="263"/>
        </w:trPr>
        <w:tc>
          <w:tcPr>
            <w:tcW w:w="2920" w:type="dxa"/>
            <w:tcBorders>
              <w:top w:val="nil"/>
              <w:left w:val="single" w:sz="8" w:space="0" w:color="auto"/>
              <w:bottom w:val="single" w:sz="8" w:space="0" w:color="auto"/>
              <w:right w:val="nil"/>
            </w:tcBorders>
            <w:shd w:val="clear" w:color="auto" w:fill="auto"/>
            <w:hideMark/>
          </w:tcPr>
          <w:p w14:paraId="5A4FCF02" w14:textId="77777777" w:rsidR="00682944" w:rsidRPr="0070148E" w:rsidRDefault="00682944" w:rsidP="00C46D42">
            <w:pPr>
              <w:rPr>
                <w:rFonts w:ascii="Calibri" w:hAnsi="Calibri" w:cs="Calibri"/>
                <w:b/>
                <w:bCs/>
                <w:color w:val="000000"/>
                <w:sz w:val="20"/>
                <w:lang w:val="en-IE" w:eastAsia="en-IE"/>
              </w:rPr>
            </w:pPr>
            <w:r w:rsidRPr="0070148E">
              <w:rPr>
                <w:rFonts w:ascii="Calibri" w:hAnsi="Calibri" w:cs="Calibri"/>
                <w:b/>
                <w:bCs/>
                <w:color w:val="000000"/>
                <w:sz w:val="20"/>
                <w:lang w:val="en-IE" w:eastAsia="en-IE"/>
              </w:rPr>
              <w:t>£m</w:t>
            </w:r>
          </w:p>
        </w:tc>
        <w:tc>
          <w:tcPr>
            <w:tcW w:w="920" w:type="dxa"/>
            <w:tcBorders>
              <w:top w:val="nil"/>
              <w:left w:val="single" w:sz="8" w:space="0" w:color="auto"/>
              <w:bottom w:val="single" w:sz="8" w:space="0" w:color="auto"/>
              <w:right w:val="nil"/>
            </w:tcBorders>
            <w:shd w:val="clear" w:color="000000" w:fill="F2F2F2"/>
            <w:noWrap/>
            <w:vAlign w:val="center"/>
            <w:hideMark/>
          </w:tcPr>
          <w:p w14:paraId="42C56E79"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2020</w:t>
            </w:r>
          </w:p>
        </w:tc>
        <w:tc>
          <w:tcPr>
            <w:tcW w:w="920" w:type="dxa"/>
            <w:tcBorders>
              <w:top w:val="nil"/>
              <w:left w:val="nil"/>
              <w:bottom w:val="single" w:sz="8" w:space="0" w:color="auto"/>
              <w:right w:val="single" w:sz="8" w:space="0" w:color="auto"/>
            </w:tcBorders>
            <w:shd w:val="clear" w:color="000000" w:fill="F2F2F2"/>
            <w:noWrap/>
            <w:vAlign w:val="center"/>
            <w:hideMark/>
          </w:tcPr>
          <w:p w14:paraId="2B2BDD44"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2019</w:t>
            </w:r>
          </w:p>
        </w:tc>
        <w:tc>
          <w:tcPr>
            <w:tcW w:w="910" w:type="dxa"/>
            <w:tcBorders>
              <w:top w:val="nil"/>
              <w:left w:val="nil"/>
              <w:bottom w:val="single" w:sz="8" w:space="0" w:color="auto"/>
              <w:right w:val="nil"/>
            </w:tcBorders>
            <w:shd w:val="clear" w:color="auto" w:fill="auto"/>
            <w:noWrap/>
            <w:vAlign w:val="center"/>
            <w:hideMark/>
          </w:tcPr>
          <w:p w14:paraId="4CD45437"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2020</w:t>
            </w:r>
          </w:p>
        </w:tc>
        <w:tc>
          <w:tcPr>
            <w:tcW w:w="930" w:type="dxa"/>
            <w:tcBorders>
              <w:top w:val="nil"/>
              <w:left w:val="nil"/>
              <w:bottom w:val="single" w:sz="8" w:space="0" w:color="auto"/>
              <w:right w:val="nil"/>
            </w:tcBorders>
            <w:shd w:val="clear" w:color="auto" w:fill="auto"/>
            <w:noWrap/>
            <w:vAlign w:val="center"/>
            <w:hideMark/>
          </w:tcPr>
          <w:p w14:paraId="08AFAC02"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2019</w:t>
            </w:r>
          </w:p>
        </w:tc>
        <w:tc>
          <w:tcPr>
            <w:tcW w:w="1024" w:type="dxa"/>
            <w:tcBorders>
              <w:top w:val="nil"/>
              <w:left w:val="single" w:sz="8" w:space="0" w:color="auto"/>
              <w:bottom w:val="single" w:sz="8" w:space="0" w:color="auto"/>
              <w:right w:val="nil"/>
            </w:tcBorders>
            <w:shd w:val="clear" w:color="000000" w:fill="F2F2F2"/>
            <w:noWrap/>
            <w:vAlign w:val="center"/>
            <w:hideMark/>
          </w:tcPr>
          <w:p w14:paraId="56667D07"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2020</w:t>
            </w:r>
          </w:p>
        </w:tc>
        <w:tc>
          <w:tcPr>
            <w:tcW w:w="816" w:type="dxa"/>
            <w:tcBorders>
              <w:top w:val="nil"/>
              <w:left w:val="nil"/>
              <w:bottom w:val="single" w:sz="8" w:space="0" w:color="auto"/>
              <w:right w:val="single" w:sz="8" w:space="0" w:color="auto"/>
            </w:tcBorders>
            <w:shd w:val="clear" w:color="000000" w:fill="F2F2F2"/>
            <w:noWrap/>
            <w:vAlign w:val="center"/>
            <w:hideMark/>
          </w:tcPr>
          <w:p w14:paraId="34D74724"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2019</w:t>
            </w:r>
          </w:p>
        </w:tc>
      </w:tr>
      <w:tr w:rsidR="00682944" w:rsidRPr="0070148E" w14:paraId="2EA66B3C"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0A59BADA" w14:textId="77777777" w:rsidR="00682944" w:rsidRPr="0070148E" w:rsidRDefault="00682944" w:rsidP="00C46D42">
            <w:pPr>
              <w:jc w:val="both"/>
              <w:rPr>
                <w:rFonts w:ascii="Calibri" w:hAnsi="Calibri" w:cs="Calibri"/>
                <w:b/>
                <w:bCs/>
                <w:color w:val="FF0000"/>
                <w:sz w:val="2"/>
                <w:szCs w:val="2"/>
                <w:lang w:val="en-IE" w:eastAsia="en-IE"/>
              </w:rPr>
            </w:pPr>
            <w:r w:rsidRPr="0070148E">
              <w:rPr>
                <w:rFonts w:ascii="Calibri" w:hAnsi="Calibri" w:cs="Calibri"/>
                <w:b/>
                <w:bCs/>
                <w:color w:val="FF0000"/>
                <w:sz w:val="2"/>
                <w:szCs w:val="2"/>
                <w:lang w:val="en-IE" w:eastAsia="en-IE"/>
              </w:rPr>
              <w:t> </w:t>
            </w:r>
          </w:p>
        </w:tc>
        <w:tc>
          <w:tcPr>
            <w:tcW w:w="920" w:type="dxa"/>
            <w:tcBorders>
              <w:top w:val="nil"/>
              <w:left w:val="single" w:sz="8" w:space="0" w:color="auto"/>
              <w:bottom w:val="nil"/>
              <w:right w:val="nil"/>
            </w:tcBorders>
            <w:shd w:val="clear" w:color="000000" w:fill="F2F2F2"/>
            <w:noWrap/>
            <w:vAlign w:val="center"/>
            <w:hideMark/>
          </w:tcPr>
          <w:p w14:paraId="2F61E236" w14:textId="77777777" w:rsidR="00682944" w:rsidRPr="0070148E" w:rsidRDefault="00682944" w:rsidP="00C46D42">
            <w:pPr>
              <w:jc w:val="right"/>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c>
          <w:tcPr>
            <w:tcW w:w="920" w:type="dxa"/>
            <w:tcBorders>
              <w:top w:val="nil"/>
              <w:left w:val="nil"/>
              <w:bottom w:val="nil"/>
              <w:right w:val="single" w:sz="8" w:space="0" w:color="auto"/>
            </w:tcBorders>
            <w:shd w:val="clear" w:color="000000" w:fill="F2F2F2"/>
            <w:noWrap/>
            <w:vAlign w:val="center"/>
            <w:hideMark/>
          </w:tcPr>
          <w:p w14:paraId="5930011D" w14:textId="77777777" w:rsidR="00682944" w:rsidRPr="0070148E" w:rsidRDefault="00682944" w:rsidP="00C46D42">
            <w:pPr>
              <w:jc w:val="right"/>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c>
          <w:tcPr>
            <w:tcW w:w="910" w:type="dxa"/>
            <w:tcBorders>
              <w:top w:val="nil"/>
              <w:left w:val="nil"/>
              <w:bottom w:val="nil"/>
              <w:right w:val="nil"/>
            </w:tcBorders>
            <w:shd w:val="clear" w:color="auto" w:fill="auto"/>
            <w:noWrap/>
            <w:vAlign w:val="center"/>
            <w:hideMark/>
          </w:tcPr>
          <w:p w14:paraId="21A7AB06" w14:textId="77777777" w:rsidR="00682944" w:rsidRPr="0070148E" w:rsidRDefault="00682944" w:rsidP="00C46D42">
            <w:pPr>
              <w:jc w:val="right"/>
              <w:rPr>
                <w:rFonts w:ascii="Calibri" w:hAnsi="Calibri" w:cs="Calibri"/>
                <w:b/>
                <w:bCs/>
                <w:color w:val="000000"/>
                <w:sz w:val="2"/>
                <w:szCs w:val="2"/>
                <w:lang w:val="en-IE" w:eastAsia="en-IE"/>
              </w:rPr>
            </w:pPr>
          </w:p>
        </w:tc>
        <w:tc>
          <w:tcPr>
            <w:tcW w:w="930" w:type="dxa"/>
            <w:tcBorders>
              <w:top w:val="nil"/>
              <w:left w:val="nil"/>
              <w:bottom w:val="nil"/>
              <w:right w:val="nil"/>
            </w:tcBorders>
            <w:shd w:val="clear" w:color="auto" w:fill="auto"/>
            <w:noWrap/>
            <w:vAlign w:val="center"/>
            <w:hideMark/>
          </w:tcPr>
          <w:p w14:paraId="3858D7D4" w14:textId="77777777" w:rsidR="00682944" w:rsidRPr="0070148E" w:rsidRDefault="00682944" w:rsidP="00C46D42">
            <w:pPr>
              <w:jc w:val="right"/>
              <w:rPr>
                <w:rFonts w:ascii="Times New Roman" w:hAnsi="Times New Roman"/>
                <w:sz w:val="20"/>
                <w:lang w:val="en-IE" w:eastAsia="en-IE"/>
              </w:rPr>
            </w:pPr>
          </w:p>
        </w:tc>
        <w:tc>
          <w:tcPr>
            <w:tcW w:w="1024" w:type="dxa"/>
            <w:tcBorders>
              <w:top w:val="nil"/>
              <w:left w:val="single" w:sz="8" w:space="0" w:color="auto"/>
              <w:bottom w:val="nil"/>
              <w:right w:val="nil"/>
            </w:tcBorders>
            <w:shd w:val="clear" w:color="000000" w:fill="F2F2F2"/>
            <w:noWrap/>
            <w:vAlign w:val="center"/>
            <w:hideMark/>
          </w:tcPr>
          <w:p w14:paraId="435CA0E7" w14:textId="77777777" w:rsidR="00682944" w:rsidRPr="0070148E" w:rsidRDefault="00682944" w:rsidP="00C46D42">
            <w:pPr>
              <w:jc w:val="right"/>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c>
          <w:tcPr>
            <w:tcW w:w="816" w:type="dxa"/>
            <w:tcBorders>
              <w:top w:val="nil"/>
              <w:left w:val="nil"/>
              <w:bottom w:val="nil"/>
              <w:right w:val="single" w:sz="8" w:space="0" w:color="auto"/>
            </w:tcBorders>
            <w:shd w:val="clear" w:color="000000" w:fill="F2F2F2"/>
            <w:noWrap/>
            <w:vAlign w:val="center"/>
            <w:hideMark/>
          </w:tcPr>
          <w:p w14:paraId="5395A34C" w14:textId="77777777" w:rsidR="00682944" w:rsidRPr="0070148E" w:rsidRDefault="00682944" w:rsidP="00C46D42">
            <w:pPr>
              <w:jc w:val="right"/>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r>
      <w:tr w:rsidR="00682944" w:rsidRPr="0070148E" w14:paraId="71F476FB"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416CA15B"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Sports revenue</w:t>
            </w:r>
          </w:p>
        </w:tc>
        <w:tc>
          <w:tcPr>
            <w:tcW w:w="920" w:type="dxa"/>
            <w:tcBorders>
              <w:top w:val="nil"/>
              <w:left w:val="single" w:sz="8" w:space="0" w:color="auto"/>
              <w:bottom w:val="nil"/>
              <w:right w:val="nil"/>
            </w:tcBorders>
            <w:shd w:val="clear" w:color="000000" w:fill="F2F2F2"/>
            <w:noWrap/>
            <w:vAlign w:val="center"/>
            <w:hideMark/>
          </w:tcPr>
          <w:p w14:paraId="7F77019D"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3,000</w:t>
            </w:r>
          </w:p>
        </w:tc>
        <w:tc>
          <w:tcPr>
            <w:tcW w:w="920" w:type="dxa"/>
            <w:tcBorders>
              <w:top w:val="nil"/>
              <w:left w:val="nil"/>
              <w:bottom w:val="nil"/>
              <w:right w:val="single" w:sz="8" w:space="0" w:color="auto"/>
            </w:tcBorders>
            <w:shd w:val="clear" w:color="000000" w:fill="F2F2F2"/>
            <w:noWrap/>
            <w:vAlign w:val="center"/>
            <w:hideMark/>
          </w:tcPr>
          <w:p w14:paraId="1385D0E9"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2,400</w:t>
            </w:r>
          </w:p>
        </w:tc>
        <w:tc>
          <w:tcPr>
            <w:tcW w:w="910" w:type="dxa"/>
            <w:tcBorders>
              <w:top w:val="nil"/>
              <w:left w:val="nil"/>
              <w:bottom w:val="nil"/>
              <w:right w:val="nil"/>
            </w:tcBorders>
            <w:shd w:val="clear" w:color="auto" w:fill="auto"/>
            <w:noWrap/>
            <w:vAlign w:val="center"/>
            <w:hideMark/>
          </w:tcPr>
          <w:p w14:paraId="0FAC2B47"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275</w:t>
            </w:r>
          </w:p>
        </w:tc>
        <w:tc>
          <w:tcPr>
            <w:tcW w:w="930" w:type="dxa"/>
            <w:tcBorders>
              <w:top w:val="nil"/>
              <w:left w:val="nil"/>
              <w:bottom w:val="nil"/>
              <w:right w:val="single" w:sz="8" w:space="0" w:color="auto"/>
            </w:tcBorders>
            <w:shd w:val="clear" w:color="auto" w:fill="auto"/>
            <w:noWrap/>
            <w:vAlign w:val="center"/>
            <w:hideMark/>
          </w:tcPr>
          <w:p w14:paraId="5B04F1D9"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734</w:t>
            </w:r>
          </w:p>
        </w:tc>
        <w:tc>
          <w:tcPr>
            <w:tcW w:w="1024" w:type="dxa"/>
            <w:tcBorders>
              <w:top w:val="nil"/>
              <w:left w:val="nil"/>
              <w:bottom w:val="nil"/>
              <w:right w:val="nil"/>
            </w:tcBorders>
            <w:shd w:val="clear" w:color="000000" w:fill="F2F2F2"/>
            <w:noWrap/>
            <w:vAlign w:val="center"/>
            <w:hideMark/>
          </w:tcPr>
          <w:p w14:paraId="67BEEE5E"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2,725</w:t>
            </w:r>
          </w:p>
        </w:tc>
        <w:tc>
          <w:tcPr>
            <w:tcW w:w="816" w:type="dxa"/>
            <w:tcBorders>
              <w:top w:val="nil"/>
              <w:left w:val="nil"/>
              <w:bottom w:val="nil"/>
              <w:right w:val="single" w:sz="8" w:space="0" w:color="auto"/>
            </w:tcBorders>
            <w:shd w:val="clear" w:color="000000" w:fill="F2F2F2"/>
            <w:noWrap/>
            <w:vAlign w:val="center"/>
            <w:hideMark/>
          </w:tcPr>
          <w:p w14:paraId="22CB7281" w14:textId="77777777" w:rsidR="00682944" w:rsidRPr="0070148E" w:rsidRDefault="00682944" w:rsidP="00C46D42">
            <w:pPr>
              <w:jc w:val="right"/>
              <w:rPr>
                <w:rFonts w:ascii="Calibri" w:hAnsi="Calibri" w:cs="Calibri"/>
                <w:color w:val="000000"/>
                <w:sz w:val="20"/>
                <w:lang w:val="en-IE" w:eastAsia="en-IE"/>
              </w:rPr>
            </w:pPr>
            <w:r w:rsidRPr="0070148E">
              <w:rPr>
                <w:rFonts w:ascii="Calibri" w:hAnsi="Calibri" w:cs="Calibri"/>
                <w:color w:val="000000"/>
                <w:sz w:val="20"/>
                <w:lang w:val="en-IE" w:eastAsia="en-IE"/>
              </w:rPr>
              <w:t>1,667</w:t>
            </w:r>
          </w:p>
        </w:tc>
      </w:tr>
      <w:tr w:rsidR="00682944" w:rsidRPr="0070148E" w14:paraId="16406B58"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4A857D42"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Gaming revenue</w:t>
            </w:r>
          </w:p>
        </w:tc>
        <w:tc>
          <w:tcPr>
            <w:tcW w:w="920" w:type="dxa"/>
            <w:tcBorders>
              <w:top w:val="nil"/>
              <w:left w:val="single" w:sz="8" w:space="0" w:color="auto"/>
              <w:bottom w:val="single" w:sz="8" w:space="0" w:color="auto"/>
              <w:right w:val="nil"/>
            </w:tcBorders>
            <w:shd w:val="clear" w:color="000000" w:fill="F2F2F2"/>
            <w:noWrap/>
            <w:vAlign w:val="center"/>
            <w:hideMark/>
          </w:tcPr>
          <w:p w14:paraId="7E233366"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2,264</w:t>
            </w:r>
          </w:p>
        </w:tc>
        <w:tc>
          <w:tcPr>
            <w:tcW w:w="920" w:type="dxa"/>
            <w:tcBorders>
              <w:top w:val="nil"/>
              <w:left w:val="nil"/>
              <w:bottom w:val="single" w:sz="8" w:space="0" w:color="auto"/>
              <w:right w:val="single" w:sz="8" w:space="0" w:color="auto"/>
            </w:tcBorders>
            <w:shd w:val="clear" w:color="000000" w:fill="F2F2F2"/>
            <w:noWrap/>
            <w:vAlign w:val="center"/>
            <w:hideMark/>
          </w:tcPr>
          <w:p w14:paraId="2777DBDF"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1,743</w:t>
            </w:r>
          </w:p>
        </w:tc>
        <w:tc>
          <w:tcPr>
            <w:tcW w:w="910" w:type="dxa"/>
            <w:tcBorders>
              <w:top w:val="nil"/>
              <w:left w:val="nil"/>
              <w:bottom w:val="single" w:sz="8" w:space="0" w:color="auto"/>
              <w:right w:val="nil"/>
            </w:tcBorders>
            <w:shd w:val="clear" w:color="auto" w:fill="auto"/>
            <w:noWrap/>
            <w:vAlign w:val="center"/>
            <w:hideMark/>
          </w:tcPr>
          <w:p w14:paraId="3C3AD1C1"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592</w:t>
            </w:r>
          </w:p>
        </w:tc>
        <w:tc>
          <w:tcPr>
            <w:tcW w:w="930" w:type="dxa"/>
            <w:tcBorders>
              <w:top w:val="nil"/>
              <w:left w:val="nil"/>
              <w:bottom w:val="single" w:sz="8" w:space="0" w:color="auto"/>
              <w:right w:val="single" w:sz="8" w:space="0" w:color="auto"/>
            </w:tcBorders>
            <w:shd w:val="clear" w:color="auto" w:fill="auto"/>
            <w:noWrap/>
            <w:vAlign w:val="center"/>
            <w:hideMark/>
          </w:tcPr>
          <w:p w14:paraId="378DA77D"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1,270</w:t>
            </w:r>
          </w:p>
        </w:tc>
        <w:tc>
          <w:tcPr>
            <w:tcW w:w="1024" w:type="dxa"/>
            <w:tcBorders>
              <w:top w:val="nil"/>
              <w:left w:val="nil"/>
              <w:bottom w:val="single" w:sz="8" w:space="0" w:color="auto"/>
              <w:right w:val="nil"/>
            </w:tcBorders>
            <w:shd w:val="clear" w:color="000000" w:fill="F2F2F2"/>
            <w:noWrap/>
            <w:vAlign w:val="center"/>
            <w:hideMark/>
          </w:tcPr>
          <w:p w14:paraId="505F4019"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1,673</w:t>
            </w:r>
          </w:p>
        </w:tc>
        <w:tc>
          <w:tcPr>
            <w:tcW w:w="816" w:type="dxa"/>
            <w:tcBorders>
              <w:top w:val="nil"/>
              <w:left w:val="nil"/>
              <w:bottom w:val="single" w:sz="8" w:space="0" w:color="auto"/>
              <w:right w:val="single" w:sz="8" w:space="0" w:color="auto"/>
            </w:tcBorders>
            <w:shd w:val="clear" w:color="000000" w:fill="F2F2F2"/>
            <w:noWrap/>
            <w:vAlign w:val="center"/>
            <w:hideMark/>
          </w:tcPr>
          <w:p w14:paraId="712AE92E" w14:textId="77777777" w:rsidR="00682944" w:rsidRPr="0070148E" w:rsidRDefault="00682944" w:rsidP="00C46D42">
            <w:pPr>
              <w:jc w:val="right"/>
              <w:rPr>
                <w:rFonts w:ascii="Calibri" w:hAnsi="Calibri" w:cs="Calibri"/>
                <w:color w:val="000000"/>
                <w:sz w:val="20"/>
                <w:lang w:val="en-IE" w:eastAsia="en-IE"/>
              </w:rPr>
            </w:pPr>
            <w:r w:rsidRPr="0070148E">
              <w:rPr>
                <w:rFonts w:ascii="Calibri" w:hAnsi="Calibri" w:cs="Calibri"/>
                <w:color w:val="000000"/>
                <w:sz w:val="20"/>
                <w:lang w:val="en-IE" w:eastAsia="en-IE"/>
              </w:rPr>
              <w:t>473</w:t>
            </w:r>
          </w:p>
        </w:tc>
      </w:tr>
      <w:tr w:rsidR="00682944" w:rsidRPr="0070148E" w14:paraId="5ECB5C6E"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4062DC85" w14:textId="77777777" w:rsidR="00682944" w:rsidRPr="0070148E" w:rsidRDefault="00682944" w:rsidP="00C46D42">
            <w:pPr>
              <w:jc w:val="both"/>
              <w:rPr>
                <w:rFonts w:ascii="Calibri" w:hAnsi="Calibri" w:cs="Calibri"/>
                <w:b/>
                <w:bCs/>
                <w:color w:val="000000"/>
                <w:sz w:val="20"/>
                <w:lang w:val="en-IE" w:eastAsia="en-IE"/>
              </w:rPr>
            </w:pPr>
            <w:r w:rsidRPr="0070148E">
              <w:rPr>
                <w:rFonts w:ascii="Calibri" w:hAnsi="Calibri" w:cs="Calibri"/>
                <w:b/>
                <w:bCs/>
                <w:color w:val="000000"/>
                <w:sz w:val="20"/>
                <w:lang w:val="en-IE" w:eastAsia="en-IE"/>
              </w:rPr>
              <w:t>Total revenue</w:t>
            </w:r>
          </w:p>
        </w:tc>
        <w:tc>
          <w:tcPr>
            <w:tcW w:w="920" w:type="dxa"/>
            <w:tcBorders>
              <w:top w:val="nil"/>
              <w:left w:val="single" w:sz="8" w:space="0" w:color="auto"/>
              <w:bottom w:val="nil"/>
              <w:right w:val="nil"/>
            </w:tcBorders>
            <w:shd w:val="clear" w:color="000000" w:fill="F2F2F2"/>
            <w:noWrap/>
            <w:vAlign w:val="center"/>
            <w:hideMark/>
          </w:tcPr>
          <w:p w14:paraId="2BB2B415"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5,264</w:t>
            </w:r>
          </w:p>
        </w:tc>
        <w:tc>
          <w:tcPr>
            <w:tcW w:w="920" w:type="dxa"/>
            <w:tcBorders>
              <w:top w:val="nil"/>
              <w:left w:val="nil"/>
              <w:bottom w:val="nil"/>
              <w:right w:val="single" w:sz="8" w:space="0" w:color="auto"/>
            </w:tcBorders>
            <w:shd w:val="clear" w:color="000000" w:fill="F2F2F2"/>
            <w:noWrap/>
            <w:vAlign w:val="center"/>
            <w:hideMark/>
          </w:tcPr>
          <w:p w14:paraId="01B35456"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4,144</w:t>
            </w:r>
          </w:p>
        </w:tc>
        <w:tc>
          <w:tcPr>
            <w:tcW w:w="910" w:type="dxa"/>
            <w:tcBorders>
              <w:top w:val="nil"/>
              <w:left w:val="nil"/>
              <w:bottom w:val="nil"/>
              <w:right w:val="nil"/>
            </w:tcBorders>
            <w:shd w:val="clear" w:color="auto" w:fill="auto"/>
            <w:noWrap/>
            <w:vAlign w:val="center"/>
            <w:hideMark/>
          </w:tcPr>
          <w:p w14:paraId="57B71E63"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866</w:t>
            </w:r>
          </w:p>
        </w:tc>
        <w:tc>
          <w:tcPr>
            <w:tcW w:w="930" w:type="dxa"/>
            <w:tcBorders>
              <w:top w:val="nil"/>
              <w:left w:val="nil"/>
              <w:bottom w:val="nil"/>
              <w:right w:val="single" w:sz="8" w:space="0" w:color="auto"/>
            </w:tcBorders>
            <w:shd w:val="clear" w:color="auto" w:fill="auto"/>
            <w:noWrap/>
            <w:vAlign w:val="center"/>
            <w:hideMark/>
          </w:tcPr>
          <w:p w14:paraId="2715B02F"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2,004</w:t>
            </w:r>
          </w:p>
        </w:tc>
        <w:tc>
          <w:tcPr>
            <w:tcW w:w="1024" w:type="dxa"/>
            <w:tcBorders>
              <w:top w:val="nil"/>
              <w:left w:val="nil"/>
              <w:bottom w:val="nil"/>
              <w:right w:val="nil"/>
            </w:tcBorders>
            <w:shd w:val="clear" w:color="000000" w:fill="F2F2F2"/>
            <w:noWrap/>
            <w:vAlign w:val="center"/>
            <w:hideMark/>
          </w:tcPr>
          <w:p w14:paraId="0614BAFE"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4,398</w:t>
            </w:r>
          </w:p>
        </w:tc>
        <w:tc>
          <w:tcPr>
            <w:tcW w:w="816" w:type="dxa"/>
            <w:tcBorders>
              <w:top w:val="nil"/>
              <w:left w:val="nil"/>
              <w:bottom w:val="nil"/>
              <w:right w:val="single" w:sz="8" w:space="0" w:color="auto"/>
            </w:tcBorders>
            <w:shd w:val="clear" w:color="000000" w:fill="F2F2F2"/>
            <w:noWrap/>
            <w:vAlign w:val="center"/>
            <w:hideMark/>
          </w:tcPr>
          <w:p w14:paraId="6456536D"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2,140</w:t>
            </w:r>
          </w:p>
        </w:tc>
      </w:tr>
      <w:tr w:rsidR="00682944" w:rsidRPr="0070148E" w14:paraId="335F4478"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3AA5CE04"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920" w:type="dxa"/>
            <w:tcBorders>
              <w:top w:val="nil"/>
              <w:left w:val="single" w:sz="8" w:space="0" w:color="auto"/>
              <w:bottom w:val="nil"/>
              <w:right w:val="nil"/>
            </w:tcBorders>
            <w:shd w:val="clear" w:color="000000" w:fill="F2F2F2"/>
            <w:noWrap/>
            <w:vAlign w:val="center"/>
            <w:hideMark/>
          </w:tcPr>
          <w:p w14:paraId="05DD3211" w14:textId="77777777" w:rsidR="00682944" w:rsidRPr="0070148E" w:rsidRDefault="00682944" w:rsidP="00C46D42">
            <w:pPr>
              <w:jc w:val="both"/>
              <w:rPr>
                <w:rFonts w:ascii="Calibri" w:hAnsi="Calibri" w:cs="Calibri"/>
                <w:sz w:val="2"/>
                <w:szCs w:val="2"/>
                <w:lang w:val="en-IE" w:eastAsia="en-IE"/>
              </w:rPr>
            </w:pPr>
            <w:r w:rsidRPr="0070148E">
              <w:rPr>
                <w:rFonts w:ascii="Calibri" w:hAnsi="Calibri" w:cs="Calibri"/>
                <w:sz w:val="2"/>
                <w:szCs w:val="2"/>
                <w:lang w:val="en-IE" w:eastAsia="en-IE"/>
              </w:rPr>
              <w:t> </w:t>
            </w:r>
          </w:p>
        </w:tc>
        <w:tc>
          <w:tcPr>
            <w:tcW w:w="920" w:type="dxa"/>
            <w:tcBorders>
              <w:top w:val="nil"/>
              <w:left w:val="nil"/>
              <w:bottom w:val="nil"/>
              <w:right w:val="single" w:sz="8" w:space="0" w:color="auto"/>
            </w:tcBorders>
            <w:shd w:val="clear" w:color="000000" w:fill="F2F2F2"/>
            <w:noWrap/>
            <w:vAlign w:val="center"/>
            <w:hideMark/>
          </w:tcPr>
          <w:p w14:paraId="11D67C03" w14:textId="77777777" w:rsidR="00682944" w:rsidRPr="0070148E" w:rsidRDefault="00682944" w:rsidP="00C46D42">
            <w:pPr>
              <w:jc w:val="both"/>
              <w:rPr>
                <w:rFonts w:ascii="Calibri" w:hAnsi="Calibri" w:cs="Calibri"/>
                <w:sz w:val="2"/>
                <w:szCs w:val="2"/>
                <w:lang w:val="en-IE" w:eastAsia="en-IE"/>
              </w:rPr>
            </w:pPr>
            <w:r w:rsidRPr="0070148E">
              <w:rPr>
                <w:rFonts w:ascii="Calibri" w:hAnsi="Calibri" w:cs="Calibri"/>
                <w:sz w:val="2"/>
                <w:szCs w:val="2"/>
                <w:lang w:val="en-IE" w:eastAsia="en-IE"/>
              </w:rPr>
              <w:t> </w:t>
            </w:r>
          </w:p>
        </w:tc>
        <w:tc>
          <w:tcPr>
            <w:tcW w:w="910" w:type="dxa"/>
            <w:tcBorders>
              <w:top w:val="nil"/>
              <w:left w:val="nil"/>
              <w:bottom w:val="nil"/>
              <w:right w:val="nil"/>
            </w:tcBorders>
            <w:shd w:val="clear" w:color="auto" w:fill="auto"/>
            <w:noWrap/>
            <w:vAlign w:val="center"/>
            <w:hideMark/>
          </w:tcPr>
          <w:p w14:paraId="6C603DA7" w14:textId="77777777" w:rsidR="00682944" w:rsidRPr="0070148E" w:rsidRDefault="00682944" w:rsidP="00C46D42">
            <w:pPr>
              <w:jc w:val="both"/>
              <w:rPr>
                <w:rFonts w:ascii="Calibri" w:hAnsi="Calibri" w:cs="Calibri"/>
                <w:sz w:val="2"/>
                <w:szCs w:val="2"/>
                <w:lang w:val="en-IE" w:eastAsia="en-IE"/>
              </w:rPr>
            </w:pPr>
            <w:r w:rsidRPr="0070148E">
              <w:rPr>
                <w:rFonts w:ascii="Calibri" w:hAnsi="Calibri" w:cs="Calibri"/>
                <w:sz w:val="2"/>
                <w:szCs w:val="2"/>
                <w:lang w:val="en-IE" w:eastAsia="en-IE"/>
              </w:rPr>
              <w:t> </w:t>
            </w:r>
          </w:p>
        </w:tc>
        <w:tc>
          <w:tcPr>
            <w:tcW w:w="930" w:type="dxa"/>
            <w:tcBorders>
              <w:top w:val="nil"/>
              <w:left w:val="nil"/>
              <w:bottom w:val="nil"/>
              <w:right w:val="single" w:sz="8" w:space="0" w:color="auto"/>
            </w:tcBorders>
            <w:shd w:val="clear" w:color="auto" w:fill="auto"/>
            <w:noWrap/>
            <w:vAlign w:val="center"/>
            <w:hideMark/>
          </w:tcPr>
          <w:p w14:paraId="432A2335" w14:textId="77777777" w:rsidR="00682944" w:rsidRPr="0070148E" w:rsidRDefault="00682944" w:rsidP="00C46D42">
            <w:pPr>
              <w:jc w:val="both"/>
              <w:rPr>
                <w:rFonts w:ascii="Calibri" w:hAnsi="Calibri" w:cs="Calibri"/>
                <w:sz w:val="2"/>
                <w:szCs w:val="2"/>
                <w:lang w:val="en-IE" w:eastAsia="en-IE"/>
              </w:rPr>
            </w:pPr>
            <w:r w:rsidRPr="0070148E">
              <w:rPr>
                <w:rFonts w:ascii="Calibri" w:hAnsi="Calibri" w:cs="Calibri"/>
                <w:sz w:val="2"/>
                <w:szCs w:val="2"/>
                <w:lang w:val="en-IE" w:eastAsia="en-IE"/>
              </w:rPr>
              <w:t> </w:t>
            </w:r>
          </w:p>
        </w:tc>
        <w:tc>
          <w:tcPr>
            <w:tcW w:w="1024" w:type="dxa"/>
            <w:tcBorders>
              <w:top w:val="nil"/>
              <w:left w:val="nil"/>
              <w:bottom w:val="nil"/>
              <w:right w:val="nil"/>
            </w:tcBorders>
            <w:shd w:val="clear" w:color="000000" w:fill="F2F2F2"/>
            <w:noWrap/>
            <w:vAlign w:val="center"/>
            <w:hideMark/>
          </w:tcPr>
          <w:p w14:paraId="429585B1" w14:textId="77777777" w:rsidR="00682944" w:rsidRPr="0070148E" w:rsidRDefault="00682944" w:rsidP="00C46D42">
            <w:pPr>
              <w:jc w:val="both"/>
              <w:rPr>
                <w:rFonts w:ascii="Calibri" w:hAnsi="Calibri" w:cs="Calibri"/>
                <w:sz w:val="2"/>
                <w:szCs w:val="2"/>
                <w:lang w:val="en-IE" w:eastAsia="en-IE"/>
              </w:rPr>
            </w:pPr>
            <w:r w:rsidRPr="0070148E">
              <w:rPr>
                <w:rFonts w:ascii="Calibri" w:hAnsi="Calibri" w:cs="Calibri"/>
                <w:sz w:val="2"/>
                <w:szCs w:val="2"/>
                <w:lang w:val="en-IE" w:eastAsia="en-IE"/>
              </w:rPr>
              <w:t> </w:t>
            </w:r>
          </w:p>
        </w:tc>
        <w:tc>
          <w:tcPr>
            <w:tcW w:w="816" w:type="dxa"/>
            <w:tcBorders>
              <w:top w:val="nil"/>
              <w:left w:val="nil"/>
              <w:bottom w:val="nil"/>
              <w:right w:val="single" w:sz="8" w:space="0" w:color="auto"/>
            </w:tcBorders>
            <w:shd w:val="clear" w:color="000000" w:fill="F2F2F2"/>
            <w:noWrap/>
            <w:vAlign w:val="center"/>
            <w:hideMark/>
          </w:tcPr>
          <w:p w14:paraId="7D369E2E"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r>
      <w:tr w:rsidR="00682944" w:rsidRPr="0070148E" w14:paraId="049356EC"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68D28FE0"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Cost of sales</w:t>
            </w:r>
          </w:p>
        </w:tc>
        <w:tc>
          <w:tcPr>
            <w:tcW w:w="920" w:type="dxa"/>
            <w:tcBorders>
              <w:top w:val="nil"/>
              <w:left w:val="single" w:sz="8" w:space="0" w:color="auto"/>
              <w:bottom w:val="nil"/>
              <w:right w:val="nil"/>
            </w:tcBorders>
            <w:shd w:val="clear" w:color="000000" w:fill="F2F2F2"/>
            <w:noWrap/>
            <w:vAlign w:val="center"/>
            <w:hideMark/>
          </w:tcPr>
          <w:p w14:paraId="70E66DDF"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(1,782)</w:t>
            </w:r>
          </w:p>
        </w:tc>
        <w:tc>
          <w:tcPr>
            <w:tcW w:w="920" w:type="dxa"/>
            <w:tcBorders>
              <w:top w:val="nil"/>
              <w:left w:val="nil"/>
              <w:bottom w:val="nil"/>
              <w:right w:val="single" w:sz="8" w:space="0" w:color="auto"/>
            </w:tcBorders>
            <w:shd w:val="clear" w:color="000000" w:fill="F2F2F2"/>
            <w:noWrap/>
            <w:vAlign w:val="center"/>
            <w:hideMark/>
          </w:tcPr>
          <w:p w14:paraId="5311FA9F"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(1,198)</w:t>
            </w:r>
          </w:p>
        </w:tc>
        <w:tc>
          <w:tcPr>
            <w:tcW w:w="910" w:type="dxa"/>
            <w:tcBorders>
              <w:top w:val="nil"/>
              <w:left w:val="nil"/>
              <w:bottom w:val="nil"/>
              <w:right w:val="nil"/>
            </w:tcBorders>
            <w:shd w:val="clear" w:color="auto" w:fill="auto"/>
            <w:noWrap/>
            <w:vAlign w:val="center"/>
            <w:hideMark/>
          </w:tcPr>
          <w:p w14:paraId="73C89447"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(243)</w:t>
            </w:r>
          </w:p>
        </w:tc>
        <w:tc>
          <w:tcPr>
            <w:tcW w:w="930" w:type="dxa"/>
            <w:tcBorders>
              <w:top w:val="nil"/>
              <w:left w:val="nil"/>
              <w:bottom w:val="nil"/>
              <w:right w:val="single" w:sz="8" w:space="0" w:color="auto"/>
            </w:tcBorders>
            <w:shd w:val="clear" w:color="auto" w:fill="auto"/>
            <w:noWrap/>
            <w:vAlign w:val="center"/>
            <w:hideMark/>
          </w:tcPr>
          <w:p w14:paraId="70ED64EC"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(548)</w:t>
            </w:r>
          </w:p>
        </w:tc>
        <w:tc>
          <w:tcPr>
            <w:tcW w:w="1024" w:type="dxa"/>
            <w:tcBorders>
              <w:top w:val="nil"/>
              <w:left w:val="nil"/>
              <w:bottom w:val="nil"/>
              <w:right w:val="nil"/>
            </w:tcBorders>
            <w:shd w:val="clear" w:color="000000" w:fill="F2F2F2"/>
            <w:noWrap/>
            <w:vAlign w:val="center"/>
            <w:hideMark/>
          </w:tcPr>
          <w:p w14:paraId="5E4598C2"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(1,539)</w:t>
            </w:r>
          </w:p>
        </w:tc>
        <w:tc>
          <w:tcPr>
            <w:tcW w:w="816" w:type="dxa"/>
            <w:tcBorders>
              <w:top w:val="nil"/>
              <w:left w:val="nil"/>
              <w:bottom w:val="nil"/>
              <w:right w:val="single" w:sz="8" w:space="0" w:color="auto"/>
            </w:tcBorders>
            <w:shd w:val="clear" w:color="000000" w:fill="F2F2F2"/>
            <w:noWrap/>
            <w:vAlign w:val="center"/>
            <w:hideMark/>
          </w:tcPr>
          <w:p w14:paraId="2F024164" w14:textId="77777777" w:rsidR="00682944" w:rsidRPr="0070148E" w:rsidRDefault="00682944" w:rsidP="00C46D42">
            <w:pPr>
              <w:jc w:val="right"/>
              <w:rPr>
                <w:rFonts w:ascii="Calibri" w:hAnsi="Calibri" w:cs="Calibri"/>
                <w:color w:val="000000"/>
                <w:sz w:val="20"/>
                <w:lang w:val="en-IE" w:eastAsia="en-IE"/>
              </w:rPr>
            </w:pPr>
            <w:r w:rsidRPr="0070148E">
              <w:rPr>
                <w:rFonts w:ascii="Calibri" w:hAnsi="Calibri" w:cs="Calibri"/>
                <w:color w:val="000000"/>
                <w:sz w:val="20"/>
                <w:lang w:val="en-IE" w:eastAsia="en-IE"/>
              </w:rPr>
              <w:t>(650)</w:t>
            </w:r>
          </w:p>
        </w:tc>
      </w:tr>
      <w:tr w:rsidR="00682944" w:rsidRPr="0070148E" w14:paraId="04605A73"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237A5B0D" w14:textId="77777777" w:rsidR="00682944" w:rsidRPr="0070148E" w:rsidRDefault="00682944" w:rsidP="00C46D42">
            <w:pPr>
              <w:jc w:val="both"/>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Cost of sales as a % of net revenue</w:t>
            </w:r>
          </w:p>
        </w:tc>
        <w:tc>
          <w:tcPr>
            <w:tcW w:w="920" w:type="dxa"/>
            <w:tcBorders>
              <w:top w:val="nil"/>
              <w:left w:val="single" w:sz="8" w:space="0" w:color="auto"/>
              <w:bottom w:val="nil"/>
              <w:right w:val="nil"/>
            </w:tcBorders>
            <w:shd w:val="clear" w:color="000000" w:fill="F2F2F2"/>
            <w:noWrap/>
            <w:vAlign w:val="center"/>
            <w:hideMark/>
          </w:tcPr>
          <w:p w14:paraId="2803C7DB"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33.8%</w:t>
            </w:r>
          </w:p>
        </w:tc>
        <w:tc>
          <w:tcPr>
            <w:tcW w:w="920" w:type="dxa"/>
            <w:tcBorders>
              <w:top w:val="nil"/>
              <w:left w:val="nil"/>
              <w:bottom w:val="nil"/>
              <w:right w:val="single" w:sz="8" w:space="0" w:color="auto"/>
            </w:tcBorders>
            <w:shd w:val="clear" w:color="000000" w:fill="F2F2F2"/>
            <w:noWrap/>
            <w:vAlign w:val="center"/>
            <w:hideMark/>
          </w:tcPr>
          <w:p w14:paraId="3416F700"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28.9%</w:t>
            </w:r>
          </w:p>
        </w:tc>
        <w:tc>
          <w:tcPr>
            <w:tcW w:w="910" w:type="dxa"/>
            <w:tcBorders>
              <w:top w:val="nil"/>
              <w:left w:val="nil"/>
              <w:bottom w:val="nil"/>
              <w:right w:val="nil"/>
            </w:tcBorders>
            <w:shd w:val="clear" w:color="auto" w:fill="auto"/>
            <w:noWrap/>
            <w:vAlign w:val="center"/>
            <w:hideMark/>
          </w:tcPr>
          <w:p w14:paraId="700E77B0"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28.0%</w:t>
            </w:r>
          </w:p>
        </w:tc>
        <w:tc>
          <w:tcPr>
            <w:tcW w:w="930" w:type="dxa"/>
            <w:tcBorders>
              <w:top w:val="nil"/>
              <w:left w:val="nil"/>
              <w:bottom w:val="nil"/>
              <w:right w:val="single" w:sz="8" w:space="0" w:color="auto"/>
            </w:tcBorders>
            <w:shd w:val="clear" w:color="auto" w:fill="auto"/>
            <w:noWrap/>
            <w:vAlign w:val="center"/>
            <w:hideMark/>
          </w:tcPr>
          <w:p w14:paraId="7612A015"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27.3%</w:t>
            </w:r>
          </w:p>
        </w:tc>
        <w:tc>
          <w:tcPr>
            <w:tcW w:w="1024" w:type="dxa"/>
            <w:tcBorders>
              <w:top w:val="nil"/>
              <w:left w:val="nil"/>
              <w:bottom w:val="nil"/>
              <w:right w:val="nil"/>
            </w:tcBorders>
            <w:shd w:val="clear" w:color="000000" w:fill="F2F2F2"/>
            <w:noWrap/>
            <w:vAlign w:val="center"/>
            <w:hideMark/>
          </w:tcPr>
          <w:p w14:paraId="43943D4A"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35.0%</w:t>
            </w:r>
          </w:p>
        </w:tc>
        <w:tc>
          <w:tcPr>
            <w:tcW w:w="816" w:type="dxa"/>
            <w:tcBorders>
              <w:top w:val="nil"/>
              <w:left w:val="nil"/>
              <w:bottom w:val="nil"/>
              <w:right w:val="single" w:sz="8" w:space="0" w:color="auto"/>
            </w:tcBorders>
            <w:shd w:val="clear" w:color="000000" w:fill="F2F2F2"/>
            <w:noWrap/>
            <w:vAlign w:val="center"/>
            <w:hideMark/>
          </w:tcPr>
          <w:p w14:paraId="29001CDF"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30.4%</w:t>
            </w:r>
          </w:p>
        </w:tc>
      </w:tr>
      <w:tr w:rsidR="00682944" w:rsidRPr="0070148E" w14:paraId="4BFFCDCA"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7F7AB388"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920" w:type="dxa"/>
            <w:tcBorders>
              <w:top w:val="nil"/>
              <w:left w:val="single" w:sz="8" w:space="0" w:color="auto"/>
              <w:bottom w:val="nil"/>
              <w:right w:val="nil"/>
            </w:tcBorders>
            <w:shd w:val="clear" w:color="000000" w:fill="F2F2F2"/>
            <w:noWrap/>
            <w:vAlign w:val="center"/>
            <w:hideMark/>
          </w:tcPr>
          <w:p w14:paraId="21466CBB"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20" w:type="dxa"/>
            <w:tcBorders>
              <w:top w:val="nil"/>
              <w:left w:val="nil"/>
              <w:bottom w:val="nil"/>
              <w:right w:val="single" w:sz="8" w:space="0" w:color="auto"/>
            </w:tcBorders>
            <w:shd w:val="clear" w:color="000000" w:fill="F2F2F2"/>
            <w:noWrap/>
            <w:vAlign w:val="center"/>
            <w:hideMark/>
          </w:tcPr>
          <w:p w14:paraId="25C61362"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10" w:type="dxa"/>
            <w:tcBorders>
              <w:top w:val="nil"/>
              <w:left w:val="nil"/>
              <w:bottom w:val="nil"/>
              <w:right w:val="nil"/>
            </w:tcBorders>
            <w:shd w:val="clear" w:color="auto" w:fill="auto"/>
            <w:noWrap/>
            <w:vAlign w:val="center"/>
            <w:hideMark/>
          </w:tcPr>
          <w:p w14:paraId="3AE25B16"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30" w:type="dxa"/>
            <w:tcBorders>
              <w:top w:val="nil"/>
              <w:left w:val="nil"/>
              <w:bottom w:val="nil"/>
              <w:right w:val="single" w:sz="8" w:space="0" w:color="auto"/>
            </w:tcBorders>
            <w:shd w:val="clear" w:color="auto" w:fill="auto"/>
            <w:noWrap/>
            <w:vAlign w:val="center"/>
            <w:hideMark/>
          </w:tcPr>
          <w:p w14:paraId="18CD3595"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24" w:type="dxa"/>
            <w:tcBorders>
              <w:top w:val="nil"/>
              <w:left w:val="nil"/>
              <w:bottom w:val="nil"/>
              <w:right w:val="nil"/>
            </w:tcBorders>
            <w:shd w:val="clear" w:color="000000" w:fill="F2F2F2"/>
            <w:noWrap/>
            <w:vAlign w:val="center"/>
            <w:hideMark/>
          </w:tcPr>
          <w:p w14:paraId="138D5FC3"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816" w:type="dxa"/>
            <w:tcBorders>
              <w:top w:val="nil"/>
              <w:left w:val="nil"/>
              <w:bottom w:val="nil"/>
              <w:right w:val="single" w:sz="8" w:space="0" w:color="auto"/>
            </w:tcBorders>
            <w:shd w:val="clear" w:color="000000" w:fill="F2F2F2"/>
            <w:noWrap/>
            <w:vAlign w:val="center"/>
            <w:hideMark/>
          </w:tcPr>
          <w:p w14:paraId="319F6C05" w14:textId="77777777" w:rsidR="00682944" w:rsidRPr="0070148E" w:rsidRDefault="00682944" w:rsidP="00C46D42">
            <w:pPr>
              <w:jc w:val="right"/>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r>
      <w:tr w:rsidR="00682944" w:rsidRPr="0070148E" w14:paraId="3783A24F"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2F868D49" w14:textId="77777777" w:rsidR="00682944" w:rsidRPr="0070148E" w:rsidRDefault="00682944" w:rsidP="00C46D42">
            <w:pPr>
              <w:jc w:val="both"/>
              <w:rPr>
                <w:rFonts w:ascii="Calibri" w:hAnsi="Calibri" w:cs="Calibri"/>
                <w:b/>
                <w:bCs/>
                <w:color w:val="000000"/>
                <w:sz w:val="20"/>
                <w:lang w:val="en-IE" w:eastAsia="en-IE"/>
              </w:rPr>
            </w:pPr>
            <w:r w:rsidRPr="0070148E">
              <w:rPr>
                <w:rFonts w:ascii="Calibri" w:hAnsi="Calibri" w:cs="Calibri"/>
                <w:b/>
                <w:bCs/>
                <w:color w:val="000000"/>
                <w:sz w:val="20"/>
                <w:lang w:val="en-IE" w:eastAsia="en-IE"/>
              </w:rPr>
              <w:t>Gross profit</w:t>
            </w:r>
          </w:p>
        </w:tc>
        <w:tc>
          <w:tcPr>
            <w:tcW w:w="920" w:type="dxa"/>
            <w:tcBorders>
              <w:top w:val="nil"/>
              <w:left w:val="single" w:sz="8" w:space="0" w:color="auto"/>
              <w:bottom w:val="nil"/>
              <w:right w:val="nil"/>
            </w:tcBorders>
            <w:shd w:val="clear" w:color="000000" w:fill="F2F2F2"/>
            <w:noWrap/>
            <w:vAlign w:val="center"/>
            <w:hideMark/>
          </w:tcPr>
          <w:p w14:paraId="57E6E742"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3,483</w:t>
            </w:r>
          </w:p>
        </w:tc>
        <w:tc>
          <w:tcPr>
            <w:tcW w:w="920" w:type="dxa"/>
            <w:tcBorders>
              <w:top w:val="nil"/>
              <w:left w:val="nil"/>
              <w:bottom w:val="nil"/>
              <w:right w:val="single" w:sz="8" w:space="0" w:color="auto"/>
            </w:tcBorders>
            <w:shd w:val="clear" w:color="000000" w:fill="F2F2F2"/>
            <w:noWrap/>
            <w:vAlign w:val="center"/>
            <w:hideMark/>
          </w:tcPr>
          <w:p w14:paraId="5042C297"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2,946</w:t>
            </w:r>
          </w:p>
        </w:tc>
        <w:tc>
          <w:tcPr>
            <w:tcW w:w="910" w:type="dxa"/>
            <w:tcBorders>
              <w:top w:val="nil"/>
              <w:left w:val="nil"/>
              <w:bottom w:val="nil"/>
              <w:right w:val="nil"/>
            </w:tcBorders>
            <w:shd w:val="clear" w:color="auto" w:fill="auto"/>
            <w:noWrap/>
            <w:vAlign w:val="center"/>
            <w:hideMark/>
          </w:tcPr>
          <w:p w14:paraId="2C2FFF1C"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624</w:t>
            </w:r>
          </w:p>
        </w:tc>
        <w:tc>
          <w:tcPr>
            <w:tcW w:w="930" w:type="dxa"/>
            <w:tcBorders>
              <w:top w:val="nil"/>
              <w:left w:val="nil"/>
              <w:bottom w:val="nil"/>
              <w:right w:val="single" w:sz="8" w:space="0" w:color="auto"/>
            </w:tcBorders>
            <w:shd w:val="clear" w:color="auto" w:fill="auto"/>
            <w:noWrap/>
            <w:vAlign w:val="center"/>
            <w:hideMark/>
          </w:tcPr>
          <w:p w14:paraId="485AB05C"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1,456</w:t>
            </w:r>
          </w:p>
        </w:tc>
        <w:tc>
          <w:tcPr>
            <w:tcW w:w="1024" w:type="dxa"/>
            <w:tcBorders>
              <w:top w:val="nil"/>
              <w:left w:val="nil"/>
              <w:bottom w:val="nil"/>
              <w:right w:val="nil"/>
            </w:tcBorders>
            <w:shd w:val="clear" w:color="000000" w:fill="F2F2F2"/>
            <w:noWrap/>
            <w:vAlign w:val="center"/>
            <w:hideMark/>
          </w:tcPr>
          <w:p w14:paraId="5A2C956F"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2,859</w:t>
            </w:r>
          </w:p>
        </w:tc>
        <w:tc>
          <w:tcPr>
            <w:tcW w:w="816" w:type="dxa"/>
            <w:tcBorders>
              <w:top w:val="nil"/>
              <w:left w:val="nil"/>
              <w:bottom w:val="nil"/>
              <w:right w:val="single" w:sz="8" w:space="0" w:color="auto"/>
            </w:tcBorders>
            <w:shd w:val="clear" w:color="000000" w:fill="F2F2F2"/>
            <w:noWrap/>
            <w:vAlign w:val="center"/>
            <w:hideMark/>
          </w:tcPr>
          <w:p w14:paraId="7B6D9F42"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1,490</w:t>
            </w:r>
          </w:p>
        </w:tc>
      </w:tr>
      <w:tr w:rsidR="00682944" w:rsidRPr="0070148E" w14:paraId="04727916"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4FF689F0"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920" w:type="dxa"/>
            <w:tcBorders>
              <w:top w:val="nil"/>
              <w:left w:val="single" w:sz="8" w:space="0" w:color="auto"/>
              <w:bottom w:val="nil"/>
              <w:right w:val="nil"/>
            </w:tcBorders>
            <w:shd w:val="clear" w:color="000000" w:fill="F2F2F2"/>
            <w:noWrap/>
            <w:vAlign w:val="center"/>
            <w:hideMark/>
          </w:tcPr>
          <w:p w14:paraId="4016A2D7"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20" w:type="dxa"/>
            <w:tcBorders>
              <w:top w:val="nil"/>
              <w:left w:val="nil"/>
              <w:bottom w:val="nil"/>
              <w:right w:val="single" w:sz="8" w:space="0" w:color="auto"/>
            </w:tcBorders>
            <w:shd w:val="clear" w:color="000000" w:fill="F2F2F2"/>
            <w:noWrap/>
            <w:vAlign w:val="center"/>
            <w:hideMark/>
          </w:tcPr>
          <w:p w14:paraId="3F71E61A"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10" w:type="dxa"/>
            <w:tcBorders>
              <w:top w:val="nil"/>
              <w:left w:val="nil"/>
              <w:bottom w:val="nil"/>
              <w:right w:val="nil"/>
            </w:tcBorders>
            <w:shd w:val="clear" w:color="auto" w:fill="auto"/>
            <w:noWrap/>
            <w:vAlign w:val="center"/>
            <w:hideMark/>
          </w:tcPr>
          <w:p w14:paraId="0F953EAD"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30" w:type="dxa"/>
            <w:tcBorders>
              <w:top w:val="nil"/>
              <w:left w:val="nil"/>
              <w:bottom w:val="nil"/>
              <w:right w:val="single" w:sz="8" w:space="0" w:color="auto"/>
            </w:tcBorders>
            <w:shd w:val="clear" w:color="auto" w:fill="auto"/>
            <w:noWrap/>
            <w:vAlign w:val="center"/>
            <w:hideMark/>
          </w:tcPr>
          <w:p w14:paraId="6B923468"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24" w:type="dxa"/>
            <w:tcBorders>
              <w:top w:val="nil"/>
              <w:left w:val="nil"/>
              <w:bottom w:val="nil"/>
              <w:right w:val="nil"/>
            </w:tcBorders>
            <w:shd w:val="clear" w:color="000000" w:fill="F2F2F2"/>
            <w:noWrap/>
            <w:vAlign w:val="center"/>
            <w:hideMark/>
          </w:tcPr>
          <w:p w14:paraId="62F17782"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816" w:type="dxa"/>
            <w:tcBorders>
              <w:top w:val="nil"/>
              <w:left w:val="nil"/>
              <w:bottom w:val="nil"/>
              <w:right w:val="single" w:sz="8" w:space="0" w:color="auto"/>
            </w:tcBorders>
            <w:shd w:val="clear" w:color="000000" w:fill="F2F2F2"/>
            <w:noWrap/>
            <w:vAlign w:val="center"/>
            <w:hideMark/>
          </w:tcPr>
          <w:p w14:paraId="6482AEA2" w14:textId="77777777" w:rsidR="00682944" w:rsidRPr="0070148E" w:rsidRDefault="00682944" w:rsidP="00C46D42">
            <w:pPr>
              <w:jc w:val="right"/>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r>
      <w:tr w:rsidR="00682944" w:rsidRPr="0070148E" w14:paraId="627810D5"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369BFA9D"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Sales and marketing</w:t>
            </w:r>
          </w:p>
        </w:tc>
        <w:tc>
          <w:tcPr>
            <w:tcW w:w="920" w:type="dxa"/>
            <w:tcBorders>
              <w:top w:val="nil"/>
              <w:left w:val="single" w:sz="8" w:space="0" w:color="auto"/>
              <w:bottom w:val="nil"/>
              <w:right w:val="nil"/>
            </w:tcBorders>
            <w:shd w:val="clear" w:color="000000" w:fill="F2F2F2"/>
            <w:noWrap/>
            <w:vAlign w:val="center"/>
            <w:hideMark/>
          </w:tcPr>
          <w:p w14:paraId="18EA26AA"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(1,130)</w:t>
            </w:r>
          </w:p>
        </w:tc>
        <w:tc>
          <w:tcPr>
            <w:tcW w:w="920" w:type="dxa"/>
            <w:tcBorders>
              <w:top w:val="nil"/>
              <w:left w:val="nil"/>
              <w:bottom w:val="nil"/>
              <w:right w:val="single" w:sz="8" w:space="0" w:color="auto"/>
            </w:tcBorders>
            <w:shd w:val="clear" w:color="000000" w:fill="F2F2F2"/>
            <w:noWrap/>
            <w:vAlign w:val="center"/>
            <w:hideMark/>
          </w:tcPr>
          <w:p w14:paraId="69DA0220"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(840)</w:t>
            </w:r>
          </w:p>
        </w:tc>
        <w:tc>
          <w:tcPr>
            <w:tcW w:w="910" w:type="dxa"/>
            <w:tcBorders>
              <w:top w:val="nil"/>
              <w:left w:val="nil"/>
              <w:bottom w:val="nil"/>
              <w:right w:val="nil"/>
            </w:tcBorders>
            <w:shd w:val="clear" w:color="auto" w:fill="auto"/>
            <w:noWrap/>
            <w:vAlign w:val="center"/>
            <w:hideMark/>
          </w:tcPr>
          <w:p w14:paraId="6B907292"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(139)</w:t>
            </w:r>
          </w:p>
        </w:tc>
        <w:tc>
          <w:tcPr>
            <w:tcW w:w="930" w:type="dxa"/>
            <w:tcBorders>
              <w:top w:val="nil"/>
              <w:left w:val="nil"/>
              <w:bottom w:val="nil"/>
              <w:right w:val="single" w:sz="8" w:space="0" w:color="auto"/>
            </w:tcBorders>
            <w:shd w:val="clear" w:color="auto" w:fill="auto"/>
            <w:noWrap/>
            <w:vAlign w:val="center"/>
            <w:hideMark/>
          </w:tcPr>
          <w:p w14:paraId="1F8828ED"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(375)</w:t>
            </w:r>
          </w:p>
        </w:tc>
        <w:tc>
          <w:tcPr>
            <w:tcW w:w="1024" w:type="dxa"/>
            <w:tcBorders>
              <w:top w:val="nil"/>
              <w:left w:val="nil"/>
              <w:bottom w:val="nil"/>
              <w:right w:val="nil"/>
            </w:tcBorders>
            <w:shd w:val="clear" w:color="000000" w:fill="F2F2F2"/>
            <w:noWrap/>
            <w:vAlign w:val="center"/>
            <w:hideMark/>
          </w:tcPr>
          <w:p w14:paraId="4596D680"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(991)</w:t>
            </w:r>
          </w:p>
        </w:tc>
        <w:tc>
          <w:tcPr>
            <w:tcW w:w="816" w:type="dxa"/>
            <w:tcBorders>
              <w:top w:val="nil"/>
              <w:left w:val="nil"/>
              <w:bottom w:val="nil"/>
              <w:right w:val="single" w:sz="8" w:space="0" w:color="auto"/>
            </w:tcBorders>
            <w:shd w:val="clear" w:color="000000" w:fill="F2F2F2"/>
            <w:noWrap/>
            <w:vAlign w:val="center"/>
            <w:hideMark/>
          </w:tcPr>
          <w:p w14:paraId="46AFD480" w14:textId="77777777" w:rsidR="00682944" w:rsidRPr="0070148E" w:rsidRDefault="00682944" w:rsidP="00C46D42">
            <w:pPr>
              <w:jc w:val="right"/>
              <w:rPr>
                <w:rFonts w:ascii="Calibri" w:hAnsi="Calibri" w:cs="Calibri"/>
                <w:color w:val="000000"/>
                <w:sz w:val="20"/>
                <w:lang w:val="en-IE" w:eastAsia="en-IE"/>
              </w:rPr>
            </w:pPr>
            <w:r w:rsidRPr="0070148E">
              <w:rPr>
                <w:rFonts w:ascii="Calibri" w:hAnsi="Calibri" w:cs="Calibri"/>
                <w:color w:val="000000"/>
                <w:sz w:val="20"/>
                <w:lang w:val="en-IE" w:eastAsia="en-IE"/>
              </w:rPr>
              <w:t>(465)</w:t>
            </w:r>
          </w:p>
        </w:tc>
      </w:tr>
      <w:tr w:rsidR="00682944" w:rsidRPr="0070148E" w14:paraId="2EF8CB03"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332AAF85" w14:textId="77777777" w:rsidR="00682944" w:rsidRPr="0070148E" w:rsidRDefault="00682944" w:rsidP="00C46D42">
            <w:pPr>
              <w:jc w:val="both"/>
              <w:rPr>
                <w:rFonts w:ascii="Calibri" w:hAnsi="Calibri" w:cs="Calibri"/>
                <w:b/>
                <w:bCs/>
                <w:color w:val="000000"/>
                <w:sz w:val="20"/>
                <w:lang w:val="en-IE" w:eastAsia="en-IE"/>
              </w:rPr>
            </w:pPr>
            <w:r w:rsidRPr="0070148E">
              <w:rPr>
                <w:rFonts w:ascii="Calibri" w:hAnsi="Calibri" w:cs="Calibri"/>
                <w:b/>
                <w:bCs/>
                <w:color w:val="000000"/>
                <w:sz w:val="20"/>
                <w:lang w:val="en-IE" w:eastAsia="en-IE"/>
              </w:rPr>
              <w:t>Contribution</w:t>
            </w:r>
          </w:p>
        </w:tc>
        <w:tc>
          <w:tcPr>
            <w:tcW w:w="920" w:type="dxa"/>
            <w:tcBorders>
              <w:top w:val="nil"/>
              <w:left w:val="single" w:sz="8" w:space="0" w:color="auto"/>
              <w:bottom w:val="nil"/>
              <w:right w:val="nil"/>
            </w:tcBorders>
            <w:shd w:val="clear" w:color="000000" w:fill="F2F2F2"/>
            <w:noWrap/>
            <w:vAlign w:val="center"/>
            <w:hideMark/>
          </w:tcPr>
          <w:p w14:paraId="079C49A0"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2,353</w:t>
            </w:r>
          </w:p>
        </w:tc>
        <w:tc>
          <w:tcPr>
            <w:tcW w:w="920" w:type="dxa"/>
            <w:tcBorders>
              <w:top w:val="nil"/>
              <w:left w:val="nil"/>
              <w:bottom w:val="nil"/>
              <w:right w:val="single" w:sz="8" w:space="0" w:color="auto"/>
            </w:tcBorders>
            <w:shd w:val="clear" w:color="000000" w:fill="F2F2F2"/>
            <w:noWrap/>
            <w:vAlign w:val="center"/>
            <w:hideMark/>
          </w:tcPr>
          <w:p w14:paraId="11C13D78"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2,105</w:t>
            </w:r>
          </w:p>
        </w:tc>
        <w:tc>
          <w:tcPr>
            <w:tcW w:w="910" w:type="dxa"/>
            <w:tcBorders>
              <w:top w:val="nil"/>
              <w:left w:val="nil"/>
              <w:bottom w:val="nil"/>
              <w:right w:val="nil"/>
            </w:tcBorders>
            <w:shd w:val="clear" w:color="auto" w:fill="auto"/>
            <w:noWrap/>
            <w:vAlign w:val="center"/>
            <w:hideMark/>
          </w:tcPr>
          <w:p w14:paraId="3D5FDCDE"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484</w:t>
            </w:r>
          </w:p>
        </w:tc>
        <w:tc>
          <w:tcPr>
            <w:tcW w:w="930" w:type="dxa"/>
            <w:tcBorders>
              <w:top w:val="nil"/>
              <w:left w:val="nil"/>
              <w:bottom w:val="nil"/>
              <w:right w:val="single" w:sz="8" w:space="0" w:color="auto"/>
            </w:tcBorders>
            <w:shd w:val="clear" w:color="auto" w:fill="auto"/>
            <w:noWrap/>
            <w:vAlign w:val="center"/>
            <w:hideMark/>
          </w:tcPr>
          <w:p w14:paraId="21A8F3F0"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1,081</w:t>
            </w:r>
          </w:p>
        </w:tc>
        <w:tc>
          <w:tcPr>
            <w:tcW w:w="1024" w:type="dxa"/>
            <w:tcBorders>
              <w:top w:val="nil"/>
              <w:left w:val="nil"/>
              <w:bottom w:val="nil"/>
              <w:right w:val="nil"/>
            </w:tcBorders>
            <w:shd w:val="clear" w:color="000000" w:fill="F2F2F2"/>
            <w:noWrap/>
            <w:vAlign w:val="center"/>
            <w:hideMark/>
          </w:tcPr>
          <w:p w14:paraId="69A2F602"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1,868</w:t>
            </w:r>
          </w:p>
        </w:tc>
        <w:tc>
          <w:tcPr>
            <w:tcW w:w="816" w:type="dxa"/>
            <w:tcBorders>
              <w:top w:val="nil"/>
              <w:left w:val="nil"/>
              <w:bottom w:val="nil"/>
              <w:right w:val="single" w:sz="8" w:space="0" w:color="auto"/>
            </w:tcBorders>
            <w:shd w:val="clear" w:color="000000" w:fill="F2F2F2"/>
            <w:noWrap/>
            <w:vAlign w:val="center"/>
            <w:hideMark/>
          </w:tcPr>
          <w:p w14:paraId="2BC490EE"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1,025</w:t>
            </w:r>
          </w:p>
        </w:tc>
      </w:tr>
      <w:tr w:rsidR="00682944" w:rsidRPr="0070148E" w14:paraId="406EF1EB"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1990EFAF"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920" w:type="dxa"/>
            <w:tcBorders>
              <w:top w:val="nil"/>
              <w:left w:val="single" w:sz="8" w:space="0" w:color="auto"/>
              <w:bottom w:val="nil"/>
              <w:right w:val="nil"/>
            </w:tcBorders>
            <w:shd w:val="clear" w:color="000000" w:fill="F2F2F2"/>
            <w:noWrap/>
            <w:vAlign w:val="center"/>
            <w:hideMark/>
          </w:tcPr>
          <w:p w14:paraId="6847CBE3"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20" w:type="dxa"/>
            <w:tcBorders>
              <w:top w:val="nil"/>
              <w:left w:val="nil"/>
              <w:bottom w:val="nil"/>
              <w:right w:val="single" w:sz="8" w:space="0" w:color="auto"/>
            </w:tcBorders>
            <w:shd w:val="clear" w:color="000000" w:fill="F2F2F2"/>
            <w:noWrap/>
            <w:vAlign w:val="center"/>
            <w:hideMark/>
          </w:tcPr>
          <w:p w14:paraId="2565AFF7"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10" w:type="dxa"/>
            <w:tcBorders>
              <w:top w:val="nil"/>
              <w:left w:val="nil"/>
              <w:bottom w:val="nil"/>
              <w:right w:val="nil"/>
            </w:tcBorders>
            <w:shd w:val="clear" w:color="auto" w:fill="auto"/>
            <w:noWrap/>
            <w:vAlign w:val="center"/>
            <w:hideMark/>
          </w:tcPr>
          <w:p w14:paraId="491C4ACE"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30" w:type="dxa"/>
            <w:tcBorders>
              <w:top w:val="nil"/>
              <w:left w:val="nil"/>
              <w:bottom w:val="nil"/>
              <w:right w:val="single" w:sz="8" w:space="0" w:color="auto"/>
            </w:tcBorders>
            <w:shd w:val="clear" w:color="auto" w:fill="auto"/>
            <w:noWrap/>
            <w:vAlign w:val="center"/>
            <w:hideMark/>
          </w:tcPr>
          <w:p w14:paraId="5D6EA3E4"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24" w:type="dxa"/>
            <w:tcBorders>
              <w:top w:val="nil"/>
              <w:left w:val="nil"/>
              <w:bottom w:val="nil"/>
              <w:right w:val="nil"/>
            </w:tcBorders>
            <w:shd w:val="clear" w:color="000000" w:fill="F2F2F2"/>
            <w:noWrap/>
            <w:vAlign w:val="center"/>
            <w:hideMark/>
          </w:tcPr>
          <w:p w14:paraId="7892409C"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816" w:type="dxa"/>
            <w:tcBorders>
              <w:top w:val="nil"/>
              <w:left w:val="nil"/>
              <w:bottom w:val="nil"/>
              <w:right w:val="single" w:sz="8" w:space="0" w:color="auto"/>
            </w:tcBorders>
            <w:shd w:val="clear" w:color="000000" w:fill="F2F2F2"/>
            <w:noWrap/>
            <w:vAlign w:val="center"/>
            <w:hideMark/>
          </w:tcPr>
          <w:p w14:paraId="1DC59843" w14:textId="77777777" w:rsidR="00682944" w:rsidRPr="0070148E" w:rsidRDefault="00682944" w:rsidP="00C46D42">
            <w:pPr>
              <w:jc w:val="right"/>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r>
      <w:tr w:rsidR="00682944" w:rsidRPr="0070148E" w14:paraId="340D21A8"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7B43AB52"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Other operating costs</w:t>
            </w:r>
          </w:p>
        </w:tc>
        <w:tc>
          <w:tcPr>
            <w:tcW w:w="920" w:type="dxa"/>
            <w:tcBorders>
              <w:top w:val="nil"/>
              <w:left w:val="single" w:sz="8" w:space="0" w:color="auto"/>
              <w:bottom w:val="nil"/>
              <w:right w:val="nil"/>
            </w:tcBorders>
            <w:shd w:val="clear" w:color="000000" w:fill="F2F2F2"/>
            <w:noWrap/>
            <w:vAlign w:val="center"/>
            <w:hideMark/>
          </w:tcPr>
          <w:p w14:paraId="6E1058A8"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(997)</w:t>
            </w:r>
          </w:p>
        </w:tc>
        <w:tc>
          <w:tcPr>
            <w:tcW w:w="920" w:type="dxa"/>
            <w:tcBorders>
              <w:top w:val="nil"/>
              <w:left w:val="nil"/>
              <w:bottom w:val="nil"/>
              <w:right w:val="single" w:sz="8" w:space="0" w:color="auto"/>
            </w:tcBorders>
            <w:shd w:val="clear" w:color="000000" w:fill="F2F2F2"/>
            <w:noWrap/>
            <w:vAlign w:val="center"/>
            <w:hideMark/>
          </w:tcPr>
          <w:p w14:paraId="04260638"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(880)</w:t>
            </w:r>
          </w:p>
        </w:tc>
        <w:tc>
          <w:tcPr>
            <w:tcW w:w="910" w:type="dxa"/>
            <w:tcBorders>
              <w:top w:val="nil"/>
              <w:left w:val="nil"/>
              <w:bottom w:val="nil"/>
              <w:right w:val="nil"/>
            </w:tcBorders>
            <w:shd w:val="clear" w:color="auto" w:fill="auto"/>
            <w:noWrap/>
            <w:vAlign w:val="center"/>
            <w:hideMark/>
          </w:tcPr>
          <w:p w14:paraId="41C93616"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(113)</w:t>
            </w:r>
          </w:p>
        </w:tc>
        <w:tc>
          <w:tcPr>
            <w:tcW w:w="930" w:type="dxa"/>
            <w:tcBorders>
              <w:top w:val="nil"/>
              <w:left w:val="nil"/>
              <w:bottom w:val="nil"/>
              <w:right w:val="single" w:sz="8" w:space="0" w:color="auto"/>
            </w:tcBorders>
            <w:shd w:val="clear" w:color="auto" w:fill="auto"/>
            <w:noWrap/>
            <w:vAlign w:val="center"/>
            <w:hideMark/>
          </w:tcPr>
          <w:p w14:paraId="5F2CB61E"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(335)</w:t>
            </w:r>
          </w:p>
        </w:tc>
        <w:tc>
          <w:tcPr>
            <w:tcW w:w="1024" w:type="dxa"/>
            <w:tcBorders>
              <w:top w:val="nil"/>
              <w:left w:val="nil"/>
              <w:bottom w:val="nil"/>
              <w:right w:val="nil"/>
            </w:tcBorders>
            <w:shd w:val="clear" w:color="000000" w:fill="F2F2F2"/>
            <w:noWrap/>
            <w:vAlign w:val="center"/>
            <w:hideMark/>
          </w:tcPr>
          <w:p w14:paraId="51538BB7"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(884)</w:t>
            </w:r>
          </w:p>
        </w:tc>
        <w:tc>
          <w:tcPr>
            <w:tcW w:w="816" w:type="dxa"/>
            <w:tcBorders>
              <w:top w:val="nil"/>
              <w:left w:val="nil"/>
              <w:bottom w:val="nil"/>
              <w:right w:val="single" w:sz="8" w:space="0" w:color="auto"/>
            </w:tcBorders>
            <w:shd w:val="clear" w:color="000000" w:fill="F2F2F2"/>
            <w:noWrap/>
            <w:vAlign w:val="center"/>
            <w:hideMark/>
          </w:tcPr>
          <w:p w14:paraId="0D23DE20"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(544)</w:t>
            </w:r>
          </w:p>
        </w:tc>
      </w:tr>
      <w:tr w:rsidR="00682944" w:rsidRPr="0070148E" w14:paraId="355C01FC"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76D0EE10"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Corporate costs</w:t>
            </w:r>
          </w:p>
        </w:tc>
        <w:tc>
          <w:tcPr>
            <w:tcW w:w="920" w:type="dxa"/>
            <w:tcBorders>
              <w:top w:val="nil"/>
              <w:left w:val="single" w:sz="8" w:space="0" w:color="auto"/>
              <w:bottom w:val="single" w:sz="8" w:space="0" w:color="auto"/>
              <w:right w:val="nil"/>
            </w:tcBorders>
            <w:shd w:val="clear" w:color="000000" w:fill="F2F2F2"/>
            <w:noWrap/>
            <w:vAlign w:val="center"/>
            <w:hideMark/>
          </w:tcPr>
          <w:p w14:paraId="4849D951"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(125)</w:t>
            </w:r>
          </w:p>
        </w:tc>
        <w:tc>
          <w:tcPr>
            <w:tcW w:w="920" w:type="dxa"/>
            <w:tcBorders>
              <w:top w:val="nil"/>
              <w:left w:val="nil"/>
              <w:bottom w:val="single" w:sz="8" w:space="0" w:color="auto"/>
              <w:right w:val="single" w:sz="8" w:space="0" w:color="auto"/>
            </w:tcBorders>
            <w:shd w:val="clear" w:color="000000" w:fill="F2F2F2"/>
            <w:noWrap/>
            <w:vAlign w:val="center"/>
            <w:hideMark/>
          </w:tcPr>
          <w:p w14:paraId="5422DBDB"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(137)</w:t>
            </w:r>
          </w:p>
        </w:tc>
        <w:tc>
          <w:tcPr>
            <w:tcW w:w="910" w:type="dxa"/>
            <w:tcBorders>
              <w:top w:val="nil"/>
              <w:left w:val="nil"/>
              <w:bottom w:val="single" w:sz="8" w:space="0" w:color="auto"/>
              <w:right w:val="nil"/>
            </w:tcBorders>
            <w:shd w:val="clear" w:color="auto" w:fill="auto"/>
            <w:noWrap/>
            <w:vAlign w:val="center"/>
            <w:hideMark/>
          </w:tcPr>
          <w:p w14:paraId="58593BD2"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(29)</w:t>
            </w:r>
          </w:p>
        </w:tc>
        <w:tc>
          <w:tcPr>
            <w:tcW w:w="930" w:type="dxa"/>
            <w:tcBorders>
              <w:top w:val="nil"/>
              <w:left w:val="nil"/>
              <w:bottom w:val="single" w:sz="8" w:space="0" w:color="auto"/>
              <w:right w:val="single" w:sz="8" w:space="0" w:color="auto"/>
            </w:tcBorders>
            <w:shd w:val="clear" w:color="auto" w:fill="auto"/>
            <w:noWrap/>
            <w:vAlign w:val="center"/>
            <w:hideMark/>
          </w:tcPr>
          <w:p w14:paraId="7258CA44"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(82)</w:t>
            </w:r>
          </w:p>
        </w:tc>
        <w:tc>
          <w:tcPr>
            <w:tcW w:w="1024" w:type="dxa"/>
            <w:tcBorders>
              <w:top w:val="nil"/>
              <w:left w:val="nil"/>
              <w:bottom w:val="single" w:sz="8" w:space="0" w:color="auto"/>
              <w:right w:val="nil"/>
            </w:tcBorders>
            <w:shd w:val="clear" w:color="000000" w:fill="F2F2F2"/>
            <w:noWrap/>
            <w:vAlign w:val="center"/>
            <w:hideMark/>
          </w:tcPr>
          <w:p w14:paraId="535490E2"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(95)</w:t>
            </w:r>
          </w:p>
        </w:tc>
        <w:tc>
          <w:tcPr>
            <w:tcW w:w="816" w:type="dxa"/>
            <w:tcBorders>
              <w:top w:val="nil"/>
              <w:left w:val="nil"/>
              <w:bottom w:val="single" w:sz="8" w:space="0" w:color="auto"/>
              <w:right w:val="single" w:sz="8" w:space="0" w:color="auto"/>
            </w:tcBorders>
            <w:shd w:val="clear" w:color="000000" w:fill="F2F2F2"/>
            <w:noWrap/>
            <w:vAlign w:val="center"/>
            <w:hideMark/>
          </w:tcPr>
          <w:p w14:paraId="6E470371" w14:textId="77777777" w:rsidR="00682944" w:rsidRPr="0070148E" w:rsidRDefault="00682944" w:rsidP="00C46D42">
            <w:pPr>
              <w:jc w:val="right"/>
              <w:rPr>
                <w:rFonts w:ascii="Calibri" w:hAnsi="Calibri" w:cs="Calibri"/>
                <w:color w:val="000000"/>
                <w:sz w:val="20"/>
                <w:lang w:val="en-IE" w:eastAsia="en-IE"/>
              </w:rPr>
            </w:pPr>
            <w:r w:rsidRPr="0070148E">
              <w:rPr>
                <w:rFonts w:ascii="Calibri" w:hAnsi="Calibri" w:cs="Calibri"/>
                <w:color w:val="000000"/>
                <w:sz w:val="20"/>
                <w:lang w:val="en-IE" w:eastAsia="en-IE"/>
              </w:rPr>
              <w:t>(55)</w:t>
            </w:r>
          </w:p>
        </w:tc>
      </w:tr>
      <w:tr w:rsidR="00682944" w:rsidRPr="0070148E" w14:paraId="573ABAAC"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25C4E4CF" w14:textId="77777777" w:rsidR="00682944" w:rsidRPr="0070148E" w:rsidRDefault="00682944" w:rsidP="00C46D42">
            <w:pPr>
              <w:jc w:val="both"/>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c>
          <w:tcPr>
            <w:tcW w:w="920" w:type="dxa"/>
            <w:tcBorders>
              <w:top w:val="nil"/>
              <w:left w:val="single" w:sz="8" w:space="0" w:color="auto"/>
              <w:bottom w:val="nil"/>
              <w:right w:val="nil"/>
            </w:tcBorders>
            <w:shd w:val="clear" w:color="000000" w:fill="F2F2F2"/>
            <w:noWrap/>
            <w:vAlign w:val="center"/>
            <w:hideMark/>
          </w:tcPr>
          <w:p w14:paraId="0D8A9EE3"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920" w:type="dxa"/>
            <w:tcBorders>
              <w:top w:val="nil"/>
              <w:left w:val="nil"/>
              <w:bottom w:val="nil"/>
              <w:right w:val="single" w:sz="8" w:space="0" w:color="auto"/>
            </w:tcBorders>
            <w:shd w:val="clear" w:color="000000" w:fill="F2F2F2"/>
            <w:noWrap/>
            <w:vAlign w:val="center"/>
            <w:hideMark/>
          </w:tcPr>
          <w:p w14:paraId="19FE1B19"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910" w:type="dxa"/>
            <w:tcBorders>
              <w:top w:val="nil"/>
              <w:left w:val="nil"/>
              <w:bottom w:val="nil"/>
              <w:right w:val="nil"/>
            </w:tcBorders>
            <w:shd w:val="clear" w:color="auto" w:fill="auto"/>
            <w:noWrap/>
            <w:vAlign w:val="center"/>
            <w:hideMark/>
          </w:tcPr>
          <w:p w14:paraId="44623D23"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930" w:type="dxa"/>
            <w:tcBorders>
              <w:top w:val="nil"/>
              <w:left w:val="nil"/>
              <w:bottom w:val="nil"/>
              <w:right w:val="single" w:sz="8" w:space="0" w:color="auto"/>
            </w:tcBorders>
            <w:shd w:val="clear" w:color="auto" w:fill="auto"/>
            <w:noWrap/>
            <w:vAlign w:val="center"/>
            <w:hideMark/>
          </w:tcPr>
          <w:p w14:paraId="07D04441"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1024" w:type="dxa"/>
            <w:tcBorders>
              <w:top w:val="nil"/>
              <w:left w:val="nil"/>
              <w:bottom w:val="nil"/>
              <w:right w:val="nil"/>
            </w:tcBorders>
            <w:shd w:val="clear" w:color="000000" w:fill="F2F2F2"/>
            <w:noWrap/>
            <w:vAlign w:val="center"/>
            <w:hideMark/>
          </w:tcPr>
          <w:p w14:paraId="5BD7319A"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816" w:type="dxa"/>
            <w:tcBorders>
              <w:top w:val="nil"/>
              <w:left w:val="nil"/>
              <w:bottom w:val="nil"/>
              <w:right w:val="single" w:sz="8" w:space="0" w:color="auto"/>
            </w:tcBorders>
            <w:shd w:val="clear" w:color="000000" w:fill="F2F2F2"/>
            <w:noWrap/>
            <w:vAlign w:val="center"/>
            <w:hideMark/>
          </w:tcPr>
          <w:p w14:paraId="6996BF6D" w14:textId="77777777" w:rsidR="00682944" w:rsidRPr="0070148E" w:rsidRDefault="00682944" w:rsidP="00C46D42">
            <w:pPr>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r>
      <w:tr w:rsidR="00682944" w:rsidRPr="0070148E" w14:paraId="3C228C73"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03183EEA" w14:textId="77777777" w:rsidR="00682944" w:rsidRPr="0070148E" w:rsidRDefault="00682944" w:rsidP="00C46D42">
            <w:pPr>
              <w:jc w:val="both"/>
              <w:rPr>
                <w:rFonts w:ascii="Calibri" w:hAnsi="Calibri" w:cs="Calibri"/>
                <w:b/>
                <w:bCs/>
                <w:color w:val="000000"/>
                <w:sz w:val="20"/>
                <w:lang w:val="en-IE" w:eastAsia="en-IE"/>
              </w:rPr>
            </w:pPr>
            <w:r w:rsidRPr="0070148E">
              <w:rPr>
                <w:rFonts w:ascii="Calibri" w:hAnsi="Calibri" w:cs="Calibri"/>
                <w:b/>
                <w:bCs/>
                <w:color w:val="000000"/>
                <w:sz w:val="20"/>
                <w:lang w:val="en-IE" w:eastAsia="en-IE"/>
              </w:rPr>
              <w:t>Adjusted EBITDA</w:t>
            </w:r>
            <w:r w:rsidRPr="0070148E">
              <w:rPr>
                <w:rFonts w:ascii="Calibri" w:hAnsi="Calibri" w:cs="Calibri"/>
                <w:b/>
                <w:bCs/>
                <w:color w:val="000000"/>
                <w:sz w:val="20"/>
                <w:vertAlign w:val="superscript"/>
                <w:lang w:val="en-IE" w:eastAsia="en-IE"/>
              </w:rPr>
              <w:t>1,2</w:t>
            </w:r>
          </w:p>
        </w:tc>
        <w:tc>
          <w:tcPr>
            <w:tcW w:w="920" w:type="dxa"/>
            <w:tcBorders>
              <w:top w:val="nil"/>
              <w:left w:val="single" w:sz="8" w:space="0" w:color="auto"/>
              <w:bottom w:val="nil"/>
              <w:right w:val="nil"/>
            </w:tcBorders>
            <w:shd w:val="clear" w:color="000000" w:fill="F2F2F2"/>
            <w:noWrap/>
            <w:vAlign w:val="center"/>
            <w:hideMark/>
          </w:tcPr>
          <w:p w14:paraId="54325619"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1,231</w:t>
            </w:r>
          </w:p>
        </w:tc>
        <w:tc>
          <w:tcPr>
            <w:tcW w:w="920" w:type="dxa"/>
            <w:tcBorders>
              <w:top w:val="nil"/>
              <w:left w:val="nil"/>
              <w:bottom w:val="nil"/>
              <w:right w:val="single" w:sz="8" w:space="0" w:color="auto"/>
            </w:tcBorders>
            <w:shd w:val="clear" w:color="000000" w:fill="F2F2F2"/>
            <w:noWrap/>
            <w:vAlign w:val="center"/>
            <w:hideMark/>
          </w:tcPr>
          <w:p w14:paraId="2A1DD4AD"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1,089</w:t>
            </w:r>
          </w:p>
        </w:tc>
        <w:tc>
          <w:tcPr>
            <w:tcW w:w="910" w:type="dxa"/>
            <w:tcBorders>
              <w:top w:val="nil"/>
              <w:left w:val="nil"/>
              <w:bottom w:val="nil"/>
              <w:right w:val="nil"/>
            </w:tcBorders>
            <w:shd w:val="clear" w:color="auto" w:fill="auto"/>
            <w:noWrap/>
            <w:vAlign w:val="center"/>
            <w:hideMark/>
          </w:tcPr>
          <w:p w14:paraId="5574C84A"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342</w:t>
            </w:r>
          </w:p>
        </w:tc>
        <w:tc>
          <w:tcPr>
            <w:tcW w:w="930" w:type="dxa"/>
            <w:tcBorders>
              <w:top w:val="nil"/>
              <w:left w:val="nil"/>
              <w:bottom w:val="nil"/>
              <w:right w:val="single" w:sz="8" w:space="0" w:color="auto"/>
            </w:tcBorders>
            <w:shd w:val="clear" w:color="auto" w:fill="auto"/>
            <w:noWrap/>
            <w:vAlign w:val="center"/>
            <w:hideMark/>
          </w:tcPr>
          <w:p w14:paraId="7C3497BF"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663</w:t>
            </w:r>
          </w:p>
        </w:tc>
        <w:tc>
          <w:tcPr>
            <w:tcW w:w="1024" w:type="dxa"/>
            <w:tcBorders>
              <w:top w:val="nil"/>
              <w:left w:val="nil"/>
              <w:bottom w:val="nil"/>
              <w:right w:val="nil"/>
            </w:tcBorders>
            <w:shd w:val="clear" w:color="000000" w:fill="F2F2F2"/>
            <w:noWrap/>
            <w:vAlign w:val="center"/>
            <w:hideMark/>
          </w:tcPr>
          <w:p w14:paraId="08AE6490"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889</w:t>
            </w:r>
          </w:p>
        </w:tc>
        <w:tc>
          <w:tcPr>
            <w:tcW w:w="816" w:type="dxa"/>
            <w:tcBorders>
              <w:top w:val="nil"/>
              <w:left w:val="nil"/>
              <w:bottom w:val="nil"/>
              <w:right w:val="single" w:sz="8" w:space="0" w:color="auto"/>
            </w:tcBorders>
            <w:shd w:val="clear" w:color="000000" w:fill="F2F2F2"/>
            <w:noWrap/>
            <w:vAlign w:val="center"/>
            <w:hideMark/>
          </w:tcPr>
          <w:p w14:paraId="2554AAA0"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425</w:t>
            </w:r>
          </w:p>
        </w:tc>
      </w:tr>
      <w:tr w:rsidR="00682944" w:rsidRPr="0070148E" w14:paraId="641C7C70"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1472E6D4" w14:textId="77777777" w:rsidR="00682944" w:rsidRPr="0070148E" w:rsidRDefault="00682944" w:rsidP="00C46D42">
            <w:pPr>
              <w:jc w:val="both"/>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Adjusted EBITDA margin</w:t>
            </w:r>
          </w:p>
        </w:tc>
        <w:tc>
          <w:tcPr>
            <w:tcW w:w="920" w:type="dxa"/>
            <w:tcBorders>
              <w:top w:val="nil"/>
              <w:left w:val="single" w:sz="8" w:space="0" w:color="auto"/>
              <w:bottom w:val="nil"/>
              <w:right w:val="nil"/>
            </w:tcBorders>
            <w:shd w:val="clear" w:color="000000" w:fill="F2F2F2"/>
            <w:noWrap/>
            <w:vAlign w:val="center"/>
            <w:hideMark/>
          </w:tcPr>
          <w:p w14:paraId="170E1EB2"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23.4%</w:t>
            </w:r>
          </w:p>
        </w:tc>
        <w:tc>
          <w:tcPr>
            <w:tcW w:w="920" w:type="dxa"/>
            <w:tcBorders>
              <w:top w:val="nil"/>
              <w:left w:val="nil"/>
              <w:bottom w:val="nil"/>
              <w:right w:val="single" w:sz="8" w:space="0" w:color="auto"/>
            </w:tcBorders>
            <w:shd w:val="clear" w:color="000000" w:fill="F2F2F2"/>
            <w:noWrap/>
            <w:vAlign w:val="center"/>
            <w:hideMark/>
          </w:tcPr>
          <w:p w14:paraId="13BC57AD"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26.3%</w:t>
            </w:r>
          </w:p>
        </w:tc>
        <w:tc>
          <w:tcPr>
            <w:tcW w:w="910" w:type="dxa"/>
            <w:tcBorders>
              <w:top w:val="nil"/>
              <w:left w:val="nil"/>
              <w:bottom w:val="nil"/>
              <w:right w:val="nil"/>
            </w:tcBorders>
            <w:shd w:val="clear" w:color="auto" w:fill="auto"/>
            <w:noWrap/>
            <w:vAlign w:val="center"/>
            <w:hideMark/>
          </w:tcPr>
          <w:p w14:paraId="3B7C467D"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39.5%</w:t>
            </w:r>
          </w:p>
        </w:tc>
        <w:tc>
          <w:tcPr>
            <w:tcW w:w="930" w:type="dxa"/>
            <w:tcBorders>
              <w:top w:val="nil"/>
              <w:left w:val="nil"/>
              <w:bottom w:val="nil"/>
              <w:right w:val="single" w:sz="8" w:space="0" w:color="auto"/>
            </w:tcBorders>
            <w:shd w:val="clear" w:color="auto" w:fill="auto"/>
            <w:noWrap/>
            <w:vAlign w:val="center"/>
            <w:hideMark/>
          </w:tcPr>
          <w:p w14:paraId="29A8FD8E"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33.1%</w:t>
            </w:r>
          </w:p>
        </w:tc>
        <w:tc>
          <w:tcPr>
            <w:tcW w:w="1024" w:type="dxa"/>
            <w:tcBorders>
              <w:top w:val="nil"/>
              <w:left w:val="nil"/>
              <w:bottom w:val="nil"/>
              <w:right w:val="nil"/>
            </w:tcBorders>
            <w:shd w:val="clear" w:color="000000" w:fill="F2F2F2"/>
            <w:noWrap/>
            <w:vAlign w:val="center"/>
            <w:hideMark/>
          </w:tcPr>
          <w:p w14:paraId="531409C0"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20.2%</w:t>
            </w:r>
          </w:p>
        </w:tc>
        <w:tc>
          <w:tcPr>
            <w:tcW w:w="816" w:type="dxa"/>
            <w:tcBorders>
              <w:top w:val="nil"/>
              <w:left w:val="nil"/>
              <w:bottom w:val="nil"/>
              <w:right w:val="single" w:sz="8" w:space="0" w:color="auto"/>
            </w:tcBorders>
            <w:shd w:val="clear" w:color="000000" w:fill="F2F2F2"/>
            <w:noWrap/>
            <w:vAlign w:val="center"/>
            <w:hideMark/>
          </w:tcPr>
          <w:p w14:paraId="42C6EA6F"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19.9%</w:t>
            </w:r>
          </w:p>
        </w:tc>
      </w:tr>
      <w:tr w:rsidR="00682944" w:rsidRPr="0070148E" w14:paraId="30AAE77D"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33DEC5E8"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920" w:type="dxa"/>
            <w:tcBorders>
              <w:top w:val="nil"/>
              <w:left w:val="single" w:sz="8" w:space="0" w:color="auto"/>
              <w:bottom w:val="nil"/>
              <w:right w:val="nil"/>
            </w:tcBorders>
            <w:shd w:val="clear" w:color="000000" w:fill="F2F2F2"/>
            <w:noWrap/>
            <w:vAlign w:val="center"/>
            <w:hideMark/>
          </w:tcPr>
          <w:p w14:paraId="045B1A5E"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20" w:type="dxa"/>
            <w:tcBorders>
              <w:top w:val="nil"/>
              <w:left w:val="nil"/>
              <w:bottom w:val="nil"/>
              <w:right w:val="single" w:sz="8" w:space="0" w:color="auto"/>
            </w:tcBorders>
            <w:shd w:val="clear" w:color="000000" w:fill="F2F2F2"/>
            <w:noWrap/>
            <w:vAlign w:val="center"/>
            <w:hideMark/>
          </w:tcPr>
          <w:p w14:paraId="360F4DC2"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10" w:type="dxa"/>
            <w:tcBorders>
              <w:top w:val="nil"/>
              <w:left w:val="nil"/>
              <w:bottom w:val="nil"/>
              <w:right w:val="nil"/>
            </w:tcBorders>
            <w:shd w:val="clear" w:color="auto" w:fill="auto"/>
            <w:noWrap/>
            <w:vAlign w:val="center"/>
            <w:hideMark/>
          </w:tcPr>
          <w:p w14:paraId="0426DB81"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30" w:type="dxa"/>
            <w:tcBorders>
              <w:top w:val="nil"/>
              <w:left w:val="nil"/>
              <w:bottom w:val="nil"/>
              <w:right w:val="single" w:sz="8" w:space="0" w:color="auto"/>
            </w:tcBorders>
            <w:shd w:val="clear" w:color="auto" w:fill="auto"/>
            <w:noWrap/>
            <w:vAlign w:val="center"/>
            <w:hideMark/>
          </w:tcPr>
          <w:p w14:paraId="61BF970A"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24" w:type="dxa"/>
            <w:tcBorders>
              <w:top w:val="nil"/>
              <w:left w:val="nil"/>
              <w:bottom w:val="nil"/>
              <w:right w:val="nil"/>
            </w:tcBorders>
            <w:shd w:val="clear" w:color="000000" w:fill="F2F2F2"/>
            <w:noWrap/>
            <w:vAlign w:val="center"/>
            <w:hideMark/>
          </w:tcPr>
          <w:p w14:paraId="0E1236CC"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816" w:type="dxa"/>
            <w:tcBorders>
              <w:top w:val="nil"/>
              <w:left w:val="nil"/>
              <w:bottom w:val="nil"/>
              <w:right w:val="single" w:sz="8" w:space="0" w:color="auto"/>
            </w:tcBorders>
            <w:shd w:val="clear" w:color="000000" w:fill="F2F2F2"/>
            <w:noWrap/>
            <w:vAlign w:val="center"/>
            <w:hideMark/>
          </w:tcPr>
          <w:p w14:paraId="6BCCF39E" w14:textId="77777777" w:rsidR="00682944" w:rsidRPr="0070148E" w:rsidRDefault="00682944" w:rsidP="00C46D42">
            <w:pPr>
              <w:jc w:val="right"/>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r>
      <w:tr w:rsidR="00682944" w:rsidRPr="0070148E" w14:paraId="3E3FDCB2"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277F8040"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Depreciation and amortisation</w:t>
            </w:r>
          </w:p>
        </w:tc>
        <w:tc>
          <w:tcPr>
            <w:tcW w:w="920" w:type="dxa"/>
            <w:tcBorders>
              <w:top w:val="nil"/>
              <w:left w:val="single" w:sz="8" w:space="0" w:color="auto"/>
              <w:bottom w:val="single" w:sz="8" w:space="0" w:color="auto"/>
              <w:right w:val="nil"/>
            </w:tcBorders>
            <w:shd w:val="clear" w:color="000000" w:fill="F2F2F2"/>
            <w:noWrap/>
            <w:vAlign w:val="center"/>
            <w:hideMark/>
          </w:tcPr>
          <w:p w14:paraId="6167E8EC"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(241)</w:t>
            </w:r>
          </w:p>
        </w:tc>
        <w:tc>
          <w:tcPr>
            <w:tcW w:w="920" w:type="dxa"/>
            <w:tcBorders>
              <w:top w:val="nil"/>
              <w:left w:val="nil"/>
              <w:bottom w:val="single" w:sz="8" w:space="0" w:color="auto"/>
              <w:right w:val="single" w:sz="8" w:space="0" w:color="auto"/>
            </w:tcBorders>
            <w:shd w:val="clear" w:color="000000" w:fill="F2F2F2"/>
            <w:noWrap/>
            <w:vAlign w:val="center"/>
            <w:hideMark/>
          </w:tcPr>
          <w:p w14:paraId="6A5F7F1F"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(220)</w:t>
            </w:r>
          </w:p>
        </w:tc>
        <w:tc>
          <w:tcPr>
            <w:tcW w:w="910" w:type="dxa"/>
            <w:tcBorders>
              <w:top w:val="nil"/>
              <w:left w:val="nil"/>
              <w:bottom w:val="single" w:sz="8" w:space="0" w:color="auto"/>
              <w:right w:val="nil"/>
            </w:tcBorders>
            <w:shd w:val="clear" w:color="auto" w:fill="auto"/>
            <w:noWrap/>
            <w:vAlign w:val="center"/>
            <w:hideMark/>
          </w:tcPr>
          <w:p w14:paraId="6C9CBCD9"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(28)</w:t>
            </w:r>
          </w:p>
        </w:tc>
        <w:tc>
          <w:tcPr>
            <w:tcW w:w="930" w:type="dxa"/>
            <w:tcBorders>
              <w:top w:val="nil"/>
              <w:left w:val="nil"/>
              <w:bottom w:val="single" w:sz="8" w:space="0" w:color="auto"/>
              <w:right w:val="single" w:sz="8" w:space="0" w:color="auto"/>
            </w:tcBorders>
            <w:shd w:val="clear" w:color="auto" w:fill="auto"/>
            <w:noWrap/>
            <w:vAlign w:val="center"/>
            <w:hideMark/>
          </w:tcPr>
          <w:p w14:paraId="5405C2F2"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(75)</w:t>
            </w:r>
          </w:p>
        </w:tc>
        <w:tc>
          <w:tcPr>
            <w:tcW w:w="1024" w:type="dxa"/>
            <w:tcBorders>
              <w:top w:val="nil"/>
              <w:left w:val="nil"/>
              <w:bottom w:val="single" w:sz="8" w:space="0" w:color="auto"/>
              <w:right w:val="nil"/>
            </w:tcBorders>
            <w:shd w:val="clear" w:color="000000" w:fill="F2F2F2"/>
            <w:noWrap/>
            <w:vAlign w:val="center"/>
            <w:hideMark/>
          </w:tcPr>
          <w:p w14:paraId="7C14B054"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(213)</w:t>
            </w:r>
          </w:p>
        </w:tc>
        <w:tc>
          <w:tcPr>
            <w:tcW w:w="816" w:type="dxa"/>
            <w:tcBorders>
              <w:top w:val="nil"/>
              <w:left w:val="nil"/>
              <w:bottom w:val="single" w:sz="8" w:space="0" w:color="auto"/>
              <w:right w:val="single" w:sz="8" w:space="0" w:color="auto"/>
            </w:tcBorders>
            <w:shd w:val="clear" w:color="000000" w:fill="F2F2F2"/>
            <w:noWrap/>
            <w:vAlign w:val="center"/>
            <w:hideMark/>
          </w:tcPr>
          <w:p w14:paraId="40BD6E5E" w14:textId="77777777" w:rsidR="00682944" w:rsidRPr="0070148E" w:rsidRDefault="00682944" w:rsidP="00C46D42">
            <w:pPr>
              <w:jc w:val="right"/>
              <w:rPr>
                <w:rFonts w:ascii="Calibri" w:hAnsi="Calibri" w:cs="Calibri"/>
                <w:color w:val="000000"/>
                <w:sz w:val="20"/>
                <w:lang w:val="en-IE" w:eastAsia="en-IE"/>
              </w:rPr>
            </w:pPr>
            <w:r w:rsidRPr="0070148E">
              <w:rPr>
                <w:rFonts w:ascii="Calibri" w:hAnsi="Calibri" w:cs="Calibri"/>
                <w:color w:val="000000"/>
                <w:sz w:val="20"/>
                <w:lang w:val="en-IE" w:eastAsia="en-IE"/>
              </w:rPr>
              <w:t>(145)</w:t>
            </w:r>
          </w:p>
        </w:tc>
      </w:tr>
      <w:tr w:rsidR="00682944" w:rsidRPr="0070148E" w14:paraId="41D980A1"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33027C9F"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920" w:type="dxa"/>
            <w:tcBorders>
              <w:top w:val="nil"/>
              <w:left w:val="single" w:sz="8" w:space="0" w:color="auto"/>
              <w:bottom w:val="nil"/>
              <w:right w:val="nil"/>
            </w:tcBorders>
            <w:shd w:val="clear" w:color="000000" w:fill="F2F2F2"/>
            <w:noWrap/>
            <w:vAlign w:val="center"/>
            <w:hideMark/>
          </w:tcPr>
          <w:p w14:paraId="01739F15"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20" w:type="dxa"/>
            <w:tcBorders>
              <w:top w:val="nil"/>
              <w:left w:val="nil"/>
              <w:bottom w:val="nil"/>
              <w:right w:val="single" w:sz="8" w:space="0" w:color="auto"/>
            </w:tcBorders>
            <w:shd w:val="clear" w:color="000000" w:fill="F2F2F2"/>
            <w:noWrap/>
            <w:vAlign w:val="center"/>
            <w:hideMark/>
          </w:tcPr>
          <w:p w14:paraId="4BAA8866"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10" w:type="dxa"/>
            <w:tcBorders>
              <w:top w:val="nil"/>
              <w:left w:val="nil"/>
              <w:bottom w:val="nil"/>
              <w:right w:val="nil"/>
            </w:tcBorders>
            <w:shd w:val="clear" w:color="auto" w:fill="auto"/>
            <w:noWrap/>
            <w:vAlign w:val="center"/>
            <w:hideMark/>
          </w:tcPr>
          <w:p w14:paraId="683F8B7E"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30" w:type="dxa"/>
            <w:tcBorders>
              <w:top w:val="nil"/>
              <w:left w:val="nil"/>
              <w:bottom w:val="nil"/>
              <w:right w:val="single" w:sz="8" w:space="0" w:color="auto"/>
            </w:tcBorders>
            <w:shd w:val="clear" w:color="auto" w:fill="auto"/>
            <w:noWrap/>
            <w:vAlign w:val="center"/>
            <w:hideMark/>
          </w:tcPr>
          <w:p w14:paraId="68D74F4A"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24" w:type="dxa"/>
            <w:tcBorders>
              <w:top w:val="nil"/>
              <w:left w:val="nil"/>
              <w:bottom w:val="nil"/>
              <w:right w:val="nil"/>
            </w:tcBorders>
            <w:shd w:val="clear" w:color="000000" w:fill="F2F2F2"/>
            <w:noWrap/>
            <w:vAlign w:val="center"/>
            <w:hideMark/>
          </w:tcPr>
          <w:p w14:paraId="2709C704"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816" w:type="dxa"/>
            <w:tcBorders>
              <w:top w:val="nil"/>
              <w:left w:val="nil"/>
              <w:bottom w:val="nil"/>
              <w:right w:val="single" w:sz="8" w:space="0" w:color="auto"/>
            </w:tcBorders>
            <w:shd w:val="clear" w:color="000000" w:fill="F2F2F2"/>
            <w:noWrap/>
            <w:vAlign w:val="center"/>
            <w:hideMark/>
          </w:tcPr>
          <w:p w14:paraId="3D24A4F8" w14:textId="77777777" w:rsidR="00682944" w:rsidRPr="0070148E" w:rsidRDefault="00682944" w:rsidP="00C46D42">
            <w:pPr>
              <w:jc w:val="right"/>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r>
      <w:tr w:rsidR="00682944" w:rsidRPr="0070148E" w14:paraId="1A50CE9C"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502885B7" w14:textId="77777777" w:rsidR="00682944" w:rsidRPr="0070148E" w:rsidRDefault="00682944" w:rsidP="00C46D42">
            <w:pPr>
              <w:jc w:val="both"/>
              <w:rPr>
                <w:rFonts w:ascii="Calibri" w:hAnsi="Calibri" w:cs="Calibri"/>
                <w:b/>
                <w:bCs/>
                <w:color w:val="000000"/>
                <w:sz w:val="20"/>
                <w:lang w:val="en-IE" w:eastAsia="en-IE"/>
              </w:rPr>
            </w:pPr>
            <w:r w:rsidRPr="0070148E">
              <w:rPr>
                <w:rFonts w:ascii="Calibri" w:hAnsi="Calibri" w:cs="Calibri"/>
                <w:b/>
                <w:bCs/>
                <w:color w:val="000000"/>
                <w:sz w:val="20"/>
                <w:lang w:val="en-IE" w:eastAsia="en-IE"/>
              </w:rPr>
              <w:t>Adjusted</w:t>
            </w:r>
            <w:r w:rsidRPr="0070148E">
              <w:rPr>
                <w:rFonts w:ascii="Calibri" w:hAnsi="Calibri" w:cs="Calibri"/>
                <w:i/>
                <w:iCs/>
                <w:color w:val="000000"/>
                <w:sz w:val="18"/>
                <w:szCs w:val="18"/>
                <w:vertAlign w:val="superscript"/>
                <w:lang w:val="en-IE" w:eastAsia="en-IE"/>
              </w:rPr>
              <w:t xml:space="preserve">1 </w:t>
            </w:r>
            <w:r w:rsidRPr="0070148E">
              <w:rPr>
                <w:rFonts w:ascii="Calibri" w:hAnsi="Calibri" w:cs="Calibri"/>
                <w:b/>
                <w:bCs/>
                <w:color w:val="000000"/>
                <w:sz w:val="20"/>
                <w:lang w:val="en-IE" w:eastAsia="en-IE"/>
              </w:rPr>
              <w:t>operating profit</w:t>
            </w:r>
          </w:p>
        </w:tc>
        <w:tc>
          <w:tcPr>
            <w:tcW w:w="920" w:type="dxa"/>
            <w:tcBorders>
              <w:top w:val="nil"/>
              <w:left w:val="single" w:sz="8" w:space="0" w:color="auto"/>
              <w:bottom w:val="nil"/>
              <w:right w:val="nil"/>
            </w:tcBorders>
            <w:shd w:val="clear" w:color="000000" w:fill="F2F2F2"/>
            <w:noWrap/>
            <w:vAlign w:val="center"/>
            <w:hideMark/>
          </w:tcPr>
          <w:p w14:paraId="3D9EA688"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990</w:t>
            </w:r>
          </w:p>
        </w:tc>
        <w:tc>
          <w:tcPr>
            <w:tcW w:w="920" w:type="dxa"/>
            <w:tcBorders>
              <w:top w:val="nil"/>
              <w:left w:val="nil"/>
              <w:bottom w:val="nil"/>
              <w:right w:val="single" w:sz="8" w:space="0" w:color="auto"/>
            </w:tcBorders>
            <w:shd w:val="clear" w:color="000000" w:fill="F2F2F2"/>
            <w:noWrap/>
            <w:vAlign w:val="center"/>
            <w:hideMark/>
          </w:tcPr>
          <w:p w14:paraId="0A677C36"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869</w:t>
            </w:r>
          </w:p>
        </w:tc>
        <w:tc>
          <w:tcPr>
            <w:tcW w:w="910" w:type="dxa"/>
            <w:tcBorders>
              <w:top w:val="nil"/>
              <w:left w:val="nil"/>
              <w:bottom w:val="nil"/>
              <w:right w:val="nil"/>
            </w:tcBorders>
            <w:shd w:val="clear" w:color="auto" w:fill="auto"/>
            <w:noWrap/>
            <w:vAlign w:val="center"/>
            <w:hideMark/>
          </w:tcPr>
          <w:p w14:paraId="3F14DE10"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314</w:t>
            </w:r>
          </w:p>
        </w:tc>
        <w:tc>
          <w:tcPr>
            <w:tcW w:w="930" w:type="dxa"/>
            <w:tcBorders>
              <w:top w:val="nil"/>
              <w:left w:val="nil"/>
              <w:bottom w:val="nil"/>
              <w:right w:val="single" w:sz="8" w:space="0" w:color="auto"/>
            </w:tcBorders>
            <w:shd w:val="clear" w:color="auto" w:fill="auto"/>
            <w:noWrap/>
            <w:vAlign w:val="center"/>
            <w:hideMark/>
          </w:tcPr>
          <w:p w14:paraId="1E97D95E"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588</w:t>
            </w:r>
          </w:p>
        </w:tc>
        <w:tc>
          <w:tcPr>
            <w:tcW w:w="1024" w:type="dxa"/>
            <w:tcBorders>
              <w:top w:val="nil"/>
              <w:left w:val="nil"/>
              <w:bottom w:val="nil"/>
              <w:right w:val="nil"/>
            </w:tcBorders>
            <w:shd w:val="clear" w:color="000000" w:fill="F2F2F2"/>
            <w:noWrap/>
            <w:vAlign w:val="center"/>
            <w:hideMark/>
          </w:tcPr>
          <w:p w14:paraId="427A9E8D"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676</w:t>
            </w:r>
          </w:p>
        </w:tc>
        <w:tc>
          <w:tcPr>
            <w:tcW w:w="816" w:type="dxa"/>
            <w:tcBorders>
              <w:top w:val="nil"/>
              <w:left w:val="nil"/>
              <w:bottom w:val="nil"/>
              <w:right w:val="single" w:sz="8" w:space="0" w:color="auto"/>
            </w:tcBorders>
            <w:shd w:val="clear" w:color="000000" w:fill="F2F2F2"/>
            <w:noWrap/>
            <w:vAlign w:val="center"/>
            <w:hideMark/>
          </w:tcPr>
          <w:p w14:paraId="752151EC"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281</w:t>
            </w:r>
          </w:p>
        </w:tc>
      </w:tr>
      <w:tr w:rsidR="00682944" w:rsidRPr="0070148E" w14:paraId="6D4CE174" w14:textId="77777777" w:rsidTr="00C46D42">
        <w:trPr>
          <w:trHeight w:val="45"/>
        </w:trPr>
        <w:tc>
          <w:tcPr>
            <w:tcW w:w="2920" w:type="dxa"/>
            <w:tcBorders>
              <w:top w:val="single" w:sz="8" w:space="0" w:color="auto"/>
              <w:left w:val="single" w:sz="8" w:space="0" w:color="auto"/>
              <w:bottom w:val="nil"/>
              <w:right w:val="nil"/>
            </w:tcBorders>
            <w:shd w:val="clear" w:color="auto" w:fill="auto"/>
            <w:noWrap/>
            <w:vAlign w:val="center"/>
            <w:hideMark/>
          </w:tcPr>
          <w:p w14:paraId="29130486" w14:textId="77777777" w:rsidR="00682944" w:rsidRPr="0070148E" w:rsidRDefault="00682944" w:rsidP="00C46D42">
            <w:pPr>
              <w:jc w:val="both"/>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c>
          <w:tcPr>
            <w:tcW w:w="920" w:type="dxa"/>
            <w:tcBorders>
              <w:top w:val="single" w:sz="8" w:space="0" w:color="auto"/>
              <w:left w:val="single" w:sz="8" w:space="0" w:color="auto"/>
              <w:bottom w:val="nil"/>
              <w:right w:val="nil"/>
            </w:tcBorders>
            <w:shd w:val="clear" w:color="000000" w:fill="F2F2F2"/>
            <w:noWrap/>
            <w:vAlign w:val="center"/>
            <w:hideMark/>
          </w:tcPr>
          <w:p w14:paraId="59A157F4"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920" w:type="dxa"/>
            <w:tcBorders>
              <w:top w:val="single" w:sz="8" w:space="0" w:color="auto"/>
              <w:left w:val="nil"/>
              <w:bottom w:val="nil"/>
              <w:right w:val="single" w:sz="8" w:space="0" w:color="auto"/>
            </w:tcBorders>
            <w:shd w:val="clear" w:color="000000" w:fill="F2F2F2"/>
            <w:noWrap/>
            <w:vAlign w:val="center"/>
            <w:hideMark/>
          </w:tcPr>
          <w:p w14:paraId="1DB80C3A"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910" w:type="dxa"/>
            <w:tcBorders>
              <w:top w:val="single" w:sz="8" w:space="0" w:color="auto"/>
              <w:left w:val="nil"/>
              <w:bottom w:val="nil"/>
              <w:right w:val="nil"/>
            </w:tcBorders>
            <w:shd w:val="clear" w:color="auto" w:fill="auto"/>
            <w:noWrap/>
            <w:vAlign w:val="center"/>
            <w:hideMark/>
          </w:tcPr>
          <w:p w14:paraId="38B9C5B8"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930" w:type="dxa"/>
            <w:tcBorders>
              <w:top w:val="single" w:sz="8" w:space="0" w:color="auto"/>
              <w:left w:val="nil"/>
              <w:bottom w:val="nil"/>
              <w:right w:val="nil"/>
            </w:tcBorders>
            <w:shd w:val="clear" w:color="auto" w:fill="auto"/>
            <w:noWrap/>
            <w:vAlign w:val="center"/>
            <w:hideMark/>
          </w:tcPr>
          <w:p w14:paraId="49E2E39C" w14:textId="77777777" w:rsidR="00682944" w:rsidRPr="0070148E" w:rsidRDefault="00682944" w:rsidP="00C46D42">
            <w:pPr>
              <w:jc w:val="right"/>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1024" w:type="dxa"/>
            <w:tcBorders>
              <w:top w:val="single" w:sz="8" w:space="0" w:color="auto"/>
              <w:left w:val="single" w:sz="8" w:space="0" w:color="auto"/>
              <w:bottom w:val="nil"/>
              <w:right w:val="nil"/>
            </w:tcBorders>
            <w:shd w:val="clear" w:color="000000" w:fill="F2F2F2"/>
            <w:noWrap/>
            <w:vAlign w:val="center"/>
            <w:hideMark/>
          </w:tcPr>
          <w:p w14:paraId="2042A141"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816" w:type="dxa"/>
            <w:tcBorders>
              <w:top w:val="single" w:sz="8" w:space="0" w:color="auto"/>
              <w:left w:val="nil"/>
              <w:bottom w:val="nil"/>
              <w:right w:val="single" w:sz="8" w:space="0" w:color="auto"/>
            </w:tcBorders>
            <w:shd w:val="clear" w:color="000000" w:fill="F2F2F2"/>
            <w:noWrap/>
            <w:vAlign w:val="center"/>
            <w:hideMark/>
          </w:tcPr>
          <w:p w14:paraId="3730FC54" w14:textId="77777777" w:rsidR="00682944" w:rsidRPr="0070148E" w:rsidRDefault="00682944" w:rsidP="00C46D42">
            <w:pPr>
              <w:jc w:val="right"/>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r>
      <w:tr w:rsidR="00682944" w:rsidRPr="0070148E" w14:paraId="31D3C08A"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39720F29" w14:textId="77777777" w:rsidR="00682944" w:rsidRPr="0070148E" w:rsidRDefault="00682944" w:rsidP="00C46D42">
            <w:pPr>
              <w:jc w:val="both"/>
              <w:rPr>
                <w:rFonts w:ascii="Calibri" w:hAnsi="Calibri" w:cs="Calibri"/>
                <w:b/>
                <w:bCs/>
                <w:color w:val="000000"/>
                <w:sz w:val="18"/>
                <w:szCs w:val="18"/>
                <w:lang w:val="en-IE" w:eastAsia="en-IE"/>
              </w:rPr>
            </w:pPr>
            <w:r w:rsidRPr="0070148E">
              <w:rPr>
                <w:rFonts w:ascii="Calibri" w:hAnsi="Calibri" w:cs="Calibri"/>
                <w:b/>
                <w:bCs/>
                <w:color w:val="000000"/>
                <w:sz w:val="18"/>
                <w:szCs w:val="18"/>
                <w:lang w:val="en-IE" w:eastAsia="en-IE"/>
              </w:rPr>
              <w:t>Revenue by division</w:t>
            </w:r>
          </w:p>
        </w:tc>
        <w:tc>
          <w:tcPr>
            <w:tcW w:w="920" w:type="dxa"/>
            <w:tcBorders>
              <w:top w:val="nil"/>
              <w:left w:val="single" w:sz="8" w:space="0" w:color="auto"/>
              <w:bottom w:val="nil"/>
              <w:right w:val="nil"/>
            </w:tcBorders>
            <w:shd w:val="clear" w:color="000000" w:fill="F2F2F2"/>
            <w:noWrap/>
            <w:vAlign w:val="center"/>
            <w:hideMark/>
          </w:tcPr>
          <w:p w14:paraId="67BC60A6" w14:textId="77777777" w:rsidR="00682944" w:rsidRPr="0070148E" w:rsidRDefault="00682944" w:rsidP="00C46D42">
            <w:pPr>
              <w:jc w:val="right"/>
              <w:rPr>
                <w:rFonts w:ascii="Calibri" w:hAnsi="Calibri" w:cs="Calibri"/>
                <w:b/>
                <w:bCs/>
                <w:sz w:val="18"/>
                <w:szCs w:val="18"/>
                <w:lang w:val="en-IE" w:eastAsia="en-IE"/>
              </w:rPr>
            </w:pPr>
            <w:r w:rsidRPr="0070148E">
              <w:rPr>
                <w:rFonts w:ascii="Calibri" w:hAnsi="Calibri" w:cs="Calibri"/>
                <w:b/>
                <w:bCs/>
                <w:sz w:val="18"/>
                <w:szCs w:val="18"/>
                <w:lang w:val="en-IE" w:eastAsia="en-IE"/>
              </w:rPr>
              <w:t> </w:t>
            </w:r>
          </w:p>
        </w:tc>
        <w:tc>
          <w:tcPr>
            <w:tcW w:w="920" w:type="dxa"/>
            <w:tcBorders>
              <w:top w:val="nil"/>
              <w:left w:val="nil"/>
              <w:bottom w:val="nil"/>
              <w:right w:val="single" w:sz="8" w:space="0" w:color="auto"/>
            </w:tcBorders>
            <w:shd w:val="clear" w:color="000000" w:fill="F2F2F2"/>
            <w:noWrap/>
            <w:vAlign w:val="center"/>
            <w:hideMark/>
          </w:tcPr>
          <w:p w14:paraId="40D4A875" w14:textId="77777777" w:rsidR="00682944" w:rsidRPr="0070148E" w:rsidRDefault="00682944" w:rsidP="00C46D42">
            <w:pPr>
              <w:jc w:val="right"/>
              <w:rPr>
                <w:rFonts w:ascii="Calibri" w:hAnsi="Calibri" w:cs="Calibri"/>
                <w:b/>
                <w:bCs/>
                <w:sz w:val="18"/>
                <w:szCs w:val="18"/>
                <w:lang w:val="en-IE" w:eastAsia="en-IE"/>
              </w:rPr>
            </w:pPr>
            <w:r w:rsidRPr="0070148E">
              <w:rPr>
                <w:rFonts w:ascii="Calibri" w:hAnsi="Calibri" w:cs="Calibri"/>
                <w:b/>
                <w:bCs/>
                <w:sz w:val="18"/>
                <w:szCs w:val="18"/>
                <w:lang w:val="en-IE" w:eastAsia="en-IE"/>
              </w:rPr>
              <w:t> </w:t>
            </w:r>
          </w:p>
        </w:tc>
        <w:tc>
          <w:tcPr>
            <w:tcW w:w="910" w:type="dxa"/>
            <w:tcBorders>
              <w:top w:val="nil"/>
              <w:left w:val="nil"/>
              <w:bottom w:val="nil"/>
              <w:right w:val="nil"/>
            </w:tcBorders>
            <w:shd w:val="clear" w:color="auto" w:fill="auto"/>
            <w:noWrap/>
            <w:vAlign w:val="center"/>
            <w:hideMark/>
          </w:tcPr>
          <w:p w14:paraId="394F566A" w14:textId="77777777" w:rsidR="00682944" w:rsidRPr="0070148E" w:rsidRDefault="00682944" w:rsidP="00C46D42">
            <w:pPr>
              <w:jc w:val="right"/>
              <w:rPr>
                <w:rFonts w:ascii="Calibri" w:hAnsi="Calibri" w:cs="Calibri"/>
                <w:b/>
                <w:bCs/>
                <w:sz w:val="18"/>
                <w:szCs w:val="18"/>
                <w:lang w:val="en-IE" w:eastAsia="en-IE"/>
              </w:rPr>
            </w:pPr>
          </w:p>
        </w:tc>
        <w:tc>
          <w:tcPr>
            <w:tcW w:w="930" w:type="dxa"/>
            <w:tcBorders>
              <w:top w:val="nil"/>
              <w:left w:val="nil"/>
              <w:bottom w:val="nil"/>
              <w:right w:val="nil"/>
            </w:tcBorders>
            <w:shd w:val="clear" w:color="auto" w:fill="auto"/>
            <w:noWrap/>
            <w:vAlign w:val="center"/>
            <w:hideMark/>
          </w:tcPr>
          <w:p w14:paraId="33B2E60B" w14:textId="77777777" w:rsidR="00682944" w:rsidRPr="0070148E" w:rsidRDefault="00682944" w:rsidP="00C46D42">
            <w:pPr>
              <w:jc w:val="right"/>
              <w:rPr>
                <w:rFonts w:ascii="Times New Roman" w:hAnsi="Times New Roman"/>
                <w:sz w:val="20"/>
                <w:lang w:val="en-IE" w:eastAsia="en-IE"/>
              </w:rPr>
            </w:pPr>
          </w:p>
        </w:tc>
        <w:tc>
          <w:tcPr>
            <w:tcW w:w="1024" w:type="dxa"/>
            <w:tcBorders>
              <w:top w:val="nil"/>
              <w:left w:val="single" w:sz="8" w:space="0" w:color="auto"/>
              <w:bottom w:val="nil"/>
              <w:right w:val="nil"/>
            </w:tcBorders>
            <w:shd w:val="clear" w:color="000000" w:fill="F2F2F2"/>
            <w:noWrap/>
            <w:vAlign w:val="center"/>
            <w:hideMark/>
          </w:tcPr>
          <w:p w14:paraId="712FFD0C"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 </w:t>
            </w:r>
          </w:p>
        </w:tc>
        <w:tc>
          <w:tcPr>
            <w:tcW w:w="816" w:type="dxa"/>
            <w:tcBorders>
              <w:top w:val="nil"/>
              <w:left w:val="nil"/>
              <w:bottom w:val="nil"/>
              <w:right w:val="single" w:sz="8" w:space="0" w:color="auto"/>
            </w:tcBorders>
            <w:shd w:val="clear" w:color="000000" w:fill="F2F2F2"/>
            <w:noWrap/>
            <w:vAlign w:val="center"/>
            <w:hideMark/>
          </w:tcPr>
          <w:p w14:paraId="590BB962"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 </w:t>
            </w:r>
          </w:p>
        </w:tc>
      </w:tr>
      <w:tr w:rsidR="00682944" w:rsidRPr="0070148E" w14:paraId="7B5703D4"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238E431B"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PPB</w:t>
            </w:r>
          </w:p>
        </w:tc>
        <w:tc>
          <w:tcPr>
            <w:tcW w:w="920" w:type="dxa"/>
            <w:tcBorders>
              <w:top w:val="nil"/>
              <w:left w:val="single" w:sz="8" w:space="0" w:color="auto"/>
              <w:bottom w:val="nil"/>
              <w:right w:val="nil"/>
            </w:tcBorders>
            <w:shd w:val="clear" w:color="000000" w:fill="F2F2F2"/>
            <w:noWrap/>
            <w:vAlign w:val="center"/>
            <w:hideMark/>
          </w:tcPr>
          <w:p w14:paraId="23B11589"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1,294</w:t>
            </w:r>
          </w:p>
        </w:tc>
        <w:tc>
          <w:tcPr>
            <w:tcW w:w="920" w:type="dxa"/>
            <w:tcBorders>
              <w:top w:val="nil"/>
              <w:left w:val="nil"/>
              <w:bottom w:val="nil"/>
              <w:right w:val="single" w:sz="8" w:space="0" w:color="auto"/>
            </w:tcBorders>
            <w:shd w:val="clear" w:color="000000" w:fill="F2F2F2"/>
            <w:noWrap/>
            <w:vAlign w:val="center"/>
            <w:hideMark/>
          </w:tcPr>
          <w:p w14:paraId="5B94017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1,323</w:t>
            </w:r>
          </w:p>
        </w:tc>
        <w:tc>
          <w:tcPr>
            <w:tcW w:w="910" w:type="dxa"/>
            <w:tcBorders>
              <w:top w:val="nil"/>
              <w:left w:val="nil"/>
              <w:bottom w:val="nil"/>
              <w:right w:val="nil"/>
            </w:tcBorders>
            <w:shd w:val="clear" w:color="auto" w:fill="auto"/>
            <w:noWrap/>
            <w:vAlign w:val="center"/>
            <w:hideMark/>
          </w:tcPr>
          <w:p w14:paraId="5809CE48" w14:textId="77777777" w:rsidR="00682944" w:rsidRPr="0070148E" w:rsidRDefault="00682944" w:rsidP="00C46D42">
            <w:pPr>
              <w:jc w:val="right"/>
              <w:rPr>
                <w:rFonts w:ascii="Calibri" w:hAnsi="Calibri" w:cs="Calibri"/>
                <w:color w:val="000000"/>
                <w:sz w:val="18"/>
                <w:szCs w:val="18"/>
                <w:lang w:val="en-IE" w:eastAsia="en-IE"/>
              </w:rPr>
            </w:pPr>
            <w:r>
              <w:rPr>
                <w:rFonts w:ascii="Calibri" w:hAnsi="Calibri" w:cs="Calibri"/>
                <w:color w:val="000000"/>
                <w:sz w:val="18"/>
                <w:szCs w:val="18"/>
                <w:lang w:val="en-IE" w:eastAsia="en-IE"/>
              </w:rPr>
              <w:t>-</w:t>
            </w:r>
          </w:p>
        </w:tc>
        <w:tc>
          <w:tcPr>
            <w:tcW w:w="930" w:type="dxa"/>
            <w:tcBorders>
              <w:top w:val="nil"/>
              <w:left w:val="nil"/>
              <w:bottom w:val="nil"/>
              <w:right w:val="single" w:sz="8" w:space="0" w:color="auto"/>
            </w:tcBorders>
            <w:shd w:val="clear" w:color="auto" w:fill="auto"/>
            <w:noWrap/>
            <w:vAlign w:val="center"/>
            <w:hideMark/>
          </w:tcPr>
          <w:p w14:paraId="0B3B9100"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5</w:t>
            </w:r>
          </w:p>
        </w:tc>
        <w:tc>
          <w:tcPr>
            <w:tcW w:w="1024" w:type="dxa"/>
            <w:tcBorders>
              <w:top w:val="nil"/>
              <w:left w:val="nil"/>
              <w:bottom w:val="nil"/>
              <w:right w:val="nil"/>
            </w:tcBorders>
            <w:shd w:val="clear" w:color="000000" w:fill="F2F2F2"/>
            <w:noWrap/>
            <w:vAlign w:val="center"/>
            <w:hideMark/>
          </w:tcPr>
          <w:p w14:paraId="0736759C"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1,294</w:t>
            </w:r>
          </w:p>
        </w:tc>
        <w:tc>
          <w:tcPr>
            <w:tcW w:w="816" w:type="dxa"/>
            <w:tcBorders>
              <w:top w:val="nil"/>
              <w:left w:val="nil"/>
              <w:bottom w:val="nil"/>
              <w:right w:val="single" w:sz="8" w:space="0" w:color="auto"/>
            </w:tcBorders>
            <w:shd w:val="clear" w:color="000000" w:fill="F2F2F2"/>
            <w:noWrap/>
            <w:vAlign w:val="center"/>
            <w:hideMark/>
          </w:tcPr>
          <w:p w14:paraId="4F4A9586"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1,318</w:t>
            </w:r>
          </w:p>
        </w:tc>
      </w:tr>
      <w:tr w:rsidR="00682944" w:rsidRPr="0070148E" w14:paraId="1FEFE5A8"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543AC72A"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SBG</w:t>
            </w:r>
          </w:p>
        </w:tc>
        <w:tc>
          <w:tcPr>
            <w:tcW w:w="920" w:type="dxa"/>
            <w:tcBorders>
              <w:top w:val="nil"/>
              <w:left w:val="single" w:sz="8" w:space="0" w:color="auto"/>
              <w:bottom w:val="nil"/>
              <w:right w:val="nil"/>
            </w:tcBorders>
            <w:shd w:val="clear" w:color="000000" w:fill="F2F2F2"/>
            <w:noWrap/>
            <w:vAlign w:val="center"/>
            <w:hideMark/>
          </w:tcPr>
          <w:p w14:paraId="6DF76681"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975</w:t>
            </w:r>
          </w:p>
        </w:tc>
        <w:tc>
          <w:tcPr>
            <w:tcW w:w="920" w:type="dxa"/>
            <w:tcBorders>
              <w:top w:val="nil"/>
              <w:left w:val="nil"/>
              <w:bottom w:val="nil"/>
              <w:right w:val="single" w:sz="8" w:space="0" w:color="auto"/>
            </w:tcBorders>
            <w:shd w:val="clear" w:color="000000" w:fill="F2F2F2"/>
            <w:noWrap/>
            <w:vAlign w:val="center"/>
            <w:hideMark/>
          </w:tcPr>
          <w:p w14:paraId="4724514F"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736</w:t>
            </w:r>
          </w:p>
        </w:tc>
        <w:tc>
          <w:tcPr>
            <w:tcW w:w="910" w:type="dxa"/>
            <w:tcBorders>
              <w:top w:val="nil"/>
              <w:left w:val="nil"/>
              <w:bottom w:val="nil"/>
              <w:right w:val="nil"/>
            </w:tcBorders>
            <w:shd w:val="clear" w:color="auto" w:fill="auto"/>
            <w:noWrap/>
            <w:vAlign w:val="center"/>
            <w:hideMark/>
          </w:tcPr>
          <w:p w14:paraId="575013A6"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290</w:t>
            </w:r>
          </w:p>
        </w:tc>
        <w:tc>
          <w:tcPr>
            <w:tcW w:w="930" w:type="dxa"/>
            <w:tcBorders>
              <w:top w:val="nil"/>
              <w:left w:val="nil"/>
              <w:bottom w:val="nil"/>
              <w:right w:val="nil"/>
            </w:tcBorders>
            <w:shd w:val="clear" w:color="auto" w:fill="auto"/>
            <w:noWrap/>
            <w:vAlign w:val="center"/>
            <w:hideMark/>
          </w:tcPr>
          <w:p w14:paraId="360E99E0"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736</w:t>
            </w:r>
          </w:p>
        </w:tc>
        <w:tc>
          <w:tcPr>
            <w:tcW w:w="1024" w:type="dxa"/>
            <w:tcBorders>
              <w:top w:val="nil"/>
              <w:left w:val="single" w:sz="8" w:space="0" w:color="auto"/>
              <w:bottom w:val="nil"/>
              <w:right w:val="nil"/>
            </w:tcBorders>
            <w:shd w:val="clear" w:color="000000" w:fill="F2F2F2"/>
            <w:noWrap/>
            <w:vAlign w:val="center"/>
            <w:hideMark/>
          </w:tcPr>
          <w:p w14:paraId="693206A8"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685</w:t>
            </w:r>
          </w:p>
        </w:tc>
        <w:tc>
          <w:tcPr>
            <w:tcW w:w="816" w:type="dxa"/>
            <w:tcBorders>
              <w:top w:val="nil"/>
              <w:left w:val="nil"/>
              <w:bottom w:val="nil"/>
              <w:right w:val="single" w:sz="8" w:space="0" w:color="auto"/>
            </w:tcBorders>
            <w:shd w:val="clear" w:color="000000" w:fill="F2F2F2"/>
            <w:noWrap/>
            <w:vAlign w:val="center"/>
            <w:hideMark/>
          </w:tcPr>
          <w:p w14:paraId="3F364488" w14:textId="77777777" w:rsidR="00682944" w:rsidRPr="0070148E" w:rsidRDefault="00682944" w:rsidP="00C46D42">
            <w:pPr>
              <w:jc w:val="right"/>
              <w:rPr>
                <w:rFonts w:ascii="Calibri" w:hAnsi="Calibri" w:cs="Calibri"/>
                <w:color w:val="000000"/>
                <w:sz w:val="18"/>
                <w:szCs w:val="18"/>
                <w:lang w:val="en-IE" w:eastAsia="en-IE"/>
              </w:rPr>
            </w:pPr>
            <w:r>
              <w:rPr>
                <w:rFonts w:ascii="Calibri" w:hAnsi="Calibri" w:cs="Calibri"/>
                <w:color w:val="000000"/>
                <w:sz w:val="18"/>
                <w:szCs w:val="18"/>
                <w:lang w:val="en-IE" w:eastAsia="en-IE"/>
              </w:rPr>
              <w:t>-</w:t>
            </w:r>
            <w:r w:rsidRPr="0070148E">
              <w:rPr>
                <w:rFonts w:ascii="Calibri" w:hAnsi="Calibri" w:cs="Calibri"/>
                <w:color w:val="000000"/>
                <w:sz w:val="18"/>
                <w:szCs w:val="18"/>
                <w:lang w:val="en-IE" w:eastAsia="en-IE"/>
              </w:rPr>
              <w:t> </w:t>
            </w:r>
          </w:p>
        </w:tc>
      </w:tr>
      <w:tr w:rsidR="00682944" w:rsidRPr="0070148E" w14:paraId="15417CED"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514A261D"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PokerStars</w:t>
            </w:r>
          </w:p>
        </w:tc>
        <w:tc>
          <w:tcPr>
            <w:tcW w:w="920" w:type="dxa"/>
            <w:tcBorders>
              <w:top w:val="nil"/>
              <w:left w:val="single" w:sz="8" w:space="0" w:color="auto"/>
              <w:bottom w:val="nil"/>
              <w:right w:val="nil"/>
            </w:tcBorders>
            <w:shd w:val="clear" w:color="000000" w:fill="F2F2F2"/>
            <w:noWrap/>
            <w:vAlign w:val="center"/>
            <w:hideMark/>
          </w:tcPr>
          <w:p w14:paraId="24A4F656"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1,225</w:t>
            </w:r>
          </w:p>
        </w:tc>
        <w:tc>
          <w:tcPr>
            <w:tcW w:w="920" w:type="dxa"/>
            <w:tcBorders>
              <w:top w:val="nil"/>
              <w:left w:val="nil"/>
              <w:bottom w:val="nil"/>
              <w:right w:val="single" w:sz="8" w:space="0" w:color="auto"/>
            </w:tcBorders>
            <w:shd w:val="clear" w:color="000000" w:fill="F2F2F2"/>
            <w:noWrap/>
            <w:vAlign w:val="center"/>
            <w:hideMark/>
          </w:tcPr>
          <w:p w14:paraId="678B05E0"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1,018</w:t>
            </w:r>
          </w:p>
        </w:tc>
        <w:tc>
          <w:tcPr>
            <w:tcW w:w="910" w:type="dxa"/>
            <w:tcBorders>
              <w:top w:val="nil"/>
              <w:left w:val="nil"/>
              <w:bottom w:val="nil"/>
              <w:right w:val="nil"/>
            </w:tcBorders>
            <w:shd w:val="clear" w:color="auto" w:fill="auto"/>
            <w:noWrap/>
            <w:vAlign w:val="center"/>
            <w:hideMark/>
          </w:tcPr>
          <w:p w14:paraId="5B6D4AE6"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468</w:t>
            </w:r>
          </w:p>
        </w:tc>
        <w:tc>
          <w:tcPr>
            <w:tcW w:w="930" w:type="dxa"/>
            <w:tcBorders>
              <w:top w:val="nil"/>
              <w:left w:val="nil"/>
              <w:bottom w:val="nil"/>
              <w:right w:val="nil"/>
            </w:tcBorders>
            <w:shd w:val="clear" w:color="auto" w:fill="auto"/>
            <w:noWrap/>
            <w:vAlign w:val="center"/>
            <w:hideMark/>
          </w:tcPr>
          <w:p w14:paraId="0ADF424F"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1,018</w:t>
            </w:r>
          </w:p>
        </w:tc>
        <w:tc>
          <w:tcPr>
            <w:tcW w:w="1024" w:type="dxa"/>
            <w:tcBorders>
              <w:top w:val="nil"/>
              <w:left w:val="single" w:sz="8" w:space="0" w:color="auto"/>
              <w:bottom w:val="nil"/>
              <w:right w:val="nil"/>
            </w:tcBorders>
            <w:shd w:val="clear" w:color="000000" w:fill="F2F2F2"/>
            <w:noWrap/>
            <w:vAlign w:val="center"/>
            <w:hideMark/>
          </w:tcPr>
          <w:p w14:paraId="31FF81A1"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757</w:t>
            </w:r>
          </w:p>
        </w:tc>
        <w:tc>
          <w:tcPr>
            <w:tcW w:w="816" w:type="dxa"/>
            <w:tcBorders>
              <w:top w:val="nil"/>
              <w:left w:val="nil"/>
              <w:bottom w:val="nil"/>
              <w:right w:val="single" w:sz="8" w:space="0" w:color="auto"/>
            </w:tcBorders>
            <w:shd w:val="clear" w:color="000000" w:fill="F2F2F2"/>
            <w:noWrap/>
            <w:vAlign w:val="center"/>
            <w:hideMark/>
          </w:tcPr>
          <w:p w14:paraId="321CC86B" w14:textId="77777777" w:rsidR="00682944" w:rsidRPr="0070148E" w:rsidRDefault="00682944" w:rsidP="00C46D42">
            <w:pPr>
              <w:jc w:val="right"/>
              <w:rPr>
                <w:rFonts w:ascii="Calibri" w:hAnsi="Calibri" w:cs="Calibri"/>
                <w:color w:val="000000"/>
                <w:sz w:val="18"/>
                <w:szCs w:val="18"/>
                <w:lang w:val="en-IE" w:eastAsia="en-IE"/>
              </w:rPr>
            </w:pPr>
            <w:r>
              <w:rPr>
                <w:rFonts w:ascii="Calibri" w:hAnsi="Calibri" w:cs="Calibri"/>
                <w:color w:val="000000"/>
                <w:sz w:val="18"/>
                <w:szCs w:val="18"/>
                <w:lang w:val="en-IE" w:eastAsia="en-IE"/>
              </w:rPr>
              <w:t>-</w:t>
            </w:r>
            <w:r w:rsidRPr="0070148E">
              <w:rPr>
                <w:rFonts w:ascii="Calibri" w:hAnsi="Calibri" w:cs="Calibri"/>
                <w:color w:val="000000"/>
                <w:sz w:val="18"/>
                <w:szCs w:val="18"/>
                <w:lang w:val="en-IE" w:eastAsia="en-IE"/>
              </w:rPr>
              <w:t> </w:t>
            </w:r>
          </w:p>
        </w:tc>
      </w:tr>
      <w:tr w:rsidR="00682944" w:rsidRPr="0070148E" w14:paraId="5D19B649"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0C625197"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Australia</w:t>
            </w:r>
          </w:p>
        </w:tc>
        <w:tc>
          <w:tcPr>
            <w:tcW w:w="920" w:type="dxa"/>
            <w:tcBorders>
              <w:top w:val="nil"/>
              <w:left w:val="single" w:sz="8" w:space="0" w:color="auto"/>
              <w:bottom w:val="nil"/>
              <w:right w:val="nil"/>
            </w:tcBorders>
            <w:shd w:val="clear" w:color="000000" w:fill="F2F2F2"/>
            <w:noWrap/>
            <w:vAlign w:val="center"/>
            <w:hideMark/>
          </w:tcPr>
          <w:p w14:paraId="32E0B7E4"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1,075</w:t>
            </w:r>
          </w:p>
        </w:tc>
        <w:tc>
          <w:tcPr>
            <w:tcW w:w="920" w:type="dxa"/>
            <w:tcBorders>
              <w:top w:val="nil"/>
              <w:left w:val="nil"/>
              <w:bottom w:val="nil"/>
              <w:right w:val="single" w:sz="8" w:space="0" w:color="auto"/>
            </w:tcBorders>
            <w:shd w:val="clear" w:color="000000" w:fill="F2F2F2"/>
            <w:noWrap/>
            <w:vAlign w:val="center"/>
            <w:hideMark/>
          </w:tcPr>
          <w:p w14:paraId="71FB7BD8"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681</w:t>
            </w:r>
          </w:p>
        </w:tc>
        <w:tc>
          <w:tcPr>
            <w:tcW w:w="910" w:type="dxa"/>
            <w:tcBorders>
              <w:top w:val="nil"/>
              <w:left w:val="nil"/>
              <w:bottom w:val="nil"/>
              <w:right w:val="nil"/>
            </w:tcBorders>
            <w:shd w:val="clear" w:color="auto" w:fill="auto"/>
            <w:noWrap/>
            <w:vAlign w:val="center"/>
            <w:hideMark/>
          </w:tcPr>
          <w:p w14:paraId="57CAFB63"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87</w:t>
            </w:r>
          </w:p>
        </w:tc>
        <w:tc>
          <w:tcPr>
            <w:tcW w:w="930" w:type="dxa"/>
            <w:tcBorders>
              <w:top w:val="nil"/>
              <w:left w:val="nil"/>
              <w:bottom w:val="nil"/>
              <w:right w:val="nil"/>
            </w:tcBorders>
            <w:shd w:val="clear" w:color="auto" w:fill="auto"/>
            <w:noWrap/>
            <w:vAlign w:val="center"/>
            <w:hideMark/>
          </w:tcPr>
          <w:p w14:paraId="211AF0CA"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235</w:t>
            </w:r>
          </w:p>
        </w:tc>
        <w:tc>
          <w:tcPr>
            <w:tcW w:w="1024" w:type="dxa"/>
            <w:tcBorders>
              <w:top w:val="nil"/>
              <w:left w:val="single" w:sz="8" w:space="0" w:color="auto"/>
              <w:bottom w:val="nil"/>
              <w:right w:val="nil"/>
            </w:tcBorders>
            <w:shd w:val="clear" w:color="000000" w:fill="F2F2F2"/>
            <w:noWrap/>
            <w:vAlign w:val="center"/>
            <w:hideMark/>
          </w:tcPr>
          <w:p w14:paraId="21943779"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989</w:t>
            </w:r>
          </w:p>
        </w:tc>
        <w:tc>
          <w:tcPr>
            <w:tcW w:w="816" w:type="dxa"/>
            <w:tcBorders>
              <w:top w:val="nil"/>
              <w:left w:val="nil"/>
              <w:bottom w:val="nil"/>
              <w:right w:val="single" w:sz="8" w:space="0" w:color="auto"/>
            </w:tcBorders>
            <w:shd w:val="clear" w:color="000000" w:fill="F2F2F2"/>
            <w:noWrap/>
            <w:vAlign w:val="center"/>
            <w:hideMark/>
          </w:tcPr>
          <w:p w14:paraId="4E20D860"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446</w:t>
            </w:r>
          </w:p>
        </w:tc>
      </w:tr>
      <w:tr w:rsidR="00682944" w:rsidRPr="0070148E" w14:paraId="27EDAD58"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3E72FF70"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US</w:t>
            </w:r>
          </w:p>
        </w:tc>
        <w:tc>
          <w:tcPr>
            <w:tcW w:w="920" w:type="dxa"/>
            <w:tcBorders>
              <w:top w:val="nil"/>
              <w:left w:val="single" w:sz="8" w:space="0" w:color="auto"/>
              <w:bottom w:val="nil"/>
              <w:right w:val="nil"/>
            </w:tcBorders>
            <w:shd w:val="clear" w:color="000000" w:fill="F2F2F2"/>
            <w:noWrap/>
            <w:vAlign w:val="center"/>
            <w:hideMark/>
          </w:tcPr>
          <w:p w14:paraId="5CBE3B43"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695</w:t>
            </w:r>
          </w:p>
        </w:tc>
        <w:tc>
          <w:tcPr>
            <w:tcW w:w="920" w:type="dxa"/>
            <w:tcBorders>
              <w:top w:val="nil"/>
              <w:left w:val="nil"/>
              <w:bottom w:val="nil"/>
              <w:right w:val="single" w:sz="8" w:space="0" w:color="auto"/>
            </w:tcBorders>
            <w:shd w:val="clear" w:color="000000" w:fill="F2F2F2"/>
            <w:noWrap/>
            <w:vAlign w:val="center"/>
            <w:hideMark/>
          </w:tcPr>
          <w:p w14:paraId="08F44F70"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386</w:t>
            </w:r>
          </w:p>
        </w:tc>
        <w:tc>
          <w:tcPr>
            <w:tcW w:w="910" w:type="dxa"/>
            <w:tcBorders>
              <w:top w:val="nil"/>
              <w:left w:val="nil"/>
              <w:bottom w:val="nil"/>
              <w:right w:val="nil"/>
            </w:tcBorders>
            <w:shd w:val="clear" w:color="auto" w:fill="auto"/>
            <w:noWrap/>
            <w:vAlign w:val="center"/>
            <w:hideMark/>
          </w:tcPr>
          <w:p w14:paraId="1F9823DA"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22</w:t>
            </w:r>
          </w:p>
        </w:tc>
        <w:tc>
          <w:tcPr>
            <w:tcW w:w="930" w:type="dxa"/>
            <w:tcBorders>
              <w:top w:val="nil"/>
              <w:left w:val="nil"/>
              <w:bottom w:val="nil"/>
              <w:right w:val="nil"/>
            </w:tcBorders>
            <w:shd w:val="clear" w:color="auto" w:fill="auto"/>
            <w:noWrap/>
            <w:vAlign w:val="center"/>
            <w:hideMark/>
          </w:tcPr>
          <w:p w14:paraId="2AA42376"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10</w:t>
            </w:r>
          </w:p>
        </w:tc>
        <w:tc>
          <w:tcPr>
            <w:tcW w:w="1024" w:type="dxa"/>
            <w:tcBorders>
              <w:top w:val="nil"/>
              <w:left w:val="single" w:sz="8" w:space="0" w:color="auto"/>
              <w:bottom w:val="nil"/>
              <w:right w:val="nil"/>
            </w:tcBorders>
            <w:shd w:val="clear" w:color="000000" w:fill="F2F2F2"/>
            <w:noWrap/>
            <w:vAlign w:val="center"/>
            <w:hideMark/>
          </w:tcPr>
          <w:p w14:paraId="75F1215B"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673</w:t>
            </w:r>
          </w:p>
        </w:tc>
        <w:tc>
          <w:tcPr>
            <w:tcW w:w="816" w:type="dxa"/>
            <w:tcBorders>
              <w:top w:val="nil"/>
              <w:left w:val="nil"/>
              <w:bottom w:val="nil"/>
              <w:right w:val="single" w:sz="8" w:space="0" w:color="auto"/>
            </w:tcBorders>
            <w:shd w:val="clear" w:color="000000" w:fill="F2F2F2"/>
            <w:noWrap/>
            <w:vAlign w:val="center"/>
            <w:hideMark/>
          </w:tcPr>
          <w:p w14:paraId="3E99A8CE"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376</w:t>
            </w:r>
          </w:p>
        </w:tc>
      </w:tr>
      <w:tr w:rsidR="00682944" w:rsidRPr="0070148E" w14:paraId="09F4A197" w14:textId="77777777" w:rsidTr="00C46D42">
        <w:trPr>
          <w:trHeight w:val="34"/>
        </w:trPr>
        <w:tc>
          <w:tcPr>
            <w:tcW w:w="2920" w:type="dxa"/>
            <w:tcBorders>
              <w:top w:val="nil"/>
              <w:left w:val="single" w:sz="8" w:space="0" w:color="auto"/>
              <w:bottom w:val="nil"/>
              <w:right w:val="nil"/>
            </w:tcBorders>
            <w:shd w:val="clear" w:color="auto" w:fill="auto"/>
            <w:noWrap/>
            <w:vAlign w:val="center"/>
            <w:hideMark/>
          </w:tcPr>
          <w:p w14:paraId="641FDFE2"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920" w:type="dxa"/>
            <w:tcBorders>
              <w:top w:val="nil"/>
              <w:left w:val="single" w:sz="8" w:space="0" w:color="auto"/>
              <w:bottom w:val="nil"/>
              <w:right w:val="nil"/>
            </w:tcBorders>
            <w:shd w:val="clear" w:color="000000" w:fill="F2F2F2"/>
            <w:noWrap/>
            <w:vAlign w:val="center"/>
            <w:hideMark/>
          </w:tcPr>
          <w:p w14:paraId="35DCD5EA"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20" w:type="dxa"/>
            <w:tcBorders>
              <w:top w:val="nil"/>
              <w:left w:val="nil"/>
              <w:bottom w:val="nil"/>
              <w:right w:val="single" w:sz="8" w:space="0" w:color="auto"/>
            </w:tcBorders>
            <w:shd w:val="clear" w:color="000000" w:fill="F2F2F2"/>
            <w:noWrap/>
            <w:vAlign w:val="center"/>
            <w:hideMark/>
          </w:tcPr>
          <w:p w14:paraId="740752AA"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10" w:type="dxa"/>
            <w:tcBorders>
              <w:top w:val="nil"/>
              <w:left w:val="nil"/>
              <w:bottom w:val="nil"/>
              <w:right w:val="nil"/>
            </w:tcBorders>
            <w:shd w:val="clear" w:color="auto" w:fill="auto"/>
            <w:noWrap/>
            <w:vAlign w:val="center"/>
            <w:hideMark/>
          </w:tcPr>
          <w:p w14:paraId="57FB29BC" w14:textId="77777777" w:rsidR="00682944" w:rsidRPr="0070148E" w:rsidRDefault="00682944" w:rsidP="00C46D42">
            <w:pPr>
              <w:jc w:val="right"/>
              <w:rPr>
                <w:rFonts w:ascii="Calibri" w:hAnsi="Calibri" w:cs="Calibri"/>
                <w:sz w:val="2"/>
                <w:szCs w:val="2"/>
                <w:lang w:val="en-IE" w:eastAsia="en-IE"/>
              </w:rPr>
            </w:pPr>
          </w:p>
        </w:tc>
        <w:tc>
          <w:tcPr>
            <w:tcW w:w="930" w:type="dxa"/>
            <w:tcBorders>
              <w:top w:val="nil"/>
              <w:left w:val="nil"/>
              <w:bottom w:val="nil"/>
              <w:right w:val="nil"/>
            </w:tcBorders>
            <w:shd w:val="clear" w:color="auto" w:fill="auto"/>
            <w:noWrap/>
            <w:vAlign w:val="center"/>
            <w:hideMark/>
          </w:tcPr>
          <w:p w14:paraId="597CF360" w14:textId="77777777" w:rsidR="00682944" w:rsidRPr="0070148E" w:rsidRDefault="00682944" w:rsidP="00C46D42">
            <w:pPr>
              <w:jc w:val="right"/>
              <w:rPr>
                <w:rFonts w:ascii="Times New Roman" w:hAnsi="Times New Roman"/>
                <w:sz w:val="20"/>
                <w:lang w:val="en-IE" w:eastAsia="en-IE"/>
              </w:rPr>
            </w:pPr>
          </w:p>
        </w:tc>
        <w:tc>
          <w:tcPr>
            <w:tcW w:w="1024" w:type="dxa"/>
            <w:tcBorders>
              <w:top w:val="nil"/>
              <w:left w:val="single" w:sz="8" w:space="0" w:color="auto"/>
              <w:bottom w:val="nil"/>
              <w:right w:val="nil"/>
            </w:tcBorders>
            <w:shd w:val="clear" w:color="000000" w:fill="F2F2F2"/>
            <w:noWrap/>
            <w:vAlign w:val="center"/>
            <w:hideMark/>
          </w:tcPr>
          <w:p w14:paraId="2991A12A" w14:textId="77777777" w:rsidR="00682944" w:rsidRPr="0070148E" w:rsidRDefault="00682944" w:rsidP="00C46D42">
            <w:pPr>
              <w:jc w:val="right"/>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816" w:type="dxa"/>
            <w:tcBorders>
              <w:top w:val="nil"/>
              <w:left w:val="nil"/>
              <w:bottom w:val="nil"/>
              <w:right w:val="single" w:sz="8" w:space="0" w:color="auto"/>
            </w:tcBorders>
            <w:shd w:val="clear" w:color="000000" w:fill="F2F2F2"/>
            <w:noWrap/>
            <w:vAlign w:val="center"/>
            <w:hideMark/>
          </w:tcPr>
          <w:p w14:paraId="52E08254" w14:textId="77777777" w:rsidR="00682944" w:rsidRPr="0070148E" w:rsidRDefault="00682944" w:rsidP="00C46D42">
            <w:pPr>
              <w:jc w:val="right"/>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r>
      <w:tr w:rsidR="00682944" w:rsidRPr="0070148E" w14:paraId="3CD4A94F"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08E7E5DE" w14:textId="77777777" w:rsidR="00682944" w:rsidRPr="0070148E" w:rsidRDefault="00682944" w:rsidP="00C46D42">
            <w:pPr>
              <w:jc w:val="both"/>
              <w:rPr>
                <w:rFonts w:ascii="Calibri" w:hAnsi="Calibri" w:cs="Calibri"/>
                <w:b/>
                <w:bCs/>
                <w:color w:val="000000"/>
                <w:sz w:val="18"/>
                <w:szCs w:val="18"/>
                <w:lang w:val="en-IE" w:eastAsia="en-IE"/>
              </w:rPr>
            </w:pPr>
            <w:r w:rsidRPr="0070148E">
              <w:rPr>
                <w:rFonts w:ascii="Calibri" w:hAnsi="Calibri" w:cs="Calibri"/>
                <w:b/>
                <w:bCs/>
                <w:color w:val="000000"/>
                <w:sz w:val="18"/>
                <w:szCs w:val="18"/>
                <w:lang w:val="en-IE" w:eastAsia="en-IE"/>
              </w:rPr>
              <w:t>Adjusted EBITDA by division</w:t>
            </w:r>
          </w:p>
        </w:tc>
        <w:tc>
          <w:tcPr>
            <w:tcW w:w="920" w:type="dxa"/>
            <w:tcBorders>
              <w:top w:val="nil"/>
              <w:left w:val="single" w:sz="8" w:space="0" w:color="auto"/>
              <w:bottom w:val="nil"/>
              <w:right w:val="nil"/>
            </w:tcBorders>
            <w:shd w:val="clear" w:color="000000" w:fill="F2F2F2"/>
            <w:noWrap/>
            <w:vAlign w:val="center"/>
            <w:hideMark/>
          </w:tcPr>
          <w:p w14:paraId="436A181E"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 </w:t>
            </w:r>
          </w:p>
        </w:tc>
        <w:tc>
          <w:tcPr>
            <w:tcW w:w="920" w:type="dxa"/>
            <w:tcBorders>
              <w:top w:val="nil"/>
              <w:left w:val="nil"/>
              <w:bottom w:val="nil"/>
              <w:right w:val="single" w:sz="8" w:space="0" w:color="auto"/>
            </w:tcBorders>
            <w:shd w:val="clear" w:color="000000" w:fill="F2F2F2"/>
            <w:noWrap/>
            <w:vAlign w:val="center"/>
            <w:hideMark/>
          </w:tcPr>
          <w:p w14:paraId="582BFFA7"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 </w:t>
            </w:r>
          </w:p>
        </w:tc>
        <w:tc>
          <w:tcPr>
            <w:tcW w:w="910" w:type="dxa"/>
            <w:tcBorders>
              <w:top w:val="nil"/>
              <w:left w:val="nil"/>
              <w:bottom w:val="nil"/>
              <w:right w:val="nil"/>
            </w:tcBorders>
            <w:shd w:val="clear" w:color="auto" w:fill="auto"/>
            <w:noWrap/>
            <w:vAlign w:val="center"/>
            <w:hideMark/>
          </w:tcPr>
          <w:p w14:paraId="2AFB91D2" w14:textId="77777777" w:rsidR="00682944" w:rsidRPr="0070148E" w:rsidRDefault="00682944" w:rsidP="00C46D42">
            <w:pPr>
              <w:jc w:val="right"/>
              <w:rPr>
                <w:rFonts w:ascii="Calibri" w:hAnsi="Calibri" w:cs="Calibri"/>
                <w:sz w:val="18"/>
                <w:szCs w:val="18"/>
                <w:lang w:val="en-IE" w:eastAsia="en-IE"/>
              </w:rPr>
            </w:pPr>
          </w:p>
        </w:tc>
        <w:tc>
          <w:tcPr>
            <w:tcW w:w="930" w:type="dxa"/>
            <w:tcBorders>
              <w:top w:val="nil"/>
              <w:left w:val="nil"/>
              <w:bottom w:val="nil"/>
              <w:right w:val="nil"/>
            </w:tcBorders>
            <w:shd w:val="clear" w:color="auto" w:fill="auto"/>
            <w:noWrap/>
            <w:vAlign w:val="center"/>
            <w:hideMark/>
          </w:tcPr>
          <w:p w14:paraId="1015EB33" w14:textId="77777777" w:rsidR="00682944" w:rsidRPr="0070148E" w:rsidRDefault="00682944" w:rsidP="00C46D42">
            <w:pPr>
              <w:jc w:val="right"/>
              <w:rPr>
                <w:rFonts w:ascii="Times New Roman" w:hAnsi="Times New Roman"/>
                <w:sz w:val="20"/>
                <w:lang w:val="en-IE" w:eastAsia="en-IE"/>
              </w:rPr>
            </w:pPr>
          </w:p>
        </w:tc>
        <w:tc>
          <w:tcPr>
            <w:tcW w:w="1024" w:type="dxa"/>
            <w:tcBorders>
              <w:top w:val="nil"/>
              <w:left w:val="single" w:sz="8" w:space="0" w:color="auto"/>
              <w:bottom w:val="nil"/>
              <w:right w:val="nil"/>
            </w:tcBorders>
            <w:shd w:val="clear" w:color="000000" w:fill="F2F2F2"/>
            <w:noWrap/>
            <w:vAlign w:val="center"/>
            <w:hideMark/>
          </w:tcPr>
          <w:p w14:paraId="33ECC910"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 </w:t>
            </w:r>
          </w:p>
        </w:tc>
        <w:tc>
          <w:tcPr>
            <w:tcW w:w="816" w:type="dxa"/>
            <w:tcBorders>
              <w:top w:val="nil"/>
              <w:left w:val="nil"/>
              <w:bottom w:val="nil"/>
              <w:right w:val="single" w:sz="8" w:space="0" w:color="auto"/>
            </w:tcBorders>
            <w:shd w:val="clear" w:color="000000" w:fill="F2F2F2"/>
            <w:noWrap/>
            <w:vAlign w:val="center"/>
            <w:hideMark/>
          </w:tcPr>
          <w:p w14:paraId="1DEA33DF"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 </w:t>
            </w:r>
          </w:p>
        </w:tc>
      </w:tr>
      <w:tr w:rsidR="00682944" w:rsidRPr="0070148E" w14:paraId="2802CF0B"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4570177D"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PPB</w:t>
            </w:r>
          </w:p>
        </w:tc>
        <w:tc>
          <w:tcPr>
            <w:tcW w:w="920" w:type="dxa"/>
            <w:tcBorders>
              <w:top w:val="nil"/>
              <w:left w:val="single" w:sz="8" w:space="0" w:color="auto"/>
              <w:bottom w:val="nil"/>
              <w:right w:val="nil"/>
            </w:tcBorders>
            <w:shd w:val="clear" w:color="000000" w:fill="F2F2F2"/>
            <w:noWrap/>
            <w:vAlign w:val="center"/>
            <w:hideMark/>
          </w:tcPr>
          <w:p w14:paraId="7841DD70"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271</w:t>
            </w:r>
          </w:p>
        </w:tc>
        <w:tc>
          <w:tcPr>
            <w:tcW w:w="920" w:type="dxa"/>
            <w:tcBorders>
              <w:top w:val="nil"/>
              <w:left w:val="nil"/>
              <w:bottom w:val="nil"/>
              <w:right w:val="single" w:sz="8" w:space="0" w:color="auto"/>
            </w:tcBorders>
            <w:shd w:val="clear" w:color="000000" w:fill="F2F2F2"/>
            <w:noWrap/>
            <w:vAlign w:val="center"/>
            <w:hideMark/>
          </w:tcPr>
          <w:p w14:paraId="11D91963"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390</w:t>
            </w:r>
          </w:p>
        </w:tc>
        <w:tc>
          <w:tcPr>
            <w:tcW w:w="910" w:type="dxa"/>
            <w:tcBorders>
              <w:top w:val="nil"/>
              <w:left w:val="nil"/>
              <w:bottom w:val="nil"/>
              <w:right w:val="nil"/>
            </w:tcBorders>
            <w:shd w:val="clear" w:color="auto" w:fill="auto"/>
            <w:noWrap/>
            <w:vAlign w:val="center"/>
          </w:tcPr>
          <w:p w14:paraId="50AF9CA4" w14:textId="77777777" w:rsidR="00682944" w:rsidRPr="0070148E" w:rsidRDefault="00682944" w:rsidP="00C46D42">
            <w:pPr>
              <w:jc w:val="right"/>
              <w:rPr>
                <w:rFonts w:ascii="Calibri" w:hAnsi="Calibri" w:cs="Calibri"/>
                <w:color w:val="000000"/>
                <w:sz w:val="18"/>
                <w:szCs w:val="18"/>
                <w:lang w:val="en-IE" w:eastAsia="en-IE"/>
              </w:rPr>
            </w:pPr>
            <w:r>
              <w:rPr>
                <w:rFonts w:ascii="Calibri" w:hAnsi="Calibri" w:cs="Calibri"/>
                <w:color w:val="000000"/>
                <w:sz w:val="18"/>
                <w:szCs w:val="18"/>
                <w:lang w:val="en-IE" w:eastAsia="en-IE"/>
              </w:rPr>
              <w:t>-</w:t>
            </w:r>
          </w:p>
        </w:tc>
        <w:tc>
          <w:tcPr>
            <w:tcW w:w="930" w:type="dxa"/>
            <w:tcBorders>
              <w:top w:val="nil"/>
              <w:left w:val="nil"/>
              <w:bottom w:val="nil"/>
              <w:right w:val="nil"/>
            </w:tcBorders>
            <w:shd w:val="clear" w:color="auto" w:fill="auto"/>
            <w:noWrap/>
            <w:vAlign w:val="center"/>
            <w:hideMark/>
          </w:tcPr>
          <w:p w14:paraId="7C1929D3"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1</w:t>
            </w:r>
          </w:p>
        </w:tc>
        <w:tc>
          <w:tcPr>
            <w:tcW w:w="1024" w:type="dxa"/>
            <w:tcBorders>
              <w:top w:val="nil"/>
              <w:left w:val="single" w:sz="8" w:space="0" w:color="auto"/>
              <w:bottom w:val="nil"/>
              <w:right w:val="nil"/>
            </w:tcBorders>
            <w:shd w:val="clear" w:color="000000" w:fill="F2F2F2"/>
            <w:noWrap/>
            <w:vAlign w:val="center"/>
            <w:hideMark/>
          </w:tcPr>
          <w:p w14:paraId="6C667338"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271</w:t>
            </w:r>
          </w:p>
        </w:tc>
        <w:tc>
          <w:tcPr>
            <w:tcW w:w="816" w:type="dxa"/>
            <w:tcBorders>
              <w:top w:val="nil"/>
              <w:left w:val="nil"/>
              <w:bottom w:val="nil"/>
              <w:right w:val="single" w:sz="8" w:space="0" w:color="auto"/>
            </w:tcBorders>
            <w:shd w:val="clear" w:color="000000" w:fill="F2F2F2"/>
            <w:noWrap/>
            <w:vAlign w:val="center"/>
            <w:hideMark/>
          </w:tcPr>
          <w:p w14:paraId="315F1704"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389</w:t>
            </w:r>
          </w:p>
        </w:tc>
      </w:tr>
      <w:tr w:rsidR="00682944" w:rsidRPr="0070148E" w14:paraId="2B15F1D2"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0ECDA3A1"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SBG</w:t>
            </w:r>
          </w:p>
        </w:tc>
        <w:tc>
          <w:tcPr>
            <w:tcW w:w="920" w:type="dxa"/>
            <w:tcBorders>
              <w:top w:val="nil"/>
              <w:left w:val="single" w:sz="8" w:space="0" w:color="auto"/>
              <w:bottom w:val="nil"/>
              <w:right w:val="nil"/>
            </w:tcBorders>
            <w:shd w:val="clear" w:color="000000" w:fill="F2F2F2"/>
            <w:noWrap/>
            <w:vAlign w:val="center"/>
            <w:hideMark/>
          </w:tcPr>
          <w:p w14:paraId="020B07A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391</w:t>
            </w:r>
          </w:p>
        </w:tc>
        <w:tc>
          <w:tcPr>
            <w:tcW w:w="920" w:type="dxa"/>
            <w:tcBorders>
              <w:top w:val="nil"/>
              <w:left w:val="nil"/>
              <w:bottom w:val="nil"/>
              <w:right w:val="single" w:sz="8" w:space="0" w:color="auto"/>
            </w:tcBorders>
            <w:shd w:val="clear" w:color="000000" w:fill="F2F2F2"/>
            <w:noWrap/>
            <w:vAlign w:val="center"/>
            <w:hideMark/>
          </w:tcPr>
          <w:p w14:paraId="7C31FD17"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253</w:t>
            </w:r>
          </w:p>
        </w:tc>
        <w:tc>
          <w:tcPr>
            <w:tcW w:w="910" w:type="dxa"/>
            <w:tcBorders>
              <w:top w:val="nil"/>
              <w:left w:val="nil"/>
              <w:bottom w:val="nil"/>
              <w:right w:val="nil"/>
            </w:tcBorders>
            <w:shd w:val="clear" w:color="auto" w:fill="auto"/>
            <w:noWrap/>
            <w:vAlign w:val="center"/>
            <w:hideMark/>
          </w:tcPr>
          <w:p w14:paraId="24C7509F"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117</w:t>
            </w:r>
          </w:p>
        </w:tc>
        <w:tc>
          <w:tcPr>
            <w:tcW w:w="930" w:type="dxa"/>
            <w:tcBorders>
              <w:top w:val="nil"/>
              <w:left w:val="nil"/>
              <w:bottom w:val="nil"/>
              <w:right w:val="nil"/>
            </w:tcBorders>
            <w:shd w:val="clear" w:color="auto" w:fill="auto"/>
            <w:noWrap/>
            <w:vAlign w:val="center"/>
            <w:hideMark/>
          </w:tcPr>
          <w:p w14:paraId="0D6CB882"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253</w:t>
            </w:r>
          </w:p>
        </w:tc>
        <w:tc>
          <w:tcPr>
            <w:tcW w:w="1024" w:type="dxa"/>
            <w:tcBorders>
              <w:top w:val="nil"/>
              <w:left w:val="single" w:sz="8" w:space="0" w:color="auto"/>
              <w:bottom w:val="nil"/>
              <w:right w:val="nil"/>
            </w:tcBorders>
            <w:shd w:val="clear" w:color="000000" w:fill="F2F2F2"/>
            <w:noWrap/>
            <w:vAlign w:val="center"/>
            <w:hideMark/>
          </w:tcPr>
          <w:p w14:paraId="1EEF176A"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274</w:t>
            </w:r>
          </w:p>
        </w:tc>
        <w:tc>
          <w:tcPr>
            <w:tcW w:w="816" w:type="dxa"/>
            <w:tcBorders>
              <w:top w:val="nil"/>
              <w:left w:val="nil"/>
              <w:bottom w:val="nil"/>
              <w:right w:val="single" w:sz="8" w:space="0" w:color="auto"/>
            </w:tcBorders>
            <w:shd w:val="clear" w:color="000000" w:fill="F2F2F2"/>
            <w:noWrap/>
            <w:vAlign w:val="center"/>
            <w:hideMark/>
          </w:tcPr>
          <w:p w14:paraId="5561FC39" w14:textId="77777777" w:rsidR="00682944" w:rsidRPr="0070148E" w:rsidRDefault="00682944" w:rsidP="00C46D42">
            <w:pPr>
              <w:jc w:val="right"/>
              <w:rPr>
                <w:rFonts w:ascii="Calibri" w:hAnsi="Calibri" w:cs="Calibri"/>
                <w:color w:val="000000"/>
                <w:sz w:val="18"/>
                <w:szCs w:val="18"/>
                <w:lang w:val="en-IE" w:eastAsia="en-IE"/>
              </w:rPr>
            </w:pPr>
            <w:r>
              <w:rPr>
                <w:rFonts w:ascii="Calibri" w:hAnsi="Calibri" w:cs="Calibri"/>
                <w:color w:val="000000"/>
                <w:sz w:val="18"/>
                <w:szCs w:val="18"/>
                <w:lang w:val="en-IE" w:eastAsia="en-IE"/>
              </w:rPr>
              <w:t>-</w:t>
            </w:r>
            <w:r w:rsidRPr="0070148E">
              <w:rPr>
                <w:rFonts w:ascii="Calibri" w:hAnsi="Calibri" w:cs="Calibri"/>
                <w:color w:val="000000"/>
                <w:sz w:val="18"/>
                <w:szCs w:val="18"/>
                <w:lang w:val="en-IE" w:eastAsia="en-IE"/>
              </w:rPr>
              <w:t> </w:t>
            </w:r>
          </w:p>
        </w:tc>
      </w:tr>
      <w:tr w:rsidR="00682944" w:rsidRPr="0070148E" w14:paraId="3CA46F09"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03EADA56"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PokerStars</w:t>
            </w:r>
          </w:p>
        </w:tc>
        <w:tc>
          <w:tcPr>
            <w:tcW w:w="920" w:type="dxa"/>
            <w:tcBorders>
              <w:top w:val="nil"/>
              <w:left w:val="single" w:sz="8" w:space="0" w:color="auto"/>
              <w:bottom w:val="nil"/>
              <w:right w:val="nil"/>
            </w:tcBorders>
            <w:shd w:val="clear" w:color="000000" w:fill="F2F2F2"/>
            <w:noWrap/>
            <w:vAlign w:val="center"/>
            <w:hideMark/>
          </w:tcPr>
          <w:p w14:paraId="63C6CEEF"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545</w:t>
            </w:r>
          </w:p>
        </w:tc>
        <w:tc>
          <w:tcPr>
            <w:tcW w:w="920" w:type="dxa"/>
            <w:tcBorders>
              <w:top w:val="nil"/>
              <w:left w:val="nil"/>
              <w:bottom w:val="nil"/>
              <w:right w:val="single" w:sz="8" w:space="0" w:color="auto"/>
            </w:tcBorders>
            <w:shd w:val="clear" w:color="000000" w:fill="F2F2F2"/>
            <w:noWrap/>
            <w:vAlign w:val="center"/>
            <w:hideMark/>
          </w:tcPr>
          <w:p w14:paraId="5CFDA1C8"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503</w:t>
            </w:r>
          </w:p>
        </w:tc>
        <w:tc>
          <w:tcPr>
            <w:tcW w:w="910" w:type="dxa"/>
            <w:tcBorders>
              <w:top w:val="nil"/>
              <w:left w:val="nil"/>
              <w:bottom w:val="nil"/>
              <w:right w:val="nil"/>
            </w:tcBorders>
            <w:shd w:val="clear" w:color="auto" w:fill="auto"/>
            <w:noWrap/>
            <w:vAlign w:val="center"/>
            <w:hideMark/>
          </w:tcPr>
          <w:p w14:paraId="09345245"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264</w:t>
            </w:r>
          </w:p>
        </w:tc>
        <w:tc>
          <w:tcPr>
            <w:tcW w:w="930" w:type="dxa"/>
            <w:tcBorders>
              <w:top w:val="nil"/>
              <w:left w:val="nil"/>
              <w:bottom w:val="nil"/>
              <w:right w:val="nil"/>
            </w:tcBorders>
            <w:shd w:val="clear" w:color="auto" w:fill="auto"/>
            <w:noWrap/>
            <w:vAlign w:val="center"/>
            <w:hideMark/>
          </w:tcPr>
          <w:p w14:paraId="3744E806"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503</w:t>
            </w:r>
          </w:p>
        </w:tc>
        <w:tc>
          <w:tcPr>
            <w:tcW w:w="1024" w:type="dxa"/>
            <w:tcBorders>
              <w:top w:val="nil"/>
              <w:left w:val="single" w:sz="8" w:space="0" w:color="auto"/>
              <w:bottom w:val="nil"/>
              <w:right w:val="nil"/>
            </w:tcBorders>
            <w:shd w:val="clear" w:color="000000" w:fill="F2F2F2"/>
            <w:noWrap/>
            <w:vAlign w:val="center"/>
            <w:hideMark/>
          </w:tcPr>
          <w:p w14:paraId="6986088A"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281</w:t>
            </w:r>
          </w:p>
        </w:tc>
        <w:tc>
          <w:tcPr>
            <w:tcW w:w="816" w:type="dxa"/>
            <w:tcBorders>
              <w:top w:val="nil"/>
              <w:left w:val="nil"/>
              <w:bottom w:val="nil"/>
              <w:right w:val="single" w:sz="8" w:space="0" w:color="auto"/>
            </w:tcBorders>
            <w:shd w:val="clear" w:color="000000" w:fill="F2F2F2"/>
            <w:noWrap/>
            <w:vAlign w:val="center"/>
            <w:hideMark/>
          </w:tcPr>
          <w:p w14:paraId="56029895" w14:textId="77777777" w:rsidR="00682944" w:rsidRPr="0070148E" w:rsidRDefault="00682944" w:rsidP="00C46D42">
            <w:pPr>
              <w:jc w:val="right"/>
              <w:rPr>
                <w:rFonts w:ascii="Calibri" w:hAnsi="Calibri" w:cs="Calibri"/>
                <w:color w:val="000000"/>
                <w:sz w:val="18"/>
                <w:szCs w:val="18"/>
                <w:lang w:val="en-IE" w:eastAsia="en-IE"/>
              </w:rPr>
            </w:pPr>
            <w:r>
              <w:rPr>
                <w:rFonts w:ascii="Calibri" w:hAnsi="Calibri" w:cs="Calibri"/>
                <w:color w:val="000000"/>
                <w:sz w:val="18"/>
                <w:szCs w:val="18"/>
                <w:lang w:val="en-IE" w:eastAsia="en-IE"/>
              </w:rPr>
              <w:t>-</w:t>
            </w:r>
            <w:r w:rsidRPr="0070148E">
              <w:rPr>
                <w:rFonts w:ascii="Calibri" w:hAnsi="Calibri" w:cs="Calibri"/>
                <w:color w:val="000000"/>
                <w:sz w:val="18"/>
                <w:szCs w:val="18"/>
                <w:lang w:val="en-IE" w:eastAsia="en-IE"/>
              </w:rPr>
              <w:t> </w:t>
            </w:r>
          </w:p>
        </w:tc>
      </w:tr>
      <w:tr w:rsidR="00682944" w:rsidRPr="0070148E" w14:paraId="4698C301"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0B447D1F"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Australia</w:t>
            </w:r>
          </w:p>
        </w:tc>
        <w:tc>
          <w:tcPr>
            <w:tcW w:w="920" w:type="dxa"/>
            <w:tcBorders>
              <w:top w:val="nil"/>
              <w:left w:val="single" w:sz="8" w:space="0" w:color="auto"/>
              <w:bottom w:val="nil"/>
              <w:right w:val="nil"/>
            </w:tcBorders>
            <w:shd w:val="clear" w:color="000000" w:fill="F2F2F2"/>
            <w:noWrap/>
            <w:vAlign w:val="center"/>
            <w:hideMark/>
          </w:tcPr>
          <w:p w14:paraId="5D80C15D"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318</w:t>
            </w:r>
          </w:p>
        </w:tc>
        <w:tc>
          <w:tcPr>
            <w:tcW w:w="920" w:type="dxa"/>
            <w:tcBorders>
              <w:top w:val="nil"/>
              <w:left w:val="nil"/>
              <w:bottom w:val="nil"/>
              <w:right w:val="single" w:sz="8" w:space="0" w:color="auto"/>
            </w:tcBorders>
            <w:shd w:val="clear" w:color="000000" w:fill="F2F2F2"/>
            <w:noWrap/>
            <w:vAlign w:val="center"/>
            <w:hideMark/>
          </w:tcPr>
          <w:p w14:paraId="2F86E1FB"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161</w:t>
            </w:r>
          </w:p>
        </w:tc>
        <w:tc>
          <w:tcPr>
            <w:tcW w:w="910" w:type="dxa"/>
            <w:tcBorders>
              <w:top w:val="nil"/>
              <w:left w:val="nil"/>
              <w:bottom w:val="nil"/>
              <w:right w:val="nil"/>
            </w:tcBorders>
            <w:shd w:val="clear" w:color="auto" w:fill="auto"/>
            <w:noWrap/>
            <w:vAlign w:val="center"/>
            <w:hideMark/>
          </w:tcPr>
          <w:p w14:paraId="649821D0"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11</w:t>
            </w:r>
          </w:p>
        </w:tc>
        <w:tc>
          <w:tcPr>
            <w:tcW w:w="930" w:type="dxa"/>
            <w:tcBorders>
              <w:top w:val="nil"/>
              <w:left w:val="nil"/>
              <w:bottom w:val="nil"/>
              <w:right w:val="nil"/>
            </w:tcBorders>
            <w:shd w:val="clear" w:color="auto" w:fill="auto"/>
            <w:noWrap/>
            <w:vAlign w:val="center"/>
            <w:hideMark/>
          </w:tcPr>
          <w:p w14:paraId="3B561B47"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34</w:t>
            </w:r>
          </w:p>
        </w:tc>
        <w:tc>
          <w:tcPr>
            <w:tcW w:w="1024" w:type="dxa"/>
            <w:tcBorders>
              <w:top w:val="nil"/>
              <w:left w:val="single" w:sz="8" w:space="0" w:color="auto"/>
              <w:bottom w:val="nil"/>
              <w:right w:val="nil"/>
            </w:tcBorders>
            <w:shd w:val="clear" w:color="000000" w:fill="F2F2F2"/>
            <w:noWrap/>
            <w:vAlign w:val="center"/>
            <w:hideMark/>
          </w:tcPr>
          <w:p w14:paraId="71615027"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307</w:t>
            </w:r>
          </w:p>
        </w:tc>
        <w:tc>
          <w:tcPr>
            <w:tcW w:w="816" w:type="dxa"/>
            <w:tcBorders>
              <w:top w:val="nil"/>
              <w:left w:val="nil"/>
              <w:bottom w:val="nil"/>
              <w:right w:val="single" w:sz="8" w:space="0" w:color="auto"/>
            </w:tcBorders>
            <w:shd w:val="clear" w:color="000000" w:fill="F2F2F2"/>
            <w:noWrap/>
            <w:vAlign w:val="center"/>
            <w:hideMark/>
          </w:tcPr>
          <w:p w14:paraId="3D4CCE72"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127</w:t>
            </w:r>
          </w:p>
        </w:tc>
      </w:tr>
      <w:tr w:rsidR="00682944" w:rsidRPr="0070148E" w14:paraId="1AA9FF47"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6D7DE42A"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US</w:t>
            </w:r>
          </w:p>
        </w:tc>
        <w:tc>
          <w:tcPr>
            <w:tcW w:w="920" w:type="dxa"/>
            <w:tcBorders>
              <w:top w:val="nil"/>
              <w:left w:val="single" w:sz="8" w:space="0" w:color="auto"/>
              <w:bottom w:val="nil"/>
              <w:right w:val="nil"/>
            </w:tcBorders>
            <w:shd w:val="clear" w:color="000000" w:fill="F2F2F2"/>
            <w:noWrap/>
            <w:vAlign w:val="center"/>
            <w:hideMark/>
          </w:tcPr>
          <w:p w14:paraId="11A70131"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(170)</w:t>
            </w:r>
          </w:p>
        </w:tc>
        <w:tc>
          <w:tcPr>
            <w:tcW w:w="920" w:type="dxa"/>
            <w:tcBorders>
              <w:top w:val="nil"/>
              <w:left w:val="nil"/>
              <w:bottom w:val="nil"/>
              <w:right w:val="single" w:sz="8" w:space="0" w:color="auto"/>
            </w:tcBorders>
            <w:shd w:val="clear" w:color="000000" w:fill="F2F2F2"/>
            <w:noWrap/>
            <w:vAlign w:val="center"/>
            <w:hideMark/>
          </w:tcPr>
          <w:p w14:paraId="4EE577D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(82)</w:t>
            </w:r>
          </w:p>
        </w:tc>
        <w:tc>
          <w:tcPr>
            <w:tcW w:w="910" w:type="dxa"/>
            <w:tcBorders>
              <w:top w:val="nil"/>
              <w:left w:val="nil"/>
              <w:bottom w:val="nil"/>
              <w:right w:val="nil"/>
            </w:tcBorders>
            <w:shd w:val="clear" w:color="auto" w:fill="auto"/>
            <w:noWrap/>
            <w:vAlign w:val="center"/>
            <w:hideMark/>
          </w:tcPr>
          <w:p w14:paraId="54342290"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(22)</w:t>
            </w:r>
          </w:p>
        </w:tc>
        <w:tc>
          <w:tcPr>
            <w:tcW w:w="930" w:type="dxa"/>
            <w:tcBorders>
              <w:top w:val="nil"/>
              <w:left w:val="nil"/>
              <w:bottom w:val="nil"/>
              <w:right w:val="nil"/>
            </w:tcBorders>
            <w:shd w:val="clear" w:color="auto" w:fill="auto"/>
            <w:noWrap/>
            <w:vAlign w:val="center"/>
            <w:hideMark/>
          </w:tcPr>
          <w:p w14:paraId="6F1EE0E0"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(45)</w:t>
            </w:r>
          </w:p>
        </w:tc>
        <w:tc>
          <w:tcPr>
            <w:tcW w:w="1024" w:type="dxa"/>
            <w:tcBorders>
              <w:top w:val="nil"/>
              <w:left w:val="single" w:sz="8" w:space="0" w:color="auto"/>
              <w:bottom w:val="nil"/>
              <w:right w:val="nil"/>
            </w:tcBorders>
            <w:shd w:val="clear" w:color="000000" w:fill="F2F2F2"/>
            <w:noWrap/>
            <w:vAlign w:val="center"/>
            <w:hideMark/>
          </w:tcPr>
          <w:p w14:paraId="0EA5E72A"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(148)</w:t>
            </w:r>
          </w:p>
        </w:tc>
        <w:tc>
          <w:tcPr>
            <w:tcW w:w="816" w:type="dxa"/>
            <w:tcBorders>
              <w:top w:val="nil"/>
              <w:left w:val="nil"/>
              <w:bottom w:val="nil"/>
              <w:right w:val="single" w:sz="8" w:space="0" w:color="auto"/>
            </w:tcBorders>
            <w:shd w:val="clear" w:color="000000" w:fill="F2F2F2"/>
            <w:noWrap/>
            <w:vAlign w:val="center"/>
            <w:hideMark/>
          </w:tcPr>
          <w:p w14:paraId="0DA1FE6B"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(36)</w:t>
            </w:r>
          </w:p>
        </w:tc>
      </w:tr>
      <w:tr w:rsidR="00682944" w:rsidRPr="0070148E" w14:paraId="560188AF" w14:textId="77777777" w:rsidTr="00C46D42">
        <w:trPr>
          <w:trHeight w:val="255"/>
        </w:trPr>
        <w:tc>
          <w:tcPr>
            <w:tcW w:w="2920" w:type="dxa"/>
            <w:tcBorders>
              <w:top w:val="nil"/>
              <w:left w:val="single" w:sz="8" w:space="0" w:color="auto"/>
              <w:bottom w:val="single" w:sz="8" w:space="0" w:color="auto"/>
              <w:right w:val="nil"/>
            </w:tcBorders>
            <w:shd w:val="clear" w:color="auto" w:fill="auto"/>
            <w:noWrap/>
            <w:vAlign w:val="center"/>
            <w:hideMark/>
          </w:tcPr>
          <w:p w14:paraId="06B3074F"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Corporate costs</w:t>
            </w:r>
          </w:p>
        </w:tc>
        <w:tc>
          <w:tcPr>
            <w:tcW w:w="920" w:type="dxa"/>
            <w:tcBorders>
              <w:top w:val="nil"/>
              <w:left w:val="single" w:sz="8" w:space="0" w:color="auto"/>
              <w:bottom w:val="single" w:sz="8" w:space="0" w:color="auto"/>
              <w:right w:val="nil"/>
            </w:tcBorders>
            <w:shd w:val="clear" w:color="000000" w:fill="F2F2F2"/>
            <w:noWrap/>
            <w:vAlign w:val="center"/>
            <w:hideMark/>
          </w:tcPr>
          <w:p w14:paraId="1D2C243D"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(125)</w:t>
            </w:r>
          </w:p>
        </w:tc>
        <w:tc>
          <w:tcPr>
            <w:tcW w:w="920" w:type="dxa"/>
            <w:tcBorders>
              <w:top w:val="nil"/>
              <w:left w:val="nil"/>
              <w:bottom w:val="single" w:sz="8" w:space="0" w:color="auto"/>
              <w:right w:val="single" w:sz="8" w:space="0" w:color="auto"/>
            </w:tcBorders>
            <w:shd w:val="clear" w:color="000000" w:fill="F2F2F2"/>
            <w:noWrap/>
            <w:vAlign w:val="center"/>
            <w:hideMark/>
          </w:tcPr>
          <w:p w14:paraId="4176F706"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(137)</w:t>
            </w:r>
          </w:p>
        </w:tc>
        <w:tc>
          <w:tcPr>
            <w:tcW w:w="910" w:type="dxa"/>
            <w:tcBorders>
              <w:top w:val="nil"/>
              <w:left w:val="nil"/>
              <w:bottom w:val="single" w:sz="8" w:space="0" w:color="auto"/>
              <w:right w:val="nil"/>
            </w:tcBorders>
            <w:shd w:val="clear" w:color="auto" w:fill="auto"/>
            <w:noWrap/>
            <w:vAlign w:val="center"/>
            <w:hideMark/>
          </w:tcPr>
          <w:p w14:paraId="0BEF8A3C"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(29)</w:t>
            </w:r>
          </w:p>
        </w:tc>
        <w:tc>
          <w:tcPr>
            <w:tcW w:w="930" w:type="dxa"/>
            <w:tcBorders>
              <w:top w:val="nil"/>
              <w:left w:val="nil"/>
              <w:bottom w:val="single" w:sz="8" w:space="0" w:color="auto"/>
              <w:right w:val="nil"/>
            </w:tcBorders>
            <w:shd w:val="clear" w:color="auto" w:fill="auto"/>
            <w:noWrap/>
            <w:vAlign w:val="center"/>
            <w:hideMark/>
          </w:tcPr>
          <w:p w14:paraId="7F96C63B"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(82)</w:t>
            </w:r>
          </w:p>
        </w:tc>
        <w:tc>
          <w:tcPr>
            <w:tcW w:w="1024" w:type="dxa"/>
            <w:tcBorders>
              <w:top w:val="nil"/>
              <w:left w:val="single" w:sz="8" w:space="0" w:color="auto"/>
              <w:bottom w:val="single" w:sz="8" w:space="0" w:color="auto"/>
              <w:right w:val="nil"/>
            </w:tcBorders>
            <w:shd w:val="clear" w:color="000000" w:fill="F2F2F2"/>
            <w:noWrap/>
            <w:vAlign w:val="center"/>
            <w:hideMark/>
          </w:tcPr>
          <w:p w14:paraId="563FCC9A"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(95)</w:t>
            </w:r>
          </w:p>
        </w:tc>
        <w:tc>
          <w:tcPr>
            <w:tcW w:w="816" w:type="dxa"/>
            <w:tcBorders>
              <w:top w:val="nil"/>
              <w:left w:val="nil"/>
              <w:bottom w:val="single" w:sz="8" w:space="0" w:color="auto"/>
              <w:right w:val="single" w:sz="8" w:space="0" w:color="auto"/>
            </w:tcBorders>
            <w:shd w:val="clear" w:color="000000" w:fill="F2F2F2"/>
            <w:noWrap/>
            <w:vAlign w:val="center"/>
            <w:hideMark/>
          </w:tcPr>
          <w:p w14:paraId="689923DB" w14:textId="77777777" w:rsidR="00682944" w:rsidRPr="0070148E" w:rsidRDefault="00682944" w:rsidP="00C46D42">
            <w:pPr>
              <w:jc w:val="right"/>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(55)</w:t>
            </w:r>
          </w:p>
        </w:tc>
      </w:tr>
    </w:tbl>
    <w:p w14:paraId="13E592A5" w14:textId="77777777" w:rsidR="00682944" w:rsidRDefault="00682944" w:rsidP="00682944">
      <w:pPr>
        <w:jc w:val="both"/>
        <w:rPr>
          <w:rFonts w:asciiTheme="minorHAnsi" w:hAnsiTheme="minorHAnsi"/>
          <w:sz w:val="20"/>
        </w:rPr>
      </w:pPr>
    </w:p>
    <w:p w14:paraId="69377B16" w14:textId="77777777" w:rsidR="00682944" w:rsidRPr="00846A09" w:rsidRDefault="00682944" w:rsidP="00682944">
      <w:pPr>
        <w:spacing w:after="80"/>
        <w:rPr>
          <w:rFonts w:asciiTheme="minorHAnsi" w:hAnsiTheme="minorHAnsi"/>
          <w:sz w:val="16"/>
          <w:szCs w:val="16"/>
          <w:lang w:eastAsia="en-IE"/>
        </w:rPr>
      </w:pPr>
      <w:r>
        <w:rPr>
          <w:rFonts w:asciiTheme="minorHAnsi" w:hAnsiTheme="minorHAnsi"/>
          <w:sz w:val="16"/>
          <w:szCs w:val="16"/>
          <w:lang w:eastAsia="en-IE"/>
        </w:rPr>
        <w:t xml:space="preserve">* Note the adjustments to reflect the exclusion of TSG results prior to the merger also include any transactions that are now deemed to be intercompany as a result of the merger.  </w:t>
      </w:r>
    </w:p>
    <w:p w14:paraId="1079EF36" w14:textId="77777777" w:rsidR="00682944" w:rsidRDefault="00682944" w:rsidP="00682944">
      <w:pPr>
        <w:rPr>
          <w:rFonts w:asciiTheme="minorHAnsi" w:hAnsiTheme="minorHAnsi"/>
          <w:sz w:val="20"/>
        </w:rPr>
      </w:pPr>
    </w:p>
    <w:p w14:paraId="30DA9387" w14:textId="77777777" w:rsidR="00682944" w:rsidRDefault="00682944" w:rsidP="00682944">
      <w:pPr>
        <w:spacing w:after="240"/>
        <w:rPr>
          <w:rFonts w:asciiTheme="minorHAnsi" w:hAnsiTheme="minorHAnsi"/>
          <w:sz w:val="20"/>
        </w:rPr>
      </w:pPr>
    </w:p>
    <w:p w14:paraId="4C5A82A0" w14:textId="77777777" w:rsidR="00682944" w:rsidRDefault="00682944" w:rsidP="00682944">
      <w:pPr>
        <w:spacing w:after="240"/>
        <w:rPr>
          <w:rFonts w:asciiTheme="minorHAnsi" w:hAnsiTheme="minorHAnsi"/>
          <w:sz w:val="20"/>
        </w:rPr>
      </w:pPr>
    </w:p>
    <w:p w14:paraId="47521322" w14:textId="77777777" w:rsidR="00682944" w:rsidRDefault="00682944" w:rsidP="00682944">
      <w:pPr>
        <w:spacing w:after="120"/>
        <w:rPr>
          <w:rFonts w:asciiTheme="minorHAnsi" w:hAnsiTheme="minorHAnsi"/>
          <w:b/>
          <w:sz w:val="20"/>
          <w:lang w:eastAsia="en-IE"/>
        </w:rPr>
      </w:pPr>
    </w:p>
    <w:p w14:paraId="32B4E57B" w14:textId="77777777" w:rsidR="00682944" w:rsidRDefault="00682944" w:rsidP="00682944">
      <w:pPr>
        <w:widowControl/>
        <w:autoSpaceDE/>
        <w:autoSpaceDN/>
        <w:adjustRightInd/>
        <w:rPr>
          <w:rFonts w:asciiTheme="minorHAnsi" w:hAnsiTheme="minorHAnsi"/>
          <w:b/>
          <w:sz w:val="20"/>
          <w:lang w:eastAsia="en-IE"/>
        </w:rPr>
      </w:pPr>
      <w:r>
        <w:rPr>
          <w:rFonts w:asciiTheme="minorHAnsi" w:hAnsiTheme="minorHAnsi"/>
          <w:b/>
          <w:sz w:val="20"/>
          <w:lang w:eastAsia="en-IE"/>
        </w:rPr>
        <w:br w:type="page"/>
      </w:r>
    </w:p>
    <w:p w14:paraId="60D46943" w14:textId="77777777" w:rsidR="00682944" w:rsidRPr="00742F60" w:rsidRDefault="00682944" w:rsidP="00682944">
      <w:pPr>
        <w:spacing w:after="120"/>
        <w:rPr>
          <w:rFonts w:asciiTheme="minorHAnsi" w:hAnsiTheme="minorHAnsi"/>
          <w:b/>
          <w:i/>
          <w:sz w:val="20"/>
        </w:rPr>
      </w:pPr>
      <w:r>
        <w:rPr>
          <w:rFonts w:asciiTheme="minorHAnsi" w:hAnsiTheme="minorHAnsi"/>
          <w:b/>
          <w:sz w:val="20"/>
          <w:lang w:eastAsia="en-IE"/>
        </w:rPr>
        <w:lastRenderedPageBreak/>
        <w:t>Appendix 5</w:t>
      </w:r>
      <w:r w:rsidRPr="00742F60">
        <w:rPr>
          <w:rFonts w:asciiTheme="minorHAnsi" w:hAnsiTheme="minorHAnsi"/>
          <w:b/>
          <w:sz w:val="20"/>
          <w:lang w:eastAsia="en-IE"/>
        </w:rPr>
        <w:t xml:space="preserve">: Reconciliation of </w:t>
      </w:r>
      <w:r>
        <w:rPr>
          <w:rFonts w:asciiTheme="minorHAnsi" w:hAnsiTheme="minorHAnsi"/>
          <w:b/>
          <w:sz w:val="20"/>
          <w:lang w:eastAsia="en-IE"/>
        </w:rPr>
        <w:t xml:space="preserve">pro forma </w:t>
      </w:r>
      <w:r w:rsidRPr="00742F60">
        <w:rPr>
          <w:rFonts w:asciiTheme="minorHAnsi" w:hAnsiTheme="minorHAnsi"/>
          <w:b/>
          <w:sz w:val="20"/>
          <w:lang w:eastAsia="en-IE"/>
        </w:rPr>
        <w:t xml:space="preserve">growth rates to </w:t>
      </w:r>
      <w:r>
        <w:rPr>
          <w:rFonts w:asciiTheme="minorHAnsi" w:hAnsiTheme="minorHAnsi"/>
          <w:b/>
          <w:sz w:val="20"/>
          <w:lang w:eastAsia="en-IE"/>
        </w:rPr>
        <w:t xml:space="preserve">pro forma </w:t>
      </w:r>
      <w:r w:rsidRPr="00742F60">
        <w:rPr>
          <w:rFonts w:asciiTheme="minorHAnsi" w:hAnsiTheme="minorHAnsi"/>
          <w:b/>
          <w:sz w:val="20"/>
          <w:lang w:eastAsia="en-IE"/>
        </w:rPr>
        <w:t>constant currency growth rates</w:t>
      </w:r>
    </w:p>
    <w:p w14:paraId="4FD7176A" w14:textId="77777777" w:rsidR="00682944" w:rsidRDefault="00682944" w:rsidP="00682944">
      <w:pPr>
        <w:spacing w:after="80"/>
        <w:jc w:val="both"/>
        <w:rPr>
          <w:rFonts w:asciiTheme="minorHAnsi" w:hAnsiTheme="minorHAnsi"/>
          <w:sz w:val="20"/>
        </w:rPr>
      </w:pPr>
      <w:r w:rsidRPr="00742F60">
        <w:rPr>
          <w:rFonts w:asciiTheme="minorHAnsi" w:hAnsiTheme="minorHAnsi"/>
          <w:sz w:val="20"/>
        </w:rPr>
        <w:t xml:space="preserve">Constant currency (“cc”) growth is calculated by retranslating non-sterling denominated component of </w:t>
      </w:r>
      <w:r>
        <w:rPr>
          <w:rFonts w:asciiTheme="minorHAnsi" w:hAnsiTheme="minorHAnsi"/>
          <w:sz w:val="20"/>
        </w:rPr>
        <w:t>FY</w:t>
      </w:r>
      <w:r w:rsidRPr="00742F60">
        <w:rPr>
          <w:rFonts w:asciiTheme="minorHAnsi" w:hAnsiTheme="minorHAnsi"/>
          <w:sz w:val="20"/>
        </w:rPr>
        <w:t xml:space="preserve"> 2019 at </w:t>
      </w:r>
      <w:r>
        <w:rPr>
          <w:rFonts w:asciiTheme="minorHAnsi" w:hAnsiTheme="minorHAnsi"/>
          <w:sz w:val="20"/>
        </w:rPr>
        <w:t>FY</w:t>
      </w:r>
      <w:r w:rsidRPr="00742F60">
        <w:rPr>
          <w:rFonts w:asciiTheme="minorHAnsi" w:hAnsiTheme="minorHAnsi"/>
          <w:sz w:val="20"/>
        </w:rPr>
        <w:t xml:space="preserve"> 2020 exchange rates as per the table below.</w:t>
      </w:r>
    </w:p>
    <w:p w14:paraId="09AA22D1" w14:textId="77777777" w:rsidR="00682944" w:rsidRDefault="00682944" w:rsidP="00682944">
      <w:pPr>
        <w:rPr>
          <w:rFonts w:asciiTheme="minorHAnsi" w:hAnsiTheme="minorHAnsi"/>
          <w:sz w:val="20"/>
          <w:lang w:eastAsia="en-IE"/>
        </w:rPr>
      </w:pPr>
    </w:p>
    <w:tbl>
      <w:tblPr>
        <w:tblW w:w="9072" w:type="dxa"/>
        <w:tblLook w:val="04A0" w:firstRow="1" w:lastRow="0" w:firstColumn="1" w:lastColumn="0" w:noHBand="0" w:noVBand="1"/>
      </w:tblPr>
      <w:tblGrid>
        <w:gridCol w:w="2920"/>
        <w:gridCol w:w="1020"/>
        <w:gridCol w:w="1028"/>
        <w:gridCol w:w="1028"/>
        <w:gridCol w:w="1082"/>
        <w:gridCol w:w="966"/>
        <w:gridCol w:w="1028"/>
      </w:tblGrid>
      <w:tr w:rsidR="00682944" w:rsidRPr="0070148E" w14:paraId="7A32A247" w14:textId="77777777" w:rsidTr="00C46D42">
        <w:trPr>
          <w:trHeight w:val="255"/>
        </w:trPr>
        <w:tc>
          <w:tcPr>
            <w:tcW w:w="2920" w:type="dxa"/>
            <w:tcBorders>
              <w:top w:val="single" w:sz="8" w:space="0" w:color="auto"/>
              <w:left w:val="single" w:sz="8" w:space="0" w:color="auto"/>
              <w:bottom w:val="nil"/>
              <w:right w:val="nil"/>
            </w:tcBorders>
            <w:shd w:val="clear" w:color="auto" w:fill="auto"/>
            <w:noWrap/>
            <w:vAlign w:val="center"/>
            <w:hideMark/>
          </w:tcPr>
          <w:p w14:paraId="5F064F37" w14:textId="77777777" w:rsidR="00682944" w:rsidRPr="0070148E" w:rsidRDefault="00682944" w:rsidP="00C46D42">
            <w:pPr>
              <w:jc w:val="both"/>
              <w:rPr>
                <w:rFonts w:ascii="Calibri" w:hAnsi="Calibri" w:cs="Calibri"/>
                <w:b/>
                <w:bCs/>
                <w:sz w:val="20"/>
                <w:lang w:val="en-IE" w:eastAsia="en-IE"/>
              </w:rPr>
            </w:pPr>
            <w:r w:rsidRPr="0070148E">
              <w:rPr>
                <w:rFonts w:ascii="Calibri" w:hAnsi="Calibri" w:cs="Calibri"/>
                <w:b/>
                <w:bCs/>
                <w:sz w:val="20"/>
                <w:lang w:val="en-IE" w:eastAsia="en-IE"/>
              </w:rPr>
              <w:t> </w:t>
            </w:r>
          </w:p>
        </w:tc>
        <w:tc>
          <w:tcPr>
            <w:tcW w:w="1020" w:type="dxa"/>
            <w:tcBorders>
              <w:top w:val="single" w:sz="8" w:space="0" w:color="auto"/>
              <w:left w:val="single" w:sz="8" w:space="0" w:color="auto"/>
              <w:bottom w:val="nil"/>
              <w:right w:val="single" w:sz="8" w:space="0" w:color="auto"/>
            </w:tcBorders>
            <w:shd w:val="clear" w:color="000000" w:fill="F2F2F2"/>
            <w:noWrap/>
            <w:vAlign w:val="center"/>
            <w:hideMark/>
          </w:tcPr>
          <w:p w14:paraId="1019E007" w14:textId="77777777" w:rsidR="00682944" w:rsidRPr="0070148E" w:rsidRDefault="00682944" w:rsidP="00C46D42">
            <w:pPr>
              <w:rPr>
                <w:rFonts w:ascii="Calibri" w:hAnsi="Calibri" w:cs="Calibri"/>
                <w:b/>
                <w:bCs/>
                <w:color w:val="000000"/>
                <w:sz w:val="20"/>
                <w:lang w:val="en-IE" w:eastAsia="en-IE"/>
              </w:rPr>
            </w:pPr>
            <w:r w:rsidRPr="0070148E">
              <w:rPr>
                <w:rFonts w:ascii="Calibri" w:hAnsi="Calibri" w:cs="Calibri"/>
                <w:b/>
                <w:bCs/>
                <w:color w:val="000000"/>
                <w:sz w:val="20"/>
                <w:lang w:val="en-IE" w:eastAsia="en-IE"/>
              </w:rPr>
              <w:t> </w:t>
            </w:r>
          </w:p>
        </w:tc>
        <w:tc>
          <w:tcPr>
            <w:tcW w:w="1028" w:type="dxa"/>
            <w:tcBorders>
              <w:top w:val="single" w:sz="8" w:space="0" w:color="auto"/>
              <w:left w:val="nil"/>
              <w:bottom w:val="nil"/>
              <w:right w:val="nil"/>
            </w:tcBorders>
            <w:shd w:val="clear" w:color="auto" w:fill="auto"/>
            <w:noWrap/>
            <w:vAlign w:val="center"/>
            <w:hideMark/>
          </w:tcPr>
          <w:p w14:paraId="4BB4275C" w14:textId="77777777" w:rsidR="00682944" w:rsidRPr="0070148E" w:rsidRDefault="00682944" w:rsidP="00C46D42">
            <w:pPr>
              <w:rPr>
                <w:rFonts w:ascii="Calibri" w:hAnsi="Calibri" w:cs="Calibri"/>
                <w:b/>
                <w:bCs/>
                <w:color w:val="000000"/>
                <w:sz w:val="20"/>
                <w:lang w:val="en-IE" w:eastAsia="en-IE"/>
              </w:rPr>
            </w:pPr>
            <w:r w:rsidRPr="0070148E">
              <w:rPr>
                <w:rFonts w:ascii="Calibri" w:hAnsi="Calibri" w:cs="Calibri"/>
                <w:b/>
                <w:bCs/>
                <w:color w:val="000000"/>
                <w:sz w:val="20"/>
                <w:lang w:val="en-IE" w:eastAsia="en-IE"/>
              </w:rPr>
              <w:t> </w:t>
            </w:r>
          </w:p>
        </w:tc>
        <w:tc>
          <w:tcPr>
            <w:tcW w:w="1028" w:type="dxa"/>
            <w:tcBorders>
              <w:top w:val="single" w:sz="8" w:space="0" w:color="auto"/>
              <w:left w:val="nil"/>
              <w:bottom w:val="nil"/>
              <w:right w:val="single" w:sz="8" w:space="0" w:color="auto"/>
            </w:tcBorders>
            <w:shd w:val="clear" w:color="auto" w:fill="auto"/>
            <w:noWrap/>
            <w:vAlign w:val="center"/>
            <w:hideMark/>
          </w:tcPr>
          <w:p w14:paraId="5956E4D0" w14:textId="77777777" w:rsidR="00682944" w:rsidRPr="0070148E" w:rsidRDefault="00682944" w:rsidP="00C46D42">
            <w:pPr>
              <w:rPr>
                <w:rFonts w:ascii="Calibri" w:hAnsi="Calibri" w:cs="Calibri"/>
                <w:b/>
                <w:bCs/>
                <w:color w:val="000000"/>
                <w:sz w:val="20"/>
                <w:lang w:val="en-IE" w:eastAsia="en-IE"/>
              </w:rPr>
            </w:pPr>
            <w:r w:rsidRPr="0070148E">
              <w:rPr>
                <w:rFonts w:ascii="Calibri" w:hAnsi="Calibri" w:cs="Calibri"/>
                <w:b/>
                <w:bCs/>
                <w:color w:val="000000"/>
                <w:sz w:val="20"/>
                <w:lang w:val="en-IE" w:eastAsia="en-IE"/>
              </w:rPr>
              <w:t> </w:t>
            </w:r>
          </w:p>
        </w:tc>
        <w:tc>
          <w:tcPr>
            <w:tcW w:w="1082" w:type="dxa"/>
            <w:tcBorders>
              <w:top w:val="single" w:sz="8" w:space="0" w:color="auto"/>
              <w:left w:val="nil"/>
              <w:bottom w:val="nil"/>
              <w:right w:val="single" w:sz="8" w:space="0" w:color="auto"/>
            </w:tcBorders>
            <w:shd w:val="clear" w:color="auto" w:fill="auto"/>
            <w:noWrap/>
            <w:vAlign w:val="center"/>
            <w:hideMark/>
          </w:tcPr>
          <w:p w14:paraId="7594EB15"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FY</w:t>
            </w:r>
          </w:p>
        </w:tc>
        <w:tc>
          <w:tcPr>
            <w:tcW w:w="966" w:type="dxa"/>
            <w:tcBorders>
              <w:top w:val="single" w:sz="8" w:space="0" w:color="auto"/>
              <w:left w:val="nil"/>
              <w:bottom w:val="nil"/>
              <w:right w:val="nil"/>
            </w:tcBorders>
            <w:shd w:val="clear" w:color="auto" w:fill="auto"/>
            <w:noWrap/>
            <w:vAlign w:val="center"/>
            <w:hideMark/>
          </w:tcPr>
          <w:p w14:paraId="6D0B7791"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FY</w:t>
            </w:r>
          </w:p>
        </w:tc>
        <w:tc>
          <w:tcPr>
            <w:tcW w:w="1028" w:type="dxa"/>
            <w:tcBorders>
              <w:top w:val="single" w:sz="8" w:space="0" w:color="auto"/>
              <w:left w:val="nil"/>
              <w:bottom w:val="nil"/>
              <w:right w:val="single" w:sz="8" w:space="0" w:color="auto"/>
            </w:tcBorders>
            <w:shd w:val="clear" w:color="auto" w:fill="auto"/>
            <w:noWrap/>
            <w:vAlign w:val="center"/>
            <w:hideMark/>
          </w:tcPr>
          <w:p w14:paraId="6BF6E817"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CC</w:t>
            </w:r>
          </w:p>
        </w:tc>
      </w:tr>
      <w:tr w:rsidR="00682944" w:rsidRPr="0070148E" w14:paraId="32A356F1"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03887B9A" w14:textId="77777777" w:rsidR="00682944" w:rsidRPr="0070148E" w:rsidRDefault="00682944" w:rsidP="00C46D42">
            <w:pPr>
              <w:jc w:val="both"/>
              <w:rPr>
                <w:rFonts w:ascii="Calibri" w:hAnsi="Calibri" w:cs="Calibri"/>
                <w:b/>
                <w:bCs/>
                <w:sz w:val="20"/>
                <w:lang w:val="en-IE" w:eastAsia="en-IE"/>
              </w:rPr>
            </w:pPr>
            <w:r w:rsidRPr="0070148E">
              <w:rPr>
                <w:rFonts w:ascii="Calibri" w:hAnsi="Calibri" w:cs="Calibri"/>
                <w:b/>
                <w:bCs/>
                <w:sz w:val="20"/>
                <w:lang w:val="en-IE" w:eastAsia="en-IE"/>
              </w:rPr>
              <w:t> </w:t>
            </w:r>
          </w:p>
        </w:tc>
        <w:tc>
          <w:tcPr>
            <w:tcW w:w="1020" w:type="dxa"/>
            <w:tcBorders>
              <w:top w:val="nil"/>
              <w:left w:val="single" w:sz="8" w:space="0" w:color="auto"/>
              <w:bottom w:val="nil"/>
              <w:right w:val="single" w:sz="8" w:space="0" w:color="auto"/>
            </w:tcBorders>
            <w:shd w:val="clear" w:color="000000" w:fill="F2F2F2"/>
            <w:noWrap/>
            <w:vAlign w:val="center"/>
            <w:hideMark/>
          </w:tcPr>
          <w:p w14:paraId="25FA7586"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FY</w:t>
            </w:r>
          </w:p>
        </w:tc>
        <w:tc>
          <w:tcPr>
            <w:tcW w:w="1028" w:type="dxa"/>
            <w:tcBorders>
              <w:top w:val="nil"/>
              <w:left w:val="nil"/>
              <w:bottom w:val="nil"/>
              <w:right w:val="nil"/>
            </w:tcBorders>
            <w:shd w:val="clear" w:color="auto" w:fill="auto"/>
            <w:noWrap/>
            <w:vAlign w:val="center"/>
            <w:hideMark/>
          </w:tcPr>
          <w:p w14:paraId="147B6076"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FY</w:t>
            </w:r>
          </w:p>
        </w:tc>
        <w:tc>
          <w:tcPr>
            <w:tcW w:w="1028" w:type="dxa"/>
            <w:tcBorders>
              <w:top w:val="nil"/>
              <w:left w:val="nil"/>
              <w:bottom w:val="nil"/>
              <w:right w:val="single" w:sz="8" w:space="0" w:color="auto"/>
            </w:tcBorders>
            <w:shd w:val="clear" w:color="auto" w:fill="auto"/>
            <w:noWrap/>
            <w:vAlign w:val="center"/>
            <w:hideMark/>
          </w:tcPr>
          <w:p w14:paraId="5C304CFB"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w:t>
            </w:r>
          </w:p>
        </w:tc>
        <w:tc>
          <w:tcPr>
            <w:tcW w:w="1082" w:type="dxa"/>
            <w:tcBorders>
              <w:top w:val="nil"/>
              <w:left w:val="nil"/>
              <w:bottom w:val="nil"/>
              <w:right w:val="single" w:sz="8" w:space="0" w:color="auto"/>
            </w:tcBorders>
            <w:shd w:val="clear" w:color="auto" w:fill="auto"/>
            <w:noWrap/>
            <w:vAlign w:val="center"/>
            <w:hideMark/>
          </w:tcPr>
          <w:p w14:paraId="44062947"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2019</w:t>
            </w:r>
          </w:p>
        </w:tc>
        <w:tc>
          <w:tcPr>
            <w:tcW w:w="966" w:type="dxa"/>
            <w:tcBorders>
              <w:top w:val="nil"/>
              <w:left w:val="nil"/>
              <w:bottom w:val="nil"/>
              <w:right w:val="nil"/>
            </w:tcBorders>
            <w:shd w:val="clear" w:color="auto" w:fill="auto"/>
            <w:noWrap/>
            <w:vAlign w:val="center"/>
            <w:hideMark/>
          </w:tcPr>
          <w:p w14:paraId="3B6A5871"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2019</w:t>
            </w:r>
          </w:p>
        </w:tc>
        <w:tc>
          <w:tcPr>
            <w:tcW w:w="1028" w:type="dxa"/>
            <w:tcBorders>
              <w:top w:val="nil"/>
              <w:left w:val="nil"/>
              <w:bottom w:val="nil"/>
              <w:right w:val="single" w:sz="8" w:space="0" w:color="auto"/>
            </w:tcBorders>
            <w:shd w:val="clear" w:color="auto" w:fill="auto"/>
            <w:noWrap/>
            <w:vAlign w:val="center"/>
            <w:hideMark/>
          </w:tcPr>
          <w:p w14:paraId="79CFC41C"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w:t>
            </w:r>
          </w:p>
        </w:tc>
      </w:tr>
      <w:tr w:rsidR="00682944" w:rsidRPr="0070148E" w14:paraId="0CDDE960" w14:textId="77777777" w:rsidTr="00C46D42">
        <w:trPr>
          <w:trHeight w:val="263"/>
        </w:trPr>
        <w:tc>
          <w:tcPr>
            <w:tcW w:w="2920" w:type="dxa"/>
            <w:tcBorders>
              <w:top w:val="nil"/>
              <w:left w:val="single" w:sz="8" w:space="0" w:color="auto"/>
              <w:bottom w:val="single" w:sz="8" w:space="0" w:color="auto"/>
              <w:right w:val="nil"/>
            </w:tcBorders>
            <w:shd w:val="clear" w:color="auto" w:fill="auto"/>
            <w:hideMark/>
          </w:tcPr>
          <w:p w14:paraId="3F4B1D43" w14:textId="77777777" w:rsidR="00682944" w:rsidRPr="0070148E" w:rsidRDefault="00682944" w:rsidP="00C46D42">
            <w:pPr>
              <w:rPr>
                <w:rFonts w:ascii="Calibri" w:hAnsi="Calibri" w:cs="Calibri"/>
                <w:b/>
                <w:bCs/>
                <w:color w:val="000000"/>
                <w:sz w:val="20"/>
                <w:lang w:val="en-IE" w:eastAsia="en-IE"/>
              </w:rPr>
            </w:pPr>
            <w:r w:rsidRPr="0070148E">
              <w:rPr>
                <w:rFonts w:ascii="Calibri" w:hAnsi="Calibri" w:cs="Calibri"/>
                <w:b/>
                <w:bCs/>
                <w:color w:val="000000"/>
                <w:sz w:val="20"/>
                <w:lang w:val="en-IE" w:eastAsia="en-IE"/>
              </w:rPr>
              <w:t>£m, pro forma</w:t>
            </w:r>
          </w:p>
        </w:tc>
        <w:tc>
          <w:tcPr>
            <w:tcW w:w="1020" w:type="dxa"/>
            <w:tcBorders>
              <w:top w:val="nil"/>
              <w:left w:val="single" w:sz="8" w:space="0" w:color="auto"/>
              <w:bottom w:val="single" w:sz="8" w:space="0" w:color="auto"/>
              <w:right w:val="single" w:sz="8" w:space="0" w:color="auto"/>
            </w:tcBorders>
            <w:shd w:val="clear" w:color="000000" w:fill="F2F2F2"/>
            <w:noWrap/>
            <w:vAlign w:val="center"/>
            <w:hideMark/>
          </w:tcPr>
          <w:p w14:paraId="3FAE78A5"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2020</w:t>
            </w:r>
          </w:p>
        </w:tc>
        <w:tc>
          <w:tcPr>
            <w:tcW w:w="1028" w:type="dxa"/>
            <w:tcBorders>
              <w:top w:val="nil"/>
              <w:left w:val="nil"/>
              <w:bottom w:val="single" w:sz="8" w:space="0" w:color="auto"/>
              <w:right w:val="nil"/>
            </w:tcBorders>
            <w:shd w:val="clear" w:color="auto" w:fill="auto"/>
            <w:noWrap/>
            <w:vAlign w:val="center"/>
            <w:hideMark/>
          </w:tcPr>
          <w:p w14:paraId="23571B99"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2019</w:t>
            </w:r>
          </w:p>
        </w:tc>
        <w:tc>
          <w:tcPr>
            <w:tcW w:w="1028" w:type="dxa"/>
            <w:tcBorders>
              <w:top w:val="nil"/>
              <w:left w:val="nil"/>
              <w:bottom w:val="single" w:sz="8" w:space="0" w:color="auto"/>
              <w:right w:val="single" w:sz="8" w:space="0" w:color="auto"/>
            </w:tcBorders>
            <w:shd w:val="clear" w:color="auto" w:fill="auto"/>
            <w:noWrap/>
            <w:vAlign w:val="center"/>
            <w:hideMark/>
          </w:tcPr>
          <w:p w14:paraId="5FCA8543"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Change</w:t>
            </w:r>
          </w:p>
        </w:tc>
        <w:tc>
          <w:tcPr>
            <w:tcW w:w="1082" w:type="dxa"/>
            <w:tcBorders>
              <w:top w:val="nil"/>
              <w:left w:val="nil"/>
              <w:bottom w:val="single" w:sz="8" w:space="0" w:color="auto"/>
              <w:right w:val="single" w:sz="8" w:space="0" w:color="auto"/>
            </w:tcBorders>
            <w:shd w:val="clear" w:color="auto" w:fill="auto"/>
            <w:noWrap/>
            <w:vAlign w:val="center"/>
            <w:hideMark/>
          </w:tcPr>
          <w:p w14:paraId="77673C85"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FX impact</w:t>
            </w:r>
          </w:p>
        </w:tc>
        <w:tc>
          <w:tcPr>
            <w:tcW w:w="966" w:type="dxa"/>
            <w:tcBorders>
              <w:top w:val="nil"/>
              <w:left w:val="nil"/>
              <w:bottom w:val="single" w:sz="8" w:space="0" w:color="auto"/>
              <w:right w:val="nil"/>
            </w:tcBorders>
            <w:shd w:val="clear" w:color="auto" w:fill="auto"/>
            <w:noWrap/>
            <w:vAlign w:val="center"/>
            <w:hideMark/>
          </w:tcPr>
          <w:p w14:paraId="4E89AAB5"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CC</w:t>
            </w:r>
          </w:p>
        </w:tc>
        <w:tc>
          <w:tcPr>
            <w:tcW w:w="1028" w:type="dxa"/>
            <w:tcBorders>
              <w:top w:val="nil"/>
              <w:left w:val="nil"/>
              <w:bottom w:val="single" w:sz="8" w:space="0" w:color="auto"/>
              <w:right w:val="single" w:sz="8" w:space="0" w:color="auto"/>
            </w:tcBorders>
            <w:shd w:val="clear" w:color="auto" w:fill="auto"/>
            <w:noWrap/>
            <w:vAlign w:val="center"/>
            <w:hideMark/>
          </w:tcPr>
          <w:p w14:paraId="1266CD47" w14:textId="77777777" w:rsidR="00682944" w:rsidRPr="0070148E" w:rsidRDefault="00682944" w:rsidP="00C46D42">
            <w:pPr>
              <w:jc w:val="right"/>
              <w:rPr>
                <w:rFonts w:ascii="Calibri" w:hAnsi="Calibri" w:cs="Calibri"/>
                <w:b/>
                <w:bCs/>
                <w:color w:val="000000"/>
                <w:sz w:val="20"/>
                <w:lang w:val="en-IE" w:eastAsia="en-IE"/>
              </w:rPr>
            </w:pPr>
            <w:r w:rsidRPr="0070148E">
              <w:rPr>
                <w:rFonts w:ascii="Calibri" w:hAnsi="Calibri" w:cs="Calibri"/>
                <w:b/>
                <w:bCs/>
                <w:color w:val="000000"/>
                <w:sz w:val="20"/>
                <w:lang w:val="en-IE" w:eastAsia="en-IE"/>
              </w:rPr>
              <w:t>Change</w:t>
            </w:r>
          </w:p>
        </w:tc>
      </w:tr>
      <w:tr w:rsidR="00682944" w:rsidRPr="0070148E" w14:paraId="51D2AE17"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384EAD6A" w14:textId="77777777" w:rsidR="00682944" w:rsidRPr="0070148E" w:rsidRDefault="00682944" w:rsidP="00C46D42">
            <w:pPr>
              <w:jc w:val="both"/>
              <w:rPr>
                <w:rFonts w:ascii="Calibri" w:hAnsi="Calibri" w:cs="Calibri"/>
                <w:b/>
                <w:bCs/>
                <w:color w:val="FF0000"/>
                <w:sz w:val="2"/>
                <w:szCs w:val="2"/>
                <w:lang w:val="en-IE" w:eastAsia="en-IE"/>
              </w:rPr>
            </w:pPr>
            <w:r w:rsidRPr="0070148E">
              <w:rPr>
                <w:rFonts w:ascii="Calibri" w:hAnsi="Calibri" w:cs="Calibri"/>
                <w:b/>
                <w:bCs/>
                <w:color w:val="FF0000"/>
                <w:sz w:val="2"/>
                <w:szCs w:val="2"/>
                <w:lang w:val="en-IE" w:eastAsia="en-IE"/>
              </w:rPr>
              <w:t> </w:t>
            </w:r>
          </w:p>
        </w:tc>
        <w:tc>
          <w:tcPr>
            <w:tcW w:w="1020" w:type="dxa"/>
            <w:tcBorders>
              <w:top w:val="nil"/>
              <w:left w:val="single" w:sz="8" w:space="0" w:color="auto"/>
              <w:bottom w:val="nil"/>
              <w:right w:val="single" w:sz="8" w:space="0" w:color="auto"/>
            </w:tcBorders>
            <w:shd w:val="clear" w:color="000000" w:fill="F2F2F2"/>
            <w:noWrap/>
            <w:vAlign w:val="center"/>
            <w:hideMark/>
          </w:tcPr>
          <w:p w14:paraId="3D5F956C" w14:textId="77777777" w:rsidR="00682944" w:rsidRPr="0070148E" w:rsidRDefault="00682944" w:rsidP="00C46D42">
            <w:pPr>
              <w:jc w:val="right"/>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c>
          <w:tcPr>
            <w:tcW w:w="1028" w:type="dxa"/>
            <w:tcBorders>
              <w:top w:val="nil"/>
              <w:left w:val="nil"/>
              <w:bottom w:val="nil"/>
              <w:right w:val="nil"/>
            </w:tcBorders>
            <w:shd w:val="clear" w:color="auto" w:fill="auto"/>
            <w:noWrap/>
            <w:vAlign w:val="center"/>
            <w:hideMark/>
          </w:tcPr>
          <w:p w14:paraId="16F428E1" w14:textId="77777777" w:rsidR="00682944" w:rsidRPr="0070148E" w:rsidRDefault="00682944" w:rsidP="00C46D42">
            <w:pPr>
              <w:jc w:val="right"/>
              <w:rPr>
                <w:rFonts w:ascii="Calibri" w:hAnsi="Calibri" w:cs="Calibri"/>
                <w:b/>
                <w:bCs/>
                <w:color w:val="000000"/>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2FD0EEA5" w14:textId="77777777" w:rsidR="00682944" w:rsidRPr="0070148E" w:rsidRDefault="00682944" w:rsidP="00C46D42">
            <w:pPr>
              <w:jc w:val="right"/>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c>
          <w:tcPr>
            <w:tcW w:w="1082" w:type="dxa"/>
            <w:tcBorders>
              <w:top w:val="nil"/>
              <w:left w:val="nil"/>
              <w:bottom w:val="nil"/>
              <w:right w:val="single" w:sz="8" w:space="0" w:color="auto"/>
            </w:tcBorders>
            <w:shd w:val="clear" w:color="auto" w:fill="auto"/>
            <w:noWrap/>
            <w:vAlign w:val="center"/>
            <w:hideMark/>
          </w:tcPr>
          <w:p w14:paraId="7D5FFE8A" w14:textId="77777777" w:rsidR="00682944" w:rsidRPr="0070148E" w:rsidRDefault="00682944" w:rsidP="00C46D42">
            <w:pPr>
              <w:jc w:val="right"/>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c>
          <w:tcPr>
            <w:tcW w:w="966" w:type="dxa"/>
            <w:tcBorders>
              <w:top w:val="nil"/>
              <w:left w:val="nil"/>
              <w:bottom w:val="nil"/>
              <w:right w:val="nil"/>
            </w:tcBorders>
            <w:shd w:val="clear" w:color="auto" w:fill="auto"/>
            <w:noWrap/>
            <w:vAlign w:val="center"/>
            <w:hideMark/>
          </w:tcPr>
          <w:p w14:paraId="66B4E2BA" w14:textId="77777777" w:rsidR="00682944" w:rsidRPr="0070148E" w:rsidRDefault="00682944" w:rsidP="00C46D42">
            <w:pPr>
              <w:jc w:val="right"/>
              <w:rPr>
                <w:rFonts w:ascii="Calibri" w:hAnsi="Calibri" w:cs="Calibri"/>
                <w:b/>
                <w:bCs/>
                <w:color w:val="000000"/>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446AD74E" w14:textId="77777777" w:rsidR="00682944" w:rsidRPr="0070148E" w:rsidRDefault="00682944" w:rsidP="00C46D42">
            <w:pPr>
              <w:jc w:val="right"/>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r>
      <w:tr w:rsidR="00682944" w:rsidRPr="00FE2A43" w14:paraId="58574709"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1A6D91A2"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Sports revenue</w:t>
            </w:r>
          </w:p>
        </w:tc>
        <w:tc>
          <w:tcPr>
            <w:tcW w:w="1020" w:type="dxa"/>
            <w:tcBorders>
              <w:top w:val="nil"/>
              <w:left w:val="single" w:sz="8" w:space="0" w:color="auto"/>
              <w:bottom w:val="nil"/>
              <w:right w:val="single" w:sz="8" w:space="0" w:color="auto"/>
            </w:tcBorders>
            <w:shd w:val="clear" w:color="000000" w:fill="F2F2F2"/>
            <w:noWrap/>
            <w:vAlign w:val="center"/>
            <w:hideMark/>
          </w:tcPr>
          <w:p w14:paraId="7878AF31"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3,000</w:t>
            </w:r>
          </w:p>
        </w:tc>
        <w:tc>
          <w:tcPr>
            <w:tcW w:w="1028" w:type="dxa"/>
            <w:tcBorders>
              <w:top w:val="nil"/>
              <w:left w:val="nil"/>
              <w:bottom w:val="nil"/>
              <w:right w:val="nil"/>
            </w:tcBorders>
            <w:shd w:val="clear" w:color="auto" w:fill="auto"/>
            <w:noWrap/>
            <w:vAlign w:val="center"/>
            <w:hideMark/>
          </w:tcPr>
          <w:p w14:paraId="48E5E59C"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2,400</w:t>
            </w:r>
          </w:p>
        </w:tc>
        <w:tc>
          <w:tcPr>
            <w:tcW w:w="1028" w:type="dxa"/>
            <w:tcBorders>
              <w:top w:val="nil"/>
              <w:left w:val="nil"/>
              <w:bottom w:val="nil"/>
              <w:right w:val="single" w:sz="8" w:space="0" w:color="auto"/>
            </w:tcBorders>
            <w:shd w:val="clear" w:color="auto" w:fill="auto"/>
            <w:noWrap/>
            <w:vAlign w:val="center"/>
            <w:hideMark/>
          </w:tcPr>
          <w:p w14:paraId="36A6606C" w14:textId="77777777" w:rsidR="00682944" w:rsidRPr="00330274" w:rsidRDefault="00682944" w:rsidP="00C46D42">
            <w:pPr>
              <w:jc w:val="right"/>
              <w:rPr>
                <w:rFonts w:ascii="Calibri" w:hAnsi="Calibri"/>
                <w:color w:val="000000"/>
                <w:sz w:val="20"/>
                <w:lang w:val="en-IE"/>
              </w:rPr>
            </w:pPr>
            <w:r w:rsidRPr="00330274">
              <w:rPr>
                <w:rFonts w:ascii="Calibri" w:hAnsi="Calibri"/>
                <w:color w:val="000000"/>
                <w:sz w:val="20"/>
                <w:lang w:val="en-IE"/>
              </w:rPr>
              <w:t>+25%</w:t>
            </w:r>
          </w:p>
        </w:tc>
        <w:tc>
          <w:tcPr>
            <w:tcW w:w="1082" w:type="dxa"/>
            <w:tcBorders>
              <w:top w:val="nil"/>
              <w:left w:val="nil"/>
              <w:bottom w:val="nil"/>
              <w:right w:val="single" w:sz="8" w:space="0" w:color="auto"/>
            </w:tcBorders>
            <w:shd w:val="clear" w:color="auto" w:fill="auto"/>
            <w:noWrap/>
            <w:vAlign w:val="center"/>
            <w:hideMark/>
          </w:tcPr>
          <w:p w14:paraId="27CDE567"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(6)</w:t>
            </w:r>
          </w:p>
        </w:tc>
        <w:tc>
          <w:tcPr>
            <w:tcW w:w="966" w:type="dxa"/>
            <w:tcBorders>
              <w:top w:val="nil"/>
              <w:left w:val="nil"/>
              <w:bottom w:val="nil"/>
              <w:right w:val="nil"/>
            </w:tcBorders>
            <w:shd w:val="clear" w:color="auto" w:fill="auto"/>
            <w:noWrap/>
            <w:vAlign w:val="center"/>
            <w:hideMark/>
          </w:tcPr>
          <w:p w14:paraId="20E675EA"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2,394</w:t>
            </w:r>
          </w:p>
        </w:tc>
        <w:tc>
          <w:tcPr>
            <w:tcW w:w="1028" w:type="dxa"/>
            <w:tcBorders>
              <w:top w:val="nil"/>
              <w:left w:val="nil"/>
              <w:bottom w:val="nil"/>
              <w:right w:val="single" w:sz="8" w:space="0" w:color="auto"/>
            </w:tcBorders>
            <w:shd w:val="clear" w:color="auto" w:fill="auto"/>
            <w:noWrap/>
            <w:vAlign w:val="center"/>
            <w:hideMark/>
          </w:tcPr>
          <w:p w14:paraId="44464F26" w14:textId="77777777" w:rsidR="00682944" w:rsidRPr="00330274" w:rsidRDefault="00682944" w:rsidP="00C46D42">
            <w:pPr>
              <w:jc w:val="right"/>
              <w:rPr>
                <w:rFonts w:ascii="Calibri" w:hAnsi="Calibri"/>
                <w:color w:val="000000"/>
                <w:sz w:val="20"/>
                <w:lang w:val="en-IE"/>
              </w:rPr>
            </w:pPr>
            <w:r w:rsidRPr="00330274">
              <w:rPr>
                <w:rFonts w:ascii="Calibri" w:hAnsi="Calibri"/>
                <w:color w:val="000000"/>
                <w:sz w:val="20"/>
                <w:lang w:val="en-IE"/>
              </w:rPr>
              <w:t>+25%</w:t>
            </w:r>
          </w:p>
        </w:tc>
      </w:tr>
      <w:tr w:rsidR="00682944" w:rsidRPr="0070148E" w14:paraId="04C5EB8E"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274D0321"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Gaming revenue</w:t>
            </w:r>
          </w:p>
        </w:tc>
        <w:tc>
          <w:tcPr>
            <w:tcW w:w="1020" w:type="dxa"/>
            <w:tcBorders>
              <w:top w:val="nil"/>
              <w:left w:val="single" w:sz="8" w:space="0" w:color="auto"/>
              <w:bottom w:val="single" w:sz="8" w:space="0" w:color="auto"/>
              <w:right w:val="single" w:sz="8" w:space="0" w:color="auto"/>
            </w:tcBorders>
            <w:shd w:val="clear" w:color="000000" w:fill="F2F2F2"/>
            <w:noWrap/>
            <w:vAlign w:val="center"/>
            <w:hideMark/>
          </w:tcPr>
          <w:p w14:paraId="507DE12E"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2,264</w:t>
            </w:r>
          </w:p>
        </w:tc>
        <w:tc>
          <w:tcPr>
            <w:tcW w:w="1028" w:type="dxa"/>
            <w:tcBorders>
              <w:top w:val="nil"/>
              <w:left w:val="nil"/>
              <w:bottom w:val="single" w:sz="8" w:space="0" w:color="auto"/>
              <w:right w:val="nil"/>
            </w:tcBorders>
            <w:shd w:val="clear" w:color="auto" w:fill="auto"/>
            <w:noWrap/>
            <w:vAlign w:val="center"/>
            <w:hideMark/>
          </w:tcPr>
          <w:p w14:paraId="08347389"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1,743</w:t>
            </w:r>
          </w:p>
        </w:tc>
        <w:tc>
          <w:tcPr>
            <w:tcW w:w="1028" w:type="dxa"/>
            <w:tcBorders>
              <w:top w:val="nil"/>
              <w:left w:val="nil"/>
              <w:bottom w:val="single" w:sz="8" w:space="0" w:color="auto"/>
              <w:right w:val="single" w:sz="8" w:space="0" w:color="auto"/>
            </w:tcBorders>
            <w:shd w:val="clear" w:color="auto" w:fill="auto"/>
            <w:noWrap/>
            <w:vAlign w:val="center"/>
            <w:hideMark/>
          </w:tcPr>
          <w:p w14:paraId="5F410FBB"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+30%</w:t>
            </w:r>
          </w:p>
        </w:tc>
        <w:tc>
          <w:tcPr>
            <w:tcW w:w="1082" w:type="dxa"/>
            <w:tcBorders>
              <w:top w:val="nil"/>
              <w:left w:val="nil"/>
              <w:bottom w:val="single" w:sz="8" w:space="0" w:color="auto"/>
              <w:right w:val="single" w:sz="8" w:space="0" w:color="auto"/>
            </w:tcBorders>
            <w:shd w:val="clear" w:color="auto" w:fill="auto"/>
            <w:noWrap/>
            <w:vAlign w:val="center"/>
            <w:hideMark/>
          </w:tcPr>
          <w:p w14:paraId="5E056547"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(33)</w:t>
            </w:r>
          </w:p>
        </w:tc>
        <w:tc>
          <w:tcPr>
            <w:tcW w:w="966" w:type="dxa"/>
            <w:tcBorders>
              <w:top w:val="nil"/>
              <w:left w:val="nil"/>
              <w:bottom w:val="single" w:sz="8" w:space="0" w:color="auto"/>
              <w:right w:val="nil"/>
            </w:tcBorders>
            <w:shd w:val="clear" w:color="auto" w:fill="auto"/>
            <w:noWrap/>
            <w:vAlign w:val="center"/>
            <w:hideMark/>
          </w:tcPr>
          <w:p w14:paraId="100B47A9"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1,710</w:t>
            </w:r>
          </w:p>
        </w:tc>
        <w:tc>
          <w:tcPr>
            <w:tcW w:w="1028" w:type="dxa"/>
            <w:tcBorders>
              <w:top w:val="nil"/>
              <w:left w:val="nil"/>
              <w:bottom w:val="single" w:sz="8" w:space="0" w:color="auto"/>
              <w:right w:val="single" w:sz="8" w:space="0" w:color="auto"/>
            </w:tcBorders>
            <w:shd w:val="clear" w:color="auto" w:fill="auto"/>
            <w:noWrap/>
            <w:vAlign w:val="center"/>
            <w:hideMark/>
          </w:tcPr>
          <w:p w14:paraId="1BC8E355"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+32%</w:t>
            </w:r>
          </w:p>
        </w:tc>
      </w:tr>
      <w:tr w:rsidR="00682944" w:rsidRPr="0070148E" w14:paraId="31AB5156"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37EA587D" w14:textId="77777777" w:rsidR="00682944" w:rsidRPr="0070148E" w:rsidRDefault="00682944" w:rsidP="00C46D42">
            <w:pPr>
              <w:jc w:val="both"/>
              <w:rPr>
                <w:rFonts w:ascii="Calibri" w:hAnsi="Calibri" w:cs="Calibri"/>
                <w:b/>
                <w:bCs/>
                <w:color w:val="000000"/>
                <w:sz w:val="20"/>
                <w:lang w:val="en-IE" w:eastAsia="en-IE"/>
              </w:rPr>
            </w:pPr>
            <w:r w:rsidRPr="0070148E">
              <w:rPr>
                <w:rFonts w:ascii="Calibri" w:hAnsi="Calibri" w:cs="Calibri"/>
                <w:b/>
                <w:bCs/>
                <w:color w:val="000000"/>
                <w:sz w:val="20"/>
                <w:lang w:val="en-IE" w:eastAsia="en-IE"/>
              </w:rPr>
              <w:t>Total revenue</w:t>
            </w:r>
          </w:p>
        </w:tc>
        <w:tc>
          <w:tcPr>
            <w:tcW w:w="1020" w:type="dxa"/>
            <w:tcBorders>
              <w:top w:val="nil"/>
              <w:left w:val="single" w:sz="8" w:space="0" w:color="auto"/>
              <w:bottom w:val="nil"/>
              <w:right w:val="single" w:sz="8" w:space="0" w:color="auto"/>
            </w:tcBorders>
            <w:shd w:val="clear" w:color="000000" w:fill="F2F2F2"/>
            <w:noWrap/>
            <w:vAlign w:val="center"/>
            <w:hideMark/>
          </w:tcPr>
          <w:p w14:paraId="34518C34"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5,264</w:t>
            </w:r>
          </w:p>
        </w:tc>
        <w:tc>
          <w:tcPr>
            <w:tcW w:w="1028" w:type="dxa"/>
            <w:tcBorders>
              <w:top w:val="nil"/>
              <w:left w:val="nil"/>
              <w:bottom w:val="nil"/>
              <w:right w:val="nil"/>
            </w:tcBorders>
            <w:shd w:val="clear" w:color="auto" w:fill="auto"/>
            <w:noWrap/>
            <w:vAlign w:val="center"/>
            <w:hideMark/>
          </w:tcPr>
          <w:p w14:paraId="377C63BC"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4,144</w:t>
            </w:r>
          </w:p>
        </w:tc>
        <w:tc>
          <w:tcPr>
            <w:tcW w:w="1028" w:type="dxa"/>
            <w:tcBorders>
              <w:top w:val="nil"/>
              <w:left w:val="nil"/>
              <w:bottom w:val="nil"/>
              <w:right w:val="single" w:sz="8" w:space="0" w:color="auto"/>
            </w:tcBorders>
            <w:shd w:val="clear" w:color="auto" w:fill="auto"/>
            <w:noWrap/>
            <w:vAlign w:val="center"/>
            <w:hideMark/>
          </w:tcPr>
          <w:p w14:paraId="3A0AE9A8"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+27%</w:t>
            </w:r>
          </w:p>
        </w:tc>
        <w:tc>
          <w:tcPr>
            <w:tcW w:w="1082" w:type="dxa"/>
            <w:tcBorders>
              <w:top w:val="nil"/>
              <w:left w:val="nil"/>
              <w:bottom w:val="nil"/>
              <w:right w:val="single" w:sz="8" w:space="0" w:color="auto"/>
            </w:tcBorders>
            <w:shd w:val="clear" w:color="auto" w:fill="auto"/>
            <w:noWrap/>
            <w:vAlign w:val="center"/>
            <w:hideMark/>
          </w:tcPr>
          <w:p w14:paraId="4FB29B03"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(39)</w:t>
            </w:r>
          </w:p>
        </w:tc>
        <w:tc>
          <w:tcPr>
            <w:tcW w:w="966" w:type="dxa"/>
            <w:tcBorders>
              <w:top w:val="nil"/>
              <w:left w:val="nil"/>
              <w:bottom w:val="nil"/>
              <w:right w:val="nil"/>
            </w:tcBorders>
            <w:shd w:val="clear" w:color="auto" w:fill="auto"/>
            <w:noWrap/>
            <w:vAlign w:val="center"/>
            <w:hideMark/>
          </w:tcPr>
          <w:p w14:paraId="11F198C9"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4,105</w:t>
            </w:r>
          </w:p>
        </w:tc>
        <w:tc>
          <w:tcPr>
            <w:tcW w:w="1028" w:type="dxa"/>
            <w:tcBorders>
              <w:top w:val="nil"/>
              <w:left w:val="nil"/>
              <w:bottom w:val="nil"/>
              <w:right w:val="single" w:sz="8" w:space="0" w:color="auto"/>
            </w:tcBorders>
            <w:shd w:val="clear" w:color="auto" w:fill="auto"/>
            <w:noWrap/>
            <w:vAlign w:val="center"/>
            <w:hideMark/>
          </w:tcPr>
          <w:p w14:paraId="7C7F1090"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+28%</w:t>
            </w:r>
          </w:p>
        </w:tc>
      </w:tr>
      <w:tr w:rsidR="00682944" w:rsidRPr="0070148E" w14:paraId="23B23C1F"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145C0ECF"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1020" w:type="dxa"/>
            <w:tcBorders>
              <w:top w:val="nil"/>
              <w:left w:val="single" w:sz="8" w:space="0" w:color="auto"/>
              <w:bottom w:val="nil"/>
              <w:right w:val="single" w:sz="8" w:space="0" w:color="auto"/>
            </w:tcBorders>
            <w:shd w:val="clear" w:color="000000" w:fill="F2F2F2"/>
            <w:noWrap/>
            <w:vAlign w:val="center"/>
            <w:hideMark/>
          </w:tcPr>
          <w:p w14:paraId="2AB0E861" w14:textId="77777777" w:rsidR="00682944" w:rsidRPr="0070148E" w:rsidRDefault="00682944" w:rsidP="00C46D42">
            <w:pPr>
              <w:jc w:val="both"/>
              <w:rPr>
                <w:rFonts w:ascii="Calibri" w:hAnsi="Calibri" w:cs="Calibri"/>
                <w:sz w:val="2"/>
                <w:szCs w:val="2"/>
                <w:lang w:val="en-IE" w:eastAsia="en-IE"/>
              </w:rPr>
            </w:pPr>
            <w:r w:rsidRPr="0070148E">
              <w:rPr>
                <w:rFonts w:ascii="Calibri" w:hAnsi="Calibri" w:cs="Calibri"/>
                <w:sz w:val="2"/>
                <w:szCs w:val="2"/>
                <w:lang w:val="en-IE" w:eastAsia="en-IE"/>
              </w:rPr>
              <w:t> </w:t>
            </w:r>
          </w:p>
        </w:tc>
        <w:tc>
          <w:tcPr>
            <w:tcW w:w="1028" w:type="dxa"/>
            <w:tcBorders>
              <w:top w:val="nil"/>
              <w:left w:val="nil"/>
              <w:bottom w:val="nil"/>
              <w:right w:val="nil"/>
            </w:tcBorders>
            <w:shd w:val="clear" w:color="auto" w:fill="auto"/>
            <w:noWrap/>
            <w:vAlign w:val="center"/>
            <w:hideMark/>
          </w:tcPr>
          <w:p w14:paraId="5FCF8829" w14:textId="77777777" w:rsidR="00682944" w:rsidRPr="0070148E" w:rsidRDefault="00682944" w:rsidP="00C46D42">
            <w:pPr>
              <w:jc w:val="both"/>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37A76C34" w14:textId="77777777" w:rsidR="00682944" w:rsidRPr="0070148E" w:rsidRDefault="00682944" w:rsidP="00C46D42">
            <w:pPr>
              <w:jc w:val="both"/>
              <w:rPr>
                <w:rFonts w:ascii="Calibri" w:hAnsi="Calibri" w:cs="Calibri"/>
                <w:sz w:val="2"/>
                <w:szCs w:val="2"/>
                <w:lang w:val="en-IE" w:eastAsia="en-IE"/>
              </w:rPr>
            </w:pPr>
            <w:r w:rsidRPr="0070148E">
              <w:rPr>
                <w:rFonts w:ascii="Calibri" w:hAnsi="Calibri" w:cs="Calibri"/>
                <w:sz w:val="2"/>
                <w:szCs w:val="2"/>
                <w:lang w:val="en-IE" w:eastAsia="en-IE"/>
              </w:rPr>
              <w:t> </w:t>
            </w:r>
          </w:p>
        </w:tc>
        <w:tc>
          <w:tcPr>
            <w:tcW w:w="1082" w:type="dxa"/>
            <w:tcBorders>
              <w:top w:val="nil"/>
              <w:left w:val="nil"/>
              <w:bottom w:val="nil"/>
              <w:right w:val="single" w:sz="8" w:space="0" w:color="auto"/>
            </w:tcBorders>
            <w:shd w:val="clear" w:color="auto" w:fill="auto"/>
            <w:noWrap/>
            <w:vAlign w:val="center"/>
            <w:hideMark/>
          </w:tcPr>
          <w:p w14:paraId="2CEEE288" w14:textId="77777777" w:rsidR="00682944" w:rsidRPr="0070148E" w:rsidRDefault="00682944" w:rsidP="00C46D42">
            <w:pPr>
              <w:jc w:val="both"/>
              <w:rPr>
                <w:rFonts w:ascii="Calibri" w:hAnsi="Calibri" w:cs="Calibri"/>
                <w:sz w:val="2"/>
                <w:szCs w:val="2"/>
                <w:lang w:val="en-IE" w:eastAsia="en-IE"/>
              </w:rPr>
            </w:pPr>
            <w:r w:rsidRPr="0070148E">
              <w:rPr>
                <w:rFonts w:ascii="Calibri" w:hAnsi="Calibri" w:cs="Calibri"/>
                <w:sz w:val="2"/>
                <w:szCs w:val="2"/>
                <w:lang w:val="en-IE" w:eastAsia="en-IE"/>
              </w:rPr>
              <w:t> </w:t>
            </w:r>
          </w:p>
        </w:tc>
        <w:tc>
          <w:tcPr>
            <w:tcW w:w="966" w:type="dxa"/>
            <w:tcBorders>
              <w:top w:val="nil"/>
              <w:left w:val="nil"/>
              <w:bottom w:val="nil"/>
              <w:right w:val="nil"/>
            </w:tcBorders>
            <w:shd w:val="clear" w:color="auto" w:fill="auto"/>
            <w:noWrap/>
            <w:vAlign w:val="center"/>
            <w:hideMark/>
          </w:tcPr>
          <w:p w14:paraId="63753480" w14:textId="77777777" w:rsidR="00682944" w:rsidRPr="0070148E" w:rsidRDefault="00682944" w:rsidP="00C46D42">
            <w:pPr>
              <w:jc w:val="both"/>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226BFC13" w14:textId="77777777" w:rsidR="00682944" w:rsidRPr="0070148E" w:rsidRDefault="00682944" w:rsidP="00C46D42">
            <w:pPr>
              <w:jc w:val="both"/>
              <w:rPr>
                <w:rFonts w:ascii="Calibri" w:hAnsi="Calibri" w:cs="Calibri"/>
                <w:sz w:val="2"/>
                <w:szCs w:val="2"/>
                <w:lang w:val="en-IE" w:eastAsia="en-IE"/>
              </w:rPr>
            </w:pPr>
            <w:r w:rsidRPr="0070148E">
              <w:rPr>
                <w:rFonts w:ascii="Calibri" w:hAnsi="Calibri" w:cs="Calibri"/>
                <w:sz w:val="2"/>
                <w:szCs w:val="2"/>
                <w:lang w:val="en-IE" w:eastAsia="en-IE"/>
              </w:rPr>
              <w:t> </w:t>
            </w:r>
          </w:p>
        </w:tc>
      </w:tr>
      <w:tr w:rsidR="00682944" w:rsidRPr="0070148E" w14:paraId="436F1EFE"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07B9353A"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Cost of sales</w:t>
            </w:r>
          </w:p>
        </w:tc>
        <w:tc>
          <w:tcPr>
            <w:tcW w:w="1020" w:type="dxa"/>
            <w:tcBorders>
              <w:top w:val="nil"/>
              <w:left w:val="single" w:sz="8" w:space="0" w:color="auto"/>
              <w:bottom w:val="nil"/>
              <w:right w:val="single" w:sz="8" w:space="0" w:color="auto"/>
            </w:tcBorders>
            <w:shd w:val="clear" w:color="000000" w:fill="F2F2F2"/>
            <w:noWrap/>
            <w:vAlign w:val="center"/>
            <w:hideMark/>
          </w:tcPr>
          <w:p w14:paraId="673B9BE1"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(1,782)</w:t>
            </w:r>
          </w:p>
        </w:tc>
        <w:tc>
          <w:tcPr>
            <w:tcW w:w="1028" w:type="dxa"/>
            <w:tcBorders>
              <w:top w:val="nil"/>
              <w:left w:val="nil"/>
              <w:bottom w:val="nil"/>
              <w:right w:val="nil"/>
            </w:tcBorders>
            <w:shd w:val="clear" w:color="auto" w:fill="auto"/>
            <w:noWrap/>
            <w:vAlign w:val="center"/>
            <w:hideMark/>
          </w:tcPr>
          <w:p w14:paraId="74D7EE36"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(1,198)</w:t>
            </w:r>
          </w:p>
        </w:tc>
        <w:tc>
          <w:tcPr>
            <w:tcW w:w="1028" w:type="dxa"/>
            <w:tcBorders>
              <w:top w:val="nil"/>
              <w:left w:val="nil"/>
              <w:bottom w:val="nil"/>
              <w:right w:val="single" w:sz="8" w:space="0" w:color="auto"/>
            </w:tcBorders>
            <w:shd w:val="clear" w:color="auto" w:fill="auto"/>
            <w:noWrap/>
            <w:vAlign w:val="center"/>
            <w:hideMark/>
          </w:tcPr>
          <w:p w14:paraId="1ADA87E7"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+49%</w:t>
            </w:r>
          </w:p>
        </w:tc>
        <w:tc>
          <w:tcPr>
            <w:tcW w:w="1082" w:type="dxa"/>
            <w:tcBorders>
              <w:top w:val="nil"/>
              <w:left w:val="nil"/>
              <w:bottom w:val="nil"/>
              <w:right w:val="single" w:sz="8" w:space="0" w:color="auto"/>
            </w:tcBorders>
            <w:shd w:val="clear" w:color="auto" w:fill="auto"/>
            <w:noWrap/>
            <w:vAlign w:val="center"/>
            <w:hideMark/>
          </w:tcPr>
          <w:p w14:paraId="4C9C6D2D"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4</w:t>
            </w:r>
          </w:p>
        </w:tc>
        <w:tc>
          <w:tcPr>
            <w:tcW w:w="966" w:type="dxa"/>
            <w:tcBorders>
              <w:top w:val="nil"/>
              <w:left w:val="nil"/>
              <w:bottom w:val="nil"/>
              <w:right w:val="nil"/>
            </w:tcBorders>
            <w:shd w:val="clear" w:color="auto" w:fill="auto"/>
            <w:noWrap/>
            <w:vAlign w:val="center"/>
            <w:hideMark/>
          </w:tcPr>
          <w:p w14:paraId="28154365"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(1,194)</w:t>
            </w:r>
          </w:p>
        </w:tc>
        <w:tc>
          <w:tcPr>
            <w:tcW w:w="1028" w:type="dxa"/>
            <w:tcBorders>
              <w:top w:val="nil"/>
              <w:left w:val="nil"/>
              <w:bottom w:val="nil"/>
              <w:right w:val="single" w:sz="8" w:space="0" w:color="auto"/>
            </w:tcBorders>
            <w:shd w:val="clear" w:color="auto" w:fill="auto"/>
            <w:noWrap/>
            <w:vAlign w:val="center"/>
            <w:hideMark/>
          </w:tcPr>
          <w:p w14:paraId="52C750AF"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+49%</w:t>
            </w:r>
          </w:p>
        </w:tc>
      </w:tr>
      <w:tr w:rsidR="00682944" w:rsidRPr="0070148E" w14:paraId="1388EDE9"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1904D2D0" w14:textId="77777777" w:rsidR="00682944" w:rsidRPr="0070148E" w:rsidRDefault="00682944" w:rsidP="00C46D42">
            <w:pPr>
              <w:jc w:val="both"/>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Cost of sales as a % of net revenue</w:t>
            </w:r>
          </w:p>
        </w:tc>
        <w:tc>
          <w:tcPr>
            <w:tcW w:w="1020" w:type="dxa"/>
            <w:tcBorders>
              <w:top w:val="nil"/>
              <w:left w:val="single" w:sz="8" w:space="0" w:color="auto"/>
              <w:bottom w:val="nil"/>
              <w:right w:val="single" w:sz="8" w:space="0" w:color="auto"/>
            </w:tcBorders>
            <w:shd w:val="clear" w:color="000000" w:fill="F2F2F2"/>
            <w:noWrap/>
            <w:vAlign w:val="center"/>
            <w:hideMark/>
          </w:tcPr>
          <w:p w14:paraId="6918358D"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33.8%</w:t>
            </w:r>
          </w:p>
        </w:tc>
        <w:tc>
          <w:tcPr>
            <w:tcW w:w="1028" w:type="dxa"/>
            <w:tcBorders>
              <w:top w:val="nil"/>
              <w:left w:val="nil"/>
              <w:bottom w:val="nil"/>
              <w:right w:val="nil"/>
            </w:tcBorders>
            <w:shd w:val="clear" w:color="auto" w:fill="auto"/>
            <w:noWrap/>
            <w:vAlign w:val="center"/>
            <w:hideMark/>
          </w:tcPr>
          <w:p w14:paraId="60CB40B5"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28.9%</w:t>
            </w:r>
          </w:p>
        </w:tc>
        <w:tc>
          <w:tcPr>
            <w:tcW w:w="1028" w:type="dxa"/>
            <w:tcBorders>
              <w:top w:val="nil"/>
              <w:left w:val="nil"/>
              <w:bottom w:val="nil"/>
              <w:right w:val="single" w:sz="8" w:space="0" w:color="auto"/>
            </w:tcBorders>
            <w:shd w:val="clear" w:color="auto" w:fill="auto"/>
            <w:noWrap/>
            <w:vAlign w:val="center"/>
            <w:hideMark/>
          </w:tcPr>
          <w:p w14:paraId="707E3B77"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+490bps</w:t>
            </w:r>
          </w:p>
        </w:tc>
        <w:tc>
          <w:tcPr>
            <w:tcW w:w="1082" w:type="dxa"/>
            <w:tcBorders>
              <w:top w:val="nil"/>
              <w:left w:val="nil"/>
              <w:bottom w:val="nil"/>
              <w:right w:val="single" w:sz="8" w:space="0" w:color="auto"/>
            </w:tcBorders>
            <w:shd w:val="clear" w:color="auto" w:fill="auto"/>
            <w:noWrap/>
            <w:vAlign w:val="center"/>
            <w:hideMark/>
          </w:tcPr>
          <w:p w14:paraId="35BC2AA9" w14:textId="77777777" w:rsidR="00682944" w:rsidRPr="0070148E" w:rsidRDefault="00682944" w:rsidP="00C46D42">
            <w:pPr>
              <w:jc w:val="right"/>
              <w:rPr>
                <w:rFonts w:ascii="Calibri" w:hAnsi="Calibri" w:cs="Calibri"/>
                <w:i/>
                <w:iCs/>
                <w:color w:val="000000"/>
                <w:sz w:val="18"/>
                <w:szCs w:val="18"/>
                <w:lang w:val="en-IE" w:eastAsia="en-IE"/>
              </w:rPr>
            </w:pPr>
            <w:r>
              <w:rPr>
                <w:rFonts w:ascii="Calibri" w:hAnsi="Calibri" w:cs="Calibri"/>
                <w:i/>
                <w:iCs/>
                <w:color w:val="000000"/>
                <w:sz w:val="18"/>
                <w:szCs w:val="18"/>
                <w:lang w:val="en-IE" w:eastAsia="en-IE"/>
              </w:rPr>
              <w:t>-</w:t>
            </w:r>
            <w:r w:rsidRPr="0070148E">
              <w:rPr>
                <w:rFonts w:ascii="Calibri" w:hAnsi="Calibri" w:cs="Calibri"/>
                <w:i/>
                <w:iCs/>
                <w:color w:val="000000"/>
                <w:sz w:val="18"/>
                <w:szCs w:val="18"/>
                <w:lang w:val="en-IE" w:eastAsia="en-IE"/>
              </w:rPr>
              <w:t> </w:t>
            </w:r>
          </w:p>
        </w:tc>
        <w:tc>
          <w:tcPr>
            <w:tcW w:w="966" w:type="dxa"/>
            <w:tcBorders>
              <w:top w:val="nil"/>
              <w:left w:val="nil"/>
              <w:bottom w:val="nil"/>
              <w:right w:val="nil"/>
            </w:tcBorders>
            <w:shd w:val="clear" w:color="auto" w:fill="auto"/>
            <w:noWrap/>
            <w:vAlign w:val="center"/>
            <w:hideMark/>
          </w:tcPr>
          <w:p w14:paraId="0EBD5490"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29.1%</w:t>
            </w:r>
          </w:p>
        </w:tc>
        <w:tc>
          <w:tcPr>
            <w:tcW w:w="1028" w:type="dxa"/>
            <w:tcBorders>
              <w:top w:val="nil"/>
              <w:left w:val="nil"/>
              <w:bottom w:val="nil"/>
              <w:right w:val="single" w:sz="8" w:space="0" w:color="auto"/>
            </w:tcBorders>
            <w:shd w:val="clear" w:color="auto" w:fill="auto"/>
            <w:noWrap/>
            <w:vAlign w:val="center"/>
            <w:hideMark/>
          </w:tcPr>
          <w:p w14:paraId="1061D083"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+480bps</w:t>
            </w:r>
          </w:p>
        </w:tc>
      </w:tr>
      <w:tr w:rsidR="00682944" w:rsidRPr="0070148E" w14:paraId="25241843"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071BBF97"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1020" w:type="dxa"/>
            <w:tcBorders>
              <w:top w:val="nil"/>
              <w:left w:val="single" w:sz="8" w:space="0" w:color="auto"/>
              <w:bottom w:val="nil"/>
              <w:right w:val="single" w:sz="8" w:space="0" w:color="auto"/>
            </w:tcBorders>
            <w:shd w:val="clear" w:color="000000" w:fill="F2F2F2"/>
            <w:noWrap/>
            <w:vAlign w:val="center"/>
            <w:hideMark/>
          </w:tcPr>
          <w:p w14:paraId="4E91C352"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28" w:type="dxa"/>
            <w:tcBorders>
              <w:top w:val="nil"/>
              <w:left w:val="nil"/>
              <w:bottom w:val="nil"/>
              <w:right w:val="nil"/>
            </w:tcBorders>
            <w:shd w:val="clear" w:color="auto" w:fill="auto"/>
            <w:noWrap/>
            <w:vAlign w:val="center"/>
            <w:hideMark/>
          </w:tcPr>
          <w:p w14:paraId="48FEF4DC"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78046E1D"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82" w:type="dxa"/>
            <w:tcBorders>
              <w:top w:val="nil"/>
              <w:left w:val="nil"/>
              <w:bottom w:val="nil"/>
              <w:right w:val="single" w:sz="8" w:space="0" w:color="auto"/>
            </w:tcBorders>
            <w:shd w:val="clear" w:color="auto" w:fill="auto"/>
            <w:noWrap/>
            <w:vAlign w:val="center"/>
            <w:hideMark/>
          </w:tcPr>
          <w:p w14:paraId="5D0158B4"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66" w:type="dxa"/>
            <w:tcBorders>
              <w:top w:val="nil"/>
              <w:left w:val="nil"/>
              <w:bottom w:val="nil"/>
              <w:right w:val="nil"/>
            </w:tcBorders>
            <w:shd w:val="clear" w:color="auto" w:fill="auto"/>
            <w:noWrap/>
            <w:vAlign w:val="center"/>
            <w:hideMark/>
          </w:tcPr>
          <w:p w14:paraId="17B4C922"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0D94EBBB"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r>
      <w:tr w:rsidR="00682944" w:rsidRPr="0070148E" w14:paraId="09842DC6"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74C38612" w14:textId="77777777" w:rsidR="00682944" w:rsidRPr="0070148E" w:rsidRDefault="00682944" w:rsidP="00C46D42">
            <w:pPr>
              <w:jc w:val="both"/>
              <w:rPr>
                <w:rFonts w:ascii="Calibri" w:hAnsi="Calibri" w:cs="Calibri"/>
                <w:b/>
                <w:bCs/>
                <w:color w:val="000000"/>
                <w:sz w:val="20"/>
                <w:lang w:val="en-IE" w:eastAsia="en-IE"/>
              </w:rPr>
            </w:pPr>
            <w:r w:rsidRPr="0070148E">
              <w:rPr>
                <w:rFonts w:ascii="Calibri" w:hAnsi="Calibri" w:cs="Calibri"/>
                <w:b/>
                <w:bCs/>
                <w:color w:val="000000"/>
                <w:sz w:val="20"/>
                <w:lang w:val="en-IE" w:eastAsia="en-IE"/>
              </w:rPr>
              <w:t>Gross profit</w:t>
            </w:r>
          </w:p>
        </w:tc>
        <w:tc>
          <w:tcPr>
            <w:tcW w:w="1020" w:type="dxa"/>
            <w:tcBorders>
              <w:top w:val="nil"/>
              <w:left w:val="single" w:sz="8" w:space="0" w:color="auto"/>
              <w:bottom w:val="nil"/>
              <w:right w:val="single" w:sz="8" w:space="0" w:color="auto"/>
            </w:tcBorders>
            <w:shd w:val="clear" w:color="000000" w:fill="F2F2F2"/>
            <w:noWrap/>
            <w:vAlign w:val="center"/>
            <w:hideMark/>
          </w:tcPr>
          <w:p w14:paraId="0BFB688A"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3,483</w:t>
            </w:r>
          </w:p>
        </w:tc>
        <w:tc>
          <w:tcPr>
            <w:tcW w:w="1028" w:type="dxa"/>
            <w:tcBorders>
              <w:top w:val="nil"/>
              <w:left w:val="nil"/>
              <w:bottom w:val="nil"/>
              <w:right w:val="nil"/>
            </w:tcBorders>
            <w:shd w:val="clear" w:color="auto" w:fill="auto"/>
            <w:noWrap/>
            <w:vAlign w:val="center"/>
            <w:hideMark/>
          </w:tcPr>
          <w:p w14:paraId="46E61D52"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2,946</w:t>
            </w:r>
          </w:p>
        </w:tc>
        <w:tc>
          <w:tcPr>
            <w:tcW w:w="1028" w:type="dxa"/>
            <w:tcBorders>
              <w:top w:val="nil"/>
              <w:left w:val="nil"/>
              <w:bottom w:val="nil"/>
              <w:right w:val="single" w:sz="8" w:space="0" w:color="auto"/>
            </w:tcBorders>
            <w:shd w:val="clear" w:color="auto" w:fill="auto"/>
            <w:noWrap/>
            <w:vAlign w:val="center"/>
            <w:hideMark/>
          </w:tcPr>
          <w:p w14:paraId="04FFAC8F"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+18%</w:t>
            </w:r>
          </w:p>
        </w:tc>
        <w:tc>
          <w:tcPr>
            <w:tcW w:w="1082" w:type="dxa"/>
            <w:tcBorders>
              <w:top w:val="nil"/>
              <w:left w:val="nil"/>
              <w:bottom w:val="nil"/>
              <w:right w:val="single" w:sz="8" w:space="0" w:color="auto"/>
            </w:tcBorders>
            <w:shd w:val="clear" w:color="auto" w:fill="auto"/>
            <w:noWrap/>
            <w:vAlign w:val="center"/>
            <w:hideMark/>
          </w:tcPr>
          <w:p w14:paraId="5F8B8E4A"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(35)</w:t>
            </w:r>
          </w:p>
        </w:tc>
        <w:tc>
          <w:tcPr>
            <w:tcW w:w="966" w:type="dxa"/>
            <w:tcBorders>
              <w:top w:val="nil"/>
              <w:left w:val="nil"/>
              <w:bottom w:val="nil"/>
              <w:right w:val="nil"/>
            </w:tcBorders>
            <w:shd w:val="clear" w:color="auto" w:fill="auto"/>
            <w:noWrap/>
            <w:vAlign w:val="center"/>
            <w:hideMark/>
          </w:tcPr>
          <w:p w14:paraId="07DE8A66"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2,911</w:t>
            </w:r>
          </w:p>
        </w:tc>
        <w:tc>
          <w:tcPr>
            <w:tcW w:w="1028" w:type="dxa"/>
            <w:tcBorders>
              <w:top w:val="nil"/>
              <w:left w:val="nil"/>
              <w:bottom w:val="nil"/>
              <w:right w:val="single" w:sz="8" w:space="0" w:color="auto"/>
            </w:tcBorders>
            <w:shd w:val="clear" w:color="auto" w:fill="auto"/>
            <w:noWrap/>
            <w:vAlign w:val="center"/>
            <w:hideMark/>
          </w:tcPr>
          <w:p w14:paraId="7F70128A"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+20%</w:t>
            </w:r>
          </w:p>
        </w:tc>
      </w:tr>
      <w:tr w:rsidR="00682944" w:rsidRPr="0070148E" w14:paraId="24958ADD"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2EDCBF4D"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1020" w:type="dxa"/>
            <w:tcBorders>
              <w:top w:val="nil"/>
              <w:left w:val="single" w:sz="8" w:space="0" w:color="auto"/>
              <w:bottom w:val="nil"/>
              <w:right w:val="single" w:sz="8" w:space="0" w:color="auto"/>
            </w:tcBorders>
            <w:shd w:val="clear" w:color="000000" w:fill="F2F2F2"/>
            <w:noWrap/>
            <w:vAlign w:val="center"/>
            <w:hideMark/>
          </w:tcPr>
          <w:p w14:paraId="65A3B38E"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28" w:type="dxa"/>
            <w:tcBorders>
              <w:top w:val="nil"/>
              <w:left w:val="nil"/>
              <w:bottom w:val="nil"/>
              <w:right w:val="nil"/>
            </w:tcBorders>
            <w:shd w:val="clear" w:color="auto" w:fill="auto"/>
            <w:noWrap/>
            <w:vAlign w:val="center"/>
            <w:hideMark/>
          </w:tcPr>
          <w:p w14:paraId="542C2C78"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3DB2E849"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82" w:type="dxa"/>
            <w:tcBorders>
              <w:top w:val="nil"/>
              <w:left w:val="nil"/>
              <w:bottom w:val="nil"/>
              <w:right w:val="single" w:sz="8" w:space="0" w:color="auto"/>
            </w:tcBorders>
            <w:shd w:val="clear" w:color="auto" w:fill="auto"/>
            <w:noWrap/>
            <w:vAlign w:val="center"/>
            <w:hideMark/>
          </w:tcPr>
          <w:p w14:paraId="1386198E"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66" w:type="dxa"/>
            <w:tcBorders>
              <w:top w:val="nil"/>
              <w:left w:val="nil"/>
              <w:bottom w:val="nil"/>
              <w:right w:val="nil"/>
            </w:tcBorders>
            <w:shd w:val="clear" w:color="auto" w:fill="auto"/>
            <w:noWrap/>
            <w:vAlign w:val="center"/>
            <w:hideMark/>
          </w:tcPr>
          <w:p w14:paraId="1A8F18AE"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7EB2989C"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r>
      <w:tr w:rsidR="00682944" w:rsidRPr="0070148E" w14:paraId="2326CCD9"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17FD133C"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Sales and marketing</w:t>
            </w:r>
          </w:p>
        </w:tc>
        <w:tc>
          <w:tcPr>
            <w:tcW w:w="1020" w:type="dxa"/>
            <w:tcBorders>
              <w:top w:val="nil"/>
              <w:left w:val="single" w:sz="8" w:space="0" w:color="auto"/>
              <w:bottom w:val="nil"/>
              <w:right w:val="single" w:sz="8" w:space="0" w:color="auto"/>
            </w:tcBorders>
            <w:shd w:val="clear" w:color="000000" w:fill="F2F2F2"/>
            <w:noWrap/>
            <w:vAlign w:val="center"/>
            <w:hideMark/>
          </w:tcPr>
          <w:p w14:paraId="62D79B31"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(1,130)</w:t>
            </w:r>
          </w:p>
        </w:tc>
        <w:tc>
          <w:tcPr>
            <w:tcW w:w="1028" w:type="dxa"/>
            <w:tcBorders>
              <w:top w:val="nil"/>
              <w:left w:val="nil"/>
              <w:bottom w:val="nil"/>
              <w:right w:val="nil"/>
            </w:tcBorders>
            <w:shd w:val="clear" w:color="auto" w:fill="auto"/>
            <w:noWrap/>
            <w:vAlign w:val="center"/>
            <w:hideMark/>
          </w:tcPr>
          <w:p w14:paraId="0469A210"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(840)</w:t>
            </w:r>
          </w:p>
        </w:tc>
        <w:tc>
          <w:tcPr>
            <w:tcW w:w="1028" w:type="dxa"/>
            <w:tcBorders>
              <w:top w:val="nil"/>
              <w:left w:val="nil"/>
              <w:bottom w:val="nil"/>
              <w:right w:val="single" w:sz="8" w:space="0" w:color="auto"/>
            </w:tcBorders>
            <w:shd w:val="clear" w:color="auto" w:fill="auto"/>
            <w:noWrap/>
            <w:vAlign w:val="center"/>
            <w:hideMark/>
          </w:tcPr>
          <w:p w14:paraId="637AEB92"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+34%</w:t>
            </w:r>
          </w:p>
        </w:tc>
        <w:tc>
          <w:tcPr>
            <w:tcW w:w="1082" w:type="dxa"/>
            <w:tcBorders>
              <w:top w:val="nil"/>
              <w:left w:val="nil"/>
              <w:bottom w:val="nil"/>
              <w:right w:val="single" w:sz="8" w:space="0" w:color="auto"/>
            </w:tcBorders>
            <w:shd w:val="clear" w:color="auto" w:fill="auto"/>
            <w:noWrap/>
            <w:vAlign w:val="center"/>
            <w:hideMark/>
          </w:tcPr>
          <w:p w14:paraId="7DAC1CDF"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8</w:t>
            </w:r>
          </w:p>
        </w:tc>
        <w:tc>
          <w:tcPr>
            <w:tcW w:w="966" w:type="dxa"/>
            <w:tcBorders>
              <w:top w:val="nil"/>
              <w:left w:val="nil"/>
              <w:bottom w:val="nil"/>
              <w:right w:val="nil"/>
            </w:tcBorders>
            <w:shd w:val="clear" w:color="auto" w:fill="auto"/>
            <w:noWrap/>
            <w:vAlign w:val="center"/>
            <w:hideMark/>
          </w:tcPr>
          <w:p w14:paraId="4EDC993D"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(833)</w:t>
            </w:r>
          </w:p>
        </w:tc>
        <w:tc>
          <w:tcPr>
            <w:tcW w:w="1028" w:type="dxa"/>
            <w:tcBorders>
              <w:top w:val="nil"/>
              <w:left w:val="nil"/>
              <w:bottom w:val="nil"/>
              <w:right w:val="single" w:sz="8" w:space="0" w:color="auto"/>
            </w:tcBorders>
            <w:shd w:val="clear" w:color="auto" w:fill="auto"/>
            <w:noWrap/>
            <w:vAlign w:val="center"/>
            <w:hideMark/>
          </w:tcPr>
          <w:p w14:paraId="7FEF874F"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+36%</w:t>
            </w:r>
          </w:p>
        </w:tc>
      </w:tr>
      <w:tr w:rsidR="00682944" w:rsidRPr="0070148E" w14:paraId="328FDB5C"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228D7115" w14:textId="77777777" w:rsidR="00682944" w:rsidRPr="0070148E" w:rsidRDefault="00682944" w:rsidP="00C46D42">
            <w:pPr>
              <w:jc w:val="both"/>
              <w:rPr>
                <w:rFonts w:ascii="Calibri" w:hAnsi="Calibri" w:cs="Calibri"/>
                <w:b/>
                <w:bCs/>
                <w:color w:val="000000"/>
                <w:sz w:val="20"/>
                <w:lang w:val="en-IE" w:eastAsia="en-IE"/>
              </w:rPr>
            </w:pPr>
            <w:r w:rsidRPr="0070148E">
              <w:rPr>
                <w:rFonts w:ascii="Calibri" w:hAnsi="Calibri" w:cs="Calibri"/>
                <w:b/>
                <w:bCs/>
                <w:color w:val="000000"/>
                <w:sz w:val="20"/>
                <w:lang w:val="en-IE" w:eastAsia="en-IE"/>
              </w:rPr>
              <w:t>Contribution</w:t>
            </w:r>
          </w:p>
        </w:tc>
        <w:tc>
          <w:tcPr>
            <w:tcW w:w="1020" w:type="dxa"/>
            <w:tcBorders>
              <w:top w:val="nil"/>
              <w:left w:val="single" w:sz="8" w:space="0" w:color="auto"/>
              <w:bottom w:val="nil"/>
              <w:right w:val="single" w:sz="8" w:space="0" w:color="auto"/>
            </w:tcBorders>
            <w:shd w:val="clear" w:color="000000" w:fill="F2F2F2"/>
            <w:noWrap/>
            <w:vAlign w:val="center"/>
            <w:hideMark/>
          </w:tcPr>
          <w:p w14:paraId="2737FAB6"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2,353</w:t>
            </w:r>
          </w:p>
        </w:tc>
        <w:tc>
          <w:tcPr>
            <w:tcW w:w="1028" w:type="dxa"/>
            <w:tcBorders>
              <w:top w:val="nil"/>
              <w:left w:val="nil"/>
              <w:bottom w:val="nil"/>
              <w:right w:val="nil"/>
            </w:tcBorders>
            <w:shd w:val="clear" w:color="auto" w:fill="auto"/>
            <w:noWrap/>
            <w:vAlign w:val="center"/>
            <w:hideMark/>
          </w:tcPr>
          <w:p w14:paraId="2999E7EB"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2,105</w:t>
            </w:r>
          </w:p>
        </w:tc>
        <w:tc>
          <w:tcPr>
            <w:tcW w:w="1028" w:type="dxa"/>
            <w:tcBorders>
              <w:top w:val="nil"/>
              <w:left w:val="nil"/>
              <w:bottom w:val="nil"/>
              <w:right w:val="single" w:sz="8" w:space="0" w:color="auto"/>
            </w:tcBorders>
            <w:shd w:val="clear" w:color="auto" w:fill="auto"/>
            <w:noWrap/>
            <w:vAlign w:val="center"/>
            <w:hideMark/>
          </w:tcPr>
          <w:p w14:paraId="1062E702"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+12%</w:t>
            </w:r>
          </w:p>
        </w:tc>
        <w:tc>
          <w:tcPr>
            <w:tcW w:w="1082" w:type="dxa"/>
            <w:tcBorders>
              <w:top w:val="nil"/>
              <w:left w:val="nil"/>
              <w:bottom w:val="nil"/>
              <w:right w:val="single" w:sz="8" w:space="0" w:color="auto"/>
            </w:tcBorders>
            <w:shd w:val="clear" w:color="auto" w:fill="auto"/>
            <w:noWrap/>
            <w:vAlign w:val="center"/>
            <w:hideMark/>
          </w:tcPr>
          <w:p w14:paraId="3D44F9E4"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(28)</w:t>
            </w:r>
          </w:p>
        </w:tc>
        <w:tc>
          <w:tcPr>
            <w:tcW w:w="966" w:type="dxa"/>
            <w:tcBorders>
              <w:top w:val="nil"/>
              <w:left w:val="nil"/>
              <w:bottom w:val="nil"/>
              <w:right w:val="nil"/>
            </w:tcBorders>
            <w:shd w:val="clear" w:color="auto" w:fill="auto"/>
            <w:noWrap/>
            <w:vAlign w:val="center"/>
            <w:hideMark/>
          </w:tcPr>
          <w:p w14:paraId="1A336238"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2,078</w:t>
            </w:r>
          </w:p>
        </w:tc>
        <w:tc>
          <w:tcPr>
            <w:tcW w:w="1028" w:type="dxa"/>
            <w:tcBorders>
              <w:top w:val="nil"/>
              <w:left w:val="nil"/>
              <w:bottom w:val="nil"/>
              <w:right w:val="single" w:sz="8" w:space="0" w:color="auto"/>
            </w:tcBorders>
            <w:shd w:val="clear" w:color="auto" w:fill="auto"/>
            <w:noWrap/>
            <w:vAlign w:val="center"/>
            <w:hideMark/>
          </w:tcPr>
          <w:p w14:paraId="404BAF46"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+13%</w:t>
            </w:r>
          </w:p>
        </w:tc>
      </w:tr>
      <w:tr w:rsidR="00682944" w:rsidRPr="0070148E" w14:paraId="04FDB00E"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53DF2479"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1020" w:type="dxa"/>
            <w:tcBorders>
              <w:top w:val="nil"/>
              <w:left w:val="single" w:sz="8" w:space="0" w:color="auto"/>
              <w:bottom w:val="nil"/>
              <w:right w:val="single" w:sz="8" w:space="0" w:color="auto"/>
            </w:tcBorders>
            <w:shd w:val="clear" w:color="000000" w:fill="F2F2F2"/>
            <w:noWrap/>
            <w:vAlign w:val="center"/>
            <w:hideMark/>
          </w:tcPr>
          <w:p w14:paraId="32871DCF"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28" w:type="dxa"/>
            <w:tcBorders>
              <w:top w:val="nil"/>
              <w:left w:val="nil"/>
              <w:bottom w:val="nil"/>
              <w:right w:val="nil"/>
            </w:tcBorders>
            <w:shd w:val="clear" w:color="auto" w:fill="auto"/>
            <w:noWrap/>
            <w:vAlign w:val="center"/>
            <w:hideMark/>
          </w:tcPr>
          <w:p w14:paraId="048F5E9A"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0B2CE99A"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82" w:type="dxa"/>
            <w:tcBorders>
              <w:top w:val="nil"/>
              <w:left w:val="nil"/>
              <w:bottom w:val="nil"/>
              <w:right w:val="single" w:sz="8" w:space="0" w:color="auto"/>
            </w:tcBorders>
            <w:shd w:val="clear" w:color="auto" w:fill="auto"/>
            <w:noWrap/>
            <w:vAlign w:val="center"/>
            <w:hideMark/>
          </w:tcPr>
          <w:p w14:paraId="550A8080"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66" w:type="dxa"/>
            <w:tcBorders>
              <w:top w:val="nil"/>
              <w:left w:val="nil"/>
              <w:bottom w:val="nil"/>
              <w:right w:val="nil"/>
            </w:tcBorders>
            <w:shd w:val="clear" w:color="auto" w:fill="auto"/>
            <w:noWrap/>
            <w:vAlign w:val="center"/>
            <w:hideMark/>
          </w:tcPr>
          <w:p w14:paraId="0EF09A40"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3F5A445E"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r>
      <w:tr w:rsidR="00682944" w:rsidRPr="0070148E" w14:paraId="0C53A3CF"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1357BDC3"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Other operating costs</w:t>
            </w:r>
          </w:p>
        </w:tc>
        <w:tc>
          <w:tcPr>
            <w:tcW w:w="1020" w:type="dxa"/>
            <w:tcBorders>
              <w:top w:val="nil"/>
              <w:left w:val="single" w:sz="8" w:space="0" w:color="auto"/>
              <w:bottom w:val="nil"/>
              <w:right w:val="single" w:sz="8" w:space="0" w:color="auto"/>
            </w:tcBorders>
            <w:shd w:val="clear" w:color="000000" w:fill="F2F2F2"/>
            <w:noWrap/>
            <w:vAlign w:val="center"/>
            <w:hideMark/>
          </w:tcPr>
          <w:p w14:paraId="2817AFEB"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(997)</w:t>
            </w:r>
          </w:p>
        </w:tc>
        <w:tc>
          <w:tcPr>
            <w:tcW w:w="1028" w:type="dxa"/>
            <w:tcBorders>
              <w:top w:val="nil"/>
              <w:left w:val="nil"/>
              <w:bottom w:val="nil"/>
              <w:right w:val="nil"/>
            </w:tcBorders>
            <w:shd w:val="clear" w:color="auto" w:fill="auto"/>
            <w:noWrap/>
            <w:vAlign w:val="center"/>
            <w:hideMark/>
          </w:tcPr>
          <w:p w14:paraId="2FC48830"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(880)</w:t>
            </w:r>
          </w:p>
        </w:tc>
        <w:tc>
          <w:tcPr>
            <w:tcW w:w="1028" w:type="dxa"/>
            <w:tcBorders>
              <w:top w:val="nil"/>
              <w:left w:val="nil"/>
              <w:bottom w:val="nil"/>
              <w:right w:val="single" w:sz="8" w:space="0" w:color="auto"/>
            </w:tcBorders>
            <w:shd w:val="clear" w:color="auto" w:fill="auto"/>
            <w:noWrap/>
            <w:vAlign w:val="center"/>
            <w:hideMark/>
          </w:tcPr>
          <w:p w14:paraId="21A96DA9"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+13%</w:t>
            </w:r>
          </w:p>
        </w:tc>
        <w:tc>
          <w:tcPr>
            <w:tcW w:w="1082" w:type="dxa"/>
            <w:tcBorders>
              <w:top w:val="nil"/>
              <w:left w:val="nil"/>
              <w:bottom w:val="nil"/>
              <w:right w:val="single" w:sz="8" w:space="0" w:color="auto"/>
            </w:tcBorders>
            <w:shd w:val="clear" w:color="auto" w:fill="auto"/>
            <w:noWrap/>
            <w:vAlign w:val="center"/>
            <w:hideMark/>
          </w:tcPr>
          <w:p w14:paraId="7BE0A629"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w:t>
            </w:r>
          </w:p>
        </w:tc>
        <w:tc>
          <w:tcPr>
            <w:tcW w:w="966" w:type="dxa"/>
            <w:tcBorders>
              <w:top w:val="nil"/>
              <w:left w:val="nil"/>
              <w:bottom w:val="nil"/>
              <w:right w:val="nil"/>
            </w:tcBorders>
            <w:shd w:val="clear" w:color="auto" w:fill="auto"/>
            <w:noWrap/>
            <w:vAlign w:val="center"/>
            <w:hideMark/>
          </w:tcPr>
          <w:p w14:paraId="745374D1"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(881)</w:t>
            </w:r>
          </w:p>
        </w:tc>
        <w:tc>
          <w:tcPr>
            <w:tcW w:w="1028" w:type="dxa"/>
            <w:tcBorders>
              <w:top w:val="nil"/>
              <w:left w:val="nil"/>
              <w:bottom w:val="nil"/>
              <w:right w:val="single" w:sz="8" w:space="0" w:color="auto"/>
            </w:tcBorders>
            <w:shd w:val="clear" w:color="auto" w:fill="auto"/>
            <w:noWrap/>
            <w:vAlign w:val="center"/>
            <w:hideMark/>
          </w:tcPr>
          <w:p w14:paraId="40B574EE"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+13%</w:t>
            </w:r>
          </w:p>
        </w:tc>
      </w:tr>
      <w:tr w:rsidR="00682944" w:rsidRPr="0070148E" w14:paraId="28F63B1D"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7FBFEB67"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Corporate costs</w:t>
            </w:r>
          </w:p>
        </w:tc>
        <w:tc>
          <w:tcPr>
            <w:tcW w:w="1020" w:type="dxa"/>
            <w:tcBorders>
              <w:top w:val="nil"/>
              <w:left w:val="single" w:sz="8" w:space="0" w:color="auto"/>
              <w:bottom w:val="nil"/>
              <w:right w:val="single" w:sz="8" w:space="0" w:color="auto"/>
            </w:tcBorders>
            <w:shd w:val="clear" w:color="000000" w:fill="F2F2F2"/>
            <w:noWrap/>
            <w:vAlign w:val="center"/>
            <w:hideMark/>
          </w:tcPr>
          <w:p w14:paraId="00B6B8E5"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(125)</w:t>
            </w:r>
          </w:p>
        </w:tc>
        <w:tc>
          <w:tcPr>
            <w:tcW w:w="1028" w:type="dxa"/>
            <w:tcBorders>
              <w:top w:val="nil"/>
              <w:left w:val="nil"/>
              <w:bottom w:val="nil"/>
              <w:right w:val="nil"/>
            </w:tcBorders>
            <w:shd w:val="clear" w:color="auto" w:fill="auto"/>
            <w:noWrap/>
            <w:vAlign w:val="center"/>
            <w:hideMark/>
          </w:tcPr>
          <w:p w14:paraId="7CDFE102"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(137)</w:t>
            </w:r>
          </w:p>
        </w:tc>
        <w:tc>
          <w:tcPr>
            <w:tcW w:w="1028" w:type="dxa"/>
            <w:tcBorders>
              <w:top w:val="nil"/>
              <w:left w:val="nil"/>
              <w:bottom w:val="nil"/>
              <w:right w:val="single" w:sz="8" w:space="0" w:color="auto"/>
            </w:tcBorders>
            <w:shd w:val="clear" w:color="auto" w:fill="auto"/>
            <w:noWrap/>
            <w:vAlign w:val="center"/>
            <w:hideMark/>
          </w:tcPr>
          <w:p w14:paraId="33C8164B"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-9%</w:t>
            </w:r>
          </w:p>
        </w:tc>
        <w:tc>
          <w:tcPr>
            <w:tcW w:w="1082" w:type="dxa"/>
            <w:tcBorders>
              <w:top w:val="nil"/>
              <w:left w:val="nil"/>
              <w:bottom w:val="nil"/>
              <w:right w:val="single" w:sz="8" w:space="0" w:color="auto"/>
            </w:tcBorders>
            <w:shd w:val="clear" w:color="auto" w:fill="auto"/>
            <w:noWrap/>
            <w:vAlign w:val="center"/>
            <w:hideMark/>
          </w:tcPr>
          <w:p w14:paraId="1E0C1756" w14:textId="77777777" w:rsidR="00682944" w:rsidRPr="0070148E" w:rsidRDefault="00682944" w:rsidP="00C46D42">
            <w:pPr>
              <w:jc w:val="right"/>
              <w:rPr>
                <w:rFonts w:ascii="Calibri" w:hAnsi="Calibri" w:cs="Calibri"/>
                <w:sz w:val="20"/>
                <w:lang w:val="en-IE" w:eastAsia="en-IE"/>
              </w:rPr>
            </w:pPr>
          </w:p>
        </w:tc>
        <w:tc>
          <w:tcPr>
            <w:tcW w:w="966" w:type="dxa"/>
            <w:tcBorders>
              <w:top w:val="nil"/>
              <w:left w:val="nil"/>
              <w:bottom w:val="nil"/>
              <w:right w:val="nil"/>
            </w:tcBorders>
            <w:shd w:val="clear" w:color="auto" w:fill="auto"/>
            <w:noWrap/>
            <w:vAlign w:val="center"/>
            <w:hideMark/>
          </w:tcPr>
          <w:p w14:paraId="50E7FAC9"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(137)</w:t>
            </w:r>
          </w:p>
        </w:tc>
        <w:tc>
          <w:tcPr>
            <w:tcW w:w="1028" w:type="dxa"/>
            <w:tcBorders>
              <w:top w:val="nil"/>
              <w:left w:val="nil"/>
              <w:bottom w:val="nil"/>
              <w:right w:val="single" w:sz="8" w:space="0" w:color="auto"/>
            </w:tcBorders>
            <w:shd w:val="clear" w:color="auto" w:fill="auto"/>
            <w:noWrap/>
            <w:vAlign w:val="center"/>
            <w:hideMark/>
          </w:tcPr>
          <w:p w14:paraId="6E8CC1DD"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-9%</w:t>
            </w:r>
          </w:p>
        </w:tc>
      </w:tr>
      <w:tr w:rsidR="00682944" w:rsidRPr="0070148E" w14:paraId="677F3A22"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09469CE2" w14:textId="77777777" w:rsidR="00682944" w:rsidRPr="0070148E" w:rsidRDefault="00682944" w:rsidP="00C46D42">
            <w:pPr>
              <w:jc w:val="both"/>
              <w:rPr>
                <w:rFonts w:ascii="Calibri" w:hAnsi="Calibri" w:cs="Calibri"/>
                <w:b/>
                <w:bCs/>
                <w:color w:val="000000"/>
                <w:sz w:val="2"/>
                <w:szCs w:val="2"/>
                <w:lang w:val="en-IE" w:eastAsia="en-IE"/>
              </w:rPr>
            </w:pPr>
            <w:r w:rsidRPr="0070148E">
              <w:rPr>
                <w:rFonts w:ascii="Calibri" w:hAnsi="Calibri" w:cs="Calibri"/>
                <w:b/>
                <w:bCs/>
                <w:color w:val="000000"/>
                <w:sz w:val="2"/>
                <w:szCs w:val="2"/>
                <w:lang w:val="en-IE" w:eastAsia="en-IE"/>
              </w:rPr>
              <w:t> </w:t>
            </w:r>
          </w:p>
        </w:tc>
        <w:tc>
          <w:tcPr>
            <w:tcW w:w="1020" w:type="dxa"/>
            <w:tcBorders>
              <w:top w:val="single" w:sz="8" w:space="0" w:color="auto"/>
              <w:left w:val="single" w:sz="8" w:space="0" w:color="auto"/>
              <w:bottom w:val="nil"/>
              <w:right w:val="single" w:sz="8" w:space="0" w:color="auto"/>
            </w:tcBorders>
            <w:shd w:val="clear" w:color="000000" w:fill="F2F2F2"/>
            <w:noWrap/>
            <w:vAlign w:val="center"/>
            <w:hideMark/>
          </w:tcPr>
          <w:p w14:paraId="74FD394E"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1028" w:type="dxa"/>
            <w:tcBorders>
              <w:top w:val="single" w:sz="8" w:space="0" w:color="auto"/>
              <w:left w:val="nil"/>
              <w:bottom w:val="nil"/>
              <w:right w:val="nil"/>
            </w:tcBorders>
            <w:shd w:val="clear" w:color="auto" w:fill="auto"/>
            <w:noWrap/>
            <w:vAlign w:val="center"/>
            <w:hideMark/>
          </w:tcPr>
          <w:p w14:paraId="318C4FCF"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1028" w:type="dxa"/>
            <w:tcBorders>
              <w:top w:val="single" w:sz="8" w:space="0" w:color="auto"/>
              <w:left w:val="nil"/>
              <w:bottom w:val="nil"/>
              <w:right w:val="single" w:sz="8" w:space="0" w:color="auto"/>
            </w:tcBorders>
            <w:shd w:val="clear" w:color="auto" w:fill="auto"/>
            <w:noWrap/>
            <w:vAlign w:val="center"/>
            <w:hideMark/>
          </w:tcPr>
          <w:p w14:paraId="6EDE9662"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1082" w:type="dxa"/>
            <w:tcBorders>
              <w:top w:val="single" w:sz="8" w:space="0" w:color="auto"/>
              <w:left w:val="nil"/>
              <w:bottom w:val="nil"/>
              <w:right w:val="single" w:sz="8" w:space="0" w:color="auto"/>
            </w:tcBorders>
            <w:shd w:val="clear" w:color="auto" w:fill="auto"/>
            <w:noWrap/>
            <w:vAlign w:val="center"/>
            <w:hideMark/>
          </w:tcPr>
          <w:p w14:paraId="6C3C13CD"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966" w:type="dxa"/>
            <w:tcBorders>
              <w:top w:val="single" w:sz="8" w:space="0" w:color="auto"/>
              <w:left w:val="nil"/>
              <w:bottom w:val="nil"/>
              <w:right w:val="nil"/>
            </w:tcBorders>
            <w:shd w:val="clear" w:color="auto" w:fill="auto"/>
            <w:noWrap/>
            <w:vAlign w:val="center"/>
            <w:hideMark/>
          </w:tcPr>
          <w:p w14:paraId="57D09662"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c>
          <w:tcPr>
            <w:tcW w:w="1028" w:type="dxa"/>
            <w:tcBorders>
              <w:top w:val="single" w:sz="8" w:space="0" w:color="auto"/>
              <w:left w:val="nil"/>
              <w:bottom w:val="nil"/>
              <w:right w:val="single" w:sz="8" w:space="0" w:color="auto"/>
            </w:tcBorders>
            <w:shd w:val="clear" w:color="auto" w:fill="auto"/>
            <w:noWrap/>
            <w:vAlign w:val="center"/>
            <w:hideMark/>
          </w:tcPr>
          <w:p w14:paraId="782611A1" w14:textId="77777777" w:rsidR="00682944" w:rsidRPr="0070148E" w:rsidRDefault="00682944" w:rsidP="00C46D42">
            <w:pPr>
              <w:jc w:val="right"/>
              <w:rPr>
                <w:rFonts w:ascii="Calibri" w:hAnsi="Calibri" w:cs="Calibri"/>
                <w:b/>
                <w:bCs/>
                <w:sz w:val="2"/>
                <w:szCs w:val="2"/>
                <w:lang w:val="en-IE" w:eastAsia="en-IE"/>
              </w:rPr>
            </w:pPr>
            <w:r w:rsidRPr="0070148E">
              <w:rPr>
                <w:rFonts w:ascii="Calibri" w:hAnsi="Calibri" w:cs="Calibri"/>
                <w:b/>
                <w:bCs/>
                <w:sz w:val="2"/>
                <w:szCs w:val="2"/>
                <w:lang w:val="en-IE" w:eastAsia="en-IE"/>
              </w:rPr>
              <w:t> </w:t>
            </w:r>
          </w:p>
        </w:tc>
      </w:tr>
      <w:tr w:rsidR="00682944" w:rsidRPr="0070148E" w14:paraId="1F9A095B"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16E612E1" w14:textId="77777777" w:rsidR="00682944" w:rsidRPr="0070148E" w:rsidRDefault="00682944" w:rsidP="00C46D42">
            <w:pPr>
              <w:jc w:val="both"/>
              <w:rPr>
                <w:rFonts w:ascii="Calibri" w:hAnsi="Calibri" w:cs="Calibri"/>
                <w:b/>
                <w:bCs/>
                <w:color w:val="000000"/>
                <w:sz w:val="20"/>
                <w:lang w:val="en-IE" w:eastAsia="en-IE"/>
              </w:rPr>
            </w:pPr>
            <w:r w:rsidRPr="0070148E">
              <w:rPr>
                <w:rFonts w:ascii="Calibri" w:hAnsi="Calibri" w:cs="Calibri"/>
                <w:b/>
                <w:bCs/>
                <w:color w:val="000000"/>
                <w:sz w:val="20"/>
                <w:lang w:val="en-IE" w:eastAsia="en-IE"/>
              </w:rPr>
              <w:t>Adjusted EBITDA</w:t>
            </w:r>
          </w:p>
        </w:tc>
        <w:tc>
          <w:tcPr>
            <w:tcW w:w="1020" w:type="dxa"/>
            <w:tcBorders>
              <w:top w:val="nil"/>
              <w:left w:val="single" w:sz="8" w:space="0" w:color="auto"/>
              <w:bottom w:val="nil"/>
              <w:right w:val="single" w:sz="8" w:space="0" w:color="auto"/>
            </w:tcBorders>
            <w:shd w:val="clear" w:color="000000" w:fill="F2F2F2"/>
            <w:noWrap/>
            <w:vAlign w:val="center"/>
            <w:hideMark/>
          </w:tcPr>
          <w:p w14:paraId="136F0421"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1,231</w:t>
            </w:r>
          </w:p>
        </w:tc>
        <w:tc>
          <w:tcPr>
            <w:tcW w:w="1028" w:type="dxa"/>
            <w:tcBorders>
              <w:top w:val="nil"/>
              <w:left w:val="nil"/>
              <w:bottom w:val="nil"/>
              <w:right w:val="nil"/>
            </w:tcBorders>
            <w:shd w:val="clear" w:color="auto" w:fill="auto"/>
            <w:noWrap/>
            <w:vAlign w:val="center"/>
            <w:hideMark/>
          </w:tcPr>
          <w:p w14:paraId="24FE16EB"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1,089</w:t>
            </w:r>
          </w:p>
        </w:tc>
        <w:tc>
          <w:tcPr>
            <w:tcW w:w="1028" w:type="dxa"/>
            <w:tcBorders>
              <w:top w:val="nil"/>
              <w:left w:val="nil"/>
              <w:bottom w:val="nil"/>
              <w:right w:val="single" w:sz="8" w:space="0" w:color="auto"/>
            </w:tcBorders>
            <w:shd w:val="clear" w:color="auto" w:fill="auto"/>
            <w:noWrap/>
            <w:vAlign w:val="center"/>
            <w:hideMark/>
          </w:tcPr>
          <w:p w14:paraId="42C2004D"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+13%</w:t>
            </w:r>
          </w:p>
        </w:tc>
        <w:tc>
          <w:tcPr>
            <w:tcW w:w="1082" w:type="dxa"/>
            <w:tcBorders>
              <w:top w:val="nil"/>
              <w:left w:val="nil"/>
              <w:bottom w:val="nil"/>
              <w:right w:val="single" w:sz="8" w:space="0" w:color="auto"/>
            </w:tcBorders>
            <w:shd w:val="clear" w:color="auto" w:fill="auto"/>
            <w:noWrap/>
            <w:vAlign w:val="center"/>
            <w:hideMark/>
          </w:tcPr>
          <w:p w14:paraId="27925607"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(29)</w:t>
            </w:r>
          </w:p>
        </w:tc>
        <w:tc>
          <w:tcPr>
            <w:tcW w:w="966" w:type="dxa"/>
            <w:tcBorders>
              <w:top w:val="nil"/>
              <w:left w:val="nil"/>
              <w:bottom w:val="nil"/>
              <w:right w:val="nil"/>
            </w:tcBorders>
            <w:shd w:val="clear" w:color="auto" w:fill="auto"/>
            <w:noWrap/>
            <w:vAlign w:val="center"/>
            <w:hideMark/>
          </w:tcPr>
          <w:p w14:paraId="33FB0C08"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1,060</w:t>
            </w:r>
          </w:p>
        </w:tc>
        <w:tc>
          <w:tcPr>
            <w:tcW w:w="1028" w:type="dxa"/>
            <w:tcBorders>
              <w:top w:val="nil"/>
              <w:left w:val="nil"/>
              <w:bottom w:val="nil"/>
              <w:right w:val="single" w:sz="8" w:space="0" w:color="auto"/>
            </w:tcBorders>
            <w:shd w:val="clear" w:color="auto" w:fill="auto"/>
            <w:noWrap/>
            <w:vAlign w:val="center"/>
            <w:hideMark/>
          </w:tcPr>
          <w:p w14:paraId="41095F4E"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+16%</w:t>
            </w:r>
          </w:p>
        </w:tc>
      </w:tr>
      <w:tr w:rsidR="00682944" w:rsidRPr="0070148E" w14:paraId="06FAC3DA"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7365AF9D" w14:textId="77777777" w:rsidR="00682944" w:rsidRPr="0070148E" w:rsidRDefault="00682944" w:rsidP="00C46D42">
            <w:pPr>
              <w:jc w:val="both"/>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Adjusted EBITDA margin</w:t>
            </w:r>
          </w:p>
        </w:tc>
        <w:tc>
          <w:tcPr>
            <w:tcW w:w="1020" w:type="dxa"/>
            <w:tcBorders>
              <w:top w:val="nil"/>
              <w:left w:val="single" w:sz="8" w:space="0" w:color="auto"/>
              <w:bottom w:val="nil"/>
              <w:right w:val="single" w:sz="8" w:space="0" w:color="auto"/>
            </w:tcBorders>
            <w:shd w:val="clear" w:color="000000" w:fill="F2F2F2"/>
            <w:noWrap/>
            <w:vAlign w:val="center"/>
            <w:hideMark/>
          </w:tcPr>
          <w:p w14:paraId="1F0F05C9"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23.4%</w:t>
            </w:r>
          </w:p>
        </w:tc>
        <w:tc>
          <w:tcPr>
            <w:tcW w:w="1028" w:type="dxa"/>
            <w:tcBorders>
              <w:top w:val="nil"/>
              <w:left w:val="nil"/>
              <w:bottom w:val="nil"/>
              <w:right w:val="nil"/>
            </w:tcBorders>
            <w:shd w:val="clear" w:color="auto" w:fill="auto"/>
            <w:noWrap/>
            <w:vAlign w:val="center"/>
            <w:hideMark/>
          </w:tcPr>
          <w:p w14:paraId="1E5DAB4A"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26.3%</w:t>
            </w:r>
          </w:p>
        </w:tc>
        <w:tc>
          <w:tcPr>
            <w:tcW w:w="1028" w:type="dxa"/>
            <w:tcBorders>
              <w:top w:val="nil"/>
              <w:left w:val="nil"/>
              <w:bottom w:val="nil"/>
              <w:right w:val="single" w:sz="8" w:space="0" w:color="auto"/>
            </w:tcBorders>
            <w:shd w:val="clear" w:color="auto" w:fill="auto"/>
            <w:noWrap/>
            <w:vAlign w:val="center"/>
            <w:hideMark/>
          </w:tcPr>
          <w:p w14:paraId="0A81035D"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-290bps</w:t>
            </w:r>
          </w:p>
        </w:tc>
        <w:tc>
          <w:tcPr>
            <w:tcW w:w="1082" w:type="dxa"/>
            <w:tcBorders>
              <w:top w:val="nil"/>
              <w:left w:val="nil"/>
              <w:bottom w:val="nil"/>
              <w:right w:val="single" w:sz="8" w:space="0" w:color="auto"/>
            </w:tcBorders>
            <w:shd w:val="clear" w:color="auto" w:fill="auto"/>
            <w:noWrap/>
            <w:vAlign w:val="center"/>
            <w:hideMark/>
          </w:tcPr>
          <w:p w14:paraId="126AB339" w14:textId="77777777" w:rsidR="00682944" w:rsidRPr="0070148E" w:rsidRDefault="00682944" w:rsidP="00C46D42">
            <w:pPr>
              <w:jc w:val="right"/>
              <w:rPr>
                <w:rFonts w:ascii="Calibri" w:hAnsi="Calibri" w:cs="Calibri"/>
                <w:i/>
                <w:iCs/>
                <w:color w:val="000000"/>
                <w:sz w:val="18"/>
                <w:szCs w:val="18"/>
                <w:lang w:val="en-IE" w:eastAsia="en-IE"/>
              </w:rPr>
            </w:pPr>
            <w:r>
              <w:rPr>
                <w:rFonts w:ascii="Calibri" w:hAnsi="Calibri" w:cs="Calibri"/>
                <w:i/>
                <w:iCs/>
                <w:color w:val="000000"/>
                <w:sz w:val="18"/>
                <w:szCs w:val="18"/>
                <w:lang w:val="en-IE" w:eastAsia="en-IE"/>
              </w:rPr>
              <w:t>-</w:t>
            </w:r>
            <w:r w:rsidRPr="0070148E">
              <w:rPr>
                <w:rFonts w:ascii="Calibri" w:hAnsi="Calibri" w:cs="Calibri"/>
                <w:i/>
                <w:iCs/>
                <w:color w:val="000000"/>
                <w:sz w:val="18"/>
                <w:szCs w:val="18"/>
                <w:lang w:val="en-IE" w:eastAsia="en-IE"/>
              </w:rPr>
              <w:t> </w:t>
            </w:r>
          </w:p>
        </w:tc>
        <w:tc>
          <w:tcPr>
            <w:tcW w:w="966" w:type="dxa"/>
            <w:tcBorders>
              <w:top w:val="nil"/>
              <w:left w:val="nil"/>
              <w:bottom w:val="nil"/>
              <w:right w:val="nil"/>
            </w:tcBorders>
            <w:shd w:val="clear" w:color="auto" w:fill="auto"/>
            <w:noWrap/>
            <w:vAlign w:val="center"/>
            <w:hideMark/>
          </w:tcPr>
          <w:p w14:paraId="226A3A2C"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25.8%</w:t>
            </w:r>
          </w:p>
        </w:tc>
        <w:tc>
          <w:tcPr>
            <w:tcW w:w="1028" w:type="dxa"/>
            <w:tcBorders>
              <w:top w:val="nil"/>
              <w:left w:val="nil"/>
              <w:bottom w:val="nil"/>
              <w:right w:val="single" w:sz="8" w:space="0" w:color="auto"/>
            </w:tcBorders>
            <w:shd w:val="clear" w:color="auto" w:fill="auto"/>
            <w:noWrap/>
            <w:vAlign w:val="center"/>
            <w:hideMark/>
          </w:tcPr>
          <w:p w14:paraId="604660C1" w14:textId="77777777" w:rsidR="00682944" w:rsidRPr="0070148E" w:rsidRDefault="00682944" w:rsidP="00C46D42">
            <w:pPr>
              <w:jc w:val="right"/>
              <w:rPr>
                <w:rFonts w:ascii="Calibri" w:hAnsi="Calibri" w:cs="Calibri"/>
                <w:i/>
                <w:iCs/>
                <w:color w:val="000000"/>
                <w:sz w:val="18"/>
                <w:szCs w:val="18"/>
                <w:lang w:val="en-IE" w:eastAsia="en-IE"/>
              </w:rPr>
            </w:pPr>
            <w:r w:rsidRPr="0070148E">
              <w:rPr>
                <w:rFonts w:ascii="Calibri" w:hAnsi="Calibri" w:cs="Calibri"/>
                <w:i/>
                <w:iCs/>
                <w:color w:val="000000"/>
                <w:sz w:val="18"/>
                <w:szCs w:val="18"/>
                <w:lang w:val="en-IE" w:eastAsia="en-IE"/>
              </w:rPr>
              <w:t>-240bps</w:t>
            </w:r>
          </w:p>
        </w:tc>
      </w:tr>
      <w:tr w:rsidR="00682944" w:rsidRPr="0070148E" w14:paraId="04512C4A"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5D383FB6"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1020" w:type="dxa"/>
            <w:tcBorders>
              <w:top w:val="nil"/>
              <w:left w:val="single" w:sz="8" w:space="0" w:color="auto"/>
              <w:bottom w:val="nil"/>
              <w:right w:val="single" w:sz="8" w:space="0" w:color="auto"/>
            </w:tcBorders>
            <w:shd w:val="clear" w:color="000000" w:fill="F2F2F2"/>
            <w:noWrap/>
            <w:vAlign w:val="center"/>
            <w:hideMark/>
          </w:tcPr>
          <w:p w14:paraId="51F107D3"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28" w:type="dxa"/>
            <w:tcBorders>
              <w:top w:val="nil"/>
              <w:left w:val="nil"/>
              <w:bottom w:val="nil"/>
              <w:right w:val="nil"/>
            </w:tcBorders>
            <w:shd w:val="clear" w:color="auto" w:fill="auto"/>
            <w:noWrap/>
            <w:vAlign w:val="center"/>
            <w:hideMark/>
          </w:tcPr>
          <w:p w14:paraId="26C61A45"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18EAA322"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82" w:type="dxa"/>
            <w:tcBorders>
              <w:top w:val="nil"/>
              <w:left w:val="nil"/>
              <w:bottom w:val="nil"/>
              <w:right w:val="single" w:sz="8" w:space="0" w:color="auto"/>
            </w:tcBorders>
            <w:shd w:val="clear" w:color="auto" w:fill="auto"/>
            <w:noWrap/>
            <w:vAlign w:val="center"/>
            <w:hideMark/>
          </w:tcPr>
          <w:p w14:paraId="7C810F90"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66" w:type="dxa"/>
            <w:tcBorders>
              <w:top w:val="nil"/>
              <w:left w:val="nil"/>
              <w:bottom w:val="nil"/>
              <w:right w:val="nil"/>
            </w:tcBorders>
            <w:shd w:val="clear" w:color="auto" w:fill="auto"/>
            <w:noWrap/>
            <w:vAlign w:val="center"/>
            <w:hideMark/>
          </w:tcPr>
          <w:p w14:paraId="7E3EFAB3"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51249ABD"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r>
      <w:tr w:rsidR="00682944" w:rsidRPr="0070148E" w14:paraId="34101DBA"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391CCE60" w14:textId="77777777" w:rsidR="00682944" w:rsidRPr="0070148E" w:rsidRDefault="00682944" w:rsidP="00C46D42">
            <w:pPr>
              <w:jc w:val="both"/>
              <w:rPr>
                <w:rFonts w:ascii="Calibri" w:hAnsi="Calibri" w:cs="Calibri"/>
                <w:color w:val="000000"/>
                <w:sz w:val="20"/>
                <w:lang w:val="en-IE" w:eastAsia="en-IE"/>
              </w:rPr>
            </w:pPr>
            <w:r w:rsidRPr="0070148E">
              <w:rPr>
                <w:rFonts w:ascii="Calibri" w:hAnsi="Calibri" w:cs="Calibri"/>
                <w:color w:val="000000"/>
                <w:sz w:val="20"/>
                <w:lang w:val="en-IE" w:eastAsia="en-IE"/>
              </w:rPr>
              <w:t>Depreciation and amortisation</w:t>
            </w:r>
          </w:p>
        </w:tc>
        <w:tc>
          <w:tcPr>
            <w:tcW w:w="1020" w:type="dxa"/>
            <w:tcBorders>
              <w:top w:val="nil"/>
              <w:left w:val="single" w:sz="8" w:space="0" w:color="auto"/>
              <w:bottom w:val="single" w:sz="8" w:space="0" w:color="auto"/>
              <w:right w:val="single" w:sz="8" w:space="0" w:color="auto"/>
            </w:tcBorders>
            <w:shd w:val="clear" w:color="000000" w:fill="F2F2F2"/>
            <w:noWrap/>
            <w:vAlign w:val="center"/>
            <w:hideMark/>
          </w:tcPr>
          <w:p w14:paraId="21261B42"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(241)</w:t>
            </w:r>
          </w:p>
        </w:tc>
        <w:tc>
          <w:tcPr>
            <w:tcW w:w="1028" w:type="dxa"/>
            <w:tcBorders>
              <w:top w:val="nil"/>
              <w:left w:val="nil"/>
              <w:bottom w:val="single" w:sz="8" w:space="0" w:color="auto"/>
              <w:right w:val="nil"/>
            </w:tcBorders>
            <w:shd w:val="clear" w:color="auto" w:fill="auto"/>
            <w:noWrap/>
            <w:vAlign w:val="center"/>
            <w:hideMark/>
          </w:tcPr>
          <w:p w14:paraId="4DF07969"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(220)</w:t>
            </w:r>
          </w:p>
        </w:tc>
        <w:tc>
          <w:tcPr>
            <w:tcW w:w="1028" w:type="dxa"/>
            <w:tcBorders>
              <w:top w:val="nil"/>
              <w:left w:val="nil"/>
              <w:bottom w:val="single" w:sz="8" w:space="0" w:color="auto"/>
              <w:right w:val="single" w:sz="8" w:space="0" w:color="auto"/>
            </w:tcBorders>
            <w:shd w:val="clear" w:color="auto" w:fill="auto"/>
            <w:noWrap/>
            <w:vAlign w:val="center"/>
            <w:hideMark/>
          </w:tcPr>
          <w:p w14:paraId="1D6E8118"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+10%</w:t>
            </w:r>
          </w:p>
        </w:tc>
        <w:tc>
          <w:tcPr>
            <w:tcW w:w="1082" w:type="dxa"/>
            <w:tcBorders>
              <w:top w:val="nil"/>
              <w:left w:val="nil"/>
              <w:bottom w:val="single" w:sz="8" w:space="0" w:color="auto"/>
              <w:right w:val="single" w:sz="8" w:space="0" w:color="auto"/>
            </w:tcBorders>
            <w:shd w:val="clear" w:color="auto" w:fill="auto"/>
            <w:noWrap/>
            <w:vAlign w:val="center"/>
            <w:hideMark/>
          </w:tcPr>
          <w:p w14:paraId="335B484A"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w:t>
            </w:r>
          </w:p>
        </w:tc>
        <w:tc>
          <w:tcPr>
            <w:tcW w:w="966" w:type="dxa"/>
            <w:tcBorders>
              <w:top w:val="nil"/>
              <w:left w:val="nil"/>
              <w:bottom w:val="single" w:sz="8" w:space="0" w:color="auto"/>
              <w:right w:val="nil"/>
            </w:tcBorders>
            <w:shd w:val="clear" w:color="auto" w:fill="auto"/>
            <w:noWrap/>
            <w:vAlign w:val="center"/>
            <w:hideMark/>
          </w:tcPr>
          <w:p w14:paraId="4FF11F2A"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(219)</w:t>
            </w:r>
          </w:p>
        </w:tc>
        <w:tc>
          <w:tcPr>
            <w:tcW w:w="1028" w:type="dxa"/>
            <w:tcBorders>
              <w:top w:val="nil"/>
              <w:left w:val="nil"/>
              <w:bottom w:val="single" w:sz="8" w:space="0" w:color="auto"/>
              <w:right w:val="single" w:sz="8" w:space="0" w:color="auto"/>
            </w:tcBorders>
            <w:shd w:val="clear" w:color="auto" w:fill="auto"/>
            <w:noWrap/>
            <w:vAlign w:val="center"/>
            <w:hideMark/>
          </w:tcPr>
          <w:p w14:paraId="704577C1" w14:textId="77777777" w:rsidR="00682944" w:rsidRPr="0070148E" w:rsidRDefault="00682944" w:rsidP="00C46D42">
            <w:pPr>
              <w:jc w:val="right"/>
              <w:rPr>
                <w:rFonts w:ascii="Calibri" w:hAnsi="Calibri" w:cs="Calibri"/>
                <w:sz w:val="20"/>
                <w:lang w:val="en-IE" w:eastAsia="en-IE"/>
              </w:rPr>
            </w:pPr>
            <w:r w:rsidRPr="0070148E">
              <w:rPr>
                <w:rFonts w:ascii="Calibri" w:hAnsi="Calibri" w:cs="Calibri"/>
                <w:sz w:val="20"/>
                <w:lang w:val="en-IE" w:eastAsia="en-IE"/>
              </w:rPr>
              <w:t>+10%</w:t>
            </w:r>
          </w:p>
        </w:tc>
      </w:tr>
      <w:tr w:rsidR="00682944" w:rsidRPr="0070148E" w14:paraId="5C592EA1" w14:textId="77777777" w:rsidTr="00C46D42">
        <w:trPr>
          <w:trHeight w:val="38"/>
        </w:trPr>
        <w:tc>
          <w:tcPr>
            <w:tcW w:w="2920" w:type="dxa"/>
            <w:tcBorders>
              <w:top w:val="nil"/>
              <w:left w:val="single" w:sz="8" w:space="0" w:color="auto"/>
              <w:bottom w:val="nil"/>
              <w:right w:val="nil"/>
            </w:tcBorders>
            <w:shd w:val="clear" w:color="auto" w:fill="auto"/>
            <w:noWrap/>
            <w:vAlign w:val="center"/>
            <w:hideMark/>
          </w:tcPr>
          <w:p w14:paraId="695130B9"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1020" w:type="dxa"/>
            <w:tcBorders>
              <w:top w:val="nil"/>
              <w:left w:val="single" w:sz="8" w:space="0" w:color="auto"/>
              <w:bottom w:val="nil"/>
              <w:right w:val="single" w:sz="8" w:space="0" w:color="auto"/>
            </w:tcBorders>
            <w:shd w:val="clear" w:color="000000" w:fill="F2F2F2"/>
            <w:noWrap/>
            <w:vAlign w:val="center"/>
            <w:hideMark/>
          </w:tcPr>
          <w:p w14:paraId="6AC72656"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28" w:type="dxa"/>
            <w:tcBorders>
              <w:top w:val="nil"/>
              <w:left w:val="nil"/>
              <w:bottom w:val="nil"/>
              <w:right w:val="nil"/>
            </w:tcBorders>
            <w:shd w:val="clear" w:color="auto" w:fill="auto"/>
            <w:noWrap/>
            <w:vAlign w:val="center"/>
            <w:hideMark/>
          </w:tcPr>
          <w:p w14:paraId="7516981E"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7ED69FDF"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82" w:type="dxa"/>
            <w:tcBorders>
              <w:top w:val="nil"/>
              <w:left w:val="nil"/>
              <w:bottom w:val="nil"/>
              <w:right w:val="single" w:sz="8" w:space="0" w:color="auto"/>
            </w:tcBorders>
            <w:shd w:val="clear" w:color="auto" w:fill="auto"/>
            <w:noWrap/>
            <w:vAlign w:val="center"/>
            <w:hideMark/>
          </w:tcPr>
          <w:p w14:paraId="0AC01A49"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66" w:type="dxa"/>
            <w:tcBorders>
              <w:top w:val="nil"/>
              <w:left w:val="nil"/>
              <w:bottom w:val="nil"/>
              <w:right w:val="nil"/>
            </w:tcBorders>
            <w:shd w:val="clear" w:color="auto" w:fill="auto"/>
            <w:noWrap/>
            <w:vAlign w:val="center"/>
            <w:hideMark/>
          </w:tcPr>
          <w:p w14:paraId="06BD2822"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21B94A04"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r>
      <w:tr w:rsidR="00682944" w:rsidRPr="0070148E" w14:paraId="5F9154B1" w14:textId="77777777" w:rsidTr="00C46D42">
        <w:trPr>
          <w:trHeight w:val="263"/>
        </w:trPr>
        <w:tc>
          <w:tcPr>
            <w:tcW w:w="2920" w:type="dxa"/>
            <w:tcBorders>
              <w:top w:val="nil"/>
              <w:left w:val="single" w:sz="8" w:space="0" w:color="auto"/>
              <w:bottom w:val="nil"/>
              <w:right w:val="nil"/>
            </w:tcBorders>
            <w:shd w:val="clear" w:color="auto" w:fill="auto"/>
            <w:noWrap/>
            <w:vAlign w:val="center"/>
            <w:hideMark/>
          </w:tcPr>
          <w:p w14:paraId="645EB2A6" w14:textId="77777777" w:rsidR="00682944" w:rsidRPr="0070148E" w:rsidRDefault="00682944" w:rsidP="00C46D42">
            <w:pPr>
              <w:jc w:val="both"/>
              <w:rPr>
                <w:rFonts w:ascii="Calibri" w:hAnsi="Calibri" w:cs="Calibri"/>
                <w:b/>
                <w:bCs/>
                <w:color w:val="000000"/>
                <w:sz w:val="20"/>
                <w:lang w:val="en-IE" w:eastAsia="en-IE"/>
              </w:rPr>
            </w:pPr>
            <w:r w:rsidRPr="0070148E">
              <w:rPr>
                <w:rFonts w:ascii="Calibri" w:hAnsi="Calibri" w:cs="Calibri"/>
                <w:b/>
                <w:bCs/>
                <w:color w:val="000000"/>
                <w:sz w:val="20"/>
                <w:lang w:val="en-IE" w:eastAsia="en-IE"/>
              </w:rPr>
              <w:t>Adjusted</w:t>
            </w:r>
            <w:r w:rsidRPr="0070148E">
              <w:rPr>
                <w:rFonts w:ascii="Calibri" w:hAnsi="Calibri" w:cs="Calibri"/>
                <w:i/>
                <w:iCs/>
                <w:color w:val="000000"/>
                <w:sz w:val="18"/>
                <w:szCs w:val="18"/>
                <w:vertAlign w:val="superscript"/>
                <w:lang w:val="en-IE" w:eastAsia="en-IE"/>
              </w:rPr>
              <w:t xml:space="preserve"> </w:t>
            </w:r>
            <w:r w:rsidRPr="0070148E">
              <w:rPr>
                <w:rFonts w:ascii="Calibri" w:hAnsi="Calibri" w:cs="Calibri"/>
                <w:b/>
                <w:bCs/>
                <w:color w:val="000000"/>
                <w:sz w:val="20"/>
                <w:lang w:val="en-IE" w:eastAsia="en-IE"/>
              </w:rPr>
              <w:t>operating profit</w:t>
            </w:r>
          </w:p>
        </w:tc>
        <w:tc>
          <w:tcPr>
            <w:tcW w:w="1020" w:type="dxa"/>
            <w:tcBorders>
              <w:top w:val="nil"/>
              <w:left w:val="single" w:sz="8" w:space="0" w:color="auto"/>
              <w:bottom w:val="single" w:sz="8" w:space="0" w:color="auto"/>
              <w:right w:val="single" w:sz="8" w:space="0" w:color="auto"/>
            </w:tcBorders>
            <w:shd w:val="clear" w:color="000000" w:fill="F2F2F2"/>
            <w:noWrap/>
            <w:vAlign w:val="center"/>
            <w:hideMark/>
          </w:tcPr>
          <w:p w14:paraId="1FF8742E"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990</w:t>
            </w:r>
          </w:p>
        </w:tc>
        <w:tc>
          <w:tcPr>
            <w:tcW w:w="1028" w:type="dxa"/>
            <w:tcBorders>
              <w:top w:val="nil"/>
              <w:left w:val="nil"/>
              <w:bottom w:val="single" w:sz="8" w:space="0" w:color="auto"/>
              <w:right w:val="nil"/>
            </w:tcBorders>
            <w:shd w:val="clear" w:color="auto" w:fill="auto"/>
            <w:noWrap/>
            <w:vAlign w:val="center"/>
            <w:hideMark/>
          </w:tcPr>
          <w:p w14:paraId="198DD571"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869</w:t>
            </w:r>
          </w:p>
        </w:tc>
        <w:tc>
          <w:tcPr>
            <w:tcW w:w="1028" w:type="dxa"/>
            <w:tcBorders>
              <w:top w:val="nil"/>
              <w:left w:val="nil"/>
              <w:bottom w:val="single" w:sz="8" w:space="0" w:color="auto"/>
              <w:right w:val="single" w:sz="8" w:space="0" w:color="auto"/>
            </w:tcBorders>
            <w:shd w:val="clear" w:color="auto" w:fill="auto"/>
            <w:noWrap/>
            <w:vAlign w:val="center"/>
            <w:hideMark/>
          </w:tcPr>
          <w:p w14:paraId="71420386"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+14%</w:t>
            </w:r>
          </w:p>
        </w:tc>
        <w:tc>
          <w:tcPr>
            <w:tcW w:w="1082" w:type="dxa"/>
            <w:tcBorders>
              <w:top w:val="nil"/>
              <w:left w:val="nil"/>
              <w:bottom w:val="single" w:sz="8" w:space="0" w:color="auto"/>
              <w:right w:val="single" w:sz="8" w:space="0" w:color="auto"/>
            </w:tcBorders>
            <w:shd w:val="clear" w:color="auto" w:fill="auto"/>
            <w:noWrap/>
            <w:vAlign w:val="center"/>
            <w:hideMark/>
          </w:tcPr>
          <w:p w14:paraId="0C8E23B8"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(28)</w:t>
            </w:r>
          </w:p>
        </w:tc>
        <w:tc>
          <w:tcPr>
            <w:tcW w:w="966" w:type="dxa"/>
            <w:tcBorders>
              <w:top w:val="nil"/>
              <w:left w:val="nil"/>
              <w:bottom w:val="single" w:sz="8" w:space="0" w:color="auto"/>
              <w:right w:val="nil"/>
            </w:tcBorders>
            <w:shd w:val="clear" w:color="auto" w:fill="auto"/>
            <w:noWrap/>
            <w:vAlign w:val="center"/>
            <w:hideMark/>
          </w:tcPr>
          <w:p w14:paraId="43FCFD05"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840</w:t>
            </w:r>
          </w:p>
        </w:tc>
        <w:tc>
          <w:tcPr>
            <w:tcW w:w="1028" w:type="dxa"/>
            <w:tcBorders>
              <w:top w:val="nil"/>
              <w:left w:val="nil"/>
              <w:bottom w:val="single" w:sz="8" w:space="0" w:color="auto"/>
              <w:right w:val="single" w:sz="8" w:space="0" w:color="auto"/>
            </w:tcBorders>
            <w:shd w:val="clear" w:color="auto" w:fill="auto"/>
            <w:noWrap/>
            <w:vAlign w:val="center"/>
            <w:hideMark/>
          </w:tcPr>
          <w:p w14:paraId="5B8384FA" w14:textId="77777777" w:rsidR="00682944" w:rsidRPr="0070148E" w:rsidRDefault="00682944" w:rsidP="00C46D42">
            <w:pPr>
              <w:jc w:val="right"/>
              <w:rPr>
                <w:rFonts w:ascii="Calibri" w:hAnsi="Calibri" w:cs="Calibri"/>
                <w:b/>
                <w:bCs/>
                <w:sz w:val="20"/>
                <w:lang w:val="en-IE" w:eastAsia="en-IE"/>
              </w:rPr>
            </w:pPr>
            <w:r w:rsidRPr="0070148E">
              <w:rPr>
                <w:rFonts w:ascii="Calibri" w:hAnsi="Calibri" w:cs="Calibri"/>
                <w:b/>
                <w:bCs/>
                <w:sz w:val="20"/>
                <w:lang w:val="en-IE" w:eastAsia="en-IE"/>
              </w:rPr>
              <w:t>+18%</w:t>
            </w:r>
          </w:p>
        </w:tc>
      </w:tr>
      <w:tr w:rsidR="00682944" w:rsidRPr="0070148E" w14:paraId="510AF3A6" w14:textId="77777777" w:rsidTr="00C46D42">
        <w:trPr>
          <w:trHeight w:val="90"/>
        </w:trPr>
        <w:tc>
          <w:tcPr>
            <w:tcW w:w="2920" w:type="dxa"/>
            <w:tcBorders>
              <w:top w:val="nil"/>
              <w:left w:val="single" w:sz="8" w:space="0" w:color="auto"/>
              <w:bottom w:val="nil"/>
              <w:right w:val="nil"/>
            </w:tcBorders>
            <w:shd w:val="clear" w:color="auto" w:fill="auto"/>
            <w:noWrap/>
            <w:vAlign w:val="bottom"/>
            <w:hideMark/>
          </w:tcPr>
          <w:p w14:paraId="656AFD64" w14:textId="77777777" w:rsidR="00682944" w:rsidRPr="0070148E" w:rsidRDefault="00682944" w:rsidP="00C46D42">
            <w:pPr>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1020" w:type="dxa"/>
            <w:tcBorders>
              <w:top w:val="nil"/>
              <w:left w:val="single" w:sz="8" w:space="0" w:color="auto"/>
              <w:bottom w:val="nil"/>
              <w:right w:val="single" w:sz="8" w:space="0" w:color="auto"/>
            </w:tcBorders>
            <w:shd w:val="clear" w:color="000000" w:fill="F2F2F2"/>
            <w:noWrap/>
            <w:vAlign w:val="bottom"/>
            <w:hideMark/>
          </w:tcPr>
          <w:p w14:paraId="5487BF2B" w14:textId="77777777" w:rsidR="00682944" w:rsidRPr="0070148E" w:rsidRDefault="00682944" w:rsidP="00C46D42">
            <w:pPr>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1028" w:type="dxa"/>
            <w:tcBorders>
              <w:top w:val="nil"/>
              <w:left w:val="nil"/>
              <w:bottom w:val="nil"/>
              <w:right w:val="nil"/>
            </w:tcBorders>
            <w:shd w:val="clear" w:color="auto" w:fill="auto"/>
            <w:noWrap/>
            <w:vAlign w:val="bottom"/>
            <w:hideMark/>
          </w:tcPr>
          <w:p w14:paraId="76BDA64A" w14:textId="77777777" w:rsidR="00682944" w:rsidRPr="0070148E" w:rsidRDefault="00682944" w:rsidP="00C46D42">
            <w:pPr>
              <w:rPr>
                <w:rFonts w:ascii="Calibri" w:hAnsi="Calibri" w:cs="Calibri"/>
                <w:color w:val="000000"/>
                <w:sz w:val="2"/>
                <w:szCs w:val="2"/>
                <w:lang w:val="en-IE" w:eastAsia="en-IE"/>
              </w:rPr>
            </w:pPr>
          </w:p>
        </w:tc>
        <w:tc>
          <w:tcPr>
            <w:tcW w:w="1028" w:type="dxa"/>
            <w:tcBorders>
              <w:top w:val="nil"/>
              <w:left w:val="nil"/>
              <w:bottom w:val="nil"/>
              <w:right w:val="single" w:sz="8" w:space="0" w:color="auto"/>
            </w:tcBorders>
            <w:shd w:val="clear" w:color="auto" w:fill="auto"/>
            <w:noWrap/>
            <w:vAlign w:val="bottom"/>
            <w:hideMark/>
          </w:tcPr>
          <w:p w14:paraId="64A164A2" w14:textId="77777777" w:rsidR="00682944" w:rsidRPr="0070148E" w:rsidRDefault="00682944" w:rsidP="00C46D42">
            <w:pPr>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1082" w:type="dxa"/>
            <w:tcBorders>
              <w:top w:val="nil"/>
              <w:left w:val="nil"/>
              <w:bottom w:val="nil"/>
              <w:right w:val="single" w:sz="8" w:space="0" w:color="auto"/>
            </w:tcBorders>
            <w:shd w:val="clear" w:color="auto" w:fill="auto"/>
            <w:noWrap/>
            <w:vAlign w:val="bottom"/>
            <w:hideMark/>
          </w:tcPr>
          <w:p w14:paraId="1E9E8F84" w14:textId="77777777" w:rsidR="00682944" w:rsidRPr="0070148E" w:rsidRDefault="00682944" w:rsidP="00C46D42">
            <w:pPr>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966" w:type="dxa"/>
            <w:tcBorders>
              <w:top w:val="nil"/>
              <w:left w:val="nil"/>
              <w:bottom w:val="nil"/>
              <w:right w:val="nil"/>
            </w:tcBorders>
            <w:shd w:val="clear" w:color="auto" w:fill="auto"/>
            <w:noWrap/>
            <w:vAlign w:val="bottom"/>
            <w:hideMark/>
          </w:tcPr>
          <w:p w14:paraId="43F48DAD" w14:textId="77777777" w:rsidR="00682944" w:rsidRPr="0070148E" w:rsidRDefault="00682944" w:rsidP="00C46D42">
            <w:pPr>
              <w:rPr>
                <w:rFonts w:ascii="Calibri" w:hAnsi="Calibri" w:cs="Calibri"/>
                <w:color w:val="000000"/>
                <w:sz w:val="2"/>
                <w:szCs w:val="2"/>
                <w:lang w:val="en-IE" w:eastAsia="en-IE"/>
              </w:rPr>
            </w:pPr>
          </w:p>
        </w:tc>
        <w:tc>
          <w:tcPr>
            <w:tcW w:w="1028" w:type="dxa"/>
            <w:tcBorders>
              <w:top w:val="nil"/>
              <w:left w:val="nil"/>
              <w:bottom w:val="nil"/>
              <w:right w:val="single" w:sz="8" w:space="0" w:color="auto"/>
            </w:tcBorders>
            <w:shd w:val="clear" w:color="auto" w:fill="auto"/>
            <w:noWrap/>
            <w:vAlign w:val="bottom"/>
            <w:hideMark/>
          </w:tcPr>
          <w:p w14:paraId="17EBEDB5" w14:textId="77777777" w:rsidR="00682944" w:rsidRPr="0070148E" w:rsidRDefault="00682944" w:rsidP="00C46D42">
            <w:pPr>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r>
      <w:tr w:rsidR="00682944" w:rsidRPr="0070148E" w14:paraId="3CF44547"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2C31F84E" w14:textId="77777777" w:rsidR="00682944" w:rsidRPr="0070148E" w:rsidRDefault="00682944" w:rsidP="00C46D42">
            <w:pPr>
              <w:jc w:val="both"/>
              <w:rPr>
                <w:rFonts w:ascii="Calibri" w:hAnsi="Calibri" w:cs="Calibri"/>
                <w:b/>
                <w:bCs/>
                <w:color w:val="000000"/>
                <w:sz w:val="18"/>
                <w:szCs w:val="18"/>
                <w:lang w:val="en-IE" w:eastAsia="en-IE"/>
              </w:rPr>
            </w:pPr>
            <w:r w:rsidRPr="0070148E">
              <w:rPr>
                <w:rFonts w:ascii="Calibri" w:hAnsi="Calibri" w:cs="Calibri"/>
                <w:b/>
                <w:bCs/>
                <w:color w:val="000000"/>
                <w:sz w:val="18"/>
                <w:szCs w:val="18"/>
                <w:lang w:val="en-IE" w:eastAsia="en-IE"/>
              </w:rPr>
              <w:t>Revenue by division</w:t>
            </w:r>
          </w:p>
        </w:tc>
        <w:tc>
          <w:tcPr>
            <w:tcW w:w="1020" w:type="dxa"/>
            <w:tcBorders>
              <w:top w:val="nil"/>
              <w:left w:val="single" w:sz="8" w:space="0" w:color="auto"/>
              <w:bottom w:val="nil"/>
              <w:right w:val="single" w:sz="8" w:space="0" w:color="auto"/>
            </w:tcBorders>
            <w:shd w:val="clear" w:color="000000" w:fill="F2F2F2"/>
            <w:noWrap/>
            <w:vAlign w:val="center"/>
            <w:hideMark/>
          </w:tcPr>
          <w:p w14:paraId="140F8960" w14:textId="77777777" w:rsidR="00682944" w:rsidRPr="0070148E" w:rsidRDefault="00682944" w:rsidP="00C46D42">
            <w:pPr>
              <w:jc w:val="right"/>
              <w:rPr>
                <w:rFonts w:ascii="Calibri" w:hAnsi="Calibri" w:cs="Calibri"/>
                <w:b/>
                <w:bCs/>
                <w:sz w:val="18"/>
                <w:szCs w:val="18"/>
                <w:lang w:val="en-IE" w:eastAsia="en-IE"/>
              </w:rPr>
            </w:pPr>
            <w:r w:rsidRPr="0070148E">
              <w:rPr>
                <w:rFonts w:ascii="Calibri" w:hAnsi="Calibri" w:cs="Calibri"/>
                <w:b/>
                <w:bCs/>
                <w:sz w:val="18"/>
                <w:szCs w:val="18"/>
                <w:lang w:val="en-IE" w:eastAsia="en-IE"/>
              </w:rPr>
              <w:t> </w:t>
            </w:r>
          </w:p>
        </w:tc>
        <w:tc>
          <w:tcPr>
            <w:tcW w:w="1028" w:type="dxa"/>
            <w:tcBorders>
              <w:top w:val="nil"/>
              <w:left w:val="nil"/>
              <w:bottom w:val="nil"/>
              <w:right w:val="nil"/>
            </w:tcBorders>
            <w:shd w:val="clear" w:color="auto" w:fill="auto"/>
            <w:noWrap/>
            <w:vAlign w:val="center"/>
            <w:hideMark/>
          </w:tcPr>
          <w:p w14:paraId="3315F4D4" w14:textId="77777777" w:rsidR="00682944" w:rsidRPr="0070148E" w:rsidRDefault="00682944" w:rsidP="00C46D42">
            <w:pPr>
              <w:jc w:val="right"/>
              <w:rPr>
                <w:rFonts w:ascii="Calibri" w:hAnsi="Calibri" w:cs="Calibri"/>
                <w:b/>
                <w:bCs/>
                <w:sz w:val="18"/>
                <w:szCs w:val="18"/>
                <w:lang w:val="en-IE" w:eastAsia="en-IE"/>
              </w:rPr>
            </w:pPr>
          </w:p>
        </w:tc>
        <w:tc>
          <w:tcPr>
            <w:tcW w:w="1028" w:type="dxa"/>
            <w:tcBorders>
              <w:top w:val="nil"/>
              <w:left w:val="nil"/>
              <w:bottom w:val="nil"/>
              <w:right w:val="single" w:sz="8" w:space="0" w:color="auto"/>
            </w:tcBorders>
            <w:shd w:val="clear" w:color="auto" w:fill="auto"/>
            <w:noWrap/>
            <w:vAlign w:val="center"/>
            <w:hideMark/>
          </w:tcPr>
          <w:p w14:paraId="6C5E3165" w14:textId="77777777" w:rsidR="00682944" w:rsidRPr="0070148E" w:rsidRDefault="00682944" w:rsidP="00C46D42">
            <w:pPr>
              <w:jc w:val="right"/>
              <w:rPr>
                <w:rFonts w:ascii="Calibri" w:hAnsi="Calibri" w:cs="Calibri"/>
                <w:b/>
                <w:bCs/>
                <w:sz w:val="18"/>
                <w:szCs w:val="18"/>
                <w:lang w:val="en-IE" w:eastAsia="en-IE"/>
              </w:rPr>
            </w:pPr>
            <w:r w:rsidRPr="0070148E">
              <w:rPr>
                <w:rFonts w:ascii="Calibri" w:hAnsi="Calibri" w:cs="Calibri"/>
                <w:b/>
                <w:bCs/>
                <w:sz w:val="18"/>
                <w:szCs w:val="18"/>
                <w:lang w:val="en-IE" w:eastAsia="en-IE"/>
              </w:rPr>
              <w:t> </w:t>
            </w:r>
          </w:p>
        </w:tc>
        <w:tc>
          <w:tcPr>
            <w:tcW w:w="1082" w:type="dxa"/>
            <w:tcBorders>
              <w:top w:val="nil"/>
              <w:left w:val="nil"/>
              <w:bottom w:val="nil"/>
              <w:right w:val="single" w:sz="8" w:space="0" w:color="auto"/>
            </w:tcBorders>
            <w:shd w:val="clear" w:color="auto" w:fill="auto"/>
            <w:noWrap/>
            <w:vAlign w:val="center"/>
            <w:hideMark/>
          </w:tcPr>
          <w:p w14:paraId="7499DB5C" w14:textId="77777777" w:rsidR="00682944" w:rsidRPr="0070148E" w:rsidRDefault="00682944" w:rsidP="00C46D42">
            <w:pPr>
              <w:jc w:val="right"/>
              <w:rPr>
                <w:rFonts w:ascii="Calibri" w:hAnsi="Calibri" w:cs="Calibri"/>
                <w:b/>
                <w:bCs/>
                <w:sz w:val="18"/>
                <w:szCs w:val="18"/>
                <w:lang w:val="en-IE" w:eastAsia="en-IE"/>
              </w:rPr>
            </w:pPr>
            <w:r w:rsidRPr="0070148E">
              <w:rPr>
                <w:rFonts w:ascii="Calibri" w:hAnsi="Calibri" w:cs="Calibri"/>
                <w:b/>
                <w:bCs/>
                <w:sz w:val="18"/>
                <w:szCs w:val="18"/>
                <w:lang w:val="en-IE" w:eastAsia="en-IE"/>
              </w:rPr>
              <w:t> </w:t>
            </w:r>
          </w:p>
        </w:tc>
        <w:tc>
          <w:tcPr>
            <w:tcW w:w="966" w:type="dxa"/>
            <w:tcBorders>
              <w:top w:val="nil"/>
              <w:left w:val="nil"/>
              <w:bottom w:val="nil"/>
              <w:right w:val="nil"/>
            </w:tcBorders>
            <w:shd w:val="clear" w:color="auto" w:fill="auto"/>
            <w:noWrap/>
            <w:vAlign w:val="center"/>
            <w:hideMark/>
          </w:tcPr>
          <w:p w14:paraId="4D81595F" w14:textId="77777777" w:rsidR="00682944" w:rsidRPr="0070148E" w:rsidRDefault="00682944" w:rsidP="00C46D42">
            <w:pPr>
              <w:jc w:val="right"/>
              <w:rPr>
                <w:rFonts w:ascii="Calibri" w:hAnsi="Calibri" w:cs="Calibri"/>
                <w:b/>
                <w:bCs/>
                <w:sz w:val="18"/>
                <w:szCs w:val="18"/>
                <w:lang w:val="en-IE" w:eastAsia="en-IE"/>
              </w:rPr>
            </w:pPr>
          </w:p>
        </w:tc>
        <w:tc>
          <w:tcPr>
            <w:tcW w:w="1028" w:type="dxa"/>
            <w:tcBorders>
              <w:top w:val="nil"/>
              <w:left w:val="nil"/>
              <w:bottom w:val="nil"/>
              <w:right w:val="single" w:sz="8" w:space="0" w:color="auto"/>
            </w:tcBorders>
            <w:shd w:val="clear" w:color="auto" w:fill="auto"/>
            <w:noWrap/>
            <w:vAlign w:val="center"/>
            <w:hideMark/>
          </w:tcPr>
          <w:p w14:paraId="764E8293" w14:textId="77777777" w:rsidR="00682944" w:rsidRPr="0070148E" w:rsidRDefault="00682944" w:rsidP="00C46D42">
            <w:pPr>
              <w:jc w:val="right"/>
              <w:rPr>
                <w:rFonts w:ascii="Calibri" w:hAnsi="Calibri" w:cs="Calibri"/>
                <w:b/>
                <w:bCs/>
                <w:sz w:val="18"/>
                <w:szCs w:val="18"/>
                <w:lang w:val="en-IE" w:eastAsia="en-IE"/>
              </w:rPr>
            </w:pPr>
            <w:r w:rsidRPr="0070148E">
              <w:rPr>
                <w:rFonts w:ascii="Calibri" w:hAnsi="Calibri" w:cs="Calibri"/>
                <w:b/>
                <w:bCs/>
                <w:sz w:val="18"/>
                <w:szCs w:val="18"/>
                <w:lang w:val="en-IE" w:eastAsia="en-IE"/>
              </w:rPr>
              <w:t> </w:t>
            </w:r>
          </w:p>
        </w:tc>
      </w:tr>
      <w:tr w:rsidR="00682944" w:rsidRPr="0070148E" w14:paraId="681FC501"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021282A6"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PPB</w:t>
            </w:r>
          </w:p>
        </w:tc>
        <w:tc>
          <w:tcPr>
            <w:tcW w:w="1020" w:type="dxa"/>
            <w:tcBorders>
              <w:top w:val="nil"/>
              <w:left w:val="single" w:sz="8" w:space="0" w:color="auto"/>
              <w:bottom w:val="nil"/>
              <w:right w:val="single" w:sz="8" w:space="0" w:color="auto"/>
            </w:tcBorders>
            <w:shd w:val="clear" w:color="000000" w:fill="F2F2F2"/>
            <w:noWrap/>
            <w:vAlign w:val="center"/>
            <w:hideMark/>
          </w:tcPr>
          <w:p w14:paraId="1B2AC338"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1,294</w:t>
            </w:r>
          </w:p>
        </w:tc>
        <w:tc>
          <w:tcPr>
            <w:tcW w:w="1028" w:type="dxa"/>
            <w:tcBorders>
              <w:top w:val="nil"/>
              <w:left w:val="nil"/>
              <w:bottom w:val="nil"/>
              <w:right w:val="nil"/>
            </w:tcBorders>
            <w:shd w:val="clear" w:color="auto" w:fill="auto"/>
            <w:noWrap/>
            <w:vAlign w:val="center"/>
            <w:hideMark/>
          </w:tcPr>
          <w:p w14:paraId="528FF591"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1,323</w:t>
            </w:r>
          </w:p>
        </w:tc>
        <w:tc>
          <w:tcPr>
            <w:tcW w:w="1028" w:type="dxa"/>
            <w:tcBorders>
              <w:top w:val="nil"/>
              <w:left w:val="nil"/>
              <w:bottom w:val="nil"/>
              <w:right w:val="single" w:sz="8" w:space="0" w:color="auto"/>
            </w:tcBorders>
            <w:shd w:val="clear" w:color="auto" w:fill="auto"/>
            <w:noWrap/>
            <w:vAlign w:val="center"/>
            <w:hideMark/>
          </w:tcPr>
          <w:p w14:paraId="77CC8B52"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-2%</w:t>
            </w:r>
          </w:p>
        </w:tc>
        <w:tc>
          <w:tcPr>
            <w:tcW w:w="1082" w:type="dxa"/>
            <w:tcBorders>
              <w:top w:val="nil"/>
              <w:left w:val="nil"/>
              <w:bottom w:val="nil"/>
              <w:right w:val="single" w:sz="8" w:space="0" w:color="auto"/>
            </w:tcBorders>
            <w:shd w:val="clear" w:color="auto" w:fill="auto"/>
            <w:noWrap/>
            <w:vAlign w:val="center"/>
            <w:hideMark/>
          </w:tcPr>
          <w:p w14:paraId="7D09CC36"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(5)</w:t>
            </w:r>
          </w:p>
        </w:tc>
        <w:tc>
          <w:tcPr>
            <w:tcW w:w="966" w:type="dxa"/>
            <w:tcBorders>
              <w:top w:val="nil"/>
              <w:left w:val="nil"/>
              <w:bottom w:val="nil"/>
              <w:right w:val="nil"/>
            </w:tcBorders>
            <w:shd w:val="clear" w:color="auto" w:fill="auto"/>
            <w:noWrap/>
            <w:vAlign w:val="center"/>
            <w:hideMark/>
          </w:tcPr>
          <w:p w14:paraId="7BEC2488"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1,318</w:t>
            </w:r>
          </w:p>
        </w:tc>
        <w:tc>
          <w:tcPr>
            <w:tcW w:w="1028" w:type="dxa"/>
            <w:tcBorders>
              <w:top w:val="nil"/>
              <w:left w:val="nil"/>
              <w:bottom w:val="nil"/>
              <w:right w:val="single" w:sz="8" w:space="0" w:color="auto"/>
            </w:tcBorders>
            <w:shd w:val="clear" w:color="auto" w:fill="auto"/>
            <w:noWrap/>
            <w:vAlign w:val="center"/>
            <w:hideMark/>
          </w:tcPr>
          <w:p w14:paraId="2D426B6B"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-2%</w:t>
            </w:r>
          </w:p>
        </w:tc>
      </w:tr>
      <w:tr w:rsidR="00682944" w:rsidRPr="0070148E" w14:paraId="4AFEF744"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25D5AF1A"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SBG</w:t>
            </w:r>
          </w:p>
        </w:tc>
        <w:tc>
          <w:tcPr>
            <w:tcW w:w="1020" w:type="dxa"/>
            <w:tcBorders>
              <w:top w:val="nil"/>
              <w:left w:val="single" w:sz="8" w:space="0" w:color="auto"/>
              <w:bottom w:val="nil"/>
              <w:right w:val="single" w:sz="8" w:space="0" w:color="auto"/>
            </w:tcBorders>
            <w:shd w:val="clear" w:color="000000" w:fill="F2F2F2"/>
            <w:noWrap/>
            <w:vAlign w:val="center"/>
            <w:hideMark/>
          </w:tcPr>
          <w:p w14:paraId="11AB35F7"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975</w:t>
            </w:r>
          </w:p>
        </w:tc>
        <w:tc>
          <w:tcPr>
            <w:tcW w:w="1028" w:type="dxa"/>
            <w:tcBorders>
              <w:top w:val="nil"/>
              <w:left w:val="nil"/>
              <w:bottom w:val="nil"/>
              <w:right w:val="nil"/>
            </w:tcBorders>
            <w:shd w:val="clear" w:color="auto" w:fill="auto"/>
            <w:noWrap/>
            <w:vAlign w:val="center"/>
            <w:hideMark/>
          </w:tcPr>
          <w:p w14:paraId="7041FD13"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736</w:t>
            </w:r>
          </w:p>
        </w:tc>
        <w:tc>
          <w:tcPr>
            <w:tcW w:w="1028" w:type="dxa"/>
            <w:tcBorders>
              <w:top w:val="nil"/>
              <w:left w:val="nil"/>
              <w:bottom w:val="nil"/>
              <w:right w:val="single" w:sz="8" w:space="0" w:color="auto"/>
            </w:tcBorders>
            <w:shd w:val="clear" w:color="auto" w:fill="auto"/>
            <w:noWrap/>
            <w:vAlign w:val="center"/>
            <w:hideMark/>
          </w:tcPr>
          <w:p w14:paraId="2E96B285"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+32%</w:t>
            </w:r>
          </w:p>
        </w:tc>
        <w:tc>
          <w:tcPr>
            <w:tcW w:w="1082" w:type="dxa"/>
            <w:tcBorders>
              <w:top w:val="nil"/>
              <w:left w:val="nil"/>
              <w:bottom w:val="nil"/>
              <w:right w:val="single" w:sz="8" w:space="0" w:color="auto"/>
            </w:tcBorders>
            <w:shd w:val="clear" w:color="auto" w:fill="auto"/>
            <w:noWrap/>
            <w:vAlign w:val="center"/>
          </w:tcPr>
          <w:p w14:paraId="664B7274" w14:textId="77777777" w:rsidR="00682944" w:rsidRPr="0070148E" w:rsidRDefault="00682944" w:rsidP="00C46D42">
            <w:pPr>
              <w:jc w:val="right"/>
              <w:rPr>
                <w:rFonts w:ascii="Calibri" w:hAnsi="Calibri" w:cs="Calibri"/>
                <w:sz w:val="18"/>
                <w:szCs w:val="18"/>
                <w:lang w:val="en-IE" w:eastAsia="en-IE"/>
              </w:rPr>
            </w:pPr>
            <w:r>
              <w:rPr>
                <w:rFonts w:ascii="Calibri" w:hAnsi="Calibri" w:cs="Calibri"/>
                <w:sz w:val="18"/>
                <w:szCs w:val="18"/>
                <w:lang w:val="en-IE" w:eastAsia="en-IE"/>
              </w:rPr>
              <w:t>-</w:t>
            </w:r>
          </w:p>
        </w:tc>
        <w:tc>
          <w:tcPr>
            <w:tcW w:w="966" w:type="dxa"/>
            <w:tcBorders>
              <w:top w:val="nil"/>
              <w:left w:val="nil"/>
              <w:bottom w:val="nil"/>
              <w:right w:val="nil"/>
            </w:tcBorders>
            <w:shd w:val="clear" w:color="auto" w:fill="auto"/>
            <w:noWrap/>
            <w:vAlign w:val="center"/>
            <w:hideMark/>
          </w:tcPr>
          <w:p w14:paraId="7772B9AF"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736</w:t>
            </w:r>
          </w:p>
        </w:tc>
        <w:tc>
          <w:tcPr>
            <w:tcW w:w="1028" w:type="dxa"/>
            <w:tcBorders>
              <w:top w:val="nil"/>
              <w:left w:val="nil"/>
              <w:bottom w:val="nil"/>
              <w:right w:val="single" w:sz="8" w:space="0" w:color="auto"/>
            </w:tcBorders>
            <w:shd w:val="clear" w:color="auto" w:fill="auto"/>
            <w:noWrap/>
            <w:vAlign w:val="center"/>
            <w:hideMark/>
          </w:tcPr>
          <w:p w14:paraId="074A5DD9"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+32%</w:t>
            </w:r>
          </w:p>
        </w:tc>
      </w:tr>
      <w:tr w:rsidR="00682944" w:rsidRPr="0070148E" w14:paraId="065BF634"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3260D6B4"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PokerStars</w:t>
            </w:r>
          </w:p>
        </w:tc>
        <w:tc>
          <w:tcPr>
            <w:tcW w:w="1020" w:type="dxa"/>
            <w:tcBorders>
              <w:top w:val="nil"/>
              <w:left w:val="single" w:sz="8" w:space="0" w:color="auto"/>
              <w:bottom w:val="nil"/>
              <w:right w:val="single" w:sz="8" w:space="0" w:color="auto"/>
            </w:tcBorders>
            <w:shd w:val="clear" w:color="000000" w:fill="F2F2F2"/>
            <w:noWrap/>
            <w:vAlign w:val="center"/>
            <w:hideMark/>
          </w:tcPr>
          <w:p w14:paraId="4819798D"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1,225</w:t>
            </w:r>
          </w:p>
        </w:tc>
        <w:tc>
          <w:tcPr>
            <w:tcW w:w="1028" w:type="dxa"/>
            <w:tcBorders>
              <w:top w:val="nil"/>
              <w:left w:val="nil"/>
              <w:bottom w:val="nil"/>
              <w:right w:val="nil"/>
            </w:tcBorders>
            <w:shd w:val="clear" w:color="auto" w:fill="auto"/>
            <w:noWrap/>
            <w:vAlign w:val="center"/>
            <w:hideMark/>
          </w:tcPr>
          <w:p w14:paraId="1458FEFA"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1,018</w:t>
            </w:r>
          </w:p>
        </w:tc>
        <w:tc>
          <w:tcPr>
            <w:tcW w:w="1028" w:type="dxa"/>
            <w:tcBorders>
              <w:top w:val="nil"/>
              <w:left w:val="nil"/>
              <w:bottom w:val="nil"/>
              <w:right w:val="single" w:sz="8" w:space="0" w:color="auto"/>
            </w:tcBorders>
            <w:shd w:val="clear" w:color="auto" w:fill="auto"/>
            <w:noWrap/>
            <w:vAlign w:val="center"/>
            <w:hideMark/>
          </w:tcPr>
          <w:p w14:paraId="353A6DC0"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+20%</w:t>
            </w:r>
          </w:p>
        </w:tc>
        <w:tc>
          <w:tcPr>
            <w:tcW w:w="1082" w:type="dxa"/>
            <w:tcBorders>
              <w:top w:val="nil"/>
              <w:left w:val="nil"/>
              <w:bottom w:val="nil"/>
              <w:right w:val="single" w:sz="8" w:space="0" w:color="auto"/>
            </w:tcBorders>
            <w:shd w:val="clear" w:color="auto" w:fill="auto"/>
            <w:noWrap/>
            <w:vAlign w:val="center"/>
            <w:hideMark/>
          </w:tcPr>
          <w:p w14:paraId="1D9129AE"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(26)</w:t>
            </w:r>
          </w:p>
        </w:tc>
        <w:tc>
          <w:tcPr>
            <w:tcW w:w="966" w:type="dxa"/>
            <w:tcBorders>
              <w:top w:val="nil"/>
              <w:left w:val="nil"/>
              <w:bottom w:val="nil"/>
              <w:right w:val="nil"/>
            </w:tcBorders>
            <w:shd w:val="clear" w:color="auto" w:fill="auto"/>
            <w:noWrap/>
            <w:vAlign w:val="center"/>
            <w:hideMark/>
          </w:tcPr>
          <w:p w14:paraId="64F8C443"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992</w:t>
            </w:r>
          </w:p>
        </w:tc>
        <w:tc>
          <w:tcPr>
            <w:tcW w:w="1028" w:type="dxa"/>
            <w:tcBorders>
              <w:top w:val="nil"/>
              <w:left w:val="nil"/>
              <w:bottom w:val="nil"/>
              <w:right w:val="single" w:sz="8" w:space="0" w:color="auto"/>
            </w:tcBorders>
            <w:shd w:val="clear" w:color="auto" w:fill="auto"/>
            <w:noWrap/>
            <w:vAlign w:val="center"/>
            <w:hideMark/>
          </w:tcPr>
          <w:p w14:paraId="368E2631"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+23%</w:t>
            </w:r>
          </w:p>
        </w:tc>
      </w:tr>
      <w:tr w:rsidR="00682944" w:rsidRPr="0070148E" w14:paraId="4BE3D030"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1100D88C"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Australia</w:t>
            </w:r>
          </w:p>
        </w:tc>
        <w:tc>
          <w:tcPr>
            <w:tcW w:w="1020" w:type="dxa"/>
            <w:tcBorders>
              <w:top w:val="nil"/>
              <w:left w:val="single" w:sz="8" w:space="0" w:color="auto"/>
              <w:bottom w:val="nil"/>
              <w:right w:val="single" w:sz="8" w:space="0" w:color="auto"/>
            </w:tcBorders>
            <w:shd w:val="clear" w:color="000000" w:fill="F2F2F2"/>
            <w:noWrap/>
            <w:vAlign w:val="center"/>
            <w:hideMark/>
          </w:tcPr>
          <w:p w14:paraId="68803A6A"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1,075</w:t>
            </w:r>
          </w:p>
        </w:tc>
        <w:tc>
          <w:tcPr>
            <w:tcW w:w="1028" w:type="dxa"/>
            <w:tcBorders>
              <w:top w:val="nil"/>
              <w:left w:val="nil"/>
              <w:bottom w:val="nil"/>
              <w:right w:val="nil"/>
            </w:tcBorders>
            <w:shd w:val="clear" w:color="auto" w:fill="auto"/>
            <w:noWrap/>
            <w:vAlign w:val="center"/>
            <w:hideMark/>
          </w:tcPr>
          <w:p w14:paraId="1A4DE042"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681</w:t>
            </w:r>
          </w:p>
        </w:tc>
        <w:tc>
          <w:tcPr>
            <w:tcW w:w="1028" w:type="dxa"/>
            <w:tcBorders>
              <w:top w:val="nil"/>
              <w:left w:val="nil"/>
              <w:bottom w:val="nil"/>
              <w:right w:val="single" w:sz="8" w:space="0" w:color="auto"/>
            </w:tcBorders>
            <w:shd w:val="clear" w:color="auto" w:fill="auto"/>
            <w:noWrap/>
            <w:vAlign w:val="center"/>
            <w:hideMark/>
          </w:tcPr>
          <w:p w14:paraId="38A0FF19"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+58%</w:t>
            </w:r>
          </w:p>
        </w:tc>
        <w:tc>
          <w:tcPr>
            <w:tcW w:w="1082" w:type="dxa"/>
            <w:tcBorders>
              <w:top w:val="nil"/>
              <w:left w:val="nil"/>
              <w:bottom w:val="nil"/>
              <w:right w:val="single" w:sz="8" w:space="0" w:color="auto"/>
            </w:tcBorders>
            <w:shd w:val="clear" w:color="auto" w:fill="auto"/>
            <w:noWrap/>
            <w:vAlign w:val="center"/>
            <w:hideMark/>
          </w:tcPr>
          <w:p w14:paraId="136721A0"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(6)</w:t>
            </w:r>
          </w:p>
        </w:tc>
        <w:tc>
          <w:tcPr>
            <w:tcW w:w="966" w:type="dxa"/>
            <w:tcBorders>
              <w:top w:val="nil"/>
              <w:left w:val="nil"/>
              <w:bottom w:val="nil"/>
              <w:right w:val="nil"/>
            </w:tcBorders>
            <w:shd w:val="clear" w:color="auto" w:fill="auto"/>
            <w:noWrap/>
            <w:vAlign w:val="center"/>
            <w:hideMark/>
          </w:tcPr>
          <w:p w14:paraId="7681ABC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674</w:t>
            </w:r>
          </w:p>
        </w:tc>
        <w:tc>
          <w:tcPr>
            <w:tcW w:w="1028" w:type="dxa"/>
            <w:tcBorders>
              <w:top w:val="nil"/>
              <w:left w:val="nil"/>
              <w:bottom w:val="nil"/>
              <w:right w:val="single" w:sz="8" w:space="0" w:color="auto"/>
            </w:tcBorders>
            <w:shd w:val="clear" w:color="auto" w:fill="auto"/>
            <w:noWrap/>
            <w:vAlign w:val="center"/>
            <w:hideMark/>
          </w:tcPr>
          <w:p w14:paraId="67A8A58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+59%</w:t>
            </w:r>
          </w:p>
        </w:tc>
      </w:tr>
      <w:tr w:rsidR="00682944" w:rsidRPr="0070148E" w14:paraId="5A88109A"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7DB6A397"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US</w:t>
            </w:r>
          </w:p>
        </w:tc>
        <w:tc>
          <w:tcPr>
            <w:tcW w:w="1020" w:type="dxa"/>
            <w:tcBorders>
              <w:top w:val="nil"/>
              <w:left w:val="single" w:sz="8" w:space="0" w:color="auto"/>
              <w:bottom w:val="nil"/>
              <w:right w:val="single" w:sz="8" w:space="0" w:color="auto"/>
            </w:tcBorders>
            <w:shd w:val="clear" w:color="000000" w:fill="F2F2F2"/>
            <w:noWrap/>
            <w:vAlign w:val="center"/>
            <w:hideMark/>
          </w:tcPr>
          <w:p w14:paraId="62AED61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695</w:t>
            </w:r>
          </w:p>
        </w:tc>
        <w:tc>
          <w:tcPr>
            <w:tcW w:w="1028" w:type="dxa"/>
            <w:tcBorders>
              <w:top w:val="nil"/>
              <w:left w:val="nil"/>
              <w:bottom w:val="nil"/>
              <w:right w:val="nil"/>
            </w:tcBorders>
            <w:shd w:val="clear" w:color="auto" w:fill="auto"/>
            <w:noWrap/>
            <w:vAlign w:val="center"/>
            <w:hideMark/>
          </w:tcPr>
          <w:p w14:paraId="6858CC8E"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386</w:t>
            </w:r>
          </w:p>
        </w:tc>
        <w:tc>
          <w:tcPr>
            <w:tcW w:w="1028" w:type="dxa"/>
            <w:tcBorders>
              <w:top w:val="nil"/>
              <w:left w:val="nil"/>
              <w:bottom w:val="nil"/>
              <w:right w:val="single" w:sz="8" w:space="0" w:color="auto"/>
            </w:tcBorders>
            <w:shd w:val="clear" w:color="auto" w:fill="auto"/>
            <w:noWrap/>
            <w:vAlign w:val="center"/>
            <w:hideMark/>
          </w:tcPr>
          <w:p w14:paraId="31AC625E"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+80%</w:t>
            </w:r>
          </w:p>
        </w:tc>
        <w:tc>
          <w:tcPr>
            <w:tcW w:w="1082" w:type="dxa"/>
            <w:tcBorders>
              <w:top w:val="nil"/>
              <w:left w:val="nil"/>
              <w:bottom w:val="nil"/>
              <w:right w:val="single" w:sz="8" w:space="0" w:color="auto"/>
            </w:tcBorders>
            <w:shd w:val="clear" w:color="auto" w:fill="auto"/>
            <w:noWrap/>
            <w:vAlign w:val="center"/>
            <w:hideMark/>
          </w:tcPr>
          <w:p w14:paraId="3D467083"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w:t>
            </w:r>
          </w:p>
        </w:tc>
        <w:tc>
          <w:tcPr>
            <w:tcW w:w="966" w:type="dxa"/>
            <w:tcBorders>
              <w:top w:val="nil"/>
              <w:left w:val="nil"/>
              <w:bottom w:val="nil"/>
              <w:right w:val="nil"/>
            </w:tcBorders>
            <w:shd w:val="clear" w:color="auto" w:fill="auto"/>
            <w:noWrap/>
            <w:vAlign w:val="center"/>
            <w:hideMark/>
          </w:tcPr>
          <w:p w14:paraId="52572C8D"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383</w:t>
            </w:r>
          </w:p>
        </w:tc>
        <w:tc>
          <w:tcPr>
            <w:tcW w:w="1028" w:type="dxa"/>
            <w:tcBorders>
              <w:top w:val="nil"/>
              <w:left w:val="nil"/>
              <w:bottom w:val="nil"/>
              <w:right w:val="single" w:sz="8" w:space="0" w:color="auto"/>
            </w:tcBorders>
            <w:shd w:val="clear" w:color="auto" w:fill="auto"/>
            <w:noWrap/>
            <w:vAlign w:val="center"/>
            <w:hideMark/>
          </w:tcPr>
          <w:p w14:paraId="75550AB1"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+81%</w:t>
            </w:r>
          </w:p>
        </w:tc>
      </w:tr>
      <w:tr w:rsidR="00682944" w:rsidRPr="0070148E" w14:paraId="063625F1" w14:textId="77777777" w:rsidTr="00C46D42">
        <w:trPr>
          <w:trHeight w:val="34"/>
        </w:trPr>
        <w:tc>
          <w:tcPr>
            <w:tcW w:w="2920" w:type="dxa"/>
            <w:tcBorders>
              <w:top w:val="nil"/>
              <w:left w:val="single" w:sz="8" w:space="0" w:color="auto"/>
              <w:bottom w:val="nil"/>
              <w:right w:val="nil"/>
            </w:tcBorders>
            <w:shd w:val="clear" w:color="auto" w:fill="auto"/>
            <w:noWrap/>
            <w:vAlign w:val="center"/>
            <w:hideMark/>
          </w:tcPr>
          <w:p w14:paraId="30F1B7CB" w14:textId="77777777" w:rsidR="00682944" w:rsidRPr="0070148E" w:rsidRDefault="00682944" w:rsidP="00C46D42">
            <w:pPr>
              <w:jc w:val="both"/>
              <w:rPr>
                <w:rFonts w:ascii="Calibri" w:hAnsi="Calibri" w:cs="Calibri"/>
                <w:color w:val="000000"/>
                <w:sz w:val="2"/>
                <w:szCs w:val="2"/>
                <w:lang w:val="en-IE" w:eastAsia="en-IE"/>
              </w:rPr>
            </w:pPr>
            <w:r w:rsidRPr="0070148E">
              <w:rPr>
                <w:rFonts w:ascii="Calibri" w:hAnsi="Calibri" w:cs="Calibri"/>
                <w:color w:val="000000"/>
                <w:sz w:val="2"/>
                <w:szCs w:val="2"/>
                <w:lang w:val="en-IE" w:eastAsia="en-IE"/>
              </w:rPr>
              <w:t> </w:t>
            </w:r>
          </w:p>
        </w:tc>
        <w:tc>
          <w:tcPr>
            <w:tcW w:w="1020" w:type="dxa"/>
            <w:tcBorders>
              <w:top w:val="nil"/>
              <w:left w:val="single" w:sz="8" w:space="0" w:color="auto"/>
              <w:bottom w:val="nil"/>
              <w:right w:val="single" w:sz="8" w:space="0" w:color="auto"/>
            </w:tcBorders>
            <w:shd w:val="clear" w:color="000000" w:fill="F2F2F2"/>
            <w:noWrap/>
            <w:vAlign w:val="center"/>
            <w:hideMark/>
          </w:tcPr>
          <w:p w14:paraId="4424A40A"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28" w:type="dxa"/>
            <w:tcBorders>
              <w:top w:val="nil"/>
              <w:left w:val="nil"/>
              <w:bottom w:val="nil"/>
              <w:right w:val="nil"/>
            </w:tcBorders>
            <w:shd w:val="clear" w:color="auto" w:fill="auto"/>
            <w:noWrap/>
            <w:vAlign w:val="center"/>
            <w:hideMark/>
          </w:tcPr>
          <w:p w14:paraId="4CB5DD70"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77FCE84D"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1082" w:type="dxa"/>
            <w:tcBorders>
              <w:top w:val="nil"/>
              <w:left w:val="nil"/>
              <w:bottom w:val="nil"/>
              <w:right w:val="single" w:sz="8" w:space="0" w:color="auto"/>
            </w:tcBorders>
            <w:shd w:val="clear" w:color="auto" w:fill="auto"/>
            <w:noWrap/>
            <w:vAlign w:val="center"/>
            <w:hideMark/>
          </w:tcPr>
          <w:p w14:paraId="3C68D147"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c>
          <w:tcPr>
            <w:tcW w:w="966" w:type="dxa"/>
            <w:tcBorders>
              <w:top w:val="nil"/>
              <w:left w:val="nil"/>
              <w:bottom w:val="nil"/>
              <w:right w:val="nil"/>
            </w:tcBorders>
            <w:shd w:val="clear" w:color="auto" w:fill="auto"/>
            <w:noWrap/>
            <w:vAlign w:val="center"/>
            <w:hideMark/>
          </w:tcPr>
          <w:p w14:paraId="1C315BA6" w14:textId="77777777" w:rsidR="00682944" w:rsidRPr="0070148E" w:rsidRDefault="00682944" w:rsidP="00C46D42">
            <w:pPr>
              <w:jc w:val="right"/>
              <w:rPr>
                <w:rFonts w:ascii="Calibri" w:hAnsi="Calibri" w:cs="Calibri"/>
                <w:sz w:val="2"/>
                <w:szCs w:val="2"/>
                <w:lang w:val="en-IE" w:eastAsia="en-IE"/>
              </w:rPr>
            </w:pPr>
          </w:p>
        </w:tc>
        <w:tc>
          <w:tcPr>
            <w:tcW w:w="1028" w:type="dxa"/>
            <w:tcBorders>
              <w:top w:val="nil"/>
              <w:left w:val="nil"/>
              <w:bottom w:val="nil"/>
              <w:right w:val="single" w:sz="8" w:space="0" w:color="auto"/>
            </w:tcBorders>
            <w:shd w:val="clear" w:color="auto" w:fill="auto"/>
            <w:noWrap/>
            <w:vAlign w:val="center"/>
            <w:hideMark/>
          </w:tcPr>
          <w:p w14:paraId="2C95B464" w14:textId="77777777" w:rsidR="00682944" w:rsidRPr="0070148E" w:rsidRDefault="00682944" w:rsidP="00C46D42">
            <w:pPr>
              <w:jc w:val="right"/>
              <w:rPr>
                <w:rFonts w:ascii="Calibri" w:hAnsi="Calibri" w:cs="Calibri"/>
                <w:sz w:val="2"/>
                <w:szCs w:val="2"/>
                <w:lang w:val="en-IE" w:eastAsia="en-IE"/>
              </w:rPr>
            </w:pPr>
            <w:r w:rsidRPr="0070148E">
              <w:rPr>
                <w:rFonts w:ascii="Calibri" w:hAnsi="Calibri" w:cs="Calibri"/>
                <w:sz w:val="2"/>
                <w:szCs w:val="2"/>
                <w:lang w:val="en-IE" w:eastAsia="en-IE"/>
              </w:rPr>
              <w:t> </w:t>
            </w:r>
          </w:p>
        </w:tc>
      </w:tr>
      <w:tr w:rsidR="00682944" w:rsidRPr="0070148E" w14:paraId="5332440E"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665A3835" w14:textId="77777777" w:rsidR="00682944" w:rsidRPr="0070148E" w:rsidRDefault="00682944" w:rsidP="00C46D42">
            <w:pPr>
              <w:jc w:val="both"/>
              <w:rPr>
                <w:rFonts w:ascii="Calibri" w:hAnsi="Calibri" w:cs="Calibri"/>
                <w:b/>
                <w:bCs/>
                <w:color w:val="000000"/>
                <w:sz w:val="18"/>
                <w:szCs w:val="18"/>
                <w:lang w:val="en-IE" w:eastAsia="en-IE"/>
              </w:rPr>
            </w:pPr>
            <w:r w:rsidRPr="0070148E">
              <w:rPr>
                <w:rFonts w:ascii="Calibri" w:hAnsi="Calibri" w:cs="Calibri"/>
                <w:b/>
                <w:bCs/>
                <w:color w:val="000000"/>
                <w:sz w:val="18"/>
                <w:szCs w:val="18"/>
                <w:lang w:val="en-IE" w:eastAsia="en-IE"/>
              </w:rPr>
              <w:t>Adjusted EBITDA by division</w:t>
            </w:r>
          </w:p>
        </w:tc>
        <w:tc>
          <w:tcPr>
            <w:tcW w:w="1020" w:type="dxa"/>
            <w:tcBorders>
              <w:top w:val="nil"/>
              <w:left w:val="single" w:sz="8" w:space="0" w:color="auto"/>
              <w:bottom w:val="nil"/>
              <w:right w:val="single" w:sz="8" w:space="0" w:color="auto"/>
            </w:tcBorders>
            <w:shd w:val="clear" w:color="000000" w:fill="F2F2F2"/>
            <w:noWrap/>
            <w:vAlign w:val="center"/>
            <w:hideMark/>
          </w:tcPr>
          <w:p w14:paraId="2E2B4928"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 </w:t>
            </w:r>
          </w:p>
        </w:tc>
        <w:tc>
          <w:tcPr>
            <w:tcW w:w="1028" w:type="dxa"/>
            <w:tcBorders>
              <w:top w:val="nil"/>
              <w:left w:val="nil"/>
              <w:bottom w:val="nil"/>
              <w:right w:val="nil"/>
            </w:tcBorders>
            <w:shd w:val="clear" w:color="auto" w:fill="auto"/>
            <w:noWrap/>
            <w:vAlign w:val="center"/>
            <w:hideMark/>
          </w:tcPr>
          <w:p w14:paraId="4DA25FB1" w14:textId="77777777" w:rsidR="00682944" w:rsidRPr="0070148E" w:rsidRDefault="00682944" w:rsidP="00C46D42">
            <w:pPr>
              <w:jc w:val="right"/>
              <w:rPr>
                <w:rFonts w:ascii="Calibri" w:hAnsi="Calibri" w:cs="Calibri"/>
                <w:sz w:val="18"/>
                <w:szCs w:val="18"/>
                <w:lang w:val="en-IE" w:eastAsia="en-IE"/>
              </w:rPr>
            </w:pPr>
          </w:p>
        </w:tc>
        <w:tc>
          <w:tcPr>
            <w:tcW w:w="1028" w:type="dxa"/>
            <w:tcBorders>
              <w:top w:val="nil"/>
              <w:left w:val="nil"/>
              <w:bottom w:val="nil"/>
              <w:right w:val="single" w:sz="8" w:space="0" w:color="auto"/>
            </w:tcBorders>
            <w:shd w:val="clear" w:color="auto" w:fill="auto"/>
            <w:noWrap/>
            <w:vAlign w:val="center"/>
            <w:hideMark/>
          </w:tcPr>
          <w:p w14:paraId="693DF32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 </w:t>
            </w:r>
          </w:p>
        </w:tc>
        <w:tc>
          <w:tcPr>
            <w:tcW w:w="1082" w:type="dxa"/>
            <w:tcBorders>
              <w:top w:val="nil"/>
              <w:left w:val="nil"/>
              <w:bottom w:val="nil"/>
              <w:right w:val="single" w:sz="8" w:space="0" w:color="auto"/>
            </w:tcBorders>
            <w:shd w:val="clear" w:color="auto" w:fill="auto"/>
            <w:noWrap/>
            <w:vAlign w:val="center"/>
            <w:hideMark/>
          </w:tcPr>
          <w:p w14:paraId="08A6D214"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 </w:t>
            </w:r>
          </w:p>
        </w:tc>
        <w:tc>
          <w:tcPr>
            <w:tcW w:w="966" w:type="dxa"/>
            <w:tcBorders>
              <w:top w:val="nil"/>
              <w:left w:val="nil"/>
              <w:bottom w:val="nil"/>
              <w:right w:val="nil"/>
            </w:tcBorders>
            <w:shd w:val="clear" w:color="auto" w:fill="auto"/>
            <w:noWrap/>
            <w:vAlign w:val="center"/>
            <w:hideMark/>
          </w:tcPr>
          <w:p w14:paraId="02D5FCBF" w14:textId="77777777" w:rsidR="00682944" w:rsidRPr="0070148E" w:rsidRDefault="00682944" w:rsidP="00C46D42">
            <w:pPr>
              <w:jc w:val="right"/>
              <w:rPr>
                <w:rFonts w:ascii="Calibri" w:hAnsi="Calibri" w:cs="Calibri"/>
                <w:sz w:val="18"/>
                <w:szCs w:val="18"/>
                <w:lang w:val="en-IE" w:eastAsia="en-IE"/>
              </w:rPr>
            </w:pPr>
          </w:p>
        </w:tc>
        <w:tc>
          <w:tcPr>
            <w:tcW w:w="1028" w:type="dxa"/>
            <w:tcBorders>
              <w:top w:val="nil"/>
              <w:left w:val="nil"/>
              <w:bottom w:val="nil"/>
              <w:right w:val="single" w:sz="8" w:space="0" w:color="auto"/>
            </w:tcBorders>
            <w:shd w:val="clear" w:color="auto" w:fill="auto"/>
            <w:noWrap/>
            <w:vAlign w:val="center"/>
            <w:hideMark/>
          </w:tcPr>
          <w:p w14:paraId="664DD6B1"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 </w:t>
            </w:r>
          </w:p>
        </w:tc>
      </w:tr>
      <w:tr w:rsidR="00682944" w:rsidRPr="0070148E" w14:paraId="7A331832"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4A69B250"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PPB</w:t>
            </w:r>
          </w:p>
        </w:tc>
        <w:tc>
          <w:tcPr>
            <w:tcW w:w="1020" w:type="dxa"/>
            <w:tcBorders>
              <w:top w:val="nil"/>
              <w:left w:val="single" w:sz="8" w:space="0" w:color="auto"/>
              <w:bottom w:val="nil"/>
              <w:right w:val="single" w:sz="8" w:space="0" w:color="auto"/>
            </w:tcBorders>
            <w:shd w:val="clear" w:color="000000" w:fill="F2F2F2"/>
            <w:noWrap/>
            <w:vAlign w:val="center"/>
            <w:hideMark/>
          </w:tcPr>
          <w:p w14:paraId="53EA901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271</w:t>
            </w:r>
          </w:p>
        </w:tc>
        <w:tc>
          <w:tcPr>
            <w:tcW w:w="1028" w:type="dxa"/>
            <w:tcBorders>
              <w:top w:val="nil"/>
              <w:left w:val="nil"/>
              <w:bottom w:val="nil"/>
              <w:right w:val="nil"/>
            </w:tcBorders>
            <w:shd w:val="clear" w:color="auto" w:fill="auto"/>
            <w:noWrap/>
            <w:vAlign w:val="center"/>
            <w:hideMark/>
          </w:tcPr>
          <w:p w14:paraId="68A77556"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390</w:t>
            </w:r>
          </w:p>
        </w:tc>
        <w:tc>
          <w:tcPr>
            <w:tcW w:w="1028" w:type="dxa"/>
            <w:tcBorders>
              <w:top w:val="nil"/>
              <w:left w:val="nil"/>
              <w:bottom w:val="nil"/>
              <w:right w:val="single" w:sz="8" w:space="0" w:color="auto"/>
            </w:tcBorders>
            <w:shd w:val="clear" w:color="auto" w:fill="auto"/>
            <w:noWrap/>
            <w:vAlign w:val="center"/>
            <w:hideMark/>
          </w:tcPr>
          <w:p w14:paraId="7B4D450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-31%</w:t>
            </w:r>
          </w:p>
        </w:tc>
        <w:tc>
          <w:tcPr>
            <w:tcW w:w="1082" w:type="dxa"/>
            <w:tcBorders>
              <w:top w:val="nil"/>
              <w:left w:val="nil"/>
              <w:bottom w:val="nil"/>
              <w:right w:val="single" w:sz="8" w:space="0" w:color="auto"/>
            </w:tcBorders>
            <w:shd w:val="clear" w:color="auto" w:fill="auto"/>
            <w:noWrap/>
            <w:vAlign w:val="center"/>
            <w:hideMark/>
          </w:tcPr>
          <w:p w14:paraId="5E5ED146"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(4)</w:t>
            </w:r>
          </w:p>
        </w:tc>
        <w:tc>
          <w:tcPr>
            <w:tcW w:w="966" w:type="dxa"/>
            <w:tcBorders>
              <w:top w:val="nil"/>
              <w:left w:val="nil"/>
              <w:bottom w:val="nil"/>
              <w:right w:val="nil"/>
            </w:tcBorders>
            <w:shd w:val="clear" w:color="auto" w:fill="auto"/>
            <w:noWrap/>
            <w:vAlign w:val="center"/>
            <w:hideMark/>
          </w:tcPr>
          <w:p w14:paraId="768F4444"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386</w:t>
            </w:r>
          </w:p>
        </w:tc>
        <w:tc>
          <w:tcPr>
            <w:tcW w:w="1028" w:type="dxa"/>
            <w:tcBorders>
              <w:top w:val="nil"/>
              <w:left w:val="nil"/>
              <w:bottom w:val="nil"/>
              <w:right w:val="single" w:sz="8" w:space="0" w:color="auto"/>
            </w:tcBorders>
            <w:shd w:val="clear" w:color="auto" w:fill="auto"/>
            <w:noWrap/>
            <w:vAlign w:val="center"/>
            <w:hideMark/>
          </w:tcPr>
          <w:p w14:paraId="713ADCB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-30%</w:t>
            </w:r>
          </w:p>
        </w:tc>
      </w:tr>
      <w:tr w:rsidR="00682944" w:rsidRPr="0070148E" w14:paraId="4E0A02CF"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153438C4"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SBG</w:t>
            </w:r>
          </w:p>
        </w:tc>
        <w:tc>
          <w:tcPr>
            <w:tcW w:w="1020" w:type="dxa"/>
            <w:tcBorders>
              <w:top w:val="nil"/>
              <w:left w:val="single" w:sz="8" w:space="0" w:color="auto"/>
              <w:bottom w:val="nil"/>
              <w:right w:val="single" w:sz="8" w:space="0" w:color="auto"/>
            </w:tcBorders>
            <w:shd w:val="clear" w:color="000000" w:fill="F2F2F2"/>
            <w:noWrap/>
            <w:vAlign w:val="center"/>
            <w:hideMark/>
          </w:tcPr>
          <w:p w14:paraId="0F7281C3"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391</w:t>
            </w:r>
          </w:p>
        </w:tc>
        <w:tc>
          <w:tcPr>
            <w:tcW w:w="1028" w:type="dxa"/>
            <w:tcBorders>
              <w:top w:val="nil"/>
              <w:left w:val="nil"/>
              <w:bottom w:val="nil"/>
              <w:right w:val="nil"/>
            </w:tcBorders>
            <w:shd w:val="clear" w:color="auto" w:fill="auto"/>
            <w:noWrap/>
            <w:vAlign w:val="center"/>
            <w:hideMark/>
          </w:tcPr>
          <w:p w14:paraId="36E8BF0D"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253</w:t>
            </w:r>
          </w:p>
        </w:tc>
        <w:tc>
          <w:tcPr>
            <w:tcW w:w="1028" w:type="dxa"/>
            <w:tcBorders>
              <w:top w:val="nil"/>
              <w:left w:val="nil"/>
              <w:bottom w:val="nil"/>
              <w:right w:val="single" w:sz="8" w:space="0" w:color="auto"/>
            </w:tcBorders>
            <w:shd w:val="clear" w:color="auto" w:fill="auto"/>
            <w:noWrap/>
            <w:vAlign w:val="center"/>
            <w:hideMark/>
          </w:tcPr>
          <w:p w14:paraId="19F62BD1"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+55%</w:t>
            </w:r>
          </w:p>
        </w:tc>
        <w:tc>
          <w:tcPr>
            <w:tcW w:w="1082" w:type="dxa"/>
            <w:tcBorders>
              <w:top w:val="nil"/>
              <w:left w:val="nil"/>
              <w:bottom w:val="nil"/>
              <w:right w:val="single" w:sz="8" w:space="0" w:color="auto"/>
            </w:tcBorders>
            <w:shd w:val="clear" w:color="auto" w:fill="auto"/>
            <w:noWrap/>
            <w:vAlign w:val="center"/>
            <w:hideMark/>
          </w:tcPr>
          <w:p w14:paraId="13FBBF74" w14:textId="77777777" w:rsidR="00682944" w:rsidRPr="0070148E" w:rsidRDefault="00682944" w:rsidP="00C46D42">
            <w:pPr>
              <w:jc w:val="right"/>
              <w:rPr>
                <w:rFonts w:ascii="Calibri" w:hAnsi="Calibri" w:cs="Calibri"/>
                <w:sz w:val="18"/>
                <w:szCs w:val="18"/>
                <w:lang w:val="en-IE" w:eastAsia="en-IE"/>
              </w:rPr>
            </w:pPr>
            <w:r>
              <w:rPr>
                <w:rFonts w:ascii="Calibri" w:hAnsi="Calibri" w:cs="Calibri"/>
                <w:sz w:val="18"/>
                <w:szCs w:val="18"/>
                <w:lang w:val="en-IE" w:eastAsia="en-IE"/>
              </w:rPr>
              <w:t>-</w:t>
            </w:r>
          </w:p>
        </w:tc>
        <w:tc>
          <w:tcPr>
            <w:tcW w:w="966" w:type="dxa"/>
            <w:tcBorders>
              <w:top w:val="nil"/>
              <w:left w:val="nil"/>
              <w:bottom w:val="nil"/>
              <w:right w:val="nil"/>
            </w:tcBorders>
            <w:shd w:val="clear" w:color="auto" w:fill="auto"/>
            <w:noWrap/>
            <w:vAlign w:val="center"/>
            <w:hideMark/>
          </w:tcPr>
          <w:p w14:paraId="3BEC8667"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253</w:t>
            </w:r>
          </w:p>
        </w:tc>
        <w:tc>
          <w:tcPr>
            <w:tcW w:w="1028" w:type="dxa"/>
            <w:tcBorders>
              <w:top w:val="nil"/>
              <w:left w:val="nil"/>
              <w:bottom w:val="nil"/>
              <w:right w:val="single" w:sz="8" w:space="0" w:color="auto"/>
            </w:tcBorders>
            <w:shd w:val="clear" w:color="auto" w:fill="auto"/>
            <w:noWrap/>
            <w:vAlign w:val="center"/>
            <w:hideMark/>
          </w:tcPr>
          <w:p w14:paraId="7BECFF45"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+55%</w:t>
            </w:r>
          </w:p>
        </w:tc>
      </w:tr>
      <w:tr w:rsidR="00682944" w:rsidRPr="0070148E" w14:paraId="6EE663C4"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711AAC11"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PokerStars</w:t>
            </w:r>
          </w:p>
        </w:tc>
        <w:tc>
          <w:tcPr>
            <w:tcW w:w="1020" w:type="dxa"/>
            <w:tcBorders>
              <w:top w:val="nil"/>
              <w:left w:val="single" w:sz="8" w:space="0" w:color="auto"/>
              <w:bottom w:val="nil"/>
              <w:right w:val="single" w:sz="8" w:space="0" w:color="auto"/>
            </w:tcBorders>
            <w:shd w:val="clear" w:color="000000" w:fill="F2F2F2"/>
            <w:noWrap/>
            <w:vAlign w:val="center"/>
            <w:hideMark/>
          </w:tcPr>
          <w:p w14:paraId="27480575"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545</w:t>
            </w:r>
          </w:p>
        </w:tc>
        <w:tc>
          <w:tcPr>
            <w:tcW w:w="1028" w:type="dxa"/>
            <w:tcBorders>
              <w:top w:val="nil"/>
              <w:left w:val="nil"/>
              <w:bottom w:val="nil"/>
              <w:right w:val="nil"/>
            </w:tcBorders>
            <w:shd w:val="clear" w:color="auto" w:fill="auto"/>
            <w:noWrap/>
            <w:vAlign w:val="center"/>
            <w:hideMark/>
          </w:tcPr>
          <w:p w14:paraId="110627F5"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503</w:t>
            </w:r>
          </w:p>
        </w:tc>
        <w:tc>
          <w:tcPr>
            <w:tcW w:w="1028" w:type="dxa"/>
            <w:tcBorders>
              <w:top w:val="nil"/>
              <w:left w:val="nil"/>
              <w:bottom w:val="nil"/>
              <w:right w:val="single" w:sz="8" w:space="0" w:color="auto"/>
            </w:tcBorders>
            <w:shd w:val="clear" w:color="auto" w:fill="auto"/>
            <w:noWrap/>
            <w:vAlign w:val="center"/>
            <w:hideMark/>
          </w:tcPr>
          <w:p w14:paraId="34379C4D"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+8%</w:t>
            </w:r>
          </w:p>
        </w:tc>
        <w:tc>
          <w:tcPr>
            <w:tcW w:w="1082" w:type="dxa"/>
            <w:tcBorders>
              <w:top w:val="nil"/>
              <w:left w:val="nil"/>
              <w:bottom w:val="nil"/>
              <w:right w:val="single" w:sz="8" w:space="0" w:color="auto"/>
            </w:tcBorders>
            <w:shd w:val="clear" w:color="auto" w:fill="auto"/>
            <w:noWrap/>
            <w:vAlign w:val="center"/>
            <w:hideMark/>
          </w:tcPr>
          <w:p w14:paraId="5473F596"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(28)</w:t>
            </w:r>
          </w:p>
        </w:tc>
        <w:tc>
          <w:tcPr>
            <w:tcW w:w="966" w:type="dxa"/>
            <w:tcBorders>
              <w:top w:val="nil"/>
              <w:left w:val="nil"/>
              <w:bottom w:val="nil"/>
              <w:right w:val="nil"/>
            </w:tcBorders>
            <w:shd w:val="clear" w:color="auto" w:fill="auto"/>
            <w:noWrap/>
            <w:vAlign w:val="center"/>
            <w:hideMark/>
          </w:tcPr>
          <w:p w14:paraId="7FA15D7F"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475</w:t>
            </w:r>
          </w:p>
        </w:tc>
        <w:tc>
          <w:tcPr>
            <w:tcW w:w="1028" w:type="dxa"/>
            <w:tcBorders>
              <w:top w:val="nil"/>
              <w:left w:val="nil"/>
              <w:bottom w:val="nil"/>
              <w:right w:val="single" w:sz="8" w:space="0" w:color="auto"/>
            </w:tcBorders>
            <w:shd w:val="clear" w:color="auto" w:fill="auto"/>
            <w:noWrap/>
            <w:vAlign w:val="center"/>
            <w:hideMark/>
          </w:tcPr>
          <w:p w14:paraId="6C8CC174"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+15%</w:t>
            </w:r>
          </w:p>
        </w:tc>
      </w:tr>
      <w:tr w:rsidR="00682944" w:rsidRPr="0070148E" w14:paraId="56A53265"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178E544F"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Australia</w:t>
            </w:r>
          </w:p>
        </w:tc>
        <w:tc>
          <w:tcPr>
            <w:tcW w:w="1020" w:type="dxa"/>
            <w:tcBorders>
              <w:top w:val="nil"/>
              <w:left w:val="single" w:sz="8" w:space="0" w:color="auto"/>
              <w:bottom w:val="nil"/>
              <w:right w:val="single" w:sz="8" w:space="0" w:color="auto"/>
            </w:tcBorders>
            <w:shd w:val="clear" w:color="000000" w:fill="F2F2F2"/>
            <w:noWrap/>
            <w:vAlign w:val="center"/>
            <w:hideMark/>
          </w:tcPr>
          <w:p w14:paraId="4A452926"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318</w:t>
            </w:r>
          </w:p>
        </w:tc>
        <w:tc>
          <w:tcPr>
            <w:tcW w:w="1028" w:type="dxa"/>
            <w:tcBorders>
              <w:top w:val="nil"/>
              <w:left w:val="nil"/>
              <w:bottom w:val="nil"/>
              <w:right w:val="nil"/>
            </w:tcBorders>
            <w:shd w:val="clear" w:color="auto" w:fill="auto"/>
            <w:noWrap/>
            <w:vAlign w:val="center"/>
            <w:hideMark/>
          </w:tcPr>
          <w:p w14:paraId="5A487776"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161</w:t>
            </w:r>
          </w:p>
        </w:tc>
        <w:tc>
          <w:tcPr>
            <w:tcW w:w="1028" w:type="dxa"/>
            <w:tcBorders>
              <w:top w:val="nil"/>
              <w:left w:val="nil"/>
              <w:bottom w:val="nil"/>
              <w:right w:val="single" w:sz="8" w:space="0" w:color="auto"/>
            </w:tcBorders>
            <w:shd w:val="clear" w:color="auto" w:fill="auto"/>
            <w:noWrap/>
            <w:vAlign w:val="center"/>
            <w:hideMark/>
          </w:tcPr>
          <w:p w14:paraId="291BCFD9"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+97%</w:t>
            </w:r>
          </w:p>
        </w:tc>
        <w:tc>
          <w:tcPr>
            <w:tcW w:w="1082" w:type="dxa"/>
            <w:tcBorders>
              <w:top w:val="nil"/>
              <w:left w:val="nil"/>
              <w:bottom w:val="nil"/>
              <w:right w:val="single" w:sz="8" w:space="0" w:color="auto"/>
            </w:tcBorders>
            <w:shd w:val="clear" w:color="auto" w:fill="auto"/>
            <w:noWrap/>
            <w:vAlign w:val="center"/>
            <w:hideMark/>
          </w:tcPr>
          <w:p w14:paraId="2B01737A"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(0)</w:t>
            </w:r>
          </w:p>
        </w:tc>
        <w:tc>
          <w:tcPr>
            <w:tcW w:w="966" w:type="dxa"/>
            <w:tcBorders>
              <w:top w:val="nil"/>
              <w:left w:val="nil"/>
              <w:bottom w:val="nil"/>
              <w:right w:val="nil"/>
            </w:tcBorders>
            <w:shd w:val="clear" w:color="auto" w:fill="auto"/>
            <w:noWrap/>
            <w:vAlign w:val="center"/>
            <w:hideMark/>
          </w:tcPr>
          <w:p w14:paraId="71B7D946"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161</w:t>
            </w:r>
          </w:p>
        </w:tc>
        <w:tc>
          <w:tcPr>
            <w:tcW w:w="1028" w:type="dxa"/>
            <w:tcBorders>
              <w:top w:val="nil"/>
              <w:left w:val="nil"/>
              <w:bottom w:val="nil"/>
              <w:right w:val="single" w:sz="8" w:space="0" w:color="auto"/>
            </w:tcBorders>
            <w:shd w:val="clear" w:color="auto" w:fill="auto"/>
            <w:noWrap/>
            <w:vAlign w:val="center"/>
            <w:hideMark/>
          </w:tcPr>
          <w:p w14:paraId="351736F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+98%</w:t>
            </w:r>
          </w:p>
        </w:tc>
      </w:tr>
      <w:tr w:rsidR="00682944" w:rsidRPr="0070148E" w14:paraId="0CF2CDE5" w14:textId="77777777" w:rsidTr="00C46D42">
        <w:trPr>
          <w:trHeight w:val="255"/>
        </w:trPr>
        <w:tc>
          <w:tcPr>
            <w:tcW w:w="2920" w:type="dxa"/>
            <w:tcBorders>
              <w:top w:val="nil"/>
              <w:left w:val="single" w:sz="8" w:space="0" w:color="auto"/>
              <w:bottom w:val="nil"/>
              <w:right w:val="nil"/>
            </w:tcBorders>
            <w:shd w:val="clear" w:color="auto" w:fill="auto"/>
            <w:noWrap/>
            <w:vAlign w:val="center"/>
            <w:hideMark/>
          </w:tcPr>
          <w:p w14:paraId="1A8B2629"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US</w:t>
            </w:r>
          </w:p>
        </w:tc>
        <w:tc>
          <w:tcPr>
            <w:tcW w:w="1020" w:type="dxa"/>
            <w:tcBorders>
              <w:top w:val="nil"/>
              <w:left w:val="single" w:sz="8" w:space="0" w:color="auto"/>
              <w:bottom w:val="nil"/>
              <w:right w:val="single" w:sz="8" w:space="0" w:color="auto"/>
            </w:tcBorders>
            <w:shd w:val="clear" w:color="000000" w:fill="F2F2F2"/>
            <w:noWrap/>
            <w:vAlign w:val="center"/>
            <w:hideMark/>
          </w:tcPr>
          <w:p w14:paraId="6743A1B9"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(170)</w:t>
            </w:r>
          </w:p>
        </w:tc>
        <w:tc>
          <w:tcPr>
            <w:tcW w:w="1028" w:type="dxa"/>
            <w:tcBorders>
              <w:top w:val="nil"/>
              <w:left w:val="nil"/>
              <w:bottom w:val="nil"/>
              <w:right w:val="nil"/>
            </w:tcBorders>
            <w:shd w:val="clear" w:color="auto" w:fill="auto"/>
            <w:noWrap/>
            <w:vAlign w:val="center"/>
            <w:hideMark/>
          </w:tcPr>
          <w:p w14:paraId="28A02434"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(82)</w:t>
            </w:r>
          </w:p>
        </w:tc>
        <w:tc>
          <w:tcPr>
            <w:tcW w:w="1028" w:type="dxa"/>
            <w:tcBorders>
              <w:top w:val="nil"/>
              <w:left w:val="nil"/>
              <w:bottom w:val="nil"/>
              <w:right w:val="single" w:sz="8" w:space="0" w:color="auto"/>
            </w:tcBorders>
            <w:shd w:val="clear" w:color="auto" w:fill="auto"/>
            <w:noWrap/>
            <w:vAlign w:val="center"/>
            <w:hideMark/>
          </w:tcPr>
          <w:p w14:paraId="2299AB3F"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+108%</w:t>
            </w:r>
          </w:p>
        </w:tc>
        <w:tc>
          <w:tcPr>
            <w:tcW w:w="1082" w:type="dxa"/>
            <w:tcBorders>
              <w:top w:val="nil"/>
              <w:left w:val="nil"/>
              <w:bottom w:val="nil"/>
              <w:right w:val="single" w:sz="8" w:space="0" w:color="auto"/>
            </w:tcBorders>
            <w:shd w:val="clear" w:color="auto" w:fill="auto"/>
            <w:noWrap/>
            <w:vAlign w:val="center"/>
            <w:hideMark/>
          </w:tcPr>
          <w:p w14:paraId="7C4B46E1"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3</w:t>
            </w:r>
          </w:p>
        </w:tc>
        <w:tc>
          <w:tcPr>
            <w:tcW w:w="966" w:type="dxa"/>
            <w:tcBorders>
              <w:top w:val="nil"/>
              <w:left w:val="nil"/>
              <w:bottom w:val="nil"/>
              <w:right w:val="nil"/>
            </w:tcBorders>
            <w:shd w:val="clear" w:color="auto" w:fill="auto"/>
            <w:noWrap/>
            <w:vAlign w:val="center"/>
            <w:hideMark/>
          </w:tcPr>
          <w:p w14:paraId="6EEB3260"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(79)</w:t>
            </w:r>
          </w:p>
        </w:tc>
        <w:tc>
          <w:tcPr>
            <w:tcW w:w="1028" w:type="dxa"/>
            <w:tcBorders>
              <w:top w:val="nil"/>
              <w:left w:val="nil"/>
              <w:bottom w:val="nil"/>
              <w:right w:val="single" w:sz="8" w:space="0" w:color="auto"/>
            </w:tcBorders>
            <w:shd w:val="clear" w:color="auto" w:fill="auto"/>
            <w:noWrap/>
            <w:vAlign w:val="center"/>
            <w:hideMark/>
          </w:tcPr>
          <w:p w14:paraId="4FF88AD4"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+115%</w:t>
            </w:r>
          </w:p>
        </w:tc>
      </w:tr>
      <w:tr w:rsidR="00682944" w:rsidRPr="0070148E" w14:paraId="05B606FB" w14:textId="77777777" w:rsidTr="00C46D42">
        <w:trPr>
          <w:trHeight w:val="255"/>
        </w:trPr>
        <w:tc>
          <w:tcPr>
            <w:tcW w:w="2920" w:type="dxa"/>
            <w:tcBorders>
              <w:top w:val="nil"/>
              <w:left w:val="single" w:sz="8" w:space="0" w:color="auto"/>
              <w:bottom w:val="single" w:sz="8" w:space="0" w:color="auto"/>
              <w:right w:val="nil"/>
            </w:tcBorders>
            <w:shd w:val="clear" w:color="auto" w:fill="auto"/>
            <w:noWrap/>
            <w:vAlign w:val="center"/>
            <w:hideMark/>
          </w:tcPr>
          <w:p w14:paraId="59D18CBA" w14:textId="77777777" w:rsidR="00682944" w:rsidRPr="0070148E" w:rsidRDefault="00682944" w:rsidP="00C46D42">
            <w:pPr>
              <w:jc w:val="both"/>
              <w:rPr>
                <w:rFonts w:ascii="Calibri" w:hAnsi="Calibri" w:cs="Calibri"/>
                <w:color w:val="000000"/>
                <w:sz w:val="18"/>
                <w:szCs w:val="18"/>
                <w:lang w:val="en-IE" w:eastAsia="en-IE"/>
              </w:rPr>
            </w:pPr>
            <w:r w:rsidRPr="0070148E">
              <w:rPr>
                <w:rFonts w:ascii="Calibri" w:hAnsi="Calibri" w:cs="Calibri"/>
                <w:color w:val="000000"/>
                <w:sz w:val="18"/>
                <w:szCs w:val="18"/>
                <w:lang w:val="en-IE" w:eastAsia="en-IE"/>
              </w:rPr>
              <w:t>Corporate costs</w:t>
            </w:r>
          </w:p>
        </w:tc>
        <w:tc>
          <w:tcPr>
            <w:tcW w:w="1020" w:type="dxa"/>
            <w:tcBorders>
              <w:top w:val="nil"/>
              <w:left w:val="single" w:sz="8" w:space="0" w:color="auto"/>
              <w:bottom w:val="single" w:sz="8" w:space="0" w:color="auto"/>
              <w:right w:val="single" w:sz="8" w:space="0" w:color="auto"/>
            </w:tcBorders>
            <w:shd w:val="clear" w:color="000000" w:fill="F2F2F2"/>
            <w:noWrap/>
            <w:vAlign w:val="center"/>
            <w:hideMark/>
          </w:tcPr>
          <w:p w14:paraId="5710A0CC"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(125)</w:t>
            </w:r>
          </w:p>
        </w:tc>
        <w:tc>
          <w:tcPr>
            <w:tcW w:w="1028" w:type="dxa"/>
            <w:tcBorders>
              <w:top w:val="nil"/>
              <w:left w:val="nil"/>
              <w:bottom w:val="single" w:sz="8" w:space="0" w:color="auto"/>
              <w:right w:val="nil"/>
            </w:tcBorders>
            <w:shd w:val="clear" w:color="auto" w:fill="auto"/>
            <w:noWrap/>
            <w:vAlign w:val="center"/>
            <w:hideMark/>
          </w:tcPr>
          <w:p w14:paraId="33F59B29"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(137)</w:t>
            </w:r>
          </w:p>
        </w:tc>
        <w:tc>
          <w:tcPr>
            <w:tcW w:w="1028" w:type="dxa"/>
            <w:tcBorders>
              <w:top w:val="nil"/>
              <w:left w:val="nil"/>
              <w:bottom w:val="single" w:sz="8" w:space="0" w:color="auto"/>
              <w:right w:val="single" w:sz="8" w:space="0" w:color="auto"/>
            </w:tcBorders>
            <w:shd w:val="clear" w:color="auto" w:fill="auto"/>
            <w:noWrap/>
            <w:vAlign w:val="center"/>
            <w:hideMark/>
          </w:tcPr>
          <w:p w14:paraId="704E40B2"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-9%</w:t>
            </w:r>
          </w:p>
        </w:tc>
        <w:tc>
          <w:tcPr>
            <w:tcW w:w="1082" w:type="dxa"/>
            <w:tcBorders>
              <w:top w:val="nil"/>
              <w:left w:val="nil"/>
              <w:bottom w:val="single" w:sz="8" w:space="0" w:color="auto"/>
              <w:right w:val="single" w:sz="8" w:space="0" w:color="auto"/>
            </w:tcBorders>
            <w:shd w:val="clear" w:color="auto" w:fill="auto"/>
            <w:noWrap/>
            <w:vAlign w:val="center"/>
          </w:tcPr>
          <w:p w14:paraId="0514CD7A" w14:textId="77777777" w:rsidR="00682944" w:rsidRPr="0070148E" w:rsidRDefault="00682944" w:rsidP="00C46D42">
            <w:pPr>
              <w:jc w:val="right"/>
              <w:rPr>
                <w:rFonts w:ascii="Calibri" w:hAnsi="Calibri" w:cs="Calibri"/>
                <w:sz w:val="18"/>
                <w:szCs w:val="18"/>
                <w:lang w:val="en-IE" w:eastAsia="en-IE"/>
              </w:rPr>
            </w:pPr>
            <w:r>
              <w:rPr>
                <w:rFonts w:ascii="Calibri" w:hAnsi="Calibri" w:cs="Calibri"/>
                <w:sz w:val="18"/>
                <w:szCs w:val="18"/>
                <w:lang w:val="en-IE" w:eastAsia="en-IE"/>
              </w:rPr>
              <w:t>-</w:t>
            </w:r>
          </w:p>
        </w:tc>
        <w:tc>
          <w:tcPr>
            <w:tcW w:w="966" w:type="dxa"/>
            <w:tcBorders>
              <w:top w:val="nil"/>
              <w:left w:val="nil"/>
              <w:bottom w:val="single" w:sz="8" w:space="0" w:color="auto"/>
              <w:right w:val="nil"/>
            </w:tcBorders>
            <w:shd w:val="clear" w:color="auto" w:fill="auto"/>
            <w:noWrap/>
            <w:vAlign w:val="center"/>
            <w:hideMark/>
          </w:tcPr>
          <w:p w14:paraId="0A1B6883"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(137)</w:t>
            </w:r>
          </w:p>
        </w:tc>
        <w:tc>
          <w:tcPr>
            <w:tcW w:w="1028" w:type="dxa"/>
            <w:tcBorders>
              <w:top w:val="nil"/>
              <w:left w:val="nil"/>
              <w:bottom w:val="single" w:sz="8" w:space="0" w:color="auto"/>
              <w:right w:val="single" w:sz="8" w:space="0" w:color="auto"/>
            </w:tcBorders>
            <w:shd w:val="clear" w:color="auto" w:fill="auto"/>
            <w:noWrap/>
            <w:vAlign w:val="center"/>
            <w:hideMark/>
          </w:tcPr>
          <w:p w14:paraId="58851CFD" w14:textId="77777777" w:rsidR="00682944" w:rsidRPr="0070148E" w:rsidRDefault="00682944" w:rsidP="00C46D42">
            <w:pPr>
              <w:jc w:val="right"/>
              <w:rPr>
                <w:rFonts w:ascii="Calibri" w:hAnsi="Calibri" w:cs="Calibri"/>
                <w:sz w:val="18"/>
                <w:szCs w:val="18"/>
                <w:lang w:val="en-IE" w:eastAsia="en-IE"/>
              </w:rPr>
            </w:pPr>
            <w:r w:rsidRPr="0070148E">
              <w:rPr>
                <w:rFonts w:ascii="Calibri" w:hAnsi="Calibri" w:cs="Calibri"/>
                <w:sz w:val="18"/>
                <w:szCs w:val="18"/>
                <w:lang w:val="en-IE" w:eastAsia="en-IE"/>
              </w:rPr>
              <w:t>-9%</w:t>
            </w:r>
          </w:p>
        </w:tc>
      </w:tr>
    </w:tbl>
    <w:p w14:paraId="33368255" w14:textId="77777777" w:rsidR="00682944" w:rsidRDefault="00682944" w:rsidP="00682944">
      <w:pPr>
        <w:rPr>
          <w:rFonts w:asciiTheme="minorHAnsi" w:hAnsiTheme="minorHAnsi"/>
          <w:sz w:val="20"/>
          <w:lang w:eastAsia="en-IE"/>
        </w:rPr>
      </w:pPr>
    </w:p>
    <w:p w14:paraId="4D32C4BB" w14:textId="77777777" w:rsidR="00682944" w:rsidRDefault="00682944" w:rsidP="00682944">
      <w:pPr>
        <w:spacing w:after="120"/>
        <w:rPr>
          <w:rFonts w:asciiTheme="minorHAnsi" w:hAnsiTheme="minorHAnsi"/>
          <w:b/>
          <w:sz w:val="20"/>
          <w:lang w:eastAsia="en-IE"/>
        </w:rPr>
      </w:pPr>
    </w:p>
    <w:p w14:paraId="2FB20936" w14:textId="77777777" w:rsidR="00682944" w:rsidRDefault="00682944" w:rsidP="00682944">
      <w:pPr>
        <w:spacing w:after="120"/>
        <w:rPr>
          <w:rFonts w:asciiTheme="minorHAnsi" w:hAnsiTheme="minorHAnsi"/>
          <w:b/>
          <w:sz w:val="20"/>
          <w:lang w:eastAsia="en-IE"/>
        </w:rPr>
      </w:pPr>
    </w:p>
    <w:p w14:paraId="5C1816D6" w14:textId="77777777" w:rsidR="00682944" w:rsidRDefault="00682944" w:rsidP="00682944">
      <w:pPr>
        <w:spacing w:after="120"/>
        <w:rPr>
          <w:rFonts w:asciiTheme="minorHAnsi" w:hAnsiTheme="minorHAnsi"/>
          <w:b/>
          <w:sz w:val="20"/>
          <w:lang w:eastAsia="en-IE"/>
        </w:rPr>
      </w:pPr>
    </w:p>
    <w:p w14:paraId="2330EEC1" w14:textId="77777777" w:rsidR="00682944" w:rsidRDefault="00682944" w:rsidP="00682944">
      <w:pPr>
        <w:spacing w:after="120"/>
        <w:rPr>
          <w:rFonts w:asciiTheme="minorHAnsi" w:hAnsiTheme="minorHAnsi"/>
          <w:b/>
          <w:sz w:val="20"/>
          <w:lang w:eastAsia="en-IE"/>
        </w:rPr>
      </w:pPr>
    </w:p>
    <w:p w14:paraId="274421E1" w14:textId="77777777" w:rsidR="00682944" w:rsidRDefault="00682944" w:rsidP="00682944">
      <w:pPr>
        <w:spacing w:after="120"/>
        <w:rPr>
          <w:rFonts w:asciiTheme="minorHAnsi" w:hAnsiTheme="minorHAnsi"/>
          <w:b/>
          <w:sz w:val="20"/>
          <w:lang w:eastAsia="en-IE"/>
        </w:rPr>
      </w:pPr>
    </w:p>
    <w:p w14:paraId="7BD47E51" w14:textId="77777777" w:rsidR="00682944" w:rsidRDefault="00682944" w:rsidP="00682944">
      <w:pPr>
        <w:spacing w:after="120"/>
        <w:rPr>
          <w:rFonts w:asciiTheme="minorHAnsi" w:hAnsiTheme="minorHAnsi"/>
          <w:b/>
          <w:sz w:val="20"/>
          <w:lang w:eastAsia="en-IE"/>
        </w:rPr>
      </w:pPr>
    </w:p>
    <w:p w14:paraId="21FED181" w14:textId="77777777" w:rsidR="00682944" w:rsidRDefault="00682944" w:rsidP="00682944">
      <w:pPr>
        <w:spacing w:after="120"/>
        <w:rPr>
          <w:rFonts w:asciiTheme="minorHAnsi" w:hAnsiTheme="minorHAnsi"/>
          <w:b/>
          <w:sz w:val="20"/>
          <w:lang w:eastAsia="en-IE"/>
        </w:rPr>
      </w:pPr>
    </w:p>
    <w:p w14:paraId="47B800E1" w14:textId="77777777" w:rsidR="00682944" w:rsidRDefault="00682944" w:rsidP="00682944">
      <w:pPr>
        <w:spacing w:after="120"/>
        <w:rPr>
          <w:rFonts w:asciiTheme="minorHAnsi" w:hAnsiTheme="minorHAnsi"/>
          <w:b/>
          <w:sz w:val="20"/>
          <w:lang w:eastAsia="en-IE"/>
        </w:rPr>
      </w:pPr>
      <w:r>
        <w:rPr>
          <w:rFonts w:asciiTheme="minorHAnsi" w:hAnsiTheme="minorHAnsi"/>
          <w:b/>
          <w:sz w:val="20"/>
          <w:lang w:eastAsia="en-IE"/>
        </w:rPr>
        <w:br w:type="page"/>
      </w:r>
    </w:p>
    <w:p w14:paraId="7906885C" w14:textId="77777777" w:rsidR="00682944" w:rsidRPr="008B758B" w:rsidRDefault="00682944" w:rsidP="00682944">
      <w:pPr>
        <w:spacing w:after="120"/>
        <w:rPr>
          <w:rFonts w:asciiTheme="minorHAnsi" w:hAnsiTheme="minorHAnsi"/>
          <w:b/>
          <w:sz w:val="20"/>
          <w:lang w:eastAsia="en-IE"/>
        </w:rPr>
      </w:pPr>
      <w:r w:rsidRPr="008B758B">
        <w:rPr>
          <w:rFonts w:asciiTheme="minorHAnsi" w:hAnsiTheme="minorHAnsi"/>
          <w:b/>
          <w:sz w:val="20"/>
          <w:lang w:eastAsia="en-IE"/>
        </w:rPr>
        <w:lastRenderedPageBreak/>
        <w:t>Appendix</w:t>
      </w:r>
      <w:r>
        <w:rPr>
          <w:rFonts w:asciiTheme="minorHAnsi" w:hAnsiTheme="minorHAnsi"/>
          <w:b/>
          <w:sz w:val="20"/>
          <w:lang w:eastAsia="en-IE"/>
        </w:rPr>
        <w:t xml:space="preserve"> 6</w:t>
      </w:r>
      <w:r w:rsidRPr="008B758B">
        <w:rPr>
          <w:rFonts w:asciiTheme="minorHAnsi" w:hAnsiTheme="minorHAnsi"/>
          <w:b/>
          <w:sz w:val="20"/>
          <w:lang w:eastAsia="en-IE"/>
        </w:rPr>
        <w:t>: Reconciliation of Pr</w:t>
      </w:r>
      <w:r>
        <w:rPr>
          <w:rFonts w:asciiTheme="minorHAnsi" w:hAnsiTheme="minorHAnsi"/>
          <w:b/>
          <w:sz w:val="20"/>
          <w:lang w:eastAsia="en-IE"/>
        </w:rPr>
        <w:t xml:space="preserve">o forma </w:t>
      </w:r>
      <w:r w:rsidRPr="008B758B">
        <w:rPr>
          <w:rFonts w:asciiTheme="minorHAnsi" w:hAnsiTheme="minorHAnsi"/>
          <w:b/>
          <w:sz w:val="20"/>
          <w:lang w:eastAsia="en-IE"/>
        </w:rPr>
        <w:t>cash flow to Reported statutory cash flow</w:t>
      </w:r>
    </w:p>
    <w:p w14:paraId="0AAA1C59" w14:textId="77777777" w:rsidR="00682944" w:rsidRDefault="00682944" w:rsidP="00682944">
      <w:pPr>
        <w:spacing w:after="240"/>
        <w:jc w:val="both"/>
        <w:rPr>
          <w:rFonts w:asciiTheme="minorHAnsi" w:hAnsiTheme="minorHAnsi"/>
          <w:sz w:val="20"/>
        </w:rPr>
      </w:pPr>
      <w:r>
        <w:rPr>
          <w:rFonts w:asciiTheme="minorHAnsi" w:hAnsiTheme="minorHAnsi"/>
          <w:sz w:val="20"/>
        </w:rPr>
        <w:t>In the Operating and Financial Review the cash flow has been presented on a pro forma net cash basis. T</w:t>
      </w:r>
      <w:r w:rsidRPr="00843AC1">
        <w:rPr>
          <w:rFonts w:asciiTheme="minorHAnsi" w:hAnsiTheme="minorHAnsi"/>
          <w:sz w:val="20"/>
        </w:rPr>
        <w:t xml:space="preserve">he merger of Flutter and TSG completed on 5 May 2020, with the merger accounted for as an acquisition of TSG by Flutter on that date. The Statutory </w:t>
      </w:r>
      <w:r>
        <w:rPr>
          <w:rFonts w:asciiTheme="minorHAnsi" w:hAnsiTheme="minorHAnsi"/>
          <w:sz w:val="20"/>
        </w:rPr>
        <w:t>cash flow</w:t>
      </w:r>
      <w:r w:rsidRPr="00843AC1">
        <w:rPr>
          <w:rFonts w:asciiTheme="minorHAnsi" w:hAnsiTheme="minorHAnsi"/>
          <w:sz w:val="20"/>
        </w:rPr>
        <w:t xml:space="preserve"> reflect</w:t>
      </w:r>
      <w:r>
        <w:rPr>
          <w:rFonts w:asciiTheme="minorHAnsi" w:hAnsiTheme="minorHAnsi"/>
          <w:sz w:val="20"/>
        </w:rPr>
        <w:t>s</w:t>
      </w:r>
      <w:r w:rsidRPr="00843AC1">
        <w:rPr>
          <w:rFonts w:asciiTheme="minorHAnsi" w:hAnsiTheme="minorHAnsi"/>
          <w:sz w:val="20"/>
        </w:rPr>
        <w:t xml:space="preserve"> this treatment</w:t>
      </w:r>
      <w:r>
        <w:rPr>
          <w:rFonts w:asciiTheme="minorHAnsi" w:hAnsiTheme="minorHAnsi"/>
          <w:sz w:val="20"/>
        </w:rPr>
        <w:t xml:space="preserve"> while the p</w:t>
      </w:r>
      <w:r w:rsidRPr="00843AC1">
        <w:rPr>
          <w:rFonts w:asciiTheme="minorHAnsi" w:hAnsiTheme="minorHAnsi"/>
          <w:sz w:val="20"/>
        </w:rPr>
        <w:t>ro</w:t>
      </w:r>
      <w:r>
        <w:rPr>
          <w:rFonts w:asciiTheme="minorHAnsi" w:hAnsiTheme="minorHAnsi"/>
          <w:sz w:val="20"/>
        </w:rPr>
        <w:t xml:space="preserve"> </w:t>
      </w:r>
      <w:r w:rsidRPr="00843AC1">
        <w:rPr>
          <w:rFonts w:asciiTheme="minorHAnsi" w:hAnsiTheme="minorHAnsi"/>
          <w:sz w:val="20"/>
        </w:rPr>
        <w:t xml:space="preserve">forma </w:t>
      </w:r>
      <w:r>
        <w:rPr>
          <w:rFonts w:asciiTheme="minorHAnsi" w:hAnsiTheme="minorHAnsi"/>
          <w:sz w:val="20"/>
        </w:rPr>
        <w:t>cash flow</w:t>
      </w:r>
      <w:r w:rsidRPr="00843AC1">
        <w:rPr>
          <w:rFonts w:asciiTheme="minorHAnsi" w:hAnsiTheme="minorHAnsi"/>
          <w:sz w:val="20"/>
        </w:rPr>
        <w:t xml:space="preserve"> </w:t>
      </w:r>
      <w:r>
        <w:rPr>
          <w:rFonts w:asciiTheme="minorHAnsi" w:hAnsiTheme="minorHAnsi"/>
          <w:sz w:val="20"/>
        </w:rPr>
        <w:t>is</w:t>
      </w:r>
      <w:r w:rsidRPr="00843AC1">
        <w:rPr>
          <w:rFonts w:asciiTheme="minorHAnsi" w:hAnsiTheme="minorHAnsi"/>
          <w:sz w:val="20"/>
        </w:rPr>
        <w:t xml:space="preserve"> prepared as if Flutter and TSG had always been merged</w:t>
      </w:r>
      <w:r w:rsidRPr="00AB3F2F">
        <w:rPr>
          <w:rFonts w:asciiTheme="minorHAnsi" w:hAnsiTheme="minorHAnsi"/>
          <w:sz w:val="20"/>
        </w:rPr>
        <w:t xml:space="preserve">. </w:t>
      </w:r>
      <w:r>
        <w:rPr>
          <w:rFonts w:asciiTheme="minorHAnsi" w:hAnsiTheme="minorHAnsi"/>
          <w:sz w:val="20"/>
        </w:rPr>
        <w:t xml:space="preserve">The difference between the net cash basis and the reported cash flow is the inclusion of borrowings to determine a net cash position. </w:t>
      </w:r>
    </w:p>
    <w:tbl>
      <w:tblPr>
        <w:tblW w:w="8540" w:type="dxa"/>
        <w:tblLook w:val="04A0" w:firstRow="1" w:lastRow="0" w:firstColumn="1" w:lastColumn="0" w:noHBand="0" w:noVBand="1"/>
      </w:tblPr>
      <w:tblGrid>
        <w:gridCol w:w="3660"/>
        <w:gridCol w:w="1220"/>
        <w:gridCol w:w="1260"/>
        <w:gridCol w:w="1220"/>
        <w:gridCol w:w="1220"/>
      </w:tblGrid>
      <w:tr w:rsidR="00682944" w:rsidRPr="008F17D1" w14:paraId="0444F7FD" w14:textId="77777777" w:rsidTr="00C46D42">
        <w:trPr>
          <w:trHeight w:val="810"/>
        </w:trPr>
        <w:tc>
          <w:tcPr>
            <w:tcW w:w="3660" w:type="dxa"/>
            <w:tcBorders>
              <w:top w:val="single" w:sz="8" w:space="0" w:color="auto"/>
              <w:left w:val="single" w:sz="8" w:space="0" w:color="auto"/>
              <w:bottom w:val="nil"/>
              <w:right w:val="nil"/>
            </w:tcBorders>
            <w:shd w:val="clear" w:color="auto" w:fill="auto"/>
            <w:noWrap/>
            <w:vAlign w:val="center"/>
            <w:hideMark/>
          </w:tcPr>
          <w:p w14:paraId="3B0E3D9A" w14:textId="77777777" w:rsidR="00682944" w:rsidRPr="008F17D1" w:rsidRDefault="00682944" w:rsidP="00C46D42">
            <w:pPr>
              <w:jc w:val="both"/>
              <w:rPr>
                <w:rFonts w:ascii="Calibri" w:hAnsi="Calibri" w:cs="Calibri"/>
                <w:b/>
                <w:bCs/>
                <w:sz w:val="20"/>
                <w:lang w:val="en-IE" w:eastAsia="en-IE"/>
              </w:rPr>
            </w:pPr>
            <w:r w:rsidRPr="008F17D1">
              <w:rPr>
                <w:rFonts w:ascii="Calibri" w:hAnsi="Calibri" w:cs="Calibri"/>
                <w:b/>
                <w:bCs/>
                <w:sz w:val="20"/>
                <w:lang w:val="en-IE" w:eastAsia="en-IE"/>
              </w:rPr>
              <w:t> </w:t>
            </w:r>
          </w:p>
        </w:tc>
        <w:tc>
          <w:tcPr>
            <w:tcW w:w="1220" w:type="dxa"/>
            <w:tcBorders>
              <w:top w:val="single" w:sz="8" w:space="0" w:color="auto"/>
              <w:left w:val="single" w:sz="8" w:space="0" w:color="auto"/>
              <w:bottom w:val="nil"/>
              <w:right w:val="single" w:sz="8" w:space="0" w:color="auto"/>
            </w:tcBorders>
            <w:shd w:val="clear" w:color="000000" w:fill="F2F2F2"/>
            <w:vAlign w:val="center"/>
            <w:hideMark/>
          </w:tcPr>
          <w:p w14:paraId="2C5E0A6C" w14:textId="77777777" w:rsidR="00682944" w:rsidRPr="008F17D1" w:rsidRDefault="00682944" w:rsidP="00C46D42">
            <w:pPr>
              <w:jc w:val="center"/>
              <w:rPr>
                <w:rFonts w:ascii="Calibri" w:hAnsi="Calibri" w:cs="Calibri"/>
                <w:b/>
                <w:bCs/>
                <w:color w:val="000000"/>
                <w:sz w:val="20"/>
                <w:lang w:val="en-IE" w:eastAsia="en-IE"/>
              </w:rPr>
            </w:pPr>
            <w:r w:rsidRPr="008F17D1">
              <w:rPr>
                <w:rFonts w:ascii="Calibri" w:hAnsi="Calibri" w:cs="Calibri"/>
                <w:b/>
                <w:bCs/>
                <w:color w:val="000000"/>
                <w:sz w:val="20"/>
                <w:lang w:val="en-IE" w:eastAsia="en-IE"/>
              </w:rPr>
              <w:t>Pro forma cash flow</w:t>
            </w:r>
          </w:p>
        </w:tc>
        <w:tc>
          <w:tcPr>
            <w:tcW w:w="1220" w:type="dxa"/>
            <w:tcBorders>
              <w:top w:val="single" w:sz="8" w:space="0" w:color="auto"/>
              <w:left w:val="nil"/>
              <w:bottom w:val="nil"/>
              <w:right w:val="single" w:sz="8" w:space="0" w:color="auto"/>
            </w:tcBorders>
            <w:shd w:val="clear" w:color="auto" w:fill="auto"/>
            <w:vAlign w:val="center"/>
            <w:hideMark/>
          </w:tcPr>
          <w:p w14:paraId="2EC2A408" w14:textId="77777777" w:rsidR="00682944" w:rsidRPr="008F17D1" w:rsidRDefault="00682944" w:rsidP="00C46D42">
            <w:pPr>
              <w:jc w:val="center"/>
              <w:rPr>
                <w:rFonts w:ascii="Calibri" w:hAnsi="Calibri" w:cs="Calibri"/>
                <w:b/>
                <w:bCs/>
                <w:color w:val="000000"/>
                <w:sz w:val="20"/>
                <w:lang w:val="en-IE" w:eastAsia="en-IE"/>
              </w:rPr>
            </w:pPr>
            <w:r w:rsidRPr="008F17D1">
              <w:rPr>
                <w:rFonts w:ascii="Calibri" w:hAnsi="Calibri" w:cs="Calibri"/>
                <w:b/>
                <w:bCs/>
                <w:color w:val="000000"/>
                <w:sz w:val="20"/>
                <w:lang w:val="en-IE" w:eastAsia="en-IE"/>
              </w:rPr>
              <w:t>TSG results pre-merger completion*</w:t>
            </w:r>
          </w:p>
        </w:tc>
        <w:tc>
          <w:tcPr>
            <w:tcW w:w="1220" w:type="dxa"/>
            <w:tcBorders>
              <w:top w:val="single" w:sz="8" w:space="0" w:color="auto"/>
              <w:left w:val="nil"/>
              <w:bottom w:val="nil"/>
              <w:right w:val="single" w:sz="8" w:space="0" w:color="auto"/>
            </w:tcBorders>
            <w:shd w:val="clear" w:color="auto" w:fill="auto"/>
            <w:vAlign w:val="center"/>
            <w:hideMark/>
          </w:tcPr>
          <w:p w14:paraId="7C1B95BA" w14:textId="77777777" w:rsidR="00682944" w:rsidRPr="008F17D1" w:rsidRDefault="00682944" w:rsidP="00C46D42">
            <w:pPr>
              <w:jc w:val="center"/>
              <w:rPr>
                <w:rFonts w:ascii="Calibri" w:hAnsi="Calibri" w:cs="Calibri"/>
                <w:b/>
                <w:bCs/>
                <w:color w:val="000000"/>
                <w:sz w:val="20"/>
                <w:lang w:val="en-IE" w:eastAsia="en-IE"/>
              </w:rPr>
            </w:pPr>
            <w:r w:rsidRPr="008F17D1">
              <w:rPr>
                <w:rFonts w:ascii="Calibri" w:hAnsi="Calibri" w:cs="Calibri"/>
                <w:b/>
                <w:bCs/>
                <w:color w:val="000000"/>
                <w:sz w:val="20"/>
                <w:lang w:val="en-IE" w:eastAsia="en-IE"/>
              </w:rPr>
              <w:t>Adjustment to include borrowings</w:t>
            </w:r>
          </w:p>
        </w:tc>
        <w:tc>
          <w:tcPr>
            <w:tcW w:w="1220" w:type="dxa"/>
            <w:tcBorders>
              <w:top w:val="single" w:sz="8" w:space="0" w:color="auto"/>
              <w:left w:val="nil"/>
              <w:bottom w:val="nil"/>
              <w:right w:val="single" w:sz="8" w:space="0" w:color="auto"/>
            </w:tcBorders>
            <w:shd w:val="clear" w:color="000000" w:fill="F2F2F2"/>
            <w:vAlign w:val="center"/>
            <w:hideMark/>
          </w:tcPr>
          <w:p w14:paraId="494C0412" w14:textId="77777777" w:rsidR="00682944" w:rsidRPr="008F17D1" w:rsidRDefault="00682944" w:rsidP="00C46D42">
            <w:pPr>
              <w:jc w:val="center"/>
              <w:rPr>
                <w:rFonts w:ascii="Calibri" w:hAnsi="Calibri" w:cs="Calibri"/>
                <w:b/>
                <w:bCs/>
                <w:color w:val="000000"/>
                <w:sz w:val="20"/>
                <w:lang w:val="en-IE" w:eastAsia="en-IE"/>
              </w:rPr>
            </w:pPr>
            <w:r w:rsidRPr="008F17D1">
              <w:rPr>
                <w:rFonts w:ascii="Calibri" w:hAnsi="Calibri" w:cs="Calibri"/>
                <w:b/>
                <w:bCs/>
                <w:color w:val="000000"/>
                <w:sz w:val="20"/>
                <w:lang w:val="en-IE" w:eastAsia="en-IE"/>
              </w:rPr>
              <w:t>Statutory cash flow</w:t>
            </w:r>
          </w:p>
        </w:tc>
      </w:tr>
      <w:tr w:rsidR="00682944" w:rsidRPr="008F17D1" w14:paraId="4C2FD06B" w14:textId="77777777" w:rsidTr="00C46D42">
        <w:trPr>
          <w:trHeight w:val="300"/>
        </w:trPr>
        <w:tc>
          <w:tcPr>
            <w:tcW w:w="3660" w:type="dxa"/>
            <w:tcBorders>
              <w:top w:val="nil"/>
              <w:left w:val="single" w:sz="8" w:space="0" w:color="auto"/>
              <w:bottom w:val="nil"/>
              <w:right w:val="nil"/>
            </w:tcBorders>
            <w:shd w:val="clear" w:color="auto" w:fill="auto"/>
            <w:noWrap/>
            <w:vAlign w:val="center"/>
            <w:hideMark/>
          </w:tcPr>
          <w:p w14:paraId="64EA6965" w14:textId="77777777" w:rsidR="00682944" w:rsidRPr="008F17D1" w:rsidRDefault="00682944" w:rsidP="00C46D42">
            <w:pPr>
              <w:jc w:val="both"/>
              <w:rPr>
                <w:rFonts w:ascii="Calibri" w:hAnsi="Calibri" w:cs="Calibri"/>
                <w:b/>
                <w:bCs/>
                <w:sz w:val="20"/>
                <w:lang w:val="en-IE" w:eastAsia="en-IE"/>
              </w:rPr>
            </w:pPr>
            <w:r w:rsidRPr="008F17D1">
              <w:rPr>
                <w:rFonts w:ascii="Calibri" w:hAnsi="Calibri" w:cs="Calibri"/>
                <w:b/>
                <w:bCs/>
                <w:sz w:val="20"/>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0FDA2248" w14:textId="77777777" w:rsidR="00682944" w:rsidRPr="008F17D1" w:rsidRDefault="00682944" w:rsidP="00C46D42">
            <w:pPr>
              <w:jc w:val="right"/>
              <w:rPr>
                <w:rFonts w:ascii="Calibri" w:hAnsi="Calibri" w:cs="Calibri"/>
                <w:b/>
                <w:bCs/>
                <w:color w:val="000000"/>
                <w:sz w:val="20"/>
                <w:lang w:val="en-IE" w:eastAsia="en-IE"/>
              </w:rPr>
            </w:pPr>
            <w:r w:rsidRPr="008F17D1">
              <w:rPr>
                <w:rFonts w:ascii="Calibri" w:hAnsi="Calibri" w:cs="Calibri"/>
                <w:b/>
                <w:bCs/>
                <w:color w:val="000000"/>
                <w:sz w:val="20"/>
                <w:lang w:val="en-IE" w:eastAsia="en-IE"/>
              </w:rPr>
              <w:t>FY</w:t>
            </w:r>
          </w:p>
        </w:tc>
        <w:tc>
          <w:tcPr>
            <w:tcW w:w="1220" w:type="dxa"/>
            <w:tcBorders>
              <w:top w:val="nil"/>
              <w:left w:val="nil"/>
              <w:bottom w:val="nil"/>
              <w:right w:val="single" w:sz="8" w:space="0" w:color="auto"/>
            </w:tcBorders>
            <w:shd w:val="clear" w:color="auto" w:fill="auto"/>
            <w:noWrap/>
            <w:vAlign w:val="center"/>
            <w:hideMark/>
          </w:tcPr>
          <w:p w14:paraId="3E61EEC9" w14:textId="77777777" w:rsidR="00682944" w:rsidRPr="008F17D1" w:rsidRDefault="00682944" w:rsidP="00C46D42">
            <w:pPr>
              <w:jc w:val="right"/>
              <w:rPr>
                <w:rFonts w:ascii="Calibri" w:hAnsi="Calibri" w:cs="Calibri"/>
                <w:b/>
                <w:bCs/>
                <w:color w:val="000000"/>
                <w:sz w:val="20"/>
                <w:lang w:val="en-IE" w:eastAsia="en-IE"/>
              </w:rPr>
            </w:pPr>
            <w:r w:rsidRPr="008F17D1">
              <w:rPr>
                <w:rFonts w:ascii="Calibri" w:hAnsi="Calibri" w:cs="Calibri"/>
                <w:b/>
                <w:bCs/>
                <w:color w:val="000000"/>
                <w:sz w:val="20"/>
                <w:lang w:val="en-IE" w:eastAsia="en-IE"/>
              </w:rPr>
              <w:t>FY</w:t>
            </w:r>
          </w:p>
        </w:tc>
        <w:tc>
          <w:tcPr>
            <w:tcW w:w="1220" w:type="dxa"/>
            <w:tcBorders>
              <w:top w:val="nil"/>
              <w:left w:val="nil"/>
              <w:bottom w:val="nil"/>
              <w:right w:val="single" w:sz="8" w:space="0" w:color="auto"/>
            </w:tcBorders>
            <w:shd w:val="clear" w:color="auto" w:fill="auto"/>
            <w:noWrap/>
            <w:vAlign w:val="center"/>
            <w:hideMark/>
          </w:tcPr>
          <w:p w14:paraId="4E126B90" w14:textId="77777777" w:rsidR="00682944" w:rsidRPr="008F17D1" w:rsidRDefault="00682944" w:rsidP="00C46D42">
            <w:pPr>
              <w:jc w:val="right"/>
              <w:rPr>
                <w:rFonts w:ascii="Calibri" w:hAnsi="Calibri" w:cs="Calibri"/>
                <w:b/>
                <w:bCs/>
                <w:color w:val="000000"/>
                <w:sz w:val="20"/>
                <w:lang w:val="en-IE" w:eastAsia="en-IE"/>
              </w:rPr>
            </w:pPr>
            <w:r w:rsidRPr="008F17D1">
              <w:rPr>
                <w:rFonts w:ascii="Calibri" w:hAnsi="Calibri" w:cs="Calibri"/>
                <w:b/>
                <w:bCs/>
                <w:color w:val="000000"/>
                <w:sz w:val="20"/>
                <w:lang w:val="en-IE" w:eastAsia="en-IE"/>
              </w:rPr>
              <w:t> </w:t>
            </w:r>
          </w:p>
        </w:tc>
        <w:tc>
          <w:tcPr>
            <w:tcW w:w="1220" w:type="dxa"/>
            <w:tcBorders>
              <w:top w:val="nil"/>
              <w:left w:val="nil"/>
              <w:bottom w:val="nil"/>
              <w:right w:val="single" w:sz="8" w:space="0" w:color="auto"/>
            </w:tcBorders>
            <w:shd w:val="clear" w:color="000000" w:fill="F2F2F2"/>
            <w:noWrap/>
            <w:vAlign w:val="center"/>
            <w:hideMark/>
          </w:tcPr>
          <w:p w14:paraId="33B54549" w14:textId="77777777" w:rsidR="00682944" w:rsidRPr="008F17D1" w:rsidRDefault="00682944" w:rsidP="00C46D42">
            <w:pPr>
              <w:jc w:val="right"/>
              <w:rPr>
                <w:rFonts w:ascii="Calibri" w:hAnsi="Calibri" w:cs="Calibri"/>
                <w:b/>
                <w:bCs/>
                <w:color w:val="000000"/>
                <w:sz w:val="20"/>
                <w:lang w:val="en-IE" w:eastAsia="en-IE"/>
              </w:rPr>
            </w:pPr>
            <w:r w:rsidRPr="008F17D1">
              <w:rPr>
                <w:rFonts w:ascii="Calibri" w:hAnsi="Calibri" w:cs="Calibri"/>
                <w:b/>
                <w:bCs/>
                <w:color w:val="000000"/>
                <w:sz w:val="20"/>
                <w:lang w:val="en-IE" w:eastAsia="en-IE"/>
              </w:rPr>
              <w:t>FY</w:t>
            </w:r>
          </w:p>
        </w:tc>
      </w:tr>
      <w:tr w:rsidR="00682944" w:rsidRPr="008F17D1" w14:paraId="13B37D8E" w14:textId="77777777" w:rsidTr="00C46D42">
        <w:trPr>
          <w:trHeight w:val="315"/>
        </w:trPr>
        <w:tc>
          <w:tcPr>
            <w:tcW w:w="3660" w:type="dxa"/>
            <w:tcBorders>
              <w:top w:val="nil"/>
              <w:left w:val="single" w:sz="8" w:space="0" w:color="auto"/>
              <w:bottom w:val="single" w:sz="8" w:space="0" w:color="auto"/>
              <w:right w:val="nil"/>
            </w:tcBorders>
            <w:shd w:val="clear" w:color="auto" w:fill="auto"/>
            <w:hideMark/>
          </w:tcPr>
          <w:p w14:paraId="615B7CF9"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£m</w:t>
            </w:r>
          </w:p>
        </w:tc>
        <w:tc>
          <w:tcPr>
            <w:tcW w:w="1220" w:type="dxa"/>
            <w:tcBorders>
              <w:top w:val="nil"/>
              <w:left w:val="single" w:sz="8" w:space="0" w:color="auto"/>
              <w:bottom w:val="single" w:sz="8" w:space="0" w:color="auto"/>
              <w:right w:val="single" w:sz="8" w:space="0" w:color="auto"/>
            </w:tcBorders>
            <w:shd w:val="clear" w:color="000000" w:fill="F2F2F2"/>
            <w:noWrap/>
            <w:vAlign w:val="center"/>
            <w:hideMark/>
          </w:tcPr>
          <w:p w14:paraId="0DD65013" w14:textId="77777777" w:rsidR="00682944" w:rsidRPr="008F17D1" w:rsidRDefault="00682944" w:rsidP="00C46D42">
            <w:pPr>
              <w:jc w:val="right"/>
              <w:rPr>
                <w:rFonts w:ascii="Calibri" w:hAnsi="Calibri" w:cs="Calibri"/>
                <w:b/>
                <w:bCs/>
                <w:color w:val="000000"/>
                <w:sz w:val="20"/>
                <w:lang w:val="en-IE" w:eastAsia="en-IE"/>
              </w:rPr>
            </w:pPr>
            <w:r w:rsidRPr="008F17D1">
              <w:rPr>
                <w:rFonts w:ascii="Calibri" w:hAnsi="Calibri" w:cs="Calibri"/>
                <w:b/>
                <w:bCs/>
                <w:color w:val="000000"/>
                <w:sz w:val="20"/>
                <w:lang w:val="en-IE" w:eastAsia="en-IE"/>
              </w:rPr>
              <w:t>2020</w:t>
            </w:r>
          </w:p>
        </w:tc>
        <w:tc>
          <w:tcPr>
            <w:tcW w:w="1220" w:type="dxa"/>
            <w:tcBorders>
              <w:top w:val="nil"/>
              <w:left w:val="nil"/>
              <w:bottom w:val="single" w:sz="8" w:space="0" w:color="auto"/>
              <w:right w:val="single" w:sz="8" w:space="0" w:color="auto"/>
            </w:tcBorders>
            <w:shd w:val="clear" w:color="auto" w:fill="auto"/>
            <w:noWrap/>
            <w:vAlign w:val="center"/>
            <w:hideMark/>
          </w:tcPr>
          <w:p w14:paraId="71CAA6CA" w14:textId="77777777" w:rsidR="00682944" w:rsidRPr="008F17D1" w:rsidRDefault="00682944" w:rsidP="00C46D42">
            <w:pPr>
              <w:jc w:val="right"/>
              <w:rPr>
                <w:rFonts w:ascii="Calibri" w:hAnsi="Calibri" w:cs="Calibri"/>
                <w:b/>
                <w:bCs/>
                <w:color w:val="000000"/>
                <w:sz w:val="20"/>
                <w:lang w:val="en-IE" w:eastAsia="en-IE"/>
              </w:rPr>
            </w:pPr>
            <w:r w:rsidRPr="008F17D1">
              <w:rPr>
                <w:rFonts w:ascii="Calibri" w:hAnsi="Calibri" w:cs="Calibri"/>
                <w:b/>
                <w:bCs/>
                <w:color w:val="000000"/>
                <w:sz w:val="20"/>
                <w:lang w:val="en-IE" w:eastAsia="en-IE"/>
              </w:rPr>
              <w:t>2020</w:t>
            </w:r>
          </w:p>
        </w:tc>
        <w:tc>
          <w:tcPr>
            <w:tcW w:w="1220" w:type="dxa"/>
            <w:tcBorders>
              <w:top w:val="nil"/>
              <w:left w:val="nil"/>
              <w:bottom w:val="single" w:sz="8" w:space="0" w:color="auto"/>
              <w:right w:val="single" w:sz="8" w:space="0" w:color="auto"/>
            </w:tcBorders>
            <w:shd w:val="clear" w:color="auto" w:fill="auto"/>
            <w:noWrap/>
            <w:vAlign w:val="center"/>
            <w:hideMark/>
          </w:tcPr>
          <w:p w14:paraId="066D94F0" w14:textId="77777777" w:rsidR="00682944" w:rsidRPr="008F17D1" w:rsidRDefault="00682944" w:rsidP="00C46D42">
            <w:pPr>
              <w:jc w:val="right"/>
              <w:rPr>
                <w:rFonts w:ascii="Calibri" w:hAnsi="Calibri" w:cs="Calibri"/>
                <w:b/>
                <w:bCs/>
                <w:color w:val="000000"/>
                <w:sz w:val="20"/>
                <w:lang w:val="en-IE" w:eastAsia="en-IE"/>
              </w:rPr>
            </w:pPr>
            <w:r w:rsidRPr="008F17D1">
              <w:rPr>
                <w:rFonts w:ascii="Calibri" w:hAnsi="Calibri" w:cs="Calibri"/>
                <w:b/>
                <w:bCs/>
                <w:color w:val="000000"/>
                <w:sz w:val="20"/>
                <w:lang w:val="en-IE" w:eastAsia="en-IE"/>
              </w:rPr>
              <w:t> </w:t>
            </w:r>
          </w:p>
        </w:tc>
        <w:tc>
          <w:tcPr>
            <w:tcW w:w="1220" w:type="dxa"/>
            <w:tcBorders>
              <w:top w:val="nil"/>
              <w:left w:val="nil"/>
              <w:bottom w:val="single" w:sz="8" w:space="0" w:color="auto"/>
              <w:right w:val="single" w:sz="8" w:space="0" w:color="auto"/>
            </w:tcBorders>
            <w:shd w:val="clear" w:color="000000" w:fill="F2F2F2"/>
            <w:noWrap/>
            <w:vAlign w:val="center"/>
            <w:hideMark/>
          </w:tcPr>
          <w:p w14:paraId="34F770E9" w14:textId="77777777" w:rsidR="00682944" w:rsidRPr="008F17D1" w:rsidRDefault="00682944" w:rsidP="00C46D42">
            <w:pPr>
              <w:jc w:val="right"/>
              <w:rPr>
                <w:rFonts w:ascii="Calibri" w:hAnsi="Calibri" w:cs="Calibri"/>
                <w:b/>
                <w:bCs/>
                <w:color w:val="000000"/>
                <w:sz w:val="20"/>
                <w:lang w:val="en-IE" w:eastAsia="en-IE"/>
              </w:rPr>
            </w:pPr>
            <w:r w:rsidRPr="008F17D1">
              <w:rPr>
                <w:rFonts w:ascii="Calibri" w:hAnsi="Calibri" w:cs="Calibri"/>
                <w:b/>
                <w:bCs/>
                <w:color w:val="000000"/>
                <w:sz w:val="20"/>
                <w:lang w:val="en-IE" w:eastAsia="en-IE"/>
              </w:rPr>
              <w:t>2020</w:t>
            </w:r>
          </w:p>
        </w:tc>
      </w:tr>
      <w:tr w:rsidR="00682944" w:rsidRPr="008F17D1" w14:paraId="6838FB1E" w14:textId="77777777" w:rsidTr="00C46D42">
        <w:trPr>
          <w:trHeight w:val="34"/>
        </w:trPr>
        <w:tc>
          <w:tcPr>
            <w:tcW w:w="3660" w:type="dxa"/>
            <w:tcBorders>
              <w:top w:val="nil"/>
              <w:left w:val="single" w:sz="8" w:space="0" w:color="auto"/>
              <w:bottom w:val="nil"/>
              <w:right w:val="nil"/>
            </w:tcBorders>
            <w:shd w:val="clear" w:color="auto" w:fill="auto"/>
            <w:noWrap/>
            <w:vAlign w:val="center"/>
            <w:hideMark/>
          </w:tcPr>
          <w:p w14:paraId="67E45B11" w14:textId="77777777" w:rsidR="00682944" w:rsidRPr="008F17D1" w:rsidRDefault="00682944" w:rsidP="00C46D42">
            <w:pPr>
              <w:jc w:val="both"/>
              <w:rPr>
                <w:rFonts w:ascii="Calibri" w:hAnsi="Calibri" w:cs="Calibri"/>
                <w:b/>
                <w:bCs/>
                <w:color w:val="FF0000"/>
                <w:sz w:val="2"/>
                <w:szCs w:val="2"/>
                <w:lang w:val="en-IE" w:eastAsia="en-IE"/>
              </w:rPr>
            </w:pPr>
            <w:r w:rsidRPr="008F17D1">
              <w:rPr>
                <w:rFonts w:ascii="Calibri" w:hAnsi="Calibri" w:cs="Calibri"/>
                <w:b/>
                <w:bCs/>
                <w:color w:val="FF0000"/>
                <w:sz w:val="2"/>
                <w:szCs w:val="2"/>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3E869B01" w14:textId="77777777" w:rsidR="00682944" w:rsidRPr="008F17D1" w:rsidRDefault="00682944" w:rsidP="00C46D42">
            <w:pPr>
              <w:jc w:val="right"/>
              <w:rPr>
                <w:rFonts w:ascii="Calibri" w:hAnsi="Calibri" w:cs="Calibri"/>
                <w:b/>
                <w:bCs/>
                <w:color w:val="000000"/>
                <w:sz w:val="2"/>
                <w:szCs w:val="2"/>
                <w:lang w:val="en-IE" w:eastAsia="en-IE"/>
              </w:rPr>
            </w:pPr>
            <w:r w:rsidRPr="008F17D1">
              <w:rPr>
                <w:rFonts w:ascii="Calibri" w:hAnsi="Calibri" w:cs="Calibri"/>
                <w:b/>
                <w:bCs/>
                <w:color w:val="000000"/>
                <w:sz w:val="2"/>
                <w:szCs w:val="2"/>
                <w:lang w:val="en-IE" w:eastAsia="en-IE"/>
              </w:rPr>
              <w:t> </w:t>
            </w:r>
          </w:p>
        </w:tc>
        <w:tc>
          <w:tcPr>
            <w:tcW w:w="1220" w:type="dxa"/>
            <w:tcBorders>
              <w:top w:val="nil"/>
              <w:left w:val="nil"/>
              <w:bottom w:val="nil"/>
              <w:right w:val="single" w:sz="8" w:space="0" w:color="auto"/>
            </w:tcBorders>
            <w:shd w:val="clear" w:color="auto" w:fill="auto"/>
            <w:noWrap/>
            <w:vAlign w:val="center"/>
            <w:hideMark/>
          </w:tcPr>
          <w:p w14:paraId="4CF54A8E" w14:textId="77777777" w:rsidR="00682944" w:rsidRPr="008F17D1" w:rsidRDefault="00682944" w:rsidP="00C46D42">
            <w:pPr>
              <w:jc w:val="right"/>
              <w:rPr>
                <w:rFonts w:ascii="Calibri" w:hAnsi="Calibri" w:cs="Calibri"/>
                <w:b/>
                <w:bCs/>
                <w:color w:val="000000"/>
                <w:sz w:val="2"/>
                <w:szCs w:val="2"/>
                <w:lang w:val="en-IE" w:eastAsia="en-IE"/>
              </w:rPr>
            </w:pPr>
            <w:r w:rsidRPr="008F17D1">
              <w:rPr>
                <w:rFonts w:ascii="Calibri" w:hAnsi="Calibri" w:cs="Calibri"/>
                <w:b/>
                <w:bCs/>
                <w:color w:val="000000"/>
                <w:sz w:val="2"/>
                <w:szCs w:val="2"/>
                <w:lang w:val="en-IE" w:eastAsia="en-IE"/>
              </w:rPr>
              <w:t> </w:t>
            </w:r>
          </w:p>
        </w:tc>
        <w:tc>
          <w:tcPr>
            <w:tcW w:w="1220" w:type="dxa"/>
            <w:tcBorders>
              <w:top w:val="nil"/>
              <w:left w:val="nil"/>
              <w:bottom w:val="nil"/>
              <w:right w:val="single" w:sz="8" w:space="0" w:color="auto"/>
            </w:tcBorders>
            <w:shd w:val="clear" w:color="auto" w:fill="auto"/>
            <w:noWrap/>
            <w:vAlign w:val="center"/>
            <w:hideMark/>
          </w:tcPr>
          <w:p w14:paraId="793A1794" w14:textId="77777777" w:rsidR="00682944" w:rsidRPr="008F17D1" w:rsidRDefault="00682944" w:rsidP="00C46D42">
            <w:pPr>
              <w:jc w:val="right"/>
              <w:rPr>
                <w:rFonts w:ascii="Calibri" w:hAnsi="Calibri" w:cs="Calibri"/>
                <w:b/>
                <w:bCs/>
                <w:color w:val="000000"/>
                <w:sz w:val="2"/>
                <w:szCs w:val="2"/>
                <w:lang w:val="en-IE" w:eastAsia="en-IE"/>
              </w:rPr>
            </w:pPr>
            <w:r w:rsidRPr="008F17D1">
              <w:rPr>
                <w:rFonts w:ascii="Calibri" w:hAnsi="Calibri" w:cs="Calibri"/>
                <w:b/>
                <w:bCs/>
                <w:color w:val="000000"/>
                <w:sz w:val="2"/>
                <w:szCs w:val="2"/>
                <w:lang w:val="en-IE" w:eastAsia="en-IE"/>
              </w:rPr>
              <w:t> </w:t>
            </w:r>
          </w:p>
        </w:tc>
        <w:tc>
          <w:tcPr>
            <w:tcW w:w="1220" w:type="dxa"/>
            <w:tcBorders>
              <w:top w:val="nil"/>
              <w:left w:val="nil"/>
              <w:bottom w:val="nil"/>
              <w:right w:val="single" w:sz="8" w:space="0" w:color="auto"/>
            </w:tcBorders>
            <w:shd w:val="clear" w:color="000000" w:fill="F2F2F2"/>
            <w:noWrap/>
            <w:vAlign w:val="center"/>
            <w:hideMark/>
          </w:tcPr>
          <w:p w14:paraId="44A77B7B" w14:textId="77777777" w:rsidR="00682944" w:rsidRPr="008F17D1" w:rsidRDefault="00682944" w:rsidP="00C46D42">
            <w:pPr>
              <w:jc w:val="right"/>
              <w:rPr>
                <w:rFonts w:ascii="Calibri" w:hAnsi="Calibri" w:cs="Calibri"/>
                <w:b/>
                <w:bCs/>
                <w:color w:val="000000"/>
                <w:sz w:val="2"/>
                <w:szCs w:val="2"/>
                <w:lang w:val="en-IE" w:eastAsia="en-IE"/>
              </w:rPr>
            </w:pPr>
            <w:r w:rsidRPr="008F17D1">
              <w:rPr>
                <w:rFonts w:ascii="Calibri" w:hAnsi="Calibri" w:cs="Calibri"/>
                <w:b/>
                <w:bCs/>
                <w:color w:val="000000"/>
                <w:sz w:val="2"/>
                <w:szCs w:val="2"/>
                <w:lang w:val="en-IE" w:eastAsia="en-IE"/>
              </w:rPr>
              <w:t> </w:t>
            </w:r>
          </w:p>
        </w:tc>
      </w:tr>
      <w:tr w:rsidR="00682944" w:rsidRPr="008F17D1" w14:paraId="1A4E6BF3" w14:textId="77777777" w:rsidTr="00C46D42">
        <w:trPr>
          <w:trHeight w:val="255"/>
        </w:trPr>
        <w:tc>
          <w:tcPr>
            <w:tcW w:w="3660" w:type="dxa"/>
            <w:tcBorders>
              <w:top w:val="nil"/>
              <w:left w:val="single" w:sz="8" w:space="0" w:color="auto"/>
              <w:bottom w:val="nil"/>
              <w:right w:val="nil"/>
            </w:tcBorders>
            <w:shd w:val="clear" w:color="auto" w:fill="auto"/>
            <w:vAlign w:val="center"/>
            <w:hideMark/>
          </w:tcPr>
          <w:p w14:paraId="6D069B24"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Adjusted EBITDA</w:t>
            </w:r>
          </w:p>
        </w:tc>
        <w:tc>
          <w:tcPr>
            <w:tcW w:w="1220" w:type="dxa"/>
            <w:tcBorders>
              <w:top w:val="nil"/>
              <w:left w:val="single" w:sz="8" w:space="0" w:color="auto"/>
              <w:bottom w:val="nil"/>
              <w:right w:val="single" w:sz="8" w:space="0" w:color="auto"/>
            </w:tcBorders>
            <w:shd w:val="clear" w:color="000000" w:fill="F2F2F2"/>
            <w:noWrap/>
            <w:vAlign w:val="center"/>
            <w:hideMark/>
          </w:tcPr>
          <w:p w14:paraId="317AADD6"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1,231</w:t>
            </w:r>
          </w:p>
        </w:tc>
        <w:tc>
          <w:tcPr>
            <w:tcW w:w="1220" w:type="dxa"/>
            <w:tcBorders>
              <w:top w:val="nil"/>
              <w:left w:val="nil"/>
              <w:bottom w:val="nil"/>
              <w:right w:val="single" w:sz="8" w:space="0" w:color="auto"/>
            </w:tcBorders>
            <w:shd w:val="clear" w:color="auto" w:fill="auto"/>
            <w:noWrap/>
            <w:vAlign w:val="center"/>
            <w:hideMark/>
          </w:tcPr>
          <w:p w14:paraId="4A6BCB06"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342</w:t>
            </w:r>
          </w:p>
        </w:tc>
        <w:tc>
          <w:tcPr>
            <w:tcW w:w="1220" w:type="dxa"/>
            <w:tcBorders>
              <w:top w:val="nil"/>
              <w:left w:val="nil"/>
              <w:bottom w:val="nil"/>
              <w:right w:val="single" w:sz="8" w:space="0" w:color="auto"/>
            </w:tcBorders>
            <w:shd w:val="clear" w:color="auto" w:fill="auto"/>
            <w:noWrap/>
            <w:vAlign w:val="center"/>
            <w:hideMark/>
          </w:tcPr>
          <w:p w14:paraId="24588EAE"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 </w:t>
            </w:r>
          </w:p>
        </w:tc>
        <w:tc>
          <w:tcPr>
            <w:tcW w:w="1220" w:type="dxa"/>
            <w:tcBorders>
              <w:top w:val="nil"/>
              <w:left w:val="nil"/>
              <w:bottom w:val="nil"/>
              <w:right w:val="single" w:sz="8" w:space="0" w:color="auto"/>
            </w:tcBorders>
            <w:shd w:val="clear" w:color="000000" w:fill="F2F2F2"/>
            <w:noWrap/>
            <w:vAlign w:val="center"/>
            <w:hideMark/>
          </w:tcPr>
          <w:p w14:paraId="74667975"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889</w:t>
            </w:r>
          </w:p>
        </w:tc>
      </w:tr>
      <w:tr w:rsidR="00682944" w:rsidRPr="008F17D1" w14:paraId="2D400021" w14:textId="77777777" w:rsidTr="00C46D42">
        <w:trPr>
          <w:trHeight w:val="255"/>
        </w:trPr>
        <w:tc>
          <w:tcPr>
            <w:tcW w:w="3660" w:type="dxa"/>
            <w:tcBorders>
              <w:top w:val="nil"/>
              <w:left w:val="single" w:sz="8" w:space="0" w:color="auto"/>
              <w:bottom w:val="nil"/>
              <w:right w:val="nil"/>
            </w:tcBorders>
            <w:shd w:val="clear" w:color="000000" w:fill="FFFFFF"/>
            <w:vAlign w:val="center"/>
            <w:hideMark/>
          </w:tcPr>
          <w:p w14:paraId="4D90193A"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Capex</w:t>
            </w:r>
          </w:p>
        </w:tc>
        <w:tc>
          <w:tcPr>
            <w:tcW w:w="1220" w:type="dxa"/>
            <w:tcBorders>
              <w:top w:val="nil"/>
              <w:left w:val="single" w:sz="8" w:space="0" w:color="auto"/>
              <w:bottom w:val="nil"/>
              <w:right w:val="nil"/>
            </w:tcBorders>
            <w:shd w:val="clear" w:color="000000" w:fill="F2F2F2"/>
            <w:noWrap/>
            <w:vAlign w:val="center"/>
            <w:hideMark/>
          </w:tcPr>
          <w:p w14:paraId="2C2498A5"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(25</w:t>
            </w:r>
            <w:r>
              <w:rPr>
                <w:rFonts w:ascii="Calibri" w:hAnsi="Calibri" w:cs="Calibri"/>
                <w:sz w:val="20"/>
                <w:lang w:val="en-IE" w:eastAsia="en-IE"/>
              </w:rPr>
              <w:t>2</w:t>
            </w:r>
            <w:r w:rsidRPr="008F17D1">
              <w:rPr>
                <w:rFonts w:ascii="Calibri" w:hAnsi="Calibri" w:cs="Calibri"/>
                <w:sz w:val="20"/>
                <w:lang w:val="en-IE" w:eastAsia="en-IE"/>
              </w:rPr>
              <w:t>)</w:t>
            </w:r>
          </w:p>
        </w:tc>
        <w:tc>
          <w:tcPr>
            <w:tcW w:w="1220" w:type="dxa"/>
            <w:tcBorders>
              <w:top w:val="nil"/>
              <w:left w:val="single" w:sz="8" w:space="0" w:color="auto"/>
              <w:bottom w:val="nil"/>
              <w:right w:val="nil"/>
            </w:tcBorders>
            <w:shd w:val="clear" w:color="000000" w:fill="FFFFFF"/>
            <w:noWrap/>
            <w:vAlign w:val="center"/>
            <w:hideMark/>
          </w:tcPr>
          <w:p w14:paraId="1300ABDD"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(33)</w:t>
            </w:r>
          </w:p>
        </w:tc>
        <w:tc>
          <w:tcPr>
            <w:tcW w:w="1220" w:type="dxa"/>
            <w:tcBorders>
              <w:top w:val="nil"/>
              <w:left w:val="single" w:sz="8" w:space="0" w:color="auto"/>
              <w:bottom w:val="nil"/>
              <w:right w:val="nil"/>
            </w:tcBorders>
            <w:shd w:val="clear" w:color="auto" w:fill="auto"/>
            <w:noWrap/>
            <w:vAlign w:val="center"/>
            <w:hideMark/>
          </w:tcPr>
          <w:p w14:paraId="1BCE006C"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48F2FF7B"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(2</w:t>
            </w:r>
            <w:r>
              <w:rPr>
                <w:rFonts w:ascii="Calibri" w:hAnsi="Calibri" w:cs="Calibri"/>
                <w:sz w:val="20"/>
                <w:lang w:val="en-IE" w:eastAsia="en-IE"/>
              </w:rPr>
              <w:t>19</w:t>
            </w:r>
            <w:r w:rsidRPr="008F17D1">
              <w:rPr>
                <w:rFonts w:ascii="Calibri" w:hAnsi="Calibri" w:cs="Calibri"/>
                <w:sz w:val="20"/>
                <w:lang w:val="en-IE" w:eastAsia="en-IE"/>
              </w:rPr>
              <w:t>)</w:t>
            </w:r>
          </w:p>
        </w:tc>
      </w:tr>
      <w:tr w:rsidR="00682944" w:rsidRPr="008F17D1" w14:paraId="625652CE" w14:textId="77777777" w:rsidTr="00C46D42">
        <w:trPr>
          <w:trHeight w:val="255"/>
        </w:trPr>
        <w:tc>
          <w:tcPr>
            <w:tcW w:w="3660" w:type="dxa"/>
            <w:tcBorders>
              <w:top w:val="nil"/>
              <w:left w:val="single" w:sz="8" w:space="0" w:color="auto"/>
              <w:bottom w:val="nil"/>
              <w:right w:val="nil"/>
            </w:tcBorders>
            <w:shd w:val="clear" w:color="000000" w:fill="FFFFFF"/>
            <w:vAlign w:val="center"/>
            <w:hideMark/>
          </w:tcPr>
          <w:p w14:paraId="0B51C1CA"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Working capital</w:t>
            </w:r>
          </w:p>
        </w:tc>
        <w:tc>
          <w:tcPr>
            <w:tcW w:w="1220" w:type="dxa"/>
            <w:tcBorders>
              <w:top w:val="nil"/>
              <w:left w:val="single" w:sz="8" w:space="0" w:color="auto"/>
              <w:bottom w:val="nil"/>
              <w:right w:val="nil"/>
            </w:tcBorders>
            <w:shd w:val="clear" w:color="000000" w:fill="F2F2F2"/>
            <w:noWrap/>
            <w:vAlign w:val="center"/>
            <w:hideMark/>
          </w:tcPr>
          <w:p w14:paraId="5A842704"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3</w:t>
            </w:r>
            <w:r>
              <w:rPr>
                <w:rFonts w:ascii="Calibri" w:hAnsi="Calibri" w:cs="Calibri"/>
                <w:sz w:val="20"/>
                <w:lang w:val="en-IE" w:eastAsia="en-IE"/>
              </w:rPr>
              <w:t>10</w:t>
            </w:r>
          </w:p>
        </w:tc>
        <w:tc>
          <w:tcPr>
            <w:tcW w:w="1220" w:type="dxa"/>
            <w:tcBorders>
              <w:top w:val="nil"/>
              <w:left w:val="single" w:sz="8" w:space="0" w:color="auto"/>
              <w:bottom w:val="nil"/>
              <w:right w:val="nil"/>
            </w:tcBorders>
            <w:shd w:val="clear" w:color="000000" w:fill="FFFFFF"/>
            <w:noWrap/>
            <w:vAlign w:val="center"/>
            <w:hideMark/>
          </w:tcPr>
          <w:p w14:paraId="1AD9ACFB"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(8)</w:t>
            </w:r>
          </w:p>
        </w:tc>
        <w:tc>
          <w:tcPr>
            <w:tcW w:w="1220" w:type="dxa"/>
            <w:tcBorders>
              <w:top w:val="nil"/>
              <w:left w:val="single" w:sz="8" w:space="0" w:color="auto"/>
              <w:bottom w:val="nil"/>
              <w:right w:val="nil"/>
            </w:tcBorders>
            <w:shd w:val="clear" w:color="auto" w:fill="auto"/>
            <w:noWrap/>
            <w:vAlign w:val="center"/>
            <w:hideMark/>
          </w:tcPr>
          <w:p w14:paraId="2BCDDB92"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136D4755"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3</w:t>
            </w:r>
            <w:r>
              <w:rPr>
                <w:rFonts w:ascii="Calibri" w:hAnsi="Calibri" w:cs="Calibri"/>
                <w:sz w:val="20"/>
                <w:lang w:val="en-IE" w:eastAsia="en-IE"/>
              </w:rPr>
              <w:t>18</w:t>
            </w:r>
          </w:p>
        </w:tc>
      </w:tr>
      <w:tr w:rsidR="00682944" w:rsidRPr="008F17D1" w14:paraId="2D1EB47B" w14:textId="77777777" w:rsidTr="00C46D42">
        <w:trPr>
          <w:trHeight w:val="255"/>
        </w:trPr>
        <w:tc>
          <w:tcPr>
            <w:tcW w:w="3660" w:type="dxa"/>
            <w:tcBorders>
              <w:top w:val="nil"/>
              <w:left w:val="single" w:sz="8" w:space="0" w:color="auto"/>
              <w:bottom w:val="nil"/>
              <w:right w:val="nil"/>
            </w:tcBorders>
            <w:shd w:val="clear" w:color="auto" w:fill="auto"/>
            <w:vAlign w:val="center"/>
            <w:hideMark/>
          </w:tcPr>
          <w:p w14:paraId="24B39B41"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Corporation tax</w:t>
            </w:r>
          </w:p>
        </w:tc>
        <w:tc>
          <w:tcPr>
            <w:tcW w:w="1220" w:type="dxa"/>
            <w:tcBorders>
              <w:top w:val="nil"/>
              <w:left w:val="single" w:sz="8" w:space="0" w:color="auto"/>
              <w:bottom w:val="nil"/>
              <w:right w:val="nil"/>
            </w:tcBorders>
            <w:shd w:val="clear" w:color="000000" w:fill="F2F2F2"/>
            <w:noWrap/>
            <w:vAlign w:val="center"/>
            <w:hideMark/>
          </w:tcPr>
          <w:p w14:paraId="1957CE1A"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(93)</w:t>
            </w:r>
          </w:p>
        </w:tc>
        <w:tc>
          <w:tcPr>
            <w:tcW w:w="1220" w:type="dxa"/>
            <w:tcBorders>
              <w:top w:val="nil"/>
              <w:left w:val="single" w:sz="8" w:space="0" w:color="auto"/>
              <w:bottom w:val="nil"/>
              <w:right w:val="nil"/>
            </w:tcBorders>
            <w:shd w:val="clear" w:color="auto" w:fill="auto"/>
            <w:noWrap/>
            <w:vAlign w:val="center"/>
            <w:hideMark/>
          </w:tcPr>
          <w:p w14:paraId="588A8BD8"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(3)</w:t>
            </w:r>
          </w:p>
        </w:tc>
        <w:tc>
          <w:tcPr>
            <w:tcW w:w="1220" w:type="dxa"/>
            <w:tcBorders>
              <w:top w:val="nil"/>
              <w:left w:val="single" w:sz="8" w:space="0" w:color="auto"/>
              <w:bottom w:val="nil"/>
              <w:right w:val="nil"/>
            </w:tcBorders>
            <w:shd w:val="clear" w:color="auto" w:fill="auto"/>
            <w:noWrap/>
            <w:vAlign w:val="center"/>
            <w:hideMark/>
          </w:tcPr>
          <w:p w14:paraId="5623B37C"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32A989F8"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(89)</w:t>
            </w:r>
          </w:p>
        </w:tc>
      </w:tr>
      <w:tr w:rsidR="00682944" w:rsidRPr="008F17D1" w14:paraId="1C675750" w14:textId="77777777" w:rsidTr="00C46D42">
        <w:trPr>
          <w:trHeight w:val="255"/>
        </w:trPr>
        <w:tc>
          <w:tcPr>
            <w:tcW w:w="3660" w:type="dxa"/>
            <w:tcBorders>
              <w:top w:val="nil"/>
              <w:left w:val="single" w:sz="8" w:space="0" w:color="auto"/>
              <w:bottom w:val="nil"/>
              <w:right w:val="nil"/>
            </w:tcBorders>
            <w:shd w:val="clear" w:color="auto" w:fill="auto"/>
            <w:vAlign w:val="center"/>
            <w:hideMark/>
          </w:tcPr>
          <w:p w14:paraId="0DFE8DCE"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Adjusted free cash flow</w:t>
            </w:r>
          </w:p>
        </w:tc>
        <w:tc>
          <w:tcPr>
            <w:tcW w:w="1220" w:type="dxa"/>
            <w:tcBorders>
              <w:top w:val="single" w:sz="8" w:space="0" w:color="auto"/>
              <w:left w:val="single" w:sz="8" w:space="0" w:color="auto"/>
              <w:bottom w:val="nil"/>
              <w:right w:val="nil"/>
            </w:tcBorders>
            <w:shd w:val="clear" w:color="000000" w:fill="F2F2F2"/>
            <w:noWrap/>
            <w:vAlign w:val="center"/>
            <w:hideMark/>
          </w:tcPr>
          <w:p w14:paraId="7992D75F"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1,</w:t>
            </w:r>
            <w:r>
              <w:rPr>
                <w:rFonts w:ascii="Calibri" w:hAnsi="Calibri" w:cs="Calibri"/>
                <w:b/>
                <w:bCs/>
                <w:sz w:val="20"/>
                <w:lang w:val="en-IE" w:eastAsia="en-IE"/>
              </w:rPr>
              <w:t>197</w:t>
            </w:r>
          </w:p>
        </w:tc>
        <w:tc>
          <w:tcPr>
            <w:tcW w:w="1220" w:type="dxa"/>
            <w:tcBorders>
              <w:top w:val="single" w:sz="8" w:space="0" w:color="auto"/>
              <w:left w:val="single" w:sz="8" w:space="0" w:color="auto"/>
              <w:bottom w:val="nil"/>
              <w:right w:val="nil"/>
            </w:tcBorders>
            <w:shd w:val="clear" w:color="auto" w:fill="auto"/>
            <w:noWrap/>
            <w:vAlign w:val="center"/>
            <w:hideMark/>
          </w:tcPr>
          <w:p w14:paraId="115D58EB"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298</w:t>
            </w:r>
          </w:p>
        </w:tc>
        <w:tc>
          <w:tcPr>
            <w:tcW w:w="1220" w:type="dxa"/>
            <w:tcBorders>
              <w:top w:val="single" w:sz="8" w:space="0" w:color="auto"/>
              <w:left w:val="single" w:sz="8" w:space="0" w:color="auto"/>
              <w:bottom w:val="nil"/>
              <w:right w:val="nil"/>
            </w:tcBorders>
            <w:shd w:val="clear" w:color="auto" w:fill="auto"/>
            <w:noWrap/>
            <w:vAlign w:val="center"/>
            <w:hideMark/>
          </w:tcPr>
          <w:p w14:paraId="4528D728"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 </w:t>
            </w:r>
          </w:p>
        </w:tc>
        <w:tc>
          <w:tcPr>
            <w:tcW w:w="1220" w:type="dxa"/>
            <w:tcBorders>
              <w:top w:val="single" w:sz="8" w:space="0" w:color="auto"/>
              <w:left w:val="single" w:sz="8" w:space="0" w:color="auto"/>
              <w:bottom w:val="nil"/>
              <w:right w:val="single" w:sz="8" w:space="0" w:color="auto"/>
            </w:tcBorders>
            <w:shd w:val="clear" w:color="000000" w:fill="F2F2F2"/>
            <w:noWrap/>
            <w:vAlign w:val="center"/>
            <w:hideMark/>
          </w:tcPr>
          <w:p w14:paraId="4AD304AE" w14:textId="77777777" w:rsidR="00682944" w:rsidRPr="008F17D1" w:rsidRDefault="00682944" w:rsidP="00C46D42">
            <w:pPr>
              <w:jc w:val="right"/>
              <w:rPr>
                <w:rFonts w:ascii="Calibri" w:hAnsi="Calibri" w:cs="Calibri"/>
                <w:b/>
                <w:bCs/>
                <w:sz w:val="20"/>
                <w:lang w:val="en-IE" w:eastAsia="en-IE"/>
              </w:rPr>
            </w:pPr>
            <w:r>
              <w:rPr>
                <w:rFonts w:ascii="Calibri" w:hAnsi="Calibri" w:cs="Calibri"/>
                <w:b/>
                <w:bCs/>
                <w:sz w:val="20"/>
                <w:lang w:val="en-IE" w:eastAsia="en-IE"/>
              </w:rPr>
              <w:t>899</w:t>
            </w:r>
          </w:p>
        </w:tc>
      </w:tr>
      <w:tr w:rsidR="00682944" w:rsidRPr="008F17D1" w14:paraId="37FD7E70" w14:textId="77777777" w:rsidTr="00C46D42">
        <w:trPr>
          <w:trHeight w:val="525"/>
        </w:trPr>
        <w:tc>
          <w:tcPr>
            <w:tcW w:w="3660" w:type="dxa"/>
            <w:tcBorders>
              <w:top w:val="nil"/>
              <w:left w:val="single" w:sz="8" w:space="0" w:color="auto"/>
              <w:bottom w:val="nil"/>
              <w:right w:val="nil"/>
            </w:tcBorders>
            <w:shd w:val="clear" w:color="auto" w:fill="auto"/>
            <w:vAlign w:val="center"/>
            <w:hideMark/>
          </w:tcPr>
          <w:p w14:paraId="438D5235"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Cash flow from separately disclosed items (SDI)</w:t>
            </w:r>
          </w:p>
        </w:tc>
        <w:tc>
          <w:tcPr>
            <w:tcW w:w="1220" w:type="dxa"/>
            <w:tcBorders>
              <w:top w:val="nil"/>
              <w:left w:val="single" w:sz="8" w:space="0" w:color="auto"/>
              <w:bottom w:val="nil"/>
              <w:right w:val="nil"/>
            </w:tcBorders>
            <w:shd w:val="clear" w:color="000000" w:fill="F2F2F2"/>
            <w:noWrap/>
            <w:vAlign w:val="center"/>
            <w:hideMark/>
          </w:tcPr>
          <w:p w14:paraId="1F97934C"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(120)</w:t>
            </w:r>
          </w:p>
        </w:tc>
        <w:tc>
          <w:tcPr>
            <w:tcW w:w="1220" w:type="dxa"/>
            <w:tcBorders>
              <w:top w:val="nil"/>
              <w:left w:val="single" w:sz="8" w:space="0" w:color="auto"/>
              <w:bottom w:val="nil"/>
              <w:right w:val="nil"/>
            </w:tcBorders>
            <w:shd w:val="clear" w:color="000000" w:fill="FFFFFF"/>
            <w:noWrap/>
            <w:vAlign w:val="center"/>
            <w:hideMark/>
          </w:tcPr>
          <w:p w14:paraId="14FA8E7F"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p>
        </w:tc>
        <w:tc>
          <w:tcPr>
            <w:tcW w:w="1220" w:type="dxa"/>
            <w:tcBorders>
              <w:top w:val="nil"/>
              <w:left w:val="single" w:sz="8" w:space="0" w:color="auto"/>
              <w:bottom w:val="nil"/>
              <w:right w:val="nil"/>
            </w:tcBorders>
            <w:shd w:val="clear" w:color="auto" w:fill="auto"/>
            <w:noWrap/>
            <w:vAlign w:val="center"/>
            <w:hideMark/>
          </w:tcPr>
          <w:p w14:paraId="6B396757"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143E6035"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(120)</w:t>
            </w:r>
          </w:p>
        </w:tc>
      </w:tr>
      <w:tr w:rsidR="00682944" w:rsidRPr="008F17D1" w14:paraId="35C4E189" w14:textId="77777777" w:rsidTr="00C46D42">
        <w:trPr>
          <w:trHeight w:val="255"/>
        </w:trPr>
        <w:tc>
          <w:tcPr>
            <w:tcW w:w="3660" w:type="dxa"/>
            <w:tcBorders>
              <w:top w:val="nil"/>
              <w:left w:val="single" w:sz="8" w:space="0" w:color="auto"/>
              <w:bottom w:val="nil"/>
              <w:right w:val="nil"/>
            </w:tcBorders>
            <w:shd w:val="clear" w:color="auto" w:fill="auto"/>
            <w:vAlign w:val="center"/>
            <w:hideMark/>
          </w:tcPr>
          <w:p w14:paraId="12E85679"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Free cash flow</w:t>
            </w:r>
          </w:p>
        </w:tc>
        <w:tc>
          <w:tcPr>
            <w:tcW w:w="1220" w:type="dxa"/>
            <w:tcBorders>
              <w:top w:val="single" w:sz="8" w:space="0" w:color="auto"/>
              <w:left w:val="single" w:sz="8" w:space="0" w:color="auto"/>
              <w:bottom w:val="nil"/>
              <w:right w:val="nil"/>
            </w:tcBorders>
            <w:shd w:val="clear" w:color="000000" w:fill="F2F2F2"/>
            <w:noWrap/>
            <w:vAlign w:val="center"/>
            <w:hideMark/>
          </w:tcPr>
          <w:p w14:paraId="764A13E1"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1,</w:t>
            </w:r>
            <w:r>
              <w:rPr>
                <w:rFonts w:ascii="Calibri" w:hAnsi="Calibri" w:cs="Calibri"/>
                <w:b/>
                <w:bCs/>
                <w:sz w:val="20"/>
                <w:lang w:val="en-IE" w:eastAsia="en-IE"/>
              </w:rPr>
              <w:t>077</w:t>
            </w:r>
          </w:p>
        </w:tc>
        <w:tc>
          <w:tcPr>
            <w:tcW w:w="1220" w:type="dxa"/>
            <w:tcBorders>
              <w:top w:val="single" w:sz="8" w:space="0" w:color="auto"/>
              <w:left w:val="single" w:sz="8" w:space="0" w:color="auto"/>
              <w:bottom w:val="nil"/>
              <w:right w:val="nil"/>
            </w:tcBorders>
            <w:shd w:val="clear" w:color="auto" w:fill="auto"/>
            <w:noWrap/>
            <w:vAlign w:val="center"/>
            <w:hideMark/>
          </w:tcPr>
          <w:p w14:paraId="12E99A39"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298</w:t>
            </w:r>
          </w:p>
        </w:tc>
        <w:tc>
          <w:tcPr>
            <w:tcW w:w="1220" w:type="dxa"/>
            <w:tcBorders>
              <w:top w:val="single" w:sz="8" w:space="0" w:color="auto"/>
              <w:left w:val="single" w:sz="8" w:space="0" w:color="auto"/>
              <w:bottom w:val="nil"/>
              <w:right w:val="nil"/>
            </w:tcBorders>
            <w:shd w:val="clear" w:color="auto" w:fill="auto"/>
            <w:noWrap/>
            <w:vAlign w:val="center"/>
            <w:hideMark/>
          </w:tcPr>
          <w:p w14:paraId="26CE3D5F"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 </w:t>
            </w:r>
          </w:p>
        </w:tc>
        <w:tc>
          <w:tcPr>
            <w:tcW w:w="1220" w:type="dxa"/>
            <w:tcBorders>
              <w:top w:val="single" w:sz="8" w:space="0" w:color="auto"/>
              <w:left w:val="single" w:sz="8" w:space="0" w:color="auto"/>
              <w:bottom w:val="nil"/>
              <w:right w:val="single" w:sz="8" w:space="0" w:color="auto"/>
            </w:tcBorders>
            <w:shd w:val="clear" w:color="000000" w:fill="F2F2F2"/>
            <w:noWrap/>
            <w:vAlign w:val="center"/>
            <w:hideMark/>
          </w:tcPr>
          <w:p w14:paraId="511535FC" w14:textId="77777777" w:rsidR="00682944" w:rsidRPr="008F17D1" w:rsidRDefault="00682944" w:rsidP="00C46D42">
            <w:pPr>
              <w:jc w:val="right"/>
              <w:rPr>
                <w:rFonts w:ascii="Calibri" w:hAnsi="Calibri" w:cs="Calibri"/>
                <w:b/>
                <w:bCs/>
                <w:sz w:val="20"/>
                <w:lang w:val="en-IE" w:eastAsia="en-IE"/>
              </w:rPr>
            </w:pPr>
            <w:r>
              <w:rPr>
                <w:rFonts w:ascii="Calibri" w:hAnsi="Calibri" w:cs="Calibri"/>
                <w:b/>
                <w:bCs/>
                <w:sz w:val="20"/>
                <w:lang w:val="en-IE" w:eastAsia="en-IE"/>
              </w:rPr>
              <w:t>779</w:t>
            </w:r>
          </w:p>
        </w:tc>
      </w:tr>
      <w:tr w:rsidR="00682944" w:rsidRPr="008F17D1" w14:paraId="7F93B666" w14:textId="77777777" w:rsidTr="00C46D42">
        <w:trPr>
          <w:trHeight w:val="255"/>
        </w:trPr>
        <w:tc>
          <w:tcPr>
            <w:tcW w:w="3660" w:type="dxa"/>
            <w:tcBorders>
              <w:top w:val="nil"/>
              <w:left w:val="single" w:sz="8" w:space="0" w:color="auto"/>
              <w:bottom w:val="nil"/>
              <w:right w:val="nil"/>
            </w:tcBorders>
            <w:shd w:val="clear" w:color="auto" w:fill="auto"/>
            <w:vAlign w:val="center"/>
            <w:hideMark/>
          </w:tcPr>
          <w:p w14:paraId="5D0D0834"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Interest cost</w:t>
            </w:r>
          </w:p>
        </w:tc>
        <w:tc>
          <w:tcPr>
            <w:tcW w:w="1220" w:type="dxa"/>
            <w:tcBorders>
              <w:top w:val="nil"/>
              <w:left w:val="single" w:sz="8" w:space="0" w:color="auto"/>
              <w:bottom w:val="nil"/>
              <w:right w:val="nil"/>
            </w:tcBorders>
            <w:shd w:val="clear" w:color="000000" w:fill="F2F2F2"/>
            <w:noWrap/>
            <w:vAlign w:val="center"/>
            <w:hideMark/>
          </w:tcPr>
          <w:p w14:paraId="58009F03"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(177)</w:t>
            </w:r>
          </w:p>
        </w:tc>
        <w:tc>
          <w:tcPr>
            <w:tcW w:w="1220" w:type="dxa"/>
            <w:tcBorders>
              <w:top w:val="nil"/>
              <w:left w:val="single" w:sz="8" w:space="0" w:color="auto"/>
              <w:bottom w:val="nil"/>
              <w:right w:val="nil"/>
            </w:tcBorders>
            <w:shd w:val="clear" w:color="auto" w:fill="auto"/>
            <w:noWrap/>
            <w:vAlign w:val="center"/>
            <w:hideMark/>
          </w:tcPr>
          <w:p w14:paraId="2AE1140D"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(64)</w:t>
            </w:r>
          </w:p>
        </w:tc>
        <w:tc>
          <w:tcPr>
            <w:tcW w:w="1220" w:type="dxa"/>
            <w:tcBorders>
              <w:top w:val="nil"/>
              <w:left w:val="single" w:sz="8" w:space="0" w:color="auto"/>
              <w:bottom w:val="nil"/>
              <w:right w:val="nil"/>
            </w:tcBorders>
            <w:shd w:val="clear" w:color="auto" w:fill="auto"/>
            <w:noWrap/>
            <w:vAlign w:val="center"/>
            <w:hideMark/>
          </w:tcPr>
          <w:p w14:paraId="17CB0806"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62FF84BA"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(113)</w:t>
            </w:r>
          </w:p>
        </w:tc>
      </w:tr>
      <w:tr w:rsidR="00682944" w:rsidRPr="008F17D1" w14:paraId="20AD08C6" w14:textId="77777777" w:rsidTr="00C46D42">
        <w:trPr>
          <w:trHeight w:val="255"/>
        </w:trPr>
        <w:tc>
          <w:tcPr>
            <w:tcW w:w="3660" w:type="dxa"/>
            <w:tcBorders>
              <w:top w:val="nil"/>
              <w:left w:val="single" w:sz="8" w:space="0" w:color="auto"/>
              <w:bottom w:val="nil"/>
              <w:right w:val="nil"/>
            </w:tcBorders>
            <w:shd w:val="clear" w:color="auto" w:fill="auto"/>
            <w:vAlign w:val="center"/>
            <w:hideMark/>
          </w:tcPr>
          <w:p w14:paraId="60C9574C"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Other borrowing costs</w:t>
            </w:r>
          </w:p>
        </w:tc>
        <w:tc>
          <w:tcPr>
            <w:tcW w:w="1220" w:type="dxa"/>
            <w:tcBorders>
              <w:top w:val="nil"/>
              <w:left w:val="single" w:sz="8" w:space="0" w:color="auto"/>
              <w:bottom w:val="nil"/>
              <w:right w:val="nil"/>
            </w:tcBorders>
            <w:shd w:val="clear" w:color="000000" w:fill="F2F2F2"/>
            <w:noWrap/>
            <w:vAlign w:val="center"/>
            <w:hideMark/>
          </w:tcPr>
          <w:p w14:paraId="2726DC59"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(24)</w:t>
            </w:r>
          </w:p>
        </w:tc>
        <w:tc>
          <w:tcPr>
            <w:tcW w:w="1220" w:type="dxa"/>
            <w:tcBorders>
              <w:top w:val="nil"/>
              <w:left w:val="single" w:sz="8" w:space="0" w:color="auto"/>
              <w:bottom w:val="nil"/>
              <w:right w:val="nil"/>
            </w:tcBorders>
            <w:shd w:val="clear" w:color="auto" w:fill="auto"/>
            <w:noWrap/>
            <w:vAlign w:val="center"/>
            <w:hideMark/>
          </w:tcPr>
          <w:p w14:paraId="18DFFEBA"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p>
        </w:tc>
        <w:tc>
          <w:tcPr>
            <w:tcW w:w="1220" w:type="dxa"/>
            <w:tcBorders>
              <w:top w:val="nil"/>
              <w:left w:val="single" w:sz="8" w:space="0" w:color="auto"/>
              <w:bottom w:val="nil"/>
              <w:right w:val="nil"/>
            </w:tcBorders>
            <w:shd w:val="clear" w:color="auto" w:fill="auto"/>
            <w:noWrap/>
            <w:vAlign w:val="center"/>
            <w:hideMark/>
          </w:tcPr>
          <w:p w14:paraId="643BE87B"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69529863"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(24)</w:t>
            </w:r>
          </w:p>
        </w:tc>
      </w:tr>
      <w:tr w:rsidR="00682944" w:rsidRPr="008F17D1" w14:paraId="7AC02F44" w14:textId="77777777" w:rsidTr="00C46D42">
        <w:trPr>
          <w:trHeight w:val="255"/>
        </w:trPr>
        <w:tc>
          <w:tcPr>
            <w:tcW w:w="3660" w:type="dxa"/>
            <w:tcBorders>
              <w:top w:val="nil"/>
              <w:left w:val="single" w:sz="8" w:space="0" w:color="auto"/>
              <w:bottom w:val="nil"/>
              <w:right w:val="nil"/>
            </w:tcBorders>
            <w:shd w:val="clear" w:color="auto" w:fill="auto"/>
            <w:vAlign w:val="center"/>
            <w:hideMark/>
          </w:tcPr>
          <w:p w14:paraId="2936629B"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Settlement of swaps</w:t>
            </w:r>
          </w:p>
        </w:tc>
        <w:tc>
          <w:tcPr>
            <w:tcW w:w="1220" w:type="dxa"/>
            <w:tcBorders>
              <w:top w:val="nil"/>
              <w:left w:val="single" w:sz="8" w:space="0" w:color="auto"/>
              <w:bottom w:val="nil"/>
              <w:right w:val="nil"/>
            </w:tcBorders>
            <w:shd w:val="clear" w:color="000000" w:fill="F2F2F2"/>
            <w:noWrap/>
            <w:vAlign w:val="center"/>
            <w:hideMark/>
          </w:tcPr>
          <w:p w14:paraId="2671A382"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(36)</w:t>
            </w:r>
          </w:p>
        </w:tc>
        <w:tc>
          <w:tcPr>
            <w:tcW w:w="1220" w:type="dxa"/>
            <w:tcBorders>
              <w:top w:val="nil"/>
              <w:left w:val="single" w:sz="8" w:space="0" w:color="auto"/>
              <w:bottom w:val="nil"/>
              <w:right w:val="nil"/>
            </w:tcBorders>
            <w:shd w:val="clear" w:color="auto" w:fill="auto"/>
            <w:noWrap/>
            <w:vAlign w:val="center"/>
            <w:hideMark/>
          </w:tcPr>
          <w:p w14:paraId="709A8BD7"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p>
        </w:tc>
        <w:tc>
          <w:tcPr>
            <w:tcW w:w="1220" w:type="dxa"/>
            <w:tcBorders>
              <w:top w:val="nil"/>
              <w:left w:val="single" w:sz="8" w:space="0" w:color="auto"/>
              <w:bottom w:val="nil"/>
              <w:right w:val="nil"/>
            </w:tcBorders>
            <w:shd w:val="clear" w:color="auto" w:fill="auto"/>
            <w:noWrap/>
            <w:vAlign w:val="center"/>
            <w:hideMark/>
          </w:tcPr>
          <w:p w14:paraId="73F39A3C"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6370D59F"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(36)</w:t>
            </w:r>
          </w:p>
        </w:tc>
      </w:tr>
      <w:tr w:rsidR="00682944" w:rsidRPr="008F17D1" w14:paraId="2F0C875E" w14:textId="77777777" w:rsidTr="00C46D42">
        <w:trPr>
          <w:trHeight w:val="255"/>
        </w:trPr>
        <w:tc>
          <w:tcPr>
            <w:tcW w:w="3660" w:type="dxa"/>
            <w:tcBorders>
              <w:top w:val="nil"/>
              <w:left w:val="single" w:sz="8" w:space="0" w:color="auto"/>
              <w:bottom w:val="nil"/>
              <w:right w:val="nil"/>
            </w:tcBorders>
            <w:shd w:val="clear" w:color="auto" w:fill="auto"/>
            <w:vAlign w:val="center"/>
            <w:hideMark/>
          </w:tcPr>
          <w:p w14:paraId="39E2433B"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Lease liabilities paid and other</w:t>
            </w:r>
          </w:p>
        </w:tc>
        <w:tc>
          <w:tcPr>
            <w:tcW w:w="1220" w:type="dxa"/>
            <w:tcBorders>
              <w:top w:val="nil"/>
              <w:left w:val="single" w:sz="8" w:space="0" w:color="auto"/>
              <w:bottom w:val="nil"/>
              <w:right w:val="nil"/>
            </w:tcBorders>
            <w:shd w:val="clear" w:color="000000" w:fill="F2F2F2"/>
            <w:noWrap/>
            <w:vAlign w:val="center"/>
            <w:hideMark/>
          </w:tcPr>
          <w:p w14:paraId="383A0E45"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(23)</w:t>
            </w:r>
          </w:p>
        </w:tc>
        <w:tc>
          <w:tcPr>
            <w:tcW w:w="1220" w:type="dxa"/>
            <w:tcBorders>
              <w:top w:val="nil"/>
              <w:left w:val="single" w:sz="8" w:space="0" w:color="auto"/>
              <w:bottom w:val="nil"/>
              <w:right w:val="nil"/>
            </w:tcBorders>
            <w:shd w:val="clear" w:color="000000" w:fill="FFFFFF"/>
            <w:noWrap/>
            <w:vAlign w:val="center"/>
            <w:hideMark/>
          </w:tcPr>
          <w:p w14:paraId="26422CC2"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w:t>
            </w:r>
          </w:p>
        </w:tc>
        <w:tc>
          <w:tcPr>
            <w:tcW w:w="1220" w:type="dxa"/>
            <w:tcBorders>
              <w:top w:val="nil"/>
              <w:left w:val="single" w:sz="8" w:space="0" w:color="auto"/>
              <w:bottom w:val="nil"/>
              <w:right w:val="nil"/>
            </w:tcBorders>
            <w:shd w:val="clear" w:color="auto" w:fill="auto"/>
            <w:noWrap/>
            <w:vAlign w:val="center"/>
            <w:hideMark/>
          </w:tcPr>
          <w:p w14:paraId="53BBD116"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67512530"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(24)</w:t>
            </w:r>
          </w:p>
        </w:tc>
      </w:tr>
      <w:tr w:rsidR="00682944" w:rsidRPr="008F17D1" w14:paraId="35E6F20A" w14:textId="77777777" w:rsidTr="00C46D42">
        <w:trPr>
          <w:trHeight w:val="510"/>
        </w:trPr>
        <w:tc>
          <w:tcPr>
            <w:tcW w:w="3660" w:type="dxa"/>
            <w:tcBorders>
              <w:top w:val="nil"/>
              <w:left w:val="single" w:sz="8" w:space="0" w:color="auto"/>
              <w:bottom w:val="nil"/>
              <w:right w:val="nil"/>
            </w:tcBorders>
            <w:shd w:val="clear" w:color="auto" w:fill="auto"/>
            <w:vAlign w:val="center"/>
            <w:hideMark/>
          </w:tcPr>
          <w:p w14:paraId="0EB1EE54"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Net increase in cash before equity raise</w:t>
            </w:r>
            <w:r>
              <w:rPr>
                <w:rFonts w:ascii="Calibri" w:hAnsi="Calibri" w:cs="Calibri"/>
                <w:b/>
                <w:bCs/>
                <w:color w:val="000000"/>
                <w:sz w:val="20"/>
                <w:lang w:val="en-IE" w:eastAsia="en-IE"/>
              </w:rPr>
              <w:t>s</w:t>
            </w:r>
            <w:r w:rsidRPr="008F17D1">
              <w:rPr>
                <w:rFonts w:ascii="Calibri" w:hAnsi="Calibri" w:cs="Calibri"/>
                <w:b/>
                <w:bCs/>
                <w:color w:val="000000"/>
                <w:sz w:val="20"/>
                <w:lang w:val="en-IE" w:eastAsia="en-IE"/>
              </w:rPr>
              <w:t xml:space="preserve"> &amp; FanDuel consideration</w:t>
            </w:r>
          </w:p>
        </w:tc>
        <w:tc>
          <w:tcPr>
            <w:tcW w:w="1220" w:type="dxa"/>
            <w:tcBorders>
              <w:top w:val="single" w:sz="8" w:space="0" w:color="auto"/>
              <w:left w:val="single" w:sz="8" w:space="0" w:color="auto"/>
              <w:bottom w:val="nil"/>
              <w:right w:val="nil"/>
            </w:tcBorders>
            <w:shd w:val="clear" w:color="000000" w:fill="F2F2F2"/>
            <w:noWrap/>
            <w:vAlign w:val="center"/>
            <w:hideMark/>
          </w:tcPr>
          <w:p w14:paraId="5B10C370"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8</w:t>
            </w:r>
            <w:r>
              <w:rPr>
                <w:rFonts w:ascii="Calibri" w:hAnsi="Calibri" w:cs="Calibri"/>
                <w:b/>
                <w:bCs/>
                <w:sz w:val="20"/>
                <w:lang w:val="en-IE" w:eastAsia="en-IE"/>
              </w:rPr>
              <w:t>17</w:t>
            </w:r>
          </w:p>
        </w:tc>
        <w:tc>
          <w:tcPr>
            <w:tcW w:w="1220" w:type="dxa"/>
            <w:tcBorders>
              <w:top w:val="single" w:sz="8" w:space="0" w:color="auto"/>
              <w:left w:val="single" w:sz="8" w:space="0" w:color="auto"/>
              <w:bottom w:val="nil"/>
              <w:right w:val="nil"/>
            </w:tcBorders>
            <w:shd w:val="clear" w:color="auto" w:fill="auto"/>
            <w:noWrap/>
            <w:vAlign w:val="center"/>
            <w:hideMark/>
          </w:tcPr>
          <w:p w14:paraId="2D267EFF"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235</w:t>
            </w:r>
          </w:p>
        </w:tc>
        <w:tc>
          <w:tcPr>
            <w:tcW w:w="1220" w:type="dxa"/>
            <w:tcBorders>
              <w:top w:val="single" w:sz="8" w:space="0" w:color="auto"/>
              <w:left w:val="single" w:sz="8" w:space="0" w:color="auto"/>
              <w:bottom w:val="nil"/>
              <w:right w:val="nil"/>
            </w:tcBorders>
            <w:shd w:val="clear" w:color="auto" w:fill="auto"/>
            <w:noWrap/>
            <w:vAlign w:val="center"/>
            <w:hideMark/>
          </w:tcPr>
          <w:p w14:paraId="38E2D846"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 </w:t>
            </w:r>
          </w:p>
        </w:tc>
        <w:tc>
          <w:tcPr>
            <w:tcW w:w="1220" w:type="dxa"/>
            <w:tcBorders>
              <w:top w:val="single" w:sz="8" w:space="0" w:color="auto"/>
              <w:left w:val="single" w:sz="8" w:space="0" w:color="auto"/>
              <w:bottom w:val="nil"/>
              <w:right w:val="single" w:sz="8" w:space="0" w:color="auto"/>
            </w:tcBorders>
            <w:shd w:val="clear" w:color="000000" w:fill="F2F2F2"/>
            <w:noWrap/>
            <w:vAlign w:val="center"/>
            <w:hideMark/>
          </w:tcPr>
          <w:p w14:paraId="718FD4E3" w14:textId="77777777" w:rsidR="00682944" w:rsidRPr="008F17D1" w:rsidRDefault="00682944" w:rsidP="00C46D42">
            <w:pPr>
              <w:jc w:val="right"/>
              <w:rPr>
                <w:rFonts w:ascii="Calibri" w:hAnsi="Calibri" w:cs="Calibri"/>
                <w:b/>
                <w:bCs/>
                <w:sz w:val="20"/>
                <w:lang w:val="en-IE" w:eastAsia="en-IE"/>
              </w:rPr>
            </w:pPr>
            <w:r>
              <w:rPr>
                <w:rFonts w:ascii="Calibri" w:hAnsi="Calibri" w:cs="Calibri"/>
                <w:b/>
                <w:bCs/>
                <w:sz w:val="20"/>
                <w:lang w:val="en-IE" w:eastAsia="en-IE"/>
              </w:rPr>
              <w:t>582</w:t>
            </w:r>
          </w:p>
        </w:tc>
      </w:tr>
      <w:tr w:rsidR="00682944" w:rsidRPr="008F17D1" w14:paraId="6F76CF18" w14:textId="77777777" w:rsidTr="00C46D42">
        <w:trPr>
          <w:trHeight w:val="300"/>
        </w:trPr>
        <w:tc>
          <w:tcPr>
            <w:tcW w:w="3660" w:type="dxa"/>
            <w:tcBorders>
              <w:top w:val="nil"/>
              <w:left w:val="single" w:sz="8" w:space="0" w:color="auto"/>
              <w:bottom w:val="nil"/>
              <w:right w:val="nil"/>
            </w:tcBorders>
            <w:shd w:val="clear" w:color="auto" w:fill="auto"/>
            <w:vAlign w:val="center"/>
            <w:hideMark/>
          </w:tcPr>
          <w:p w14:paraId="77E040EC"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Proceeds from equity raise</w:t>
            </w:r>
            <w:r>
              <w:rPr>
                <w:rFonts w:ascii="Calibri" w:hAnsi="Calibri" w:cs="Calibri"/>
                <w:color w:val="000000"/>
                <w:sz w:val="20"/>
                <w:lang w:val="en-IE" w:eastAsia="en-IE"/>
              </w:rPr>
              <w:t>s</w:t>
            </w:r>
          </w:p>
        </w:tc>
        <w:tc>
          <w:tcPr>
            <w:tcW w:w="1220" w:type="dxa"/>
            <w:tcBorders>
              <w:top w:val="nil"/>
              <w:left w:val="single" w:sz="8" w:space="0" w:color="auto"/>
              <w:bottom w:val="nil"/>
              <w:right w:val="nil"/>
            </w:tcBorders>
            <w:shd w:val="clear" w:color="000000" w:fill="F2F2F2"/>
            <w:noWrap/>
            <w:vAlign w:val="center"/>
            <w:hideMark/>
          </w:tcPr>
          <w:p w14:paraId="71278F06"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1,921</w:t>
            </w:r>
          </w:p>
        </w:tc>
        <w:tc>
          <w:tcPr>
            <w:tcW w:w="1220" w:type="dxa"/>
            <w:tcBorders>
              <w:top w:val="nil"/>
              <w:left w:val="single" w:sz="8" w:space="0" w:color="auto"/>
              <w:bottom w:val="nil"/>
              <w:right w:val="nil"/>
            </w:tcBorders>
            <w:shd w:val="clear" w:color="auto" w:fill="auto"/>
            <w:noWrap/>
            <w:vAlign w:val="center"/>
            <w:hideMark/>
          </w:tcPr>
          <w:p w14:paraId="15A6CB99"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r w:rsidRPr="008F17D1">
              <w:rPr>
                <w:rFonts w:ascii="Calibri" w:hAnsi="Calibri" w:cs="Calibri"/>
                <w:sz w:val="20"/>
                <w:lang w:val="en-IE" w:eastAsia="en-IE"/>
              </w:rPr>
              <w:t> </w:t>
            </w:r>
          </w:p>
        </w:tc>
        <w:tc>
          <w:tcPr>
            <w:tcW w:w="1220" w:type="dxa"/>
            <w:tcBorders>
              <w:top w:val="nil"/>
              <w:left w:val="single" w:sz="8" w:space="0" w:color="auto"/>
              <w:bottom w:val="nil"/>
              <w:right w:val="nil"/>
            </w:tcBorders>
            <w:shd w:val="clear" w:color="auto" w:fill="auto"/>
            <w:noWrap/>
            <w:vAlign w:val="center"/>
            <w:hideMark/>
          </w:tcPr>
          <w:p w14:paraId="3ADD6E25"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5BD758CE"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1,921</w:t>
            </w:r>
          </w:p>
        </w:tc>
      </w:tr>
      <w:tr w:rsidR="00682944" w:rsidRPr="008F17D1" w14:paraId="56C097D9" w14:textId="77777777" w:rsidTr="00C46D42">
        <w:trPr>
          <w:trHeight w:val="300"/>
        </w:trPr>
        <w:tc>
          <w:tcPr>
            <w:tcW w:w="3660" w:type="dxa"/>
            <w:tcBorders>
              <w:top w:val="nil"/>
              <w:left w:val="single" w:sz="8" w:space="0" w:color="auto"/>
              <w:bottom w:val="nil"/>
              <w:right w:val="nil"/>
            </w:tcBorders>
            <w:shd w:val="clear" w:color="auto" w:fill="auto"/>
            <w:vAlign w:val="center"/>
            <w:hideMark/>
          </w:tcPr>
          <w:p w14:paraId="3BF3BA04"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Acquisition of further interest in FanDuel</w:t>
            </w:r>
          </w:p>
        </w:tc>
        <w:tc>
          <w:tcPr>
            <w:tcW w:w="1220" w:type="dxa"/>
            <w:tcBorders>
              <w:top w:val="nil"/>
              <w:left w:val="single" w:sz="8" w:space="0" w:color="auto"/>
              <w:bottom w:val="nil"/>
              <w:right w:val="nil"/>
            </w:tcBorders>
            <w:shd w:val="clear" w:color="000000" w:fill="F2F2F2"/>
            <w:noWrap/>
            <w:vAlign w:val="center"/>
            <w:hideMark/>
          </w:tcPr>
          <w:p w14:paraId="1033ED51"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(1,546)</w:t>
            </w:r>
          </w:p>
        </w:tc>
        <w:tc>
          <w:tcPr>
            <w:tcW w:w="1220" w:type="dxa"/>
            <w:tcBorders>
              <w:top w:val="nil"/>
              <w:left w:val="single" w:sz="8" w:space="0" w:color="auto"/>
              <w:bottom w:val="nil"/>
              <w:right w:val="nil"/>
            </w:tcBorders>
            <w:shd w:val="clear" w:color="auto" w:fill="auto"/>
            <w:noWrap/>
            <w:vAlign w:val="center"/>
            <w:hideMark/>
          </w:tcPr>
          <w:p w14:paraId="3324094E"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r w:rsidRPr="008F17D1">
              <w:rPr>
                <w:rFonts w:ascii="Calibri" w:hAnsi="Calibri" w:cs="Calibri"/>
                <w:sz w:val="20"/>
                <w:lang w:val="en-IE" w:eastAsia="en-IE"/>
              </w:rPr>
              <w:t> </w:t>
            </w:r>
          </w:p>
        </w:tc>
        <w:tc>
          <w:tcPr>
            <w:tcW w:w="1220" w:type="dxa"/>
            <w:tcBorders>
              <w:top w:val="nil"/>
              <w:left w:val="single" w:sz="8" w:space="0" w:color="auto"/>
              <w:bottom w:val="nil"/>
              <w:right w:val="nil"/>
            </w:tcBorders>
            <w:shd w:val="clear" w:color="auto" w:fill="auto"/>
            <w:noWrap/>
            <w:vAlign w:val="center"/>
            <w:hideMark/>
          </w:tcPr>
          <w:p w14:paraId="0885B6C1"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0CC0AD2F"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(1,546)</w:t>
            </w:r>
          </w:p>
        </w:tc>
      </w:tr>
      <w:tr w:rsidR="00682944" w:rsidRPr="008F17D1" w14:paraId="245865C9" w14:textId="77777777" w:rsidTr="00C46D42">
        <w:trPr>
          <w:trHeight w:val="510"/>
        </w:trPr>
        <w:tc>
          <w:tcPr>
            <w:tcW w:w="3660" w:type="dxa"/>
            <w:tcBorders>
              <w:top w:val="nil"/>
              <w:left w:val="single" w:sz="8" w:space="0" w:color="auto"/>
              <w:bottom w:val="nil"/>
              <w:right w:val="nil"/>
            </w:tcBorders>
            <w:shd w:val="clear" w:color="auto" w:fill="auto"/>
            <w:vAlign w:val="center"/>
            <w:hideMark/>
          </w:tcPr>
          <w:p w14:paraId="358E4D61"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Net amounts drawn down / (repaid) on borrowings</w:t>
            </w:r>
          </w:p>
        </w:tc>
        <w:tc>
          <w:tcPr>
            <w:tcW w:w="1220" w:type="dxa"/>
            <w:tcBorders>
              <w:top w:val="nil"/>
              <w:left w:val="single" w:sz="8" w:space="0" w:color="auto"/>
              <w:bottom w:val="nil"/>
              <w:right w:val="nil"/>
            </w:tcBorders>
            <w:shd w:val="clear" w:color="000000" w:fill="F2F2F2"/>
            <w:noWrap/>
            <w:vAlign w:val="center"/>
            <w:hideMark/>
          </w:tcPr>
          <w:p w14:paraId="2F3B4B25"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r w:rsidRPr="008F17D1">
              <w:rPr>
                <w:rFonts w:ascii="Calibri" w:hAnsi="Calibri" w:cs="Calibri"/>
                <w:sz w:val="20"/>
                <w:lang w:val="en-IE" w:eastAsia="en-IE"/>
              </w:rPr>
              <w:t> </w:t>
            </w:r>
          </w:p>
        </w:tc>
        <w:tc>
          <w:tcPr>
            <w:tcW w:w="1220" w:type="dxa"/>
            <w:tcBorders>
              <w:top w:val="nil"/>
              <w:left w:val="single" w:sz="8" w:space="0" w:color="auto"/>
              <w:bottom w:val="nil"/>
              <w:right w:val="nil"/>
            </w:tcBorders>
            <w:shd w:val="clear" w:color="auto" w:fill="auto"/>
            <w:noWrap/>
            <w:vAlign w:val="center"/>
            <w:hideMark/>
          </w:tcPr>
          <w:p w14:paraId="10BE9A2B"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r w:rsidRPr="008F17D1">
              <w:rPr>
                <w:rFonts w:ascii="Calibri" w:hAnsi="Calibri" w:cs="Calibri"/>
                <w:sz w:val="20"/>
                <w:lang w:val="en-IE" w:eastAsia="en-IE"/>
              </w:rPr>
              <w:t> </w:t>
            </w:r>
          </w:p>
        </w:tc>
        <w:tc>
          <w:tcPr>
            <w:tcW w:w="1220" w:type="dxa"/>
            <w:tcBorders>
              <w:top w:val="nil"/>
              <w:left w:val="single" w:sz="8" w:space="0" w:color="auto"/>
              <w:bottom w:val="nil"/>
              <w:right w:val="nil"/>
            </w:tcBorders>
            <w:shd w:val="clear" w:color="auto" w:fill="auto"/>
            <w:noWrap/>
            <w:vAlign w:val="center"/>
            <w:hideMark/>
          </w:tcPr>
          <w:p w14:paraId="7B2D2149"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(923)</w:t>
            </w:r>
          </w:p>
        </w:tc>
        <w:tc>
          <w:tcPr>
            <w:tcW w:w="1220" w:type="dxa"/>
            <w:tcBorders>
              <w:top w:val="nil"/>
              <w:left w:val="single" w:sz="8" w:space="0" w:color="auto"/>
              <w:bottom w:val="nil"/>
              <w:right w:val="single" w:sz="8" w:space="0" w:color="auto"/>
            </w:tcBorders>
            <w:shd w:val="clear" w:color="000000" w:fill="F2F2F2"/>
            <w:noWrap/>
            <w:vAlign w:val="center"/>
            <w:hideMark/>
          </w:tcPr>
          <w:p w14:paraId="0D62DA2B"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(923)</w:t>
            </w:r>
          </w:p>
        </w:tc>
      </w:tr>
      <w:tr w:rsidR="00682944" w:rsidRPr="008F17D1" w14:paraId="58AAB20E" w14:textId="77777777" w:rsidTr="00C46D42">
        <w:trPr>
          <w:trHeight w:val="315"/>
        </w:trPr>
        <w:tc>
          <w:tcPr>
            <w:tcW w:w="3660" w:type="dxa"/>
            <w:tcBorders>
              <w:top w:val="nil"/>
              <w:left w:val="single" w:sz="8" w:space="0" w:color="auto"/>
              <w:bottom w:val="nil"/>
              <w:right w:val="nil"/>
            </w:tcBorders>
            <w:shd w:val="clear" w:color="auto" w:fill="auto"/>
            <w:vAlign w:val="center"/>
            <w:hideMark/>
          </w:tcPr>
          <w:p w14:paraId="6E459267"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Cash acquired in TSG</w:t>
            </w:r>
          </w:p>
        </w:tc>
        <w:tc>
          <w:tcPr>
            <w:tcW w:w="1220" w:type="dxa"/>
            <w:tcBorders>
              <w:top w:val="nil"/>
              <w:left w:val="single" w:sz="8" w:space="0" w:color="auto"/>
              <w:bottom w:val="nil"/>
              <w:right w:val="nil"/>
            </w:tcBorders>
            <w:shd w:val="clear" w:color="000000" w:fill="F2F2F2"/>
            <w:noWrap/>
            <w:vAlign w:val="center"/>
            <w:hideMark/>
          </w:tcPr>
          <w:p w14:paraId="7E0E7712"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r w:rsidRPr="008F17D1">
              <w:rPr>
                <w:rFonts w:ascii="Calibri" w:hAnsi="Calibri" w:cs="Calibri"/>
                <w:sz w:val="20"/>
                <w:lang w:val="en-IE" w:eastAsia="en-IE"/>
              </w:rPr>
              <w:t> </w:t>
            </w:r>
          </w:p>
        </w:tc>
        <w:tc>
          <w:tcPr>
            <w:tcW w:w="1220" w:type="dxa"/>
            <w:tcBorders>
              <w:top w:val="nil"/>
              <w:left w:val="single" w:sz="8" w:space="0" w:color="auto"/>
              <w:bottom w:val="nil"/>
              <w:right w:val="nil"/>
            </w:tcBorders>
            <w:shd w:val="clear" w:color="auto" w:fill="auto"/>
            <w:noWrap/>
            <w:vAlign w:val="center"/>
            <w:hideMark/>
          </w:tcPr>
          <w:p w14:paraId="0BFADEE9"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r w:rsidRPr="008F17D1">
              <w:rPr>
                <w:rFonts w:ascii="Calibri" w:hAnsi="Calibri" w:cs="Calibri"/>
                <w:sz w:val="20"/>
                <w:lang w:val="en-IE" w:eastAsia="en-IE"/>
              </w:rPr>
              <w:t> </w:t>
            </w:r>
          </w:p>
        </w:tc>
        <w:tc>
          <w:tcPr>
            <w:tcW w:w="1220" w:type="dxa"/>
            <w:tcBorders>
              <w:top w:val="nil"/>
              <w:left w:val="single" w:sz="8" w:space="0" w:color="auto"/>
              <w:bottom w:val="nil"/>
              <w:right w:val="nil"/>
            </w:tcBorders>
            <w:shd w:val="clear" w:color="auto" w:fill="auto"/>
            <w:noWrap/>
            <w:vAlign w:val="center"/>
            <w:hideMark/>
          </w:tcPr>
          <w:p w14:paraId="32463D61"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445</w:t>
            </w:r>
          </w:p>
        </w:tc>
        <w:tc>
          <w:tcPr>
            <w:tcW w:w="1220" w:type="dxa"/>
            <w:tcBorders>
              <w:top w:val="nil"/>
              <w:left w:val="single" w:sz="8" w:space="0" w:color="auto"/>
              <w:bottom w:val="nil"/>
              <w:right w:val="single" w:sz="8" w:space="0" w:color="auto"/>
            </w:tcBorders>
            <w:shd w:val="clear" w:color="000000" w:fill="F2F2F2"/>
            <w:noWrap/>
            <w:vAlign w:val="center"/>
            <w:hideMark/>
          </w:tcPr>
          <w:p w14:paraId="4BAD7693"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445</w:t>
            </w:r>
          </w:p>
        </w:tc>
      </w:tr>
      <w:tr w:rsidR="00682944" w:rsidRPr="008F17D1" w14:paraId="34D3FA44" w14:textId="77777777" w:rsidTr="00C46D42">
        <w:trPr>
          <w:trHeight w:val="255"/>
        </w:trPr>
        <w:tc>
          <w:tcPr>
            <w:tcW w:w="3660" w:type="dxa"/>
            <w:tcBorders>
              <w:top w:val="nil"/>
              <w:left w:val="single" w:sz="8" w:space="0" w:color="auto"/>
              <w:bottom w:val="nil"/>
              <w:right w:val="nil"/>
            </w:tcBorders>
            <w:shd w:val="clear" w:color="auto" w:fill="auto"/>
            <w:vAlign w:val="center"/>
            <w:hideMark/>
          </w:tcPr>
          <w:p w14:paraId="277D95F5"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Net increase / (decrease) in cash</w:t>
            </w:r>
          </w:p>
        </w:tc>
        <w:tc>
          <w:tcPr>
            <w:tcW w:w="1220" w:type="dxa"/>
            <w:tcBorders>
              <w:top w:val="single" w:sz="8" w:space="0" w:color="auto"/>
              <w:left w:val="single" w:sz="8" w:space="0" w:color="auto"/>
              <w:bottom w:val="single" w:sz="8" w:space="0" w:color="auto"/>
              <w:right w:val="nil"/>
            </w:tcBorders>
            <w:shd w:val="clear" w:color="000000" w:fill="F2F2F2"/>
            <w:noWrap/>
            <w:vAlign w:val="center"/>
            <w:hideMark/>
          </w:tcPr>
          <w:p w14:paraId="17EEADCD"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1,</w:t>
            </w:r>
            <w:r>
              <w:rPr>
                <w:rFonts w:ascii="Calibri" w:hAnsi="Calibri" w:cs="Calibri"/>
                <w:b/>
                <w:bCs/>
                <w:sz w:val="20"/>
                <w:lang w:val="en-IE" w:eastAsia="en-IE"/>
              </w:rPr>
              <w:t>192</w:t>
            </w:r>
          </w:p>
        </w:tc>
        <w:tc>
          <w:tcPr>
            <w:tcW w:w="1220" w:type="dxa"/>
            <w:tcBorders>
              <w:top w:val="single" w:sz="8" w:space="0" w:color="auto"/>
              <w:left w:val="single" w:sz="8" w:space="0" w:color="auto"/>
              <w:bottom w:val="single" w:sz="8" w:space="0" w:color="auto"/>
              <w:right w:val="nil"/>
            </w:tcBorders>
            <w:shd w:val="clear" w:color="auto" w:fill="auto"/>
            <w:noWrap/>
            <w:vAlign w:val="center"/>
            <w:hideMark/>
          </w:tcPr>
          <w:p w14:paraId="3A8E4420"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235</w:t>
            </w:r>
          </w:p>
        </w:tc>
        <w:tc>
          <w:tcPr>
            <w:tcW w:w="1220" w:type="dxa"/>
            <w:tcBorders>
              <w:top w:val="single" w:sz="8" w:space="0" w:color="auto"/>
              <w:left w:val="single" w:sz="8" w:space="0" w:color="auto"/>
              <w:bottom w:val="single" w:sz="8" w:space="0" w:color="auto"/>
              <w:right w:val="nil"/>
            </w:tcBorders>
            <w:shd w:val="clear" w:color="auto" w:fill="auto"/>
            <w:noWrap/>
            <w:vAlign w:val="center"/>
            <w:hideMark/>
          </w:tcPr>
          <w:p w14:paraId="7ED8515E"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(478)</w:t>
            </w:r>
          </w:p>
        </w:tc>
        <w:tc>
          <w:tcPr>
            <w:tcW w:w="1220" w:type="dxa"/>
            <w:tcBorders>
              <w:top w:val="single" w:sz="8" w:space="0" w:color="auto"/>
              <w:left w:val="single" w:sz="8" w:space="0" w:color="auto"/>
              <w:bottom w:val="single" w:sz="8" w:space="0" w:color="auto"/>
              <w:right w:val="single" w:sz="8" w:space="0" w:color="auto"/>
            </w:tcBorders>
            <w:shd w:val="clear" w:color="000000" w:fill="F2F2F2"/>
            <w:noWrap/>
            <w:vAlign w:val="center"/>
            <w:hideMark/>
          </w:tcPr>
          <w:p w14:paraId="4BB689DE" w14:textId="77777777" w:rsidR="00682944" w:rsidRPr="008F17D1" w:rsidRDefault="00682944" w:rsidP="00C46D42">
            <w:pPr>
              <w:jc w:val="right"/>
              <w:rPr>
                <w:rFonts w:ascii="Calibri" w:hAnsi="Calibri" w:cs="Calibri"/>
                <w:b/>
                <w:bCs/>
                <w:sz w:val="20"/>
                <w:lang w:val="en-IE" w:eastAsia="en-IE"/>
              </w:rPr>
            </w:pPr>
            <w:r>
              <w:rPr>
                <w:rFonts w:ascii="Calibri" w:hAnsi="Calibri" w:cs="Calibri"/>
                <w:b/>
                <w:bCs/>
                <w:sz w:val="20"/>
                <w:lang w:val="en-IE" w:eastAsia="en-IE"/>
              </w:rPr>
              <w:t>479</w:t>
            </w:r>
          </w:p>
        </w:tc>
      </w:tr>
      <w:tr w:rsidR="00682944" w:rsidRPr="008F17D1" w14:paraId="71EEFE68" w14:textId="77777777" w:rsidTr="00C46D42">
        <w:trPr>
          <w:trHeight w:val="34"/>
        </w:trPr>
        <w:tc>
          <w:tcPr>
            <w:tcW w:w="3660" w:type="dxa"/>
            <w:tcBorders>
              <w:top w:val="nil"/>
              <w:left w:val="single" w:sz="8" w:space="0" w:color="auto"/>
              <w:bottom w:val="nil"/>
              <w:right w:val="nil"/>
            </w:tcBorders>
            <w:shd w:val="clear" w:color="auto" w:fill="auto"/>
            <w:vAlign w:val="center"/>
            <w:hideMark/>
          </w:tcPr>
          <w:p w14:paraId="4334DCC4"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 </w:t>
            </w:r>
          </w:p>
        </w:tc>
        <w:tc>
          <w:tcPr>
            <w:tcW w:w="1220" w:type="dxa"/>
            <w:tcBorders>
              <w:top w:val="nil"/>
              <w:left w:val="single" w:sz="8" w:space="0" w:color="auto"/>
              <w:bottom w:val="nil"/>
              <w:right w:val="nil"/>
            </w:tcBorders>
            <w:shd w:val="clear" w:color="000000" w:fill="F2F2F2"/>
            <w:noWrap/>
            <w:vAlign w:val="center"/>
            <w:hideMark/>
          </w:tcPr>
          <w:p w14:paraId="5E0631C7"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nil"/>
            </w:tcBorders>
            <w:shd w:val="clear" w:color="auto" w:fill="auto"/>
            <w:noWrap/>
            <w:vAlign w:val="center"/>
            <w:hideMark/>
          </w:tcPr>
          <w:p w14:paraId="2EB092AF"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c>
          <w:tcPr>
            <w:tcW w:w="1220" w:type="dxa"/>
            <w:tcBorders>
              <w:top w:val="nil"/>
              <w:left w:val="single" w:sz="8" w:space="0" w:color="auto"/>
              <w:bottom w:val="nil"/>
              <w:right w:val="nil"/>
            </w:tcBorders>
            <w:shd w:val="clear" w:color="auto" w:fill="auto"/>
            <w:noWrap/>
            <w:vAlign w:val="center"/>
            <w:hideMark/>
          </w:tcPr>
          <w:p w14:paraId="46F812EC" w14:textId="77777777" w:rsidR="00682944" w:rsidRPr="008F17D1" w:rsidRDefault="00682944" w:rsidP="00C46D42">
            <w:pPr>
              <w:jc w:val="right"/>
              <w:rPr>
                <w:rFonts w:ascii="Calibri" w:hAnsi="Calibri" w:cs="Calibri"/>
                <w:sz w:val="2"/>
                <w:szCs w:val="2"/>
                <w:lang w:val="en-IE" w:eastAsia="en-IE"/>
              </w:rPr>
            </w:pPr>
            <w:r w:rsidRPr="008F17D1">
              <w:rPr>
                <w:rFonts w:ascii="Calibri" w:hAnsi="Calibri" w:cs="Calibri"/>
                <w:sz w:val="2"/>
                <w:szCs w:val="2"/>
                <w:lang w:val="en-IE" w:eastAsia="en-IE"/>
              </w:rPr>
              <w:t> </w:t>
            </w:r>
          </w:p>
        </w:tc>
        <w:tc>
          <w:tcPr>
            <w:tcW w:w="1220" w:type="dxa"/>
            <w:tcBorders>
              <w:top w:val="nil"/>
              <w:left w:val="single" w:sz="8" w:space="0" w:color="auto"/>
              <w:bottom w:val="nil"/>
              <w:right w:val="single" w:sz="8" w:space="0" w:color="auto"/>
            </w:tcBorders>
            <w:shd w:val="clear" w:color="000000" w:fill="F2F2F2"/>
            <w:noWrap/>
            <w:vAlign w:val="center"/>
            <w:hideMark/>
          </w:tcPr>
          <w:p w14:paraId="35FACF49"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 </w:t>
            </w:r>
          </w:p>
        </w:tc>
      </w:tr>
      <w:tr w:rsidR="00682944" w:rsidRPr="008F17D1" w14:paraId="293F5899" w14:textId="77777777" w:rsidTr="00C46D42">
        <w:trPr>
          <w:trHeight w:val="255"/>
        </w:trPr>
        <w:tc>
          <w:tcPr>
            <w:tcW w:w="3660" w:type="dxa"/>
            <w:tcBorders>
              <w:top w:val="nil"/>
              <w:left w:val="single" w:sz="8" w:space="0" w:color="auto"/>
              <w:bottom w:val="nil"/>
              <w:right w:val="nil"/>
            </w:tcBorders>
            <w:shd w:val="clear" w:color="auto" w:fill="auto"/>
            <w:vAlign w:val="center"/>
            <w:hideMark/>
          </w:tcPr>
          <w:p w14:paraId="78A2C248"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Net (debt)/cash at start of year</w:t>
            </w:r>
          </w:p>
        </w:tc>
        <w:tc>
          <w:tcPr>
            <w:tcW w:w="1220" w:type="dxa"/>
            <w:tcBorders>
              <w:top w:val="nil"/>
              <w:left w:val="single" w:sz="8" w:space="0" w:color="auto"/>
              <w:bottom w:val="nil"/>
              <w:right w:val="nil"/>
            </w:tcBorders>
            <w:shd w:val="clear" w:color="000000" w:fill="F2F2F2"/>
            <w:noWrap/>
            <w:vAlign w:val="center"/>
            <w:hideMark/>
          </w:tcPr>
          <w:p w14:paraId="17043095"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(3,827)</w:t>
            </w:r>
          </w:p>
        </w:tc>
        <w:tc>
          <w:tcPr>
            <w:tcW w:w="1220" w:type="dxa"/>
            <w:tcBorders>
              <w:top w:val="nil"/>
              <w:left w:val="single" w:sz="8" w:space="0" w:color="auto"/>
              <w:bottom w:val="nil"/>
              <w:right w:val="nil"/>
            </w:tcBorders>
            <w:shd w:val="clear" w:color="auto" w:fill="auto"/>
            <w:noWrap/>
            <w:vAlign w:val="center"/>
            <w:hideMark/>
          </w:tcPr>
          <w:p w14:paraId="16C87150"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(3,563)</w:t>
            </w:r>
          </w:p>
        </w:tc>
        <w:tc>
          <w:tcPr>
            <w:tcW w:w="1220" w:type="dxa"/>
            <w:tcBorders>
              <w:top w:val="nil"/>
              <w:left w:val="single" w:sz="8" w:space="0" w:color="auto"/>
              <w:bottom w:val="nil"/>
              <w:right w:val="nil"/>
            </w:tcBorders>
            <w:shd w:val="clear" w:color="auto" w:fill="auto"/>
            <w:noWrap/>
            <w:vAlign w:val="center"/>
            <w:hideMark/>
          </w:tcPr>
          <w:p w14:paraId="22AFD1D9"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372</w:t>
            </w:r>
          </w:p>
        </w:tc>
        <w:tc>
          <w:tcPr>
            <w:tcW w:w="1220" w:type="dxa"/>
            <w:tcBorders>
              <w:top w:val="nil"/>
              <w:left w:val="single" w:sz="8" w:space="0" w:color="auto"/>
              <w:bottom w:val="nil"/>
              <w:right w:val="single" w:sz="8" w:space="0" w:color="auto"/>
            </w:tcBorders>
            <w:shd w:val="clear" w:color="000000" w:fill="F2F2F2"/>
            <w:noWrap/>
            <w:vAlign w:val="center"/>
            <w:hideMark/>
          </w:tcPr>
          <w:p w14:paraId="4E1225C2"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108</w:t>
            </w:r>
          </w:p>
        </w:tc>
      </w:tr>
      <w:tr w:rsidR="00682944" w:rsidRPr="008F17D1" w14:paraId="72674BD4" w14:textId="77777777" w:rsidTr="00C46D42">
        <w:trPr>
          <w:trHeight w:val="300"/>
        </w:trPr>
        <w:tc>
          <w:tcPr>
            <w:tcW w:w="3660" w:type="dxa"/>
            <w:tcBorders>
              <w:top w:val="nil"/>
              <w:left w:val="single" w:sz="8" w:space="0" w:color="auto"/>
              <w:bottom w:val="nil"/>
              <w:right w:val="nil"/>
            </w:tcBorders>
            <w:shd w:val="clear" w:color="auto" w:fill="auto"/>
            <w:vAlign w:val="center"/>
            <w:hideMark/>
          </w:tcPr>
          <w:p w14:paraId="7E36A63E"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Foreign currency exchange translation</w:t>
            </w:r>
          </w:p>
        </w:tc>
        <w:tc>
          <w:tcPr>
            <w:tcW w:w="1220" w:type="dxa"/>
            <w:tcBorders>
              <w:top w:val="nil"/>
              <w:left w:val="single" w:sz="8" w:space="0" w:color="auto"/>
              <w:bottom w:val="nil"/>
              <w:right w:val="nil"/>
            </w:tcBorders>
            <w:shd w:val="clear" w:color="000000" w:fill="F2F2F2"/>
            <w:noWrap/>
            <w:vAlign w:val="center"/>
            <w:hideMark/>
          </w:tcPr>
          <w:p w14:paraId="11948F5D"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w:t>
            </w:r>
            <w:r>
              <w:rPr>
                <w:rFonts w:ascii="Calibri" w:hAnsi="Calibri" w:cs="Calibri"/>
                <w:sz w:val="20"/>
                <w:lang w:val="en-IE" w:eastAsia="en-IE"/>
              </w:rPr>
              <w:t>20</w:t>
            </w:r>
            <w:r w:rsidRPr="008F17D1">
              <w:rPr>
                <w:rFonts w:ascii="Calibri" w:hAnsi="Calibri" w:cs="Calibri"/>
                <w:sz w:val="20"/>
                <w:lang w:val="en-IE" w:eastAsia="en-IE"/>
              </w:rPr>
              <w:t>)</w:t>
            </w:r>
          </w:p>
        </w:tc>
        <w:tc>
          <w:tcPr>
            <w:tcW w:w="1220" w:type="dxa"/>
            <w:tcBorders>
              <w:top w:val="nil"/>
              <w:left w:val="single" w:sz="8" w:space="0" w:color="auto"/>
              <w:bottom w:val="nil"/>
              <w:right w:val="nil"/>
            </w:tcBorders>
            <w:shd w:val="clear" w:color="auto" w:fill="auto"/>
            <w:noWrap/>
            <w:vAlign w:val="center"/>
            <w:hideMark/>
          </w:tcPr>
          <w:p w14:paraId="0B4C9990"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r w:rsidRPr="008F17D1">
              <w:rPr>
                <w:rFonts w:ascii="Calibri" w:hAnsi="Calibri" w:cs="Calibri"/>
                <w:sz w:val="20"/>
                <w:lang w:val="en-IE" w:eastAsia="en-IE"/>
              </w:rPr>
              <w:t> </w:t>
            </w:r>
          </w:p>
        </w:tc>
        <w:tc>
          <w:tcPr>
            <w:tcW w:w="1220" w:type="dxa"/>
            <w:tcBorders>
              <w:top w:val="nil"/>
              <w:left w:val="single" w:sz="8" w:space="0" w:color="auto"/>
              <w:bottom w:val="nil"/>
              <w:right w:val="nil"/>
            </w:tcBorders>
            <w:shd w:val="clear" w:color="auto" w:fill="auto"/>
            <w:noWrap/>
            <w:vAlign w:val="center"/>
            <w:hideMark/>
          </w:tcPr>
          <w:p w14:paraId="14ABD453"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37</w:t>
            </w:r>
          </w:p>
        </w:tc>
        <w:tc>
          <w:tcPr>
            <w:tcW w:w="1220" w:type="dxa"/>
            <w:tcBorders>
              <w:top w:val="nil"/>
              <w:left w:val="single" w:sz="8" w:space="0" w:color="auto"/>
              <w:bottom w:val="nil"/>
              <w:right w:val="single" w:sz="8" w:space="0" w:color="auto"/>
            </w:tcBorders>
            <w:shd w:val="clear" w:color="000000" w:fill="F2F2F2"/>
            <w:noWrap/>
            <w:vAlign w:val="center"/>
            <w:hideMark/>
          </w:tcPr>
          <w:p w14:paraId="1EFD31AC"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w:t>
            </w:r>
            <w:r>
              <w:rPr>
                <w:rFonts w:ascii="Calibri" w:hAnsi="Calibri" w:cs="Calibri"/>
                <w:sz w:val="20"/>
                <w:lang w:val="en-IE" w:eastAsia="en-IE"/>
              </w:rPr>
              <w:t>7</w:t>
            </w:r>
            <w:r w:rsidRPr="008F17D1">
              <w:rPr>
                <w:rFonts w:ascii="Calibri" w:hAnsi="Calibri" w:cs="Calibri"/>
                <w:sz w:val="20"/>
                <w:lang w:val="en-IE" w:eastAsia="en-IE"/>
              </w:rPr>
              <w:t>)</w:t>
            </w:r>
          </w:p>
        </w:tc>
      </w:tr>
      <w:tr w:rsidR="00682944" w:rsidRPr="008F17D1" w14:paraId="7190C7E1" w14:textId="77777777" w:rsidTr="00C46D42">
        <w:trPr>
          <w:trHeight w:val="510"/>
        </w:trPr>
        <w:tc>
          <w:tcPr>
            <w:tcW w:w="3660" w:type="dxa"/>
            <w:tcBorders>
              <w:top w:val="nil"/>
              <w:left w:val="single" w:sz="8" w:space="0" w:color="auto"/>
              <w:bottom w:val="nil"/>
              <w:right w:val="nil"/>
            </w:tcBorders>
            <w:shd w:val="clear" w:color="auto" w:fill="auto"/>
            <w:vAlign w:val="center"/>
            <w:hideMark/>
          </w:tcPr>
          <w:p w14:paraId="7FD4F4A1" w14:textId="77777777" w:rsidR="00682944" w:rsidRPr="008F17D1" w:rsidRDefault="00682944" w:rsidP="00C46D42">
            <w:pPr>
              <w:rPr>
                <w:rFonts w:ascii="Calibri" w:hAnsi="Calibri" w:cs="Calibri"/>
                <w:color w:val="000000"/>
                <w:sz w:val="20"/>
                <w:lang w:val="en-IE" w:eastAsia="en-IE"/>
              </w:rPr>
            </w:pPr>
            <w:r w:rsidRPr="008F17D1">
              <w:rPr>
                <w:rFonts w:ascii="Calibri" w:hAnsi="Calibri" w:cs="Calibri"/>
                <w:color w:val="000000"/>
                <w:sz w:val="20"/>
                <w:lang w:val="en-IE" w:eastAsia="en-IE"/>
              </w:rPr>
              <w:t>Change in fair value of hedging derivatives</w:t>
            </w:r>
          </w:p>
        </w:tc>
        <w:tc>
          <w:tcPr>
            <w:tcW w:w="1220" w:type="dxa"/>
            <w:tcBorders>
              <w:top w:val="nil"/>
              <w:left w:val="single" w:sz="8" w:space="0" w:color="auto"/>
              <w:bottom w:val="nil"/>
              <w:right w:val="nil"/>
            </w:tcBorders>
            <w:shd w:val="clear" w:color="000000" w:fill="F2F2F2"/>
            <w:noWrap/>
            <w:vAlign w:val="center"/>
            <w:hideMark/>
          </w:tcPr>
          <w:p w14:paraId="27B9C4FE"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(159)</w:t>
            </w:r>
          </w:p>
        </w:tc>
        <w:tc>
          <w:tcPr>
            <w:tcW w:w="1220" w:type="dxa"/>
            <w:tcBorders>
              <w:top w:val="nil"/>
              <w:left w:val="single" w:sz="8" w:space="0" w:color="auto"/>
              <w:bottom w:val="nil"/>
              <w:right w:val="nil"/>
            </w:tcBorders>
            <w:shd w:val="clear" w:color="auto" w:fill="auto"/>
            <w:noWrap/>
            <w:vAlign w:val="center"/>
            <w:hideMark/>
          </w:tcPr>
          <w:p w14:paraId="1CC70B88"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r w:rsidRPr="008F17D1">
              <w:rPr>
                <w:rFonts w:ascii="Calibri" w:hAnsi="Calibri" w:cs="Calibri"/>
                <w:sz w:val="20"/>
                <w:lang w:val="en-IE" w:eastAsia="en-IE"/>
              </w:rPr>
              <w:t> </w:t>
            </w:r>
          </w:p>
        </w:tc>
        <w:tc>
          <w:tcPr>
            <w:tcW w:w="1220" w:type="dxa"/>
            <w:tcBorders>
              <w:top w:val="nil"/>
              <w:left w:val="single" w:sz="8" w:space="0" w:color="auto"/>
              <w:bottom w:val="nil"/>
              <w:right w:val="nil"/>
            </w:tcBorders>
            <w:shd w:val="clear" w:color="auto" w:fill="auto"/>
            <w:noWrap/>
            <w:vAlign w:val="center"/>
            <w:hideMark/>
          </w:tcPr>
          <w:p w14:paraId="1B123048" w14:textId="77777777" w:rsidR="00682944" w:rsidRPr="008F17D1" w:rsidRDefault="00682944" w:rsidP="00C46D42">
            <w:pPr>
              <w:jc w:val="right"/>
              <w:rPr>
                <w:rFonts w:ascii="Calibri" w:hAnsi="Calibri" w:cs="Calibri"/>
                <w:sz w:val="20"/>
                <w:lang w:val="en-IE" w:eastAsia="en-IE"/>
              </w:rPr>
            </w:pPr>
            <w:r w:rsidRPr="008F17D1">
              <w:rPr>
                <w:rFonts w:ascii="Calibri" w:hAnsi="Calibri" w:cs="Calibri"/>
                <w:sz w:val="20"/>
                <w:lang w:val="en-IE" w:eastAsia="en-IE"/>
              </w:rPr>
              <w:t>159</w:t>
            </w:r>
          </w:p>
        </w:tc>
        <w:tc>
          <w:tcPr>
            <w:tcW w:w="1220" w:type="dxa"/>
            <w:tcBorders>
              <w:top w:val="nil"/>
              <w:left w:val="single" w:sz="8" w:space="0" w:color="auto"/>
              <w:bottom w:val="nil"/>
              <w:right w:val="single" w:sz="8" w:space="0" w:color="auto"/>
            </w:tcBorders>
            <w:shd w:val="clear" w:color="000000" w:fill="F2F2F2"/>
            <w:noWrap/>
            <w:vAlign w:val="center"/>
            <w:hideMark/>
          </w:tcPr>
          <w:p w14:paraId="23D305C3" w14:textId="77777777" w:rsidR="00682944" w:rsidRPr="008F17D1" w:rsidRDefault="00682944" w:rsidP="00C46D42">
            <w:pPr>
              <w:jc w:val="right"/>
              <w:rPr>
                <w:rFonts w:ascii="Calibri" w:hAnsi="Calibri" w:cs="Calibri"/>
                <w:sz w:val="20"/>
                <w:lang w:val="en-IE" w:eastAsia="en-IE"/>
              </w:rPr>
            </w:pPr>
            <w:r>
              <w:rPr>
                <w:rFonts w:ascii="Calibri" w:hAnsi="Calibri" w:cs="Calibri"/>
                <w:sz w:val="20"/>
                <w:lang w:val="en-IE" w:eastAsia="en-IE"/>
              </w:rPr>
              <w:t>-</w:t>
            </w:r>
            <w:r w:rsidRPr="008F17D1">
              <w:rPr>
                <w:rFonts w:ascii="Calibri" w:hAnsi="Calibri" w:cs="Calibri"/>
                <w:sz w:val="20"/>
                <w:lang w:val="en-IE" w:eastAsia="en-IE"/>
              </w:rPr>
              <w:t> </w:t>
            </w:r>
          </w:p>
        </w:tc>
      </w:tr>
      <w:tr w:rsidR="00682944" w:rsidRPr="008F17D1" w14:paraId="7177D615" w14:textId="77777777" w:rsidTr="00C46D42">
        <w:trPr>
          <w:trHeight w:val="255"/>
        </w:trPr>
        <w:tc>
          <w:tcPr>
            <w:tcW w:w="3660" w:type="dxa"/>
            <w:tcBorders>
              <w:top w:val="nil"/>
              <w:left w:val="single" w:sz="8" w:space="0" w:color="auto"/>
              <w:bottom w:val="nil"/>
              <w:right w:val="nil"/>
            </w:tcBorders>
            <w:shd w:val="clear" w:color="auto" w:fill="auto"/>
            <w:vAlign w:val="center"/>
            <w:hideMark/>
          </w:tcPr>
          <w:p w14:paraId="5A50EBDD" w14:textId="77777777" w:rsidR="00682944" w:rsidRPr="008F17D1" w:rsidRDefault="00682944" w:rsidP="00C46D42">
            <w:pPr>
              <w:rPr>
                <w:rFonts w:ascii="Calibri" w:hAnsi="Calibri" w:cs="Calibri"/>
                <w:b/>
                <w:bCs/>
                <w:color w:val="000000"/>
                <w:sz w:val="20"/>
                <w:lang w:val="en-IE" w:eastAsia="en-IE"/>
              </w:rPr>
            </w:pPr>
            <w:r w:rsidRPr="008F17D1">
              <w:rPr>
                <w:rFonts w:ascii="Calibri" w:hAnsi="Calibri" w:cs="Calibri"/>
                <w:b/>
                <w:bCs/>
                <w:color w:val="000000"/>
                <w:sz w:val="20"/>
                <w:lang w:val="en-IE" w:eastAsia="en-IE"/>
              </w:rPr>
              <w:t>Net debt at 31 December 2020</w:t>
            </w:r>
          </w:p>
        </w:tc>
        <w:tc>
          <w:tcPr>
            <w:tcW w:w="1220" w:type="dxa"/>
            <w:tcBorders>
              <w:top w:val="nil"/>
              <w:left w:val="single" w:sz="8" w:space="0" w:color="auto"/>
              <w:bottom w:val="nil"/>
              <w:right w:val="nil"/>
            </w:tcBorders>
            <w:shd w:val="clear" w:color="000000" w:fill="F2F2F2"/>
            <w:noWrap/>
            <w:vAlign w:val="center"/>
            <w:hideMark/>
          </w:tcPr>
          <w:p w14:paraId="6D755121"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(2,814)</w:t>
            </w:r>
          </w:p>
        </w:tc>
        <w:tc>
          <w:tcPr>
            <w:tcW w:w="1220" w:type="dxa"/>
            <w:tcBorders>
              <w:top w:val="nil"/>
              <w:left w:val="single" w:sz="8" w:space="0" w:color="auto"/>
              <w:bottom w:val="nil"/>
              <w:right w:val="nil"/>
            </w:tcBorders>
            <w:shd w:val="clear" w:color="auto" w:fill="auto"/>
            <w:noWrap/>
            <w:vAlign w:val="center"/>
            <w:hideMark/>
          </w:tcPr>
          <w:p w14:paraId="48B642A5"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(3,328)</w:t>
            </w:r>
          </w:p>
        </w:tc>
        <w:tc>
          <w:tcPr>
            <w:tcW w:w="1220" w:type="dxa"/>
            <w:tcBorders>
              <w:top w:val="nil"/>
              <w:left w:val="single" w:sz="8" w:space="0" w:color="auto"/>
              <w:bottom w:val="nil"/>
              <w:right w:val="nil"/>
            </w:tcBorders>
            <w:shd w:val="clear" w:color="auto" w:fill="auto"/>
            <w:noWrap/>
            <w:vAlign w:val="center"/>
            <w:hideMark/>
          </w:tcPr>
          <w:p w14:paraId="13277DE6" w14:textId="77777777" w:rsidR="00682944" w:rsidRPr="008F17D1" w:rsidRDefault="00682944" w:rsidP="00C46D42">
            <w:pPr>
              <w:jc w:val="right"/>
              <w:rPr>
                <w:rFonts w:ascii="Calibri" w:hAnsi="Calibri" w:cs="Calibri"/>
                <w:b/>
                <w:bCs/>
                <w:sz w:val="20"/>
                <w:lang w:val="en-IE" w:eastAsia="en-IE"/>
              </w:rPr>
            </w:pPr>
            <w:r>
              <w:rPr>
                <w:rFonts w:ascii="Calibri" w:hAnsi="Calibri" w:cs="Calibri"/>
                <w:b/>
                <w:bCs/>
                <w:sz w:val="20"/>
                <w:lang w:val="en-IE" w:eastAsia="en-IE"/>
              </w:rPr>
              <w:t>89</w:t>
            </w:r>
          </w:p>
        </w:tc>
        <w:tc>
          <w:tcPr>
            <w:tcW w:w="1220" w:type="dxa"/>
            <w:tcBorders>
              <w:top w:val="nil"/>
              <w:left w:val="single" w:sz="8" w:space="0" w:color="auto"/>
              <w:bottom w:val="nil"/>
              <w:right w:val="single" w:sz="8" w:space="0" w:color="auto"/>
            </w:tcBorders>
            <w:shd w:val="clear" w:color="000000" w:fill="F2F2F2"/>
            <w:noWrap/>
            <w:vAlign w:val="center"/>
            <w:hideMark/>
          </w:tcPr>
          <w:p w14:paraId="6D159EBE" w14:textId="77777777" w:rsidR="00682944" w:rsidRPr="008F17D1" w:rsidRDefault="00682944" w:rsidP="00C46D42">
            <w:pPr>
              <w:jc w:val="right"/>
              <w:rPr>
                <w:rFonts w:ascii="Calibri" w:hAnsi="Calibri" w:cs="Calibri"/>
                <w:b/>
                <w:bCs/>
                <w:sz w:val="20"/>
                <w:lang w:val="en-IE" w:eastAsia="en-IE"/>
              </w:rPr>
            </w:pPr>
            <w:r w:rsidRPr="008F17D1">
              <w:rPr>
                <w:rFonts w:ascii="Calibri" w:hAnsi="Calibri" w:cs="Calibri"/>
                <w:b/>
                <w:bCs/>
                <w:sz w:val="20"/>
                <w:lang w:val="en-IE" w:eastAsia="en-IE"/>
              </w:rPr>
              <w:t>603</w:t>
            </w:r>
          </w:p>
        </w:tc>
      </w:tr>
      <w:tr w:rsidR="00682944" w:rsidRPr="0022421B" w14:paraId="7E2C7C56" w14:textId="77777777" w:rsidTr="00C46D42">
        <w:trPr>
          <w:trHeight w:val="34"/>
        </w:trPr>
        <w:tc>
          <w:tcPr>
            <w:tcW w:w="3660" w:type="dxa"/>
            <w:tcBorders>
              <w:top w:val="nil"/>
              <w:left w:val="single" w:sz="8" w:space="0" w:color="auto"/>
              <w:bottom w:val="single" w:sz="8" w:space="0" w:color="auto"/>
              <w:right w:val="nil"/>
            </w:tcBorders>
            <w:shd w:val="clear" w:color="auto" w:fill="auto"/>
            <w:noWrap/>
            <w:vAlign w:val="bottom"/>
            <w:hideMark/>
          </w:tcPr>
          <w:p w14:paraId="1D5CD599" w14:textId="77777777" w:rsidR="00682944" w:rsidRPr="0022421B" w:rsidRDefault="00682944" w:rsidP="00C46D42">
            <w:pPr>
              <w:rPr>
                <w:rFonts w:ascii="Calibri" w:hAnsi="Calibri" w:cs="Calibri"/>
                <w:color w:val="000000"/>
                <w:sz w:val="4"/>
                <w:szCs w:val="4"/>
                <w:lang w:val="en-IE" w:eastAsia="en-IE"/>
              </w:rPr>
            </w:pPr>
            <w:r w:rsidRPr="0022421B">
              <w:rPr>
                <w:rFonts w:ascii="Calibri" w:hAnsi="Calibri" w:cs="Calibri"/>
                <w:color w:val="000000"/>
                <w:sz w:val="4"/>
                <w:szCs w:val="4"/>
                <w:lang w:val="en-IE" w:eastAsia="en-IE"/>
              </w:rPr>
              <w:t> </w:t>
            </w:r>
          </w:p>
        </w:tc>
        <w:tc>
          <w:tcPr>
            <w:tcW w:w="1220" w:type="dxa"/>
            <w:tcBorders>
              <w:top w:val="nil"/>
              <w:left w:val="nil"/>
              <w:bottom w:val="single" w:sz="8" w:space="0" w:color="auto"/>
              <w:right w:val="nil"/>
            </w:tcBorders>
            <w:shd w:val="clear" w:color="auto" w:fill="auto"/>
            <w:noWrap/>
            <w:vAlign w:val="bottom"/>
            <w:hideMark/>
          </w:tcPr>
          <w:p w14:paraId="0D7B0CB3" w14:textId="77777777" w:rsidR="00682944" w:rsidRPr="0022421B" w:rsidRDefault="00682944" w:rsidP="00C46D42">
            <w:pPr>
              <w:rPr>
                <w:rFonts w:ascii="Calibri" w:hAnsi="Calibri" w:cs="Calibri"/>
                <w:color w:val="000000"/>
                <w:sz w:val="4"/>
                <w:szCs w:val="4"/>
                <w:lang w:val="en-IE" w:eastAsia="en-IE"/>
              </w:rPr>
            </w:pPr>
            <w:r w:rsidRPr="0022421B">
              <w:rPr>
                <w:rFonts w:ascii="Calibri" w:hAnsi="Calibri" w:cs="Calibri"/>
                <w:color w:val="000000"/>
                <w:sz w:val="4"/>
                <w:szCs w:val="4"/>
                <w:lang w:val="en-IE" w:eastAsia="en-IE"/>
              </w:rPr>
              <w:t> </w:t>
            </w:r>
          </w:p>
        </w:tc>
        <w:tc>
          <w:tcPr>
            <w:tcW w:w="1220" w:type="dxa"/>
            <w:tcBorders>
              <w:top w:val="nil"/>
              <w:left w:val="nil"/>
              <w:bottom w:val="single" w:sz="8" w:space="0" w:color="auto"/>
              <w:right w:val="nil"/>
            </w:tcBorders>
            <w:shd w:val="clear" w:color="auto" w:fill="auto"/>
            <w:noWrap/>
            <w:vAlign w:val="bottom"/>
            <w:hideMark/>
          </w:tcPr>
          <w:p w14:paraId="44A2F8C2" w14:textId="77777777" w:rsidR="00682944" w:rsidRPr="0022421B" w:rsidRDefault="00682944" w:rsidP="00C46D42">
            <w:pPr>
              <w:rPr>
                <w:rFonts w:ascii="Calibri" w:hAnsi="Calibri" w:cs="Calibri"/>
                <w:color w:val="000000"/>
                <w:sz w:val="4"/>
                <w:szCs w:val="4"/>
                <w:lang w:val="en-IE" w:eastAsia="en-IE"/>
              </w:rPr>
            </w:pPr>
            <w:r w:rsidRPr="0022421B">
              <w:rPr>
                <w:rFonts w:ascii="Calibri" w:hAnsi="Calibri" w:cs="Calibri"/>
                <w:color w:val="000000"/>
                <w:sz w:val="4"/>
                <w:szCs w:val="4"/>
                <w:lang w:val="en-IE" w:eastAsia="en-IE"/>
              </w:rPr>
              <w:t> </w:t>
            </w:r>
          </w:p>
        </w:tc>
        <w:tc>
          <w:tcPr>
            <w:tcW w:w="1220" w:type="dxa"/>
            <w:tcBorders>
              <w:top w:val="nil"/>
              <w:left w:val="nil"/>
              <w:bottom w:val="single" w:sz="8" w:space="0" w:color="auto"/>
              <w:right w:val="nil"/>
            </w:tcBorders>
            <w:shd w:val="clear" w:color="auto" w:fill="auto"/>
            <w:noWrap/>
            <w:vAlign w:val="bottom"/>
            <w:hideMark/>
          </w:tcPr>
          <w:p w14:paraId="3B2DFA20" w14:textId="77777777" w:rsidR="00682944" w:rsidRPr="0022421B" w:rsidRDefault="00682944" w:rsidP="00C46D42">
            <w:pPr>
              <w:rPr>
                <w:rFonts w:ascii="Calibri" w:hAnsi="Calibri" w:cs="Calibri"/>
                <w:color w:val="000000"/>
                <w:sz w:val="4"/>
                <w:szCs w:val="4"/>
                <w:lang w:val="en-IE" w:eastAsia="en-IE"/>
              </w:rPr>
            </w:pPr>
            <w:r w:rsidRPr="0022421B">
              <w:rPr>
                <w:rFonts w:ascii="Calibri" w:hAnsi="Calibri" w:cs="Calibri"/>
                <w:color w:val="000000"/>
                <w:sz w:val="4"/>
                <w:szCs w:val="4"/>
                <w:lang w:val="en-IE" w:eastAsia="en-IE"/>
              </w:rPr>
              <w:t> </w:t>
            </w:r>
          </w:p>
        </w:tc>
        <w:tc>
          <w:tcPr>
            <w:tcW w:w="1220" w:type="dxa"/>
            <w:tcBorders>
              <w:top w:val="nil"/>
              <w:left w:val="nil"/>
              <w:bottom w:val="single" w:sz="8" w:space="0" w:color="auto"/>
              <w:right w:val="single" w:sz="8" w:space="0" w:color="auto"/>
            </w:tcBorders>
            <w:shd w:val="clear" w:color="auto" w:fill="auto"/>
            <w:noWrap/>
            <w:vAlign w:val="bottom"/>
            <w:hideMark/>
          </w:tcPr>
          <w:p w14:paraId="6DE17AAF" w14:textId="77777777" w:rsidR="00682944" w:rsidRPr="0022421B" w:rsidRDefault="00682944" w:rsidP="00C46D42">
            <w:pPr>
              <w:rPr>
                <w:rFonts w:ascii="Calibri" w:hAnsi="Calibri" w:cs="Calibri"/>
                <w:color w:val="000000"/>
                <w:sz w:val="4"/>
                <w:szCs w:val="4"/>
                <w:lang w:val="en-IE" w:eastAsia="en-IE"/>
              </w:rPr>
            </w:pPr>
            <w:r w:rsidRPr="0022421B">
              <w:rPr>
                <w:rFonts w:ascii="Calibri" w:hAnsi="Calibri" w:cs="Calibri"/>
                <w:color w:val="000000"/>
                <w:sz w:val="4"/>
                <w:szCs w:val="4"/>
                <w:lang w:val="en-IE" w:eastAsia="en-IE"/>
              </w:rPr>
              <w:t> </w:t>
            </w:r>
          </w:p>
        </w:tc>
      </w:tr>
    </w:tbl>
    <w:p w14:paraId="0BAAFDAF" w14:textId="77777777" w:rsidR="00682944" w:rsidRPr="001B3C9B" w:rsidRDefault="00682944" w:rsidP="00682944">
      <w:pPr>
        <w:jc w:val="both"/>
        <w:rPr>
          <w:rFonts w:asciiTheme="minorHAnsi" w:hAnsiTheme="minorHAnsi"/>
          <w:sz w:val="16"/>
        </w:rPr>
      </w:pPr>
      <w:r w:rsidRPr="001B3C9B">
        <w:rPr>
          <w:rFonts w:asciiTheme="minorHAnsi" w:hAnsiTheme="minorHAnsi"/>
          <w:sz w:val="16"/>
          <w:vertAlign w:val="superscript"/>
        </w:rPr>
        <w:t>1</w:t>
      </w:r>
      <w:r w:rsidRPr="001B3C9B">
        <w:rPr>
          <w:rFonts w:asciiTheme="minorHAnsi" w:hAnsiTheme="minorHAnsi"/>
          <w:sz w:val="16"/>
        </w:rPr>
        <w:t>Adjusted EBITDA includes the following line items in the statutory cash flow: Profit for the period, separately disclosed items, tax expense before separately disclosed items, financial income before separately disclosed items, financial expense before separately disclosed items and depreciation and amortisation before separately disclosed items.</w:t>
      </w:r>
    </w:p>
    <w:p w14:paraId="39D2E197" w14:textId="77777777" w:rsidR="00682944" w:rsidRPr="001B3C9B" w:rsidRDefault="00682944" w:rsidP="00682944">
      <w:pPr>
        <w:jc w:val="both"/>
        <w:rPr>
          <w:rFonts w:asciiTheme="minorHAnsi" w:hAnsiTheme="minorHAnsi"/>
          <w:sz w:val="16"/>
        </w:rPr>
      </w:pPr>
      <w:r w:rsidRPr="001B3C9B">
        <w:rPr>
          <w:rFonts w:asciiTheme="minorHAnsi" w:hAnsiTheme="minorHAnsi"/>
          <w:sz w:val="16"/>
          <w:vertAlign w:val="superscript"/>
        </w:rPr>
        <w:t>2</w:t>
      </w:r>
      <w:r w:rsidRPr="001B3C9B">
        <w:rPr>
          <w:rFonts w:asciiTheme="minorHAnsi" w:hAnsiTheme="minorHAnsi"/>
          <w:sz w:val="16"/>
        </w:rPr>
        <w:t xml:space="preserve"> Capex includes purchase of property, plant and equipment, purchase of intangible assets, capitalised internal development expenditure</w:t>
      </w:r>
      <w:r>
        <w:rPr>
          <w:rFonts w:asciiTheme="minorHAnsi" w:hAnsiTheme="minorHAnsi"/>
          <w:sz w:val="16"/>
        </w:rPr>
        <w:t xml:space="preserve"> and</w:t>
      </w:r>
      <w:r w:rsidRPr="001B3C9B">
        <w:rPr>
          <w:rFonts w:asciiTheme="minorHAnsi" w:hAnsiTheme="minorHAnsi"/>
          <w:sz w:val="16"/>
        </w:rPr>
        <w:t xml:space="preserve"> payment of contingent deferred consideration. </w:t>
      </w:r>
    </w:p>
    <w:p w14:paraId="6A252E7A" w14:textId="77777777" w:rsidR="00682944" w:rsidRPr="001B3C9B" w:rsidRDefault="00682944" w:rsidP="00682944">
      <w:pPr>
        <w:jc w:val="both"/>
        <w:rPr>
          <w:rFonts w:asciiTheme="minorHAnsi" w:hAnsiTheme="minorHAnsi"/>
          <w:sz w:val="16"/>
        </w:rPr>
      </w:pPr>
      <w:r w:rsidRPr="001B3C9B">
        <w:rPr>
          <w:rFonts w:asciiTheme="minorHAnsi" w:hAnsiTheme="minorHAnsi"/>
          <w:sz w:val="16"/>
          <w:vertAlign w:val="superscript"/>
        </w:rPr>
        <w:t>3</w:t>
      </w:r>
      <w:r w:rsidRPr="001B3C9B">
        <w:rPr>
          <w:rFonts w:asciiTheme="minorHAnsi" w:hAnsiTheme="minorHAnsi"/>
          <w:sz w:val="16"/>
        </w:rPr>
        <w:t xml:space="preserve"> Working capital includes increase in trade and other receivables, increase / (decrease) in trade, other payables and provisions, employee equity-settled share</w:t>
      </w:r>
      <w:r>
        <w:rPr>
          <w:rFonts w:asciiTheme="minorHAnsi" w:hAnsiTheme="minorHAnsi"/>
          <w:sz w:val="16"/>
        </w:rPr>
        <w:t>-</w:t>
      </w:r>
      <w:r w:rsidRPr="001B3C9B">
        <w:rPr>
          <w:rFonts w:asciiTheme="minorHAnsi" w:hAnsiTheme="minorHAnsi"/>
          <w:sz w:val="16"/>
        </w:rPr>
        <w:t xml:space="preserve">based payments expense before separately disclosed items, and foreign currency exchange loss / (gain).  </w:t>
      </w:r>
    </w:p>
    <w:p w14:paraId="2F74E93F" w14:textId="77777777" w:rsidR="00682944" w:rsidRPr="001B3C9B" w:rsidRDefault="00682944" w:rsidP="00682944">
      <w:pPr>
        <w:jc w:val="both"/>
        <w:rPr>
          <w:rFonts w:asciiTheme="minorHAnsi" w:hAnsiTheme="minorHAnsi"/>
          <w:sz w:val="16"/>
          <w:vertAlign w:val="superscript"/>
        </w:rPr>
      </w:pPr>
      <w:r w:rsidRPr="001B3C9B">
        <w:rPr>
          <w:rFonts w:asciiTheme="minorHAnsi" w:hAnsiTheme="minorHAnsi"/>
          <w:sz w:val="16"/>
          <w:vertAlign w:val="superscript"/>
        </w:rPr>
        <w:t>4</w:t>
      </w:r>
      <w:r w:rsidRPr="001B3C9B">
        <w:rPr>
          <w:rFonts w:asciiTheme="minorHAnsi" w:hAnsiTheme="minorHAnsi"/>
          <w:sz w:val="16"/>
        </w:rPr>
        <w:t xml:space="preserve"> Cash flow from separately disclosed items relates to </w:t>
      </w:r>
      <w:r>
        <w:rPr>
          <w:rFonts w:asciiTheme="minorHAnsi" w:hAnsiTheme="minorHAnsi"/>
          <w:sz w:val="16"/>
        </w:rPr>
        <w:t>costs incurred as a result of the</w:t>
      </w:r>
      <w:r w:rsidRPr="001B3C9B">
        <w:rPr>
          <w:rFonts w:asciiTheme="minorHAnsi" w:hAnsiTheme="minorHAnsi"/>
          <w:sz w:val="16"/>
        </w:rPr>
        <w:t xml:space="preserve"> </w:t>
      </w:r>
      <w:r>
        <w:rPr>
          <w:rFonts w:asciiTheme="minorHAnsi" w:hAnsiTheme="minorHAnsi"/>
          <w:sz w:val="16"/>
        </w:rPr>
        <w:t>Combination</w:t>
      </w:r>
      <w:r w:rsidRPr="001B3C9B">
        <w:rPr>
          <w:rFonts w:asciiTheme="minorHAnsi" w:hAnsiTheme="minorHAnsi"/>
          <w:sz w:val="16"/>
        </w:rPr>
        <w:t xml:space="preserve"> with TSG</w:t>
      </w:r>
      <w:r>
        <w:rPr>
          <w:rFonts w:asciiTheme="minorHAnsi" w:hAnsiTheme="minorHAnsi"/>
          <w:sz w:val="16"/>
        </w:rPr>
        <w:t xml:space="preserve"> net of the historic VAT refund in respect of an historic claim in relation to retail gaming machines in the UK.</w:t>
      </w:r>
    </w:p>
    <w:p w14:paraId="3324D115" w14:textId="77777777" w:rsidR="00682944" w:rsidRDefault="00682944" w:rsidP="00682944">
      <w:pPr>
        <w:rPr>
          <w:rFonts w:asciiTheme="minorHAnsi" w:hAnsiTheme="minorHAnsi"/>
          <w:sz w:val="16"/>
        </w:rPr>
      </w:pPr>
      <w:r w:rsidRPr="001B3C9B">
        <w:rPr>
          <w:rFonts w:asciiTheme="minorHAnsi" w:hAnsiTheme="minorHAnsi"/>
          <w:sz w:val="16"/>
          <w:vertAlign w:val="superscript"/>
        </w:rPr>
        <w:t>5</w:t>
      </w:r>
      <w:r w:rsidRPr="001B3C9B">
        <w:rPr>
          <w:rFonts w:asciiTheme="minorHAnsi" w:hAnsiTheme="minorHAnsi"/>
          <w:sz w:val="16"/>
        </w:rPr>
        <w:t xml:space="preserve"> Interest and other borrowing costs includes interest paid, interest received and fees in respect of borrowing facilities</w:t>
      </w:r>
      <w:r>
        <w:rPr>
          <w:rFonts w:asciiTheme="minorHAnsi" w:hAnsiTheme="minorHAnsi"/>
          <w:sz w:val="16"/>
        </w:rPr>
        <w:t>.</w:t>
      </w:r>
    </w:p>
    <w:p w14:paraId="2675D923" w14:textId="77777777" w:rsidR="00682944" w:rsidRDefault="00682944" w:rsidP="00682944">
      <w:pPr>
        <w:rPr>
          <w:rFonts w:asciiTheme="minorHAnsi" w:hAnsiTheme="minorHAnsi"/>
          <w:sz w:val="16"/>
        </w:rPr>
      </w:pPr>
      <w:r w:rsidRPr="00FB6BA1">
        <w:rPr>
          <w:rFonts w:asciiTheme="minorHAnsi" w:hAnsiTheme="minorHAnsi"/>
          <w:sz w:val="16"/>
          <w:vertAlign w:val="superscript"/>
        </w:rPr>
        <w:t xml:space="preserve">6 </w:t>
      </w:r>
      <w:r>
        <w:rPr>
          <w:rFonts w:asciiTheme="minorHAnsi" w:hAnsiTheme="minorHAnsi"/>
          <w:sz w:val="16"/>
        </w:rPr>
        <w:t xml:space="preserve">Lease liabilities paid and other includes payment of lease liabilities and lease interest, proceeds from the issue of shares on exercise of employee options, dividends paid to non-controlling interest, release of cash from restricted cash and proceeds from the disposal of assets. </w:t>
      </w:r>
    </w:p>
    <w:p w14:paraId="1217EAA3" w14:textId="77777777" w:rsidR="00682944" w:rsidRPr="007314E6" w:rsidRDefault="00682944" w:rsidP="00682944">
      <w:pPr>
        <w:rPr>
          <w:rFonts w:asciiTheme="minorHAnsi" w:hAnsiTheme="minorHAnsi"/>
          <w:sz w:val="20"/>
          <w:lang w:eastAsia="en-IE"/>
        </w:rPr>
      </w:pPr>
      <w:r>
        <w:rPr>
          <w:rFonts w:asciiTheme="minorHAnsi" w:hAnsiTheme="minorHAnsi"/>
          <w:sz w:val="16"/>
          <w:vertAlign w:val="superscript"/>
          <w:lang w:eastAsia="en-IE"/>
        </w:rPr>
        <w:t>7</w:t>
      </w:r>
      <w:r w:rsidRPr="003E5927">
        <w:rPr>
          <w:rFonts w:asciiTheme="minorHAnsi" w:hAnsiTheme="minorHAnsi"/>
          <w:sz w:val="16"/>
          <w:lang w:eastAsia="en-IE"/>
        </w:rPr>
        <w:t xml:space="preserve"> Net amounts repaid on borrowings includes proceeds from GBP First Lien Term Loan A, net amounts drawn down</w:t>
      </w:r>
      <w:r>
        <w:rPr>
          <w:rFonts w:asciiTheme="minorHAnsi" w:hAnsiTheme="minorHAnsi"/>
          <w:sz w:val="16"/>
          <w:lang w:eastAsia="en-IE"/>
        </w:rPr>
        <w:t xml:space="preserve"> on</w:t>
      </w:r>
      <w:r w:rsidRPr="003E5927">
        <w:rPr>
          <w:rFonts w:asciiTheme="minorHAnsi" w:hAnsiTheme="minorHAnsi"/>
          <w:sz w:val="16"/>
          <w:lang w:eastAsia="en-IE"/>
        </w:rPr>
        <w:t xml:space="preserve"> previous GBP revolving credit facility, repayment of USD </w:t>
      </w:r>
      <w:r>
        <w:rPr>
          <w:rFonts w:asciiTheme="minorHAnsi" w:hAnsiTheme="minorHAnsi"/>
          <w:sz w:val="16"/>
          <w:lang w:eastAsia="en-IE"/>
        </w:rPr>
        <w:t xml:space="preserve">and EUR </w:t>
      </w:r>
      <w:r w:rsidRPr="003E5927">
        <w:rPr>
          <w:rFonts w:asciiTheme="minorHAnsi" w:hAnsiTheme="minorHAnsi"/>
          <w:sz w:val="16"/>
          <w:lang w:eastAsia="en-IE"/>
        </w:rPr>
        <w:t>First Lien Term Loan B and old GBP Term Loan facility and amounts repaid on overdraft facility</w:t>
      </w:r>
    </w:p>
    <w:p w14:paraId="3A91174D" w14:textId="77777777" w:rsidR="00682944" w:rsidRDefault="00682944" w:rsidP="00682944">
      <w:pPr>
        <w:rPr>
          <w:rFonts w:asciiTheme="minorHAnsi" w:hAnsiTheme="minorHAnsi"/>
          <w:sz w:val="16"/>
        </w:rPr>
      </w:pPr>
      <w:r>
        <w:rPr>
          <w:rFonts w:asciiTheme="minorHAnsi" w:hAnsiTheme="minorHAnsi"/>
          <w:sz w:val="16"/>
          <w:vertAlign w:val="superscript"/>
        </w:rPr>
        <w:t xml:space="preserve">8 </w:t>
      </w:r>
      <w:r>
        <w:rPr>
          <w:rFonts w:asciiTheme="minorHAnsi" w:hAnsiTheme="minorHAnsi"/>
          <w:sz w:val="16"/>
        </w:rPr>
        <w:t>Net debt comprises principal outstanding balance of borrowings, accrued interest on those borrowings, cash and cash equivalents and derivatives held for hedging debt instruments.</w:t>
      </w:r>
    </w:p>
    <w:p w14:paraId="6B37C5A1" w14:textId="77777777" w:rsidR="00682944" w:rsidRPr="00613B27" w:rsidRDefault="00682944" w:rsidP="00682944">
      <w:pPr>
        <w:widowControl/>
        <w:autoSpaceDE/>
        <w:autoSpaceDN/>
        <w:adjustRightInd/>
        <w:rPr>
          <w:rFonts w:ascii="Calibri" w:hAnsi="Calibri"/>
          <w:b/>
          <w:sz w:val="20"/>
        </w:rPr>
      </w:pPr>
    </w:p>
    <w:p w14:paraId="190EFC07" w14:textId="459871D6" w:rsidR="00907FFA" w:rsidRDefault="00907FFA">
      <w:pPr>
        <w:widowControl/>
        <w:autoSpaceDE/>
        <w:autoSpaceDN/>
        <w:adjustRightInd/>
        <w:rPr>
          <w:rFonts w:ascii="Calibri" w:hAnsi="Calibri"/>
          <w:b/>
          <w:sz w:val="20"/>
        </w:rPr>
      </w:pPr>
      <w:r>
        <w:br w:type="page"/>
      </w:r>
    </w:p>
    <w:p w14:paraId="799B7A3C" w14:textId="6767ED7E" w:rsidR="0042529A" w:rsidRPr="003A5032" w:rsidRDefault="00B01E57" w:rsidP="00D46C92">
      <w:pPr>
        <w:pStyle w:val="Heading1"/>
      </w:pPr>
      <w:r>
        <w:lastRenderedPageBreak/>
        <w:t xml:space="preserve">CONDENSED </w:t>
      </w:r>
      <w:r w:rsidR="0042529A" w:rsidRPr="003A5032">
        <w:t>CONSOLIDATED INCOME STATEMENT</w:t>
      </w:r>
      <w:bookmarkEnd w:id="1"/>
      <w:bookmarkEnd w:id="2"/>
    </w:p>
    <w:p w14:paraId="5CAD51DF" w14:textId="77777777" w:rsidR="0042529A" w:rsidRPr="009E1EF1" w:rsidRDefault="002335DC">
      <w:pPr>
        <w:contextualSpacing/>
        <w:rPr>
          <w:rFonts w:ascii="Calibri" w:hAnsi="Calibri" w:cs="Times New Roman"/>
          <w:b/>
          <w:sz w:val="20"/>
          <w:szCs w:val="20"/>
        </w:rPr>
      </w:pPr>
      <w:r w:rsidRPr="009E1EF1">
        <w:rPr>
          <w:rFonts w:ascii="Calibri" w:hAnsi="Calibri" w:cs="Times New Roman"/>
          <w:b/>
          <w:sz w:val="20"/>
          <w:szCs w:val="20"/>
        </w:rPr>
        <w:t xml:space="preserve">Year ended 31 December </w:t>
      </w:r>
      <w:r w:rsidR="00FC3D06" w:rsidRPr="009E1EF1">
        <w:rPr>
          <w:rFonts w:ascii="Calibri" w:hAnsi="Calibri" w:cs="Times New Roman"/>
          <w:b/>
          <w:sz w:val="20"/>
          <w:szCs w:val="20"/>
        </w:rPr>
        <w:t>20</w:t>
      </w:r>
      <w:r w:rsidR="00B46019" w:rsidRPr="009E1EF1">
        <w:rPr>
          <w:rFonts w:ascii="Calibri" w:hAnsi="Calibri" w:cs="Times New Roman"/>
          <w:b/>
          <w:sz w:val="20"/>
          <w:szCs w:val="20"/>
        </w:rPr>
        <w:t>20</w:t>
      </w:r>
    </w:p>
    <w:p w14:paraId="002ABE71" w14:textId="77777777" w:rsidR="0042529A" w:rsidRPr="009E1EF1" w:rsidRDefault="0042529A">
      <w:pPr>
        <w:jc w:val="both"/>
        <w:rPr>
          <w:rFonts w:ascii="Calibri" w:hAnsi="Calibri" w:cs="Times New Roman"/>
          <w:sz w:val="20"/>
          <w:szCs w:val="20"/>
        </w:rPr>
      </w:pPr>
    </w:p>
    <w:p w14:paraId="02D8B425" w14:textId="77777777" w:rsidR="0042529A" w:rsidRPr="009E1EF1" w:rsidRDefault="0042529A">
      <w:pPr>
        <w:jc w:val="both"/>
        <w:rPr>
          <w:rFonts w:ascii="Calibri" w:hAnsi="Calibri" w:cs="Times New Roman"/>
          <w:sz w:val="20"/>
          <w:szCs w:val="20"/>
        </w:rPr>
      </w:pPr>
    </w:p>
    <w:tbl>
      <w:tblPr>
        <w:tblW w:w="5464" w:type="pct"/>
        <w:tblInd w:w="-142" w:type="dxa"/>
        <w:tblLayout w:type="fixed"/>
        <w:tblLook w:val="0000" w:firstRow="0" w:lastRow="0" w:firstColumn="0" w:lastColumn="0" w:noHBand="0" w:noVBand="0"/>
      </w:tblPr>
      <w:tblGrid>
        <w:gridCol w:w="2725"/>
        <w:gridCol w:w="710"/>
        <w:gridCol w:w="1156"/>
        <w:gridCol w:w="1156"/>
        <w:gridCol w:w="1156"/>
        <w:gridCol w:w="1156"/>
        <w:gridCol w:w="1156"/>
        <w:gridCol w:w="1141"/>
      </w:tblGrid>
      <w:tr w:rsidR="00BD1DD7" w:rsidRPr="00D13FE8" w14:paraId="248B422B" w14:textId="77777777" w:rsidTr="00E546DF">
        <w:trPr>
          <w:trHeight w:val="442"/>
        </w:trPr>
        <w:tc>
          <w:tcPr>
            <w:tcW w:w="1316" w:type="pct"/>
            <w:tcBorders>
              <w:top w:val="single" w:sz="4" w:space="0" w:color="auto"/>
              <w:bottom w:val="single" w:sz="4" w:space="0" w:color="auto"/>
              <w:right w:val="nil"/>
            </w:tcBorders>
          </w:tcPr>
          <w:p w14:paraId="4E83A0AC" w14:textId="77777777" w:rsidR="00BD1DD7" w:rsidRPr="009E1EF1" w:rsidRDefault="00BD1DD7" w:rsidP="00E546DF">
            <w:pPr>
              <w:ind w:left="-216"/>
              <w:jc w:val="both"/>
              <w:rPr>
                <w:rFonts w:ascii="Calibri" w:hAnsi="Calibri" w:cs="Times New Roman"/>
                <w:sz w:val="20"/>
                <w:szCs w:val="20"/>
              </w:rPr>
            </w:pPr>
          </w:p>
        </w:tc>
        <w:tc>
          <w:tcPr>
            <w:tcW w:w="343" w:type="pct"/>
            <w:tcBorders>
              <w:top w:val="single" w:sz="4" w:space="0" w:color="auto"/>
              <w:left w:val="nil"/>
              <w:bottom w:val="single" w:sz="4" w:space="0" w:color="auto"/>
            </w:tcBorders>
          </w:tcPr>
          <w:p w14:paraId="2AB7B54D" w14:textId="77777777" w:rsidR="00BD1DD7" w:rsidRPr="009E1EF1" w:rsidRDefault="00BD1DD7" w:rsidP="00BD1DD7">
            <w:pPr>
              <w:jc w:val="center"/>
              <w:rPr>
                <w:rFonts w:ascii="Calibri" w:hAnsi="Calibri" w:cs="Times New Roman"/>
                <w:iCs/>
                <w:sz w:val="20"/>
                <w:szCs w:val="20"/>
              </w:rPr>
            </w:pPr>
          </w:p>
          <w:p w14:paraId="64B301D1" w14:textId="77777777" w:rsidR="00BD1DD7" w:rsidRPr="009E1EF1" w:rsidRDefault="00BD1DD7" w:rsidP="00BD1DD7">
            <w:pPr>
              <w:jc w:val="center"/>
              <w:rPr>
                <w:rFonts w:ascii="Calibri" w:hAnsi="Calibri" w:cs="Times New Roman"/>
                <w:iCs/>
                <w:sz w:val="20"/>
                <w:szCs w:val="20"/>
              </w:rPr>
            </w:pPr>
          </w:p>
          <w:p w14:paraId="4259ADA1" w14:textId="77777777" w:rsidR="00BD1DD7" w:rsidRPr="009E1EF1" w:rsidRDefault="00BD1DD7" w:rsidP="00BD1DD7">
            <w:pPr>
              <w:jc w:val="center"/>
              <w:rPr>
                <w:rFonts w:ascii="Calibri" w:hAnsi="Calibri" w:cs="Times New Roman"/>
                <w:iCs/>
                <w:sz w:val="20"/>
                <w:szCs w:val="20"/>
              </w:rPr>
            </w:pPr>
          </w:p>
          <w:p w14:paraId="0566D940" w14:textId="77777777" w:rsidR="00BD1DD7" w:rsidRPr="009E1EF1" w:rsidRDefault="00BD1DD7" w:rsidP="00BD1DD7">
            <w:pPr>
              <w:jc w:val="center"/>
              <w:rPr>
                <w:rFonts w:ascii="Calibri" w:hAnsi="Calibri" w:cs="Times New Roman"/>
                <w:iCs/>
                <w:sz w:val="20"/>
                <w:szCs w:val="20"/>
              </w:rPr>
            </w:pPr>
          </w:p>
          <w:p w14:paraId="55A924F8" w14:textId="77777777" w:rsidR="00BC1AA3" w:rsidRPr="009E1EF1" w:rsidRDefault="00BC1AA3" w:rsidP="00BD1DD7">
            <w:pPr>
              <w:jc w:val="center"/>
              <w:rPr>
                <w:rFonts w:ascii="Calibri" w:hAnsi="Calibri" w:cs="Times New Roman"/>
                <w:iCs/>
                <w:sz w:val="20"/>
                <w:szCs w:val="20"/>
              </w:rPr>
            </w:pPr>
          </w:p>
          <w:p w14:paraId="54FC2B30" w14:textId="77777777" w:rsidR="00BD1DD7" w:rsidRPr="009E1EF1" w:rsidRDefault="00BD1DD7" w:rsidP="00BD1DD7">
            <w:pPr>
              <w:jc w:val="center"/>
              <w:rPr>
                <w:rFonts w:ascii="Calibri" w:hAnsi="Calibri" w:cs="Times New Roman"/>
                <w:iCs/>
                <w:sz w:val="20"/>
                <w:szCs w:val="20"/>
              </w:rPr>
            </w:pPr>
          </w:p>
          <w:p w14:paraId="6911BC42" w14:textId="77777777" w:rsidR="00BD1DD7" w:rsidRPr="009E1EF1" w:rsidRDefault="00BD1DD7" w:rsidP="00BD1DD7">
            <w:pPr>
              <w:jc w:val="center"/>
              <w:rPr>
                <w:rFonts w:ascii="Calibri" w:hAnsi="Calibri" w:cs="Times New Roman"/>
                <w:iCs/>
                <w:sz w:val="20"/>
                <w:szCs w:val="20"/>
              </w:rPr>
            </w:pPr>
            <w:r w:rsidRPr="009E1EF1">
              <w:rPr>
                <w:rFonts w:ascii="Calibri" w:hAnsi="Calibri" w:cs="Times New Roman"/>
                <w:iCs/>
                <w:sz w:val="20"/>
                <w:szCs w:val="20"/>
              </w:rPr>
              <w:t>Note</w:t>
            </w:r>
          </w:p>
        </w:tc>
        <w:tc>
          <w:tcPr>
            <w:tcW w:w="558" w:type="pct"/>
            <w:tcBorders>
              <w:top w:val="single" w:sz="4" w:space="0" w:color="auto"/>
              <w:left w:val="nil"/>
              <w:bottom w:val="single" w:sz="4" w:space="0" w:color="auto"/>
              <w:right w:val="nil"/>
            </w:tcBorders>
            <w:shd w:val="clear" w:color="auto" w:fill="auto"/>
          </w:tcPr>
          <w:p w14:paraId="6870186D" w14:textId="77777777" w:rsidR="00BC1AA3" w:rsidRPr="009E1EF1" w:rsidRDefault="00BC1AA3" w:rsidP="00BD1DD7">
            <w:pPr>
              <w:jc w:val="right"/>
              <w:rPr>
                <w:rFonts w:ascii="Calibri" w:hAnsi="Calibri" w:cs="Times New Roman"/>
                <w:b/>
                <w:bCs/>
                <w:sz w:val="20"/>
                <w:szCs w:val="20"/>
              </w:rPr>
            </w:pPr>
          </w:p>
          <w:p w14:paraId="2F65EF61" w14:textId="77777777" w:rsidR="00BD1DD7" w:rsidRPr="009E1EF1" w:rsidRDefault="00BD1DD7" w:rsidP="00BD1DD7">
            <w:pPr>
              <w:jc w:val="right"/>
              <w:rPr>
                <w:rFonts w:ascii="Calibri" w:hAnsi="Calibri" w:cs="Times New Roman"/>
                <w:b/>
                <w:bCs/>
                <w:sz w:val="20"/>
                <w:szCs w:val="20"/>
              </w:rPr>
            </w:pPr>
            <w:r w:rsidRPr="009E1EF1">
              <w:rPr>
                <w:rFonts w:ascii="Calibri" w:hAnsi="Calibri" w:cs="Times New Roman"/>
                <w:b/>
                <w:bCs/>
                <w:sz w:val="20"/>
                <w:szCs w:val="20"/>
              </w:rPr>
              <w:t xml:space="preserve">Before separately disclosed items </w:t>
            </w:r>
          </w:p>
          <w:p w14:paraId="749D37A6" w14:textId="77777777" w:rsidR="00BD1DD7" w:rsidRPr="009E1EF1" w:rsidRDefault="00B46019" w:rsidP="00BD1DD7">
            <w:pPr>
              <w:jc w:val="right"/>
              <w:rPr>
                <w:rFonts w:ascii="Calibri" w:hAnsi="Calibri" w:cs="Times New Roman"/>
                <w:b/>
                <w:bCs/>
                <w:sz w:val="20"/>
                <w:szCs w:val="20"/>
              </w:rPr>
            </w:pPr>
            <w:r w:rsidRPr="009E1EF1">
              <w:rPr>
                <w:rFonts w:ascii="Calibri" w:hAnsi="Calibri" w:cs="Times New Roman"/>
                <w:b/>
                <w:bCs/>
                <w:sz w:val="20"/>
                <w:szCs w:val="20"/>
              </w:rPr>
              <w:t>2020</w:t>
            </w:r>
          </w:p>
          <w:p w14:paraId="4E6CCC39" w14:textId="77777777" w:rsidR="00BD1DD7" w:rsidRPr="009E1EF1" w:rsidRDefault="00BD1DD7" w:rsidP="00BD1DD7">
            <w:pPr>
              <w:jc w:val="right"/>
              <w:rPr>
                <w:rFonts w:ascii="Calibri" w:hAnsi="Calibri" w:cs="Times New Roman"/>
                <w:b/>
                <w:bCs/>
                <w:sz w:val="20"/>
                <w:szCs w:val="20"/>
              </w:rPr>
            </w:pPr>
            <w:r w:rsidRPr="009E1EF1">
              <w:rPr>
                <w:rFonts w:ascii="Calibri" w:hAnsi="Calibri" w:cs="Times New Roman"/>
                <w:b/>
                <w:bCs/>
                <w:sz w:val="20"/>
                <w:szCs w:val="20"/>
              </w:rPr>
              <w:t>£m</w:t>
            </w:r>
          </w:p>
        </w:tc>
        <w:tc>
          <w:tcPr>
            <w:tcW w:w="558" w:type="pct"/>
            <w:tcBorders>
              <w:top w:val="single" w:sz="4" w:space="0" w:color="auto"/>
              <w:left w:val="nil"/>
              <w:bottom w:val="single" w:sz="4" w:space="0" w:color="auto"/>
              <w:right w:val="nil"/>
            </w:tcBorders>
          </w:tcPr>
          <w:p w14:paraId="3EE3765B" w14:textId="77777777" w:rsidR="00BC1AA3" w:rsidRPr="009E1EF1" w:rsidRDefault="00BC1AA3" w:rsidP="00BD1DD7">
            <w:pPr>
              <w:jc w:val="right"/>
              <w:rPr>
                <w:rFonts w:ascii="Calibri" w:hAnsi="Calibri" w:cs="Times New Roman"/>
                <w:b/>
                <w:bCs/>
                <w:sz w:val="20"/>
                <w:szCs w:val="20"/>
              </w:rPr>
            </w:pPr>
          </w:p>
          <w:p w14:paraId="37405E1F" w14:textId="77777777" w:rsidR="00BD1DD7" w:rsidRPr="009E1EF1" w:rsidRDefault="00BD1DD7" w:rsidP="00BD1DD7">
            <w:pPr>
              <w:jc w:val="right"/>
              <w:rPr>
                <w:rFonts w:ascii="Calibri" w:hAnsi="Calibri" w:cs="Times New Roman"/>
                <w:b/>
                <w:bCs/>
                <w:sz w:val="20"/>
                <w:szCs w:val="20"/>
              </w:rPr>
            </w:pPr>
            <w:r w:rsidRPr="009E1EF1">
              <w:rPr>
                <w:rFonts w:ascii="Calibri" w:hAnsi="Calibri" w:cs="Times New Roman"/>
                <w:b/>
                <w:bCs/>
                <w:sz w:val="20"/>
                <w:szCs w:val="20"/>
              </w:rPr>
              <w:t>Separately disclosed items</w:t>
            </w:r>
          </w:p>
          <w:p w14:paraId="3B6795AB" w14:textId="52E581C9" w:rsidR="00BD1DD7" w:rsidRPr="009E1EF1" w:rsidRDefault="00AB18D4" w:rsidP="00BD1DD7">
            <w:pPr>
              <w:jc w:val="right"/>
              <w:rPr>
                <w:rFonts w:ascii="Calibri" w:hAnsi="Calibri" w:cs="Times New Roman"/>
                <w:b/>
                <w:bCs/>
                <w:sz w:val="20"/>
                <w:szCs w:val="20"/>
              </w:rPr>
            </w:pPr>
            <w:r w:rsidRPr="009E1EF1">
              <w:rPr>
                <w:rFonts w:ascii="Calibri" w:hAnsi="Calibri" w:cs="Times New Roman"/>
                <w:b/>
                <w:bCs/>
                <w:sz w:val="20"/>
                <w:szCs w:val="20"/>
              </w:rPr>
              <w:t xml:space="preserve">(Note </w:t>
            </w:r>
            <w:r w:rsidR="00FF41AD">
              <w:rPr>
                <w:rFonts w:ascii="Calibri" w:hAnsi="Calibri" w:cs="Times New Roman"/>
                <w:b/>
                <w:bCs/>
                <w:sz w:val="20"/>
                <w:szCs w:val="20"/>
              </w:rPr>
              <w:t>6</w:t>
            </w:r>
            <w:r w:rsidR="002335DC" w:rsidRPr="009E1EF1">
              <w:rPr>
                <w:rFonts w:ascii="Calibri" w:hAnsi="Calibri" w:cs="Times New Roman"/>
                <w:b/>
                <w:bCs/>
                <w:sz w:val="20"/>
                <w:szCs w:val="20"/>
              </w:rPr>
              <w:t xml:space="preserve">) </w:t>
            </w:r>
            <w:r w:rsidR="00B46019" w:rsidRPr="009E1EF1">
              <w:rPr>
                <w:rFonts w:ascii="Calibri" w:hAnsi="Calibri" w:cs="Times New Roman"/>
                <w:b/>
                <w:bCs/>
                <w:sz w:val="20"/>
                <w:szCs w:val="20"/>
              </w:rPr>
              <w:t xml:space="preserve">2020 </w:t>
            </w:r>
          </w:p>
          <w:p w14:paraId="0FE582C3" w14:textId="77777777" w:rsidR="00BD1DD7" w:rsidRPr="009E1EF1" w:rsidRDefault="00BD1DD7" w:rsidP="00BD1DD7">
            <w:pPr>
              <w:jc w:val="right"/>
              <w:rPr>
                <w:rFonts w:ascii="Calibri" w:hAnsi="Calibri" w:cs="Times New Roman"/>
                <w:b/>
                <w:bCs/>
                <w:sz w:val="20"/>
                <w:szCs w:val="20"/>
              </w:rPr>
            </w:pPr>
            <w:r w:rsidRPr="009E1EF1">
              <w:rPr>
                <w:rFonts w:ascii="Calibri" w:hAnsi="Calibri" w:cs="Times New Roman"/>
                <w:b/>
                <w:bCs/>
                <w:sz w:val="20"/>
                <w:szCs w:val="20"/>
              </w:rPr>
              <w:t>£m</w:t>
            </w:r>
          </w:p>
        </w:tc>
        <w:tc>
          <w:tcPr>
            <w:tcW w:w="558" w:type="pct"/>
            <w:tcBorders>
              <w:top w:val="single" w:sz="4" w:space="0" w:color="auto"/>
              <w:left w:val="nil"/>
              <w:bottom w:val="single" w:sz="4" w:space="0" w:color="auto"/>
              <w:right w:val="nil"/>
            </w:tcBorders>
          </w:tcPr>
          <w:p w14:paraId="72D62ACF" w14:textId="77777777" w:rsidR="00BD1DD7" w:rsidRPr="009E1EF1" w:rsidRDefault="00BD1DD7" w:rsidP="00BD1DD7">
            <w:pPr>
              <w:jc w:val="right"/>
              <w:rPr>
                <w:rFonts w:ascii="Calibri" w:hAnsi="Calibri" w:cs="Times New Roman"/>
                <w:bCs/>
                <w:sz w:val="20"/>
                <w:szCs w:val="20"/>
              </w:rPr>
            </w:pPr>
          </w:p>
          <w:p w14:paraId="1D353B57" w14:textId="77777777" w:rsidR="00BD1DD7" w:rsidRPr="009E1EF1" w:rsidRDefault="00BD1DD7" w:rsidP="00BD1DD7">
            <w:pPr>
              <w:jc w:val="right"/>
              <w:rPr>
                <w:rFonts w:ascii="Calibri" w:hAnsi="Calibri" w:cs="Times New Roman"/>
                <w:bCs/>
                <w:sz w:val="20"/>
                <w:szCs w:val="20"/>
              </w:rPr>
            </w:pPr>
          </w:p>
          <w:p w14:paraId="1E324110" w14:textId="77777777" w:rsidR="00BC1AA3" w:rsidRPr="009E1EF1" w:rsidRDefault="00BC1AA3" w:rsidP="00BD1DD7">
            <w:pPr>
              <w:jc w:val="right"/>
              <w:rPr>
                <w:rFonts w:ascii="Calibri" w:hAnsi="Calibri" w:cs="Times New Roman"/>
                <w:bCs/>
                <w:sz w:val="20"/>
                <w:szCs w:val="20"/>
              </w:rPr>
            </w:pPr>
          </w:p>
          <w:p w14:paraId="08F6CF18" w14:textId="77777777" w:rsidR="00BD1DD7" w:rsidRPr="009E1EF1" w:rsidRDefault="00BD1DD7" w:rsidP="00BD1DD7">
            <w:pPr>
              <w:jc w:val="right"/>
              <w:rPr>
                <w:rFonts w:ascii="Calibri" w:hAnsi="Calibri" w:cs="Times New Roman"/>
                <w:b/>
                <w:bCs/>
                <w:sz w:val="20"/>
                <w:szCs w:val="20"/>
              </w:rPr>
            </w:pPr>
          </w:p>
          <w:p w14:paraId="7F737BBF" w14:textId="77777777" w:rsidR="00BD1DD7" w:rsidRPr="009E1EF1" w:rsidRDefault="00BD1DD7" w:rsidP="00BD1DD7">
            <w:pPr>
              <w:jc w:val="right"/>
              <w:rPr>
                <w:rFonts w:ascii="Calibri" w:hAnsi="Calibri" w:cs="Times New Roman"/>
                <w:b/>
                <w:bCs/>
                <w:sz w:val="20"/>
                <w:szCs w:val="20"/>
              </w:rPr>
            </w:pPr>
            <w:r w:rsidRPr="009E1EF1">
              <w:rPr>
                <w:rFonts w:ascii="Calibri" w:hAnsi="Calibri" w:cs="Times New Roman"/>
                <w:b/>
                <w:bCs/>
                <w:sz w:val="20"/>
                <w:szCs w:val="20"/>
              </w:rPr>
              <w:t>Total</w:t>
            </w:r>
          </w:p>
          <w:p w14:paraId="0C5F38CA" w14:textId="77777777" w:rsidR="00BD1DD7" w:rsidRPr="009E1EF1" w:rsidRDefault="00FC3D06" w:rsidP="00BD1DD7">
            <w:pPr>
              <w:jc w:val="right"/>
              <w:rPr>
                <w:rFonts w:ascii="Calibri" w:hAnsi="Calibri" w:cs="Times New Roman"/>
                <w:b/>
                <w:bCs/>
                <w:sz w:val="20"/>
                <w:szCs w:val="20"/>
              </w:rPr>
            </w:pPr>
            <w:r w:rsidRPr="009E1EF1">
              <w:rPr>
                <w:rFonts w:ascii="Calibri" w:hAnsi="Calibri" w:cs="Times New Roman"/>
                <w:b/>
                <w:bCs/>
                <w:sz w:val="20"/>
                <w:szCs w:val="20"/>
              </w:rPr>
              <w:t>20</w:t>
            </w:r>
            <w:r w:rsidR="00B46019" w:rsidRPr="009E1EF1">
              <w:rPr>
                <w:rFonts w:ascii="Calibri" w:hAnsi="Calibri" w:cs="Times New Roman"/>
                <w:b/>
                <w:bCs/>
                <w:sz w:val="20"/>
                <w:szCs w:val="20"/>
              </w:rPr>
              <w:t>20</w:t>
            </w:r>
            <w:r w:rsidR="00BD1DD7" w:rsidRPr="009E1EF1">
              <w:rPr>
                <w:rFonts w:ascii="Calibri" w:hAnsi="Calibri" w:cs="Times New Roman"/>
                <w:b/>
                <w:bCs/>
                <w:sz w:val="20"/>
                <w:szCs w:val="20"/>
              </w:rPr>
              <w:t xml:space="preserve"> </w:t>
            </w:r>
          </w:p>
          <w:p w14:paraId="3C124E29" w14:textId="77777777" w:rsidR="00BD1DD7" w:rsidRPr="009E1EF1" w:rsidRDefault="00BD1DD7" w:rsidP="00BD1DD7">
            <w:pPr>
              <w:jc w:val="right"/>
              <w:rPr>
                <w:rFonts w:ascii="Calibri" w:hAnsi="Calibri" w:cs="Times New Roman"/>
                <w:bCs/>
                <w:sz w:val="20"/>
                <w:szCs w:val="20"/>
              </w:rPr>
            </w:pPr>
            <w:r w:rsidRPr="009E1EF1">
              <w:rPr>
                <w:rFonts w:ascii="Calibri" w:hAnsi="Calibri" w:cs="Times New Roman"/>
                <w:b/>
                <w:bCs/>
                <w:sz w:val="20"/>
                <w:szCs w:val="20"/>
              </w:rPr>
              <w:t>£m</w:t>
            </w:r>
          </w:p>
        </w:tc>
        <w:tc>
          <w:tcPr>
            <w:tcW w:w="558" w:type="pct"/>
            <w:tcBorders>
              <w:top w:val="single" w:sz="4" w:space="0" w:color="auto"/>
              <w:left w:val="nil"/>
              <w:bottom w:val="single" w:sz="4" w:space="0" w:color="auto"/>
              <w:right w:val="nil"/>
            </w:tcBorders>
          </w:tcPr>
          <w:p w14:paraId="254D5E40" w14:textId="77777777" w:rsidR="00BC1AA3" w:rsidRPr="009E1EF1" w:rsidRDefault="00BC1AA3" w:rsidP="00BD1DD7">
            <w:pPr>
              <w:jc w:val="right"/>
              <w:rPr>
                <w:rFonts w:ascii="Calibri" w:hAnsi="Calibri" w:cs="Times New Roman"/>
                <w:bCs/>
                <w:sz w:val="20"/>
                <w:szCs w:val="20"/>
              </w:rPr>
            </w:pPr>
          </w:p>
          <w:p w14:paraId="2425918C" w14:textId="77777777" w:rsidR="00BD1DD7" w:rsidRPr="009E1EF1" w:rsidRDefault="00BD1DD7" w:rsidP="00BD1DD7">
            <w:pPr>
              <w:jc w:val="right"/>
              <w:rPr>
                <w:rFonts w:ascii="Calibri" w:hAnsi="Calibri" w:cs="Times New Roman"/>
                <w:bCs/>
                <w:sz w:val="20"/>
                <w:szCs w:val="20"/>
              </w:rPr>
            </w:pPr>
            <w:r w:rsidRPr="009E1EF1">
              <w:rPr>
                <w:rFonts w:ascii="Calibri" w:hAnsi="Calibri" w:cs="Times New Roman"/>
                <w:bCs/>
                <w:sz w:val="20"/>
                <w:szCs w:val="20"/>
              </w:rPr>
              <w:t xml:space="preserve">Before separately disclosed items </w:t>
            </w:r>
          </w:p>
          <w:p w14:paraId="504D6899" w14:textId="77777777" w:rsidR="00BD1DD7" w:rsidRPr="009E1EF1" w:rsidRDefault="00FC3D06" w:rsidP="00BD1DD7">
            <w:pPr>
              <w:jc w:val="right"/>
              <w:rPr>
                <w:rFonts w:ascii="Calibri" w:hAnsi="Calibri" w:cs="Times New Roman"/>
                <w:bCs/>
                <w:sz w:val="20"/>
                <w:szCs w:val="20"/>
              </w:rPr>
            </w:pPr>
            <w:r w:rsidRPr="009E1EF1">
              <w:rPr>
                <w:rFonts w:ascii="Calibri" w:hAnsi="Calibri" w:cs="Times New Roman"/>
                <w:bCs/>
                <w:sz w:val="20"/>
                <w:szCs w:val="20"/>
              </w:rPr>
              <w:t>201</w:t>
            </w:r>
            <w:r w:rsidR="00B46019" w:rsidRPr="009E1EF1">
              <w:rPr>
                <w:rFonts w:ascii="Calibri" w:hAnsi="Calibri" w:cs="Times New Roman"/>
                <w:bCs/>
                <w:sz w:val="20"/>
                <w:szCs w:val="20"/>
              </w:rPr>
              <w:t>9</w:t>
            </w:r>
          </w:p>
          <w:p w14:paraId="44B28D06" w14:textId="77777777" w:rsidR="00BD1DD7" w:rsidRPr="009E1EF1" w:rsidRDefault="00BD1DD7" w:rsidP="00BD1DD7">
            <w:pPr>
              <w:jc w:val="right"/>
              <w:rPr>
                <w:rFonts w:ascii="Calibri" w:hAnsi="Calibri" w:cs="Times New Roman"/>
                <w:bCs/>
                <w:sz w:val="20"/>
                <w:szCs w:val="20"/>
              </w:rPr>
            </w:pPr>
            <w:r w:rsidRPr="009E1EF1">
              <w:rPr>
                <w:rFonts w:ascii="Calibri" w:hAnsi="Calibri" w:cs="Times New Roman"/>
                <w:bCs/>
                <w:sz w:val="20"/>
                <w:szCs w:val="20"/>
              </w:rPr>
              <w:t>£m</w:t>
            </w:r>
          </w:p>
        </w:tc>
        <w:tc>
          <w:tcPr>
            <w:tcW w:w="558" w:type="pct"/>
            <w:tcBorders>
              <w:top w:val="single" w:sz="4" w:space="0" w:color="auto"/>
              <w:left w:val="nil"/>
              <w:bottom w:val="single" w:sz="4" w:space="0" w:color="auto"/>
              <w:right w:val="nil"/>
            </w:tcBorders>
          </w:tcPr>
          <w:p w14:paraId="10D8F80C" w14:textId="77777777" w:rsidR="00BC1AA3" w:rsidRPr="009E1EF1" w:rsidRDefault="00BC1AA3" w:rsidP="00BD1DD7">
            <w:pPr>
              <w:jc w:val="right"/>
              <w:rPr>
                <w:rFonts w:ascii="Calibri" w:hAnsi="Calibri" w:cs="Times New Roman"/>
                <w:bCs/>
                <w:sz w:val="20"/>
                <w:szCs w:val="20"/>
              </w:rPr>
            </w:pPr>
          </w:p>
          <w:p w14:paraId="6EB0A82B" w14:textId="77777777" w:rsidR="00BD1DD7" w:rsidRPr="009E1EF1" w:rsidRDefault="00BD1DD7" w:rsidP="00BD1DD7">
            <w:pPr>
              <w:jc w:val="right"/>
              <w:rPr>
                <w:rFonts w:ascii="Calibri" w:hAnsi="Calibri" w:cs="Times New Roman"/>
                <w:bCs/>
                <w:sz w:val="20"/>
                <w:szCs w:val="20"/>
              </w:rPr>
            </w:pPr>
            <w:r w:rsidRPr="009E1EF1">
              <w:rPr>
                <w:rFonts w:ascii="Calibri" w:hAnsi="Calibri" w:cs="Times New Roman"/>
                <w:bCs/>
                <w:sz w:val="20"/>
                <w:szCs w:val="20"/>
              </w:rPr>
              <w:t>Separately disclosed items</w:t>
            </w:r>
          </w:p>
          <w:p w14:paraId="0A306239" w14:textId="1EB5F9DB" w:rsidR="00BD1DD7" w:rsidRPr="009E1EF1" w:rsidRDefault="00AB18D4" w:rsidP="00BD1DD7">
            <w:pPr>
              <w:jc w:val="right"/>
              <w:rPr>
                <w:rFonts w:ascii="Calibri" w:hAnsi="Calibri" w:cs="Times New Roman"/>
                <w:bCs/>
                <w:sz w:val="20"/>
                <w:szCs w:val="20"/>
              </w:rPr>
            </w:pPr>
            <w:r w:rsidRPr="009E1EF1">
              <w:rPr>
                <w:rFonts w:ascii="Calibri" w:hAnsi="Calibri" w:cs="Times New Roman"/>
                <w:bCs/>
                <w:sz w:val="20"/>
                <w:szCs w:val="20"/>
              </w:rPr>
              <w:t xml:space="preserve">(Note </w:t>
            </w:r>
            <w:r w:rsidR="00FF41AD">
              <w:rPr>
                <w:rFonts w:ascii="Calibri" w:hAnsi="Calibri" w:cs="Times New Roman"/>
                <w:bCs/>
                <w:sz w:val="20"/>
                <w:szCs w:val="20"/>
              </w:rPr>
              <w:t>6</w:t>
            </w:r>
            <w:r w:rsidR="002335DC" w:rsidRPr="009E1EF1">
              <w:rPr>
                <w:rFonts w:ascii="Calibri" w:hAnsi="Calibri" w:cs="Times New Roman"/>
                <w:bCs/>
                <w:sz w:val="20"/>
                <w:szCs w:val="20"/>
              </w:rPr>
              <w:t xml:space="preserve">) </w:t>
            </w:r>
            <w:r w:rsidR="00FC3D06" w:rsidRPr="009E1EF1">
              <w:rPr>
                <w:rFonts w:ascii="Calibri" w:hAnsi="Calibri" w:cs="Times New Roman"/>
                <w:bCs/>
                <w:sz w:val="20"/>
                <w:szCs w:val="20"/>
              </w:rPr>
              <w:t>201</w:t>
            </w:r>
            <w:r w:rsidR="00B46019" w:rsidRPr="009E1EF1">
              <w:rPr>
                <w:rFonts w:ascii="Calibri" w:hAnsi="Calibri" w:cs="Times New Roman"/>
                <w:bCs/>
                <w:sz w:val="20"/>
                <w:szCs w:val="20"/>
              </w:rPr>
              <w:t>9</w:t>
            </w:r>
            <w:r w:rsidR="00BD1DD7" w:rsidRPr="009E1EF1">
              <w:rPr>
                <w:rFonts w:ascii="Calibri" w:hAnsi="Calibri" w:cs="Times New Roman"/>
                <w:bCs/>
                <w:sz w:val="20"/>
                <w:szCs w:val="20"/>
              </w:rPr>
              <w:t xml:space="preserve"> </w:t>
            </w:r>
          </w:p>
          <w:p w14:paraId="7D34EE0F" w14:textId="77777777" w:rsidR="00BD1DD7" w:rsidRPr="009E1EF1" w:rsidRDefault="00BD1DD7" w:rsidP="00BD1DD7">
            <w:pPr>
              <w:jc w:val="right"/>
              <w:rPr>
                <w:rFonts w:ascii="Calibri" w:hAnsi="Calibri" w:cs="Times New Roman"/>
                <w:bCs/>
                <w:sz w:val="20"/>
                <w:szCs w:val="20"/>
              </w:rPr>
            </w:pPr>
            <w:r w:rsidRPr="009E1EF1">
              <w:rPr>
                <w:rFonts w:ascii="Calibri" w:hAnsi="Calibri" w:cs="Times New Roman"/>
                <w:bCs/>
                <w:sz w:val="20"/>
                <w:szCs w:val="20"/>
              </w:rPr>
              <w:t>£m</w:t>
            </w:r>
          </w:p>
        </w:tc>
        <w:tc>
          <w:tcPr>
            <w:tcW w:w="551" w:type="pct"/>
            <w:tcBorders>
              <w:top w:val="single" w:sz="4" w:space="0" w:color="auto"/>
              <w:left w:val="nil"/>
              <w:bottom w:val="single" w:sz="4" w:space="0" w:color="auto"/>
              <w:right w:val="nil"/>
            </w:tcBorders>
          </w:tcPr>
          <w:p w14:paraId="729DAEFB" w14:textId="77777777" w:rsidR="00BD1DD7" w:rsidRPr="009E1EF1" w:rsidRDefault="00BD1DD7" w:rsidP="00BD1DD7">
            <w:pPr>
              <w:jc w:val="right"/>
              <w:rPr>
                <w:rFonts w:ascii="Calibri" w:hAnsi="Calibri" w:cs="Times New Roman"/>
                <w:bCs/>
                <w:sz w:val="20"/>
                <w:szCs w:val="20"/>
              </w:rPr>
            </w:pPr>
          </w:p>
          <w:p w14:paraId="264EC500" w14:textId="77777777" w:rsidR="00BD1DD7" w:rsidRPr="009E1EF1" w:rsidRDefault="00BD1DD7" w:rsidP="00BD1DD7">
            <w:pPr>
              <w:jc w:val="right"/>
              <w:rPr>
                <w:rFonts w:ascii="Calibri" w:hAnsi="Calibri" w:cs="Times New Roman"/>
                <w:bCs/>
                <w:sz w:val="20"/>
                <w:szCs w:val="20"/>
              </w:rPr>
            </w:pPr>
          </w:p>
          <w:p w14:paraId="36E8678B" w14:textId="77777777" w:rsidR="00BC1AA3" w:rsidRPr="009E1EF1" w:rsidRDefault="00BC1AA3" w:rsidP="00BD1DD7">
            <w:pPr>
              <w:jc w:val="right"/>
              <w:rPr>
                <w:rFonts w:ascii="Calibri" w:hAnsi="Calibri" w:cs="Times New Roman"/>
                <w:bCs/>
                <w:sz w:val="20"/>
                <w:szCs w:val="20"/>
              </w:rPr>
            </w:pPr>
          </w:p>
          <w:p w14:paraId="0CD91179" w14:textId="77777777" w:rsidR="00BD1DD7" w:rsidRPr="009E1EF1" w:rsidRDefault="00BD1DD7" w:rsidP="00BD1DD7">
            <w:pPr>
              <w:jc w:val="right"/>
              <w:rPr>
                <w:rFonts w:ascii="Calibri" w:hAnsi="Calibri" w:cs="Times New Roman"/>
                <w:bCs/>
                <w:sz w:val="20"/>
                <w:szCs w:val="20"/>
              </w:rPr>
            </w:pPr>
          </w:p>
          <w:p w14:paraId="7E7FF77D" w14:textId="77777777" w:rsidR="00BD1DD7" w:rsidRPr="009E1EF1" w:rsidRDefault="00BD1DD7" w:rsidP="00BD1DD7">
            <w:pPr>
              <w:jc w:val="right"/>
              <w:rPr>
                <w:rFonts w:ascii="Calibri" w:hAnsi="Calibri" w:cs="Times New Roman"/>
                <w:bCs/>
                <w:sz w:val="20"/>
                <w:szCs w:val="20"/>
              </w:rPr>
            </w:pPr>
            <w:r w:rsidRPr="009E1EF1">
              <w:rPr>
                <w:rFonts w:ascii="Calibri" w:hAnsi="Calibri" w:cs="Times New Roman"/>
                <w:bCs/>
                <w:sz w:val="20"/>
                <w:szCs w:val="20"/>
              </w:rPr>
              <w:t>Total</w:t>
            </w:r>
          </w:p>
          <w:p w14:paraId="0E4680E2" w14:textId="77777777" w:rsidR="00BD1DD7" w:rsidRPr="009E1EF1" w:rsidRDefault="00FC3D06" w:rsidP="00BD1DD7">
            <w:pPr>
              <w:jc w:val="right"/>
              <w:rPr>
                <w:rFonts w:ascii="Calibri" w:hAnsi="Calibri" w:cs="Times New Roman"/>
                <w:bCs/>
                <w:sz w:val="20"/>
                <w:szCs w:val="20"/>
              </w:rPr>
            </w:pPr>
            <w:r w:rsidRPr="009E1EF1">
              <w:rPr>
                <w:rFonts w:ascii="Calibri" w:hAnsi="Calibri" w:cs="Times New Roman"/>
                <w:bCs/>
                <w:sz w:val="20"/>
                <w:szCs w:val="20"/>
              </w:rPr>
              <w:t>201</w:t>
            </w:r>
            <w:r w:rsidR="00B46019" w:rsidRPr="009E1EF1">
              <w:rPr>
                <w:rFonts w:ascii="Calibri" w:hAnsi="Calibri" w:cs="Times New Roman"/>
                <w:bCs/>
                <w:sz w:val="20"/>
                <w:szCs w:val="20"/>
              </w:rPr>
              <w:t>9</w:t>
            </w:r>
          </w:p>
          <w:p w14:paraId="41CB04FD" w14:textId="77777777" w:rsidR="00BD1DD7" w:rsidRPr="009E1EF1" w:rsidRDefault="00BD1DD7" w:rsidP="00BD1DD7">
            <w:pPr>
              <w:jc w:val="right"/>
              <w:rPr>
                <w:rFonts w:ascii="Calibri" w:hAnsi="Calibri" w:cs="Times New Roman"/>
                <w:bCs/>
                <w:sz w:val="20"/>
                <w:szCs w:val="20"/>
              </w:rPr>
            </w:pPr>
            <w:r w:rsidRPr="009E1EF1">
              <w:rPr>
                <w:rFonts w:ascii="Calibri" w:hAnsi="Calibri" w:cs="Times New Roman"/>
                <w:bCs/>
                <w:sz w:val="20"/>
                <w:szCs w:val="20"/>
              </w:rPr>
              <w:t>£m</w:t>
            </w:r>
          </w:p>
        </w:tc>
      </w:tr>
      <w:tr w:rsidR="00BD1DD7" w:rsidRPr="00D13FE8" w14:paraId="1CCA9383" w14:textId="77777777" w:rsidTr="00E546DF">
        <w:trPr>
          <w:trHeight w:val="550"/>
        </w:trPr>
        <w:tc>
          <w:tcPr>
            <w:tcW w:w="1316" w:type="pct"/>
            <w:tcBorders>
              <w:top w:val="single" w:sz="4" w:space="0" w:color="auto"/>
              <w:right w:val="nil"/>
            </w:tcBorders>
          </w:tcPr>
          <w:p w14:paraId="0D762073" w14:textId="77777777" w:rsidR="00BD1DD7" w:rsidRPr="009E1EF1" w:rsidRDefault="00BD1DD7" w:rsidP="00BD1DD7">
            <w:pPr>
              <w:ind w:left="-90"/>
              <w:rPr>
                <w:rFonts w:ascii="Calibri" w:hAnsi="Calibri" w:cs="Times New Roman"/>
                <w:b/>
                <w:i/>
                <w:sz w:val="20"/>
                <w:szCs w:val="20"/>
              </w:rPr>
            </w:pPr>
            <w:r w:rsidRPr="009E1EF1">
              <w:rPr>
                <w:rFonts w:ascii="Calibri" w:hAnsi="Calibri" w:cs="Times New Roman"/>
                <w:b/>
                <w:i/>
                <w:sz w:val="20"/>
                <w:szCs w:val="20"/>
              </w:rPr>
              <w:t>Continuing operations</w:t>
            </w:r>
          </w:p>
        </w:tc>
        <w:tc>
          <w:tcPr>
            <w:tcW w:w="343" w:type="pct"/>
            <w:tcBorders>
              <w:top w:val="single" w:sz="4" w:space="0" w:color="auto"/>
              <w:left w:val="nil"/>
            </w:tcBorders>
          </w:tcPr>
          <w:p w14:paraId="07C7916E" w14:textId="77777777" w:rsidR="00BD1DD7" w:rsidRPr="009E1EF1" w:rsidRDefault="00BD1DD7" w:rsidP="00BD1DD7">
            <w:pPr>
              <w:jc w:val="center"/>
              <w:rPr>
                <w:rFonts w:ascii="Calibri" w:hAnsi="Calibri" w:cs="Times New Roman"/>
                <w:sz w:val="20"/>
                <w:szCs w:val="20"/>
              </w:rPr>
            </w:pPr>
          </w:p>
        </w:tc>
        <w:tc>
          <w:tcPr>
            <w:tcW w:w="558" w:type="pct"/>
            <w:tcBorders>
              <w:top w:val="single" w:sz="4" w:space="0" w:color="auto"/>
              <w:left w:val="nil"/>
              <w:right w:val="nil"/>
            </w:tcBorders>
          </w:tcPr>
          <w:p w14:paraId="0E22DE8A" w14:textId="77777777" w:rsidR="00BD1DD7" w:rsidRPr="009E1EF1" w:rsidRDefault="00BD1DD7" w:rsidP="00BD1DD7">
            <w:pPr>
              <w:jc w:val="right"/>
              <w:rPr>
                <w:rFonts w:ascii="Calibri" w:hAnsi="Calibri" w:cs="Times New Roman"/>
                <w:b/>
                <w:bCs/>
                <w:sz w:val="20"/>
                <w:szCs w:val="20"/>
              </w:rPr>
            </w:pPr>
          </w:p>
        </w:tc>
        <w:tc>
          <w:tcPr>
            <w:tcW w:w="558" w:type="pct"/>
            <w:tcBorders>
              <w:top w:val="single" w:sz="4" w:space="0" w:color="auto"/>
              <w:left w:val="nil"/>
              <w:right w:val="nil"/>
            </w:tcBorders>
          </w:tcPr>
          <w:p w14:paraId="6AC002BC" w14:textId="77777777" w:rsidR="00BD1DD7" w:rsidRPr="009E1EF1" w:rsidRDefault="00BD1DD7" w:rsidP="00BD1DD7">
            <w:pPr>
              <w:jc w:val="right"/>
              <w:rPr>
                <w:rFonts w:ascii="Calibri" w:hAnsi="Calibri" w:cs="Times New Roman"/>
                <w:b/>
                <w:bCs/>
                <w:sz w:val="20"/>
                <w:szCs w:val="20"/>
              </w:rPr>
            </w:pPr>
          </w:p>
        </w:tc>
        <w:tc>
          <w:tcPr>
            <w:tcW w:w="558" w:type="pct"/>
            <w:tcBorders>
              <w:top w:val="single" w:sz="4" w:space="0" w:color="auto"/>
              <w:left w:val="nil"/>
              <w:right w:val="nil"/>
            </w:tcBorders>
          </w:tcPr>
          <w:p w14:paraId="6335E5C0" w14:textId="77777777" w:rsidR="00BD1DD7" w:rsidRPr="009E1EF1" w:rsidRDefault="00BD1DD7" w:rsidP="00BD1DD7">
            <w:pPr>
              <w:jc w:val="right"/>
              <w:rPr>
                <w:rFonts w:ascii="Calibri" w:hAnsi="Calibri" w:cs="Times New Roman"/>
                <w:b/>
                <w:bCs/>
                <w:sz w:val="20"/>
                <w:szCs w:val="20"/>
              </w:rPr>
            </w:pPr>
          </w:p>
        </w:tc>
        <w:tc>
          <w:tcPr>
            <w:tcW w:w="558" w:type="pct"/>
            <w:tcBorders>
              <w:top w:val="single" w:sz="4" w:space="0" w:color="auto"/>
              <w:left w:val="nil"/>
              <w:right w:val="nil"/>
            </w:tcBorders>
          </w:tcPr>
          <w:p w14:paraId="25BBCF78" w14:textId="77777777" w:rsidR="00BD1DD7" w:rsidRPr="009E1EF1" w:rsidRDefault="00BD1DD7" w:rsidP="00BD1DD7">
            <w:pPr>
              <w:jc w:val="right"/>
              <w:rPr>
                <w:rFonts w:ascii="Calibri" w:hAnsi="Calibri" w:cs="Times New Roman"/>
                <w:bCs/>
                <w:sz w:val="20"/>
                <w:szCs w:val="20"/>
              </w:rPr>
            </w:pPr>
          </w:p>
        </w:tc>
        <w:tc>
          <w:tcPr>
            <w:tcW w:w="558" w:type="pct"/>
            <w:tcBorders>
              <w:top w:val="single" w:sz="4" w:space="0" w:color="auto"/>
              <w:left w:val="nil"/>
              <w:right w:val="nil"/>
            </w:tcBorders>
          </w:tcPr>
          <w:p w14:paraId="3112E478" w14:textId="77777777" w:rsidR="00BD1DD7" w:rsidRPr="009E1EF1" w:rsidRDefault="00BD1DD7" w:rsidP="00BD1DD7">
            <w:pPr>
              <w:jc w:val="right"/>
              <w:rPr>
                <w:rFonts w:ascii="Calibri" w:hAnsi="Calibri" w:cs="Times New Roman"/>
                <w:bCs/>
                <w:sz w:val="20"/>
                <w:szCs w:val="20"/>
              </w:rPr>
            </w:pPr>
          </w:p>
        </w:tc>
        <w:tc>
          <w:tcPr>
            <w:tcW w:w="551" w:type="pct"/>
            <w:tcBorders>
              <w:top w:val="single" w:sz="4" w:space="0" w:color="auto"/>
              <w:left w:val="nil"/>
              <w:right w:val="nil"/>
            </w:tcBorders>
          </w:tcPr>
          <w:p w14:paraId="3CD39A13" w14:textId="77777777" w:rsidR="00BD1DD7" w:rsidRPr="009E1EF1" w:rsidRDefault="00BD1DD7" w:rsidP="00BD1DD7">
            <w:pPr>
              <w:jc w:val="right"/>
              <w:rPr>
                <w:rFonts w:ascii="Calibri" w:hAnsi="Calibri" w:cs="Times New Roman"/>
                <w:bCs/>
                <w:sz w:val="20"/>
                <w:szCs w:val="20"/>
              </w:rPr>
            </w:pPr>
          </w:p>
        </w:tc>
      </w:tr>
      <w:tr w:rsidR="00B46019" w:rsidRPr="00D13FE8" w14:paraId="53B843D3" w14:textId="77777777" w:rsidTr="00E546DF">
        <w:trPr>
          <w:trHeight w:val="146"/>
        </w:trPr>
        <w:tc>
          <w:tcPr>
            <w:tcW w:w="1316" w:type="pct"/>
            <w:tcBorders>
              <w:top w:val="nil"/>
              <w:right w:val="nil"/>
            </w:tcBorders>
          </w:tcPr>
          <w:p w14:paraId="2289BC71" w14:textId="77777777" w:rsidR="00B46019" w:rsidRPr="009E1EF1" w:rsidRDefault="00B46019" w:rsidP="00B46019">
            <w:pPr>
              <w:ind w:left="-90"/>
              <w:rPr>
                <w:rFonts w:ascii="Calibri" w:hAnsi="Calibri" w:cs="Times New Roman"/>
                <w:b/>
                <w:sz w:val="20"/>
                <w:szCs w:val="20"/>
              </w:rPr>
            </w:pPr>
            <w:r w:rsidRPr="009E1EF1">
              <w:rPr>
                <w:rFonts w:ascii="Calibri" w:hAnsi="Calibri" w:cs="Times New Roman"/>
                <w:b/>
                <w:sz w:val="20"/>
                <w:szCs w:val="20"/>
              </w:rPr>
              <w:t>Revenue</w:t>
            </w:r>
          </w:p>
        </w:tc>
        <w:tc>
          <w:tcPr>
            <w:tcW w:w="343" w:type="pct"/>
            <w:tcBorders>
              <w:top w:val="nil"/>
              <w:left w:val="nil"/>
            </w:tcBorders>
          </w:tcPr>
          <w:p w14:paraId="190F0934" w14:textId="3AE13C53" w:rsidR="00B46019" w:rsidRPr="009E1EF1" w:rsidRDefault="00FF41AD" w:rsidP="00B46019">
            <w:pPr>
              <w:jc w:val="center"/>
              <w:rPr>
                <w:rFonts w:ascii="Calibri" w:hAnsi="Calibri" w:cs="Times New Roman"/>
                <w:iCs/>
                <w:sz w:val="20"/>
                <w:szCs w:val="20"/>
              </w:rPr>
            </w:pPr>
            <w:r>
              <w:rPr>
                <w:rFonts w:ascii="Calibri" w:hAnsi="Calibri" w:cs="Times New Roman"/>
                <w:iCs/>
                <w:sz w:val="20"/>
                <w:szCs w:val="20"/>
              </w:rPr>
              <w:t>5</w:t>
            </w:r>
          </w:p>
        </w:tc>
        <w:tc>
          <w:tcPr>
            <w:tcW w:w="558" w:type="pct"/>
            <w:tcBorders>
              <w:top w:val="nil"/>
              <w:left w:val="nil"/>
              <w:right w:val="nil"/>
            </w:tcBorders>
          </w:tcPr>
          <w:p w14:paraId="70E0D4AC" w14:textId="77777777" w:rsidR="00B46019" w:rsidRPr="009E1EF1" w:rsidRDefault="004E2580" w:rsidP="00B46019">
            <w:pPr>
              <w:jc w:val="right"/>
              <w:rPr>
                <w:rFonts w:ascii="Calibri" w:hAnsi="Calibri" w:cs="Times New Roman"/>
                <w:b/>
                <w:bCs/>
                <w:sz w:val="20"/>
                <w:szCs w:val="20"/>
              </w:rPr>
            </w:pPr>
            <w:r w:rsidRPr="009E1EF1">
              <w:rPr>
                <w:rFonts w:ascii="Calibri" w:hAnsi="Calibri" w:cs="Times New Roman"/>
                <w:b/>
                <w:bCs/>
                <w:sz w:val="20"/>
                <w:szCs w:val="20"/>
              </w:rPr>
              <w:t>4,398.0</w:t>
            </w:r>
          </w:p>
        </w:tc>
        <w:tc>
          <w:tcPr>
            <w:tcW w:w="558" w:type="pct"/>
            <w:tcBorders>
              <w:top w:val="nil"/>
              <w:left w:val="nil"/>
              <w:right w:val="nil"/>
            </w:tcBorders>
          </w:tcPr>
          <w:p w14:paraId="7C4BC0F1" w14:textId="77777777" w:rsidR="00B46019" w:rsidRPr="009E1EF1" w:rsidRDefault="004E2580" w:rsidP="00B46019">
            <w:pPr>
              <w:jc w:val="right"/>
              <w:rPr>
                <w:rFonts w:ascii="Calibri" w:hAnsi="Calibri" w:cs="Times New Roman"/>
                <w:b/>
                <w:bCs/>
                <w:sz w:val="20"/>
                <w:szCs w:val="20"/>
              </w:rPr>
            </w:pPr>
            <w:r w:rsidRPr="009E1EF1">
              <w:rPr>
                <w:rFonts w:ascii="Calibri" w:hAnsi="Calibri" w:cs="Times New Roman"/>
                <w:b/>
                <w:bCs/>
                <w:sz w:val="20"/>
                <w:szCs w:val="20"/>
              </w:rPr>
              <w:t>15.9</w:t>
            </w:r>
          </w:p>
        </w:tc>
        <w:tc>
          <w:tcPr>
            <w:tcW w:w="558" w:type="pct"/>
            <w:tcBorders>
              <w:top w:val="nil"/>
              <w:left w:val="nil"/>
              <w:right w:val="nil"/>
            </w:tcBorders>
          </w:tcPr>
          <w:p w14:paraId="0135E480" w14:textId="77777777" w:rsidR="00B46019" w:rsidRPr="009E1EF1" w:rsidRDefault="00C50608" w:rsidP="00B46019">
            <w:pPr>
              <w:jc w:val="right"/>
              <w:rPr>
                <w:rFonts w:ascii="Calibri" w:hAnsi="Calibri" w:cs="Times New Roman"/>
                <w:b/>
                <w:bCs/>
                <w:sz w:val="20"/>
                <w:szCs w:val="20"/>
              </w:rPr>
            </w:pPr>
            <w:r w:rsidRPr="009E1EF1">
              <w:rPr>
                <w:rFonts w:ascii="Calibri" w:hAnsi="Calibri" w:cs="Times New Roman"/>
                <w:b/>
                <w:bCs/>
                <w:sz w:val="20"/>
                <w:szCs w:val="20"/>
              </w:rPr>
              <w:t>4,413.9</w:t>
            </w:r>
          </w:p>
        </w:tc>
        <w:tc>
          <w:tcPr>
            <w:tcW w:w="558" w:type="pct"/>
            <w:tcBorders>
              <w:top w:val="nil"/>
              <w:left w:val="nil"/>
              <w:right w:val="nil"/>
            </w:tcBorders>
          </w:tcPr>
          <w:p w14:paraId="0B8BBB39"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2,140.0</w:t>
            </w:r>
          </w:p>
        </w:tc>
        <w:tc>
          <w:tcPr>
            <w:tcW w:w="558" w:type="pct"/>
            <w:tcBorders>
              <w:top w:val="nil"/>
              <w:left w:val="nil"/>
              <w:right w:val="nil"/>
            </w:tcBorders>
          </w:tcPr>
          <w:p w14:paraId="0A9A4072"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w:t>
            </w:r>
          </w:p>
        </w:tc>
        <w:tc>
          <w:tcPr>
            <w:tcW w:w="551" w:type="pct"/>
            <w:tcBorders>
              <w:top w:val="nil"/>
              <w:left w:val="nil"/>
              <w:right w:val="nil"/>
            </w:tcBorders>
          </w:tcPr>
          <w:p w14:paraId="5AA70002"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2,140.0</w:t>
            </w:r>
          </w:p>
        </w:tc>
      </w:tr>
      <w:tr w:rsidR="00B46019" w:rsidRPr="00D13FE8" w14:paraId="31240D98" w14:textId="77777777" w:rsidTr="00E546DF">
        <w:trPr>
          <w:trHeight w:val="196"/>
        </w:trPr>
        <w:tc>
          <w:tcPr>
            <w:tcW w:w="1316" w:type="pct"/>
            <w:tcBorders>
              <w:bottom w:val="single" w:sz="4" w:space="0" w:color="auto"/>
              <w:right w:val="nil"/>
            </w:tcBorders>
          </w:tcPr>
          <w:p w14:paraId="5F0ED7CF" w14:textId="77777777" w:rsidR="00B46019" w:rsidRPr="009E1EF1" w:rsidRDefault="00B46019" w:rsidP="00B46019">
            <w:pPr>
              <w:ind w:left="-90"/>
              <w:rPr>
                <w:rFonts w:ascii="Calibri" w:hAnsi="Calibri" w:cs="Times New Roman"/>
                <w:b/>
                <w:sz w:val="20"/>
                <w:szCs w:val="20"/>
              </w:rPr>
            </w:pPr>
            <w:r w:rsidRPr="009E1EF1">
              <w:rPr>
                <w:rFonts w:ascii="Calibri" w:hAnsi="Calibri" w:cs="Times New Roman"/>
                <w:sz w:val="20"/>
                <w:szCs w:val="20"/>
              </w:rPr>
              <w:t>Cost of sales</w:t>
            </w:r>
          </w:p>
        </w:tc>
        <w:tc>
          <w:tcPr>
            <w:tcW w:w="343" w:type="pct"/>
            <w:tcBorders>
              <w:left w:val="nil"/>
              <w:bottom w:val="single" w:sz="4" w:space="0" w:color="auto"/>
            </w:tcBorders>
          </w:tcPr>
          <w:p w14:paraId="5779F817" w14:textId="17795CBE" w:rsidR="00B46019" w:rsidRPr="009E1EF1" w:rsidRDefault="0005253C" w:rsidP="00B46019">
            <w:pPr>
              <w:jc w:val="center"/>
              <w:rPr>
                <w:rFonts w:ascii="Calibri" w:hAnsi="Calibri" w:cs="Times New Roman"/>
                <w:sz w:val="20"/>
                <w:szCs w:val="20"/>
              </w:rPr>
            </w:pPr>
            <w:r>
              <w:rPr>
                <w:rFonts w:ascii="Calibri" w:hAnsi="Calibri" w:cs="Times New Roman"/>
                <w:sz w:val="20"/>
                <w:szCs w:val="20"/>
              </w:rPr>
              <w:t>5</w:t>
            </w:r>
          </w:p>
        </w:tc>
        <w:tc>
          <w:tcPr>
            <w:tcW w:w="558" w:type="pct"/>
            <w:tcBorders>
              <w:left w:val="nil"/>
              <w:bottom w:val="single" w:sz="4" w:space="0" w:color="auto"/>
              <w:right w:val="nil"/>
            </w:tcBorders>
            <w:shd w:val="clear" w:color="auto" w:fill="auto"/>
          </w:tcPr>
          <w:p w14:paraId="7D2F66AA" w14:textId="77777777" w:rsidR="00B46019" w:rsidRPr="009E1EF1" w:rsidDel="00266FC7" w:rsidRDefault="004E2580" w:rsidP="00B46019">
            <w:pPr>
              <w:jc w:val="right"/>
              <w:rPr>
                <w:rFonts w:ascii="Calibri" w:hAnsi="Calibri" w:cs="Times New Roman"/>
                <w:b/>
                <w:bCs/>
                <w:sz w:val="20"/>
                <w:szCs w:val="20"/>
              </w:rPr>
            </w:pPr>
            <w:r w:rsidRPr="009E1EF1">
              <w:rPr>
                <w:rFonts w:ascii="Calibri" w:hAnsi="Calibri" w:cs="Times New Roman"/>
                <w:b/>
                <w:bCs/>
                <w:sz w:val="20"/>
                <w:szCs w:val="20"/>
              </w:rPr>
              <w:t>(1,539.</w:t>
            </w:r>
            <w:r w:rsidR="00432A43" w:rsidRPr="009E1EF1">
              <w:rPr>
                <w:rFonts w:ascii="Calibri" w:hAnsi="Calibri" w:cs="Times New Roman"/>
                <w:b/>
                <w:bCs/>
                <w:sz w:val="20"/>
                <w:szCs w:val="20"/>
              </w:rPr>
              <w:t>0</w:t>
            </w:r>
            <w:r w:rsidRPr="009E1EF1">
              <w:rPr>
                <w:rFonts w:ascii="Calibri" w:hAnsi="Calibri" w:cs="Times New Roman"/>
                <w:b/>
                <w:bCs/>
                <w:sz w:val="20"/>
                <w:szCs w:val="20"/>
              </w:rPr>
              <w:t>)</w:t>
            </w:r>
          </w:p>
        </w:tc>
        <w:tc>
          <w:tcPr>
            <w:tcW w:w="558" w:type="pct"/>
            <w:tcBorders>
              <w:left w:val="nil"/>
              <w:bottom w:val="single" w:sz="4" w:space="0" w:color="auto"/>
              <w:right w:val="nil"/>
            </w:tcBorders>
            <w:shd w:val="clear" w:color="auto" w:fill="auto"/>
          </w:tcPr>
          <w:p w14:paraId="1E827F92" w14:textId="77777777" w:rsidR="00B46019" w:rsidRPr="009E1EF1" w:rsidRDefault="006569E5" w:rsidP="00B46019">
            <w:pPr>
              <w:jc w:val="right"/>
              <w:rPr>
                <w:rFonts w:ascii="Calibri" w:hAnsi="Calibri" w:cs="Times New Roman"/>
                <w:b/>
                <w:bCs/>
                <w:sz w:val="20"/>
                <w:szCs w:val="20"/>
              </w:rPr>
            </w:pPr>
            <w:r w:rsidRPr="009E1EF1">
              <w:rPr>
                <w:rFonts w:ascii="Calibri" w:hAnsi="Calibri" w:cs="Times New Roman"/>
                <w:b/>
                <w:bCs/>
                <w:sz w:val="20"/>
                <w:szCs w:val="20"/>
              </w:rPr>
              <w:t>(</w:t>
            </w:r>
            <w:r w:rsidR="004E2580" w:rsidRPr="009E1EF1">
              <w:rPr>
                <w:rFonts w:ascii="Calibri" w:hAnsi="Calibri" w:cs="Times New Roman"/>
                <w:b/>
                <w:bCs/>
                <w:sz w:val="20"/>
                <w:szCs w:val="20"/>
              </w:rPr>
              <w:t>2.7</w:t>
            </w:r>
            <w:r w:rsidRPr="009E1EF1">
              <w:rPr>
                <w:rFonts w:ascii="Calibri" w:hAnsi="Calibri" w:cs="Times New Roman"/>
                <w:b/>
                <w:bCs/>
                <w:sz w:val="20"/>
                <w:szCs w:val="20"/>
              </w:rPr>
              <w:t>)</w:t>
            </w:r>
          </w:p>
        </w:tc>
        <w:tc>
          <w:tcPr>
            <w:tcW w:w="558" w:type="pct"/>
            <w:tcBorders>
              <w:left w:val="nil"/>
              <w:bottom w:val="single" w:sz="4" w:space="0" w:color="auto"/>
              <w:right w:val="nil"/>
            </w:tcBorders>
            <w:shd w:val="clear" w:color="auto" w:fill="auto"/>
          </w:tcPr>
          <w:p w14:paraId="0F64C89A" w14:textId="77777777" w:rsidR="00B46019" w:rsidRPr="009E1EF1" w:rsidDel="00266FC7" w:rsidRDefault="00C50608" w:rsidP="00B46019">
            <w:pPr>
              <w:jc w:val="right"/>
              <w:rPr>
                <w:rFonts w:ascii="Calibri" w:hAnsi="Calibri" w:cs="Times New Roman"/>
                <w:b/>
                <w:bCs/>
                <w:sz w:val="20"/>
                <w:szCs w:val="20"/>
              </w:rPr>
            </w:pPr>
            <w:r w:rsidRPr="009E1EF1">
              <w:rPr>
                <w:rFonts w:ascii="Calibri" w:hAnsi="Calibri" w:cs="Times New Roman"/>
                <w:b/>
                <w:bCs/>
                <w:sz w:val="20"/>
                <w:szCs w:val="20"/>
              </w:rPr>
              <w:t>(1,54</w:t>
            </w:r>
            <w:r w:rsidR="00432A43" w:rsidRPr="009E1EF1">
              <w:rPr>
                <w:rFonts w:ascii="Calibri" w:hAnsi="Calibri" w:cs="Times New Roman"/>
                <w:b/>
                <w:bCs/>
                <w:sz w:val="20"/>
                <w:szCs w:val="20"/>
              </w:rPr>
              <w:t>1.7</w:t>
            </w:r>
            <w:r w:rsidRPr="009E1EF1">
              <w:rPr>
                <w:rFonts w:ascii="Calibri" w:hAnsi="Calibri" w:cs="Times New Roman"/>
                <w:b/>
                <w:bCs/>
                <w:sz w:val="20"/>
                <w:szCs w:val="20"/>
              </w:rPr>
              <w:t>)</w:t>
            </w:r>
          </w:p>
        </w:tc>
        <w:tc>
          <w:tcPr>
            <w:tcW w:w="558" w:type="pct"/>
            <w:tcBorders>
              <w:left w:val="nil"/>
              <w:bottom w:val="single" w:sz="4" w:space="0" w:color="auto"/>
              <w:right w:val="nil"/>
            </w:tcBorders>
          </w:tcPr>
          <w:p w14:paraId="28707724" w14:textId="77777777" w:rsidR="00B46019" w:rsidRPr="009E1EF1" w:rsidDel="00266FC7" w:rsidRDefault="00B46019" w:rsidP="00B46019">
            <w:pPr>
              <w:jc w:val="right"/>
              <w:rPr>
                <w:rFonts w:ascii="Calibri" w:hAnsi="Calibri" w:cs="Times New Roman"/>
                <w:sz w:val="20"/>
                <w:szCs w:val="20"/>
              </w:rPr>
            </w:pPr>
            <w:r w:rsidRPr="009E1EF1">
              <w:rPr>
                <w:rFonts w:ascii="Calibri" w:hAnsi="Calibri" w:cs="Times New Roman"/>
                <w:sz w:val="20"/>
                <w:szCs w:val="20"/>
              </w:rPr>
              <w:t>(650.2)</w:t>
            </w:r>
          </w:p>
        </w:tc>
        <w:tc>
          <w:tcPr>
            <w:tcW w:w="558" w:type="pct"/>
            <w:tcBorders>
              <w:left w:val="nil"/>
              <w:bottom w:val="single" w:sz="4" w:space="0" w:color="auto"/>
              <w:right w:val="nil"/>
            </w:tcBorders>
          </w:tcPr>
          <w:p w14:paraId="7D976695"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w:t>
            </w:r>
          </w:p>
        </w:tc>
        <w:tc>
          <w:tcPr>
            <w:tcW w:w="551" w:type="pct"/>
            <w:tcBorders>
              <w:left w:val="nil"/>
              <w:bottom w:val="single" w:sz="4" w:space="0" w:color="auto"/>
              <w:right w:val="nil"/>
            </w:tcBorders>
          </w:tcPr>
          <w:p w14:paraId="34475F69" w14:textId="77777777" w:rsidR="00B46019" w:rsidRPr="009E1EF1" w:rsidDel="00266FC7" w:rsidRDefault="00B46019" w:rsidP="00B46019">
            <w:pPr>
              <w:jc w:val="right"/>
              <w:rPr>
                <w:rFonts w:ascii="Calibri" w:hAnsi="Calibri" w:cs="Times New Roman"/>
                <w:sz w:val="20"/>
                <w:szCs w:val="20"/>
              </w:rPr>
            </w:pPr>
            <w:r w:rsidRPr="009E1EF1">
              <w:rPr>
                <w:rFonts w:ascii="Calibri" w:hAnsi="Calibri" w:cs="Times New Roman"/>
                <w:sz w:val="20"/>
                <w:szCs w:val="20"/>
              </w:rPr>
              <w:t>(650.2)</w:t>
            </w:r>
          </w:p>
        </w:tc>
      </w:tr>
      <w:tr w:rsidR="00B46019" w:rsidRPr="00D13FE8" w14:paraId="4387ADD5" w14:textId="77777777" w:rsidTr="00E546DF">
        <w:trPr>
          <w:trHeight w:val="196"/>
        </w:trPr>
        <w:tc>
          <w:tcPr>
            <w:tcW w:w="1316" w:type="pct"/>
            <w:tcBorders>
              <w:top w:val="single" w:sz="4" w:space="0" w:color="auto"/>
              <w:right w:val="nil"/>
            </w:tcBorders>
          </w:tcPr>
          <w:p w14:paraId="4F2A60E0" w14:textId="77777777" w:rsidR="00B46019" w:rsidRPr="009E1EF1" w:rsidRDefault="00B46019" w:rsidP="00B46019">
            <w:pPr>
              <w:ind w:left="-90"/>
              <w:rPr>
                <w:rFonts w:ascii="Calibri" w:hAnsi="Calibri" w:cs="Times New Roman"/>
                <w:sz w:val="20"/>
                <w:szCs w:val="20"/>
              </w:rPr>
            </w:pPr>
            <w:r w:rsidRPr="009E1EF1">
              <w:rPr>
                <w:rFonts w:ascii="Calibri" w:hAnsi="Calibri" w:cs="Times New Roman"/>
                <w:b/>
                <w:sz w:val="20"/>
                <w:szCs w:val="20"/>
              </w:rPr>
              <w:t>Gross profit</w:t>
            </w:r>
          </w:p>
        </w:tc>
        <w:tc>
          <w:tcPr>
            <w:tcW w:w="343" w:type="pct"/>
            <w:tcBorders>
              <w:top w:val="single" w:sz="4" w:space="0" w:color="auto"/>
              <w:left w:val="nil"/>
            </w:tcBorders>
          </w:tcPr>
          <w:p w14:paraId="27D3575B" w14:textId="77777777" w:rsidR="00B46019" w:rsidRPr="009E1EF1" w:rsidRDefault="00B46019" w:rsidP="00B46019">
            <w:pPr>
              <w:jc w:val="center"/>
              <w:rPr>
                <w:rFonts w:ascii="Calibri" w:hAnsi="Calibri" w:cs="Times New Roman"/>
                <w:sz w:val="20"/>
                <w:szCs w:val="20"/>
              </w:rPr>
            </w:pPr>
          </w:p>
        </w:tc>
        <w:tc>
          <w:tcPr>
            <w:tcW w:w="558" w:type="pct"/>
            <w:tcBorders>
              <w:top w:val="single" w:sz="4" w:space="0" w:color="auto"/>
              <w:left w:val="nil"/>
              <w:right w:val="nil"/>
            </w:tcBorders>
          </w:tcPr>
          <w:p w14:paraId="71CAF9B3" w14:textId="77777777" w:rsidR="00B46019" w:rsidRPr="009E1EF1" w:rsidRDefault="004E2580" w:rsidP="00B46019">
            <w:pPr>
              <w:jc w:val="right"/>
              <w:rPr>
                <w:rFonts w:ascii="Calibri" w:hAnsi="Calibri" w:cs="Times New Roman"/>
                <w:b/>
                <w:bCs/>
                <w:sz w:val="20"/>
                <w:szCs w:val="20"/>
              </w:rPr>
            </w:pPr>
            <w:r w:rsidRPr="009E1EF1">
              <w:rPr>
                <w:rFonts w:ascii="Calibri" w:hAnsi="Calibri" w:cs="Times New Roman"/>
                <w:b/>
                <w:bCs/>
                <w:sz w:val="20"/>
                <w:szCs w:val="20"/>
              </w:rPr>
              <w:t>2,85</w:t>
            </w:r>
            <w:r w:rsidR="00432A43" w:rsidRPr="009E1EF1">
              <w:rPr>
                <w:rFonts w:ascii="Calibri" w:hAnsi="Calibri" w:cs="Times New Roman"/>
                <w:b/>
                <w:bCs/>
                <w:sz w:val="20"/>
                <w:szCs w:val="20"/>
              </w:rPr>
              <w:t>9.0</w:t>
            </w:r>
          </w:p>
        </w:tc>
        <w:tc>
          <w:tcPr>
            <w:tcW w:w="558" w:type="pct"/>
            <w:tcBorders>
              <w:top w:val="single" w:sz="4" w:space="0" w:color="auto"/>
              <w:left w:val="nil"/>
              <w:right w:val="nil"/>
            </w:tcBorders>
          </w:tcPr>
          <w:p w14:paraId="12DA3859" w14:textId="77777777" w:rsidR="00B46019" w:rsidRPr="009E1EF1" w:rsidRDefault="004E2580" w:rsidP="00B46019">
            <w:pPr>
              <w:jc w:val="right"/>
              <w:rPr>
                <w:rFonts w:ascii="Calibri" w:hAnsi="Calibri" w:cs="Times New Roman"/>
                <w:b/>
                <w:bCs/>
                <w:sz w:val="20"/>
                <w:szCs w:val="20"/>
              </w:rPr>
            </w:pPr>
            <w:r w:rsidRPr="009E1EF1">
              <w:rPr>
                <w:rFonts w:ascii="Calibri" w:hAnsi="Calibri" w:cs="Times New Roman"/>
                <w:b/>
                <w:bCs/>
                <w:sz w:val="20"/>
                <w:szCs w:val="20"/>
              </w:rPr>
              <w:t>13.2</w:t>
            </w:r>
          </w:p>
        </w:tc>
        <w:tc>
          <w:tcPr>
            <w:tcW w:w="558" w:type="pct"/>
            <w:tcBorders>
              <w:top w:val="single" w:sz="4" w:space="0" w:color="auto"/>
              <w:left w:val="nil"/>
              <w:right w:val="nil"/>
            </w:tcBorders>
          </w:tcPr>
          <w:p w14:paraId="58B06C99" w14:textId="77777777" w:rsidR="00B46019" w:rsidRPr="009E1EF1" w:rsidRDefault="00AB6D9C" w:rsidP="00B46019">
            <w:pPr>
              <w:jc w:val="right"/>
              <w:rPr>
                <w:rFonts w:ascii="Calibri" w:hAnsi="Calibri" w:cs="Times New Roman"/>
                <w:b/>
                <w:bCs/>
                <w:sz w:val="20"/>
                <w:szCs w:val="20"/>
              </w:rPr>
            </w:pPr>
            <w:r w:rsidRPr="009E1EF1">
              <w:rPr>
                <w:rFonts w:ascii="Calibri" w:hAnsi="Calibri" w:cs="Times New Roman"/>
                <w:b/>
                <w:bCs/>
                <w:sz w:val="20"/>
                <w:szCs w:val="20"/>
              </w:rPr>
              <w:t>2,87</w:t>
            </w:r>
            <w:r w:rsidR="00432A43" w:rsidRPr="009E1EF1">
              <w:rPr>
                <w:rFonts w:ascii="Calibri" w:hAnsi="Calibri" w:cs="Times New Roman"/>
                <w:b/>
                <w:bCs/>
                <w:sz w:val="20"/>
                <w:szCs w:val="20"/>
              </w:rPr>
              <w:t>2.2</w:t>
            </w:r>
          </w:p>
        </w:tc>
        <w:tc>
          <w:tcPr>
            <w:tcW w:w="558" w:type="pct"/>
            <w:tcBorders>
              <w:top w:val="single" w:sz="4" w:space="0" w:color="auto"/>
              <w:left w:val="nil"/>
              <w:right w:val="nil"/>
            </w:tcBorders>
          </w:tcPr>
          <w:p w14:paraId="03430141"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1,489.8</w:t>
            </w:r>
          </w:p>
        </w:tc>
        <w:tc>
          <w:tcPr>
            <w:tcW w:w="558" w:type="pct"/>
            <w:tcBorders>
              <w:top w:val="single" w:sz="4" w:space="0" w:color="auto"/>
              <w:left w:val="nil"/>
              <w:right w:val="nil"/>
            </w:tcBorders>
          </w:tcPr>
          <w:p w14:paraId="3C93BBA8"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w:t>
            </w:r>
          </w:p>
        </w:tc>
        <w:tc>
          <w:tcPr>
            <w:tcW w:w="551" w:type="pct"/>
            <w:tcBorders>
              <w:top w:val="single" w:sz="4" w:space="0" w:color="auto"/>
              <w:left w:val="nil"/>
              <w:right w:val="nil"/>
            </w:tcBorders>
          </w:tcPr>
          <w:p w14:paraId="0A92F9D9"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1,489.8</w:t>
            </w:r>
          </w:p>
        </w:tc>
      </w:tr>
      <w:tr w:rsidR="00B46019" w:rsidRPr="00D13FE8" w14:paraId="35EC7394" w14:textId="77777777" w:rsidTr="00E546DF">
        <w:trPr>
          <w:trHeight w:val="211"/>
        </w:trPr>
        <w:tc>
          <w:tcPr>
            <w:tcW w:w="1316" w:type="pct"/>
            <w:tcBorders>
              <w:bottom w:val="nil"/>
              <w:right w:val="nil"/>
            </w:tcBorders>
          </w:tcPr>
          <w:p w14:paraId="4724A077" w14:textId="77777777" w:rsidR="00B46019" w:rsidRPr="009E1EF1" w:rsidRDefault="00B46019" w:rsidP="00B46019">
            <w:pPr>
              <w:ind w:left="-90"/>
              <w:rPr>
                <w:rFonts w:ascii="Calibri" w:hAnsi="Calibri" w:cs="Times New Roman"/>
                <w:b/>
                <w:sz w:val="20"/>
                <w:szCs w:val="20"/>
              </w:rPr>
            </w:pPr>
          </w:p>
        </w:tc>
        <w:tc>
          <w:tcPr>
            <w:tcW w:w="343" w:type="pct"/>
            <w:tcBorders>
              <w:left w:val="nil"/>
              <w:bottom w:val="nil"/>
            </w:tcBorders>
          </w:tcPr>
          <w:p w14:paraId="632CD822" w14:textId="77777777" w:rsidR="00B46019" w:rsidRPr="009E1EF1" w:rsidRDefault="00B46019" w:rsidP="00B46019">
            <w:pPr>
              <w:jc w:val="center"/>
              <w:rPr>
                <w:rFonts w:ascii="Calibri" w:hAnsi="Calibri" w:cs="Times New Roman"/>
                <w:sz w:val="20"/>
                <w:szCs w:val="20"/>
              </w:rPr>
            </w:pPr>
          </w:p>
        </w:tc>
        <w:tc>
          <w:tcPr>
            <w:tcW w:w="558" w:type="pct"/>
            <w:tcBorders>
              <w:left w:val="nil"/>
              <w:bottom w:val="nil"/>
              <w:right w:val="nil"/>
            </w:tcBorders>
          </w:tcPr>
          <w:p w14:paraId="4A6C8790" w14:textId="77777777" w:rsidR="00B46019" w:rsidRPr="009E1EF1" w:rsidRDefault="00B46019" w:rsidP="00B46019">
            <w:pPr>
              <w:jc w:val="right"/>
              <w:rPr>
                <w:rFonts w:ascii="Calibri" w:hAnsi="Calibri" w:cs="Times New Roman"/>
                <w:b/>
                <w:bCs/>
                <w:sz w:val="20"/>
                <w:szCs w:val="20"/>
              </w:rPr>
            </w:pPr>
          </w:p>
        </w:tc>
        <w:tc>
          <w:tcPr>
            <w:tcW w:w="558" w:type="pct"/>
            <w:tcBorders>
              <w:left w:val="nil"/>
              <w:bottom w:val="nil"/>
              <w:right w:val="nil"/>
            </w:tcBorders>
          </w:tcPr>
          <w:p w14:paraId="409978C7" w14:textId="77777777" w:rsidR="00B46019" w:rsidRPr="009E1EF1" w:rsidRDefault="00B46019" w:rsidP="00B46019">
            <w:pPr>
              <w:jc w:val="right"/>
              <w:rPr>
                <w:rFonts w:ascii="Calibri" w:hAnsi="Calibri" w:cs="Times New Roman"/>
                <w:b/>
                <w:bCs/>
                <w:sz w:val="20"/>
                <w:szCs w:val="20"/>
              </w:rPr>
            </w:pPr>
          </w:p>
        </w:tc>
        <w:tc>
          <w:tcPr>
            <w:tcW w:w="558" w:type="pct"/>
            <w:tcBorders>
              <w:left w:val="nil"/>
              <w:bottom w:val="nil"/>
              <w:right w:val="nil"/>
            </w:tcBorders>
          </w:tcPr>
          <w:p w14:paraId="5ABB3F7C" w14:textId="77777777" w:rsidR="00B46019" w:rsidRPr="009E1EF1" w:rsidRDefault="00B46019" w:rsidP="00B46019">
            <w:pPr>
              <w:jc w:val="right"/>
              <w:rPr>
                <w:rFonts w:ascii="Calibri" w:hAnsi="Calibri" w:cs="Times New Roman"/>
                <w:b/>
                <w:bCs/>
                <w:sz w:val="20"/>
                <w:szCs w:val="20"/>
              </w:rPr>
            </w:pPr>
          </w:p>
        </w:tc>
        <w:tc>
          <w:tcPr>
            <w:tcW w:w="558" w:type="pct"/>
            <w:tcBorders>
              <w:left w:val="nil"/>
              <w:bottom w:val="nil"/>
              <w:right w:val="nil"/>
            </w:tcBorders>
          </w:tcPr>
          <w:p w14:paraId="5C7F660A" w14:textId="77777777" w:rsidR="00B46019" w:rsidRPr="009E1EF1" w:rsidRDefault="00B46019" w:rsidP="00B46019">
            <w:pPr>
              <w:jc w:val="right"/>
              <w:rPr>
                <w:rFonts w:ascii="Calibri" w:hAnsi="Calibri" w:cs="Times New Roman"/>
                <w:sz w:val="20"/>
                <w:szCs w:val="20"/>
              </w:rPr>
            </w:pPr>
          </w:p>
        </w:tc>
        <w:tc>
          <w:tcPr>
            <w:tcW w:w="558" w:type="pct"/>
            <w:tcBorders>
              <w:left w:val="nil"/>
              <w:bottom w:val="nil"/>
              <w:right w:val="nil"/>
            </w:tcBorders>
          </w:tcPr>
          <w:p w14:paraId="1E7A805A" w14:textId="77777777" w:rsidR="00B46019" w:rsidRPr="009E1EF1" w:rsidRDefault="00B46019" w:rsidP="00B46019">
            <w:pPr>
              <w:jc w:val="right"/>
              <w:rPr>
                <w:rFonts w:ascii="Calibri" w:hAnsi="Calibri" w:cs="Times New Roman"/>
                <w:sz w:val="20"/>
                <w:szCs w:val="20"/>
              </w:rPr>
            </w:pPr>
          </w:p>
        </w:tc>
        <w:tc>
          <w:tcPr>
            <w:tcW w:w="551" w:type="pct"/>
            <w:tcBorders>
              <w:left w:val="nil"/>
              <w:bottom w:val="nil"/>
              <w:right w:val="nil"/>
            </w:tcBorders>
          </w:tcPr>
          <w:p w14:paraId="5C9AB3B1" w14:textId="77777777" w:rsidR="00B46019" w:rsidRPr="009E1EF1" w:rsidRDefault="00B46019" w:rsidP="00B46019">
            <w:pPr>
              <w:jc w:val="right"/>
              <w:rPr>
                <w:rFonts w:ascii="Calibri" w:hAnsi="Calibri" w:cs="Times New Roman"/>
                <w:sz w:val="20"/>
                <w:szCs w:val="20"/>
              </w:rPr>
            </w:pPr>
          </w:p>
        </w:tc>
      </w:tr>
      <w:tr w:rsidR="00B46019" w:rsidRPr="00D13FE8" w14:paraId="2707C057" w14:textId="77777777" w:rsidTr="00E546DF">
        <w:trPr>
          <w:trHeight w:val="196"/>
        </w:trPr>
        <w:tc>
          <w:tcPr>
            <w:tcW w:w="1316" w:type="pct"/>
            <w:tcBorders>
              <w:bottom w:val="single" w:sz="4" w:space="0" w:color="auto"/>
              <w:right w:val="nil"/>
            </w:tcBorders>
          </w:tcPr>
          <w:p w14:paraId="4B1ACC48" w14:textId="77777777" w:rsidR="00B46019" w:rsidRPr="009E1EF1" w:rsidRDefault="00B46019" w:rsidP="00B46019">
            <w:pPr>
              <w:ind w:left="-90"/>
              <w:rPr>
                <w:rFonts w:ascii="Calibri" w:hAnsi="Calibri" w:cs="Times New Roman"/>
                <w:b/>
                <w:sz w:val="20"/>
                <w:szCs w:val="20"/>
              </w:rPr>
            </w:pPr>
            <w:r w:rsidRPr="009E1EF1">
              <w:rPr>
                <w:rFonts w:ascii="Calibri" w:hAnsi="Calibri" w:cs="Times New Roman"/>
                <w:sz w:val="20"/>
                <w:szCs w:val="20"/>
              </w:rPr>
              <w:t>Operating costs excluding depreciation, amortisation and impairment</w:t>
            </w:r>
          </w:p>
        </w:tc>
        <w:tc>
          <w:tcPr>
            <w:tcW w:w="343" w:type="pct"/>
            <w:tcBorders>
              <w:left w:val="nil"/>
              <w:bottom w:val="single" w:sz="4" w:space="0" w:color="auto"/>
            </w:tcBorders>
          </w:tcPr>
          <w:p w14:paraId="40A43A3E" w14:textId="77777777" w:rsidR="00B46019" w:rsidRDefault="00B46019" w:rsidP="00B46019">
            <w:pPr>
              <w:jc w:val="center"/>
              <w:rPr>
                <w:rFonts w:ascii="Calibri" w:hAnsi="Calibri" w:cs="Times New Roman"/>
                <w:sz w:val="20"/>
                <w:szCs w:val="20"/>
              </w:rPr>
            </w:pPr>
          </w:p>
          <w:p w14:paraId="7F9232DA" w14:textId="77777777" w:rsidR="0005253C" w:rsidRDefault="0005253C" w:rsidP="00B46019">
            <w:pPr>
              <w:jc w:val="center"/>
              <w:rPr>
                <w:rFonts w:ascii="Calibri" w:hAnsi="Calibri" w:cs="Times New Roman"/>
                <w:sz w:val="20"/>
                <w:szCs w:val="20"/>
              </w:rPr>
            </w:pPr>
          </w:p>
          <w:p w14:paraId="5E1BC5FD" w14:textId="2F5BA05D" w:rsidR="0005253C" w:rsidRPr="009E1EF1" w:rsidRDefault="0005253C" w:rsidP="00B46019">
            <w:pPr>
              <w:jc w:val="center"/>
              <w:rPr>
                <w:rFonts w:ascii="Calibri" w:hAnsi="Calibri" w:cs="Times New Roman"/>
                <w:sz w:val="20"/>
                <w:szCs w:val="20"/>
              </w:rPr>
            </w:pPr>
            <w:r>
              <w:rPr>
                <w:rFonts w:ascii="Calibri" w:hAnsi="Calibri" w:cs="Times New Roman"/>
                <w:sz w:val="20"/>
                <w:szCs w:val="20"/>
              </w:rPr>
              <w:t>5</w:t>
            </w:r>
          </w:p>
        </w:tc>
        <w:tc>
          <w:tcPr>
            <w:tcW w:w="558" w:type="pct"/>
            <w:tcBorders>
              <w:left w:val="nil"/>
              <w:bottom w:val="single" w:sz="4" w:space="0" w:color="auto"/>
              <w:right w:val="nil"/>
            </w:tcBorders>
          </w:tcPr>
          <w:p w14:paraId="6A8760F6" w14:textId="77777777" w:rsidR="00C50608" w:rsidRPr="009E1EF1" w:rsidRDefault="00C50608" w:rsidP="00B46019">
            <w:pPr>
              <w:jc w:val="right"/>
              <w:rPr>
                <w:rFonts w:ascii="Calibri" w:hAnsi="Calibri" w:cs="Times New Roman"/>
                <w:b/>
                <w:bCs/>
                <w:sz w:val="20"/>
                <w:szCs w:val="20"/>
              </w:rPr>
            </w:pPr>
          </w:p>
          <w:p w14:paraId="669FA657" w14:textId="77777777" w:rsidR="00C50608" w:rsidRPr="009E1EF1" w:rsidRDefault="00C50608" w:rsidP="00B46019">
            <w:pPr>
              <w:jc w:val="right"/>
              <w:rPr>
                <w:rFonts w:ascii="Calibri" w:hAnsi="Calibri" w:cs="Times New Roman"/>
                <w:b/>
                <w:bCs/>
                <w:sz w:val="20"/>
                <w:szCs w:val="20"/>
              </w:rPr>
            </w:pPr>
          </w:p>
          <w:p w14:paraId="15BD43CE" w14:textId="77777777" w:rsidR="00B46019" w:rsidRPr="009E1EF1" w:rsidDel="00266FC7" w:rsidRDefault="00C50608" w:rsidP="00B46019">
            <w:pPr>
              <w:jc w:val="right"/>
              <w:rPr>
                <w:rFonts w:ascii="Calibri" w:hAnsi="Calibri" w:cs="Times New Roman"/>
                <w:b/>
                <w:bCs/>
                <w:sz w:val="20"/>
                <w:szCs w:val="20"/>
              </w:rPr>
            </w:pPr>
            <w:r w:rsidRPr="009E1EF1">
              <w:rPr>
                <w:rFonts w:ascii="Calibri" w:hAnsi="Calibri" w:cs="Times New Roman"/>
                <w:b/>
                <w:bCs/>
                <w:sz w:val="20"/>
                <w:szCs w:val="20"/>
              </w:rPr>
              <w:t>(1,96</w:t>
            </w:r>
            <w:r w:rsidR="00432A43" w:rsidRPr="009E1EF1">
              <w:rPr>
                <w:rFonts w:ascii="Calibri" w:hAnsi="Calibri" w:cs="Times New Roman"/>
                <w:b/>
                <w:bCs/>
                <w:sz w:val="20"/>
                <w:szCs w:val="20"/>
              </w:rPr>
              <w:t>9.8</w:t>
            </w:r>
            <w:r w:rsidRPr="009E1EF1">
              <w:rPr>
                <w:rFonts w:ascii="Calibri" w:hAnsi="Calibri" w:cs="Times New Roman"/>
                <w:b/>
                <w:bCs/>
                <w:sz w:val="20"/>
                <w:szCs w:val="20"/>
              </w:rPr>
              <w:t>)</w:t>
            </w:r>
          </w:p>
        </w:tc>
        <w:tc>
          <w:tcPr>
            <w:tcW w:w="558" w:type="pct"/>
            <w:tcBorders>
              <w:left w:val="nil"/>
              <w:bottom w:val="single" w:sz="4" w:space="0" w:color="auto"/>
              <w:right w:val="nil"/>
            </w:tcBorders>
          </w:tcPr>
          <w:p w14:paraId="18DEF467" w14:textId="77777777" w:rsidR="00B46019" w:rsidRPr="009E1EF1" w:rsidRDefault="00B46019" w:rsidP="00B46019">
            <w:pPr>
              <w:jc w:val="right"/>
              <w:rPr>
                <w:rFonts w:ascii="Calibri" w:hAnsi="Calibri" w:cs="Times New Roman"/>
                <w:b/>
                <w:bCs/>
                <w:sz w:val="20"/>
                <w:szCs w:val="20"/>
              </w:rPr>
            </w:pPr>
          </w:p>
          <w:p w14:paraId="3C52E098" w14:textId="77777777" w:rsidR="00C50608" w:rsidRPr="009E1EF1" w:rsidRDefault="00C50608" w:rsidP="00B46019">
            <w:pPr>
              <w:jc w:val="right"/>
              <w:rPr>
                <w:rFonts w:ascii="Calibri" w:hAnsi="Calibri" w:cs="Times New Roman"/>
                <w:b/>
                <w:bCs/>
                <w:sz w:val="20"/>
                <w:szCs w:val="20"/>
              </w:rPr>
            </w:pPr>
          </w:p>
          <w:p w14:paraId="527F0481" w14:textId="5E9CF424" w:rsidR="00C50608" w:rsidRPr="009E1EF1" w:rsidRDefault="00C50608" w:rsidP="00B46019">
            <w:pPr>
              <w:jc w:val="right"/>
              <w:rPr>
                <w:rFonts w:ascii="Calibri" w:hAnsi="Calibri" w:cs="Times New Roman"/>
                <w:b/>
                <w:bCs/>
                <w:sz w:val="20"/>
                <w:szCs w:val="20"/>
              </w:rPr>
            </w:pPr>
            <w:r w:rsidRPr="009E1EF1">
              <w:rPr>
                <w:rFonts w:ascii="Calibri" w:hAnsi="Calibri" w:cs="Times New Roman"/>
                <w:b/>
                <w:bCs/>
                <w:sz w:val="20"/>
                <w:szCs w:val="20"/>
              </w:rPr>
              <w:t>(</w:t>
            </w:r>
            <w:r w:rsidR="004E0CF6">
              <w:rPr>
                <w:rFonts w:ascii="Calibri" w:hAnsi="Calibri" w:cs="Times New Roman"/>
                <w:b/>
                <w:bCs/>
                <w:sz w:val="20"/>
                <w:szCs w:val="20"/>
              </w:rPr>
              <w:t>130.8</w:t>
            </w:r>
            <w:r w:rsidRPr="009E1EF1">
              <w:rPr>
                <w:rFonts w:ascii="Calibri" w:hAnsi="Calibri" w:cs="Times New Roman"/>
                <w:b/>
                <w:bCs/>
                <w:sz w:val="20"/>
                <w:szCs w:val="20"/>
              </w:rPr>
              <w:t>)</w:t>
            </w:r>
          </w:p>
        </w:tc>
        <w:tc>
          <w:tcPr>
            <w:tcW w:w="558" w:type="pct"/>
            <w:tcBorders>
              <w:left w:val="nil"/>
              <w:bottom w:val="single" w:sz="4" w:space="0" w:color="auto"/>
              <w:right w:val="nil"/>
            </w:tcBorders>
          </w:tcPr>
          <w:p w14:paraId="6DDCA82B" w14:textId="77777777" w:rsidR="00B46019" w:rsidRPr="009E1EF1" w:rsidRDefault="00B46019" w:rsidP="00B46019">
            <w:pPr>
              <w:jc w:val="right"/>
              <w:rPr>
                <w:rFonts w:ascii="Calibri" w:hAnsi="Calibri" w:cs="Times New Roman"/>
                <w:b/>
                <w:bCs/>
                <w:sz w:val="20"/>
                <w:szCs w:val="20"/>
              </w:rPr>
            </w:pPr>
          </w:p>
          <w:p w14:paraId="452C7B9F" w14:textId="77777777" w:rsidR="00C50608" w:rsidRPr="009E1EF1" w:rsidRDefault="00C50608" w:rsidP="00B46019">
            <w:pPr>
              <w:jc w:val="right"/>
              <w:rPr>
                <w:rFonts w:ascii="Calibri" w:hAnsi="Calibri" w:cs="Times New Roman"/>
                <w:b/>
                <w:bCs/>
                <w:sz w:val="20"/>
                <w:szCs w:val="20"/>
              </w:rPr>
            </w:pPr>
          </w:p>
          <w:p w14:paraId="568F624B" w14:textId="04906911" w:rsidR="00C50608" w:rsidRPr="009E1EF1" w:rsidRDefault="00C50608" w:rsidP="00B46019">
            <w:pPr>
              <w:jc w:val="right"/>
              <w:rPr>
                <w:rFonts w:ascii="Calibri" w:hAnsi="Calibri" w:cs="Times New Roman"/>
                <w:b/>
                <w:bCs/>
                <w:sz w:val="20"/>
                <w:szCs w:val="20"/>
              </w:rPr>
            </w:pPr>
            <w:r w:rsidRPr="009E1EF1">
              <w:rPr>
                <w:rFonts w:ascii="Calibri" w:hAnsi="Calibri" w:cs="Times New Roman"/>
                <w:b/>
                <w:bCs/>
                <w:sz w:val="20"/>
                <w:szCs w:val="20"/>
              </w:rPr>
              <w:t>(2,</w:t>
            </w:r>
            <w:r w:rsidR="004E0CF6">
              <w:rPr>
                <w:rFonts w:ascii="Calibri" w:hAnsi="Calibri" w:cs="Times New Roman"/>
                <w:b/>
                <w:bCs/>
                <w:sz w:val="20"/>
                <w:szCs w:val="20"/>
              </w:rPr>
              <w:t>100.6</w:t>
            </w:r>
            <w:r w:rsidRPr="009E1EF1">
              <w:rPr>
                <w:rFonts w:ascii="Calibri" w:hAnsi="Calibri" w:cs="Times New Roman"/>
                <w:b/>
                <w:bCs/>
                <w:sz w:val="20"/>
                <w:szCs w:val="20"/>
              </w:rPr>
              <w:t>)</w:t>
            </w:r>
          </w:p>
        </w:tc>
        <w:tc>
          <w:tcPr>
            <w:tcW w:w="558" w:type="pct"/>
            <w:tcBorders>
              <w:left w:val="nil"/>
              <w:bottom w:val="single" w:sz="4" w:space="0" w:color="auto"/>
              <w:right w:val="nil"/>
            </w:tcBorders>
          </w:tcPr>
          <w:p w14:paraId="55BAC7CA" w14:textId="77777777" w:rsidR="00B46019" w:rsidRPr="009E1EF1" w:rsidRDefault="00B46019" w:rsidP="00B46019">
            <w:pPr>
              <w:jc w:val="right"/>
              <w:rPr>
                <w:rFonts w:ascii="Calibri" w:hAnsi="Calibri" w:cs="Times New Roman"/>
                <w:sz w:val="20"/>
                <w:szCs w:val="20"/>
              </w:rPr>
            </w:pPr>
          </w:p>
          <w:p w14:paraId="798F637A" w14:textId="77777777" w:rsidR="00B46019" w:rsidRPr="009E1EF1" w:rsidRDefault="00B46019" w:rsidP="00B46019">
            <w:pPr>
              <w:jc w:val="right"/>
              <w:rPr>
                <w:rFonts w:ascii="Calibri" w:hAnsi="Calibri" w:cs="Times New Roman"/>
                <w:sz w:val="20"/>
                <w:szCs w:val="20"/>
              </w:rPr>
            </w:pPr>
          </w:p>
          <w:p w14:paraId="0CE82A06" w14:textId="77777777" w:rsidR="00B46019" w:rsidRPr="009E1EF1" w:rsidDel="00266FC7" w:rsidRDefault="00B46019" w:rsidP="00B46019">
            <w:pPr>
              <w:jc w:val="right"/>
              <w:rPr>
                <w:rFonts w:ascii="Calibri" w:hAnsi="Calibri" w:cs="Times New Roman"/>
                <w:sz w:val="20"/>
                <w:szCs w:val="20"/>
              </w:rPr>
            </w:pPr>
            <w:r w:rsidRPr="009E1EF1">
              <w:rPr>
                <w:rFonts w:ascii="Calibri" w:hAnsi="Calibri" w:cs="Times New Roman"/>
                <w:sz w:val="20"/>
                <w:szCs w:val="20"/>
              </w:rPr>
              <w:t>(1,064.4)</w:t>
            </w:r>
          </w:p>
        </w:tc>
        <w:tc>
          <w:tcPr>
            <w:tcW w:w="558" w:type="pct"/>
            <w:tcBorders>
              <w:left w:val="nil"/>
              <w:bottom w:val="single" w:sz="4" w:space="0" w:color="auto"/>
              <w:right w:val="nil"/>
            </w:tcBorders>
          </w:tcPr>
          <w:p w14:paraId="41A0CE78" w14:textId="77777777" w:rsidR="00B46019" w:rsidRPr="009E1EF1" w:rsidRDefault="00B46019" w:rsidP="00B46019">
            <w:pPr>
              <w:jc w:val="right"/>
              <w:rPr>
                <w:rFonts w:ascii="Calibri" w:hAnsi="Calibri" w:cs="Times New Roman"/>
                <w:sz w:val="20"/>
                <w:szCs w:val="20"/>
              </w:rPr>
            </w:pPr>
          </w:p>
          <w:p w14:paraId="511DA477" w14:textId="77777777" w:rsidR="00B46019" w:rsidRPr="009E1EF1" w:rsidRDefault="00B46019" w:rsidP="00B46019">
            <w:pPr>
              <w:jc w:val="right"/>
              <w:rPr>
                <w:rFonts w:ascii="Calibri" w:hAnsi="Calibri" w:cs="Times New Roman"/>
                <w:sz w:val="20"/>
                <w:szCs w:val="20"/>
              </w:rPr>
            </w:pPr>
          </w:p>
          <w:p w14:paraId="793B3F05"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(17.6)</w:t>
            </w:r>
          </w:p>
        </w:tc>
        <w:tc>
          <w:tcPr>
            <w:tcW w:w="551" w:type="pct"/>
            <w:tcBorders>
              <w:left w:val="nil"/>
              <w:bottom w:val="single" w:sz="4" w:space="0" w:color="auto"/>
              <w:right w:val="nil"/>
            </w:tcBorders>
          </w:tcPr>
          <w:p w14:paraId="70EDA231" w14:textId="77777777" w:rsidR="00B46019" w:rsidRPr="009E1EF1" w:rsidRDefault="00B46019" w:rsidP="00B46019">
            <w:pPr>
              <w:jc w:val="right"/>
              <w:rPr>
                <w:rFonts w:ascii="Calibri" w:hAnsi="Calibri" w:cs="Times New Roman"/>
                <w:sz w:val="20"/>
                <w:szCs w:val="20"/>
              </w:rPr>
            </w:pPr>
          </w:p>
          <w:p w14:paraId="677429E9" w14:textId="77777777" w:rsidR="00B46019" w:rsidRPr="009E1EF1" w:rsidRDefault="00B46019" w:rsidP="00B46019">
            <w:pPr>
              <w:jc w:val="right"/>
              <w:rPr>
                <w:rFonts w:ascii="Calibri" w:hAnsi="Calibri" w:cs="Times New Roman"/>
                <w:sz w:val="20"/>
                <w:szCs w:val="20"/>
              </w:rPr>
            </w:pPr>
          </w:p>
          <w:p w14:paraId="6E78B013"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(1,082.0)</w:t>
            </w:r>
          </w:p>
        </w:tc>
      </w:tr>
      <w:tr w:rsidR="00B46019" w:rsidRPr="00D13FE8" w14:paraId="1B2B6725" w14:textId="77777777" w:rsidTr="00E546DF">
        <w:trPr>
          <w:trHeight w:val="196"/>
        </w:trPr>
        <w:tc>
          <w:tcPr>
            <w:tcW w:w="1316" w:type="pct"/>
            <w:tcBorders>
              <w:top w:val="single" w:sz="4" w:space="0" w:color="auto"/>
              <w:right w:val="nil"/>
            </w:tcBorders>
          </w:tcPr>
          <w:p w14:paraId="6F6A91C2" w14:textId="77777777" w:rsidR="00B46019" w:rsidRPr="009E1EF1" w:rsidRDefault="00B46019" w:rsidP="00B46019">
            <w:pPr>
              <w:ind w:left="-90"/>
              <w:rPr>
                <w:rFonts w:ascii="Calibri" w:hAnsi="Calibri" w:cs="Times New Roman"/>
                <w:sz w:val="20"/>
                <w:szCs w:val="20"/>
              </w:rPr>
            </w:pPr>
            <w:r w:rsidRPr="009E1EF1">
              <w:rPr>
                <w:rFonts w:ascii="Calibri" w:hAnsi="Calibri" w:cs="Times New Roman"/>
                <w:b/>
                <w:sz w:val="20"/>
                <w:szCs w:val="20"/>
              </w:rPr>
              <w:t xml:space="preserve">EBITDA </w:t>
            </w:r>
            <w:r w:rsidRPr="009E1EF1">
              <w:rPr>
                <w:rFonts w:ascii="Calibri" w:hAnsi="Calibri" w:cs="Times New Roman"/>
                <w:b/>
                <w:sz w:val="20"/>
                <w:szCs w:val="20"/>
                <w:vertAlign w:val="superscript"/>
              </w:rPr>
              <w:t>1</w:t>
            </w:r>
          </w:p>
        </w:tc>
        <w:tc>
          <w:tcPr>
            <w:tcW w:w="343" w:type="pct"/>
            <w:tcBorders>
              <w:top w:val="single" w:sz="4" w:space="0" w:color="auto"/>
              <w:left w:val="nil"/>
            </w:tcBorders>
          </w:tcPr>
          <w:p w14:paraId="6666BC9B" w14:textId="77777777" w:rsidR="00B46019" w:rsidRPr="009E1EF1" w:rsidRDefault="00B46019" w:rsidP="00B46019">
            <w:pPr>
              <w:jc w:val="center"/>
              <w:rPr>
                <w:rFonts w:ascii="Calibri" w:hAnsi="Calibri" w:cs="Times New Roman"/>
                <w:sz w:val="20"/>
                <w:szCs w:val="20"/>
              </w:rPr>
            </w:pPr>
          </w:p>
        </w:tc>
        <w:tc>
          <w:tcPr>
            <w:tcW w:w="558" w:type="pct"/>
            <w:tcBorders>
              <w:top w:val="single" w:sz="4" w:space="0" w:color="auto"/>
              <w:left w:val="nil"/>
              <w:right w:val="nil"/>
            </w:tcBorders>
          </w:tcPr>
          <w:p w14:paraId="0E5E6D57" w14:textId="77777777" w:rsidR="00B46019" w:rsidRPr="009E1EF1" w:rsidRDefault="00432A43" w:rsidP="00B46019">
            <w:pPr>
              <w:jc w:val="right"/>
              <w:rPr>
                <w:rFonts w:ascii="Calibri" w:hAnsi="Calibri" w:cs="Times New Roman"/>
                <w:b/>
                <w:bCs/>
                <w:sz w:val="20"/>
                <w:szCs w:val="20"/>
              </w:rPr>
            </w:pPr>
            <w:r w:rsidRPr="009E1EF1">
              <w:rPr>
                <w:rFonts w:ascii="Calibri" w:hAnsi="Calibri" w:cs="Times New Roman"/>
                <w:b/>
                <w:bCs/>
                <w:sz w:val="20"/>
                <w:szCs w:val="20"/>
              </w:rPr>
              <w:t>889.2</w:t>
            </w:r>
          </w:p>
        </w:tc>
        <w:tc>
          <w:tcPr>
            <w:tcW w:w="558" w:type="pct"/>
            <w:tcBorders>
              <w:top w:val="single" w:sz="4" w:space="0" w:color="auto"/>
              <w:left w:val="nil"/>
              <w:right w:val="nil"/>
            </w:tcBorders>
          </w:tcPr>
          <w:p w14:paraId="57954CB7" w14:textId="53B6D39C" w:rsidR="00B46019" w:rsidRPr="009E1EF1" w:rsidRDefault="00C50608" w:rsidP="00B46019">
            <w:pPr>
              <w:jc w:val="right"/>
              <w:rPr>
                <w:rFonts w:ascii="Calibri" w:hAnsi="Calibri" w:cs="Times New Roman"/>
                <w:b/>
                <w:bCs/>
                <w:sz w:val="20"/>
                <w:szCs w:val="20"/>
              </w:rPr>
            </w:pPr>
            <w:r w:rsidRPr="009E1EF1">
              <w:rPr>
                <w:rFonts w:ascii="Calibri" w:hAnsi="Calibri" w:cs="Times New Roman"/>
                <w:b/>
                <w:bCs/>
                <w:sz w:val="20"/>
                <w:szCs w:val="20"/>
              </w:rPr>
              <w:t>(</w:t>
            </w:r>
            <w:r w:rsidR="004E0CF6">
              <w:rPr>
                <w:rFonts w:ascii="Calibri" w:hAnsi="Calibri" w:cs="Times New Roman"/>
                <w:b/>
                <w:bCs/>
                <w:sz w:val="20"/>
                <w:szCs w:val="20"/>
              </w:rPr>
              <w:t>117.6</w:t>
            </w:r>
            <w:r w:rsidRPr="009E1EF1">
              <w:rPr>
                <w:rFonts w:ascii="Calibri" w:hAnsi="Calibri" w:cs="Times New Roman"/>
                <w:b/>
                <w:bCs/>
                <w:sz w:val="20"/>
                <w:szCs w:val="20"/>
              </w:rPr>
              <w:t>)</w:t>
            </w:r>
          </w:p>
        </w:tc>
        <w:tc>
          <w:tcPr>
            <w:tcW w:w="558" w:type="pct"/>
            <w:tcBorders>
              <w:top w:val="single" w:sz="4" w:space="0" w:color="auto"/>
              <w:left w:val="nil"/>
              <w:right w:val="nil"/>
            </w:tcBorders>
          </w:tcPr>
          <w:p w14:paraId="15ACE578" w14:textId="50763EA2" w:rsidR="00B46019" w:rsidRPr="009E1EF1" w:rsidRDefault="004E0CF6" w:rsidP="00B46019">
            <w:pPr>
              <w:jc w:val="right"/>
              <w:rPr>
                <w:rFonts w:ascii="Calibri" w:hAnsi="Calibri" w:cs="Times New Roman"/>
                <w:b/>
                <w:bCs/>
                <w:sz w:val="20"/>
                <w:szCs w:val="20"/>
              </w:rPr>
            </w:pPr>
            <w:r>
              <w:rPr>
                <w:rFonts w:ascii="Calibri" w:hAnsi="Calibri" w:cs="Times New Roman"/>
                <w:b/>
                <w:bCs/>
                <w:sz w:val="20"/>
                <w:szCs w:val="20"/>
              </w:rPr>
              <w:t>771.6</w:t>
            </w:r>
          </w:p>
        </w:tc>
        <w:tc>
          <w:tcPr>
            <w:tcW w:w="558" w:type="pct"/>
            <w:tcBorders>
              <w:top w:val="single" w:sz="4" w:space="0" w:color="auto"/>
              <w:left w:val="nil"/>
              <w:right w:val="nil"/>
            </w:tcBorders>
          </w:tcPr>
          <w:p w14:paraId="24EBF008"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425.4</w:t>
            </w:r>
          </w:p>
        </w:tc>
        <w:tc>
          <w:tcPr>
            <w:tcW w:w="558" w:type="pct"/>
            <w:tcBorders>
              <w:top w:val="single" w:sz="4" w:space="0" w:color="auto"/>
              <w:left w:val="nil"/>
              <w:right w:val="nil"/>
            </w:tcBorders>
          </w:tcPr>
          <w:p w14:paraId="0A6428AB"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(17.6)</w:t>
            </w:r>
          </w:p>
        </w:tc>
        <w:tc>
          <w:tcPr>
            <w:tcW w:w="551" w:type="pct"/>
            <w:tcBorders>
              <w:top w:val="single" w:sz="4" w:space="0" w:color="auto"/>
              <w:left w:val="nil"/>
              <w:right w:val="nil"/>
            </w:tcBorders>
          </w:tcPr>
          <w:p w14:paraId="3F78DFB8"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407.8</w:t>
            </w:r>
          </w:p>
        </w:tc>
      </w:tr>
      <w:tr w:rsidR="00B46019" w:rsidRPr="00D13FE8" w14:paraId="469C773C" w14:textId="77777777" w:rsidTr="00F242CD">
        <w:trPr>
          <w:trHeight w:val="211"/>
        </w:trPr>
        <w:tc>
          <w:tcPr>
            <w:tcW w:w="1316" w:type="pct"/>
            <w:tcBorders>
              <w:top w:val="nil"/>
              <w:right w:val="nil"/>
            </w:tcBorders>
          </w:tcPr>
          <w:p w14:paraId="6B20ACFD" w14:textId="77777777" w:rsidR="00B46019" w:rsidRPr="009E1EF1" w:rsidRDefault="00B46019" w:rsidP="00B46019">
            <w:pPr>
              <w:ind w:left="-90"/>
              <w:rPr>
                <w:rFonts w:ascii="Calibri" w:hAnsi="Calibri" w:cs="Times New Roman"/>
                <w:sz w:val="20"/>
                <w:szCs w:val="20"/>
              </w:rPr>
            </w:pPr>
          </w:p>
        </w:tc>
        <w:tc>
          <w:tcPr>
            <w:tcW w:w="343" w:type="pct"/>
            <w:tcBorders>
              <w:top w:val="nil"/>
              <w:left w:val="nil"/>
            </w:tcBorders>
          </w:tcPr>
          <w:p w14:paraId="5F9948BD" w14:textId="77777777" w:rsidR="00B46019" w:rsidRPr="009E1EF1" w:rsidRDefault="00B46019" w:rsidP="00B46019">
            <w:pPr>
              <w:jc w:val="center"/>
              <w:rPr>
                <w:rFonts w:ascii="Calibri" w:hAnsi="Calibri" w:cs="Times New Roman"/>
                <w:sz w:val="20"/>
                <w:szCs w:val="20"/>
              </w:rPr>
            </w:pPr>
          </w:p>
        </w:tc>
        <w:tc>
          <w:tcPr>
            <w:tcW w:w="558" w:type="pct"/>
            <w:tcBorders>
              <w:top w:val="nil"/>
              <w:left w:val="nil"/>
              <w:right w:val="nil"/>
            </w:tcBorders>
          </w:tcPr>
          <w:p w14:paraId="16886AFB" w14:textId="77777777" w:rsidR="00B46019" w:rsidRPr="009E1EF1" w:rsidRDefault="00B46019" w:rsidP="00B46019">
            <w:pPr>
              <w:jc w:val="right"/>
              <w:rPr>
                <w:rFonts w:ascii="Calibri" w:hAnsi="Calibri" w:cs="Times New Roman"/>
                <w:b/>
                <w:bCs/>
                <w:sz w:val="20"/>
                <w:szCs w:val="20"/>
              </w:rPr>
            </w:pPr>
          </w:p>
        </w:tc>
        <w:tc>
          <w:tcPr>
            <w:tcW w:w="558" w:type="pct"/>
            <w:tcBorders>
              <w:top w:val="nil"/>
              <w:left w:val="nil"/>
              <w:right w:val="nil"/>
            </w:tcBorders>
          </w:tcPr>
          <w:p w14:paraId="0A7CDD61" w14:textId="77777777" w:rsidR="00B46019" w:rsidRPr="009E1EF1" w:rsidRDefault="00B46019" w:rsidP="00B46019">
            <w:pPr>
              <w:jc w:val="right"/>
              <w:rPr>
                <w:rFonts w:ascii="Calibri" w:hAnsi="Calibri" w:cs="Times New Roman"/>
                <w:b/>
                <w:bCs/>
                <w:sz w:val="20"/>
                <w:szCs w:val="20"/>
              </w:rPr>
            </w:pPr>
          </w:p>
        </w:tc>
        <w:tc>
          <w:tcPr>
            <w:tcW w:w="558" w:type="pct"/>
            <w:tcBorders>
              <w:top w:val="nil"/>
              <w:left w:val="nil"/>
              <w:right w:val="nil"/>
            </w:tcBorders>
          </w:tcPr>
          <w:p w14:paraId="73457C92" w14:textId="77777777" w:rsidR="00B46019" w:rsidRPr="009E1EF1" w:rsidRDefault="00B46019" w:rsidP="00B46019">
            <w:pPr>
              <w:jc w:val="right"/>
              <w:rPr>
                <w:rFonts w:ascii="Calibri" w:hAnsi="Calibri" w:cs="Times New Roman"/>
                <w:b/>
                <w:bCs/>
                <w:sz w:val="20"/>
                <w:szCs w:val="20"/>
              </w:rPr>
            </w:pPr>
          </w:p>
        </w:tc>
        <w:tc>
          <w:tcPr>
            <w:tcW w:w="558" w:type="pct"/>
            <w:tcBorders>
              <w:top w:val="nil"/>
              <w:left w:val="nil"/>
              <w:right w:val="nil"/>
            </w:tcBorders>
          </w:tcPr>
          <w:p w14:paraId="4BC8DEEE" w14:textId="77777777" w:rsidR="00B46019" w:rsidRPr="009E1EF1" w:rsidRDefault="00B46019" w:rsidP="00B46019">
            <w:pPr>
              <w:jc w:val="right"/>
              <w:rPr>
                <w:rFonts w:ascii="Calibri" w:hAnsi="Calibri" w:cs="Times New Roman"/>
                <w:sz w:val="20"/>
                <w:szCs w:val="20"/>
              </w:rPr>
            </w:pPr>
          </w:p>
        </w:tc>
        <w:tc>
          <w:tcPr>
            <w:tcW w:w="558" w:type="pct"/>
            <w:tcBorders>
              <w:top w:val="nil"/>
              <w:left w:val="nil"/>
              <w:right w:val="nil"/>
            </w:tcBorders>
          </w:tcPr>
          <w:p w14:paraId="741D2DE5" w14:textId="77777777" w:rsidR="00B46019" w:rsidRPr="009E1EF1" w:rsidRDefault="00B46019" w:rsidP="00B46019">
            <w:pPr>
              <w:jc w:val="right"/>
              <w:rPr>
                <w:rFonts w:ascii="Calibri" w:hAnsi="Calibri" w:cs="Times New Roman"/>
                <w:sz w:val="20"/>
                <w:szCs w:val="20"/>
              </w:rPr>
            </w:pPr>
          </w:p>
        </w:tc>
        <w:tc>
          <w:tcPr>
            <w:tcW w:w="551" w:type="pct"/>
            <w:tcBorders>
              <w:top w:val="nil"/>
              <w:left w:val="nil"/>
              <w:right w:val="nil"/>
            </w:tcBorders>
          </w:tcPr>
          <w:p w14:paraId="1E769770" w14:textId="77777777" w:rsidR="00B46019" w:rsidRPr="009E1EF1" w:rsidRDefault="00B46019" w:rsidP="00B46019">
            <w:pPr>
              <w:jc w:val="right"/>
              <w:rPr>
                <w:rFonts w:ascii="Calibri" w:hAnsi="Calibri" w:cs="Times New Roman"/>
                <w:sz w:val="20"/>
                <w:szCs w:val="20"/>
              </w:rPr>
            </w:pPr>
          </w:p>
        </w:tc>
      </w:tr>
      <w:tr w:rsidR="00B46019" w:rsidRPr="00D13FE8" w14:paraId="19BF1C9D" w14:textId="77777777" w:rsidTr="00F242CD">
        <w:trPr>
          <w:trHeight w:val="224"/>
        </w:trPr>
        <w:tc>
          <w:tcPr>
            <w:tcW w:w="1316" w:type="pct"/>
            <w:tcBorders>
              <w:top w:val="nil"/>
              <w:right w:val="nil"/>
            </w:tcBorders>
          </w:tcPr>
          <w:p w14:paraId="7B970093" w14:textId="77777777" w:rsidR="00B46019" w:rsidRPr="009E1EF1" w:rsidRDefault="00B46019" w:rsidP="00B46019">
            <w:pPr>
              <w:ind w:left="-90"/>
              <w:rPr>
                <w:rFonts w:ascii="Calibri" w:hAnsi="Calibri" w:cs="Times New Roman"/>
                <w:sz w:val="20"/>
                <w:szCs w:val="20"/>
              </w:rPr>
            </w:pPr>
            <w:r w:rsidRPr="009E1EF1">
              <w:rPr>
                <w:rFonts w:ascii="Calibri" w:hAnsi="Calibri" w:cs="Times New Roman"/>
                <w:sz w:val="20"/>
                <w:szCs w:val="20"/>
              </w:rPr>
              <w:t>Depreciation and amortisation</w:t>
            </w:r>
          </w:p>
        </w:tc>
        <w:tc>
          <w:tcPr>
            <w:tcW w:w="343" w:type="pct"/>
            <w:tcBorders>
              <w:top w:val="nil"/>
              <w:left w:val="nil"/>
            </w:tcBorders>
          </w:tcPr>
          <w:p w14:paraId="6AFE080D" w14:textId="6923DAF0" w:rsidR="00B46019" w:rsidRPr="009E1EF1" w:rsidRDefault="0005253C" w:rsidP="00B46019">
            <w:pPr>
              <w:jc w:val="center"/>
              <w:rPr>
                <w:rFonts w:ascii="Calibri" w:hAnsi="Calibri" w:cs="Times New Roman"/>
                <w:sz w:val="20"/>
                <w:szCs w:val="20"/>
              </w:rPr>
            </w:pPr>
            <w:r>
              <w:rPr>
                <w:rFonts w:ascii="Calibri" w:hAnsi="Calibri" w:cs="Times New Roman"/>
                <w:sz w:val="20"/>
                <w:szCs w:val="20"/>
              </w:rPr>
              <w:t>5</w:t>
            </w:r>
          </w:p>
        </w:tc>
        <w:tc>
          <w:tcPr>
            <w:tcW w:w="558" w:type="pct"/>
            <w:tcBorders>
              <w:top w:val="nil"/>
              <w:left w:val="nil"/>
              <w:right w:val="nil"/>
            </w:tcBorders>
          </w:tcPr>
          <w:p w14:paraId="2E87D648" w14:textId="77777777" w:rsidR="00B46019" w:rsidRPr="009E1EF1" w:rsidRDefault="00C50608" w:rsidP="00B46019">
            <w:pPr>
              <w:jc w:val="right"/>
              <w:rPr>
                <w:rFonts w:ascii="Calibri" w:hAnsi="Calibri" w:cs="Times New Roman"/>
                <w:b/>
                <w:bCs/>
                <w:sz w:val="20"/>
                <w:szCs w:val="20"/>
              </w:rPr>
            </w:pPr>
            <w:r w:rsidRPr="009E1EF1">
              <w:rPr>
                <w:rFonts w:ascii="Calibri" w:hAnsi="Calibri" w:cs="Times New Roman"/>
                <w:b/>
                <w:bCs/>
                <w:sz w:val="20"/>
                <w:szCs w:val="20"/>
              </w:rPr>
              <w:t>(213.2)</w:t>
            </w:r>
          </w:p>
        </w:tc>
        <w:tc>
          <w:tcPr>
            <w:tcW w:w="558" w:type="pct"/>
            <w:tcBorders>
              <w:top w:val="nil"/>
              <w:left w:val="nil"/>
              <w:right w:val="nil"/>
            </w:tcBorders>
          </w:tcPr>
          <w:p w14:paraId="2C344FDD" w14:textId="7BA48B38" w:rsidR="00B46019" w:rsidRPr="009E1EF1" w:rsidRDefault="00C50608" w:rsidP="00B46019">
            <w:pPr>
              <w:jc w:val="right"/>
              <w:rPr>
                <w:rFonts w:ascii="Calibri" w:hAnsi="Calibri" w:cs="Times New Roman"/>
                <w:b/>
                <w:bCs/>
                <w:sz w:val="20"/>
                <w:szCs w:val="20"/>
              </w:rPr>
            </w:pPr>
            <w:r w:rsidRPr="009E1EF1">
              <w:rPr>
                <w:rFonts w:ascii="Calibri" w:hAnsi="Calibri" w:cs="Times New Roman"/>
                <w:b/>
                <w:bCs/>
                <w:sz w:val="20"/>
                <w:szCs w:val="20"/>
              </w:rPr>
              <w:t>(4</w:t>
            </w:r>
            <w:r w:rsidR="00830975">
              <w:rPr>
                <w:rFonts w:ascii="Calibri" w:hAnsi="Calibri" w:cs="Times New Roman"/>
                <w:b/>
                <w:bCs/>
                <w:sz w:val="20"/>
                <w:szCs w:val="20"/>
              </w:rPr>
              <w:t>32.3</w:t>
            </w:r>
            <w:r w:rsidRPr="009E1EF1">
              <w:rPr>
                <w:rFonts w:ascii="Calibri" w:hAnsi="Calibri" w:cs="Times New Roman"/>
                <w:b/>
                <w:bCs/>
                <w:sz w:val="20"/>
                <w:szCs w:val="20"/>
              </w:rPr>
              <w:t>)</w:t>
            </w:r>
          </w:p>
        </w:tc>
        <w:tc>
          <w:tcPr>
            <w:tcW w:w="558" w:type="pct"/>
            <w:tcBorders>
              <w:top w:val="nil"/>
              <w:left w:val="nil"/>
              <w:right w:val="nil"/>
            </w:tcBorders>
          </w:tcPr>
          <w:p w14:paraId="6DE8A49A" w14:textId="626D512D" w:rsidR="00B46019" w:rsidRPr="009E1EF1" w:rsidRDefault="00FE3A25" w:rsidP="00B46019">
            <w:pPr>
              <w:jc w:val="right"/>
              <w:rPr>
                <w:rFonts w:ascii="Calibri" w:hAnsi="Calibri" w:cs="Times New Roman"/>
                <w:b/>
                <w:bCs/>
                <w:sz w:val="20"/>
                <w:szCs w:val="20"/>
              </w:rPr>
            </w:pPr>
            <w:r>
              <w:rPr>
                <w:rFonts w:ascii="Calibri" w:hAnsi="Calibri" w:cs="Times New Roman"/>
                <w:b/>
                <w:bCs/>
                <w:sz w:val="20"/>
                <w:szCs w:val="20"/>
              </w:rPr>
              <w:t>(645.5)</w:t>
            </w:r>
          </w:p>
        </w:tc>
        <w:tc>
          <w:tcPr>
            <w:tcW w:w="558" w:type="pct"/>
            <w:tcBorders>
              <w:top w:val="nil"/>
              <w:left w:val="nil"/>
              <w:right w:val="nil"/>
            </w:tcBorders>
          </w:tcPr>
          <w:p w14:paraId="10FFA78D"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(144.8)</w:t>
            </w:r>
          </w:p>
        </w:tc>
        <w:tc>
          <w:tcPr>
            <w:tcW w:w="558" w:type="pct"/>
            <w:tcBorders>
              <w:top w:val="nil"/>
              <w:left w:val="nil"/>
              <w:right w:val="nil"/>
            </w:tcBorders>
          </w:tcPr>
          <w:p w14:paraId="3ACB8C96"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(113.1)</w:t>
            </w:r>
          </w:p>
        </w:tc>
        <w:tc>
          <w:tcPr>
            <w:tcW w:w="551" w:type="pct"/>
            <w:tcBorders>
              <w:top w:val="nil"/>
              <w:left w:val="nil"/>
              <w:right w:val="nil"/>
            </w:tcBorders>
          </w:tcPr>
          <w:p w14:paraId="2DDD3175"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(257.9)</w:t>
            </w:r>
          </w:p>
        </w:tc>
      </w:tr>
      <w:tr w:rsidR="00B46019" w:rsidRPr="00D13FE8" w14:paraId="50FD6DD5" w14:textId="77777777" w:rsidTr="00FC5784">
        <w:trPr>
          <w:trHeight w:val="224"/>
        </w:trPr>
        <w:tc>
          <w:tcPr>
            <w:tcW w:w="1316" w:type="pct"/>
            <w:tcBorders>
              <w:bottom w:val="single" w:sz="4" w:space="0" w:color="auto"/>
              <w:right w:val="nil"/>
            </w:tcBorders>
          </w:tcPr>
          <w:p w14:paraId="53B974F9" w14:textId="77777777" w:rsidR="00B46019" w:rsidRPr="009E1EF1" w:rsidRDefault="00B46019" w:rsidP="00B46019">
            <w:pPr>
              <w:ind w:left="-90"/>
              <w:rPr>
                <w:rFonts w:ascii="Calibri" w:hAnsi="Calibri" w:cs="Times New Roman"/>
                <w:sz w:val="20"/>
                <w:szCs w:val="20"/>
              </w:rPr>
            </w:pPr>
            <w:r w:rsidRPr="009E1EF1">
              <w:rPr>
                <w:rFonts w:ascii="Calibri" w:hAnsi="Calibri" w:cs="Times New Roman"/>
                <w:sz w:val="20"/>
                <w:szCs w:val="20"/>
              </w:rPr>
              <w:t>Impairment</w:t>
            </w:r>
          </w:p>
        </w:tc>
        <w:tc>
          <w:tcPr>
            <w:tcW w:w="343" w:type="pct"/>
            <w:tcBorders>
              <w:left w:val="nil"/>
              <w:bottom w:val="single" w:sz="4" w:space="0" w:color="auto"/>
            </w:tcBorders>
          </w:tcPr>
          <w:p w14:paraId="0CC9484E" w14:textId="647BD96A" w:rsidR="00B46019" w:rsidRPr="009E1EF1" w:rsidRDefault="00EB12AB" w:rsidP="00B46019">
            <w:pPr>
              <w:jc w:val="center"/>
              <w:rPr>
                <w:rFonts w:ascii="Calibri" w:hAnsi="Calibri" w:cs="Times New Roman"/>
                <w:sz w:val="20"/>
                <w:szCs w:val="20"/>
              </w:rPr>
            </w:pPr>
            <w:r>
              <w:rPr>
                <w:rFonts w:ascii="Calibri" w:hAnsi="Calibri" w:cs="Times New Roman"/>
                <w:sz w:val="20"/>
                <w:szCs w:val="20"/>
              </w:rPr>
              <w:t>5</w:t>
            </w:r>
          </w:p>
        </w:tc>
        <w:tc>
          <w:tcPr>
            <w:tcW w:w="558" w:type="pct"/>
            <w:tcBorders>
              <w:left w:val="nil"/>
              <w:bottom w:val="single" w:sz="4" w:space="0" w:color="auto"/>
              <w:right w:val="nil"/>
            </w:tcBorders>
            <w:shd w:val="clear" w:color="auto" w:fill="auto"/>
          </w:tcPr>
          <w:p w14:paraId="20E795A1" w14:textId="77777777" w:rsidR="00B46019" w:rsidRPr="009E1EF1" w:rsidRDefault="00C50608" w:rsidP="00B46019">
            <w:pPr>
              <w:jc w:val="right"/>
              <w:rPr>
                <w:rFonts w:ascii="Calibri" w:hAnsi="Calibri" w:cs="Times New Roman"/>
                <w:b/>
                <w:bCs/>
                <w:sz w:val="20"/>
                <w:szCs w:val="20"/>
              </w:rPr>
            </w:pPr>
            <w:r w:rsidRPr="009E1EF1">
              <w:rPr>
                <w:rFonts w:ascii="Calibri" w:hAnsi="Calibri" w:cs="Times New Roman"/>
                <w:b/>
                <w:bCs/>
                <w:sz w:val="20"/>
                <w:szCs w:val="20"/>
              </w:rPr>
              <w:t>-</w:t>
            </w:r>
          </w:p>
        </w:tc>
        <w:tc>
          <w:tcPr>
            <w:tcW w:w="558" w:type="pct"/>
            <w:tcBorders>
              <w:left w:val="nil"/>
              <w:bottom w:val="single" w:sz="4" w:space="0" w:color="auto"/>
              <w:right w:val="nil"/>
            </w:tcBorders>
          </w:tcPr>
          <w:p w14:paraId="6F640B4A" w14:textId="16D00950" w:rsidR="00B46019" w:rsidRPr="009E1EF1" w:rsidRDefault="00830975" w:rsidP="00B46019">
            <w:pPr>
              <w:jc w:val="right"/>
              <w:rPr>
                <w:rFonts w:ascii="Calibri" w:hAnsi="Calibri" w:cs="Times New Roman"/>
                <w:b/>
                <w:bCs/>
                <w:sz w:val="20"/>
                <w:szCs w:val="20"/>
              </w:rPr>
            </w:pPr>
            <w:r>
              <w:rPr>
                <w:rFonts w:ascii="Calibri" w:hAnsi="Calibri" w:cs="Times New Roman"/>
                <w:b/>
                <w:bCs/>
                <w:sz w:val="20"/>
                <w:szCs w:val="20"/>
              </w:rPr>
              <w:t>(22.6)</w:t>
            </w:r>
          </w:p>
        </w:tc>
        <w:tc>
          <w:tcPr>
            <w:tcW w:w="558" w:type="pct"/>
            <w:tcBorders>
              <w:left w:val="nil"/>
              <w:bottom w:val="single" w:sz="4" w:space="0" w:color="auto"/>
              <w:right w:val="nil"/>
            </w:tcBorders>
          </w:tcPr>
          <w:p w14:paraId="6C1212DC" w14:textId="4601ECFF" w:rsidR="00B46019" w:rsidRPr="009E1EF1" w:rsidRDefault="00830975" w:rsidP="00B46019">
            <w:pPr>
              <w:jc w:val="right"/>
              <w:rPr>
                <w:rFonts w:ascii="Calibri" w:hAnsi="Calibri" w:cs="Times New Roman"/>
                <w:b/>
                <w:bCs/>
                <w:sz w:val="20"/>
                <w:szCs w:val="20"/>
              </w:rPr>
            </w:pPr>
            <w:r>
              <w:rPr>
                <w:rFonts w:ascii="Calibri" w:hAnsi="Calibri" w:cs="Times New Roman"/>
                <w:b/>
                <w:bCs/>
                <w:sz w:val="20"/>
                <w:szCs w:val="20"/>
              </w:rPr>
              <w:t>(22.6)</w:t>
            </w:r>
          </w:p>
        </w:tc>
        <w:tc>
          <w:tcPr>
            <w:tcW w:w="558" w:type="pct"/>
            <w:tcBorders>
              <w:left w:val="nil"/>
              <w:bottom w:val="single" w:sz="4" w:space="0" w:color="auto"/>
              <w:right w:val="nil"/>
            </w:tcBorders>
          </w:tcPr>
          <w:p w14:paraId="0C6A813B"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w:t>
            </w:r>
          </w:p>
        </w:tc>
        <w:tc>
          <w:tcPr>
            <w:tcW w:w="558" w:type="pct"/>
            <w:tcBorders>
              <w:left w:val="nil"/>
              <w:bottom w:val="single" w:sz="4" w:space="0" w:color="auto"/>
              <w:right w:val="nil"/>
            </w:tcBorders>
          </w:tcPr>
          <w:p w14:paraId="6CEC58EC"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w:t>
            </w:r>
          </w:p>
        </w:tc>
        <w:tc>
          <w:tcPr>
            <w:tcW w:w="551" w:type="pct"/>
            <w:tcBorders>
              <w:left w:val="nil"/>
              <w:bottom w:val="single" w:sz="4" w:space="0" w:color="auto"/>
              <w:right w:val="nil"/>
            </w:tcBorders>
          </w:tcPr>
          <w:p w14:paraId="421C412F"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w:t>
            </w:r>
          </w:p>
        </w:tc>
      </w:tr>
      <w:tr w:rsidR="00B46019" w:rsidRPr="00D13FE8" w14:paraId="485CAED2" w14:textId="77777777" w:rsidTr="00E546DF">
        <w:trPr>
          <w:trHeight w:val="105"/>
        </w:trPr>
        <w:tc>
          <w:tcPr>
            <w:tcW w:w="1316" w:type="pct"/>
            <w:tcBorders>
              <w:top w:val="single" w:sz="4" w:space="0" w:color="auto"/>
              <w:bottom w:val="single" w:sz="4" w:space="0" w:color="auto"/>
              <w:right w:val="nil"/>
            </w:tcBorders>
          </w:tcPr>
          <w:p w14:paraId="256B6257" w14:textId="77777777" w:rsidR="00B46019" w:rsidRPr="009E1EF1" w:rsidRDefault="00B46019" w:rsidP="00B46019">
            <w:pPr>
              <w:ind w:left="-90"/>
              <w:rPr>
                <w:rFonts w:ascii="Calibri" w:hAnsi="Calibri" w:cs="Times New Roman"/>
                <w:b/>
                <w:sz w:val="20"/>
                <w:szCs w:val="20"/>
              </w:rPr>
            </w:pPr>
            <w:bookmarkStart w:id="15" w:name="_Hlk31958632"/>
            <w:r w:rsidRPr="009E1EF1">
              <w:rPr>
                <w:rFonts w:ascii="Calibri" w:hAnsi="Calibri" w:cs="Times New Roman"/>
                <w:b/>
                <w:sz w:val="20"/>
                <w:szCs w:val="20"/>
              </w:rPr>
              <w:t xml:space="preserve">Operating profit </w:t>
            </w:r>
          </w:p>
        </w:tc>
        <w:tc>
          <w:tcPr>
            <w:tcW w:w="343" w:type="pct"/>
            <w:tcBorders>
              <w:top w:val="single" w:sz="4" w:space="0" w:color="auto"/>
              <w:left w:val="nil"/>
              <w:bottom w:val="single" w:sz="4" w:space="0" w:color="auto"/>
            </w:tcBorders>
          </w:tcPr>
          <w:p w14:paraId="23A874E8" w14:textId="77777777" w:rsidR="00B46019" w:rsidRPr="009E1EF1" w:rsidRDefault="00B46019" w:rsidP="00B46019">
            <w:pPr>
              <w:jc w:val="center"/>
              <w:rPr>
                <w:rFonts w:ascii="Calibri" w:hAnsi="Calibri" w:cs="Times New Roman"/>
                <w:sz w:val="20"/>
                <w:szCs w:val="20"/>
              </w:rPr>
            </w:pPr>
          </w:p>
        </w:tc>
        <w:tc>
          <w:tcPr>
            <w:tcW w:w="558" w:type="pct"/>
            <w:tcBorders>
              <w:top w:val="single" w:sz="4" w:space="0" w:color="auto"/>
              <w:left w:val="nil"/>
              <w:bottom w:val="single" w:sz="4" w:space="0" w:color="auto"/>
              <w:right w:val="nil"/>
            </w:tcBorders>
          </w:tcPr>
          <w:p w14:paraId="10999ED5" w14:textId="77777777" w:rsidR="00B46019" w:rsidRPr="009E1EF1" w:rsidRDefault="00C50608" w:rsidP="00B46019">
            <w:pPr>
              <w:jc w:val="right"/>
              <w:rPr>
                <w:rFonts w:ascii="Calibri" w:hAnsi="Calibri" w:cs="Times New Roman"/>
                <w:b/>
                <w:bCs/>
                <w:sz w:val="20"/>
                <w:szCs w:val="20"/>
              </w:rPr>
            </w:pPr>
            <w:r w:rsidRPr="009E1EF1">
              <w:rPr>
                <w:rFonts w:ascii="Calibri" w:hAnsi="Calibri" w:cs="Times New Roman"/>
                <w:b/>
                <w:bCs/>
                <w:sz w:val="20"/>
                <w:szCs w:val="20"/>
              </w:rPr>
              <w:t>67</w:t>
            </w:r>
            <w:r w:rsidR="00432A43" w:rsidRPr="009E1EF1">
              <w:rPr>
                <w:rFonts w:ascii="Calibri" w:hAnsi="Calibri" w:cs="Times New Roman"/>
                <w:b/>
                <w:bCs/>
                <w:sz w:val="20"/>
                <w:szCs w:val="20"/>
              </w:rPr>
              <w:t>6</w:t>
            </w:r>
            <w:r w:rsidRPr="009E1EF1">
              <w:rPr>
                <w:rFonts w:ascii="Calibri" w:hAnsi="Calibri" w:cs="Times New Roman"/>
                <w:b/>
                <w:bCs/>
                <w:sz w:val="20"/>
                <w:szCs w:val="20"/>
              </w:rPr>
              <w:t>.0</w:t>
            </w:r>
          </w:p>
        </w:tc>
        <w:tc>
          <w:tcPr>
            <w:tcW w:w="558" w:type="pct"/>
            <w:tcBorders>
              <w:top w:val="single" w:sz="4" w:space="0" w:color="auto"/>
              <w:left w:val="nil"/>
              <w:bottom w:val="single" w:sz="4" w:space="0" w:color="auto"/>
              <w:right w:val="nil"/>
            </w:tcBorders>
          </w:tcPr>
          <w:p w14:paraId="706F0DD8" w14:textId="5481A048" w:rsidR="00B46019" w:rsidRPr="009E1EF1" w:rsidRDefault="00C50608" w:rsidP="00B46019">
            <w:pPr>
              <w:jc w:val="right"/>
              <w:rPr>
                <w:rFonts w:ascii="Calibri" w:hAnsi="Calibri" w:cs="Times New Roman"/>
                <w:b/>
                <w:bCs/>
                <w:sz w:val="20"/>
                <w:szCs w:val="20"/>
              </w:rPr>
            </w:pPr>
            <w:r w:rsidRPr="009E1EF1">
              <w:rPr>
                <w:rFonts w:ascii="Calibri" w:hAnsi="Calibri" w:cs="Times New Roman"/>
                <w:b/>
                <w:bCs/>
                <w:sz w:val="20"/>
                <w:szCs w:val="20"/>
              </w:rPr>
              <w:t>(</w:t>
            </w:r>
            <w:r w:rsidR="004E0CF6">
              <w:rPr>
                <w:rFonts w:ascii="Calibri" w:hAnsi="Calibri" w:cs="Times New Roman"/>
                <w:b/>
                <w:bCs/>
                <w:sz w:val="20"/>
                <w:szCs w:val="20"/>
              </w:rPr>
              <w:t>572.5</w:t>
            </w:r>
            <w:r w:rsidRPr="009E1EF1">
              <w:rPr>
                <w:rFonts w:ascii="Calibri" w:hAnsi="Calibri" w:cs="Times New Roman"/>
                <w:b/>
                <w:bCs/>
                <w:sz w:val="20"/>
                <w:szCs w:val="20"/>
              </w:rPr>
              <w:t>)</w:t>
            </w:r>
          </w:p>
        </w:tc>
        <w:tc>
          <w:tcPr>
            <w:tcW w:w="558" w:type="pct"/>
            <w:tcBorders>
              <w:top w:val="single" w:sz="4" w:space="0" w:color="auto"/>
              <w:left w:val="nil"/>
              <w:bottom w:val="single" w:sz="4" w:space="0" w:color="auto"/>
              <w:right w:val="nil"/>
            </w:tcBorders>
          </w:tcPr>
          <w:p w14:paraId="6F7307B5" w14:textId="21BCC715" w:rsidR="00B46019" w:rsidRPr="009E1EF1" w:rsidRDefault="004E0CF6" w:rsidP="00B46019">
            <w:pPr>
              <w:jc w:val="right"/>
              <w:rPr>
                <w:rFonts w:ascii="Calibri" w:hAnsi="Calibri" w:cs="Times New Roman"/>
                <w:b/>
                <w:bCs/>
                <w:sz w:val="20"/>
                <w:szCs w:val="20"/>
              </w:rPr>
            </w:pPr>
            <w:r>
              <w:rPr>
                <w:rFonts w:ascii="Calibri" w:hAnsi="Calibri" w:cs="Times New Roman"/>
                <w:b/>
                <w:bCs/>
                <w:sz w:val="20"/>
                <w:szCs w:val="20"/>
              </w:rPr>
              <w:t>103.5</w:t>
            </w:r>
          </w:p>
        </w:tc>
        <w:tc>
          <w:tcPr>
            <w:tcW w:w="558" w:type="pct"/>
            <w:tcBorders>
              <w:top w:val="single" w:sz="4" w:space="0" w:color="auto"/>
              <w:left w:val="nil"/>
              <w:bottom w:val="single" w:sz="4" w:space="0" w:color="auto"/>
              <w:right w:val="nil"/>
            </w:tcBorders>
          </w:tcPr>
          <w:p w14:paraId="2AFBAEDB"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280.6</w:t>
            </w:r>
          </w:p>
        </w:tc>
        <w:tc>
          <w:tcPr>
            <w:tcW w:w="558" w:type="pct"/>
            <w:tcBorders>
              <w:top w:val="single" w:sz="4" w:space="0" w:color="auto"/>
              <w:left w:val="nil"/>
              <w:bottom w:val="single" w:sz="4" w:space="0" w:color="auto"/>
              <w:right w:val="nil"/>
            </w:tcBorders>
          </w:tcPr>
          <w:p w14:paraId="146FC407"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(130.7)</w:t>
            </w:r>
          </w:p>
        </w:tc>
        <w:tc>
          <w:tcPr>
            <w:tcW w:w="551" w:type="pct"/>
            <w:tcBorders>
              <w:top w:val="single" w:sz="4" w:space="0" w:color="auto"/>
              <w:left w:val="nil"/>
              <w:bottom w:val="single" w:sz="4" w:space="0" w:color="auto"/>
              <w:right w:val="nil"/>
            </w:tcBorders>
          </w:tcPr>
          <w:p w14:paraId="1EC00A6D"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149.9</w:t>
            </w:r>
          </w:p>
        </w:tc>
      </w:tr>
      <w:tr w:rsidR="00B46019" w:rsidRPr="00D13FE8" w14:paraId="6CF014B9" w14:textId="77777777" w:rsidTr="00E546DF">
        <w:trPr>
          <w:trHeight w:val="196"/>
        </w:trPr>
        <w:tc>
          <w:tcPr>
            <w:tcW w:w="1316" w:type="pct"/>
            <w:tcBorders>
              <w:top w:val="nil"/>
              <w:right w:val="nil"/>
            </w:tcBorders>
          </w:tcPr>
          <w:p w14:paraId="26AB831C" w14:textId="77777777" w:rsidR="00B46019" w:rsidRPr="009E1EF1" w:rsidRDefault="00B46019" w:rsidP="00B46019">
            <w:pPr>
              <w:ind w:left="-90"/>
              <w:rPr>
                <w:rFonts w:ascii="Calibri" w:hAnsi="Calibri" w:cs="Times New Roman"/>
                <w:sz w:val="20"/>
                <w:szCs w:val="20"/>
              </w:rPr>
            </w:pPr>
          </w:p>
        </w:tc>
        <w:tc>
          <w:tcPr>
            <w:tcW w:w="343" w:type="pct"/>
            <w:tcBorders>
              <w:top w:val="nil"/>
              <w:left w:val="nil"/>
            </w:tcBorders>
          </w:tcPr>
          <w:p w14:paraId="1CD19454" w14:textId="77777777" w:rsidR="00B46019" w:rsidRPr="009E1EF1" w:rsidRDefault="00B46019" w:rsidP="00B46019">
            <w:pPr>
              <w:jc w:val="center"/>
              <w:rPr>
                <w:rFonts w:ascii="Calibri" w:hAnsi="Calibri" w:cs="Times New Roman"/>
                <w:sz w:val="20"/>
                <w:szCs w:val="20"/>
              </w:rPr>
            </w:pPr>
          </w:p>
        </w:tc>
        <w:tc>
          <w:tcPr>
            <w:tcW w:w="558" w:type="pct"/>
            <w:tcBorders>
              <w:top w:val="nil"/>
              <w:left w:val="nil"/>
              <w:right w:val="nil"/>
            </w:tcBorders>
          </w:tcPr>
          <w:p w14:paraId="2F34151C" w14:textId="77777777" w:rsidR="00B46019" w:rsidRPr="009E1EF1" w:rsidRDefault="00B46019" w:rsidP="00B46019">
            <w:pPr>
              <w:jc w:val="right"/>
              <w:rPr>
                <w:rFonts w:ascii="Calibri" w:hAnsi="Calibri" w:cs="Times New Roman"/>
                <w:b/>
                <w:bCs/>
                <w:sz w:val="20"/>
                <w:szCs w:val="20"/>
              </w:rPr>
            </w:pPr>
          </w:p>
        </w:tc>
        <w:tc>
          <w:tcPr>
            <w:tcW w:w="558" w:type="pct"/>
            <w:tcBorders>
              <w:top w:val="nil"/>
              <w:left w:val="nil"/>
              <w:right w:val="nil"/>
            </w:tcBorders>
          </w:tcPr>
          <w:p w14:paraId="7C1AAEA8" w14:textId="77777777" w:rsidR="00B46019" w:rsidRPr="009E1EF1" w:rsidRDefault="00B46019" w:rsidP="00B46019">
            <w:pPr>
              <w:jc w:val="right"/>
              <w:rPr>
                <w:rFonts w:ascii="Calibri" w:hAnsi="Calibri" w:cs="Times New Roman"/>
                <w:b/>
                <w:bCs/>
                <w:sz w:val="20"/>
                <w:szCs w:val="20"/>
              </w:rPr>
            </w:pPr>
          </w:p>
        </w:tc>
        <w:tc>
          <w:tcPr>
            <w:tcW w:w="558" w:type="pct"/>
            <w:tcBorders>
              <w:top w:val="nil"/>
              <w:left w:val="nil"/>
              <w:right w:val="nil"/>
            </w:tcBorders>
          </w:tcPr>
          <w:p w14:paraId="26AB5AEB" w14:textId="77777777" w:rsidR="00B46019" w:rsidRPr="009E1EF1" w:rsidRDefault="00B46019" w:rsidP="00B46019">
            <w:pPr>
              <w:jc w:val="right"/>
              <w:rPr>
                <w:rFonts w:ascii="Calibri" w:hAnsi="Calibri" w:cs="Times New Roman"/>
                <w:b/>
                <w:bCs/>
                <w:sz w:val="20"/>
                <w:szCs w:val="20"/>
              </w:rPr>
            </w:pPr>
          </w:p>
        </w:tc>
        <w:tc>
          <w:tcPr>
            <w:tcW w:w="558" w:type="pct"/>
            <w:tcBorders>
              <w:top w:val="nil"/>
              <w:left w:val="nil"/>
              <w:right w:val="nil"/>
            </w:tcBorders>
          </w:tcPr>
          <w:p w14:paraId="16CBB4D4" w14:textId="77777777" w:rsidR="00B46019" w:rsidRPr="009E1EF1" w:rsidRDefault="00B46019" w:rsidP="00B46019">
            <w:pPr>
              <w:jc w:val="right"/>
              <w:rPr>
                <w:rFonts w:ascii="Calibri" w:hAnsi="Calibri" w:cs="Times New Roman"/>
                <w:sz w:val="20"/>
                <w:szCs w:val="20"/>
              </w:rPr>
            </w:pPr>
          </w:p>
        </w:tc>
        <w:tc>
          <w:tcPr>
            <w:tcW w:w="558" w:type="pct"/>
            <w:tcBorders>
              <w:top w:val="nil"/>
              <w:left w:val="nil"/>
              <w:right w:val="nil"/>
            </w:tcBorders>
          </w:tcPr>
          <w:p w14:paraId="1FE4D91F" w14:textId="77777777" w:rsidR="00B46019" w:rsidRPr="009E1EF1" w:rsidRDefault="00B46019" w:rsidP="00B46019">
            <w:pPr>
              <w:jc w:val="right"/>
              <w:rPr>
                <w:rFonts w:ascii="Calibri" w:hAnsi="Calibri" w:cs="Times New Roman"/>
                <w:sz w:val="20"/>
                <w:szCs w:val="20"/>
              </w:rPr>
            </w:pPr>
          </w:p>
        </w:tc>
        <w:tc>
          <w:tcPr>
            <w:tcW w:w="551" w:type="pct"/>
            <w:tcBorders>
              <w:top w:val="nil"/>
              <w:left w:val="nil"/>
              <w:right w:val="nil"/>
            </w:tcBorders>
          </w:tcPr>
          <w:p w14:paraId="296A4544" w14:textId="77777777" w:rsidR="00B46019" w:rsidRPr="009E1EF1" w:rsidRDefault="00B46019" w:rsidP="00B46019">
            <w:pPr>
              <w:jc w:val="right"/>
              <w:rPr>
                <w:rFonts w:ascii="Calibri" w:hAnsi="Calibri" w:cs="Times New Roman"/>
                <w:sz w:val="20"/>
                <w:szCs w:val="20"/>
              </w:rPr>
            </w:pPr>
          </w:p>
        </w:tc>
      </w:tr>
      <w:tr w:rsidR="00B46019" w:rsidRPr="00D13FE8" w14:paraId="45DD4D35" w14:textId="77777777" w:rsidTr="00E546DF">
        <w:trPr>
          <w:trHeight w:val="211"/>
        </w:trPr>
        <w:tc>
          <w:tcPr>
            <w:tcW w:w="1316" w:type="pct"/>
            <w:tcBorders>
              <w:top w:val="nil"/>
              <w:right w:val="nil"/>
            </w:tcBorders>
          </w:tcPr>
          <w:p w14:paraId="5157E0F0" w14:textId="77777777" w:rsidR="00B46019" w:rsidRPr="009E1EF1" w:rsidRDefault="00B46019" w:rsidP="00B46019">
            <w:pPr>
              <w:ind w:left="-90"/>
              <w:rPr>
                <w:rFonts w:ascii="Calibri" w:hAnsi="Calibri" w:cs="Times New Roman"/>
                <w:sz w:val="20"/>
                <w:szCs w:val="20"/>
              </w:rPr>
            </w:pPr>
            <w:r w:rsidRPr="009E1EF1">
              <w:rPr>
                <w:rFonts w:ascii="Calibri" w:hAnsi="Calibri" w:cs="Times New Roman"/>
                <w:sz w:val="20"/>
                <w:szCs w:val="20"/>
              </w:rPr>
              <w:t>Financial income</w:t>
            </w:r>
          </w:p>
        </w:tc>
        <w:tc>
          <w:tcPr>
            <w:tcW w:w="343" w:type="pct"/>
            <w:tcBorders>
              <w:top w:val="nil"/>
              <w:left w:val="nil"/>
            </w:tcBorders>
          </w:tcPr>
          <w:p w14:paraId="335D2809" w14:textId="10483A0F" w:rsidR="00B46019" w:rsidRPr="009E1EF1" w:rsidRDefault="00066A93" w:rsidP="00B46019">
            <w:pPr>
              <w:jc w:val="center"/>
              <w:rPr>
                <w:rFonts w:ascii="Calibri" w:hAnsi="Calibri" w:cs="Times New Roman"/>
                <w:sz w:val="20"/>
                <w:szCs w:val="20"/>
              </w:rPr>
            </w:pPr>
            <w:r>
              <w:rPr>
                <w:rFonts w:ascii="Calibri" w:hAnsi="Calibri" w:cs="Times New Roman"/>
                <w:iCs/>
                <w:sz w:val="20"/>
                <w:szCs w:val="20"/>
              </w:rPr>
              <w:t>7</w:t>
            </w:r>
          </w:p>
        </w:tc>
        <w:tc>
          <w:tcPr>
            <w:tcW w:w="558" w:type="pct"/>
            <w:tcBorders>
              <w:top w:val="nil"/>
              <w:left w:val="nil"/>
              <w:right w:val="nil"/>
            </w:tcBorders>
          </w:tcPr>
          <w:p w14:paraId="17D5BABD" w14:textId="77777777" w:rsidR="00B46019" w:rsidRPr="009E1EF1" w:rsidRDefault="00432A43" w:rsidP="00B46019">
            <w:pPr>
              <w:jc w:val="right"/>
              <w:rPr>
                <w:rFonts w:ascii="Calibri" w:hAnsi="Calibri" w:cs="Times New Roman"/>
                <w:b/>
                <w:bCs/>
                <w:sz w:val="20"/>
                <w:szCs w:val="20"/>
              </w:rPr>
            </w:pPr>
            <w:r w:rsidRPr="009E1EF1">
              <w:rPr>
                <w:rFonts w:ascii="Calibri" w:hAnsi="Calibri" w:cs="Times New Roman"/>
                <w:b/>
                <w:bCs/>
                <w:sz w:val="20"/>
                <w:szCs w:val="20"/>
              </w:rPr>
              <w:t>1.4</w:t>
            </w:r>
          </w:p>
        </w:tc>
        <w:tc>
          <w:tcPr>
            <w:tcW w:w="558" w:type="pct"/>
            <w:tcBorders>
              <w:top w:val="nil"/>
              <w:left w:val="nil"/>
              <w:right w:val="nil"/>
            </w:tcBorders>
          </w:tcPr>
          <w:p w14:paraId="7D69937D" w14:textId="77777777" w:rsidR="00B46019" w:rsidRPr="009E1EF1" w:rsidRDefault="00432A43" w:rsidP="00B46019">
            <w:pPr>
              <w:jc w:val="right"/>
              <w:rPr>
                <w:rFonts w:ascii="Calibri" w:hAnsi="Calibri" w:cs="Times New Roman"/>
                <w:b/>
                <w:bCs/>
                <w:sz w:val="20"/>
                <w:szCs w:val="20"/>
              </w:rPr>
            </w:pPr>
            <w:r w:rsidRPr="009E1EF1">
              <w:rPr>
                <w:rFonts w:ascii="Calibri" w:hAnsi="Calibri" w:cs="Times New Roman"/>
                <w:b/>
                <w:bCs/>
                <w:sz w:val="20"/>
                <w:szCs w:val="20"/>
              </w:rPr>
              <w:t>78.5</w:t>
            </w:r>
          </w:p>
        </w:tc>
        <w:tc>
          <w:tcPr>
            <w:tcW w:w="558" w:type="pct"/>
            <w:tcBorders>
              <w:top w:val="nil"/>
              <w:left w:val="nil"/>
              <w:right w:val="nil"/>
            </w:tcBorders>
          </w:tcPr>
          <w:p w14:paraId="564C1067" w14:textId="77777777" w:rsidR="00B46019" w:rsidRPr="009E1EF1" w:rsidRDefault="00432A43" w:rsidP="00B46019">
            <w:pPr>
              <w:jc w:val="right"/>
              <w:rPr>
                <w:rFonts w:ascii="Calibri" w:hAnsi="Calibri" w:cs="Times New Roman"/>
                <w:b/>
                <w:bCs/>
                <w:sz w:val="20"/>
                <w:szCs w:val="20"/>
              </w:rPr>
            </w:pPr>
            <w:r w:rsidRPr="009E1EF1">
              <w:rPr>
                <w:rFonts w:ascii="Calibri" w:hAnsi="Calibri" w:cs="Times New Roman"/>
                <w:b/>
                <w:bCs/>
                <w:sz w:val="20"/>
                <w:szCs w:val="20"/>
              </w:rPr>
              <w:t>79.9</w:t>
            </w:r>
          </w:p>
        </w:tc>
        <w:tc>
          <w:tcPr>
            <w:tcW w:w="558" w:type="pct"/>
            <w:tcBorders>
              <w:top w:val="nil"/>
              <w:left w:val="nil"/>
              <w:right w:val="nil"/>
            </w:tcBorders>
          </w:tcPr>
          <w:p w14:paraId="3F1E3222"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1.0</w:t>
            </w:r>
          </w:p>
        </w:tc>
        <w:tc>
          <w:tcPr>
            <w:tcW w:w="558" w:type="pct"/>
            <w:tcBorders>
              <w:top w:val="nil"/>
              <w:left w:val="nil"/>
              <w:right w:val="nil"/>
            </w:tcBorders>
          </w:tcPr>
          <w:p w14:paraId="04761FB7"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w:t>
            </w:r>
          </w:p>
        </w:tc>
        <w:tc>
          <w:tcPr>
            <w:tcW w:w="551" w:type="pct"/>
            <w:tcBorders>
              <w:top w:val="nil"/>
              <w:left w:val="nil"/>
              <w:right w:val="nil"/>
            </w:tcBorders>
          </w:tcPr>
          <w:p w14:paraId="42AB6F65"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1.0</w:t>
            </w:r>
          </w:p>
        </w:tc>
      </w:tr>
      <w:tr w:rsidR="00B46019" w:rsidRPr="00D13FE8" w14:paraId="33A12758" w14:textId="77777777" w:rsidTr="00E546DF">
        <w:trPr>
          <w:trHeight w:val="211"/>
        </w:trPr>
        <w:tc>
          <w:tcPr>
            <w:tcW w:w="1316" w:type="pct"/>
            <w:tcBorders>
              <w:bottom w:val="single" w:sz="4" w:space="0" w:color="auto"/>
              <w:right w:val="nil"/>
            </w:tcBorders>
          </w:tcPr>
          <w:p w14:paraId="55E7CA16" w14:textId="77777777" w:rsidR="00B46019" w:rsidRPr="009E1EF1" w:rsidRDefault="00B46019" w:rsidP="00B46019">
            <w:pPr>
              <w:ind w:left="-90"/>
              <w:rPr>
                <w:rFonts w:ascii="Calibri" w:hAnsi="Calibri" w:cs="Times New Roman"/>
                <w:sz w:val="20"/>
                <w:szCs w:val="20"/>
              </w:rPr>
            </w:pPr>
            <w:r w:rsidRPr="009E1EF1">
              <w:rPr>
                <w:rFonts w:ascii="Calibri" w:hAnsi="Calibri" w:cs="Times New Roman"/>
                <w:sz w:val="20"/>
                <w:szCs w:val="20"/>
              </w:rPr>
              <w:t>Financial expense</w:t>
            </w:r>
          </w:p>
        </w:tc>
        <w:tc>
          <w:tcPr>
            <w:tcW w:w="343" w:type="pct"/>
            <w:tcBorders>
              <w:left w:val="nil"/>
              <w:bottom w:val="single" w:sz="4" w:space="0" w:color="auto"/>
            </w:tcBorders>
          </w:tcPr>
          <w:p w14:paraId="3840940C" w14:textId="3DE81902" w:rsidR="00B46019" w:rsidRPr="009E1EF1" w:rsidRDefault="00066A93" w:rsidP="00B46019">
            <w:pPr>
              <w:jc w:val="center"/>
              <w:rPr>
                <w:rFonts w:ascii="Calibri" w:hAnsi="Calibri" w:cs="Times New Roman"/>
                <w:iCs/>
                <w:sz w:val="20"/>
                <w:szCs w:val="20"/>
              </w:rPr>
            </w:pPr>
            <w:r>
              <w:rPr>
                <w:rFonts w:ascii="Calibri" w:hAnsi="Calibri" w:cs="Times New Roman"/>
                <w:iCs/>
                <w:sz w:val="20"/>
                <w:szCs w:val="20"/>
              </w:rPr>
              <w:t>7</w:t>
            </w:r>
          </w:p>
        </w:tc>
        <w:tc>
          <w:tcPr>
            <w:tcW w:w="558" w:type="pct"/>
            <w:tcBorders>
              <w:left w:val="nil"/>
              <w:bottom w:val="single" w:sz="4" w:space="0" w:color="auto"/>
              <w:right w:val="nil"/>
            </w:tcBorders>
          </w:tcPr>
          <w:p w14:paraId="207C52F9" w14:textId="77777777" w:rsidR="00B46019" w:rsidRPr="009E1EF1" w:rsidRDefault="006569E5" w:rsidP="00B46019">
            <w:pPr>
              <w:jc w:val="right"/>
              <w:rPr>
                <w:rFonts w:ascii="Calibri" w:hAnsi="Calibri" w:cs="Times New Roman"/>
                <w:b/>
                <w:bCs/>
                <w:sz w:val="20"/>
                <w:szCs w:val="20"/>
              </w:rPr>
            </w:pPr>
            <w:r w:rsidRPr="009E1EF1">
              <w:rPr>
                <w:rFonts w:ascii="Calibri" w:hAnsi="Calibri" w:cs="Times New Roman"/>
                <w:b/>
                <w:bCs/>
                <w:sz w:val="20"/>
                <w:szCs w:val="20"/>
              </w:rPr>
              <w:t>(11</w:t>
            </w:r>
            <w:r w:rsidR="00432A43" w:rsidRPr="009E1EF1">
              <w:rPr>
                <w:rFonts w:ascii="Calibri" w:hAnsi="Calibri" w:cs="Times New Roman"/>
                <w:b/>
                <w:bCs/>
                <w:sz w:val="20"/>
                <w:szCs w:val="20"/>
              </w:rPr>
              <w:t>1.2</w:t>
            </w:r>
            <w:r w:rsidRPr="009E1EF1">
              <w:rPr>
                <w:rFonts w:ascii="Calibri" w:hAnsi="Calibri" w:cs="Times New Roman"/>
                <w:b/>
                <w:bCs/>
                <w:sz w:val="20"/>
                <w:szCs w:val="20"/>
              </w:rPr>
              <w:t>)</w:t>
            </w:r>
          </w:p>
        </w:tc>
        <w:tc>
          <w:tcPr>
            <w:tcW w:w="558" w:type="pct"/>
            <w:tcBorders>
              <w:left w:val="nil"/>
              <w:bottom w:val="single" w:sz="4" w:space="0" w:color="auto"/>
              <w:right w:val="nil"/>
            </w:tcBorders>
          </w:tcPr>
          <w:p w14:paraId="5C87E04A" w14:textId="64F29C00" w:rsidR="00B46019" w:rsidRPr="009E1EF1" w:rsidRDefault="00432A43" w:rsidP="00B46019">
            <w:pPr>
              <w:jc w:val="right"/>
              <w:rPr>
                <w:rFonts w:ascii="Calibri" w:hAnsi="Calibri" w:cs="Times New Roman"/>
                <w:b/>
                <w:bCs/>
                <w:sz w:val="20"/>
                <w:szCs w:val="20"/>
              </w:rPr>
            </w:pPr>
            <w:r w:rsidRPr="009E1EF1">
              <w:rPr>
                <w:rFonts w:ascii="Calibri" w:hAnsi="Calibri" w:cs="Times New Roman"/>
                <w:b/>
                <w:bCs/>
                <w:sz w:val="20"/>
                <w:szCs w:val="20"/>
              </w:rPr>
              <w:t>(71.</w:t>
            </w:r>
            <w:r w:rsidR="004E0CF6">
              <w:rPr>
                <w:rFonts w:ascii="Calibri" w:hAnsi="Calibri" w:cs="Times New Roman"/>
                <w:b/>
                <w:bCs/>
                <w:sz w:val="20"/>
                <w:szCs w:val="20"/>
              </w:rPr>
              <w:t>1</w:t>
            </w:r>
            <w:r w:rsidRPr="009E1EF1">
              <w:rPr>
                <w:rFonts w:ascii="Calibri" w:hAnsi="Calibri" w:cs="Times New Roman"/>
                <w:b/>
                <w:bCs/>
                <w:sz w:val="20"/>
                <w:szCs w:val="20"/>
              </w:rPr>
              <w:t>)</w:t>
            </w:r>
          </w:p>
        </w:tc>
        <w:tc>
          <w:tcPr>
            <w:tcW w:w="558" w:type="pct"/>
            <w:tcBorders>
              <w:left w:val="nil"/>
              <w:bottom w:val="single" w:sz="4" w:space="0" w:color="auto"/>
              <w:right w:val="nil"/>
            </w:tcBorders>
          </w:tcPr>
          <w:p w14:paraId="63B45BCF" w14:textId="1F29119D" w:rsidR="00B46019" w:rsidRPr="009E1EF1" w:rsidRDefault="006569E5" w:rsidP="00B46019">
            <w:pPr>
              <w:jc w:val="right"/>
              <w:rPr>
                <w:rFonts w:ascii="Calibri" w:hAnsi="Calibri" w:cs="Times New Roman"/>
                <w:b/>
                <w:bCs/>
                <w:sz w:val="20"/>
                <w:szCs w:val="20"/>
              </w:rPr>
            </w:pPr>
            <w:r w:rsidRPr="009E1EF1">
              <w:rPr>
                <w:rFonts w:ascii="Calibri" w:hAnsi="Calibri" w:cs="Times New Roman"/>
                <w:b/>
                <w:bCs/>
                <w:sz w:val="20"/>
                <w:szCs w:val="20"/>
              </w:rPr>
              <w:t>(</w:t>
            </w:r>
            <w:r w:rsidR="00432A43" w:rsidRPr="009E1EF1">
              <w:rPr>
                <w:rFonts w:ascii="Calibri" w:hAnsi="Calibri" w:cs="Times New Roman"/>
                <w:b/>
                <w:bCs/>
                <w:sz w:val="20"/>
                <w:szCs w:val="20"/>
              </w:rPr>
              <w:t>182.</w:t>
            </w:r>
            <w:r w:rsidR="004E0CF6">
              <w:rPr>
                <w:rFonts w:ascii="Calibri" w:hAnsi="Calibri" w:cs="Times New Roman"/>
                <w:b/>
                <w:bCs/>
                <w:sz w:val="20"/>
                <w:szCs w:val="20"/>
              </w:rPr>
              <w:t>3</w:t>
            </w:r>
            <w:r w:rsidRPr="009E1EF1">
              <w:rPr>
                <w:rFonts w:ascii="Calibri" w:hAnsi="Calibri" w:cs="Times New Roman"/>
                <w:b/>
                <w:bCs/>
                <w:sz w:val="20"/>
                <w:szCs w:val="20"/>
              </w:rPr>
              <w:t>)</w:t>
            </w:r>
          </w:p>
        </w:tc>
        <w:tc>
          <w:tcPr>
            <w:tcW w:w="558" w:type="pct"/>
            <w:tcBorders>
              <w:left w:val="nil"/>
              <w:bottom w:val="single" w:sz="4" w:space="0" w:color="auto"/>
              <w:right w:val="nil"/>
            </w:tcBorders>
          </w:tcPr>
          <w:p w14:paraId="193307BE"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(15.2)</w:t>
            </w:r>
          </w:p>
        </w:tc>
        <w:tc>
          <w:tcPr>
            <w:tcW w:w="558" w:type="pct"/>
            <w:tcBorders>
              <w:left w:val="nil"/>
              <w:bottom w:val="single" w:sz="4" w:space="0" w:color="auto"/>
              <w:right w:val="nil"/>
            </w:tcBorders>
          </w:tcPr>
          <w:p w14:paraId="55BCBAF2"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w:t>
            </w:r>
          </w:p>
        </w:tc>
        <w:tc>
          <w:tcPr>
            <w:tcW w:w="551" w:type="pct"/>
            <w:tcBorders>
              <w:left w:val="nil"/>
              <w:bottom w:val="single" w:sz="4" w:space="0" w:color="auto"/>
              <w:right w:val="nil"/>
            </w:tcBorders>
          </w:tcPr>
          <w:p w14:paraId="445CB539"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(15.2)</w:t>
            </w:r>
          </w:p>
        </w:tc>
      </w:tr>
      <w:tr w:rsidR="00B46019" w:rsidRPr="00D13FE8" w14:paraId="60B7F572" w14:textId="77777777" w:rsidTr="00E546DF">
        <w:trPr>
          <w:trHeight w:val="211"/>
        </w:trPr>
        <w:tc>
          <w:tcPr>
            <w:tcW w:w="1316" w:type="pct"/>
            <w:tcBorders>
              <w:top w:val="single" w:sz="4" w:space="0" w:color="auto"/>
              <w:bottom w:val="single" w:sz="4" w:space="0" w:color="auto"/>
              <w:right w:val="nil"/>
            </w:tcBorders>
          </w:tcPr>
          <w:p w14:paraId="486F3A6D" w14:textId="3C771B6D" w:rsidR="00B46019" w:rsidRPr="009E1EF1" w:rsidRDefault="00B46019" w:rsidP="00B46019">
            <w:pPr>
              <w:ind w:left="-90"/>
              <w:rPr>
                <w:rFonts w:ascii="Calibri" w:hAnsi="Calibri" w:cs="Times New Roman"/>
                <w:b/>
                <w:sz w:val="20"/>
                <w:szCs w:val="20"/>
              </w:rPr>
            </w:pPr>
            <w:r w:rsidRPr="009E1EF1">
              <w:rPr>
                <w:rFonts w:ascii="Calibri" w:hAnsi="Calibri" w:cs="Times New Roman"/>
                <w:b/>
                <w:sz w:val="20"/>
                <w:szCs w:val="20"/>
              </w:rPr>
              <w:t>Profit</w:t>
            </w:r>
            <w:r w:rsidR="009D6066">
              <w:rPr>
                <w:rFonts w:ascii="Calibri" w:hAnsi="Calibri" w:cs="Times New Roman"/>
                <w:b/>
                <w:sz w:val="20"/>
                <w:szCs w:val="20"/>
              </w:rPr>
              <w:t>/ (loss)</w:t>
            </w:r>
            <w:r w:rsidRPr="009E1EF1">
              <w:rPr>
                <w:rFonts w:ascii="Calibri" w:hAnsi="Calibri" w:cs="Times New Roman"/>
                <w:b/>
                <w:sz w:val="20"/>
                <w:szCs w:val="20"/>
              </w:rPr>
              <w:t xml:space="preserve"> before tax</w:t>
            </w:r>
          </w:p>
        </w:tc>
        <w:tc>
          <w:tcPr>
            <w:tcW w:w="343" w:type="pct"/>
            <w:tcBorders>
              <w:top w:val="single" w:sz="4" w:space="0" w:color="auto"/>
              <w:left w:val="nil"/>
              <w:bottom w:val="single" w:sz="4" w:space="0" w:color="auto"/>
            </w:tcBorders>
          </w:tcPr>
          <w:p w14:paraId="6E21512B" w14:textId="77777777" w:rsidR="00B46019" w:rsidRPr="009E1EF1" w:rsidRDefault="00B46019" w:rsidP="00B46019">
            <w:pPr>
              <w:jc w:val="center"/>
              <w:rPr>
                <w:rFonts w:ascii="Calibri" w:hAnsi="Calibri" w:cs="Times New Roman"/>
                <w:b/>
                <w:sz w:val="20"/>
                <w:szCs w:val="20"/>
              </w:rPr>
            </w:pPr>
          </w:p>
        </w:tc>
        <w:tc>
          <w:tcPr>
            <w:tcW w:w="558" w:type="pct"/>
            <w:tcBorders>
              <w:top w:val="single" w:sz="4" w:space="0" w:color="auto"/>
              <w:left w:val="nil"/>
              <w:bottom w:val="single" w:sz="4" w:space="0" w:color="auto"/>
              <w:right w:val="nil"/>
            </w:tcBorders>
            <w:shd w:val="clear" w:color="auto" w:fill="auto"/>
          </w:tcPr>
          <w:p w14:paraId="0F33DC34" w14:textId="3F5D1BC3" w:rsidR="00B46019" w:rsidRPr="009E1EF1" w:rsidRDefault="006569E5" w:rsidP="00B46019">
            <w:pPr>
              <w:jc w:val="right"/>
              <w:rPr>
                <w:rFonts w:ascii="Calibri" w:hAnsi="Calibri" w:cs="Times New Roman"/>
                <w:b/>
                <w:sz w:val="20"/>
                <w:szCs w:val="20"/>
              </w:rPr>
            </w:pPr>
            <w:r w:rsidRPr="009E1EF1">
              <w:rPr>
                <w:rFonts w:ascii="Calibri" w:hAnsi="Calibri" w:cs="Times New Roman"/>
                <w:b/>
                <w:sz w:val="20"/>
                <w:szCs w:val="20"/>
              </w:rPr>
              <w:t>56</w:t>
            </w:r>
            <w:r w:rsidR="00432A43" w:rsidRPr="009E1EF1">
              <w:rPr>
                <w:rFonts w:ascii="Calibri" w:hAnsi="Calibri" w:cs="Times New Roman"/>
                <w:b/>
                <w:sz w:val="20"/>
                <w:szCs w:val="20"/>
              </w:rPr>
              <w:t>6.</w:t>
            </w:r>
            <w:r w:rsidR="00C550D9">
              <w:rPr>
                <w:rFonts w:ascii="Calibri" w:hAnsi="Calibri" w:cs="Times New Roman"/>
                <w:b/>
                <w:sz w:val="20"/>
                <w:szCs w:val="20"/>
              </w:rPr>
              <w:t>2</w:t>
            </w:r>
          </w:p>
        </w:tc>
        <w:tc>
          <w:tcPr>
            <w:tcW w:w="558" w:type="pct"/>
            <w:tcBorders>
              <w:top w:val="single" w:sz="4" w:space="0" w:color="auto"/>
              <w:left w:val="nil"/>
              <w:bottom w:val="single" w:sz="4" w:space="0" w:color="auto"/>
              <w:right w:val="nil"/>
            </w:tcBorders>
            <w:shd w:val="clear" w:color="auto" w:fill="auto"/>
          </w:tcPr>
          <w:p w14:paraId="53937ADA" w14:textId="1DFF4651" w:rsidR="00B46019" w:rsidRPr="009E1EF1" w:rsidRDefault="006569E5" w:rsidP="00B46019">
            <w:pPr>
              <w:jc w:val="right"/>
              <w:rPr>
                <w:rFonts w:ascii="Calibri" w:hAnsi="Calibri" w:cs="Times New Roman"/>
                <w:b/>
                <w:sz w:val="20"/>
                <w:szCs w:val="20"/>
              </w:rPr>
            </w:pPr>
            <w:r w:rsidRPr="009E1EF1">
              <w:rPr>
                <w:rFonts w:ascii="Calibri" w:hAnsi="Calibri" w:cs="Times New Roman"/>
                <w:b/>
                <w:sz w:val="20"/>
                <w:szCs w:val="20"/>
              </w:rPr>
              <w:t>(5</w:t>
            </w:r>
            <w:r w:rsidR="004E0CF6">
              <w:rPr>
                <w:rFonts w:ascii="Calibri" w:hAnsi="Calibri" w:cs="Times New Roman"/>
                <w:b/>
                <w:sz w:val="20"/>
                <w:szCs w:val="20"/>
              </w:rPr>
              <w:t>65.1</w:t>
            </w:r>
            <w:r w:rsidRPr="009E1EF1">
              <w:rPr>
                <w:rFonts w:ascii="Calibri" w:hAnsi="Calibri" w:cs="Times New Roman"/>
                <w:b/>
                <w:sz w:val="20"/>
                <w:szCs w:val="20"/>
              </w:rPr>
              <w:t>)</w:t>
            </w:r>
          </w:p>
        </w:tc>
        <w:tc>
          <w:tcPr>
            <w:tcW w:w="558" w:type="pct"/>
            <w:tcBorders>
              <w:top w:val="single" w:sz="4" w:space="0" w:color="auto"/>
              <w:left w:val="nil"/>
              <w:bottom w:val="single" w:sz="4" w:space="0" w:color="auto"/>
              <w:right w:val="nil"/>
            </w:tcBorders>
            <w:shd w:val="clear" w:color="auto" w:fill="auto"/>
          </w:tcPr>
          <w:p w14:paraId="5BDCCD5E" w14:textId="07EF8197" w:rsidR="00B46019" w:rsidRPr="009E1EF1" w:rsidRDefault="004E0CF6" w:rsidP="00B46019">
            <w:pPr>
              <w:jc w:val="right"/>
              <w:rPr>
                <w:rFonts w:ascii="Calibri" w:hAnsi="Calibri" w:cs="Times New Roman"/>
                <w:b/>
                <w:sz w:val="20"/>
                <w:szCs w:val="20"/>
              </w:rPr>
            </w:pPr>
            <w:r>
              <w:rPr>
                <w:rFonts w:ascii="Calibri" w:hAnsi="Calibri" w:cs="Times New Roman"/>
                <w:b/>
                <w:sz w:val="20"/>
                <w:szCs w:val="20"/>
              </w:rPr>
              <w:t>1.1</w:t>
            </w:r>
          </w:p>
        </w:tc>
        <w:tc>
          <w:tcPr>
            <w:tcW w:w="558" w:type="pct"/>
            <w:tcBorders>
              <w:top w:val="single" w:sz="4" w:space="0" w:color="auto"/>
              <w:left w:val="nil"/>
              <w:bottom w:val="single" w:sz="4" w:space="0" w:color="auto"/>
              <w:right w:val="nil"/>
            </w:tcBorders>
          </w:tcPr>
          <w:p w14:paraId="40BF76A0"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266.4</w:t>
            </w:r>
          </w:p>
        </w:tc>
        <w:tc>
          <w:tcPr>
            <w:tcW w:w="558" w:type="pct"/>
            <w:tcBorders>
              <w:top w:val="single" w:sz="4" w:space="0" w:color="auto"/>
              <w:left w:val="nil"/>
              <w:bottom w:val="single" w:sz="4" w:space="0" w:color="auto"/>
              <w:right w:val="nil"/>
            </w:tcBorders>
          </w:tcPr>
          <w:p w14:paraId="0C36AC0C"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(130.7)</w:t>
            </w:r>
          </w:p>
        </w:tc>
        <w:tc>
          <w:tcPr>
            <w:tcW w:w="551" w:type="pct"/>
            <w:tcBorders>
              <w:top w:val="single" w:sz="4" w:space="0" w:color="auto"/>
              <w:left w:val="nil"/>
              <w:bottom w:val="single" w:sz="4" w:space="0" w:color="auto"/>
              <w:right w:val="nil"/>
            </w:tcBorders>
          </w:tcPr>
          <w:p w14:paraId="28730C9F"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135.7</w:t>
            </w:r>
          </w:p>
        </w:tc>
      </w:tr>
      <w:tr w:rsidR="00B46019" w:rsidRPr="00D13FE8" w14:paraId="2F3CDBE5" w14:textId="77777777" w:rsidTr="00E546DF">
        <w:trPr>
          <w:trHeight w:val="211"/>
        </w:trPr>
        <w:tc>
          <w:tcPr>
            <w:tcW w:w="1316" w:type="pct"/>
            <w:tcBorders>
              <w:top w:val="single" w:sz="4" w:space="0" w:color="auto"/>
              <w:right w:val="nil"/>
            </w:tcBorders>
          </w:tcPr>
          <w:p w14:paraId="0C4FED69" w14:textId="77777777" w:rsidR="00B46019" w:rsidRPr="009E1EF1" w:rsidRDefault="00B46019" w:rsidP="00B46019">
            <w:pPr>
              <w:ind w:left="-90"/>
              <w:rPr>
                <w:rFonts w:ascii="Calibri" w:hAnsi="Calibri" w:cs="Times New Roman"/>
                <w:sz w:val="20"/>
                <w:szCs w:val="20"/>
              </w:rPr>
            </w:pPr>
          </w:p>
        </w:tc>
        <w:tc>
          <w:tcPr>
            <w:tcW w:w="343" w:type="pct"/>
            <w:tcBorders>
              <w:top w:val="single" w:sz="4" w:space="0" w:color="auto"/>
              <w:left w:val="nil"/>
            </w:tcBorders>
          </w:tcPr>
          <w:p w14:paraId="71538432" w14:textId="77777777" w:rsidR="00B46019" w:rsidRPr="009E1EF1" w:rsidRDefault="00B46019" w:rsidP="00B46019">
            <w:pPr>
              <w:jc w:val="center"/>
              <w:rPr>
                <w:rFonts w:ascii="Calibri" w:hAnsi="Calibri" w:cs="Times New Roman"/>
                <w:sz w:val="20"/>
                <w:szCs w:val="20"/>
              </w:rPr>
            </w:pPr>
          </w:p>
        </w:tc>
        <w:tc>
          <w:tcPr>
            <w:tcW w:w="558" w:type="pct"/>
            <w:tcBorders>
              <w:top w:val="single" w:sz="4" w:space="0" w:color="auto"/>
              <w:left w:val="nil"/>
              <w:right w:val="nil"/>
            </w:tcBorders>
          </w:tcPr>
          <w:p w14:paraId="2C037511" w14:textId="77777777" w:rsidR="00B46019" w:rsidRPr="009E1EF1" w:rsidRDefault="00B46019" w:rsidP="00B46019">
            <w:pPr>
              <w:jc w:val="right"/>
              <w:rPr>
                <w:rFonts w:ascii="Calibri" w:hAnsi="Calibri" w:cs="Times New Roman"/>
                <w:b/>
                <w:bCs/>
                <w:sz w:val="20"/>
                <w:szCs w:val="20"/>
              </w:rPr>
            </w:pPr>
          </w:p>
        </w:tc>
        <w:tc>
          <w:tcPr>
            <w:tcW w:w="558" w:type="pct"/>
            <w:tcBorders>
              <w:top w:val="single" w:sz="4" w:space="0" w:color="auto"/>
              <w:left w:val="nil"/>
              <w:right w:val="nil"/>
            </w:tcBorders>
          </w:tcPr>
          <w:p w14:paraId="1BAECD3E" w14:textId="77777777" w:rsidR="00B46019" w:rsidRPr="009E1EF1" w:rsidRDefault="00B46019" w:rsidP="00B46019">
            <w:pPr>
              <w:jc w:val="right"/>
              <w:rPr>
                <w:rFonts w:ascii="Calibri" w:hAnsi="Calibri" w:cs="Times New Roman"/>
                <w:b/>
                <w:bCs/>
                <w:sz w:val="20"/>
                <w:szCs w:val="20"/>
              </w:rPr>
            </w:pPr>
          </w:p>
        </w:tc>
        <w:tc>
          <w:tcPr>
            <w:tcW w:w="558" w:type="pct"/>
            <w:tcBorders>
              <w:top w:val="single" w:sz="4" w:space="0" w:color="auto"/>
              <w:left w:val="nil"/>
              <w:right w:val="nil"/>
            </w:tcBorders>
          </w:tcPr>
          <w:p w14:paraId="1C04829E" w14:textId="77777777" w:rsidR="00B46019" w:rsidRPr="009E1EF1" w:rsidRDefault="00B46019" w:rsidP="00B46019">
            <w:pPr>
              <w:jc w:val="right"/>
              <w:rPr>
                <w:rFonts w:ascii="Calibri" w:hAnsi="Calibri" w:cs="Times New Roman"/>
                <w:b/>
                <w:bCs/>
                <w:sz w:val="20"/>
                <w:szCs w:val="20"/>
              </w:rPr>
            </w:pPr>
          </w:p>
        </w:tc>
        <w:tc>
          <w:tcPr>
            <w:tcW w:w="558" w:type="pct"/>
            <w:tcBorders>
              <w:top w:val="single" w:sz="4" w:space="0" w:color="auto"/>
              <w:left w:val="nil"/>
              <w:right w:val="nil"/>
            </w:tcBorders>
          </w:tcPr>
          <w:p w14:paraId="741398A0" w14:textId="77777777" w:rsidR="00B46019" w:rsidRPr="009E1EF1" w:rsidRDefault="00B46019" w:rsidP="00B46019">
            <w:pPr>
              <w:jc w:val="right"/>
              <w:rPr>
                <w:rFonts w:ascii="Calibri" w:hAnsi="Calibri" w:cs="Times New Roman"/>
                <w:sz w:val="20"/>
                <w:szCs w:val="20"/>
              </w:rPr>
            </w:pPr>
          </w:p>
        </w:tc>
        <w:tc>
          <w:tcPr>
            <w:tcW w:w="558" w:type="pct"/>
            <w:tcBorders>
              <w:top w:val="single" w:sz="4" w:space="0" w:color="auto"/>
              <w:left w:val="nil"/>
              <w:right w:val="nil"/>
            </w:tcBorders>
          </w:tcPr>
          <w:p w14:paraId="2ED318EE" w14:textId="77777777" w:rsidR="00B46019" w:rsidRPr="009E1EF1" w:rsidRDefault="00B46019" w:rsidP="00B46019">
            <w:pPr>
              <w:jc w:val="right"/>
              <w:rPr>
                <w:rFonts w:ascii="Calibri" w:hAnsi="Calibri" w:cs="Times New Roman"/>
                <w:sz w:val="20"/>
                <w:szCs w:val="20"/>
              </w:rPr>
            </w:pPr>
          </w:p>
        </w:tc>
        <w:tc>
          <w:tcPr>
            <w:tcW w:w="551" w:type="pct"/>
            <w:tcBorders>
              <w:top w:val="single" w:sz="4" w:space="0" w:color="auto"/>
              <w:left w:val="nil"/>
              <w:right w:val="nil"/>
            </w:tcBorders>
          </w:tcPr>
          <w:p w14:paraId="73701E07" w14:textId="77777777" w:rsidR="00B46019" w:rsidRPr="009E1EF1" w:rsidRDefault="00B46019" w:rsidP="00B46019">
            <w:pPr>
              <w:jc w:val="right"/>
              <w:rPr>
                <w:rFonts w:ascii="Calibri" w:hAnsi="Calibri" w:cs="Times New Roman"/>
                <w:sz w:val="20"/>
                <w:szCs w:val="20"/>
              </w:rPr>
            </w:pPr>
          </w:p>
        </w:tc>
      </w:tr>
      <w:tr w:rsidR="00B46019" w:rsidRPr="00D13FE8" w14:paraId="6E9EC2BC" w14:textId="77777777" w:rsidTr="00E546DF">
        <w:trPr>
          <w:trHeight w:val="162"/>
        </w:trPr>
        <w:tc>
          <w:tcPr>
            <w:tcW w:w="1316" w:type="pct"/>
            <w:tcBorders>
              <w:top w:val="nil"/>
              <w:bottom w:val="single" w:sz="4" w:space="0" w:color="auto"/>
            </w:tcBorders>
          </w:tcPr>
          <w:p w14:paraId="4CCCA2A7" w14:textId="77777777" w:rsidR="00B46019" w:rsidRPr="009E1EF1" w:rsidRDefault="00B46019" w:rsidP="00B46019">
            <w:pPr>
              <w:ind w:left="-90"/>
              <w:rPr>
                <w:rFonts w:ascii="Calibri" w:hAnsi="Calibri" w:cs="Times New Roman"/>
                <w:sz w:val="20"/>
                <w:szCs w:val="20"/>
              </w:rPr>
            </w:pPr>
            <w:r w:rsidRPr="009E1EF1">
              <w:rPr>
                <w:rFonts w:ascii="Calibri" w:hAnsi="Calibri" w:cs="Times New Roman"/>
                <w:sz w:val="20"/>
                <w:szCs w:val="20"/>
              </w:rPr>
              <w:t>Tax (expense) / credit</w:t>
            </w:r>
          </w:p>
        </w:tc>
        <w:tc>
          <w:tcPr>
            <w:tcW w:w="343" w:type="pct"/>
            <w:tcBorders>
              <w:top w:val="nil"/>
              <w:bottom w:val="single" w:sz="4" w:space="0" w:color="auto"/>
            </w:tcBorders>
          </w:tcPr>
          <w:p w14:paraId="6188BEED" w14:textId="0C14271D" w:rsidR="00B46019" w:rsidRPr="009E1EF1" w:rsidRDefault="00066A93" w:rsidP="00B46019">
            <w:pPr>
              <w:jc w:val="center"/>
              <w:rPr>
                <w:rFonts w:ascii="Calibri" w:hAnsi="Calibri" w:cs="Times New Roman"/>
                <w:sz w:val="20"/>
                <w:szCs w:val="20"/>
              </w:rPr>
            </w:pPr>
            <w:r>
              <w:rPr>
                <w:rFonts w:ascii="Calibri" w:hAnsi="Calibri" w:cs="Times New Roman"/>
                <w:iCs/>
                <w:sz w:val="20"/>
                <w:szCs w:val="20"/>
              </w:rPr>
              <w:t>8</w:t>
            </w:r>
          </w:p>
        </w:tc>
        <w:tc>
          <w:tcPr>
            <w:tcW w:w="558" w:type="pct"/>
            <w:tcBorders>
              <w:top w:val="nil"/>
              <w:bottom w:val="single" w:sz="4" w:space="0" w:color="auto"/>
              <w:right w:val="nil"/>
            </w:tcBorders>
          </w:tcPr>
          <w:p w14:paraId="56117744" w14:textId="4BF6C560" w:rsidR="00B46019" w:rsidRPr="009E1EF1" w:rsidRDefault="001E2277" w:rsidP="00B46019">
            <w:pPr>
              <w:jc w:val="right"/>
              <w:rPr>
                <w:rFonts w:ascii="Calibri" w:hAnsi="Calibri" w:cs="Times New Roman"/>
                <w:b/>
                <w:bCs/>
                <w:sz w:val="20"/>
                <w:szCs w:val="20"/>
              </w:rPr>
            </w:pPr>
            <w:r w:rsidRPr="009E1EF1">
              <w:rPr>
                <w:rFonts w:ascii="Calibri" w:hAnsi="Calibri" w:cs="Times New Roman"/>
                <w:b/>
                <w:bCs/>
                <w:sz w:val="20"/>
                <w:szCs w:val="20"/>
              </w:rPr>
              <w:t>(</w:t>
            </w:r>
            <w:r w:rsidR="00767E1A">
              <w:rPr>
                <w:rFonts w:ascii="Calibri" w:hAnsi="Calibri" w:cs="Times New Roman"/>
                <w:b/>
                <w:bCs/>
                <w:sz w:val="20"/>
                <w:szCs w:val="20"/>
              </w:rPr>
              <w:t>94.2</w:t>
            </w:r>
            <w:r w:rsidRPr="009E1EF1">
              <w:rPr>
                <w:rFonts w:ascii="Calibri" w:hAnsi="Calibri" w:cs="Times New Roman"/>
                <w:b/>
                <w:bCs/>
                <w:sz w:val="20"/>
                <w:szCs w:val="20"/>
              </w:rPr>
              <w:t>)</w:t>
            </w:r>
          </w:p>
        </w:tc>
        <w:tc>
          <w:tcPr>
            <w:tcW w:w="558" w:type="pct"/>
            <w:tcBorders>
              <w:top w:val="nil"/>
              <w:bottom w:val="single" w:sz="4" w:space="0" w:color="auto"/>
            </w:tcBorders>
          </w:tcPr>
          <w:p w14:paraId="77195E7D" w14:textId="54FEC027" w:rsidR="00B46019" w:rsidRPr="009E1EF1" w:rsidRDefault="00767E1A" w:rsidP="00B46019">
            <w:pPr>
              <w:jc w:val="right"/>
              <w:rPr>
                <w:rFonts w:ascii="Calibri" w:hAnsi="Calibri" w:cs="Times New Roman"/>
                <w:b/>
                <w:bCs/>
                <w:sz w:val="20"/>
                <w:szCs w:val="20"/>
              </w:rPr>
            </w:pPr>
            <w:r>
              <w:rPr>
                <w:rFonts w:ascii="Calibri" w:hAnsi="Calibri" w:cs="Times New Roman"/>
                <w:b/>
                <w:bCs/>
                <w:sz w:val="20"/>
                <w:szCs w:val="20"/>
              </w:rPr>
              <w:t>58.4</w:t>
            </w:r>
          </w:p>
        </w:tc>
        <w:tc>
          <w:tcPr>
            <w:tcW w:w="558" w:type="pct"/>
            <w:tcBorders>
              <w:top w:val="nil"/>
              <w:bottom w:val="single" w:sz="4" w:space="0" w:color="auto"/>
            </w:tcBorders>
          </w:tcPr>
          <w:p w14:paraId="234AEC1B" w14:textId="4C1E6E8F" w:rsidR="00B46019" w:rsidRPr="009E1EF1" w:rsidRDefault="001E2277" w:rsidP="00B46019">
            <w:pPr>
              <w:jc w:val="right"/>
              <w:rPr>
                <w:rFonts w:ascii="Calibri" w:hAnsi="Calibri" w:cs="Times New Roman"/>
                <w:b/>
                <w:bCs/>
                <w:sz w:val="20"/>
                <w:szCs w:val="20"/>
              </w:rPr>
            </w:pPr>
            <w:r w:rsidRPr="009E1EF1">
              <w:rPr>
                <w:rFonts w:ascii="Calibri" w:hAnsi="Calibri" w:cs="Times New Roman"/>
                <w:b/>
                <w:bCs/>
                <w:sz w:val="20"/>
                <w:szCs w:val="20"/>
              </w:rPr>
              <w:t>(</w:t>
            </w:r>
            <w:r w:rsidR="00767E1A">
              <w:rPr>
                <w:rFonts w:ascii="Calibri" w:hAnsi="Calibri" w:cs="Times New Roman"/>
                <w:b/>
                <w:bCs/>
                <w:sz w:val="20"/>
                <w:szCs w:val="20"/>
              </w:rPr>
              <w:t>35.8</w:t>
            </w:r>
            <w:r w:rsidRPr="009E1EF1">
              <w:rPr>
                <w:rFonts w:ascii="Calibri" w:hAnsi="Calibri" w:cs="Times New Roman"/>
                <w:b/>
                <w:bCs/>
                <w:sz w:val="20"/>
                <w:szCs w:val="20"/>
              </w:rPr>
              <w:t>)</w:t>
            </w:r>
          </w:p>
        </w:tc>
        <w:tc>
          <w:tcPr>
            <w:tcW w:w="558" w:type="pct"/>
            <w:tcBorders>
              <w:top w:val="nil"/>
              <w:bottom w:val="single" w:sz="4" w:space="0" w:color="auto"/>
            </w:tcBorders>
          </w:tcPr>
          <w:p w14:paraId="0C5083AE"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(42.4)</w:t>
            </w:r>
          </w:p>
        </w:tc>
        <w:tc>
          <w:tcPr>
            <w:tcW w:w="558" w:type="pct"/>
            <w:tcBorders>
              <w:top w:val="nil"/>
              <w:bottom w:val="single" w:sz="4" w:space="0" w:color="auto"/>
            </w:tcBorders>
          </w:tcPr>
          <w:p w14:paraId="07D862B6"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18.6</w:t>
            </w:r>
          </w:p>
        </w:tc>
        <w:tc>
          <w:tcPr>
            <w:tcW w:w="551" w:type="pct"/>
            <w:tcBorders>
              <w:top w:val="nil"/>
              <w:bottom w:val="single" w:sz="4" w:space="0" w:color="auto"/>
              <w:right w:val="nil"/>
            </w:tcBorders>
          </w:tcPr>
          <w:p w14:paraId="134F91F3"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(23.8)</w:t>
            </w:r>
          </w:p>
        </w:tc>
      </w:tr>
      <w:tr w:rsidR="00B46019" w:rsidRPr="00D13FE8" w14:paraId="26FD272D" w14:textId="77777777" w:rsidTr="00F242CD">
        <w:trPr>
          <w:trHeight w:val="498"/>
        </w:trPr>
        <w:tc>
          <w:tcPr>
            <w:tcW w:w="1316" w:type="pct"/>
            <w:tcBorders>
              <w:top w:val="single" w:sz="4" w:space="0" w:color="auto"/>
              <w:bottom w:val="single" w:sz="4" w:space="0" w:color="auto"/>
            </w:tcBorders>
          </w:tcPr>
          <w:p w14:paraId="5BA18D9F" w14:textId="77777777" w:rsidR="00B46019" w:rsidRPr="009E1EF1" w:rsidRDefault="00B46019" w:rsidP="00B46019">
            <w:pPr>
              <w:ind w:left="-90"/>
              <w:rPr>
                <w:rFonts w:ascii="Calibri" w:hAnsi="Calibri" w:cs="Times New Roman"/>
                <w:b/>
                <w:bCs/>
                <w:sz w:val="20"/>
                <w:szCs w:val="20"/>
              </w:rPr>
            </w:pPr>
          </w:p>
          <w:p w14:paraId="5FC2F92E" w14:textId="40640B06" w:rsidR="00B46019" w:rsidRPr="009E1EF1" w:rsidRDefault="00B46019" w:rsidP="00B46019">
            <w:pPr>
              <w:ind w:left="-90"/>
              <w:rPr>
                <w:rFonts w:ascii="Calibri" w:hAnsi="Calibri" w:cs="Times New Roman"/>
                <w:b/>
                <w:bCs/>
                <w:sz w:val="20"/>
                <w:szCs w:val="20"/>
              </w:rPr>
            </w:pPr>
            <w:r w:rsidRPr="009E1EF1">
              <w:rPr>
                <w:rFonts w:ascii="Calibri" w:hAnsi="Calibri" w:cs="Times New Roman"/>
                <w:b/>
                <w:bCs/>
                <w:sz w:val="20"/>
                <w:szCs w:val="20"/>
              </w:rPr>
              <w:t xml:space="preserve">Profit/ (loss) for the year </w:t>
            </w:r>
          </w:p>
        </w:tc>
        <w:tc>
          <w:tcPr>
            <w:tcW w:w="343" w:type="pct"/>
            <w:tcBorders>
              <w:top w:val="single" w:sz="4" w:space="0" w:color="auto"/>
              <w:bottom w:val="single" w:sz="4" w:space="0" w:color="auto"/>
            </w:tcBorders>
          </w:tcPr>
          <w:p w14:paraId="55DE538B" w14:textId="77777777" w:rsidR="00B46019" w:rsidRPr="009E1EF1" w:rsidRDefault="00B46019" w:rsidP="00B46019">
            <w:pPr>
              <w:jc w:val="center"/>
              <w:rPr>
                <w:rFonts w:ascii="Calibri" w:hAnsi="Calibri" w:cs="Times New Roman"/>
                <w:sz w:val="20"/>
                <w:szCs w:val="20"/>
              </w:rPr>
            </w:pPr>
          </w:p>
        </w:tc>
        <w:tc>
          <w:tcPr>
            <w:tcW w:w="558" w:type="pct"/>
            <w:tcBorders>
              <w:top w:val="single" w:sz="4" w:space="0" w:color="auto"/>
              <w:bottom w:val="single" w:sz="4" w:space="0" w:color="auto"/>
              <w:right w:val="nil"/>
            </w:tcBorders>
          </w:tcPr>
          <w:p w14:paraId="4D37E2AC" w14:textId="77777777" w:rsidR="00B46019" w:rsidRPr="009E1EF1" w:rsidRDefault="00B46019" w:rsidP="00B46019">
            <w:pPr>
              <w:jc w:val="right"/>
              <w:rPr>
                <w:rFonts w:ascii="Calibri" w:hAnsi="Calibri" w:cs="Times New Roman"/>
                <w:b/>
                <w:bCs/>
                <w:sz w:val="20"/>
                <w:szCs w:val="20"/>
              </w:rPr>
            </w:pPr>
          </w:p>
          <w:p w14:paraId="73FFBEE4" w14:textId="46844E59" w:rsidR="001E2277" w:rsidRPr="009E1EF1" w:rsidRDefault="00767E1A" w:rsidP="00B46019">
            <w:pPr>
              <w:jc w:val="right"/>
              <w:rPr>
                <w:rFonts w:ascii="Calibri" w:hAnsi="Calibri" w:cs="Times New Roman"/>
                <w:b/>
                <w:bCs/>
                <w:sz w:val="20"/>
                <w:szCs w:val="20"/>
              </w:rPr>
            </w:pPr>
            <w:r>
              <w:rPr>
                <w:rFonts w:ascii="Calibri" w:hAnsi="Calibri" w:cs="Times New Roman"/>
                <w:b/>
                <w:bCs/>
                <w:sz w:val="20"/>
                <w:szCs w:val="20"/>
              </w:rPr>
              <w:t>472.0</w:t>
            </w:r>
          </w:p>
        </w:tc>
        <w:tc>
          <w:tcPr>
            <w:tcW w:w="558" w:type="pct"/>
            <w:tcBorders>
              <w:top w:val="single" w:sz="4" w:space="0" w:color="auto"/>
              <w:bottom w:val="single" w:sz="4" w:space="0" w:color="auto"/>
            </w:tcBorders>
          </w:tcPr>
          <w:p w14:paraId="354B2BF0" w14:textId="77777777" w:rsidR="00B46019" w:rsidRPr="009E1EF1" w:rsidRDefault="00B46019" w:rsidP="00B46019">
            <w:pPr>
              <w:jc w:val="right"/>
              <w:rPr>
                <w:rFonts w:ascii="Calibri" w:hAnsi="Calibri" w:cs="Times New Roman"/>
                <w:b/>
                <w:bCs/>
                <w:sz w:val="20"/>
                <w:szCs w:val="20"/>
              </w:rPr>
            </w:pPr>
          </w:p>
          <w:p w14:paraId="1FE15A73" w14:textId="5CBE8379" w:rsidR="001E2277" w:rsidRPr="009E1EF1" w:rsidRDefault="001E2277" w:rsidP="00B46019">
            <w:pPr>
              <w:jc w:val="right"/>
              <w:rPr>
                <w:rFonts w:ascii="Calibri" w:hAnsi="Calibri" w:cs="Times New Roman"/>
                <w:b/>
                <w:bCs/>
                <w:sz w:val="20"/>
                <w:szCs w:val="20"/>
              </w:rPr>
            </w:pPr>
            <w:r w:rsidRPr="009E1EF1">
              <w:rPr>
                <w:rFonts w:ascii="Calibri" w:hAnsi="Calibri" w:cs="Times New Roman"/>
                <w:b/>
                <w:bCs/>
                <w:sz w:val="20"/>
                <w:szCs w:val="20"/>
              </w:rPr>
              <w:t>(</w:t>
            </w:r>
            <w:r w:rsidR="00767E1A">
              <w:rPr>
                <w:rFonts w:ascii="Calibri" w:hAnsi="Calibri" w:cs="Times New Roman"/>
                <w:b/>
                <w:bCs/>
                <w:sz w:val="20"/>
                <w:szCs w:val="20"/>
              </w:rPr>
              <w:t>506.7</w:t>
            </w:r>
            <w:r w:rsidRPr="009E1EF1">
              <w:rPr>
                <w:rFonts w:ascii="Calibri" w:hAnsi="Calibri" w:cs="Times New Roman"/>
                <w:b/>
                <w:bCs/>
                <w:sz w:val="20"/>
                <w:szCs w:val="20"/>
              </w:rPr>
              <w:t>)</w:t>
            </w:r>
          </w:p>
        </w:tc>
        <w:tc>
          <w:tcPr>
            <w:tcW w:w="558" w:type="pct"/>
            <w:tcBorders>
              <w:top w:val="single" w:sz="4" w:space="0" w:color="auto"/>
              <w:bottom w:val="single" w:sz="4" w:space="0" w:color="auto"/>
            </w:tcBorders>
          </w:tcPr>
          <w:p w14:paraId="2357B376" w14:textId="77777777" w:rsidR="00B46019" w:rsidRPr="009E1EF1" w:rsidRDefault="00B46019" w:rsidP="00B46019">
            <w:pPr>
              <w:jc w:val="right"/>
              <w:rPr>
                <w:rFonts w:ascii="Calibri" w:hAnsi="Calibri" w:cs="Times New Roman"/>
                <w:b/>
                <w:bCs/>
                <w:sz w:val="20"/>
                <w:szCs w:val="20"/>
              </w:rPr>
            </w:pPr>
          </w:p>
          <w:p w14:paraId="768C8CDB" w14:textId="13C69C51" w:rsidR="001E2277" w:rsidRPr="009E1EF1" w:rsidRDefault="00B061CA" w:rsidP="00B46019">
            <w:pPr>
              <w:jc w:val="right"/>
              <w:rPr>
                <w:rFonts w:ascii="Calibri" w:hAnsi="Calibri" w:cs="Times New Roman"/>
                <w:b/>
                <w:bCs/>
                <w:sz w:val="20"/>
                <w:szCs w:val="20"/>
              </w:rPr>
            </w:pPr>
            <w:r>
              <w:rPr>
                <w:rFonts w:ascii="Calibri" w:hAnsi="Calibri" w:cs="Times New Roman"/>
                <w:b/>
                <w:bCs/>
                <w:sz w:val="20"/>
                <w:szCs w:val="20"/>
              </w:rPr>
              <w:t>(</w:t>
            </w:r>
            <w:r w:rsidR="00767E1A">
              <w:rPr>
                <w:rFonts w:ascii="Calibri" w:hAnsi="Calibri" w:cs="Times New Roman"/>
                <w:b/>
                <w:bCs/>
                <w:sz w:val="20"/>
                <w:szCs w:val="20"/>
              </w:rPr>
              <w:t>34.7</w:t>
            </w:r>
            <w:r>
              <w:rPr>
                <w:rFonts w:ascii="Calibri" w:hAnsi="Calibri" w:cs="Times New Roman"/>
                <w:b/>
                <w:bCs/>
                <w:sz w:val="20"/>
                <w:szCs w:val="20"/>
              </w:rPr>
              <w:t>)</w:t>
            </w:r>
          </w:p>
        </w:tc>
        <w:tc>
          <w:tcPr>
            <w:tcW w:w="558" w:type="pct"/>
            <w:tcBorders>
              <w:top w:val="single" w:sz="4" w:space="0" w:color="auto"/>
              <w:bottom w:val="single" w:sz="4" w:space="0" w:color="auto"/>
            </w:tcBorders>
          </w:tcPr>
          <w:p w14:paraId="0904A958" w14:textId="77777777" w:rsidR="00B46019" w:rsidRPr="009E1EF1" w:rsidRDefault="00B46019" w:rsidP="00B46019">
            <w:pPr>
              <w:jc w:val="right"/>
              <w:rPr>
                <w:rFonts w:ascii="Calibri" w:hAnsi="Calibri" w:cs="Times New Roman"/>
                <w:sz w:val="20"/>
                <w:szCs w:val="20"/>
              </w:rPr>
            </w:pPr>
          </w:p>
          <w:p w14:paraId="12E14B25"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224.0</w:t>
            </w:r>
          </w:p>
        </w:tc>
        <w:tc>
          <w:tcPr>
            <w:tcW w:w="558" w:type="pct"/>
            <w:tcBorders>
              <w:top w:val="single" w:sz="4" w:space="0" w:color="auto"/>
              <w:bottom w:val="single" w:sz="4" w:space="0" w:color="auto"/>
            </w:tcBorders>
          </w:tcPr>
          <w:p w14:paraId="680C8A6E" w14:textId="77777777" w:rsidR="00B46019" w:rsidRPr="009E1EF1" w:rsidRDefault="00B46019" w:rsidP="00B46019">
            <w:pPr>
              <w:jc w:val="right"/>
              <w:rPr>
                <w:rFonts w:ascii="Calibri" w:hAnsi="Calibri" w:cs="Times New Roman"/>
                <w:sz w:val="20"/>
                <w:szCs w:val="20"/>
              </w:rPr>
            </w:pPr>
          </w:p>
          <w:p w14:paraId="44277C72"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(112.1)</w:t>
            </w:r>
          </w:p>
        </w:tc>
        <w:tc>
          <w:tcPr>
            <w:tcW w:w="551" w:type="pct"/>
            <w:tcBorders>
              <w:top w:val="single" w:sz="4" w:space="0" w:color="auto"/>
              <w:bottom w:val="single" w:sz="4" w:space="0" w:color="auto"/>
              <w:right w:val="nil"/>
            </w:tcBorders>
          </w:tcPr>
          <w:p w14:paraId="39DDFD21" w14:textId="77777777" w:rsidR="00B46019" w:rsidRPr="009E1EF1" w:rsidRDefault="00B46019" w:rsidP="00B46019">
            <w:pPr>
              <w:jc w:val="right"/>
              <w:rPr>
                <w:rFonts w:ascii="Calibri" w:hAnsi="Calibri" w:cs="Times New Roman"/>
                <w:sz w:val="20"/>
                <w:szCs w:val="20"/>
              </w:rPr>
            </w:pPr>
          </w:p>
          <w:p w14:paraId="14449B0E"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111.9</w:t>
            </w:r>
          </w:p>
        </w:tc>
      </w:tr>
      <w:tr w:rsidR="00B46019" w:rsidRPr="00D13FE8" w14:paraId="5803C479" w14:textId="77777777" w:rsidTr="00E546DF">
        <w:trPr>
          <w:trHeight w:val="196"/>
        </w:trPr>
        <w:tc>
          <w:tcPr>
            <w:tcW w:w="1316" w:type="pct"/>
            <w:tcBorders>
              <w:top w:val="single" w:sz="4" w:space="0" w:color="auto"/>
            </w:tcBorders>
          </w:tcPr>
          <w:p w14:paraId="58D4C0F0" w14:textId="77777777" w:rsidR="00B46019" w:rsidRPr="009E1EF1" w:rsidRDefault="00B46019" w:rsidP="00B46019">
            <w:pPr>
              <w:ind w:left="-90"/>
              <w:rPr>
                <w:rFonts w:ascii="Calibri" w:hAnsi="Calibri" w:cs="Times New Roman"/>
                <w:b/>
                <w:bCs/>
                <w:sz w:val="20"/>
                <w:szCs w:val="20"/>
              </w:rPr>
            </w:pPr>
          </w:p>
        </w:tc>
        <w:tc>
          <w:tcPr>
            <w:tcW w:w="343" w:type="pct"/>
            <w:tcBorders>
              <w:top w:val="single" w:sz="4" w:space="0" w:color="auto"/>
            </w:tcBorders>
          </w:tcPr>
          <w:p w14:paraId="74FA9DFC" w14:textId="77777777" w:rsidR="00B46019" w:rsidRPr="009E1EF1" w:rsidRDefault="00B46019" w:rsidP="00B46019">
            <w:pPr>
              <w:jc w:val="center"/>
              <w:rPr>
                <w:rFonts w:ascii="Calibri" w:hAnsi="Calibri" w:cs="Times New Roman"/>
                <w:sz w:val="20"/>
                <w:szCs w:val="20"/>
              </w:rPr>
            </w:pPr>
          </w:p>
        </w:tc>
        <w:tc>
          <w:tcPr>
            <w:tcW w:w="558" w:type="pct"/>
            <w:tcBorders>
              <w:top w:val="single" w:sz="4" w:space="0" w:color="auto"/>
              <w:right w:val="nil"/>
            </w:tcBorders>
          </w:tcPr>
          <w:p w14:paraId="4D8BD4D7" w14:textId="77777777" w:rsidR="00B46019" w:rsidRPr="009E1EF1" w:rsidRDefault="00B46019" w:rsidP="00B46019">
            <w:pPr>
              <w:jc w:val="right"/>
              <w:rPr>
                <w:rFonts w:ascii="Calibri" w:hAnsi="Calibri" w:cs="Times New Roman"/>
                <w:b/>
                <w:bCs/>
                <w:sz w:val="20"/>
                <w:szCs w:val="20"/>
              </w:rPr>
            </w:pPr>
          </w:p>
        </w:tc>
        <w:tc>
          <w:tcPr>
            <w:tcW w:w="558" w:type="pct"/>
            <w:tcBorders>
              <w:top w:val="single" w:sz="4" w:space="0" w:color="auto"/>
            </w:tcBorders>
          </w:tcPr>
          <w:p w14:paraId="08712589" w14:textId="77777777" w:rsidR="00B46019" w:rsidRPr="009E1EF1" w:rsidRDefault="00B46019" w:rsidP="00B46019">
            <w:pPr>
              <w:jc w:val="right"/>
              <w:rPr>
                <w:rFonts w:ascii="Calibri" w:hAnsi="Calibri" w:cs="Times New Roman"/>
                <w:b/>
                <w:bCs/>
                <w:sz w:val="20"/>
                <w:szCs w:val="20"/>
              </w:rPr>
            </w:pPr>
          </w:p>
        </w:tc>
        <w:tc>
          <w:tcPr>
            <w:tcW w:w="558" w:type="pct"/>
            <w:tcBorders>
              <w:top w:val="single" w:sz="4" w:space="0" w:color="auto"/>
            </w:tcBorders>
          </w:tcPr>
          <w:p w14:paraId="77B99BAF" w14:textId="77777777" w:rsidR="00B46019" w:rsidRPr="009E1EF1" w:rsidRDefault="00B46019" w:rsidP="00B46019">
            <w:pPr>
              <w:jc w:val="right"/>
              <w:rPr>
                <w:rFonts w:ascii="Calibri" w:hAnsi="Calibri" w:cs="Times New Roman"/>
                <w:b/>
                <w:bCs/>
                <w:sz w:val="20"/>
                <w:szCs w:val="20"/>
              </w:rPr>
            </w:pPr>
          </w:p>
        </w:tc>
        <w:tc>
          <w:tcPr>
            <w:tcW w:w="558" w:type="pct"/>
            <w:tcBorders>
              <w:top w:val="single" w:sz="4" w:space="0" w:color="auto"/>
            </w:tcBorders>
          </w:tcPr>
          <w:p w14:paraId="26967B24" w14:textId="77777777" w:rsidR="00B46019" w:rsidRPr="009E1EF1" w:rsidRDefault="00B46019" w:rsidP="00B46019">
            <w:pPr>
              <w:jc w:val="right"/>
              <w:rPr>
                <w:rFonts w:ascii="Calibri" w:hAnsi="Calibri" w:cs="Times New Roman"/>
                <w:sz w:val="20"/>
                <w:szCs w:val="20"/>
              </w:rPr>
            </w:pPr>
          </w:p>
        </w:tc>
        <w:tc>
          <w:tcPr>
            <w:tcW w:w="558" w:type="pct"/>
            <w:tcBorders>
              <w:top w:val="single" w:sz="4" w:space="0" w:color="auto"/>
            </w:tcBorders>
          </w:tcPr>
          <w:p w14:paraId="75FEE393" w14:textId="77777777" w:rsidR="00B46019" w:rsidRPr="009E1EF1" w:rsidRDefault="00B46019" w:rsidP="00B46019">
            <w:pPr>
              <w:jc w:val="right"/>
              <w:rPr>
                <w:rFonts w:ascii="Calibri" w:hAnsi="Calibri" w:cs="Times New Roman"/>
                <w:sz w:val="20"/>
                <w:szCs w:val="20"/>
              </w:rPr>
            </w:pPr>
          </w:p>
        </w:tc>
        <w:tc>
          <w:tcPr>
            <w:tcW w:w="551" w:type="pct"/>
            <w:tcBorders>
              <w:top w:val="single" w:sz="4" w:space="0" w:color="auto"/>
              <w:right w:val="nil"/>
            </w:tcBorders>
          </w:tcPr>
          <w:p w14:paraId="4E6D73E4" w14:textId="77777777" w:rsidR="00B46019" w:rsidRPr="009E1EF1" w:rsidRDefault="00B46019" w:rsidP="00B46019">
            <w:pPr>
              <w:jc w:val="right"/>
              <w:rPr>
                <w:rFonts w:ascii="Calibri" w:hAnsi="Calibri" w:cs="Times New Roman"/>
                <w:sz w:val="20"/>
                <w:szCs w:val="20"/>
              </w:rPr>
            </w:pPr>
          </w:p>
        </w:tc>
      </w:tr>
      <w:tr w:rsidR="00B46019" w:rsidRPr="00D13FE8" w14:paraId="0A12A189" w14:textId="77777777" w:rsidTr="00E546DF">
        <w:trPr>
          <w:trHeight w:val="196"/>
        </w:trPr>
        <w:tc>
          <w:tcPr>
            <w:tcW w:w="1316" w:type="pct"/>
            <w:tcBorders>
              <w:top w:val="nil"/>
              <w:right w:val="nil"/>
            </w:tcBorders>
          </w:tcPr>
          <w:p w14:paraId="23953D36" w14:textId="77777777" w:rsidR="00B46019" w:rsidRPr="009E1EF1" w:rsidRDefault="00B46019" w:rsidP="00B46019">
            <w:pPr>
              <w:ind w:left="-90"/>
              <w:rPr>
                <w:rFonts w:ascii="Calibri" w:hAnsi="Calibri" w:cs="Times New Roman"/>
                <w:b/>
                <w:bCs/>
                <w:sz w:val="20"/>
                <w:szCs w:val="20"/>
              </w:rPr>
            </w:pPr>
            <w:r w:rsidRPr="009E1EF1">
              <w:rPr>
                <w:rFonts w:ascii="Calibri" w:hAnsi="Calibri" w:cs="Times New Roman"/>
                <w:b/>
                <w:bCs/>
                <w:sz w:val="20"/>
                <w:szCs w:val="20"/>
              </w:rPr>
              <w:t>Attributable to:</w:t>
            </w:r>
          </w:p>
        </w:tc>
        <w:tc>
          <w:tcPr>
            <w:tcW w:w="343" w:type="pct"/>
            <w:tcBorders>
              <w:top w:val="nil"/>
              <w:left w:val="nil"/>
            </w:tcBorders>
          </w:tcPr>
          <w:p w14:paraId="2F59FFA2" w14:textId="77777777" w:rsidR="00B46019" w:rsidRPr="009E1EF1" w:rsidRDefault="00B46019" w:rsidP="00B46019">
            <w:pPr>
              <w:jc w:val="center"/>
              <w:rPr>
                <w:rFonts w:ascii="Calibri" w:hAnsi="Calibri" w:cs="Times New Roman"/>
                <w:sz w:val="20"/>
                <w:szCs w:val="20"/>
              </w:rPr>
            </w:pPr>
          </w:p>
        </w:tc>
        <w:tc>
          <w:tcPr>
            <w:tcW w:w="558" w:type="pct"/>
            <w:tcBorders>
              <w:top w:val="nil"/>
              <w:left w:val="nil"/>
              <w:right w:val="nil"/>
            </w:tcBorders>
          </w:tcPr>
          <w:p w14:paraId="2AB0BA7A" w14:textId="77777777" w:rsidR="00B46019" w:rsidRPr="009E1EF1" w:rsidRDefault="00B46019" w:rsidP="00B46019">
            <w:pPr>
              <w:jc w:val="right"/>
              <w:rPr>
                <w:rFonts w:ascii="Calibri" w:hAnsi="Calibri" w:cs="Times New Roman"/>
                <w:b/>
                <w:bCs/>
                <w:sz w:val="20"/>
                <w:szCs w:val="20"/>
              </w:rPr>
            </w:pPr>
          </w:p>
        </w:tc>
        <w:tc>
          <w:tcPr>
            <w:tcW w:w="558" w:type="pct"/>
            <w:tcBorders>
              <w:top w:val="nil"/>
              <w:left w:val="nil"/>
              <w:right w:val="nil"/>
            </w:tcBorders>
          </w:tcPr>
          <w:p w14:paraId="58EE9EE1" w14:textId="77777777" w:rsidR="00B46019" w:rsidRPr="009E1EF1" w:rsidRDefault="00B46019" w:rsidP="00B46019">
            <w:pPr>
              <w:jc w:val="right"/>
              <w:rPr>
                <w:rFonts w:ascii="Calibri" w:hAnsi="Calibri" w:cs="Times New Roman"/>
                <w:b/>
                <w:bCs/>
                <w:sz w:val="20"/>
                <w:szCs w:val="20"/>
              </w:rPr>
            </w:pPr>
          </w:p>
        </w:tc>
        <w:tc>
          <w:tcPr>
            <w:tcW w:w="558" w:type="pct"/>
            <w:tcBorders>
              <w:top w:val="nil"/>
              <w:left w:val="nil"/>
              <w:right w:val="nil"/>
            </w:tcBorders>
          </w:tcPr>
          <w:p w14:paraId="5551FF4B" w14:textId="77777777" w:rsidR="00B46019" w:rsidRPr="009E1EF1" w:rsidRDefault="00B46019" w:rsidP="00B46019">
            <w:pPr>
              <w:jc w:val="right"/>
              <w:rPr>
                <w:rFonts w:ascii="Calibri" w:hAnsi="Calibri" w:cs="Times New Roman"/>
                <w:b/>
                <w:bCs/>
                <w:sz w:val="20"/>
                <w:szCs w:val="20"/>
              </w:rPr>
            </w:pPr>
          </w:p>
        </w:tc>
        <w:tc>
          <w:tcPr>
            <w:tcW w:w="558" w:type="pct"/>
            <w:tcBorders>
              <w:top w:val="nil"/>
              <w:left w:val="nil"/>
              <w:right w:val="nil"/>
            </w:tcBorders>
          </w:tcPr>
          <w:p w14:paraId="45BBCD1E" w14:textId="77777777" w:rsidR="00B46019" w:rsidRPr="009E1EF1" w:rsidRDefault="00B46019" w:rsidP="00B46019">
            <w:pPr>
              <w:jc w:val="right"/>
              <w:rPr>
                <w:rFonts w:ascii="Calibri" w:hAnsi="Calibri" w:cs="Times New Roman"/>
                <w:sz w:val="20"/>
                <w:szCs w:val="20"/>
              </w:rPr>
            </w:pPr>
          </w:p>
        </w:tc>
        <w:tc>
          <w:tcPr>
            <w:tcW w:w="558" w:type="pct"/>
            <w:tcBorders>
              <w:top w:val="nil"/>
              <w:left w:val="nil"/>
              <w:right w:val="nil"/>
            </w:tcBorders>
          </w:tcPr>
          <w:p w14:paraId="50B8CED1" w14:textId="77777777" w:rsidR="00B46019" w:rsidRPr="009E1EF1" w:rsidRDefault="00B46019" w:rsidP="00B46019">
            <w:pPr>
              <w:jc w:val="right"/>
              <w:rPr>
                <w:rFonts w:ascii="Calibri" w:hAnsi="Calibri" w:cs="Times New Roman"/>
                <w:sz w:val="20"/>
                <w:szCs w:val="20"/>
              </w:rPr>
            </w:pPr>
          </w:p>
        </w:tc>
        <w:tc>
          <w:tcPr>
            <w:tcW w:w="551" w:type="pct"/>
            <w:tcBorders>
              <w:top w:val="nil"/>
              <w:left w:val="nil"/>
              <w:right w:val="nil"/>
            </w:tcBorders>
          </w:tcPr>
          <w:p w14:paraId="5CE2F660" w14:textId="77777777" w:rsidR="00B46019" w:rsidRPr="009E1EF1" w:rsidRDefault="00B46019" w:rsidP="00B46019">
            <w:pPr>
              <w:jc w:val="right"/>
              <w:rPr>
                <w:rFonts w:ascii="Calibri" w:hAnsi="Calibri" w:cs="Times New Roman"/>
                <w:sz w:val="20"/>
                <w:szCs w:val="20"/>
              </w:rPr>
            </w:pPr>
          </w:p>
        </w:tc>
      </w:tr>
      <w:tr w:rsidR="00B46019" w:rsidRPr="00D13FE8" w14:paraId="524F374B" w14:textId="77777777" w:rsidTr="001D0ABF">
        <w:trPr>
          <w:trHeight w:val="196"/>
        </w:trPr>
        <w:tc>
          <w:tcPr>
            <w:tcW w:w="1316" w:type="pct"/>
            <w:tcBorders>
              <w:top w:val="nil"/>
              <w:right w:val="nil"/>
            </w:tcBorders>
          </w:tcPr>
          <w:p w14:paraId="07CBC463" w14:textId="77777777" w:rsidR="00B46019" w:rsidRPr="009E1EF1" w:rsidRDefault="00B46019" w:rsidP="00B46019">
            <w:pPr>
              <w:ind w:left="-90"/>
              <w:rPr>
                <w:rFonts w:ascii="Calibri" w:hAnsi="Calibri" w:cs="Times New Roman"/>
                <w:bCs/>
                <w:sz w:val="20"/>
                <w:szCs w:val="20"/>
              </w:rPr>
            </w:pPr>
            <w:r w:rsidRPr="009E1EF1">
              <w:rPr>
                <w:rFonts w:ascii="Calibri" w:hAnsi="Calibri" w:cs="Times New Roman"/>
                <w:bCs/>
                <w:sz w:val="20"/>
                <w:szCs w:val="20"/>
              </w:rPr>
              <w:t>Equity holders of the Company</w:t>
            </w:r>
          </w:p>
        </w:tc>
        <w:tc>
          <w:tcPr>
            <w:tcW w:w="343" w:type="pct"/>
            <w:tcBorders>
              <w:top w:val="nil"/>
              <w:left w:val="nil"/>
            </w:tcBorders>
          </w:tcPr>
          <w:p w14:paraId="2F39C59C" w14:textId="77777777" w:rsidR="00B46019" w:rsidRPr="009E1EF1" w:rsidRDefault="00B46019" w:rsidP="00B46019">
            <w:pPr>
              <w:jc w:val="center"/>
              <w:rPr>
                <w:rFonts w:ascii="Calibri" w:hAnsi="Calibri" w:cs="Times New Roman"/>
                <w:sz w:val="20"/>
                <w:szCs w:val="20"/>
              </w:rPr>
            </w:pPr>
          </w:p>
        </w:tc>
        <w:tc>
          <w:tcPr>
            <w:tcW w:w="558" w:type="pct"/>
            <w:tcBorders>
              <w:top w:val="nil"/>
              <w:left w:val="nil"/>
              <w:right w:val="nil"/>
            </w:tcBorders>
          </w:tcPr>
          <w:p w14:paraId="565EBBA0" w14:textId="0CBD4357" w:rsidR="00B46019" w:rsidRPr="009E1EF1" w:rsidRDefault="00767E1A" w:rsidP="00B46019">
            <w:pPr>
              <w:jc w:val="right"/>
              <w:rPr>
                <w:rFonts w:ascii="Calibri" w:hAnsi="Calibri" w:cs="Times New Roman"/>
                <w:b/>
                <w:bCs/>
                <w:sz w:val="20"/>
                <w:szCs w:val="20"/>
              </w:rPr>
            </w:pPr>
            <w:r>
              <w:rPr>
                <w:rFonts w:ascii="Calibri" w:hAnsi="Calibri" w:cs="Times New Roman"/>
                <w:b/>
                <w:bCs/>
                <w:sz w:val="20"/>
                <w:szCs w:val="20"/>
              </w:rPr>
              <w:t>521.7</w:t>
            </w:r>
          </w:p>
        </w:tc>
        <w:tc>
          <w:tcPr>
            <w:tcW w:w="558" w:type="pct"/>
            <w:tcBorders>
              <w:top w:val="nil"/>
              <w:left w:val="nil"/>
              <w:right w:val="nil"/>
            </w:tcBorders>
          </w:tcPr>
          <w:p w14:paraId="0B50CDAF" w14:textId="7D62DCFB" w:rsidR="00B46019" w:rsidRPr="009E1EF1" w:rsidRDefault="001E2277" w:rsidP="00B46019">
            <w:pPr>
              <w:jc w:val="right"/>
              <w:rPr>
                <w:rFonts w:ascii="Calibri" w:hAnsi="Calibri" w:cs="Times New Roman"/>
                <w:b/>
                <w:bCs/>
                <w:sz w:val="20"/>
                <w:szCs w:val="20"/>
              </w:rPr>
            </w:pPr>
            <w:r w:rsidRPr="009E1EF1">
              <w:rPr>
                <w:rFonts w:ascii="Calibri" w:hAnsi="Calibri" w:cs="Times New Roman"/>
                <w:b/>
                <w:bCs/>
                <w:sz w:val="20"/>
                <w:szCs w:val="20"/>
              </w:rPr>
              <w:t>(</w:t>
            </w:r>
            <w:r w:rsidR="00767E1A">
              <w:rPr>
                <w:rFonts w:ascii="Calibri" w:hAnsi="Calibri" w:cs="Times New Roman"/>
                <w:b/>
                <w:bCs/>
                <w:sz w:val="20"/>
                <w:szCs w:val="20"/>
              </w:rPr>
              <w:t>483.8</w:t>
            </w:r>
            <w:r w:rsidRPr="009E1EF1">
              <w:rPr>
                <w:rFonts w:ascii="Calibri" w:hAnsi="Calibri" w:cs="Times New Roman"/>
                <w:b/>
                <w:bCs/>
                <w:sz w:val="20"/>
                <w:szCs w:val="20"/>
              </w:rPr>
              <w:t>)</w:t>
            </w:r>
          </w:p>
        </w:tc>
        <w:tc>
          <w:tcPr>
            <w:tcW w:w="558" w:type="pct"/>
            <w:tcBorders>
              <w:top w:val="nil"/>
              <w:left w:val="nil"/>
              <w:right w:val="nil"/>
            </w:tcBorders>
          </w:tcPr>
          <w:p w14:paraId="35EF5CE9" w14:textId="54C471C8" w:rsidR="00B46019" w:rsidRPr="009E1EF1" w:rsidRDefault="00767E1A" w:rsidP="00B46019">
            <w:pPr>
              <w:jc w:val="right"/>
              <w:rPr>
                <w:rFonts w:ascii="Calibri" w:hAnsi="Calibri" w:cs="Times New Roman"/>
                <w:b/>
                <w:bCs/>
                <w:sz w:val="20"/>
                <w:szCs w:val="20"/>
              </w:rPr>
            </w:pPr>
            <w:r>
              <w:rPr>
                <w:rFonts w:ascii="Calibri" w:hAnsi="Calibri" w:cs="Times New Roman"/>
                <w:b/>
                <w:bCs/>
                <w:sz w:val="20"/>
                <w:szCs w:val="20"/>
              </w:rPr>
              <w:t>37.9</w:t>
            </w:r>
          </w:p>
        </w:tc>
        <w:tc>
          <w:tcPr>
            <w:tcW w:w="558" w:type="pct"/>
            <w:tcBorders>
              <w:top w:val="nil"/>
              <w:left w:val="nil"/>
              <w:right w:val="nil"/>
            </w:tcBorders>
          </w:tcPr>
          <w:p w14:paraId="3ACC222C"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238.4</w:t>
            </w:r>
          </w:p>
        </w:tc>
        <w:tc>
          <w:tcPr>
            <w:tcW w:w="558" w:type="pct"/>
            <w:tcBorders>
              <w:top w:val="nil"/>
              <w:left w:val="nil"/>
              <w:right w:val="nil"/>
            </w:tcBorders>
          </w:tcPr>
          <w:p w14:paraId="4447CF6C"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(94.4)</w:t>
            </w:r>
          </w:p>
        </w:tc>
        <w:tc>
          <w:tcPr>
            <w:tcW w:w="551" w:type="pct"/>
            <w:tcBorders>
              <w:top w:val="nil"/>
              <w:left w:val="nil"/>
              <w:right w:val="nil"/>
            </w:tcBorders>
          </w:tcPr>
          <w:p w14:paraId="11ED291F"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144.0</w:t>
            </w:r>
          </w:p>
        </w:tc>
      </w:tr>
      <w:tr w:rsidR="00B46019" w:rsidRPr="00D13FE8" w14:paraId="7023B850" w14:textId="77777777" w:rsidTr="001D0ABF">
        <w:trPr>
          <w:trHeight w:val="196"/>
        </w:trPr>
        <w:tc>
          <w:tcPr>
            <w:tcW w:w="1316" w:type="pct"/>
            <w:tcBorders>
              <w:top w:val="nil"/>
              <w:bottom w:val="single" w:sz="4" w:space="0" w:color="auto"/>
              <w:right w:val="nil"/>
            </w:tcBorders>
          </w:tcPr>
          <w:p w14:paraId="44091874" w14:textId="77777777" w:rsidR="00B46019" w:rsidRPr="009E1EF1" w:rsidRDefault="00B46019" w:rsidP="00B46019">
            <w:pPr>
              <w:ind w:left="-90"/>
              <w:rPr>
                <w:rFonts w:ascii="Calibri" w:hAnsi="Calibri" w:cs="Times New Roman"/>
                <w:bCs/>
                <w:sz w:val="20"/>
                <w:szCs w:val="20"/>
              </w:rPr>
            </w:pPr>
            <w:r w:rsidRPr="009E1EF1">
              <w:rPr>
                <w:rFonts w:ascii="Calibri" w:hAnsi="Calibri" w:cs="Times New Roman"/>
                <w:bCs/>
                <w:sz w:val="20"/>
                <w:szCs w:val="20"/>
              </w:rPr>
              <w:t>Non-controlling interest</w:t>
            </w:r>
          </w:p>
        </w:tc>
        <w:tc>
          <w:tcPr>
            <w:tcW w:w="343" w:type="pct"/>
            <w:tcBorders>
              <w:top w:val="nil"/>
              <w:left w:val="nil"/>
              <w:bottom w:val="single" w:sz="4" w:space="0" w:color="auto"/>
            </w:tcBorders>
          </w:tcPr>
          <w:p w14:paraId="2BFBFCAC" w14:textId="77777777" w:rsidR="00B46019" w:rsidRPr="009E1EF1" w:rsidRDefault="00B46019" w:rsidP="00B46019">
            <w:pPr>
              <w:jc w:val="center"/>
              <w:rPr>
                <w:rFonts w:ascii="Calibri" w:hAnsi="Calibri" w:cs="Times New Roman"/>
                <w:sz w:val="20"/>
                <w:szCs w:val="20"/>
              </w:rPr>
            </w:pPr>
          </w:p>
        </w:tc>
        <w:tc>
          <w:tcPr>
            <w:tcW w:w="558" w:type="pct"/>
            <w:tcBorders>
              <w:top w:val="nil"/>
              <w:left w:val="nil"/>
              <w:bottom w:val="single" w:sz="4" w:space="0" w:color="auto"/>
              <w:right w:val="nil"/>
            </w:tcBorders>
          </w:tcPr>
          <w:p w14:paraId="7D1926DA" w14:textId="263E2FF6" w:rsidR="00B46019" w:rsidRPr="009E1EF1" w:rsidRDefault="001E2277" w:rsidP="00B46019">
            <w:pPr>
              <w:jc w:val="right"/>
              <w:rPr>
                <w:rFonts w:ascii="Calibri" w:hAnsi="Calibri" w:cs="Times New Roman"/>
                <w:b/>
                <w:bCs/>
                <w:sz w:val="20"/>
                <w:szCs w:val="20"/>
              </w:rPr>
            </w:pPr>
            <w:r w:rsidRPr="009E1EF1">
              <w:rPr>
                <w:rFonts w:ascii="Calibri" w:hAnsi="Calibri" w:cs="Times New Roman"/>
                <w:b/>
                <w:bCs/>
                <w:sz w:val="20"/>
                <w:szCs w:val="20"/>
              </w:rPr>
              <w:t>(4</w:t>
            </w:r>
            <w:r w:rsidR="00432A43" w:rsidRPr="009E1EF1">
              <w:rPr>
                <w:rFonts w:ascii="Calibri" w:hAnsi="Calibri" w:cs="Times New Roman"/>
                <w:b/>
                <w:bCs/>
                <w:sz w:val="20"/>
                <w:szCs w:val="20"/>
              </w:rPr>
              <w:t>9.</w:t>
            </w:r>
            <w:r w:rsidR="00871479">
              <w:rPr>
                <w:rFonts w:ascii="Calibri" w:hAnsi="Calibri" w:cs="Times New Roman"/>
                <w:b/>
                <w:bCs/>
                <w:sz w:val="20"/>
                <w:szCs w:val="20"/>
              </w:rPr>
              <w:t>7</w:t>
            </w:r>
            <w:r w:rsidRPr="009E1EF1">
              <w:rPr>
                <w:rFonts w:ascii="Calibri" w:hAnsi="Calibri" w:cs="Times New Roman"/>
                <w:b/>
                <w:bCs/>
                <w:sz w:val="20"/>
                <w:szCs w:val="20"/>
              </w:rPr>
              <w:t>)</w:t>
            </w:r>
          </w:p>
        </w:tc>
        <w:tc>
          <w:tcPr>
            <w:tcW w:w="558" w:type="pct"/>
            <w:tcBorders>
              <w:top w:val="nil"/>
              <w:left w:val="nil"/>
              <w:bottom w:val="single" w:sz="4" w:space="0" w:color="auto"/>
              <w:right w:val="nil"/>
            </w:tcBorders>
          </w:tcPr>
          <w:p w14:paraId="48F46744" w14:textId="77777777" w:rsidR="00B46019" w:rsidRPr="009E1EF1" w:rsidRDefault="001E2277" w:rsidP="00B46019">
            <w:pPr>
              <w:jc w:val="right"/>
              <w:rPr>
                <w:rFonts w:ascii="Calibri" w:hAnsi="Calibri" w:cs="Times New Roman"/>
                <w:b/>
                <w:bCs/>
                <w:sz w:val="20"/>
                <w:szCs w:val="20"/>
              </w:rPr>
            </w:pPr>
            <w:r w:rsidRPr="009E1EF1">
              <w:rPr>
                <w:rFonts w:ascii="Calibri" w:hAnsi="Calibri" w:cs="Times New Roman"/>
                <w:b/>
                <w:bCs/>
                <w:sz w:val="20"/>
                <w:szCs w:val="20"/>
              </w:rPr>
              <w:t>(22.9)</w:t>
            </w:r>
          </w:p>
        </w:tc>
        <w:tc>
          <w:tcPr>
            <w:tcW w:w="558" w:type="pct"/>
            <w:tcBorders>
              <w:top w:val="nil"/>
              <w:left w:val="nil"/>
              <w:bottom w:val="single" w:sz="4" w:space="0" w:color="auto"/>
              <w:right w:val="nil"/>
            </w:tcBorders>
          </w:tcPr>
          <w:p w14:paraId="632A6F19" w14:textId="3AC2AE55" w:rsidR="00B46019" w:rsidRPr="009E1EF1" w:rsidRDefault="001E2277" w:rsidP="00B46019">
            <w:pPr>
              <w:jc w:val="right"/>
              <w:rPr>
                <w:rFonts w:ascii="Calibri" w:hAnsi="Calibri" w:cs="Times New Roman"/>
                <w:b/>
                <w:bCs/>
                <w:sz w:val="20"/>
                <w:szCs w:val="20"/>
              </w:rPr>
            </w:pPr>
            <w:r w:rsidRPr="009E1EF1">
              <w:rPr>
                <w:rFonts w:ascii="Calibri" w:hAnsi="Calibri" w:cs="Times New Roman"/>
                <w:b/>
                <w:bCs/>
                <w:sz w:val="20"/>
                <w:szCs w:val="20"/>
              </w:rPr>
              <w:t>(</w:t>
            </w:r>
            <w:r w:rsidR="00432A43" w:rsidRPr="009E1EF1">
              <w:rPr>
                <w:rFonts w:ascii="Calibri" w:hAnsi="Calibri" w:cs="Times New Roman"/>
                <w:b/>
                <w:bCs/>
                <w:sz w:val="20"/>
                <w:szCs w:val="20"/>
              </w:rPr>
              <w:t>72.</w:t>
            </w:r>
            <w:r w:rsidR="00871479">
              <w:rPr>
                <w:rFonts w:ascii="Calibri" w:hAnsi="Calibri" w:cs="Times New Roman"/>
                <w:b/>
                <w:bCs/>
                <w:sz w:val="20"/>
                <w:szCs w:val="20"/>
              </w:rPr>
              <w:t>6</w:t>
            </w:r>
            <w:r w:rsidRPr="009E1EF1">
              <w:rPr>
                <w:rFonts w:ascii="Calibri" w:hAnsi="Calibri" w:cs="Times New Roman"/>
                <w:b/>
                <w:bCs/>
                <w:sz w:val="20"/>
                <w:szCs w:val="20"/>
              </w:rPr>
              <w:t>)</w:t>
            </w:r>
          </w:p>
        </w:tc>
        <w:tc>
          <w:tcPr>
            <w:tcW w:w="558" w:type="pct"/>
            <w:tcBorders>
              <w:top w:val="nil"/>
              <w:left w:val="nil"/>
              <w:bottom w:val="single" w:sz="4" w:space="0" w:color="auto"/>
              <w:right w:val="nil"/>
            </w:tcBorders>
          </w:tcPr>
          <w:p w14:paraId="6DF4F24A"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(14.4)</w:t>
            </w:r>
          </w:p>
        </w:tc>
        <w:tc>
          <w:tcPr>
            <w:tcW w:w="558" w:type="pct"/>
            <w:tcBorders>
              <w:top w:val="nil"/>
              <w:left w:val="nil"/>
              <w:bottom w:val="single" w:sz="4" w:space="0" w:color="auto"/>
              <w:right w:val="nil"/>
            </w:tcBorders>
          </w:tcPr>
          <w:p w14:paraId="68FFE369"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(17.7)</w:t>
            </w:r>
          </w:p>
        </w:tc>
        <w:tc>
          <w:tcPr>
            <w:tcW w:w="551" w:type="pct"/>
            <w:tcBorders>
              <w:top w:val="nil"/>
              <w:left w:val="nil"/>
              <w:bottom w:val="single" w:sz="4" w:space="0" w:color="auto"/>
              <w:right w:val="nil"/>
            </w:tcBorders>
          </w:tcPr>
          <w:p w14:paraId="3BC42DF4"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(32.1)</w:t>
            </w:r>
          </w:p>
        </w:tc>
      </w:tr>
      <w:tr w:rsidR="00B46019" w:rsidRPr="00D13FE8" w14:paraId="03F15132" w14:textId="77777777" w:rsidTr="001D0ABF">
        <w:trPr>
          <w:trHeight w:val="196"/>
        </w:trPr>
        <w:tc>
          <w:tcPr>
            <w:tcW w:w="1316" w:type="pct"/>
            <w:tcBorders>
              <w:top w:val="single" w:sz="4" w:space="0" w:color="auto"/>
              <w:bottom w:val="single" w:sz="4" w:space="0" w:color="auto"/>
              <w:right w:val="nil"/>
            </w:tcBorders>
          </w:tcPr>
          <w:p w14:paraId="2562CAA0" w14:textId="77777777" w:rsidR="00B46019" w:rsidRPr="009E1EF1" w:rsidRDefault="00B46019" w:rsidP="00B46019">
            <w:pPr>
              <w:ind w:left="-90"/>
              <w:rPr>
                <w:rFonts w:ascii="Calibri" w:hAnsi="Calibri" w:cs="Times New Roman"/>
                <w:b/>
                <w:bCs/>
                <w:sz w:val="20"/>
                <w:szCs w:val="20"/>
              </w:rPr>
            </w:pPr>
          </w:p>
        </w:tc>
        <w:tc>
          <w:tcPr>
            <w:tcW w:w="343" w:type="pct"/>
            <w:tcBorders>
              <w:top w:val="single" w:sz="4" w:space="0" w:color="auto"/>
              <w:left w:val="nil"/>
              <w:bottom w:val="single" w:sz="4" w:space="0" w:color="auto"/>
            </w:tcBorders>
          </w:tcPr>
          <w:p w14:paraId="5A0435D0" w14:textId="77777777" w:rsidR="00B46019" w:rsidRPr="009E1EF1" w:rsidRDefault="00B46019" w:rsidP="00B46019">
            <w:pPr>
              <w:jc w:val="center"/>
              <w:rPr>
                <w:rFonts w:ascii="Calibri" w:hAnsi="Calibri" w:cs="Times New Roman"/>
                <w:sz w:val="20"/>
                <w:szCs w:val="20"/>
              </w:rPr>
            </w:pPr>
          </w:p>
        </w:tc>
        <w:tc>
          <w:tcPr>
            <w:tcW w:w="558" w:type="pct"/>
            <w:tcBorders>
              <w:top w:val="single" w:sz="4" w:space="0" w:color="auto"/>
              <w:left w:val="nil"/>
              <w:bottom w:val="single" w:sz="4" w:space="0" w:color="auto"/>
              <w:right w:val="nil"/>
            </w:tcBorders>
          </w:tcPr>
          <w:p w14:paraId="6E9156A9" w14:textId="0F4DF561" w:rsidR="00B46019" w:rsidRPr="009E1EF1" w:rsidRDefault="00767E1A" w:rsidP="00B46019">
            <w:pPr>
              <w:jc w:val="right"/>
              <w:rPr>
                <w:rFonts w:ascii="Calibri" w:hAnsi="Calibri" w:cs="Times New Roman"/>
                <w:b/>
                <w:bCs/>
                <w:sz w:val="20"/>
                <w:szCs w:val="20"/>
              </w:rPr>
            </w:pPr>
            <w:r>
              <w:rPr>
                <w:rFonts w:ascii="Calibri" w:hAnsi="Calibri" w:cs="Times New Roman"/>
                <w:b/>
                <w:bCs/>
                <w:sz w:val="20"/>
                <w:szCs w:val="20"/>
              </w:rPr>
              <w:t>472.0</w:t>
            </w:r>
          </w:p>
        </w:tc>
        <w:tc>
          <w:tcPr>
            <w:tcW w:w="558" w:type="pct"/>
            <w:tcBorders>
              <w:top w:val="single" w:sz="4" w:space="0" w:color="auto"/>
              <w:left w:val="nil"/>
              <w:bottom w:val="single" w:sz="4" w:space="0" w:color="auto"/>
              <w:right w:val="nil"/>
            </w:tcBorders>
          </w:tcPr>
          <w:p w14:paraId="58B67306" w14:textId="3CCB370C" w:rsidR="00B46019" w:rsidRPr="009E1EF1" w:rsidRDefault="001E2277" w:rsidP="00B46019">
            <w:pPr>
              <w:jc w:val="right"/>
              <w:rPr>
                <w:rFonts w:ascii="Calibri" w:hAnsi="Calibri" w:cs="Times New Roman"/>
                <w:b/>
                <w:bCs/>
                <w:sz w:val="20"/>
                <w:szCs w:val="20"/>
              </w:rPr>
            </w:pPr>
            <w:r w:rsidRPr="009E1EF1">
              <w:rPr>
                <w:rFonts w:ascii="Calibri" w:hAnsi="Calibri" w:cs="Times New Roman"/>
                <w:b/>
                <w:bCs/>
                <w:sz w:val="20"/>
                <w:szCs w:val="20"/>
              </w:rPr>
              <w:t>(</w:t>
            </w:r>
            <w:r w:rsidR="00767E1A">
              <w:rPr>
                <w:rFonts w:ascii="Calibri" w:hAnsi="Calibri" w:cs="Times New Roman"/>
                <w:b/>
                <w:bCs/>
                <w:sz w:val="20"/>
                <w:szCs w:val="20"/>
              </w:rPr>
              <w:t>506.7</w:t>
            </w:r>
            <w:r w:rsidRPr="009E1EF1">
              <w:rPr>
                <w:rFonts w:ascii="Calibri" w:hAnsi="Calibri" w:cs="Times New Roman"/>
                <w:b/>
                <w:bCs/>
                <w:sz w:val="20"/>
                <w:szCs w:val="20"/>
              </w:rPr>
              <w:t>)</w:t>
            </w:r>
          </w:p>
        </w:tc>
        <w:tc>
          <w:tcPr>
            <w:tcW w:w="558" w:type="pct"/>
            <w:tcBorders>
              <w:top w:val="single" w:sz="4" w:space="0" w:color="auto"/>
              <w:left w:val="nil"/>
              <w:bottom w:val="single" w:sz="4" w:space="0" w:color="auto"/>
              <w:right w:val="nil"/>
            </w:tcBorders>
          </w:tcPr>
          <w:p w14:paraId="6A67A117" w14:textId="5B0B92A9" w:rsidR="00B46019" w:rsidRPr="009E1EF1" w:rsidRDefault="001E2277" w:rsidP="00B46019">
            <w:pPr>
              <w:jc w:val="right"/>
              <w:rPr>
                <w:rFonts w:ascii="Calibri" w:hAnsi="Calibri" w:cs="Times New Roman"/>
                <w:b/>
                <w:bCs/>
                <w:sz w:val="20"/>
                <w:szCs w:val="20"/>
              </w:rPr>
            </w:pPr>
            <w:r w:rsidRPr="009E1EF1">
              <w:rPr>
                <w:rFonts w:ascii="Calibri" w:hAnsi="Calibri" w:cs="Times New Roman"/>
                <w:b/>
                <w:bCs/>
                <w:sz w:val="20"/>
                <w:szCs w:val="20"/>
              </w:rPr>
              <w:t>(</w:t>
            </w:r>
            <w:r w:rsidR="00767E1A">
              <w:rPr>
                <w:rFonts w:ascii="Calibri" w:hAnsi="Calibri" w:cs="Times New Roman"/>
                <w:b/>
                <w:bCs/>
                <w:sz w:val="20"/>
                <w:szCs w:val="20"/>
              </w:rPr>
              <w:t>34.7</w:t>
            </w:r>
            <w:r w:rsidRPr="009E1EF1">
              <w:rPr>
                <w:rFonts w:ascii="Calibri" w:hAnsi="Calibri" w:cs="Times New Roman"/>
                <w:b/>
                <w:bCs/>
                <w:sz w:val="20"/>
                <w:szCs w:val="20"/>
              </w:rPr>
              <w:t>)</w:t>
            </w:r>
          </w:p>
        </w:tc>
        <w:tc>
          <w:tcPr>
            <w:tcW w:w="558" w:type="pct"/>
            <w:tcBorders>
              <w:top w:val="single" w:sz="4" w:space="0" w:color="auto"/>
              <w:left w:val="nil"/>
              <w:bottom w:val="single" w:sz="4" w:space="0" w:color="auto"/>
              <w:right w:val="nil"/>
            </w:tcBorders>
          </w:tcPr>
          <w:p w14:paraId="249BEF7C"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224.0</w:t>
            </w:r>
          </w:p>
        </w:tc>
        <w:tc>
          <w:tcPr>
            <w:tcW w:w="558" w:type="pct"/>
            <w:tcBorders>
              <w:top w:val="single" w:sz="4" w:space="0" w:color="auto"/>
              <w:left w:val="nil"/>
              <w:bottom w:val="single" w:sz="4" w:space="0" w:color="auto"/>
              <w:right w:val="nil"/>
            </w:tcBorders>
          </w:tcPr>
          <w:p w14:paraId="0D3F32C1"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(112.1)</w:t>
            </w:r>
          </w:p>
        </w:tc>
        <w:tc>
          <w:tcPr>
            <w:tcW w:w="551" w:type="pct"/>
            <w:tcBorders>
              <w:top w:val="single" w:sz="4" w:space="0" w:color="auto"/>
              <w:left w:val="nil"/>
              <w:bottom w:val="single" w:sz="4" w:space="0" w:color="auto"/>
              <w:right w:val="nil"/>
            </w:tcBorders>
          </w:tcPr>
          <w:p w14:paraId="4C8ACD43"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sz w:val="20"/>
                <w:szCs w:val="20"/>
              </w:rPr>
              <w:t>111.9</w:t>
            </w:r>
          </w:p>
        </w:tc>
      </w:tr>
      <w:bookmarkEnd w:id="15"/>
      <w:tr w:rsidR="00FC3D06" w:rsidRPr="00D13FE8" w14:paraId="22665813" w14:textId="77777777" w:rsidTr="001D0ABF">
        <w:trPr>
          <w:trHeight w:val="196"/>
        </w:trPr>
        <w:tc>
          <w:tcPr>
            <w:tcW w:w="1316" w:type="pct"/>
            <w:tcBorders>
              <w:top w:val="single" w:sz="4" w:space="0" w:color="auto"/>
              <w:right w:val="nil"/>
            </w:tcBorders>
          </w:tcPr>
          <w:p w14:paraId="5BC49413" w14:textId="77777777" w:rsidR="00FC3D06" w:rsidRPr="009E1EF1" w:rsidRDefault="00FC3D06" w:rsidP="00FC3D06">
            <w:pPr>
              <w:ind w:left="-90"/>
              <w:rPr>
                <w:rFonts w:ascii="Calibri" w:hAnsi="Calibri" w:cs="Times New Roman"/>
                <w:b/>
                <w:bCs/>
                <w:sz w:val="20"/>
                <w:szCs w:val="20"/>
              </w:rPr>
            </w:pPr>
          </w:p>
        </w:tc>
        <w:tc>
          <w:tcPr>
            <w:tcW w:w="343" w:type="pct"/>
            <w:tcBorders>
              <w:top w:val="single" w:sz="4" w:space="0" w:color="auto"/>
              <w:left w:val="nil"/>
            </w:tcBorders>
          </w:tcPr>
          <w:p w14:paraId="1F717D7D" w14:textId="77777777" w:rsidR="00FC3D06" w:rsidRPr="009E1EF1" w:rsidRDefault="00FC3D06" w:rsidP="00FC3D06">
            <w:pPr>
              <w:jc w:val="center"/>
              <w:rPr>
                <w:rFonts w:ascii="Calibri" w:hAnsi="Calibri" w:cs="Times New Roman"/>
                <w:sz w:val="20"/>
                <w:szCs w:val="20"/>
              </w:rPr>
            </w:pPr>
          </w:p>
        </w:tc>
        <w:tc>
          <w:tcPr>
            <w:tcW w:w="558" w:type="pct"/>
            <w:tcBorders>
              <w:top w:val="single" w:sz="4" w:space="0" w:color="auto"/>
              <w:left w:val="nil"/>
              <w:right w:val="nil"/>
            </w:tcBorders>
          </w:tcPr>
          <w:p w14:paraId="5FE7DD0E" w14:textId="77777777" w:rsidR="00FC3D06" w:rsidRPr="009E1EF1" w:rsidRDefault="00FC3D06" w:rsidP="00FC3D06">
            <w:pPr>
              <w:jc w:val="right"/>
              <w:rPr>
                <w:rFonts w:ascii="Calibri" w:hAnsi="Calibri" w:cs="Times New Roman"/>
                <w:b/>
                <w:bCs/>
                <w:sz w:val="20"/>
                <w:szCs w:val="20"/>
              </w:rPr>
            </w:pPr>
          </w:p>
        </w:tc>
        <w:tc>
          <w:tcPr>
            <w:tcW w:w="558" w:type="pct"/>
            <w:tcBorders>
              <w:top w:val="single" w:sz="4" w:space="0" w:color="auto"/>
              <w:left w:val="nil"/>
              <w:right w:val="nil"/>
            </w:tcBorders>
          </w:tcPr>
          <w:p w14:paraId="5D184836" w14:textId="77777777" w:rsidR="00FC3D06" w:rsidRPr="009E1EF1" w:rsidRDefault="00FC3D06" w:rsidP="00FC3D06">
            <w:pPr>
              <w:jc w:val="right"/>
              <w:rPr>
                <w:rFonts w:ascii="Calibri" w:hAnsi="Calibri" w:cs="Times New Roman"/>
                <w:b/>
                <w:bCs/>
                <w:sz w:val="20"/>
                <w:szCs w:val="20"/>
              </w:rPr>
            </w:pPr>
          </w:p>
        </w:tc>
        <w:tc>
          <w:tcPr>
            <w:tcW w:w="558" w:type="pct"/>
            <w:tcBorders>
              <w:top w:val="single" w:sz="4" w:space="0" w:color="auto"/>
              <w:left w:val="nil"/>
              <w:right w:val="nil"/>
            </w:tcBorders>
          </w:tcPr>
          <w:p w14:paraId="07972F90" w14:textId="77777777" w:rsidR="00FC3D06" w:rsidRPr="009E1EF1" w:rsidRDefault="00FC3D06" w:rsidP="00FC3D06">
            <w:pPr>
              <w:jc w:val="right"/>
              <w:rPr>
                <w:rFonts w:ascii="Calibri" w:hAnsi="Calibri" w:cs="Times New Roman"/>
                <w:b/>
                <w:bCs/>
                <w:sz w:val="20"/>
                <w:szCs w:val="20"/>
              </w:rPr>
            </w:pPr>
          </w:p>
        </w:tc>
        <w:tc>
          <w:tcPr>
            <w:tcW w:w="558" w:type="pct"/>
            <w:tcBorders>
              <w:top w:val="single" w:sz="4" w:space="0" w:color="auto"/>
              <w:left w:val="nil"/>
              <w:right w:val="nil"/>
            </w:tcBorders>
          </w:tcPr>
          <w:p w14:paraId="4E086906" w14:textId="77777777" w:rsidR="00FC3D06" w:rsidRPr="009E1EF1" w:rsidRDefault="00FC3D06" w:rsidP="00FC3D06">
            <w:pPr>
              <w:jc w:val="right"/>
              <w:rPr>
                <w:rFonts w:ascii="Calibri" w:hAnsi="Calibri" w:cs="Times New Roman"/>
                <w:bCs/>
                <w:sz w:val="20"/>
                <w:szCs w:val="20"/>
              </w:rPr>
            </w:pPr>
          </w:p>
        </w:tc>
        <w:tc>
          <w:tcPr>
            <w:tcW w:w="558" w:type="pct"/>
            <w:tcBorders>
              <w:top w:val="single" w:sz="4" w:space="0" w:color="auto"/>
              <w:left w:val="nil"/>
              <w:right w:val="nil"/>
            </w:tcBorders>
          </w:tcPr>
          <w:p w14:paraId="33B1F07C" w14:textId="77777777" w:rsidR="00FC3D06" w:rsidRPr="009E1EF1" w:rsidRDefault="00FC3D06" w:rsidP="00FC3D06">
            <w:pPr>
              <w:jc w:val="right"/>
              <w:rPr>
                <w:rFonts w:ascii="Calibri" w:hAnsi="Calibri" w:cs="Times New Roman"/>
                <w:bCs/>
                <w:sz w:val="20"/>
                <w:szCs w:val="20"/>
              </w:rPr>
            </w:pPr>
          </w:p>
        </w:tc>
        <w:tc>
          <w:tcPr>
            <w:tcW w:w="551" w:type="pct"/>
            <w:tcBorders>
              <w:top w:val="single" w:sz="4" w:space="0" w:color="auto"/>
              <w:left w:val="nil"/>
              <w:right w:val="nil"/>
            </w:tcBorders>
          </w:tcPr>
          <w:p w14:paraId="4C638EB3" w14:textId="77777777" w:rsidR="00FC3D06" w:rsidRPr="009E1EF1" w:rsidRDefault="00FC3D06" w:rsidP="00FC3D06">
            <w:pPr>
              <w:jc w:val="right"/>
              <w:rPr>
                <w:rFonts w:ascii="Calibri" w:hAnsi="Calibri" w:cs="Times New Roman"/>
                <w:bCs/>
                <w:sz w:val="20"/>
                <w:szCs w:val="20"/>
              </w:rPr>
            </w:pPr>
          </w:p>
        </w:tc>
      </w:tr>
      <w:tr w:rsidR="00FC3D06" w:rsidRPr="00D13FE8" w14:paraId="40B596EF" w14:textId="77777777" w:rsidTr="00E546DF">
        <w:trPr>
          <w:trHeight w:val="196"/>
        </w:trPr>
        <w:tc>
          <w:tcPr>
            <w:tcW w:w="1316" w:type="pct"/>
            <w:tcBorders>
              <w:top w:val="nil"/>
              <w:right w:val="nil"/>
            </w:tcBorders>
          </w:tcPr>
          <w:p w14:paraId="4B4D8BB8" w14:textId="77777777" w:rsidR="00FC3D06" w:rsidRPr="009E1EF1" w:rsidRDefault="00FC3D06" w:rsidP="00FC3D06">
            <w:pPr>
              <w:ind w:left="-90"/>
              <w:rPr>
                <w:rFonts w:ascii="Calibri" w:hAnsi="Calibri" w:cs="Times New Roman"/>
                <w:b/>
                <w:bCs/>
                <w:sz w:val="20"/>
                <w:szCs w:val="20"/>
              </w:rPr>
            </w:pPr>
            <w:r w:rsidRPr="009E1EF1">
              <w:rPr>
                <w:rFonts w:ascii="Calibri" w:hAnsi="Calibri" w:cs="Times New Roman"/>
                <w:b/>
                <w:bCs/>
                <w:sz w:val="20"/>
                <w:szCs w:val="20"/>
              </w:rPr>
              <w:t>Earnings per share</w:t>
            </w:r>
          </w:p>
        </w:tc>
        <w:tc>
          <w:tcPr>
            <w:tcW w:w="343" w:type="pct"/>
            <w:tcBorders>
              <w:top w:val="nil"/>
              <w:left w:val="nil"/>
            </w:tcBorders>
          </w:tcPr>
          <w:p w14:paraId="78F6023C" w14:textId="77777777" w:rsidR="00FC3D06" w:rsidRPr="009E1EF1" w:rsidRDefault="00FC3D06" w:rsidP="00FC3D06">
            <w:pPr>
              <w:jc w:val="center"/>
              <w:rPr>
                <w:rFonts w:ascii="Calibri" w:hAnsi="Calibri" w:cs="Times New Roman"/>
                <w:sz w:val="20"/>
                <w:szCs w:val="20"/>
              </w:rPr>
            </w:pPr>
          </w:p>
        </w:tc>
        <w:tc>
          <w:tcPr>
            <w:tcW w:w="558" w:type="pct"/>
            <w:tcBorders>
              <w:top w:val="nil"/>
              <w:left w:val="nil"/>
              <w:right w:val="nil"/>
            </w:tcBorders>
          </w:tcPr>
          <w:p w14:paraId="10C0A352" w14:textId="77777777" w:rsidR="00FC3D06" w:rsidRPr="009E1EF1" w:rsidRDefault="00FC3D06" w:rsidP="00FC3D06">
            <w:pPr>
              <w:jc w:val="right"/>
              <w:rPr>
                <w:rFonts w:ascii="Calibri" w:hAnsi="Calibri" w:cs="Times New Roman"/>
                <w:b/>
                <w:bCs/>
                <w:sz w:val="20"/>
                <w:szCs w:val="20"/>
              </w:rPr>
            </w:pPr>
          </w:p>
        </w:tc>
        <w:tc>
          <w:tcPr>
            <w:tcW w:w="558" w:type="pct"/>
            <w:tcBorders>
              <w:top w:val="nil"/>
              <w:left w:val="nil"/>
              <w:right w:val="nil"/>
            </w:tcBorders>
          </w:tcPr>
          <w:p w14:paraId="49464D71" w14:textId="77777777" w:rsidR="00FC3D06" w:rsidRPr="009E1EF1" w:rsidRDefault="00FC3D06" w:rsidP="00FC3D06">
            <w:pPr>
              <w:jc w:val="right"/>
              <w:rPr>
                <w:rFonts w:ascii="Calibri" w:hAnsi="Calibri" w:cs="Times New Roman"/>
                <w:b/>
                <w:bCs/>
                <w:sz w:val="20"/>
                <w:szCs w:val="20"/>
              </w:rPr>
            </w:pPr>
          </w:p>
        </w:tc>
        <w:tc>
          <w:tcPr>
            <w:tcW w:w="558" w:type="pct"/>
            <w:tcBorders>
              <w:top w:val="nil"/>
              <w:left w:val="nil"/>
              <w:right w:val="nil"/>
            </w:tcBorders>
          </w:tcPr>
          <w:p w14:paraId="2915BAEC" w14:textId="77777777" w:rsidR="00FC3D06" w:rsidRPr="009E1EF1" w:rsidRDefault="00FC3D06" w:rsidP="00FC3D06">
            <w:pPr>
              <w:jc w:val="right"/>
              <w:rPr>
                <w:rFonts w:ascii="Calibri" w:hAnsi="Calibri" w:cs="Times New Roman"/>
                <w:b/>
                <w:bCs/>
                <w:sz w:val="20"/>
                <w:szCs w:val="20"/>
              </w:rPr>
            </w:pPr>
          </w:p>
        </w:tc>
        <w:tc>
          <w:tcPr>
            <w:tcW w:w="558" w:type="pct"/>
            <w:tcBorders>
              <w:top w:val="nil"/>
              <w:left w:val="nil"/>
              <w:right w:val="nil"/>
            </w:tcBorders>
          </w:tcPr>
          <w:p w14:paraId="41B0C587" w14:textId="77777777" w:rsidR="00FC3D06" w:rsidRPr="009E1EF1" w:rsidRDefault="00FC3D06" w:rsidP="00FC3D06">
            <w:pPr>
              <w:jc w:val="right"/>
              <w:rPr>
                <w:rFonts w:ascii="Calibri" w:hAnsi="Calibri" w:cs="Times New Roman"/>
                <w:bCs/>
                <w:sz w:val="20"/>
                <w:szCs w:val="20"/>
              </w:rPr>
            </w:pPr>
          </w:p>
        </w:tc>
        <w:tc>
          <w:tcPr>
            <w:tcW w:w="558" w:type="pct"/>
            <w:tcBorders>
              <w:top w:val="nil"/>
              <w:left w:val="nil"/>
              <w:right w:val="nil"/>
            </w:tcBorders>
          </w:tcPr>
          <w:p w14:paraId="3596A50F" w14:textId="77777777" w:rsidR="00FC3D06" w:rsidRPr="009E1EF1" w:rsidRDefault="00FC3D06" w:rsidP="00FC3D06">
            <w:pPr>
              <w:jc w:val="right"/>
              <w:rPr>
                <w:rFonts w:ascii="Calibri" w:hAnsi="Calibri" w:cs="Times New Roman"/>
                <w:bCs/>
                <w:sz w:val="20"/>
                <w:szCs w:val="20"/>
              </w:rPr>
            </w:pPr>
          </w:p>
        </w:tc>
        <w:tc>
          <w:tcPr>
            <w:tcW w:w="551" w:type="pct"/>
            <w:tcBorders>
              <w:top w:val="nil"/>
              <w:left w:val="nil"/>
              <w:right w:val="nil"/>
            </w:tcBorders>
          </w:tcPr>
          <w:p w14:paraId="6F470232" w14:textId="0801561E" w:rsidR="00833894" w:rsidRPr="009E1EF1" w:rsidRDefault="004D2635" w:rsidP="00833894">
            <w:pPr>
              <w:tabs>
                <w:tab w:val="right" w:pos="873"/>
              </w:tabs>
              <w:rPr>
                <w:rFonts w:ascii="Calibri" w:hAnsi="Calibri"/>
                <w:bCs/>
                <w:i/>
                <w:sz w:val="18"/>
              </w:rPr>
            </w:pPr>
            <w:r>
              <w:rPr>
                <w:rFonts w:ascii="Calibri" w:hAnsi="Calibri"/>
                <w:bCs/>
                <w:i/>
                <w:sz w:val="18"/>
              </w:rPr>
              <w:t xml:space="preserve">    </w:t>
            </w:r>
            <w:r w:rsidR="00833894" w:rsidRPr="009E1EF1">
              <w:rPr>
                <w:rFonts w:ascii="Calibri" w:hAnsi="Calibri"/>
                <w:bCs/>
                <w:i/>
                <w:sz w:val="18"/>
              </w:rPr>
              <w:t>Restated</w:t>
            </w:r>
            <w:r w:rsidR="00F63920" w:rsidRPr="009E1EF1">
              <w:rPr>
                <w:rFonts w:ascii="Calibri" w:hAnsi="Calibri" w:cs="Times New Roman"/>
                <w:b/>
                <w:sz w:val="20"/>
                <w:szCs w:val="20"/>
                <w:vertAlign w:val="superscript"/>
              </w:rPr>
              <w:t>2</w:t>
            </w:r>
          </w:p>
          <w:p w14:paraId="122C1886" w14:textId="61EA9B6A" w:rsidR="00FC3D06" w:rsidRPr="009E1EF1" w:rsidRDefault="00833894" w:rsidP="00833894">
            <w:pPr>
              <w:jc w:val="right"/>
              <w:rPr>
                <w:rFonts w:ascii="Calibri" w:hAnsi="Calibri" w:cs="Times New Roman"/>
                <w:bCs/>
                <w:sz w:val="20"/>
                <w:szCs w:val="20"/>
              </w:rPr>
            </w:pPr>
            <w:r w:rsidRPr="009E1EF1">
              <w:rPr>
                <w:rFonts w:ascii="Calibri" w:hAnsi="Calibri"/>
                <w:bCs/>
                <w:sz w:val="18"/>
              </w:rPr>
              <w:t xml:space="preserve">(Note </w:t>
            </w:r>
            <w:r w:rsidR="00066A93">
              <w:rPr>
                <w:rFonts w:ascii="Calibri" w:hAnsi="Calibri"/>
                <w:bCs/>
                <w:sz w:val="18"/>
              </w:rPr>
              <w:t>9</w:t>
            </w:r>
            <w:r w:rsidRPr="009E1EF1">
              <w:rPr>
                <w:rFonts w:ascii="Calibri" w:hAnsi="Calibri"/>
                <w:bCs/>
                <w:sz w:val="18"/>
              </w:rPr>
              <w:t>)</w:t>
            </w:r>
          </w:p>
        </w:tc>
      </w:tr>
      <w:tr w:rsidR="00B46019" w:rsidRPr="00D13FE8" w14:paraId="279078BC" w14:textId="77777777" w:rsidTr="00E546DF">
        <w:trPr>
          <w:trHeight w:val="211"/>
        </w:trPr>
        <w:tc>
          <w:tcPr>
            <w:tcW w:w="1316" w:type="pct"/>
            <w:tcBorders>
              <w:top w:val="nil"/>
              <w:right w:val="nil"/>
            </w:tcBorders>
          </w:tcPr>
          <w:p w14:paraId="116C28E4" w14:textId="77777777" w:rsidR="00B46019" w:rsidRPr="009E1EF1" w:rsidRDefault="00B46019" w:rsidP="00B46019">
            <w:pPr>
              <w:ind w:left="-90"/>
              <w:rPr>
                <w:rFonts w:ascii="Calibri" w:hAnsi="Calibri" w:cs="Times New Roman"/>
                <w:sz w:val="20"/>
                <w:szCs w:val="20"/>
              </w:rPr>
            </w:pPr>
            <w:r w:rsidRPr="009E1EF1">
              <w:rPr>
                <w:rFonts w:ascii="Calibri" w:hAnsi="Calibri" w:cs="Times New Roman"/>
                <w:sz w:val="20"/>
                <w:szCs w:val="20"/>
              </w:rPr>
              <w:t>Basic</w:t>
            </w:r>
          </w:p>
        </w:tc>
        <w:tc>
          <w:tcPr>
            <w:tcW w:w="343" w:type="pct"/>
            <w:tcBorders>
              <w:top w:val="nil"/>
              <w:left w:val="nil"/>
            </w:tcBorders>
          </w:tcPr>
          <w:p w14:paraId="7D69730A" w14:textId="00591CA9" w:rsidR="00B46019" w:rsidRPr="009E1EF1" w:rsidRDefault="00066A93" w:rsidP="00B46019">
            <w:pPr>
              <w:jc w:val="center"/>
              <w:rPr>
                <w:rFonts w:ascii="Calibri" w:hAnsi="Calibri" w:cs="Times New Roman"/>
                <w:iCs/>
                <w:sz w:val="20"/>
                <w:szCs w:val="20"/>
              </w:rPr>
            </w:pPr>
            <w:r>
              <w:rPr>
                <w:rFonts w:ascii="Calibri" w:hAnsi="Calibri" w:cs="Times New Roman"/>
                <w:iCs/>
                <w:sz w:val="20"/>
                <w:szCs w:val="20"/>
              </w:rPr>
              <w:t>9</w:t>
            </w:r>
          </w:p>
        </w:tc>
        <w:tc>
          <w:tcPr>
            <w:tcW w:w="558" w:type="pct"/>
            <w:tcBorders>
              <w:top w:val="nil"/>
              <w:left w:val="nil"/>
              <w:right w:val="nil"/>
            </w:tcBorders>
          </w:tcPr>
          <w:p w14:paraId="516F3A06" w14:textId="77777777" w:rsidR="00B46019" w:rsidRPr="009E1EF1" w:rsidRDefault="00B46019" w:rsidP="00B46019">
            <w:pPr>
              <w:jc w:val="right"/>
              <w:rPr>
                <w:rFonts w:ascii="Calibri" w:hAnsi="Calibri" w:cs="Times New Roman"/>
                <w:b/>
                <w:sz w:val="20"/>
                <w:szCs w:val="20"/>
              </w:rPr>
            </w:pPr>
          </w:p>
        </w:tc>
        <w:tc>
          <w:tcPr>
            <w:tcW w:w="558" w:type="pct"/>
            <w:tcBorders>
              <w:top w:val="nil"/>
              <w:left w:val="nil"/>
              <w:right w:val="nil"/>
            </w:tcBorders>
          </w:tcPr>
          <w:p w14:paraId="3311C788" w14:textId="77777777" w:rsidR="00B46019" w:rsidRPr="009E1EF1" w:rsidRDefault="00B46019" w:rsidP="00B46019">
            <w:pPr>
              <w:jc w:val="right"/>
              <w:rPr>
                <w:rFonts w:ascii="Calibri" w:hAnsi="Calibri" w:cs="Times New Roman"/>
                <w:b/>
                <w:sz w:val="20"/>
                <w:szCs w:val="20"/>
              </w:rPr>
            </w:pPr>
          </w:p>
        </w:tc>
        <w:tc>
          <w:tcPr>
            <w:tcW w:w="558" w:type="pct"/>
            <w:tcBorders>
              <w:top w:val="nil"/>
              <w:left w:val="nil"/>
              <w:right w:val="nil"/>
            </w:tcBorders>
          </w:tcPr>
          <w:p w14:paraId="4C206D98" w14:textId="57ACF172" w:rsidR="00B46019" w:rsidRPr="004550D1" w:rsidRDefault="00537D74" w:rsidP="00B46019">
            <w:pPr>
              <w:jc w:val="right"/>
              <w:rPr>
                <w:rFonts w:ascii="Calibri" w:hAnsi="Calibri" w:cs="Times New Roman"/>
                <w:b/>
                <w:sz w:val="20"/>
                <w:szCs w:val="20"/>
              </w:rPr>
            </w:pPr>
            <w:r w:rsidRPr="004550D1">
              <w:rPr>
                <w:rFonts w:ascii="Calibri" w:hAnsi="Calibri" w:cs="Times New Roman"/>
                <w:b/>
                <w:sz w:val="20"/>
                <w:szCs w:val="20"/>
              </w:rPr>
              <w:t>£0.</w:t>
            </w:r>
            <w:r w:rsidR="00767E1A">
              <w:rPr>
                <w:rFonts w:ascii="Calibri" w:hAnsi="Calibri" w:cs="Times New Roman"/>
                <w:b/>
                <w:sz w:val="20"/>
                <w:szCs w:val="20"/>
              </w:rPr>
              <w:t>293</w:t>
            </w:r>
          </w:p>
        </w:tc>
        <w:tc>
          <w:tcPr>
            <w:tcW w:w="558" w:type="pct"/>
            <w:tcBorders>
              <w:top w:val="nil"/>
              <w:left w:val="nil"/>
              <w:right w:val="nil"/>
            </w:tcBorders>
          </w:tcPr>
          <w:p w14:paraId="13193B1C" w14:textId="77777777" w:rsidR="00B46019" w:rsidRPr="009E1EF1" w:rsidRDefault="00B46019" w:rsidP="00B46019">
            <w:pPr>
              <w:jc w:val="right"/>
              <w:rPr>
                <w:rFonts w:ascii="Calibri" w:hAnsi="Calibri" w:cs="Times New Roman"/>
                <w:sz w:val="20"/>
                <w:szCs w:val="20"/>
              </w:rPr>
            </w:pPr>
          </w:p>
        </w:tc>
        <w:tc>
          <w:tcPr>
            <w:tcW w:w="558" w:type="pct"/>
            <w:tcBorders>
              <w:top w:val="nil"/>
              <w:left w:val="nil"/>
              <w:right w:val="nil"/>
            </w:tcBorders>
          </w:tcPr>
          <w:p w14:paraId="49FD614F" w14:textId="77777777" w:rsidR="00B46019" w:rsidRPr="009E1EF1" w:rsidRDefault="00B46019" w:rsidP="00B46019">
            <w:pPr>
              <w:jc w:val="right"/>
              <w:rPr>
                <w:rFonts w:ascii="Calibri" w:hAnsi="Calibri" w:cs="Times New Roman"/>
                <w:sz w:val="20"/>
                <w:szCs w:val="20"/>
              </w:rPr>
            </w:pPr>
          </w:p>
        </w:tc>
        <w:tc>
          <w:tcPr>
            <w:tcW w:w="551" w:type="pct"/>
            <w:tcBorders>
              <w:top w:val="nil"/>
              <w:left w:val="nil"/>
              <w:right w:val="nil"/>
            </w:tcBorders>
          </w:tcPr>
          <w:p w14:paraId="188B0020"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b/>
                <w:sz w:val="20"/>
                <w:szCs w:val="20"/>
              </w:rPr>
              <w:t>£1.8</w:t>
            </w:r>
            <w:r w:rsidR="00F63920" w:rsidRPr="009E1EF1">
              <w:rPr>
                <w:rFonts w:ascii="Calibri" w:hAnsi="Calibri" w:cs="Times New Roman"/>
                <w:b/>
                <w:sz w:val="20"/>
                <w:szCs w:val="20"/>
              </w:rPr>
              <w:t>02</w:t>
            </w:r>
          </w:p>
        </w:tc>
      </w:tr>
      <w:tr w:rsidR="00B46019" w:rsidRPr="00D13FE8" w14:paraId="76C6F01C" w14:textId="77777777" w:rsidTr="00E546DF">
        <w:trPr>
          <w:trHeight w:val="211"/>
        </w:trPr>
        <w:tc>
          <w:tcPr>
            <w:tcW w:w="1316" w:type="pct"/>
            <w:tcBorders>
              <w:top w:val="nil"/>
              <w:bottom w:val="single" w:sz="4" w:space="0" w:color="auto"/>
              <w:right w:val="nil"/>
            </w:tcBorders>
          </w:tcPr>
          <w:p w14:paraId="6C74851C" w14:textId="77777777" w:rsidR="00B46019" w:rsidRPr="009E1EF1" w:rsidRDefault="00B46019" w:rsidP="00B46019">
            <w:pPr>
              <w:ind w:left="-90"/>
              <w:rPr>
                <w:rFonts w:ascii="Calibri" w:hAnsi="Calibri" w:cs="Times New Roman"/>
                <w:sz w:val="20"/>
                <w:szCs w:val="20"/>
              </w:rPr>
            </w:pPr>
            <w:r w:rsidRPr="009E1EF1">
              <w:rPr>
                <w:rFonts w:ascii="Calibri" w:hAnsi="Calibri" w:cs="Times New Roman"/>
                <w:sz w:val="20"/>
                <w:szCs w:val="20"/>
              </w:rPr>
              <w:t xml:space="preserve">Diluted </w:t>
            </w:r>
          </w:p>
        </w:tc>
        <w:tc>
          <w:tcPr>
            <w:tcW w:w="343" w:type="pct"/>
            <w:tcBorders>
              <w:top w:val="nil"/>
              <w:left w:val="nil"/>
              <w:bottom w:val="single" w:sz="4" w:space="0" w:color="auto"/>
            </w:tcBorders>
          </w:tcPr>
          <w:p w14:paraId="4D236195" w14:textId="75AD2920" w:rsidR="00B46019" w:rsidRPr="009E1EF1" w:rsidRDefault="00066A93" w:rsidP="00B46019">
            <w:pPr>
              <w:jc w:val="center"/>
              <w:rPr>
                <w:rFonts w:ascii="Calibri" w:hAnsi="Calibri" w:cs="Times New Roman"/>
                <w:iCs/>
                <w:sz w:val="20"/>
                <w:szCs w:val="20"/>
              </w:rPr>
            </w:pPr>
            <w:r>
              <w:rPr>
                <w:rFonts w:ascii="Calibri" w:hAnsi="Calibri" w:cs="Times New Roman"/>
                <w:iCs/>
                <w:sz w:val="20"/>
                <w:szCs w:val="20"/>
              </w:rPr>
              <w:t>9</w:t>
            </w:r>
          </w:p>
        </w:tc>
        <w:tc>
          <w:tcPr>
            <w:tcW w:w="558" w:type="pct"/>
            <w:tcBorders>
              <w:top w:val="nil"/>
              <w:left w:val="nil"/>
              <w:bottom w:val="single" w:sz="4" w:space="0" w:color="auto"/>
              <w:right w:val="nil"/>
            </w:tcBorders>
          </w:tcPr>
          <w:p w14:paraId="616365DF" w14:textId="77777777" w:rsidR="00B46019" w:rsidRPr="009E1EF1" w:rsidRDefault="00B46019" w:rsidP="00B46019">
            <w:pPr>
              <w:jc w:val="right"/>
              <w:rPr>
                <w:rFonts w:ascii="Calibri" w:hAnsi="Calibri" w:cs="Times New Roman"/>
                <w:b/>
                <w:sz w:val="20"/>
                <w:szCs w:val="20"/>
              </w:rPr>
            </w:pPr>
          </w:p>
        </w:tc>
        <w:tc>
          <w:tcPr>
            <w:tcW w:w="558" w:type="pct"/>
            <w:tcBorders>
              <w:top w:val="nil"/>
              <w:left w:val="nil"/>
              <w:bottom w:val="single" w:sz="4" w:space="0" w:color="auto"/>
              <w:right w:val="nil"/>
            </w:tcBorders>
          </w:tcPr>
          <w:p w14:paraId="3D48068F" w14:textId="77777777" w:rsidR="00B46019" w:rsidRPr="009E1EF1" w:rsidRDefault="00B46019" w:rsidP="00B46019">
            <w:pPr>
              <w:jc w:val="right"/>
              <w:rPr>
                <w:rFonts w:ascii="Calibri" w:hAnsi="Calibri" w:cs="Times New Roman"/>
                <w:b/>
                <w:sz w:val="20"/>
                <w:szCs w:val="20"/>
              </w:rPr>
            </w:pPr>
          </w:p>
        </w:tc>
        <w:tc>
          <w:tcPr>
            <w:tcW w:w="558" w:type="pct"/>
            <w:tcBorders>
              <w:top w:val="nil"/>
              <w:left w:val="nil"/>
              <w:bottom w:val="single" w:sz="4" w:space="0" w:color="auto"/>
              <w:right w:val="nil"/>
            </w:tcBorders>
          </w:tcPr>
          <w:p w14:paraId="0F308108" w14:textId="20B77822" w:rsidR="00B46019" w:rsidRPr="004550D1" w:rsidRDefault="00537D74" w:rsidP="00B46019">
            <w:pPr>
              <w:jc w:val="right"/>
              <w:rPr>
                <w:rFonts w:ascii="Calibri" w:hAnsi="Calibri" w:cs="Times New Roman"/>
                <w:b/>
                <w:sz w:val="20"/>
                <w:szCs w:val="20"/>
              </w:rPr>
            </w:pPr>
            <w:r w:rsidRPr="004550D1">
              <w:rPr>
                <w:rFonts w:ascii="Calibri" w:hAnsi="Calibri" w:cs="Times New Roman"/>
                <w:b/>
                <w:sz w:val="20"/>
                <w:szCs w:val="20"/>
              </w:rPr>
              <w:t>£0.</w:t>
            </w:r>
            <w:r w:rsidR="00767E1A">
              <w:rPr>
                <w:rFonts w:ascii="Calibri" w:hAnsi="Calibri" w:cs="Times New Roman"/>
                <w:b/>
                <w:sz w:val="20"/>
                <w:szCs w:val="20"/>
              </w:rPr>
              <w:t>285</w:t>
            </w:r>
          </w:p>
        </w:tc>
        <w:tc>
          <w:tcPr>
            <w:tcW w:w="558" w:type="pct"/>
            <w:tcBorders>
              <w:top w:val="nil"/>
              <w:left w:val="nil"/>
              <w:bottom w:val="single" w:sz="4" w:space="0" w:color="auto"/>
              <w:right w:val="nil"/>
            </w:tcBorders>
          </w:tcPr>
          <w:p w14:paraId="52D2C4A8" w14:textId="77777777" w:rsidR="00B46019" w:rsidRPr="009E1EF1" w:rsidRDefault="00B46019" w:rsidP="00B46019">
            <w:pPr>
              <w:jc w:val="right"/>
              <w:rPr>
                <w:rFonts w:ascii="Calibri" w:hAnsi="Calibri" w:cs="Times New Roman"/>
                <w:sz w:val="20"/>
                <w:szCs w:val="20"/>
              </w:rPr>
            </w:pPr>
          </w:p>
        </w:tc>
        <w:tc>
          <w:tcPr>
            <w:tcW w:w="558" w:type="pct"/>
            <w:tcBorders>
              <w:top w:val="nil"/>
              <w:left w:val="nil"/>
              <w:bottom w:val="single" w:sz="4" w:space="0" w:color="auto"/>
              <w:right w:val="nil"/>
            </w:tcBorders>
          </w:tcPr>
          <w:p w14:paraId="7ACF3612" w14:textId="77777777" w:rsidR="00B46019" w:rsidRPr="009E1EF1" w:rsidRDefault="00B46019" w:rsidP="00B46019">
            <w:pPr>
              <w:jc w:val="right"/>
              <w:rPr>
                <w:rFonts w:ascii="Calibri" w:hAnsi="Calibri" w:cs="Times New Roman"/>
                <w:sz w:val="20"/>
                <w:szCs w:val="20"/>
              </w:rPr>
            </w:pPr>
          </w:p>
        </w:tc>
        <w:tc>
          <w:tcPr>
            <w:tcW w:w="551" w:type="pct"/>
            <w:tcBorders>
              <w:top w:val="nil"/>
              <w:left w:val="nil"/>
              <w:bottom w:val="single" w:sz="4" w:space="0" w:color="auto"/>
              <w:right w:val="nil"/>
            </w:tcBorders>
          </w:tcPr>
          <w:p w14:paraId="7A5A56F5" w14:textId="77777777" w:rsidR="00B46019" w:rsidRPr="009E1EF1" w:rsidRDefault="00B46019" w:rsidP="00B46019">
            <w:pPr>
              <w:jc w:val="right"/>
              <w:rPr>
                <w:rFonts w:ascii="Calibri" w:hAnsi="Calibri" w:cs="Times New Roman"/>
                <w:sz w:val="20"/>
                <w:szCs w:val="20"/>
              </w:rPr>
            </w:pPr>
            <w:r w:rsidRPr="009E1EF1">
              <w:rPr>
                <w:rFonts w:ascii="Calibri" w:hAnsi="Calibri" w:cs="Times New Roman"/>
                <w:b/>
                <w:sz w:val="20"/>
                <w:szCs w:val="20"/>
              </w:rPr>
              <w:t>£1.</w:t>
            </w:r>
            <w:r w:rsidR="00F63920" w:rsidRPr="009E1EF1">
              <w:rPr>
                <w:rFonts w:ascii="Calibri" w:hAnsi="Calibri" w:cs="Times New Roman"/>
                <w:b/>
                <w:sz w:val="20"/>
                <w:szCs w:val="20"/>
              </w:rPr>
              <w:t>793</w:t>
            </w:r>
          </w:p>
        </w:tc>
      </w:tr>
    </w:tbl>
    <w:p w14:paraId="48F64CCB" w14:textId="77777777" w:rsidR="00AA4414" w:rsidRPr="009E1EF1" w:rsidRDefault="00AA4414" w:rsidP="00AA4414">
      <w:pPr>
        <w:pStyle w:val="BodyText"/>
        <w:rPr>
          <w:rFonts w:ascii="Calibri" w:hAnsi="Calibri"/>
          <w:b/>
          <w:sz w:val="20"/>
          <w:szCs w:val="20"/>
          <w:lang w:val="en-IE"/>
        </w:rPr>
      </w:pPr>
    </w:p>
    <w:tbl>
      <w:tblPr>
        <w:tblW w:w="9531" w:type="dxa"/>
        <w:tblInd w:w="108" w:type="dxa"/>
        <w:tblLook w:val="01E0" w:firstRow="1" w:lastRow="1" w:firstColumn="1" w:lastColumn="1" w:noHBand="0" w:noVBand="0"/>
      </w:tblPr>
      <w:tblGrid>
        <w:gridCol w:w="358"/>
        <w:gridCol w:w="9173"/>
      </w:tblGrid>
      <w:tr w:rsidR="00AA4414" w:rsidRPr="00D13FE8" w14:paraId="0D6456F9" w14:textId="77777777" w:rsidTr="00613E1E">
        <w:trPr>
          <w:trHeight w:val="1075"/>
        </w:trPr>
        <w:tc>
          <w:tcPr>
            <w:tcW w:w="358" w:type="dxa"/>
            <w:shd w:val="clear" w:color="auto" w:fill="auto"/>
          </w:tcPr>
          <w:p w14:paraId="2BECF3DF" w14:textId="77777777" w:rsidR="00AA4414" w:rsidRPr="009E1EF1" w:rsidRDefault="00AA4414" w:rsidP="00FA48D7">
            <w:pPr>
              <w:ind w:hanging="108"/>
              <w:rPr>
                <w:rFonts w:ascii="Calibri" w:hAnsi="Calibri"/>
                <w:sz w:val="18"/>
              </w:rPr>
            </w:pPr>
            <w:r w:rsidRPr="009E1EF1">
              <w:rPr>
                <w:rFonts w:ascii="Calibri" w:hAnsi="Calibri"/>
                <w:sz w:val="18"/>
              </w:rPr>
              <w:t>1</w:t>
            </w:r>
          </w:p>
        </w:tc>
        <w:tc>
          <w:tcPr>
            <w:tcW w:w="9173" w:type="dxa"/>
            <w:shd w:val="clear" w:color="auto" w:fill="auto"/>
          </w:tcPr>
          <w:p w14:paraId="3C54699C" w14:textId="77777777" w:rsidR="00833894" w:rsidRPr="009E1EF1" w:rsidRDefault="00AA4414" w:rsidP="00833894">
            <w:pPr>
              <w:ind w:left="-108"/>
              <w:rPr>
                <w:rFonts w:ascii="Calibri" w:hAnsi="Calibri"/>
                <w:sz w:val="18"/>
                <w:lang w:val="en-IE" w:eastAsia="en-IE"/>
              </w:rPr>
            </w:pPr>
            <w:r w:rsidRPr="009E1EF1">
              <w:rPr>
                <w:rFonts w:ascii="Calibri" w:hAnsi="Calibri"/>
                <w:sz w:val="18"/>
                <w:lang w:val="en-IE" w:eastAsia="en-IE"/>
              </w:rPr>
              <w:t xml:space="preserve">EBITDA is defined as profit for the </w:t>
            </w:r>
            <w:r w:rsidR="00121384" w:rsidRPr="009E1EF1">
              <w:rPr>
                <w:rFonts w:ascii="Calibri" w:hAnsi="Calibri"/>
                <w:sz w:val="18"/>
                <w:lang w:val="en-IE" w:eastAsia="en-IE"/>
              </w:rPr>
              <w:t xml:space="preserve">year </w:t>
            </w:r>
            <w:r w:rsidR="001D0ABF" w:rsidRPr="009E1EF1">
              <w:rPr>
                <w:rFonts w:ascii="Calibri" w:hAnsi="Calibri"/>
                <w:sz w:val="18"/>
                <w:lang w:val="en-IE" w:eastAsia="en-IE"/>
              </w:rPr>
              <w:t xml:space="preserve">before depreciation, </w:t>
            </w:r>
            <w:r w:rsidRPr="009E1EF1">
              <w:rPr>
                <w:rFonts w:ascii="Calibri" w:hAnsi="Calibri"/>
                <w:sz w:val="18"/>
                <w:lang w:val="en-IE" w:eastAsia="en-IE"/>
              </w:rPr>
              <w:t>amortisation</w:t>
            </w:r>
            <w:r w:rsidR="001D0ABF" w:rsidRPr="009E1EF1">
              <w:rPr>
                <w:rFonts w:ascii="Calibri" w:hAnsi="Calibri"/>
                <w:sz w:val="18"/>
                <w:lang w:val="en-IE" w:eastAsia="en-IE"/>
              </w:rPr>
              <w:t xml:space="preserve"> and impairment</w:t>
            </w:r>
            <w:r w:rsidRPr="009E1EF1">
              <w:rPr>
                <w:rFonts w:ascii="Calibri" w:hAnsi="Calibri"/>
                <w:sz w:val="18"/>
                <w:lang w:val="en-IE" w:eastAsia="en-IE"/>
              </w:rPr>
              <w:t>, financial income, financial expense and tax expense / credit. It is considered by the Directors to be a key measure of the Group’s financial performance</w:t>
            </w:r>
            <w:r w:rsidR="00D77100" w:rsidRPr="009E1EF1">
              <w:rPr>
                <w:rFonts w:ascii="Calibri" w:hAnsi="Calibri"/>
                <w:sz w:val="18"/>
                <w:lang w:val="en-IE" w:eastAsia="en-IE"/>
              </w:rPr>
              <w:t>.</w:t>
            </w:r>
            <w:r w:rsidR="00FF7374" w:rsidRPr="009E1EF1">
              <w:rPr>
                <w:rFonts w:ascii="Calibri" w:hAnsi="Calibri"/>
                <w:sz w:val="18"/>
                <w:lang w:val="en-IE" w:eastAsia="en-IE"/>
              </w:rPr>
              <w:t xml:space="preserve"> </w:t>
            </w:r>
          </w:p>
        </w:tc>
      </w:tr>
      <w:tr w:rsidR="00833894" w:rsidRPr="00D13FE8" w14:paraId="77F41594" w14:textId="77777777" w:rsidTr="0045794E">
        <w:trPr>
          <w:trHeight w:val="753"/>
        </w:trPr>
        <w:tc>
          <w:tcPr>
            <w:tcW w:w="358" w:type="dxa"/>
            <w:shd w:val="clear" w:color="auto" w:fill="auto"/>
          </w:tcPr>
          <w:p w14:paraId="5D694501" w14:textId="77777777" w:rsidR="00833894" w:rsidRPr="009E1EF1" w:rsidRDefault="00833894" w:rsidP="00065C95">
            <w:pPr>
              <w:ind w:hanging="108"/>
              <w:rPr>
                <w:rFonts w:ascii="Calibri" w:hAnsi="Calibri"/>
                <w:sz w:val="18"/>
              </w:rPr>
            </w:pPr>
            <w:r w:rsidRPr="009E1EF1">
              <w:rPr>
                <w:rFonts w:ascii="Calibri" w:hAnsi="Calibri"/>
                <w:sz w:val="18"/>
              </w:rPr>
              <w:t>2</w:t>
            </w:r>
          </w:p>
        </w:tc>
        <w:tc>
          <w:tcPr>
            <w:tcW w:w="9173" w:type="dxa"/>
            <w:shd w:val="clear" w:color="auto" w:fill="auto"/>
          </w:tcPr>
          <w:p w14:paraId="2A891A32" w14:textId="5D21EF2B" w:rsidR="00833894" w:rsidRPr="000F650C" w:rsidRDefault="00833894" w:rsidP="000F650C">
            <w:pPr>
              <w:ind w:left="-108"/>
              <w:rPr>
                <w:rFonts w:ascii="Calibri" w:hAnsi="Calibri"/>
                <w:sz w:val="18"/>
                <w:lang w:val="en-IE" w:eastAsia="en-IE"/>
              </w:rPr>
            </w:pPr>
            <w:r w:rsidRPr="000F650C">
              <w:rPr>
                <w:rFonts w:ascii="Calibri" w:hAnsi="Calibri"/>
                <w:sz w:val="18"/>
                <w:lang w:val="en-IE" w:eastAsia="en-IE"/>
              </w:rPr>
              <w:t>The 2019 earnings per share figures have been restated to incorporate the 1,312,260 new Flutter ordinary shares that were issued in May 2020 as payment of the 2019 final dividend. The weighted average number of shares in issue during the period was adjusted to include these bonus shares as if they were issued 1 January 2019.</w:t>
            </w:r>
          </w:p>
          <w:p w14:paraId="68BEBA0B" w14:textId="77777777" w:rsidR="00833894" w:rsidRPr="009E1EF1" w:rsidRDefault="00833894" w:rsidP="00065C95">
            <w:pPr>
              <w:ind w:left="-108"/>
              <w:rPr>
                <w:rFonts w:ascii="Calibri" w:hAnsi="Calibri"/>
                <w:sz w:val="18"/>
                <w:lang w:val="en-IE" w:eastAsia="en-IE"/>
              </w:rPr>
            </w:pPr>
          </w:p>
        </w:tc>
      </w:tr>
    </w:tbl>
    <w:p w14:paraId="69ECC9F2" w14:textId="790AC200" w:rsidR="002A476F" w:rsidRPr="009E1EF1" w:rsidRDefault="002A476F" w:rsidP="00505BE0">
      <w:pPr>
        <w:widowControl/>
        <w:autoSpaceDE/>
        <w:autoSpaceDN/>
        <w:adjustRightInd/>
        <w:rPr>
          <w:rFonts w:ascii="Calibri" w:hAnsi="Calibri" w:cs="Times New Roman"/>
          <w:sz w:val="20"/>
          <w:szCs w:val="20"/>
        </w:rPr>
      </w:pPr>
      <w:r w:rsidRPr="009E1EF1">
        <w:rPr>
          <w:rFonts w:ascii="Calibri" w:hAnsi="Calibri" w:cs="Times New Roman"/>
          <w:sz w:val="20"/>
          <w:szCs w:val="20"/>
        </w:rPr>
        <w:t xml:space="preserve">Notes 1 to </w:t>
      </w:r>
      <w:r w:rsidR="00066A93">
        <w:rPr>
          <w:rFonts w:ascii="Calibri" w:hAnsi="Calibri" w:cs="Times New Roman"/>
          <w:sz w:val="20"/>
          <w:szCs w:val="20"/>
        </w:rPr>
        <w:t>22</w:t>
      </w:r>
      <w:r w:rsidR="00545E6E" w:rsidRPr="009E1EF1">
        <w:rPr>
          <w:rFonts w:ascii="Calibri" w:hAnsi="Calibri" w:cs="Times New Roman"/>
          <w:sz w:val="20"/>
          <w:szCs w:val="20"/>
        </w:rPr>
        <w:t xml:space="preserve"> </w:t>
      </w:r>
      <w:r w:rsidRPr="009E1EF1">
        <w:rPr>
          <w:rFonts w:ascii="Calibri" w:hAnsi="Calibri" w:cs="Times New Roman"/>
          <w:sz w:val="20"/>
          <w:szCs w:val="20"/>
        </w:rPr>
        <w:t xml:space="preserve">form an integral part of these </w:t>
      </w:r>
      <w:r w:rsidR="00B01E57">
        <w:rPr>
          <w:rFonts w:ascii="Calibri" w:hAnsi="Calibri" w:cs="Times New Roman"/>
          <w:sz w:val="20"/>
          <w:szCs w:val="20"/>
        </w:rPr>
        <w:t xml:space="preserve">condensed </w:t>
      </w:r>
      <w:r w:rsidRPr="009E1EF1">
        <w:rPr>
          <w:rFonts w:ascii="Calibri" w:hAnsi="Calibri" w:cs="Times New Roman"/>
          <w:sz w:val="20"/>
          <w:szCs w:val="20"/>
        </w:rPr>
        <w:t>consolidated financial statements.</w:t>
      </w:r>
    </w:p>
    <w:p w14:paraId="3C0C3A6E" w14:textId="6A30B908" w:rsidR="0042529A" w:rsidRPr="00D13FE8" w:rsidRDefault="0042529A" w:rsidP="00D46C92">
      <w:pPr>
        <w:pStyle w:val="Heading1"/>
      </w:pPr>
      <w:r w:rsidRPr="00D13FE8">
        <w:br w:type="page"/>
      </w:r>
      <w:bookmarkStart w:id="16" w:name="_Hlk56576426"/>
      <w:bookmarkStart w:id="17" w:name="_Toc57023075"/>
      <w:r w:rsidR="00B01E57">
        <w:lastRenderedPageBreak/>
        <w:t xml:space="preserve">CONDENSED </w:t>
      </w:r>
      <w:r w:rsidRPr="00D13FE8">
        <w:t xml:space="preserve">CONSOLIDATED </w:t>
      </w:r>
      <w:r w:rsidR="00FF60F6" w:rsidRPr="00D13FE8">
        <w:t>STATEMENT OF OTHER COMPREHENSIVE INCOME</w:t>
      </w:r>
      <w:bookmarkEnd w:id="16"/>
      <w:bookmarkEnd w:id="17"/>
    </w:p>
    <w:p w14:paraId="3C2A6EEB" w14:textId="77777777" w:rsidR="0042529A" w:rsidRPr="009E1EF1" w:rsidRDefault="002335DC">
      <w:pPr>
        <w:rPr>
          <w:rFonts w:ascii="Calibri" w:hAnsi="Calibri" w:cs="Times New Roman"/>
          <w:b/>
          <w:sz w:val="20"/>
          <w:szCs w:val="20"/>
        </w:rPr>
      </w:pPr>
      <w:r w:rsidRPr="009E1EF1">
        <w:rPr>
          <w:rFonts w:ascii="Calibri" w:hAnsi="Calibri" w:cs="Times New Roman"/>
          <w:b/>
          <w:sz w:val="20"/>
          <w:szCs w:val="20"/>
        </w:rPr>
        <w:t xml:space="preserve">Year ended 31 December </w:t>
      </w:r>
      <w:r w:rsidR="00FC3D06" w:rsidRPr="009E1EF1">
        <w:rPr>
          <w:rFonts w:ascii="Calibri" w:hAnsi="Calibri" w:cs="Times New Roman"/>
          <w:b/>
          <w:sz w:val="20"/>
          <w:szCs w:val="20"/>
        </w:rPr>
        <w:t>20</w:t>
      </w:r>
      <w:r w:rsidR="00B46019" w:rsidRPr="009E1EF1">
        <w:rPr>
          <w:rFonts w:ascii="Calibri" w:hAnsi="Calibri" w:cs="Times New Roman"/>
          <w:b/>
          <w:sz w:val="20"/>
          <w:szCs w:val="20"/>
        </w:rPr>
        <w:t>20</w:t>
      </w:r>
    </w:p>
    <w:p w14:paraId="42EE08DC" w14:textId="77777777" w:rsidR="0042529A" w:rsidRPr="009E1EF1" w:rsidRDefault="0042529A">
      <w:pPr>
        <w:jc w:val="both"/>
        <w:rPr>
          <w:rFonts w:ascii="Calibri" w:hAnsi="Calibri" w:cs="Times New Roman"/>
          <w:sz w:val="20"/>
          <w:szCs w:val="20"/>
        </w:rPr>
      </w:pPr>
    </w:p>
    <w:p w14:paraId="40D6B172" w14:textId="77777777" w:rsidR="0042529A" w:rsidRPr="009E1EF1" w:rsidRDefault="0042529A">
      <w:pPr>
        <w:jc w:val="both"/>
        <w:rPr>
          <w:rFonts w:ascii="Calibri" w:hAnsi="Calibri" w:cs="Times New Roman"/>
          <w:sz w:val="20"/>
          <w:szCs w:val="20"/>
        </w:rPr>
      </w:pPr>
    </w:p>
    <w:tbl>
      <w:tblPr>
        <w:tblW w:w="9390" w:type="dxa"/>
        <w:tblInd w:w="108" w:type="dxa"/>
        <w:tblLayout w:type="fixed"/>
        <w:tblLook w:val="0000" w:firstRow="0" w:lastRow="0" w:firstColumn="0" w:lastColumn="0" w:noHBand="0" w:noVBand="0"/>
      </w:tblPr>
      <w:tblGrid>
        <w:gridCol w:w="6838"/>
        <w:gridCol w:w="1276"/>
        <w:gridCol w:w="1276"/>
      </w:tblGrid>
      <w:tr w:rsidR="00F80255" w:rsidRPr="00F80255" w14:paraId="719EC643" w14:textId="77777777" w:rsidTr="003F48FC">
        <w:trPr>
          <w:trHeight w:val="422"/>
        </w:trPr>
        <w:tc>
          <w:tcPr>
            <w:tcW w:w="6838" w:type="dxa"/>
            <w:tcBorders>
              <w:top w:val="single" w:sz="4" w:space="0" w:color="auto"/>
              <w:bottom w:val="single" w:sz="4" w:space="0" w:color="auto"/>
            </w:tcBorders>
          </w:tcPr>
          <w:p w14:paraId="07622DDF" w14:textId="77777777" w:rsidR="00703994" w:rsidRPr="00F80255" w:rsidRDefault="00703994" w:rsidP="00BD1DD7">
            <w:pPr>
              <w:ind w:left="-90"/>
              <w:jc w:val="both"/>
              <w:rPr>
                <w:rFonts w:ascii="Calibri" w:hAnsi="Calibri" w:cs="Times New Roman"/>
                <w:sz w:val="20"/>
                <w:szCs w:val="20"/>
              </w:rPr>
            </w:pPr>
          </w:p>
        </w:tc>
        <w:tc>
          <w:tcPr>
            <w:tcW w:w="1276" w:type="dxa"/>
            <w:tcBorders>
              <w:top w:val="single" w:sz="4" w:space="0" w:color="auto"/>
              <w:bottom w:val="single" w:sz="4" w:space="0" w:color="auto"/>
            </w:tcBorders>
            <w:shd w:val="clear" w:color="auto" w:fill="auto"/>
          </w:tcPr>
          <w:p w14:paraId="5C86741D" w14:textId="77777777" w:rsidR="00703994" w:rsidRPr="00F80255" w:rsidRDefault="00703994" w:rsidP="00BD1DD7">
            <w:pPr>
              <w:jc w:val="right"/>
              <w:rPr>
                <w:rFonts w:ascii="Calibri" w:hAnsi="Calibri" w:cs="Times New Roman"/>
                <w:b/>
                <w:bCs/>
                <w:sz w:val="20"/>
                <w:szCs w:val="20"/>
              </w:rPr>
            </w:pPr>
          </w:p>
          <w:p w14:paraId="2D216DE7" w14:textId="77777777" w:rsidR="00703994" w:rsidRPr="00F80255" w:rsidRDefault="00703994" w:rsidP="00BD1DD7">
            <w:pPr>
              <w:jc w:val="right"/>
              <w:rPr>
                <w:rFonts w:ascii="Calibri" w:hAnsi="Calibri" w:cs="Times New Roman"/>
                <w:b/>
                <w:bCs/>
                <w:sz w:val="20"/>
                <w:szCs w:val="20"/>
              </w:rPr>
            </w:pPr>
            <w:r w:rsidRPr="00F80255">
              <w:rPr>
                <w:rFonts w:ascii="Calibri" w:hAnsi="Calibri" w:cs="Times New Roman"/>
                <w:b/>
                <w:bCs/>
                <w:sz w:val="20"/>
                <w:szCs w:val="20"/>
              </w:rPr>
              <w:t>2020</w:t>
            </w:r>
          </w:p>
          <w:p w14:paraId="768209EF" w14:textId="77777777" w:rsidR="00703994" w:rsidRPr="00F80255" w:rsidRDefault="00703994" w:rsidP="00BD1DD7">
            <w:pPr>
              <w:jc w:val="right"/>
              <w:rPr>
                <w:rFonts w:ascii="Calibri" w:hAnsi="Calibri" w:cs="Times New Roman"/>
                <w:sz w:val="20"/>
                <w:szCs w:val="20"/>
              </w:rPr>
            </w:pPr>
            <w:r w:rsidRPr="00F80255">
              <w:rPr>
                <w:rFonts w:ascii="Calibri" w:hAnsi="Calibri" w:cs="Times New Roman"/>
                <w:b/>
                <w:bCs/>
                <w:sz w:val="20"/>
                <w:szCs w:val="20"/>
              </w:rPr>
              <w:t>£m</w:t>
            </w:r>
          </w:p>
        </w:tc>
        <w:tc>
          <w:tcPr>
            <w:tcW w:w="1276" w:type="dxa"/>
            <w:tcBorders>
              <w:top w:val="single" w:sz="4" w:space="0" w:color="auto"/>
              <w:bottom w:val="single" w:sz="4" w:space="0" w:color="auto"/>
            </w:tcBorders>
            <w:shd w:val="clear" w:color="auto" w:fill="auto"/>
          </w:tcPr>
          <w:p w14:paraId="75C41FEA" w14:textId="77777777" w:rsidR="00703994" w:rsidRPr="00F80255" w:rsidRDefault="00703994" w:rsidP="00BD1DD7">
            <w:pPr>
              <w:jc w:val="right"/>
              <w:rPr>
                <w:rFonts w:ascii="Calibri" w:hAnsi="Calibri" w:cs="Times New Roman"/>
                <w:bCs/>
                <w:sz w:val="20"/>
                <w:szCs w:val="20"/>
              </w:rPr>
            </w:pPr>
          </w:p>
          <w:p w14:paraId="00094B39" w14:textId="77777777" w:rsidR="00703994" w:rsidRPr="00F80255" w:rsidRDefault="00703994" w:rsidP="00BD1DD7">
            <w:pPr>
              <w:jc w:val="right"/>
              <w:rPr>
                <w:rFonts w:ascii="Calibri" w:hAnsi="Calibri" w:cs="Times New Roman"/>
                <w:bCs/>
                <w:sz w:val="20"/>
                <w:szCs w:val="20"/>
              </w:rPr>
            </w:pPr>
            <w:r w:rsidRPr="00F80255">
              <w:rPr>
                <w:rFonts w:ascii="Calibri" w:hAnsi="Calibri" w:cs="Times New Roman"/>
                <w:bCs/>
                <w:sz w:val="20"/>
                <w:szCs w:val="20"/>
              </w:rPr>
              <w:t>2019</w:t>
            </w:r>
          </w:p>
          <w:p w14:paraId="7F977CE1" w14:textId="77777777" w:rsidR="00703994" w:rsidRPr="00F80255" w:rsidRDefault="00703994" w:rsidP="00BD1DD7">
            <w:pPr>
              <w:jc w:val="right"/>
              <w:rPr>
                <w:rFonts w:ascii="Calibri" w:hAnsi="Calibri" w:cs="Times New Roman"/>
                <w:sz w:val="20"/>
                <w:szCs w:val="20"/>
              </w:rPr>
            </w:pPr>
            <w:r w:rsidRPr="00F80255">
              <w:rPr>
                <w:rFonts w:ascii="Calibri" w:hAnsi="Calibri" w:cs="Times New Roman"/>
                <w:bCs/>
                <w:sz w:val="20"/>
                <w:szCs w:val="20"/>
              </w:rPr>
              <w:t>£m</w:t>
            </w:r>
          </w:p>
        </w:tc>
      </w:tr>
      <w:tr w:rsidR="00F80255" w:rsidRPr="00F80255" w14:paraId="6D0540F5" w14:textId="77777777" w:rsidTr="003F48FC">
        <w:tc>
          <w:tcPr>
            <w:tcW w:w="6838" w:type="dxa"/>
            <w:tcBorders>
              <w:top w:val="single" w:sz="4" w:space="0" w:color="auto"/>
            </w:tcBorders>
          </w:tcPr>
          <w:p w14:paraId="7328EFFF" w14:textId="77777777" w:rsidR="00703994" w:rsidRPr="00F80255" w:rsidRDefault="00703994" w:rsidP="00BD1DD7">
            <w:pPr>
              <w:ind w:left="-90"/>
              <w:rPr>
                <w:rFonts w:ascii="Calibri" w:hAnsi="Calibri" w:cs="Times New Roman"/>
                <w:b/>
                <w:sz w:val="20"/>
                <w:szCs w:val="20"/>
              </w:rPr>
            </w:pPr>
          </w:p>
        </w:tc>
        <w:tc>
          <w:tcPr>
            <w:tcW w:w="1276" w:type="dxa"/>
            <w:tcBorders>
              <w:top w:val="single" w:sz="4" w:space="0" w:color="auto"/>
            </w:tcBorders>
          </w:tcPr>
          <w:p w14:paraId="048C0CFD" w14:textId="77777777" w:rsidR="00703994" w:rsidRPr="00F80255" w:rsidRDefault="00703994" w:rsidP="00BD1DD7">
            <w:pPr>
              <w:jc w:val="right"/>
              <w:rPr>
                <w:rFonts w:ascii="Calibri" w:hAnsi="Calibri" w:cs="Times New Roman"/>
                <w:b/>
                <w:bCs/>
                <w:sz w:val="20"/>
                <w:szCs w:val="20"/>
              </w:rPr>
            </w:pPr>
          </w:p>
        </w:tc>
        <w:tc>
          <w:tcPr>
            <w:tcW w:w="1276" w:type="dxa"/>
            <w:tcBorders>
              <w:top w:val="single" w:sz="4" w:space="0" w:color="auto"/>
            </w:tcBorders>
          </w:tcPr>
          <w:p w14:paraId="0BDB096D" w14:textId="77777777" w:rsidR="00703994" w:rsidRPr="00F80255" w:rsidRDefault="00703994" w:rsidP="00BD1DD7">
            <w:pPr>
              <w:jc w:val="right"/>
              <w:rPr>
                <w:rFonts w:ascii="Calibri" w:hAnsi="Calibri" w:cs="Times New Roman"/>
                <w:bCs/>
                <w:sz w:val="20"/>
                <w:szCs w:val="20"/>
              </w:rPr>
            </w:pPr>
          </w:p>
        </w:tc>
      </w:tr>
      <w:tr w:rsidR="00F80255" w:rsidRPr="00F80255" w14:paraId="3E48C166" w14:textId="77777777" w:rsidTr="003F48FC">
        <w:tc>
          <w:tcPr>
            <w:tcW w:w="6838" w:type="dxa"/>
            <w:tcBorders>
              <w:bottom w:val="single" w:sz="4" w:space="0" w:color="auto"/>
            </w:tcBorders>
          </w:tcPr>
          <w:p w14:paraId="7D99F734" w14:textId="491488BB" w:rsidR="00703994" w:rsidRPr="00F80255" w:rsidRDefault="000F04A4" w:rsidP="00B46019">
            <w:pPr>
              <w:ind w:left="-90"/>
              <w:rPr>
                <w:rFonts w:ascii="Calibri" w:hAnsi="Calibri" w:cs="Times New Roman"/>
                <w:sz w:val="20"/>
                <w:szCs w:val="20"/>
              </w:rPr>
            </w:pPr>
            <w:r>
              <w:rPr>
                <w:rFonts w:ascii="Calibri" w:hAnsi="Calibri" w:cs="Times New Roman"/>
                <w:b/>
                <w:sz w:val="20"/>
                <w:szCs w:val="20"/>
              </w:rPr>
              <w:t>(Loss)/</w:t>
            </w:r>
            <w:r w:rsidR="001238CA">
              <w:rPr>
                <w:rFonts w:ascii="Calibri" w:hAnsi="Calibri" w:cs="Times New Roman"/>
                <w:b/>
                <w:sz w:val="20"/>
                <w:szCs w:val="20"/>
              </w:rPr>
              <w:t xml:space="preserve"> </w:t>
            </w:r>
            <w:r>
              <w:rPr>
                <w:rFonts w:ascii="Calibri" w:hAnsi="Calibri" w:cs="Times New Roman"/>
                <w:b/>
                <w:sz w:val="20"/>
                <w:szCs w:val="20"/>
              </w:rPr>
              <w:t>p</w:t>
            </w:r>
            <w:r w:rsidR="00703994" w:rsidRPr="00F80255">
              <w:rPr>
                <w:rFonts w:ascii="Calibri" w:hAnsi="Calibri" w:cs="Times New Roman"/>
                <w:b/>
                <w:sz w:val="20"/>
                <w:szCs w:val="20"/>
              </w:rPr>
              <w:t xml:space="preserve">rofit for the year </w:t>
            </w:r>
          </w:p>
        </w:tc>
        <w:tc>
          <w:tcPr>
            <w:tcW w:w="1276" w:type="dxa"/>
            <w:tcBorders>
              <w:bottom w:val="single" w:sz="4" w:space="0" w:color="auto"/>
            </w:tcBorders>
          </w:tcPr>
          <w:p w14:paraId="16AD7E01" w14:textId="39888266" w:rsidR="00703994" w:rsidRPr="00F80255" w:rsidRDefault="002E7F5E" w:rsidP="00B46019">
            <w:pPr>
              <w:jc w:val="right"/>
              <w:rPr>
                <w:rFonts w:ascii="Calibri" w:hAnsi="Calibri" w:cs="Times New Roman"/>
                <w:b/>
                <w:bCs/>
                <w:sz w:val="20"/>
                <w:szCs w:val="20"/>
              </w:rPr>
            </w:pPr>
            <w:r>
              <w:rPr>
                <w:rFonts w:ascii="Calibri" w:hAnsi="Calibri" w:cs="Times New Roman"/>
                <w:b/>
                <w:bCs/>
                <w:sz w:val="20"/>
                <w:szCs w:val="20"/>
              </w:rPr>
              <w:t>(</w:t>
            </w:r>
            <w:r w:rsidR="00A509E5">
              <w:rPr>
                <w:rFonts w:ascii="Calibri" w:hAnsi="Calibri" w:cs="Times New Roman"/>
                <w:b/>
                <w:bCs/>
                <w:sz w:val="20"/>
                <w:szCs w:val="20"/>
              </w:rPr>
              <w:t>34.7</w:t>
            </w:r>
            <w:r>
              <w:rPr>
                <w:rFonts w:ascii="Calibri" w:hAnsi="Calibri" w:cs="Times New Roman"/>
                <w:b/>
                <w:bCs/>
                <w:sz w:val="20"/>
                <w:szCs w:val="20"/>
              </w:rPr>
              <w:t>)</w:t>
            </w:r>
          </w:p>
        </w:tc>
        <w:tc>
          <w:tcPr>
            <w:tcW w:w="1276" w:type="dxa"/>
            <w:tcBorders>
              <w:bottom w:val="single" w:sz="4" w:space="0" w:color="auto"/>
            </w:tcBorders>
          </w:tcPr>
          <w:p w14:paraId="18C7A66F" w14:textId="77777777" w:rsidR="00703994" w:rsidRPr="00F80255" w:rsidRDefault="00703994" w:rsidP="00B46019">
            <w:pPr>
              <w:jc w:val="right"/>
              <w:rPr>
                <w:rFonts w:ascii="Calibri" w:hAnsi="Calibri" w:cs="Times New Roman"/>
                <w:sz w:val="20"/>
                <w:szCs w:val="20"/>
              </w:rPr>
            </w:pPr>
            <w:r w:rsidRPr="00F80255">
              <w:rPr>
                <w:rFonts w:ascii="Calibri" w:hAnsi="Calibri" w:cs="Times New Roman"/>
                <w:sz w:val="20"/>
                <w:szCs w:val="20"/>
              </w:rPr>
              <w:t>111.9</w:t>
            </w:r>
          </w:p>
        </w:tc>
      </w:tr>
      <w:tr w:rsidR="00F80255" w:rsidRPr="00F80255" w14:paraId="05D5D2D1" w14:textId="77777777" w:rsidTr="003F48FC">
        <w:tc>
          <w:tcPr>
            <w:tcW w:w="6838" w:type="dxa"/>
            <w:tcBorders>
              <w:top w:val="single" w:sz="4" w:space="0" w:color="auto"/>
            </w:tcBorders>
          </w:tcPr>
          <w:p w14:paraId="08302E11" w14:textId="77777777" w:rsidR="00703994" w:rsidRPr="00F80255" w:rsidRDefault="00703994" w:rsidP="00B46019">
            <w:pPr>
              <w:ind w:left="-90"/>
              <w:rPr>
                <w:rFonts w:ascii="Calibri" w:hAnsi="Calibri" w:cs="Times New Roman"/>
                <w:b/>
                <w:sz w:val="20"/>
                <w:szCs w:val="20"/>
              </w:rPr>
            </w:pPr>
          </w:p>
        </w:tc>
        <w:tc>
          <w:tcPr>
            <w:tcW w:w="1276" w:type="dxa"/>
            <w:tcBorders>
              <w:top w:val="single" w:sz="4" w:space="0" w:color="auto"/>
            </w:tcBorders>
          </w:tcPr>
          <w:p w14:paraId="3B63E4A5" w14:textId="77777777" w:rsidR="00703994" w:rsidRPr="00F80255" w:rsidRDefault="00703994" w:rsidP="00B46019">
            <w:pPr>
              <w:jc w:val="center"/>
              <w:rPr>
                <w:rFonts w:ascii="Calibri" w:hAnsi="Calibri" w:cs="Times New Roman"/>
                <w:b/>
                <w:bCs/>
                <w:sz w:val="20"/>
                <w:szCs w:val="20"/>
              </w:rPr>
            </w:pPr>
          </w:p>
        </w:tc>
        <w:tc>
          <w:tcPr>
            <w:tcW w:w="1276" w:type="dxa"/>
            <w:tcBorders>
              <w:top w:val="single" w:sz="4" w:space="0" w:color="auto"/>
            </w:tcBorders>
          </w:tcPr>
          <w:p w14:paraId="024756B3" w14:textId="77777777" w:rsidR="00703994" w:rsidRPr="00F80255" w:rsidRDefault="00703994" w:rsidP="00B46019">
            <w:pPr>
              <w:jc w:val="right"/>
              <w:rPr>
                <w:rFonts w:ascii="Calibri" w:hAnsi="Calibri" w:cs="Times New Roman"/>
                <w:sz w:val="20"/>
                <w:szCs w:val="20"/>
              </w:rPr>
            </w:pPr>
          </w:p>
        </w:tc>
      </w:tr>
      <w:tr w:rsidR="00F80255" w:rsidRPr="00F80255" w14:paraId="71344D9B" w14:textId="77777777" w:rsidTr="003F48FC">
        <w:tc>
          <w:tcPr>
            <w:tcW w:w="6838" w:type="dxa"/>
          </w:tcPr>
          <w:p w14:paraId="770561D5" w14:textId="4E016A90" w:rsidR="00703994" w:rsidRPr="00F80255" w:rsidRDefault="00703994" w:rsidP="00B46019">
            <w:pPr>
              <w:ind w:left="-90"/>
              <w:rPr>
                <w:rFonts w:ascii="Calibri" w:hAnsi="Calibri" w:cs="Times New Roman"/>
                <w:b/>
                <w:sz w:val="20"/>
                <w:szCs w:val="20"/>
              </w:rPr>
            </w:pPr>
            <w:r w:rsidRPr="00F80255">
              <w:rPr>
                <w:rFonts w:ascii="Calibri" w:hAnsi="Calibri" w:cs="Times New Roman"/>
                <w:b/>
                <w:sz w:val="20"/>
                <w:szCs w:val="20"/>
              </w:rPr>
              <w:t>Other comprehensive</w:t>
            </w:r>
            <w:r w:rsidR="00FD6005">
              <w:rPr>
                <w:rFonts w:ascii="Calibri" w:hAnsi="Calibri" w:cs="Times New Roman"/>
                <w:b/>
                <w:sz w:val="20"/>
                <w:szCs w:val="20"/>
              </w:rPr>
              <w:t xml:space="preserve"> </w:t>
            </w:r>
            <w:r w:rsidR="00FD6005" w:rsidRPr="00F80255">
              <w:rPr>
                <w:rFonts w:ascii="Calibri" w:hAnsi="Calibri" w:cs="Times New Roman"/>
                <w:b/>
                <w:sz w:val="20"/>
                <w:szCs w:val="20"/>
              </w:rPr>
              <w:t>(loss)</w:t>
            </w:r>
            <w:r w:rsidR="00FD6005">
              <w:rPr>
                <w:rFonts w:ascii="Calibri" w:hAnsi="Calibri" w:cs="Times New Roman"/>
                <w:b/>
                <w:sz w:val="20"/>
                <w:szCs w:val="20"/>
              </w:rPr>
              <w:t>/</w:t>
            </w:r>
            <w:r w:rsidRPr="00F80255">
              <w:rPr>
                <w:rFonts w:ascii="Calibri" w:hAnsi="Calibri" w:cs="Times New Roman"/>
                <w:b/>
                <w:sz w:val="20"/>
                <w:szCs w:val="20"/>
              </w:rPr>
              <w:t xml:space="preserve"> income </w:t>
            </w:r>
          </w:p>
        </w:tc>
        <w:tc>
          <w:tcPr>
            <w:tcW w:w="1276" w:type="dxa"/>
          </w:tcPr>
          <w:p w14:paraId="24872B45" w14:textId="77777777" w:rsidR="00703994" w:rsidRPr="00F80255" w:rsidRDefault="00703994" w:rsidP="00B46019">
            <w:pPr>
              <w:jc w:val="right"/>
              <w:rPr>
                <w:rFonts w:ascii="Calibri" w:hAnsi="Calibri" w:cs="Times New Roman"/>
                <w:b/>
                <w:bCs/>
                <w:sz w:val="20"/>
                <w:szCs w:val="20"/>
              </w:rPr>
            </w:pPr>
          </w:p>
        </w:tc>
        <w:tc>
          <w:tcPr>
            <w:tcW w:w="1276" w:type="dxa"/>
          </w:tcPr>
          <w:p w14:paraId="7093CD35" w14:textId="77777777" w:rsidR="00703994" w:rsidRPr="00F80255" w:rsidRDefault="00703994" w:rsidP="00B46019">
            <w:pPr>
              <w:jc w:val="right"/>
              <w:rPr>
                <w:rFonts w:ascii="Calibri" w:hAnsi="Calibri" w:cs="Times New Roman"/>
                <w:sz w:val="20"/>
                <w:szCs w:val="20"/>
              </w:rPr>
            </w:pPr>
          </w:p>
        </w:tc>
      </w:tr>
      <w:tr w:rsidR="00F80255" w:rsidRPr="00F80255" w14:paraId="21125053" w14:textId="77777777" w:rsidTr="003F48FC">
        <w:tc>
          <w:tcPr>
            <w:tcW w:w="6838" w:type="dxa"/>
          </w:tcPr>
          <w:p w14:paraId="7E922E1D" w14:textId="77777777" w:rsidR="00703994" w:rsidRPr="00F80255" w:rsidRDefault="00703994" w:rsidP="00B46019">
            <w:pPr>
              <w:ind w:left="-90"/>
              <w:rPr>
                <w:rFonts w:ascii="Calibri" w:hAnsi="Calibri" w:cs="Times New Roman"/>
                <w:b/>
                <w:sz w:val="20"/>
                <w:szCs w:val="20"/>
              </w:rPr>
            </w:pPr>
            <w:r w:rsidRPr="00F80255">
              <w:rPr>
                <w:rFonts w:ascii="Calibri" w:hAnsi="Calibri" w:cs="Times New Roman"/>
                <w:b/>
                <w:sz w:val="20"/>
                <w:szCs w:val="20"/>
              </w:rPr>
              <w:t>Items that are or may be reclassified subsequently to profit or loss:</w:t>
            </w:r>
          </w:p>
        </w:tc>
        <w:tc>
          <w:tcPr>
            <w:tcW w:w="1276" w:type="dxa"/>
          </w:tcPr>
          <w:p w14:paraId="490003A6" w14:textId="77777777" w:rsidR="00703994" w:rsidRPr="00F80255" w:rsidRDefault="00703994" w:rsidP="00B46019">
            <w:pPr>
              <w:jc w:val="right"/>
              <w:rPr>
                <w:rFonts w:ascii="Calibri" w:hAnsi="Calibri" w:cs="Times New Roman"/>
                <w:b/>
                <w:bCs/>
                <w:sz w:val="20"/>
                <w:szCs w:val="20"/>
              </w:rPr>
            </w:pPr>
          </w:p>
        </w:tc>
        <w:tc>
          <w:tcPr>
            <w:tcW w:w="1276" w:type="dxa"/>
          </w:tcPr>
          <w:p w14:paraId="2098CD8D" w14:textId="77777777" w:rsidR="00703994" w:rsidRPr="00F80255" w:rsidRDefault="00703994" w:rsidP="00B46019">
            <w:pPr>
              <w:jc w:val="right"/>
              <w:rPr>
                <w:rFonts w:ascii="Calibri" w:hAnsi="Calibri" w:cs="Times New Roman"/>
                <w:sz w:val="20"/>
                <w:szCs w:val="20"/>
              </w:rPr>
            </w:pPr>
          </w:p>
        </w:tc>
      </w:tr>
      <w:tr w:rsidR="00F80255" w:rsidRPr="00F80255" w14:paraId="3D6634C0" w14:textId="77777777" w:rsidTr="003F48FC">
        <w:tc>
          <w:tcPr>
            <w:tcW w:w="6838" w:type="dxa"/>
          </w:tcPr>
          <w:p w14:paraId="56A0392C" w14:textId="77777777" w:rsidR="00703994" w:rsidRPr="00F80255" w:rsidRDefault="00703994" w:rsidP="00B46019">
            <w:pPr>
              <w:ind w:left="-90"/>
              <w:rPr>
                <w:rFonts w:ascii="Calibri" w:hAnsi="Calibri" w:cs="Times New Roman"/>
                <w:sz w:val="20"/>
                <w:szCs w:val="20"/>
              </w:rPr>
            </w:pPr>
            <w:r w:rsidRPr="00F80255">
              <w:rPr>
                <w:rFonts w:ascii="Calibri" w:hAnsi="Calibri" w:cs="Times New Roman"/>
                <w:sz w:val="20"/>
                <w:szCs w:val="20"/>
              </w:rPr>
              <w:t>Effective portion of changes in fair value of cash flow hedges</w:t>
            </w:r>
          </w:p>
        </w:tc>
        <w:tc>
          <w:tcPr>
            <w:tcW w:w="1276" w:type="dxa"/>
          </w:tcPr>
          <w:p w14:paraId="5BBE2F97" w14:textId="79B36893" w:rsidR="00703994" w:rsidRPr="00F80255" w:rsidRDefault="001238CA" w:rsidP="00B845F4">
            <w:pPr>
              <w:jc w:val="right"/>
              <w:rPr>
                <w:rFonts w:ascii="Calibri" w:hAnsi="Calibri" w:cs="Times New Roman"/>
                <w:b/>
                <w:bCs/>
                <w:sz w:val="20"/>
                <w:szCs w:val="20"/>
              </w:rPr>
            </w:pPr>
            <w:r>
              <w:rPr>
                <w:rFonts w:ascii="Calibri" w:hAnsi="Calibri" w:cs="Times New Roman"/>
                <w:b/>
                <w:bCs/>
                <w:sz w:val="20"/>
                <w:szCs w:val="20"/>
              </w:rPr>
              <w:t xml:space="preserve">       </w:t>
            </w:r>
            <w:r w:rsidR="00C550D9">
              <w:rPr>
                <w:rFonts w:ascii="Calibri" w:hAnsi="Calibri" w:cs="Times New Roman"/>
                <w:b/>
                <w:bCs/>
                <w:sz w:val="20"/>
                <w:szCs w:val="20"/>
              </w:rPr>
              <w:t>(280.</w:t>
            </w:r>
            <w:r w:rsidR="00527E08">
              <w:rPr>
                <w:rFonts w:ascii="Calibri" w:hAnsi="Calibri" w:cs="Times New Roman"/>
                <w:b/>
                <w:bCs/>
                <w:sz w:val="20"/>
                <w:szCs w:val="20"/>
              </w:rPr>
              <w:t>4</w:t>
            </w:r>
            <w:r w:rsidR="00B845F4">
              <w:rPr>
                <w:rFonts w:ascii="Calibri" w:hAnsi="Calibri" w:cs="Times New Roman"/>
                <w:b/>
                <w:bCs/>
                <w:sz w:val="20"/>
                <w:szCs w:val="20"/>
              </w:rPr>
              <w:t>)</w:t>
            </w:r>
          </w:p>
        </w:tc>
        <w:tc>
          <w:tcPr>
            <w:tcW w:w="1276" w:type="dxa"/>
          </w:tcPr>
          <w:p w14:paraId="2A348F32" w14:textId="77777777" w:rsidR="00703994" w:rsidRPr="00F80255" w:rsidRDefault="00703994" w:rsidP="00B845F4">
            <w:pPr>
              <w:jc w:val="right"/>
              <w:rPr>
                <w:rFonts w:ascii="Calibri" w:hAnsi="Calibri" w:cs="Times New Roman"/>
                <w:sz w:val="20"/>
                <w:szCs w:val="20"/>
              </w:rPr>
            </w:pPr>
            <w:r w:rsidRPr="00F80255">
              <w:rPr>
                <w:rFonts w:ascii="Calibri" w:hAnsi="Calibri" w:cs="Times New Roman"/>
                <w:sz w:val="20"/>
                <w:szCs w:val="20"/>
              </w:rPr>
              <w:t>2.6</w:t>
            </w:r>
          </w:p>
        </w:tc>
      </w:tr>
      <w:tr w:rsidR="00F80255" w:rsidRPr="00F80255" w14:paraId="310B14EC" w14:textId="77777777" w:rsidTr="003F48FC">
        <w:tc>
          <w:tcPr>
            <w:tcW w:w="6838" w:type="dxa"/>
          </w:tcPr>
          <w:p w14:paraId="15027D73" w14:textId="77777777" w:rsidR="00703994" w:rsidRPr="00F80255" w:rsidRDefault="00703994" w:rsidP="00B46019">
            <w:pPr>
              <w:ind w:left="-90"/>
              <w:rPr>
                <w:rFonts w:ascii="Calibri" w:hAnsi="Calibri" w:cs="Times New Roman"/>
                <w:sz w:val="20"/>
                <w:szCs w:val="20"/>
              </w:rPr>
            </w:pPr>
            <w:r w:rsidRPr="00F80255">
              <w:rPr>
                <w:rFonts w:ascii="Calibri" w:hAnsi="Calibri" w:cs="Times New Roman"/>
                <w:sz w:val="20"/>
                <w:szCs w:val="20"/>
              </w:rPr>
              <w:t>Fair value of foreign exchange cash flow hedges transferred to income statement</w:t>
            </w:r>
          </w:p>
        </w:tc>
        <w:tc>
          <w:tcPr>
            <w:tcW w:w="1276" w:type="dxa"/>
          </w:tcPr>
          <w:p w14:paraId="1B935422" w14:textId="10BEF635" w:rsidR="00703994" w:rsidRPr="00F80255" w:rsidRDefault="00B845F4" w:rsidP="00B845F4">
            <w:pPr>
              <w:ind w:right="-115"/>
              <w:jc w:val="center"/>
              <w:rPr>
                <w:rFonts w:ascii="Calibri" w:hAnsi="Calibri" w:cs="Times New Roman"/>
                <w:b/>
                <w:bCs/>
                <w:sz w:val="20"/>
                <w:szCs w:val="20"/>
              </w:rPr>
            </w:pPr>
            <w:r>
              <w:rPr>
                <w:rFonts w:ascii="Calibri" w:hAnsi="Calibri" w:cs="Times New Roman"/>
                <w:b/>
                <w:bCs/>
                <w:sz w:val="20"/>
                <w:szCs w:val="20"/>
              </w:rPr>
              <w:t xml:space="preserve">      </w:t>
            </w:r>
            <w:r w:rsidR="001238CA">
              <w:rPr>
                <w:rFonts w:ascii="Calibri" w:hAnsi="Calibri" w:cs="Times New Roman"/>
                <w:b/>
                <w:bCs/>
                <w:sz w:val="20"/>
                <w:szCs w:val="20"/>
              </w:rPr>
              <w:t xml:space="preserve">    </w:t>
            </w:r>
            <w:r>
              <w:rPr>
                <w:rFonts w:ascii="Calibri" w:hAnsi="Calibri" w:cs="Times New Roman"/>
                <w:b/>
                <w:bCs/>
                <w:sz w:val="20"/>
                <w:szCs w:val="20"/>
              </w:rPr>
              <w:t xml:space="preserve"> </w:t>
            </w:r>
            <w:r w:rsidR="00AE388F">
              <w:rPr>
                <w:rFonts w:ascii="Calibri" w:hAnsi="Calibri" w:cs="Times New Roman"/>
                <w:b/>
                <w:bCs/>
                <w:sz w:val="20"/>
                <w:szCs w:val="20"/>
              </w:rPr>
              <w:t>267.8</w:t>
            </w:r>
          </w:p>
        </w:tc>
        <w:tc>
          <w:tcPr>
            <w:tcW w:w="1276" w:type="dxa"/>
          </w:tcPr>
          <w:p w14:paraId="7E0F6E65" w14:textId="77777777" w:rsidR="00703994" w:rsidRPr="00F80255" w:rsidRDefault="00703994" w:rsidP="00B845F4">
            <w:pPr>
              <w:jc w:val="right"/>
              <w:rPr>
                <w:rFonts w:ascii="Calibri" w:hAnsi="Calibri" w:cs="Times New Roman"/>
                <w:sz w:val="20"/>
                <w:szCs w:val="20"/>
              </w:rPr>
            </w:pPr>
            <w:r w:rsidRPr="00F80255">
              <w:rPr>
                <w:rFonts w:ascii="Calibri" w:hAnsi="Calibri" w:cs="Times New Roman"/>
                <w:sz w:val="20"/>
                <w:szCs w:val="20"/>
              </w:rPr>
              <w:t>(0.3)</w:t>
            </w:r>
          </w:p>
        </w:tc>
      </w:tr>
      <w:tr w:rsidR="00F80255" w:rsidRPr="00F80255" w14:paraId="0BA601B5" w14:textId="77777777" w:rsidTr="003F48FC">
        <w:tc>
          <w:tcPr>
            <w:tcW w:w="6838" w:type="dxa"/>
          </w:tcPr>
          <w:p w14:paraId="112E81DF" w14:textId="60361AAB" w:rsidR="00703994" w:rsidRPr="00F80255" w:rsidRDefault="00703994" w:rsidP="00B46019">
            <w:pPr>
              <w:ind w:left="-90"/>
              <w:rPr>
                <w:rFonts w:ascii="Calibri" w:hAnsi="Calibri" w:cs="Times New Roman"/>
                <w:sz w:val="20"/>
                <w:szCs w:val="20"/>
              </w:rPr>
            </w:pPr>
            <w:r w:rsidRPr="00F80255">
              <w:rPr>
                <w:rFonts w:ascii="Calibri" w:hAnsi="Calibri" w:cs="Times New Roman"/>
                <w:sz w:val="20"/>
                <w:szCs w:val="20"/>
              </w:rPr>
              <w:t xml:space="preserve">Foreign exchange </w:t>
            </w:r>
            <w:r w:rsidR="00FD6005">
              <w:rPr>
                <w:rFonts w:ascii="Calibri" w:hAnsi="Calibri" w:cs="Times New Roman"/>
                <w:sz w:val="20"/>
                <w:szCs w:val="20"/>
              </w:rPr>
              <w:t xml:space="preserve">gain/ </w:t>
            </w:r>
            <w:r w:rsidRPr="00F80255">
              <w:rPr>
                <w:rFonts w:ascii="Calibri" w:hAnsi="Calibri" w:cs="Times New Roman"/>
                <w:sz w:val="20"/>
                <w:szCs w:val="20"/>
              </w:rPr>
              <w:t>(loss) on translation of the net assets of foreign currency denominated entities</w:t>
            </w:r>
            <w:r w:rsidR="00840D77">
              <w:rPr>
                <w:rFonts w:ascii="Calibri" w:hAnsi="Calibri" w:cs="Times New Roman"/>
                <w:sz w:val="20"/>
                <w:szCs w:val="20"/>
              </w:rPr>
              <w:t>, net of tax</w:t>
            </w:r>
            <w:r w:rsidRPr="00F80255">
              <w:rPr>
                <w:rFonts w:ascii="Calibri" w:hAnsi="Calibri"/>
                <w:sz w:val="20"/>
                <w:vertAlign w:val="superscript"/>
              </w:rPr>
              <w:t>1</w:t>
            </w:r>
          </w:p>
        </w:tc>
        <w:tc>
          <w:tcPr>
            <w:tcW w:w="1276" w:type="dxa"/>
          </w:tcPr>
          <w:p w14:paraId="2B668F6A" w14:textId="77777777" w:rsidR="002112BE" w:rsidRDefault="002112BE" w:rsidP="002112BE">
            <w:pPr>
              <w:jc w:val="right"/>
              <w:rPr>
                <w:rFonts w:ascii="Calibri" w:hAnsi="Calibri" w:cs="Times New Roman"/>
                <w:b/>
                <w:bCs/>
                <w:sz w:val="20"/>
                <w:szCs w:val="20"/>
              </w:rPr>
            </w:pPr>
          </w:p>
          <w:p w14:paraId="4038FD36" w14:textId="50868AF1" w:rsidR="002E7F5E" w:rsidRPr="00F80255" w:rsidRDefault="00AE388F" w:rsidP="00175698">
            <w:pPr>
              <w:jc w:val="right"/>
              <w:rPr>
                <w:rFonts w:ascii="Calibri" w:hAnsi="Calibri" w:cs="Times New Roman"/>
                <w:b/>
                <w:bCs/>
                <w:sz w:val="20"/>
                <w:szCs w:val="20"/>
              </w:rPr>
            </w:pPr>
            <w:r>
              <w:rPr>
                <w:rFonts w:ascii="Calibri" w:hAnsi="Calibri" w:cs="Times New Roman"/>
                <w:b/>
                <w:bCs/>
                <w:sz w:val="20"/>
                <w:szCs w:val="20"/>
              </w:rPr>
              <w:t>61.5</w:t>
            </w:r>
          </w:p>
        </w:tc>
        <w:tc>
          <w:tcPr>
            <w:tcW w:w="1276" w:type="dxa"/>
          </w:tcPr>
          <w:p w14:paraId="3352691A" w14:textId="77777777" w:rsidR="002112BE" w:rsidRPr="00F80255" w:rsidRDefault="002112BE" w:rsidP="00B46019">
            <w:pPr>
              <w:jc w:val="right"/>
              <w:rPr>
                <w:rFonts w:ascii="Calibri" w:hAnsi="Calibri" w:cs="Times New Roman"/>
                <w:sz w:val="20"/>
                <w:szCs w:val="20"/>
              </w:rPr>
            </w:pPr>
          </w:p>
          <w:p w14:paraId="4FD3CE81" w14:textId="77777777" w:rsidR="00703994" w:rsidRPr="00F80255" w:rsidRDefault="00703994" w:rsidP="00B46019">
            <w:pPr>
              <w:jc w:val="right"/>
              <w:rPr>
                <w:rFonts w:ascii="Calibri" w:hAnsi="Calibri" w:cs="Times New Roman"/>
                <w:sz w:val="20"/>
                <w:szCs w:val="20"/>
              </w:rPr>
            </w:pPr>
            <w:r w:rsidRPr="00F80255">
              <w:rPr>
                <w:rFonts w:ascii="Calibri" w:hAnsi="Calibri" w:cs="Times New Roman"/>
                <w:sz w:val="20"/>
                <w:szCs w:val="20"/>
              </w:rPr>
              <w:t>(33.1)</w:t>
            </w:r>
          </w:p>
        </w:tc>
      </w:tr>
      <w:tr w:rsidR="00F70F47" w:rsidRPr="00F80255" w14:paraId="1D5CBE40" w14:textId="77777777" w:rsidTr="003F48FC">
        <w:tc>
          <w:tcPr>
            <w:tcW w:w="6838" w:type="dxa"/>
          </w:tcPr>
          <w:p w14:paraId="0199F040" w14:textId="7329F6A3" w:rsidR="00F70F47" w:rsidRPr="00F80255" w:rsidRDefault="00FE3D35" w:rsidP="00B46019">
            <w:pPr>
              <w:ind w:left="-90"/>
              <w:rPr>
                <w:rFonts w:ascii="Calibri" w:hAnsi="Calibri" w:cs="Times New Roman"/>
                <w:sz w:val="20"/>
                <w:szCs w:val="20"/>
              </w:rPr>
            </w:pPr>
            <w:r>
              <w:rPr>
                <w:rFonts w:ascii="Calibri" w:hAnsi="Calibri" w:cs="Times New Roman"/>
                <w:sz w:val="20"/>
                <w:szCs w:val="20"/>
              </w:rPr>
              <w:t>Financial assets</w:t>
            </w:r>
            <w:r w:rsidR="00F70F47">
              <w:rPr>
                <w:rFonts w:ascii="Calibri" w:hAnsi="Calibri" w:cs="Times New Roman"/>
                <w:sz w:val="20"/>
                <w:szCs w:val="20"/>
              </w:rPr>
              <w:t xml:space="preserve"> at FVOCI</w:t>
            </w:r>
          </w:p>
        </w:tc>
        <w:tc>
          <w:tcPr>
            <w:tcW w:w="1276" w:type="dxa"/>
          </w:tcPr>
          <w:p w14:paraId="09A281B3" w14:textId="3D1FC7A4" w:rsidR="00F70F47" w:rsidRDefault="00F70F47" w:rsidP="002112BE">
            <w:pPr>
              <w:jc w:val="right"/>
              <w:rPr>
                <w:rFonts w:ascii="Calibri" w:hAnsi="Calibri" w:cs="Times New Roman"/>
                <w:b/>
                <w:bCs/>
                <w:sz w:val="20"/>
                <w:szCs w:val="20"/>
              </w:rPr>
            </w:pPr>
            <w:r>
              <w:rPr>
                <w:rFonts w:ascii="Calibri" w:hAnsi="Calibri" w:cs="Times New Roman"/>
                <w:b/>
                <w:bCs/>
                <w:sz w:val="20"/>
                <w:szCs w:val="20"/>
              </w:rPr>
              <w:t>(0.4)</w:t>
            </w:r>
          </w:p>
        </w:tc>
        <w:tc>
          <w:tcPr>
            <w:tcW w:w="1276" w:type="dxa"/>
          </w:tcPr>
          <w:p w14:paraId="3A565737" w14:textId="073AA637" w:rsidR="00F70F47" w:rsidRPr="00F80255" w:rsidRDefault="00F70F47" w:rsidP="00B46019">
            <w:pPr>
              <w:jc w:val="right"/>
              <w:rPr>
                <w:rFonts w:ascii="Calibri" w:hAnsi="Calibri" w:cs="Times New Roman"/>
                <w:sz w:val="20"/>
                <w:szCs w:val="20"/>
              </w:rPr>
            </w:pPr>
            <w:r>
              <w:rPr>
                <w:rFonts w:ascii="Calibri" w:hAnsi="Calibri" w:cs="Times New Roman"/>
                <w:sz w:val="20"/>
                <w:szCs w:val="20"/>
              </w:rPr>
              <w:t>-</w:t>
            </w:r>
          </w:p>
        </w:tc>
      </w:tr>
      <w:tr w:rsidR="00F80255" w:rsidRPr="00F80255" w14:paraId="3DE1F49F" w14:textId="77777777" w:rsidTr="003F48FC">
        <w:trPr>
          <w:trHeight w:val="204"/>
        </w:trPr>
        <w:tc>
          <w:tcPr>
            <w:tcW w:w="6838" w:type="dxa"/>
            <w:tcBorders>
              <w:top w:val="single" w:sz="4" w:space="0" w:color="auto"/>
              <w:bottom w:val="single" w:sz="4" w:space="0" w:color="auto"/>
            </w:tcBorders>
          </w:tcPr>
          <w:p w14:paraId="16267548" w14:textId="33CE56C2" w:rsidR="00703994" w:rsidRPr="00F80255" w:rsidRDefault="00703994" w:rsidP="00B46019">
            <w:pPr>
              <w:ind w:left="-90"/>
              <w:rPr>
                <w:rFonts w:ascii="Calibri" w:hAnsi="Calibri" w:cs="Times New Roman"/>
                <w:b/>
                <w:sz w:val="20"/>
                <w:szCs w:val="20"/>
              </w:rPr>
            </w:pPr>
            <w:r w:rsidRPr="00F80255">
              <w:rPr>
                <w:rFonts w:ascii="Calibri" w:hAnsi="Calibri" w:cs="Times New Roman"/>
                <w:b/>
                <w:sz w:val="20"/>
                <w:szCs w:val="20"/>
              </w:rPr>
              <w:t xml:space="preserve">Other comprehensive </w:t>
            </w:r>
            <w:r w:rsidR="003460E0">
              <w:rPr>
                <w:rFonts w:ascii="Calibri" w:hAnsi="Calibri" w:cs="Times New Roman"/>
                <w:b/>
                <w:sz w:val="20"/>
                <w:szCs w:val="20"/>
              </w:rPr>
              <w:t>income/ (</w:t>
            </w:r>
            <w:r w:rsidRPr="00F80255">
              <w:rPr>
                <w:rFonts w:ascii="Calibri" w:hAnsi="Calibri" w:cs="Times New Roman"/>
                <w:b/>
                <w:sz w:val="20"/>
                <w:szCs w:val="20"/>
              </w:rPr>
              <w:t>loss</w:t>
            </w:r>
            <w:r w:rsidR="003460E0">
              <w:rPr>
                <w:rFonts w:ascii="Calibri" w:hAnsi="Calibri" w:cs="Times New Roman"/>
                <w:b/>
                <w:sz w:val="20"/>
                <w:szCs w:val="20"/>
              </w:rPr>
              <w:t>)</w:t>
            </w:r>
          </w:p>
        </w:tc>
        <w:tc>
          <w:tcPr>
            <w:tcW w:w="1276" w:type="dxa"/>
            <w:tcBorders>
              <w:top w:val="single" w:sz="4" w:space="0" w:color="auto"/>
              <w:bottom w:val="single" w:sz="4" w:space="0" w:color="auto"/>
            </w:tcBorders>
          </w:tcPr>
          <w:p w14:paraId="5C6E07D9" w14:textId="0C946C46" w:rsidR="00703994" w:rsidRPr="00F80255" w:rsidRDefault="003460E0" w:rsidP="00B46019">
            <w:pPr>
              <w:jc w:val="right"/>
              <w:rPr>
                <w:rFonts w:ascii="Calibri" w:hAnsi="Calibri" w:cs="Times New Roman"/>
                <w:b/>
                <w:bCs/>
                <w:sz w:val="20"/>
                <w:szCs w:val="20"/>
              </w:rPr>
            </w:pPr>
            <w:r>
              <w:rPr>
                <w:rFonts w:ascii="Calibri" w:hAnsi="Calibri" w:cs="Times New Roman"/>
                <w:b/>
                <w:bCs/>
                <w:sz w:val="20"/>
                <w:szCs w:val="20"/>
              </w:rPr>
              <w:t>48.5</w:t>
            </w:r>
          </w:p>
        </w:tc>
        <w:tc>
          <w:tcPr>
            <w:tcW w:w="1276" w:type="dxa"/>
            <w:tcBorders>
              <w:top w:val="single" w:sz="4" w:space="0" w:color="auto"/>
              <w:bottom w:val="single" w:sz="4" w:space="0" w:color="auto"/>
            </w:tcBorders>
          </w:tcPr>
          <w:p w14:paraId="042FEE9F" w14:textId="77777777" w:rsidR="00703994" w:rsidRPr="00F80255" w:rsidRDefault="00703994" w:rsidP="00B46019">
            <w:pPr>
              <w:jc w:val="right"/>
              <w:rPr>
                <w:rFonts w:ascii="Calibri" w:hAnsi="Calibri" w:cs="Times New Roman"/>
                <w:sz w:val="20"/>
                <w:szCs w:val="20"/>
              </w:rPr>
            </w:pPr>
            <w:r w:rsidRPr="00F80255">
              <w:rPr>
                <w:rFonts w:ascii="Calibri" w:hAnsi="Calibri" w:cs="Times New Roman"/>
                <w:sz w:val="20"/>
                <w:szCs w:val="20"/>
              </w:rPr>
              <w:t>(30.8)</w:t>
            </w:r>
          </w:p>
        </w:tc>
      </w:tr>
      <w:tr w:rsidR="00F80255" w:rsidRPr="00F80255" w14:paraId="1696D911" w14:textId="77777777" w:rsidTr="003F48FC">
        <w:trPr>
          <w:trHeight w:val="204"/>
        </w:trPr>
        <w:tc>
          <w:tcPr>
            <w:tcW w:w="6838" w:type="dxa"/>
            <w:tcBorders>
              <w:top w:val="single" w:sz="4" w:space="0" w:color="auto"/>
              <w:bottom w:val="single" w:sz="4" w:space="0" w:color="auto"/>
            </w:tcBorders>
          </w:tcPr>
          <w:p w14:paraId="20724DB5" w14:textId="6ED8113B" w:rsidR="00703994" w:rsidRPr="00F80255" w:rsidRDefault="00703994" w:rsidP="00B46019">
            <w:pPr>
              <w:ind w:left="-90"/>
              <w:rPr>
                <w:rFonts w:ascii="Calibri" w:hAnsi="Calibri" w:cs="Times New Roman"/>
                <w:b/>
                <w:sz w:val="20"/>
                <w:szCs w:val="20"/>
              </w:rPr>
            </w:pPr>
            <w:r w:rsidRPr="00F80255">
              <w:rPr>
                <w:rFonts w:ascii="Calibri" w:hAnsi="Calibri" w:cs="Times New Roman"/>
                <w:b/>
                <w:sz w:val="20"/>
                <w:szCs w:val="20"/>
              </w:rPr>
              <w:t>Total comprehensive</w:t>
            </w:r>
            <w:r w:rsidR="003E7AF4">
              <w:rPr>
                <w:rFonts w:ascii="Calibri" w:hAnsi="Calibri" w:cs="Times New Roman"/>
                <w:b/>
                <w:sz w:val="20"/>
                <w:szCs w:val="20"/>
              </w:rPr>
              <w:t xml:space="preserve"> </w:t>
            </w:r>
            <w:r w:rsidRPr="00F80255">
              <w:rPr>
                <w:rFonts w:ascii="Calibri" w:hAnsi="Calibri" w:cs="Times New Roman"/>
                <w:b/>
                <w:sz w:val="20"/>
                <w:szCs w:val="20"/>
              </w:rPr>
              <w:t xml:space="preserve">income for the year </w:t>
            </w:r>
          </w:p>
        </w:tc>
        <w:tc>
          <w:tcPr>
            <w:tcW w:w="1276" w:type="dxa"/>
            <w:tcBorders>
              <w:top w:val="single" w:sz="4" w:space="0" w:color="auto"/>
              <w:bottom w:val="single" w:sz="4" w:space="0" w:color="auto"/>
            </w:tcBorders>
          </w:tcPr>
          <w:p w14:paraId="5C1BD957" w14:textId="44FF58EC" w:rsidR="00703994" w:rsidRPr="00F80255" w:rsidRDefault="00A509E5" w:rsidP="00B46019">
            <w:pPr>
              <w:jc w:val="right"/>
              <w:rPr>
                <w:rFonts w:ascii="Calibri" w:hAnsi="Calibri" w:cs="Times New Roman"/>
                <w:b/>
                <w:bCs/>
                <w:sz w:val="20"/>
                <w:szCs w:val="20"/>
              </w:rPr>
            </w:pPr>
            <w:r>
              <w:rPr>
                <w:rFonts w:ascii="Calibri" w:hAnsi="Calibri" w:cs="Times New Roman"/>
                <w:b/>
                <w:bCs/>
                <w:sz w:val="20"/>
                <w:szCs w:val="20"/>
              </w:rPr>
              <w:t>13.8</w:t>
            </w:r>
          </w:p>
        </w:tc>
        <w:tc>
          <w:tcPr>
            <w:tcW w:w="1276" w:type="dxa"/>
            <w:tcBorders>
              <w:top w:val="single" w:sz="4" w:space="0" w:color="auto"/>
              <w:bottom w:val="single" w:sz="4" w:space="0" w:color="auto"/>
            </w:tcBorders>
          </w:tcPr>
          <w:p w14:paraId="336DCE79" w14:textId="77777777" w:rsidR="00703994" w:rsidRPr="00F80255" w:rsidRDefault="00703994" w:rsidP="00B46019">
            <w:pPr>
              <w:jc w:val="right"/>
              <w:rPr>
                <w:rFonts w:ascii="Calibri" w:hAnsi="Calibri" w:cs="Times New Roman"/>
                <w:sz w:val="20"/>
                <w:szCs w:val="20"/>
              </w:rPr>
            </w:pPr>
            <w:r w:rsidRPr="00F80255">
              <w:rPr>
                <w:rFonts w:ascii="Calibri" w:hAnsi="Calibri" w:cs="Times New Roman"/>
                <w:sz w:val="20"/>
                <w:szCs w:val="20"/>
              </w:rPr>
              <w:t>81.1</w:t>
            </w:r>
          </w:p>
        </w:tc>
      </w:tr>
      <w:tr w:rsidR="00F80255" w:rsidRPr="00F80255" w14:paraId="0250450B" w14:textId="77777777" w:rsidTr="003F48FC">
        <w:trPr>
          <w:trHeight w:val="204"/>
        </w:trPr>
        <w:tc>
          <w:tcPr>
            <w:tcW w:w="6838" w:type="dxa"/>
            <w:tcBorders>
              <w:top w:val="single" w:sz="4" w:space="0" w:color="auto"/>
            </w:tcBorders>
          </w:tcPr>
          <w:p w14:paraId="3412243D" w14:textId="77777777" w:rsidR="00703994" w:rsidRPr="00F80255" w:rsidRDefault="00703994" w:rsidP="00B46019">
            <w:pPr>
              <w:ind w:left="-90"/>
              <w:rPr>
                <w:rFonts w:ascii="Calibri" w:hAnsi="Calibri" w:cs="Times New Roman"/>
                <w:b/>
                <w:sz w:val="20"/>
                <w:szCs w:val="20"/>
              </w:rPr>
            </w:pPr>
          </w:p>
        </w:tc>
        <w:tc>
          <w:tcPr>
            <w:tcW w:w="1276" w:type="dxa"/>
            <w:tcBorders>
              <w:top w:val="single" w:sz="4" w:space="0" w:color="auto"/>
            </w:tcBorders>
          </w:tcPr>
          <w:p w14:paraId="37050171" w14:textId="77777777" w:rsidR="00703994" w:rsidRPr="00F80255" w:rsidRDefault="00703994" w:rsidP="00B46019">
            <w:pPr>
              <w:jc w:val="right"/>
              <w:rPr>
                <w:rFonts w:ascii="Calibri" w:hAnsi="Calibri" w:cs="Times New Roman"/>
                <w:b/>
                <w:bCs/>
                <w:sz w:val="20"/>
                <w:szCs w:val="20"/>
              </w:rPr>
            </w:pPr>
          </w:p>
        </w:tc>
        <w:tc>
          <w:tcPr>
            <w:tcW w:w="1276" w:type="dxa"/>
            <w:tcBorders>
              <w:top w:val="single" w:sz="4" w:space="0" w:color="auto"/>
            </w:tcBorders>
          </w:tcPr>
          <w:p w14:paraId="56151840" w14:textId="77777777" w:rsidR="00703994" w:rsidRPr="00F80255" w:rsidRDefault="00703994" w:rsidP="00B46019">
            <w:pPr>
              <w:jc w:val="right"/>
              <w:rPr>
                <w:rFonts w:ascii="Calibri" w:hAnsi="Calibri" w:cs="Times New Roman"/>
                <w:sz w:val="20"/>
                <w:szCs w:val="20"/>
              </w:rPr>
            </w:pPr>
          </w:p>
        </w:tc>
      </w:tr>
      <w:tr w:rsidR="00F80255" w:rsidRPr="00F80255" w14:paraId="467A6068" w14:textId="77777777" w:rsidTr="003F48FC">
        <w:trPr>
          <w:trHeight w:val="204"/>
        </w:trPr>
        <w:tc>
          <w:tcPr>
            <w:tcW w:w="6838" w:type="dxa"/>
            <w:tcBorders>
              <w:bottom w:val="single" w:sz="4" w:space="0" w:color="auto"/>
            </w:tcBorders>
          </w:tcPr>
          <w:p w14:paraId="5C7558CA" w14:textId="77777777" w:rsidR="00703994" w:rsidRPr="00F80255" w:rsidRDefault="00703994" w:rsidP="00B46019">
            <w:pPr>
              <w:ind w:left="-90"/>
              <w:rPr>
                <w:rFonts w:ascii="Calibri" w:hAnsi="Calibri" w:cs="Times New Roman"/>
                <w:b/>
                <w:sz w:val="20"/>
                <w:szCs w:val="20"/>
              </w:rPr>
            </w:pPr>
            <w:r w:rsidRPr="00F80255">
              <w:rPr>
                <w:rFonts w:ascii="Calibri" w:hAnsi="Calibri" w:cs="Times New Roman"/>
                <w:b/>
                <w:sz w:val="20"/>
                <w:szCs w:val="20"/>
              </w:rPr>
              <w:t>Attributable to:</w:t>
            </w:r>
          </w:p>
        </w:tc>
        <w:tc>
          <w:tcPr>
            <w:tcW w:w="1276" w:type="dxa"/>
            <w:tcBorders>
              <w:bottom w:val="single" w:sz="4" w:space="0" w:color="auto"/>
            </w:tcBorders>
          </w:tcPr>
          <w:p w14:paraId="1CDC1428" w14:textId="77777777" w:rsidR="00703994" w:rsidRPr="00F80255" w:rsidRDefault="00703994" w:rsidP="00B46019">
            <w:pPr>
              <w:jc w:val="right"/>
              <w:rPr>
                <w:rFonts w:ascii="Calibri" w:hAnsi="Calibri" w:cs="Times New Roman"/>
                <w:b/>
                <w:bCs/>
                <w:sz w:val="20"/>
                <w:szCs w:val="20"/>
              </w:rPr>
            </w:pPr>
          </w:p>
        </w:tc>
        <w:tc>
          <w:tcPr>
            <w:tcW w:w="1276" w:type="dxa"/>
            <w:tcBorders>
              <w:bottom w:val="single" w:sz="4" w:space="0" w:color="auto"/>
            </w:tcBorders>
          </w:tcPr>
          <w:p w14:paraId="41FDF3AF" w14:textId="77777777" w:rsidR="00703994" w:rsidRPr="00F80255" w:rsidRDefault="00703994" w:rsidP="00B46019">
            <w:pPr>
              <w:jc w:val="right"/>
              <w:rPr>
                <w:rFonts w:ascii="Calibri" w:hAnsi="Calibri" w:cs="Times New Roman"/>
                <w:sz w:val="20"/>
                <w:szCs w:val="20"/>
              </w:rPr>
            </w:pPr>
          </w:p>
        </w:tc>
      </w:tr>
      <w:tr w:rsidR="00F80255" w:rsidRPr="00F80255" w14:paraId="691C12C1" w14:textId="77777777" w:rsidTr="003F48FC">
        <w:trPr>
          <w:trHeight w:val="204"/>
        </w:trPr>
        <w:tc>
          <w:tcPr>
            <w:tcW w:w="6838" w:type="dxa"/>
            <w:tcBorders>
              <w:top w:val="single" w:sz="4" w:space="0" w:color="auto"/>
            </w:tcBorders>
          </w:tcPr>
          <w:p w14:paraId="5FD15BD5" w14:textId="77777777" w:rsidR="00703994" w:rsidRPr="00F80255" w:rsidRDefault="00703994" w:rsidP="00B46019">
            <w:pPr>
              <w:ind w:left="-90"/>
              <w:rPr>
                <w:rFonts w:ascii="Calibri" w:hAnsi="Calibri" w:cs="Times New Roman"/>
                <w:b/>
                <w:sz w:val="20"/>
                <w:szCs w:val="20"/>
              </w:rPr>
            </w:pPr>
            <w:r w:rsidRPr="00F80255">
              <w:rPr>
                <w:rFonts w:ascii="Calibri" w:hAnsi="Calibri" w:cs="Times New Roman"/>
                <w:bCs/>
                <w:sz w:val="20"/>
                <w:szCs w:val="20"/>
              </w:rPr>
              <w:t>Equity holders of the Company</w:t>
            </w:r>
          </w:p>
        </w:tc>
        <w:tc>
          <w:tcPr>
            <w:tcW w:w="1276" w:type="dxa"/>
            <w:tcBorders>
              <w:top w:val="single" w:sz="4" w:space="0" w:color="auto"/>
            </w:tcBorders>
          </w:tcPr>
          <w:p w14:paraId="7DBCE35A" w14:textId="130335B8" w:rsidR="00703994" w:rsidRPr="00F80255" w:rsidRDefault="003460E0" w:rsidP="00B46019">
            <w:pPr>
              <w:jc w:val="right"/>
              <w:rPr>
                <w:rFonts w:ascii="Calibri" w:hAnsi="Calibri" w:cs="Times New Roman"/>
                <w:b/>
                <w:bCs/>
                <w:sz w:val="20"/>
                <w:szCs w:val="20"/>
              </w:rPr>
            </w:pPr>
            <w:r>
              <w:rPr>
                <w:rFonts w:ascii="Calibri" w:hAnsi="Calibri" w:cs="Times New Roman"/>
                <w:b/>
                <w:bCs/>
                <w:sz w:val="20"/>
                <w:szCs w:val="20"/>
              </w:rPr>
              <w:t>93.</w:t>
            </w:r>
            <w:r w:rsidR="00A509E5">
              <w:rPr>
                <w:rFonts w:ascii="Calibri" w:hAnsi="Calibri" w:cs="Times New Roman"/>
                <w:b/>
                <w:bCs/>
                <w:sz w:val="20"/>
                <w:szCs w:val="20"/>
              </w:rPr>
              <w:t>8</w:t>
            </w:r>
          </w:p>
        </w:tc>
        <w:tc>
          <w:tcPr>
            <w:tcW w:w="1276" w:type="dxa"/>
            <w:tcBorders>
              <w:top w:val="single" w:sz="4" w:space="0" w:color="auto"/>
            </w:tcBorders>
          </w:tcPr>
          <w:p w14:paraId="526ADFE4" w14:textId="77777777" w:rsidR="00703994" w:rsidRPr="00F80255" w:rsidRDefault="00703994" w:rsidP="00B46019">
            <w:pPr>
              <w:jc w:val="right"/>
              <w:rPr>
                <w:rFonts w:ascii="Calibri" w:hAnsi="Calibri" w:cs="Times New Roman"/>
                <w:sz w:val="20"/>
                <w:szCs w:val="20"/>
              </w:rPr>
            </w:pPr>
            <w:r w:rsidRPr="00F80255">
              <w:rPr>
                <w:rFonts w:ascii="Calibri" w:hAnsi="Calibri" w:cs="Times New Roman"/>
                <w:sz w:val="20"/>
                <w:szCs w:val="20"/>
              </w:rPr>
              <w:t>120.7</w:t>
            </w:r>
          </w:p>
        </w:tc>
      </w:tr>
      <w:tr w:rsidR="00F80255" w:rsidRPr="00F80255" w14:paraId="5F2BC0C9" w14:textId="77777777" w:rsidTr="003F48FC">
        <w:trPr>
          <w:trHeight w:val="204"/>
        </w:trPr>
        <w:tc>
          <w:tcPr>
            <w:tcW w:w="6838" w:type="dxa"/>
            <w:tcBorders>
              <w:bottom w:val="single" w:sz="4" w:space="0" w:color="auto"/>
            </w:tcBorders>
          </w:tcPr>
          <w:p w14:paraId="750869A6" w14:textId="77777777" w:rsidR="00703994" w:rsidRPr="00F80255" w:rsidRDefault="00703994" w:rsidP="00B46019">
            <w:pPr>
              <w:ind w:left="-90"/>
              <w:rPr>
                <w:rFonts w:ascii="Calibri" w:hAnsi="Calibri" w:cs="Times New Roman"/>
                <w:b/>
                <w:sz w:val="20"/>
                <w:szCs w:val="20"/>
              </w:rPr>
            </w:pPr>
            <w:r w:rsidRPr="00F80255">
              <w:rPr>
                <w:rFonts w:ascii="Calibri" w:hAnsi="Calibri" w:cs="Times New Roman"/>
                <w:bCs/>
                <w:sz w:val="20"/>
                <w:szCs w:val="20"/>
              </w:rPr>
              <w:t>Non-controlling interest</w:t>
            </w:r>
          </w:p>
        </w:tc>
        <w:tc>
          <w:tcPr>
            <w:tcW w:w="1276" w:type="dxa"/>
            <w:tcBorders>
              <w:bottom w:val="single" w:sz="4" w:space="0" w:color="auto"/>
            </w:tcBorders>
          </w:tcPr>
          <w:p w14:paraId="5ECA08F4" w14:textId="3C5DE00F" w:rsidR="00703994" w:rsidRPr="00F80255" w:rsidRDefault="002E7F5E" w:rsidP="00B46019">
            <w:pPr>
              <w:jc w:val="right"/>
              <w:rPr>
                <w:rFonts w:ascii="Calibri" w:hAnsi="Calibri" w:cs="Times New Roman"/>
                <w:b/>
                <w:bCs/>
                <w:sz w:val="20"/>
                <w:szCs w:val="20"/>
              </w:rPr>
            </w:pPr>
            <w:r>
              <w:rPr>
                <w:rFonts w:ascii="Calibri" w:hAnsi="Calibri" w:cs="Times New Roman"/>
                <w:b/>
                <w:bCs/>
                <w:sz w:val="20"/>
                <w:szCs w:val="20"/>
              </w:rPr>
              <w:t>(80.0)</w:t>
            </w:r>
          </w:p>
        </w:tc>
        <w:tc>
          <w:tcPr>
            <w:tcW w:w="1276" w:type="dxa"/>
            <w:tcBorders>
              <w:bottom w:val="single" w:sz="4" w:space="0" w:color="auto"/>
            </w:tcBorders>
          </w:tcPr>
          <w:p w14:paraId="07C65807" w14:textId="77777777" w:rsidR="00703994" w:rsidRPr="00F80255" w:rsidRDefault="00703994" w:rsidP="00B46019">
            <w:pPr>
              <w:jc w:val="right"/>
              <w:rPr>
                <w:rFonts w:ascii="Calibri" w:hAnsi="Calibri" w:cs="Times New Roman"/>
                <w:sz w:val="20"/>
                <w:szCs w:val="20"/>
              </w:rPr>
            </w:pPr>
            <w:r w:rsidRPr="00F80255">
              <w:rPr>
                <w:rFonts w:ascii="Calibri" w:hAnsi="Calibri" w:cs="Times New Roman"/>
                <w:sz w:val="20"/>
                <w:szCs w:val="20"/>
              </w:rPr>
              <w:t>(39.6)</w:t>
            </w:r>
          </w:p>
        </w:tc>
      </w:tr>
      <w:tr w:rsidR="00F80255" w:rsidRPr="00F80255" w14:paraId="6CB1FBF3" w14:textId="77777777" w:rsidTr="003F48FC">
        <w:trPr>
          <w:trHeight w:val="204"/>
        </w:trPr>
        <w:tc>
          <w:tcPr>
            <w:tcW w:w="6838" w:type="dxa"/>
            <w:tcBorders>
              <w:top w:val="single" w:sz="4" w:space="0" w:color="auto"/>
              <w:bottom w:val="single" w:sz="4" w:space="0" w:color="auto"/>
            </w:tcBorders>
          </w:tcPr>
          <w:p w14:paraId="2C8FBA5C" w14:textId="77777777" w:rsidR="00703994" w:rsidRPr="00F80255" w:rsidRDefault="00703994" w:rsidP="00B46019">
            <w:pPr>
              <w:ind w:left="-90"/>
              <w:rPr>
                <w:rFonts w:ascii="Calibri" w:hAnsi="Calibri" w:cs="Times New Roman"/>
                <w:bCs/>
                <w:sz w:val="20"/>
                <w:szCs w:val="20"/>
              </w:rPr>
            </w:pPr>
          </w:p>
        </w:tc>
        <w:tc>
          <w:tcPr>
            <w:tcW w:w="1276" w:type="dxa"/>
            <w:tcBorders>
              <w:top w:val="single" w:sz="4" w:space="0" w:color="auto"/>
              <w:bottom w:val="single" w:sz="4" w:space="0" w:color="auto"/>
            </w:tcBorders>
          </w:tcPr>
          <w:p w14:paraId="20ED1F02" w14:textId="7D30A177" w:rsidR="00703994" w:rsidRPr="00F80255" w:rsidRDefault="00A509E5" w:rsidP="00B46019">
            <w:pPr>
              <w:jc w:val="right"/>
              <w:rPr>
                <w:rFonts w:ascii="Calibri" w:hAnsi="Calibri" w:cs="Times New Roman"/>
                <w:b/>
                <w:bCs/>
                <w:sz w:val="20"/>
                <w:szCs w:val="20"/>
              </w:rPr>
            </w:pPr>
            <w:r>
              <w:rPr>
                <w:rFonts w:ascii="Calibri" w:hAnsi="Calibri" w:cs="Times New Roman"/>
                <w:b/>
                <w:bCs/>
                <w:sz w:val="20"/>
                <w:szCs w:val="20"/>
              </w:rPr>
              <w:t>13.8</w:t>
            </w:r>
          </w:p>
        </w:tc>
        <w:tc>
          <w:tcPr>
            <w:tcW w:w="1276" w:type="dxa"/>
            <w:tcBorders>
              <w:top w:val="single" w:sz="4" w:space="0" w:color="auto"/>
              <w:bottom w:val="single" w:sz="4" w:space="0" w:color="auto"/>
            </w:tcBorders>
          </w:tcPr>
          <w:p w14:paraId="43CB636C" w14:textId="77777777" w:rsidR="00703994" w:rsidRPr="00F80255" w:rsidRDefault="00703994" w:rsidP="00B46019">
            <w:pPr>
              <w:jc w:val="right"/>
              <w:rPr>
                <w:rFonts w:ascii="Calibri" w:hAnsi="Calibri" w:cs="Times New Roman"/>
                <w:sz w:val="20"/>
                <w:szCs w:val="20"/>
              </w:rPr>
            </w:pPr>
            <w:r w:rsidRPr="00F80255">
              <w:rPr>
                <w:rFonts w:ascii="Calibri" w:hAnsi="Calibri" w:cs="Times New Roman"/>
                <w:sz w:val="20"/>
                <w:szCs w:val="20"/>
              </w:rPr>
              <w:t>81.1</w:t>
            </w:r>
          </w:p>
        </w:tc>
      </w:tr>
    </w:tbl>
    <w:p w14:paraId="031B91B1" w14:textId="77777777" w:rsidR="002A476F" w:rsidRPr="009E1EF1" w:rsidRDefault="002A476F" w:rsidP="002A476F">
      <w:pPr>
        <w:widowControl/>
        <w:autoSpaceDE/>
        <w:autoSpaceDN/>
        <w:adjustRightInd/>
        <w:rPr>
          <w:rFonts w:ascii="Calibri" w:hAnsi="Calibri" w:cs="Times New Roman"/>
          <w:sz w:val="20"/>
          <w:szCs w:val="20"/>
        </w:rPr>
      </w:pPr>
    </w:p>
    <w:p w14:paraId="53B0E2E1" w14:textId="0DE32EBD" w:rsidR="00703994" w:rsidRPr="009E1EF1" w:rsidRDefault="00703994" w:rsidP="003F48FC">
      <w:pPr>
        <w:jc w:val="both"/>
        <w:rPr>
          <w:rFonts w:ascii="Calibri" w:hAnsi="Calibri" w:cs="Calibri"/>
          <w:iCs/>
          <w:sz w:val="18"/>
          <w:szCs w:val="18"/>
        </w:rPr>
      </w:pPr>
      <w:r w:rsidRPr="009E1EF1">
        <w:rPr>
          <w:rFonts w:ascii="Calibri" w:hAnsi="Calibri" w:cs="Calibri"/>
          <w:sz w:val="18"/>
          <w:szCs w:val="18"/>
          <w:vertAlign w:val="superscript"/>
        </w:rPr>
        <w:t xml:space="preserve">1 </w:t>
      </w:r>
      <w:r w:rsidRPr="009E1EF1">
        <w:rPr>
          <w:rFonts w:ascii="Calibri" w:hAnsi="Calibri" w:cs="Calibri"/>
          <w:sz w:val="18"/>
          <w:szCs w:val="18"/>
        </w:rPr>
        <w:t xml:space="preserve">Foreign exchange gain on translation of the net assets of foreign currency denominated entities is presented </w:t>
      </w:r>
      <w:r w:rsidR="00840D77">
        <w:rPr>
          <w:rFonts w:ascii="Calibri" w:hAnsi="Calibri" w:cs="Calibri"/>
          <w:sz w:val="18"/>
          <w:szCs w:val="18"/>
        </w:rPr>
        <w:t>net of</w:t>
      </w:r>
      <w:r w:rsidR="00840D77" w:rsidRPr="009E1EF1">
        <w:rPr>
          <w:rFonts w:ascii="Calibri" w:hAnsi="Calibri" w:cs="Calibri"/>
          <w:sz w:val="18"/>
          <w:szCs w:val="18"/>
        </w:rPr>
        <w:t xml:space="preserve"> </w:t>
      </w:r>
      <w:r w:rsidRPr="009E1EF1">
        <w:rPr>
          <w:rFonts w:ascii="Calibri" w:hAnsi="Calibri" w:cs="Calibri"/>
          <w:sz w:val="18"/>
          <w:szCs w:val="18"/>
        </w:rPr>
        <w:t xml:space="preserve">an income tax </w:t>
      </w:r>
      <w:r w:rsidR="00C65C1E">
        <w:rPr>
          <w:rFonts w:ascii="Calibri" w:hAnsi="Calibri" w:cs="Calibri"/>
          <w:sz w:val="18"/>
          <w:szCs w:val="18"/>
        </w:rPr>
        <w:t>charge</w:t>
      </w:r>
      <w:r w:rsidR="00C65C1E" w:rsidRPr="009E1EF1">
        <w:rPr>
          <w:rFonts w:ascii="Calibri" w:hAnsi="Calibri" w:cs="Calibri"/>
          <w:sz w:val="18"/>
          <w:szCs w:val="18"/>
        </w:rPr>
        <w:t xml:space="preserve"> </w:t>
      </w:r>
      <w:r w:rsidRPr="009E1EF1">
        <w:rPr>
          <w:rFonts w:ascii="Calibri" w:hAnsi="Calibri" w:cs="Calibri"/>
          <w:sz w:val="18"/>
          <w:szCs w:val="18"/>
        </w:rPr>
        <w:t>of £</w:t>
      </w:r>
      <w:r w:rsidR="00C65C1E">
        <w:rPr>
          <w:rFonts w:ascii="Calibri" w:hAnsi="Calibri" w:cs="Calibri"/>
          <w:sz w:val="18"/>
          <w:szCs w:val="18"/>
        </w:rPr>
        <w:t>5</w:t>
      </w:r>
      <w:r w:rsidRPr="009E1EF1">
        <w:rPr>
          <w:rFonts w:ascii="Calibri" w:hAnsi="Calibri" w:cs="Calibri"/>
          <w:sz w:val="18"/>
          <w:szCs w:val="18"/>
        </w:rPr>
        <w:t>.</w:t>
      </w:r>
      <w:r w:rsidR="00C65C1E">
        <w:rPr>
          <w:rFonts w:ascii="Calibri" w:hAnsi="Calibri" w:cs="Calibri"/>
          <w:sz w:val="18"/>
          <w:szCs w:val="18"/>
        </w:rPr>
        <w:t>1</w:t>
      </w:r>
      <w:r w:rsidRPr="009E1EF1">
        <w:rPr>
          <w:rFonts w:ascii="Calibri" w:hAnsi="Calibri" w:cs="Calibri"/>
          <w:sz w:val="18"/>
          <w:szCs w:val="18"/>
        </w:rPr>
        <w:t xml:space="preserve">m </w:t>
      </w:r>
      <w:r w:rsidRPr="009E1EF1">
        <w:rPr>
          <w:rFonts w:ascii="Calibri" w:hAnsi="Calibri" w:cs="Calibri"/>
          <w:iCs/>
          <w:sz w:val="18"/>
          <w:szCs w:val="18"/>
        </w:rPr>
        <w:t xml:space="preserve">which relates to the tax effect on foreign exchange activities with respect to the Group’s hedging activities. A corresponding tax </w:t>
      </w:r>
      <w:r w:rsidRPr="00114FBB">
        <w:rPr>
          <w:rFonts w:ascii="Calibri" w:hAnsi="Calibri" w:cs="Calibri"/>
          <w:iCs/>
          <w:sz w:val="18"/>
          <w:szCs w:val="18"/>
        </w:rPr>
        <w:t>c</w:t>
      </w:r>
      <w:r w:rsidR="00C65C1E" w:rsidRPr="00C75D34">
        <w:rPr>
          <w:rFonts w:ascii="Calibri" w:hAnsi="Calibri" w:cs="Calibri"/>
          <w:iCs/>
          <w:sz w:val="18"/>
          <w:szCs w:val="18"/>
        </w:rPr>
        <w:t>redit</w:t>
      </w:r>
      <w:r w:rsidRPr="00C75D34">
        <w:rPr>
          <w:rFonts w:ascii="Calibri" w:hAnsi="Calibri" w:cs="Calibri"/>
          <w:iCs/>
          <w:sz w:val="18"/>
          <w:szCs w:val="18"/>
        </w:rPr>
        <w:t xml:space="preserve"> of </w:t>
      </w:r>
      <w:r w:rsidRPr="0026329F">
        <w:rPr>
          <w:rFonts w:ascii="Calibri" w:hAnsi="Calibri" w:cs="Calibri"/>
          <w:iCs/>
          <w:sz w:val="18"/>
          <w:szCs w:val="18"/>
        </w:rPr>
        <w:t>£</w:t>
      </w:r>
      <w:r w:rsidR="00C65C1E" w:rsidRPr="0026329F">
        <w:rPr>
          <w:rFonts w:ascii="Calibri" w:hAnsi="Calibri" w:cs="Calibri"/>
          <w:iCs/>
          <w:sz w:val="18"/>
          <w:szCs w:val="18"/>
        </w:rPr>
        <w:t>5</w:t>
      </w:r>
      <w:r w:rsidRPr="0026329F">
        <w:rPr>
          <w:rFonts w:ascii="Calibri" w:hAnsi="Calibri" w:cs="Calibri"/>
          <w:iCs/>
          <w:sz w:val="18"/>
          <w:szCs w:val="18"/>
        </w:rPr>
        <w:t>.</w:t>
      </w:r>
      <w:r w:rsidR="00C65C1E" w:rsidRPr="0026329F">
        <w:rPr>
          <w:rFonts w:ascii="Calibri" w:hAnsi="Calibri" w:cs="Calibri"/>
          <w:iCs/>
          <w:sz w:val="18"/>
          <w:szCs w:val="18"/>
        </w:rPr>
        <w:t>1</w:t>
      </w:r>
      <w:r w:rsidRPr="0026329F">
        <w:rPr>
          <w:rFonts w:ascii="Calibri" w:hAnsi="Calibri" w:cs="Calibri"/>
          <w:iCs/>
          <w:sz w:val="18"/>
          <w:szCs w:val="18"/>
        </w:rPr>
        <w:t>m</w:t>
      </w:r>
      <w:r w:rsidRPr="00114FBB">
        <w:rPr>
          <w:rFonts w:ascii="Calibri" w:hAnsi="Calibri" w:cs="Calibri"/>
          <w:iCs/>
          <w:sz w:val="18"/>
          <w:szCs w:val="18"/>
        </w:rPr>
        <w:t xml:space="preserve"> in relati</w:t>
      </w:r>
      <w:r w:rsidRPr="00C75D34">
        <w:rPr>
          <w:rFonts w:ascii="Calibri" w:hAnsi="Calibri" w:cs="Calibri"/>
          <w:iCs/>
          <w:sz w:val="18"/>
          <w:szCs w:val="18"/>
        </w:rPr>
        <w:t>on</w:t>
      </w:r>
      <w:r w:rsidRPr="009E1EF1">
        <w:rPr>
          <w:rFonts w:ascii="Calibri" w:hAnsi="Calibri" w:cs="Calibri"/>
          <w:iCs/>
          <w:sz w:val="18"/>
          <w:szCs w:val="18"/>
        </w:rPr>
        <w:t xml:space="preserve"> to the same is recognised in the Consolidated Income Statement such that there is no overall impact on the Consolidated Statement of Financial </w:t>
      </w:r>
      <w:r w:rsidR="00933710">
        <w:rPr>
          <w:rFonts w:ascii="Calibri" w:hAnsi="Calibri" w:cs="Calibri"/>
          <w:iCs/>
          <w:sz w:val="18"/>
          <w:szCs w:val="18"/>
        </w:rPr>
        <w:t>P</w:t>
      </w:r>
      <w:r w:rsidR="00933710" w:rsidRPr="009E1EF1">
        <w:rPr>
          <w:rFonts w:ascii="Calibri" w:hAnsi="Calibri" w:cs="Calibri"/>
          <w:iCs/>
          <w:sz w:val="18"/>
          <w:szCs w:val="18"/>
        </w:rPr>
        <w:t>osition</w:t>
      </w:r>
      <w:r w:rsidRPr="009E1EF1">
        <w:rPr>
          <w:rFonts w:ascii="Calibri" w:hAnsi="Calibri" w:cs="Calibri"/>
          <w:iCs/>
          <w:sz w:val="18"/>
          <w:szCs w:val="18"/>
        </w:rPr>
        <w:t>.</w:t>
      </w:r>
    </w:p>
    <w:p w14:paraId="43FCB8B1" w14:textId="77777777" w:rsidR="00703994" w:rsidRPr="009E1EF1" w:rsidRDefault="00703994" w:rsidP="002A476F">
      <w:pPr>
        <w:widowControl/>
        <w:autoSpaceDE/>
        <w:autoSpaceDN/>
        <w:adjustRightInd/>
        <w:rPr>
          <w:rFonts w:ascii="Calibri" w:hAnsi="Calibri" w:cs="Times New Roman"/>
          <w:sz w:val="20"/>
          <w:szCs w:val="20"/>
        </w:rPr>
      </w:pPr>
    </w:p>
    <w:p w14:paraId="51463ECF" w14:textId="77777777" w:rsidR="00703994" w:rsidRPr="009E1EF1" w:rsidRDefault="00703994" w:rsidP="002A476F">
      <w:pPr>
        <w:widowControl/>
        <w:autoSpaceDE/>
        <w:autoSpaceDN/>
        <w:adjustRightInd/>
        <w:rPr>
          <w:rFonts w:ascii="Calibri" w:hAnsi="Calibri" w:cs="Times New Roman"/>
          <w:sz w:val="20"/>
          <w:szCs w:val="20"/>
        </w:rPr>
      </w:pPr>
    </w:p>
    <w:p w14:paraId="7DE66D14" w14:textId="3D8105CB" w:rsidR="00B01E57" w:rsidRPr="009E1EF1" w:rsidRDefault="00B01E57" w:rsidP="00B01E57">
      <w:pPr>
        <w:widowControl/>
        <w:autoSpaceDE/>
        <w:autoSpaceDN/>
        <w:adjustRightInd/>
        <w:rPr>
          <w:rFonts w:ascii="Calibri" w:hAnsi="Calibri" w:cs="Times New Roman"/>
          <w:sz w:val="20"/>
          <w:szCs w:val="20"/>
        </w:rPr>
      </w:pPr>
      <w:r w:rsidRPr="009E1EF1">
        <w:rPr>
          <w:rFonts w:ascii="Calibri" w:hAnsi="Calibri" w:cs="Times New Roman"/>
          <w:sz w:val="20"/>
          <w:szCs w:val="20"/>
        </w:rPr>
        <w:t xml:space="preserve">Notes 1 to </w:t>
      </w:r>
      <w:r w:rsidR="00066A93">
        <w:rPr>
          <w:rFonts w:ascii="Calibri" w:hAnsi="Calibri" w:cs="Times New Roman"/>
          <w:sz w:val="20"/>
          <w:szCs w:val="20"/>
        </w:rPr>
        <w:t>22</w:t>
      </w:r>
      <w:r w:rsidRPr="009E1EF1">
        <w:rPr>
          <w:rFonts w:ascii="Calibri" w:hAnsi="Calibri" w:cs="Times New Roman"/>
          <w:sz w:val="20"/>
          <w:szCs w:val="20"/>
        </w:rPr>
        <w:t xml:space="preserve"> form an integral part of these </w:t>
      </w:r>
      <w:r>
        <w:rPr>
          <w:rFonts w:ascii="Calibri" w:hAnsi="Calibri" w:cs="Times New Roman"/>
          <w:sz w:val="20"/>
          <w:szCs w:val="20"/>
        </w:rPr>
        <w:t xml:space="preserve">condensed </w:t>
      </w:r>
      <w:r w:rsidRPr="009E1EF1">
        <w:rPr>
          <w:rFonts w:ascii="Calibri" w:hAnsi="Calibri" w:cs="Times New Roman"/>
          <w:sz w:val="20"/>
          <w:szCs w:val="20"/>
        </w:rPr>
        <w:t>consolidated financial statements.</w:t>
      </w:r>
    </w:p>
    <w:p w14:paraId="7FA97FED" w14:textId="0C97A4B0" w:rsidR="0042529A" w:rsidRPr="003A5032" w:rsidRDefault="00B01E57" w:rsidP="00D46C92">
      <w:pPr>
        <w:pStyle w:val="Heading1"/>
      </w:pPr>
      <w:r w:rsidRPr="00D13FE8">
        <w:br w:type="page"/>
      </w:r>
      <w:bookmarkStart w:id="18" w:name="_Hlk56576435"/>
      <w:bookmarkStart w:id="19" w:name="_Toc57023076"/>
      <w:r>
        <w:lastRenderedPageBreak/>
        <w:t xml:space="preserve">CONDENSED </w:t>
      </w:r>
      <w:r w:rsidR="0042529A" w:rsidRPr="003A5032">
        <w:t>CONSOLIDATED STATEMENT OF FINANCIAL POSITION</w:t>
      </w:r>
      <w:bookmarkStart w:id="20" w:name="_Hlk31700627"/>
      <w:bookmarkEnd w:id="18"/>
      <w:bookmarkEnd w:id="19"/>
    </w:p>
    <w:p w14:paraId="249DA102" w14:textId="77777777" w:rsidR="0042529A" w:rsidRPr="009E1EF1" w:rsidRDefault="0042529A">
      <w:pPr>
        <w:rPr>
          <w:rFonts w:ascii="Calibri" w:hAnsi="Calibri" w:cs="Times New Roman"/>
          <w:b/>
          <w:sz w:val="20"/>
          <w:szCs w:val="20"/>
        </w:rPr>
      </w:pPr>
      <w:r w:rsidRPr="009E1EF1">
        <w:rPr>
          <w:rFonts w:ascii="Calibri" w:hAnsi="Calibri" w:cs="Times New Roman"/>
          <w:b/>
          <w:sz w:val="20"/>
          <w:szCs w:val="20"/>
        </w:rPr>
        <w:t xml:space="preserve">As at 31 December </w:t>
      </w:r>
      <w:r w:rsidR="00BF7B8B" w:rsidRPr="009E1EF1">
        <w:rPr>
          <w:rFonts w:ascii="Calibri" w:hAnsi="Calibri" w:cs="Times New Roman"/>
          <w:b/>
          <w:sz w:val="20"/>
          <w:szCs w:val="20"/>
        </w:rPr>
        <w:t>2020</w:t>
      </w:r>
    </w:p>
    <w:p w14:paraId="4E369195" w14:textId="77777777" w:rsidR="00240881" w:rsidRPr="009E1EF1" w:rsidRDefault="00240881">
      <w:pPr>
        <w:rPr>
          <w:rFonts w:ascii="Calibri" w:hAnsi="Calibri" w:cs="Times New Roman"/>
          <w:b/>
          <w:sz w:val="10"/>
          <w:szCs w:val="10"/>
        </w:rPr>
      </w:pPr>
    </w:p>
    <w:tbl>
      <w:tblPr>
        <w:tblW w:w="9640" w:type="dxa"/>
        <w:tblLayout w:type="fixed"/>
        <w:tblLook w:val="0000" w:firstRow="0" w:lastRow="0" w:firstColumn="0" w:lastColumn="0" w:noHBand="0" w:noVBand="0"/>
      </w:tblPr>
      <w:tblGrid>
        <w:gridCol w:w="5103"/>
        <w:gridCol w:w="567"/>
        <w:gridCol w:w="2127"/>
        <w:gridCol w:w="1843"/>
      </w:tblGrid>
      <w:tr w:rsidR="00296B74" w:rsidRPr="009D0BDE" w14:paraId="4DBB8B23" w14:textId="77777777" w:rsidTr="00C979E0">
        <w:trPr>
          <w:trHeight w:val="432"/>
        </w:trPr>
        <w:tc>
          <w:tcPr>
            <w:tcW w:w="5103" w:type="dxa"/>
            <w:tcBorders>
              <w:top w:val="single" w:sz="4" w:space="0" w:color="auto"/>
              <w:left w:val="nil"/>
              <w:bottom w:val="single" w:sz="4" w:space="0" w:color="auto"/>
              <w:right w:val="nil"/>
            </w:tcBorders>
          </w:tcPr>
          <w:p w14:paraId="11A8C0F7" w14:textId="77777777" w:rsidR="00296B74" w:rsidRPr="009E1EF1" w:rsidRDefault="00296B74" w:rsidP="00296B74">
            <w:pPr>
              <w:ind w:left="-108"/>
              <w:jc w:val="both"/>
              <w:rPr>
                <w:rFonts w:ascii="Calibri" w:hAnsi="Calibri" w:cs="Times New Roman"/>
                <w:sz w:val="20"/>
                <w:szCs w:val="20"/>
              </w:rPr>
            </w:pPr>
          </w:p>
        </w:tc>
        <w:tc>
          <w:tcPr>
            <w:tcW w:w="567" w:type="dxa"/>
            <w:tcBorders>
              <w:top w:val="single" w:sz="4" w:space="0" w:color="auto"/>
              <w:left w:val="nil"/>
              <w:bottom w:val="single" w:sz="4" w:space="0" w:color="auto"/>
              <w:right w:val="nil"/>
            </w:tcBorders>
            <w:shd w:val="clear" w:color="auto" w:fill="auto"/>
          </w:tcPr>
          <w:p w14:paraId="301A0D4C" w14:textId="77777777" w:rsidR="00764679" w:rsidRDefault="00764679" w:rsidP="00296B74">
            <w:pPr>
              <w:ind w:left="-108"/>
              <w:jc w:val="center"/>
              <w:rPr>
                <w:rFonts w:ascii="Calibri" w:hAnsi="Calibri" w:cs="Times New Roman"/>
                <w:iCs/>
                <w:sz w:val="20"/>
                <w:szCs w:val="20"/>
              </w:rPr>
            </w:pPr>
          </w:p>
          <w:p w14:paraId="11FF84C5" w14:textId="52E4D707" w:rsidR="00296B74" w:rsidRPr="009E1EF1" w:rsidRDefault="00296B74" w:rsidP="00296B74">
            <w:pPr>
              <w:ind w:left="-108"/>
              <w:jc w:val="center"/>
              <w:rPr>
                <w:rFonts w:ascii="Calibri" w:hAnsi="Calibri" w:cs="Times New Roman"/>
                <w:iCs/>
                <w:sz w:val="20"/>
                <w:szCs w:val="20"/>
              </w:rPr>
            </w:pPr>
            <w:r w:rsidRPr="009E1EF1">
              <w:rPr>
                <w:rFonts w:ascii="Calibri" w:hAnsi="Calibri" w:cs="Times New Roman"/>
                <w:iCs/>
                <w:sz w:val="20"/>
                <w:szCs w:val="20"/>
              </w:rPr>
              <w:t>Note</w:t>
            </w:r>
          </w:p>
        </w:tc>
        <w:tc>
          <w:tcPr>
            <w:tcW w:w="2127" w:type="dxa"/>
            <w:tcBorders>
              <w:top w:val="single" w:sz="4" w:space="0" w:color="auto"/>
              <w:left w:val="nil"/>
              <w:bottom w:val="single" w:sz="4" w:space="0" w:color="auto"/>
              <w:right w:val="nil"/>
            </w:tcBorders>
            <w:shd w:val="clear" w:color="auto" w:fill="auto"/>
          </w:tcPr>
          <w:p w14:paraId="12954685" w14:textId="77777777" w:rsidR="00296B74" w:rsidRPr="009E1EF1" w:rsidRDefault="00ED5EEA" w:rsidP="00296B74">
            <w:pPr>
              <w:ind w:left="-108"/>
              <w:jc w:val="right"/>
              <w:rPr>
                <w:rFonts w:ascii="Calibri" w:hAnsi="Calibri" w:cs="Times New Roman"/>
                <w:b/>
                <w:bCs/>
                <w:sz w:val="20"/>
                <w:szCs w:val="20"/>
              </w:rPr>
            </w:pPr>
            <w:r w:rsidRPr="009E1EF1">
              <w:rPr>
                <w:rFonts w:ascii="Calibri" w:hAnsi="Calibri" w:cs="Times New Roman"/>
                <w:b/>
                <w:bCs/>
                <w:sz w:val="20"/>
                <w:szCs w:val="20"/>
              </w:rPr>
              <w:t xml:space="preserve">31 December </w:t>
            </w:r>
            <w:r w:rsidR="00FC3D06" w:rsidRPr="009E1EF1">
              <w:rPr>
                <w:rFonts w:ascii="Calibri" w:hAnsi="Calibri" w:cs="Times New Roman"/>
                <w:b/>
                <w:bCs/>
                <w:sz w:val="20"/>
                <w:szCs w:val="20"/>
              </w:rPr>
              <w:t>20</w:t>
            </w:r>
            <w:r w:rsidR="00BF7B8B" w:rsidRPr="009E1EF1">
              <w:rPr>
                <w:rFonts w:ascii="Calibri" w:hAnsi="Calibri" w:cs="Times New Roman"/>
                <w:b/>
                <w:bCs/>
                <w:sz w:val="20"/>
                <w:szCs w:val="20"/>
              </w:rPr>
              <w:t>20</w:t>
            </w:r>
          </w:p>
          <w:p w14:paraId="03BF24B3" w14:textId="77777777" w:rsidR="00296B74" w:rsidRPr="009E1EF1" w:rsidRDefault="00296B74" w:rsidP="00296B74">
            <w:pPr>
              <w:ind w:left="-108"/>
              <w:jc w:val="right"/>
              <w:rPr>
                <w:rFonts w:ascii="Calibri" w:hAnsi="Calibri" w:cs="Times New Roman"/>
                <w:b/>
                <w:bCs/>
                <w:sz w:val="20"/>
                <w:szCs w:val="20"/>
              </w:rPr>
            </w:pPr>
            <w:r w:rsidRPr="009E1EF1">
              <w:rPr>
                <w:rFonts w:ascii="Calibri" w:hAnsi="Calibri" w:cs="Times New Roman"/>
                <w:b/>
                <w:bCs/>
                <w:sz w:val="20"/>
                <w:szCs w:val="20"/>
              </w:rPr>
              <w:t>£m</w:t>
            </w:r>
          </w:p>
        </w:tc>
        <w:tc>
          <w:tcPr>
            <w:tcW w:w="1843" w:type="dxa"/>
            <w:tcBorders>
              <w:top w:val="single" w:sz="4" w:space="0" w:color="auto"/>
              <w:left w:val="nil"/>
              <w:bottom w:val="single" w:sz="4" w:space="0" w:color="auto"/>
              <w:right w:val="nil"/>
            </w:tcBorders>
            <w:shd w:val="clear" w:color="auto" w:fill="auto"/>
          </w:tcPr>
          <w:p w14:paraId="56EFAC56" w14:textId="4A23F09F" w:rsidR="00296B74" w:rsidRPr="009E1EF1" w:rsidRDefault="00296B74" w:rsidP="00296B74">
            <w:pPr>
              <w:ind w:left="-108"/>
              <w:jc w:val="right"/>
              <w:rPr>
                <w:rFonts w:ascii="Calibri" w:hAnsi="Calibri" w:cs="Times New Roman"/>
                <w:bCs/>
                <w:sz w:val="20"/>
                <w:szCs w:val="20"/>
              </w:rPr>
            </w:pPr>
            <w:r w:rsidRPr="009E1EF1">
              <w:rPr>
                <w:rFonts w:ascii="Calibri" w:hAnsi="Calibri" w:cs="Times New Roman"/>
                <w:bCs/>
                <w:sz w:val="20"/>
                <w:szCs w:val="20"/>
              </w:rPr>
              <w:t>3</w:t>
            </w:r>
            <w:r w:rsidR="00ED5EEA" w:rsidRPr="009E1EF1">
              <w:rPr>
                <w:rFonts w:ascii="Calibri" w:hAnsi="Calibri" w:cs="Times New Roman"/>
                <w:bCs/>
                <w:sz w:val="20"/>
                <w:szCs w:val="20"/>
              </w:rPr>
              <w:t xml:space="preserve">1 December </w:t>
            </w:r>
            <w:r w:rsidR="00BF7B8B" w:rsidRPr="009E1EF1">
              <w:rPr>
                <w:rFonts w:ascii="Calibri" w:hAnsi="Calibri" w:cs="Times New Roman"/>
                <w:bCs/>
                <w:sz w:val="20"/>
                <w:szCs w:val="20"/>
              </w:rPr>
              <w:t>2019</w:t>
            </w:r>
          </w:p>
          <w:p w14:paraId="43B339C1" w14:textId="77777777" w:rsidR="00296B74" w:rsidRPr="009E1EF1" w:rsidRDefault="00296B74" w:rsidP="00296B74">
            <w:pPr>
              <w:ind w:left="-108"/>
              <w:jc w:val="right"/>
              <w:rPr>
                <w:rFonts w:ascii="Calibri" w:hAnsi="Calibri" w:cs="Times New Roman"/>
                <w:bCs/>
                <w:sz w:val="20"/>
                <w:szCs w:val="20"/>
              </w:rPr>
            </w:pPr>
            <w:r w:rsidRPr="009E1EF1">
              <w:rPr>
                <w:rFonts w:ascii="Calibri" w:hAnsi="Calibri" w:cs="Times New Roman"/>
                <w:bCs/>
                <w:sz w:val="20"/>
                <w:szCs w:val="20"/>
              </w:rPr>
              <w:t>£m</w:t>
            </w:r>
          </w:p>
        </w:tc>
      </w:tr>
      <w:tr w:rsidR="00296B74" w:rsidRPr="009D0BDE" w14:paraId="1E586CB0" w14:textId="77777777" w:rsidTr="00B845F4">
        <w:trPr>
          <w:trHeight w:val="70"/>
        </w:trPr>
        <w:tc>
          <w:tcPr>
            <w:tcW w:w="5103" w:type="dxa"/>
            <w:tcBorders>
              <w:top w:val="single" w:sz="4" w:space="0" w:color="auto"/>
              <w:left w:val="nil"/>
              <w:bottom w:val="nil"/>
              <w:right w:val="nil"/>
            </w:tcBorders>
          </w:tcPr>
          <w:p w14:paraId="2ED59861" w14:textId="77777777" w:rsidR="00296B74" w:rsidRPr="009E1EF1" w:rsidRDefault="00296B74" w:rsidP="00B845F4">
            <w:pPr>
              <w:ind w:left="-108"/>
              <w:rPr>
                <w:rFonts w:ascii="Calibri" w:hAnsi="Calibri" w:cs="Times New Roman"/>
                <w:b/>
                <w:bCs/>
                <w:sz w:val="20"/>
                <w:szCs w:val="20"/>
              </w:rPr>
            </w:pPr>
            <w:r w:rsidRPr="009E1EF1">
              <w:rPr>
                <w:rFonts w:ascii="Calibri" w:hAnsi="Calibri" w:cs="Times New Roman"/>
                <w:b/>
                <w:bCs/>
                <w:sz w:val="20"/>
                <w:szCs w:val="20"/>
              </w:rPr>
              <w:t>Assets</w:t>
            </w:r>
          </w:p>
        </w:tc>
        <w:tc>
          <w:tcPr>
            <w:tcW w:w="567" w:type="dxa"/>
            <w:tcBorders>
              <w:top w:val="single" w:sz="4" w:space="0" w:color="auto"/>
              <w:left w:val="nil"/>
              <w:bottom w:val="nil"/>
              <w:right w:val="nil"/>
            </w:tcBorders>
          </w:tcPr>
          <w:p w14:paraId="534392D6" w14:textId="77777777" w:rsidR="00296B74" w:rsidRPr="009E1EF1" w:rsidRDefault="00296B74" w:rsidP="00296B74">
            <w:pPr>
              <w:ind w:left="-108"/>
              <w:jc w:val="center"/>
              <w:rPr>
                <w:rFonts w:ascii="Calibri" w:hAnsi="Calibri" w:cs="Times New Roman"/>
                <w:iCs/>
                <w:sz w:val="20"/>
                <w:szCs w:val="20"/>
              </w:rPr>
            </w:pPr>
          </w:p>
        </w:tc>
        <w:tc>
          <w:tcPr>
            <w:tcW w:w="2127" w:type="dxa"/>
            <w:tcBorders>
              <w:top w:val="single" w:sz="4" w:space="0" w:color="auto"/>
              <w:left w:val="nil"/>
              <w:bottom w:val="nil"/>
              <w:right w:val="nil"/>
            </w:tcBorders>
          </w:tcPr>
          <w:p w14:paraId="6264EE29" w14:textId="77777777" w:rsidR="00296B74" w:rsidRPr="009E1EF1" w:rsidRDefault="00296B74" w:rsidP="00B845F4">
            <w:pPr>
              <w:rPr>
                <w:rFonts w:ascii="Calibri" w:hAnsi="Calibri" w:cs="Times New Roman"/>
                <w:b/>
                <w:bCs/>
                <w:sz w:val="20"/>
                <w:szCs w:val="20"/>
              </w:rPr>
            </w:pPr>
          </w:p>
        </w:tc>
        <w:tc>
          <w:tcPr>
            <w:tcW w:w="1843" w:type="dxa"/>
            <w:tcBorders>
              <w:top w:val="single" w:sz="4" w:space="0" w:color="auto"/>
              <w:left w:val="nil"/>
              <w:bottom w:val="nil"/>
              <w:right w:val="nil"/>
            </w:tcBorders>
            <w:shd w:val="clear" w:color="auto" w:fill="auto"/>
          </w:tcPr>
          <w:p w14:paraId="5511939A" w14:textId="77777777" w:rsidR="00296B74" w:rsidRPr="009E1EF1" w:rsidRDefault="00296B74" w:rsidP="00B845F4">
            <w:pPr>
              <w:rPr>
                <w:rFonts w:ascii="Calibri" w:hAnsi="Calibri" w:cs="Times New Roman"/>
                <w:bCs/>
                <w:sz w:val="20"/>
                <w:szCs w:val="20"/>
              </w:rPr>
            </w:pPr>
          </w:p>
        </w:tc>
      </w:tr>
      <w:tr w:rsidR="00E771FC" w:rsidRPr="009D0BDE" w14:paraId="34744E1D" w14:textId="77777777" w:rsidTr="00C43FF7">
        <w:tc>
          <w:tcPr>
            <w:tcW w:w="5103" w:type="dxa"/>
            <w:tcBorders>
              <w:top w:val="nil"/>
              <w:left w:val="nil"/>
              <w:bottom w:val="nil"/>
              <w:right w:val="nil"/>
            </w:tcBorders>
          </w:tcPr>
          <w:p w14:paraId="414E6B70"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Property, plant and equipment</w:t>
            </w:r>
          </w:p>
        </w:tc>
        <w:tc>
          <w:tcPr>
            <w:tcW w:w="567" w:type="dxa"/>
            <w:tcBorders>
              <w:top w:val="nil"/>
              <w:left w:val="nil"/>
              <w:bottom w:val="nil"/>
              <w:right w:val="nil"/>
            </w:tcBorders>
          </w:tcPr>
          <w:p w14:paraId="787C76CF" w14:textId="3095A16C" w:rsidR="00E771FC" w:rsidRPr="009E1EF1" w:rsidRDefault="00E771FC" w:rsidP="00E771FC">
            <w:pPr>
              <w:ind w:left="-108"/>
              <w:jc w:val="center"/>
              <w:rPr>
                <w:rFonts w:ascii="Calibri" w:hAnsi="Calibri" w:cs="Times New Roman"/>
                <w:iCs/>
                <w:sz w:val="20"/>
                <w:szCs w:val="20"/>
              </w:rPr>
            </w:pPr>
          </w:p>
        </w:tc>
        <w:tc>
          <w:tcPr>
            <w:tcW w:w="2127" w:type="dxa"/>
          </w:tcPr>
          <w:p w14:paraId="59E6DC35" w14:textId="00F8B66C" w:rsidR="00E771FC" w:rsidRPr="009E1EF1" w:rsidRDefault="00E771FC" w:rsidP="00E771FC">
            <w:pPr>
              <w:ind w:left="-108"/>
              <w:jc w:val="right"/>
              <w:rPr>
                <w:rFonts w:ascii="Calibri" w:hAnsi="Calibri" w:cs="Times New Roman"/>
                <w:b/>
                <w:bCs/>
                <w:sz w:val="20"/>
                <w:szCs w:val="20"/>
              </w:rPr>
            </w:pPr>
            <w:r>
              <w:rPr>
                <w:rFonts w:ascii="Calibri" w:hAnsi="Calibri" w:cs="Times New Roman"/>
                <w:b/>
                <w:bCs/>
                <w:sz w:val="20"/>
                <w:szCs w:val="20"/>
              </w:rPr>
              <w:t>361.9</w:t>
            </w:r>
          </w:p>
        </w:tc>
        <w:tc>
          <w:tcPr>
            <w:tcW w:w="1843" w:type="dxa"/>
            <w:tcBorders>
              <w:top w:val="nil"/>
              <w:left w:val="nil"/>
              <w:bottom w:val="nil"/>
              <w:right w:val="nil"/>
            </w:tcBorders>
            <w:shd w:val="clear" w:color="auto" w:fill="auto"/>
          </w:tcPr>
          <w:p w14:paraId="089AC495"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298.2</w:t>
            </w:r>
          </w:p>
        </w:tc>
      </w:tr>
      <w:tr w:rsidR="00E771FC" w:rsidRPr="009D0BDE" w14:paraId="01C18565" w14:textId="77777777" w:rsidTr="00C43FF7">
        <w:tc>
          <w:tcPr>
            <w:tcW w:w="5103" w:type="dxa"/>
            <w:tcBorders>
              <w:top w:val="nil"/>
              <w:left w:val="nil"/>
              <w:bottom w:val="nil"/>
              <w:right w:val="nil"/>
            </w:tcBorders>
          </w:tcPr>
          <w:p w14:paraId="6CE57B09"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Intangible assets</w:t>
            </w:r>
          </w:p>
        </w:tc>
        <w:tc>
          <w:tcPr>
            <w:tcW w:w="567" w:type="dxa"/>
            <w:tcBorders>
              <w:top w:val="nil"/>
              <w:left w:val="nil"/>
              <w:bottom w:val="nil"/>
              <w:right w:val="nil"/>
            </w:tcBorders>
          </w:tcPr>
          <w:p w14:paraId="3AADF391" w14:textId="775E6986" w:rsidR="00E771FC" w:rsidRPr="009E1EF1" w:rsidRDefault="00E771FC" w:rsidP="00E771FC">
            <w:pPr>
              <w:ind w:left="-108"/>
              <w:jc w:val="center"/>
              <w:rPr>
                <w:rFonts w:ascii="Calibri" w:hAnsi="Calibri" w:cs="Times New Roman"/>
                <w:iCs/>
                <w:sz w:val="20"/>
                <w:szCs w:val="20"/>
              </w:rPr>
            </w:pPr>
          </w:p>
        </w:tc>
        <w:tc>
          <w:tcPr>
            <w:tcW w:w="2127" w:type="dxa"/>
          </w:tcPr>
          <w:p w14:paraId="3E65DFB6" w14:textId="5FD2EC5C" w:rsidR="00E771FC" w:rsidRPr="009E1EF1" w:rsidRDefault="0092327F" w:rsidP="00E771FC">
            <w:pPr>
              <w:ind w:left="-108"/>
              <w:jc w:val="right"/>
              <w:rPr>
                <w:rFonts w:ascii="Calibri" w:hAnsi="Calibri" w:cs="Times New Roman"/>
                <w:b/>
                <w:bCs/>
                <w:sz w:val="20"/>
                <w:szCs w:val="20"/>
              </w:rPr>
            </w:pPr>
            <w:r>
              <w:rPr>
                <w:rFonts w:ascii="Calibri" w:hAnsi="Calibri" w:cs="Times New Roman"/>
                <w:b/>
                <w:bCs/>
                <w:sz w:val="20"/>
                <w:szCs w:val="20"/>
              </w:rPr>
              <w:t>5,527.8</w:t>
            </w:r>
          </w:p>
        </w:tc>
        <w:tc>
          <w:tcPr>
            <w:tcW w:w="1843" w:type="dxa"/>
            <w:tcBorders>
              <w:top w:val="nil"/>
              <w:left w:val="nil"/>
              <w:bottom w:val="nil"/>
              <w:right w:val="nil"/>
            </w:tcBorders>
            <w:shd w:val="clear" w:color="auto" w:fill="auto"/>
          </w:tcPr>
          <w:p w14:paraId="65442161"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558.5</w:t>
            </w:r>
          </w:p>
        </w:tc>
      </w:tr>
      <w:tr w:rsidR="00E771FC" w:rsidRPr="009D0BDE" w14:paraId="76E7BB5C" w14:textId="77777777" w:rsidTr="00C43FF7">
        <w:trPr>
          <w:trHeight w:val="92"/>
        </w:trPr>
        <w:tc>
          <w:tcPr>
            <w:tcW w:w="5103" w:type="dxa"/>
            <w:tcBorders>
              <w:top w:val="nil"/>
              <w:left w:val="nil"/>
              <w:right w:val="nil"/>
            </w:tcBorders>
          </w:tcPr>
          <w:p w14:paraId="78273088"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Goodwill</w:t>
            </w:r>
          </w:p>
        </w:tc>
        <w:tc>
          <w:tcPr>
            <w:tcW w:w="567" w:type="dxa"/>
            <w:tcBorders>
              <w:top w:val="nil"/>
              <w:left w:val="nil"/>
              <w:right w:val="nil"/>
            </w:tcBorders>
          </w:tcPr>
          <w:p w14:paraId="127DBE22" w14:textId="7C0329D8" w:rsidR="00E771FC" w:rsidRPr="009E1EF1" w:rsidRDefault="00E771FC" w:rsidP="00E771FC">
            <w:pPr>
              <w:ind w:left="-108"/>
              <w:jc w:val="center"/>
              <w:rPr>
                <w:rFonts w:ascii="Calibri" w:hAnsi="Calibri" w:cs="Times New Roman"/>
                <w:iCs/>
                <w:sz w:val="20"/>
                <w:szCs w:val="20"/>
              </w:rPr>
            </w:pPr>
            <w:r w:rsidRPr="000C31F2">
              <w:rPr>
                <w:rFonts w:ascii="Calibri" w:hAnsi="Calibri" w:cs="Times New Roman"/>
                <w:iCs/>
                <w:sz w:val="20"/>
                <w:szCs w:val="20"/>
              </w:rPr>
              <w:t>1</w:t>
            </w:r>
            <w:r w:rsidR="003D52E3">
              <w:rPr>
                <w:rFonts w:ascii="Calibri" w:hAnsi="Calibri" w:cs="Times New Roman"/>
                <w:iCs/>
                <w:sz w:val="20"/>
                <w:szCs w:val="20"/>
              </w:rPr>
              <w:t>0</w:t>
            </w:r>
          </w:p>
        </w:tc>
        <w:tc>
          <w:tcPr>
            <w:tcW w:w="2127" w:type="dxa"/>
          </w:tcPr>
          <w:p w14:paraId="7CF3D7F8" w14:textId="39C27524" w:rsidR="00E771FC" w:rsidRPr="009E1EF1" w:rsidRDefault="0092327F" w:rsidP="00E771FC">
            <w:pPr>
              <w:ind w:left="-108"/>
              <w:jc w:val="right"/>
              <w:rPr>
                <w:rFonts w:ascii="Calibri" w:hAnsi="Calibri" w:cs="Times New Roman"/>
                <w:b/>
                <w:bCs/>
                <w:sz w:val="20"/>
                <w:szCs w:val="20"/>
              </w:rPr>
            </w:pPr>
            <w:r>
              <w:rPr>
                <w:rFonts w:ascii="Calibri" w:hAnsi="Calibri" w:cs="Times New Roman"/>
                <w:b/>
                <w:bCs/>
                <w:sz w:val="20"/>
                <w:szCs w:val="20"/>
              </w:rPr>
              <w:t>9,516.7</w:t>
            </w:r>
          </w:p>
        </w:tc>
        <w:tc>
          <w:tcPr>
            <w:tcW w:w="1843" w:type="dxa"/>
            <w:tcBorders>
              <w:top w:val="nil"/>
              <w:left w:val="nil"/>
              <w:right w:val="nil"/>
            </w:tcBorders>
            <w:shd w:val="clear" w:color="auto" w:fill="auto"/>
          </w:tcPr>
          <w:p w14:paraId="31B13915"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4,120.3</w:t>
            </w:r>
          </w:p>
        </w:tc>
      </w:tr>
      <w:tr w:rsidR="00E771FC" w:rsidRPr="009D0BDE" w14:paraId="474ED3E5" w14:textId="77777777" w:rsidTr="00C43FF7">
        <w:trPr>
          <w:trHeight w:val="180"/>
        </w:trPr>
        <w:tc>
          <w:tcPr>
            <w:tcW w:w="5103" w:type="dxa"/>
            <w:tcBorders>
              <w:left w:val="nil"/>
              <w:right w:val="nil"/>
            </w:tcBorders>
          </w:tcPr>
          <w:p w14:paraId="330BA55E"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Deferred tax assets</w:t>
            </w:r>
          </w:p>
        </w:tc>
        <w:tc>
          <w:tcPr>
            <w:tcW w:w="567" w:type="dxa"/>
            <w:tcBorders>
              <w:left w:val="nil"/>
              <w:right w:val="nil"/>
            </w:tcBorders>
          </w:tcPr>
          <w:p w14:paraId="60D3E52F" w14:textId="20694087" w:rsidR="00E771FC" w:rsidRPr="00C75D34" w:rsidRDefault="00E771FC" w:rsidP="00E771FC">
            <w:pPr>
              <w:ind w:left="-108"/>
              <w:jc w:val="center"/>
              <w:rPr>
                <w:rFonts w:ascii="Calibri" w:hAnsi="Calibri" w:cs="Times New Roman"/>
                <w:iCs/>
                <w:sz w:val="20"/>
                <w:szCs w:val="20"/>
              </w:rPr>
            </w:pPr>
          </w:p>
        </w:tc>
        <w:tc>
          <w:tcPr>
            <w:tcW w:w="2127" w:type="dxa"/>
          </w:tcPr>
          <w:p w14:paraId="3C0C1457" w14:textId="4DAF5953" w:rsidR="00E771FC" w:rsidRPr="009E1EF1" w:rsidRDefault="007B4D1D" w:rsidP="00E771FC">
            <w:pPr>
              <w:ind w:left="-108"/>
              <w:jc w:val="right"/>
              <w:rPr>
                <w:rFonts w:ascii="Calibri" w:hAnsi="Calibri" w:cs="Times New Roman"/>
                <w:b/>
                <w:bCs/>
                <w:sz w:val="20"/>
                <w:szCs w:val="20"/>
              </w:rPr>
            </w:pPr>
            <w:r>
              <w:rPr>
                <w:rFonts w:ascii="Calibri" w:hAnsi="Calibri" w:cs="Times New Roman"/>
                <w:b/>
                <w:bCs/>
                <w:sz w:val="20"/>
                <w:szCs w:val="20"/>
              </w:rPr>
              <w:t>7.4</w:t>
            </w:r>
          </w:p>
        </w:tc>
        <w:tc>
          <w:tcPr>
            <w:tcW w:w="1843" w:type="dxa"/>
            <w:tcBorders>
              <w:left w:val="nil"/>
              <w:right w:val="nil"/>
            </w:tcBorders>
            <w:shd w:val="clear" w:color="auto" w:fill="auto"/>
          </w:tcPr>
          <w:p w14:paraId="36752665"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11.9</w:t>
            </w:r>
          </w:p>
        </w:tc>
      </w:tr>
      <w:tr w:rsidR="00E771FC" w:rsidRPr="009D0BDE" w14:paraId="48680037" w14:textId="77777777" w:rsidTr="00C43FF7">
        <w:tc>
          <w:tcPr>
            <w:tcW w:w="5103" w:type="dxa"/>
            <w:tcBorders>
              <w:left w:val="nil"/>
              <w:right w:val="nil"/>
            </w:tcBorders>
          </w:tcPr>
          <w:p w14:paraId="3623E4EA" w14:textId="77777777" w:rsidR="00E771FC" w:rsidRPr="009E1EF1" w:rsidRDefault="00E771FC" w:rsidP="00E771FC">
            <w:pPr>
              <w:ind w:left="-108"/>
              <w:rPr>
                <w:rFonts w:ascii="Calibri" w:hAnsi="Calibri" w:cs="Times New Roman"/>
                <w:bCs/>
                <w:sz w:val="20"/>
                <w:szCs w:val="20"/>
              </w:rPr>
            </w:pPr>
            <w:r w:rsidRPr="009E1EF1">
              <w:rPr>
                <w:rFonts w:ascii="Calibri" w:hAnsi="Calibri"/>
                <w:sz w:val="20"/>
              </w:rPr>
              <w:t>Non-current tax receivable</w:t>
            </w:r>
          </w:p>
        </w:tc>
        <w:tc>
          <w:tcPr>
            <w:tcW w:w="567" w:type="dxa"/>
            <w:tcBorders>
              <w:left w:val="nil"/>
              <w:right w:val="nil"/>
            </w:tcBorders>
          </w:tcPr>
          <w:p w14:paraId="1A11ADFE" w14:textId="5033FF44" w:rsidR="00E771FC" w:rsidRPr="00114FBB" w:rsidRDefault="00E771FC" w:rsidP="00E771FC">
            <w:pPr>
              <w:ind w:left="-108"/>
              <w:jc w:val="center"/>
              <w:rPr>
                <w:rFonts w:ascii="Calibri" w:hAnsi="Calibri" w:cs="Times New Roman"/>
                <w:iCs/>
                <w:sz w:val="20"/>
                <w:szCs w:val="20"/>
              </w:rPr>
            </w:pPr>
          </w:p>
        </w:tc>
        <w:tc>
          <w:tcPr>
            <w:tcW w:w="2127" w:type="dxa"/>
          </w:tcPr>
          <w:p w14:paraId="334C999A" w14:textId="5A13978D" w:rsidR="00E771FC" w:rsidRPr="009E1EF1" w:rsidRDefault="0092327F" w:rsidP="00E771FC">
            <w:pPr>
              <w:tabs>
                <w:tab w:val="center" w:pos="786"/>
                <w:tab w:val="right" w:pos="1572"/>
              </w:tabs>
              <w:ind w:left="-108"/>
              <w:jc w:val="right"/>
              <w:rPr>
                <w:rFonts w:ascii="Calibri" w:hAnsi="Calibri" w:cs="Times New Roman"/>
                <w:b/>
                <w:bCs/>
                <w:sz w:val="20"/>
                <w:szCs w:val="20"/>
              </w:rPr>
            </w:pPr>
            <w:r>
              <w:rPr>
                <w:rFonts w:ascii="Calibri" w:hAnsi="Calibri" w:cs="Times New Roman"/>
                <w:b/>
                <w:bCs/>
                <w:sz w:val="20"/>
                <w:szCs w:val="20"/>
              </w:rPr>
              <w:t>15.3</w:t>
            </w:r>
          </w:p>
        </w:tc>
        <w:tc>
          <w:tcPr>
            <w:tcW w:w="1843" w:type="dxa"/>
            <w:tcBorders>
              <w:left w:val="nil"/>
              <w:right w:val="nil"/>
            </w:tcBorders>
            <w:shd w:val="clear" w:color="auto" w:fill="auto"/>
          </w:tcPr>
          <w:p w14:paraId="1CAD88DB" w14:textId="77777777" w:rsidR="00E771FC" w:rsidRPr="009E1EF1" w:rsidRDefault="00E771FC" w:rsidP="00E771FC">
            <w:pPr>
              <w:tabs>
                <w:tab w:val="center" w:pos="786"/>
                <w:tab w:val="right" w:pos="1572"/>
              </w:tabs>
              <w:ind w:left="-108"/>
              <w:jc w:val="right"/>
              <w:rPr>
                <w:rFonts w:ascii="Calibri" w:hAnsi="Calibri" w:cs="Times New Roman"/>
                <w:sz w:val="20"/>
                <w:szCs w:val="20"/>
              </w:rPr>
            </w:pPr>
            <w:r w:rsidRPr="009E1EF1">
              <w:rPr>
                <w:rFonts w:ascii="Calibri" w:hAnsi="Calibri" w:cs="Times New Roman"/>
                <w:sz w:val="20"/>
                <w:szCs w:val="20"/>
              </w:rPr>
              <w:t>-</w:t>
            </w:r>
          </w:p>
        </w:tc>
      </w:tr>
      <w:tr w:rsidR="00E771FC" w:rsidRPr="009D0BDE" w14:paraId="0305EA64" w14:textId="77777777" w:rsidTr="00C43FF7">
        <w:tc>
          <w:tcPr>
            <w:tcW w:w="5103" w:type="dxa"/>
            <w:tcBorders>
              <w:left w:val="nil"/>
              <w:right w:val="nil"/>
            </w:tcBorders>
          </w:tcPr>
          <w:p w14:paraId="58DD22D5" w14:textId="77777777" w:rsidR="00E771FC" w:rsidRPr="009E1EF1" w:rsidRDefault="00E771FC" w:rsidP="00E771FC">
            <w:pPr>
              <w:ind w:left="-108"/>
              <w:rPr>
                <w:rFonts w:ascii="Calibri" w:hAnsi="Calibri" w:cs="Times New Roman"/>
                <w:bCs/>
                <w:sz w:val="20"/>
                <w:szCs w:val="20"/>
              </w:rPr>
            </w:pPr>
            <w:r w:rsidRPr="009E1EF1">
              <w:rPr>
                <w:rFonts w:ascii="Calibri" w:hAnsi="Calibri"/>
                <w:sz w:val="20"/>
              </w:rPr>
              <w:t>Derivative financial assets</w:t>
            </w:r>
          </w:p>
        </w:tc>
        <w:tc>
          <w:tcPr>
            <w:tcW w:w="567" w:type="dxa"/>
            <w:tcBorders>
              <w:left w:val="nil"/>
              <w:right w:val="nil"/>
            </w:tcBorders>
          </w:tcPr>
          <w:p w14:paraId="368E31F3" w14:textId="00DD34AB" w:rsidR="00E771FC" w:rsidRPr="00C75D34" w:rsidRDefault="003D52E3" w:rsidP="00E771FC">
            <w:pPr>
              <w:ind w:left="-108"/>
              <w:jc w:val="center"/>
              <w:rPr>
                <w:rFonts w:ascii="Calibri" w:hAnsi="Calibri" w:cs="Times New Roman"/>
                <w:iCs/>
                <w:sz w:val="20"/>
                <w:szCs w:val="20"/>
              </w:rPr>
            </w:pPr>
            <w:r>
              <w:rPr>
                <w:rFonts w:ascii="Calibri" w:hAnsi="Calibri" w:cs="Times New Roman"/>
                <w:iCs/>
                <w:sz w:val="20"/>
                <w:szCs w:val="20"/>
              </w:rPr>
              <w:t>17</w:t>
            </w:r>
          </w:p>
        </w:tc>
        <w:tc>
          <w:tcPr>
            <w:tcW w:w="2127" w:type="dxa"/>
          </w:tcPr>
          <w:p w14:paraId="081F18B0" w14:textId="3EF039AB" w:rsidR="00E771FC" w:rsidRPr="009E1EF1" w:rsidRDefault="00E771FC" w:rsidP="00E771FC">
            <w:pPr>
              <w:tabs>
                <w:tab w:val="center" w:pos="786"/>
                <w:tab w:val="right" w:pos="1572"/>
              </w:tabs>
              <w:ind w:left="-108"/>
              <w:jc w:val="right"/>
              <w:rPr>
                <w:rFonts w:ascii="Calibri" w:hAnsi="Calibri" w:cs="Times New Roman"/>
                <w:b/>
                <w:bCs/>
                <w:sz w:val="20"/>
                <w:szCs w:val="20"/>
              </w:rPr>
            </w:pPr>
            <w:r>
              <w:rPr>
                <w:rFonts w:ascii="Calibri" w:hAnsi="Calibri" w:cs="Times New Roman"/>
                <w:b/>
                <w:bCs/>
                <w:sz w:val="20"/>
                <w:szCs w:val="20"/>
              </w:rPr>
              <w:t>16.9</w:t>
            </w:r>
          </w:p>
        </w:tc>
        <w:tc>
          <w:tcPr>
            <w:tcW w:w="1843" w:type="dxa"/>
            <w:tcBorders>
              <w:left w:val="nil"/>
              <w:right w:val="nil"/>
            </w:tcBorders>
            <w:shd w:val="clear" w:color="auto" w:fill="auto"/>
          </w:tcPr>
          <w:p w14:paraId="2C02D083" w14:textId="77777777" w:rsidR="00E771FC" w:rsidRPr="009E1EF1" w:rsidRDefault="00E771FC" w:rsidP="00E771FC">
            <w:pPr>
              <w:tabs>
                <w:tab w:val="center" w:pos="786"/>
                <w:tab w:val="right" w:pos="1572"/>
              </w:tabs>
              <w:ind w:left="-108"/>
              <w:jc w:val="right"/>
              <w:rPr>
                <w:rFonts w:ascii="Calibri" w:hAnsi="Calibri" w:cs="Times New Roman"/>
                <w:sz w:val="20"/>
                <w:szCs w:val="20"/>
              </w:rPr>
            </w:pPr>
            <w:r w:rsidRPr="009E1EF1">
              <w:rPr>
                <w:rFonts w:ascii="Calibri" w:hAnsi="Calibri" w:cs="Times New Roman"/>
                <w:sz w:val="20"/>
                <w:szCs w:val="20"/>
              </w:rPr>
              <w:t>-</w:t>
            </w:r>
          </w:p>
        </w:tc>
      </w:tr>
      <w:tr w:rsidR="00E771FC" w:rsidRPr="009D0BDE" w14:paraId="53650C88" w14:textId="77777777" w:rsidTr="00C43FF7">
        <w:tc>
          <w:tcPr>
            <w:tcW w:w="5103" w:type="dxa"/>
            <w:tcBorders>
              <w:left w:val="nil"/>
              <w:right w:val="nil"/>
            </w:tcBorders>
          </w:tcPr>
          <w:p w14:paraId="14FDA5AB" w14:textId="77777777" w:rsidR="00E771FC" w:rsidRPr="009E1EF1" w:rsidRDefault="00E771FC" w:rsidP="00E771FC">
            <w:pPr>
              <w:ind w:left="-108"/>
              <w:rPr>
                <w:rFonts w:ascii="Calibri" w:hAnsi="Calibri" w:cs="Times New Roman"/>
                <w:bCs/>
                <w:sz w:val="20"/>
                <w:szCs w:val="20"/>
              </w:rPr>
            </w:pPr>
            <w:r w:rsidRPr="009E1EF1">
              <w:rPr>
                <w:rFonts w:ascii="Calibri" w:hAnsi="Calibri" w:cs="Times New Roman"/>
                <w:bCs/>
                <w:sz w:val="20"/>
                <w:szCs w:val="20"/>
              </w:rPr>
              <w:t>Investments</w:t>
            </w:r>
          </w:p>
        </w:tc>
        <w:tc>
          <w:tcPr>
            <w:tcW w:w="567" w:type="dxa"/>
            <w:tcBorders>
              <w:left w:val="nil"/>
              <w:right w:val="nil"/>
            </w:tcBorders>
          </w:tcPr>
          <w:p w14:paraId="61C95276" w14:textId="413A2B62" w:rsidR="00E771FC" w:rsidRPr="00C75D34" w:rsidRDefault="003D52E3" w:rsidP="00E771FC">
            <w:pPr>
              <w:ind w:left="-108"/>
              <w:jc w:val="center"/>
              <w:rPr>
                <w:rFonts w:ascii="Calibri" w:hAnsi="Calibri" w:cs="Times New Roman"/>
                <w:iCs/>
                <w:sz w:val="20"/>
                <w:szCs w:val="20"/>
              </w:rPr>
            </w:pPr>
            <w:r>
              <w:rPr>
                <w:rFonts w:ascii="Calibri" w:hAnsi="Calibri" w:cs="Times New Roman"/>
                <w:iCs/>
                <w:sz w:val="20"/>
                <w:szCs w:val="20"/>
              </w:rPr>
              <w:t>12</w:t>
            </w:r>
          </w:p>
        </w:tc>
        <w:tc>
          <w:tcPr>
            <w:tcW w:w="2127" w:type="dxa"/>
          </w:tcPr>
          <w:p w14:paraId="036D5256" w14:textId="7A99BC1D" w:rsidR="00E771FC" w:rsidRPr="009E1EF1" w:rsidRDefault="00E771FC" w:rsidP="00E771FC">
            <w:pPr>
              <w:tabs>
                <w:tab w:val="center" w:pos="786"/>
                <w:tab w:val="right" w:pos="1572"/>
              </w:tabs>
              <w:ind w:left="-108"/>
              <w:jc w:val="right"/>
              <w:rPr>
                <w:rFonts w:ascii="Calibri" w:hAnsi="Calibri" w:cs="Times New Roman"/>
                <w:b/>
                <w:bCs/>
                <w:sz w:val="20"/>
                <w:szCs w:val="20"/>
              </w:rPr>
            </w:pPr>
            <w:r>
              <w:rPr>
                <w:rFonts w:ascii="Calibri" w:hAnsi="Calibri" w:cs="Times New Roman"/>
                <w:b/>
                <w:bCs/>
                <w:sz w:val="20"/>
                <w:szCs w:val="20"/>
              </w:rPr>
              <w:t>3.0</w:t>
            </w:r>
          </w:p>
        </w:tc>
        <w:tc>
          <w:tcPr>
            <w:tcW w:w="1843" w:type="dxa"/>
            <w:tcBorders>
              <w:left w:val="nil"/>
              <w:right w:val="nil"/>
            </w:tcBorders>
            <w:shd w:val="clear" w:color="auto" w:fill="auto"/>
          </w:tcPr>
          <w:p w14:paraId="13FC5C13" w14:textId="77777777" w:rsidR="00E771FC" w:rsidRPr="009E1EF1" w:rsidRDefault="00E771FC" w:rsidP="00E771FC">
            <w:pPr>
              <w:tabs>
                <w:tab w:val="center" w:pos="786"/>
                <w:tab w:val="right" w:pos="1572"/>
              </w:tabs>
              <w:ind w:left="-108"/>
              <w:jc w:val="right"/>
              <w:rPr>
                <w:rFonts w:ascii="Calibri" w:hAnsi="Calibri" w:cs="Times New Roman"/>
                <w:sz w:val="20"/>
                <w:szCs w:val="20"/>
              </w:rPr>
            </w:pPr>
            <w:r w:rsidRPr="009E1EF1">
              <w:rPr>
                <w:rFonts w:ascii="Calibri" w:hAnsi="Calibri" w:cs="Times New Roman"/>
                <w:sz w:val="20"/>
                <w:szCs w:val="20"/>
              </w:rPr>
              <w:t>0.1</w:t>
            </w:r>
          </w:p>
        </w:tc>
      </w:tr>
      <w:tr w:rsidR="00E771FC" w:rsidRPr="009D0BDE" w14:paraId="3EA25082" w14:textId="77777777" w:rsidTr="00C43FF7">
        <w:tc>
          <w:tcPr>
            <w:tcW w:w="5103" w:type="dxa"/>
            <w:tcBorders>
              <w:left w:val="nil"/>
              <w:right w:val="nil"/>
            </w:tcBorders>
          </w:tcPr>
          <w:p w14:paraId="669EB01F" w14:textId="77777777" w:rsidR="00E771FC" w:rsidRPr="009E1EF1" w:rsidRDefault="00E771FC" w:rsidP="00E771FC">
            <w:pPr>
              <w:ind w:left="-108"/>
              <w:rPr>
                <w:rFonts w:ascii="Calibri" w:hAnsi="Calibri" w:cs="Times New Roman"/>
                <w:bCs/>
                <w:sz w:val="20"/>
                <w:szCs w:val="20"/>
              </w:rPr>
            </w:pPr>
            <w:r w:rsidRPr="009E1EF1">
              <w:rPr>
                <w:rFonts w:ascii="Calibri" w:hAnsi="Calibri" w:cs="Times New Roman"/>
                <w:bCs/>
                <w:sz w:val="20"/>
                <w:szCs w:val="20"/>
              </w:rPr>
              <w:t>Other receivables</w:t>
            </w:r>
          </w:p>
        </w:tc>
        <w:tc>
          <w:tcPr>
            <w:tcW w:w="567" w:type="dxa"/>
            <w:tcBorders>
              <w:left w:val="nil"/>
              <w:right w:val="nil"/>
            </w:tcBorders>
          </w:tcPr>
          <w:p w14:paraId="70D7729F" w14:textId="6F9F2F55" w:rsidR="00E771FC" w:rsidRPr="00C75D34" w:rsidRDefault="00E771FC" w:rsidP="00E771FC">
            <w:pPr>
              <w:ind w:left="-108"/>
              <w:jc w:val="center"/>
              <w:rPr>
                <w:rFonts w:ascii="Calibri" w:hAnsi="Calibri" w:cs="Times New Roman"/>
                <w:iCs/>
                <w:sz w:val="20"/>
                <w:szCs w:val="20"/>
              </w:rPr>
            </w:pPr>
            <w:r w:rsidRPr="00114FBB">
              <w:rPr>
                <w:rFonts w:ascii="Calibri" w:hAnsi="Calibri" w:cs="Times New Roman"/>
                <w:iCs/>
                <w:sz w:val="20"/>
                <w:szCs w:val="20"/>
              </w:rPr>
              <w:t>1</w:t>
            </w:r>
            <w:r w:rsidR="003D52E3">
              <w:rPr>
                <w:rFonts w:ascii="Calibri" w:hAnsi="Calibri" w:cs="Times New Roman"/>
                <w:iCs/>
                <w:sz w:val="20"/>
                <w:szCs w:val="20"/>
              </w:rPr>
              <w:t>2</w:t>
            </w:r>
          </w:p>
        </w:tc>
        <w:tc>
          <w:tcPr>
            <w:tcW w:w="2127" w:type="dxa"/>
          </w:tcPr>
          <w:p w14:paraId="1455240B" w14:textId="0796F48D" w:rsidR="00E771FC" w:rsidRPr="009E1EF1" w:rsidRDefault="00E771FC" w:rsidP="00E771FC">
            <w:pPr>
              <w:tabs>
                <w:tab w:val="center" w:pos="786"/>
                <w:tab w:val="right" w:pos="1572"/>
              </w:tabs>
              <w:ind w:left="-108"/>
              <w:jc w:val="right"/>
              <w:rPr>
                <w:rFonts w:ascii="Calibri" w:hAnsi="Calibri" w:cs="Times New Roman"/>
                <w:b/>
                <w:bCs/>
                <w:sz w:val="20"/>
                <w:szCs w:val="20"/>
              </w:rPr>
            </w:pPr>
            <w:r>
              <w:rPr>
                <w:rFonts w:ascii="Calibri" w:hAnsi="Calibri" w:cs="Times New Roman"/>
                <w:b/>
                <w:bCs/>
                <w:sz w:val="20"/>
                <w:szCs w:val="20"/>
              </w:rPr>
              <w:t>75.2</w:t>
            </w:r>
          </w:p>
        </w:tc>
        <w:tc>
          <w:tcPr>
            <w:tcW w:w="1843" w:type="dxa"/>
            <w:tcBorders>
              <w:left w:val="nil"/>
              <w:right w:val="nil"/>
            </w:tcBorders>
            <w:shd w:val="clear" w:color="auto" w:fill="auto"/>
          </w:tcPr>
          <w:p w14:paraId="21546B3A" w14:textId="77777777" w:rsidR="00E771FC" w:rsidRPr="009E1EF1" w:rsidRDefault="00E771FC" w:rsidP="00E771FC">
            <w:pPr>
              <w:tabs>
                <w:tab w:val="center" w:pos="786"/>
                <w:tab w:val="right" w:pos="1572"/>
              </w:tabs>
              <w:ind w:left="-108"/>
              <w:jc w:val="right"/>
              <w:rPr>
                <w:rFonts w:ascii="Calibri" w:hAnsi="Calibri" w:cs="Times New Roman"/>
                <w:sz w:val="20"/>
                <w:szCs w:val="20"/>
              </w:rPr>
            </w:pPr>
            <w:r w:rsidRPr="009E1EF1">
              <w:rPr>
                <w:rFonts w:ascii="Calibri" w:hAnsi="Calibri" w:cs="Times New Roman"/>
                <w:sz w:val="20"/>
                <w:szCs w:val="20"/>
              </w:rPr>
              <w:t>50.4</w:t>
            </w:r>
          </w:p>
        </w:tc>
      </w:tr>
      <w:tr w:rsidR="00E771FC" w:rsidRPr="009D0BDE" w14:paraId="42023815" w14:textId="77777777" w:rsidTr="00C43FF7">
        <w:tc>
          <w:tcPr>
            <w:tcW w:w="5103" w:type="dxa"/>
            <w:tcBorders>
              <w:left w:val="nil"/>
              <w:bottom w:val="single" w:sz="4" w:space="0" w:color="auto"/>
              <w:right w:val="nil"/>
            </w:tcBorders>
          </w:tcPr>
          <w:p w14:paraId="73F76D28" w14:textId="77777777" w:rsidR="00E771FC" w:rsidRPr="009E1EF1" w:rsidRDefault="00E771FC" w:rsidP="00E771FC">
            <w:pPr>
              <w:ind w:left="-108"/>
              <w:rPr>
                <w:rFonts w:ascii="Calibri" w:hAnsi="Calibri" w:cs="Times New Roman"/>
                <w:bCs/>
                <w:sz w:val="20"/>
                <w:szCs w:val="20"/>
              </w:rPr>
            </w:pPr>
            <w:r w:rsidRPr="009E1EF1">
              <w:rPr>
                <w:rFonts w:ascii="Calibri" w:hAnsi="Calibri"/>
                <w:sz w:val="20"/>
              </w:rPr>
              <w:t>Financial assets – restricted cash</w:t>
            </w:r>
          </w:p>
        </w:tc>
        <w:tc>
          <w:tcPr>
            <w:tcW w:w="567" w:type="dxa"/>
            <w:tcBorders>
              <w:left w:val="nil"/>
              <w:bottom w:val="single" w:sz="4" w:space="0" w:color="auto"/>
              <w:right w:val="nil"/>
            </w:tcBorders>
          </w:tcPr>
          <w:p w14:paraId="762380E1" w14:textId="48E7C84A" w:rsidR="00E771FC" w:rsidRPr="00C75D34" w:rsidRDefault="00E771FC" w:rsidP="00E771FC">
            <w:pPr>
              <w:ind w:left="-108"/>
              <w:jc w:val="center"/>
              <w:rPr>
                <w:rFonts w:ascii="Calibri" w:hAnsi="Calibri" w:cs="Times New Roman"/>
                <w:iCs/>
                <w:sz w:val="20"/>
                <w:szCs w:val="20"/>
              </w:rPr>
            </w:pPr>
            <w:r w:rsidRPr="00114FBB">
              <w:rPr>
                <w:rFonts w:ascii="Calibri" w:hAnsi="Calibri" w:cs="Times New Roman"/>
                <w:iCs/>
                <w:sz w:val="20"/>
                <w:szCs w:val="20"/>
              </w:rPr>
              <w:t>1</w:t>
            </w:r>
            <w:r w:rsidR="003D52E3">
              <w:rPr>
                <w:rFonts w:ascii="Calibri" w:hAnsi="Calibri" w:cs="Times New Roman"/>
                <w:iCs/>
                <w:sz w:val="20"/>
                <w:szCs w:val="20"/>
              </w:rPr>
              <w:t>3</w:t>
            </w:r>
          </w:p>
        </w:tc>
        <w:tc>
          <w:tcPr>
            <w:tcW w:w="2127" w:type="dxa"/>
            <w:tcBorders>
              <w:top w:val="nil"/>
              <w:left w:val="nil"/>
              <w:bottom w:val="single" w:sz="4" w:space="0" w:color="auto"/>
              <w:right w:val="nil"/>
            </w:tcBorders>
          </w:tcPr>
          <w:p w14:paraId="4B142090" w14:textId="6DA4D2F1" w:rsidR="00E771FC" w:rsidRPr="009E1EF1" w:rsidRDefault="00E771FC" w:rsidP="00E771FC">
            <w:pPr>
              <w:tabs>
                <w:tab w:val="center" w:pos="786"/>
                <w:tab w:val="right" w:pos="1572"/>
              </w:tabs>
              <w:ind w:left="-108"/>
              <w:jc w:val="right"/>
              <w:rPr>
                <w:rFonts w:ascii="Calibri" w:hAnsi="Calibri" w:cs="Times New Roman"/>
                <w:b/>
                <w:bCs/>
                <w:sz w:val="20"/>
                <w:szCs w:val="20"/>
              </w:rPr>
            </w:pPr>
            <w:r>
              <w:rPr>
                <w:rFonts w:ascii="Calibri" w:hAnsi="Calibri" w:cs="Times New Roman"/>
                <w:b/>
                <w:bCs/>
                <w:sz w:val="20"/>
                <w:szCs w:val="20"/>
              </w:rPr>
              <w:t>6.9</w:t>
            </w:r>
          </w:p>
        </w:tc>
        <w:tc>
          <w:tcPr>
            <w:tcW w:w="1843" w:type="dxa"/>
            <w:tcBorders>
              <w:left w:val="nil"/>
              <w:bottom w:val="single" w:sz="4" w:space="0" w:color="auto"/>
              <w:right w:val="nil"/>
            </w:tcBorders>
            <w:shd w:val="clear" w:color="auto" w:fill="auto"/>
          </w:tcPr>
          <w:p w14:paraId="5E3212A5" w14:textId="77777777" w:rsidR="00E771FC" w:rsidRPr="009E1EF1" w:rsidRDefault="00E771FC" w:rsidP="00E771FC">
            <w:pPr>
              <w:tabs>
                <w:tab w:val="center" w:pos="786"/>
                <w:tab w:val="right" w:pos="1572"/>
              </w:tabs>
              <w:ind w:left="-108"/>
              <w:jc w:val="right"/>
              <w:rPr>
                <w:rFonts w:ascii="Calibri" w:hAnsi="Calibri" w:cs="Times New Roman"/>
                <w:sz w:val="20"/>
                <w:szCs w:val="20"/>
              </w:rPr>
            </w:pPr>
            <w:r w:rsidRPr="009E1EF1">
              <w:rPr>
                <w:rFonts w:ascii="Calibri" w:hAnsi="Calibri" w:cs="Times New Roman"/>
                <w:sz w:val="20"/>
                <w:szCs w:val="20"/>
              </w:rPr>
              <w:t>-</w:t>
            </w:r>
          </w:p>
        </w:tc>
      </w:tr>
      <w:tr w:rsidR="00E771FC" w:rsidRPr="009D0BDE" w14:paraId="51562352" w14:textId="77777777" w:rsidTr="00C979E0">
        <w:tc>
          <w:tcPr>
            <w:tcW w:w="5103" w:type="dxa"/>
            <w:tcBorders>
              <w:top w:val="single" w:sz="4" w:space="0" w:color="auto"/>
              <w:left w:val="nil"/>
              <w:bottom w:val="single" w:sz="4" w:space="0" w:color="auto"/>
              <w:right w:val="nil"/>
            </w:tcBorders>
          </w:tcPr>
          <w:p w14:paraId="6A2E45EF" w14:textId="77777777" w:rsidR="00E771FC" w:rsidRPr="009E1EF1" w:rsidRDefault="00E771FC" w:rsidP="00E771FC">
            <w:pPr>
              <w:ind w:left="-108"/>
              <w:rPr>
                <w:rFonts w:ascii="Calibri" w:hAnsi="Calibri" w:cs="Times New Roman"/>
                <w:b/>
                <w:bCs/>
                <w:sz w:val="20"/>
                <w:szCs w:val="20"/>
              </w:rPr>
            </w:pPr>
            <w:r w:rsidRPr="009E1EF1">
              <w:rPr>
                <w:rFonts w:ascii="Calibri" w:hAnsi="Calibri" w:cs="Times New Roman"/>
                <w:b/>
                <w:bCs/>
                <w:sz w:val="20"/>
                <w:szCs w:val="20"/>
              </w:rPr>
              <w:t>Total non-current assets</w:t>
            </w:r>
          </w:p>
        </w:tc>
        <w:tc>
          <w:tcPr>
            <w:tcW w:w="567" w:type="dxa"/>
            <w:tcBorders>
              <w:top w:val="single" w:sz="4" w:space="0" w:color="auto"/>
              <w:left w:val="nil"/>
              <w:bottom w:val="single" w:sz="4" w:space="0" w:color="auto"/>
              <w:right w:val="nil"/>
            </w:tcBorders>
          </w:tcPr>
          <w:p w14:paraId="0C3DC688" w14:textId="77777777" w:rsidR="00E771FC" w:rsidRPr="00114FBB" w:rsidRDefault="00E771FC" w:rsidP="00E771FC">
            <w:pPr>
              <w:ind w:left="-108"/>
              <w:jc w:val="center"/>
              <w:rPr>
                <w:rFonts w:ascii="Calibri" w:hAnsi="Calibri" w:cs="Times New Roman"/>
                <w:iCs/>
                <w:sz w:val="20"/>
                <w:szCs w:val="20"/>
              </w:rPr>
            </w:pPr>
          </w:p>
        </w:tc>
        <w:tc>
          <w:tcPr>
            <w:tcW w:w="2127" w:type="dxa"/>
            <w:tcBorders>
              <w:top w:val="single" w:sz="4" w:space="0" w:color="auto"/>
              <w:left w:val="nil"/>
              <w:bottom w:val="single" w:sz="4" w:space="0" w:color="auto"/>
              <w:right w:val="nil"/>
            </w:tcBorders>
          </w:tcPr>
          <w:p w14:paraId="38F607AE" w14:textId="5B02B22C" w:rsidR="00E771FC" w:rsidRPr="009E1EF1" w:rsidRDefault="00A81661" w:rsidP="00E771FC">
            <w:pPr>
              <w:tabs>
                <w:tab w:val="center" w:pos="786"/>
                <w:tab w:val="right" w:pos="1572"/>
              </w:tabs>
              <w:ind w:left="-108"/>
              <w:jc w:val="right"/>
              <w:rPr>
                <w:rFonts w:ascii="Calibri" w:hAnsi="Calibri" w:cs="Times New Roman"/>
                <w:b/>
                <w:bCs/>
                <w:sz w:val="20"/>
                <w:szCs w:val="20"/>
              </w:rPr>
            </w:pPr>
            <w:r>
              <w:rPr>
                <w:rFonts w:ascii="Calibri" w:hAnsi="Calibri" w:cs="Times New Roman"/>
                <w:b/>
                <w:bCs/>
                <w:sz w:val="20"/>
                <w:szCs w:val="20"/>
              </w:rPr>
              <w:t>15,531.1</w:t>
            </w:r>
          </w:p>
        </w:tc>
        <w:tc>
          <w:tcPr>
            <w:tcW w:w="1843" w:type="dxa"/>
            <w:tcBorders>
              <w:top w:val="single" w:sz="4" w:space="0" w:color="auto"/>
              <w:left w:val="nil"/>
              <w:bottom w:val="single" w:sz="4" w:space="0" w:color="auto"/>
              <w:right w:val="nil"/>
            </w:tcBorders>
            <w:shd w:val="clear" w:color="auto" w:fill="auto"/>
          </w:tcPr>
          <w:p w14:paraId="5191617F" w14:textId="77777777" w:rsidR="00E771FC" w:rsidRPr="009E1EF1" w:rsidRDefault="00E771FC" w:rsidP="00E771FC">
            <w:pPr>
              <w:tabs>
                <w:tab w:val="center" w:pos="786"/>
                <w:tab w:val="right" w:pos="1572"/>
              </w:tabs>
              <w:ind w:left="-108"/>
              <w:jc w:val="right"/>
              <w:rPr>
                <w:rFonts w:ascii="Calibri" w:hAnsi="Calibri" w:cs="Times New Roman"/>
                <w:sz w:val="20"/>
                <w:szCs w:val="20"/>
              </w:rPr>
            </w:pPr>
            <w:r w:rsidRPr="009E1EF1">
              <w:rPr>
                <w:rFonts w:ascii="Calibri" w:hAnsi="Calibri" w:cs="Times New Roman"/>
                <w:sz w:val="20"/>
                <w:szCs w:val="20"/>
              </w:rPr>
              <w:t>5,039.4</w:t>
            </w:r>
          </w:p>
        </w:tc>
      </w:tr>
      <w:tr w:rsidR="00E771FC" w:rsidRPr="009D0BDE" w14:paraId="5FFB48AD" w14:textId="77777777" w:rsidTr="00471E75">
        <w:trPr>
          <w:trHeight w:val="144"/>
        </w:trPr>
        <w:tc>
          <w:tcPr>
            <w:tcW w:w="5103" w:type="dxa"/>
            <w:tcBorders>
              <w:top w:val="single" w:sz="4" w:space="0" w:color="auto"/>
              <w:left w:val="nil"/>
              <w:right w:val="nil"/>
            </w:tcBorders>
          </w:tcPr>
          <w:p w14:paraId="41CB6ED2" w14:textId="0EC30A19" w:rsidR="00E771FC" w:rsidRPr="009E1EF1" w:rsidRDefault="002232DB" w:rsidP="00E771FC">
            <w:pPr>
              <w:ind w:left="-108"/>
              <w:rPr>
                <w:rFonts w:ascii="Calibri" w:hAnsi="Calibri" w:cs="Times New Roman"/>
                <w:sz w:val="20"/>
                <w:szCs w:val="20"/>
              </w:rPr>
            </w:pPr>
            <w:r>
              <w:rPr>
                <w:rFonts w:ascii="Calibri" w:hAnsi="Calibri" w:cs="Times New Roman"/>
                <w:sz w:val="20"/>
                <w:szCs w:val="20"/>
              </w:rPr>
              <w:t>T</w:t>
            </w:r>
            <w:r w:rsidR="00E771FC" w:rsidRPr="009E1EF1">
              <w:rPr>
                <w:rFonts w:ascii="Calibri" w:hAnsi="Calibri" w:cs="Times New Roman"/>
                <w:sz w:val="20"/>
                <w:szCs w:val="20"/>
              </w:rPr>
              <w:t>rade and other receivables</w:t>
            </w:r>
          </w:p>
        </w:tc>
        <w:tc>
          <w:tcPr>
            <w:tcW w:w="567" w:type="dxa"/>
            <w:tcBorders>
              <w:top w:val="single" w:sz="4" w:space="0" w:color="auto"/>
              <w:left w:val="nil"/>
              <w:right w:val="nil"/>
            </w:tcBorders>
          </w:tcPr>
          <w:p w14:paraId="7ACDDA12" w14:textId="7EFB94D2" w:rsidR="00E771FC" w:rsidRPr="00C75D34" w:rsidRDefault="002232DB" w:rsidP="00E771FC">
            <w:pPr>
              <w:ind w:left="-108"/>
              <w:jc w:val="center"/>
              <w:rPr>
                <w:rFonts w:ascii="Calibri" w:hAnsi="Calibri" w:cs="Times New Roman"/>
                <w:iCs/>
                <w:sz w:val="20"/>
                <w:szCs w:val="20"/>
              </w:rPr>
            </w:pPr>
            <w:r w:rsidRPr="00114FBB">
              <w:rPr>
                <w:rFonts w:ascii="Calibri" w:hAnsi="Calibri" w:cs="Times New Roman"/>
                <w:iCs/>
                <w:sz w:val="20"/>
                <w:szCs w:val="20"/>
              </w:rPr>
              <w:t>1</w:t>
            </w:r>
            <w:r w:rsidR="003D52E3">
              <w:rPr>
                <w:rFonts w:ascii="Calibri" w:hAnsi="Calibri" w:cs="Times New Roman"/>
                <w:iCs/>
                <w:sz w:val="20"/>
                <w:szCs w:val="20"/>
              </w:rPr>
              <w:t>2</w:t>
            </w:r>
          </w:p>
        </w:tc>
        <w:tc>
          <w:tcPr>
            <w:tcW w:w="2127" w:type="dxa"/>
            <w:tcBorders>
              <w:top w:val="single" w:sz="4" w:space="0" w:color="auto"/>
              <w:left w:val="nil"/>
              <w:bottom w:val="nil"/>
              <w:right w:val="nil"/>
            </w:tcBorders>
          </w:tcPr>
          <w:p w14:paraId="4C4907E5" w14:textId="5DB09103" w:rsidR="00E771FC" w:rsidRPr="009E1EF1" w:rsidRDefault="0092327F" w:rsidP="00E771FC">
            <w:pPr>
              <w:ind w:left="-108"/>
              <w:jc w:val="right"/>
              <w:rPr>
                <w:rFonts w:ascii="Calibri" w:hAnsi="Calibri" w:cs="Times New Roman"/>
                <w:b/>
                <w:bCs/>
                <w:sz w:val="20"/>
                <w:szCs w:val="20"/>
              </w:rPr>
            </w:pPr>
            <w:r>
              <w:rPr>
                <w:rFonts w:ascii="Calibri" w:hAnsi="Calibri" w:cs="Times New Roman"/>
                <w:b/>
                <w:bCs/>
                <w:sz w:val="20"/>
                <w:szCs w:val="20"/>
              </w:rPr>
              <w:t>139.5</w:t>
            </w:r>
          </w:p>
        </w:tc>
        <w:tc>
          <w:tcPr>
            <w:tcW w:w="1843" w:type="dxa"/>
            <w:tcBorders>
              <w:top w:val="single" w:sz="4" w:space="0" w:color="auto"/>
              <w:left w:val="nil"/>
              <w:right w:val="nil"/>
            </w:tcBorders>
            <w:shd w:val="clear" w:color="auto" w:fill="auto"/>
          </w:tcPr>
          <w:p w14:paraId="05F9ECBA" w14:textId="307581E6" w:rsidR="00E771FC" w:rsidRPr="009E1EF1" w:rsidRDefault="002232DB" w:rsidP="00E771FC">
            <w:pPr>
              <w:ind w:left="-108"/>
              <w:jc w:val="right"/>
              <w:rPr>
                <w:rFonts w:ascii="Calibri" w:hAnsi="Calibri" w:cs="Times New Roman"/>
                <w:sz w:val="20"/>
                <w:szCs w:val="20"/>
              </w:rPr>
            </w:pPr>
            <w:r>
              <w:rPr>
                <w:rFonts w:ascii="Calibri" w:hAnsi="Calibri" w:cs="Times New Roman"/>
                <w:sz w:val="20"/>
                <w:szCs w:val="20"/>
              </w:rPr>
              <w:t>64</w:t>
            </w:r>
            <w:r w:rsidR="00E771FC" w:rsidRPr="009E1EF1">
              <w:rPr>
                <w:rFonts w:ascii="Calibri" w:hAnsi="Calibri" w:cs="Times New Roman"/>
                <w:sz w:val="20"/>
                <w:szCs w:val="20"/>
              </w:rPr>
              <w:t>.6</w:t>
            </w:r>
          </w:p>
        </w:tc>
      </w:tr>
      <w:tr w:rsidR="00E771FC" w:rsidRPr="009D0BDE" w14:paraId="0344BC12" w14:textId="77777777" w:rsidTr="00C43FF7">
        <w:trPr>
          <w:trHeight w:val="198"/>
        </w:trPr>
        <w:tc>
          <w:tcPr>
            <w:tcW w:w="5103" w:type="dxa"/>
            <w:tcBorders>
              <w:left w:val="nil"/>
              <w:bottom w:val="nil"/>
              <w:right w:val="nil"/>
            </w:tcBorders>
          </w:tcPr>
          <w:p w14:paraId="461FFC06" w14:textId="77777777" w:rsidR="00E771FC" w:rsidRPr="009E1EF1" w:rsidRDefault="00E771FC" w:rsidP="00E771FC">
            <w:pPr>
              <w:ind w:left="-108"/>
              <w:rPr>
                <w:rFonts w:ascii="Calibri" w:hAnsi="Calibri" w:cs="Times New Roman"/>
                <w:sz w:val="20"/>
                <w:szCs w:val="20"/>
              </w:rPr>
            </w:pPr>
            <w:r w:rsidRPr="009E1EF1">
              <w:rPr>
                <w:rFonts w:ascii="Calibri" w:hAnsi="Calibri"/>
                <w:sz w:val="20"/>
              </w:rPr>
              <w:t>Current tax receivable</w:t>
            </w:r>
          </w:p>
        </w:tc>
        <w:tc>
          <w:tcPr>
            <w:tcW w:w="567" w:type="dxa"/>
            <w:tcBorders>
              <w:left w:val="nil"/>
              <w:bottom w:val="nil"/>
              <w:right w:val="nil"/>
            </w:tcBorders>
          </w:tcPr>
          <w:p w14:paraId="54145097" w14:textId="75D4BA0D" w:rsidR="00E771FC" w:rsidRPr="00114FBB" w:rsidRDefault="00E771FC" w:rsidP="00E771FC">
            <w:pPr>
              <w:ind w:left="-108"/>
              <w:jc w:val="center"/>
              <w:rPr>
                <w:rFonts w:ascii="Calibri" w:hAnsi="Calibri" w:cs="Times New Roman"/>
                <w:iCs/>
                <w:sz w:val="20"/>
                <w:szCs w:val="20"/>
              </w:rPr>
            </w:pPr>
          </w:p>
        </w:tc>
        <w:tc>
          <w:tcPr>
            <w:tcW w:w="2127" w:type="dxa"/>
          </w:tcPr>
          <w:p w14:paraId="2A64859A" w14:textId="59B8149A" w:rsidR="00E771FC" w:rsidRPr="009E1EF1" w:rsidRDefault="0092327F" w:rsidP="00E771FC">
            <w:pPr>
              <w:ind w:left="-108"/>
              <w:jc w:val="right"/>
              <w:rPr>
                <w:rFonts w:ascii="Calibri" w:hAnsi="Calibri" w:cs="Times New Roman"/>
                <w:b/>
                <w:bCs/>
                <w:sz w:val="20"/>
                <w:szCs w:val="20"/>
              </w:rPr>
            </w:pPr>
            <w:r>
              <w:rPr>
                <w:rFonts w:ascii="Calibri" w:hAnsi="Calibri" w:cs="Times New Roman"/>
                <w:b/>
                <w:bCs/>
                <w:sz w:val="20"/>
                <w:szCs w:val="20"/>
              </w:rPr>
              <w:t>47.5</w:t>
            </w:r>
          </w:p>
        </w:tc>
        <w:tc>
          <w:tcPr>
            <w:tcW w:w="1843" w:type="dxa"/>
            <w:tcBorders>
              <w:left w:val="nil"/>
              <w:right w:val="nil"/>
            </w:tcBorders>
            <w:shd w:val="clear" w:color="auto" w:fill="auto"/>
          </w:tcPr>
          <w:p w14:paraId="6D662921"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w:t>
            </w:r>
          </w:p>
        </w:tc>
      </w:tr>
      <w:tr w:rsidR="00E771FC" w:rsidRPr="009D0BDE" w14:paraId="792ACAED" w14:textId="77777777" w:rsidTr="00C43FF7">
        <w:trPr>
          <w:trHeight w:val="198"/>
        </w:trPr>
        <w:tc>
          <w:tcPr>
            <w:tcW w:w="5103" w:type="dxa"/>
            <w:tcBorders>
              <w:left w:val="nil"/>
              <w:bottom w:val="nil"/>
              <w:right w:val="nil"/>
            </w:tcBorders>
          </w:tcPr>
          <w:p w14:paraId="7EEFB35C"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Financial assets – restricted cash</w:t>
            </w:r>
          </w:p>
        </w:tc>
        <w:tc>
          <w:tcPr>
            <w:tcW w:w="567" w:type="dxa"/>
            <w:tcBorders>
              <w:left w:val="nil"/>
              <w:bottom w:val="nil"/>
              <w:right w:val="nil"/>
            </w:tcBorders>
          </w:tcPr>
          <w:p w14:paraId="4CC0D2CD" w14:textId="1489499B" w:rsidR="00E771FC" w:rsidRPr="009E1EF1" w:rsidRDefault="00E771FC" w:rsidP="00E771FC">
            <w:pPr>
              <w:ind w:left="-108"/>
              <w:jc w:val="center"/>
              <w:rPr>
                <w:rFonts w:ascii="Calibri" w:hAnsi="Calibri" w:cs="Times New Roman"/>
                <w:iCs/>
                <w:sz w:val="20"/>
                <w:szCs w:val="20"/>
              </w:rPr>
            </w:pPr>
            <w:r w:rsidRPr="000C31F2">
              <w:rPr>
                <w:rFonts w:ascii="Calibri" w:hAnsi="Calibri" w:cs="Times New Roman"/>
                <w:iCs/>
                <w:sz w:val="20"/>
                <w:szCs w:val="20"/>
              </w:rPr>
              <w:t>1</w:t>
            </w:r>
            <w:r w:rsidR="003D52E3">
              <w:rPr>
                <w:rFonts w:ascii="Calibri" w:hAnsi="Calibri" w:cs="Times New Roman"/>
                <w:iCs/>
                <w:sz w:val="20"/>
                <w:szCs w:val="20"/>
              </w:rPr>
              <w:t>3</w:t>
            </w:r>
          </w:p>
        </w:tc>
        <w:tc>
          <w:tcPr>
            <w:tcW w:w="2127" w:type="dxa"/>
          </w:tcPr>
          <w:p w14:paraId="1C63CF20" w14:textId="4234FF03" w:rsidR="00E771FC" w:rsidRPr="009E1EF1" w:rsidRDefault="00E771FC" w:rsidP="00E771FC">
            <w:pPr>
              <w:ind w:left="-108"/>
              <w:jc w:val="right"/>
              <w:rPr>
                <w:rFonts w:ascii="Calibri" w:hAnsi="Calibri" w:cs="Times New Roman"/>
                <w:b/>
                <w:bCs/>
                <w:sz w:val="20"/>
                <w:szCs w:val="20"/>
              </w:rPr>
            </w:pPr>
            <w:r>
              <w:rPr>
                <w:rFonts w:ascii="Calibri" w:hAnsi="Calibri" w:cs="Times New Roman"/>
                <w:b/>
                <w:bCs/>
                <w:sz w:val="20"/>
                <w:szCs w:val="20"/>
              </w:rPr>
              <w:t>587.9</w:t>
            </w:r>
          </w:p>
        </w:tc>
        <w:tc>
          <w:tcPr>
            <w:tcW w:w="1843" w:type="dxa"/>
            <w:tcBorders>
              <w:left w:val="nil"/>
              <w:right w:val="nil"/>
            </w:tcBorders>
            <w:shd w:val="clear" w:color="auto" w:fill="auto"/>
          </w:tcPr>
          <w:p w14:paraId="3C0DD17F"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189.1</w:t>
            </w:r>
          </w:p>
        </w:tc>
      </w:tr>
      <w:tr w:rsidR="00E771FC" w:rsidRPr="009D0BDE" w14:paraId="4A9D7764" w14:textId="77777777" w:rsidTr="00C43FF7">
        <w:trPr>
          <w:trHeight w:val="198"/>
        </w:trPr>
        <w:tc>
          <w:tcPr>
            <w:tcW w:w="5103" w:type="dxa"/>
            <w:tcBorders>
              <w:left w:val="nil"/>
              <w:bottom w:val="nil"/>
              <w:right w:val="nil"/>
            </w:tcBorders>
          </w:tcPr>
          <w:p w14:paraId="79B7E579" w14:textId="77777777" w:rsidR="00E771FC" w:rsidRPr="009E1EF1" w:rsidRDefault="00E771FC" w:rsidP="00E771FC">
            <w:pPr>
              <w:ind w:left="-108"/>
              <w:rPr>
                <w:rFonts w:ascii="Calibri" w:hAnsi="Calibri" w:cs="Times New Roman"/>
                <w:sz w:val="20"/>
                <w:szCs w:val="20"/>
              </w:rPr>
            </w:pPr>
            <w:r w:rsidRPr="009E1EF1">
              <w:rPr>
                <w:rFonts w:ascii="Calibri" w:hAnsi="Calibri"/>
                <w:sz w:val="20"/>
              </w:rPr>
              <w:t>Current investments – customer deposits</w:t>
            </w:r>
          </w:p>
        </w:tc>
        <w:tc>
          <w:tcPr>
            <w:tcW w:w="567" w:type="dxa"/>
            <w:tcBorders>
              <w:left w:val="nil"/>
              <w:bottom w:val="nil"/>
              <w:right w:val="nil"/>
            </w:tcBorders>
          </w:tcPr>
          <w:p w14:paraId="1EEB4B12" w14:textId="71D988F6" w:rsidR="00E771FC" w:rsidRPr="009E1EF1" w:rsidRDefault="00E771FC" w:rsidP="00E771FC">
            <w:pPr>
              <w:ind w:left="-108"/>
              <w:jc w:val="center"/>
              <w:rPr>
                <w:rFonts w:ascii="Calibri" w:hAnsi="Calibri" w:cs="Times New Roman"/>
                <w:iCs/>
                <w:sz w:val="20"/>
                <w:szCs w:val="20"/>
              </w:rPr>
            </w:pPr>
            <w:r w:rsidRPr="000C31F2">
              <w:rPr>
                <w:rFonts w:ascii="Calibri" w:hAnsi="Calibri" w:cs="Times New Roman"/>
                <w:iCs/>
                <w:sz w:val="20"/>
                <w:szCs w:val="20"/>
              </w:rPr>
              <w:t>1</w:t>
            </w:r>
            <w:r w:rsidR="003D52E3">
              <w:rPr>
                <w:rFonts w:ascii="Calibri" w:hAnsi="Calibri" w:cs="Times New Roman"/>
                <w:iCs/>
                <w:sz w:val="20"/>
                <w:szCs w:val="20"/>
              </w:rPr>
              <w:t>3</w:t>
            </w:r>
          </w:p>
        </w:tc>
        <w:tc>
          <w:tcPr>
            <w:tcW w:w="2127" w:type="dxa"/>
          </w:tcPr>
          <w:p w14:paraId="43ABAB9C" w14:textId="456E6C29" w:rsidR="00E771FC" w:rsidRPr="009E1EF1" w:rsidRDefault="00E771FC" w:rsidP="00E771FC">
            <w:pPr>
              <w:ind w:left="-108"/>
              <w:jc w:val="right"/>
              <w:rPr>
                <w:rFonts w:ascii="Calibri" w:hAnsi="Calibri" w:cs="Times New Roman"/>
                <w:b/>
                <w:bCs/>
                <w:sz w:val="20"/>
                <w:szCs w:val="20"/>
              </w:rPr>
            </w:pPr>
            <w:r>
              <w:rPr>
                <w:rFonts w:ascii="Calibri" w:hAnsi="Calibri" w:cs="Times New Roman"/>
                <w:b/>
                <w:bCs/>
                <w:sz w:val="20"/>
                <w:szCs w:val="20"/>
              </w:rPr>
              <w:t>82.8</w:t>
            </w:r>
          </w:p>
        </w:tc>
        <w:tc>
          <w:tcPr>
            <w:tcW w:w="1843" w:type="dxa"/>
            <w:tcBorders>
              <w:left w:val="nil"/>
              <w:right w:val="nil"/>
            </w:tcBorders>
            <w:shd w:val="clear" w:color="auto" w:fill="auto"/>
          </w:tcPr>
          <w:p w14:paraId="2BE350BF"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w:t>
            </w:r>
          </w:p>
        </w:tc>
      </w:tr>
      <w:tr w:rsidR="00E771FC" w:rsidRPr="009D0BDE" w14:paraId="525463F7" w14:textId="77777777" w:rsidTr="00C43FF7">
        <w:trPr>
          <w:trHeight w:val="198"/>
        </w:trPr>
        <w:tc>
          <w:tcPr>
            <w:tcW w:w="5103" w:type="dxa"/>
            <w:tcBorders>
              <w:top w:val="nil"/>
              <w:left w:val="nil"/>
              <w:bottom w:val="single" w:sz="4" w:space="0" w:color="auto"/>
              <w:right w:val="nil"/>
            </w:tcBorders>
          </w:tcPr>
          <w:p w14:paraId="15FA2686"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Cash and cash equivalents</w:t>
            </w:r>
          </w:p>
        </w:tc>
        <w:tc>
          <w:tcPr>
            <w:tcW w:w="567" w:type="dxa"/>
            <w:tcBorders>
              <w:top w:val="nil"/>
              <w:left w:val="nil"/>
              <w:bottom w:val="single" w:sz="4" w:space="0" w:color="auto"/>
              <w:right w:val="nil"/>
            </w:tcBorders>
          </w:tcPr>
          <w:p w14:paraId="38A4AB70" w14:textId="41683469" w:rsidR="00E771FC" w:rsidRPr="009E1EF1" w:rsidRDefault="00E771FC" w:rsidP="00E771FC">
            <w:pPr>
              <w:ind w:left="-108"/>
              <w:jc w:val="center"/>
              <w:rPr>
                <w:rFonts w:ascii="Calibri" w:hAnsi="Calibri" w:cs="Times New Roman"/>
                <w:iCs/>
                <w:sz w:val="20"/>
                <w:szCs w:val="20"/>
              </w:rPr>
            </w:pPr>
            <w:r w:rsidRPr="000C31F2">
              <w:rPr>
                <w:rFonts w:ascii="Calibri" w:hAnsi="Calibri" w:cs="Times New Roman"/>
                <w:iCs/>
                <w:sz w:val="20"/>
                <w:szCs w:val="20"/>
              </w:rPr>
              <w:t>1</w:t>
            </w:r>
            <w:r w:rsidR="003D52E3">
              <w:rPr>
                <w:rFonts w:ascii="Calibri" w:hAnsi="Calibri" w:cs="Times New Roman"/>
                <w:iCs/>
                <w:sz w:val="20"/>
                <w:szCs w:val="20"/>
              </w:rPr>
              <w:t>3</w:t>
            </w:r>
          </w:p>
        </w:tc>
        <w:tc>
          <w:tcPr>
            <w:tcW w:w="2127" w:type="dxa"/>
            <w:tcBorders>
              <w:top w:val="nil"/>
              <w:left w:val="nil"/>
              <w:bottom w:val="single" w:sz="4" w:space="0" w:color="auto"/>
              <w:right w:val="nil"/>
            </w:tcBorders>
          </w:tcPr>
          <w:p w14:paraId="2051A97A" w14:textId="5D6C0FE9" w:rsidR="00E771FC" w:rsidRPr="009E1EF1" w:rsidRDefault="00E771FC" w:rsidP="00E771FC">
            <w:pPr>
              <w:ind w:left="-108"/>
              <w:jc w:val="right"/>
              <w:rPr>
                <w:rFonts w:ascii="Calibri" w:hAnsi="Calibri" w:cs="Times New Roman"/>
                <w:b/>
                <w:bCs/>
                <w:sz w:val="20"/>
                <w:szCs w:val="20"/>
              </w:rPr>
            </w:pPr>
            <w:r>
              <w:rPr>
                <w:rFonts w:ascii="Calibri" w:hAnsi="Calibri" w:cs="Times New Roman"/>
                <w:b/>
                <w:bCs/>
                <w:sz w:val="20"/>
                <w:szCs w:val="20"/>
              </w:rPr>
              <w:t>603.4</w:t>
            </w:r>
          </w:p>
        </w:tc>
        <w:tc>
          <w:tcPr>
            <w:tcW w:w="1843" w:type="dxa"/>
            <w:tcBorders>
              <w:top w:val="nil"/>
              <w:left w:val="nil"/>
              <w:bottom w:val="single" w:sz="4" w:space="0" w:color="auto"/>
              <w:right w:val="nil"/>
            </w:tcBorders>
            <w:shd w:val="clear" w:color="auto" w:fill="auto"/>
          </w:tcPr>
          <w:p w14:paraId="77DF733A"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108.1</w:t>
            </w:r>
          </w:p>
        </w:tc>
      </w:tr>
      <w:tr w:rsidR="00E771FC" w:rsidRPr="009D0BDE" w14:paraId="7F35E229" w14:textId="77777777" w:rsidTr="00C979E0">
        <w:trPr>
          <w:trHeight w:val="215"/>
        </w:trPr>
        <w:tc>
          <w:tcPr>
            <w:tcW w:w="5103" w:type="dxa"/>
            <w:tcBorders>
              <w:top w:val="single" w:sz="4" w:space="0" w:color="auto"/>
              <w:left w:val="nil"/>
              <w:bottom w:val="single" w:sz="4" w:space="0" w:color="auto"/>
              <w:right w:val="nil"/>
            </w:tcBorders>
          </w:tcPr>
          <w:p w14:paraId="0A8BEA27" w14:textId="77777777" w:rsidR="00E771FC" w:rsidRPr="009E1EF1" w:rsidRDefault="00E771FC" w:rsidP="00E771FC">
            <w:pPr>
              <w:ind w:left="-108"/>
              <w:rPr>
                <w:rFonts w:ascii="Calibri" w:hAnsi="Calibri" w:cs="Times New Roman"/>
                <w:b/>
                <w:bCs/>
                <w:sz w:val="20"/>
                <w:szCs w:val="20"/>
              </w:rPr>
            </w:pPr>
            <w:r w:rsidRPr="009E1EF1">
              <w:rPr>
                <w:rFonts w:ascii="Calibri" w:hAnsi="Calibri" w:cs="Times New Roman"/>
                <w:b/>
                <w:bCs/>
                <w:sz w:val="20"/>
                <w:szCs w:val="20"/>
              </w:rPr>
              <w:t>Total current assets</w:t>
            </w:r>
          </w:p>
        </w:tc>
        <w:tc>
          <w:tcPr>
            <w:tcW w:w="567" w:type="dxa"/>
            <w:tcBorders>
              <w:top w:val="single" w:sz="4" w:space="0" w:color="auto"/>
              <w:left w:val="nil"/>
              <w:bottom w:val="single" w:sz="4" w:space="0" w:color="auto"/>
              <w:right w:val="nil"/>
            </w:tcBorders>
          </w:tcPr>
          <w:p w14:paraId="34A29177" w14:textId="77777777" w:rsidR="00E771FC" w:rsidRPr="009E1EF1" w:rsidRDefault="00E771FC" w:rsidP="00E771FC">
            <w:pPr>
              <w:ind w:left="-108"/>
              <w:jc w:val="center"/>
              <w:rPr>
                <w:rFonts w:ascii="Calibri" w:hAnsi="Calibri" w:cs="Times New Roman"/>
                <w:iCs/>
                <w:sz w:val="20"/>
                <w:szCs w:val="20"/>
              </w:rPr>
            </w:pPr>
          </w:p>
        </w:tc>
        <w:tc>
          <w:tcPr>
            <w:tcW w:w="2127" w:type="dxa"/>
            <w:tcBorders>
              <w:top w:val="single" w:sz="4" w:space="0" w:color="auto"/>
              <w:left w:val="nil"/>
              <w:bottom w:val="single" w:sz="4" w:space="0" w:color="auto"/>
              <w:right w:val="nil"/>
            </w:tcBorders>
          </w:tcPr>
          <w:p w14:paraId="5BB35E04" w14:textId="1349BFD2" w:rsidR="00E771FC" w:rsidRPr="009E1EF1" w:rsidRDefault="0092327F" w:rsidP="00E771FC">
            <w:pPr>
              <w:ind w:left="-108"/>
              <w:jc w:val="right"/>
              <w:rPr>
                <w:rFonts w:ascii="Calibri" w:hAnsi="Calibri" w:cs="Times New Roman"/>
                <w:b/>
                <w:bCs/>
                <w:sz w:val="20"/>
                <w:szCs w:val="20"/>
              </w:rPr>
            </w:pPr>
            <w:r>
              <w:rPr>
                <w:rFonts w:ascii="Calibri" w:hAnsi="Calibri" w:cs="Times New Roman"/>
                <w:b/>
                <w:bCs/>
                <w:sz w:val="20"/>
                <w:szCs w:val="20"/>
              </w:rPr>
              <w:t>1,461.1</w:t>
            </w:r>
          </w:p>
        </w:tc>
        <w:tc>
          <w:tcPr>
            <w:tcW w:w="1843" w:type="dxa"/>
            <w:tcBorders>
              <w:top w:val="single" w:sz="4" w:space="0" w:color="auto"/>
              <w:left w:val="nil"/>
              <w:bottom w:val="single" w:sz="4" w:space="0" w:color="auto"/>
              <w:right w:val="nil"/>
            </w:tcBorders>
            <w:shd w:val="clear" w:color="auto" w:fill="auto"/>
          </w:tcPr>
          <w:p w14:paraId="0B2AACDA"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361.8</w:t>
            </w:r>
          </w:p>
        </w:tc>
      </w:tr>
      <w:tr w:rsidR="00E771FC" w:rsidRPr="009D0BDE" w14:paraId="36F5FEE4" w14:textId="77777777" w:rsidTr="00B845F4">
        <w:trPr>
          <w:trHeight w:val="230"/>
        </w:trPr>
        <w:tc>
          <w:tcPr>
            <w:tcW w:w="5103" w:type="dxa"/>
            <w:tcBorders>
              <w:top w:val="single" w:sz="4" w:space="0" w:color="auto"/>
              <w:left w:val="nil"/>
              <w:bottom w:val="single" w:sz="4" w:space="0" w:color="auto"/>
              <w:right w:val="nil"/>
            </w:tcBorders>
          </w:tcPr>
          <w:p w14:paraId="0F639724" w14:textId="77777777" w:rsidR="00E771FC" w:rsidRPr="009E1EF1" w:rsidRDefault="00E771FC" w:rsidP="00E771FC">
            <w:pPr>
              <w:ind w:left="-108"/>
              <w:rPr>
                <w:rFonts w:ascii="Calibri" w:hAnsi="Calibri" w:cs="Times New Roman"/>
                <w:b/>
                <w:bCs/>
                <w:sz w:val="20"/>
                <w:szCs w:val="20"/>
              </w:rPr>
            </w:pPr>
            <w:r w:rsidRPr="009E1EF1">
              <w:rPr>
                <w:rFonts w:ascii="Calibri" w:hAnsi="Calibri" w:cs="Times New Roman"/>
                <w:b/>
                <w:bCs/>
                <w:sz w:val="20"/>
                <w:szCs w:val="20"/>
              </w:rPr>
              <w:t>Total assets</w:t>
            </w:r>
          </w:p>
        </w:tc>
        <w:tc>
          <w:tcPr>
            <w:tcW w:w="567" w:type="dxa"/>
            <w:tcBorders>
              <w:top w:val="single" w:sz="4" w:space="0" w:color="auto"/>
              <w:left w:val="nil"/>
              <w:bottom w:val="single" w:sz="4" w:space="0" w:color="auto"/>
              <w:right w:val="nil"/>
            </w:tcBorders>
          </w:tcPr>
          <w:p w14:paraId="7AA9F4F9" w14:textId="77777777" w:rsidR="00E771FC" w:rsidRPr="009E1EF1" w:rsidRDefault="00E771FC" w:rsidP="00E771FC">
            <w:pPr>
              <w:ind w:left="-108"/>
              <w:jc w:val="center"/>
              <w:rPr>
                <w:rFonts w:ascii="Calibri" w:hAnsi="Calibri" w:cs="Times New Roman"/>
                <w:iCs/>
                <w:sz w:val="20"/>
                <w:szCs w:val="20"/>
              </w:rPr>
            </w:pPr>
          </w:p>
        </w:tc>
        <w:tc>
          <w:tcPr>
            <w:tcW w:w="2127" w:type="dxa"/>
            <w:tcBorders>
              <w:top w:val="single" w:sz="4" w:space="0" w:color="auto"/>
              <w:left w:val="nil"/>
              <w:bottom w:val="single" w:sz="4" w:space="0" w:color="auto"/>
              <w:right w:val="nil"/>
            </w:tcBorders>
          </w:tcPr>
          <w:p w14:paraId="4A40795D" w14:textId="117A26D7" w:rsidR="00E771FC" w:rsidRPr="009E1EF1" w:rsidRDefault="00A81661" w:rsidP="00E771FC">
            <w:pPr>
              <w:ind w:left="-108"/>
              <w:jc w:val="right"/>
              <w:rPr>
                <w:rFonts w:ascii="Calibri" w:hAnsi="Calibri" w:cs="Times New Roman"/>
                <w:b/>
                <w:bCs/>
                <w:sz w:val="20"/>
                <w:szCs w:val="20"/>
              </w:rPr>
            </w:pPr>
            <w:r>
              <w:rPr>
                <w:rFonts w:ascii="Calibri" w:hAnsi="Calibri" w:cs="Times New Roman"/>
                <w:b/>
                <w:bCs/>
                <w:sz w:val="20"/>
                <w:szCs w:val="20"/>
              </w:rPr>
              <w:t>16,992.2</w:t>
            </w:r>
          </w:p>
        </w:tc>
        <w:tc>
          <w:tcPr>
            <w:tcW w:w="1843" w:type="dxa"/>
            <w:tcBorders>
              <w:top w:val="single" w:sz="4" w:space="0" w:color="auto"/>
              <w:left w:val="nil"/>
              <w:bottom w:val="single" w:sz="4" w:space="0" w:color="auto"/>
              <w:right w:val="nil"/>
            </w:tcBorders>
            <w:shd w:val="clear" w:color="auto" w:fill="auto"/>
          </w:tcPr>
          <w:p w14:paraId="1B08AD88"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5,401.2</w:t>
            </w:r>
          </w:p>
        </w:tc>
      </w:tr>
      <w:tr w:rsidR="00BF7B8B" w:rsidRPr="009D0BDE" w14:paraId="2CEF4661" w14:textId="77777777" w:rsidTr="00B845F4">
        <w:trPr>
          <w:trHeight w:val="272"/>
        </w:trPr>
        <w:tc>
          <w:tcPr>
            <w:tcW w:w="5103" w:type="dxa"/>
            <w:tcBorders>
              <w:top w:val="single" w:sz="4" w:space="0" w:color="auto"/>
              <w:left w:val="nil"/>
              <w:bottom w:val="nil"/>
              <w:right w:val="nil"/>
            </w:tcBorders>
          </w:tcPr>
          <w:p w14:paraId="3B9A1280" w14:textId="0C4D7051" w:rsidR="00BF7B8B" w:rsidRPr="009E1EF1" w:rsidRDefault="002232DB" w:rsidP="00B845F4">
            <w:pPr>
              <w:ind w:left="-108"/>
              <w:rPr>
                <w:rFonts w:ascii="Calibri" w:hAnsi="Calibri" w:cs="Times New Roman"/>
                <w:b/>
                <w:bCs/>
                <w:sz w:val="20"/>
                <w:szCs w:val="20"/>
              </w:rPr>
            </w:pPr>
            <w:r>
              <w:rPr>
                <w:rFonts w:ascii="Calibri" w:hAnsi="Calibri" w:cs="Times New Roman"/>
                <w:b/>
                <w:bCs/>
                <w:sz w:val="20"/>
                <w:szCs w:val="20"/>
              </w:rPr>
              <w:t>E</w:t>
            </w:r>
            <w:r w:rsidR="00BF7B8B" w:rsidRPr="009E1EF1">
              <w:rPr>
                <w:rFonts w:ascii="Calibri" w:hAnsi="Calibri" w:cs="Times New Roman"/>
                <w:b/>
                <w:bCs/>
                <w:sz w:val="20"/>
                <w:szCs w:val="20"/>
              </w:rPr>
              <w:t>quity</w:t>
            </w:r>
          </w:p>
        </w:tc>
        <w:tc>
          <w:tcPr>
            <w:tcW w:w="567" w:type="dxa"/>
            <w:tcBorders>
              <w:top w:val="single" w:sz="4" w:space="0" w:color="auto"/>
              <w:left w:val="nil"/>
              <w:bottom w:val="nil"/>
              <w:right w:val="nil"/>
            </w:tcBorders>
          </w:tcPr>
          <w:p w14:paraId="20C48F0B" w14:textId="77777777" w:rsidR="00BF7B8B" w:rsidRPr="009E1EF1" w:rsidRDefault="00BF7B8B" w:rsidP="00175698">
            <w:pPr>
              <w:ind w:left="-108"/>
              <w:jc w:val="center"/>
              <w:rPr>
                <w:rFonts w:ascii="Calibri" w:hAnsi="Calibri" w:cs="Times New Roman"/>
                <w:iCs/>
                <w:sz w:val="20"/>
                <w:szCs w:val="20"/>
              </w:rPr>
            </w:pPr>
          </w:p>
        </w:tc>
        <w:tc>
          <w:tcPr>
            <w:tcW w:w="2127" w:type="dxa"/>
            <w:tcBorders>
              <w:top w:val="single" w:sz="4" w:space="0" w:color="auto"/>
              <w:left w:val="nil"/>
              <w:bottom w:val="nil"/>
              <w:right w:val="nil"/>
            </w:tcBorders>
          </w:tcPr>
          <w:p w14:paraId="2FB06AF8" w14:textId="77777777" w:rsidR="00BF7B8B" w:rsidRPr="009E1EF1" w:rsidRDefault="00BF7B8B" w:rsidP="00175698">
            <w:pPr>
              <w:ind w:left="-108"/>
              <w:jc w:val="right"/>
              <w:rPr>
                <w:rFonts w:ascii="Calibri" w:hAnsi="Calibri" w:cs="Times New Roman"/>
                <w:b/>
                <w:bCs/>
                <w:sz w:val="20"/>
                <w:szCs w:val="20"/>
              </w:rPr>
            </w:pPr>
          </w:p>
        </w:tc>
        <w:tc>
          <w:tcPr>
            <w:tcW w:w="1843" w:type="dxa"/>
            <w:tcBorders>
              <w:top w:val="single" w:sz="4" w:space="0" w:color="auto"/>
              <w:left w:val="nil"/>
              <w:bottom w:val="nil"/>
              <w:right w:val="nil"/>
            </w:tcBorders>
            <w:shd w:val="clear" w:color="auto" w:fill="auto"/>
          </w:tcPr>
          <w:p w14:paraId="1E047AFF" w14:textId="5EED0EB8" w:rsidR="002232DB" w:rsidRPr="009E1EF1" w:rsidRDefault="002232DB" w:rsidP="00B845F4">
            <w:pPr>
              <w:rPr>
                <w:rFonts w:ascii="Calibri" w:hAnsi="Calibri" w:cs="Times New Roman"/>
                <w:sz w:val="20"/>
                <w:szCs w:val="20"/>
              </w:rPr>
            </w:pPr>
          </w:p>
        </w:tc>
      </w:tr>
      <w:tr w:rsidR="00BF7B8B" w:rsidRPr="009D0BDE" w14:paraId="7AF889D0" w14:textId="77777777" w:rsidTr="00C979E0">
        <w:trPr>
          <w:trHeight w:val="162"/>
        </w:trPr>
        <w:tc>
          <w:tcPr>
            <w:tcW w:w="5103" w:type="dxa"/>
            <w:tcBorders>
              <w:top w:val="nil"/>
              <w:left w:val="nil"/>
              <w:bottom w:val="nil"/>
              <w:right w:val="nil"/>
            </w:tcBorders>
          </w:tcPr>
          <w:p w14:paraId="726BC47D" w14:textId="77777777" w:rsidR="00BF7B8B" w:rsidRPr="009E1EF1" w:rsidRDefault="00BF7B8B" w:rsidP="00BF7B8B">
            <w:pPr>
              <w:ind w:left="-108"/>
              <w:rPr>
                <w:rFonts w:ascii="Calibri" w:hAnsi="Calibri" w:cs="Times New Roman"/>
                <w:sz w:val="20"/>
                <w:szCs w:val="20"/>
              </w:rPr>
            </w:pPr>
            <w:bookmarkStart w:id="21" w:name="_Hlk2579123"/>
            <w:r w:rsidRPr="009E1EF1">
              <w:rPr>
                <w:rFonts w:ascii="Calibri" w:hAnsi="Calibri" w:cs="Times New Roman"/>
                <w:sz w:val="20"/>
                <w:szCs w:val="20"/>
              </w:rPr>
              <w:t>Issued share capital and share premium</w:t>
            </w:r>
          </w:p>
        </w:tc>
        <w:tc>
          <w:tcPr>
            <w:tcW w:w="567" w:type="dxa"/>
            <w:tcBorders>
              <w:top w:val="nil"/>
              <w:left w:val="nil"/>
              <w:bottom w:val="nil"/>
              <w:right w:val="nil"/>
            </w:tcBorders>
          </w:tcPr>
          <w:p w14:paraId="2B5DD3AA" w14:textId="77740C01" w:rsidR="00BF7B8B" w:rsidRPr="009E1EF1" w:rsidRDefault="00BF7B8B" w:rsidP="00BF7B8B">
            <w:pPr>
              <w:ind w:left="-108"/>
              <w:jc w:val="center"/>
              <w:rPr>
                <w:rFonts w:ascii="Calibri" w:hAnsi="Calibri" w:cs="Times New Roman"/>
                <w:iCs/>
                <w:sz w:val="20"/>
                <w:szCs w:val="20"/>
              </w:rPr>
            </w:pPr>
          </w:p>
        </w:tc>
        <w:tc>
          <w:tcPr>
            <w:tcW w:w="2127" w:type="dxa"/>
            <w:tcBorders>
              <w:top w:val="nil"/>
              <w:left w:val="nil"/>
              <w:bottom w:val="nil"/>
              <w:right w:val="nil"/>
            </w:tcBorders>
            <w:shd w:val="clear" w:color="auto" w:fill="auto"/>
          </w:tcPr>
          <w:p w14:paraId="498DFC18" w14:textId="30EAFDDF" w:rsidR="00BF7B8B" w:rsidRPr="009E1EF1" w:rsidRDefault="00AD37D7" w:rsidP="00BF7B8B">
            <w:pPr>
              <w:ind w:left="-108"/>
              <w:jc w:val="right"/>
              <w:rPr>
                <w:rFonts w:ascii="Calibri" w:hAnsi="Calibri" w:cs="Times New Roman"/>
                <w:b/>
                <w:bCs/>
                <w:sz w:val="20"/>
                <w:szCs w:val="20"/>
              </w:rPr>
            </w:pPr>
            <w:r w:rsidRPr="009E1EF1">
              <w:rPr>
                <w:rFonts w:ascii="Calibri" w:hAnsi="Calibri" w:cs="Times New Roman"/>
                <w:b/>
                <w:bCs/>
                <w:sz w:val="20"/>
                <w:szCs w:val="20"/>
              </w:rPr>
              <w:t>2,481.</w:t>
            </w:r>
            <w:r w:rsidR="00735C81">
              <w:rPr>
                <w:rFonts w:ascii="Calibri" w:hAnsi="Calibri" w:cs="Times New Roman"/>
                <w:b/>
                <w:bCs/>
                <w:sz w:val="20"/>
                <w:szCs w:val="20"/>
              </w:rPr>
              <w:t>7</w:t>
            </w:r>
          </w:p>
        </w:tc>
        <w:tc>
          <w:tcPr>
            <w:tcW w:w="1843" w:type="dxa"/>
            <w:tcBorders>
              <w:top w:val="nil"/>
              <w:left w:val="nil"/>
              <w:bottom w:val="nil"/>
              <w:right w:val="nil"/>
            </w:tcBorders>
            <w:shd w:val="clear" w:color="auto" w:fill="auto"/>
          </w:tcPr>
          <w:p w14:paraId="670D0EAA" w14:textId="77777777" w:rsidR="00BF7B8B" w:rsidRPr="009E1EF1" w:rsidRDefault="00BF7B8B" w:rsidP="00BF7B8B">
            <w:pPr>
              <w:ind w:left="-108"/>
              <w:jc w:val="right"/>
              <w:rPr>
                <w:rFonts w:ascii="Calibri" w:hAnsi="Calibri" w:cs="Times New Roman"/>
                <w:sz w:val="20"/>
                <w:szCs w:val="20"/>
              </w:rPr>
            </w:pPr>
            <w:r w:rsidRPr="009E1EF1">
              <w:rPr>
                <w:rFonts w:ascii="Calibri" w:hAnsi="Calibri" w:cs="Times New Roman"/>
                <w:sz w:val="20"/>
                <w:szCs w:val="20"/>
              </w:rPr>
              <w:t>428.3</w:t>
            </w:r>
          </w:p>
        </w:tc>
      </w:tr>
      <w:tr w:rsidR="00C979E0" w:rsidRPr="009D0BDE" w14:paraId="5DA4756B" w14:textId="77777777" w:rsidTr="00C979E0">
        <w:trPr>
          <w:trHeight w:val="162"/>
        </w:trPr>
        <w:tc>
          <w:tcPr>
            <w:tcW w:w="5103" w:type="dxa"/>
            <w:tcBorders>
              <w:top w:val="nil"/>
              <w:left w:val="nil"/>
              <w:bottom w:val="nil"/>
              <w:right w:val="nil"/>
            </w:tcBorders>
          </w:tcPr>
          <w:p w14:paraId="2BCBECA5" w14:textId="55AF817A" w:rsidR="00C979E0" w:rsidRPr="009E1EF1" w:rsidRDefault="00C979E0" w:rsidP="00BF7B8B">
            <w:pPr>
              <w:ind w:left="-108"/>
              <w:rPr>
                <w:rFonts w:ascii="Calibri" w:hAnsi="Calibri" w:cs="Times New Roman"/>
                <w:sz w:val="20"/>
                <w:szCs w:val="20"/>
              </w:rPr>
            </w:pPr>
            <w:r w:rsidRPr="009E1EF1">
              <w:rPr>
                <w:rFonts w:ascii="Calibri" w:hAnsi="Calibri" w:cs="Times New Roman"/>
                <w:sz w:val="20"/>
                <w:szCs w:val="20"/>
              </w:rPr>
              <w:t xml:space="preserve">Merger </w:t>
            </w:r>
            <w:r w:rsidR="00933710">
              <w:rPr>
                <w:rFonts w:ascii="Calibri" w:hAnsi="Calibri" w:cs="Times New Roman"/>
                <w:sz w:val="20"/>
                <w:szCs w:val="20"/>
              </w:rPr>
              <w:t>r</w:t>
            </w:r>
            <w:r w:rsidR="00933710" w:rsidRPr="009E1EF1">
              <w:rPr>
                <w:rFonts w:ascii="Calibri" w:hAnsi="Calibri" w:cs="Times New Roman"/>
                <w:sz w:val="20"/>
                <w:szCs w:val="20"/>
              </w:rPr>
              <w:t>eserve</w:t>
            </w:r>
          </w:p>
        </w:tc>
        <w:tc>
          <w:tcPr>
            <w:tcW w:w="567" w:type="dxa"/>
            <w:tcBorders>
              <w:top w:val="nil"/>
              <w:left w:val="nil"/>
              <w:bottom w:val="nil"/>
              <w:right w:val="nil"/>
            </w:tcBorders>
          </w:tcPr>
          <w:p w14:paraId="494247FD" w14:textId="39FD802B" w:rsidR="00C979E0" w:rsidRPr="009E1EF1" w:rsidRDefault="00C979E0" w:rsidP="00BF7B8B">
            <w:pPr>
              <w:ind w:left="-108"/>
              <w:jc w:val="center"/>
              <w:rPr>
                <w:rFonts w:ascii="Calibri" w:hAnsi="Calibri" w:cs="Times New Roman"/>
                <w:iCs/>
                <w:sz w:val="20"/>
                <w:szCs w:val="20"/>
              </w:rPr>
            </w:pPr>
          </w:p>
        </w:tc>
        <w:tc>
          <w:tcPr>
            <w:tcW w:w="2127" w:type="dxa"/>
            <w:tcBorders>
              <w:top w:val="nil"/>
              <w:left w:val="nil"/>
              <w:bottom w:val="nil"/>
              <w:right w:val="nil"/>
            </w:tcBorders>
            <w:shd w:val="clear" w:color="auto" w:fill="auto"/>
          </w:tcPr>
          <w:p w14:paraId="0ED08AC8" w14:textId="77777777" w:rsidR="00C979E0" w:rsidRPr="009E1EF1" w:rsidRDefault="00AD37D7" w:rsidP="00BF7B8B">
            <w:pPr>
              <w:ind w:left="-108"/>
              <w:jc w:val="right"/>
              <w:rPr>
                <w:rFonts w:ascii="Calibri" w:hAnsi="Calibri" w:cs="Times New Roman"/>
                <w:b/>
                <w:bCs/>
                <w:sz w:val="20"/>
                <w:szCs w:val="20"/>
              </w:rPr>
            </w:pPr>
            <w:r w:rsidRPr="009E1EF1">
              <w:rPr>
                <w:rFonts w:ascii="Calibri" w:hAnsi="Calibri" w:cs="Times New Roman"/>
                <w:b/>
                <w:bCs/>
                <w:sz w:val="20"/>
                <w:szCs w:val="20"/>
              </w:rPr>
              <w:t>7,982.9</w:t>
            </w:r>
          </w:p>
        </w:tc>
        <w:tc>
          <w:tcPr>
            <w:tcW w:w="1843" w:type="dxa"/>
            <w:tcBorders>
              <w:top w:val="nil"/>
              <w:left w:val="nil"/>
              <w:bottom w:val="nil"/>
              <w:right w:val="nil"/>
            </w:tcBorders>
            <w:shd w:val="clear" w:color="auto" w:fill="auto"/>
          </w:tcPr>
          <w:p w14:paraId="7168D446" w14:textId="77777777" w:rsidR="00C979E0" w:rsidRPr="009E1EF1" w:rsidRDefault="00C979E0" w:rsidP="00BF7B8B">
            <w:pPr>
              <w:ind w:left="-108"/>
              <w:jc w:val="right"/>
              <w:rPr>
                <w:rFonts w:ascii="Calibri" w:hAnsi="Calibri" w:cs="Times New Roman"/>
                <w:sz w:val="20"/>
                <w:szCs w:val="20"/>
              </w:rPr>
            </w:pPr>
            <w:r w:rsidRPr="009E1EF1">
              <w:rPr>
                <w:rFonts w:ascii="Calibri" w:hAnsi="Calibri" w:cs="Times New Roman"/>
                <w:sz w:val="20"/>
                <w:szCs w:val="20"/>
              </w:rPr>
              <w:t>-</w:t>
            </w:r>
          </w:p>
        </w:tc>
      </w:tr>
      <w:tr w:rsidR="00FF41AD" w:rsidRPr="009D0BDE" w14:paraId="02DD361B" w14:textId="77777777" w:rsidTr="00C979E0">
        <w:trPr>
          <w:trHeight w:val="207"/>
        </w:trPr>
        <w:tc>
          <w:tcPr>
            <w:tcW w:w="5103" w:type="dxa"/>
            <w:tcBorders>
              <w:top w:val="nil"/>
              <w:left w:val="nil"/>
              <w:bottom w:val="nil"/>
              <w:right w:val="nil"/>
            </w:tcBorders>
          </w:tcPr>
          <w:p w14:paraId="09396A9B" w14:textId="77777777" w:rsidR="00FF41AD" w:rsidRPr="009E1EF1" w:rsidRDefault="00FF41AD" w:rsidP="00FF41AD">
            <w:pPr>
              <w:ind w:left="-108"/>
              <w:rPr>
                <w:rFonts w:ascii="Calibri" w:hAnsi="Calibri" w:cs="Times New Roman"/>
                <w:sz w:val="20"/>
                <w:szCs w:val="20"/>
              </w:rPr>
            </w:pPr>
            <w:r w:rsidRPr="009E1EF1">
              <w:rPr>
                <w:rFonts w:ascii="Calibri" w:hAnsi="Calibri" w:cs="Times New Roman"/>
                <w:sz w:val="20"/>
                <w:szCs w:val="20"/>
              </w:rPr>
              <w:t>Treasury shares</w:t>
            </w:r>
          </w:p>
        </w:tc>
        <w:tc>
          <w:tcPr>
            <w:tcW w:w="567" w:type="dxa"/>
            <w:tcBorders>
              <w:top w:val="nil"/>
              <w:left w:val="nil"/>
              <w:bottom w:val="nil"/>
              <w:right w:val="nil"/>
            </w:tcBorders>
          </w:tcPr>
          <w:p w14:paraId="7ABB82E3" w14:textId="4906FD49" w:rsidR="00FF41AD" w:rsidRPr="009E1EF1" w:rsidRDefault="003D52E3" w:rsidP="00FF41AD">
            <w:pPr>
              <w:ind w:left="-108"/>
              <w:jc w:val="center"/>
              <w:rPr>
                <w:rFonts w:ascii="Calibri" w:hAnsi="Calibri" w:cs="Times New Roman"/>
                <w:iCs/>
                <w:sz w:val="20"/>
                <w:szCs w:val="20"/>
              </w:rPr>
            </w:pPr>
            <w:r>
              <w:rPr>
                <w:rFonts w:ascii="Calibri" w:hAnsi="Calibri" w:cs="Times New Roman"/>
                <w:iCs/>
                <w:sz w:val="20"/>
                <w:szCs w:val="20"/>
              </w:rPr>
              <w:t>18</w:t>
            </w:r>
          </w:p>
        </w:tc>
        <w:tc>
          <w:tcPr>
            <w:tcW w:w="2127" w:type="dxa"/>
            <w:tcBorders>
              <w:top w:val="nil"/>
              <w:left w:val="nil"/>
              <w:bottom w:val="nil"/>
              <w:right w:val="nil"/>
            </w:tcBorders>
            <w:shd w:val="clear" w:color="auto" w:fill="auto"/>
          </w:tcPr>
          <w:p w14:paraId="069942B8" w14:textId="77777777" w:rsidR="00FF41AD" w:rsidRPr="009E1EF1" w:rsidRDefault="00FF41AD" w:rsidP="00FF41AD">
            <w:pPr>
              <w:ind w:left="-108"/>
              <w:jc w:val="right"/>
              <w:rPr>
                <w:rFonts w:ascii="Calibri" w:hAnsi="Calibri" w:cs="Times New Roman"/>
                <w:b/>
                <w:bCs/>
                <w:sz w:val="20"/>
                <w:szCs w:val="20"/>
              </w:rPr>
            </w:pPr>
            <w:r w:rsidRPr="009E1EF1">
              <w:rPr>
                <w:rFonts w:ascii="Calibri" w:hAnsi="Calibri" w:cs="Times New Roman"/>
                <w:b/>
                <w:bCs/>
                <w:sz w:val="20"/>
                <w:szCs w:val="20"/>
              </w:rPr>
              <w:t>(40.7)</w:t>
            </w:r>
          </w:p>
        </w:tc>
        <w:tc>
          <w:tcPr>
            <w:tcW w:w="1843" w:type="dxa"/>
            <w:tcBorders>
              <w:top w:val="nil"/>
              <w:left w:val="nil"/>
              <w:bottom w:val="nil"/>
              <w:right w:val="nil"/>
            </w:tcBorders>
            <w:shd w:val="clear" w:color="auto" w:fill="auto"/>
          </w:tcPr>
          <w:p w14:paraId="40A130E2" w14:textId="77777777" w:rsidR="00FF41AD" w:rsidRPr="009E1EF1" w:rsidRDefault="00FF41AD" w:rsidP="00FF41AD">
            <w:pPr>
              <w:ind w:left="-108"/>
              <w:jc w:val="right"/>
              <w:rPr>
                <w:rFonts w:ascii="Calibri" w:hAnsi="Calibri" w:cs="Times New Roman"/>
                <w:sz w:val="20"/>
                <w:szCs w:val="20"/>
              </w:rPr>
            </w:pPr>
            <w:r w:rsidRPr="009E1EF1">
              <w:rPr>
                <w:rFonts w:ascii="Calibri" w:hAnsi="Calibri" w:cs="Times New Roman"/>
                <w:sz w:val="20"/>
                <w:szCs w:val="20"/>
              </w:rPr>
              <w:t>(40.7)</w:t>
            </w:r>
          </w:p>
        </w:tc>
      </w:tr>
      <w:tr w:rsidR="00FF41AD" w:rsidRPr="009D0BDE" w14:paraId="6473B6C2" w14:textId="77777777" w:rsidTr="00C979E0">
        <w:trPr>
          <w:trHeight w:val="109"/>
        </w:trPr>
        <w:tc>
          <w:tcPr>
            <w:tcW w:w="5103" w:type="dxa"/>
            <w:tcBorders>
              <w:top w:val="nil"/>
              <w:left w:val="nil"/>
              <w:bottom w:val="nil"/>
              <w:right w:val="nil"/>
            </w:tcBorders>
          </w:tcPr>
          <w:p w14:paraId="7B7161C7" w14:textId="77777777" w:rsidR="00FF41AD" w:rsidRPr="009E1EF1" w:rsidRDefault="00FF41AD" w:rsidP="00FF41AD">
            <w:pPr>
              <w:ind w:left="-108"/>
              <w:rPr>
                <w:rFonts w:ascii="Calibri" w:hAnsi="Calibri" w:cs="Times New Roman"/>
                <w:sz w:val="20"/>
                <w:szCs w:val="20"/>
              </w:rPr>
            </w:pPr>
            <w:r w:rsidRPr="009E1EF1">
              <w:rPr>
                <w:rFonts w:ascii="Calibri" w:hAnsi="Calibri" w:cs="Times New Roman"/>
                <w:sz w:val="20"/>
                <w:szCs w:val="20"/>
              </w:rPr>
              <w:t>Shares held by employee benefit trust</w:t>
            </w:r>
          </w:p>
        </w:tc>
        <w:tc>
          <w:tcPr>
            <w:tcW w:w="567" w:type="dxa"/>
            <w:tcBorders>
              <w:top w:val="nil"/>
              <w:left w:val="nil"/>
              <w:bottom w:val="nil"/>
              <w:right w:val="nil"/>
            </w:tcBorders>
          </w:tcPr>
          <w:p w14:paraId="47C1036F" w14:textId="2C2FBCCD" w:rsidR="00FF41AD" w:rsidRPr="009E1EF1" w:rsidRDefault="003D52E3" w:rsidP="00FF41AD">
            <w:pPr>
              <w:ind w:left="-108"/>
              <w:jc w:val="center"/>
              <w:rPr>
                <w:rFonts w:ascii="Calibri" w:hAnsi="Calibri" w:cs="Times New Roman"/>
                <w:iCs/>
                <w:sz w:val="20"/>
                <w:szCs w:val="20"/>
              </w:rPr>
            </w:pPr>
            <w:r>
              <w:rPr>
                <w:rFonts w:ascii="Calibri" w:hAnsi="Calibri" w:cs="Times New Roman"/>
                <w:iCs/>
                <w:sz w:val="20"/>
                <w:szCs w:val="20"/>
              </w:rPr>
              <w:t>18</w:t>
            </w:r>
          </w:p>
        </w:tc>
        <w:tc>
          <w:tcPr>
            <w:tcW w:w="2127" w:type="dxa"/>
            <w:tcBorders>
              <w:top w:val="nil"/>
              <w:left w:val="nil"/>
              <w:bottom w:val="nil"/>
              <w:right w:val="nil"/>
            </w:tcBorders>
            <w:shd w:val="clear" w:color="auto" w:fill="auto"/>
          </w:tcPr>
          <w:p w14:paraId="52AD98B5" w14:textId="77777777" w:rsidR="00FF41AD" w:rsidRPr="009E1EF1" w:rsidRDefault="00FF41AD" w:rsidP="00FF41AD">
            <w:pPr>
              <w:ind w:left="-108"/>
              <w:jc w:val="right"/>
              <w:rPr>
                <w:rFonts w:ascii="Calibri" w:hAnsi="Calibri" w:cs="Times New Roman"/>
                <w:b/>
                <w:bCs/>
                <w:sz w:val="20"/>
                <w:szCs w:val="20"/>
              </w:rPr>
            </w:pPr>
            <w:r w:rsidRPr="009E1EF1">
              <w:rPr>
                <w:rFonts w:ascii="Calibri" w:hAnsi="Calibri" w:cs="Times New Roman"/>
                <w:b/>
                <w:bCs/>
                <w:sz w:val="20"/>
                <w:szCs w:val="20"/>
              </w:rPr>
              <w:t>(5.8)</w:t>
            </w:r>
          </w:p>
        </w:tc>
        <w:tc>
          <w:tcPr>
            <w:tcW w:w="1843" w:type="dxa"/>
            <w:tcBorders>
              <w:top w:val="nil"/>
              <w:left w:val="nil"/>
              <w:bottom w:val="nil"/>
              <w:right w:val="nil"/>
            </w:tcBorders>
            <w:shd w:val="clear" w:color="auto" w:fill="auto"/>
          </w:tcPr>
          <w:p w14:paraId="68C83A5B" w14:textId="77777777" w:rsidR="00FF41AD" w:rsidRPr="009E1EF1" w:rsidRDefault="00FF41AD" w:rsidP="00FF41AD">
            <w:pPr>
              <w:ind w:left="-108"/>
              <w:jc w:val="right"/>
              <w:rPr>
                <w:rFonts w:ascii="Calibri" w:hAnsi="Calibri" w:cs="Times New Roman"/>
                <w:sz w:val="20"/>
                <w:szCs w:val="20"/>
              </w:rPr>
            </w:pPr>
            <w:r w:rsidRPr="009E1EF1">
              <w:rPr>
                <w:rFonts w:ascii="Calibri" w:hAnsi="Calibri" w:cs="Times New Roman"/>
                <w:sz w:val="20"/>
                <w:szCs w:val="20"/>
              </w:rPr>
              <w:t>(6.1)</w:t>
            </w:r>
          </w:p>
        </w:tc>
      </w:tr>
      <w:tr w:rsidR="00B10F2C" w:rsidRPr="009D0BDE" w14:paraId="600886AB" w14:textId="77777777" w:rsidTr="00C979E0">
        <w:trPr>
          <w:trHeight w:val="109"/>
        </w:trPr>
        <w:tc>
          <w:tcPr>
            <w:tcW w:w="5103" w:type="dxa"/>
            <w:tcBorders>
              <w:top w:val="nil"/>
              <w:left w:val="nil"/>
              <w:bottom w:val="nil"/>
              <w:right w:val="nil"/>
            </w:tcBorders>
          </w:tcPr>
          <w:p w14:paraId="28A40E97" w14:textId="15E4E4FE" w:rsidR="00B10F2C" w:rsidRDefault="00B10F2C" w:rsidP="00FF41AD">
            <w:pPr>
              <w:ind w:left="-108"/>
              <w:rPr>
                <w:rFonts w:ascii="Calibri" w:hAnsi="Calibri" w:cs="Times New Roman"/>
                <w:sz w:val="20"/>
                <w:szCs w:val="20"/>
              </w:rPr>
            </w:pPr>
            <w:r>
              <w:rPr>
                <w:rFonts w:ascii="Calibri" w:hAnsi="Calibri" w:cs="Times New Roman"/>
                <w:sz w:val="20"/>
                <w:szCs w:val="20"/>
              </w:rPr>
              <w:t>Cash flow hedge reserve</w:t>
            </w:r>
          </w:p>
        </w:tc>
        <w:tc>
          <w:tcPr>
            <w:tcW w:w="567" w:type="dxa"/>
            <w:tcBorders>
              <w:top w:val="nil"/>
              <w:left w:val="nil"/>
              <w:bottom w:val="nil"/>
              <w:right w:val="nil"/>
            </w:tcBorders>
          </w:tcPr>
          <w:p w14:paraId="38D07007" w14:textId="4D2ACA8F" w:rsidR="00B10F2C" w:rsidRDefault="00B10F2C" w:rsidP="00FF41AD">
            <w:pPr>
              <w:ind w:left="-108"/>
              <w:jc w:val="center"/>
              <w:rPr>
                <w:rFonts w:ascii="Calibri" w:hAnsi="Calibri" w:cs="Times New Roman"/>
                <w:iCs/>
                <w:sz w:val="20"/>
                <w:szCs w:val="20"/>
              </w:rPr>
            </w:pPr>
          </w:p>
        </w:tc>
        <w:tc>
          <w:tcPr>
            <w:tcW w:w="2127" w:type="dxa"/>
            <w:tcBorders>
              <w:top w:val="nil"/>
              <w:left w:val="nil"/>
              <w:bottom w:val="nil"/>
              <w:right w:val="nil"/>
            </w:tcBorders>
            <w:shd w:val="clear" w:color="auto" w:fill="auto"/>
          </w:tcPr>
          <w:p w14:paraId="2F6686B9" w14:textId="4C84CCA9" w:rsidR="00B10F2C" w:rsidRDefault="00B10F2C" w:rsidP="00FF41AD">
            <w:pPr>
              <w:ind w:left="-108"/>
              <w:jc w:val="right"/>
              <w:rPr>
                <w:rFonts w:ascii="Calibri" w:hAnsi="Calibri" w:cs="Times New Roman"/>
                <w:b/>
                <w:bCs/>
                <w:sz w:val="20"/>
                <w:szCs w:val="20"/>
              </w:rPr>
            </w:pPr>
            <w:r>
              <w:rPr>
                <w:rFonts w:ascii="Calibri" w:hAnsi="Calibri" w:cs="Times New Roman"/>
                <w:b/>
                <w:bCs/>
                <w:sz w:val="20"/>
                <w:szCs w:val="20"/>
              </w:rPr>
              <w:t>(</w:t>
            </w:r>
            <w:r w:rsidR="002215B6">
              <w:rPr>
                <w:rFonts w:ascii="Calibri" w:hAnsi="Calibri" w:cs="Times New Roman"/>
                <w:b/>
                <w:bCs/>
                <w:sz w:val="20"/>
                <w:szCs w:val="20"/>
              </w:rPr>
              <w:t>10.3</w:t>
            </w:r>
            <w:r>
              <w:rPr>
                <w:rFonts w:ascii="Calibri" w:hAnsi="Calibri" w:cs="Times New Roman"/>
                <w:b/>
                <w:bCs/>
                <w:sz w:val="20"/>
                <w:szCs w:val="20"/>
              </w:rPr>
              <w:t>)</w:t>
            </w:r>
          </w:p>
        </w:tc>
        <w:tc>
          <w:tcPr>
            <w:tcW w:w="1843" w:type="dxa"/>
            <w:tcBorders>
              <w:top w:val="nil"/>
              <w:left w:val="nil"/>
              <w:bottom w:val="nil"/>
              <w:right w:val="nil"/>
            </w:tcBorders>
            <w:shd w:val="clear" w:color="auto" w:fill="auto"/>
          </w:tcPr>
          <w:p w14:paraId="0B4B3A4E" w14:textId="383DF996" w:rsidR="00B10F2C" w:rsidRDefault="00DE141E" w:rsidP="00FF41AD">
            <w:pPr>
              <w:ind w:left="-108"/>
              <w:jc w:val="right"/>
              <w:rPr>
                <w:rFonts w:ascii="Calibri" w:hAnsi="Calibri" w:cs="Times New Roman"/>
                <w:sz w:val="20"/>
                <w:szCs w:val="20"/>
              </w:rPr>
            </w:pPr>
            <w:r>
              <w:rPr>
                <w:rFonts w:ascii="Calibri" w:hAnsi="Calibri" w:cs="Times New Roman"/>
                <w:sz w:val="20"/>
                <w:szCs w:val="20"/>
              </w:rPr>
              <w:t>2.3</w:t>
            </w:r>
          </w:p>
        </w:tc>
      </w:tr>
      <w:tr w:rsidR="00BF7B8B" w:rsidRPr="009D0BDE" w14:paraId="341F323D" w14:textId="77777777" w:rsidTr="00C979E0">
        <w:trPr>
          <w:trHeight w:val="109"/>
        </w:trPr>
        <w:tc>
          <w:tcPr>
            <w:tcW w:w="5103" w:type="dxa"/>
            <w:tcBorders>
              <w:top w:val="nil"/>
              <w:left w:val="nil"/>
              <w:right w:val="nil"/>
            </w:tcBorders>
          </w:tcPr>
          <w:p w14:paraId="46371A6D" w14:textId="77777777" w:rsidR="00BF7B8B" w:rsidRPr="009E1EF1" w:rsidRDefault="00BF7B8B" w:rsidP="00BF7B8B">
            <w:pPr>
              <w:ind w:left="-108"/>
              <w:rPr>
                <w:rFonts w:ascii="Calibri" w:hAnsi="Calibri" w:cs="Times New Roman"/>
                <w:sz w:val="20"/>
                <w:szCs w:val="20"/>
              </w:rPr>
            </w:pPr>
            <w:r w:rsidRPr="009E1EF1">
              <w:rPr>
                <w:rFonts w:ascii="Calibri" w:hAnsi="Calibri" w:cs="Times New Roman"/>
                <w:sz w:val="20"/>
                <w:szCs w:val="20"/>
              </w:rPr>
              <w:t>Other reserves</w:t>
            </w:r>
          </w:p>
        </w:tc>
        <w:tc>
          <w:tcPr>
            <w:tcW w:w="567" w:type="dxa"/>
            <w:tcBorders>
              <w:top w:val="nil"/>
              <w:left w:val="nil"/>
              <w:right w:val="nil"/>
            </w:tcBorders>
          </w:tcPr>
          <w:p w14:paraId="4AFD9B4B" w14:textId="7DA9C116" w:rsidR="00BF7B8B" w:rsidRPr="009E1EF1" w:rsidRDefault="00BF7B8B" w:rsidP="00BF7B8B">
            <w:pPr>
              <w:ind w:left="-108"/>
              <w:jc w:val="center"/>
              <w:rPr>
                <w:rFonts w:ascii="Calibri" w:hAnsi="Calibri" w:cs="Times New Roman"/>
                <w:iCs/>
                <w:sz w:val="20"/>
                <w:szCs w:val="20"/>
              </w:rPr>
            </w:pPr>
          </w:p>
        </w:tc>
        <w:tc>
          <w:tcPr>
            <w:tcW w:w="2127" w:type="dxa"/>
            <w:tcBorders>
              <w:top w:val="nil"/>
              <w:left w:val="nil"/>
              <w:right w:val="nil"/>
            </w:tcBorders>
            <w:shd w:val="clear" w:color="auto" w:fill="auto"/>
          </w:tcPr>
          <w:p w14:paraId="7E3B61F6" w14:textId="72F4988D" w:rsidR="00BF7B8B" w:rsidRPr="009E1EF1" w:rsidRDefault="005E10AA" w:rsidP="00BF7B8B">
            <w:pPr>
              <w:ind w:left="-108"/>
              <w:jc w:val="right"/>
              <w:rPr>
                <w:rFonts w:ascii="Calibri" w:hAnsi="Calibri" w:cs="Times New Roman"/>
                <w:b/>
                <w:bCs/>
                <w:sz w:val="20"/>
                <w:szCs w:val="20"/>
              </w:rPr>
            </w:pPr>
            <w:r>
              <w:rPr>
                <w:rFonts w:ascii="Calibri" w:hAnsi="Calibri" w:cs="Times New Roman"/>
                <w:b/>
                <w:bCs/>
                <w:sz w:val="20"/>
                <w:szCs w:val="20"/>
              </w:rPr>
              <w:t>152.</w:t>
            </w:r>
            <w:r w:rsidR="00D85F59">
              <w:rPr>
                <w:rFonts w:ascii="Calibri" w:hAnsi="Calibri" w:cs="Times New Roman"/>
                <w:b/>
                <w:bCs/>
                <w:sz w:val="20"/>
                <w:szCs w:val="20"/>
              </w:rPr>
              <w:t>3</w:t>
            </w:r>
          </w:p>
        </w:tc>
        <w:tc>
          <w:tcPr>
            <w:tcW w:w="1843" w:type="dxa"/>
            <w:tcBorders>
              <w:top w:val="nil"/>
              <w:left w:val="nil"/>
              <w:right w:val="nil"/>
            </w:tcBorders>
            <w:shd w:val="clear" w:color="auto" w:fill="auto"/>
          </w:tcPr>
          <w:p w14:paraId="472A12C7" w14:textId="2E9EB6F3" w:rsidR="00BF7B8B" w:rsidRPr="009E1EF1" w:rsidRDefault="00DE141E" w:rsidP="00BF7B8B">
            <w:pPr>
              <w:ind w:left="-108"/>
              <w:jc w:val="right"/>
              <w:rPr>
                <w:rFonts w:ascii="Calibri" w:hAnsi="Calibri" w:cs="Times New Roman"/>
                <w:sz w:val="20"/>
                <w:szCs w:val="20"/>
              </w:rPr>
            </w:pPr>
            <w:r>
              <w:rPr>
                <w:rFonts w:ascii="Calibri" w:hAnsi="Calibri" w:cs="Times New Roman"/>
                <w:sz w:val="20"/>
                <w:szCs w:val="20"/>
              </w:rPr>
              <w:t>61.4</w:t>
            </w:r>
          </w:p>
        </w:tc>
      </w:tr>
      <w:tr w:rsidR="00BF7B8B" w:rsidRPr="009D0BDE" w14:paraId="42587359" w14:textId="77777777" w:rsidTr="00C979E0">
        <w:trPr>
          <w:trHeight w:val="225"/>
        </w:trPr>
        <w:tc>
          <w:tcPr>
            <w:tcW w:w="5103" w:type="dxa"/>
            <w:tcBorders>
              <w:top w:val="nil"/>
              <w:left w:val="nil"/>
              <w:bottom w:val="single" w:sz="4" w:space="0" w:color="auto"/>
              <w:right w:val="nil"/>
            </w:tcBorders>
          </w:tcPr>
          <w:p w14:paraId="2BD70EC0" w14:textId="77777777" w:rsidR="00BF7B8B" w:rsidRPr="009E1EF1" w:rsidRDefault="00BF7B8B" w:rsidP="00BF7B8B">
            <w:pPr>
              <w:ind w:left="-108"/>
              <w:rPr>
                <w:rFonts w:ascii="Calibri" w:hAnsi="Calibri" w:cs="Times New Roman"/>
                <w:sz w:val="20"/>
                <w:szCs w:val="20"/>
              </w:rPr>
            </w:pPr>
            <w:r w:rsidRPr="009E1EF1">
              <w:rPr>
                <w:rFonts w:ascii="Calibri" w:hAnsi="Calibri" w:cs="Times New Roman"/>
                <w:sz w:val="20"/>
                <w:szCs w:val="20"/>
              </w:rPr>
              <w:t>Retained earnings</w:t>
            </w:r>
          </w:p>
        </w:tc>
        <w:tc>
          <w:tcPr>
            <w:tcW w:w="567" w:type="dxa"/>
            <w:tcBorders>
              <w:top w:val="nil"/>
              <w:left w:val="nil"/>
              <w:bottom w:val="single" w:sz="4" w:space="0" w:color="auto"/>
              <w:right w:val="nil"/>
            </w:tcBorders>
          </w:tcPr>
          <w:p w14:paraId="745DA540" w14:textId="746173D5" w:rsidR="00BF7B8B" w:rsidRPr="009E1EF1" w:rsidRDefault="00BF7B8B" w:rsidP="00BF7B8B">
            <w:pPr>
              <w:ind w:left="-108"/>
              <w:jc w:val="center"/>
              <w:rPr>
                <w:rFonts w:ascii="Calibri" w:hAnsi="Calibri" w:cs="Times New Roman"/>
                <w:iCs/>
                <w:sz w:val="20"/>
                <w:szCs w:val="20"/>
              </w:rPr>
            </w:pPr>
          </w:p>
        </w:tc>
        <w:tc>
          <w:tcPr>
            <w:tcW w:w="2127" w:type="dxa"/>
            <w:tcBorders>
              <w:top w:val="nil"/>
              <w:left w:val="nil"/>
              <w:bottom w:val="single" w:sz="4" w:space="0" w:color="auto"/>
              <w:right w:val="nil"/>
            </w:tcBorders>
          </w:tcPr>
          <w:p w14:paraId="47998FB8" w14:textId="1630CC51" w:rsidR="00BF7B8B" w:rsidRPr="009E1EF1" w:rsidRDefault="007B4D1D" w:rsidP="00BF7B8B">
            <w:pPr>
              <w:ind w:left="-108"/>
              <w:jc w:val="right"/>
              <w:rPr>
                <w:rFonts w:ascii="Calibri" w:hAnsi="Calibri" w:cs="Times New Roman"/>
                <w:b/>
                <w:bCs/>
                <w:sz w:val="20"/>
                <w:szCs w:val="20"/>
              </w:rPr>
            </w:pPr>
            <w:r>
              <w:rPr>
                <w:rFonts w:ascii="Calibri" w:hAnsi="Calibri" w:cs="Times New Roman"/>
                <w:b/>
                <w:bCs/>
                <w:sz w:val="20"/>
                <w:szCs w:val="20"/>
              </w:rPr>
              <w:t>405.0</w:t>
            </w:r>
          </w:p>
        </w:tc>
        <w:tc>
          <w:tcPr>
            <w:tcW w:w="1843" w:type="dxa"/>
            <w:tcBorders>
              <w:top w:val="nil"/>
              <w:left w:val="nil"/>
              <w:bottom w:val="single" w:sz="4" w:space="0" w:color="auto"/>
              <w:right w:val="nil"/>
            </w:tcBorders>
            <w:shd w:val="clear" w:color="auto" w:fill="auto"/>
          </w:tcPr>
          <w:p w14:paraId="692B6F44" w14:textId="77777777" w:rsidR="00BF7B8B" w:rsidRPr="009E1EF1" w:rsidRDefault="00BF7B8B" w:rsidP="00BF7B8B">
            <w:pPr>
              <w:ind w:left="-108"/>
              <w:jc w:val="right"/>
              <w:rPr>
                <w:rFonts w:ascii="Calibri" w:hAnsi="Calibri" w:cs="Times New Roman"/>
                <w:sz w:val="20"/>
                <w:szCs w:val="20"/>
              </w:rPr>
            </w:pPr>
            <w:r w:rsidRPr="009E1EF1">
              <w:rPr>
                <w:rFonts w:ascii="Calibri" w:hAnsi="Calibri" w:cs="Times New Roman"/>
                <w:sz w:val="20"/>
                <w:szCs w:val="20"/>
              </w:rPr>
              <w:t>3,539.5</w:t>
            </w:r>
          </w:p>
        </w:tc>
      </w:tr>
      <w:tr w:rsidR="00BF7B8B" w:rsidRPr="009D0BDE" w14:paraId="5994B076" w14:textId="77777777" w:rsidTr="00C979E0">
        <w:trPr>
          <w:trHeight w:val="225"/>
        </w:trPr>
        <w:tc>
          <w:tcPr>
            <w:tcW w:w="5103" w:type="dxa"/>
            <w:tcBorders>
              <w:top w:val="single" w:sz="4" w:space="0" w:color="auto"/>
              <w:left w:val="nil"/>
              <w:right w:val="nil"/>
            </w:tcBorders>
          </w:tcPr>
          <w:p w14:paraId="564DE988" w14:textId="77777777" w:rsidR="00BF7B8B" w:rsidRPr="009E1EF1" w:rsidRDefault="00BF7B8B" w:rsidP="00BF7B8B">
            <w:pPr>
              <w:ind w:left="-108"/>
              <w:rPr>
                <w:rFonts w:ascii="Calibri" w:hAnsi="Calibri" w:cs="Times New Roman"/>
                <w:b/>
                <w:sz w:val="20"/>
                <w:szCs w:val="20"/>
              </w:rPr>
            </w:pPr>
            <w:r w:rsidRPr="009E1EF1">
              <w:rPr>
                <w:rFonts w:ascii="Calibri" w:hAnsi="Calibri" w:cs="Times New Roman"/>
                <w:b/>
                <w:sz w:val="20"/>
                <w:szCs w:val="20"/>
              </w:rPr>
              <w:t>Equity attributable to owners of the parent</w:t>
            </w:r>
          </w:p>
        </w:tc>
        <w:tc>
          <w:tcPr>
            <w:tcW w:w="567" w:type="dxa"/>
            <w:tcBorders>
              <w:top w:val="single" w:sz="4" w:space="0" w:color="auto"/>
              <w:left w:val="nil"/>
              <w:right w:val="nil"/>
            </w:tcBorders>
          </w:tcPr>
          <w:p w14:paraId="0604FC33" w14:textId="77777777" w:rsidR="00BF7B8B" w:rsidRPr="009E1EF1" w:rsidRDefault="00BF7B8B" w:rsidP="00BF7B8B">
            <w:pPr>
              <w:ind w:left="-108"/>
              <w:jc w:val="center"/>
              <w:rPr>
                <w:rFonts w:ascii="Calibri" w:hAnsi="Calibri" w:cs="Times New Roman"/>
                <w:iCs/>
                <w:sz w:val="20"/>
                <w:szCs w:val="20"/>
              </w:rPr>
            </w:pPr>
          </w:p>
        </w:tc>
        <w:tc>
          <w:tcPr>
            <w:tcW w:w="2127" w:type="dxa"/>
            <w:tcBorders>
              <w:top w:val="single" w:sz="4" w:space="0" w:color="auto"/>
              <w:left w:val="nil"/>
              <w:right w:val="nil"/>
            </w:tcBorders>
          </w:tcPr>
          <w:p w14:paraId="084BD253" w14:textId="00729635" w:rsidR="00BF7B8B" w:rsidRPr="009E1EF1" w:rsidRDefault="005E10AA" w:rsidP="00BF7B8B">
            <w:pPr>
              <w:ind w:left="-108"/>
              <w:jc w:val="right"/>
              <w:rPr>
                <w:rFonts w:ascii="Calibri" w:hAnsi="Calibri" w:cs="Times New Roman"/>
                <w:b/>
                <w:bCs/>
                <w:sz w:val="20"/>
                <w:szCs w:val="20"/>
              </w:rPr>
            </w:pPr>
            <w:r>
              <w:rPr>
                <w:rFonts w:ascii="Calibri" w:hAnsi="Calibri" w:cs="Times New Roman"/>
                <w:b/>
                <w:bCs/>
                <w:sz w:val="20"/>
                <w:szCs w:val="20"/>
              </w:rPr>
              <w:t>10,</w:t>
            </w:r>
            <w:r w:rsidR="007B4D1D">
              <w:rPr>
                <w:rFonts w:ascii="Calibri" w:hAnsi="Calibri" w:cs="Times New Roman"/>
                <w:b/>
                <w:bCs/>
                <w:sz w:val="20"/>
                <w:szCs w:val="20"/>
              </w:rPr>
              <w:t>965.1</w:t>
            </w:r>
          </w:p>
        </w:tc>
        <w:tc>
          <w:tcPr>
            <w:tcW w:w="1843" w:type="dxa"/>
            <w:tcBorders>
              <w:top w:val="single" w:sz="4" w:space="0" w:color="auto"/>
              <w:left w:val="nil"/>
              <w:right w:val="nil"/>
            </w:tcBorders>
            <w:shd w:val="clear" w:color="auto" w:fill="auto"/>
          </w:tcPr>
          <w:p w14:paraId="5FD06A8E" w14:textId="77777777" w:rsidR="00BF7B8B" w:rsidRPr="009E1EF1" w:rsidRDefault="00BF7B8B" w:rsidP="00BF7B8B">
            <w:pPr>
              <w:ind w:left="-108"/>
              <w:jc w:val="right"/>
              <w:rPr>
                <w:rFonts w:ascii="Calibri" w:hAnsi="Calibri" w:cs="Times New Roman"/>
                <w:sz w:val="20"/>
                <w:szCs w:val="20"/>
              </w:rPr>
            </w:pPr>
            <w:r w:rsidRPr="009E1EF1">
              <w:rPr>
                <w:rFonts w:ascii="Calibri" w:hAnsi="Calibri" w:cs="Times New Roman"/>
                <w:sz w:val="20"/>
                <w:szCs w:val="20"/>
              </w:rPr>
              <w:t>3,984.7</w:t>
            </w:r>
          </w:p>
        </w:tc>
      </w:tr>
      <w:tr w:rsidR="00BF7B8B" w:rsidRPr="009D0BDE" w14:paraId="6A988660" w14:textId="77777777" w:rsidTr="00C979E0">
        <w:trPr>
          <w:trHeight w:val="109"/>
        </w:trPr>
        <w:tc>
          <w:tcPr>
            <w:tcW w:w="5103" w:type="dxa"/>
            <w:tcBorders>
              <w:top w:val="nil"/>
              <w:left w:val="nil"/>
              <w:bottom w:val="nil"/>
              <w:right w:val="nil"/>
            </w:tcBorders>
          </w:tcPr>
          <w:p w14:paraId="384287C5" w14:textId="77777777" w:rsidR="00BF7B8B" w:rsidRPr="009E1EF1" w:rsidRDefault="00BF7B8B" w:rsidP="00BF7B8B">
            <w:pPr>
              <w:ind w:left="-108"/>
              <w:rPr>
                <w:rFonts w:ascii="Calibri" w:hAnsi="Calibri" w:cs="Times New Roman"/>
                <w:sz w:val="20"/>
                <w:szCs w:val="20"/>
              </w:rPr>
            </w:pPr>
            <w:r w:rsidRPr="009E1EF1">
              <w:rPr>
                <w:rFonts w:ascii="Calibri" w:hAnsi="Calibri" w:cs="Times New Roman"/>
                <w:sz w:val="20"/>
                <w:szCs w:val="20"/>
              </w:rPr>
              <w:t>Non-controlling interest</w:t>
            </w:r>
          </w:p>
        </w:tc>
        <w:tc>
          <w:tcPr>
            <w:tcW w:w="567" w:type="dxa"/>
            <w:tcBorders>
              <w:top w:val="nil"/>
              <w:left w:val="nil"/>
              <w:bottom w:val="nil"/>
              <w:right w:val="nil"/>
            </w:tcBorders>
          </w:tcPr>
          <w:p w14:paraId="6B5F4F6E" w14:textId="1A8A872C" w:rsidR="00BF7B8B" w:rsidRPr="009E1EF1" w:rsidRDefault="00FD6005" w:rsidP="00BF7B8B">
            <w:pPr>
              <w:ind w:left="-108"/>
              <w:jc w:val="center"/>
              <w:rPr>
                <w:rFonts w:ascii="Calibri" w:hAnsi="Calibri" w:cs="Times New Roman"/>
                <w:iCs/>
                <w:sz w:val="20"/>
                <w:szCs w:val="20"/>
              </w:rPr>
            </w:pPr>
            <w:r>
              <w:rPr>
                <w:rFonts w:ascii="Calibri" w:hAnsi="Calibri" w:cs="Times New Roman"/>
                <w:iCs/>
                <w:sz w:val="20"/>
                <w:szCs w:val="20"/>
              </w:rPr>
              <w:t>1</w:t>
            </w:r>
            <w:r w:rsidR="009D13C3">
              <w:rPr>
                <w:rFonts w:ascii="Calibri" w:hAnsi="Calibri" w:cs="Times New Roman"/>
                <w:iCs/>
                <w:sz w:val="20"/>
                <w:szCs w:val="20"/>
              </w:rPr>
              <w:t>8</w:t>
            </w:r>
          </w:p>
        </w:tc>
        <w:tc>
          <w:tcPr>
            <w:tcW w:w="2127" w:type="dxa"/>
            <w:tcBorders>
              <w:top w:val="nil"/>
              <w:left w:val="nil"/>
              <w:bottom w:val="nil"/>
              <w:right w:val="nil"/>
            </w:tcBorders>
            <w:shd w:val="clear" w:color="auto" w:fill="auto"/>
          </w:tcPr>
          <w:p w14:paraId="42771803" w14:textId="7B15019D" w:rsidR="00BF7B8B" w:rsidRPr="009E1EF1" w:rsidRDefault="002D43FF" w:rsidP="00BF7B8B">
            <w:pPr>
              <w:ind w:left="-108"/>
              <w:jc w:val="right"/>
              <w:rPr>
                <w:rFonts w:ascii="Calibri" w:hAnsi="Calibri" w:cs="Times New Roman"/>
                <w:b/>
                <w:bCs/>
                <w:sz w:val="20"/>
                <w:szCs w:val="20"/>
              </w:rPr>
            </w:pPr>
            <w:r w:rsidRPr="009E1EF1">
              <w:rPr>
                <w:rFonts w:ascii="Calibri" w:hAnsi="Calibri" w:cs="Times New Roman"/>
                <w:b/>
                <w:bCs/>
                <w:sz w:val="20"/>
                <w:szCs w:val="20"/>
              </w:rPr>
              <w:t>30.</w:t>
            </w:r>
            <w:r w:rsidR="00C550D9">
              <w:rPr>
                <w:rFonts w:ascii="Calibri" w:hAnsi="Calibri" w:cs="Times New Roman"/>
                <w:b/>
                <w:bCs/>
                <w:sz w:val="20"/>
                <w:szCs w:val="20"/>
              </w:rPr>
              <w:t>8</w:t>
            </w:r>
          </w:p>
        </w:tc>
        <w:tc>
          <w:tcPr>
            <w:tcW w:w="1843" w:type="dxa"/>
            <w:tcBorders>
              <w:top w:val="nil"/>
              <w:left w:val="nil"/>
              <w:bottom w:val="nil"/>
              <w:right w:val="nil"/>
            </w:tcBorders>
            <w:shd w:val="clear" w:color="auto" w:fill="auto"/>
          </w:tcPr>
          <w:p w14:paraId="6DE0F80A" w14:textId="77777777" w:rsidR="00BF7B8B" w:rsidRPr="009E1EF1" w:rsidRDefault="00BF7B8B" w:rsidP="00BF7B8B">
            <w:pPr>
              <w:ind w:left="-108"/>
              <w:jc w:val="right"/>
              <w:rPr>
                <w:rFonts w:ascii="Calibri" w:hAnsi="Calibri" w:cs="Times New Roman"/>
                <w:sz w:val="20"/>
                <w:szCs w:val="20"/>
              </w:rPr>
            </w:pPr>
            <w:r w:rsidRPr="009E1EF1">
              <w:rPr>
                <w:rFonts w:ascii="Calibri" w:hAnsi="Calibri" w:cs="Times New Roman"/>
                <w:sz w:val="20"/>
                <w:szCs w:val="20"/>
              </w:rPr>
              <w:t>204.9</w:t>
            </w:r>
          </w:p>
        </w:tc>
      </w:tr>
      <w:tr w:rsidR="00BF7B8B" w:rsidRPr="009D0BDE" w14:paraId="2A514B71" w14:textId="77777777" w:rsidTr="00C979E0">
        <w:trPr>
          <w:trHeight w:val="241"/>
        </w:trPr>
        <w:tc>
          <w:tcPr>
            <w:tcW w:w="5103" w:type="dxa"/>
            <w:tcBorders>
              <w:top w:val="single" w:sz="4" w:space="0" w:color="auto"/>
              <w:left w:val="nil"/>
              <w:right w:val="nil"/>
            </w:tcBorders>
          </w:tcPr>
          <w:p w14:paraId="7867FCB2" w14:textId="77777777" w:rsidR="00BF7B8B" w:rsidRPr="009E1EF1" w:rsidRDefault="00BF7B8B" w:rsidP="00BF7B8B">
            <w:pPr>
              <w:ind w:left="-108"/>
              <w:rPr>
                <w:rFonts w:ascii="Calibri" w:hAnsi="Calibri" w:cs="Times New Roman"/>
                <w:sz w:val="20"/>
                <w:szCs w:val="20"/>
              </w:rPr>
            </w:pPr>
            <w:r w:rsidRPr="009E1EF1">
              <w:rPr>
                <w:rFonts w:ascii="Calibri" w:hAnsi="Calibri" w:cs="Times New Roman"/>
                <w:b/>
                <w:bCs/>
                <w:sz w:val="20"/>
                <w:szCs w:val="20"/>
              </w:rPr>
              <w:t xml:space="preserve">Total equity </w:t>
            </w:r>
          </w:p>
        </w:tc>
        <w:tc>
          <w:tcPr>
            <w:tcW w:w="567" w:type="dxa"/>
            <w:tcBorders>
              <w:top w:val="single" w:sz="4" w:space="0" w:color="auto"/>
              <w:left w:val="nil"/>
              <w:right w:val="nil"/>
            </w:tcBorders>
          </w:tcPr>
          <w:p w14:paraId="4856211D" w14:textId="77777777" w:rsidR="00BF7B8B" w:rsidRPr="009E1EF1" w:rsidRDefault="00BF7B8B" w:rsidP="00BF7B8B">
            <w:pPr>
              <w:ind w:left="-108"/>
              <w:jc w:val="center"/>
              <w:rPr>
                <w:rFonts w:ascii="Calibri" w:hAnsi="Calibri" w:cs="Times New Roman"/>
                <w:iCs/>
                <w:sz w:val="20"/>
                <w:szCs w:val="20"/>
              </w:rPr>
            </w:pPr>
          </w:p>
        </w:tc>
        <w:tc>
          <w:tcPr>
            <w:tcW w:w="2127" w:type="dxa"/>
            <w:tcBorders>
              <w:top w:val="single" w:sz="4" w:space="0" w:color="auto"/>
              <w:left w:val="nil"/>
              <w:right w:val="nil"/>
            </w:tcBorders>
          </w:tcPr>
          <w:p w14:paraId="2B413778" w14:textId="46F91697" w:rsidR="00BF7B8B" w:rsidRPr="009E1EF1" w:rsidRDefault="005E10AA" w:rsidP="00BF7B8B">
            <w:pPr>
              <w:ind w:left="-108"/>
              <w:jc w:val="right"/>
              <w:rPr>
                <w:rFonts w:ascii="Calibri" w:hAnsi="Calibri" w:cs="Times New Roman"/>
                <w:b/>
                <w:bCs/>
                <w:sz w:val="20"/>
                <w:szCs w:val="20"/>
              </w:rPr>
            </w:pPr>
            <w:r>
              <w:rPr>
                <w:rFonts w:ascii="Calibri" w:hAnsi="Calibri" w:cs="Times New Roman"/>
                <w:b/>
                <w:bCs/>
                <w:sz w:val="20"/>
                <w:szCs w:val="20"/>
              </w:rPr>
              <w:t>10,995.</w:t>
            </w:r>
            <w:r w:rsidR="007B4D1D">
              <w:rPr>
                <w:rFonts w:ascii="Calibri" w:hAnsi="Calibri" w:cs="Times New Roman"/>
                <w:b/>
                <w:bCs/>
                <w:sz w:val="20"/>
                <w:szCs w:val="20"/>
              </w:rPr>
              <w:t>9</w:t>
            </w:r>
          </w:p>
        </w:tc>
        <w:tc>
          <w:tcPr>
            <w:tcW w:w="1843" w:type="dxa"/>
            <w:tcBorders>
              <w:top w:val="single" w:sz="4" w:space="0" w:color="auto"/>
              <w:left w:val="nil"/>
              <w:right w:val="nil"/>
            </w:tcBorders>
            <w:shd w:val="clear" w:color="auto" w:fill="auto"/>
          </w:tcPr>
          <w:p w14:paraId="7FF9B993" w14:textId="77777777" w:rsidR="00BF7B8B" w:rsidRPr="009E1EF1" w:rsidRDefault="00BF7B8B" w:rsidP="00BF7B8B">
            <w:pPr>
              <w:ind w:left="-108"/>
              <w:jc w:val="right"/>
              <w:rPr>
                <w:rFonts w:ascii="Calibri" w:hAnsi="Calibri" w:cs="Times New Roman"/>
                <w:sz w:val="20"/>
                <w:szCs w:val="20"/>
              </w:rPr>
            </w:pPr>
            <w:r w:rsidRPr="009E1EF1">
              <w:rPr>
                <w:rFonts w:ascii="Calibri" w:hAnsi="Calibri" w:cs="Times New Roman"/>
                <w:sz w:val="20"/>
                <w:szCs w:val="20"/>
              </w:rPr>
              <w:t>4,189.6</w:t>
            </w:r>
          </w:p>
        </w:tc>
      </w:tr>
      <w:bookmarkEnd w:id="21"/>
      <w:tr w:rsidR="00BF7B8B" w:rsidRPr="009D0BDE" w14:paraId="49F9C4DF" w14:textId="77777777" w:rsidTr="00B845F4">
        <w:trPr>
          <w:trHeight w:val="214"/>
        </w:trPr>
        <w:tc>
          <w:tcPr>
            <w:tcW w:w="5103" w:type="dxa"/>
            <w:tcBorders>
              <w:top w:val="single" w:sz="4" w:space="0" w:color="auto"/>
              <w:left w:val="nil"/>
              <w:bottom w:val="nil"/>
              <w:right w:val="nil"/>
            </w:tcBorders>
            <w:shd w:val="clear" w:color="auto" w:fill="auto"/>
          </w:tcPr>
          <w:p w14:paraId="127957CC" w14:textId="481CB70C" w:rsidR="00BF7B8B" w:rsidRPr="009E1EF1" w:rsidRDefault="00907FFA" w:rsidP="00175698">
            <w:pPr>
              <w:ind w:left="-108"/>
              <w:rPr>
                <w:rFonts w:ascii="Calibri" w:hAnsi="Calibri" w:cs="Times New Roman"/>
                <w:b/>
                <w:bCs/>
                <w:sz w:val="20"/>
                <w:szCs w:val="20"/>
              </w:rPr>
            </w:pPr>
            <w:r>
              <w:rPr>
                <w:rFonts w:ascii="Calibri" w:hAnsi="Calibri" w:cs="Times New Roman"/>
                <w:b/>
                <w:bCs/>
                <w:sz w:val="20"/>
                <w:szCs w:val="20"/>
              </w:rPr>
              <w:t>L</w:t>
            </w:r>
            <w:r w:rsidR="00BF7B8B" w:rsidRPr="009E1EF1">
              <w:rPr>
                <w:rFonts w:ascii="Calibri" w:hAnsi="Calibri" w:cs="Times New Roman"/>
                <w:b/>
                <w:bCs/>
                <w:sz w:val="20"/>
                <w:szCs w:val="20"/>
              </w:rPr>
              <w:t>iabilities</w:t>
            </w:r>
          </w:p>
        </w:tc>
        <w:tc>
          <w:tcPr>
            <w:tcW w:w="567" w:type="dxa"/>
            <w:tcBorders>
              <w:top w:val="single" w:sz="4" w:space="0" w:color="auto"/>
              <w:left w:val="nil"/>
              <w:bottom w:val="nil"/>
              <w:right w:val="nil"/>
            </w:tcBorders>
          </w:tcPr>
          <w:p w14:paraId="5429F4AA" w14:textId="77777777" w:rsidR="00BF7B8B" w:rsidRPr="009E1EF1" w:rsidRDefault="00BF7B8B" w:rsidP="00B845F4">
            <w:pPr>
              <w:rPr>
                <w:rFonts w:ascii="Calibri" w:hAnsi="Calibri" w:cs="Times New Roman"/>
                <w:iCs/>
                <w:sz w:val="20"/>
                <w:szCs w:val="20"/>
              </w:rPr>
            </w:pPr>
          </w:p>
        </w:tc>
        <w:tc>
          <w:tcPr>
            <w:tcW w:w="2127" w:type="dxa"/>
            <w:tcBorders>
              <w:top w:val="single" w:sz="4" w:space="0" w:color="auto"/>
              <w:left w:val="nil"/>
              <w:right w:val="nil"/>
            </w:tcBorders>
          </w:tcPr>
          <w:p w14:paraId="689C0981" w14:textId="77777777" w:rsidR="00BF7B8B" w:rsidRPr="009E1EF1" w:rsidRDefault="00BF7B8B" w:rsidP="00BF7B8B">
            <w:pPr>
              <w:ind w:left="-108"/>
              <w:jc w:val="right"/>
              <w:rPr>
                <w:rFonts w:ascii="Calibri" w:hAnsi="Calibri" w:cs="Times New Roman"/>
                <w:b/>
                <w:bCs/>
                <w:sz w:val="20"/>
                <w:szCs w:val="20"/>
              </w:rPr>
            </w:pPr>
          </w:p>
        </w:tc>
        <w:tc>
          <w:tcPr>
            <w:tcW w:w="1843" w:type="dxa"/>
            <w:tcBorders>
              <w:top w:val="single" w:sz="4" w:space="0" w:color="auto"/>
              <w:left w:val="nil"/>
              <w:right w:val="nil"/>
            </w:tcBorders>
            <w:shd w:val="clear" w:color="auto" w:fill="auto"/>
          </w:tcPr>
          <w:p w14:paraId="45257B58" w14:textId="77777777" w:rsidR="00BF7B8B" w:rsidRPr="009E1EF1" w:rsidRDefault="00BF7B8B" w:rsidP="00BF7B8B">
            <w:pPr>
              <w:ind w:left="-108"/>
              <w:jc w:val="right"/>
              <w:rPr>
                <w:rFonts w:ascii="Calibri" w:hAnsi="Calibri" w:cs="Times New Roman"/>
                <w:sz w:val="20"/>
                <w:szCs w:val="20"/>
              </w:rPr>
            </w:pPr>
          </w:p>
        </w:tc>
      </w:tr>
      <w:tr w:rsidR="00E771FC" w:rsidRPr="009D0BDE" w14:paraId="71462493" w14:textId="77777777" w:rsidTr="00C43FF7">
        <w:trPr>
          <w:trHeight w:val="185"/>
        </w:trPr>
        <w:tc>
          <w:tcPr>
            <w:tcW w:w="5103" w:type="dxa"/>
            <w:tcBorders>
              <w:top w:val="nil"/>
              <w:left w:val="nil"/>
              <w:bottom w:val="nil"/>
              <w:right w:val="nil"/>
            </w:tcBorders>
            <w:shd w:val="clear" w:color="auto" w:fill="auto"/>
          </w:tcPr>
          <w:p w14:paraId="0E027A0E"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Trade and other payables</w:t>
            </w:r>
          </w:p>
        </w:tc>
        <w:tc>
          <w:tcPr>
            <w:tcW w:w="567" w:type="dxa"/>
            <w:tcBorders>
              <w:top w:val="nil"/>
              <w:left w:val="nil"/>
              <w:bottom w:val="nil"/>
              <w:right w:val="nil"/>
            </w:tcBorders>
          </w:tcPr>
          <w:p w14:paraId="101112CD" w14:textId="3E6AD1CD" w:rsidR="00E771FC" w:rsidRPr="009E1EF1" w:rsidRDefault="00E771FC" w:rsidP="00E771FC">
            <w:pPr>
              <w:ind w:left="-108"/>
              <w:jc w:val="center"/>
              <w:rPr>
                <w:rFonts w:ascii="Calibri" w:hAnsi="Calibri" w:cs="Times New Roman"/>
                <w:iCs/>
                <w:sz w:val="20"/>
                <w:szCs w:val="20"/>
              </w:rPr>
            </w:pPr>
            <w:r w:rsidRPr="000C31F2">
              <w:rPr>
                <w:rFonts w:ascii="Calibri" w:hAnsi="Calibri" w:cs="Times New Roman"/>
                <w:iCs/>
                <w:sz w:val="20"/>
                <w:szCs w:val="20"/>
              </w:rPr>
              <w:t>1</w:t>
            </w:r>
            <w:r w:rsidR="003D52E3">
              <w:rPr>
                <w:rFonts w:ascii="Calibri" w:hAnsi="Calibri" w:cs="Times New Roman"/>
                <w:iCs/>
                <w:sz w:val="20"/>
                <w:szCs w:val="20"/>
              </w:rPr>
              <w:t>4</w:t>
            </w:r>
          </w:p>
        </w:tc>
        <w:tc>
          <w:tcPr>
            <w:tcW w:w="2127" w:type="dxa"/>
          </w:tcPr>
          <w:p w14:paraId="7A0B0049" w14:textId="259128F7" w:rsidR="00E771FC" w:rsidRPr="009E1EF1" w:rsidRDefault="007110B5" w:rsidP="00E771FC">
            <w:pPr>
              <w:ind w:left="-108"/>
              <w:jc w:val="right"/>
              <w:rPr>
                <w:rFonts w:ascii="Calibri" w:hAnsi="Calibri" w:cs="Times New Roman"/>
                <w:b/>
                <w:bCs/>
                <w:sz w:val="20"/>
                <w:szCs w:val="20"/>
              </w:rPr>
            </w:pPr>
            <w:r>
              <w:rPr>
                <w:rFonts w:ascii="Calibri" w:hAnsi="Calibri" w:cs="Times New Roman"/>
                <w:b/>
                <w:bCs/>
                <w:sz w:val="20"/>
                <w:szCs w:val="20"/>
              </w:rPr>
              <w:t>1,03</w:t>
            </w:r>
            <w:r w:rsidR="002B5F87">
              <w:rPr>
                <w:rFonts w:ascii="Calibri" w:hAnsi="Calibri" w:cs="Times New Roman"/>
                <w:b/>
                <w:bCs/>
                <w:sz w:val="20"/>
                <w:szCs w:val="20"/>
              </w:rPr>
              <w:t>3</w:t>
            </w:r>
            <w:r>
              <w:rPr>
                <w:rFonts w:ascii="Calibri" w:hAnsi="Calibri" w:cs="Times New Roman"/>
                <w:b/>
                <w:bCs/>
                <w:sz w:val="20"/>
                <w:szCs w:val="20"/>
              </w:rPr>
              <w:t>.0</w:t>
            </w:r>
          </w:p>
        </w:tc>
        <w:tc>
          <w:tcPr>
            <w:tcW w:w="1843" w:type="dxa"/>
            <w:tcBorders>
              <w:left w:val="nil"/>
              <w:right w:val="nil"/>
            </w:tcBorders>
            <w:shd w:val="clear" w:color="auto" w:fill="auto"/>
          </w:tcPr>
          <w:p w14:paraId="1316EB1B" w14:textId="0B777E8F" w:rsidR="00E771FC" w:rsidRPr="009E1EF1" w:rsidRDefault="00E771FC" w:rsidP="00E771FC">
            <w:pPr>
              <w:ind w:left="-108"/>
              <w:jc w:val="right"/>
              <w:rPr>
                <w:rFonts w:ascii="Calibri" w:hAnsi="Calibri" w:cs="Times New Roman"/>
                <w:sz w:val="20"/>
                <w:szCs w:val="20"/>
              </w:rPr>
            </w:pPr>
            <w:r w:rsidRPr="007110B5">
              <w:rPr>
                <w:rFonts w:ascii="Calibri" w:hAnsi="Calibri" w:cs="Times New Roman"/>
                <w:sz w:val="20"/>
                <w:szCs w:val="20"/>
              </w:rPr>
              <w:t>369.6</w:t>
            </w:r>
          </w:p>
        </w:tc>
      </w:tr>
      <w:tr w:rsidR="00E771FC" w:rsidRPr="009D0BDE" w14:paraId="20482F23" w14:textId="77777777" w:rsidTr="00C43FF7">
        <w:trPr>
          <w:trHeight w:val="185"/>
        </w:trPr>
        <w:tc>
          <w:tcPr>
            <w:tcW w:w="5103" w:type="dxa"/>
            <w:tcBorders>
              <w:top w:val="nil"/>
              <w:left w:val="nil"/>
              <w:bottom w:val="nil"/>
              <w:right w:val="nil"/>
            </w:tcBorders>
            <w:shd w:val="clear" w:color="auto" w:fill="auto"/>
          </w:tcPr>
          <w:p w14:paraId="2AF61D54"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Customer balances</w:t>
            </w:r>
          </w:p>
        </w:tc>
        <w:tc>
          <w:tcPr>
            <w:tcW w:w="567" w:type="dxa"/>
            <w:tcBorders>
              <w:top w:val="nil"/>
              <w:left w:val="nil"/>
              <w:bottom w:val="nil"/>
              <w:right w:val="nil"/>
            </w:tcBorders>
          </w:tcPr>
          <w:p w14:paraId="3ECFF828" w14:textId="59A5A28C" w:rsidR="00E771FC" w:rsidRPr="009E1EF1" w:rsidRDefault="00E771FC" w:rsidP="00E771FC">
            <w:pPr>
              <w:ind w:left="-108"/>
              <w:jc w:val="center"/>
              <w:rPr>
                <w:rFonts w:ascii="Calibri" w:hAnsi="Calibri" w:cs="Times New Roman"/>
                <w:iCs/>
                <w:sz w:val="20"/>
                <w:szCs w:val="20"/>
              </w:rPr>
            </w:pPr>
          </w:p>
        </w:tc>
        <w:tc>
          <w:tcPr>
            <w:tcW w:w="2127" w:type="dxa"/>
          </w:tcPr>
          <w:p w14:paraId="4B6FEBCD" w14:textId="4D5CCF9D" w:rsidR="00E771FC" w:rsidRPr="009E1EF1" w:rsidRDefault="00E771FC" w:rsidP="00E771FC">
            <w:pPr>
              <w:ind w:left="-108"/>
              <w:jc w:val="right"/>
              <w:rPr>
                <w:rFonts w:ascii="Calibri" w:hAnsi="Calibri" w:cs="Times New Roman"/>
                <w:b/>
                <w:bCs/>
                <w:sz w:val="20"/>
                <w:szCs w:val="20"/>
              </w:rPr>
            </w:pPr>
            <w:r>
              <w:rPr>
                <w:rFonts w:ascii="Calibri" w:hAnsi="Calibri" w:cs="Times New Roman"/>
                <w:b/>
                <w:bCs/>
                <w:sz w:val="20"/>
                <w:szCs w:val="20"/>
              </w:rPr>
              <w:t>643.4</w:t>
            </w:r>
          </w:p>
        </w:tc>
        <w:tc>
          <w:tcPr>
            <w:tcW w:w="1843" w:type="dxa"/>
            <w:tcBorders>
              <w:left w:val="nil"/>
              <w:right w:val="nil"/>
            </w:tcBorders>
            <w:shd w:val="clear" w:color="auto" w:fill="auto"/>
          </w:tcPr>
          <w:p w14:paraId="1FB5E613"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179.2</w:t>
            </w:r>
          </w:p>
        </w:tc>
      </w:tr>
      <w:tr w:rsidR="00E771FC" w:rsidRPr="009D0BDE" w14:paraId="191001E4" w14:textId="77777777" w:rsidTr="00C43FF7">
        <w:trPr>
          <w:trHeight w:val="80"/>
        </w:trPr>
        <w:tc>
          <w:tcPr>
            <w:tcW w:w="5103" w:type="dxa"/>
            <w:tcBorders>
              <w:top w:val="nil"/>
              <w:left w:val="nil"/>
              <w:bottom w:val="nil"/>
              <w:right w:val="nil"/>
            </w:tcBorders>
            <w:shd w:val="clear" w:color="auto" w:fill="auto"/>
          </w:tcPr>
          <w:p w14:paraId="0C450917"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Derivative financial liabilities</w:t>
            </w:r>
          </w:p>
        </w:tc>
        <w:tc>
          <w:tcPr>
            <w:tcW w:w="567" w:type="dxa"/>
            <w:tcBorders>
              <w:top w:val="nil"/>
              <w:left w:val="nil"/>
              <w:bottom w:val="nil"/>
              <w:right w:val="nil"/>
            </w:tcBorders>
          </w:tcPr>
          <w:p w14:paraId="4F7A73BF" w14:textId="22FF6A55" w:rsidR="00E771FC" w:rsidRPr="009E1EF1" w:rsidRDefault="003D52E3" w:rsidP="00E771FC">
            <w:pPr>
              <w:ind w:left="-108"/>
              <w:jc w:val="center"/>
              <w:rPr>
                <w:rFonts w:ascii="Calibri" w:hAnsi="Calibri" w:cs="Times New Roman"/>
                <w:iCs/>
                <w:sz w:val="20"/>
                <w:szCs w:val="20"/>
              </w:rPr>
            </w:pPr>
            <w:r>
              <w:rPr>
                <w:rFonts w:ascii="Calibri" w:hAnsi="Calibri" w:cs="Times New Roman"/>
                <w:iCs/>
                <w:sz w:val="20"/>
                <w:szCs w:val="20"/>
              </w:rPr>
              <w:t>17</w:t>
            </w:r>
          </w:p>
        </w:tc>
        <w:tc>
          <w:tcPr>
            <w:tcW w:w="2127" w:type="dxa"/>
          </w:tcPr>
          <w:p w14:paraId="27B74FAA" w14:textId="07EDD7AE" w:rsidR="00E771FC" w:rsidRPr="009E1EF1" w:rsidRDefault="001C099F" w:rsidP="00E771FC">
            <w:pPr>
              <w:ind w:left="-108"/>
              <w:jc w:val="right"/>
              <w:rPr>
                <w:rFonts w:ascii="Calibri" w:hAnsi="Calibri" w:cs="Times New Roman"/>
                <w:b/>
                <w:bCs/>
                <w:sz w:val="20"/>
                <w:szCs w:val="20"/>
              </w:rPr>
            </w:pPr>
            <w:r>
              <w:rPr>
                <w:rFonts w:ascii="Calibri" w:hAnsi="Calibri" w:cs="Times New Roman"/>
                <w:b/>
                <w:bCs/>
                <w:sz w:val="20"/>
                <w:szCs w:val="20"/>
              </w:rPr>
              <w:t>150.9</w:t>
            </w:r>
          </w:p>
        </w:tc>
        <w:tc>
          <w:tcPr>
            <w:tcW w:w="1843" w:type="dxa"/>
            <w:tcBorders>
              <w:top w:val="nil"/>
              <w:left w:val="nil"/>
              <w:right w:val="nil"/>
            </w:tcBorders>
            <w:shd w:val="clear" w:color="auto" w:fill="auto"/>
          </w:tcPr>
          <w:p w14:paraId="3E77E81A"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20.4</w:t>
            </w:r>
          </w:p>
        </w:tc>
      </w:tr>
      <w:tr w:rsidR="00E771FC" w:rsidRPr="009D0BDE" w14:paraId="76677E52" w14:textId="77777777" w:rsidTr="00C43FF7">
        <w:trPr>
          <w:trHeight w:val="80"/>
        </w:trPr>
        <w:tc>
          <w:tcPr>
            <w:tcW w:w="5103" w:type="dxa"/>
            <w:tcBorders>
              <w:top w:val="nil"/>
              <w:left w:val="nil"/>
              <w:bottom w:val="nil"/>
              <w:right w:val="nil"/>
            </w:tcBorders>
            <w:shd w:val="clear" w:color="auto" w:fill="auto"/>
          </w:tcPr>
          <w:p w14:paraId="16255681"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Provisions</w:t>
            </w:r>
          </w:p>
        </w:tc>
        <w:tc>
          <w:tcPr>
            <w:tcW w:w="567" w:type="dxa"/>
            <w:tcBorders>
              <w:top w:val="nil"/>
              <w:left w:val="nil"/>
              <w:bottom w:val="nil"/>
              <w:right w:val="nil"/>
            </w:tcBorders>
          </w:tcPr>
          <w:p w14:paraId="31746210" w14:textId="3B9F15F2" w:rsidR="00E771FC" w:rsidRPr="009E1EF1" w:rsidRDefault="003D52E3" w:rsidP="00E771FC">
            <w:pPr>
              <w:ind w:left="-108"/>
              <w:jc w:val="center"/>
              <w:rPr>
                <w:rFonts w:ascii="Calibri" w:hAnsi="Calibri" w:cs="Times New Roman"/>
                <w:iCs/>
                <w:sz w:val="20"/>
                <w:szCs w:val="20"/>
              </w:rPr>
            </w:pPr>
            <w:r>
              <w:rPr>
                <w:rFonts w:ascii="Calibri" w:hAnsi="Calibri" w:cs="Times New Roman"/>
                <w:iCs/>
                <w:sz w:val="20"/>
                <w:szCs w:val="20"/>
              </w:rPr>
              <w:t>15</w:t>
            </w:r>
          </w:p>
        </w:tc>
        <w:tc>
          <w:tcPr>
            <w:tcW w:w="2127" w:type="dxa"/>
          </w:tcPr>
          <w:p w14:paraId="58E2D96D" w14:textId="5B243BA8" w:rsidR="00E771FC" w:rsidRPr="009E1EF1" w:rsidRDefault="00E771FC" w:rsidP="00E771FC">
            <w:pPr>
              <w:ind w:left="-108"/>
              <w:jc w:val="right"/>
              <w:rPr>
                <w:rFonts w:ascii="Calibri" w:hAnsi="Calibri" w:cs="Times New Roman"/>
                <w:b/>
                <w:bCs/>
                <w:sz w:val="20"/>
                <w:szCs w:val="20"/>
              </w:rPr>
            </w:pPr>
            <w:r>
              <w:rPr>
                <w:rFonts w:ascii="Calibri" w:hAnsi="Calibri" w:cs="Times New Roman"/>
                <w:b/>
                <w:bCs/>
                <w:sz w:val="20"/>
                <w:szCs w:val="20"/>
              </w:rPr>
              <w:t>14.3</w:t>
            </w:r>
          </w:p>
        </w:tc>
        <w:tc>
          <w:tcPr>
            <w:tcW w:w="1843" w:type="dxa"/>
            <w:tcBorders>
              <w:top w:val="nil"/>
              <w:left w:val="nil"/>
              <w:right w:val="nil"/>
            </w:tcBorders>
            <w:shd w:val="clear" w:color="auto" w:fill="auto"/>
          </w:tcPr>
          <w:p w14:paraId="11BC0DBB"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2.9</w:t>
            </w:r>
          </w:p>
        </w:tc>
      </w:tr>
      <w:tr w:rsidR="00E771FC" w:rsidRPr="009D0BDE" w14:paraId="489A446E" w14:textId="77777777" w:rsidTr="00C43FF7">
        <w:trPr>
          <w:trHeight w:val="225"/>
        </w:trPr>
        <w:tc>
          <w:tcPr>
            <w:tcW w:w="5103" w:type="dxa"/>
            <w:tcBorders>
              <w:top w:val="nil"/>
              <w:left w:val="nil"/>
              <w:right w:val="nil"/>
            </w:tcBorders>
            <w:shd w:val="clear" w:color="auto" w:fill="auto"/>
          </w:tcPr>
          <w:p w14:paraId="7B660340" w14:textId="77777777" w:rsidR="00E771FC" w:rsidRPr="009E1EF1" w:rsidRDefault="00E771FC" w:rsidP="00E771FC">
            <w:pPr>
              <w:ind w:left="-108"/>
              <w:rPr>
                <w:rFonts w:ascii="Calibri" w:hAnsi="Calibri" w:cs="Times New Roman"/>
                <w:b/>
                <w:bCs/>
                <w:sz w:val="20"/>
                <w:szCs w:val="20"/>
              </w:rPr>
            </w:pPr>
            <w:r w:rsidRPr="009E1EF1">
              <w:rPr>
                <w:rFonts w:ascii="Calibri" w:hAnsi="Calibri" w:cs="Times New Roman"/>
                <w:sz w:val="20"/>
                <w:szCs w:val="20"/>
              </w:rPr>
              <w:t>Current tax payable</w:t>
            </w:r>
          </w:p>
        </w:tc>
        <w:tc>
          <w:tcPr>
            <w:tcW w:w="567" w:type="dxa"/>
            <w:tcBorders>
              <w:top w:val="nil"/>
              <w:left w:val="nil"/>
              <w:right w:val="nil"/>
            </w:tcBorders>
          </w:tcPr>
          <w:p w14:paraId="1397AB02" w14:textId="7CF28991" w:rsidR="00E771FC" w:rsidRPr="00114FBB" w:rsidRDefault="00E771FC" w:rsidP="00E771FC">
            <w:pPr>
              <w:ind w:left="-108"/>
              <w:jc w:val="center"/>
              <w:rPr>
                <w:rFonts w:ascii="Calibri" w:hAnsi="Calibri" w:cs="Times New Roman"/>
                <w:iCs/>
                <w:sz w:val="20"/>
                <w:szCs w:val="20"/>
              </w:rPr>
            </w:pPr>
          </w:p>
        </w:tc>
        <w:tc>
          <w:tcPr>
            <w:tcW w:w="2127" w:type="dxa"/>
          </w:tcPr>
          <w:p w14:paraId="3C882FD6" w14:textId="5CE4868E" w:rsidR="00E771FC" w:rsidRPr="009E1EF1" w:rsidRDefault="00A81661" w:rsidP="00E771FC">
            <w:pPr>
              <w:ind w:left="-108"/>
              <w:jc w:val="right"/>
              <w:rPr>
                <w:rFonts w:ascii="Calibri" w:hAnsi="Calibri" w:cs="Times New Roman"/>
                <w:b/>
                <w:bCs/>
                <w:sz w:val="20"/>
                <w:szCs w:val="20"/>
              </w:rPr>
            </w:pPr>
            <w:r>
              <w:rPr>
                <w:rFonts w:ascii="Calibri" w:hAnsi="Calibri" w:cs="Times New Roman"/>
                <w:b/>
                <w:bCs/>
                <w:sz w:val="20"/>
                <w:szCs w:val="20"/>
              </w:rPr>
              <w:t>41.0</w:t>
            </w:r>
          </w:p>
        </w:tc>
        <w:tc>
          <w:tcPr>
            <w:tcW w:w="1843" w:type="dxa"/>
            <w:tcBorders>
              <w:left w:val="nil"/>
              <w:right w:val="nil"/>
            </w:tcBorders>
            <w:shd w:val="clear" w:color="auto" w:fill="auto"/>
          </w:tcPr>
          <w:p w14:paraId="4FA002DA"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20.0</w:t>
            </w:r>
          </w:p>
        </w:tc>
      </w:tr>
      <w:tr w:rsidR="00E771FC" w:rsidRPr="009D0BDE" w14:paraId="5853BD99" w14:textId="77777777" w:rsidTr="00C43FF7">
        <w:trPr>
          <w:trHeight w:val="227"/>
        </w:trPr>
        <w:tc>
          <w:tcPr>
            <w:tcW w:w="5103" w:type="dxa"/>
            <w:tcBorders>
              <w:left w:val="nil"/>
              <w:right w:val="nil"/>
            </w:tcBorders>
            <w:shd w:val="clear" w:color="auto" w:fill="auto"/>
          </w:tcPr>
          <w:p w14:paraId="614004A1" w14:textId="77777777" w:rsidR="00E771FC" w:rsidRPr="009E1EF1" w:rsidRDefault="00E771FC" w:rsidP="00E771FC">
            <w:pPr>
              <w:ind w:left="-108"/>
              <w:rPr>
                <w:rFonts w:ascii="Calibri" w:hAnsi="Calibri" w:cs="Times New Roman"/>
                <w:bCs/>
                <w:sz w:val="20"/>
                <w:szCs w:val="20"/>
              </w:rPr>
            </w:pPr>
            <w:r w:rsidRPr="009E1EF1">
              <w:rPr>
                <w:rFonts w:ascii="Calibri" w:hAnsi="Calibri" w:cs="Times New Roman"/>
                <w:bCs/>
                <w:sz w:val="20"/>
                <w:szCs w:val="20"/>
              </w:rPr>
              <w:t>Lease liabilities</w:t>
            </w:r>
          </w:p>
        </w:tc>
        <w:tc>
          <w:tcPr>
            <w:tcW w:w="567" w:type="dxa"/>
            <w:tcBorders>
              <w:left w:val="nil"/>
              <w:right w:val="nil"/>
            </w:tcBorders>
          </w:tcPr>
          <w:p w14:paraId="6FFE7811" w14:textId="6119C14D" w:rsidR="00E771FC" w:rsidRPr="00C75D34" w:rsidRDefault="00E771FC" w:rsidP="00E771FC">
            <w:pPr>
              <w:ind w:left="-108"/>
              <w:jc w:val="center"/>
              <w:rPr>
                <w:rFonts w:ascii="Calibri" w:hAnsi="Calibri" w:cs="Times New Roman"/>
                <w:iCs/>
                <w:sz w:val="20"/>
                <w:szCs w:val="20"/>
              </w:rPr>
            </w:pPr>
          </w:p>
        </w:tc>
        <w:tc>
          <w:tcPr>
            <w:tcW w:w="2127" w:type="dxa"/>
          </w:tcPr>
          <w:p w14:paraId="10510D61" w14:textId="265E9A2D" w:rsidR="00E771FC" w:rsidRPr="009E1EF1" w:rsidRDefault="00E771FC" w:rsidP="00E771FC">
            <w:pPr>
              <w:ind w:left="-108"/>
              <w:jc w:val="right"/>
              <w:rPr>
                <w:rFonts w:ascii="Calibri" w:hAnsi="Calibri" w:cs="Times New Roman"/>
                <w:b/>
                <w:bCs/>
                <w:sz w:val="20"/>
                <w:szCs w:val="20"/>
              </w:rPr>
            </w:pPr>
            <w:r>
              <w:rPr>
                <w:rFonts w:ascii="Calibri" w:hAnsi="Calibri" w:cs="Times New Roman"/>
                <w:b/>
                <w:bCs/>
                <w:sz w:val="20"/>
                <w:szCs w:val="20"/>
              </w:rPr>
              <w:t>48.3</w:t>
            </w:r>
          </w:p>
        </w:tc>
        <w:tc>
          <w:tcPr>
            <w:tcW w:w="1843" w:type="dxa"/>
            <w:tcBorders>
              <w:left w:val="nil"/>
              <w:right w:val="nil"/>
            </w:tcBorders>
            <w:shd w:val="clear" w:color="auto" w:fill="auto"/>
          </w:tcPr>
          <w:p w14:paraId="107AF69E"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38.4</w:t>
            </w:r>
          </w:p>
        </w:tc>
      </w:tr>
      <w:tr w:rsidR="00E771FC" w:rsidRPr="009D0BDE" w14:paraId="708898D7" w14:textId="77777777" w:rsidTr="00B845F4">
        <w:trPr>
          <w:trHeight w:val="227"/>
        </w:trPr>
        <w:tc>
          <w:tcPr>
            <w:tcW w:w="5103" w:type="dxa"/>
            <w:tcBorders>
              <w:left w:val="nil"/>
              <w:bottom w:val="single" w:sz="4" w:space="0" w:color="auto"/>
              <w:right w:val="nil"/>
            </w:tcBorders>
            <w:shd w:val="clear" w:color="auto" w:fill="auto"/>
          </w:tcPr>
          <w:p w14:paraId="1F9D8B3F" w14:textId="77777777" w:rsidR="00E771FC" w:rsidRPr="009E1EF1" w:rsidRDefault="00E771FC" w:rsidP="00E771FC">
            <w:pPr>
              <w:ind w:left="-108"/>
              <w:rPr>
                <w:rFonts w:ascii="Calibri" w:hAnsi="Calibri" w:cs="Times New Roman"/>
                <w:bCs/>
                <w:sz w:val="20"/>
                <w:szCs w:val="20"/>
              </w:rPr>
            </w:pPr>
            <w:r w:rsidRPr="009E1EF1">
              <w:rPr>
                <w:rFonts w:ascii="Calibri" w:hAnsi="Calibri" w:cs="Times New Roman"/>
                <w:bCs/>
                <w:sz w:val="20"/>
                <w:szCs w:val="20"/>
              </w:rPr>
              <w:t>Borrowings</w:t>
            </w:r>
          </w:p>
        </w:tc>
        <w:tc>
          <w:tcPr>
            <w:tcW w:w="567" w:type="dxa"/>
            <w:tcBorders>
              <w:left w:val="nil"/>
              <w:bottom w:val="single" w:sz="4" w:space="0" w:color="auto"/>
              <w:right w:val="nil"/>
            </w:tcBorders>
          </w:tcPr>
          <w:p w14:paraId="79F3C29B" w14:textId="34197F64" w:rsidR="00E771FC" w:rsidRPr="00C75D34" w:rsidRDefault="003D52E3" w:rsidP="00E771FC">
            <w:pPr>
              <w:ind w:left="-108"/>
              <w:jc w:val="center"/>
              <w:rPr>
                <w:rFonts w:ascii="Calibri" w:hAnsi="Calibri" w:cs="Times New Roman"/>
                <w:iCs/>
                <w:sz w:val="20"/>
                <w:szCs w:val="20"/>
              </w:rPr>
            </w:pPr>
            <w:r>
              <w:rPr>
                <w:rFonts w:ascii="Calibri" w:hAnsi="Calibri" w:cs="Times New Roman"/>
                <w:iCs/>
                <w:sz w:val="20"/>
                <w:szCs w:val="20"/>
              </w:rPr>
              <w:t>16</w:t>
            </w:r>
          </w:p>
        </w:tc>
        <w:tc>
          <w:tcPr>
            <w:tcW w:w="2127" w:type="dxa"/>
            <w:tcBorders>
              <w:top w:val="nil"/>
              <w:left w:val="nil"/>
              <w:bottom w:val="single" w:sz="4" w:space="0" w:color="auto"/>
              <w:right w:val="nil"/>
            </w:tcBorders>
          </w:tcPr>
          <w:p w14:paraId="177DA288" w14:textId="3476AABF" w:rsidR="00E771FC" w:rsidRPr="009E1EF1" w:rsidRDefault="00E771FC" w:rsidP="00E771FC">
            <w:pPr>
              <w:ind w:left="-108"/>
              <w:jc w:val="right"/>
              <w:rPr>
                <w:rFonts w:ascii="Calibri" w:hAnsi="Calibri" w:cs="Times New Roman"/>
                <w:b/>
                <w:bCs/>
                <w:sz w:val="20"/>
                <w:szCs w:val="20"/>
              </w:rPr>
            </w:pPr>
            <w:r>
              <w:rPr>
                <w:rFonts w:ascii="Calibri" w:hAnsi="Calibri" w:cs="Times New Roman"/>
                <w:b/>
                <w:bCs/>
                <w:sz w:val="20"/>
                <w:szCs w:val="20"/>
              </w:rPr>
              <w:t>50.8</w:t>
            </w:r>
          </w:p>
        </w:tc>
        <w:tc>
          <w:tcPr>
            <w:tcW w:w="1843" w:type="dxa"/>
            <w:tcBorders>
              <w:left w:val="nil"/>
              <w:bottom w:val="single" w:sz="4" w:space="0" w:color="auto"/>
              <w:right w:val="nil"/>
            </w:tcBorders>
            <w:shd w:val="clear" w:color="auto" w:fill="auto"/>
          </w:tcPr>
          <w:p w14:paraId="49D0F660"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255.0</w:t>
            </w:r>
          </w:p>
        </w:tc>
      </w:tr>
      <w:tr w:rsidR="00E771FC" w:rsidRPr="009D0BDE" w14:paraId="6E235BF6" w14:textId="77777777" w:rsidTr="00B845F4">
        <w:trPr>
          <w:trHeight w:val="227"/>
        </w:trPr>
        <w:tc>
          <w:tcPr>
            <w:tcW w:w="5103" w:type="dxa"/>
            <w:tcBorders>
              <w:top w:val="single" w:sz="4" w:space="0" w:color="auto"/>
              <w:left w:val="nil"/>
              <w:bottom w:val="single" w:sz="4" w:space="0" w:color="auto"/>
              <w:right w:val="nil"/>
            </w:tcBorders>
            <w:shd w:val="clear" w:color="auto" w:fill="auto"/>
          </w:tcPr>
          <w:p w14:paraId="435C5363" w14:textId="77777777" w:rsidR="00E771FC" w:rsidRPr="009E1EF1" w:rsidRDefault="00E771FC" w:rsidP="00E771FC">
            <w:pPr>
              <w:ind w:left="-108"/>
              <w:rPr>
                <w:rFonts w:ascii="Calibri" w:hAnsi="Calibri" w:cs="Times New Roman"/>
                <w:b/>
                <w:bCs/>
                <w:sz w:val="20"/>
                <w:szCs w:val="20"/>
              </w:rPr>
            </w:pPr>
            <w:r w:rsidRPr="009E1EF1">
              <w:rPr>
                <w:rFonts w:ascii="Calibri" w:hAnsi="Calibri" w:cs="Times New Roman"/>
                <w:b/>
                <w:bCs/>
                <w:sz w:val="20"/>
                <w:szCs w:val="20"/>
              </w:rPr>
              <w:t>Total current liabilities</w:t>
            </w:r>
          </w:p>
        </w:tc>
        <w:tc>
          <w:tcPr>
            <w:tcW w:w="567" w:type="dxa"/>
            <w:tcBorders>
              <w:top w:val="single" w:sz="4" w:space="0" w:color="auto"/>
              <w:left w:val="nil"/>
              <w:bottom w:val="single" w:sz="4" w:space="0" w:color="auto"/>
              <w:right w:val="nil"/>
            </w:tcBorders>
          </w:tcPr>
          <w:p w14:paraId="47F7CA5E" w14:textId="77777777" w:rsidR="00E771FC" w:rsidRPr="00114FBB" w:rsidRDefault="00E771FC" w:rsidP="00E771FC">
            <w:pPr>
              <w:ind w:left="-108"/>
              <w:jc w:val="center"/>
              <w:rPr>
                <w:rFonts w:ascii="Calibri" w:hAnsi="Calibri" w:cs="Times New Roman"/>
                <w:iCs/>
                <w:sz w:val="20"/>
                <w:szCs w:val="20"/>
              </w:rPr>
            </w:pPr>
          </w:p>
        </w:tc>
        <w:tc>
          <w:tcPr>
            <w:tcW w:w="2127" w:type="dxa"/>
            <w:tcBorders>
              <w:top w:val="single" w:sz="4" w:space="0" w:color="auto"/>
              <w:left w:val="nil"/>
              <w:bottom w:val="single" w:sz="4" w:space="0" w:color="auto"/>
              <w:right w:val="nil"/>
            </w:tcBorders>
          </w:tcPr>
          <w:p w14:paraId="081B43FB" w14:textId="07D3DB0F" w:rsidR="00E771FC" w:rsidRPr="009E1EF1" w:rsidRDefault="001C099F" w:rsidP="00E771FC">
            <w:pPr>
              <w:ind w:left="-108"/>
              <w:jc w:val="right"/>
              <w:rPr>
                <w:rFonts w:ascii="Calibri" w:hAnsi="Calibri" w:cs="Times New Roman"/>
                <w:b/>
                <w:bCs/>
                <w:sz w:val="20"/>
                <w:szCs w:val="20"/>
              </w:rPr>
            </w:pPr>
            <w:r>
              <w:rPr>
                <w:rFonts w:ascii="Calibri" w:hAnsi="Calibri" w:cs="Times New Roman"/>
                <w:b/>
                <w:bCs/>
                <w:sz w:val="20"/>
                <w:szCs w:val="20"/>
              </w:rPr>
              <w:t>1,981.7</w:t>
            </w:r>
          </w:p>
        </w:tc>
        <w:tc>
          <w:tcPr>
            <w:tcW w:w="1843" w:type="dxa"/>
            <w:tcBorders>
              <w:top w:val="single" w:sz="4" w:space="0" w:color="auto"/>
              <w:left w:val="nil"/>
              <w:bottom w:val="single" w:sz="4" w:space="0" w:color="auto"/>
              <w:right w:val="nil"/>
            </w:tcBorders>
            <w:shd w:val="clear" w:color="auto" w:fill="auto"/>
          </w:tcPr>
          <w:p w14:paraId="190BA0C5" w14:textId="023EF42B"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885.5</w:t>
            </w:r>
          </w:p>
        </w:tc>
      </w:tr>
      <w:tr w:rsidR="00E771FC" w:rsidRPr="009D0BDE" w14:paraId="4488668F" w14:textId="77777777" w:rsidTr="002232DB">
        <w:tc>
          <w:tcPr>
            <w:tcW w:w="5103" w:type="dxa"/>
            <w:tcBorders>
              <w:top w:val="single" w:sz="4" w:space="0" w:color="auto"/>
              <w:left w:val="nil"/>
              <w:right w:val="nil"/>
            </w:tcBorders>
            <w:shd w:val="clear" w:color="auto" w:fill="auto"/>
          </w:tcPr>
          <w:p w14:paraId="7320DEB6" w14:textId="77777777" w:rsidR="00E771FC" w:rsidRPr="009E1EF1" w:rsidRDefault="00E771FC" w:rsidP="00E771FC">
            <w:pPr>
              <w:ind w:left="-108"/>
              <w:rPr>
                <w:rFonts w:ascii="Calibri" w:hAnsi="Calibri" w:cs="Times New Roman"/>
                <w:bCs/>
                <w:sz w:val="20"/>
                <w:szCs w:val="20"/>
              </w:rPr>
            </w:pPr>
            <w:r w:rsidRPr="009E1EF1">
              <w:rPr>
                <w:rFonts w:ascii="Calibri" w:hAnsi="Calibri" w:cs="Times New Roman"/>
                <w:bCs/>
                <w:sz w:val="20"/>
                <w:szCs w:val="20"/>
              </w:rPr>
              <w:t>Trade and other payables</w:t>
            </w:r>
          </w:p>
        </w:tc>
        <w:tc>
          <w:tcPr>
            <w:tcW w:w="567" w:type="dxa"/>
            <w:tcBorders>
              <w:top w:val="single" w:sz="4" w:space="0" w:color="auto"/>
              <w:left w:val="nil"/>
              <w:right w:val="nil"/>
            </w:tcBorders>
          </w:tcPr>
          <w:p w14:paraId="4F0CF383" w14:textId="5138DFB1" w:rsidR="00E771FC" w:rsidRPr="00C75D34" w:rsidRDefault="003D52E3" w:rsidP="00E771FC">
            <w:pPr>
              <w:ind w:left="-108"/>
              <w:jc w:val="center"/>
              <w:rPr>
                <w:rFonts w:ascii="Calibri" w:hAnsi="Calibri" w:cs="Times New Roman"/>
                <w:iCs/>
                <w:sz w:val="20"/>
                <w:szCs w:val="20"/>
              </w:rPr>
            </w:pPr>
            <w:r>
              <w:rPr>
                <w:rFonts w:ascii="Calibri" w:hAnsi="Calibri" w:cs="Times New Roman"/>
                <w:iCs/>
                <w:sz w:val="20"/>
                <w:szCs w:val="20"/>
              </w:rPr>
              <w:t>14</w:t>
            </w:r>
          </w:p>
        </w:tc>
        <w:tc>
          <w:tcPr>
            <w:tcW w:w="2127" w:type="dxa"/>
            <w:tcBorders>
              <w:top w:val="single" w:sz="4" w:space="0" w:color="auto"/>
            </w:tcBorders>
          </w:tcPr>
          <w:p w14:paraId="3EE6CB1F" w14:textId="450215AB" w:rsidR="00E771FC" w:rsidRPr="009E1EF1" w:rsidRDefault="00E771FC" w:rsidP="00E771FC">
            <w:pPr>
              <w:ind w:left="-108"/>
              <w:jc w:val="right"/>
              <w:rPr>
                <w:rFonts w:ascii="Calibri" w:hAnsi="Calibri" w:cs="Times New Roman"/>
                <w:b/>
                <w:bCs/>
                <w:sz w:val="20"/>
                <w:szCs w:val="20"/>
              </w:rPr>
            </w:pPr>
            <w:r>
              <w:rPr>
                <w:rFonts w:ascii="Calibri" w:hAnsi="Calibri" w:cs="Times New Roman"/>
                <w:b/>
                <w:bCs/>
                <w:sz w:val="20"/>
                <w:szCs w:val="20"/>
              </w:rPr>
              <w:t>14.6</w:t>
            </w:r>
          </w:p>
        </w:tc>
        <w:tc>
          <w:tcPr>
            <w:tcW w:w="1843" w:type="dxa"/>
            <w:tcBorders>
              <w:top w:val="single" w:sz="4" w:space="0" w:color="auto"/>
              <w:left w:val="nil"/>
              <w:right w:val="nil"/>
            </w:tcBorders>
            <w:shd w:val="clear" w:color="auto" w:fill="auto"/>
          </w:tcPr>
          <w:p w14:paraId="370B38A2"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11.5</w:t>
            </w:r>
          </w:p>
        </w:tc>
      </w:tr>
      <w:tr w:rsidR="00E771FC" w:rsidRPr="009D0BDE" w14:paraId="10F86D96" w14:textId="77777777" w:rsidTr="00C43FF7">
        <w:trPr>
          <w:trHeight w:val="80"/>
        </w:trPr>
        <w:tc>
          <w:tcPr>
            <w:tcW w:w="5103" w:type="dxa"/>
            <w:tcBorders>
              <w:top w:val="nil"/>
              <w:left w:val="nil"/>
              <w:bottom w:val="nil"/>
              <w:right w:val="nil"/>
            </w:tcBorders>
            <w:shd w:val="clear" w:color="auto" w:fill="auto"/>
          </w:tcPr>
          <w:p w14:paraId="3FD34F45"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Derivative financial liabilities</w:t>
            </w:r>
          </w:p>
        </w:tc>
        <w:tc>
          <w:tcPr>
            <w:tcW w:w="567" w:type="dxa"/>
            <w:tcBorders>
              <w:top w:val="nil"/>
              <w:left w:val="nil"/>
              <w:bottom w:val="nil"/>
              <w:right w:val="nil"/>
            </w:tcBorders>
          </w:tcPr>
          <w:p w14:paraId="2894E34F" w14:textId="0DEA6444" w:rsidR="00E771FC" w:rsidRPr="00C75D34" w:rsidRDefault="003D52E3" w:rsidP="00E771FC">
            <w:pPr>
              <w:ind w:left="-108"/>
              <w:jc w:val="center"/>
              <w:rPr>
                <w:rFonts w:ascii="Calibri" w:hAnsi="Calibri" w:cs="Times New Roman"/>
                <w:iCs/>
                <w:sz w:val="20"/>
                <w:szCs w:val="20"/>
              </w:rPr>
            </w:pPr>
            <w:r>
              <w:rPr>
                <w:rFonts w:ascii="Calibri" w:hAnsi="Calibri" w:cs="Times New Roman"/>
                <w:iCs/>
                <w:sz w:val="20"/>
                <w:szCs w:val="20"/>
              </w:rPr>
              <w:t>17</w:t>
            </w:r>
          </w:p>
        </w:tc>
        <w:tc>
          <w:tcPr>
            <w:tcW w:w="2127" w:type="dxa"/>
          </w:tcPr>
          <w:p w14:paraId="72E10DFC" w14:textId="6587861E" w:rsidR="00E771FC" w:rsidRPr="009E1EF1" w:rsidRDefault="001C099F" w:rsidP="00E771FC">
            <w:pPr>
              <w:ind w:left="-108"/>
              <w:jc w:val="right"/>
              <w:rPr>
                <w:rFonts w:ascii="Calibri" w:hAnsi="Calibri" w:cs="Times New Roman"/>
                <w:b/>
                <w:bCs/>
                <w:sz w:val="20"/>
                <w:szCs w:val="20"/>
              </w:rPr>
            </w:pPr>
            <w:r>
              <w:rPr>
                <w:rFonts w:ascii="Calibri" w:hAnsi="Calibri" w:cs="Times New Roman"/>
                <w:b/>
                <w:bCs/>
                <w:sz w:val="20"/>
                <w:szCs w:val="20"/>
              </w:rPr>
              <w:t>102.3</w:t>
            </w:r>
          </w:p>
        </w:tc>
        <w:tc>
          <w:tcPr>
            <w:tcW w:w="1843" w:type="dxa"/>
            <w:tcBorders>
              <w:top w:val="nil"/>
              <w:left w:val="nil"/>
              <w:right w:val="nil"/>
            </w:tcBorders>
            <w:shd w:val="clear" w:color="auto" w:fill="auto"/>
          </w:tcPr>
          <w:p w14:paraId="3EE276E8"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0.7</w:t>
            </w:r>
          </w:p>
        </w:tc>
      </w:tr>
      <w:tr w:rsidR="00E771FC" w:rsidRPr="009D0BDE" w14:paraId="6D20EDDA" w14:textId="77777777" w:rsidTr="00C43FF7">
        <w:tc>
          <w:tcPr>
            <w:tcW w:w="5103" w:type="dxa"/>
            <w:tcBorders>
              <w:top w:val="nil"/>
              <w:left w:val="nil"/>
              <w:right w:val="nil"/>
            </w:tcBorders>
            <w:shd w:val="clear" w:color="auto" w:fill="auto"/>
          </w:tcPr>
          <w:p w14:paraId="2590DC06"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sz w:val="20"/>
                <w:szCs w:val="20"/>
              </w:rPr>
              <w:t>Provisions</w:t>
            </w:r>
          </w:p>
        </w:tc>
        <w:tc>
          <w:tcPr>
            <w:tcW w:w="567" w:type="dxa"/>
            <w:tcBorders>
              <w:top w:val="nil"/>
              <w:left w:val="nil"/>
              <w:right w:val="nil"/>
            </w:tcBorders>
          </w:tcPr>
          <w:p w14:paraId="4155A56D" w14:textId="74154BCF" w:rsidR="00E771FC" w:rsidRPr="00C75D34" w:rsidRDefault="003D52E3" w:rsidP="00E771FC">
            <w:pPr>
              <w:ind w:left="-108"/>
              <w:jc w:val="center"/>
              <w:rPr>
                <w:rFonts w:ascii="Calibri" w:hAnsi="Calibri" w:cs="Times New Roman"/>
                <w:iCs/>
                <w:sz w:val="20"/>
                <w:szCs w:val="20"/>
              </w:rPr>
            </w:pPr>
            <w:r>
              <w:rPr>
                <w:rFonts w:ascii="Calibri" w:hAnsi="Calibri" w:cs="Times New Roman"/>
                <w:iCs/>
                <w:sz w:val="20"/>
                <w:szCs w:val="20"/>
              </w:rPr>
              <w:t>15</w:t>
            </w:r>
          </w:p>
        </w:tc>
        <w:tc>
          <w:tcPr>
            <w:tcW w:w="2127" w:type="dxa"/>
          </w:tcPr>
          <w:p w14:paraId="0DB818DF" w14:textId="623EB175" w:rsidR="00E771FC" w:rsidRPr="009E1EF1" w:rsidRDefault="007110B5" w:rsidP="00E771FC">
            <w:pPr>
              <w:ind w:left="-108"/>
              <w:jc w:val="right"/>
              <w:rPr>
                <w:rFonts w:ascii="Calibri" w:hAnsi="Calibri" w:cs="Times New Roman"/>
                <w:b/>
                <w:bCs/>
                <w:sz w:val="20"/>
                <w:szCs w:val="20"/>
              </w:rPr>
            </w:pPr>
            <w:r>
              <w:rPr>
                <w:rFonts w:ascii="Calibri" w:hAnsi="Calibri" w:cs="Times New Roman"/>
                <w:b/>
                <w:bCs/>
                <w:sz w:val="20"/>
                <w:szCs w:val="20"/>
              </w:rPr>
              <w:t>14</w:t>
            </w:r>
            <w:r w:rsidR="002B5F87">
              <w:rPr>
                <w:rFonts w:ascii="Calibri" w:hAnsi="Calibri" w:cs="Times New Roman"/>
                <w:b/>
                <w:bCs/>
                <w:sz w:val="20"/>
                <w:szCs w:val="20"/>
              </w:rPr>
              <w:t>5</w:t>
            </w:r>
            <w:r>
              <w:rPr>
                <w:rFonts w:ascii="Calibri" w:hAnsi="Calibri" w:cs="Times New Roman"/>
                <w:b/>
                <w:bCs/>
                <w:sz w:val="20"/>
                <w:szCs w:val="20"/>
              </w:rPr>
              <w:t>.0</w:t>
            </w:r>
          </w:p>
        </w:tc>
        <w:tc>
          <w:tcPr>
            <w:tcW w:w="1843" w:type="dxa"/>
            <w:tcBorders>
              <w:left w:val="nil"/>
              <w:right w:val="nil"/>
            </w:tcBorders>
            <w:shd w:val="clear" w:color="auto" w:fill="auto"/>
          </w:tcPr>
          <w:p w14:paraId="6A9EE76B" w14:textId="4429BC49" w:rsidR="00E771FC" w:rsidRPr="009E1EF1" w:rsidRDefault="00E771FC" w:rsidP="00E771FC">
            <w:pPr>
              <w:ind w:left="-108"/>
              <w:jc w:val="right"/>
              <w:rPr>
                <w:rFonts w:ascii="Calibri" w:hAnsi="Calibri" w:cs="Times New Roman"/>
                <w:sz w:val="20"/>
                <w:szCs w:val="20"/>
              </w:rPr>
            </w:pPr>
            <w:r w:rsidRPr="007110B5">
              <w:rPr>
                <w:rFonts w:ascii="Calibri" w:hAnsi="Calibri" w:cs="Times New Roman"/>
                <w:sz w:val="20"/>
                <w:szCs w:val="20"/>
              </w:rPr>
              <w:t>1.1</w:t>
            </w:r>
          </w:p>
        </w:tc>
      </w:tr>
      <w:tr w:rsidR="00E771FC" w:rsidRPr="009D0BDE" w14:paraId="5A2A7D90" w14:textId="77777777" w:rsidTr="00C43FF7">
        <w:trPr>
          <w:trHeight w:val="171"/>
        </w:trPr>
        <w:tc>
          <w:tcPr>
            <w:tcW w:w="5103" w:type="dxa"/>
            <w:tcBorders>
              <w:left w:val="nil"/>
              <w:right w:val="nil"/>
            </w:tcBorders>
            <w:shd w:val="clear" w:color="auto" w:fill="auto"/>
          </w:tcPr>
          <w:p w14:paraId="2351B94F" w14:textId="77777777" w:rsidR="00E771FC" w:rsidRPr="009E1EF1" w:rsidRDefault="00E771FC" w:rsidP="00E771FC">
            <w:pPr>
              <w:ind w:left="-108"/>
              <w:rPr>
                <w:rFonts w:ascii="Calibri" w:hAnsi="Calibri" w:cs="Times New Roman"/>
                <w:b/>
                <w:bCs/>
                <w:sz w:val="20"/>
                <w:szCs w:val="20"/>
              </w:rPr>
            </w:pPr>
            <w:r w:rsidRPr="009E1EF1">
              <w:rPr>
                <w:rFonts w:ascii="Calibri" w:hAnsi="Calibri" w:cs="Times New Roman"/>
                <w:sz w:val="20"/>
                <w:szCs w:val="20"/>
              </w:rPr>
              <w:t>Deferred tax liabilities</w:t>
            </w:r>
          </w:p>
        </w:tc>
        <w:tc>
          <w:tcPr>
            <w:tcW w:w="567" w:type="dxa"/>
            <w:tcBorders>
              <w:left w:val="nil"/>
              <w:right w:val="nil"/>
            </w:tcBorders>
          </w:tcPr>
          <w:p w14:paraId="113EE1F2" w14:textId="700A2C7F" w:rsidR="00E771FC" w:rsidRPr="00C75D34" w:rsidRDefault="00E771FC" w:rsidP="00E771FC">
            <w:pPr>
              <w:ind w:left="-108"/>
              <w:jc w:val="center"/>
              <w:rPr>
                <w:rFonts w:ascii="Calibri" w:hAnsi="Calibri" w:cs="Times New Roman"/>
                <w:iCs/>
                <w:sz w:val="20"/>
                <w:szCs w:val="20"/>
              </w:rPr>
            </w:pPr>
          </w:p>
        </w:tc>
        <w:tc>
          <w:tcPr>
            <w:tcW w:w="2127" w:type="dxa"/>
          </w:tcPr>
          <w:p w14:paraId="346EB703" w14:textId="4582084E" w:rsidR="00E771FC" w:rsidRPr="009E1EF1" w:rsidRDefault="00A81661" w:rsidP="00E771FC">
            <w:pPr>
              <w:ind w:left="-108"/>
              <w:jc w:val="right"/>
              <w:rPr>
                <w:rFonts w:ascii="Calibri" w:hAnsi="Calibri" w:cs="Times New Roman"/>
                <w:b/>
                <w:bCs/>
                <w:sz w:val="20"/>
                <w:szCs w:val="20"/>
              </w:rPr>
            </w:pPr>
            <w:r>
              <w:rPr>
                <w:rFonts w:ascii="Calibri" w:hAnsi="Calibri" w:cs="Times New Roman"/>
                <w:b/>
                <w:bCs/>
                <w:sz w:val="20"/>
                <w:szCs w:val="20"/>
              </w:rPr>
              <w:t>500.9</w:t>
            </w:r>
          </w:p>
        </w:tc>
        <w:tc>
          <w:tcPr>
            <w:tcW w:w="1843" w:type="dxa"/>
            <w:tcBorders>
              <w:left w:val="nil"/>
              <w:right w:val="nil"/>
            </w:tcBorders>
            <w:shd w:val="clear" w:color="auto" w:fill="auto"/>
          </w:tcPr>
          <w:p w14:paraId="166FCD7A"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65.0</w:t>
            </w:r>
          </w:p>
        </w:tc>
      </w:tr>
      <w:tr w:rsidR="00E771FC" w:rsidRPr="009D0BDE" w14:paraId="49D759CA" w14:textId="77777777" w:rsidTr="00C43FF7">
        <w:trPr>
          <w:trHeight w:val="171"/>
        </w:trPr>
        <w:tc>
          <w:tcPr>
            <w:tcW w:w="5103" w:type="dxa"/>
            <w:tcBorders>
              <w:left w:val="nil"/>
              <w:right w:val="nil"/>
            </w:tcBorders>
            <w:shd w:val="clear" w:color="auto" w:fill="auto"/>
          </w:tcPr>
          <w:p w14:paraId="2B1FD8A7" w14:textId="7738BF3A" w:rsidR="00E771FC" w:rsidRPr="009E1EF1" w:rsidRDefault="00366D8A" w:rsidP="00E771FC">
            <w:pPr>
              <w:ind w:left="-108"/>
              <w:rPr>
                <w:rFonts w:ascii="Calibri" w:hAnsi="Calibri" w:cs="Times New Roman"/>
                <w:bCs/>
                <w:sz w:val="20"/>
                <w:szCs w:val="20"/>
              </w:rPr>
            </w:pPr>
            <w:r>
              <w:rPr>
                <w:rFonts w:ascii="Calibri" w:hAnsi="Calibri" w:cs="Times New Roman"/>
                <w:bCs/>
                <w:sz w:val="20"/>
                <w:szCs w:val="20"/>
              </w:rPr>
              <w:t>Non</w:t>
            </w:r>
            <w:r w:rsidR="001D4574">
              <w:rPr>
                <w:rFonts w:ascii="Calibri" w:hAnsi="Calibri" w:cs="Times New Roman"/>
                <w:bCs/>
                <w:sz w:val="20"/>
                <w:szCs w:val="20"/>
              </w:rPr>
              <w:t>-</w:t>
            </w:r>
            <w:r>
              <w:rPr>
                <w:rFonts w:ascii="Calibri" w:hAnsi="Calibri" w:cs="Times New Roman"/>
                <w:bCs/>
                <w:sz w:val="20"/>
                <w:szCs w:val="20"/>
              </w:rPr>
              <w:t>current</w:t>
            </w:r>
            <w:r w:rsidRPr="009E1EF1">
              <w:rPr>
                <w:rFonts w:ascii="Calibri" w:hAnsi="Calibri" w:cs="Times New Roman"/>
                <w:bCs/>
                <w:sz w:val="20"/>
                <w:szCs w:val="20"/>
              </w:rPr>
              <w:t xml:space="preserve"> </w:t>
            </w:r>
            <w:r w:rsidR="00E771FC" w:rsidRPr="009E1EF1">
              <w:rPr>
                <w:rFonts w:ascii="Calibri" w:hAnsi="Calibri" w:cs="Times New Roman"/>
                <w:bCs/>
                <w:sz w:val="20"/>
                <w:szCs w:val="20"/>
              </w:rPr>
              <w:t>tax payable</w:t>
            </w:r>
          </w:p>
        </w:tc>
        <w:tc>
          <w:tcPr>
            <w:tcW w:w="567" w:type="dxa"/>
            <w:tcBorders>
              <w:left w:val="nil"/>
              <w:right w:val="nil"/>
            </w:tcBorders>
          </w:tcPr>
          <w:p w14:paraId="7FC74240" w14:textId="7F9481D3" w:rsidR="00E771FC" w:rsidRPr="0026329F" w:rsidRDefault="00E771FC" w:rsidP="00E771FC">
            <w:pPr>
              <w:ind w:left="-108"/>
              <w:jc w:val="center"/>
              <w:rPr>
                <w:rFonts w:ascii="Calibri" w:hAnsi="Calibri" w:cs="Times New Roman"/>
                <w:iCs/>
                <w:sz w:val="20"/>
                <w:szCs w:val="20"/>
              </w:rPr>
            </w:pPr>
          </w:p>
        </w:tc>
        <w:tc>
          <w:tcPr>
            <w:tcW w:w="2127" w:type="dxa"/>
          </w:tcPr>
          <w:p w14:paraId="1A458B50" w14:textId="570D05CF" w:rsidR="00E771FC" w:rsidRPr="009E1EF1" w:rsidRDefault="005E10AA" w:rsidP="00E771FC">
            <w:pPr>
              <w:ind w:left="-108"/>
              <w:jc w:val="right"/>
              <w:rPr>
                <w:rFonts w:ascii="Calibri" w:hAnsi="Calibri" w:cs="Times New Roman"/>
                <w:b/>
                <w:bCs/>
                <w:sz w:val="20"/>
                <w:szCs w:val="20"/>
              </w:rPr>
            </w:pPr>
            <w:r>
              <w:rPr>
                <w:rFonts w:ascii="Calibri" w:hAnsi="Calibri" w:cs="Times New Roman"/>
                <w:b/>
                <w:bCs/>
                <w:sz w:val="20"/>
                <w:szCs w:val="20"/>
              </w:rPr>
              <w:t>18.0</w:t>
            </w:r>
          </w:p>
        </w:tc>
        <w:tc>
          <w:tcPr>
            <w:tcW w:w="1843" w:type="dxa"/>
            <w:tcBorders>
              <w:left w:val="nil"/>
              <w:right w:val="nil"/>
            </w:tcBorders>
            <w:shd w:val="clear" w:color="auto" w:fill="auto"/>
          </w:tcPr>
          <w:p w14:paraId="78FE2B7D"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w:t>
            </w:r>
          </w:p>
        </w:tc>
      </w:tr>
      <w:tr w:rsidR="00E771FC" w:rsidRPr="009D0BDE" w14:paraId="37974462" w14:textId="77777777" w:rsidTr="00C43FF7">
        <w:trPr>
          <w:trHeight w:val="171"/>
        </w:trPr>
        <w:tc>
          <w:tcPr>
            <w:tcW w:w="5103" w:type="dxa"/>
            <w:tcBorders>
              <w:left w:val="nil"/>
              <w:right w:val="nil"/>
            </w:tcBorders>
            <w:shd w:val="clear" w:color="auto" w:fill="auto"/>
          </w:tcPr>
          <w:p w14:paraId="659C6C21" w14:textId="77777777" w:rsidR="00E771FC" w:rsidRPr="009E1EF1" w:rsidRDefault="00E771FC" w:rsidP="00E771FC">
            <w:pPr>
              <w:ind w:left="-108"/>
              <w:rPr>
                <w:rFonts w:ascii="Calibri" w:hAnsi="Calibri" w:cs="Times New Roman"/>
                <w:sz w:val="20"/>
                <w:szCs w:val="20"/>
              </w:rPr>
            </w:pPr>
            <w:r w:rsidRPr="009E1EF1">
              <w:rPr>
                <w:rFonts w:ascii="Calibri" w:hAnsi="Calibri" w:cs="Times New Roman"/>
                <w:bCs/>
                <w:sz w:val="20"/>
                <w:szCs w:val="20"/>
              </w:rPr>
              <w:t>Lease liabilities</w:t>
            </w:r>
          </w:p>
        </w:tc>
        <w:tc>
          <w:tcPr>
            <w:tcW w:w="567" w:type="dxa"/>
            <w:tcBorders>
              <w:left w:val="nil"/>
              <w:right w:val="nil"/>
            </w:tcBorders>
          </w:tcPr>
          <w:p w14:paraId="3CED0E59" w14:textId="5159FE58" w:rsidR="00E771FC" w:rsidRPr="009E1EF1" w:rsidRDefault="00E771FC" w:rsidP="00E771FC">
            <w:pPr>
              <w:ind w:left="-108"/>
              <w:jc w:val="center"/>
              <w:rPr>
                <w:rFonts w:ascii="Calibri" w:hAnsi="Calibri" w:cs="Times New Roman"/>
                <w:iCs/>
                <w:sz w:val="20"/>
                <w:szCs w:val="20"/>
              </w:rPr>
            </w:pPr>
          </w:p>
        </w:tc>
        <w:tc>
          <w:tcPr>
            <w:tcW w:w="2127" w:type="dxa"/>
          </w:tcPr>
          <w:p w14:paraId="6D4C366F" w14:textId="7D13D988" w:rsidR="00E771FC" w:rsidRPr="009E1EF1" w:rsidRDefault="00E771FC" w:rsidP="00E771FC">
            <w:pPr>
              <w:ind w:left="-108"/>
              <w:jc w:val="right"/>
              <w:rPr>
                <w:rFonts w:ascii="Calibri" w:hAnsi="Calibri" w:cs="Times New Roman"/>
                <w:b/>
                <w:bCs/>
                <w:sz w:val="20"/>
                <w:szCs w:val="20"/>
              </w:rPr>
            </w:pPr>
            <w:r>
              <w:rPr>
                <w:rFonts w:ascii="Calibri" w:hAnsi="Calibri" w:cs="Times New Roman"/>
                <w:b/>
                <w:bCs/>
                <w:sz w:val="20"/>
                <w:szCs w:val="20"/>
              </w:rPr>
              <w:t>145.7</w:t>
            </w:r>
          </w:p>
        </w:tc>
        <w:tc>
          <w:tcPr>
            <w:tcW w:w="1843" w:type="dxa"/>
            <w:tcBorders>
              <w:left w:val="nil"/>
              <w:right w:val="nil"/>
            </w:tcBorders>
            <w:shd w:val="clear" w:color="auto" w:fill="auto"/>
          </w:tcPr>
          <w:p w14:paraId="1FD132D1"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132.1</w:t>
            </w:r>
          </w:p>
        </w:tc>
      </w:tr>
      <w:tr w:rsidR="00E771FC" w:rsidRPr="009D0BDE" w14:paraId="69FDA929" w14:textId="77777777" w:rsidTr="00C43FF7">
        <w:tc>
          <w:tcPr>
            <w:tcW w:w="5103" w:type="dxa"/>
            <w:tcBorders>
              <w:left w:val="nil"/>
              <w:bottom w:val="single" w:sz="4" w:space="0" w:color="auto"/>
              <w:right w:val="nil"/>
            </w:tcBorders>
            <w:shd w:val="clear" w:color="auto" w:fill="auto"/>
          </w:tcPr>
          <w:p w14:paraId="41272FE1" w14:textId="77777777" w:rsidR="00E771FC" w:rsidRPr="009E1EF1" w:rsidRDefault="00E771FC" w:rsidP="00E771FC">
            <w:pPr>
              <w:ind w:left="-108"/>
              <w:rPr>
                <w:rFonts w:ascii="Calibri" w:hAnsi="Calibri" w:cs="Times New Roman"/>
                <w:b/>
                <w:bCs/>
                <w:sz w:val="20"/>
                <w:szCs w:val="20"/>
              </w:rPr>
            </w:pPr>
            <w:r w:rsidRPr="009E1EF1">
              <w:rPr>
                <w:rFonts w:ascii="Calibri" w:hAnsi="Calibri" w:cs="Times New Roman"/>
                <w:bCs/>
                <w:sz w:val="20"/>
                <w:szCs w:val="20"/>
              </w:rPr>
              <w:t>Borrowings</w:t>
            </w:r>
          </w:p>
        </w:tc>
        <w:tc>
          <w:tcPr>
            <w:tcW w:w="567" w:type="dxa"/>
            <w:tcBorders>
              <w:left w:val="nil"/>
              <w:bottom w:val="single" w:sz="4" w:space="0" w:color="auto"/>
              <w:right w:val="nil"/>
            </w:tcBorders>
          </w:tcPr>
          <w:p w14:paraId="1764A122" w14:textId="047F59B4" w:rsidR="00E771FC" w:rsidRPr="009E1EF1" w:rsidRDefault="003D52E3" w:rsidP="00E771FC">
            <w:pPr>
              <w:ind w:left="-108"/>
              <w:jc w:val="center"/>
              <w:rPr>
                <w:rFonts w:ascii="Calibri" w:hAnsi="Calibri" w:cs="Times New Roman"/>
                <w:iCs/>
                <w:sz w:val="20"/>
                <w:szCs w:val="20"/>
              </w:rPr>
            </w:pPr>
            <w:r>
              <w:rPr>
                <w:rFonts w:ascii="Calibri" w:hAnsi="Calibri" w:cs="Times New Roman"/>
                <w:iCs/>
                <w:sz w:val="20"/>
                <w:szCs w:val="20"/>
              </w:rPr>
              <w:t>16</w:t>
            </w:r>
          </w:p>
        </w:tc>
        <w:tc>
          <w:tcPr>
            <w:tcW w:w="2127" w:type="dxa"/>
            <w:tcBorders>
              <w:top w:val="nil"/>
              <w:left w:val="nil"/>
              <w:bottom w:val="single" w:sz="4" w:space="0" w:color="auto"/>
              <w:right w:val="nil"/>
            </w:tcBorders>
          </w:tcPr>
          <w:p w14:paraId="0A865964" w14:textId="2E5AC613" w:rsidR="00E771FC" w:rsidRPr="009E1EF1" w:rsidRDefault="00E771FC" w:rsidP="00E771FC">
            <w:pPr>
              <w:ind w:left="-108"/>
              <w:jc w:val="right"/>
              <w:rPr>
                <w:rFonts w:ascii="Calibri" w:hAnsi="Calibri" w:cs="Times New Roman"/>
                <w:b/>
                <w:bCs/>
                <w:sz w:val="20"/>
                <w:szCs w:val="20"/>
              </w:rPr>
            </w:pPr>
            <w:r>
              <w:rPr>
                <w:rFonts w:ascii="Calibri" w:hAnsi="Calibri" w:cs="Times New Roman"/>
                <w:b/>
                <w:bCs/>
                <w:sz w:val="20"/>
                <w:szCs w:val="20"/>
              </w:rPr>
              <w:t>3,088.1</w:t>
            </w:r>
          </w:p>
        </w:tc>
        <w:tc>
          <w:tcPr>
            <w:tcW w:w="1843" w:type="dxa"/>
            <w:tcBorders>
              <w:left w:val="nil"/>
              <w:bottom w:val="single" w:sz="4" w:space="0" w:color="auto"/>
              <w:right w:val="nil"/>
            </w:tcBorders>
            <w:shd w:val="clear" w:color="auto" w:fill="auto"/>
          </w:tcPr>
          <w:p w14:paraId="5F20021B"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115.7</w:t>
            </w:r>
          </w:p>
        </w:tc>
      </w:tr>
      <w:tr w:rsidR="00E771FC" w:rsidRPr="009D0BDE" w14:paraId="51F5DACD" w14:textId="77777777" w:rsidTr="00C979E0">
        <w:tc>
          <w:tcPr>
            <w:tcW w:w="5103" w:type="dxa"/>
            <w:tcBorders>
              <w:top w:val="single" w:sz="4" w:space="0" w:color="auto"/>
              <w:left w:val="nil"/>
              <w:bottom w:val="single" w:sz="4" w:space="0" w:color="auto"/>
              <w:right w:val="nil"/>
            </w:tcBorders>
            <w:shd w:val="clear" w:color="auto" w:fill="auto"/>
          </w:tcPr>
          <w:p w14:paraId="434F848D" w14:textId="77777777" w:rsidR="00E771FC" w:rsidRPr="009E1EF1" w:rsidRDefault="00E771FC" w:rsidP="00E771FC">
            <w:pPr>
              <w:ind w:left="-108"/>
              <w:rPr>
                <w:rFonts w:ascii="Calibri" w:hAnsi="Calibri" w:cs="Times New Roman"/>
                <w:b/>
                <w:bCs/>
                <w:sz w:val="20"/>
                <w:szCs w:val="20"/>
              </w:rPr>
            </w:pPr>
            <w:r w:rsidRPr="009E1EF1">
              <w:rPr>
                <w:rFonts w:ascii="Calibri" w:hAnsi="Calibri" w:cs="Times New Roman"/>
                <w:b/>
                <w:bCs/>
                <w:sz w:val="20"/>
                <w:szCs w:val="20"/>
              </w:rPr>
              <w:t>Total non-current liabilities</w:t>
            </w:r>
          </w:p>
        </w:tc>
        <w:tc>
          <w:tcPr>
            <w:tcW w:w="567" w:type="dxa"/>
            <w:tcBorders>
              <w:top w:val="single" w:sz="4" w:space="0" w:color="auto"/>
              <w:left w:val="nil"/>
              <w:bottom w:val="single" w:sz="4" w:space="0" w:color="auto"/>
              <w:right w:val="nil"/>
            </w:tcBorders>
          </w:tcPr>
          <w:p w14:paraId="5C9CFC53" w14:textId="77777777" w:rsidR="00E771FC" w:rsidRPr="009E1EF1" w:rsidRDefault="00E771FC" w:rsidP="00E771FC">
            <w:pPr>
              <w:ind w:left="-108"/>
              <w:jc w:val="center"/>
              <w:rPr>
                <w:rFonts w:ascii="Calibri" w:hAnsi="Calibri" w:cs="Times New Roman"/>
                <w:iCs/>
                <w:sz w:val="20"/>
                <w:szCs w:val="20"/>
              </w:rPr>
            </w:pPr>
          </w:p>
        </w:tc>
        <w:tc>
          <w:tcPr>
            <w:tcW w:w="2127" w:type="dxa"/>
            <w:tcBorders>
              <w:top w:val="single" w:sz="4" w:space="0" w:color="auto"/>
              <w:left w:val="nil"/>
              <w:bottom w:val="single" w:sz="4" w:space="0" w:color="auto"/>
              <w:right w:val="nil"/>
            </w:tcBorders>
          </w:tcPr>
          <w:p w14:paraId="0D88D399" w14:textId="1B312B88" w:rsidR="00E771FC" w:rsidRPr="009E1EF1" w:rsidRDefault="001C099F" w:rsidP="00E771FC">
            <w:pPr>
              <w:ind w:left="-108"/>
              <w:jc w:val="right"/>
              <w:rPr>
                <w:rFonts w:ascii="Calibri" w:hAnsi="Calibri" w:cs="Times New Roman"/>
                <w:b/>
                <w:bCs/>
                <w:sz w:val="20"/>
                <w:szCs w:val="20"/>
              </w:rPr>
            </w:pPr>
            <w:r>
              <w:rPr>
                <w:rFonts w:ascii="Calibri" w:hAnsi="Calibri" w:cs="Times New Roman"/>
                <w:b/>
                <w:bCs/>
                <w:sz w:val="20"/>
                <w:szCs w:val="20"/>
              </w:rPr>
              <w:t>4,014.6</w:t>
            </w:r>
          </w:p>
        </w:tc>
        <w:tc>
          <w:tcPr>
            <w:tcW w:w="1843" w:type="dxa"/>
            <w:tcBorders>
              <w:top w:val="single" w:sz="4" w:space="0" w:color="auto"/>
              <w:left w:val="nil"/>
              <w:bottom w:val="single" w:sz="4" w:space="0" w:color="auto"/>
              <w:right w:val="nil"/>
            </w:tcBorders>
            <w:shd w:val="clear" w:color="auto" w:fill="auto"/>
          </w:tcPr>
          <w:p w14:paraId="552A4715" w14:textId="10290BE0"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326.1</w:t>
            </w:r>
          </w:p>
        </w:tc>
      </w:tr>
      <w:tr w:rsidR="00E771FC" w:rsidRPr="009D0BDE" w14:paraId="7B433F71" w14:textId="77777777" w:rsidTr="00C979E0">
        <w:trPr>
          <w:trHeight w:val="247"/>
        </w:trPr>
        <w:tc>
          <w:tcPr>
            <w:tcW w:w="5103" w:type="dxa"/>
            <w:tcBorders>
              <w:top w:val="single" w:sz="4" w:space="0" w:color="auto"/>
              <w:left w:val="nil"/>
              <w:bottom w:val="single" w:sz="4" w:space="0" w:color="auto"/>
              <w:right w:val="nil"/>
            </w:tcBorders>
            <w:shd w:val="clear" w:color="auto" w:fill="auto"/>
          </w:tcPr>
          <w:p w14:paraId="5FD7D312" w14:textId="77777777" w:rsidR="00E771FC" w:rsidRPr="009E1EF1" w:rsidRDefault="00E771FC" w:rsidP="00E771FC">
            <w:pPr>
              <w:ind w:left="-108"/>
              <w:rPr>
                <w:rFonts w:ascii="Calibri" w:hAnsi="Calibri" w:cs="Times New Roman"/>
                <w:b/>
                <w:bCs/>
                <w:sz w:val="20"/>
                <w:szCs w:val="20"/>
              </w:rPr>
            </w:pPr>
            <w:r w:rsidRPr="009E1EF1">
              <w:rPr>
                <w:rFonts w:ascii="Calibri" w:hAnsi="Calibri" w:cs="Times New Roman"/>
                <w:b/>
                <w:bCs/>
                <w:sz w:val="20"/>
                <w:szCs w:val="20"/>
              </w:rPr>
              <w:t>Total liabilities</w:t>
            </w:r>
          </w:p>
        </w:tc>
        <w:tc>
          <w:tcPr>
            <w:tcW w:w="567" w:type="dxa"/>
            <w:tcBorders>
              <w:top w:val="single" w:sz="4" w:space="0" w:color="auto"/>
              <w:left w:val="nil"/>
              <w:bottom w:val="single" w:sz="4" w:space="0" w:color="auto"/>
              <w:right w:val="nil"/>
            </w:tcBorders>
          </w:tcPr>
          <w:p w14:paraId="75C94941" w14:textId="77777777" w:rsidR="00E771FC" w:rsidRPr="009E1EF1" w:rsidRDefault="00E771FC" w:rsidP="00E771FC">
            <w:pPr>
              <w:ind w:left="-108"/>
              <w:jc w:val="center"/>
              <w:rPr>
                <w:rFonts w:ascii="Calibri" w:hAnsi="Calibri" w:cs="Times New Roman"/>
                <w:iCs/>
                <w:sz w:val="20"/>
                <w:szCs w:val="20"/>
              </w:rPr>
            </w:pPr>
          </w:p>
        </w:tc>
        <w:tc>
          <w:tcPr>
            <w:tcW w:w="2127" w:type="dxa"/>
            <w:tcBorders>
              <w:top w:val="single" w:sz="4" w:space="0" w:color="auto"/>
              <w:left w:val="nil"/>
              <w:bottom w:val="single" w:sz="4" w:space="0" w:color="auto"/>
              <w:right w:val="nil"/>
            </w:tcBorders>
          </w:tcPr>
          <w:p w14:paraId="460C3C26" w14:textId="7B7C90B6" w:rsidR="00E771FC" w:rsidRPr="009E1EF1" w:rsidRDefault="00A81661" w:rsidP="00E771FC">
            <w:pPr>
              <w:ind w:left="-108"/>
              <w:jc w:val="right"/>
              <w:rPr>
                <w:rFonts w:ascii="Calibri" w:hAnsi="Calibri" w:cs="Times New Roman"/>
                <w:b/>
                <w:bCs/>
                <w:sz w:val="20"/>
                <w:szCs w:val="20"/>
              </w:rPr>
            </w:pPr>
            <w:r>
              <w:rPr>
                <w:rFonts w:ascii="Calibri" w:hAnsi="Calibri" w:cs="Times New Roman"/>
                <w:b/>
                <w:bCs/>
                <w:sz w:val="20"/>
                <w:szCs w:val="20"/>
              </w:rPr>
              <w:t>5,996.3</w:t>
            </w:r>
          </w:p>
        </w:tc>
        <w:tc>
          <w:tcPr>
            <w:tcW w:w="1843" w:type="dxa"/>
            <w:tcBorders>
              <w:top w:val="single" w:sz="4" w:space="0" w:color="auto"/>
              <w:left w:val="nil"/>
              <w:bottom w:val="single" w:sz="4" w:space="0" w:color="auto"/>
              <w:right w:val="nil"/>
            </w:tcBorders>
            <w:shd w:val="clear" w:color="auto" w:fill="auto"/>
          </w:tcPr>
          <w:p w14:paraId="5E6C4942"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1,211.6</w:t>
            </w:r>
          </w:p>
        </w:tc>
      </w:tr>
      <w:tr w:rsidR="00E771FC" w:rsidRPr="009D0BDE" w14:paraId="2412D9E8" w14:textId="77777777" w:rsidTr="00B845F4">
        <w:trPr>
          <w:trHeight w:val="192"/>
        </w:trPr>
        <w:tc>
          <w:tcPr>
            <w:tcW w:w="5103" w:type="dxa"/>
            <w:tcBorders>
              <w:top w:val="single" w:sz="4" w:space="0" w:color="auto"/>
              <w:left w:val="nil"/>
              <w:bottom w:val="single" w:sz="4" w:space="0" w:color="auto"/>
              <w:right w:val="nil"/>
            </w:tcBorders>
            <w:shd w:val="clear" w:color="auto" w:fill="auto"/>
          </w:tcPr>
          <w:p w14:paraId="5DE5C36A" w14:textId="77777777" w:rsidR="00E771FC" w:rsidRPr="009E1EF1" w:rsidRDefault="00E771FC" w:rsidP="00E771FC">
            <w:pPr>
              <w:ind w:left="-108"/>
              <w:rPr>
                <w:rFonts w:ascii="Calibri" w:hAnsi="Calibri" w:cs="Times New Roman"/>
                <w:b/>
                <w:bCs/>
                <w:sz w:val="20"/>
                <w:szCs w:val="20"/>
              </w:rPr>
            </w:pPr>
            <w:r w:rsidRPr="009E1EF1">
              <w:rPr>
                <w:rFonts w:ascii="Calibri" w:hAnsi="Calibri" w:cs="Times New Roman"/>
                <w:b/>
                <w:bCs/>
                <w:sz w:val="20"/>
                <w:szCs w:val="20"/>
              </w:rPr>
              <w:t>Total equity and liabilities</w:t>
            </w:r>
          </w:p>
        </w:tc>
        <w:tc>
          <w:tcPr>
            <w:tcW w:w="567" w:type="dxa"/>
            <w:tcBorders>
              <w:top w:val="single" w:sz="4" w:space="0" w:color="auto"/>
              <w:left w:val="nil"/>
              <w:bottom w:val="single" w:sz="4" w:space="0" w:color="auto"/>
              <w:right w:val="nil"/>
            </w:tcBorders>
          </w:tcPr>
          <w:p w14:paraId="5286B2F7" w14:textId="77777777" w:rsidR="00E771FC" w:rsidRPr="009E1EF1" w:rsidRDefault="00E771FC" w:rsidP="00E771FC">
            <w:pPr>
              <w:ind w:left="-108"/>
              <w:jc w:val="center"/>
              <w:rPr>
                <w:rFonts w:ascii="Calibri" w:hAnsi="Calibri" w:cs="Times New Roman"/>
                <w:i/>
                <w:iCs/>
                <w:sz w:val="20"/>
                <w:szCs w:val="20"/>
              </w:rPr>
            </w:pPr>
          </w:p>
        </w:tc>
        <w:tc>
          <w:tcPr>
            <w:tcW w:w="2127" w:type="dxa"/>
            <w:tcBorders>
              <w:top w:val="single" w:sz="4" w:space="0" w:color="auto"/>
              <w:left w:val="nil"/>
              <w:bottom w:val="single" w:sz="4" w:space="0" w:color="auto"/>
              <w:right w:val="nil"/>
            </w:tcBorders>
          </w:tcPr>
          <w:p w14:paraId="148C986E" w14:textId="74C88D2D" w:rsidR="00E771FC" w:rsidRPr="009E1EF1" w:rsidRDefault="00A81661" w:rsidP="00E771FC">
            <w:pPr>
              <w:ind w:left="-108"/>
              <w:jc w:val="right"/>
              <w:rPr>
                <w:rFonts w:ascii="Calibri" w:hAnsi="Calibri" w:cs="Times New Roman"/>
                <w:b/>
                <w:bCs/>
                <w:sz w:val="20"/>
                <w:szCs w:val="20"/>
              </w:rPr>
            </w:pPr>
            <w:r>
              <w:rPr>
                <w:rFonts w:ascii="Calibri" w:hAnsi="Calibri" w:cs="Times New Roman"/>
                <w:b/>
                <w:bCs/>
                <w:sz w:val="20"/>
                <w:szCs w:val="20"/>
              </w:rPr>
              <w:t>16,992.2</w:t>
            </w:r>
          </w:p>
        </w:tc>
        <w:tc>
          <w:tcPr>
            <w:tcW w:w="1843" w:type="dxa"/>
            <w:tcBorders>
              <w:top w:val="single" w:sz="4" w:space="0" w:color="auto"/>
              <w:left w:val="nil"/>
              <w:bottom w:val="single" w:sz="4" w:space="0" w:color="auto"/>
              <w:right w:val="nil"/>
            </w:tcBorders>
            <w:shd w:val="clear" w:color="auto" w:fill="auto"/>
          </w:tcPr>
          <w:p w14:paraId="70C0809C" w14:textId="77777777" w:rsidR="00E771FC" w:rsidRPr="009E1EF1" w:rsidRDefault="00E771FC" w:rsidP="00E771FC">
            <w:pPr>
              <w:ind w:left="-108"/>
              <w:jc w:val="right"/>
              <w:rPr>
                <w:rFonts w:ascii="Calibri" w:hAnsi="Calibri" w:cs="Times New Roman"/>
                <w:sz w:val="20"/>
                <w:szCs w:val="20"/>
              </w:rPr>
            </w:pPr>
            <w:r w:rsidRPr="009E1EF1">
              <w:rPr>
                <w:rFonts w:ascii="Calibri" w:hAnsi="Calibri" w:cs="Times New Roman"/>
                <w:sz w:val="20"/>
                <w:szCs w:val="20"/>
              </w:rPr>
              <w:t>5,401.2</w:t>
            </w:r>
          </w:p>
        </w:tc>
      </w:tr>
    </w:tbl>
    <w:p w14:paraId="023E6F3A" w14:textId="77777777" w:rsidR="0042529A" w:rsidRPr="009E1EF1" w:rsidRDefault="0042529A">
      <w:pPr>
        <w:jc w:val="both"/>
        <w:rPr>
          <w:rFonts w:ascii="Calibri" w:hAnsi="Calibri" w:cs="Times New Roman"/>
          <w:sz w:val="8"/>
          <w:szCs w:val="8"/>
        </w:rPr>
      </w:pPr>
    </w:p>
    <w:p w14:paraId="62AFE3C0" w14:textId="2CC18299" w:rsidR="002232DB" w:rsidRDefault="0042529A" w:rsidP="00B845F4">
      <w:pPr>
        <w:widowControl/>
        <w:autoSpaceDE/>
        <w:autoSpaceDN/>
        <w:adjustRightInd/>
        <w:rPr>
          <w:rFonts w:ascii="Calibri" w:hAnsi="Calibri" w:cs="Times New Roman"/>
          <w:sz w:val="20"/>
          <w:szCs w:val="20"/>
        </w:rPr>
      </w:pPr>
      <w:r w:rsidRPr="009E1EF1">
        <w:rPr>
          <w:rFonts w:ascii="Calibri" w:hAnsi="Calibri" w:cs="Times New Roman"/>
          <w:sz w:val="20"/>
          <w:szCs w:val="20"/>
        </w:rPr>
        <w:t xml:space="preserve">Notes 1 to </w:t>
      </w:r>
      <w:r w:rsidR="003D52E3">
        <w:rPr>
          <w:rFonts w:ascii="Calibri" w:hAnsi="Calibri" w:cs="Times New Roman"/>
          <w:sz w:val="20"/>
          <w:szCs w:val="20"/>
        </w:rPr>
        <w:t>22</w:t>
      </w:r>
      <w:r w:rsidR="00545E6E" w:rsidRPr="009E1EF1">
        <w:rPr>
          <w:rFonts w:ascii="Calibri" w:hAnsi="Calibri" w:cs="Times New Roman"/>
          <w:sz w:val="20"/>
          <w:szCs w:val="20"/>
        </w:rPr>
        <w:t xml:space="preserve"> </w:t>
      </w:r>
      <w:r w:rsidRPr="009E1EF1">
        <w:rPr>
          <w:rFonts w:ascii="Calibri" w:hAnsi="Calibri" w:cs="Times New Roman"/>
          <w:sz w:val="20"/>
          <w:szCs w:val="20"/>
        </w:rPr>
        <w:t>form an integral part of these</w:t>
      </w:r>
      <w:r w:rsidR="00B01E57">
        <w:rPr>
          <w:rFonts w:ascii="Calibri" w:hAnsi="Calibri" w:cs="Times New Roman"/>
          <w:sz w:val="20"/>
          <w:szCs w:val="20"/>
        </w:rPr>
        <w:t xml:space="preserve"> condensed</w:t>
      </w:r>
      <w:r w:rsidRPr="009E1EF1">
        <w:rPr>
          <w:rFonts w:ascii="Calibri" w:hAnsi="Calibri" w:cs="Times New Roman"/>
          <w:sz w:val="20"/>
          <w:szCs w:val="20"/>
        </w:rPr>
        <w:t xml:space="preserve"> consolidated financial statements.</w:t>
      </w:r>
    </w:p>
    <w:p w14:paraId="18DD9C7E" w14:textId="66263443" w:rsidR="0042529A" w:rsidRPr="009E1EF1" w:rsidRDefault="0042529A">
      <w:pPr>
        <w:rPr>
          <w:rFonts w:ascii="Calibri" w:hAnsi="Calibri" w:cs="Times New Roman"/>
          <w:sz w:val="20"/>
          <w:szCs w:val="20"/>
        </w:rPr>
      </w:pPr>
      <w:r w:rsidRPr="009E1EF1">
        <w:rPr>
          <w:rFonts w:ascii="Calibri" w:hAnsi="Calibri" w:cs="Times New Roman"/>
          <w:sz w:val="20"/>
          <w:szCs w:val="20"/>
        </w:rPr>
        <w:t>On behalf of the Board</w:t>
      </w:r>
    </w:p>
    <w:tbl>
      <w:tblPr>
        <w:tblW w:w="0" w:type="auto"/>
        <w:tblLook w:val="01E0" w:firstRow="1" w:lastRow="1" w:firstColumn="1" w:lastColumn="1" w:noHBand="0" w:noVBand="0"/>
      </w:tblPr>
      <w:tblGrid>
        <w:gridCol w:w="3918"/>
        <w:gridCol w:w="5451"/>
      </w:tblGrid>
      <w:tr w:rsidR="0042529A" w:rsidRPr="001C5950" w14:paraId="14F18B10" w14:textId="77777777" w:rsidTr="000944E4">
        <w:tc>
          <w:tcPr>
            <w:tcW w:w="3918" w:type="dxa"/>
            <w:shd w:val="clear" w:color="auto" w:fill="auto"/>
          </w:tcPr>
          <w:p w14:paraId="2EFDE1B6" w14:textId="77777777" w:rsidR="0042529A" w:rsidRPr="009E1EF1" w:rsidRDefault="00BD7E07">
            <w:pPr>
              <w:ind w:left="-90"/>
              <w:rPr>
                <w:rFonts w:ascii="Calibri" w:hAnsi="Calibri" w:cs="Times New Roman"/>
                <w:b/>
                <w:sz w:val="20"/>
                <w:szCs w:val="20"/>
                <w:lang w:val="en-IE"/>
              </w:rPr>
            </w:pPr>
            <w:r w:rsidRPr="009E1EF1">
              <w:rPr>
                <w:rFonts w:ascii="Calibri" w:hAnsi="Calibri" w:cs="Times New Roman"/>
                <w:b/>
                <w:sz w:val="20"/>
                <w:szCs w:val="20"/>
                <w:lang w:val="en-IE"/>
              </w:rPr>
              <w:t>Peter Jackson</w:t>
            </w:r>
          </w:p>
          <w:p w14:paraId="5CC8D982" w14:textId="77777777" w:rsidR="002F70AD" w:rsidRPr="009E1EF1" w:rsidRDefault="002F70AD">
            <w:pPr>
              <w:ind w:left="-90"/>
              <w:rPr>
                <w:rFonts w:ascii="Calibri" w:hAnsi="Calibri" w:cs="Times New Roman"/>
                <w:i/>
                <w:sz w:val="20"/>
                <w:szCs w:val="20"/>
                <w:lang w:val="en-IE"/>
              </w:rPr>
            </w:pPr>
            <w:r w:rsidRPr="009E1EF1">
              <w:rPr>
                <w:rFonts w:ascii="Calibri" w:hAnsi="Calibri" w:cs="Times New Roman"/>
                <w:i/>
                <w:sz w:val="20"/>
                <w:szCs w:val="20"/>
                <w:lang w:val="en-IE"/>
              </w:rPr>
              <w:t>Chief Executive Officer</w:t>
            </w:r>
          </w:p>
        </w:tc>
        <w:tc>
          <w:tcPr>
            <w:tcW w:w="5451" w:type="dxa"/>
            <w:shd w:val="clear" w:color="auto" w:fill="auto"/>
          </w:tcPr>
          <w:p w14:paraId="204D3AA1" w14:textId="77777777" w:rsidR="0042529A" w:rsidRPr="009E1EF1" w:rsidRDefault="00833400">
            <w:pPr>
              <w:rPr>
                <w:rFonts w:ascii="Calibri" w:hAnsi="Calibri" w:cs="Times New Roman"/>
                <w:b/>
                <w:sz w:val="20"/>
                <w:szCs w:val="20"/>
                <w:lang w:val="en-IE"/>
              </w:rPr>
            </w:pPr>
            <w:r w:rsidRPr="009E1EF1">
              <w:rPr>
                <w:rFonts w:ascii="Calibri" w:hAnsi="Calibri" w:cs="Times New Roman"/>
                <w:b/>
                <w:sz w:val="20"/>
                <w:szCs w:val="20"/>
                <w:lang w:val="en-IE"/>
              </w:rPr>
              <w:t>Jonathan Hill</w:t>
            </w:r>
          </w:p>
          <w:p w14:paraId="4DCEE344" w14:textId="77777777" w:rsidR="002F70AD" w:rsidRPr="009E1EF1" w:rsidRDefault="002F70AD">
            <w:pPr>
              <w:rPr>
                <w:rFonts w:ascii="Calibri" w:hAnsi="Calibri" w:cs="Times New Roman"/>
                <w:i/>
                <w:sz w:val="20"/>
                <w:szCs w:val="20"/>
              </w:rPr>
            </w:pPr>
            <w:r w:rsidRPr="009E1EF1">
              <w:rPr>
                <w:rFonts w:ascii="Calibri" w:hAnsi="Calibri" w:cs="Times New Roman"/>
                <w:i/>
                <w:sz w:val="20"/>
                <w:szCs w:val="20"/>
                <w:lang w:val="en-IE"/>
              </w:rPr>
              <w:t>Chief Financial Officer</w:t>
            </w:r>
          </w:p>
        </w:tc>
      </w:tr>
    </w:tbl>
    <w:p w14:paraId="117092BF" w14:textId="1310A004" w:rsidR="0042529A" w:rsidRPr="00B845F4" w:rsidRDefault="002232DB">
      <w:pPr>
        <w:rPr>
          <w:rStyle w:val="Heading1Char"/>
          <w:sz w:val="20"/>
          <w:szCs w:val="20"/>
        </w:rPr>
      </w:pPr>
      <w:r>
        <w:rPr>
          <w:rFonts w:ascii="Calibri" w:hAnsi="Calibri" w:cs="Times New Roman"/>
          <w:sz w:val="20"/>
          <w:szCs w:val="20"/>
        </w:rPr>
        <w:t>1</w:t>
      </w:r>
      <w:r w:rsidR="00F93B3D" w:rsidRPr="009E1EF1">
        <w:rPr>
          <w:rFonts w:ascii="Calibri" w:hAnsi="Calibri" w:cs="Times New Roman"/>
          <w:sz w:val="20"/>
          <w:szCs w:val="20"/>
        </w:rPr>
        <w:t xml:space="preserve"> </w:t>
      </w:r>
      <w:r>
        <w:rPr>
          <w:rFonts w:ascii="Calibri" w:hAnsi="Calibri" w:cs="Times New Roman"/>
          <w:sz w:val="20"/>
          <w:szCs w:val="20"/>
        </w:rPr>
        <w:t>March</w:t>
      </w:r>
      <w:r w:rsidRPr="009E1EF1">
        <w:rPr>
          <w:rFonts w:ascii="Calibri" w:hAnsi="Calibri" w:cs="Times New Roman"/>
          <w:sz w:val="20"/>
          <w:szCs w:val="20"/>
        </w:rPr>
        <w:t xml:space="preserve"> </w:t>
      </w:r>
      <w:r w:rsidR="00AD10A0" w:rsidRPr="009E1EF1">
        <w:rPr>
          <w:rFonts w:ascii="Calibri" w:hAnsi="Calibri" w:cs="Times New Roman"/>
          <w:sz w:val="20"/>
          <w:szCs w:val="20"/>
        </w:rPr>
        <w:t>20</w:t>
      </w:r>
      <w:bookmarkStart w:id="22" w:name="OLE_LINK63"/>
      <w:bookmarkStart w:id="23" w:name="OLE_LINK64"/>
      <w:bookmarkStart w:id="24" w:name="OLE_LINK67"/>
      <w:bookmarkStart w:id="25" w:name="OLE_LINK79"/>
      <w:bookmarkStart w:id="26" w:name="OLE_LINK61"/>
      <w:bookmarkStart w:id="27" w:name="OLE_LINK62"/>
      <w:r w:rsidR="00FF7374" w:rsidRPr="009E1EF1">
        <w:rPr>
          <w:rFonts w:ascii="Calibri" w:hAnsi="Calibri" w:cs="Times New Roman"/>
          <w:sz w:val="20"/>
          <w:szCs w:val="20"/>
        </w:rPr>
        <w:t>2</w:t>
      </w:r>
      <w:r w:rsidR="00F93B3D" w:rsidRPr="009E1EF1">
        <w:rPr>
          <w:rFonts w:ascii="Calibri" w:hAnsi="Calibri" w:cs="Times New Roman"/>
          <w:sz w:val="20"/>
          <w:szCs w:val="20"/>
        </w:rPr>
        <w:t>1</w:t>
      </w:r>
      <w:bookmarkEnd w:id="20"/>
      <w:r w:rsidR="001820FE" w:rsidRPr="009E1EF1">
        <w:rPr>
          <w:rFonts w:ascii="Calibri" w:hAnsi="Calibri" w:cs="Times New Roman"/>
          <w:b/>
          <w:sz w:val="18"/>
          <w:szCs w:val="18"/>
        </w:rPr>
        <w:br w:type="page"/>
      </w:r>
      <w:bookmarkStart w:id="28" w:name="_Hlk56576445"/>
      <w:r w:rsidR="0042529A" w:rsidRPr="00B845F4">
        <w:rPr>
          <w:rStyle w:val="Heading1Char"/>
          <w:sz w:val="20"/>
          <w:szCs w:val="20"/>
        </w:rPr>
        <w:lastRenderedPageBreak/>
        <w:t>CONSOLIDATED STATEMENT OF CASH FLOWS</w:t>
      </w:r>
      <w:bookmarkEnd w:id="28"/>
    </w:p>
    <w:p w14:paraId="26BA6A20" w14:textId="77777777" w:rsidR="0042529A" w:rsidRPr="009E1EF1" w:rsidRDefault="00833400">
      <w:pPr>
        <w:rPr>
          <w:rFonts w:ascii="Calibri" w:hAnsi="Calibri" w:cs="Times New Roman"/>
          <w:b/>
          <w:sz w:val="20"/>
          <w:szCs w:val="20"/>
        </w:rPr>
      </w:pPr>
      <w:r w:rsidRPr="009E1EF1">
        <w:rPr>
          <w:rFonts w:ascii="Calibri" w:hAnsi="Calibri" w:cs="Times New Roman"/>
          <w:b/>
          <w:sz w:val="20"/>
          <w:szCs w:val="20"/>
        </w:rPr>
        <w:t xml:space="preserve">Year ended 31 December </w:t>
      </w:r>
      <w:r w:rsidR="00A20C7A" w:rsidRPr="009E1EF1">
        <w:rPr>
          <w:rFonts w:ascii="Calibri" w:hAnsi="Calibri" w:cs="Times New Roman"/>
          <w:b/>
          <w:sz w:val="20"/>
          <w:szCs w:val="20"/>
        </w:rPr>
        <w:t>2020</w:t>
      </w:r>
    </w:p>
    <w:tbl>
      <w:tblPr>
        <w:tblW w:w="5403" w:type="pct"/>
        <w:tblLayout w:type="fixed"/>
        <w:tblLook w:val="0000" w:firstRow="0" w:lastRow="0" w:firstColumn="0" w:lastColumn="0" w:noHBand="0" w:noVBand="0"/>
      </w:tblPr>
      <w:tblGrid>
        <w:gridCol w:w="7522"/>
        <w:gridCol w:w="743"/>
        <w:gridCol w:w="991"/>
        <w:gridCol w:w="985"/>
      </w:tblGrid>
      <w:tr w:rsidR="00556D41" w:rsidRPr="00655898" w14:paraId="617844BB" w14:textId="77777777" w:rsidTr="00F6119A">
        <w:tc>
          <w:tcPr>
            <w:tcW w:w="3672" w:type="pct"/>
            <w:tcBorders>
              <w:top w:val="single" w:sz="4" w:space="0" w:color="auto"/>
              <w:left w:val="nil"/>
              <w:bottom w:val="single" w:sz="4" w:space="0" w:color="auto"/>
              <w:right w:val="nil"/>
            </w:tcBorders>
          </w:tcPr>
          <w:p w14:paraId="2D48D60B" w14:textId="77777777" w:rsidR="00606D05" w:rsidRPr="009E1EF1" w:rsidRDefault="00606D05" w:rsidP="009D0487">
            <w:pPr>
              <w:jc w:val="both"/>
              <w:rPr>
                <w:rFonts w:ascii="Calibri" w:hAnsi="Calibri"/>
                <w:sz w:val="20"/>
              </w:rPr>
            </w:pPr>
          </w:p>
        </w:tc>
        <w:tc>
          <w:tcPr>
            <w:tcW w:w="363" w:type="pct"/>
            <w:tcBorders>
              <w:top w:val="single" w:sz="4" w:space="0" w:color="auto"/>
              <w:left w:val="nil"/>
              <w:bottom w:val="single" w:sz="4" w:space="0" w:color="auto"/>
              <w:right w:val="nil"/>
            </w:tcBorders>
            <w:shd w:val="clear" w:color="auto" w:fill="auto"/>
          </w:tcPr>
          <w:p w14:paraId="5E4827CE" w14:textId="77777777" w:rsidR="00606D05" w:rsidRPr="009E1EF1" w:rsidRDefault="00606D05" w:rsidP="009D0487">
            <w:pPr>
              <w:jc w:val="center"/>
              <w:rPr>
                <w:rFonts w:ascii="Calibri" w:hAnsi="Calibri"/>
                <w:iCs/>
                <w:sz w:val="20"/>
              </w:rPr>
            </w:pPr>
          </w:p>
          <w:p w14:paraId="112BF270" w14:textId="77777777" w:rsidR="00606D05" w:rsidRPr="009E1EF1" w:rsidRDefault="00606D05" w:rsidP="009D0487">
            <w:pPr>
              <w:jc w:val="center"/>
              <w:rPr>
                <w:rFonts w:ascii="Calibri" w:hAnsi="Calibri"/>
                <w:iCs/>
                <w:sz w:val="20"/>
              </w:rPr>
            </w:pPr>
            <w:r w:rsidRPr="009E1EF1">
              <w:rPr>
                <w:rFonts w:ascii="Calibri" w:hAnsi="Calibri"/>
                <w:iCs/>
                <w:sz w:val="20"/>
              </w:rPr>
              <w:t>Note</w:t>
            </w:r>
          </w:p>
        </w:tc>
        <w:tc>
          <w:tcPr>
            <w:tcW w:w="484" w:type="pct"/>
            <w:tcBorders>
              <w:top w:val="single" w:sz="4" w:space="0" w:color="auto"/>
              <w:left w:val="nil"/>
              <w:bottom w:val="single" w:sz="4" w:space="0" w:color="auto"/>
              <w:right w:val="nil"/>
            </w:tcBorders>
            <w:shd w:val="clear" w:color="auto" w:fill="auto"/>
          </w:tcPr>
          <w:p w14:paraId="5E007C0A" w14:textId="77777777" w:rsidR="00606D05" w:rsidRPr="009E1EF1" w:rsidRDefault="005E4DE9" w:rsidP="0043209D">
            <w:pPr>
              <w:jc w:val="right"/>
              <w:rPr>
                <w:rFonts w:ascii="Calibri" w:hAnsi="Calibri"/>
                <w:b/>
                <w:bCs/>
                <w:sz w:val="20"/>
              </w:rPr>
            </w:pPr>
            <w:r w:rsidRPr="009E1EF1">
              <w:rPr>
                <w:rFonts w:ascii="Calibri" w:hAnsi="Calibri"/>
                <w:b/>
                <w:bCs/>
                <w:sz w:val="20"/>
              </w:rPr>
              <w:t>2020</w:t>
            </w:r>
          </w:p>
          <w:p w14:paraId="53A3852A" w14:textId="77777777" w:rsidR="00606D05" w:rsidRPr="009E1EF1" w:rsidRDefault="00606D05" w:rsidP="0043209D">
            <w:pPr>
              <w:jc w:val="right"/>
              <w:rPr>
                <w:rFonts w:ascii="Calibri" w:hAnsi="Calibri"/>
                <w:bCs/>
                <w:sz w:val="20"/>
              </w:rPr>
            </w:pPr>
            <w:r w:rsidRPr="009E1EF1">
              <w:rPr>
                <w:rFonts w:ascii="Calibri" w:hAnsi="Calibri"/>
                <w:b/>
                <w:bCs/>
                <w:sz w:val="20"/>
              </w:rPr>
              <w:t>£m</w:t>
            </w:r>
          </w:p>
        </w:tc>
        <w:tc>
          <w:tcPr>
            <w:tcW w:w="481" w:type="pct"/>
            <w:tcBorders>
              <w:top w:val="single" w:sz="4" w:space="0" w:color="auto"/>
              <w:left w:val="nil"/>
              <w:bottom w:val="single" w:sz="4" w:space="0" w:color="auto"/>
              <w:right w:val="nil"/>
            </w:tcBorders>
            <w:shd w:val="clear" w:color="auto" w:fill="auto"/>
          </w:tcPr>
          <w:p w14:paraId="43388DED" w14:textId="77777777" w:rsidR="007E6E95" w:rsidRPr="009E1EF1" w:rsidRDefault="005E4DE9" w:rsidP="0043209D">
            <w:pPr>
              <w:jc w:val="right"/>
              <w:rPr>
                <w:rFonts w:ascii="Calibri" w:hAnsi="Calibri"/>
                <w:bCs/>
                <w:sz w:val="20"/>
              </w:rPr>
            </w:pPr>
            <w:r w:rsidRPr="009E1EF1">
              <w:rPr>
                <w:rFonts w:ascii="Calibri" w:hAnsi="Calibri"/>
                <w:bCs/>
                <w:sz w:val="20"/>
              </w:rPr>
              <w:t>2019</w:t>
            </w:r>
          </w:p>
          <w:p w14:paraId="6BA985A0" w14:textId="77777777" w:rsidR="00606D05" w:rsidRPr="009E1EF1" w:rsidRDefault="007E6E95" w:rsidP="0043209D">
            <w:pPr>
              <w:jc w:val="right"/>
              <w:rPr>
                <w:rFonts w:ascii="Calibri" w:hAnsi="Calibri"/>
                <w:sz w:val="20"/>
              </w:rPr>
            </w:pPr>
            <w:r w:rsidRPr="009E1EF1">
              <w:rPr>
                <w:rFonts w:ascii="Calibri" w:hAnsi="Calibri"/>
                <w:bCs/>
                <w:sz w:val="20"/>
              </w:rPr>
              <w:t>£m</w:t>
            </w:r>
          </w:p>
        </w:tc>
      </w:tr>
      <w:tr w:rsidR="00556D41" w:rsidRPr="00655898" w14:paraId="1B9D3960" w14:textId="77777777" w:rsidTr="00F6119A">
        <w:tc>
          <w:tcPr>
            <w:tcW w:w="3672" w:type="pct"/>
            <w:tcBorders>
              <w:top w:val="single" w:sz="4" w:space="0" w:color="auto"/>
              <w:left w:val="nil"/>
              <w:bottom w:val="nil"/>
              <w:right w:val="nil"/>
            </w:tcBorders>
          </w:tcPr>
          <w:p w14:paraId="5DF1B2A4" w14:textId="77777777" w:rsidR="00606D05" w:rsidRPr="009E1EF1" w:rsidRDefault="00294991" w:rsidP="009D0487">
            <w:pPr>
              <w:ind w:left="-90"/>
              <w:rPr>
                <w:rFonts w:ascii="Calibri" w:hAnsi="Calibri"/>
                <w:b/>
                <w:bCs/>
                <w:sz w:val="20"/>
              </w:rPr>
            </w:pPr>
            <w:r w:rsidRPr="009E1EF1">
              <w:rPr>
                <w:rFonts w:ascii="Calibri" w:hAnsi="Calibri"/>
                <w:b/>
                <w:bCs/>
                <w:sz w:val="20"/>
              </w:rPr>
              <w:t>Ca</w:t>
            </w:r>
            <w:r w:rsidR="00606D05" w:rsidRPr="009E1EF1">
              <w:rPr>
                <w:rFonts w:ascii="Calibri" w:hAnsi="Calibri"/>
                <w:b/>
                <w:bCs/>
                <w:sz w:val="20"/>
              </w:rPr>
              <w:t>sh flows from operating activities</w:t>
            </w:r>
          </w:p>
        </w:tc>
        <w:tc>
          <w:tcPr>
            <w:tcW w:w="363" w:type="pct"/>
            <w:tcBorders>
              <w:top w:val="single" w:sz="4" w:space="0" w:color="auto"/>
              <w:left w:val="nil"/>
              <w:bottom w:val="nil"/>
              <w:right w:val="nil"/>
            </w:tcBorders>
          </w:tcPr>
          <w:p w14:paraId="1C5F2F52" w14:textId="77777777" w:rsidR="00606D05" w:rsidRPr="009E1EF1" w:rsidRDefault="00606D05" w:rsidP="009D0487">
            <w:pPr>
              <w:jc w:val="center"/>
              <w:rPr>
                <w:rFonts w:ascii="Calibri" w:hAnsi="Calibri"/>
                <w:iCs/>
                <w:sz w:val="20"/>
              </w:rPr>
            </w:pPr>
          </w:p>
        </w:tc>
        <w:tc>
          <w:tcPr>
            <w:tcW w:w="484" w:type="pct"/>
            <w:tcBorders>
              <w:top w:val="single" w:sz="4" w:space="0" w:color="auto"/>
              <w:left w:val="nil"/>
              <w:bottom w:val="nil"/>
              <w:right w:val="nil"/>
            </w:tcBorders>
          </w:tcPr>
          <w:p w14:paraId="0AA72C4B" w14:textId="77777777" w:rsidR="00606D05" w:rsidRPr="009E1EF1" w:rsidRDefault="00606D05" w:rsidP="0043209D">
            <w:pPr>
              <w:jc w:val="right"/>
              <w:rPr>
                <w:rFonts w:ascii="Calibri" w:hAnsi="Calibri"/>
                <w:bCs/>
                <w:sz w:val="20"/>
              </w:rPr>
            </w:pPr>
          </w:p>
        </w:tc>
        <w:tc>
          <w:tcPr>
            <w:tcW w:w="481" w:type="pct"/>
            <w:tcBorders>
              <w:top w:val="single" w:sz="4" w:space="0" w:color="auto"/>
              <w:left w:val="nil"/>
              <w:bottom w:val="nil"/>
              <w:right w:val="nil"/>
            </w:tcBorders>
          </w:tcPr>
          <w:p w14:paraId="4A5AE202" w14:textId="77777777" w:rsidR="00606D05" w:rsidRPr="009E1EF1" w:rsidRDefault="00606D05" w:rsidP="0043209D">
            <w:pPr>
              <w:jc w:val="right"/>
              <w:rPr>
                <w:rFonts w:ascii="Calibri" w:hAnsi="Calibri"/>
                <w:bCs/>
                <w:sz w:val="20"/>
              </w:rPr>
            </w:pPr>
          </w:p>
        </w:tc>
      </w:tr>
      <w:tr w:rsidR="00556D41" w:rsidRPr="00655898" w14:paraId="64D68A1D" w14:textId="77777777" w:rsidTr="00F6119A">
        <w:tc>
          <w:tcPr>
            <w:tcW w:w="3672" w:type="pct"/>
            <w:tcBorders>
              <w:top w:val="nil"/>
              <w:left w:val="nil"/>
              <w:right w:val="nil"/>
            </w:tcBorders>
          </w:tcPr>
          <w:p w14:paraId="79AED8C2" w14:textId="7FD7832E" w:rsidR="00870951" w:rsidRPr="009E1EF1" w:rsidRDefault="002232DB" w:rsidP="00870951">
            <w:pPr>
              <w:ind w:left="-90"/>
              <w:rPr>
                <w:rFonts w:ascii="Calibri" w:hAnsi="Calibri"/>
                <w:sz w:val="20"/>
              </w:rPr>
            </w:pPr>
            <w:r>
              <w:rPr>
                <w:rFonts w:ascii="Calibri" w:hAnsi="Calibri"/>
                <w:bCs/>
                <w:sz w:val="20"/>
              </w:rPr>
              <w:t xml:space="preserve">Loss </w:t>
            </w:r>
            <w:r w:rsidR="005F2755">
              <w:rPr>
                <w:rFonts w:ascii="Calibri" w:hAnsi="Calibri"/>
                <w:bCs/>
                <w:sz w:val="20"/>
              </w:rPr>
              <w:t>/ (p</w:t>
            </w:r>
            <w:r w:rsidR="00870951" w:rsidRPr="009E1EF1">
              <w:rPr>
                <w:rFonts w:ascii="Calibri" w:hAnsi="Calibri"/>
                <w:bCs/>
                <w:sz w:val="20"/>
              </w:rPr>
              <w:t>rofit</w:t>
            </w:r>
            <w:r w:rsidR="005F2755">
              <w:rPr>
                <w:rFonts w:ascii="Calibri" w:hAnsi="Calibri"/>
                <w:bCs/>
                <w:sz w:val="20"/>
              </w:rPr>
              <w:t>)</w:t>
            </w:r>
            <w:r w:rsidR="00870951" w:rsidRPr="009E1EF1">
              <w:rPr>
                <w:rFonts w:ascii="Calibri" w:hAnsi="Calibri"/>
                <w:bCs/>
                <w:sz w:val="20"/>
              </w:rPr>
              <w:t xml:space="preserve"> for the year </w:t>
            </w:r>
          </w:p>
        </w:tc>
        <w:tc>
          <w:tcPr>
            <w:tcW w:w="363" w:type="pct"/>
            <w:tcBorders>
              <w:top w:val="nil"/>
              <w:left w:val="nil"/>
              <w:right w:val="nil"/>
            </w:tcBorders>
          </w:tcPr>
          <w:p w14:paraId="43BE9638" w14:textId="77777777" w:rsidR="00870951" w:rsidRPr="009E1EF1" w:rsidRDefault="00870951" w:rsidP="00870951">
            <w:pPr>
              <w:jc w:val="center"/>
              <w:rPr>
                <w:rFonts w:ascii="Calibri" w:hAnsi="Calibri"/>
                <w:iCs/>
                <w:sz w:val="20"/>
              </w:rPr>
            </w:pPr>
          </w:p>
        </w:tc>
        <w:tc>
          <w:tcPr>
            <w:tcW w:w="484" w:type="pct"/>
            <w:tcBorders>
              <w:top w:val="nil"/>
              <w:left w:val="nil"/>
              <w:right w:val="nil"/>
            </w:tcBorders>
          </w:tcPr>
          <w:p w14:paraId="0195B30C" w14:textId="4CDCE950" w:rsidR="00870951" w:rsidRPr="00B845F4" w:rsidRDefault="00870951" w:rsidP="00870951">
            <w:pPr>
              <w:jc w:val="right"/>
              <w:rPr>
                <w:rFonts w:ascii="Calibri" w:hAnsi="Calibri"/>
                <w:b/>
                <w:sz w:val="20"/>
              </w:rPr>
            </w:pPr>
            <w:r w:rsidRPr="00B845F4">
              <w:rPr>
                <w:rFonts w:ascii="Calibri" w:hAnsi="Calibri"/>
                <w:b/>
                <w:sz w:val="20"/>
              </w:rPr>
              <w:t>(</w:t>
            </w:r>
            <w:r w:rsidR="00A509E5">
              <w:rPr>
                <w:rFonts w:ascii="Calibri" w:hAnsi="Calibri"/>
                <w:b/>
                <w:sz w:val="20"/>
              </w:rPr>
              <w:t>34.7</w:t>
            </w:r>
            <w:r w:rsidRPr="00B845F4">
              <w:rPr>
                <w:rFonts w:ascii="Calibri" w:hAnsi="Calibri"/>
                <w:b/>
                <w:sz w:val="20"/>
              </w:rPr>
              <w:t>)</w:t>
            </w:r>
          </w:p>
        </w:tc>
        <w:tc>
          <w:tcPr>
            <w:tcW w:w="481" w:type="pct"/>
            <w:tcBorders>
              <w:top w:val="nil"/>
              <w:left w:val="nil"/>
              <w:right w:val="nil"/>
            </w:tcBorders>
          </w:tcPr>
          <w:p w14:paraId="67027886" w14:textId="77777777" w:rsidR="00870951" w:rsidRPr="009E1EF1" w:rsidRDefault="00870951" w:rsidP="00870951">
            <w:pPr>
              <w:jc w:val="right"/>
              <w:rPr>
                <w:rFonts w:ascii="Calibri" w:hAnsi="Calibri"/>
                <w:sz w:val="20"/>
              </w:rPr>
            </w:pPr>
            <w:r w:rsidRPr="009E1EF1">
              <w:rPr>
                <w:rFonts w:ascii="Calibri" w:hAnsi="Calibri"/>
                <w:sz w:val="20"/>
              </w:rPr>
              <w:t>111.9</w:t>
            </w:r>
          </w:p>
        </w:tc>
      </w:tr>
      <w:tr w:rsidR="00556D41" w:rsidRPr="00655898" w14:paraId="7F736D18" w14:textId="77777777" w:rsidTr="00F6119A">
        <w:tc>
          <w:tcPr>
            <w:tcW w:w="3672" w:type="pct"/>
            <w:tcBorders>
              <w:left w:val="nil"/>
              <w:bottom w:val="nil"/>
              <w:right w:val="nil"/>
            </w:tcBorders>
          </w:tcPr>
          <w:p w14:paraId="157D733F" w14:textId="77777777" w:rsidR="00FF41AD" w:rsidRPr="009E1EF1" w:rsidRDefault="00FF41AD" w:rsidP="00FF41AD">
            <w:pPr>
              <w:ind w:left="-90"/>
              <w:rPr>
                <w:rFonts w:ascii="Calibri" w:hAnsi="Calibri"/>
                <w:sz w:val="20"/>
              </w:rPr>
            </w:pPr>
            <w:r w:rsidRPr="009E1EF1">
              <w:rPr>
                <w:rFonts w:ascii="Calibri" w:hAnsi="Calibri"/>
                <w:sz w:val="20"/>
              </w:rPr>
              <w:t>Separately disclosed items</w:t>
            </w:r>
          </w:p>
        </w:tc>
        <w:tc>
          <w:tcPr>
            <w:tcW w:w="363" w:type="pct"/>
            <w:tcBorders>
              <w:left w:val="nil"/>
              <w:bottom w:val="nil"/>
              <w:right w:val="nil"/>
            </w:tcBorders>
          </w:tcPr>
          <w:p w14:paraId="08BB0345" w14:textId="63CF46F0" w:rsidR="00FF41AD" w:rsidRPr="009E1EF1" w:rsidRDefault="00FF41AD" w:rsidP="00FF41AD">
            <w:pPr>
              <w:jc w:val="center"/>
              <w:rPr>
                <w:rFonts w:ascii="Calibri" w:hAnsi="Calibri"/>
                <w:iCs/>
                <w:sz w:val="20"/>
              </w:rPr>
            </w:pPr>
            <w:r w:rsidRPr="000C31F2">
              <w:rPr>
                <w:rFonts w:ascii="Calibri" w:hAnsi="Calibri"/>
                <w:iCs/>
                <w:sz w:val="20"/>
              </w:rPr>
              <w:t>6</w:t>
            </w:r>
          </w:p>
        </w:tc>
        <w:tc>
          <w:tcPr>
            <w:tcW w:w="484" w:type="pct"/>
            <w:tcBorders>
              <w:left w:val="nil"/>
              <w:bottom w:val="nil"/>
              <w:right w:val="nil"/>
            </w:tcBorders>
          </w:tcPr>
          <w:p w14:paraId="09791735" w14:textId="51EF868A" w:rsidR="00FF41AD" w:rsidRPr="00175698" w:rsidRDefault="00A509E5" w:rsidP="00FF41AD">
            <w:pPr>
              <w:jc w:val="right"/>
              <w:rPr>
                <w:rFonts w:ascii="Calibri" w:hAnsi="Calibri"/>
                <w:b/>
                <w:sz w:val="20"/>
              </w:rPr>
            </w:pPr>
            <w:r>
              <w:rPr>
                <w:rFonts w:ascii="Calibri" w:hAnsi="Calibri"/>
                <w:b/>
                <w:sz w:val="20"/>
              </w:rPr>
              <w:t>506.7</w:t>
            </w:r>
          </w:p>
        </w:tc>
        <w:tc>
          <w:tcPr>
            <w:tcW w:w="481" w:type="pct"/>
            <w:tcBorders>
              <w:left w:val="nil"/>
              <w:bottom w:val="nil"/>
              <w:right w:val="nil"/>
            </w:tcBorders>
          </w:tcPr>
          <w:p w14:paraId="057BF505" w14:textId="77777777" w:rsidR="00FF41AD" w:rsidRPr="009E1EF1" w:rsidRDefault="00FF41AD" w:rsidP="00FF41AD">
            <w:pPr>
              <w:jc w:val="right"/>
              <w:rPr>
                <w:rFonts w:ascii="Calibri" w:hAnsi="Calibri"/>
                <w:sz w:val="20"/>
              </w:rPr>
            </w:pPr>
            <w:r w:rsidRPr="009E1EF1">
              <w:rPr>
                <w:rFonts w:ascii="Calibri" w:hAnsi="Calibri"/>
                <w:sz w:val="20"/>
              </w:rPr>
              <w:t>112.1</w:t>
            </w:r>
          </w:p>
        </w:tc>
      </w:tr>
      <w:tr w:rsidR="00556D41" w:rsidRPr="00655898" w14:paraId="1ADF3BD4" w14:textId="77777777" w:rsidTr="00F6119A">
        <w:tc>
          <w:tcPr>
            <w:tcW w:w="3672" w:type="pct"/>
            <w:tcBorders>
              <w:top w:val="nil"/>
              <w:left w:val="nil"/>
              <w:right w:val="nil"/>
            </w:tcBorders>
          </w:tcPr>
          <w:p w14:paraId="0A2D3F56" w14:textId="77777777" w:rsidR="00FF41AD" w:rsidRPr="009E1EF1" w:rsidRDefault="00FF41AD" w:rsidP="00FF41AD">
            <w:pPr>
              <w:ind w:left="-90"/>
              <w:rPr>
                <w:rFonts w:ascii="Calibri" w:hAnsi="Calibri"/>
                <w:sz w:val="20"/>
              </w:rPr>
            </w:pPr>
            <w:r w:rsidRPr="009E1EF1">
              <w:rPr>
                <w:rFonts w:ascii="Calibri" w:hAnsi="Calibri"/>
                <w:sz w:val="20"/>
              </w:rPr>
              <w:t>Tax expense before separately disclosed items</w:t>
            </w:r>
          </w:p>
        </w:tc>
        <w:tc>
          <w:tcPr>
            <w:tcW w:w="363" w:type="pct"/>
            <w:tcBorders>
              <w:top w:val="nil"/>
              <w:left w:val="nil"/>
              <w:right w:val="nil"/>
            </w:tcBorders>
          </w:tcPr>
          <w:p w14:paraId="04E38569" w14:textId="24DEB2A4" w:rsidR="00FF41AD" w:rsidRPr="00114FBB" w:rsidRDefault="00FF41AD" w:rsidP="00FF41AD">
            <w:pPr>
              <w:jc w:val="center"/>
              <w:rPr>
                <w:rFonts w:ascii="Calibri" w:hAnsi="Calibri"/>
                <w:iCs/>
                <w:sz w:val="20"/>
              </w:rPr>
            </w:pPr>
          </w:p>
        </w:tc>
        <w:tc>
          <w:tcPr>
            <w:tcW w:w="484" w:type="pct"/>
            <w:tcBorders>
              <w:top w:val="nil"/>
              <w:left w:val="nil"/>
              <w:right w:val="nil"/>
            </w:tcBorders>
            <w:shd w:val="clear" w:color="auto" w:fill="auto"/>
          </w:tcPr>
          <w:p w14:paraId="2781C558" w14:textId="6D094C39" w:rsidR="00FF41AD" w:rsidRPr="00B845F4" w:rsidRDefault="00A509E5" w:rsidP="00FF41AD">
            <w:pPr>
              <w:jc w:val="right"/>
              <w:rPr>
                <w:rFonts w:ascii="Calibri" w:hAnsi="Calibri"/>
                <w:b/>
                <w:sz w:val="20"/>
              </w:rPr>
            </w:pPr>
            <w:r>
              <w:rPr>
                <w:rFonts w:ascii="Calibri" w:hAnsi="Calibri"/>
                <w:b/>
                <w:sz w:val="20"/>
              </w:rPr>
              <w:t>94.2</w:t>
            </w:r>
          </w:p>
        </w:tc>
        <w:tc>
          <w:tcPr>
            <w:tcW w:w="481" w:type="pct"/>
            <w:tcBorders>
              <w:top w:val="nil"/>
              <w:left w:val="nil"/>
              <w:right w:val="nil"/>
            </w:tcBorders>
            <w:shd w:val="clear" w:color="auto" w:fill="auto"/>
          </w:tcPr>
          <w:p w14:paraId="387C7D49" w14:textId="77777777" w:rsidR="00FF41AD" w:rsidRPr="009E1EF1" w:rsidRDefault="00FF41AD" w:rsidP="00FF41AD">
            <w:pPr>
              <w:jc w:val="right"/>
              <w:rPr>
                <w:rFonts w:ascii="Calibri" w:hAnsi="Calibri"/>
                <w:sz w:val="20"/>
              </w:rPr>
            </w:pPr>
            <w:r w:rsidRPr="009E1EF1">
              <w:rPr>
                <w:rFonts w:ascii="Calibri" w:hAnsi="Calibri"/>
                <w:sz w:val="20"/>
              </w:rPr>
              <w:t>42.4</w:t>
            </w:r>
          </w:p>
        </w:tc>
      </w:tr>
      <w:tr w:rsidR="00556D41" w:rsidRPr="00655898" w14:paraId="631ABEC9" w14:textId="77777777" w:rsidTr="00F6119A">
        <w:tc>
          <w:tcPr>
            <w:tcW w:w="3672" w:type="pct"/>
            <w:tcBorders>
              <w:left w:val="nil"/>
              <w:bottom w:val="nil"/>
              <w:right w:val="nil"/>
            </w:tcBorders>
          </w:tcPr>
          <w:p w14:paraId="0106F37C" w14:textId="77777777" w:rsidR="00FF41AD" w:rsidRPr="009E1EF1" w:rsidRDefault="00FF41AD" w:rsidP="00FF41AD">
            <w:pPr>
              <w:ind w:left="-90"/>
              <w:rPr>
                <w:rFonts w:ascii="Calibri" w:hAnsi="Calibri"/>
                <w:sz w:val="20"/>
              </w:rPr>
            </w:pPr>
            <w:r w:rsidRPr="009E1EF1">
              <w:rPr>
                <w:rFonts w:ascii="Calibri" w:hAnsi="Calibri"/>
                <w:sz w:val="20"/>
              </w:rPr>
              <w:t>Financial income before separately disclosed items</w:t>
            </w:r>
          </w:p>
        </w:tc>
        <w:tc>
          <w:tcPr>
            <w:tcW w:w="363" w:type="pct"/>
            <w:tcBorders>
              <w:left w:val="nil"/>
              <w:bottom w:val="nil"/>
              <w:right w:val="nil"/>
            </w:tcBorders>
          </w:tcPr>
          <w:p w14:paraId="02B789C2" w14:textId="11F9DD69" w:rsidR="00FF41AD" w:rsidRPr="00C75D34" w:rsidRDefault="009645B9" w:rsidP="00FF41AD">
            <w:pPr>
              <w:jc w:val="center"/>
              <w:rPr>
                <w:rFonts w:ascii="Calibri" w:hAnsi="Calibri"/>
                <w:iCs/>
                <w:sz w:val="20"/>
              </w:rPr>
            </w:pPr>
            <w:r>
              <w:rPr>
                <w:rFonts w:ascii="Calibri" w:hAnsi="Calibri"/>
                <w:iCs/>
                <w:sz w:val="20"/>
              </w:rPr>
              <w:t>7</w:t>
            </w:r>
          </w:p>
        </w:tc>
        <w:tc>
          <w:tcPr>
            <w:tcW w:w="484" w:type="pct"/>
            <w:tcBorders>
              <w:left w:val="nil"/>
              <w:bottom w:val="nil"/>
              <w:right w:val="nil"/>
            </w:tcBorders>
            <w:shd w:val="clear" w:color="auto" w:fill="auto"/>
          </w:tcPr>
          <w:p w14:paraId="562C834F" w14:textId="403626A5" w:rsidR="00FF41AD" w:rsidRPr="00B845F4" w:rsidRDefault="00FF41AD" w:rsidP="00FF41AD">
            <w:pPr>
              <w:jc w:val="right"/>
              <w:rPr>
                <w:rFonts w:ascii="Calibri" w:hAnsi="Calibri"/>
                <w:b/>
                <w:sz w:val="20"/>
              </w:rPr>
            </w:pPr>
            <w:r w:rsidRPr="00B845F4">
              <w:rPr>
                <w:rFonts w:ascii="Calibri" w:hAnsi="Calibri"/>
                <w:b/>
                <w:sz w:val="20"/>
              </w:rPr>
              <w:t>(1.4)</w:t>
            </w:r>
          </w:p>
        </w:tc>
        <w:tc>
          <w:tcPr>
            <w:tcW w:w="481" w:type="pct"/>
            <w:tcBorders>
              <w:left w:val="nil"/>
              <w:bottom w:val="nil"/>
              <w:right w:val="nil"/>
            </w:tcBorders>
            <w:shd w:val="clear" w:color="auto" w:fill="auto"/>
          </w:tcPr>
          <w:p w14:paraId="04B65D02" w14:textId="77777777" w:rsidR="00FF41AD" w:rsidRPr="009E1EF1" w:rsidRDefault="00FF41AD" w:rsidP="00FF41AD">
            <w:pPr>
              <w:jc w:val="right"/>
              <w:rPr>
                <w:rFonts w:ascii="Calibri" w:hAnsi="Calibri"/>
                <w:sz w:val="20"/>
              </w:rPr>
            </w:pPr>
            <w:r w:rsidRPr="009E1EF1">
              <w:rPr>
                <w:rFonts w:ascii="Calibri" w:hAnsi="Calibri"/>
                <w:sz w:val="20"/>
              </w:rPr>
              <w:t>(1.0)</w:t>
            </w:r>
          </w:p>
        </w:tc>
      </w:tr>
      <w:tr w:rsidR="00556D41" w:rsidRPr="00655898" w14:paraId="6EBC1626" w14:textId="77777777" w:rsidTr="00F6119A">
        <w:tc>
          <w:tcPr>
            <w:tcW w:w="3672" w:type="pct"/>
            <w:tcBorders>
              <w:top w:val="nil"/>
              <w:left w:val="nil"/>
              <w:right w:val="nil"/>
            </w:tcBorders>
          </w:tcPr>
          <w:p w14:paraId="1416138B" w14:textId="77777777" w:rsidR="00FF41AD" w:rsidRPr="009E1EF1" w:rsidRDefault="00FF41AD" w:rsidP="00FF41AD">
            <w:pPr>
              <w:ind w:left="-90"/>
              <w:rPr>
                <w:rFonts w:ascii="Calibri" w:hAnsi="Calibri"/>
                <w:sz w:val="20"/>
              </w:rPr>
            </w:pPr>
            <w:r w:rsidRPr="009E1EF1">
              <w:rPr>
                <w:rFonts w:ascii="Calibri" w:hAnsi="Calibri"/>
                <w:sz w:val="20"/>
              </w:rPr>
              <w:t>Financial expense before separately disclosed items</w:t>
            </w:r>
          </w:p>
        </w:tc>
        <w:tc>
          <w:tcPr>
            <w:tcW w:w="363" w:type="pct"/>
            <w:tcBorders>
              <w:top w:val="nil"/>
              <w:left w:val="nil"/>
              <w:right w:val="nil"/>
            </w:tcBorders>
          </w:tcPr>
          <w:p w14:paraId="2DF86BE7" w14:textId="39AFCC67" w:rsidR="00FF41AD" w:rsidRPr="00C75D34" w:rsidRDefault="009645B9" w:rsidP="00FF41AD">
            <w:pPr>
              <w:jc w:val="center"/>
              <w:rPr>
                <w:rFonts w:ascii="Calibri" w:hAnsi="Calibri"/>
                <w:iCs/>
                <w:sz w:val="20"/>
              </w:rPr>
            </w:pPr>
            <w:r>
              <w:rPr>
                <w:rFonts w:ascii="Calibri" w:hAnsi="Calibri"/>
                <w:iCs/>
                <w:sz w:val="20"/>
              </w:rPr>
              <w:t>7</w:t>
            </w:r>
          </w:p>
        </w:tc>
        <w:tc>
          <w:tcPr>
            <w:tcW w:w="484" w:type="pct"/>
            <w:tcBorders>
              <w:top w:val="nil"/>
              <w:left w:val="nil"/>
              <w:right w:val="nil"/>
            </w:tcBorders>
            <w:shd w:val="clear" w:color="auto" w:fill="auto"/>
          </w:tcPr>
          <w:p w14:paraId="2E503D6F" w14:textId="4A82A3D6" w:rsidR="00FF41AD" w:rsidRPr="00B845F4" w:rsidRDefault="00FF41AD" w:rsidP="00FF41AD">
            <w:pPr>
              <w:jc w:val="right"/>
              <w:rPr>
                <w:rFonts w:ascii="Calibri" w:hAnsi="Calibri"/>
                <w:b/>
                <w:sz w:val="20"/>
              </w:rPr>
            </w:pPr>
            <w:r w:rsidRPr="00B845F4">
              <w:rPr>
                <w:rFonts w:ascii="Calibri" w:hAnsi="Calibri"/>
                <w:b/>
                <w:sz w:val="20"/>
              </w:rPr>
              <w:t>111.2</w:t>
            </w:r>
          </w:p>
        </w:tc>
        <w:tc>
          <w:tcPr>
            <w:tcW w:w="481" w:type="pct"/>
            <w:tcBorders>
              <w:top w:val="nil"/>
              <w:left w:val="nil"/>
              <w:right w:val="nil"/>
            </w:tcBorders>
            <w:shd w:val="clear" w:color="auto" w:fill="auto"/>
          </w:tcPr>
          <w:p w14:paraId="57518DDC" w14:textId="77777777" w:rsidR="00FF41AD" w:rsidRPr="009E1EF1" w:rsidRDefault="00FF41AD" w:rsidP="00FF41AD">
            <w:pPr>
              <w:jc w:val="right"/>
              <w:rPr>
                <w:rFonts w:ascii="Calibri" w:hAnsi="Calibri"/>
                <w:sz w:val="20"/>
              </w:rPr>
            </w:pPr>
            <w:r w:rsidRPr="009E1EF1">
              <w:rPr>
                <w:rFonts w:ascii="Calibri" w:hAnsi="Calibri"/>
                <w:sz w:val="20"/>
              </w:rPr>
              <w:t>15.2</w:t>
            </w:r>
          </w:p>
        </w:tc>
      </w:tr>
      <w:tr w:rsidR="00556D41" w:rsidRPr="00655898" w14:paraId="50393975" w14:textId="77777777" w:rsidTr="00F6119A">
        <w:tc>
          <w:tcPr>
            <w:tcW w:w="3672" w:type="pct"/>
            <w:tcBorders>
              <w:top w:val="nil"/>
              <w:left w:val="nil"/>
              <w:right w:val="nil"/>
            </w:tcBorders>
          </w:tcPr>
          <w:p w14:paraId="40AA98DB" w14:textId="77777777" w:rsidR="00FF41AD" w:rsidRPr="009E1EF1" w:rsidRDefault="00FF41AD" w:rsidP="00FF41AD">
            <w:pPr>
              <w:ind w:left="-90"/>
              <w:rPr>
                <w:rFonts w:ascii="Calibri" w:hAnsi="Calibri"/>
                <w:sz w:val="20"/>
              </w:rPr>
            </w:pPr>
            <w:r w:rsidRPr="009E1EF1">
              <w:rPr>
                <w:rFonts w:ascii="Calibri" w:hAnsi="Calibri"/>
                <w:sz w:val="20"/>
              </w:rPr>
              <w:t>Depreciation and amortisation before separately disclosed items</w:t>
            </w:r>
          </w:p>
        </w:tc>
        <w:tc>
          <w:tcPr>
            <w:tcW w:w="363" w:type="pct"/>
            <w:tcBorders>
              <w:top w:val="nil"/>
              <w:left w:val="nil"/>
              <w:right w:val="nil"/>
            </w:tcBorders>
          </w:tcPr>
          <w:p w14:paraId="6BB6D682" w14:textId="4259AB8D" w:rsidR="00FF41AD" w:rsidRPr="00C75D34" w:rsidRDefault="00EE36A0" w:rsidP="00FF41AD">
            <w:pPr>
              <w:jc w:val="center"/>
              <w:rPr>
                <w:rFonts w:ascii="Calibri" w:hAnsi="Calibri"/>
                <w:iCs/>
                <w:sz w:val="20"/>
              </w:rPr>
            </w:pPr>
            <w:r w:rsidRPr="00114FBB">
              <w:rPr>
                <w:rFonts w:ascii="Calibri" w:hAnsi="Calibri"/>
                <w:iCs/>
                <w:sz w:val="20"/>
              </w:rPr>
              <w:t>5</w:t>
            </w:r>
          </w:p>
        </w:tc>
        <w:tc>
          <w:tcPr>
            <w:tcW w:w="484" w:type="pct"/>
            <w:tcBorders>
              <w:top w:val="nil"/>
              <w:left w:val="nil"/>
              <w:right w:val="nil"/>
            </w:tcBorders>
            <w:shd w:val="clear" w:color="auto" w:fill="auto"/>
          </w:tcPr>
          <w:p w14:paraId="605027F8" w14:textId="145C3764" w:rsidR="00FF41AD" w:rsidRPr="00B845F4" w:rsidRDefault="008A1EA9" w:rsidP="00FF41AD">
            <w:pPr>
              <w:jc w:val="right"/>
              <w:rPr>
                <w:rFonts w:ascii="Calibri" w:hAnsi="Calibri"/>
                <w:b/>
                <w:sz w:val="20"/>
              </w:rPr>
            </w:pPr>
            <w:r>
              <w:rPr>
                <w:rFonts w:ascii="Calibri" w:hAnsi="Calibri"/>
                <w:b/>
                <w:sz w:val="20"/>
              </w:rPr>
              <w:t>213.2</w:t>
            </w:r>
          </w:p>
        </w:tc>
        <w:tc>
          <w:tcPr>
            <w:tcW w:w="481" w:type="pct"/>
            <w:tcBorders>
              <w:top w:val="nil"/>
              <w:left w:val="nil"/>
              <w:right w:val="nil"/>
            </w:tcBorders>
            <w:shd w:val="clear" w:color="auto" w:fill="auto"/>
          </w:tcPr>
          <w:p w14:paraId="7E1A40E9" w14:textId="77777777" w:rsidR="00FF41AD" w:rsidRPr="009E1EF1" w:rsidRDefault="00FF41AD" w:rsidP="00FF41AD">
            <w:pPr>
              <w:jc w:val="right"/>
              <w:rPr>
                <w:rFonts w:ascii="Calibri" w:hAnsi="Calibri"/>
                <w:sz w:val="20"/>
              </w:rPr>
            </w:pPr>
            <w:r w:rsidRPr="009E1EF1">
              <w:rPr>
                <w:rFonts w:ascii="Calibri" w:hAnsi="Calibri"/>
                <w:sz w:val="20"/>
              </w:rPr>
              <w:t>144.6</w:t>
            </w:r>
          </w:p>
        </w:tc>
      </w:tr>
      <w:tr w:rsidR="00556D41" w:rsidRPr="00655898" w14:paraId="6373E085" w14:textId="77777777" w:rsidTr="00F6119A">
        <w:tc>
          <w:tcPr>
            <w:tcW w:w="3672" w:type="pct"/>
            <w:tcBorders>
              <w:top w:val="nil"/>
              <w:left w:val="nil"/>
              <w:right w:val="nil"/>
            </w:tcBorders>
          </w:tcPr>
          <w:p w14:paraId="3E5E1F70" w14:textId="1CA7A358" w:rsidR="00FF41AD" w:rsidRPr="009E1EF1" w:rsidRDefault="00FF41AD" w:rsidP="00FF41AD">
            <w:pPr>
              <w:ind w:left="-90"/>
              <w:rPr>
                <w:rFonts w:ascii="Calibri" w:hAnsi="Calibri"/>
                <w:sz w:val="20"/>
              </w:rPr>
            </w:pPr>
            <w:r w:rsidRPr="009E1EF1">
              <w:rPr>
                <w:rFonts w:ascii="Calibri" w:hAnsi="Calibri"/>
                <w:sz w:val="20"/>
              </w:rPr>
              <w:t xml:space="preserve">Employee equity-settled share-based payments expense before separately disclosed </w:t>
            </w:r>
            <w:r w:rsidR="00556D41">
              <w:rPr>
                <w:rFonts w:ascii="Calibri" w:hAnsi="Calibri"/>
                <w:sz w:val="20"/>
              </w:rPr>
              <w:t>it</w:t>
            </w:r>
            <w:r w:rsidRPr="009E1EF1">
              <w:rPr>
                <w:rFonts w:ascii="Calibri" w:hAnsi="Calibri"/>
                <w:sz w:val="20"/>
              </w:rPr>
              <w:t>ems</w:t>
            </w:r>
          </w:p>
        </w:tc>
        <w:tc>
          <w:tcPr>
            <w:tcW w:w="363" w:type="pct"/>
            <w:tcBorders>
              <w:top w:val="nil"/>
              <w:left w:val="nil"/>
              <w:right w:val="nil"/>
            </w:tcBorders>
          </w:tcPr>
          <w:p w14:paraId="6D4D8528" w14:textId="4F7074CE" w:rsidR="00FF41AD" w:rsidRPr="00C75D34" w:rsidRDefault="00FF41AD" w:rsidP="00FF41AD">
            <w:pPr>
              <w:jc w:val="center"/>
              <w:rPr>
                <w:rFonts w:ascii="Calibri" w:hAnsi="Calibri"/>
                <w:iCs/>
                <w:sz w:val="20"/>
              </w:rPr>
            </w:pPr>
          </w:p>
        </w:tc>
        <w:tc>
          <w:tcPr>
            <w:tcW w:w="484" w:type="pct"/>
            <w:tcBorders>
              <w:top w:val="nil"/>
              <w:left w:val="nil"/>
              <w:right w:val="nil"/>
            </w:tcBorders>
            <w:shd w:val="clear" w:color="auto" w:fill="auto"/>
          </w:tcPr>
          <w:p w14:paraId="51FA4638" w14:textId="084193E9" w:rsidR="00FF41AD" w:rsidRPr="00B845F4" w:rsidRDefault="008A1EA9" w:rsidP="00FF41AD">
            <w:pPr>
              <w:jc w:val="right"/>
              <w:rPr>
                <w:rFonts w:ascii="Calibri" w:hAnsi="Calibri"/>
                <w:b/>
                <w:sz w:val="20"/>
              </w:rPr>
            </w:pPr>
            <w:r>
              <w:rPr>
                <w:rFonts w:ascii="Calibri" w:hAnsi="Calibri"/>
                <w:b/>
                <w:sz w:val="20"/>
              </w:rPr>
              <w:t>52.1</w:t>
            </w:r>
          </w:p>
        </w:tc>
        <w:tc>
          <w:tcPr>
            <w:tcW w:w="481" w:type="pct"/>
            <w:tcBorders>
              <w:top w:val="nil"/>
              <w:left w:val="nil"/>
              <w:right w:val="nil"/>
            </w:tcBorders>
            <w:shd w:val="clear" w:color="auto" w:fill="auto"/>
          </w:tcPr>
          <w:p w14:paraId="74906B5E" w14:textId="77777777" w:rsidR="00FF41AD" w:rsidRPr="009E1EF1" w:rsidRDefault="00FF41AD" w:rsidP="00FF41AD">
            <w:pPr>
              <w:jc w:val="right"/>
              <w:rPr>
                <w:rFonts w:ascii="Calibri" w:hAnsi="Calibri"/>
                <w:sz w:val="20"/>
              </w:rPr>
            </w:pPr>
            <w:r w:rsidRPr="009E1EF1">
              <w:rPr>
                <w:rFonts w:ascii="Calibri" w:hAnsi="Calibri"/>
                <w:sz w:val="20"/>
              </w:rPr>
              <w:t>17.1</w:t>
            </w:r>
          </w:p>
        </w:tc>
      </w:tr>
      <w:tr w:rsidR="00556D41" w:rsidRPr="00655898" w14:paraId="1CA460B5" w14:textId="77777777" w:rsidTr="00F6119A">
        <w:tc>
          <w:tcPr>
            <w:tcW w:w="3672" w:type="pct"/>
            <w:tcBorders>
              <w:top w:val="nil"/>
              <w:left w:val="nil"/>
              <w:right w:val="nil"/>
            </w:tcBorders>
          </w:tcPr>
          <w:p w14:paraId="6F793364" w14:textId="32029851" w:rsidR="00FF41AD" w:rsidRPr="009E1EF1" w:rsidRDefault="00FF41AD" w:rsidP="00FF41AD">
            <w:pPr>
              <w:ind w:left="-90"/>
              <w:rPr>
                <w:rFonts w:ascii="Calibri" w:hAnsi="Calibri"/>
                <w:sz w:val="20"/>
              </w:rPr>
            </w:pPr>
            <w:r w:rsidRPr="009E1EF1">
              <w:rPr>
                <w:rFonts w:ascii="Calibri" w:hAnsi="Calibri"/>
                <w:sz w:val="20"/>
              </w:rPr>
              <w:t xml:space="preserve">Foreign currency exchange </w:t>
            </w:r>
            <w:r w:rsidR="00FD6005">
              <w:rPr>
                <w:rFonts w:ascii="Calibri" w:hAnsi="Calibri"/>
                <w:sz w:val="20"/>
              </w:rPr>
              <w:t xml:space="preserve">(gain)/ </w:t>
            </w:r>
            <w:r w:rsidRPr="009E1EF1">
              <w:rPr>
                <w:rFonts w:ascii="Calibri" w:hAnsi="Calibri"/>
                <w:sz w:val="20"/>
              </w:rPr>
              <w:t>loss</w:t>
            </w:r>
          </w:p>
        </w:tc>
        <w:tc>
          <w:tcPr>
            <w:tcW w:w="363" w:type="pct"/>
            <w:tcBorders>
              <w:top w:val="nil"/>
              <w:left w:val="nil"/>
              <w:right w:val="nil"/>
            </w:tcBorders>
          </w:tcPr>
          <w:p w14:paraId="17B584CF" w14:textId="28415B4B" w:rsidR="00FF41AD" w:rsidRPr="00C75D34" w:rsidRDefault="00FF41AD" w:rsidP="00FF41AD">
            <w:pPr>
              <w:jc w:val="center"/>
              <w:rPr>
                <w:rFonts w:ascii="Calibri" w:hAnsi="Calibri"/>
                <w:iCs/>
                <w:sz w:val="20"/>
              </w:rPr>
            </w:pPr>
          </w:p>
        </w:tc>
        <w:tc>
          <w:tcPr>
            <w:tcW w:w="484" w:type="pct"/>
            <w:tcBorders>
              <w:top w:val="nil"/>
              <w:left w:val="nil"/>
              <w:right w:val="nil"/>
            </w:tcBorders>
            <w:shd w:val="clear" w:color="auto" w:fill="auto"/>
          </w:tcPr>
          <w:p w14:paraId="29B4A7E2" w14:textId="310D9259" w:rsidR="00FF41AD" w:rsidRPr="00B845F4" w:rsidRDefault="00FF41AD" w:rsidP="00FF41AD">
            <w:pPr>
              <w:jc w:val="right"/>
              <w:rPr>
                <w:rFonts w:ascii="Calibri" w:hAnsi="Calibri"/>
                <w:b/>
                <w:sz w:val="20"/>
              </w:rPr>
            </w:pPr>
            <w:r w:rsidRPr="00B845F4">
              <w:rPr>
                <w:rFonts w:ascii="Calibri" w:hAnsi="Calibri"/>
                <w:b/>
                <w:sz w:val="20"/>
              </w:rPr>
              <w:t>(</w:t>
            </w:r>
            <w:r w:rsidR="00B1322D">
              <w:rPr>
                <w:rFonts w:ascii="Calibri" w:hAnsi="Calibri"/>
                <w:b/>
                <w:sz w:val="20"/>
              </w:rPr>
              <w:t>31.6</w:t>
            </w:r>
            <w:r w:rsidRPr="00B845F4">
              <w:rPr>
                <w:rFonts w:ascii="Calibri" w:hAnsi="Calibri"/>
                <w:b/>
                <w:sz w:val="20"/>
              </w:rPr>
              <w:t>)</w:t>
            </w:r>
          </w:p>
        </w:tc>
        <w:tc>
          <w:tcPr>
            <w:tcW w:w="481" w:type="pct"/>
            <w:tcBorders>
              <w:top w:val="nil"/>
              <w:left w:val="nil"/>
              <w:right w:val="nil"/>
            </w:tcBorders>
            <w:shd w:val="clear" w:color="auto" w:fill="auto"/>
          </w:tcPr>
          <w:p w14:paraId="129942CD" w14:textId="77777777" w:rsidR="00FF41AD" w:rsidRPr="009E1EF1" w:rsidRDefault="00FF41AD" w:rsidP="00FF41AD">
            <w:pPr>
              <w:jc w:val="right"/>
              <w:rPr>
                <w:rFonts w:ascii="Calibri" w:hAnsi="Calibri"/>
                <w:sz w:val="20"/>
              </w:rPr>
            </w:pPr>
            <w:r w:rsidRPr="009E1EF1">
              <w:rPr>
                <w:rFonts w:ascii="Calibri" w:hAnsi="Calibri"/>
                <w:sz w:val="20"/>
              </w:rPr>
              <w:t>1.5</w:t>
            </w:r>
          </w:p>
        </w:tc>
      </w:tr>
      <w:tr w:rsidR="00556D41" w:rsidRPr="00655898" w14:paraId="4D193EB9" w14:textId="77777777" w:rsidTr="00F6119A">
        <w:trPr>
          <w:trHeight w:val="182"/>
        </w:trPr>
        <w:tc>
          <w:tcPr>
            <w:tcW w:w="3672" w:type="pct"/>
            <w:tcBorders>
              <w:left w:val="nil"/>
              <w:right w:val="nil"/>
            </w:tcBorders>
          </w:tcPr>
          <w:p w14:paraId="691EB600" w14:textId="74FBFC7B" w:rsidR="00FF41AD" w:rsidRPr="009E1EF1" w:rsidRDefault="00FD6005" w:rsidP="00FF41AD">
            <w:pPr>
              <w:ind w:left="-90"/>
              <w:rPr>
                <w:rFonts w:ascii="Calibri" w:hAnsi="Calibri"/>
                <w:sz w:val="20"/>
              </w:rPr>
            </w:pPr>
            <w:r>
              <w:rPr>
                <w:rFonts w:ascii="Calibri" w:hAnsi="Calibri"/>
                <w:sz w:val="20"/>
              </w:rPr>
              <w:t>(Gain)/ l</w:t>
            </w:r>
            <w:r w:rsidR="00FF41AD" w:rsidRPr="009E1EF1">
              <w:rPr>
                <w:rFonts w:ascii="Calibri" w:hAnsi="Calibri"/>
                <w:sz w:val="20"/>
              </w:rPr>
              <w:t>oss on disposal of property, plant and equipment and intangible assets</w:t>
            </w:r>
          </w:p>
        </w:tc>
        <w:tc>
          <w:tcPr>
            <w:tcW w:w="363" w:type="pct"/>
            <w:tcBorders>
              <w:left w:val="nil"/>
              <w:right w:val="nil"/>
            </w:tcBorders>
          </w:tcPr>
          <w:p w14:paraId="59742327" w14:textId="6E5817D9" w:rsidR="00FF41AD" w:rsidRPr="00C75D34" w:rsidRDefault="00FF41AD" w:rsidP="00175698">
            <w:pPr>
              <w:jc w:val="center"/>
              <w:rPr>
                <w:rFonts w:ascii="Calibri" w:hAnsi="Calibri"/>
                <w:iCs/>
                <w:sz w:val="20"/>
              </w:rPr>
            </w:pPr>
          </w:p>
        </w:tc>
        <w:tc>
          <w:tcPr>
            <w:tcW w:w="484" w:type="pct"/>
            <w:tcBorders>
              <w:left w:val="nil"/>
              <w:right w:val="nil"/>
            </w:tcBorders>
            <w:shd w:val="clear" w:color="auto" w:fill="auto"/>
          </w:tcPr>
          <w:p w14:paraId="57756B41" w14:textId="4A48ED14" w:rsidR="00FF41AD" w:rsidRPr="00B845F4" w:rsidRDefault="008A1EA9" w:rsidP="00FF41AD">
            <w:pPr>
              <w:jc w:val="right"/>
              <w:rPr>
                <w:rFonts w:ascii="Calibri" w:hAnsi="Calibri"/>
                <w:b/>
                <w:sz w:val="20"/>
              </w:rPr>
            </w:pPr>
            <w:r>
              <w:rPr>
                <w:rFonts w:ascii="Calibri" w:hAnsi="Calibri"/>
                <w:b/>
                <w:sz w:val="20"/>
              </w:rPr>
              <w:t>(0.2)</w:t>
            </w:r>
          </w:p>
        </w:tc>
        <w:tc>
          <w:tcPr>
            <w:tcW w:w="481" w:type="pct"/>
            <w:tcBorders>
              <w:left w:val="nil"/>
              <w:right w:val="nil"/>
            </w:tcBorders>
            <w:shd w:val="clear" w:color="auto" w:fill="auto"/>
          </w:tcPr>
          <w:p w14:paraId="7E48E229" w14:textId="41B7D0BB" w:rsidR="00FF41AD" w:rsidRPr="009E1EF1" w:rsidRDefault="00FF41AD" w:rsidP="00175698">
            <w:pPr>
              <w:jc w:val="right"/>
              <w:rPr>
                <w:rFonts w:ascii="Calibri" w:hAnsi="Calibri"/>
                <w:sz w:val="20"/>
              </w:rPr>
            </w:pPr>
            <w:r w:rsidRPr="009E1EF1">
              <w:rPr>
                <w:rFonts w:ascii="Calibri" w:hAnsi="Calibri"/>
                <w:sz w:val="20"/>
              </w:rPr>
              <w:t>0</w:t>
            </w:r>
            <w:r w:rsidR="001E3B93">
              <w:rPr>
                <w:rFonts w:ascii="Calibri" w:hAnsi="Calibri"/>
                <w:sz w:val="20"/>
              </w:rPr>
              <w:t>.2</w:t>
            </w:r>
          </w:p>
        </w:tc>
      </w:tr>
      <w:bookmarkEnd w:id="22"/>
      <w:bookmarkEnd w:id="23"/>
      <w:bookmarkEnd w:id="24"/>
      <w:bookmarkEnd w:id="25"/>
      <w:tr w:rsidR="00556D41" w:rsidRPr="00655898" w14:paraId="2754FB3A" w14:textId="77777777" w:rsidTr="00F6119A">
        <w:tc>
          <w:tcPr>
            <w:tcW w:w="3672" w:type="pct"/>
            <w:tcBorders>
              <w:top w:val="single" w:sz="4" w:space="0" w:color="auto"/>
              <w:left w:val="nil"/>
              <w:bottom w:val="nil"/>
              <w:right w:val="nil"/>
            </w:tcBorders>
          </w:tcPr>
          <w:p w14:paraId="5C88148D" w14:textId="77777777" w:rsidR="00870951" w:rsidRPr="009E1EF1" w:rsidRDefault="00870951" w:rsidP="00870951">
            <w:pPr>
              <w:ind w:left="-90"/>
              <w:rPr>
                <w:rFonts w:ascii="Calibri" w:hAnsi="Calibri"/>
                <w:b/>
                <w:bCs/>
                <w:sz w:val="20"/>
              </w:rPr>
            </w:pPr>
            <w:r w:rsidRPr="009E1EF1">
              <w:rPr>
                <w:rFonts w:ascii="Calibri" w:hAnsi="Calibri"/>
                <w:b/>
                <w:bCs/>
                <w:sz w:val="20"/>
              </w:rPr>
              <w:t>Cash from operations before changes in working capital</w:t>
            </w:r>
          </w:p>
        </w:tc>
        <w:tc>
          <w:tcPr>
            <w:tcW w:w="363" w:type="pct"/>
            <w:tcBorders>
              <w:top w:val="single" w:sz="4" w:space="0" w:color="auto"/>
              <w:left w:val="nil"/>
              <w:bottom w:val="nil"/>
              <w:right w:val="nil"/>
            </w:tcBorders>
          </w:tcPr>
          <w:p w14:paraId="6B893ACA" w14:textId="77777777" w:rsidR="00870951" w:rsidRPr="00114FBB" w:rsidRDefault="00870951" w:rsidP="00870951">
            <w:pPr>
              <w:jc w:val="center"/>
              <w:rPr>
                <w:rFonts w:ascii="Calibri" w:hAnsi="Calibri"/>
                <w:iCs/>
                <w:sz w:val="20"/>
              </w:rPr>
            </w:pPr>
          </w:p>
        </w:tc>
        <w:tc>
          <w:tcPr>
            <w:tcW w:w="484" w:type="pct"/>
            <w:tcBorders>
              <w:top w:val="single" w:sz="4" w:space="0" w:color="auto"/>
              <w:left w:val="nil"/>
              <w:bottom w:val="nil"/>
              <w:right w:val="nil"/>
            </w:tcBorders>
          </w:tcPr>
          <w:p w14:paraId="0AA141DC" w14:textId="12B5EEA7" w:rsidR="00870951" w:rsidRPr="00B845F4" w:rsidRDefault="00B1322D" w:rsidP="00870951">
            <w:pPr>
              <w:jc w:val="right"/>
              <w:rPr>
                <w:rFonts w:ascii="Calibri" w:hAnsi="Calibri"/>
                <w:b/>
                <w:sz w:val="20"/>
              </w:rPr>
            </w:pPr>
            <w:r>
              <w:rPr>
                <w:rFonts w:ascii="Calibri" w:hAnsi="Calibri"/>
                <w:b/>
                <w:sz w:val="20"/>
              </w:rPr>
              <w:t>909.5</w:t>
            </w:r>
          </w:p>
        </w:tc>
        <w:tc>
          <w:tcPr>
            <w:tcW w:w="481" w:type="pct"/>
            <w:tcBorders>
              <w:top w:val="single" w:sz="4" w:space="0" w:color="auto"/>
              <w:left w:val="nil"/>
              <w:bottom w:val="nil"/>
              <w:right w:val="nil"/>
            </w:tcBorders>
          </w:tcPr>
          <w:p w14:paraId="67684CBE" w14:textId="77777777" w:rsidR="00870951" w:rsidRPr="009E1EF1" w:rsidRDefault="00870951" w:rsidP="00870951">
            <w:pPr>
              <w:jc w:val="right"/>
              <w:rPr>
                <w:rFonts w:ascii="Calibri" w:hAnsi="Calibri"/>
                <w:sz w:val="20"/>
              </w:rPr>
            </w:pPr>
            <w:r w:rsidRPr="009E1EF1">
              <w:rPr>
                <w:rFonts w:ascii="Calibri" w:hAnsi="Calibri"/>
                <w:sz w:val="20"/>
              </w:rPr>
              <w:t>444.0</w:t>
            </w:r>
          </w:p>
        </w:tc>
      </w:tr>
      <w:tr w:rsidR="00556D41" w:rsidRPr="00655898" w14:paraId="4AF89F73" w14:textId="77777777" w:rsidTr="00F6119A">
        <w:tc>
          <w:tcPr>
            <w:tcW w:w="3672" w:type="pct"/>
            <w:tcBorders>
              <w:top w:val="nil"/>
              <w:left w:val="nil"/>
              <w:right w:val="nil"/>
            </w:tcBorders>
          </w:tcPr>
          <w:p w14:paraId="0236B09F" w14:textId="43CF6FFF" w:rsidR="00870951" w:rsidRPr="009E1EF1" w:rsidRDefault="00870951" w:rsidP="00870951">
            <w:pPr>
              <w:ind w:left="-90"/>
              <w:rPr>
                <w:rFonts w:ascii="Calibri" w:hAnsi="Calibri"/>
                <w:sz w:val="20"/>
              </w:rPr>
            </w:pPr>
            <w:r w:rsidRPr="009E1EF1">
              <w:rPr>
                <w:rFonts w:ascii="Calibri" w:hAnsi="Calibri"/>
                <w:sz w:val="20"/>
              </w:rPr>
              <w:t>Decrease in trade and other receivables</w:t>
            </w:r>
          </w:p>
        </w:tc>
        <w:tc>
          <w:tcPr>
            <w:tcW w:w="363" w:type="pct"/>
            <w:tcBorders>
              <w:top w:val="nil"/>
              <w:left w:val="nil"/>
              <w:right w:val="nil"/>
            </w:tcBorders>
          </w:tcPr>
          <w:p w14:paraId="0722815B" w14:textId="05172023" w:rsidR="00870951" w:rsidRPr="00114FBB" w:rsidRDefault="00870951" w:rsidP="00870951">
            <w:pPr>
              <w:jc w:val="center"/>
              <w:rPr>
                <w:rFonts w:ascii="Calibri" w:hAnsi="Calibri"/>
                <w:iCs/>
                <w:sz w:val="20"/>
              </w:rPr>
            </w:pPr>
          </w:p>
        </w:tc>
        <w:tc>
          <w:tcPr>
            <w:tcW w:w="484" w:type="pct"/>
            <w:tcBorders>
              <w:top w:val="nil"/>
              <w:left w:val="nil"/>
              <w:right w:val="nil"/>
            </w:tcBorders>
          </w:tcPr>
          <w:p w14:paraId="51C93F60" w14:textId="5C7B0B8F" w:rsidR="00870951" w:rsidRPr="00B845F4" w:rsidRDefault="00F45D75" w:rsidP="00870951">
            <w:pPr>
              <w:jc w:val="right"/>
              <w:rPr>
                <w:rFonts w:ascii="Calibri" w:hAnsi="Calibri"/>
                <w:b/>
                <w:sz w:val="20"/>
              </w:rPr>
            </w:pPr>
            <w:r>
              <w:rPr>
                <w:rFonts w:ascii="Calibri" w:hAnsi="Calibri"/>
                <w:b/>
                <w:sz w:val="20"/>
              </w:rPr>
              <w:t>18.1</w:t>
            </w:r>
          </w:p>
        </w:tc>
        <w:tc>
          <w:tcPr>
            <w:tcW w:w="481" w:type="pct"/>
            <w:tcBorders>
              <w:top w:val="nil"/>
              <w:left w:val="nil"/>
              <w:right w:val="nil"/>
            </w:tcBorders>
          </w:tcPr>
          <w:p w14:paraId="30912301" w14:textId="77777777" w:rsidR="00870951" w:rsidRPr="009E1EF1" w:rsidRDefault="00870951" w:rsidP="00870951">
            <w:pPr>
              <w:jc w:val="right"/>
              <w:rPr>
                <w:rFonts w:ascii="Calibri" w:hAnsi="Calibri"/>
                <w:sz w:val="20"/>
              </w:rPr>
            </w:pPr>
            <w:r w:rsidRPr="009E1EF1">
              <w:rPr>
                <w:rFonts w:ascii="Calibri" w:hAnsi="Calibri"/>
                <w:sz w:val="20"/>
              </w:rPr>
              <w:t>13.1</w:t>
            </w:r>
          </w:p>
        </w:tc>
      </w:tr>
      <w:tr w:rsidR="00556D41" w:rsidRPr="00655898" w14:paraId="7EE1C6BF" w14:textId="77777777" w:rsidTr="00F6119A">
        <w:tc>
          <w:tcPr>
            <w:tcW w:w="3672" w:type="pct"/>
            <w:tcBorders>
              <w:left w:val="nil"/>
              <w:bottom w:val="single" w:sz="4" w:space="0" w:color="auto"/>
              <w:right w:val="nil"/>
            </w:tcBorders>
          </w:tcPr>
          <w:p w14:paraId="3F09E08F" w14:textId="46C5BB02" w:rsidR="00870951" w:rsidRPr="009E1EF1" w:rsidRDefault="00870951" w:rsidP="00870951">
            <w:pPr>
              <w:ind w:left="-90"/>
              <w:rPr>
                <w:rFonts w:ascii="Calibri" w:hAnsi="Calibri"/>
                <w:sz w:val="20"/>
              </w:rPr>
            </w:pPr>
            <w:r w:rsidRPr="009E1EF1">
              <w:rPr>
                <w:rFonts w:ascii="Calibri" w:hAnsi="Calibri"/>
                <w:sz w:val="20"/>
              </w:rPr>
              <w:t>Increase in trade, other payables and provisions</w:t>
            </w:r>
          </w:p>
        </w:tc>
        <w:tc>
          <w:tcPr>
            <w:tcW w:w="363" w:type="pct"/>
            <w:tcBorders>
              <w:left w:val="nil"/>
              <w:bottom w:val="single" w:sz="4" w:space="0" w:color="auto"/>
              <w:right w:val="nil"/>
            </w:tcBorders>
          </w:tcPr>
          <w:p w14:paraId="78F8A95C" w14:textId="096D5495" w:rsidR="00870951" w:rsidRPr="009E1EF1" w:rsidRDefault="00870951" w:rsidP="00870951">
            <w:pPr>
              <w:jc w:val="center"/>
              <w:rPr>
                <w:rFonts w:ascii="Calibri" w:hAnsi="Calibri"/>
                <w:iCs/>
                <w:sz w:val="20"/>
              </w:rPr>
            </w:pPr>
          </w:p>
        </w:tc>
        <w:tc>
          <w:tcPr>
            <w:tcW w:w="484" w:type="pct"/>
            <w:tcBorders>
              <w:left w:val="nil"/>
              <w:bottom w:val="single" w:sz="4" w:space="0" w:color="auto"/>
              <w:right w:val="nil"/>
            </w:tcBorders>
          </w:tcPr>
          <w:p w14:paraId="76861F56" w14:textId="68913875" w:rsidR="00870951" w:rsidRPr="00B845F4" w:rsidRDefault="009C6693" w:rsidP="00870951">
            <w:pPr>
              <w:jc w:val="right"/>
              <w:rPr>
                <w:rFonts w:ascii="Calibri" w:hAnsi="Calibri"/>
                <w:b/>
                <w:sz w:val="20"/>
              </w:rPr>
            </w:pPr>
            <w:r>
              <w:rPr>
                <w:rFonts w:ascii="Calibri" w:hAnsi="Calibri"/>
                <w:b/>
                <w:sz w:val="20"/>
              </w:rPr>
              <w:t>280.1</w:t>
            </w:r>
          </w:p>
        </w:tc>
        <w:tc>
          <w:tcPr>
            <w:tcW w:w="481" w:type="pct"/>
            <w:tcBorders>
              <w:left w:val="nil"/>
              <w:bottom w:val="single" w:sz="4" w:space="0" w:color="auto"/>
              <w:right w:val="nil"/>
            </w:tcBorders>
          </w:tcPr>
          <w:p w14:paraId="126D1C42" w14:textId="77777777" w:rsidR="00870951" w:rsidRPr="009E1EF1" w:rsidRDefault="00870951" w:rsidP="00870951">
            <w:pPr>
              <w:jc w:val="right"/>
              <w:rPr>
                <w:rFonts w:ascii="Calibri" w:hAnsi="Calibri"/>
                <w:sz w:val="20"/>
              </w:rPr>
            </w:pPr>
            <w:r w:rsidRPr="009E1EF1">
              <w:rPr>
                <w:rFonts w:ascii="Calibri" w:hAnsi="Calibri"/>
                <w:sz w:val="20"/>
              </w:rPr>
              <w:t>56.1</w:t>
            </w:r>
          </w:p>
        </w:tc>
      </w:tr>
      <w:tr w:rsidR="00556D41" w:rsidRPr="00655898" w14:paraId="64EB37AF" w14:textId="77777777" w:rsidTr="00F6119A">
        <w:tc>
          <w:tcPr>
            <w:tcW w:w="3672" w:type="pct"/>
            <w:tcBorders>
              <w:top w:val="single" w:sz="4" w:space="0" w:color="auto"/>
              <w:left w:val="nil"/>
              <w:right w:val="nil"/>
            </w:tcBorders>
          </w:tcPr>
          <w:p w14:paraId="3692851F" w14:textId="77777777" w:rsidR="00870951" w:rsidRPr="009E1EF1" w:rsidRDefault="00870951" w:rsidP="00870951">
            <w:pPr>
              <w:ind w:left="-90"/>
              <w:rPr>
                <w:rFonts w:ascii="Calibri" w:hAnsi="Calibri"/>
                <w:b/>
                <w:bCs/>
                <w:sz w:val="20"/>
              </w:rPr>
            </w:pPr>
            <w:r w:rsidRPr="009E1EF1">
              <w:rPr>
                <w:rFonts w:ascii="Calibri" w:hAnsi="Calibri"/>
                <w:b/>
                <w:bCs/>
                <w:sz w:val="20"/>
              </w:rPr>
              <w:t>Cash generated from operations</w:t>
            </w:r>
          </w:p>
        </w:tc>
        <w:tc>
          <w:tcPr>
            <w:tcW w:w="363" w:type="pct"/>
            <w:tcBorders>
              <w:top w:val="single" w:sz="4" w:space="0" w:color="auto"/>
              <w:left w:val="nil"/>
              <w:right w:val="nil"/>
            </w:tcBorders>
          </w:tcPr>
          <w:p w14:paraId="2E09DA4B" w14:textId="77777777" w:rsidR="00870951" w:rsidRPr="009E1EF1" w:rsidRDefault="00870951" w:rsidP="00870951">
            <w:pPr>
              <w:jc w:val="center"/>
              <w:rPr>
                <w:rFonts w:ascii="Calibri" w:hAnsi="Calibri"/>
                <w:iCs/>
                <w:sz w:val="20"/>
              </w:rPr>
            </w:pPr>
          </w:p>
        </w:tc>
        <w:tc>
          <w:tcPr>
            <w:tcW w:w="484" w:type="pct"/>
            <w:tcBorders>
              <w:top w:val="single" w:sz="4" w:space="0" w:color="auto"/>
              <w:left w:val="nil"/>
              <w:right w:val="nil"/>
            </w:tcBorders>
          </w:tcPr>
          <w:p w14:paraId="4B083587" w14:textId="262FDEC3" w:rsidR="00870951" w:rsidRPr="00175698" w:rsidRDefault="00F45D75" w:rsidP="00870951">
            <w:pPr>
              <w:jc w:val="right"/>
              <w:rPr>
                <w:rFonts w:ascii="Calibri" w:hAnsi="Calibri"/>
                <w:b/>
                <w:sz w:val="20"/>
              </w:rPr>
            </w:pPr>
            <w:r>
              <w:rPr>
                <w:rFonts w:ascii="Calibri" w:hAnsi="Calibri"/>
                <w:b/>
                <w:sz w:val="20"/>
              </w:rPr>
              <w:t>1,</w:t>
            </w:r>
            <w:r w:rsidR="009C6693">
              <w:rPr>
                <w:rFonts w:ascii="Calibri" w:hAnsi="Calibri"/>
                <w:b/>
                <w:sz w:val="20"/>
              </w:rPr>
              <w:t>207.7</w:t>
            </w:r>
          </w:p>
        </w:tc>
        <w:tc>
          <w:tcPr>
            <w:tcW w:w="481" w:type="pct"/>
            <w:tcBorders>
              <w:top w:val="single" w:sz="4" w:space="0" w:color="auto"/>
              <w:left w:val="nil"/>
              <w:right w:val="nil"/>
            </w:tcBorders>
          </w:tcPr>
          <w:p w14:paraId="14FA646C" w14:textId="77777777" w:rsidR="00870951" w:rsidRPr="009E1EF1" w:rsidRDefault="00870951" w:rsidP="00870951">
            <w:pPr>
              <w:jc w:val="right"/>
              <w:rPr>
                <w:rFonts w:ascii="Calibri" w:hAnsi="Calibri"/>
                <w:sz w:val="20"/>
              </w:rPr>
            </w:pPr>
            <w:r w:rsidRPr="009E1EF1">
              <w:rPr>
                <w:rFonts w:ascii="Calibri" w:hAnsi="Calibri"/>
                <w:sz w:val="20"/>
              </w:rPr>
              <w:t>513.2</w:t>
            </w:r>
          </w:p>
        </w:tc>
      </w:tr>
      <w:tr w:rsidR="00556D41" w:rsidRPr="00655898" w14:paraId="1A30A948" w14:textId="77777777" w:rsidTr="00F6119A">
        <w:tc>
          <w:tcPr>
            <w:tcW w:w="3672" w:type="pct"/>
            <w:tcBorders>
              <w:top w:val="nil"/>
              <w:left w:val="nil"/>
              <w:bottom w:val="single" w:sz="4" w:space="0" w:color="auto"/>
              <w:right w:val="nil"/>
            </w:tcBorders>
          </w:tcPr>
          <w:p w14:paraId="2EC4141C" w14:textId="77777777" w:rsidR="00870951" w:rsidRPr="009E1EF1" w:rsidRDefault="00870951" w:rsidP="00870951">
            <w:pPr>
              <w:ind w:left="-90"/>
              <w:rPr>
                <w:rFonts w:ascii="Calibri" w:hAnsi="Calibri"/>
                <w:sz w:val="20"/>
              </w:rPr>
            </w:pPr>
            <w:r w:rsidRPr="009E1EF1">
              <w:rPr>
                <w:rFonts w:ascii="Calibri" w:hAnsi="Calibri"/>
                <w:sz w:val="20"/>
              </w:rPr>
              <w:t>Tax paid</w:t>
            </w:r>
          </w:p>
        </w:tc>
        <w:tc>
          <w:tcPr>
            <w:tcW w:w="363" w:type="pct"/>
            <w:tcBorders>
              <w:top w:val="nil"/>
              <w:left w:val="nil"/>
              <w:bottom w:val="single" w:sz="4" w:space="0" w:color="auto"/>
              <w:right w:val="nil"/>
            </w:tcBorders>
          </w:tcPr>
          <w:p w14:paraId="3344405A" w14:textId="77777777" w:rsidR="00870951" w:rsidRPr="009E1EF1" w:rsidRDefault="00870951" w:rsidP="00870951">
            <w:pPr>
              <w:jc w:val="center"/>
              <w:rPr>
                <w:rFonts w:ascii="Calibri" w:hAnsi="Calibri"/>
                <w:iCs/>
                <w:sz w:val="20"/>
              </w:rPr>
            </w:pPr>
          </w:p>
        </w:tc>
        <w:tc>
          <w:tcPr>
            <w:tcW w:w="484" w:type="pct"/>
            <w:tcBorders>
              <w:top w:val="nil"/>
              <w:left w:val="nil"/>
              <w:bottom w:val="single" w:sz="4" w:space="0" w:color="auto"/>
              <w:right w:val="nil"/>
            </w:tcBorders>
          </w:tcPr>
          <w:p w14:paraId="5C658FCA" w14:textId="2F38932D" w:rsidR="00870951" w:rsidRPr="00B845F4" w:rsidRDefault="00870951" w:rsidP="00870951">
            <w:pPr>
              <w:jc w:val="right"/>
              <w:rPr>
                <w:rFonts w:ascii="Calibri" w:hAnsi="Calibri"/>
                <w:b/>
                <w:sz w:val="20"/>
              </w:rPr>
            </w:pPr>
            <w:r w:rsidRPr="00B845F4">
              <w:rPr>
                <w:rFonts w:ascii="Calibri" w:hAnsi="Calibri"/>
                <w:b/>
                <w:sz w:val="20"/>
              </w:rPr>
              <w:t>(</w:t>
            </w:r>
            <w:r w:rsidR="003C3365">
              <w:rPr>
                <w:rFonts w:ascii="Calibri" w:hAnsi="Calibri"/>
                <w:b/>
                <w:sz w:val="20"/>
              </w:rPr>
              <w:t>89.4</w:t>
            </w:r>
            <w:r w:rsidRPr="00B845F4">
              <w:rPr>
                <w:rFonts w:ascii="Calibri" w:hAnsi="Calibri"/>
                <w:b/>
                <w:sz w:val="20"/>
              </w:rPr>
              <w:t>)</w:t>
            </w:r>
          </w:p>
        </w:tc>
        <w:tc>
          <w:tcPr>
            <w:tcW w:w="481" w:type="pct"/>
            <w:tcBorders>
              <w:top w:val="nil"/>
              <w:left w:val="nil"/>
              <w:bottom w:val="single" w:sz="4" w:space="0" w:color="auto"/>
              <w:right w:val="nil"/>
            </w:tcBorders>
          </w:tcPr>
          <w:p w14:paraId="3F4A2315" w14:textId="77777777" w:rsidR="00870951" w:rsidRPr="009E1EF1" w:rsidRDefault="00870951" w:rsidP="00870951">
            <w:pPr>
              <w:jc w:val="right"/>
              <w:rPr>
                <w:rFonts w:ascii="Calibri" w:hAnsi="Calibri"/>
                <w:sz w:val="20"/>
              </w:rPr>
            </w:pPr>
            <w:r w:rsidRPr="009E1EF1">
              <w:rPr>
                <w:rFonts w:ascii="Calibri" w:hAnsi="Calibri"/>
                <w:sz w:val="20"/>
              </w:rPr>
              <w:t>(41.3)</w:t>
            </w:r>
          </w:p>
        </w:tc>
      </w:tr>
      <w:tr w:rsidR="00556D41" w:rsidRPr="00655898" w14:paraId="1CEA3EC8" w14:textId="77777777" w:rsidTr="00F6119A">
        <w:tc>
          <w:tcPr>
            <w:tcW w:w="3672" w:type="pct"/>
            <w:tcBorders>
              <w:top w:val="single" w:sz="4" w:space="0" w:color="auto"/>
              <w:left w:val="nil"/>
              <w:right w:val="nil"/>
            </w:tcBorders>
          </w:tcPr>
          <w:p w14:paraId="57DB0207" w14:textId="2AA40B14" w:rsidR="00870951" w:rsidRPr="009E1EF1" w:rsidRDefault="00870951" w:rsidP="00870951">
            <w:pPr>
              <w:ind w:left="-90"/>
              <w:rPr>
                <w:rFonts w:ascii="Calibri" w:hAnsi="Calibri"/>
                <w:b/>
                <w:bCs/>
                <w:sz w:val="20"/>
              </w:rPr>
            </w:pPr>
            <w:r w:rsidRPr="009E1EF1">
              <w:rPr>
                <w:rFonts w:ascii="Calibri" w:hAnsi="Calibri"/>
                <w:b/>
                <w:bCs/>
                <w:sz w:val="20"/>
              </w:rPr>
              <w:t xml:space="preserve">Net cash from operating activities before </w:t>
            </w:r>
            <w:r w:rsidR="005F2755">
              <w:rPr>
                <w:rFonts w:ascii="Calibri" w:hAnsi="Calibri"/>
                <w:b/>
                <w:bCs/>
                <w:sz w:val="20"/>
              </w:rPr>
              <w:t>acquisition</w:t>
            </w:r>
            <w:r w:rsidRPr="009E1EF1">
              <w:rPr>
                <w:rFonts w:ascii="Calibri" w:hAnsi="Calibri"/>
                <w:b/>
                <w:bCs/>
                <w:sz w:val="20"/>
              </w:rPr>
              <w:t xml:space="preserve"> fees, restructuring costs and legacy tax assessments</w:t>
            </w:r>
          </w:p>
        </w:tc>
        <w:tc>
          <w:tcPr>
            <w:tcW w:w="363" w:type="pct"/>
            <w:tcBorders>
              <w:top w:val="single" w:sz="4" w:space="0" w:color="auto"/>
              <w:left w:val="nil"/>
              <w:right w:val="nil"/>
            </w:tcBorders>
          </w:tcPr>
          <w:p w14:paraId="07E99C57" w14:textId="77777777" w:rsidR="00870951" w:rsidRPr="009E1EF1" w:rsidRDefault="00870951" w:rsidP="00870951">
            <w:pPr>
              <w:jc w:val="center"/>
              <w:rPr>
                <w:rFonts w:ascii="Calibri" w:hAnsi="Calibri"/>
                <w:iCs/>
                <w:sz w:val="20"/>
              </w:rPr>
            </w:pPr>
          </w:p>
        </w:tc>
        <w:tc>
          <w:tcPr>
            <w:tcW w:w="484" w:type="pct"/>
            <w:tcBorders>
              <w:top w:val="single" w:sz="4" w:space="0" w:color="auto"/>
              <w:left w:val="nil"/>
              <w:right w:val="nil"/>
            </w:tcBorders>
          </w:tcPr>
          <w:p w14:paraId="2F6928ED" w14:textId="77777777" w:rsidR="00870951" w:rsidRPr="00B845F4" w:rsidRDefault="00870951" w:rsidP="00870951">
            <w:pPr>
              <w:jc w:val="center"/>
              <w:rPr>
                <w:rFonts w:ascii="Calibri" w:hAnsi="Calibri"/>
                <w:b/>
                <w:sz w:val="20"/>
              </w:rPr>
            </w:pPr>
          </w:p>
          <w:p w14:paraId="281F6842" w14:textId="158194CB" w:rsidR="00870951" w:rsidRPr="00B845F4" w:rsidRDefault="009C6693" w:rsidP="00870951">
            <w:pPr>
              <w:jc w:val="right"/>
              <w:rPr>
                <w:rFonts w:ascii="Calibri" w:hAnsi="Calibri"/>
                <w:b/>
                <w:sz w:val="20"/>
              </w:rPr>
            </w:pPr>
            <w:r>
              <w:rPr>
                <w:rFonts w:ascii="Calibri" w:hAnsi="Calibri"/>
                <w:b/>
                <w:sz w:val="20"/>
              </w:rPr>
              <w:t>1,118.3</w:t>
            </w:r>
          </w:p>
        </w:tc>
        <w:tc>
          <w:tcPr>
            <w:tcW w:w="481" w:type="pct"/>
            <w:tcBorders>
              <w:top w:val="single" w:sz="4" w:space="0" w:color="auto"/>
              <w:left w:val="nil"/>
              <w:right w:val="nil"/>
            </w:tcBorders>
          </w:tcPr>
          <w:p w14:paraId="57EF7DB9" w14:textId="77777777" w:rsidR="00870951" w:rsidRPr="009E1EF1" w:rsidRDefault="00870951" w:rsidP="00870951">
            <w:pPr>
              <w:jc w:val="right"/>
              <w:rPr>
                <w:rFonts w:ascii="Calibri" w:hAnsi="Calibri"/>
                <w:sz w:val="20"/>
              </w:rPr>
            </w:pPr>
          </w:p>
          <w:p w14:paraId="19B70291" w14:textId="77777777" w:rsidR="00870951" w:rsidRPr="009E1EF1" w:rsidRDefault="00870951" w:rsidP="00870951">
            <w:pPr>
              <w:jc w:val="right"/>
              <w:rPr>
                <w:rFonts w:ascii="Calibri" w:hAnsi="Calibri"/>
                <w:sz w:val="20"/>
              </w:rPr>
            </w:pPr>
            <w:r w:rsidRPr="009E1EF1">
              <w:rPr>
                <w:rFonts w:ascii="Calibri" w:hAnsi="Calibri"/>
                <w:sz w:val="20"/>
              </w:rPr>
              <w:t>471.9</w:t>
            </w:r>
          </w:p>
        </w:tc>
      </w:tr>
      <w:tr w:rsidR="00556D41" w:rsidRPr="00655898" w14:paraId="7385C7AF" w14:textId="77777777" w:rsidTr="00F6119A">
        <w:tc>
          <w:tcPr>
            <w:tcW w:w="3672" w:type="pct"/>
            <w:tcBorders>
              <w:top w:val="nil"/>
              <w:left w:val="nil"/>
              <w:right w:val="nil"/>
            </w:tcBorders>
          </w:tcPr>
          <w:p w14:paraId="620E52B3" w14:textId="5B23168E" w:rsidR="00870951" w:rsidRPr="009E1EF1" w:rsidRDefault="005F2755" w:rsidP="00870951">
            <w:pPr>
              <w:ind w:left="-90"/>
              <w:rPr>
                <w:rFonts w:ascii="Calibri" w:hAnsi="Calibri"/>
                <w:sz w:val="20"/>
              </w:rPr>
            </w:pPr>
            <w:r>
              <w:rPr>
                <w:rFonts w:ascii="Calibri" w:hAnsi="Calibri"/>
                <w:bCs/>
                <w:sz w:val="20"/>
              </w:rPr>
              <w:t xml:space="preserve">Acquisition </w:t>
            </w:r>
            <w:r w:rsidR="00870951" w:rsidRPr="009E1EF1">
              <w:rPr>
                <w:rFonts w:ascii="Calibri" w:hAnsi="Calibri"/>
                <w:bCs/>
                <w:sz w:val="20"/>
              </w:rPr>
              <w:t>fees, restructuring and integration costs paid</w:t>
            </w:r>
            <w:r w:rsidR="00BC5BA9">
              <w:rPr>
                <w:rFonts w:ascii="Calibri" w:hAnsi="Calibri"/>
                <w:bCs/>
                <w:sz w:val="20"/>
              </w:rPr>
              <w:t>, net of VAT</w:t>
            </w:r>
            <w:r w:rsidR="00C759E4">
              <w:rPr>
                <w:rFonts w:ascii="Calibri" w:hAnsi="Calibri"/>
                <w:bCs/>
                <w:sz w:val="20"/>
              </w:rPr>
              <w:t xml:space="preserve"> refund</w:t>
            </w:r>
            <w:r w:rsidR="00BC5BA9">
              <w:rPr>
                <w:rFonts w:ascii="Calibri" w:hAnsi="Calibri"/>
                <w:bCs/>
                <w:sz w:val="20"/>
              </w:rPr>
              <w:t xml:space="preserve"> received</w:t>
            </w:r>
          </w:p>
        </w:tc>
        <w:tc>
          <w:tcPr>
            <w:tcW w:w="363" w:type="pct"/>
            <w:tcBorders>
              <w:top w:val="nil"/>
              <w:left w:val="nil"/>
              <w:right w:val="nil"/>
            </w:tcBorders>
          </w:tcPr>
          <w:p w14:paraId="5A878062" w14:textId="0E77F21B" w:rsidR="00870951" w:rsidRPr="009E1EF1" w:rsidRDefault="00870951" w:rsidP="00870951">
            <w:pPr>
              <w:jc w:val="center"/>
              <w:rPr>
                <w:rFonts w:ascii="Calibri" w:hAnsi="Calibri"/>
                <w:iCs/>
                <w:sz w:val="20"/>
              </w:rPr>
            </w:pPr>
          </w:p>
        </w:tc>
        <w:tc>
          <w:tcPr>
            <w:tcW w:w="484" w:type="pct"/>
            <w:tcBorders>
              <w:top w:val="nil"/>
              <w:left w:val="nil"/>
              <w:right w:val="nil"/>
            </w:tcBorders>
          </w:tcPr>
          <w:p w14:paraId="1B5503E6" w14:textId="7EFBE2E2" w:rsidR="00870951" w:rsidRPr="00175698" w:rsidRDefault="008A1EA9" w:rsidP="00870951">
            <w:pPr>
              <w:jc w:val="right"/>
              <w:rPr>
                <w:rFonts w:ascii="Calibri" w:hAnsi="Calibri"/>
                <w:b/>
                <w:sz w:val="20"/>
              </w:rPr>
            </w:pPr>
            <w:r>
              <w:rPr>
                <w:rFonts w:ascii="Calibri" w:hAnsi="Calibri"/>
                <w:b/>
                <w:sz w:val="20"/>
              </w:rPr>
              <w:t>(</w:t>
            </w:r>
            <w:r w:rsidR="00BC5BA9">
              <w:rPr>
                <w:rFonts w:ascii="Calibri" w:hAnsi="Calibri"/>
                <w:b/>
                <w:sz w:val="20"/>
              </w:rPr>
              <w:t>119.9</w:t>
            </w:r>
            <w:r>
              <w:rPr>
                <w:rFonts w:ascii="Calibri" w:hAnsi="Calibri"/>
                <w:b/>
                <w:sz w:val="20"/>
              </w:rPr>
              <w:t>)</w:t>
            </w:r>
          </w:p>
        </w:tc>
        <w:tc>
          <w:tcPr>
            <w:tcW w:w="481" w:type="pct"/>
            <w:tcBorders>
              <w:top w:val="nil"/>
              <w:left w:val="nil"/>
              <w:right w:val="nil"/>
            </w:tcBorders>
          </w:tcPr>
          <w:p w14:paraId="27834F4B" w14:textId="77777777" w:rsidR="00870951" w:rsidRPr="009E1EF1" w:rsidRDefault="00870951" w:rsidP="00870951">
            <w:pPr>
              <w:jc w:val="right"/>
              <w:rPr>
                <w:rFonts w:ascii="Calibri" w:hAnsi="Calibri"/>
                <w:sz w:val="20"/>
              </w:rPr>
            </w:pPr>
            <w:r w:rsidRPr="009E1EF1">
              <w:rPr>
                <w:rFonts w:ascii="Calibri" w:hAnsi="Calibri"/>
                <w:sz w:val="20"/>
              </w:rPr>
              <w:t>(12.9)</w:t>
            </w:r>
          </w:p>
        </w:tc>
      </w:tr>
      <w:tr w:rsidR="00556D41" w:rsidRPr="00655898" w14:paraId="69AAE0A9" w14:textId="77777777" w:rsidTr="00F6119A">
        <w:tc>
          <w:tcPr>
            <w:tcW w:w="3672" w:type="pct"/>
            <w:tcBorders>
              <w:left w:val="nil"/>
              <w:bottom w:val="single" w:sz="4" w:space="0" w:color="auto"/>
              <w:right w:val="nil"/>
            </w:tcBorders>
          </w:tcPr>
          <w:p w14:paraId="6E4A83CD" w14:textId="77777777" w:rsidR="00870951" w:rsidRPr="009E1EF1" w:rsidRDefault="00870951" w:rsidP="00870951">
            <w:pPr>
              <w:ind w:left="-90"/>
              <w:rPr>
                <w:rFonts w:ascii="Calibri" w:hAnsi="Calibri"/>
                <w:sz w:val="20"/>
              </w:rPr>
            </w:pPr>
            <w:r w:rsidRPr="009E1EF1">
              <w:rPr>
                <w:rFonts w:ascii="Calibri" w:hAnsi="Calibri"/>
                <w:sz w:val="20"/>
              </w:rPr>
              <w:t>Amounts paid in respect of legacy Greek and German tax assessments</w:t>
            </w:r>
          </w:p>
        </w:tc>
        <w:tc>
          <w:tcPr>
            <w:tcW w:w="363" w:type="pct"/>
            <w:tcBorders>
              <w:left w:val="nil"/>
              <w:bottom w:val="single" w:sz="4" w:space="0" w:color="auto"/>
              <w:right w:val="nil"/>
            </w:tcBorders>
          </w:tcPr>
          <w:p w14:paraId="3BAF39CC" w14:textId="77777777" w:rsidR="00870951" w:rsidRPr="009E1EF1" w:rsidRDefault="00870951" w:rsidP="00870951">
            <w:pPr>
              <w:jc w:val="center"/>
              <w:rPr>
                <w:rFonts w:ascii="Calibri" w:hAnsi="Calibri"/>
                <w:iCs/>
                <w:sz w:val="20"/>
              </w:rPr>
            </w:pPr>
          </w:p>
        </w:tc>
        <w:tc>
          <w:tcPr>
            <w:tcW w:w="484" w:type="pct"/>
            <w:tcBorders>
              <w:left w:val="nil"/>
              <w:bottom w:val="single" w:sz="4" w:space="0" w:color="auto"/>
              <w:right w:val="nil"/>
            </w:tcBorders>
          </w:tcPr>
          <w:p w14:paraId="4C49175B" w14:textId="5076FE36" w:rsidR="00870951" w:rsidRPr="00175698" w:rsidRDefault="00870951" w:rsidP="00870951">
            <w:pPr>
              <w:jc w:val="right"/>
              <w:rPr>
                <w:rFonts w:ascii="Calibri" w:hAnsi="Calibri"/>
                <w:b/>
                <w:sz w:val="20"/>
              </w:rPr>
            </w:pPr>
            <w:r w:rsidRPr="00175698">
              <w:rPr>
                <w:rFonts w:ascii="Calibri" w:hAnsi="Calibri"/>
                <w:b/>
                <w:sz w:val="20"/>
              </w:rPr>
              <w:t>-</w:t>
            </w:r>
          </w:p>
        </w:tc>
        <w:tc>
          <w:tcPr>
            <w:tcW w:w="481" w:type="pct"/>
            <w:tcBorders>
              <w:left w:val="nil"/>
              <w:bottom w:val="single" w:sz="4" w:space="0" w:color="auto"/>
              <w:right w:val="nil"/>
            </w:tcBorders>
          </w:tcPr>
          <w:p w14:paraId="2B11EC81" w14:textId="77777777" w:rsidR="00870951" w:rsidRPr="009E1EF1" w:rsidRDefault="00870951" w:rsidP="00870951">
            <w:pPr>
              <w:jc w:val="right"/>
              <w:rPr>
                <w:rFonts w:ascii="Calibri" w:hAnsi="Calibri"/>
                <w:sz w:val="20"/>
              </w:rPr>
            </w:pPr>
            <w:r w:rsidRPr="009E1EF1">
              <w:rPr>
                <w:rFonts w:ascii="Calibri" w:hAnsi="Calibri"/>
                <w:sz w:val="20"/>
              </w:rPr>
              <w:t>(39.6)</w:t>
            </w:r>
          </w:p>
        </w:tc>
      </w:tr>
      <w:tr w:rsidR="00556D41" w:rsidRPr="00655898" w14:paraId="09C46830" w14:textId="77777777" w:rsidTr="00F6119A">
        <w:tc>
          <w:tcPr>
            <w:tcW w:w="3672" w:type="pct"/>
            <w:tcBorders>
              <w:top w:val="single" w:sz="4" w:space="0" w:color="auto"/>
              <w:left w:val="nil"/>
              <w:bottom w:val="single" w:sz="4" w:space="0" w:color="auto"/>
              <w:right w:val="nil"/>
            </w:tcBorders>
          </w:tcPr>
          <w:p w14:paraId="5B799E64" w14:textId="77777777" w:rsidR="00870951" w:rsidRPr="009E1EF1" w:rsidRDefault="00870951" w:rsidP="00870951">
            <w:pPr>
              <w:ind w:left="-90"/>
              <w:rPr>
                <w:rFonts w:ascii="Calibri" w:hAnsi="Calibri"/>
                <w:sz w:val="20"/>
              </w:rPr>
            </w:pPr>
            <w:r w:rsidRPr="009E1EF1">
              <w:rPr>
                <w:rFonts w:ascii="Calibri" w:hAnsi="Calibri"/>
                <w:b/>
                <w:bCs/>
                <w:sz w:val="20"/>
              </w:rPr>
              <w:t>Net cash from operating activities</w:t>
            </w:r>
          </w:p>
        </w:tc>
        <w:tc>
          <w:tcPr>
            <w:tcW w:w="363" w:type="pct"/>
            <w:tcBorders>
              <w:top w:val="single" w:sz="4" w:space="0" w:color="auto"/>
              <w:left w:val="nil"/>
              <w:bottom w:val="single" w:sz="4" w:space="0" w:color="auto"/>
              <w:right w:val="nil"/>
            </w:tcBorders>
          </w:tcPr>
          <w:p w14:paraId="63BE4ADA" w14:textId="77777777" w:rsidR="00870951" w:rsidRPr="009E1EF1" w:rsidRDefault="00870951" w:rsidP="00870951">
            <w:pPr>
              <w:jc w:val="center"/>
              <w:rPr>
                <w:rFonts w:ascii="Calibri" w:hAnsi="Calibri"/>
                <w:iCs/>
                <w:sz w:val="20"/>
              </w:rPr>
            </w:pPr>
          </w:p>
        </w:tc>
        <w:tc>
          <w:tcPr>
            <w:tcW w:w="484" w:type="pct"/>
            <w:tcBorders>
              <w:top w:val="single" w:sz="4" w:space="0" w:color="auto"/>
              <w:left w:val="nil"/>
              <w:bottom w:val="single" w:sz="4" w:space="0" w:color="auto"/>
              <w:right w:val="nil"/>
            </w:tcBorders>
          </w:tcPr>
          <w:p w14:paraId="164A75F3" w14:textId="2735DAD5" w:rsidR="00870951" w:rsidRPr="00175698" w:rsidRDefault="00B1322D" w:rsidP="00870951">
            <w:pPr>
              <w:jc w:val="right"/>
              <w:rPr>
                <w:rFonts w:ascii="Calibri" w:hAnsi="Calibri"/>
                <w:b/>
                <w:sz w:val="20"/>
              </w:rPr>
            </w:pPr>
            <w:r>
              <w:rPr>
                <w:rFonts w:ascii="Calibri" w:hAnsi="Calibri"/>
                <w:b/>
                <w:sz w:val="20"/>
              </w:rPr>
              <w:t>998.4</w:t>
            </w:r>
          </w:p>
        </w:tc>
        <w:tc>
          <w:tcPr>
            <w:tcW w:w="481" w:type="pct"/>
            <w:tcBorders>
              <w:top w:val="single" w:sz="4" w:space="0" w:color="auto"/>
              <w:left w:val="nil"/>
              <w:bottom w:val="single" w:sz="4" w:space="0" w:color="auto"/>
              <w:right w:val="nil"/>
            </w:tcBorders>
          </w:tcPr>
          <w:p w14:paraId="419B9C35" w14:textId="77777777" w:rsidR="00870951" w:rsidRPr="009E1EF1" w:rsidRDefault="00870951" w:rsidP="00870951">
            <w:pPr>
              <w:jc w:val="right"/>
              <w:rPr>
                <w:rFonts w:ascii="Calibri" w:hAnsi="Calibri"/>
                <w:sz w:val="20"/>
              </w:rPr>
            </w:pPr>
            <w:r w:rsidRPr="009E1EF1">
              <w:rPr>
                <w:rFonts w:ascii="Calibri" w:hAnsi="Calibri"/>
                <w:sz w:val="20"/>
              </w:rPr>
              <w:t>419.4</w:t>
            </w:r>
          </w:p>
        </w:tc>
      </w:tr>
      <w:tr w:rsidR="00556D41" w:rsidRPr="00655898" w14:paraId="47325BDD" w14:textId="77777777" w:rsidTr="00F6119A">
        <w:tc>
          <w:tcPr>
            <w:tcW w:w="3672" w:type="pct"/>
            <w:tcBorders>
              <w:top w:val="single" w:sz="4" w:space="0" w:color="auto"/>
              <w:left w:val="nil"/>
              <w:bottom w:val="nil"/>
              <w:right w:val="nil"/>
            </w:tcBorders>
          </w:tcPr>
          <w:p w14:paraId="131CCADB" w14:textId="77777777" w:rsidR="00FF41AD" w:rsidRPr="009E1EF1" w:rsidRDefault="00FF41AD" w:rsidP="00FF41AD">
            <w:pPr>
              <w:ind w:left="-90"/>
              <w:rPr>
                <w:rFonts w:ascii="Calibri" w:hAnsi="Calibri"/>
                <w:sz w:val="20"/>
              </w:rPr>
            </w:pPr>
            <w:r w:rsidRPr="009E1EF1">
              <w:rPr>
                <w:rFonts w:ascii="Calibri" w:hAnsi="Calibri"/>
                <w:sz w:val="20"/>
              </w:rPr>
              <w:t>Purchase of property, plant and equipment</w:t>
            </w:r>
          </w:p>
        </w:tc>
        <w:tc>
          <w:tcPr>
            <w:tcW w:w="363" w:type="pct"/>
            <w:tcBorders>
              <w:top w:val="single" w:sz="4" w:space="0" w:color="auto"/>
              <w:left w:val="nil"/>
              <w:bottom w:val="nil"/>
              <w:right w:val="nil"/>
            </w:tcBorders>
          </w:tcPr>
          <w:p w14:paraId="529EEED3" w14:textId="5818E1DD" w:rsidR="00FF41AD" w:rsidRPr="009E1EF1" w:rsidRDefault="00FF41AD" w:rsidP="00FF41AD">
            <w:pPr>
              <w:jc w:val="center"/>
              <w:rPr>
                <w:rFonts w:ascii="Calibri" w:hAnsi="Calibri"/>
                <w:iCs/>
                <w:sz w:val="20"/>
              </w:rPr>
            </w:pPr>
          </w:p>
        </w:tc>
        <w:tc>
          <w:tcPr>
            <w:tcW w:w="484" w:type="pct"/>
            <w:tcBorders>
              <w:top w:val="single" w:sz="4" w:space="0" w:color="auto"/>
              <w:left w:val="nil"/>
              <w:bottom w:val="nil"/>
              <w:right w:val="nil"/>
            </w:tcBorders>
          </w:tcPr>
          <w:p w14:paraId="363D087E" w14:textId="4D9DB5DF" w:rsidR="00FF41AD" w:rsidRPr="00B845F4" w:rsidRDefault="00FF41AD" w:rsidP="00FF41AD">
            <w:pPr>
              <w:jc w:val="right"/>
              <w:rPr>
                <w:rFonts w:ascii="Calibri" w:hAnsi="Calibri"/>
                <w:b/>
                <w:sz w:val="20"/>
              </w:rPr>
            </w:pPr>
            <w:r w:rsidRPr="00B845F4">
              <w:rPr>
                <w:rFonts w:ascii="Calibri" w:hAnsi="Calibri"/>
                <w:b/>
                <w:sz w:val="20"/>
              </w:rPr>
              <w:t>(</w:t>
            </w:r>
            <w:r w:rsidR="00B1322D">
              <w:rPr>
                <w:rFonts w:ascii="Calibri" w:hAnsi="Calibri"/>
                <w:b/>
                <w:sz w:val="20"/>
              </w:rPr>
              <w:t>59</w:t>
            </w:r>
            <w:r w:rsidR="00DF595B">
              <w:rPr>
                <w:rFonts w:ascii="Calibri" w:hAnsi="Calibri"/>
                <w:b/>
                <w:sz w:val="20"/>
              </w:rPr>
              <w:t>.3</w:t>
            </w:r>
            <w:r w:rsidRPr="00B845F4">
              <w:rPr>
                <w:rFonts w:ascii="Calibri" w:hAnsi="Calibri"/>
                <w:b/>
                <w:sz w:val="20"/>
              </w:rPr>
              <w:t>)</w:t>
            </w:r>
          </w:p>
        </w:tc>
        <w:tc>
          <w:tcPr>
            <w:tcW w:w="481" w:type="pct"/>
            <w:tcBorders>
              <w:top w:val="single" w:sz="4" w:space="0" w:color="auto"/>
              <w:left w:val="nil"/>
              <w:bottom w:val="nil"/>
              <w:right w:val="nil"/>
            </w:tcBorders>
          </w:tcPr>
          <w:p w14:paraId="5E7B9C91" w14:textId="77777777" w:rsidR="00FF41AD" w:rsidRPr="009E1EF1" w:rsidRDefault="00FF41AD" w:rsidP="00FF41AD">
            <w:pPr>
              <w:jc w:val="right"/>
              <w:rPr>
                <w:rFonts w:ascii="Calibri" w:hAnsi="Calibri"/>
                <w:sz w:val="20"/>
              </w:rPr>
            </w:pPr>
            <w:r w:rsidRPr="009E1EF1">
              <w:rPr>
                <w:rFonts w:ascii="Calibri" w:hAnsi="Calibri"/>
                <w:sz w:val="20"/>
              </w:rPr>
              <w:t>(44.0)</w:t>
            </w:r>
          </w:p>
        </w:tc>
      </w:tr>
      <w:tr w:rsidR="00556D41" w:rsidRPr="00655898" w14:paraId="2254D7D8" w14:textId="77777777" w:rsidTr="00F6119A">
        <w:tc>
          <w:tcPr>
            <w:tcW w:w="3672" w:type="pct"/>
            <w:tcBorders>
              <w:top w:val="nil"/>
              <w:left w:val="nil"/>
              <w:bottom w:val="nil"/>
              <w:right w:val="nil"/>
            </w:tcBorders>
          </w:tcPr>
          <w:p w14:paraId="71FB0A6B" w14:textId="77777777" w:rsidR="00FF41AD" w:rsidRPr="009E1EF1" w:rsidRDefault="00FF41AD" w:rsidP="00FF41AD">
            <w:pPr>
              <w:ind w:left="-90"/>
              <w:rPr>
                <w:rFonts w:ascii="Calibri" w:hAnsi="Calibri"/>
                <w:sz w:val="20"/>
              </w:rPr>
            </w:pPr>
            <w:r w:rsidRPr="009E1EF1">
              <w:rPr>
                <w:rFonts w:ascii="Calibri" w:hAnsi="Calibri"/>
                <w:sz w:val="20"/>
              </w:rPr>
              <w:t>Purchase of intangible assets</w:t>
            </w:r>
          </w:p>
        </w:tc>
        <w:tc>
          <w:tcPr>
            <w:tcW w:w="363" w:type="pct"/>
            <w:tcBorders>
              <w:top w:val="nil"/>
              <w:left w:val="nil"/>
              <w:bottom w:val="nil"/>
              <w:right w:val="nil"/>
            </w:tcBorders>
          </w:tcPr>
          <w:p w14:paraId="46CBA29B" w14:textId="4497C43C" w:rsidR="00FF41AD" w:rsidRPr="009E1EF1" w:rsidRDefault="00FF41AD" w:rsidP="00FF41AD">
            <w:pPr>
              <w:jc w:val="center"/>
              <w:rPr>
                <w:rFonts w:ascii="Calibri" w:hAnsi="Calibri"/>
                <w:iCs/>
                <w:sz w:val="20"/>
              </w:rPr>
            </w:pPr>
          </w:p>
        </w:tc>
        <w:tc>
          <w:tcPr>
            <w:tcW w:w="484" w:type="pct"/>
            <w:tcBorders>
              <w:top w:val="nil"/>
              <w:left w:val="nil"/>
              <w:bottom w:val="nil"/>
              <w:right w:val="nil"/>
            </w:tcBorders>
          </w:tcPr>
          <w:p w14:paraId="0D29F857" w14:textId="05F2383B" w:rsidR="00FF41AD" w:rsidRPr="00B845F4" w:rsidRDefault="00FF41AD" w:rsidP="00FF41AD">
            <w:pPr>
              <w:jc w:val="right"/>
              <w:rPr>
                <w:rFonts w:ascii="Calibri" w:hAnsi="Calibri"/>
                <w:b/>
                <w:sz w:val="20"/>
              </w:rPr>
            </w:pPr>
            <w:r w:rsidRPr="00B845F4">
              <w:rPr>
                <w:rFonts w:ascii="Calibri" w:hAnsi="Calibri"/>
                <w:b/>
                <w:sz w:val="20"/>
              </w:rPr>
              <w:t>(</w:t>
            </w:r>
            <w:r w:rsidR="008A1EA9">
              <w:rPr>
                <w:rFonts w:ascii="Calibri" w:hAnsi="Calibri"/>
                <w:b/>
                <w:sz w:val="20"/>
              </w:rPr>
              <w:t>53.</w:t>
            </w:r>
            <w:r w:rsidR="00F6119A">
              <w:rPr>
                <w:rFonts w:ascii="Calibri" w:hAnsi="Calibri"/>
                <w:b/>
                <w:sz w:val="20"/>
              </w:rPr>
              <w:t>2</w:t>
            </w:r>
            <w:r w:rsidRPr="00B845F4">
              <w:rPr>
                <w:rFonts w:ascii="Calibri" w:hAnsi="Calibri"/>
                <w:b/>
                <w:sz w:val="20"/>
              </w:rPr>
              <w:t>)</w:t>
            </w:r>
          </w:p>
        </w:tc>
        <w:tc>
          <w:tcPr>
            <w:tcW w:w="481" w:type="pct"/>
            <w:tcBorders>
              <w:top w:val="nil"/>
              <w:left w:val="nil"/>
              <w:bottom w:val="nil"/>
              <w:right w:val="nil"/>
            </w:tcBorders>
          </w:tcPr>
          <w:p w14:paraId="1E28E7E4" w14:textId="77777777" w:rsidR="00FF41AD" w:rsidRPr="009E1EF1" w:rsidRDefault="00FF41AD" w:rsidP="00FF41AD">
            <w:pPr>
              <w:jc w:val="right"/>
              <w:rPr>
                <w:rFonts w:ascii="Calibri" w:hAnsi="Calibri"/>
                <w:sz w:val="20"/>
              </w:rPr>
            </w:pPr>
            <w:r w:rsidRPr="009E1EF1">
              <w:rPr>
                <w:rFonts w:ascii="Calibri" w:hAnsi="Calibri"/>
                <w:sz w:val="20"/>
              </w:rPr>
              <w:t>(33.7)</w:t>
            </w:r>
          </w:p>
        </w:tc>
      </w:tr>
      <w:tr w:rsidR="00F6119A" w:rsidRPr="00655898" w14:paraId="6D54E253" w14:textId="77777777" w:rsidTr="00F6119A">
        <w:tc>
          <w:tcPr>
            <w:tcW w:w="3672" w:type="pct"/>
            <w:tcBorders>
              <w:top w:val="nil"/>
              <w:left w:val="nil"/>
              <w:bottom w:val="nil"/>
              <w:right w:val="nil"/>
            </w:tcBorders>
          </w:tcPr>
          <w:p w14:paraId="04FABB1C" w14:textId="00719B16" w:rsidR="00F6119A" w:rsidRPr="009E1EF1" w:rsidRDefault="00F6119A" w:rsidP="00F6119A">
            <w:pPr>
              <w:ind w:left="-90"/>
              <w:rPr>
                <w:rFonts w:ascii="Calibri" w:hAnsi="Calibri"/>
                <w:sz w:val="20"/>
              </w:rPr>
            </w:pPr>
            <w:r w:rsidRPr="009E1EF1">
              <w:rPr>
                <w:rFonts w:ascii="Calibri" w:hAnsi="Calibri"/>
                <w:sz w:val="20"/>
              </w:rPr>
              <w:t>Capitalised internal development expenditure</w:t>
            </w:r>
          </w:p>
        </w:tc>
        <w:tc>
          <w:tcPr>
            <w:tcW w:w="363" w:type="pct"/>
            <w:tcBorders>
              <w:top w:val="nil"/>
              <w:left w:val="nil"/>
              <w:bottom w:val="nil"/>
              <w:right w:val="nil"/>
            </w:tcBorders>
          </w:tcPr>
          <w:p w14:paraId="21E8DA58" w14:textId="0D501AED" w:rsidR="00F6119A" w:rsidRDefault="00F6119A" w:rsidP="00F6119A">
            <w:pPr>
              <w:jc w:val="center"/>
              <w:rPr>
                <w:rFonts w:ascii="Calibri" w:hAnsi="Calibri"/>
                <w:iCs/>
                <w:sz w:val="20"/>
              </w:rPr>
            </w:pPr>
          </w:p>
        </w:tc>
        <w:tc>
          <w:tcPr>
            <w:tcW w:w="484" w:type="pct"/>
            <w:tcBorders>
              <w:top w:val="nil"/>
              <w:left w:val="nil"/>
              <w:bottom w:val="nil"/>
              <w:right w:val="nil"/>
            </w:tcBorders>
          </w:tcPr>
          <w:p w14:paraId="7D0D2C25" w14:textId="36571D01" w:rsidR="00F6119A" w:rsidRPr="00B845F4" w:rsidRDefault="00F6119A" w:rsidP="00F6119A">
            <w:pPr>
              <w:jc w:val="right"/>
              <w:rPr>
                <w:rFonts w:ascii="Calibri" w:hAnsi="Calibri"/>
                <w:b/>
                <w:sz w:val="20"/>
              </w:rPr>
            </w:pPr>
            <w:r w:rsidRPr="00B845F4">
              <w:rPr>
                <w:rFonts w:ascii="Calibri" w:hAnsi="Calibri"/>
                <w:b/>
                <w:sz w:val="20"/>
              </w:rPr>
              <w:t>(</w:t>
            </w:r>
            <w:r w:rsidR="00B1322D">
              <w:rPr>
                <w:rFonts w:ascii="Calibri" w:hAnsi="Calibri"/>
                <w:b/>
                <w:sz w:val="20"/>
              </w:rPr>
              <w:t>99.6</w:t>
            </w:r>
            <w:r w:rsidRPr="00B845F4">
              <w:rPr>
                <w:rFonts w:ascii="Calibri" w:hAnsi="Calibri"/>
                <w:b/>
                <w:sz w:val="20"/>
              </w:rPr>
              <w:t>)</w:t>
            </w:r>
          </w:p>
        </w:tc>
        <w:tc>
          <w:tcPr>
            <w:tcW w:w="481" w:type="pct"/>
            <w:tcBorders>
              <w:top w:val="nil"/>
              <w:left w:val="nil"/>
              <w:bottom w:val="nil"/>
              <w:right w:val="nil"/>
            </w:tcBorders>
          </w:tcPr>
          <w:p w14:paraId="7D6380E6" w14:textId="44A7C482" w:rsidR="00F6119A" w:rsidRPr="009E1EF1" w:rsidRDefault="00F6119A" w:rsidP="00F6119A">
            <w:pPr>
              <w:jc w:val="right"/>
              <w:rPr>
                <w:rFonts w:ascii="Calibri" w:hAnsi="Calibri"/>
                <w:sz w:val="20"/>
              </w:rPr>
            </w:pPr>
            <w:r w:rsidRPr="009E1EF1">
              <w:rPr>
                <w:rFonts w:ascii="Calibri" w:hAnsi="Calibri"/>
                <w:sz w:val="20"/>
              </w:rPr>
              <w:t>(53.1)</w:t>
            </w:r>
          </w:p>
        </w:tc>
      </w:tr>
      <w:tr w:rsidR="00F6119A" w:rsidRPr="00655898" w14:paraId="68324E10" w14:textId="77777777" w:rsidTr="00F6119A">
        <w:tc>
          <w:tcPr>
            <w:tcW w:w="3672" w:type="pct"/>
            <w:tcBorders>
              <w:top w:val="nil"/>
              <w:left w:val="nil"/>
              <w:bottom w:val="nil"/>
              <w:right w:val="nil"/>
            </w:tcBorders>
          </w:tcPr>
          <w:p w14:paraId="2BE92DEC" w14:textId="77777777" w:rsidR="00F6119A" w:rsidRPr="009E1EF1" w:rsidRDefault="00F6119A" w:rsidP="00F6119A">
            <w:pPr>
              <w:ind w:left="-90"/>
              <w:rPr>
                <w:rFonts w:ascii="Calibri" w:hAnsi="Calibri"/>
                <w:sz w:val="20"/>
              </w:rPr>
            </w:pPr>
            <w:r w:rsidRPr="009E1EF1">
              <w:rPr>
                <w:rFonts w:ascii="Calibri" w:hAnsi="Calibri"/>
                <w:sz w:val="20"/>
              </w:rPr>
              <w:t>Proceeds from disposal of assets</w:t>
            </w:r>
          </w:p>
        </w:tc>
        <w:tc>
          <w:tcPr>
            <w:tcW w:w="363" w:type="pct"/>
            <w:tcBorders>
              <w:top w:val="nil"/>
              <w:left w:val="nil"/>
              <w:bottom w:val="nil"/>
              <w:right w:val="nil"/>
            </w:tcBorders>
          </w:tcPr>
          <w:p w14:paraId="2B936FE8" w14:textId="41FBC66E" w:rsidR="00F6119A" w:rsidRPr="009E1EF1" w:rsidRDefault="00F6119A" w:rsidP="00F6119A">
            <w:pPr>
              <w:jc w:val="center"/>
              <w:rPr>
                <w:rFonts w:ascii="Calibri" w:hAnsi="Calibri"/>
                <w:iCs/>
                <w:sz w:val="20"/>
              </w:rPr>
            </w:pPr>
          </w:p>
        </w:tc>
        <w:tc>
          <w:tcPr>
            <w:tcW w:w="484" w:type="pct"/>
            <w:tcBorders>
              <w:top w:val="nil"/>
              <w:left w:val="nil"/>
              <w:bottom w:val="nil"/>
              <w:right w:val="nil"/>
            </w:tcBorders>
          </w:tcPr>
          <w:p w14:paraId="5238E176" w14:textId="2870273F" w:rsidR="00F6119A" w:rsidRPr="00B845F4" w:rsidRDefault="00F6119A" w:rsidP="00F6119A">
            <w:pPr>
              <w:jc w:val="right"/>
              <w:rPr>
                <w:rFonts w:ascii="Calibri" w:hAnsi="Calibri"/>
                <w:b/>
                <w:sz w:val="20"/>
              </w:rPr>
            </w:pPr>
            <w:r w:rsidRPr="00B845F4">
              <w:rPr>
                <w:rFonts w:ascii="Calibri" w:hAnsi="Calibri"/>
                <w:b/>
                <w:sz w:val="20"/>
              </w:rPr>
              <w:t>12.5</w:t>
            </w:r>
          </w:p>
        </w:tc>
        <w:tc>
          <w:tcPr>
            <w:tcW w:w="481" w:type="pct"/>
            <w:tcBorders>
              <w:top w:val="nil"/>
              <w:left w:val="nil"/>
              <w:bottom w:val="nil"/>
              <w:right w:val="nil"/>
            </w:tcBorders>
          </w:tcPr>
          <w:p w14:paraId="6B2E3EF6" w14:textId="2ABE73E8" w:rsidR="00F6119A" w:rsidRPr="009E1EF1" w:rsidRDefault="00F6119A" w:rsidP="00F6119A">
            <w:pPr>
              <w:jc w:val="right"/>
              <w:rPr>
                <w:rFonts w:ascii="Calibri" w:hAnsi="Calibri"/>
                <w:sz w:val="20"/>
              </w:rPr>
            </w:pPr>
            <w:r>
              <w:rPr>
                <w:rFonts w:ascii="Calibri" w:hAnsi="Calibri"/>
                <w:sz w:val="20"/>
              </w:rPr>
              <w:t>-</w:t>
            </w:r>
          </w:p>
        </w:tc>
      </w:tr>
      <w:tr w:rsidR="00F6119A" w:rsidRPr="00655898" w14:paraId="46452CF4" w14:textId="77777777" w:rsidTr="00F6119A">
        <w:tc>
          <w:tcPr>
            <w:tcW w:w="3672" w:type="pct"/>
            <w:tcBorders>
              <w:top w:val="nil"/>
              <w:left w:val="nil"/>
              <w:bottom w:val="nil"/>
              <w:right w:val="nil"/>
            </w:tcBorders>
          </w:tcPr>
          <w:p w14:paraId="6CE9AED3" w14:textId="77777777" w:rsidR="00F6119A" w:rsidRPr="009E1EF1" w:rsidRDefault="00F6119A" w:rsidP="00F6119A">
            <w:pPr>
              <w:ind w:left="-90"/>
              <w:rPr>
                <w:rFonts w:ascii="Calibri" w:hAnsi="Calibri"/>
                <w:sz w:val="20"/>
              </w:rPr>
            </w:pPr>
            <w:r w:rsidRPr="009E1EF1">
              <w:rPr>
                <w:rFonts w:ascii="Calibri" w:hAnsi="Calibri"/>
                <w:sz w:val="20"/>
              </w:rPr>
              <w:t>Proceeds from disposal of investment</w:t>
            </w:r>
          </w:p>
        </w:tc>
        <w:tc>
          <w:tcPr>
            <w:tcW w:w="363" w:type="pct"/>
            <w:tcBorders>
              <w:top w:val="nil"/>
              <w:left w:val="nil"/>
              <w:bottom w:val="nil"/>
              <w:right w:val="nil"/>
            </w:tcBorders>
          </w:tcPr>
          <w:p w14:paraId="5BE4CDE3" w14:textId="67A45949" w:rsidR="00F6119A" w:rsidRPr="009E1EF1" w:rsidRDefault="00F6119A" w:rsidP="00F6119A">
            <w:pPr>
              <w:jc w:val="center"/>
              <w:rPr>
                <w:rFonts w:ascii="Calibri" w:hAnsi="Calibri"/>
                <w:iCs/>
                <w:sz w:val="20"/>
              </w:rPr>
            </w:pPr>
          </w:p>
        </w:tc>
        <w:tc>
          <w:tcPr>
            <w:tcW w:w="484" w:type="pct"/>
            <w:tcBorders>
              <w:top w:val="nil"/>
              <w:left w:val="nil"/>
              <w:bottom w:val="nil"/>
              <w:right w:val="nil"/>
            </w:tcBorders>
          </w:tcPr>
          <w:p w14:paraId="73BB5368" w14:textId="719E5F8B" w:rsidR="00F6119A" w:rsidRPr="00175698" w:rsidRDefault="00F6119A" w:rsidP="00F6119A">
            <w:pPr>
              <w:jc w:val="right"/>
              <w:rPr>
                <w:rFonts w:ascii="Calibri" w:hAnsi="Calibri"/>
                <w:b/>
                <w:sz w:val="20"/>
              </w:rPr>
            </w:pPr>
            <w:r w:rsidRPr="00175698">
              <w:rPr>
                <w:rFonts w:ascii="Calibri" w:hAnsi="Calibri"/>
                <w:b/>
                <w:sz w:val="20"/>
              </w:rPr>
              <w:t>-</w:t>
            </w:r>
          </w:p>
        </w:tc>
        <w:tc>
          <w:tcPr>
            <w:tcW w:w="481" w:type="pct"/>
            <w:tcBorders>
              <w:top w:val="nil"/>
              <w:left w:val="nil"/>
              <w:bottom w:val="nil"/>
              <w:right w:val="nil"/>
            </w:tcBorders>
          </w:tcPr>
          <w:p w14:paraId="747BA3BB" w14:textId="77777777" w:rsidR="00F6119A" w:rsidRPr="009E1EF1" w:rsidRDefault="00F6119A" w:rsidP="00F6119A">
            <w:pPr>
              <w:jc w:val="right"/>
              <w:rPr>
                <w:rFonts w:ascii="Calibri" w:hAnsi="Calibri"/>
                <w:sz w:val="20"/>
              </w:rPr>
            </w:pPr>
            <w:r w:rsidRPr="009E1EF1">
              <w:rPr>
                <w:rFonts w:ascii="Calibri" w:hAnsi="Calibri"/>
                <w:sz w:val="20"/>
              </w:rPr>
              <w:t>2.3</w:t>
            </w:r>
          </w:p>
        </w:tc>
      </w:tr>
      <w:tr w:rsidR="00F6119A" w:rsidRPr="00655898" w14:paraId="257DA5FD" w14:textId="77777777" w:rsidTr="00F6119A">
        <w:tc>
          <w:tcPr>
            <w:tcW w:w="3672" w:type="pct"/>
            <w:tcBorders>
              <w:top w:val="nil"/>
              <w:left w:val="nil"/>
              <w:bottom w:val="nil"/>
              <w:right w:val="nil"/>
            </w:tcBorders>
          </w:tcPr>
          <w:p w14:paraId="66DA5565" w14:textId="77777777" w:rsidR="00F6119A" w:rsidRPr="009E1EF1" w:rsidRDefault="00F6119A" w:rsidP="00F6119A">
            <w:pPr>
              <w:ind w:left="-90"/>
              <w:rPr>
                <w:rFonts w:ascii="Calibri" w:hAnsi="Calibri"/>
                <w:sz w:val="20"/>
              </w:rPr>
            </w:pPr>
            <w:r w:rsidRPr="009E1EF1">
              <w:rPr>
                <w:rFonts w:ascii="Calibri" w:hAnsi="Calibri"/>
                <w:sz w:val="20"/>
              </w:rPr>
              <w:t>Purchase of businesses</w:t>
            </w:r>
          </w:p>
        </w:tc>
        <w:tc>
          <w:tcPr>
            <w:tcW w:w="363" w:type="pct"/>
            <w:tcBorders>
              <w:top w:val="nil"/>
              <w:left w:val="nil"/>
              <w:bottom w:val="nil"/>
              <w:right w:val="nil"/>
            </w:tcBorders>
          </w:tcPr>
          <w:p w14:paraId="610AEBD7" w14:textId="5525A381" w:rsidR="00F6119A" w:rsidRPr="009E1EF1" w:rsidRDefault="003D52E3" w:rsidP="00F6119A">
            <w:pPr>
              <w:jc w:val="center"/>
              <w:rPr>
                <w:rFonts w:ascii="Calibri" w:hAnsi="Calibri"/>
                <w:iCs/>
                <w:sz w:val="20"/>
              </w:rPr>
            </w:pPr>
            <w:r>
              <w:rPr>
                <w:rFonts w:ascii="Calibri" w:hAnsi="Calibri"/>
                <w:iCs/>
                <w:sz w:val="20"/>
              </w:rPr>
              <w:t>11</w:t>
            </w:r>
          </w:p>
        </w:tc>
        <w:tc>
          <w:tcPr>
            <w:tcW w:w="484" w:type="pct"/>
            <w:tcBorders>
              <w:top w:val="nil"/>
              <w:left w:val="nil"/>
              <w:bottom w:val="nil"/>
              <w:right w:val="nil"/>
            </w:tcBorders>
          </w:tcPr>
          <w:p w14:paraId="7B068360" w14:textId="63C45885" w:rsidR="00F6119A" w:rsidRPr="00B845F4" w:rsidRDefault="00F6119A" w:rsidP="00F6119A">
            <w:pPr>
              <w:jc w:val="right"/>
              <w:rPr>
                <w:rFonts w:ascii="Calibri" w:hAnsi="Calibri"/>
                <w:b/>
                <w:sz w:val="20"/>
              </w:rPr>
            </w:pPr>
            <w:r w:rsidRPr="00B845F4">
              <w:rPr>
                <w:rFonts w:ascii="Calibri" w:hAnsi="Calibri"/>
                <w:b/>
                <w:sz w:val="20"/>
              </w:rPr>
              <w:t>-</w:t>
            </w:r>
          </w:p>
        </w:tc>
        <w:tc>
          <w:tcPr>
            <w:tcW w:w="481" w:type="pct"/>
            <w:tcBorders>
              <w:top w:val="nil"/>
              <w:left w:val="nil"/>
              <w:bottom w:val="nil"/>
              <w:right w:val="nil"/>
            </w:tcBorders>
          </w:tcPr>
          <w:p w14:paraId="43EAE5C6" w14:textId="77777777" w:rsidR="00F6119A" w:rsidRPr="009E1EF1" w:rsidRDefault="00F6119A" w:rsidP="00F6119A">
            <w:pPr>
              <w:jc w:val="right"/>
              <w:rPr>
                <w:rFonts w:ascii="Calibri" w:hAnsi="Calibri"/>
                <w:sz w:val="20"/>
              </w:rPr>
            </w:pPr>
            <w:r w:rsidRPr="009E1EF1">
              <w:rPr>
                <w:rFonts w:ascii="Calibri" w:hAnsi="Calibri"/>
                <w:sz w:val="20"/>
              </w:rPr>
              <w:t>(102.0)</w:t>
            </w:r>
          </w:p>
        </w:tc>
      </w:tr>
      <w:tr w:rsidR="00F6119A" w:rsidRPr="00655898" w14:paraId="1CBD3F22" w14:textId="77777777" w:rsidTr="00F6119A">
        <w:tc>
          <w:tcPr>
            <w:tcW w:w="3672" w:type="pct"/>
            <w:tcBorders>
              <w:top w:val="nil"/>
              <w:left w:val="nil"/>
              <w:bottom w:val="nil"/>
              <w:right w:val="nil"/>
            </w:tcBorders>
          </w:tcPr>
          <w:p w14:paraId="37CACEE3" w14:textId="27023B3C" w:rsidR="00F6119A" w:rsidRPr="009E1EF1" w:rsidRDefault="00F6119A" w:rsidP="00F6119A">
            <w:pPr>
              <w:ind w:left="-90"/>
              <w:rPr>
                <w:rFonts w:ascii="Calibri" w:hAnsi="Calibri"/>
                <w:sz w:val="20"/>
              </w:rPr>
            </w:pPr>
            <w:r w:rsidRPr="009E1EF1">
              <w:rPr>
                <w:rFonts w:ascii="Calibri" w:hAnsi="Calibri"/>
                <w:sz w:val="20"/>
              </w:rPr>
              <w:t xml:space="preserve">Cash </w:t>
            </w:r>
            <w:r>
              <w:rPr>
                <w:rFonts w:ascii="Calibri" w:hAnsi="Calibri"/>
                <w:sz w:val="20"/>
              </w:rPr>
              <w:t xml:space="preserve">acquired </w:t>
            </w:r>
            <w:r w:rsidRPr="009E1EF1">
              <w:rPr>
                <w:rFonts w:ascii="Calibri" w:hAnsi="Calibri"/>
                <w:sz w:val="20"/>
              </w:rPr>
              <w:t>from acquisitions</w:t>
            </w:r>
          </w:p>
        </w:tc>
        <w:tc>
          <w:tcPr>
            <w:tcW w:w="363" w:type="pct"/>
            <w:tcBorders>
              <w:top w:val="nil"/>
              <w:left w:val="nil"/>
              <w:right w:val="nil"/>
            </w:tcBorders>
          </w:tcPr>
          <w:p w14:paraId="7A6FA7CA" w14:textId="1FFE688D" w:rsidR="00F6119A" w:rsidRPr="009E1EF1" w:rsidRDefault="003D52E3" w:rsidP="00F6119A">
            <w:pPr>
              <w:jc w:val="center"/>
              <w:rPr>
                <w:rFonts w:ascii="Calibri" w:hAnsi="Calibri"/>
                <w:iCs/>
                <w:sz w:val="20"/>
              </w:rPr>
            </w:pPr>
            <w:r>
              <w:rPr>
                <w:rFonts w:ascii="Calibri" w:hAnsi="Calibri"/>
                <w:iCs/>
                <w:sz w:val="20"/>
              </w:rPr>
              <w:t>11</w:t>
            </w:r>
          </w:p>
        </w:tc>
        <w:tc>
          <w:tcPr>
            <w:tcW w:w="484" w:type="pct"/>
            <w:tcBorders>
              <w:top w:val="nil"/>
              <w:left w:val="nil"/>
              <w:right w:val="nil"/>
            </w:tcBorders>
          </w:tcPr>
          <w:p w14:paraId="2884DB9B" w14:textId="4A55DBF5" w:rsidR="00F6119A" w:rsidRPr="00175698" w:rsidRDefault="00F6119A" w:rsidP="00F6119A">
            <w:pPr>
              <w:jc w:val="right"/>
              <w:rPr>
                <w:rFonts w:ascii="Calibri" w:hAnsi="Calibri"/>
                <w:b/>
                <w:sz w:val="20"/>
              </w:rPr>
            </w:pPr>
            <w:r w:rsidRPr="00B845F4">
              <w:rPr>
                <w:rFonts w:ascii="Calibri" w:hAnsi="Calibri"/>
                <w:b/>
                <w:sz w:val="20"/>
              </w:rPr>
              <w:t>445.2</w:t>
            </w:r>
          </w:p>
        </w:tc>
        <w:tc>
          <w:tcPr>
            <w:tcW w:w="481" w:type="pct"/>
            <w:tcBorders>
              <w:top w:val="nil"/>
              <w:left w:val="nil"/>
              <w:bottom w:val="nil"/>
              <w:right w:val="nil"/>
            </w:tcBorders>
          </w:tcPr>
          <w:p w14:paraId="0BE9A074" w14:textId="77777777" w:rsidR="00F6119A" w:rsidRPr="009E1EF1" w:rsidRDefault="00F6119A" w:rsidP="00F6119A">
            <w:pPr>
              <w:jc w:val="right"/>
              <w:rPr>
                <w:rFonts w:ascii="Calibri" w:hAnsi="Calibri"/>
                <w:sz w:val="20"/>
              </w:rPr>
            </w:pPr>
            <w:r w:rsidRPr="009E1EF1">
              <w:rPr>
                <w:rFonts w:ascii="Calibri" w:hAnsi="Calibri"/>
                <w:sz w:val="20"/>
              </w:rPr>
              <w:t>0.2</w:t>
            </w:r>
          </w:p>
        </w:tc>
      </w:tr>
      <w:tr w:rsidR="00F6119A" w:rsidRPr="00655898" w14:paraId="6605D18B" w14:textId="77777777" w:rsidTr="00F6119A">
        <w:tc>
          <w:tcPr>
            <w:tcW w:w="3672" w:type="pct"/>
            <w:tcBorders>
              <w:top w:val="nil"/>
              <w:left w:val="nil"/>
              <w:bottom w:val="nil"/>
              <w:right w:val="nil"/>
            </w:tcBorders>
          </w:tcPr>
          <w:p w14:paraId="232BCFA6" w14:textId="28165EFB" w:rsidR="00F6119A" w:rsidRPr="008A1EA9" w:rsidRDefault="00F6119A" w:rsidP="00F6119A">
            <w:pPr>
              <w:ind w:left="-90"/>
              <w:rPr>
                <w:rFonts w:ascii="Calibri" w:hAnsi="Calibri"/>
                <w:sz w:val="20"/>
              </w:rPr>
            </w:pPr>
            <w:r w:rsidRPr="008A1EA9">
              <w:rPr>
                <w:rFonts w:ascii="Calibri" w:hAnsi="Calibri"/>
                <w:sz w:val="20"/>
              </w:rPr>
              <w:t>Payment of contingent deferred consideration</w:t>
            </w:r>
          </w:p>
        </w:tc>
        <w:tc>
          <w:tcPr>
            <w:tcW w:w="363" w:type="pct"/>
            <w:tcBorders>
              <w:top w:val="nil"/>
              <w:left w:val="nil"/>
              <w:right w:val="nil"/>
            </w:tcBorders>
          </w:tcPr>
          <w:p w14:paraId="62C9D40A" w14:textId="0968030D" w:rsidR="00F6119A" w:rsidRPr="008A1EA9" w:rsidRDefault="003D52E3" w:rsidP="00F6119A">
            <w:pPr>
              <w:jc w:val="center"/>
              <w:rPr>
                <w:rFonts w:ascii="Calibri" w:hAnsi="Calibri"/>
                <w:iCs/>
                <w:sz w:val="20"/>
              </w:rPr>
            </w:pPr>
            <w:r>
              <w:rPr>
                <w:rFonts w:ascii="Calibri" w:hAnsi="Calibri"/>
                <w:iCs/>
                <w:sz w:val="20"/>
              </w:rPr>
              <w:t>11</w:t>
            </w:r>
          </w:p>
        </w:tc>
        <w:tc>
          <w:tcPr>
            <w:tcW w:w="484" w:type="pct"/>
            <w:tcBorders>
              <w:top w:val="nil"/>
              <w:left w:val="nil"/>
              <w:right w:val="nil"/>
            </w:tcBorders>
          </w:tcPr>
          <w:p w14:paraId="73D8816F" w14:textId="2A694710" w:rsidR="00F6119A" w:rsidRPr="008A1EA9" w:rsidRDefault="00F6119A" w:rsidP="00F6119A">
            <w:pPr>
              <w:jc w:val="right"/>
              <w:rPr>
                <w:rFonts w:ascii="Calibri" w:hAnsi="Calibri"/>
                <w:b/>
                <w:sz w:val="20"/>
              </w:rPr>
            </w:pPr>
            <w:r w:rsidRPr="008A1EA9">
              <w:rPr>
                <w:rFonts w:ascii="Calibri" w:hAnsi="Calibri"/>
                <w:b/>
                <w:sz w:val="20"/>
              </w:rPr>
              <w:t>(7.2)</w:t>
            </w:r>
          </w:p>
        </w:tc>
        <w:tc>
          <w:tcPr>
            <w:tcW w:w="481" w:type="pct"/>
            <w:tcBorders>
              <w:top w:val="nil"/>
              <w:left w:val="nil"/>
              <w:bottom w:val="nil"/>
              <w:right w:val="nil"/>
            </w:tcBorders>
          </w:tcPr>
          <w:p w14:paraId="53EA7E8D" w14:textId="5C3EC22A" w:rsidR="00F6119A" w:rsidRPr="009E1EF1" w:rsidRDefault="00F6119A" w:rsidP="00F6119A">
            <w:pPr>
              <w:jc w:val="right"/>
              <w:rPr>
                <w:rFonts w:ascii="Calibri" w:hAnsi="Calibri"/>
                <w:sz w:val="20"/>
              </w:rPr>
            </w:pPr>
            <w:r>
              <w:rPr>
                <w:rFonts w:ascii="Calibri" w:hAnsi="Calibri"/>
                <w:sz w:val="20"/>
              </w:rPr>
              <w:t>(4.8)</w:t>
            </w:r>
          </w:p>
        </w:tc>
      </w:tr>
      <w:tr w:rsidR="00F6119A" w:rsidRPr="00655898" w14:paraId="0B38F03D" w14:textId="77777777" w:rsidTr="00F6119A">
        <w:tc>
          <w:tcPr>
            <w:tcW w:w="3672" w:type="pct"/>
            <w:tcBorders>
              <w:left w:val="nil"/>
              <w:right w:val="nil"/>
            </w:tcBorders>
          </w:tcPr>
          <w:p w14:paraId="0844B809" w14:textId="77777777" w:rsidR="00F6119A" w:rsidRPr="008A1EA9" w:rsidRDefault="00F6119A" w:rsidP="00F6119A">
            <w:pPr>
              <w:ind w:left="-90"/>
              <w:rPr>
                <w:rFonts w:ascii="Calibri" w:hAnsi="Calibri"/>
                <w:sz w:val="20"/>
              </w:rPr>
            </w:pPr>
            <w:r w:rsidRPr="008A1EA9">
              <w:rPr>
                <w:rFonts w:ascii="Calibri" w:hAnsi="Calibri"/>
                <w:sz w:val="20"/>
              </w:rPr>
              <w:t>Interest received</w:t>
            </w:r>
          </w:p>
        </w:tc>
        <w:tc>
          <w:tcPr>
            <w:tcW w:w="363" w:type="pct"/>
            <w:tcBorders>
              <w:left w:val="nil"/>
              <w:right w:val="nil"/>
            </w:tcBorders>
          </w:tcPr>
          <w:p w14:paraId="4F54F262" w14:textId="77777777" w:rsidR="00F6119A" w:rsidRPr="008A1EA9" w:rsidRDefault="00F6119A" w:rsidP="00F6119A">
            <w:pPr>
              <w:jc w:val="center"/>
              <w:rPr>
                <w:rFonts w:ascii="Calibri" w:hAnsi="Calibri"/>
                <w:iCs/>
                <w:sz w:val="20"/>
              </w:rPr>
            </w:pPr>
          </w:p>
        </w:tc>
        <w:tc>
          <w:tcPr>
            <w:tcW w:w="484" w:type="pct"/>
            <w:tcBorders>
              <w:left w:val="nil"/>
              <w:right w:val="nil"/>
            </w:tcBorders>
          </w:tcPr>
          <w:p w14:paraId="08E36D86" w14:textId="0D38EAFD" w:rsidR="00F6119A" w:rsidRPr="008A1EA9" w:rsidRDefault="00F6119A" w:rsidP="00F6119A">
            <w:pPr>
              <w:jc w:val="right"/>
              <w:rPr>
                <w:rFonts w:ascii="Calibri" w:hAnsi="Calibri"/>
                <w:b/>
                <w:sz w:val="20"/>
              </w:rPr>
            </w:pPr>
            <w:r w:rsidRPr="008A1EA9">
              <w:rPr>
                <w:rFonts w:ascii="Calibri" w:hAnsi="Calibri"/>
                <w:b/>
                <w:sz w:val="20"/>
              </w:rPr>
              <w:t>1.3</w:t>
            </w:r>
          </w:p>
        </w:tc>
        <w:tc>
          <w:tcPr>
            <w:tcW w:w="481" w:type="pct"/>
            <w:tcBorders>
              <w:left w:val="nil"/>
              <w:right w:val="nil"/>
            </w:tcBorders>
          </w:tcPr>
          <w:p w14:paraId="17ED71F1" w14:textId="77777777" w:rsidR="00F6119A" w:rsidRPr="009E1EF1" w:rsidRDefault="00F6119A" w:rsidP="00F6119A">
            <w:pPr>
              <w:jc w:val="right"/>
              <w:rPr>
                <w:rFonts w:ascii="Calibri" w:hAnsi="Calibri"/>
                <w:sz w:val="20"/>
              </w:rPr>
            </w:pPr>
            <w:r w:rsidRPr="009E1EF1">
              <w:rPr>
                <w:rFonts w:ascii="Calibri" w:hAnsi="Calibri"/>
                <w:sz w:val="20"/>
              </w:rPr>
              <w:t>0.9</w:t>
            </w:r>
          </w:p>
        </w:tc>
      </w:tr>
      <w:tr w:rsidR="00F6119A" w:rsidRPr="00655898" w14:paraId="3C912AC2" w14:textId="77777777" w:rsidTr="00F6119A">
        <w:tc>
          <w:tcPr>
            <w:tcW w:w="3672" w:type="pct"/>
            <w:tcBorders>
              <w:left w:val="nil"/>
              <w:right w:val="nil"/>
            </w:tcBorders>
          </w:tcPr>
          <w:p w14:paraId="31609ED8" w14:textId="00878EAF" w:rsidR="00F6119A" w:rsidRPr="008A1EA9" w:rsidRDefault="00F6119A" w:rsidP="00F6119A">
            <w:pPr>
              <w:ind w:left="-90"/>
              <w:rPr>
                <w:rFonts w:ascii="Calibri" w:hAnsi="Calibri"/>
                <w:sz w:val="20"/>
              </w:rPr>
            </w:pPr>
            <w:r>
              <w:rPr>
                <w:rFonts w:ascii="Calibri" w:hAnsi="Calibri"/>
                <w:sz w:val="20"/>
              </w:rPr>
              <w:t>C</w:t>
            </w:r>
            <w:r w:rsidRPr="008A1EA9">
              <w:rPr>
                <w:rFonts w:ascii="Calibri" w:hAnsi="Calibri"/>
                <w:sz w:val="20"/>
              </w:rPr>
              <w:t>hange in restricted cash</w:t>
            </w:r>
          </w:p>
        </w:tc>
        <w:tc>
          <w:tcPr>
            <w:tcW w:w="363" w:type="pct"/>
            <w:tcBorders>
              <w:left w:val="nil"/>
              <w:right w:val="nil"/>
            </w:tcBorders>
          </w:tcPr>
          <w:p w14:paraId="62BAA413" w14:textId="7649BFE5" w:rsidR="00F6119A" w:rsidRPr="008A1EA9" w:rsidRDefault="00F6119A" w:rsidP="00F6119A">
            <w:pPr>
              <w:jc w:val="center"/>
              <w:rPr>
                <w:rFonts w:ascii="Calibri" w:hAnsi="Calibri"/>
                <w:iCs/>
                <w:sz w:val="20"/>
              </w:rPr>
            </w:pPr>
            <w:r w:rsidRPr="008A1EA9">
              <w:rPr>
                <w:rFonts w:ascii="Calibri" w:hAnsi="Calibri"/>
                <w:iCs/>
                <w:sz w:val="20"/>
              </w:rPr>
              <w:t>1</w:t>
            </w:r>
            <w:r w:rsidR="003D52E3">
              <w:rPr>
                <w:rFonts w:ascii="Calibri" w:hAnsi="Calibri"/>
                <w:iCs/>
                <w:sz w:val="20"/>
              </w:rPr>
              <w:t>3</w:t>
            </w:r>
          </w:p>
        </w:tc>
        <w:tc>
          <w:tcPr>
            <w:tcW w:w="484" w:type="pct"/>
            <w:tcBorders>
              <w:left w:val="nil"/>
              <w:right w:val="nil"/>
            </w:tcBorders>
          </w:tcPr>
          <w:p w14:paraId="2D35646A" w14:textId="1906A6E1" w:rsidR="00F6119A" w:rsidRPr="008A1EA9" w:rsidRDefault="00F6119A" w:rsidP="00F6119A">
            <w:pPr>
              <w:jc w:val="right"/>
              <w:rPr>
                <w:rFonts w:ascii="Calibri" w:hAnsi="Calibri"/>
                <w:b/>
                <w:sz w:val="20"/>
              </w:rPr>
            </w:pPr>
            <w:r w:rsidRPr="008A1EA9">
              <w:rPr>
                <w:rFonts w:ascii="Calibri" w:hAnsi="Calibri"/>
                <w:b/>
                <w:sz w:val="20"/>
              </w:rPr>
              <w:t>(4.8)</w:t>
            </w:r>
          </w:p>
        </w:tc>
        <w:tc>
          <w:tcPr>
            <w:tcW w:w="481" w:type="pct"/>
            <w:tcBorders>
              <w:left w:val="nil"/>
              <w:right w:val="nil"/>
            </w:tcBorders>
          </w:tcPr>
          <w:p w14:paraId="745A057B" w14:textId="45AB19B1" w:rsidR="00F6119A" w:rsidRPr="009E1EF1" w:rsidRDefault="00F6119A" w:rsidP="00F6119A">
            <w:pPr>
              <w:jc w:val="right"/>
              <w:rPr>
                <w:rFonts w:ascii="Calibri" w:hAnsi="Calibri"/>
                <w:sz w:val="20"/>
              </w:rPr>
            </w:pPr>
            <w:r>
              <w:rPr>
                <w:rFonts w:ascii="Calibri" w:hAnsi="Calibri"/>
                <w:sz w:val="20"/>
              </w:rPr>
              <w:t>-</w:t>
            </w:r>
          </w:p>
        </w:tc>
      </w:tr>
      <w:tr w:rsidR="00F6119A" w:rsidRPr="00655898" w14:paraId="6CE227E6" w14:textId="77777777" w:rsidTr="00F6119A">
        <w:tc>
          <w:tcPr>
            <w:tcW w:w="3672" w:type="pct"/>
            <w:tcBorders>
              <w:top w:val="single" w:sz="4" w:space="0" w:color="auto"/>
              <w:left w:val="nil"/>
              <w:right w:val="nil"/>
            </w:tcBorders>
          </w:tcPr>
          <w:p w14:paraId="226504CA" w14:textId="330356AA" w:rsidR="00F6119A" w:rsidRPr="009E1EF1" w:rsidRDefault="00F6119A" w:rsidP="00F6119A">
            <w:pPr>
              <w:ind w:left="-90"/>
              <w:rPr>
                <w:rFonts w:ascii="Calibri" w:hAnsi="Calibri"/>
                <w:b/>
                <w:bCs/>
                <w:sz w:val="20"/>
              </w:rPr>
            </w:pPr>
            <w:r w:rsidRPr="009E1EF1">
              <w:rPr>
                <w:rFonts w:ascii="Calibri" w:hAnsi="Calibri"/>
                <w:b/>
                <w:bCs/>
                <w:sz w:val="20"/>
              </w:rPr>
              <w:t xml:space="preserve">Net cash </w:t>
            </w:r>
            <w:r>
              <w:rPr>
                <w:rFonts w:ascii="Calibri" w:hAnsi="Calibri"/>
                <w:b/>
                <w:bCs/>
                <w:sz w:val="20"/>
              </w:rPr>
              <w:t>from</w:t>
            </w:r>
            <w:r w:rsidR="00DE2D55">
              <w:rPr>
                <w:rFonts w:ascii="Calibri" w:hAnsi="Calibri"/>
                <w:b/>
                <w:bCs/>
                <w:sz w:val="20"/>
              </w:rPr>
              <w:t xml:space="preserve"> /</w:t>
            </w:r>
            <w:r>
              <w:rPr>
                <w:rFonts w:ascii="Calibri" w:hAnsi="Calibri"/>
                <w:b/>
                <w:bCs/>
                <w:sz w:val="20"/>
              </w:rPr>
              <w:t xml:space="preserve"> (</w:t>
            </w:r>
            <w:r w:rsidRPr="009E1EF1">
              <w:rPr>
                <w:rFonts w:ascii="Calibri" w:hAnsi="Calibri"/>
                <w:b/>
                <w:bCs/>
                <w:sz w:val="20"/>
              </w:rPr>
              <w:t>used in</w:t>
            </w:r>
            <w:r>
              <w:rPr>
                <w:rFonts w:ascii="Calibri" w:hAnsi="Calibri"/>
                <w:b/>
                <w:bCs/>
                <w:sz w:val="20"/>
              </w:rPr>
              <w:t>)</w:t>
            </w:r>
            <w:r w:rsidRPr="009E1EF1">
              <w:rPr>
                <w:rFonts w:ascii="Calibri" w:hAnsi="Calibri"/>
                <w:b/>
                <w:bCs/>
                <w:sz w:val="20"/>
              </w:rPr>
              <w:t xml:space="preserve"> investing activities</w:t>
            </w:r>
          </w:p>
        </w:tc>
        <w:tc>
          <w:tcPr>
            <w:tcW w:w="363" w:type="pct"/>
            <w:tcBorders>
              <w:top w:val="single" w:sz="4" w:space="0" w:color="auto"/>
              <w:left w:val="nil"/>
              <w:right w:val="nil"/>
            </w:tcBorders>
          </w:tcPr>
          <w:p w14:paraId="18758ECE" w14:textId="77777777" w:rsidR="00F6119A" w:rsidRPr="009E1EF1" w:rsidRDefault="00F6119A" w:rsidP="00F6119A">
            <w:pPr>
              <w:jc w:val="center"/>
              <w:rPr>
                <w:rFonts w:ascii="Calibri" w:hAnsi="Calibri"/>
                <w:iCs/>
                <w:sz w:val="20"/>
              </w:rPr>
            </w:pPr>
          </w:p>
        </w:tc>
        <w:tc>
          <w:tcPr>
            <w:tcW w:w="484" w:type="pct"/>
            <w:tcBorders>
              <w:top w:val="single" w:sz="4" w:space="0" w:color="auto"/>
              <w:left w:val="nil"/>
              <w:right w:val="nil"/>
            </w:tcBorders>
          </w:tcPr>
          <w:p w14:paraId="70F42B02" w14:textId="470085E8" w:rsidR="00F6119A" w:rsidRPr="00B845F4" w:rsidRDefault="00B1322D" w:rsidP="00F6119A">
            <w:pPr>
              <w:jc w:val="right"/>
              <w:rPr>
                <w:rFonts w:ascii="Calibri" w:hAnsi="Calibri"/>
                <w:b/>
                <w:sz w:val="20"/>
              </w:rPr>
            </w:pPr>
            <w:r>
              <w:rPr>
                <w:rFonts w:ascii="Calibri" w:hAnsi="Calibri"/>
                <w:b/>
                <w:sz w:val="20"/>
              </w:rPr>
              <w:t>234.9</w:t>
            </w:r>
          </w:p>
        </w:tc>
        <w:tc>
          <w:tcPr>
            <w:tcW w:w="481" w:type="pct"/>
            <w:tcBorders>
              <w:top w:val="single" w:sz="4" w:space="0" w:color="auto"/>
              <w:left w:val="nil"/>
              <w:right w:val="nil"/>
            </w:tcBorders>
          </w:tcPr>
          <w:p w14:paraId="6222D214" w14:textId="77777777" w:rsidR="00F6119A" w:rsidRPr="009E1EF1" w:rsidRDefault="00F6119A" w:rsidP="00F6119A">
            <w:pPr>
              <w:jc w:val="right"/>
              <w:rPr>
                <w:rFonts w:ascii="Calibri" w:hAnsi="Calibri"/>
                <w:sz w:val="20"/>
              </w:rPr>
            </w:pPr>
            <w:r w:rsidRPr="009E1EF1">
              <w:rPr>
                <w:rFonts w:ascii="Calibri" w:hAnsi="Calibri"/>
                <w:sz w:val="20"/>
              </w:rPr>
              <w:t>(234.2)</w:t>
            </w:r>
          </w:p>
        </w:tc>
      </w:tr>
      <w:tr w:rsidR="00F6119A" w:rsidRPr="00655898" w14:paraId="03DCF923" w14:textId="77777777" w:rsidTr="00F6119A">
        <w:tc>
          <w:tcPr>
            <w:tcW w:w="3672" w:type="pct"/>
            <w:tcBorders>
              <w:top w:val="single" w:sz="4" w:space="0" w:color="auto"/>
              <w:left w:val="nil"/>
              <w:bottom w:val="nil"/>
              <w:right w:val="nil"/>
            </w:tcBorders>
          </w:tcPr>
          <w:p w14:paraId="1401A36C" w14:textId="2A8FB5F3" w:rsidR="00F6119A" w:rsidRPr="009E1EF1" w:rsidRDefault="00F6119A" w:rsidP="00F6119A">
            <w:pPr>
              <w:ind w:left="-90"/>
              <w:rPr>
                <w:rFonts w:ascii="Calibri" w:hAnsi="Calibri"/>
                <w:sz w:val="20"/>
              </w:rPr>
            </w:pPr>
            <w:r w:rsidRPr="009E1EF1">
              <w:rPr>
                <w:rFonts w:ascii="Calibri" w:hAnsi="Calibri"/>
                <w:sz w:val="20"/>
              </w:rPr>
              <w:t>Proceeds from the issue of shares in respect of equity placement (net of issuance costs)</w:t>
            </w:r>
          </w:p>
        </w:tc>
        <w:tc>
          <w:tcPr>
            <w:tcW w:w="363" w:type="pct"/>
            <w:tcBorders>
              <w:top w:val="single" w:sz="4" w:space="0" w:color="auto"/>
              <w:left w:val="nil"/>
              <w:bottom w:val="nil"/>
              <w:right w:val="nil"/>
            </w:tcBorders>
          </w:tcPr>
          <w:p w14:paraId="1DE71E82" w14:textId="06539A8C" w:rsidR="00F6119A" w:rsidRPr="009E1EF1" w:rsidRDefault="003D52E3" w:rsidP="00F6119A">
            <w:pPr>
              <w:jc w:val="center"/>
              <w:rPr>
                <w:rFonts w:ascii="Calibri" w:hAnsi="Calibri"/>
                <w:iCs/>
                <w:sz w:val="20"/>
              </w:rPr>
            </w:pPr>
            <w:r>
              <w:rPr>
                <w:rFonts w:ascii="Calibri" w:hAnsi="Calibri"/>
                <w:iCs/>
                <w:sz w:val="20"/>
              </w:rPr>
              <w:t>18</w:t>
            </w:r>
          </w:p>
        </w:tc>
        <w:tc>
          <w:tcPr>
            <w:tcW w:w="484" w:type="pct"/>
            <w:tcBorders>
              <w:top w:val="single" w:sz="4" w:space="0" w:color="auto"/>
              <w:left w:val="nil"/>
              <w:bottom w:val="nil"/>
              <w:right w:val="nil"/>
            </w:tcBorders>
            <w:shd w:val="clear" w:color="auto" w:fill="auto"/>
          </w:tcPr>
          <w:p w14:paraId="468A2483" w14:textId="2C121EC5" w:rsidR="00F6119A" w:rsidRPr="00B845F4" w:rsidRDefault="00F6119A" w:rsidP="00F6119A">
            <w:pPr>
              <w:jc w:val="right"/>
              <w:rPr>
                <w:rFonts w:ascii="Calibri" w:hAnsi="Calibri"/>
                <w:b/>
                <w:sz w:val="20"/>
              </w:rPr>
            </w:pPr>
            <w:r w:rsidRPr="00B845F4">
              <w:rPr>
                <w:rFonts w:ascii="Calibri" w:hAnsi="Calibri"/>
                <w:b/>
                <w:sz w:val="20"/>
              </w:rPr>
              <w:t>1,920.8</w:t>
            </w:r>
          </w:p>
        </w:tc>
        <w:tc>
          <w:tcPr>
            <w:tcW w:w="481" w:type="pct"/>
            <w:tcBorders>
              <w:top w:val="single" w:sz="4" w:space="0" w:color="auto"/>
              <w:left w:val="nil"/>
              <w:bottom w:val="nil"/>
              <w:right w:val="nil"/>
            </w:tcBorders>
            <w:shd w:val="clear" w:color="auto" w:fill="auto"/>
          </w:tcPr>
          <w:p w14:paraId="3CA793C6" w14:textId="206A9369" w:rsidR="00F6119A" w:rsidRPr="009E1EF1" w:rsidRDefault="00F6119A" w:rsidP="00F6119A">
            <w:pPr>
              <w:jc w:val="right"/>
              <w:rPr>
                <w:rFonts w:ascii="Calibri" w:hAnsi="Calibri"/>
                <w:sz w:val="20"/>
              </w:rPr>
            </w:pPr>
            <w:r w:rsidRPr="009E1EF1">
              <w:rPr>
                <w:rFonts w:ascii="Calibri" w:hAnsi="Calibri"/>
                <w:sz w:val="20"/>
              </w:rPr>
              <w:t>-</w:t>
            </w:r>
          </w:p>
        </w:tc>
      </w:tr>
      <w:tr w:rsidR="00F6119A" w:rsidRPr="00655898" w14:paraId="4B92F2F2" w14:textId="77777777" w:rsidTr="00F6119A">
        <w:tc>
          <w:tcPr>
            <w:tcW w:w="3672" w:type="pct"/>
            <w:tcBorders>
              <w:top w:val="nil"/>
              <w:left w:val="nil"/>
              <w:bottom w:val="nil"/>
              <w:right w:val="nil"/>
            </w:tcBorders>
          </w:tcPr>
          <w:p w14:paraId="4F4E5DE6" w14:textId="77777777" w:rsidR="00F6119A" w:rsidRPr="009E1EF1" w:rsidRDefault="00F6119A" w:rsidP="00F6119A">
            <w:pPr>
              <w:ind w:left="-90"/>
              <w:rPr>
                <w:rFonts w:ascii="Calibri" w:hAnsi="Calibri"/>
                <w:sz w:val="20"/>
              </w:rPr>
            </w:pPr>
            <w:r w:rsidRPr="009E1EF1">
              <w:rPr>
                <w:rFonts w:ascii="Calibri" w:hAnsi="Calibri"/>
                <w:sz w:val="20"/>
              </w:rPr>
              <w:t>Proceeds from the issue of new shares on exercise of employee stock options</w:t>
            </w:r>
          </w:p>
        </w:tc>
        <w:tc>
          <w:tcPr>
            <w:tcW w:w="363" w:type="pct"/>
            <w:tcBorders>
              <w:top w:val="nil"/>
              <w:left w:val="nil"/>
              <w:bottom w:val="nil"/>
              <w:right w:val="nil"/>
            </w:tcBorders>
          </w:tcPr>
          <w:p w14:paraId="0C752483" w14:textId="505CA521" w:rsidR="00F6119A" w:rsidRPr="009E1EF1" w:rsidRDefault="003D52E3" w:rsidP="00F6119A">
            <w:pPr>
              <w:jc w:val="center"/>
              <w:rPr>
                <w:rFonts w:ascii="Calibri" w:hAnsi="Calibri"/>
                <w:iCs/>
                <w:sz w:val="20"/>
              </w:rPr>
            </w:pPr>
            <w:r>
              <w:rPr>
                <w:rFonts w:ascii="Calibri" w:hAnsi="Calibri"/>
                <w:iCs/>
                <w:sz w:val="20"/>
              </w:rPr>
              <w:t>18</w:t>
            </w:r>
          </w:p>
        </w:tc>
        <w:tc>
          <w:tcPr>
            <w:tcW w:w="484" w:type="pct"/>
            <w:tcBorders>
              <w:top w:val="nil"/>
              <w:left w:val="nil"/>
              <w:bottom w:val="nil"/>
              <w:right w:val="nil"/>
            </w:tcBorders>
            <w:shd w:val="clear" w:color="auto" w:fill="auto"/>
          </w:tcPr>
          <w:p w14:paraId="050674E8" w14:textId="6387002B" w:rsidR="00F6119A" w:rsidRPr="00B845F4" w:rsidRDefault="00F6119A" w:rsidP="00F6119A">
            <w:pPr>
              <w:jc w:val="right"/>
              <w:rPr>
                <w:rFonts w:ascii="Calibri" w:hAnsi="Calibri"/>
                <w:b/>
                <w:sz w:val="20"/>
              </w:rPr>
            </w:pPr>
            <w:r w:rsidRPr="00B845F4">
              <w:rPr>
                <w:rFonts w:ascii="Calibri" w:hAnsi="Calibri"/>
                <w:b/>
                <w:sz w:val="20"/>
              </w:rPr>
              <w:t>34.3</w:t>
            </w:r>
          </w:p>
        </w:tc>
        <w:tc>
          <w:tcPr>
            <w:tcW w:w="481" w:type="pct"/>
            <w:tcBorders>
              <w:top w:val="nil"/>
              <w:left w:val="nil"/>
              <w:bottom w:val="nil"/>
              <w:right w:val="nil"/>
            </w:tcBorders>
            <w:shd w:val="clear" w:color="auto" w:fill="auto"/>
          </w:tcPr>
          <w:p w14:paraId="63BFAE6A" w14:textId="77777777" w:rsidR="00F6119A" w:rsidRPr="009E1EF1" w:rsidRDefault="00F6119A" w:rsidP="00F6119A">
            <w:pPr>
              <w:jc w:val="right"/>
              <w:rPr>
                <w:rFonts w:ascii="Calibri" w:hAnsi="Calibri"/>
                <w:sz w:val="20"/>
              </w:rPr>
            </w:pPr>
            <w:r w:rsidRPr="009E1EF1">
              <w:rPr>
                <w:rFonts w:ascii="Calibri" w:hAnsi="Calibri"/>
                <w:sz w:val="20"/>
              </w:rPr>
              <w:t>3.6</w:t>
            </w:r>
          </w:p>
        </w:tc>
      </w:tr>
      <w:tr w:rsidR="00F6119A" w:rsidRPr="00655898" w14:paraId="0FD07626" w14:textId="77777777" w:rsidTr="00F6119A">
        <w:tc>
          <w:tcPr>
            <w:tcW w:w="3672" w:type="pct"/>
            <w:tcBorders>
              <w:top w:val="nil"/>
              <w:left w:val="nil"/>
              <w:bottom w:val="nil"/>
              <w:right w:val="nil"/>
            </w:tcBorders>
          </w:tcPr>
          <w:p w14:paraId="1C7E7977" w14:textId="2C3CF136" w:rsidR="00F6119A" w:rsidRPr="009E1EF1" w:rsidRDefault="00F6119A" w:rsidP="00F6119A">
            <w:pPr>
              <w:ind w:left="-90"/>
              <w:rPr>
                <w:rFonts w:ascii="Calibri" w:hAnsi="Calibri"/>
                <w:sz w:val="20"/>
              </w:rPr>
            </w:pPr>
            <w:r w:rsidRPr="00D05D18">
              <w:rPr>
                <w:rFonts w:ascii="Calibri" w:hAnsi="Calibri"/>
                <w:sz w:val="20"/>
              </w:rPr>
              <w:t>Acquisition of further interest in subsidiary</w:t>
            </w:r>
          </w:p>
        </w:tc>
        <w:tc>
          <w:tcPr>
            <w:tcW w:w="363" w:type="pct"/>
            <w:tcBorders>
              <w:top w:val="nil"/>
              <w:left w:val="nil"/>
              <w:bottom w:val="nil"/>
              <w:right w:val="nil"/>
            </w:tcBorders>
          </w:tcPr>
          <w:p w14:paraId="3B0688CC" w14:textId="0D37CCA4" w:rsidR="00F6119A" w:rsidRDefault="00F6119A" w:rsidP="00F6119A">
            <w:pPr>
              <w:jc w:val="center"/>
              <w:rPr>
                <w:rFonts w:ascii="Calibri" w:hAnsi="Calibri"/>
                <w:iCs/>
                <w:sz w:val="20"/>
              </w:rPr>
            </w:pPr>
            <w:r>
              <w:rPr>
                <w:rFonts w:ascii="Calibri" w:hAnsi="Calibri"/>
                <w:iCs/>
                <w:sz w:val="20"/>
              </w:rPr>
              <w:t>1</w:t>
            </w:r>
            <w:r w:rsidR="003D52E3">
              <w:rPr>
                <w:rFonts w:ascii="Calibri" w:hAnsi="Calibri"/>
                <w:iCs/>
                <w:sz w:val="20"/>
              </w:rPr>
              <w:t>1</w:t>
            </w:r>
          </w:p>
        </w:tc>
        <w:tc>
          <w:tcPr>
            <w:tcW w:w="484" w:type="pct"/>
            <w:tcBorders>
              <w:top w:val="nil"/>
              <w:left w:val="nil"/>
              <w:bottom w:val="nil"/>
              <w:right w:val="nil"/>
            </w:tcBorders>
            <w:shd w:val="clear" w:color="auto" w:fill="auto"/>
          </w:tcPr>
          <w:p w14:paraId="04BAC74A" w14:textId="16406BF0" w:rsidR="00F6119A" w:rsidRPr="00B845F4" w:rsidRDefault="00F6119A" w:rsidP="00F6119A">
            <w:pPr>
              <w:jc w:val="right"/>
              <w:rPr>
                <w:rFonts w:ascii="Calibri" w:hAnsi="Calibri"/>
                <w:b/>
                <w:sz w:val="20"/>
              </w:rPr>
            </w:pPr>
            <w:r w:rsidRPr="00B845F4">
              <w:rPr>
                <w:rFonts w:ascii="Calibri" w:hAnsi="Calibri"/>
                <w:b/>
                <w:sz w:val="20"/>
              </w:rPr>
              <w:t>(1,546.0)</w:t>
            </w:r>
          </w:p>
        </w:tc>
        <w:tc>
          <w:tcPr>
            <w:tcW w:w="481" w:type="pct"/>
            <w:tcBorders>
              <w:top w:val="nil"/>
              <w:left w:val="nil"/>
              <w:bottom w:val="nil"/>
              <w:right w:val="nil"/>
            </w:tcBorders>
            <w:shd w:val="clear" w:color="auto" w:fill="auto"/>
          </w:tcPr>
          <w:p w14:paraId="0C7C18CF" w14:textId="4079A011" w:rsidR="00F6119A" w:rsidRPr="009E1EF1" w:rsidRDefault="00F6119A" w:rsidP="00F6119A">
            <w:pPr>
              <w:jc w:val="right"/>
              <w:rPr>
                <w:rFonts w:ascii="Calibri" w:hAnsi="Calibri"/>
                <w:sz w:val="20"/>
              </w:rPr>
            </w:pPr>
            <w:r w:rsidRPr="00B845F4">
              <w:rPr>
                <w:rFonts w:ascii="Calibri" w:hAnsi="Calibri"/>
                <w:sz w:val="20"/>
              </w:rPr>
              <w:t>-</w:t>
            </w:r>
          </w:p>
        </w:tc>
      </w:tr>
      <w:tr w:rsidR="00F6119A" w:rsidRPr="00655898" w14:paraId="530FC4A6" w14:textId="77777777" w:rsidTr="00F6119A">
        <w:tc>
          <w:tcPr>
            <w:tcW w:w="3672" w:type="pct"/>
            <w:tcBorders>
              <w:top w:val="nil"/>
              <w:left w:val="nil"/>
              <w:bottom w:val="nil"/>
              <w:right w:val="nil"/>
            </w:tcBorders>
          </w:tcPr>
          <w:p w14:paraId="5F7F10F8" w14:textId="77777777" w:rsidR="00F6119A" w:rsidRPr="009E1EF1" w:rsidRDefault="00F6119A" w:rsidP="00F6119A">
            <w:pPr>
              <w:ind w:left="-90"/>
              <w:rPr>
                <w:rFonts w:ascii="Calibri" w:hAnsi="Calibri"/>
                <w:sz w:val="20"/>
              </w:rPr>
            </w:pPr>
            <w:r w:rsidRPr="009E1EF1">
              <w:rPr>
                <w:rFonts w:ascii="Calibri" w:hAnsi="Calibri"/>
                <w:sz w:val="20"/>
              </w:rPr>
              <w:t>Dividends paid to Non-controlling interest</w:t>
            </w:r>
          </w:p>
        </w:tc>
        <w:tc>
          <w:tcPr>
            <w:tcW w:w="363" w:type="pct"/>
            <w:tcBorders>
              <w:top w:val="nil"/>
              <w:left w:val="nil"/>
              <w:bottom w:val="nil"/>
              <w:right w:val="nil"/>
            </w:tcBorders>
          </w:tcPr>
          <w:p w14:paraId="28BAD8E1" w14:textId="30B26767" w:rsidR="00F6119A" w:rsidRPr="009E1EF1" w:rsidRDefault="003D52E3" w:rsidP="00F6119A">
            <w:pPr>
              <w:jc w:val="center"/>
              <w:rPr>
                <w:rFonts w:ascii="Calibri" w:hAnsi="Calibri"/>
                <w:iCs/>
                <w:sz w:val="20"/>
              </w:rPr>
            </w:pPr>
            <w:r>
              <w:rPr>
                <w:rFonts w:ascii="Calibri" w:hAnsi="Calibri"/>
                <w:iCs/>
                <w:sz w:val="20"/>
              </w:rPr>
              <w:t>18</w:t>
            </w:r>
          </w:p>
        </w:tc>
        <w:tc>
          <w:tcPr>
            <w:tcW w:w="484" w:type="pct"/>
            <w:tcBorders>
              <w:top w:val="nil"/>
              <w:left w:val="nil"/>
              <w:bottom w:val="nil"/>
              <w:right w:val="nil"/>
            </w:tcBorders>
            <w:shd w:val="clear" w:color="auto" w:fill="auto"/>
          </w:tcPr>
          <w:p w14:paraId="231F00F6" w14:textId="4D1E59EC" w:rsidR="00F6119A" w:rsidRPr="00175698" w:rsidRDefault="00F6119A" w:rsidP="00F6119A">
            <w:pPr>
              <w:jc w:val="right"/>
              <w:rPr>
                <w:rFonts w:ascii="Calibri" w:hAnsi="Calibri"/>
                <w:b/>
                <w:sz w:val="20"/>
              </w:rPr>
            </w:pPr>
            <w:r w:rsidRPr="00B845F4">
              <w:rPr>
                <w:rFonts w:ascii="Calibri" w:hAnsi="Calibri"/>
                <w:b/>
                <w:sz w:val="20"/>
              </w:rPr>
              <w:t>(15.2)</w:t>
            </w:r>
          </w:p>
        </w:tc>
        <w:tc>
          <w:tcPr>
            <w:tcW w:w="481" w:type="pct"/>
            <w:tcBorders>
              <w:top w:val="nil"/>
              <w:left w:val="nil"/>
              <w:bottom w:val="nil"/>
              <w:right w:val="nil"/>
            </w:tcBorders>
            <w:shd w:val="clear" w:color="auto" w:fill="auto"/>
          </w:tcPr>
          <w:p w14:paraId="7774B34F" w14:textId="77777777" w:rsidR="00F6119A" w:rsidRPr="009E1EF1" w:rsidRDefault="00F6119A" w:rsidP="00F6119A">
            <w:pPr>
              <w:jc w:val="right"/>
              <w:rPr>
                <w:rFonts w:ascii="Calibri" w:hAnsi="Calibri"/>
                <w:sz w:val="20"/>
              </w:rPr>
            </w:pPr>
            <w:r w:rsidRPr="009E1EF1">
              <w:rPr>
                <w:rFonts w:ascii="Calibri" w:hAnsi="Calibri"/>
                <w:sz w:val="20"/>
              </w:rPr>
              <w:t>-</w:t>
            </w:r>
          </w:p>
        </w:tc>
      </w:tr>
      <w:tr w:rsidR="00F6119A" w:rsidRPr="00655898" w14:paraId="22A7A321" w14:textId="77777777" w:rsidTr="00F6119A">
        <w:tc>
          <w:tcPr>
            <w:tcW w:w="3672" w:type="pct"/>
            <w:tcBorders>
              <w:top w:val="nil"/>
              <w:left w:val="nil"/>
              <w:right w:val="nil"/>
            </w:tcBorders>
          </w:tcPr>
          <w:p w14:paraId="1EF80453" w14:textId="77777777" w:rsidR="00F6119A" w:rsidRPr="009E1EF1" w:rsidRDefault="00F6119A" w:rsidP="00F6119A">
            <w:pPr>
              <w:ind w:left="-90"/>
              <w:rPr>
                <w:rFonts w:ascii="Calibri" w:hAnsi="Calibri"/>
                <w:sz w:val="20"/>
              </w:rPr>
            </w:pPr>
            <w:r w:rsidRPr="009E1EF1">
              <w:rPr>
                <w:rFonts w:ascii="Calibri" w:hAnsi="Calibri"/>
                <w:sz w:val="20"/>
              </w:rPr>
              <w:t>Dividends paid</w:t>
            </w:r>
          </w:p>
        </w:tc>
        <w:tc>
          <w:tcPr>
            <w:tcW w:w="363" w:type="pct"/>
            <w:tcBorders>
              <w:top w:val="nil"/>
              <w:left w:val="nil"/>
              <w:right w:val="nil"/>
            </w:tcBorders>
          </w:tcPr>
          <w:p w14:paraId="2BCAACD6" w14:textId="47359A42" w:rsidR="00F6119A" w:rsidRPr="009E1EF1" w:rsidRDefault="003D52E3" w:rsidP="00F6119A">
            <w:pPr>
              <w:jc w:val="center"/>
              <w:rPr>
                <w:rFonts w:ascii="Calibri" w:hAnsi="Calibri"/>
                <w:iCs/>
                <w:sz w:val="20"/>
              </w:rPr>
            </w:pPr>
            <w:r>
              <w:rPr>
                <w:rFonts w:ascii="Calibri" w:hAnsi="Calibri"/>
                <w:iCs/>
                <w:sz w:val="20"/>
              </w:rPr>
              <w:t>19</w:t>
            </w:r>
          </w:p>
        </w:tc>
        <w:tc>
          <w:tcPr>
            <w:tcW w:w="484" w:type="pct"/>
            <w:tcBorders>
              <w:top w:val="nil"/>
              <w:left w:val="nil"/>
              <w:right w:val="nil"/>
            </w:tcBorders>
            <w:shd w:val="clear" w:color="auto" w:fill="auto"/>
          </w:tcPr>
          <w:p w14:paraId="19554890" w14:textId="206C8695" w:rsidR="00F6119A" w:rsidRPr="00B845F4" w:rsidRDefault="00F6119A" w:rsidP="00F6119A">
            <w:pPr>
              <w:jc w:val="right"/>
              <w:rPr>
                <w:rFonts w:ascii="Calibri" w:hAnsi="Calibri"/>
                <w:b/>
                <w:sz w:val="20"/>
              </w:rPr>
            </w:pPr>
            <w:r w:rsidRPr="00B845F4">
              <w:rPr>
                <w:rFonts w:ascii="Calibri" w:hAnsi="Calibri"/>
                <w:b/>
                <w:sz w:val="20"/>
              </w:rPr>
              <w:t>-</w:t>
            </w:r>
          </w:p>
        </w:tc>
        <w:tc>
          <w:tcPr>
            <w:tcW w:w="481" w:type="pct"/>
            <w:tcBorders>
              <w:top w:val="nil"/>
              <w:left w:val="nil"/>
              <w:right w:val="nil"/>
            </w:tcBorders>
            <w:shd w:val="clear" w:color="auto" w:fill="auto"/>
          </w:tcPr>
          <w:p w14:paraId="77CD8657" w14:textId="77777777" w:rsidR="00F6119A" w:rsidRPr="009E1EF1" w:rsidRDefault="00F6119A" w:rsidP="00F6119A">
            <w:pPr>
              <w:jc w:val="right"/>
              <w:rPr>
                <w:rFonts w:ascii="Calibri" w:hAnsi="Calibri"/>
                <w:sz w:val="20"/>
              </w:rPr>
            </w:pPr>
            <w:r w:rsidRPr="009E1EF1">
              <w:rPr>
                <w:rFonts w:ascii="Calibri" w:hAnsi="Calibri"/>
                <w:sz w:val="20"/>
              </w:rPr>
              <w:t>(156.2)</w:t>
            </w:r>
          </w:p>
        </w:tc>
      </w:tr>
      <w:tr w:rsidR="00F6119A" w:rsidRPr="00655898" w14:paraId="13AFD8D6" w14:textId="77777777" w:rsidTr="00F6119A">
        <w:tc>
          <w:tcPr>
            <w:tcW w:w="3672" w:type="pct"/>
            <w:tcBorders>
              <w:top w:val="nil"/>
              <w:left w:val="nil"/>
              <w:right w:val="nil"/>
            </w:tcBorders>
          </w:tcPr>
          <w:p w14:paraId="1429F5A5" w14:textId="77777777" w:rsidR="00F6119A" w:rsidRPr="009E1EF1" w:rsidRDefault="00F6119A" w:rsidP="00F6119A">
            <w:pPr>
              <w:ind w:left="-90"/>
              <w:rPr>
                <w:rFonts w:ascii="Calibri" w:hAnsi="Calibri"/>
                <w:sz w:val="20"/>
              </w:rPr>
            </w:pPr>
            <w:r w:rsidRPr="009E1EF1">
              <w:rPr>
                <w:rFonts w:ascii="Calibri" w:hAnsi="Calibri"/>
                <w:sz w:val="20"/>
              </w:rPr>
              <w:t>Payment of lease liabilities</w:t>
            </w:r>
          </w:p>
        </w:tc>
        <w:tc>
          <w:tcPr>
            <w:tcW w:w="363" w:type="pct"/>
            <w:tcBorders>
              <w:top w:val="nil"/>
              <w:left w:val="nil"/>
              <w:right w:val="nil"/>
            </w:tcBorders>
          </w:tcPr>
          <w:p w14:paraId="28C16773" w14:textId="32E046A3" w:rsidR="00F6119A" w:rsidRPr="009E1EF1" w:rsidRDefault="00F6119A" w:rsidP="00F6119A">
            <w:pPr>
              <w:jc w:val="center"/>
              <w:rPr>
                <w:rFonts w:ascii="Calibri" w:hAnsi="Calibri"/>
                <w:iCs/>
                <w:sz w:val="20"/>
              </w:rPr>
            </w:pPr>
          </w:p>
        </w:tc>
        <w:tc>
          <w:tcPr>
            <w:tcW w:w="484" w:type="pct"/>
            <w:tcBorders>
              <w:top w:val="nil"/>
              <w:left w:val="nil"/>
              <w:right w:val="nil"/>
            </w:tcBorders>
            <w:shd w:val="clear" w:color="auto" w:fill="auto"/>
          </w:tcPr>
          <w:p w14:paraId="1EAA7C93" w14:textId="578E43B6" w:rsidR="00F6119A" w:rsidRPr="00175698" w:rsidRDefault="00F6119A" w:rsidP="00F6119A">
            <w:pPr>
              <w:jc w:val="right"/>
              <w:rPr>
                <w:rFonts w:ascii="Calibri" w:hAnsi="Calibri"/>
                <w:b/>
                <w:sz w:val="20"/>
              </w:rPr>
            </w:pPr>
            <w:r w:rsidRPr="00B845F4">
              <w:rPr>
                <w:rFonts w:ascii="Calibri" w:hAnsi="Calibri"/>
                <w:b/>
                <w:sz w:val="20"/>
              </w:rPr>
              <w:t>(</w:t>
            </w:r>
            <w:r w:rsidR="00C759E4">
              <w:rPr>
                <w:rFonts w:ascii="Calibri" w:hAnsi="Calibri"/>
                <w:b/>
                <w:sz w:val="20"/>
              </w:rPr>
              <w:t>45</w:t>
            </w:r>
            <w:r>
              <w:rPr>
                <w:rFonts w:ascii="Calibri" w:hAnsi="Calibri"/>
                <w:b/>
                <w:sz w:val="20"/>
              </w:rPr>
              <w:t>.</w:t>
            </w:r>
            <w:r w:rsidR="00C759E4">
              <w:rPr>
                <w:rFonts w:ascii="Calibri" w:hAnsi="Calibri"/>
                <w:b/>
                <w:sz w:val="20"/>
              </w:rPr>
              <w:t>7</w:t>
            </w:r>
            <w:r w:rsidRPr="00B845F4">
              <w:rPr>
                <w:rFonts w:ascii="Calibri" w:hAnsi="Calibri"/>
                <w:b/>
                <w:sz w:val="20"/>
              </w:rPr>
              <w:t>)</w:t>
            </w:r>
          </w:p>
        </w:tc>
        <w:tc>
          <w:tcPr>
            <w:tcW w:w="481" w:type="pct"/>
            <w:tcBorders>
              <w:top w:val="nil"/>
              <w:left w:val="nil"/>
              <w:right w:val="nil"/>
            </w:tcBorders>
            <w:shd w:val="clear" w:color="auto" w:fill="auto"/>
          </w:tcPr>
          <w:p w14:paraId="0D79C60F" w14:textId="07C8844C" w:rsidR="00F6119A" w:rsidRPr="009E1EF1" w:rsidRDefault="00F6119A" w:rsidP="00F6119A">
            <w:pPr>
              <w:jc w:val="right"/>
              <w:rPr>
                <w:rFonts w:ascii="Calibri" w:hAnsi="Calibri"/>
                <w:sz w:val="20"/>
              </w:rPr>
            </w:pPr>
            <w:r w:rsidRPr="009E1EF1">
              <w:rPr>
                <w:rFonts w:ascii="Calibri" w:hAnsi="Calibri"/>
                <w:sz w:val="20"/>
              </w:rPr>
              <w:t>(</w:t>
            </w:r>
            <w:r w:rsidR="00C759E4">
              <w:rPr>
                <w:rFonts w:ascii="Calibri" w:hAnsi="Calibri"/>
                <w:sz w:val="20"/>
              </w:rPr>
              <w:t>36</w:t>
            </w:r>
            <w:r w:rsidRPr="009E1EF1">
              <w:rPr>
                <w:rFonts w:ascii="Calibri" w:hAnsi="Calibri"/>
                <w:sz w:val="20"/>
              </w:rPr>
              <w:t>.4)</w:t>
            </w:r>
          </w:p>
        </w:tc>
      </w:tr>
      <w:tr w:rsidR="00C759E4" w:rsidRPr="00655898" w14:paraId="3F6CFFD8" w14:textId="77777777" w:rsidTr="00F6119A">
        <w:tc>
          <w:tcPr>
            <w:tcW w:w="3672" w:type="pct"/>
            <w:tcBorders>
              <w:top w:val="nil"/>
              <w:left w:val="nil"/>
              <w:right w:val="nil"/>
            </w:tcBorders>
          </w:tcPr>
          <w:p w14:paraId="65FC039F" w14:textId="4D4F52DD" w:rsidR="00C759E4" w:rsidRPr="009E1EF1" w:rsidRDefault="00C759E4" w:rsidP="00F6119A">
            <w:pPr>
              <w:ind w:left="-90"/>
              <w:rPr>
                <w:rFonts w:ascii="Calibri" w:hAnsi="Calibri"/>
                <w:sz w:val="20"/>
              </w:rPr>
            </w:pPr>
            <w:r w:rsidRPr="009E1EF1">
              <w:rPr>
                <w:rFonts w:ascii="Calibri" w:hAnsi="Calibri"/>
                <w:sz w:val="20"/>
              </w:rPr>
              <w:t xml:space="preserve">Payment of lease </w:t>
            </w:r>
            <w:r>
              <w:rPr>
                <w:rFonts w:ascii="Calibri" w:hAnsi="Calibri"/>
                <w:sz w:val="20"/>
              </w:rPr>
              <w:t>interest</w:t>
            </w:r>
          </w:p>
        </w:tc>
        <w:tc>
          <w:tcPr>
            <w:tcW w:w="363" w:type="pct"/>
            <w:tcBorders>
              <w:top w:val="nil"/>
              <w:left w:val="nil"/>
              <w:right w:val="nil"/>
            </w:tcBorders>
          </w:tcPr>
          <w:p w14:paraId="1023DB3B" w14:textId="61029AAD" w:rsidR="00C759E4" w:rsidRPr="009E1EF1" w:rsidRDefault="00C759E4" w:rsidP="00F6119A">
            <w:pPr>
              <w:jc w:val="center"/>
              <w:rPr>
                <w:rFonts w:ascii="Calibri" w:hAnsi="Calibri"/>
                <w:iCs/>
                <w:sz w:val="20"/>
              </w:rPr>
            </w:pPr>
          </w:p>
        </w:tc>
        <w:tc>
          <w:tcPr>
            <w:tcW w:w="484" w:type="pct"/>
            <w:tcBorders>
              <w:top w:val="nil"/>
              <w:left w:val="nil"/>
              <w:right w:val="nil"/>
            </w:tcBorders>
            <w:shd w:val="clear" w:color="auto" w:fill="auto"/>
          </w:tcPr>
          <w:p w14:paraId="4A9E328F" w14:textId="0D539BC6" w:rsidR="00C759E4" w:rsidRPr="00B845F4" w:rsidRDefault="00C759E4" w:rsidP="00114FBB">
            <w:pPr>
              <w:jc w:val="right"/>
              <w:rPr>
                <w:rFonts w:ascii="Calibri" w:hAnsi="Calibri"/>
                <w:b/>
                <w:sz w:val="20"/>
              </w:rPr>
            </w:pPr>
            <w:r>
              <w:rPr>
                <w:rFonts w:ascii="Calibri" w:hAnsi="Calibri"/>
                <w:b/>
                <w:sz w:val="20"/>
              </w:rPr>
              <w:t>(5.7)</w:t>
            </w:r>
          </w:p>
        </w:tc>
        <w:tc>
          <w:tcPr>
            <w:tcW w:w="481" w:type="pct"/>
            <w:tcBorders>
              <w:top w:val="nil"/>
              <w:left w:val="nil"/>
              <w:right w:val="nil"/>
            </w:tcBorders>
            <w:shd w:val="clear" w:color="auto" w:fill="auto"/>
          </w:tcPr>
          <w:p w14:paraId="320686C5" w14:textId="56A581CE" w:rsidR="00C759E4" w:rsidRPr="009E1EF1" w:rsidRDefault="00C759E4" w:rsidP="00F6119A">
            <w:pPr>
              <w:jc w:val="right"/>
              <w:rPr>
                <w:rFonts w:ascii="Calibri" w:hAnsi="Calibri"/>
                <w:sz w:val="20"/>
              </w:rPr>
            </w:pPr>
            <w:r>
              <w:rPr>
                <w:rFonts w:ascii="Calibri" w:hAnsi="Calibri"/>
                <w:sz w:val="20"/>
              </w:rPr>
              <w:t>(5.0)</w:t>
            </w:r>
          </w:p>
        </w:tc>
      </w:tr>
      <w:tr w:rsidR="00F6119A" w:rsidRPr="00655898" w14:paraId="434F0285" w14:textId="77777777" w:rsidTr="00F6119A">
        <w:tc>
          <w:tcPr>
            <w:tcW w:w="3672" w:type="pct"/>
            <w:tcBorders>
              <w:top w:val="nil"/>
              <w:left w:val="nil"/>
              <w:right w:val="nil"/>
            </w:tcBorders>
          </w:tcPr>
          <w:p w14:paraId="5C1E43BC" w14:textId="77777777" w:rsidR="00F6119A" w:rsidRPr="009E1EF1" w:rsidRDefault="00F6119A" w:rsidP="00F6119A">
            <w:pPr>
              <w:ind w:left="-90"/>
              <w:rPr>
                <w:rFonts w:ascii="Calibri" w:hAnsi="Calibri"/>
                <w:sz w:val="20"/>
              </w:rPr>
            </w:pPr>
            <w:r w:rsidRPr="009E1EF1">
              <w:rPr>
                <w:rFonts w:ascii="Calibri" w:hAnsi="Calibri"/>
                <w:sz w:val="20"/>
              </w:rPr>
              <w:t>Proceeds from GBP First Lien Term Loan A and previous GBP Term Loan</w:t>
            </w:r>
          </w:p>
        </w:tc>
        <w:tc>
          <w:tcPr>
            <w:tcW w:w="363" w:type="pct"/>
            <w:tcBorders>
              <w:top w:val="nil"/>
              <w:left w:val="nil"/>
              <w:right w:val="nil"/>
            </w:tcBorders>
          </w:tcPr>
          <w:p w14:paraId="101973C4" w14:textId="3BF4D948" w:rsidR="00F6119A" w:rsidRPr="009E1EF1" w:rsidRDefault="003D52E3">
            <w:pPr>
              <w:jc w:val="center"/>
              <w:rPr>
                <w:rFonts w:ascii="Calibri" w:hAnsi="Calibri"/>
                <w:iCs/>
                <w:sz w:val="20"/>
              </w:rPr>
            </w:pPr>
            <w:r>
              <w:rPr>
                <w:rFonts w:ascii="Calibri" w:hAnsi="Calibri"/>
                <w:iCs/>
                <w:sz w:val="20"/>
              </w:rPr>
              <w:t>16</w:t>
            </w:r>
          </w:p>
        </w:tc>
        <w:tc>
          <w:tcPr>
            <w:tcW w:w="484" w:type="pct"/>
            <w:tcBorders>
              <w:top w:val="nil"/>
              <w:left w:val="nil"/>
              <w:right w:val="nil"/>
            </w:tcBorders>
            <w:shd w:val="clear" w:color="auto" w:fill="auto"/>
          </w:tcPr>
          <w:p w14:paraId="3B7AF255" w14:textId="7F6EC252" w:rsidR="00F6119A" w:rsidRPr="00175698" w:rsidRDefault="00F6119A" w:rsidP="00F6119A">
            <w:pPr>
              <w:jc w:val="right"/>
              <w:rPr>
                <w:rFonts w:ascii="Calibri" w:hAnsi="Calibri"/>
                <w:b/>
                <w:sz w:val="20"/>
              </w:rPr>
            </w:pPr>
            <w:r w:rsidRPr="00B845F4">
              <w:rPr>
                <w:rFonts w:ascii="Calibri" w:hAnsi="Calibri"/>
                <w:b/>
                <w:sz w:val="20"/>
              </w:rPr>
              <w:t>950.0</w:t>
            </w:r>
          </w:p>
        </w:tc>
        <w:tc>
          <w:tcPr>
            <w:tcW w:w="481" w:type="pct"/>
            <w:tcBorders>
              <w:top w:val="nil"/>
              <w:left w:val="nil"/>
              <w:right w:val="nil"/>
            </w:tcBorders>
            <w:shd w:val="clear" w:color="auto" w:fill="auto"/>
          </w:tcPr>
          <w:p w14:paraId="76AF6F55" w14:textId="297611B1" w:rsidR="00F6119A" w:rsidRPr="009E1EF1" w:rsidRDefault="00F6119A" w:rsidP="00F6119A">
            <w:pPr>
              <w:jc w:val="right"/>
              <w:rPr>
                <w:rFonts w:ascii="Calibri" w:hAnsi="Calibri"/>
                <w:sz w:val="20"/>
              </w:rPr>
            </w:pPr>
            <w:r>
              <w:rPr>
                <w:rFonts w:ascii="Calibri" w:hAnsi="Calibri"/>
                <w:sz w:val="20"/>
              </w:rPr>
              <w:t>250.0</w:t>
            </w:r>
          </w:p>
        </w:tc>
      </w:tr>
      <w:tr w:rsidR="003D52E3" w:rsidRPr="00655898" w14:paraId="5D9A84FD" w14:textId="77777777" w:rsidTr="00F6119A">
        <w:tc>
          <w:tcPr>
            <w:tcW w:w="3672" w:type="pct"/>
            <w:tcBorders>
              <w:top w:val="nil"/>
              <w:left w:val="nil"/>
              <w:right w:val="nil"/>
            </w:tcBorders>
          </w:tcPr>
          <w:p w14:paraId="49207EDC" w14:textId="77777777" w:rsidR="003D52E3" w:rsidRPr="009E1EF1" w:rsidRDefault="003D52E3" w:rsidP="003D52E3">
            <w:pPr>
              <w:ind w:left="-90"/>
              <w:rPr>
                <w:rFonts w:ascii="Calibri" w:hAnsi="Calibri"/>
                <w:sz w:val="20"/>
              </w:rPr>
            </w:pPr>
            <w:r w:rsidRPr="009E1EF1">
              <w:rPr>
                <w:rFonts w:ascii="Calibri" w:hAnsi="Calibri"/>
                <w:sz w:val="20"/>
              </w:rPr>
              <w:t>Net amounts drawn down on Previous GBP Revolving Credit Facility</w:t>
            </w:r>
          </w:p>
        </w:tc>
        <w:tc>
          <w:tcPr>
            <w:tcW w:w="363" w:type="pct"/>
            <w:tcBorders>
              <w:top w:val="nil"/>
              <w:left w:val="nil"/>
              <w:right w:val="nil"/>
            </w:tcBorders>
          </w:tcPr>
          <w:p w14:paraId="7EAF8FE4" w14:textId="3B40715A" w:rsidR="003D52E3" w:rsidRPr="009E1EF1" w:rsidRDefault="003D52E3" w:rsidP="003D52E3">
            <w:pPr>
              <w:jc w:val="center"/>
              <w:rPr>
                <w:rFonts w:ascii="Calibri" w:hAnsi="Calibri"/>
                <w:iCs/>
                <w:sz w:val="20"/>
              </w:rPr>
            </w:pPr>
            <w:r w:rsidRPr="00C10C16">
              <w:rPr>
                <w:rFonts w:ascii="Calibri" w:hAnsi="Calibri"/>
                <w:iCs/>
                <w:sz w:val="20"/>
              </w:rPr>
              <w:t>16</w:t>
            </w:r>
          </w:p>
        </w:tc>
        <w:tc>
          <w:tcPr>
            <w:tcW w:w="484" w:type="pct"/>
            <w:tcBorders>
              <w:top w:val="nil"/>
              <w:left w:val="nil"/>
              <w:right w:val="nil"/>
            </w:tcBorders>
            <w:shd w:val="clear" w:color="auto" w:fill="auto"/>
          </w:tcPr>
          <w:p w14:paraId="30301318" w14:textId="7A1FC9A9" w:rsidR="003D52E3" w:rsidRPr="00175698" w:rsidRDefault="003D52E3" w:rsidP="003D52E3">
            <w:pPr>
              <w:jc w:val="right"/>
              <w:rPr>
                <w:rFonts w:ascii="Calibri" w:hAnsi="Calibri"/>
                <w:b/>
                <w:sz w:val="20"/>
              </w:rPr>
            </w:pPr>
            <w:r>
              <w:rPr>
                <w:rFonts w:ascii="Calibri" w:hAnsi="Calibri"/>
                <w:b/>
                <w:sz w:val="20"/>
              </w:rPr>
              <w:t>(</w:t>
            </w:r>
            <w:r w:rsidRPr="00B845F4">
              <w:rPr>
                <w:rFonts w:ascii="Calibri" w:hAnsi="Calibri"/>
                <w:b/>
                <w:sz w:val="20"/>
              </w:rPr>
              <w:t>117.2</w:t>
            </w:r>
            <w:r>
              <w:rPr>
                <w:rFonts w:ascii="Calibri" w:hAnsi="Calibri"/>
                <w:b/>
                <w:sz w:val="20"/>
              </w:rPr>
              <w:t>)</w:t>
            </w:r>
          </w:p>
        </w:tc>
        <w:tc>
          <w:tcPr>
            <w:tcW w:w="481" w:type="pct"/>
            <w:tcBorders>
              <w:top w:val="nil"/>
              <w:left w:val="nil"/>
              <w:right w:val="nil"/>
            </w:tcBorders>
            <w:shd w:val="clear" w:color="auto" w:fill="auto"/>
          </w:tcPr>
          <w:p w14:paraId="3F593D89" w14:textId="31916B59" w:rsidR="003D52E3" w:rsidRPr="009E1EF1" w:rsidRDefault="003D52E3" w:rsidP="003D52E3">
            <w:pPr>
              <w:jc w:val="right"/>
              <w:rPr>
                <w:rFonts w:ascii="Calibri" w:hAnsi="Calibri"/>
                <w:sz w:val="20"/>
              </w:rPr>
            </w:pPr>
            <w:r>
              <w:rPr>
                <w:rFonts w:ascii="Calibri" w:hAnsi="Calibri"/>
                <w:sz w:val="20"/>
              </w:rPr>
              <w:t>(167.2)</w:t>
            </w:r>
          </w:p>
        </w:tc>
      </w:tr>
      <w:tr w:rsidR="003D52E3" w:rsidRPr="00655898" w14:paraId="1F4B3D72" w14:textId="77777777" w:rsidTr="00F6119A">
        <w:tc>
          <w:tcPr>
            <w:tcW w:w="3672" w:type="pct"/>
            <w:tcBorders>
              <w:left w:val="nil"/>
              <w:right w:val="nil"/>
            </w:tcBorders>
          </w:tcPr>
          <w:p w14:paraId="0BECBE0C" w14:textId="77777777" w:rsidR="003D52E3" w:rsidRPr="009E1EF1" w:rsidRDefault="003D52E3" w:rsidP="003D52E3">
            <w:pPr>
              <w:ind w:left="-90"/>
              <w:rPr>
                <w:rFonts w:ascii="Calibri" w:hAnsi="Calibri"/>
                <w:sz w:val="20"/>
              </w:rPr>
            </w:pPr>
            <w:r w:rsidRPr="009E1EF1">
              <w:rPr>
                <w:rFonts w:ascii="Calibri" w:hAnsi="Calibri"/>
                <w:sz w:val="20"/>
              </w:rPr>
              <w:t>Repayment of USD and EUR First Lien Term Loan B and old GBP Term Loan Facility</w:t>
            </w:r>
          </w:p>
        </w:tc>
        <w:tc>
          <w:tcPr>
            <w:tcW w:w="363" w:type="pct"/>
            <w:tcBorders>
              <w:left w:val="nil"/>
              <w:right w:val="nil"/>
            </w:tcBorders>
          </w:tcPr>
          <w:p w14:paraId="14438790" w14:textId="32496D80" w:rsidR="003D52E3" w:rsidRPr="009E1EF1" w:rsidRDefault="003D52E3" w:rsidP="003D52E3">
            <w:pPr>
              <w:jc w:val="center"/>
              <w:rPr>
                <w:rFonts w:ascii="Calibri" w:hAnsi="Calibri"/>
                <w:iCs/>
                <w:sz w:val="20"/>
              </w:rPr>
            </w:pPr>
            <w:r w:rsidRPr="00C10C16">
              <w:rPr>
                <w:rFonts w:ascii="Calibri" w:hAnsi="Calibri"/>
                <w:iCs/>
                <w:sz w:val="20"/>
              </w:rPr>
              <w:t>16</w:t>
            </w:r>
          </w:p>
        </w:tc>
        <w:tc>
          <w:tcPr>
            <w:tcW w:w="484" w:type="pct"/>
            <w:tcBorders>
              <w:left w:val="nil"/>
              <w:right w:val="nil"/>
            </w:tcBorders>
            <w:shd w:val="clear" w:color="auto" w:fill="auto"/>
          </w:tcPr>
          <w:p w14:paraId="7DB45170" w14:textId="7AA76CB9" w:rsidR="003D52E3" w:rsidRPr="00175698" w:rsidRDefault="003D52E3" w:rsidP="003D52E3">
            <w:pPr>
              <w:jc w:val="right"/>
              <w:rPr>
                <w:rFonts w:ascii="Calibri" w:hAnsi="Calibri"/>
                <w:b/>
                <w:sz w:val="20"/>
              </w:rPr>
            </w:pPr>
            <w:r>
              <w:rPr>
                <w:rFonts w:ascii="Calibri" w:hAnsi="Calibri"/>
                <w:b/>
                <w:sz w:val="20"/>
              </w:rPr>
              <w:t>(</w:t>
            </w:r>
            <w:r w:rsidRPr="00B845F4">
              <w:rPr>
                <w:rFonts w:ascii="Calibri" w:hAnsi="Calibri"/>
                <w:b/>
                <w:sz w:val="20"/>
              </w:rPr>
              <w:t>1,751.0</w:t>
            </w:r>
            <w:r>
              <w:rPr>
                <w:rFonts w:ascii="Calibri" w:hAnsi="Calibri"/>
                <w:b/>
                <w:sz w:val="20"/>
              </w:rPr>
              <w:t>)</w:t>
            </w:r>
          </w:p>
        </w:tc>
        <w:tc>
          <w:tcPr>
            <w:tcW w:w="481" w:type="pct"/>
            <w:tcBorders>
              <w:left w:val="nil"/>
              <w:right w:val="nil"/>
            </w:tcBorders>
            <w:shd w:val="clear" w:color="auto" w:fill="auto"/>
          </w:tcPr>
          <w:p w14:paraId="09A52363" w14:textId="77777777" w:rsidR="003D52E3" w:rsidRPr="009E1EF1" w:rsidRDefault="003D52E3" w:rsidP="003D52E3">
            <w:pPr>
              <w:jc w:val="right"/>
              <w:rPr>
                <w:rFonts w:ascii="Calibri" w:hAnsi="Calibri"/>
                <w:sz w:val="20"/>
              </w:rPr>
            </w:pPr>
            <w:r w:rsidRPr="009E1EF1">
              <w:rPr>
                <w:rFonts w:ascii="Calibri" w:hAnsi="Calibri"/>
                <w:sz w:val="20"/>
              </w:rPr>
              <w:t>-</w:t>
            </w:r>
          </w:p>
        </w:tc>
      </w:tr>
      <w:tr w:rsidR="003D52E3" w:rsidRPr="00655898" w14:paraId="472D255C" w14:textId="77777777" w:rsidTr="00F6119A">
        <w:tc>
          <w:tcPr>
            <w:tcW w:w="3672" w:type="pct"/>
            <w:tcBorders>
              <w:left w:val="nil"/>
              <w:right w:val="nil"/>
            </w:tcBorders>
          </w:tcPr>
          <w:p w14:paraId="248105E6" w14:textId="721F6573" w:rsidR="003D52E3" w:rsidRPr="009E1EF1" w:rsidRDefault="003D52E3" w:rsidP="003D52E3">
            <w:pPr>
              <w:ind w:left="-90"/>
              <w:rPr>
                <w:rFonts w:ascii="Calibri" w:hAnsi="Calibri"/>
                <w:sz w:val="20"/>
              </w:rPr>
            </w:pPr>
            <w:r w:rsidRPr="009E1EF1">
              <w:rPr>
                <w:rFonts w:ascii="Calibri" w:hAnsi="Calibri"/>
                <w:sz w:val="20"/>
              </w:rPr>
              <w:t>Amounts repaid</w:t>
            </w:r>
            <w:r>
              <w:rPr>
                <w:rFonts w:ascii="Calibri" w:hAnsi="Calibri"/>
                <w:sz w:val="20"/>
              </w:rPr>
              <w:t xml:space="preserve"> </w:t>
            </w:r>
            <w:r w:rsidRPr="009E1EF1">
              <w:rPr>
                <w:rFonts w:ascii="Calibri" w:hAnsi="Calibri"/>
                <w:sz w:val="20"/>
              </w:rPr>
              <w:t>on overdraft facility</w:t>
            </w:r>
          </w:p>
        </w:tc>
        <w:tc>
          <w:tcPr>
            <w:tcW w:w="363" w:type="pct"/>
            <w:tcBorders>
              <w:left w:val="nil"/>
              <w:right w:val="nil"/>
            </w:tcBorders>
          </w:tcPr>
          <w:p w14:paraId="04CC06F9" w14:textId="45FA9F3E" w:rsidR="003D52E3" w:rsidRPr="009E1EF1" w:rsidRDefault="003D52E3" w:rsidP="003D52E3">
            <w:pPr>
              <w:jc w:val="center"/>
              <w:rPr>
                <w:rFonts w:ascii="Calibri" w:hAnsi="Calibri"/>
                <w:iCs/>
                <w:sz w:val="20"/>
              </w:rPr>
            </w:pPr>
            <w:r w:rsidRPr="00C10C16">
              <w:rPr>
                <w:rFonts w:ascii="Calibri" w:hAnsi="Calibri"/>
                <w:iCs/>
                <w:sz w:val="20"/>
              </w:rPr>
              <w:t>16</w:t>
            </w:r>
          </w:p>
        </w:tc>
        <w:tc>
          <w:tcPr>
            <w:tcW w:w="484" w:type="pct"/>
            <w:tcBorders>
              <w:left w:val="nil"/>
              <w:right w:val="nil"/>
            </w:tcBorders>
            <w:shd w:val="clear" w:color="auto" w:fill="auto"/>
          </w:tcPr>
          <w:p w14:paraId="22343DB3" w14:textId="44852328" w:rsidR="003D52E3" w:rsidRPr="00175698" w:rsidRDefault="003D52E3" w:rsidP="003D52E3">
            <w:pPr>
              <w:jc w:val="right"/>
              <w:rPr>
                <w:rFonts w:ascii="Calibri" w:hAnsi="Calibri"/>
                <w:b/>
                <w:sz w:val="20"/>
              </w:rPr>
            </w:pPr>
            <w:r>
              <w:rPr>
                <w:rFonts w:ascii="Calibri" w:hAnsi="Calibri"/>
                <w:b/>
                <w:sz w:val="20"/>
              </w:rPr>
              <w:t>(</w:t>
            </w:r>
            <w:r w:rsidRPr="00B845F4">
              <w:rPr>
                <w:rFonts w:ascii="Calibri" w:hAnsi="Calibri"/>
                <w:b/>
                <w:sz w:val="20"/>
              </w:rPr>
              <w:t>5.0</w:t>
            </w:r>
            <w:r>
              <w:rPr>
                <w:rFonts w:ascii="Calibri" w:hAnsi="Calibri"/>
                <w:b/>
                <w:sz w:val="20"/>
              </w:rPr>
              <w:t>)</w:t>
            </w:r>
          </w:p>
        </w:tc>
        <w:tc>
          <w:tcPr>
            <w:tcW w:w="481" w:type="pct"/>
            <w:tcBorders>
              <w:left w:val="nil"/>
              <w:right w:val="nil"/>
            </w:tcBorders>
            <w:shd w:val="clear" w:color="auto" w:fill="auto"/>
          </w:tcPr>
          <w:p w14:paraId="492FBB31" w14:textId="3C665D94" w:rsidR="003D52E3" w:rsidRPr="009E1EF1" w:rsidRDefault="003D52E3" w:rsidP="003D52E3">
            <w:pPr>
              <w:jc w:val="right"/>
              <w:rPr>
                <w:rFonts w:ascii="Calibri" w:hAnsi="Calibri"/>
                <w:sz w:val="20"/>
              </w:rPr>
            </w:pPr>
            <w:r>
              <w:rPr>
                <w:rFonts w:ascii="Calibri" w:hAnsi="Calibri"/>
                <w:sz w:val="20"/>
              </w:rPr>
              <w:t>-</w:t>
            </w:r>
          </w:p>
        </w:tc>
      </w:tr>
      <w:tr w:rsidR="00F6119A" w:rsidRPr="00655898" w14:paraId="0ABE13F1" w14:textId="77777777" w:rsidTr="00F6119A">
        <w:tc>
          <w:tcPr>
            <w:tcW w:w="3672" w:type="pct"/>
            <w:tcBorders>
              <w:left w:val="nil"/>
              <w:right w:val="nil"/>
            </w:tcBorders>
          </w:tcPr>
          <w:p w14:paraId="29FF1D1B" w14:textId="1CAB469B" w:rsidR="00F6119A" w:rsidRPr="009E1EF1" w:rsidRDefault="00F6119A" w:rsidP="00F6119A">
            <w:pPr>
              <w:ind w:left="-90"/>
              <w:rPr>
                <w:rFonts w:ascii="Calibri" w:hAnsi="Calibri"/>
                <w:sz w:val="20"/>
              </w:rPr>
            </w:pPr>
            <w:r w:rsidRPr="009E1EF1">
              <w:rPr>
                <w:rFonts w:ascii="Calibri" w:hAnsi="Calibri"/>
                <w:sz w:val="20"/>
              </w:rPr>
              <w:t>Interest paid</w:t>
            </w:r>
            <w:r w:rsidR="00DE2D55">
              <w:rPr>
                <w:rFonts w:ascii="Calibri" w:hAnsi="Calibri"/>
                <w:sz w:val="20"/>
              </w:rPr>
              <w:t xml:space="preserve"> </w:t>
            </w:r>
          </w:p>
        </w:tc>
        <w:tc>
          <w:tcPr>
            <w:tcW w:w="363" w:type="pct"/>
            <w:tcBorders>
              <w:left w:val="nil"/>
              <w:right w:val="nil"/>
            </w:tcBorders>
          </w:tcPr>
          <w:p w14:paraId="3B0C50C0" w14:textId="45245C21" w:rsidR="00F6119A" w:rsidRPr="009E1EF1" w:rsidRDefault="00F6119A" w:rsidP="00F6119A">
            <w:pPr>
              <w:jc w:val="center"/>
              <w:rPr>
                <w:rFonts w:ascii="Calibri" w:hAnsi="Calibri"/>
                <w:iCs/>
                <w:sz w:val="20"/>
              </w:rPr>
            </w:pPr>
          </w:p>
        </w:tc>
        <w:tc>
          <w:tcPr>
            <w:tcW w:w="484" w:type="pct"/>
            <w:tcBorders>
              <w:left w:val="nil"/>
              <w:right w:val="nil"/>
            </w:tcBorders>
            <w:shd w:val="clear" w:color="auto" w:fill="auto"/>
          </w:tcPr>
          <w:p w14:paraId="6282BB93" w14:textId="28CD74C7" w:rsidR="00F6119A" w:rsidRPr="00B845F4" w:rsidRDefault="00F6119A" w:rsidP="00F6119A">
            <w:pPr>
              <w:jc w:val="right"/>
              <w:rPr>
                <w:rFonts w:ascii="Calibri" w:hAnsi="Calibri"/>
                <w:b/>
                <w:sz w:val="20"/>
              </w:rPr>
            </w:pPr>
            <w:r w:rsidRPr="00B845F4">
              <w:rPr>
                <w:rFonts w:ascii="Calibri" w:hAnsi="Calibri"/>
                <w:b/>
                <w:sz w:val="20"/>
              </w:rPr>
              <w:t>(</w:t>
            </w:r>
            <w:r>
              <w:rPr>
                <w:rFonts w:ascii="Calibri" w:hAnsi="Calibri"/>
                <w:b/>
                <w:sz w:val="20"/>
              </w:rPr>
              <w:t>11</w:t>
            </w:r>
            <w:r w:rsidR="00DE2D55">
              <w:rPr>
                <w:rFonts w:ascii="Calibri" w:hAnsi="Calibri"/>
                <w:b/>
                <w:sz w:val="20"/>
              </w:rPr>
              <w:t>4</w:t>
            </w:r>
            <w:r>
              <w:rPr>
                <w:rFonts w:ascii="Calibri" w:hAnsi="Calibri"/>
                <w:b/>
                <w:sz w:val="20"/>
              </w:rPr>
              <w:t>.</w:t>
            </w:r>
            <w:r w:rsidR="00DE2D55">
              <w:rPr>
                <w:rFonts w:ascii="Calibri" w:hAnsi="Calibri"/>
                <w:b/>
                <w:sz w:val="20"/>
              </w:rPr>
              <w:t>1</w:t>
            </w:r>
            <w:r w:rsidRPr="00B845F4">
              <w:rPr>
                <w:rFonts w:ascii="Calibri" w:hAnsi="Calibri"/>
                <w:b/>
                <w:sz w:val="20"/>
              </w:rPr>
              <w:t>)</w:t>
            </w:r>
          </w:p>
        </w:tc>
        <w:tc>
          <w:tcPr>
            <w:tcW w:w="481" w:type="pct"/>
            <w:tcBorders>
              <w:left w:val="nil"/>
              <w:right w:val="nil"/>
            </w:tcBorders>
            <w:shd w:val="clear" w:color="auto" w:fill="auto"/>
          </w:tcPr>
          <w:p w14:paraId="4C62F0D6" w14:textId="77777777" w:rsidR="00F6119A" w:rsidRPr="009E1EF1" w:rsidRDefault="00F6119A" w:rsidP="00F6119A">
            <w:pPr>
              <w:jc w:val="right"/>
              <w:rPr>
                <w:rFonts w:ascii="Calibri" w:hAnsi="Calibri"/>
                <w:sz w:val="20"/>
              </w:rPr>
            </w:pPr>
            <w:r w:rsidRPr="009E1EF1">
              <w:rPr>
                <w:rFonts w:ascii="Calibri" w:hAnsi="Calibri"/>
                <w:sz w:val="20"/>
              </w:rPr>
              <w:t>(7.1)</w:t>
            </w:r>
          </w:p>
        </w:tc>
      </w:tr>
      <w:tr w:rsidR="00F6119A" w:rsidRPr="00655898" w14:paraId="27244191" w14:textId="77777777" w:rsidTr="00F6119A">
        <w:tc>
          <w:tcPr>
            <w:tcW w:w="3672" w:type="pct"/>
            <w:tcBorders>
              <w:left w:val="nil"/>
              <w:right w:val="nil"/>
            </w:tcBorders>
          </w:tcPr>
          <w:p w14:paraId="390FC1FE" w14:textId="77777777" w:rsidR="00F6119A" w:rsidRPr="009E1EF1" w:rsidRDefault="00F6119A" w:rsidP="00F6119A">
            <w:pPr>
              <w:ind w:left="-90"/>
              <w:rPr>
                <w:rFonts w:ascii="Calibri" w:hAnsi="Calibri"/>
                <w:sz w:val="20"/>
              </w:rPr>
            </w:pPr>
            <w:r w:rsidRPr="009E1EF1">
              <w:rPr>
                <w:rFonts w:ascii="Calibri" w:hAnsi="Calibri"/>
                <w:sz w:val="20"/>
              </w:rPr>
              <w:t>Settlement of derivatives</w:t>
            </w:r>
          </w:p>
        </w:tc>
        <w:tc>
          <w:tcPr>
            <w:tcW w:w="363" w:type="pct"/>
            <w:tcBorders>
              <w:left w:val="nil"/>
              <w:right w:val="nil"/>
            </w:tcBorders>
          </w:tcPr>
          <w:p w14:paraId="2C920504" w14:textId="3ABBDBE6" w:rsidR="00F6119A" w:rsidRPr="009E1EF1" w:rsidRDefault="003D52E3" w:rsidP="00F6119A">
            <w:pPr>
              <w:jc w:val="center"/>
              <w:rPr>
                <w:rFonts w:ascii="Calibri" w:hAnsi="Calibri"/>
                <w:iCs/>
                <w:sz w:val="20"/>
              </w:rPr>
            </w:pPr>
            <w:r>
              <w:rPr>
                <w:rFonts w:ascii="Calibri" w:hAnsi="Calibri"/>
                <w:iCs/>
                <w:sz w:val="20"/>
              </w:rPr>
              <w:t>17</w:t>
            </w:r>
          </w:p>
        </w:tc>
        <w:tc>
          <w:tcPr>
            <w:tcW w:w="484" w:type="pct"/>
            <w:tcBorders>
              <w:left w:val="nil"/>
              <w:right w:val="nil"/>
            </w:tcBorders>
            <w:shd w:val="clear" w:color="auto" w:fill="auto"/>
          </w:tcPr>
          <w:p w14:paraId="78D738D3" w14:textId="708C1A92" w:rsidR="00F6119A" w:rsidRPr="00B845F4" w:rsidRDefault="00F6119A" w:rsidP="00F6119A">
            <w:pPr>
              <w:jc w:val="right"/>
              <w:rPr>
                <w:rFonts w:ascii="Calibri" w:hAnsi="Calibri"/>
                <w:b/>
                <w:sz w:val="20"/>
              </w:rPr>
            </w:pPr>
            <w:r w:rsidRPr="00B845F4">
              <w:rPr>
                <w:rFonts w:ascii="Calibri" w:hAnsi="Calibri"/>
                <w:b/>
                <w:sz w:val="20"/>
              </w:rPr>
              <w:t>(35.6)</w:t>
            </w:r>
          </w:p>
        </w:tc>
        <w:tc>
          <w:tcPr>
            <w:tcW w:w="481" w:type="pct"/>
            <w:tcBorders>
              <w:left w:val="nil"/>
              <w:right w:val="nil"/>
            </w:tcBorders>
            <w:shd w:val="clear" w:color="auto" w:fill="auto"/>
          </w:tcPr>
          <w:p w14:paraId="73ABF6B4" w14:textId="7DFBB547" w:rsidR="00F6119A" w:rsidRPr="009E1EF1" w:rsidRDefault="00F6119A" w:rsidP="00F6119A">
            <w:pPr>
              <w:jc w:val="right"/>
              <w:rPr>
                <w:rFonts w:ascii="Calibri" w:hAnsi="Calibri"/>
                <w:sz w:val="20"/>
              </w:rPr>
            </w:pPr>
            <w:r>
              <w:rPr>
                <w:rFonts w:ascii="Calibri" w:hAnsi="Calibri"/>
                <w:sz w:val="20"/>
              </w:rPr>
              <w:t>-</w:t>
            </w:r>
          </w:p>
        </w:tc>
      </w:tr>
      <w:tr w:rsidR="00F6119A" w:rsidRPr="00655898" w14:paraId="4CD4ADC0" w14:textId="77777777" w:rsidTr="00F6119A">
        <w:tc>
          <w:tcPr>
            <w:tcW w:w="3672" w:type="pct"/>
            <w:tcBorders>
              <w:top w:val="nil"/>
              <w:left w:val="nil"/>
              <w:right w:val="nil"/>
            </w:tcBorders>
          </w:tcPr>
          <w:p w14:paraId="34F419FD" w14:textId="77777777" w:rsidR="00F6119A" w:rsidRPr="009E1EF1" w:rsidRDefault="00F6119A" w:rsidP="00F6119A">
            <w:pPr>
              <w:ind w:left="-90"/>
              <w:rPr>
                <w:rFonts w:ascii="Calibri" w:hAnsi="Calibri"/>
                <w:sz w:val="20"/>
              </w:rPr>
            </w:pPr>
            <w:r w:rsidRPr="009E1EF1">
              <w:rPr>
                <w:rFonts w:ascii="Calibri" w:hAnsi="Calibri"/>
                <w:sz w:val="20"/>
              </w:rPr>
              <w:t>Financing fees in respect of borrowing facilities</w:t>
            </w:r>
          </w:p>
        </w:tc>
        <w:tc>
          <w:tcPr>
            <w:tcW w:w="363" w:type="pct"/>
            <w:tcBorders>
              <w:top w:val="nil"/>
              <w:left w:val="nil"/>
              <w:right w:val="nil"/>
            </w:tcBorders>
          </w:tcPr>
          <w:p w14:paraId="1395CF3C" w14:textId="6D05BA7A" w:rsidR="00F6119A" w:rsidRPr="009E1EF1" w:rsidRDefault="00F6119A" w:rsidP="00F6119A">
            <w:pPr>
              <w:jc w:val="center"/>
              <w:rPr>
                <w:rFonts w:ascii="Calibri" w:hAnsi="Calibri"/>
                <w:iCs/>
                <w:sz w:val="20"/>
              </w:rPr>
            </w:pPr>
          </w:p>
        </w:tc>
        <w:tc>
          <w:tcPr>
            <w:tcW w:w="484" w:type="pct"/>
            <w:tcBorders>
              <w:top w:val="nil"/>
              <w:left w:val="nil"/>
              <w:right w:val="nil"/>
            </w:tcBorders>
            <w:shd w:val="clear" w:color="auto" w:fill="auto"/>
          </w:tcPr>
          <w:p w14:paraId="753BFFD8" w14:textId="49E45890" w:rsidR="00F6119A" w:rsidRPr="00175698" w:rsidRDefault="00F6119A" w:rsidP="00F6119A">
            <w:pPr>
              <w:jc w:val="right"/>
              <w:rPr>
                <w:rFonts w:ascii="Calibri" w:hAnsi="Calibri"/>
                <w:b/>
                <w:sz w:val="20"/>
              </w:rPr>
            </w:pPr>
            <w:r w:rsidRPr="00B845F4">
              <w:rPr>
                <w:rFonts w:ascii="Calibri" w:hAnsi="Calibri"/>
                <w:b/>
                <w:sz w:val="20"/>
              </w:rPr>
              <w:t>(24.4)</w:t>
            </w:r>
          </w:p>
        </w:tc>
        <w:tc>
          <w:tcPr>
            <w:tcW w:w="481" w:type="pct"/>
            <w:tcBorders>
              <w:top w:val="nil"/>
              <w:left w:val="nil"/>
              <w:right w:val="nil"/>
            </w:tcBorders>
            <w:shd w:val="clear" w:color="auto" w:fill="auto"/>
          </w:tcPr>
          <w:p w14:paraId="19D2F383" w14:textId="77777777" w:rsidR="00F6119A" w:rsidRPr="009E1EF1" w:rsidRDefault="00F6119A" w:rsidP="00F6119A">
            <w:pPr>
              <w:jc w:val="right"/>
              <w:rPr>
                <w:rFonts w:ascii="Calibri" w:hAnsi="Calibri"/>
                <w:sz w:val="20"/>
              </w:rPr>
            </w:pPr>
            <w:r w:rsidRPr="009E1EF1">
              <w:rPr>
                <w:rFonts w:ascii="Calibri" w:hAnsi="Calibri"/>
                <w:sz w:val="20"/>
              </w:rPr>
              <w:t>(0.8)</w:t>
            </w:r>
          </w:p>
        </w:tc>
      </w:tr>
      <w:tr w:rsidR="00F6119A" w:rsidRPr="00655898" w14:paraId="43A09AAA" w14:textId="77777777" w:rsidTr="00F6119A">
        <w:tc>
          <w:tcPr>
            <w:tcW w:w="3672" w:type="pct"/>
            <w:tcBorders>
              <w:top w:val="nil"/>
              <w:left w:val="nil"/>
              <w:right w:val="nil"/>
            </w:tcBorders>
          </w:tcPr>
          <w:p w14:paraId="161A6B54" w14:textId="77777777" w:rsidR="00F6119A" w:rsidRPr="009E1EF1" w:rsidRDefault="00F6119A" w:rsidP="00F6119A">
            <w:pPr>
              <w:ind w:left="-90"/>
              <w:rPr>
                <w:rFonts w:ascii="Calibri" w:hAnsi="Calibri"/>
                <w:sz w:val="20"/>
              </w:rPr>
            </w:pPr>
            <w:r w:rsidRPr="009E1EF1">
              <w:rPr>
                <w:rFonts w:ascii="Calibri" w:hAnsi="Calibri"/>
                <w:sz w:val="20"/>
              </w:rPr>
              <w:t>Purchase of own shares including direct purchase costs</w:t>
            </w:r>
          </w:p>
        </w:tc>
        <w:tc>
          <w:tcPr>
            <w:tcW w:w="363" w:type="pct"/>
            <w:tcBorders>
              <w:top w:val="nil"/>
              <w:left w:val="nil"/>
              <w:right w:val="nil"/>
            </w:tcBorders>
          </w:tcPr>
          <w:p w14:paraId="0E94416C" w14:textId="53EFE03E" w:rsidR="00F6119A" w:rsidRPr="009E1EF1" w:rsidRDefault="00F6119A" w:rsidP="00F6119A">
            <w:pPr>
              <w:jc w:val="center"/>
              <w:rPr>
                <w:rFonts w:ascii="Calibri" w:hAnsi="Calibri"/>
                <w:iCs/>
                <w:sz w:val="20"/>
              </w:rPr>
            </w:pPr>
          </w:p>
        </w:tc>
        <w:tc>
          <w:tcPr>
            <w:tcW w:w="484" w:type="pct"/>
            <w:tcBorders>
              <w:top w:val="nil"/>
              <w:left w:val="nil"/>
              <w:right w:val="nil"/>
            </w:tcBorders>
            <w:shd w:val="clear" w:color="auto" w:fill="auto"/>
          </w:tcPr>
          <w:p w14:paraId="689E7FC8" w14:textId="525DCC88" w:rsidR="00F6119A" w:rsidRPr="00B845F4" w:rsidRDefault="00F6119A" w:rsidP="00F6119A">
            <w:pPr>
              <w:jc w:val="right"/>
              <w:rPr>
                <w:rFonts w:ascii="Calibri" w:hAnsi="Calibri"/>
                <w:b/>
                <w:sz w:val="20"/>
              </w:rPr>
            </w:pPr>
            <w:r w:rsidRPr="00B845F4">
              <w:rPr>
                <w:rFonts w:ascii="Calibri" w:hAnsi="Calibri"/>
                <w:b/>
                <w:sz w:val="20"/>
              </w:rPr>
              <w:t>-</w:t>
            </w:r>
          </w:p>
        </w:tc>
        <w:tc>
          <w:tcPr>
            <w:tcW w:w="481" w:type="pct"/>
            <w:tcBorders>
              <w:top w:val="nil"/>
              <w:left w:val="nil"/>
              <w:right w:val="nil"/>
            </w:tcBorders>
            <w:shd w:val="clear" w:color="auto" w:fill="auto"/>
          </w:tcPr>
          <w:p w14:paraId="23991AA9" w14:textId="77777777" w:rsidR="00F6119A" w:rsidRPr="009E1EF1" w:rsidRDefault="00F6119A" w:rsidP="00F6119A">
            <w:pPr>
              <w:jc w:val="right"/>
              <w:rPr>
                <w:rFonts w:ascii="Calibri" w:hAnsi="Calibri"/>
                <w:sz w:val="20"/>
              </w:rPr>
            </w:pPr>
            <w:r w:rsidRPr="009E1EF1">
              <w:rPr>
                <w:rFonts w:ascii="Calibri" w:hAnsi="Calibri"/>
                <w:sz w:val="20"/>
              </w:rPr>
              <w:t>(86.8)</w:t>
            </w:r>
          </w:p>
        </w:tc>
      </w:tr>
      <w:tr w:rsidR="00F6119A" w:rsidRPr="00655898" w14:paraId="24697E43" w14:textId="77777777" w:rsidTr="00F6119A">
        <w:tc>
          <w:tcPr>
            <w:tcW w:w="3672" w:type="pct"/>
            <w:tcBorders>
              <w:top w:val="single" w:sz="4" w:space="0" w:color="auto"/>
              <w:left w:val="nil"/>
              <w:bottom w:val="single" w:sz="4" w:space="0" w:color="auto"/>
              <w:right w:val="nil"/>
            </w:tcBorders>
          </w:tcPr>
          <w:p w14:paraId="035A3A5D" w14:textId="4F512CEF" w:rsidR="00F6119A" w:rsidRPr="009E1EF1" w:rsidRDefault="00F6119A" w:rsidP="00F6119A">
            <w:pPr>
              <w:ind w:left="-90"/>
              <w:rPr>
                <w:rFonts w:ascii="Calibri" w:hAnsi="Calibri"/>
                <w:sz w:val="20"/>
              </w:rPr>
            </w:pPr>
            <w:r w:rsidRPr="009E1EF1">
              <w:rPr>
                <w:rFonts w:ascii="Calibri" w:hAnsi="Calibri"/>
                <w:b/>
                <w:bCs/>
                <w:sz w:val="20"/>
              </w:rPr>
              <w:t>Net cash used in financing activities</w:t>
            </w:r>
          </w:p>
        </w:tc>
        <w:tc>
          <w:tcPr>
            <w:tcW w:w="363" w:type="pct"/>
            <w:tcBorders>
              <w:top w:val="single" w:sz="4" w:space="0" w:color="auto"/>
              <w:left w:val="nil"/>
              <w:bottom w:val="single" w:sz="4" w:space="0" w:color="auto"/>
              <w:right w:val="nil"/>
            </w:tcBorders>
          </w:tcPr>
          <w:p w14:paraId="377DA3A7" w14:textId="77777777" w:rsidR="00F6119A" w:rsidRPr="009E1EF1" w:rsidRDefault="00F6119A" w:rsidP="00F6119A">
            <w:pPr>
              <w:jc w:val="center"/>
              <w:rPr>
                <w:rFonts w:ascii="Calibri" w:hAnsi="Calibri"/>
                <w:iCs/>
                <w:sz w:val="20"/>
              </w:rPr>
            </w:pPr>
          </w:p>
        </w:tc>
        <w:tc>
          <w:tcPr>
            <w:tcW w:w="484" w:type="pct"/>
            <w:tcBorders>
              <w:top w:val="single" w:sz="4" w:space="0" w:color="auto"/>
              <w:left w:val="nil"/>
              <w:bottom w:val="single" w:sz="4" w:space="0" w:color="auto"/>
              <w:right w:val="nil"/>
            </w:tcBorders>
            <w:shd w:val="clear" w:color="auto" w:fill="auto"/>
          </w:tcPr>
          <w:p w14:paraId="69FC1B67" w14:textId="2039EFBC" w:rsidR="00F6119A" w:rsidRPr="00B845F4" w:rsidRDefault="00F6119A" w:rsidP="00F6119A">
            <w:pPr>
              <w:jc w:val="right"/>
              <w:rPr>
                <w:rFonts w:ascii="Calibri" w:hAnsi="Calibri"/>
                <w:b/>
                <w:sz w:val="20"/>
              </w:rPr>
            </w:pPr>
            <w:r w:rsidRPr="00B845F4">
              <w:rPr>
                <w:rFonts w:ascii="Calibri" w:hAnsi="Calibri"/>
                <w:b/>
                <w:sz w:val="20"/>
              </w:rPr>
              <w:t>(</w:t>
            </w:r>
            <w:r>
              <w:rPr>
                <w:rFonts w:ascii="Calibri" w:hAnsi="Calibri"/>
                <w:b/>
                <w:sz w:val="20"/>
              </w:rPr>
              <w:t>754.8</w:t>
            </w:r>
            <w:r w:rsidRPr="00B845F4">
              <w:rPr>
                <w:rFonts w:ascii="Calibri" w:hAnsi="Calibri"/>
                <w:b/>
                <w:sz w:val="20"/>
              </w:rPr>
              <w:t>)</w:t>
            </w:r>
          </w:p>
        </w:tc>
        <w:tc>
          <w:tcPr>
            <w:tcW w:w="481" w:type="pct"/>
            <w:tcBorders>
              <w:top w:val="single" w:sz="4" w:space="0" w:color="auto"/>
              <w:left w:val="nil"/>
              <w:bottom w:val="single" w:sz="4" w:space="0" w:color="auto"/>
              <w:right w:val="nil"/>
            </w:tcBorders>
            <w:shd w:val="clear" w:color="auto" w:fill="auto"/>
          </w:tcPr>
          <w:p w14:paraId="07B4212D" w14:textId="77777777" w:rsidR="00F6119A" w:rsidRPr="009E1EF1" w:rsidRDefault="00F6119A" w:rsidP="00F6119A">
            <w:pPr>
              <w:jc w:val="right"/>
              <w:rPr>
                <w:rFonts w:ascii="Calibri" w:hAnsi="Calibri"/>
                <w:sz w:val="20"/>
              </w:rPr>
            </w:pPr>
            <w:r w:rsidRPr="009E1EF1">
              <w:rPr>
                <w:rFonts w:ascii="Calibri" w:hAnsi="Calibri"/>
                <w:sz w:val="20"/>
              </w:rPr>
              <w:t>(205.9)</w:t>
            </w:r>
          </w:p>
        </w:tc>
      </w:tr>
      <w:tr w:rsidR="00F6119A" w:rsidRPr="00655898" w14:paraId="1754C2F7" w14:textId="77777777" w:rsidTr="00F6119A">
        <w:trPr>
          <w:trHeight w:val="256"/>
        </w:trPr>
        <w:tc>
          <w:tcPr>
            <w:tcW w:w="3672" w:type="pct"/>
            <w:tcBorders>
              <w:top w:val="single" w:sz="4" w:space="0" w:color="auto"/>
              <w:left w:val="nil"/>
              <w:right w:val="nil"/>
            </w:tcBorders>
          </w:tcPr>
          <w:p w14:paraId="7E1D8BAE" w14:textId="2877740E" w:rsidR="00F6119A" w:rsidRPr="009E1EF1" w:rsidRDefault="00F6119A" w:rsidP="00F6119A">
            <w:pPr>
              <w:ind w:left="-90"/>
              <w:rPr>
                <w:rFonts w:ascii="Calibri" w:hAnsi="Calibri"/>
                <w:b/>
                <w:bCs/>
                <w:sz w:val="20"/>
              </w:rPr>
            </w:pPr>
            <w:r w:rsidRPr="009E1EF1">
              <w:rPr>
                <w:rFonts w:ascii="Calibri" w:hAnsi="Calibri"/>
                <w:b/>
                <w:bCs/>
                <w:sz w:val="20"/>
              </w:rPr>
              <w:t>Net increase</w:t>
            </w:r>
            <w:r w:rsidR="00E60FDE">
              <w:rPr>
                <w:rFonts w:ascii="Calibri" w:hAnsi="Calibri"/>
                <w:b/>
                <w:bCs/>
                <w:sz w:val="20"/>
              </w:rPr>
              <w:t xml:space="preserve"> </w:t>
            </w:r>
            <w:r w:rsidRPr="009E1EF1">
              <w:rPr>
                <w:rFonts w:ascii="Calibri" w:hAnsi="Calibri"/>
                <w:b/>
                <w:bCs/>
                <w:sz w:val="20"/>
              </w:rPr>
              <w:t>/ (decrease) in cash and cash equivalents</w:t>
            </w:r>
          </w:p>
        </w:tc>
        <w:tc>
          <w:tcPr>
            <w:tcW w:w="363" w:type="pct"/>
            <w:tcBorders>
              <w:top w:val="single" w:sz="4" w:space="0" w:color="auto"/>
              <w:left w:val="nil"/>
              <w:right w:val="nil"/>
            </w:tcBorders>
          </w:tcPr>
          <w:p w14:paraId="4E848D05" w14:textId="77777777" w:rsidR="00F6119A" w:rsidRPr="009E1EF1" w:rsidRDefault="00F6119A" w:rsidP="00F6119A">
            <w:pPr>
              <w:jc w:val="center"/>
              <w:rPr>
                <w:rFonts w:ascii="Calibri" w:hAnsi="Calibri"/>
                <w:iCs/>
                <w:sz w:val="20"/>
              </w:rPr>
            </w:pPr>
          </w:p>
        </w:tc>
        <w:tc>
          <w:tcPr>
            <w:tcW w:w="484" w:type="pct"/>
            <w:tcBorders>
              <w:top w:val="single" w:sz="4" w:space="0" w:color="auto"/>
              <w:left w:val="nil"/>
              <w:right w:val="nil"/>
            </w:tcBorders>
            <w:shd w:val="clear" w:color="auto" w:fill="auto"/>
          </w:tcPr>
          <w:p w14:paraId="4E22C791" w14:textId="4AB76E2C" w:rsidR="00F6119A" w:rsidRPr="00B845F4" w:rsidRDefault="00F45D75" w:rsidP="00F6119A">
            <w:pPr>
              <w:jc w:val="right"/>
              <w:rPr>
                <w:rFonts w:ascii="Calibri" w:hAnsi="Calibri"/>
                <w:b/>
                <w:sz w:val="20"/>
              </w:rPr>
            </w:pPr>
            <w:r>
              <w:rPr>
                <w:rFonts w:ascii="Calibri" w:hAnsi="Calibri"/>
                <w:b/>
                <w:sz w:val="20"/>
              </w:rPr>
              <w:t>478.5</w:t>
            </w:r>
          </w:p>
        </w:tc>
        <w:tc>
          <w:tcPr>
            <w:tcW w:w="481" w:type="pct"/>
            <w:tcBorders>
              <w:top w:val="single" w:sz="4" w:space="0" w:color="auto"/>
              <w:left w:val="nil"/>
              <w:right w:val="nil"/>
            </w:tcBorders>
            <w:shd w:val="clear" w:color="auto" w:fill="auto"/>
          </w:tcPr>
          <w:p w14:paraId="274EDBD8" w14:textId="77777777" w:rsidR="00F6119A" w:rsidRPr="009E1EF1" w:rsidRDefault="00F6119A" w:rsidP="00F6119A">
            <w:pPr>
              <w:jc w:val="right"/>
              <w:rPr>
                <w:rFonts w:ascii="Calibri" w:hAnsi="Calibri"/>
                <w:sz w:val="20"/>
              </w:rPr>
            </w:pPr>
            <w:r w:rsidRPr="009E1EF1">
              <w:rPr>
                <w:rFonts w:ascii="Calibri" w:hAnsi="Calibri"/>
                <w:sz w:val="20"/>
              </w:rPr>
              <w:t>(20.7)</w:t>
            </w:r>
          </w:p>
        </w:tc>
      </w:tr>
      <w:tr w:rsidR="00F6119A" w:rsidRPr="00655898" w14:paraId="58BD6008" w14:textId="77777777" w:rsidTr="00F6119A">
        <w:tc>
          <w:tcPr>
            <w:tcW w:w="3672" w:type="pct"/>
            <w:tcBorders>
              <w:top w:val="nil"/>
              <w:left w:val="nil"/>
              <w:right w:val="nil"/>
            </w:tcBorders>
          </w:tcPr>
          <w:p w14:paraId="29C83AE0" w14:textId="77777777" w:rsidR="00F6119A" w:rsidRPr="009E1EF1" w:rsidRDefault="00F6119A" w:rsidP="00F6119A">
            <w:pPr>
              <w:ind w:left="-90"/>
              <w:rPr>
                <w:rFonts w:ascii="Calibri" w:hAnsi="Calibri"/>
                <w:b/>
                <w:bCs/>
                <w:sz w:val="20"/>
              </w:rPr>
            </w:pPr>
            <w:r w:rsidRPr="009E1EF1">
              <w:rPr>
                <w:rFonts w:ascii="Calibri" w:hAnsi="Calibri"/>
                <w:b/>
                <w:bCs/>
                <w:sz w:val="20"/>
              </w:rPr>
              <w:t>Cash and cash equivalents at start of year</w:t>
            </w:r>
          </w:p>
        </w:tc>
        <w:tc>
          <w:tcPr>
            <w:tcW w:w="363" w:type="pct"/>
            <w:tcBorders>
              <w:top w:val="nil"/>
              <w:left w:val="nil"/>
              <w:right w:val="nil"/>
            </w:tcBorders>
          </w:tcPr>
          <w:p w14:paraId="01875F3F" w14:textId="77777777" w:rsidR="00F6119A" w:rsidRPr="009E1EF1" w:rsidRDefault="00F6119A" w:rsidP="00F6119A">
            <w:pPr>
              <w:jc w:val="center"/>
              <w:rPr>
                <w:rFonts w:ascii="Calibri" w:hAnsi="Calibri"/>
                <w:iCs/>
                <w:sz w:val="20"/>
              </w:rPr>
            </w:pPr>
          </w:p>
        </w:tc>
        <w:tc>
          <w:tcPr>
            <w:tcW w:w="484" w:type="pct"/>
            <w:tcBorders>
              <w:top w:val="nil"/>
              <w:left w:val="nil"/>
              <w:right w:val="nil"/>
            </w:tcBorders>
            <w:shd w:val="clear" w:color="auto" w:fill="auto"/>
          </w:tcPr>
          <w:p w14:paraId="415DAC62" w14:textId="63E2DD57" w:rsidR="00F6119A" w:rsidRPr="009E1EF1" w:rsidRDefault="00F6119A" w:rsidP="00F6119A">
            <w:pPr>
              <w:jc w:val="right"/>
              <w:rPr>
                <w:rFonts w:ascii="Calibri" w:hAnsi="Calibri"/>
                <w:b/>
                <w:bCs/>
                <w:sz w:val="20"/>
              </w:rPr>
            </w:pPr>
            <w:r>
              <w:rPr>
                <w:rFonts w:ascii="Calibri" w:hAnsi="Calibri"/>
                <w:b/>
                <w:bCs/>
                <w:sz w:val="20"/>
              </w:rPr>
              <w:t>108.1</w:t>
            </w:r>
          </w:p>
        </w:tc>
        <w:tc>
          <w:tcPr>
            <w:tcW w:w="481" w:type="pct"/>
            <w:tcBorders>
              <w:top w:val="nil"/>
              <w:left w:val="nil"/>
              <w:right w:val="nil"/>
            </w:tcBorders>
            <w:shd w:val="clear" w:color="auto" w:fill="auto"/>
          </w:tcPr>
          <w:p w14:paraId="41AB03CB" w14:textId="77777777" w:rsidR="00F6119A" w:rsidRPr="009E1EF1" w:rsidRDefault="00F6119A" w:rsidP="00F6119A">
            <w:pPr>
              <w:jc w:val="right"/>
              <w:rPr>
                <w:rFonts w:ascii="Calibri" w:hAnsi="Calibri"/>
                <w:sz w:val="20"/>
              </w:rPr>
            </w:pPr>
            <w:r w:rsidRPr="009E1EF1">
              <w:rPr>
                <w:rFonts w:ascii="Calibri" w:hAnsi="Calibri"/>
                <w:sz w:val="20"/>
              </w:rPr>
              <w:t>123.7</w:t>
            </w:r>
          </w:p>
        </w:tc>
      </w:tr>
      <w:tr w:rsidR="00F6119A" w:rsidRPr="00655898" w14:paraId="0943439D" w14:textId="77777777" w:rsidTr="00F6119A">
        <w:tc>
          <w:tcPr>
            <w:tcW w:w="3672" w:type="pct"/>
            <w:tcBorders>
              <w:left w:val="nil"/>
              <w:bottom w:val="single" w:sz="4" w:space="0" w:color="auto"/>
              <w:right w:val="nil"/>
            </w:tcBorders>
          </w:tcPr>
          <w:p w14:paraId="7419F236" w14:textId="4BD619C9" w:rsidR="00F6119A" w:rsidRPr="009E1EF1" w:rsidRDefault="00F6119A" w:rsidP="00F6119A">
            <w:pPr>
              <w:ind w:left="-90"/>
              <w:rPr>
                <w:rFonts w:ascii="Calibri" w:hAnsi="Calibri"/>
                <w:b/>
                <w:sz w:val="20"/>
              </w:rPr>
            </w:pPr>
            <w:r w:rsidRPr="009E1EF1">
              <w:rPr>
                <w:rFonts w:ascii="Calibri" w:hAnsi="Calibri"/>
                <w:b/>
                <w:sz w:val="20"/>
              </w:rPr>
              <w:t>Foreign currency exchange</w:t>
            </w:r>
            <w:r w:rsidR="00E60FDE">
              <w:rPr>
                <w:rFonts w:ascii="Calibri" w:hAnsi="Calibri"/>
                <w:b/>
                <w:sz w:val="20"/>
              </w:rPr>
              <w:t xml:space="preserve"> gain </w:t>
            </w:r>
            <w:r w:rsidRPr="009E1EF1">
              <w:rPr>
                <w:rFonts w:ascii="Calibri" w:hAnsi="Calibri"/>
                <w:b/>
                <w:sz w:val="20"/>
              </w:rPr>
              <w:t>on cash and cash equivalents</w:t>
            </w:r>
          </w:p>
        </w:tc>
        <w:tc>
          <w:tcPr>
            <w:tcW w:w="363" w:type="pct"/>
            <w:tcBorders>
              <w:left w:val="nil"/>
              <w:bottom w:val="single" w:sz="4" w:space="0" w:color="auto"/>
              <w:right w:val="nil"/>
            </w:tcBorders>
          </w:tcPr>
          <w:p w14:paraId="226E039F" w14:textId="77777777" w:rsidR="00F6119A" w:rsidRPr="009E1EF1" w:rsidRDefault="00F6119A" w:rsidP="00F6119A">
            <w:pPr>
              <w:jc w:val="center"/>
              <w:rPr>
                <w:rFonts w:ascii="Calibri" w:hAnsi="Calibri"/>
                <w:iCs/>
                <w:sz w:val="20"/>
              </w:rPr>
            </w:pPr>
          </w:p>
        </w:tc>
        <w:tc>
          <w:tcPr>
            <w:tcW w:w="484" w:type="pct"/>
            <w:tcBorders>
              <w:left w:val="nil"/>
              <w:bottom w:val="single" w:sz="4" w:space="0" w:color="auto"/>
              <w:right w:val="nil"/>
            </w:tcBorders>
            <w:shd w:val="clear" w:color="auto" w:fill="auto"/>
          </w:tcPr>
          <w:p w14:paraId="718DA3EE" w14:textId="6620F222" w:rsidR="00F6119A" w:rsidRPr="00B845F4" w:rsidRDefault="00F45D75" w:rsidP="00F6119A">
            <w:pPr>
              <w:jc w:val="right"/>
              <w:rPr>
                <w:rFonts w:ascii="Calibri" w:hAnsi="Calibri"/>
                <w:b/>
                <w:sz w:val="20"/>
              </w:rPr>
            </w:pPr>
            <w:r>
              <w:rPr>
                <w:rFonts w:ascii="Calibri" w:hAnsi="Calibri"/>
                <w:b/>
                <w:sz w:val="20"/>
              </w:rPr>
              <w:t>16.8</w:t>
            </w:r>
          </w:p>
        </w:tc>
        <w:tc>
          <w:tcPr>
            <w:tcW w:w="481" w:type="pct"/>
            <w:tcBorders>
              <w:left w:val="nil"/>
              <w:bottom w:val="single" w:sz="4" w:space="0" w:color="auto"/>
              <w:right w:val="nil"/>
            </w:tcBorders>
            <w:shd w:val="clear" w:color="auto" w:fill="auto"/>
          </w:tcPr>
          <w:p w14:paraId="61D6D200" w14:textId="77777777" w:rsidR="00F6119A" w:rsidRPr="009E1EF1" w:rsidRDefault="00F6119A" w:rsidP="00F6119A">
            <w:pPr>
              <w:jc w:val="right"/>
              <w:rPr>
                <w:rFonts w:ascii="Calibri" w:hAnsi="Calibri"/>
                <w:sz w:val="20"/>
              </w:rPr>
            </w:pPr>
            <w:r w:rsidRPr="009E1EF1">
              <w:rPr>
                <w:rFonts w:ascii="Calibri" w:hAnsi="Calibri"/>
                <w:sz w:val="20"/>
              </w:rPr>
              <w:t>0.1</w:t>
            </w:r>
          </w:p>
        </w:tc>
      </w:tr>
      <w:tr w:rsidR="00F6119A" w:rsidRPr="00655898" w14:paraId="1467ACD3" w14:textId="77777777" w:rsidTr="00F6119A">
        <w:trPr>
          <w:trHeight w:val="70"/>
        </w:trPr>
        <w:tc>
          <w:tcPr>
            <w:tcW w:w="3672" w:type="pct"/>
            <w:tcBorders>
              <w:top w:val="single" w:sz="4" w:space="0" w:color="auto"/>
              <w:left w:val="nil"/>
              <w:bottom w:val="single" w:sz="4" w:space="0" w:color="auto"/>
              <w:right w:val="nil"/>
            </w:tcBorders>
          </w:tcPr>
          <w:p w14:paraId="47CCCB6E" w14:textId="1BF265B9" w:rsidR="00F6119A" w:rsidRPr="009E1EF1" w:rsidRDefault="00F6119A" w:rsidP="00F6119A">
            <w:pPr>
              <w:ind w:left="-90"/>
              <w:rPr>
                <w:rFonts w:ascii="Calibri" w:hAnsi="Calibri"/>
                <w:b/>
                <w:bCs/>
                <w:sz w:val="20"/>
              </w:rPr>
            </w:pPr>
            <w:r>
              <w:rPr>
                <w:rFonts w:ascii="Calibri" w:hAnsi="Calibri"/>
                <w:b/>
                <w:bCs/>
                <w:sz w:val="20"/>
              </w:rPr>
              <w:t xml:space="preserve">Net </w:t>
            </w:r>
            <w:r w:rsidRPr="009E1EF1">
              <w:rPr>
                <w:rFonts w:ascii="Calibri" w:hAnsi="Calibri"/>
                <w:b/>
                <w:bCs/>
                <w:sz w:val="20"/>
              </w:rPr>
              <w:t>Cash and cash equivalents at end of year</w:t>
            </w:r>
          </w:p>
        </w:tc>
        <w:tc>
          <w:tcPr>
            <w:tcW w:w="363" w:type="pct"/>
            <w:tcBorders>
              <w:top w:val="single" w:sz="4" w:space="0" w:color="auto"/>
              <w:left w:val="nil"/>
              <w:bottom w:val="single" w:sz="4" w:space="0" w:color="auto"/>
              <w:right w:val="nil"/>
            </w:tcBorders>
          </w:tcPr>
          <w:p w14:paraId="16A51541" w14:textId="347A949F" w:rsidR="00F6119A" w:rsidRPr="009E1EF1" w:rsidRDefault="00F6119A" w:rsidP="00F6119A">
            <w:pPr>
              <w:jc w:val="center"/>
              <w:rPr>
                <w:rFonts w:ascii="Calibri" w:hAnsi="Calibri"/>
                <w:iCs/>
                <w:sz w:val="20"/>
              </w:rPr>
            </w:pPr>
            <w:r w:rsidRPr="009E1EF1">
              <w:rPr>
                <w:rFonts w:ascii="Calibri" w:hAnsi="Calibri"/>
                <w:iCs/>
                <w:sz w:val="20"/>
              </w:rPr>
              <w:t>1</w:t>
            </w:r>
            <w:r w:rsidR="003D52E3">
              <w:rPr>
                <w:rFonts w:ascii="Calibri" w:hAnsi="Calibri"/>
                <w:iCs/>
                <w:sz w:val="20"/>
              </w:rPr>
              <w:t>3</w:t>
            </w:r>
          </w:p>
        </w:tc>
        <w:tc>
          <w:tcPr>
            <w:tcW w:w="484" w:type="pct"/>
            <w:tcBorders>
              <w:top w:val="single" w:sz="4" w:space="0" w:color="auto"/>
              <w:left w:val="nil"/>
              <w:bottom w:val="single" w:sz="4" w:space="0" w:color="auto"/>
              <w:right w:val="nil"/>
            </w:tcBorders>
            <w:shd w:val="clear" w:color="auto" w:fill="auto"/>
          </w:tcPr>
          <w:p w14:paraId="562D0D5E" w14:textId="1AF9700A" w:rsidR="00F6119A" w:rsidRPr="00B845F4" w:rsidRDefault="00F6119A" w:rsidP="00F6119A">
            <w:pPr>
              <w:jc w:val="right"/>
              <w:rPr>
                <w:rFonts w:ascii="Calibri" w:hAnsi="Calibri"/>
                <w:b/>
                <w:sz w:val="20"/>
              </w:rPr>
            </w:pPr>
            <w:r w:rsidRPr="00B845F4">
              <w:rPr>
                <w:rFonts w:ascii="Calibri" w:hAnsi="Calibri"/>
                <w:b/>
                <w:sz w:val="20"/>
              </w:rPr>
              <w:t>603.4</w:t>
            </w:r>
          </w:p>
        </w:tc>
        <w:tc>
          <w:tcPr>
            <w:tcW w:w="481" w:type="pct"/>
            <w:tcBorders>
              <w:top w:val="single" w:sz="4" w:space="0" w:color="auto"/>
              <w:left w:val="nil"/>
              <w:bottom w:val="single" w:sz="4" w:space="0" w:color="auto"/>
              <w:right w:val="nil"/>
            </w:tcBorders>
            <w:shd w:val="clear" w:color="auto" w:fill="auto"/>
          </w:tcPr>
          <w:p w14:paraId="1966B62D" w14:textId="6E4BFE01" w:rsidR="00F6119A" w:rsidRPr="009E1EF1" w:rsidRDefault="00F6119A" w:rsidP="00F6119A">
            <w:pPr>
              <w:jc w:val="right"/>
              <w:rPr>
                <w:rFonts w:ascii="Calibri" w:hAnsi="Calibri"/>
                <w:sz w:val="20"/>
              </w:rPr>
            </w:pPr>
            <w:r w:rsidRPr="009E1EF1">
              <w:rPr>
                <w:rFonts w:ascii="Calibri" w:hAnsi="Calibri"/>
                <w:sz w:val="20"/>
              </w:rPr>
              <w:t>103.1</w:t>
            </w:r>
          </w:p>
        </w:tc>
      </w:tr>
      <w:tr w:rsidR="00F6119A" w:rsidRPr="00655898" w14:paraId="61070A05" w14:textId="77777777" w:rsidTr="00F6119A">
        <w:trPr>
          <w:trHeight w:val="70"/>
        </w:trPr>
        <w:tc>
          <w:tcPr>
            <w:tcW w:w="3672" w:type="pct"/>
            <w:tcBorders>
              <w:top w:val="single" w:sz="4" w:space="0" w:color="auto"/>
              <w:left w:val="nil"/>
              <w:bottom w:val="single" w:sz="4" w:space="0" w:color="auto"/>
              <w:right w:val="nil"/>
            </w:tcBorders>
          </w:tcPr>
          <w:p w14:paraId="6D13E2C1" w14:textId="7828849F" w:rsidR="00F6119A" w:rsidRPr="009E1EF1" w:rsidRDefault="00F6119A" w:rsidP="00F6119A">
            <w:pPr>
              <w:ind w:left="-90"/>
              <w:rPr>
                <w:rFonts w:ascii="Calibri" w:hAnsi="Calibri"/>
                <w:b/>
                <w:bCs/>
                <w:sz w:val="20"/>
              </w:rPr>
            </w:pPr>
            <w:r>
              <w:rPr>
                <w:rFonts w:ascii="Calibri" w:hAnsi="Calibri"/>
                <w:b/>
                <w:bCs/>
                <w:sz w:val="20"/>
              </w:rPr>
              <w:t>Bank Overdraft</w:t>
            </w:r>
          </w:p>
        </w:tc>
        <w:tc>
          <w:tcPr>
            <w:tcW w:w="363" w:type="pct"/>
            <w:tcBorders>
              <w:top w:val="single" w:sz="4" w:space="0" w:color="auto"/>
              <w:left w:val="nil"/>
              <w:bottom w:val="single" w:sz="4" w:space="0" w:color="auto"/>
              <w:right w:val="nil"/>
            </w:tcBorders>
          </w:tcPr>
          <w:p w14:paraId="2EEEF71B" w14:textId="77777777" w:rsidR="00F6119A" w:rsidRPr="009E1EF1" w:rsidRDefault="00F6119A" w:rsidP="00F6119A">
            <w:pPr>
              <w:jc w:val="center"/>
              <w:rPr>
                <w:rFonts w:ascii="Calibri" w:hAnsi="Calibri"/>
                <w:iCs/>
                <w:sz w:val="20"/>
              </w:rPr>
            </w:pPr>
          </w:p>
        </w:tc>
        <w:tc>
          <w:tcPr>
            <w:tcW w:w="484" w:type="pct"/>
            <w:tcBorders>
              <w:top w:val="single" w:sz="4" w:space="0" w:color="auto"/>
              <w:left w:val="nil"/>
              <w:bottom w:val="single" w:sz="4" w:space="0" w:color="auto"/>
              <w:right w:val="nil"/>
            </w:tcBorders>
            <w:shd w:val="clear" w:color="auto" w:fill="auto"/>
          </w:tcPr>
          <w:p w14:paraId="208A9D5A" w14:textId="4574C69E" w:rsidR="00F6119A" w:rsidRPr="00B845F4" w:rsidRDefault="00F6119A" w:rsidP="00F6119A">
            <w:pPr>
              <w:jc w:val="right"/>
              <w:rPr>
                <w:rFonts w:ascii="Calibri" w:hAnsi="Calibri"/>
                <w:b/>
                <w:sz w:val="20"/>
              </w:rPr>
            </w:pPr>
            <w:r w:rsidRPr="00B845F4">
              <w:rPr>
                <w:rFonts w:ascii="Calibri" w:hAnsi="Calibri"/>
                <w:b/>
                <w:sz w:val="20"/>
              </w:rPr>
              <w:t>-</w:t>
            </w:r>
          </w:p>
        </w:tc>
        <w:tc>
          <w:tcPr>
            <w:tcW w:w="481" w:type="pct"/>
            <w:tcBorders>
              <w:top w:val="single" w:sz="4" w:space="0" w:color="auto"/>
              <w:left w:val="nil"/>
              <w:bottom w:val="single" w:sz="4" w:space="0" w:color="auto"/>
              <w:right w:val="nil"/>
            </w:tcBorders>
            <w:shd w:val="clear" w:color="auto" w:fill="auto"/>
          </w:tcPr>
          <w:p w14:paraId="00C357AC" w14:textId="0336DF9F" w:rsidR="00F6119A" w:rsidRPr="009E1EF1" w:rsidRDefault="00F6119A" w:rsidP="00F6119A">
            <w:pPr>
              <w:jc w:val="right"/>
              <w:rPr>
                <w:rFonts w:ascii="Calibri" w:hAnsi="Calibri"/>
                <w:sz w:val="20"/>
              </w:rPr>
            </w:pPr>
            <w:r>
              <w:rPr>
                <w:rFonts w:ascii="Calibri" w:hAnsi="Calibri"/>
                <w:sz w:val="20"/>
              </w:rPr>
              <w:t>5.0</w:t>
            </w:r>
          </w:p>
        </w:tc>
      </w:tr>
      <w:tr w:rsidR="00F6119A" w:rsidRPr="00655898" w14:paraId="099D4146" w14:textId="77777777" w:rsidTr="00F6119A">
        <w:trPr>
          <w:trHeight w:val="70"/>
        </w:trPr>
        <w:tc>
          <w:tcPr>
            <w:tcW w:w="3672" w:type="pct"/>
            <w:tcBorders>
              <w:top w:val="single" w:sz="4" w:space="0" w:color="auto"/>
              <w:left w:val="nil"/>
              <w:bottom w:val="single" w:sz="4" w:space="0" w:color="auto"/>
              <w:right w:val="nil"/>
            </w:tcBorders>
          </w:tcPr>
          <w:p w14:paraId="748589F1" w14:textId="77777777" w:rsidR="00F6119A" w:rsidRPr="009E1EF1" w:rsidRDefault="00F6119A" w:rsidP="00F6119A">
            <w:pPr>
              <w:ind w:left="-90"/>
              <w:rPr>
                <w:rFonts w:ascii="Calibri" w:hAnsi="Calibri"/>
                <w:sz w:val="20"/>
              </w:rPr>
            </w:pPr>
            <w:r w:rsidRPr="009E1EF1">
              <w:rPr>
                <w:rFonts w:ascii="Calibri" w:hAnsi="Calibri"/>
                <w:b/>
                <w:bCs/>
                <w:sz w:val="20"/>
              </w:rPr>
              <w:t>Cash and cash equivalents at end of year</w:t>
            </w:r>
          </w:p>
        </w:tc>
        <w:tc>
          <w:tcPr>
            <w:tcW w:w="363" w:type="pct"/>
            <w:tcBorders>
              <w:top w:val="single" w:sz="4" w:space="0" w:color="auto"/>
              <w:left w:val="nil"/>
              <w:bottom w:val="single" w:sz="4" w:space="0" w:color="auto"/>
              <w:right w:val="nil"/>
            </w:tcBorders>
          </w:tcPr>
          <w:p w14:paraId="4209CD53" w14:textId="5DA47964" w:rsidR="00F6119A" w:rsidRPr="009E1EF1" w:rsidRDefault="00F6119A" w:rsidP="00F6119A">
            <w:pPr>
              <w:jc w:val="center"/>
              <w:rPr>
                <w:rFonts w:ascii="Calibri" w:hAnsi="Calibri"/>
                <w:iCs/>
                <w:sz w:val="20"/>
              </w:rPr>
            </w:pPr>
            <w:r w:rsidRPr="009E1EF1">
              <w:rPr>
                <w:rFonts w:ascii="Calibri" w:hAnsi="Calibri"/>
                <w:iCs/>
                <w:sz w:val="20"/>
              </w:rPr>
              <w:t>1</w:t>
            </w:r>
            <w:r w:rsidR="003D52E3">
              <w:rPr>
                <w:rFonts w:ascii="Calibri" w:hAnsi="Calibri"/>
                <w:iCs/>
                <w:sz w:val="20"/>
              </w:rPr>
              <w:t>3</w:t>
            </w:r>
          </w:p>
        </w:tc>
        <w:tc>
          <w:tcPr>
            <w:tcW w:w="484" w:type="pct"/>
            <w:tcBorders>
              <w:top w:val="single" w:sz="4" w:space="0" w:color="auto"/>
              <w:left w:val="nil"/>
              <w:bottom w:val="single" w:sz="4" w:space="0" w:color="auto"/>
              <w:right w:val="nil"/>
            </w:tcBorders>
            <w:shd w:val="clear" w:color="auto" w:fill="auto"/>
          </w:tcPr>
          <w:p w14:paraId="0D16BCDA" w14:textId="7997995E" w:rsidR="00F6119A" w:rsidRPr="00B845F4" w:rsidRDefault="00F6119A" w:rsidP="00F6119A">
            <w:pPr>
              <w:jc w:val="right"/>
              <w:rPr>
                <w:rFonts w:ascii="Calibri" w:hAnsi="Calibri"/>
                <w:b/>
                <w:sz w:val="20"/>
              </w:rPr>
            </w:pPr>
            <w:r w:rsidRPr="00B845F4">
              <w:rPr>
                <w:rFonts w:ascii="Calibri" w:hAnsi="Calibri"/>
                <w:b/>
                <w:sz w:val="20"/>
              </w:rPr>
              <w:t>603.4</w:t>
            </w:r>
          </w:p>
        </w:tc>
        <w:tc>
          <w:tcPr>
            <w:tcW w:w="481" w:type="pct"/>
            <w:tcBorders>
              <w:top w:val="single" w:sz="4" w:space="0" w:color="auto"/>
              <w:left w:val="nil"/>
              <w:bottom w:val="single" w:sz="4" w:space="0" w:color="auto"/>
              <w:right w:val="nil"/>
            </w:tcBorders>
            <w:shd w:val="clear" w:color="auto" w:fill="auto"/>
          </w:tcPr>
          <w:p w14:paraId="3C57A68D" w14:textId="78359A26" w:rsidR="00F6119A" w:rsidRPr="009E1EF1" w:rsidRDefault="00F6119A" w:rsidP="00F6119A">
            <w:pPr>
              <w:jc w:val="right"/>
              <w:rPr>
                <w:rFonts w:ascii="Calibri" w:hAnsi="Calibri"/>
                <w:sz w:val="20"/>
              </w:rPr>
            </w:pPr>
            <w:r w:rsidRPr="009E1EF1">
              <w:rPr>
                <w:rFonts w:ascii="Calibri" w:hAnsi="Calibri"/>
                <w:sz w:val="20"/>
              </w:rPr>
              <w:t>10</w:t>
            </w:r>
            <w:r>
              <w:rPr>
                <w:rFonts w:ascii="Calibri" w:hAnsi="Calibri"/>
                <w:sz w:val="20"/>
              </w:rPr>
              <w:t>8</w:t>
            </w:r>
            <w:r w:rsidRPr="009E1EF1">
              <w:rPr>
                <w:rFonts w:ascii="Calibri" w:hAnsi="Calibri"/>
                <w:sz w:val="20"/>
              </w:rPr>
              <w:t>.1</w:t>
            </w:r>
          </w:p>
        </w:tc>
      </w:tr>
    </w:tbl>
    <w:p w14:paraId="61224AD2" w14:textId="47537584" w:rsidR="00A104D3" w:rsidRPr="009E1EF1" w:rsidRDefault="00907FFA" w:rsidP="00445B55">
      <w:pPr>
        <w:jc w:val="both"/>
        <w:rPr>
          <w:rFonts w:ascii="Calibri" w:hAnsi="Calibri" w:cs="Times New Roman"/>
          <w:sz w:val="20"/>
          <w:szCs w:val="20"/>
        </w:rPr>
      </w:pPr>
      <w:r>
        <w:rPr>
          <w:rFonts w:ascii="Calibri" w:hAnsi="Calibri" w:cs="Times New Roman"/>
          <w:sz w:val="20"/>
          <w:szCs w:val="20"/>
        </w:rPr>
        <w:t>N</w:t>
      </w:r>
      <w:r w:rsidR="006D22DC">
        <w:rPr>
          <w:rFonts w:ascii="Calibri" w:hAnsi="Calibri" w:cs="Times New Roman"/>
          <w:sz w:val="20"/>
          <w:szCs w:val="20"/>
        </w:rPr>
        <w:t>on-cash transactions during the year included an all share Combination with The Stars Group Inc</w:t>
      </w:r>
      <w:r>
        <w:rPr>
          <w:rFonts w:ascii="Calibri" w:hAnsi="Calibri" w:cs="Times New Roman"/>
          <w:sz w:val="20"/>
          <w:szCs w:val="20"/>
        </w:rPr>
        <w:t xml:space="preserve"> (</w:t>
      </w:r>
      <w:r w:rsidR="00A718ED">
        <w:rPr>
          <w:rFonts w:ascii="Calibri" w:hAnsi="Calibri" w:cs="Times New Roman"/>
          <w:sz w:val="20"/>
          <w:szCs w:val="20"/>
        </w:rPr>
        <w:t xml:space="preserve">See </w:t>
      </w:r>
      <w:r>
        <w:rPr>
          <w:rFonts w:ascii="Calibri" w:hAnsi="Calibri" w:cs="Times New Roman"/>
          <w:sz w:val="20"/>
          <w:szCs w:val="20"/>
        </w:rPr>
        <w:t>Note 11)</w:t>
      </w:r>
      <w:r w:rsidR="006D22DC">
        <w:rPr>
          <w:rFonts w:ascii="Calibri" w:hAnsi="Calibri" w:cs="Times New Roman"/>
          <w:sz w:val="20"/>
          <w:szCs w:val="20"/>
        </w:rPr>
        <w:t xml:space="preserve">.  </w:t>
      </w:r>
      <w:bookmarkEnd w:id="26"/>
      <w:bookmarkEnd w:id="27"/>
    </w:p>
    <w:p w14:paraId="7B9D5638" w14:textId="77777777" w:rsidR="0042529A" w:rsidRPr="009E1EF1" w:rsidRDefault="0042529A">
      <w:pPr>
        <w:framePr w:w="10782" w:wrap="auto" w:hAnchor="text"/>
        <w:rPr>
          <w:rFonts w:ascii="Calibri" w:hAnsi="Calibri" w:cs="Times New Roman"/>
          <w:sz w:val="20"/>
          <w:szCs w:val="20"/>
        </w:rPr>
        <w:sectPr w:rsidR="0042529A" w:rsidRPr="009E1EF1" w:rsidSect="00907FFA">
          <w:footerReference w:type="even" r:id="rId17"/>
          <w:type w:val="continuous"/>
          <w:pgSz w:w="11907" w:h="16839" w:code="9"/>
          <w:pgMar w:top="810" w:right="1170" w:bottom="630" w:left="1260" w:header="720" w:footer="720" w:gutter="0"/>
          <w:cols w:space="720"/>
          <w:noEndnote/>
          <w:docGrid w:linePitch="326"/>
        </w:sectPr>
      </w:pPr>
    </w:p>
    <w:p w14:paraId="5E018CD1" w14:textId="7F39AF9B" w:rsidR="0042529A" w:rsidRPr="00445B55" w:rsidRDefault="00B01E57" w:rsidP="00D46C92">
      <w:pPr>
        <w:pStyle w:val="Heading1"/>
        <w:rPr>
          <w:sz w:val="16"/>
          <w:szCs w:val="16"/>
        </w:rPr>
      </w:pPr>
      <w:bookmarkStart w:id="29" w:name="_Hlk56576456"/>
      <w:bookmarkStart w:id="30" w:name="_Toc57023077"/>
      <w:r w:rsidRPr="00445B55">
        <w:rPr>
          <w:sz w:val="16"/>
          <w:szCs w:val="16"/>
        </w:rPr>
        <w:lastRenderedPageBreak/>
        <w:t xml:space="preserve">CONDENSED </w:t>
      </w:r>
      <w:r w:rsidR="006C1554" w:rsidRPr="00445B55">
        <w:rPr>
          <w:sz w:val="16"/>
          <w:szCs w:val="16"/>
        </w:rPr>
        <w:t>C</w:t>
      </w:r>
      <w:r w:rsidR="0042529A" w:rsidRPr="00445B55">
        <w:rPr>
          <w:sz w:val="16"/>
          <w:szCs w:val="16"/>
        </w:rPr>
        <w:t>ONSOLIDATED STATEMENT OF CHANGES IN EQUITY</w:t>
      </w:r>
      <w:bookmarkStart w:id="31" w:name="_Hlk532206584"/>
      <w:bookmarkEnd w:id="29"/>
      <w:bookmarkEnd w:id="30"/>
    </w:p>
    <w:p w14:paraId="7C840C1B" w14:textId="77777777" w:rsidR="0042529A" w:rsidRPr="00445B55" w:rsidRDefault="0097157B">
      <w:pPr>
        <w:rPr>
          <w:rFonts w:ascii="Calibri" w:hAnsi="Calibri" w:cs="Times New Roman"/>
          <w:b/>
          <w:sz w:val="16"/>
          <w:szCs w:val="16"/>
        </w:rPr>
      </w:pPr>
      <w:r w:rsidRPr="00445B55">
        <w:rPr>
          <w:rFonts w:ascii="Calibri" w:hAnsi="Calibri" w:cs="Times New Roman"/>
          <w:b/>
          <w:sz w:val="16"/>
          <w:szCs w:val="16"/>
        </w:rPr>
        <w:t>Year ended 31 D</w:t>
      </w:r>
      <w:r w:rsidR="00833400" w:rsidRPr="00445B55">
        <w:rPr>
          <w:rFonts w:ascii="Calibri" w:hAnsi="Calibri" w:cs="Times New Roman"/>
          <w:b/>
          <w:sz w:val="16"/>
          <w:szCs w:val="16"/>
        </w:rPr>
        <w:t xml:space="preserve">ecember </w:t>
      </w:r>
      <w:r w:rsidR="005E4DE9" w:rsidRPr="00445B55">
        <w:rPr>
          <w:rFonts w:ascii="Calibri" w:hAnsi="Calibri" w:cs="Times New Roman"/>
          <w:b/>
          <w:sz w:val="16"/>
          <w:szCs w:val="16"/>
        </w:rPr>
        <w:t>2020</w:t>
      </w:r>
    </w:p>
    <w:tbl>
      <w:tblPr>
        <w:tblW w:w="5144" w:type="pct"/>
        <w:tblLayout w:type="fixed"/>
        <w:tblLook w:val="0000" w:firstRow="0" w:lastRow="0" w:firstColumn="0" w:lastColumn="0" w:noHBand="0" w:noVBand="0"/>
      </w:tblPr>
      <w:tblGrid>
        <w:gridCol w:w="2978"/>
        <w:gridCol w:w="7"/>
        <w:gridCol w:w="914"/>
        <w:gridCol w:w="910"/>
        <w:gridCol w:w="907"/>
        <w:gridCol w:w="955"/>
        <w:gridCol w:w="869"/>
        <w:gridCol w:w="907"/>
        <w:gridCol w:w="779"/>
        <w:gridCol w:w="852"/>
        <w:gridCol w:w="990"/>
        <w:gridCol w:w="852"/>
        <w:gridCol w:w="849"/>
        <w:gridCol w:w="1134"/>
        <w:gridCol w:w="993"/>
        <w:gridCol w:w="1128"/>
      </w:tblGrid>
      <w:tr w:rsidR="00D54E20" w:rsidRPr="001C5950" w14:paraId="0822DCFD" w14:textId="77777777" w:rsidTr="00F6119A">
        <w:trPr>
          <w:trHeight w:val="1070"/>
        </w:trPr>
        <w:tc>
          <w:tcPr>
            <w:tcW w:w="931" w:type="pct"/>
            <w:gridSpan w:val="2"/>
            <w:tcBorders>
              <w:top w:val="single" w:sz="4" w:space="0" w:color="auto"/>
              <w:bottom w:val="single" w:sz="4" w:space="0" w:color="auto"/>
            </w:tcBorders>
          </w:tcPr>
          <w:p w14:paraId="4EB1F63F" w14:textId="77777777" w:rsidR="00C54EBA" w:rsidRPr="009E1EF1" w:rsidRDefault="00C54EBA" w:rsidP="00C54EBA">
            <w:pPr>
              <w:ind w:left="-108"/>
              <w:rPr>
                <w:rFonts w:ascii="Calibri" w:hAnsi="Calibri" w:cs="Times New Roman"/>
                <w:sz w:val="16"/>
                <w:szCs w:val="16"/>
              </w:rPr>
            </w:pPr>
          </w:p>
          <w:p w14:paraId="1C40A0A3" w14:textId="77777777" w:rsidR="00C54EBA" w:rsidRPr="009E1EF1" w:rsidRDefault="00C54EBA" w:rsidP="00C54EBA">
            <w:pPr>
              <w:ind w:left="-108"/>
              <w:rPr>
                <w:rFonts w:ascii="Calibri" w:hAnsi="Calibri" w:cs="Times New Roman"/>
                <w:sz w:val="16"/>
                <w:szCs w:val="16"/>
              </w:rPr>
            </w:pPr>
          </w:p>
          <w:p w14:paraId="765F4735" w14:textId="77777777" w:rsidR="00C54EBA" w:rsidRPr="009E1EF1" w:rsidRDefault="00C54EBA" w:rsidP="00C54EBA">
            <w:pPr>
              <w:ind w:left="-108"/>
              <w:rPr>
                <w:rFonts w:ascii="Calibri" w:hAnsi="Calibri" w:cs="Times New Roman"/>
                <w:sz w:val="16"/>
                <w:szCs w:val="16"/>
              </w:rPr>
            </w:pPr>
          </w:p>
          <w:p w14:paraId="403BACB9" w14:textId="77777777" w:rsidR="00C54EBA" w:rsidRPr="009E1EF1" w:rsidRDefault="00C54EBA" w:rsidP="00C54EBA">
            <w:pPr>
              <w:ind w:left="-108"/>
              <w:rPr>
                <w:rFonts w:ascii="Calibri" w:hAnsi="Calibri" w:cs="Times New Roman"/>
                <w:sz w:val="16"/>
                <w:szCs w:val="16"/>
              </w:rPr>
            </w:pPr>
          </w:p>
          <w:p w14:paraId="4C5E0169" w14:textId="77777777" w:rsidR="00C54EBA" w:rsidRPr="009E1EF1" w:rsidRDefault="00C54EBA" w:rsidP="00C54EBA">
            <w:pPr>
              <w:ind w:left="-108"/>
              <w:rPr>
                <w:rFonts w:ascii="Calibri" w:hAnsi="Calibri" w:cs="Times New Roman"/>
                <w:sz w:val="16"/>
                <w:szCs w:val="16"/>
              </w:rPr>
            </w:pPr>
          </w:p>
          <w:p w14:paraId="4D68E891" w14:textId="77777777" w:rsidR="00C54EBA" w:rsidRPr="009E1EF1" w:rsidRDefault="00C54EBA" w:rsidP="00C54EBA">
            <w:pPr>
              <w:ind w:left="-108"/>
              <w:rPr>
                <w:rFonts w:ascii="Calibri" w:hAnsi="Calibri" w:cs="Times New Roman"/>
                <w:sz w:val="16"/>
                <w:szCs w:val="16"/>
              </w:rPr>
            </w:pPr>
          </w:p>
        </w:tc>
        <w:tc>
          <w:tcPr>
            <w:tcW w:w="285" w:type="pct"/>
            <w:tcBorders>
              <w:top w:val="single" w:sz="4" w:space="0" w:color="auto"/>
              <w:bottom w:val="single" w:sz="4" w:space="0" w:color="auto"/>
            </w:tcBorders>
          </w:tcPr>
          <w:p w14:paraId="500A6D06" w14:textId="77777777" w:rsidR="00D54E20" w:rsidRDefault="00D54E20" w:rsidP="00D54E20">
            <w:pPr>
              <w:jc w:val="right"/>
              <w:rPr>
                <w:rFonts w:ascii="Calibri" w:hAnsi="Calibri" w:cs="Times New Roman"/>
                <w:b/>
                <w:bCs/>
                <w:i/>
                <w:sz w:val="16"/>
                <w:szCs w:val="16"/>
              </w:rPr>
            </w:pPr>
          </w:p>
          <w:p w14:paraId="22534E57" w14:textId="487F2064" w:rsidR="00C54EBA" w:rsidRPr="009E1EF1" w:rsidRDefault="00C54EBA" w:rsidP="00D54E20">
            <w:pPr>
              <w:jc w:val="right"/>
              <w:rPr>
                <w:rFonts w:ascii="Calibri" w:hAnsi="Calibri" w:cs="Times New Roman"/>
                <w:b/>
                <w:bCs/>
                <w:i/>
                <w:sz w:val="16"/>
                <w:szCs w:val="16"/>
              </w:rPr>
            </w:pPr>
            <w:r w:rsidRPr="009E1EF1">
              <w:rPr>
                <w:rFonts w:ascii="Calibri" w:hAnsi="Calibri" w:cs="Times New Roman"/>
                <w:b/>
                <w:bCs/>
                <w:i/>
                <w:sz w:val="16"/>
                <w:szCs w:val="16"/>
              </w:rPr>
              <w:t>Number of ordinary</w:t>
            </w:r>
          </w:p>
          <w:p w14:paraId="70F12237" w14:textId="77777777" w:rsidR="00C54EBA" w:rsidRPr="009E1EF1" w:rsidRDefault="00C54EBA" w:rsidP="00D54E20">
            <w:pPr>
              <w:jc w:val="right"/>
              <w:rPr>
                <w:rFonts w:ascii="Calibri" w:hAnsi="Calibri" w:cs="Times New Roman"/>
                <w:b/>
                <w:bCs/>
                <w:i/>
                <w:sz w:val="16"/>
                <w:szCs w:val="16"/>
              </w:rPr>
            </w:pPr>
            <w:r w:rsidRPr="009E1EF1">
              <w:rPr>
                <w:rFonts w:ascii="Calibri" w:hAnsi="Calibri" w:cs="Times New Roman"/>
                <w:b/>
                <w:bCs/>
                <w:i/>
                <w:sz w:val="16"/>
                <w:szCs w:val="16"/>
              </w:rPr>
              <w:t xml:space="preserve"> shares in</w:t>
            </w:r>
          </w:p>
          <w:p w14:paraId="6DBA842D"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i/>
                <w:sz w:val="16"/>
                <w:szCs w:val="16"/>
              </w:rPr>
              <w:t xml:space="preserve"> issu</w:t>
            </w:r>
            <w:r w:rsidRPr="009E1EF1">
              <w:rPr>
                <w:rFonts w:ascii="Calibri" w:hAnsi="Calibri" w:cs="Times New Roman"/>
                <w:b/>
                <w:bCs/>
                <w:sz w:val="16"/>
                <w:szCs w:val="16"/>
              </w:rPr>
              <w:t>e</w:t>
            </w:r>
          </w:p>
          <w:p w14:paraId="5ACF9CF9" w14:textId="77777777" w:rsidR="00C54EBA" w:rsidRDefault="00C54EBA" w:rsidP="00D54E20">
            <w:pPr>
              <w:jc w:val="right"/>
              <w:rPr>
                <w:rFonts w:ascii="Calibri" w:hAnsi="Calibri" w:cs="Times New Roman"/>
                <w:b/>
                <w:bCs/>
                <w:i/>
                <w:sz w:val="16"/>
                <w:szCs w:val="16"/>
              </w:rPr>
            </w:pPr>
            <w:r w:rsidRPr="009E1EF1">
              <w:rPr>
                <w:rFonts w:ascii="Calibri" w:hAnsi="Calibri" w:cs="Times New Roman"/>
                <w:b/>
                <w:bCs/>
                <w:i/>
                <w:sz w:val="16"/>
                <w:szCs w:val="16"/>
              </w:rPr>
              <w:t>millions</w:t>
            </w:r>
          </w:p>
          <w:p w14:paraId="276D9747" w14:textId="61510C3A" w:rsidR="00D54E20" w:rsidRPr="009E1EF1" w:rsidRDefault="00D54E20" w:rsidP="00D54E20">
            <w:pPr>
              <w:jc w:val="right"/>
              <w:rPr>
                <w:rFonts w:ascii="Calibri" w:hAnsi="Calibri" w:cs="Times New Roman"/>
                <w:i/>
                <w:sz w:val="16"/>
                <w:szCs w:val="16"/>
              </w:rPr>
            </w:pPr>
            <w:r>
              <w:rPr>
                <w:rFonts w:ascii="Calibri" w:hAnsi="Calibri" w:cs="Times New Roman"/>
                <w:i/>
                <w:sz w:val="16"/>
                <w:szCs w:val="16"/>
              </w:rPr>
              <w:t>#</w:t>
            </w:r>
          </w:p>
        </w:tc>
        <w:tc>
          <w:tcPr>
            <w:tcW w:w="284" w:type="pct"/>
            <w:tcBorders>
              <w:top w:val="single" w:sz="4" w:space="0" w:color="auto"/>
              <w:bottom w:val="single" w:sz="4" w:space="0" w:color="auto"/>
            </w:tcBorders>
          </w:tcPr>
          <w:p w14:paraId="677F373D" w14:textId="77777777" w:rsidR="00D54E20" w:rsidRDefault="00645021" w:rsidP="00D54E20">
            <w:pPr>
              <w:jc w:val="right"/>
              <w:rPr>
                <w:rFonts w:ascii="Calibri" w:hAnsi="Calibri" w:cs="Times New Roman"/>
                <w:b/>
                <w:bCs/>
                <w:sz w:val="16"/>
                <w:szCs w:val="16"/>
              </w:rPr>
            </w:pPr>
            <w:r>
              <w:rPr>
                <w:rFonts w:ascii="Calibri" w:hAnsi="Calibri" w:cs="Times New Roman"/>
                <w:b/>
                <w:bCs/>
                <w:sz w:val="16"/>
                <w:szCs w:val="16"/>
              </w:rPr>
              <w:t xml:space="preserve">   </w:t>
            </w:r>
          </w:p>
          <w:p w14:paraId="71E710DF" w14:textId="77777777" w:rsidR="00D54E20" w:rsidRDefault="00D54E20" w:rsidP="00D54E20">
            <w:pPr>
              <w:jc w:val="right"/>
              <w:rPr>
                <w:rFonts w:ascii="Calibri" w:hAnsi="Calibri" w:cs="Times New Roman"/>
                <w:b/>
                <w:bCs/>
                <w:sz w:val="16"/>
                <w:szCs w:val="16"/>
              </w:rPr>
            </w:pPr>
          </w:p>
          <w:p w14:paraId="73DF263F" w14:textId="1677182C" w:rsidR="00C54EBA" w:rsidRPr="009E1EF1" w:rsidRDefault="00645021" w:rsidP="00D54E20">
            <w:pPr>
              <w:jc w:val="right"/>
              <w:rPr>
                <w:rFonts w:ascii="Calibri" w:hAnsi="Calibri" w:cs="Times New Roman"/>
                <w:b/>
                <w:bCs/>
                <w:sz w:val="16"/>
                <w:szCs w:val="16"/>
              </w:rPr>
            </w:pPr>
            <w:r>
              <w:rPr>
                <w:rFonts w:ascii="Calibri" w:hAnsi="Calibri" w:cs="Times New Roman"/>
                <w:b/>
                <w:bCs/>
                <w:sz w:val="16"/>
                <w:szCs w:val="16"/>
              </w:rPr>
              <w:t>I</w:t>
            </w:r>
            <w:r w:rsidR="00C54EBA" w:rsidRPr="009E1EF1">
              <w:rPr>
                <w:rFonts w:ascii="Calibri" w:hAnsi="Calibri" w:cs="Times New Roman"/>
                <w:b/>
                <w:bCs/>
                <w:sz w:val="16"/>
                <w:szCs w:val="16"/>
              </w:rPr>
              <w:t>ssued</w:t>
            </w:r>
          </w:p>
          <w:p w14:paraId="52CB4070"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 xml:space="preserve"> share</w:t>
            </w:r>
          </w:p>
          <w:p w14:paraId="5A73E4C6"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 xml:space="preserve"> capital and share premium</w:t>
            </w:r>
          </w:p>
          <w:p w14:paraId="2B1C62D6" w14:textId="77777777" w:rsidR="00C54EBA" w:rsidRPr="009E1EF1" w:rsidRDefault="00C54EBA" w:rsidP="00D54E20">
            <w:pPr>
              <w:jc w:val="right"/>
              <w:rPr>
                <w:rFonts w:ascii="Calibri" w:hAnsi="Calibri" w:cs="Times New Roman"/>
                <w:sz w:val="16"/>
                <w:szCs w:val="16"/>
              </w:rPr>
            </w:pPr>
            <w:r w:rsidRPr="009E1EF1">
              <w:rPr>
                <w:rFonts w:ascii="Calibri" w:hAnsi="Calibri" w:cs="Times New Roman"/>
                <w:b/>
                <w:bCs/>
                <w:sz w:val="16"/>
                <w:szCs w:val="16"/>
              </w:rPr>
              <w:t>£m</w:t>
            </w:r>
          </w:p>
        </w:tc>
        <w:tc>
          <w:tcPr>
            <w:tcW w:w="283" w:type="pct"/>
            <w:tcBorders>
              <w:top w:val="single" w:sz="4" w:space="0" w:color="auto"/>
              <w:bottom w:val="single" w:sz="4" w:space="0" w:color="auto"/>
            </w:tcBorders>
          </w:tcPr>
          <w:p w14:paraId="7B087C96" w14:textId="77777777" w:rsidR="00C54EBA" w:rsidRPr="009E1EF1" w:rsidRDefault="00C54EBA" w:rsidP="00D54E20">
            <w:pPr>
              <w:jc w:val="right"/>
              <w:rPr>
                <w:rFonts w:ascii="Calibri" w:hAnsi="Calibri"/>
                <w:b/>
                <w:bCs/>
                <w:sz w:val="16"/>
                <w:szCs w:val="16"/>
              </w:rPr>
            </w:pPr>
          </w:p>
          <w:p w14:paraId="0FA08653" w14:textId="77777777" w:rsidR="00C54EBA" w:rsidRPr="009E1EF1" w:rsidRDefault="00C54EBA" w:rsidP="00D54E20">
            <w:pPr>
              <w:jc w:val="right"/>
              <w:rPr>
                <w:rFonts w:ascii="Calibri" w:hAnsi="Calibri"/>
                <w:b/>
                <w:bCs/>
                <w:sz w:val="16"/>
                <w:szCs w:val="16"/>
              </w:rPr>
            </w:pPr>
          </w:p>
          <w:p w14:paraId="1C4DCD23" w14:textId="77777777" w:rsidR="00C54EBA" w:rsidRPr="009E1EF1" w:rsidRDefault="00C54EBA" w:rsidP="00D54E20">
            <w:pPr>
              <w:jc w:val="right"/>
              <w:rPr>
                <w:rFonts w:ascii="Calibri" w:hAnsi="Calibri"/>
                <w:b/>
                <w:bCs/>
                <w:sz w:val="16"/>
                <w:szCs w:val="16"/>
              </w:rPr>
            </w:pPr>
          </w:p>
          <w:p w14:paraId="02FBAA72" w14:textId="77777777" w:rsidR="00D54E20" w:rsidRDefault="00D54E20" w:rsidP="00D54E20">
            <w:pPr>
              <w:jc w:val="right"/>
              <w:rPr>
                <w:rFonts w:ascii="Calibri" w:hAnsi="Calibri"/>
                <w:b/>
                <w:bCs/>
                <w:sz w:val="16"/>
                <w:szCs w:val="16"/>
              </w:rPr>
            </w:pPr>
          </w:p>
          <w:p w14:paraId="5A668307" w14:textId="77777777" w:rsidR="00D54E20" w:rsidRDefault="00D54E20" w:rsidP="00D54E20">
            <w:pPr>
              <w:jc w:val="right"/>
              <w:rPr>
                <w:rFonts w:ascii="Calibri" w:hAnsi="Calibri"/>
                <w:b/>
                <w:bCs/>
                <w:sz w:val="16"/>
                <w:szCs w:val="16"/>
              </w:rPr>
            </w:pPr>
          </w:p>
          <w:p w14:paraId="1A249FDF" w14:textId="0BC68845" w:rsidR="00C54EBA" w:rsidRPr="009E1EF1" w:rsidRDefault="00D54E20" w:rsidP="00D54E20">
            <w:pPr>
              <w:jc w:val="right"/>
              <w:rPr>
                <w:rFonts w:ascii="Calibri" w:hAnsi="Calibri"/>
                <w:b/>
                <w:bCs/>
                <w:sz w:val="16"/>
                <w:szCs w:val="16"/>
              </w:rPr>
            </w:pPr>
            <w:r>
              <w:rPr>
                <w:rFonts w:ascii="Calibri" w:hAnsi="Calibri"/>
                <w:b/>
                <w:bCs/>
                <w:sz w:val="16"/>
                <w:szCs w:val="16"/>
              </w:rPr>
              <w:t>M</w:t>
            </w:r>
            <w:r w:rsidR="00C54EBA" w:rsidRPr="009E1EF1">
              <w:rPr>
                <w:rFonts w:ascii="Calibri" w:hAnsi="Calibri"/>
                <w:b/>
                <w:bCs/>
                <w:sz w:val="16"/>
                <w:szCs w:val="16"/>
              </w:rPr>
              <w:t>erger</w:t>
            </w:r>
          </w:p>
          <w:p w14:paraId="0A15FE90" w14:textId="77777777" w:rsidR="00C54EBA" w:rsidRPr="009E1EF1" w:rsidRDefault="00C54EBA" w:rsidP="00D54E20">
            <w:pPr>
              <w:jc w:val="right"/>
              <w:rPr>
                <w:rFonts w:ascii="Calibri" w:hAnsi="Calibri"/>
                <w:sz w:val="18"/>
                <w:szCs w:val="18"/>
              </w:rPr>
            </w:pPr>
            <w:r w:rsidRPr="009E1EF1">
              <w:rPr>
                <w:rFonts w:ascii="Calibri" w:hAnsi="Calibri"/>
                <w:b/>
                <w:bCs/>
                <w:sz w:val="16"/>
                <w:szCs w:val="16"/>
              </w:rPr>
              <w:t xml:space="preserve"> reserve</w:t>
            </w:r>
          </w:p>
          <w:p w14:paraId="08D397E8" w14:textId="77777777" w:rsidR="00C54EBA" w:rsidRPr="009E1EF1" w:rsidRDefault="00C54EBA" w:rsidP="00D54E20">
            <w:pPr>
              <w:jc w:val="right"/>
              <w:rPr>
                <w:rFonts w:ascii="Calibri" w:hAnsi="Calibri" w:cs="Times New Roman"/>
                <w:b/>
                <w:bCs/>
                <w:sz w:val="16"/>
                <w:szCs w:val="16"/>
              </w:rPr>
            </w:pPr>
            <w:r w:rsidRPr="009E1EF1">
              <w:rPr>
                <w:rFonts w:ascii="Calibri" w:hAnsi="Calibri"/>
                <w:b/>
                <w:bCs/>
                <w:sz w:val="16"/>
                <w:szCs w:val="16"/>
              </w:rPr>
              <w:t>£m</w:t>
            </w:r>
          </w:p>
        </w:tc>
        <w:tc>
          <w:tcPr>
            <w:tcW w:w="298" w:type="pct"/>
            <w:tcBorders>
              <w:top w:val="single" w:sz="4" w:space="0" w:color="auto"/>
              <w:bottom w:val="single" w:sz="4" w:space="0" w:color="auto"/>
            </w:tcBorders>
          </w:tcPr>
          <w:p w14:paraId="02FAF693" w14:textId="77777777" w:rsidR="00D54E20" w:rsidRDefault="00D54E20" w:rsidP="00D54E20">
            <w:pPr>
              <w:jc w:val="right"/>
              <w:rPr>
                <w:rFonts w:ascii="Calibri" w:hAnsi="Calibri" w:cs="Times New Roman"/>
                <w:b/>
                <w:bCs/>
                <w:sz w:val="16"/>
                <w:szCs w:val="16"/>
              </w:rPr>
            </w:pPr>
          </w:p>
          <w:p w14:paraId="7441C448" w14:textId="77777777" w:rsidR="00D54E20" w:rsidRDefault="00D54E20" w:rsidP="00D54E20">
            <w:pPr>
              <w:jc w:val="right"/>
              <w:rPr>
                <w:rFonts w:ascii="Calibri" w:hAnsi="Calibri" w:cs="Times New Roman"/>
                <w:b/>
                <w:bCs/>
                <w:sz w:val="16"/>
                <w:szCs w:val="16"/>
              </w:rPr>
            </w:pPr>
          </w:p>
          <w:p w14:paraId="0D22F4F6" w14:textId="77777777" w:rsidR="00D54E20" w:rsidRDefault="00D54E20" w:rsidP="00D54E20">
            <w:pPr>
              <w:jc w:val="right"/>
              <w:rPr>
                <w:rFonts w:ascii="Calibri" w:hAnsi="Calibri" w:cs="Times New Roman"/>
                <w:b/>
                <w:bCs/>
                <w:sz w:val="16"/>
                <w:szCs w:val="16"/>
              </w:rPr>
            </w:pPr>
          </w:p>
          <w:p w14:paraId="3C8FD962" w14:textId="1A14057B"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Foreign</w:t>
            </w:r>
          </w:p>
          <w:p w14:paraId="759355D3"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 xml:space="preserve"> exchange translation</w:t>
            </w:r>
          </w:p>
          <w:p w14:paraId="305063FC" w14:textId="77777777" w:rsidR="00C54EBA" w:rsidRPr="009E1EF1" w:rsidRDefault="00C54EBA" w:rsidP="00D54E20">
            <w:pPr>
              <w:jc w:val="right"/>
              <w:rPr>
                <w:rFonts w:ascii="Calibri" w:hAnsi="Calibri" w:cs="Times New Roman"/>
                <w:sz w:val="18"/>
                <w:szCs w:val="18"/>
              </w:rPr>
            </w:pPr>
            <w:r w:rsidRPr="009E1EF1">
              <w:rPr>
                <w:rFonts w:ascii="Calibri" w:hAnsi="Calibri" w:cs="Times New Roman"/>
                <w:b/>
                <w:bCs/>
                <w:sz w:val="16"/>
                <w:szCs w:val="16"/>
              </w:rPr>
              <w:t xml:space="preserve"> reserve</w:t>
            </w:r>
          </w:p>
          <w:p w14:paraId="1718766B" w14:textId="77777777" w:rsidR="00C54EBA" w:rsidRPr="009E1EF1" w:rsidRDefault="00C54EBA" w:rsidP="00D54E20">
            <w:pPr>
              <w:jc w:val="right"/>
              <w:rPr>
                <w:rFonts w:ascii="Calibri" w:hAnsi="Calibri" w:cs="Times New Roman"/>
                <w:sz w:val="16"/>
                <w:szCs w:val="16"/>
              </w:rPr>
            </w:pPr>
            <w:r w:rsidRPr="009E1EF1">
              <w:rPr>
                <w:rFonts w:ascii="Calibri" w:hAnsi="Calibri" w:cs="Times New Roman"/>
                <w:b/>
                <w:bCs/>
                <w:sz w:val="16"/>
                <w:szCs w:val="16"/>
              </w:rPr>
              <w:t>£m</w:t>
            </w:r>
          </w:p>
        </w:tc>
        <w:tc>
          <w:tcPr>
            <w:tcW w:w="271" w:type="pct"/>
            <w:tcBorders>
              <w:top w:val="single" w:sz="4" w:space="0" w:color="auto"/>
              <w:bottom w:val="single" w:sz="4" w:space="0" w:color="auto"/>
            </w:tcBorders>
          </w:tcPr>
          <w:p w14:paraId="20839F5F" w14:textId="77777777" w:rsidR="00C54EBA" w:rsidRPr="009E1EF1" w:rsidRDefault="00C54EBA" w:rsidP="00D54E20">
            <w:pPr>
              <w:jc w:val="right"/>
              <w:rPr>
                <w:rFonts w:ascii="Calibri" w:hAnsi="Calibri" w:cs="Times New Roman"/>
                <w:b/>
                <w:bCs/>
                <w:sz w:val="16"/>
                <w:szCs w:val="16"/>
              </w:rPr>
            </w:pPr>
          </w:p>
          <w:p w14:paraId="7485B156" w14:textId="77777777" w:rsidR="00C54EBA" w:rsidRPr="009E1EF1" w:rsidRDefault="00C54EBA" w:rsidP="00D54E20">
            <w:pPr>
              <w:jc w:val="right"/>
              <w:rPr>
                <w:rFonts w:ascii="Calibri" w:hAnsi="Calibri" w:cs="Times New Roman"/>
                <w:b/>
                <w:bCs/>
                <w:sz w:val="16"/>
                <w:szCs w:val="16"/>
              </w:rPr>
            </w:pPr>
          </w:p>
          <w:p w14:paraId="5809A73A" w14:textId="77777777" w:rsidR="00D54E20" w:rsidRDefault="00D54E20" w:rsidP="00D54E20">
            <w:pPr>
              <w:jc w:val="right"/>
              <w:rPr>
                <w:rFonts w:ascii="Calibri" w:hAnsi="Calibri" w:cs="Times New Roman"/>
                <w:b/>
                <w:bCs/>
                <w:sz w:val="16"/>
                <w:szCs w:val="16"/>
              </w:rPr>
            </w:pPr>
          </w:p>
          <w:p w14:paraId="7E6C3128" w14:textId="77777777" w:rsidR="00D54E20" w:rsidRDefault="00D54E20" w:rsidP="00D54E20">
            <w:pPr>
              <w:jc w:val="right"/>
              <w:rPr>
                <w:rFonts w:ascii="Calibri" w:hAnsi="Calibri" w:cs="Times New Roman"/>
                <w:b/>
                <w:bCs/>
                <w:sz w:val="16"/>
                <w:szCs w:val="16"/>
              </w:rPr>
            </w:pPr>
          </w:p>
          <w:p w14:paraId="2A977E15" w14:textId="05613CF5" w:rsidR="00C54EBA" w:rsidRPr="009E1EF1" w:rsidRDefault="00D54E20" w:rsidP="00D54E20">
            <w:pPr>
              <w:jc w:val="right"/>
              <w:rPr>
                <w:rFonts w:ascii="Calibri" w:hAnsi="Calibri" w:cs="Times New Roman"/>
                <w:b/>
                <w:bCs/>
                <w:sz w:val="16"/>
                <w:szCs w:val="16"/>
              </w:rPr>
            </w:pPr>
            <w:r>
              <w:rPr>
                <w:rFonts w:ascii="Calibri" w:hAnsi="Calibri" w:cs="Times New Roman"/>
                <w:b/>
                <w:bCs/>
                <w:sz w:val="16"/>
                <w:szCs w:val="16"/>
              </w:rPr>
              <w:t>C</w:t>
            </w:r>
            <w:r w:rsidR="00C54EBA" w:rsidRPr="009E1EF1">
              <w:rPr>
                <w:rFonts w:ascii="Calibri" w:hAnsi="Calibri" w:cs="Times New Roman"/>
                <w:b/>
                <w:bCs/>
                <w:sz w:val="16"/>
                <w:szCs w:val="16"/>
              </w:rPr>
              <w:t>ash flow hedge reserve</w:t>
            </w:r>
          </w:p>
          <w:p w14:paraId="10CCB822" w14:textId="77777777" w:rsidR="00C54EBA" w:rsidRPr="009E1EF1" w:rsidRDefault="00C54EBA" w:rsidP="00D54E20">
            <w:pPr>
              <w:jc w:val="right"/>
              <w:rPr>
                <w:rFonts w:ascii="Calibri" w:hAnsi="Calibri" w:cs="Times New Roman"/>
                <w:sz w:val="16"/>
                <w:szCs w:val="16"/>
              </w:rPr>
            </w:pPr>
            <w:r w:rsidRPr="009E1EF1">
              <w:rPr>
                <w:rFonts w:ascii="Calibri" w:hAnsi="Calibri" w:cs="Times New Roman"/>
                <w:b/>
                <w:bCs/>
                <w:sz w:val="16"/>
                <w:szCs w:val="16"/>
              </w:rPr>
              <w:t>£m</w:t>
            </w:r>
          </w:p>
        </w:tc>
        <w:tc>
          <w:tcPr>
            <w:tcW w:w="283" w:type="pct"/>
            <w:tcBorders>
              <w:top w:val="single" w:sz="4" w:space="0" w:color="auto"/>
              <w:bottom w:val="single" w:sz="4" w:space="0" w:color="auto"/>
            </w:tcBorders>
          </w:tcPr>
          <w:p w14:paraId="18C0B54A" w14:textId="77777777" w:rsidR="00C54EBA" w:rsidRPr="009E1EF1" w:rsidRDefault="00C54EBA" w:rsidP="00D54E20">
            <w:pPr>
              <w:jc w:val="right"/>
              <w:rPr>
                <w:rFonts w:ascii="Calibri" w:hAnsi="Calibri"/>
                <w:b/>
                <w:bCs/>
                <w:sz w:val="16"/>
                <w:szCs w:val="16"/>
              </w:rPr>
            </w:pPr>
          </w:p>
          <w:p w14:paraId="33F78F8E" w14:textId="77777777" w:rsidR="00C54EBA" w:rsidRPr="009E1EF1" w:rsidRDefault="00C54EBA" w:rsidP="00D54E20">
            <w:pPr>
              <w:jc w:val="right"/>
              <w:rPr>
                <w:rFonts w:ascii="Calibri" w:hAnsi="Calibri"/>
                <w:b/>
                <w:bCs/>
                <w:sz w:val="16"/>
                <w:szCs w:val="16"/>
              </w:rPr>
            </w:pPr>
          </w:p>
          <w:p w14:paraId="6EDA75EC" w14:textId="77777777" w:rsidR="00D54E20" w:rsidRDefault="00D54E20" w:rsidP="00D54E20">
            <w:pPr>
              <w:jc w:val="right"/>
              <w:rPr>
                <w:rFonts w:ascii="Calibri" w:hAnsi="Calibri"/>
                <w:b/>
                <w:bCs/>
                <w:sz w:val="16"/>
                <w:szCs w:val="16"/>
              </w:rPr>
            </w:pPr>
          </w:p>
          <w:p w14:paraId="42F97714" w14:textId="77777777" w:rsidR="00D54E20" w:rsidRDefault="00D54E20" w:rsidP="00D54E20">
            <w:pPr>
              <w:jc w:val="right"/>
              <w:rPr>
                <w:rFonts w:ascii="Calibri" w:hAnsi="Calibri"/>
                <w:b/>
                <w:bCs/>
                <w:sz w:val="16"/>
                <w:szCs w:val="16"/>
              </w:rPr>
            </w:pPr>
          </w:p>
          <w:p w14:paraId="532E3578" w14:textId="4DEAC7A2" w:rsidR="00C54EBA" w:rsidRPr="009E1EF1" w:rsidRDefault="00C54EBA" w:rsidP="00D54E20">
            <w:pPr>
              <w:jc w:val="right"/>
              <w:rPr>
                <w:rFonts w:ascii="Calibri" w:hAnsi="Calibri"/>
                <w:b/>
                <w:bCs/>
                <w:sz w:val="16"/>
                <w:szCs w:val="16"/>
              </w:rPr>
            </w:pPr>
            <w:r w:rsidRPr="009E1EF1">
              <w:rPr>
                <w:rFonts w:ascii="Calibri" w:hAnsi="Calibri"/>
                <w:b/>
                <w:bCs/>
                <w:sz w:val="16"/>
                <w:szCs w:val="16"/>
              </w:rPr>
              <w:t>Financial assets at FVOCI</w:t>
            </w:r>
          </w:p>
          <w:p w14:paraId="2EC62BF0" w14:textId="77777777" w:rsidR="00C54EBA" w:rsidRPr="009E1EF1" w:rsidRDefault="00C54EBA" w:rsidP="00D54E20">
            <w:pPr>
              <w:jc w:val="right"/>
              <w:rPr>
                <w:rFonts w:ascii="Calibri" w:hAnsi="Calibri" w:cs="Times New Roman"/>
                <w:b/>
                <w:bCs/>
                <w:sz w:val="16"/>
                <w:szCs w:val="16"/>
              </w:rPr>
            </w:pPr>
            <w:r w:rsidRPr="009E1EF1">
              <w:rPr>
                <w:rFonts w:ascii="Calibri" w:hAnsi="Calibri"/>
                <w:b/>
                <w:bCs/>
                <w:sz w:val="16"/>
                <w:szCs w:val="16"/>
              </w:rPr>
              <w:t>£m</w:t>
            </w:r>
          </w:p>
        </w:tc>
        <w:tc>
          <w:tcPr>
            <w:tcW w:w="243" w:type="pct"/>
            <w:tcBorders>
              <w:top w:val="single" w:sz="4" w:space="0" w:color="auto"/>
              <w:bottom w:val="single" w:sz="4" w:space="0" w:color="auto"/>
            </w:tcBorders>
          </w:tcPr>
          <w:p w14:paraId="03906CE2" w14:textId="77777777" w:rsidR="00C54EBA" w:rsidRPr="009E1EF1" w:rsidRDefault="00C54EBA" w:rsidP="00D54E20">
            <w:pPr>
              <w:jc w:val="right"/>
              <w:rPr>
                <w:rFonts w:ascii="Calibri" w:hAnsi="Calibri" w:cs="Times New Roman"/>
                <w:b/>
                <w:bCs/>
                <w:sz w:val="16"/>
                <w:szCs w:val="16"/>
              </w:rPr>
            </w:pPr>
          </w:p>
          <w:p w14:paraId="56ADD3A5" w14:textId="77777777" w:rsidR="00C54EBA" w:rsidRPr="009E1EF1" w:rsidRDefault="00C54EBA" w:rsidP="00D54E20">
            <w:pPr>
              <w:jc w:val="right"/>
              <w:rPr>
                <w:rFonts w:ascii="Calibri" w:hAnsi="Calibri" w:cs="Times New Roman"/>
                <w:b/>
                <w:bCs/>
                <w:sz w:val="16"/>
                <w:szCs w:val="16"/>
              </w:rPr>
            </w:pPr>
          </w:p>
          <w:p w14:paraId="7CCD8089" w14:textId="77777777" w:rsidR="00D54E20" w:rsidRDefault="00D54E20" w:rsidP="00D54E20">
            <w:pPr>
              <w:jc w:val="right"/>
              <w:rPr>
                <w:rFonts w:ascii="Calibri" w:hAnsi="Calibri" w:cs="Times New Roman"/>
                <w:b/>
                <w:bCs/>
                <w:sz w:val="16"/>
                <w:szCs w:val="16"/>
              </w:rPr>
            </w:pPr>
          </w:p>
          <w:p w14:paraId="7C312940" w14:textId="77777777" w:rsidR="00D54E20" w:rsidRDefault="00D54E20" w:rsidP="00D54E20">
            <w:pPr>
              <w:jc w:val="right"/>
              <w:rPr>
                <w:rFonts w:ascii="Calibri" w:hAnsi="Calibri" w:cs="Times New Roman"/>
                <w:b/>
                <w:bCs/>
                <w:sz w:val="16"/>
                <w:szCs w:val="16"/>
              </w:rPr>
            </w:pPr>
          </w:p>
          <w:p w14:paraId="304AEF18" w14:textId="77777777" w:rsidR="00D54E20" w:rsidRDefault="00D54E20" w:rsidP="00D54E20">
            <w:pPr>
              <w:jc w:val="right"/>
              <w:rPr>
                <w:rFonts w:ascii="Calibri" w:hAnsi="Calibri" w:cs="Times New Roman"/>
                <w:b/>
                <w:bCs/>
                <w:sz w:val="16"/>
                <w:szCs w:val="16"/>
              </w:rPr>
            </w:pPr>
          </w:p>
          <w:p w14:paraId="4753D56A" w14:textId="050873B1"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Other</w:t>
            </w:r>
          </w:p>
          <w:p w14:paraId="762F2270" w14:textId="4726C2BD"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reserves</w:t>
            </w:r>
          </w:p>
          <w:p w14:paraId="09492837"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£m</w:t>
            </w:r>
          </w:p>
        </w:tc>
        <w:tc>
          <w:tcPr>
            <w:tcW w:w="266" w:type="pct"/>
            <w:tcBorders>
              <w:top w:val="single" w:sz="4" w:space="0" w:color="auto"/>
              <w:bottom w:val="single" w:sz="4" w:space="0" w:color="auto"/>
            </w:tcBorders>
          </w:tcPr>
          <w:p w14:paraId="56986D77" w14:textId="77777777" w:rsidR="00C54EBA" w:rsidRPr="009E1EF1" w:rsidRDefault="00C54EBA" w:rsidP="00D54E20">
            <w:pPr>
              <w:jc w:val="right"/>
              <w:rPr>
                <w:rFonts w:ascii="Calibri" w:hAnsi="Calibri" w:cs="Times New Roman"/>
                <w:b/>
                <w:bCs/>
                <w:sz w:val="16"/>
                <w:szCs w:val="16"/>
              </w:rPr>
            </w:pPr>
          </w:p>
          <w:p w14:paraId="30AC63DF" w14:textId="77777777" w:rsidR="00C54EBA" w:rsidRPr="009E1EF1" w:rsidRDefault="00C54EBA" w:rsidP="00D54E20">
            <w:pPr>
              <w:jc w:val="right"/>
              <w:rPr>
                <w:rFonts w:ascii="Calibri" w:hAnsi="Calibri" w:cs="Times New Roman"/>
                <w:b/>
                <w:bCs/>
                <w:sz w:val="16"/>
                <w:szCs w:val="16"/>
              </w:rPr>
            </w:pPr>
          </w:p>
          <w:p w14:paraId="23FBFBF3" w14:textId="77777777" w:rsidR="00D54E20" w:rsidRDefault="00D54E20" w:rsidP="00D54E20">
            <w:pPr>
              <w:jc w:val="right"/>
              <w:rPr>
                <w:rFonts w:ascii="Calibri" w:hAnsi="Calibri" w:cs="Times New Roman"/>
                <w:b/>
                <w:bCs/>
                <w:sz w:val="16"/>
                <w:szCs w:val="16"/>
              </w:rPr>
            </w:pPr>
          </w:p>
          <w:p w14:paraId="663933F6" w14:textId="77777777" w:rsidR="00D54E20" w:rsidRDefault="00D54E20" w:rsidP="00D54E20">
            <w:pPr>
              <w:jc w:val="right"/>
              <w:rPr>
                <w:rFonts w:ascii="Calibri" w:hAnsi="Calibri" w:cs="Times New Roman"/>
                <w:b/>
                <w:bCs/>
                <w:sz w:val="16"/>
                <w:szCs w:val="16"/>
              </w:rPr>
            </w:pPr>
          </w:p>
          <w:p w14:paraId="69905565" w14:textId="77777777" w:rsidR="00D54E20" w:rsidRDefault="00D54E20" w:rsidP="00D54E20">
            <w:pPr>
              <w:jc w:val="right"/>
              <w:rPr>
                <w:rFonts w:ascii="Calibri" w:hAnsi="Calibri" w:cs="Times New Roman"/>
                <w:b/>
                <w:bCs/>
                <w:sz w:val="16"/>
                <w:szCs w:val="16"/>
              </w:rPr>
            </w:pPr>
          </w:p>
          <w:p w14:paraId="6C36DBF5" w14:textId="3B8B4985"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Treasury</w:t>
            </w:r>
          </w:p>
          <w:p w14:paraId="0FA12B4F"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 xml:space="preserve"> shares</w:t>
            </w:r>
          </w:p>
          <w:p w14:paraId="35073F5B" w14:textId="77777777" w:rsidR="00C54EBA" w:rsidRPr="009E1EF1" w:rsidRDefault="00C54EBA" w:rsidP="00D54E20">
            <w:pPr>
              <w:jc w:val="right"/>
              <w:rPr>
                <w:rFonts w:ascii="Calibri" w:hAnsi="Calibri" w:cs="Times New Roman"/>
                <w:sz w:val="16"/>
                <w:szCs w:val="16"/>
              </w:rPr>
            </w:pPr>
            <w:r w:rsidRPr="009E1EF1">
              <w:rPr>
                <w:rFonts w:ascii="Calibri" w:hAnsi="Calibri" w:cs="Times New Roman"/>
                <w:b/>
                <w:bCs/>
                <w:sz w:val="16"/>
                <w:szCs w:val="16"/>
              </w:rPr>
              <w:t>£m</w:t>
            </w:r>
          </w:p>
        </w:tc>
        <w:tc>
          <w:tcPr>
            <w:tcW w:w="309" w:type="pct"/>
            <w:tcBorders>
              <w:top w:val="single" w:sz="4" w:space="0" w:color="auto"/>
              <w:bottom w:val="single" w:sz="4" w:space="0" w:color="auto"/>
            </w:tcBorders>
          </w:tcPr>
          <w:p w14:paraId="2CF10057" w14:textId="77777777" w:rsidR="00D54E20" w:rsidRDefault="00D54E20" w:rsidP="00D54E20">
            <w:pPr>
              <w:jc w:val="right"/>
              <w:rPr>
                <w:rFonts w:ascii="Calibri" w:hAnsi="Calibri" w:cs="Times New Roman"/>
                <w:b/>
                <w:bCs/>
                <w:sz w:val="16"/>
                <w:szCs w:val="16"/>
              </w:rPr>
            </w:pPr>
          </w:p>
          <w:p w14:paraId="7C8276DB" w14:textId="77777777" w:rsidR="00D54E20" w:rsidRDefault="00D54E20" w:rsidP="00D54E20">
            <w:pPr>
              <w:jc w:val="right"/>
              <w:rPr>
                <w:rFonts w:ascii="Calibri" w:hAnsi="Calibri" w:cs="Times New Roman"/>
                <w:b/>
                <w:bCs/>
                <w:sz w:val="16"/>
                <w:szCs w:val="16"/>
              </w:rPr>
            </w:pPr>
          </w:p>
          <w:p w14:paraId="6AD9EC87" w14:textId="34A6C28D"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Shares</w:t>
            </w:r>
          </w:p>
          <w:p w14:paraId="3EA61BA3" w14:textId="0E726184"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 xml:space="preserve"> held by employee benefit trust</w:t>
            </w:r>
          </w:p>
          <w:p w14:paraId="057F1994" w14:textId="77777777" w:rsidR="00C54EBA" w:rsidRPr="009E1EF1" w:rsidRDefault="00C54EBA" w:rsidP="00D54E20">
            <w:pPr>
              <w:jc w:val="right"/>
              <w:rPr>
                <w:rFonts w:ascii="Calibri" w:hAnsi="Calibri" w:cs="Times New Roman"/>
                <w:sz w:val="16"/>
                <w:szCs w:val="16"/>
              </w:rPr>
            </w:pPr>
            <w:r w:rsidRPr="009E1EF1">
              <w:rPr>
                <w:rFonts w:ascii="Calibri" w:hAnsi="Calibri" w:cs="Times New Roman"/>
                <w:b/>
                <w:bCs/>
                <w:sz w:val="16"/>
                <w:szCs w:val="16"/>
              </w:rPr>
              <w:t>£m</w:t>
            </w:r>
          </w:p>
        </w:tc>
        <w:tc>
          <w:tcPr>
            <w:tcW w:w="266" w:type="pct"/>
            <w:tcBorders>
              <w:top w:val="single" w:sz="4" w:space="0" w:color="auto"/>
              <w:bottom w:val="single" w:sz="4" w:space="0" w:color="auto"/>
            </w:tcBorders>
          </w:tcPr>
          <w:p w14:paraId="460195C9" w14:textId="77777777" w:rsidR="00D54E20" w:rsidRDefault="00D54E20" w:rsidP="00D54E20">
            <w:pPr>
              <w:jc w:val="right"/>
              <w:rPr>
                <w:rFonts w:ascii="Calibri" w:hAnsi="Calibri" w:cs="Times New Roman"/>
                <w:b/>
                <w:bCs/>
                <w:sz w:val="16"/>
                <w:szCs w:val="16"/>
              </w:rPr>
            </w:pPr>
          </w:p>
          <w:p w14:paraId="11B01E3B" w14:textId="77777777" w:rsidR="00D54E20" w:rsidRDefault="00D54E20" w:rsidP="00D54E20">
            <w:pPr>
              <w:jc w:val="right"/>
              <w:rPr>
                <w:rFonts w:ascii="Calibri" w:hAnsi="Calibri" w:cs="Times New Roman"/>
                <w:b/>
                <w:bCs/>
                <w:sz w:val="16"/>
                <w:szCs w:val="16"/>
              </w:rPr>
            </w:pPr>
          </w:p>
          <w:p w14:paraId="705F6724" w14:textId="77777777" w:rsidR="00D54E20" w:rsidRDefault="00D54E20" w:rsidP="00D54E20">
            <w:pPr>
              <w:jc w:val="right"/>
              <w:rPr>
                <w:rFonts w:ascii="Calibri" w:hAnsi="Calibri" w:cs="Times New Roman"/>
                <w:b/>
                <w:bCs/>
                <w:sz w:val="16"/>
                <w:szCs w:val="16"/>
              </w:rPr>
            </w:pPr>
          </w:p>
          <w:p w14:paraId="1E82D071" w14:textId="2C8473E8"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Share-</w:t>
            </w:r>
          </w:p>
          <w:p w14:paraId="1B8340C4"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based</w:t>
            </w:r>
          </w:p>
          <w:p w14:paraId="15585E25"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 xml:space="preserve"> payment</w:t>
            </w:r>
          </w:p>
          <w:p w14:paraId="7A207B18"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 xml:space="preserve"> reserve</w:t>
            </w:r>
          </w:p>
          <w:p w14:paraId="4B1F36C3" w14:textId="77777777" w:rsidR="00C54EBA" w:rsidRPr="009E1EF1" w:rsidRDefault="00C54EBA" w:rsidP="00D54E20">
            <w:pPr>
              <w:jc w:val="right"/>
              <w:rPr>
                <w:rFonts w:ascii="Calibri" w:hAnsi="Calibri" w:cs="Times New Roman"/>
                <w:sz w:val="16"/>
                <w:szCs w:val="16"/>
              </w:rPr>
            </w:pPr>
            <w:r w:rsidRPr="009E1EF1">
              <w:rPr>
                <w:rFonts w:ascii="Calibri" w:hAnsi="Calibri" w:cs="Times New Roman"/>
                <w:b/>
                <w:bCs/>
                <w:sz w:val="16"/>
                <w:szCs w:val="16"/>
              </w:rPr>
              <w:t>£m</w:t>
            </w:r>
          </w:p>
        </w:tc>
        <w:tc>
          <w:tcPr>
            <w:tcW w:w="265" w:type="pct"/>
            <w:tcBorders>
              <w:top w:val="single" w:sz="4" w:space="0" w:color="auto"/>
              <w:bottom w:val="single" w:sz="4" w:space="0" w:color="auto"/>
            </w:tcBorders>
          </w:tcPr>
          <w:p w14:paraId="56DD7E1C" w14:textId="77777777" w:rsidR="00D54E20" w:rsidRDefault="00D54E20" w:rsidP="00D54E20">
            <w:pPr>
              <w:jc w:val="right"/>
              <w:rPr>
                <w:rFonts w:ascii="Calibri" w:hAnsi="Calibri" w:cs="Times New Roman"/>
                <w:b/>
                <w:bCs/>
                <w:sz w:val="16"/>
                <w:szCs w:val="16"/>
              </w:rPr>
            </w:pPr>
          </w:p>
          <w:p w14:paraId="33F48EC3" w14:textId="77777777" w:rsidR="00D54E20" w:rsidRDefault="00D54E20" w:rsidP="00D54E20">
            <w:pPr>
              <w:jc w:val="right"/>
              <w:rPr>
                <w:rFonts w:ascii="Calibri" w:hAnsi="Calibri" w:cs="Times New Roman"/>
                <w:b/>
                <w:bCs/>
                <w:sz w:val="16"/>
                <w:szCs w:val="16"/>
              </w:rPr>
            </w:pPr>
          </w:p>
          <w:p w14:paraId="01E3ADAA" w14:textId="77777777" w:rsidR="00D54E20" w:rsidRDefault="00D54E20" w:rsidP="00D54E20">
            <w:pPr>
              <w:jc w:val="right"/>
              <w:rPr>
                <w:rFonts w:ascii="Calibri" w:hAnsi="Calibri" w:cs="Times New Roman"/>
                <w:b/>
                <w:bCs/>
                <w:sz w:val="16"/>
                <w:szCs w:val="16"/>
              </w:rPr>
            </w:pPr>
          </w:p>
          <w:p w14:paraId="195CAB3D" w14:textId="77777777" w:rsidR="00D54E20" w:rsidRDefault="00D54E20" w:rsidP="00D54E20">
            <w:pPr>
              <w:jc w:val="right"/>
              <w:rPr>
                <w:rFonts w:ascii="Calibri" w:hAnsi="Calibri" w:cs="Times New Roman"/>
                <w:b/>
                <w:bCs/>
                <w:sz w:val="16"/>
                <w:szCs w:val="16"/>
              </w:rPr>
            </w:pPr>
          </w:p>
          <w:p w14:paraId="1D2A1869" w14:textId="77777777" w:rsidR="00D54E20" w:rsidRDefault="00D54E20" w:rsidP="00D54E20">
            <w:pPr>
              <w:jc w:val="right"/>
              <w:rPr>
                <w:rFonts w:ascii="Calibri" w:hAnsi="Calibri" w:cs="Times New Roman"/>
                <w:b/>
                <w:bCs/>
                <w:sz w:val="16"/>
                <w:szCs w:val="16"/>
              </w:rPr>
            </w:pPr>
          </w:p>
          <w:p w14:paraId="3DD6B8D5" w14:textId="13221270"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Retained</w:t>
            </w:r>
          </w:p>
          <w:p w14:paraId="717DA9BA"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 xml:space="preserve"> earnings</w:t>
            </w:r>
          </w:p>
          <w:p w14:paraId="7CE5496A" w14:textId="77777777" w:rsidR="00C54EBA" w:rsidRPr="009E1EF1" w:rsidRDefault="00C54EBA" w:rsidP="00D54E20">
            <w:pPr>
              <w:jc w:val="right"/>
              <w:rPr>
                <w:rFonts w:ascii="Calibri" w:hAnsi="Calibri" w:cs="Times New Roman"/>
                <w:sz w:val="16"/>
                <w:szCs w:val="16"/>
              </w:rPr>
            </w:pPr>
            <w:r w:rsidRPr="009E1EF1">
              <w:rPr>
                <w:rFonts w:ascii="Calibri" w:hAnsi="Calibri" w:cs="Times New Roman"/>
                <w:b/>
                <w:bCs/>
                <w:sz w:val="16"/>
                <w:szCs w:val="16"/>
              </w:rPr>
              <w:t>£m</w:t>
            </w:r>
          </w:p>
        </w:tc>
        <w:tc>
          <w:tcPr>
            <w:tcW w:w="354" w:type="pct"/>
            <w:tcBorders>
              <w:top w:val="single" w:sz="4" w:space="0" w:color="auto"/>
              <w:bottom w:val="single" w:sz="4" w:space="0" w:color="auto"/>
            </w:tcBorders>
          </w:tcPr>
          <w:p w14:paraId="1523B16A"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Total</w:t>
            </w:r>
          </w:p>
          <w:p w14:paraId="1559F3C5" w14:textId="3CEB7571"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 xml:space="preserve"> </w:t>
            </w:r>
            <w:r w:rsidR="00D54E20" w:rsidRPr="009E1EF1">
              <w:rPr>
                <w:rFonts w:ascii="Calibri" w:hAnsi="Calibri" w:cs="Times New Roman"/>
                <w:b/>
                <w:bCs/>
                <w:sz w:val="16"/>
                <w:szCs w:val="16"/>
              </w:rPr>
              <w:t>E</w:t>
            </w:r>
            <w:r w:rsidRPr="009E1EF1">
              <w:rPr>
                <w:rFonts w:ascii="Calibri" w:hAnsi="Calibri" w:cs="Times New Roman"/>
                <w:b/>
                <w:bCs/>
                <w:sz w:val="16"/>
                <w:szCs w:val="16"/>
              </w:rPr>
              <w:t>quity</w:t>
            </w:r>
            <w:r w:rsidR="00D54E20">
              <w:rPr>
                <w:rFonts w:ascii="Calibri" w:hAnsi="Calibri" w:cs="Times New Roman"/>
                <w:b/>
                <w:bCs/>
                <w:sz w:val="16"/>
                <w:szCs w:val="16"/>
              </w:rPr>
              <w:t xml:space="preserve"> attributable to shareholders of the Company</w:t>
            </w:r>
          </w:p>
          <w:p w14:paraId="36E99240"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£m</w:t>
            </w:r>
          </w:p>
        </w:tc>
        <w:tc>
          <w:tcPr>
            <w:tcW w:w="310" w:type="pct"/>
            <w:tcBorders>
              <w:top w:val="single" w:sz="4" w:space="0" w:color="auto"/>
              <w:bottom w:val="single" w:sz="4" w:space="0" w:color="auto"/>
            </w:tcBorders>
          </w:tcPr>
          <w:p w14:paraId="399C783E" w14:textId="77777777" w:rsidR="00C54EBA" w:rsidRPr="009E1EF1" w:rsidRDefault="00C54EBA" w:rsidP="00D54E20">
            <w:pPr>
              <w:jc w:val="right"/>
              <w:rPr>
                <w:rFonts w:ascii="Calibri" w:hAnsi="Calibri" w:cs="Times New Roman"/>
                <w:b/>
                <w:bCs/>
                <w:sz w:val="16"/>
                <w:szCs w:val="16"/>
              </w:rPr>
            </w:pPr>
          </w:p>
          <w:p w14:paraId="4106B358" w14:textId="77777777" w:rsidR="00C54EBA" w:rsidRPr="009E1EF1" w:rsidRDefault="00C54EBA" w:rsidP="00D54E20">
            <w:pPr>
              <w:jc w:val="right"/>
              <w:rPr>
                <w:rFonts w:ascii="Calibri" w:hAnsi="Calibri" w:cs="Times New Roman"/>
                <w:b/>
                <w:bCs/>
                <w:sz w:val="16"/>
                <w:szCs w:val="16"/>
              </w:rPr>
            </w:pPr>
          </w:p>
          <w:p w14:paraId="441A638E" w14:textId="77777777" w:rsidR="00D54E20" w:rsidRDefault="00D54E20" w:rsidP="00D54E20">
            <w:pPr>
              <w:jc w:val="right"/>
              <w:rPr>
                <w:rFonts w:ascii="Calibri" w:hAnsi="Calibri" w:cs="Times New Roman"/>
                <w:b/>
                <w:bCs/>
                <w:sz w:val="16"/>
                <w:szCs w:val="16"/>
              </w:rPr>
            </w:pPr>
          </w:p>
          <w:p w14:paraId="57ED22A1" w14:textId="77777777" w:rsidR="00D54E20" w:rsidRDefault="00D54E20" w:rsidP="00D54E20">
            <w:pPr>
              <w:jc w:val="right"/>
              <w:rPr>
                <w:rFonts w:ascii="Calibri" w:hAnsi="Calibri" w:cs="Times New Roman"/>
                <w:b/>
                <w:bCs/>
                <w:sz w:val="16"/>
                <w:szCs w:val="16"/>
              </w:rPr>
            </w:pPr>
          </w:p>
          <w:p w14:paraId="391B1575" w14:textId="436A167A"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Non-controlling interest</w:t>
            </w:r>
          </w:p>
          <w:p w14:paraId="5F12F5DB"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£m</w:t>
            </w:r>
          </w:p>
        </w:tc>
        <w:tc>
          <w:tcPr>
            <w:tcW w:w="352" w:type="pct"/>
            <w:tcBorders>
              <w:top w:val="single" w:sz="4" w:space="0" w:color="auto"/>
              <w:bottom w:val="single" w:sz="4" w:space="0" w:color="auto"/>
            </w:tcBorders>
          </w:tcPr>
          <w:p w14:paraId="1C9EAD7D" w14:textId="77777777" w:rsidR="00D54E20" w:rsidRDefault="00D54E20" w:rsidP="00D54E20">
            <w:pPr>
              <w:jc w:val="right"/>
              <w:rPr>
                <w:rFonts w:ascii="Calibri" w:hAnsi="Calibri" w:cs="Times New Roman"/>
                <w:b/>
                <w:bCs/>
                <w:sz w:val="16"/>
                <w:szCs w:val="16"/>
              </w:rPr>
            </w:pPr>
          </w:p>
          <w:p w14:paraId="726BB874" w14:textId="77777777" w:rsidR="00D54E20" w:rsidRDefault="00D54E20" w:rsidP="00D54E20">
            <w:pPr>
              <w:jc w:val="right"/>
              <w:rPr>
                <w:rFonts w:ascii="Calibri" w:hAnsi="Calibri" w:cs="Times New Roman"/>
                <w:b/>
                <w:bCs/>
                <w:sz w:val="16"/>
                <w:szCs w:val="16"/>
              </w:rPr>
            </w:pPr>
          </w:p>
          <w:p w14:paraId="1D37D26D" w14:textId="77777777" w:rsidR="00D54E20" w:rsidRDefault="00D54E20" w:rsidP="00D54E20">
            <w:pPr>
              <w:jc w:val="right"/>
              <w:rPr>
                <w:rFonts w:ascii="Calibri" w:hAnsi="Calibri" w:cs="Times New Roman"/>
                <w:b/>
                <w:bCs/>
                <w:sz w:val="16"/>
                <w:szCs w:val="16"/>
              </w:rPr>
            </w:pPr>
          </w:p>
          <w:p w14:paraId="6119B2A1" w14:textId="77777777" w:rsidR="00D30196" w:rsidRDefault="00D30196" w:rsidP="00D54E20">
            <w:pPr>
              <w:jc w:val="right"/>
              <w:rPr>
                <w:rFonts w:ascii="Calibri" w:hAnsi="Calibri" w:cs="Times New Roman"/>
                <w:b/>
                <w:bCs/>
                <w:sz w:val="16"/>
                <w:szCs w:val="16"/>
              </w:rPr>
            </w:pPr>
          </w:p>
          <w:p w14:paraId="78BB9E6A" w14:textId="77777777" w:rsidR="00D30196" w:rsidRDefault="00D30196" w:rsidP="00D54E20">
            <w:pPr>
              <w:jc w:val="right"/>
              <w:rPr>
                <w:rFonts w:ascii="Calibri" w:hAnsi="Calibri" w:cs="Times New Roman"/>
                <w:b/>
                <w:bCs/>
                <w:sz w:val="16"/>
                <w:szCs w:val="16"/>
              </w:rPr>
            </w:pPr>
          </w:p>
          <w:p w14:paraId="7074B0DC" w14:textId="77777777" w:rsidR="00D30196" w:rsidRDefault="00D30196" w:rsidP="00D54E20">
            <w:pPr>
              <w:jc w:val="right"/>
              <w:rPr>
                <w:rFonts w:ascii="Calibri" w:hAnsi="Calibri" w:cs="Times New Roman"/>
                <w:b/>
                <w:bCs/>
                <w:sz w:val="16"/>
                <w:szCs w:val="16"/>
              </w:rPr>
            </w:pPr>
          </w:p>
          <w:p w14:paraId="7C9A0C34" w14:textId="50B95167" w:rsidR="00C54EBA" w:rsidRPr="009E1EF1" w:rsidRDefault="003F48FC" w:rsidP="00D54E20">
            <w:pPr>
              <w:jc w:val="right"/>
              <w:rPr>
                <w:rFonts w:ascii="Calibri" w:hAnsi="Calibri" w:cs="Times New Roman"/>
                <w:b/>
                <w:bCs/>
                <w:sz w:val="16"/>
                <w:szCs w:val="16"/>
              </w:rPr>
            </w:pPr>
            <w:r>
              <w:rPr>
                <w:rFonts w:ascii="Calibri" w:hAnsi="Calibri" w:cs="Times New Roman"/>
                <w:b/>
                <w:bCs/>
                <w:sz w:val="16"/>
                <w:szCs w:val="16"/>
              </w:rPr>
              <w:t>Total Equity</w:t>
            </w:r>
          </w:p>
          <w:p w14:paraId="3CD3103E" w14:textId="77777777" w:rsidR="00C54EBA" w:rsidRPr="009E1EF1" w:rsidRDefault="00C54EBA" w:rsidP="00D54E20">
            <w:pPr>
              <w:jc w:val="right"/>
              <w:rPr>
                <w:rFonts w:ascii="Calibri" w:hAnsi="Calibri" w:cs="Times New Roman"/>
                <w:b/>
                <w:bCs/>
                <w:sz w:val="16"/>
                <w:szCs w:val="16"/>
              </w:rPr>
            </w:pPr>
            <w:r w:rsidRPr="009E1EF1">
              <w:rPr>
                <w:rFonts w:ascii="Calibri" w:hAnsi="Calibri" w:cs="Times New Roman"/>
                <w:b/>
                <w:bCs/>
                <w:sz w:val="16"/>
                <w:szCs w:val="16"/>
              </w:rPr>
              <w:t>£m</w:t>
            </w:r>
          </w:p>
        </w:tc>
      </w:tr>
      <w:tr w:rsidR="00D54E20" w:rsidRPr="001C5950" w14:paraId="180FEF92" w14:textId="77777777" w:rsidTr="00907FFA">
        <w:trPr>
          <w:trHeight w:val="162"/>
        </w:trPr>
        <w:tc>
          <w:tcPr>
            <w:tcW w:w="931" w:type="pct"/>
            <w:gridSpan w:val="2"/>
            <w:tcBorders>
              <w:top w:val="single" w:sz="4" w:space="0" w:color="auto"/>
            </w:tcBorders>
          </w:tcPr>
          <w:p w14:paraId="44410502" w14:textId="77777777" w:rsidR="008D2AE5" w:rsidRPr="009E1EF1" w:rsidRDefault="008D2AE5" w:rsidP="008D2AE5">
            <w:pPr>
              <w:ind w:left="-108"/>
              <w:rPr>
                <w:rFonts w:ascii="Calibri" w:hAnsi="Calibri" w:cs="Times New Roman"/>
                <w:sz w:val="16"/>
                <w:szCs w:val="16"/>
              </w:rPr>
            </w:pPr>
            <w:r w:rsidRPr="009E1EF1">
              <w:rPr>
                <w:rFonts w:ascii="Calibri" w:hAnsi="Calibri" w:cs="Times New Roman"/>
                <w:sz w:val="16"/>
                <w:szCs w:val="16"/>
              </w:rPr>
              <w:t>Balance at 1 January 2020</w:t>
            </w:r>
          </w:p>
        </w:tc>
        <w:tc>
          <w:tcPr>
            <w:tcW w:w="285" w:type="pct"/>
            <w:tcBorders>
              <w:top w:val="single" w:sz="4" w:space="0" w:color="auto"/>
            </w:tcBorders>
          </w:tcPr>
          <w:p w14:paraId="3348BE80" w14:textId="77777777" w:rsidR="008D2AE5" w:rsidRPr="009E1EF1" w:rsidRDefault="008D2AE5" w:rsidP="008D2AE5">
            <w:pPr>
              <w:jc w:val="right"/>
              <w:rPr>
                <w:rFonts w:ascii="Calibri" w:hAnsi="Calibri" w:cs="Times New Roman"/>
                <w:b/>
                <w:i/>
                <w:sz w:val="16"/>
                <w:szCs w:val="16"/>
              </w:rPr>
            </w:pPr>
            <w:r w:rsidRPr="009E1EF1">
              <w:rPr>
                <w:rFonts w:ascii="Calibri" w:hAnsi="Calibri" w:cs="Times New Roman"/>
                <w:b/>
                <w:i/>
                <w:sz w:val="16"/>
                <w:szCs w:val="16"/>
              </w:rPr>
              <w:t>80.3</w:t>
            </w:r>
          </w:p>
        </w:tc>
        <w:tc>
          <w:tcPr>
            <w:tcW w:w="284" w:type="pct"/>
            <w:tcBorders>
              <w:top w:val="single" w:sz="4" w:space="0" w:color="auto"/>
            </w:tcBorders>
          </w:tcPr>
          <w:p w14:paraId="6CCF4522"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428.3</w:t>
            </w:r>
          </w:p>
        </w:tc>
        <w:tc>
          <w:tcPr>
            <w:tcW w:w="283" w:type="pct"/>
            <w:tcBorders>
              <w:top w:val="single" w:sz="4" w:space="0" w:color="auto"/>
            </w:tcBorders>
          </w:tcPr>
          <w:p w14:paraId="1051D9FE"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w:t>
            </w:r>
          </w:p>
        </w:tc>
        <w:tc>
          <w:tcPr>
            <w:tcW w:w="298" w:type="pct"/>
            <w:tcBorders>
              <w:top w:val="single" w:sz="4" w:space="0" w:color="auto"/>
            </w:tcBorders>
          </w:tcPr>
          <w:p w14:paraId="2C915211"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(21.5)</w:t>
            </w:r>
          </w:p>
        </w:tc>
        <w:tc>
          <w:tcPr>
            <w:tcW w:w="271" w:type="pct"/>
            <w:tcBorders>
              <w:top w:val="single" w:sz="4" w:space="0" w:color="auto"/>
            </w:tcBorders>
          </w:tcPr>
          <w:p w14:paraId="2C255561"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2.3</w:t>
            </w:r>
          </w:p>
        </w:tc>
        <w:tc>
          <w:tcPr>
            <w:tcW w:w="283" w:type="pct"/>
            <w:tcBorders>
              <w:top w:val="single" w:sz="4" w:space="0" w:color="auto"/>
            </w:tcBorders>
          </w:tcPr>
          <w:p w14:paraId="2797B285"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w:t>
            </w:r>
          </w:p>
        </w:tc>
        <w:tc>
          <w:tcPr>
            <w:tcW w:w="243" w:type="pct"/>
            <w:tcBorders>
              <w:top w:val="single" w:sz="4" w:space="0" w:color="auto"/>
            </w:tcBorders>
          </w:tcPr>
          <w:p w14:paraId="31FA4AB4"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2.3</w:t>
            </w:r>
          </w:p>
        </w:tc>
        <w:tc>
          <w:tcPr>
            <w:tcW w:w="266" w:type="pct"/>
            <w:tcBorders>
              <w:top w:val="single" w:sz="4" w:space="0" w:color="auto"/>
            </w:tcBorders>
          </w:tcPr>
          <w:p w14:paraId="19D545D9"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(40.7)</w:t>
            </w:r>
          </w:p>
        </w:tc>
        <w:tc>
          <w:tcPr>
            <w:tcW w:w="309" w:type="pct"/>
            <w:tcBorders>
              <w:top w:val="single" w:sz="4" w:space="0" w:color="auto"/>
            </w:tcBorders>
          </w:tcPr>
          <w:p w14:paraId="6AC0F045"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(6.1)</w:t>
            </w:r>
          </w:p>
        </w:tc>
        <w:tc>
          <w:tcPr>
            <w:tcW w:w="266" w:type="pct"/>
            <w:tcBorders>
              <w:top w:val="single" w:sz="4" w:space="0" w:color="auto"/>
            </w:tcBorders>
          </w:tcPr>
          <w:p w14:paraId="3B1CDFC4" w14:textId="24F1C41A"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80.</w:t>
            </w:r>
            <w:r w:rsidR="00C550D9">
              <w:rPr>
                <w:rFonts w:ascii="Calibri" w:hAnsi="Calibri" w:cs="Times New Roman"/>
                <w:b/>
                <w:sz w:val="16"/>
                <w:szCs w:val="16"/>
              </w:rPr>
              <w:t>6</w:t>
            </w:r>
          </w:p>
        </w:tc>
        <w:tc>
          <w:tcPr>
            <w:tcW w:w="265" w:type="pct"/>
            <w:tcBorders>
              <w:top w:val="single" w:sz="4" w:space="0" w:color="auto"/>
            </w:tcBorders>
          </w:tcPr>
          <w:p w14:paraId="5909A517"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3,539.5</w:t>
            </w:r>
          </w:p>
        </w:tc>
        <w:tc>
          <w:tcPr>
            <w:tcW w:w="354" w:type="pct"/>
            <w:tcBorders>
              <w:top w:val="single" w:sz="4" w:space="0" w:color="auto"/>
            </w:tcBorders>
          </w:tcPr>
          <w:p w14:paraId="7EA58D95"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3,984.7</w:t>
            </w:r>
          </w:p>
        </w:tc>
        <w:tc>
          <w:tcPr>
            <w:tcW w:w="310" w:type="pct"/>
            <w:tcBorders>
              <w:top w:val="single" w:sz="4" w:space="0" w:color="auto"/>
            </w:tcBorders>
          </w:tcPr>
          <w:p w14:paraId="0F6DBF38"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204.9</w:t>
            </w:r>
          </w:p>
        </w:tc>
        <w:tc>
          <w:tcPr>
            <w:tcW w:w="352" w:type="pct"/>
            <w:tcBorders>
              <w:top w:val="single" w:sz="4" w:space="0" w:color="auto"/>
            </w:tcBorders>
          </w:tcPr>
          <w:p w14:paraId="3B251128"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sz w:val="16"/>
                <w:szCs w:val="16"/>
              </w:rPr>
              <w:t>4,189.6</w:t>
            </w:r>
          </w:p>
        </w:tc>
      </w:tr>
      <w:tr w:rsidR="00D54E20" w:rsidRPr="001C5950" w14:paraId="14CDD10F" w14:textId="77777777" w:rsidTr="003C370E">
        <w:trPr>
          <w:trHeight w:val="194"/>
        </w:trPr>
        <w:tc>
          <w:tcPr>
            <w:tcW w:w="5000" w:type="pct"/>
            <w:gridSpan w:val="16"/>
          </w:tcPr>
          <w:p w14:paraId="5A694D78" w14:textId="584D99E6" w:rsidR="00D54E20" w:rsidRPr="009E1EF1" w:rsidRDefault="00D54E20" w:rsidP="00D54E20">
            <w:pPr>
              <w:ind w:left="-113"/>
              <w:rPr>
                <w:rFonts w:ascii="Calibri" w:hAnsi="Calibri" w:cs="Times New Roman"/>
                <w:b/>
                <w:sz w:val="16"/>
                <w:szCs w:val="16"/>
              </w:rPr>
            </w:pPr>
            <w:r w:rsidRPr="009E1EF1">
              <w:rPr>
                <w:rFonts w:ascii="Calibri" w:hAnsi="Calibri"/>
                <w:b/>
                <w:sz w:val="16"/>
                <w:szCs w:val="16"/>
              </w:rPr>
              <w:t xml:space="preserve">Total comprehensive income for the </w:t>
            </w:r>
            <w:r w:rsidR="009D13C3">
              <w:rPr>
                <w:rFonts w:ascii="Calibri" w:hAnsi="Calibri"/>
                <w:b/>
                <w:sz w:val="16"/>
                <w:szCs w:val="16"/>
              </w:rPr>
              <w:t>year</w:t>
            </w:r>
            <w:r w:rsidR="003C370E">
              <w:rPr>
                <w:rFonts w:ascii="Calibri" w:hAnsi="Calibri"/>
                <w:b/>
                <w:sz w:val="16"/>
                <w:szCs w:val="16"/>
              </w:rPr>
              <w:t>:</w:t>
            </w:r>
          </w:p>
        </w:tc>
      </w:tr>
      <w:tr w:rsidR="00D54E20" w:rsidRPr="001C5950" w14:paraId="4FF4E679" w14:textId="77777777" w:rsidTr="00F6119A">
        <w:trPr>
          <w:trHeight w:val="162"/>
        </w:trPr>
        <w:tc>
          <w:tcPr>
            <w:tcW w:w="931" w:type="pct"/>
            <w:gridSpan w:val="2"/>
          </w:tcPr>
          <w:p w14:paraId="36D9E578" w14:textId="64C8131C" w:rsidR="008D2AE5" w:rsidRPr="009E1EF1" w:rsidRDefault="008D2AE5" w:rsidP="008D2AE5">
            <w:pPr>
              <w:ind w:left="-108"/>
              <w:rPr>
                <w:rFonts w:ascii="Calibri" w:hAnsi="Calibri" w:cs="Times New Roman"/>
                <w:sz w:val="16"/>
                <w:szCs w:val="16"/>
              </w:rPr>
            </w:pPr>
            <w:r w:rsidRPr="009E1EF1">
              <w:rPr>
                <w:rFonts w:ascii="Calibri" w:hAnsi="Calibri" w:cs="Times New Roman"/>
                <w:sz w:val="16"/>
                <w:szCs w:val="16"/>
              </w:rPr>
              <w:t>Profit</w:t>
            </w:r>
            <w:r w:rsidR="00F117AA">
              <w:rPr>
                <w:rFonts w:ascii="Calibri" w:hAnsi="Calibri" w:cs="Times New Roman"/>
                <w:sz w:val="16"/>
                <w:szCs w:val="16"/>
              </w:rPr>
              <w:t>/ (loss)</w:t>
            </w:r>
            <w:r w:rsidRPr="009E1EF1">
              <w:rPr>
                <w:rFonts w:ascii="Calibri" w:hAnsi="Calibri" w:cs="Times New Roman"/>
                <w:sz w:val="16"/>
                <w:szCs w:val="16"/>
              </w:rPr>
              <w:t xml:space="preserve"> for the year</w:t>
            </w:r>
          </w:p>
        </w:tc>
        <w:tc>
          <w:tcPr>
            <w:tcW w:w="285" w:type="pct"/>
          </w:tcPr>
          <w:p w14:paraId="60450F33" w14:textId="77777777" w:rsidR="008D2AE5" w:rsidRPr="009E1EF1" w:rsidRDefault="008D2AE5" w:rsidP="008D2AE5">
            <w:pPr>
              <w:jc w:val="right"/>
              <w:rPr>
                <w:rFonts w:ascii="Calibri" w:hAnsi="Calibri" w:cs="Times New Roman"/>
                <w:b/>
                <w:i/>
                <w:sz w:val="16"/>
                <w:szCs w:val="16"/>
              </w:rPr>
            </w:pPr>
            <w:r w:rsidRPr="009E1EF1">
              <w:rPr>
                <w:rFonts w:ascii="Calibri" w:hAnsi="Calibri" w:cs="Times New Roman"/>
                <w:b/>
                <w:i/>
                <w:sz w:val="16"/>
                <w:szCs w:val="16"/>
              </w:rPr>
              <w:t>-</w:t>
            </w:r>
          </w:p>
        </w:tc>
        <w:tc>
          <w:tcPr>
            <w:tcW w:w="284" w:type="pct"/>
          </w:tcPr>
          <w:p w14:paraId="5464F2DD"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83" w:type="pct"/>
          </w:tcPr>
          <w:p w14:paraId="3FC5F23C"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98" w:type="pct"/>
          </w:tcPr>
          <w:p w14:paraId="27EABB7E"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71" w:type="pct"/>
          </w:tcPr>
          <w:p w14:paraId="7327A67D"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83" w:type="pct"/>
          </w:tcPr>
          <w:p w14:paraId="532B01D2"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43" w:type="pct"/>
          </w:tcPr>
          <w:p w14:paraId="33F1AB3C"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66" w:type="pct"/>
          </w:tcPr>
          <w:p w14:paraId="5942DD62"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309" w:type="pct"/>
          </w:tcPr>
          <w:p w14:paraId="7533E877"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66" w:type="pct"/>
          </w:tcPr>
          <w:p w14:paraId="636A24B3"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65" w:type="pct"/>
          </w:tcPr>
          <w:p w14:paraId="7A0ED073" w14:textId="15A462CF" w:rsidR="008D2AE5" w:rsidRPr="009E1EF1" w:rsidRDefault="00A509E5" w:rsidP="008D2AE5">
            <w:pPr>
              <w:jc w:val="right"/>
              <w:rPr>
                <w:rFonts w:ascii="Calibri" w:hAnsi="Calibri" w:cs="Times New Roman"/>
                <w:b/>
                <w:sz w:val="16"/>
                <w:szCs w:val="16"/>
              </w:rPr>
            </w:pPr>
            <w:r>
              <w:rPr>
                <w:rFonts w:ascii="Calibri" w:hAnsi="Calibri" w:cs="Times New Roman"/>
                <w:b/>
                <w:sz w:val="16"/>
                <w:szCs w:val="16"/>
              </w:rPr>
              <w:t>37.9</w:t>
            </w:r>
          </w:p>
        </w:tc>
        <w:tc>
          <w:tcPr>
            <w:tcW w:w="354" w:type="pct"/>
          </w:tcPr>
          <w:p w14:paraId="255FBB6C" w14:textId="5E6F52F9" w:rsidR="008D2AE5" w:rsidRPr="009E1EF1" w:rsidRDefault="00A509E5" w:rsidP="008D2AE5">
            <w:pPr>
              <w:jc w:val="right"/>
              <w:rPr>
                <w:rFonts w:ascii="Calibri" w:hAnsi="Calibri" w:cs="Times New Roman"/>
                <w:b/>
                <w:sz w:val="16"/>
                <w:szCs w:val="16"/>
              </w:rPr>
            </w:pPr>
            <w:r>
              <w:rPr>
                <w:rFonts w:ascii="Calibri" w:hAnsi="Calibri" w:cs="Times New Roman"/>
                <w:b/>
                <w:sz w:val="16"/>
                <w:szCs w:val="16"/>
              </w:rPr>
              <w:t>37.9</w:t>
            </w:r>
          </w:p>
        </w:tc>
        <w:tc>
          <w:tcPr>
            <w:tcW w:w="310" w:type="pct"/>
          </w:tcPr>
          <w:p w14:paraId="64A5EA96" w14:textId="77777777" w:rsidR="008D2AE5" w:rsidRPr="009E1EF1" w:rsidRDefault="005B38C2" w:rsidP="008D2AE5">
            <w:pPr>
              <w:jc w:val="right"/>
              <w:rPr>
                <w:rFonts w:ascii="Calibri" w:hAnsi="Calibri" w:cs="Times New Roman"/>
                <w:b/>
                <w:sz w:val="16"/>
                <w:szCs w:val="16"/>
              </w:rPr>
            </w:pPr>
            <w:r w:rsidRPr="009E1EF1">
              <w:rPr>
                <w:rFonts w:ascii="Calibri" w:hAnsi="Calibri" w:cs="Times New Roman"/>
                <w:b/>
                <w:sz w:val="16"/>
                <w:szCs w:val="16"/>
              </w:rPr>
              <w:t>(72.6)</w:t>
            </w:r>
          </w:p>
        </w:tc>
        <w:tc>
          <w:tcPr>
            <w:tcW w:w="352" w:type="pct"/>
          </w:tcPr>
          <w:p w14:paraId="4C2559DA" w14:textId="6FCF0800" w:rsidR="008D2AE5" w:rsidRPr="009E1EF1" w:rsidRDefault="005B38C2" w:rsidP="008D2AE5">
            <w:pPr>
              <w:jc w:val="right"/>
              <w:rPr>
                <w:rFonts w:ascii="Calibri" w:hAnsi="Calibri" w:cs="Times New Roman"/>
                <w:b/>
                <w:sz w:val="16"/>
                <w:szCs w:val="16"/>
              </w:rPr>
            </w:pPr>
            <w:r w:rsidRPr="009E1EF1">
              <w:rPr>
                <w:rFonts w:ascii="Calibri" w:hAnsi="Calibri" w:cs="Times New Roman"/>
                <w:b/>
                <w:sz w:val="16"/>
                <w:szCs w:val="16"/>
              </w:rPr>
              <w:t>(</w:t>
            </w:r>
            <w:r w:rsidR="00A509E5">
              <w:rPr>
                <w:rFonts w:ascii="Calibri" w:hAnsi="Calibri" w:cs="Times New Roman"/>
                <w:b/>
                <w:sz w:val="16"/>
                <w:szCs w:val="16"/>
              </w:rPr>
              <w:t>34.7</w:t>
            </w:r>
            <w:r w:rsidRPr="009E1EF1">
              <w:rPr>
                <w:rFonts w:ascii="Calibri" w:hAnsi="Calibri" w:cs="Times New Roman"/>
                <w:b/>
                <w:sz w:val="16"/>
                <w:szCs w:val="16"/>
              </w:rPr>
              <w:t>)</w:t>
            </w:r>
          </w:p>
        </w:tc>
      </w:tr>
      <w:tr w:rsidR="00D54E20" w:rsidRPr="001C5950" w14:paraId="0CBD1E16" w14:textId="77777777" w:rsidTr="00F6119A">
        <w:trPr>
          <w:trHeight w:val="162"/>
        </w:trPr>
        <w:tc>
          <w:tcPr>
            <w:tcW w:w="931" w:type="pct"/>
            <w:gridSpan w:val="2"/>
          </w:tcPr>
          <w:p w14:paraId="013A877A" w14:textId="3CDA450B" w:rsidR="008D2AE5" w:rsidRPr="009E1EF1" w:rsidRDefault="008D2AE5" w:rsidP="008D2AE5">
            <w:pPr>
              <w:ind w:left="-108"/>
              <w:rPr>
                <w:rFonts w:ascii="Calibri" w:hAnsi="Calibri" w:cs="Times New Roman"/>
                <w:sz w:val="16"/>
                <w:szCs w:val="16"/>
              </w:rPr>
            </w:pPr>
            <w:r w:rsidRPr="009E1EF1">
              <w:rPr>
                <w:rFonts w:ascii="Calibri" w:hAnsi="Calibri" w:cs="Times New Roman"/>
                <w:sz w:val="16"/>
                <w:szCs w:val="16"/>
              </w:rPr>
              <w:t xml:space="preserve">Foreign exchange translation (Note </w:t>
            </w:r>
            <w:r w:rsidR="008D48B3">
              <w:rPr>
                <w:rFonts w:ascii="Calibri" w:hAnsi="Calibri" w:cs="Times New Roman"/>
                <w:sz w:val="16"/>
                <w:szCs w:val="16"/>
              </w:rPr>
              <w:t>7</w:t>
            </w:r>
            <w:r w:rsidRPr="009E1EF1">
              <w:rPr>
                <w:rFonts w:ascii="Calibri" w:hAnsi="Calibri" w:cs="Times New Roman"/>
                <w:sz w:val="16"/>
                <w:szCs w:val="16"/>
              </w:rPr>
              <w:t>)</w:t>
            </w:r>
          </w:p>
        </w:tc>
        <w:tc>
          <w:tcPr>
            <w:tcW w:w="285" w:type="pct"/>
            <w:shd w:val="clear" w:color="auto" w:fill="auto"/>
          </w:tcPr>
          <w:p w14:paraId="7533876F" w14:textId="77777777" w:rsidR="008D2AE5" w:rsidRPr="009E1EF1" w:rsidRDefault="008D2AE5" w:rsidP="008D2AE5">
            <w:pPr>
              <w:jc w:val="right"/>
              <w:rPr>
                <w:rFonts w:ascii="Calibri" w:hAnsi="Calibri" w:cs="Times New Roman"/>
                <w:b/>
                <w:i/>
                <w:sz w:val="16"/>
                <w:szCs w:val="16"/>
              </w:rPr>
            </w:pPr>
            <w:r w:rsidRPr="009E1EF1">
              <w:rPr>
                <w:rFonts w:ascii="Calibri" w:hAnsi="Calibri" w:cs="Times New Roman"/>
                <w:b/>
                <w:i/>
                <w:sz w:val="16"/>
                <w:szCs w:val="16"/>
              </w:rPr>
              <w:t>-</w:t>
            </w:r>
          </w:p>
        </w:tc>
        <w:tc>
          <w:tcPr>
            <w:tcW w:w="284" w:type="pct"/>
            <w:shd w:val="clear" w:color="auto" w:fill="auto"/>
          </w:tcPr>
          <w:p w14:paraId="224D9A2C"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83" w:type="pct"/>
          </w:tcPr>
          <w:p w14:paraId="6F21BB2E"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98" w:type="pct"/>
            <w:shd w:val="clear" w:color="auto" w:fill="auto"/>
          </w:tcPr>
          <w:p w14:paraId="132B656A" w14:textId="553C85AA" w:rsidR="008D2AE5" w:rsidRPr="009E1EF1" w:rsidRDefault="00E778CF" w:rsidP="008D2AE5">
            <w:pPr>
              <w:jc w:val="right"/>
              <w:rPr>
                <w:rFonts w:ascii="Calibri" w:hAnsi="Calibri" w:cs="Times New Roman"/>
                <w:b/>
                <w:sz w:val="16"/>
                <w:szCs w:val="16"/>
              </w:rPr>
            </w:pPr>
            <w:r>
              <w:rPr>
                <w:rFonts w:ascii="Calibri" w:hAnsi="Calibri" w:cs="Times New Roman"/>
                <w:b/>
                <w:sz w:val="16"/>
                <w:szCs w:val="16"/>
              </w:rPr>
              <w:t>74.0</w:t>
            </w:r>
          </w:p>
        </w:tc>
        <w:tc>
          <w:tcPr>
            <w:tcW w:w="271" w:type="pct"/>
            <w:shd w:val="clear" w:color="auto" w:fill="auto"/>
          </w:tcPr>
          <w:p w14:paraId="26E565BC"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83" w:type="pct"/>
          </w:tcPr>
          <w:p w14:paraId="4DA503C1"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43" w:type="pct"/>
          </w:tcPr>
          <w:p w14:paraId="36114F68"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66" w:type="pct"/>
            <w:shd w:val="clear" w:color="auto" w:fill="auto"/>
          </w:tcPr>
          <w:p w14:paraId="54EC0CD3"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309" w:type="pct"/>
            <w:shd w:val="clear" w:color="auto" w:fill="auto"/>
          </w:tcPr>
          <w:p w14:paraId="7E452988"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66" w:type="pct"/>
            <w:shd w:val="clear" w:color="auto" w:fill="auto"/>
          </w:tcPr>
          <w:p w14:paraId="3467E9FD"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65" w:type="pct"/>
            <w:shd w:val="clear" w:color="auto" w:fill="auto"/>
          </w:tcPr>
          <w:p w14:paraId="39D6B789"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354" w:type="pct"/>
            <w:shd w:val="clear" w:color="auto" w:fill="auto"/>
          </w:tcPr>
          <w:p w14:paraId="5F1C63B8" w14:textId="0DE0B65C" w:rsidR="008D2AE5" w:rsidRPr="009E1EF1" w:rsidRDefault="00E778CF" w:rsidP="008D2AE5">
            <w:pPr>
              <w:jc w:val="right"/>
              <w:rPr>
                <w:rFonts w:ascii="Calibri" w:hAnsi="Calibri" w:cs="Times New Roman"/>
                <w:b/>
                <w:sz w:val="16"/>
                <w:szCs w:val="16"/>
              </w:rPr>
            </w:pPr>
            <w:r>
              <w:rPr>
                <w:rFonts w:ascii="Calibri" w:hAnsi="Calibri" w:cs="Times New Roman"/>
                <w:b/>
                <w:sz w:val="16"/>
                <w:szCs w:val="16"/>
              </w:rPr>
              <w:t>74.0</w:t>
            </w:r>
          </w:p>
        </w:tc>
        <w:tc>
          <w:tcPr>
            <w:tcW w:w="310" w:type="pct"/>
          </w:tcPr>
          <w:p w14:paraId="7872BFEA" w14:textId="24C0EF37" w:rsidR="008D2AE5" w:rsidRPr="009E1EF1" w:rsidRDefault="005B38C2" w:rsidP="008D2AE5">
            <w:pPr>
              <w:jc w:val="right"/>
              <w:rPr>
                <w:rFonts w:ascii="Calibri" w:hAnsi="Calibri" w:cs="Times New Roman"/>
                <w:b/>
                <w:sz w:val="16"/>
                <w:szCs w:val="16"/>
              </w:rPr>
            </w:pPr>
            <w:r w:rsidRPr="009E1EF1">
              <w:rPr>
                <w:rFonts w:ascii="Calibri" w:hAnsi="Calibri" w:cs="Times New Roman"/>
                <w:b/>
                <w:sz w:val="16"/>
                <w:szCs w:val="16"/>
              </w:rPr>
              <w:t>(7.</w:t>
            </w:r>
            <w:r w:rsidR="00C550D9">
              <w:rPr>
                <w:rFonts w:ascii="Calibri" w:hAnsi="Calibri" w:cs="Times New Roman"/>
                <w:b/>
                <w:sz w:val="16"/>
                <w:szCs w:val="16"/>
              </w:rPr>
              <w:t>4</w:t>
            </w:r>
            <w:r w:rsidRPr="009E1EF1">
              <w:rPr>
                <w:rFonts w:ascii="Calibri" w:hAnsi="Calibri" w:cs="Times New Roman"/>
                <w:b/>
                <w:sz w:val="16"/>
                <w:szCs w:val="16"/>
              </w:rPr>
              <w:t>)</w:t>
            </w:r>
          </w:p>
        </w:tc>
        <w:tc>
          <w:tcPr>
            <w:tcW w:w="352" w:type="pct"/>
          </w:tcPr>
          <w:p w14:paraId="687C89BE" w14:textId="00C0949C" w:rsidR="008D2AE5" w:rsidRPr="009E1EF1" w:rsidRDefault="00E778CF" w:rsidP="008D2AE5">
            <w:pPr>
              <w:jc w:val="right"/>
              <w:rPr>
                <w:rFonts w:ascii="Calibri" w:hAnsi="Calibri" w:cs="Times New Roman"/>
                <w:b/>
                <w:sz w:val="16"/>
                <w:szCs w:val="16"/>
              </w:rPr>
            </w:pPr>
            <w:r>
              <w:rPr>
                <w:rFonts w:ascii="Calibri" w:hAnsi="Calibri" w:cs="Times New Roman"/>
                <w:b/>
                <w:sz w:val="16"/>
                <w:szCs w:val="16"/>
              </w:rPr>
              <w:t>66.6</w:t>
            </w:r>
          </w:p>
        </w:tc>
      </w:tr>
      <w:tr w:rsidR="00D54E20" w:rsidRPr="001C5950" w14:paraId="7E3A112D" w14:textId="77777777" w:rsidTr="00F6119A">
        <w:trPr>
          <w:trHeight w:val="162"/>
        </w:trPr>
        <w:tc>
          <w:tcPr>
            <w:tcW w:w="931" w:type="pct"/>
            <w:gridSpan w:val="2"/>
          </w:tcPr>
          <w:p w14:paraId="17FD2CAA" w14:textId="77777777" w:rsidR="009431C8" w:rsidRPr="009E1EF1" w:rsidRDefault="009431C8" w:rsidP="009431C8">
            <w:pPr>
              <w:ind w:left="-108"/>
              <w:rPr>
                <w:rFonts w:ascii="Calibri" w:hAnsi="Calibri" w:cs="Times New Roman"/>
                <w:sz w:val="16"/>
                <w:szCs w:val="16"/>
              </w:rPr>
            </w:pPr>
            <w:r w:rsidRPr="009E1EF1">
              <w:rPr>
                <w:rFonts w:ascii="Calibri" w:hAnsi="Calibri"/>
                <w:sz w:val="16"/>
                <w:szCs w:val="16"/>
              </w:rPr>
              <w:t>Effective portion of changes in fair value of cash flow hedges</w:t>
            </w:r>
          </w:p>
        </w:tc>
        <w:tc>
          <w:tcPr>
            <w:tcW w:w="285" w:type="pct"/>
            <w:shd w:val="clear" w:color="auto" w:fill="auto"/>
          </w:tcPr>
          <w:p w14:paraId="363630D9" w14:textId="31D0297E" w:rsidR="009431C8" w:rsidRPr="009E1EF1" w:rsidRDefault="009431C8" w:rsidP="009431C8">
            <w:pPr>
              <w:jc w:val="right"/>
              <w:rPr>
                <w:rFonts w:ascii="Calibri" w:hAnsi="Calibri" w:cs="Times New Roman"/>
                <w:b/>
                <w:i/>
                <w:sz w:val="16"/>
                <w:szCs w:val="16"/>
              </w:rPr>
            </w:pPr>
            <w:r w:rsidRPr="00C22806">
              <w:rPr>
                <w:rFonts w:ascii="Calibri" w:hAnsi="Calibri" w:cs="Times New Roman"/>
                <w:b/>
                <w:i/>
                <w:sz w:val="16"/>
                <w:szCs w:val="16"/>
              </w:rPr>
              <w:t>-</w:t>
            </w:r>
          </w:p>
        </w:tc>
        <w:tc>
          <w:tcPr>
            <w:tcW w:w="284" w:type="pct"/>
            <w:shd w:val="clear" w:color="auto" w:fill="auto"/>
          </w:tcPr>
          <w:p w14:paraId="1874AF74" w14:textId="0AD53339" w:rsidR="009431C8" w:rsidRPr="009E1EF1" w:rsidRDefault="009431C8" w:rsidP="009431C8">
            <w:pPr>
              <w:jc w:val="right"/>
              <w:rPr>
                <w:rFonts w:ascii="Calibri" w:hAnsi="Calibri" w:cs="Times New Roman"/>
                <w:b/>
                <w:sz w:val="16"/>
                <w:szCs w:val="16"/>
              </w:rPr>
            </w:pPr>
            <w:r w:rsidRPr="00C22806">
              <w:rPr>
                <w:rFonts w:ascii="Calibri" w:hAnsi="Calibri" w:cs="Times New Roman"/>
                <w:b/>
                <w:i/>
                <w:sz w:val="16"/>
                <w:szCs w:val="16"/>
              </w:rPr>
              <w:t>-</w:t>
            </w:r>
          </w:p>
        </w:tc>
        <w:tc>
          <w:tcPr>
            <w:tcW w:w="283" w:type="pct"/>
          </w:tcPr>
          <w:p w14:paraId="565C82EE" w14:textId="0E19CD1A" w:rsidR="009431C8" w:rsidRPr="009E1EF1" w:rsidRDefault="009431C8" w:rsidP="009431C8">
            <w:pPr>
              <w:jc w:val="right"/>
              <w:rPr>
                <w:rFonts w:ascii="Calibri" w:hAnsi="Calibri" w:cs="Times New Roman"/>
                <w:b/>
                <w:sz w:val="16"/>
                <w:szCs w:val="16"/>
              </w:rPr>
            </w:pPr>
            <w:r w:rsidRPr="00C22806">
              <w:rPr>
                <w:rFonts w:ascii="Calibri" w:hAnsi="Calibri" w:cs="Times New Roman"/>
                <w:b/>
                <w:i/>
                <w:sz w:val="16"/>
                <w:szCs w:val="16"/>
              </w:rPr>
              <w:t>-</w:t>
            </w:r>
          </w:p>
        </w:tc>
        <w:tc>
          <w:tcPr>
            <w:tcW w:w="298" w:type="pct"/>
            <w:shd w:val="clear" w:color="auto" w:fill="auto"/>
          </w:tcPr>
          <w:p w14:paraId="4B16FD2D" w14:textId="7AFA5E87" w:rsidR="009431C8" w:rsidRPr="009E1EF1" w:rsidRDefault="009431C8" w:rsidP="009431C8">
            <w:pPr>
              <w:jc w:val="right"/>
              <w:rPr>
                <w:rFonts w:ascii="Calibri" w:hAnsi="Calibri" w:cs="Times New Roman"/>
                <w:b/>
                <w:sz w:val="16"/>
                <w:szCs w:val="16"/>
              </w:rPr>
            </w:pPr>
            <w:r w:rsidRPr="00C22806">
              <w:rPr>
                <w:rFonts w:ascii="Calibri" w:hAnsi="Calibri" w:cs="Times New Roman"/>
                <w:b/>
                <w:i/>
                <w:sz w:val="16"/>
                <w:szCs w:val="16"/>
              </w:rPr>
              <w:t>-</w:t>
            </w:r>
          </w:p>
        </w:tc>
        <w:tc>
          <w:tcPr>
            <w:tcW w:w="271" w:type="pct"/>
            <w:shd w:val="clear" w:color="auto" w:fill="auto"/>
          </w:tcPr>
          <w:p w14:paraId="4BFB757F" w14:textId="77777777" w:rsidR="009431C8" w:rsidRPr="009E1EF1" w:rsidRDefault="009431C8" w:rsidP="009431C8">
            <w:pPr>
              <w:jc w:val="right"/>
              <w:rPr>
                <w:rFonts w:ascii="Calibri" w:hAnsi="Calibri" w:cs="Times New Roman"/>
                <w:b/>
                <w:i/>
                <w:sz w:val="16"/>
                <w:szCs w:val="16"/>
              </w:rPr>
            </w:pPr>
          </w:p>
          <w:p w14:paraId="08D7744A" w14:textId="0FE1B9A4" w:rsidR="009431C8" w:rsidRPr="009E1EF1" w:rsidRDefault="009431C8" w:rsidP="009431C8">
            <w:pPr>
              <w:jc w:val="right"/>
              <w:rPr>
                <w:rFonts w:ascii="Calibri" w:hAnsi="Calibri" w:cs="Times New Roman"/>
                <w:b/>
                <w:sz w:val="16"/>
                <w:szCs w:val="16"/>
              </w:rPr>
            </w:pPr>
            <w:r>
              <w:rPr>
                <w:rFonts w:ascii="Calibri" w:hAnsi="Calibri" w:cs="Times New Roman"/>
                <w:b/>
                <w:sz w:val="16"/>
                <w:szCs w:val="16"/>
              </w:rPr>
              <w:t>(280.</w:t>
            </w:r>
            <w:r w:rsidR="0011374F">
              <w:rPr>
                <w:rFonts w:ascii="Calibri" w:hAnsi="Calibri" w:cs="Times New Roman"/>
                <w:b/>
                <w:sz w:val="16"/>
                <w:szCs w:val="16"/>
              </w:rPr>
              <w:t>4</w:t>
            </w:r>
            <w:r>
              <w:rPr>
                <w:rFonts w:ascii="Calibri" w:hAnsi="Calibri" w:cs="Times New Roman"/>
                <w:b/>
                <w:sz w:val="16"/>
                <w:szCs w:val="16"/>
              </w:rPr>
              <w:t>)</w:t>
            </w:r>
          </w:p>
        </w:tc>
        <w:tc>
          <w:tcPr>
            <w:tcW w:w="283" w:type="pct"/>
          </w:tcPr>
          <w:p w14:paraId="4C94E49E" w14:textId="77777777" w:rsidR="009431C8" w:rsidRPr="009E1EF1" w:rsidRDefault="009431C8" w:rsidP="009431C8">
            <w:pPr>
              <w:jc w:val="right"/>
              <w:rPr>
                <w:rFonts w:ascii="Calibri" w:hAnsi="Calibri" w:cs="Times New Roman"/>
                <w:b/>
                <w:i/>
                <w:sz w:val="16"/>
                <w:szCs w:val="16"/>
              </w:rPr>
            </w:pPr>
          </w:p>
          <w:p w14:paraId="071361E9" w14:textId="231B2532" w:rsidR="009431C8" w:rsidRPr="009E1EF1" w:rsidRDefault="00CB75FC" w:rsidP="009431C8">
            <w:pPr>
              <w:jc w:val="right"/>
              <w:rPr>
                <w:rFonts w:ascii="Calibri" w:hAnsi="Calibri" w:cs="Times New Roman"/>
                <w:b/>
                <w:sz w:val="16"/>
                <w:szCs w:val="16"/>
              </w:rPr>
            </w:pPr>
            <w:r>
              <w:rPr>
                <w:rFonts w:ascii="Calibri" w:hAnsi="Calibri" w:cs="Times New Roman"/>
                <w:b/>
                <w:sz w:val="16"/>
                <w:szCs w:val="16"/>
              </w:rPr>
              <w:t>-</w:t>
            </w:r>
          </w:p>
        </w:tc>
        <w:tc>
          <w:tcPr>
            <w:tcW w:w="243" w:type="pct"/>
          </w:tcPr>
          <w:p w14:paraId="4861090A" w14:textId="6DE4540C" w:rsidR="009431C8" w:rsidRPr="009E1EF1" w:rsidRDefault="009431C8" w:rsidP="009431C8">
            <w:pPr>
              <w:jc w:val="right"/>
              <w:rPr>
                <w:rFonts w:ascii="Calibri" w:hAnsi="Calibri" w:cs="Times New Roman"/>
                <w:b/>
                <w:sz w:val="16"/>
                <w:szCs w:val="16"/>
              </w:rPr>
            </w:pPr>
            <w:r w:rsidRPr="00EF79DD">
              <w:rPr>
                <w:rFonts w:ascii="Calibri" w:hAnsi="Calibri" w:cs="Times New Roman"/>
                <w:b/>
                <w:i/>
                <w:sz w:val="16"/>
                <w:szCs w:val="16"/>
              </w:rPr>
              <w:t>-</w:t>
            </w:r>
          </w:p>
        </w:tc>
        <w:tc>
          <w:tcPr>
            <w:tcW w:w="266" w:type="pct"/>
            <w:shd w:val="clear" w:color="auto" w:fill="auto"/>
          </w:tcPr>
          <w:p w14:paraId="3CE23657" w14:textId="24CD1BD3" w:rsidR="009431C8" w:rsidRPr="009E1EF1" w:rsidRDefault="009431C8" w:rsidP="009431C8">
            <w:pPr>
              <w:jc w:val="right"/>
              <w:rPr>
                <w:rFonts w:ascii="Calibri" w:hAnsi="Calibri" w:cs="Times New Roman"/>
                <w:b/>
                <w:sz w:val="16"/>
                <w:szCs w:val="16"/>
              </w:rPr>
            </w:pPr>
            <w:r w:rsidRPr="00EF79DD">
              <w:rPr>
                <w:rFonts w:ascii="Calibri" w:hAnsi="Calibri" w:cs="Times New Roman"/>
                <w:b/>
                <w:i/>
                <w:sz w:val="16"/>
                <w:szCs w:val="16"/>
              </w:rPr>
              <w:t>-</w:t>
            </w:r>
          </w:p>
        </w:tc>
        <w:tc>
          <w:tcPr>
            <w:tcW w:w="309" w:type="pct"/>
            <w:shd w:val="clear" w:color="auto" w:fill="auto"/>
          </w:tcPr>
          <w:p w14:paraId="63C04EF3" w14:textId="086A1CF8" w:rsidR="009431C8" w:rsidRPr="009E1EF1" w:rsidRDefault="009431C8" w:rsidP="009431C8">
            <w:pPr>
              <w:jc w:val="right"/>
              <w:rPr>
                <w:rFonts w:ascii="Calibri" w:hAnsi="Calibri" w:cs="Times New Roman"/>
                <w:b/>
                <w:sz w:val="16"/>
                <w:szCs w:val="16"/>
              </w:rPr>
            </w:pPr>
            <w:r w:rsidRPr="00EF79DD">
              <w:rPr>
                <w:rFonts w:ascii="Calibri" w:hAnsi="Calibri" w:cs="Times New Roman"/>
                <w:b/>
                <w:i/>
                <w:sz w:val="16"/>
                <w:szCs w:val="16"/>
              </w:rPr>
              <w:t>-</w:t>
            </w:r>
          </w:p>
        </w:tc>
        <w:tc>
          <w:tcPr>
            <w:tcW w:w="266" w:type="pct"/>
            <w:shd w:val="clear" w:color="auto" w:fill="auto"/>
          </w:tcPr>
          <w:p w14:paraId="49B381CB" w14:textId="3B03E0F3" w:rsidR="009431C8" w:rsidRPr="009E1EF1" w:rsidRDefault="009431C8" w:rsidP="009431C8">
            <w:pPr>
              <w:jc w:val="right"/>
              <w:rPr>
                <w:rFonts w:ascii="Calibri" w:hAnsi="Calibri" w:cs="Times New Roman"/>
                <w:b/>
                <w:sz w:val="16"/>
                <w:szCs w:val="16"/>
              </w:rPr>
            </w:pPr>
            <w:r w:rsidRPr="00EF79DD">
              <w:rPr>
                <w:rFonts w:ascii="Calibri" w:hAnsi="Calibri" w:cs="Times New Roman"/>
                <w:b/>
                <w:i/>
                <w:sz w:val="16"/>
                <w:szCs w:val="16"/>
              </w:rPr>
              <w:t>-</w:t>
            </w:r>
          </w:p>
        </w:tc>
        <w:tc>
          <w:tcPr>
            <w:tcW w:w="265" w:type="pct"/>
            <w:shd w:val="clear" w:color="auto" w:fill="auto"/>
          </w:tcPr>
          <w:p w14:paraId="0B408F68" w14:textId="1EF29F24" w:rsidR="009431C8" w:rsidRPr="009E1EF1" w:rsidRDefault="009431C8" w:rsidP="009431C8">
            <w:pPr>
              <w:jc w:val="right"/>
              <w:rPr>
                <w:rFonts w:ascii="Calibri" w:hAnsi="Calibri" w:cs="Times New Roman"/>
                <w:b/>
                <w:sz w:val="16"/>
                <w:szCs w:val="16"/>
              </w:rPr>
            </w:pPr>
            <w:r w:rsidRPr="00EF79DD">
              <w:rPr>
                <w:rFonts w:ascii="Calibri" w:hAnsi="Calibri" w:cs="Times New Roman"/>
                <w:b/>
                <w:i/>
                <w:sz w:val="16"/>
                <w:szCs w:val="16"/>
              </w:rPr>
              <w:t>-</w:t>
            </w:r>
          </w:p>
        </w:tc>
        <w:tc>
          <w:tcPr>
            <w:tcW w:w="354" w:type="pct"/>
            <w:shd w:val="clear" w:color="auto" w:fill="auto"/>
          </w:tcPr>
          <w:p w14:paraId="46CA3F67" w14:textId="77777777" w:rsidR="009431C8" w:rsidRPr="009E1EF1" w:rsidRDefault="009431C8" w:rsidP="009431C8">
            <w:pPr>
              <w:jc w:val="right"/>
              <w:rPr>
                <w:rFonts w:ascii="Calibri" w:hAnsi="Calibri" w:cs="Times New Roman"/>
                <w:b/>
                <w:i/>
                <w:sz w:val="16"/>
                <w:szCs w:val="16"/>
              </w:rPr>
            </w:pPr>
          </w:p>
          <w:p w14:paraId="57EF3C37" w14:textId="619B898A" w:rsidR="009431C8" w:rsidRPr="009E1EF1" w:rsidRDefault="009431C8" w:rsidP="009431C8">
            <w:pPr>
              <w:jc w:val="right"/>
              <w:rPr>
                <w:rFonts w:ascii="Calibri" w:hAnsi="Calibri" w:cs="Times New Roman"/>
                <w:b/>
                <w:sz w:val="16"/>
                <w:szCs w:val="16"/>
              </w:rPr>
            </w:pPr>
            <w:r>
              <w:rPr>
                <w:rFonts w:ascii="Calibri" w:hAnsi="Calibri" w:cs="Times New Roman"/>
                <w:b/>
                <w:sz w:val="16"/>
                <w:szCs w:val="16"/>
              </w:rPr>
              <w:t>(280.</w:t>
            </w:r>
            <w:r w:rsidR="0011374F">
              <w:rPr>
                <w:rFonts w:ascii="Calibri" w:hAnsi="Calibri" w:cs="Times New Roman"/>
                <w:b/>
                <w:sz w:val="16"/>
                <w:szCs w:val="16"/>
              </w:rPr>
              <w:t>4</w:t>
            </w:r>
            <w:r>
              <w:rPr>
                <w:rFonts w:ascii="Calibri" w:hAnsi="Calibri" w:cs="Times New Roman"/>
                <w:b/>
                <w:sz w:val="16"/>
                <w:szCs w:val="16"/>
              </w:rPr>
              <w:t>)</w:t>
            </w:r>
          </w:p>
        </w:tc>
        <w:tc>
          <w:tcPr>
            <w:tcW w:w="310" w:type="pct"/>
          </w:tcPr>
          <w:p w14:paraId="0FE5F61B" w14:textId="77777777" w:rsidR="009431C8" w:rsidRPr="009E1EF1" w:rsidRDefault="009431C8" w:rsidP="009431C8">
            <w:pPr>
              <w:jc w:val="right"/>
              <w:rPr>
                <w:rFonts w:ascii="Calibri" w:hAnsi="Calibri" w:cs="Times New Roman"/>
                <w:b/>
                <w:sz w:val="16"/>
                <w:szCs w:val="16"/>
              </w:rPr>
            </w:pPr>
          </w:p>
          <w:p w14:paraId="041F2169" w14:textId="77777777" w:rsidR="009431C8" w:rsidRPr="009E1EF1" w:rsidRDefault="009431C8" w:rsidP="009431C8">
            <w:pPr>
              <w:jc w:val="right"/>
              <w:rPr>
                <w:rFonts w:ascii="Calibri" w:hAnsi="Calibri" w:cs="Times New Roman"/>
                <w:b/>
                <w:sz w:val="16"/>
                <w:szCs w:val="16"/>
              </w:rPr>
            </w:pPr>
            <w:r w:rsidRPr="009E1EF1">
              <w:rPr>
                <w:rFonts w:ascii="Calibri" w:hAnsi="Calibri" w:cs="Times New Roman"/>
                <w:b/>
                <w:sz w:val="16"/>
                <w:szCs w:val="16"/>
              </w:rPr>
              <w:t>-</w:t>
            </w:r>
          </w:p>
        </w:tc>
        <w:tc>
          <w:tcPr>
            <w:tcW w:w="352" w:type="pct"/>
          </w:tcPr>
          <w:p w14:paraId="39516414" w14:textId="77777777" w:rsidR="009431C8" w:rsidRPr="009E1EF1" w:rsidRDefault="009431C8" w:rsidP="009431C8">
            <w:pPr>
              <w:jc w:val="right"/>
              <w:rPr>
                <w:rFonts w:ascii="Calibri" w:hAnsi="Calibri" w:cs="Times New Roman"/>
                <w:b/>
                <w:i/>
                <w:sz w:val="16"/>
                <w:szCs w:val="16"/>
              </w:rPr>
            </w:pPr>
          </w:p>
          <w:p w14:paraId="0279302E" w14:textId="26F85F7B" w:rsidR="009431C8" w:rsidRPr="009E1EF1" w:rsidRDefault="009431C8" w:rsidP="009431C8">
            <w:pPr>
              <w:jc w:val="right"/>
              <w:rPr>
                <w:rFonts w:ascii="Calibri" w:hAnsi="Calibri" w:cs="Times New Roman"/>
                <w:b/>
                <w:sz w:val="16"/>
                <w:szCs w:val="16"/>
              </w:rPr>
            </w:pPr>
            <w:r>
              <w:rPr>
                <w:rFonts w:ascii="Calibri" w:hAnsi="Calibri" w:cs="Times New Roman"/>
                <w:b/>
                <w:sz w:val="16"/>
                <w:szCs w:val="16"/>
              </w:rPr>
              <w:t>(280.</w:t>
            </w:r>
            <w:r w:rsidR="0011374F">
              <w:rPr>
                <w:rFonts w:ascii="Calibri" w:hAnsi="Calibri" w:cs="Times New Roman"/>
                <w:b/>
                <w:sz w:val="16"/>
                <w:szCs w:val="16"/>
              </w:rPr>
              <w:t>4</w:t>
            </w:r>
            <w:r>
              <w:rPr>
                <w:rFonts w:ascii="Calibri" w:hAnsi="Calibri" w:cs="Times New Roman"/>
                <w:b/>
                <w:sz w:val="16"/>
                <w:szCs w:val="16"/>
              </w:rPr>
              <w:t>)</w:t>
            </w:r>
          </w:p>
        </w:tc>
      </w:tr>
      <w:tr w:rsidR="00D54E20" w:rsidRPr="001C5950" w14:paraId="06744F93" w14:textId="77777777" w:rsidTr="0026329F">
        <w:trPr>
          <w:trHeight w:val="162"/>
        </w:trPr>
        <w:tc>
          <w:tcPr>
            <w:tcW w:w="931" w:type="pct"/>
            <w:gridSpan w:val="2"/>
          </w:tcPr>
          <w:p w14:paraId="14B1DB98" w14:textId="61AE89B4" w:rsidR="009431C8" w:rsidRPr="009E1EF1" w:rsidRDefault="009431C8" w:rsidP="009431C8">
            <w:pPr>
              <w:ind w:left="-108"/>
              <w:rPr>
                <w:rFonts w:ascii="Calibri" w:hAnsi="Calibri" w:cs="Times New Roman"/>
                <w:sz w:val="16"/>
                <w:szCs w:val="16"/>
              </w:rPr>
            </w:pPr>
            <w:r w:rsidRPr="009E1EF1">
              <w:rPr>
                <w:rFonts w:ascii="Calibri" w:hAnsi="Calibri"/>
                <w:sz w:val="16"/>
                <w:szCs w:val="16"/>
              </w:rPr>
              <w:t>Fair value of cash flow hedges transferred to the income</w:t>
            </w:r>
            <w:r w:rsidR="003F48FC">
              <w:rPr>
                <w:rFonts w:ascii="Calibri" w:hAnsi="Calibri"/>
                <w:sz w:val="16"/>
                <w:szCs w:val="16"/>
              </w:rPr>
              <w:t xml:space="preserve"> statement</w:t>
            </w:r>
          </w:p>
        </w:tc>
        <w:tc>
          <w:tcPr>
            <w:tcW w:w="285" w:type="pct"/>
            <w:shd w:val="clear" w:color="auto" w:fill="auto"/>
          </w:tcPr>
          <w:p w14:paraId="327FD50A" w14:textId="2FE408B4" w:rsidR="009431C8" w:rsidRPr="009E1EF1" w:rsidRDefault="009431C8" w:rsidP="009431C8">
            <w:pPr>
              <w:jc w:val="right"/>
              <w:rPr>
                <w:rFonts w:ascii="Calibri" w:hAnsi="Calibri" w:cs="Times New Roman"/>
                <w:b/>
                <w:i/>
                <w:sz w:val="16"/>
                <w:szCs w:val="16"/>
              </w:rPr>
            </w:pPr>
            <w:r w:rsidRPr="007622F4">
              <w:rPr>
                <w:rFonts w:ascii="Calibri" w:hAnsi="Calibri" w:cs="Times New Roman"/>
                <w:b/>
                <w:i/>
                <w:sz w:val="16"/>
                <w:szCs w:val="16"/>
              </w:rPr>
              <w:t>-</w:t>
            </w:r>
          </w:p>
        </w:tc>
        <w:tc>
          <w:tcPr>
            <w:tcW w:w="284" w:type="pct"/>
            <w:shd w:val="clear" w:color="auto" w:fill="auto"/>
          </w:tcPr>
          <w:p w14:paraId="7F78A4AA" w14:textId="4C89E6D9" w:rsidR="009431C8" w:rsidRPr="009E1EF1" w:rsidRDefault="009431C8" w:rsidP="009431C8">
            <w:pPr>
              <w:jc w:val="right"/>
              <w:rPr>
                <w:rFonts w:ascii="Calibri" w:hAnsi="Calibri" w:cs="Times New Roman"/>
                <w:b/>
                <w:sz w:val="16"/>
                <w:szCs w:val="16"/>
              </w:rPr>
            </w:pPr>
            <w:r w:rsidRPr="007622F4">
              <w:rPr>
                <w:rFonts w:ascii="Calibri" w:hAnsi="Calibri" w:cs="Times New Roman"/>
                <w:b/>
                <w:i/>
                <w:sz w:val="16"/>
                <w:szCs w:val="16"/>
              </w:rPr>
              <w:t>-</w:t>
            </w:r>
          </w:p>
        </w:tc>
        <w:tc>
          <w:tcPr>
            <w:tcW w:w="283" w:type="pct"/>
          </w:tcPr>
          <w:p w14:paraId="2FA0F71E" w14:textId="390244A3" w:rsidR="009431C8" w:rsidRPr="009E1EF1" w:rsidRDefault="009431C8" w:rsidP="009431C8">
            <w:pPr>
              <w:jc w:val="right"/>
              <w:rPr>
                <w:rFonts w:ascii="Calibri" w:hAnsi="Calibri" w:cs="Times New Roman"/>
                <w:b/>
                <w:sz w:val="16"/>
                <w:szCs w:val="16"/>
              </w:rPr>
            </w:pPr>
            <w:r w:rsidRPr="007622F4">
              <w:rPr>
                <w:rFonts w:ascii="Calibri" w:hAnsi="Calibri" w:cs="Times New Roman"/>
                <w:b/>
                <w:i/>
                <w:sz w:val="16"/>
                <w:szCs w:val="16"/>
              </w:rPr>
              <w:t>-</w:t>
            </w:r>
          </w:p>
        </w:tc>
        <w:tc>
          <w:tcPr>
            <w:tcW w:w="298" w:type="pct"/>
            <w:shd w:val="clear" w:color="auto" w:fill="auto"/>
          </w:tcPr>
          <w:p w14:paraId="0623C3C7" w14:textId="2BAED34B" w:rsidR="009431C8" w:rsidRPr="009E1EF1" w:rsidRDefault="009431C8" w:rsidP="009431C8">
            <w:pPr>
              <w:jc w:val="right"/>
              <w:rPr>
                <w:rFonts w:ascii="Calibri" w:hAnsi="Calibri" w:cs="Times New Roman"/>
                <w:b/>
                <w:sz w:val="16"/>
                <w:szCs w:val="16"/>
              </w:rPr>
            </w:pPr>
            <w:r w:rsidRPr="007622F4">
              <w:rPr>
                <w:rFonts w:ascii="Calibri" w:hAnsi="Calibri" w:cs="Times New Roman"/>
                <w:b/>
                <w:i/>
                <w:sz w:val="16"/>
                <w:szCs w:val="16"/>
              </w:rPr>
              <w:t>-</w:t>
            </w:r>
          </w:p>
        </w:tc>
        <w:tc>
          <w:tcPr>
            <w:tcW w:w="271" w:type="pct"/>
            <w:shd w:val="clear" w:color="auto" w:fill="auto"/>
          </w:tcPr>
          <w:p w14:paraId="251A67EF" w14:textId="77777777" w:rsidR="009431C8" w:rsidRPr="009E1EF1" w:rsidRDefault="009431C8" w:rsidP="009431C8">
            <w:pPr>
              <w:jc w:val="right"/>
              <w:rPr>
                <w:rFonts w:ascii="Calibri" w:hAnsi="Calibri" w:cs="Times New Roman"/>
                <w:b/>
                <w:i/>
                <w:sz w:val="16"/>
                <w:szCs w:val="16"/>
              </w:rPr>
            </w:pPr>
          </w:p>
          <w:p w14:paraId="01120FF9" w14:textId="2173BE30" w:rsidR="009431C8" w:rsidRPr="009E1EF1" w:rsidRDefault="0011374F" w:rsidP="009431C8">
            <w:pPr>
              <w:jc w:val="right"/>
              <w:rPr>
                <w:rFonts w:ascii="Calibri" w:hAnsi="Calibri" w:cs="Times New Roman"/>
                <w:b/>
                <w:sz w:val="16"/>
                <w:szCs w:val="16"/>
              </w:rPr>
            </w:pPr>
            <w:r>
              <w:rPr>
                <w:rFonts w:ascii="Calibri" w:hAnsi="Calibri" w:cs="Times New Roman"/>
                <w:b/>
                <w:sz w:val="16"/>
                <w:szCs w:val="16"/>
              </w:rPr>
              <w:t>267.8</w:t>
            </w:r>
          </w:p>
        </w:tc>
        <w:tc>
          <w:tcPr>
            <w:tcW w:w="283" w:type="pct"/>
          </w:tcPr>
          <w:p w14:paraId="2CFB7643" w14:textId="77777777" w:rsidR="009431C8" w:rsidRPr="009E1EF1" w:rsidRDefault="009431C8" w:rsidP="009431C8">
            <w:pPr>
              <w:jc w:val="right"/>
              <w:rPr>
                <w:rFonts w:ascii="Calibri" w:hAnsi="Calibri" w:cs="Times New Roman"/>
                <w:b/>
                <w:i/>
                <w:sz w:val="16"/>
                <w:szCs w:val="16"/>
              </w:rPr>
            </w:pPr>
          </w:p>
          <w:p w14:paraId="45F4A1A9" w14:textId="0A5BB3E0" w:rsidR="009431C8" w:rsidRPr="009E1EF1" w:rsidRDefault="00CB75FC" w:rsidP="009431C8">
            <w:pPr>
              <w:jc w:val="right"/>
              <w:rPr>
                <w:rFonts w:ascii="Calibri" w:hAnsi="Calibri" w:cs="Times New Roman"/>
                <w:b/>
                <w:sz w:val="16"/>
                <w:szCs w:val="16"/>
              </w:rPr>
            </w:pPr>
            <w:r>
              <w:rPr>
                <w:rFonts w:ascii="Calibri" w:hAnsi="Calibri" w:cs="Times New Roman"/>
                <w:b/>
                <w:sz w:val="16"/>
                <w:szCs w:val="16"/>
              </w:rPr>
              <w:t>-</w:t>
            </w:r>
          </w:p>
        </w:tc>
        <w:tc>
          <w:tcPr>
            <w:tcW w:w="243" w:type="pct"/>
          </w:tcPr>
          <w:p w14:paraId="4B08B08E" w14:textId="4F11BD03" w:rsidR="009431C8" w:rsidRPr="009E1EF1" w:rsidRDefault="009431C8" w:rsidP="009431C8">
            <w:pPr>
              <w:jc w:val="right"/>
              <w:rPr>
                <w:rFonts w:ascii="Calibri" w:hAnsi="Calibri" w:cs="Times New Roman"/>
                <w:b/>
                <w:sz w:val="16"/>
                <w:szCs w:val="16"/>
              </w:rPr>
            </w:pPr>
            <w:r w:rsidRPr="00A72773">
              <w:rPr>
                <w:rFonts w:ascii="Calibri" w:hAnsi="Calibri" w:cs="Times New Roman"/>
                <w:b/>
                <w:i/>
                <w:sz w:val="16"/>
                <w:szCs w:val="16"/>
              </w:rPr>
              <w:t>-</w:t>
            </w:r>
          </w:p>
        </w:tc>
        <w:tc>
          <w:tcPr>
            <w:tcW w:w="266" w:type="pct"/>
            <w:shd w:val="clear" w:color="auto" w:fill="auto"/>
          </w:tcPr>
          <w:p w14:paraId="2A791C4A" w14:textId="19087A08" w:rsidR="009431C8" w:rsidRPr="009E1EF1" w:rsidRDefault="009431C8" w:rsidP="009431C8">
            <w:pPr>
              <w:jc w:val="right"/>
              <w:rPr>
                <w:rFonts w:ascii="Calibri" w:hAnsi="Calibri" w:cs="Times New Roman"/>
                <w:b/>
                <w:sz w:val="16"/>
                <w:szCs w:val="16"/>
              </w:rPr>
            </w:pPr>
            <w:r w:rsidRPr="00A72773">
              <w:rPr>
                <w:rFonts w:ascii="Calibri" w:hAnsi="Calibri" w:cs="Times New Roman"/>
                <w:b/>
                <w:i/>
                <w:sz w:val="16"/>
                <w:szCs w:val="16"/>
              </w:rPr>
              <w:t>-</w:t>
            </w:r>
          </w:p>
        </w:tc>
        <w:tc>
          <w:tcPr>
            <w:tcW w:w="309" w:type="pct"/>
            <w:shd w:val="clear" w:color="auto" w:fill="auto"/>
          </w:tcPr>
          <w:p w14:paraId="25384E29" w14:textId="71673DDB" w:rsidR="009431C8" w:rsidRPr="009E1EF1" w:rsidRDefault="009431C8" w:rsidP="009431C8">
            <w:pPr>
              <w:jc w:val="right"/>
              <w:rPr>
                <w:rFonts w:ascii="Calibri" w:hAnsi="Calibri" w:cs="Times New Roman"/>
                <w:b/>
                <w:sz w:val="16"/>
                <w:szCs w:val="16"/>
              </w:rPr>
            </w:pPr>
            <w:r w:rsidRPr="00A72773">
              <w:rPr>
                <w:rFonts w:ascii="Calibri" w:hAnsi="Calibri" w:cs="Times New Roman"/>
                <w:b/>
                <w:i/>
                <w:sz w:val="16"/>
                <w:szCs w:val="16"/>
              </w:rPr>
              <w:t>-</w:t>
            </w:r>
          </w:p>
        </w:tc>
        <w:tc>
          <w:tcPr>
            <w:tcW w:w="266" w:type="pct"/>
            <w:shd w:val="clear" w:color="auto" w:fill="auto"/>
          </w:tcPr>
          <w:p w14:paraId="3BAC05B8" w14:textId="086F1052" w:rsidR="009431C8" w:rsidRPr="009E1EF1" w:rsidRDefault="009431C8" w:rsidP="009431C8">
            <w:pPr>
              <w:jc w:val="right"/>
              <w:rPr>
                <w:rFonts w:ascii="Calibri" w:hAnsi="Calibri" w:cs="Times New Roman"/>
                <w:b/>
                <w:sz w:val="16"/>
                <w:szCs w:val="16"/>
              </w:rPr>
            </w:pPr>
            <w:r w:rsidRPr="00A72773">
              <w:rPr>
                <w:rFonts w:ascii="Calibri" w:hAnsi="Calibri" w:cs="Times New Roman"/>
                <w:b/>
                <w:i/>
                <w:sz w:val="16"/>
                <w:szCs w:val="16"/>
              </w:rPr>
              <w:t>-</w:t>
            </w:r>
          </w:p>
        </w:tc>
        <w:tc>
          <w:tcPr>
            <w:tcW w:w="265" w:type="pct"/>
            <w:shd w:val="clear" w:color="auto" w:fill="auto"/>
          </w:tcPr>
          <w:p w14:paraId="0D2C396C" w14:textId="37889232" w:rsidR="009431C8" w:rsidRPr="009E1EF1" w:rsidRDefault="009431C8" w:rsidP="009431C8">
            <w:pPr>
              <w:jc w:val="right"/>
              <w:rPr>
                <w:rFonts w:ascii="Calibri" w:hAnsi="Calibri" w:cs="Times New Roman"/>
                <w:b/>
                <w:sz w:val="16"/>
                <w:szCs w:val="16"/>
              </w:rPr>
            </w:pPr>
            <w:r w:rsidRPr="00A72773">
              <w:rPr>
                <w:rFonts w:ascii="Calibri" w:hAnsi="Calibri" w:cs="Times New Roman"/>
                <w:b/>
                <w:i/>
                <w:sz w:val="16"/>
                <w:szCs w:val="16"/>
              </w:rPr>
              <w:t>-</w:t>
            </w:r>
          </w:p>
        </w:tc>
        <w:tc>
          <w:tcPr>
            <w:tcW w:w="354" w:type="pct"/>
            <w:shd w:val="clear" w:color="auto" w:fill="auto"/>
          </w:tcPr>
          <w:p w14:paraId="74A3A2A6" w14:textId="77777777" w:rsidR="009431C8" w:rsidRPr="009E1EF1" w:rsidRDefault="009431C8" w:rsidP="009431C8">
            <w:pPr>
              <w:jc w:val="right"/>
              <w:rPr>
                <w:rFonts w:ascii="Calibri" w:hAnsi="Calibri" w:cs="Times New Roman"/>
                <w:b/>
                <w:i/>
                <w:sz w:val="16"/>
                <w:szCs w:val="16"/>
              </w:rPr>
            </w:pPr>
          </w:p>
          <w:p w14:paraId="44A39FE8" w14:textId="30D32133" w:rsidR="009431C8" w:rsidRPr="009E1EF1" w:rsidRDefault="0011374F" w:rsidP="009431C8">
            <w:pPr>
              <w:jc w:val="right"/>
              <w:rPr>
                <w:rFonts w:ascii="Calibri" w:hAnsi="Calibri" w:cs="Times New Roman"/>
                <w:b/>
                <w:sz w:val="16"/>
                <w:szCs w:val="16"/>
              </w:rPr>
            </w:pPr>
            <w:r>
              <w:rPr>
                <w:rFonts w:ascii="Calibri" w:hAnsi="Calibri" w:cs="Times New Roman"/>
                <w:b/>
                <w:sz w:val="16"/>
                <w:szCs w:val="16"/>
              </w:rPr>
              <w:t>267.8</w:t>
            </w:r>
          </w:p>
        </w:tc>
        <w:tc>
          <w:tcPr>
            <w:tcW w:w="310" w:type="pct"/>
          </w:tcPr>
          <w:p w14:paraId="543A6CCF" w14:textId="77777777" w:rsidR="009431C8" w:rsidRPr="009E1EF1" w:rsidRDefault="009431C8" w:rsidP="009431C8">
            <w:pPr>
              <w:jc w:val="right"/>
              <w:rPr>
                <w:rFonts w:ascii="Calibri" w:hAnsi="Calibri" w:cs="Times New Roman"/>
                <w:b/>
                <w:sz w:val="16"/>
                <w:szCs w:val="16"/>
              </w:rPr>
            </w:pPr>
          </w:p>
          <w:p w14:paraId="606D1FC2" w14:textId="77777777" w:rsidR="009431C8" w:rsidRPr="009E1EF1" w:rsidRDefault="009431C8" w:rsidP="009431C8">
            <w:pPr>
              <w:jc w:val="right"/>
              <w:rPr>
                <w:rFonts w:ascii="Calibri" w:hAnsi="Calibri" w:cs="Times New Roman"/>
                <w:b/>
                <w:sz w:val="16"/>
                <w:szCs w:val="16"/>
              </w:rPr>
            </w:pPr>
            <w:r w:rsidRPr="009E1EF1">
              <w:rPr>
                <w:rFonts w:ascii="Calibri" w:hAnsi="Calibri" w:cs="Times New Roman"/>
                <w:b/>
                <w:sz w:val="16"/>
                <w:szCs w:val="16"/>
              </w:rPr>
              <w:t>-</w:t>
            </w:r>
          </w:p>
        </w:tc>
        <w:tc>
          <w:tcPr>
            <w:tcW w:w="352" w:type="pct"/>
          </w:tcPr>
          <w:p w14:paraId="55683828" w14:textId="77777777" w:rsidR="009431C8" w:rsidRPr="009E1EF1" w:rsidRDefault="009431C8" w:rsidP="009431C8">
            <w:pPr>
              <w:jc w:val="right"/>
              <w:rPr>
                <w:rFonts w:ascii="Calibri" w:hAnsi="Calibri" w:cs="Times New Roman"/>
                <w:b/>
                <w:i/>
                <w:sz w:val="16"/>
                <w:szCs w:val="16"/>
              </w:rPr>
            </w:pPr>
          </w:p>
          <w:p w14:paraId="1A3F38D7" w14:textId="78FB7D0A" w:rsidR="009431C8" w:rsidRPr="009E1EF1" w:rsidRDefault="0011374F" w:rsidP="009431C8">
            <w:pPr>
              <w:jc w:val="right"/>
              <w:rPr>
                <w:rFonts w:ascii="Calibri" w:hAnsi="Calibri" w:cs="Times New Roman"/>
                <w:b/>
                <w:sz w:val="16"/>
                <w:szCs w:val="16"/>
              </w:rPr>
            </w:pPr>
            <w:r>
              <w:rPr>
                <w:rFonts w:ascii="Calibri" w:hAnsi="Calibri" w:cs="Times New Roman"/>
                <w:b/>
                <w:sz w:val="16"/>
                <w:szCs w:val="16"/>
              </w:rPr>
              <w:t>267.8</w:t>
            </w:r>
          </w:p>
        </w:tc>
      </w:tr>
      <w:tr w:rsidR="00D54E20" w:rsidRPr="001C5950" w14:paraId="305D3349" w14:textId="77777777" w:rsidTr="0026329F">
        <w:trPr>
          <w:trHeight w:val="162"/>
        </w:trPr>
        <w:tc>
          <w:tcPr>
            <w:tcW w:w="931" w:type="pct"/>
            <w:gridSpan w:val="2"/>
          </w:tcPr>
          <w:p w14:paraId="109AF9FD" w14:textId="361324DC" w:rsidR="00CB75FC" w:rsidRPr="009E1EF1" w:rsidRDefault="00CB75FC" w:rsidP="009431C8">
            <w:pPr>
              <w:ind w:left="-108"/>
              <w:rPr>
                <w:rFonts w:ascii="Calibri" w:hAnsi="Calibri"/>
                <w:sz w:val="16"/>
                <w:szCs w:val="16"/>
              </w:rPr>
            </w:pPr>
            <w:r>
              <w:rPr>
                <w:rFonts w:ascii="Calibri" w:hAnsi="Calibri"/>
                <w:sz w:val="16"/>
                <w:szCs w:val="16"/>
              </w:rPr>
              <w:t>Financial assets at FVOCI</w:t>
            </w:r>
          </w:p>
        </w:tc>
        <w:tc>
          <w:tcPr>
            <w:tcW w:w="285" w:type="pct"/>
            <w:shd w:val="clear" w:color="auto" w:fill="auto"/>
          </w:tcPr>
          <w:p w14:paraId="247516E2" w14:textId="1779CDDD" w:rsidR="00CB75FC" w:rsidRPr="007622F4" w:rsidRDefault="00CB75FC" w:rsidP="009431C8">
            <w:pPr>
              <w:jc w:val="right"/>
              <w:rPr>
                <w:rFonts w:ascii="Calibri" w:hAnsi="Calibri" w:cs="Times New Roman"/>
                <w:b/>
                <w:i/>
                <w:sz w:val="16"/>
                <w:szCs w:val="16"/>
              </w:rPr>
            </w:pPr>
            <w:r>
              <w:rPr>
                <w:rFonts w:ascii="Calibri" w:hAnsi="Calibri" w:cs="Times New Roman"/>
                <w:b/>
                <w:i/>
                <w:sz w:val="16"/>
                <w:szCs w:val="16"/>
              </w:rPr>
              <w:t>-</w:t>
            </w:r>
          </w:p>
        </w:tc>
        <w:tc>
          <w:tcPr>
            <w:tcW w:w="284" w:type="pct"/>
            <w:shd w:val="clear" w:color="auto" w:fill="auto"/>
          </w:tcPr>
          <w:p w14:paraId="3AFBA9E1" w14:textId="36DB5BC5" w:rsidR="00CB75FC" w:rsidRPr="000B44F9" w:rsidRDefault="00CB75FC" w:rsidP="009431C8">
            <w:pPr>
              <w:jc w:val="right"/>
              <w:rPr>
                <w:rFonts w:ascii="Calibri" w:hAnsi="Calibri" w:cs="Times New Roman"/>
                <w:b/>
                <w:iCs/>
                <w:sz w:val="16"/>
                <w:szCs w:val="16"/>
              </w:rPr>
            </w:pPr>
            <w:r w:rsidRPr="000B44F9">
              <w:rPr>
                <w:rFonts w:ascii="Calibri" w:hAnsi="Calibri" w:cs="Times New Roman"/>
                <w:b/>
                <w:iCs/>
                <w:sz w:val="16"/>
                <w:szCs w:val="16"/>
              </w:rPr>
              <w:t>-</w:t>
            </w:r>
          </w:p>
        </w:tc>
        <w:tc>
          <w:tcPr>
            <w:tcW w:w="283" w:type="pct"/>
          </w:tcPr>
          <w:p w14:paraId="63B0E50B" w14:textId="185C6F28" w:rsidR="00CB75FC" w:rsidRPr="000B44F9" w:rsidRDefault="00CB75FC" w:rsidP="009431C8">
            <w:pPr>
              <w:jc w:val="right"/>
              <w:rPr>
                <w:rFonts w:ascii="Calibri" w:hAnsi="Calibri" w:cs="Times New Roman"/>
                <w:b/>
                <w:iCs/>
                <w:sz w:val="16"/>
                <w:szCs w:val="16"/>
              </w:rPr>
            </w:pPr>
            <w:r w:rsidRPr="000B44F9">
              <w:rPr>
                <w:rFonts w:ascii="Calibri" w:hAnsi="Calibri" w:cs="Times New Roman"/>
                <w:b/>
                <w:iCs/>
                <w:sz w:val="16"/>
                <w:szCs w:val="16"/>
              </w:rPr>
              <w:t>-</w:t>
            </w:r>
          </w:p>
        </w:tc>
        <w:tc>
          <w:tcPr>
            <w:tcW w:w="298" w:type="pct"/>
            <w:shd w:val="clear" w:color="auto" w:fill="auto"/>
          </w:tcPr>
          <w:p w14:paraId="144FBBB4" w14:textId="2D211C29" w:rsidR="00CB75FC" w:rsidRPr="000B44F9" w:rsidRDefault="00CB75FC" w:rsidP="009431C8">
            <w:pPr>
              <w:jc w:val="right"/>
              <w:rPr>
                <w:rFonts w:ascii="Calibri" w:hAnsi="Calibri" w:cs="Times New Roman"/>
                <w:b/>
                <w:iCs/>
                <w:sz w:val="16"/>
                <w:szCs w:val="16"/>
              </w:rPr>
            </w:pPr>
            <w:r w:rsidRPr="000B44F9">
              <w:rPr>
                <w:rFonts w:ascii="Calibri" w:hAnsi="Calibri" w:cs="Times New Roman"/>
                <w:b/>
                <w:iCs/>
                <w:sz w:val="16"/>
                <w:szCs w:val="16"/>
              </w:rPr>
              <w:t>-</w:t>
            </w:r>
          </w:p>
        </w:tc>
        <w:tc>
          <w:tcPr>
            <w:tcW w:w="271" w:type="pct"/>
            <w:shd w:val="clear" w:color="auto" w:fill="auto"/>
          </w:tcPr>
          <w:p w14:paraId="51E0A0A9" w14:textId="6A42276F" w:rsidR="00CB75FC" w:rsidRPr="000B44F9" w:rsidRDefault="00CB75FC" w:rsidP="009431C8">
            <w:pPr>
              <w:jc w:val="right"/>
              <w:rPr>
                <w:rFonts w:ascii="Calibri" w:hAnsi="Calibri" w:cs="Times New Roman"/>
                <w:b/>
                <w:iCs/>
                <w:sz w:val="16"/>
                <w:szCs w:val="16"/>
              </w:rPr>
            </w:pPr>
            <w:r w:rsidRPr="000B44F9">
              <w:rPr>
                <w:rFonts w:ascii="Calibri" w:hAnsi="Calibri" w:cs="Times New Roman"/>
                <w:b/>
                <w:iCs/>
                <w:sz w:val="16"/>
                <w:szCs w:val="16"/>
              </w:rPr>
              <w:t>-</w:t>
            </w:r>
          </w:p>
        </w:tc>
        <w:tc>
          <w:tcPr>
            <w:tcW w:w="283" w:type="pct"/>
          </w:tcPr>
          <w:p w14:paraId="31805D0B" w14:textId="2A34152B" w:rsidR="00CB75FC" w:rsidRPr="000B44F9" w:rsidRDefault="00CB75FC" w:rsidP="009431C8">
            <w:pPr>
              <w:jc w:val="right"/>
              <w:rPr>
                <w:rFonts w:ascii="Calibri" w:hAnsi="Calibri" w:cs="Times New Roman"/>
                <w:b/>
                <w:iCs/>
                <w:sz w:val="16"/>
                <w:szCs w:val="16"/>
              </w:rPr>
            </w:pPr>
            <w:r w:rsidRPr="000B44F9">
              <w:rPr>
                <w:rFonts w:ascii="Calibri" w:hAnsi="Calibri" w:cs="Times New Roman"/>
                <w:b/>
                <w:iCs/>
                <w:sz w:val="16"/>
                <w:szCs w:val="16"/>
              </w:rPr>
              <w:t>(0.4)</w:t>
            </w:r>
          </w:p>
        </w:tc>
        <w:tc>
          <w:tcPr>
            <w:tcW w:w="243" w:type="pct"/>
          </w:tcPr>
          <w:p w14:paraId="247E4D2F" w14:textId="2B1CEDCF" w:rsidR="00CB75FC" w:rsidRPr="000B44F9" w:rsidRDefault="00CB75FC" w:rsidP="009431C8">
            <w:pPr>
              <w:jc w:val="right"/>
              <w:rPr>
                <w:rFonts w:ascii="Calibri" w:hAnsi="Calibri" w:cs="Times New Roman"/>
                <w:b/>
                <w:iCs/>
                <w:sz w:val="16"/>
                <w:szCs w:val="16"/>
              </w:rPr>
            </w:pPr>
            <w:r>
              <w:rPr>
                <w:rFonts w:ascii="Calibri" w:hAnsi="Calibri" w:cs="Times New Roman"/>
                <w:b/>
                <w:iCs/>
                <w:sz w:val="16"/>
                <w:szCs w:val="16"/>
              </w:rPr>
              <w:t>-</w:t>
            </w:r>
          </w:p>
        </w:tc>
        <w:tc>
          <w:tcPr>
            <w:tcW w:w="266" w:type="pct"/>
            <w:shd w:val="clear" w:color="auto" w:fill="auto"/>
          </w:tcPr>
          <w:p w14:paraId="1C63C3EA" w14:textId="0FDBFA37" w:rsidR="00CB75FC" w:rsidRPr="000B44F9" w:rsidRDefault="00CB75FC" w:rsidP="009431C8">
            <w:pPr>
              <w:jc w:val="right"/>
              <w:rPr>
                <w:rFonts w:ascii="Calibri" w:hAnsi="Calibri" w:cs="Times New Roman"/>
                <w:b/>
                <w:iCs/>
                <w:sz w:val="16"/>
                <w:szCs w:val="16"/>
              </w:rPr>
            </w:pPr>
            <w:r>
              <w:rPr>
                <w:rFonts w:ascii="Calibri" w:hAnsi="Calibri" w:cs="Times New Roman"/>
                <w:b/>
                <w:iCs/>
                <w:sz w:val="16"/>
                <w:szCs w:val="16"/>
              </w:rPr>
              <w:t>-</w:t>
            </w:r>
          </w:p>
        </w:tc>
        <w:tc>
          <w:tcPr>
            <w:tcW w:w="309" w:type="pct"/>
            <w:shd w:val="clear" w:color="auto" w:fill="auto"/>
          </w:tcPr>
          <w:p w14:paraId="3A5FB88E" w14:textId="051AC58F" w:rsidR="00CB75FC" w:rsidRPr="000B44F9" w:rsidRDefault="00CB75FC" w:rsidP="009431C8">
            <w:pPr>
              <w:jc w:val="right"/>
              <w:rPr>
                <w:rFonts w:ascii="Calibri" w:hAnsi="Calibri" w:cs="Times New Roman"/>
                <w:b/>
                <w:iCs/>
                <w:sz w:val="16"/>
                <w:szCs w:val="16"/>
              </w:rPr>
            </w:pPr>
            <w:r>
              <w:rPr>
                <w:rFonts w:ascii="Calibri" w:hAnsi="Calibri" w:cs="Times New Roman"/>
                <w:b/>
                <w:iCs/>
                <w:sz w:val="16"/>
                <w:szCs w:val="16"/>
              </w:rPr>
              <w:t>-</w:t>
            </w:r>
          </w:p>
        </w:tc>
        <w:tc>
          <w:tcPr>
            <w:tcW w:w="266" w:type="pct"/>
            <w:shd w:val="clear" w:color="auto" w:fill="auto"/>
          </w:tcPr>
          <w:p w14:paraId="0538038B" w14:textId="6F19AD8D" w:rsidR="00CB75FC" w:rsidRPr="000B44F9" w:rsidRDefault="00CB75FC" w:rsidP="009431C8">
            <w:pPr>
              <w:jc w:val="right"/>
              <w:rPr>
                <w:rFonts w:ascii="Calibri" w:hAnsi="Calibri" w:cs="Times New Roman"/>
                <w:b/>
                <w:iCs/>
                <w:sz w:val="16"/>
                <w:szCs w:val="16"/>
              </w:rPr>
            </w:pPr>
            <w:r>
              <w:rPr>
                <w:rFonts w:ascii="Calibri" w:hAnsi="Calibri" w:cs="Times New Roman"/>
                <w:b/>
                <w:iCs/>
                <w:sz w:val="16"/>
                <w:szCs w:val="16"/>
              </w:rPr>
              <w:t>-</w:t>
            </w:r>
          </w:p>
        </w:tc>
        <w:tc>
          <w:tcPr>
            <w:tcW w:w="265" w:type="pct"/>
            <w:shd w:val="clear" w:color="auto" w:fill="auto"/>
          </w:tcPr>
          <w:p w14:paraId="50ECAACF" w14:textId="4723F9AD" w:rsidR="00CB75FC" w:rsidRPr="000B44F9" w:rsidRDefault="00CB75FC" w:rsidP="009431C8">
            <w:pPr>
              <w:jc w:val="right"/>
              <w:rPr>
                <w:rFonts w:ascii="Calibri" w:hAnsi="Calibri" w:cs="Times New Roman"/>
                <w:b/>
                <w:iCs/>
                <w:sz w:val="16"/>
                <w:szCs w:val="16"/>
              </w:rPr>
            </w:pPr>
            <w:r>
              <w:rPr>
                <w:rFonts w:ascii="Calibri" w:hAnsi="Calibri" w:cs="Times New Roman"/>
                <w:b/>
                <w:iCs/>
                <w:sz w:val="16"/>
                <w:szCs w:val="16"/>
              </w:rPr>
              <w:t>-</w:t>
            </w:r>
          </w:p>
        </w:tc>
        <w:tc>
          <w:tcPr>
            <w:tcW w:w="354" w:type="pct"/>
            <w:shd w:val="clear" w:color="auto" w:fill="auto"/>
          </w:tcPr>
          <w:p w14:paraId="2261B3B3" w14:textId="3B4B1238" w:rsidR="00CB75FC" w:rsidRPr="000B44F9" w:rsidRDefault="00CB75FC" w:rsidP="009431C8">
            <w:pPr>
              <w:jc w:val="right"/>
              <w:rPr>
                <w:rFonts w:ascii="Calibri" w:hAnsi="Calibri" w:cs="Times New Roman"/>
                <w:b/>
                <w:iCs/>
                <w:sz w:val="16"/>
                <w:szCs w:val="16"/>
              </w:rPr>
            </w:pPr>
            <w:r>
              <w:rPr>
                <w:rFonts w:ascii="Calibri" w:hAnsi="Calibri" w:cs="Times New Roman"/>
                <w:b/>
                <w:iCs/>
                <w:sz w:val="16"/>
                <w:szCs w:val="16"/>
              </w:rPr>
              <w:t>(0.4)</w:t>
            </w:r>
          </w:p>
        </w:tc>
        <w:tc>
          <w:tcPr>
            <w:tcW w:w="310" w:type="pct"/>
          </w:tcPr>
          <w:p w14:paraId="19378E1B" w14:textId="4A06CE40" w:rsidR="00CB75FC" w:rsidRPr="000B44F9" w:rsidRDefault="00CB75FC" w:rsidP="009431C8">
            <w:pPr>
              <w:jc w:val="right"/>
              <w:rPr>
                <w:rFonts w:ascii="Calibri" w:hAnsi="Calibri" w:cs="Times New Roman"/>
                <w:b/>
                <w:iCs/>
                <w:sz w:val="16"/>
                <w:szCs w:val="16"/>
              </w:rPr>
            </w:pPr>
            <w:r>
              <w:rPr>
                <w:rFonts w:ascii="Calibri" w:hAnsi="Calibri" w:cs="Times New Roman"/>
                <w:b/>
                <w:iCs/>
                <w:sz w:val="16"/>
                <w:szCs w:val="16"/>
              </w:rPr>
              <w:t>-</w:t>
            </w:r>
          </w:p>
        </w:tc>
        <w:tc>
          <w:tcPr>
            <w:tcW w:w="352" w:type="pct"/>
          </w:tcPr>
          <w:p w14:paraId="03535E81" w14:textId="4B65703C" w:rsidR="00CB75FC" w:rsidRPr="000B44F9" w:rsidRDefault="00CB75FC" w:rsidP="009431C8">
            <w:pPr>
              <w:jc w:val="right"/>
              <w:rPr>
                <w:rFonts w:ascii="Calibri" w:hAnsi="Calibri" w:cs="Times New Roman"/>
                <w:b/>
                <w:iCs/>
                <w:sz w:val="16"/>
                <w:szCs w:val="16"/>
              </w:rPr>
            </w:pPr>
            <w:r>
              <w:rPr>
                <w:rFonts w:ascii="Calibri" w:hAnsi="Calibri" w:cs="Times New Roman"/>
                <w:b/>
                <w:iCs/>
                <w:sz w:val="16"/>
                <w:szCs w:val="16"/>
              </w:rPr>
              <w:t>(0.4)</w:t>
            </w:r>
          </w:p>
        </w:tc>
      </w:tr>
      <w:tr w:rsidR="0011374F" w:rsidRPr="001C5950" w14:paraId="061F7639" w14:textId="77777777" w:rsidTr="0026329F">
        <w:trPr>
          <w:trHeight w:val="162"/>
        </w:trPr>
        <w:tc>
          <w:tcPr>
            <w:tcW w:w="931" w:type="pct"/>
            <w:gridSpan w:val="2"/>
            <w:tcBorders>
              <w:bottom w:val="single" w:sz="4" w:space="0" w:color="auto"/>
            </w:tcBorders>
          </w:tcPr>
          <w:p w14:paraId="410822A0" w14:textId="5E22753D" w:rsidR="0011374F" w:rsidRDefault="0011374F" w:rsidP="009431C8">
            <w:pPr>
              <w:ind w:left="-108"/>
              <w:rPr>
                <w:rFonts w:ascii="Calibri" w:hAnsi="Calibri"/>
                <w:sz w:val="16"/>
                <w:szCs w:val="16"/>
              </w:rPr>
            </w:pPr>
            <w:r>
              <w:rPr>
                <w:rFonts w:ascii="Calibri" w:hAnsi="Calibri"/>
                <w:sz w:val="16"/>
                <w:szCs w:val="16"/>
              </w:rPr>
              <w:t>Current taxes</w:t>
            </w:r>
          </w:p>
        </w:tc>
        <w:tc>
          <w:tcPr>
            <w:tcW w:w="285" w:type="pct"/>
            <w:tcBorders>
              <w:bottom w:val="single" w:sz="4" w:space="0" w:color="auto"/>
            </w:tcBorders>
            <w:shd w:val="clear" w:color="auto" w:fill="auto"/>
          </w:tcPr>
          <w:p w14:paraId="70253D19" w14:textId="6AF89CBF" w:rsidR="0011374F" w:rsidRPr="00F6119A" w:rsidRDefault="0011374F" w:rsidP="009431C8">
            <w:pPr>
              <w:jc w:val="right"/>
              <w:rPr>
                <w:rFonts w:ascii="Calibri" w:hAnsi="Calibri" w:cs="Times New Roman"/>
                <w:b/>
                <w:iCs/>
                <w:sz w:val="16"/>
                <w:szCs w:val="16"/>
              </w:rPr>
            </w:pPr>
            <w:r>
              <w:rPr>
                <w:rFonts w:ascii="Calibri" w:hAnsi="Calibri" w:cs="Times New Roman"/>
                <w:b/>
                <w:iCs/>
                <w:sz w:val="16"/>
                <w:szCs w:val="16"/>
              </w:rPr>
              <w:t>-</w:t>
            </w:r>
          </w:p>
        </w:tc>
        <w:tc>
          <w:tcPr>
            <w:tcW w:w="284" w:type="pct"/>
            <w:tcBorders>
              <w:bottom w:val="single" w:sz="4" w:space="0" w:color="auto"/>
            </w:tcBorders>
            <w:shd w:val="clear" w:color="auto" w:fill="auto"/>
          </w:tcPr>
          <w:p w14:paraId="5FA5D447" w14:textId="5EA23855"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w:t>
            </w:r>
          </w:p>
        </w:tc>
        <w:tc>
          <w:tcPr>
            <w:tcW w:w="283" w:type="pct"/>
            <w:tcBorders>
              <w:bottom w:val="single" w:sz="4" w:space="0" w:color="auto"/>
            </w:tcBorders>
          </w:tcPr>
          <w:p w14:paraId="77CD8CB8" w14:textId="1057F2EB"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w:t>
            </w:r>
          </w:p>
        </w:tc>
        <w:tc>
          <w:tcPr>
            <w:tcW w:w="298" w:type="pct"/>
            <w:tcBorders>
              <w:bottom w:val="single" w:sz="4" w:space="0" w:color="auto"/>
            </w:tcBorders>
            <w:shd w:val="clear" w:color="auto" w:fill="auto"/>
          </w:tcPr>
          <w:p w14:paraId="239C6263" w14:textId="6181B82F"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(5.1)</w:t>
            </w:r>
          </w:p>
        </w:tc>
        <w:tc>
          <w:tcPr>
            <w:tcW w:w="271" w:type="pct"/>
            <w:tcBorders>
              <w:bottom w:val="single" w:sz="4" w:space="0" w:color="auto"/>
            </w:tcBorders>
            <w:shd w:val="clear" w:color="auto" w:fill="auto"/>
          </w:tcPr>
          <w:p w14:paraId="4177270A" w14:textId="5385618B"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w:t>
            </w:r>
          </w:p>
        </w:tc>
        <w:tc>
          <w:tcPr>
            <w:tcW w:w="283" w:type="pct"/>
            <w:tcBorders>
              <w:bottom w:val="single" w:sz="4" w:space="0" w:color="auto"/>
            </w:tcBorders>
          </w:tcPr>
          <w:p w14:paraId="13217185" w14:textId="3EFBF633"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w:t>
            </w:r>
          </w:p>
        </w:tc>
        <w:tc>
          <w:tcPr>
            <w:tcW w:w="243" w:type="pct"/>
            <w:tcBorders>
              <w:bottom w:val="single" w:sz="4" w:space="0" w:color="auto"/>
            </w:tcBorders>
          </w:tcPr>
          <w:p w14:paraId="050CA85A" w14:textId="7F6ACB8A"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w:t>
            </w:r>
          </w:p>
        </w:tc>
        <w:tc>
          <w:tcPr>
            <w:tcW w:w="266" w:type="pct"/>
            <w:tcBorders>
              <w:bottom w:val="single" w:sz="4" w:space="0" w:color="auto"/>
            </w:tcBorders>
            <w:shd w:val="clear" w:color="auto" w:fill="auto"/>
          </w:tcPr>
          <w:p w14:paraId="51A33E8A" w14:textId="3F0F71AE"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w:t>
            </w:r>
          </w:p>
        </w:tc>
        <w:tc>
          <w:tcPr>
            <w:tcW w:w="309" w:type="pct"/>
            <w:tcBorders>
              <w:bottom w:val="single" w:sz="4" w:space="0" w:color="auto"/>
            </w:tcBorders>
            <w:shd w:val="clear" w:color="auto" w:fill="auto"/>
          </w:tcPr>
          <w:p w14:paraId="7EA316A9" w14:textId="4E89067D"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w:t>
            </w:r>
          </w:p>
        </w:tc>
        <w:tc>
          <w:tcPr>
            <w:tcW w:w="266" w:type="pct"/>
            <w:tcBorders>
              <w:bottom w:val="single" w:sz="4" w:space="0" w:color="auto"/>
            </w:tcBorders>
            <w:shd w:val="clear" w:color="auto" w:fill="auto"/>
          </w:tcPr>
          <w:p w14:paraId="51A94C20" w14:textId="79CAC0EC"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w:t>
            </w:r>
          </w:p>
        </w:tc>
        <w:tc>
          <w:tcPr>
            <w:tcW w:w="265" w:type="pct"/>
            <w:tcBorders>
              <w:bottom w:val="single" w:sz="4" w:space="0" w:color="auto"/>
            </w:tcBorders>
            <w:shd w:val="clear" w:color="auto" w:fill="auto"/>
          </w:tcPr>
          <w:p w14:paraId="66DA55D8" w14:textId="725823EE"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w:t>
            </w:r>
          </w:p>
        </w:tc>
        <w:tc>
          <w:tcPr>
            <w:tcW w:w="354" w:type="pct"/>
            <w:tcBorders>
              <w:bottom w:val="single" w:sz="4" w:space="0" w:color="auto"/>
            </w:tcBorders>
            <w:shd w:val="clear" w:color="auto" w:fill="auto"/>
          </w:tcPr>
          <w:p w14:paraId="611C20B9" w14:textId="0065B51D"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(5.1)</w:t>
            </w:r>
          </w:p>
        </w:tc>
        <w:tc>
          <w:tcPr>
            <w:tcW w:w="310" w:type="pct"/>
            <w:tcBorders>
              <w:bottom w:val="single" w:sz="4" w:space="0" w:color="auto"/>
            </w:tcBorders>
          </w:tcPr>
          <w:p w14:paraId="0F205092" w14:textId="58E1BDB9"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w:t>
            </w:r>
          </w:p>
        </w:tc>
        <w:tc>
          <w:tcPr>
            <w:tcW w:w="352" w:type="pct"/>
            <w:tcBorders>
              <w:bottom w:val="single" w:sz="4" w:space="0" w:color="auto"/>
            </w:tcBorders>
          </w:tcPr>
          <w:p w14:paraId="65BFB213" w14:textId="5BBDCADF" w:rsidR="0011374F" w:rsidRPr="0011374F" w:rsidRDefault="0011374F" w:rsidP="009431C8">
            <w:pPr>
              <w:jc w:val="right"/>
              <w:rPr>
                <w:rFonts w:ascii="Calibri" w:hAnsi="Calibri" w:cs="Times New Roman"/>
                <w:b/>
                <w:iCs/>
                <w:sz w:val="16"/>
                <w:szCs w:val="16"/>
              </w:rPr>
            </w:pPr>
            <w:r>
              <w:rPr>
                <w:rFonts w:ascii="Calibri" w:hAnsi="Calibri" w:cs="Times New Roman"/>
                <w:b/>
                <w:iCs/>
                <w:sz w:val="16"/>
                <w:szCs w:val="16"/>
              </w:rPr>
              <w:t>(5.1)</w:t>
            </w:r>
          </w:p>
        </w:tc>
      </w:tr>
      <w:tr w:rsidR="00D54E20" w:rsidRPr="001C5950" w14:paraId="2BDFBB48" w14:textId="77777777" w:rsidTr="00F6119A">
        <w:trPr>
          <w:trHeight w:val="153"/>
        </w:trPr>
        <w:tc>
          <w:tcPr>
            <w:tcW w:w="931" w:type="pct"/>
            <w:gridSpan w:val="2"/>
            <w:tcBorders>
              <w:top w:val="single" w:sz="4" w:space="0" w:color="auto"/>
              <w:bottom w:val="single" w:sz="4" w:space="0" w:color="auto"/>
            </w:tcBorders>
          </w:tcPr>
          <w:p w14:paraId="371D681C" w14:textId="1BDB0685" w:rsidR="008D2AE5" w:rsidRPr="009E1EF1" w:rsidRDefault="008D2AE5" w:rsidP="008D2AE5">
            <w:pPr>
              <w:ind w:left="-108"/>
              <w:rPr>
                <w:rFonts w:ascii="Calibri" w:hAnsi="Calibri" w:cs="Times New Roman"/>
                <w:sz w:val="16"/>
                <w:szCs w:val="16"/>
              </w:rPr>
            </w:pPr>
            <w:r w:rsidRPr="009E1EF1">
              <w:rPr>
                <w:rFonts w:ascii="Calibri" w:hAnsi="Calibri" w:cs="Times New Roman"/>
                <w:sz w:val="16"/>
                <w:szCs w:val="16"/>
              </w:rPr>
              <w:t xml:space="preserve">Total comprehensive income/ (loss) </w:t>
            </w:r>
          </w:p>
        </w:tc>
        <w:tc>
          <w:tcPr>
            <w:tcW w:w="285" w:type="pct"/>
            <w:tcBorders>
              <w:top w:val="single" w:sz="4" w:space="0" w:color="auto"/>
              <w:bottom w:val="single" w:sz="4" w:space="0" w:color="auto"/>
            </w:tcBorders>
          </w:tcPr>
          <w:p w14:paraId="7E2FCC5D" w14:textId="77777777" w:rsidR="008D2AE5" w:rsidRPr="009E1EF1" w:rsidRDefault="008D2AE5" w:rsidP="008D2AE5">
            <w:pPr>
              <w:jc w:val="right"/>
              <w:rPr>
                <w:rFonts w:ascii="Calibri" w:hAnsi="Calibri" w:cs="Times New Roman"/>
                <w:b/>
                <w:i/>
                <w:sz w:val="16"/>
                <w:szCs w:val="16"/>
              </w:rPr>
            </w:pPr>
            <w:r w:rsidRPr="009E1EF1">
              <w:rPr>
                <w:rFonts w:ascii="Calibri" w:hAnsi="Calibri" w:cs="Times New Roman"/>
                <w:b/>
                <w:i/>
                <w:sz w:val="16"/>
                <w:szCs w:val="16"/>
              </w:rPr>
              <w:t>-</w:t>
            </w:r>
          </w:p>
        </w:tc>
        <w:tc>
          <w:tcPr>
            <w:tcW w:w="284" w:type="pct"/>
            <w:tcBorders>
              <w:top w:val="single" w:sz="4" w:space="0" w:color="auto"/>
              <w:bottom w:val="single" w:sz="4" w:space="0" w:color="auto"/>
            </w:tcBorders>
          </w:tcPr>
          <w:p w14:paraId="0AC015F5"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83" w:type="pct"/>
            <w:tcBorders>
              <w:top w:val="single" w:sz="4" w:space="0" w:color="auto"/>
              <w:bottom w:val="single" w:sz="4" w:space="0" w:color="auto"/>
            </w:tcBorders>
          </w:tcPr>
          <w:p w14:paraId="06170963"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98" w:type="pct"/>
            <w:tcBorders>
              <w:top w:val="single" w:sz="4" w:space="0" w:color="auto"/>
              <w:bottom w:val="single" w:sz="4" w:space="0" w:color="auto"/>
            </w:tcBorders>
          </w:tcPr>
          <w:p w14:paraId="3CCFC2FA" w14:textId="7711C616" w:rsidR="008D2AE5" w:rsidRPr="009E1EF1" w:rsidRDefault="00E778CF" w:rsidP="008D2AE5">
            <w:pPr>
              <w:jc w:val="right"/>
              <w:rPr>
                <w:rFonts w:ascii="Calibri" w:hAnsi="Calibri" w:cs="Times New Roman"/>
                <w:b/>
                <w:sz w:val="16"/>
                <w:szCs w:val="16"/>
              </w:rPr>
            </w:pPr>
            <w:r>
              <w:rPr>
                <w:rFonts w:ascii="Calibri" w:hAnsi="Calibri" w:cs="Times New Roman"/>
                <w:b/>
                <w:sz w:val="16"/>
                <w:szCs w:val="16"/>
              </w:rPr>
              <w:t>68.9</w:t>
            </w:r>
          </w:p>
        </w:tc>
        <w:tc>
          <w:tcPr>
            <w:tcW w:w="271" w:type="pct"/>
            <w:tcBorders>
              <w:top w:val="single" w:sz="4" w:space="0" w:color="auto"/>
              <w:bottom w:val="single" w:sz="4" w:space="0" w:color="auto"/>
            </w:tcBorders>
          </w:tcPr>
          <w:p w14:paraId="0977CA83" w14:textId="56C33FB8" w:rsidR="008D2AE5" w:rsidRPr="009E1EF1" w:rsidRDefault="005B38C2" w:rsidP="008D2AE5">
            <w:pPr>
              <w:jc w:val="right"/>
              <w:rPr>
                <w:rFonts w:ascii="Calibri" w:hAnsi="Calibri" w:cs="Times New Roman"/>
                <w:b/>
                <w:sz w:val="16"/>
                <w:szCs w:val="16"/>
              </w:rPr>
            </w:pPr>
            <w:r w:rsidRPr="009E1EF1">
              <w:rPr>
                <w:rFonts w:ascii="Calibri" w:hAnsi="Calibri" w:cs="Times New Roman"/>
                <w:b/>
                <w:sz w:val="16"/>
                <w:szCs w:val="16"/>
              </w:rPr>
              <w:t>(</w:t>
            </w:r>
            <w:r w:rsidR="0011374F">
              <w:rPr>
                <w:rFonts w:ascii="Calibri" w:hAnsi="Calibri" w:cs="Times New Roman"/>
                <w:b/>
                <w:sz w:val="16"/>
                <w:szCs w:val="16"/>
              </w:rPr>
              <w:t>12.6</w:t>
            </w:r>
            <w:r w:rsidRPr="009E1EF1">
              <w:rPr>
                <w:rFonts w:ascii="Calibri" w:hAnsi="Calibri" w:cs="Times New Roman"/>
                <w:b/>
                <w:sz w:val="16"/>
                <w:szCs w:val="16"/>
              </w:rPr>
              <w:t>)</w:t>
            </w:r>
          </w:p>
        </w:tc>
        <w:tc>
          <w:tcPr>
            <w:tcW w:w="283" w:type="pct"/>
            <w:tcBorders>
              <w:top w:val="single" w:sz="4" w:space="0" w:color="auto"/>
              <w:bottom w:val="single" w:sz="4" w:space="0" w:color="auto"/>
            </w:tcBorders>
          </w:tcPr>
          <w:p w14:paraId="53A0C753" w14:textId="77777777" w:rsidR="008D2AE5" w:rsidRPr="009E1EF1" w:rsidRDefault="005B38C2" w:rsidP="008D2AE5">
            <w:pPr>
              <w:jc w:val="right"/>
              <w:rPr>
                <w:rFonts w:ascii="Calibri" w:hAnsi="Calibri" w:cs="Times New Roman"/>
                <w:b/>
                <w:sz w:val="16"/>
                <w:szCs w:val="16"/>
              </w:rPr>
            </w:pPr>
            <w:r w:rsidRPr="009E1EF1">
              <w:rPr>
                <w:rFonts w:ascii="Calibri" w:hAnsi="Calibri" w:cs="Times New Roman"/>
                <w:b/>
                <w:sz w:val="16"/>
                <w:szCs w:val="16"/>
              </w:rPr>
              <w:t>(0.4)</w:t>
            </w:r>
          </w:p>
        </w:tc>
        <w:tc>
          <w:tcPr>
            <w:tcW w:w="243" w:type="pct"/>
            <w:tcBorders>
              <w:top w:val="single" w:sz="4" w:space="0" w:color="auto"/>
              <w:bottom w:val="single" w:sz="4" w:space="0" w:color="auto"/>
            </w:tcBorders>
          </w:tcPr>
          <w:p w14:paraId="5A0B9CC8"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66" w:type="pct"/>
            <w:tcBorders>
              <w:top w:val="single" w:sz="4" w:space="0" w:color="auto"/>
              <w:bottom w:val="single" w:sz="4" w:space="0" w:color="auto"/>
            </w:tcBorders>
          </w:tcPr>
          <w:p w14:paraId="0A8A9880"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309" w:type="pct"/>
            <w:tcBorders>
              <w:top w:val="single" w:sz="4" w:space="0" w:color="auto"/>
              <w:bottom w:val="single" w:sz="4" w:space="0" w:color="auto"/>
            </w:tcBorders>
          </w:tcPr>
          <w:p w14:paraId="020912F0"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66" w:type="pct"/>
            <w:tcBorders>
              <w:top w:val="single" w:sz="4" w:space="0" w:color="auto"/>
              <w:bottom w:val="single" w:sz="4" w:space="0" w:color="auto"/>
            </w:tcBorders>
          </w:tcPr>
          <w:p w14:paraId="312829A6" w14:textId="77777777" w:rsidR="008D2AE5" w:rsidRPr="009E1EF1" w:rsidRDefault="008D2AE5" w:rsidP="008D2AE5">
            <w:pPr>
              <w:jc w:val="right"/>
              <w:rPr>
                <w:rFonts w:ascii="Calibri" w:hAnsi="Calibri" w:cs="Times New Roman"/>
                <w:b/>
                <w:sz w:val="16"/>
                <w:szCs w:val="16"/>
              </w:rPr>
            </w:pPr>
            <w:r w:rsidRPr="009E1EF1">
              <w:rPr>
                <w:rFonts w:ascii="Calibri" w:hAnsi="Calibri" w:cs="Times New Roman"/>
                <w:b/>
                <w:i/>
                <w:sz w:val="16"/>
                <w:szCs w:val="16"/>
              </w:rPr>
              <w:t>-</w:t>
            </w:r>
          </w:p>
        </w:tc>
        <w:tc>
          <w:tcPr>
            <w:tcW w:w="265" w:type="pct"/>
            <w:tcBorders>
              <w:top w:val="single" w:sz="4" w:space="0" w:color="auto"/>
              <w:bottom w:val="single" w:sz="4" w:space="0" w:color="auto"/>
            </w:tcBorders>
          </w:tcPr>
          <w:p w14:paraId="6CD2A271" w14:textId="7472D744" w:rsidR="008D2AE5" w:rsidRPr="009E1EF1" w:rsidRDefault="00A509E5" w:rsidP="008D2AE5">
            <w:pPr>
              <w:jc w:val="right"/>
              <w:rPr>
                <w:rFonts w:ascii="Calibri" w:hAnsi="Calibri" w:cs="Times New Roman"/>
                <w:b/>
                <w:sz w:val="16"/>
                <w:szCs w:val="16"/>
              </w:rPr>
            </w:pPr>
            <w:r>
              <w:rPr>
                <w:rFonts w:ascii="Calibri" w:hAnsi="Calibri" w:cs="Times New Roman"/>
                <w:b/>
                <w:sz w:val="16"/>
                <w:szCs w:val="16"/>
              </w:rPr>
              <w:t>37.9</w:t>
            </w:r>
          </w:p>
        </w:tc>
        <w:tc>
          <w:tcPr>
            <w:tcW w:w="354" w:type="pct"/>
            <w:tcBorders>
              <w:top w:val="single" w:sz="4" w:space="0" w:color="auto"/>
              <w:bottom w:val="single" w:sz="4" w:space="0" w:color="auto"/>
            </w:tcBorders>
          </w:tcPr>
          <w:p w14:paraId="67AEB16C" w14:textId="74B941DD" w:rsidR="008D2AE5" w:rsidRPr="009E1EF1" w:rsidRDefault="00E778CF" w:rsidP="008D2AE5">
            <w:pPr>
              <w:jc w:val="right"/>
              <w:rPr>
                <w:rFonts w:ascii="Calibri" w:hAnsi="Calibri" w:cs="Times New Roman"/>
                <w:b/>
                <w:sz w:val="16"/>
                <w:szCs w:val="16"/>
              </w:rPr>
            </w:pPr>
            <w:r>
              <w:rPr>
                <w:rFonts w:ascii="Calibri" w:hAnsi="Calibri" w:cs="Times New Roman"/>
                <w:b/>
                <w:sz w:val="16"/>
                <w:szCs w:val="16"/>
              </w:rPr>
              <w:t>93.</w:t>
            </w:r>
            <w:r w:rsidR="00A509E5">
              <w:rPr>
                <w:rFonts w:ascii="Calibri" w:hAnsi="Calibri" w:cs="Times New Roman"/>
                <w:b/>
                <w:sz w:val="16"/>
                <w:szCs w:val="16"/>
              </w:rPr>
              <w:t>8</w:t>
            </w:r>
          </w:p>
        </w:tc>
        <w:tc>
          <w:tcPr>
            <w:tcW w:w="310" w:type="pct"/>
            <w:tcBorders>
              <w:top w:val="single" w:sz="4" w:space="0" w:color="auto"/>
              <w:bottom w:val="single" w:sz="4" w:space="0" w:color="auto"/>
            </w:tcBorders>
          </w:tcPr>
          <w:p w14:paraId="33D97D7D" w14:textId="77777777" w:rsidR="008D2AE5" w:rsidRPr="009E1EF1" w:rsidRDefault="005B38C2" w:rsidP="008D2AE5">
            <w:pPr>
              <w:jc w:val="right"/>
              <w:rPr>
                <w:rFonts w:ascii="Calibri" w:hAnsi="Calibri" w:cs="Times New Roman"/>
                <w:b/>
                <w:sz w:val="16"/>
                <w:szCs w:val="16"/>
              </w:rPr>
            </w:pPr>
            <w:r w:rsidRPr="009E1EF1">
              <w:rPr>
                <w:rFonts w:ascii="Calibri" w:hAnsi="Calibri" w:cs="Times New Roman"/>
                <w:b/>
                <w:sz w:val="16"/>
                <w:szCs w:val="16"/>
              </w:rPr>
              <w:t>(80.0)</w:t>
            </w:r>
          </w:p>
        </w:tc>
        <w:tc>
          <w:tcPr>
            <w:tcW w:w="352" w:type="pct"/>
            <w:tcBorders>
              <w:top w:val="single" w:sz="4" w:space="0" w:color="auto"/>
              <w:bottom w:val="single" w:sz="4" w:space="0" w:color="auto"/>
            </w:tcBorders>
          </w:tcPr>
          <w:p w14:paraId="39AFE48D" w14:textId="0220A65D" w:rsidR="008D2AE5" w:rsidRPr="009E1EF1" w:rsidRDefault="00E778CF" w:rsidP="008D2AE5">
            <w:pPr>
              <w:jc w:val="right"/>
              <w:rPr>
                <w:rFonts w:ascii="Calibri" w:hAnsi="Calibri" w:cs="Times New Roman"/>
                <w:b/>
                <w:sz w:val="16"/>
                <w:szCs w:val="16"/>
              </w:rPr>
            </w:pPr>
            <w:r>
              <w:rPr>
                <w:rFonts w:ascii="Calibri" w:hAnsi="Calibri" w:cs="Times New Roman"/>
                <w:b/>
                <w:sz w:val="16"/>
                <w:szCs w:val="16"/>
              </w:rPr>
              <w:t>13.</w:t>
            </w:r>
            <w:r w:rsidR="00A509E5">
              <w:rPr>
                <w:rFonts w:ascii="Calibri" w:hAnsi="Calibri" w:cs="Times New Roman"/>
                <w:b/>
                <w:sz w:val="16"/>
                <w:szCs w:val="16"/>
              </w:rPr>
              <w:t>8</w:t>
            </w:r>
          </w:p>
        </w:tc>
      </w:tr>
      <w:tr w:rsidR="00D54E20" w:rsidRPr="001C5950" w14:paraId="72DDD0E7" w14:textId="77777777" w:rsidTr="00445B55">
        <w:trPr>
          <w:trHeight w:val="91"/>
        </w:trPr>
        <w:tc>
          <w:tcPr>
            <w:tcW w:w="5000" w:type="pct"/>
            <w:gridSpan w:val="16"/>
            <w:tcBorders>
              <w:top w:val="single" w:sz="4" w:space="0" w:color="auto"/>
            </w:tcBorders>
          </w:tcPr>
          <w:p w14:paraId="41E46AB1" w14:textId="2DD5B64B" w:rsidR="00D54E20" w:rsidRPr="001C5950" w:rsidRDefault="00D54E20" w:rsidP="00D54E20">
            <w:pPr>
              <w:widowControl/>
              <w:autoSpaceDE/>
              <w:autoSpaceDN/>
              <w:adjustRightInd/>
              <w:ind w:left="-113"/>
            </w:pPr>
            <w:r w:rsidRPr="009E1EF1">
              <w:rPr>
                <w:rFonts w:ascii="Calibri" w:hAnsi="Calibri" w:cs="Times New Roman"/>
                <w:b/>
                <w:sz w:val="16"/>
                <w:szCs w:val="16"/>
              </w:rPr>
              <w:t>Transactions with owners of the Company, recognised directly in equity</w:t>
            </w:r>
            <w:r w:rsidR="003C370E">
              <w:rPr>
                <w:rFonts w:ascii="Calibri" w:hAnsi="Calibri" w:cs="Times New Roman"/>
                <w:b/>
                <w:sz w:val="16"/>
                <w:szCs w:val="16"/>
              </w:rPr>
              <w:t>:</w:t>
            </w:r>
          </w:p>
        </w:tc>
      </w:tr>
      <w:tr w:rsidR="00D54E20" w:rsidRPr="001C5950" w14:paraId="119D2ADB" w14:textId="77777777" w:rsidTr="00F6119A">
        <w:trPr>
          <w:trHeight w:val="188"/>
        </w:trPr>
        <w:tc>
          <w:tcPr>
            <w:tcW w:w="931" w:type="pct"/>
            <w:gridSpan w:val="2"/>
          </w:tcPr>
          <w:p w14:paraId="600AECF9" w14:textId="1C978141" w:rsidR="00826AFC" w:rsidRPr="009E1EF1" w:rsidRDefault="00826AFC" w:rsidP="00826AFC">
            <w:pPr>
              <w:ind w:left="-108"/>
              <w:rPr>
                <w:rFonts w:ascii="Calibri" w:hAnsi="Calibri" w:cs="Times New Roman"/>
                <w:sz w:val="16"/>
                <w:szCs w:val="16"/>
              </w:rPr>
            </w:pPr>
            <w:r w:rsidRPr="009E1EF1">
              <w:rPr>
                <w:rFonts w:ascii="Calibri" w:hAnsi="Calibri"/>
                <w:sz w:val="16"/>
                <w:szCs w:val="16"/>
              </w:rPr>
              <w:t xml:space="preserve">Shares issued on equity placement (net of issuance costs) (Note </w:t>
            </w:r>
            <w:r w:rsidR="008D48B3">
              <w:rPr>
                <w:rFonts w:ascii="Calibri" w:hAnsi="Calibri"/>
                <w:sz w:val="16"/>
                <w:szCs w:val="16"/>
              </w:rPr>
              <w:t>18</w:t>
            </w:r>
            <w:r w:rsidRPr="009E1EF1">
              <w:rPr>
                <w:rFonts w:ascii="Calibri" w:hAnsi="Calibri"/>
                <w:sz w:val="16"/>
                <w:szCs w:val="16"/>
              </w:rPr>
              <w:t>)</w:t>
            </w:r>
          </w:p>
        </w:tc>
        <w:tc>
          <w:tcPr>
            <w:tcW w:w="285" w:type="pct"/>
          </w:tcPr>
          <w:p w14:paraId="1E31EF97" w14:textId="77777777" w:rsidR="00826AFC" w:rsidRPr="009E1EF1" w:rsidRDefault="00826AFC" w:rsidP="00826AFC">
            <w:pPr>
              <w:jc w:val="right"/>
              <w:rPr>
                <w:rFonts w:ascii="Calibri" w:hAnsi="Calibri" w:cs="Times New Roman"/>
                <w:b/>
                <w:i/>
                <w:sz w:val="16"/>
                <w:szCs w:val="16"/>
              </w:rPr>
            </w:pPr>
          </w:p>
          <w:p w14:paraId="7CC1333E" w14:textId="509AB727" w:rsidR="00826AFC" w:rsidRPr="009E1EF1" w:rsidRDefault="00826AFC" w:rsidP="00826AFC">
            <w:pPr>
              <w:jc w:val="right"/>
              <w:rPr>
                <w:rFonts w:ascii="Calibri" w:hAnsi="Calibri" w:cs="Times New Roman"/>
                <w:b/>
                <w:i/>
                <w:sz w:val="16"/>
                <w:szCs w:val="16"/>
              </w:rPr>
            </w:pPr>
            <w:r w:rsidRPr="009E1EF1">
              <w:rPr>
                <w:rFonts w:ascii="Calibri" w:hAnsi="Calibri" w:cs="Times New Roman"/>
                <w:b/>
                <w:i/>
                <w:sz w:val="16"/>
                <w:szCs w:val="16"/>
              </w:rPr>
              <w:t>16.</w:t>
            </w:r>
            <w:r w:rsidR="004D2635">
              <w:rPr>
                <w:rFonts w:ascii="Calibri" w:hAnsi="Calibri" w:cs="Times New Roman"/>
                <w:b/>
                <w:i/>
                <w:sz w:val="16"/>
                <w:szCs w:val="16"/>
              </w:rPr>
              <w:t>1</w:t>
            </w:r>
          </w:p>
        </w:tc>
        <w:tc>
          <w:tcPr>
            <w:tcW w:w="284" w:type="pct"/>
          </w:tcPr>
          <w:p w14:paraId="1AD7C4FE" w14:textId="77777777" w:rsidR="00826AFC" w:rsidRPr="00F6119A" w:rsidRDefault="00826AFC" w:rsidP="00826AFC">
            <w:pPr>
              <w:jc w:val="right"/>
              <w:rPr>
                <w:rFonts w:ascii="Calibri" w:hAnsi="Calibri" w:cs="Times New Roman"/>
                <w:b/>
                <w:sz w:val="16"/>
                <w:szCs w:val="16"/>
              </w:rPr>
            </w:pPr>
          </w:p>
          <w:p w14:paraId="62ACF44D"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1,933.2</w:t>
            </w:r>
          </w:p>
        </w:tc>
        <w:tc>
          <w:tcPr>
            <w:tcW w:w="283" w:type="pct"/>
          </w:tcPr>
          <w:p w14:paraId="20251860" w14:textId="77777777" w:rsidR="00826AFC" w:rsidRPr="00F6119A" w:rsidRDefault="00826AFC" w:rsidP="00826AFC">
            <w:pPr>
              <w:jc w:val="right"/>
              <w:rPr>
                <w:rFonts w:ascii="Calibri" w:hAnsi="Calibri" w:cs="Times New Roman"/>
                <w:b/>
                <w:sz w:val="16"/>
                <w:szCs w:val="16"/>
              </w:rPr>
            </w:pPr>
          </w:p>
          <w:p w14:paraId="4A24CBA7"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00A5A907" w14:textId="77777777" w:rsidR="00826AFC" w:rsidRPr="00F6119A" w:rsidRDefault="00826AFC" w:rsidP="00826AFC">
            <w:pPr>
              <w:jc w:val="right"/>
              <w:rPr>
                <w:rFonts w:ascii="Calibri" w:hAnsi="Calibri" w:cs="Times New Roman"/>
                <w:b/>
                <w:sz w:val="16"/>
                <w:szCs w:val="16"/>
              </w:rPr>
            </w:pPr>
          </w:p>
          <w:p w14:paraId="6E521F79"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5F8E4C0F" w14:textId="77777777" w:rsidR="00826AFC" w:rsidRPr="00F6119A" w:rsidRDefault="00826AFC" w:rsidP="00826AFC">
            <w:pPr>
              <w:jc w:val="right"/>
              <w:rPr>
                <w:rFonts w:ascii="Calibri" w:hAnsi="Calibri" w:cs="Times New Roman"/>
                <w:b/>
                <w:sz w:val="16"/>
                <w:szCs w:val="16"/>
              </w:rPr>
            </w:pPr>
          </w:p>
          <w:p w14:paraId="7108BE6D"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777E59C6" w14:textId="77777777" w:rsidR="00826AFC" w:rsidRPr="00F6119A" w:rsidRDefault="00826AFC" w:rsidP="00826AFC">
            <w:pPr>
              <w:jc w:val="right"/>
              <w:rPr>
                <w:rFonts w:ascii="Calibri" w:hAnsi="Calibri" w:cs="Times New Roman"/>
                <w:b/>
                <w:sz w:val="16"/>
                <w:szCs w:val="16"/>
              </w:rPr>
            </w:pPr>
          </w:p>
          <w:p w14:paraId="4546FCA3"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4F56CEDB" w14:textId="77777777" w:rsidR="00826AFC" w:rsidRPr="00F6119A" w:rsidRDefault="00826AFC" w:rsidP="00826AFC">
            <w:pPr>
              <w:jc w:val="right"/>
              <w:rPr>
                <w:rFonts w:ascii="Calibri" w:hAnsi="Calibri" w:cs="Times New Roman"/>
                <w:b/>
                <w:sz w:val="16"/>
                <w:szCs w:val="16"/>
              </w:rPr>
            </w:pPr>
          </w:p>
          <w:p w14:paraId="504A9900"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58DC6EFD" w14:textId="77777777" w:rsidR="00826AFC" w:rsidRPr="00F6119A" w:rsidRDefault="00826AFC" w:rsidP="00826AFC">
            <w:pPr>
              <w:jc w:val="right"/>
              <w:rPr>
                <w:rFonts w:ascii="Calibri" w:hAnsi="Calibri" w:cs="Times New Roman"/>
                <w:b/>
                <w:sz w:val="16"/>
                <w:szCs w:val="16"/>
              </w:rPr>
            </w:pPr>
          </w:p>
          <w:p w14:paraId="1B9ABF85"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1AB22277" w14:textId="77777777" w:rsidR="00826AFC" w:rsidRPr="00F6119A" w:rsidRDefault="00826AFC" w:rsidP="00826AFC">
            <w:pPr>
              <w:jc w:val="right"/>
              <w:rPr>
                <w:rFonts w:ascii="Calibri" w:hAnsi="Calibri" w:cs="Times New Roman"/>
                <w:b/>
                <w:sz w:val="16"/>
                <w:szCs w:val="16"/>
              </w:rPr>
            </w:pPr>
          </w:p>
          <w:p w14:paraId="3EE0FE35"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5884FBF6" w14:textId="77777777" w:rsidR="00826AFC" w:rsidRPr="00F6119A" w:rsidRDefault="00826AFC" w:rsidP="00826AFC">
            <w:pPr>
              <w:jc w:val="right"/>
              <w:rPr>
                <w:rFonts w:ascii="Calibri" w:hAnsi="Calibri" w:cs="Times New Roman"/>
                <w:b/>
                <w:sz w:val="16"/>
                <w:szCs w:val="16"/>
              </w:rPr>
            </w:pPr>
          </w:p>
          <w:p w14:paraId="00C2FBDD"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65" w:type="pct"/>
          </w:tcPr>
          <w:p w14:paraId="53450B8D" w14:textId="77777777" w:rsidR="00826AFC" w:rsidRPr="00F6119A" w:rsidRDefault="00826AFC" w:rsidP="00826AFC">
            <w:pPr>
              <w:jc w:val="right"/>
              <w:rPr>
                <w:rFonts w:ascii="Calibri" w:hAnsi="Calibri" w:cs="Times New Roman"/>
                <w:b/>
                <w:sz w:val="16"/>
                <w:szCs w:val="16"/>
              </w:rPr>
            </w:pPr>
          </w:p>
          <w:p w14:paraId="1AD8F7E4"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(12.4)</w:t>
            </w:r>
          </w:p>
        </w:tc>
        <w:tc>
          <w:tcPr>
            <w:tcW w:w="354" w:type="pct"/>
          </w:tcPr>
          <w:p w14:paraId="10AAB8B4" w14:textId="77777777" w:rsidR="00826AFC" w:rsidRPr="00F6119A" w:rsidRDefault="00826AFC" w:rsidP="00826AFC">
            <w:pPr>
              <w:jc w:val="right"/>
              <w:rPr>
                <w:rFonts w:ascii="Calibri" w:hAnsi="Calibri" w:cs="Times New Roman"/>
                <w:b/>
                <w:sz w:val="16"/>
                <w:szCs w:val="16"/>
              </w:rPr>
            </w:pPr>
          </w:p>
          <w:p w14:paraId="007C80D3"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1,920.8</w:t>
            </w:r>
          </w:p>
        </w:tc>
        <w:tc>
          <w:tcPr>
            <w:tcW w:w="310" w:type="pct"/>
          </w:tcPr>
          <w:p w14:paraId="4366D14E" w14:textId="77777777" w:rsidR="00826AFC" w:rsidRPr="00F6119A" w:rsidRDefault="00826AFC" w:rsidP="00826AFC">
            <w:pPr>
              <w:jc w:val="right"/>
              <w:rPr>
                <w:rFonts w:ascii="Calibri" w:hAnsi="Calibri" w:cs="Times New Roman"/>
                <w:b/>
                <w:sz w:val="16"/>
                <w:szCs w:val="16"/>
              </w:rPr>
            </w:pPr>
          </w:p>
          <w:p w14:paraId="5A786F15"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594A6473" w14:textId="77777777" w:rsidR="00826AFC" w:rsidRPr="00F6119A" w:rsidRDefault="00826AFC" w:rsidP="00826AFC">
            <w:pPr>
              <w:jc w:val="right"/>
              <w:rPr>
                <w:rFonts w:ascii="Calibri" w:hAnsi="Calibri" w:cs="Times New Roman"/>
                <w:b/>
                <w:sz w:val="16"/>
                <w:szCs w:val="16"/>
              </w:rPr>
            </w:pPr>
          </w:p>
          <w:p w14:paraId="15FC783B"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1,920.8</w:t>
            </w:r>
          </w:p>
        </w:tc>
      </w:tr>
      <w:tr w:rsidR="00D54E20" w:rsidRPr="001C5950" w14:paraId="01A47DDC" w14:textId="77777777" w:rsidTr="00F6119A">
        <w:trPr>
          <w:trHeight w:val="166"/>
        </w:trPr>
        <w:tc>
          <w:tcPr>
            <w:tcW w:w="931" w:type="pct"/>
            <w:gridSpan w:val="2"/>
          </w:tcPr>
          <w:p w14:paraId="5581C89B" w14:textId="7B464E4F" w:rsidR="00826AFC" w:rsidRPr="009E1EF1" w:rsidRDefault="00826AFC" w:rsidP="00826AFC">
            <w:pPr>
              <w:spacing w:after="20"/>
              <w:ind w:left="-108"/>
              <w:rPr>
                <w:rFonts w:ascii="Calibri" w:hAnsi="Calibri" w:cs="Times New Roman"/>
                <w:sz w:val="16"/>
                <w:szCs w:val="16"/>
              </w:rPr>
            </w:pPr>
            <w:r w:rsidRPr="009E1EF1">
              <w:rPr>
                <w:rFonts w:ascii="Calibri" w:hAnsi="Calibri"/>
                <w:sz w:val="16"/>
                <w:szCs w:val="16"/>
              </w:rPr>
              <w:t xml:space="preserve">Shares issued as consideration for the </w:t>
            </w:r>
            <w:r w:rsidR="003F48FC">
              <w:rPr>
                <w:rFonts w:ascii="Calibri" w:hAnsi="Calibri"/>
                <w:sz w:val="16"/>
                <w:szCs w:val="16"/>
              </w:rPr>
              <w:t>combination with</w:t>
            </w:r>
            <w:r w:rsidRPr="009E1EF1">
              <w:rPr>
                <w:rFonts w:ascii="Calibri" w:hAnsi="Calibri"/>
                <w:sz w:val="16"/>
                <w:szCs w:val="16"/>
              </w:rPr>
              <w:t xml:space="preserve"> TSG (Note </w:t>
            </w:r>
            <w:r w:rsidR="008D48B3">
              <w:rPr>
                <w:rFonts w:ascii="Calibri" w:hAnsi="Calibri"/>
                <w:sz w:val="16"/>
                <w:szCs w:val="16"/>
              </w:rPr>
              <w:t>18</w:t>
            </w:r>
            <w:r w:rsidRPr="009E1EF1">
              <w:rPr>
                <w:rFonts w:ascii="Calibri" w:hAnsi="Calibri"/>
                <w:sz w:val="16"/>
                <w:szCs w:val="16"/>
              </w:rPr>
              <w:t>)</w:t>
            </w:r>
          </w:p>
        </w:tc>
        <w:tc>
          <w:tcPr>
            <w:tcW w:w="285" w:type="pct"/>
          </w:tcPr>
          <w:p w14:paraId="6EF9D339" w14:textId="77777777" w:rsidR="00826AFC" w:rsidRPr="009E1EF1" w:rsidRDefault="00826AFC" w:rsidP="00826AFC">
            <w:pPr>
              <w:jc w:val="right"/>
              <w:rPr>
                <w:rFonts w:ascii="Calibri" w:hAnsi="Calibri" w:cs="Times New Roman"/>
                <w:b/>
                <w:i/>
                <w:sz w:val="16"/>
                <w:szCs w:val="16"/>
              </w:rPr>
            </w:pPr>
          </w:p>
          <w:p w14:paraId="012927A6" w14:textId="77777777" w:rsidR="00826AFC" w:rsidRPr="009E1EF1" w:rsidRDefault="00826AFC" w:rsidP="00826AFC">
            <w:pPr>
              <w:jc w:val="right"/>
              <w:rPr>
                <w:rFonts w:ascii="Calibri" w:hAnsi="Calibri" w:cs="Times New Roman"/>
                <w:b/>
                <w:i/>
                <w:sz w:val="16"/>
                <w:szCs w:val="16"/>
              </w:rPr>
            </w:pPr>
            <w:r w:rsidRPr="009E1EF1">
              <w:rPr>
                <w:rFonts w:ascii="Calibri" w:hAnsi="Calibri" w:cs="Times New Roman"/>
                <w:b/>
                <w:i/>
                <w:sz w:val="16"/>
                <w:szCs w:val="16"/>
              </w:rPr>
              <w:t>65.3</w:t>
            </w:r>
          </w:p>
        </w:tc>
        <w:tc>
          <w:tcPr>
            <w:tcW w:w="284" w:type="pct"/>
          </w:tcPr>
          <w:p w14:paraId="22E2BB30" w14:textId="77777777" w:rsidR="00826AFC" w:rsidRPr="00F6119A" w:rsidRDefault="00826AFC" w:rsidP="00826AFC">
            <w:pPr>
              <w:jc w:val="right"/>
              <w:rPr>
                <w:rFonts w:ascii="Calibri" w:hAnsi="Calibri" w:cs="Times New Roman"/>
                <w:b/>
                <w:sz w:val="16"/>
                <w:szCs w:val="16"/>
              </w:rPr>
            </w:pPr>
          </w:p>
          <w:p w14:paraId="6F33D689"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5.1</w:t>
            </w:r>
          </w:p>
        </w:tc>
        <w:tc>
          <w:tcPr>
            <w:tcW w:w="283" w:type="pct"/>
          </w:tcPr>
          <w:p w14:paraId="32BA30A8" w14:textId="77777777" w:rsidR="00826AFC" w:rsidRPr="00F6119A" w:rsidRDefault="00826AFC" w:rsidP="00826AFC">
            <w:pPr>
              <w:jc w:val="right"/>
              <w:rPr>
                <w:rFonts w:ascii="Calibri" w:hAnsi="Calibri" w:cs="Times New Roman"/>
                <w:b/>
                <w:sz w:val="16"/>
                <w:szCs w:val="16"/>
              </w:rPr>
            </w:pPr>
          </w:p>
          <w:p w14:paraId="2BE96809"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6,189.5</w:t>
            </w:r>
          </w:p>
        </w:tc>
        <w:tc>
          <w:tcPr>
            <w:tcW w:w="298" w:type="pct"/>
          </w:tcPr>
          <w:p w14:paraId="3448F44B" w14:textId="77777777" w:rsidR="00826AFC" w:rsidRPr="00F6119A" w:rsidRDefault="00826AFC" w:rsidP="00826AFC">
            <w:pPr>
              <w:jc w:val="right"/>
              <w:rPr>
                <w:rFonts w:ascii="Calibri" w:hAnsi="Calibri" w:cs="Times New Roman"/>
                <w:b/>
                <w:sz w:val="16"/>
                <w:szCs w:val="16"/>
              </w:rPr>
            </w:pPr>
          </w:p>
          <w:p w14:paraId="6DD09E9C"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7761BDCE" w14:textId="77777777" w:rsidR="00826AFC" w:rsidRPr="00F6119A" w:rsidRDefault="00826AFC" w:rsidP="00826AFC">
            <w:pPr>
              <w:jc w:val="right"/>
              <w:rPr>
                <w:rFonts w:ascii="Calibri" w:hAnsi="Calibri" w:cs="Times New Roman"/>
                <w:b/>
                <w:sz w:val="16"/>
                <w:szCs w:val="16"/>
              </w:rPr>
            </w:pPr>
          </w:p>
          <w:p w14:paraId="7BBB80D8"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634AC5CB" w14:textId="77777777" w:rsidR="00826AFC" w:rsidRPr="00F6119A" w:rsidRDefault="00826AFC" w:rsidP="00826AFC">
            <w:pPr>
              <w:jc w:val="right"/>
              <w:rPr>
                <w:rFonts w:ascii="Calibri" w:hAnsi="Calibri" w:cs="Times New Roman"/>
                <w:b/>
                <w:sz w:val="16"/>
                <w:szCs w:val="16"/>
              </w:rPr>
            </w:pPr>
          </w:p>
          <w:p w14:paraId="4692E92B"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0D07EA18" w14:textId="77777777" w:rsidR="00826AFC" w:rsidRPr="00F6119A" w:rsidRDefault="00826AFC" w:rsidP="00826AFC">
            <w:pPr>
              <w:jc w:val="right"/>
              <w:rPr>
                <w:rFonts w:ascii="Calibri" w:hAnsi="Calibri" w:cs="Times New Roman"/>
                <w:b/>
                <w:sz w:val="16"/>
                <w:szCs w:val="16"/>
              </w:rPr>
            </w:pPr>
          </w:p>
          <w:p w14:paraId="03AC5B89"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06404ED2" w14:textId="77777777" w:rsidR="00826AFC" w:rsidRPr="00F6119A" w:rsidRDefault="00826AFC" w:rsidP="00826AFC">
            <w:pPr>
              <w:jc w:val="right"/>
              <w:rPr>
                <w:rFonts w:ascii="Calibri" w:hAnsi="Calibri" w:cs="Times New Roman"/>
                <w:b/>
                <w:sz w:val="16"/>
                <w:szCs w:val="16"/>
              </w:rPr>
            </w:pPr>
          </w:p>
          <w:p w14:paraId="6C1C7CAB"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1BE796AC" w14:textId="77777777" w:rsidR="00826AFC" w:rsidRPr="00F6119A" w:rsidRDefault="00826AFC" w:rsidP="00826AFC">
            <w:pPr>
              <w:jc w:val="right"/>
              <w:rPr>
                <w:rFonts w:ascii="Calibri" w:hAnsi="Calibri" w:cs="Times New Roman"/>
                <w:b/>
                <w:sz w:val="16"/>
                <w:szCs w:val="16"/>
              </w:rPr>
            </w:pPr>
          </w:p>
          <w:p w14:paraId="1E8C035A"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7C695661" w14:textId="77777777" w:rsidR="00826AFC" w:rsidRPr="00F6119A" w:rsidRDefault="00826AFC" w:rsidP="00826AFC">
            <w:pPr>
              <w:jc w:val="right"/>
              <w:rPr>
                <w:rFonts w:ascii="Calibri" w:hAnsi="Calibri" w:cs="Times New Roman"/>
                <w:b/>
                <w:sz w:val="16"/>
                <w:szCs w:val="16"/>
              </w:rPr>
            </w:pPr>
          </w:p>
          <w:p w14:paraId="7023BA67"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65" w:type="pct"/>
          </w:tcPr>
          <w:p w14:paraId="25B2E24D" w14:textId="77777777" w:rsidR="00826AFC" w:rsidRPr="00F6119A" w:rsidRDefault="00826AFC" w:rsidP="00826AFC">
            <w:pPr>
              <w:jc w:val="right"/>
              <w:rPr>
                <w:rFonts w:ascii="Calibri" w:hAnsi="Calibri" w:cs="Times New Roman"/>
                <w:b/>
                <w:sz w:val="16"/>
                <w:szCs w:val="16"/>
              </w:rPr>
            </w:pPr>
          </w:p>
          <w:p w14:paraId="5AA07891"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354" w:type="pct"/>
          </w:tcPr>
          <w:p w14:paraId="593E2F49" w14:textId="77777777" w:rsidR="00826AFC" w:rsidRPr="00F6119A" w:rsidRDefault="00826AFC" w:rsidP="00826AFC">
            <w:pPr>
              <w:jc w:val="right"/>
              <w:rPr>
                <w:rFonts w:ascii="Calibri" w:hAnsi="Calibri" w:cs="Times New Roman"/>
                <w:b/>
                <w:sz w:val="16"/>
                <w:szCs w:val="16"/>
              </w:rPr>
            </w:pPr>
          </w:p>
          <w:p w14:paraId="41A8F0D7"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6,194.6</w:t>
            </w:r>
          </w:p>
        </w:tc>
        <w:tc>
          <w:tcPr>
            <w:tcW w:w="310" w:type="pct"/>
          </w:tcPr>
          <w:p w14:paraId="092C4279" w14:textId="77777777" w:rsidR="00826AFC" w:rsidRPr="00F6119A" w:rsidRDefault="00826AFC" w:rsidP="00826AFC">
            <w:pPr>
              <w:jc w:val="right"/>
              <w:rPr>
                <w:rFonts w:ascii="Calibri" w:hAnsi="Calibri" w:cs="Times New Roman"/>
                <w:b/>
                <w:sz w:val="16"/>
                <w:szCs w:val="16"/>
              </w:rPr>
            </w:pPr>
          </w:p>
          <w:p w14:paraId="01FED1AF"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27BEE31E" w14:textId="77777777" w:rsidR="00826AFC" w:rsidRPr="00F6119A" w:rsidRDefault="00826AFC" w:rsidP="00826AFC">
            <w:pPr>
              <w:jc w:val="right"/>
              <w:rPr>
                <w:rFonts w:ascii="Calibri" w:hAnsi="Calibri" w:cs="Times New Roman"/>
                <w:b/>
                <w:sz w:val="16"/>
                <w:szCs w:val="16"/>
              </w:rPr>
            </w:pPr>
          </w:p>
          <w:p w14:paraId="611BC6BF"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6,194.6</w:t>
            </w:r>
          </w:p>
        </w:tc>
      </w:tr>
      <w:tr w:rsidR="00D54E20" w:rsidRPr="001C5950" w14:paraId="20C9CFE6" w14:textId="77777777" w:rsidTr="00F6119A">
        <w:trPr>
          <w:trHeight w:val="333"/>
        </w:trPr>
        <w:tc>
          <w:tcPr>
            <w:tcW w:w="931" w:type="pct"/>
            <w:gridSpan w:val="2"/>
          </w:tcPr>
          <w:p w14:paraId="1E7D06B0" w14:textId="08AB15AF" w:rsidR="00826AFC" w:rsidRPr="009E1EF1" w:rsidRDefault="003F48FC" w:rsidP="00826AFC">
            <w:pPr>
              <w:spacing w:after="20"/>
              <w:ind w:left="-108"/>
              <w:rPr>
                <w:rFonts w:ascii="Calibri" w:hAnsi="Calibri" w:cs="Times New Roman"/>
                <w:sz w:val="16"/>
                <w:szCs w:val="16"/>
              </w:rPr>
            </w:pPr>
            <w:r>
              <w:rPr>
                <w:rFonts w:ascii="Calibri" w:hAnsi="Calibri"/>
                <w:sz w:val="16"/>
                <w:szCs w:val="16"/>
              </w:rPr>
              <w:t>A</w:t>
            </w:r>
            <w:r w:rsidR="00826AFC" w:rsidRPr="009E1EF1">
              <w:rPr>
                <w:rFonts w:ascii="Calibri" w:hAnsi="Calibri"/>
                <w:sz w:val="16"/>
                <w:szCs w:val="16"/>
              </w:rPr>
              <w:t xml:space="preserve">cquisition of </w:t>
            </w:r>
            <w:r w:rsidR="00FF36EC">
              <w:rPr>
                <w:rFonts w:ascii="Calibri" w:hAnsi="Calibri"/>
                <w:sz w:val="16"/>
                <w:szCs w:val="16"/>
              </w:rPr>
              <w:t>non-</w:t>
            </w:r>
            <w:r>
              <w:rPr>
                <w:rFonts w:ascii="Calibri" w:hAnsi="Calibri"/>
                <w:sz w:val="16"/>
                <w:szCs w:val="16"/>
              </w:rPr>
              <w:t xml:space="preserve">controlling interest in </w:t>
            </w:r>
            <w:r w:rsidR="00826AFC" w:rsidRPr="009E1EF1">
              <w:rPr>
                <w:rFonts w:ascii="Calibri" w:hAnsi="Calibri"/>
                <w:sz w:val="16"/>
                <w:szCs w:val="16"/>
              </w:rPr>
              <w:t xml:space="preserve">TSG Australia (Note </w:t>
            </w:r>
            <w:r w:rsidR="008D48B3">
              <w:rPr>
                <w:rFonts w:ascii="Calibri" w:hAnsi="Calibri"/>
                <w:sz w:val="16"/>
                <w:szCs w:val="16"/>
              </w:rPr>
              <w:t>18</w:t>
            </w:r>
            <w:r w:rsidR="00826AFC" w:rsidRPr="009E1EF1">
              <w:rPr>
                <w:rFonts w:ascii="Calibri" w:hAnsi="Calibri"/>
                <w:sz w:val="16"/>
                <w:szCs w:val="16"/>
              </w:rPr>
              <w:t>)</w:t>
            </w:r>
          </w:p>
        </w:tc>
        <w:tc>
          <w:tcPr>
            <w:tcW w:w="285" w:type="pct"/>
          </w:tcPr>
          <w:p w14:paraId="3D765665" w14:textId="77777777" w:rsidR="00826AFC" w:rsidRPr="009E1EF1" w:rsidRDefault="00826AFC" w:rsidP="00826AFC">
            <w:pPr>
              <w:jc w:val="right"/>
              <w:rPr>
                <w:rFonts w:ascii="Calibri" w:hAnsi="Calibri" w:cs="Times New Roman"/>
                <w:b/>
                <w:i/>
                <w:sz w:val="16"/>
                <w:szCs w:val="16"/>
              </w:rPr>
            </w:pPr>
          </w:p>
          <w:p w14:paraId="7FDD3877" w14:textId="77777777" w:rsidR="00826AFC" w:rsidRPr="009E1EF1" w:rsidRDefault="00826AFC" w:rsidP="00826AFC">
            <w:pPr>
              <w:jc w:val="right"/>
              <w:rPr>
                <w:rFonts w:ascii="Calibri" w:hAnsi="Calibri" w:cs="Times New Roman"/>
                <w:b/>
                <w:i/>
                <w:sz w:val="16"/>
                <w:szCs w:val="16"/>
              </w:rPr>
            </w:pPr>
            <w:r w:rsidRPr="009E1EF1">
              <w:rPr>
                <w:rFonts w:ascii="Calibri" w:hAnsi="Calibri" w:cs="Times New Roman"/>
                <w:b/>
                <w:i/>
                <w:sz w:val="16"/>
                <w:szCs w:val="16"/>
              </w:rPr>
              <w:t>0.8</w:t>
            </w:r>
          </w:p>
        </w:tc>
        <w:tc>
          <w:tcPr>
            <w:tcW w:w="284" w:type="pct"/>
          </w:tcPr>
          <w:p w14:paraId="64CC3898" w14:textId="77777777" w:rsidR="00826AFC" w:rsidRPr="00F6119A" w:rsidRDefault="00826AFC" w:rsidP="00826AFC">
            <w:pPr>
              <w:jc w:val="right"/>
              <w:rPr>
                <w:rFonts w:ascii="Calibri" w:hAnsi="Calibri" w:cs="Times New Roman"/>
                <w:b/>
                <w:sz w:val="16"/>
                <w:szCs w:val="16"/>
              </w:rPr>
            </w:pPr>
          </w:p>
          <w:p w14:paraId="09A419BB"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79.7</w:t>
            </w:r>
          </w:p>
        </w:tc>
        <w:tc>
          <w:tcPr>
            <w:tcW w:w="283" w:type="pct"/>
          </w:tcPr>
          <w:p w14:paraId="777BCDBB" w14:textId="77777777" w:rsidR="00826AFC" w:rsidRPr="00F6119A" w:rsidRDefault="00826AFC" w:rsidP="00826AFC">
            <w:pPr>
              <w:jc w:val="right"/>
              <w:rPr>
                <w:rFonts w:ascii="Calibri" w:hAnsi="Calibri" w:cs="Times New Roman"/>
                <w:b/>
                <w:sz w:val="16"/>
                <w:szCs w:val="16"/>
              </w:rPr>
            </w:pPr>
          </w:p>
          <w:p w14:paraId="639084FA"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3A4A6960" w14:textId="77777777" w:rsidR="00826AFC" w:rsidRPr="00F6119A" w:rsidRDefault="00826AFC" w:rsidP="00826AFC">
            <w:pPr>
              <w:jc w:val="right"/>
              <w:rPr>
                <w:rFonts w:ascii="Calibri" w:hAnsi="Calibri" w:cs="Times New Roman"/>
                <w:b/>
                <w:sz w:val="16"/>
                <w:szCs w:val="16"/>
              </w:rPr>
            </w:pPr>
          </w:p>
          <w:p w14:paraId="53B959B2"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08B2E8FE" w14:textId="77777777" w:rsidR="00826AFC" w:rsidRPr="00F6119A" w:rsidRDefault="00826AFC" w:rsidP="00826AFC">
            <w:pPr>
              <w:jc w:val="right"/>
              <w:rPr>
                <w:rFonts w:ascii="Calibri" w:hAnsi="Calibri" w:cs="Times New Roman"/>
                <w:b/>
                <w:sz w:val="16"/>
                <w:szCs w:val="16"/>
              </w:rPr>
            </w:pPr>
          </w:p>
          <w:p w14:paraId="52A11E41"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0A12967B" w14:textId="77777777" w:rsidR="00826AFC" w:rsidRPr="00F6119A" w:rsidRDefault="00826AFC" w:rsidP="00826AFC">
            <w:pPr>
              <w:jc w:val="right"/>
              <w:rPr>
                <w:rFonts w:ascii="Calibri" w:hAnsi="Calibri" w:cs="Times New Roman"/>
                <w:b/>
                <w:sz w:val="16"/>
                <w:szCs w:val="16"/>
              </w:rPr>
            </w:pPr>
          </w:p>
          <w:p w14:paraId="0623B19F"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2261D870" w14:textId="77777777" w:rsidR="00826AFC" w:rsidRPr="00F6119A" w:rsidRDefault="00826AFC" w:rsidP="00826AFC">
            <w:pPr>
              <w:jc w:val="right"/>
              <w:rPr>
                <w:rFonts w:ascii="Calibri" w:hAnsi="Calibri" w:cs="Times New Roman"/>
                <w:b/>
                <w:sz w:val="16"/>
                <w:szCs w:val="16"/>
              </w:rPr>
            </w:pPr>
          </w:p>
          <w:p w14:paraId="1EB8F298"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383F63A5" w14:textId="77777777" w:rsidR="00826AFC" w:rsidRPr="00F6119A" w:rsidRDefault="00826AFC" w:rsidP="00826AFC">
            <w:pPr>
              <w:jc w:val="right"/>
              <w:rPr>
                <w:rFonts w:ascii="Calibri" w:hAnsi="Calibri" w:cs="Times New Roman"/>
                <w:b/>
                <w:sz w:val="16"/>
                <w:szCs w:val="16"/>
              </w:rPr>
            </w:pPr>
          </w:p>
          <w:p w14:paraId="72DE9425"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5FE63C29" w14:textId="77777777" w:rsidR="00826AFC" w:rsidRPr="00F6119A" w:rsidRDefault="00826AFC" w:rsidP="00826AFC">
            <w:pPr>
              <w:jc w:val="right"/>
              <w:rPr>
                <w:rFonts w:ascii="Calibri" w:hAnsi="Calibri" w:cs="Times New Roman"/>
                <w:b/>
                <w:sz w:val="16"/>
                <w:szCs w:val="16"/>
              </w:rPr>
            </w:pPr>
          </w:p>
          <w:p w14:paraId="1E9EE051"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50103AB9" w14:textId="77777777" w:rsidR="00826AFC" w:rsidRPr="00F6119A" w:rsidRDefault="00826AFC" w:rsidP="00826AFC">
            <w:pPr>
              <w:jc w:val="right"/>
              <w:rPr>
                <w:rFonts w:ascii="Calibri" w:hAnsi="Calibri" w:cs="Times New Roman"/>
                <w:b/>
                <w:sz w:val="16"/>
                <w:szCs w:val="16"/>
              </w:rPr>
            </w:pPr>
          </w:p>
          <w:p w14:paraId="19A9A6FF"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265" w:type="pct"/>
          </w:tcPr>
          <w:p w14:paraId="1C784BAC" w14:textId="77777777" w:rsidR="00826AFC" w:rsidRPr="00F6119A" w:rsidRDefault="00826AFC" w:rsidP="00826AFC">
            <w:pPr>
              <w:jc w:val="right"/>
              <w:rPr>
                <w:rFonts w:ascii="Calibri" w:hAnsi="Calibri" w:cs="Times New Roman"/>
                <w:b/>
                <w:sz w:val="16"/>
                <w:szCs w:val="16"/>
              </w:rPr>
            </w:pPr>
          </w:p>
          <w:p w14:paraId="4DFBC074"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354" w:type="pct"/>
          </w:tcPr>
          <w:p w14:paraId="4E12FA1B" w14:textId="77777777" w:rsidR="00826AFC" w:rsidRPr="00F6119A" w:rsidRDefault="00826AFC" w:rsidP="00826AFC">
            <w:pPr>
              <w:jc w:val="right"/>
              <w:rPr>
                <w:rFonts w:ascii="Calibri" w:hAnsi="Calibri" w:cs="Times New Roman"/>
                <w:b/>
                <w:sz w:val="16"/>
                <w:szCs w:val="16"/>
              </w:rPr>
            </w:pPr>
          </w:p>
          <w:p w14:paraId="4911C117"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79.7</w:t>
            </w:r>
          </w:p>
        </w:tc>
        <w:tc>
          <w:tcPr>
            <w:tcW w:w="310" w:type="pct"/>
          </w:tcPr>
          <w:p w14:paraId="49295CAE" w14:textId="77777777" w:rsidR="00826AFC" w:rsidRPr="00F6119A" w:rsidRDefault="00826AFC" w:rsidP="00826AFC">
            <w:pPr>
              <w:jc w:val="right"/>
              <w:rPr>
                <w:rFonts w:ascii="Calibri" w:hAnsi="Calibri" w:cs="Times New Roman"/>
                <w:b/>
                <w:sz w:val="16"/>
                <w:szCs w:val="16"/>
              </w:rPr>
            </w:pPr>
          </w:p>
          <w:p w14:paraId="52D56A6F"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6060FB64" w14:textId="77777777" w:rsidR="00826AFC" w:rsidRPr="00F6119A" w:rsidRDefault="00826AFC" w:rsidP="00826AFC">
            <w:pPr>
              <w:jc w:val="right"/>
              <w:rPr>
                <w:rFonts w:ascii="Calibri" w:hAnsi="Calibri" w:cs="Times New Roman"/>
                <w:b/>
                <w:sz w:val="16"/>
                <w:szCs w:val="16"/>
              </w:rPr>
            </w:pPr>
          </w:p>
          <w:p w14:paraId="039907B8" w14:textId="77777777" w:rsidR="00826AFC" w:rsidRPr="00F6119A" w:rsidRDefault="00826AFC" w:rsidP="00826AFC">
            <w:pPr>
              <w:jc w:val="right"/>
              <w:rPr>
                <w:rFonts w:ascii="Calibri" w:hAnsi="Calibri" w:cs="Times New Roman"/>
                <w:b/>
                <w:sz w:val="16"/>
                <w:szCs w:val="16"/>
              </w:rPr>
            </w:pPr>
            <w:r w:rsidRPr="00F6119A">
              <w:rPr>
                <w:rFonts w:ascii="Calibri" w:hAnsi="Calibri" w:cs="Times New Roman"/>
                <w:b/>
                <w:sz w:val="16"/>
                <w:szCs w:val="16"/>
              </w:rPr>
              <w:t>79.7</w:t>
            </w:r>
          </w:p>
        </w:tc>
      </w:tr>
      <w:tr w:rsidR="00D54E20" w:rsidRPr="001C5950" w14:paraId="3527465F" w14:textId="77777777" w:rsidTr="00F6119A">
        <w:trPr>
          <w:trHeight w:val="394"/>
        </w:trPr>
        <w:tc>
          <w:tcPr>
            <w:tcW w:w="931" w:type="pct"/>
            <w:gridSpan w:val="2"/>
          </w:tcPr>
          <w:p w14:paraId="7A097DE6" w14:textId="69F2E92F" w:rsidR="009431C8" w:rsidRPr="009E1EF1" w:rsidRDefault="00C21F06" w:rsidP="00A22AD9">
            <w:pPr>
              <w:spacing w:after="20"/>
              <w:ind w:left="-105"/>
              <w:rPr>
                <w:rFonts w:ascii="Calibri" w:hAnsi="Calibri" w:cs="Times New Roman"/>
                <w:sz w:val="16"/>
                <w:szCs w:val="16"/>
              </w:rPr>
            </w:pPr>
            <w:r>
              <w:rPr>
                <w:rFonts w:ascii="Calibri" w:hAnsi="Calibri" w:cs="Times New Roman"/>
                <w:sz w:val="16"/>
                <w:szCs w:val="16"/>
              </w:rPr>
              <w:t>Present</w:t>
            </w:r>
            <w:r w:rsidR="009431C8">
              <w:rPr>
                <w:rFonts w:ascii="Calibri" w:hAnsi="Calibri" w:cs="Times New Roman"/>
                <w:sz w:val="16"/>
                <w:szCs w:val="16"/>
              </w:rPr>
              <w:t xml:space="preserve"> value </w:t>
            </w:r>
            <w:r w:rsidR="009431C8" w:rsidRPr="005A5FED">
              <w:rPr>
                <w:rFonts w:ascii="Calibri" w:hAnsi="Calibri" w:cs="Times New Roman"/>
                <w:sz w:val="16"/>
                <w:szCs w:val="16"/>
              </w:rPr>
              <w:t xml:space="preserve">of </w:t>
            </w:r>
            <w:r w:rsidR="009431C8">
              <w:rPr>
                <w:rFonts w:ascii="Calibri" w:hAnsi="Calibri" w:cs="Times New Roman"/>
                <w:sz w:val="16"/>
                <w:szCs w:val="16"/>
              </w:rPr>
              <w:t xml:space="preserve">FanDuel </w:t>
            </w:r>
            <w:r w:rsidR="009431C8" w:rsidRPr="005A5FED">
              <w:rPr>
                <w:rFonts w:ascii="Calibri" w:hAnsi="Calibri" w:cs="Times New Roman"/>
                <w:sz w:val="16"/>
                <w:szCs w:val="16"/>
              </w:rPr>
              <w:t>put liability</w:t>
            </w:r>
            <w:r w:rsidR="009431C8">
              <w:rPr>
                <w:rFonts w:ascii="Calibri" w:hAnsi="Calibri" w:cs="Times New Roman"/>
                <w:sz w:val="16"/>
                <w:szCs w:val="16"/>
              </w:rPr>
              <w:t xml:space="preserve"> with Fastball up to termination of option</w:t>
            </w:r>
            <w:r w:rsidR="009431C8" w:rsidRPr="005A5FED">
              <w:rPr>
                <w:rFonts w:ascii="Calibri" w:hAnsi="Calibri" w:cs="Times New Roman"/>
                <w:sz w:val="16"/>
                <w:szCs w:val="16"/>
              </w:rPr>
              <w:t xml:space="preserve"> </w:t>
            </w:r>
          </w:p>
        </w:tc>
        <w:tc>
          <w:tcPr>
            <w:tcW w:w="285" w:type="pct"/>
          </w:tcPr>
          <w:p w14:paraId="3923AF82" w14:textId="77777777" w:rsidR="009431C8" w:rsidRDefault="009431C8" w:rsidP="009431C8">
            <w:pPr>
              <w:jc w:val="right"/>
              <w:rPr>
                <w:rFonts w:ascii="Calibri" w:hAnsi="Calibri" w:cs="Times New Roman"/>
                <w:b/>
                <w:i/>
                <w:sz w:val="16"/>
                <w:szCs w:val="16"/>
              </w:rPr>
            </w:pPr>
          </w:p>
          <w:p w14:paraId="592FD0DF" w14:textId="2910DE54" w:rsidR="009431C8" w:rsidRPr="009E1EF1" w:rsidRDefault="009431C8" w:rsidP="009431C8">
            <w:pPr>
              <w:jc w:val="right"/>
              <w:rPr>
                <w:rFonts w:ascii="Calibri" w:hAnsi="Calibri" w:cs="Times New Roman"/>
                <w:b/>
                <w:i/>
                <w:sz w:val="16"/>
                <w:szCs w:val="16"/>
              </w:rPr>
            </w:pPr>
            <w:r>
              <w:rPr>
                <w:rFonts w:ascii="Calibri" w:hAnsi="Calibri" w:cs="Times New Roman"/>
                <w:b/>
                <w:i/>
                <w:sz w:val="16"/>
                <w:szCs w:val="16"/>
              </w:rPr>
              <w:t>-</w:t>
            </w:r>
          </w:p>
        </w:tc>
        <w:tc>
          <w:tcPr>
            <w:tcW w:w="284" w:type="pct"/>
          </w:tcPr>
          <w:p w14:paraId="072DF6AA" w14:textId="77777777" w:rsidR="009431C8" w:rsidRPr="00F6119A" w:rsidRDefault="009431C8" w:rsidP="009431C8">
            <w:pPr>
              <w:jc w:val="right"/>
              <w:rPr>
                <w:rFonts w:ascii="Calibri" w:hAnsi="Calibri" w:cs="Times New Roman"/>
                <w:b/>
                <w:sz w:val="16"/>
                <w:szCs w:val="16"/>
              </w:rPr>
            </w:pPr>
          </w:p>
          <w:p w14:paraId="1A6CDFA5" w14:textId="095C8970"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3E115193" w14:textId="77777777" w:rsidR="009431C8" w:rsidRPr="00F6119A" w:rsidRDefault="009431C8" w:rsidP="009431C8">
            <w:pPr>
              <w:jc w:val="right"/>
              <w:rPr>
                <w:rFonts w:ascii="Calibri" w:hAnsi="Calibri" w:cs="Times New Roman"/>
                <w:b/>
                <w:sz w:val="16"/>
                <w:szCs w:val="16"/>
              </w:rPr>
            </w:pPr>
          </w:p>
          <w:p w14:paraId="5DCC6E3E" w14:textId="39733D9C"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150F4EE9" w14:textId="77777777" w:rsidR="009431C8" w:rsidRPr="00F6119A" w:rsidRDefault="009431C8" w:rsidP="009431C8">
            <w:pPr>
              <w:jc w:val="right"/>
              <w:rPr>
                <w:rFonts w:ascii="Calibri" w:hAnsi="Calibri" w:cs="Times New Roman"/>
                <w:b/>
                <w:sz w:val="16"/>
                <w:szCs w:val="16"/>
              </w:rPr>
            </w:pPr>
          </w:p>
          <w:p w14:paraId="06AE2E4C" w14:textId="0752EDD5"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137AA5CD" w14:textId="77777777" w:rsidR="009431C8" w:rsidRPr="00F6119A" w:rsidRDefault="009431C8" w:rsidP="009431C8">
            <w:pPr>
              <w:jc w:val="right"/>
              <w:rPr>
                <w:rFonts w:ascii="Calibri" w:hAnsi="Calibri" w:cs="Times New Roman"/>
                <w:b/>
                <w:sz w:val="16"/>
                <w:szCs w:val="16"/>
              </w:rPr>
            </w:pPr>
          </w:p>
          <w:p w14:paraId="6332D10E" w14:textId="63375D65"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5E06E72C" w14:textId="77777777" w:rsidR="009431C8" w:rsidRPr="00F6119A" w:rsidRDefault="009431C8" w:rsidP="009431C8">
            <w:pPr>
              <w:jc w:val="right"/>
              <w:rPr>
                <w:rFonts w:ascii="Calibri" w:hAnsi="Calibri" w:cs="Times New Roman"/>
                <w:b/>
                <w:sz w:val="16"/>
                <w:szCs w:val="16"/>
              </w:rPr>
            </w:pPr>
          </w:p>
          <w:p w14:paraId="2F8AEFD0" w14:textId="49DF6A03"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1AF2C591" w14:textId="77777777" w:rsidR="009431C8" w:rsidRPr="00F6119A" w:rsidRDefault="009431C8" w:rsidP="009431C8">
            <w:pPr>
              <w:jc w:val="right"/>
              <w:rPr>
                <w:rFonts w:ascii="Calibri" w:hAnsi="Calibri" w:cs="Times New Roman"/>
                <w:b/>
                <w:sz w:val="16"/>
                <w:szCs w:val="16"/>
              </w:rPr>
            </w:pPr>
          </w:p>
          <w:p w14:paraId="001EBD5B" w14:textId="089639F8" w:rsidR="009431C8" w:rsidRPr="00F6119A" w:rsidRDefault="00837A72" w:rsidP="009431C8">
            <w:pPr>
              <w:jc w:val="right"/>
              <w:rPr>
                <w:rFonts w:ascii="Calibri" w:hAnsi="Calibri" w:cs="Times New Roman"/>
                <w:b/>
                <w:sz w:val="16"/>
                <w:szCs w:val="16"/>
              </w:rPr>
            </w:pPr>
            <w:r w:rsidRPr="00F6119A">
              <w:rPr>
                <w:rFonts w:ascii="Calibri" w:hAnsi="Calibri" w:cs="Times New Roman"/>
                <w:b/>
                <w:sz w:val="16"/>
                <w:szCs w:val="16"/>
              </w:rPr>
              <w:t>(846.0)</w:t>
            </w:r>
          </w:p>
        </w:tc>
        <w:tc>
          <w:tcPr>
            <w:tcW w:w="266" w:type="pct"/>
          </w:tcPr>
          <w:p w14:paraId="726F0768" w14:textId="77777777" w:rsidR="009431C8" w:rsidRPr="00F6119A" w:rsidRDefault="009431C8" w:rsidP="009431C8">
            <w:pPr>
              <w:jc w:val="right"/>
              <w:rPr>
                <w:rFonts w:ascii="Calibri" w:hAnsi="Calibri" w:cs="Times New Roman"/>
                <w:b/>
                <w:sz w:val="16"/>
                <w:szCs w:val="16"/>
              </w:rPr>
            </w:pPr>
          </w:p>
          <w:p w14:paraId="365307C7" w14:textId="287C0CE8"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3A07D7F4" w14:textId="77777777" w:rsidR="009431C8" w:rsidRPr="00F6119A" w:rsidRDefault="009431C8" w:rsidP="009431C8">
            <w:pPr>
              <w:jc w:val="right"/>
              <w:rPr>
                <w:rFonts w:ascii="Calibri" w:hAnsi="Calibri" w:cs="Times New Roman"/>
                <w:b/>
                <w:sz w:val="16"/>
                <w:szCs w:val="16"/>
              </w:rPr>
            </w:pPr>
          </w:p>
          <w:p w14:paraId="2A5E2E38" w14:textId="59F483E8"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14753413" w14:textId="77777777" w:rsidR="009431C8" w:rsidRPr="00F6119A" w:rsidRDefault="009431C8" w:rsidP="009431C8">
            <w:pPr>
              <w:jc w:val="right"/>
              <w:rPr>
                <w:rFonts w:ascii="Calibri" w:hAnsi="Calibri" w:cs="Times New Roman"/>
                <w:b/>
                <w:sz w:val="16"/>
                <w:szCs w:val="16"/>
              </w:rPr>
            </w:pPr>
          </w:p>
          <w:p w14:paraId="7A1FE2CC" w14:textId="6F5B79BE"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65" w:type="pct"/>
          </w:tcPr>
          <w:p w14:paraId="235A5ABF" w14:textId="77777777" w:rsidR="009431C8" w:rsidRPr="00F6119A" w:rsidRDefault="009431C8" w:rsidP="009431C8">
            <w:pPr>
              <w:jc w:val="right"/>
              <w:rPr>
                <w:rFonts w:ascii="Calibri" w:hAnsi="Calibri" w:cs="Times New Roman"/>
                <w:b/>
                <w:sz w:val="16"/>
                <w:szCs w:val="16"/>
              </w:rPr>
            </w:pPr>
          </w:p>
          <w:p w14:paraId="344C9EC0" w14:textId="28C4D4B7" w:rsidR="009431C8" w:rsidRPr="00F6119A" w:rsidRDefault="00837A72" w:rsidP="009431C8">
            <w:pPr>
              <w:jc w:val="right"/>
              <w:rPr>
                <w:rFonts w:ascii="Calibri" w:hAnsi="Calibri" w:cs="Times New Roman"/>
                <w:b/>
                <w:sz w:val="16"/>
                <w:szCs w:val="16"/>
              </w:rPr>
            </w:pPr>
            <w:r w:rsidRPr="00F6119A">
              <w:rPr>
                <w:rFonts w:ascii="Calibri" w:hAnsi="Calibri" w:cs="Times New Roman"/>
                <w:b/>
                <w:sz w:val="16"/>
                <w:szCs w:val="16"/>
              </w:rPr>
              <w:t>-</w:t>
            </w:r>
          </w:p>
        </w:tc>
        <w:tc>
          <w:tcPr>
            <w:tcW w:w="354" w:type="pct"/>
          </w:tcPr>
          <w:p w14:paraId="3AFB3EB6" w14:textId="77777777" w:rsidR="009431C8" w:rsidRPr="00F6119A" w:rsidRDefault="009431C8" w:rsidP="009431C8">
            <w:pPr>
              <w:jc w:val="right"/>
              <w:rPr>
                <w:rFonts w:ascii="Calibri" w:hAnsi="Calibri" w:cs="Times New Roman"/>
                <w:b/>
                <w:sz w:val="16"/>
                <w:szCs w:val="16"/>
              </w:rPr>
            </w:pPr>
          </w:p>
          <w:p w14:paraId="7A73024A" w14:textId="53A1A7E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(846.0)</w:t>
            </w:r>
          </w:p>
        </w:tc>
        <w:tc>
          <w:tcPr>
            <w:tcW w:w="310" w:type="pct"/>
          </w:tcPr>
          <w:p w14:paraId="25377C65" w14:textId="77777777" w:rsidR="009431C8" w:rsidRPr="00F6119A" w:rsidRDefault="009431C8" w:rsidP="009431C8">
            <w:pPr>
              <w:jc w:val="right"/>
              <w:rPr>
                <w:rFonts w:ascii="Calibri" w:hAnsi="Calibri" w:cs="Times New Roman"/>
                <w:b/>
                <w:sz w:val="16"/>
                <w:szCs w:val="16"/>
              </w:rPr>
            </w:pPr>
          </w:p>
          <w:p w14:paraId="292BC938" w14:textId="5CAC06BB"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4E8B1E2E" w14:textId="77777777" w:rsidR="009431C8" w:rsidRPr="00F6119A" w:rsidRDefault="009431C8" w:rsidP="009431C8">
            <w:pPr>
              <w:jc w:val="right"/>
              <w:rPr>
                <w:rFonts w:ascii="Calibri" w:hAnsi="Calibri" w:cs="Times New Roman"/>
                <w:b/>
                <w:sz w:val="16"/>
                <w:szCs w:val="16"/>
              </w:rPr>
            </w:pPr>
          </w:p>
          <w:p w14:paraId="0FD33865" w14:textId="4A11BA4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(846.0)</w:t>
            </w:r>
          </w:p>
        </w:tc>
      </w:tr>
      <w:tr w:rsidR="00D54E20" w:rsidRPr="00EE65C6" w14:paraId="11EF0F34" w14:textId="77777777" w:rsidTr="00445B55">
        <w:trPr>
          <w:trHeight w:val="113"/>
        </w:trPr>
        <w:tc>
          <w:tcPr>
            <w:tcW w:w="931" w:type="pct"/>
            <w:gridSpan w:val="2"/>
          </w:tcPr>
          <w:p w14:paraId="3267163A" w14:textId="1B81EF0D" w:rsidR="009431C8" w:rsidRPr="00EE65C6" w:rsidRDefault="00C21F06" w:rsidP="00521462">
            <w:pPr>
              <w:spacing w:after="20"/>
              <w:ind w:left="-108"/>
              <w:rPr>
                <w:rFonts w:ascii="Calibri" w:hAnsi="Calibri" w:cs="Times New Roman"/>
                <w:sz w:val="16"/>
                <w:szCs w:val="16"/>
              </w:rPr>
            </w:pPr>
            <w:r>
              <w:rPr>
                <w:rFonts w:ascii="Calibri" w:hAnsi="Calibri" w:cs="Times New Roman"/>
                <w:sz w:val="16"/>
                <w:szCs w:val="16"/>
              </w:rPr>
              <w:t xml:space="preserve">Unwind of put option on </w:t>
            </w:r>
            <w:r w:rsidR="00445B55">
              <w:rPr>
                <w:rFonts w:ascii="Calibri" w:hAnsi="Calibri" w:cs="Times New Roman"/>
                <w:sz w:val="16"/>
                <w:szCs w:val="16"/>
              </w:rPr>
              <w:t>option termination</w:t>
            </w:r>
          </w:p>
        </w:tc>
        <w:tc>
          <w:tcPr>
            <w:tcW w:w="285" w:type="pct"/>
          </w:tcPr>
          <w:p w14:paraId="3AF5581B" w14:textId="77777777" w:rsidR="009431C8" w:rsidRPr="00EE65C6" w:rsidRDefault="009431C8" w:rsidP="00521462">
            <w:pPr>
              <w:jc w:val="right"/>
              <w:rPr>
                <w:rFonts w:ascii="Calibri" w:hAnsi="Calibri" w:cs="Times New Roman"/>
                <w:b/>
                <w:sz w:val="16"/>
                <w:szCs w:val="16"/>
              </w:rPr>
            </w:pPr>
            <w:r w:rsidRPr="00EE65C6">
              <w:rPr>
                <w:rFonts w:ascii="Calibri" w:hAnsi="Calibri" w:cs="Times New Roman"/>
                <w:b/>
                <w:sz w:val="16"/>
                <w:szCs w:val="16"/>
              </w:rPr>
              <w:t>-</w:t>
            </w:r>
          </w:p>
        </w:tc>
        <w:tc>
          <w:tcPr>
            <w:tcW w:w="284" w:type="pct"/>
          </w:tcPr>
          <w:p w14:paraId="03910122" w14:textId="77777777" w:rsidR="009431C8" w:rsidRPr="00F6119A" w:rsidRDefault="009431C8" w:rsidP="00521462">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2C84B3E6" w14:textId="77777777" w:rsidR="009431C8" w:rsidRPr="00F6119A" w:rsidRDefault="009431C8" w:rsidP="00521462">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786B063A" w14:textId="77777777" w:rsidR="009431C8" w:rsidRPr="00F6119A" w:rsidRDefault="009431C8" w:rsidP="00521462">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30B1F4D6" w14:textId="77777777" w:rsidR="009431C8" w:rsidRPr="00F6119A" w:rsidRDefault="009431C8" w:rsidP="00521462">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4DF6BB84" w14:textId="77777777" w:rsidR="009431C8" w:rsidRPr="00F6119A" w:rsidRDefault="009431C8" w:rsidP="00521462">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331ADD41" w14:textId="0D7DBA97" w:rsidR="009431C8" w:rsidRPr="00F6119A" w:rsidRDefault="00837A72" w:rsidP="00521462">
            <w:pPr>
              <w:jc w:val="right"/>
              <w:rPr>
                <w:rFonts w:ascii="Calibri" w:hAnsi="Calibri" w:cs="Times New Roman"/>
                <w:b/>
                <w:sz w:val="16"/>
                <w:szCs w:val="16"/>
              </w:rPr>
            </w:pPr>
            <w:r w:rsidRPr="00F6119A">
              <w:rPr>
                <w:rFonts w:ascii="Calibri" w:hAnsi="Calibri" w:cs="Times New Roman"/>
                <w:b/>
                <w:sz w:val="16"/>
                <w:szCs w:val="16"/>
              </w:rPr>
              <w:t>846.0</w:t>
            </w:r>
          </w:p>
        </w:tc>
        <w:tc>
          <w:tcPr>
            <w:tcW w:w="266" w:type="pct"/>
          </w:tcPr>
          <w:p w14:paraId="2276D0EA" w14:textId="77777777" w:rsidR="009431C8" w:rsidRPr="00F6119A" w:rsidRDefault="009431C8" w:rsidP="00521462">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0A53C03F" w14:textId="77777777" w:rsidR="009431C8" w:rsidRPr="00F6119A" w:rsidRDefault="009431C8" w:rsidP="00521462">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6DA62272" w14:textId="77777777" w:rsidR="009431C8" w:rsidRPr="00F6119A" w:rsidRDefault="009431C8" w:rsidP="00521462">
            <w:pPr>
              <w:jc w:val="right"/>
              <w:rPr>
                <w:rFonts w:ascii="Calibri" w:hAnsi="Calibri" w:cs="Times New Roman"/>
                <w:b/>
                <w:sz w:val="16"/>
                <w:szCs w:val="16"/>
              </w:rPr>
            </w:pPr>
            <w:r w:rsidRPr="00F6119A">
              <w:rPr>
                <w:rFonts w:ascii="Calibri" w:hAnsi="Calibri" w:cs="Times New Roman"/>
                <w:b/>
                <w:sz w:val="16"/>
                <w:szCs w:val="16"/>
              </w:rPr>
              <w:t>-</w:t>
            </w:r>
          </w:p>
        </w:tc>
        <w:tc>
          <w:tcPr>
            <w:tcW w:w="265" w:type="pct"/>
          </w:tcPr>
          <w:p w14:paraId="041D673A" w14:textId="2B6BDEC4" w:rsidR="009431C8" w:rsidRPr="00F6119A" w:rsidRDefault="00837A72" w:rsidP="00521462">
            <w:pPr>
              <w:jc w:val="right"/>
              <w:rPr>
                <w:rFonts w:ascii="Calibri" w:hAnsi="Calibri" w:cs="Times New Roman"/>
                <w:b/>
                <w:sz w:val="16"/>
                <w:szCs w:val="16"/>
              </w:rPr>
            </w:pPr>
            <w:r w:rsidRPr="00F6119A">
              <w:rPr>
                <w:rFonts w:ascii="Calibri" w:hAnsi="Calibri" w:cs="Times New Roman"/>
                <w:b/>
                <w:sz w:val="16"/>
                <w:szCs w:val="16"/>
              </w:rPr>
              <w:t>-</w:t>
            </w:r>
          </w:p>
        </w:tc>
        <w:tc>
          <w:tcPr>
            <w:tcW w:w="354" w:type="pct"/>
          </w:tcPr>
          <w:p w14:paraId="68AC1659" w14:textId="1141515E" w:rsidR="009431C8" w:rsidRPr="00F6119A" w:rsidRDefault="00C21F06" w:rsidP="00521462">
            <w:pPr>
              <w:jc w:val="right"/>
              <w:rPr>
                <w:rFonts w:ascii="Calibri" w:hAnsi="Calibri" w:cs="Times New Roman"/>
                <w:b/>
                <w:sz w:val="16"/>
                <w:szCs w:val="16"/>
              </w:rPr>
            </w:pPr>
            <w:r w:rsidRPr="00F6119A">
              <w:rPr>
                <w:rFonts w:ascii="Calibri" w:hAnsi="Calibri" w:cs="Times New Roman"/>
                <w:b/>
                <w:sz w:val="16"/>
                <w:szCs w:val="16"/>
              </w:rPr>
              <w:t>846.0</w:t>
            </w:r>
          </w:p>
        </w:tc>
        <w:tc>
          <w:tcPr>
            <w:tcW w:w="310" w:type="pct"/>
          </w:tcPr>
          <w:p w14:paraId="7E28C799" w14:textId="77777777" w:rsidR="009431C8" w:rsidRPr="00F6119A" w:rsidRDefault="009431C8" w:rsidP="00521462">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6E60C83F" w14:textId="11DB3FEB" w:rsidR="009431C8" w:rsidRPr="00F6119A" w:rsidRDefault="00C21F06" w:rsidP="00521462">
            <w:pPr>
              <w:jc w:val="right"/>
              <w:rPr>
                <w:rFonts w:ascii="Calibri" w:hAnsi="Calibri" w:cs="Times New Roman"/>
                <w:b/>
                <w:sz w:val="16"/>
                <w:szCs w:val="16"/>
              </w:rPr>
            </w:pPr>
            <w:r w:rsidRPr="00F6119A">
              <w:rPr>
                <w:rFonts w:ascii="Calibri" w:hAnsi="Calibri" w:cs="Times New Roman"/>
                <w:b/>
                <w:sz w:val="16"/>
                <w:szCs w:val="16"/>
              </w:rPr>
              <w:t>846.0</w:t>
            </w:r>
          </w:p>
        </w:tc>
      </w:tr>
      <w:tr w:rsidR="00D54E20" w:rsidRPr="001C5950" w14:paraId="0A91DAB6" w14:textId="77777777" w:rsidTr="00F6119A">
        <w:trPr>
          <w:trHeight w:val="394"/>
        </w:trPr>
        <w:tc>
          <w:tcPr>
            <w:tcW w:w="931" w:type="pct"/>
            <w:gridSpan w:val="2"/>
          </w:tcPr>
          <w:p w14:paraId="79396AEA" w14:textId="266B8A88" w:rsidR="009431C8" w:rsidRPr="009E1EF1" w:rsidRDefault="003F48FC" w:rsidP="009431C8">
            <w:pPr>
              <w:spacing w:after="20"/>
              <w:ind w:left="-108"/>
              <w:rPr>
                <w:rFonts w:ascii="Calibri" w:hAnsi="Calibri" w:cs="Times New Roman"/>
                <w:sz w:val="16"/>
                <w:szCs w:val="16"/>
              </w:rPr>
            </w:pPr>
            <w:r>
              <w:rPr>
                <w:rFonts w:ascii="Calibri" w:hAnsi="Calibri" w:cs="Times New Roman"/>
                <w:sz w:val="16"/>
                <w:szCs w:val="16"/>
              </w:rPr>
              <w:t>Acquisition</w:t>
            </w:r>
            <w:r w:rsidR="00C21F06">
              <w:rPr>
                <w:rFonts w:ascii="Calibri" w:hAnsi="Calibri" w:cs="Times New Roman"/>
                <w:sz w:val="16"/>
                <w:szCs w:val="16"/>
              </w:rPr>
              <w:t xml:space="preserve"> of non-controlling interest in</w:t>
            </w:r>
            <w:r w:rsidR="009431C8" w:rsidRPr="009E1EF1">
              <w:rPr>
                <w:rFonts w:ascii="Calibri" w:hAnsi="Calibri" w:cs="Times New Roman"/>
                <w:sz w:val="16"/>
                <w:szCs w:val="16"/>
              </w:rPr>
              <w:t xml:space="preserve"> FanDuel</w:t>
            </w:r>
            <w:r w:rsidR="00C21F06">
              <w:rPr>
                <w:rFonts w:ascii="Calibri" w:hAnsi="Calibri" w:cs="Times New Roman"/>
                <w:sz w:val="16"/>
                <w:szCs w:val="16"/>
              </w:rPr>
              <w:t xml:space="preserve"> Group</w:t>
            </w:r>
            <w:r w:rsidR="00A33915">
              <w:rPr>
                <w:rFonts w:ascii="Calibri" w:hAnsi="Calibri" w:cs="Times New Roman"/>
                <w:sz w:val="16"/>
                <w:szCs w:val="16"/>
              </w:rPr>
              <w:t xml:space="preserve"> </w:t>
            </w:r>
            <w:r w:rsidR="00A33915" w:rsidRPr="009E1EF1">
              <w:rPr>
                <w:rFonts w:ascii="Calibri" w:hAnsi="Calibri"/>
                <w:sz w:val="16"/>
                <w:szCs w:val="16"/>
              </w:rPr>
              <w:t xml:space="preserve">(Note </w:t>
            </w:r>
            <w:r w:rsidR="008D48B3">
              <w:rPr>
                <w:rFonts w:ascii="Calibri" w:hAnsi="Calibri"/>
                <w:sz w:val="16"/>
                <w:szCs w:val="16"/>
              </w:rPr>
              <w:t>18</w:t>
            </w:r>
            <w:r w:rsidR="00A33915" w:rsidRPr="009E1EF1">
              <w:rPr>
                <w:rFonts w:ascii="Calibri" w:hAnsi="Calibri"/>
                <w:sz w:val="16"/>
                <w:szCs w:val="16"/>
              </w:rPr>
              <w:t>)</w:t>
            </w:r>
          </w:p>
        </w:tc>
        <w:tc>
          <w:tcPr>
            <w:tcW w:w="285" w:type="pct"/>
          </w:tcPr>
          <w:p w14:paraId="2AC79456" w14:textId="77777777" w:rsidR="009431C8" w:rsidRPr="009E1EF1" w:rsidRDefault="009431C8" w:rsidP="009431C8">
            <w:pPr>
              <w:jc w:val="right"/>
              <w:rPr>
                <w:rFonts w:ascii="Calibri" w:hAnsi="Calibri" w:cs="Times New Roman"/>
                <w:b/>
                <w:i/>
                <w:sz w:val="16"/>
                <w:szCs w:val="16"/>
              </w:rPr>
            </w:pPr>
          </w:p>
          <w:p w14:paraId="1DA5F460" w14:textId="77777777" w:rsidR="009431C8" w:rsidRPr="009E1EF1" w:rsidRDefault="009431C8" w:rsidP="009431C8">
            <w:pPr>
              <w:jc w:val="right"/>
              <w:rPr>
                <w:rFonts w:ascii="Calibri" w:hAnsi="Calibri" w:cs="Times New Roman"/>
                <w:b/>
                <w:i/>
                <w:sz w:val="16"/>
                <w:szCs w:val="16"/>
              </w:rPr>
            </w:pPr>
            <w:r w:rsidRPr="009E1EF1">
              <w:rPr>
                <w:rFonts w:ascii="Calibri" w:hAnsi="Calibri" w:cs="Times New Roman"/>
                <w:b/>
                <w:i/>
                <w:sz w:val="16"/>
                <w:szCs w:val="16"/>
              </w:rPr>
              <w:t>11.7</w:t>
            </w:r>
          </w:p>
        </w:tc>
        <w:tc>
          <w:tcPr>
            <w:tcW w:w="284" w:type="pct"/>
          </w:tcPr>
          <w:p w14:paraId="029CD27B" w14:textId="77777777" w:rsidR="009431C8" w:rsidRPr="00F6119A" w:rsidRDefault="009431C8" w:rsidP="009431C8">
            <w:pPr>
              <w:jc w:val="right"/>
              <w:rPr>
                <w:rFonts w:ascii="Calibri" w:hAnsi="Calibri" w:cs="Times New Roman"/>
                <w:b/>
                <w:sz w:val="16"/>
                <w:szCs w:val="16"/>
              </w:rPr>
            </w:pPr>
          </w:p>
          <w:p w14:paraId="182E8056" w14:textId="7777777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1.0</w:t>
            </w:r>
          </w:p>
        </w:tc>
        <w:tc>
          <w:tcPr>
            <w:tcW w:w="283" w:type="pct"/>
          </w:tcPr>
          <w:p w14:paraId="1344054A" w14:textId="77777777" w:rsidR="009431C8" w:rsidRPr="00F6119A" w:rsidRDefault="009431C8" w:rsidP="009431C8">
            <w:pPr>
              <w:jc w:val="right"/>
              <w:rPr>
                <w:rFonts w:ascii="Calibri" w:hAnsi="Calibri" w:cs="Times New Roman"/>
                <w:b/>
                <w:sz w:val="16"/>
                <w:szCs w:val="16"/>
              </w:rPr>
            </w:pPr>
          </w:p>
          <w:p w14:paraId="338BB6A2" w14:textId="7777777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1,793.4</w:t>
            </w:r>
          </w:p>
        </w:tc>
        <w:tc>
          <w:tcPr>
            <w:tcW w:w="298" w:type="pct"/>
          </w:tcPr>
          <w:p w14:paraId="61E7044F" w14:textId="77777777" w:rsidR="009431C8" w:rsidRPr="00F6119A" w:rsidRDefault="009431C8" w:rsidP="009431C8">
            <w:pPr>
              <w:jc w:val="right"/>
              <w:rPr>
                <w:rFonts w:ascii="Calibri" w:hAnsi="Calibri" w:cs="Times New Roman"/>
                <w:b/>
                <w:sz w:val="16"/>
                <w:szCs w:val="16"/>
              </w:rPr>
            </w:pPr>
          </w:p>
          <w:p w14:paraId="769D2E33" w14:textId="7777777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2.2</w:t>
            </w:r>
          </w:p>
        </w:tc>
        <w:tc>
          <w:tcPr>
            <w:tcW w:w="271" w:type="pct"/>
          </w:tcPr>
          <w:p w14:paraId="07026320" w14:textId="77777777" w:rsidR="009431C8" w:rsidRPr="00F6119A" w:rsidRDefault="009431C8" w:rsidP="009431C8">
            <w:pPr>
              <w:jc w:val="right"/>
              <w:rPr>
                <w:rFonts w:ascii="Calibri" w:hAnsi="Calibri" w:cs="Times New Roman"/>
                <w:b/>
                <w:sz w:val="16"/>
                <w:szCs w:val="16"/>
              </w:rPr>
            </w:pPr>
          </w:p>
          <w:p w14:paraId="2B000C53" w14:textId="7777777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3BE599DB" w14:textId="77777777" w:rsidR="009431C8" w:rsidRPr="00F6119A" w:rsidRDefault="009431C8" w:rsidP="009431C8">
            <w:pPr>
              <w:jc w:val="right"/>
              <w:rPr>
                <w:rFonts w:ascii="Calibri" w:hAnsi="Calibri" w:cs="Times New Roman"/>
                <w:b/>
                <w:sz w:val="16"/>
                <w:szCs w:val="16"/>
              </w:rPr>
            </w:pPr>
          </w:p>
          <w:p w14:paraId="705CA120" w14:textId="7777777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2C9E3725" w14:textId="77777777" w:rsidR="009431C8" w:rsidRPr="00F6119A" w:rsidRDefault="009431C8" w:rsidP="009431C8">
            <w:pPr>
              <w:jc w:val="right"/>
              <w:rPr>
                <w:rFonts w:ascii="Calibri" w:hAnsi="Calibri" w:cs="Times New Roman"/>
                <w:b/>
                <w:sz w:val="16"/>
                <w:szCs w:val="16"/>
              </w:rPr>
            </w:pPr>
          </w:p>
          <w:p w14:paraId="0B258101" w14:textId="7777777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38D2C1C8" w14:textId="77777777" w:rsidR="009431C8" w:rsidRPr="00F6119A" w:rsidRDefault="009431C8" w:rsidP="009431C8">
            <w:pPr>
              <w:jc w:val="right"/>
              <w:rPr>
                <w:rFonts w:ascii="Calibri" w:hAnsi="Calibri" w:cs="Times New Roman"/>
                <w:b/>
                <w:sz w:val="16"/>
                <w:szCs w:val="16"/>
              </w:rPr>
            </w:pPr>
          </w:p>
          <w:p w14:paraId="05D43AB9" w14:textId="7777777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39DD8367" w14:textId="77777777" w:rsidR="009431C8" w:rsidRPr="00F6119A" w:rsidRDefault="009431C8" w:rsidP="009431C8">
            <w:pPr>
              <w:jc w:val="right"/>
              <w:rPr>
                <w:rFonts w:ascii="Calibri" w:hAnsi="Calibri" w:cs="Times New Roman"/>
                <w:b/>
                <w:sz w:val="16"/>
                <w:szCs w:val="16"/>
              </w:rPr>
            </w:pPr>
          </w:p>
          <w:p w14:paraId="5E294663" w14:textId="7777777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707E29CB" w14:textId="77777777" w:rsidR="009431C8" w:rsidRPr="00F6119A" w:rsidRDefault="009431C8" w:rsidP="009431C8">
            <w:pPr>
              <w:jc w:val="right"/>
              <w:rPr>
                <w:rFonts w:ascii="Calibri" w:hAnsi="Calibri" w:cs="Times New Roman"/>
                <w:b/>
                <w:sz w:val="16"/>
                <w:szCs w:val="16"/>
              </w:rPr>
            </w:pPr>
          </w:p>
          <w:p w14:paraId="7701B07E" w14:textId="7777777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p>
        </w:tc>
        <w:tc>
          <w:tcPr>
            <w:tcW w:w="265" w:type="pct"/>
          </w:tcPr>
          <w:p w14:paraId="16DCBD60" w14:textId="77777777" w:rsidR="009431C8" w:rsidRPr="00F6119A" w:rsidRDefault="009431C8" w:rsidP="009431C8">
            <w:pPr>
              <w:jc w:val="right"/>
              <w:rPr>
                <w:rFonts w:ascii="Calibri" w:hAnsi="Calibri" w:cs="Times New Roman"/>
                <w:b/>
                <w:sz w:val="16"/>
                <w:szCs w:val="16"/>
              </w:rPr>
            </w:pPr>
          </w:p>
          <w:p w14:paraId="661D3C3B" w14:textId="0E2A6C1E"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w:t>
            </w:r>
            <w:r w:rsidR="00C21F06" w:rsidRPr="00F6119A">
              <w:rPr>
                <w:rFonts w:ascii="Calibri" w:hAnsi="Calibri" w:cs="Times New Roman"/>
                <w:b/>
                <w:sz w:val="16"/>
                <w:szCs w:val="16"/>
              </w:rPr>
              <w:t>3,263</w:t>
            </w:r>
            <w:r w:rsidRPr="00F6119A">
              <w:rPr>
                <w:rFonts w:ascii="Calibri" w:hAnsi="Calibri" w:cs="Times New Roman"/>
                <w:b/>
                <w:sz w:val="16"/>
                <w:szCs w:val="16"/>
              </w:rPr>
              <w:t>.7)</w:t>
            </w:r>
          </w:p>
        </w:tc>
        <w:tc>
          <w:tcPr>
            <w:tcW w:w="354" w:type="pct"/>
          </w:tcPr>
          <w:p w14:paraId="0A9C7DBA" w14:textId="77777777" w:rsidR="009431C8" w:rsidRPr="00F6119A" w:rsidRDefault="009431C8" w:rsidP="009431C8">
            <w:pPr>
              <w:jc w:val="right"/>
              <w:rPr>
                <w:rFonts w:ascii="Calibri" w:hAnsi="Calibri" w:cs="Times New Roman"/>
                <w:b/>
                <w:sz w:val="16"/>
                <w:szCs w:val="16"/>
              </w:rPr>
            </w:pPr>
          </w:p>
          <w:p w14:paraId="1E10122E" w14:textId="698CC95F" w:rsidR="009431C8" w:rsidRPr="00F6119A" w:rsidRDefault="00C21F06" w:rsidP="009431C8">
            <w:pPr>
              <w:jc w:val="right"/>
              <w:rPr>
                <w:rFonts w:ascii="Calibri" w:hAnsi="Calibri" w:cs="Times New Roman"/>
                <w:b/>
                <w:sz w:val="16"/>
                <w:szCs w:val="16"/>
              </w:rPr>
            </w:pPr>
            <w:r w:rsidRPr="00F6119A">
              <w:rPr>
                <w:rFonts w:ascii="Calibri" w:hAnsi="Calibri" w:cs="Times New Roman"/>
                <w:b/>
                <w:sz w:val="16"/>
                <w:szCs w:val="16"/>
              </w:rPr>
              <w:t>(1,467.1)</w:t>
            </w:r>
          </w:p>
        </w:tc>
        <w:tc>
          <w:tcPr>
            <w:tcW w:w="310" w:type="pct"/>
          </w:tcPr>
          <w:p w14:paraId="69963F2F" w14:textId="77777777" w:rsidR="009431C8" w:rsidRPr="00F6119A" w:rsidRDefault="009431C8" w:rsidP="009431C8">
            <w:pPr>
              <w:jc w:val="right"/>
              <w:rPr>
                <w:rFonts w:ascii="Calibri" w:hAnsi="Calibri" w:cs="Times New Roman"/>
                <w:b/>
                <w:sz w:val="16"/>
                <w:szCs w:val="16"/>
              </w:rPr>
            </w:pPr>
          </w:p>
          <w:p w14:paraId="3A34E840" w14:textId="77777777" w:rsidR="009431C8" w:rsidRPr="00F6119A" w:rsidRDefault="009431C8" w:rsidP="009431C8">
            <w:pPr>
              <w:jc w:val="right"/>
              <w:rPr>
                <w:rFonts w:ascii="Calibri" w:hAnsi="Calibri" w:cs="Times New Roman"/>
                <w:b/>
                <w:sz w:val="16"/>
                <w:szCs w:val="16"/>
              </w:rPr>
            </w:pPr>
            <w:r w:rsidRPr="00F6119A">
              <w:rPr>
                <w:rFonts w:ascii="Calibri" w:hAnsi="Calibri" w:cs="Times New Roman"/>
                <w:b/>
                <w:sz w:val="16"/>
                <w:szCs w:val="16"/>
              </w:rPr>
              <w:t>(78.9)</w:t>
            </w:r>
          </w:p>
        </w:tc>
        <w:tc>
          <w:tcPr>
            <w:tcW w:w="352" w:type="pct"/>
          </w:tcPr>
          <w:p w14:paraId="1ABEA503" w14:textId="77777777" w:rsidR="009431C8" w:rsidRPr="00F6119A" w:rsidRDefault="009431C8" w:rsidP="009431C8">
            <w:pPr>
              <w:jc w:val="right"/>
              <w:rPr>
                <w:rFonts w:ascii="Calibri" w:hAnsi="Calibri" w:cs="Times New Roman"/>
                <w:b/>
                <w:sz w:val="16"/>
                <w:szCs w:val="16"/>
              </w:rPr>
            </w:pPr>
          </w:p>
          <w:p w14:paraId="3DAC003C" w14:textId="33B36F88" w:rsidR="009431C8" w:rsidRPr="00F6119A" w:rsidRDefault="00C21F06" w:rsidP="009431C8">
            <w:pPr>
              <w:jc w:val="right"/>
              <w:rPr>
                <w:rFonts w:ascii="Calibri" w:hAnsi="Calibri" w:cs="Times New Roman"/>
                <w:b/>
                <w:sz w:val="16"/>
                <w:szCs w:val="16"/>
              </w:rPr>
            </w:pPr>
            <w:r w:rsidRPr="00F6119A">
              <w:rPr>
                <w:rFonts w:ascii="Calibri" w:hAnsi="Calibri" w:cs="Times New Roman"/>
                <w:b/>
                <w:sz w:val="16"/>
                <w:szCs w:val="16"/>
              </w:rPr>
              <w:t>(1,546.0)</w:t>
            </w:r>
          </w:p>
        </w:tc>
      </w:tr>
      <w:tr w:rsidR="00D54E20" w:rsidRPr="001C5950" w14:paraId="5705D9D0" w14:textId="7393A78D" w:rsidTr="00F6119A">
        <w:trPr>
          <w:trHeight w:val="196"/>
        </w:trPr>
        <w:tc>
          <w:tcPr>
            <w:tcW w:w="929" w:type="pct"/>
          </w:tcPr>
          <w:p w14:paraId="754EEB82" w14:textId="21A4A0C1" w:rsidR="000B513C" w:rsidRPr="009E1EF1" w:rsidRDefault="000B513C" w:rsidP="009431C8">
            <w:pPr>
              <w:spacing w:after="20"/>
              <w:ind w:left="-108"/>
              <w:rPr>
                <w:rFonts w:ascii="Calibri" w:hAnsi="Calibri" w:cs="Times New Roman"/>
                <w:sz w:val="16"/>
                <w:szCs w:val="16"/>
              </w:rPr>
            </w:pPr>
            <w:r>
              <w:rPr>
                <w:rFonts w:ascii="Calibri" w:hAnsi="Calibri" w:cs="Times New Roman"/>
                <w:sz w:val="16"/>
                <w:szCs w:val="16"/>
              </w:rPr>
              <w:t xml:space="preserve">Deal fees </w:t>
            </w:r>
            <w:r w:rsidR="00C21F06">
              <w:rPr>
                <w:rFonts w:ascii="Calibri" w:hAnsi="Calibri" w:cs="Times New Roman"/>
                <w:sz w:val="16"/>
                <w:szCs w:val="16"/>
              </w:rPr>
              <w:t xml:space="preserve">on </w:t>
            </w:r>
            <w:r>
              <w:rPr>
                <w:rFonts w:ascii="Calibri" w:hAnsi="Calibri" w:cs="Times New Roman"/>
                <w:sz w:val="16"/>
                <w:szCs w:val="16"/>
              </w:rPr>
              <w:t>acquisition of Fan</w:t>
            </w:r>
            <w:r w:rsidR="00D54E20">
              <w:rPr>
                <w:rFonts w:ascii="Calibri" w:hAnsi="Calibri" w:cs="Times New Roman"/>
                <w:sz w:val="16"/>
                <w:szCs w:val="16"/>
              </w:rPr>
              <w:t>D</w:t>
            </w:r>
            <w:r>
              <w:rPr>
                <w:rFonts w:ascii="Calibri" w:hAnsi="Calibri" w:cs="Times New Roman"/>
                <w:sz w:val="16"/>
                <w:szCs w:val="16"/>
              </w:rPr>
              <w:t>uel</w:t>
            </w:r>
          </w:p>
        </w:tc>
        <w:tc>
          <w:tcPr>
            <w:tcW w:w="287" w:type="pct"/>
            <w:gridSpan w:val="2"/>
          </w:tcPr>
          <w:p w14:paraId="6FADC9DE" w14:textId="7C0FAC15" w:rsidR="000B513C" w:rsidRPr="000B44F9" w:rsidRDefault="000B513C" w:rsidP="009431C8">
            <w:pPr>
              <w:jc w:val="right"/>
              <w:rPr>
                <w:rFonts w:ascii="Calibri" w:hAnsi="Calibri" w:cs="Times New Roman"/>
                <w:b/>
                <w:iCs/>
                <w:sz w:val="16"/>
                <w:szCs w:val="16"/>
              </w:rPr>
            </w:pPr>
            <w:r w:rsidRPr="000B44F9">
              <w:rPr>
                <w:rFonts w:ascii="Calibri" w:hAnsi="Calibri" w:cs="Times New Roman"/>
                <w:b/>
                <w:iCs/>
                <w:sz w:val="16"/>
                <w:szCs w:val="16"/>
              </w:rPr>
              <w:t>-</w:t>
            </w:r>
          </w:p>
        </w:tc>
        <w:tc>
          <w:tcPr>
            <w:tcW w:w="284" w:type="pct"/>
          </w:tcPr>
          <w:p w14:paraId="79263C5C" w14:textId="24A9D081"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4AE69938" w14:textId="10832E23"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0B90E6AB" w14:textId="402BE6ED"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50EDE21F" w14:textId="0CCDDF45"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51089B59" w14:textId="4CC18275"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523C883D" w14:textId="1767A455"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77435D01" w14:textId="7BE197EA"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6E53EF30" w14:textId="17CE23D1"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250C0025" w14:textId="7FD934FA"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w:t>
            </w:r>
          </w:p>
        </w:tc>
        <w:tc>
          <w:tcPr>
            <w:tcW w:w="265" w:type="pct"/>
          </w:tcPr>
          <w:p w14:paraId="586E6115" w14:textId="0057453F"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(9.3)</w:t>
            </w:r>
          </w:p>
        </w:tc>
        <w:tc>
          <w:tcPr>
            <w:tcW w:w="354" w:type="pct"/>
          </w:tcPr>
          <w:p w14:paraId="1D8F5413" w14:textId="6A4A1311"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(9.3)</w:t>
            </w:r>
          </w:p>
        </w:tc>
        <w:tc>
          <w:tcPr>
            <w:tcW w:w="310" w:type="pct"/>
          </w:tcPr>
          <w:p w14:paraId="1E991088" w14:textId="0D4F1DB8"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711BEAA6" w14:textId="7220E8E6" w:rsidR="000B513C" w:rsidRPr="00F6119A" w:rsidRDefault="000B513C" w:rsidP="009431C8">
            <w:pPr>
              <w:jc w:val="right"/>
              <w:rPr>
                <w:rFonts w:ascii="Calibri" w:hAnsi="Calibri" w:cs="Times New Roman"/>
                <w:b/>
                <w:sz w:val="16"/>
                <w:szCs w:val="16"/>
              </w:rPr>
            </w:pPr>
            <w:r w:rsidRPr="00F6119A">
              <w:rPr>
                <w:rFonts w:ascii="Calibri" w:hAnsi="Calibri" w:cs="Times New Roman"/>
                <w:b/>
                <w:sz w:val="16"/>
                <w:szCs w:val="16"/>
              </w:rPr>
              <w:t>(9.3)</w:t>
            </w:r>
          </w:p>
        </w:tc>
      </w:tr>
      <w:tr w:rsidR="000530D0" w:rsidRPr="001C5950" w14:paraId="03D480F4" w14:textId="77777777" w:rsidTr="00F6119A">
        <w:trPr>
          <w:trHeight w:val="196"/>
        </w:trPr>
        <w:tc>
          <w:tcPr>
            <w:tcW w:w="929" w:type="pct"/>
          </w:tcPr>
          <w:p w14:paraId="4E1ADB0F" w14:textId="7D47FCDF" w:rsidR="000530D0" w:rsidRDefault="000530D0" w:rsidP="000530D0">
            <w:pPr>
              <w:spacing w:after="20"/>
              <w:ind w:left="-108"/>
              <w:rPr>
                <w:rFonts w:ascii="Calibri" w:hAnsi="Calibri" w:cs="Times New Roman"/>
                <w:sz w:val="16"/>
                <w:szCs w:val="16"/>
              </w:rPr>
            </w:pPr>
            <w:r w:rsidRPr="009E1EF1">
              <w:rPr>
                <w:rFonts w:ascii="Calibri" w:hAnsi="Calibri"/>
                <w:sz w:val="16"/>
                <w:szCs w:val="16"/>
              </w:rPr>
              <w:t>Shares issued</w:t>
            </w:r>
            <w:r>
              <w:rPr>
                <w:rFonts w:ascii="Calibri" w:hAnsi="Calibri"/>
                <w:sz w:val="16"/>
                <w:szCs w:val="16"/>
              </w:rPr>
              <w:t xml:space="preserve"> on exercise of share options</w:t>
            </w:r>
          </w:p>
        </w:tc>
        <w:tc>
          <w:tcPr>
            <w:tcW w:w="287" w:type="pct"/>
            <w:gridSpan w:val="2"/>
          </w:tcPr>
          <w:p w14:paraId="7752B64C" w14:textId="4DBCE156" w:rsidR="000530D0" w:rsidRPr="000B44F9" w:rsidRDefault="000530D0" w:rsidP="000530D0">
            <w:pPr>
              <w:jc w:val="right"/>
              <w:rPr>
                <w:rFonts w:ascii="Calibri" w:hAnsi="Calibri" w:cs="Times New Roman"/>
                <w:b/>
                <w:iCs/>
                <w:sz w:val="16"/>
                <w:szCs w:val="16"/>
              </w:rPr>
            </w:pPr>
            <w:r w:rsidRPr="009E1EF1">
              <w:rPr>
                <w:rFonts w:ascii="Calibri" w:hAnsi="Calibri" w:cs="Times New Roman"/>
                <w:b/>
                <w:i/>
                <w:sz w:val="16"/>
                <w:szCs w:val="16"/>
              </w:rPr>
              <w:t>1.5</w:t>
            </w:r>
          </w:p>
        </w:tc>
        <w:tc>
          <w:tcPr>
            <w:tcW w:w="284" w:type="pct"/>
          </w:tcPr>
          <w:p w14:paraId="3B28785F" w14:textId="621D707D"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34.3</w:t>
            </w:r>
          </w:p>
        </w:tc>
        <w:tc>
          <w:tcPr>
            <w:tcW w:w="283" w:type="pct"/>
          </w:tcPr>
          <w:p w14:paraId="1A9EAA9B" w14:textId="1E7159DB"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5403CAD5" w14:textId="7D90F65B"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30893502" w14:textId="3D47EC0F"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1AC34939" w14:textId="0B37BD9D"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50DCCBB9" w14:textId="7471F26B"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41806501" w14:textId="526DF086"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75AFA74F" w14:textId="5EB1360B"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6EB27AA2" w14:textId="4F733D61"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5" w:type="pct"/>
          </w:tcPr>
          <w:p w14:paraId="50177949" w14:textId="130695F9"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4" w:type="pct"/>
          </w:tcPr>
          <w:p w14:paraId="2F94B6AB" w14:textId="7EB41BDD"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34.3</w:t>
            </w:r>
          </w:p>
        </w:tc>
        <w:tc>
          <w:tcPr>
            <w:tcW w:w="310" w:type="pct"/>
          </w:tcPr>
          <w:p w14:paraId="77308D18" w14:textId="5E9DE625"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1CA1BCCB" w14:textId="6A92F2D4"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34.3</w:t>
            </w:r>
          </w:p>
        </w:tc>
      </w:tr>
      <w:tr w:rsidR="000530D0" w:rsidRPr="001C5950" w14:paraId="4E08B3BE" w14:textId="77777777" w:rsidTr="00F6119A">
        <w:trPr>
          <w:trHeight w:val="196"/>
        </w:trPr>
        <w:tc>
          <w:tcPr>
            <w:tcW w:w="929" w:type="pct"/>
          </w:tcPr>
          <w:p w14:paraId="712E80DC" w14:textId="06AE407A" w:rsidR="000530D0" w:rsidRPr="009E1EF1" w:rsidRDefault="000530D0" w:rsidP="000530D0">
            <w:pPr>
              <w:spacing w:after="20"/>
              <w:ind w:left="-108"/>
              <w:rPr>
                <w:rFonts w:ascii="Calibri" w:hAnsi="Calibri"/>
                <w:sz w:val="16"/>
                <w:szCs w:val="16"/>
              </w:rPr>
            </w:pPr>
            <w:r>
              <w:rPr>
                <w:rFonts w:ascii="Calibri" w:hAnsi="Calibri" w:cs="Times New Roman"/>
                <w:sz w:val="16"/>
                <w:szCs w:val="16"/>
              </w:rPr>
              <w:t>E</w:t>
            </w:r>
            <w:r w:rsidRPr="009E1EF1">
              <w:rPr>
                <w:rFonts w:ascii="Calibri" w:hAnsi="Calibri" w:cs="Times New Roman"/>
                <w:sz w:val="16"/>
                <w:szCs w:val="16"/>
              </w:rPr>
              <w:t xml:space="preserve">xercise of share options (Note </w:t>
            </w:r>
            <w:r w:rsidR="008D48B3">
              <w:rPr>
                <w:rFonts w:ascii="Calibri" w:hAnsi="Calibri" w:cs="Times New Roman"/>
                <w:sz w:val="16"/>
                <w:szCs w:val="16"/>
              </w:rPr>
              <w:t>18</w:t>
            </w:r>
            <w:r w:rsidRPr="009E1EF1">
              <w:rPr>
                <w:rFonts w:ascii="Calibri" w:hAnsi="Calibri" w:cs="Times New Roman"/>
                <w:sz w:val="16"/>
                <w:szCs w:val="16"/>
              </w:rPr>
              <w:t>)</w:t>
            </w:r>
          </w:p>
        </w:tc>
        <w:tc>
          <w:tcPr>
            <w:tcW w:w="287" w:type="pct"/>
            <w:gridSpan w:val="2"/>
          </w:tcPr>
          <w:p w14:paraId="2012629F" w14:textId="1DBC8A5F" w:rsidR="000530D0" w:rsidRPr="009E1EF1" w:rsidRDefault="000530D0" w:rsidP="000530D0">
            <w:pPr>
              <w:jc w:val="right"/>
              <w:rPr>
                <w:rFonts w:ascii="Calibri" w:hAnsi="Calibri" w:cs="Times New Roman"/>
                <w:b/>
                <w:i/>
                <w:sz w:val="16"/>
                <w:szCs w:val="16"/>
              </w:rPr>
            </w:pPr>
            <w:r w:rsidRPr="009E1EF1">
              <w:rPr>
                <w:rFonts w:ascii="Calibri" w:hAnsi="Calibri" w:cs="Times New Roman"/>
                <w:b/>
                <w:i/>
                <w:sz w:val="16"/>
                <w:szCs w:val="16"/>
              </w:rPr>
              <w:t>-</w:t>
            </w:r>
          </w:p>
        </w:tc>
        <w:tc>
          <w:tcPr>
            <w:tcW w:w="284" w:type="pct"/>
          </w:tcPr>
          <w:p w14:paraId="7C5E3A69" w14:textId="651525D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45F3C761" w14:textId="7759A64F"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3434AA2F" w14:textId="454E128B"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63718DA9" w14:textId="5F2A436C"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16547C44" w14:textId="736979C5"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422FF772" w14:textId="30717E3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4534B9D7" w14:textId="0D03E35E"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12CA3663" w14:textId="69364963"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7295402A" w14:textId="62AA5CAA"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(107.7)</w:t>
            </w:r>
          </w:p>
        </w:tc>
        <w:tc>
          <w:tcPr>
            <w:tcW w:w="265" w:type="pct"/>
          </w:tcPr>
          <w:p w14:paraId="62CB810B" w14:textId="3CB1CFB5"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107.7</w:t>
            </w:r>
          </w:p>
        </w:tc>
        <w:tc>
          <w:tcPr>
            <w:tcW w:w="354" w:type="pct"/>
          </w:tcPr>
          <w:p w14:paraId="34227184" w14:textId="0C7A2674"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10" w:type="pct"/>
          </w:tcPr>
          <w:p w14:paraId="2869ABB9" w14:textId="4521DF7F"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78ED98B8" w14:textId="3F87DD2F"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r>
      <w:tr w:rsidR="000530D0" w:rsidRPr="001C5950" w14:paraId="4A69B820" w14:textId="77777777" w:rsidTr="00F6119A">
        <w:trPr>
          <w:trHeight w:val="236"/>
        </w:trPr>
        <w:tc>
          <w:tcPr>
            <w:tcW w:w="931" w:type="pct"/>
            <w:gridSpan w:val="2"/>
          </w:tcPr>
          <w:p w14:paraId="096E2860" w14:textId="65EC3D38" w:rsidR="000530D0" w:rsidRPr="009E1EF1" w:rsidRDefault="000530D0" w:rsidP="000530D0">
            <w:pPr>
              <w:spacing w:after="20"/>
              <w:ind w:left="-108"/>
              <w:rPr>
                <w:rFonts w:ascii="Calibri" w:hAnsi="Calibri" w:cs="Times New Roman"/>
                <w:sz w:val="16"/>
                <w:szCs w:val="16"/>
              </w:rPr>
            </w:pPr>
            <w:r>
              <w:rPr>
                <w:rFonts w:ascii="Calibri" w:hAnsi="Calibri" w:cs="Times New Roman"/>
                <w:sz w:val="16"/>
                <w:szCs w:val="16"/>
              </w:rPr>
              <w:t>E</w:t>
            </w:r>
            <w:r w:rsidRPr="009E1EF1">
              <w:rPr>
                <w:rFonts w:ascii="Calibri" w:hAnsi="Calibri" w:cs="Times New Roman"/>
                <w:sz w:val="16"/>
                <w:szCs w:val="16"/>
              </w:rPr>
              <w:t xml:space="preserve">quity-settled transactions </w:t>
            </w:r>
            <w:r>
              <w:rPr>
                <w:rFonts w:ascii="Calibri" w:hAnsi="Calibri" w:cs="Times New Roman"/>
                <w:sz w:val="16"/>
                <w:szCs w:val="16"/>
              </w:rPr>
              <w:t>– expense in income statement</w:t>
            </w:r>
            <w:r w:rsidR="008134FE">
              <w:rPr>
                <w:rFonts w:ascii="Calibri" w:hAnsi="Calibri" w:cs="Times New Roman"/>
                <w:sz w:val="16"/>
                <w:szCs w:val="16"/>
              </w:rPr>
              <w:t xml:space="preserve"> </w:t>
            </w:r>
          </w:p>
        </w:tc>
        <w:tc>
          <w:tcPr>
            <w:tcW w:w="285" w:type="pct"/>
          </w:tcPr>
          <w:p w14:paraId="5FCCFFE0" w14:textId="77777777" w:rsidR="000530D0" w:rsidRDefault="000530D0" w:rsidP="000530D0">
            <w:pPr>
              <w:jc w:val="right"/>
              <w:rPr>
                <w:rFonts w:ascii="Calibri" w:hAnsi="Calibri" w:cs="Times New Roman"/>
                <w:b/>
                <w:i/>
                <w:sz w:val="16"/>
                <w:szCs w:val="16"/>
              </w:rPr>
            </w:pPr>
          </w:p>
          <w:p w14:paraId="4CE70212" w14:textId="1D3A4746" w:rsidR="000530D0" w:rsidRPr="009E1EF1" w:rsidRDefault="000530D0" w:rsidP="000530D0">
            <w:pPr>
              <w:jc w:val="right"/>
              <w:rPr>
                <w:rFonts w:ascii="Calibri" w:hAnsi="Calibri" w:cs="Times New Roman"/>
                <w:b/>
                <w:i/>
                <w:sz w:val="16"/>
                <w:szCs w:val="16"/>
              </w:rPr>
            </w:pPr>
            <w:r w:rsidRPr="009E1EF1">
              <w:rPr>
                <w:rFonts w:ascii="Calibri" w:hAnsi="Calibri" w:cs="Times New Roman"/>
                <w:b/>
                <w:i/>
                <w:sz w:val="16"/>
                <w:szCs w:val="16"/>
              </w:rPr>
              <w:t>-</w:t>
            </w:r>
          </w:p>
        </w:tc>
        <w:tc>
          <w:tcPr>
            <w:tcW w:w="284" w:type="pct"/>
          </w:tcPr>
          <w:p w14:paraId="42354252" w14:textId="77777777" w:rsidR="000530D0" w:rsidRDefault="000530D0" w:rsidP="000530D0">
            <w:pPr>
              <w:jc w:val="right"/>
              <w:rPr>
                <w:rFonts w:ascii="Calibri" w:hAnsi="Calibri" w:cs="Times New Roman"/>
                <w:b/>
                <w:sz w:val="16"/>
                <w:szCs w:val="16"/>
              </w:rPr>
            </w:pPr>
          </w:p>
          <w:p w14:paraId="3D40B7A6" w14:textId="00406A28"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3706EBF3" w14:textId="77777777" w:rsidR="000530D0" w:rsidRDefault="000530D0" w:rsidP="000530D0">
            <w:pPr>
              <w:jc w:val="right"/>
              <w:rPr>
                <w:rFonts w:ascii="Calibri" w:hAnsi="Calibri" w:cs="Times New Roman"/>
                <w:b/>
                <w:sz w:val="16"/>
                <w:szCs w:val="16"/>
              </w:rPr>
            </w:pPr>
          </w:p>
          <w:p w14:paraId="7CE82D10" w14:textId="103E09B4"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361E8190" w14:textId="77777777" w:rsidR="000530D0" w:rsidRDefault="000530D0" w:rsidP="000530D0">
            <w:pPr>
              <w:jc w:val="right"/>
              <w:rPr>
                <w:rFonts w:ascii="Calibri" w:hAnsi="Calibri" w:cs="Times New Roman"/>
                <w:b/>
                <w:sz w:val="16"/>
                <w:szCs w:val="16"/>
              </w:rPr>
            </w:pPr>
          </w:p>
          <w:p w14:paraId="69541076" w14:textId="1CBA676D"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521F2B1C" w14:textId="77777777" w:rsidR="000530D0" w:rsidRDefault="000530D0" w:rsidP="000530D0">
            <w:pPr>
              <w:jc w:val="right"/>
              <w:rPr>
                <w:rFonts w:ascii="Calibri" w:hAnsi="Calibri" w:cs="Times New Roman"/>
                <w:b/>
                <w:sz w:val="16"/>
                <w:szCs w:val="16"/>
              </w:rPr>
            </w:pPr>
          </w:p>
          <w:p w14:paraId="7CC2FA4B" w14:textId="4B5D374C"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0CDC25A2" w14:textId="77777777" w:rsidR="000530D0" w:rsidRDefault="000530D0" w:rsidP="000530D0">
            <w:pPr>
              <w:jc w:val="right"/>
              <w:rPr>
                <w:rFonts w:ascii="Calibri" w:hAnsi="Calibri" w:cs="Times New Roman"/>
                <w:b/>
                <w:sz w:val="16"/>
                <w:szCs w:val="16"/>
              </w:rPr>
            </w:pPr>
          </w:p>
          <w:p w14:paraId="5444BF7B" w14:textId="10C5BC79"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2F91E9E8" w14:textId="77777777" w:rsidR="000530D0" w:rsidRDefault="000530D0" w:rsidP="000530D0">
            <w:pPr>
              <w:jc w:val="right"/>
              <w:rPr>
                <w:rFonts w:ascii="Calibri" w:hAnsi="Calibri" w:cs="Times New Roman"/>
                <w:b/>
                <w:sz w:val="16"/>
                <w:szCs w:val="16"/>
              </w:rPr>
            </w:pPr>
          </w:p>
          <w:p w14:paraId="27F7CA2C" w14:textId="749C69C0"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72113FDA" w14:textId="77777777" w:rsidR="000530D0" w:rsidRDefault="000530D0" w:rsidP="000530D0">
            <w:pPr>
              <w:jc w:val="right"/>
              <w:rPr>
                <w:rFonts w:ascii="Calibri" w:hAnsi="Calibri" w:cs="Times New Roman"/>
                <w:b/>
                <w:sz w:val="16"/>
                <w:szCs w:val="16"/>
              </w:rPr>
            </w:pPr>
          </w:p>
          <w:p w14:paraId="5335A5D2" w14:textId="0BC72634"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0AFDD504" w14:textId="77777777" w:rsidR="000530D0" w:rsidRDefault="000530D0" w:rsidP="000530D0">
            <w:pPr>
              <w:jc w:val="right"/>
              <w:rPr>
                <w:rFonts w:ascii="Calibri" w:hAnsi="Calibri" w:cs="Times New Roman"/>
                <w:b/>
                <w:sz w:val="16"/>
                <w:szCs w:val="16"/>
              </w:rPr>
            </w:pPr>
          </w:p>
          <w:p w14:paraId="3057703A" w14:textId="1ACB796C"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5C4764B5" w14:textId="77777777" w:rsidR="000530D0" w:rsidRDefault="000530D0" w:rsidP="000530D0">
            <w:pPr>
              <w:jc w:val="right"/>
              <w:rPr>
                <w:rFonts w:ascii="Calibri" w:hAnsi="Calibri" w:cs="Times New Roman"/>
                <w:b/>
                <w:sz w:val="16"/>
                <w:szCs w:val="16"/>
              </w:rPr>
            </w:pPr>
          </w:p>
          <w:p w14:paraId="2C6704F2" w14:textId="46E1B772"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70.2</w:t>
            </w:r>
          </w:p>
        </w:tc>
        <w:tc>
          <w:tcPr>
            <w:tcW w:w="265" w:type="pct"/>
          </w:tcPr>
          <w:p w14:paraId="2E7D5B00" w14:textId="77777777" w:rsidR="000530D0" w:rsidRDefault="000530D0" w:rsidP="000530D0">
            <w:pPr>
              <w:jc w:val="right"/>
              <w:rPr>
                <w:rFonts w:ascii="Calibri" w:hAnsi="Calibri" w:cs="Times New Roman"/>
                <w:b/>
                <w:sz w:val="16"/>
                <w:szCs w:val="16"/>
              </w:rPr>
            </w:pPr>
          </w:p>
          <w:p w14:paraId="7E9EB00B" w14:textId="39EF5ADB"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4" w:type="pct"/>
          </w:tcPr>
          <w:p w14:paraId="4883F375" w14:textId="77777777" w:rsidR="000530D0" w:rsidRDefault="000530D0" w:rsidP="000530D0">
            <w:pPr>
              <w:jc w:val="right"/>
              <w:rPr>
                <w:rFonts w:ascii="Calibri" w:hAnsi="Calibri" w:cs="Times New Roman"/>
                <w:b/>
                <w:sz w:val="16"/>
                <w:szCs w:val="16"/>
              </w:rPr>
            </w:pPr>
          </w:p>
          <w:p w14:paraId="0DD6B8E7" w14:textId="1A18E7DE"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70.2</w:t>
            </w:r>
          </w:p>
        </w:tc>
        <w:tc>
          <w:tcPr>
            <w:tcW w:w="310" w:type="pct"/>
          </w:tcPr>
          <w:p w14:paraId="20E6AD2A" w14:textId="77777777" w:rsidR="000530D0" w:rsidRDefault="000530D0" w:rsidP="000530D0">
            <w:pPr>
              <w:jc w:val="right"/>
              <w:rPr>
                <w:rFonts w:ascii="Calibri" w:hAnsi="Calibri" w:cs="Times New Roman"/>
                <w:b/>
                <w:sz w:val="16"/>
                <w:szCs w:val="16"/>
              </w:rPr>
            </w:pPr>
          </w:p>
          <w:p w14:paraId="0F5D4DC3" w14:textId="091FB81C"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7D5A0243" w14:textId="77777777" w:rsidR="000530D0" w:rsidRDefault="000530D0" w:rsidP="000530D0">
            <w:pPr>
              <w:jc w:val="right"/>
              <w:rPr>
                <w:rFonts w:ascii="Calibri" w:hAnsi="Calibri" w:cs="Times New Roman"/>
                <w:b/>
                <w:sz w:val="16"/>
                <w:szCs w:val="16"/>
              </w:rPr>
            </w:pPr>
          </w:p>
          <w:p w14:paraId="49F801CB" w14:textId="4C8DF76E"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70.2</w:t>
            </w:r>
          </w:p>
        </w:tc>
      </w:tr>
      <w:tr w:rsidR="000530D0" w:rsidRPr="00C02727" w14:paraId="2BB7BA34" w14:textId="77777777" w:rsidTr="00F6119A">
        <w:trPr>
          <w:trHeight w:val="120"/>
        </w:trPr>
        <w:tc>
          <w:tcPr>
            <w:tcW w:w="931" w:type="pct"/>
            <w:gridSpan w:val="2"/>
          </w:tcPr>
          <w:p w14:paraId="54C99105" w14:textId="6988738D" w:rsidR="000530D0" w:rsidRPr="009E1EF1" w:rsidRDefault="000530D0" w:rsidP="000530D0">
            <w:pPr>
              <w:spacing w:after="20"/>
              <w:ind w:left="-108"/>
              <w:rPr>
                <w:rFonts w:ascii="Calibri" w:hAnsi="Calibri" w:cs="Times New Roman"/>
                <w:sz w:val="16"/>
                <w:szCs w:val="16"/>
              </w:rPr>
            </w:pPr>
            <w:r w:rsidRPr="009E1EF1">
              <w:rPr>
                <w:rFonts w:ascii="Calibri" w:hAnsi="Calibri" w:cs="Times New Roman"/>
                <w:sz w:val="16"/>
                <w:szCs w:val="16"/>
              </w:rPr>
              <w:t>Equity-settled transactions – vesting</w:t>
            </w:r>
          </w:p>
        </w:tc>
        <w:tc>
          <w:tcPr>
            <w:tcW w:w="285" w:type="pct"/>
          </w:tcPr>
          <w:p w14:paraId="063BDFC6" w14:textId="086848A4" w:rsidR="000530D0" w:rsidRPr="00F6119A" w:rsidRDefault="000530D0" w:rsidP="000530D0">
            <w:pPr>
              <w:jc w:val="right"/>
              <w:rPr>
                <w:rFonts w:ascii="Calibri" w:hAnsi="Calibri" w:cs="Times New Roman"/>
                <w:b/>
                <w:iCs/>
                <w:sz w:val="16"/>
                <w:szCs w:val="16"/>
              </w:rPr>
            </w:pPr>
            <w:r>
              <w:rPr>
                <w:rFonts w:ascii="Calibri" w:hAnsi="Calibri" w:cs="Times New Roman"/>
                <w:b/>
                <w:iCs/>
                <w:sz w:val="16"/>
                <w:szCs w:val="16"/>
              </w:rPr>
              <w:t>-</w:t>
            </w:r>
          </w:p>
        </w:tc>
        <w:tc>
          <w:tcPr>
            <w:tcW w:w="284" w:type="pct"/>
          </w:tcPr>
          <w:p w14:paraId="3EAA3129" w14:textId="23B771AE"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286BE12F" w14:textId="4F90D93B"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20B45D80" w14:textId="02EA8F0B"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6C61743F" w14:textId="7B7E4DF8"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5B56C56F" w14:textId="37820D0C"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16EB141F" w14:textId="133B49C6"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7EA5B041" w14:textId="6489DE2F"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6783A5A7" w14:textId="33E29378"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0.3</w:t>
            </w:r>
          </w:p>
        </w:tc>
        <w:tc>
          <w:tcPr>
            <w:tcW w:w="266" w:type="pct"/>
          </w:tcPr>
          <w:p w14:paraId="299816AB" w14:textId="1E7A1232"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(0.3)</w:t>
            </w:r>
          </w:p>
        </w:tc>
        <w:tc>
          <w:tcPr>
            <w:tcW w:w="265" w:type="pct"/>
          </w:tcPr>
          <w:p w14:paraId="04C6B836" w14:textId="675B1E0C"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4" w:type="pct"/>
          </w:tcPr>
          <w:p w14:paraId="478FEB04" w14:textId="2D9CAF5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10" w:type="pct"/>
          </w:tcPr>
          <w:p w14:paraId="35DE5E26" w14:textId="6EFF758B"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4917A8E8" w14:textId="594D46A3"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r>
      <w:tr w:rsidR="000530D0" w:rsidRPr="001C5950" w14:paraId="54F0C587" w14:textId="77777777" w:rsidTr="00F6119A">
        <w:trPr>
          <w:trHeight w:val="195"/>
        </w:trPr>
        <w:tc>
          <w:tcPr>
            <w:tcW w:w="931" w:type="pct"/>
            <w:gridSpan w:val="2"/>
          </w:tcPr>
          <w:p w14:paraId="426F2246" w14:textId="77777777" w:rsidR="000530D0" w:rsidRPr="009E1EF1" w:rsidRDefault="000530D0" w:rsidP="000530D0">
            <w:pPr>
              <w:ind w:left="-108"/>
              <w:rPr>
                <w:rFonts w:ascii="Calibri" w:hAnsi="Calibri" w:cs="Times New Roman"/>
                <w:sz w:val="16"/>
                <w:szCs w:val="16"/>
              </w:rPr>
            </w:pPr>
            <w:r w:rsidRPr="009E1EF1">
              <w:rPr>
                <w:rFonts w:ascii="Calibri" w:hAnsi="Calibri" w:cs="Times New Roman"/>
                <w:sz w:val="16"/>
                <w:szCs w:val="16"/>
              </w:rPr>
              <w:t>Tax on share-based payments</w:t>
            </w:r>
          </w:p>
        </w:tc>
        <w:tc>
          <w:tcPr>
            <w:tcW w:w="285" w:type="pct"/>
          </w:tcPr>
          <w:p w14:paraId="3C82B8E9" w14:textId="77777777" w:rsidR="000530D0" w:rsidRPr="009E1EF1" w:rsidRDefault="000530D0" w:rsidP="000530D0">
            <w:pPr>
              <w:jc w:val="right"/>
              <w:rPr>
                <w:rFonts w:ascii="Calibri" w:hAnsi="Calibri" w:cs="Times New Roman"/>
                <w:b/>
                <w:i/>
                <w:sz w:val="16"/>
                <w:szCs w:val="16"/>
              </w:rPr>
            </w:pPr>
            <w:r w:rsidRPr="009E1EF1">
              <w:rPr>
                <w:rFonts w:ascii="Calibri" w:hAnsi="Calibri" w:cs="Times New Roman"/>
                <w:b/>
                <w:i/>
                <w:sz w:val="16"/>
                <w:szCs w:val="16"/>
              </w:rPr>
              <w:t>-</w:t>
            </w:r>
          </w:p>
        </w:tc>
        <w:tc>
          <w:tcPr>
            <w:tcW w:w="284" w:type="pct"/>
          </w:tcPr>
          <w:p w14:paraId="7DFCA88B"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60DADDE5"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477F8EB4"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03927A8B"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2573D03C"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670847F0"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43BCC097"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3B354B1B"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068F1404" w14:textId="77777777" w:rsidR="000530D0" w:rsidRPr="00F6119A" w:rsidRDefault="000530D0" w:rsidP="000530D0">
            <w:pPr>
              <w:jc w:val="right"/>
              <w:rPr>
                <w:rFonts w:ascii="Calibri" w:hAnsi="Calibri" w:cs="Times New Roman"/>
                <w:b/>
                <w:sz w:val="16"/>
                <w:szCs w:val="16"/>
                <w:highlight w:val="yellow"/>
              </w:rPr>
            </w:pPr>
            <w:r w:rsidRPr="00F6119A">
              <w:rPr>
                <w:rFonts w:ascii="Calibri" w:hAnsi="Calibri" w:cs="Times New Roman"/>
                <w:b/>
                <w:sz w:val="16"/>
                <w:szCs w:val="16"/>
              </w:rPr>
              <w:t>-</w:t>
            </w:r>
          </w:p>
        </w:tc>
        <w:tc>
          <w:tcPr>
            <w:tcW w:w="265" w:type="pct"/>
          </w:tcPr>
          <w:p w14:paraId="39FFA2B0" w14:textId="644DC99C"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5.4</w:t>
            </w:r>
          </w:p>
        </w:tc>
        <w:tc>
          <w:tcPr>
            <w:tcW w:w="354" w:type="pct"/>
          </w:tcPr>
          <w:p w14:paraId="1F110D7C" w14:textId="173C5FA8"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5.4</w:t>
            </w:r>
          </w:p>
        </w:tc>
        <w:tc>
          <w:tcPr>
            <w:tcW w:w="310" w:type="pct"/>
          </w:tcPr>
          <w:p w14:paraId="6C3F15D3"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4B35404E" w14:textId="022E7EC9"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5.4</w:t>
            </w:r>
          </w:p>
        </w:tc>
      </w:tr>
      <w:tr w:rsidR="000530D0" w:rsidRPr="001C5950" w14:paraId="13310464" w14:textId="77777777" w:rsidTr="00F6119A">
        <w:trPr>
          <w:trHeight w:val="70"/>
        </w:trPr>
        <w:tc>
          <w:tcPr>
            <w:tcW w:w="931" w:type="pct"/>
            <w:gridSpan w:val="2"/>
          </w:tcPr>
          <w:p w14:paraId="347FF81C" w14:textId="5A713805" w:rsidR="000530D0" w:rsidRPr="009E1EF1" w:rsidRDefault="000530D0" w:rsidP="000530D0">
            <w:pPr>
              <w:spacing w:after="20"/>
              <w:ind w:left="-108"/>
              <w:rPr>
                <w:rFonts w:ascii="Calibri" w:hAnsi="Calibri" w:cs="Times New Roman"/>
                <w:sz w:val="16"/>
                <w:szCs w:val="16"/>
              </w:rPr>
            </w:pPr>
            <w:r w:rsidRPr="009E1EF1">
              <w:rPr>
                <w:rFonts w:ascii="Calibri" w:hAnsi="Calibri"/>
                <w:sz w:val="16"/>
                <w:szCs w:val="16"/>
              </w:rPr>
              <w:t xml:space="preserve">Dividend paid to </w:t>
            </w:r>
            <w:r w:rsidR="00D230E8">
              <w:rPr>
                <w:rFonts w:ascii="Calibri" w:hAnsi="Calibri"/>
                <w:sz w:val="16"/>
                <w:szCs w:val="16"/>
              </w:rPr>
              <w:t>n</w:t>
            </w:r>
            <w:r w:rsidR="00D230E8" w:rsidRPr="009E1EF1">
              <w:rPr>
                <w:rFonts w:ascii="Calibri" w:hAnsi="Calibri"/>
                <w:sz w:val="16"/>
                <w:szCs w:val="16"/>
              </w:rPr>
              <w:t>on</w:t>
            </w:r>
            <w:r w:rsidRPr="009E1EF1">
              <w:rPr>
                <w:rFonts w:ascii="Calibri" w:hAnsi="Calibri"/>
                <w:sz w:val="16"/>
                <w:szCs w:val="16"/>
              </w:rPr>
              <w:t>-controlling interest</w:t>
            </w:r>
          </w:p>
        </w:tc>
        <w:tc>
          <w:tcPr>
            <w:tcW w:w="285" w:type="pct"/>
          </w:tcPr>
          <w:p w14:paraId="32421CA5" w14:textId="77777777" w:rsidR="000530D0" w:rsidRPr="009E1EF1" w:rsidRDefault="000530D0" w:rsidP="000530D0">
            <w:pPr>
              <w:jc w:val="right"/>
              <w:rPr>
                <w:rFonts w:ascii="Calibri" w:hAnsi="Calibri" w:cs="Times New Roman"/>
                <w:b/>
                <w:i/>
                <w:sz w:val="16"/>
                <w:szCs w:val="16"/>
              </w:rPr>
            </w:pPr>
            <w:r w:rsidRPr="009E1EF1">
              <w:rPr>
                <w:rFonts w:ascii="Calibri" w:hAnsi="Calibri" w:cs="Times New Roman"/>
                <w:b/>
                <w:i/>
                <w:sz w:val="16"/>
                <w:szCs w:val="16"/>
              </w:rPr>
              <w:t>-</w:t>
            </w:r>
          </w:p>
        </w:tc>
        <w:tc>
          <w:tcPr>
            <w:tcW w:w="284" w:type="pct"/>
          </w:tcPr>
          <w:p w14:paraId="2FADE194"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5403A896"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3B6FCAF6"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4316BBE1"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5DA10944"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7CF18F14"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6EC5D134"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7961796E"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5C67F41C"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5" w:type="pct"/>
          </w:tcPr>
          <w:p w14:paraId="524D434D"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4" w:type="pct"/>
          </w:tcPr>
          <w:p w14:paraId="3AA64F08"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10" w:type="pct"/>
          </w:tcPr>
          <w:p w14:paraId="4C574406"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(15.2)</w:t>
            </w:r>
          </w:p>
        </w:tc>
        <w:tc>
          <w:tcPr>
            <w:tcW w:w="352" w:type="pct"/>
          </w:tcPr>
          <w:p w14:paraId="115C0B7A"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(15.2)</w:t>
            </w:r>
          </w:p>
        </w:tc>
      </w:tr>
      <w:tr w:rsidR="000530D0" w:rsidRPr="001C5950" w14:paraId="4F3C5F25" w14:textId="77777777" w:rsidTr="00F6119A">
        <w:trPr>
          <w:trHeight w:val="70"/>
        </w:trPr>
        <w:tc>
          <w:tcPr>
            <w:tcW w:w="931" w:type="pct"/>
            <w:gridSpan w:val="2"/>
          </w:tcPr>
          <w:p w14:paraId="5A82253A" w14:textId="32F57053" w:rsidR="000530D0" w:rsidRPr="009E1EF1" w:rsidRDefault="000530D0" w:rsidP="000530D0">
            <w:pPr>
              <w:spacing w:after="20"/>
              <w:ind w:left="-108"/>
              <w:rPr>
                <w:rFonts w:ascii="Calibri" w:hAnsi="Calibri" w:cs="Times New Roman"/>
                <w:sz w:val="16"/>
                <w:szCs w:val="16"/>
              </w:rPr>
            </w:pPr>
            <w:r w:rsidRPr="009E1EF1">
              <w:rPr>
                <w:rFonts w:ascii="Calibri" w:hAnsi="Calibri" w:cs="Times New Roman"/>
                <w:sz w:val="16"/>
                <w:szCs w:val="16"/>
              </w:rPr>
              <w:t xml:space="preserve">Dividends to shareholders (Note </w:t>
            </w:r>
            <w:r w:rsidR="008D48B3">
              <w:rPr>
                <w:rFonts w:ascii="Calibri" w:hAnsi="Calibri" w:cs="Times New Roman"/>
                <w:sz w:val="16"/>
                <w:szCs w:val="16"/>
              </w:rPr>
              <w:t>19</w:t>
            </w:r>
            <w:r w:rsidRPr="009E1EF1">
              <w:rPr>
                <w:rFonts w:ascii="Calibri" w:hAnsi="Calibri" w:cs="Times New Roman"/>
                <w:sz w:val="16"/>
                <w:szCs w:val="16"/>
              </w:rPr>
              <w:t>)</w:t>
            </w:r>
          </w:p>
        </w:tc>
        <w:tc>
          <w:tcPr>
            <w:tcW w:w="285" w:type="pct"/>
          </w:tcPr>
          <w:p w14:paraId="665D9B89" w14:textId="77777777" w:rsidR="000530D0" w:rsidRPr="009E1EF1" w:rsidRDefault="000530D0" w:rsidP="000530D0">
            <w:pPr>
              <w:jc w:val="right"/>
              <w:rPr>
                <w:rFonts w:ascii="Calibri" w:hAnsi="Calibri" w:cs="Times New Roman"/>
                <w:b/>
                <w:i/>
                <w:sz w:val="16"/>
                <w:szCs w:val="16"/>
              </w:rPr>
            </w:pPr>
            <w:r w:rsidRPr="009E1EF1">
              <w:rPr>
                <w:rFonts w:ascii="Calibri" w:hAnsi="Calibri" w:cs="Times New Roman"/>
                <w:b/>
                <w:i/>
                <w:sz w:val="16"/>
                <w:szCs w:val="16"/>
              </w:rPr>
              <w:t>1.3</w:t>
            </w:r>
          </w:p>
        </w:tc>
        <w:tc>
          <w:tcPr>
            <w:tcW w:w="284" w:type="pct"/>
          </w:tcPr>
          <w:p w14:paraId="0FAB67E4"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0.1</w:t>
            </w:r>
          </w:p>
        </w:tc>
        <w:tc>
          <w:tcPr>
            <w:tcW w:w="283" w:type="pct"/>
          </w:tcPr>
          <w:p w14:paraId="24302A4D" w14:textId="5D0557C8"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98" w:type="pct"/>
          </w:tcPr>
          <w:p w14:paraId="5B9C2723" w14:textId="38159502"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71" w:type="pct"/>
          </w:tcPr>
          <w:p w14:paraId="71201F71" w14:textId="046F43A3"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Pr>
          <w:p w14:paraId="10AE37D0" w14:textId="1853262C"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43" w:type="pct"/>
          </w:tcPr>
          <w:p w14:paraId="3CD00B11" w14:textId="26A1DE22"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41FF81A1" w14:textId="0FE49F9C"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09" w:type="pct"/>
          </w:tcPr>
          <w:p w14:paraId="284C79E1" w14:textId="37237D50"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Pr>
          <w:p w14:paraId="40A9B5D8" w14:textId="643EF12A"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5" w:type="pct"/>
          </w:tcPr>
          <w:p w14:paraId="4A7CCB78" w14:textId="497E6558"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(0.1)</w:t>
            </w:r>
          </w:p>
        </w:tc>
        <w:tc>
          <w:tcPr>
            <w:tcW w:w="354" w:type="pct"/>
          </w:tcPr>
          <w:p w14:paraId="1A0BAC0B" w14:textId="2E9AA1D5"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10" w:type="pct"/>
          </w:tcPr>
          <w:p w14:paraId="795D4A56" w14:textId="7D412281"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2" w:type="pct"/>
          </w:tcPr>
          <w:p w14:paraId="2A4C6145" w14:textId="10AF59A6"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r>
      <w:tr w:rsidR="000530D0" w:rsidRPr="009E1EF1" w14:paraId="6C871C5C" w14:textId="77777777" w:rsidTr="00F6119A">
        <w:trPr>
          <w:trHeight w:val="157"/>
        </w:trPr>
        <w:tc>
          <w:tcPr>
            <w:tcW w:w="931" w:type="pct"/>
            <w:gridSpan w:val="2"/>
            <w:tcBorders>
              <w:bottom w:val="single" w:sz="4" w:space="0" w:color="auto"/>
            </w:tcBorders>
          </w:tcPr>
          <w:p w14:paraId="5A1AE86E" w14:textId="0CE2F7F9" w:rsidR="000530D0" w:rsidRPr="009E1EF1" w:rsidRDefault="000530D0" w:rsidP="000530D0">
            <w:pPr>
              <w:spacing w:after="20"/>
              <w:ind w:left="-108"/>
              <w:rPr>
                <w:rFonts w:ascii="Calibri" w:hAnsi="Calibri" w:cs="Times New Roman"/>
                <w:sz w:val="16"/>
                <w:szCs w:val="16"/>
              </w:rPr>
            </w:pPr>
            <w:r w:rsidRPr="009E1EF1">
              <w:rPr>
                <w:rFonts w:ascii="Calibri" w:hAnsi="Calibri" w:cs="Times New Roman"/>
                <w:sz w:val="16"/>
                <w:szCs w:val="16"/>
              </w:rPr>
              <w:t xml:space="preserve">Issue of replacement options (Note </w:t>
            </w:r>
            <w:r>
              <w:rPr>
                <w:rFonts w:ascii="Calibri" w:hAnsi="Calibri" w:cs="Times New Roman"/>
                <w:sz w:val="16"/>
                <w:szCs w:val="16"/>
              </w:rPr>
              <w:t>1</w:t>
            </w:r>
            <w:r w:rsidR="008D48B3">
              <w:rPr>
                <w:rFonts w:ascii="Calibri" w:hAnsi="Calibri" w:cs="Times New Roman"/>
                <w:sz w:val="16"/>
                <w:szCs w:val="16"/>
              </w:rPr>
              <w:t>1</w:t>
            </w:r>
            <w:r w:rsidRPr="009E1EF1">
              <w:rPr>
                <w:rFonts w:ascii="Calibri" w:hAnsi="Calibri" w:cs="Times New Roman"/>
                <w:sz w:val="16"/>
                <w:szCs w:val="16"/>
              </w:rPr>
              <w:t>)</w:t>
            </w:r>
          </w:p>
        </w:tc>
        <w:tc>
          <w:tcPr>
            <w:tcW w:w="285" w:type="pct"/>
            <w:tcBorders>
              <w:bottom w:val="single" w:sz="4" w:space="0" w:color="auto"/>
            </w:tcBorders>
          </w:tcPr>
          <w:p w14:paraId="04B6E931" w14:textId="320EE26A" w:rsidR="000530D0" w:rsidRPr="009E1EF1" w:rsidRDefault="000530D0" w:rsidP="000530D0">
            <w:pPr>
              <w:jc w:val="right"/>
              <w:rPr>
                <w:rFonts w:ascii="Calibri" w:hAnsi="Calibri" w:cs="Times New Roman"/>
                <w:b/>
                <w:i/>
                <w:sz w:val="16"/>
                <w:szCs w:val="16"/>
              </w:rPr>
            </w:pPr>
            <w:r>
              <w:rPr>
                <w:rFonts w:ascii="Calibri" w:hAnsi="Calibri" w:cs="Times New Roman"/>
                <w:b/>
                <w:i/>
                <w:sz w:val="16"/>
                <w:szCs w:val="16"/>
              </w:rPr>
              <w:t>-</w:t>
            </w:r>
          </w:p>
        </w:tc>
        <w:tc>
          <w:tcPr>
            <w:tcW w:w="284" w:type="pct"/>
            <w:tcBorders>
              <w:bottom w:val="single" w:sz="4" w:space="0" w:color="auto"/>
            </w:tcBorders>
          </w:tcPr>
          <w:p w14:paraId="7E029837"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Borders>
              <w:bottom w:val="single" w:sz="4" w:space="0" w:color="auto"/>
            </w:tcBorders>
          </w:tcPr>
          <w:p w14:paraId="58C29788" w14:textId="20A899DB"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98" w:type="pct"/>
            <w:tcBorders>
              <w:bottom w:val="single" w:sz="4" w:space="0" w:color="auto"/>
            </w:tcBorders>
          </w:tcPr>
          <w:p w14:paraId="68481F64"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71" w:type="pct"/>
            <w:tcBorders>
              <w:bottom w:val="single" w:sz="4" w:space="0" w:color="auto"/>
            </w:tcBorders>
          </w:tcPr>
          <w:p w14:paraId="5C56B4A7"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83" w:type="pct"/>
            <w:tcBorders>
              <w:bottom w:val="single" w:sz="4" w:space="0" w:color="auto"/>
            </w:tcBorders>
          </w:tcPr>
          <w:p w14:paraId="6ABD2B7C" w14:textId="1AD56646"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43" w:type="pct"/>
            <w:tcBorders>
              <w:bottom w:val="single" w:sz="4" w:space="0" w:color="auto"/>
            </w:tcBorders>
          </w:tcPr>
          <w:p w14:paraId="2FC885E2" w14:textId="20234794"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Borders>
              <w:bottom w:val="single" w:sz="4" w:space="0" w:color="auto"/>
            </w:tcBorders>
          </w:tcPr>
          <w:p w14:paraId="325CA997" w14:textId="670B9840"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09" w:type="pct"/>
            <w:tcBorders>
              <w:bottom w:val="single" w:sz="4" w:space="0" w:color="auto"/>
            </w:tcBorders>
          </w:tcPr>
          <w:p w14:paraId="41513384"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266" w:type="pct"/>
            <w:tcBorders>
              <w:bottom w:val="single" w:sz="4" w:space="0" w:color="auto"/>
            </w:tcBorders>
          </w:tcPr>
          <w:p w14:paraId="146B1B68" w14:textId="4A321804"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58.0</w:t>
            </w:r>
          </w:p>
        </w:tc>
        <w:tc>
          <w:tcPr>
            <w:tcW w:w="265" w:type="pct"/>
            <w:tcBorders>
              <w:bottom w:val="single" w:sz="4" w:space="0" w:color="auto"/>
            </w:tcBorders>
          </w:tcPr>
          <w:p w14:paraId="68AA5D18" w14:textId="77777777"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4" w:type="pct"/>
            <w:tcBorders>
              <w:bottom w:val="single" w:sz="4" w:space="0" w:color="auto"/>
            </w:tcBorders>
          </w:tcPr>
          <w:p w14:paraId="39D81E96" w14:textId="7ED03CD2"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58.0</w:t>
            </w:r>
          </w:p>
        </w:tc>
        <w:tc>
          <w:tcPr>
            <w:tcW w:w="310" w:type="pct"/>
            <w:tcBorders>
              <w:bottom w:val="single" w:sz="4" w:space="0" w:color="auto"/>
            </w:tcBorders>
          </w:tcPr>
          <w:p w14:paraId="0E53F68A" w14:textId="28ED6AE5"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w:t>
            </w:r>
          </w:p>
        </w:tc>
        <w:tc>
          <w:tcPr>
            <w:tcW w:w="352" w:type="pct"/>
            <w:tcBorders>
              <w:bottom w:val="single" w:sz="4" w:space="0" w:color="auto"/>
            </w:tcBorders>
          </w:tcPr>
          <w:p w14:paraId="32A484CB" w14:textId="15BA4FA9" w:rsidR="000530D0" w:rsidRPr="00F6119A" w:rsidRDefault="000530D0" w:rsidP="000530D0">
            <w:pPr>
              <w:jc w:val="right"/>
              <w:rPr>
                <w:rFonts w:ascii="Calibri" w:hAnsi="Calibri" w:cs="Times New Roman"/>
                <w:b/>
                <w:sz w:val="16"/>
                <w:szCs w:val="16"/>
              </w:rPr>
            </w:pPr>
            <w:r w:rsidRPr="00F6119A">
              <w:rPr>
                <w:rFonts w:ascii="Calibri" w:hAnsi="Calibri" w:cs="Times New Roman"/>
                <w:b/>
                <w:sz w:val="16"/>
                <w:szCs w:val="16"/>
              </w:rPr>
              <w:t>58.0</w:t>
            </w:r>
          </w:p>
        </w:tc>
      </w:tr>
      <w:tr w:rsidR="000530D0" w:rsidRPr="001C5950" w14:paraId="708454DB" w14:textId="77777777" w:rsidTr="00F6119A">
        <w:trPr>
          <w:trHeight w:val="406"/>
        </w:trPr>
        <w:tc>
          <w:tcPr>
            <w:tcW w:w="931" w:type="pct"/>
            <w:gridSpan w:val="2"/>
            <w:tcBorders>
              <w:top w:val="single" w:sz="4" w:space="0" w:color="auto"/>
              <w:bottom w:val="single" w:sz="4" w:space="0" w:color="auto"/>
            </w:tcBorders>
          </w:tcPr>
          <w:p w14:paraId="1657F39B" w14:textId="77777777" w:rsidR="000530D0" w:rsidRPr="009E1EF1" w:rsidRDefault="000530D0" w:rsidP="000530D0">
            <w:pPr>
              <w:spacing w:after="20"/>
              <w:ind w:left="-108"/>
              <w:rPr>
                <w:rFonts w:ascii="Calibri" w:hAnsi="Calibri" w:cs="Times New Roman"/>
                <w:sz w:val="16"/>
                <w:szCs w:val="16"/>
              </w:rPr>
            </w:pPr>
            <w:r w:rsidRPr="009E1EF1">
              <w:rPr>
                <w:rFonts w:ascii="Calibri" w:hAnsi="Calibri" w:cs="Times New Roman"/>
                <w:sz w:val="16"/>
                <w:szCs w:val="16"/>
              </w:rPr>
              <w:t>Total contributions by and distributions to owners of the Company</w:t>
            </w:r>
          </w:p>
        </w:tc>
        <w:tc>
          <w:tcPr>
            <w:tcW w:w="285" w:type="pct"/>
            <w:tcBorders>
              <w:top w:val="single" w:sz="4" w:space="0" w:color="auto"/>
              <w:bottom w:val="single" w:sz="4" w:space="0" w:color="auto"/>
            </w:tcBorders>
          </w:tcPr>
          <w:p w14:paraId="122E5C74" w14:textId="77777777" w:rsidR="000530D0" w:rsidRPr="009E1EF1" w:rsidRDefault="000530D0" w:rsidP="000530D0">
            <w:pPr>
              <w:jc w:val="right"/>
              <w:rPr>
                <w:rFonts w:ascii="Calibri" w:hAnsi="Calibri" w:cs="Times New Roman"/>
                <w:b/>
                <w:i/>
                <w:sz w:val="16"/>
                <w:szCs w:val="16"/>
              </w:rPr>
            </w:pPr>
          </w:p>
          <w:p w14:paraId="179D9241" w14:textId="447F0463" w:rsidR="000530D0" w:rsidRPr="009E1EF1" w:rsidRDefault="000530D0" w:rsidP="000530D0">
            <w:pPr>
              <w:jc w:val="right"/>
              <w:rPr>
                <w:rFonts w:ascii="Calibri" w:hAnsi="Calibri" w:cs="Times New Roman"/>
                <w:b/>
                <w:i/>
                <w:sz w:val="16"/>
                <w:szCs w:val="16"/>
              </w:rPr>
            </w:pPr>
            <w:r w:rsidRPr="009E1EF1">
              <w:rPr>
                <w:rFonts w:ascii="Calibri" w:hAnsi="Calibri" w:cs="Times New Roman"/>
                <w:b/>
                <w:i/>
                <w:sz w:val="16"/>
                <w:szCs w:val="16"/>
              </w:rPr>
              <w:t>96.</w:t>
            </w:r>
            <w:r w:rsidR="004D2635">
              <w:rPr>
                <w:rFonts w:ascii="Calibri" w:hAnsi="Calibri" w:cs="Times New Roman"/>
                <w:b/>
                <w:i/>
                <w:sz w:val="16"/>
                <w:szCs w:val="16"/>
              </w:rPr>
              <w:t>7</w:t>
            </w:r>
          </w:p>
        </w:tc>
        <w:tc>
          <w:tcPr>
            <w:tcW w:w="284" w:type="pct"/>
            <w:tcBorders>
              <w:top w:val="single" w:sz="4" w:space="0" w:color="auto"/>
              <w:bottom w:val="single" w:sz="4" w:space="0" w:color="auto"/>
            </w:tcBorders>
          </w:tcPr>
          <w:p w14:paraId="1522CBA9" w14:textId="77777777" w:rsidR="000530D0" w:rsidRPr="009E1EF1" w:rsidRDefault="000530D0" w:rsidP="000530D0">
            <w:pPr>
              <w:jc w:val="right"/>
              <w:rPr>
                <w:rFonts w:ascii="Calibri" w:hAnsi="Calibri" w:cs="Times New Roman"/>
                <w:b/>
                <w:i/>
                <w:sz w:val="16"/>
                <w:szCs w:val="16"/>
              </w:rPr>
            </w:pPr>
          </w:p>
          <w:p w14:paraId="72EBC0B3"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2,053.4</w:t>
            </w:r>
          </w:p>
        </w:tc>
        <w:tc>
          <w:tcPr>
            <w:tcW w:w="283" w:type="pct"/>
            <w:tcBorders>
              <w:top w:val="single" w:sz="4" w:space="0" w:color="auto"/>
              <w:bottom w:val="single" w:sz="4" w:space="0" w:color="auto"/>
            </w:tcBorders>
          </w:tcPr>
          <w:p w14:paraId="656F0195" w14:textId="77777777" w:rsidR="000530D0" w:rsidRPr="009E1EF1" w:rsidRDefault="000530D0" w:rsidP="000530D0">
            <w:pPr>
              <w:jc w:val="right"/>
              <w:rPr>
                <w:rFonts w:ascii="Calibri" w:hAnsi="Calibri" w:cs="Times New Roman"/>
                <w:b/>
                <w:i/>
                <w:sz w:val="16"/>
                <w:szCs w:val="16"/>
              </w:rPr>
            </w:pPr>
          </w:p>
          <w:p w14:paraId="6E9C92D5"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7,982.9</w:t>
            </w:r>
          </w:p>
        </w:tc>
        <w:tc>
          <w:tcPr>
            <w:tcW w:w="298" w:type="pct"/>
            <w:tcBorders>
              <w:top w:val="single" w:sz="4" w:space="0" w:color="auto"/>
              <w:bottom w:val="single" w:sz="4" w:space="0" w:color="auto"/>
            </w:tcBorders>
          </w:tcPr>
          <w:p w14:paraId="03403031" w14:textId="77777777" w:rsidR="000530D0" w:rsidRPr="009E1EF1" w:rsidRDefault="000530D0" w:rsidP="000530D0">
            <w:pPr>
              <w:jc w:val="right"/>
              <w:rPr>
                <w:rFonts w:ascii="Calibri" w:hAnsi="Calibri" w:cs="Times New Roman"/>
                <w:b/>
                <w:i/>
                <w:sz w:val="16"/>
                <w:szCs w:val="16"/>
              </w:rPr>
            </w:pPr>
          </w:p>
          <w:p w14:paraId="5085779B"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2.2</w:t>
            </w:r>
          </w:p>
        </w:tc>
        <w:tc>
          <w:tcPr>
            <w:tcW w:w="271" w:type="pct"/>
            <w:tcBorders>
              <w:top w:val="single" w:sz="4" w:space="0" w:color="auto"/>
              <w:bottom w:val="single" w:sz="4" w:space="0" w:color="auto"/>
            </w:tcBorders>
          </w:tcPr>
          <w:p w14:paraId="2B4A4ACE" w14:textId="77777777" w:rsidR="000530D0" w:rsidRPr="009E1EF1" w:rsidRDefault="000530D0" w:rsidP="000530D0">
            <w:pPr>
              <w:jc w:val="right"/>
              <w:rPr>
                <w:rFonts w:ascii="Calibri" w:hAnsi="Calibri" w:cs="Times New Roman"/>
                <w:b/>
                <w:i/>
                <w:sz w:val="16"/>
                <w:szCs w:val="16"/>
              </w:rPr>
            </w:pPr>
          </w:p>
          <w:p w14:paraId="02743A5A"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i/>
                <w:sz w:val="16"/>
                <w:szCs w:val="16"/>
              </w:rPr>
              <w:t>-</w:t>
            </w:r>
          </w:p>
        </w:tc>
        <w:tc>
          <w:tcPr>
            <w:tcW w:w="283" w:type="pct"/>
            <w:tcBorders>
              <w:top w:val="single" w:sz="4" w:space="0" w:color="auto"/>
              <w:bottom w:val="single" w:sz="4" w:space="0" w:color="auto"/>
            </w:tcBorders>
          </w:tcPr>
          <w:p w14:paraId="3FEF4804" w14:textId="77777777" w:rsidR="000530D0" w:rsidRPr="009E1EF1" w:rsidRDefault="000530D0" w:rsidP="000530D0">
            <w:pPr>
              <w:jc w:val="right"/>
              <w:rPr>
                <w:rFonts w:ascii="Calibri" w:hAnsi="Calibri" w:cs="Times New Roman"/>
                <w:b/>
                <w:i/>
                <w:sz w:val="16"/>
                <w:szCs w:val="16"/>
              </w:rPr>
            </w:pPr>
          </w:p>
          <w:p w14:paraId="00D257E6"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i/>
                <w:sz w:val="16"/>
                <w:szCs w:val="16"/>
              </w:rPr>
              <w:t>-</w:t>
            </w:r>
          </w:p>
        </w:tc>
        <w:tc>
          <w:tcPr>
            <w:tcW w:w="243" w:type="pct"/>
            <w:tcBorders>
              <w:top w:val="single" w:sz="4" w:space="0" w:color="auto"/>
              <w:bottom w:val="single" w:sz="4" w:space="0" w:color="auto"/>
            </w:tcBorders>
          </w:tcPr>
          <w:p w14:paraId="553BA3D6" w14:textId="77777777" w:rsidR="000530D0" w:rsidRPr="009E1EF1" w:rsidRDefault="000530D0" w:rsidP="000530D0">
            <w:pPr>
              <w:jc w:val="right"/>
              <w:rPr>
                <w:rFonts w:ascii="Calibri" w:hAnsi="Calibri" w:cs="Times New Roman"/>
                <w:b/>
                <w:i/>
                <w:sz w:val="16"/>
                <w:szCs w:val="16"/>
              </w:rPr>
            </w:pPr>
          </w:p>
          <w:p w14:paraId="6C092431"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i/>
                <w:sz w:val="16"/>
                <w:szCs w:val="16"/>
              </w:rPr>
              <w:t>-</w:t>
            </w:r>
          </w:p>
        </w:tc>
        <w:tc>
          <w:tcPr>
            <w:tcW w:w="266" w:type="pct"/>
            <w:tcBorders>
              <w:top w:val="single" w:sz="4" w:space="0" w:color="auto"/>
              <w:bottom w:val="single" w:sz="4" w:space="0" w:color="auto"/>
            </w:tcBorders>
          </w:tcPr>
          <w:p w14:paraId="609F0998" w14:textId="77777777" w:rsidR="000530D0" w:rsidRPr="009E1EF1" w:rsidRDefault="000530D0" w:rsidP="000530D0">
            <w:pPr>
              <w:jc w:val="right"/>
              <w:rPr>
                <w:rFonts w:ascii="Calibri" w:hAnsi="Calibri" w:cs="Times New Roman"/>
                <w:b/>
                <w:i/>
                <w:sz w:val="16"/>
                <w:szCs w:val="16"/>
              </w:rPr>
            </w:pPr>
          </w:p>
          <w:p w14:paraId="5040018E"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i/>
                <w:sz w:val="16"/>
                <w:szCs w:val="16"/>
              </w:rPr>
              <w:t>-</w:t>
            </w:r>
          </w:p>
        </w:tc>
        <w:tc>
          <w:tcPr>
            <w:tcW w:w="309" w:type="pct"/>
            <w:tcBorders>
              <w:top w:val="single" w:sz="4" w:space="0" w:color="auto"/>
              <w:bottom w:val="single" w:sz="4" w:space="0" w:color="auto"/>
            </w:tcBorders>
          </w:tcPr>
          <w:p w14:paraId="0BFC0F87" w14:textId="77777777" w:rsidR="000530D0" w:rsidRPr="009E1EF1" w:rsidRDefault="000530D0" w:rsidP="000530D0">
            <w:pPr>
              <w:jc w:val="right"/>
              <w:rPr>
                <w:rFonts w:ascii="Calibri" w:hAnsi="Calibri" w:cs="Times New Roman"/>
                <w:b/>
                <w:i/>
                <w:sz w:val="16"/>
                <w:szCs w:val="16"/>
              </w:rPr>
            </w:pPr>
          </w:p>
          <w:p w14:paraId="5FEC6C4F"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0.3</w:t>
            </w:r>
          </w:p>
        </w:tc>
        <w:tc>
          <w:tcPr>
            <w:tcW w:w="266" w:type="pct"/>
            <w:tcBorders>
              <w:top w:val="single" w:sz="4" w:space="0" w:color="auto"/>
              <w:bottom w:val="single" w:sz="4" w:space="0" w:color="auto"/>
            </w:tcBorders>
          </w:tcPr>
          <w:p w14:paraId="0D42DF8F" w14:textId="77777777" w:rsidR="000530D0" w:rsidRPr="009E1EF1" w:rsidRDefault="000530D0" w:rsidP="000530D0">
            <w:pPr>
              <w:jc w:val="right"/>
              <w:rPr>
                <w:rFonts w:ascii="Calibri" w:hAnsi="Calibri" w:cs="Times New Roman"/>
                <w:b/>
                <w:i/>
                <w:sz w:val="16"/>
                <w:szCs w:val="16"/>
              </w:rPr>
            </w:pPr>
          </w:p>
          <w:p w14:paraId="59872865" w14:textId="20CA9163" w:rsidR="000530D0" w:rsidRPr="009E1EF1" w:rsidRDefault="000530D0" w:rsidP="000530D0">
            <w:pPr>
              <w:jc w:val="right"/>
              <w:rPr>
                <w:rFonts w:ascii="Calibri" w:hAnsi="Calibri" w:cs="Times New Roman"/>
                <w:b/>
                <w:sz w:val="16"/>
                <w:szCs w:val="16"/>
              </w:rPr>
            </w:pPr>
            <w:r>
              <w:rPr>
                <w:rFonts w:ascii="Calibri" w:hAnsi="Calibri" w:cs="Times New Roman"/>
                <w:b/>
                <w:sz w:val="16"/>
                <w:szCs w:val="16"/>
              </w:rPr>
              <w:t>20.2</w:t>
            </w:r>
          </w:p>
        </w:tc>
        <w:tc>
          <w:tcPr>
            <w:tcW w:w="265" w:type="pct"/>
            <w:tcBorders>
              <w:top w:val="single" w:sz="4" w:space="0" w:color="auto"/>
              <w:bottom w:val="single" w:sz="4" w:space="0" w:color="auto"/>
            </w:tcBorders>
          </w:tcPr>
          <w:p w14:paraId="3125946B" w14:textId="77777777" w:rsidR="000530D0" w:rsidRPr="009E1EF1" w:rsidRDefault="000530D0" w:rsidP="000530D0">
            <w:pPr>
              <w:jc w:val="right"/>
              <w:rPr>
                <w:rFonts w:ascii="Calibri" w:hAnsi="Calibri" w:cs="Times New Roman"/>
                <w:b/>
                <w:i/>
                <w:sz w:val="16"/>
                <w:szCs w:val="16"/>
              </w:rPr>
            </w:pPr>
          </w:p>
          <w:p w14:paraId="7AE9B479" w14:textId="5FD43825"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w:t>
            </w:r>
            <w:r>
              <w:rPr>
                <w:rFonts w:ascii="Calibri" w:hAnsi="Calibri" w:cs="Times New Roman"/>
                <w:b/>
                <w:sz w:val="16"/>
                <w:szCs w:val="16"/>
              </w:rPr>
              <w:t>3,172.4</w:t>
            </w:r>
            <w:r w:rsidRPr="009E1EF1">
              <w:rPr>
                <w:rFonts w:ascii="Calibri" w:hAnsi="Calibri" w:cs="Times New Roman"/>
                <w:b/>
                <w:sz w:val="16"/>
                <w:szCs w:val="16"/>
              </w:rPr>
              <w:t>)</w:t>
            </w:r>
          </w:p>
        </w:tc>
        <w:tc>
          <w:tcPr>
            <w:tcW w:w="354" w:type="pct"/>
            <w:tcBorders>
              <w:top w:val="single" w:sz="4" w:space="0" w:color="auto"/>
              <w:bottom w:val="single" w:sz="4" w:space="0" w:color="auto"/>
            </w:tcBorders>
          </w:tcPr>
          <w:p w14:paraId="6A7A93F4" w14:textId="77777777" w:rsidR="000530D0" w:rsidRPr="009E1EF1" w:rsidRDefault="000530D0" w:rsidP="000530D0">
            <w:pPr>
              <w:jc w:val="right"/>
              <w:rPr>
                <w:rFonts w:ascii="Calibri" w:hAnsi="Calibri" w:cs="Times New Roman"/>
                <w:b/>
                <w:i/>
                <w:sz w:val="16"/>
                <w:szCs w:val="16"/>
              </w:rPr>
            </w:pPr>
          </w:p>
          <w:p w14:paraId="7B8AEF26" w14:textId="4795AAE2" w:rsidR="000530D0" w:rsidRPr="009E1EF1" w:rsidRDefault="000530D0" w:rsidP="000530D0">
            <w:pPr>
              <w:jc w:val="right"/>
              <w:rPr>
                <w:rFonts w:ascii="Calibri" w:hAnsi="Calibri" w:cs="Times New Roman"/>
                <w:b/>
                <w:sz w:val="16"/>
                <w:szCs w:val="16"/>
              </w:rPr>
            </w:pPr>
            <w:r>
              <w:rPr>
                <w:rFonts w:ascii="Calibri" w:hAnsi="Calibri" w:cs="Times New Roman"/>
                <w:b/>
                <w:sz w:val="16"/>
                <w:szCs w:val="16"/>
              </w:rPr>
              <w:t>6,886.6</w:t>
            </w:r>
          </w:p>
        </w:tc>
        <w:tc>
          <w:tcPr>
            <w:tcW w:w="310" w:type="pct"/>
            <w:tcBorders>
              <w:top w:val="single" w:sz="4" w:space="0" w:color="auto"/>
              <w:bottom w:val="single" w:sz="4" w:space="0" w:color="auto"/>
            </w:tcBorders>
          </w:tcPr>
          <w:p w14:paraId="192BA24E" w14:textId="77777777" w:rsidR="000530D0" w:rsidRPr="009E1EF1" w:rsidRDefault="000530D0" w:rsidP="000530D0">
            <w:pPr>
              <w:jc w:val="right"/>
              <w:rPr>
                <w:rFonts w:ascii="Calibri" w:hAnsi="Calibri" w:cs="Times New Roman"/>
                <w:b/>
                <w:i/>
                <w:sz w:val="16"/>
                <w:szCs w:val="16"/>
              </w:rPr>
            </w:pPr>
          </w:p>
          <w:p w14:paraId="39FE3B0A"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(94.1)</w:t>
            </w:r>
          </w:p>
        </w:tc>
        <w:tc>
          <w:tcPr>
            <w:tcW w:w="352" w:type="pct"/>
            <w:tcBorders>
              <w:top w:val="single" w:sz="4" w:space="0" w:color="auto"/>
              <w:bottom w:val="single" w:sz="4" w:space="0" w:color="auto"/>
            </w:tcBorders>
          </w:tcPr>
          <w:p w14:paraId="692BCB04" w14:textId="77777777" w:rsidR="000530D0" w:rsidRPr="009E1EF1" w:rsidRDefault="000530D0" w:rsidP="000530D0">
            <w:pPr>
              <w:jc w:val="right"/>
              <w:rPr>
                <w:rFonts w:ascii="Calibri" w:hAnsi="Calibri" w:cs="Times New Roman"/>
                <w:b/>
                <w:i/>
                <w:sz w:val="16"/>
                <w:szCs w:val="16"/>
              </w:rPr>
            </w:pPr>
          </w:p>
          <w:p w14:paraId="50D75929" w14:textId="752C6F24" w:rsidR="000530D0" w:rsidRPr="009E1EF1" w:rsidRDefault="000530D0" w:rsidP="000530D0">
            <w:pPr>
              <w:jc w:val="right"/>
              <w:rPr>
                <w:rFonts w:ascii="Calibri" w:hAnsi="Calibri" w:cs="Times New Roman"/>
                <w:b/>
                <w:sz w:val="16"/>
                <w:szCs w:val="16"/>
              </w:rPr>
            </w:pPr>
            <w:r>
              <w:rPr>
                <w:rFonts w:ascii="Calibri" w:hAnsi="Calibri" w:cs="Times New Roman"/>
                <w:b/>
                <w:sz w:val="16"/>
                <w:szCs w:val="16"/>
              </w:rPr>
              <w:t>6,792.5</w:t>
            </w:r>
          </w:p>
        </w:tc>
      </w:tr>
      <w:tr w:rsidR="000530D0" w:rsidRPr="001C5950" w14:paraId="44CF15CE" w14:textId="77777777" w:rsidTr="00F6119A">
        <w:trPr>
          <w:trHeight w:val="222"/>
        </w:trPr>
        <w:tc>
          <w:tcPr>
            <w:tcW w:w="931" w:type="pct"/>
            <w:gridSpan w:val="2"/>
            <w:tcBorders>
              <w:top w:val="single" w:sz="4" w:space="0" w:color="auto"/>
              <w:bottom w:val="single" w:sz="4" w:space="0" w:color="auto"/>
            </w:tcBorders>
          </w:tcPr>
          <w:p w14:paraId="7AF04BEA" w14:textId="77777777" w:rsidR="000530D0" w:rsidRPr="009E1EF1" w:rsidRDefault="000530D0" w:rsidP="000530D0">
            <w:pPr>
              <w:spacing w:after="20"/>
              <w:ind w:left="-113"/>
              <w:rPr>
                <w:rFonts w:ascii="Calibri" w:hAnsi="Calibri" w:cs="Times New Roman"/>
                <w:b/>
                <w:sz w:val="16"/>
                <w:szCs w:val="16"/>
              </w:rPr>
            </w:pPr>
            <w:r w:rsidRPr="009E1EF1">
              <w:rPr>
                <w:rFonts w:ascii="Calibri" w:hAnsi="Calibri" w:cs="Times New Roman"/>
                <w:b/>
                <w:sz w:val="16"/>
                <w:szCs w:val="16"/>
              </w:rPr>
              <w:t>Balance at 31 December 2020</w:t>
            </w:r>
          </w:p>
        </w:tc>
        <w:tc>
          <w:tcPr>
            <w:tcW w:w="285" w:type="pct"/>
            <w:tcBorders>
              <w:top w:val="single" w:sz="4" w:space="0" w:color="auto"/>
              <w:bottom w:val="single" w:sz="4" w:space="0" w:color="auto"/>
            </w:tcBorders>
          </w:tcPr>
          <w:p w14:paraId="0140579D" w14:textId="09795B2A" w:rsidR="000530D0" w:rsidRPr="009E1EF1" w:rsidRDefault="00840D77" w:rsidP="000530D0">
            <w:pPr>
              <w:jc w:val="right"/>
              <w:rPr>
                <w:rFonts w:ascii="Calibri" w:hAnsi="Calibri" w:cs="Times New Roman"/>
                <w:b/>
                <w:i/>
                <w:sz w:val="16"/>
                <w:szCs w:val="16"/>
              </w:rPr>
            </w:pPr>
            <w:r>
              <w:rPr>
                <w:rFonts w:ascii="Calibri" w:hAnsi="Calibri" w:cs="Times New Roman"/>
                <w:b/>
                <w:i/>
                <w:sz w:val="16"/>
                <w:szCs w:val="16"/>
              </w:rPr>
              <w:t>17</w:t>
            </w:r>
            <w:r w:rsidR="00990F86">
              <w:rPr>
                <w:rFonts w:ascii="Calibri" w:hAnsi="Calibri" w:cs="Times New Roman"/>
                <w:b/>
                <w:i/>
                <w:sz w:val="16"/>
                <w:szCs w:val="16"/>
              </w:rPr>
              <w:t>7</w:t>
            </w:r>
            <w:r>
              <w:rPr>
                <w:rFonts w:ascii="Calibri" w:hAnsi="Calibri" w:cs="Times New Roman"/>
                <w:b/>
                <w:i/>
                <w:sz w:val="16"/>
                <w:szCs w:val="16"/>
              </w:rPr>
              <w:t>.</w:t>
            </w:r>
            <w:r w:rsidR="00990F86">
              <w:rPr>
                <w:rFonts w:ascii="Calibri" w:hAnsi="Calibri" w:cs="Times New Roman"/>
                <w:b/>
                <w:i/>
                <w:sz w:val="16"/>
                <w:szCs w:val="16"/>
              </w:rPr>
              <w:t>0</w:t>
            </w:r>
          </w:p>
        </w:tc>
        <w:tc>
          <w:tcPr>
            <w:tcW w:w="284" w:type="pct"/>
            <w:tcBorders>
              <w:top w:val="single" w:sz="4" w:space="0" w:color="auto"/>
              <w:bottom w:val="single" w:sz="4" w:space="0" w:color="auto"/>
            </w:tcBorders>
          </w:tcPr>
          <w:p w14:paraId="3A4EEF2A" w14:textId="480D0E29"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2,481.</w:t>
            </w:r>
            <w:r>
              <w:rPr>
                <w:rFonts w:ascii="Calibri" w:hAnsi="Calibri" w:cs="Times New Roman"/>
                <w:b/>
                <w:sz w:val="16"/>
                <w:szCs w:val="16"/>
              </w:rPr>
              <w:t>7</w:t>
            </w:r>
          </w:p>
        </w:tc>
        <w:tc>
          <w:tcPr>
            <w:tcW w:w="283" w:type="pct"/>
            <w:tcBorders>
              <w:top w:val="single" w:sz="4" w:space="0" w:color="auto"/>
              <w:bottom w:val="single" w:sz="4" w:space="0" w:color="auto"/>
            </w:tcBorders>
          </w:tcPr>
          <w:p w14:paraId="25D1D12C"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7,982.9</w:t>
            </w:r>
          </w:p>
        </w:tc>
        <w:tc>
          <w:tcPr>
            <w:tcW w:w="298" w:type="pct"/>
            <w:tcBorders>
              <w:top w:val="single" w:sz="4" w:space="0" w:color="auto"/>
              <w:bottom w:val="single" w:sz="4" w:space="0" w:color="auto"/>
            </w:tcBorders>
          </w:tcPr>
          <w:p w14:paraId="582FCE50" w14:textId="7F3612A0" w:rsidR="000530D0" w:rsidRPr="009E1EF1" w:rsidRDefault="000530D0" w:rsidP="000530D0">
            <w:pPr>
              <w:jc w:val="right"/>
              <w:rPr>
                <w:rFonts w:ascii="Calibri" w:hAnsi="Calibri" w:cs="Times New Roman"/>
                <w:b/>
                <w:sz w:val="16"/>
                <w:szCs w:val="16"/>
              </w:rPr>
            </w:pPr>
            <w:r>
              <w:rPr>
                <w:rFonts w:ascii="Calibri" w:hAnsi="Calibri" w:cs="Times New Roman"/>
                <w:b/>
                <w:sz w:val="16"/>
                <w:szCs w:val="16"/>
              </w:rPr>
              <w:t>49.6</w:t>
            </w:r>
          </w:p>
        </w:tc>
        <w:tc>
          <w:tcPr>
            <w:tcW w:w="271" w:type="pct"/>
            <w:tcBorders>
              <w:top w:val="single" w:sz="4" w:space="0" w:color="auto"/>
              <w:bottom w:val="single" w:sz="4" w:space="0" w:color="auto"/>
            </w:tcBorders>
          </w:tcPr>
          <w:p w14:paraId="5F75161F" w14:textId="10596EDF"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w:t>
            </w:r>
            <w:r>
              <w:rPr>
                <w:rFonts w:ascii="Calibri" w:hAnsi="Calibri" w:cs="Times New Roman"/>
                <w:b/>
                <w:sz w:val="16"/>
                <w:szCs w:val="16"/>
              </w:rPr>
              <w:t>10.3</w:t>
            </w:r>
            <w:r w:rsidRPr="009E1EF1">
              <w:rPr>
                <w:rFonts w:ascii="Calibri" w:hAnsi="Calibri" w:cs="Times New Roman"/>
                <w:b/>
                <w:sz w:val="16"/>
                <w:szCs w:val="16"/>
              </w:rPr>
              <w:t>)</w:t>
            </w:r>
          </w:p>
        </w:tc>
        <w:tc>
          <w:tcPr>
            <w:tcW w:w="283" w:type="pct"/>
            <w:tcBorders>
              <w:top w:val="single" w:sz="4" w:space="0" w:color="auto"/>
              <w:bottom w:val="single" w:sz="4" w:space="0" w:color="auto"/>
            </w:tcBorders>
          </w:tcPr>
          <w:p w14:paraId="585815C5"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(0.4)</w:t>
            </w:r>
          </w:p>
        </w:tc>
        <w:tc>
          <w:tcPr>
            <w:tcW w:w="243" w:type="pct"/>
            <w:tcBorders>
              <w:top w:val="single" w:sz="4" w:space="0" w:color="auto"/>
              <w:bottom w:val="single" w:sz="4" w:space="0" w:color="auto"/>
            </w:tcBorders>
          </w:tcPr>
          <w:p w14:paraId="55890D54"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2.3</w:t>
            </w:r>
          </w:p>
        </w:tc>
        <w:tc>
          <w:tcPr>
            <w:tcW w:w="266" w:type="pct"/>
            <w:tcBorders>
              <w:top w:val="single" w:sz="4" w:space="0" w:color="auto"/>
              <w:bottom w:val="single" w:sz="4" w:space="0" w:color="auto"/>
            </w:tcBorders>
          </w:tcPr>
          <w:p w14:paraId="45D5C697"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(40.7)</w:t>
            </w:r>
          </w:p>
        </w:tc>
        <w:tc>
          <w:tcPr>
            <w:tcW w:w="309" w:type="pct"/>
            <w:tcBorders>
              <w:top w:val="single" w:sz="4" w:space="0" w:color="auto"/>
              <w:bottom w:val="single" w:sz="4" w:space="0" w:color="auto"/>
            </w:tcBorders>
          </w:tcPr>
          <w:p w14:paraId="1DB18064" w14:textId="77777777"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(5.8)</w:t>
            </w:r>
          </w:p>
        </w:tc>
        <w:tc>
          <w:tcPr>
            <w:tcW w:w="266" w:type="pct"/>
            <w:tcBorders>
              <w:top w:val="single" w:sz="4" w:space="0" w:color="auto"/>
              <w:bottom w:val="single" w:sz="4" w:space="0" w:color="auto"/>
            </w:tcBorders>
          </w:tcPr>
          <w:p w14:paraId="6C56C067" w14:textId="372AAB75"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1</w:t>
            </w:r>
            <w:r>
              <w:rPr>
                <w:rFonts w:ascii="Calibri" w:hAnsi="Calibri" w:cs="Times New Roman"/>
                <w:b/>
                <w:sz w:val="16"/>
                <w:szCs w:val="16"/>
              </w:rPr>
              <w:t>00.8</w:t>
            </w:r>
          </w:p>
        </w:tc>
        <w:tc>
          <w:tcPr>
            <w:tcW w:w="265" w:type="pct"/>
            <w:tcBorders>
              <w:top w:val="single" w:sz="4" w:space="0" w:color="auto"/>
              <w:bottom w:val="single" w:sz="4" w:space="0" w:color="auto"/>
            </w:tcBorders>
          </w:tcPr>
          <w:p w14:paraId="056B9F92" w14:textId="399AE0A1" w:rsidR="000530D0" w:rsidRPr="009E1EF1" w:rsidRDefault="00A509E5" w:rsidP="000530D0">
            <w:pPr>
              <w:jc w:val="right"/>
              <w:rPr>
                <w:rFonts w:ascii="Calibri" w:hAnsi="Calibri" w:cs="Times New Roman"/>
                <w:b/>
                <w:sz w:val="16"/>
                <w:szCs w:val="16"/>
              </w:rPr>
            </w:pPr>
            <w:r>
              <w:rPr>
                <w:rFonts w:ascii="Calibri" w:hAnsi="Calibri" w:cs="Times New Roman"/>
                <w:b/>
                <w:sz w:val="16"/>
                <w:szCs w:val="16"/>
              </w:rPr>
              <w:t>405.0</w:t>
            </w:r>
          </w:p>
        </w:tc>
        <w:tc>
          <w:tcPr>
            <w:tcW w:w="354" w:type="pct"/>
            <w:tcBorders>
              <w:top w:val="single" w:sz="4" w:space="0" w:color="auto"/>
              <w:bottom w:val="single" w:sz="4" w:space="0" w:color="auto"/>
            </w:tcBorders>
          </w:tcPr>
          <w:p w14:paraId="6D4F2E5C" w14:textId="2387B4C2" w:rsidR="000530D0" w:rsidRPr="009E1EF1" w:rsidRDefault="000530D0" w:rsidP="000530D0">
            <w:pPr>
              <w:jc w:val="right"/>
              <w:rPr>
                <w:rFonts w:ascii="Calibri" w:hAnsi="Calibri" w:cs="Times New Roman"/>
                <w:b/>
                <w:sz w:val="16"/>
                <w:szCs w:val="16"/>
              </w:rPr>
            </w:pPr>
            <w:r>
              <w:rPr>
                <w:rFonts w:ascii="Calibri" w:hAnsi="Calibri" w:cs="Times New Roman"/>
                <w:b/>
                <w:sz w:val="16"/>
                <w:szCs w:val="16"/>
              </w:rPr>
              <w:t>10,</w:t>
            </w:r>
            <w:r w:rsidR="00A509E5">
              <w:rPr>
                <w:rFonts w:ascii="Calibri" w:hAnsi="Calibri" w:cs="Times New Roman"/>
                <w:b/>
                <w:sz w:val="16"/>
                <w:szCs w:val="16"/>
              </w:rPr>
              <w:t>965.1</w:t>
            </w:r>
          </w:p>
        </w:tc>
        <w:tc>
          <w:tcPr>
            <w:tcW w:w="310" w:type="pct"/>
            <w:tcBorders>
              <w:top w:val="single" w:sz="4" w:space="0" w:color="auto"/>
              <w:bottom w:val="single" w:sz="4" w:space="0" w:color="auto"/>
            </w:tcBorders>
          </w:tcPr>
          <w:p w14:paraId="0430B8FB" w14:textId="7B00804A" w:rsidR="000530D0" w:rsidRPr="009E1EF1" w:rsidRDefault="000530D0" w:rsidP="000530D0">
            <w:pPr>
              <w:jc w:val="right"/>
              <w:rPr>
                <w:rFonts w:ascii="Calibri" w:hAnsi="Calibri" w:cs="Times New Roman"/>
                <w:b/>
                <w:sz w:val="16"/>
                <w:szCs w:val="16"/>
              </w:rPr>
            </w:pPr>
            <w:r w:rsidRPr="009E1EF1">
              <w:rPr>
                <w:rFonts w:ascii="Calibri" w:hAnsi="Calibri" w:cs="Times New Roman"/>
                <w:b/>
                <w:sz w:val="16"/>
                <w:szCs w:val="16"/>
              </w:rPr>
              <w:t>30.</w:t>
            </w:r>
            <w:r>
              <w:rPr>
                <w:rFonts w:ascii="Calibri" w:hAnsi="Calibri" w:cs="Times New Roman"/>
                <w:b/>
                <w:sz w:val="16"/>
                <w:szCs w:val="16"/>
              </w:rPr>
              <w:t>8</w:t>
            </w:r>
          </w:p>
        </w:tc>
        <w:tc>
          <w:tcPr>
            <w:tcW w:w="352" w:type="pct"/>
            <w:tcBorders>
              <w:top w:val="single" w:sz="4" w:space="0" w:color="auto"/>
              <w:bottom w:val="single" w:sz="4" w:space="0" w:color="auto"/>
            </w:tcBorders>
          </w:tcPr>
          <w:p w14:paraId="7FE9BB9B" w14:textId="282E3531" w:rsidR="000530D0" w:rsidRPr="009E1EF1" w:rsidRDefault="000530D0" w:rsidP="000530D0">
            <w:pPr>
              <w:jc w:val="right"/>
              <w:rPr>
                <w:rFonts w:ascii="Calibri" w:hAnsi="Calibri" w:cs="Times New Roman"/>
                <w:b/>
                <w:sz w:val="16"/>
                <w:szCs w:val="16"/>
              </w:rPr>
            </w:pPr>
            <w:r>
              <w:rPr>
                <w:rFonts w:ascii="Calibri" w:hAnsi="Calibri" w:cs="Times New Roman"/>
                <w:b/>
                <w:sz w:val="16"/>
                <w:szCs w:val="16"/>
              </w:rPr>
              <w:t>10,995.</w:t>
            </w:r>
            <w:r w:rsidR="00A509E5">
              <w:rPr>
                <w:rFonts w:ascii="Calibri" w:hAnsi="Calibri" w:cs="Times New Roman"/>
                <w:b/>
                <w:sz w:val="16"/>
                <w:szCs w:val="16"/>
              </w:rPr>
              <w:t>9</w:t>
            </w:r>
          </w:p>
        </w:tc>
      </w:tr>
      <w:bookmarkEnd w:id="31"/>
    </w:tbl>
    <w:p w14:paraId="11CBA59B" w14:textId="49201645" w:rsidR="0042529A" w:rsidRPr="00445B55" w:rsidRDefault="0042529A" w:rsidP="00D46C92">
      <w:pPr>
        <w:pStyle w:val="Heading1"/>
        <w:rPr>
          <w:sz w:val="16"/>
          <w:szCs w:val="16"/>
        </w:rPr>
      </w:pPr>
      <w:r w:rsidRPr="00FC3D06">
        <w:rPr>
          <w:sz w:val="18"/>
          <w:szCs w:val="18"/>
        </w:rPr>
        <w:br w:type="page"/>
      </w:r>
      <w:bookmarkStart w:id="32" w:name="_Toc57023078"/>
      <w:r w:rsidR="00B01E57" w:rsidRPr="00445B55">
        <w:rPr>
          <w:sz w:val="16"/>
          <w:szCs w:val="16"/>
        </w:rPr>
        <w:lastRenderedPageBreak/>
        <w:t xml:space="preserve">CONDENSED </w:t>
      </w:r>
      <w:r w:rsidRPr="00445B55">
        <w:rPr>
          <w:sz w:val="16"/>
          <w:szCs w:val="16"/>
        </w:rPr>
        <w:t xml:space="preserve">CONSOLIDATED STATEMENT </w:t>
      </w:r>
      <w:r w:rsidR="00C53CFE" w:rsidRPr="00445B55">
        <w:rPr>
          <w:sz w:val="16"/>
          <w:szCs w:val="16"/>
        </w:rPr>
        <w:t>OF CHANGES IN EQUITY</w:t>
      </w:r>
      <w:bookmarkEnd w:id="32"/>
    </w:p>
    <w:p w14:paraId="4C9CDAE3" w14:textId="77777777" w:rsidR="0042529A" w:rsidRPr="009E1EF1" w:rsidRDefault="00CE583D">
      <w:pPr>
        <w:rPr>
          <w:rFonts w:ascii="Calibri" w:hAnsi="Calibri" w:cs="Times New Roman"/>
          <w:sz w:val="20"/>
          <w:szCs w:val="20"/>
        </w:rPr>
      </w:pPr>
      <w:r w:rsidRPr="009E1EF1">
        <w:rPr>
          <w:rFonts w:ascii="Calibri" w:hAnsi="Calibri" w:cs="Times New Roman"/>
          <w:sz w:val="20"/>
          <w:szCs w:val="20"/>
        </w:rPr>
        <w:t xml:space="preserve">Year ended 31 December </w:t>
      </w:r>
      <w:r w:rsidR="00FC3D06" w:rsidRPr="009E1EF1">
        <w:rPr>
          <w:rFonts w:ascii="Calibri" w:hAnsi="Calibri" w:cs="Times New Roman"/>
          <w:sz w:val="20"/>
          <w:szCs w:val="20"/>
        </w:rPr>
        <w:t>201</w:t>
      </w:r>
      <w:r w:rsidR="005A3A91" w:rsidRPr="009E1EF1">
        <w:rPr>
          <w:rFonts w:ascii="Calibri" w:hAnsi="Calibri" w:cs="Times New Roman"/>
          <w:sz w:val="20"/>
          <w:szCs w:val="20"/>
        </w:rPr>
        <w:t>9</w:t>
      </w:r>
    </w:p>
    <w:p w14:paraId="38861D6B" w14:textId="77777777" w:rsidR="00CB617F" w:rsidRPr="009E1EF1" w:rsidRDefault="00CB617F">
      <w:pPr>
        <w:rPr>
          <w:rFonts w:ascii="Calibri" w:hAnsi="Calibri" w:cs="Times New Roman"/>
          <w:sz w:val="20"/>
          <w:szCs w:val="18"/>
        </w:rPr>
      </w:pPr>
    </w:p>
    <w:tbl>
      <w:tblPr>
        <w:tblW w:w="5000" w:type="pct"/>
        <w:tblLayout w:type="fixed"/>
        <w:tblLook w:val="0000" w:firstRow="0" w:lastRow="0" w:firstColumn="0" w:lastColumn="0" w:noHBand="0" w:noVBand="0"/>
      </w:tblPr>
      <w:tblGrid>
        <w:gridCol w:w="2669"/>
        <w:gridCol w:w="1074"/>
        <w:gridCol w:w="1074"/>
        <w:gridCol w:w="1075"/>
        <w:gridCol w:w="1075"/>
        <w:gridCol w:w="1075"/>
        <w:gridCol w:w="1075"/>
        <w:gridCol w:w="1075"/>
        <w:gridCol w:w="1075"/>
        <w:gridCol w:w="925"/>
        <w:gridCol w:w="1224"/>
        <w:gridCol w:w="1075"/>
        <w:gridCol w:w="1084"/>
      </w:tblGrid>
      <w:tr w:rsidR="005A3A91" w:rsidRPr="001C5950" w14:paraId="0049EBD4" w14:textId="77777777" w:rsidTr="00593E02">
        <w:trPr>
          <w:trHeight w:val="1070"/>
        </w:trPr>
        <w:tc>
          <w:tcPr>
            <w:tcW w:w="857" w:type="pct"/>
            <w:tcBorders>
              <w:top w:val="single" w:sz="4" w:space="0" w:color="auto"/>
              <w:left w:val="nil"/>
              <w:bottom w:val="single" w:sz="4" w:space="0" w:color="auto"/>
              <w:right w:val="nil"/>
            </w:tcBorders>
          </w:tcPr>
          <w:p w14:paraId="305D61F6" w14:textId="77777777" w:rsidR="005A3A91" w:rsidRPr="009E1EF1" w:rsidRDefault="005A3A91" w:rsidP="005A3A91">
            <w:pPr>
              <w:ind w:left="-108"/>
              <w:rPr>
                <w:rFonts w:ascii="Calibri" w:hAnsi="Calibri" w:cs="Times New Roman"/>
                <w:sz w:val="16"/>
                <w:szCs w:val="16"/>
              </w:rPr>
            </w:pPr>
          </w:p>
          <w:p w14:paraId="0983DCE8" w14:textId="77777777" w:rsidR="005A3A91" w:rsidRPr="009E1EF1" w:rsidRDefault="005A3A91" w:rsidP="005A3A91">
            <w:pPr>
              <w:ind w:left="-108"/>
              <w:rPr>
                <w:rFonts w:ascii="Calibri" w:hAnsi="Calibri" w:cs="Times New Roman"/>
                <w:sz w:val="16"/>
                <w:szCs w:val="16"/>
              </w:rPr>
            </w:pPr>
          </w:p>
          <w:p w14:paraId="22BE6F26" w14:textId="77777777" w:rsidR="005A3A91" w:rsidRPr="009E1EF1" w:rsidRDefault="005A3A91" w:rsidP="005A3A91">
            <w:pPr>
              <w:ind w:left="-108"/>
              <w:rPr>
                <w:rFonts w:ascii="Calibri" w:hAnsi="Calibri" w:cs="Times New Roman"/>
                <w:sz w:val="16"/>
                <w:szCs w:val="16"/>
              </w:rPr>
            </w:pPr>
          </w:p>
          <w:p w14:paraId="7EBAC77D" w14:textId="77777777" w:rsidR="005A3A91" w:rsidRPr="009E1EF1" w:rsidRDefault="005A3A91" w:rsidP="005A3A91">
            <w:pPr>
              <w:ind w:left="-108"/>
              <w:rPr>
                <w:rFonts w:ascii="Calibri" w:hAnsi="Calibri" w:cs="Times New Roman"/>
                <w:sz w:val="16"/>
                <w:szCs w:val="16"/>
              </w:rPr>
            </w:pPr>
          </w:p>
          <w:p w14:paraId="5E83F993" w14:textId="77777777" w:rsidR="005A3A91" w:rsidRPr="009E1EF1" w:rsidRDefault="005A3A91" w:rsidP="005A3A91">
            <w:pPr>
              <w:ind w:left="-108"/>
              <w:rPr>
                <w:rFonts w:ascii="Calibri" w:hAnsi="Calibri" w:cs="Times New Roman"/>
                <w:sz w:val="16"/>
                <w:szCs w:val="16"/>
              </w:rPr>
            </w:pPr>
          </w:p>
          <w:p w14:paraId="080A5D4A" w14:textId="77777777" w:rsidR="005A3A91" w:rsidRPr="009E1EF1" w:rsidRDefault="005A3A91" w:rsidP="005A3A91">
            <w:pPr>
              <w:ind w:left="-108"/>
              <w:rPr>
                <w:rFonts w:ascii="Calibri" w:hAnsi="Calibri" w:cs="Times New Roman"/>
                <w:sz w:val="16"/>
                <w:szCs w:val="16"/>
              </w:rPr>
            </w:pPr>
          </w:p>
        </w:tc>
        <w:tc>
          <w:tcPr>
            <w:tcW w:w="345" w:type="pct"/>
            <w:tcBorders>
              <w:top w:val="single" w:sz="4" w:space="0" w:color="auto"/>
              <w:left w:val="nil"/>
              <w:bottom w:val="single" w:sz="4" w:space="0" w:color="auto"/>
              <w:right w:val="nil"/>
            </w:tcBorders>
          </w:tcPr>
          <w:p w14:paraId="10A98E0B" w14:textId="77777777" w:rsidR="005A3A91" w:rsidRPr="004E5ADE" w:rsidRDefault="005A3A91" w:rsidP="00593E02">
            <w:pPr>
              <w:jc w:val="right"/>
              <w:rPr>
                <w:rFonts w:ascii="Calibri" w:hAnsi="Calibri" w:cs="Times New Roman"/>
                <w:sz w:val="16"/>
                <w:szCs w:val="16"/>
              </w:rPr>
            </w:pPr>
          </w:p>
          <w:p w14:paraId="77FBCF9F" w14:textId="77777777" w:rsidR="00593E02" w:rsidRPr="004E5ADE" w:rsidRDefault="00593E02" w:rsidP="00593E02">
            <w:pPr>
              <w:jc w:val="right"/>
              <w:rPr>
                <w:rFonts w:ascii="Calibri" w:hAnsi="Calibri" w:cs="Times New Roman"/>
                <w:i/>
                <w:sz w:val="16"/>
                <w:szCs w:val="16"/>
              </w:rPr>
            </w:pPr>
          </w:p>
          <w:p w14:paraId="53BAEB46" w14:textId="1A16CE7A" w:rsidR="005A3A91" w:rsidRPr="004E5ADE" w:rsidRDefault="005A3A91" w:rsidP="00593E02">
            <w:pPr>
              <w:jc w:val="right"/>
              <w:rPr>
                <w:rFonts w:ascii="Calibri" w:hAnsi="Calibri" w:cs="Times New Roman"/>
                <w:i/>
                <w:sz w:val="16"/>
                <w:szCs w:val="16"/>
              </w:rPr>
            </w:pPr>
            <w:r w:rsidRPr="004E5ADE">
              <w:rPr>
                <w:rFonts w:ascii="Calibri" w:hAnsi="Calibri" w:cs="Times New Roman"/>
                <w:i/>
                <w:sz w:val="16"/>
                <w:szCs w:val="16"/>
              </w:rPr>
              <w:t>Number of</w:t>
            </w:r>
          </w:p>
          <w:p w14:paraId="44E0CDDF" w14:textId="77777777" w:rsidR="005A3A91" w:rsidRPr="004E5ADE" w:rsidRDefault="005A3A91" w:rsidP="00593E02">
            <w:pPr>
              <w:jc w:val="right"/>
              <w:rPr>
                <w:rFonts w:ascii="Calibri" w:hAnsi="Calibri" w:cs="Times New Roman"/>
                <w:i/>
                <w:sz w:val="16"/>
                <w:szCs w:val="16"/>
              </w:rPr>
            </w:pPr>
            <w:r w:rsidRPr="004E5ADE">
              <w:rPr>
                <w:rFonts w:ascii="Calibri" w:hAnsi="Calibri" w:cs="Times New Roman"/>
                <w:i/>
                <w:sz w:val="16"/>
                <w:szCs w:val="16"/>
              </w:rPr>
              <w:t xml:space="preserve"> ordinary</w:t>
            </w:r>
          </w:p>
          <w:p w14:paraId="7F46BDFF" w14:textId="77777777" w:rsidR="005A3A91" w:rsidRPr="004E5ADE" w:rsidRDefault="005A3A91" w:rsidP="00593E02">
            <w:pPr>
              <w:jc w:val="right"/>
              <w:rPr>
                <w:rFonts w:ascii="Calibri" w:hAnsi="Calibri" w:cs="Times New Roman"/>
                <w:i/>
                <w:sz w:val="16"/>
                <w:szCs w:val="16"/>
              </w:rPr>
            </w:pPr>
            <w:r w:rsidRPr="004E5ADE">
              <w:rPr>
                <w:rFonts w:ascii="Calibri" w:hAnsi="Calibri" w:cs="Times New Roman"/>
                <w:i/>
                <w:sz w:val="16"/>
                <w:szCs w:val="16"/>
              </w:rPr>
              <w:t xml:space="preserve"> shares in</w:t>
            </w:r>
          </w:p>
          <w:p w14:paraId="57F3E59B"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i/>
                <w:sz w:val="16"/>
                <w:szCs w:val="16"/>
              </w:rPr>
              <w:t xml:space="preserve"> issu</w:t>
            </w:r>
            <w:r w:rsidRPr="004E5ADE">
              <w:rPr>
                <w:rFonts w:ascii="Calibri" w:hAnsi="Calibri" w:cs="Times New Roman"/>
                <w:sz w:val="16"/>
                <w:szCs w:val="16"/>
              </w:rPr>
              <w:t>e</w:t>
            </w:r>
          </w:p>
          <w:p w14:paraId="27BCCC21" w14:textId="77777777" w:rsidR="005A3A91" w:rsidRPr="004E5ADE" w:rsidRDefault="005A3A91" w:rsidP="00593E02">
            <w:pPr>
              <w:jc w:val="right"/>
              <w:rPr>
                <w:rFonts w:ascii="Calibri" w:hAnsi="Calibri" w:cs="Times New Roman"/>
                <w:i/>
                <w:sz w:val="16"/>
                <w:szCs w:val="16"/>
              </w:rPr>
            </w:pPr>
            <w:r w:rsidRPr="004E5ADE">
              <w:rPr>
                <w:rFonts w:ascii="Calibri" w:hAnsi="Calibri" w:cs="Times New Roman"/>
                <w:i/>
                <w:sz w:val="16"/>
                <w:szCs w:val="16"/>
              </w:rPr>
              <w:t>millions</w:t>
            </w:r>
          </w:p>
          <w:p w14:paraId="42BC62D2" w14:textId="7D307B96" w:rsidR="00593E02" w:rsidRPr="00387607" w:rsidRDefault="00593E02" w:rsidP="00593E02">
            <w:pPr>
              <w:jc w:val="right"/>
              <w:rPr>
                <w:rFonts w:ascii="Calibri" w:hAnsi="Calibri" w:cs="Times New Roman"/>
                <w:i/>
                <w:sz w:val="16"/>
                <w:szCs w:val="16"/>
              </w:rPr>
            </w:pPr>
            <w:r w:rsidRPr="00387607">
              <w:rPr>
                <w:rFonts w:ascii="Calibri" w:hAnsi="Calibri" w:cs="Times New Roman"/>
                <w:i/>
                <w:sz w:val="16"/>
                <w:szCs w:val="16"/>
              </w:rPr>
              <w:t>#</w:t>
            </w:r>
          </w:p>
        </w:tc>
        <w:tc>
          <w:tcPr>
            <w:tcW w:w="345" w:type="pct"/>
            <w:tcBorders>
              <w:top w:val="single" w:sz="4" w:space="0" w:color="auto"/>
              <w:left w:val="nil"/>
              <w:bottom w:val="single" w:sz="4" w:space="0" w:color="auto"/>
              <w:right w:val="nil"/>
            </w:tcBorders>
          </w:tcPr>
          <w:p w14:paraId="323443B9" w14:textId="77777777" w:rsidR="00593E02" w:rsidRPr="004E5ADE" w:rsidRDefault="00593E02" w:rsidP="00593E02">
            <w:pPr>
              <w:jc w:val="right"/>
              <w:rPr>
                <w:rFonts w:ascii="Calibri" w:hAnsi="Calibri" w:cs="Times New Roman"/>
                <w:sz w:val="16"/>
                <w:szCs w:val="16"/>
              </w:rPr>
            </w:pPr>
          </w:p>
          <w:p w14:paraId="6A6A6FD1" w14:textId="77777777" w:rsidR="00D230E8" w:rsidRPr="004E5ADE" w:rsidRDefault="00D230E8" w:rsidP="00593E02">
            <w:pPr>
              <w:jc w:val="right"/>
              <w:rPr>
                <w:rFonts w:ascii="Calibri" w:hAnsi="Calibri" w:cs="Times New Roman"/>
                <w:sz w:val="16"/>
                <w:szCs w:val="16"/>
              </w:rPr>
            </w:pPr>
          </w:p>
          <w:p w14:paraId="5027E143" w14:textId="6103D0B4"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Issued</w:t>
            </w:r>
          </w:p>
          <w:p w14:paraId="24F9B26A"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share</w:t>
            </w:r>
          </w:p>
          <w:p w14:paraId="1A3E55A4"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capital and share premium</w:t>
            </w:r>
          </w:p>
          <w:p w14:paraId="646832D7" w14:textId="77777777" w:rsidR="005A3A91" w:rsidRPr="00387607" w:rsidRDefault="005A3A91" w:rsidP="00593E02">
            <w:pPr>
              <w:jc w:val="right"/>
              <w:rPr>
                <w:rFonts w:ascii="Calibri" w:hAnsi="Calibri" w:cs="Times New Roman"/>
                <w:sz w:val="16"/>
                <w:szCs w:val="16"/>
              </w:rPr>
            </w:pPr>
            <w:r w:rsidRPr="004E5ADE">
              <w:rPr>
                <w:rFonts w:ascii="Calibri" w:hAnsi="Calibri" w:cs="Times New Roman"/>
                <w:sz w:val="16"/>
                <w:szCs w:val="16"/>
              </w:rPr>
              <w:t>£m</w:t>
            </w:r>
          </w:p>
        </w:tc>
        <w:tc>
          <w:tcPr>
            <w:tcW w:w="345" w:type="pct"/>
            <w:tcBorders>
              <w:top w:val="single" w:sz="4" w:space="0" w:color="auto"/>
              <w:left w:val="nil"/>
              <w:bottom w:val="single" w:sz="4" w:space="0" w:color="auto"/>
              <w:right w:val="nil"/>
            </w:tcBorders>
          </w:tcPr>
          <w:p w14:paraId="0C736023" w14:textId="77777777" w:rsidR="005A3A91" w:rsidRPr="004E5ADE" w:rsidRDefault="005A3A91" w:rsidP="00593E02">
            <w:pPr>
              <w:jc w:val="right"/>
              <w:rPr>
                <w:rFonts w:ascii="Calibri" w:hAnsi="Calibri" w:cs="Times New Roman"/>
                <w:sz w:val="16"/>
                <w:szCs w:val="16"/>
              </w:rPr>
            </w:pPr>
          </w:p>
          <w:p w14:paraId="413BE61F" w14:textId="77777777" w:rsidR="005A3A91" w:rsidRPr="004E5ADE" w:rsidRDefault="005A3A91" w:rsidP="00593E02">
            <w:pPr>
              <w:jc w:val="right"/>
              <w:rPr>
                <w:rFonts w:ascii="Calibri" w:hAnsi="Calibri" w:cs="Times New Roman"/>
                <w:sz w:val="16"/>
                <w:szCs w:val="16"/>
              </w:rPr>
            </w:pPr>
          </w:p>
          <w:p w14:paraId="5C02C530" w14:textId="77777777" w:rsidR="00593E02" w:rsidRPr="004E5ADE" w:rsidRDefault="00593E02" w:rsidP="00593E02">
            <w:pPr>
              <w:jc w:val="right"/>
              <w:rPr>
                <w:rFonts w:ascii="Calibri" w:hAnsi="Calibri" w:cs="Times New Roman"/>
                <w:sz w:val="16"/>
                <w:szCs w:val="16"/>
              </w:rPr>
            </w:pPr>
          </w:p>
          <w:p w14:paraId="31F81113" w14:textId="3C491DA3"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Foreign</w:t>
            </w:r>
          </w:p>
          <w:p w14:paraId="14B3C944"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exchange translation</w:t>
            </w:r>
          </w:p>
          <w:p w14:paraId="503CF47E" w14:textId="77777777" w:rsidR="005A3A91" w:rsidRPr="00387607" w:rsidRDefault="005A3A91" w:rsidP="00593E02">
            <w:pPr>
              <w:jc w:val="right"/>
              <w:rPr>
                <w:rFonts w:ascii="Calibri" w:hAnsi="Calibri" w:cs="Times New Roman"/>
                <w:sz w:val="18"/>
                <w:szCs w:val="18"/>
              </w:rPr>
            </w:pPr>
            <w:r w:rsidRPr="004E5ADE">
              <w:rPr>
                <w:rFonts w:ascii="Calibri" w:hAnsi="Calibri" w:cs="Times New Roman"/>
                <w:sz w:val="16"/>
                <w:szCs w:val="16"/>
              </w:rPr>
              <w:t xml:space="preserve"> reserve</w:t>
            </w:r>
          </w:p>
          <w:p w14:paraId="4D7C67DB" w14:textId="77777777" w:rsidR="005A3A91" w:rsidRPr="00387607" w:rsidRDefault="005A3A91" w:rsidP="00593E02">
            <w:pPr>
              <w:jc w:val="right"/>
              <w:rPr>
                <w:rFonts w:ascii="Calibri" w:hAnsi="Calibri" w:cs="Times New Roman"/>
                <w:sz w:val="16"/>
                <w:szCs w:val="16"/>
              </w:rPr>
            </w:pPr>
            <w:r w:rsidRPr="004E5ADE">
              <w:rPr>
                <w:rFonts w:ascii="Calibri" w:hAnsi="Calibri" w:cs="Times New Roman"/>
                <w:sz w:val="16"/>
                <w:szCs w:val="16"/>
              </w:rPr>
              <w:t>£m</w:t>
            </w:r>
          </w:p>
        </w:tc>
        <w:tc>
          <w:tcPr>
            <w:tcW w:w="345" w:type="pct"/>
            <w:tcBorders>
              <w:top w:val="single" w:sz="4" w:space="0" w:color="auto"/>
              <w:left w:val="nil"/>
              <w:bottom w:val="single" w:sz="4" w:space="0" w:color="auto"/>
              <w:right w:val="nil"/>
            </w:tcBorders>
          </w:tcPr>
          <w:p w14:paraId="38A90D7B" w14:textId="77777777" w:rsidR="005A3A91" w:rsidRPr="004E5ADE" w:rsidRDefault="005A3A91" w:rsidP="00593E02">
            <w:pPr>
              <w:jc w:val="right"/>
              <w:rPr>
                <w:rFonts w:ascii="Calibri" w:hAnsi="Calibri" w:cs="Times New Roman"/>
                <w:sz w:val="16"/>
                <w:szCs w:val="16"/>
              </w:rPr>
            </w:pPr>
          </w:p>
          <w:p w14:paraId="4877081E" w14:textId="77777777" w:rsidR="005A3A91" w:rsidRPr="004E5ADE" w:rsidRDefault="005A3A91" w:rsidP="00593E02">
            <w:pPr>
              <w:jc w:val="right"/>
              <w:rPr>
                <w:rFonts w:ascii="Calibri" w:hAnsi="Calibri" w:cs="Times New Roman"/>
                <w:sz w:val="16"/>
                <w:szCs w:val="16"/>
              </w:rPr>
            </w:pPr>
          </w:p>
          <w:p w14:paraId="197F37F9" w14:textId="77777777" w:rsidR="005A3A91" w:rsidRPr="004E5ADE" w:rsidRDefault="005A3A91" w:rsidP="00593E02">
            <w:pPr>
              <w:jc w:val="right"/>
              <w:rPr>
                <w:rFonts w:ascii="Calibri" w:hAnsi="Calibri" w:cs="Times New Roman"/>
                <w:sz w:val="16"/>
                <w:szCs w:val="16"/>
              </w:rPr>
            </w:pPr>
          </w:p>
          <w:p w14:paraId="1D9A1CA1" w14:textId="77777777" w:rsidR="00593E02" w:rsidRPr="004E5ADE" w:rsidRDefault="00593E02" w:rsidP="00593E02">
            <w:pPr>
              <w:jc w:val="right"/>
              <w:rPr>
                <w:rFonts w:ascii="Calibri" w:hAnsi="Calibri" w:cs="Times New Roman"/>
                <w:sz w:val="16"/>
                <w:szCs w:val="16"/>
              </w:rPr>
            </w:pPr>
          </w:p>
          <w:p w14:paraId="40931377" w14:textId="7C13C5D9"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Cash flow hedge</w:t>
            </w:r>
          </w:p>
          <w:p w14:paraId="655E850F"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reserve</w:t>
            </w:r>
          </w:p>
          <w:p w14:paraId="76237F91" w14:textId="77777777" w:rsidR="005A3A91" w:rsidRPr="00387607" w:rsidRDefault="005A3A91" w:rsidP="00593E02">
            <w:pPr>
              <w:jc w:val="right"/>
              <w:rPr>
                <w:rFonts w:ascii="Calibri" w:hAnsi="Calibri" w:cs="Times New Roman"/>
                <w:sz w:val="16"/>
                <w:szCs w:val="16"/>
              </w:rPr>
            </w:pPr>
            <w:r w:rsidRPr="004E5ADE">
              <w:rPr>
                <w:rFonts w:ascii="Calibri" w:hAnsi="Calibri" w:cs="Times New Roman"/>
                <w:sz w:val="16"/>
                <w:szCs w:val="16"/>
              </w:rPr>
              <w:t>£m</w:t>
            </w:r>
          </w:p>
        </w:tc>
        <w:tc>
          <w:tcPr>
            <w:tcW w:w="345" w:type="pct"/>
            <w:tcBorders>
              <w:top w:val="single" w:sz="4" w:space="0" w:color="auto"/>
              <w:left w:val="nil"/>
              <w:bottom w:val="single" w:sz="4" w:space="0" w:color="auto"/>
              <w:right w:val="nil"/>
            </w:tcBorders>
          </w:tcPr>
          <w:p w14:paraId="4AE1C5D3" w14:textId="77777777" w:rsidR="005A3A91" w:rsidRPr="004E5ADE" w:rsidRDefault="005A3A91" w:rsidP="00593E02">
            <w:pPr>
              <w:jc w:val="right"/>
              <w:rPr>
                <w:rFonts w:ascii="Calibri" w:hAnsi="Calibri" w:cs="Times New Roman"/>
                <w:sz w:val="16"/>
                <w:szCs w:val="16"/>
              </w:rPr>
            </w:pPr>
          </w:p>
          <w:p w14:paraId="526F1C13" w14:textId="77777777" w:rsidR="005A3A91" w:rsidRPr="004E5ADE" w:rsidRDefault="005A3A91" w:rsidP="00593E02">
            <w:pPr>
              <w:jc w:val="right"/>
              <w:rPr>
                <w:rFonts w:ascii="Calibri" w:hAnsi="Calibri" w:cs="Times New Roman"/>
                <w:sz w:val="16"/>
                <w:szCs w:val="16"/>
              </w:rPr>
            </w:pPr>
          </w:p>
          <w:p w14:paraId="0B94D860" w14:textId="77777777" w:rsidR="005A3A91" w:rsidRPr="004E5ADE" w:rsidRDefault="005A3A91" w:rsidP="00593E02">
            <w:pPr>
              <w:jc w:val="right"/>
              <w:rPr>
                <w:rFonts w:ascii="Calibri" w:hAnsi="Calibri" w:cs="Times New Roman"/>
                <w:sz w:val="16"/>
                <w:szCs w:val="16"/>
              </w:rPr>
            </w:pPr>
          </w:p>
          <w:p w14:paraId="683D9BB0" w14:textId="77777777" w:rsidR="005A3A91" w:rsidRPr="004E5ADE" w:rsidRDefault="005A3A91" w:rsidP="00593E02">
            <w:pPr>
              <w:jc w:val="right"/>
              <w:rPr>
                <w:rFonts w:ascii="Calibri" w:hAnsi="Calibri" w:cs="Times New Roman"/>
                <w:sz w:val="16"/>
                <w:szCs w:val="16"/>
              </w:rPr>
            </w:pPr>
          </w:p>
          <w:p w14:paraId="4C47DDC6" w14:textId="77777777" w:rsidR="00593E02" w:rsidRPr="004E5ADE" w:rsidRDefault="00593E02" w:rsidP="00593E02">
            <w:pPr>
              <w:jc w:val="right"/>
              <w:rPr>
                <w:rFonts w:ascii="Calibri" w:hAnsi="Calibri" w:cs="Times New Roman"/>
                <w:sz w:val="16"/>
                <w:szCs w:val="16"/>
              </w:rPr>
            </w:pPr>
          </w:p>
          <w:p w14:paraId="1E8A8D59" w14:textId="224BAD66"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Other</w:t>
            </w:r>
          </w:p>
          <w:p w14:paraId="445D6413"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reserves</w:t>
            </w:r>
          </w:p>
          <w:p w14:paraId="4DD51773"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£m</w:t>
            </w:r>
          </w:p>
        </w:tc>
        <w:tc>
          <w:tcPr>
            <w:tcW w:w="345" w:type="pct"/>
            <w:tcBorders>
              <w:top w:val="single" w:sz="4" w:space="0" w:color="auto"/>
              <w:left w:val="nil"/>
              <w:bottom w:val="single" w:sz="4" w:space="0" w:color="auto"/>
              <w:right w:val="nil"/>
            </w:tcBorders>
          </w:tcPr>
          <w:p w14:paraId="02F17BDC" w14:textId="77777777" w:rsidR="005A3A91" w:rsidRPr="004E5ADE" w:rsidRDefault="005A3A91" w:rsidP="00593E02">
            <w:pPr>
              <w:jc w:val="right"/>
              <w:rPr>
                <w:rFonts w:ascii="Calibri" w:hAnsi="Calibri" w:cs="Times New Roman"/>
                <w:sz w:val="16"/>
                <w:szCs w:val="16"/>
              </w:rPr>
            </w:pPr>
          </w:p>
          <w:p w14:paraId="05295BAD" w14:textId="77777777" w:rsidR="005A3A91" w:rsidRPr="004E5ADE" w:rsidRDefault="005A3A91" w:rsidP="00593E02">
            <w:pPr>
              <w:jc w:val="right"/>
              <w:rPr>
                <w:rFonts w:ascii="Calibri" w:hAnsi="Calibri" w:cs="Times New Roman"/>
                <w:sz w:val="16"/>
                <w:szCs w:val="16"/>
              </w:rPr>
            </w:pPr>
          </w:p>
          <w:p w14:paraId="1EAEAA88" w14:textId="77777777" w:rsidR="005A3A91" w:rsidRPr="004E5ADE" w:rsidRDefault="005A3A91" w:rsidP="00593E02">
            <w:pPr>
              <w:jc w:val="right"/>
              <w:rPr>
                <w:rFonts w:ascii="Calibri" w:hAnsi="Calibri" w:cs="Times New Roman"/>
                <w:sz w:val="16"/>
                <w:szCs w:val="16"/>
              </w:rPr>
            </w:pPr>
          </w:p>
          <w:p w14:paraId="2DD0F419" w14:textId="77777777" w:rsidR="005A3A91" w:rsidRPr="004E5ADE" w:rsidRDefault="005A3A91" w:rsidP="00593E02">
            <w:pPr>
              <w:jc w:val="right"/>
              <w:rPr>
                <w:rFonts w:ascii="Calibri" w:hAnsi="Calibri" w:cs="Times New Roman"/>
                <w:sz w:val="16"/>
                <w:szCs w:val="16"/>
              </w:rPr>
            </w:pPr>
          </w:p>
          <w:p w14:paraId="3A712956" w14:textId="77777777" w:rsidR="00593E02" w:rsidRPr="004E5ADE" w:rsidRDefault="00593E02" w:rsidP="00593E02">
            <w:pPr>
              <w:jc w:val="right"/>
              <w:rPr>
                <w:rFonts w:ascii="Calibri" w:hAnsi="Calibri" w:cs="Times New Roman"/>
                <w:sz w:val="16"/>
                <w:szCs w:val="16"/>
              </w:rPr>
            </w:pPr>
          </w:p>
          <w:p w14:paraId="44311F5D" w14:textId="65D86A41"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Treasury</w:t>
            </w:r>
          </w:p>
          <w:p w14:paraId="2B8CFE6D"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shares</w:t>
            </w:r>
          </w:p>
          <w:p w14:paraId="5B097044" w14:textId="77777777" w:rsidR="005A3A91" w:rsidRPr="00387607" w:rsidRDefault="005A3A91" w:rsidP="00593E02">
            <w:pPr>
              <w:jc w:val="right"/>
              <w:rPr>
                <w:rFonts w:ascii="Calibri" w:hAnsi="Calibri" w:cs="Times New Roman"/>
                <w:sz w:val="16"/>
                <w:szCs w:val="16"/>
              </w:rPr>
            </w:pPr>
            <w:r w:rsidRPr="004E5ADE">
              <w:rPr>
                <w:rFonts w:ascii="Calibri" w:hAnsi="Calibri" w:cs="Times New Roman"/>
                <w:sz w:val="16"/>
                <w:szCs w:val="16"/>
              </w:rPr>
              <w:t>£m</w:t>
            </w:r>
          </w:p>
        </w:tc>
        <w:tc>
          <w:tcPr>
            <w:tcW w:w="345" w:type="pct"/>
            <w:tcBorders>
              <w:top w:val="single" w:sz="4" w:space="0" w:color="auto"/>
              <w:left w:val="nil"/>
              <w:bottom w:val="single" w:sz="4" w:space="0" w:color="auto"/>
              <w:right w:val="nil"/>
            </w:tcBorders>
          </w:tcPr>
          <w:p w14:paraId="1424C449" w14:textId="77777777" w:rsidR="005A3A91" w:rsidRPr="004E5ADE" w:rsidRDefault="005A3A91" w:rsidP="00593E02">
            <w:pPr>
              <w:jc w:val="right"/>
              <w:rPr>
                <w:rFonts w:ascii="Calibri" w:hAnsi="Calibri" w:cs="Times New Roman"/>
                <w:sz w:val="16"/>
                <w:szCs w:val="16"/>
              </w:rPr>
            </w:pPr>
          </w:p>
          <w:p w14:paraId="618AE75B" w14:textId="77777777" w:rsidR="005A3A91" w:rsidRPr="004E5ADE" w:rsidRDefault="005A3A91" w:rsidP="00593E02">
            <w:pPr>
              <w:jc w:val="right"/>
              <w:rPr>
                <w:rFonts w:ascii="Calibri" w:hAnsi="Calibri" w:cs="Times New Roman"/>
                <w:sz w:val="16"/>
                <w:szCs w:val="16"/>
              </w:rPr>
            </w:pPr>
          </w:p>
          <w:p w14:paraId="6CE9F13C" w14:textId="77777777" w:rsidR="00593E02" w:rsidRPr="004E5ADE" w:rsidRDefault="00593E02" w:rsidP="00593E02">
            <w:pPr>
              <w:jc w:val="right"/>
              <w:rPr>
                <w:rFonts w:ascii="Calibri" w:hAnsi="Calibri" w:cs="Times New Roman"/>
                <w:sz w:val="16"/>
                <w:szCs w:val="16"/>
              </w:rPr>
            </w:pPr>
          </w:p>
          <w:p w14:paraId="28DA68CC" w14:textId="4AB3C06D"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Shares</w:t>
            </w:r>
          </w:p>
          <w:p w14:paraId="5DF332AC"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held by</w:t>
            </w:r>
          </w:p>
          <w:p w14:paraId="55EBE526"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employee benefit trust</w:t>
            </w:r>
          </w:p>
          <w:p w14:paraId="55C2B586" w14:textId="77777777" w:rsidR="005A3A91" w:rsidRPr="00387607" w:rsidRDefault="005A3A91" w:rsidP="00593E02">
            <w:pPr>
              <w:jc w:val="right"/>
              <w:rPr>
                <w:rFonts w:ascii="Calibri" w:hAnsi="Calibri" w:cs="Times New Roman"/>
                <w:sz w:val="16"/>
                <w:szCs w:val="16"/>
              </w:rPr>
            </w:pPr>
            <w:r w:rsidRPr="004E5ADE">
              <w:rPr>
                <w:rFonts w:ascii="Calibri" w:hAnsi="Calibri" w:cs="Times New Roman"/>
                <w:sz w:val="16"/>
                <w:szCs w:val="16"/>
              </w:rPr>
              <w:t>£m</w:t>
            </w:r>
          </w:p>
        </w:tc>
        <w:tc>
          <w:tcPr>
            <w:tcW w:w="345" w:type="pct"/>
            <w:tcBorders>
              <w:top w:val="single" w:sz="4" w:space="0" w:color="auto"/>
              <w:left w:val="nil"/>
              <w:bottom w:val="single" w:sz="4" w:space="0" w:color="auto"/>
              <w:right w:val="nil"/>
            </w:tcBorders>
          </w:tcPr>
          <w:p w14:paraId="29BAC3E7" w14:textId="77777777" w:rsidR="005A3A91" w:rsidRPr="004E5ADE" w:rsidRDefault="005A3A91" w:rsidP="00593E02">
            <w:pPr>
              <w:jc w:val="right"/>
              <w:rPr>
                <w:rFonts w:ascii="Calibri" w:hAnsi="Calibri" w:cs="Times New Roman"/>
                <w:sz w:val="16"/>
                <w:szCs w:val="16"/>
              </w:rPr>
            </w:pPr>
          </w:p>
          <w:p w14:paraId="7CFA2FCF" w14:textId="77777777" w:rsidR="005A3A91" w:rsidRPr="004E5ADE" w:rsidRDefault="005A3A91" w:rsidP="00593E02">
            <w:pPr>
              <w:jc w:val="right"/>
              <w:rPr>
                <w:rFonts w:ascii="Calibri" w:hAnsi="Calibri" w:cs="Times New Roman"/>
                <w:sz w:val="16"/>
                <w:szCs w:val="16"/>
              </w:rPr>
            </w:pPr>
          </w:p>
          <w:p w14:paraId="7A1675D7" w14:textId="77777777" w:rsidR="00593E02" w:rsidRPr="004E5ADE" w:rsidRDefault="00593E02" w:rsidP="00593E02">
            <w:pPr>
              <w:jc w:val="right"/>
              <w:rPr>
                <w:rFonts w:ascii="Calibri" w:hAnsi="Calibri" w:cs="Times New Roman"/>
                <w:sz w:val="16"/>
                <w:szCs w:val="16"/>
              </w:rPr>
            </w:pPr>
          </w:p>
          <w:p w14:paraId="25090F90" w14:textId="352C2865"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Share-</w:t>
            </w:r>
          </w:p>
          <w:p w14:paraId="67A6C86C"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based</w:t>
            </w:r>
          </w:p>
          <w:p w14:paraId="0463D185"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payment</w:t>
            </w:r>
          </w:p>
          <w:p w14:paraId="04699F94"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reserve</w:t>
            </w:r>
          </w:p>
          <w:p w14:paraId="631BB672" w14:textId="77777777" w:rsidR="005A3A91" w:rsidRPr="00387607" w:rsidRDefault="005A3A91" w:rsidP="00593E02">
            <w:pPr>
              <w:jc w:val="right"/>
              <w:rPr>
                <w:rFonts w:ascii="Calibri" w:hAnsi="Calibri" w:cs="Times New Roman"/>
                <w:sz w:val="16"/>
                <w:szCs w:val="16"/>
              </w:rPr>
            </w:pPr>
            <w:r w:rsidRPr="004E5ADE">
              <w:rPr>
                <w:rFonts w:ascii="Calibri" w:hAnsi="Calibri" w:cs="Times New Roman"/>
                <w:sz w:val="16"/>
                <w:szCs w:val="16"/>
              </w:rPr>
              <w:t>£m</w:t>
            </w:r>
          </w:p>
        </w:tc>
        <w:tc>
          <w:tcPr>
            <w:tcW w:w="297" w:type="pct"/>
            <w:tcBorders>
              <w:top w:val="single" w:sz="4" w:space="0" w:color="auto"/>
              <w:left w:val="nil"/>
              <w:bottom w:val="single" w:sz="4" w:space="0" w:color="auto"/>
              <w:right w:val="nil"/>
            </w:tcBorders>
          </w:tcPr>
          <w:p w14:paraId="393330C5" w14:textId="77777777" w:rsidR="005A3A91" w:rsidRPr="004E5ADE" w:rsidRDefault="005A3A91" w:rsidP="00593E02">
            <w:pPr>
              <w:jc w:val="right"/>
              <w:rPr>
                <w:rFonts w:ascii="Calibri" w:hAnsi="Calibri" w:cs="Times New Roman"/>
                <w:sz w:val="16"/>
                <w:szCs w:val="16"/>
              </w:rPr>
            </w:pPr>
          </w:p>
          <w:p w14:paraId="7BE2CAFB" w14:textId="77777777" w:rsidR="005A3A91" w:rsidRPr="004E5ADE" w:rsidRDefault="005A3A91" w:rsidP="00593E02">
            <w:pPr>
              <w:jc w:val="right"/>
              <w:rPr>
                <w:rFonts w:ascii="Calibri" w:hAnsi="Calibri" w:cs="Times New Roman"/>
                <w:sz w:val="16"/>
                <w:szCs w:val="16"/>
              </w:rPr>
            </w:pPr>
          </w:p>
          <w:p w14:paraId="46920215" w14:textId="77777777" w:rsidR="005A3A91" w:rsidRPr="004E5ADE" w:rsidRDefault="005A3A91" w:rsidP="00593E02">
            <w:pPr>
              <w:jc w:val="right"/>
              <w:rPr>
                <w:rFonts w:ascii="Calibri" w:hAnsi="Calibri" w:cs="Times New Roman"/>
                <w:sz w:val="16"/>
                <w:szCs w:val="16"/>
              </w:rPr>
            </w:pPr>
          </w:p>
          <w:p w14:paraId="6A66C60E" w14:textId="77777777" w:rsidR="005A3A91" w:rsidRPr="004E5ADE" w:rsidRDefault="005A3A91" w:rsidP="00593E02">
            <w:pPr>
              <w:jc w:val="right"/>
              <w:rPr>
                <w:rFonts w:ascii="Calibri" w:hAnsi="Calibri" w:cs="Times New Roman"/>
                <w:sz w:val="16"/>
                <w:szCs w:val="16"/>
              </w:rPr>
            </w:pPr>
          </w:p>
          <w:p w14:paraId="2853E2AF" w14:textId="77777777" w:rsidR="00593E02" w:rsidRPr="004E5ADE" w:rsidRDefault="00593E02" w:rsidP="00593E02">
            <w:pPr>
              <w:jc w:val="right"/>
              <w:rPr>
                <w:rFonts w:ascii="Calibri" w:hAnsi="Calibri" w:cs="Times New Roman"/>
                <w:sz w:val="16"/>
                <w:szCs w:val="16"/>
              </w:rPr>
            </w:pPr>
          </w:p>
          <w:p w14:paraId="03C8EC8B" w14:textId="1A5775EE"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Retained</w:t>
            </w:r>
          </w:p>
          <w:p w14:paraId="4E2741B9"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earnings</w:t>
            </w:r>
          </w:p>
          <w:p w14:paraId="53113D02" w14:textId="77777777" w:rsidR="005A3A91" w:rsidRPr="00387607" w:rsidRDefault="005A3A91" w:rsidP="00593E02">
            <w:pPr>
              <w:jc w:val="right"/>
              <w:rPr>
                <w:rFonts w:ascii="Calibri" w:hAnsi="Calibri" w:cs="Times New Roman"/>
                <w:sz w:val="16"/>
                <w:szCs w:val="16"/>
              </w:rPr>
            </w:pPr>
            <w:r w:rsidRPr="004E5ADE">
              <w:rPr>
                <w:rFonts w:ascii="Calibri" w:hAnsi="Calibri" w:cs="Times New Roman"/>
                <w:sz w:val="16"/>
                <w:szCs w:val="16"/>
              </w:rPr>
              <w:t>£m</w:t>
            </w:r>
          </w:p>
        </w:tc>
        <w:tc>
          <w:tcPr>
            <w:tcW w:w="393" w:type="pct"/>
            <w:tcBorders>
              <w:top w:val="single" w:sz="4" w:space="0" w:color="auto"/>
              <w:left w:val="nil"/>
              <w:bottom w:val="single" w:sz="4" w:space="0" w:color="auto"/>
              <w:right w:val="nil"/>
            </w:tcBorders>
          </w:tcPr>
          <w:p w14:paraId="22F3C17F" w14:textId="77777777" w:rsidR="00593E02" w:rsidRPr="004E5ADE" w:rsidRDefault="00593E02" w:rsidP="00593E02">
            <w:pPr>
              <w:jc w:val="right"/>
              <w:rPr>
                <w:rFonts w:ascii="Calibri" w:hAnsi="Calibri" w:cs="Times New Roman"/>
                <w:sz w:val="16"/>
                <w:szCs w:val="16"/>
              </w:rPr>
            </w:pPr>
          </w:p>
          <w:p w14:paraId="04D176EF" w14:textId="07174662" w:rsidR="005A3A91" w:rsidRPr="004E5ADE" w:rsidRDefault="00593E02" w:rsidP="00593E02">
            <w:pPr>
              <w:jc w:val="right"/>
              <w:rPr>
                <w:rFonts w:ascii="Calibri" w:hAnsi="Calibri" w:cs="Times New Roman"/>
                <w:sz w:val="16"/>
                <w:szCs w:val="16"/>
              </w:rPr>
            </w:pPr>
            <w:r w:rsidRPr="004E5ADE">
              <w:rPr>
                <w:rFonts w:ascii="Calibri" w:hAnsi="Calibri" w:cs="Times New Roman"/>
                <w:sz w:val="16"/>
                <w:szCs w:val="16"/>
              </w:rPr>
              <w:t>T</w:t>
            </w:r>
            <w:r w:rsidR="005A3A91" w:rsidRPr="004E5ADE">
              <w:rPr>
                <w:rFonts w:ascii="Calibri" w:hAnsi="Calibri" w:cs="Times New Roman"/>
                <w:sz w:val="16"/>
                <w:szCs w:val="16"/>
              </w:rPr>
              <w:t>otal</w:t>
            </w:r>
          </w:p>
          <w:p w14:paraId="72CC5436" w14:textId="6FBED5A6"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 xml:space="preserve"> </w:t>
            </w:r>
            <w:r w:rsidR="00593E02" w:rsidRPr="004E5ADE">
              <w:rPr>
                <w:rFonts w:ascii="Calibri" w:hAnsi="Calibri" w:cs="Times New Roman"/>
                <w:sz w:val="16"/>
                <w:szCs w:val="16"/>
              </w:rPr>
              <w:t>E</w:t>
            </w:r>
            <w:r w:rsidRPr="004E5ADE">
              <w:rPr>
                <w:rFonts w:ascii="Calibri" w:hAnsi="Calibri" w:cs="Times New Roman"/>
                <w:sz w:val="16"/>
                <w:szCs w:val="16"/>
              </w:rPr>
              <w:t>quity</w:t>
            </w:r>
            <w:r w:rsidR="00593E02" w:rsidRPr="004E5ADE">
              <w:rPr>
                <w:rFonts w:ascii="Calibri" w:hAnsi="Calibri" w:cs="Times New Roman"/>
                <w:sz w:val="16"/>
                <w:szCs w:val="16"/>
              </w:rPr>
              <w:t xml:space="preserve"> attributable to shareholders of the Company</w:t>
            </w:r>
          </w:p>
          <w:p w14:paraId="23C78DF6"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£m</w:t>
            </w:r>
          </w:p>
        </w:tc>
        <w:tc>
          <w:tcPr>
            <w:tcW w:w="345" w:type="pct"/>
            <w:tcBorders>
              <w:top w:val="single" w:sz="4" w:space="0" w:color="auto"/>
              <w:left w:val="nil"/>
              <w:bottom w:val="single" w:sz="4" w:space="0" w:color="auto"/>
              <w:right w:val="nil"/>
            </w:tcBorders>
          </w:tcPr>
          <w:p w14:paraId="399DD109" w14:textId="77777777" w:rsidR="005A3A91" w:rsidRPr="004E5ADE" w:rsidRDefault="005A3A91" w:rsidP="00593E02">
            <w:pPr>
              <w:jc w:val="right"/>
              <w:rPr>
                <w:rFonts w:ascii="Calibri" w:hAnsi="Calibri" w:cs="Times New Roman"/>
                <w:sz w:val="16"/>
                <w:szCs w:val="16"/>
              </w:rPr>
            </w:pPr>
          </w:p>
          <w:p w14:paraId="13970509" w14:textId="77777777" w:rsidR="00593E02" w:rsidRPr="004E5ADE" w:rsidRDefault="00593E02" w:rsidP="00593E02">
            <w:pPr>
              <w:jc w:val="right"/>
              <w:rPr>
                <w:rFonts w:ascii="Calibri" w:hAnsi="Calibri" w:cs="Times New Roman"/>
                <w:sz w:val="16"/>
                <w:szCs w:val="16"/>
              </w:rPr>
            </w:pPr>
          </w:p>
          <w:p w14:paraId="20EDD2F3" w14:textId="77777777" w:rsidR="00593E02" w:rsidRPr="004E5ADE" w:rsidRDefault="00593E02" w:rsidP="00593E02">
            <w:pPr>
              <w:jc w:val="right"/>
              <w:rPr>
                <w:rFonts w:ascii="Calibri" w:hAnsi="Calibri" w:cs="Times New Roman"/>
                <w:sz w:val="16"/>
                <w:szCs w:val="16"/>
              </w:rPr>
            </w:pPr>
          </w:p>
          <w:p w14:paraId="6389037B" w14:textId="77777777" w:rsidR="00593E02" w:rsidRPr="004E5ADE" w:rsidRDefault="00593E02" w:rsidP="00593E02">
            <w:pPr>
              <w:jc w:val="right"/>
              <w:rPr>
                <w:rFonts w:ascii="Calibri" w:hAnsi="Calibri" w:cs="Times New Roman"/>
                <w:sz w:val="16"/>
                <w:szCs w:val="16"/>
              </w:rPr>
            </w:pPr>
          </w:p>
          <w:p w14:paraId="7599005B" w14:textId="5EC26AD3"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Non-controlling interest</w:t>
            </w:r>
          </w:p>
          <w:p w14:paraId="09AFA357"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£m</w:t>
            </w:r>
          </w:p>
        </w:tc>
        <w:tc>
          <w:tcPr>
            <w:tcW w:w="348" w:type="pct"/>
            <w:tcBorders>
              <w:top w:val="single" w:sz="4" w:space="0" w:color="auto"/>
              <w:left w:val="nil"/>
              <w:bottom w:val="single" w:sz="4" w:space="0" w:color="auto"/>
              <w:right w:val="nil"/>
            </w:tcBorders>
          </w:tcPr>
          <w:p w14:paraId="3219F2E2" w14:textId="77777777" w:rsidR="005A3A91" w:rsidRPr="004E5ADE" w:rsidRDefault="005A3A91" w:rsidP="00593E02">
            <w:pPr>
              <w:jc w:val="right"/>
              <w:rPr>
                <w:rFonts w:ascii="Calibri" w:hAnsi="Calibri" w:cs="Times New Roman"/>
                <w:sz w:val="16"/>
                <w:szCs w:val="16"/>
              </w:rPr>
            </w:pPr>
          </w:p>
          <w:p w14:paraId="1D8E85CD" w14:textId="77777777" w:rsidR="00593E02" w:rsidRPr="004E5ADE" w:rsidRDefault="00593E02" w:rsidP="00593E02">
            <w:pPr>
              <w:jc w:val="right"/>
              <w:rPr>
                <w:rFonts w:ascii="Calibri" w:hAnsi="Calibri" w:cs="Times New Roman"/>
                <w:sz w:val="16"/>
                <w:szCs w:val="16"/>
              </w:rPr>
            </w:pPr>
          </w:p>
          <w:p w14:paraId="13EAC836" w14:textId="77777777" w:rsidR="00593E02" w:rsidRPr="004E5ADE" w:rsidRDefault="00593E02" w:rsidP="00593E02">
            <w:pPr>
              <w:jc w:val="right"/>
              <w:rPr>
                <w:rFonts w:ascii="Calibri" w:hAnsi="Calibri" w:cs="Times New Roman"/>
                <w:sz w:val="16"/>
                <w:szCs w:val="16"/>
              </w:rPr>
            </w:pPr>
          </w:p>
          <w:p w14:paraId="358964DC" w14:textId="77777777" w:rsidR="00D230E8" w:rsidRPr="004E5ADE" w:rsidRDefault="00D230E8" w:rsidP="00593E02">
            <w:pPr>
              <w:jc w:val="right"/>
              <w:rPr>
                <w:rFonts w:ascii="Calibri" w:hAnsi="Calibri" w:cs="Times New Roman"/>
                <w:sz w:val="16"/>
                <w:szCs w:val="16"/>
              </w:rPr>
            </w:pPr>
          </w:p>
          <w:p w14:paraId="581BC2F4" w14:textId="77777777" w:rsidR="00D230E8" w:rsidRPr="004E5ADE" w:rsidRDefault="00D230E8" w:rsidP="00593E02">
            <w:pPr>
              <w:jc w:val="right"/>
              <w:rPr>
                <w:rFonts w:ascii="Calibri" w:hAnsi="Calibri" w:cs="Times New Roman"/>
                <w:sz w:val="16"/>
                <w:szCs w:val="16"/>
              </w:rPr>
            </w:pPr>
          </w:p>
          <w:p w14:paraId="4029A270" w14:textId="77777777" w:rsidR="00D230E8" w:rsidRPr="004E5ADE" w:rsidRDefault="00D230E8" w:rsidP="00593E02">
            <w:pPr>
              <w:jc w:val="right"/>
              <w:rPr>
                <w:rFonts w:ascii="Calibri" w:hAnsi="Calibri" w:cs="Times New Roman"/>
                <w:sz w:val="16"/>
                <w:szCs w:val="16"/>
              </w:rPr>
            </w:pPr>
          </w:p>
          <w:p w14:paraId="13CB90F1" w14:textId="3C130167" w:rsidR="005A3A91" w:rsidRPr="004E5ADE" w:rsidRDefault="00D230E8" w:rsidP="00593E02">
            <w:pPr>
              <w:jc w:val="right"/>
              <w:rPr>
                <w:rFonts w:ascii="Calibri" w:hAnsi="Calibri" w:cs="Times New Roman"/>
                <w:sz w:val="16"/>
                <w:szCs w:val="16"/>
              </w:rPr>
            </w:pPr>
            <w:r w:rsidRPr="004E5ADE">
              <w:rPr>
                <w:rFonts w:ascii="Calibri" w:hAnsi="Calibri" w:cs="Times New Roman"/>
                <w:sz w:val="16"/>
                <w:szCs w:val="16"/>
              </w:rPr>
              <w:t>Total equity</w:t>
            </w:r>
          </w:p>
          <w:p w14:paraId="038429F2" w14:textId="77777777" w:rsidR="005A3A91" w:rsidRPr="004E5ADE" w:rsidRDefault="005A3A91" w:rsidP="00593E02">
            <w:pPr>
              <w:jc w:val="right"/>
              <w:rPr>
                <w:rFonts w:ascii="Calibri" w:hAnsi="Calibri" w:cs="Times New Roman"/>
                <w:sz w:val="16"/>
                <w:szCs w:val="16"/>
              </w:rPr>
            </w:pPr>
            <w:r w:rsidRPr="004E5ADE">
              <w:rPr>
                <w:rFonts w:ascii="Calibri" w:hAnsi="Calibri" w:cs="Times New Roman"/>
                <w:sz w:val="16"/>
                <w:szCs w:val="16"/>
              </w:rPr>
              <w:t>£m</w:t>
            </w:r>
          </w:p>
        </w:tc>
      </w:tr>
      <w:tr w:rsidR="005A3A91" w:rsidRPr="00CC6E4B" w14:paraId="4C0D5237" w14:textId="77777777" w:rsidTr="00593E02">
        <w:trPr>
          <w:trHeight w:val="380"/>
        </w:trPr>
        <w:tc>
          <w:tcPr>
            <w:tcW w:w="857" w:type="pct"/>
            <w:tcBorders>
              <w:top w:val="single" w:sz="4" w:space="0" w:color="auto"/>
              <w:left w:val="nil"/>
              <w:right w:val="nil"/>
            </w:tcBorders>
          </w:tcPr>
          <w:p w14:paraId="2EE8DF5C" w14:textId="77777777" w:rsidR="005A3A91" w:rsidRPr="009E1EF1" w:rsidRDefault="005A3A91" w:rsidP="005A3A91">
            <w:pPr>
              <w:ind w:left="-108"/>
              <w:rPr>
                <w:rFonts w:ascii="Calibri" w:hAnsi="Calibri" w:cs="Times New Roman"/>
                <w:sz w:val="16"/>
                <w:szCs w:val="16"/>
              </w:rPr>
            </w:pPr>
          </w:p>
          <w:p w14:paraId="36CDA0DE" w14:textId="77777777" w:rsidR="005A3A91" w:rsidRPr="009E1EF1" w:rsidRDefault="005A3A91" w:rsidP="005A3A91">
            <w:pPr>
              <w:ind w:left="-108"/>
              <w:rPr>
                <w:rFonts w:ascii="Calibri" w:hAnsi="Calibri" w:cs="Times New Roman"/>
                <w:sz w:val="16"/>
                <w:szCs w:val="16"/>
              </w:rPr>
            </w:pPr>
            <w:r w:rsidRPr="009E1EF1">
              <w:rPr>
                <w:rFonts w:ascii="Calibri" w:hAnsi="Calibri" w:cs="Times New Roman"/>
                <w:sz w:val="16"/>
                <w:szCs w:val="16"/>
              </w:rPr>
              <w:t>Balance at 1 January 2019</w:t>
            </w:r>
          </w:p>
        </w:tc>
        <w:tc>
          <w:tcPr>
            <w:tcW w:w="345" w:type="pct"/>
            <w:tcBorders>
              <w:top w:val="single" w:sz="4" w:space="0" w:color="auto"/>
              <w:left w:val="nil"/>
              <w:right w:val="nil"/>
            </w:tcBorders>
          </w:tcPr>
          <w:p w14:paraId="09A141B7" w14:textId="77777777" w:rsidR="005A3A91" w:rsidRPr="004E5ADE" w:rsidRDefault="005A3A91" w:rsidP="005A3A91">
            <w:pPr>
              <w:jc w:val="right"/>
              <w:rPr>
                <w:rFonts w:ascii="Calibri" w:hAnsi="Calibri" w:cs="Times New Roman"/>
                <w:bCs/>
                <w:sz w:val="16"/>
                <w:szCs w:val="16"/>
              </w:rPr>
            </w:pPr>
          </w:p>
          <w:p w14:paraId="0A62AD86"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81.4</w:t>
            </w:r>
          </w:p>
        </w:tc>
        <w:tc>
          <w:tcPr>
            <w:tcW w:w="345" w:type="pct"/>
            <w:tcBorders>
              <w:top w:val="single" w:sz="4" w:space="0" w:color="auto"/>
              <w:left w:val="nil"/>
              <w:right w:val="nil"/>
            </w:tcBorders>
          </w:tcPr>
          <w:p w14:paraId="06A7AF52" w14:textId="77777777" w:rsidR="005A3A91" w:rsidRPr="004E5ADE" w:rsidRDefault="005A3A91" w:rsidP="005A3A91">
            <w:pPr>
              <w:jc w:val="right"/>
              <w:rPr>
                <w:rFonts w:ascii="Calibri" w:hAnsi="Calibri" w:cs="Times New Roman"/>
                <w:bCs/>
                <w:sz w:val="16"/>
                <w:szCs w:val="16"/>
              </w:rPr>
            </w:pPr>
          </w:p>
          <w:p w14:paraId="69FD94C2"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424.8</w:t>
            </w:r>
          </w:p>
        </w:tc>
        <w:tc>
          <w:tcPr>
            <w:tcW w:w="345" w:type="pct"/>
            <w:tcBorders>
              <w:top w:val="single" w:sz="4" w:space="0" w:color="auto"/>
              <w:left w:val="nil"/>
              <w:right w:val="nil"/>
            </w:tcBorders>
          </w:tcPr>
          <w:p w14:paraId="4040CA9E" w14:textId="77777777" w:rsidR="005A3A91" w:rsidRPr="004E5ADE" w:rsidRDefault="005A3A91" w:rsidP="005A3A91">
            <w:pPr>
              <w:jc w:val="right"/>
              <w:rPr>
                <w:rFonts w:ascii="Calibri" w:hAnsi="Calibri" w:cs="Times New Roman"/>
                <w:bCs/>
                <w:sz w:val="16"/>
                <w:szCs w:val="16"/>
              </w:rPr>
            </w:pPr>
          </w:p>
          <w:p w14:paraId="10A9D7B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4.1</w:t>
            </w:r>
          </w:p>
        </w:tc>
        <w:tc>
          <w:tcPr>
            <w:tcW w:w="345" w:type="pct"/>
            <w:tcBorders>
              <w:top w:val="single" w:sz="4" w:space="0" w:color="auto"/>
              <w:left w:val="nil"/>
              <w:right w:val="nil"/>
            </w:tcBorders>
          </w:tcPr>
          <w:p w14:paraId="5EC4F918" w14:textId="77777777" w:rsidR="005A3A91" w:rsidRPr="004E5ADE" w:rsidRDefault="005A3A91" w:rsidP="005A3A91">
            <w:pPr>
              <w:jc w:val="right"/>
              <w:rPr>
                <w:rFonts w:ascii="Calibri" w:hAnsi="Calibri" w:cs="Times New Roman"/>
                <w:bCs/>
                <w:sz w:val="16"/>
                <w:szCs w:val="16"/>
              </w:rPr>
            </w:pPr>
          </w:p>
          <w:p w14:paraId="4594EC5A"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single" w:sz="4" w:space="0" w:color="auto"/>
              <w:left w:val="nil"/>
              <w:right w:val="nil"/>
            </w:tcBorders>
          </w:tcPr>
          <w:p w14:paraId="7D3C2257" w14:textId="77777777" w:rsidR="005A3A91" w:rsidRPr="004E5ADE" w:rsidRDefault="005A3A91" w:rsidP="005A3A91">
            <w:pPr>
              <w:jc w:val="right"/>
              <w:rPr>
                <w:rFonts w:ascii="Calibri" w:hAnsi="Calibri" w:cs="Times New Roman"/>
                <w:bCs/>
                <w:sz w:val="16"/>
                <w:szCs w:val="16"/>
              </w:rPr>
            </w:pPr>
          </w:p>
          <w:p w14:paraId="06FE6828"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2.2</w:t>
            </w:r>
          </w:p>
        </w:tc>
        <w:tc>
          <w:tcPr>
            <w:tcW w:w="345" w:type="pct"/>
            <w:tcBorders>
              <w:top w:val="single" w:sz="4" w:space="0" w:color="auto"/>
              <w:left w:val="nil"/>
              <w:right w:val="nil"/>
            </w:tcBorders>
          </w:tcPr>
          <w:p w14:paraId="68EE8671" w14:textId="77777777" w:rsidR="005A3A91" w:rsidRPr="004E5ADE" w:rsidRDefault="005A3A91" w:rsidP="005A3A91">
            <w:pPr>
              <w:jc w:val="right"/>
              <w:rPr>
                <w:rFonts w:ascii="Calibri" w:hAnsi="Calibri" w:cs="Times New Roman"/>
                <w:bCs/>
                <w:sz w:val="16"/>
                <w:szCs w:val="16"/>
              </w:rPr>
            </w:pPr>
          </w:p>
          <w:p w14:paraId="21A89AEF"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(40.7)</w:t>
            </w:r>
          </w:p>
        </w:tc>
        <w:tc>
          <w:tcPr>
            <w:tcW w:w="345" w:type="pct"/>
            <w:tcBorders>
              <w:top w:val="single" w:sz="4" w:space="0" w:color="auto"/>
              <w:left w:val="nil"/>
              <w:right w:val="nil"/>
            </w:tcBorders>
          </w:tcPr>
          <w:p w14:paraId="5C4C7C4B" w14:textId="77777777" w:rsidR="005A3A91" w:rsidRPr="004E5ADE" w:rsidRDefault="005A3A91" w:rsidP="005A3A91">
            <w:pPr>
              <w:jc w:val="right"/>
              <w:rPr>
                <w:rFonts w:ascii="Calibri" w:hAnsi="Calibri" w:cs="Times New Roman"/>
                <w:bCs/>
                <w:sz w:val="16"/>
                <w:szCs w:val="16"/>
              </w:rPr>
            </w:pPr>
          </w:p>
          <w:p w14:paraId="7D492F4C"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(8.6)</w:t>
            </w:r>
          </w:p>
        </w:tc>
        <w:tc>
          <w:tcPr>
            <w:tcW w:w="345" w:type="pct"/>
            <w:tcBorders>
              <w:top w:val="single" w:sz="4" w:space="0" w:color="auto"/>
              <w:left w:val="nil"/>
              <w:right w:val="nil"/>
            </w:tcBorders>
          </w:tcPr>
          <w:p w14:paraId="7BA85F95" w14:textId="77777777" w:rsidR="005A3A91" w:rsidRPr="004E5ADE" w:rsidRDefault="005A3A91" w:rsidP="005A3A91">
            <w:pPr>
              <w:jc w:val="right"/>
              <w:rPr>
                <w:rFonts w:ascii="Calibri" w:hAnsi="Calibri" w:cs="Times New Roman"/>
                <w:bCs/>
                <w:sz w:val="16"/>
                <w:szCs w:val="16"/>
              </w:rPr>
            </w:pPr>
          </w:p>
          <w:p w14:paraId="0567C36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86.1</w:t>
            </w:r>
          </w:p>
        </w:tc>
        <w:tc>
          <w:tcPr>
            <w:tcW w:w="297" w:type="pct"/>
            <w:tcBorders>
              <w:top w:val="single" w:sz="4" w:space="0" w:color="auto"/>
              <w:left w:val="nil"/>
              <w:right w:val="nil"/>
            </w:tcBorders>
          </w:tcPr>
          <w:p w14:paraId="78C00C06" w14:textId="77777777" w:rsidR="005A3A91" w:rsidRPr="004E5ADE" w:rsidRDefault="005A3A91" w:rsidP="005A3A91">
            <w:pPr>
              <w:jc w:val="right"/>
              <w:rPr>
                <w:rFonts w:ascii="Calibri" w:hAnsi="Calibri" w:cs="Times New Roman"/>
                <w:bCs/>
                <w:sz w:val="16"/>
                <w:szCs w:val="16"/>
              </w:rPr>
            </w:pPr>
          </w:p>
          <w:p w14:paraId="7A9A3890"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3,530.1</w:t>
            </w:r>
          </w:p>
        </w:tc>
        <w:tc>
          <w:tcPr>
            <w:tcW w:w="393" w:type="pct"/>
            <w:tcBorders>
              <w:top w:val="single" w:sz="4" w:space="0" w:color="auto"/>
              <w:left w:val="nil"/>
              <w:right w:val="nil"/>
            </w:tcBorders>
          </w:tcPr>
          <w:p w14:paraId="0978EC38" w14:textId="77777777" w:rsidR="005A3A91" w:rsidRPr="004E5ADE" w:rsidRDefault="005A3A91" w:rsidP="005A3A91">
            <w:pPr>
              <w:jc w:val="right"/>
              <w:rPr>
                <w:rFonts w:ascii="Calibri" w:hAnsi="Calibri" w:cs="Times New Roman"/>
                <w:bCs/>
                <w:sz w:val="16"/>
                <w:szCs w:val="16"/>
              </w:rPr>
            </w:pPr>
          </w:p>
          <w:p w14:paraId="7F0AD63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3,998.0</w:t>
            </w:r>
          </w:p>
        </w:tc>
        <w:tc>
          <w:tcPr>
            <w:tcW w:w="345" w:type="pct"/>
            <w:tcBorders>
              <w:top w:val="single" w:sz="4" w:space="0" w:color="auto"/>
              <w:left w:val="nil"/>
              <w:right w:val="nil"/>
            </w:tcBorders>
          </w:tcPr>
          <w:p w14:paraId="5DC8ECD2" w14:textId="77777777" w:rsidR="005A3A91" w:rsidRPr="004E5ADE" w:rsidRDefault="005A3A91" w:rsidP="005A3A91">
            <w:pPr>
              <w:jc w:val="right"/>
              <w:rPr>
                <w:rFonts w:ascii="Calibri" w:hAnsi="Calibri" w:cs="Times New Roman"/>
                <w:bCs/>
                <w:sz w:val="16"/>
                <w:szCs w:val="16"/>
              </w:rPr>
            </w:pPr>
          </w:p>
          <w:p w14:paraId="00322369"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213.3</w:t>
            </w:r>
          </w:p>
        </w:tc>
        <w:tc>
          <w:tcPr>
            <w:tcW w:w="348" w:type="pct"/>
            <w:tcBorders>
              <w:top w:val="single" w:sz="4" w:space="0" w:color="auto"/>
              <w:left w:val="nil"/>
              <w:right w:val="nil"/>
            </w:tcBorders>
          </w:tcPr>
          <w:p w14:paraId="1E8534EF" w14:textId="77777777" w:rsidR="005A3A91" w:rsidRPr="004E5ADE" w:rsidRDefault="005A3A91" w:rsidP="005A3A91">
            <w:pPr>
              <w:jc w:val="right"/>
              <w:rPr>
                <w:rFonts w:ascii="Calibri" w:hAnsi="Calibri" w:cs="Times New Roman"/>
                <w:bCs/>
                <w:sz w:val="16"/>
                <w:szCs w:val="16"/>
              </w:rPr>
            </w:pPr>
          </w:p>
          <w:p w14:paraId="774C7ABB"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4,211.3</w:t>
            </w:r>
          </w:p>
        </w:tc>
      </w:tr>
      <w:tr w:rsidR="00473A17" w:rsidRPr="00FC3D06" w14:paraId="15412E5F" w14:textId="77777777" w:rsidTr="00473A17">
        <w:trPr>
          <w:trHeight w:val="301"/>
        </w:trPr>
        <w:tc>
          <w:tcPr>
            <w:tcW w:w="5000" w:type="pct"/>
            <w:gridSpan w:val="13"/>
            <w:tcBorders>
              <w:top w:val="nil"/>
              <w:left w:val="nil"/>
              <w:bottom w:val="nil"/>
            </w:tcBorders>
          </w:tcPr>
          <w:p w14:paraId="0A7713D9" w14:textId="77B24F91" w:rsidR="00473A17" w:rsidRPr="004E5ADE" w:rsidRDefault="00473A17" w:rsidP="004D19AD">
            <w:pPr>
              <w:ind w:left="-105"/>
              <w:rPr>
                <w:rFonts w:ascii="Calibri" w:hAnsi="Calibri" w:cs="Times New Roman"/>
                <w:bCs/>
                <w:sz w:val="16"/>
                <w:szCs w:val="16"/>
              </w:rPr>
            </w:pPr>
            <w:r w:rsidRPr="004E5ADE">
              <w:rPr>
                <w:rFonts w:ascii="Calibri" w:hAnsi="Calibri" w:cs="Times New Roman"/>
                <w:bCs/>
                <w:sz w:val="16"/>
                <w:szCs w:val="16"/>
              </w:rPr>
              <w:t>Total comprehensive income for the year</w:t>
            </w:r>
            <w:r w:rsidR="004D19AD" w:rsidRPr="004E5ADE">
              <w:rPr>
                <w:rFonts w:ascii="Calibri" w:hAnsi="Calibri" w:cs="Times New Roman"/>
                <w:bCs/>
                <w:sz w:val="16"/>
                <w:szCs w:val="16"/>
              </w:rPr>
              <w:t>:</w:t>
            </w:r>
          </w:p>
        </w:tc>
      </w:tr>
      <w:tr w:rsidR="005A3A91" w:rsidRPr="00784F67" w14:paraId="6B0BC4F2" w14:textId="77777777" w:rsidTr="00593E02">
        <w:trPr>
          <w:trHeight w:val="162"/>
        </w:trPr>
        <w:tc>
          <w:tcPr>
            <w:tcW w:w="857" w:type="pct"/>
            <w:tcBorders>
              <w:top w:val="nil"/>
              <w:left w:val="nil"/>
              <w:bottom w:val="nil"/>
              <w:right w:val="nil"/>
            </w:tcBorders>
          </w:tcPr>
          <w:p w14:paraId="009CB161" w14:textId="77777777" w:rsidR="005A3A91" w:rsidRPr="009E1EF1" w:rsidRDefault="005A3A91" w:rsidP="005A3A91">
            <w:pPr>
              <w:ind w:left="-108"/>
              <w:rPr>
                <w:rFonts w:ascii="Calibri" w:hAnsi="Calibri" w:cs="Times New Roman"/>
                <w:sz w:val="16"/>
                <w:szCs w:val="16"/>
              </w:rPr>
            </w:pPr>
            <w:r w:rsidRPr="009E1EF1">
              <w:rPr>
                <w:rFonts w:ascii="Calibri" w:hAnsi="Calibri" w:cs="Times New Roman"/>
                <w:sz w:val="16"/>
                <w:szCs w:val="16"/>
              </w:rPr>
              <w:t>Profit for the year</w:t>
            </w:r>
          </w:p>
        </w:tc>
        <w:tc>
          <w:tcPr>
            <w:tcW w:w="345" w:type="pct"/>
            <w:tcBorders>
              <w:top w:val="nil"/>
              <w:left w:val="nil"/>
              <w:bottom w:val="nil"/>
              <w:right w:val="nil"/>
            </w:tcBorders>
          </w:tcPr>
          <w:p w14:paraId="164D98ED"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w:t>
            </w:r>
          </w:p>
        </w:tc>
        <w:tc>
          <w:tcPr>
            <w:tcW w:w="345" w:type="pct"/>
            <w:tcBorders>
              <w:top w:val="nil"/>
              <w:left w:val="nil"/>
              <w:bottom w:val="nil"/>
              <w:right w:val="nil"/>
            </w:tcBorders>
          </w:tcPr>
          <w:p w14:paraId="39F088E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tcPr>
          <w:p w14:paraId="5BC0CBDD"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tcPr>
          <w:p w14:paraId="0E59B973"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tcPr>
          <w:p w14:paraId="232C344A"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tcPr>
          <w:p w14:paraId="71DEC79B"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tcPr>
          <w:p w14:paraId="0A9C8584"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tcPr>
          <w:p w14:paraId="31BAC45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297" w:type="pct"/>
            <w:tcBorders>
              <w:top w:val="nil"/>
              <w:left w:val="nil"/>
              <w:bottom w:val="nil"/>
              <w:right w:val="nil"/>
            </w:tcBorders>
          </w:tcPr>
          <w:p w14:paraId="650AF799"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144.0</w:t>
            </w:r>
          </w:p>
        </w:tc>
        <w:tc>
          <w:tcPr>
            <w:tcW w:w="393" w:type="pct"/>
            <w:tcBorders>
              <w:top w:val="nil"/>
              <w:left w:val="nil"/>
              <w:bottom w:val="nil"/>
              <w:right w:val="nil"/>
            </w:tcBorders>
          </w:tcPr>
          <w:p w14:paraId="70C9990C"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144.0</w:t>
            </w:r>
          </w:p>
        </w:tc>
        <w:tc>
          <w:tcPr>
            <w:tcW w:w="345" w:type="pct"/>
            <w:tcBorders>
              <w:top w:val="nil"/>
              <w:left w:val="nil"/>
              <w:bottom w:val="nil"/>
              <w:right w:val="nil"/>
            </w:tcBorders>
          </w:tcPr>
          <w:p w14:paraId="010153DB"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(32.1)</w:t>
            </w:r>
          </w:p>
        </w:tc>
        <w:tc>
          <w:tcPr>
            <w:tcW w:w="348" w:type="pct"/>
            <w:tcBorders>
              <w:top w:val="nil"/>
              <w:left w:val="nil"/>
              <w:bottom w:val="nil"/>
              <w:right w:val="nil"/>
            </w:tcBorders>
          </w:tcPr>
          <w:p w14:paraId="2AFA9AA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111.9</w:t>
            </w:r>
          </w:p>
        </w:tc>
      </w:tr>
      <w:tr w:rsidR="005A3A91" w:rsidRPr="00784F67" w14:paraId="3819E3A1" w14:textId="77777777" w:rsidTr="004E5ADE">
        <w:trPr>
          <w:trHeight w:val="162"/>
        </w:trPr>
        <w:tc>
          <w:tcPr>
            <w:tcW w:w="857" w:type="pct"/>
            <w:tcBorders>
              <w:top w:val="nil"/>
              <w:left w:val="nil"/>
              <w:right w:val="nil"/>
            </w:tcBorders>
          </w:tcPr>
          <w:p w14:paraId="3D8F59CF" w14:textId="35C6252C" w:rsidR="005A3A91" w:rsidRPr="009E1EF1" w:rsidRDefault="005A3A91" w:rsidP="005A3A91">
            <w:pPr>
              <w:ind w:left="-108"/>
              <w:rPr>
                <w:rFonts w:ascii="Calibri" w:hAnsi="Calibri" w:cs="Times New Roman"/>
                <w:sz w:val="16"/>
                <w:szCs w:val="16"/>
              </w:rPr>
            </w:pPr>
            <w:r w:rsidRPr="009E1EF1">
              <w:rPr>
                <w:rFonts w:ascii="Calibri" w:hAnsi="Calibri" w:cs="Times New Roman"/>
                <w:sz w:val="16"/>
                <w:szCs w:val="16"/>
              </w:rPr>
              <w:t xml:space="preserve">Foreign exchange translation (Note </w:t>
            </w:r>
            <w:r w:rsidR="00080C3B">
              <w:rPr>
                <w:rFonts w:ascii="Calibri" w:hAnsi="Calibri" w:cs="Times New Roman"/>
                <w:sz w:val="16"/>
                <w:szCs w:val="16"/>
              </w:rPr>
              <w:t>7</w:t>
            </w:r>
            <w:r w:rsidRPr="009E1EF1">
              <w:rPr>
                <w:rFonts w:ascii="Calibri" w:hAnsi="Calibri" w:cs="Times New Roman"/>
                <w:sz w:val="16"/>
                <w:szCs w:val="16"/>
              </w:rPr>
              <w:t>)</w:t>
            </w:r>
          </w:p>
        </w:tc>
        <w:tc>
          <w:tcPr>
            <w:tcW w:w="345" w:type="pct"/>
            <w:tcBorders>
              <w:top w:val="nil"/>
              <w:left w:val="nil"/>
              <w:right w:val="nil"/>
            </w:tcBorders>
            <w:shd w:val="clear" w:color="auto" w:fill="auto"/>
          </w:tcPr>
          <w:p w14:paraId="3F752CFF"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w:t>
            </w:r>
          </w:p>
        </w:tc>
        <w:tc>
          <w:tcPr>
            <w:tcW w:w="345" w:type="pct"/>
            <w:tcBorders>
              <w:top w:val="nil"/>
              <w:left w:val="nil"/>
              <w:bottom w:val="nil"/>
              <w:right w:val="nil"/>
            </w:tcBorders>
            <w:shd w:val="clear" w:color="auto" w:fill="auto"/>
          </w:tcPr>
          <w:p w14:paraId="0D4C017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shd w:val="clear" w:color="auto" w:fill="auto"/>
          </w:tcPr>
          <w:p w14:paraId="37E0E90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(25.6)</w:t>
            </w:r>
          </w:p>
        </w:tc>
        <w:tc>
          <w:tcPr>
            <w:tcW w:w="345" w:type="pct"/>
            <w:tcBorders>
              <w:top w:val="nil"/>
              <w:left w:val="nil"/>
              <w:bottom w:val="nil"/>
              <w:right w:val="nil"/>
            </w:tcBorders>
            <w:shd w:val="clear" w:color="auto" w:fill="auto"/>
          </w:tcPr>
          <w:p w14:paraId="4A579CBC"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tcPr>
          <w:p w14:paraId="1E24BC2E"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shd w:val="clear" w:color="auto" w:fill="auto"/>
          </w:tcPr>
          <w:p w14:paraId="0253E910"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shd w:val="clear" w:color="auto" w:fill="auto"/>
          </w:tcPr>
          <w:p w14:paraId="6820AEB3"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shd w:val="clear" w:color="auto" w:fill="auto"/>
          </w:tcPr>
          <w:p w14:paraId="48DB097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297" w:type="pct"/>
            <w:tcBorders>
              <w:top w:val="nil"/>
              <w:left w:val="nil"/>
              <w:bottom w:val="nil"/>
              <w:right w:val="nil"/>
            </w:tcBorders>
            <w:shd w:val="clear" w:color="auto" w:fill="auto"/>
          </w:tcPr>
          <w:p w14:paraId="1606A4B9"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93" w:type="pct"/>
            <w:tcBorders>
              <w:top w:val="nil"/>
              <w:left w:val="nil"/>
              <w:bottom w:val="nil"/>
              <w:right w:val="nil"/>
            </w:tcBorders>
            <w:shd w:val="clear" w:color="auto" w:fill="auto"/>
          </w:tcPr>
          <w:p w14:paraId="17EA112B"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(25.6)</w:t>
            </w:r>
          </w:p>
        </w:tc>
        <w:tc>
          <w:tcPr>
            <w:tcW w:w="345" w:type="pct"/>
            <w:tcBorders>
              <w:top w:val="nil"/>
              <w:left w:val="nil"/>
              <w:bottom w:val="nil"/>
              <w:right w:val="nil"/>
            </w:tcBorders>
          </w:tcPr>
          <w:p w14:paraId="09A16ECC"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(7.5)</w:t>
            </w:r>
          </w:p>
        </w:tc>
        <w:tc>
          <w:tcPr>
            <w:tcW w:w="348" w:type="pct"/>
            <w:tcBorders>
              <w:top w:val="nil"/>
              <w:left w:val="nil"/>
              <w:bottom w:val="nil"/>
              <w:right w:val="nil"/>
            </w:tcBorders>
          </w:tcPr>
          <w:p w14:paraId="1124493A"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(33.1)</w:t>
            </w:r>
          </w:p>
        </w:tc>
      </w:tr>
      <w:tr w:rsidR="005A3A91" w:rsidRPr="00784F67" w14:paraId="343AFCC9" w14:textId="77777777" w:rsidTr="004E5ADE">
        <w:trPr>
          <w:trHeight w:val="162"/>
        </w:trPr>
        <w:tc>
          <w:tcPr>
            <w:tcW w:w="857" w:type="pct"/>
            <w:tcBorders>
              <w:top w:val="nil"/>
              <w:left w:val="nil"/>
              <w:bottom w:val="single" w:sz="4" w:space="0" w:color="auto"/>
              <w:right w:val="nil"/>
            </w:tcBorders>
          </w:tcPr>
          <w:p w14:paraId="543E5BBF" w14:textId="77777777" w:rsidR="005A3A91" w:rsidRPr="009E1EF1" w:rsidRDefault="005A3A91" w:rsidP="005A3A91">
            <w:pPr>
              <w:ind w:left="-108"/>
              <w:rPr>
                <w:rFonts w:ascii="Calibri" w:hAnsi="Calibri" w:cs="Times New Roman"/>
                <w:sz w:val="16"/>
                <w:szCs w:val="16"/>
              </w:rPr>
            </w:pPr>
            <w:r w:rsidRPr="009E1EF1">
              <w:rPr>
                <w:rFonts w:ascii="Calibri" w:hAnsi="Calibri" w:cs="Times New Roman"/>
                <w:sz w:val="16"/>
                <w:szCs w:val="16"/>
              </w:rPr>
              <w:t>Net change in fair value of cash flow hedge reserve</w:t>
            </w:r>
          </w:p>
        </w:tc>
        <w:tc>
          <w:tcPr>
            <w:tcW w:w="345" w:type="pct"/>
            <w:tcBorders>
              <w:top w:val="nil"/>
              <w:left w:val="nil"/>
              <w:bottom w:val="single" w:sz="4" w:space="0" w:color="auto"/>
              <w:right w:val="nil"/>
            </w:tcBorders>
            <w:shd w:val="clear" w:color="auto" w:fill="auto"/>
          </w:tcPr>
          <w:p w14:paraId="77529A6E" w14:textId="77777777" w:rsidR="005A3A91" w:rsidRPr="004E5ADE" w:rsidRDefault="005A3A91" w:rsidP="005A3A91">
            <w:pPr>
              <w:jc w:val="right"/>
              <w:rPr>
                <w:rFonts w:ascii="Calibri" w:hAnsi="Calibri" w:cs="Times New Roman"/>
                <w:bCs/>
                <w:i/>
                <w:sz w:val="16"/>
                <w:szCs w:val="16"/>
              </w:rPr>
            </w:pPr>
          </w:p>
          <w:p w14:paraId="36FB6B51"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w:t>
            </w:r>
          </w:p>
        </w:tc>
        <w:tc>
          <w:tcPr>
            <w:tcW w:w="345" w:type="pct"/>
            <w:tcBorders>
              <w:top w:val="nil"/>
              <w:left w:val="nil"/>
              <w:bottom w:val="nil"/>
              <w:right w:val="nil"/>
            </w:tcBorders>
            <w:shd w:val="clear" w:color="auto" w:fill="auto"/>
          </w:tcPr>
          <w:p w14:paraId="6650D7EB" w14:textId="77777777" w:rsidR="005A3A91" w:rsidRPr="004E5ADE" w:rsidRDefault="005A3A91" w:rsidP="005A3A91">
            <w:pPr>
              <w:jc w:val="right"/>
              <w:rPr>
                <w:rFonts w:ascii="Calibri" w:hAnsi="Calibri" w:cs="Times New Roman"/>
                <w:bCs/>
                <w:sz w:val="16"/>
                <w:szCs w:val="16"/>
              </w:rPr>
            </w:pPr>
          </w:p>
          <w:p w14:paraId="467835E0"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shd w:val="clear" w:color="auto" w:fill="auto"/>
          </w:tcPr>
          <w:p w14:paraId="0CB7B49C" w14:textId="77777777" w:rsidR="005A3A91" w:rsidRPr="004E5ADE" w:rsidRDefault="005A3A91" w:rsidP="005A3A91">
            <w:pPr>
              <w:jc w:val="right"/>
              <w:rPr>
                <w:rFonts w:ascii="Calibri" w:hAnsi="Calibri" w:cs="Times New Roman"/>
                <w:bCs/>
                <w:sz w:val="16"/>
                <w:szCs w:val="16"/>
              </w:rPr>
            </w:pPr>
          </w:p>
          <w:p w14:paraId="7E987D2A"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shd w:val="clear" w:color="auto" w:fill="auto"/>
          </w:tcPr>
          <w:p w14:paraId="3B06B2D0" w14:textId="77777777" w:rsidR="005A3A91" w:rsidRPr="004E5ADE" w:rsidRDefault="005A3A91" w:rsidP="005A3A91">
            <w:pPr>
              <w:jc w:val="right"/>
              <w:rPr>
                <w:rFonts w:ascii="Calibri" w:hAnsi="Calibri" w:cs="Times New Roman"/>
                <w:bCs/>
                <w:sz w:val="16"/>
                <w:szCs w:val="16"/>
              </w:rPr>
            </w:pPr>
          </w:p>
          <w:p w14:paraId="0B06A77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2.3</w:t>
            </w:r>
          </w:p>
        </w:tc>
        <w:tc>
          <w:tcPr>
            <w:tcW w:w="345" w:type="pct"/>
            <w:tcBorders>
              <w:top w:val="nil"/>
              <w:left w:val="nil"/>
              <w:bottom w:val="nil"/>
              <w:right w:val="nil"/>
            </w:tcBorders>
          </w:tcPr>
          <w:p w14:paraId="195321CD" w14:textId="77777777" w:rsidR="005A3A91" w:rsidRPr="004E5ADE" w:rsidRDefault="005A3A91" w:rsidP="005A3A91">
            <w:pPr>
              <w:jc w:val="right"/>
              <w:rPr>
                <w:rFonts w:ascii="Calibri" w:hAnsi="Calibri" w:cs="Times New Roman"/>
                <w:bCs/>
                <w:sz w:val="16"/>
                <w:szCs w:val="16"/>
              </w:rPr>
            </w:pPr>
          </w:p>
          <w:p w14:paraId="2544775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shd w:val="clear" w:color="auto" w:fill="auto"/>
          </w:tcPr>
          <w:p w14:paraId="4EA2EB1E" w14:textId="77777777" w:rsidR="005A3A91" w:rsidRPr="004E5ADE" w:rsidRDefault="005A3A91" w:rsidP="005A3A91">
            <w:pPr>
              <w:jc w:val="right"/>
              <w:rPr>
                <w:rFonts w:ascii="Calibri" w:hAnsi="Calibri" w:cs="Times New Roman"/>
                <w:bCs/>
                <w:sz w:val="16"/>
                <w:szCs w:val="16"/>
              </w:rPr>
            </w:pPr>
          </w:p>
          <w:p w14:paraId="5B22C5AC"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shd w:val="clear" w:color="auto" w:fill="auto"/>
          </w:tcPr>
          <w:p w14:paraId="60064747" w14:textId="77777777" w:rsidR="005A3A91" w:rsidRPr="004E5ADE" w:rsidRDefault="005A3A91" w:rsidP="005A3A91">
            <w:pPr>
              <w:jc w:val="right"/>
              <w:rPr>
                <w:rFonts w:ascii="Calibri" w:hAnsi="Calibri" w:cs="Times New Roman"/>
                <w:bCs/>
                <w:sz w:val="16"/>
                <w:szCs w:val="16"/>
              </w:rPr>
            </w:pPr>
          </w:p>
          <w:p w14:paraId="6BE948EE"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nil"/>
              <w:left w:val="nil"/>
              <w:bottom w:val="nil"/>
              <w:right w:val="nil"/>
            </w:tcBorders>
            <w:shd w:val="clear" w:color="auto" w:fill="auto"/>
          </w:tcPr>
          <w:p w14:paraId="6F9FC001" w14:textId="77777777" w:rsidR="005A3A91" w:rsidRPr="004E5ADE" w:rsidRDefault="005A3A91" w:rsidP="005A3A91">
            <w:pPr>
              <w:jc w:val="right"/>
              <w:rPr>
                <w:rFonts w:ascii="Calibri" w:hAnsi="Calibri" w:cs="Times New Roman"/>
                <w:bCs/>
                <w:sz w:val="16"/>
                <w:szCs w:val="16"/>
              </w:rPr>
            </w:pPr>
          </w:p>
          <w:p w14:paraId="5E95D5C8"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297" w:type="pct"/>
            <w:tcBorders>
              <w:top w:val="nil"/>
              <w:left w:val="nil"/>
              <w:bottom w:val="nil"/>
              <w:right w:val="nil"/>
            </w:tcBorders>
            <w:shd w:val="clear" w:color="auto" w:fill="auto"/>
          </w:tcPr>
          <w:p w14:paraId="35373764" w14:textId="77777777" w:rsidR="005A3A91" w:rsidRPr="004E5ADE" w:rsidRDefault="005A3A91" w:rsidP="005A3A91">
            <w:pPr>
              <w:jc w:val="right"/>
              <w:rPr>
                <w:rFonts w:ascii="Calibri" w:hAnsi="Calibri" w:cs="Times New Roman"/>
                <w:bCs/>
                <w:sz w:val="16"/>
                <w:szCs w:val="16"/>
              </w:rPr>
            </w:pPr>
          </w:p>
          <w:p w14:paraId="2254DA1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93" w:type="pct"/>
            <w:tcBorders>
              <w:top w:val="nil"/>
              <w:left w:val="nil"/>
              <w:bottom w:val="nil"/>
              <w:right w:val="nil"/>
            </w:tcBorders>
            <w:shd w:val="clear" w:color="auto" w:fill="auto"/>
          </w:tcPr>
          <w:p w14:paraId="2C3F40E8" w14:textId="77777777" w:rsidR="005A3A91" w:rsidRPr="004E5ADE" w:rsidRDefault="005A3A91" w:rsidP="005A3A91">
            <w:pPr>
              <w:jc w:val="right"/>
              <w:rPr>
                <w:rFonts w:ascii="Calibri" w:hAnsi="Calibri" w:cs="Times New Roman"/>
                <w:bCs/>
                <w:sz w:val="16"/>
                <w:szCs w:val="16"/>
              </w:rPr>
            </w:pPr>
          </w:p>
          <w:p w14:paraId="11A9BFA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2.3</w:t>
            </w:r>
          </w:p>
        </w:tc>
        <w:tc>
          <w:tcPr>
            <w:tcW w:w="345" w:type="pct"/>
            <w:tcBorders>
              <w:top w:val="nil"/>
              <w:left w:val="nil"/>
              <w:bottom w:val="nil"/>
              <w:right w:val="nil"/>
            </w:tcBorders>
          </w:tcPr>
          <w:p w14:paraId="38293192" w14:textId="77777777" w:rsidR="005A3A91" w:rsidRPr="004E5ADE" w:rsidRDefault="005A3A91" w:rsidP="005A3A91">
            <w:pPr>
              <w:jc w:val="right"/>
              <w:rPr>
                <w:rFonts w:ascii="Calibri" w:hAnsi="Calibri" w:cs="Times New Roman"/>
                <w:bCs/>
                <w:sz w:val="16"/>
                <w:szCs w:val="16"/>
              </w:rPr>
            </w:pPr>
          </w:p>
          <w:p w14:paraId="1F5F7CB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8" w:type="pct"/>
            <w:tcBorders>
              <w:top w:val="nil"/>
              <w:left w:val="nil"/>
              <w:bottom w:val="nil"/>
              <w:right w:val="nil"/>
            </w:tcBorders>
          </w:tcPr>
          <w:p w14:paraId="2D4047AE" w14:textId="77777777" w:rsidR="005A3A91" w:rsidRPr="004E5ADE" w:rsidRDefault="005A3A91" w:rsidP="005A3A91">
            <w:pPr>
              <w:jc w:val="right"/>
              <w:rPr>
                <w:rFonts w:ascii="Calibri" w:hAnsi="Calibri" w:cs="Times New Roman"/>
                <w:bCs/>
                <w:sz w:val="16"/>
                <w:szCs w:val="16"/>
              </w:rPr>
            </w:pPr>
          </w:p>
          <w:p w14:paraId="160AB7D4"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2.3</w:t>
            </w:r>
          </w:p>
        </w:tc>
      </w:tr>
      <w:tr w:rsidR="005A3A91" w:rsidRPr="00784F67" w14:paraId="6257E889" w14:textId="77777777" w:rsidTr="004E5ADE">
        <w:trPr>
          <w:trHeight w:val="153"/>
        </w:trPr>
        <w:tc>
          <w:tcPr>
            <w:tcW w:w="857" w:type="pct"/>
            <w:tcBorders>
              <w:top w:val="single" w:sz="4" w:space="0" w:color="auto"/>
              <w:left w:val="nil"/>
              <w:bottom w:val="single" w:sz="4" w:space="0" w:color="auto"/>
              <w:right w:val="nil"/>
            </w:tcBorders>
          </w:tcPr>
          <w:p w14:paraId="56006A68" w14:textId="0D8CE4B3" w:rsidR="005A3A91" w:rsidRPr="009E1EF1" w:rsidRDefault="005A3A91" w:rsidP="005A3A91">
            <w:pPr>
              <w:ind w:left="-108"/>
              <w:rPr>
                <w:rFonts w:ascii="Calibri" w:hAnsi="Calibri" w:cs="Times New Roman"/>
                <w:sz w:val="16"/>
                <w:szCs w:val="16"/>
              </w:rPr>
            </w:pPr>
            <w:r w:rsidRPr="009E1EF1">
              <w:rPr>
                <w:rFonts w:ascii="Calibri" w:hAnsi="Calibri" w:cs="Times New Roman"/>
                <w:sz w:val="16"/>
                <w:szCs w:val="16"/>
              </w:rPr>
              <w:t xml:space="preserve">Total comprehensive income/ (loss) </w:t>
            </w:r>
          </w:p>
        </w:tc>
        <w:tc>
          <w:tcPr>
            <w:tcW w:w="345" w:type="pct"/>
            <w:tcBorders>
              <w:top w:val="single" w:sz="4" w:space="0" w:color="auto"/>
              <w:left w:val="nil"/>
              <w:bottom w:val="single" w:sz="4" w:space="0" w:color="auto"/>
              <w:right w:val="nil"/>
            </w:tcBorders>
          </w:tcPr>
          <w:p w14:paraId="68FF0B3E" w14:textId="77777777" w:rsidR="005A3A91" w:rsidRPr="004E5ADE" w:rsidRDefault="005A3A91" w:rsidP="005A3A91">
            <w:pPr>
              <w:jc w:val="right"/>
              <w:rPr>
                <w:rFonts w:ascii="Calibri" w:hAnsi="Calibri" w:cs="Times New Roman"/>
                <w:bCs/>
                <w:i/>
                <w:sz w:val="16"/>
                <w:szCs w:val="16"/>
              </w:rPr>
            </w:pPr>
          </w:p>
          <w:p w14:paraId="1B5F4635"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w:t>
            </w:r>
          </w:p>
        </w:tc>
        <w:tc>
          <w:tcPr>
            <w:tcW w:w="345" w:type="pct"/>
            <w:tcBorders>
              <w:top w:val="single" w:sz="4" w:space="0" w:color="auto"/>
              <w:left w:val="nil"/>
              <w:bottom w:val="single" w:sz="4" w:space="0" w:color="auto"/>
              <w:right w:val="nil"/>
            </w:tcBorders>
          </w:tcPr>
          <w:p w14:paraId="31151C52" w14:textId="77777777" w:rsidR="005A3A91" w:rsidRPr="004E5ADE" w:rsidRDefault="005A3A91" w:rsidP="005A3A91">
            <w:pPr>
              <w:jc w:val="right"/>
              <w:rPr>
                <w:rFonts w:ascii="Calibri" w:hAnsi="Calibri" w:cs="Times New Roman"/>
                <w:bCs/>
                <w:sz w:val="16"/>
                <w:szCs w:val="16"/>
              </w:rPr>
            </w:pPr>
          </w:p>
          <w:p w14:paraId="11EC510E"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single" w:sz="4" w:space="0" w:color="auto"/>
              <w:left w:val="nil"/>
              <w:bottom w:val="single" w:sz="4" w:space="0" w:color="auto"/>
              <w:right w:val="nil"/>
            </w:tcBorders>
          </w:tcPr>
          <w:p w14:paraId="31EE42B4" w14:textId="77777777" w:rsidR="005A3A91" w:rsidRPr="004E5ADE" w:rsidRDefault="005A3A91" w:rsidP="005A3A91">
            <w:pPr>
              <w:jc w:val="right"/>
              <w:rPr>
                <w:rFonts w:ascii="Calibri" w:hAnsi="Calibri" w:cs="Times New Roman"/>
                <w:bCs/>
                <w:sz w:val="16"/>
                <w:szCs w:val="16"/>
              </w:rPr>
            </w:pPr>
          </w:p>
          <w:p w14:paraId="1C81CB3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(25.6)</w:t>
            </w:r>
          </w:p>
        </w:tc>
        <w:tc>
          <w:tcPr>
            <w:tcW w:w="345" w:type="pct"/>
            <w:tcBorders>
              <w:top w:val="single" w:sz="4" w:space="0" w:color="auto"/>
              <w:left w:val="nil"/>
              <w:bottom w:val="single" w:sz="4" w:space="0" w:color="auto"/>
              <w:right w:val="nil"/>
            </w:tcBorders>
          </w:tcPr>
          <w:p w14:paraId="3A5D8599" w14:textId="77777777" w:rsidR="005A3A91" w:rsidRPr="004E5ADE" w:rsidRDefault="005A3A91" w:rsidP="005A3A91">
            <w:pPr>
              <w:jc w:val="right"/>
              <w:rPr>
                <w:rFonts w:ascii="Calibri" w:hAnsi="Calibri" w:cs="Times New Roman"/>
                <w:bCs/>
                <w:sz w:val="16"/>
                <w:szCs w:val="16"/>
              </w:rPr>
            </w:pPr>
          </w:p>
          <w:p w14:paraId="30DB142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2.3</w:t>
            </w:r>
          </w:p>
        </w:tc>
        <w:tc>
          <w:tcPr>
            <w:tcW w:w="345" w:type="pct"/>
            <w:tcBorders>
              <w:top w:val="single" w:sz="4" w:space="0" w:color="auto"/>
              <w:left w:val="nil"/>
              <w:bottom w:val="single" w:sz="4" w:space="0" w:color="auto"/>
              <w:right w:val="nil"/>
            </w:tcBorders>
          </w:tcPr>
          <w:p w14:paraId="5FA0E047" w14:textId="77777777" w:rsidR="005A3A91" w:rsidRPr="004E5ADE" w:rsidRDefault="005A3A91" w:rsidP="005A3A91">
            <w:pPr>
              <w:jc w:val="right"/>
              <w:rPr>
                <w:rFonts w:ascii="Calibri" w:hAnsi="Calibri" w:cs="Times New Roman"/>
                <w:bCs/>
                <w:sz w:val="16"/>
                <w:szCs w:val="16"/>
              </w:rPr>
            </w:pPr>
          </w:p>
        </w:tc>
        <w:tc>
          <w:tcPr>
            <w:tcW w:w="345" w:type="pct"/>
            <w:tcBorders>
              <w:top w:val="single" w:sz="4" w:space="0" w:color="auto"/>
              <w:left w:val="nil"/>
              <w:bottom w:val="single" w:sz="4" w:space="0" w:color="auto"/>
              <w:right w:val="nil"/>
            </w:tcBorders>
          </w:tcPr>
          <w:p w14:paraId="39C8E1E7" w14:textId="77777777" w:rsidR="005A3A91" w:rsidRPr="004E5ADE" w:rsidRDefault="005A3A91" w:rsidP="005A3A91">
            <w:pPr>
              <w:jc w:val="right"/>
              <w:rPr>
                <w:rFonts w:ascii="Calibri" w:hAnsi="Calibri" w:cs="Times New Roman"/>
                <w:bCs/>
                <w:sz w:val="16"/>
                <w:szCs w:val="16"/>
              </w:rPr>
            </w:pPr>
          </w:p>
          <w:p w14:paraId="6A8F3A2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single" w:sz="4" w:space="0" w:color="auto"/>
              <w:left w:val="nil"/>
              <w:bottom w:val="single" w:sz="4" w:space="0" w:color="auto"/>
              <w:right w:val="nil"/>
            </w:tcBorders>
          </w:tcPr>
          <w:p w14:paraId="13B6BED7" w14:textId="77777777" w:rsidR="005A3A91" w:rsidRPr="004E5ADE" w:rsidRDefault="005A3A91" w:rsidP="005A3A91">
            <w:pPr>
              <w:jc w:val="right"/>
              <w:rPr>
                <w:rFonts w:ascii="Calibri" w:hAnsi="Calibri" w:cs="Times New Roman"/>
                <w:bCs/>
                <w:sz w:val="16"/>
                <w:szCs w:val="16"/>
              </w:rPr>
            </w:pPr>
          </w:p>
          <w:p w14:paraId="64C3FB52"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single" w:sz="4" w:space="0" w:color="auto"/>
              <w:left w:val="nil"/>
              <w:bottom w:val="single" w:sz="4" w:space="0" w:color="auto"/>
              <w:right w:val="nil"/>
            </w:tcBorders>
          </w:tcPr>
          <w:p w14:paraId="4D8D61FD" w14:textId="77777777" w:rsidR="005A3A91" w:rsidRPr="004E5ADE" w:rsidRDefault="005A3A91" w:rsidP="005A3A91">
            <w:pPr>
              <w:jc w:val="right"/>
              <w:rPr>
                <w:rFonts w:ascii="Calibri" w:hAnsi="Calibri" w:cs="Times New Roman"/>
                <w:bCs/>
                <w:sz w:val="16"/>
                <w:szCs w:val="16"/>
              </w:rPr>
            </w:pPr>
          </w:p>
          <w:p w14:paraId="43F501A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297" w:type="pct"/>
            <w:tcBorders>
              <w:top w:val="single" w:sz="4" w:space="0" w:color="auto"/>
              <w:left w:val="nil"/>
              <w:bottom w:val="single" w:sz="4" w:space="0" w:color="auto"/>
              <w:right w:val="nil"/>
            </w:tcBorders>
          </w:tcPr>
          <w:p w14:paraId="294D15DF" w14:textId="77777777" w:rsidR="005A3A91" w:rsidRPr="004E5ADE" w:rsidRDefault="005A3A91" w:rsidP="005A3A91">
            <w:pPr>
              <w:jc w:val="right"/>
              <w:rPr>
                <w:rFonts w:ascii="Calibri" w:hAnsi="Calibri" w:cs="Times New Roman"/>
                <w:bCs/>
                <w:sz w:val="16"/>
                <w:szCs w:val="16"/>
              </w:rPr>
            </w:pPr>
          </w:p>
          <w:p w14:paraId="0D4CDA5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144.0</w:t>
            </w:r>
          </w:p>
        </w:tc>
        <w:tc>
          <w:tcPr>
            <w:tcW w:w="393" w:type="pct"/>
            <w:tcBorders>
              <w:top w:val="single" w:sz="4" w:space="0" w:color="auto"/>
              <w:left w:val="nil"/>
              <w:bottom w:val="single" w:sz="4" w:space="0" w:color="auto"/>
              <w:right w:val="nil"/>
            </w:tcBorders>
          </w:tcPr>
          <w:p w14:paraId="586001C8" w14:textId="77777777" w:rsidR="005A3A91" w:rsidRPr="004E5ADE" w:rsidRDefault="005A3A91" w:rsidP="005A3A91">
            <w:pPr>
              <w:jc w:val="right"/>
              <w:rPr>
                <w:rFonts w:ascii="Calibri" w:hAnsi="Calibri" w:cs="Times New Roman"/>
                <w:bCs/>
                <w:sz w:val="16"/>
                <w:szCs w:val="16"/>
              </w:rPr>
            </w:pPr>
          </w:p>
          <w:p w14:paraId="763143DF"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120.7</w:t>
            </w:r>
          </w:p>
        </w:tc>
        <w:tc>
          <w:tcPr>
            <w:tcW w:w="345" w:type="pct"/>
            <w:tcBorders>
              <w:top w:val="single" w:sz="4" w:space="0" w:color="auto"/>
              <w:left w:val="nil"/>
              <w:bottom w:val="single" w:sz="4" w:space="0" w:color="auto"/>
              <w:right w:val="nil"/>
            </w:tcBorders>
          </w:tcPr>
          <w:p w14:paraId="5B05C9A1" w14:textId="77777777" w:rsidR="005A3A91" w:rsidRPr="004E5ADE" w:rsidRDefault="005A3A91" w:rsidP="005A3A91">
            <w:pPr>
              <w:jc w:val="right"/>
              <w:rPr>
                <w:rFonts w:ascii="Calibri" w:hAnsi="Calibri" w:cs="Times New Roman"/>
                <w:bCs/>
                <w:sz w:val="16"/>
                <w:szCs w:val="16"/>
              </w:rPr>
            </w:pPr>
          </w:p>
          <w:p w14:paraId="08151D0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(39.6)</w:t>
            </w:r>
          </w:p>
        </w:tc>
        <w:tc>
          <w:tcPr>
            <w:tcW w:w="348" w:type="pct"/>
            <w:tcBorders>
              <w:top w:val="single" w:sz="4" w:space="0" w:color="auto"/>
              <w:left w:val="nil"/>
              <w:bottom w:val="single" w:sz="4" w:space="0" w:color="auto"/>
              <w:right w:val="nil"/>
            </w:tcBorders>
          </w:tcPr>
          <w:p w14:paraId="2D0657FA" w14:textId="77777777" w:rsidR="005A3A91" w:rsidRPr="004E5ADE" w:rsidRDefault="005A3A91" w:rsidP="005A3A91">
            <w:pPr>
              <w:jc w:val="right"/>
              <w:rPr>
                <w:rFonts w:ascii="Calibri" w:hAnsi="Calibri" w:cs="Times New Roman"/>
                <w:bCs/>
                <w:sz w:val="16"/>
                <w:szCs w:val="16"/>
              </w:rPr>
            </w:pPr>
          </w:p>
          <w:p w14:paraId="6769D68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81.1</w:t>
            </w:r>
          </w:p>
        </w:tc>
      </w:tr>
      <w:tr w:rsidR="00473A17" w:rsidRPr="00134B4F" w14:paraId="5B30EE96" w14:textId="77777777" w:rsidTr="00473A17">
        <w:trPr>
          <w:trHeight w:val="297"/>
        </w:trPr>
        <w:tc>
          <w:tcPr>
            <w:tcW w:w="5000" w:type="pct"/>
            <w:gridSpan w:val="13"/>
            <w:tcBorders>
              <w:top w:val="nil"/>
              <w:left w:val="nil"/>
              <w:bottom w:val="nil"/>
            </w:tcBorders>
          </w:tcPr>
          <w:p w14:paraId="39A0718D" w14:textId="0BE1FCF7" w:rsidR="00473A17" w:rsidRPr="004E5ADE" w:rsidRDefault="00473A17" w:rsidP="004E5ADE">
            <w:pPr>
              <w:ind w:left="-105"/>
              <w:rPr>
                <w:rFonts w:ascii="Calibri" w:hAnsi="Calibri" w:cs="Times New Roman"/>
                <w:bCs/>
                <w:sz w:val="16"/>
                <w:szCs w:val="16"/>
                <w:highlight w:val="yellow"/>
              </w:rPr>
            </w:pPr>
            <w:r w:rsidRPr="004E5ADE">
              <w:rPr>
                <w:rFonts w:ascii="Calibri" w:hAnsi="Calibri" w:cs="Times New Roman"/>
                <w:bCs/>
                <w:sz w:val="16"/>
                <w:szCs w:val="16"/>
              </w:rPr>
              <w:t>Transactions with owners of the Company, recognised directly in equity</w:t>
            </w:r>
            <w:r w:rsidR="004D19AD" w:rsidRPr="004E5ADE">
              <w:rPr>
                <w:rFonts w:ascii="Calibri" w:hAnsi="Calibri" w:cs="Times New Roman"/>
                <w:bCs/>
                <w:sz w:val="16"/>
                <w:szCs w:val="16"/>
              </w:rPr>
              <w:t>:</w:t>
            </w:r>
          </w:p>
        </w:tc>
      </w:tr>
      <w:tr w:rsidR="005A3A91" w:rsidRPr="00784F67" w14:paraId="2583200D" w14:textId="77777777" w:rsidTr="00593E02">
        <w:trPr>
          <w:trHeight w:val="188"/>
        </w:trPr>
        <w:tc>
          <w:tcPr>
            <w:tcW w:w="857" w:type="pct"/>
            <w:tcBorders>
              <w:top w:val="nil"/>
              <w:left w:val="nil"/>
              <w:bottom w:val="nil"/>
              <w:right w:val="nil"/>
            </w:tcBorders>
          </w:tcPr>
          <w:p w14:paraId="7F3DCB74" w14:textId="33B79792" w:rsidR="005A3A91" w:rsidRPr="009E1EF1" w:rsidRDefault="005A3A91" w:rsidP="005A3A91">
            <w:pPr>
              <w:ind w:left="-108"/>
              <w:rPr>
                <w:rFonts w:ascii="Calibri" w:hAnsi="Calibri" w:cs="Times New Roman"/>
                <w:sz w:val="16"/>
                <w:szCs w:val="16"/>
              </w:rPr>
            </w:pPr>
            <w:r w:rsidRPr="009E1EF1">
              <w:rPr>
                <w:rFonts w:ascii="Calibri" w:hAnsi="Calibri" w:cs="Times New Roman"/>
                <w:sz w:val="16"/>
                <w:szCs w:val="16"/>
              </w:rPr>
              <w:t xml:space="preserve">Shares issued </w:t>
            </w:r>
          </w:p>
        </w:tc>
        <w:tc>
          <w:tcPr>
            <w:tcW w:w="345" w:type="pct"/>
            <w:tcBorders>
              <w:left w:val="nil"/>
              <w:bottom w:val="nil"/>
              <w:right w:val="nil"/>
            </w:tcBorders>
          </w:tcPr>
          <w:p w14:paraId="00B30E9D"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0.3</w:t>
            </w:r>
          </w:p>
        </w:tc>
        <w:tc>
          <w:tcPr>
            <w:tcW w:w="345" w:type="pct"/>
            <w:tcBorders>
              <w:left w:val="nil"/>
              <w:bottom w:val="nil"/>
              <w:right w:val="nil"/>
            </w:tcBorders>
          </w:tcPr>
          <w:p w14:paraId="70445F0B"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3.6</w:t>
            </w:r>
          </w:p>
        </w:tc>
        <w:tc>
          <w:tcPr>
            <w:tcW w:w="345" w:type="pct"/>
            <w:tcBorders>
              <w:left w:val="nil"/>
              <w:bottom w:val="nil"/>
              <w:right w:val="nil"/>
            </w:tcBorders>
          </w:tcPr>
          <w:p w14:paraId="09FF2A2D"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bottom w:val="nil"/>
              <w:right w:val="nil"/>
            </w:tcBorders>
          </w:tcPr>
          <w:p w14:paraId="1D01C50F"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bottom w:val="nil"/>
              <w:right w:val="nil"/>
            </w:tcBorders>
          </w:tcPr>
          <w:p w14:paraId="67F19994"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bottom w:val="nil"/>
              <w:right w:val="nil"/>
            </w:tcBorders>
          </w:tcPr>
          <w:p w14:paraId="3A9DA76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bottom w:val="nil"/>
              <w:right w:val="nil"/>
            </w:tcBorders>
          </w:tcPr>
          <w:p w14:paraId="4D2BA55B"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bottom w:val="nil"/>
              <w:right w:val="nil"/>
            </w:tcBorders>
          </w:tcPr>
          <w:p w14:paraId="1E7381D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297" w:type="pct"/>
            <w:tcBorders>
              <w:left w:val="nil"/>
              <w:bottom w:val="nil"/>
              <w:right w:val="nil"/>
            </w:tcBorders>
          </w:tcPr>
          <w:p w14:paraId="50487FD3"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93" w:type="pct"/>
            <w:tcBorders>
              <w:left w:val="nil"/>
              <w:bottom w:val="nil"/>
              <w:right w:val="nil"/>
            </w:tcBorders>
          </w:tcPr>
          <w:p w14:paraId="085CAB6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3.6</w:t>
            </w:r>
          </w:p>
        </w:tc>
        <w:tc>
          <w:tcPr>
            <w:tcW w:w="345" w:type="pct"/>
            <w:tcBorders>
              <w:left w:val="nil"/>
              <w:bottom w:val="nil"/>
              <w:right w:val="nil"/>
            </w:tcBorders>
          </w:tcPr>
          <w:p w14:paraId="6627670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8" w:type="pct"/>
            <w:tcBorders>
              <w:left w:val="nil"/>
              <w:bottom w:val="nil"/>
              <w:right w:val="nil"/>
            </w:tcBorders>
          </w:tcPr>
          <w:p w14:paraId="10A859A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3.6</w:t>
            </w:r>
          </w:p>
        </w:tc>
      </w:tr>
      <w:tr w:rsidR="005A3A91" w:rsidRPr="00784F67" w14:paraId="3F48539C" w14:textId="77777777" w:rsidTr="00593E02">
        <w:trPr>
          <w:trHeight w:val="166"/>
        </w:trPr>
        <w:tc>
          <w:tcPr>
            <w:tcW w:w="857" w:type="pct"/>
            <w:tcBorders>
              <w:left w:val="nil"/>
              <w:right w:val="nil"/>
            </w:tcBorders>
          </w:tcPr>
          <w:p w14:paraId="32714CCB" w14:textId="37F71F4E" w:rsidR="005A3A91" w:rsidRPr="009E1EF1" w:rsidRDefault="005A3A91" w:rsidP="005A3A91">
            <w:pPr>
              <w:spacing w:after="20"/>
              <w:ind w:left="-108"/>
              <w:rPr>
                <w:rFonts w:ascii="Calibri" w:hAnsi="Calibri" w:cs="Times New Roman"/>
                <w:sz w:val="16"/>
                <w:szCs w:val="16"/>
              </w:rPr>
            </w:pPr>
            <w:r w:rsidRPr="009E1EF1">
              <w:rPr>
                <w:rFonts w:ascii="Calibri" w:hAnsi="Calibri" w:cs="Times New Roman"/>
                <w:sz w:val="16"/>
                <w:szCs w:val="16"/>
              </w:rPr>
              <w:t xml:space="preserve">Business combinations </w:t>
            </w:r>
          </w:p>
        </w:tc>
        <w:tc>
          <w:tcPr>
            <w:tcW w:w="345" w:type="pct"/>
            <w:tcBorders>
              <w:left w:val="nil"/>
              <w:right w:val="nil"/>
            </w:tcBorders>
          </w:tcPr>
          <w:p w14:paraId="3F9BD8D2"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w:t>
            </w:r>
          </w:p>
        </w:tc>
        <w:tc>
          <w:tcPr>
            <w:tcW w:w="345" w:type="pct"/>
            <w:tcBorders>
              <w:left w:val="nil"/>
              <w:right w:val="nil"/>
            </w:tcBorders>
          </w:tcPr>
          <w:p w14:paraId="58D9B84B"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3380047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51372BCE"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4C9865FC"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0D8D60D2"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03C81DD4"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2F2CF0B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297" w:type="pct"/>
            <w:tcBorders>
              <w:left w:val="nil"/>
              <w:right w:val="nil"/>
            </w:tcBorders>
          </w:tcPr>
          <w:p w14:paraId="6A1B2D69"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93" w:type="pct"/>
            <w:tcBorders>
              <w:left w:val="nil"/>
              <w:right w:val="nil"/>
            </w:tcBorders>
          </w:tcPr>
          <w:p w14:paraId="2FAA174C"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2B4C85A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31.2</w:t>
            </w:r>
          </w:p>
        </w:tc>
        <w:tc>
          <w:tcPr>
            <w:tcW w:w="348" w:type="pct"/>
            <w:tcBorders>
              <w:left w:val="nil"/>
              <w:right w:val="nil"/>
            </w:tcBorders>
          </w:tcPr>
          <w:p w14:paraId="31AFC5E9"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31.2</w:t>
            </w:r>
          </w:p>
        </w:tc>
      </w:tr>
      <w:tr w:rsidR="005A3A91" w:rsidRPr="00784F67" w14:paraId="7B82D230" w14:textId="77777777" w:rsidTr="009D13C3">
        <w:trPr>
          <w:trHeight w:val="202"/>
        </w:trPr>
        <w:tc>
          <w:tcPr>
            <w:tcW w:w="857" w:type="pct"/>
            <w:tcBorders>
              <w:left w:val="nil"/>
              <w:right w:val="nil"/>
            </w:tcBorders>
          </w:tcPr>
          <w:p w14:paraId="54BC6AF3" w14:textId="27488D6B" w:rsidR="005A3A91" w:rsidRPr="009E1EF1" w:rsidRDefault="005A3A91" w:rsidP="005A3A91">
            <w:pPr>
              <w:spacing w:after="20"/>
              <w:ind w:left="-108"/>
              <w:rPr>
                <w:rFonts w:ascii="Calibri" w:hAnsi="Calibri" w:cs="Times New Roman"/>
                <w:sz w:val="16"/>
                <w:szCs w:val="16"/>
              </w:rPr>
            </w:pPr>
            <w:r w:rsidRPr="009E1EF1">
              <w:rPr>
                <w:rFonts w:ascii="Calibri" w:hAnsi="Calibri" w:cs="Times New Roman"/>
                <w:sz w:val="16"/>
                <w:szCs w:val="16"/>
              </w:rPr>
              <w:t xml:space="preserve">Own shares acquired by the Group </w:t>
            </w:r>
          </w:p>
        </w:tc>
        <w:tc>
          <w:tcPr>
            <w:tcW w:w="345" w:type="pct"/>
            <w:tcBorders>
              <w:left w:val="nil"/>
              <w:right w:val="nil"/>
            </w:tcBorders>
          </w:tcPr>
          <w:p w14:paraId="081FF1F5"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(1.4)</w:t>
            </w:r>
          </w:p>
        </w:tc>
        <w:tc>
          <w:tcPr>
            <w:tcW w:w="345" w:type="pct"/>
            <w:tcBorders>
              <w:left w:val="nil"/>
              <w:right w:val="nil"/>
            </w:tcBorders>
          </w:tcPr>
          <w:p w14:paraId="1665A02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(0.1)</w:t>
            </w:r>
          </w:p>
        </w:tc>
        <w:tc>
          <w:tcPr>
            <w:tcW w:w="345" w:type="pct"/>
            <w:tcBorders>
              <w:left w:val="nil"/>
              <w:right w:val="nil"/>
            </w:tcBorders>
          </w:tcPr>
          <w:p w14:paraId="22B8918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6C0EBA5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4484715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0.1</w:t>
            </w:r>
          </w:p>
        </w:tc>
        <w:tc>
          <w:tcPr>
            <w:tcW w:w="345" w:type="pct"/>
            <w:tcBorders>
              <w:left w:val="nil"/>
              <w:right w:val="nil"/>
            </w:tcBorders>
          </w:tcPr>
          <w:p w14:paraId="2F19A62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6FFA0863"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0EEA837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297" w:type="pct"/>
            <w:tcBorders>
              <w:left w:val="nil"/>
              <w:right w:val="nil"/>
            </w:tcBorders>
          </w:tcPr>
          <w:p w14:paraId="7075657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93" w:type="pct"/>
            <w:tcBorders>
              <w:left w:val="nil"/>
              <w:right w:val="nil"/>
            </w:tcBorders>
          </w:tcPr>
          <w:p w14:paraId="5684BD5B"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54A9C6B3"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8" w:type="pct"/>
            <w:tcBorders>
              <w:left w:val="nil"/>
              <w:right w:val="nil"/>
            </w:tcBorders>
          </w:tcPr>
          <w:p w14:paraId="6543F7B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r>
      <w:tr w:rsidR="005A3A91" w:rsidRPr="00784F67" w14:paraId="3DF582DA" w14:textId="77777777" w:rsidTr="00593E02">
        <w:trPr>
          <w:trHeight w:val="333"/>
        </w:trPr>
        <w:tc>
          <w:tcPr>
            <w:tcW w:w="857" w:type="pct"/>
            <w:tcBorders>
              <w:left w:val="nil"/>
              <w:right w:val="nil"/>
            </w:tcBorders>
          </w:tcPr>
          <w:p w14:paraId="64C669CE" w14:textId="77777777" w:rsidR="005A3A91" w:rsidRPr="009E1EF1" w:rsidRDefault="005A3A91" w:rsidP="005A3A91">
            <w:pPr>
              <w:spacing w:after="20"/>
              <w:ind w:left="-108"/>
              <w:rPr>
                <w:rFonts w:ascii="Calibri" w:hAnsi="Calibri" w:cs="Times New Roman"/>
                <w:sz w:val="16"/>
                <w:szCs w:val="16"/>
              </w:rPr>
            </w:pPr>
            <w:r w:rsidRPr="009E1EF1">
              <w:rPr>
                <w:rFonts w:ascii="Calibri" w:hAnsi="Calibri" w:cs="Times New Roman"/>
                <w:sz w:val="16"/>
                <w:szCs w:val="16"/>
              </w:rPr>
              <w:t xml:space="preserve">Equity-settled transactions – expense </w:t>
            </w:r>
          </w:p>
          <w:p w14:paraId="2AD5F31B" w14:textId="77777777" w:rsidR="005A3A91" w:rsidRPr="009E1EF1" w:rsidRDefault="005A3A91" w:rsidP="005A3A91">
            <w:pPr>
              <w:spacing w:after="20"/>
              <w:ind w:left="-108"/>
              <w:rPr>
                <w:rFonts w:ascii="Calibri" w:hAnsi="Calibri" w:cs="Times New Roman"/>
                <w:sz w:val="16"/>
                <w:szCs w:val="16"/>
              </w:rPr>
            </w:pPr>
            <w:r w:rsidRPr="009E1EF1">
              <w:rPr>
                <w:rFonts w:ascii="Calibri" w:hAnsi="Calibri" w:cs="Times New Roman"/>
                <w:sz w:val="16"/>
                <w:szCs w:val="16"/>
              </w:rPr>
              <w:t xml:space="preserve">recorded in income statement </w:t>
            </w:r>
          </w:p>
        </w:tc>
        <w:tc>
          <w:tcPr>
            <w:tcW w:w="345" w:type="pct"/>
            <w:tcBorders>
              <w:left w:val="nil"/>
              <w:right w:val="nil"/>
            </w:tcBorders>
          </w:tcPr>
          <w:p w14:paraId="6CDC2288" w14:textId="77777777" w:rsidR="005A3A91" w:rsidRPr="004E5ADE" w:rsidRDefault="005A3A91" w:rsidP="005A3A91">
            <w:pPr>
              <w:jc w:val="right"/>
              <w:rPr>
                <w:rFonts w:ascii="Calibri" w:hAnsi="Calibri" w:cs="Times New Roman"/>
                <w:bCs/>
                <w:i/>
                <w:sz w:val="16"/>
                <w:szCs w:val="16"/>
              </w:rPr>
            </w:pPr>
          </w:p>
          <w:p w14:paraId="54259F6F"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w:t>
            </w:r>
          </w:p>
        </w:tc>
        <w:tc>
          <w:tcPr>
            <w:tcW w:w="345" w:type="pct"/>
            <w:tcBorders>
              <w:left w:val="nil"/>
              <w:right w:val="nil"/>
            </w:tcBorders>
          </w:tcPr>
          <w:p w14:paraId="4262520C" w14:textId="77777777" w:rsidR="005A3A91" w:rsidRPr="004E5ADE" w:rsidRDefault="005A3A91" w:rsidP="005A3A91">
            <w:pPr>
              <w:jc w:val="right"/>
              <w:rPr>
                <w:rFonts w:ascii="Calibri" w:hAnsi="Calibri" w:cs="Times New Roman"/>
                <w:bCs/>
                <w:sz w:val="16"/>
                <w:szCs w:val="16"/>
              </w:rPr>
            </w:pPr>
          </w:p>
          <w:p w14:paraId="50F25F5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7D40634B" w14:textId="77777777" w:rsidR="005A3A91" w:rsidRPr="004E5ADE" w:rsidRDefault="005A3A91" w:rsidP="005A3A91">
            <w:pPr>
              <w:jc w:val="right"/>
              <w:rPr>
                <w:rFonts w:ascii="Calibri" w:hAnsi="Calibri" w:cs="Times New Roman"/>
                <w:bCs/>
                <w:sz w:val="16"/>
                <w:szCs w:val="16"/>
              </w:rPr>
            </w:pPr>
          </w:p>
          <w:p w14:paraId="2A2E3A8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4A87C6F9" w14:textId="77777777" w:rsidR="005A3A91" w:rsidRPr="004E5ADE" w:rsidRDefault="005A3A91" w:rsidP="005A3A91">
            <w:pPr>
              <w:jc w:val="right"/>
              <w:rPr>
                <w:rFonts w:ascii="Calibri" w:hAnsi="Calibri" w:cs="Times New Roman"/>
                <w:bCs/>
                <w:sz w:val="16"/>
                <w:szCs w:val="16"/>
              </w:rPr>
            </w:pPr>
          </w:p>
          <w:p w14:paraId="55E9234F"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6BFC7A45" w14:textId="77777777" w:rsidR="005A3A91" w:rsidRPr="004E5ADE" w:rsidRDefault="005A3A91" w:rsidP="005A3A91">
            <w:pPr>
              <w:jc w:val="right"/>
              <w:rPr>
                <w:rFonts w:ascii="Calibri" w:hAnsi="Calibri" w:cs="Times New Roman"/>
                <w:bCs/>
                <w:sz w:val="16"/>
                <w:szCs w:val="16"/>
              </w:rPr>
            </w:pPr>
          </w:p>
          <w:p w14:paraId="4FEB8A79"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1A2C22E5" w14:textId="77777777" w:rsidR="005A3A91" w:rsidRPr="004E5ADE" w:rsidRDefault="005A3A91" w:rsidP="005A3A91">
            <w:pPr>
              <w:jc w:val="right"/>
              <w:rPr>
                <w:rFonts w:ascii="Calibri" w:hAnsi="Calibri" w:cs="Times New Roman"/>
                <w:bCs/>
                <w:sz w:val="16"/>
                <w:szCs w:val="16"/>
              </w:rPr>
            </w:pPr>
          </w:p>
          <w:p w14:paraId="2A4363FD"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765FAE9C" w14:textId="77777777" w:rsidR="005A3A91" w:rsidRPr="004E5ADE" w:rsidRDefault="005A3A91" w:rsidP="005A3A91">
            <w:pPr>
              <w:jc w:val="right"/>
              <w:rPr>
                <w:rFonts w:ascii="Calibri" w:hAnsi="Calibri" w:cs="Times New Roman"/>
                <w:bCs/>
                <w:sz w:val="16"/>
                <w:szCs w:val="16"/>
              </w:rPr>
            </w:pPr>
          </w:p>
          <w:p w14:paraId="4FBA7E5F"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408EEB56" w14:textId="77777777" w:rsidR="005A3A91" w:rsidRPr="004E5ADE" w:rsidRDefault="005A3A91" w:rsidP="005A3A91">
            <w:pPr>
              <w:jc w:val="right"/>
              <w:rPr>
                <w:rFonts w:ascii="Calibri" w:hAnsi="Calibri" w:cs="Times New Roman"/>
                <w:bCs/>
                <w:sz w:val="16"/>
                <w:szCs w:val="16"/>
              </w:rPr>
            </w:pPr>
          </w:p>
          <w:p w14:paraId="45E72080"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17.1</w:t>
            </w:r>
          </w:p>
        </w:tc>
        <w:tc>
          <w:tcPr>
            <w:tcW w:w="297" w:type="pct"/>
            <w:tcBorders>
              <w:left w:val="nil"/>
              <w:right w:val="nil"/>
            </w:tcBorders>
          </w:tcPr>
          <w:p w14:paraId="4ED6BBAC" w14:textId="77777777" w:rsidR="005A3A91" w:rsidRPr="004E5ADE" w:rsidRDefault="005A3A91" w:rsidP="005A3A91">
            <w:pPr>
              <w:jc w:val="right"/>
              <w:rPr>
                <w:rFonts w:ascii="Calibri" w:hAnsi="Calibri" w:cs="Times New Roman"/>
                <w:bCs/>
                <w:sz w:val="16"/>
                <w:szCs w:val="16"/>
              </w:rPr>
            </w:pPr>
          </w:p>
          <w:p w14:paraId="1EEA81EA"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93" w:type="pct"/>
            <w:tcBorders>
              <w:left w:val="nil"/>
              <w:right w:val="nil"/>
            </w:tcBorders>
          </w:tcPr>
          <w:p w14:paraId="2586ABFA" w14:textId="77777777" w:rsidR="005A3A91" w:rsidRPr="004E5ADE" w:rsidRDefault="005A3A91" w:rsidP="005A3A91">
            <w:pPr>
              <w:jc w:val="right"/>
              <w:rPr>
                <w:rFonts w:ascii="Calibri" w:hAnsi="Calibri" w:cs="Times New Roman"/>
                <w:bCs/>
                <w:sz w:val="16"/>
                <w:szCs w:val="16"/>
              </w:rPr>
            </w:pPr>
          </w:p>
          <w:p w14:paraId="3A80519D"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17.1</w:t>
            </w:r>
          </w:p>
        </w:tc>
        <w:tc>
          <w:tcPr>
            <w:tcW w:w="345" w:type="pct"/>
            <w:tcBorders>
              <w:left w:val="nil"/>
              <w:right w:val="nil"/>
            </w:tcBorders>
          </w:tcPr>
          <w:p w14:paraId="67C7CBED" w14:textId="77777777" w:rsidR="005A3A91" w:rsidRPr="004E5ADE" w:rsidRDefault="005A3A91" w:rsidP="005A3A91">
            <w:pPr>
              <w:jc w:val="right"/>
              <w:rPr>
                <w:rFonts w:ascii="Calibri" w:hAnsi="Calibri" w:cs="Times New Roman"/>
                <w:bCs/>
                <w:sz w:val="16"/>
                <w:szCs w:val="16"/>
              </w:rPr>
            </w:pPr>
          </w:p>
          <w:p w14:paraId="76E71F68"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8" w:type="pct"/>
            <w:tcBorders>
              <w:left w:val="nil"/>
              <w:right w:val="nil"/>
            </w:tcBorders>
          </w:tcPr>
          <w:p w14:paraId="1BACD098" w14:textId="77777777" w:rsidR="005A3A91" w:rsidRPr="004E5ADE" w:rsidRDefault="005A3A91" w:rsidP="005A3A91">
            <w:pPr>
              <w:jc w:val="right"/>
              <w:rPr>
                <w:rFonts w:ascii="Calibri" w:hAnsi="Calibri" w:cs="Times New Roman"/>
                <w:bCs/>
                <w:sz w:val="16"/>
                <w:szCs w:val="16"/>
              </w:rPr>
            </w:pPr>
          </w:p>
          <w:p w14:paraId="4FCB1BC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17.1</w:t>
            </w:r>
          </w:p>
        </w:tc>
      </w:tr>
      <w:tr w:rsidR="005A3A91" w:rsidRPr="00655898" w14:paraId="39DD961D" w14:textId="77777777" w:rsidTr="00593E02">
        <w:trPr>
          <w:trHeight w:val="120"/>
        </w:trPr>
        <w:tc>
          <w:tcPr>
            <w:tcW w:w="857" w:type="pct"/>
            <w:tcBorders>
              <w:left w:val="nil"/>
              <w:right w:val="nil"/>
            </w:tcBorders>
          </w:tcPr>
          <w:p w14:paraId="0EA9ABB5" w14:textId="47EBD748" w:rsidR="005A3A91" w:rsidRPr="009E1EF1" w:rsidRDefault="005A3A91" w:rsidP="005A3A91">
            <w:pPr>
              <w:spacing w:after="20"/>
              <w:ind w:left="-108"/>
              <w:rPr>
                <w:rFonts w:ascii="Calibri" w:hAnsi="Calibri" w:cs="Times New Roman"/>
                <w:sz w:val="16"/>
                <w:szCs w:val="16"/>
              </w:rPr>
            </w:pPr>
            <w:r w:rsidRPr="009E1EF1">
              <w:rPr>
                <w:rFonts w:ascii="Calibri" w:hAnsi="Calibri" w:cs="Times New Roman"/>
                <w:sz w:val="16"/>
                <w:szCs w:val="16"/>
              </w:rPr>
              <w:t xml:space="preserve">Equity-settled transactions – vesting </w:t>
            </w:r>
          </w:p>
        </w:tc>
        <w:tc>
          <w:tcPr>
            <w:tcW w:w="345" w:type="pct"/>
            <w:tcBorders>
              <w:left w:val="nil"/>
              <w:right w:val="nil"/>
            </w:tcBorders>
          </w:tcPr>
          <w:p w14:paraId="1E2CEF4F"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w:t>
            </w:r>
          </w:p>
        </w:tc>
        <w:tc>
          <w:tcPr>
            <w:tcW w:w="345" w:type="pct"/>
            <w:tcBorders>
              <w:left w:val="nil"/>
              <w:right w:val="nil"/>
            </w:tcBorders>
          </w:tcPr>
          <w:p w14:paraId="3CE5782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4A3F2A7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744CD6D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42DAFE7A"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6661584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3F8459FC"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2.5</w:t>
            </w:r>
          </w:p>
        </w:tc>
        <w:tc>
          <w:tcPr>
            <w:tcW w:w="345" w:type="pct"/>
            <w:tcBorders>
              <w:left w:val="nil"/>
              <w:right w:val="nil"/>
            </w:tcBorders>
          </w:tcPr>
          <w:p w14:paraId="537CE93E"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(2.3)</w:t>
            </w:r>
          </w:p>
        </w:tc>
        <w:tc>
          <w:tcPr>
            <w:tcW w:w="297" w:type="pct"/>
            <w:tcBorders>
              <w:left w:val="nil"/>
              <w:right w:val="nil"/>
            </w:tcBorders>
          </w:tcPr>
          <w:p w14:paraId="7A0CE169"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(0.2)</w:t>
            </w:r>
          </w:p>
        </w:tc>
        <w:tc>
          <w:tcPr>
            <w:tcW w:w="393" w:type="pct"/>
            <w:tcBorders>
              <w:left w:val="nil"/>
              <w:right w:val="nil"/>
            </w:tcBorders>
          </w:tcPr>
          <w:p w14:paraId="5B307CF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6E3616DE"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8" w:type="pct"/>
            <w:tcBorders>
              <w:left w:val="nil"/>
              <w:right w:val="nil"/>
            </w:tcBorders>
          </w:tcPr>
          <w:p w14:paraId="2C184360"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r>
      <w:tr w:rsidR="005A3A91" w:rsidRPr="000944E4" w14:paraId="66DE9EA1" w14:textId="77777777" w:rsidTr="00593E02">
        <w:trPr>
          <w:trHeight w:val="195"/>
        </w:trPr>
        <w:tc>
          <w:tcPr>
            <w:tcW w:w="857" w:type="pct"/>
            <w:tcBorders>
              <w:left w:val="nil"/>
              <w:right w:val="nil"/>
            </w:tcBorders>
          </w:tcPr>
          <w:p w14:paraId="04D4A105" w14:textId="77777777" w:rsidR="005A3A91" w:rsidRPr="009E1EF1" w:rsidRDefault="005A3A91" w:rsidP="005A3A91">
            <w:pPr>
              <w:ind w:left="-108"/>
              <w:rPr>
                <w:rFonts w:ascii="Calibri" w:hAnsi="Calibri" w:cs="Times New Roman"/>
                <w:sz w:val="16"/>
                <w:szCs w:val="16"/>
              </w:rPr>
            </w:pPr>
            <w:r w:rsidRPr="009E1EF1">
              <w:rPr>
                <w:rFonts w:ascii="Calibri" w:hAnsi="Calibri" w:cs="Times New Roman"/>
                <w:sz w:val="16"/>
                <w:szCs w:val="16"/>
              </w:rPr>
              <w:t>Tax on share-based payments</w:t>
            </w:r>
          </w:p>
        </w:tc>
        <w:tc>
          <w:tcPr>
            <w:tcW w:w="345" w:type="pct"/>
            <w:tcBorders>
              <w:left w:val="nil"/>
              <w:right w:val="nil"/>
            </w:tcBorders>
          </w:tcPr>
          <w:p w14:paraId="6C31DF0E"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w:t>
            </w:r>
          </w:p>
        </w:tc>
        <w:tc>
          <w:tcPr>
            <w:tcW w:w="345" w:type="pct"/>
            <w:tcBorders>
              <w:left w:val="nil"/>
              <w:right w:val="nil"/>
            </w:tcBorders>
          </w:tcPr>
          <w:p w14:paraId="50471CAA"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532373E8"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1222766F"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4F262A0F"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062861F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5642CC0B"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5B9AAC3E" w14:textId="77777777" w:rsidR="005A3A91" w:rsidRPr="004E5ADE" w:rsidRDefault="005A3A91" w:rsidP="005A3A91">
            <w:pPr>
              <w:jc w:val="right"/>
              <w:rPr>
                <w:rFonts w:ascii="Calibri" w:hAnsi="Calibri" w:cs="Times New Roman"/>
                <w:bCs/>
                <w:sz w:val="16"/>
                <w:szCs w:val="16"/>
                <w:highlight w:val="yellow"/>
              </w:rPr>
            </w:pPr>
            <w:r w:rsidRPr="004E5ADE">
              <w:rPr>
                <w:rFonts w:ascii="Calibri" w:hAnsi="Calibri" w:cs="Times New Roman"/>
                <w:bCs/>
                <w:sz w:val="16"/>
                <w:szCs w:val="16"/>
              </w:rPr>
              <w:t>-</w:t>
            </w:r>
          </w:p>
        </w:tc>
        <w:tc>
          <w:tcPr>
            <w:tcW w:w="297" w:type="pct"/>
            <w:tcBorders>
              <w:left w:val="nil"/>
              <w:right w:val="nil"/>
            </w:tcBorders>
          </w:tcPr>
          <w:p w14:paraId="57CEB61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1.5</w:t>
            </w:r>
          </w:p>
        </w:tc>
        <w:tc>
          <w:tcPr>
            <w:tcW w:w="393" w:type="pct"/>
            <w:tcBorders>
              <w:left w:val="nil"/>
              <w:right w:val="nil"/>
            </w:tcBorders>
          </w:tcPr>
          <w:p w14:paraId="302C7BF4"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1.5</w:t>
            </w:r>
          </w:p>
        </w:tc>
        <w:tc>
          <w:tcPr>
            <w:tcW w:w="345" w:type="pct"/>
            <w:tcBorders>
              <w:left w:val="nil"/>
              <w:right w:val="nil"/>
            </w:tcBorders>
          </w:tcPr>
          <w:p w14:paraId="359C1330"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8" w:type="pct"/>
            <w:tcBorders>
              <w:left w:val="nil"/>
              <w:right w:val="nil"/>
            </w:tcBorders>
          </w:tcPr>
          <w:p w14:paraId="3F98E038"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1.5</w:t>
            </w:r>
          </w:p>
        </w:tc>
      </w:tr>
      <w:tr w:rsidR="005A3A91" w:rsidRPr="00784F67" w14:paraId="7FFDC744" w14:textId="77777777" w:rsidTr="00593E02">
        <w:trPr>
          <w:trHeight w:val="360"/>
        </w:trPr>
        <w:tc>
          <w:tcPr>
            <w:tcW w:w="857" w:type="pct"/>
            <w:tcBorders>
              <w:left w:val="nil"/>
              <w:right w:val="nil"/>
            </w:tcBorders>
          </w:tcPr>
          <w:p w14:paraId="057881F9" w14:textId="113729EE" w:rsidR="005A3A91" w:rsidRPr="009E1EF1" w:rsidRDefault="005A3A91" w:rsidP="005A3A91">
            <w:pPr>
              <w:spacing w:after="20"/>
              <w:ind w:left="-108"/>
              <w:rPr>
                <w:rFonts w:ascii="Calibri" w:hAnsi="Calibri" w:cs="Times New Roman"/>
                <w:sz w:val="16"/>
                <w:szCs w:val="16"/>
              </w:rPr>
            </w:pPr>
            <w:r w:rsidRPr="009E1EF1">
              <w:rPr>
                <w:rFonts w:ascii="Calibri" w:hAnsi="Calibri" w:cs="Times New Roman"/>
                <w:sz w:val="16"/>
                <w:szCs w:val="16"/>
              </w:rPr>
              <w:t xml:space="preserve">Transfer to retained earnings on exercise of share options (Note </w:t>
            </w:r>
            <w:r w:rsidR="008D48B3">
              <w:rPr>
                <w:rFonts w:ascii="Calibri" w:hAnsi="Calibri" w:cs="Times New Roman"/>
                <w:sz w:val="16"/>
                <w:szCs w:val="16"/>
              </w:rPr>
              <w:t>18</w:t>
            </w:r>
            <w:r w:rsidRPr="009E1EF1">
              <w:rPr>
                <w:rFonts w:ascii="Calibri" w:hAnsi="Calibri" w:cs="Times New Roman"/>
                <w:sz w:val="16"/>
                <w:szCs w:val="16"/>
              </w:rPr>
              <w:t>)</w:t>
            </w:r>
          </w:p>
        </w:tc>
        <w:tc>
          <w:tcPr>
            <w:tcW w:w="345" w:type="pct"/>
            <w:tcBorders>
              <w:left w:val="nil"/>
              <w:right w:val="nil"/>
            </w:tcBorders>
          </w:tcPr>
          <w:p w14:paraId="7B1EEE1E" w14:textId="77777777" w:rsidR="005A3A91" w:rsidRPr="004E5ADE" w:rsidRDefault="005A3A91" w:rsidP="005A3A91">
            <w:pPr>
              <w:jc w:val="right"/>
              <w:rPr>
                <w:rFonts w:ascii="Calibri" w:hAnsi="Calibri" w:cs="Times New Roman"/>
                <w:bCs/>
                <w:i/>
                <w:sz w:val="16"/>
                <w:szCs w:val="16"/>
              </w:rPr>
            </w:pPr>
          </w:p>
          <w:p w14:paraId="6CA1EBBB"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w:t>
            </w:r>
          </w:p>
        </w:tc>
        <w:tc>
          <w:tcPr>
            <w:tcW w:w="345" w:type="pct"/>
            <w:tcBorders>
              <w:left w:val="nil"/>
              <w:right w:val="nil"/>
            </w:tcBorders>
          </w:tcPr>
          <w:p w14:paraId="1ADD686F" w14:textId="77777777" w:rsidR="005A3A91" w:rsidRPr="004E5ADE" w:rsidRDefault="005A3A91" w:rsidP="005A3A91">
            <w:pPr>
              <w:jc w:val="right"/>
              <w:rPr>
                <w:rFonts w:ascii="Calibri" w:hAnsi="Calibri" w:cs="Times New Roman"/>
                <w:bCs/>
                <w:sz w:val="16"/>
                <w:szCs w:val="16"/>
              </w:rPr>
            </w:pPr>
          </w:p>
          <w:p w14:paraId="3AFC3BC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798DDF69" w14:textId="77777777" w:rsidR="005A3A91" w:rsidRPr="004E5ADE" w:rsidRDefault="005A3A91" w:rsidP="005A3A91">
            <w:pPr>
              <w:jc w:val="right"/>
              <w:rPr>
                <w:rFonts w:ascii="Calibri" w:hAnsi="Calibri" w:cs="Times New Roman"/>
                <w:bCs/>
                <w:sz w:val="16"/>
                <w:szCs w:val="16"/>
              </w:rPr>
            </w:pPr>
          </w:p>
          <w:p w14:paraId="52C0C018"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479649C9" w14:textId="77777777" w:rsidR="005A3A91" w:rsidRPr="004E5ADE" w:rsidRDefault="005A3A91" w:rsidP="005A3A91">
            <w:pPr>
              <w:jc w:val="right"/>
              <w:rPr>
                <w:rFonts w:ascii="Calibri" w:hAnsi="Calibri" w:cs="Times New Roman"/>
                <w:bCs/>
                <w:sz w:val="16"/>
                <w:szCs w:val="16"/>
              </w:rPr>
            </w:pPr>
          </w:p>
          <w:p w14:paraId="6B99818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7B0B0C41" w14:textId="77777777" w:rsidR="005A3A91" w:rsidRPr="004E5ADE" w:rsidRDefault="005A3A91" w:rsidP="005A3A91">
            <w:pPr>
              <w:jc w:val="right"/>
              <w:rPr>
                <w:rFonts w:ascii="Calibri" w:hAnsi="Calibri" w:cs="Times New Roman"/>
                <w:bCs/>
                <w:sz w:val="16"/>
                <w:szCs w:val="16"/>
              </w:rPr>
            </w:pPr>
          </w:p>
          <w:p w14:paraId="71E20F53"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0872CAC8" w14:textId="77777777" w:rsidR="005A3A91" w:rsidRPr="004E5ADE" w:rsidRDefault="005A3A91" w:rsidP="005A3A91">
            <w:pPr>
              <w:jc w:val="right"/>
              <w:rPr>
                <w:rFonts w:ascii="Calibri" w:hAnsi="Calibri" w:cs="Times New Roman"/>
                <w:bCs/>
                <w:sz w:val="16"/>
                <w:szCs w:val="16"/>
              </w:rPr>
            </w:pPr>
          </w:p>
          <w:p w14:paraId="36DA163A"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6793720E" w14:textId="77777777" w:rsidR="005A3A91" w:rsidRPr="004E5ADE" w:rsidRDefault="005A3A91" w:rsidP="005A3A91">
            <w:pPr>
              <w:jc w:val="right"/>
              <w:rPr>
                <w:rFonts w:ascii="Calibri" w:hAnsi="Calibri" w:cs="Times New Roman"/>
                <w:bCs/>
                <w:sz w:val="16"/>
                <w:szCs w:val="16"/>
              </w:rPr>
            </w:pPr>
          </w:p>
          <w:p w14:paraId="1E8B6BC3"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65B1E829" w14:textId="77777777" w:rsidR="005A3A91" w:rsidRPr="004E5ADE" w:rsidRDefault="005A3A91" w:rsidP="005A3A91">
            <w:pPr>
              <w:jc w:val="right"/>
              <w:rPr>
                <w:rFonts w:ascii="Calibri" w:hAnsi="Calibri" w:cs="Times New Roman"/>
                <w:bCs/>
                <w:sz w:val="16"/>
                <w:szCs w:val="16"/>
              </w:rPr>
            </w:pPr>
          </w:p>
          <w:p w14:paraId="7524624E"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(20.3)</w:t>
            </w:r>
          </w:p>
        </w:tc>
        <w:tc>
          <w:tcPr>
            <w:tcW w:w="297" w:type="pct"/>
            <w:tcBorders>
              <w:left w:val="nil"/>
              <w:right w:val="nil"/>
            </w:tcBorders>
          </w:tcPr>
          <w:p w14:paraId="0FDC3C61" w14:textId="77777777" w:rsidR="005A3A91" w:rsidRPr="004E5ADE" w:rsidRDefault="005A3A91" w:rsidP="005A3A91">
            <w:pPr>
              <w:jc w:val="right"/>
              <w:rPr>
                <w:rFonts w:ascii="Calibri" w:hAnsi="Calibri" w:cs="Times New Roman"/>
                <w:bCs/>
                <w:sz w:val="16"/>
                <w:szCs w:val="16"/>
              </w:rPr>
            </w:pPr>
          </w:p>
          <w:p w14:paraId="0F051A6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20.3</w:t>
            </w:r>
          </w:p>
        </w:tc>
        <w:tc>
          <w:tcPr>
            <w:tcW w:w="393" w:type="pct"/>
            <w:tcBorders>
              <w:left w:val="nil"/>
              <w:right w:val="nil"/>
            </w:tcBorders>
          </w:tcPr>
          <w:p w14:paraId="51D287A1" w14:textId="77777777" w:rsidR="005A3A91" w:rsidRPr="004E5ADE" w:rsidRDefault="005A3A91" w:rsidP="005A3A91">
            <w:pPr>
              <w:jc w:val="right"/>
              <w:rPr>
                <w:rFonts w:ascii="Calibri" w:hAnsi="Calibri" w:cs="Times New Roman"/>
                <w:bCs/>
                <w:sz w:val="16"/>
                <w:szCs w:val="16"/>
              </w:rPr>
            </w:pPr>
          </w:p>
          <w:p w14:paraId="14AA1DC2"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5D444F07" w14:textId="77777777" w:rsidR="005A3A91" w:rsidRPr="004E5ADE" w:rsidRDefault="005A3A91" w:rsidP="005A3A91">
            <w:pPr>
              <w:jc w:val="right"/>
              <w:rPr>
                <w:rFonts w:ascii="Calibri" w:hAnsi="Calibri" w:cs="Times New Roman"/>
                <w:bCs/>
                <w:sz w:val="16"/>
                <w:szCs w:val="16"/>
              </w:rPr>
            </w:pPr>
          </w:p>
          <w:p w14:paraId="2098982F"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8" w:type="pct"/>
            <w:tcBorders>
              <w:left w:val="nil"/>
              <w:right w:val="nil"/>
            </w:tcBorders>
          </w:tcPr>
          <w:p w14:paraId="19131858" w14:textId="77777777" w:rsidR="005A3A91" w:rsidRPr="004E5ADE" w:rsidRDefault="005A3A91" w:rsidP="005A3A91">
            <w:pPr>
              <w:jc w:val="right"/>
              <w:rPr>
                <w:rFonts w:ascii="Calibri" w:hAnsi="Calibri" w:cs="Times New Roman"/>
                <w:bCs/>
                <w:sz w:val="16"/>
                <w:szCs w:val="16"/>
              </w:rPr>
            </w:pPr>
          </w:p>
          <w:p w14:paraId="0C99B692"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r>
      <w:tr w:rsidR="005A3A91" w:rsidRPr="00784F67" w14:paraId="24A917E4" w14:textId="77777777" w:rsidTr="00593E02">
        <w:trPr>
          <w:trHeight w:val="70"/>
        </w:trPr>
        <w:tc>
          <w:tcPr>
            <w:tcW w:w="857" w:type="pct"/>
            <w:tcBorders>
              <w:left w:val="nil"/>
              <w:right w:val="nil"/>
            </w:tcBorders>
          </w:tcPr>
          <w:p w14:paraId="45D27FCD" w14:textId="0C5042CA" w:rsidR="005A3A91" w:rsidRPr="009E1EF1" w:rsidRDefault="005A3A91" w:rsidP="005A3A91">
            <w:pPr>
              <w:spacing w:after="20"/>
              <w:ind w:left="-108"/>
              <w:rPr>
                <w:rFonts w:ascii="Calibri" w:hAnsi="Calibri" w:cs="Times New Roman"/>
                <w:sz w:val="16"/>
                <w:szCs w:val="16"/>
              </w:rPr>
            </w:pPr>
            <w:r w:rsidRPr="009E1EF1">
              <w:rPr>
                <w:rFonts w:ascii="Calibri" w:hAnsi="Calibri" w:cs="Times New Roman"/>
                <w:sz w:val="16"/>
                <w:szCs w:val="16"/>
              </w:rPr>
              <w:t xml:space="preserve">Dividends to shareholders (Note </w:t>
            </w:r>
            <w:r w:rsidR="008D48B3">
              <w:rPr>
                <w:rFonts w:ascii="Calibri" w:hAnsi="Calibri" w:cs="Times New Roman"/>
                <w:sz w:val="16"/>
                <w:szCs w:val="16"/>
              </w:rPr>
              <w:t>19</w:t>
            </w:r>
            <w:r w:rsidRPr="009E1EF1">
              <w:rPr>
                <w:rFonts w:ascii="Calibri" w:hAnsi="Calibri" w:cs="Times New Roman"/>
                <w:sz w:val="16"/>
                <w:szCs w:val="16"/>
              </w:rPr>
              <w:t>)</w:t>
            </w:r>
          </w:p>
        </w:tc>
        <w:tc>
          <w:tcPr>
            <w:tcW w:w="345" w:type="pct"/>
            <w:tcBorders>
              <w:left w:val="nil"/>
              <w:right w:val="nil"/>
            </w:tcBorders>
          </w:tcPr>
          <w:p w14:paraId="377DBE4E"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w:t>
            </w:r>
          </w:p>
        </w:tc>
        <w:tc>
          <w:tcPr>
            <w:tcW w:w="345" w:type="pct"/>
            <w:tcBorders>
              <w:left w:val="nil"/>
              <w:right w:val="nil"/>
            </w:tcBorders>
          </w:tcPr>
          <w:p w14:paraId="6DFA803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3E159B9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5DFDDE9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6F505928"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787956BA"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62011FDE"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left w:val="nil"/>
              <w:right w:val="nil"/>
            </w:tcBorders>
          </w:tcPr>
          <w:p w14:paraId="6030830E"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297" w:type="pct"/>
            <w:tcBorders>
              <w:left w:val="nil"/>
              <w:right w:val="nil"/>
            </w:tcBorders>
          </w:tcPr>
          <w:p w14:paraId="4020902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(156.2)</w:t>
            </w:r>
          </w:p>
        </w:tc>
        <w:tc>
          <w:tcPr>
            <w:tcW w:w="393" w:type="pct"/>
            <w:tcBorders>
              <w:left w:val="nil"/>
              <w:right w:val="nil"/>
            </w:tcBorders>
          </w:tcPr>
          <w:p w14:paraId="3C46B009"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(156.2)</w:t>
            </w:r>
          </w:p>
        </w:tc>
        <w:tc>
          <w:tcPr>
            <w:tcW w:w="345" w:type="pct"/>
            <w:tcBorders>
              <w:left w:val="nil"/>
              <w:right w:val="nil"/>
            </w:tcBorders>
          </w:tcPr>
          <w:p w14:paraId="7EDC25E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8" w:type="pct"/>
            <w:tcBorders>
              <w:left w:val="nil"/>
              <w:right w:val="nil"/>
            </w:tcBorders>
          </w:tcPr>
          <w:p w14:paraId="5EA6160F"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(156.2)</w:t>
            </w:r>
          </w:p>
        </w:tc>
      </w:tr>
      <w:tr w:rsidR="005A3A91" w:rsidRPr="00784F67" w14:paraId="1991E326" w14:textId="77777777" w:rsidTr="00593E02">
        <w:trPr>
          <w:trHeight w:val="406"/>
        </w:trPr>
        <w:tc>
          <w:tcPr>
            <w:tcW w:w="857" w:type="pct"/>
            <w:tcBorders>
              <w:top w:val="single" w:sz="4" w:space="0" w:color="auto"/>
              <w:left w:val="nil"/>
              <w:bottom w:val="single" w:sz="4" w:space="0" w:color="auto"/>
              <w:right w:val="nil"/>
            </w:tcBorders>
          </w:tcPr>
          <w:p w14:paraId="06064286" w14:textId="77777777" w:rsidR="005A3A91" w:rsidRPr="009E1EF1" w:rsidRDefault="005A3A91" w:rsidP="005A3A91">
            <w:pPr>
              <w:spacing w:after="20"/>
              <w:ind w:left="-108"/>
              <w:rPr>
                <w:rFonts w:ascii="Calibri" w:hAnsi="Calibri" w:cs="Times New Roman"/>
                <w:sz w:val="16"/>
                <w:szCs w:val="16"/>
              </w:rPr>
            </w:pPr>
            <w:r w:rsidRPr="009E1EF1">
              <w:rPr>
                <w:rFonts w:ascii="Calibri" w:hAnsi="Calibri" w:cs="Times New Roman"/>
                <w:sz w:val="16"/>
                <w:szCs w:val="16"/>
              </w:rPr>
              <w:t>Total contributions by and distributions to owners of the Company</w:t>
            </w:r>
          </w:p>
        </w:tc>
        <w:tc>
          <w:tcPr>
            <w:tcW w:w="345" w:type="pct"/>
            <w:tcBorders>
              <w:top w:val="single" w:sz="4" w:space="0" w:color="auto"/>
              <w:left w:val="nil"/>
              <w:bottom w:val="single" w:sz="4" w:space="0" w:color="auto"/>
              <w:right w:val="nil"/>
            </w:tcBorders>
          </w:tcPr>
          <w:p w14:paraId="3932C71A" w14:textId="77777777" w:rsidR="005A3A91" w:rsidRPr="004E5ADE" w:rsidRDefault="005A3A91" w:rsidP="005A3A91">
            <w:pPr>
              <w:jc w:val="right"/>
              <w:rPr>
                <w:rFonts w:ascii="Calibri" w:hAnsi="Calibri" w:cs="Times New Roman"/>
                <w:bCs/>
                <w:i/>
                <w:sz w:val="16"/>
                <w:szCs w:val="16"/>
              </w:rPr>
            </w:pPr>
          </w:p>
          <w:p w14:paraId="6C0D01AA"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(1.1)</w:t>
            </w:r>
          </w:p>
        </w:tc>
        <w:tc>
          <w:tcPr>
            <w:tcW w:w="345" w:type="pct"/>
            <w:tcBorders>
              <w:top w:val="single" w:sz="4" w:space="0" w:color="auto"/>
              <w:left w:val="nil"/>
              <w:bottom w:val="single" w:sz="4" w:space="0" w:color="auto"/>
              <w:right w:val="nil"/>
            </w:tcBorders>
          </w:tcPr>
          <w:p w14:paraId="4A05D310" w14:textId="77777777" w:rsidR="005A3A91" w:rsidRPr="004E5ADE" w:rsidRDefault="005A3A91" w:rsidP="005A3A91">
            <w:pPr>
              <w:jc w:val="right"/>
              <w:rPr>
                <w:rFonts w:ascii="Calibri" w:hAnsi="Calibri" w:cs="Times New Roman"/>
                <w:bCs/>
                <w:sz w:val="16"/>
                <w:szCs w:val="16"/>
              </w:rPr>
            </w:pPr>
          </w:p>
          <w:p w14:paraId="5C7EF3D6"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3.5</w:t>
            </w:r>
          </w:p>
        </w:tc>
        <w:tc>
          <w:tcPr>
            <w:tcW w:w="345" w:type="pct"/>
            <w:tcBorders>
              <w:top w:val="single" w:sz="4" w:space="0" w:color="auto"/>
              <w:left w:val="nil"/>
              <w:bottom w:val="single" w:sz="4" w:space="0" w:color="auto"/>
              <w:right w:val="nil"/>
            </w:tcBorders>
          </w:tcPr>
          <w:p w14:paraId="0D5D4F95" w14:textId="77777777" w:rsidR="005A3A91" w:rsidRPr="004E5ADE" w:rsidRDefault="005A3A91" w:rsidP="005A3A91">
            <w:pPr>
              <w:jc w:val="right"/>
              <w:rPr>
                <w:rFonts w:ascii="Calibri" w:hAnsi="Calibri" w:cs="Times New Roman"/>
                <w:bCs/>
                <w:sz w:val="16"/>
                <w:szCs w:val="16"/>
              </w:rPr>
            </w:pPr>
          </w:p>
          <w:p w14:paraId="4FC2BDC0"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single" w:sz="4" w:space="0" w:color="auto"/>
              <w:left w:val="nil"/>
              <w:bottom w:val="single" w:sz="4" w:space="0" w:color="auto"/>
              <w:right w:val="nil"/>
            </w:tcBorders>
          </w:tcPr>
          <w:p w14:paraId="7CF6588C" w14:textId="77777777" w:rsidR="005A3A91" w:rsidRPr="004E5ADE" w:rsidRDefault="005A3A91" w:rsidP="005A3A91">
            <w:pPr>
              <w:jc w:val="right"/>
              <w:rPr>
                <w:rFonts w:ascii="Calibri" w:hAnsi="Calibri" w:cs="Times New Roman"/>
                <w:bCs/>
                <w:sz w:val="16"/>
                <w:szCs w:val="16"/>
              </w:rPr>
            </w:pPr>
          </w:p>
          <w:p w14:paraId="11AFDEFC"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single" w:sz="4" w:space="0" w:color="auto"/>
              <w:left w:val="nil"/>
              <w:bottom w:val="single" w:sz="4" w:space="0" w:color="auto"/>
              <w:right w:val="nil"/>
            </w:tcBorders>
          </w:tcPr>
          <w:p w14:paraId="230A2138" w14:textId="77777777" w:rsidR="005A3A91" w:rsidRPr="004E5ADE" w:rsidRDefault="005A3A91" w:rsidP="005A3A91">
            <w:pPr>
              <w:jc w:val="right"/>
              <w:rPr>
                <w:rFonts w:ascii="Calibri" w:hAnsi="Calibri" w:cs="Times New Roman"/>
                <w:bCs/>
                <w:sz w:val="16"/>
                <w:szCs w:val="16"/>
              </w:rPr>
            </w:pPr>
          </w:p>
          <w:p w14:paraId="56A9399C"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0.1</w:t>
            </w:r>
          </w:p>
        </w:tc>
        <w:tc>
          <w:tcPr>
            <w:tcW w:w="345" w:type="pct"/>
            <w:tcBorders>
              <w:top w:val="single" w:sz="4" w:space="0" w:color="auto"/>
              <w:left w:val="nil"/>
              <w:bottom w:val="single" w:sz="4" w:space="0" w:color="auto"/>
              <w:right w:val="nil"/>
            </w:tcBorders>
          </w:tcPr>
          <w:p w14:paraId="3513EE77" w14:textId="77777777" w:rsidR="005A3A91" w:rsidRPr="004E5ADE" w:rsidRDefault="005A3A91" w:rsidP="005A3A91">
            <w:pPr>
              <w:jc w:val="right"/>
              <w:rPr>
                <w:rFonts w:ascii="Calibri" w:hAnsi="Calibri" w:cs="Times New Roman"/>
                <w:bCs/>
                <w:sz w:val="16"/>
                <w:szCs w:val="16"/>
              </w:rPr>
            </w:pPr>
          </w:p>
          <w:p w14:paraId="58B00812"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w:t>
            </w:r>
          </w:p>
        </w:tc>
        <w:tc>
          <w:tcPr>
            <w:tcW w:w="345" w:type="pct"/>
            <w:tcBorders>
              <w:top w:val="single" w:sz="4" w:space="0" w:color="auto"/>
              <w:left w:val="nil"/>
              <w:bottom w:val="single" w:sz="4" w:space="0" w:color="auto"/>
              <w:right w:val="nil"/>
            </w:tcBorders>
          </w:tcPr>
          <w:p w14:paraId="74328742" w14:textId="77777777" w:rsidR="005A3A91" w:rsidRPr="004E5ADE" w:rsidRDefault="005A3A91" w:rsidP="005A3A91">
            <w:pPr>
              <w:jc w:val="right"/>
              <w:rPr>
                <w:rFonts w:ascii="Calibri" w:hAnsi="Calibri" w:cs="Times New Roman"/>
                <w:bCs/>
                <w:sz w:val="16"/>
                <w:szCs w:val="16"/>
              </w:rPr>
            </w:pPr>
          </w:p>
          <w:p w14:paraId="517BDE52"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2.5</w:t>
            </w:r>
          </w:p>
        </w:tc>
        <w:tc>
          <w:tcPr>
            <w:tcW w:w="345" w:type="pct"/>
            <w:tcBorders>
              <w:top w:val="single" w:sz="4" w:space="0" w:color="auto"/>
              <w:left w:val="nil"/>
              <w:bottom w:val="single" w:sz="4" w:space="0" w:color="auto"/>
              <w:right w:val="nil"/>
            </w:tcBorders>
          </w:tcPr>
          <w:p w14:paraId="180CC6A2" w14:textId="77777777" w:rsidR="005A3A91" w:rsidRPr="004E5ADE" w:rsidRDefault="005A3A91" w:rsidP="005A3A91">
            <w:pPr>
              <w:jc w:val="right"/>
              <w:rPr>
                <w:rFonts w:ascii="Calibri" w:hAnsi="Calibri" w:cs="Times New Roman"/>
                <w:bCs/>
                <w:sz w:val="16"/>
                <w:szCs w:val="16"/>
              </w:rPr>
            </w:pPr>
          </w:p>
          <w:p w14:paraId="3D2CFC5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(5.5)</w:t>
            </w:r>
          </w:p>
        </w:tc>
        <w:tc>
          <w:tcPr>
            <w:tcW w:w="297" w:type="pct"/>
            <w:tcBorders>
              <w:top w:val="single" w:sz="4" w:space="0" w:color="auto"/>
              <w:left w:val="nil"/>
              <w:bottom w:val="single" w:sz="4" w:space="0" w:color="auto"/>
              <w:right w:val="nil"/>
            </w:tcBorders>
          </w:tcPr>
          <w:p w14:paraId="01D92DA9" w14:textId="77777777" w:rsidR="005A3A91" w:rsidRPr="004E5ADE" w:rsidRDefault="005A3A91" w:rsidP="005A3A91">
            <w:pPr>
              <w:jc w:val="right"/>
              <w:rPr>
                <w:rFonts w:ascii="Calibri" w:hAnsi="Calibri" w:cs="Times New Roman"/>
                <w:bCs/>
                <w:sz w:val="16"/>
                <w:szCs w:val="16"/>
              </w:rPr>
            </w:pPr>
          </w:p>
          <w:p w14:paraId="03B96BA3"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(134.6)</w:t>
            </w:r>
          </w:p>
        </w:tc>
        <w:tc>
          <w:tcPr>
            <w:tcW w:w="393" w:type="pct"/>
            <w:tcBorders>
              <w:top w:val="single" w:sz="4" w:space="0" w:color="auto"/>
              <w:left w:val="nil"/>
              <w:bottom w:val="single" w:sz="4" w:space="0" w:color="auto"/>
              <w:right w:val="nil"/>
            </w:tcBorders>
          </w:tcPr>
          <w:p w14:paraId="7B630B61" w14:textId="77777777" w:rsidR="005A3A91" w:rsidRPr="004E5ADE" w:rsidRDefault="005A3A91" w:rsidP="005A3A91">
            <w:pPr>
              <w:jc w:val="right"/>
              <w:rPr>
                <w:rFonts w:ascii="Calibri" w:hAnsi="Calibri" w:cs="Times New Roman"/>
                <w:bCs/>
                <w:sz w:val="16"/>
                <w:szCs w:val="16"/>
              </w:rPr>
            </w:pPr>
          </w:p>
          <w:p w14:paraId="21B87DCB"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(134.0)</w:t>
            </w:r>
          </w:p>
        </w:tc>
        <w:tc>
          <w:tcPr>
            <w:tcW w:w="345" w:type="pct"/>
            <w:tcBorders>
              <w:top w:val="single" w:sz="4" w:space="0" w:color="auto"/>
              <w:left w:val="nil"/>
              <w:bottom w:val="single" w:sz="4" w:space="0" w:color="auto"/>
              <w:right w:val="nil"/>
            </w:tcBorders>
          </w:tcPr>
          <w:p w14:paraId="3DBE9F26" w14:textId="77777777" w:rsidR="005A3A91" w:rsidRPr="004E5ADE" w:rsidRDefault="005A3A91" w:rsidP="005A3A91">
            <w:pPr>
              <w:jc w:val="right"/>
              <w:rPr>
                <w:rFonts w:ascii="Calibri" w:hAnsi="Calibri" w:cs="Times New Roman"/>
                <w:bCs/>
                <w:sz w:val="16"/>
                <w:szCs w:val="16"/>
              </w:rPr>
            </w:pPr>
          </w:p>
          <w:p w14:paraId="54EC5CCE"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31.2</w:t>
            </w:r>
          </w:p>
        </w:tc>
        <w:tc>
          <w:tcPr>
            <w:tcW w:w="348" w:type="pct"/>
            <w:tcBorders>
              <w:top w:val="single" w:sz="4" w:space="0" w:color="auto"/>
              <w:left w:val="nil"/>
              <w:bottom w:val="single" w:sz="4" w:space="0" w:color="auto"/>
              <w:right w:val="nil"/>
            </w:tcBorders>
          </w:tcPr>
          <w:p w14:paraId="0AB1292D" w14:textId="77777777" w:rsidR="005A3A91" w:rsidRPr="004E5ADE" w:rsidRDefault="005A3A91" w:rsidP="005A3A91">
            <w:pPr>
              <w:jc w:val="right"/>
              <w:rPr>
                <w:rFonts w:ascii="Calibri" w:hAnsi="Calibri" w:cs="Times New Roman"/>
                <w:bCs/>
                <w:sz w:val="16"/>
                <w:szCs w:val="16"/>
              </w:rPr>
            </w:pPr>
          </w:p>
          <w:p w14:paraId="49854AC2"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(102.8)</w:t>
            </w:r>
          </w:p>
        </w:tc>
      </w:tr>
      <w:tr w:rsidR="005A3A91" w:rsidRPr="00784F67" w14:paraId="23DEE71B" w14:textId="77777777" w:rsidTr="00593E02">
        <w:trPr>
          <w:trHeight w:val="305"/>
        </w:trPr>
        <w:tc>
          <w:tcPr>
            <w:tcW w:w="857" w:type="pct"/>
            <w:tcBorders>
              <w:top w:val="single" w:sz="4" w:space="0" w:color="auto"/>
              <w:left w:val="nil"/>
              <w:bottom w:val="single" w:sz="4" w:space="0" w:color="auto"/>
              <w:right w:val="nil"/>
            </w:tcBorders>
          </w:tcPr>
          <w:p w14:paraId="0CC3E726" w14:textId="77777777" w:rsidR="005A3A91" w:rsidRPr="009E1EF1" w:rsidRDefault="005A3A91" w:rsidP="005A3A91">
            <w:pPr>
              <w:spacing w:after="20"/>
              <w:ind w:left="-108"/>
              <w:rPr>
                <w:rFonts w:ascii="Calibri" w:hAnsi="Calibri" w:cs="Times New Roman"/>
                <w:sz w:val="16"/>
                <w:szCs w:val="16"/>
              </w:rPr>
            </w:pPr>
          </w:p>
          <w:p w14:paraId="52875513" w14:textId="77777777" w:rsidR="005A3A91" w:rsidRPr="009E1EF1" w:rsidRDefault="005A3A91" w:rsidP="005A3A91">
            <w:pPr>
              <w:spacing w:after="20"/>
              <w:ind w:left="-108"/>
              <w:rPr>
                <w:rFonts w:ascii="Calibri" w:hAnsi="Calibri" w:cs="Times New Roman"/>
                <w:b/>
                <w:sz w:val="16"/>
                <w:szCs w:val="16"/>
              </w:rPr>
            </w:pPr>
            <w:r w:rsidRPr="009E1EF1">
              <w:rPr>
                <w:rFonts w:ascii="Calibri" w:hAnsi="Calibri" w:cs="Times New Roman"/>
                <w:b/>
                <w:sz w:val="16"/>
                <w:szCs w:val="16"/>
              </w:rPr>
              <w:t>Balance at 31 December 2019</w:t>
            </w:r>
          </w:p>
        </w:tc>
        <w:tc>
          <w:tcPr>
            <w:tcW w:w="345" w:type="pct"/>
            <w:tcBorders>
              <w:top w:val="single" w:sz="4" w:space="0" w:color="auto"/>
              <w:left w:val="nil"/>
              <w:bottom w:val="single" w:sz="4" w:space="0" w:color="auto"/>
              <w:right w:val="nil"/>
            </w:tcBorders>
          </w:tcPr>
          <w:p w14:paraId="2CD7A38D" w14:textId="77777777" w:rsidR="005A3A91" w:rsidRPr="004E5ADE" w:rsidRDefault="005A3A91" w:rsidP="005A3A91">
            <w:pPr>
              <w:jc w:val="right"/>
              <w:rPr>
                <w:rFonts w:ascii="Calibri" w:hAnsi="Calibri" w:cs="Times New Roman"/>
                <w:bCs/>
                <w:sz w:val="16"/>
                <w:szCs w:val="16"/>
              </w:rPr>
            </w:pPr>
          </w:p>
          <w:p w14:paraId="67AA3668" w14:textId="77777777" w:rsidR="005A3A91" w:rsidRPr="004E5ADE" w:rsidRDefault="005A3A91" w:rsidP="005A3A91">
            <w:pPr>
              <w:jc w:val="right"/>
              <w:rPr>
                <w:rFonts w:ascii="Calibri" w:hAnsi="Calibri" w:cs="Times New Roman"/>
                <w:bCs/>
                <w:i/>
                <w:sz w:val="16"/>
                <w:szCs w:val="16"/>
              </w:rPr>
            </w:pPr>
            <w:r w:rsidRPr="004E5ADE">
              <w:rPr>
                <w:rFonts w:ascii="Calibri" w:hAnsi="Calibri" w:cs="Times New Roman"/>
                <w:bCs/>
                <w:i/>
                <w:sz w:val="16"/>
                <w:szCs w:val="16"/>
              </w:rPr>
              <w:t>80.3</w:t>
            </w:r>
          </w:p>
        </w:tc>
        <w:tc>
          <w:tcPr>
            <w:tcW w:w="345" w:type="pct"/>
            <w:tcBorders>
              <w:top w:val="single" w:sz="4" w:space="0" w:color="auto"/>
              <w:left w:val="nil"/>
              <w:bottom w:val="single" w:sz="4" w:space="0" w:color="auto"/>
              <w:right w:val="nil"/>
            </w:tcBorders>
          </w:tcPr>
          <w:p w14:paraId="07F619FD" w14:textId="77777777" w:rsidR="005A3A91" w:rsidRPr="004E5ADE" w:rsidRDefault="005A3A91" w:rsidP="005A3A91">
            <w:pPr>
              <w:jc w:val="right"/>
              <w:rPr>
                <w:rFonts w:ascii="Calibri" w:hAnsi="Calibri" w:cs="Times New Roman"/>
                <w:bCs/>
                <w:sz w:val="16"/>
                <w:szCs w:val="16"/>
              </w:rPr>
            </w:pPr>
          </w:p>
          <w:p w14:paraId="074FA919"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428.3</w:t>
            </w:r>
          </w:p>
        </w:tc>
        <w:tc>
          <w:tcPr>
            <w:tcW w:w="345" w:type="pct"/>
            <w:tcBorders>
              <w:top w:val="single" w:sz="4" w:space="0" w:color="auto"/>
              <w:left w:val="nil"/>
              <w:bottom w:val="single" w:sz="4" w:space="0" w:color="auto"/>
              <w:right w:val="nil"/>
            </w:tcBorders>
          </w:tcPr>
          <w:p w14:paraId="1616E1AD" w14:textId="77777777" w:rsidR="005A3A91" w:rsidRPr="004E5ADE" w:rsidRDefault="005A3A91" w:rsidP="005A3A91">
            <w:pPr>
              <w:jc w:val="right"/>
              <w:rPr>
                <w:rFonts w:ascii="Calibri" w:hAnsi="Calibri" w:cs="Times New Roman"/>
                <w:bCs/>
                <w:sz w:val="16"/>
                <w:szCs w:val="16"/>
              </w:rPr>
            </w:pPr>
          </w:p>
          <w:p w14:paraId="06DC692A"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(21.5)</w:t>
            </w:r>
          </w:p>
        </w:tc>
        <w:tc>
          <w:tcPr>
            <w:tcW w:w="345" w:type="pct"/>
            <w:tcBorders>
              <w:top w:val="single" w:sz="4" w:space="0" w:color="auto"/>
              <w:left w:val="nil"/>
              <w:bottom w:val="single" w:sz="4" w:space="0" w:color="auto"/>
              <w:right w:val="nil"/>
            </w:tcBorders>
          </w:tcPr>
          <w:p w14:paraId="50BB3664" w14:textId="77777777" w:rsidR="005A3A91" w:rsidRPr="004E5ADE" w:rsidRDefault="005A3A91" w:rsidP="005A3A91">
            <w:pPr>
              <w:jc w:val="right"/>
              <w:rPr>
                <w:rFonts w:ascii="Calibri" w:hAnsi="Calibri" w:cs="Times New Roman"/>
                <w:bCs/>
                <w:sz w:val="16"/>
                <w:szCs w:val="16"/>
              </w:rPr>
            </w:pPr>
          </w:p>
          <w:p w14:paraId="392274C4"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2.3</w:t>
            </w:r>
          </w:p>
        </w:tc>
        <w:tc>
          <w:tcPr>
            <w:tcW w:w="345" w:type="pct"/>
            <w:tcBorders>
              <w:top w:val="single" w:sz="4" w:space="0" w:color="auto"/>
              <w:left w:val="nil"/>
              <w:bottom w:val="single" w:sz="4" w:space="0" w:color="auto"/>
              <w:right w:val="nil"/>
            </w:tcBorders>
          </w:tcPr>
          <w:p w14:paraId="79E66641" w14:textId="77777777" w:rsidR="005A3A91" w:rsidRPr="004E5ADE" w:rsidRDefault="005A3A91" w:rsidP="005A3A91">
            <w:pPr>
              <w:jc w:val="right"/>
              <w:rPr>
                <w:rFonts w:ascii="Calibri" w:hAnsi="Calibri" w:cs="Times New Roman"/>
                <w:bCs/>
                <w:sz w:val="16"/>
                <w:szCs w:val="16"/>
              </w:rPr>
            </w:pPr>
          </w:p>
          <w:p w14:paraId="16EDD0C4"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2.3</w:t>
            </w:r>
          </w:p>
        </w:tc>
        <w:tc>
          <w:tcPr>
            <w:tcW w:w="345" w:type="pct"/>
            <w:tcBorders>
              <w:top w:val="single" w:sz="4" w:space="0" w:color="auto"/>
              <w:left w:val="nil"/>
              <w:bottom w:val="single" w:sz="4" w:space="0" w:color="auto"/>
              <w:right w:val="nil"/>
            </w:tcBorders>
          </w:tcPr>
          <w:p w14:paraId="3C6E9A23" w14:textId="77777777" w:rsidR="005A3A91" w:rsidRPr="004E5ADE" w:rsidRDefault="005A3A91" w:rsidP="005A3A91">
            <w:pPr>
              <w:jc w:val="right"/>
              <w:rPr>
                <w:rFonts w:ascii="Calibri" w:hAnsi="Calibri" w:cs="Times New Roman"/>
                <w:bCs/>
                <w:sz w:val="16"/>
                <w:szCs w:val="16"/>
              </w:rPr>
            </w:pPr>
          </w:p>
          <w:p w14:paraId="7A1C0D9F"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(40.7)</w:t>
            </w:r>
          </w:p>
        </w:tc>
        <w:tc>
          <w:tcPr>
            <w:tcW w:w="345" w:type="pct"/>
            <w:tcBorders>
              <w:top w:val="single" w:sz="4" w:space="0" w:color="auto"/>
              <w:left w:val="nil"/>
              <w:bottom w:val="single" w:sz="4" w:space="0" w:color="auto"/>
              <w:right w:val="nil"/>
            </w:tcBorders>
          </w:tcPr>
          <w:p w14:paraId="214395F5" w14:textId="77777777" w:rsidR="005A3A91" w:rsidRPr="004E5ADE" w:rsidRDefault="005A3A91" w:rsidP="005A3A91">
            <w:pPr>
              <w:jc w:val="right"/>
              <w:rPr>
                <w:rFonts w:ascii="Calibri" w:hAnsi="Calibri" w:cs="Times New Roman"/>
                <w:bCs/>
                <w:sz w:val="16"/>
                <w:szCs w:val="16"/>
              </w:rPr>
            </w:pPr>
          </w:p>
          <w:p w14:paraId="38DCA1F5"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(6.1)</w:t>
            </w:r>
          </w:p>
        </w:tc>
        <w:tc>
          <w:tcPr>
            <w:tcW w:w="345" w:type="pct"/>
            <w:tcBorders>
              <w:top w:val="single" w:sz="4" w:space="0" w:color="auto"/>
              <w:left w:val="nil"/>
              <w:bottom w:val="single" w:sz="4" w:space="0" w:color="auto"/>
              <w:right w:val="nil"/>
            </w:tcBorders>
          </w:tcPr>
          <w:p w14:paraId="033E1890" w14:textId="77777777" w:rsidR="005A3A91" w:rsidRPr="004E5ADE" w:rsidRDefault="005A3A91" w:rsidP="005A3A91">
            <w:pPr>
              <w:jc w:val="right"/>
              <w:rPr>
                <w:rFonts w:ascii="Calibri" w:hAnsi="Calibri" w:cs="Times New Roman"/>
                <w:bCs/>
                <w:sz w:val="16"/>
                <w:szCs w:val="16"/>
              </w:rPr>
            </w:pPr>
          </w:p>
          <w:p w14:paraId="0040F6A7"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80.6</w:t>
            </w:r>
          </w:p>
        </w:tc>
        <w:tc>
          <w:tcPr>
            <w:tcW w:w="297" w:type="pct"/>
            <w:tcBorders>
              <w:top w:val="single" w:sz="4" w:space="0" w:color="auto"/>
              <w:left w:val="nil"/>
              <w:bottom w:val="single" w:sz="4" w:space="0" w:color="auto"/>
              <w:right w:val="nil"/>
            </w:tcBorders>
          </w:tcPr>
          <w:p w14:paraId="574309D5" w14:textId="77777777" w:rsidR="005A3A91" w:rsidRPr="004E5ADE" w:rsidRDefault="005A3A91" w:rsidP="005A3A91">
            <w:pPr>
              <w:jc w:val="right"/>
              <w:rPr>
                <w:rFonts w:ascii="Calibri" w:hAnsi="Calibri" w:cs="Times New Roman"/>
                <w:bCs/>
                <w:sz w:val="16"/>
                <w:szCs w:val="16"/>
              </w:rPr>
            </w:pPr>
          </w:p>
          <w:p w14:paraId="41DD24D0"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3,539.5</w:t>
            </w:r>
          </w:p>
        </w:tc>
        <w:tc>
          <w:tcPr>
            <w:tcW w:w="393" w:type="pct"/>
            <w:tcBorders>
              <w:top w:val="single" w:sz="4" w:space="0" w:color="auto"/>
              <w:left w:val="nil"/>
              <w:bottom w:val="single" w:sz="4" w:space="0" w:color="auto"/>
              <w:right w:val="nil"/>
            </w:tcBorders>
          </w:tcPr>
          <w:p w14:paraId="5BDA137B" w14:textId="77777777" w:rsidR="005A3A91" w:rsidRPr="004E5ADE" w:rsidRDefault="005A3A91" w:rsidP="005A3A91">
            <w:pPr>
              <w:jc w:val="right"/>
              <w:rPr>
                <w:rFonts w:ascii="Calibri" w:hAnsi="Calibri" w:cs="Times New Roman"/>
                <w:bCs/>
                <w:sz w:val="16"/>
                <w:szCs w:val="16"/>
              </w:rPr>
            </w:pPr>
          </w:p>
          <w:p w14:paraId="582A404E"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3,984.7</w:t>
            </w:r>
          </w:p>
        </w:tc>
        <w:tc>
          <w:tcPr>
            <w:tcW w:w="345" w:type="pct"/>
            <w:tcBorders>
              <w:top w:val="single" w:sz="4" w:space="0" w:color="auto"/>
              <w:left w:val="nil"/>
              <w:bottom w:val="single" w:sz="4" w:space="0" w:color="auto"/>
              <w:right w:val="nil"/>
            </w:tcBorders>
          </w:tcPr>
          <w:p w14:paraId="67F1DC61" w14:textId="77777777" w:rsidR="005A3A91" w:rsidRPr="004E5ADE" w:rsidRDefault="005A3A91" w:rsidP="005A3A91">
            <w:pPr>
              <w:jc w:val="right"/>
              <w:rPr>
                <w:rFonts w:ascii="Calibri" w:hAnsi="Calibri" w:cs="Times New Roman"/>
                <w:bCs/>
                <w:sz w:val="16"/>
                <w:szCs w:val="16"/>
              </w:rPr>
            </w:pPr>
          </w:p>
          <w:p w14:paraId="44A07298"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204.9</w:t>
            </w:r>
          </w:p>
        </w:tc>
        <w:tc>
          <w:tcPr>
            <w:tcW w:w="348" w:type="pct"/>
            <w:tcBorders>
              <w:top w:val="single" w:sz="4" w:space="0" w:color="auto"/>
              <w:left w:val="nil"/>
              <w:bottom w:val="single" w:sz="4" w:space="0" w:color="auto"/>
              <w:right w:val="nil"/>
            </w:tcBorders>
          </w:tcPr>
          <w:p w14:paraId="5A5906A3" w14:textId="77777777" w:rsidR="005A3A91" w:rsidRPr="004E5ADE" w:rsidRDefault="005A3A91" w:rsidP="005A3A91">
            <w:pPr>
              <w:jc w:val="right"/>
              <w:rPr>
                <w:rFonts w:ascii="Calibri" w:hAnsi="Calibri" w:cs="Times New Roman"/>
                <w:bCs/>
                <w:sz w:val="16"/>
                <w:szCs w:val="16"/>
              </w:rPr>
            </w:pPr>
          </w:p>
          <w:p w14:paraId="246077C1" w14:textId="77777777" w:rsidR="005A3A91" w:rsidRPr="004E5ADE" w:rsidRDefault="005A3A91" w:rsidP="005A3A91">
            <w:pPr>
              <w:jc w:val="right"/>
              <w:rPr>
                <w:rFonts w:ascii="Calibri" w:hAnsi="Calibri" w:cs="Times New Roman"/>
                <w:bCs/>
                <w:sz w:val="16"/>
                <w:szCs w:val="16"/>
              </w:rPr>
            </w:pPr>
            <w:r w:rsidRPr="004E5ADE">
              <w:rPr>
                <w:rFonts w:ascii="Calibri" w:hAnsi="Calibri" w:cs="Times New Roman"/>
                <w:bCs/>
                <w:sz w:val="16"/>
                <w:szCs w:val="16"/>
              </w:rPr>
              <w:t>4,189.6</w:t>
            </w:r>
          </w:p>
        </w:tc>
      </w:tr>
    </w:tbl>
    <w:p w14:paraId="3954AEEE" w14:textId="77777777" w:rsidR="00FC3D06" w:rsidRPr="009E1EF1" w:rsidRDefault="00FC3D06">
      <w:pPr>
        <w:rPr>
          <w:rFonts w:ascii="Calibri" w:hAnsi="Calibri" w:cs="Times New Roman"/>
          <w:sz w:val="20"/>
          <w:szCs w:val="18"/>
        </w:rPr>
      </w:pPr>
    </w:p>
    <w:p w14:paraId="00C7BC2D" w14:textId="77777777" w:rsidR="00FC3D06" w:rsidRPr="009E1EF1" w:rsidRDefault="00FC3D06">
      <w:pPr>
        <w:rPr>
          <w:rFonts w:ascii="Calibri" w:hAnsi="Calibri" w:cs="Times New Roman"/>
          <w:sz w:val="20"/>
          <w:szCs w:val="18"/>
        </w:rPr>
      </w:pPr>
    </w:p>
    <w:p w14:paraId="098ACA6A" w14:textId="40931754" w:rsidR="0042529A" w:rsidRPr="009E1EF1" w:rsidRDefault="0042529A">
      <w:pPr>
        <w:rPr>
          <w:rFonts w:ascii="Calibri" w:hAnsi="Calibri" w:cs="Times New Roman"/>
          <w:sz w:val="18"/>
          <w:szCs w:val="18"/>
        </w:rPr>
      </w:pPr>
      <w:r w:rsidRPr="009E1EF1">
        <w:rPr>
          <w:rFonts w:ascii="Calibri" w:hAnsi="Calibri" w:cs="Times New Roman"/>
          <w:sz w:val="20"/>
          <w:szCs w:val="18"/>
        </w:rPr>
        <w:t xml:space="preserve">Notes 1 to </w:t>
      </w:r>
      <w:r w:rsidR="008D48B3">
        <w:rPr>
          <w:rFonts w:ascii="Calibri" w:hAnsi="Calibri" w:cs="Times New Roman"/>
          <w:sz w:val="20"/>
          <w:szCs w:val="18"/>
        </w:rPr>
        <w:t>22</w:t>
      </w:r>
      <w:r w:rsidR="00545E6E" w:rsidRPr="009E1EF1">
        <w:rPr>
          <w:rFonts w:ascii="Calibri" w:hAnsi="Calibri" w:cs="Times New Roman"/>
          <w:sz w:val="20"/>
          <w:szCs w:val="18"/>
        </w:rPr>
        <w:t xml:space="preserve"> </w:t>
      </w:r>
      <w:r w:rsidRPr="009E1EF1">
        <w:rPr>
          <w:rFonts w:ascii="Calibri" w:hAnsi="Calibri" w:cs="Times New Roman"/>
          <w:sz w:val="20"/>
          <w:szCs w:val="18"/>
        </w:rPr>
        <w:t>form an integral part of these</w:t>
      </w:r>
      <w:r w:rsidR="00B01E57">
        <w:rPr>
          <w:rFonts w:ascii="Calibri" w:hAnsi="Calibri" w:cs="Times New Roman"/>
          <w:sz w:val="20"/>
          <w:szCs w:val="18"/>
        </w:rPr>
        <w:t xml:space="preserve"> condensed</w:t>
      </w:r>
      <w:r w:rsidRPr="009E1EF1">
        <w:rPr>
          <w:rFonts w:ascii="Calibri" w:hAnsi="Calibri" w:cs="Times New Roman"/>
          <w:sz w:val="20"/>
          <w:szCs w:val="18"/>
        </w:rPr>
        <w:t xml:space="preserve"> consolidated financial statements</w:t>
      </w:r>
      <w:r w:rsidRPr="009E1EF1">
        <w:rPr>
          <w:rFonts w:ascii="Calibri" w:hAnsi="Calibri" w:cs="Times New Roman"/>
          <w:sz w:val="18"/>
          <w:szCs w:val="18"/>
        </w:rPr>
        <w:t>.</w:t>
      </w:r>
    </w:p>
    <w:p w14:paraId="2C84039A" w14:textId="77777777" w:rsidR="006C1554" w:rsidRPr="00FC3D06" w:rsidRDefault="006C1554">
      <w:pPr>
        <w:rPr>
          <w:rFonts w:ascii="Times New Roman" w:hAnsi="Times New Roman" w:cs="Times New Roman"/>
          <w:sz w:val="18"/>
          <w:szCs w:val="18"/>
        </w:rPr>
        <w:sectPr w:rsidR="006C1554" w:rsidRPr="00FC3D06" w:rsidSect="00505BE0">
          <w:pgSz w:w="16834" w:h="11909" w:orient="landscape" w:code="9"/>
          <w:pgMar w:top="680" w:right="624" w:bottom="680" w:left="635" w:header="720" w:footer="720" w:gutter="0"/>
          <w:cols w:space="720"/>
          <w:noEndnote/>
          <w:docGrid w:linePitch="326"/>
        </w:sectPr>
      </w:pPr>
    </w:p>
    <w:p w14:paraId="5F8AE7AC" w14:textId="77777777" w:rsidR="0042529A" w:rsidRPr="001C5950" w:rsidRDefault="0042529A" w:rsidP="00D46C92">
      <w:pPr>
        <w:pStyle w:val="Heading1"/>
      </w:pPr>
      <w:bookmarkStart w:id="33" w:name="_Toc57023079"/>
      <w:r w:rsidRPr="001C5950">
        <w:lastRenderedPageBreak/>
        <w:t>NOTES TO THE CONSOLIDATED FINANCIAL STATEMENTS</w:t>
      </w:r>
      <w:bookmarkStart w:id="34" w:name="_Hlk56576492"/>
      <w:bookmarkEnd w:id="33"/>
    </w:p>
    <w:bookmarkEnd w:id="34"/>
    <w:p w14:paraId="6EE6A6EF" w14:textId="77777777" w:rsidR="0042529A" w:rsidRPr="009E1EF1" w:rsidRDefault="0042529A">
      <w:pPr>
        <w:pStyle w:val="BodyText"/>
        <w:jc w:val="left"/>
        <w:rPr>
          <w:rFonts w:ascii="Calibri" w:hAnsi="Calibri" w:cs="Times New Roman"/>
          <w:b/>
          <w:bCs/>
          <w:sz w:val="20"/>
          <w:szCs w:val="20"/>
        </w:rPr>
      </w:pPr>
    </w:p>
    <w:p w14:paraId="219F0122" w14:textId="77777777" w:rsidR="0042529A" w:rsidRPr="001C5950" w:rsidRDefault="0042529A" w:rsidP="00432067">
      <w:pPr>
        <w:pStyle w:val="Heading1"/>
        <w:rPr>
          <w:rFonts w:cs="Times New Roman"/>
          <w:bCs/>
          <w:szCs w:val="20"/>
        </w:rPr>
      </w:pPr>
      <w:bookmarkStart w:id="35" w:name="_Toc57023080"/>
      <w:r w:rsidRPr="001C5950">
        <w:rPr>
          <w:rFonts w:cs="Times New Roman"/>
          <w:bCs/>
          <w:szCs w:val="20"/>
        </w:rPr>
        <w:t xml:space="preserve">1. </w:t>
      </w:r>
      <w:r w:rsidR="009819D4" w:rsidRPr="001C5950">
        <w:rPr>
          <w:rFonts w:cs="Times New Roman"/>
          <w:bCs/>
          <w:szCs w:val="20"/>
        </w:rPr>
        <w:t xml:space="preserve"> </w:t>
      </w:r>
      <w:r w:rsidRPr="00CD0498">
        <w:t>General information</w:t>
      </w:r>
      <w:bookmarkEnd w:id="35"/>
    </w:p>
    <w:p w14:paraId="6BFB34D0" w14:textId="77777777" w:rsidR="00FB25F7" w:rsidRPr="009E1EF1" w:rsidRDefault="00FB25F7">
      <w:pPr>
        <w:rPr>
          <w:rFonts w:ascii="Calibri" w:hAnsi="Calibri" w:cs="Times New Roman"/>
          <w:sz w:val="20"/>
          <w:szCs w:val="20"/>
        </w:rPr>
      </w:pPr>
    </w:p>
    <w:p w14:paraId="1F2609FF" w14:textId="2D4169F5" w:rsidR="001B58FE" w:rsidRPr="009E1EF1" w:rsidRDefault="00FC3D06" w:rsidP="00824ABE">
      <w:pPr>
        <w:jc w:val="both"/>
        <w:rPr>
          <w:rFonts w:ascii="Calibri" w:hAnsi="Calibri" w:cs="Times New Roman"/>
          <w:sz w:val="20"/>
          <w:szCs w:val="20"/>
        </w:rPr>
      </w:pPr>
      <w:r w:rsidRPr="009E1EF1">
        <w:rPr>
          <w:rFonts w:ascii="Calibri" w:hAnsi="Calibri" w:cs="Times New Roman"/>
          <w:sz w:val="20"/>
          <w:szCs w:val="20"/>
        </w:rPr>
        <w:t xml:space="preserve">Flutter Entertainment </w:t>
      </w:r>
      <w:r w:rsidR="0042529A" w:rsidRPr="009E1EF1">
        <w:rPr>
          <w:rFonts w:ascii="Calibri" w:hAnsi="Calibri" w:cs="Times New Roman"/>
          <w:sz w:val="20"/>
          <w:szCs w:val="20"/>
        </w:rPr>
        <w:t xml:space="preserve">plc (the </w:t>
      </w:r>
      <w:r w:rsidR="007D444F" w:rsidRPr="009E1EF1">
        <w:rPr>
          <w:rFonts w:ascii="Calibri" w:hAnsi="Calibri" w:cs="Times New Roman"/>
          <w:sz w:val="20"/>
          <w:szCs w:val="20"/>
        </w:rPr>
        <w:t>“</w:t>
      </w:r>
      <w:r w:rsidR="0042529A" w:rsidRPr="009E1EF1">
        <w:rPr>
          <w:rFonts w:ascii="Calibri" w:hAnsi="Calibri" w:cs="Times New Roman"/>
          <w:sz w:val="20"/>
          <w:szCs w:val="20"/>
        </w:rPr>
        <w:t>Company</w:t>
      </w:r>
      <w:r w:rsidR="007D444F" w:rsidRPr="009E1EF1">
        <w:rPr>
          <w:rFonts w:ascii="Calibri" w:hAnsi="Calibri" w:cs="Times New Roman"/>
          <w:sz w:val="20"/>
          <w:szCs w:val="20"/>
        </w:rPr>
        <w:t>”</w:t>
      </w:r>
      <w:r w:rsidR="0042529A" w:rsidRPr="009E1EF1">
        <w:rPr>
          <w:rFonts w:ascii="Calibri" w:hAnsi="Calibri" w:cs="Times New Roman"/>
          <w:sz w:val="20"/>
          <w:szCs w:val="20"/>
        </w:rPr>
        <w:t xml:space="preserve">) and its subsidiaries (together referred to as the </w:t>
      </w:r>
      <w:r w:rsidR="002F70AD" w:rsidRPr="009E1EF1">
        <w:rPr>
          <w:rFonts w:ascii="Calibri" w:hAnsi="Calibri" w:cs="Times New Roman"/>
          <w:sz w:val="20"/>
          <w:szCs w:val="20"/>
        </w:rPr>
        <w:t>“</w:t>
      </w:r>
      <w:r w:rsidR="0042529A" w:rsidRPr="009E1EF1">
        <w:rPr>
          <w:rFonts w:ascii="Calibri" w:hAnsi="Calibri" w:cs="Times New Roman"/>
          <w:sz w:val="20"/>
          <w:szCs w:val="20"/>
        </w:rPr>
        <w:t>Group</w:t>
      </w:r>
      <w:r w:rsidR="002F70AD" w:rsidRPr="009E1EF1">
        <w:rPr>
          <w:rFonts w:ascii="Calibri" w:hAnsi="Calibri" w:cs="Times New Roman"/>
          <w:sz w:val="20"/>
          <w:szCs w:val="20"/>
        </w:rPr>
        <w:t>”</w:t>
      </w:r>
      <w:r w:rsidR="0042529A" w:rsidRPr="009E1EF1">
        <w:rPr>
          <w:rFonts w:ascii="Calibri" w:hAnsi="Calibri" w:cs="Times New Roman"/>
          <w:sz w:val="20"/>
          <w:szCs w:val="20"/>
        </w:rPr>
        <w:t xml:space="preserve">) </w:t>
      </w:r>
      <w:r w:rsidR="00A97129" w:rsidRPr="009E1EF1">
        <w:rPr>
          <w:rFonts w:ascii="Calibri" w:hAnsi="Calibri" w:cs="Times New Roman"/>
          <w:sz w:val="20"/>
          <w:szCs w:val="20"/>
        </w:rPr>
        <w:t xml:space="preserve">is a global sports betting and gaming group, whose headquarters are in Dublin, Ireland. </w:t>
      </w:r>
      <w:r w:rsidR="004827A9" w:rsidRPr="009E1EF1">
        <w:rPr>
          <w:rFonts w:ascii="Calibri" w:hAnsi="Calibri" w:cs="Times New Roman"/>
          <w:sz w:val="20"/>
          <w:szCs w:val="20"/>
        </w:rPr>
        <w:t xml:space="preserve">Following </w:t>
      </w:r>
      <w:r w:rsidR="000B78CB" w:rsidRPr="009E1EF1">
        <w:rPr>
          <w:rFonts w:ascii="Calibri" w:hAnsi="Calibri" w:cs="Times New Roman"/>
          <w:sz w:val="20"/>
          <w:szCs w:val="20"/>
        </w:rPr>
        <w:t>a</w:t>
      </w:r>
      <w:r w:rsidR="004827A9" w:rsidRPr="009E1EF1">
        <w:rPr>
          <w:rFonts w:ascii="Calibri" w:hAnsi="Calibri" w:cs="Times New Roman"/>
          <w:sz w:val="20"/>
          <w:szCs w:val="20"/>
        </w:rPr>
        <w:t xml:space="preserve"> </w:t>
      </w:r>
      <w:r w:rsidR="000B78CB" w:rsidRPr="009E1EF1">
        <w:rPr>
          <w:rFonts w:ascii="Calibri" w:hAnsi="Calibri" w:cs="Times New Roman"/>
          <w:sz w:val="20"/>
          <w:szCs w:val="20"/>
        </w:rPr>
        <w:t>c</w:t>
      </w:r>
      <w:r w:rsidR="004827A9" w:rsidRPr="009E1EF1">
        <w:rPr>
          <w:rFonts w:ascii="Calibri" w:hAnsi="Calibri" w:cs="Times New Roman"/>
          <w:sz w:val="20"/>
          <w:szCs w:val="20"/>
        </w:rPr>
        <w:t xml:space="preserve">ombination with The Stars Group (“TSG”) the </w:t>
      </w:r>
      <w:r w:rsidR="00A97129" w:rsidRPr="009E1EF1">
        <w:rPr>
          <w:rFonts w:ascii="Calibri" w:hAnsi="Calibri" w:cs="Times New Roman"/>
          <w:sz w:val="20"/>
          <w:szCs w:val="20"/>
        </w:rPr>
        <w:t>Group operate</w:t>
      </w:r>
      <w:r w:rsidR="00F5465F">
        <w:rPr>
          <w:rFonts w:ascii="Calibri" w:hAnsi="Calibri" w:cs="Times New Roman"/>
          <w:sz w:val="20"/>
          <w:szCs w:val="20"/>
        </w:rPr>
        <w:t>d during 2020</w:t>
      </w:r>
      <w:r w:rsidR="00A97129" w:rsidRPr="009E1EF1">
        <w:rPr>
          <w:rFonts w:ascii="Calibri" w:hAnsi="Calibri" w:cs="Times New Roman"/>
          <w:sz w:val="20"/>
          <w:szCs w:val="20"/>
        </w:rPr>
        <w:t xml:space="preserve"> across </w:t>
      </w:r>
      <w:r w:rsidR="004827A9" w:rsidRPr="009E1EF1">
        <w:rPr>
          <w:rFonts w:ascii="Calibri" w:hAnsi="Calibri" w:cs="Times New Roman"/>
          <w:sz w:val="20"/>
          <w:szCs w:val="20"/>
        </w:rPr>
        <w:t xml:space="preserve">five </w:t>
      </w:r>
      <w:r w:rsidR="00A97129" w:rsidRPr="009E1EF1">
        <w:rPr>
          <w:rFonts w:ascii="Calibri" w:hAnsi="Calibri" w:cs="Times New Roman"/>
          <w:sz w:val="20"/>
          <w:szCs w:val="20"/>
        </w:rPr>
        <w:t xml:space="preserve">divisions; (i) </w:t>
      </w:r>
      <w:r w:rsidR="00337587" w:rsidRPr="009E1EF1">
        <w:rPr>
          <w:rFonts w:ascii="Calibri" w:hAnsi="Calibri" w:cs="Times New Roman"/>
          <w:sz w:val="20"/>
          <w:szCs w:val="20"/>
        </w:rPr>
        <w:t xml:space="preserve">PPB </w:t>
      </w:r>
      <w:r w:rsidR="004827A9" w:rsidRPr="009E1EF1">
        <w:rPr>
          <w:rFonts w:ascii="Calibri" w:hAnsi="Calibri" w:cs="Times New Roman"/>
          <w:sz w:val="20"/>
          <w:szCs w:val="20"/>
        </w:rPr>
        <w:t>which include</w:t>
      </w:r>
      <w:r w:rsidR="00F5465F">
        <w:rPr>
          <w:rFonts w:ascii="Calibri" w:hAnsi="Calibri" w:cs="Times New Roman"/>
          <w:sz w:val="20"/>
          <w:szCs w:val="20"/>
        </w:rPr>
        <w:t>d</w:t>
      </w:r>
      <w:r w:rsidR="004827A9" w:rsidRPr="009E1EF1">
        <w:rPr>
          <w:rFonts w:ascii="Calibri" w:hAnsi="Calibri" w:cs="Times New Roman"/>
          <w:sz w:val="20"/>
          <w:szCs w:val="20"/>
        </w:rPr>
        <w:t xml:space="preserve"> both the PPB o</w:t>
      </w:r>
      <w:r w:rsidR="00337587" w:rsidRPr="009E1EF1">
        <w:rPr>
          <w:rFonts w:ascii="Calibri" w:hAnsi="Calibri" w:cs="Times New Roman"/>
          <w:sz w:val="20"/>
          <w:szCs w:val="20"/>
        </w:rPr>
        <w:t>nline</w:t>
      </w:r>
      <w:r w:rsidR="00134B4F" w:rsidRPr="009E1EF1">
        <w:rPr>
          <w:rFonts w:ascii="Calibri" w:hAnsi="Calibri" w:cs="Times New Roman"/>
          <w:sz w:val="20"/>
          <w:szCs w:val="20"/>
        </w:rPr>
        <w:t xml:space="preserve"> </w:t>
      </w:r>
      <w:r w:rsidR="004827A9" w:rsidRPr="009E1EF1">
        <w:rPr>
          <w:rFonts w:ascii="Calibri" w:hAnsi="Calibri" w:cs="Times New Roman"/>
          <w:sz w:val="20"/>
          <w:szCs w:val="20"/>
        </w:rPr>
        <w:t>and retail product offerings</w:t>
      </w:r>
      <w:r w:rsidR="00186896" w:rsidRPr="009E1EF1">
        <w:rPr>
          <w:rFonts w:ascii="Calibri" w:hAnsi="Calibri" w:cs="Times New Roman"/>
          <w:sz w:val="20"/>
          <w:szCs w:val="20"/>
        </w:rPr>
        <w:t xml:space="preserve">, under the </w:t>
      </w:r>
      <w:r w:rsidR="00A97129" w:rsidRPr="009E1EF1">
        <w:rPr>
          <w:rFonts w:ascii="Calibri" w:hAnsi="Calibri" w:cs="Times New Roman"/>
          <w:sz w:val="20"/>
          <w:szCs w:val="20"/>
        </w:rPr>
        <w:t>Paddy Power</w:t>
      </w:r>
      <w:r w:rsidR="00134B4F" w:rsidRPr="009E1EF1">
        <w:rPr>
          <w:rFonts w:ascii="Calibri" w:hAnsi="Calibri" w:cs="Times New Roman"/>
          <w:sz w:val="20"/>
          <w:szCs w:val="20"/>
        </w:rPr>
        <w:t>,</w:t>
      </w:r>
      <w:r w:rsidR="00A97129" w:rsidRPr="009E1EF1">
        <w:rPr>
          <w:rFonts w:ascii="Calibri" w:hAnsi="Calibri" w:cs="Times New Roman"/>
          <w:sz w:val="20"/>
          <w:szCs w:val="20"/>
        </w:rPr>
        <w:t xml:space="preserve"> Betfair</w:t>
      </w:r>
      <w:r w:rsidR="00134B4F" w:rsidRPr="009E1EF1">
        <w:rPr>
          <w:rFonts w:ascii="Calibri" w:hAnsi="Calibri" w:cs="Times New Roman"/>
          <w:sz w:val="20"/>
          <w:szCs w:val="20"/>
        </w:rPr>
        <w:t xml:space="preserve"> and Adjarabet</w:t>
      </w:r>
      <w:r w:rsidR="00186896" w:rsidRPr="009E1EF1">
        <w:rPr>
          <w:rFonts w:ascii="Calibri" w:hAnsi="Calibri" w:cs="Times New Roman"/>
          <w:sz w:val="20"/>
          <w:szCs w:val="20"/>
        </w:rPr>
        <w:t xml:space="preserve"> brands; </w:t>
      </w:r>
      <w:r w:rsidR="004827A9" w:rsidRPr="009E1EF1">
        <w:rPr>
          <w:rFonts w:ascii="Calibri" w:hAnsi="Calibri" w:cs="Times New Roman"/>
          <w:sz w:val="20"/>
          <w:szCs w:val="20"/>
        </w:rPr>
        <w:t>(ii) PokerStars which include</w:t>
      </w:r>
      <w:r w:rsidR="00F5465F">
        <w:rPr>
          <w:rFonts w:ascii="Calibri" w:hAnsi="Calibri" w:cs="Times New Roman"/>
          <w:sz w:val="20"/>
          <w:szCs w:val="20"/>
        </w:rPr>
        <w:t>d</w:t>
      </w:r>
      <w:r w:rsidR="004827A9" w:rsidRPr="009E1EF1">
        <w:rPr>
          <w:rFonts w:ascii="Calibri" w:hAnsi="Calibri" w:cs="Times New Roman"/>
          <w:sz w:val="20"/>
          <w:szCs w:val="20"/>
        </w:rPr>
        <w:t xml:space="preserve"> online poker, gaming and betting product offerings </w:t>
      </w:r>
      <w:r w:rsidR="00186896" w:rsidRPr="009E1EF1">
        <w:rPr>
          <w:rFonts w:ascii="Calibri" w:hAnsi="Calibri" w:cs="Times New Roman"/>
          <w:sz w:val="20"/>
          <w:szCs w:val="20"/>
        </w:rPr>
        <w:t>under the Pokerstars, BetStars and Full Tilt brands; (iii) Sky Betting and Gaming</w:t>
      </w:r>
      <w:r w:rsidR="00663A45">
        <w:rPr>
          <w:rFonts w:ascii="Calibri" w:hAnsi="Calibri" w:cs="Times New Roman"/>
          <w:sz w:val="20"/>
          <w:szCs w:val="20"/>
        </w:rPr>
        <w:t xml:space="preserve"> which include</w:t>
      </w:r>
      <w:r w:rsidR="00F5465F">
        <w:rPr>
          <w:rFonts w:ascii="Calibri" w:hAnsi="Calibri" w:cs="Times New Roman"/>
          <w:sz w:val="20"/>
          <w:szCs w:val="20"/>
        </w:rPr>
        <w:t>d</w:t>
      </w:r>
      <w:r w:rsidR="00663A45">
        <w:rPr>
          <w:rFonts w:ascii="Calibri" w:hAnsi="Calibri" w:cs="Times New Roman"/>
          <w:sz w:val="20"/>
          <w:szCs w:val="20"/>
        </w:rPr>
        <w:t xml:space="preserve"> betting and gaming product offering</w:t>
      </w:r>
      <w:r w:rsidR="00186896" w:rsidRPr="009E1EF1">
        <w:rPr>
          <w:rFonts w:ascii="Calibri" w:hAnsi="Calibri" w:cs="Times New Roman"/>
          <w:sz w:val="20"/>
          <w:szCs w:val="20"/>
        </w:rPr>
        <w:t xml:space="preserve">  </w:t>
      </w:r>
      <w:r w:rsidR="00A97129" w:rsidRPr="009E1EF1">
        <w:rPr>
          <w:rFonts w:ascii="Calibri" w:hAnsi="Calibri" w:cs="Times New Roman"/>
          <w:sz w:val="20"/>
          <w:szCs w:val="20"/>
        </w:rPr>
        <w:t>(i</w:t>
      </w:r>
      <w:r w:rsidR="00186896" w:rsidRPr="009E1EF1">
        <w:rPr>
          <w:rFonts w:ascii="Calibri" w:hAnsi="Calibri" w:cs="Times New Roman"/>
          <w:sz w:val="20"/>
          <w:szCs w:val="20"/>
        </w:rPr>
        <w:t>v</w:t>
      </w:r>
      <w:r w:rsidR="00A97129" w:rsidRPr="009E1EF1">
        <w:rPr>
          <w:rFonts w:ascii="Calibri" w:hAnsi="Calibri" w:cs="Times New Roman"/>
          <w:sz w:val="20"/>
          <w:szCs w:val="20"/>
        </w:rPr>
        <w:t xml:space="preserve">) Australia, consisting of Sportsbet, the market leader in the fast-growing Australian </w:t>
      </w:r>
      <w:r w:rsidR="00594321" w:rsidRPr="009E1EF1">
        <w:rPr>
          <w:rFonts w:ascii="Calibri" w:hAnsi="Calibri" w:cs="Times New Roman"/>
          <w:sz w:val="20"/>
          <w:szCs w:val="20"/>
        </w:rPr>
        <w:t xml:space="preserve">online betting market; </w:t>
      </w:r>
      <w:r w:rsidR="00186896" w:rsidRPr="009E1EF1">
        <w:rPr>
          <w:rFonts w:ascii="Calibri" w:hAnsi="Calibri" w:cs="Times New Roman"/>
          <w:sz w:val="20"/>
          <w:szCs w:val="20"/>
        </w:rPr>
        <w:t xml:space="preserve">and </w:t>
      </w:r>
      <w:r w:rsidR="00594321" w:rsidRPr="009E1EF1">
        <w:rPr>
          <w:rFonts w:ascii="Calibri" w:hAnsi="Calibri" w:cs="Times New Roman"/>
          <w:sz w:val="20"/>
          <w:szCs w:val="20"/>
        </w:rPr>
        <w:t>(</w:t>
      </w:r>
      <w:r w:rsidR="00186896" w:rsidRPr="009E1EF1">
        <w:rPr>
          <w:rFonts w:ascii="Calibri" w:hAnsi="Calibri" w:cs="Times New Roman"/>
          <w:sz w:val="20"/>
          <w:szCs w:val="20"/>
        </w:rPr>
        <w:t>v</w:t>
      </w:r>
      <w:r w:rsidR="00594321" w:rsidRPr="009E1EF1">
        <w:rPr>
          <w:rFonts w:ascii="Calibri" w:hAnsi="Calibri" w:cs="Times New Roman"/>
          <w:sz w:val="20"/>
          <w:szCs w:val="20"/>
        </w:rPr>
        <w:t xml:space="preserve">) </w:t>
      </w:r>
      <w:r w:rsidR="00186896" w:rsidRPr="009E1EF1">
        <w:rPr>
          <w:rFonts w:ascii="Calibri" w:hAnsi="Calibri" w:cs="Times New Roman"/>
          <w:sz w:val="20"/>
          <w:szCs w:val="20"/>
        </w:rPr>
        <w:t>the US</w:t>
      </w:r>
      <w:r w:rsidR="00594321" w:rsidRPr="009E1EF1">
        <w:rPr>
          <w:rFonts w:ascii="Calibri" w:hAnsi="Calibri" w:cs="Times New Roman"/>
          <w:sz w:val="20"/>
          <w:szCs w:val="20"/>
        </w:rPr>
        <w:t xml:space="preserve">, </w:t>
      </w:r>
      <w:r w:rsidR="00C21A87" w:rsidRPr="009E1EF1">
        <w:rPr>
          <w:rFonts w:ascii="Calibri" w:hAnsi="Calibri" w:cs="Times New Roman"/>
          <w:sz w:val="20"/>
          <w:szCs w:val="20"/>
        </w:rPr>
        <w:t xml:space="preserve">consisting of </w:t>
      </w:r>
      <w:r w:rsidR="007B6D72" w:rsidRPr="009E1EF1">
        <w:rPr>
          <w:rFonts w:ascii="Calibri" w:hAnsi="Calibri" w:cs="Times New Roman"/>
          <w:sz w:val="20"/>
          <w:szCs w:val="20"/>
        </w:rPr>
        <w:t>FanDuel</w:t>
      </w:r>
      <w:r w:rsidR="00C21A87" w:rsidRPr="009E1EF1">
        <w:rPr>
          <w:rFonts w:ascii="Calibri" w:hAnsi="Calibri" w:cs="Times New Roman"/>
          <w:sz w:val="20"/>
          <w:szCs w:val="20"/>
        </w:rPr>
        <w:t xml:space="preserve">, </w:t>
      </w:r>
      <w:r w:rsidR="00933710" w:rsidRPr="009E1EF1">
        <w:rPr>
          <w:rFonts w:ascii="Calibri" w:hAnsi="Calibri" w:cs="Times New Roman"/>
          <w:sz w:val="20"/>
          <w:szCs w:val="20"/>
        </w:rPr>
        <w:t>F</w:t>
      </w:r>
      <w:r w:rsidR="00933710">
        <w:rPr>
          <w:rFonts w:ascii="Calibri" w:hAnsi="Calibri" w:cs="Times New Roman"/>
          <w:sz w:val="20"/>
          <w:szCs w:val="20"/>
        </w:rPr>
        <w:t xml:space="preserve">OX </w:t>
      </w:r>
      <w:r w:rsidR="00933710" w:rsidRPr="009E1EF1">
        <w:rPr>
          <w:rFonts w:ascii="Calibri" w:hAnsi="Calibri" w:cs="Times New Roman"/>
          <w:sz w:val="20"/>
          <w:szCs w:val="20"/>
        </w:rPr>
        <w:t>Bet</w:t>
      </w:r>
      <w:r w:rsidR="00B61F5B">
        <w:rPr>
          <w:rFonts w:ascii="Calibri" w:hAnsi="Calibri" w:cs="Times New Roman"/>
          <w:sz w:val="20"/>
          <w:szCs w:val="20"/>
        </w:rPr>
        <w:t>,</w:t>
      </w:r>
      <w:r w:rsidR="00C21A87" w:rsidRPr="009E1EF1">
        <w:rPr>
          <w:rFonts w:ascii="Calibri" w:hAnsi="Calibri" w:cs="Times New Roman"/>
          <w:sz w:val="20"/>
          <w:szCs w:val="20"/>
        </w:rPr>
        <w:t xml:space="preserve"> </w:t>
      </w:r>
      <w:r w:rsidR="00D213B7" w:rsidRPr="009E1EF1">
        <w:rPr>
          <w:rFonts w:ascii="Calibri" w:hAnsi="Calibri" w:cs="Times New Roman"/>
          <w:sz w:val="20"/>
          <w:szCs w:val="20"/>
        </w:rPr>
        <w:t>TVG</w:t>
      </w:r>
      <w:r w:rsidR="000F04A4">
        <w:rPr>
          <w:rFonts w:ascii="Calibri" w:hAnsi="Calibri" w:cs="Times New Roman"/>
          <w:sz w:val="20"/>
          <w:szCs w:val="20"/>
        </w:rPr>
        <w:t xml:space="preserve"> and</w:t>
      </w:r>
      <w:r w:rsidR="00D213B7" w:rsidRPr="009E1EF1">
        <w:rPr>
          <w:rFonts w:ascii="Calibri" w:hAnsi="Calibri" w:cs="Times New Roman"/>
          <w:sz w:val="20"/>
          <w:szCs w:val="20"/>
        </w:rPr>
        <w:t xml:space="preserve"> Betfair online Casino</w:t>
      </w:r>
      <w:r w:rsidR="000F04A4">
        <w:rPr>
          <w:rFonts w:ascii="Calibri" w:hAnsi="Calibri" w:cs="Times New Roman"/>
          <w:sz w:val="20"/>
          <w:szCs w:val="20"/>
        </w:rPr>
        <w:t>.</w:t>
      </w:r>
    </w:p>
    <w:p w14:paraId="115A4DFC" w14:textId="77777777" w:rsidR="0042529A" w:rsidRPr="009E1EF1" w:rsidRDefault="0042529A" w:rsidP="00824ABE">
      <w:pPr>
        <w:pStyle w:val="BodyText"/>
        <w:rPr>
          <w:rFonts w:ascii="Calibri" w:hAnsi="Calibri" w:cs="Times New Roman"/>
          <w:sz w:val="20"/>
          <w:szCs w:val="20"/>
        </w:rPr>
      </w:pPr>
    </w:p>
    <w:p w14:paraId="506E87ED" w14:textId="016C1146" w:rsidR="00F5342E" w:rsidRPr="00A22AD9" w:rsidRDefault="00F5342E" w:rsidP="00334B25">
      <w:pPr>
        <w:pStyle w:val="BodyText"/>
        <w:rPr>
          <w:rFonts w:ascii="Calibri" w:hAnsi="Calibri" w:cs="Times New Roman"/>
          <w:sz w:val="20"/>
          <w:szCs w:val="20"/>
          <w:lang w:val="en-IE"/>
        </w:rPr>
      </w:pPr>
      <w:r w:rsidRPr="00A22AD9">
        <w:rPr>
          <w:rFonts w:ascii="Calibri" w:hAnsi="Calibri"/>
          <w:sz w:val="20"/>
          <w:szCs w:val="20"/>
          <w:lang w:val="en-IE"/>
        </w:rPr>
        <w:t xml:space="preserve">During the year, the Company completed </w:t>
      </w:r>
      <w:r w:rsidRPr="00A22AD9">
        <w:rPr>
          <w:rFonts w:ascii="Calibri" w:hAnsi="Calibri"/>
          <w:sz w:val="20"/>
          <w:szCs w:val="20"/>
        </w:rPr>
        <w:t xml:space="preserve">an all share Combination with </w:t>
      </w:r>
      <w:r w:rsidR="00F5465F">
        <w:rPr>
          <w:rFonts w:ascii="Calibri" w:hAnsi="Calibri"/>
          <w:sz w:val="20"/>
          <w:szCs w:val="20"/>
        </w:rPr>
        <w:t>TSG</w:t>
      </w:r>
      <w:r w:rsidRPr="00A22AD9">
        <w:rPr>
          <w:rFonts w:ascii="Calibri" w:hAnsi="Calibri"/>
          <w:sz w:val="20"/>
          <w:szCs w:val="20"/>
        </w:rPr>
        <w:t xml:space="preserve"> (the “Combination”)</w:t>
      </w:r>
      <w:r w:rsidR="006573E0" w:rsidRPr="00A22AD9">
        <w:rPr>
          <w:rFonts w:ascii="Calibri" w:hAnsi="Calibri"/>
          <w:sz w:val="20"/>
          <w:szCs w:val="20"/>
        </w:rPr>
        <w:t xml:space="preserve"> through an acquisition of all of the issued and outstanding share capital of TSG by the Company. TSG is a provider of technology- based product offering in the global gaming and interactive entertainment industries, with millions of registered customers globally and a leader in online and mobile betting, poker and gaming-related offerings.</w:t>
      </w:r>
      <w:r w:rsidR="002525B8" w:rsidRPr="00A22AD9">
        <w:rPr>
          <w:rFonts w:ascii="Calibri" w:hAnsi="Calibri"/>
          <w:sz w:val="20"/>
          <w:szCs w:val="20"/>
        </w:rPr>
        <w:t xml:space="preserve"> </w:t>
      </w:r>
      <w:r w:rsidR="006573E0" w:rsidRPr="00A22AD9">
        <w:rPr>
          <w:rFonts w:ascii="Calibri" w:hAnsi="Calibri"/>
          <w:sz w:val="20"/>
          <w:szCs w:val="20"/>
        </w:rPr>
        <w:t>TSG owns or licenses gaming and related consumer businesses and brands, including PokerStars, PokerStars Casino, BetStars, Full Tilt, FOX Bet, Sky Bet, Sky Vegas, Sky Casino, Sky Bingo, Sky Poker and Oddscheckers.</w:t>
      </w:r>
      <w:r w:rsidRPr="00A22AD9">
        <w:rPr>
          <w:rFonts w:ascii="Calibri" w:hAnsi="Calibri"/>
          <w:sz w:val="20"/>
          <w:szCs w:val="20"/>
        </w:rPr>
        <w:t xml:space="preserve"> The results of </w:t>
      </w:r>
      <w:r w:rsidR="00F5465F">
        <w:rPr>
          <w:rFonts w:ascii="Calibri" w:hAnsi="Calibri"/>
          <w:sz w:val="20"/>
          <w:szCs w:val="20"/>
        </w:rPr>
        <w:t>TSG</w:t>
      </w:r>
      <w:r w:rsidRPr="00A22AD9">
        <w:rPr>
          <w:rFonts w:ascii="Calibri" w:hAnsi="Calibri"/>
          <w:sz w:val="20"/>
          <w:szCs w:val="20"/>
        </w:rPr>
        <w:t xml:space="preserve"> prior to completion of the Combination are not included in these consolidated financial statements.</w:t>
      </w:r>
      <w:r w:rsidR="00186896" w:rsidRPr="00A22AD9">
        <w:rPr>
          <w:rFonts w:ascii="Calibri" w:hAnsi="Calibri"/>
          <w:sz w:val="20"/>
          <w:szCs w:val="20"/>
        </w:rPr>
        <w:t xml:space="preserve"> </w:t>
      </w:r>
      <w:r w:rsidR="006573E0" w:rsidRPr="00A22AD9">
        <w:rPr>
          <w:rFonts w:ascii="Calibri" w:hAnsi="Calibri"/>
          <w:sz w:val="20"/>
          <w:szCs w:val="20"/>
        </w:rPr>
        <w:t xml:space="preserve"> </w:t>
      </w:r>
      <w:r w:rsidR="004D4ED1">
        <w:rPr>
          <w:rFonts w:ascii="Calibri" w:hAnsi="Calibri"/>
          <w:sz w:val="20"/>
          <w:szCs w:val="20"/>
        </w:rPr>
        <w:t>S</w:t>
      </w:r>
      <w:r w:rsidR="006573E0" w:rsidRPr="00A22AD9">
        <w:rPr>
          <w:rFonts w:ascii="Calibri" w:hAnsi="Calibri"/>
          <w:sz w:val="20"/>
          <w:szCs w:val="20"/>
        </w:rPr>
        <w:t xml:space="preserve">ee </w:t>
      </w:r>
      <w:r w:rsidR="006573E0" w:rsidRPr="00DB744C">
        <w:rPr>
          <w:rFonts w:ascii="Calibri" w:hAnsi="Calibri"/>
          <w:sz w:val="20"/>
          <w:szCs w:val="20"/>
        </w:rPr>
        <w:t xml:space="preserve">Note </w:t>
      </w:r>
      <w:r w:rsidR="00815F61" w:rsidRPr="00471E75">
        <w:rPr>
          <w:rFonts w:ascii="Calibri" w:hAnsi="Calibri"/>
          <w:sz w:val="20"/>
          <w:szCs w:val="20"/>
        </w:rPr>
        <w:t>1</w:t>
      </w:r>
      <w:r w:rsidR="00220040">
        <w:rPr>
          <w:rFonts w:ascii="Calibri" w:hAnsi="Calibri"/>
          <w:sz w:val="20"/>
          <w:szCs w:val="20"/>
        </w:rPr>
        <w:t>1</w:t>
      </w:r>
      <w:r w:rsidR="00815F61" w:rsidRPr="00DB744C">
        <w:rPr>
          <w:rFonts w:ascii="Calibri" w:hAnsi="Calibri"/>
          <w:sz w:val="20"/>
          <w:szCs w:val="20"/>
        </w:rPr>
        <w:t xml:space="preserve"> </w:t>
      </w:r>
      <w:r w:rsidR="006573E0" w:rsidRPr="00A22AD9">
        <w:rPr>
          <w:rFonts w:ascii="Calibri" w:hAnsi="Calibri"/>
          <w:sz w:val="20"/>
          <w:szCs w:val="20"/>
        </w:rPr>
        <w:t>for further information on the Combination.</w:t>
      </w:r>
    </w:p>
    <w:p w14:paraId="3B615E99" w14:textId="77777777" w:rsidR="00F5342E" w:rsidRPr="00B845F4" w:rsidRDefault="00F5342E" w:rsidP="00824ABE">
      <w:pPr>
        <w:pStyle w:val="BodyText"/>
        <w:rPr>
          <w:rFonts w:ascii="Calibri" w:hAnsi="Calibri" w:cs="Times New Roman"/>
          <w:sz w:val="20"/>
          <w:szCs w:val="20"/>
          <w:highlight w:val="yellow"/>
          <w:lang w:val="en-IE"/>
        </w:rPr>
      </w:pPr>
    </w:p>
    <w:p w14:paraId="35EBEACE" w14:textId="29DF6194" w:rsidR="00D62644" w:rsidRPr="009E1EF1" w:rsidRDefault="00D62644" w:rsidP="00824ABE">
      <w:pPr>
        <w:pStyle w:val="BodyText"/>
        <w:rPr>
          <w:rFonts w:ascii="Calibri" w:hAnsi="Calibri" w:cs="Times New Roman"/>
          <w:sz w:val="20"/>
          <w:szCs w:val="20"/>
          <w:lang w:val="en-IE"/>
        </w:rPr>
      </w:pPr>
      <w:r w:rsidRPr="00824ABE">
        <w:rPr>
          <w:rFonts w:ascii="Calibri" w:hAnsi="Calibri" w:cs="Times New Roman"/>
          <w:sz w:val="20"/>
          <w:szCs w:val="20"/>
          <w:lang w:val="en-IE"/>
        </w:rPr>
        <w:t xml:space="preserve">On </w:t>
      </w:r>
      <w:r w:rsidR="004058BF" w:rsidRPr="00824ABE">
        <w:rPr>
          <w:rFonts w:ascii="Calibri" w:hAnsi="Calibri" w:cs="Times New Roman"/>
          <w:sz w:val="20"/>
          <w:szCs w:val="20"/>
          <w:lang w:val="en-IE"/>
        </w:rPr>
        <w:t xml:space="preserve">30 </w:t>
      </w:r>
      <w:r w:rsidRPr="00824ABE">
        <w:rPr>
          <w:rFonts w:ascii="Calibri" w:hAnsi="Calibri" w:cs="Times New Roman"/>
          <w:sz w:val="20"/>
          <w:szCs w:val="20"/>
          <w:lang w:val="en-IE"/>
        </w:rPr>
        <w:t>December 2020, the Group completed the acquisition of an additional 37.2% of its 57.8% owned subsidiary Fan</w:t>
      </w:r>
      <w:r w:rsidR="00AE0CA0" w:rsidRPr="00824ABE">
        <w:rPr>
          <w:rFonts w:ascii="Calibri" w:hAnsi="Calibri" w:cs="Times New Roman"/>
          <w:sz w:val="20"/>
          <w:szCs w:val="20"/>
          <w:lang w:val="en-IE"/>
        </w:rPr>
        <w:t>D</w:t>
      </w:r>
      <w:r w:rsidRPr="00824ABE">
        <w:rPr>
          <w:rFonts w:ascii="Calibri" w:hAnsi="Calibri" w:cs="Times New Roman"/>
          <w:sz w:val="20"/>
          <w:szCs w:val="20"/>
          <w:lang w:val="en-IE"/>
        </w:rPr>
        <w:t>uel, bringing the Group’s holding in Fan</w:t>
      </w:r>
      <w:r w:rsidR="009431C8" w:rsidRPr="00824ABE">
        <w:rPr>
          <w:rFonts w:ascii="Calibri" w:hAnsi="Calibri" w:cs="Times New Roman"/>
          <w:sz w:val="20"/>
          <w:szCs w:val="20"/>
          <w:lang w:val="en-IE"/>
        </w:rPr>
        <w:t>D</w:t>
      </w:r>
      <w:r w:rsidRPr="00824ABE">
        <w:rPr>
          <w:rFonts w:ascii="Calibri" w:hAnsi="Calibri" w:cs="Times New Roman"/>
          <w:sz w:val="20"/>
          <w:szCs w:val="20"/>
          <w:lang w:val="en-IE"/>
        </w:rPr>
        <w:t xml:space="preserve">uel to 95%. </w:t>
      </w:r>
      <w:r w:rsidRPr="00824ABE">
        <w:rPr>
          <w:rFonts w:ascii="Calibri" w:hAnsi="Calibri" w:cs="Calibri"/>
          <w:bCs/>
          <w:sz w:val="20"/>
          <w:lang w:val="en-IE"/>
        </w:rPr>
        <w:t>Fan</w:t>
      </w:r>
      <w:r w:rsidR="00AE0CA0" w:rsidRPr="00824ABE">
        <w:rPr>
          <w:rFonts w:ascii="Calibri" w:hAnsi="Calibri" w:cs="Calibri"/>
          <w:bCs/>
          <w:sz w:val="20"/>
          <w:lang w:val="en-IE"/>
        </w:rPr>
        <w:t>D</w:t>
      </w:r>
      <w:r w:rsidRPr="00824ABE">
        <w:rPr>
          <w:rFonts w:ascii="Calibri" w:hAnsi="Calibri" w:cs="Calibri"/>
          <w:bCs/>
          <w:sz w:val="20"/>
          <w:lang w:val="en-IE"/>
        </w:rPr>
        <w:t>uel’s results and financial position had been previously consolidated into the Group</w:t>
      </w:r>
      <w:r w:rsidRPr="00824ABE">
        <w:rPr>
          <w:rFonts w:ascii="Calibri" w:hAnsi="Calibri" w:cs="Times New Roman"/>
          <w:sz w:val="20"/>
          <w:szCs w:val="20"/>
          <w:lang w:val="en-IE"/>
        </w:rPr>
        <w:t>. See Note 1</w:t>
      </w:r>
      <w:r w:rsidR="00220040">
        <w:rPr>
          <w:rFonts w:ascii="Calibri" w:hAnsi="Calibri" w:cs="Times New Roman"/>
          <w:sz w:val="20"/>
          <w:szCs w:val="20"/>
          <w:lang w:val="en-IE"/>
        </w:rPr>
        <w:t>1</w:t>
      </w:r>
      <w:r w:rsidRPr="00824ABE">
        <w:rPr>
          <w:rFonts w:ascii="Calibri" w:hAnsi="Calibri" w:cs="Times New Roman"/>
          <w:sz w:val="20"/>
          <w:szCs w:val="20"/>
          <w:lang w:val="en-IE"/>
        </w:rPr>
        <w:t xml:space="preserve"> for further detail.</w:t>
      </w:r>
    </w:p>
    <w:p w14:paraId="4872D2AE" w14:textId="78094A87" w:rsidR="00D62644" w:rsidRDefault="00D62644" w:rsidP="00824ABE">
      <w:pPr>
        <w:pStyle w:val="BodyText"/>
        <w:rPr>
          <w:rFonts w:ascii="Calibri" w:hAnsi="Calibri" w:cs="Times New Roman"/>
          <w:sz w:val="20"/>
          <w:szCs w:val="20"/>
          <w:lang w:val="en-IE"/>
        </w:rPr>
      </w:pPr>
    </w:p>
    <w:p w14:paraId="0FBC8C4F" w14:textId="1DDF1C7F" w:rsidR="0042529A" w:rsidRPr="009E1EF1" w:rsidRDefault="0042529A" w:rsidP="00824ABE">
      <w:pPr>
        <w:pStyle w:val="BodyText"/>
        <w:rPr>
          <w:rFonts w:ascii="Calibri" w:hAnsi="Calibri" w:cs="Times New Roman"/>
          <w:sz w:val="20"/>
          <w:szCs w:val="20"/>
        </w:rPr>
      </w:pPr>
      <w:r w:rsidRPr="009E1EF1">
        <w:rPr>
          <w:rFonts w:ascii="Calibri" w:hAnsi="Calibri" w:cs="Times New Roman"/>
          <w:sz w:val="20"/>
          <w:szCs w:val="20"/>
        </w:rPr>
        <w:t xml:space="preserve">The Company is a public limited company incorporated and domiciled in the Republic of Ireland and has its primary listing on the </w:t>
      </w:r>
      <w:r w:rsidR="009B5A8D" w:rsidRPr="009E1EF1">
        <w:rPr>
          <w:rFonts w:ascii="Calibri" w:hAnsi="Calibri" w:cs="Times New Roman"/>
          <w:sz w:val="20"/>
          <w:szCs w:val="20"/>
        </w:rPr>
        <w:t>London</w:t>
      </w:r>
      <w:r w:rsidRPr="009E1EF1">
        <w:rPr>
          <w:rFonts w:ascii="Calibri" w:hAnsi="Calibri" w:cs="Times New Roman"/>
          <w:sz w:val="20"/>
          <w:szCs w:val="20"/>
        </w:rPr>
        <w:t xml:space="preserve"> Stock Exchange</w:t>
      </w:r>
      <w:r w:rsidR="002F70AD" w:rsidRPr="009E1EF1">
        <w:rPr>
          <w:rFonts w:ascii="Calibri" w:hAnsi="Calibri" w:cs="Times New Roman"/>
          <w:sz w:val="20"/>
          <w:szCs w:val="20"/>
        </w:rPr>
        <w:t xml:space="preserve"> </w:t>
      </w:r>
      <w:r w:rsidR="00A22C62">
        <w:rPr>
          <w:rFonts w:ascii="Calibri" w:hAnsi="Calibri" w:cs="Times New Roman"/>
          <w:sz w:val="20"/>
          <w:szCs w:val="20"/>
        </w:rPr>
        <w:t xml:space="preserve">under the symbol FLTR </w:t>
      </w:r>
      <w:r w:rsidR="002F70AD" w:rsidRPr="009E1EF1">
        <w:rPr>
          <w:rFonts w:ascii="Calibri" w:hAnsi="Calibri" w:cs="Times New Roman"/>
          <w:sz w:val="20"/>
          <w:szCs w:val="20"/>
        </w:rPr>
        <w:t>and a secondary listing on the Irish Stock Exchange</w:t>
      </w:r>
      <w:r w:rsidR="00A22C62">
        <w:rPr>
          <w:rFonts w:ascii="Calibri" w:hAnsi="Calibri" w:cs="Times New Roman"/>
          <w:sz w:val="20"/>
          <w:szCs w:val="20"/>
        </w:rPr>
        <w:t xml:space="preserve"> under the symbol FLTR.IR</w:t>
      </w:r>
      <w:r w:rsidRPr="009E1EF1">
        <w:rPr>
          <w:rFonts w:ascii="Calibri" w:hAnsi="Calibri" w:cs="Times New Roman"/>
          <w:sz w:val="20"/>
          <w:szCs w:val="20"/>
        </w:rPr>
        <w:t xml:space="preserve">. </w:t>
      </w:r>
      <w:r w:rsidR="009819D4" w:rsidRPr="009E1EF1">
        <w:rPr>
          <w:rFonts w:ascii="Calibri" w:hAnsi="Calibri" w:cs="Times New Roman"/>
          <w:sz w:val="20"/>
          <w:szCs w:val="20"/>
        </w:rPr>
        <w:t xml:space="preserve"> </w:t>
      </w:r>
    </w:p>
    <w:p w14:paraId="4F5F71B7" w14:textId="7BD61BEF" w:rsidR="0042529A" w:rsidRPr="00907FFA" w:rsidRDefault="0042529A" w:rsidP="00824ABE">
      <w:pPr>
        <w:pStyle w:val="BodyText"/>
        <w:rPr>
          <w:rFonts w:ascii="Calibri" w:hAnsi="Calibri" w:cs="Times New Roman"/>
          <w:sz w:val="12"/>
          <w:szCs w:val="12"/>
        </w:rPr>
      </w:pPr>
    </w:p>
    <w:p w14:paraId="458A29F8" w14:textId="07515DDD" w:rsidR="009632BB" w:rsidRDefault="009632BB" w:rsidP="009632BB">
      <w:pPr>
        <w:pStyle w:val="BodyText"/>
        <w:jc w:val="left"/>
        <w:rPr>
          <w:rFonts w:asciiTheme="minorHAnsi" w:hAnsiTheme="minorHAnsi" w:cs="Times New Roman"/>
          <w:sz w:val="20"/>
          <w:szCs w:val="20"/>
        </w:rPr>
      </w:pPr>
      <w:r>
        <w:rPr>
          <w:rFonts w:asciiTheme="minorHAnsi" w:hAnsiTheme="minorHAnsi" w:cs="Times New Roman"/>
          <w:sz w:val="20"/>
          <w:szCs w:val="20"/>
        </w:rPr>
        <w:t>The financial information presented herein does not comprise full statutory financial statements and therefore does not include all of the information required for full annual financial statements. Full statutory financial statements for the year ended 31 December 2020, prepared in accordance with International Financial Reporting Standards (“IFRSs”) as adopted by the European Union (“EU”) together with an unqualified audit report thereon under Section 391 of the Companies Act 2014, will be annexed to the annual return and filed with the Registrar of Companies.</w:t>
      </w:r>
    </w:p>
    <w:p w14:paraId="7507C129" w14:textId="77777777" w:rsidR="009632BB" w:rsidRPr="009E1EF1" w:rsidRDefault="009632BB" w:rsidP="00824ABE">
      <w:pPr>
        <w:pStyle w:val="BodyText"/>
        <w:rPr>
          <w:rFonts w:ascii="Calibri" w:hAnsi="Calibri" w:cs="Times New Roman"/>
          <w:sz w:val="20"/>
          <w:szCs w:val="20"/>
        </w:rPr>
      </w:pPr>
    </w:p>
    <w:p w14:paraId="1B9A4A1B" w14:textId="09859159" w:rsidR="0042529A" w:rsidRPr="009E1EF1" w:rsidRDefault="0042529A" w:rsidP="00824ABE">
      <w:pPr>
        <w:pStyle w:val="BodyText"/>
        <w:rPr>
          <w:rFonts w:ascii="Calibri" w:hAnsi="Calibri" w:cs="Times New Roman"/>
          <w:sz w:val="20"/>
          <w:szCs w:val="20"/>
        </w:rPr>
      </w:pPr>
      <w:r w:rsidRPr="009E1EF1">
        <w:rPr>
          <w:rFonts w:ascii="Calibri" w:hAnsi="Calibri" w:cs="Times New Roman"/>
          <w:sz w:val="20"/>
          <w:szCs w:val="20"/>
        </w:rPr>
        <w:t>The consolidated financial statements of th</w:t>
      </w:r>
      <w:r w:rsidR="00415A91" w:rsidRPr="009E1EF1">
        <w:rPr>
          <w:rFonts w:ascii="Calibri" w:hAnsi="Calibri" w:cs="Times New Roman"/>
          <w:sz w:val="20"/>
          <w:szCs w:val="20"/>
        </w:rPr>
        <w:t>e</w:t>
      </w:r>
      <w:r w:rsidRPr="009E1EF1">
        <w:rPr>
          <w:rFonts w:ascii="Calibri" w:hAnsi="Calibri" w:cs="Times New Roman"/>
          <w:sz w:val="20"/>
          <w:szCs w:val="20"/>
        </w:rPr>
        <w:t xml:space="preserve"> Group for the </w:t>
      </w:r>
      <w:r w:rsidR="00F71101" w:rsidRPr="009E1EF1">
        <w:rPr>
          <w:rFonts w:ascii="Calibri" w:hAnsi="Calibri" w:cs="Times New Roman"/>
          <w:sz w:val="20"/>
          <w:szCs w:val="20"/>
        </w:rPr>
        <w:t>y</w:t>
      </w:r>
      <w:r w:rsidR="0097157B" w:rsidRPr="009E1EF1">
        <w:rPr>
          <w:rFonts w:ascii="Calibri" w:hAnsi="Calibri" w:cs="Times New Roman"/>
          <w:sz w:val="20"/>
          <w:szCs w:val="20"/>
        </w:rPr>
        <w:t>ear ended 3</w:t>
      </w:r>
      <w:r w:rsidR="00CE583D" w:rsidRPr="009E1EF1">
        <w:rPr>
          <w:rFonts w:ascii="Calibri" w:hAnsi="Calibri" w:cs="Times New Roman"/>
          <w:sz w:val="20"/>
          <w:szCs w:val="20"/>
        </w:rPr>
        <w:t xml:space="preserve">1 December </w:t>
      </w:r>
      <w:r w:rsidR="000B78CB" w:rsidRPr="009E1EF1">
        <w:rPr>
          <w:rFonts w:ascii="Calibri" w:hAnsi="Calibri" w:cs="Times New Roman"/>
          <w:sz w:val="20"/>
          <w:szCs w:val="20"/>
        </w:rPr>
        <w:t xml:space="preserve">2020 </w:t>
      </w:r>
      <w:r w:rsidRPr="009E1EF1">
        <w:rPr>
          <w:rFonts w:ascii="Calibri" w:hAnsi="Calibri" w:cs="Times New Roman"/>
          <w:sz w:val="20"/>
          <w:szCs w:val="20"/>
        </w:rPr>
        <w:t xml:space="preserve">comprise the financial statements of the Company and its subsidiary undertakings and were </w:t>
      </w:r>
      <w:r w:rsidR="002F70AD" w:rsidRPr="009E1EF1">
        <w:rPr>
          <w:rFonts w:ascii="Calibri" w:hAnsi="Calibri" w:cs="Times New Roman"/>
          <w:sz w:val="20"/>
          <w:szCs w:val="20"/>
        </w:rPr>
        <w:t xml:space="preserve">approved </w:t>
      </w:r>
      <w:r w:rsidRPr="009E1EF1">
        <w:rPr>
          <w:rFonts w:ascii="Calibri" w:hAnsi="Calibri" w:cs="Times New Roman"/>
          <w:sz w:val="20"/>
          <w:szCs w:val="20"/>
        </w:rPr>
        <w:t xml:space="preserve">for issue by the Board of Directors on </w:t>
      </w:r>
      <w:r w:rsidR="00DB744C">
        <w:rPr>
          <w:rFonts w:ascii="Calibri" w:hAnsi="Calibri" w:cs="Times New Roman"/>
          <w:sz w:val="20"/>
          <w:szCs w:val="20"/>
        </w:rPr>
        <w:t>1</w:t>
      </w:r>
      <w:r w:rsidR="00DB744C" w:rsidRPr="009E1EF1">
        <w:rPr>
          <w:rFonts w:ascii="Calibri" w:hAnsi="Calibri" w:cs="Times New Roman"/>
          <w:sz w:val="20"/>
          <w:szCs w:val="20"/>
        </w:rPr>
        <w:t xml:space="preserve"> </w:t>
      </w:r>
      <w:r w:rsidR="00D62644">
        <w:rPr>
          <w:rFonts w:ascii="Calibri" w:hAnsi="Calibri" w:cs="Times New Roman"/>
          <w:sz w:val="20"/>
          <w:szCs w:val="20"/>
        </w:rPr>
        <w:t>March</w:t>
      </w:r>
      <w:r w:rsidR="00D62644" w:rsidRPr="009E1EF1">
        <w:rPr>
          <w:rFonts w:ascii="Calibri" w:hAnsi="Calibri" w:cs="Times New Roman"/>
          <w:sz w:val="20"/>
          <w:szCs w:val="20"/>
        </w:rPr>
        <w:t xml:space="preserve"> </w:t>
      </w:r>
      <w:r w:rsidR="00AD10A0" w:rsidRPr="009E1EF1">
        <w:rPr>
          <w:rFonts w:ascii="Calibri" w:hAnsi="Calibri" w:cs="Times New Roman"/>
          <w:sz w:val="20"/>
          <w:szCs w:val="20"/>
        </w:rPr>
        <w:t>20</w:t>
      </w:r>
      <w:r w:rsidR="00134B4F" w:rsidRPr="009E1EF1">
        <w:rPr>
          <w:rFonts w:ascii="Calibri" w:hAnsi="Calibri" w:cs="Times New Roman"/>
          <w:sz w:val="20"/>
          <w:szCs w:val="20"/>
        </w:rPr>
        <w:t>2</w:t>
      </w:r>
      <w:r w:rsidR="000B78CB" w:rsidRPr="009E1EF1">
        <w:rPr>
          <w:rFonts w:ascii="Calibri" w:hAnsi="Calibri" w:cs="Times New Roman"/>
          <w:sz w:val="20"/>
          <w:szCs w:val="20"/>
        </w:rPr>
        <w:t>1</w:t>
      </w:r>
      <w:r w:rsidRPr="009E1EF1">
        <w:rPr>
          <w:rFonts w:ascii="Calibri" w:hAnsi="Calibri" w:cs="Times New Roman"/>
          <w:sz w:val="20"/>
          <w:szCs w:val="20"/>
        </w:rPr>
        <w:t>.</w:t>
      </w:r>
    </w:p>
    <w:p w14:paraId="0919B25F" w14:textId="428EE7FE" w:rsidR="00196F88" w:rsidRPr="00907FFA" w:rsidRDefault="00196F88" w:rsidP="005F53AB">
      <w:pPr>
        <w:pStyle w:val="BodyText"/>
        <w:jc w:val="left"/>
        <w:rPr>
          <w:rFonts w:ascii="Calibri" w:hAnsi="Calibri" w:cs="Times New Roman"/>
          <w:b/>
          <w:bCs/>
          <w:sz w:val="12"/>
          <w:szCs w:val="12"/>
        </w:rPr>
      </w:pPr>
    </w:p>
    <w:p w14:paraId="273E48E2" w14:textId="77777777" w:rsidR="00870951" w:rsidRDefault="00870951" w:rsidP="00870951">
      <w:pPr>
        <w:pStyle w:val="Heading1"/>
      </w:pPr>
      <w:r>
        <w:t xml:space="preserve">2. </w:t>
      </w:r>
      <w:r w:rsidRPr="001C5950">
        <w:t>Recent accounting pronouncements</w:t>
      </w:r>
    </w:p>
    <w:p w14:paraId="1B7EBBAE" w14:textId="77777777" w:rsidR="00870951" w:rsidRPr="001C5950" w:rsidRDefault="00870951" w:rsidP="00870951">
      <w:pPr>
        <w:pStyle w:val="Heading1"/>
      </w:pPr>
    </w:p>
    <w:p w14:paraId="67F2B0D0" w14:textId="77777777" w:rsidR="00870951" w:rsidRPr="009E1EF1" w:rsidRDefault="00870951" w:rsidP="00824ABE">
      <w:pPr>
        <w:jc w:val="both"/>
        <w:rPr>
          <w:rFonts w:ascii="Calibri" w:hAnsi="Calibri" w:cs="Times New Roman"/>
          <w:b/>
          <w:color w:val="000000"/>
          <w:sz w:val="20"/>
          <w:szCs w:val="20"/>
          <w:lang w:val="en-IE" w:eastAsia="en-IE"/>
        </w:rPr>
      </w:pPr>
      <w:r w:rsidRPr="009E1EF1">
        <w:rPr>
          <w:rFonts w:ascii="Calibri" w:hAnsi="Calibri" w:cs="Times New Roman"/>
          <w:b/>
          <w:color w:val="000000"/>
          <w:sz w:val="20"/>
          <w:szCs w:val="20"/>
          <w:lang w:val="en-IE" w:eastAsia="en-IE"/>
        </w:rPr>
        <w:t>Adoption of new accounting standards</w:t>
      </w:r>
    </w:p>
    <w:p w14:paraId="64761B03" w14:textId="77777777" w:rsidR="00870951" w:rsidRPr="009E1EF1" w:rsidRDefault="00870951" w:rsidP="00824ABE">
      <w:pPr>
        <w:spacing w:after="120"/>
        <w:jc w:val="both"/>
        <w:rPr>
          <w:rFonts w:ascii="Calibri" w:hAnsi="Calibri" w:cs="Times New Roman"/>
          <w:sz w:val="20"/>
          <w:szCs w:val="20"/>
        </w:rPr>
      </w:pPr>
      <w:r w:rsidRPr="009E1EF1">
        <w:rPr>
          <w:rFonts w:ascii="Calibri" w:hAnsi="Calibri" w:cs="Times New Roman"/>
          <w:sz w:val="20"/>
          <w:szCs w:val="20"/>
        </w:rPr>
        <w:t>The IASB have issued the following standards, policies, interpretations and amendments which were effective for the Group for the first time in the year ended 31 December 2020:</w:t>
      </w:r>
    </w:p>
    <w:p w14:paraId="21F7412C" w14:textId="6D3B71D4" w:rsidR="00870951" w:rsidRPr="009E1EF1" w:rsidRDefault="00870951" w:rsidP="00907FFA">
      <w:pPr>
        <w:pStyle w:val="ListParagraph"/>
        <w:numPr>
          <w:ilvl w:val="0"/>
          <w:numId w:val="4"/>
        </w:numPr>
        <w:spacing w:after="120" w:line="240" w:lineRule="auto"/>
        <w:ind w:left="714" w:hanging="357"/>
        <w:jc w:val="both"/>
        <w:rPr>
          <w:rFonts w:cs="Times New Roman"/>
          <w:sz w:val="20"/>
          <w:szCs w:val="20"/>
          <w:lang w:val="en-IE" w:eastAsia="en-IE"/>
        </w:rPr>
      </w:pPr>
      <w:r w:rsidRPr="009E1EF1">
        <w:rPr>
          <w:rFonts w:cs="Times New Roman"/>
          <w:sz w:val="20"/>
          <w:szCs w:val="20"/>
          <w:lang w:val="en-IE" w:eastAsia="en-IE"/>
        </w:rPr>
        <w:t>Amendments to References to Conceptual Framework in IFRS Standards</w:t>
      </w:r>
      <w:r w:rsidR="00933710">
        <w:rPr>
          <w:rFonts w:cs="Times New Roman"/>
          <w:sz w:val="20"/>
          <w:szCs w:val="20"/>
          <w:lang w:val="en-IE" w:eastAsia="en-IE"/>
        </w:rPr>
        <w:t>;</w:t>
      </w:r>
    </w:p>
    <w:p w14:paraId="258BEADC" w14:textId="1C8ACF60" w:rsidR="00870951" w:rsidRPr="009E1EF1" w:rsidRDefault="00870951" w:rsidP="00907FFA">
      <w:pPr>
        <w:pStyle w:val="ListParagraph"/>
        <w:numPr>
          <w:ilvl w:val="0"/>
          <w:numId w:val="4"/>
        </w:numPr>
        <w:spacing w:after="120" w:line="240" w:lineRule="auto"/>
        <w:ind w:left="714" w:hanging="357"/>
        <w:jc w:val="both"/>
        <w:rPr>
          <w:rFonts w:cs="Times New Roman"/>
          <w:sz w:val="20"/>
          <w:szCs w:val="20"/>
          <w:lang w:val="en-IE" w:eastAsia="en-IE"/>
        </w:rPr>
      </w:pPr>
      <w:r w:rsidRPr="009E1EF1">
        <w:rPr>
          <w:rFonts w:cs="Times New Roman"/>
          <w:sz w:val="20"/>
          <w:szCs w:val="20"/>
          <w:lang w:val="en-IE" w:eastAsia="en-IE"/>
        </w:rPr>
        <w:t>Amendments to IFRS 3: Definition of a Business</w:t>
      </w:r>
      <w:r w:rsidR="00933710">
        <w:rPr>
          <w:rFonts w:cs="Times New Roman"/>
          <w:sz w:val="20"/>
          <w:szCs w:val="20"/>
          <w:lang w:val="en-IE" w:eastAsia="en-IE"/>
        </w:rPr>
        <w:t>;</w:t>
      </w:r>
    </w:p>
    <w:p w14:paraId="03BDC468" w14:textId="14424502" w:rsidR="00870951" w:rsidRPr="009E1EF1" w:rsidRDefault="00870951" w:rsidP="00907FFA">
      <w:pPr>
        <w:pStyle w:val="ListParagraph"/>
        <w:numPr>
          <w:ilvl w:val="0"/>
          <w:numId w:val="4"/>
        </w:numPr>
        <w:spacing w:after="120" w:line="240" w:lineRule="auto"/>
        <w:ind w:left="714" w:hanging="357"/>
        <w:jc w:val="both"/>
        <w:rPr>
          <w:rFonts w:cs="Times New Roman"/>
          <w:sz w:val="20"/>
          <w:szCs w:val="20"/>
          <w:lang w:val="en-IE" w:eastAsia="en-IE"/>
        </w:rPr>
      </w:pPr>
      <w:r w:rsidRPr="009E1EF1">
        <w:rPr>
          <w:rFonts w:cs="Times New Roman"/>
          <w:sz w:val="20"/>
          <w:szCs w:val="20"/>
          <w:lang w:val="en-IE" w:eastAsia="en-IE"/>
        </w:rPr>
        <w:t>Amendments to IAS 1 and IAS 8: Definition of Material</w:t>
      </w:r>
      <w:r w:rsidR="00933710">
        <w:rPr>
          <w:rFonts w:cs="Times New Roman"/>
          <w:sz w:val="20"/>
          <w:szCs w:val="20"/>
          <w:lang w:val="en-IE" w:eastAsia="en-IE"/>
        </w:rPr>
        <w:t>;</w:t>
      </w:r>
    </w:p>
    <w:p w14:paraId="22246C07" w14:textId="1A98CCD4" w:rsidR="00870951" w:rsidRPr="009E1EF1" w:rsidRDefault="00870951" w:rsidP="00907FFA">
      <w:pPr>
        <w:pStyle w:val="ListParagraph"/>
        <w:numPr>
          <w:ilvl w:val="0"/>
          <w:numId w:val="4"/>
        </w:numPr>
        <w:spacing w:after="120" w:line="240" w:lineRule="auto"/>
        <w:ind w:left="714" w:hanging="357"/>
        <w:jc w:val="both"/>
        <w:rPr>
          <w:rFonts w:cs="Times New Roman"/>
          <w:sz w:val="20"/>
          <w:szCs w:val="20"/>
          <w:lang w:val="en-IE" w:eastAsia="en-IE"/>
        </w:rPr>
      </w:pPr>
      <w:r w:rsidRPr="009E1EF1">
        <w:rPr>
          <w:rFonts w:cs="Times New Roman"/>
          <w:sz w:val="20"/>
          <w:szCs w:val="20"/>
          <w:lang w:val="en-IE" w:eastAsia="en-IE"/>
        </w:rPr>
        <w:t>Amendments to IFRS 9, IAS 39 and IFRS 7: Interest Rate Benchmark Reform</w:t>
      </w:r>
      <w:r w:rsidR="00933710">
        <w:rPr>
          <w:rFonts w:cs="Times New Roman"/>
          <w:sz w:val="20"/>
          <w:szCs w:val="20"/>
          <w:lang w:val="en-IE" w:eastAsia="en-IE"/>
        </w:rPr>
        <w:t>; and</w:t>
      </w:r>
    </w:p>
    <w:p w14:paraId="6A50FC64" w14:textId="72F6A8F2" w:rsidR="00870951" w:rsidRPr="009E1EF1" w:rsidRDefault="00870951" w:rsidP="00907FFA">
      <w:pPr>
        <w:pStyle w:val="ListParagraph"/>
        <w:numPr>
          <w:ilvl w:val="0"/>
          <w:numId w:val="4"/>
        </w:numPr>
        <w:spacing w:after="120" w:line="240" w:lineRule="auto"/>
        <w:ind w:left="714" w:hanging="357"/>
        <w:jc w:val="both"/>
        <w:rPr>
          <w:rFonts w:cs="Times New Roman"/>
          <w:color w:val="000000"/>
          <w:sz w:val="20"/>
          <w:szCs w:val="20"/>
          <w:lang w:val="en-IE" w:eastAsia="en-IE"/>
        </w:rPr>
      </w:pPr>
      <w:r w:rsidRPr="009E1EF1">
        <w:rPr>
          <w:rFonts w:cs="Times New Roman"/>
          <w:sz w:val="20"/>
          <w:szCs w:val="20"/>
          <w:lang w:val="en-IE" w:eastAsia="en-IE"/>
        </w:rPr>
        <w:t>Amendment to IFRS 16: Covid-19 Related Rent Concessions</w:t>
      </w:r>
      <w:r w:rsidR="00933710">
        <w:rPr>
          <w:rFonts w:cs="Times New Roman"/>
          <w:sz w:val="20"/>
          <w:szCs w:val="20"/>
          <w:lang w:val="en-IE" w:eastAsia="en-IE"/>
        </w:rPr>
        <w:t>.</w:t>
      </w:r>
      <w:r w:rsidRPr="009E1EF1">
        <w:rPr>
          <w:rFonts w:cs="Times New Roman"/>
          <w:sz w:val="20"/>
          <w:szCs w:val="20"/>
          <w:lang w:val="en-IE" w:eastAsia="en-IE"/>
        </w:rPr>
        <w:t xml:space="preserve"> </w:t>
      </w:r>
    </w:p>
    <w:p w14:paraId="3FEF7CD8" w14:textId="77777777" w:rsidR="00870951" w:rsidRPr="009E1EF1" w:rsidRDefault="00870951" w:rsidP="00824ABE">
      <w:pPr>
        <w:jc w:val="both"/>
        <w:rPr>
          <w:rFonts w:ascii="Calibri" w:hAnsi="Calibri"/>
          <w:sz w:val="20"/>
          <w:szCs w:val="20"/>
          <w:lang w:val="en-IE"/>
        </w:rPr>
      </w:pPr>
    </w:p>
    <w:p w14:paraId="61952F40" w14:textId="2B33B0B9" w:rsidR="00870951" w:rsidRPr="00B845F4" w:rsidRDefault="00870951" w:rsidP="00824ABE">
      <w:pPr>
        <w:jc w:val="both"/>
        <w:rPr>
          <w:rFonts w:ascii="Calibri" w:hAnsi="Calibri" w:cs="Times New Roman"/>
          <w:sz w:val="20"/>
          <w:szCs w:val="20"/>
          <w:lang w:val="en-IE" w:eastAsia="en-IE"/>
        </w:rPr>
      </w:pPr>
      <w:r w:rsidRPr="00B845F4">
        <w:rPr>
          <w:rFonts w:ascii="Calibri" w:hAnsi="Calibri"/>
          <w:sz w:val="20"/>
          <w:szCs w:val="20"/>
          <w:lang w:val="en-IE"/>
        </w:rPr>
        <w:t xml:space="preserve">The Group applied </w:t>
      </w:r>
      <w:r w:rsidRPr="00B845F4">
        <w:rPr>
          <w:rFonts w:ascii="Calibri" w:hAnsi="Calibri" w:cs="Times New Roman"/>
          <w:sz w:val="20"/>
          <w:szCs w:val="20"/>
          <w:lang w:val="en-IE" w:eastAsia="en-IE"/>
        </w:rPr>
        <w:t xml:space="preserve">Amendments to IFRS 3: Definition of a Business to business combinations whose acquisition dates are after 1 January 2020 in assessing whether it had acquired a business or a group of assets. See also </w:t>
      </w:r>
      <w:r w:rsidR="00083E6B" w:rsidRPr="00B845F4">
        <w:rPr>
          <w:rFonts w:ascii="Calibri" w:hAnsi="Calibri" w:cs="Times New Roman"/>
          <w:sz w:val="20"/>
          <w:szCs w:val="20"/>
          <w:lang w:val="en-IE" w:eastAsia="en-IE"/>
        </w:rPr>
        <w:t>N</w:t>
      </w:r>
      <w:r w:rsidRPr="00B845F4">
        <w:rPr>
          <w:rFonts w:ascii="Calibri" w:hAnsi="Calibri" w:cs="Times New Roman"/>
          <w:sz w:val="20"/>
          <w:szCs w:val="20"/>
          <w:lang w:val="en-IE" w:eastAsia="en-IE"/>
        </w:rPr>
        <w:t xml:space="preserve">ote </w:t>
      </w:r>
      <w:r w:rsidR="00441240">
        <w:rPr>
          <w:rFonts w:ascii="Calibri" w:hAnsi="Calibri" w:cs="Times New Roman"/>
          <w:sz w:val="20"/>
          <w:szCs w:val="20"/>
          <w:lang w:val="en-IE" w:eastAsia="en-IE"/>
        </w:rPr>
        <w:t>1</w:t>
      </w:r>
      <w:r w:rsidR="00080C3B">
        <w:rPr>
          <w:rFonts w:ascii="Calibri" w:hAnsi="Calibri" w:cs="Times New Roman"/>
          <w:sz w:val="20"/>
          <w:szCs w:val="20"/>
          <w:lang w:val="en-IE" w:eastAsia="en-IE"/>
        </w:rPr>
        <w:t>1</w:t>
      </w:r>
      <w:r w:rsidR="00441240" w:rsidRPr="00B845F4">
        <w:rPr>
          <w:rFonts w:ascii="Calibri" w:hAnsi="Calibri" w:cs="Times New Roman"/>
          <w:sz w:val="20"/>
          <w:szCs w:val="20"/>
          <w:lang w:val="en-IE" w:eastAsia="en-IE"/>
        </w:rPr>
        <w:t xml:space="preserve"> </w:t>
      </w:r>
      <w:r w:rsidR="00933710">
        <w:rPr>
          <w:rFonts w:ascii="Calibri" w:hAnsi="Calibri" w:cs="Times New Roman"/>
          <w:sz w:val="20"/>
          <w:szCs w:val="20"/>
          <w:lang w:val="en-IE" w:eastAsia="en-IE"/>
        </w:rPr>
        <w:t>B</w:t>
      </w:r>
      <w:r w:rsidR="00933710" w:rsidRPr="00B845F4">
        <w:rPr>
          <w:rFonts w:ascii="Calibri" w:hAnsi="Calibri" w:cs="Times New Roman"/>
          <w:sz w:val="20"/>
          <w:szCs w:val="20"/>
          <w:lang w:val="en-IE" w:eastAsia="en-IE"/>
        </w:rPr>
        <w:t xml:space="preserve">usiness </w:t>
      </w:r>
      <w:r w:rsidRPr="00B845F4">
        <w:rPr>
          <w:rFonts w:ascii="Calibri" w:hAnsi="Calibri" w:cs="Times New Roman"/>
          <w:sz w:val="20"/>
          <w:szCs w:val="20"/>
          <w:lang w:val="en-IE" w:eastAsia="en-IE"/>
        </w:rPr>
        <w:t>combinations, for details on the Groups acquisitions during the year.</w:t>
      </w:r>
    </w:p>
    <w:p w14:paraId="3342A0B6" w14:textId="77777777" w:rsidR="00870951" w:rsidRPr="00907FFA" w:rsidRDefault="00870951" w:rsidP="00824ABE">
      <w:pPr>
        <w:jc w:val="both"/>
        <w:rPr>
          <w:rFonts w:ascii="Calibri" w:hAnsi="Calibri" w:cs="Times New Roman"/>
          <w:sz w:val="12"/>
          <w:szCs w:val="12"/>
          <w:lang w:val="en-IE" w:eastAsia="en-IE"/>
        </w:rPr>
      </w:pPr>
    </w:p>
    <w:p w14:paraId="1E1C46A1" w14:textId="661ED330" w:rsidR="00870951" w:rsidRPr="00175698" w:rsidRDefault="00870951" w:rsidP="00824ABE">
      <w:pPr>
        <w:jc w:val="both"/>
        <w:rPr>
          <w:rFonts w:ascii="Calibri" w:hAnsi="Calibri"/>
          <w:sz w:val="20"/>
          <w:szCs w:val="20"/>
          <w:lang w:val="en-IE"/>
        </w:rPr>
      </w:pPr>
      <w:r w:rsidRPr="00001DB2">
        <w:rPr>
          <w:rFonts w:ascii="Calibri" w:hAnsi="Calibri" w:cs="Times New Roman"/>
          <w:sz w:val="20"/>
          <w:szCs w:val="20"/>
          <w:lang w:val="en-IE" w:eastAsia="en-IE"/>
        </w:rPr>
        <w:t xml:space="preserve">The Group applied the interest rate benchmark reform amendments retrospectively to hedging relationships that existed at 1 January 2020 or were designated thereafter and that are directly affected by interest rate benchmark reform. </w:t>
      </w:r>
      <w:r w:rsidRPr="00824ABE">
        <w:rPr>
          <w:rFonts w:ascii="Calibri" w:hAnsi="Calibri" w:cs="Times New Roman"/>
          <w:sz w:val="20"/>
          <w:szCs w:val="20"/>
          <w:lang w:val="en-IE" w:eastAsia="en-IE"/>
        </w:rPr>
        <w:t>These amendments also apply to the gain or loss accumulated in the cash flow hedging reserve that existed at 1 January 2020.</w:t>
      </w:r>
      <w:r w:rsidRPr="00B845F4">
        <w:rPr>
          <w:rFonts w:ascii="Calibri" w:hAnsi="Calibri" w:cs="Times New Roman"/>
          <w:sz w:val="20"/>
          <w:szCs w:val="20"/>
          <w:lang w:val="en-IE" w:eastAsia="en-IE"/>
        </w:rPr>
        <w:t xml:space="preserve"> </w:t>
      </w:r>
    </w:p>
    <w:p w14:paraId="3DCE402B" w14:textId="77777777" w:rsidR="00870951" w:rsidRPr="00907FFA" w:rsidRDefault="00870951" w:rsidP="00824ABE">
      <w:pPr>
        <w:jc w:val="both"/>
        <w:rPr>
          <w:rFonts w:ascii="Calibri" w:hAnsi="Calibri"/>
          <w:sz w:val="12"/>
          <w:szCs w:val="12"/>
          <w:lang w:val="en-IE"/>
        </w:rPr>
      </w:pPr>
    </w:p>
    <w:p w14:paraId="0209C3D2" w14:textId="41659231" w:rsidR="00865CAF" w:rsidRDefault="00870951" w:rsidP="00824ABE">
      <w:pPr>
        <w:jc w:val="both"/>
        <w:rPr>
          <w:rFonts w:ascii="Calibri" w:hAnsi="Calibri" w:cs="Times New Roman"/>
          <w:color w:val="000000"/>
          <w:sz w:val="20"/>
          <w:szCs w:val="20"/>
          <w:lang w:val="en-IE" w:eastAsia="en-IE"/>
        </w:rPr>
      </w:pPr>
      <w:r w:rsidRPr="009E1EF1">
        <w:rPr>
          <w:rFonts w:ascii="Calibri" w:hAnsi="Calibri"/>
          <w:sz w:val="20"/>
          <w:szCs w:val="20"/>
          <w:lang w:val="en-IE"/>
        </w:rPr>
        <w:t>The adoption of the remaining new standards and interpretations did not have a significant impact on the Group’s consolidated financial statements.</w:t>
      </w:r>
      <w:r w:rsidR="00865CAF">
        <w:rPr>
          <w:rFonts w:cs="Times New Roman"/>
          <w:b/>
          <w:color w:val="000000"/>
          <w:szCs w:val="20"/>
          <w:lang w:val="en-IE" w:eastAsia="en-IE"/>
        </w:rPr>
        <w:br w:type="page"/>
      </w:r>
    </w:p>
    <w:p w14:paraId="09A6098F" w14:textId="12FF7535" w:rsidR="00865CAF" w:rsidRDefault="00865CAF" w:rsidP="00865CAF">
      <w:pPr>
        <w:pStyle w:val="Heading1"/>
      </w:pPr>
      <w:r>
        <w:lastRenderedPageBreak/>
        <w:t xml:space="preserve">2. </w:t>
      </w:r>
      <w:r w:rsidRPr="001C5950">
        <w:t>Recent accounting pronouncements</w:t>
      </w:r>
      <w:r>
        <w:t xml:space="preserve"> (continued)</w:t>
      </w:r>
    </w:p>
    <w:p w14:paraId="6D40280D" w14:textId="514D6498" w:rsidR="00865CAF" w:rsidRDefault="00865CAF" w:rsidP="00865CAF"/>
    <w:p w14:paraId="5949A668" w14:textId="77777777" w:rsidR="00865CAF" w:rsidRPr="009E1EF1" w:rsidRDefault="00865CAF" w:rsidP="00824ABE">
      <w:pPr>
        <w:jc w:val="both"/>
        <w:rPr>
          <w:rFonts w:ascii="Calibri" w:hAnsi="Calibri" w:cs="Times New Roman"/>
          <w:b/>
          <w:color w:val="000000"/>
          <w:sz w:val="20"/>
          <w:szCs w:val="20"/>
          <w:lang w:val="en-IE" w:eastAsia="en-IE"/>
        </w:rPr>
      </w:pPr>
      <w:r w:rsidRPr="009E1EF1">
        <w:rPr>
          <w:rFonts w:ascii="Calibri" w:hAnsi="Calibri" w:cs="Times New Roman"/>
          <w:b/>
          <w:color w:val="000000"/>
          <w:sz w:val="20"/>
          <w:szCs w:val="20"/>
          <w:lang w:val="en-IE" w:eastAsia="en-IE"/>
        </w:rPr>
        <w:t xml:space="preserve">Adopted IFRS not yet applied </w:t>
      </w:r>
    </w:p>
    <w:p w14:paraId="7981D7B1" w14:textId="73B41060" w:rsidR="00865CAF" w:rsidRPr="009E1EF1" w:rsidRDefault="00865CAF" w:rsidP="00824ABE">
      <w:pPr>
        <w:spacing w:after="120"/>
        <w:jc w:val="both"/>
        <w:rPr>
          <w:rFonts w:ascii="Calibri" w:hAnsi="Calibri" w:cs="Times New Roman"/>
          <w:sz w:val="20"/>
          <w:szCs w:val="20"/>
        </w:rPr>
      </w:pPr>
      <w:r w:rsidRPr="009E1EF1">
        <w:rPr>
          <w:rFonts w:ascii="Calibri" w:hAnsi="Calibri" w:cs="Times New Roman"/>
          <w:sz w:val="20"/>
          <w:szCs w:val="20"/>
        </w:rPr>
        <w:t>The following IFRSs have been issued but have not been applied in these financial statements. Their adoption is not expected to have a material effect on the Group’s consolidated financial statements</w:t>
      </w:r>
      <w:r w:rsidR="00001DB2">
        <w:rPr>
          <w:rFonts w:ascii="Calibri" w:hAnsi="Calibri" w:cs="Times New Roman"/>
          <w:sz w:val="20"/>
          <w:szCs w:val="20"/>
        </w:rPr>
        <w:t>, other than IBOR reform which is disclosed in more detail below</w:t>
      </w:r>
      <w:r w:rsidRPr="009E1EF1">
        <w:rPr>
          <w:rFonts w:ascii="Calibri" w:hAnsi="Calibri" w:cs="Times New Roman"/>
          <w:sz w:val="20"/>
          <w:szCs w:val="20"/>
        </w:rPr>
        <w:t xml:space="preserve">: </w:t>
      </w:r>
    </w:p>
    <w:p w14:paraId="133E9984" w14:textId="45B722A0" w:rsidR="00870951" w:rsidRPr="009E1EF1" w:rsidRDefault="00870951" w:rsidP="00907FFA">
      <w:pPr>
        <w:pStyle w:val="ListParagraph"/>
        <w:numPr>
          <w:ilvl w:val="0"/>
          <w:numId w:val="4"/>
        </w:numPr>
        <w:spacing w:after="120" w:line="200" w:lineRule="exact"/>
        <w:ind w:left="714" w:hanging="357"/>
        <w:jc w:val="both"/>
        <w:rPr>
          <w:rFonts w:cs="Times New Roman"/>
          <w:sz w:val="20"/>
          <w:szCs w:val="20"/>
          <w:lang w:val="en-IE" w:eastAsia="en-IE"/>
        </w:rPr>
      </w:pPr>
      <w:r w:rsidRPr="009E1EF1">
        <w:rPr>
          <w:rFonts w:cs="Times New Roman"/>
          <w:sz w:val="20"/>
          <w:szCs w:val="20"/>
          <w:lang w:val="en-IE" w:eastAsia="en-IE"/>
        </w:rPr>
        <w:t>Amendments to IFRS 9, IAS 39 and IFRS 7, IFRS 4 and IFRS 16: Interest Rate Benchmark Reform – Phase 2 (effective date 1 January 2021)</w:t>
      </w:r>
      <w:r w:rsidR="00933710">
        <w:rPr>
          <w:rFonts w:cs="Times New Roman"/>
          <w:sz w:val="20"/>
          <w:szCs w:val="20"/>
          <w:lang w:val="en-IE" w:eastAsia="en-IE"/>
        </w:rPr>
        <w:t>;</w:t>
      </w:r>
    </w:p>
    <w:p w14:paraId="63941D9D" w14:textId="1DB8360F" w:rsidR="00870951" w:rsidRPr="009E1EF1" w:rsidRDefault="00870951" w:rsidP="00907FFA">
      <w:pPr>
        <w:numPr>
          <w:ilvl w:val="0"/>
          <w:numId w:val="4"/>
        </w:numPr>
        <w:spacing w:line="200" w:lineRule="exact"/>
        <w:jc w:val="both"/>
        <w:rPr>
          <w:rFonts w:ascii="Calibri" w:hAnsi="Calibri" w:cs="Times New Roman"/>
          <w:color w:val="000000"/>
          <w:sz w:val="20"/>
          <w:szCs w:val="20"/>
          <w:lang w:val="en-IE" w:eastAsia="en-IE"/>
        </w:rPr>
      </w:pPr>
      <w:r w:rsidRPr="009E1EF1">
        <w:rPr>
          <w:rFonts w:ascii="Calibri" w:hAnsi="Calibri" w:cs="Times New Roman"/>
          <w:color w:val="000000"/>
          <w:sz w:val="20"/>
          <w:szCs w:val="20"/>
          <w:lang w:val="en-IE" w:eastAsia="en-IE"/>
        </w:rPr>
        <w:t>Amendments to IAS 37: Onerous contracts</w:t>
      </w:r>
      <w:r w:rsidR="00AE0CA0">
        <w:rPr>
          <w:rFonts w:ascii="Calibri" w:hAnsi="Calibri" w:cs="Times New Roman"/>
          <w:color w:val="000000"/>
          <w:sz w:val="20"/>
          <w:szCs w:val="20"/>
          <w:lang w:val="en-IE" w:eastAsia="en-IE"/>
        </w:rPr>
        <w:t xml:space="preserve"> </w:t>
      </w:r>
      <w:r w:rsidRPr="009E1EF1">
        <w:rPr>
          <w:rFonts w:ascii="Calibri" w:hAnsi="Calibri" w:cs="Times New Roman"/>
          <w:color w:val="000000"/>
          <w:sz w:val="20"/>
          <w:szCs w:val="20"/>
          <w:lang w:val="en-IE" w:eastAsia="en-IE"/>
        </w:rPr>
        <w:t>- Cost of Fulfilling a Contract (Effective date 1 January 2022)</w:t>
      </w:r>
      <w:r w:rsidR="00933710">
        <w:rPr>
          <w:rFonts w:ascii="Calibri" w:hAnsi="Calibri" w:cs="Times New Roman"/>
          <w:color w:val="000000"/>
          <w:sz w:val="20"/>
          <w:szCs w:val="20"/>
          <w:lang w:val="en-IE" w:eastAsia="en-IE"/>
        </w:rPr>
        <w:t>;</w:t>
      </w:r>
    </w:p>
    <w:p w14:paraId="444106DF" w14:textId="3EFEA06F" w:rsidR="00870951" w:rsidRPr="009E1EF1" w:rsidRDefault="00870951" w:rsidP="00907FFA">
      <w:pPr>
        <w:numPr>
          <w:ilvl w:val="0"/>
          <w:numId w:val="4"/>
        </w:numPr>
        <w:jc w:val="both"/>
        <w:rPr>
          <w:rFonts w:ascii="Calibri" w:hAnsi="Calibri" w:cs="Times New Roman"/>
          <w:color w:val="000000"/>
          <w:sz w:val="20"/>
          <w:szCs w:val="20"/>
          <w:lang w:val="en-IE" w:eastAsia="en-IE"/>
        </w:rPr>
      </w:pPr>
      <w:r w:rsidRPr="009E1EF1">
        <w:rPr>
          <w:rFonts w:ascii="Calibri" w:hAnsi="Calibri" w:cs="Times New Roman"/>
          <w:color w:val="000000"/>
          <w:sz w:val="20"/>
          <w:szCs w:val="20"/>
          <w:lang w:val="en-IE" w:eastAsia="en-IE"/>
        </w:rPr>
        <w:t>Amendments to IAS 16: Property, Plant and Equipment: Proceeds before Intended Use (effective 1 January 2022)</w:t>
      </w:r>
      <w:r w:rsidR="00933710">
        <w:rPr>
          <w:rFonts w:ascii="Calibri" w:hAnsi="Calibri" w:cs="Times New Roman"/>
          <w:color w:val="000000"/>
          <w:sz w:val="20"/>
          <w:szCs w:val="20"/>
          <w:lang w:val="en-IE" w:eastAsia="en-IE"/>
        </w:rPr>
        <w:t>;</w:t>
      </w:r>
    </w:p>
    <w:p w14:paraId="0DB17600" w14:textId="495DAB00" w:rsidR="00870951" w:rsidRPr="009E1EF1" w:rsidRDefault="00870951" w:rsidP="00907FFA">
      <w:pPr>
        <w:numPr>
          <w:ilvl w:val="0"/>
          <w:numId w:val="4"/>
        </w:numPr>
        <w:jc w:val="both"/>
        <w:rPr>
          <w:rFonts w:ascii="Calibri" w:hAnsi="Calibri" w:cs="Times New Roman"/>
          <w:color w:val="000000"/>
          <w:sz w:val="20"/>
          <w:szCs w:val="20"/>
          <w:lang w:val="en-IE" w:eastAsia="en-IE"/>
        </w:rPr>
      </w:pPr>
      <w:r w:rsidRPr="009E1EF1">
        <w:rPr>
          <w:rFonts w:ascii="Calibri" w:hAnsi="Calibri" w:cs="Times New Roman"/>
          <w:color w:val="000000"/>
          <w:sz w:val="20"/>
          <w:szCs w:val="20"/>
          <w:lang w:val="en-IE" w:eastAsia="en-IE"/>
        </w:rPr>
        <w:t>Amendment to IFRS 1, IFRS 9 and IAS 41: Annual Improvements to IFRS Standards 2018–2020 (effective 1 January 2022)</w:t>
      </w:r>
      <w:r w:rsidR="00933710">
        <w:rPr>
          <w:rFonts w:ascii="Calibri" w:hAnsi="Calibri" w:cs="Times New Roman"/>
          <w:color w:val="000000"/>
          <w:sz w:val="20"/>
          <w:szCs w:val="20"/>
          <w:lang w:val="en-IE" w:eastAsia="en-IE"/>
        </w:rPr>
        <w:t>;</w:t>
      </w:r>
    </w:p>
    <w:p w14:paraId="6C08A16F" w14:textId="2975EF53" w:rsidR="00870951" w:rsidRPr="009E1EF1" w:rsidRDefault="00870951" w:rsidP="00907FFA">
      <w:pPr>
        <w:numPr>
          <w:ilvl w:val="0"/>
          <w:numId w:val="4"/>
        </w:numPr>
        <w:jc w:val="both"/>
        <w:rPr>
          <w:rFonts w:ascii="Calibri" w:hAnsi="Calibri" w:cs="Times New Roman"/>
          <w:color w:val="000000"/>
          <w:sz w:val="20"/>
          <w:szCs w:val="20"/>
          <w:lang w:val="en-IE" w:eastAsia="en-IE"/>
        </w:rPr>
      </w:pPr>
      <w:r w:rsidRPr="009E1EF1">
        <w:rPr>
          <w:rFonts w:ascii="Calibri" w:hAnsi="Calibri" w:cs="Times New Roman"/>
          <w:color w:val="000000"/>
          <w:sz w:val="20"/>
          <w:szCs w:val="20"/>
          <w:lang w:val="en-IE" w:eastAsia="en-IE"/>
        </w:rPr>
        <w:t>Amendments to IFRS 3: Reference to the Conceptual Framework (effective 1 January 2022)</w:t>
      </w:r>
      <w:r w:rsidR="00933710">
        <w:rPr>
          <w:rFonts w:ascii="Calibri" w:hAnsi="Calibri" w:cs="Times New Roman"/>
          <w:color w:val="000000"/>
          <w:sz w:val="20"/>
          <w:szCs w:val="20"/>
          <w:lang w:val="en-IE" w:eastAsia="en-IE"/>
        </w:rPr>
        <w:t>;</w:t>
      </w:r>
    </w:p>
    <w:p w14:paraId="22260B73" w14:textId="2C6B1234" w:rsidR="00870951" w:rsidRPr="009E1EF1" w:rsidRDefault="00870951" w:rsidP="00907FFA">
      <w:pPr>
        <w:numPr>
          <w:ilvl w:val="0"/>
          <w:numId w:val="4"/>
        </w:numPr>
        <w:jc w:val="both"/>
        <w:rPr>
          <w:rFonts w:ascii="Calibri" w:hAnsi="Calibri" w:cs="Times New Roman"/>
          <w:color w:val="000000"/>
          <w:sz w:val="20"/>
          <w:szCs w:val="20"/>
          <w:lang w:val="en-IE" w:eastAsia="en-IE"/>
        </w:rPr>
      </w:pPr>
      <w:r w:rsidRPr="009E1EF1">
        <w:rPr>
          <w:rFonts w:ascii="Calibri" w:hAnsi="Calibri" w:cs="Times New Roman"/>
          <w:color w:val="000000"/>
          <w:sz w:val="20"/>
          <w:szCs w:val="20"/>
          <w:lang w:val="en-IE" w:eastAsia="en-IE"/>
        </w:rPr>
        <w:t>Amendments to IAS 1: Classification of Liabilities as Current or Non -current (effective 1 January 2023)</w:t>
      </w:r>
      <w:r w:rsidR="00933710">
        <w:rPr>
          <w:rFonts w:ascii="Calibri" w:hAnsi="Calibri" w:cs="Times New Roman"/>
          <w:color w:val="000000"/>
          <w:sz w:val="20"/>
          <w:szCs w:val="20"/>
          <w:lang w:val="en-IE" w:eastAsia="en-IE"/>
        </w:rPr>
        <w:t>;</w:t>
      </w:r>
    </w:p>
    <w:p w14:paraId="2891F273" w14:textId="1EEEB1A1" w:rsidR="00870951" w:rsidRPr="009E1EF1" w:rsidRDefault="00870951" w:rsidP="00907FFA">
      <w:pPr>
        <w:numPr>
          <w:ilvl w:val="0"/>
          <w:numId w:val="4"/>
        </w:numPr>
        <w:jc w:val="both"/>
        <w:rPr>
          <w:rFonts w:ascii="Calibri" w:hAnsi="Calibri" w:cs="Times New Roman"/>
          <w:color w:val="000000"/>
          <w:sz w:val="20"/>
          <w:szCs w:val="20"/>
          <w:lang w:val="en-IE" w:eastAsia="en-IE"/>
        </w:rPr>
      </w:pPr>
      <w:r w:rsidRPr="009E1EF1">
        <w:rPr>
          <w:rFonts w:ascii="Calibri" w:hAnsi="Calibri" w:cs="Times New Roman"/>
          <w:color w:val="000000"/>
          <w:sz w:val="20"/>
          <w:szCs w:val="20"/>
          <w:lang w:val="en-IE" w:eastAsia="en-IE"/>
        </w:rPr>
        <w:t xml:space="preserve">IFRS 17 </w:t>
      </w:r>
      <w:r w:rsidRPr="009E1EF1">
        <w:rPr>
          <w:rFonts w:ascii="Calibri" w:hAnsi="Calibri" w:cs="Times New Roman"/>
          <w:i/>
          <w:color w:val="000000"/>
          <w:sz w:val="20"/>
          <w:szCs w:val="20"/>
          <w:lang w:val="en-IE" w:eastAsia="en-IE"/>
        </w:rPr>
        <w:t xml:space="preserve">Insurance Contracts </w:t>
      </w:r>
      <w:r w:rsidRPr="009E1EF1">
        <w:rPr>
          <w:rFonts w:ascii="Calibri" w:hAnsi="Calibri" w:cs="Times New Roman"/>
          <w:color w:val="000000"/>
          <w:sz w:val="20"/>
          <w:szCs w:val="20"/>
          <w:lang w:val="en-IE" w:eastAsia="en-IE"/>
        </w:rPr>
        <w:t>(effective date 1 January 2023)</w:t>
      </w:r>
      <w:r w:rsidR="00933710">
        <w:rPr>
          <w:rFonts w:ascii="Calibri" w:hAnsi="Calibri" w:cs="Times New Roman"/>
          <w:color w:val="000000"/>
          <w:sz w:val="20"/>
          <w:szCs w:val="20"/>
          <w:lang w:val="en-IE" w:eastAsia="en-IE"/>
        </w:rPr>
        <w:t>; and</w:t>
      </w:r>
    </w:p>
    <w:p w14:paraId="020EFE0C" w14:textId="77777777" w:rsidR="00870951" w:rsidRPr="009E1EF1" w:rsidRDefault="00870951" w:rsidP="00907FFA">
      <w:pPr>
        <w:numPr>
          <w:ilvl w:val="0"/>
          <w:numId w:val="4"/>
        </w:numPr>
        <w:jc w:val="both"/>
        <w:rPr>
          <w:rFonts w:ascii="Calibri" w:hAnsi="Calibri" w:cs="Times New Roman"/>
          <w:sz w:val="20"/>
          <w:szCs w:val="20"/>
          <w:lang w:val="en-IE"/>
        </w:rPr>
      </w:pPr>
      <w:r w:rsidRPr="009E1EF1">
        <w:rPr>
          <w:rFonts w:ascii="Calibri" w:hAnsi="Calibri" w:cs="Times New Roman"/>
          <w:color w:val="000000"/>
          <w:sz w:val="20"/>
          <w:szCs w:val="20"/>
          <w:lang w:val="en-IE" w:eastAsia="en-IE"/>
        </w:rPr>
        <w:t xml:space="preserve">Amendments to IFRS 10 and IAS 28: Sale or Contribution of Assets between an Investor and its Associate or Joint Venture (effective date to be confirmed) </w:t>
      </w:r>
    </w:p>
    <w:p w14:paraId="73447806" w14:textId="77777777" w:rsidR="009A532D" w:rsidRDefault="009A532D" w:rsidP="009A532D">
      <w:pPr>
        <w:pStyle w:val="BodyText"/>
        <w:rPr>
          <w:rFonts w:ascii="Calibri" w:hAnsi="Calibri" w:cs="Times New Roman"/>
          <w:sz w:val="20"/>
          <w:szCs w:val="20"/>
        </w:rPr>
      </w:pPr>
    </w:p>
    <w:p w14:paraId="2C168BBE" w14:textId="77777777" w:rsidR="00954753" w:rsidRPr="009B411D" w:rsidRDefault="00954753" w:rsidP="009A532D">
      <w:pPr>
        <w:pStyle w:val="BodyText"/>
        <w:rPr>
          <w:rFonts w:ascii="Calibri" w:hAnsi="Calibri" w:cs="Times New Roman"/>
          <w:b/>
          <w:bCs/>
          <w:sz w:val="20"/>
          <w:szCs w:val="20"/>
        </w:rPr>
      </w:pPr>
      <w:r w:rsidRPr="009B411D">
        <w:rPr>
          <w:rFonts w:ascii="Calibri" w:hAnsi="Calibri" w:cs="Times New Roman"/>
          <w:b/>
          <w:bCs/>
          <w:sz w:val="20"/>
          <w:szCs w:val="20"/>
        </w:rPr>
        <w:t>IBOR Reform</w:t>
      </w:r>
    </w:p>
    <w:p w14:paraId="61BC898D" w14:textId="1C88183D" w:rsidR="009A532D" w:rsidRPr="00A22AD9" w:rsidRDefault="009A532D" w:rsidP="009A532D">
      <w:pPr>
        <w:pStyle w:val="BodyText"/>
        <w:rPr>
          <w:rFonts w:ascii="Calibri" w:hAnsi="Calibri" w:cs="Times New Roman"/>
          <w:sz w:val="20"/>
          <w:szCs w:val="20"/>
        </w:rPr>
      </w:pPr>
      <w:r w:rsidRPr="00A22AD9">
        <w:rPr>
          <w:rFonts w:ascii="Calibri" w:hAnsi="Calibri" w:cs="Times New Roman"/>
          <w:sz w:val="20"/>
          <w:szCs w:val="20"/>
        </w:rPr>
        <w:t>In July 2017, the Financial Conduct Authority (“FCA”), which regulates LIBOR, announced it intends to stop compelling banks to submit rates for the calculation of LIBOR after 2021. As a result, the Federal Reserve Board and the Federal Reserve Bank of New York organi</w:t>
      </w:r>
      <w:r w:rsidR="00B61F5B">
        <w:rPr>
          <w:rFonts w:ascii="Calibri" w:hAnsi="Calibri" w:cs="Times New Roman"/>
          <w:sz w:val="20"/>
          <w:szCs w:val="20"/>
        </w:rPr>
        <w:t>s</w:t>
      </w:r>
      <w:r w:rsidRPr="00A22AD9">
        <w:rPr>
          <w:rFonts w:ascii="Calibri" w:hAnsi="Calibri" w:cs="Times New Roman"/>
          <w:sz w:val="20"/>
          <w:szCs w:val="20"/>
        </w:rPr>
        <w:t>ed the Alternative Reference Rates Committee (“ARRC”), which identified the Secured Overnight Financing Rate as its preferred alternative rate for USD-LIBOR in derivatives and other financial contracts. Other benchmark rates including GBP-LIBOR and the EURIBOR are also impacted by this reform. The European Central Bank has identified the Euro Short Term Rate as its preferred alternative rate for EURIBOR in derivatives and other financial contracts. The GBP-LIBOR benchmark rate is expected to be replaced by SONIA at the end of 2021.</w:t>
      </w:r>
    </w:p>
    <w:p w14:paraId="18F5DDBC" w14:textId="77777777" w:rsidR="009A532D" w:rsidRPr="00A22AD9" w:rsidRDefault="009A532D" w:rsidP="009A532D">
      <w:pPr>
        <w:pStyle w:val="BodyText"/>
        <w:rPr>
          <w:rFonts w:ascii="Calibri" w:hAnsi="Calibri" w:cs="Times New Roman"/>
          <w:sz w:val="20"/>
          <w:szCs w:val="20"/>
        </w:rPr>
      </w:pPr>
    </w:p>
    <w:p w14:paraId="2B484446" w14:textId="2E78A685" w:rsidR="009A532D" w:rsidRPr="00A22AD9" w:rsidRDefault="00B61F5B" w:rsidP="009A532D">
      <w:pPr>
        <w:pStyle w:val="BodyText"/>
        <w:rPr>
          <w:rFonts w:ascii="Calibri" w:hAnsi="Calibri" w:cs="Times New Roman"/>
          <w:sz w:val="20"/>
          <w:szCs w:val="20"/>
        </w:rPr>
      </w:pPr>
      <w:r>
        <w:rPr>
          <w:rFonts w:ascii="Calibri" w:hAnsi="Calibri" w:cs="Times New Roman"/>
          <w:sz w:val="20"/>
          <w:szCs w:val="20"/>
        </w:rPr>
        <w:t>The Group</w:t>
      </w:r>
      <w:r w:rsidRPr="00A22AD9">
        <w:rPr>
          <w:rFonts w:ascii="Calibri" w:hAnsi="Calibri" w:cs="Times New Roman"/>
          <w:sz w:val="20"/>
          <w:szCs w:val="20"/>
        </w:rPr>
        <w:t xml:space="preserve"> </w:t>
      </w:r>
      <w:r w:rsidR="00BF6CBA">
        <w:rPr>
          <w:rFonts w:ascii="Calibri" w:hAnsi="Calibri" w:cs="Times New Roman"/>
          <w:sz w:val="20"/>
          <w:szCs w:val="20"/>
        </w:rPr>
        <w:t xml:space="preserve">is monitoring, evaluating and </w:t>
      </w:r>
      <w:r w:rsidR="00BF3890">
        <w:rPr>
          <w:rFonts w:ascii="Calibri" w:hAnsi="Calibri" w:cs="Times New Roman"/>
          <w:sz w:val="20"/>
          <w:szCs w:val="20"/>
        </w:rPr>
        <w:t>preparing</w:t>
      </w:r>
      <w:r w:rsidR="00BF6CBA">
        <w:rPr>
          <w:rFonts w:ascii="Calibri" w:hAnsi="Calibri" w:cs="Times New Roman"/>
          <w:sz w:val="20"/>
          <w:szCs w:val="20"/>
        </w:rPr>
        <w:t xml:space="preserve"> for the implications of</w:t>
      </w:r>
      <w:r w:rsidR="00BF3890">
        <w:rPr>
          <w:rFonts w:ascii="Calibri" w:hAnsi="Calibri" w:cs="Times New Roman"/>
          <w:sz w:val="20"/>
          <w:szCs w:val="20"/>
        </w:rPr>
        <w:t xml:space="preserve"> adopting the</w:t>
      </w:r>
      <w:r w:rsidR="00BF6CBA">
        <w:rPr>
          <w:rFonts w:ascii="Calibri" w:hAnsi="Calibri" w:cs="Times New Roman"/>
          <w:sz w:val="20"/>
          <w:szCs w:val="20"/>
        </w:rPr>
        <w:t xml:space="preserve"> IBOR reform, </w:t>
      </w:r>
      <w:r w:rsidR="009A532D" w:rsidRPr="00A22AD9">
        <w:rPr>
          <w:rFonts w:ascii="Calibri" w:hAnsi="Calibri" w:cs="Times New Roman"/>
          <w:sz w:val="20"/>
          <w:szCs w:val="20"/>
        </w:rPr>
        <w:t xml:space="preserve">which encompasses changes to systems, processes, risk and valuation models, as well as managing related tax and accounting implications. </w:t>
      </w:r>
      <w:r>
        <w:rPr>
          <w:rFonts w:ascii="Calibri" w:hAnsi="Calibri" w:cs="Times New Roman"/>
          <w:sz w:val="20"/>
          <w:szCs w:val="20"/>
        </w:rPr>
        <w:t>It</w:t>
      </w:r>
      <w:r w:rsidR="009A532D" w:rsidRPr="00A22AD9">
        <w:rPr>
          <w:rFonts w:ascii="Calibri" w:hAnsi="Calibri" w:cs="Times New Roman"/>
          <w:sz w:val="20"/>
          <w:szCs w:val="20"/>
        </w:rPr>
        <w:t xml:space="preserve"> currently anticipates that the areas of greatest change will be amendments to the contractual terms of its IBOR borrowing facilities and IBOR indexed interest rate swaps for risk free rates (RFRs) and updating hedge accounting designations.</w:t>
      </w:r>
    </w:p>
    <w:p w14:paraId="0E6FF624" w14:textId="77777777" w:rsidR="009A532D" w:rsidRPr="00A22AD9" w:rsidRDefault="009A532D" w:rsidP="009A532D">
      <w:pPr>
        <w:pStyle w:val="BodyText"/>
        <w:rPr>
          <w:rFonts w:ascii="Calibri" w:hAnsi="Calibri" w:cs="Times New Roman"/>
          <w:sz w:val="20"/>
          <w:szCs w:val="20"/>
        </w:rPr>
      </w:pPr>
    </w:p>
    <w:p w14:paraId="78428C34" w14:textId="69EC5FB0" w:rsidR="009A532D" w:rsidRPr="00A22AD9" w:rsidRDefault="009A532D" w:rsidP="009A532D">
      <w:pPr>
        <w:pStyle w:val="BodyText"/>
        <w:rPr>
          <w:rFonts w:ascii="Calibri" w:hAnsi="Calibri" w:cs="Times New Roman"/>
          <w:sz w:val="20"/>
          <w:szCs w:val="20"/>
        </w:rPr>
      </w:pPr>
      <w:r w:rsidRPr="00A22AD9">
        <w:rPr>
          <w:rFonts w:ascii="Calibri" w:hAnsi="Calibri" w:cs="Times New Roman"/>
          <w:sz w:val="20"/>
          <w:szCs w:val="20"/>
        </w:rPr>
        <w:t xml:space="preserve">In September 2019, the IASB issued amendments to IFRS 9, IAS 39, and IFRS 7 in order to provide relief in respect of the potential impacts to hedge accounting following the uncertainties arising from the impact of the Interbank offered rate (“IBOR”) reform on the timing and amount of designated future cash flows. The amendments provide exceptions to the requirements of hedge accounting during this period of uncertainty with the impact being that existing and new hedge accounting designations will be unaffected by the above noted uncertainties. The Company has adopted the IASB amendments beginning 1 January 2020. Adopting these amendments allowed the Group to continue hedge accounting during the period of uncertainty arising from interest rate benchmark reforms. The relief provided by the amendments in the application hedge accounting are applied by the Group to the Swap Agreements (as defined below). For all other derivative instruments held by the Group, it does not apply hedge accounting. </w:t>
      </w:r>
    </w:p>
    <w:p w14:paraId="2C09B1E2" w14:textId="77777777" w:rsidR="009A532D" w:rsidRPr="009B411D" w:rsidRDefault="009A532D" w:rsidP="009A532D">
      <w:pPr>
        <w:pStyle w:val="BodyText"/>
        <w:rPr>
          <w:rFonts w:ascii="Calibri" w:hAnsi="Calibri" w:cs="Times New Roman"/>
          <w:sz w:val="12"/>
          <w:szCs w:val="12"/>
        </w:rPr>
      </w:pPr>
    </w:p>
    <w:p w14:paraId="0AFA02D9" w14:textId="77777777" w:rsidR="009A532D" w:rsidRPr="00A22AD9" w:rsidRDefault="009A532D" w:rsidP="009A532D">
      <w:pPr>
        <w:pStyle w:val="BodyText"/>
        <w:rPr>
          <w:rFonts w:ascii="Calibri" w:hAnsi="Calibri" w:cs="Times New Roman"/>
          <w:sz w:val="20"/>
          <w:szCs w:val="20"/>
        </w:rPr>
      </w:pPr>
      <w:r w:rsidRPr="00A22AD9">
        <w:rPr>
          <w:rFonts w:ascii="Calibri" w:hAnsi="Calibri" w:cs="Times New Roman"/>
          <w:sz w:val="20"/>
          <w:szCs w:val="20"/>
        </w:rPr>
        <w:t xml:space="preserve">In August 2020, the IASB issued Phase 2 relief of IBOR reform ‘Interest Rate Benchmark Reform - Phase 2, Amendments to IFRS 9, IAS 39, IFRS 7, IFRS 4 and IFRS 16’. The amendments provide a practical expedient when accounting for changes in the basis for determining the contractual cash flows of financial assets and liabilities to require the effective interest rate to be adjusted and reliefs from discontinuing hedge relationships. The Phase 2 Amendments are effective for annual periods beginning on or after 1 January 2021 and early application is permitted. Given that none of the derivatives (hedging instruments) or loans (hedged items) of the Group have been amended for IBOR reform during the period, the Group will not be early adopting the Phase 2 Amendments. </w:t>
      </w:r>
    </w:p>
    <w:p w14:paraId="344BE6D8" w14:textId="77777777" w:rsidR="009A532D" w:rsidRPr="00824ABE" w:rsidRDefault="009A532D" w:rsidP="009A532D">
      <w:pPr>
        <w:pStyle w:val="BodyText"/>
        <w:rPr>
          <w:rFonts w:ascii="Calibri" w:hAnsi="Calibri" w:cs="Times New Roman"/>
          <w:sz w:val="12"/>
          <w:szCs w:val="12"/>
        </w:rPr>
      </w:pPr>
    </w:p>
    <w:p w14:paraId="5EE3C628" w14:textId="77777777" w:rsidR="009A532D" w:rsidRPr="00A22AD9" w:rsidRDefault="009A532D" w:rsidP="009A532D">
      <w:pPr>
        <w:pStyle w:val="BodyText"/>
        <w:rPr>
          <w:rFonts w:ascii="Calibri" w:hAnsi="Calibri" w:cs="Times New Roman"/>
          <w:sz w:val="20"/>
          <w:szCs w:val="20"/>
        </w:rPr>
      </w:pPr>
      <w:r w:rsidRPr="00A22AD9">
        <w:rPr>
          <w:rFonts w:ascii="Calibri" w:hAnsi="Calibri" w:cs="Times New Roman"/>
          <w:sz w:val="20"/>
          <w:szCs w:val="20"/>
        </w:rPr>
        <w:t xml:space="preserve">The Group is not able to predict when USD-LIBOR or EURIBOR will cease to be available or when there will be sufficient liquidity in the alternative markets. Any changes adopted by the FCA or other governing bodies in the method used for determining USD-LIBOR, GBP-LIBOR and EURIBOR may result in a sudden or prolonged increase or decrease in reported USD-LIBOR, GBP-LIBOR and EURIBOR. If that were to occur, the Group’s interest payments could change. In addition, uncertainty about the extent and manner of future changes may result in interest rates and/or payments that are higher or lower than if USD-LIBOR, GBP-LIBOR and EURIBOR were to remain available in their current form. </w:t>
      </w:r>
    </w:p>
    <w:p w14:paraId="6335D6A1" w14:textId="77777777" w:rsidR="009A532D" w:rsidRPr="00824ABE" w:rsidRDefault="009A532D" w:rsidP="009A532D">
      <w:pPr>
        <w:pStyle w:val="BodyText"/>
        <w:rPr>
          <w:rFonts w:ascii="Calibri" w:hAnsi="Calibri" w:cs="Times New Roman"/>
          <w:sz w:val="12"/>
          <w:szCs w:val="12"/>
        </w:rPr>
      </w:pPr>
    </w:p>
    <w:p w14:paraId="03DA488A" w14:textId="268FF49D" w:rsidR="002E6E4E" w:rsidRDefault="009A532D" w:rsidP="009A532D">
      <w:pPr>
        <w:pStyle w:val="BodyText"/>
        <w:rPr>
          <w:rFonts w:ascii="Calibri" w:hAnsi="Calibri" w:cs="Times New Roman"/>
          <w:sz w:val="20"/>
          <w:szCs w:val="20"/>
        </w:rPr>
      </w:pPr>
      <w:r w:rsidRPr="00A22AD9">
        <w:rPr>
          <w:rFonts w:ascii="Calibri" w:hAnsi="Calibri" w:cs="Times New Roman"/>
          <w:sz w:val="20"/>
          <w:szCs w:val="20"/>
        </w:rPr>
        <w:t>The Group</w:t>
      </w:r>
      <w:r w:rsidR="00F5465F">
        <w:rPr>
          <w:rFonts w:ascii="Calibri" w:hAnsi="Calibri" w:cs="Times New Roman"/>
          <w:sz w:val="20"/>
          <w:szCs w:val="20"/>
        </w:rPr>
        <w:t>’</w:t>
      </w:r>
      <w:r w:rsidRPr="00A22AD9">
        <w:rPr>
          <w:rFonts w:ascii="Calibri" w:hAnsi="Calibri" w:cs="Times New Roman"/>
          <w:sz w:val="20"/>
          <w:szCs w:val="20"/>
        </w:rPr>
        <w:t xml:space="preserve">s GBP First Lien Term Loan A is indexed to GBP-LIBOR, its USD First Lien Term Loan B, and certain of its cross-currency interest rate swaps are indexed to USD-LIBOR, and its EUR First Lien Term Loan B is indexed to EURIBOR. </w:t>
      </w:r>
      <w:r w:rsidR="00BF6CBA">
        <w:rPr>
          <w:rFonts w:ascii="Calibri" w:hAnsi="Calibri" w:cs="Times New Roman"/>
          <w:sz w:val="20"/>
          <w:szCs w:val="20"/>
        </w:rPr>
        <w:t xml:space="preserve">See </w:t>
      </w:r>
    </w:p>
    <w:p w14:paraId="23AD989B" w14:textId="77777777" w:rsidR="00334B25" w:rsidRDefault="00334B25" w:rsidP="002E6E4E">
      <w:pPr>
        <w:pStyle w:val="Heading1"/>
      </w:pPr>
    </w:p>
    <w:p w14:paraId="773120AD" w14:textId="55C43418" w:rsidR="002E6E4E" w:rsidRDefault="002E6E4E" w:rsidP="002E6E4E">
      <w:pPr>
        <w:pStyle w:val="Heading1"/>
      </w:pPr>
      <w:r>
        <w:lastRenderedPageBreak/>
        <w:t xml:space="preserve">2. </w:t>
      </w:r>
      <w:r w:rsidRPr="001C5950">
        <w:t>Recent accounting pronouncements</w:t>
      </w:r>
      <w:r>
        <w:t xml:space="preserve"> (continued)</w:t>
      </w:r>
    </w:p>
    <w:p w14:paraId="4EB6A88B" w14:textId="77777777" w:rsidR="002E6E4E" w:rsidRDefault="002E6E4E" w:rsidP="009A532D">
      <w:pPr>
        <w:pStyle w:val="BodyText"/>
        <w:rPr>
          <w:rFonts w:ascii="Calibri" w:hAnsi="Calibri" w:cs="Times New Roman"/>
          <w:sz w:val="20"/>
          <w:szCs w:val="20"/>
        </w:rPr>
      </w:pPr>
    </w:p>
    <w:p w14:paraId="7BA7F49D" w14:textId="77777777" w:rsidR="00445B55" w:rsidRDefault="00445B55" w:rsidP="00445B55">
      <w:pPr>
        <w:pStyle w:val="BodyText"/>
        <w:rPr>
          <w:rFonts w:ascii="Calibri" w:hAnsi="Calibri" w:cs="Times New Roman"/>
          <w:sz w:val="20"/>
          <w:szCs w:val="20"/>
        </w:rPr>
      </w:pPr>
      <w:r>
        <w:rPr>
          <w:rFonts w:ascii="Calibri" w:hAnsi="Calibri" w:cs="Times New Roman"/>
          <w:sz w:val="20"/>
          <w:szCs w:val="20"/>
        </w:rPr>
        <w:t xml:space="preserve">Notes 16 and 17 for details of the borrowings and hedging derivatives notional amounts. </w:t>
      </w:r>
      <w:r w:rsidRPr="00A22AD9">
        <w:rPr>
          <w:rFonts w:ascii="Calibri" w:hAnsi="Calibri" w:cs="Times New Roman"/>
          <w:sz w:val="20"/>
          <w:szCs w:val="20"/>
        </w:rPr>
        <w:t>The Group is monitoring and evaluating the related risks, which include interest payments on its borrowings, and amounts received on certain of its cross-currency interest rate swaps. These risks arise in connection with transitioning contracts to an alternative rate, including any resulting value transfer that may occur. The fair value of the financial instruments tied to USD-LIBOR, GBP-LIBOR and EURIBOR could also be impacted if USD-LIBOR, GBP-LIBOR and EURIBOR are limited or discontinued. Additional risk exists as the method of transitioning to an alternative reference rate may be challenging and requires agreement</w:t>
      </w:r>
    </w:p>
    <w:p w14:paraId="2377C01F" w14:textId="1C666426" w:rsidR="009A532D" w:rsidRPr="00A22AD9" w:rsidRDefault="009A532D" w:rsidP="00334B25">
      <w:pPr>
        <w:pStyle w:val="BodyText"/>
        <w:rPr>
          <w:rFonts w:ascii="Calibri" w:hAnsi="Calibri" w:cs="Times New Roman"/>
          <w:sz w:val="20"/>
          <w:szCs w:val="20"/>
        </w:rPr>
      </w:pPr>
      <w:r w:rsidRPr="00A22AD9">
        <w:rPr>
          <w:rFonts w:ascii="Calibri" w:hAnsi="Calibri" w:cs="Times New Roman"/>
          <w:sz w:val="20"/>
          <w:szCs w:val="20"/>
        </w:rPr>
        <w:t xml:space="preserve">with the respective counterparty about how to make the transition. </w:t>
      </w:r>
    </w:p>
    <w:p w14:paraId="441232BD" w14:textId="77777777" w:rsidR="009A532D" w:rsidRPr="00A22AD9" w:rsidRDefault="009A532D" w:rsidP="00334B25">
      <w:pPr>
        <w:pStyle w:val="BodyText"/>
        <w:rPr>
          <w:rFonts w:ascii="Calibri" w:hAnsi="Calibri" w:cs="Times New Roman"/>
          <w:sz w:val="20"/>
          <w:szCs w:val="20"/>
        </w:rPr>
      </w:pPr>
    </w:p>
    <w:p w14:paraId="09314F76" w14:textId="19E4651D" w:rsidR="009A532D" w:rsidRPr="00A22AD9" w:rsidRDefault="009A532D" w:rsidP="00334B25">
      <w:pPr>
        <w:pStyle w:val="BodyText"/>
        <w:rPr>
          <w:rFonts w:ascii="Calibri" w:hAnsi="Calibri" w:cs="Times New Roman"/>
          <w:sz w:val="20"/>
          <w:szCs w:val="20"/>
        </w:rPr>
      </w:pPr>
      <w:r w:rsidRPr="00A22AD9">
        <w:rPr>
          <w:rFonts w:ascii="Calibri" w:hAnsi="Calibri" w:cs="Times New Roman"/>
          <w:sz w:val="20"/>
          <w:szCs w:val="20"/>
        </w:rPr>
        <w:t xml:space="preserve">If the Group’s contracts are not transitioned to alternative reference rates and USD-LIBOR, GBP-LIBOR and EURIBOR are discontinued, the impact on our indexed financial instruments is likely to vary by contract. If USD-LIBOR, GBP-LIBOR and EURIBOR are discontinued or if the methods of calculating USD-LIBOR, GBP-LIBOR and EURIBOR change from their current form, interest rates on our current or future indebtedness may be adversely affected. </w:t>
      </w:r>
    </w:p>
    <w:p w14:paraId="43C20A54" w14:textId="77777777" w:rsidR="009A532D" w:rsidRPr="00A22AD9" w:rsidRDefault="009A532D" w:rsidP="00334B25">
      <w:pPr>
        <w:pStyle w:val="BodyText"/>
        <w:rPr>
          <w:rFonts w:ascii="Calibri" w:hAnsi="Calibri" w:cs="Times New Roman"/>
          <w:sz w:val="20"/>
          <w:szCs w:val="20"/>
        </w:rPr>
      </w:pPr>
    </w:p>
    <w:p w14:paraId="061315A8" w14:textId="0E553CA3" w:rsidR="009A532D" w:rsidRPr="00A22AD9" w:rsidRDefault="009A532D" w:rsidP="00334B25">
      <w:pPr>
        <w:pStyle w:val="BodyText"/>
        <w:rPr>
          <w:rFonts w:ascii="Calibri" w:hAnsi="Calibri" w:cs="Times New Roman"/>
          <w:sz w:val="20"/>
          <w:szCs w:val="20"/>
        </w:rPr>
      </w:pPr>
      <w:r w:rsidRPr="00A22AD9">
        <w:rPr>
          <w:rFonts w:ascii="Calibri" w:hAnsi="Calibri" w:cs="Times New Roman"/>
          <w:sz w:val="20"/>
          <w:szCs w:val="20"/>
        </w:rPr>
        <w:t>In October 2020, ISDA published its LIBOR Fallbacks Supplement and IBOR Fallbacks Protocol enabling market participants to incorporate standard fallback transition provisions to RFRs into their derivative trades. The Group is still in consultation as to whether it will adhere to the protocol.  In December 2020, regulators signa</w:t>
      </w:r>
      <w:r w:rsidR="00001DB2">
        <w:rPr>
          <w:rFonts w:ascii="Calibri" w:hAnsi="Calibri" w:cs="Times New Roman"/>
          <w:sz w:val="20"/>
          <w:szCs w:val="20"/>
        </w:rPr>
        <w:t>l</w:t>
      </w:r>
      <w:r w:rsidRPr="00A22AD9">
        <w:rPr>
          <w:rFonts w:ascii="Calibri" w:hAnsi="Calibri" w:cs="Times New Roman"/>
          <w:sz w:val="20"/>
          <w:szCs w:val="20"/>
        </w:rPr>
        <w:t xml:space="preserve">led that they may extend LIBOR transition for certain USD LIBOR legacy contracts another 18 months from the end of 2021 to the middle of 2023. This could extend the time needed for the Group to transition its existing derivatives and loans to RFRs. </w:t>
      </w:r>
    </w:p>
    <w:p w14:paraId="2532790B" w14:textId="77777777" w:rsidR="009A532D" w:rsidRPr="00A22AD9" w:rsidRDefault="009A532D" w:rsidP="00334B25">
      <w:pPr>
        <w:pStyle w:val="BodyText"/>
        <w:rPr>
          <w:rFonts w:ascii="Calibri" w:hAnsi="Calibri" w:cs="Times New Roman"/>
          <w:sz w:val="20"/>
          <w:szCs w:val="20"/>
        </w:rPr>
      </w:pPr>
    </w:p>
    <w:p w14:paraId="7F66D675" w14:textId="5102784C" w:rsidR="00870951" w:rsidRDefault="009A532D" w:rsidP="00334B25">
      <w:pPr>
        <w:pStyle w:val="BodyText"/>
        <w:rPr>
          <w:rFonts w:ascii="Calibri" w:hAnsi="Calibri" w:cs="Times New Roman"/>
          <w:sz w:val="20"/>
          <w:szCs w:val="20"/>
        </w:rPr>
      </w:pPr>
      <w:r w:rsidRPr="00A22AD9">
        <w:rPr>
          <w:rFonts w:ascii="Calibri" w:hAnsi="Calibri" w:cs="Times New Roman"/>
          <w:sz w:val="20"/>
          <w:szCs w:val="20"/>
        </w:rPr>
        <w:t>The Group will continue to apply the amendments to IFRS 9/IAS 39 until the uncertainty arising from the interest rate benchmark reforms with respect to the timing and the amount of the underlying cash flows that the Group is exposed ends. The Group has assumed that this uncertainty will not end until the Group’s contracts that reference IBORs are amended to specify the date on which the interest rate benchmark will be replaced, the cash flows of the alternative benchmark rate and the relevant spread adjustment.</w:t>
      </w:r>
    </w:p>
    <w:p w14:paraId="71CDCA1E" w14:textId="77777777" w:rsidR="007C2AA8" w:rsidRDefault="007C2AA8" w:rsidP="009A532D">
      <w:pPr>
        <w:pStyle w:val="BodyText"/>
        <w:jc w:val="left"/>
      </w:pPr>
    </w:p>
    <w:p w14:paraId="66CDEC39" w14:textId="3DFEC4B9" w:rsidR="009A532D" w:rsidRPr="007C2AA8" w:rsidRDefault="007C2AA8" w:rsidP="009A532D">
      <w:pPr>
        <w:pStyle w:val="BodyText"/>
        <w:jc w:val="left"/>
        <w:rPr>
          <w:rFonts w:asciiTheme="minorHAnsi" w:hAnsiTheme="minorHAnsi" w:cstheme="minorHAnsi"/>
          <w:b/>
          <w:bCs/>
          <w:sz w:val="20"/>
          <w:szCs w:val="20"/>
        </w:rPr>
      </w:pPr>
      <w:r w:rsidRPr="007C2AA8">
        <w:rPr>
          <w:rFonts w:asciiTheme="minorHAnsi" w:hAnsiTheme="minorHAnsi" w:cstheme="minorHAnsi"/>
          <w:b/>
          <w:bCs/>
          <w:sz w:val="20"/>
          <w:szCs w:val="20"/>
        </w:rPr>
        <w:t>3.  Basis of preparation and summary of significant accounting policies</w:t>
      </w:r>
    </w:p>
    <w:p w14:paraId="0394A6E4" w14:textId="77777777" w:rsidR="007C2AA8" w:rsidRPr="007C2AA8" w:rsidRDefault="007C2AA8" w:rsidP="00334B25">
      <w:pPr>
        <w:jc w:val="both"/>
        <w:rPr>
          <w:rFonts w:asciiTheme="minorHAnsi" w:hAnsiTheme="minorHAnsi" w:cs="Times New Roman"/>
          <w:sz w:val="12"/>
          <w:szCs w:val="12"/>
        </w:rPr>
      </w:pPr>
      <w:bookmarkStart w:id="36" w:name="OLE_LINK74"/>
      <w:bookmarkStart w:id="37" w:name="OLE_LINK75"/>
    </w:p>
    <w:p w14:paraId="54D0D841" w14:textId="7ECFC3BA" w:rsidR="00583BAE" w:rsidRPr="009E1EF1" w:rsidRDefault="009632BB" w:rsidP="00334B25">
      <w:pPr>
        <w:jc w:val="both"/>
        <w:rPr>
          <w:rFonts w:ascii="Calibri" w:hAnsi="Calibri" w:cs="Times New Roman"/>
          <w:sz w:val="20"/>
          <w:szCs w:val="20"/>
        </w:rPr>
      </w:pPr>
      <w:r w:rsidRPr="00B260AC">
        <w:rPr>
          <w:rFonts w:asciiTheme="minorHAnsi" w:hAnsiTheme="minorHAnsi" w:cs="Times New Roman"/>
          <w:sz w:val="20"/>
          <w:szCs w:val="20"/>
        </w:rPr>
        <w:t xml:space="preserve">The </w:t>
      </w:r>
      <w:r>
        <w:rPr>
          <w:rFonts w:asciiTheme="minorHAnsi" w:hAnsiTheme="minorHAnsi" w:cs="Times New Roman"/>
          <w:sz w:val="20"/>
          <w:szCs w:val="20"/>
        </w:rPr>
        <w:t xml:space="preserve">condensed </w:t>
      </w:r>
      <w:r w:rsidRPr="00B260AC">
        <w:rPr>
          <w:rFonts w:asciiTheme="minorHAnsi" w:hAnsiTheme="minorHAnsi" w:cs="Times New Roman"/>
          <w:sz w:val="20"/>
          <w:szCs w:val="20"/>
        </w:rPr>
        <w:t xml:space="preserve">consolidated financial statements are prepared </w:t>
      </w:r>
      <w:r>
        <w:rPr>
          <w:rFonts w:asciiTheme="minorHAnsi" w:hAnsiTheme="minorHAnsi" w:cs="Times New Roman"/>
          <w:sz w:val="20"/>
          <w:szCs w:val="20"/>
        </w:rPr>
        <w:t xml:space="preserve">in accordance with the Transparency (Directive 2004/109/EC) Regulations 2007 and the Transparency Rules of the Republic of Ireland’s Financial Regulator. </w:t>
      </w:r>
      <w:r w:rsidR="00583BAE" w:rsidRPr="009E1EF1">
        <w:rPr>
          <w:rFonts w:ascii="Calibri" w:hAnsi="Calibri" w:cs="Times New Roman"/>
          <w:sz w:val="20"/>
          <w:szCs w:val="20"/>
        </w:rPr>
        <w:t xml:space="preserve">The </w:t>
      </w:r>
      <w:r>
        <w:rPr>
          <w:rFonts w:ascii="Calibri" w:hAnsi="Calibri" w:cs="Times New Roman"/>
          <w:sz w:val="20"/>
          <w:szCs w:val="20"/>
        </w:rPr>
        <w:t xml:space="preserve">condensed </w:t>
      </w:r>
      <w:r w:rsidR="00583BAE" w:rsidRPr="009E1EF1">
        <w:rPr>
          <w:rFonts w:ascii="Calibri" w:hAnsi="Calibri" w:cs="Times New Roman"/>
          <w:sz w:val="20"/>
          <w:szCs w:val="20"/>
        </w:rPr>
        <w:t xml:space="preserve">consolidated financial </w:t>
      </w:r>
      <w:bookmarkStart w:id="38" w:name="_Hlk61606847"/>
      <w:r w:rsidR="00583BAE" w:rsidRPr="009E1EF1">
        <w:rPr>
          <w:rFonts w:ascii="Calibri" w:hAnsi="Calibri" w:cs="Times New Roman"/>
          <w:sz w:val="20"/>
          <w:szCs w:val="20"/>
        </w:rPr>
        <w:t>statements are prepared on the historical cost basis except for derivative financial instruments</w:t>
      </w:r>
      <w:bookmarkEnd w:id="38"/>
      <w:r w:rsidR="006D7469">
        <w:rPr>
          <w:rFonts w:ascii="Calibri" w:hAnsi="Calibri" w:cs="Times New Roman"/>
          <w:sz w:val="20"/>
          <w:szCs w:val="20"/>
        </w:rPr>
        <w:t xml:space="preserve">  (which includes </w:t>
      </w:r>
      <w:r w:rsidR="006D7469" w:rsidRPr="009E1EF1">
        <w:rPr>
          <w:rFonts w:ascii="Calibri" w:hAnsi="Calibri" w:cs="Times New Roman"/>
          <w:sz w:val="20"/>
          <w:szCs w:val="20"/>
        </w:rPr>
        <w:t>betting transactions</w:t>
      </w:r>
      <w:r w:rsidR="006D7469">
        <w:rPr>
          <w:rFonts w:ascii="Calibri" w:hAnsi="Calibri" w:cs="Times New Roman"/>
          <w:sz w:val="20"/>
          <w:szCs w:val="20"/>
        </w:rPr>
        <w:t>)</w:t>
      </w:r>
      <w:r w:rsidR="00583BAE" w:rsidRPr="009E1EF1">
        <w:rPr>
          <w:rFonts w:ascii="Calibri" w:hAnsi="Calibri" w:cs="Times New Roman"/>
          <w:sz w:val="20"/>
          <w:szCs w:val="20"/>
        </w:rPr>
        <w:t xml:space="preserve">, </w:t>
      </w:r>
      <w:r w:rsidR="00083E6B">
        <w:rPr>
          <w:rFonts w:ascii="Calibri" w:hAnsi="Calibri" w:cs="Times New Roman"/>
          <w:sz w:val="20"/>
          <w:szCs w:val="20"/>
        </w:rPr>
        <w:t>equity securities, certain financial assets which have been designated as FVOCI</w:t>
      </w:r>
      <w:r w:rsidR="00583BAE" w:rsidRPr="009E1EF1">
        <w:rPr>
          <w:rFonts w:ascii="Calibri" w:hAnsi="Calibri" w:cs="Times New Roman"/>
          <w:sz w:val="20"/>
          <w:szCs w:val="20"/>
        </w:rPr>
        <w:t>, contingent deferred consideration and share-based payments, all of which are stated at fair value (grant date fair value in the case of share-based payments).  The consolidated financial statements are presented in pounds sterling</w:t>
      </w:r>
      <w:r w:rsidR="00583BAE" w:rsidRPr="009E1EF1">
        <w:rPr>
          <w:rFonts w:ascii="Calibri" w:hAnsi="Calibri"/>
          <w:sz w:val="20"/>
        </w:rPr>
        <w:t xml:space="preserve"> </w:t>
      </w:r>
      <w:r w:rsidR="00583BAE" w:rsidRPr="009E1EF1">
        <w:rPr>
          <w:rFonts w:ascii="Calibri" w:hAnsi="Calibri" w:cs="Times New Roman"/>
          <w:sz w:val="20"/>
          <w:szCs w:val="20"/>
        </w:rPr>
        <w:t xml:space="preserve">and are rounded to the nearest </w:t>
      </w:r>
      <w:r w:rsidR="00BF3890">
        <w:rPr>
          <w:rFonts w:ascii="Calibri" w:hAnsi="Calibri" w:cs="Times New Roman"/>
          <w:sz w:val="20"/>
          <w:szCs w:val="20"/>
        </w:rPr>
        <w:t xml:space="preserve">0.1 </w:t>
      </w:r>
      <w:r w:rsidR="00583BAE" w:rsidRPr="009E1EF1">
        <w:rPr>
          <w:rFonts w:ascii="Calibri" w:hAnsi="Calibri" w:cs="Times New Roman"/>
          <w:sz w:val="20"/>
          <w:szCs w:val="20"/>
        </w:rPr>
        <w:t>million.</w:t>
      </w:r>
    </w:p>
    <w:p w14:paraId="6B052A6D" w14:textId="77777777" w:rsidR="00583BAE" w:rsidRPr="009E1EF1" w:rsidRDefault="00583BAE" w:rsidP="00334B25">
      <w:pPr>
        <w:jc w:val="both"/>
        <w:rPr>
          <w:rFonts w:ascii="Calibri" w:hAnsi="Calibri" w:cs="Times New Roman"/>
          <w:sz w:val="20"/>
          <w:szCs w:val="20"/>
        </w:rPr>
      </w:pPr>
    </w:p>
    <w:p w14:paraId="40397841" w14:textId="77777777" w:rsidR="00583BAE" w:rsidRPr="009E1EF1" w:rsidRDefault="00583BAE" w:rsidP="00334B25">
      <w:pPr>
        <w:jc w:val="both"/>
        <w:rPr>
          <w:rFonts w:ascii="Calibri" w:hAnsi="Calibri" w:cs="Times New Roman"/>
          <w:sz w:val="20"/>
          <w:szCs w:val="20"/>
        </w:rPr>
      </w:pPr>
      <w:r w:rsidRPr="009E1EF1">
        <w:rPr>
          <w:rFonts w:ascii="Calibri" w:hAnsi="Calibri" w:cs="Times New Roman"/>
          <w:sz w:val="20"/>
          <w:szCs w:val="20"/>
        </w:rPr>
        <w:t>Further to IAS Regulation (EC1606/2002, ‘Accounting standards adopted for use in the EU’), EU law requires that the annual consolidated financial statements of the Group be prepared in accordance with International Financial Reporting Standards (“IFRS”) adopted by the European Union (“EU”).  These consolidated financial statements have been prepared on the basis of IFRS adopted by the EU and effective for accounting periods ending on or after 1 January 20</w:t>
      </w:r>
      <w:r w:rsidR="00963599" w:rsidRPr="009E1EF1">
        <w:rPr>
          <w:rFonts w:ascii="Calibri" w:hAnsi="Calibri" w:cs="Times New Roman"/>
          <w:sz w:val="20"/>
          <w:szCs w:val="20"/>
        </w:rPr>
        <w:t>20</w:t>
      </w:r>
      <w:r w:rsidRPr="009E1EF1">
        <w:rPr>
          <w:rFonts w:ascii="Calibri" w:hAnsi="Calibri" w:cs="Times New Roman"/>
          <w:sz w:val="20"/>
          <w:szCs w:val="20"/>
        </w:rPr>
        <w:t xml:space="preserve">.  </w:t>
      </w:r>
    </w:p>
    <w:p w14:paraId="77C73BBD" w14:textId="77777777" w:rsidR="00583BAE" w:rsidRPr="009E1EF1" w:rsidRDefault="00583BAE" w:rsidP="00334B25">
      <w:pPr>
        <w:jc w:val="both"/>
        <w:rPr>
          <w:rFonts w:ascii="Calibri" w:hAnsi="Calibri" w:cs="Times New Roman"/>
          <w:sz w:val="20"/>
          <w:szCs w:val="20"/>
        </w:rPr>
      </w:pPr>
    </w:p>
    <w:p w14:paraId="39FC9A2E" w14:textId="0DADC8CE" w:rsidR="003A086E" w:rsidRDefault="003A086E" w:rsidP="00334B25">
      <w:pPr>
        <w:jc w:val="both"/>
        <w:rPr>
          <w:rFonts w:ascii="Calibri" w:hAnsi="Calibri"/>
          <w:sz w:val="20"/>
          <w:u w:val="single"/>
          <w:lang w:val="en-IE"/>
        </w:rPr>
      </w:pPr>
      <w:r w:rsidRPr="0061063C">
        <w:rPr>
          <w:rFonts w:asciiTheme="minorHAnsi" w:hAnsiTheme="minorHAnsi"/>
          <w:sz w:val="20"/>
          <w:lang w:val="en-IE"/>
        </w:rPr>
        <w:t xml:space="preserve">The Group has introduced </w:t>
      </w:r>
      <w:r w:rsidRPr="0026329F">
        <w:rPr>
          <w:rFonts w:asciiTheme="minorHAnsi" w:hAnsiTheme="minorHAnsi"/>
          <w:sz w:val="20"/>
          <w:lang w:val="en-IE"/>
        </w:rPr>
        <w:t>new accounting policies or expanded existing policies as a result of the Combination.</w:t>
      </w:r>
      <w:r w:rsidRPr="00114FBB">
        <w:rPr>
          <w:rFonts w:asciiTheme="minorHAnsi" w:hAnsiTheme="minorHAnsi"/>
          <w:sz w:val="20"/>
          <w:lang w:val="en-IE"/>
        </w:rPr>
        <w:t xml:space="preserve"> These</w:t>
      </w:r>
      <w:r w:rsidRPr="0061063C">
        <w:rPr>
          <w:rFonts w:asciiTheme="minorHAnsi" w:hAnsiTheme="minorHAnsi"/>
          <w:sz w:val="20"/>
          <w:lang w:val="en-IE"/>
        </w:rPr>
        <w:t xml:space="preserve"> policies do not impact the Group’s reported revenue, operating profit, or amounts reported in the statement of financial position in 2019</w:t>
      </w:r>
      <w:r>
        <w:rPr>
          <w:rFonts w:asciiTheme="minorHAnsi" w:hAnsiTheme="minorHAnsi"/>
          <w:sz w:val="20"/>
          <w:lang w:val="en-IE"/>
        </w:rPr>
        <w:t>.</w:t>
      </w:r>
    </w:p>
    <w:p w14:paraId="287683EA" w14:textId="77777777" w:rsidR="00631D99" w:rsidRDefault="00631D99" w:rsidP="00631D99">
      <w:pPr>
        <w:jc w:val="both"/>
        <w:rPr>
          <w:rFonts w:ascii="Calibri" w:hAnsi="Calibri" w:cs="Times New Roman"/>
          <w:sz w:val="20"/>
          <w:szCs w:val="20"/>
        </w:rPr>
      </w:pPr>
    </w:p>
    <w:p w14:paraId="394FBB56" w14:textId="0523EE82" w:rsidR="00631D99" w:rsidRPr="009E1EF1" w:rsidRDefault="00631D99" w:rsidP="00631D99">
      <w:pPr>
        <w:jc w:val="both"/>
        <w:rPr>
          <w:rFonts w:ascii="Calibri" w:hAnsi="Calibri"/>
          <w:b/>
          <w:sz w:val="20"/>
          <w:szCs w:val="20"/>
        </w:rPr>
      </w:pPr>
      <w:r w:rsidRPr="009E1EF1">
        <w:rPr>
          <w:rFonts w:ascii="Calibri" w:hAnsi="Calibri" w:cs="Times New Roman"/>
          <w:sz w:val="20"/>
          <w:szCs w:val="20"/>
        </w:rPr>
        <w:t>The accounting policies applied in the preparation of these consolidated financial statements have been applied consistently during the year and prior year, except as</w:t>
      </w:r>
      <w:r>
        <w:rPr>
          <w:rFonts w:ascii="Calibri" w:hAnsi="Calibri" w:cs="Times New Roman"/>
          <w:sz w:val="20"/>
          <w:szCs w:val="20"/>
        </w:rPr>
        <w:t xml:space="preserve"> noted above and </w:t>
      </w:r>
      <w:r w:rsidRPr="009E1EF1">
        <w:rPr>
          <w:rFonts w:ascii="Calibri" w:hAnsi="Calibri" w:cs="Times New Roman"/>
          <w:sz w:val="20"/>
          <w:szCs w:val="20"/>
        </w:rPr>
        <w:t xml:space="preserve">in Note </w:t>
      </w:r>
      <w:r>
        <w:rPr>
          <w:rFonts w:ascii="Calibri" w:hAnsi="Calibri" w:cs="Times New Roman"/>
          <w:sz w:val="20"/>
          <w:szCs w:val="20"/>
        </w:rPr>
        <w:t xml:space="preserve">2 </w:t>
      </w:r>
      <w:r w:rsidRPr="009E1EF1">
        <w:rPr>
          <w:rFonts w:ascii="Calibri" w:hAnsi="Calibri" w:cs="Times New Roman"/>
          <w:sz w:val="20"/>
          <w:szCs w:val="20"/>
        </w:rPr>
        <w:t>‘Recent accounting pronouncements’.</w:t>
      </w:r>
    </w:p>
    <w:p w14:paraId="47AB7F0B" w14:textId="77777777" w:rsidR="003A086E" w:rsidRPr="0077645A" w:rsidRDefault="003A086E" w:rsidP="00334B25">
      <w:pPr>
        <w:jc w:val="both"/>
        <w:rPr>
          <w:rFonts w:ascii="Calibri" w:hAnsi="Calibri"/>
          <w:sz w:val="12"/>
          <w:szCs w:val="12"/>
          <w:u w:val="single"/>
          <w:lang w:val="en-IE"/>
        </w:rPr>
      </w:pPr>
    </w:p>
    <w:p w14:paraId="73A8E9DC" w14:textId="77777777" w:rsidR="00583BAE" w:rsidRPr="009E1EF1" w:rsidRDefault="00583BAE" w:rsidP="00334B25">
      <w:pPr>
        <w:jc w:val="both"/>
        <w:rPr>
          <w:rFonts w:ascii="Calibri" w:hAnsi="Calibri" w:cs="Times New Roman"/>
          <w:b/>
          <w:sz w:val="20"/>
          <w:szCs w:val="20"/>
          <w:lang w:val="en-IE"/>
        </w:rPr>
      </w:pPr>
      <w:r w:rsidRPr="009E1EF1">
        <w:rPr>
          <w:rFonts w:ascii="Calibri" w:hAnsi="Calibri"/>
          <w:b/>
          <w:sz w:val="20"/>
          <w:lang w:val="en-IE"/>
        </w:rPr>
        <w:t>Going concern</w:t>
      </w:r>
    </w:p>
    <w:p w14:paraId="696935C4" w14:textId="4974AE86" w:rsidR="00A2160A" w:rsidRPr="009E1EF1" w:rsidRDefault="00A2160A" w:rsidP="00A2160A">
      <w:pPr>
        <w:jc w:val="both"/>
        <w:rPr>
          <w:rFonts w:ascii="Calibri" w:hAnsi="Calibri" w:cs="Calibri"/>
          <w:sz w:val="20"/>
          <w:lang w:val="en-IE"/>
        </w:rPr>
      </w:pPr>
      <w:r w:rsidRPr="00E60FDE">
        <w:rPr>
          <w:rFonts w:ascii="Calibri" w:hAnsi="Calibri" w:cs="Calibri"/>
          <w:sz w:val="20"/>
        </w:rPr>
        <w:t xml:space="preserve">The Group reported a loss after tax of £34.7m for the year.  This includes a significant amount of non-cash related charges against profit. The net cash generated from operating activities during the year was </w:t>
      </w:r>
      <w:r w:rsidRPr="004E5ADE">
        <w:rPr>
          <w:rFonts w:ascii="Calibri" w:hAnsi="Calibri" w:cs="Calibri"/>
          <w:sz w:val="20"/>
        </w:rPr>
        <w:t>£</w:t>
      </w:r>
      <w:r w:rsidR="00D7610D">
        <w:rPr>
          <w:rFonts w:ascii="Calibri" w:hAnsi="Calibri" w:cs="Calibri"/>
          <w:sz w:val="20"/>
        </w:rPr>
        <w:t>998</w:t>
      </w:r>
      <w:r w:rsidRPr="004E5ADE">
        <w:rPr>
          <w:rFonts w:ascii="Calibri" w:hAnsi="Calibri" w:cs="Calibri"/>
          <w:sz w:val="20"/>
        </w:rPr>
        <w:t>.</w:t>
      </w:r>
      <w:r w:rsidR="00D7610D">
        <w:rPr>
          <w:rFonts w:ascii="Calibri" w:hAnsi="Calibri" w:cs="Calibri"/>
          <w:sz w:val="20"/>
        </w:rPr>
        <w:t>4</w:t>
      </w:r>
      <w:r w:rsidRPr="004E5ADE">
        <w:rPr>
          <w:rFonts w:ascii="Calibri" w:hAnsi="Calibri" w:cs="Calibri"/>
          <w:sz w:val="20"/>
        </w:rPr>
        <w:t>m</w:t>
      </w:r>
      <w:r w:rsidRPr="00E60FDE">
        <w:rPr>
          <w:rFonts w:ascii="Calibri" w:hAnsi="Calibri" w:cs="Calibri"/>
          <w:sz w:val="20"/>
        </w:rPr>
        <w:t xml:space="preserve">. The balance sheet at 31 December 2020 reported a net current liability position of </w:t>
      </w:r>
      <w:r w:rsidRPr="004E5ADE">
        <w:rPr>
          <w:rFonts w:ascii="Calibri" w:hAnsi="Calibri" w:cs="Calibri"/>
          <w:sz w:val="20"/>
        </w:rPr>
        <w:t>£</w:t>
      </w:r>
      <w:r w:rsidR="001C099F">
        <w:rPr>
          <w:rFonts w:ascii="Calibri" w:hAnsi="Calibri" w:cs="Calibri"/>
          <w:sz w:val="20"/>
        </w:rPr>
        <w:t>520.6</w:t>
      </w:r>
      <w:r w:rsidRPr="004E5ADE">
        <w:rPr>
          <w:rFonts w:ascii="Calibri" w:hAnsi="Calibri" w:cs="Calibri"/>
          <w:sz w:val="20"/>
        </w:rPr>
        <w:t>m.</w:t>
      </w:r>
      <w:r w:rsidRPr="00E60FDE">
        <w:rPr>
          <w:rFonts w:ascii="Calibri" w:hAnsi="Calibri" w:cs="Calibri"/>
          <w:sz w:val="20"/>
        </w:rPr>
        <w:t xml:space="preserve"> </w:t>
      </w:r>
      <w:r w:rsidR="00F97D3E" w:rsidRPr="00E60FDE">
        <w:rPr>
          <w:rFonts w:asciiTheme="minorHAnsi" w:hAnsiTheme="minorHAnsi" w:cstheme="minorHAnsi"/>
          <w:color w:val="000000" w:themeColor="text1"/>
          <w:sz w:val="20"/>
          <w:szCs w:val="20"/>
        </w:rPr>
        <w:t xml:space="preserve">The </w:t>
      </w:r>
      <w:r w:rsidRPr="00E60FDE">
        <w:rPr>
          <w:rFonts w:asciiTheme="minorHAnsi" w:hAnsiTheme="minorHAnsi" w:cstheme="minorHAnsi"/>
          <w:color w:val="000000" w:themeColor="text1"/>
          <w:sz w:val="20"/>
          <w:szCs w:val="20"/>
        </w:rPr>
        <w:t xml:space="preserve">Directors </w:t>
      </w:r>
      <w:r w:rsidR="004D19AD">
        <w:rPr>
          <w:rFonts w:asciiTheme="minorHAnsi" w:hAnsiTheme="minorHAnsi" w:cstheme="minorHAnsi"/>
          <w:color w:val="000000" w:themeColor="text1"/>
          <w:sz w:val="20"/>
          <w:szCs w:val="20"/>
        </w:rPr>
        <w:t>have</w:t>
      </w:r>
      <w:r w:rsidR="004D19AD" w:rsidRPr="00E60FDE">
        <w:rPr>
          <w:rFonts w:asciiTheme="minorHAnsi" w:hAnsiTheme="minorHAnsi" w:cstheme="minorHAnsi"/>
          <w:color w:val="000000" w:themeColor="text1"/>
          <w:sz w:val="20"/>
          <w:szCs w:val="20"/>
        </w:rPr>
        <w:t xml:space="preserve"> </w:t>
      </w:r>
      <w:r w:rsidR="00F97D3E" w:rsidRPr="00E60FDE">
        <w:rPr>
          <w:rFonts w:asciiTheme="minorHAnsi" w:hAnsiTheme="minorHAnsi" w:cstheme="minorHAnsi"/>
          <w:color w:val="000000" w:themeColor="text1"/>
          <w:sz w:val="20"/>
          <w:szCs w:val="20"/>
        </w:rPr>
        <w:t>consider</w:t>
      </w:r>
      <w:r w:rsidRPr="00E60FDE">
        <w:rPr>
          <w:rFonts w:asciiTheme="minorHAnsi" w:hAnsiTheme="minorHAnsi" w:cstheme="minorHAnsi"/>
          <w:color w:val="000000" w:themeColor="text1"/>
          <w:sz w:val="20"/>
          <w:szCs w:val="20"/>
        </w:rPr>
        <w:t>ed the available</w:t>
      </w:r>
      <w:r w:rsidR="00F97D3E" w:rsidRPr="00E60FDE">
        <w:rPr>
          <w:rFonts w:asciiTheme="minorHAnsi" w:hAnsiTheme="minorHAnsi" w:cstheme="minorHAnsi"/>
          <w:color w:val="000000" w:themeColor="text1"/>
          <w:sz w:val="20"/>
          <w:szCs w:val="20"/>
        </w:rPr>
        <w:t xml:space="preserve"> financial resources which, at 31 December 2020, </w:t>
      </w:r>
      <w:r w:rsidR="004D19AD" w:rsidRPr="00E60FDE">
        <w:rPr>
          <w:rFonts w:asciiTheme="minorHAnsi" w:hAnsiTheme="minorHAnsi" w:cstheme="minorHAnsi"/>
          <w:color w:val="000000" w:themeColor="text1"/>
          <w:sz w:val="20"/>
          <w:szCs w:val="20"/>
        </w:rPr>
        <w:t>include</w:t>
      </w:r>
      <w:r w:rsidR="004D19AD">
        <w:rPr>
          <w:rFonts w:asciiTheme="minorHAnsi" w:hAnsiTheme="minorHAnsi" w:cstheme="minorHAnsi"/>
          <w:color w:val="000000" w:themeColor="text1"/>
          <w:sz w:val="20"/>
          <w:szCs w:val="20"/>
        </w:rPr>
        <w:t>d</w:t>
      </w:r>
      <w:r w:rsidR="004D19AD" w:rsidRPr="00E60FDE">
        <w:rPr>
          <w:rFonts w:asciiTheme="minorHAnsi" w:hAnsiTheme="minorHAnsi" w:cstheme="minorHAnsi"/>
          <w:color w:val="000000" w:themeColor="text1"/>
          <w:sz w:val="20"/>
          <w:szCs w:val="20"/>
        </w:rPr>
        <w:t xml:space="preserve"> </w:t>
      </w:r>
      <w:r w:rsidR="00F97D3E" w:rsidRPr="00E60FDE">
        <w:rPr>
          <w:rFonts w:asciiTheme="minorHAnsi" w:hAnsiTheme="minorHAnsi" w:cstheme="minorHAnsi"/>
          <w:color w:val="000000" w:themeColor="text1"/>
          <w:sz w:val="20"/>
          <w:szCs w:val="20"/>
        </w:rPr>
        <w:t>£603</w:t>
      </w:r>
      <w:r w:rsidR="00EB73D0">
        <w:rPr>
          <w:rFonts w:asciiTheme="minorHAnsi" w:hAnsiTheme="minorHAnsi" w:cstheme="minorHAnsi"/>
          <w:color w:val="000000" w:themeColor="text1"/>
          <w:sz w:val="20"/>
          <w:szCs w:val="20"/>
        </w:rPr>
        <w:t>.4</w:t>
      </w:r>
      <w:r w:rsidR="00F97D3E" w:rsidRPr="00E60FDE">
        <w:rPr>
          <w:rFonts w:asciiTheme="minorHAnsi" w:hAnsiTheme="minorHAnsi" w:cstheme="minorHAnsi"/>
          <w:color w:val="000000" w:themeColor="text1"/>
          <w:sz w:val="20"/>
          <w:szCs w:val="20"/>
        </w:rPr>
        <w:t>m of cash and cash equivalents and a £</w:t>
      </w:r>
      <w:r w:rsidR="00F97D3E" w:rsidRPr="00F97D3E">
        <w:rPr>
          <w:rFonts w:asciiTheme="minorHAnsi" w:hAnsiTheme="minorHAnsi" w:cstheme="minorHAnsi"/>
          <w:color w:val="000000" w:themeColor="text1"/>
          <w:sz w:val="20"/>
          <w:szCs w:val="20"/>
        </w:rPr>
        <w:t xml:space="preserve">450m Revolving Credit Facility with undrawn capacity of £377m (see Note </w:t>
      </w:r>
      <w:r w:rsidR="00080C3B">
        <w:rPr>
          <w:rFonts w:asciiTheme="minorHAnsi" w:hAnsiTheme="minorHAnsi" w:cstheme="minorHAnsi"/>
          <w:color w:val="000000" w:themeColor="text1"/>
          <w:sz w:val="20"/>
          <w:szCs w:val="20"/>
        </w:rPr>
        <w:t>16</w:t>
      </w:r>
      <w:r w:rsidR="00F97D3E" w:rsidRPr="00F97D3E">
        <w:rPr>
          <w:rFonts w:asciiTheme="minorHAnsi" w:hAnsiTheme="minorHAnsi" w:cstheme="minorHAnsi"/>
          <w:color w:val="000000" w:themeColor="text1"/>
          <w:sz w:val="20"/>
          <w:szCs w:val="20"/>
        </w:rPr>
        <w:t xml:space="preserve">). </w:t>
      </w:r>
      <w:r>
        <w:rPr>
          <w:rFonts w:asciiTheme="minorHAnsi" w:hAnsiTheme="minorHAnsi" w:cstheme="minorHAnsi"/>
          <w:color w:val="000000" w:themeColor="text1"/>
          <w:sz w:val="20"/>
          <w:szCs w:val="20"/>
        </w:rPr>
        <w:t xml:space="preserve"> </w:t>
      </w:r>
      <w:r>
        <w:rPr>
          <w:rFonts w:ascii="Calibri" w:hAnsi="Calibri" w:cs="Calibri"/>
          <w:sz w:val="20"/>
        </w:rPr>
        <w:t>Whilst there are certain loan repayments due within the next 12 months of £</w:t>
      </w:r>
      <w:r w:rsidR="00EB73D0">
        <w:rPr>
          <w:rFonts w:ascii="Calibri" w:hAnsi="Calibri" w:cs="Calibri"/>
          <w:sz w:val="20"/>
        </w:rPr>
        <w:t>50.8m</w:t>
      </w:r>
      <w:r>
        <w:rPr>
          <w:rFonts w:ascii="Calibri" w:hAnsi="Calibri" w:cs="Calibri"/>
          <w:sz w:val="20"/>
        </w:rPr>
        <w:t xml:space="preserve">, the </w:t>
      </w:r>
      <w:r w:rsidR="004D19AD">
        <w:rPr>
          <w:rFonts w:ascii="Calibri" w:hAnsi="Calibri" w:cs="Calibri"/>
          <w:sz w:val="20"/>
        </w:rPr>
        <w:t xml:space="preserve">Group’s </w:t>
      </w:r>
      <w:r>
        <w:rPr>
          <w:rFonts w:ascii="Calibri" w:hAnsi="Calibri" w:cs="Calibri"/>
          <w:sz w:val="20"/>
        </w:rPr>
        <w:t xml:space="preserve">lending facilities primarily fall due in 2025 and 2026 as set out in more detail in Note </w:t>
      </w:r>
      <w:r w:rsidR="00220040">
        <w:rPr>
          <w:rFonts w:ascii="Calibri" w:hAnsi="Calibri" w:cs="Calibri"/>
          <w:sz w:val="20"/>
        </w:rPr>
        <w:t>16</w:t>
      </w:r>
      <w:r>
        <w:rPr>
          <w:rFonts w:ascii="Calibri" w:hAnsi="Calibri" w:cs="Calibri"/>
          <w:sz w:val="20"/>
        </w:rPr>
        <w:t xml:space="preserve">. </w:t>
      </w:r>
      <w:r w:rsidRPr="009E1EF1">
        <w:rPr>
          <w:rFonts w:ascii="Calibri" w:hAnsi="Calibri" w:cs="Calibri"/>
          <w:sz w:val="20"/>
        </w:rPr>
        <w:t xml:space="preserve">As a consequence, the Directors believe that the Group is well placed to manage its business risks successfully.  </w:t>
      </w:r>
    </w:p>
    <w:p w14:paraId="248F9089" w14:textId="77777777" w:rsidR="00583BAE" w:rsidRPr="009E1EF1" w:rsidRDefault="00583BAE" w:rsidP="00334B25">
      <w:pPr>
        <w:jc w:val="both"/>
        <w:rPr>
          <w:rFonts w:ascii="Calibri" w:hAnsi="Calibri" w:cs="Calibri"/>
          <w:sz w:val="12"/>
          <w:szCs w:val="12"/>
        </w:rPr>
      </w:pPr>
    </w:p>
    <w:p w14:paraId="1F7DF2F1" w14:textId="77777777" w:rsidR="00445B55" w:rsidRDefault="00445B55">
      <w:pPr>
        <w:widowControl/>
        <w:autoSpaceDE/>
        <w:autoSpaceDN/>
        <w:adjustRightInd/>
        <w:rPr>
          <w:rFonts w:ascii="Calibri" w:hAnsi="Calibri"/>
          <w:b/>
          <w:sz w:val="20"/>
        </w:rPr>
      </w:pPr>
      <w:r>
        <w:br w:type="page"/>
      </w:r>
    </w:p>
    <w:p w14:paraId="15683641" w14:textId="15029795" w:rsidR="00445B55" w:rsidRPr="001C5950" w:rsidRDefault="00445B55" w:rsidP="00445B55">
      <w:pPr>
        <w:pStyle w:val="Heading1"/>
      </w:pPr>
      <w:r>
        <w:lastRenderedPageBreak/>
        <w:t>3</w:t>
      </w:r>
      <w:r w:rsidRPr="001C5950">
        <w:t>.  Basis of preparation and summary of significant accounting policies</w:t>
      </w:r>
      <w:r>
        <w:t xml:space="preserve"> (continued)</w:t>
      </w:r>
    </w:p>
    <w:p w14:paraId="51AA8023" w14:textId="77777777" w:rsidR="00445B55" w:rsidRDefault="00445B55" w:rsidP="00A2160A">
      <w:pPr>
        <w:jc w:val="both"/>
        <w:rPr>
          <w:rFonts w:ascii="Calibri" w:hAnsi="Calibri" w:cs="Calibri"/>
          <w:sz w:val="20"/>
        </w:rPr>
      </w:pPr>
    </w:p>
    <w:p w14:paraId="293179CE" w14:textId="59F61C5A" w:rsidR="00A2160A" w:rsidRPr="009E1EF1" w:rsidRDefault="00A2160A" w:rsidP="00A2160A">
      <w:pPr>
        <w:jc w:val="both"/>
        <w:rPr>
          <w:rFonts w:ascii="Calibri" w:hAnsi="Calibri" w:cs="Calibri"/>
          <w:sz w:val="20"/>
          <w:szCs w:val="20"/>
        </w:rPr>
      </w:pPr>
      <w:r w:rsidRPr="009E1EF1">
        <w:rPr>
          <w:rFonts w:ascii="Calibri" w:hAnsi="Calibri" w:cs="Calibri"/>
          <w:sz w:val="20"/>
        </w:rPr>
        <w:t>The Group’s forecasts for 2021 and beyond indicate that it will</w:t>
      </w:r>
      <w:r>
        <w:rPr>
          <w:rFonts w:ascii="Calibri" w:hAnsi="Calibri" w:cs="Calibri"/>
          <w:sz w:val="20"/>
        </w:rPr>
        <w:t xml:space="preserve">, </w:t>
      </w:r>
      <w:r w:rsidRPr="009E1EF1">
        <w:rPr>
          <w:rFonts w:ascii="Calibri" w:hAnsi="Calibri" w:cs="Calibri"/>
          <w:sz w:val="20"/>
        </w:rPr>
        <w:t xml:space="preserve"> have significant financial resources</w:t>
      </w:r>
      <w:r>
        <w:rPr>
          <w:rFonts w:ascii="Calibri" w:hAnsi="Calibri" w:cs="Calibri"/>
          <w:sz w:val="20"/>
        </w:rPr>
        <w:t xml:space="preserve">, </w:t>
      </w:r>
      <w:r w:rsidRPr="009E1EF1">
        <w:rPr>
          <w:rFonts w:ascii="Calibri" w:hAnsi="Calibri" w:cs="Calibri"/>
          <w:sz w:val="20"/>
        </w:rPr>
        <w:t xml:space="preserve">continue </w:t>
      </w:r>
      <w:r>
        <w:rPr>
          <w:rFonts w:ascii="Calibri" w:hAnsi="Calibri" w:cs="Calibri"/>
          <w:sz w:val="20"/>
        </w:rPr>
        <w:t>to settle its debts as they fall due</w:t>
      </w:r>
      <w:r w:rsidRPr="009E1EF1">
        <w:rPr>
          <w:rFonts w:ascii="Calibri" w:hAnsi="Calibri" w:cs="Calibri"/>
          <w:sz w:val="20"/>
        </w:rPr>
        <w:t xml:space="preserve"> and operate well within its banking covenants as outlined in </w:t>
      </w:r>
      <w:r w:rsidRPr="00220040">
        <w:rPr>
          <w:rFonts w:ascii="Calibri" w:hAnsi="Calibri" w:cs="Calibri"/>
          <w:sz w:val="20"/>
        </w:rPr>
        <w:t xml:space="preserve">Note </w:t>
      </w:r>
      <w:r w:rsidR="00220040" w:rsidRPr="009B411D">
        <w:rPr>
          <w:rFonts w:ascii="Calibri" w:hAnsi="Calibri" w:cs="Calibri"/>
          <w:sz w:val="20"/>
        </w:rPr>
        <w:t>16</w:t>
      </w:r>
      <w:r w:rsidRPr="00220040">
        <w:rPr>
          <w:rFonts w:ascii="Calibri" w:hAnsi="Calibri" w:cs="Calibri"/>
          <w:sz w:val="20"/>
        </w:rPr>
        <w:t xml:space="preserve"> for at</w:t>
      </w:r>
      <w:r w:rsidRPr="009E1EF1">
        <w:rPr>
          <w:rFonts w:ascii="Calibri" w:hAnsi="Calibri" w:cs="Calibri"/>
          <w:sz w:val="20"/>
        </w:rPr>
        <w:t xml:space="preserve"> least a period of 12 months from the date of these financial statements</w:t>
      </w:r>
      <w:r>
        <w:rPr>
          <w:rFonts w:ascii="Calibri" w:hAnsi="Calibri" w:cs="Calibri"/>
          <w:sz w:val="20"/>
        </w:rPr>
        <w:t xml:space="preserve">. </w:t>
      </w:r>
      <w:r w:rsidRPr="009E1EF1">
        <w:rPr>
          <w:rFonts w:ascii="Calibri" w:hAnsi="Calibri" w:cs="Calibri"/>
          <w:sz w:val="20"/>
        </w:rPr>
        <w:t>Various downside scenarios over and above those already included in the base case model on the potential impact of further reductions to cashflows due to</w:t>
      </w:r>
      <w:r>
        <w:rPr>
          <w:rFonts w:ascii="Calibri" w:hAnsi="Calibri" w:cs="Calibri"/>
          <w:sz w:val="20"/>
        </w:rPr>
        <w:t xml:space="preserve"> ongoing litigation in the State of Kentucky (see Note </w:t>
      </w:r>
      <w:r w:rsidR="00220040">
        <w:rPr>
          <w:rFonts w:ascii="Calibri" w:hAnsi="Calibri" w:cs="Calibri"/>
          <w:sz w:val="20"/>
        </w:rPr>
        <w:t>15</w:t>
      </w:r>
      <w:r>
        <w:rPr>
          <w:rFonts w:ascii="Calibri" w:hAnsi="Calibri" w:cs="Calibri"/>
          <w:sz w:val="20"/>
        </w:rPr>
        <w:t>),</w:t>
      </w:r>
      <w:r w:rsidRPr="009E1EF1">
        <w:rPr>
          <w:rFonts w:ascii="Calibri" w:hAnsi="Calibri" w:cs="Calibri"/>
          <w:sz w:val="20"/>
        </w:rPr>
        <w:t xml:space="preserve"> </w:t>
      </w:r>
      <w:r>
        <w:rPr>
          <w:rFonts w:ascii="Calibri" w:hAnsi="Calibri" w:cs="Calibri"/>
          <w:sz w:val="20"/>
        </w:rPr>
        <w:t>and e</w:t>
      </w:r>
      <w:r w:rsidRPr="009E1EF1">
        <w:rPr>
          <w:rFonts w:ascii="Calibri" w:hAnsi="Calibri" w:cs="Calibri"/>
          <w:sz w:val="20"/>
        </w:rPr>
        <w:t xml:space="preserve">nhanced </w:t>
      </w:r>
      <w:r>
        <w:rPr>
          <w:rFonts w:ascii="Calibri" w:hAnsi="Calibri" w:cs="Calibri"/>
          <w:sz w:val="20"/>
        </w:rPr>
        <w:t>r</w:t>
      </w:r>
      <w:r w:rsidRPr="009E1EF1">
        <w:rPr>
          <w:rFonts w:ascii="Calibri" w:hAnsi="Calibri" w:cs="Calibri"/>
          <w:sz w:val="20"/>
        </w:rPr>
        <w:t>egulation</w:t>
      </w:r>
      <w:r>
        <w:rPr>
          <w:b/>
          <w:bCs/>
          <w:sz w:val="20"/>
        </w:rPr>
        <w:t xml:space="preserve"> </w:t>
      </w:r>
      <w:r w:rsidRPr="009E1EF1">
        <w:rPr>
          <w:rFonts w:ascii="Calibri" w:hAnsi="Calibri" w:cs="Calibri"/>
          <w:sz w:val="20"/>
        </w:rPr>
        <w:t>have also been considered in respect of these forecasts</w:t>
      </w:r>
      <w:r>
        <w:rPr>
          <w:rFonts w:ascii="Calibri" w:hAnsi="Calibri" w:cs="Calibri"/>
          <w:sz w:val="20"/>
        </w:rPr>
        <w:t xml:space="preserve">. In the event that it were necessary to draw down additional debt funding the </w:t>
      </w:r>
      <w:r w:rsidR="00933710">
        <w:rPr>
          <w:rFonts w:ascii="Calibri" w:hAnsi="Calibri" w:cs="Calibri"/>
          <w:sz w:val="20"/>
        </w:rPr>
        <w:t xml:space="preserve">Directors </w:t>
      </w:r>
      <w:r>
        <w:rPr>
          <w:rFonts w:ascii="Calibri" w:hAnsi="Calibri" w:cs="Calibri"/>
          <w:sz w:val="20"/>
        </w:rPr>
        <w:t xml:space="preserve">have a reasonable expectation that this could be achieved within the confines of its existing debt facilities and financial covenant requirements. </w:t>
      </w:r>
    </w:p>
    <w:p w14:paraId="08099505" w14:textId="77777777" w:rsidR="00583BAE" w:rsidRPr="009E1EF1" w:rsidRDefault="00583BAE" w:rsidP="00334B25">
      <w:pPr>
        <w:jc w:val="both"/>
        <w:rPr>
          <w:rFonts w:ascii="Calibri" w:hAnsi="Calibri" w:cs="Calibri"/>
          <w:sz w:val="12"/>
          <w:szCs w:val="12"/>
        </w:rPr>
      </w:pPr>
    </w:p>
    <w:p w14:paraId="7A255FEF" w14:textId="2BA03359" w:rsidR="00865CAF" w:rsidRDefault="00583BAE" w:rsidP="00445B55">
      <w:pPr>
        <w:jc w:val="both"/>
        <w:rPr>
          <w:rFonts w:ascii="Calibri" w:hAnsi="Calibri" w:cs="Bliss-Regular"/>
          <w:sz w:val="20"/>
          <w:szCs w:val="18"/>
          <w:u w:val="single"/>
          <w:lang w:val="en-IE"/>
        </w:rPr>
      </w:pPr>
      <w:r w:rsidRPr="009E1EF1">
        <w:rPr>
          <w:rFonts w:ascii="Calibri" w:hAnsi="Calibri" w:cs="Calibri"/>
          <w:sz w:val="20"/>
        </w:rPr>
        <w:t xml:space="preserve">Having given regard to the above, the Directors have a reasonable expectation that the Group has adequate resources to continue in operational existence for a period of at least 12 months from the date of approval of these consolidated </w:t>
      </w:r>
      <w:r w:rsidR="00445B55" w:rsidRPr="009E1EF1">
        <w:rPr>
          <w:rFonts w:ascii="Calibri" w:hAnsi="Calibri" w:cs="Calibri"/>
          <w:sz w:val="20"/>
        </w:rPr>
        <w:t>financial statements, and therefore they continue to adopt the going concern basis of accounting in preparation of its consolidated financial statements.</w:t>
      </w:r>
    </w:p>
    <w:p w14:paraId="2C4CEA25" w14:textId="77777777" w:rsidR="000E140D" w:rsidRPr="009E1EF1" w:rsidRDefault="000E140D" w:rsidP="00583BAE">
      <w:pPr>
        <w:pStyle w:val="BodyText"/>
        <w:jc w:val="left"/>
        <w:rPr>
          <w:rFonts w:ascii="Calibri" w:hAnsi="Calibri" w:cs="Times New Roman"/>
          <w:b/>
          <w:sz w:val="20"/>
          <w:szCs w:val="20"/>
          <w:lang w:val="en-IE"/>
        </w:rPr>
      </w:pPr>
    </w:p>
    <w:p w14:paraId="1DBF4A36" w14:textId="06DE3DA0" w:rsidR="00583BAE" w:rsidRPr="009E1EF1" w:rsidRDefault="00583BAE" w:rsidP="00334B25">
      <w:pPr>
        <w:jc w:val="both"/>
        <w:rPr>
          <w:rFonts w:ascii="Calibri" w:hAnsi="Calibri" w:cs="Times New Roman"/>
          <w:sz w:val="20"/>
          <w:szCs w:val="20"/>
        </w:rPr>
      </w:pPr>
      <w:r w:rsidRPr="009E1EF1">
        <w:rPr>
          <w:rFonts w:ascii="Calibri" w:hAnsi="Calibri" w:cs="Times New Roman"/>
          <w:b/>
          <w:sz w:val="20"/>
          <w:szCs w:val="20"/>
        </w:rPr>
        <w:t>Basis of consolidation</w:t>
      </w:r>
    </w:p>
    <w:p w14:paraId="74D3D54C" w14:textId="60389F97" w:rsidR="00583BAE" w:rsidRPr="009E1EF1" w:rsidRDefault="009632BB" w:rsidP="00583BAE">
      <w:pPr>
        <w:widowControl/>
        <w:autoSpaceDE/>
        <w:autoSpaceDN/>
        <w:adjustRightInd/>
        <w:rPr>
          <w:rFonts w:ascii="Calibri" w:hAnsi="Calibri"/>
          <w:bCs/>
          <w:sz w:val="20"/>
          <w:szCs w:val="20"/>
        </w:rPr>
      </w:pPr>
      <w:r w:rsidRPr="001C5950">
        <w:rPr>
          <w:rFonts w:asciiTheme="minorHAnsi" w:hAnsiTheme="minorHAnsi" w:cs="Times New Roman"/>
          <w:sz w:val="20"/>
          <w:szCs w:val="20"/>
        </w:rPr>
        <w:t>The Group’s financial statements consolidate the financial statements of the Company and its subsidiary undertakings based on accounts made up to the end of the financial year. A subsidiary is an entity controlled by the Company.  The Group controls an entity when it is exposed to, or has rights to, variable returns from its involvement with the entity and has the ability to affect those returns through its power over the entity. Intra-group balances and any unrealised gains and losses or income and expenses arising from intra-group transactions are eliminated on consolidation except to the extent that unrealised losses provide evidence of impairment.</w:t>
      </w:r>
    </w:p>
    <w:p w14:paraId="7DAABDEA" w14:textId="77777777" w:rsidR="00583BAE" w:rsidRPr="009E1EF1" w:rsidRDefault="00583BAE" w:rsidP="00583BAE">
      <w:pPr>
        <w:rPr>
          <w:rFonts w:ascii="Calibri" w:hAnsi="Calibri"/>
          <w:bCs/>
          <w:sz w:val="20"/>
          <w:szCs w:val="20"/>
        </w:rPr>
      </w:pPr>
    </w:p>
    <w:p w14:paraId="07209EC0" w14:textId="77777777" w:rsidR="000A7492" w:rsidRDefault="000A7492" w:rsidP="00847DEE">
      <w:pPr>
        <w:pStyle w:val="Heading1"/>
        <w:jc w:val="both"/>
        <w:rPr>
          <w:rFonts w:cs="Times New Roman"/>
          <w:szCs w:val="20"/>
          <w:lang w:val="en-IE"/>
        </w:rPr>
      </w:pPr>
      <w:bookmarkStart w:id="39" w:name="_Toc57023082"/>
      <w:bookmarkStart w:id="40" w:name="OLE_LINK59"/>
      <w:bookmarkStart w:id="41" w:name="OLE_LINK60"/>
      <w:bookmarkEnd w:id="36"/>
      <w:bookmarkEnd w:id="37"/>
      <w:r>
        <w:rPr>
          <w:lang w:val="en-IE"/>
        </w:rPr>
        <w:t>4. Judgements and estimates</w:t>
      </w:r>
    </w:p>
    <w:p w14:paraId="0976F017" w14:textId="77777777" w:rsidR="000A7492" w:rsidRPr="009E1EF1" w:rsidRDefault="000A7492" w:rsidP="00847DEE">
      <w:pPr>
        <w:pStyle w:val="BodyText"/>
        <w:rPr>
          <w:rFonts w:ascii="Calibri" w:hAnsi="Calibri" w:cs="Times New Roman"/>
          <w:sz w:val="20"/>
          <w:szCs w:val="20"/>
          <w:lang w:val="en-IE"/>
        </w:rPr>
      </w:pPr>
    </w:p>
    <w:p w14:paraId="32E548A5" w14:textId="77777777" w:rsidR="000A7492" w:rsidRPr="009E1EF1" w:rsidRDefault="000A7492" w:rsidP="00847DEE">
      <w:pPr>
        <w:pStyle w:val="BodyText"/>
        <w:rPr>
          <w:rFonts w:ascii="Calibri" w:hAnsi="Calibri"/>
          <w:sz w:val="20"/>
          <w:szCs w:val="20"/>
          <w:lang w:val="en-IE"/>
        </w:rPr>
      </w:pPr>
      <w:r w:rsidRPr="009E1EF1">
        <w:rPr>
          <w:rFonts w:ascii="Calibri" w:hAnsi="Calibri"/>
          <w:sz w:val="20"/>
          <w:szCs w:val="20"/>
          <w:lang w:val="en-IE"/>
        </w:rPr>
        <w:t>The preparation of Annual financial statements in conformity with IFRS requires management to make judgements, estimates and assumptions that affect the application of accounting policies and the reported amounts of assets, liabilities, income and expenses. Actual results may differ from these estimates.</w:t>
      </w:r>
    </w:p>
    <w:p w14:paraId="2120B4D0" w14:textId="77777777" w:rsidR="000A7492" w:rsidRPr="009E1EF1" w:rsidRDefault="000A7492" w:rsidP="00847DEE">
      <w:pPr>
        <w:pStyle w:val="BodyText"/>
        <w:rPr>
          <w:rFonts w:ascii="Calibri" w:hAnsi="Calibri"/>
          <w:sz w:val="20"/>
          <w:szCs w:val="20"/>
          <w:lang w:val="en-IE"/>
        </w:rPr>
      </w:pPr>
    </w:p>
    <w:p w14:paraId="7EC5655A" w14:textId="5FEFA2C1" w:rsidR="000A7492" w:rsidRPr="009E1EF1" w:rsidRDefault="000A7492" w:rsidP="00847DEE">
      <w:pPr>
        <w:jc w:val="both"/>
        <w:rPr>
          <w:rFonts w:ascii="Calibri" w:hAnsi="Calibri"/>
          <w:bCs/>
          <w:sz w:val="20"/>
          <w:szCs w:val="20"/>
        </w:rPr>
      </w:pPr>
      <w:r w:rsidRPr="009E1EF1">
        <w:rPr>
          <w:rFonts w:ascii="Calibri" w:hAnsi="Calibri"/>
          <w:bCs/>
          <w:sz w:val="20"/>
          <w:szCs w:val="20"/>
        </w:rPr>
        <w:t>Estimates and underlying assumptions are reviewed on an on-going basis. Revisions to accounting estimates are recognised in the period in which the estimates are revised and in any future periods affected.</w:t>
      </w:r>
    </w:p>
    <w:p w14:paraId="75CE2D12" w14:textId="77777777" w:rsidR="000A7492" w:rsidRPr="009E1EF1" w:rsidRDefault="000A7492" w:rsidP="00847DEE">
      <w:pPr>
        <w:pStyle w:val="BodyText"/>
        <w:rPr>
          <w:rFonts w:ascii="Calibri" w:hAnsi="Calibri"/>
          <w:sz w:val="20"/>
          <w:szCs w:val="20"/>
          <w:lang w:val="en-IE"/>
        </w:rPr>
      </w:pPr>
    </w:p>
    <w:p w14:paraId="01A403A7" w14:textId="77777777" w:rsidR="000A7492" w:rsidRPr="009E1EF1" w:rsidRDefault="000A7492" w:rsidP="00847DEE">
      <w:pPr>
        <w:pStyle w:val="BodyText"/>
        <w:widowControl/>
        <w:autoSpaceDE/>
        <w:autoSpaceDN/>
        <w:adjustRightInd/>
        <w:rPr>
          <w:rFonts w:ascii="Calibri" w:hAnsi="Calibri"/>
          <w:b/>
          <w:bCs/>
          <w:sz w:val="20"/>
          <w:szCs w:val="20"/>
          <w:lang w:val="en-IE"/>
        </w:rPr>
      </w:pPr>
      <w:r w:rsidRPr="009E1EF1">
        <w:rPr>
          <w:rFonts w:ascii="Calibri" w:hAnsi="Calibri"/>
          <w:b/>
          <w:bCs/>
          <w:sz w:val="20"/>
          <w:szCs w:val="20"/>
          <w:lang w:val="en-IE"/>
        </w:rPr>
        <w:t>Judgements</w:t>
      </w:r>
    </w:p>
    <w:p w14:paraId="0C2CD7BE" w14:textId="77777777" w:rsidR="000A7492" w:rsidRPr="009E1EF1" w:rsidRDefault="000A7492" w:rsidP="00847DEE">
      <w:pPr>
        <w:pStyle w:val="BodyText"/>
        <w:rPr>
          <w:rFonts w:ascii="Calibri" w:hAnsi="Calibri"/>
          <w:sz w:val="20"/>
          <w:szCs w:val="20"/>
          <w:lang w:val="en-IE"/>
        </w:rPr>
      </w:pPr>
      <w:r w:rsidRPr="009E1EF1">
        <w:rPr>
          <w:rFonts w:ascii="Calibri" w:hAnsi="Calibri"/>
          <w:sz w:val="20"/>
          <w:szCs w:val="20"/>
          <w:lang w:val="en-IE"/>
        </w:rPr>
        <w:t xml:space="preserve">In the course of preparing these Consolidated Financial Statements, the </w:t>
      </w:r>
      <w:r w:rsidRPr="00251750">
        <w:rPr>
          <w:rFonts w:ascii="Calibri" w:hAnsi="Calibri"/>
          <w:sz w:val="20"/>
          <w:szCs w:val="20"/>
          <w:lang w:val="en-IE"/>
        </w:rPr>
        <w:t xml:space="preserve">significant </w:t>
      </w:r>
      <w:r w:rsidRPr="00C51F02">
        <w:rPr>
          <w:rFonts w:ascii="Calibri" w:hAnsi="Calibri"/>
          <w:sz w:val="20"/>
          <w:szCs w:val="20"/>
          <w:lang w:val="en-IE"/>
        </w:rPr>
        <w:t>judgements</w:t>
      </w:r>
      <w:r w:rsidRPr="009E1EF1">
        <w:rPr>
          <w:rFonts w:ascii="Calibri" w:hAnsi="Calibri"/>
          <w:color w:val="FF0000"/>
          <w:sz w:val="20"/>
          <w:szCs w:val="20"/>
          <w:lang w:val="en-IE"/>
        </w:rPr>
        <w:t xml:space="preserve"> </w:t>
      </w:r>
      <w:r w:rsidRPr="009E1EF1">
        <w:rPr>
          <w:rFonts w:ascii="Calibri" w:hAnsi="Calibri"/>
          <w:sz w:val="20"/>
          <w:szCs w:val="20"/>
          <w:lang w:val="en-IE"/>
        </w:rPr>
        <w:t>in applying the Group’s accounting policies and the key sources of estimation uncertainty are detailed below:</w:t>
      </w:r>
    </w:p>
    <w:p w14:paraId="2F5D3EBC" w14:textId="77777777" w:rsidR="000A7492" w:rsidRPr="009E1EF1" w:rsidRDefault="000A7492" w:rsidP="00847DEE">
      <w:pPr>
        <w:jc w:val="both"/>
        <w:rPr>
          <w:rFonts w:ascii="Calibri" w:hAnsi="Calibri"/>
          <w:bCs/>
          <w:i/>
          <w:sz w:val="20"/>
          <w:szCs w:val="20"/>
        </w:rPr>
      </w:pPr>
    </w:p>
    <w:p w14:paraId="30A39124" w14:textId="3D1EC16F" w:rsidR="009511A1" w:rsidRPr="0026329F" w:rsidRDefault="009511A1" w:rsidP="009511A1">
      <w:pPr>
        <w:jc w:val="both"/>
        <w:rPr>
          <w:rFonts w:ascii="Calibri" w:hAnsi="Calibri"/>
          <w:bCs/>
          <w:i/>
          <w:sz w:val="20"/>
        </w:rPr>
      </w:pPr>
      <w:bookmarkStart w:id="42" w:name="_Hlk64784202"/>
      <w:r w:rsidRPr="0026329F">
        <w:rPr>
          <w:rFonts w:ascii="Calibri" w:hAnsi="Calibri"/>
          <w:bCs/>
          <w:i/>
          <w:sz w:val="20"/>
        </w:rPr>
        <w:t xml:space="preserve">Kentucky </w:t>
      </w:r>
      <w:r w:rsidR="00764679">
        <w:rPr>
          <w:rFonts w:ascii="Calibri" w:hAnsi="Calibri"/>
          <w:bCs/>
          <w:i/>
          <w:sz w:val="20"/>
        </w:rPr>
        <w:t>p</w:t>
      </w:r>
      <w:r w:rsidRPr="0026329F">
        <w:rPr>
          <w:rFonts w:ascii="Calibri" w:hAnsi="Calibri"/>
          <w:bCs/>
          <w:i/>
          <w:sz w:val="20"/>
        </w:rPr>
        <w:t xml:space="preserve">roceedings </w:t>
      </w:r>
    </w:p>
    <w:p w14:paraId="7F6A1457" w14:textId="4593700F" w:rsidR="006C0AEA" w:rsidRPr="00387E9C" w:rsidRDefault="006C0AEA" w:rsidP="006C0AEA">
      <w:pPr>
        <w:jc w:val="both"/>
        <w:rPr>
          <w:rFonts w:asciiTheme="minorHAnsi" w:hAnsiTheme="minorHAnsi" w:cstheme="minorHAnsi"/>
          <w:sz w:val="20"/>
          <w:szCs w:val="20"/>
          <w:lang w:val="en-IE"/>
        </w:rPr>
      </w:pPr>
      <w:r w:rsidRPr="00387E9C">
        <w:rPr>
          <w:rFonts w:asciiTheme="minorHAnsi" w:hAnsiTheme="minorHAnsi" w:cstheme="minorHAnsi"/>
          <w:sz w:val="20"/>
          <w:szCs w:val="20"/>
          <w:lang w:val="en-IE"/>
        </w:rPr>
        <w:t xml:space="preserve">Prior to the Combination, the Commonwealth of Kentucky filed legal proceedings in 2010 - 2011 against various operators including certain companies that later became subsidiaries of The Stars Group ("TSG"). The suit sought recovery of alleged losses incurred by Kentucky residents playing real-money poker on the PokerStars platform during a period between 2006 and 2011. The gross gaming revenues that TSG generated in Kentucky on the PokerStars platform during the relevant period were approximately </w:t>
      </w:r>
      <w:r>
        <w:rPr>
          <w:rFonts w:asciiTheme="minorHAnsi" w:hAnsiTheme="minorHAnsi" w:cstheme="minorHAnsi"/>
          <w:sz w:val="20"/>
          <w:szCs w:val="20"/>
          <w:lang w:val="en-IE"/>
        </w:rPr>
        <w:t>US</w:t>
      </w:r>
      <w:r w:rsidRPr="00387E9C">
        <w:rPr>
          <w:rFonts w:asciiTheme="minorHAnsi" w:hAnsiTheme="minorHAnsi" w:cstheme="minorHAnsi"/>
          <w:sz w:val="20"/>
          <w:szCs w:val="20"/>
          <w:lang w:val="en-IE"/>
        </w:rPr>
        <w:t xml:space="preserve">$18m. In 2015, a Kentucky trial court judge entered judgment against two TSG Isle of Man subsidiaries, Stars Interactive Holdings (IOM) Ltd (“SIHL”) and Rational Entertainment Enterprises Ltd (“REEL”) and awarded damages to the Commonwealth of Kentucky of </w:t>
      </w:r>
      <w:r>
        <w:rPr>
          <w:rFonts w:asciiTheme="minorHAnsi" w:hAnsiTheme="minorHAnsi" w:cstheme="minorHAnsi"/>
          <w:sz w:val="20"/>
          <w:szCs w:val="20"/>
          <w:lang w:val="en-IE"/>
        </w:rPr>
        <w:t>approximately U</w:t>
      </w:r>
      <w:r w:rsidR="00685C03">
        <w:rPr>
          <w:rFonts w:asciiTheme="minorHAnsi" w:hAnsiTheme="minorHAnsi" w:cstheme="minorHAnsi"/>
          <w:sz w:val="20"/>
          <w:szCs w:val="20"/>
          <w:lang w:val="en-IE"/>
        </w:rPr>
        <w:t>S</w:t>
      </w:r>
      <w:r w:rsidRPr="00387E9C">
        <w:rPr>
          <w:rFonts w:asciiTheme="minorHAnsi" w:hAnsiTheme="minorHAnsi" w:cstheme="minorHAnsi"/>
          <w:sz w:val="20"/>
          <w:szCs w:val="20"/>
          <w:lang w:val="en-IE"/>
        </w:rPr>
        <w:t xml:space="preserve">$870m plus post judgment interest. In 2018, this ruling was vacated in its entirety by the Kentucky Court of Appeals. </w:t>
      </w:r>
    </w:p>
    <w:p w14:paraId="239B4139" w14:textId="77777777" w:rsidR="006C0AEA" w:rsidRDefault="006C0AEA" w:rsidP="006C0AEA">
      <w:pPr>
        <w:jc w:val="both"/>
        <w:rPr>
          <w:rFonts w:asciiTheme="minorHAnsi" w:hAnsiTheme="minorHAnsi" w:cstheme="minorHAnsi"/>
          <w:sz w:val="20"/>
          <w:szCs w:val="20"/>
          <w:lang w:val="en-IE"/>
        </w:rPr>
      </w:pPr>
    </w:p>
    <w:p w14:paraId="1621E5AD" w14:textId="7C02398C" w:rsidR="006C0AEA" w:rsidRPr="00387E9C" w:rsidRDefault="006C0AEA" w:rsidP="006C0AEA">
      <w:pPr>
        <w:jc w:val="both"/>
        <w:rPr>
          <w:rFonts w:asciiTheme="minorHAnsi" w:hAnsiTheme="minorHAnsi" w:cstheme="minorHAnsi"/>
          <w:sz w:val="20"/>
          <w:szCs w:val="20"/>
          <w:lang w:val="en-IE"/>
        </w:rPr>
      </w:pPr>
      <w:r w:rsidRPr="00387E9C">
        <w:rPr>
          <w:rFonts w:asciiTheme="minorHAnsi" w:hAnsiTheme="minorHAnsi" w:cstheme="minorHAnsi"/>
          <w:sz w:val="20"/>
          <w:szCs w:val="20"/>
          <w:lang w:val="en-IE"/>
        </w:rPr>
        <w:t xml:space="preserve">On 17 December 2020, the Kentucky Supreme Court reinstated the full 2015 award of damages, including post judgment interest, against SIHL and REEL. A rehearing petition was filed before the Kentucky Supreme Court on 6 January </w:t>
      </w:r>
      <w:r>
        <w:rPr>
          <w:rFonts w:asciiTheme="minorHAnsi" w:hAnsiTheme="minorHAnsi" w:cstheme="minorHAnsi"/>
          <w:sz w:val="20"/>
          <w:szCs w:val="20"/>
          <w:lang w:val="en-IE"/>
        </w:rPr>
        <w:t xml:space="preserve">2021 </w:t>
      </w:r>
      <w:r w:rsidRPr="00387E9C">
        <w:rPr>
          <w:rFonts w:asciiTheme="minorHAnsi" w:hAnsiTheme="minorHAnsi" w:cstheme="minorHAnsi"/>
          <w:sz w:val="20"/>
          <w:szCs w:val="20"/>
          <w:lang w:val="en-IE"/>
        </w:rPr>
        <w:t xml:space="preserve">and </w:t>
      </w:r>
      <w:r>
        <w:rPr>
          <w:rFonts w:asciiTheme="minorHAnsi" w:hAnsiTheme="minorHAnsi" w:cstheme="minorHAnsi"/>
          <w:sz w:val="20"/>
          <w:szCs w:val="20"/>
          <w:lang w:val="en-IE"/>
        </w:rPr>
        <w:t>the Group is</w:t>
      </w:r>
      <w:r w:rsidRPr="00387E9C">
        <w:rPr>
          <w:rFonts w:asciiTheme="minorHAnsi" w:hAnsiTheme="minorHAnsi" w:cstheme="minorHAnsi"/>
          <w:sz w:val="20"/>
          <w:szCs w:val="20"/>
          <w:lang w:val="en-IE"/>
        </w:rPr>
        <w:t xml:space="preserve"> awaiting a decision. Together with its legal advis</w:t>
      </w:r>
      <w:r w:rsidR="004455FF">
        <w:rPr>
          <w:rFonts w:asciiTheme="minorHAnsi" w:hAnsiTheme="minorHAnsi" w:cstheme="minorHAnsi"/>
          <w:sz w:val="20"/>
          <w:szCs w:val="20"/>
          <w:lang w:val="en-IE"/>
        </w:rPr>
        <w:t>e</w:t>
      </w:r>
      <w:r w:rsidRPr="00387E9C">
        <w:rPr>
          <w:rFonts w:asciiTheme="minorHAnsi" w:hAnsiTheme="minorHAnsi" w:cstheme="minorHAnsi"/>
          <w:sz w:val="20"/>
          <w:szCs w:val="20"/>
          <w:lang w:val="en-IE"/>
        </w:rPr>
        <w:t xml:space="preserve">rs, Flutter strongly disputes the basis of this judgment and is currently reviewing its position. Flutter is confident that any amount it is ultimately liable to pay will be a limited proportion of the reinstated judgment. No liability was previously recognised by either TSG or Flutter prior to this judgment. </w:t>
      </w:r>
    </w:p>
    <w:p w14:paraId="2D74D9A4" w14:textId="77777777" w:rsidR="006C0AEA" w:rsidRPr="00387E9C" w:rsidRDefault="006C0AEA" w:rsidP="006C0AEA">
      <w:pPr>
        <w:jc w:val="both"/>
        <w:rPr>
          <w:rFonts w:asciiTheme="minorHAnsi" w:hAnsiTheme="minorHAnsi" w:cstheme="minorHAnsi"/>
          <w:sz w:val="20"/>
          <w:szCs w:val="20"/>
          <w:lang w:val="en-IE"/>
        </w:rPr>
      </w:pPr>
      <w:r w:rsidRPr="00387E9C">
        <w:rPr>
          <w:rFonts w:asciiTheme="minorHAnsi" w:hAnsiTheme="minorHAnsi" w:cstheme="minorHAnsi"/>
          <w:sz w:val="20"/>
          <w:szCs w:val="20"/>
          <w:lang w:val="en-IE"/>
        </w:rPr>
        <w:t> </w:t>
      </w:r>
    </w:p>
    <w:p w14:paraId="76CE4077" w14:textId="7C66A0FF" w:rsidR="006C0AEA" w:rsidRPr="00387E9C" w:rsidRDefault="006C0AEA" w:rsidP="006C0AEA">
      <w:pPr>
        <w:jc w:val="both"/>
        <w:rPr>
          <w:rFonts w:asciiTheme="minorHAnsi" w:hAnsiTheme="minorHAnsi" w:cstheme="minorHAnsi"/>
          <w:sz w:val="20"/>
          <w:szCs w:val="20"/>
          <w:lang w:val="en-IE"/>
        </w:rPr>
      </w:pPr>
      <w:r w:rsidRPr="00387E9C">
        <w:rPr>
          <w:rFonts w:asciiTheme="minorHAnsi" w:hAnsiTheme="minorHAnsi" w:cstheme="minorHAnsi"/>
          <w:sz w:val="20"/>
          <w:szCs w:val="20"/>
          <w:lang w:val="en-IE"/>
        </w:rPr>
        <w:t xml:space="preserve">Based on the opinion and views of legal counsel and advisers as to the likely payout outcomes, the Group has recognised a provision of </w:t>
      </w:r>
      <w:r>
        <w:rPr>
          <w:rFonts w:asciiTheme="minorHAnsi" w:hAnsiTheme="minorHAnsi" w:cstheme="minorHAnsi"/>
          <w:sz w:val="20"/>
          <w:szCs w:val="20"/>
          <w:lang w:val="en-IE"/>
        </w:rPr>
        <w:t>US</w:t>
      </w:r>
      <w:r w:rsidRPr="00387E9C">
        <w:rPr>
          <w:rFonts w:asciiTheme="minorHAnsi" w:hAnsiTheme="minorHAnsi" w:cstheme="minorHAnsi"/>
          <w:sz w:val="20"/>
          <w:szCs w:val="20"/>
          <w:lang w:val="en-IE"/>
        </w:rPr>
        <w:t xml:space="preserve">$100m (£73m) as part of TSG combination fair value acquisition accounting in respect of this litigation, which reflects the value of </w:t>
      </w:r>
      <w:r w:rsidRPr="00EB3371">
        <w:rPr>
          <w:rFonts w:asciiTheme="minorHAnsi" w:hAnsiTheme="minorHAnsi" w:cstheme="minorHAnsi"/>
          <w:sz w:val="20"/>
          <w:szCs w:val="20"/>
          <w:lang w:val="en-IE"/>
        </w:rPr>
        <w:t xml:space="preserve">the </w:t>
      </w:r>
      <w:r w:rsidRPr="009B411D">
        <w:rPr>
          <w:rFonts w:asciiTheme="minorHAnsi" w:hAnsiTheme="minorHAnsi" w:cstheme="minorHAnsi"/>
          <w:sz w:val="20"/>
          <w:szCs w:val="20"/>
          <w:lang w:val="en-IE"/>
        </w:rPr>
        <w:t>supersedes</w:t>
      </w:r>
      <w:r w:rsidRPr="00EB3371">
        <w:rPr>
          <w:rFonts w:asciiTheme="minorHAnsi" w:hAnsiTheme="minorHAnsi" w:cstheme="minorHAnsi"/>
          <w:sz w:val="20"/>
          <w:szCs w:val="20"/>
          <w:lang w:val="en-IE"/>
        </w:rPr>
        <w:t xml:space="preserve"> bond</w:t>
      </w:r>
      <w:r w:rsidRPr="00387E9C">
        <w:rPr>
          <w:rFonts w:asciiTheme="minorHAnsi" w:hAnsiTheme="minorHAnsi" w:cstheme="minorHAnsi"/>
          <w:sz w:val="20"/>
          <w:szCs w:val="20"/>
          <w:lang w:val="en-IE"/>
        </w:rPr>
        <w:t xml:space="preserve"> in place since February 2016. This assessment relies on estimates and assumptions and involves a series of judgments about future events.</w:t>
      </w:r>
    </w:p>
    <w:p w14:paraId="3AF66C58" w14:textId="503E9471" w:rsidR="009511A1" w:rsidRPr="009F3628" w:rsidRDefault="009511A1" w:rsidP="009511A1">
      <w:pPr>
        <w:jc w:val="both"/>
        <w:rPr>
          <w:rFonts w:ascii="Calibri" w:hAnsi="Calibri"/>
          <w:sz w:val="20"/>
        </w:rPr>
      </w:pPr>
    </w:p>
    <w:bookmarkEnd w:id="42"/>
    <w:p w14:paraId="69990AFE" w14:textId="77777777" w:rsidR="00445B55" w:rsidRDefault="00445B55">
      <w:pPr>
        <w:widowControl/>
        <w:autoSpaceDE/>
        <w:autoSpaceDN/>
        <w:adjustRightInd/>
        <w:rPr>
          <w:rFonts w:ascii="Calibri" w:hAnsi="Calibri" w:cs="Bliss-Regular"/>
          <w:i/>
          <w:sz w:val="20"/>
          <w:szCs w:val="18"/>
          <w:lang w:val="en-IE"/>
        </w:rPr>
      </w:pPr>
      <w:r>
        <w:rPr>
          <w:rFonts w:ascii="Calibri" w:hAnsi="Calibri"/>
          <w:i/>
          <w:sz w:val="20"/>
          <w:lang w:val="en-IE"/>
        </w:rPr>
        <w:br w:type="page"/>
      </w:r>
    </w:p>
    <w:p w14:paraId="6849D586" w14:textId="77777777" w:rsidR="00445B55" w:rsidRPr="009E1EF1" w:rsidRDefault="00445B55" w:rsidP="00445B55">
      <w:pPr>
        <w:jc w:val="both"/>
        <w:rPr>
          <w:rFonts w:ascii="Calibri" w:hAnsi="Calibri" w:cs="Times New Roman"/>
          <w:b/>
          <w:bCs/>
          <w:sz w:val="20"/>
          <w:szCs w:val="20"/>
          <w:lang w:val="en-IE"/>
        </w:rPr>
      </w:pPr>
      <w:r w:rsidRPr="009E1EF1">
        <w:rPr>
          <w:rFonts w:ascii="Calibri" w:hAnsi="Calibri" w:cs="Times New Roman"/>
          <w:b/>
          <w:bCs/>
          <w:sz w:val="20"/>
          <w:szCs w:val="20"/>
          <w:lang w:val="en-IE"/>
        </w:rPr>
        <w:lastRenderedPageBreak/>
        <w:t>4. Judgements and estimates (continued)</w:t>
      </w:r>
    </w:p>
    <w:p w14:paraId="29650A53" w14:textId="77777777" w:rsidR="00445B55" w:rsidRDefault="00445B55" w:rsidP="00847DEE">
      <w:pPr>
        <w:pStyle w:val="BodyText"/>
        <w:spacing w:after="20"/>
        <w:rPr>
          <w:rFonts w:ascii="Calibri" w:hAnsi="Calibri"/>
          <w:i/>
          <w:sz w:val="20"/>
          <w:lang w:val="en-IE"/>
        </w:rPr>
      </w:pPr>
    </w:p>
    <w:p w14:paraId="273C85CE" w14:textId="73915489" w:rsidR="000A7492" w:rsidRPr="009E1EF1" w:rsidRDefault="000A7492" w:rsidP="00847DEE">
      <w:pPr>
        <w:pStyle w:val="BodyText"/>
        <w:spacing w:after="20"/>
        <w:rPr>
          <w:rFonts w:ascii="Calibri" w:hAnsi="Calibri"/>
          <w:i/>
          <w:sz w:val="20"/>
          <w:szCs w:val="24"/>
          <w:lang w:val="en-IE"/>
        </w:rPr>
      </w:pPr>
      <w:r w:rsidRPr="009E1EF1">
        <w:rPr>
          <w:rFonts w:ascii="Calibri" w:hAnsi="Calibri"/>
          <w:i/>
          <w:sz w:val="20"/>
          <w:lang w:val="en-IE"/>
        </w:rPr>
        <w:t>Contingent liabilities</w:t>
      </w:r>
    </w:p>
    <w:p w14:paraId="57E60750" w14:textId="5327E3AD" w:rsidR="000A7492" w:rsidRDefault="000A7492" w:rsidP="00847DEE">
      <w:pPr>
        <w:pStyle w:val="BodyText"/>
        <w:spacing w:after="20"/>
        <w:rPr>
          <w:rFonts w:ascii="Calibri" w:hAnsi="Calibri"/>
          <w:sz w:val="20"/>
          <w:lang w:val="en-IE"/>
        </w:rPr>
      </w:pPr>
      <w:r w:rsidRPr="009E1EF1">
        <w:rPr>
          <w:rFonts w:ascii="Calibri" w:hAnsi="Calibri"/>
          <w:sz w:val="20"/>
          <w:lang w:val="en-IE"/>
        </w:rPr>
        <w:t xml:space="preserve">The Group reviews its legal proceedings following developments in the same at each balance sheet date, considering, among other things: the nature of the litigation, claim or assessment; the legal processes and potential level of damages in the jurisdiction in which the litigation, claim or assessment has been brought; the progress of the case (including progress after the date of the consolidated financial statements but before those statements are issued); the opinions or views of legal counsel and other advisors; experience of similar cases; and any decision of the Group’s </w:t>
      </w:r>
      <w:r w:rsidR="00BF2747">
        <w:rPr>
          <w:rFonts w:ascii="Calibri" w:hAnsi="Calibri"/>
          <w:sz w:val="20"/>
          <w:lang w:val="en-IE"/>
        </w:rPr>
        <w:t>M</w:t>
      </w:r>
      <w:r w:rsidR="00BF2747" w:rsidRPr="009E1EF1">
        <w:rPr>
          <w:rFonts w:ascii="Calibri" w:hAnsi="Calibri"/>
          <w:sz w:val="20"/>
          <w:lang w:val="en-IE"/>
        </w:rPr>
        <w:t xml:space="preserve">anagement </w:t>
      </w:r>
      <w:r w:rsidRPr="009E1EF1">
        <w:rPr>
          <w:rFonts w:ascii="Calibri" w:hAnsi="Calibri"/>
          <w:sz w:val="20"/>
          <w:lang w:val="en-IE"/>
        </w:rPr>
        <w:t>as to how it will respond to the litigation, claim or assessment. The Group assesses the probability of an outflow of resources to settle the alleged obligation as well as if the outflow can be reliably measured. If these conditions are not met, no provision will be recorded, and the relevant facts will be disclosed as a contingent liability</w:t>
      </w:r>
      <w:r w:rsidRPr="00F6119A">
        <w:rPr>
          <w:rFonts w:ascii="Calibri" w:hAnsi="Calibri"/>
          <w:sz w:val="20"/>
          <w:lang w:val="en-IE"/>
        </w:rPr>
        <w:t xml:space="preserve">. </w:t>
      </w:r>
      <w:r w:rsidRPr="00DF53F4">
        <w:rPr>
          <w:rFonts w:ascii="Calibri" w:hAnsi="Calibri"/>
          <w:sz w:val="20"/>
          <w:lang w:val="en-IE"/>
        </w:rPr>
        <w:t xml:space="preserve">See </w:t>
      </w:r>
      <w:r w:rsidRPr="002F02EA">
        <w:rPr>
          <w:rFonts w:ascii="Calibri" w:hAnsi="Calibri"/>
          <w:sz w:val="20"/>
          <w:lang w:val="en-IE"/>
        </w:rPr>
        <w:t xml:space="preserve">Note </w:t>
      </w:r>
      <w:r w:rsidR="00220040">
        <w:rPr>
          <w:rFonts w:ascii="Calibri" w:hAnsi="Calibri"/>
          <w:sz w:val="20"/>
          <w:lang w:val="en-IE"/>
        </w:rPr>
        <w:t>2</w:t>
      </w:r>
      <w:r w:rsidR="00C618A2" w:rsidRPr="002F02EA">
        <w:rPr>
          <w:rFonts w:ascii="Calibri" w:hAnsi="Calibri"/>
          <w:sz w:val="20"/>
          <w:lang w:val="en-IE"/>
        </w:rPr>
        <w:t>0</w:t>
      </w:r>
      <w:r w:rsidR="009F0B88" w:rsidRPr="00DF53F4">
        <w:rPr>
          <w:rFonts w:ascii="Calibri" w:hAnsi="Calibri"/>
          <w:sz w:val="20"/>
          <w:lang w:val="en-IE"/>
        </w:rPr>
        <w:t xml:space="preserve"> </w:t>
      </w:r>
      <w:r w:rsidRPr="00DF53F4">
        <w:rPr>
          <w:rFonts w:ascii="Calibri" w:hAnsi="Calibri"/>
          <w:sz w:val="20"/>
          <w:lang w:val="en-IE"/>
        </w:rPr>
        <w:t>- Commitments</w:t>
      </w:r>
      <w:r w:rsidRPr="00F6119A">
        <w:rPr>
          <w:rFonts w:ascii="Calibri" w:hAnsi="Calibri"/>
          <w:sz w:val="20"/>
          <w:lang w:val="en-IE"/>
        </w:rPr>
        <w:t xml:space="preserve"> and Contingencies for further detail.</w:t>
      </w:r>
    </w:p>
    <w:p w14:paraId="3C565165" w14:textId="567D5898" w:rsidR="00445B55" w:rsidRDefault="00445B55" w:rsidP="00847DEE">
      <w:pPr>
        <w:pStyle w:val="BodyText"/>
        <w:spacing w:after="20"/>
        <w:rPr>
          <w:rFonts w:ascii="Calibri" w:hAnsi="Calibri"/>
          <w:sz w:val="20"/>
          <w:lang w:val="en-IE"/>
        </w:rPr>
      </w:pPr>
    </w:p>
    <w:p w14:paraId="5F84555D" w14:textId="77777777" w:rsidR="00445B55" w:rsidRPr="009E1EF1" w:rsidRDefault="00445B55" w:rsidP="00445B55">
      <w:pPr>
        <w:jc w:val="both"/>
        <w:rPr>
          <w:rFonts w:ascii="Calibri" w:hAnsi="Calibri" w:cs="Calibri"/>
          <w:i/>
          <w:sz w:val="20"/>
        </w:rPr>
      </w:pPr>
      <w:r w:rsidRPr="009E1EF1">
        <w:rPr>
          <w:rFonts w:ascii="Calibri" w:hAnsi="Calibri" w:cs="Calibri"/>
          <w:i/>
          <w:sz w:val="20"/>
        </w:rPr>
        <w:t xml:space="preserve">FOX equity option </w:t>
      </w:r>
    </w:p>
    <w:p w14:paraId="72CBBD6E" w14:textId="77777777" w:rsidR="00445B55" w:rsidRDefault="00445B55" w:rsidP="00445B55">
      <w:pPr>
        <w:jc w:val="both"/>
        <w:rPr>
          <w:rFonts w:ascii="Calibri" w:hAnsi="Calibri" w:cs="Calibri"/>
          <w:sz w:val="20"/>
        </w:rPr>
      </w:pPr>
      <w:r w:rsidRPr="009E1EF1">
        <w:rPr>
          <w:rFonts w:ascii="Calibri" w:hAnsi="Calibri" w:cs="Calibri"/>
          <w:sz w:val="20"/>
        </w:rPr>
        <w:t>As part of the Combination, the Group acquired the following agreement in relation to TSG’s US business.</w:t>
      </w:r>
    </w:p>
    <w:p w14:paraId="0D2F0D57" w14:textId="77777777" w:rsidR="00445B55" w:rsidRDefault="00445B55" w:rsidP="00445B55">
      <w:pPr>
        <w:jc w:val="both"/>
        <w:rPr>
          <w:rFonts w:ascii="Calibri" w:hAnsi="Calibri" w:cs="Calibri"/>
          <w:sz w:val="20"/>
        </w:rPr>
      </w:pPr>
    </w:p>
    <w:p w14:paraId="611F7721" w14:textId="77777777" w:rsidR="00445B55" w:rsidRPr="009E1EF1" w:rsidRDefault="00445B55" w:rsidP="00445B55">
      <w:pPr>
        <w:jc w:val="both"/>
        <w:rPr>
          <w:rFonts w:ascii="Calibri" w:hAnsi="Calibri" w:cs="Calibri"/>
          <w:sz w:val="20"/>
        </w:rPr>
      </w:pPr>
      <w:r w:rsidRPr="009E1EF1">
        <w:rPr>
          <w:rFonts w:ascii="Calibri" w:hAnsi="Calibri" w:cs="Calibri"/>
          <w:sz w:val="20"/>
        </w:rPr>
        <w:t>On 8 May 2019, TSG and FOX Sports (“FOX Sports”), a unit of Fox Corporation, announced plans to launch FOX Bet, the first-of-its kind national media and sports wagering partnership in the United States and entered into a commercial agreement of up to 25 years. As part of the transaction, FOX Sports will receive certain brand license, integration and affiliate fees. In addition, during the term of the commercial agreement, TSG has agreed to a minimum annual advertising commitment on certain FOX media assets. Prior to the tenth anniversary of the commercial agreement, and subject to certain conditions and applicable gaming regulatory approvals, FOX Sports has the right to acquire up to a 50% equity stake in TSG’s U.S. business. In accordance with IFRS 2, Share-based payment based on the judgment of management, this right granted to FOX Sports is considered a contingently cash-settled share-based payment because FOX Sports, subject to receiving regulatory approvals and meeting certain other conditions, has discretion to exercise the right</w:t>
      </w:r>
      <w:bookmarkStart w:id="43" w:name="_Hlk64526050"/>
      <w:r w:rsidRPr="009E1EF1">
        <w:rPr>
          <w:rFonts w:ascii="Calibri" w:hAnsi="Calibri" w:cs="Calibri"/>
          <w:sz w:val="20"/>
        </w:rPr>
        <w:t xml:space="preserve">. During the </w:t>
      </w:r>
      <w:r>
        <w:rPr>
          <w:rFonts w:ascii="Calibri" w:hAnsi="Calibri" w:cs="Calibri"/>
          <w:sz w:val="20"/>
        </w:rPr>
        <w:t>year</w:t>
      </w:r>
      <w:r w:rsidRPr="009E1EF1">
        <w:rPr>
          <w:rFonts w:ascii="Calibri" w:hAnsi="Calibri" w:cs="Calibri"/>
          <w:sz w:val="20"/>
        </w:rPr>
        <w:t xml:space="preserve"> ended 31 December 2020, the </w:t>
      </w:r>
      <w:r w:rsidRPr="00C61B2D">
        <w:rPr>
          <w:rFonts w:ascii="Calibri" w:hAnsi="Calibri" w:cs="Calibri"/>
          <w:sz w:val="20"/>
        </w:rPr>
        <w:t xml:space="preserve">Group recorded </w:t>
      </w:r>
      <w:r w:rsidRPr="002F02EA">
        <w:rPr>
          <w:rFonts w:ascii="Calibri" w:hAnsi="Calibri" w:cs="Calibri"/>
          <w:sz w:val="20"/>
        </w:rPr>
        <w:t>£6.6m</w:t>
      </w:r>
      <w:r>
        <w:rPr>
          <w:rFonts w:ascii="Calibri" w:hAnsi="Calibri" w:cs="Calibri"/>
          <w:sz w:val="20"/>
        </w:rPr>
        <w:t xml:space="preserve"> </w:t>
      </w:r>
      <w:r w:rsidRPr="00C61B2D">
        <w:rPr>
          <w:rFonts w:ascii="Calibri" w:hAnsi="Calibri" w:cs="Calibri"/>
          <w:sz w:val="20"/>
        </w:rPr>
        <w:t>to sales and marketing expense in relation to the commercial agreement</w:t>
      </w:r>
      <w:r>
        <w:rPr>
          <w:rFonts w:ascii="Calibri" w:hAnsi="Calibri" w:cs="Calibri"/>
          <w:sz w:val="20"/>
        </w:rPr>
        <w:t xml:space="preserve"> and</w:t>
      </w:r>
      <w:r w:rsidRPr="00C61B2D">
        <w:rPr>
          <w:rFonts w:ascii="Calibri" w:hAnsi="Calibri" w:cs="Calibri"/>
          <w:sz w:val="20"/>
        </w:rPr>
        <w:t xml:space="preserve"> at 31 December 2020 the total</w:t>
      </w:r>
      <w:r>
        <w:rPr>
          <w:rFonts w:ascii="Calibri" w:hAnsi="Calibri" w:cs="Calibri"/>
          <w:sz w:val="20"/>
        </w:rPr>
        <w:t xml:space="preserve"> fair value</w:t>
      </w:r>
      <w:r w:rsidRPr="00C61B2D">
        <w:rPr>
          <w:rFonts w:ascii="Calibri" w:hAnsi="Calibri" w:cs="Calibri"/>
          <w:sz w:val="20"/>
        </w:rPr>
        <w:t xml:space="preserve"> liability due was £4.0m.</w:t>
      </w:r>
      <w:r w:rsidRPr="009E1EF1">
        <w:rPr>
          <w:rFonts w:ascii="Calibri" w:hAnsi="Calibri" w:cs="Calibri"/>
          <w:sz w:val="20"/>
        </w:rPr>
        <w:t xml:space="preserve"> </w:t>
      </w:r>
    </w:p>
    <w:bookmarkEnd w:id="43"/>
    <w:p w14:paraId="0F2A137E" w14:textId="77777777" w:rsidR="00445B55" w:rsidRPr="00C67E23" w:rsidRDefault="00445B55" w:rsidP="00445B55">
      <w:pPr>
        <w:jc w:val="both"/>
        <w:rPr>
          <w:rFonts w:ascii="Calibri" w:hAnsi="Calibri" w:cs="Calibri"/>
          <w:sz w:val="12"/>
          <w:szCs w:val="12"/>
        </w:rPr>
      </w:pPr>
    </w:p>
    <w:p w14:paraId="5C3A8ED4" w14:textId="5733D6D0" w:rsidR="00445B55" w:rsidRDefault="00445B55" w:rsidP="00445B55">
      <w:pPr>
        <w:jc w:val="both"/>
        <w:rPr>
          <w:rFonts w:ascii="Calibri" w:hAnsi="Calibri" w:cs="Calibri"/>
          <w:sz w:val="20"/>
        </w:rPr>
      </w:pPr>
      <w:r w:rsidRPr="009E1EF1">
        <w:rPr>
          <w:rFonts w:ascii="Calibri" w:hAnsi="Calibri" w:cs="Calibri"/>
          <w:sz w:val="20"/>
        </w:rPr>
        <w:t>Management has made certain judgments in the recognition and measurement of liabilities in relation to this commercial agreement and associated right of FOX Sports to acquire equity, including its judg</w:t>
      </w:r>
      <w:r>
        <w:rPr>
          <w:rFonts w:ascii="Calibri" w:hAnsi="Calibri" w:cs="Calibri"/>
          <w:sz w:val="20"/>
        </w:rPr>
        <w:t>e</w:t>
      </w:r>
      <w:r w:rsidRPr="009E1EF1">
        <w:rPr>
          <w:rFonts w:ascii="Calibri" w:hAnsi="Calibri" w:cs="Calibri"/>
          <w:sz w:val="20"/>
        </w:rPr>
        <w:t xml:space="preserve">ment as to the probable method of settlement. The right has been valued using a discounted cash flow model and as it represents a contingent cash-settled share-based payment, will be recorded at fair value at each reporting period.  </w:t>
      </w:r>
    </w:p>
    <w:p w14:paraId="7AC4CD24" w14:textId="6AFEC746" w:rsidR="00445B55" w:rsidRDefault="00445B55" w:rsidP="00445B55">
      <w:pPr>
        <w:jc w:val="both"/>
        <w:rPr>
          <w:rFonts w:ascii="Calibri" w:hAnsi="Calibri" w:cs="Calibri"/>
          <w:sz w:val="20"/>
        </w:rPr>
      </w:pPr>
    </w:p>
    <w:p w14:paraId="03533F0D" w14:textId="77777777" w:rsidR="00445B55" w:rsidRPr="009E1EF1" w:rsidRDefault="00445B55" w:rsidP="00445B55">
      <w:pPr>
        <w:pStyle w:val="BodyText"/>
        <w:widowControl/>
        <w:autoSpaceDE/>
        <w:autoSpaceDN/>
        <w:adjustRightInd/>
        <w:rPr>
          <w:rFonts w:ascii="Calibri" w:hAnsi="Calibri" w:cs="Times New Roman"/>
          <w:b/>
          <w:bCs/>
          <w:sz w:val="20"/>
          <w:szCs w:val="20"/>
          <w:lang w:val="en-IE"/>
        </w:rPr>
      </w:pPr>
      <w:r w:rsidRPr="009E1EF1">
        <w:rPr>
          <w:rFonts w:ascii="Calibri" w:hAnsi="Calibri"/>
          <w:b/>
          <w:bCs/>
          <w:sz w:val="20"/>
          <w:szCs w:val="20"/>
          <w:lang w:val="en-IE"/>
        </w:rPr>
        <w:t>Estimates</w:t>
      </w:r>
    </w:p>
    <w:p w14:paraId="2BA684A1" w14:textId="77777777" w:rsidR="00445B55" w:rsidRPr="009E1EF1" w:rsidRDefault="00445B55" w:rsidP="00445B55">
      <w:pPr>
        <w:jc w:val="both"/>
        <w:rPr>
          <w:rFonts w:ascii="Calibri" w:hAnsi="Calibri"/>
          <w:sz w:val="20"/>
        </w:rPr>
      </w:pPr>
      <w:r w:rsidRPr="009E1EF1">
        <w:rPr>
          <w:rFonts w:ascii="Calibri" w:hAnsi="Calibri"/>
          <w:sz w:val="20"/>
        </w:rPr>
        <w:t xml:space="preserve">Determining the </w:t>
      </w:r>
      <w:r>
        <w:rPr>
          <w:rFonts w:ascii="Calibri" w:hAnsi="Calibri"/>
          <w:sz w:val="20"/>
        </w:rPr>
        <w:t>fair value</w:t>
      </w:r>
      <w:r w:rsidRPr="009E1EF1">
        <w:rPr>
          <w:rFonts w:ascii="Calibri" w:hAnsi="Calibri"/>
          <w:sz w:val="20"/>
        </w:rPr>
        <w:t xml:space="preserve"> of some assets and liabilities requires estimation of the effects of uncertain future events on those assets and liabilities at the end of the reporting period. The following discussion sets forth key sources of estimation uncertainty at the end of the reporting period that management believes have a significant risk of resulting in a material adjustment to the carrying amounts of assets and liabilities within the next financial year.</w:t>
      </w:r>
    </w:p>
    <w:p w14:paraId="2E3AE318" w14:textId="77777777" w:rsidR="00445B55" w:rsidRPr="00C67E23" w:rsidRDefault="00445B55" w:rsidP="00445B55">
      <w:pPr>
        <w:jc w:val="both"/>
        <w:rPr>
          <w:rFonts w:ascii="Calibri" w:hAnsi="Calibri"/>
          <w:sz w:val="12"/>
          <w:szCs w:val="12"/>
        </w:rPr>
      </w:pPr>
    </w:p>
    <w:p w14:paraId="2426C897" w14:textId="77777777" w:rsidR="00445B55" w:rsidRPr="009E1EF1" w:rsidRDefault="00445B55" w:rsidP="00445B55">
      <w:pPr>
        <w:pStyle w:val="BodyText"/>
        <w:rPr>
          <w:rFonts w:ascii="Calibri" w:hAnsi="Calibri" w:cs="Times New Roman"/>
          <w:i/>
          <w:sz w:val="20"/>
          <w:szCs w:val="20"/>
          <w:lang w:val="en-IE"/>
        </w:rPr>
      </w:pPr>
      <w:r w:rsidRPr="009E1EF1">
        <w:rPr>
          <w:rFonts w:ascii="Calibri" w:hAnsi="Calibri"/>
          <w:i/>
          <w:sz w:val="20"/>
          <w:szCs w:val="20"/>
          <w:lang w:val="en-IE"/>
        </w:rPr>
        <w:t xml:space="preserve">Acquisition accounting and value of acquired assets and liabilities </w:t>
      </w:r>
    </w:p>
    <w:p w14:paraId="7EEA1D85" w14:textId="18CB5BBF" w:rsidR="00445B55" w:rsidRPr="009E1EF1" w:rsidRDefault="00445B55" w:rsidP="00445B55">
      <w:pPr>
        <w:pStyle w:val="BodyText"/>
        <w:rPr>
          <w:rFonts w:ascii="Calibri" w:hAnsi="Calibri"/>
          <w:sz w:val="20"/>
          <w:szCs w:val="20"/>
          <w:lang w:val="en-IE"/>
        </w:rPr>
      </w:pPr>
      <w:r w:rsidRPr="009E1EF1">
        <w:rPr>
          <w:rFonts w:ascii="Calibri" w:hAnsi="Calibri"/>
          <w:sz w:val="20"/>
          <w:szCs w:val="20"/>
          <w:lang w:val="en-IE"/>
        </w:rPr>
        <w:t>The acquisition method of accounting is used to account for all business combinations. Identifiable assets acquired and liabilities assumed in a business combination are measured initially at their fair values at the acquisition date. Judgement and estimation are required in particular in the identification and valuation of separable intangible assets</w:t>
      </w:r>
      <w:r>
        <w:rPr>
          <w:rFonts w:ascii="Calibri" w:hAnsi="Calibri"/>
          <w:sz w:val="20"/>
          <w:szCs w:val="20"/>
          <w:lang w:val="en-IE"/>
        </w:rPr>
        <w:t>, future cashflows, appropriate discount rates</w:t>
      </w:r>
      <w:r w:rsidRPr="009E1EF1">
        <w:rPr>
          <w:rFonts w:ascii="Calibri" w:hAnsi="Calibri"/>
          <w:sz w:val="20"/>
          <w:szCs w:val="20"/>
          <w:lang w:val="en-IE"/>
        </w:rPr>
        <w:t xml:space="preserve"> and determining appropriate useful economic lives for these assets. </w:t>
      </w:r>
      <w:r w:rsidR="00C67E23">
        <w:rPr>
          <w:rFonts w:ascii="Calibri" w:hAnsi="Calibri"/>
          <w:sz w:val="20"/>
          <w:szCs w:val="20"/>
          <w:lang w:val="en-IE"/>
        </w:rPr>
        <w:t xml:space="preserve">The discount rates used ranged from 8.45% to 12.25% for the various segments and the terminal growth rates were between 1.75% and 2.75%.  </w:t>
      </w:r>
      <w:r w:rsidRPr="009E1EF1">
        <w:rPr>
          <w:rFonts w:ascii="Calibri" w:hAnsi="Calibri"/>
          <w:sz w:val="20"/>
          <w:szCs w:val="20"/>
          <w:lang w:val="en-IE"/>
        </w:rPr>
        <w:t>If the purchase consideration exceeds the fair value of the net assets acquired</w:t>
      </w:r>
      <w:r>
        <w:rPr>
          <w:rFonts w:ascii="Calibri" w:hAnsi="Calibri"/>
          <w:sz w:val="20"/>
          <w:szCs w:val="20"/>
          <w:lang w:val="en-IE"/>
        </w:rPr>
        <w:t>,</w:t>
      </w:r>
      <w:r w:rsidRPr="009E1EF1">
        <w:rPr>
          <w:rFonts w:ascii="Calibri" w:hAnsi="Calibri"/>
          <w:sz w:val="20"/>
          <w:szCs w:val="20"/>
          <w:lang w:val="en-IE"/>
        </w:rPr>
        <w:t xml:space="preserve"> then the difference is recognised as goodwill.</w:t>
      </w:r>
    </w:p>
    <w:p w14:paraId="767B8142" w14:textId="77777777" w:rsidR="00445B55" w:rsidRPr="009E1EF1" w:rsidRDefault="00445B55" w:rsidP="00445B55">
      <w:pPr>
        <w:pStyle w:val="BodyText"/>
        <w:rPr>
          <w:rFonts w:ascii="Calibri" w:hAnsi="Calibri"/>
          <w:sz w:val="20"/>
          <w:szCs w:val="20"/>
          <w:lang w:val="en-IE"/>
        </w:rPr>
      </w:pPr>
    </w:p>
    <w:p w14:paraId="7B1AAA3F" w14:textId="77777777" w:rsidR="00445B55" w:rsidRPr="009E1EF1" w:rsidRDefault="00445B55" w:rsidP="00445B55">
      <w:pPr>
        <w:pStyle w:val="BodyText"/>
        <w:rPr>
          <w:rFonts w:ascii="Calibri" w:hAnsi="Calibri"/>
          <w:sz w:val="20"/>
          <w:szCs w:val="20"/>
          <w:lang w:val="en-IE"/>
        </w:rPr>
      </w:pPr>
      <w:r w:rsidRPr="009E1EF1">
        <w:rPr>
          <w:rFonts w:ascii="Calibri" w:hAnsi="Calibri"/>
          <w:sz w:val="20"/>
          <w:szCs w:val="20"/>
          <w:lang w:val="en-IE"/>
        </w:rPr>
        <w:t xml:space="preserve">The Group has one year from the acquisition date to re-measure the fair values of the acquired assets and liabilities and the resulting goodwill if new information is obtained relating to conditions that existed at the acquisition date. Acquisition related costs are expensed as incurred. The business combinations entered into during the year are disclosed in Note </w:t>
      </w:r>
      <w:r>
        <w:rPr>
          <w:rFonts w:ascii="Calibri" w:hAnsi="Calibri"/>
          <w:sz w:val="20"/>
          <w:szCs w:val="20"/>
          <w:lang w:val="en-IE"/>
        </w:rPr>
        <w:t>11</w:t>
      </w:r>
      <w:r w:rsidRPr="009E1EF1">
        <w:rPr>
          <w:rFonts w:ascii="Calibri" w:hAnsi="Calibri"/>
          <w:sz w:val="20"/>
          <w:szCs w:val="20"/>
          <w:lang w:val="en-IE"/>
        </w:rPr>
        <w:t>.</w:t>
      </w:r>
    </w:p>
    <w:p w14:paraId="4B2FC988" w14:textId="77777777" w:rsidR="00445B55" w:rsidRPr="009E1EF1" w:rsidRDefault="00445B55" w:rsidP="00445B55">
      <w:pPr>
        <w:jc w:val="both"/>
        <w:rPr>
          <w:rFonts w:ascii="Calibri" w:hAnsi="Calibri" w:cs="Calibri"/>
          <w:sz w:val="20"/>
        </w:rPr>
      </w:pPr>
    </w:p>
    <w:p w14:paraId="37F2E104" w14:textId="77777777" w:rsidR="00445B55" w:rsidRPr="009E1EF1" w:rsidRDefault="00445B55" w:rsidP="00445B55">
      <w:pPr>
        <w:jc w:val="both"/>
        <w:rPr>
          <w:rFonts w:ascii="Calibri" w:hAnsi="Calibri"/>
          <w:i/>
          <w:sz w:val="20"/>
        </w:rPr>
      </w:pPr>
      <w:r w:rsidRPr="009E1EF1">
        <w:rPr>
          <w:rFonts w:ascii="Calibri" w:hAnsi="Calibri"/>
          <w:bCs/>
          <w:i/>
          <w:sz w:val="20"/>
        </w:rPr>
        <w:t xml:space="preserve">Measurement of the recoverable amounts of cash generating units containing goodwill and indefinite life licences and brands intangible assets </w:t>
      </w:r>
    </w:p>
    <w:p w14:paraId="7BAF177D" w14:textId="77777777" w:rsidR="00445B55" w:rsidRPr="009E1EF1" w:rsidRDefault="00445B55" w:rsidP="00445B55">
      <w:pPr>
        <w:pStyle w:val="BodyText"/>
        <w:rPr>
          <w:rFonts w:ascii="Calibri" w:hAnsi="Calibri"/>
          <w:sz w:val="20"/>
          <w:szCs w:val="20"/>
          <w:lang w:val="en-IE"/>
        </w:rPr>
      </w:pPr>
      <w:r w:rsidRPr="009E1EF1">
        <w:rPr>
          <w:rFonts w:ascii="Calibri" w:hAnsi="Calibri"/>
          <w:sz w:val="20"/>
          <w:szCs w:val="20"/>
          <w:lang w:val="en-IE"/>
        </w:rPr>
        <w:t xml:space="preserve">The Group reviews the carrying value of goodwill for impairment annually (or more frequently if there are indications that the value of goodwill may be impaired) by comparing the carrying values of these cash generating units with their recoverable amounts (being the higher of value in use and fair value less costs to sell). </w:t>
      </w:r>
    </w:p>
    <w:p w14:paraId="072509BB" w14:textId="77777777" w:rsidR="00445B55" w:rsidRDefault="00445B55" w:rsidP="00445B55">
      <w:pPr>
        <w:jc w:val="both"/>
        <w:rPr>
          <w:rFonts w:ascii="Calibri" w:hAnsi="Calibri"/>
          <w:sz w:val="20"/>
        </w:rPr>
      </w:pPr>
    </w:p>
    <w:p w14:paraId="632B018A" w14:textId="77777777" w:rsidR="00445B55" w:rsidRPr="009E1EF1" w:rsidRDefault="00445B55" w:rsidP="00445B55">
      <w:pPr>
        <w:jc w:val="both"/>
        <w:rPr>
          <w:rFonts w:ascii="Calibri" w:hAnsi="Calibri" w:cs="Times New Roman"/>
          <w:b/>
          <w:bCs/>
          <w:sz w:val="20"/>
          <w:szCs w:val="20"/>
          <w:lang w:val="en-IE"/>
        </w:rPr>
      </w:pPr>
      <w:r w:rsidRPr="009E1EF1">
        <w:rPr>
          <w:rFonts w:ascii="Calibri" w:hAnsi="Calibri"/>
          <w:sz w:val="20"/>
        </w:rPr>
        <w:t xml:space="preserve">The impairment review is performed on a “value-in-use” basis, which requires estimation of future net operating cash flows, the time period over which they will occur, an appropriate discount rate and an appropriate growth rate. Certain of </w:t>
      </w:r>
      <w:r w:rsidRPr="009E1EF1">
        <w:rPr>
          <w:rFonts w:ascii="Calibri" w:hAnsi="Calibri" w:cs="Times New Roman"/>
          <w:b/>
          <w:bCs/>
          <w:sz w:val="20"/>
          <w:szCs w:val="20"/>
          <w:lang w:val="en-IE"/>
        </w:rPr>
        <w:t>4. Judgements and estimates (continued)</w:t>
      </w:r>
    </w:p>
    <w:p w14:paraId="4E6BF94A" w14:textId="77777777" w:rsidR="00445B55" w:rsidRDefault="00445B55" w:rsidP="00445B55">
      <w:pPr>
        <w:jc w:val="both"/>
        <w:rPr>
          <w:rFonts w:ascii="Calibri" w:hAnsi="Calibri"/>
          <w:sz w:val="20"/>
        </w:rPr>
      </w:pPr>
    </w:p>
    <w:p w14:paraId="32F2ED07" w14:textId="03E6F5AF" w:rsidR="00445B55" w:rsidRPr="009E1EF1" w:rsidRDefault="00445B55" w:rsidP="00445B55">
      <w:pPr>
        <w:jc w:val="both"/>
        <w:rPr>
          <w:rFonts w:ascii="Calibri" w:hAnsi="Calibri"/>
          <w:sz w:val="20"/>
        </w:rPr>
      </w:pPr>
      <w:r w:rsidRPr="009E1EF1">
        <w:rPr>
          <w:rFonts w:ascii="Calibri" w:hAnsi="Calibri"/>
          <w:sz w:val="20"/>
        </w:rPr>
        <w:t>these estimates and assumptions are subjective in nature.  </w:t>
      </w:r>
    </w:p>
    <w:p w14:paraId="2C7BF1D2" w14:textId="77777777" w:rsidR="00445B55" w:rsidRPr="00D724B6" w:rsidRDefault="00445B55" w:rsidP="00445B55">
      <w:pPr>
        <w:jc w:val="both"/>
        <w:rPr>
          <w:rFonts w:ascii="Calibri" w:hAnsi="Calibri"/>
          <w:sz w:val="20"/>
          <w:szCs w:val="20"/>
        </w:rPr>
      </w:pPr>
    </w:p>
    <w:p w14:paraId="2560C49E" w14:textId="03ACBCF0" w:rsidR="00606872" w:rsidRDefault="00445B55" w:rsidP="00445B55">
      <w:pPr>
        <w:jc w:val="both"/>
        <w:rPr>
          <w:rFonts w:ascii="Calibri" w:hAnsi="Calibri" w:cs="Times New Roman"/>
          <w:b/>
          <w:bCs/>
          <w:sz w:val="20"/>
          <w:szCs w:val="20"/>
          <w:lang w:val="en-IE"/>
        </w:rPr>
      </w:pPr>
      <w:r w:rsidRPr="009E1EF1">
        <w:rPr>
          <w:rFonts w:ascii="Calibri" w:hAnsi="Calibri" w:cs="Calibri"/>
          <w:sz w:val="20"/>
        </w:rPr>
        <w:t>The retail cash generating units (</w:t>
      </w:r>
      <w:r>
        <w:rPr>
          <w:rFonts w:ascii="Calibri" w:hAnsi="Calibri" w:cs="Calibri"/>
          <w:sz w:val="20"/>
        </w:rPr>
        <w:t>“</w:t>
      </w:r>
      <w:r w:rsidRPr="009E1EF1">
        <w:rPr>
          <w:rFonts w:ascii="Calibri" w:hAnsi="Calibri" w:cs="Calibri"/>
          <w:sz w:val="20"/>
        </w:rPr>
        <w:t>CGUs</w:t>
      </w:r>
      <w:r>
        <w:rPr>
          <w:rFonts w:ascii="Calibri" w:hAnsi="Calibri" w:cs="Calibri"/>
          <w:sz w:val="20"/>
        </w:rPr>
        <w:t>”</w:t>
      </w:r>
      <w:r w:rsidRPr="009E1EF1">
        <w:rPr>
          <w:rFonts w:ascii="Calibri" w:hAnsi="Calibri" w:cs="Calibri"/>
          <w:sz w:val="20"/>
        </w:rPr>
        <w:t>) were impacted significantly due to the temporary suspension of the activities of shops for a period leading to shorter term impacts such as social distancing as well as longer term uncertainty in respect of customer behaviours.  </w:t>
      </w:r>
    </w:p>
    <w:p w14:paraId="5684E5D4" w14:textId="77777777" w:rsidR="00131166" w:rsidRDefault="00131166" w:rsidP="00131166">
      <w:pPr>
        <w:jc w:val="both"/>
        <w:rPr>
          <w:rFonts w:ascii="Calibri" w:hAnsi="Calibri" w:cs="Calibri"/>
          <w:i/>
          <w:sz w:val="20"/>
        </w:rPr>
      </w:pPr>
    </w:p>
    <w:p w14:paraId="32C92AF6" w14:textId="759713A8" w:rsidR="006E3859" w:rsidRDefault="000A7492" w:rsidP="00445B55">
      <w:pPr>
        <w:pStyle w:val="BodyText"/>
        <w:rPr>
          <w:rFonts w:ascii="Calibri" w:hAnsi="Calibri" w:cs="Times New Roman"/>
          <w:b/>
          <w:bCs/>
          <w:sz w:val="20"/>
          <w:szCs w:val="20"/>
          <w:lang w:val="en-IE"/>
        </w:rPr>
      </w:pPr>
      <w:r w:rsidRPr="009E1EF1">
        <w:rPr>
          <w:rFonts w:ascii="Calibri" w:hAnsi="Calibri" w:cs="Calibri"/>
          <w:sz w:val="20"/>
          <w:szCs w:val="20"/>
        </w:rPr>
        <w:t>For the Group’s various Online CGUs which generate income from sportsbook</w:t>
      </w:r>
      <w:r w:rsidR="008148E0">
        <w:rPr>
          <w:rFonts w:ascii="Calibri" w:hAnsi="Calibri" w:cs="Calibri"/>
          <w:sz w:val="20"/>
          <w:szCs w:val="20"/>
        </w:rPr>
        <w:t>,</w:t>
      </w:r>
      <w:r w:rsidRPr="009E1EF1">
        <w:rPr>
          <w:rFonts w:ascii="Calibri" w:hAnsi="Calibri" w:cs="Calibri"/>
          <w:sz w:val="20"/>
          <w:szCs w:val="20"/>
        </w:rPr>
        <w:t xml:space="preserve"> the impact of COVID-19 has not been as significant due to greater substitution possibilities and they also benefit from the ongoing retail to online migration.  While no impairments have arisen in the Group’s</w:t>
      </w:r>
      <w:r w:rsidR="00AB630F">
        <w:rPr>
          <w:rFonts w:ascii="Calibri" w:hAnsi="Calibri" w:cs="Calibri"/>
          <w:sz w:val="20"/>
          <w:szCs w:val="20"/>
        </w:rPr>
        <w:t xml:space="preserve"> Online</w:t>
      </w:r>
      <w:r w:rsidRPr="009E1EF1">
        <w:rPr>
          <w:rFonts w:ascii="Calibri" w:hAnsi="Calibri" w:cs="Calibri"/>
          <w:sz w:val="20"/>
          <w:szCs w:val="20"/>
        </w:rPr>
        <w:t xml:space="preserve"> CGUs during the year </w:t>
      </w:r>
      <w:r w:rsidR="004C2A9A">
        <w:rPr>
          <w:rFonts w:ascii="Calibri" w:hAnsi="Calibri" w:cs="Calibri"/>
          <w:sz w:val="20"/>
          <w:szCs w:val="20"/>
        </w:rPr>
        <w:t>ended</w:t>
      </w:r>
      <w:r w:rsidR="004C2A9A" w:rsidRPr="009E1EF1">
        <w:rPr>
          <w:rFonts w:ascii="Calibri" w:hAnsi="Calibri" w:cs="Calibri"/>
          <w:sz w:val="20"/>
          <w:szCs w:val="20"/>
        </w:rPr>
        <w:t xml:space="preserve"> </w:t>
      </w:r>
      <w:r w:rsidRPr="009E1EF1">
        <w:rPr>
          <w:rFonts w:ascii="Calibri" w:hAnsi="Calibri" w:cs="Calibri"/>
          <w:sz w:val="20"/>
          <w:szCs w:val="20"/>
        </w:rPr>
        <w:t xml:space="preserve">31 December 2020, there is economic uncertainty in the global economy due to the ongoing COVID-19 global pandemic and this could be a potential future risk. </w:t>
      </w:r>
    </w:p>
    <w:p w14:paraId="308A0BD0" w14:textId="77777777" w:rsidR="008148E0" w:rsidRPr="00A22AD9" w:rsidRDefault="008148E0" w:rsidP="000A7492">
      <w:pPr>
        <w:rPr>
          <w:rFonts w:ascii="Calibri" w:hAnsi="Calibri"/>
          <w:bCs/>
          <w:sz w:val="12"/>
          <w:szCs w:val="12"/>
        </w:rPr>
      </w:pPr>
    </w:p>
    <w:p w14:paraId="330A3177" w14:textId="77777777" w:rsidR="00131166" w:rsidRPr="009E1EF1" w:rsidRDefault="00131166" w:rsidP="00131166">
      <w:pPr>
        <w:jc w:val="both"/>
        <w:rPr>
          <w:rFonts w:ascii="Calibri" w:hAnsi="Calibri"/>
          <w:bCs/>
          <w:i/>
          <w:sz w:val="20"/>
        </w:rPr>
      </w:pPr>
      <w:r w:rsidRPr="009E1EF1">
        <w:rPr>
          <w:rFonts w:ascii="Calibri" w:hAnsi="Calibri"/>
          <w:bCs/>
          <w:i/>
          <w:sz w:val="20"/>
        </w:rPr>
        <w:t xml:space="preserve">Valuation of tax provisions and liabilities and associated receivables </w:t>
      </w:r>
    </w:p>
    <w:p w14:paraId="5E57AB24" w14:textId="291872B5" w:rsidR="00EE68B4" w:rsidRDefault="00131166" w:rsidP="00131166">
      <w:pPr>
        <w:jc w:val="both"/>
        <w:rPr>
          <w:rFonts w:ascii="Calibri" w:hAnsi="Calibri"/>
          <w:bCs/>
          <w:sz w:val="20"/>
        </w:rPr>
      </w:pPr>
      <w:r w:rsidRPr="009E1EF1">
        <w:rPr>
          <w:rFonts w:ascii="Calibri" w:hAnsi="Calibri"/>
          <w:bCs/>
          <w:sz w:val="20"/>
        </w:rPr>
        <w:t xml:space="preserve">Taxation within the Group includes both Income Taxes and Gaming Taxes. Judgement and estimation are required to interpret international tax laws and the way these taxes interact within each jurisdiction, to identify and value provisions in relation to gaming and income taxes as applicable.  The liabilities for uncertain tax positions reflected within current tax payable and provisions in the Consolidated Statement of Financial Position are comprised of a number of </w:t>
      </w:r>
      <w:r w:rsidR="00EE68B4" w:rsidRPr="009E1EF1">
        <w:rPr>
          <w:rFonts w:ascii="Calibri" w:hAnsi="Calibri"/>
          <w:bCs/>
          <w:sz w:val="20"/>
        </w:rPr>
        <w:t>individually immaterial uncertain tax positions relating to the risks assessed in various jurisdictions by Management. Uncertainties have been measured using the best estimate of the likely outcome. This assessment relies on estimates and assumptions and may involve a series of judgements about future events.</w:t>
      </w:r>
    </w:p>
    <w:p w14:paraId="0B6000C6" w14:textId="77777777" w:rsidR="00EE68B4" w:rsidRDefault="00EE68B4" w:rsidP="00847DEE">
      <w:pPr>
        <w:jc w:val="both"/>
        <w:rPr>
          <w:rFonts w:ascii="Calibri" w:hAnsi="Calibri"/>
          <w:bCs/>
          <w:sz w:val="20"/>
        </w:rPr>
      </w:pPr>
    </w:p>
    <w:p w14:paraId="0DC6BC62" w14:textId="5E32174A" w:rsidR="000A7492" w:rsidRPr="009E1EF1" w:rsidRDefault="000A7492" w:rsidP="00847DEE">
      <w:pPr>
        <w:jc w:val="both"/>
        <w:rPr>
          <w:rFonts w:ascii="Calibri" w:hAnsi="Calibri"/>
          <w:bCs/>
          <w:sz w:val="20"/>
        </w:rPr>
      </w:pPr>
      <w:r w:rsidRPr="009E1EF1">
        <w:rPr>
          <w:rFonts w:ascii="Calibri" w:hAnsi="Calibri"/>
          <w:bCs/>
          <w:sz w:val="20"/>
        </w:rPr>
        <w:t xml:space="preserve">New information may become available that causes the Group to change its judgement regarding the adequacy of existing tax liabilities; such changes to tax liabilities will impact the income tax or gaming tax expense in the period in which such a determination is made. Management uses in-house tax experts, professional firms and previous experience when assessing tax risks and the Group believes that the accrual for all tax liabilities at 31 December 2020 is adequate </w:t>
      </w:r>
      <w:r w:rsidR="00AB630F">
        <w:rPr>
          <w:rFonts w:ascii="Calibri" w:hAnsi="Calibri"/>
          <w:bCs/>
          <w:sz w:val="20"/>
        </w:rPr>
        <w:t xml:space="preserve">and the tax receivables are recoverable </w:t>
      </w:r>
      <w:r w:rsidRPr="009E1EF1">
        <w:rPr>
          <w:rFonts w:ascii="Calibri" w:hAnsi="Calibri"/>
          <w:bCs/>
          <w:sz w:val="20"/>
        </w:rPr>
        <w:t xml:space="preserve">for all uncertain tax positions based on its assessment of the range of factors outlined above. Further information in relation to the judgement relating to the disputed legacy German and Greek tax assessments is outlined in Note </w:t>
      </w:r>
      <w:r w:rsidR="00441240">
        <w:rPr>
          <w:rFonts w:ascii="Calibri" w:hAnsi="Calibri"/>
          <w:bCs/>
          <w:sz w:val="20"/>
        </w:rPr>
        <w:t>1</w:t>
      </w:r>
      <w:r w:rsidR="004C10F5">
        <w:rPr>
          <w:rFonts w:ascii="Calibri" w:hAnsi="Calibri"/>
          <w:bCs/>
          <w:sz w:val="20"/>
        </w:rPr>
        <w:t>2</w:t>
      </w:r>
      <w:r w:rsidRPr="009E1EF1">
        <w:rPr>
          <w:rFonts w:ascii="Calibri" w:hAnsi="Calibri"/>
          <w:bCs/>
          <w:sz w:val="20"/>
        </w:rPr>
        <w:t>.</w:t>
      </w:r>
    </w:p>
    <w:p w14:paraId="27F12E0D" w14:textId="77777777" w:rsidR="009F0B88" w:rsidRPr="009E1EF1" w:rsidRDefault="009F0B88" w:rsidP="00847DEE">
      <w:pPr>
        <w:pStyle w:val="BodyText"/>
        <w:rPr>
          <w:rFonts w:ascii="Calibri" w:hAnsi="Calibri"/>
          <w:sz w:val="20"/>
          <w:szCs w:val="20"/>
          <w:lang w:val="en-IE"/>
        </w:rPr>
      </w:pPr>
    </w:p>
    <w:p w14:paraId="12F8B99A" w14:textId="77777777" w:rsidR="000A7492" w:rsidRPr="009E1EF1" w:rsidRDefault="000A7492" w:rsidP="00847DEE">
      <w:pPr>
        <w:keepNext/>
        <w:spacing w:line="288" w:lineRule="auto"/>
        <w:jc w:val="both"/>
        <w:rPr>
          <w:rFonts w:ascii="Calibri" w:hAnsi="Calibri" w:cs="Calibri"/>
          <w:i/>
        </w:rPr>
      </w:pPr>
      <w:r w:rsidRPr="009E1EF1">
        <w:rPr>
          <w:rFonts w:ascii="Calibri" w:hAnsi="Calibri" w:cs="Calibri"/>
          <w:i/>
          <w:sz w:val="20"/>
        </w:rPr>
        <w:t xml:space="preserve">Valuation of Embedded Derivative on Senior Notes </w:t>
      </w:r>
    </w:p>
    <w:p w14:paraId="6AF5051C" w14:textId="1DEE7A29" w:rsidR="000A7492" w:rsidRDefault="000A7492" w:rsidP="00847DEE">
      <w:pPr>
        <w:jc w:val="both"/>
        <w:rPr>
          <w:rFonts w:ascii="Times New Roman" w:hAnsi="Times New Roman" w:cs="Times New Roman"/>
          <w:sz w:val="20"/>
        </w:rPr>
      </w:pPr>
      <w:r w:rsidRPr="009E1EF1">
        <w:rPr>
          <w:rFonts w:ascii="Calibri" w:hAnsi="Calibri" w:cs="Calibri"/>
          <w:sz w:val="20"/>
        </w:rPr>
        <w:t xml:space="preserve">The Senior Notes (as defined in </w:t>
      </w:r>
      <w:r w:rsidRPr="00E83BF5">
        <w:rPr>
          <w:rFonts w:ascii="Calibri" w:hAnsi="Calibri" w:cs="Calibri"/>
          <w:sz w:val="20"/>
        </w:rPr>
        <w:t xml:space="preserve">Note </w:t>
      </w:r>
      <w:r w:rsidR="00EF6536">
        <w:rPr>
          <w:rFonts w:ascii="Calibri" w:hAnsi="Calibri" w:cs="Calibri"/>
          <w:sz w:val="20"/>
        </w:rPr>
        <w:t>16</w:t>
      </w:r>
      <w:r w:rsidR="003D2537" w:rsidRPr="00E83BF5">
        <w:rPr>
          <w:rFonts w:ascii="Calibri" w:hAnsi="Calibri" w:cs="Calibri"/>
          <w:sz w:val="20"/>
        </w:rPr>
        <w:t xml:space="preserve">) </w:t>
      </w:r>
      <w:r w:rsidRPr="00E83BF5">
        <w:rPr>
          <w:rFonts w:ascii="Calibri" w:hAnsi="Calibri" w:cs="Calibri"/>
          <w:sz w:val="20"/>
        </w:rPr>
        <w:t>include</w:t>
      </w:r>
      <w:r w:rsidRPr="009E1EF1">
        <w:rPr>
          <w:rFonts w:ascii="Calibri" w:hAnsi="Calibri" w:cs="Calibri"/>
          <w:sz w:val="20"/>
        </w:rPr>
        <w:t xml:space="preserve"> certain embedded features allowing the Group to redeem the Senior Notes or allowing the holders to require a redemption of the Senior Notes. These features were bifurcated from the carrying value of the Senior Notes. Management used estimates, including an implied credit spread </w:t>
      </w:r>
      <w:r w:rsidRPr="00175698">
        <w:rPr>
          <w:rFonts w:ascii="Calibri" w:hAnsi="Calibri" w:cs="Calibri"/>
          <w:sz w:val="20"/>
        </w:rPr>
        <w:t xml:space="preserve">of </w:t>
      </w:r>
      <w:r w:rsidR="00924709">
        <w:rPr>
          <w:rFonts w:ascii="Calibri" w:hAnsi="Calibri" w:cs="Calibri"/>
          <w:sz w:val="20"/>
        </w:rPr>
        <w:t>2.77%</w:t>
      </w:r>
      <w:r w:rsidR="00924709" w:rsidRPr="00B845F4">
        <w:rPr>
          <w:rFonts w:ascii="Calibri" w:hAnsi="Calibri" w:cs="Calibri"/>
          <w:sz w:val="20"/>
        </w:rPr>
        <w:t xml:space="preserve"> </w:t>
      </w:r>
      <w:r w:rsidRPr="00B845F4">
        <w:rPr>
          <w:rFonts w:ascii="Calibri" w:hAnsi="Calibri" w:cs="Calibri"/>
          <w:sz w:val="20"/>
        </w:rPr>
        <w:t xml:space="preserve">as at 31 December 2020 </w:t>
      </w:r>
      <w:r w:rsidRPr="00175698">
        <w:rPr>
          <w:rFonts w:ascii="Calibri" w:hAnsi="Calibri" w:cs="Calibri"/>
          <w:sz w:val="20"/>
        </w:rPr>
        <w:t xml:space="preserve">(5 May 2020 - 5.1%), in determining the fair value of the Embedded Derivative. The implied credit spread </w:t>
      </w:r>
      <w:r w:rsidRPr="009E1EF1">
        <w:rPr>
          <w:rFonts w:ascii="Calibri" w:hAnsi="Calibri" w:cs="Calibri"/>
          <w:sz w:val="20"/>
        </w:rPr>
        <w:t xml:space="preserve">represents </w:t>
      </w:r>
      <w:r w:rsidR="00BF2747">
        <w:rPr>
          <w:rFonts w:ascii="Calibri" w:hAnsi="Calibri" w:cs="Calibri"/>
          <w:sz w:val="20"/>
        </w:rPr>
        <w:t>M</w:t>
      </w:r>
      <w:r w:rsidR="00BF2747" w:rsidRPr="009E1EF1">
        <w:rPr>
          <w:rFonts w:ascii="Calibri" w:hAnsi="Calibri" w:cs="Calibri"/>
          <w:sz w:val="20"/>
        </w:rPr>
        <w:t xml:space="preserve">anagement’s </w:t>
      </w:r>
      <w:r w:rsidRPr="009E1EF1">
        <w:rPr>
          <w:rFonts w:ascii="Calibri" w:hAnsi="Calibri" w:cs="Calibri"/>
          <w:sz w:val="20"/>
        </w:rPr>
        <w:t xml:space="preserve">estimate of the Group’s creditworthiness as implied by the market value of the Senior Notes. During the year ended 31 December </w:t>
      </w:r>
      <w:r w:rsidRPr="00175698">
        <w:rPr>
          <w:rFonts w:ascii="Calibri" w:hAnsi="Calibri" w:cs="Calibri"/>
          <w:sz w:val="20"/>
        </w:rPr>
        <w:t xml:space="preserve">2020 </w:t>
      </w:r>
      <w:r w:rsidRPr="005D0A4D">
        <w:rPr>
          <w:rFonts w:ascii="Calibri" w:hAnsi="Calibri" w:cs="Calibri"/>
          <w:sz w:val="20"/>
        </w:rPr>
        <w:t>a gain of £</w:t>
      </w:r>
      <w:r w:rsidR="00DF2650" w:rsidRPr="005D0A4D">
        <w:rPr>
          <w:rFonts w:ascii="Calibri" w:hAnsi="Calibri" w:cs="Calibri"/>
          <w:sz w:val="20"/>
        </w:rPr>
        <w:t>78.5</w:t>
      </w:r>
      <w:r w:rsidR="00AB630F" w:rsidRPr="005D0A4D">
        <w:rPr>
          <w:rFonts w:ascii="Calibri" w:hAnsi="Calibri" w:cs="Calibri"/>
          <w:sz w:val="20"/>
        </w:rPr>
        <w:t>m</w:t>
      </w:r>
      <w:r w:rsidRPr="005D0A4D">
        <w:rPr>
          <w:rFonts w:ascii="Calibri" w:hAnsi="Calibri" w:cs="Calibri"/>
          <w:sz w:val="20"/>
        </w:rPr>
        <w:t xml:space="preserve"> was recorded</w:t>
      </w:r>
      <w:r w:rsidRPr="009E1EF1">
        <w:rPr>
          <w:rFonts w:ascii="Calibri" w:hAnsi="Calibri" w:cs="Calibri"/>
          <w:sz w:val="20"/>
        </w:rPr>
        <w:t xml:space="preserve"> through financial income in relation to the re-measurement of this Embedded Derivative</w:t>
      </w:r>
      <w:r>
        <w:rPr>
          <w:rFonts w:ascii="Times New Roman" w:hAnsi="Times New Roman"/>
          <w:sz w:val="20"/>
        </w:rPr>
        <w:t>.</w:t>
      </w:r>
    </w:p>
    <w:p w14:paraId="54D1FDE7" w14:textId="77777777" w:rsidR="000A7492" w:rsidRPr="00A22AD9" w:rsidRDefault="000A7492" w:rsidP="00847DEE">
      <w:pPr>
        <w:jc w:val="both"/>
        <w:rPr>
          <w:rFonts w:ascii="Calibri" w:hAnsi="Calibri" w:cs="Calibri"/>
          <w:color w:val="FF0000"/>
          <w:sz w:val="12"/>
          <w:szCs w:val="12"/>
        </w:rPr>
      </w:pPr>
    </w:p>
    <w:bookmarkEnd w:id="39"/>
    <w:bookmarkEnd w:id="40"/>
    <w:bookmarkEnd w:id="41"/>
    <w:p w14:paraId="2CB44EA1" w14:textId="77777777" w:rsidR="00445B55" w:rsidRDefault="00445B55">
      <w:pPr>
        <w:widowControl/>
        <w:autoSpaceDE/>
        <w:autoSpaceDN/>
        <w:adjustRightInd/>
        <w:rPr>
          <w:rFonts w:ascii="Calibri" w:hAnsi="Calibri"/>
          <w:b/>
          <w:sz w:val="20"/>
        </w:rPr>
      </w:pPr>
      <w:r>
        <w:br w:type="page"/>
      </w:r>
    </w:p>
    <w:p w14:paraId="44D44174" w14:textId="3FDA1715" w:rsidR="00050301" w:rsidRPr="00B845F4" w:rsidRDefault="00050301" w:rsidP="00847DEE">
      <w:pPr>
        <w:pStyle w:val="Heading1"/>
        <w:jc w:val="both"/>
      </w:pPr>
      <w:r>
        <w:lastRenderedPageBreak/>
        <w:t>5</w:t>
      </w:r>
      <w:r w:rsidRPr="001C5950">
        <w:t xml:space="preserve">. </w:t>
      </w:r>
      <w:r w:rsidRPr="00B845F4">
        <w:t>Operating segments</w:t>
      </w:r>
    </w:p>
    <w:p w14:paraId="1DDFE69E" w14:textId="77777777" w:rsidR="00050301" w:rsidRPr="00A22AD9" w:rsidRDefault="00050301" w:rsidP="00847DEE">
      <w:pPr>
        <w:jc w:val="both"/>
        <w:rPr>
          <w:rFonts w:ascii="Calibri" w:hAnsi="Calibri"/>
          <w:sz w:val="12"/>
          <w:szCs w:val="12"/>
          <w:lang w:val="en-IE"/>
        </w:rPr>
      </w:pPr>
    </w:p>
    <w:p w14:paraId="319F0F52" w14:textId="77777777" w:rsidR="00050301" w:rsidRPr="009E1EF1" w:rsidRDefault="00050301" w:rsidP="00847DEE">
      <w:pPr>
        <w:pStyle w:val="BodyText"/>
        <w:rPr>
          <w:rFonts w:ascii="Calibri" w:hAnsi="Calibri"/>
          <w:b/>
          <w:sz w:val="20"/>
          <w:szCs w:val="20"/>
          <w:lang w:val="en-IE"/>
        </w:rPr>
      </w:pPr>
      <w:r w:rsidRPr="009E1EF1">
        <w:rPr>
          <w:rFonts w:ascii="Calibri" w:hAnsi="Calibri"/>
          <w:b/>
          <w:sz w:val="20"/>
          <w:szCs w:val="20"/>
          <w:lang w:val="en-IE"/>
        </w:rPr>
        <w:t>Reportable business segment information</w:t>
      </w:r>
    </w:p>
    <w:p w14:paraId="3E1B810D" w14:textId="46C979D0" w:rsidR="00050301" w:rsidRPr="009E1EF1" w:rsidRDefault="00050301" w:rsidP="00847DEE">
      <w:pPr>
        <w:jc w:val="both"/>
        <w:rPr>
          <w:rFonts w:ascii="Calibri" w:hAnsi="Calibri"/>
          <w:sz w:val="20"/>
          <w:lang w:val="en-IE"/>
        </w:rPr>
      </w:pPr>
      <w:r w:rsidRPr="009E1EF1">
        <w:rPr>
          <w:rFonts w:ascii="Calibri" w:hAnsi="Calibri"/>
          <w:sz w:val="20"/>
          <w:lang w:val="en-IE"/>
        </w:rPr>
        <w:t xml:space="preserve">Subsequent to the Combination, the Group’s reportable segments </w:t>
      </w:r>
      <w:r w:rsidR="009D409A">
        <w:rPr>
          <w:rFonts w:ascii="Calibri" w:hAnsi="Calibri"/>
          <w:sz w:val="20"/>
          <w:lang w:val="en-IE"/>
        </w:rPr>
        <w:t xml:space="preserve">during </w:t>
      </w:r>
      <w:r w:rsidR="00771A6B">
        <w:rPr>
          <w:rFonts w:ascii="Calibri" w:hAnsi="Calibri"/>
          <w:sz w:val="20"/>
          <w:lang w:val="en-IE"/>
        </w:rPr>
        <w:t>2020 were</w:t>
      </w:r>
      <w:r w:rsidR="00771A6B" w:rsidRPr="009E1EF1">
        <w:rPr>
          <w:rFonts w:ascii="Calibri" w:hAnsi="Calibri"/>
          <w:sz w:val="20"/>
          <w:lang w:val="en-IE"/>
        </w:rPr>
        <w:t xml:space="preserve"> </w:t>
      </w:r>
      <w:r w:rsidRPr="009E1EF1">
        <w:rPr>
          <w:rFonts w:ascii="Calibri" w:hAnsi="Calibri"/>
          <w:sz w:val="20"/>
          <w:lang w:val="en-IE"/>
        </w:rPr>
        <w:t>as follows:</w:t>
      </w:r>
    </w:p>
    <w:p w14:paraId="40329568" w14:textId="77777777" w:rsidR="00050301" w:rsidRPr="009E1EF1" w:rsidRDefault="00050301" w:rsidP="00847DEE">
      <w:pPr>
        <w:jc w:val="both"/>
        <w:rPr>
          <w:rFonts w:ascii="Calibri" w:hAnsi="Calibri"/>
          <w:sz w:val="20"/>
          <w:lang w:val="en-IE"/>
        </w:rPr>
      </w:pPr>
    </w:p>
    <w:tbl>
      <w:tblPr>
        <w:tblW w:w="0" w:type="auto"/>
        <w:tblInd w:w="108" w:type="dxa"/>
        <w:tblLook w:val="01E0" w:firstRow="1" w:lastRow="1" w:firstColumn="1" w:lastColumn="1" w:noHBand="0" w:noVBand="0"/>
      </w:tblPr>
      <w:tblGrid>
        <w:gridCol w:w="4629"/>
      </w:tblGrid>
      <w:tr w:rsidR="00050301" w:rsidRPr="001C5950" w14:paraId="6EE75EFF" w14:textId="77777777" w:rsidTr="005C4A3B">
        <w:trPr>
          <w:trHeight w:val="255"/>
        </w:trPr>
        <w:tc>
          <w:tcPr>
            <w:tcW w:w="4629" w:type="dxa"/>
            <w:shd w:val="clear" w:color="auto" w:fill="auto"/>
          </w:tcPr>
          <w:p w14:paraId="3622C4DF" w14:textId="61BD59CD" w:rsidR="00050301" w:rsidRPr="009E1EF1" w:rsidRDefault="00050301" w:rsidP="00907FFA">
            <w:pPr>
              <w:numPr>
                <w:ilvl w:val="0"/>
                <w:numId w:val="4"/>
              </w:numPr>
              <w:ind w:left="633" w:hanging="425"/>
              <w:jc w:val="both"/>
              <w:rPr>
                <w:rFonts w:ascii="Calibri" w:hAnsi="Calibri" w:cs="Times New Roman"/>
                <w:color w:val="000000"/>
                <w:sz w:val="20"/>
                <w:szCs w:val="20"/>
                <w:lang w:val="en-IE" w:eastAsia="en-IE"/>
              </w:rPr>
            </w:pPr>
            <w:r w:rsidRPr="009E1EF1">
              <w:rPr>
                <w:rFonts w:ascii="Calibri" w:hAnsi="Calibri" w:cs="Times New Roman"/>
                <w:color w:val="000000"/>
                <w:sz w:val="20"/>
                <w:szCs w:val="20"/>
                <w:lang w:val="en-IE" w:eastAsia="en-IE"/>
              </w:rPr>
              <w:t>PPB;</w:t>
            </w:r>
          </w:p>
        </w:tc>
      </w:tr>
      <w:tr w:rsidR="005C4A3B" w:rsidRPr="001C5950" w14:paraId="01312296" w14:textId="77777777" w:rsidTr="00563ED3">
        <w:trPr>
          <w:trHeight w:val="255"/>
        </w:trPr>
        <w:tc>
          <w:tcPr>
            <w:tcW w:w="4629" w:type="dxa"/>
            <w:shd w:val="clear" w:color="auto" w:fill="auto"/>
          </w:tcPr>
          <w:p w14:paraId="05EA1B97" w14:textId="34770F58" w:rsidR="005C4A3B" w:rsidRPr="00175698" w:rsidRDefault="005C4A3B" w:rsidP="00907FFA">
            <w:pPr>
              <w:numPr>
                <w:ilvl w:val="0"/>
                <w:numId w:val="4"/>
              </w:numPr>
              <w:ind w:left="633" w:hanging="425"/>
              <w:jc w:val="both"/>
              <w:rPr>
                <w:rFonts w:ascii="Calibri" w:hAnsi="Calibri" w:cs="Times New Roman"/>
                <w:color w:val="000000"/>
                <w:sz w:val="20"/>
                <w:szCs w:val="20"/>
                <w:lang w:val="en-IE" w:eastAsia="en-IE"/>
              </w:rPr>
            </w:pPr>
            <w:r w:rsidRPr="009E1EF1">
              <w:rPr>
                <w:rFonts w:ascii="Calibri" w:hAnsi="Calibri" w:cs="Times New Roman"/>
                <w:color w:val="000000"/>
                <w:sz w:val="20"/>
                <w:szCs w:val="20"/>
                <w:lang w:val="en-IE" w:eastAsia="en-IE"/>
              </w:rPr>
              <w:t>PokerStars;</w:t>
            </w:r>
          </w:p>
        </w:tc>
      </w:tr>
      <w:tr w:rsidR="005C4A3B" w:rsidRPr="001C5950" w14:paraId="4329E8B5" w14:textId="77777777" w:rsidTr="00563ED3">
        <w:trPr>
          <w:trHeight w:val="255"/>
        </w:trPr>
        <w:tc>
          <w:tcPr>
            <w:tcW w:w="4629" w:type="dxa"/>
            <w:shd w:val="clear" w:color="auto" w:fill="auto"/>
          </w:tcPr>
          <w:p w14:paraId="550886D8" w14:textId="0E8951A1" w:rsidR="005C4A3B" w:rsidRPr="009E1EF1" w:rsidRDefault="005C4A3B" w:rsidP="00907FFA">
            <w:pPr>
              <w:numPr>
                <w:ilvl w:val="0"/>
                <w:numId w:val="4"/>
              </w:numPr>
              <w:ind w:left="633" w:hanging="425"/>
              <w:jc w:val="both"/>
              <w:rPr>
                <w:rFonts w:ascii="Calibri" w:hAnsi="Calibri" w:cs="Times New Roman"/>
                <w:color w:val="000000"/>
                <w:sz w:val="20"/>
                <w:szCs w:val="20"/>
                <w:lang w:val="en-IE" w:eastAsia="en-IE"/>
              </w:rPr>
            </w:pPr>
            <w:r w:rsidRPr="009E1EF1">
              <w:rPr>
                <w:rFonts w:ascii="Calibri" w:hAnsi="Calibri" w:cs="Times New Roman"/>
                <w:color w:val="000000"/>
                <w:sz w:val="20"/>
                <w:szCs w:val="20"/>
                <w:lang w:val="en-IE" w:eastAsia="en-IE"/>
              </w:rPr>
              <w:t>Sky Betting and Gaming;</w:t>
            </w:r>
          </w:p>
        </w:tc>
      </w:tr>
      <w:tr w:rsidR="00050301" w:rsidRPr="001C5950" w14:paraId="1D8CADD6" w14:textId="77777777" w:rsidTr="00563ED3">
        <w:tc>
          <w:tcPr>
            <w:tcW w:w="4629" w:type="dxa"/>
            <w:shd w:val="clear" w:color="auto" w:fill="auto"/>
          </w:tcPr>
          <w:p w14:paraId="3D34617C" w14:textId="77777777" w:rsidR="00050301" w:rsidRPr="009E1EF1" w:rsidRDefault="00050301" w:rsidP="00907FFA">
            <w:pPr>
              <w:numPr>
                <w:ilvl w:val="0"/>
                <w:numId w:val="4"/>
              </w:numPr>
              <w:ind w:left="633" w:hanging="425"/>
              <w:jc w:val="both"/>
              <w:rPr>
                <w:rFonts w:ascii="Calibri" w:hAnsi="Calibri" w:cs="Times New Roman"/>
                <w:color w:val="000000"/>
                <w:sz w:val="20"/>
                <w:szCs w:val="20"/>
                <w:lang w:val="en-IE" w:eastAsia="en-IE"/>
              </w:rPr>
            </w:pPr>
            <w:r w:rsidRPr="009E1EF1">
              <w:rPr>
                <w:rFonts w:ascii="Calibri" w:hAnsi="Calibri" w:cs="Times New Roman"/>
                <w:color w:val="000000"/>
                <w:sz w:val="20"/>
                <w:szCs w:val="20"/>
                <w:lang w:val="en-IE" w:eastAsia="en-IE"/>
              </w:rPr>
              <w:t>Australia; and</w:t>
            </w:r>
          </w:p>
        </w:tc>
      </w:tr>
      <w:tr w:rsidR="00050301" w:rsidRPr="001C5950" w14:paraId="44B1DA43" w14:textId="77777777" w:rsidTr="00563ED3">
        <w:tc>
          <w:tcPr>
            <w:tcW w:w="4629" w:type="dxa"/>
            <w:shd w:val="clear" w:color="auto" w:fill="auto"/>
          </w:tcPr>
          <w:p w14:paraId="38F5B1C6" w14:textId="77777777" w:rsidR="00050301" w:rsidRPr="009E1EF1" w:rsidRDefault="00050301" w:rsidP="00907FFA">
            <w:pPr>
              <w:numPr>
                <w:ilvl w:val="0"/>
                <w:numId w:val="4"/>
              </w:numPr>
              <w:ind w:left="633" w:hanging="425"/>
              <w:jc w:val="both"/>
              <w:rPr>
                <w:rFonts w:ascii="Calibri" w:hAnsi="Calibri" w:cs="Times New Roman"/>
                <w:color w:val="000000"/>
                <w:sz w:val="20"/>
                <w:szCs w:val="20"/>
                <w:lang w:val="en-IE" w:eastAsia="en-IE"/>
              </w:rPr>
            </w:pPr>
            <w:r w:rsidRPr="009E1EF1">
              <w:rPr>
                <w:rFonts w:ascii="Calibri" w:hAnsi="Calibri" w:cs="Times New Roman"/>
                <w:color w:val="000000"/>
                <w:sz w:val="20"/>
                <w:szCs w:val="20"/>
                <w:lang w:val="en-IE" w:eastAsia="en-IE"/>
              </w:rPr>
              <w:t>US</w:t>
            </w:r>
          </w:p>
        </w:tc>
      </w:tr>
    </w:tbl>
    <w:p w14:paraId="587F4990" w14:textId="77777777" w:rsidR="005D517E" w:rsidRDefault="005D517E" w:rsidP="005D517E">
      <w:pPr>
        <w:jc w:val="both"/>
        <w:rPr>
          <w:rFonts w:ascii="Calibri" w:hAnsi="Calibri"/>
          <w:sz w:val="20"/>
          <w:highlight w:val="yellow"/>
          <w:lang w:val="en-IE"/>
        </w:rPr>
      </w:pPr>
    </w:p>
    <w:p w14:paraId="4470D963" w14:textId="644C26F4" w:rsidR="005D517E" w:rsidRPr="00C22C6B" w:rsidRDefault="005D517E" w:rsidP="005D517E">
      <w:pPr>
        <w:jc w:val="both"/>
        <w:rPr>
          <w:rFonts w:ascii="Calibri" w:hAnsi="Calibri"/>
          <w:sz w:val="20"/>
          <w:lang w:val="en-IE"/>
        </w:rPr>
      </w:pPr>
      <w:r w:rsidRPr="00C22C6B">
        <w:rPr>
          <w:rFonts w:ascii="Calibri" w:hAnsi="Calibri"/>
          <w:sz w:val="20"/>
          <w:lang w:val="en-IE"/>
        </w:rPr>
        <w:t>These reportable segments reflect the way financial information was reviewed by the Group’s Chief Operating Decision Maker (the Board of Directors, “CODM”) subsequent to the Combination during 2020. The Group has restated the operating segment information for the year ended 31 December 2019 accordingly.</w:t>
      </w:r>
    </w:p>
    <w:p w14:paraId="38507E10" w14:textId="77777777" w:rsidR="005D517E" w:rsidRPr="00C22C6B" w:rsidRDefault="005D517E" w:rsidP="005D517E">
      <w:pPr>
        <w:jc w:val="both"/>
        <w:rPr>
          <w:rFonts w:ascii="Calibri" w:hAnsi="Calibri"/>
          <w:sz w:val="20"/>
          <w:lang w:val="en-IE"/>
        </w:rPr>
      </w:pPr>
    </w:p>
    <w:p w14:paraId="0300F027" w14:textId="11D1D6FC" w:rsidR="005D517E" w:rsidRPr="00C22C6B" w:rsidRDefault="00EE68B4" w:rsidP="005D517E">
      <w:pPr>
        <w:jc w:val="both"/>
        <w:rPr>
          <w:rFonts w:ascii="Calibri" w:hAnsi="Calibri"/>
          <w:sz w:val="20"/>
          <w:lang w:val="en-IE"/>
        </w:rPr>
      </w:pPr>
      <w:r>
        <w:rPr>
          <w:rFonts w:ascii="Calibri" w:hAnsi="Calibri"/>
          <w:sz w:val="20"/>
          <w:lang w:val="en-IE"/>
        </w:rPr>
        <w:t>As a result of</w:t>
      </w:r>
      <w:r w:rsidR="005D517E" w:rsidRPr="00C22C6B">
        <w:rPr>
          <w:rFonts w:ascii="Calibri" w:hAnsi="Calibri"/>
          <w:sz w:val="20"/>
          <w:lang w:val="en-IE"/>
        </w:rPr>
        <w:t xml:space="preserve"> internal restructuring and integration initiatives, the Group expects to move into a four</w:t>
      </w:r>
      <w:r w:rsidR="00ED7F77">
        <w:rPr>
          <w:rFonts w:ascii="Calibri" w:hAnsi="Calibri"/>
          <w:sz w:val="20"/>
          <w:lang w:val="en-IE"/>
        </w:rPr>
        <w:t xml:space="preserve"> </w:t>
      </w:r>
      <w:r w:rsidR="005D517E" w:rsidRPr="00C22C6B">
        <w:rPr>
          <w:rFonts w:ascii="Calibri" w:hAnsi="Calibri"/>
          <w:sz w:val="20"/>
          <w:lang w:val="en-IE"/>
        </w:rPr>
        <w:t>segment operating model in 2021:</w:t>
      </w:r>
    </w:p>
    <w:p w14:paraId="5609AE75" w14:textId="29FDCA9C" w:rsidR="005D517E" w:rsidRPr="00C22C6B" w:rsidRDefault="005D517E" w:rsidP="00907FFA">
      <w:pPr>
        <w:pStyle w:val="ListParagraph"/>
        <w:numPr>
          <w:ilvl w:val="0"/>
          <w:numId w:val="17"/>
        </w:numPr>
        <w:jc w:val="both"/>
        <w:rPr>
          <w:sz w:val="20"/>
          <w:lang w:val="en-IE"/>
        </w:rPr>
      </w:pPr>
      <w:r w:rsidRPr="00C22C6B">
        <w:rPr>
          <w:sz w:val="20"/>
          <w:lang w:val="en-IE"/>
        </w:rPr>
        <w:t>UK &amp; Ireland</w:t>
      </w:r>
      <w:r w:rsidR="00A94B62">
        <w:rPr>
          <w:sz w:val="20"/>
          <w:lang w:val="en-IE"/>
        </w:rPr>
        <w:t>;</w:t>
      </w:r>
    </w:p>
    <w:p w14:paraId="4C769160" w14:textId="0852952C" w:rsidR="005D517E" w:rsidRPr="00C22C6B" w:rsidRDefault="005D517E" w:rsidP="00907FFA">
      <w:pPr>
        <w:pStyle w:val="ListParagraph"/>
        <w:numPr>
          <w:ilvl w:val="0"/>
          <w:numId w:val="17"/>
        </w:numPr>
        <w:jc w:val="both"/>
        <w:rPr>
          <w:sz w:val="20"/>
          <w:lang w:val="en-IE"/>
        </w:rPr>
      </w:pPr>
      <w:r w:rsidRPr="00C22C6B">
        <w:rPr>
          <w:sz w:val="20"/>
          <w:lang w:val="en-IE"/>
        </w:rPr>
        <w:t>International</w:t>
      </w:r>
      <w:r w:rsidR="00A94B62">
        <w:rPr>
          <w:sz w:val="20"/>
          <w:lang w:val="en-IE"/>
        </w:rPr>
        <w:t>;</w:t>
      </w:r>
    </w:p>
    <w:p w14:paraId="7BB3FCAB" w14:textId="29B13145" w:rsidR="005D517E" w:rsidRPr="00C22C6B" w:rsidRDefault="005D517E" w:rsidP="00907FFA">
      <w:pPr>
        <w:pStyle w:val="ListParagraph"/>
        <w:numPr>
          <w:ilvl w:val="0"/>
          <w:numId w:val="17"/>
        </w:numPr>
        <w:jc w:val="both"/>
        <w:rPr>
          <w:sz w:val="20"/>
          <w:lang w:val="en-IE"/>
        </w:rPr>
      </w:pPr>
      <w:r w:rsidRPr="00C22C6B">
        <w:rPr>
          <w:sz w:val="20"/>
          <w:lang w:val="en-IE"/>
        </w:rPr>
        <w:t>Australia</w:t>
      </w:r>
      <w:r w:rsidR="00A94B62">
        <w:rPr>
          <w:sz w:val="20"/>
          <w:lang w:val="en-IE"/>
        </w:rPr>
        <w:t>; and</w:t>
      </w:r>
    </w:p>
    <w:p w14:paraId="42F1226F" w14:textId="77777777" w:rsidR="005D517E" w:rsidRPr="00C22C6B" w:rsidRDefault="005D517E" w:rsidP="00907FFA">
      <w:pPr>
        <w:pStyle w:val="ListParagraph"/>
        <w:numPr>
          <w:ilvl w:val="0"/>
          <w:numId w:val="17"/>
        </w:numPr>
        <w:jc w:val="both"/>
        <w:rPr>
          <w:sz w:val="20"/>
          <w:lang w:val="en-IE"/>
        </w:rPr>
      </w:pPr>
      <w:r w:rsidRPr="00C22C6B">
        <w:rPr>
          <w:sz w:val="20"/>
          <w:lang w:val="en-IE"/>
        </w:rPr>
        <w:t xml:space="preserve">US </w:t>
      </w:r>
    </w:p>
    <w:p w14:paraId="0B45A54E" w14:textId="77777777" w:rsidR="00050301" w:rsidRPr="009E1EF1" w:rsidRDefault="00050301" w:rsidP="00847DEE">
      <w:pPr>
        <w:jc w:val="both"/>
        <w:rPr>
          <w:rFonts w:ascii="Calibri" w:hAnsi="Calibri"/>
          <w:sz w:val="20"/>
          <w:lang w:val="en-IE"/>
        </w:rPr>
      </w:pPr>
      <w:r w:rsidRPr="009E1EF1">
        <w:rPr>
          <w:rFonts w:ascii="Calibri" w:hAnsi="Calibri"/>
          <w:sz w:val="20"/>
          <w:lang w:val="en-IE"/>
        </w:rPr>
        <w:t>The previous reportable segments of PPB Online and PPB Retail have been aggregated in the PPB segment due to the similar products, markets and regulatory environment that both segments operate in.</w:t>
      </w:r>
    </w:p>
    <w:p w14:paraId="09E34DEC" w14:textId="77777777" w:rsidR="00050301" w:rsidRPr="00B845F4" w:rsidRDefault="00050301" w:rsidP="00847DEE">
      <w:pPr>
        <w:jc w:val="both"/>
        <w:rPr>
          <w:rFonts w:ascii="Calibri" w:hAnsi="Calibri" w:cs="Times New Roman"/>
          <w:sz w:val="12"/>
          <w:szCs w:val="12"/>
          <w:lang w:val="en-IE"/>
        </w:rPr>
      </w:pPr>
    </w:p>
    <w:p w14:paraId="70310D21" w14:textId="2FE16E91" w:rsidR="00050301" w:rsidRPr="009E1EF1" w:rsidRDefault="00050301" w:rsidP="00847DEE">
      <w:pPr>
        <w:jc w:val="both"/>
        <w:rPr>
          <w:rFonts w:ascii="Calibri" w:hAnsi="Calibri"/>
          <w:sz w:val="20"/>
          <w:lang w:val="en-IE"/>
        </w:rPr>
      </w:pPr>
      <w:r w:rsidRPr="009E1EF1">
        <w:rPr>
          <w:rFonts w:ascii="Calibri" w:hAnsi="Calibri"/>
          <w:sz w:val="20"/>
          <w:lang w:val="en-IE"/>
        </w:rPr>
        <w:t xml:space="preserve">The PPB segment derives its revenues primarily from sports betting (sportsbook and the exchange sports betting product) and gaming (games, casino, bingo and poker) services for the Paddy Power and Betfair brands and some business-to-business (“B2B”) services globally. Services are delivered through the internet and through licensed </w:t>
      </w:r>
      <w:r w:rsidR="00610BCF">
        <w:rPr>
          <w:rFonts w:ascii="Calibri" w:hAnsi="Calibri"/>
          <w:sz w:val="20"/>
          <w:lang w:val="en-IE"/>
        </w:rPr>
        <w:t>bookmaking</w:t>
      </w:r>
      <w:r w:rsidR="00610BCF" w:rsidRPr="009E1EF1">
        <w:rPr>
          <w:rFonts w:ascii="Calibri" w:hAnsi="Calibri"/>
          <w:sz w:val="20"/>
          <w:lang w:val="en-IE"/>
        </w:rPr>
        <w:t xml:space="preserve"> </w:t>
      </w:r>
      <w:r w:rsidRPr="009E1EF1">
        <w:rPr>
          <w:rFonts w:ascii="Calibri" w:hAnsi="Calibri"/>
          <w:sz w:val="20"/>
          <w:lang w:val="en-IE"/>
        </w:rPr>
        <w:t>shop estates in the UK and Ireland with a small proportion delivered through the public telephony system.</w:t>
      </w:r>
    </w:p>
    <w:p w14:paraId="24D1A63F" w14:textId="77777777" w:rsidR="00050301" w:rsidRPr="008148E0" w:rsidRDefault="00050301" w:rsidP="00847DEE">
      <w:pPr>
        <w:jc w:val="both"/>
        <w:rPr>
          <w:rFonts w:ascii="Calibri" w:hAnsi="Calibri"/>
          <w:sz w:val="12"/>
          <w:szCs w:val="12"/>
          <w:lang w:val="en-IE"/>
        </w:rPr>
      </w:pPr>
    </w:p>
    <w:p w14:paraId="19E39116" w14:textId="729BD770" w:rsidR="00050301" w:rsidRPr="009E1EF1" w:rsidRDefault="00050301" w:rsidP="00847DEE">
      <w:pPr>
        <w:jc w:val="both"/>
        <w:rPr>
          <w:rFonts w:ascii="Calibri" w:hAnsi="Calibri" w:cs="Times New Roman"/>
          <w:sz w:val="20"/>
          <w:szCs w:val="20"/>
          <w:lang w:val="en-IE"/>
        </w:rPr>
      </w:pPr>
      <w:r w:rsidRPr="009E1EF1">
        <w:rPr>
          <w:rFonts w:ascii="Calibri" w:hAnsi="Calibri"/>
          <w:sz w:val="20"/>
          <w:lang w:val="en-IE"/>
        </w:rPr>
        <w:t xml:space="preserve">The PokerStars segment derives its revenues primarily from </w:t>
      </w:r>
      <w:r w:rsidR="00610BCF">
        <w:rPr>
          <w:rFonts w:ascii="Calibri" w:hAnsi="Calibri"/>
          <w:sz w:val="20"/>
          <w:lang w:val="en-IE"/>
        </w:rPr>
        <w:t>p</w:t>
      </w:r>
      <w:r w:rsidR="00610BCF" w:rsidRPr="009E1EF1">
        <w:rPr>
          <w:rFonts w:ascii="Calibri" w:hAnsi="Calibri"/>
          <w:sz w:val="20"/>
          <w:lang w:val="en-IE"/>
        </w:rPr>
        <w:t>oker</w:t>
      </w:r>
      <w:r w:rsidRPr="009E1EF1">
        <w:rPr>
          <w:rFonts w:ascii="Calibri" w:hAnsi="Calibri"/>
          <w:sz w:val="20"/>
          <w:lang w:val="en-IE"/>
        </w:rPr>
        <w:t xml:space="preserve">, </w:t>
      </w:r>
      <w:r w:rsidR="00610BCF">
        <w:rPr>
          <w:rFonts w:ascii="Calibri" w:hAnsi="Calibri"/>
          <w:sz w:val="20"/>
          <w:lang w:val="en-IE"/>
        </w:rPr>
        <w:t>g</w:t>
      </w:r>
      <w:r w:rsidR="00610BCF" w:rsidRPr="009E1EF1">
        <w:rPr>
          <w:rFonts w:ascii="Calibri" w:hAnsi="Calibri"/>
          <w:sz w:val="20"/>
          <w:lang w:val="en-IE"/>
        </w:rPr>
        <w:t xml:space="preserve">aming </w:t>
      </w:r>
      <w:r w:rsidRPr="009E1EF1">
        <w:rPr>
          <w:rFonts w:ascii="Calibri" w:hAnsi="Calibri"/>
          <w:sz w:val="20"/>
          <w:lang w:val="en-IE"/>
        </w:rPr>
        <w:t xml:space="preserve">and </w:t>
      </w:r>
      <w:r w:rsidR="00610BCF">
        <w:rPr>
          <w:rFonts w:ascii="Calibri" w:hAnsi="Calibri"/>
          <w:sz w:val="20"/>
          <w:lang w:val="en-IE"/>
        </w:rPr>
        <w:t>s</w:t>
      </w:r>
      <w:r w:rsidR="00610BCF" w:rsidRPr="009E1EF1">
        <w:rPr>
          <w:rFonts w:ascii="Calibri" w:hAnsi="Calibri"/>
          <w:sz w:val="20"/>
          <w:lang w:val="en-IE"/>
        </w:rPr>
        <w:t xml:space="preserve">ports </w:t>
      </w:r>
      <w:r w:rsidRPr="009E1EF1">
        <w:rPr>
          <w:rFonts w:ascii="Calibri" w:hAnsi="Calibri"/>
          <w:sz w:val="20"/>
          <w:lang w:val="en-IE"/>
        </w:rPr>
        <w:t xml:space="preserve">betting for the </w:t>
      </w:r>
      <w:r w:rsidR="00610BCF" w:rsidRPr="009E1EF1">
        <w:rPr>
          <w:rFonts w:ascii="Calibri" w:hAnsi="Calibri"/>
          <w:sz w:val="20"/>
          <w:lang w:val="en-IE"/>
        </w:rPr>
        <w:t>Poker</w:t>
      </w:r>
      <w:r w:rsidR="00610BCF">
        <w:rPr>
          <w:rFonts w:ascii="Calibri" w:hAnsi="Calibri"/>
          <w:sz w:val="20"/>
          <w:lang w:val="en-IE"/>
        </w:rPr>
        <w:t>S</w:t>
      </w:r>
      <w:r w:rsidR="00610BCF" w:rsidRPr="009E1EF1">
        <w:rPr>
          <w:rFonts w:ascii="Calibri" w:hAnsi="Calibri"/>
          <w:sz w:val="20"/>
          <w:lang w:val="en-IE"/>
        </w:rPr>
        <w:t>tars</w:t>
      </w:r>
      <w:r w:rsidRPr="009E1EF1">
        <w:rPr>
          <w:rFonts w:ascii="Calibri" w:hAnsi="Calibri"/>
          <w:sz w:val="20"/>
          <w:lang w:val="en-IE"/>
        </w:rPr>
        <w:t>, BetStars, Full Tilt and their related brands mainly via the internet.</w:t>
      </w:r>
    </w:p>
    <w:p w14:paraId="4A41B66F" w14:textId="77777777" w:rsidR="00050301" w:rsidRPr="00B845F4" w:rsidRDefault="00050301" w:rsidP="00847DEE">
      <w:pPr>
        <w:jc w:val="both"/>
        <w:rPr>
          <w:rFonts w:ascii="Calibri" w:hAnsi="Calibri"/>
          <w:sz w:val="12"/>
          <w:szCs w:val="12"/>
          <w:lang w:val="en-IE"/>
        </w:rPr>
      </w:pPr>
    </w:p>
    <w:p w14:paraId="0033DB5E" w14:textId="483DF2B2" w:rsidR="00EE4664" w:rsidRDefault="00050301" w:rsidP="00131166">
      <w:pPr>
        <w:jc w:val="both"/>
        <w:rPr>
          <w:rFonts w:ascii="Calibri" w:hAnsi="Calibri"/>
          <w:sz w:val="20"/>
          <w:lang w:val="en-IE"/>
        </w:rPr>
      </w:pPr>
      <w:r w:rsidRPr="009E1EF1">
        <w:rPr>
          <w:rFonts w:ascii="Calibri" w:hAnsi="Calibri"/>
          <w:sz w:val="20"/>
          <w:lang w:val="en-IE"/>
        </w:rPr>
        <w:t>The Sky Betting and Gaming segment derives its revenues primarily from sportsbook and gaming (games, casino, bingo and poker) for Sky Bet and its related brands via the internet as well as from Oddschecker, the UK’s leading odds comparison website.</w:t>
      </w:r>
      <w:r w:rsidR="00EE4664" w:rsidRPr="009E1EF1">
        <w:rPr>
          <w:rFonts w:ascii="Calibri" w:hAnsi="Calibri"/>
          <w:sz w:val="20"/>
          <w:lang w:val="en-IE"/>
        </w:rPr>
        <w:t xml:space="preserve"> </w:t>
      </w:r>
    </w:p>
    <w:p w14:paraId="13478AA2" w14:textId="77777777" w:rsidR="002F02EA" w:rsidRDefault="002F02EA">
      <w:pPr>
        <w:widowControl/>
        <w:autoSpaceDE/>
        <w:autoSpaceDN/>
        <w:adjustRightInd/>
        <w:rPr>
          <w:rFonts w:ascii="Calibri" w:hAnsi="Calibri"/>
          <w:b/>
          <w:sz w:val="20"/>
        </w:rPr>
      </w:pPr>
    </w:p>
    <w:p w14:paraId="31AF5015" w14:textId="491BB09A" w:rsidR="00EE4664" w:rsidRPr="009E1EF1" w:rsidRDefault="00EE4664" w:rsidP="00EE4664">
      <w:pPr>
        <w:jc w:val="both"/>
        <w:rPr>
          <w:rFonts w:ascii="Calibri" w:hAnsi="Calibri"/>
          <w:sz w:val="20"/>
          <w:lang w:val="en-IE"/>
        </w:rPr>
      </w:pPr>
      <w:r w:rsidRPr="009E1EF1">
        <w:rPr>
          <w:rFonts w:ascii="Calibri" w:hAnsi="Calibri"/>
          <w:sz w:val="20"/>
          <w:lang w:val="en-IE"/>
        </w:rPr>
        <w:t>The Australia segment comprising the Sportsbet and BetEasy brands earns its revenues from sports betting services provided to Australian customers using primarily the internet with a small proportion using the public telephony system.</w:t>
      </w:r>
    </w:p>
    <w:p w14:paraId="2D9FF5B2" w14:textId="77777777" w:rsidR="00EE4664" w:rsidRPr="00A22AD9" w:rsidRDefault="00EE4664" w:rsidP="00EE4664">
      <w:pPr>
        <w:jc w:val="both"/>
        <w:rPr>
          <w:rFonts w:ascii="Calibri" w:hAnsi="Calibri"/>
          <w:sz w:val="12"/>
          <w:szCs w:val="12"/>
          <w:lang w:val="en-IE"/>
        </w:rPr>
      </w:pPr>
    </w:p>
    <w:p w14:paraId="6CA16CC0" w14:textId="5FA4DD72" w:rsidR="00EE4664" w:rsidRPr="009E1EF1" w:rsidRDefault="00EE4664" w:rsidP="00EE4664">
      <w:pPr>
        <w:jc w:val="both"/>
        <w:rPr>
          <w:rFonts w:ascii="Calibri" w:hAnsi="Calibri"/>
          <w:sz w:val="20"/>
          <w:lang w:val="en-IE"/>
        </w:rPr>
      </w:pPr>
      <w:r w:rsidRPr="009E1EF1">
        <w:rPr>
          <w:rFonts w:ascii="Calibri" w:hAnsi="Calibri"/>
          <w:sz w:val="20"/>
          <w:lang w:val="en-IE"/>
        </w:rPr>
        <w:t>The US segment comprising the FanDuel, TVG, Betfair, Poker</w:t>
      </w:r>
      <w:r>
        <w:rPr>
          <w:rFonts w:ascii="Calibri" w:hAnsi="Calibri"/>
          <w:sz w:val="20"/>
          <w:lang w:val="en-IE"/>
        </w:rPr>
        <w:t>S</w:t>
      </w:r>
      <w:r w:rsidRPr="009E1EF1">
        <w:rPr>
          <w:rFonts w:ascii="Calibri" w:hAnsi="Calibri"/>
          <w:sz w:val="20"/>
          <w:lang w:val="en-IE"/>
        </w:rPr>
        <w:t xml:space="preserve">tars and </w:t>
      </w:r>
      <w:r w:rsidR="00610BCF" w:rsidRPr="009E1EF1">
        <w:rPr>
          <w:rFonts w:ascii="Calibri" w:hAnsi="Calibri"/>
          <w:sz w:val="20"/>
          <w:lang w:val="en-IE"/>
        </w:rPr>
        <w:t>F</w:t>
      </w:r>
      <w:r w:rsidR="00610BCF">
        <w:rPr>
          <w:rFonts w:ascii="Calibri" w:hAnsi="Calibri"/>
          <w:sz w:val="20"/>
          <w:lang w:val="en-IE"/>
        </w:rPr>
        <w:t xml:space="preserve">OX </w:t>
      </w:r>
      <w:r w:rsidR="00610BCF" w:rsidRPr="009E1EF1">
        <w:rPr>
          <w:rFonts w:ascii="Calibri" w:hAnsi="Calibri"/>
          <w:sz w:val="20"/>
          <w:lang w:val="en-IE"/>
        </w:rPr>
        <w:t xml:space="preserve">Bet </w:t>
      </w:r>
      <w:r w:rsidRPr="009E1EF1">
        <w:rPr>
          <w:rFonts w:ascii="Calibri" w:hAnsi="Calibri"/>
          <w:sz w:val="20"/>
          <w:lang w:val="en-IE"/>
        </w:rPr>
        <w:t>brands earns its revenues from sports betting, daily fantasy sports and gaming services provided to US customers using primarily the internet with a proportion of US sports betting services also provided through a small number of retail outlets.</w:t>
      </w:r>
    </w:p>
    <w:p w14:paraId="07D5FFB5" w14:textId="77777777" w:rsidR="00EE4664" w:rsidRPr="00B845F4" w:rsidRDefault="00EE4664" w:rsidP="00EE4664">
      <w:pPr>
        <w:jc w:val="both"/>
        <w:rPr>
          <w:rFonts w:ascii="Calibri" w:hAnsi="Calibri"/>
          <w:sz w:val="12"/>
          <w:szCs w:val="12"/>
          <w:lang w:val="en-IE"/>
        </w:rPr>
      </w:pPr>
    </w:p>
    <w:p w14:paraId="5E0465BA" w14:textId="37BF8345" w:rsidR="001C3B22" w:rsidRDefault="00EE4664" w:rsidP="00EE4664">
      <w:pPr>
        <w:jc w:val="both"/>
        <w:rPr>
          <w:rFonts w:ascii="Calibri" w:hAnsi="Calibri"/>
          <w:sz w:val="20"/>
          <w:lang w:val="en-IE"/>
        </w:rPr>
      </w:pPr>
      <w:r w:rsidRPr="009E1EF1">
        <w:rPr>
          <w:rFonts w:ascii="Calibri" w:hAnsi="Calibri"/>
          <w:sz w:val="20"/>
          <w:lang w:val="en-IE"/>
        </w:rPr>
        <w:t>Corporate administrative costs (Board, Finance, Legal, Internal Audit, HR, Property and other central functions) cannot be</w:t>
      </w:r>
    </w:p>
    <w:p w14:paraId="35350AB4" w14:textId="4ACDA40D" w:rsidR="00ED241E" w:rsidRPr="009E1EF1" w:rsidRDefault="00050301" w:rsidP="00ED241E">
      <w:pPr>
        <w:jc w:val="both"/>
        <w:rPr>
          <w:rFonts w:ascii="Calibri" w:hAnsi="Calibri"/>
          <w:sz w:val="20"/>
          <w:lang w:val="en-IE"/>
        </w:rPr>
      </w:pPr>
      <w:r w:rsidRPr="009E1EF1">
        <w:rPr>
          <w:rFonts w:ascii="Calibri" w:hAnsi="Calibri"/>
          <w:sz w:val="20"/>
          <w:lang w:val="en-IE"/>
        </w:rPr>
        <w:t xml:space="preserve">readily allocated to individual operating segments and are not used by the CODM for making operating and resource </w:t>
      </w:r>
      <w:r w:rsidR="00ED241E" w:rsidRPr="009E1EF1">
        <w:rPr>
          <w:rFonts w:ascii="Calibri" w:hAnsi="Calibri"/>
          <w:sz w:val="20"/>
          <w:lang w:val="en-IE"/>
        </w:rPr>
        <w:t>allocation decisions. These are shown in the reconciliation of reportable segments to Group totals.</w:t>
      </w:r>
    </w:p>
    <w:p w14:paraId="4EE87C7F" w14:textId="77777777" w:rsidR="00ED241E" w:rsidRPr="00B845F4" w:rsidRDefault="00ED241E" w:rsidP="00ED241E">
      <w:pPr>
        <w:jc w:val="both"/>
        <w:rPr>
          <w:rFonts w:ascii="Calibri" w:hAnsi="Calibri"/>
          <w:sz w:val="12"/>
          <w:szCs w:val="12"/>
          <w:lang w:val="en-IE"/>
        </w:rPr>
      </w:pPr>
    </w:p>
    <w:p w14:paraId="1FD9016C" w14:textId="77777777" w:rsidR="00ED241E" w:rsidRDefault="00ED241E" w:rsidP="00ED241E">
      <w:pPr>
        <w:jc w:val="both"/>
        <w:rPr>
          <w:rFonts w:ascii="Calibri" w:hAnsi="Calibri"/>
          <w:b/>
          <w:sz w:val="20"/>
          <w:lang w:val="en-IE"/>
        </w:rPr>
      </w:pPr>
      <w:r w:rsidRPr="009E1EF1">
        <w:rPr>
          <w:rFonts w:ascii="Calibri" w:hAnsi="Calibri"/>
          <w:sz w:val="20"/>
          <w:lang w:val="en-IE"/>
        </w:rPr>
        <w:t>Assets and liabilities information is reported internally in total and not by reportable segment and, accordingly, no information is provided in this note on assets and liabilities split by reportable segment.</w:t>
      </w:r>
    </w:p>
    <w:p w14:paraId="63185BA8" w14:textId="77777777" w:rsidR="00ED241E" w:rsidRPr="0026329F" w:rsidRDefault="00ED241E" w:rsidP="00ED241E">
      <w:pPr>
        <w:rPr>
          <w:rFonts w:ascii="Calibri" w:hAnsi="Calibri"/>
          <w:b/>
          <w:sz w:val="12"/>
          <w:szCs w:val="12"/>
          <w:lang w:val="en-IE"/>
        </w:rPr>
      </w:pPr>
    </w:p>
    <w:p w14:paraId="63B3865D" w14:textId="77777777" w:rsidR="00445B55" w:rsidRDefault="00445B55">
      <w:pPr>
        <w:widowControl/>
        <w:autoSpaceDE/>
        <w:autoSpaceDN/>
        <w:adjustRightInd/>
        <w:rPr>
          <w:rFonts w:ascii="Calibri" w:hAnsi="Calibri"/>
          <w:b/>
          <w:sz w:val="20"/>
        </w:rPr>
      </w:pPr>
      <w:r>
        <w:br w:type="page"/>
      </w:r>
    </w:p>
    <w:p w14:paraId="5E4CD25E" w14:textId="442F3FE8" w:rsidR="00445B55" w:rsidRPr="00B845F4" w:rsidRDefault="00445B55" w:rsidP="00445B55">
      <w:pPr>
        <w:pStyle w:val="Heading1"/>
        <w:jc w:val="both"/>
      </w:pPr>
      <w:r>
        <w:lastRenderedPageBreak/>
        <w:t>5</w:t>
      </w:r>
      <w:r w:rsidRPr="001C5950">
        <w:t xml:space="preserve">. </w:t>
      </w:r>
      <w:r w:rsidRPr="00B845F4">
        <w:t>Operating segments</w:t>
      </w:r>
      <w:r>
        <w:t xml:space="preserve"> (continued)</w:t>
      </w:r>
    </w:p>
    <w:p w14:paraId="5C8CAC9E" w14:textId="77777777" w:rsidR="007C2AA8" w:rsidRDefault="007C2AA8" w:rsidP="005D517E">
      <w:pPr>
        <w:widowControl/>
        <w:autoSpaceDE/>
        <w:autoSpaceDN/>
        <w:adjustRightInd/>
        <w:rPr>
          <w:rFonts w:ascii="Calibri" w:hAnsi="Calibri" w:cs="Times New Roman"/>
          <w:sz w:val="20"/>
          <w:szCs w:val="20"/>
          <w:lang w:val="en-IE"/>
        </w:rPr>
      </w:pPr>
    </w:p>
    <w:p w14:paraId="54384BA8" w14:textId="01E580D9" w:rsidR="005D517E" w:rsidRDefault="00ED241E" w:rsidP="005D517E">
      <w:pPr>
        <w:widowControl/>
        <w:autoSpaceDE/>
        <w:autoSpaceDN/>
        <w:adjustRightInd/>
        <w:rPr>
          <w:rFonts w:ascii="Calibri" w:hAnsi="Calibri" w:cs="Times New Roman"/>
          <w:sz w:val="20"/>
          <w:szCs w:val="20"/>
        </w:rPr>
      </w:pPr>
      <w:r w:rsidRPr="009E1EF1">
        <w:rPr>
          <w:rFonts w:ascii="Calibri" w:hAnsi="Calibri" w:cs="Times New Roman"/>
          <w:sz w:val="20"/>
          <w:szCs w:val="20"/>
          <w:lang w:val="en-IE"/>
        </w:rPr>
        <w:t xml:space="preserve">Reportable </w:t>
      </w:r>
      <w:r w:rsidRPr="009E1EF1">
        <w:rPr>
          <w:rFonts w:ascii="Calibri" w:hAnsi="Calibri" w:cs="Times New Roman"/>
          <w:sz w:val="20"/>
          <w:szCs w:val="20"/>
        </w:rPr>
        <w:t>business segment information for the year ended 31 December 2020:</w:t>
      </w:r>
    </w:p>
    <w:p w14:paraId="77ECC635" w14:textId="6F629977" w:rsidR="00050301" w:rsidRPr="009E1EF1" w:rsidRDefault="00050301" w:rsidP="00050301">
      <w:pPr>
        <w:rPr>
          <w:rFonts w:ascii="Calibri" w:hAnsi="Calibri"/>
          <w:sz w:val="20"/>
          <w:lang w:val="en-IE"/>
        </w:rPr>
      </w:pPr>
    </w:p>
    <w:tbl>
      <w:tblPr>
        <w:tblW w:w="10533" w:type="dxa"/>
        <w:tblInd w:w="-142" w:type="dxa"/>
        <w:tblLayout w:type="fixed"/>
        <w:tblLook w:val="01E0" w:firstRow="1" w:lastRow="1" w:firstColumn="1" w:lastColumn="1" w:noHBand="0" w:noVBand="0"/>
      </w:tblPr>
      <w:tblGrid>
        <w:gridCol w:w="3119"/>
        <w:gridCol w:w="841"/>
        <w:gridCol w:w="1144"/>
        <w:gridCol w:w="1275"/>
        <w:gridCol w:w="1084"/>
        <w:gridCol w:w="850"/>
        <w:gridCol w:w="1110"/>
        <w:gridCol w:w="1110"/>
      </w:tblGrid>
      <w:tr w:rsidR="00DB3A90" w:rsidRPr="001C5950" w14:paraId="1A1466D8" w14:textId="77777777" w:rsidTr="0026329F">
        <w:trPr>
          <w:trHeight w:val="290"/>
        </w:trPr>
        <w:tc>
          <w:tcPr>
            <w:tcW w:w="3119" w:type="dxa"/>
            <w:tcBorders>
              <w:top w:val="single" w:sz="4" w:space="0" w:color="auto"/>
            </w:tcBorders>
            <w:shd w:val="clear" w:color="auto" w:fill="auto"/>
          </w:tcPr>
          <w:p w14:paraId="3F55F4A9" w14:textId="77777777" w:rsidR="00DB3A90" w:rsidRPr="009E1EF1" w:rsidRDefault="00DB3A90" w:rsidP="00DB3A90">
            <w:pPr>
              <w:pStyle w:val="BodyText"/>
              <w:ind w:left="-74"/>
              <w:rPr>
                <w:rFonts w:ascii="Calibri" w:hAnsi="Calibri" w:cs="Times New Roman"/>
                <w:b/>
                <w:sz w:val="20"/>
                <w:szCs w:val="20"/>
              </w:rPr>
            </w:pPr>
          </w:p>
        </w:tc>
        <w:tc>
          <w:tcPr>
            <w:tcW w:w="841" w:type="dxa"/>
            <w:tcBorders>
              <w:top w:val="single" w:sz="4" w:space="0" w:color="auto"/>
            </w:tcBorders>
            <w:shd w:val="clear" w:color="auto" w:fill="auto"/>
          </w:tcPr>
          <w:p w14:paraId="5F97D727" w14:textId="77777777" w:rsidR="00DB3A90" w:rsidRPr="009E1EF1" w:rsidRDefault="00DB3A90" w:rsidP="00DB3A90">
            <w:pPr>
              <w:pStyle w:val="BodyText"/>
              <w:ind w:left="-74"/>
              <w:jc w:val="right"/>
              <w:rPr>
                <w:rFonts w:ascii="Calibri" w:hAnsi="Calibri" w:cs="Times New Roman"/>
                <w:b/>
                <w:sz w:val="20"/>
                <w:szCs w:val="20"/>
              </w:rPr>
            </w:pPr>
          </w:p>
          <w:p w14:paraId="7DE6BE2D" w14:textId="77777777" w:rsidR="00FA1D5D" w:rsidRDefault="00FA1D5D" w:rsidP="00DB3A90">
            <w:pPr>
              <w:pStyle w:val="BodyText"/>
              <w:ind w:left="-74"/>
              <w:jc w:val="right"/>
              <w:rPr>
                <w:rFonts w:ascii="Calibri" w:hAnsi="Calibri" w:cs="Times New Roman"/>
                <w:b/>
                <w:sz w:val="20"/>
                <w:szCs w:val="20"/>
              </w:rPr>
            </w:pPr>
          </w:p>
          <w:p w14:paraId="5F25D240" w14:textId="4B1BA070"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PPB</w:t>
            </w:r>
          </w:p>
        </w:tc>
        <w:tc>
          <w:tcPr>
            <w:tcW w:w="1144" w:type="dxa"/>
            <w:tcBorders>
              <w:top w:val="single" w:sz="4" w:space="0" w:color="auto"/>
            </w:tcBorders>
          </w:tcPr>
          <w:p w14:paraId="48FFCE58" w14:textId="77777777" w:rsidR="00DB3A90" w:rsidRPr="009E1EF1" w:rsidRDefault="00DB3A90" w:rsidP="00DB3A90">
            <w:pPr>
              <w:pStyle w:val="BodyText"/>
              <w:ind w:left="-74"/>
              <w:jc w:val="right"/>
              <w:rPr>
                <w:rFonts w:ascii="Calibri" w:hAnsi="Calibri" w:cs="Times New Roman"/>
                <w:b/>
                <w:sz w:val="20"/>
                <w:szCs w:val="20"/>
              </w:rPr>
            </w:pPr>
          </w:p>
          <w:p w14:paraId="5765F636" w14:textId="77777777" w:rsidR="00FA1D5D"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 xml:space="preserve"> </w:t>
            </w:r>
          </w:p>
          <w:p w14:paraId="189BF1CB" w14:textId="181ACE38"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PokerStars</w:t>
            </w:r>
          </w:p>
        </w:tc>
        <w:tc>
          <w:tcPr>
            <w:tcW w:w="1275" w:type="dxa"/>
            <w:tcBorders>
              <w:top w:val="single" w:sz="4" w:space="0" w:color="auto"/>
            </w:tcBorders>
            <w:shd w:val="clear" w:color="auto" w:fill="auto"/>
          </w:tcPr>
          <w:p w14:paraId="3197BAD6" w14:textId="77777777" w:rsidR="00DB3A90" w:rsidRPr="009E1EF1" w:rsidRDefault="00DB3A90" w:rsidP="00DB3A90">
            <w:pPr>
              <w:pStyle w:val="BodyText"/>
              <w:ind w:left="-74"/>
              <w:jc w:val="right"/>
              <w:rPr>
                <w:rFonts w:ascii="Calibri" w:hAnsi="Calibri" w:cs="Times New Roman"/>
                <w:b/>
                <w:sz w:val="20"/>
                <w:szCs w:val="20"/>
              </w:rPr>
            </w:pPr>
          </w:p>
          <w:p w14:paraId="24E75F2A" w14:textId="77777777"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b/>
                <w:sz w:val="20"/>
              </w:rPr>
              <w:t xml:space="preserve"> Sky Betting and Gaming</w:t>
            </w:r>
          </w:p>
        </w:tc>
        <w:tc>
          <w:tcPr>
            <w:tcW w:w="1084" w:type="dxa"/>
            <w:tcBorders>
              <w:top w:val="single" w:sz="4" w:space="0" w:color="auto"/>
            </w:tcBorders>
          </w:tcPr>
          <w:p w14:paraId="5B3A834E" w14:textId="77777777" w:rsidR="00DB3A90" w:rsidRPr="009E1EF1" w:rsidRDefault="00DB3A90" w:rsidP="00DB3A90">
            <w:pPr>
              <w:pStyle w:val="BodyText"/>
              <w:ind w:left="-74"/>
              <w:jc w:val="right"/>
              <w:rPr>
                <w:rFonts w:ascii="Calibri" w:hAnsi="Calibri" w:cs="Times New Roman"/>
                <w:b/>
                <w:sz w:val="20"/>
                <w:szCs w:val="20"/>
              </w:rPr>
            </w:pPr>
          </w:p>
          <w:p w14:paraId="7DECA482" w14:textId="77777777" w:rsidR="00FA1D5D" w:rsidRDefault="00FA1D5D" w:rsidP="00DB3A90">
            <w:pPr>
              <w:pStyle w:val="BodyText"/>
              <w:ind w:left="-74"/>
              <w:jc w:val="right"/>
              <w:rPr>
                <w:rFonts w:ascii="Calibri" w:hAnsi="Calibri" w:cs="Times New Roman"/>
                <w:b/>
                <w:sz w:val="20"/>
                <w:szCs w:val="20"/>
              </w:rPr>
            </w:pPr>
          </w:p>
          <w:p w14:paraId="6ECC3840" w14:textId="7DA35479"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Australia</w:t>
            </w:r>
          </w:p>
        </w:tc>
        <w:tc>
          <w:tcPr>
            <w:tcW w:w="850" w:type="dxa"/>
            <w:tcBorders>
              <w:top w:val="single" w:sz="4" w:space="0" w:color="auto"/>
            </w:tcBorders>
          </w:tcPr>
          <w:p w14:paraId="2B96E530" w14:textId="77777777" w:rsidR="00DB3A90" w:rsidRPr="009E1EF1" w:rsidRDefault="00DB3A90" w:rsidP="00DB3A90">
            <w:pPr>
              <w:pStyle w:val="BodyText"/>
              <w:ind w:left="-74"/>
              <w:jc w:val="right"/>
              <w:rPr>
                <w:rFonts w:ascii="Calibri" w:hAnsi="Calibri" w:cs="Times New Roman"/>
                <w:b/>
                <w:sz w:val="20"/>
                <w:szCs w:val="20"/>
              </w:rPr>
            </w:pPr>
          </w:p>
          <w:p w14:paraId="36DC0E6B" w14:textId="77777777" w:rsidR="00FA1D5D" w:rsidRDefault="00FA1D5D" w:rsidP="00DB3A90">
            <w:pPr>
              <w:pStyle w:val="BodyText"/>
              <w:ind w:left="-74"/>
              <w:jc w:val="right"/>
              <w:rPr>
                <w:rFonts w:ascii="Calibri" w:hAnsi="Calibri" w:cs="Times New Roman"/>
                <w:b/>
                <w:sz w:val="20"/>
                <w:szCs w:val="20"/>
              </w:rPr>
            </w:pPr>
          </w:p>
          <w:p w14:paraId="56E338AE" w14:textId="7A70077C"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US</w:t>
            </w:r>
          </w:p>
        </w:tc>
        <w:tc>
          <w:tcPr>
            <w:tcW w:w="1110" w:type="dxa"/>
            <w:tcBorders>
              <w:top w:val="single" w:sz="4" w:space="0" w:color="auto"/>
            </w:tcBorders>
            <w:shd w:val="clear" w:color="auto" w:fill="auto"/>
          </w:tcPr>
          <w:p w14:paraId="660247AC" w14:textId="77777777" w:rsidR="00DB3A90" w:rsidRPr="009E1EF1" w:rsidRDefault="00DB3A90" w:rsidP="00DB3A90">
            <w:pPr>
              <w:pStyle w:val="BodyText"/>
              <w:ind w:left="-74"/>
              <w:jc w:val="right"/>
              <w:rPr>
                <w:rFonts w:ascii="Calibri" w:hAnsi="Calibri" w:cs="Times New Roman"/>
                <w:b/>
                <w:sz w:val="20"/>
                <w:szCs w:val="20"/>
              </w:rPr>
            </w:pPr>
          </w:p>
          <w:p w14:paraId="36C58D04" w14:textId="77777777" w:rsidR="00FA1D5D" w:rsidRDefault="00FA1D5D" w:rsidP="00DB3A90">
            <w:pPr>
              <w:pStyle w:val="BodyText"/>
              <w:ind w:left="-74"/>
              <w:jc w:val="right"/>
              <w:rPr>
                <w:rFonts w:ascii="Calibri" w:hAnsi="Calibri" w:cs="Times New Roman"/>
                <w:b/>
                <w:sz w:val="20"/>
                <w:szCs w:val="20"/>
              </w:rPr>
            </w:pPr>
          </w:p>
          <w:p w14:paraId="008470DF" w14:textId="3321E7C7"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Corporate</w:t>
            </w:r>
          </w:p>
        </w:tc>
        <w:tc>
          <w:tcPr>
            <w:tcW w:w="1110" w:type="dxa"/>
            <w:tcBorders>
              <w:top w:val="single" w:sz="4" w:space="0" w:color="auto"/>
            </w:tcBorders>
          </w:tcPr>
          <w:p w14:paraId="73EAD740" w14:textId="77777777" w:rsidR="00DB3A90" w:rsidRPr="009E1EF1" w:rsidRDefault="00DB3A90" w:rsidP="00DB3A90">
            <w:pPr>
              <w:pStyle w:val="BodyText"/>
              <w:ind w:left="-74"/>
              <w:jc w:val="right"/>
              <w:rPr>
                <w:rFonts w:ascii="Calibri" w:hAnsi="Calibri" w:cs="Times New Roman"/>
                <w:b/>
                <w:sz w:val="20"/>
                <w:szCs w:val="20"/>
              </w:rPr>
            </w:pPr>
          </w:p>
          <w:p w14:paraId="7CC87954" w14:textId="77777777" w:rsidR="00FA1D5D" w:rsidRDefault="00FA1D5D" w:rsidP="00DB3A90">
            <w:pPr>
              <w:pStyle w:val="BodyText"/>
              <w:ind w:left="-74"/>
              <w:jc w:val="right"/>
              <w:rPr>
                <w:rFonts w:ascii="Calibri" w:hAnsi="Calibri" w:cs="Times New Roman"/>
                <w:b/>
                <w:sz w:val="20"/>
                <w:szCs w:val="20"/>
              </w:rPr>
            </w:pPr>
          </w:p>
          <w:p w14:paraId="1350B3F5" w14:textId="53BFB67B"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Total</w:t>
            </w:r>
          </w:p>
        </w:tc>
      </w:tr>
      <w:tr w:rsidR="00DB3A90" w:rsidRPr="001C5950" w14:paraId="09185A3B" w14:textId="77777777" w:rsidTr="0026329F">
        <w:trPr>
          <w:trHeight w:val="70"/>
        </w:trPr>
        <w:tc>
          <w:tcPr>
            <w:tcW w:w="3119" w:type="dxa"/>
            <w:tcBorders>
              <w:bottom w:val="single" w:sz="4" w:space="0" w:color="auto"/>
            </w:tcBorders>
            <w:shd w:val="clear" w:color="auto" w:fill="auto"/>
          </w:tcPr>
          <w:p w14:paraId="1BBA1FB9" w14:textId="77777777" w:rsidR="00DB3A90" w:rsidRPr="009E1EF1" w:rsidRDefault="00DB3A90" w:rsidP="00DB3A90">
            <w:pPr>
              <w:pStyle w:val="BodyText"/>
              <w:ind w:left="-74"/>
              <w:rPr>
                <w:rFonts w:ascii="Calibri" w:hAnsi="Calibri" w:cs="Times New Roman"/>
                <w:b/>
                <w:sz w:val="20"/>
                <w:szCs w:val="20"/>
              </w:rPr>
            </w:pPr>
          </w:p>
        </w:tc>
        <w:tc>
          <w:tcPr>
            <w:tcW w:w="841" w:type="dxa"/>
            <w:tcBorders>
              <w:bottom w:val="single" w:sz="4" w:space="0" w:color="auto"/>
            </w:tcBorders>
            <w:shd w:val="clear" w:color="auto" w:fill="auto"/>
          </w:tcPr>
          <w:p w14:paraId="4E5FB8F9" w14:textId="77777777"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£m</w:t>
            </w:r>
          </w:p>
        </w:tc>
        <w:tc>
          <w:tcPr>
            <w:tcW w:w="1144" w:type="dxa"/>
            <w:tcBorders>
              <w:bottom w:val="single" w:sz="4" w:space="0" w:color="auto"/>
            </w:tcBorders>
          </w:tcPr>
          <w:p w14:paraId="49480E36" w14:textId="77777777"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£m</w:t>
            </w:r>
          </w:p>
        </w:tc>
        <w:tc>
          <w:tcPr>
            <w:tcW w:w="1275" w:type="dxa"/>
            <w:tcBorders>
              <w:bottom w:val="single" w:sz="4" w:space="0" w:color="auto"/>
            </w:tcBorders>
            <w:shd w:val="clear" w:color="auto" w:fill="auto"/>
          </w:tcPr>
          <w:p w14:paraId="6C55FAB7" w14:textId="77777777"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£m</w:t>
            </w:r>
          </w:p>
        </w:tc>
        <w:tc>
          <w:tcPr>
            <w:tcW w:w="1084" w:type="dxa"/>
            <w:tcBorders>
              <w:bottom w:val="single" w:sz="4" w:space="0" w:color="auto"/>
            </w:tcBorders>
          </w:tcPr>
          <w:p w14:paraId="39803B29" w14:textId="77777777"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£m</w:t>
            </w:r>
          </w:p>
        </w:tc>
        <w:tc>
          <w:tcPr>
            <w:tcW w:w="850" w:type="dxa"/>
            <w:tcBorders>
              <w:bottom w:val="single" w:sz="4" w:space="0" w:color="auto"/>
            </w:tcBorders>
          </w:tcPr>
          <w:p w14:paraId="076A7754" w14:textId="77777777"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£m</w:t>
            </w:r>
          </w:p>
        </w:tc>
        <w:tc>
          <w:tcPr>
            <w:tcW w:w="1110" w:type="dxa"/>
            <w:tcBorders>
              <w:bottom w:val="single" w:sz="4" w:space="0" w:color="auto"/>
            </w:tcBorders>
            <w:shd w:val="clear" w:color="auto" w:fill="auto"/>
          </w:tcPr>
          <w:p w14:paraId="1A70866B" w14:textId="77777777"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£m</w:t>
            </w:r>
          </w:p>
        </w:tc>
        <w:tc>
          <w:tcPr>
            <w:tcW w:w="1110" w:type="dxa"/>
            <w:tcBorders>
              <w:bottom w:val="single" w:sz="4" w:space="0" w:color="auto"/>
            </w:tcBorders>
          </w:tcPr>
          <w:p w14:paraId="69E1737C" w14:textId="77777777" w:rsidR="00DB3A90" w:rsidRPr="009E1EF1" w:rsidRDefault="00DB3A90" w:rsidP="00DB3A90">
            <w:pPr>
              <w:pStyle w:val="BodyText"/>
              <w:ind w:left="-74"/>
              <w:jc w:val="right"/>
              <w:rPr>
                <w:rFonts w:ascii="Calibri" w:hAnsi="Calibri" w:cs="Times New Roman"/>
                <w:b/>
                <w:sz w:val="20"/>
                <w:szCs w:val="20"/>
              </w:rPr>
            </w:pPr>
            <w:r w:rsidRPr="009E1EF1">
              <w:rPr>
                <w:rFonts w:ascii="Calibri" w:hAnsi="Calibri" w:cs="Times New Roman"/>
                <w:b/>
                <w:sz w:val="20"/>
                <w:szCs w:val="20"/>
              </w:rPr>
              <w:t>£m</w:t>
            </w:r>
          </w:p>
        </w:tc>
      </w:tr>
      <w:tr w:rsidR="009A7891" w:rsidRPr="005D0A4D" w14:paraId="10E7A2E0" w14:textId="77777777" w:rsidTr="0026329F">
        <w:trPr>
          <w:trHeight w:val="102"/>
        </w:trPr>
        <w:tc>
          <w:tcPr>
            <w:tcW w:w="3119" w:type="dxa"/>
            <w:tcBorders>
              <w:top w:val="single" w:sz="4" w:space="0" w:color="auto"/>
            </w:tcBorders>
          </w:tcPr>
          <w:p w14:paraId="064A386B" w14:textId="77777777" w:rsidR="009A7891" w:rsidRPr="009E1EF1" w:rsidRDefault="009A7891" w:rsidP="009A7891">
            <w:pPr>
              <w:pStyle w:val="BodyText"/>
              <w:ind w:left="-74"/>
              <w:jc w:val="left"/>
              <w:rPr>
                <w:rFonts w:ascii="Calibri" w:hAnsi="Calibri" w:cs="Times New Roman"/>
                <w:b/>
                <w:sz w:val="20"/>
                <w:szCs w:val="20"/>
              </w:rPr>
            </w:pPr>
            <w:r w:rsidRPr="009E1EF1">
              <w:rPr>
                <w:rFonts w:ascii="Calibri" w:hAnsi="Calibri" w:cs="Times New Roman"/>
                <w:sz w:val="20"/>
                <w:szCs w:val="20"/>
              </w:rPr>
              <w:t>Revenue from external customers before VAT refund</w:t>
            </w:r>
          </w:p>
        </w:tc>
        <w:tc>
          <w:tcPr>
            <w:tcW w:w="841" w:type="dxa"/>
            <w:tcBorders>
              <w:top w:val="single" w:sz="4" w:space="0" w:color="auto"/>
            </w:tcBorders>
            <w:shd w:val="clear" w:color="auto" w:fill="auto"/>
            <w:vAlign w:val="bottom"/>
          </w:tcPr>
          <w:p w14:paraId="68631013" w14:textId="22024839" w:rsidR="009A7891" w:rsidRPr="009E1EF1" w:rsidRDefault="009A7891" w:rsidP="009A7891">
            <w:pPr>
              <w:pStyle w:val="BodyText"/>
              <w:ind w:left="-74"/>
              <w:jc w:val="right"/>
              <w:rPr>
                <w:rFonts w:ascii="Calibri" w:hAnsi="Calibri" w:cs="Times New Roman"/>
                <w:b/>
                <w:sz w:val="20"/>
                <w:szCs w:val="20"/>
              </w:rPr>
            </w:pPr>
            <w:r>
              <w:rPr>
                <w:rFonts w:asciiTheme="minorHAnsi" w:hAnsiTheme="minorHAnsi"/>
                <w:b/>
                <w:sz w:val="20"/>
              </w:rPr>
              <w:t>1,293.9</w:t>
            </w:r>
          </w:p>
        </w:tc>
        <w:tc>
          <w:tcPr>
            <w:tcW w:w="1144" w:type="dxa"/>
            <w:tcBorders>
              <w:top w:val="single" w:sz="4" w:space="0" w:color="auto"/>
            </w:tcBorders>
            <w:shd w:val="clear" w:color="auto" w:fill="auto"/>
            <w:vAlign w:val="bottom"/>
          </w:tcPr>
          <w:p w14:paraId="3B6C9360" w14:textId="3770EB2B" w:rsidR="009A7891" w:rsidRPr="009E1EF1" w:rsidRDefault="00BF2A1C">
            <w:pPr>
              <w:pStyle w:val="BodyText"/>
              <w:ind w:left="-74"/>
              <w:jc w:val="right"/>
              <w:rPr>
                <w:rFonts w:ascii="Calibri" w:hAnsi="Calibri" w:cs="Times New Roman"/>
                <w:b/>
                <w:sz w:val="20"/>
                <w:szCs w:val="20"/>
              </w:rPr>
            </w:pPr>
            <w:r>
              <w:rPr>
                <w:rFonts w:asciiTheme="minorHAnsi" w:hAnsiTheme="minorHAnsi"/>
                <w:b/>
                <w:sz w:val="20"/>
              </w:rPr>
              <w:t>75</w:t>
            </w:r>
            <w:r w:rsidR="00AB72DC">
              <w:rPr>
                <w:rFonts w:asciiTheme="minorHAnsi" w:hAnsiTheme="minorHAnsi"/>
                <w:b/>
                <w:sz w:val="20"/>
              </w:rPr>
              <w:t>7</w:t>
            </w:r>
            <w:r>
              <w:rPr>
                <w:rFonts w:asciiTheme="minorHAnsi" w:hAnsiTheme="minorHAnsi"/>
                <w:b/>
                <w:sz w:val="20"/>
              </w:rPr>
              <w:t>.</w:t>
            </w:r>
            <w:r w:rsidR="00AB72DC">
              <w:rPr>
                <w:rFonts w:asciiTheme="minorHAnsi" w:hAnsiTheme="minorHAnsi"/>
                <w:b/>
                <w:sz w:val="20"/>
              </w:rPr>
              <w:t>0</w:t>
            </w:r>
          </w:p>
        </w:tc>
        <w:tc>
          <w:tcPr>
            <w:tcW w:w="1275" w:type="dxa"/>
            <w:tcBorders>
              <w:top w:val="single" w:sz="4" w:space="0" w:color="auto"/>
            </w:tcBorders>
            <w:shd w:val="clear" w:color="auto" w:fill="auto"/>
            <w:vAlign w:val="bottom"/>
          </w:tcPr>
          <w:p w14:paraId="4F5EA7FC" w14:textId="25B049D3" w:rsidR="009A7891" w:rsidRPr="009E1EF1" w:rsidRDefault="00BF2A1C" w:rsidP="009A7891">
            <w:pPr>
              <w:pStyle w:val="BodyText"/>
              <w:ind w:left="-74"/>
              <w:jc w:val="right"/>
              <w:rPr>
                <w:rFonts w:ascii="Calibri" w:hAnsi="Calibri" w:cs="Times New Roman"/>
                <w:b/>
                <w:sz w:val="20"/>
                <w:szCs w:val="20"/>
              </w:rPr>
            </w:pPr>
            <w:r>
              <w:rPr>
                <w:rFonts w:asciiTheme="minorHAnsi" w:hAnsiTheme="minorHAnsi"/>
                <w:b/>
                <w:sz w:val="20"/>
              </w:rPr>
              <w:t>685.4</w:t>
            </w:r>
          </w:p>
        </w:tc>
        <w:tc>
          <w:tcPr>
            <w:tcW w:w="1084" w:type="dxa"/>
            <w:tcBorders>
              <w:top w:val="single" w:sz="4" w:space="0" w:color="auto"/>
            </w:tcBorders>
            <w:shd w:val="clear" w:color="auto" w:fill="auto"/>
            <w:vAlign w:val="bottom"/>
          </w:tcPr>
          <w:p w14:paraId="7D5F4DC7" w14:textId="16F116B9" w:rsidR="009A7891" w:rsidRPr="009E1EF1" w:rsidRDefault="00985114" w:rsidP="009A7891">
            <w:pPr>
              <w:pStyle w:val="BodyText"/>
              <w:ind w:left="-74"/>
              <w:jc w:val="right"/>
              <w:rPr>
                <w:rFonts w:ascii="Calibri" w:hAnsi="Calibri" w:cs="Times New Roman"/>
                <w:b/>
                <w:sz w:val="20"/>
                <w:szCs w:val="20"/>
              </w:rPr>
            </w:pPr>
            <w:r>
              <w:rPr>
                <w:rFonts w:asciiTheme="minorHAnsi" w:hAnsiTheme="minorHAnsi"/>
                <w:b/>
                <w:sz w:val="20"/>
              </w:rPr>
              <w:t>988.8</w:t>
            </w:r>
          </w:p>
        </w:tc>
        <w:tc>
          <w:tcPr>
            <w:tcW w:w="850" w:type="dxa"/>
            <w:tcBorders>
              <w:top w:val="single" w:sz="4" w:space="0" w:color="auto"/>
            </w:tcBorders>
            <w:shd w:val="clear" w:color="auto" w:fill="auto"/>
            <w:vAlign w:val="bottom"/>
          </w:tcPr>
          <w:p w14:paraId="4C37C653" w14:textId="622D8A6F" w:rsidR="009A7891" w:rsidRPr="009E1EF1" w:rsidRDefault="00985114" w:rsidP="009A7891">
            <w:pPr>
              <w:pStyle w:val="BodyText"/>
              <w:ind w:left="-74"/>
              <w:jc w:val="right"/>
              <w:rPr>
                <w:rFonts w:ascii="Calibri" w:hAnsi="Calibri" w:cs="Times New Roman"/>
                <w:b/>
                <w:sz w:val="20"/>
                <w:szCs w:val="20"/>
              </w:rPr>
            </w:pPr>
            <w:r>
              <w:rPr>
                <w:rFonts w:asciiTheme="minorHAnsi" w:hAnsiTheme="minorHAnsi"/>
                <w:b/>
                <w:sz w:val="20"/>
              </w:rPr>
              <w:t>672.9</w:t>
            </w:r>
          </w:p>
        </w:tc>
        <w:tc>
          <w:tcPr>
            <w:tcW w:w="1110" w:type="dxa"/>
            <w:tcBorders>
              <w:top w:val="single" w:sz="4" w:space="0" w:color="auto"/>
            </w:tcBorders>
            <w:shd w:val="clear" w:color="auto" w:fill="auto"/>
            <w:vAlign w:val="bottom"/>
          </w:tcPr>
          <w:p w14:paraId="12C041E3" w14:textId="79F9BF73"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p>
        </w:tc>
        <w:tc>
          <w:tcPr>
            <w:tcW w:w="1110" w:type="dxa"/>
            <w:tcBorders>
              <w:top w:val="single" w:sz="4" w:space="0" w:color="auto"/>
            </w:tcBorders>
            <w:shd w:val="clear" w:color="auto" w:fill="auto"/>
            <w:vAlign w:val="bottom"/>
          </w:tcPr>
          <w:p w14:paraId="74AC4BDF" w14:textId="0D5A5CA9" w:rsidR="009A7891" w:rsidRPr="005D0A4D" w:rsidRDefault="00CE53FD" w:rsidP="009A7891">
            <w:pPr>
              <w:pStyle w:val="BodyText"/>
              <w:ind w:left="-74"/>
              <w:jc w:val="right"/>
              <w:rPr>
                <w:rFonts w:ascii="Calibri" w:hAnsi="Calibri" w:cs="Times New Roman"/>
                <w:b/>
                <w:sz w:val="20"/>
                <w:szCs w:val="20"/>
              </w:rPr>
            </w:pPr>
            <w:r w:rsidRPr="005D0A4D">
              <w:rPr>
                <w:rFonts w:asciiTheme="minorHAnsi" w:hAnsiTheme="minorHAnsi"/>
                <w:b/>
                <w:sz w:val="20"/>
              </w:rPr>
              <w:t>4,398.0</w:t>
            </w:r>
          </w:p>
        </w:tc>
      </w:tr>
      <w:tr w:rsidR="009A7891" w:rsidRPr="001C5950" w14:paraId="5B88FBA5" w14:textId="77777777" w:rsidTr="0026329F">
        <w:tc>
          <w:tcPr>
            <w:tcW w:w="3119" w:type="dxa"/>
            <w:tcBorders>
              <w:bottom w:val="single" w:sz="4" w:space="0" w:color="auto"/>
            </w:tcBorders>
          </w:tcPr>
          <w:p w14:paraId="21601E67" w14:textId="77777777" w:rsidR="009A7891" w:rsidRPr="009E1EF1" w:rsidRDefault="009A7891" w:rsidP="009A7891">
            <w:pPr>
              <w:pStyle w:val="BodyText"/>
              <w:ind w:left="-74"/>
              <w:jc w:val="left"/>
              <w:rPr>
                <w:rFonts w:ascii="Calibri" w:hAnsi="Calibri" w:cs="Times New Roman"/>
                <w:sz w:val="20"/>
                <w:szCs w:val="20"/>
              </w:rPr>
            </w:pPr>
            <w:r w:rsidRPr="009E1EF1">
              <w:rPr>
                <w:rFonts w:ascii="Calibri" w:hAnsi="Calibri" w:cs="Times New Roman"/>
                <w:sz w:val="20"/>
                <w:szCs w:val="20"/>
              </w:rPr>
              <w:t>Cost of sales</w:t>
            </w:r>
          </w:p>
        </w:tc>
        <w:tc>
          <w:tcPr>
            <w:tcW w:w="841" w:type="dxa"/>
            <w:tcBorders>
              <w:bottom w:val="single" w:sz="4" w:space="0" w:color="auto"/>
            </w:tcBorders>
            <w:shd w:val="clear" w:color="auto" w:fill="auto"/>
            <w:vAlign w:val="bottom"/>
          </w:tcPr>
          <w:p w14:paraId="7F7B23A4" w14:textId="467CCB9C"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Pr>
                <w:rFonts w:asciiTheme="minorHAnsi" w:hAnsiTheme="minorHAnsi"/>
                <w:b/>
                <w:sz w:val="20"/>
              </w:rPr>
              <w:t>382.2</w:t>
            </w:r>
            <w:r w:rsidRPr="0061063C">
              <w:rPr>
                <w:rFonts w:asciiTheme="minorHAnsi" w:hAnsiTheme="minorHAnsi"/>
                <w:b/>
                <w:sz w:val="20"/>
              </w:rPr>
              <w:t>)</w:t>
            </w:r>
          </w:p>
        </w:tc>
        <w:tc>
          <w:tcPr>
            <w:tcW w:w="1144" w:type="dxa"/>
            <w:tcBorders>
              <w:bottom w:val="single" w:sz="4" w:space="0" w:color="auto"/>
            </w:tcBorders>
            <w:shd w:val="clear" w:color="auto" w:fill="auto"/>
            <w:vAlign w:val="bottom"/>
          </w:tcPr>
          <w:p w14:paraId="32133CB2" w14:textId="2E00C1FB"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BF2A1C">
              <w:rPr>
                <w:rFonts w:asciiTheme="minorHAnsi" w:hAnsiTheme="minorHAnsi"/>
                <w:b/>
                <w:sz w:val="20"/>
              </w:rPr>
              <w:t>186.2</w:t>
            </w:r>
            <w:r w:rsidRPr="0061063C">
              <w:rPr>
                <w:rFonts w:asciiTheme="minorHAnsi" w:hAnsiTheme="minorHAnsi"/>
                <w:b/>
                <w:sz w:val="20"/>
              </w:rPr>
              <w:t>)</w:t>
            </w:r>
          </w:p>
        </w:tc>
        <w:tc>
          <w:tcPr>
            <w:tcW w:w="1275" w:type="dxa"/>
            <w:tcBorders>
              <w:bottom w:val="single" w:sz="4" w:space="0" w:color="auto"/>
            </w:tcBorders>
            <w:shd w:val="clear" w:color="auto" w:fill="auto"/>
            <w:vAlign w:val="bottom"/>
          </w:tcPr>
          <w:p w14:paraId="270C44B8" w14:textId="2DC1FE4F"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BF2A1C">
              <w:rPr>
                <w:rFonts w:asciiTheme="minorHAnsi" w:hAnsiTheme="minorHAnsi"/>
                <w:b/>
                <w:sz w:val="20"/>
              </w:rPr>
              <w:t>199.7</w:t>
            </w:r>
            <w:r w:rsidRPr="0061063C">
              <w:rPr>
                <w:rFonts w:asciiTheme="minorHAnsi" w:hAnsiTheme="minorHAnsi"/>
                <w:b/>
                <w:sz w:val="20"/>
              </w:rPr>
              <w:t>)</w:t>
            </w:r>
          </w:p>
        </w:tc>
        <w:tc>
          <w:tcPr>
            <w:tcW w:w="1084" w:type="dxa"/>
            <w:tcBorders>
              <w:bottom w:val="single" w:sz="4" w:space="0" w:color="auto"/>
            </w:tcBorders>
            <w:shd w:val="clear" w:color="auto" w:fill="auto"/>
            <w:vAlign w:val="bottom"/>
          </w:tcPr>
          <w:p w14:paraId="1CB50855" w14:textId="321543CC" w:rsidR="009A7891" w:rsidRPr="009E1EF1" w:rsidDel="00924819"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985114">
              <w:rPr>
                <w:rFonts w:asciiTheme="minorHAnsi" w:hAnsiTheme="minorHAnsi"/>
                <w:b/>
                <w:sz w:val="20"/>
              </w:rPr>
              <w:t>468.7</w:t>
            </w:r>
            <w:r w:rsidRPr="0061063C">
              <w:rPr>
                <w:rFonts w:asciiTheme="minorHAnsi" w:hAnsiTheme="minorHAnsi"/>
                <w:b/>
                <w:sz w:val="20"/>
              </w:rPr>
              <w:t>)</w:t>
            </w:r>
          </w:p>
        </w:tc>
        <w:tc>
          <w:tcPr>
            <w:tcW w:w="850" w:type="dxa"/>
            <w:tcBorders>
              <w:bottom w:val="single" w:sz="4" w:space="0" w:color="auto"/>
            </w:tcBorders>
            <w:shd w:val="clear" w:color="auto" w:fill="auto"/>
            <w:vAlign w:val="bottom"/>
          </w:tcPr>
          <w:p w14:paraId="680D7546" w14:textId="4D85EFBF" w:rsidR="009A7891" w:rsidRPr="009E1EF1" w:rsidDel="00924819"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985114">
              <w:rPr>
                <w:rFonts w:asciiTheme="minorHAnsi" w:hAnsiTheme="minorHAnsi"/>
                <w:b/>
                <w:sz w:val="20"/>
              </w:rPr>
              <w:t>302.2</w:t>
            </w:r>
            <w:r w:rsidRPr="0061063C">
              <w:rPr>
                <w:rFonts w:asciiTheme="minorHAnsi" w:hAnsiTheme="minorHAnsi"/>
                <w:b/>
                <w:sz w:val="20"/>
              </w:rPr>
              <w:t>)</w:t>
            </w:r>
          </w:p>
        </w:tc>
        <w:tc>
          <w:tcPr>
            <w:tcW w:w="1110" w:type="dxa"/>
            <w:tcBorders>
              <w:bottom w:val="single" w:sz="4" w:space="0" w:color="auto"/>
            </w:tcBorders>
            <w:shd w:val="clear" w:color="auto" w:fill="auto"/>
            <w:vAlign w:val="bottom"/>
          </w:tcPr>
          <w:p w14:paraId="6758FACF" w14:textId="686C9553"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p>
        </w:tc>
        <w:tc>
          <w:tcPr>
            <w:tcW w:w="1110" w:type="dxa"/>
            <w:tcBorders>
              <w:bottom w:val="single" w:sz="4" w:space="0" w:color="auto"/>
            </w:tcBorders>
            <w:shd w:val="clear" w:color="auto" w:fill="auto"/>
            <w:vAlign w:val="bottom"/>
          </w:tcPr>
          <w:p w14:paraId="5B9AC51E" w14:textId="7D11B568"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CE53FD">
              <w:rPr>
                <w:rFonts w:asciiTheme="minorHAnsi" w:hAnsiTheme="minorHAnsi"/>
                <w:b/>
                <w:sz w:val="20"/>
              </w:rPr>
              <w:t>1,539.0</w:t>
            </w:r>
            <w:r w:rsidRPr="0061063C">
              <w:rPr>
                <w:rFonts w:asciiTheme="minorHAnsi" w:hAnsiTheme="minorHAnsi"/>
                <w:b/>
                <w:sz w:val="20"/>
              </w:rPr>
              <w:t>)</w:t>
            </w:r>
          </w:p>
        </w:tc>
      </w:tr>
      <w:tr w:rsidR="009A7891" w:rsidRPr="001C5950" w14:paraId="161FE3CA" w14:textId="77777777" w:rsidTr="0026329F">
        <w:tc>
          <w:tcPr>
            <w:tcW w:w="3119" w:type="dxa"/>
            <w:tcBorders>
              <w:top w:val="single" w:sz="4" w:space="0" w:color="auto"/>
            </w:tcBorders>
          </w:tcPr>
          <w:p w14:paraId="312ACA6D" w14:textId="77777777" w:rsidR="009A7891" w:rsidRPr="009E1EF1" w:rsidRDefault="009A7891" w:rsidP="009A7891">
            <w:pPr>
              <w:pStyle w:val="BodyText"/>
              <w:ind w:left="-74"/>
              <w:jc w:val="left"/>
              <w:rPr>
                <w:rFonts w:ascii="Calibri" w:hAnsi="Calibri" w:cs="Times New Roman"/>
                <w:sz w:val="20"/>
                <w:szCs w:val="20"/>
              </w:rPr>
            </w:pPr>
            <w:r w:rsidRPr="009E1EF1">
              <w:rPr>
                <w:rFonts w:ascii="Calibri" w:hAnsi="Calibri" w:cs="Times New Roman"/>
                <w:sz w:val="20"/>
                <w:szCs w:val="20"/>
              </w:rPr>
              <w:t>Gross profit</w:t>
            </w:r>
          </w:p>
        </w:tc>
        <w:tc>
          <w:tcPr>
            <w:tcW w:w="841" w:type="dxa"/>
            <w:tcBorders>
              <w:top w:val="single" w:sz="4" w:space="0" w:color="auto"/>
            </w:tcBorders>
            <w:shd w:val="clear" w:color="auto" w:fill="auto"/>
            <w:vAlign w:val="bottom"/>
          </w:tcPr>
          <w:p w14:paraId="51A47723" w14:textId="2191A16B" w:rsidR="009A7891" w:rsidRPr="009E1EF1" w:rsidRDefault="00BF2A1C" w:rsidP="009A7891">
            <w:pPr>
              <w:pStyle w:val="BodyText"/>
              <w:ind w:left="-74"/>
              <w:jc w:val="right"/>
              <w:rPr>
                <w:rFonts w:ascii="Calibri" w:hAnsi="Calibri" w:cs="Times New Roman"/>
                <w:b/>
                <w:sz w:val="20"/>
                <w:szCs w:val="20"/>
              </w:rPr>
            </w:pPr>
            <w:r>
              <w:rPr>
                <w:rFonts w:asciiTheme="minorHAnsi" w:hAnsiTheme="minorHAnsi"/>
                <w:b/>
                <w:sz w:val="20"/>
              </w:rPr>
              <w:t>911.7</w:t>
            </w:r>
          </w:p>
        </w:tc>
        <w:tc>
          <w:tcPr>
            <w:tcW w:w="1144" w:type="dxa"/>
            <w:tcBorders>
              <w:top w:val="single" w:sz="4" w:space="0" w:color="auto"/>
            </w:tcBorders>
            <w:shd w:val="clear" w:color="auto" w:fill="auto"/>
            <w:vAlign w:val="bottom"/>
          </w:tcPr>
          <w:p w14:paraId="2D7B54C1" w14:textId="3FEBFFD1" w:rsidR="009A7891" w:rsidRPr="009E1EF1" w:rsidRDefault="00BF2A1C" w:rsidP="009A7891">
            <w:pPr>
              <w:pStyle w:val="BodyText"/>
              <w:ind w:left="-74"/>
              <w:jc w:val="right"/>
              <w:rPr>
                <w:rFonts w:ascii="Calibri" w:hAnsi="Calibri" w:cs="Times New Roman"/>
                <w:b/>
                <w:sz w:val="20"/>
                <w:szCs w:val="20"/>
              </w:rPr>
            </w:pPr>
            <w:r>
              <w:rPr>
                <w:rFonts w:asciiTheme="minorHAnsi" w:hAnsiTheme="minorHAnsi"/>
                <w:b/>
                <w:sz w:val="20"/>
              </w:rPr>
              <w:t>570.8</w:t>
            </w:r>
          </w:p>
        </w:tc>
        <w:tc>
          <w:tcPr>
            <w:tcW w:w="1275" w:type="dxa"/>
            <w:tcBorders>
              <w:top w:val="single" w:sz="4" w:space="0" w:color="auto"/>
            </w:tcBorders>
            <w:shd w:val="clear" w:color="auto" w:fill="auto"/>
            <w:vAlign w:val="bottom"/>
          </w:tcPr>
          <w:p w14:paraId="6F6F3E30" w14:textId="398E22D7" w:rsidR="009A7891" w:rsidRPr="009E1EF1" w:rsidRDefault="00985114" w:rsidP="009A7891">
            <w:pPr>
              <w:pStyle w:val="BodyText"/>
              <w:ind w:left="-74"/>
              <w:jc w:val="right"/>
              <w:rPr>
                <w:rFonts w:ascii="Calibri" w:hAnsi="Calibri" w:cs="Times New Roman"/>
                <w:b/>
                <w:sz w:val="20"/>
                <w:szCs w:val="20"/>
              </w:rPr>
            </w:pPr>
            <w:r>
              <w:rPr>
                <w:rFonts w:asciiTheme="minorHAnsi" w:hAnsiTheme="minorHAnsi"/>
                <w:b/>
                <w:sz w:val="20"/>
              </w:rPr>
              <w:t>485.7</w:t>
            </w:r>
          </w:p>
        </w:tc>
        <w:tc>
          <w:tcPr>
            <w:tcW w:w="1084" w:type="dxa"/>
            <w:tcBorders>
              <w:top w:val="single" w:sz="4" w:space="0" w:color="auto"/>
            </w:tcBorders>
            <w:shd w:val="clear" w:color="auto" w:fill="auto"/>
            <w:vAlign w:val="bottom"/>
          </w:tcPr>
          <w:p w14:paraId="19B19B9F" w14:textId="1A74E139" w:rsidR="009A7891" w:rsidRPr="009E1EF1" w:rsidRDefault="00985114" w:rsidP="009A7891">
            <w:pPr>
              <w:pStyle w:val="BodyText"/>
              <w:ind w:left="-74"/>
              <w:jc w:val="right"/>
              <w:rPr>
                <w:rFonts w:ascii="Calibri" w:hAnsi="Calibri" w:cs="Times New Roman"/>
                <w:b/>
                <w:sz w:val="20"/>
                <w:szCs w:val="20"/>
              </w:rPr>
            </w:pPr>
            <w:r>
              <w:rPr>
                <w:rFonts w:asciiTheme="minorHAnsi" w:hAnsiTheme="minorHAnsi"/>
                <w:b/>
                <w:sz w:val="20"/>
              </w:rPr>
              <w:t>520.1</w:t>
            </w:r>
          </w:p>
        </w:tc>
        <w:tc>
          <w:tcPr>
            <w:tcW w:w="850" w:type="dxa"/>
            <w:tcBorders>
              <w:top w:val="single" w:sz="4" w:space="0" w:color="auto"/>
            </w:tcBorders>
            <w:shd w:val="clear" w:color="auto" w:fill="auto"/>
            <w:vAlign w:val="bottom"/>
          </w:tcPr>
          <w:p w14:paraId="4DABD0B1" w14:textId="5DE81385" w:rsidR="009A7891" w:rsidRPr="009E1EF1" w:rsidRDefault="00985114" w:rsidP="009A7891">
            <w:pPr>
              <w:pStyle w:val="BodyText"/>
              <w:ind w:left="-74"/>
              <w:jc w:val="right"/>
              <w:rPr>
                <w:rFonts w:ascii="Calibri" w:hAnsi="Calibri" w:cs="Times New Roman"/>
                <w:b/>
                <w:sz w:val="20"/>
                <w:szCs w:val="20"/>
              </w:rPr>
            </w:pPr>
            <w:r>
              <w:rPr>
                <w:rFonts w:asciiTheme="minorHAnsi" w:hAnsiTheme="minorHAnsi"/>
                <w:b/>
                <w:sz w:val="20"/>
              </w:rPr>
              <w:t>370.7</w:t>
            </w:r>
          </w:p>
        </w:tc>
        <w:tc>
          <w:tcPr>
            <w:tcW w:w="1110" w:type="dxa"/>
            <w:tcBorders>
              <w:top w:val="single" w:sz="4" w:space="0" w:color="auto"/>
            </w:tcBorders>
            <w:shd w:val="clear" w:color="auto" w:fill="auto"/>
            <w:vAlign w:val="bottom"/>
          </w:tcPr>
          <w:p w14:paraId="5371FD67" w14:textId="7178F9F0"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p>
        </w:tc>
        <w:tc>
          <w:tcPr>
            <w:tcW w:w="1110" w:type="dxa"/>
            <w:tcBorders>
              <w:top w:val="single" w:sz="4" w:space="0" w:color="auto"/>
            </w:tcBorders>
            <w:shd w:val="clear" w:color="auto" w:fill="auto"/>
            <w:vAlign w:val="bottom"/>
          </w:tcPr>
          <w:p w14:paraId="57132FDC" w14:textId="213778AD" w:rsidR="009A7891" w:rsidRPr="009E1EF1" w:rsidRDefault="00CE53FD" w:rsidP="009A7891">
            <w:pPr>
              <w:pStyle w:val="BodyText"/>
              <w:ind w:left="-74"/>
              <w:jc w:val="right"/>
              <w:rPr>
                <w:rFonts w:ascii="Calibri" w:hAnsi="Calibri" w:cs="Times New Roman"/>
                <w:b/>
                <w:sz w:val="20"/>
                <w:szCs w:val="20"/>
              </w:rPr>
            </w:pPr>
            <w:r>
              <w:rPr>
                <w:rFonts w:asciiTheme="minorHAnsi" w:hAnsiTheme="minorHAnsi"/>
                <w:b/>
                <w:sz w:val="20"/>
              </w:rPr>
              <w:t>2,859.0</w:t>
            </w:r>
          </w:p>
        </w:tc>
      </w:tr>
      <w:tr w:rsidR="009A7891" w:rsidRPr="001C5950" w14:paraId="6E48BDE9" w14:textId="77777777" w:rsidTr="0026329F">
        <w:tc>
          <w:tcPr>
            <w:tcW w:w="3119" w:type="dxa"/>
            <w:tcBorders>
              <w:bottom w:val="single" w:sz="4" w:space="0" w:color="auto"/>
            </w:tcBorders>
          </w:tcPr>
          <w:p w14:paraId="60728031" w14:textId="77777777" w:rsidR="009A7891" w:rsidRPr="009E1EF1" w:rsidRDefault="009A7891" w:rsidP="009A7891">
            <w:pPr>
              <w:pStyle w:val="BodyText"/>
              <w:ind w:left="-74"/>
              <w:jc w:val="left"/>
              <w:rPr>
                <w:rFonts w:ascii="Calibri" w:hAnsi="Calibri" w:cs="Times New Roman"/>
                <w:sz w:val="20"/>
                <w:szCs w:val="20"/>
              </w:rPr>
            </w:pPr>
            <w:r w:rsidRPr="009E1EF1">
              <w:rPr>
                <w:rFonts w:ascii="Calibri" w:hAnsi="Calibri" w:cs="Times New Roman"/>
                <w:sz w:val="20"/>
                <w:szCs w:val="20"/>
              </w:rPr>
              <w:t xml:space="preserve">Operating costs excluding depreciation and amortisation </w:t>
            </w:r>
          </w:p>
        </w:tc>
        <w:tc>
          <w:tcPr>
            <w:tcW w:w="841" w:type="dxa"/>
            <w:tcBorders>
              <w:bottom w:val="single" w:sz="4" w:space="0" w:color="auto"/>
            </w:tcBorders>
            <w:shd w:val="clear" w:color="auto" w:fill="auto"/>
            <w:vAlign w:val="bottom"/>
          </w:tcPr>
          <w:p w14:paraId="23ACC067" w14:textId="26F3B104"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BF2A1C">
              <w:rPr>
                <w:rFonts w:asciiTheme="minorHAnsi" w:hAnsiTheme="minorHAnsi"/>
                <w:b/>
                <w:sz w:val="20"/>
              </w:rPr>
              <w:t>640.9</w:t>
            </w:r>
            <w:r w:rsidRPr="0061063C">
              <w:rPr>
                <w:rFonts w:asciiTheme="minorHAnsi" w:hAnsiTheme="minorHAnsi"/>
                <w:b/>
                <w:sz w:val="20"/>
              </w:rPr>
              <w:t>)</w:t>
            </w:r>
          </w:p>
        </w:tc>
        <w:tc>
          <w:tcPr>
            <w:tcW w:w="1144" w:type="dxa"/>
            <w:tcBorders>
              <w:bottom w:val="single" w:sz="4" w:space="0" w:color="auto"/>
            </w:tcBorders>
            <w:shd w:val="clear" w:color="auto" w:fill="auto"/>
            <w:vAlign w:val="bottom"/>
          </w:tcPr>
          <w:p w14:paraId="355DF8C6" w14:textId="361C1765"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BF2A1C">
              <w:rPr>
                <w:rFonts w:asciiTheme="minorHAnsi" w:hAnsiTheme="minorHAnsi"/>
                <w:b/>
                <w:sz w:val="20"/>
              </w:rPr>
              <w:t>289.7</w:t>
            </w:r>
            <w:r w:rsidRPr="0061063C">
              <w:rPr>
                <w:rFonts w:asciiTheme="minorHAnsi" w:hAnsiTheme="minorHAnsi"/>
                <w:b/>
                <w:sz w:val="20"/>
              </w:rPr>
              <w:t>)</w:t>
            </w:r>
          </w:p>
        </w:tc>
        <w:tc>
          <w:tcPr>
            <w:tcW w:w="1275" w:type="dxa"/>
            <w:tcBorders>
              <w:bottom w:val="single" w:sz="4" w:space="0" w:color="auto"/>
            </w:tcBorders>
            <w:shd w:val="clear" w:color="auto" w:fill="auto"/>
            <w:vAlign w:val="bottom"/>
          </w:tcPr>
          <w:p w14:paraId="711D9719" w14:textId="6075DE27"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985114">
              <w:rPr>
                <w:rFonts w:asciiTheme="minorHAnsi" w:hAnsiTheme="minorHAnsi"/>
                <w:b/>
                <w:sz w:val="20"/>
              </w:rPr>
              <w:t>211.8</w:t>
            </w:r>
            <w:r w:rsidRPr="0061063C">
              <w:rPr>
                <w:rFonts w:asciiTheme="minorHAnsi" w:hAnsiTheme="minorHAnsi"/>
                <w:b/>
                <w:sz w:val="20"/>
              </w:rPr>
              <w:t>)</w:t>
            </w:r>
          </w:p>
        </w:tc>
        <w:tc>
          <w:tcPr>
            <w:tcW w:w="1084" w:type="dxa"/>
            <w:tcBorders>
              <w:bottom w:val="single" w:sz="4" w:space="0" w:color="auto"/>
            </w:tcBorders>
            <w:shd w:val="clear" w:color="auto" w:fill="auto"/>
            <w:vAlign w:val="bottom"/>
          </w:tcPr>
          <w:p w14:paraId="173A8BC0" w14:textId="55E68560"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985114">
              <w:rPr>
                <w:rFonts w:asciiTheme="minorHAnsi" w:hAnsiTheme="minorHAnsi"/>
                <w:b/>
                <w:sz w:val="20"/>
              </w:rPr>
              <w:t>213.2</w:t>
            </w:r>
            <w:r w:rsidRPr="0061063C">
              <w:rPr>
                <w:rFonts w:asciiTheme="minorHAnsi" w:hAnsiTheme="minorHAnsi"/>
                <w:b/>
                <w:sz w:val="20"/>
              </w:rPr>
              <w:t>)</w:t>
            </w:r>
          </w:p>
        </w:tc>
        <w:tc>
          <w:tcPr>
            <w:tcW w:w="850" w:type="dxa"/>
            <w:tcBorders>
              <w:bottom w:val="single" w:sz="4" w:space="0" w:color="auto"/>
            </w:tcBorders>
            <w:shd w:val="clear" w:color="auto" w:fill="auto"/>
            <w:vAlign w:val="bottom"/>
          </w:tcPr>
          <w:p w14:paraId="3C100D5B" w14:textId="07771E3E"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985114">
              <w:rPr>
                <w:rFonts w:asciiTheme="minorHAnsi" w:hAnsiTheme="minorHAnsi"/>
                <w:b/>
                <w:sz w:val="20"/>
              </w:rPr>
              <w:t>519.0</w:t>
            </w:r>
            <w:r w:rsidRPr="0061063C">
              <w:rPr>
                <w:rFonts w:asciiTheme="minorHAnsi" w:hAnsiTheme="minorHAnsi"/>
                <w:b/>
                <w:sz w:val="20"/>
              </w:rPr>
              <w:t>)</w:t>
            </w:r>
          </w:p>
        </w:tc>
        <w:tc>
          <w:tcPr>
            <w:tcW w:w="1110" w:type="dxa"/>
            <w:tcBorders>
              <w:bottom w:val="single" w:sz="4" w:space="0" w:color="auto"/>
            </w:tcBorders>
            <w:shd w:val="clear" w:color="auto" w:fill="auto"/>
            <w:vAlign w:val="bottom"/>
          </w:tcPr>
          <w:p w14:paraId="4EDD3646" w14:textId="4484E343"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985114">
              <w:rPr>
                <w:rFonts w:asciiTheme="minorHAnsi" w:hAnsiTheme="minorHAnsi"/>
                <w:b/>
                <w:sz w:val="20"/>
              </w:rPr>
              <w:t>95.2</w:t>
            </w:r>
            <w:r w:rsidRPr="0061063C">
              <w:rPr>
                <w:rFonts w:asciiTheme="minorHAnsi" w:hAnsiTheme="minorHAnsi"/>
                <w:b/>
                <w:sz w:val="20"/>
              </w:rPr>
              <w:t>)</w:t>
            </w:r>
          </w:p>
        </w:tc>
        <w:tc>
          <w:tcPr>
            <w:tcW w:w="1110" w:type="dxa"/>
            <w:tcBorders>
              <w:bottom w:val="single" w:sz="4" w:space="0" w:color="auto"/>
            </w:tcBorders>
            <w:shd w:val="clear" w:color="auto" w:fill="auto"/>
            <w:vAlign w:val="bottom"/>
          </w:tcPr>
          <w:p w14:paraId="1777E995" w14:textId="1F36F27D"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CE53FD">
              <w:rPr>
                <w:rFonts w:asciiTheme="minorHAnsi" w:hAnsiTheme="minorHAnsi"/>
                <w:b/>
                <w:sz w:val="20"/>
              </w:rPr>
              <w:t>1,969.8</w:t>
            </w:r>
            <w:r w:rsidRPr="0061063C">
              <w:rPr>
                <w:rFonts w:asciiTheme="minorHAnsi" w:hAnsiTheme="minorHAnsi"/>
                <w:b/>
                <w:sz w:val="20"/>
              </w:rPr>
              <w:t>)</w:t>
            </w:r>
          </w:p>
        </w:tc>
      </w:tr>
      <w:tr w:rsidR="009A7891" w:rsidRPr="001C5950" w14:paraId="31799342" w14:textId="77777777" w:rsidTr="0026329F">
        <w:tc>
          <w:tcPr>
            <w:tcW w:w="3119" w:type="dxa"/>
            <w:tcBorders>
              <w:top w:val="single" w:sz="4" w:space="0" w:color="auto"/>
            </w:tcBorders>
          </w:tcPr>
          <w:p w14:paraId="77AA8A1A" w14:textId="77777777" w:rsidR="009A7891" w:rsidRPr="009E1EF1" w:rsidRDefault="009A7891" w:rsidP="009A7891">
            <w:pPr>
              <w:pStyle w:val="BodyText"/>
              <w:ind w:left="-74"/>
              <w:jc w:val="left"/>
              <w:rPr>
                <w:rFonts w:ascii="Calibri" w:hAnsi="Calibri" w:cs="Times New Roman"/>
                <w:sz w:val="20"/>
                <w:szCs w:val="20"/>
              </w:rPr>
            </w:pPr>
            <w:r w:rsidRPr="009E1EF1">
              <w:rPr>
                <w:rFonts w:ascii="Calibri" w:hAnsi="Calibri" w:cs="Times New Roman"/>
                <w:sz w:val="20"/>
                <w:szCs w:val="20"/>
              </w:rPr>
              <w:t xml:space="preserve">Adjusted EBITDA </w:t>
            </w:r>
            <w:r w:rsidRPr="009E1EF1">
              <w:rPr>
                <w:rFonts w:ascii="Calibri" w:hAnsi="Calibri" w:cs="Times New Roman"/>
                <w:sz w:val="20"/>
                <w:szCs w:val="20"/>
                <w:vertAlign w:val="superscript"/>
              </w:rPr>
              <w:t>1</w:t>
            </w:r>
          </w:p>
        </w:tc>
        <w:tc>
          <w:tcPr>
            <w:tcW w:w="841" w:type="dxa"/>
            <w:tcBorders>
              <w:top w:val="single" w:sz="4" w:space="0" w:color="auto"/>
            </w:tcBorders>
            <w:vAlign w:val="bottom"/>
          </w:tcPr>
          <w:p w14:paraId="64810E64" w14:textId="24A0E8D7" w:rsidR="009A7891" w:rsidRPr="009E1EF1" w:rsidRDefault="00BF2A1C" w:rsidP="009A7891">
            <w:pPr>
              <w:pStyle w:val="BodyText"/>
              <w:ind w:left="-74"/>
              <w:jc w:val="right"/>
              <w:rPr>
                <w:rFonts w:ascii="Calibri" w:hAnsi="Calibri" w:cs="Times New Roman"/>
                <w:b/>
                <w:sz w:val="20"/>
                <w:szCs w:val="20"/>
              </w:rPr>
            </w:pPr>
            <w:r>
              <w:rPr>
                <w:rFonts w:asciiTheme="minorHAnsi" w:hAnsiTheme="minorHAnsi"/>
                <w:b/>
                <w:sz w:val="20"/>
              </w:rPr>
              <w:t>270.8</w:t>
            </w:r>
          </w:p>
        </w:tc>
        <w:tc>
          <w:tcPr>
            <w:tcW w:w="1144" w:type="dxa"/>
            <w:tcBorders>
              <w:top w:val="single" w:sz="4" w:space="0" w:color="auto"/>
            </w:tcBorders>
            <w:shd w:val="clear" w:color="auto" w:fill="auto"/>
            <w:vAlign w:val="bottom"/>
          </w:tcPr>
          <w:p w14:paraId="4611F169" w14:textId="35F52CDF" w:rsidR="009A7891" w:rsidRPr="009E1EF1" w:rsidRDefault="00BF2A1C" w:rsidP="009A7891">
            <w:pPr>
              <w:pStyle w:val="BodyText"/>
              <w:ind w:left="-74"/>
              <w:jc w:val="right"/>
              <w:rPr>
                <w:rFonts w:ascii="Calibri" w:hAnsi="Calibri" w:cs="Times New Roman"/>
                <w:b/>
                <w:sz w:val="20"/>
                <w:szCs w:val="20"/>
              </w:rPr>
            </w:pPr>
            <w:r>
              <w:rPr>
                <w:rFonts w:asciiTheme="minorHAnsi" w:hAnsiTheme="minorHAnsi"/>
                <w:b/>
                <w:sz w:val="20"/>
              </w:rPr>
              <w:t>281.1</w:t>
            </w:r>
          </w:p>
        </w:tc>
        <w:tc>
          <w:tcPr>
            <w:tcW w:w="1275" w:type="dxa"/>
            <w:tcBorders>
              <w:top w:val="single" w:sz="4" w:space="0" w:color="auto"/>
            </w:tcBorders>
            <w:shd w:val="clear" w:color="auto" w:fill="auto"/>
            <w:vAlign w:val="bottom"/>
          </w:tcPr>
          <w:p w14:paraId="3967363E" w14:textId="47ABF65E" w:rsidR="009A7891" w:rsidRPr="009E1EF1" w:rsidRDefault="00985114" w:rsidP="009A7891">
            <w:pPr>
              <w:pStyle w:val="BodyText"/>
              <w:ind w:left="-74"/>
              <w:jc w:val="right"/>
              <w:rPr>
                <w:rFonts w:ascii="Calibri" w:hAnsi="Calibri" w:cs="Times New Roman"/>
                <w:b/>
                <w:sz w:val="20"/>
                <w:szCs w:val="20"/>
              </w:rPr>
            </w:pPr>
            <w:r>
              <w:rPr>
                <w:rFonts w:asciiTheme="minorHAnsi" w:hAnsiTheme="minorHAnsi"/>
                <w:b/>
                <w:sz w:val="20"/>
              </w:rPr>
              <w:t>273.9</w:t>
            </w:r>
          </w:p>
        </w:tc>
        <w:tc>
          <w:tcPr>
            <w:tcW w:w="1084" w:type="dxa"/>
            <w:tcBorders>
              <w:top w:val="single" w:sz="4" w:space="0" w:color="auto"/>
            </w:tcBorders>
            <w:shd w:val="clear" w:color="auto" w:fill="auto"/>
            <w:vAlign w:val="bottom"/>
          </w:tcPr>
          <w:p w14:paraId="4798ADFB" w14:textId="53536086" w:rsidR="009A7891" w:rsidRPr="009E1EF1" w:rsidRDefault="00985114" w:rsidP="009A7891">
            <w:pPr>
              <w:pStyle w:val="BodyText"/>
              <w:ind w:left="-74"/>
              <w:jc w:val="right"/>
              <w:rPr>
                <w:rFonts w:ascii="Calibri" w:hAnsi="Calibri" w:cs="Times New Roman"/>
                <w:b/>
                <w:sz w:val="20"/>
                <w:szCs w:val="20"/>
              </w:rPr>
            </w:pPr>
            <w:r>
              <w:rPr>
                <w:rFonts w:asciiTheme="minorHAnsi" w:hAnsiTheme="minorHAnsi"/>
                <w:b/>
                <w:sz w:val="20"/>
              </w:rPr>
              <w:t>306.9</w:t>
            </w:r>
          </w:p>
        </w:tc>
        <w:tc>
          <w:tcPr>
            <w:tcW w:w="850" w:type="dxa"/>
            <w:tcBorders>
              <w:top w:val="single" w:sz="4" w:space="0" w:color="auto"/>
            </w:tcBorders>
            <w:vAlign w:val="bottom"/>
          </w:tcPr>
          <w:p w14:paraId="47575EA2" w14:textId="01FAB52E" w:rsidR="009A7891" w:rsidRPr="009E1EF1" w:rsidRDefault="00985114" w:rsidP="009A7891">
            <w:pPr>
              <w:pStyle w:val="BodyText"/>
              <w:ind w:left="-74"/>
              <w:jc w:val="right"/>
              <w:rPr>
                <w:rFonts w:ascii="Calibri" w:hAnsi="Calibri" w:cs="Times New Roman"/>
                <w:b/>
                <w:sz w:val="20"/>
                <w:szCs w:val="20"/>
              </w:rPr>
            </w:pPr>
            <w:r>
              <w:rPr>
                <w:rFonts w:asciiTheme="minorHAnsi" w:hAnsiTheme="minorHAnsi"/>
                <w:b/>
                <w:sz w:val="20"/>
              </w:rPr>
              <w:t>(148.</w:t>
            </w:r>
            <w:r w:rsidR="00AE17DD">
              <w:rPr>
                <w:rFonts w:asciiTheme="minorHAnsi" w:hAnsiTheme="minorHAnsi"/>
                <w:b/>
                <w:sz w:val="20"/>
              </w:rPr>
              <w:t>3</w:t>
            </w:r>
            <w:r>
              <w:rPr>
                <w:rFonts w:asciiTheme="minorHAnsi" w:hAnsiTheme="minorHAnsi"/>
                <w:b/>
                <w:sz w:val="20"/>
              </w:rPr>
              <w:t>)</w:t>
            </w:r>
          </w:p>
        </w:tc>
        <w:tc>
          <w:tcPr>
            <w:tcW w:w="1110" w:type="dxa"/>
            <w:tcBorders>
              <w:top w:val="single" w:sz="4" w:space="0" w:color="auto"/>
            </w:tcBorders>
            <w:shd w:val="clear" w:color="auto" w:fill="auto"/>
            <w:vAlign w:val="bottom"/>
          </w:tcPr>
          <w:p w14:paraId="7DD64EA1" w14:textId="1C09B2D7"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985114">
              <w:rPr>
                <w:rFonts w:asciiTheme="minorHAnsi" w:hAnsiTheme="minorHAnsi"/>
                <w:b/>
                <w:sz w:val="20"/>
              </w:rPr>
              <w:t>95.2</w:t>
            </w:r>
            <w:r w:rsidRPr="0061063C">
              <w:rPr>
                <w:rFonts w:asciiTheme="minorHAnsi" w:hAnsiTheme="minorHAnsi"/>
                <w:b/>
                <w:sz w:val="20"/>
              </w:rPr>
              <w:t>)</w:t>
            </w:r>
          </w:p>
        </w:tc>
        <w:tc>
          <w:tcPr>
            <w:tcW w:w="1110" w:type="dxa"/>
            <w:tcBorders>
              <w:top w:val="single" w:sz="4" w:space="0" w:color="auto"/>
            </w:tcBorders>
            <w:shd w:val="clear" w:color="auto" w:fill="auto"/>
            <w:vAlign w:val="bottom"/>
          </w:tcPr>
          <w:p w14:paraId="21937844" w14:textId="547A1527" w:rsidR="009A7891" w:rsidRPr="009E1EF1" w:rsidRDefault="00CE53FD" w:rsidP="009A7891">
            <w:pPr>
              <w:pStyle w:val="BodyText"/>
              <w:ind w:left="-74"/>
              <w:jc w:val="right"/>
              <w:rPr>
                <w:rFonts w:ascii="Calibri" w:hAnsi="Calibri" w:cs="Times New Roman"/>
                <w:b/>
                <w:sz w:val="20"/>
                <w:szCs w:val="20"/>
              </w:rPr>
            </w:pPr>
            <w:r>
              <w:rPr>
                <w:rFonts w:asciiTheme="minorHAnsi" w:hAnsiTheme="minorHAnsi"/>
                <w:b/>
                <w:sz w:val="20"/>
              </w:rPr>
              <w:t>889.2</w:t>
            </w:r>
          </w:p>
        </w:tc>
      </w:tr>
      <w:tr w:rsidR="009A7891" w:rsidRPr="001C5950" w14:paraId="53174990" w14:textId="77777777" w:rsidTr="0026329F">
        <w:tc>
          <w:tcPr>
            <w:tcW w:w="3119" w:type="dxa"/>
            <w:tcBorders>
              <w:bottom w:val="single" w:sz="4" w:space="0" w:color="auto"/>
            </w:tcBorders>
          </w:tcPr>
          <w:p w14:paraId="20131A8D" w14:textId="77777777" w:rsidR="009A7891" w:rsidRPr="009E1EF1" w:rsidRDefault="009A7891" w:rsidP="009A7891">
            <w:pPr>
              <w:pStyle w:val="BodyText"/>
              <w:ind w:left="-74"/>
              <w:jc w:val="left"/>
              <w:rPr>
                <w:rFonts w:ascii="Calibri" w:hAnsi="Calibri" w:cs="Times New Roman"/>
                <w:b/>
                <w:sz w:val="20"/>
                <w:szCs w:val="20"/>
              </w:rPr>
            </w:pPr>
            <w:r w:rsidRPr="009E1EF1">
              <w:rPr>
                <w:rFonts w:ascii="Calibri" w:hAnsi="Calibri" w:cs="Times New Roman"/>
                <w:sz w:val="20"/>
                <w:szCs w:val="20"/>
              </w:rPr>
              <w:t>Depreciation and amortisation</w:t>
            </w:r>
          </w:p>
        </w:tc>
        <w:tc>
          <w:tcPr>
            <w:tcW w:w="841" w:type="dxa"/>
            <w:shd w:val="clear" w:color="auto" w:fill="auto"/>
            <w:vAlign w:val="bottom"/>
          </w:tcPr>
          <w:p w14:paraId="17EE6951" w14:textId="038E66EB"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BF2A1C">
              <w:rPr>
                <w:rFonts w:asciiTheme="minorHAnsi" w:hAnsiTheme="minorHAnsi"/>
                <w:b/>
                <w:sz w:val="20"/>
              </w:rPr>
              <w:t>94.4</w:t>
            </w:r>
            <w:r w:rsidRPr="0061063C">
              <w:rPr>
                <w:rFonts w:asciiTheme="minorHAnsi" w:hAnsiTheme="minorHAnsi"/>
                <w:b/>
                <w:sz w:val="20"/>
              </w:rPr>
              <w:t>)</w:t>
            </w:r>
          </w:p>
        </w:tc>
        <w:tc>
          <w:tcPr>
            <w:tcW w:w="1144" w:type="dxa"/>
            <w:shd w:val="clear" w:color="auto" w:fill="auto"/>
            <w:vAlign w:val="bottom"/>
          </w:tcPr>
          <w:p w14:paraId="304B16F4" w14:textId="071A5916"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BF2A1C">
              <w:rPr>
                <w:rFonts w:asciiTheme="minorHAnsi" w:hAnsiTheme="minorHAnsi"/>
                <w:b/>
                <w:sz w:val="20"/>
              </w:rPr>
              <w:t>31.6</w:t>
            </w:r>
            <w:r w:rsidRPr="0061063C">
              <w:rPr>
                <w:rFonts w:asciiTheme="minorHAnsi" w:hAnsiTheme="minorHAnsi"/>
                <w:b/>
                <w:sz w:val="20"/>
              </w:rPr>
              <w:t>)</w:t>
            </w:r>
          </w:p>
        </w:tc>
        <w:tc>
          <w:tcPr>
            <w:tcW w:w="1275" w:type="dxa"/>
            <w:shd w:val="clear" w:color="auto" w:fill="auto"/>
            <w:vAlign w:val="bottom"/>
          </w:tcPr>
          <w:p w14:paraId="4BBC4FE7" w14:textId="498E3730"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985114">
              <w:rPr>
                <w:rFonts w:asciiTheme="minorHAnsi" w:hAnsiTheme="minorHAnsi"/>
                <w:b/>
                <w:sz w:val="20"/>
              </w:rPr>
              <w:t>19.5</w:t>
            </w:r>
            <w:r w:rsidRPr="0061063C">
              <w:rPr>
                <w:rFonts w:asciiTheme="minorHAnsi" w:hAnsiTheme="minorHAnsi"/>
                <w:b/>
                <w:sz w:val="20"/>
              </w:rPr>
              <w:t>)</w:t>
            </w:r>
          </w:p>
        </w:tc>
        <w:tc>
          <w:tcPr>
            <w:tcW w:w="1084" w:type="dxa"/>
            <w:shd w:val="clear" w:color="auto" w:fill="auto"/>
            <w:vAlign w:val="bottom"/>
          </w:tcPr>
          <w:p w14:paraId="125232C7" w14:textId="374B33BF"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985114">
              <w:rPr>
                <w:rFonts w:asciiTheme="minorHAnsi" w:hAnsiTheme="minorHAnsi"/>
                <w:b/>
                <w:sz w:val="20"/>
              </w:rPr>
              <w:t>28.2</w:t>
            </w:r>
            <w:r w:rsidRPr="0061063C">
              <w:rPr>
                <w:rFonts w:asciiTheme="minorHAnsi" w:hAnsiTheme="minorHAnsi"/>
                <w:b/>
                <w:sz w:val="20"/>
              </w:rPr>
              <w:t>)</w:t>
            </w:r>
          </w:p>
        </w:tc>
        <w:tc>
          <w:tcPr>
            <w:tcW w:w="850" w:type="dxa"/>
            <w:shd w:val="clear" w:color="auto" w:fill="auto"/>
            <w:vAlign w:val="bottom"/>
          </w:tcPr>
          <w:p w14:paraId="7672B84F" w14:textId="020E7159"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985114">
              <w:rPr>
                <w:rFonts w:asciiTheme="minorHAnsi" w:hAnsiTheme="minorHAnsi"/>
                <w:b/>
                <w:sz w:val="20"/>
              </w:rPr>
              <w:t>34.8</w:t>
            </w:r>
            <w:r w:rsidRPr="0061063C">
              <w:rPr>
                <w:rFonts w:asciiTheme="minorHAnsi" w:hAnsiTheme="minorHAnsi"/>
                <w:b/>
                <w:sz w:val="20"/>
              </w:rPr>
              <w:t>)</w:t>
            </w:r>
          </w:p>
        </w:tc>
        <w:tc>
          <w:tcPr>
            <w:tcW w:w="1110" w:type="dxa"/>
            <w:shd w:val="clear" w:color="auto" w:fill="auto"/>
            <w:vAlign w:val="bottom"/>
          </w:tcPr>
          <w:p w14:paraId="2A159B7F" w14:textId="4AF98999"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CE53FD">
              <w:rPr>
                <w:rFonts w:asciiTheme="minorHAnsi" w:hAnsiTheme="minorHAnsi"/>
                <w:b/>
                <w:sz w:val="20"/>
              </w:rPr>
              <w:t>4.7</w:t>
            </w:r>
            <w:r w:rsidRPr="0061063C">
              <w:rPr>
                <w:rFonts w:asciiTheme="minorHAnsi" w:hAnsiTheme="minorHAnsi"/>
                <w:b/>
                <w:sz w:val="20"/>
              </w:rPr>
              <w:t>)</w:t>
            </w:r>
          </w:p>
        </w:tc>
        <w:tc>
          <w:tcPr>
            <w:tcW w:w="1110" w:type="dxa"/>
            <w:tcBorders>
              <w:bottom w:val="single" w:sz="4" w:space="0" w:color="auto"/>
            </w:tcBorders>
            <w:shd w:val="clear" w:color="auto" w:fill="auto"/>
            <w:vAlign w:val="bottom"/>
          </w:tcPr>
          <w:p w14:paraId="19FB2716" w14:textId="1FF03C12"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CE53FD">
              <w:rPr>
                <w:rFonts w:asciiTheme="minorHAnsi" w:hAnsiTheme="minorHAnsi"/>
                <w:b/>
                <w:sz w:val="20"/>
              </w:rPr>
              <w:t>2</w:t>
            </w:r>
            <w:r w:rsidR="00175698">
              <w:rPr>
                <w:rFonts w:asciiTheme="minorHAnsi" w:hAnsiTheme="minorHAnsi"/>
                <w:b/>
                <w:sz w:val="20"/>
              </w:rPr>
              <w:t>13</w:t>
            </w:r>
            <w:r w:rsidR="00CE53FD">
              <w:rPr>
                <w:rFonts w:asciiTheme="minorHAnsi" w:hAnsiTheme="minorHAnsi"/>
                <w:b/>
                <w:sz w:val="20"/>
              </w:rPr>
              <w:t>.</w:t>
            </w:r>
            <w:r w:rsidR="00175698">
              <w:rPr>
                <w:rFonts w:asciiTheme="minorHAnsi" w:hAnsiTheme="minorHAnsi"/>
                <w:b/>
                <w:sz w:val="20"/>
              </w:rPr>
              <w:t>2</w:t>
            </w:r>
            <w:r w:rsidRPr="0061063C">
              <w:rPr>
                <w:rFonts w:asciiTheme="minorHAnsi" w:hAnsiTheme="minorHAnsi"/>
                <w:b/>
                <w:sz w:val="20"/>
              </w:rPr>
              <w:t>)</w:t>
            </w:r>
          </w:p>
        </w:tc>
      </w:tr>
      <w:tr w:rsidR="009A7891" w:rsidRPr="001C5950" w14:paraId="52ABF4B7" w14:textId="77777777" w:rsidTr="0026329F">
        <w:trPr>
          <w:trHeight w:val="148"/>
        </w:trPr>
        <w:tc>
          <w:tcPr>
            <w:tcW w:w="3119" w:type="dxa"/>
            <w:tcBorders>
              <w:top w:val="single" w:sz="4" w:space="0" w:color="auto"/>
            </w:tcBorders>
          </w:tcPr>
          <w:p w14:paraId="3F6DF999" w14:textId="3C9A898B" w:rsidR="009A7891" w:rsidRPr="009E1EF1" w:rsidRDefault="005D04CB" w:rsidP="009A7891">
            <w:pPr>
              <w:pStyle w:val="BodyText"/>
              <w:ind w:left="-74"/>
              <w:jc w:val="left"/>
              <w:rPr>
                <w:rFonts w:ascii="Calibri" w:hAnsi="Calibri" w:cs="Times New Roman"/>
                <w:b/>
                <w:sz w:val="20"/>
                <w:szCs w:val="20"/>
              </w:rPr>
            </w:pPr>
            <w:r>
              <w:rPr>
                <w:rFonts w:ascii="Calibri" w:hAnsi="Calibri" w:cs="Times New Roman"/>
                <w:sz w:val="20"/>
                <w:szCs w:val="20"/>
              </w:rPr>
              <w:t>Adjusted r</w:t>
            </w:r>
            <w:r w:rsidR="009A7891" w:rsidRPr="009E1EF1">
              <w:rPr>
                <w:rFonts w:ascii="Calibri" w:hAnsi="Calibri" w:cs="Times New Roman"/>
                <w:sz w:val="20"/>
                <w:szCs w:val="20"/>
              </w:rPr>
              <w:t>eportable segment profit / (loss) before separately disclosed items</w:t>
            </w:r>
          </w:p>
        </w:tc>
        <w:tc>
          <w:tcPr>
            <w:tcW w:w="841" w:type="dxa"/>
            <w:tcBorders>
              <w:top w:val="single" w:sz="4" w:space="0" w:color="auto"/>
            </w:tcBorders>
            <w:shd w:val="clear" w:color="auto" w:fill="auto"/>
            <w:vAlign w:val="bottom"/>
          </w:tcPr>
          <w:p w14:paraId="790D25B7" w14:textId="1A85D4E4" w:rsidR="009A7891" w:rsidRPr="009E1EF1" w:rsidRDefault="00BF2A1C" w:rsidP="009A7891">
            <w:pPr>
              <w:pStyle w:val="BodyText"/>
              <w:ind w:left="-74"/>
              <w:jc w:val="right"/>
              <w:rPr>
                <w:rFonts w:ascii="Calibri" w:hAnsi="Calibri" w:cs="Times New Roman"/>
                <w:b/>
                <w:sz w:val="20"/>
                <w:szCs w:val="20"/>
              </w:rPr>
            </w:pPr>
            <w:r>
              <w:rPr>
                <w:rFonts w:asciiTheme="minorHAnsi" w:hAnsiTheme="minorHAnsi"/>
                <w:b/>
                <w:sz w:val="20"/>
              </w:rPr>
              <w:t>176.4</w:t>
            </w:r>
          </w:p>
        </w:tc>
        <w:tc>
          <w:tcPr>
            <w:tcW w:w="1144" w:type="dxa"/>
            <w:tcBorders>
              <w:top w:val="single" w:sz="4" w:space="0" w:color="auto"/>
            </w:tcBorders>
            <w:shd w:val="clear" w:color="auto" w:fill="auto"/>
            <w:vAlign w:val="bottom"/>
          </w:tcPr>
          <w:p w14:paraId="086CD418" w14:textId="0A05500D" w:rsidR="009A7891" w:rsidRPr="009E1EF1" w:rsidRDefault="00BF2A1C" w:rsidP="009A7891">
            <w:pPr>
              <w:pStyle w:val="BodyText"/>
              <w:ind w:left="-74"/>
              <w:jc w:val="right"/>
              <w:rPr>
                <w:rFonts w:ascii="Calibri" w:hAnsi="Calibri" w:cs="Times New Roman"/>
                <w:b/>
                <w:sz w:val="20"/>
                <w:szCs w:val="20"/>
              </w:rPr>
            </w:pPr>
            <w:r>
              <w:rPr>
                <w:rFonts w:asciiTheme="minorHAnsi" w:hAnsiTheme="minorHAnsi"/>
                <w:b/>
                <w:sz w:val="20"/>
              </w:rPr>
              <w:t>249.</w:t>
            </w:r>
            <w:r w:rsidR="00AE17DD">
              <w:rPr>
                <w:rFonts w:asciiTheme="minorHAnsi" w:hAnsiTheme="minorHAnsi"/>
                <w:b/>
                <w:sz w:val="20"/>
              </w:rPr>
              <w:t>5</w:t>
            </w:r>
          </w:p>
        </w:tc>
        <w:tc>
          <w:tcPr>
            <w:tcW w:w="1275" w:type="dxa"/>
            <w:tcBorders>
              <w:top w:val="single" w:sz="4" w:space="0" w:color="auto"/>
            </w:tcBorders>
            <w:shd w:val="clear" w:color="auto" w:fill="auto"/>
            <w:vAlign w:val="bottom"/>
          </w:tcPr>
          <w:p w14:paraId="521164E0" w14:textId="08DCA7E5" w:rsidR="009A7891" w:rsidRPr="009E1EF1" w:rsidRDefault="00985114" w:rsidP="009A7891">
            <w:pPr>
              <w:pStyle w:val="BodyText"/>
              <w:ind w:left="-74"/>
              <w:jc w:val="right"/>
              <w:rPr>
                <w:rFonts w:ascii="Calibri" w:hAnsi="Calibri" w:cs="Times New Roman"/>
                <w:b/>
                <w:sz w:val="20"/>
                <w:szCs w:val="20"/>
              </w:rPr>
            </w:pPr>
            <w:r>
              <w:rPr>
                <w:rFonts w:asciiTheme="minorHAnsi" w:hAnsiTheme="minorHAnsi"/>
                <w:b/>
                <w:sz w:val="20"/>
              </w:rPr>
              <w:t>254.</w:t>
            </w:r>
            <w:r w:rsidR="00AE17DD">
              <w:rPr>
                <w:rFonts w:asciiTheme="minorHAnsi" w:hAnsiTheme="minorHAnsi"/>
                <w:b/>
                <w:sz w:val="20"/>
              </w:rPr>
              <w:t>4</w:t>
            </w:r>
          </w:p>
        </w:tc>
        <w:tc>
          <w:tcPr>
            <w:tcW w:w="1084" w:type="dxa"/>
            <w:tcBorders>
              <w:top w:val="single" w:sz="4" w:space="0" w:color="auto"/>
            </w:tcBorders>
            <w:shd w:val="clear" w:color="auto" w:fill="auto"/>
            <w:vAlign w:val="bottom"/>
          </w:tcPr>
          <w:p w14:paraId="0057BC25" w14:textId="124CEE16" w:rsidR="009A7891" w:rsidRPr="009E1EF1" w:rsidRDefault="00985114" w:rsidP="009A7891">
            <w:pPr>
              <w:pStyle w:val="BodyText"/>
              <w:ind w:left="-74"/>
              <w:jc w:val="right"/>
              <w:rPr>
                <w:rFonts w:ascii="Calibri" w:hAnsi="Calibri" w:cs="Times New Roman"/>
                <w:b/>
                <w:sz w:val="20"/>
                <w:szCs w:val="20"/>
              </w:rPr>
            </w:pPr>
            <w:r>
              <w:rPr>
                <w:rFonts w:asciiTheme="minorHAnsi" w:hAnsiTheme="minorHAnsi"/>
                <w:b/>
                <w:sz w:val="20"/>
              </w:rPr>
              <w:t>278.7</w:t>
            </w:r>
          </w:p>
        </w:tc>
        <w:tc>
          <w:tcPr>
            <w:tcW w:w="850" w:type="dxa"/>
            <w:tcBorders>
              <w:top w:val="single" w:sz="4" w:space="0" w:color="auto"/>
            </w:tcBorders>
            <w:shd w:val="clear" w:color="auto" w:fill="auto"/>
            <w:vAlign w:val="bottom"/>
          </w:tcPr>
          <w:p w14:paraId="40D997F4" w14:textId="1421A3E6"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985114">
              <w:rPr>
                <w:rFonts w:asciiTheme="minorHAnsi" w:hAnsiTheme="minorHAnsi"/>
                <w:b/>
                <w:sz w:val="20"/>
              </w:rPr>
              <w:t>183.</w:t>
            </w:r>
            <w:r w:rsidR="00AE17DD">
              <w:rPr>
                <w:rFonts w:asciiTheme="minorHAnsi" w:hAnsiTheme="minorHAnsi"/>
                <w:b/>
                <w:sz w:val="20"/>
              </w:rPr>
              <w:t>1</w:t>
            </w:r>
            <w:r w:rsidRPr="0061063C">
              <w:rPr>
                <w:rFonts w:asciiTheme="minorHAnsi" w:hAnsiTheme="minorHAnsi"/>
                <w:b/>
                <w:sz w:val="20"/>
              </w:rPr>
              <w:t>)</w:t>
            </w:r>
          </w:p>
        </w:tc>
        <w:tc>
          <w:tcPr>
            <w:tcW w:w="1110" w:type="dxa"/>
            <w:tcBorders>
              <w:top w:val="single" w:sz="4" w:space="0" w:color="auto"/>
            </w:tcBorders>
            <w:shd w:val="clear" w:color="auto" w:fill="auto"/>
            <w:vAlign w:val="bottom"/>
          </w:tcPr>
          <w:p w14:paraId="76A7548A" w14:textId="3BBD3332" w:rsidR="009A7891" w:rsidRPr="009E1EF1" w:rsidRDefault="009A7891" w:rsidP="009A7891">
            <w:pPr>
              <w:pStyle w:val="BodyText"/>
              <w:ind w:left="-74"/>
              <w:jc w:val="right"/>
              <w:rPr>
                <w:rFonts w:ascii="Calibri" w:hAnsi="Calibri" w:cs="Times New Roman"/>
                <w:b/>
                <w:sz w:val="20"/>
                <w:szCs w:val="20"/>
              </w:rPr>
            </w:pPr>
            <w:r w:rsidRPr="0061063C">
              <w:rPr>
                <w:rFonts w:asciiTheme="minorHAnsi" w:hAnsiTheme="minorHAnsi"/>
                <w:b/>
                <w:sz w:val="20"/>
              </w:rPr>
              <w:t>(</w:t>
            </w:r>
            <w:r w:rsidR="00CE53FD">
              <w:rPr>
                <w:rFonts w:asciiTheme="minorHAnsi" w:hAnsiTheme="minorHAnsi"/>
                <w:b/>
                <w:sz w:val="20"/>
              </w:rPr>
              <w:t>99.9</w:t>
            </w:r>
            <w:r w:rsidRPr="0061063C">
              <w:rPr>
                <w:rFonts w:asciiTheme="minorHAnsi" w:hAnsiTheme="minorHAnsi"/>
                <w:b/>
                <w:sz w:val="20"/>
              </w:rPr>
              <w:t>)</w:t>
            </w:r>
          </w:p>
        </w:tc>
        <w:tc>
          <w:tcPr>
            <w:tcW w:w="1110" w:type="dxa"/>
            <w:tcBorders>
              <w:top w:val="single" w:sz="4" w:space="0" w:color="auto"/>
            </w:tcBorders>
            <w:shd w:val="clear" w:color="auto" w:fill="auto"/>
            <w:vAlign w:val="bottom"/>
          </w:tcPr>
          <w:p w14:paraId="0C6325C0" w14:textId="397DB7E8" w:rsidR="009A7891" w:rsidRPr="009E1EF1" w:rsidRDefault="00CE53FD" w:rsidP="009A7891">
            <w:pPr>
              <w:pStyle w:val="BodyText"/>
              <w:ind w:left="-74"/>
              <w:jc w:val="right"/>
              <w:rPr>
                <w:rFonts w:ascii="Calibri" w:hAnsi="Calibri" w:cs="Times New Roman"/>
                <w:b/>
                <w:sz w:val="20"/>
                <w:szCs w:val="20"/>
              </w:rPr>
            </w:pPr>
            <w:r>
              <w:rPr>
                <w:rFonts w:asciiTheme="minorHAnsi" w:hAnsiTheme="minorHAnsi"/>
                <w:b/>
                <w:sz w:val="20"/>
              </w:rPr>
              <w:t>676.0</w:t>
            </w:r>
          </w:p>
        </w:tc>
      </w:tr>
      <w:tr w:rsidR="009A7891" w:rsidRPr="001C5950" w14:paraId="6153F58D" w14:textId="77777777" w:rsidTr="0026329F">
        <w:trPr>
          <w:trHeight w:val="148"/>
        </w:trPr>
        <w:tc>
          <w:tcPr>
            <w:tcW w:w="3119" w:type="dxa"/>
          </w:tcPr>
          <w:p w14:paraId="29D7F2A3" w14:textId="1B8FF544" w:rsidR="009A7891" w:rsidRPr="009E1EF1" w:rsidRDefault="009A7891" w:rsidP="009A7891">
            <w:pPr>
              <w:pStyle w:val="BodyText"/>
              <w:ind w:left="-74"/>
              <w:jc w:val="left"/>
              <w:rPr>
                <w:rFonts w:ascii="Calibri" w:hAnsi="Calibri" w:cs="Times New Roman"/>
                <w:sz w:val="20"/>
                <w:szCs w:val="20"/>
              </w:rPr>
            </w:pPr>
            <w:r w:rsidRPr="009E1EF1">
              <w:rPr>
                <w:rFonts w:ascii="Calibri" w:hAnsi="Calibri" w:cs="Times New Roman"/>
                <w:sz w:val="20"/>
                <w:szCs w:val="20"/>
              </w:rPr>
              <w:t xml:space="preserve">Amortisation of acquisition related intangible assets (Note </w:t>
            </w:r>
            <w:r w:rsidR="009D7F29">
              <w:rPr>
                <w:rFonts w:ascii="Calibri" w:hAnsi="Calibri" w:cs="Times New Roman"/>
                <w:sz w:val="20"/>
                <w:szCs w:val="20"/>
              </w:rPr>
              <w:t>6</w:t>
            </w:r>
            <w:r w:rsidRPr="009E1EF1">
              <w:rPr>
                <w:rFonts w:ascii="Calibri" w:hAnsi="Calibri" w:cs="Times New Roman"/>
                <w:sz w:val="20"/>
                <w:szCs w:val="20"/>
              </w:rPr>
              <w:t>)</w:t>
            </w:r>
          </w:p>
        </w:tc>
        <w:tc>
          <w:tcPr>
            <w:tcW w:w="841" w:type="dxa"/>
            <w:shd w:val="clear" w:color="auto" w:fill="auto"/>
            <w:vAlign w:val="bottom"/>
          </w:tcPr>
          <w:p w14:paraId="5C842F1B" w14:textId="24B5C1E2" w:rsidR="009A7891" w:rsidRPr="009E1EF1" w:rsidRDefault="005908A0" w:rsidP="009A7891">
            <w:pPr>
              <w:pStyle w:val="BodyText"/>
              <w:ind w:left="-74"/>
              <w:jc w:val="right"/>
              <w:rPr>
                <w:rFonts w:ascii="Calibri" w:hAnsi="Calibri" w:cs="Times New Roman"/>
                <w:b/>
                <w:sz w:val="20"/>
                <w:szCs w:val="20"/>
              </w:rPr>
            </w:pPr>
            <w:r>
              <w:rPr>
                <w:rFonts w:ascii="Calibri" w:hAnsi="Calibri" w:cs="Times New Roman"/>
                <w:b/>
                <w:sz w:val="20"/>
                <w:szCs w:val="20"/>
              </w:rPr>
              <w:t>(</w:t>
            </w:r>
            <w:r w:rsidR="00A24315">
              <w:rPr>
                <w:rFonts w:ascii="Calibri" w:hAnsi="Calibri" w:cs="Times New Roman"/>
                <w:b/>
                <w:sz w:val="20"/>
                <w:szCs w:val="20"/>
              </w:rPr>
              <w:t>51.2</w:t>
            </w:r>
            <w:r>
              <w:rPr>
                <w:rFonts w:ascii="Calibri" w:hAnsi="Calibri" w:cs="Times New Roman"/>
                <w:b/>
                <w:sz w:val="20"/>
                <w:szCs w:val="20"/>
              </w:rPr>
              <w:t>)</w:t>
            </w:r>
          </w:p>
        </w:tc>
        <w:tc>
          <w:tcPr>
            <w:tcW w:w="1144" w:type="dxa"/>
            <w:shd w:val="clear" w:color="auto" w:fill="auto"/>
            <w:vAlign w:val="bottom"/>
          </w:tcPr>
          <w:p w14:paraId="560FFB1F" w14:textId="6BDBAE80" w:rsidR="009A7891" w:rsidRPr="009E1EF1" w:rsidRDefault="005908A0" w:rsidP="009A7891">
            <w:pPr>
              <w:pStyle w:val="BodyText"/>
              <w:ind w:left="-74"/>
              <w:jc w:val="right"/>
              <w:rPr>
                <w:rFonts w:ascii="Calibri" w:hAnsi="Calibri" w:cs="Times New Roman"/>
                <w:b/>
                <w:sz w:val="20"/>
                <w:szCs w:val="20"/>
              </w:rPr>
            </w:pPr>
            <w:r>
              <w:rPr>
                <w:rFonts w:ascii="Calibri" w:hAnsi="Calibri" w:cs="Times New Roman"/>
                <w:b/>
                <w:sz w:val="20"/>
                <w:szCs w:val="20"/>
              </w:rPr>
              <w:t>(</w:t>
            </w:r>
            <w:r w:rsidR="00E402D0">
              <w:rPr>
                <w:rFonts w:ascii="Calibri" w:hAnsi="Calibri" w:cs="Times New Roman"/>
                <w:b/>
                <w:sz w:val="20"/>
                <w:szCs w:val="20"/>
              </w:rPr>
              <w:t>206.2</w:t>
            </w:r>
            <w:r>
              <w:rPr>
                <w:rFonts w:ascii="Calibri" w:hAnsi="Calibri" w:cs="Times New Roman"/>
                <w:b/>
                <w:sz w:val="20"/>
                <w:szCs w:val="20"/>
              </w:rPr>
              <w:t>)</w:t>
            </w:r>
          </w:p>
        </w:tc>
        <w:tc>
          <w:tcPr>
            <w:tcW w:w="1275" w:type="dxa"/>
            <w:shd w:val="clear" w:color="auto" w:fill="auto"/>
            <w:vAlign w:val="bottom"/>
          </w:tcPr>
          <w:p w14:paraId="3E21A5B6" w14:textId="65C25591" w:rsidR="009A7891" w:rsidRPr="009E1EF1" w:rsidRDefault="005908A0" w:rsidP="009A7891">
            <w:pPr>
              <w:pStyle w:val="BodyText"/>
              <w:ind w:left="-74"/>
              <w:jc w:val="right"/>
              <w:rPr>
                <w:rFonts w:ascii="Calibri" w:hAnsi="Calibri" w:cs="Times New Roman"/>
                <w:b/>
                <w:sz w:val="20"/>
                <w:szCs w:val="20"/>
              </w:rPr>
            </w:pPr>
            <w:r>
              <w:rPr>
                <w:rFonts w:ascii="Calibri" w:hAnsi="Calibri" w:cs="Times New Roman"/>
                <w:b/>
                <w:sz w:val="20"/>
                <w:szCs w:val="20"/>
              </w:rPr>
              <w:t>(</w:t>
            </w:r>
            <w:r w:rsidR="00E402D0">
              <w:rPr>
                <w:rFonts w:ascii="Calibri" w:hAnsi="Calibri" w:cs="Times New Roman"/>
                <w:b/>
                <w:sz w:val="20"/>
                <w:szCs w:val="20"/>
              </w:rPr>
              <w:t>127.5</w:t>
            </w:r>
            <w:r>
              <w:rPr>
                <w:rFonts w:ascii="Calibri" w:hAnsi="Calibri" w:cs="Times New Roman"/>
                <w:b/>
                <w:sz w:val="20"/>
                <w:szCs w:val="20"/>
              </w:rPr>
              <w:t>)</w:t>
            </w:r>
          </w:p>
        </w:tc>
        <w:tc>
          <w:tcPr>
            <w:tcW w:w="1084" w:type="dxa"/>
            <w:shd w:val="clear" w:color="auto" w:fill="auto"/>
            <w:vAlign w:val="bottom"/>
          </w:tcPr>
          <w:p w14:paraId="2BDEFB9A" w14:textId="6B597942" w:rsidR="009A7891" w:rsidRPr="009E1EF1" w:rsidRDefault="005908A0" w:rsidP="009A7891">
            <w:pPr>
              <w:pStyle w:val="BodyText"/>
              <w:ind w:left="-74"/>
              <w:jc w:val="right"/>
              <w:rPr>
                <w:rFonts w:ascii="Calibri" w:hAnsi="Calibri" w:cs="Times New Roman"/>
                <w:b/>
                <w:sz w:val="20"/>
                <w:szCs w:val="20"/>
              </w:rPr>
            </w:pPr>
            <w:r>
              <w:rPr>
                <w:rFonts w:ascii="Calibri" w:hAnsi="Calibri" w:cs="Times New Roman"/>
                <w:b/>
                <w:sz w:val="20"/>
                <w:szCs w:val="20"/>
              </w:rPr>
              <w:t>(</w:t>
            </w:r>
            <w:r w:rsidR="00E402D0">
              <w:rPr>
                <w:rFonts w:ascii="Calibri" w:hAnsi="Calibri" w:cs="Times New Roman"/>
                <w:b/>
                <w:sz w:val="20"/>
                <w:szCs w:val="20"/>
              </w:rPr>
              <w:t>18.7</w:t>
            </w:r>
            <w:r>
              <w:rPr>
                <w:rFonts w:ascii="Calibri" w:hAnsi="Calibri" w:cs="Times New Roman"/>
                <w:b/>
                <w:sz w:val="20"/>
                <w:szCs w:val="20"/>
              </w:rPr>
              <w:t>)</w:t>
            </w:r>
          </w:p>
        </w:tc>
        <w:tc>
          <w:tcPr>
            <w:tcW w:w="850" w:type="dxa"/>
            <w:shd w:val="clear" w:color="auto" w:fill="auto"/>
            <w:vAlign w:val="bottom"/>
          </w:tcPr>
          <w:p w14:paraId="24671D89" w14:textId="628DD428" w:rsidR="009A7891" w:rsidRPr="009E1EF1" w:rsidRDefault="005908A0" w:rsidP="009A7891">
            <w:pPr>
              <w:pStyle w:val="BodyText"/>
              <w:ind w:left="-74"/>
              <w:jc w:val="right"/>
              <w:rPr>
                <w:rFonts w:ascii="Calibri" w:hAnsi="Calibri" w:cs="Times New Roman"/>
                <w:b/>
                <w:sz w:val="20"/>
                <w:szCs w:val="20"/>
              </w:rPr>
            </w:pPr>
            <w:r>
              <w:rPr>
                <w:rFonts w:ascii="Calibri" w:hAnsi="Calibri" w:cs="Times New Roman"/>
                <w:b/>
                <w:sz w:val="20"/>
                <w:szCs w:val="20"/>
              </w:rPr>
              <w:t>(</w:t>
            </w:r>
            <w:r w:rsidR="00A24315">
              <w:rPr>
                <w:rFonts w:ascii="Calibri" w:hAnsi="Calibri" w:cs="Times New Roman"/>
                <w:b/>
                <w:sz w:val="20"/>
                <w:szCs w:val="20"/>
              </w:rPr>
              <w:t>28.7</w:t>
            </w:r>
            <w:r>
              <w:rPr>
                <w:rFonts w:ascii="Calibri" w:hAnsi="Calibri" w:cs="Times New Roman"/>
                <w:b/>
                <w:sz w:val="20"/>
                <w:szCs w:val="20"/>
              </w:rPr>
              <w:t>)</w:t>
            </w:r>
          </w:p>
        </w:tc>
        <w:tc>
          <w:tcPr>
            <w:tcW w:w="1110" w:type="dxa"/>
            <w:shd w:val="clear" w:color="auto" w:fill="auto"/>
            <w:vAlign w:val="bottom"/>
          </w:tcPr>
          <w:p w14:paraId="22E4DB66" w14:textId="3EBEE61E" w:rsidR="009A7891" w:rsidRPr="009E1EF1" w:rsidRDefault="005908A0" w:rsidP="009A7891">
            <w:pPr>
              <w:pStyle w:val="BodyText"/>
              <w:ind w:left="-74"/>
              <w:jc w:val="right"/>
              <w:rPr>
                <w:rFonts w:ascii="Calibri" w:hAnsi="Calibri" w:cs="Times New Roman"/>
                <w:b/>
                <w:sz w:val="20"/>
                <w:szCs w:val="20"/>
              </w:rPr>
            </w:pPr>
            <w:r>
              <w:rPr>
                <w:rFonts w:ascii="Calibri" w:hAnsi="Calibri" w:cs="Times New Roman"/>
                <w:b/>
                <w:sz w:val="20"/>
                <w:szCs w:val="20"/>
              </w:rPr>
              <w:t>-</w:t>
            </w:r>
          </w:p>
        </w:tc>
        <w:tc>
          <w:tcPr>
            <w:tcW w:w="1110" w:type="dxa"/>
            <w:shd w:val="clear" w:color="auto" w:fill="auto"/>
            <w:vAlign w:val="bottom"/>
          </w:tcPr>
          <w:p w14:paraId="40C1AE99" w14:textId="59EE6758" w:rsidR="009A7891" w:rsidRPr="009E1EF1" w:rsidRDefault="005908A0" w:rsidP="009A7891">
            <w:pPr>
              <w:pStyle w:val="BodyText"/>
              <w:ind w:left="-74"/>
              <w:jc w:val="right"/>
              <w:rPr>
                <w:rFonts w:ascii="Calibri" w:hAnsi="Calibri" w:cs="Times New Roman"/>
                <w:b/>
                <w:sz w:val="20"/>
                <w:szCs w:val="20"/>
              </w:rPr>
            </w:pPr>
            <w:r>
              <w:rPr>
                <w:rFonts w:ascii="Calibri" w:hAnsi="Calibri" w:cs="Times New Roman"/>
                <w:b/>
                <w:sz w:val="20"/>
                <w:szCs w:val="20"/>
              </w:rPr>
              <w:t>(432.3)</w:t>
            </w:r>
          </w:p>
        </w:tc>
      </w:tr>
      <w:tr w:rsidR="009A7891" w:rsidRPr="001C5950" w14:paraId="6B58033A" w14:textId="77777777" w:rsidTr="0026329F">
        <w:trPr>
          <w:trHeight w:val="148"/>
        </w:trPr>
        <w:tc>
          <w:tcPr>
            <w:tcW w:w="3119" w:type="dxa"/>
          </w:tcPr>
          <w:p w14:paraId="6D00177C" w14:textId="77777777" w:rsidR="009A7891" w:rsidRPr="003D2537" w:rsidRDefault="009A7891" w:rsidP="009A7891">
            <w:pPr>
              <w:pStyle w:val="BodyText"/>
              <w:ind w:left="-74"/>
              <w:jc w:val="left"/>
              <w:rPr>
                <w:rFonts w:ascii="Calibri" w:hAnsi="Calibri" w:cs="Times New Roman"/>
                <w:sz w:val="20"/>
                <w:szCs w:val="20"/>
              </w:rPr>
            </w:pPr>
            <w:r w:rsidRPr="003D2537">
              <w:rPr>
                <w:rFonts w:ascii="Calibri" w:hAnsi="Calibri" w:cs="Times New Roman"/>
                <w:sz w:val="20"/>
                <w:szCs w:val="20"/>
              </w:rPr>
              <w:t>Impairment</w:t>
            </w:r>
          </w:p>
        </w:tc>
        <w:tc>
          <w:tcPr>
            <w:tcW w:w="841" w:type="dxa"/>
            <w:vAlign w:val="bottom"/>
          </w:tcPr>
          <w:p w14:paraId="3791D427" w14:textId="50206A06" w:rsidR="009A7891" w:rsidRPr="008D03F3" w:rsidRDefault="00175698" w:rsidP="009A7891">
            <w:pPr>
              <w:pStyle w:val="BodyText"/>
              <w:ind w:left="-74"/>
              <w:jc w:val="right"/>
              <w:rPr>
                <w:rFonts w:ascii="Calibri" w:hAnsi="Calibri" w:cs="Times New Roman"/>
                <w:b/>
                <w:sz w:val="20"/>
                <w:szCs w:val="20"/>
              </w:rPr>
            </w:pPr>
            <w:r w:rsidRPr="008D03F3">
              <w:rPr>
                <w:rFonts w:ascii="Calibri" w:hAnsi="Calibri" w:cs="Times New Roman"/>
                <w:b/>
                <w:sz w:val="20"/>
                <w:szCs w:val="20"/>
              </w:rPr>
              <w:t>(12.1)</w:t>
            </w:r>
          </w:p>
        </w:tc>
        <w:tc>
          <w:tcPr>
            <w:tcW w:w="1144" w:type="dxa"/>
            <w:shd w:val="clear" w:color="auto" w:fill="auto"/>
            <w:vAlign w:val="bottom"/>
          </w:tcPr>
          <w:p w14:paraId="7084A96B" w14:textId="5E3D53E2" w:rsidR="009A7891" w:rsidRPr="003D2537" w:rsidRDefault="00175698" w:rsidP="009A7891">
            <w:pPr>
              <w:pStyle w:val="BodyText"/>
              <w:ind w:left="-74"/>
              <w:jc w:val="right"/>
              <w:rPr>
                <w:rFonts w:ascii="Calibri" w:hAnsi="Calibri" w:cs="Times New Roman"/>
                <w:b/>
                <w:sz w:val="20"/>
                <w:szCs w:val="20"/>
              </w:rPr>
            </w:pPr>
            <w:r w:rsidRPr="00C61E51">
              <w:rPr>
                <w:rFonts w:ascii="Calibri" w:hAnsi="Calibri" w:cs="Times New Roman"/>
                <w:b/>
                <w:sz w:val="20"/>
                <w:szCs w:val="20"/>
              </w:rPr>
              <w:t>(4.</w:t>
            </w:r>
            <w:r w:rsidR="003D2537">
              <w:rPr>
                <w:rFonts w:ascii="Calibri" w:hAnsi="Calibri" w:cs="Times New Roman"/>
                <w:b/>
                <w:sz w:val="20"/>
                <w:szCs w:val="20"/>
              </w:rPr>
              <w:t>4</w:t>
            </w:r>
            <w:r w:rsidRPr="003D2537">
              <w:rPr>
                <w:rFonts w:ascii="Calibri" w:hAnsi="Calibri" w:cs="Times New Roman"/>
                <w:b/>
                <w:sz w:val="20"/>
                <w:szCs w:val="20"/>
              </w:rPr>
              <w:t>)</w:t>
            </w:r>
          </w:p>
        </w:tc>
        <w:tc>
          <w:tcPr>
            <w:tcW w:w="1275" w:type="dxa"/>
            <w:shd w:val="clear" w:color="auto" w:fill="auto"/>
            <w:vAlign w:val="bottom"/>
          </w:tcPr>
          <w:p w14:paraId="2C645220" w14:textId="3C6D46E3" w:rsidR="009A7891" w:rsidRPr="003D2537" w:rsidRDefault="00175698" w:rsidP="009A7891">
            <w:pPr>
              <w:pStyle w:val="BodyText"/>
              <w:ind w:left="-74"/>
              <w:jc w:val="right"/>
              <w:rPr>
                <w:rFonts w:ascii="Calibri" w:hAnsi="Calibri" w:cs="Times New Roman"/>
                <w:b/>
                <w:sz w:val="20"/>
                <w:szCs w:val="20"/>
              </w:rPr>
            </w:pPr>
            <w:r w:rsidRPr="003D2537">
              <w:rPr>
                <w:rFonts w:ascii="Calibri" w:hAnsi="Calibri" w:cs="Times New Roman"/>
                <w:b/>
                <w:sz w:val="20"/>
                <w:szCs w:val="20"/>
              </w:rPr>
              <w:t>-</w:t>
            </w:r>
          </w:p>
        </w:tc>
        <w:tc>
          <w:tcPr>
            <w:tcW w:w="1084" w:type="dxa"/>
          </w:tcPr>
          <w:p w14:paraId="1FAF70F7" w14:textId="71C7DAAB" w:rsidR="009A7891" w:rsidRPr="003D2537" w:rsidRDefault="003D2537" w:rsidP="009A7891">
            <w:pPr>
              <w:pStyle w:val="BodyText"/>
              <w:ind w:left="-74"/>
              <w:jc w:val="right"/>
              <w:rPr>
                <w:rFonts w:ascii="Calibri" w:hAnsi="Calibri" w:cs="Times New Roman"/>
                <w:b/>
                <w:sz w:val="20"/>
                <w:szCs w:val="20"/>
              </w:rPr>
            </w:pPr>
            <w:r>
              <w:rPr>
                <w:rFonts w:ascii="Calibri" w:hAnsi="Calibri" w:cs="Times New Roman"/>
                <w:b/>
                <w:sz w:val="20"/>
                <w:szCs w:val="20"/>
              </w:rPr>
              <w:t>(2.0)</w:t>
            </w:r>
          </w:p>
        </w:tc>
        <w:tc>
          <w:tcPr>
            <w:tcW w:w="850" w:type="dxa"/>
            <w:vAlign w:val="bottom"/>
          </w:tcPr>
          <w:p w14:paraId="288D7751" w14:textId="4902F8B5" w:rsidR="009A7891" w:rsidRPr="008D03F3" w:rsidRDefault="00175698" w:rsidP="009A7891">
            <w:pPr>
              <w:pStyle w:val="BodyText"/>
              <w:ind w:left="-74"/>
              <w:jc w:val="right"/>
              <w:rPr>
                <w:rFonts w:ascii="Calibri" w:hAnsi="Calibri" w:cs="Times New Roman"/>
                <w:b/>
                <w:sz w:val="20"/>
                <w:szCs w:val="20"/>
              </w:rPr>
            </w:pPr>
            <w:r w:rsidRPr="008D03F3">
              <w:rPr>
                <w:rFonts w:ascii="Calibri" w:hAnsi="Calibri" w:cs="Times New Roman"/>
                <w:b/>
                <w:sz w:val="20"/>
                <w:szCs w:val="20"/>
              </w:rPr>
              <w:t>-</w:t>
            </w:r>
          </w:p>
        </w:tc>
        <w:tc>
          <w:tcPr>
            <w:tcW w:w="1110" w:type="dxa"/>
            <w:shd w:val="clear" w:color="auto" w:fill="auto"/>
            <w:vAlign w:val="bottom"/>
          </w:tcPr>
          <w:p w14:paraId="5627321F" w14:textId="1B1CBC99" w:rsidR="009A7891" w:rsidRPr="00B845F4" w:rsidRDefault="00175698" w:rsidP="009A7891">
            <w:pPr>
              <w:pStyle w:val="BodyText"/>
              <w:ind w:left="-74"/>
              <w:jc w:val="right"/>
              <w:rPr>
                <w:rStyle w:val="CommentReference"/>
                <w:rFonts w:asciiTheme="minorHAnsi" w:hAnsiTheme="minorHAnsi" w:cstheme="minorHAnsi"/>
                <w:b/>
                <w:bCs/>
                <w:sz w:val="20"/>
                <w:szCs w:val="20"/>
              </w:rPr>
            </w:pPr>
            <w:r w:rsidRPr="00B845F4">
              <w:rPr>
                <w:rStyle w:val="CommentReference"/>
                <w:rFonts w:asciiTheme="minorHAnsi" w:hAnsiTheme="minorHAnsi" w:cstheme="minorHAnsi"/>
                <w:b/>
                <w:bCs/>
                <w:sz w:val="20"/>
                <w:szCs w:val="20"/>
              </w:rPr>
              <w:t>(4.</w:t>
            </w:r>
            <w:r w:rsidR="003D2537">
              <w:rPr>
                <w:rStyle w:val="CommentReference"/>
                <w:rFonts w:asciiTheme="minorHAnsi" w:hAnsiTheme="minorHAnsi" w:cstheme="minorHAnsi"/>
                <w:b/>
                <w:bCs/>
                <w:sz w:val="20"/>
                <w:szCs w:val="20"/>
              </w:rPr>
              <w:t>1</w:t>
            </w:r>
            <w:r w:rsidRPr="00B845F4">
              <w:rPr>
                <w:rStyle w:val="CommentReference"/>
                <w:rFonts w:asciiTheme="minorHAnsi" w:hAnsiTheme="minorHAnsi" w:cstheme="minorHAnsi"/>
                <w:b/>
                <w:bCs/>
                <w:sz w:val="20"/>
                <w:szCs w:val="20"/>
              </w:rPr>
              <w:t>)</w:t>
            </w:r>
          </w:p>
        </w:tc>
        <w:tc>
          <w:tcPr>
            <w:tcW w:w="1110" w:type="dxa"/>
          </w:tcPr>
          <w:p w14:paraId="38BAA4FB" w14:textId="011F5E07" w:rsidR="009A7891" w:rsidRPr="003D2537" w:rsidRDefault="00175698" w:rsidP="009A7891">
            <w:pPr>
              <w:pStyle w:val="BodyText"/>
              <w:ind w:left="-74"/>
              <w:jc w:val="right"/>
              <w:rPr>
                <w:rFonts w:ascii="Calibri" w:hAnsi="Calibri" w:cs="Times New Roman"/>
                <w:b/>
                <w:sz w:val="20"/>
                <w:szCs w:val="20"/>
              </w:rPr>
            </w:pPr>
            <w:r w:rsidRPr="003D2537">
              <w:rPr>
                <w:rFonts w:ascii="Calibri" w:hAnsi="Calibri" w:cs="Times New Roman"/>
                <w:b/>
                <w:sz w:val="20"/>
                <w:szCs w:val="20"/>
              </w:rPr>
              <w:t>(22.6)</w:t>
            </w:r>
          </w:p>
        </w:tc>
      </w:tr>
      <w:tr w:rsidR="009A7891" w:rsidRPr="001C5950" w14:paraId="773D8F02" w14:textId="77777777" w:rsidTr="004E5ADE">
        <w:trPr>
          <w:trHeight w:val="148"/>
        </w:trPr>
        <w:tc>
          <w:tcPr>
            <w:tcW w:w="3119" w:type="dxa"/>
          </w:tcPr>
          <w:p w14:paraId="2A80C44E" w14:textId="13831514" w:rsidR="009A7891" w:rsidRPr="003D2537" w:rsidRDefault="009A7891" w:rsidP="009A7891">
            <w:pPr>
              <w:pStyle w:val="BodyText"/>
              <w:ind w:left="-74"/>
              <w:jc w:val="left"/>
              <w:rPr>
                <w:rFonts w:ascii="Calibri" w:hAnsi="Calibri" w:cs="Times New Roman"/>
                <w:sz w:val="20"/>
                <w:szCs w:val="20"/>
              </w:rPr>
            </w:pPr>
            <w:r w:rsidRPr="003D2537">
              <w:rPr>
                <w:rFonts w:ascii="Calibri" w:hAnsi="Calibri" w:cs="Times New Roman"/>
                <w:sz w:val="20"/>
                <w:szCs w:val="20"/>
              </w:rPr>
              <w:t xml:space="preserve">VAT refund (Note </w:t>
            </w:r>
            <w:r w:rsidR="009D7F29">
              <w:rPr>
                <w:rFonts w:ascii="Calibri" w:hAnsi="Calibri" w:cs="Times New Roman"/>
                <w:sz w:val="20"/>
                <w:szCs w:val="20"/>
              </w:rPr>
              <w:t>6</w:t>
            </w:r>
            <w:r w:rsidRPr="003D2537">
              <w:rPr>
                <w:rFonts w:ascii="Calibri" w:hAnsi="Calibri" w:cs="Times New Roman"/>
                <w:sz w:val="20"/>
                <w:szCs w:val="20"/>
              </w:rPr>
              <w:t>)</w:t>
            </w:r>
          </w:p>
        </w:tc>
        <w:tc>
          <w:tcPr>
            <w:tcW w:w="841" w:type="dxa"/>
            <w:tcBorders>
              <w:bottom w:val="single" w:sz="4" w:space="0" w:color="auto"/>
            </w:tcBorders>
            <w:vAlign w:val="bottom"/>
          </w:tcPr>
          <w:p w14:paraId="28F79E1B" w14:textId="387BF168" w:rsidR="009A7891" w:rsidRPr="003D2537" w:rsidRDefault="000B7651" w:rsidP="009A7891">
            <w:pPr>
              <w:pStyle w:val="BodyText"/>
              <w:ind w:left="-74"/>
              <w:jc w:val="right"/>
              <w:rPr>
                <w:rFonts w:ascii="Calibri" w:hAnsi="Calibri" w:cs="Times New Roman"/>
                <w:b/>
                <w:sz w:val="20"/>
                <w:szCs w:val="20"/>
              </w:rPr>
            </w:pPr>
            <w:r w:rsidRPr="003D2537">
              <w:rPr>
                <w:rFonts w:ascii="Calibri" w:hAnsi="Calibri" w:cs="Times New Roman"/>
                <w:b/>
                <w:sz w:val="20"/>
                <w:szCs w:val="20"/>
              </w:rPr>
              <w:t>11.</w:t>
            </w:r>
            <w:r w:rsidR="003D2537">
              <w:rPr>
                <w:rFonts w:ascii="Calibri" w:hAnsi="Calibri" w:cs="Times New Roman"/>
                <w:b/>
                <w:sz w:val="20"/>
                <w:szCs w:val="20"/>
              </w:rPr>
              <w:t>2</w:t>
            </w:r>
          </w:p>
        </w:tc>
        <w:tc>
          <w:tcPr>
            <w:tcW w:w="1144" w:type="dxa"/>
            <w:tcBorders>
              <w:bottom w:val="single" w:sz="4" w:space="0" w:color="auto"/>
            </w:tcBorders>
            <w:shd w:val="clear" w:color="auto" w:fill="auto"/>
            <w:vAlign w:val="bottom"/>
          </w:tcPr>
          <w:p w14:paraId="3E794D5F" w14:textId="258D6671" w:rsidR="009A7891" w:rsidRPr="008D03F3" w:rsidRDefault="000B7651" w:rsidP="009A7891">
            <w:pPr>
              <w:pStyle w:val="BodyText"/>
              <w:ind w:left="-74"/>
              <w:jc w:val="right"/>
              <w:rPr>
                <w:rFonts w:ascii="Calibri" w:hAnsi="Calibri" w:cs="Times New Roman"/>
                <w:b/>
                <w:sz w:val="20"/>
                <w:szCs w:val="20"/>
              </w:rPr>
            </w:pPr>
            <w:r w:rsidRPr="008D03F3">
              <w:rPr>
                <w:rFonts w:ascii="Calibri" w:hAnsi="Calibri" w:cs="Times New Roman"/>
                <w:b/>
                <w:sz w:val="20"/>
                <w:szCs w:val="20"/>
              </w:rPr>
              <w:t>-</w:t>
            </w:r>
          </w:p>
        </w:tc>
        <w:tc>
          <w:tcPr>
            <w:tcW w:w="1275" w:type="dxa"/>
            <w:tcBorders>
              <w:bottom w:val="single" w:sz="4" w:space="0" w:color="auto"/>
            </w:tcBorders>
            <w:shd w:val="clear" w:color="auto" w:fill="auto"/>
            <w:vAlign w:val="bottom"/>
          </w:tcPr>
          <w:p w14:paraId="4E9A0E00" w14:textId="3C9FC85B" w:rsidR="009A7891" w:rsidRPr="00B845F4" w:rsidRDefault="000B7651" w:rsidP="009A7891">
            <w:pPr>
              <w:pStyle w:val="BodyText"/>
              <w:ind w:left="-74"/>
              <w:jc w:val="right"/>
              <w:rPr>
                <w:rFonts w:ascii="Calibri" w:hAnsi="Calibri" w:cs="Times New Roman"/>
                <w:b/>
                <w:sz w:val="20"/>
                <w:szCs w:val="20"/>
              </w:rPr>
            </w:pPr>
            <w:r w:rsidRPr="00C61E51">
              <w:rPr>
                <w:rFonts w:ascii="Calibri" w:hAnsi="Calibri" w:cs="Times New Roman"/>
                <w:b/>
                <w:sz w:val="20"/>
                <w:szCs w:val="20"/>
              </w:rPr>
              <w:t>-</w:t>
            </w:r>
          </w:p>
        </w:tc>
        <w:tc>
          <w:tcPr>
            <w:tcW w:w="1084" w:type="dxa"/>
            <w:tcBorders>
              <w:bottom w:val="single" w:sz="4" w:space="0" w:color="auto"/>
            </w:tcBorders>
            <w:shd w:val="clear" w:color="auto" w:fill="auto"/>
            <w:vAlign w:val="bottom"/>
          </w:tcPr>
          <w:p w14:paraId="071803B3" w14:textId="58D61397" w:rsidR="009A7891" w:rsidRPr="00B845F4" w:rsidRDefault="000B7651" w:rsidP="009A7891">
            <w:pPr>
              <w:pStyle w:val="BodyText"/>
              <w:ind w:left="-74"/>
              <w:jc w:val="right"/>
              <w:rPr>
                <w:rFonts w:ascii="Calibri" w:hAnsi="Calibri" w:cs="Times New Roman"/>
                <w:b/>
                <w:sz w:val="20"/>
                <w:szCs w:val="20"/>
              </w:rPr>
            </w:pPr>
            <w:r w:rsidRPr="00B845F4">
              <w:rPr>
                <w:rFonts w:ascii="Calibri" w:hAnsi="Calibri" w:cs="Times New Roman"/>
                <w:b/>
                <w:sz w:val="20"/>
                <w:szCs w:val="20"/>
              </w:rPr>
              <w:t>-</w:t>
            </w:r>
          </w:p>
        </w:tc>
        <w:tc>
          <w:tcPr>
            <w:tcW w:w="850" w:type="dxa"/>
            <w:tcBorders>
              <w:bottom w:val="single" w:sz="4" w:space="0" w:color="auto"/>
            </w:tcBorders>
            <w:vAlign w:val="bottom"/>
          </w:tcPr>
          <w:p w14:paraId="3F529A82" w14:textId="27BA5B1A" w:rsidR="009A7891" w:rsidRPr="00B845F4" w:rsidRDefault="000B7651" w:rsidP="009A7891">
            <w:pPr>
              <w:pStyle w:val="BodyText"/>
              <w:ind w:left="-74"/>
              <w:jc w:val="right"/>
              <w:rPr>
                <w:rFonts w:ascii="Calibri" w:hAnsi="Calibri" w:cs="Times New Roman"/>
                <w:b/>
                <w:sz w:val="20"/>
                <w:szCs w:val="20"/>
              </w:rPr>
            </w:pPr>
            <w:r w:rsidRPr="00B845F4">
              <w:rPr>
                <w:rFonts w:ascii="Calibri" w:hAnsi="Calibri" w:cs="Times New Roman"/>
                <w:b/>
                <w:sz w:val="20"/>
                <w:szCs w:val="20"/>
              </w:rPr>
              <w:t>-</w:t>
            </w:r>
          </w:p>
        </w:tc>
        <w:tc>
          <w:tcPr>
            <w:tcW w:w="1110" w:type="dxa"/>
            <w:tcBorders>
              <w:bottom w:val="single" w:sz="4" w:space="0" w:color="auto"/>
            </w:tcBorders>
            <w:shd w:val="clear" w:color="auto" w:fill="auto"/>
            <w:vAlign w:val="bottom"/>
          </w:tcPr>
          <w:p w14:paraId="5EFE34B5" w14:textId="3345C6B8" w:rsidR="009A7891" w:rsidRPr="00B845F4" w:rsidRDefault="000B7651" w:rsidP="009A7891">
            <w:pPr>
              <w:pStyle w:val="BodyText"/>
              <w:ind w:left="-74"/>
              <w:jc w:val="right"/>
              <w:rPr>
                <w:rFonts w:ascii="Calibri" w:hAnsi="Calibri" w:cs="Times New Roman"/>
                <w:b/>
                <w:sz w:val="20"/>
                <w:szCs w:val="20"/>
              </w:rPr>
            </w:pPr>
            <w:r w:rsidRPr="00B845F4">
              <w:rPr>
                <w:rFonts w:ascii="Calibri" w:hAnsi="Calibri" w:cs="Times New Roman"/>
                <w:b/>
                <w:sz w:val="20"/>
                <w:szCs w:val="20"/>
              </w:rPr>
              <w:t>-</w:t>
            </w:r>
          </w:p>
        </w:tc>
        <w:tc>
          <w:tcPr>
            <w:tcW w:w="1110" w:type="dxa"/>
            <w:tcBorders>
              <w:bottom w:val="single" w:sz="4" w:space="0" w:color="auto"/>
            </w:tcBorders>
            <w:shd w:val="clear" w:color="auto" w:fill="auto"/>
            <w:vAlign w:val="bottom"/>
          </w:tcPr>
          <w:p w14:paraId="5938E888" w14:textId="05E8E2A0" w:rsidR="009A7891" w:rsidRPr="003D2537" w:rsidRDefault="000B7651" w:rsidP="009A7891">
            <w:pPr>
              <w:pStyle w:val="BodyText"/>
              <w:ind w:left="-74"/>
              <w:jc w:val="right"/>
              <w:rPr>
                <w:rFonts w:ascii="Calibri" w:hAnsi="Calibri" w:cs="Times New Roman"/>
                <w:b/>
                <w:sz w:val="20"/>
                <w:szCs w:val="20"/>
              </w:rPr>
            </w:pPr>
            <w:r w:rsidRPr="00B845F4">
              <w:rPr>
                <w:rFonts w:ascii="Calibri" w:hAnsi="Calibri" w:cs="Times New Roman"/>
                <w:b/>
                <w:sz w:val="20"/>
                <w:szCs w:val="20"/>
              </w:rPr>
              <w:t>11.</w:t>
            </w:r>
            <w:r w:rsidR="003D2537">
              <w:rPr>
                <w:rFonts w:ascii="Calibri" w:hAnsi="Calibri" w:cs="Times New Roman"/>
                <w:b/>
                <w:sz w:val="20"/>
                <w:szCs w:val="20"/>
              </w:rPr>
              <w:t>2</w:t>
            </w:r>
          </w:p>
        </w:tc>
      </w:tr>
      <w:tr w:rsidR="009A7891" w:rsidRPr="001C5950" w14:paraId="4FE5E600" w14:textId="77777777" w:rsidTr="008F4B95">
        <w:trPr>
          <w:trHeight w:val="148"/>
        </w:trPr>
        <w:tc>
          <w:tcPr>
            <w:tcW w:w="3119" w:type="dxa"/>
            <w:tcBorders>
              <w:top w:val="single" w:sz="4" w:space="0" w:color="auto"/>
            </w:tcBorders>
          </w:tcPr>
          <w:p w14:paraId="0FA42542" w14:textId="3A93130A" w:rsidR="009A7891" w:rsidRPr="008D03F3" w:rsidRDefault="009A7891" w:rsidP="009A7891">
            <w:pPr>
              <w:pStyle w:val="BodyText"/>
              <w:ind w:left="-74"/>
              <w:jc w:val="left"/>
              <w:rPr>
                <w:rFonts w:ascii="Calibri" w:hAnsi="Calibri" w:cs="Times New Roman"/>
                <w:sz w:val="20"/>
                <w:szCs w:val="20"/>
              </w:rPr>
            </w:pPr>
            <w:r w:rsidRPr="003D2537">
              <w:rPr>
                <w:rFonts w:ascii="Calibri" w:hAnsi="Calibri" w:cs="Times New Roman"/>
                <w:sz w:val="20"/>
                <w:szCs w:val="20"/>
              </w:rPr>
              <w:t>Reportable segment profit / (loss) after amortisation of acquisition related intangibles</w:t>
            </w:r>
            <w:r w:rsidR="00AB630F" w:rsidRPr="003D2537">
              <w:rPr>
                <w:rFonts w:ascii="Calibri" w:hAnsi="Calibri" w:cs="Times New Roman"/>
                <w:sz w:val="20"/>
                <w:szCs w:val="20"/>
              </w:rPr>
              <w:t xml:space="preserve">, </w:t>
            </w:r>
            <w:r w:rsidR="008148E0">
              <w:rPr>
                <w:rFonts w:ascii="Calibri" w:hAnsi="Calibri" w:cs="Times New Roman"/>
                <w:sz w:val="20"/>
                <w:szCs w:val="20"/>
              </w:rPr>
              <w:t>i</w:t>
            </w:r>
            <w:r w:rsidR="00AB630F" w:rsidRPr="003D2537">
              <w:rPr>
                <w:rFonts w:ascii="Calibri" w:hAnsi="Calibri" w:cs="Times New Roman"/>
                <w:sz w:val="20"/>
                <w:szCs w:val="20"/>
              </w:rPr>
              <w:t>mpairment</w:t>
            </w:r>
            <w:r w:rsidRPr="003D2537">
              <w:rPr>
                <w:rFonts w:ascii="Calibri" w:hAnsi="Calibri" w:cs="Times New Roman"/>
                <w:sz w:val="20"/>
                <w:szCs w:val="20"/>
              </w:rPr>
              <w:t xml:space="preserve"> and VAT refund</w:t>
            </w:r>
          </w:p>
        </w:tc>
        <w:tc>
          <w:tcPr>
            <w:tcW w:w="841" w:type="dxa"/>
            <w:tcBorders>
              <w:top w:val="single" w:sz="4" w:space="0" w:color="auto"/>
              <w:bottom w:val="single" w:sz="4" w:space="0" w:color="auto"/>
            </w:tcBorders>
            <w:shd w:val="clear" w:color="auto" w:fill="auto"/>
            <w:vAlign w:val="bottom"/>
          </w:tcPr>
          <w:p w14:paraId="27360D40" w14:textId="7610F40B" w:rsidR="009A7891" w:rsidRPr="003D2537" w:rsidRDefault="00A24315" w:rsidP="009A7891">
            <w:pPr>
              <w:pStyle w:val="BodyText"/>
              <w:jc w:val="right"/>
              <w:rPr>
                <w:rFonts w:ascii="Calibri" w:hAnsi="Calibri" w:cs="Times New Roman"/>
                <w:b/>
                <w:sz w:val="20"/>
                <w:szCs w:val="20"/>
              </w:rPr>
            </w:pPr>
            <w:r>
              <w:rPr>
                <w:rFonts w:ascii="Calibri" w:hAnsi="Calibri" w:cs="Times New Roman"/>
                <w:b/>
                <w:sz w:val="20"/>
                <w:szCs w:val="20"/>
              </w:rPr>
              <w:t>124.3</w:t>
            </w:r>
          </w:p>
        </w:tc>
        <w:tc>
          <w:tcPr>
            <w:tcW w:w="1144" w:type="dxa"/>
            <w:tcBorders>
              <w:top w:val="single" w:sz="4" w:space="0" w:color="auto"/>
              <w:bottom w:val="single" w:sz="4" w:space="0" w:color="auto"/>
            </w:tcBorders>
            <w:shd w:val="clear" w:color="auto" w:fill="auto"/>
            <w:vAlign w:val="bottom"/>
          </w:tcPr>
          <w:p w14:paraId="5FA71389" w14:textId="608F6C10" w:rsidR="009A7891" w:rsidRPr="003D2537" w:rsidRDefault="00E402D0" w:rsidP="009A7891">
            <w:pPr>
              <w:pStyle w:val="BodyText"/>
              <w:jc w:val="right"/>
              <w:rPr>
                <w:rFonts w:ascii="Calibri" w:hAnsi="Calibri" w:cs="Times New Roman"/>
                <w:b/>
                <w:sz w:val="20"/>
                <w:szCs w:val="20"/>
              </w:rPr>
            </w:pPr>
            <w:r>
              <w:rPr>
                <w:rFonts w:ascii="Calibri" w:hAnsi="Calibri" w:cs="Times New Roman"/>
                <w:b/>
                <w:sz w:val="20"/>
                <w:szCs w:val="20"/>
              </w:rPr>
              <w:t>38.9</w:t>
            </w:r>
          </w:p>
        </w:tc>
        <w:tc>
          <w:tcPr>
            <w:tcW w:w="1275" w:type="dxa"/>
            <w:tcBorders>
              <w:top w:val="single" w:sz="4" w:space="0" w:color="auto"/>
              <w:bottom w:val="single" w:sz="4" w:space="0" w:color="auto"/>
            </w:tcBorders>
            <w:shd w:val="clear" w:color="auto" w:fill="auto"/>
            <w:vAlign w:val="bottom"/>
          </w:tcPr>
          <w:p w14:paraId="27A54CF5" w14:textId="7B391DA3" w:rsidR="009A7891" w:rsidRPr="003D2537" w:rsidRDefault="00E402D0" w:rsidP="009A7891">
            <w:pPr>
              <w:pStyle w:val="BodyText"/>
              <w:jc w:val="right"/>
              <w:rPr>
                <w:rFonts w:ascii="Calibri" w:hAnsi="Calibri" w:cs="Times New Roman"/>
                <w:b/>
                <w:sz w:val="20"/>
                <w:szCs w:val="20"/>
              </w:rPr>
            </w:pPr>
            <w:r>
              <w:rPr>
                <w:rFonts w:ascii="Calibri" w:hAnsi="Calibri" w:cs="Times New Roman"/>
                <w:b/>
                <w:sz w:val="20"/>
                <w:szCs w:val="20"/>
              </w:rPr>
              <w:t>126.9</w:t>
            </w:r>
          </w:p>
        </w:tc>
        <w:tc>
          <w:tcPr>
            <w:tcW w:w="1084" w:type="dxa"/>
            <w:tcBorders>
              <w:top w:val="single" w:sz="4" w:space="0" w:color="auto"/>
              <w:bottom w:val="single" w:sz="4" w:space="0" w:color="auto"/>
            </w:tcBorders>
            <w:shd w:val="clear" w:color="auto" w:fill="auto"/>
            <w:vAlign w:val="bottom"/>
          </w:tcPr>
          <w:p w14:paraId="0B8612D9" w14:textId="5932F3DE" w:rsidR="009A7891" w:rsidRPr="003D2537" w:rsidRDefault="00E402D0" w:rsidP="009A7891">
            <w:pPr>
              <w:pStyle w:val="BodyText"/>
              <w:jc w:val="right"/>
              <w:rPr>
                <w:rFonts w:ascii="Calibri" w:hAnsi="Calibri" w:cs="Times New Roman"/>
                <w:b/>
                <w:sz w:val="20"/>
                <w:szCs w:val="20"/>
              </w:rPr>
            </w:pPr>
            <w:r>
              <w:rPr>
                <w:rFonts w:ascii="Calibri" w:hAnsi="Calibri" w:cs="Times New Roman"/>
                <w:b/>
                <w:sz w:val="20"/>
                <w:szCs w:val="20"/>
              </w:rPr>
              <w:t>258.0</w:t>
            </w:r>
          </w:p>
        </w:tc>
        <w:tc>
          <w:tcPr>
            <w:tcW w:w="850" w:type="dxa"/>
            <w:tcBorders>
              <w:top w:val="single" w:sz="4" w:space="0" w:color="auto"/>
              <w:bottom w:val="single" w:sz="4" w:space="0" w:color="auto"/>
            </w:tcBorders>
            <w:shd w:val="clear" w:color="auto" w:fill="auto"/>
            <w:vAlign w:val="bottom"/>
          </w:tcPr>
          <w:p w14:paraId="318DB905" w14:textId="4A42D579" w:rsidR="009A7891" w:rsidRPr="008D03F3" w:rsidRDefault="0068735A" w:rsidP="009A7891">
            <w:pPr>
              <w:pStyle w:val="BodyText"/>
              <w:jc w:val="right"/>
              <w:rPr>
                <w:rFonts w:ascii="Calibri" w:hAnsi="Calibri" w:cs="Times New Roman"/>
                <w:b/>
                <w:sz w:val="20"/>
                <w:szCs w:val="20"/>
              </w:rPr>
            </w:pPr>
            <w:r w:rsidRPr="008D03F3">
              <w:rPr>
                <w:rFonts w:ascii="Calibri" w:hAnsi="Calibri" w:cs="Times New Roman"/>
                <w:b/>
                <w:sz w:val="20"/>
                <w:szCs w:val="20"/>
              </w:rPr>
              <w:t>(</w:t>
            </w:r>
            <w:r w:rsidR="00A24315">
              <w:rPr>
                <w:rFonts w:ascii="Calibri" w:hAnsi="Calibri" w:cs="Times New Roman"/>
                <w:b/>
                <w:sz w:val="20"/>
                <w:szCs w:val="20"/>
              </w:rPr>
              <w:t>211.8</w:t>
            </w:r>
            <w:r w:rsidRPr="008D03F3">
              <w:rPr>
                <w:rFonts w:ascii="Calibri" w:hAnsi="Calibri" w:cs="Times New Roman"/>
                <w:b/>
                <w:sz w:val="20"/>
                <w:szCs w:val="20"/>
              </w:rPr>
              <w:t>)</w:t>
            </w:r>
          </w:p>
        </w:tc>
        <w:tc>
          <w:tcPr>
            <w:tcW w:w="1110" w:type="dxa"/>
            <w:tcBorders>
              <w:top w:val="single" w:sz="4" w:space="0" w:color="auto"/>
              <w:bottom w:val="single" w:sz="4" w:space="0" w:color="auto"/>
            </w:tcBorders>
            <w:shd w:val="clear" w:color="auto" w:fill="auto"/>
            <w:vAlign w:val="bottom"/>
          </w:tcPr>
          <w:p w14:paraId="24FFB269" w14:textId="008A9878" w:rsidR="009A7891" w:rsidRPr="003D2537" w:rsidRDefault="0068735A" w:rsidP="009A7891">
            <w:pPr>
              <w:pStyle w:val="BodyText"/>
              <w:jc w:val="right"/>
              <w:rPr>
                <w:rFonts w:ascii="Calibri" w:hAnsi="Calibri" w:cs="Times New Roman"/>
                <w:b/>
                <w:sz w:val="20"/>
                <w:szCs w:val="20"/>
              </w:rPr>
            </w:pPr>
            <w:r w:rsidRPr="00C61E51">
              <w:rPr>
                <w:rFonts w:ascii="Calibri" w:hAnsi="Calibri" w:cs="Times New Roman"/>
                <w:b/>
                <w:sz w:val="20"/>
                <w:szCs w:val="20"/>
              </w:rPr>
              <w:t>(</w:t>
            </w:r>
            <w:r w:rsidR="003D2537">
              <w:rPr>
                <w:rFonts w:ascii="Calibri" w:hAnsi="Calibri" w:cs="Times New Roman"/>
                <w:b/>
                <w:sz w:val="20"/>
                <w:szCs w:val="20"/>
              </w:rPr>
              <w:t>104.0</w:t>
            </w:r>
            <w:r w:rsidRPr="003D2537">
              <w:rPr>
                <w:rFonts w:ascii="Calibri" w:hAnsi="Calibri" w:cs="Times New Roman"/>
                <w:b/>
                <w:sz w:val="20"/>
                <w:szCs w:val="20"/>
              </w:rPr>
              <w:t>)</w:t>
            </w:r>
          </w:p>
        </w:tc>
        <w:tc>
          <w:tcPr>
            <w:tcW w:w="1110" w:type="dxa"/>
            <w:tcBorders>
              <w:top w:val="single" w:sz="4" w:space="0" w:color="auto"/>
            </w:tcBorders>
            <w:shd w:val="clear" w:color="auto" w:fill="auto"/>
            <w:vAlign w:val="bottom"/>
          </w:tcPr>
          <w:p w14:paraId="006C2577" w14:textId="6007E7AB" w:rsidR="009A7891" w:rsidRPr="003D2537" w:rsidRDefault="003D2537" w:rsidP="009A7891">
            <w:pPr>
              <w:pStyle w:val="BodyText"/>
              <w:jc w:val="right"/>
              <w:rPr>
                <w:rFonts w:ascii="Calibri" w:hAnsi="Calibri" w:cs="Times New Roman"/>
                <w:b/>
                <w:sz w:val="20"/>
                <w:szCs w:val="20"/>
              </w:rPr>
            </w:pPr>
            <w:r>
              <w:rPr>
                <w:rFonts w:ascii="Calibri" w:hAnsi="Calibri" w:cs="Times New Roman"/>
                <w:b/>
                <w:sz w:val="20"/>
                <w:szCs w:val="20"/>
              </w:rPr>
              <w:t>232.3</w:t>
            </w:r>
          </w:p>
        </w:tc>
      </w:tr>
      <w:tr w:rsidR="00F43ABA" w:rsidRPr="001C5950" w14:paraId="1963D9A1" w14:textId="77777777" w:rsidTr="008F4B95">
        <w:trPr>
          <w:trHeight w:val="148"/>
        </w:trPr>
        <w:tc>
          <w:tcPr>
            <w:tcW w:w="3119" w:type="dxa"/>
            <w:tcBorders>
              <w:top w:val="single" w:sz="4" w:space="0" w:color="auto"/>
            </w:tcBorders>
          </w:tcPr>
          <w:p w14:paraId="41B56871" w14:textId="0F9B6879" w:rsidR="00F43ABA" w:rsidRPr="009E1EF1" w:rsidRDefault="00DF2650" w:rsidP="00F43ABA">
            <w:pPr>
              <w:pStyle w:val="BodyText"/>
              <w:ind w:left="-74"/>
              <w:jc w:val="left"/>
              <w:rPr>
                <w:rFonts w:ascii="Calibri" w:hAnsi="Calibri" w:cs="Times New Roman"/>
                <w:sz w:val="20"/>
                <w:szCs w:val="20"/>
              </w:rPr>
            </w:pPr>
            <w:r>
              <w:rPr>
                <w:rFonts w:ascii="Calibri" w:hAnsi="Calibri" w:cs="Times New Roman"/>
                <w:sz w:val="20"/>
                <w:szCs w:val="20"/>
              </w:rPr>
              <w:t>Acquis</w:t>
            </w:r>
            <w:r w:rsidR="00AB630F">
              <w:rPr>
                <w:rFonts w:ascii="Calibri" w:hAnsi="Calibri" w:cs="Times New Roman"/>
                <w:sz w:val="20"/>
                <w:szCs w:val="20"/>
              </w:rPr>
              <w:t>i</w:t>
            </w:r>
            <w:r>
              <w:rPr>
                <w:rFonts w:ascii="Calibri" w:hAnsi="Calibri" w:cs="Times New Roman"/>
                <w:sz w:val="20"/>
                <w:szCs w:val="20"/>
              </w:rPr>
              <w:t>tion</w:t>
            </w:r>
            <w:r w:rsidR="00F43ABA" w:rsidRPr="009E1EF1">
              <w:rPr>
                <w:rFonts w:ascii="Calibri" w:hAnsi="Calibri" w:cs="Times New Roman"/>
                <w:sz w:val="20"/>
                <w:szCs w:val="20"/>
              </w:rPr>
              <w:t xml:space="preserve"> fees </w:t>
            </w:r>
            <w:r w:rsidR="00334401">
              <w:rPr>
                <w:rFonts w:ascii="Calibri" w:hAnsi="Calibri" w:cs="Times New Roman"/>
                <w:sz w:val="20"/>
                <w:szCs w:val="20"/>
              </w:rPr>
              <w:t>&amp;</w:t>
            </w:r>
            <w:r w:rsidR="00F43ABA" w:rsidRPr="009E1EF1">
              <w:rPr>
                <w:rFonts w:ascii="Calibri" w:hAnsi="Calibri" w:cs="Times New Roman"/>
                <w:sz w:val="20"/>
                <w:szCs w:val="20"/>
              </w:rPr>
              <w:t xml:space="preserve"> associated costs</w:t>
            </w:r>
            <w:r w:rsidR="00FA1D5D" w:rsidRPr="0026329F">
              <w:rPr>
                <w:rFonts w:ascii="Calibri" w:hAnsi="Calibri" w:cs="Times New Roman"/>
                <w:sz w:val="20"/>
                <w:szCs w:val="20"/>
                <w:vertAlign w:val="superscript"/>
              </w:rPr>
              <w:t>2</w:t>
            </w:r>
          </w:p>
        </w:tc>
        <w:tc>
          <w:tcPr>
            <w:tcW w:w="841" w:type="dxa"/>
            <w:tcBorders>
              <w:top w:val="single" w:sz="4" w:space="0" w:color="auto"/>
            </w:tcBorders>
            <w:shd w:val="clear" w:color="auto" w:fill="auto"/>
            <w:vAlign w:val="bottom"/>
          </w:tcPr>
          <w:p w14:paraId="67747F34" w14:textId="77777777" w:rsidR="00F43ABA" w:rsidRPr="009E1EF1" w:rsidRDefault="00F43ABA" w:rsidP="00F43ABA">
            <w:pPr>
              <w:pStyle w:val="BodyText"/>
              <w:jc w:val="right"/>
              <w:rPr>
                <w:rFonts w:ascii="Calibri" w:hAnsi="Calibri" w:cs="Times New Roman"/>
                <w:b/>
                <w:sz w:val="20"/>
                <w:szCs w:val="20"/>
              </w:rPr>
            </w:pPr>
          </w:p>
        </w:tc>
        <w:tc>
          <w:tcPr>
            <w:tcW w:w="1144" w:type="dxa"/>
            <w:tcBorders>
              <w:top w:val="single" w:sz="4" w:space="0" w:color="auto"/>
            </w:tcBorders>
            <w:shd w:val="clear" w:color="auto" w:fill="auto"/>
            <w:vAlign w:val="bottom"/>
          </w:tcPr>
          <w:p w14:paraId="7B40EB04" w14:textId="77777777" w:rsidR="00F43ABA" w:rsidRPr="009E1EF1" w:rsidRDefault="00F43ABA" w:rsidP="00F43ABA">
            <w:pPr>
              <w:pStyle w:val="BodyText"/>
              <w:jc w:val="right"/>
              <w:rPr>
                <w:rFonts w:ascii="Calibri" w:hAnsi="Calibri" w:cs="Times New Roman"/>
                <w:b/>
                <w:sz w:val="20"/>
                <w:szCs w:val="20"/>
              </w:rPr>
            </w:pPr>
          </w:p>
        </w:tc>
        <w:tc>
          <w:tcPr>
            <w:tcW w:w="1275" w:type="dxa"/>
            <w:tcBorders>
              <w:top w:val="single" w:sz="4" w:space="0" w:color="auto"/>
            </w:tcBorders>
            <w:shd w:val="clear" w:color="auto" w:fill="auto"/>
            <w:vAlign w:val="bottom"/>
          </w:tcPr>
          <w:p w14:paraId="048505B2" w14:textId="77777777" w:rsidR="00F43ABA" w:rsidRPr="009E1EF1" w:rsidRDefault="00F43ABA" w:rsidP="00F43ABA">
            <w:pPr>
              <w:pStyle w:val="BodyText"/>
              <w:jc w:val="right"/>
              <w:rPr>
                <w:rFonts w:ascii="Calibri" w:hAnsi="Calibri" w:cs="Times New Roman"/>
                <w:b/>
                <w:sz w:val="20"/>
                <w:szCs w:val="20"/>
              </w:rPr>
            </w:pPr>
          </w:p>
        </w:tc>
        <w:tc>
          <w:tcPr>
            <w:tcW w:w="1084" w:type="dxa"/>
            <w:tcBorders>
              <w:top w:val="single" w:sz="4" w:space="0" w:color="auto"/>
            </w:tcBorders>
            <w:shd w:val="clear" w:color="auto" w:fill="auto"/>
            <w:vAlign w:val="bottom"/>
          </w:tcPr>
          <w:p w14:paraId="7E384046" w14:textId="77777777" w:rsidR="00F43ABA" w:rsidRPr="009E1EF1" w:rsidRDefault="00F43ABA" w:rsidP="00F43ABA">
            <w:pPr>
              <w:pStyle w:val="BodyText"/>
              <w:jc w:val="right"/>
              <w:rPr>
                <w:rFonts w:ascii="Calibri" w:hAnsi="Calibri" w:cs="Times New Roman"/>
                <w:b/>
                <w:sz w:val="20"/>
                <w:szCs w:val="20"/>
              </w:rPr>
            </w:pPr>
          </w:p>
        </w:tc>
        <w:tc>
          <w:tcPr>
            <w:tcW w:w="850" w:type="dxa"/>
            <w:tcBorders>
              <w:top w:val="single" w:sz="4" w:space="0" w:color="auto"/>
            </w:tcBorders>
            <w:shd w:val="clear" w:color="auto" w:fill="auto"/>
            <w:vAlign w:val="bottom"/>
          </w:tcPr>
          <w:p w14:paraId="4F06A9A0" w14:textId="77777777" w:rsidR="00F43ABA" w:rsidRPr="009E1EF1" w:rsidRDefault="00F43ABA" w:rsidP="00F43ABA">
            <w:pPr>
              <w:pStyle w:val="BodyText"/>
              <w:jc w:val="right"/>
              <w:rPr>
                <w:rFonts w:ascii="Calibri" w:hAnsi="Calibri" w:cs="Times New Roman"/>
                <w:b/>
                <w:sz w:val="20"/>
                <w:szCs w:val="20"/>
              </w:rPr>
            </w:pPr>
          </w:p>
        </w:tc>
        <w:tc>
          <w:tcPr>
            <w:tcW w:w="1110" w:type="dxa"/>
            <w:tcBorders>
              <w:top w:val="single" w:sz="4" w:space="0" w:color="auto"/>
            </w:tcBorders>
            <w:shd w:val="clear" w:color="auto" w:fill="auto"/>
            <w:vAlign w:val="bottom"/>
          </w:tcPr>
          <w:p w14:paraId="4DA6440E" w14:textId="77777777" w:rsidR="00F43ABA" w:rsidRPr="009E1EF1" w:rsidRDefault="00F43ABA" w:rsidP="00F43ABA">
            <w:pPr>
              <w:pStyle w:val="BodyText"/>
              <w:jc w:val="right"/>
              <w:rPr>
                <w:rFonts w:ascii="Calibri" w:hAnsi="Calibri" w:cs="Times New Roman"/>
                <w:b/>
                <w:sz w:val="20"/>
                <w:szCs w:val="20"/>
              </w:rPr>
            </w:pPr>
          </w:p>
        </w:tc>
        <w:tc>
          <w:tcPr>
            <w:tcW w:w="1110" w:type="dxa"/>
          </w:tcPr>
          <w:p w14:paraId="7E8D9A42" w14:textId="20509F41" w:rsidR="00F43ABA" w:rsidRPr="009E1EF1" w:rsidRDefault="00F43ABA" w:rsidP="00F43ABA">
            <w:pPr>
              <w:pStyle w:val="BodyText"/>
              <w:jc w:val="right"/>
              <w:rPr>
                <w:rFonts w:ascii="Calibri" w:hAnsi="Calibri" w:cs="Times New Roman"/>
                <w:b/>
                <w:sz w:val="20"/>
                <w:szCs w:val="20"/>
              </w:rPr>
            </w:pPr>
            <w:r w:rsidRPr="009E1EF1">
              <w:rPr>
                <w:rFonts w:ascii="Calibri" w:hAnsi="Calibri" w:cs="Times New Roman"/>
                <w:b/>
                <w:bCs/>
                <w:sz w:val="20"/>
                <w:szCs w:val="20"/>
              </w:rPr>
              <w:t>(</w:t>
            </w:r>
            <w:r w:rsidR="00334401">
              <w:rPr>
                <w:rFonts w:ascii="Calibri" w:hAnsi="Calibri" w:cs="Times New Roman"/>
                <w:b/>
                <w:bCs/>
                <w:sz w:val="20"/>
                <w:szCs w:val="20"/>
              </w:rPr>
              <w:t>32</w:t>
            </w:r>
            <w:r w:rsidRPr="009E1EF1">
              <w:rPr>
                <w:rFonts w:ascii="Calibri" w:hAnsi="Calibri" w:cs="Times New Roman"/>
                <w:b/>
                <w:bCs/>
                <w:sz w:val="20"/>
                <w:szCs w:val="20"/>
              </w:rPr>
              <w:t>.</w:t>
            </w:r>
            <w:r w:rsidR="00334401">
              <w:rPr>
                <w:rFonts w:ascii="Calibri" w:hAnsi="Calibri" w:cs="Times New Roman"/>
                <w:b/>
                <w:bCs/>
                <w:sz w:val="20"/>
                <w:szCs w:val="20"/>
              </w:rPr>
              <w:t>7</w:t>
            </w:r>
            <w:r w:rsidRPr="009E1EF1">
              <w:rPr>
                <w:rFonts w:ascii="Calibri" w:hAnsi="Calibri" w:cs="Times New Roman"/>
                <w:b/>
                <w:bCs/>
                <w:sz w:val="20"/>
                <w:szCs w:val="20"/>
              </w:rPr>
              <w:t>)</w:t>
            </w:r>
          </w:p>
        </w:tc>
      </w:tr>
      <w:tr w:rsidR="00F43ABA" w:rsidRPr="001C5950" w14:paraId="300B899A" w14:textId="77777777" w:rsidTr="0026329F">
        <w:trPr>
          <w:trHeight w:val="148"/>
        </w:trPr>
        <w:tc>
          <w:tcPr>
            <w:tcW w:w="3119" w:type="dxa"/>
            <w:tcBorders>
              <w:bottom w:val="single" w:sz="4" w:space="0" w:color="auto"/>
            </w:tcBorders>
          </w:tcPr>
          <w:p w14:paraId="26A0AE83" w14:textId="4892C2DB" w:rsidR="00F43ABA" w:rsidRPr="009E1EF1" w:rsidDel="00461EF4" w:rsidRDefault="00F43ABA" w:rsidP="00F43ABA">
            <w:pPr>
              <w:pStyle w:val="BodyText"/>
              <w:ind w:left="-74"/>
              <w:jc w:val="left"/>
              <w:rPr>
                <w:rFonts w:ascii="Calibri" w:hAnsi="Calibri" w:cs="Times New Roman"/>
                <w:sz w:val="20"/>
                <w:szCs w:val="20"/>
              </w:rPr>
            </w:pPr>
            <w:r w:rsidRPr="009E1EF1">
              <w:rPr>
                <w:rFonts w:ascii="Calibri" w:hAnsi="Calibri" w:cs="Times New Roman"/>
                <w:sz w:val="20"/>
                <w:szCs w:val="20"/>
              </w:rPr>
              <w:t xml:space="preserve">Restructuring and </w:t>
            </w:r>
            <w:r w:rsidR="00764679">
              <w:rPr>
                <w:rFonts w:ascii="Calibri" w:hAnsi="Calibri" w:cs="Times New Roman"/>
                <w:sz w:val="20"/>
                <w:szCs w:val="20"/>
              </w:rPr>
              <w:t>i</w:t>
            </w:r>
            <w:r w:rsidRPr="009E1EF1">
              <w:rPr>
                <w:rFonts w:ascii="Calibri" w:hAnsi="Calibri" w:cs="Times New Roman"/>
                <w:sz w:val="20"/>
                <w:szCs w:val="20"/>
              </w:rPr>
              <w:t>ntegration costs</w:t>
            </w:r>
            <w:r w:rsidR="00FA1D5D" w:rsidRPr="0026329F">
              <w:rPr>
                <w:rFonts w:ascii="Calibri" w:hAnsi="Calibri" w:cs="Times New Roman"/>
                <w:sz w:val="20"/>
                <w:szCs w:val="20"/>
                <w:vertAlign w:val="superscript"/>
              </w:rPr>
              <w:t>2</w:t>
            </w:r>
          </w:p>
        </w:tc>
        <w:tc>
          <w:tcPr>
            <w:tcW w:w="841" w:type="dxa"/>
            <w:tcBorders>
              <w:bottom w:val="single" w:sz="4" w:space="0" w:color="auto"/>
            </w:tcBorders>
            <w:shd w:val="clear" w:color="auto" w:fill="auto"/>
            <w:vAlign w:val="bottom"/>
          </w:tcPr>
          <w:p w14:paraId="7D5393D4" w14:textId="77777777" w:rsidR="00F43ABA" w:rsidRPr="009E1EF1" w:rsidRDefault="00F43ABA" w:rsidP="00F43ABA">
            <w:pPr>
              <w:pStyle w:val="BodyText"/>
              <w:jc w:val="right"/>
              <w:rPr>
                <w:rFonts w:ascii="Calibri" w:hAnsi="Calibri" w:cs="Times New Roman"/>
                <w:b/>
                <w:sz w:val="20"/>
                <w:szCs w:val="20"/>
              </w:rPr>
            </w:pPr>
          </w:p>
        </w:tc>
        <w:tc>
          <w:tcPr>
            <w:tcW w:w="1144" w:type="dxa"/>
            <w:tcBorders>
              <w:bottom w:val="single" w:sz="4" w:space="0" w:color="auto"/>
            </w:tcBorders>
            <w:shd w:val="clear" w:color="auto" w:fill="auto"/>
            <w:vAlign w:val="bottom"/>
          </w:tcPr>
          <w:p w14:paraId="0A5B2DB8" w14:textId="77777777" w:rsidR="00F43ABA" w:rsidRPr="009E1EF1" w:rsidRDefault="00F43ABA" w:rsidP="00F43ABA">
            <w:pPr>
              <w:pStyle w:val="BodyText"/>
              <w:jc w:val="right"/>
              <w:rPr>
                <w:rFonts w:ascii="Calibri" w:hAnsi="Calibri" w:cs="Times New Roman"/>
                <w:b/>
                <w:sz w:val="20"/>
                <w:szCs w:val="20"/>
              </w:rPr>
            </w:pPr>
          </w:p>
        </w:tc>
        <w:tc>
          <w:tcPr>
            <w:tcW w:w="1275" w:type="dxa"/>
            <w:tcBorders>
              <w:bottom w:val="single" w:sz="4" w:space="0" w:color="auto"/>
            </w:tcBorders>
            <w:shd w:val="clear" w:color="auto" w:fill="auto"/>
            <w:vAlign w:val="bottom"/>
          </w:tcPr>
          <w:p w14:paraId="66F5AF80" w14:textId="77777777" w:rsidR="00F43ABA" w:rsidRPr="009E1EF1" w:rsidRDefault="00F43ABA" w:rsidP="00F43ABA">
            <w:pPr>
              <w:pStyle w:val="BodyText"/>
              <w:jc w:val="right"/>
              <w:rPr>
                <w:rFonts w:ascii="Calibri" w:hAnsi="Calibri" w:cs="Times New Roman"/>
                <w:b/>
                <w:sz w:val="20"/>
                <w:szCs w:val="20"/>
              </w:rPr>
            </w:pPr>
          </w:p>
        </w:tc>
        <w:tc>
          <w:tcPr>
            <w:tcW w:w="1084" w:type="dxa"/>
            <w:tcBorders>
              <w:bottom w:val="single" w:sz="4" w:space="0" w:color="auto"/>
            </w:tcBorders>
            <w:shd w:val="clear" w:color="auto" w:fill="auto"/>
            <w:vAlign w:val="bottom"/>
          </w:tcPr>
          <w:p w14:paraId="7A5AC286" w14:textId="77777777" w:rsidR="00F43ABA" w:rsidRPr="009E1EF1" w:rsidRDefault="00F43ABA" w:rsidP="00F43ABA">
            <w:pPr>
              <w:pStyle w:val="BodyText"/>
              <w:jc w:val="right"/>
              <w:rPr>
                <w:rFonts w:ascii="Calibri" w:hAnsi="Calibri" w:cs="Times New Roman"/>
                <w:b/>
                <w:sz w:val="20"/>
                <w:szCs w:val="20"/>
              </w:rPr>
            </w:pPr>
          </w:p>
        </w:tc>
        <w:tc>
          <w:tcPr>
            <w:tcW w:w="850" w:type="dxa"/>
            <w:tcBorders>
              <w:bottom w:val="single" w:sz="4" w:space="0" w:color="auto"/>
            </w:tcBorders>
            <w:shd w:val="clear" w:color="auto" w:fill="auto"/>
            <w:vAlign w:val="bottom"/>
          </w:tcPr>
          <w:p w14:paraId="06E586A5" w14:textId="77777777" w:rsidR="00F43ABA" w:rsidRPr="009E1EF1" w:rsidRDefault="00F43ABA" w:rsidP="00F43ABA">
            <w:pPr>
              <w:pStyle w:val="BodyText"/>
              <w:jc w:val="right"/>
              <w:rPr>
                <w:rFonts w:ascii="Calibri" w:hAnsi="Calibri" w:cs="Times New Roman"/>
                <w:b/>
                <w:sz w:val="20"/>
                <w:szCs w:val="20"/>
              </w:rPr>
            </w:pPr>
          </w:p>
        </w:tc>
        <w:tc>
          <w:tcPr>
            <w:tcW w:w="1110" w:type="dxa"/>
            <w:tcBorders>
              <w:bottom w:val="single" w:sz="4" w:space="0" w:color="auto"/>
            </w:tcBorders>
            <w:shd w:val="clear" w:color="auto" w:fill="auto"/>
            <w:vAlign w:val="bottom"/>
          </w:tcPr>
          <w:p w14:paraId="2E6B1413" w14:textId="77777777" w:rsidR="00F43ABA" w:rsidRPr="009E1EF1" w:rsidRDefault="00F43ABA" w:rsidP="00F43ABA">
            <w:pPr>
              <w:pStyle w:val="BodyText"/>
              <w:jc w:val="right"/>
              <w:rPr>
                <w:rFonts w:ascii="Calibri" w:hAnsi="Calibri" w:cs="Times New Roman"/>
                <w:b/>
                <w:sz w:val="20"/>
                <w:szCs w:val="20"/>
              </w:rPr>
            </w:pPr>
          </w:p>
        </w:tc>
        <w:tc>
          <w:tcPr>
            <w:tcW w:w="1110" w:type="dxa"/>
          </w:tcPr>
          <w:p w14:paraId="5CEDF637" w14:textId="5A98191C" w:rsidR="00F43ABA" w:rsidRPr="009E1EF1" w:rsidRDefault="00F43ABA" w:rsidP="00F43ABA">
            <w:pPr>
              <w:pStyle w:val="BodyText"/>
              <w:jc w:val="right"/>
              <w:rPr>
                <w:rFonts w:ascii="Calibri" w:hAnsi="Calibri" w:cs="Times New Roman"/>
                <w:b/>
                <w:sz w:val="20"/>
                <w:szCs w:val="20"/>
              </w:rPr>
            </w:pPr>
            <w:r w:rsidRPr="009E1EF1">
              <w:rPr>
                <w:rFonts w:ascii="Calibri" w:hAnsi="Calibri" w:cs="Times New Roman"/>
                <w:b/>
                <w:bCs/>
                <w:sz w:val="20"/>
                <w:szCs w:val="20"/>
              </w:rPr>
              <w:t>(</w:t>
            </w:r>
            <w:r>
              <w:rPr>
                <w:rFonts w:asciiTheme="minorHAnsi" w:hAnsiTheme="minorHAnsi" w:cs="Times New Roman"/>
                <w:b/>
                <w:bCs/>
                <w:sz w:val="20"/>
                <w:szCs w:val="20"/>
              </w:rPr>
              <w:t>96.1</w:t>
            </w:r>
            <w:r w:rsidRPr="009E1EF1">
              <w:rPr>
                <w:rFonts w:ascii="Calibri" w:hAnsi="Calibri" w:cs="Times New Roman"/>
                <w:b/>
                <w:bCs/>
                <w:sz w:val="20"/>
                <w:szCs w:val="20"/>
              </w:rPr>
              <w:t>)</w:t>
            </w:r>
          </w:p>
        </w:tc>
      </w:tr>
      <w:tr w:rsidR="00F43ABA" w:rsidRPr="001C5950" w14:paraId="1BDC69BA" w14:textId="77777777" w:rsidTr="0026329F">
        <w:trPr>
          <w:trHeight w:val="148"/>
        </w:trPr>
        <w:tc>
          <w:tcPr>
            <w:tcW w:w="3119" w:type="dxa"/>
            <w:tcBorders>
              <w:top w:val="single" w:sz="4" w:space="0" w:color="auto"/>
              <w:bottom w:val="single" w:sz="4" w:space="0" w:color="auto"/>
            </w:tcBorders>
          </w:tcPr>
          <w:p w14:paraId="45AAA8D2" w14:textId="77777777" w:rsidR="00F43ABA" w:rsidRPr="009E1EF1" w:rsidRDefault="00F43ABA" w:rsidP="00F43ABA">
            <w:pPr>
              <w:pStyle w:val="BodyText"/>
              <w:ind w:left="-74"/>
              <w:jc w:val="left"/>
              <w:rPr>
                <w:rFonts w:ascii="Calibri" w:hAnsi="Calibri" w:cs="Times New Roman"/>
                <w:sz w:val="20"/>
                <w:szCs w:val="20"/>
              </w:rPr>
            </w:pPr>
            <w:r w:rsidRPr="009E1EF1">
              <w:rPr>
                <w:rFonts w:ascii="Calibri" w:hAnsi="Calibri" w:cs="Times New Roman"/>
                <w:sz w:val="20"/>
                <w:szCs w:val="20"/>
              </w:rPr>
              <w:t>Operating profit</w:t>
            </w:r>
          </w:p>
        </w:tc>
        <w:tc>
          <w:tcPr>
            <w:tcW w:w="841" w:type="dxa"/>
            <w:tcBorders>
              <w:top w:val="single" w:sz="4" w:space="0" w:color="auto"/>
              <w:bottom w:val="single" w:sz="4" w:space="0" w:color="auto"/>
            </w:tcBorders>
            <w:vAlign w:val="bottom"/>
          </w:tcPr>
          <w:p w14:paraId="3F1B4BE4" w14:textId="77777777" w:rsidR="00F43ABA" w:rsidRPr="009E1EF1" w:rsidRDefault="00F43ABA" w:rsidP="00F43ABA">
            <w:pPr>
              <w:pStyle w:val="BodyText"/>
              <w:jc w:val="right"/>
              <w:rPr>
                <w:rFonts w:ascii="Calibri" w:hAnsi="Calibri" w:cs="Times New Roman"/>
                <w:b/>
                <w:sz w:val="20"/>
                <w:szCs w:val="20"/>
              </w:rPr>
            </w:pPr>
          </w:p>
        </w:tc>
        <w:tc>
          <w:tcPr>
            <w:tcW w:w="1144" w:type="dxa"/>
            <w:tcBorders>
              <w:top w:val="single" w:sz="4" w:space="0" w:color="auto"/>
              <w:bottom w:val="single" w:sz="4" w:space="0" w:color="auto"/>
            </w:tcBorders>
            <w:shd w:val="clear" w:color="auto" w:fill="auto"/>
            <w:vAlign w:val="bottom"/>
          </w:tcPr>
          <w:p w14:paraId="153B4E3C" w14:textId="77777777" w:rsidR="00F43ABA" w:rsidRPr="009E1EF1" w:rsidRDefault="00F43ABA" w:rsidP="00F43ABA">
            <w:pPr>
              <w:pStyle w:val="BodyText"/>
              <w:jc w:val="right"/>
              <w:rPr>
                <w:rFonts w:ascii="Calibri" w:hAnsi="Calibri" w:cs="Times New Roman"/>
                <w:b/>
                <w:sz w:val="20"/>
                <w:szCs w:val="20"/>
              </w:rPr>
            </w:pPr>
          </w:p>
        </w:tc>
        <w:tc>
          <w:tcPr>
            <w:tcW w:w="1275" w:type="dxa"/>
            <w:tcBorders>
              <w:top w:val="single" w:sz="4" w:space="0" w:color="auto"/>
              <w:bottom w:val="single" w:sz="4" w:space="0" w:color="auto"/>
            </w:tcBorders>
            <w:shd w:val="clear" w:color="auto" w:fill="auto"/>
            <w:vAlign w:val="bottom"/>
          </w:tcPr>
          <w:p w14:paraId="1F35168F" w14:textId="77777777" w:rsidR="00F43ABA" w:rsidRPr="009E1EF1" w:rsidRDefault="00F43ABA" w:rsidP="00F43ABA">
            <w:pPr>
              <w:pStyle w:val="BodyText"/>
              <w:jc w:val="right"/>
              <w:rPr>
                <w:rFonts w:ascii="Calibri" w:hAnsi="Calibri" w:cs="Times New Roman"/>
                <w:b/>
                <w:sz w:val="20"/>
                <w:szCs w:val="20"/>
              </w:rPr>
            </w:pPr>
          </w:p>
        </w:tc>
        <w:tc>
          <w:tcPr>
            <w:tcW w:w="1084" w:type="dxa"/>
            <w:tcBorders>
              <w:top w:val="single" w:sz="4" w:space="0" w:color="auto"/>
              <w:bottom w:val="single" w:sz="4" w:space="0" w:color="auto"/>
            </w:tcBorders>
            <w:shd w:val="clear" w:color="auto" w:fill="auto"/>
            <w:vAlign w:val="bottom"/>
          </w:tcPr>
          <w:p w14:paraId="52AF3FB8" w14:textId="77777777" w:rsidR="00F43ABA" w:rsidRPr="009E1EF1" w:rsidRDefault="00F43ABA" w:rsidP="00F43ABA">
            <w:pPr>
              <w:pStyle w:val="BodyText"/>
              <w:jc w:val="right"/>
              <w:rPr>
                <w:rFonts w:ascii="Calibri" w:hAnsi="Calibri" w:cs="Times New Roman"/>
                <w:b/>
                <w:sz w:val="20"/>
                <w:szCs w:val="20"/>
              </w:rPr>
            </w:pPr>
          </w:p>
        </w:tc>
        <w:tc>
          <w:tcPr>
            <w:tcW w:w="850" w:type="dxa"/>
            <w:tcBorders>
              <w:top w:val="single" w:sz="4" w:space="0" w:color="auto"/>
              <w:bottom w:val="single" w:sz="4" w:space="0" w:color="auto"/>
            </w:tcBorders>
            <w:vAlign w:val="bottom"/>
          </w:tcPr>
          <w:p w14:paraId="282C5288" w14:textId="77777777" w:rsidR="00F43ABA" w:rsidRPr="009E1EF1" w:rsidRDefault="00F43ABA" w:rsidP="00F43ABA">
            <w:pPr>
              <w:pStyle w:val="BodyText"/>
              <w:jc w:val="right"/>
              <w:rPr>
                <w:rFonts w:ascii="Calibri" w:hAnsi="Calibri" w:cs="Times New Roman"/>
                <w:b/>
                <w:sz w:val="20"/>
                <w:szCs w:val="20"/>
              </w:rPr>
            </w:pPr>
          </w:p>
        </w:tc>
        <w:tc>
          <w:tcPr>
            <w:tcW w:w="1110" w:type="dxa"/>
            <w:tcBorders>
              <w:top w:val="single" w:sz="4" w:space="0" w:color="auto"/>
              <w:bottom w:val="single" w:sz="4" w:space="0" w:color="auto"/>
            </w:tcBorders>
            <w:shd w:val="clear" w:color="auto" w:fill="auto"/>
            <w:vAlign w:val="bottom"/>
          </w:tcPr>
          <w:p w14:paraId="4766F955" w14:textId="77777777" w:rsidR="00F43ABA" w:rsidRPr="009E1EF1" w:rsidRDefault="00F43ABA" w:rsidP="00F43ABA">
            <w:pPr>
              <w:pStyle w:val="BodyText"/>
              <w:jc w:val="right"/>
              <w:rPr>
                <w:rFonts w:ascii="Calibri" w:hAnsi="Calibri" w:cs="Times New Roman"/>
                <w:b/>
                <w:sz w:val="20"/>
                <w:szCs w:val="20"/>
              </w:rPr>
            </w:pPr>
          </w:p>
        </w:tc>
        <w:tc>
          <w:tcPr>
            <w:tcW w:w="1110" w:type="dxa"/>
            <w:tcBorders>
              <w:top w:val="single" w:sz="4" w:space="0" w:color="auto"/>
              <w:bottom w:val="single" w:sz="4" w:space="0" w:color="auto"/>
            </w:tcBorders>
            <w:shd w:val="clear" w:color="auto" w:fill="auto"/>
            <w:vAlign w:val="bottom"/>
          </w:tcPr>
          <w:p w14:paraId="5478081F" w14:textId="4E4B1567" w:rsidR="00F43ABA" w:rsidRPr="009E1EF1" w:rsidRDefault="00334401" w:rsidP="00F43ABA">
            <w:pPr>
              <w:pStyle w:val="BodyText"/>
              <w:jc w:val="right"/>
              <w:rPr>
                <w:rFonts w:ascii="Calibri" w:hAnsi="Calibri" w:cs="Times New Roman"/>
                <w:b/>
                <w:sz w:val="20"/>
                <w:szCs w:val="20"/>
              </w:rPr>
            </w:pPr>
            <w:r>
              <w:rPr>
                <w:rFonts w:ascii="Calibri" w:hAnsi="Calibri" w:cs="Times New Roman"/>
                <w:b/>
                <w:sz w:val="20"/>
                <w:szCs w:val="20"/>
              </w:rPr>
              <w:t>103</w:t>
            </w:r>
            <w:r w:rsidR="003D2537">
              <w:rPr>
                <w:rFonts w:ascii="Calibri" w:hAnsi="Calibri" w:cs="Times New Roman"/>
                <w:b/>
                <w:sz w:val="20"/>
                <w:szCs w:val="20"/>
              </w:rPr>
              <w:t>.</w:t>
            </w:r>
            <w:r>
              <w:rPr>
                <w:rFonts w:ascii="Calibri" w:hAnsi="Calibri" w:cs="Times New Roman"/>
                <w:b/>
                <w:sz w:val="20"/>
                <w:szCs w:val="20"/>
              </w:rPr>
              <w:t>5</w:t>
            </w:r>
          </w:p>
        </w:tc>
      </w:tr>
    </w:tbl>
    <w:p w14:paraId="53369100" w14:textId="6F658BEE" w:rsidR="005D517E" w:rsidRDefault="005D517E" w:rsidP="00050301">
      <w:pPr>
        <w:rPr>
          <w:rFonts w:ascii="Calibri" w:hAnsi="Calibri" w:cs="Times New Roman"/>
          <w:sz w:val="12"/>
          <w:szCs w:val="12"/>
          <w:lang w:val="en-IE"/>
        </w:rPr>
      </w:pPr>
    </w:p>
    <w:p w14:paraId="25B62EFC" w14:textId="59354765" w:rsidR="005D517E" w:rsidRPr="007C2AA8" w:rsidRDefault="005D517E" w:rsidP="00050301">
      <w:pPr>
        <w:rPr>
          <w:rFonts w:ascii="Calibri" w:hAnsi="Calibri" w:cs="Times New Roman"/>
          <w:sz w:val="12"/>
          <w:szCs w:val="12"/>
          <w:lang w:val="en-IE"/>
        </w:rPr>
      </w:pPr>
    </w:p>
    <w:p w14:paraId="70062C75" w14:textId="77777777" w:rsidR="00050301" w:rsidRPr="009E1EF1" w:rsidRDefault="00050301" w:rsidP="00050301">
      <w:pPr>
        <w:rPr>
          <w:rFonts w:ascii="Calibri" w:hAnsi="Calibri" w:cs="Times New Roman"/>
          <w:sz w:val="20"/>
          <w:szCs w:val="20"/>
          <w:lang w:val="en-IE"/>
        </w:rPr>
      </w:pPr>
      <w:r w:rsidRPr="009E1EF1">
        <w:rPr>
          <w:rFonts w:ascii="Calibri" w:hAnsi="Calibri" w:cs="Times New Roman"/>
          <w:sz w:val="20"/>
          <w:szCs w:val="20"/>
          <w:lang w:val="en-IE"/>
        </w:rPr>
        <w:t>Reportable business segment information for the year ended 31 December 2019:</w:t>
      </w:r>
    </w:p>
    <w:tbl>
      <w:tblPr>
        <w:tblW w:w="10651" w:type="dxa"/>
        <w:tblInd w:w="-142" w:type="dxa"/>
        <w:tblLayout w:type="fixed"/>
        <w:tblLook w:val="01E0" w:firstRow="1" w:lastRow="1" w:firstColumn="1" w:lastColumn="1" w:noHBand="0" w:noVBand="0"/>
      </w:tblPr>
      <w:tblGrid>
        <w:gridCol w:w="3119"/>
        <w:gridCol w:w="864"/>
        <w:gridCol w:w="1262"/>
        <w:gridCol w:w="1276"/>
        <w:gridCol w:w="1012"/>
        <w:gridCol w:w="850"/>
        <w:gridCol w:w="1134"/>
        <w:gridCol w:w="1134"/>
      </w:tblGrid>
      <w:tr w:rsidR="00050301" w:rsidRPr="001C5950" w14:paraId="53F5043C" w14:textId="77777777" w:rsidTr="00847DEE">
        <w:trPr>
          <w:trHeight w:val="290"/>
        </w:trPr>
        <w:tc>
          <w:tcPr>
            <w:tcW w:w="3119" w:type="dxa"/>
            <w:tcBorders>
              <w:top w:val="single" w:sz="4" w:space="0" w:color="auto"/>
            </w:tcBorders>
            <w:shd w:val="clear" w:color="auto" w:fill="auto"/>
          </w:tcPr>
          <w:p w14:paraId="54FD62EA" w14:textId="77777777" w:rsidR="00050301" w:rsidRPr="009E1EF1" w:rsidRDefault="00050301" w:rsidP="00563ED3">
            <w:pPr>
              <w:pStyle w:val="BodyText"/>
              <w:ind w:left="-74"/>
              <w:rPr>
                <w:rFonts w:ascii="Calibri" w:hAnsi="Calibri" w:cs="Times New Roman"/>
                <w:b/>
                <w:sz w:val="20"/>
                <w:szCs w:val="20"/>
              </w:rPr>
            </w:pPr>
          </w:p>
        </w:tc>
        <w:tc>
          <w:tcPr>
            <w:tcW w:w="864" w:type="dxa"/>
            <w:tcBorders>
              <w:top w:val="single" w:sz="4" w:space="0" w:color="auto"/>
            </w:tcBorders>
            <w:shd w:val="clear" w:color="auto" w:fill="auto"/>
          </w:tcPr>
          <w:p w14:paraId="17C885AC" w14:textId="77777777" w:rsidR="00050301" w:rsidRPr="004E5ADE" w:rsidRDefault="00050301" w:rsidP="00563ED3">
            <w:pPr>
              <w:pStyle w:val="BodyText"/>
              <w:ind w:left="-74"/>
              <w:jc w:val="right"/>
              <w:rPr>
                <w:rFonts w:ascii="Calibri" w:hAnsi="Calibri" w:cs="Times New Roman"/>
                <w:bCs/>
                <w:sz w:val="20"/>
                <w:szCs w:val="20"/>
              </w:rPr>
            </w:pPr>
          </w:p>
          <w:p w14:paraId="02BCE916"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 xml:space="preserve">PPB </w:t>
            </w:r>
          </w:p>
        </w:tc>
        <w:tc>
          <w:tcPr>
            <w:tcW w:w="1262" w:type="dxa"/>
            <w:tcBorders>
              <w:top w:val="single" w:sz="4" w:space="0" w:color="auto"/>
            </w:tcBorders>
          </w:tcPr>
          <w:p w14:paraId="24469D0D" w14:textId="77777777" w:rsidR="00050301" w:rsidRPr="004E5ADE" w:rsidRDefault="00050301" w:rsidP="00563ED3">
            <w:pPr>
              <w:pStyle w:val="BodyText"/>
              <w:ind w:left="-74"/>
              <w:jc w:val="right"/>
              <w:rPr>
                <w:rFonts w:ascii="Calibri" w:hAnsi="Calibri" w:cs="Times New Roman"/>
                <w:bCs/>
                <w:sz w:val="20"/>
                <w:szCs w:val="20"/>
              </w:rPr>
            </w:pPr>
          </w:p>
          <w:p w14:paraId="4403CE12"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 xml:space="preserve">  PokerStars</w:t>
            </w:r>
          </w:p>
        </w:tc>
        <w:tc>
          <w:tcPr>
            <w:tcW w:w="1276" w:type="dxa"/>
            <w:tcBorders>
              <w:top w:val="single" w:sz="4" w:space="0" w:color="auto"/>
            </w:tcBorders>
            <w:shd w:val="clear" w:color="auto" w:fill="auto"/>
          </w:tcPr>
          <w:p w14:paraId="61056AEB"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 xml:space="preserve"> Sky Betting and Gaming</w:t>
            </w:r>
          </w:p>
        </w:tc>
        <w:tc>
          <w:tcPr>
            <w:tcW w:w="1012" w:type="dxa"/>
            <w:tcBorders>
              <w:top w:val="single" w:sz="4" w:space="0" w:color="auto"/>
            </w:tcBorders>
          </w:tcPr>
          <w:p w14:paraId="27E3A62B" w14:textId="77777777" w:rsidR="00050301" w:rsidRPr="004E5ADE" w:rsidRDefault="00050301" w:rsidP="00563ED3">
            <w:pPr>
              <w:pStyle w:val="BodyText"/>
              <w:ind w:left="-74"/>
              <w:jc w:val="right"/>
              <w:rPr>
                <w:rFonts w:ascii="Calibri" w:hAnsi="Calibri" w:cs="Times New Roman"/>
                <w:bCs/>
                <w:sz w:val="20"/>
                <w:szCs w:val="20"/>
              </w:rPr>
            </w:pPr>
          </w:p>
          <w:p w14:paraId="636A8F91"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Australia</w:t>
            </w:r>
          </w:p>
        </w:tc>
        <w:tc>
          <w:tcPr>
            <w:tcW w:w="850" w:type="dxa"/>
            <w:tcBorders>
              <w:top w:val="single" w:sz="4" w:space="0" w:color="auto"/>
            </w:tcBorders>
          </w:tcPr>
          <w:p w14:paraId="0A12A69D" w14:textId="77777777" w:rsidR="00050301" w:rsidRPr="004E5ADE" w:rsidRDefault="00050301" w:rsidP="00563ED3">
            <w:pPr>
              <w:pStyle w:val="BodyText"/>
              <w:ind w:left="-74"/>
              <w:jc w:val="right"/>
              <w:rPr>
                <w:rFonts w:ascii="Calibri" w:hAnsi="Calibri" w:cs="Times New Roman"/>
                <w:bCs/>
                <w:sz w:val="20"/>
                <w:szCs w:val="20"/>
              </w:rPr>
            </w:pPr>
          </w:p>
          <w:p w14:paraId="088E8EF5"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US</w:t>
            </w:r>
          </w:p>
        </w:tc>
        <w:tc>
          <w:tcPr>
            <w:tcW w:w="1134" w:type="dxa"/>
            <w:tcBorders>
              <w:top w:val="single" w:sz="4" w:space="0" w:color="auto"/>
            </w:tcBorders>
            <w:shd w:val="clear" w:color="auto" w:fill="auto"/>
          </w:tcPr>
          <w:p w14:paraId="600F1023" w14:textId="77777777" w:rsidR="00050301" w:rsidRPr="004E5ADE" w:rsidRDefault="00050301" w:rsidP="00563ED3">
            <w:pPr>
              <w:pStyle w:val="BodyText"/>
              <w:ind w:left="-74"/>
              <w:jc w:val="right"/>
              <w:rPr>
                <w:rFonts w:ascii="Calibri" w:hAnsi="Calibri" w:cs="Times New Roman"/>
                <w:bCs/>
                <w:sz w:val="20"/>
                <w:szCs w:val="20"/>
              </w:rPr>
            </w:pPr>
          </w:p>
          <w:p w14:paraId="3CEB0554"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Corporate</w:t>
            </w:r>
          </w:p>
        </w:tc>
        <w:tc>
          <w:tcPr>
            <w:tcW w:w="1134" w:type="dxa"/>
            <w:tcBorders>
              <w:top w:val="single" w:sz="4" w:space="0" w:color="auto"/>
            </w:tcBorders>
            <w:shd w:val="clear" w:color="auto" w:fill="auto"/>
          </w:tcPr>
          <w:p w14:paraId="1F382F99" w14:textId="77777777" w:rsidR="00050301" w:rsidRPr="004E5ADE" w:rsidRDefault="00050301" w:rsidP="00563ED3">
            <w:pPr>
              <w:pStyle w:val="BodyText"/>
              <w:ind w:left="-74"/>
              <w:jc w:val="right"/>
              <w:rPr>
                <w:rFonts w:ascii="Calibri" w:hAnsi="Calibri" w:cs="Times New Roman"/>
                <w:bCs/>
                <w:sz w:val="20"/>
                <w:szCs w:val="20"/>
              </w:rPr>
            </w:pPr>
          </w:p>
          <w:p w14:paraId="4986D061"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Total</w:t>
            </w:r>
          </w:p>
        </w:tc>
      </w:tr>
      <w:tr w:rsidR="00050301" w:rsidRPr="001C5950" w14:paraId="2AAF31EF" w14:textId="77777777" w:rsidTr="00847DEE">
        <w:trPr>
          <w:trHeight w:val="70"/>
        </w:trPr>
        <w:tc>
          <w:tcPr>
            <w:tcW w:w="3119" w:type="dxa"/>
            <w:tcBorders>
              <w:bottom w:val="single" w:sz="4" w:space="0" w:color="auto"/>
            </w:tcBorders>
            <w:shd w:val="clear" w:color="auto" w:fill="auto"/>
          </w:tcPr>
          <w:p w14:paraId="79B05A52" w14:textId="77777777" w:rsidR="00050301" w:rsidRPr="009E1EF1" w:rsidRDefault="00050301" w:rsidP="00563ED3">
            <w:pPr>
              <w:pStyle w:val="BodyText"/>
              <w:ind w:left="-74"/>
              <w:rPr>
                <w:rFonts w:ascii="Calibri" w:hAnsi="Calibri" w:cs="Times New Roman"/>
                <w:b/>
                <w:sz w:val="20"/>
                <w:szCs w:val="20"/>
              </w:rPr>
            </w:pPr>
          </w:p>
        </w:tc>
        <w:tc>
          <w:tcPr>
            <w:tcW w:w="864" w:type="dxa"/>
            <w:tcBorders>
              <w:bottom w:val="single" w:sz="4" w:space="0" w:color="auto"/>
            </w:tcBorders>
            <w:shd w:val="clear" w:color="auto" w:fill="auto"/>
          </w:tcPr>
          <w:p w14:paraId="7D85E489"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£m</w:t>
            </w:r>
          </w:p>
        </w:tc>
        <w:tc>
          <w:tcPr>
            <w:tcW w:w="1262" w:type="dxa"/>
            <w:tcBorders>
              <w:bottom w:val="single" w:sz="4" w:space="0" w:color="auto"/>
            </w:tcBorders>
          </w:tcPr>
          <w:p w14:paraId="149D5994"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£m</w:t>
            </w:r>
          </w:p>
        </w:tc>
        <w:tc>
          <w:tcPr>
            <w:tcW w:w="1276" w:type="dxa"/>
            <w:tcBorders>
              <w:bottom w:val="single" w:sz="4" w:space="0" w:color="auto"/>
            </w:tcBorders>
            <w:shd w:val="clear" w:color="auto" w:fill="auto"/>
          </w:tcPr>
          <w:p w14:paraId="73823557"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£m</w:t>
            </w:r>
          </w:p>
        </w:tc>
        <w:tc>
          <w:tcPr>
            <w:tcW w:w="1012" w:type="dxa"/>
            <w:tcBorders>
              <w:bottom w:val="single" w:sz="4" w:space="0" w:color="auto"/>
            </w:tcBorders>
          </w:tcPr>
          <w:p w14:paraId="65453BBF"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£m</w:t>
            </w:r>
          </w:p>
        </w:tc>
        <w:tc>
          <w:tcPr>
            <w:tcW w:w="850" w:type="dxa"/>
            <w:tcBorders>
              <w:bottom w:val="single" w:sz="4" w:space="0" w:color="auto"/>
            </w:tcBorders>
          </w:tcPr>
          <w:p w14:paraId="2C11F304"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£m</w:t>
            </w:r>
          </w:p>
        </w:tc>
        <w:tc>
          <w:tcPr>
            <w:tcW w:w="1134" w:type="dxa"/>
            <w:tcBorders>
              <w:bottom w:val="single" w:sz="4" w:space="0" w:color="auto"/>
            </w:tcBorders>
            <w:shd w:val="clear" w:color="auto" w:fill="auto"/>
          </w:tcPr>
          <w:p w14:paraId="47A4B81E"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£m</w:t>
            </w:r>
          </w:p>
        </w:tc>
        <w:tc>
          <w:tcPr>
            <w:tcW w:w="1134" w:type="dxa"/>
            <w:tcBorders>
              <w:bottom w:val="single" w:sz="4" w:space="0" w:color="auto"/>
            </w:tcBorders>
            <w:shd w:val="clear" w:color="auto" w:fill="auto"/>
          </w:tcPr>
          <w:p w14:paraId="153844AC" w14:textId="77777777" w:rsidR="00050301" w:rsidRPr="004E5ADE" w:rsidRDefault="00050301" w:rsidP="00563ED3">
            <w:pPr>
              <w:pStyle w:val="BodyText"/>
              <w:ind w:left="-74"/>
              <w:jc w:val="right"/>
              <w:rPr>
                <w:rFonts w:ascii="Calibri" w:hAnsi="Calibri" w:cs="Times New Roman"/>
                <w:bCs/>
                <w:sz w:val="20"/>
                <w:szCs w:val="20"/>
              </w:rPr>
            </w:pPr>
            <w:r w:rsidRPr="004E5ADE">
              <w:rPr>
                <w:rFonts w:ascii="Calibri" w:hAnsi="Calibri" w:cs="Times New Roman"/>
                <w:bCs/>
                <w:sz w:val="20"/>
                <w:szCs w:val="20"/>
              </w:rPr>
              <w:t>£m</w:t>
            </w:r>
          </w:p>
        </w:tc>
      </w:tr>
      <w:tr w:rsidR="0076490B" w:rsidRPr="001C5950" w14:paraId="2D852AFE" w14:textId="77777777" w:rsidTr="00847DEE">
        <w:trPr>
          <w:trHeight w:val="102"/>
        </w:trPr>
        <w:tc>
          <w:tcPr>
            <w:tcW w:w="3119" w:type="dxa"/>
            <w:tcBorders>
              <w:top w:val="single" w:sz="4" w:space="0" w:color="auto"/>
            </w:tcBorders>
          </w:tcPr>
          <w:p w14:paraId="1E1B6130" w14:textId="77777777" w:rsidR="0076490B" w:rsidRPr="009E1EF1" w:rsidRDefault="0076490B" w:rsidP="0076490B">
            <w:pPr>
              <w:pStyle w:val="BodyText"/>
              <w:ind w:left="-74"/>
              <w:jc w:val="left"/>
              <w:rPr>
                <w:rFonts w:ascii="Calibri" w:hAnsi="Calibri" w:cs="Times New Roman"/>
                <w:sz w:val="20"/>
                <w:szCs w:val="20"/>
              </w:rPr>
            </w:pPr>
            <w:r w:rsidRPr="009E1EF1">
              <w:rPr>
                <w:rFonts w:ascii="Calibri" w:hAnsi="Calibri" w:cs="Times New Roman"/>
                <w:sz w:val="20"/>
                <w:szCs w:val="20"/>
              </w:rPr>
              <w:t xml:space="preserve">Revenue from external customers </w:t>
            </w:r>
          </w:p>
        </w:tc>
        <w:tc>
          <w:tcPr>
            <w:tcW w:w="864" w:type="dxa"/>
            <w:tcBorders>
              <w:top w:val="single" w:sz="4" w:space="0" w:color="auto"/>
            </w:tcBorders>
            <w:shd w:val="clear" w:color="auto" w:fill="auto"/>
            <w:vAlign w:val="bottom"/>
          </w:tcPr>
          <w:p w14:paraId="1B6C2D3B"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1,317.9</w:t>
            </w:r>
          </w:p>
        </w:tc>
        <w:tc>
          <w:tcPr>
            <w:tcW w:w="1262" w:type="dxa"/>
            <w:tcBorders>
              <w:top w:val="single" w:sz="4" w:space="0" w:color="auto"/>
              <w:left w:val="nil"/>
              <w:bottom w:val="nil"/>
              <w:right w:val="nil"/>
            </w:tcBorders>
            <w:shd w:val="clear" w:color="auto" w:fill="auto"/>
            <w:vAlign w:val="bottom"/>
          </w:tcPr>
          <w:p w14:paraId="200FEC27" w14:textId="19C7DBF4"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276" w:type="dxa"/>
            <w:tcBorders>
              <w:top w:val="single" w:sz="4" w:space="0" w:color="auto"/>
              <w:left w:val="nil"/>
              <w:bottom w:val="nil"/>
              <w:right w:val="nil"/>
            </w:tcBorders>
            <w:shd w:val="clear" w:color="auto" w:fill="auto"/>
            <w:vAlign w:val="bottom"/>
          </w:tcPr>
          <w:p w14:paraId="1DE36518" w14:textId="234DCC26"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012" w:type="dxa"/>
            <w:tcBorders>
              <w:top w:val="single" w:sz="4" w:space="0" w:color="auto"/>
            </w:tcBorders>
            <w:vAlign w:val="bottom"/>
          </w:tcPr>
          <w:p w14:paraId="37AA03CA"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445.8</w:t>
            </w:r>
          </w:p>
        </w:tc>
        <w:tc>
          <w:tcPr>
            <w:tcW w:w="850" w:type="dxa"/>
            <w:tcBorders>
              <w:top w:val="single" w:sz="4" w:space="0" w:color="auto"/>
            </w:tcBorders>
            <w:shd w:val="clear" w:color="auto" w:fill="auto"/>
            <w:vAlign w:val="bottom"/>
          </w:tcPr>
          <w:p w14:paraId="10602D75"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376.3</w:t>
            </w:r>
          </w:p>
        </w:tc>
        <w:tc>
          <w:tcPr>
            <w:tcW w:w="1134" w:type="dxa"/>
            <w:tcBorders>
              <w:top w:val="single" w:sz="4" w:space="0" w:color="auto"/>
            </w:tcBorders>
            <w:shd w:val="clear" w:color="auto" w:fill="auto"/>
            <w:vAlign w:val="bottom"/>
          </w:tcPr>
          <w:p w14:paraId="54BCA982"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w:t>
            </w:r>
          </w:p>
        </w:tc>
        <w:tc>
          <w:tcPr>
            <w:tcW w:w="1134" w:type="dxa"/>
            <w:tcBorders>
              <w:top w:val="single" w:sz="4" w:space="0" w:color="auto"/>
            </w:tcBorders>
            <w:shd w:val="clear" w:color="auto" w:fill="auto"/>
            <w:vAlign w:val="bottom"/>
          </w:tcPr>
          <w:p w14:paraId="64BFCF6B"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2,140.0</w:t>
            </w:r>
          </w:p>
        </w:tc>
      </w:tr>
      <w:tr w:rsidR="0076490B" w:rsidRPr="001C5950" w14:paraId="7226D5A2" w14:textId="77777777" w:rsidTr="00847DEE">
        <w:tc>
          <w:tcPr>
            <w:tcW w:w="3119" w:type="dxa"/>
            <w:tcBorders>
              <w:bottom w:val="single" w:sz="4" w:space="0" w:color="auto"/>
            </w:tcBorders>
          </w:tcPr>
          <w:p w14:paraId="68CF140F" w14:textId="77777777" w:rsidR="0076490B" w:rsidRPr="009E1EF1" w:rsidRDefault="0076490B" w:rsidP="0076490B">
            <w:pPr>
              <w:pStyle w:val="BodyText"/>
              <w:ind w:left="-74"/>
              <w:jc w:val="left"/>
              <w:rPr>
                <w:rFonts w:ascii="Calibri" w:hAnsi="Calibri" w:cs="Times New Roman"/>
                <w:sz w:val="20"/>
                <w:szCs w:val="20"/>
              </w:rPr>
            </w:pPr>
            <w:r w:rsidRPr="009E1EF1">
              <w:rPr>
                <w:rFonts w:ascii="Calibri" w:hAnsi="Calibri" w:cs="Times New Roman"/>
                <w:sz w:val="20"/>
                <w:szCs w:val="20"/>
              </w:rPr>
              <w:t>Cost of sales</w:t>
            </w:r>
          </w:p>
        </w:tc>
        <w:tc>
          <w:tcPr>
            <w:tcW w:w="864" w:type="dxa"/>
            <w:tcBorders>
              <w:bottom w:val="single" w:sz="4" w:space="0" w:color="auto"/>
            </w:tcBorders>
            <w:vAlign w:val="bottom"/>
          </w:tcPr>
          <w:p w14:paraId="6B416FB8"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(352.9)</w:t>
            </w:r>
          </w:p>
        </w:tc>
        <w:tc>
          <w:tcPr>
            <w:tcW w:w="1262" w:type="dxa"/>
            <w:tcBorders>
              <w:top w:val="nil"/>
              <w:left w:val="nil"/>
              <w:bottom w:val="single" w:sz="4" w:space="0" w:color="auto"/>
              <w:right w:val="nil"/>
            </w:tcBorders>
            <w:shd w:val="clear" w:color="auto" w:fill="auto"/>
            <w:vAlign w:val="bottom"/>
          </w:tcPr>
          <w:p w14:paraId="4867D1BE" w14:textId="7A9DA398"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276" w:type="dxa"/>
            <w:tcBorders>
              <w:top w:val="nil"/>
              <w:left w:val="nil"/>
              <w:bottom w:val="single" w:sz="4" w:space="0" w:color="auto"/>
              <w:right w:val="nil"/>
            </w:tcBorders>
            <w:shd w:val="clear" w:color="auto" w:fill="auto"/>
            <w:vAlign w:val="bottom"/>
          </w:tcPr>
          <w:p w14:paraId="51E62F14" w14:textId="0C99FD9A"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012" w:type="dxa"/>
            <w:tcBorders>
              <w:bottom w:val="single" w:sz="4" w:space="0" w:color="auto"/>
            </w:tcBorders>
            <w:vAlign w:val="bottom"/>
          </w:tcPr>
          <w:p w14:paraId="06A8EFEE"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(181.5)</w:t>
            </w:r>
          </w:p>
        </w:tc>
        <w:tc>
          <w:tcPr>
            <w:tcW w:w="850" w:type="dxa"/>
            <w:tcBorders>
              <w:bottom w:val="single" w:sz="4" w:space="0" w:color="auto"/>
            </w:tcBorders>
            <w:vAlign w:val="bottom"/>
          </w:tcPr>
          <w:p w14:paraId="1A0932E3" w14:textId="77777777" w:rsidR="0076490B" w:rsidRPr="009E1EF1" w:rsidDel="00924819"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(115.8)</w:t>
            </w:r>
          </w:p>
        </w:tc>
        <w:tc>
          <w:tcPr>
            <w:tcW w:w="1134" w:type="dxa"/>
            <w:tcBorders>
              <w:bottom w:val="single" w:sz="4" w:space="0" w:color="auto"/>
            </w:tcBorders>
            <w:shd w:val="clear" w:color="auto" w:fill="auto"/>
            <w:vAlign w:val="bottom"/>
          </w:tcPr>
          <w:p w14:paraId="6DF1F57F"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w:t>
            </w:r>
          </w:p>
        </w:tc>
        <w:tc>
          <w:tcPr>
            <w:tcW w:w="1134" w:type="dxa"/>
            <w:tcBorders>
              <w:bottom w:val="single" w:sz="4" w:space="0" w:color="auto"/>
            </w:tcBorders>
            <w:shd w:val="clear" w:color="auto" w:fill="auto"/>
            <w:vAlign w:val="bottom"/>
          </w:tcPr>
          <w:p w14:paraId="7663EA77"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(650.2)</w:t>
            </w:r>
          </w:p>
        </w:tc>
      </w:tr>
      <w:tr w:rsidR="0076490B" w:rsidRPr="001C5950" w14:paraId="7C1C3F39" w14:textId="77777777" w:rsidTr="00847DEE">
        <w:tc>
          <w:tcPr>
            <w:tcW w:w="3119" w:type="dxa"/>
            <w:tcBorders>
              <w:top w:val="single" w:sz="4" w:space="0" w:color="auto"/>
            </w:tcBorders>
          </w:tcPr>
          <w:p w14:paraId="56DE922C" w14:textId="77777777" w:rsidR="0076490B" w:rsidRPr="009E1EF1" w:rsidRDefault="0076490B" w:rsidP="0076490B">
            <w:pPr>
              <w:pStyle w:val="BodyText"/>
              <w:ind w:left="-74"/>
              <w:jc w:val="left"/>
              <w:rPr>
                <w:rFonts w:ascii="Calibri" w:hAnsi="Calibri" w:cs="Times New Roman"/>
                <w:sz w:val="20"/>
                <w:szCs w:val="20"/>
              </w:rPr>
            </w:pPr>
            <w:r w:rsidRPr="009E1EF1">
              <w:rPr>
                <w:rFonts w:ascii="Calibri" w:hAnsi="Calibri" w:cs="Times New Roman"/>
                <w:sz w:val="20"/>
                <w:szCs w:val="20"/>
              </w:rPr>
              <w:t>Gross profit</w:t>
            </w:r>
          </w:p>
        </w:tc>
        <w:tc>
          <w:tcPr>
            <w:tcW w:w="864" w:type="dxa"/>
            <w:tcBorders>
              <w:top w:val="single" w:sz="4" w:space="0" w:color="auto"/>
            </w:tcBorders>
            <w:vAlign w:val="bottom"/>
          </w:tcPr>
          <w:p w14:paraId="339A9899"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965.0</w:t>
            </w:r>
          </w:p>
        </w:tc>
        <w:tc>
          <w:tcPr>
            <w:tcW w:w="1262" w:type="dxa"/>
            <w:tcBorders>
              <w:top w:val="single" w:sz="4" w:space="0" w:color="auto"/>
              <w:left w:val="nil"/>
              <w:bottom w:val="nil"/>
              <w:right w:val="nil"/>
            </w:tcBorders>
            <w:shd w:val="clear" w:color="auto" w:fill="auto"/>
            <w:vAlign w:val="bottom"/>
          </w:tcPr>
          <w:p w14:paraId="4CDCEDAA" w14:textId="0AA2A855"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276" w:type="dxa"/>
            <w:tcBorders>
              <w:top w:val="single" w:sz="4" w:space="0" w:color="auto"/>
              <w:left w:val="nil"/>
              <w:bottom w:val="nil"/>
              <w:right w:val="nil"/>
            </w:tcBorders>
            <w:shd w:val="clear" w:color="auto" w:fill="auto"/>
            <w:vAlign w:val="bottom"/>
          </w:tcPr>
          <w:p w14:paraId="5296628E" w14:textId="1D207EE0"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012" w:type="dxa"/>
            <w:tcBorders>
              <w:top w:val="single" w:sz="4" w:space="0" w:color="auto"/>
            </w:tcBorders>
            <w:vAlign w:val="bottom"/>
          </w:tcPr>
          <w:p w14:paraId="6E4FCC95"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264.3</w:t>
            </w:r>
          </w:p>
        </w:tc>
        <w:tc>
          <w:tcPr>
            <w:tcW w:w="850" w:type="dxa"/>
            <w:tcBorders>
              <w:top w:val="single" w:sz="4" w:space="0" w:color="auto"/>
            </w:tcBorders>
            <w:vAlign w:val="bottom"/>
          </w:tcPr>
          <w:p w14:paraId="066858A8"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260.5</w:t>
            </w:r>
          </w:p>
        </w:tc>
        <w:tc>
          <w:tcPr>
            <w:tcW w:w="1134" w:type="dxa"/>
            <w:tcBorders>
              <w:top w:val="single" w:sz="4" w:space="0" w:color="auto"/>
            </w:tcBorders>
            <w:shd w:val="clear" w:color="auto" w:fill="auto"/>
            <w:vAlign w:val="bottom"/>
          </w:tcPr>
          <w:p w14:paraId="6C1DE77E"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w:t>
            </w:r>
          </w:p>
        </w:tc>
        <w:tc>
          <w:tcPr>
            <w:tcW w:w="1134" w:type="dxa"/>
            <w:tcBorders>
              <w:top w:val="single" w:sz="4" w:space="0" w:color="auto"/>
            </w:tcBorders>
            <w:shd w:val="clear" w:color="auto" w:fill="auto"/>
            <w:vAlign w:val="bottom"/>
          </w:tcPr>
          <w:p w14:paraId="5246AB08"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1,489.8</w:t>
            </w:r>
          </w:p>
        </w:tc>
      </w:tr>
      <w:tr w:rsidR="0076490B" w:rsidRPr="001C5950" w14:paraId="4B75A434" w14:textId="77777777" w:rsidTr="00847DEE">
        <w:tc>
          <w:tcPr>
            <w:tcW w:w="3119" w:type="dxa"/>
            <w:tcBorders>
              <w:bottom w:val="single" w:sz="4" w:space="0" w:color="auto"/>
            </w:tcBorders>
          </w:tcPr>
          <w:p w14:paraId="62B26E6F" w14:textId="77777777" w:rsidR="0076490B" w:rsidRPr="009E1EF1" w:rsidRDefault="0076490B" w:rsidP="0076490B">
            <w:pPr>
              <w:pStyle w:val="BodyText"/>
              <w:ind w:left="-74"/>
              <w:jc w:val="left"/>
              <w:rPr>
                <w:rFonts w:ascii="Calibri" w:hAnsi="Calibri" w:cs="Times New Roman"/>
                <w:sz w:val="20"/>
                <w:szCs w:val="20"/>
              </w:rPr>
            </w:pPr>
            <w:r w:rsidRPr="009E1EF1">
              <w:rPr>
                <w:rFonts w:ascii="Calibri" w:hAnsi="Calibri" w:cs="Times New Roman"/>
                <w:sz w:val="20"/>
                <w:szCs w:val="20"/>
              </w:rPr>
              <w:t xml:space="preserve">Operating costs excluding depreciation and amortisation </w:t>
            </w:r>
          </w:p>
        </w:tc>
        <w:tc>
          <w:tcPr>
            <w:tcW w:w="864" w:type="dxa"/>
            <w:tcBorders>
              <w:bottom w:val="single" w:sz="4" w:space="0" w:color="auto"/>
            </w:tcBorders>
            <w:vAlign w:val="bottom"/>
          </w:tcPr>
          <w:p w14:paraId="7243748F"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(575.9)</w:t>
            </w:r>
          </w:p>
        </w:tc>
        <w:tc>
          <w:tcPr>
            <w:tcW w:w="1262" w:type="dxa"/>
            <w:tcBorders>
              <w:top w:val="nil"/>
              <w:left w:val="nil"/>
              <w:bottom w:val="single" w:sz="4" w:space="0" w:color="auto"/>
              <w:right w:val="nil"/>
            </w:tcBorders>
            <w:shd w:val="clear" w:color="auto" w:fill="auto"/>
            <w:vAlign w:val="bottom"/>
          </w:tcPr>
          <w:p w14:paraId="20DB82CB" w14:textId="02B0217C"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276" w:type="dxa"/>
            <w:tcBorders>
              <w:top w:val="nil"/>
              <w:left w:val="nil"/>
              <w:bottom w:val="single" w:sz="4" w:space="0" w:color="auto"/>
              <w:right w:val="nil"/>
            </w:tcBorders>
            <w:shd w:val="clear" w:color="auto" w:fill="auto"/>
            <w:vAlign w:val="bottom"/>
          </w:tcPr>
          <w:p w14:paraId="20356E81" w14:textId="3A0137D0"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012" w:type="dxa"/>
            <w:tcBorders>
              <w:bottom w:val="single" w:sz="4" w:space="0" w:color="auto"/>
            </w:tcBorders>
            <w:vAlign w:val="bottom"/>
          </w:tcPr>
          <w:p w14:paraId="3CDD0CA7"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(136.8)</w:t>
            </w:r>
          </w:p>
        </w:tc>
        <w:tc>
          <w:tcPr>
            <w:tcW w:w="850" w:type="dxa"/>
            <w:tcBorders>
              <w:bottom w:val="single" w:sz="4" w:space="0" w:color="auto"/>
            </w:tcBorders>
            <w:vAlign w:val="bottom"/>
          </w:tcPr>
          <w:p w14:paraId="073B2894"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(296.7)</w:t>
            </w:r>
          </w:p>
        </w:tc>
        <w:tc>
          <w:tcPr>
            <w:tcW w:w="1134" w:type="dxa"/>
            <w:tcBorders>
              <w:bottom w:val="single" w:sz="4" w:space="0" w:color="auto"/>
            </w:tcBorders>
            <w:shd w:val="clear" w:color="auto" w:fill="auto"/>
            <w:vAlign w:val="bottom"/>
          </w:tcPr>
          <w:p w14:paraId="03907B4E"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(55.0)</w:t>
            </w:r>
          </w:p>
        </w:tc>
        <w:tc>
          <w:tcPr>
            <w:tcW w:w="1134" w:type="dxa"/>
            <w:tcBorders>
              <w:bottom w:val="single" w:sz="4" w:space="0" w:color="auto"/>
            </w:tcBorders>
            <w:shd w:val="clear" w:color="auto" w:fill="auto"/>
            <w:vAlign w:val="bottom"/>
          </w:tcPr>
          <w:p w14:paraId="58D70207"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(1,064.4)</w:t>
            </w:r>
          </w:p>
        </w:tc>
      </w:tr>
      <w:tr w:rsidR="0076490B" w:rsidRPr="001C5950" w14:paraId="38F71D71" w14:textId="77777777" w:rsidTr="00847DEE">
        <w:tc>
          <w:tcPr>
            <w:tcW w:w="3119" w:type="dxa"/>
            <w:tcBorders>
              <w:top w:val="single" w:sz="4" w:space="0" w:color="auto"/>
            </w:tcBorders>
          </w:tcPr>
          <w:p w14:paraId="7B293AAD" w14:textId="5C7DD204" w:rsidR="0076490B" w:rsidRPr="009E1EF1" w:rsidRDefault="0076490B" w:rsidP="0076490B">
            <w:pPr>
              <w:pStyle w:val="BodyText"/>
              <w:ind w:left="-74"/>
              <w:jc w:val="left"/>
              <w:rPr>
                <w:rFonts w:ascii="Calibri" w:hAnsi="Calibri" w:cs="Times New Roman"/>
                <w:sz w:val="20"/>
                <w:szCs w:val="20"/>
              </w:rPr>
            </w:pPr>
            <w:r w:rsidRPr="009E1EF1">
              <w:rPr>
                <w:rFonts w:ascii="Calibri" w:hAnsi="Calibri" w:cs="Times New Roman"/>
                <w:sz w:val="20"/>
                <w:szCs w:val="20"/>
              </w:rPr>
              <w:t>Adjusted EBITDA</w:t>
            </w:r>
            <w:r w:rsidRPr="003E6A5B">
              <w:rPr>
                <w:rFonts w:ascii="Calibri" w:hAnsi="Calibri" w:cs="Times New Roman"/>
                <w:sz w:val="20"/>
                <w:szCs w:val="20"/>
                <w:vertAlign w:val="superscript"/>
              </w:rPr>
              <w:t>1</w:t>
            </w:r>
          </w:p>
        </w:tc>
        <w:tc>
          <w:tcPr>
            <w:tcW w:w="864" w:type="dxa"/>
            <w:tcBorders>
              <w:top w:val="single" w:sz="4" w:space="0" w:color="auto"/>
            </w:tcBorders>
            <w:vAlign w:val="bottom"/>
          </w:tcPr>
          <w:p w14:paraId="77BCEC3D"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389.1</w:t>
            </w:r>
          </w:p>
        </w:tc>
        <w:tc>
          <w:tcPr>
            <w:tcW w:w="1262" w:type="dxa"/>
            <w:tcBorders>
              <w:top w:val="single" w:sz="4" w:space="0" w:color="auto"/>
              <w:left w:val="nil"/>
              <w:bottom w:val="nil"/>
              <w:right w:val="nil"/>
            </w:tcBorders>
            <w:shd w:val="clear" w:color="auto" w:fill="auto"/>
            <w:vAlign w:val="bottom"/>
          </w:tcPr>
          <w:p w14:paraId="25BFE7DB" w14:textId="5BC6EF05"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276" w:type="dxa"/>
            <w:tcBorders>
              <w:top w:val="single" w:sz="4" w:space="0" w:color="auto"/>
              <w:left w:val="nil"/>
              <w:bottom w:val="nil"/>
              <w:right w:val="nil"/>
            </w:tcBorders>
            <w:shd w:val="clear" w:color="auto" w:fill="auto"/>
            <w:vAlign w:val="bottom"/>
          </w:tcPr>
          <w:p w14:paraId="4E2E9499" w14:textId="79CC7618"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012" w:type="dxa"/>
            <w:tcBorders>
              <w:top w:val="single" w:sz="4" w:space="0" w:color="auto"/>
            </w:tcBorders>
            <w:vAlign w:val="bottom"/>
          </w:tcPr>
          <w:p w14:paraId="6C079BD4"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127.5</w:t>
            </w:r>
          </w:p>
        </w:tc>
        <w:tc>
          <w:tcPr>
            <w:tcW w:w="850" w:type="dxa"/>
            <w:tcBorders>
              <w:top w:val="single" w:sz="4" w:space="0" w:color="auto"/>
            </w:tcBorders>
            <w:vAlign w:val="bottom"/>
          </w:tcPr>
          <w:p w14:paraId="7AF20395"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(36.2)</w:t>
            </w:r>
          </w:p>
        </w:tc>
        <w:tc>
          <w:tcPr>
            <w:tcW w:w="1134" w:type="dxa"/>
            <w:tcBorders>
              <w:top w:val="single" w:sz="4" w:space="0" w:color="auto"/>
            </w:tcBorders>
            <w:shd w:val="clear" w:color="auto" w:fill="auto"/>
            <w:vAlign w:val="bottom"/>
          </w:tcPr>
          <w:p w14:paraId="318056CD"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(55.0)</w:t>
            </w:r>
          </w:p>
        </w:tc>
        <w:tc>
          <w:tcPr>
            <w:tcW w:w="1134" w:type="dxa"/>
            <w:tcBorders>
              <w:top w:val="single" w:sz="4" w:space="0" w:color="auto"/>
            </w:tcBorders>
            <w:shd w:val="clear" w:color="auto" w:fill="auto"/>
            <w:vAlign w:val="bottom"/>
          </w:tcPr>
          <w:p w14:paraId="238ED110"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425.4</w:t>
            </w:r>
          </w:p>
        </w:tc>
      </w:tr>
      <w:tr w:rsidR="0076490B" w:rsidRPr="001C5950" w14:paraId="5F9DA605" w14:textId="77777777" w:rsidTr="00847DEE">
        <w:tc>
          <w:tcPr>
            <w:tcW w:w="3119" w:type="dxa"/>
            <w:tcBorders>
              <w:bottom w:val="single" w:sz="4" w:space="0" w:color="auto"/>
            </w:tcBorders>
          </w:tcPr>
          <w:p w14:paraId="7B314E97" w14:textId="77777777" w:rsidR="0076490B" w:rsidRPr="009E1EF1" w:rsidRDefault="0076490B" w:rsidP="0076490B">
            <w:pPr>
              <w:pStyle w:val="BodyText"/>
              <w:ind w:left="-74"/>
              <w:jc w:val="left"/>
              <w:rPr>
                <w:rFonts w:ascii="Calibri" w:hAnsi="Calibri" w:cs="Times New Roman"/>
                <w:sz w:val="20"/>
                <w:szCs w:val="20"/>
              </w:rPr>
            </w:pPr>
            <w:r w:rsidRPr="009E1EF1">
              <w:rPr>
                <w:rFonts w:ascii="Calibri" w:hAnsi="Calibri" w:cs="Times New Roman"/>
                <w:sz w:val="20"/>
                <w:szCs w:val="20"/>
              </w:rPr>
              <w:t>Depreciation and amortisation</w:t>
            </w:r>
          </w:p>
        </w:tc>
        <w:tc>
          <w:tcPr>
            <w:tcW w:w="864" w:type="dxa"/>
            <w:tcBorders>
              <w:bottom w:val="single" w:sz="4" w:space="0" w:color="auto"/>
            </w:tcBorders>
            <w:vAlign w:val="bottom"/>
          </w:tcPr>
          <w:p w14:paraId="2DA0EF31"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(92.9)</w:t>
            </w:r>
          </w:p>
        </w:tc>
        <w:tc>
          <w:tcPr>
            <w:tcW w:w="1262" w:type="dxa"/>
            <w:tcBorders>
              <w:top w:val="nil"/>
              <w:left w:val="nil"/>
              <w:bottom w:val="single" w:sz="4" w:space="0" w:color="auto"/>
              <w:right w:val="nil"/>
            </w:tcBorders>
            <w:shd w:val="clear" w:color="auto" w:fill="auto"/>
            <w:vAlign w:val="bottom"/>
          </w:tcPr>
          <w:p w14:paraId="1204F9DA" w14:textId="33DB6A69"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276" w:type="dxa"/>
            <w:tcBorders>
              <w:top w:val="nil"/>
              <w:left w:val="nil"/>
              <w:bottom w:val="single" w:sz="4" w:space="0" w:color="auto"/>
              <w:right w:val="nil"/>
            </w:tcBorders>
            <w:shd w:val="clear" w:color="auto" w:fill="auto"/>
            <w:vAlign w:val="bottom"/>
          </w:tcPr>
          <w:p w14:paraId="63F1EBDF" w14:textId="038E0302"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012" w:type="dxa"/>
            <w:tcBorders>
              <w:bottom w:val="single" w:sz="4" w:space="0" w:color="auto"/>
            </w:tcBorders>
            <w:vAlign w:val="bottom"/>
          </w:tcPr>
          <w:p w14:paraId="52F2B562"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(23.8)</w:t>
            </w:r>
          </w:p>
        </w:tc>
        <w:tc>
          <w:tcPr>
            <w:tcW w:w="850" w:type="dxa"/>
            <w:tcBorders>
              <w:bottom w:val="single" w:sz="4" w:space="0" w:color="auto"/>
            </w:tcBorders>
            <w:vAlign w:val="bottom"/>
          </w:tcPr>
          <w:p w14:paraId="4425559B"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(23.8)</w:t>
            </w:r>
          </w:p>
        </w:tc>
        <w:tc>
          <w:tcPr>
            <w:tcW w:w="1134" w:type="dxa"/>
            <w:tcBorders>
              <w:bottom w:val="single" w:sz="4" w:space="0" w:color="auto"/>
            </w:tcBorders>
            <w:shd w:val="clear" w:color="auto" w:fill="auto"/>
            <w:vAlign w:val="bottom"/>
          </w:tcPr>
          <w:p w14:paraId="6751EF73"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(4.3)</w:t>
            </w:r>
          </w:p>
        </w:tc>
        <w:tc>
          <w:tcPr>
            <w:tcW w:w="1134" w:type="dxa"/>
            <w:tcBorders>
              <w:bottom w:val="single" w:sz="4" w:space="0" w:color="auto"/>
            </w:tcBorders>
            <w:shd w:val="clear" w:color="auto" w:fill="auto"/>
            <w:vAlign w:val="bottom"/>
          </w:tcPr>
          <w:p w14:paraId="4D5C0E4E"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(144.8)</w:t>
            </w:r>
          </w:p>
        </w:tc>
      </w:tr>
      <w:tr w:rsidR="0076490B" w:rsidRPr="001C5950" w14:paraId="630B2131" w14:textId="77777777" w:rsidTr="00847DEE">
        <w:trPr>
          <w:trHeight w:val="148"/>
        </w:trPr>
        <w:tc>
          <w:tcPr>
            <w:tcW w:w="3119" w:type="dxa"/>
            <w:tcBorders>
              <w:top w:val="single" w:sz="4" w:space="0" w:color="auto"/>
            </w:tcBorders>
          </w:tcPr>
          <w:p w14:paraId="3DF6E5EF" w14:textId="010466B1" w:rsidR="0076490B" w:rsidRPr="009E1EF1" w:rsidRDefault="005D04CB" w:rsidP="0076490B">
            <w:pPr>
              <w:pStyle w:val="BodyText"/>
              <w:ind w:left="-74"/>
              <w:jc w:val="left"/>
              <w:rPr>
                <w:rFonts w:ascii="Calibri" w:hAnsi="Calibri" w:cs="Times New Roman"/>
                <w:sz w:val="20"/>
                <w:szCs w:val="20"/>
              </w:rPr>
            </w:pPr>
            <w:r>
              <w:rPr>
                <w:rFonts w:ascii="Calibri" w:hAnsi="Calibri" w:cs="Times New Roman"/>
                <w:sz w:val="20"/>
                <w:szCs w:val="20"/>
              </w:rPr>
              <w:t xml:space="preserve">Adjusted </w:t>
            </w:r>
            <w:r w:rsidR="0076490B" w:rsidRPr="009E1EF1">
              <w:rPr>
                <w:rFonts w:ascii="Calibri" w:hAnsi="Calibri" w:cs="Times New Roman"/>
                <w:sz w:val="20"/>
                <w:szCs w:val="20"/>
              </w:rPr>
              <w:t>Reportable segment profit/ (loss) before separately disclosed items</w:t>
            </w:r>
          </w:p>
        </w:tc>
        <w:tc>
          <w:tcPr>
            <w:tcW w:w="864" w:type="dxa"/>
            <w:tcBorders>
              <w:top w:val="single" w:sz="4" w:space="0" w:color="auto"/>
            </w:tcBorders>
            <w:shd w:val="clear" w:color="auto" w:fill="auto"/>
            <w:vAlign w:val="bottom"/>
          </w:tcPr>
          <w:p w14:paraId="43DFCCAD"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296.2</w:t>
            </w:r>
          </w:p>
        </w:tc>
        <w:tc>
          <w:tcPr>
            <w:tcW w:w="1262" w:type="dxa"/>
            <w:tcBorders>
              <w:top w:val="single" w:sz="4" w:space="0" w:color="auto"/>
              <w:left w:val="nil"/>
              <w:bottom w:val="nil"/>
              <w:right w:val="nil"/>
            </w:tcBorders>
            <w:shd w:val="clear" w:color="auto" w:fill="auto"/>
            <w:vAlign w:val="bottom"/>
          </w:tcPr>
          <w:p w14:paraId="7BBBF44B" w14:textId="7A16146D"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276" w:type="dxa"/>
            <w:tcBorders>
              <w:top w:val="single" w:sz="4" w:space="0" w:color="auto"/>
              <w:left w:val="nil"/>
              <w:bottom w:val="nil"/>
              <w:right w:val="nil"/>
            </w:tcBorders>
            <w:shd w:val="clear" w:color="auto" w:fill="auto"/>
            <w:vAlign w:val="bottom"/>
          </w:tcPr>
          <w:p w14:paraId="7497CD37" w14:textId="3C1A9C59"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012" w:type="dxa"/>
            <w:tcBorders>
              <w:top w:val="single" w:sz="4" w:space="0" w:color="auto"/>
            </w:tcBorders>
            <w:vAlign w:val="bottom"/>
          </w:tcPr>
          <w:p w14:paraId="7EA8AD70"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103.7</w:t>
            </w:r>
          </w:p>
        </w:tc>
        <w:tc>
          <w:tcPr>
            <w:tcW w:w="850" w:type="dxa"/>
            <w:tcBorders>
              <w:top w:val="single" w:sz="4" w:space="0" w:color="auto"/>
            </w:tcBorders>
            <w:shd w:val="clear" w:color="auto" w:fill="auto"/>
            <w:vAlign w:val="bottom"/>
          </w:tcPr>
          <w:p w14:paraId="2812A8A3"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(60.0)</w:t>
            </w:r>
          </w:p>
        </w:tc>
        <w:tc>
          <w:tcPr>
            <w:tcW w:w="1134" w:type="dxa"/>
            <w:tcBorders>
              <w:top w:val="single" w:sz="4" w:space="0" w:color="auto"/>
            </w:tcBorders>
            <w:shd w:val="clear" w:color="auto" w:fill="auto"/>
            <w:vAlign w:val="bottom"/>
          </w:tcPr>
          <w:p w14:paraId="6EDC2DEF"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(59.3)</w:t>
            </w:r>
          </w:p>
        </w:tc>
        <w:tc>
          <w:tcPr>
            <w:tcW w:w="1134" w:type="dxa"/>
            <w:tcBorders>
              <w:top w:val="single" w:sz="4" w:space="0" w:color="auto"/>
            </w:tcBorders>
            <w:shd w:val="clear" w:color="auto" w:fill="auto"/>
            <w:vAlign w:val="bottom"/>
          </w:tcPr>
          <w:p w14:paraId="0FDB16EC"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280.6</w:t>
            </w:r>
          </w:p>
        </w:tc>
      </w:tr>
      <w:tr w:rsidR="0076490B" w:rsidRPr="001C5950" w14:paraId="4F6E8425" w14:textId="77777777" w:rsidTr="00847DEE">
        <w:trPr>
          <w:trHeight w:val="148"/>
        </w:trPr>
        <w:tc>
          <w:tcPr>
            <w:tcW w:w="3119" w:type="dxa"/>
          </w:tcPr>
          <w:p w14:paraId="3D053D40" w14:textId="08E06440" w:rsidR="0076490B" w:rsidRPr="009E1EF1" w:rsidRDefault="0076490B" w:rsidP="0076490B">
            <w:pPr>
              <w:pStyle w:val="BodyText"/>
              <w:ind w:left="-74"/>
              <w:jc w:val="left"/>
              <w:rPr>
                <w:rFonts w:ascii="Calibri" w:hAnsi="Calibri" w:cs="Times New Roman"/>
                <w:sz w:val="20"/>
                <w:szCs w:val="20"/>
              </w:rPr>
            </w:pPr>
            <w:r w:rsidRPr="009E1EF1">
              <w:rPr>
                <w:rFonts w:ascii="Calibri" w:hAnsi="Calibri" w:cs="Times New Roman"/>
                <w:sz w:val="20"/>
                <w:szCs w:val="20"/>
              </w:rPr>
              <w:t xml:space="preserve">Amortisation of acquisition related intangible assets (Note </w:t>
            </w:r>
            <w:r w:rsidR="00B827C9">
              <w:rPr>
                <w:rFonts w:ascii="Calibri" w:hAnsi="Calibri" w:cs="Times New Roman"/>
                <w:sz w:val="20"/>
                <w:szCs w:val="20"/>
              </w:rPr>
              <w:t>6</w:t>
            </w:r>
            <w:r w:rsidRPr="009E1EF1">
              <w:rPr>
                <w:rFonts w:ascii="Calibri" w:hAnsi="Calibri" w:cs="Times New Roman"/>
                <w:sz w:val="20"/>
                <w:szCs w:val="20"/>
              </w:rPr>
              <w:t>)</w:t>
            </w:r>
          </w:p>
        </w:tc>
        <w:tc>
          <w:tcPr>
            <w:tcW w:w="864" w:type="dxa"/>
            <w:vAlign w:val="bottom"/>
          </w:tcPr>
          <w:p w14:paraId="0D0BA209"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(77.2)</w:t>
            </w:r>
          </w:p>
        </w:tc>
        <w:tc>
          <w:tcPr>
            <w:tcW w:w="1262" w:type="dxa"/>
            <w:shd w:val="clear" w:color="auto" w:fill="auto"/>
            <w:vAlign w:val="bottom"/>
          </w:tcPr>
          <w:p w14:paraId="1253E852" w14:textId="63ECDAD2"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276" w:type="dxa"/>
            <w:shd w:val="clear" w:color="auto" w:fill="auto"/>
            <w:vAlign w:val="bottom"/>
          </w:tcPr>
          <w:p w14:paraId="38045C58" w14:textId="109397FD"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012" w:type="dxa"/>
            <w:vAlign w:val="bottom"/>
          </w:tcPr>
          <w:p w14:paraId="1A576B8C"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w:t>
            </w:r>
          </w:p>
        </w:tc>
        <w:tc>
          <w:tcPr>
            <w:tcW w:w="850" w:type="dxa"/>
            <w:vAlign w:val="bottom"/>
          </w:tcPr>
          <w:p w14:paraId="26C58997"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(35.9)</w:t>
            </w:r>
          </w:p>
        </w:tc>
        <w:tc>
          <w:tcPr>
            <w:tcW w:w="1134" w:type="dxa"/>
            <w:shd w:val="clear" w:color="auto" w:fill="auto"/>
            <w:vAlign w:val="bottom"/>
          </w:tcPr>
          <w:p w14:paraId="033C3462"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w:t>
            </w:r>
          </w:p>
        </w:tc>
        <w:tc>
          <w:tcPr>
            <w:tcW w:w="1134" w:type="dxa"/>
            <w:shd w:val="clear" w:color="auto" w:fill="auto"/>
            <w:vAlign w:val="bottom"/>
          </w:tcPr>
          <w:p w14:paraId="37B254DD"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(113.1)</w:t>
            </w:r>
          </w:p>
        </w:tc>
      </w:tr>
      <w:tr w:rsidR="0076490B" w:rsidRPr="001C5950" w14:paraId="526FBAD8" w14:textId="77777777" w:rsidTr="008F4B95">
        <w:trPr>
          <w:trHeight w:val="148"/>
        </w:trPr>
        <w:tc>
          <w:tcPr>
            <w:tcW w:w="3119" w:type="dxa"/>
            <w:tcBorders>
              <w:top w:val="single" w:sz="4" w:space="0" w:color="auto"/>
              <w:bottom w:val="single" w:sz="4" w:space="0" w:color="auto"/>
            </w:tcBorders>
          </w:tcPr>
          <w:p w14:paraId="5DD05276" w14:textId="6BDFA9F3" w:rsidR="0076490B" w:rsidRPr="009E1EF1" w:rsidRDefault="0076490B" w:rsidP="0076490B">
            <w:pPr>
              <w:pStyle w:val="BodyText"/>
              <w:ind w:left="-74"/>
              <w:jc w:val="left"/>
              <w:rPr>
                <w:rFonts w:ascii="Calibri" w:hAnsi="Calibri" w:cs="Times New Roman"/>
                <w:sz w:val="20"/>
                <w:szCs w:val="20"/>
              </w:rPr>
            </w:pPr>
            <w:r w:rsidRPr="009E1EF1">
              <w:rPr>
                <w:rFonts w:ascii="Calibri" w:hAnsi="Calibri" w:cs="Times New Roman"/>
                <w:sz w:val="20"/>
                <w:szCs w:val="20"/>
              </w:rPr>
              <w:t xml:space="preserve">Reportable segment profit/ (loss) after amortisation of acquisition related intangibles </w:t>
            </w:r>
          </w:p>
        </w:tc>
        <w:tc>
          <w:tcPr>
            <w:tcW w:w="864" w:type="dxa"/>
            <w:tcBorders>
              <w:top w:val="single" w:sz="4" w:space="0" w:color="auto"/>
              <w:bottom w:val="single" w:sz="4" w:space="0" w:color="auto"/>
            </w:tcBorders>
            <w:vAlign w:val="bottom"/>
          </w:tcPr>
          <w:p w14:paraId="1BF85C99"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219.0</w:t>
            </w:r>
          </w:p>
        </w:tc>
        <w:tc>
          <w:tcPr>
            <w:tcW w:w="1262" w:type="dxa"/>
            <w:tcBorders>
              <w:top w:val="single" w:sz="4" w:space="0" w:color="auto"/>
              <w:left w:val="nil"/>
              <w:bottom w:val="single" w:sz="4" w:space="0" w:color="auto"/>
              <w:right w:val="nil"/>
            </w:tcBorders>
            <w:shd w:val="clear" w:color="auto" w:fill="auto"/>
            <w:vAlign w:val="bottom"/>
          </w:tcPr>
          <w:p w14:paraId="22052A5B" w14:textId="093A7564"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276" w:type="dxa"/>
            <w:tcBorders>
              <w:top w:val="single" w:sz="4" w:space="0" w:color="auto"/>
              <w:left w:val="nil"/>
              <w:bottom w:val="single" w:sz="4" w:space="0" w:color="auto"/>
              <w:right w:val="nil"/>
            </w:tcBorders>
            <w:shd w:val="clear" w:color="auto" w:fill="auto"/>
            <w:vAlign w:val="bottom"/>
          </w:tcPr>
          <w:p w14:paraId="3B36B78E" w14:textId="22B644D0" w:rsidR="0076490B" w:rsidRPr="009E1EF1" w:rsidRDefault="0076490B" w:rsidP="0076490B">
            <w:pPr>
              <w:pStyle w:val="BodyText"/>
              <w:ind w:left="-74"/>
              <w:jc w:val="right"/>
              <w:rPr>
                <w:rFonts w:ascii="Calibri" w:hAnsi="Calibri" w:cs="Times New Roman"/>
                <w:sz w:val="20"/>
                <w:szCs w:val="20"/>
              </w:rPr>
            </w:pPr>
            <w:r>
              <w:rPr>
                <w:rFonts w:ascii="Calibri" w:hAnsi="Calibri" w:cs="Times New Roman"/>
                <w:sz w:val="20"/>
                <w:szCs w:val="20"/>
              </w:rPr>
              <w:t>-</w:t>
            </w:r>
          </w:p>
        </w:tc>
        <w:tc>
          <w:tcPr>
            <w:tcW w:w="1012" w:type="dxa"/>
            <w:tcBorders>
              <w:top w:val="single" w:sz="4" w:space="0" w:color="auto"/>
              <w:bottom w:val="single" w:sz="4" w:space="0" w:color="auto"/>
            </w:tcBorders>
            <w:vAlign w:val="bottom"/>
          </w:tcPr>
          <w:p w14:paraId="3D2C9BE7"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103.7</w:t>
            </w:r>
          </w:p>
        </w:tc>
        <w:tc>
          <w:tcPr>
            <w:tcW w:w="850" w:type="dxa"/>
            <w:tcBorders>
              <w:top w:val="single" w:sz="4" w:space="0" w:color="auto"/>
              <w:bottom w:val="single" w:sz="4" w:space="0" w:color="auto"/>
            </w:tcBorders>
            <w:vAlign w:val="bottom"/>
          </w:tcPr>
          <w:p w14:paraId="7365B42C"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(95.9)</w:t>
            </w:r>
          </w:p>
        </w:tc>
        <w:tc>
          <w:tcPr>
            <w:tcW w:w="1134" w:type="dxa"/>
            <w:tcBorders>
              <w:top w:val="single" w:sz="4" w:space="0" w:color="auto"/>
              <w:bottom w:val="single" w:sz="4" w:space="0" w:color="auto"/>
            </w:tcBorders>
            <w:shd w:val="clear" w:color="auto" w:fill="auto"/>
            <w:vAlign w:val="bottom"/>
          </w:tcPr>
          <w:p w14:paraId="1FBDF239"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(59.3)</w:t>
            </w:r>
          </w:p>
        </w:tc>
        <w:tc>
          <w:tcPr>
            <w:tcW w:w="1134" w:type="dxa"/>
            <w:tcBorders>
              <w:top w:val="single" w:sz="4" w:space="0" w:color="auto"/>
            </w:tcBorders>
            <w:shd w:val="clear" w:color="auto" w:fill="auto"/>
            <w:vAlign w:val="bottom"/>
          </w:tcPr>
          <w:p w14:paraId="55024075" w14:textId="77777777" w:rsidR="0076490B" w:rsidRPr="009E1EF1" w:rsidRDefault="0076490B" w:rsidP="0076490B">
            <w:pPr>
              <w:pStyle w:val="BodyText"/>
              <w:ind w:left="-74"/>
              <w:jc w:val="right"/>
              <w:rPr>
                <w:rFonts w:ascii="Calibri" w:hAnsi="Calibri" w:cs="Times New Roman"/>
                <w:sz w:val="20"/>
                <w:szCs w:val="20"/>
              </w:rPr>
            </w:pPr>
            <w:r w:rsidRPr="009E1EF1">
              <w:rPr>
                <w:rFonts w:ascii="Calibri" w:hAnsi="Calibri" w:cs="Times New Roman"/>
                <w:sz w:val="20"/>
                <w:szCs w:val="20"/>
              </w:rPr>
              <w:t>167.5</w:t>
            </w:r>
          </w:p>
        </w:tc>
      </w:tr>
      <w:tr w:rsidR="0076490B" w:rsidRPr="001C5950" w14:paraId="588F091A" w14:textId="77777777" w:rsidTr="008F4B95">
        <w:trPr>
          <w:trHeight w:val="148"/>
        </w:trPr>
        <w:tc>
          <w:tcPr>
            <w:tcW w:w="3119" w:type="dxa"/>
            <w:tcBorders>
              <w:top w:val="single" w:sz="4" w:space="0" w:color="auto"/>
              <w:bottom w:val="single" w:sz="4" w:space="0" w:color="auto"/>
            </w:tcBorders>
          </w:tcPr>
          <w:p w14:paraId="235FD15A" w14:textId="2B77F1C6" w:rsidR="0076490B" w:rsidRPr="009E1EF1" w:rsidRDefault="00175698" w:rsidP="0076490B">
            <w:pPr>
              <w:pStyle w:val="BodyText"/>
              <w:ind w:left="-74"/>
              <w:jc w:val="left"/>
              <w:rPr>
                <w:rFonts w:ascii="Calibri" w:hAnsi="Calibri" w:cs="Times New Roman"/>
                <w:sz w:val="20"/>
                <w:szCs w:val="20"/>
              </w:rPr>
            </w:pPr>
            <w:r>
              <w:rPr>
                <w:rFonts w:ascii="Calibri" w:hAnsi="Calibri" w:cs="Times New Roman"/>
                <w:sz w:val="20"/>
                <w:szCs w:val="20"/>
              </w:rPr>
              <w:t>Acquisition</w:t>
            </w:r>
            <w:r w:rsidRPr="009E1EF1">
              <w:rPr>
                <w:rFonts w:ascii="Calibri" w:hAnsi="Calibri" w:cs="Times New Roman"/>
                <w:sz w:val="20"/>
                <w:szCs w:val="20"/>
              </w:rPr>
              <w:t xml:space="preserve"> </w:t>
            </w:r>
            <w:r w:rsidR="0076490B" w:rsidRPr="009E1EF1">
              <w:rPr>
                <w:rFonts w:ascii="Calibri" w:hAnsi="Calibri" w:cs="Times New Roman"/>
                <w:sz w:val="20"/>
                <w:szCs w:val="20"/>
              </w:rPr>
              <w:t>fees and associated costs</w:t>
            </w:r>
          </w:p>
        </w:tc>
        <w:tc>
          <w:tcPr>
            <w:tcW w:w="864" w:type="dxa"/>
            <w:tcBorders>
              <w:top w:val="single" w:sz="4" w:space="0" w:color="auto"/>
              <w:bottom w:val="single" w:sz="4" w:space="0" w:color="auto"/>
            </w:tcBorders>
            <w:vAlign w:val="bottom"/>
          </w:tcPr>
          <w:p w14:paraId="2DEF3E37" w14:textId="77777777" w:rsidR="0076490B" w:rsidRPr="009E1EF1" w:rsidRDefault="0076490B" w:rsidP="0076490B">
            <w:pPr>
              <w:pStyle w:val="BodyText"/>
              <w:jc w:val="right"/>
              <w:rPr>
                <w:rFonts w:ascii="Calibri" w:hAnsi="Calibri" w:cs="Times New Roman"/>
                <w:sz w:val="20"/>
                <w:szCs w:val="20"/>
              </w:rPr>
            </w:pPr>
          </w:p>
        </w:tc>
        <w:tc>
          <w:tcPr>
            <w:tcW w:w="1262" w:type="dxa"/>
            <w:tcBorders>
              <w:top w:val="single" w:sz="4" w:space="0" w:color="auto"/>
              <w:left w:val="nil"/>
              <w:bottom w:val="single" w:sz="4" w:space="0" w:color="auto"/>
              <w:right w:val="nil"/>
            </w:tcBorders>
            <w:shd w:val="clear" w:color="auto" w:fill="auto"/>
            <w:vAlign w:val="bottom"/>
          </w:tcPr>
          <w:p w14:paraId="4E32999F" w14:textId="2B0B10F6" w:rsidR="0076490B" w:rsidRPr="009E1EF1" w:rsidRDefault="0076490B" w:rsidP="0076490B">
            <w:pPr>
              <w:pStyle w:val="BodyText"/>
              <w:jc w:val="right"/>
              <w:rPr>
                <w:rFonts w:ascii="Calibri" w:hAnsi="Calibri" w:cs="Times New Roman"/>
                <w:sz w:val="20"/>
                <w:szCs w:val="20"/>
              </w:rPr>
            </w:pPr>
          </w:p>
        </w:tc>
        <w:tc>
          <w:tcPr>
            <w:tcW w:w="1276" w:type="dxa"/>
            <w:tcBorders>
              <w:top w:val="single" w:sz="4" w:space="0" w:color="auto"/>
              <w:left w:val="nil"/>
              <w:bottom w:val="single" w:sz="4" w:space="0" w:color="auto"/>
              <w:right w:val="nil"/>
            </w:tcBorders>
            <w:shd w:val="clear" w:color="auto" w:fill="auto"/>
            <w:vAlign w:val="bottom"/>
          </w:tcPr>
          <w:p w14:paraId="063C5A35" w14:textId="25BEFD60" w:rsidR="0076490B" w:rsidRPr="009E1EF1" w:rsidRDefault="0076490B" w:rsidP="0076490B">
            <w:pPr>
              <w:pStyle w:val="BodyText"/>
              <w:jc w:val="right"/>
              <w:rPr>
                <w:rFonts w:ascii="Calibri" w:hAnsi="Calibri" w:cs="Times New Roman"/>
                <w:sz w:val="20"/>
                <w:szCs w:val="20"/>
              </w:rPr>
            </w:pPr>
          </w:p>
        </w:tc>
        <w:tc>
          <w:tcPr>
            <w:tcW w:w="1012" w:type="dxa"/>
            <w:tcBorders>
              <w:top w:val="single" w:sz="4" w:space="0" w:color="auto"/>
              <w:bottom w:val="single" w:sz="4" w:space="0" w:color="auto"/>
            </w:tcBorders>
          </w:tcPr>
          <w:p w14:paraId="545D56E1" w14:textId="77777777" w:rsidR="0076490B" w:rsidRPr="009E1EF1" w:rsidRDefault="0076490B" w:rsidP="0076490B">
            <w:pPr>
              <w:pStyle w:val="BodyText"/>
              <w:jc w:val="right"/>
              <w:rPr>
                <w:rFonts w:ascii="Calibri" w:hAnsi="Calibri" w:cs="Times New Roman"/>
                <w:sz w:val="20"/>
                <w:szCs w:val="20"/>
              </w:rPr>
            </w:pPr>
          </w:p>
        </w:tc>
        <w:tc>
          <w:tcPr>
            <w:tcW w:w="850" w:type="dxa"/>
            <w:tcBorders>
              <w:top w:val="single" w:sz="4" w:space="0" w:color="auto"/>
              <w:bottom w:val="single" w:sz="4" w:space="0" w:color="auto"/>
            </w:tcBorders>
            <w:vAlign w:val="bottom"/>
          </w:tcPr>
          <w:p w14:paraId="1BDAD559" w14:textId="77777777" w:rsidR="0076490B" w:rsidRPr="009E1EF1" w:rsidRDefault="0076490B" w:rsidP="0076490B">
            <w:pPr>
              <w:pStyle w:val="BodyText"/>
              <w:jc w:val="right"/>
              <w:rPr>
                <w:rFonts w:ascii="Calibri" w:hAnsi="Calibri" w:cs="Times New Roman"/>
                <w:sz w:val="20"/>
                <w:szCs w:val="20"/>
              </w:rPr>
            </w:pPr>
          </w:p>
        </w:tc>
        <w:tc>
          <w:tcPr>
            <w:tcW w:w="1134" w:type="dxa"/>
            <w:tcBorders>
              <w:top w:val="single" w:sz="4" w:space="0" w:color="auto"/>
              <w:bottom w:val="single" w:sz="4" w:space="0" w:color="auto"/>
            </w:tcBorders>
            <w:shd w:val="clear" w:color="auto" w:fill="auto"/>
            <w:vAlign w:val="bottom"/>
          </w:tcPr>
          <w:p w14:paraId="3537887B" w14:textId="77777777" w:rsidR="0076490B" w:rsidRPr="009E1EF1" w:rsidRDefault="0076490B" w:rsidP="0076490B">
            <w:pPr>
              <w:pStyle w:val="BodyText"/>
              <w:jc w:val="right"/>
              <w:rPr>
                <w:rFonts w:ascii="Calibri" w:hAnsi="Calibri" w:cs="Times New Roman"/>
                <w:sz w:val="20"/>
                <w:szCs w:val="20"/>
              </w:rPr>
            </w:pPr>
          </w:p>
        </w:tc>
        <w:tc>
          <w:tcPr>
            <w:tcW w:w="1134" w:type="dxa"/>
            <w:tcBorders>
              <w:bottom w:val="single" w:sz="4" w:space="0" w:color="auto"/>
            </w:tcBorders>
            <w:shd w:val="clear" w:color="auto" w:fill="auto"/>
            <w:vAlign w:val="bottom"/>
          </w:tcPr>
          <w:p w14:paraId="2E7BA5A9" w14:textId="77777777" w:rsidR="0076490B" w:rsidRPr="009E1EF1" w:rsidRDefault="0076490B" w:rsidP="0076490B">
            <w:pPr>
              <w:pStyle w:val="BodyText"/>
              <w:jc w:val="right"/>
              <w:rPr>
                <w:rFonts w:ascii="Calibri" w:hAnsi="Calibri" w:cs="Times New Roman"/>
                <w:sz w:val="20"/>
                <w:szCs w:val="20"/>
              </w:rPr>
            </w:pPr>
            <w:r w:rsidRPr="009E1EF1">
              <w:rPr>
                <w:rFonts w:ascii="Calibri" w:hAnsi="Calibri" w:cs="Times New Roman"/>
                <w:sz w:val="20"/>
                <w:szCs w:val="20"/>
              </w:rPr>
              <w:t>(17.6)</w:t>
            </w:r>
          </w:p>
        </w:tc>
      </w:tr>
      <w:tr w:rsidR="0076490B" w:rsidRPr="001C5950" w14:paraId="5331AD71" w14:textId="77777777" w:rsidTr="008F4B95">
        <w:trPr>
          <w:trHeight w:val="148"/>
        </w:trPr>
        <w:tc>
          <w:tcPr>
            <w:tcW w:w="3119" w:type="dxa"/>
            <w:tcBorders>
              <w:bottom w:val="single" w:sz="4" w:space="0" w:color="auto"/>
            </w:tcBorders>
          </w:tcPr>
          <w:p w14:paraId="5294A989" w14:textId="77777777" w:rsidR="0076490B" w:rsidRPr="009E1EF1" w:rsidRDefault="0076490B" w:rsidP="0076490B">
            <w:pPr>
              <w:pStyle w:val="BodyText"/>
              <w:ind w:left="-74"/>
              <w:jc w:val="left"/>
              <w:rPr>
                <w:rFonts w:ascii="Calibri" w:hAnsi="Calibri" w:cs="Times New Roman"/>
                <w:sz w:val="20"/>
                <w:szCs w:val="20"/>
              </w:rPr>
            </w:pPr>
            <w:r w:rsidRPr="009E1EF1">
              <w:rPr>
                <w:rFonts w:ascii="Calibri" w:hAnsi="Calibri" w:cs="Times New Roman"/>
                <w:sz w:val="20"/>
                <w:szCs w:val="20"/>
              </w:rPr>
              <w:t>Operating profit</w:t>
            </w:r>
          </w:p>
        </w:tc>
        <w:tc>
          <w:tcPr>
            <w:tcW w:w="864" w:type="dxa"/>
            <w:tcBorders>
              <w:bottom w:val="single" w:sz="4" w:space="0" w:color="auto"/>
            </w:tcBorders>
            <w:vAlign w:val="bottom"/>
          </w:tcPr>
          <w:p w14:paraId="2C38E0AF" w14:textId="77777777" w:rsidR="0076490B" w:rsidRPr="009E1EF1" w:rsidRDefault="0076490B" w:rsidP="0076490B">
            <w:pPr>
              <w:pStyle w:val="BodyText"/>
              <w:jc w:val="right"/>
              <w:rPr>
                <w:rFonts w:ascii="Calibri" w:hAnsi="Calibri" w:cs="Times New Roman"/>
                <w:sz w:val="20"/>
                <w:szCs w:val="20"/>
              </w:rPr>
            </w:pPr>
          </w:p>
        </w:tc>
        <w:tc>
          <w:tcPr>
            <w:tcW w:w="1262" w:type="dxa"/>
            <w:tcBorders>
              <w:bottom w:val="single" w:sz="4" w:space="0" w:color="auto"/>
            </w:tcBorders>
            <w:shd w:val="clear" w:color="auto" w:fill="auto"/>
            <w:vAlign w:val="bottom"/>
          </w:tcPr>
          <w:p w14:paraId="1D107357" w14:textId="77777777" w:rsidR="0076490B" w:rsidRPr="009E1EF1" w:rsidRDefault="0076490B" w:rsidP="0076490B">
            <w:pPr>
              <w:pStyle w:val="BodyText"/>
              <w:jc w:val="right"/>
              <w:rPr>
                <w:rFonts w:ascii="Calibri" w:hAnsi="Calibri" w:cs="Times New Roman"/>
                <w:sz w:val="20"/>
                <w:szCs w:val="20"/>
              </w:rPr>
            </w:pPr>
          </w:p>
        </w:tc>
        <w:tc>
          <w:tcPr>
            <w:tcW w:w="1276" w:type="dxa"/>
            <w:tcBorders>
              <w:bottom w:val="single" w:sz="4" w:space="0" w:color="auto"/>
            </w:tcBorders>
            <w:shd w:val="clear" w:color="auto" w:fill="auto"/>
            <w:vAlign w:val="bottom"/>
          </w:tcPr>
          <w:p w14:paraId="1B259B50" w14:textId="77777777" w:rsidR="0076490B" w:rsidRPr="009E1EF1" w:rsidRDefault="0076490B" w:rsidP="0076490B">
            <w:pPr>
              <w:pStyle w:val="BodyText"/>
              <w:jc w:val="right"/>
              <w:rPr>
                <w:rFonts w:ascii="Calibri" w:hAnsi="Calibri" w:cs="Times New Roman"/>
                <w:sz w:val="20"/>
                <w:szCs w:val="20"/>
              </w:rPr>
            </w:pPr>
          </w:p>
        </w:tc>
        <w:tc>
          <w:tcPr>
            <w:tcW w:w="1012" w:type="dxa"/>
            <w:tcBorders>
              <w:bottom w:val="single" w:sz="4" w:space="0" w:color="auto"/>
            </w:tcBorders>
          </w:tcPr>
          <w:p w14:paraId="0CC40337" w14:textId="77777777" w:rsidR="0076490B" w:rsidRPr="009E1EF1" w:rsidRDefault="0076490B" w:rsidP="0076490B">
            <w:pPr>
              <w:pStyle w:val="BodyText"/>
              <w:jc w:val="right"/>
              <w:rPr>
                <w:rFonts w:ascii="Calibri" w:hAnsi="Calibri" w:cs="Times New Roman"/>
                <w:sz w:val="20"/>
                <w:szCs w:val="20"/>
              </w:rPr>
            </w:pPr>
          </w:p>
        </w:tc>
        <w:tc>
          <w:tcPr>
            <w:tcW w:w="850" w:type="dxa"/>
            <w:tcBorders>
              <w:bottom w:val="single" w:sz="4" w:space="0" w:color="auto"/>
            </w:tcBorders>
            <w:vAlign w:val="bottom"/>
          </w:tcPr>
          <w:p w14:paraId="56BBFC77" w14:textId="77777777" w:rsidR="0076490B" w:rsidRPr="009E1EF1" w:rsidRDefault="0076490B" w:rsidP="0076490B">
            <w:pPr>
              <w:pStyle w:val="BodyText"/>
              <w:jc w:val="right"/>
              <w:rPr>
                <w:rFonts w:ascii="Calibri" w:hAnsi="Calibri" w:cs="Times New Roman"/>
                <w:sz w:val="20"/>
                <w:szCs w:val="20"/>
              </w:rPr>
            </w:pPr>
          </w:p>
        </w:tc>
        <w:tc>
          <w:tcPr>
            <w:tcW w:w="1134" w:type="dxa"/>
            <w:tcBorders>
              <w:bottom w:val="single" w:sz="4" w:space="0" w:color="auto"/>
            </w:tcBorders>
            <w:shd w:val="clear" w:color="auto" w:fill="auto"/>
            <w:vAlign w:val="bottom"/>
          </w:tcPr>
          <w:p w14:paraId="04D156DF" w14:textId="77777777" w:rsidR="0076490B" w:rsidRPr="009E1EF1" w:rsidRDefault="0076490B" w:rsidP="0076490B">
            <w:pPr>
              <w:pStyle w:val="BodyText"/>
              <w:jc w:val="right"/>
              <w:rPr>
                <w:rFonts w:ascii="Calibri" w:hAnsi="Calibri" w:cs="Times New Roman"/>
                <w:sz w:val="20"/>
                <w:szCs w:val="20"/>
              </w:rPr>
            </w:pPr>
          </w:p>
        </w:tc>
        <w:tc>
          <w:tcPr>
            <w:tcW w:w="1134" w:type="dxa"/>
            <w:tcBorders>
              <w:top w:val="single" w:sz="4" w:space="0" w:color="auto"/>
              <w:bottom w:val="single" w:sz="4" w:space="0" w:color="auto"/>
            </w:tcBorders>
            <w:shd w:val="clear" w:color="auto" w:fill="auto"/>
            <w:vAlign w:val="bottom"/>
          </w:tcPr>
          <w:p w14:paraId="6DFE633B" w14:textId="77777777" w:rsidR="0076490B" w:rsidRPr="009E1EF1" w:rsidRDefault="0076490B" w:rsidP="0076490B">
            <w:pPr>
              <w:pStyle w:val="BodyText"/>
              <w:jc w:val="right"/>
              <w:rPr>
                <w:rFonts w:ascii="Calibri" w:hAnsi="Calibri" w:cs="Times New Roman"/>
                <w:sz w:val="20"/>
                <w:szCs w:val="20"/>
              </w:rPr>
            </w:pPr>
            <w:r w:rsidRPr="009E1EF1">
              <w:rPr>
                <w:rFonts w:ascii="Calibri" w:hAnsi="Calibri" w:cs="Times New Roman"/>
                <w:sz w:val="20"/>
                <w:szCs w:val="20"/>
              </w:rPr>
              <w:t>149.9</w:t>
            </w:r>
          </w:p>
        </w:tc>
      </w:tr>
    </w:tbl>
    <w:p w14:paraId="33D7AE2E" w14:textId="77777777" w:rsidR="00050301" w:rsidRPr="009E1EF1" w:rsidRDefault="00050301" w:rsidP="00050301">
      <w:pPr>
        <w:widowControl/>
        <w:autoSpaceDE/>
        <w:autoSpaceDN/>
        <w:adjustRightInd/>
        <w:rPr>
          <w:rFonts w:ascii="Calibri" w:hAnsi="Calibri" w:cs="Times New Roman"/>
          <w:b/>
          <w:sz w:val="20"/>
          <w:szCs w:val="20"/>
        </w:rPr>
      </w:pPr>
    </w:p>
    <w:tbl>
      <w:tblPr>
        <w:tblW w:w="5378" w:type="pct"/>
        <w:tblLook w:val="01E0" w:firstRow="1" w:lastRow="1" w:firstColumn="1" w:lastColumn="1" w:noHBand="0" w:noVBand="0"/>
      </w:tblPr>
      <w:tblGrid>
        <w:gridCol w:w="236"/>
        <w:gridCol w:w="10377"/>
      </w:tblGrid>
      <w:tr w:rsidR="00050301" w:rsidRPr="001C5950" w14:paraId="0BACE663" w14:textId="77777777" w:rsidTr="00847DEE">
        <w:trPr>
          <w:trHeight w:val="652"/>
        </w:trPr>
        <w:tc>
          <w:tcPr>
            <w:tcW w:w="111" w:type="pct"/>
            <w:shd w:val="clear" w:color="auto" w:fill="auto"/>
          </w:tcPr>
          <w:p w14:paraId="7441E44A" w14:textId="77777777" w:rsidR="00050301" w:rsidRPr="00847DEE" w:rsidRDefault="00050301" w:rsidP="00563ED3">
            <w:pPr>
              <w:ind w:hanging="108"/>
              <w:rPr>
                <w:rFonts w:ascii="Calibri" w:hAnsi="Calibri"/>
                <w:sz w:val="18"/>
                <w:vertAlign w:val="superscript"/>
              </w:rPr>
            </w:pPr>
            <w:r w:rsidRPr="00847DEE">
              <w:rPr>
                <w:rFonts w:ascii="Calibri" w:hAnsi="Calibri"/>
                <w:sz w:val="18"/>
                <w:vertAlign w:val="superscript"/>
              </w:rPr>
              <w:t>1</w:t>
            </w:r>
          </w:p>
        </w:tc>
        <w:tc>
          <w:tcPr>
            <w:tcW w:w="4889" w:type="pct"/>
            <w:shd w:val="clear" w:color="auto" w:fill="auto"/>
          </w:tcPr>
          <w:p w14:paraId="1EDFD2F6" w14:textId="291F204C" w:rsidR="00050301" w:rsidRPr="009E1EF1" w:rsidRDefault="0013511A" w:rsidP="00563ED3">
            <w:pPr>
              <w:ind w:left="-108"/>
              <w:rPr>
                <w:rFonts w:ascii="Calibri" w:hAnsi="Calibri"/>
                <w:sz w:val="18"/>
              </w:rPr>
            </w:pPr>
            <w:r>
              <w:rPr>
                <w:rFonts w:ascii="Calibri" w:hAnsi="Calibri"/>
                <w:sz w:val="18"/>
                <w:lang w:val="en-IE" w:eastAsia="en-IE"/>
              </w:rPr>
              <w:t>Adjusted</w:t>
            </w:r>
            <w:r w:rsidR="002A2484" w:rsidRPr="009E1EF1">
              <w:rPr>
                <w:rFonts w:ascii="Calibri" w:hAnsi="Calibri"/>
                <w:sz w:val="18"/>
                <w:lang w:val="en-IE" w:eastAsia="en-IE"/>
              </w:rPr>
              <w:t xml:space="preserve"> EBITDA</w:t>
            </w:r>
            <w:r w:rsidR="00D00D38">
              <w:rPr>
                <w:rFonts w:ascii="Calibri" w:hAnsi="Calibri"/>
                <w:sz w:val="18"/>
                <w:lang w:val="en-IE" w:eastAsia="en-IE"/>
              </w:rPr>
              <w:t xml:space="preserve"> which is</w:t>
            </w:r>
            <w:r w:rsidR="00ED7F77">
              <w:rPr>
                <w:rFonts w:ascii="Calibri" w:hAnsi="Calibri"/>
                <w:sz w:val="18"/>
                <w:lang w:val="en-IE" w:eastAsia="en-IE"/>
              </w:rPr>
              <w:t xml:space="preserve"> a</w:t>
            </w:r>
            <w:r w:rsidR="00D00D38">
              <w:rPr>
                <w:rFonts w:ascii="Calibri" w:hAnsi="Calibri"/>
                <w:sz w:val="18"/>
                <w:lang w:val="en-IE" w:eastAsia="en-IE"/>
              </w:rPr>
              <w:t xml:space="preserve"> non-GAAP measure</w:t>
            </w:r>
            <w:r w:rsidR="002A2484" w:rsidRPr="009E1EF1">
              <w:rPr>
                <w:rFonts w:ascii="Calibri" w:hAnsi="Calibri"/>
                <w:sz w:val="18"/>
                <w:lang w:val="en-IE" w:eastAsia="en-IE"/>
              </w:rPr>
              <w:t xml:space="preserve"> in the above segment note is defined as profit for the period before separately disclosed items, depreciation, amortisation and impairment, financial income, financial expense and tax expense / credit. It is considered by the Directors to be a key measure of the Group’s financial performance. </w:t>
            </w:r>
          </w:p>
        </w:tc>
      </w:tr>
      <w:tr w:rsidR="00050301" w:rsidRPr="001C5950" w14:paraId="1776810D" w14:textId="77777777" w:rsidTr="00847DEE">
        <w:tc>
          <w:tcPr>
            <w:tcW w:w="111" w:type="pct"/>
            <w:shd w:val="clear" w:color="auto" w:fill="auto"/>
          </w:tcPr>
          <w:p w14:paraId="030F0E3A" w14:textId="77777777" w:rsidR="00050301" w:rsidRPr="00847DEE" w:rsidRDefault="00050301" w:rsidP="00563ED3">
            <w:pPr>
              <w:ind w:hanging="108"/>
              <w:rPr>
                <w:rFonts w:ascii="Calibri" w:hAnsi="Calibri"/>
                <w:sz w:val="18"/>
                <w:vertAlign w:val="superscript"/>
              </w:rPr>
            </w:pPr>
            <w:r w:rsidRPr="00847DEE">
              <w:rPr>
                <w:rFonts w:ascii="Calibri" w:hAnsi="Calibri"/>
                <w:sz w:val="18"/>
                <w:vertAlign w:val="superscript"/>
              </w:rPr>
              <w:t>2</w:t>
            </w:r>
          </w:p>
        </w:tc>
        <w:tc>
          <w:tcPr>
            <w:tcW w:w="4889" w:type="pct"/>
            <w:shd w:val="clear" w:color="auto" w:fill="auto"/>
          </w:tcPr>
          <w:p w14:paraId="73A18BA0" w14:textId="4420E318" w:rsidR="00050301" w:rsidRPr="009E1EF1" w:rsidRDefault="00050301" w:rsidP="00563ED3">
            <w:pPr>
              <w:ind w:left="-108"/>
              <w:rPr>
                <w:rFonts w:ascii="Calibri" w:hAnsi="Calibri"/>
                <w:sz w:val="18"/>
                <w:lang w:val="en-IE" w:eastAsia="en-IE"/>
              </w:rPr>
            </w:pPr>
            <w:r w:rsidRPr="009E1EF1">
              <w:rPr>
                <w:rFonts w:ascii="Calibri" w:hAnsi="Calibri"/>
                <w:sz w:val="18"/>
                <w:lang w:val="en-IE" w:eastAsia="en-IE"/>
              </w:rPr>
              <w:t xml:space="preserve">The Group does not allocate </w:t>
            </w:r>
            <w:r w:rsidR="0076490B">
              <w:rPr>
                <w:rFonts w:ascii="Calibri" w:hAnsi="Calibri"/>
                <w:sz w:val="18"/>
                <w:lang w:val="en-IE" w:eastAsia="en-IE"/>
              </w:rPr>
              <w:t>acquisition</w:t>
            </w:r>
            <w:r w:rsidR="0076490B" w:rsidRPr="009E1EF1">
              <w:rPr>
                <w:rFonts w:ascii="Calibri" w:hAnsi="Calibri"/>
                <w:sz w:val="18"/>
                <w:lang w:val="en-IE" w:eastAsia="en-IE"/>
              </w:rPr>
              <w:t xml:space="preserve"> </w:t>
            </w:r>
            <w:r w:rsidRPr="009E1EF1">
              <w:rPr>
                <w:rFonts w:ascii="Calibri" w:hAnsi="Calibri"/>
                <w:sz w:val="18"/>
                <w:lang w:val="en-IE" w:eastAsia="en-IE"/>
              </w:rPr>
              <w:t xml:space="preserve">fees and restructuring and </w:t>
            </w:r>
            <w:r w:rsidR="0076490B">
              <w:rPr>
                <w:rFonts w:ascii="Calibri" w:hAnsi="Calibri"/>
                <w:sz w:val="18"/>
                <w:lang w:val="en-IE" w:eastAsia="en-IE"/>
              </w:rPr>
              <w:t>integration costs</w:t>
            </w:r>
            <w:r w:rsidR="0076490B" w:rsidRPr="009E1EF1">
              <w:rPr>
                <w:rFonts w:ascii="Calibri" w:hAnsi="Calibri"/>
                <w:sz w:val="18"/>
                <w:lang w:val="en-IE" w:eastAsia="en-IE"/>
              </w:rPr>
              <w:t xml:space="preserve"> to</w:t>
            </w:r>
            <w:r w:rsidRPr="009E1EF1">
              <w:rPr>
                <w:rFonts w:ascii="Calibri" w:hAnsi="Calibri"/>
                <w:sz w:val="18"/>
                <w:lang w:val="en-IE" w:eastAsia="en-IE"/>
              </w:rPr>
              <w:t xml:space="preserve"> reportable segments.</w:t>
            </w:r>
          </w:p>
        </w:tc>
      </w:tr>
    </w:tbl>
    <w:p w14:paraId="7FEC75EE" w14:textId="77777777" w:rsidR="003159AB" w:rsidRPr="009E1EF1" w:rsidRDefault="003159AB" w:rsidP="003159AB">
      <w:pPr>
        <w:widowControl/>
        <w:autoSpaceDE/>
        <w:autoSpaceDN/>
        <w:adjustRightInd/>
        <w:rPr>
          <w:rFonts w:ascii="Calibri" w:hAnsi="Calibri" w:cs="Times New Roman"/>
          <w:b/>
          <w:sz w:val="20"/>
          <w:szCs w:val="20"/>
        </w:rPr>
      </w:pPr>
      <w:r w:rsidRPr="009E1EF1">
        <w:rPr>
          <w:rFonts w:ascii="Calibri" w:hAnsi="Calibri" w:cs="Times New Roman"/>
          <w:b/>
          <w:sz w:val="20"/>
          <w:szCs w:val="20"/>
        </w:rPr>
        <w:t>5.  Operating segments (continued)</w:t>
      </w:r>
    </w:p>
    <w:p w14:paraId="4EA2065C" w14:textId="77777777" w:rsidR="00C22C6B" w:rsidRDefault="00C22C6B">
      <w:pPr>
        <w:widowControl/>
        <w:autoSpaceDE/>
        <w:autoSpaceDN/>
        <w:adjustRightInd/>
        <w:rPr>
          <w:rFonts w:ascii="Calibri" w:hAnsi="Calibri" w:cs="Times New Roman"/>
          <w:b/>
          <w:sz w:val="20"/>
          <w:szCs w:val="20"/>
        </w:rPr>
      </w:pPr>
    </w:p>
    <w:p w14:paraId="38DAC845" w14:textId="77777777" w:rsidR="00C22C6B" w:rsidRPr="009E1EF1" w:rsidRDefault="00C22C6B" w:rsidP="00C22C6B">
      <w:pPr>
        <w:pStyle w:val="body"/>
        <w:rPr>
          <w:rFonts w:ascii="Calibri" w:hAnsi="Calibri" w:cs="Times New Roman"/>
          <w:b/>
          <w:sz w:val="20"/>
          <w:szCs w:val="20"/>
        </w:rPr>
      </w:pPr>
      <w:r w:rsidRPr="009E1EF1">
        <w:rPr>
          <w:rFonts w:ascii="Calibri" w:hAnsi="Calibri" w:cs="Times New Roman"/>
          <w:b/>
          <w:sz w:val="20"/>
          <w:szCs w:val="20"/>
        </w:rPr>
        <w:t>Reconciliation of reportable segments to Group totals:</w:t>
      </w:r>
    </w:p>
    <w:p w14:paraId="3C41D888" w14:textId="77777777" w:rsidR="00C22C6B" w:rsidRPr="009E1EF1" w:rsidRDefault="00C22C6B" w:rsidP="00C22C6B">
      <w:pPr>
        <w:pStyle w:val="body"/>
        <w:rPr>
          <w:rFonts w:ascii="Calibri" w:hAnsi="Calibri" w:cs="Times New Roman"/>
          <w:b/>
          <w:sz w:val="20"/>
          <w:szCs w:val="20"/>
        </w:rPr>
      </w:pPr>
    </w:p>
    <w:tbl>
      <w:tblPr>
        <w:tblW w:w="10125" w:type="dxa"/>
        <w:tblLayout w:type="fixed"/>
        <w:tblLook w:val="01E0" w:firstRow="1" w:lastRow="1" w:firstColumn="1" w:lastColumn="1" w:noHBand="0" w:noVBand="0"/>
      </w:tblPr>
      <w:tblGrid>
        <w:gridCol w:w="7371"/>
        <w:gridCol w:w="1560"/>
        <w:gridCol w:w="1194"/>
      </w:tblGrid>
      <w:tr w:rsidR="00C22C6B" w:rsidRPr="001C5950" w14:paraId="00378757" w14:textId="77777777" w:rsidTr="00C22C6B">
        <w:trPr>
          <w:trHeight w:val="169"/>
        </w:trPr>
        <w:tc>
          <w:tcPr>
            <w:tcW w:w="7371" w:type="dxa"/>
            <w:tcBorders>
              <w:top w:val="single" w:sz="4" w:space="0" w:color="auto"/>
            </w:tcBorders>
            <w:shd w:val="clear" w:color="auto" w:fill="auto"/>
          </w:tcPr>
          <w:p w14:paraId="451CAE9A" w14:textId="77777777" w:rsidR="00C22C6B" w:rsidRPr="009E1EF1" w:rsidRDefault="00C22C6B" w:rsidP="00C22C6B">
            <w:pPr>
              <w:rPr>
                <w:rFonts w:ascii="Calibri" w:hAnsi="Calibri" w:cs="Times New Roman"/>
                <w:sz w:val="20"/>
                <w:szCs w:val="20"/>
              </w:rPr>
            </w:pPr>
          </w:p>
        </w:tc>
        <w:tc>
          <w:tcPr>
            <w:tcW w:w="1560" w:type="dxa"/>
            <w:tcBorders>
              <w:top w:val="single" w:sz="4" w:space="0" w:color="auto"/>
            </w:tcBorders>
            <w:shd w:val="clear" w:color="auto" w:fill="auto"/>
          </w:tcPr>
          <w:p w14:paraId="78631193" w14:textId="77777777" w:rsidR="00C22C6B" w:rsidRPr="009E1EF1" w:rsidRDefault="00C22C6B" w:rsidP="00C22C6B">
            <w:pPr>
              <w:jc w:val="right"/>
              <w:rPr>
                <w:rFonts w:ascii="Calibri" w:hAnsi="Calibri" w:cs="Times New Roman"/>
                <w:b/>
                <w:sz w:val="20"/>
                <w:szCs w:val="20"/>
              </w:rPr>
            </w:pPr>
            <w:r w:rsidRPr="009E1EF1">
              <w:rPr>
                <w:rFonts w:ascii="Calibri" w:hAnsi="Calibri" w:cs="Times New Roman"/>
                <w:b/>
                <w:sz w:val="20"/>
                <w:szCs w:val="20"/>
              </w:rPr>
              <w:t>2020</w:t>
            </w:r>
          </w:p>
        </w:tc>
        <w:tc>
          <w:tcPr>
            <w:tcW w:w="1194" w:type="dxa"/>
            <w:tcBorders>
              <w:top w:val="single" w:sz="4" w:space="0" w:color="auto"/>
            </w:tcBorders>
          </w:tcPr>
          <w:p w14:paraId="0BA6271F" w14:textId="77777777" w:rsidR="00C22C6B" w:rsidRPr="009E1EF1" w:rsidRDefault="00C22C6B" w:rsidP="00C22C6B">
            <w:pPr>
              <w:jc w:val="right"/>
              <w:rPr>
                <w:rFonts w:ascii="Calibri" w:hAnsi="Calibri" w:cs="Times New Roman"/>
                <w:sz w:val="20"/>
                <w:szCs w:val="20"/>
              </w:rPr>
            </w:pPr>
            <w:r w:rsidRPr="009E1EF1">
              <w:rPr>
                <w:rFonts w:ascii="Calibri" w:hAnsi="Calibri" w:cs="Times New Roman"/>
                <w:sz w:val="20"/>
                <w:szCs w:val="20"/>
              </w:rPr>
              <w:t>2019</w:t>
            </w:r>
          </w:p>
        </w:tc>
      </w:tr>
      <w:tr w:rsidR="00C22C6B" w:rsidRPr="001C5950" w14:paraId="721B0FBF" w14:textId="77777777" w:rsidTr="00C22C6B">
        <w:trPr>
          <w:trHeight w:val="188"/>
        </w:trPr>
        <w:tc>
          <w:tcPr>
            <w:tcW w:w="7371" w:type="dxa"/>
            <w:tcBorders>
              <w:bottom w:val="single" w:sz="4" w:space="0" w:color="auto"/>
            </w:tcBorders>
            <w:shd w:val="clear" w:color="auto" w:fill="auto"/>
          </w:tcPr>
          <w:p w14:paraId="6D4FB51F" w14:textId="77777777" w:rsidR="00C22C6B" w:rsidRPr="009E1EF1" w:rsidRDefault="00C22C6B" w:rsidP="00C22C6B">
            <w:pPr>
              <w:rPr>
                <w:rFonts w:ascii="Calibri" w:hAnsi="Calibri" w:cs="Times New Roman"/>
                <w:sz w:val="20"/>
                <w:szCs w:val="20"/>
              </w:rPr>
            </w:pPr>
          </w:p>
        </w:tc>
        <w:tc>
          <w:tcPr>
            <w:tcW w:w="1560" w:type="dxa"/>
            <w:tcBorders>
              <w:bottom w:val="single" w:sz="4" w:space="0" w:color="auto"/>
            </w:tcBorders>
            <w:shd w:val="clear" w:color="auto" w:fill="auto"/>
          </w:tcPr>
          <w:p w14:paraId="25E46006" w14:textId="77777777" w:rsidR="00C22C6B" w:rsidRPr="009E1EF1" w:rsidRDefault="00C22C6B" w:rsidP="00C22C6B">
            <w:pPr>
              <w:jc w:val="right"/>
              <w:rPr>
                <w:rFonts w:ascii="Calibri" w:hAnsi="Calibri" w:cs="Times New Roman"/>
                <w:b/>
                <w:sz w:val="20"/>
                <w:szCs w:val="20"/>
              </w:rPr>
            </w:pPr>
            <w:r w:rsidRPr="009E1EF1">
              <w:rPr>
                <w:rFonts w:ascii="Calibri" w:hAnsi="Calibri" w:cs="Times New Roman"/>
                <w:b/>
                <w:sz w:val="20"/>
                <w:szCs w:val="20"/>
              </w:rPr>
              <w:t>£m</w:t>
            </w:r>
          </w:p>
        </w:tc>
        <w:tc>
          <w:tcPr>
            <w:tcW w:w="1194" w:type="dxa"/>
            <w:tcBorders>
              <w:bottom w:val="single" w:sz="4" w:space="0" w:color="auto"/>
            </w:tcBorders>
          </w:tcPr>
          <w:p w14:paraId="45448E7C" w14:textId="77777777" w:rsidR="00C22C6B" w:rsidRPr="009E1EF1" w:rsidRDefault="00C22C6B" w:rsidP="00C22C6B">
            <w:pPr>
              <w:jc w:val="right"/>
              <w:rPr>
                <w:rFonts w:ascii="Calibri" w:hAnsi="Calibri" w:cs="Times New Roman"/>
                <w:sz w:val="20"/>
                <w:szCs w:val="20"/>
              </w:rPr>
            </w:pPr>
            <w:r w:rsidRPr="009E1EF1">
              <w:rPr>
                <w:rFonts w:ascii="Calibri" w:hAnsi="Calibri" w:cs="Times New Roman"/>
                <w:sz w:val="20"/>
                <w:szCs w:val="20"/>
              </w:rPr>
              <w:t>£m</w:t>
            </w:r>
          </w:p>
        </w:tc>
      </w:tr>
      <w:tr w:rsidR="00C22C6B" w:rsidRPr="001C5950" w14:paraId="2C9B076B" w14:textId="77777777" w:rsidTr="00C22C6B">
        <w:trPr>
          <w:trHeight w:val="196"/>
        </w:trPr>
        <w:tc>
          <w:tcPr>
            <w:tcW w:w="7371" w:type="dxa"/>
            <w:tcBorders>
              <w:top w:val="single" w:sz="4" w:space="0" w:color="auto"/>
            </w:tcBorders>
            <w:shd w:val="clear" w:color="auto" w:fill="auto"/>
          </w:tcPr>
          <w:p w14:paraId="13381763" w14:textId="77777777" w:rsidR="00C22C6B" w:rsidRPr="009E1EF1" w:rsidRDefault="00C22C6B" w:rsidP="00C22C6B">
            <w:pPr>
              <w:pStyle w:val="BodyText"/>
              <w:ind w:left="-90"/>
              <w:rPr>
                <w:rFonts w:ascii="Calibri" w:hAnsi="Calibri" w:cs="Times New Roman"/>
                <w:b/>
                <w:sz w:val="20"/>
                <w:szCs w:val="20"/>
              </w:rPr>
            </w:pPr>
            <w:r w:rsidRPr="009E1EF1">
              <w:rPr>
                <w:rFonts w:ascii="Calibri" w:hAnsi="Calibri" w:cs="Times New Roman"/>
                <w:b/>
                <w:sz w:val="20"/>
                <w:szCs w:val="20"/>
              </w:rPr>
              <w:t>Revenue</w:t>
            </w:r>
          </w:p>
        </w:tc>
        <w:tc>
          <w:tcPr>
            <w:tcW w:w="1560" w:type="dxa"/>
            <w:tcBorders>
              <w:top w:val="single" w:sz="4" w:space="0" w:color="auto"/>
            </w:tcBorders>
            <w:shd w:val="clear" w:color="auto" w:fill="auto"/>
          </w:tcPr>
          <w:p w14:paraId="69E5F453" w14:textId="77777777" w:rsidR="00C22C6B" w:rsidRPr="009E1EF1" w:rsidRDefault="00C22C6B" w:rsidP="00C22C6B">
            <w:pPr>
              <w:pStyle w:val="BodyText"/>
              <w:jc w:val="right"/>
              <w:rPr>
                <w:rFonts w:ascii="Calibri" w:hAnsi="Calibri" w:cs="Times New Roman"/>
                <w:b/>
                <w:sz w:val="20"/>
                <w:szCs w:val="20"/>
              </w:rPr>
            </w:pPr>
          </w:p>
        </w:tc>
        <w:tc>
          <w:tcPr>
            <w:tcW w:w="1194" w:type="dxa"/>
            <w:tcBorders>
              <w:top w:val="single" w:sz="4" w:space="0" w:color="auto"/>
            </w:tcBorders>
          </w:tcPr>
          <w:p w14:paraId="35DAF94E" w14:textId="77777777" w:rsidR="00C22C6B" w:rsidRPr="009E1EF1" w:rsidRDefault="00C22C6B" w:rsidP="00C22C6B">
            <w:pPr>
              <w:pStyle w:val="BodyText"/>
              <w:jc w:val="right"/>
              <w:rPr>
                <w:rFonts w:ascii="Calibri" w:hAnsi="Calibri" w:cs="Times New Roman"/>
                <w:sz w:val="20"/>
                <w:szCs w:val="20"/>
              </w:rPr>
            </w:pPr>
          </w:p>
        </w:tc>
      </w:tr>
      <w:tr w:rsidR="00C22C6B" w:rsidRPr="00496041" w14:paraId="74C6482C" w14:textId="77777777" w:rsidTr="00C22C6B">
        <w:trPr>
          <w:trHeight w:val="207"/>
        </w:trPr>
        <w:tc>
          <w:tcPr>
            <w:tcW w:w="7371" w:type="dxa"/>
            <w:shd w:val="clear" w:color="auto" w:fill="auto"/>
          </w:tcPr>
          <w:p w14:paraId="527864CB" w14:textId="77777777" w:rsidR="00C22C6B" w:rsidRPr="009E1EF1" w:rsidRDefault="00C22C6B" w:rsidP="00C22C6B">
            <w:pPr>
              <w:pStyle w:val="body"/>
              <w:spacing w:line="240" w:lineRule="auto"/>
              <w:ind w:left="-90"/>
              <w:rPr>
                <w:rFonts w:ascii="Calibri" w:hAnsi="Calibri" w:cs="Times New Roman"/>
                <w:sz w:val="20"/>
                <w:szCs w:val="20"/>
              </w:rPr>
            </w:pPr>
            <w:r w:rsidRPr="009E1EF1">
              <w:rPr>
                <w:rFonts w:ascii="Calibri" w:hAnsi="Calibri" w:cs="Times New Roman"/>
                <w:sz w:val="20"/>
                <w:szCs w:val="20"/>
              </w:rPr>
              <w:t>Total revenue from reportable segments, being total Group revenue before VAT refund</w:t>
            </w:r>
          </w:p>
        </w:tc>
        <w:tc>
          <w:tcPr>
            <w:tcW w:w="1560" w:type="dxa"/>
            <w:shd w:val="clear" w:color="auto" w:fill="auto"/>
          </w:tcPr>
          <w:p w14:paraId="6FBFA02D" w14:textId="77777777" w:rsidR="00C22C6B" w:rsidRPr="009D7F29" w:rsidRDefault="00C22C6B" w:rsidP="00C22C6B">
            <w:pPr>
              <w:pStyle w:val="BodyText"/>
              <w:jc w:val="right"/>
              <w:rPr>
                <w:rFonts w:ascii="Calibri" w:hAnsi="Calibri" w:cs="Times New Roman"/>
                <w:b/>
                <w:sz w:val="20"/>
                <w:szCs w:val="20"/>
              </w:rPr>
            </w:pPr>
            <w:r w:rsidRPr="009D7F29">
              <w:rPr>
                <w:rFonts w:ascii="Calibri" w:hAnsi="Calibri" w:cs="Times New Roman"/>
                <w:b/>
                <w:sz w:val="20"/>
                <w:szCs w:val="20"/>
              </w:rPr>
              <w:t>4,398.0</w:t>
            </w:r>
          </w:p>
        </w:tc>
        <w:tc>
          <w:tcPr>
            <w:tcW w:w="1194" w:type="dxa"/>
          </w:tcPr>
          <w:p w14:paraId="2570D5C9" w14:textId="77777777" w:rsidR="00C22C6B" w:rsidRPr="009E1EF1" w:rsidRDefault="00C22C6B" w:rsidP="00C22C6B">
            <w:pPr>
              <w:pStyle w:val="BodyText"/>
              <w:jc w:val="right"/>
              <w:rPr>
                <w:rFonts w:ascii="Calibri" w:hAnsi="Calibri" w:cs="Times New Roman"/>
                <w:bCs/>
                <w:sz w:val="20"/>
                <w:szCs w:val="20"/>
              </w:rPr>
            </w:pPr>
            <w:r w:rsidRPr="009E1EF1">
              <w:rPr>
                <w:rFonts w:ascii="Calibri" w:hAnsi="Calibri" w:cs="Times New Roman"/>
                <w:bCs/>
                <w:sz w:val="20"/>
                <w:szCs w:val="20"/>
              </w:rPr>
              <w:t>2,140.0</w:t>
            </w:r>
          </w:p>
        </w:tc>
      </w:tr>
      <w:tr w:rsidR="00C22C6B" w:rsidRPr="00496041" w14:paraId="4E3457E0" w14:textId="77777777" w:rsidTr="00C22C6B">
        <w:trPr>
          <w:trHeight w:val="207"/>
        </w:trPr>
        <w:tc>
          <w:tcPr>
            <w:tcW w:w="7371" w:type="dxa"/>
            <w:tcBorders>
              <w:bottom w:val="single" w:sz="4" w:space="0" w:color="auto"/>
            </w:tcBorders>
            <w:shd w:val="clear" w:color="auto" w:fill="auto"/>
          </w:tcPr>
          <w:p w14:paraId="75CBBD1D" w14:textId="77777777" w:rsidR="00C22C6B" w:rsidRPr="009E1EF1" w:rsidRDefault="00C22C6B" w:rsidP="00C22C6B">
            <w:pPr>
              <w:pStyle w:val="body"/>
              <w:spacing w:line="240" w:lineRule="auto"/>
              <w:ind w:left="-90"/>
              <w:rPr>
                <w:rFonts w:ascii="Calibri" w:hAnsi="Calibri" w:cs="Times New Roman"/>
                <w:sz w:val="20"/>
                <w:szCs w:val="20"/>
              </w:rPr>
            </w:pPr>
            <w:r w:rsidRPr="009E1EF1">
              <w:rPr>
                <w:rFonts w:ascii="Calibri" w:hAnsi="Calibri" w:cs="Times New Roman"/>
                <w:sz w:val="20"/>
                <w:szCs w:val="20"/>
              </w:rPr>
              <w:t>VAT refund</w:t>
            </w:r>
          </w:p>
        </w:tc>
        <w:tc>
          <w:tcPr>
            <w:tcW w:w="1560" w:type="dxa"/>
            <w:tcBorders>
              <w:bottom w:val="single" w:sz="4" w:space="0" w:color="auto"/>
            </w:tcBorders>
            <w:shd w:val="clear" w:color="auto" w:fill="auto"/>
          </w:tcPr>
          <w:p w14:paraId="2422E890" w14:textId="77777777" w:rsidR="00C22C6B" w:rsidRPr="009E1EF1" w:rsidRDefault="00C22C6B" w:rsidP="00C22C6B">
            <w:pPr>
              <w:pStyle w:val="BodyText"/>
              <w:jc w:val="right"/>
              <w:rPr>
                <w:rFonts w:ascii="Calibri" w:hAnsi="Calibri" w:cs="Times New Roman"/>
                <w:b/>
                <w:sz w:val="20"/>
                <w:szCs w:val="20"/>
              </w:rPr>
            </w:pPr>
            <w:r>
              <w:rPr>
                <w:rFonts w:ascii="Calibri" w:hAnsi="Calibri" w:cs="Times New Roman"/>
                <w:b/>
                <w:sz w:val="20"/>
                <w:szCs w:val="20"/>
              </w:rPr>
              <w:t>15.9</w:t>
            </w:r>
          </w:p>
        </w:tc>
        <w:tc>
          <w:tcPr>
            <w:tcW w:w="1194" w:type="dxa"/>
            <w:tcBorders>
              <w:bottom w:val="single" w:sz="4" w:space="0" w:color="auto"/>
            </w:tcBorders>
          </w:tcPr>
          <w:p w14:paraId="6A40ACDC" w14:textId="77777777" w:rsidR="00C22C6B" w:rsidRPr="009E1EF1" w:rsidRDefault="00C22C6B" w:rsidP="00C22C6B">
            <w:pPr>
              <w:pStyle w:val="BodyText"/>
              <w:jc w:val="right"/>
              <w:rPr>
                <w:rFonts w:ascii="Calibri" w:hAnsi="Calibri" w:cs="Times New Roman"/>
                <w:bCs/>
                <w:sz w:val="20"/>
                <w:szCs w:val="20"/>
              </w:rPr>
            </w:pPr>
            <w:r>
              <w:rPr>
                <w:rFonts w:ascii="Calibri" w:hAnsi="Calibri" w:cs="Times New Roman"/>
                <w:bCs/>
                <w:sz w:val="20"/>
                <w:szCs w:val="20"/>
              </w:rPr>
              <w:t>-</w:t>
            </w:r>
          </w:p>
        </w:tc>
      </w:tr>
      <w:tr w:rsidR="00C22C6B" w:rsidRPr="00496041" w14:paraId="6502D2B6" w14:textId="77777777" w:rsidTr="00C22C6B">
        <w:trPr>
          <w:trHeight w:val="233"/>
        </w:trPr>
        <w:tc>
          <w:tcPr>
            <w:tcW w:w="7371" w:type="dxa"/>
            <w:tcBorders>
              <w:top w:val="single" w:sz="4" w:space="0" w:color="auto"/>
              <w:bottom w:val="single" w:sz="4" w:space="0" w:color="auto"/>
            </w:tcBorders>
            <w:shd w:val="clear" w:color="auto" w:fill="auto"/>
          </w:tcPr>
          <w:p w14:paraId="491C120D" w14:textId="77777777" w:rsidR="00C22C6B" w:rsidRPr="009E1EF1" w:rsidRDefault="00C22C6B" w:rsidP="00C22C6B">
            <w:pPr>
              <w:pStyle w:val="body"/>
              <w:spacing w:line="240" w:lineRule="auto"/>
              <w:ind w:left="-90"/>
              <w:rPr>
                <w:rFonts w:ascii="Calibri" w:hAnsi="Calibri" w:cs="Times New Roman"/>
                <w:sz w:val="20"/>
                <w:szCs w:val="20"/>
              </w:rPr>
            </w:pPr>
            <w:r w:rsidRPr="009E1EF1">
              <w:rPr>
                <w:rFonts w:ascii="Calibri" w:hAnsi="Calibri" w:cs="Times New Roman"/>
                <w:sz w:val="20"/>
                <w:szCs w:val="20"/>
              </w:rPr>
              <w:t>Total revenue from reportable segments, being total Group revenue</w:t>
            </w:r>
          </w:p>
        </w:tc>
        <w:tc>
          <w:tcPr>
            <w:tcW w:w="1560" w:type="dxa"/>
            <w:tcBorders>
              <w:top w:val="single" w:sz="4" w:space="0" w:color="auto"/>
              <w:bottom w:val="single" w:sz="4" w:space="0" w:color="auto"/>
            </w:tcBorders>
            <w:shd w:val="clear" w:color="auto" w:fill="auto"/>
          </w:tcPr>
          <w:p w14:paraId="54ED6938" w14:textId="77777777" w:rsidR="00C22C6B" w:rsidRPr="009E1EF1" w:rsidRDefault="00C22C6B" w:rsidP="00C22C6B">
            <w:pPr>
              <w:pStyle w:val="BodyText"/>
              <w:jc w:val="right"/>
              <w:rPr>
                <w:rFonts w:ascii="Calibri" w:hAnsi="Calibri" w:cs="Times New Roman"/>
                <w:b/>
                <w:sz w:val="20"/>
                <w:szCs w:val="20"/>
                <w:highlight w:val="yellow"/>
              </w:rPr>
            </w:pPr>
            <w:r w:rsidRPr="00C51F02">
              <w:rPr>
                <w:rFonts w:ascii="Calibri" w:hAnsi="Calibri" w:cs="Times New Roman"/>
                <w:b/>
                <w:sz w:val="20"/>
                <w:szCs w:val="20"/>
              </w:rPr>
              <w:t>4,413.9</w:t>
            </w:r>
          </w:p>
        </w:tc>
        <w:tc>
          <w:tcPr>
            <w:tcW w:w="1194" w:type="dxa"/>
            <w:tcBorders>
              <w:top w:val="single" w:sz="4" w:space="0" w:color="auto"/>
              <w:bottom w:val="single" w:sz="4" w:space="0" w:color="auto"/>
            </w:tcBorders>
          </w:tcPr>
          <w:p w14:paraId="32EA63C9" w14:textId="77777777" w:rsidR="00C22C6B" w:rsidRPr="009E1EF1" w:rsidRDefault="00C22C6B" w:rsidP="00C22C6B">
            <w:pPr>
              <w:pStyle w:val="BodyText"/>
              <w:jc w:val="right"/>
              <w:rPr>
                <w:rFonts w:ascii="Calibri" w:hAnsi="Calibri" w:cs="Times New Roman"/>
                <w:bCs/>
                <w:sz w:val="20"/>
                <w:szCs w:val="20"/>
              </w:rPr>
            </w:pPr>
            <w:r>
              <w:rPr>
                <w:rFonts w:ascii="Calibri" w:hAnsi="Calibri" w:cs="Times New Roman"/>
                <w:bCs/>
                <w:sz w:val="20"/>
                <w:szCs w:val="20"/>
              </w:rPr>
              <w:t>2,140.0</w:t>
            </w:r>
          </w:p>
        </w:tc>
      </w:tr>
      <w:tr w:rsidR="00C22C6B" w:rsidRPr="00496041" w14:paraId="3D5462C5" w14:textId="77777777" w:rsidTr="00C22C6B">
        <w:trPr>
          <w:trHeight w:val="207"/>
        </w:trPr>
        <w:tc>
          <w:tcPr>
            <w:tcW w:w="7371" w:type="dxa"/>
            <w:tcBorders>
              <w:top w:val="single" w:sz="4" w:space="0" w:color="auto"/>
            </w:tcBorders>
            <w:shd w:val="clear" w:color="auto" w:fill="auto"/>
          </w:tcPr>
          <w:p w14:paraId="385A6EE7" w14:textId="77777777" w:rsidR="00C22C6B" w:rsidRPr="009E1EF1" w:rsidRDefault="00C22C6B" w:rsidP="00C22C6B">
            <w:pPr>
              <w:pStyle w:val="body"/>
              <w:spacing w:line="240" w:lineRule="auto"/>
              <w:ind w:left="-90"/>
              <w:rPr>
                <w:rFonts w:ascii="Calibri" w:hAnsi="Calibri" w:cs="Times New Roman"/>
                <w:b/>
                <w:sz w:val="20"/>
                <w:szCs w:val="20"/>
              </w:rPr>
            </w:pPr>
            <w:r w:rsidRPr="009E1EF1">
              <w:rPr>
                <w:rFonts w:ascii="Calibri" w:hAnsi="Calibri" w:cs="Times New Roman"/>
                <w:b/>
                <w:sz w:val="20"/>
                <w:szCs w:val="20"/>
              </w:rPr>
              <w:t>Profit and loss</w:t>
            </w:r>
          </w:p>
        </w:tc>
        <w:tc>
          <w:tcPr>
            <w:tcW w:w="1560" w:type="dxa"/>
            <w:tcBorders>
              <w:top w:val="single" w:sz="4" w:space="0" w:color="auto"/>
            </w:tcBorders>
            <w:shd w:val="clear" w:color="auto" w:fill="auto"/>
          </w:tcPr>
          <w:p w14:paraId="005D6525" w14:textId="77777777" w:rsidR="00C22C6B" w:rsidRPr="009E1EF1" w:rsidRDefault="00C22C6B" w:rsidP="00C22C6B">
            <w:pPr>
              <w:pStyle w:val="BodyText"/>
              <w:jc w:val="right"/>
              <w:rPr>
                <w:rFonts w:ascii="Calibri" w:hAnsi="Calibri" w:cs="Times New Roman"/>
                <w:b/>
                <w:sz w:val="20"/>
                <w:szCs w:val="20"/>
                <w:highlight w:val="yellow"/>
              </w:rPr>
            </w:pPr>
          </w:p>
        </w:tc>
        <w:tc>
          <w:tcPr>
            <w:tcW w:w="1194" w:type="dxa"/>
            <w:tcBorders>
              <w:top w:val="single" w:sz="4" w:space="0" w:color="auto"/>
            </w:tcBorders>
          </w:tcPr>
          <w:p w14:paraId="19FDEC06" w14:textId="77777777" w:rsidR="00C22C6B" w:rsidRPr="009E1EF1" w:rsidRDefault="00C22C6B" w:rsidP="00C22C6B">
            <w:pPr>
              <w:pStyle w:val="BodyText"/>
              <w:jc w:val="right"/>
              <w:rPr>
                <w:rFonts w:ascii="Calibri" w:hAnsi="Calibri" w:cs="Times New Roman"/>
                <w:bCs/>
                <w:sz w:val="20"/>
                <w:szCs w:val="20"/>
              </w:rPr>
            </w:pPr>
          </w:p>
        </w:tc>
      </w:tr>
      <w:tr w:rsidR="00C22C6B" w:rsidRPr="00496041" w14:paraId="6592BBC8" w14:textId="77777777" w:rsidTr="00C22C6B">
        <w:trPr>
          <w:trHeight w:val="206"/>
        </w:trPr>
        <w:tc>
          <w:tcPr>
            <w:tcW w:w="7371" w:type="dxa"/>
            <w:shd w:val="clear" w:color="auto" w:fill="auto"/>
          </w:tcPr>
          <w:p w14:paraId="695DF770" w14:textId="77777777" w:rsidR="00C22C6B" w:rsidRPr="009E1EF1" w:rsidRDefault="00C22C6B" w:rsidP="00C22C6B">
            <w:pPr>
              <w:pStyle w:val="body"/>
              <w:spacing w:line="240" w:lineRule="auto"/>
              <w:ind w:left="-90"/>
              <w:rPr>
                <w:rFonts w:ascii="Calibri" w:hAnsi="Calibri" w:cs="Times New Roman"/>
                <w:sz w:val="20"/>
                <w:szCs w:val="20"/>
              </w:rPr>
            </w:pPr>
            <w:r w:rsidRPr="009E1EF1">
              <w:rPr>
                <w:rFonts w:ascii="Calibri" w:hAnsi="Calibri" w:cs="Times New Roman"/>
                <w:sz w:val="20"/>
                <w:szCs w:val="20"/>
              </w:rPr>
              <w:t>Operating profit</w:t>
            </w:r>
          </w:p>
        </w:tc>
        <w:tc>
          <w:tcPr>
            <w:tcW w:w="1560" w:type="dxa"/>
            <w:shd w:val="clear" w:color="auto" w:fill="auto"/>
          </w:tcPr>
          <w:p w14:paraId="54EA67DE" w14:textId="77777777" w:rsidR="00C22C6B" w:rsidRPr="009E1EF1" w:rsidRDefault="00C22C6B" w:rsidP="00C22C6B">
            <w:pPr>
              <w:pStyle w:val="BodyText"/>
              <w:jc w:val="right"/>
              <w:rPr>
                <w:rFonts w:ascii="Calibri" w:hAnsi="Calibri" w:cs="Times New Roman"/>
                <w:b/>
                <w:sz w:val="20"/>
                <w:szCs w:val="20"/>
              </w:rPr>
            </w:pPr>
            <w:r>
              <w:rPr>
                <w:rFonts w:ascii="Calibri" w:hAnsi="Calibri" w:cs="Times New Roman"/>
                <w:b/>
                <w:sz w:val="20"/>
                <w:szCs w:val="20"/>
              </w:rPr>
              <w:t>103.5</w:t>
            </w:r>
          </w:p>
        </w:tc>
        <w:tc>
          <w:tcPr>
            <w:tcW w:w="1194" w:type="dxa"/>
          </w:tcPr>
          <w:p w14:paraId="3F9F83DE" w14:textId="77777777" w:rsidR="00C22C6B" w:rsidRPr="009E1EF1" w:rsidRDefault="00C22C6B" w:rsidP="00C22C6B">
            <w:pPr>
              <w:pStyle w:val="BodyText"/>
              <w:jc w:val="right"/>
              <w:rPr>
                <w:rFonts w:ascii="Calibri" w:hAnsi="Calibri" w:cs="Times New Roman"/>
                <w:bCs/>
                <w:sz w:val="20"/>
                <w:szCs w:val="20"/>
              </w:rPr>
            </w:pPr>
            <w:r w:rsidRPr="009E1EF1">
              <w:rPr>
                <w:rFonts w:ascii="Calibri" w:hAnsi="Calibri" w:cs="Times New Roman"/>
                <w:bCs/>
                <w:sz w:val="20"/>
                <w:szCs w:val="20"/>
              </w:rPr>
              <w:t>149.9</w:t>
            </w:r>
          </w:p>
        </w:tc>
      </w:tr>
      <w:tr w:rsidR="00C22C6B" w:rsidRPr="00496041" w14:paraId="67066FBE" w14:textId="77777777" w:rsidTr="00C22C6B">
        <w:trPr>
          <w:trHeight w:val="123"/>
        </w:trPr>
        <w:tc>
          <w:tcPr>
            <w:tcW w:w="7371" w:type="dxa"/>
            <w:shd w:val="clear" w:color="auto" w:fill="auto"/>
          </w:tcPr>
          <w:p w14:paraId="493AC338" w14:textId="77777777" w:rsidR="00C22C6B" w:rsidRPr="009E1EF1" w:rsidRDefault="00C22C6B" w:rsidP="00C22C6B">
            <w:pPr>
              <w:pStyle w:val="body"/>
              <w:spacing w:line="240" w:lineRule="auto"/>
              <w:ind w:left="-90"/>
              <w:rPr>
                <w:rFonts w:ascii="Calibri" w:hAnsi="Calibri" w:cs="Times New Roman"/>
                <w:i/>
                <w:sz w:val="20"/>
                <w:szCs w:val="20"/>
              </w:rPr>
            </w:pPr>
            <w:r w:rsidRPr="009E1EF1">
              <w:rPr>
                <w:rFonts w:ascii="Calibri" w:hAnsi="Calibri" w:cs="Times New Roman"/>
                <w:i/>
                <w:sz w:val="20"/>
                <w:szCs w:val="20"/>
              </w:rPr>
              <w:t>Unallocated amounts:</w:t>
            </w:r>
          </w:p>
        </w:tc>
        <w:tc>
          <w:tcPr>
            <w:tcW w:w="1560" w:type="dxa"/>
            <w:shd w:val="clear" w:color="auto" w:fill="auto"/>
          </w:tcPr>
          <w:p w14:paraId="6E6013D5" w14:textId="77777777" w:rsidR="00C22C6B" w:rsidRPr="009E1EF1" w:rsidRDefault="00C22C6B" w:rsidP="00C22C6B">
            <w:pPr>
              <w:pStyle w:val="BodyText"/>
              <w:jc w:val="right"/>
              <w:rPr>
                <w:rFonts w:ascii="Calibri" w:hAnsi="Calibri" w:cs="Times New Roman"/>
                <w:b/>
                <w:sz w:val="20"/>
                <w:szCs w:val="20"/>
              </w:rPr>
            </w:pPr>
          </w:p>
        </w:tc>
        <w:tc>
          <w:tcPr>
            <w:tcW w:w="1194" w:type="dxa"/>
          </w:tcPr>
          <w:p w14:paraId="76E5C012" w14:textId="77777777" w:rsidR="00C22C6B" w:rsidRPr="009E1EF1" w:rsidRDefault="00C22C6B" w:rsidP="00C22C6B">
            <w:pPr>
              <w:pStyle w:val="BodyText"/>
              <w:jc w:val="right"/>
              <w:rPr>
                <w:rFonts w:ascii="Calibri" w:hAnsi="Calibri" w:cs="Times New Roman"/>
                <w:bCs/>
                <w:sz w:val="20"/>
                <w:szCs w:val="20"/>
              </w:rPr>
            </w:pPr>
          </w:p>
        </w:tc>
      </w:tr>
      <w:tr w:rsidR="00C22C6B" w:rsidRPr="00496041" w14:paraId="55B2D700" w14:textId="77777777" w:rsidTr="00C22C6B">
        <w:trPr>
          <w:trHeight w:val="225"/>
        </w:trPr>
        <w:tc>
          <w:tcPr>
            <w:tcW w:w="7371" w:type="dxa"/>
            <w:shd w:val="clear" w:color="auto" w:fill="auto"/>
          </w:tcPr>
          <w:p w14:paraId="7CF9B9F1" w14:textId="77777777" w:rsidR="00C22C6B" w:rsidRPr="009E1EF1" w:rsidRDefault="00C22C6B" w:rsidP="00C22C6B">
            <w:pPr>
              <w:pStyle w:val="body"/>
              <w:spacing w:line="240" w:lineRule="auto"/>
              <w:ind w:left="-90"/>
              <w:rPr>
                <w:rFonts w:ascii="Calibri" w:hAnsi="Calibri" w:cs="Times New Roman"/>
                <w:sz w:val="20"/>
                <w:szCs w:val="20"/>
                <w:lang w:val="it-IT"/>
              </w:rPr>
            </w:pPr>
            <w:r w:rsidRPr="009E1EF1">
              <w:rPr>
                <w:rFonts w:ascii="Calibri" w:hAnsi="Calibri" w:cs="Times New Roman"/>
                <w:sz w:val="20"/>
                <w:szCs w:val="20"/>
                <w:lang w:val="it-IT"/>
              </w:rPr>
              <w:t xml:space="preserve">Financial income </w:t>
            </w:r>
          </w:p>
        </w:tc>
        <w:tc>
          <w:tcPr>
            <w:tcW w:w="1560" w:type="dxa"/>
            <w:tcBorders>
              <w:top w:val="nil"/>
              <w:left w:val="nil"/>
              <w:right w:val="nil"/>
            </w:tcBorders>
            <w:shd w:val="clear" w:color="auto" w:fill="auto"/>
          </w:tcPr>
          <w:p w14:paraId="135F3E4D" w14:textId="77777777" w:rsidR="00C22C6B" w:rsidRPr="009E1EF1" w:rsidRDefault="00C22C6B" w:rsidP="00C22C6B">
            <w:pPr>
              <w:pStyle w:val="BodyText"/>
              <w:jc w:val="right"/>
              <w:rPr>
                <w:rFonts w:ascii="Calibri" w:hAnsi="Calibri" w:cs="Times New Roman"/>
                <w:b/>
                <w:sz w:val="20"/>
                <w:szCs w:val="20"/>
              </w:rPr>
            </w:pPr>
            <w:r w:rsidRPr="009E1EF1">
              <w:rPr>
                <w:rFonts w:ascii="Calibri" w:hAnsi="Calibri" w:cs="Times New Roman"/>
                <w:b/>
                <w:bCs/>
                <w:sz w:val="20"/>
                <w:szCs w:val="20"/>
              </w:rPr>
              <w:t>79.9</w:t>
            </w:r>
          </w:p>
        </w:tc>
        <w:tc>
          <w:tcPr>
            <w:tcW w:w="1194" w:type="dxa"/>
          </w:tcPr>
          <w:p w14:paraId="47E5CB3E" w14:textId="77777777" w:rsidR="00C22C6B" w:rsidRPr="009E1EF1" w:rsidRDefault="00C22C6B" w:rsidP="00C22C6B">
            <w:pPr>
              <w:pStyle w:val="BodyText"/>
              <w:jc w:val="right"/>
              <w:rPr>
                <w:rFonts w:ascii="Calibri" w:hAnsi="Calibri" w:cs="Times New Roman"/>
                <w:bCs/>
                <w:sz w:val="20"/>
                <w:szCs w:val="20"/>
              </w:rPr>
            </w:pPr>
            <w:r w:rsidRPr="009E1EF1">
              <w:rPr>
                <w:rFonts w:ascii="Calibri" w:hAnsi="Calibri" w:cs="Times New Roman"/>
                <w:bCs/>
                <w:sz w:val="20"/>
                <w:szCs w:val="20"/>
              </w:rPr>
              <w:t>1.0</w:t>
            </w:r>
          </w:p>
        </w:tc>
      </w:tr>
      <w:tr w:rsidR="00C22C6B" w:rsidRPr="00496041" w14:paraId="1D4F88BE" w14:textId="77777777" w:rsidTr="00C22C6B">
        <w:trPr>
          <w:trHeight w:val="123"/>
        </w:trPr>
        <w:tc>
          <w:tcPr>
            <w:tcW w:w="7371" w:type="dxa"/>
            <w:shd w:val="clear" w:color="auto" w:fill="auto"/>
          </w:tcPr>
          <w:p w14:paraId="48EEEDCC" w14:textId="77777777" w:rsidR="00C22C6B" w:rsidRPr="009E1EF1" w:rsidRDefault="00C22C6B" w:rsidP="00C22C6B">
            <w:pPr>
              <w:pStyle w:val="body"/>
              <w:spacing w:line="240" w:lineRule="auto"/>
              <w:ind w:left="-90"/>
              <w:rPr>
                <w:rFonts w:ascii="Calibri" w:hAnsi="Calibri" w:cs="Times New Roman"/>
                <w:sz w:val="20"/>
                <w:szCs w:val="20"/>
              </w:rPr>
            </w:pPr>
            <w:r w:rsidRPr="009E1EF1">
              <w:rPr>
                <w:rFonts w:ascii="Calibri" w:hAnsi="Calibri" w:cs="Times New Roman"/>
                <w:sz w:val="20"/>
                <w:szCs w:val="20"/>
              </w:rPr>
              <w:t xml:space="preserve">Financial expense </w:t>
            </w:r>
          </w:p>
        </w:tc>
        <w:tc>
          <w:tcPr>
            <w:tcW w:w="1560" w:type="dxa"/>
            <w:tcBorders>
              <w:left w:val="nil"/>
              <w:bottom w:val="single" w:sz="4" w:space="0" w:color="auto"/>
              <w:right w:val="nil"/>
            </w:tcBorders>
            <w:shd w:val="clear" w:color="auto" w:fill="auto"/>
          </w:tcPr>
          <w:p w14:paraId="112579F0" w14:textId="77777777" w:rsidR="00C22C6B" w:rsidRPr="009E1EF1" w:rsidRDefault="00C22C6B" w:rsidP="00C22C6B">
            <w:pPr>
              <w:pStyle w:val="BodyText"/>
              <w:jc w:val="right"/>
              <w:rPr>
                <w:rFonts w:ascii="Calibri" w:hAnsi="Calibri" w:cs="Times New Roman"/>
                <w:b/>
                <w:sz w:val="20"/>
                <w:szCs w:val="20"/>
              </w:rPr>
            </w:pPr>
            <w:r w:rsidRPr="009E1EF1">
              <w:rPr>
                <w:rFonts w:ascii="Calibri" w:hAnsi="Calibri" w:cs="Times New Roman"/>
                <w:b/>
                <w:bCs/>
                <w:sz w:val="20"/>
                <w:szCs w:val="20"/>
              </w:rPr>
              <w:t>(182.3)</w:t>
            </w:r>
          </w:p>
        </w:tc>
        <w:tc>
          <w:tcPr>
            <w:tcW w:w="1194" w:type="dxa"/>
          </w:tcPr>
          <w:p w14:paraId="65C3A2F5" w14:textId="77777777" w:rsidR="00C22C6B" w:rsidRPr="009E1EF1" w:rsidRDefault="00C22C6B" w:rsidP="00C22C6B">
            <w:pPr>
              <w:pStyle w:val="BodyText"/>
              <w:jc w:val="right"/>
              <w:rPr>
                <w:rFonts w:ascii="Calibri" w:hAnsi="Calibri" w:cs="Times New Roman"/>
                <w:bCs/>
                <w:sz w:val="20"/>
                <w:szCs w:val="20"/>
              </w:rPr>
            </w:pPr>
            <w:r w:rsidRPr="009E1EF1">
              <w:rPr>
                <w:rFonts w:ascii="Calibri" w:hAnsi="Calibri" w:cs="Times New Roman"/>
                <w:bCs/>
                <w:sz w:val="20"/>
                <w:szCs w:val="20"/>
              </w:rPr>
              <w:t>(15.2)</w:t>
            </w:r>
          </w:p>
        </w:tc>
      </w:tr>
      <w:tr w:rsidR="00C22C6B" w:rsidRPr="00496041" w14:paraId="5DD71D45" w14:textId="77777777" w:rsidTr="00C22C6B">
        <w:trPr>
          <w:trHeight w:val="123"/>
        </w:trPr>
        <w:tc>
          <w:tcPr>
            <w:tcW w:w="7371" w:type="dxa"/>
            <w:tcBorders>
              <w:top w:val="single" w:sz="4" w:space="0" w:color="auto"/>
              <w:bottom w:val="single" w:sz="4" w:space="0" w:color="auto"/>
            </w:tcBorders>
            <w:shd w:val="clear" w:color="auto" w:fill="auto"/>
          </w:tcPr>
          <w:p w14:paraId="0F3D9E8B" w14:textId="77777777" w:rsidR="00C22C6B" w:rsidRPr="009E1EF1" w:rsidRDefault="00C22C6B" w:rsidP="00C22C6B">
            <w:pPr>
              <w:pStyle w:val="body"/>
              <w:spacing w:line="240" w:lineRule="auto"/>
              <w:ind w:left="-90"/>
              <w:rPr>
                <w:rFonts w:ascii="Calibri" w:hAnsi="Calibri" w:cs="Times New Roman"/>
                <w:sz w:val="20"/>
                <w:szCs w:val="20"/>
              </w:rPr>
            </w:pPr>
            <w:r>
              <w:rPr>
                <w:rFonts w:ascii="Calibri" w:hAnsi="Calibri" w:cs="Times New Roman"/>
                <w:sz w:val="20"/>
                <w:szCs w:val="20"/>
              </w:rPr>
              <w:t>P</w:t>
            </w:r>
            <w:r w:rsidRPr="009E1EF1">
              <w:rPr>
                <w:rFonts w:ascii="Calibri" w:hAnsi="Calibri" w:cs="Times New Roman"/>
                <w:sz w:val="20"/>
                <w:szCs w:val="20"/>
              </w:rPr>
              <w:t>rofit before tax</w:t>
            </w:r>
          </w:p>
        </w:tc>
        <w:tc>
          <w:tcPr>
            <w:tcW w:w="1560" w:type="dxa"/>
            <w:tcBorders>
              <w:top w:val="single" w:sz="4" w:space="0" w:color="auto"/>
              <w:bottom w:val="single" w:sz="4" w:space="0" w:color="auto"/>
            </w:tcBorders>
            <w:shd w:val="clear" w:color="auto" w:fill="auto"/>
          </w:tcPr>
          <w:p w14:paraId="49F7F2D8" w14:textId="77777777" w:rsidR="00C22C6B" w:rsidRPr="009E1EF1" w:rsidRDefault="00C22C6B" w:rsidP="00C22C6B">
            <w:pPr>
              <w:pStyle w:val="BodyText"/>
              <w:jc w:val="right"/>
              <w:rPr>
                <w:rFonts w:ascii="Calibri" w:hAnsi="Calibri" w:cs="Times New Roman"/>
                <w:b/>
                <w:sz w:val="20"/>
                <w:szCs w:val="20"/>
              </w:rPr>
            </w:pPr>
            <w:r>
              <w:rPr>
                <w:rFonts w:ascii="Calibri" w:hAnsi="Calibri" w:cs="Times New Roman"/>
                <w:b/>
                <w:sz w:val="20"/>
                <w:szCs w:val="20"/>
              </w:rPr>
              <w:t>1.1</w:t>
            </w:r>
          </w:p>
        </w:tc>
        <w:tc>
          <w:tcPr>
            <w:tcW w:w="1194" w:type="dxa"/>
            <w:tcBorders>
              <w:top w:val="single" w:sz="4" w:space="0" w:color="auto"/>
              <w:bottom w:val="single" w:sz="4" w:space="0" w:color="auto"/>
            </w:tcBorders>
          </w:tcPr>
          <w:p w14:paraId="482C12B9" w14:textId="77777777" w:rsidR="00C22C6B" w:rsidRPr="009E1EF1" w:rsidRDefault="00C22C6B" w:rsidP="00C22C6B">
            <w:pPr>
              <w:pStyle w:val="BodyText"/>
              <w:jc w:val="right"/>
              <w:rPr>
                <w:rFonts w:ascii="Calibri" w:hAnsi="Calibri" w:cs="Times New Roman"/>
                <w:bCs/>
                <w:sz w:val="20"/>
                <w:szCs w:val="20"/>
              </w:rPr>
            </w:pPr>
            <w:r w:rsidRPr="009E1EF1">
              <w:rPr>
                <w:rFonts w:ascii="Calibri" w:hAnsi="Calibri" w:cs="Times New Roman"/>
                <w:bCs/>
                <w:sz w:val="20"/>
                <w:szCs w:val="20"/>
              </w:rPr>
              <w:t>135.7</w:t>
            </w:r>
          </w:p>
        </w:tc>
      </w:tr>
    </w:tbl>
    <w:p w14:paraId="3F644B54" w14:textId="77777777" w:rsidR="003159AB" w:rsidRDefault="003159AB">
      <w:pPr>
        <w:widowControl/>
        <w:autoSpaceDE/>
        <w:autoSpaceDN/>
        <w:adjustRightInd/>
        <w:rPr>
          <w:rFonts w:ascii="Calibri" w:hAnsi="Calibri" w:cs="Times New Roman"/>
          <w:b/>
          <w:sz w:val="20"/>
          <w:szCs w:val="20"/>
        </w:rPr>
      </w:pPr>
    </w:p>
    <w:p w14:paraId="584CE3F8" w14:textId="77777777" w:rsidR="003159AB" w:rsidRPr="009E1EF1" w:rsidRDefault="003159AB" w:rsidP="003159AB">
      <w:pPr>
        <w:pStyle w:val="BodyText"/>
        <w:rPr>
          <w:rFonts w:ascii="Calibri" w:hAnsi="Calibri" w:cs="Times New Roman"/>
          <w:b/>
          <w:sz w:val="20"/>
          <w:szCs w:val="20"/>
        </w:rPr>
      </w:pPr>
      <w:r w:rsidRPr="009E1EF1">
        <w:rPr>
          <w:rFonts w:ascii="Calibri" w:hAnsi="Calibri" w:cs="Times New Roman"/>
          <w:b/>
          <w:sz w:val="20"/>
          <w:szCs w:val="20"/>
        </w:rPr>
        <w:t>Disaggregation of revenue under IFRS 15</w:t>
      </w:r>
    </w:p>
    <w:p w14:paraId="18D27CA9" w14:textId="77777777" w:rsidR="003159AB" w:rsidRPr="009E1EF1" w:rsidRDefault="003159AB" w:rsidP="003159AB">
      <w:pPr>
        <w:pStyle w:val="BodyText"/>
        <w:rPr>
          <w:rFonts w:ascii="Calibri" w:hAnsi="Calibri" w:cs="Times New Roman"/>
          <w:b/>
          <w:sz w:val="20"/>
          <w:szCs w:val="20"/>
        </w:rPr>
      </w:pPr>
    </w:p>
    <w:p w14:paraId="5E051185" w14:textId="77777777" w:rsidR="003159AB" w:rsidRPr="009E1EF1" w:rsidRDefault="003159AB" w:rsidP="003159AB">
      <w:pPr>
        <w:rPr>
          <w:rFonts w:ascii="Calibri" w:hAnsi="Calibri"/>
          <w:sz w:val="20"/>
          <w:lang w:val="en-IE"/>
        </w:rPr>
      </w:pPr>
      <w:r w:rsidRPr="009E1EF1">
        <w:rPr>
          <w:rFonts w:ascii="Calibri" w:hAnsi="Calibri"/>
          <w:sz w:val="20"/>
          <w:lang w:val="en-IE"/>
        </w:rPr>
        <w:t xml:space="preserve">Group revenue after the VAT refund (see Note </w:t>
      </w:r>
      <w:r>
        <w:rPr>
          <w:rFonts w:ascii="Calibri" w:hAnsi="Calibri"/>
          <w:sz w:val="20"/>
          <w:lang w:val="en-IE"/>
        </w:rPr>
        <w:t>6</w:t>
      </w:r>
      <w:r w:rsidRPr="009E1EF1">
        <w:rPr>
          <w:rFonts w:ascii="Calibri" w:hAnsi="Calibri"/>
          <w:sz w:val="20"/>
          <w:lang w:val="en-IE"/>
        </w:rPr>
        <w:t>) disaggregated by product line for the year ended 31 December 2020:</w:t>
      </w:r>
    </w:p>
    <w:p w14:paraId="037E0904" w14:textId="77777777" w:rsidR="003159AB" w:rsidRPr="009E1EF1" w:rsidRDefault="003159AB" w:rsidP="003159AB">
      <w:pPr>
        <w:rPr>
          <w:rFonts w:ascii="Calibri" w:hAnsi="Calibri"/>
          <w:b/>
          <w:sz w:val="20"/>
          <w:lang w:val="en-IE"/>
        </w:rPr>
      </w:pPr>
    </w:p>
    <w:tbl>
      <w:tblPr>
        <w:tblW w:w="10206" w:type="dxa"/>
        <w:tblLayout w:type="fixed"/>
        <w:tblLook w:val="01E0" w:firstRow="1" w:lastRow="1" w:firstColumn="1" w:lastColumn="1" w:noHBand="0" w:noVBand="0"/>
      </w:tblPr>
      <w:tblGrid>
        <w:gridCol w:w="2835"/>
        <w:gridCol w:w="1228"/>
        <w:gridCol w:w="1229"/>
        <w:gridCol w:w="1228"/>
        <w:gridCol w:w="1229"/>
        <w:gridCol w:w="1228"/>
        <w:gridCol w:w="1229"/>
      </w:tblGrid>
      <w:tr w:rsidR="003159AB" w:rsidRPr="001C5950" w14:paraId="30B2E74B" w14:textId="77777777" w:rsidTr="002914CA">
        <w:trPr>
          <w:trHeight w:val="147"/>
        </w:trPr>
        <w:tc>
          <w:tcPr>
            <w:tcW w:w="2835" w:type="dxa"/>
            <w:tcBorders>
              <w:top w:val="single" w:sz="4" w:space="0" w:color="auto"/>
            </w:tcBorders>
            <w:shd w:val="clear" w:color="auto" w:fill="auto"/>
          </w:tcPr>
          <w:p w14:paraId="152C8EEF" w14:textId="77777777" w:rsidR="003159AB" w:rsidRPr="009E1EF1" w:rsidRDefault="003159AB" w:rsidP="002914CA">
            <w:pPr>
              <w:ind w:left="-108"/>
              <w:jc w:val="both"/>
              <w:rPr>
                <w:rFonts w:ascii="Calibri" w:hAnsi="Calibri"/>
                <w:b/>
                <w:sz w:val="20"/>
              </w:rPr>
            </w:pPr>
          </w:p>
        </w:tc>
        <w:tc>
          <w:tcPr>
            <w:tcW w:w="1228" w:type="dxa"/>
            <w:tcBorders>
              <w:top w:val="single" w:sz="4" w:space="0" w:color="auto"/>
            </w:tcBorders>
            <w:shd w:val="clear" w:color="auto" w:fill="auto"/>
          </w:tcPr>
          <w:p w14:paraId="69742E4E" w14:textId="77777777" w:rsidR="003159AB" w:rsidRPr="009E1EF1" w:rsidRDefault="003159AB" w:rsidP="002914CA">
            <w:pPr>
              <w:jc w:val="right"/>
              <w:rPr>
                <w:rFonts w:ascii="Calibri" w:hAnsi="Calibri"/>
                <w:b/>
                <w:sz w:val="20"/>
              </w:rPr>
            </w:pPr>
          </w:p>
          <w:p w14:paraId="29214B1E" w14:textId="77777777" w:rsidR="003159AB" w:rsidRPr="009E1EF1" w:rsidRDefault="003159AB" w:rsidP="002914CA">
            <w:pPr>
              <w:jc w:val="right"/>
              <w:rPr>
                <w:rFonts w:ascii="Calibri" w:hAnsi="Calibri"/>
                <w:b/>
                <w:sz w:val="20"/>
              </w:rPr>
            </w:pPr>
            <w:r w:rsidRPr="009E1EF1">
              <w:rPr>
                <w:rFonts w:ascii="Calibri" w:hAnsi="Calibri"/>
                <w:b/>
                <w:sz w:val="20"/>
              </w:rPr>
              <w:t xml:space="preserve">PPB </w:t>
            </w:r>
          </w:p>
        </w:tc>
        <w:tc>
          <w:tcPr>
            <w:tcW w:w="1229" w:type="dxa"/>
            <w:tcBorders>
              <w:top w:val="single" w:sz="4" w:space="0" w:color="auto"/>
            </w:tcBorders>
          </w:tcPr>
          <w:p w14:paraId="7D4B7D22" w14:textId="77777777" w:rsidR="003159AB" w:rsidRPr="009E1EF1" w:rsidRDefault="003159AB" w:rsidP="002914CA">
            <w:pPr>
              <w:jc w:val="right"/>
              <w:rPr>
                <w:rFonts w:ascii="Calibri" w:hAnsi="Calibri"/>
                <w:b/>
                <w:sz w:val="20"/>
              </w:rPr>
            </w:pPr>
            <w:r w:rsidRPr="009E1EF1">
              <w:rPr>
                <w:rFonts w:ascii="Calibri" w:hAnsi="Calibri"/>
                <w:b/>
                <w:sz w:val="20"/>
              </w:rPr>
              <w:t xml:space="preserve"> </w:t>
            </w:r>
          </w:p>
          <w:p w14:paraId="540C8D3E" w14:textId="77777777" w:rsidR="003159AB" w:rsidRPr="009E1EF1" w:rsidRDefault="003159AB" w:rsidP="002914CA">
            <w:pPr>
              <w:jc w:val="right"/>
              <w:rPr>
                <w:rFonts w:ascii="Calibri" w:hAnsi="Calibri"/>
                <w:b/>
                <w:sz w:val="20"/>
              </w:rPr>
            </w:pPr>
            <w:r w:rsidRPr="009E1EF1">
              <w:rPr>
                <w:rFonts w:ascii="Calibri" w:hAnsi="Calibri"/>
                <w:b/>
                <w:sz w:val="20"/>
              </w:rPr>
              <w:t>PokerStars</w:t>
            </w:r>
          </w:p>
        </w:tc>
        <w:tc>
          <w:tcPr>
            <w:tcW w:w="1228" w:type="dxa"/>
            <w:tcBorders>
              <w:top w:val="single" w:sz="4" w:space="0" w:color="auto"/>
            </w:tcBorders>
            <w:shd w:val="clear" w:color="auto" w:fill="auto"/>
          </w:tcPr>
          <w:p w14:paraId="00936229" w14:textId="77777777" w:rsidR="003159AB" w:rsidRPr="009E1EF1" w:rsidRDefault="003159AB" w:rsidP="002914CA">
            <w:pPr>
              <w:jc w:val="right"/>
              <w:rPr>
                <w:rFonts w:ascii="Calibri" w:hAnsi="Calibri"/>
                <w:b/>
                <w:sz w:val="20"/>
              </w:rPr>
            </w:pPr>
            <w:r w:rsidRPr="009E1EF1">
              <w:rPr>
                <w:rFonts w:ascii="Calibri" w:hAnsi="Calibri"/>
                <w:b/>
                <w:sz w:val="20"/>
              </w:rPr>
              <w:t xml:space="preserve"> Sky Betting and Gaming</w:t>
            </w:r>
          </w:p>
        </w:tc>
        <w:tc>
          <w:tcPr>
            <w:tcW w:w="1229" w:type="dxa"/>
            <w:tcBorders>
              <w:top w:val="single" w:sz="4" w:space="0" w:color="auto"/>
            </w:tcBorders>
          </w:tcPr>
          <w:p w14:paraId="3129822E" w14:textId="77777777" w:rsidR="003159AB" w:rsidRPr="009E1EF1" w:rsidRDefault="003159AB" w:rsidP="002914CA">
            <w:pPr>
              <w:jc w:val="right"/>
              <w:rPr>
                <w:rFonts w:ascii="Calibri" w:hAnsi="Calibri"/>
                <w:b/>
                <w:sz w:val="20"/>
              </w:rPr>
            </w:pPr>
          </w:p>
          <w:p w14:paraId="2073FCE6" w14:textId="77777777" w:rsidR="003159AB" w:rsidRPr="009E1EF1" w:rsidRDefault="003159AB" w:rsidP="002914CA">
            <w:pPr>
              <w:jc w:val="right"/>
              <w:rPr>
                <w:rFonts w:ascii="Calibri" w:hAnsi="Calibri"/>
                <w:b/>
                <w:sz w:val="20"/>
              </w:rPr>
            </w:pPr>
            <w:r w:rsidRPr="009E1EF1">
              <w:rPr>
                <w:rFonts w:ascii="Calibri" w:hAnsi="Calibri"/>
                <w:b/>
                <w:sz w:val="20"/>
              </w:rPr>
              <w:t>Australia</w:t>
            </w:r>
          </w:p>
        </w:tc>
        <w:tc>
          <w:tcPr>
            <w:tcW w:w="1228" w:type="dxa"/>
            <w:tcBorders>
              <w:top w:val="single" w:sz="4" w:space="0" w:color="auto"/>
            </w:tcBorders>
          </w:tcPr>
          <w:p w14:paraId="1CB9CEE6" w14:textId="77777777" w:rsidR="003159AB" w:rsidRPr="009E1EF1" w:rsidRDefault="003159AB" w:rsidP="002914CA">
            <w:pPr>
              <w:jc w:val="right"/>
              <w:rPr>
                <w:rFonts w:ascii="Calibri" w:hAnsi="Calibri"/>
                <w:b/>
                <w:sz w:val="20"/>
              </w:rPr>
            </w:pPr>
          </w:p>
          <w:p w14:paraId="1F430664" w14:textId="77777777" w:rsidR="003159AB" w:rsidRPr="009E1EF1" w:rsidRDefault="003159AB" w:rsidP="002914CA">
            <w:pPr>
              <w:jc w:val="right"/>
              <w:rPr>
                <w:rFonts w:ascii="Calibri" w:hAnsi="Calibri"/>
                <w:b/>
                <w:sz w:val="20"/>
              </w:rPr>
            </w:pPr>
            <w:r w:rsidRPr="009E1EF1">
              <w:rPr>
                <w:rFonts w:ascii="Calibri" w:hAnsi="Calibri"/>
                <w:b/>
                <w:sz w:val="20"/>
              </w:rPr>
              <w:t>US</w:t>
            </w:r>
          </w:p>
        </w:tc>
        <w:tc>
          <w:tcPr>
            <w:tcW w:w="1229" w:type="dxa"/>
            <w:tcBorders>
              <w:top w:val="single" w:sz="4" w:space="0" w:color="auto"/>
            </w:tcBorders>
            <w:shd w:val="clear" w:color="auto" w:fill="auto"/>
          </w:tcPr>
          <w:p w14:paraId="6958E854" w14:textId="77777777" w:rsidR="003159AB" w:rsidRPr="009E1EF1" w:rsidRDefault="003159AB" w:rsidP="002914CA">
            <w:pPr>
              <w:jc w:val="right"/>
              <w:rPr>
                <w:rFonts w:ascii="Calibri" w:hAnsi="Calibri"/>
                <w:b/>
                <w:sz w:val="20"/>
              </w:rPr>
            </w:pPr>
          </w:p>
          <w:p w14:paraId="12D5D757" w14:textId="77777777" w:rsidR="003159AB" w:rsidRPr="009E1EF1" w:rsidRDefault="003159AB" w:rsidP="002914CA">
            <w:pPr>
              <w:jc w:val="right"/>
              <w:rPr>
                <w:rFonts w:ascii="Calibri" w:hAnsi="Calibri"/>
                <w:b/>
                <w:sz w:val="20"/>
              </w:rPr>
            </w:pPr>
            <w:r w:rsidRPr="009E1EF1">
              <w:rPr>
                <w:rFonts w:ascii="Calibri" w:hAnsi="Calibri"/>
                <w:b/>
                <w:sz w:val="20"/>
              </w:rPr>
              <w:t>Total</w:t>
            </w:r>
          </w:p>
        </w:tc>
      </w:tr>
      <w:tr w:rsidR="003159AB" w:rsidRPr="001C5950" w14:paraId="70CD9A97" w14:textId="77777777" w:rsidTr="002914CA">
        <w:trPr>
          <w:trHeight w:val="70"/>
        </w:trPr>
        <w:tc>
          <w:tcPr>
            <w:tcW w:w="2835" w:type="dxa"/>
            <w:tcBorders>
              <w:bottom w:val="single" w:sz="4" w:space="0" w:color="auto"/>
            </w:tcBorders>
            <w:shd w:val="clear" w:color="auto" w:fill="auto"/>
          </w:tcPr>
          <w:p w14:paraId="5A5FF50C" w14:textId="77777777" w:rsidR="003159AB" w:rsidRPr="009E1EF1" w:rsidRDefault="003159AB" w:rsidP="002914CA">
            <w:pPr>
              <w:ind w:left="-108"/>
              <w:jc w:val="both"/>
              <w:rPr>
                <w:rFonts w:ascii="Calibri" w:hAnsi="Calibri"/>
                <w:b/>
                <w:sz w:val="20"/>
              </w:rPr>
            </w:pPr>
          </w:p>
        </w:tc>
        <w:tc>
          <w:tcPr>
            <w:tcW w:w="1228" w:type="dxa"/>
            <w:tcBorders>
              <w:bottom w:val="single" w:sz="4" w:space="0" w:color="auto"/>
            </w:tcBorders>
            <w:shd w:val="clear" w:color="auto" w:fill="auto"/>
          </w:tcPr>
          <w:p w14:paraId="2E48AE2B" w14:textId="77777777" w:rsidR="003159AB" w:rsidRPr="009E1EF1" w:rsidRDefault="003159AB" w:rsidP="002914CA">
            <w:pPr>
              <w:jc w:val="right"/>
              <w:rPr>
                <w:rFonts w:ascii="Calibri" w:hAnsi="Calibri"/>
                <w:b/>
                <w:sz w:val="20"/>
              </w:rPr>
            </w:pPr>
            <w:r w:rsidRPr="009E1EF1">
              <w:rPr>
                <w:rFonts w:ascii="Calibri" w:hAnsi="Calibri"/>
                <w:b/>
                <w:sz w:val="20"/>
              </w:rPr>
              <w:t>£m</w:t>
            </w:r>
          </w:p>
        </w:tc>
        <w:tc>
          <w:tcPr>
            <w:tcW w:w="1229" w:type="dxa"/>
            <w:tcBorders>
              <w:bottom w:val="single" w:sz="4" w:space="0" w:color="auto"/>
            </w:tcBorders>
          </w:tcPr>
          <w:p w14:paraId="354E752C" w14:textId="77777777" w:rsidR="003159AB" w:rsidRPr="009E1EF1" w:rsidRDefault="003159AB" w:rsidP="002914CA">
            <w:pPr>
              <w:jc w:val="right"/>
              <w:rPr>
                <w:rFonts w:ascii="Calibri" w:hAnsi="Calibri"/>
                <w:b/>
                <w:sz w:val="20"/>
              </w:rPr>
            </w:pPr>
            <w:r w:rsidRPr="009E1EF1">
              <w:rPr>
                <w:rFonts w:ascii="Calibri" w:hAnsi="Calibri"/>
                <w:b/>
                <w:sz w:val="20"/>
              </w:rPr>
              <w:t>£m</w:t>
            </w:r>
          </w:p>
        </w:tc>
        <w:tc>
          <w:tcPr>
            <w:tcW w:w="1228" w:type="dxa"/>
            <w:tcBorders>
              <w:bottom w:val="single" w:sz="4" w:space="0" w:color="auto"/>
            </w:tcBorders>
            <w:shd w:val="clear" w:color="auto" w:fill="auto"/>
          </w:tcPr>
          <w:p w14:paraId="1DF1F2C0" w14:textId="77777777" w:rsidR="003159AB" w:rsidRPr="009E1EF1" w:rsidRDefault="003159AB" w:rsidP="002914CA">
            <w:pPr>
              <w:jc w:val="right"/>
              <w:rPr>
                <w:rFonts w:ascii="Calibri" w:hAnsi="Calibri"/>
                <w:b/>
                <w:sz w:val="20"/>
              </w:rPr>
            </w:pPr>
            <w:r w:rsidRPr="009E1EF1">
              <w:rPr>
                <w:rFonts w:ascii="Calibri" w:hAnsi="Calibri"/>
                <w:b/>
                <w:sz w:val="20"/>
              </w:rPr>
              <w:t>£m</w:t>
            </w:r>
          </w:p>
        </w:tc>
        <w:tc>
          <w:tcPr>
            <w:tcW w:w="1229" w:type="dxa"/>
            <w:tcBorders>
              <w:bottom w:val="single" w:sz="4" w:space="0" w:color="auto"/>
            </w:tcBorders>
          </w:tcPr>
          <w:p w14:paraId="65FA7A74" w14:textId="77777777" w:rsidR="003159AB" w:rsidRPr="009E1EF1" w:rsidRDefault="003159AB" w:rsidP="002914CA">
            <w:pPr>
              <w:jc w:val="right"/>
              <w:rPr>
                <w:rFonts w:ascii="Calibri" w:hAnsi="Calibri"/>
                <w:b/>
                <w:sz w:val="20"/>
              </w:rPr>
            </w:pPr>
            <w:r w:rsidRPr="009E1EF1">
              <w:rPr>
                <w:rFonts w:ascii="Calibri" w:hAnsi="Calibri"/>
                <w:b/>
                <w:sz w:val="20"/>
              </w:rPr>
              <w:t>£m</w:t>
            </w:r>
          </w:p>
        </w:tc>
        <w:tc>
          <w:tcPr>
            <w:tcW w:w="1228" w:type="dxa"/>
            <w:tcBorders>
              <w:bottom w:val="single" w:sz="4" w:space="0" w:color="auto"/>
            </w:tcBorders>
          </w:tcPr>
          <w:p w14:paraId="553891A6" w14:textId="77777777" w:rsidR="003159AB" w:rsidRPr="009E1EF1" w:rsidRDefault="003159AB" w:rsidP="002914CA">
            <w:pPr>
              <w:jc w:val="right"/>
              <w:rPr>
                <w:rFonts w:ascii="Calibri" w:hAnsi="Calibri"/>
                <w:b/>
                <w:sz w:val="20"/>
              </w:rPr>
            </w:pPr>
            <w:r w:rsidRPr="009E1EF1">
              <w:rPr>
                <w:rFonts w:ascii="Calibri" w:hAnsi="Calibri"/>
                <w:b/>
                <w:sz w:val="20"/>
              </w:rPr>
              <w:t>£m</w:t>
            </w:r>
          </w:p>
        </w:tc>
        <w:tc>
          <w:tcPr>
            <w:tcW w:w="1229" w:type="dxa"/>
            <w:tcBorders>
              <w:bottom w:val="single" w:sz="4" w:space="0" w:color="auto"/>
            </w:tcBorders>
            <w:shd w:val="clear" w:color="auto" w:fill="auto"/>
          </w:tcPr>
          <w:p w14:paraId="76388184" w14:textId="77777777" w:rsidR="003159AB" w:rsidRPr="009E1EF1" w:rsidRDefault="003159AB" w:rsidP="002914CA">
            <w:pPr>
              <w:jc w:val="right"/>
              <w:rPr>
                <w:rFonts w:ascii="Calibri" w:hAnsi="Calibri"/>
                <w:b/>
                <w:sz w:val="20"/>
              </w:rPr>
            </w:pPr>
            <w:r w:rsidRPr="009E1EF1">
              <w:rPr>
                <w:rFonts w:ascii="Calibri" w:hAnsi="Calibri"/>
                <w:b/>
                <w:sz w:val="20"/>
              </w:rPr>
              <w:t>£m</w:t>
            </w:r>
          </w:p>
        </w:tc>
      </w:tr>
      <w:tr w:rsidR="003159AB" w:rsidRPr="001C5950" w14:paraId="58EC99D3" w14:textId="77777777" w:rsidTr="002914CA">
        <w:trPr>
          <w:trHeight w:val="102"/>
        </w:trPr>
        <w:tc>
          <w:tcPr>
            <w:tcW w:w="2835" w:type="dxa"/>
            <w:tcBorders>
              <w:top w:val="single" w:sz="4" w:space="0" w:color="auto"/>
            </w:tcBorders>
          </w:tcPr>
          <w:p w14:paraId="1AB07397" w14:textId="77777777" w:rsidR="003159AB" w:rsidRPr="009E1EF1" w:rsidRDefault="003159AB" w:rsidP="002914CA">
            <w:pPr>
              <w:ind w:left="-108"/>
              <w:rPr>
                <w:rFonts w:ascii="Calibri" w:hAnsi="Calibri"/>
                <w:b/>
                <w:sz w:val="20"/>
              </w:rPr>
            </w:pPr>
            <w:r w:rsidRPr="009E1EF1">
              <w:rPr>
                <w:rFonts w:ascii="Calibri" w:hAnsi="Calibri"/>
                <w:sz w:val="20"/>
              </w:rPr>
              <w:t>Sports revenue</w:t>
            </w:r>
            <w:r w:rsidRPr="009E1EF1">
              <w:rPr>
                <w:rFonts w:ascii="Calibri" w:hAnsi="Calibri"/>
                <w:sz w:val="20"/>
                <w:vertAlign w:val="superscript"/>
              </w:rPr>
              <w:t>1</w:t>
            </w:r>
          </w:p>
        </w:tc>
        <w:tc>
          <w:tcPr>
            <w:tcW w:w="1228" w:type="dxa"/>
            <w:tcBorders>
              <w:top w:val="single" w:sz="4" w:space="0" w:color="auto"/>
            </w:tcBorders>
            <w:shd w:val="clear" w:color="auto" w:fill="auto"/>
            <w:vAlign w:val="bottom"/>
          </w:tcPr>
          <w:p w14:paraId="7E4F2E82" w14:textId="77777777" w:rsidR="003159AB" w:rsidRPr="009E1EF1" w:rsidRDefault="003159AB" w:rsidP="002914CA">
            <w:pPr>
              <w:jc w:val="right"/>
              <w:rPr>
                <w:rFonts w:ascii="Calibri" w:hAnsi="Calibri"/>
                <w:b/>
                <w:sz w:val="20"/>
              </w:rPr>
            </w:pPr>
            <w:r>
              <w:rPr>
                <w:rFonts w:ascii="Calibri" w:hAnsi="Calibri"/>
                <w:b/>
                <w:sz w:val="20"/>
              </w:rPr>
              <w:t>812.8</w:t>
            </w:r>
          </w:p>
        </w:tc>
        <w:tc>
          <w:tcPr>
            <w:tcW w:w="1229" w:type="dxa"/>
            <w:tcBorders>
              <w:top w:val="single" w:sz="4" w:space="0" w:color="auto"/>
            </w:tcBorders>
            <w:shd w:val="clear" w:color="auto" w:fill="auto"/>
            <w:vAlign w:val="bottom"/>
          </w:tcPr>
          <w:p w14:paraId="3EB83C72" w14:textId="77777777" w:rsidR="003159AB" w:rsidRPr="009E1EF1" w:rsidRDefault="003159AB" w:rsidP="002914CA">
            <w:pPr>
              <w:jc w:val="right"/>
              <w:rPr>
                <w:rFonts w:ascii="Calibri" w:hAnsi="Calibri"/>
                <w:b/>
                <w:sz w:val="20"/>
              </w:rPr>
            </w:pPr>
            <w:r>
              <w:rPr>
                <w:rFonts w:ascii="Calibri" w:hAnsi="Calibri"/>
                <w:b/>
                <w:sz w:val="20"/>
              </w:rPr>
              <w:t>45.5</w:t>
            </w:r>
          </w:p>
        </w:tc>
        <w:tc>
          <w:tcPr>
            <w:tcW w:w="1228" w:type="dxa"/>
            <w:tcBorders>
              <w:top w:val="single" w:sz="4" w:space="0" w:color="auto"/>
            </w:tcBorders>
            <w:shd w:val="clear" w:color="auto" w:fill="auto"/>
            <w:vAlign w:val="bottom"/>
          </w:tcPr>
          <w:p w14:paraId="3CF3A7C6" w14:textId="77777777" w:rsidR="003159AB" w:rsidRPr="009E1EF1" w:rsidRDefault="003159AB" w:rsidP="002914CA">
            <w:pPr>
              <w:jc w:val="right"/>
              <w:rPr>
                <w:rFonts w:ascii="Calibri" w:hAnsi="Calibri"/>
                <w:b/>
                <w:sz w:val="20"/>
              </w:rPr>
            </w:pPr>
            <w:r>
              <w:rPr>
                <w:rFonts w:ascii="Calibri" w:hAnsi="Calibri"/>
                <w:b/>
                <w:sz w:val="20"/>
              </w:rPr>
              <w:t>421.3</w:t>
            </w:r>
          </w:p>
        </w:tc>
        <w:tc>
          <w:tcPr>
            <w:tcW w:w="1229" w:type="dxa"/>
            <w:tcBorders>
              <w:top w:val="single" w:sz="4" w:space="0" w:color="auto"/>
            </w:tcBorders>
            <w:vAlign w:val="bottom"/>
          </w:tcPr>
          <w:p w14:paraId="6A781FE8" w14:textId="77777777" w:rsidR="003159AB" w:rsidRPr="009E1EF1" w:rsidRDefault="003159AB" w:rsidP="002914CA">
            <w:pPr>
              <w:jc w:val="right"/>
              <w:rPr>
                <w:rFonts w:ascii="Calibri" w:hAnsi="Calibri"/>
                <w:b/>
                <w:sz w:val="20"/>
              </w:rPr>
            </w:pPr>
            <w:r>
              <w:rPr>
                <w:rFonts w:ascii="Calibri" w:hAnsi="Calibri"/>
                <w:b/>
                <w:sz w:val="20"/>
              </w:rPr>
              <w:t>988.8</w:t>
            </w:r>
          </w:p>
        </w:tc>
        <w:tc>
          <w:tcPr>
            <w:tcW w:w="1228" w:type="dxa"/>
            <w:tcBorders>
              <w:top w:val="single" w:sz="4" w:space="0" w:color="auto"/>
            </w:tcBorders>
            <w:shd w:val="clear" w:color="auto" w:fill="auto"/>
            <w:vAlign w:val="bottom"/>
          </w:tcPr>
          <w:p w14:paraId="1D6D0457" w14:textId="77777777" w:rsidR="003159AB" w:rsidRPr="009E1EF1" w:rsidRDefault="003159AB" w:rsidP="002914CA">
            <w:pPr>
              <w:jc w:val="right"/>
              <w:rPr>
                <w:rFonts w:ascii="Calibri" w:hAnsi="Calibri"/>
                <w:b/>
                <w:sz w:val="20"/>
              </w:rPr>
            </w:pPr>
            <w:r>
              <w:rPr>
                <w:rFonts w:ascii="Calibri" w:hAnsi="Calibri"/>
                <w:b/>
                <w:sz w:val="20"/>
              </w:rPr>
              <w:t>457.0</w:t>
            </w:r>
          </w:p>
        </w:tc>
        <w:tc>
          <w:tcPr>
            <w:tcW w:w="1229" w:type="dxa"/>
            <w:tcBorders>
              <w:top w:val="single" w:sz="4" w:space="0" w:color="auto"/>
            </w:tcBorders>
            <w:shd w:val="clear" w:color="auto" w:fill="auto"/>
            <w:vAlign w:val="bottom"/>
          </w:tcPr>
          <w:p w14:paraId="7A4C3726" w14:textId="77777777" w:rsidR="003159AB" w:rsidRPr="009E1EF1" w:rsidRDefault="003159AB" w:rsidP="002914CA">
            <w:pPr>
              <w:jc w:val="right"/>
              <w:rPr>
                <w:rFonts w:ascii="Calibri" w:hAnsi="Calibri"/>
                <w:b/>
                <w:sz w:val="20"/>
              </w:rPr>
            </w:pPr>
            <w:r>
              <w:rPr>
                <w:rFonts w:ascii="Calibri" w:hAnsi="Calibri"/>
                <w:b/>
                <w:sz w:val="20"/>
              </w:rPr>
              <w:t>2,725.4</w:t>
            </w:r>
          </w:p>
        </w:tc>
      </w:tr>
      <w:tr w:rsidR="003159AB" w:rsidRPr="001C5950" w14:paraId="5EB9235C" w14:textId="77777777" w:rsidTr="002914CA">
        <w:tc>
          <w:tcPr>
            <w:tcW w:w="2835" w:type="dxa"/>
          </w:tcPr>
          <w:p w14:paraId="07D61896" w14:textId="77777777" w:rsidR="003159AB" w:rsidRPr="009E1EF1" w:rsidRDefault="003159AB" w:rsidP="002914CA">
            <w:pPr>
              <w:ind w:left="-108"/>
              <w:rPr>
                <w:rFonts w:ascii="Calibri" w:hAnsi="Calibri"/>
                <w:sz w:val="20"/>
              </w:rPr>
            </w:pPr>
            <w:r w:rsidRPr="009E1EF1">
              <w:rPr>
                <w:rFonts w:ascii="Calibri" w:hAnsi="Calibri"/>
                <w:sz w:val="20"/>
              </w:rPr>
              <w:t>Gaming revenue</w:t>
            </w:r>
            <w:r w:rsidRPr="009E1EF1">
              <w:rPr>
                <w:rFonts w:ascii="Calibri" w:hAnsi="Calibri"/>
                <w:sz w:val="20"/>
                <w:vertAlign w:val="superscript"/>
              </w:rPr>
              <w:t>2</w:t>
            </w:r>
          </w:p>
        </w:tc>
        <w:tc>
          <w:tcPr>
            <w:tcW w:w="1228" w:type="dxa"/>
            <w:shd w:val="clear" w:color="auto" w:fill="auto"/>
            <w:vAlign w:val="bottom"/>
          </w:tcPr>
          <w:p w14:paraId="3B79D94E" w14:textId="77777777" w:rsidR="003159AB" w:rsidRPr="009E1EF1" w:rsidRDefault="003159AB" w:rsidP="002914CA">
            <w:pPr>
              <w:jc w:val="right"/>
              <w:rPr>
                <w:rFonts w:ascii="Calibri" w:hAnsi="Calibri"/>
                <w:b/>
                <w:sz w:val="20"/>
              </w:rPr>
            </w:pPr>
            <w:r>
              <w:rPr>
                <w:rFonts w:ascii="Calibri" w:hAnsi="Calibri"/>
                <w:b/>
                <w:sz w:val="20"/>
              </w:rPr>
              <w:t>497.0</w:t>
            </w:r>
          </w:p>
        </w:tc>
        <w:tc>
          <w:tcPr>
            <w:tcW w:w="1229" w:type="dxa"/>
            <w:shd w:val="clear" w:color="auto" w:fill="auto"/>
            <w:vAlign w:val="bottom"/>
          </w:tcPr>
          <w:p w14:paraId="4C92629F" w14:textId="77777777" w:rsidR="003159AB" w:rsidRPr="009E1EF1" w:rsidRDefault="003159AB" w:rsidP="002914CA">
            <w:pPr>
              <w:jc w:val="right"/>
              <w:rPr>
                <w:rFonts w:ascii="Calibri" w:hAnsi="Calibri"/>
                <w:b/>
                <w:sz w:val="20"/>
              </w:rPr>
            </w:pPr>
            <w:r>
              <w:rPr>
                <w:rFonts w:ascii="Calibri" w:hAnsi="Calibri"/>
                <w:b/>
                <w:sz w:val="20"/>
              </w:rPr>
              <w:t>711.5</w:t>
            </w:r>
          </w:p>
        </w:tc>
        <w:tc>
          <w:tcPr>
            <w:tcW w:w="1228" w:type="dxa"/>
            <w:shd w:val="clear" w:color="auto" w:fill="auto"/>
            <w:vAlign w:val="bottom"/>
          </w:tcPr>
          <w:p w14:paraId="26DE4D13" w14:textId="77777777" w:rsidR="003159AB" w:rsidRPr="009E1EF1" w:rsidRDefault="003159AB" w:rsidP="002914CA">
            <w:pPr>
              <w:jc w:val="right"/>
              <w:rPr>
                <w:rFonts w:ascii="Calibri" w:hAnsi="Calibri"/>
                <w:b/>
                <w:sz w:val="20"/>
              </w:rPr>
            </w:pPr>
            <w:r>
              <w:rPr>
                <w:rFonts w:ascii="Calibri" w:hAnsi="Calibri"/>
                <w:b/>
                <w:sz w:val="20"/>
              </w:rPr>
              <w:t>264.1</w:t>
            </w:r>
          </w:p>
        </w:tc>
        <w:tc>
          <w:tcPr>
            <w:tcW w:w="1229" w:type="dxa"/>
            <w:vAlign w:val="bottom"/>
          </w:tcPr>
          <w:p w14:paraId="393F872D" w14:textId="77777777" w:rsidR="003159AB" w:rsidRPr="009E1EF1" w:rsidRDefault="003159AB" w:rsidP="002914CA">
            <w:pPr>
              <w:jc w:val="right"/>
              <w:rPr>
                <w:rFonts w:ascii="Calibri" w:hAnsi="Calibri"/>
                <w:b/>
                <w:sz w:val="20"/>
              </w:rPr>
            </w:pPr>
            <w:r>
              <w:rPr>
                <w:rFonts w:ascii="Calibri" w:hAnsi="Calibri"/>
                <w:b/>
                <w:sz w:val="20"/>
              </w:rPr>
              <w:t>-</w:t>
            </w:r>
          </w:p>
        </w:tc>
        <w:tc>
          <w:tcPr>
            <w:tcW w:w="1228" w:type="dxa"/>
            <w:shd w:val="clear" w:color="auto" w:fill="auto"/>
            <w:vAlign w:val="bottom"/>
          </w:tcPr>
          <w:p w14:paraId="5531A8CE" w14:textId="77777777" w:rsidR="003159AB" w:rsidRPr="009E1EF1" w:rsidRDefault="003159AB" w:rsidP="002914CA">
            <w:pPr>
              <w:jc w:val="right"/>
              <w:rPr>
                <w:rFonts w:ascii="Calibri" w:hAnsi="Calibri"/>
                <w:b/>
                <w:sz w:val="20"/>
              </w:rPr>
            </w:pPr>
            <w:r>
              <w:rPr>
                <w:rFonts w:ascii="Calibri" w:hAnsi="Calibri"/>
                <w:b/>
                <w:sz w:val="20"/>
              </w:rPr>
              <w:t>215.9</w:t>
            </w:r>
          </w:p>
        </w:tc>
        <w:tc>
          <w:tcPr>
            <w:tcW w:w="1229" w:type="dxa"/>
            <w:shd w:val="clear" w:color="auto" w:fill="auto"/>
            <w:vAlign w:val="bottom"/>
          </w:tcPr>
          <w:p w14:paraId="6D25D068" w14:textId="77777777" w:rsidR="003159AB" w:rsidRPr="009E1EF1" w:rsidRDefault="003159AB" w:rsidP="002914CA">
            <w:pPr>
              <w:jc w:val="right"/>
              <w:rPr>
                <w:rFonts w:ascii="Calibri" w:hAnsi="Calibri"/>
                <w:b/>
                <w:sz w:val="20"/>
              </w:rPr>
            </w:pPr>
            <w:r>
              <w:rPr>
                <w:rFonts w:ascii="Calibri" w:hAnsi="Calibri"/>
                <w:b/>
                <w:sz w:val="20"/>
              </w:rPr>
              <w:t>1,688.5</w:t>
            </w:r>
          </w:p>
        </w:tc>
      </w:tr>
      <w:tr w:rsidR="003159AB" w:rsidRPr="0053766F" w14:paraId="1552AC12" w14:textId="77777777" w:rsidTr="002914CA">
        <w:tc>
          <w:tcPr>
            <w:tcW w:w="2835" w:type="dxa"/>
            <w:tcBorders>
              <w:top w:val="single" w:sz="4" w:space="0" w:color="auto"/>
              <w:bottom w:val="single" w:sz="4" w:space="0" w:color="auto"/>
            </w:tcBorders>
          </w:tcPr>
          <w:p w14:paraId="7F8E6ABE" w14:textId="77777777" w:rsidR="003159AB" w:rsidRPr="009E1EF1" w:rsidRDefault="003159AB" w:rsidP="002914CA">
            <w:pPr>
              <w:ind w:left="-108"/>
              <w:rPr>
                <w:rFonts w:ascii="Calibri" w:hAnsi="Calibri"/>
                <w:sz w:val="20"/>
              </w:rPr>
            </w:pPr>
            <w:r w:rsidRPr="009E1EF1">
              <w:rPr>
                <w:rFonts w:ascii="Calibri" w:hAnsi="Calibri"/>
                <w:sz w:val="20"/>
              </w:rPr>
              <w:t>Total Group revenue</w:t>
            </w:r>
          </w:p>
        </w:tc>
        <w:tc>
          <w:tcPr>
            <w:tcW w:w="1228" w:type="dxa"/>
            <w:tcBorders>
              <w:top w:val="single" w:sz="4" w:space="0" w:color="auto"/>
              <w:bottom w:val="single" w:sz="4" w:space="0" w:color="auto"/>
            </w:tcBorders>
            <w:shd w:val="clear" w:color="auto" w:fill="auto"/>
            <w:vAlign w:val="bottom"/>
          </w:tcPr>
          <w:p w14:paraId="15A1F190" w14:textId="77777777" w:rsidR="003159AB" w:rsidRPr="009E1EF1" w:rsidRDefault="003159AB" w:rsidP="002914CA">
            <w:pPr>
              <w:jc w:val="right"/>
              <w:rPr>
                <w:rFonts w:ascii="Calibri" w:hAnsi="Calibri"/>
                <w:b/>
                <w:sz w:val="20"/>
              </w:rPr>
            </w:pPr>
            <w:r>
              <w:rPr>
                <w:rFonts w:ascii="Calibri" w:hAnsi="Calibri"/>
                <w:b/>
                <w:sz w:val="20"/>
              </w:rPr>
              <w:t>1,309.8</w:t>
            </w:r>
          </w:p>
        </w:tc>
        <w:tc>
          <w:tcPr>
            <w:tcW w:w="1229" w:type="dxa"/>
            <w:tcBorders>
              <w:top w:val="single" w:sz="4" w:space="0" w:color="auto"/>
              <w:bottom w:val="single" w:sz="4" w:space="0" w:color="auto"/>
            </w:tcBorders>
            <w:shd w:val="clear" w:color="auto" w:fill="auto"/>
            <w:vAlign w:val="bottom"/>
          </w:tcPr>
          <w:p w14:paraId="00BCE294" w14:textId="77777777" w:rsidR="003159AB" w:rsidRPr="009E1EF1" w:rsidRDefault="003159AB" w:rsidP="002914CA">
            <w:pPr>
              <w:jc w:val="right"/>
              <w:rPr>
                <w:rFonts w:ascii="Calibri" w:hAnsi="Calibri"/>
                <w:b/>
                <w:sz w:val="20"/>
              </w:rPr>
            </w:pPr>
            <w:r>
              <w:rPr>
                <w:rFonts w:ascii="Calibri" w:hAnsi="Calibri"/>
                <w:b/>
                <w:sz w:val="20"/>
              </w:rPr>
              <w:t>757.0</w:t>
            </w:r>
          </w:p>
        </w:tc>
        <w:tc>
          <w:tcPr>
            <w:tcW w:w="1228" w:type="dxa"/>
            <w:tcBorders>
              <w:top w:val="single" w:sz="4" w:space="0" w:color="auto"/>
              <w:bottom w:val="single" w:sz="4" w:space="0" w:color="auto"/>
            </w:tcBorders>
            <w:shd w:val="clear" w:color="auto" w:fill="auto"/>
            <w:vAlign w:val="bottom"/>
          </w:tcPr>
          <w:p w14:paraId="694D0342" w14:textId="77777777" w:rsidR="003159AB" w:rsidRPr="009E1EF1" w:rsidRDefault="003159AB" w:rsidP="002914CA">
            <w:pPr>
              <w:jc w:val="right"/>
              <w:rPr>
                <w:rFonts w:ascii="Calibri" w:hAnsi="Calibri"/>
                <w:b/>
                <w:sz w:val="20"/>
              </w:rPr>
            </w:pPr>
            <w:r>
              <w:rPr>
                <w:rFonts w:ascii="Calibri" w:hAnsi="Calibri"/>
                <w:b/>
                <w:sz w:val="20"/>
              </w:rPr>
              <w:t>685.4</w:t>
            </w:r>
          </w:p>
        </w:tc>
        <w:tc>
          <w:tcPr>
            <w:tcW w:w="1229" w:type="dxa"/>
            <w:tcBorders>
              <w:top w:val="single" w:sz="4" w:space="0" w:color="auto"/>
              <w:bottom w:val="single" w:sz="4" w:space="0" w:color="auto"/>
            </w:tcBorders>
            <w:vAlign w:val="bottom"/>
          </w:tcPr>
          <w:p w14:paraId="4A82DD5C" w14:textId="77777777" w:rsidR="003159AB" w:rsidRPr="009E1EF1" w:rsidRDefault="003159AB" w:rsidP="002914CA">
            <w:pPr>
              <w:jc w:val="right"/>
              <w:rPr>
                <w:rFonts w:ascii="Calibri" w:hAnsi="Calibri"/>
                <w:b/>
                <w:sz w:val="20"/>
              </w:rPr>
            </w:pPr>
            <w:r>
              <w:rPr>
                <w:rFonts w:ascii="Calibri" w:hAnsi="Calibri"/>
                <w:b/>
                <w:sz w:val="20"/>
              </w:rPr>
              <w:t>988.8</w:t>
            </w:r>
          </w:p>
        </w:tc>
        <w:tc>
          <w:tcPr>
            <w:tcW w:w="1228" w:type="dxa"/>
            <w:tcBorders>
              <w:top w:val="single" w:sz="4" w:space="0" w:color="auto"/>
              <w:bottom w:val="single" w:sz="4" w:space="0" w:color="auto"/>
            </w:tcBorders>
            <w:shd w:val="clear" w:color="auto" w:fill="auto"/>
            <w:vAlign w:val="bottom"/>
          </w:tcPr>
          <w:p w14:paraId="1972E452" w14:textId="77777777" w:rsidR="003159AB" w:rsidRPr="009E1EF1" w:rsidRDefault="003159AB" w:rsidP="002914CA">
            <w:pPr>
              <w:jc w:val="right"/>
              <w:rPr>
                <w:rFonts w:ascii="Calibri" w:hAnsi="Calibri"/>
                <w:b/>
                <w:sz w:val="20"/>
              </w:rPr>
            </w:pPr>
            <w:r>
              <w:rPr>
                <w:rFonts w:ascii="Calibri" w:hAnsi="Calibri"/>
                <w:b/>
                <w:sz w:val="20"/>
              </w:rPr>
              <w:t>672.9</w:t>
            </w:r>
          </w:p>
        </w:tc>
        <w:tc>
          <w:tcPr>
            <w:tcW w:w="1229" w:type="dxa"/>
            <w:tcBorders>
              <w:top w:val="single" w:sz="4" w:space="0" w:color="auto"/>
              <w:bottom w:val="single" w:sz="4" w:space="0" w:color="auto"/>
            </w:tcBorders>
            <w:shd w:val="clear" w:color="auto" w:fill="auto"/>
            <w:vAlign w:val="bottom"/>
          </w:tcPr>
          <w:p w14:paraId="67ADE5B8" w14:textId="77777777" w:rsidR="003159AB" w:rsidRPr="00B845F4" w:rsidRDefault="003159AB" w:rsidP="002914CA">
            <w:pPr>
              <w:jc w:val="right"/>
              <w:rPr>
                <w:rFonts w:ascii="Calibri" w:hAnsi="Calibri"/>
                <w:b/>
                <w:sz w:val="20"/>
                <w:highlight w:val="yellow"/>
              </w:rPr>
            </w:pPr>
            <w:r>
              <w:rPr>
                <w:rFonts w:ascii="Calibri" w:hAnsi="Calibri"/>
                <w:b/>
                <w:sz w:val="20"/>
              </w:rPr>
              <w:t>4,413.9</w:t>
            </w:r>
          </w:p>
        </w:tc>
      </w:tr>
    </w:tbl>
    <w:p w14:paraId="1F9FFB6B" w14:textId="77777777" w:rsidR="003159AB" w:rsidRPr="009E1EF1" w:rsidRDefault="003159AB" w:rsidP="003159AB">
      <w:pPr>
        <w:rPr>
          <w:rFonts w:ascii="Calibri" w:hAnsi="Calibri"/>
          <w:sz w:val="20"/>
          <w:lang w:val="en-IE"/>
        </w:rPr>
      </w:pPr>
    </w:p>
    <w:p w14:paraId="577CF948" w14:textId="77777777" w:rsidR="003159AB" w:rsidRPr="009E1EF1" w:rsidRDefault="003159AB" w:rsidP="003159AB">
      <w:pPr>
        <w:rPr>
          <w:rFonts w:ascii="Calibri" w:hAnsi="Calibri"/>
          <w:sz w:val="20"/>
          <w:lang w:val="en-IE"/>
        </w:rPr>
      </w:pPr>
      <w:r w:rsidRPr="009E1EF1">
        <w:rPr>
          <w:rFonts w:ascii="Calibri" w:hAnsi="Calibri"/>
          <w:sz w:val="20"/>
          <w:lang w:val="en-IE"/>
        </w:rPr>
        <w:t>Group revenue disaggregated by product line for the year ended 31 December 2019:</w:t>
      </w:r>
    </w:p>
    <w:p w14:paraId="70742EF2" w14:textId="77777777" w:rsidR="003159AB" w:rsidRPr="009E1EF1" w:rsidRDefault="003159AB" w:rsidP="003159AB">
      <w:pPr>
        <w:rPr>
          <w:rFonts w:ascii="Calibri" w:hAnsi="Calibri"/>
          <w:b/>
          <w:sz w:val="20"/>
          <w:lang w:val="en-IE"/>
        </w:rPr>
      </w:pPr>
    </w:p>
    <w:tbl>
      <w:tblPr>
        <w:tblW w:w="10206" w:type="dxa"/>
        <w:tblLayout w:type="fixed"/>
        <w:tblLook w:val="01E0" w:firstRow="1" w:lastRow="1" w:firstColumn="1" w:lastColumn="1" w:noHBand="0" w:noVBand="0"/>
      </w:tblPr>
      <w:tblGrid>
        <w:gridCol w:w="2552"/>
        <w:gridCol w:w="1559"/>
        <w:gridCol w:w="1134"/>
        <w:gridCol w:w="1276"/>
        <w:gridCol w:w="1134"/>
        <w:gridCol w:w="1276"/>
        <w:gridCol w:w="1275"/>
      </w:tblGrid>
      <w:tr w:rsidR="003159AB" w:rsidRPr="001C5950" w14:paraId="69A3247D" w14:textId="77777777" w:rsidTr="002914CA">
        <w:trPr>
          <w:trHeight w:val="147"/>
        </w:trPr>
        <w:tc>
          <w:tcPr>
            <w:tcW w:w="2552" w:type="dxa"/>
            <w:tcBorders>
              <w:top w:val="single" w:sz="4" w:space="0" w:color="auto"/>
            </w:tcBorders>
            <w:shd w:val="clear" w:color="auto" w:fill="auto"/>
          </w:tcPr>
          <w:p w14:paraId="3439FA6B" w14:textId="77777777" w:rsidR="003159AB" w:rsidRPr="009E1EF1" w:rsidRDefault="003159AB" w:rsidP="002914CA">
            <w:pPr>
              <w:ind w:left="-108"/>
              <w:jc w:val="both"/>
              <w:rPr>
                <w:rFonts w:ascii="Calibri" w:hAnsi="Calibri"/>
                <w:b/>
                <w:sz w:val="20"/>
              </w:rPr>
            </w:pPr>
          </w:p>
        </w:tc>
        <w:tc>
          <w:tcPr>
            <w:tcW w:w="1559" w:type="dxa"/>
            <w:tcBorders>
              <w:top w:val="single" w:sz="4" w:space="0" w:color="auto"/>
            </w:tcBorders>
            <w:shd w:val="clear" w:color="auto" w:fill="auto"/>
          </w:tcPr>
          <w:p w14:paraId="2F48A221" w14:textId="77777777" w:rsidR="003159AB" w:rsidRPr="009E1EF1" w:rsidRDefault="003159AB" w:rsidP="002914CA">
            <w:pPr>
              <w:jc w:val="right"/>
              <w:rPr>
                <w:rFonts w:ascii="Calibri" w:hAnsi="Calibri"/>
                <w:sz w:val="20"/>
              </w:rPr>
            </w:pPr>
          </w:p>
          <w:p w14:paraId="10809BDD" w14:textId="77777777" w:rsidR="003159AB" w:rsidRPr="009E1EF1" w:rsidRDefault="003159AB" w:rsidP="002914CA">
            <w:pPr>
              <w:jc w:val="right"/>
              <w:rPr>
                <w:rFonts w:ascii="Calibri" w:hAnsi="Calibri"/>
                <w:sz w:val="20"/>
              </w:rPr>
            </w:pPr>
            <w:r w:rsidRPr="009E1EF1">
              <w:rPr>
                <w:rFonts w:ascii="Calibri" w:hAnsi="Calibri"/>
                <w:sz w:val="20"/>
              </w:rPr>
              <w:t xml:space="preserve">PPB </w:t>
            </w:r>
          </w:p>
        </w:tc>
        <w:tc>
          <w:tcPr>
            <w:tcW w:w="1134" w:type="dxa"/>
            <w:tcBorders>
              <w:top w:val="single" w:sz="4" w:space="0" w:color="auto"/>
            </w:tcBorders>
          </w:tcPr>
          <w:p w14:paraId="30E838E4" w14:textId="77777777" w:rsidR="003159AB" w:rsidRPr="009E1EF1" w:rsidRDefault="003159AB" w:rsidP="002914CA">
            <w:pPr>
              <w:jc w:val="right"/>
              <w:rPr>
                <w:rFonts w:ascii="Calibri" w:hAnsi="Calibri"/>
                <w:sz w:val="20"/>
              </w:rPr>
            </w:pPr>
          </w:p>
          <w:p w14:paraId="57DB40DE" w14:textId="77777777" w:rsidR="003159AB" w:rsidRPr="009E1EF1" w:rsidRDefault="003159AB" w:rsidP="002914CA">
            <w:pPr>
              <w:jc w:val="right"/>
              <w:rPr>
                <w:rFonts w:ascii="Calibri" w:hAnsi="Calibri"/>
                <w:sz w:val="20"/>
              </w:rPr>
            </w:pPr>
            <w:r w:rsidRPr="009E1EF1">
              <w:rPr>
                <w:rFonts w:ascii="Calibri" w:hAnsi="Calibri"/>
                <w:sz w:val="20"/>
              </w:rPr>
              <w:t xml:space="preserve"> PokerStars</w:t>
            </w:r>
          </w:p>
        </w:tc>
        <w:tc>
          <w:tcPr>
            <w:tcW w:w="1276" w:type="dxa"/>
            <w:tcBorders>
              <w:top w:val="single" w:sz="4" w:space="0" w:color="auto"/>
            </w:tcBorders>
            <w:shd w:val="clear" w:color="auto" w:fill="auto"/>
          </w:tcPr>
          <w:p w14:paraId="11546DC7" w14:textId="77777777" w:rsidR="003159AB" w:rsidRPr="009E1EF1" w:rsidRDefault="003159AB" w:rsidP="002914CA">
            <w:pPr>
              <w:jc w:val="right"/>
              <w:rPr>
                <w:rFonts w:ascii="Calibri" w:hAnsi="Calibri"/>
                <w:sz w:val="20"/>
              </w:rPr>
            </w:pPr>
            <w:r w:rsidRPr="009E1EF1">
              <w:rPr>
                <w:rFonts w:ascii="Calibri" w:hAnsi="Calibri"/>
                <w:sz w:val="20"/>
              </w:rPr>
              <w:t xml:space="preserve"> Sky Betting and Gaming</w:t>
            </w:r>
          </w:p>
        </w:tc>
        <w:tc>
          <w:tcPr>
            <w:tcW w:w="1134" w:type="dxa"/>
            <w:tcBorders>
              <w:top w:val="single" w:sz="4" w:space="0" w:color="auto"/>
            </w:tcBorders>
          </w:tcPr>
          <w:p w14:paraId="6F0418B2" w14:textId="77777777" w:rsidR="003159AB" w:rsidRPr="009E1EF1" w:rsidRDefault="003159AB" w:rsidP="002914CA">
            <w:pPr>
              <w:jc w:val="right"/>
              <w:rPr>
                <w:rFonts w:ascii="Calibri" w:hAnsi="Calibri"/>
                <w:sz w:val="20"/>
              </w:rPr>
            </w:pPr>
          </w:p>
          <w:p w14:paraId="0B3467B8" w14:textId="77777777" w:rsidR="003159AB" w:rsidRPr="009E1EF1" w:rsidRDefault="003159AB" w:rsidP="002914CA">
            <w:pPr>
              <w:jc w:val="right"/>
              <w:rPr>
                <w:rFonts w:ascii="Calibri" w:hAnsi="Calibri"/>
                <w:sz w:val="20"/>
              </w:rPr>
            </w:pPr>
            <w:r w:rsidRPr="009E1EF1">
              <w:rPr>
                <w:rFonts w:ascii="Calibri" w:hAnsi="Calibri"/>
                <w:sz w:val="20"/>
              </w:rPr>
              <w:t>Australia</w:t>
            </w:r>
          </w:p>
        </w:tc>
        <w:tc>
          <w:tcPr>
            <w:tcW w:w="1276" w:type="dxa"/>
            <w:tcBorders>
              <w:top w:val="single" w:sz="4" w:space="0" w:color="auto"/>
            </w:tcBorders>
          </w:tcPr>
          <w:p w14:paraId="747BA57A" w14:textId="77777777" w:rsidR="003159AB" w:rsidRPr="009E1EF1" w:rsidRDefault="003159AB" w:rsidP="002914CA">
            <w:pPr>
              <w:jc w:val="right"/>
              <w:rPr>
                <w:rFonts w:ascii="Calibri" w:hAnsi="Calibri"/>
                <w:sz w:val="20"/>
              </w:rPr>
            </w:pPr>
          </w:p>
          <w:p w14:paraId="46883CE5" w14:textId="77777777" w:rsidR="003159AB" w:rsidRPr="009E1EF1" w:rsidRDefault="003159AB" w:rsidP="002914CA">
            <w:pPr>
              <w:jc w:val="right"/>
              <w:rPr>
                <w:rFonts w:ascii="Calibri" w:hAnsi="Calibri"/>
                <w:sz w:val="20"/>
              </w:rPr>
            </w:pPr>
            <w:r w:rsidRPr="009E1EF1">
              <w:rPr>
                <w:rFonts w:ascii="Calibri" w:hAnsi="Calibri"/>
                <w:sz w:val="20"/>
              </w:rPr>
              <w:t>US</w:t>
            </w:r>
          </w:p>
        </w:tc>
        <w:tc>
          <w:tcPr>
            <w:tcW w:w="1275" w:type="dxa"/>
            <w:tcBorders>
              <w:top w:val="single" w:sz="4" w:space="0" w:color="auto"/>
            </w:tcBorders>
            <w:shd w:val="clear" w:color="auto" w:fill="auto"/>
          </w:tcPr>
          <w:p w14:paraId="7394F587" w14:textId="77777777" w:rsidR="003159AB" w:rsidRPr="009E1EF1" w:rsidRDefault="003159AB" w:rsidP="002914CA">
            <w:pPr>
              <w:jc w:val="right"/>
              <w:rPr>
                <w:rFonts w:ascii="Calibri" w:hAnsi="Calibri"/>
                <w:sz w:val="20"/>
              </w:rPr>
            </w:pPr>
          </w:p>
          <w:p w14:paraId="349C422A" w14:textId="77777777" w:rsidR="003159AB" w:rsidRPr="009E1EF1" w:rsidRDefault="003159AB" w:rsidP="002914CA">
            <w:pPr>
              <w:jc w:val="right"/>
              <w:rPr>
                <w:rFonts w:ascii="Calibri" w:hAnsi="Calibri"/>
                <w:sz w:val="20"/>
              </w:rPr>
            </w:pPr>
            <w:r w:rsidRPr="009E1EF1">
              <w:rPr>
                <w:rFonts w:ascii="Calibri" w:hAnsi="Calibri"/>
                <w:sz w:val="20"/>
              </w:rPr>
              <w:t>Total</w:t>
            </w:r>
          </w:p>
        </w:tc>
      </w:tr>
      <w:tr w:rsidR="003159AB" w:rsidRPr="001C5950" w14:paraId="30B00C98" w14:textId="77777777" w:rsidTr="002914CA">
        <w:trPr>
          <w:trHeight w:val="70"/>
        </w:trPr>
        <w:tc>
          <w:tcPr>
            <w:tcW w:w="2552" w:type="dxa"/>
            <w:tcBorders>
              <w:bottom w:val="single" w:sz="4" w:space="0" w:color="auto"/>
            </w:tcBorders>
            <w:shd w:val="clear" w:color="auto" w:fill="auto"/>
          </w:tcPr>
          <w:p w14:paraId="32BBCA72" w14:textId="77777777" w:rsidR="003159AB" w:rsidRPr="009E1EF1" w:rsidRDefault="003159AB" w:rsidP="002914CA">
            <w:pPr>
              <w:ind w:left="-108"/>
              <w:jc w:val="both"/>
              <w:rPr>
                <w:rFonts w:ascii="Calibri" w:hAnsi="Calibri"/>
                <w:b/>
                <w:sz w:val="20"/>
              </w:rPr>
            </w:pPr>
          </w:p>
        </w:tc>
        <w:tc>
          <w:tcPr>
            <w:tcW w:w="1559" w:type="dxa"/>
            <w:tcBorders>
              <w:bottom w:val="single" w:sz="4" w:space="0" w:color="auto"/>
            </w:tcBorders>
            <w:shd w:val="clear" w:color="auto" w:fill="auto"/>
          </w:tcPr>
          <w:p w14:paraId="695234A1" w14:textId="77777777" w:rsidR="003159AB" w:rsidRPr="009E1EF1" w:rsidRDefault="003159AB" w:rsidP="002914CA">
            <w:pPr>
              <w:jc w:val="right"/>
              <w:rPr>
                <w:rFonts w:ascii="Calibri" w:hAnsi="Calibri"/>
                <w:sz w:val="20"/>
              </w:rPr>
            </w:pPr>
            <w:r w:rsidRPr="009E1EF1">
              <w:rPr>
                <w:rFonts w:ascii="Calibri" w:hAnsi="Calibri"/>
                <w:sz w:val="20"/>
              </w:rPr>
              <w:t>£m</w:t>
            </w:r>
          </w:p>
        </w:tc>
        <w:tc>
          <w:tcPr>
            <w:tcW w:w="1134" w:type="dxa"/>
            <w:tcBorders>
              <w:bottom w:val="single" w:sz="4" w:space="0" w:color="auto"/>
            </w:tcBorders>
          </w:tcPr>
          <w:p w14:paraId="11B9EDB1" w14:textId="77777777" w:rsidR="003159AB" w:rsidRPr="009E1EF1" w:rsidRDefault="003159AB" w:rsidP="002914CA">
            <w:pPr>
              <w:jc w:val="right"/>
              <w:rPr>
                <w:rFonts w:ascii="Calibri" w:hAnsi="Calibri"/>
                <w:sz w:val="20"/>
              </w:rPr>
            </w:pPr>
            <w:r w:rsidRPr="009E1EF1">
              <w:rPr>
                <w:rFonts w:ascii="Calibri" w:hAnsi="Calibri"/>
                <w:sz w:val="20"/>
              </w:rPr>
              <w:t>£m</w:t>
            </w:r>
          </w:p>
        </w:tc>
        <w:tc>
          <w:tcPr>
            <w:tcW w:w="1276" w:type="dxa"/>
            <w:tcBorders>
              <w:bottom w:val="single" w:sz="4" w:space="0" w:color="auto"/>
            </w:tcBorders>
            <w:shd w:val="clear" w:color="auto" w:fill="auto"/>
          </w:tcPr>
          <w:p w14:paraId="24E053AD" w14:textId="77777777" w:rsidR="003159AB" w:rsidRPr="009E1EF1" w:rsidRDefault="003159AB" w:rsidP="002914CA">
            <w:pPr>
              <w:jc w:val="right"/>
              <w:rPr>
                <w:rFonts w:ascii="Calibri" w:hAnsi="Calibri"/>
                <w:sz w:val="20"/>
              </w:rPr>
            </w:pPr>
            <w:r w:rsidRPr="009E1EF1">
              <w:rPr>
                <w:rFonts w:ascii="Calibri" w:hAnsi="Calibri"/>
                <w:sz w:val="20"/>
              </w:rPr>
              <w:t>£m</w:t>
            </w:r>
          </w:p>
        </w:tc>
        <w:tc>
          <w:tcPr>
            <w:tcW w:w="1134" w:type="dxa"/>
            <w:tcBorders>
              <w:bottom w:val="single" w:sz="4" w:space="0" w:color="auto"/>
            </w:tcBorders>
          </w:tcPr>
          <w:p w14:paraId="4CF6EC6A" w14:textId="77777777" w:rsidR="003159AB" w:rsidRPr="009E1EF1" w:rsidRDefault="003159AB" w:rsidP="002914CA">
            <w:pPr>
              <w:jc w:val="right"/>
              <w:rPr>
                <w:rFonts w:ascii="Calibri" w:hAnsi="Calibri"/>
                <w:sz w:val="20"/>
              </w:rPr>
            </w:pPr>
            <w:r w:rsidRPr="009E1EF1">
              <w:rPr>
                <w:rFonts w:ascii="Calibri" w:hAnsi="Calibri"/>
                <w:sz w:val="20"/>
              </w:rPr>
              <w:t>£m</w:t>
            </w:r>
          </w:p>
        </w:tc>
        <w:tc>
          <w:tcPr>
            <w:tcW w:w="1276" w:type="dxa"/>
            <w:tcBorders>
              <w:bottom w:val="single" w:sz="4" w:space="0" w:color="auto"/>
            </w:tcBorders>
          </w:tcPr>
          <w:p w14:paraId="37D86CCF" w14:textId="77777777" w:rsidR="003159AB" w:rsidRPr="009E1EF1" w:rsidRDefault="003159AB" w:rsidP="002914CA">
            <w:pPr>
              <w:jc w:val="right"/>
              <w:rPr>
                <w:rFonts w:ascii="Calibri" w:hAnsi="Calibri"/>
                <w:sz w:val="20"/>
              </w:rPr>
            </w:pPr>
            <w:r w:rsidRPr="009E1EF1">
              <w:rPr>
                <w:rFonts w:ascii="Calibri" w:hAnsi="Calibri"/>
                <w:sz w:val="20"/>
              </w:rPr>
              <w:t>£m</w:t>
            </w:r>
          </w:p>
        </w:tc>
        <w:tc>
          <w:tcPr>
            <w:tcW w:w="1275" w:type="dxa"/>
            <w:tcBorders>
              <w:bottom w:val="single" w:sz="4" w:space="0" w:color="auto"/>
            </w:tcBorders>
            <w:shd w:val="clear" w:color="auto" w:fill="auto"/>
          </w:tcPr>
          <w:p w14:paraId="04D313ED" w14:textId="77777777" w:rsidR="003159AB" w:rsidRPr="009E1EF1" w:rsidRDefault="003159AB" w:rsidP="002914CA">
            <w:pPr>
              <w:jc w:val="right"/>
              <w:rPr>
                <w:rFonts w:ascii="Calibri" w:hAnsi="Calibri"/>
                <w:sz w:val="20"/>
              </w:rPr>
            </w:pPr>
            <w:r w:rsidRPr="009E1EF1">
              <w:rPr>
                <w:rFonts w:ascii="Calibri" w:hAnsi="Calibri"/>
                <w:sz w:val="20"/>
              </w:rPr>
              <w:t>£m</w:t>
            </w:r>
          </w:p>
        </w:tc>
      </w:tr>
      <w:tr w:rsidR="003159AB" w:rsidRPr="005D1B54" w14:paraId="06099A0C" w14:textId="77777777" w:rsidTr="002914CA">
        <w:trPr>
          <w:trHeight w:val="102"/>
        </w:trPr>
        <w:tc>
          <w:tcPr>
            <w:tcW w:w="2552" w:type="dxa"/>
            <w:tcBorders>
              <w:top w:val="single" w:sz="4" w:space="0" w:color="auto"/>
            </w:tcBorders>
          </w:tcPr>
          <w:p w14:paraId="6CDFDE1C" w14:textId="77777777" w:rsidR="003159AB" w:rsidRPr="009E1EF1" w:rsidRDefault="003159AB" w:rsidP="002914CA">
            <w:pPr>
              <w:ind w:left="-108"/>
              <w:rPr>
                <w:rFonts w:ascii="Calibri" w:hAnsi="Calibri"/>
                <w:sz w:val="20"/>
              </w:rPr>
            </w:pPr>
            <w:r w:rsidRPr="009E1EF1">
              <w:rPr>
                <w:rFonts w:ascii="Calibri" w:hAnsi="Calibri"/>
                <w:sz w:val="20"/>
              </w:rPr>
              <w:t>Sports revenue</w:t>
            </w:r>
            <w:r w:rsidRPr="009E1EF1">
              <w:rPr>
                <w:rFonts w:ascii="Calibri" w:hAnsi="Calibri"/>
                <w:sz w:val="20"/>
                <w:vertAlign w:val="superscript"/>
              </w:rPr>
              <w:t>1</w:t>
            </w:r>
          </w:p>
        </w:tc>
        <w:tc>
          <w:tcPr>
            <w:tcW w:w="1559" w:type="dxa"/>
            <w:tcBorders>
              <w:top w:val="single" w:sz="4" w:space="0" w:color="auto"/>
            </w:tcBorders>
            <w:shd w:val="clear" w:color="auto" w:fill="auto"/>
            <w:vAlign w:val="bottom"/>
          </w:tcPr>
          <w:p w14:paraId="6358CF88" w14:textId="77777777" w:rsidR="003159AB" w:rsidRPr="009E1EF1" w:rsidRDefault="003159AB" w:rsidP="002914CA">
            <w:pPr>
              <w:jc w:val="right"/>
              <w:rPr>
                <w:rFonts w:ascii="Calibri" w:hAnsi="Calibri"/>
                <w:sz w:val="20"/>
              </w:rPr>
            </w:pPr>
            <w:r w:rsidRPr="009E1EF1">
              <w:rPr>
                <w:rFonts w:ascii="Calibri" w:hAnsi="Calibri"/>
                <w:sz w:val="20"/>
              </w:rPr>
              <w:t>895.9</w:t>
            </w:r>
          </w:p>
        </w:tc>
        <w:tc>
          <w:tcPr>
            <w:tcW w:w="1134" w:type="dxa"/>
            <w:tcBorders>
              <w:top w:val="single" w:sz="4" w:space="0" w:color="auto"/>
            </w:tcBorders>
            <w:shd w:val="clear" w:color="auto" w:fill="auto"/>
            <w:vAlign w:val="bottom"/>
          </w:tcPr>
          <w:p w14:paraId="611E7BE1" w14:textId="77777777" w:rsidR="003159AB" w:rsidRPr="009E1EF1" w:rsidRDefault="003159AB" w:rsidP="002914CA">
            <w:pPr>
              <w:jc w:val="right"/>
              <w:rPr>
                <w:rFonts w:ascii="Calibri" w:hAnsi="Calibri"/>
                <w:sz w:val="20"/>
              </w:rPr>
            </w:pPr>
            <w:r>
              <w:rPr>
                <w:rFonts w:ascii="Calibri" w:hAnsi="Calibri"/>
                <w:sz w:val="20"/>
              </w:rPr>
              <w:t>-</w:t>
            </w:r>
          </w:p>
        </w:tc>
        <w:tc>
          <w:tcPr>
            <w:tcW w:w="1276" w:type="dxa"/>
            <w:tcBorders>
              <w:top w:val="single" w:sz="4" w:space="0" w:color="auto"/>
            </w:tcBorders>
            <w:shd w:val="clear" w:color="auto" w:fill="auto"/>
            <w:vAlign w:val="bottom"/>
          </w:tcPr>
          <w:p w14:paraId="69836105" w14:textId="77777777" w:rsidR="003159AB" w:rsidRPr="009E1EF1" w:rsidRDefault="003159AB" w:rsidP="002914CA">
            <w:pPr>
              <w:jc w:val="right"/>
              <w:rPr>
                <w:rFonts w:ascii="Calibri" w:hAnsi="Calibri"/>
                <w:sz w:val="20"/>
              </w:rPr>
            </w:pPr>
            <w:r>
              <w:rPr>
                <w:rFonts w:ascii="Calibri" w:hAnsi="Calibri"/>
                <w:sz w:val="20"/>
              </w:rPr>
              <w:t>-</w:t>
            </w:r>
          </w:p>
        </w:tc>
        <w:tc>
          <w:tcPr>
            <w:tcW w:w="1134" w:type="dxa"/>
            <w:tcBorders>
              <w:top w:val="single" w:sz="4" w:space="0" w:color="auto"/>
            </w:tcBorders>
            <w:vAlign w:val="bottom"/>
          </w:tcPr>
          <w:p w14:paraId="702DE770" w14:textId="77777777" w:rsidR="003159AB" w:rsidRPr="009E1EF1" w:rsidRDefault="003159AB" w:rsidP="002914CA">
            <w:pPr>
              <w:jc w:val="right"/>
              <w:rPr>
                <w:rFonts w:ascii="Calibri" w:hAnsi="Calibri"/>
                <w:sz w:val="20"/>
              </w:rPr>
            </w:pPr>
            <w:r w:rsidRPr="009E1EF1">
              <w:rPr>
                <w:rFonts w:ascii="Calibri" w:hAnsi="Calibri"/>
                <w:sz w:val="20"/>
              </w:rPr>
              <w:t>445.8</w:t>
            </w:r>
          </w:p>
        </w:tc>
        <w:tc>
          <w:tcPr>
            <w:tcW w:w="1276" w:type="dxa"/>
            <w:tcBorders>
              <w:top w:val="single" w:sz="4" w:space="0" w:color="auto"/>
            </w:tcBorders>
            <w:shd w:val="clear" w:color="auto" w:fill="auto"/>
            <w:vAlign w:val="bottom"/>
          </w:tcPr>
          <w:p w14:paraId="2C149FBC" w14:textId="77777777" w:rsidR="003159AB" w:rsidRPr="009E1EF1" w:rsidRDefault="003159AB" w:rsidP="002914CA">
            <w:pPr>
              <w:jc w:val="right"/>
              <w:rPr>
                <w:rFonts w:ascii="Calibri" w:hAnsi="Calibri"/>
                <w:sz w:val="20"/>
              </w:rPr>
            </w:pPr>
            <w:r w:rsidRPr="009E1EF1">
              <w:rPr>
                <w:rFonts w:ascii="Calibri" w:hAnsi="Calibri"/>
                <w:sz w:val="20"/>
              </w:rPr>
              <w:t>325.0</w:t>
            </w:r>
          </w:p>
        </w:tc>
        <w:tc>
          <w:tcPr>
            <w:tcW w:w="1275" w:type="dxa"/>
            <w:tcBorders>
              <w:top w:val="single" w:sz="4" w:space="0" w:color="auto"/>
            </w:tcBorders>
            <w:shd w:val="clear" w:color="auto" w:fill="auto"/>
            <w:vAlign w:val="bottom"/>
          </w:tcPr>
          <w:p w14:paraId="2E40C671" w14:textId="77777777" w:rsidR="003159AB" w:rsidRPr="009E1EF1" w:rsidRDefault="003159AB" w:rsidP="002914CA">
            <w:pPr>
              <w:jc w:val="right"/>
              <w:rPr>
                <w:rFonts w:ascii="Calibri" w:hAnsi="Calibri"/>
                <w:sz w:val="20"/>
              </w:rPr>
            </w:pPr>
            <w:r w:rsidRPr="009E1EF1">
              <w:rPr>
                <w:rFonts w:ascii="Calibri" w:hAnsi="Calibri"/>
                <w:sz w:val="20"/>
              </w:rPr>
              <w:t>1,666.7</w:t>
            </w:r>
          </w:p>
        </w:tc>
      </w:tr>
      <w:tr w:rsidR="003159AB" w:rsidRPr="005D1B54" w14:paraId="7A0591A6" w14:textId="77777777" w:rsidTr="002914CA">
        <w:tc>
          <w:tcPr>
            <w:tcW w:w="2552" w:type="dxa"/>
          </w:tcPr>
          <w:p w14:paraId="39676C4B" w14:textId="77777777" w:rsidR="003159AB" w:rsidRPr="009E1EF1" w:rsidRDefault="003159AB" w:rsidP="002914CA">
            <w:pPr>
              <w:ind w:left="-108"/>
              <w:rPr>
                <w:rFonts w:ascii="Calibri" w:hAnsi="Calibri"/>
                <w:sz w:val="20"/>
              </w:rPr>
            </w:pPr>
            <w:r w:rsidRPr="009E1EF1">
              <w:rPr>
                <w:rFonts w:ascii="Calibri" w:hAnsi="Calibri"/>
                <w:sz w:val="20"/>
              </w:rPr>
              <w:t>Gaming revenue</w:t>
            </w:r>
            <w:r w:rsidRPr="009B411D">
              <w:rPr>
                <w:rFonts w:ascii="Calibri" w:hAnsi="Calibri"/>
                <w:sz w:val="20"/>
                <w:vertAlign w:val="superscript"/>
              </w:rPr>
              <w:t>2</w:t>
            </w:r>
          </w:p>
        </w:tc>
        <w:tc>
          <w:tcPr>
            <w:tcW w:w="1559" w:type="dxa"/>
            <w:shd w:val="clear" w:color="auto" w:fill="auto"/>
            <w:vAlign w:val="bottom"/>
          </w:tcPr>
          <w:p w14:paraId="4FB239FC" w14:textId="77777777" w:rsidR="003159AB" w:rsidRPr="009E1EF1" w:rsidRDefault="003159AB" w:rsidP="002914CA">
            <w:pPr>
              <w:jc w:val="right"/>
              <w:rPr>
                <w:rFonts w:ascii="Calibri" w:hAnsi="Calibri"/>
                <w:sz w:val="20"/>
              </w:rPr>
            </w:pPr>
            <w:r w:rsidRPr="009E1EF1">
              <w:rPr>
                <w:rFonts w:ascii="Calibri" w:hAnsi="Calibri"/>
                <w:sz w:val="20"/>
              </w:rPr>
              <w:t>422.0</w:t>
            </w:r>
          </w:p>
        </w:tc>
        <w:tc>
          <w:tcPr>
            <w:tcW w:w="1134" w:type="dxa"/>
            <w:shd w:val="clear" w:color="auto" w:fill="auto"/>
            <w:vAlign w:val="bottom"/>
          </w:tcPr>
          <w:p w14:paraId="03674FFE" w14:textId="77777777" w:rsidR="003159AB" w:rsidRPr="009E1EF1" w:rsidRDefault="003159AB" w:rsidP="002914CA">
            <w:pPr>
              <w:jc w:val="right"/>
              <w:rPr>
                <w:rFonts w:ascii="Calibri" w:hAnsi="Calibri"/>
                <w:sz w:val="20"/>
              </w:rPr>
            </w:pPr>
            <w:r>
              <w:rPr>
                <w:rFonts w:ascii="Calibri" w:hAnsi="Calibri"/>
                <w:sz w:val="20"/>
              </w:rPr>
              <w:t>-</w:t>
            </w:r>
          </w:p>
        </w:tc>
        <w:tc>
          <w:tcPr>
            <w:tcW w:w="1276" w:type="dxa"/>
            <w:shd w:val="clear" w:color="auto" w:fill="auto"/>
            <w:vAlign w:val="bottom"/>
          </w:tcPr>
          <w:p w14:paraId="2D7475C7" w14:textId="77777777" w:rsidR="003159AB" w:rsidRPr="009E1EF1" w:rsidRDefault="003159AB" w:rsidP="002914CA">
            <w:pPr>
              <w:jc w:val="right"/>
              <w:rPr>
                <w:rFonts w:ascii="Calibri" w:hAnsi="Calibri"/>
                <w:sz w:val="20"/>
              </w:rPr>
            </w:pPr>
            <w:r>
              <w:rPr>
                <w:rFonts w:ascii="Calibri" w:hAnsi="Calibri"/>
                <w:sz w:val="20"/>
              </w:rPr>
              <w:t>-</w:t>
            </w:r>
          </w:p>
        </w:tc>
        <w:tc>
          <w:tcPr>
            <w:tcW w:w="1134" w:type="dxa"/>
            <w:vAlign w:val="bottom"/>
          </w:tcPr>
          <w:p w14:paraId="67D7171A" w14:textId="77777777" w:rsidR="003159AB" w:rsidRPr="009E1EF1" w:rsidRDefault="003159AB" w:rsidP="002914CA">
            <w:pPr>
              <w:jc w:val="right"/>
              <w:rPr>
                <w:rFonts w:ascii="Calibri" w:hAnsi="Calibri"/>
                <w:sz w:val="20"/>
              </w:rPr>
            </w:pPr>
            <w:r w:rsidRPr="009E1EF1">
              <w:rPr>
                <w:rFonts w:ascii="Calibri" w:hAnsi="Calibri"/>
                <w:sz w:val="20"/>
              </w:rPr>
              <w:t>-</w:t>
            </w:r>
          </w:p>
        </w:tc>
        <w:tc>
          <w:tcPr>
            <w:tcW w:w="1276" w:type="dxa"/>
            <w:shd w:val="clear" w:color="auto" w:fill="auto"/>
            <w:vAlign w:val="bottom"/>
          </w:tcPr>
          <w:p w14:paraId="419E290C" w14:textId="77777777" w:rsidR="003159AB" w:rsidRPr="009E1EF1" w:rsidRDefault="003159AB" w:rsidP="002914CA">
            <w:pPr>
              <w:jc w:val="right"/>
              <w:rPr>
                <w:rFonts w:ascii="Calibri" w:hAnsi="Calibri"/>
                <w:sz w:val="20"/>
              </w:rPr>
            </w:pPr>
            <w:r w:rsidRPr="009E1EF1">
              <w:rPr>
                <w:rFonts w:ascii="Calibri" w:hAnsi="Calibri"/>
                <w:sz w:val="20"/>
              </w:rPr>
              <w:t>51.3</w:t>
            </w:r>
          </w:p>
        </w:tc>
        <w:tc>
          <w:tcPr>
            <w:tcW w:w="1275" w:type="dxa"/>
            <w:shd w:val="clear" w:color="auto" w:fill="auto"/>
            <w:vAlign w:val="bottom"/>
          </w:tcPr>
          <w:p w14:paraId="6B997AB6" w14:textId="77777777" w:rsidR="003159AB" w:rsidRPr="009E1EF1" w:rsidRDefault="003159AB" w:rsidP="002914CA">
            <w:pPr>
              <w:jc w:val="right"/>
              <w:rPr>
                <w:rFonts w:ascii="Calibri" w:hAnsi="Calibri"/>
                <w:sz w:val="20"/>
              </w:rPr>
            </w:pPr>
            <w:r w:rsidRPr="009E1EF1">
              <w:rPr>
                <w:rFonts w:ascii="Calibri" w:hAnsi="Calibri"/>
                <w:sz w:val="20"/>
              </w:rPr>
              <w:t>473.3</w:t>
            </w:r>
          </w:p>
        </w:tc>
      </w:tr>
      <w:tr w:rsidR="003159AB" w:rsidRPr="005D1B54" w14:paraId="5F7EF5FD" w14:textId="77777777" w:rsidTr="002914CA">
        <w:tc>
          <w:tcPr>
            <w:tcW w:w="2552" w:type="dxa"/>
            <w:tcBorders>
              <w:top w:val="single" w:sz="4" w:space="0" w:color="auto"/>
              <w:bottom w:val="single" w:sz="4" w:space="0" w:color="auto"/>
            </w:tcBorders>
          </w:tcPr>
          <w:p w14:paraId="42B17F1F" w14:textId="77777777" w:rsidR="003159AB" w:rsidRPr="009E1EF1" w:rsidRDefault="003159AB" w:rsidP="002914CA">
            <w:pPr>
              <w:ind w:left="-108"/>
              <w:rPr>
                <w:rFonts w:ascii="Calibri" w:hAnsi="Calibri"/>
                <w:sz w:val="20"/>
              </w:rPr>
            </w:pPr>
            <w:r w:rsidRPr="009E1EF1">
              <w:rPr>
                <w:rFonts w:ascii="Calibri" w:hAnsi="Calibri"/>
                <w:sz w:val="20"/>
              </w:rPr>
              <w:t>Total Group revenue</w:t>
            </w:r>
          </w:p>
        </w:tc>
        <w:tc>
          <w:tcPr>
            <w:tcW w:w="1559" w:type="dxa"/>
            <w:tcBorders>
              <w:top w:val="single" w:sz="4" w:space="0" w:color="auto"/>
              <w:bottom w:val="single" w:sz="4" w:space="0" w:color="auto"/>
            </w:tcBorders>
            <w:shd w:val="clear" w:color="auto" w:fill="auto"/>
            <w:vAlign w:val="bottom"/>
          </w:tcPr>
          <w:p w14:paraId="2E669ECE" w14:textId="77777777" w:rsidR="003159AB" w:rsidRPr="009E1EF1" w:rsidRDefault="003159AB" w:rsidP="002914CA">
            <w:pPr>
              <w:jc w:val="right"/>
              <w:rPr>
                <w:rFonts w:ascii="Calibri" w:hAnsi="Calibri"/>
                <w:sz w:val="20"/>
              </w:rPr>
            </w:pPr>
            <w:r w:rsidRPr="009E1EF1">
              <w:rPr>
                <w:rFonts w:ascii="Calibri" w:hAnsi="Calibri"/>
                <w:sz w:val="20"/>
              </w:rPr>
              <w:t>1,317.9</w:t>
            </w:r>
          </w:p>
        </w:tc>
        <w:tc>
          <w:tcPr>
            <w:tcW w:w="1134" w:type="dxa"/>
            <w:tcBorders>
              <w:top w:val="single" w:sz="4" w:space="0" w:color="auto"/>
              <w:bottom w:val="single" w:sz="4" w:space="0" w:color="auto"/>
            </w:tcBorders>
            <w:shd w:val="clear" w:color="auto" w:fill="auto"/>
            <w:vAlign w:val="bottom"/>
          </w:tcPr>
          <w:p w14:paraId="31E716CF" w14:textId="77777777" w:rsidR="003159AB" w:rsidRPr="009E1EF1" w:rsidRDefault="003159AB" w:rsidP="002914CA">
            <w:pPr>
              <w:jc w:val="right"/>
              <w:rPr>
                <w:rFonts w:ascii="Calibri" w:hAnsi="Calibri"/>
                <w:sz w:val="20"/>
              </w:rPr>
            </w:pPr>
            <w:r>
              <w:rPr>
                <w:rFonts w:ascii="Calibri" w:hAnsi="Calibri"/>
                <w:sz w:val="20"/>
              </w:rPr>
              <w:t>-</w:t>
            </w:r>
          </w:p>
        </w:tc>
        <w:tc>
          <w:tcPr>
            <w:tcW w:w="1276" w:type="dxa"/>
            <w:tcBorders>
              <w:top w:val="single" w:sz="4" w:space="0" w:color="auto"/>
              <w:bottom w:val="single" w:sz="4" w:space="0" w:color="auto"/>
            </w:tcBorders>
            <w:shd w:val="clear" w:color="auto" w:fill="auto"/>
            <w:vAlign w:val="bottom"/>
          </w:tcPr>
          <w:p w14:paraId="0962D21A" w14:textId="77777777" w:rsidR="003159AB" w:rsidRPr="009E1EF1" w:rsidRDefault="003159AB" w:rsidP="002914CA">
            <w:pPr>
              <w:jc w:val="right"/>
              <w:rPr>
                <w:rFonts w:ascii="Calibri" w:hAnsi="Calibri"/>
                <w:sz w:val="20"/>
              </w:rPr>
            </w:pPr>
            <w:r>
              <w:rPr>
                <w:rFonts w:ascii="Calibri" w:hAnsi="Calibri"/>
                <w:sz w:val="20"/>
              </w:rPr>
              <w:t>-</w:t>
            </w:r>
          </w:p>
        </w:tc>
        <w:tc>
          <w:tcPr>
            <w:tcW w:w="1134" w:type="dxa"/>
            <w:tcBorders>
              <w:top w:val="single" w:sz="4" w:space="0" w:color="auto"/>
              <w:bottom w:val="single" w:sz="4" w:space="0" w:color="auto"/>
            </w:tcBorders>
            <w:vAlign w:val="bottom"/>
          </w:tcPr>
          <w:p w14:paraId="2F22ED30" w14:textId="77777777" w:rsidR="003159AB" w:rsidRPr="009E1EF1" w:rsidRDefault="003159AB" w:rsidP="002914CA">
            <w:pPr>
              <w:jc w:val="right"/>
              <w:rPr>
                <w:rFonts w:ascii="Calibri" w:hAnsi="Calibri"/>
                <w:sz w:val="20"/>
              </w:rPr>
            </w:pPr>
            <w:r w:rsidRPr="009E1EF1">
              <w:rPr>
                <w:rFonts w:ascii="Calibri" w:hAnsi="Calibri"/>
                <w:sz w:val="20"/>
              </w:rPr>
              <w:t>445.8</w:t>
            </w:r>
          </w:p>
        </w:tc>
        <w:tc>
          <w:tcPr>
            <w:tcW w:w="1276" w:type="dxa"/>
            <w:tcBorders>
              <w:top w:val="single" w:sz="4" w:space="0" w:color="auto"/>
              <w:bottom w:val="single" w:sz="4" w:space="0" w:color="auto"/>
            </w:tcBorders>
            <w:shd w:val="clear" w:color="auto" w:fill="auto"/>
            <w:vAlign w:val="bottom"/>
          </w:tcPr>
          <w:p w14:paraId="69F217B0" w14:textId="77777777" w:rsidR="003159AB" w:rsidRPr="009E1EF1" w:rsidRDefault="003159AB" w:rsidP="002914CA">
            <w:pPr>
              <w:jc w:val="right"/>
              <w:rPr>
                <w:rFonts w:ascii="Calibri" w:hAnsi="Calibri"/>
                <w:sz w:val="20"/>
              </w:rPr>
            </w:pPr>
            <w:r w:rsidRPr="009E1EF1">
              <w:rPr>
                <w:rFonts w:ascii="Calibri" w:hAnsi="Calibri"/>
                <w:sz w:val="20"/>
              </w:rPr>
              <w:t>376.3</w:t>
            </w:r>
          </w:p>
        </w:tc>
        <w:tc>
          <w:tcPr>
            <w:tcW w:w="1275" w:type="dxa"/>
            <w:tcBorders>
              <w:top w:val="single" w:sz="4" w:space="0" w:color="auto"/>
              <w:bottom w:val="single" w:sz="4" w:space="0" w:color="auto"/>
            </w:tcBorders>
            <w:shd w:val="clear" w:color="auto" w:fill="auto"/>
            <w:vAlign w:val="bottom"/>
          </w:tcPr>
          <w:p w14:paraId="07839F32" w14:textId="77777777" w:rsidR="003159AB" w:rsidRPr="009E1EF1" w:rsidRDefault="003159AB" w:rsidP="002914CA">
            <w:pPr>
              <w:jc w:val="right"/>
              <w:rPr>
                <w:rFonts w:ascii="Calibri" w:hAnsi="Calibri"/>
                <w:sz w:val="20"/>
              </w:rPr>
            </w:pPr>
            <w:r w:rsidRPr="009E1EF1">
              <w:rPr>
                <w:rFonts w:ascii="Calibri" w:hAnsi="Calibri"/>
                <w:sz w:val="20"/>
              </w:rPr>
              <w:t>2,140.0</w:t>
            </w:r>
          </w:p>
        </w:tc>
      </w:tr>
    </w:tbl>
    <w:p w14:paraId="24AFC6ED" w14:textId="77777777" w:rsidR="003159AB" w:rsidRPr="009E1EF1" w:rsidRDefault="003159AB" w:rsidP="003159AB">
      <w:pPr>
        <w:pStyle w:val="BodyText"/>
        <w:rPr>
          <w:rFonts w:ascii="Calibri" w:hAnsi="Calibri" w:cs="Times New Roman"/>
          <w:b/>
          <w:sz w:val="20"/>
          <w:szCs w:val="20"/>
        </w:rPr>
      </w:pPr>
    </w:p>
    <w:p w14:paraId="066F27AD" w14:textId="77777777" w:rsidR="003159AB" w:rsidRPr="009E1EF1" w:rsidRDefault="003159AB" w:rsidP="003159AB">
      <w:pPr>
        <w:pStyle w:val="BodyText"/>
        <w:rPr>
          <w:rFonts w:ascii="Calibri" w:hAnsi="Calibri"/>
        </w:rPr>
      </w:pPr>
      <w:r w:rsidRPr="009E1EF1">
        <w:rPr>
          <w:rFonts w:ascii="Calibri" w:hAnsi="Calibri"/>
          <w:vertAlign w:val="superscript"/>
        </w:rPr>
        <w:t xml:space="preserve">1 </w:t>
      </w:r>
      <w:r w:rsidRPr="009E1EF1">
        <w:rPr>
          <w:rFonts w:ascii="Calibri" w:hAnsi="Calibri"/>
        </w:rPr>
        <w:t>Sports revenue comprises sportsbook, exchange sports betting, daily fantasy sports and pari-mutuel betting.</w:t>
      </w:r>
    </w:p>
    <w:p w14:paraId="7151C673" w14:textId="77777777" w:rsidR="003159AB" w:rsidRPr="009E1EF1" w:rsidRDefault="003159AB" w:rsidP="003159AB">
      <w:pPr>
        <w:pStyle w:val="BodyText"/>
        <w:rPr>
          <w:rFonts w:ascii="Calibri" w:hAnsi="Calibri"/>
        </w:rPr>
      </w:pPr>
      <w:r w:rsidRPr="009E1EF1">
        <w:rPr>
          <w:rFonts w:ascii="Calibri" w:hAnsi="Calibri"/>
          <w:vertAlign w:val="superscript"/>
        </w:rPr>
        <w:t>2</w:t>
      </w:r>
      <w:r w:rsidRPr="009E1EF1">
        <w:rPr>
          <w:rFonts w:ascii="Calibri" w:hAnsi="Calibri"/>
        </w:rPr>
        <w:t xml:space="preserve"> Gaming revenue includes Games, Poker, Casino and Bingo and in PPB includes the VAT refund (see Note </w:t>
      </w:r>
      <w:r>
        <w:rPr>
          <w:rFonts w:ascii="Calibri" w:hAnsi="Calibri"/>
        </w:rPr>
        <w:t>6</w:t>
      </w:r>
      <w:r w:rsidRPr="009E1EF1">
        <w:rPr>
          <w:rFonts w:ascii="Calibri" w:hAnsi="Calibri"/>
        </w:rPr>
        <w:t>).</w:t>
      </w:r>
    </w:p>
    <w:p w14:paraId="6A4C1499" w14:textId="7C6B673B" w:rsidR="00ED241E" w:rsidRDefault="00ED241E">
      <w:pPr>
        <w:widowControl/>
        <w:autoSpaceDE/>
        <w:autoSpaceDN/>
        <w:adjustRightInd/>
        <w:rPr>
          <w:rFonts w:ascii="Calibri" w:hAnsi="Calibri" w:cs="Times New Roman"/>
          <w:b/>
          <w:sz w:val="20"/>
          <w:szCs w:val="20"/>
        </w:rPr>
      </w:pPr>
      <w:r>
        <w:rPr>
          <w:rFonts w:ascii="Calibri" w:hAnsi="Calibri" w:cs="Times New Roman"/>
          <w:b/>
          <w:sz w:val="20"/>
          <w:szCs w:val="20"/>
        </w:rPr>
        <w:br w:type="page"/>
      </w:r>
    </w:p>
    <w:p w14:paraId="44E2C6BC" w14:textId="52DC58EB" w:rsidR="00DB3A90" w:rsidRPr="009E1EF1" w:rsidRDefault="00DB3A90" w:rsidP="00DB3A90">
      <w:pPr>
        <w:widowControl/>
        <w:autoSpaceDE/>
        <w:autoSpaceDN/>
        <w:adjustRightInd/>
        <w:rPr>
          <w:rFonts w:ascii="Calibri" w:hAnsi="Calibri" w:cs="Times New Roman"/>
          <w:b/>
          <w:sz w:val="20"/>
          <w:szCs w:val="20"/>
        </w:rPr>
      </w:pPr>
      <w:r w:rsidRPr="009E1EF1">
        <w:rPr>
          <w:rFonts w:ascii="Calibri" w:hAnsi="Calibri" w:cs="Times New Roman"/>
          <w:b/>
          <w:sz w:val="20"/>
          <w:szCs w:val="20"/>
        </w:rPr>
        <w:lastRenderedPageBreak/>
        <w:t>5.  Operating segments (continued)</w:t>
      </w:r>
    </w:p>
    <w:p w14:paraId="4AEEE573" w14:textId="77777777" w:rsidR="00050301" w:rsidRPr="009E1EF1" w:rsidRDefault="00050301" w:rsidP="00050301">
      <w:pPr>
        <w:rPr>
          <w:rFonts w:ascii="Calibri" w:hAnsi="Calibri" w:cs="Times New Roman"/>
          <w:b/>
          <w:sz w:val="20"/>
          <w:szCs w:val="20"/>
        </w:rPr>
      </w:pPr>
    </w:p>
    <w:p w14:paraId="784E6FCB" w14:textId="77777777" w:rsidR="00050301" w:rsidRPr="009E1EF1" w:rsidRDefault="00050301" w:rsidP="00050301">
      <w:pPr>
        <w:pStyle w:val="BodyText"/>
        <w:rPr>
          <w:rFonts w:ascii="Calibri" w:hAnsi="Calibri" w:cs="Times New Roman"/>
          <w:b/>
        </w:rPr>
      </w:pPr>
    </w:p>
    <w:p w14:paraId="21610AD5" w14:textId="77777777" w:rsidR="00C22C6B" w:rsidRPr="009E1EF1" w:rsidRDefault="00C22C6B" w:rsidP="00C22C6B">
      <w:pPr>
        <w:pStyle w:val="BodyText"/>
        <w:jc w:val="left"/>
        <w:rPr>
          <w:rFonts w:ascii="Calibri" w:hAnsi="Calibri" w:cs="Times New Roman"/>
          <w:sz w:val="20"/>
          <w:szCs w:val="20"/>
        </w:rPr>
      </w:pPr>
      <w:r w:rsidRPr="009E1EF1">
        <w:rPr>
          <w:rFonts w:ascii="Calibri" w:hAnsi="Calibri" w:cs="Times New Roman"/>
          <w:sz w:val="20"/>
          <w:szCs w:val="20"/>
        </w:rPr>
        <w:t xml:space="preserve">Group revenues after the VAT refund (see Note </w:t>
      </w:r>
      <w:r>
        <w:rPr>
          <w:rFonts w:ascii="Calibri" w:hAnsi="Calibri" w:cs="Times New Roman"/>
          <w:sz w:val="20"/>
          <w:szCs w:val="20"/>
        </w:rPr>
        <w:t>6</w:t>
      </w:r>
      <w:r w:rsidRPr="009E1EF1">
        <w:rPr>
          <w:rFonts w:ascii="Calibri" w:hAnsi="Calibri" w:cs="Times New Roman"/>
          <w:sz w:val="20"/>
          <w:szCs w:val="20"/>
        </w:rPr>
        <w:t>) disaggregated by geographical segment for the year ended 31 December 2020:</w:t>
      </w:r>
    </w:p>
    <w:p w14:paraId="22E953D0" w14:textId="77777777" w:rsidR="00C22C6B" w:rsidRPr="00B845F4" w:rsidRDefault="00C22C6B" w:rsidP="00C22C6B">
      <w:pPr>
        <w:pStyle w:val="BodyText"/>
        <w:rPr>
          <w:rFonts w:ascii="Calibri" w:hAnsi="Calibri" w:cs="Times New Roman"/>
          <w:b/>
          <w:sz w:val="12"/>
          <w:szCs w:val="12"/>
        </w:rPr>
      </w:pPr>
    </w:p>
    <w:tbl>
      <w:tblPr>
        <w:tblW w:w="10348" w:type="dxa"/>
        <w:tblLayout w:type="fixed"/>
        <w:tblLook w:val="01E0" w:firstRow="1" w:lastRow="1" w:firstColumn="1" w:lastColumn="1" w:noHBand="0" w:noVBand="0"/>
      </w:tblPr>
      <w:tblGrid>
        <w:gridCol w:w="2977"/>
        <w:gridCol w:w="1204"/>
        <w:gridCol w:w="1205"/>
        <w:gridCol w:w="1277"/>
        <w:gridCol w:w="1133"/>
        <w:gridCol w:w="1205"/>
        <w:gridCol w:w="1347"/>
      </w:tblGrid>
      <w:tr w:rsidR="00C22C6B" w:rsidRPr="001C5950" w14:paraId="64D8B2C3" w14:textId="77777777" w:rsidTr="00C22C6B">
        <w:trPr>
          <w:trHeight w:val="147"/>
        </w:trPr>
        <w:tc>
          <w:tcPr>
            <w:tcW w:w="2977" w:type="dxa"/>
            <w:tcBorders>
              <w:top w:val="single" w:sz="4" w:space="0" w:color="auto"/>
            </w:tcBorders>
            <w:shd w:val="clear" w:color="auto" w:fill="auto"/>
          </w:tcPr>
          <w:p w14:paraId="6C412282" w14:textId="77777777" w:rsidR="00C22C6B" w:rsidRPr="009E1EF1" w:rsidRDefault="00C22C6B" w:rsidP="00C22C6B">
            <w:pPr>
              <w:ind w:left="-108"/>
              <w:jc w:val="both"/>
              <w:rPr>
                <w:rFonts w:ascii="Calibri" w:hAnsi="Calibri"/>
                <w:b/>
                <w:sz w:val="20"/>
              </w:rPr>
            </w:pPr>
          </w:p>
        </w:tc>
        <w:tc>
          <w:tcPr>
            <w:tcW w:w="1204" w:type="dxa"/>
            <w:tcBorders>
              <w:top w:val="single" w:sz="4" w:space="0" w:color="auto"/>
            </w:tcBorders>
            <w:shd w:val="clear" w:color="auto" w:fill="auto"/>
          </w:tcPr>
          <w:p w14:paraId="19D5CE2A" w14:textId="77777777" w:rsidR="00C22C6B" w:rsidRPr="009E1EF1" w:rsidRDefault="00C22C6B" w:rsidP="00C22C6B">
            <w:pPr>
              <w:jc w:val="right"/>
              <w:rPr>
                <w:rFonts w:ascii="Calibri" w:hAnsi="Calibri"/>
                <w:b/>
                <w:sz w:val="20"/>
              </w:rPr>
            </w:pPr>
          </w:p>
          <w:p w14:paraId="3A52DB54" w14:textId="77777777" w:rsidR="00C22C6B" w:rsidRPr="009E1EF1" w:rsidRDefault="00C22C6B" w:rsidP="00C22C6B">
            <w:pPr>
              <w:jc w:val="right"/>
              <w:rPr>
                <w:rFonts w:ascii="Calibri" w:hAnsi="Calibri"/>
                <w:b/>
                <w:sz w:val="20"/>
              </w:rPr>
            </w:pPr>
            <w:r w:rsidRPr="009E1EF1">
              <w:rPr>
                <w:rFonts w:ascii="Calibri" w:hAnsi="Calibri"/>
                <w:b/>
                <w:sz w:val="20"/>
              </w:rPr>
              <w:t xml:space="preserve">PPB </w:t>
            </w:r>
          </w:p>
        </w:tc>
        <w:tc>
          <w:tcPr>
            <w:tcW w:w="1205" w:type="dxa"/>
            <w:tcBorders>
              <w:top w:val="single" w:sz="4" w:space="0" w:color="auto"/>
            </w:tcBorders>
          </w:tcPr>
          <w:p w14:paraId="17B4F697" w14:textId="77777777" w:rsidR="00C22C6B" w:rsidRPr="009E1EF1" w:rsidRDefault="00C22C6B" w:rsidP="00C22C6B">
            <w:pPr>
              <w:jc w:val="right"/>
              <w:rPr>
                <w:rFonts w:ascii="Calibri" w:hAnsi="Calibri"/>
                <w:b/>
                <w:sz w:val="20"/>
              </w:rPr>
            </w:pPr>
            <w:r w:rsidRPr="009E1EF1">
              <w:rPr>
                <w:rFonts w:ascii="Calibri" w:hAnsi="Calibri"/>
                <w:b/>
                <w:sz w:val="20"/>
              </w:rPr>
              <w:t xml:space="preserve"> </w:t>
            </w:r>
          </w:p>
          <w:p w14:paraId="1464C6DD" w14:textId="77777777" w:rsidR="00C22C6B" w:rsidRPr="009E1EF1" w:rsidRDefault="00C22C6B" w:rsidP="00C22C6B">
            <w:pPr>
              <w:jc w:val="right"/>
              <w:rPr>
                <w:rFonts w:ascii="Calibri" w:hAnsi="Calibri"/>
                <w:b/>
                <w:sz w:val="20"/>
              </w:rPr>
            </w:pPr>
            <w:r w:rsidRPr="009E1EF1">
              <w:rPr>
                <w:rFonts w:ascii="Calibri" w:hAnsi="Calibri"/>
                <w:b/>
                <w:sz w:val="20"/>
              </w:rPr>
              <w:t>PokerStars</w:t>
            </w:r>
          </w:p>
        </w:tc>
        <w:tc>
          <w:tcPr>
            <w:tcW w:w="1277" w:type="dxa"/>
            <w:tcBorders>
              <w:top w:val="single" w:sz="4" w:space="0" w:color="auto"/>
            </w:tcBorders>
            <w:shd w:val="clear" w:color="auto" w:fill="auto"/>
          </w:tcPr>
          <w:p w14:paraId="792DD51D" w14:textId="77777777" w:rsidR="00C22C6B" w:rsidRPr="009E1EF1" w:rsidRDefault="00C22C6B" w:rsidP="00C22C6B">
            <w:pPr>
              <w:jc w:val="right"/>
              <w:rPr>
                <w:rFonts w:ascii="Calibri" w:hAnsi="Calibri"/>
                <w:b/>
                <w:sz w:val="20"/>
              </w:rPr>
            </w:pPr>
            <w:r w:rsidRPr="009E1EF1">
              <w:rPr>
                <w:rFonts w:ascii="Calibri" w:hAnsi="Calibri"/>
                <w:b/>
                <w:sz w:val="20"/>
              </w:rPr>
              <w:t xml:space="preserve"> Sky Betting and Gaming </w:t>
            </w:r>
          </w:p>
        </w:tc>
        <w:tc>
          <w:tcPr>
            <w:tcW w:w="1133" w:type="dxa"/>
            <w:tcBorders>
              <w:top w:val="single" w:sz="4" w:space="0" w:color="auto"/>
            </w:tcBorders>
          </w:tcPr>
          <w:p w14:paraId="6E55A8A7" w14:textId="77777777" w:rsidR="00C22C6B" w:rsidRPr="009E1EF1" w:rsidRDefault="00C22C6B" w:rsidP="00C22C6B">
            <w:pPr>
              <w:jc w:val="right"/>
              <w:rPr>
                <w:rFonts w:ascii="Calibri" w:hAnsi="Calibri"/>
                <w:b/>
                <w:sz w:val="20"/>
              </w:rPr>
            </w:pPr>
          </w:p>
          <w:p w14:paraId="6733F6E4" w14:textId="77777777" w:rsidR="00C22C6B" w:rsidRPr="009E1EF1" w:rsidRDefault="00C22C6B" w:rsidP="00C22C6B">
            <w:pPr>
              <w:jc w:val="right"/>
              <w:rPr>
                <w:rFonts w:ascii="Calibri" w:hAnsi="Calibri"/>
                <w:b/>
                <w:sz w:val="20"/>
              </w:rPr>
            </w:pPr>
            <w:r w:rsidRPr="009E1EF1">
              <w:rPr>
                <w:rFonts w:ascii="Calibri" w:hAnsi="Calibri"/>
                <w:b/>
                <w:sz w:val="20"/>
              </w:rPr>
              <w:t>Australia</w:t>
            </w:r>
          </w:p>
        </w:tc>
        <w:tc>
          <w:tcPr>
            <w:tcW w:w="1205" w:type="dxa"/>
            <w:tcBorders>
              <w:top w:val="single" w:sz="4" w:space="0" w:color="auto"/>
            </w:tcBorders>
          </w:tcPr>
          <w:p w14:paraId="4F937C24" w14:textId="77777777" w:rsidR="00C22C6B" w:rsidRPr="009E1EF1" w:rsidRDefault="00C22C6B" w:rsidP="00C22C6B">
            <w:pPr>
              <w:jc w:val="right"/>
              <w:rPr>
                <w:rFonts w:ascii="Calibri" w:hAnsi="Calibri"/>
                <w:b/>
                <w:sz w:val="20"/>
              </w:rPr>
            </w:pPr>
          </w:p>
          <w:p w14:paraId="680E5FD2" w14:textId="77777777" w:rsidR="00C22C6B" w:rsidRPr="009E1EF1" w:rsidRDefault="00C22C6B" w:rsidP="00C22C6B">
            <w:pPr>
              <w:jc w:val="right"/>
              <w:rPr>
                <w:rFonts w:ascii="Calibri" w:hAnsi="Calibri"/>
                <w:b/>
                <w:sz w:val="20"/>
              </w:rPr>
            </w:pPr>
            <w:r w:rsidRPr="009E1EF1">
              <w:rPr>
                <w:rFonts w:ascii="Calibri" w:hAnsi="Calibri"/>
                <w:b/>
                <w:sz w:val="20"/>
              </w:rPr>
              <w:t>US</w:t>
            </w:r>
          </w:p>
        </w:tc>
        <w:tc>
          <w:tcPr>
            <w:tcW w:w="1347" w:type="dxa"/>
            <w:tcBorders>
              <w:top w:val="single" w:sz="4" w:space="0" w:color="auto"/>
            </w:tcBorders>
            <w:shd w:val="clear" w:color="auto" w:fill="auto"/>
          </w:tcPr>
          <w:p w14:paraId="0A7EE6F7" w14:textId="77777777" w:rsidR="00C22C6B" w:rsidRPr="009E1EF1" w:rsidRDefault="00C22C6B" w:rsidP="00C22C6B">
            <w:pPr>
              <w:jc w:val="right"/>
              <w:rPr>
                <w:rFonts w:ascii="Calibri" w:hAnsi="Calibri"/>
                <w:b/>
                <w:sz w:val="20"/>
              </w:rPr>
            </w:pPr>
          </w:p>
          <w:p w14:paraId="416F45E1" w14:textId="77777777" w:rsidR="00C22C6B" w:rsidRPr="009E1EF1" w:rsidRDefault="00C22C6B" w:rsidP="00C22C6B">
            <w:pPr>
              <w:jc w:val="right"/>
              <w:rPr>
                <w:rFonts w:ascii="Calibri" w:hAnsi="Calibri"/>
                <w:b/>
                <w:sz w:val="20"/>
              </w:rPr>
            </w:pPr>
            <w:r w:rsidRPr="009E1EF1">
              <w:rPr>
                <w:rFonts w:ascii="Calibri" w:hAnsi="Calibri"/>
                <w:b/>
                <w:sz w:val="20"/>
              </w:rPr>
              <w:t>Total</w:t>
            </w:r>
          </w:p>
        </w:tc>
      </w:tr>
      <w:tr w:rsidR="00C22C6B" w:rsidRPr="001C5950" w14:paraId="234EA7B5" w14:textId="77777777" w:rsidTr="00C22C6B">
        <w:trPr>
          <w:trHeight w:val="70"/>
        </w:trPr>
        <w:tc>
          <w:tcPr>
            <w:tcW w:w="2977" w:type="dxa"/>
            <w:tcBorders>
              <w:bottom w:val="single" w:sz="4" w:space="0" w:color="auto"/>
            </w:tcBorders>
            <w:shd w:val="clear" w:color="auto" w:fill="auto"/>
          </w:tcPr>
          <w:p w14:paraId="684EBD80" w14:textId="77777777" w:rsidR="00C22C6B" w:rsidRPr="009E1EF1" w:rsidRDefault="00C22C6B" w:rsidP="00C22C6B">
            <w:pPr>
              <w:ind w:left="-108"/>
              <w:jc w:val="both"/>
              <w:rPr>
                <w:rFonts w:ascii="Calibri" w:hAnsi="Calibri"/>
                <w:b/>
                <w:sz w:val="20"/>
              </w:rPr>
            </w:pPr>
          </w:p>
        </w:tc>
        <w:tc>
          <w:tcPr>
            <w:tcW w:w="1204" w:type="dxa"/>
            <w:tcBorders>
              <w:bottom w:val="single" w:sz="4" w:space="0" w:color="auto"/>
            </w:tcBorders>
            <w:shd w:val="clear" w:color="auto" w:fill="auto"/>
          </w:tcPr>
          <w:p w14:paraId="2FC8CF76" w14:textId="77777777" w:rsidR="00C22C6B" w:rsidRPr="009E1EF1" w:rsidRDefault="00C22C6B" w:rsidP="00C22C6B">
            <w:pPr>
              <w:jc w:val="right"/>
              <w:rPr>
                <w:rFonts w:ascii="Calibri" w:hAnsi="Calibri"/>
                <w:b/>
                <w:sz w:val="20"/>
              </w:rPr>
            </w:pPr>
            <w:r w:rsidRPr="009E1EF1">
              <w:rPr>
                <w:rFonts w:ascii="Calibri" w:hAnsi="Calibri"/>
                <w:b/>
                <w:sz w:val="20"/>
              </w:rPr>
              <w:t>£m</w:t>
            </w:r>
          </w:p>
        </w:tc>
        <w:tc>
          <w:tcPr>
            <w:tcW w:w="1205" w:type="dxa"/>
            <w:tcBorders>
              <w:bottom w:val="single" w:sz="4" w:space="0" w:color="auto"/>
            </w:tcBorders>
          </w:tcPr>
          <w:p w14:paraId="45CBB44A" w14:textId="77777777" w:rsidR="00C22C6B" w:rsidRPr="009E1EF1" w:rsidRDefault="00C22C6B" w:rsidP="00C22C6B">
            <w:pPr>
              <w:jc w:val="right"/>
              <w:rPr>
                <w:rFonts w:ascii="Calibri" w:hAnsi="Calibri"/>
                <w:b/>
                <w:sz w:val="20"/>
              </w:rPr>
            </w:pPr>
            <w:r w:rsidRPr="009E1EF1">
              <w:rPr>
                <w:rFonts w:ascii="Calibri" w:hAnsi="Calibri"/>
                <w:b/>
                <w:sz w:val="20"/>
              </w:rPr>
              <w:t>£m</w:t>
            </w:r>
          </w:p>
        </w:tc>
        <w:tc>
          <w:tcPr>
            <w:tcW w:w="1277" w:type="dxa"/>
            <w:tcBorders>
              <w:bottom w:val="single" w:sz="4" w:space="0" w:color="auto"/>
            </w:tcBorders>
            <w:shd w:val="clear" w:color="auto" w:fill="auto"/>
          </w:tcPr>
          <w:p w14:paraId="32D04D3B" w14:textId="77777777" w:rsidR="00C22C6B" w:rsidRPr="009E1EF1" w:rsidRDefault="00C22C6B" w:rsidP="00C22C6B">
            <w:pPr>
              <w:jc w:val="right"/>
              <w:rPr>
                <w:rFonts w:ascii="Calibri" w:hAnsi="Calibri"/>
                <w:b/>
                <w:sz w:val="20"/>
              </w:rPr>
            </w:pPr>
            <w:r w:rsidRPr="009E1EF1">
              <w:rPr>
                <w:rFonts w:ascii="Calibri" w:hAnsi="Calibri"/>
                <w:b/>
                <w:sz w:val="20"/>
              </w:rPr>
              <w:t>£m</w:t>
            </w:r>
          </w:p>
        </w:tc>
        <w:tc>
          <w:tcPr>
            <w:tcW w:w="1133" w:type="dxa"/>
            <w:tcBorders>
              <w:bottom w:val="single" w:sz="4" w:space="0" w:color="auto"/>
            </w:tcBorders>
          </w:tcPr>
          <w:p w14:paraId="7C2F9BCF" w14:textId="77777777" w:rsidR="00C22C6B" w:rsidRPr="009E1EF1" w:rsidRDefault="00C22C6B" w:rsidP="00C22C6B">
            <w:pPr>
              <w:jc w:val="right"/>
              <w:rPr>
                <w:rFonts w:ascii="Calibri" w:hAnsi="Calibri"/>
                <w:b/>
                <w:sz w:val="20"/>
              </w:rPr>
            </w:pPr>
            <w:r w:rsidRPr="009E1EF1">
              <w:rPr>
                <w:rFonts w:ascii="Calibri" w:hAnsi="Calibri"/>
                <w:b/>
                <w:sz w:val="20"/>
              </w:rPr>
              <w:t>£m</w:t>
            </w:r>
          </w:p>
        </w:tc>
        <w:tc>
          <w:tcPr>
            <w:tcW w:w="1205" w:type="dxa"/>
            <w:tcBorders>
              <w:bottom w:val="single" w:sz="4" w:space="0" w:color="auto"/>
            </w:tcBorders>
          </w:tcPr>
          <w:p w14:paraId="49794A10" w14:textId="77777777" w:rsidR="00C22C6B" w:rsidRPr="009E1EF1" w:rsidRDefault="00C22C6B" w:rsidP="00C22C6B">
            <w:pPr>
              <w:jc w:val="right"/>
              <w:rPr>
                <w:rFonts w:ascii="Calibri" w:hAnsi="Calibri"/>
                <w:b/>
                <w:sz w:val="20"/>
              </w:rPr>
            </w:pPr>
            <w:r w:rsidRPr="009E1EF1">
              <w:rPr>
                <w:rFonts w:ascii="Calibri" w:hAnsi="Calibri"/>
                <w:b/>
                <w:sz w:val="20"/>
              </w:rPr>
              <w:t>£m</w:t>
            </w:r>
          </w:p>
        </w:tc>
        <w:tc>
          <w:tcPr>
            <w:tcW w:w="1347" w:type="dxa"/>
            <w:tcBorders>
              <w:bottom w:val="single" w:sz="4" w:space="0" w:color="auto"/>
            </w:tcBorders>
            <w:shd w:val="clear" w:color="auto" w:fill="auto"/>
          </w:tcPr>
          <w:p w14:paraId="4D1B1703" w14:textId="77777777" w:rsidR="00C22C6B" w:rsidRPr="009E1EF1" w:rsidRDefault="00C22C6B" w:rsidP="00C22C6B">
            <w:pPr>
              <w:jc w:val="right"/>
              <w:rPr>
                <w:rFonts w:ascii="Calibri" w:hAnsi="Calibri"/>
                <w:b/>
                <w:sz w:val="20"/>
              </w:rPr>
            </w:pPr>
            <w:r w:rsidRPr="009E1EF1">
              <w:rPr>
                <w:rFonts w:ascii="Calibri" w:hAnsi="Calibri"/>
                <w:b/>
                <w:sz w:val="20"/>
              </w:rPr>
              <w:t>£m</w:t>
            </w:r>
          </w:p>
        </w:tc>
      </w:tr>
      <w:tr w:rsidR="00C22C6B" w:rsidRPr="001C5950" w14:paraId="52EFC922" w14:textId="77777777" w:rsidTr="00C22C6B">
        <w:trPr>
          <w:trHeight w:val="102"/>
        </w:trPr>
        <w:tc>
          <w:tcPr>
            <w:tcW w:w="2977" w:type="dxa"/>
            <w:tcBorders>
              <w:top w:val="single" w:sz="4" w:space="0" w:color="auto"/>
            </w:tcBorders>
          </w:tcPr>
          <w:p w14:paraId="1B848786" w14:textId="77777777" w:rsidR="00C22C6B" w:rsidRPr="009E1EF1" w:rsidRDefault="00C22C6B" w:rsidP="00C22C6B">
            <w:pPr>
              <w:ind w:left="-108"/>
              <w:rPr>
                <w:rFonts w:ascii="Calibri" w:hAnsi="Calibri"/>
                <w:b/>
                <w:sz w:val="20"/>
              </w:rPr>
            </w:pPr>
            <w:r w:rsidRPr="009E1EF1">
              <w:rPr>
                <w:rFonts w:ascii="Calibri" w:hAnsi="Calibri"/>
                <w:sz w:val="20"/>
              </w:rPr>
              <w:t>UK</w:t>
            </w:r>
          </w:p>
        </w:tc>
        <w:tc>
          <w:tcPr>
            <w:tcW w:w="1204" w:type="dxa"/>
            <w:tcBorders>
              <w:top w:val="single" w:sz="4" w:space="0" w:color="auto"/>
            </w:tcBorders>
            <w:shd w:val="clear" w:color="auto" w:fill="auto"/>
            <w:vAlign w:val="bottom"/>
          </w:tcPr>
          <w:p w14:paraId="464FDF12" w14:textId="77777777" w:rsidR="00C22C6B" w:rsidRPr="00531A08" w:rsidRDefault="00C22C6B" w:rsidP="00C22C6B">
            <w:pPr>
              <w:jc w:val="right"/>
              <w:rPr>
                <w:rFonts w:ascii="Calibri" w:hAnsi="Calibri"/>
                <w:b/>
                <w:sz w:val="20"/>
              </w:rPr>
            </w:pPr>
            <w:r>
              <w:rPr>
                <w:rFonts w:ascii="Calibri" w:hAnsi="Calibri"/>
                <w:b/>
                <w:sz w:val="20"/>
              </w:rPr>
              <w:t>873.4</w:t>
            </w:r>
          </w:p>
        </w:tc>
        <w:tc>
          <w:tcPr>
            <w:tcW w:w="1205" w:type="dxa"/>
            <w:tcBorders>
              <w:top w:val="single" w:sz="4" w:space="0" w:color="auto"/>
            </w:tcBorders>
            <w:shd w:val="clear" w:color="auto" w:fill="auto"/>
            <w:vAlign w:val="bottom"/>
          </w:tcPr>
          <w:p w14:paraId="012D82A5" w14:textId="77777777" w:rsidR="00C22C6B" w:rsidRPr="00531A08" w:rsidRDefault="00C22C6B" w:rsidP="00C22C6B">
            <w:pPr>
              <w:jc w:val="right"/>
              <w:rPr>
                <w:rFonts w:ascii="Calibri" w:hAnsi="Calibri"/>
                <w:b/>
                <w:sz w:val="20"/>
              </w:rPr>
            </w:pPr>
            <w:r>
              <w:rPr>
                <w:rFonts w:ascii="Calibri" w:hAnsi="Calibri"/>
                <w:b/>
                <w:sz w:val="20"/>
              </w:rPr>
              <w:t>60.2</w:t>
            </w:r>
          </w:p>
        </w:tc>
        <w:tc>
          <w:tcPr>
            <w:tcW w:w="1277" w:type="dxa"/>
            <w:tcBorders>
              <w:top w:val="single" w:sz="4" w:space="0" w:color="auto"/>
            </w:tcBorders>
            <w:shd w:val="clear" w:color="auto" w:fill="auto"/>
            <w:vAlign w:val="bottom"/>
          </w:tcPr>
          <w:p w14:paraId="49F9A3E5" w14:textId="77777777" w:rsidR="00C22C6B" w:rsidRPr="00531A08" w:rsidRDefault="00C22C6B" w:rsidP="00C22C6B">
            <w:pPr>
              <w:jc w:val="right"/>
              <w:rPr>
                <w:rFonts w:ascii="Calibri" w:hAnsi="Calibri"/>
                <w:b/>
                <w:sz w:val="20"/>
              </w:rPr>
            </w:pPr>
            <w:r>
              <w:rPr>
                <w:rFonts w:ascii="Calibri" w:hAnsi="Calibri"/>
                <w:b/>
                <w:sz w:val="20"/>
              </w:rPr>
              <w:t>678.0</w:t>
            </w:r>
          </w:p>
        </w:tc>
        <w:tc>
          <w:tcPr>
            <w:tcW w:w="1133" w:type="dxa"/>
            <w:tcBorders>
              <w:top w:val="single" w:sz="4" w:space="0" w:color="auto"/>
            </w:tcBorders>
            <w:vAlign w:val="bottom"/>
          </w:tcPr>
          <w:p w14:paraId="09116BA0" w14:textId="77777777" w:rsidR="00C22C6B" w:rsidRPr="009E1EF1" w:rsidRDefault="00C22C6B" w:rsidP="00C22C6B">
            <w:pPr>
              <w:jc w:val="right"/>
              <w:rPr>
                <w:rFonts w:ascii="Calibri" w:hAnsi="Calibri"/>
                <w:b/>
                <w:sz w:val="20"/>
              </w:rPr>
            </w:pPr>
            <w:r>
              <w:rPr>
                <w:rFonts w:ascii="Calibri" w:hAnsi="Calibri"/>
                <w:b/>
                <w:sz w:val="20"/>
              </w:rPr>
              <w:t>-</w:t>
            </w:r>
          </w:p>
        </w:tc>
        <w:tc>
          <w:tcPr>
            <w:tcW w:w="1205" w:type="dxa"/>
            <w:tcBorders>
              <w:top w:val="single" w:sz="4" w:space="0" w:color="auto"/>
            </w:tcBorders>
            <w:shd w:val="clear" w:color="auto" w:fill="auto"/>
            <w:vAlign w:val="bottom"/>
          </w:tcPr>
          <w:p w14:paraId="7C5A997C" w14:textId="77777777" w:rsidR="00C22C6B" w:rsidRPr="009E1EF1" w:rsidRDefault="00C22C6B" w:rsidP="00C22C6B">
            <w:pPr>
              <w:jc w:val="right"/>
              <w:rPr>
                <w:rFonts w:ascii="Calibri" w:hAnsi="Calibri"/>
                <w:b/>
                <w:sz w:val="20"/>
              </w:rPr>
            </w:pPr>
            <w:r>
              <w:rPr>
                <w:rFonts w:ascii="Calibri" w:hAnsi="Calibri"/>
                <w:b/>
                <w:sz w:val="20"/>
              </w:rPr>
              <w:t>-</w:t>
            </w:r>
          </w:p>
        </w:tc>
        <w:tc>
          <w:tcPr>
            <w:tcW w:w="1347" w:type="dxa"/>
            <w:tcBorders>
              <w:top w:val="single" w:sz="4" w:space="0" w:color="auto"/>
            </w:tcBorders>
            <w:shd w:val="clear" w:color="auto" w:fill="auto"/>
            <w:vAlign w:val="bottom"/>
          </w:tcPr>
          <w:p w14:paraId="3ABF2B60" w14:textId="77777777" w:rsidR="00C22C6B" w:rsidRPr="009E1EF1" w:rsidRDefault="00C22C6B" w:rsidP="00C22C6B">
            <w:pPr>
              <w:jc w:val="right"/>
              <w:rPr>
                <w:rFonts w:ascii="Calibri" w:hAnsi="Calibri"/>
                <w:b/>
                <w:sz w:val="20"/>
              </w:rPr>
            </w:pPr>
            <w:r>
              <w:rPr>
                <w:rFonts w:ascii="Calibri" w:hAnsi="Calibri"/>
                <w:b/>
                <w:sz w:val="20"/>
              </w:rPr>
              <w:t>1,611.6</w:t>
            </w:r>
          </w:p>
        </w:tc>
      </w:tr>
      <w:tr w:rsidR="00C22C6B" w:rsidRPr="001C5950" w14:paraId="69E99C85" w14:textId="77777777" w:rsidTr="00C22C6B">
        <w:tc>
          <w:tcPr>
            <w:tcW w:w="2977" w:type="dxa"/>
          </w:tcPr>
          <w:p w14:paraId="5403ED39" w14:textId="77777777" w:rsidR="00C22C6B" w:rsidRPr="009E1EF1" w:rsidRDefault="00C22C6B" w:rsidP="00C22C6B">
            <w:pPr>
              <w:ind w:left="-108"/>
              <w:rPr>
                <w:rFonts w:ascii="Calibri" w:hAnsi="Calibri"/>
                <w:sz w:val="20"/>
              </w:rPr>
            </w:pPr>
            <w:r w:rsidRPr="009E1EF1">
              <w:rPr>
                <w:rFonts w:ascii="Calibri" w:hAnsi="Calibri"/>
                <w:sz w:val="20"/>
              </w:rPr>
              <w:t>Australia</w:t>
            </w:r>
          </w:p>
        </w:tc>
        <w:tc>
          <w:tcPr>
            <w:tcW w:w="1204" w:type="dxa"/>
            <w:shd w:val="clear" w:color="auto" w:fill="auto"/>
            <w:vAlign w:val="bottom"/>
          </w:tcPr>
          <w:p w14:paraId="35B095AD" w14:textId="77777777" w:rsidR="00C22C6B" w:rsidRPr="009E1EF1" w:rsidRDefault="00C22C6B" w:rsidP="00C22C6B">
            <w:pPr>
              <w:jc w:val="right"/>
              <w:rPr>
                <w:rFonts w:ascii="Calibri" w:hAnsi="Calibri"/>
                <w:b/>
                <w:sz w:val="20"/>
              </w:rPr>
            </w:pPr>
            <w:r>
              <w:rPr>
                <w:rFonts w:ascii="Calibri" w:hAnsi="Calibri"/>
                <w:b/>
                <w:sz w:val="20"/>
              </w:rPr>
              <w:t>-</w:t>
            </w:r>
          </w:p>
        </w:tc>
        <w:tc>
          <w:tcPr>
            <w:tcW w:w="1205" w:type="dxa"/>
            <w:shd w:val="clear" w:color="auto" w:fill="auto"/>
            <w:vAlign w:val="bottom"/>
          </w:tcPr>
          <w:p w14:paraId="526ACBE3" w14:textId="77777777" w:rsidR="00C22C6B" w:rsidRPr="009E1EF1" w:rsidRDefault="00C22C6B" w:rsidP="00C22C6B">
            <w:pPr>
              <w:jc w:val="right"/>
              <w:rPr>
                <w:rFonts w:ascii="Calibri" w:hAnsi="Calibri"/>
                <w:b/>
                <w:sz w:val="20"/>
              </w:rPr>
            </w:pPr>
            <w:r>
              <w:rPr>
                <w:rFonts w:ascii="Calibri" w:hAnsi="Calibri"/>
                <w:b/>
                <w:sz w:val="20"/>
              </w:rPr>
              <w:t>-</w:t>
            </w:r>
          </w:p>
        </w:tc>
        <w:tc>
          <w:tcPr>
            <w:tcW w:w="1277" w:type="dxa"/>
            <w:shd w:val="clear" w:color="auto" w:fill="auto"/>
            <w:vAlign w:val="bottom"/>
          </w:tcPr>
          <w:p w14:paraId="661CAC96" w14:textId="77777777" w:rsidR="00C22C6B" w:rsidRPr="009E1EF1" w:rsidRDefault="00C22C6B" w:rsidP="00C22C6B">
            <w:pPr>
              <w:jc w:val="right"/>
              <w:rPr>
                <w:rFonts w:ascii="Calibri" w:hAnsi="Calibri"/>
                <w:b/>
                <w:sz w:val="20"/>
              </w:rPr>
            </w:pPr>
            <w:r>
              <w:rPr>
                <w:rFonts w:ascii="Calibri" w:hAnsi="Calibri"/>
                <w:b/>
                <w:sz w:val="20"/>
              </w:rPr>
              <w:t>-</w:t>
            </w:r>
          </w:p>
        </w:tc>
        <w:tc>
          <w:tcPr>
            <w:tcW w:w="1133" w:type="dxa"/>
            <w:vAlign w:val="bottom"/>
          </w:tcPr>
          <w:p w14:paraId="7515F09F" w14:textId="77777777" w:rsidR="00C22C6B" w:rsidRPr="009E1EF1" w:rsidRDefault="00C22C6B" w:rsidP="00C22C6B">
            <w:pPr>
              <w:jc w:val="right"/>
              <w:rPr>
                <w:rFonts w:ascii="Calibri" w:hAnsi="Calibri"/>
                <w:b/>
                <w:sz w:val="20"/>
              </w:rPr>
            </w:pPr>
            <w:r>
              <w:rPr>
                <w:rFonts w:ascii="Calibri" w:hAnsi="Calibri"/>
                <w:b/>
                <w:sz w:val="20"/>
              </w:rPr>
              <w:t>988.8</w:t>
            </w:r>
          </w:p>
        </w:tc>
        <w:tc>
          <w:tcPr>
            <w:tcW w:w="1205" w:type="dxa"/>
            <w:shd w:val="clear" w:color="auto" w:fill="auto"/>
            <w:vAlign w:val="bottom"/>
          </w:tcPr>
          <w:p w14:paraId="65BD06CF" w14:textId="77777777" w:rsidR="00C22C6B" w:rsidRPr="009E1EF1" w:rsidRDefault="00C22C6B" w:rsidP="00C22C6B">
            <w:pPr>
              <w:jc w:val="right"/>
              <w:rPr>
                <w:rFonts w:ascii="Calibri" w:hAnsi="Calibri"/>
                <w:b/>
                <w:sz w:val="20"/>
              </w:rPr>
            </w:pPr>
            <w:r>
              <w:rPr>
                <w:rFonts w:ascii="Calibri" w:hAnsi="Calibri"/>
                <w:b/>
                <w:sz w:val="20"/>
              </w:rPr>
              <w:t>-</w:t>
            </w:r>
          </w:p>
        </w:tc>
        <w:tc>
          <w:tcPr>
            <w:tcW w:w="1347" w:type="dxa"/>
            <w:shd w:val="clear" w:color="auto" w:fill="auto"/>
            <w:vAlign w:val="bottom"/>
          </w:tcPr>
          <w:p w14:paraId="1FBB2791" w14:textId="12C24385" w:rsidR="00C22C6B" w:rsidRPr="009E1EF1" w:rsidRDefault="00C22C6B" w:rsidP="00C22C6B">
            <w:pPr>
              <w:jc w:val="right"/>
              <w:rPr>
                <w:rFonts w:ascii="Calibri" w:hAnsi="Calibri"/>
                <w:b/>
                <w:sz w:val="20"/>
              </w:rPr>
            </w:pPr>
            <w:r>
              <w:rPr>
                <w:rFonts w:ascii="Calibri" w:hAnsi="Calibri"/>
                <w:b/>
                <w:sz w:val="20"/>
              </w:rPr>
              <w:t>988.8</w:t>
            </w:r>
          </w:p>
        </w:tc>
      </w:tr>
      <w:tr w:rsidR="00C22C6B" w:rsidRPr="001C5950" w14:paraId="631062DA" w14:textId="77777777" w:rsidTr="00C22C6B">
        <w:tc>
          <w:tcPr>
            <w:tcW w:w="2977" w:type="dxa"/>
          </w:tcPr>
          <w:p w14:paraId="42269905" w14:textId="77777777" w:rsidR="00C22C6B" w:rsidRPr="009E1EF1" w:rsidRDefault="00C22C6B" w:rsidP="00C22C6B">
            <w:pPr>
              <w:ind w:left="-108"/>
              <w:rPr>
                <w:rFonts w:ascii="Calibri" w:hAnsi="Calibri"/>
                <w:sz w:val="20"/>
              </w:rPr>
            </w:pPr>
            <w:r w:rsidRPr="009E1EF1">
              <w:rPr>
                <w:rFonts w:ascii="Calibri" w:hAnsi="Calibri"/>
                <w:sz w:val="20"/>
              </w:rPr>
              <w:t>US</w:t>
            </w:r>
          </w:p>
        </w:tc>
        <w:tc>
          <w:tcPr>
            <w:tcW w:w="1204" w:type="dxa"/>
            <w:shd w:val="clear" w:color="auto" w:fill="auto"/>
            <w:vAlign w:val="bottom"/>
          </w:tcPr>
          <w:p w14:paraId="5DC93493" w14:textId="77777777" w:rsidR="00C22C6B" w:rsidRPr="009E1EF1" w:rsidRDefault="00C22C6B" w:rsidP="00C22C6B">
            <w:pPr>
              <w:jc w:val="right"/>
              <w:rPr>
                <w:rFonts w:ascii="Calibri" w:hAnsi="Calibri"/>
                <w:b/>
                <w:sz w:val="20"/>
              </w:rPr>
            </w:pPr>
            <w:r>
              <w:rPr>
                <w:rFonts w:ascii="Calibri" w:hAnsi="Calibri"/>
                <w:b/>
                <w:sz w:val="20"/>
              </w:rPr>
              <w:t>-</w:t>
            </w:r>
          </w:p>
        </w:tc>
        <w:tc>
          <w:tcPr>
            <w:tcW w:w="1205" w:type="dxa"/>
            <w:shd w:val="clear" w:color="auto" w:fill="auto"/>
            <w:vAlign w:val="bottom"/>
          </w:tcPr>
          <w:p w14:paraId="0AF2CA7D" w14:textId="77777777" w:rsidR="00C22C6B" w:rsidRPr="009E1EF1" w:rsidRDefault="00C22C6B" w:rsidP="00C22C6B">
            <w:pPr>
              <w:jc w:val="right"/>
              <w:rPr>
                <w:rFonts w:ascii="Calibri" w:hAnsi="Calibri"/>
                <w:b/>
                <w:sz w:val="20"/>
              </w:rPr>
            </w:pPr>
            <w:r>
              <w:rPr>
                <w:rFonts w:ascii="Calibri" w:hAnsi="Calibri"/>
                <w:b/>
                <w:sz w:val="20"/>
              </w:rPr>
              <w:t>-</w:t>
            </w:r>
          </w:p>
        </w:tc>
        <w:tc>
          <w:tcPr>
            <w:tcW w:w="1277" w:type="dxa"/>
            <w:shd w:val="clear" w:color="auto" w:fill="auto"/>
            <w:vAlign w:val="bottom"/>
          </w:tcPr>
          <w:p w14:paraId="1F4EE425" w14:textId="77777777" w:rsidR="00C22C6B" w:rsidRPr="009E1EF1" w:rsidRDefault="00C22C6B" w:rsidP="00C22C6B">
            <w:pPr>
              <w:jc w:val="right"/>
              <w:rPr>
                <w:rFonts w:ascii="Calibri" w:hAnsi="Calibri"/>
                <w:b/>
                <w:sz w:val="20"/>
              </w:rPr>
            </w:pPr>
            <w:r>
              <w:rPr>
                <w:rFonts w:ascii="Calibri" w:hAnsi="Calibri"/>
                <w:b/>
                <w:sz w:val="20"/>
              </w:rPr>
              <w:t>-</w:t>
            </w:r>
          </w:p>
        </w:tc>
        <w:tc>
          <w:tcPr>
            <w:tcW w:w="1133" w:type="dxa"/>
            <w:vAlign w:val="bottom"/>
          </w:tcPr>
          <w:p w14:paraId="309324E7" w14:textId="77777777" w:rsidR="00C22C6B" w:rsidRPr="009E1EF1" w:rsidRDefault="00C22C6B" w:rsidP="00C22C6B">
            <w:pPr>
              <w:jc w:val="right"/>
              <w:rPr>
                <w:rFonts w:ascii="Calibri" w:hAnsi="Calibri"/>
                <w:b/>
                <w:sz w:val="20"/>
              </w:rPr>
            </w:pPr>
            <w:r>
              <w:rPr>
                <w:rFonts w:ascii="Calibri" w:hAnsi="Calibri"/>
                <w:b/>
                <w:sz w:val="20"/>
              </w:rPr>
              <w:t>-</w:t>
            </w:r>
          </w:p>
        </w:tc>
        <w:tc>
          <w:tcPr>
            <w:tcW w:w="1205" w:type="dxa"/>
            <w:shd w:val="clear" w:color="auto" w:fill="auto"/>
            <w:vAlign w:val="bottom"/>
          </w:tcPr>
          <w:p w14:paraId="17FB7402" w14:textId="77777777" w:rsidR="00C22C6B" w:rsidRPr="009E1EF1" w:rsidRDefault="00C22C6B" w:rsidP="00C22C6B">
            <w:pPr>
              <w:jc w:val="right"/>
              <w:rPr>
                <w:rFonts w:ascii="Calibri" w:hAnsi="Calibri"/>
                <w:b/>
                <w:sz w:val="20"/>
              </w:rPr>
            </w:pPr>
            <w:r>
              <w:rPr>
                <w:rFonts w:ascii="Calibri" w:hAnsi="Calibri"/>
                <w:b/>
                <w:sz w:val="20"/>
              </w:rPr>
              <w:t>672.9</w:t>
            </w:r>
          </w:p>
        </w:tc>
        <w:tc>
          <w:tcPr>
            <w:tcW w:w="1347" w:type="dxa"/>
            <w:shd w:val="clear" w:color="auto" w:fill="auto"/>
            <w:vAlign w:val="bottom"/>
          </w:tcPr>
          <w:p w14:paraId="249E2C26" w14:textId="77777777" w:rsidR="00C22C6B" w:rsidRPr="009E1EF1" w:rsidRDefault="00C22C6B" w:rsidP="00C22C6B">
            <w:pPr>
              <w:jc w:val="right"/>
              <w:rPr>
                <w:rFonts w:ascii="Calibri" w:hAnsi="Calibri"/>
                <w:b/>
                <w:sz w:val="20"/>
              </w:rPr>
            </w:pPr>
            <w:r>
              <w:rPr>
                <w:rFonts w:ascii="Calibri" w:hAnsi="Calibri"/>
                <w:b/>
                <w:sz w:val="20"/>
              </w:rPr>
              <w:t>672.9</w:t>
            </w:r>
          </w:p>
        </w:tc>
      </w:tr>
      <w:tr w:rsidR="00C22C6B" w:rsidRPr="001C5950" w14:paraId="17194C34" w14:textId="77777777" w:rsidTr="00C22C6B">
        <w:tc>
          <w:tcPr>
            <w:tcW w:w="2977" w:type="dxa"/>
          </w:tcPr>
          <w:p w14:paraId="06AD361E" w14:textId="77777777" w:rsidR="00C22C6B" w:rsidRPr="009E1EF1" w:rsidRDefault="00C22C6B" w:rsidP="00C22C6B">
            <w:pPr>
              <w:ind w:left="-108"/>
              <w:rPr>
                <w:rFonts w:ascii="Calibri" w:hAnsi="Calibri"/>
                <w:sz w:val="20"/>
              </w:rPr>
            </w:pPr>
            <w:r w:rsidRPr="009E1EF1">
              <w:rPr>
                <w:rFonts w:ascii="Calibri" w:hAnsi="Calibri"/>
                <w:sz w:val="20"/>
              </w:rPr>
              <w:t>Ireland</w:t>
            </w:r>
          </w:p>
        </w:tc>
        <w:tc>
          <w:tcPr>
            <w:tcW w:w="1204" w:type="dxa"/>
            <w:shd w:val="clear" w:color="auto" w:fill="auto"/>
            <w:vAlign w:val="bottom"/>
          </w:tcPr>
          <w:p w14:paraId="3E01C61C" w14:textId="77777777" w:rsidR="00C22C6B" w:rsidRDefault="00C22C6B" w:rsidP="00C22C6B">
            <w:pPr>
              <w:jc w:val="right"/>
              <w:rPr>
                <w:rFonts w:ascii="Calibri" w:hAnsi="Calibri"/>
                <w:b/>
                <w:sz w:val="20"/>
              </w:rPr>
            </w:pPr>
            <w:r w:rsidRPr="00531A08">
              <w:rPr>
                <w:rFonts w:ascii="Calibri" w:hAnsi="Calibri"/>
                <w:b/>
                <w:sz w:val="20"/>
              </w:rPr>
              <w:t>202.</w:t>
            </w:r>
            <w:r>
              <w:rPr>
                <w:rFonts w:ascii="Calibri" w:hAnsi="Calibri"/>
                <w:b/>
                <w:sz w:val="20"/>
              </w:rPr>
              <w:t>5</w:t>
            </w:r>
          </w:p>
        </w:tc>
        <w:tc>
          <w:tcPr>
            <w:tcW w:w="1205" w:type="dxa"/>
            <w:shd w:val="clear" w:color="auto" w:fill="auto"/>
            <w:vAlign w:val="bottom"/>
          </w:tcPr>
          <w:p w14:paraId="6519F643" w14:textId="77777777" w:rsidR="00C22C6B" w:rsidRDefault="00C22C6B" w:rsidP="00C22C6B">
            <w:pPr>
              <w:jc w:val="right"/>
              <w:rPr>
                <w:rFonts w:ascii="Calibri" w:hAnsi="Calibri"/>
                <w:b/>
                <w:sz w:val="20"/>
              </w:rPr>
            </w:pPr>
            <w:r>
              <w:rPr>
                <w:rFonts w:ascii="Calibri" w:hAnsi="Calibri"/>
                <w:b/>
                <w:sz w:val="20"/>
              </w:rPr>
              <w:t>7.4</w:t>
            </w:r>
          </w:p>
        </w:tc>
        <w:tc>
          <w:tcPr>
            <w:tcW w:w="1277" w:type="dxa"/>
            <w:shd w:val="clear" w:color="auto" w:fill="auto"/>
            <w:vAlign w:val="bottom"/>
          </w:tcPr>
          <w:p w14:paraId="30095D3B" w14:textId="77777777" w:rsidR="00C22C6B" w:rsidRDefault="00C22C6B" w:rsidP="00C22C6B">
            <w:pPr>
              <w:jc w:val="right"/>
              <w:rPr>
                <w:rFonts w:ascii="Calibri" w:hAnsi="Calibri"/>
                <w:b/>
                <w:sz w:val="20"/>
              </w:rPr>
            </w:pPr>
            <w:r>
              <w:rPr>
                <w:rFonts w:ascii="Calibri" w:hAnsi="Calibri"/>
                <w:b/>
                <w:sz w:val="20"/>
              </w:rPr>
              <w:t>7.4</w:t>
            </w:r>
          </w:p>
        </w:tc>
        <w:tc>
          <w:tcPr>
            <w:tcW w:w="1133" w:type="dxa"/>
            <w:vAlign w:val="bottom"/>
          </w:tcPr>
          <w:p w14:paraId="724A61B2" w14:textId="77777777" w:rsidR="00C22C6B" w:rsidRDefault="00C22C6B" w:rsidP="00C22C6B">
            <w:pPr>
              <w:jc w:val="right"/>
              <w:rPr>
                <w:rFonts w:ascii="Calibri" w:hAnsi="Calibri"/>
                <w:b/>
                <w:sz w:val="20"/>
              </w:rPr>
            </w:pPr>
            <w:r>
              <w:rPr>
                <w:rFonts w:ascii="Calibri" w:hAnsi="Calibri"/>
                <w:b/>
                <w:sz w:val="20"/>
              </w:rPr>
              <w:t>-</w:t>
            </w:r>
          </w:p>
        </w:tc>
        <w:tc>
          <w:tcPr>
            <w:tcW w:w="1205" w:type="dxa"/>
            <w:shd w:val="clear" w:color="auto" w:fill="auto"/>
            <w:vAlign w:val="bottom"/>
          </w:tcPr>
          <w:p w14:paraId="2A92CB86" w14:textId="77777777" w:rsidR="00C22C6B" w:rsidRDefault="00C22C6B" w:rsidP="00C22C6B">
            <w:pPr>
              <w:jc w:val="right"/>
              <w:rPr>
                <w:rFonts w:ascii="Calibri" w:hAnsi="Calibri"/>
                <w:b/>
                <w:sz w:val="20"/>
              </w:rPr>
            </w:pPr>
            <w:r>
              <w:rPr>
                <w:rFonts w:ascii="Calibri" w:hAnsi="Calibri"/>
                <w:b/>
                <w:sz w:val="20"/>
              </w:rPr>
              <w:t>-</w:t>
            </w:r>
          </w:p>
        </w:tc>
        <w:tc>
          <w:tcPr>
            <w:tcW w:w="1347" w:type="dxa"/>
            <w:shd w:val="clear" w:color="auto" w:fill="auto"/>
            <w:vAlign w:val="bottom"/>
          </w:tcPr>
          <w:p w14:paraId="5C968FD8" w14:textId="77777777" w:rsidR="00C22C6B" w:rsidRDefault="00C22C6B" w:rsidP="00C22C6B">
            <w:pPr>
              <w:jc w:val="right"/>
              <w:rPr>
                <w:rFonts w:ascii="Calibri" w:hAnsi="Calibri"/>
                <w:b/>
                <w:sz w:val="20"/>
              </w:rPr>
            </w:pPr>
            <w:r>
              <w:rPr>
                <w:rFonts w:ascii="Calibri" w:hAnsi="Calibri"/>
                <w:b/>
                <w:sz w:val="20"/>
              </w:rPr>
              <w:t>217.3</w:t>
            </w:r>
          </w:p>
        </w:tc>
      </w:tr>
      <w:tr w:rsidR="00C22C6B" w:rsidRPr="001C5950" w14:paraId="1602105C" w14:textId="77777777" w:rsidTr="00C22C6B">
        <w:tc>
          <w:tcPr>
            <w:tcW w:w="2977" w:type="dxa"/>
            <w:tcBorders>
              <w:bottom w:val="single" w:sz="4" w:space="0" w:color="auto"/>
            </w:tcBorders>
          </w:tcPr>
          <w:p w14:paraId="408D2E99" w14:textId="77777777" w:rsidR="00C22C6B" w:rsidRPr="009E1EF1" w:rsidRDefault="00C22C6B" w:rsidP="00C22C6B">
            <w:pPr>
              <w:ind w:left="-108"/>
              <w:rPr>
                <w:rFonts w:ascii="Calibri" w:hAnsi="Calibri"/>
                <w:sz w:val="20"/>
              </w:rPr>
            </w:pPr>
            <w:r w:rsidRPr="009E1EF1">
              <w:rPr>
                <w:rFonts w:ascii="Calibri" w:hAnsi="Calibri"/>
                <w:sz w:val="20"/>
              </w:rPr>
              <w:t>Rest of World</w:t>
            </w:r>
          </w:p>
        </w:tc>
        <w:tc>
          <w:tcPr>
            <w:tcW w:w="1204" w:type="dxa"/>
            <w:tcBorders>
              <w:bottom w:val="single" w:sz="4" w:space="0" w:color="auto"/>
            </w:tcBorders>
            <w:shd w:val="clear" w:color="auto" w:fill="auto"/>
            <w:vAlign w:val="bottom"/>
          </w:tcPr>
          <w:p w14:paraId="034176E8" w14:textId="77777777" w:rsidR="00C22C6B" w:rsidRPr="009E1EF1" w:rsidRDefault="00C22C6B" w:rsidP="00C22C6B">
            <w:pPr>
              <w:jc w:val="right"/>
              <w:rPr>
                <w:rFonts w:ascii="Calibri" w:hAnsi="Calibri"/>
                <w:b/>
                <w:sz w:val="20"/>
              </w:rPr>
            </w:pPr>
            <w:r>
              <w:rPr>
                <w:rFonts w:ascii="Calibri" w:hAnsi="Calibri"/>
                <w:b/>
                <w:sz w:val="20"/>
              </w:rPr>
              <w:t>233.9</w:t>
            </w:r>
          </w:p>
        </w:tc>
        <w:tc>
          <w:tcPr>
            <w:tcW w:w="1205" w:type="dxa"/>
            <w:tcBorders>
              <w:bottom w:val="single" w:sz="4" w:space="0" w:color="auto"/>
            </w:tcBorders>
            <w:shd w:val="clear" w:color="auto" w:fill="auto"/>
            <w:vAlign w:val="bottom"/>
          </w:tcPr>
          <w:p w14:paraId="017B5529" w14:textId="77777777" w:rsidR="00C22C6B" w:rsidRPr="009E1EF1" w:rsidRDefault="00C22C6B" w:rsidP="00C22C6B">
            <w:pPr>
              <w:jc w:val="right"/>
              <w:rPr>
                <w:rFonts w:ascii="Calibri" w:hAnsi="Calibri"/>
                <w:b/>
                <w:sz w:val="20"/>
              </w:rPr>
            </w:pPr>
            <w:r>
              <w:rPr>
                <w:rFonts w:ascii="Calibri" w:hAnsi="Calibri"/>
                <w:b/>
                <w:sz w:val="20"/>
              </w:rPr>
              <w:t>689.4</w:t>
            </w:r>
          </w:p>
        </w:tc>
        <w:tc>
          <w:tcPr>
            <w:tcW w:w="1277" w:type="dxa"/>
            <w:tcBorders>
              <w:bottom w:val="single" w:sz="4" w:space="0" w:color="auto"/>
            </w:tcBorders>
            <w:shd w:val="clear" w:color="auto" w:fill="auto"/>
            <w:vAlign w:val="bottom"/>
          </w:tcPr>
          <w:p w14:paraId="737EC62F" w14:textId="77777777" w:rsidR="00C22C6B" w:rsidRPr="009E1EF1" w:rsidRDefault="00C22C6B" w:rsidP="00C22C6B">
            <w:pPr>
              <w:jc w:val="right"/>
              <w:rPr>
                <w:rFonts w:ascii="Calibri" w:hAnsi="Calibri"/>
                <w:b/>
                <w:sz w:val="20"/>
              </w:rPr>
            </w:pPr>
            <w:r>
              <w:rPr>
                <w:rFonts w:ascii="Calibri" w:hAnsi="Calibri"/>
                <w:b/>
                <w:sz w:val="20"/>
              </w:rPr>
              <w:t>-</w:t>
            </w:r>
          </w:p>
        </w:tc>
        <w:tc>
          <w:tcPr>
            <w:tcW w:w="1133" w:type="dxa"/>
            <w:tcBorders>
              <w:bottom w:val="single" w:sz="4" w:space="0" w:color="auto"/>
            </w:tcBorders>
            <w:vAlign w:val="bottom"/>
          </w:tcPr>
          <w:p w14:paraId="6185E410" w14:textId="77777777" w:rsidR="00C22C6B" w:rsidRPr="009E1EF1" w:rsidRDefault="00C22C6B" w:rsidP="00C22C6B">
            <w:pPr>
              <w:jc w:val="right"/>
              <w:rPr>
                <w:rFonts w:ascii="Calibri" w:hAnsi="Calibri"/>
                <w:b/>
                <w:sz w:val="20"/>
              </w:rPr>
            </w:pPr>
            <w:r>
              <w:rPr>
                <w:rFonts w:ascii="Calibri" w:hAnsi="Calibri"/>
                <w:b/>
                <w:sz w:val="20"/>
              </w:rPr>
              <w:t>-</w:t>
            </w:r>
          </w:p>
        </w:tc>
        <w:tc>
          <w:tcPr>
            <w:tcW w:w="1205" w:type="dxa"/>
            <w:tcBorders>
              <w:bottom w:val="single" w:sz="4" w:space="0" w:color="auto"/>
            </w:tcBorders>
            <w:shd w:val="clear" w:color="auto" w:fill="auto"/>
            <w:vAlign w:val="bottom"/>
          </w:tcPr>
          <w:p w14:paraId="688B35AB" w14:textId="77777777" w:rsidR="00C22C6B" w:rsidRPr="009E1EF1" w:rsidDel="00924819" w:rsidRDefault="00C22C6B" w:rsidP="00C22C6B">
            <w:pPr>
              <w:jc w:val="right"/>
              <w:rPr>
                <w:rFonts w:ascii="Calibri" w:hAnsi="Calibri"/>
                <w:b/>
                <w:sz w:val="20"/>
              </w:rPr>
            </w:pPr>
            <w:r>
              <w:rPr>
                <w:rFonts w:ascii="Calibri" w:hAnsi="Calibri"/>
                <w:b/>
                <w:sz w:val="20"/>
              </w:rPr>
              <w:t>-</w:t>
            </w:r>
          </w:p>
        </w:tc>
        <w:tc>
          <w:tcPr>
            <w:tcW w:w="1347" w:type="dxa"/>
            <w:tcBorders>
              <w:bottom w:val="single" w:sz="4" w:space="0" w:color="auto"/>
            </w:tcBorders>
            <w:shd w:val="clear" w:color="auto" w:fill="auto"/>
            <w:vAlign w:val="bottom"/>
          </w:tcPr>
          <w:p w14:paraId="3F96C4A0" w14:textId="77777777" w:rsidR="00C22C6B" w:rsidRPr="009E1EF1" w:rsidRDefault="00C22C6B" w:rsidP="00C22C6B">
            <w:pPr>
              <w:jc w:val="right"/>
              <w:rPr>
                <w:rFonts w:ascii="Calibri" w:hAnsi="Calibri"/>
                <w:b/>
                <w:sz w:val="20"/>
              </w:rPr>
            </w:pPr>
            <w:r>
              <w:rPr>
                <w:rFonts w:ascii="Calibri" w:hAnsi="Calibri"/>
                <w:b/>
                <w:sz w:val="20"/>
              </w:rPr>
              <w:t>923.3</w:t>
            </w:r>
          </w:p>
        </w:tc>
      </w:tr>
      <w:tr w:rsidR="00C22C6B" w:rsidRPr="001C5950" w14:paraId="44207237" w14:textId="77777777" w:rsidTr="00C22C6B">
        <w:tc>
          <w:tcPr>
            <w:tcW w:w="2977" w:type="dxa"/>
            <w:tcBorders>
              <w:top w:val="single" w:sz="4" w:space="0" w:color="auto"/>
              <w:bottom w:val="single" w:sz="4" w:space="0" w:color="auto"/>
            </w:tcBorders>
          </w:tcPr>
          <w:p w14:paraId="683A51EA" w14:textId="77777777" w:rsidR="00C22C6B" w:rsidRPr="009E1EF1" w:rsidRDefault="00C22C6B" w:rsidP="00C22C6B">
            <w:pPr>
              <w:ind w:left="-108"/>
              <w:rPr>
                <w:rFonts w:ascii="Calibri" w:hAnsi="Calibri"/>
                <w:sz w:val="20"/>
              </w:rPr>
            </w:pPr>
            <w:r w:rsidRPr="009E1EF1">
              <w:rPr>
                <w:rFonts w:ascii="Calibri" w:hAnsi="Calibri"/>
                <w:sz w:val="20"/>
              </w:rPr>
              <w:t>Total Group revenue</w:t>
            </w:r>
          </w:p>
        </w:tc>
        <w:tc>
          <w:tcPr>
            <w:tcW w:w="1204" w:type="dxa"/>
            <w:tcBorders>
              <w:top w:val="single" w:sz="4" w:space="0" w:color="auto"/>
              <w:bottom w:val="single" w:sz="4" w:space="0" w:color="auto"/>
            </w:tcBorders>
            <w:shd w:val="clear" w:color="auto" w:fill="auto"/>
            <w:vAlign w:val="bottom"/>
          </w:tcPr>
          <w:p w14:paraId="20657C90" w14:textId="77777777" w:rsidR="00C22C6B" w:rsidRPr="009E1EF1" w:rsidRDefault="00C22C6B" w:rsidP="00C22C6B">
            <w:pPr>
              <w:jc w:val="right"/>
              <w:rPr>
                <w:rFonts w:ascii="Calibri" w:hAnsi="Calibri"/>
                <w:b/>
                <w:sz w:val="20"/>
                <w:highlight w:val="yellow"/>
              </w:rPr>
            </w:pPr>
            <w:r>
              <w:rPr>
                <w:rFonts w:ascii="Calibri" w:hAnsi="Calibri"/>
                <w:b/>
                <w:sz w:val="20"/>
              </w:rPr>
              <w:t>1,309.8</w:t>
            </w:r>
          </w:p>
        </w:tc>
        <w:tc>
          <w:tcPr>
            <w:tcW w:w="1205" w:type="dxa"/>
            <w:tcBorders>
              <w:top w:val="single" w:sz="4" w:space="0" w:color="auto"/>
              <w:bottom w:val="single" w:sz="4" w:space="0" w:color="auto"/>
            </w:tcBorders>
            <w:shd w:val="clear" w:color="auto" w:fill="auto"/>
            <w:vAlign w:val="bottom"/>
          </w:tcPr>
          <w:p w14:paraId="70687222" w14:textId="77777777" w:rsidR="00C22C6B" w:rsidRPr="009E1EF1" w:rsidRDefault="00C22C6B" w:rsidP="00C22C6B">
            <w:pPr>
              <w:jc w:val="right"/>
              <w:rPr>
                <w:rFonts w:ascii="Calibri" w:hAnsi="Calibri"/>
                <w:b/>
                <w:sz w:val="20"/>
                <w:highlight w:val="yellow"/>
              </w:rPr>
            </w:pPr>
            <w:r>
              <w:rPr>
                <w:rFonts w:ascii="Calibri" w:hAnsi="Calibri"/>
                <w:b/>
                <w:sz w:val="20"/>
              </w:rPr>
              <w:t>757.0</w:t>
            </w:r>
          </w:p>
        </w:tc>
        <w:tc>
          <w:tcPr>
            <w:tcW w:w="1277" w:type="dxa"/>
            <w:tcBorders>
              <w:top w:val="single" w:sz="4" w:space="0" w:color="auto"/>
              <w:bottom w:val="single" w:sz="4" w:space="0" w:color="auto"/>
            </w:tcBorders>
            <w:shd w:val="clear" w:color="auto" w:fill="auto"/>
            <w:vAlign w:val="bottom"/>
          </w:tcPr>
          <w:p w14:paraId="71EF69AD" w14:textId="77777777" w:rsidR="00C22C6B" w:rsidRPr="009E1EF1" w:rsidRDefault="00C22C6B" w:rsidP="00C22C6B">
            <w:pPr>
              <w:jc w:val="right"/>
              <w:rPr>
                <w:rFonts w:ascii="Calibri" w:hAnsi="Calibri"/>
                <w:b/>
                <w:sz w:val="20"/>
                <w:highlight w:val="yellow"/>
              </w:rPr>
            </w:pPr>
            <w:r>
              <w:rPr>
                <w:rFonts w:ascii="Calibri" w:hAnsi="Calibri"/>
                <w:b/>
                <w:sz w:val="20"/>
              </w:rPr>
              <w:t>685.4</w:t>
            </w:r>
          </w:p>
        </w:tc>
        <w:tc>
          <w:tcPr>
            <w:tcW w:w="1133" w:type="dxa"/>
            <w:tcBorders>
              <w:top w:val="single" w:sz="4" w:space="0" w:color="auto"/>
              <w:bottom w:val="single" w:sz="4" w:space="0" w:color="auto"/>
            </w:tcBorders>
            <w:vAlign w:val="bottom"/>
          </w:tcPr>
          <w:p w14:paraId="08B5FE46" w14:textId="77777777" w:rsidR="00C22C6B" w:rsidRPr="009E1EF1" w:rsidRDefault="00C22C6B" w:rsidP="00C22C6B">
            <w:pPr>
              <w:jc w:val="right"/>
              <w:rPr>
                <w:rFonts w:ascii="Calibri" w:hAnsi="Calibri"/>
                <w:b/>
                <w:sz w:val="20"/>
              </w:rPr>
            </w:pPr>
            <w:r>
              <w:rPr>
                <w:rFonts w:ascii="Calibri" w:hAnsi="Calibri"/>
                <w:b/>
                <w:sz w:val="20"/>
              </w:rPr>
              <w:t>988.8</w:t>
            </w:r>
          </w:p>
        </w:tc>
        <w:tc>
          <w:tcPr>
            <w:tcW w:w="1205" w:type="dxa"/>
            <w:tcBorders>
              <w:top w:val="single" w:sz="4" w:space="0" w:color="auto"/>
              <w:bottom w:val="single" w:sz="4" w:space="0" w:color="auto"/>
            </w:tcBorders>
            <w:shd w:val="clear" w:color="auto" w:fill="auto"/>
            <w:vAlign w:val="bottom"/>
          </w:tcPr>
          <w:p w14:paraId="48E8709C" w14:textId="77777777" w:rsidR="00C22C6B" w:rsidRPr="009E1EF1" w:rsidRDefault="00C22C6B" w:rsidP="00C22C6B">
            <w:pPr>
              <w:jc w:val="right"/>
              <w:rPr>
                <w:rFonts w:ascii="Calibri" w:hAnsi="Calibri"/>
                <w:b/>
                <w:sz w:val="20"/>
                <w:highlight w:val="yellow"/>
              </w:rPr>
            </w:pPr>
            <w:r>
              <w:rPr>
                <w:rFonts w:ascii="Calibri" w:hAnsi="Calibri"/>
                <w:b/>
                <w:sz w:val="20"/>
              </w:rPr>
              <w:t>672.9</w:t>
            </w:r>
          </w:p>
        </w:tc>
        <w:tc>
          <w:tcPr>
            <w:tcW w:w="1347" w:type="dxa"/>
            <w:tcBorders>
              <w:top w:val="single" w:sz="4" w:space="0" w:color="auto"/>
              <w:bottom w:val="single" w:sz="4" w:space="0" w:color="auto"/>
            </w:tcBorders>
            <w:shd w:val="clear" w:color="auto" w:fill="auto"/>
            <w:vAlign w:val="bottom"/>
          </w:tcPr>
          <w:p w14:paraId="1834FED2" w14:textId="77777777" w:rsidR="00C22C6B" w:rsidRPr="009E1EF1" w:rsidRDefault="00C22C6B" w:rsidP="00C22C6B">
            <w:pPr>
              <w:jc w:val="right"/>
              <w:rPr>
                <w:rFonts w:ascii="Calibri" w:hAnsi="Calibri"/>
                <w:b/>
                <w:sz w:val="20"/>
                <w:highlight w:val="yellow"/>
              </w:rPr>
            </w:pPr>
            <w:r>
              <w:rPr>
                <w:rFonts w:ascii="Calibri" w:hAnsi="Calibri"/>
                <w:b/>
                <w:sz w:val="20"/>
              </w:rPr>
              <w:t>4,413.9</w:t>
            </w:r>
          </w:p>
        </w:tc>
      </w:tr>
    </w:tbl>
    <w:p w14:paraId="2BCA7D1A" w14:textId="77777777" w:rsidR="00C22C6B" w:rsidRPr="00B845F4" w:rsidRDefault="00C22C6B" w:rsidP="00C22C6B">
      <w:pPr>
        <w:pStyle w:val="BodyText"/>
        <w:tabs>
          <w:tab w:val="left" w:pos="426"/>
        </w:tabs>
        <w:jc w:val="left"/>
        <w:rPr>
          <w:rFonts w:ascii="Calibri" w:hAnsi="Calibri" w:cs="Times New Roman"/>
          <w:sz w:val="12"/>
          <w:szCs w:val="12"/>
        </w:rPr>
      </w:pPr>
    </w:p>
    <w:p w14:paraId="122E0F1D" w14:textId="757A3303" w:rsidR="00C22C6B" w:rsidRDefault="00C22C6B" w:rsidP="00C22C6B">
      <w:pPr>
        <w:pStyle w:val="BodyText"/>
        <w:jc w:val="left"/>
        <w:rPr>
          <w:rFonts w:ascii="Calibri" w:hAnsi="Calibri" w:cs="Times New Roman"/>
          <w:sz w:val="20"/>
          <w:szCs w:val="20"/>
        </w:rPr>
      </w:pPr>
      <w:r w:rsidRPr="009E1EF1">
        <w:rPr>
          <w:rFonts w:ascii="Calibri" w:hAnsi="Calibri" w:cs="Times New Roman"/>
          <w:sz w:val="20"/>
          <w:szCs w:val="20"/>
        </w:rPr>
        <w:t>Group revenues disaggregated by geographical segment for the year ended 31 December 2019:</w:t>
      </w:r>
    </w:p>
    <w:p w14:paraId="6C03EE4D" w14:textId="77777777" w:rsidR="00B02764" w:rsidRPr="009E1EF1" w:rsidRDefault="00B02764" w:rsidP="00C22C6B">
      <w:pPr>
        <w:pStyle w:val="BodyText"/>
        <w:jc w:val="left"/>
        <w:rPr>
          <w:rFonts w:ascii="Calibri" w:hAnsi="Calibri" w:cs="Times New Roman"/>
          <w:sz w:val="20"/>
          <w:szCs w:val="20"/>
        </w:rPr>
      </w:pPr>
    </w:p>
    <w:tbl>
      <w:tblPr>
        <w:tblW w:w="10348" w:type="dxa"/>
        <w:tblLayout w:type="fixed"/>
        <w:tblLook w:val="01E0" w:firstRow="1" w:lastRow="1" w:firstColumn="1" w:lastColumn="1" w:noHBand="0" w:noVBand="0"/>
      </w:tblPr>
      <w:tblGrid>
        <w:gridCol w:w="2977"/>
        <w:gridCol w:w="1228"/>
        <w:gridCol w:w="1229"/>
        <w:gridCol w:w="1228"/>
        <w:gridCol w:w="1229"/>
        <w:gridCol w:w="1228"/>
        <w:gridCol w:w="1229"/>
      </w:tblGrid>
      <w:tr w:rsidR="00C22C6B" w:rsidRPr="001C5950" w14:paraId="66E90A04" w14:textId="77777777" w:rsidTr="00C22C6B">
        <w:trPr>
          <w:trHeight w:val="147"/>
        </w:trPr>
        <w:tc>
          <w:tcPr>
            <w:tcW w:w="2977" w:type="dxa"/>
            <w:tcBorders>
              <w:top w:val="single" w:sz="4" w:space="0" w:color="auto"/>
            </w:tcBorders>
            <w:shd w:val="clear" w:color="auto" w:fill="auto"/>
          </w:tcPr>
          <w:p w14:paraId="0C0675A6" w14:textId="77777777" w:rsidR="00C22C6B" w:rsidRPr="009E1EF1" w:rsidRDefault="00C22C6B" w:rsidP="00C22C6B">
            <w:pPr>
              <w:ind w:left="-108"/>
              <w:jc w:val="both"/>
              <w:rPr>
                <w:rFonts w:ascii="Calibri" w:hAnsi="Calibri"/>
                <w:b/>
                <w:sz w:val="20"/>
              </w:rPr>
            </w:pPr>
          </w:p>
        </w:tc>
        <w:tc>
          <w:tcPr>
            <w:tcW w:w="1228" w:type="dxa"/>
            <w:tcBorders>
              <w:top w:val="single" w:sz="4" w:space="0" w:color="auto"/>
            </w:tcBorders>
            <w:shd w:val="clear" w:color="auto" w:fill="auto"/>
          </w:tcPr>
          <w:p w14:paraId="6EDC17ED" w14:textId="77777777" w:rsidR="00C22C6B" w:rsidRPr="009E1EF1" w:rsidRDefault="00C22C6B" w:rsidP="00C22C6B">
            <w:pPr>
              <w:jc w:val="right"/>
              <w:rPr>
                <w:rFonts w:ascii="Calibri" w:hAnsi="Calibri"/>
                <w:sz w:val="20"/>
              </w:rPr>
            </w:pPr>
          </w:p>
          <w:p w14:paraId="0C8EC8E6" w14:textId="77777777" w:rsidR="00C22C6B" w:rsidRPr="009E1EF1" w:rsidRDefault="00C22C6B" w:rsidP="00C22C6B">
            <w:pPr>
              <w:jc w:val="right"/>
              <w:rPr>
                <w:rFonts w:ascii="Calibri" w:hAnsi="Calibri"/>
                <w:sz w:val="20"/>
              </w:rPr>
            </w:pPr>
            <w:r w:rsidRPr="009E1EF1">
              <w:rPr>
                <w:rFonts w:ascii="Calibri" w:hAnsi="Calibri"/>
                <w:sz w:val="20"/>
              </w:rPr>
              <w:t xml:space="preserve">PPB </w:t>
            </w:r>
          </w:p>
        </w:tc>
        <w:tc>
          <w:tcPr>
            <w:tcW w:w="1229" w:type="dxa"/>
            <w:tcBorders>
              <w:top w:val="single" w:sz="4" w:space="0" w:color="auto"/>
            </w:tcBorders>
          </w:tcPr>
          <w:p w14:paraId="5CBDE550" w14:textId="77777777" w:rsidR="00C22C6B" w:rsidRPr="009E1EF1" w:rsidRDefault="00C22C6B" w:rsidP="00C22C6B">
            <w:pPr>
              <w:jc w:val="right"/>
              <w:rPr>
                <w:rFonts w:ascii="Calibri" w:hAnsi="Calibri"/>
                <w:sz w:val="20"/>
              </w:rPr>
            </w:pPr>
          </w:p>
          <w:p w14:paraId="7C130C05" w14:textId="77777777" w:rsidR="00C22C6B" w:rsidRPr="009E1EF1" w:rsidRDefault="00C22C6B" w:rsidP="00C22C6B">
            <w:pPr>
              <w:jc w:val="right"/>
              <w:rPr>
                <w:rFonts w:ascii="Calibri" w:hAnsi="Calibri"/>
                <w:sz w:val="20"/>
              </w:rPr>
            </w:pPr>
            <w:r w:rsidRPr="009E1EF1">
              <w:rPr>
                <w:rFonts w:ascii="Calibri" w:hAnsi="Calibri"/>
                <w:sz w:val="20"/>
              </w:rPr>
              <w:t xml:space="preserve"> PokerStars</w:t>
            </w:r>
          </w:p>
        </w:tc>
        <w:tc>
          <w:tcPr>
            <w:tcW w:w="1228" w:type="dxa"/>
            <w:tcBorders>
              <w:top w:val="single" w:sz="4" w:space="0" w:color="auto"/>
            </w:tcBorders>
            <w:shd w:val="clear" w:color="auto" w:fill="auto"/>
          </w:tcPr>
          <w:p w14:paraId="01C1137B" w14:textId="77777777" w:rsidR="00C22C6B" w:rsidRPr="009E1EF1" w:rsidRDefault="00C22C6B" w:rsidP="00C22C6B">
            <w:pPr>
              <w:jc w:val="right"/>
              <w:rPr>
                <w:rFonts w:ascii="Calibri" w:hAnsi="Calibri"/>
                <w:sz w:val="20"/>
              </w:rPr>
            </w:pPr>
            <w:r w:rsidRPr="009E1EF1">
              <w:rPr>
                <w:rFonts w:ascii="Calibri" w:hAnsi="Calibri"/>
                <w:sz w:val="20"/>
              </w:rPr>
              <w:t xml:space="preserve"> Sky Betting and Gaming</w:t>
            </w:r>
          </w:p>
        </w:tc>
        <w:tc>
          <w:tcPr>
            <w:tcW w:w="1229" w:type="dxa"/>
            <w:tcBorders>
              <w:top w:val="single" w:sz="4" w:space="0" w:color="auto"/>
            </w:tcBorders>
          </w:tcPr>
          <w:p w14:paraId="67150C4E" w14:textId="77777777" w:rsidR="00C22C6B" w:rsidRPr="009E1EF1" w:rsidRDefault="00C22C6B" w:rsidP="00C22C6B">
            <w:pPr>
              <w:jc w:val="right"/>
              <w:rPr>
                <w:rFonts w:ascii="Calibri" w:hAnsi="Calibri"/>
                <w:sz w:val="20"/>
              </w:rPr>
            </w:pPr>
          </w:p>
          <w:p w14:paraId="2D85F623" w14:textId="77777777" w:rsidR="00C22C6B" w:rsidRPr="009E1EF1" w:rsidRDefault="00C22C6B" w:rsidP="00C22C6B">
            <w:pPr>
              <w:jc w:val="right"/>
              <w:rPr>
                <w:rFonts w:ascii="Calibri" w:hAnsi="Calibri"/>
                <w:sz w:val="20"/>
              </w:rPr>
            </w:pPr>
            <w:r w:rsidRPr="009E1EF1">
              <w:rPr>
                <w:rFonts w:ascii="Calibri" w:hAnsi="Calibri"/>
                <w:sz w:val="20"/>
              </w:rPr>
              <w:t>Australia</w:t>
            </w:r>
          </w:p>
        </w:tc>
        <w:tc>
          <w:tcPr>
            <w:tcW w:w="1228" w:type="dxa"/>
            <w:tcBorders>
              <w:top w:val="single" w:sz="4" w:space="0" w:color="auto"/>
            </w:tcBorders>
          </w:tcPr>
          <w:p w14:paraId="0740797B" w14:textId="77777777" w:rsidR="00C22C6B" w:rsidRPr="009E1EF1" w:rsidRDefault="00C22C6B" w:rsidP="00C22C6B">
            <w:pPr>
              <w:jc w:val="right"/>
              <w:rPr>
                <w:rFonts w:ascii="Calibri" w:hAnsi="Calibri"/>
                <w:sz w:val="20"/>
              </w:rPr>
            </w:pPr>
          </w:p>
          <w:p w14:paraId="4F811237" w14:textId="77777777" w:rsidR="00C22C6B" w:rsidRPr="009E1EF1" w:rsidRDefault="00C22C6B" w:rsidP="00C22C6B">
            <w:pPr>
              <w:jc w:val="right"/>
              <w:rPr>
                <w:rFonts w:ascii="Calibri" w:hAnsi="Calibri"/>
                <w:sz w:val="20"/>
              </w:rPr>
            </w:pPr>
            <w:r w:rsidRPr="009E1EF1">
              <w:rPr>
                <w:rFonts w:ascii="Calibri" w:hAnsi="Calibri"/>
                <w:sz w:val="20"/>
              </w:rPr>
              <w:t>US</w:t>
            </w:r>
          </w:p>
        </w:tc>
        <w:tc>
          <w:tcPr>
            <w:tcW w:w="1229" w:type="dxa"/>
            <w:tcBorders>
              <w:top w:val="single" w:sz="4" w:space="0" w:color="auto"/>
            </w:tcBorders>
            <w:shd w:val="clear" w:color="auto" w:fill="auto"/>
          </w:tcPr>
          <w:p w14:paraId="25A49A1B" w14:textId="77777777" w:rsidR="00C22C6B" w:rsidRPr="009E1EF1" w:rsidRDefault="00C22C6B" w:rsidP="00C22C6B">
            <w:pPr>
              <w:jc w:val="right"/>
              <w:rPr>
                <w:rFonts w:ascii="Calibri" w:hAnsi="Calibri"/>
                <w:sz w:val="20"/>
              </w:rPr>
            </w:pPr>
          </w:p>
          <w:p w14:paraId="36B8B448" w14:textId="77777777" w:rsidR="00C22C6B" w:rsidRPr="009E1EF1" w:rsidRDefault="00C22C6B" w:rsidP="00C22C6B">
            <w:pPr>
              <w:jc w:val="right"/>
              <w:rPr>
                <w:rFonts w:ascii="Calibri" w:hAnsi="Calibri"/>
                <w:sz w:val="20"/>
              </w:rPr>
            </w:pPr>
            <w:r w:rsidRPr="009E1EF1">
              <w:rPr>
                <w:rFonts w:ascii="Calibri" w:hAnsi="Calibri"/>
                <w:sz w:val="20"/>
              </w:rPr>
              <w:t>Total</w:t>
            </w:r>
          </w:p>
        </w:tc>
      </w:tr>
      <w:tr w:rsidR="00C22C6B" w:rsidRPr="001C5950" w14:paraId="01846C87" w14:textId="77777777" w:rsidTr="00C22C6B">
        <w:trPr>
          <w:trHeight w:val="70"/>
        </w:trPr>
        <w:tc>
          <w:tcPr>
            <w:tcW w:w="2977" w:type="dxa"/>
            <w:tcBorders>
              <w:bottom w:val="single" w:sz="4" w:space="0" w:color="auto"/>
            </w:tcBorders>
            <w:shd w:val="clear" w:color="auto" w:fill="auto"/>
          </w:tcPr>
          <w:p w14:paraId="15322FD2" w14:textId="77777777" w:rsidR="00C22C6B" w:rsidRPr="009E1EF1" w:rsidRDefault="00C22C6B" w:rsidP="00C22C6B">
            <w:pPr>
              <w:ind w:left="-108"/>
              <w:jc w:val="both"/>
              <w:rPr>
                <w:rFonts w:ascii="Calibri" w:hAnsi="Calibri"/>
                <w:b/>
                <w:sz w:val="20"/>
              </w:rPr>
            </w:pPr>
          </w:p>
        </w:tc>
        <w:tc>
          <w:tcPr>
            <w:tcW w:w="1228" w:type="dxa"/>
            <w:tcBorders>
              <w:bottom w:val="single" w:sz="4" w:space="0" w:color="auto"/>
            </w:tcBorders>
            <w:shd w:val="clear" w:color="auto" w:fill="auto"/>
          </w:tcPr>
          <w:p w14:paraId="41614223" w14:textId="77777777" w:rsidR="00C22C6B" w:rsidRPr="009E1EF1" w:rsidRDefault="00C22C6B" w:rsidP="00C22C6B">
            <w:pPr>
              <w:jc w:val="right"/>
              <w:rPr>
                <w:rFonts w:ascii="Calibri" w:hAnsi="Calibri"/>
                <w:sz w:val="20"/>
              </w:rPr>
            </w:pPr>
            <w:r w:rsidRPr="009E1EF1">
              <w:rPr>
                <w:rFonts w:ascii="Calibri" w:hAnsi="Calibri"/>
                <w:sz w:val="20"/>
              </w:rPr>
              <w:t>£m</w:t>
            </w:r>
          </w:p>
        </w:tc>
        <w:tc>
          <w:tcPr>
            <w:tcW w:w="1229" w:type="dxa"/>
            <w:tcBorders>
              <w:bottom w:val="single" w:sz="4" w:space="0" w:color="auto"/>
            </w:tcBorders>
          </w:tcPr>
          <w:p w14:paraId="4B33110E" w14:textId="77777777" w:rsidR="00C22C6B" w:rsidRPr="009E1EF1" w:rsidRDefault="00C22C6B" w:rsidP="00C22C6B">
            <w:pPr>
              <w:jc w:val="right"/>
              <w:rPr>
                <w:rFonts w:ascii="Calibri" w:hAnsi="Calibri"/>
                <w:sz w:val="20"/>
              </w:rPr>
            </w:pPr>
            <w:r w:rsidRPr="009E1EF1">
              <w:rPr>
                <w:rFonts w:ascii="Calibri" w:hAnsi="Calibri"/>
                <w:sz w:val="20"/>
              </w:rPr>
              <w:t>£m</w:t>
            </w:r>
          </w:p>
        </w:tc>
        <w:tc>
          <w:tcPr>
            <w:tcW w:w="1228" w:type="dxa"/>
            <w:tcBorders>
              <w:bottom w:val="single" w:sz="4" w:space="0" w:color="auto"/>
            </w:tcBorders>
            <w:shd w:val="clear" w:color="auto" w:fill="auto"/>
          </w:tcPr>
          <w:p w14:paraId="012225D9" w14:textId="77777777" w:rsidR="00C22C6B" w:rsidRPr="009E1EF1" w:rsidRDefault="00C22C6B" w:rsidP="00C22C6B">
            <w:pPr>
              <w:jc w:val="right"/>
              <w:rPr>
                <w:rFonts w:ascii="Calibri" w:hAnsi="Calibri"/>
                <w:sz w:val="20"/>
              </w:rPr>
            </w:pPr>
            <w:r w:rsidRPr="009E1EF1">
              <w:rPr>
                <w:rFonts w:ascii="Calibri" w:hAnsi="Calibri"/>
                <w:sz w:val="20"/>
              </w:rPr>
              <w:t>£m</w:t>
            </w:r>
          </w:p>
        </w:tc>
        <w:tc>
          <w:tcPr>
            <w:tcW w:w="1229" w:type="dxa"/>
            <w:tcBorders>
              <w:bottom w:val="single" w:sz="4" w:space="0" w:color="auto"/>
            </w:tcBorders>
          </w:tcPr>
          <w:p w14:paraId="1612AE8E" w14:textId="77777777" w:rsidR="00C22C6B" w:rsidRPr="009E1EF1" w:rsidRDefault="00C22C6B" w:rsidP="00C22C6B">
            <w:pPr>
              <w:jc w:val="right"/>
              <w:rPr>
                <w:rFonts w:ascii="Calibri" w:hAnsi="Calibri"/>
                <w:sz w:val="20"/>
              </w:rPr>
            </w:pPr>
            <w:r w:rsidRPr="009E1EF1">
              <w:rPr>
                <w:rFonts w:ascii="Calibri" w:hAnsi="Calibri"/>
                <w:sz w:val="20"/>
              </w:rPr>
              <w:t>£m</w:t>
            </w:r>
          </w:p>
        </w:tc>
        <w:tc>
          <w:tcPr>
            <w:tcW w:w="1228" w:type="dxa"/>
            <w:tcBorders>
              <w:bottom w:val="single" w:sz="4" w:space="0" w:color="auto"/>
            </w:tcBorders>
          </w:tcPr>
          <w:p w14:paraId="65BF4451" w14:textId="77777777" w:rsidR="00C22C6B" w:rsidRPr="009E1EF1" w:rsidRDefault="00C22C6B" w:rsidP="00C22C6B">
            <w:pPr>
              <w:jc w:val="right"/>
              <w:rPr>
                <w:rFonts w:ascii="Calibri" w:hAnsi="Calibri"/>
                <w:sz w:val="20"/>
              </w:rPr>
            </w:pPr>
            <w:r w:rsidRPr="009E1EF1">
              <w:rPr>
                <w:rFonts w:ascii="Calibri" w:hAnsi="Calibri"/>
                <w:sz w:val="20"/>
              </w:rPr>
              <w:t>£m</w:t>
            </w:r>
          </w:p>
        </w:tc>
        <w:tc>
          <w:tcPr>
            <w:tcW w:w="1229" w:type="dxa"/>
            <w:tcBorders>
              <w:bottom w:val="single" w:sz="4" w:space="0" w:color="auto"/>
            </w:tcBorders>
            <w:shd w:val="clear" w:color="auto" w:fill="auto"/>
          </w:tcPr>
          <w:p w14:paraId="75ACCEBF" w14:textId="77777777" w:rsidR="00C22C6B" w:rsidRPr="009E1EF1" w:rsidRDefault="00C22C6B" w:rsidP="00C22C6B">
            <w:pPr>
              <w:jc w:val="right"/>
              <w:rPr>
                <w:rFonts w:ascii="Calibri" w:hAnsi="Calibri"/>
                <w:sz w:val="20"/>
              </w:rPr>
            </w:pPr>
            <w:r w:rsidRPr="009E1EF1">
              <w:rPr>
                <w:rFonts w:ascii="Calibri" w:hAnsi="Calibri"/>
                <w:sz w:val="20"/>
              </w:rPr>
              <w:t>£m</w:t>
            </w:r>
          </w:p>
        </w:tc>
      </w:tr>
      <w:tr w:rsidR="00C22C6B" w:rsidRPr="001C5950" w14:paraId="2763D963" w14:textId="77777777" w:rsidTr="00C22C6B">
        <w:trPr>
          <w:trHeight w:val="102"/>
        </w:trPr>
        <w:tc>
          <w:tcPr>
            <w:tcW w:w="2977" w:type="dxa"/>
            <w:tcBorders>
              <w:top w:val="single" w:sz="4" w:space="0" w:color="auto"/>
            </w:tcBorders>
          </w:tcPr>
          <w:p w14:paraId="50442353" w14:textId="77777777" w:rsidR="00C22C6B" w:rsidRPr="009E1EF1" w:rsidRDefault="00C22C6B" w:rsidP="00C22C6B">
            <w:pPr>
              <w:ind w:left="-108"/>
              <w:rPr>
                <w:rFonts w:ascii="Calibri" w:hAnsi="Calibri"/>
                <w:b/>
                <w:sz w:val="20"/>
              </w:rPr>
            </w:pPr>
            <w:r w:rsidRPr="009E1EF1">
              <w:rPr>
                <w:rFonts w:ascii="Calibri" w:hAnsi="Calibri"/>
                <w:sz w:val="20"/>
              </w:rPr>
              <w:t>UK</w:t>
            </w:r>
          </w:p>
        </w:tc>
        <w:tc>
          <w:tcPr>
            <w:tcW w:w="1228" w:type="dxa"/>
            <w:tcBorders>
              <w:top w:val="single" w:sz="4" w:space="0" w:color="auto"/>
            </w:tcBorders>
            <w:shd w:val="clear" w:color="auto" w:fill="auto"/>
            <w:vAlign w:val="bottom"/>
          </w:tcPr>
          <w:p w14:paraId="610C0E67" w14:textId="77777777" w:rsidR="00C22C6B" w:rsidRPr="009E1EF1" w:rsidRDefault="00C22C6B" w:rsidP="00C22C6B">
            <w:pPr>
              <w:jc w:val="right"/>
              <w:rPr>
                <w:rFonts w:ascii="Calibri" w:hAnsi="Calibri"/>
                <w:bCs/>
                <w:sz w:val="20"/>
              </w:rPr>
            </w:pPr>
            <w:r>
              <w:rPr>
                <w:rFonts w:ascii="Calibri" w:hAnsi="Calibri"/>
                <w:bCs/>
                <w:sz w:val="20"/>
              </w:rPr>
              <w:t>844.7</w:t>
            </w:r>
          </w:p>
        </w:tc>
        <w:tc>
          <w:tcPr>
            <w:tcW w:w="1229" w:type="dxa"/>
            <w:tcBorders>
              <w:top w:val="single" w:sz="4" w:space="0" w:color="auto"/>
            </w:tcBorders>
            <w:shd w:val="clear" w:color="auto" w:fill="auto"/>
          </w:tcPr>
          <w:p w14:paraId="26917643" w14:textId="77777777" w:rsidR="00C22C6B" w:rsidRPr="009E1EF1" w:rsidRDefault="00C22C6B" w:rsidP="00C22C6B">
            <w:pPr>
              <w:jc w:val="right"/>
              <w:rPr>
                <w:rFonts w:ascii="Calibri" w:hAnsi="Calibri"/>
                <w:bCs/>
                <w:sz w:val="20"/>
              </w:rPr>
            </w:pPr>
            <w:r w:rsidRPr="00E17195">
              <w:rPr>
                <w:rFonts w:ascii="Calibri" w:hAnsi="Calibri"/>
                <w:bCs/>
                <w:sz w:val="20"/>
              </w:rPr>
              <w:t>-</w:t>
            </w:r>
          </w:p>
        </w:tc>
        <w:tc>
          <w:tcPr>
            <w:tcW w:w="1228" w:type="dxa"/>
            <w:tcBorders>
              <w:top w:val="single" w:sz="4" w:space="0" w:color="auto"/>
            </w:tcBorders>
            <w:shd w:val="clear" w:color="auto" w:fill="auto"/>
          </w:tcPr>
          <w:p w14:paraId="3572B0F2" w14:textId="77777777" w:rsidR="00C22C6B" w:rsidRPr="009E1EF1" w:rsidRDefault="00C22C6B" w:rsidP="00C22C6B">
            <w:pPr>
              <w:jc w:val="right"/>
              <w:rPr>
                <w:rFonts w:ascii="Calibri" w:hAnsi="Calibri"/>
                <w:bCs/>
                <w:sz w:val="20"/>
              </w:rPr>
            </w:pPr>
            <w:r w:rsidRPr="00E17195">
              <w:rPr>
                <w:rFonts w:ascii="Calibri" w:hAnsi="Calibri"/>
                <w:bCs/>
                <w:sz w:val="20"/>
              </w:rPr>
              <w:t>-</w:t>
            </w:r>
          </w:p>
        </w:tc>
        <w:tc>
          <w:tcPr>
            <w:tcW w:w="1229" w:type="dxa"/>
            <w:tcBorders>
              <w:top w:val="single" w:sz="4" w:space="0" w:color="auto"/>
            </w:tcBorders>
            <w:vAlign w:val="bottom"/>
          </w:tcPr>
          <w:p w14:paraId="0BFB0E22" w14:textId="77777777" w:rsidR="00C22C6B" w:rsidRPr="009E1EF1" w:rsidRDefault="00C22C6B" w:rsidP="00C22C6B">
            <w:pPr>
              <w:jc w:val="right"/>
              <w:rPr>
                <w:rFonts w:ascii="Calibri" w:hAnsi="Calibri"/>
                <w:bCs/>
                <w:sz w:val="20"/>
              </w:rPr>
            </w:pPr>
            <w:r w:rsidRPr="009E1EF1">
              <w:rPr>
                <w:rFonts w:ascii="Calibri" w:hAnsi="Calibri"/>
                <w:bCs/>
                <w:sz w:val="20"/>
              </w:rPr>
              <w:t>-</w:t>
            </w:r>
          </w:p>
        </w:tc>
        <w:tc>
          <w:tcPr>
            <w:tcW w:w="1228" w:type="dxa"/>
            <w:tcBorders>
              <w:top w:val="single" w:sz="4" w:space="0" w:color="auto"/>
            </w:tcBorders>
            <w:shd w:val="clear" w:color="auto" w:fill="auto"/>
            <w:vAlign w:val="bottom"/>
          </w:tcPr>
          <w:p w14:paraId="3959D624" w14:textId="77777777" w:rsidR="00C22C6B" w:rsidRPr="009E1EF1" w:rsidRDefault="00C22C6B" w:rsidP="00C22C6B">
            <w:pPr>
              <w:jc w:val="right"/>
              <w:rPr>
                <w:rFonts w:ascii="Calibri" w:hAnsi="Calibri"/>
                <w:bCs/>
                <w:sz w:val="20"/>
              </w:rPr>
            </w:pPr>
            <w:r w:rsidRPr="009E1EF1">
              <w:rPr>
                <w:rFonts w:ascii="Calibri" w:hAnsi="Calibri"/>
                <w:bCs/>
                <w:sz w:val="20"/>
              </w:rPr>
              <w:t>-</w:t>
            </w:r>
          </w:p>
        </w:tc>
        <w:tc>
          <w:tcPr>
            <w:tcW w:w="1229" w:type="dxa"/>
            <w:tcBorders>
              <w:top w:val="single" w:sz="4" w:space="0" w:color="auto"/>
            </w:tcBorders>
            <w:shd w:val="clear" w:color="auto" w:fill="auto"/>
            <w:vAlign w:val="bottom"/>
          </w:tcPr>
          <w:p w14:paraId="4678E7DD" w14:textId="77777777" w:rsidR="00C22C6B" w:rsidRPr="009E1EF1" w:rsidRDefault="00C22C6B" w:rsidP="00C22C6B">
            <w:pPr>
              <w:jc w:val="right"/>
              <w:rPr>
                <w:rFonts w:ascii="Calibri" w:hAnsi="Calibri"/>
                <w:bCs/>
                <w:sz w:val="20"/>
              </w:rPr>
            </w:pPr>
            <w:r w:rsidRPr="009E1EF1">
              <w:rPr>
                <w:rFonts w:ascii="Calibri" w:hAnsi="Calibri"/>
                <w:bCs/>
                <w:sz w:val="20"/>
              </w:rPr>
              <w:t>844.7</w:t>
            </w:r>
          </w:p>
        </w:tc>
      </w:tr>
      <w:tr w:rsidR="00C22C6B" w:rsidRPr="001C5950" w14:paraId="7275C9B3" w14:textId="77777777" w:rsidTr="00C22C6B">
        <w:tc>
          <w:tcPr>
            <w:tcW w:w="2977" w:type="dxa"/>
          </w:tcPr>
          <w:p w14:paraId="3C97651C" w14:textId="77777777" w:rsidR="00C22C6B" w:rsidRPr="009E1EF1" w:rsidRDefault="00C22C6B" w:rsidP="00C22C6B">
            <w:pPr>
              <w:ind w:left="-108"/>
              <w:rPr>
                <w:rFonts w:ascii="Calibri" w:hAnsi="Calibri"/>
                <w:sz w:val="20"/>
              </w:rPr>
            </w:pPr>
            <w:r w:rsidRPr="009E1EF1">
              <w:rPr>
                <w:rFonts w:ascii="Calibri" w:hAnsi="Calibri"/>
                <w:sz w:val="20"/>
              </w:rPr>
              <w:t>Australia</w:t>
            </w:r>
          </w:p>
        </w:tc>
        <w:tc>
          <w:tcPr>
            <w:tcW w:w="1228" w:type="dxa"/>
            <w:shd w:val="clear" w:color="auto" w:fill="auto"/>
            <w:vAlign w:val="bottom"/>
          </w:tcPr>
          <w:p w14:paraId="170EBB37" w14:textId="77777777" w:rsidR="00C22C6B" w:rsidRPr="009E1EF1" w:rsidRDefault="00C22C6B" w:rsidP="00C22C6B">
            <w:pPr>
              <w:jc w:val="right"/>
              <w:rPr>
                <w:rFonts w:ascii="Calibri" w:hAnsi="Calibri"/>
                <w:bCs/>
                <w:sz w:val="20"/>
              </w:rPr>
            </w:pPr>
            <w:r>
              <w:rPr>
                <w:rFonts w:ascii="Calibri" w:hAnsi="Calibri"/>
                <w:bCs/>
                <w:sz w:val="20"/>
              </w:rPr>
              <w:t>-</w:t>
            </w:r>
          </w:p>
        </w:tc>
        <w:tc>
          <w:tcPr>
            <w:tcW w:w="1229" w:type="dxa"/>
            <w:shd w:val="clear" w:color="auto" w:fill="auto"/>
          </w:tcPr>
          <w:p w14:paraId="2B30F0DE" w14:textId="77777777" w:rsidR="00C22C6B" w:rsidRPr="009E1EF1" w:rsidRDefault="00C22C6B" w:rsidP="00C22C6B">
            <w:pPr>
              <w:jc w:val="right"/>
              <w:rPr>
                <w:rFonts w:ascii="Calibri" w:hAnsi="Calibri"/>
                <w:bCs/>
                <w:sz w:val="20"/>
              </w:rPr>
            </w:pPr>
            <w:r w:rsidRPr="00E17195">
              <w:rPr>
                <w:rFonts w:ascii="Calibri" w:hAnsi="Calibri"/>
                <w:bCs/>
                <w:sz w:val="20"/>
              </w:rPr>
              <w:t>-</w:t>
            </w:r>
          </w:p>
        </w:tc>
        <w:tc>
          <w:tcPr>
            <w:tcW w:w="1228" w:type="dxa"/>
            <w:shd w:val="clear" w:color="auto" w:fill="auto"/>
          </w:tcPr>
          <w:p w14:paraId="0F953DDB" w14:textId="77777777" w:rsidR="00C22C6B" w:rsidRPr="009E1EF1" w:rsidRDefault="00C22C6B" w:rsidP="00C22C6B">
            <w:pPr>
              <w:jc w:val="right"/>
              <w:rPr>
                <w:rFonts w:ascii="Calibri" w:hAnsi="Calibri"/>
                <w:bCs/>
                <w:sz w:val="20"/>
              </w:rPr>
            </w:pPr>
            <w:r w:rsidRPr="00E17195">
              <w:rPr>
                <w:rFonts w:ascii="Calibri" w:hAnsi="Calibri"/>
                <w:bCs/>
                <w:sz w:val="20"/>
              </w:rPr>
              <w:t>-</w:t>
            </w:r>
          </w:p>
        </w:tc>
        <w:tc>
          <w:tcPr>
            <w:tcW w:w="1229" w:type="dxa"/>
            <w:vAlign w:val="bottom"/>
          </w:tcPr>
          <w:p w14:paraId="6B72BFCA" w14:textId="77777777" w:rsidR="00C22C6B" w:rsidRPr="009E1EF1" w:rsidRDefault="00C22C6B" w:rsidP="00C22C6B">
            <w:pPr>
              <w:jc w:val="right"/>
              <w:rPr>
                <w:rFonts w:ascii="Calibri" w:hAnsi="Calibri"/>
                <w:bCs/>
                <w:sz w:val="20"/>
              </w:rPr>
            </w:pPr>
            <w:r w:rsidRPr="009E1EF1">
              <w:rPr>
                <w:rFonts w:ascii="Calibri" w:hAnsi="Calibri"/>
                <w:bCs/>
                <w:sz w:val="20"/>
              </w:rPr>
              <w:t>445.8</w:t>
            </w:r>
          </w:p>
        </w:tc>
        <w:tc>
          <w:tcPr>
            <w:tcW w:w="1228" w:type="dxa"/>
            <w:shd w:val="clear" w:color="auto" w:fill="auto"/>
            <w:vAlign w:val="bottom"/>
          </w:tcPr>
          <w:p w14:paraId="2C34A24B" w14:textId="77777777" w:rsidR="00C22C6B" w:rsidRPr="009E1EF1" w:rsidRDefault="00C22C6B" w:rsidP="00C22C6B">
            <w:pPr>
              <w:jc w:val="right"/>
              <w:rPr>
                <w:rFonts w:ascii="Calibri" w:hAnsi="Calibri"/>
                <w:bCs/>
                <w:sz w:val="20"/>
              </w:rPr>
            </w:pPr>
            <w:r w:rsidRPr="009E1EF1">
              <w:rPr>
                <w:rFonts w:ascii="Calibri" w:hAnsi="Calibri"/>
                <w:bCs/>
                <w:sz w:val="20"/>
              </w:rPr>
              <w:t>-</w:t>
            </w:r>
          </w:p>
        </w:tc>
        <w:tc>
          <w:tcPr>
            <w:tcW w:w="1229" w:type="dxa"/>
            <w:shd w:val="clear" w:color="auto" w:fill="auto"/>
            <w:vAlign w:val="bottom"/>
          </w:tcPr>
          <w:p w14:paraId="7A42DF19" w14:textId="77777777" w:rsidR="00C22C6B" w:rsidRPr="009E1EF1" w:rsidRDefault="00C22C6B" w:rsidP="00C22C6B">
            <w:pPr>
              <w:jc w:val="right"/>
              <w:rPr>
                <w:rFonts w:ascii="Calibri" w:hAnsi="Calibri"/>
                <w:bCs/>
                <w:sz w:val="20"/>
              </w:rPr>
            </w:pPr>
            <w:r w:rsidRPr="009E1EF1">
              <w:rPr>
                <w:rFonts w:ascii="Calibri" w:hAnsi="Calibri"/>
                <w:bCs/>
                <w:sz w:val="20"/>
              </w:rPr>
              <w:t>445.8</w:t>
            </w:r>
          </w:p>
        </w:tc>
      </w:tr>
      <w:tr w:rsidR="00C22C6B" w:rsidRPr="001C5950" w14:paraId="258C6431" w14:textId="77777777" w:rsidTr="00C22C6B">
        <w:tc>
          <w:tcPr>
            <w:tcW w:w="2977" w:type="dxa"/>
          </w:tcPr>
          <w:p w14:paraId="2BC7CF8A" w14:textId="77777777" w:rsidR="00C22C6B" w:rsidRPr="009E1EF1" w:rsidRDefault="00C22C6B" w:rsidP="00C22C6B">
            <w:pPr>
              <w:ind w:left="-108"/>
              <w:rPr>
                <w:rFonts w:ascii="Calibri" w:hAnsi="Calibri"/>
                <w:sz w:val="20"/>
              </w:rPr>
            </w:pPr>
            <w:r w:rsidRPr="009E1EF1">
              <w:rPr>
                <w:rFonts w:ascii="Calibri" w:hAnsi="Calibri"/>
                <w:sz w:val="20"/>
              </w:rPr>
              <w:t>US</w:t>
            </w:r>
          </w:p>
        </w:tc>
        <w:tc>
          <w:tcPr>
            <w:tcW w:w="1228" w:type="dxa"/>
            <w:shd w:val="clear" w:color="auto" w:fill="auto"/>
            <w:vAlign w:val="bottom"/>
          </w:tcPr>
          <w:p w14:paraId="2B71B02F" w14:textId="77777777" w:rsidR="00C22C6B" w:rsidRPr="009E1EF1" w:rsidRDefault="00C22C6B" w:rsidP="00C22C6B">
            <w:pPr>
              <w:jc w:val="right"/>
              <w:rPr>
                <w:rFonts w:ascii="Calibri" w:hAnsi="Calibri"/>
                <w:bCs/>
                <w:sz w:val="20"/>
              </w:rPr>
            </w:pPr>
            <w:r>
              <w:rPr>
                <w:rFonts w:ascii="Calibri" w:hAnsi="Calibri"/>
                <w:bCs/>
                <w:sz w:val="20"/>
              </w:rPr>
              <w:t>-</w:t>
            </w:r>
          </w:p>
        </w:tc>
        <w:tc>
          <w:tcPr>
            <w:tcW w:w="1229" w:type="dxa"/>
            <w:shd w:val="clear" w:color="auto" w:fill="auto"/>
          </w:tcPr>
          <w:p w14:paraId="4380C6C0" w14:textId="77777777" w:rsidR="00C22C6B" w:rsidRPr="009E1EF1" w:rsidRDefault="00C22C6B" w:rsidP="00C22C6B">
            <w:pPr>
              <w:jc w:val="right"/>
              <w:rPr>
                <w:rFonts w:ascii="Calibri" w:hAnsi="Calibri"/>
                <w:bCs/>
                <w:sz w:val="20"/>
              </w:rPr>
            </w:pPr>
            <w:r w:rsidRPr="00E17195">
              <w:rPr>
                <w:rFonts w:ascii="Calibri" w:hAnsi="Calibri"/>
                <w:bCs/>
                <w:sz w:val="20"/>
              </w:rPr>
              <w:t>-</w:t>
            </w:r>
          </w:p>
        </w:tc>
        <w:tc>
          <w:tcPr>
            <w:tcW w:w="1228" w:type="dxa"/>
            <w:shd w:val="clear" w:color="auto" w:fill="auto"/>
          </w:tcPr>
          <w:p w14:paraId="3E559F1F" w14:textId="77777777" w:rsidR="00C22C6B" w:rsidRPr="009E1EF1" w:rsidRDefault="00C22C6B" w:rsidP="00C22C6B">
            <w:pPr>
              <w:jc w:val="right"/>
              <w:rPr>
                <w:rFonts w:ascii="Calibri" w:hAnsi="Calibri"/>
                <w:bCs/>
                <w:sz w:val="20"/>
              </w:rPr>
            </w:pPr>
            <w:r w:rsidRPr="00E17195">
              <w:rPr>
                <w:rFonts w:ascii="Calibri" w:hAnsi="Calibri"/>
                <w:bCs/>
                <w:sz w:val="20"/>
              </w:rPr>
              <w:t>-</w:t>
            </w:r>
          </w:p>
        </w:tc>
        <w:tc>
          <w:tcPr>
            <w:tcW w:w="1229" w:type="dxa"/>
            <w:vAlign w:val="bottom"/>
          </w:tcPr>
          <w:p w14:paraId="75C64D43" w14:textId="77777777" w:rsidR="00C22C6B" w:rsidRPr="009E1EF1" w:rsidRDefault="00C22C6B" w:rsidP="00C22C6B">
            <w:pPr>
              <w:jc w:val="right"/>
              <w:rPr>
                <w:rFonts w:ascii="Calibri" w:hAnsi="Calibri"/>
                <w:bCs/>
                <w:sz w:val="20"/>
              </w:rPr>
            </w:pPr>
            <w:r w:rsidRPr="009E1EF1">
              <w:rPr>
                <w:rFonts w:ascii="Calibri" w:hAnsi="Calibri"/>
                <w:bCs/>
                <w:sz w:val="20"/>
              </w:rPr>
              <w:t>-</w:t>
            </w:r>
          </w:p>
        </w:tc>
        <w:tc>
          <w:tcPr>
            <w:tcW w:w="1228" w:type="dxa"/>
            <w:shd w:val="clear" w:color="auto" w:fill="auto"/>
            <w:vAlign w:val="bottom"/>
          </w:tcPr>
          <w:p w14:paraId="538EFDD9" w14:textId="77777777" w:rsidR="00C22C6B" w:rsidRPr="009E1EF1" w:rsidRDefault="00C22C6B" w:rsidP="00C22C6B">
            <w:pPr>
              <w:jc w:val="right"/>
              <w:rPr>
                <w:rFonts w:ascii="Calibri" w:hAnsi="Calibri"/>
                <w:bCs/>
                <w:sz w:val="20"/>
              </w:rPr>
            </w:pPr>
            <w:r w:rsidRPr="009E1EF1">
              <w:rPr>
                <w:rFonts w:ascii="Calibri" w:hAnsi="Calibri"/>
                <w:bCs/>
                <w:sz w:val="20"/>
              </w:rPr>
              <w:t>376.3</w:t>
            </w:r>
          </w:p>
        </w:tc>
        <w:tc>
          <w:tcPr>
            <w:tcW w:w="1229" w:type="dxa"/>
            <w:shd w:val="clear" w:color="auto" w:fill="auto"/>
            <w:vAlign w:val="bottom"/>
          </w:tcPr>
          <w:p w14:paraId="2FAD4713" w14:textId="77777777" w:rsidR="00C22C6B" w:rsidRPr="009E1EF1" w:rsidRDefault="00C22C6B" w:rsidP="00C22C6B">
            <w:pPr>
              <w:jc w:val="right"/>
              <w:rPr>
                <w:rFonts w:ascii="Calibri" w:hAnsi="Calibri"/>
                <w:bCs/>
                <w:sz w:val="20"/>
              </w:rPr>
            </w:pPr>
            <w:r w:rsidRPr="009E1EF1">
              <w:rPr>
                <w:rFonts w:ascii="Calibri" w:hAnsi="Calibri"/>
                <w:bCs/>
                <w:sz w:val="20"/>
              </w:rPr>
              <w:t>376.3</w:t>
            </w:r>
          </w:p>
        </w:tc>
      </w:tr>
      <w:tr w:rsidR="00C22C6B" w:rsidRPr="001C5950" w14:paraId="6166B043" w14:textId="77777777" w:rsidTr="00C22C6B">
        <w:tc>
          <w:tcPr>
            <w:tcW w:w="2977" w:type="dxa"/>
          </w:tcPr>
          <w:p w14:paraId="15EC7FCC" w14:textId="77777777" w:rsidR="00C22C6B" w:rsidRPr="009E1EF1" w:rsidRDefault="00C22C6B" w:rsidP="00C22C6B">
            <w:pPr>
              <w:ind w:left="-108"/>
              <w:rPr>
                <w:rFonts w:ascii="Calibri" w:hAnsi="Calibri"/>
                <w:sz w:val="20"/>
              </w:rPr>
            </w:pPr>
            <w:r w:rsidRPr="009E1EF1">
              <w:rPr>
                <w:rFonts w:ascii="Calibri" w:hAnsi="Calibri"/>
                <w:sz w:val="20"/>
              </w:rPr>
              <w:t>Ireland</w:t>
            </w:r>
          </w:p>
        </w:tc>
        <w:tc>
          <w:tcPr>
            <w:tcW w:w="1228" w:type="dxa"/>
            <w:shd w:val="clear" w:color="auto" w:fill="auto"/>
            <w:vAlign w:val="bottom"/>
          </w:tcPr>
          <w:p w14:paraId="2CEF8057" w14:textId="77777777" w:rsidR="00C22C6B" w:rsidRDefault="00C22C6B" w:rsidP="00C22C6B">
            <w:pPr>
              <w:jc w:val="right"/>
              <w:rPr>
                <w:rFonts w:ascii="Calibri" w:hAnsi="Calibri"/>
                <w:bCs/>
                <w:sz w:val="20"/>
              </w:rPr>
            </w:pPr>
            <w:r>
              <w:rPr>
                <w:rFonts w:ascii="Calibri" w:hAnsi="Calibri"/>
                <w:bCs/>
                <w:sz w:val="20"/>
              </w:rPr>
              <w:t>236.6</w:t>
            </w:r>
          </w:p>
        </w:tc>
        <w:tc>
          <w:tcPr>
            <w:tcW w:w="1229" w:type="dxa"/>
            <w:shd w:val="clear" w:color="auto" w:fill="auto"/>
          </w:tcPr>
          <w:p w14:paraId="7B1B4B2A" w14:textId="77777777" w:rsidR="00C22C6B" w:rsidRPr="00E17195" w:rsidRDefault="00C22C6B" w:rsidP="00C22C6B">
            <w:pPr>
              <w:jc w:val="right"/>
              <w:rPr>
                <w:rFonts w:ascii="Calibri" w:hAnsi="Calibri"/>
                <w:bCs/>
                <w:sz w:val="20"/>
              </w:rPr>
            </w:pPr>
            <w:r w:rsidRPr="00E17195">
              <w:rPr>
                <w:rFonts w:ascii="Calibri" w:hAnsi="Calibri"/>
                <w:bCs/>
                <w:sz w:val="20"/>
              </w:rPr>
              <w:t>-</w:t>
            </w:r>
          </w:p>
        </w:tc>
        <w:tc>
          <w:tcPr>
            <w:tcW w:w="1228" w:type="dxa"/>
            <w:shd w:val="clear" w:color="auto" w:fill="auto"/>
          </w:tcPr>
          <w:p w14:paraId="611F87FC" w14:textId="77777777" w:rsidR="00C22C6B" w:rsidRPr="00E17195" w:rsidRDefault="00C22C6B" w:rsidP="00C22C6B">
            <w:pPr>
              <w:jc w:val="right"/>
              <w:rPr>
                <w:rFonts w:ascii="Calibri" w:hAnsi="Calibri"/>
                <w:bCs/>
                <w:sz w:val="20"/>
              </w:rPr>
            </w:pPr>
            <w:r w:rsidRPr="00E17195">
              <w:rPr>
                <w:rFonts w:ascii="Calibri" w:hAnsi="Calibri"/>
                <w:bCs/>
                <w:sz w:val="20"/>
              </w:rPr>
              <w:t>-</w:t>
            </w:r>
          </w:p>
        </w:tc>
        <w:tc>
          <w:tcPr>
            <w:tcW w:w="1229" w:type="dxa"/>
            <w:vAlign w:val="bottom"/>
          </w:tcPr>
          <w:p w14:paraId="11B0C6F6" w14:textId="77777777" w:rsidR="00C22C6B" w:rsidRPr="009E1EF1" w:rsidRDefault="00C22C6B" w:rsidP="00C22C6B">
            <w:pPr>
              <w:jc w:val="right"/>
              <w:rPr>
                <w:rFonts w:ascii="Calibri" w:hAnsi="Calibri"/>
                <w:bCs/>
                <w:sz w:val="20"/>
              </w:rPr>
            </w:pPr>
            <w:r w:rsidRPr="009E1EF1">
              <w:rPr>
                <w:rFonts w:ascii="Calibri" w:hAnsi="Calibri"/>
                <w:bCs/>
                <w:sz w:val="20"/>
              </w:rPr>
              <w:t>-</w:t>
            </w:r>
          </w:p>
        </w:tc>
        <w:tc>
          <w:tcPr>
            <w:tcW w:w="1228" w:type="dxa"/>
            <w:shd w:val="clear" w:color="auto" w:fill="auto"/>
            <w:vAlign w:val="bottom"/>
          </w:tcPr>
          <w:p w14:paraId="45CD7ADF" w14:textId="77777777" w:rsidR="00C22C6B" w:rsidRPr="009E1EF1" w:rsidRDefault="00C22C6B" w:rsidP="00C22C6B">
            <w:pPr>
              <w:jc w:val="right"/>
              <w:rPr>
                <w:rFonts w:ascii="Calibri" w:hAnsi="Calibri"/>
                <w:bCs/>
                <w:sz w:val="20"/>
              </w:rPr>
            </w:pPr>
            <w:r w:rsidRPr="009E1EF1">
              <w:rPr>
                <w:rFonts w:ascii="Calibri" w:hAnsi="Calibri"/>
                <w:bCs/>
                <w:sz w:val="20"/>
              </w:rPr>
              <w:t>-</w:t>
            </w:r>
          </w:p>
        </w:tc>
        <w:tc>
          <w:tcPr>
            <w:tcW w:w="1229" w:type="dxa"/>
            <w:shd w:val="clear" w:color="auto" w:fill="auto"/>
            <w:vAlign w:val="bottom"/>
          </w:tcPr>
          <w:p w14:paraId="76EF9CFE" w14:textId="77777777" w:rsidR="00C22C6B" w:rsidRPr="009E1EF1" w:rsidRDefault="00C22C6B" w:rsidP="00C22C6B">
            <w:pPr>
              <w:jc w:val="right"/>
              <w:rPr>
                <w:rFonts w:ascii="Calibri" w:hAnsi="Calibri"/>
                <w:bCs/>
                <w:sz w:val="20"/>
              </w:rPr>
            </w:pPr>
            <w:r w:rsidRPr="009E1EF1">
              <w:rPr>
                <w:rFonts w:ascii="Calibri" w:hAnsi="Calibri"/>
                <w:bCs/>
                <w:sz w:val="20"/>
              </w:rPr>
              <w:t>236.6</w:t>
            </w:r>
          </w:p>
        </w:tc>
      </w:tr>
      <w:tr w:rsidR="00C22C6B" w:rsidRPr="001C5950" w14:paraId="20285D71" w14:textId="77777777" w:rsidTr="00C22C6B">
        <w:tc>
          <w:tcPr>
            <w:tcW w:w="2977" w:type="dxa"/>
            <w:tcBorders>
              <w:bottom w:val="single" w:sz="4" w:space="0" w:color="auto"/>
            </w:tcBorders>
          </w:tcPr>
          <w:p w14:paraId="3B84DB13" w14:textId="77777777" w:rsidR="00C22C6B" w:rsidRPr="009E1EF1" w:rsidRDefault="00C22C6B" w:rsidP="00C22C6B">
            <w:pPr>
              <w:ind w:left="-108"/>
              <w:rPr>
                <w:rFonts w:ascii="Calibri" w:hAnsi="Calibri"/>
                <w:sz w:val="20"/>
              </w:rPr>
            </w:pPr>
            <w:r w:rsidRPr="009E1EF1">
              <w:rPr>
                <w:rFonts w:ascii="Calibri" w:hAnsi="Calibri"/>
                <w:sz w:val="20"/>
              </w:rPr>
              <w:t>Rest of World</w:t>
            </w:r>
          </w:p>
        </w:tc>
        <w:tc>
          <w:tcPr>
            <w:tcW w:w="1228" w:type="dxa"/>
            <w:tcBorders>
              <w:bottom w:val="single" w:sz="4" w:space="0" w:color="auto"/>
            </w:tcBorders>
            <w:shd w:val="clear" w:color="auto" w:fill="auto"/>
            <w:vAlign w:val="bottom"/>
          </w:tcPr>
          <w:p w14:paraId="72D52E7B" w14:textId="77777777" w:rsidR="00C22C6B" w:rsidRPr="009E1EF1" w:rsidRDefault="00C22C6B" w:rsidP="00C22C6B">
            <w:pPr>
              <w:jc w:val="right"/>
              <w:rPr>
                <w:rFonts w:ascii="Calibri" w:hAnsi="Calibri"/>
                <w:bCs/>
                <w:sz w:val="20"/>
              </w:rPr>
            </w:pPr>
            <w:r>
              <w:rPr>
                <w:rFonts w:ascii="Calibri" w:hAnsi="Calibri"/>
                <w:bCs/>
                <w:sz w:val="20"/>
              </w:rPr>
              <w:t>236.6</w:t>
            </w:r>
          </w:p>
        </w:tc>
        <w:tc>
          <w:tcPr>
            <w:tcW w:w="1229" w:type="dxa"/>
            <w:tcBorders>
              <w:bottom w:val="single" w:sz="4" w:space="0" w:color="auto"/>
            </w:tcBorders>
            <w:shd w:val="clear" w:color="auto" w:fill="auto"/>
          </w:tcPr>
          <w:p w14:paraId="776528EE" w14:textId="77777777" w:rsidR="00C22C6B" w:rsidRPr="009E1EF1" w:rsidRDefault="00C22C6B" w:rsidP="00C22C6B">
            <w:pPr>
              <w:jc w:val="right"/>
              <w:rPr>
                <w:rFonts w:ascii="Calibri" w:hAnsi="Calibri"/>
                <w:bCs/>
                <w:sz w:val="20"/>
              </w:rPr>
            </w:pPr>
            <w:r w:rsidRPr="00E17195">
              <w:rPr>
                <w:rFonts w:ascii="Calibri" w:hAnsi="Calibri"/>
                <w:bCs/>
                <w:sz w:val="20"/>
              </w:rPr>
              <w:t>-</w:t>
            </w:r>
          </w:p>
        </w:tc>
        <w:tc>
          <w:tcPr>
            <w:tcW w:w="1228" w:type="dxa"/>
            <w:tcBorders>
              <w:bottom w:val="single" w:sz="4" w:space="0" w:color="auto"/>
            </w:tcBorders>
            <w:shd w:val="clear" w:color="auto" w:fill="auto"/>
          </w:tcPr>
          <w:p w14:paraId="7EE02339" w14:textId="77777777" w:rsidR="00C22C6B" w:rsidRPr="009E1EF1" w:rsidRDefault="00C22C6B" w:rsidP="00C22C6B">
            <w:pPr>
              <w:jc w:val="right"/>
              <w:rPr>
                <w:rFonts w:ascii="Calibri" w:hAnsi="Calibri"/>
                <w:bCs/>
                <w:sz w:val="20"/>
              </w:rPr>
            </w:pPr>
            <w:r w:rsidRPr="00E17195">
              <w:rPr>
                <w:rFonts w:ascii="Calibri" w:hAnsi="Calibri"/>
                <w:bCs/>
                <w:sz w:val="20"/>
              </w:rPr>
              <w:t>-</w:t>
            </w:r>
          </w:p>
        </w:tc>
        <w:tc>
          <w:tcPr>
            <w:tcW w:w="1229" w:type="dxa"/>
            <w:tcBorders>
              <w:bottom w:val="single" w:sz="4" w:space="0" w:color="auto"/>
            </w:tcBorders>
            <w:vAlign w:val="bottom"/>
          </w:tcPr>
          <w:p w14:paraId="77B45025" w14:textId="77777777" w:rsidR="00C22C6B" w:rsidRPr="009E1EF1" w:rsidRDefault="00C22C6B" w:rsidP="00C22C6B">
            <w:pPr>
              <w:jc w:val="right"/>
              <w:rPr>
                <w:rFonts w:ascii="Calibri" w:hAnsi="Calibri"/>
                <w:bCs/>
                <w:sz w:val="20"/>
              </w:rPr>
            </w:pPr>
            <w:r w:rsidRPr="009E1EF1">
              <w:rPr>
                <w:rFonts w:ascii="Calibri" w:hAnsi="Calibri"/>
                <w:bCs/>
                <w:sz w:val="20"/>
              </w:rPr>
              <w:t>-</w:t>
            </w:r>
          </w:p>
        </w:tc>
        <w:tc>
          <w:tcPr>
            <w:tcW w:w="1228" w:type="dxa"/>
            <w:tcBorders>
              <w:bottom w:val="single" w:sz="4" w:space="0" w:color="auto"/>
            </w:tcBorders>
            <w:shd w:val="clear" w:color="auto" w:fill="auto"/>
            <w:vAlign w:val="bottom"/>
          </w:tcPr>
          <w:p w14:paraId="5B7380D1" w14:textId="77777777" w:rsidR="00C22C6B" w:rsidRPr="009E1EF1" w:rsidDel="00924819" w:rsidRDefault="00C22C6B" w:rsidP="00C22C6B">
            <w:pPr>
              <w:jc w:val="right"/>
              <w:rPr>
                <w:rFonts w:ascii="Calibri" w:hAnsi="Calibri"/>
                <w:bCs/>
                <w:sz w:val="20"/>
              </w:rPr>
            </w:pPr>
            <w:r w:rsidRPr="009E1EF1">
              <w:rPr>
                <w:rFonts w:ascii="Calibri" w:hAnsi="Calibri"/>
                <w:bCs/>
                <w:sz w:val="20"/>
              </w:rPr>
              <w:t>-</w:t>
            </w:r>
          </w:p>
        </w:tc>
        <w:tc>
          <w:tcPr>
            <w:tcW w:w="1229" w:type="dxa"/>
            <w:tcBorders>
              <w:bottom w:val="single" w:sz="4" w:space="0" w:color="auto"/>
            </w:tcBorders>
            <w:shd w:val="clear" w:color="auto" w:fill="auto"/>
            <w:vAlign w:val="bottom"/>
          </w:tcPr>
          <w:p w14:paraId="7921C8FC" w14:textId="77777777" w:rsidR="00C22C6B" w:rsidRPr="009E1EF1" w:rsidRDefault="00C22C6B" w:rsidP="00C22C6B">
            <w:pPr>
              <w:jc w:val="right"/>
              <w:rPr>
                <w:rFonts w:ascii="Calibri" w:hAnsi="Calibri"/>
                <w:bCs/>
                <w:sz w:val="20"/>
              </w:rPr>
            </w:pPr>
            <w:r w:rsidRPr="009E1EF1">
              <w:rPr>
                <w:rFonts w:ascii="Calibri" w:hAnsi="Calibri"/>
                <w:bCs/>
                <w:sz w:val="20"/>
              </w:rPr>
              <w:t>236.6</w:t>
            </w:r>
          </w:p>
        </w:tc>
      </w:tr>
      <w:tr w:rsidR="00C22C6B" w:rsidRPr="001C5950" w14:paraId="4AD114CA" w14:textId="77777777" w:rsidTr="00C22C6B">
        <w:tc>
          <w:tcPr>
            <w:tcW w:w="2977" w:type="dxa"/>
            <w:tcBorders>
              <w:top w:val="single" w:sz="4" w:space="0" w:color="auto"/>
              <w:bottom w:val="single" w:sz="4" w:space="0" w:color="auto"/>
            </w:tcBorders>
          </w:tcPr>
          <w:p w14:paraId="47956F1F" w14:textId="77777777" w:rsidR="00C22C6B" w:rsidRPr="009E1EF1" w:rsidRDefault="00C22C6B" w:rsidP="00C22C6B">
            <w:pPr>
              <w:ind w:left="-108"/>
              <w:rPr>
                <w:rFonts w:ascii="Calibri" w:hAnsi="Calibri"/>
                <w:sz w:val="20"/>
              </w:rPr>
            </w:pPr>
            <w:r w:rsidRPr="009E1EF1">
              <w:rPr>
                <w:rFonts w:ascii="Calibri" w:hAnsi="Calibri"/>
                <w:sz w:val="20"/>
              </w:rPr>
              <w:t>Total Group revenue</w:t>
            </w:r>
          </w:p>
        </w:tc>
        <w:tc>
          <w:tcPr>
            <w:tcW w:w="1228" w:type="dxa"/>
            <w:tcBorders>
              <w:top w:val="single" w:sz="4" w:space="0" w:color="auto"/>
              <w:bottom w:val="single" w:sz="4" w:space="0" w:color="auto"/>
            </w:tcBorders>
            <w:shd w:val="clear" w:color="auto" w:fill="auto"/>
            <w:vAlign w:val="bottom"/>
          </w:tcPr>
          <w:p w14:paraId="4AD4E582" w14:textId="77777777" w:rsidR="00C22C6B" w:rsidRPr="009E1EF1" w:rsidRDefault="00C22C6B" w:rsidP="00C22C6B">
            <w:pPr>
              <w:jc w:val="right"/>
              <w:rPr>
                <w:rFonts w:ascii="Calibri" w:hAnsi="Calibri"/>
                <w:bCs/>
                <w:sz w:val="20"/>
              </w:rPr>
            </w:pPr>
            <w:r>
              <w:rPr>
                <w:rFonts w:ascii="Calibri" w:hAnsi="Calibri"/>
                <w:bCs/>
                <w:sz w:val="20"/>
              </w:rPr>
              <w:t>1,317.9</w:t>
            </w:r>
          </w:p>
        </w:tc>
        <w:tc>
          <w:tcPr>
            <w:tcW w:w="1229" w:type="dxa"/>
            <w:tcBorders>
              <w:top w:val="single" w:sz="4" w:space="0" w:color="auto"/>
              <w:bottom w:val="single" w:sz="4" w:space="0" w:color="auto"/>
            </w:tcBorders>
            <w:shd w:val="clear" w:color="auto" w:fill="auto"/>
          </w:tcPr>
          <w:p w14:paraId="64757F9F" w14:textId="77777777" w:rsidR="00C22C6B" w:rsidRPr="009E1EF1" w:rsidRDefault="00C22C6B" w:rsidP="00C22C6B">
            <w:pPr>
              <w:jc w:val="right"/>
              <w:rPr>
                <w:rFonts w:ascii="Calibri" w:hAnsi="Calibri"/>
                <w:bCs/>
                <w:sz w:val="20"/>
              </w:rPr>
            </w:pPr>
            <w:r w:rsidRPr="00E17195">
              <w:rPr>
                <w:rFonts w:ascii="Calibri" w:hAnsi="Calibri"/>
                <w:bCs/>
                <w:sz w:val="20"/>
              </w:rPr>
              <w:t>-</w:t>
            </w:r>
          </w:p>
        </w:tc>
        <w:tc>
          <w:tcPr>
            <w:tcW w:w="1228" w:type="dxa"/>
            <w:tcBorders>
              <w:top w:val="single" w:sz="4" w:space="0" w:color="auto"/>
              <w:bottom w:val="single" w:sz="4" w:space="0" w:color="auto"/>
            </w:tcBorders>
            <w:shd w:val="clear" w:color="auto" w:fill="auto"/>
          </w:tcPr>
          <w:p w14:paraId="0AADD6F9" w14:textId="77777777" w:rsidR="00C22C6B" w:rsidRPr="009E1EF1" w:rsidRDefault="00C22C6B" w:rsidP="00C22C6B">
            <w:pPr>
              <w:jc w:val="right"/>
              <w:rPr>
                <w:rFonts w:ascii="Calibri" w:hAnsi="Calibri"/>
                <w:bCs/>
                <w:sz w:val="20"/>
              </w:rPr>
            </w:pPr>
            <w:r w:rsidRPr="00E17195">
              <w:rPr>
                <w:rFonts w:ascii="Calibri" w:hAnsi="Calibri"/>
                <w:bCs/>
                <w:sz w:val="20"/>
              </w:rPr>
              <w:t>-</w:t>
            </w:r>
          </w:p>
        </w:tc>
        <w:tc>
          <w:tcPr>
            <w:tcW w:w="1229" w:type="dxa"/>
            <w:tcBorders>
              <w:top w:val="single" w:sz="4" w:space="0" w:color="auto"/>
              <w:bottom w:val="single" w:sz="4" w:space="0" w:color="auto"/>
            </w:tcBorders>
            <w:vAlign w:val="bottom"/>
          </w:tcPr>
          <w:p w14:paraId="4A1CCAA0" w14:textId="77777777" w:rsidR="00C22C6B" w:rsidRPr="009E1EF1" w:rsidRDefault="00C22C6B" w:rsidP="00C22C6B">
            <w:pPr>
              <w:jc w:val="right"/>
              <w:rPr>
                <w:rFonts w:ascii="Calibri" w:hAnsi="Calibri"/>
                <w:bCs/>
                <w:sz w:val="20"/>
              </w:rPr>
            </w:pPr>
            <w:r w:rsidRPr="009E1EF1">
              <w:rPr>
                <w:rFonts w:ascii="Calibri" w:hAnsi="Calibri"/>
                <w:bCs/>
                <w:sz w:val="20"/>
              </w:rPr>
              <w:t>445.8</w:t>
            </w:r>
          </w:p>
        </w:tc>
        <w:tc>
          <w:tcPr>
            <w:tcW w:w="1228" w:type="dxa"/>
            <w:tcBorders>
              <w:top w:val="single" w:sz="4" w:space="0" w:color="auto"/>
              <w:bottom w:val="single" w:sz="4" w:space="0" w:color="auto"/>
            </w:tcBorders>
            <w:shd w:val="clear" w:color="auto" w:fill="auto"/>
            <w:vAlign w:val="bottom"/>
          </w:tcPr>
          <w:p w14:paraId="4D96307E" w14:textId="77777777" w:rsidR="00C22C6B" w:rsidRPr="009E1EF1" w:rsidRDefault="00C22C6B" w:rsidP="00C22C6B">
            <w:pPr>
              <w:jc w:val="right"/>
              <w:rPr>
                <w:rFonts w:ascii="Calibri" w:hAnsi="Calibri"/>
                <w:bCs/>
                <w:sz w:val="20"/>
              </w:rPr>
            </w:pPr>
            <w:r w:rsidRPr="009E1EF1">
              <w:rPr>
                <w:rFonts w:ascii="Calibri" w:hAnsi="Calibri"/>
                <w:bCs/>
                <w:sz w:val="20"/>
              </w:rPr>
              <w:t>376.3</w:t>
            </w:r>
          </w:p>
        </w:tc>
        <w:tc>
          <w:tcPr>
            <w:tcW w:w="1229" w:type="dxa"/>
            <w:tcBorders>
              <w:top w:val="single" w:sz="4" w:space="0" w:color="auto"/>
              <w:bottom w:val="single" w:sz="4" w:space="0" w:color="auto"/>
            </w:tcBorders>
            <w:shd w:val="clear" w:color="auto" w:fill="auto"/>
            <w:vAlign w:val="bottom"/>
          </w:tcPr>
          <w:p w14:paraId="15CF3FD9" w14:textId="77777777" w:rsidR="00C22C6B" w:rsidRPr="009E1EF1" w:rsidRDefault="00C22C6B" w:rsidP="00C22C6B">
            <w:pPr>
              <w:jc w:val="right"/>
              <w:rPr>
                <w:rFonts w:ascii="Calibri" w:hAnsi="Calibri"/>
                <w:bCs/>
                <w:sz w:val="20"/>
              </w:rPr>
            </w:pPr>
            <w:r w:rsidRPr="009E1EF1">
              <w:rPr>
                <w:rFonts w:ascii="Calibri" w:hAnsi="Calibri"/>
                <w:bCs/>
                <w:sz w:val="20"/>
              </w:rPr>
              <w:t>2,140.0</w:t>
            </w:r>
          </w:p>
        </w:tc>
      </w:tr>
    </w:tbl>
    <w:p w14:paraId="5217629F" w14:textId="77777777" w:rsidR="00C22C6B" w:rsidRPr="00B845F4" w:rsidRDefault="00C22C6B" w:rsidP="00C22C6B">
      <w:pPr>
        <w:pStyle w:val="BodyText"/>
        <w:rPr>
          <w:rFonts w:ascii="Calibri" w:hAnsi="Calibri" w:cs="Times New Roman"/>
          <w:sz w:val="12"/>
          <w:szCs w:val="12"/>
        </w:rPr>
      </w:pPr>
    </w:p>
    <w:p w14:paraId="662F5469" w14:textId="77777777" w:rsidR="00C22C6B" w:rsidRPr="009E1EF1" w:rsidRDefault="00C22C6B" w:rsidP="00C22C6B">
      <w:pPr>
        <w:pStyle w:val="BodyText"/>
        <w:rPr>
          <w:rFonts w:ascii="Calibri" w:hAnsi="Calibri" w:cs="Times New Roman"/>
          <w:b/>
          <w:sz w:val="20"/>
          <w:szCs w:val="20"/>
        </w:rPr>
      </w:pPr>
      <w:r w:rsidRPr="009E1EF1">
        <w:rPr>
          <w:rFonts w:ascii="Calibri" w:hAnsi="Calibri" w:cs="Times New Roman"/>
          <w:sz w:val="20"/>
          <w:szCs w:val="20"/>
        </w:rPr>
        <w:t>Revenues are attributed to geographical location on the basis of the customer’s location.</w:t>
      </w:r>
    </w:p>
    <w:p w14:paraId="5AEAB71E" w14:textId="77777777" w:rsidR="00050301" w:rsidRPr="009E1EF1" w:rsidRDefault="00050301" w:rsidP="00050301">
      <w:pPr>
        <w:pStyle w:val="BodyText"/>
        <w:jc w:val="left"/>
        <w:rPr>
          <w:rFonts w:ascii="Calibri" w:hAnsi="Calibri" w:cs="Times New Roman"/>
          <w:sz w:val="20"/>
          <w:szCs w:val="20"/>
        </w:rPr>
      </w:pPr>
    </w:p>
    <w:p w14:paraId="5CF4865E" w14:textId="77777777" w:rsidR="00606872" w:rsidRPr="009E1EF1" w:rsidRDefault="00606872" w:rsidP="00606872">
      <w:pPr>
        <w:pStyle w:val="BodyText"/>
        <w:jc w:val="left"/>
        <w:rPr>
          <w:rFonts w:ascii="Calibri" w:hAnsi="Calibri" w:cs="Times New Roman"/>
          <w:sz w:val="20"/>
          <w:szCs w:val="20"/>
        </w:rPr>
      </w:pPr>
      <w:r w:rsidRPr="009E1EF1">
        <w:rPr>
          <w:rFonts w:ascii="Calibri" w:hAnsi="Calibri" w:cs="Times New Roman"/>
          <w:sz w:val="20"/>
          <w:szCs w:val="20"/>
        </w:rPr>
        <w:t>Non-current assets (</w:t>
      </w:r>
      <w:r>
        <w:rPr>
          <w:rFonts w:ascii="Calibri" w:hAnsi="Calibri" w:cs="Times New Roman"/>
          <w:sz w:val="20"/>
          <w:szCs w:val="20"/>
        </w:rPr>
        <w:t>property, plant and equipment, intangible assets and goodwill</w:t>
      </w:r>
      <w:r w:rsidRPr="009E1EF1">
        <w:rPr>
          <w:rFonts w:ascii="Calibri" w:hAnsi="Calibri" w:cs="Times New Roman"/>
          <w:sz w:val="20"/>
          <w:szCs w:val="20"/>
        </w:rPr>
        <w:t>) by geographical segment are as follows:</w:t>
      </w:r>
    </w:p>
    <w:p w14:paraId="2BD3AA21" w14:textId="77777777" w:rsidR="00606872" w:rsidRPr="00B845F4" w:rsidRDefault="00606872" w:rsidP="00606872">
      <w:pPr>
        <w:tabs>
          <w:tab w:val="left" w:pos="990"/>
        </w:tabs>
        <w:rPr>
          <w:rFonts w:ascii="Calibri" w:hAnsi="Calibri" w:cs="Times New Roman"/>
          <w:sz w:val="12"/>
          <w:szCs w:val="12"/>
        </w:rPr>
      </w:pPr>
      <w:r w:rsidRPr="009E1EF1">
        <w:rPr>
          <w:rFonts w:ascii="Calibri" w:hAnsi="Calibri"/>
          <w:sz w:val="20"/>
          <w:szCs w:val="20"/>
        </w:rPr>
        <w:tab/>
      </w:r>
    </w:p>
    <w:tbl>
      <w:tblPr>
        <w:tblpPr w:leftFromText="180" w:rightFromText="180" w:vertAnchor="text" w:horzAnchor="margin" w:tblpX="-34" w:tblpYSpec="bottom"/>
        <w:tblW w:w="10348" w:type="dxa"/>
        <w:tblLayout w:type="fixed"/>
        <w:tblLook w:val="01E0" w:firstRow="1" w:lastRow="1" w:firstColumn="1" w:lastColumn="1" w:noHBand="0" w:noVBand="0"/>
      </w:tblPr>
      <w:tblGrid>
        <w:gridCol w:w="5387"/>
        <w:gridCol w:w="3119"/>
        <w:gridCol w:w="1842"/>
      </w:tblGrid>
      <w:tr w:rsidR="00606872" w14:paraId="7AB9EF2D" w14:textId="77777777" w:rsidTr="00EF6536">
        <w:trPr>
          <w:trHeight w:val="149"/>
        </w:trPr>
        <w:tc>
          <w:tcPr>
            <w:tcW w:w="5387" w:type="dxa"/>
            <w:tcBorders>
              <w:top w:val="single" w:sz="4" w:space="0" w:color="auto"/>
              <w:left w:val="nil"/>
              <w:bottom w:val="nil"/>
              <w:right w:val="nil"/>
            </w:tcBorders>
          </w:tcPr>
          <w:p w14:paraId="72326FA1" w14:textId="77777777" w:rsidR="00606872" w:rsidRPr="009E1EF1" w:rsidRDefault="00606872" w:rsidP="00EF6536">
            <w:pPr>
              <w:pStyle w:val="BodyText"/>
              <w:ind w:left="-90"/>
              <w:rPr>
                <w:rFonts w:ascii="Calibri" w:hAnsi="Calibri" w:cs="Times New Roman"/>
                <w:b/>
                <w:sz w:val="20"/>
                <w:szCs w:val="20"/>
                <w:lang w:val="en-IE"/>
              </w:rPr>
            </w:pPr>
          </w:p>
        </w:tc>
        <w:tc>
          <w:tcPr>
            <w:tcW w:w="3119" w:type="dxa"/>
            <w:tcBorders>
              <w:top w:val="single" w:sz="4" w:space="0" w:color="auto"/>
              <w:left w:val="nil"/>
              <w:bottom w:val="nil"/>
              <w:right w:val="nil"/>
            </w:tcBorders>
          </w:tcPr>
          <w:p w14:paraId="13F163CF" w14:textId="77777777" w:rsidR="00606872" w:rsidRPr="0026329F" w:rsidRDefault="00606872" w:rsidP="00EF6536">
            <w:pPr>
              <w:pStyle w:val="BodyText"/>
              <w:ind w:right="-108"/>
              <w:jc w:val="right"/>
              <w:rPr>
                <w:rFonts w:ascii="Calibri" w:hAnsi="Calibri" w:cs="Times New Roman"/>
                <w:b/>
                <w:sz w:val="20"/>
                <w:szCs w:val="20"/>
                <w:lang w:val="en-IE"/>
              </w:rPr>
            </w:pPr>
            <w:r w:rsidRPr="0026329F">
              <w:rPr>
                <w:rFonts w:ascii="Calibri" w:hAnsi="Calibri" w:cs="Times New Roman"/>
                <w:b/>
                <w:sz w:val="20"/>
                <w:szCs w:val="20"/>
                <w:lang w:val="en-IE"/>
              </w:rPr>
              <w:t xml:space="preserve">31 December </w:t>
            </w:r>
          </w:p>
          <w:p w14:paraId="2E8EBA77" w14:textId="77777777" w:rsidR="00606872" w:rsidRPr="0026329F" w:rsidRDefault="00606872" w:rsidP="00EF6536">
            <w:pPr>
              <w:pStyle w:val="BodyText"/>
              <w:ind w:right="-108"/>
              <w:jc w:val="right"/>
              <w:rPr>
                <w:rFonts w:ascii="Calibri" w:hAnsi="Calibri" w:cs="Times New Roman"/>
                <w:b/>
                <w:sz w:val="20"/>
                <w:szCs w:val="20"/>
                <w:lang w:val="en-IE"/>
              </w:rPr>
            </w:pPr>
            <w:r w:rsidRPr="0026329F">
              <w:rPr>
                <w:rFonts w:ascii="Calibri" w:hAnsi="Calibri" w:cs="Times New Roman"/>
                <w:b/>
                <w:sz w:val="20"/>
                <w:szCs w:val="20"/>
                <w:lang w:val="en-IE"/>
              </w:rPr>
              <w:t>2020</w:t>
            </w:r>
          </w:p>
        </w:tc>
        <w:tc>
          <w:tcPr>
            <w:tcW w:w="1842" w:type="dxa"/>
            <w:tcBorders>
              <w:top w:val="single" w:sz="4" w:space="0" w:color="auto"/>
              <w:left w:val="nil"/>
              <w:bottom w:val="nil"/>
              <w:right w:val="nil"/>
            </w:tcBorders>
          </w:tcPr>
          <w:p w14:paraId="34943EE6" w14:textId="77777777" w:rsidR="00606872" w:rsidRPr="009E1EF1" w:rsidRDefault="00606872" w:rsidP="00EF6536">
            <w:pPr>
              <w:pStyle w:val="BodyText"/>
              <w:jc w:val="right"/>
              <w:rPr>
                <w:rFonts w:ascii="Calibri" w:hAnsi="Calibri" w:cs="Times New Roman"/>
                <w:sz w:val="20"/>
                <w:szCs w:val="20"/>
                <w:lang w:val="en-IE"/>
              </w:rPr>
            </w:pPr>
            <w:r w:rsidRPr="009E1EF1">
              <w:rPr>
                <w:rFonts w:ascii="Calibri" w:hAnsi="Calibri" w:cs="Times New Roman"/>
                <w:sz w:val="20"/>
                <w:szCs w:val="20"/>
                <w:lang w:val="en-IE"/>
              </w:rPr>
              <w:t xml:space="preserve">31 December </w:t>
            </w:r>
          </w:p>
          <w:p w14:paraId="363DC4F6" w14:textId="77777777" w:rsidR="00606872" w:rsidRPr="009E1EF1" w:rsidRDefault="00606872" w:rsidP="00EF6536">
            <w:pPr>
              <w:pStyle w:val="BodyText"/>
              <w:jc w:val="right"/>
              <w:rPr>
                <w:rFonts w:ascii="Calibri" w:hAnsi="Calibri" w:cs="Times New Roman"/>
                <w:sz w:val="20"/>
                <w:szCs w:val="20"/>
                <w:lang w:val="en-IE"/>
              </w:rPr>
            </w:pPr>
            <w:r w:rsidRPr="009E1EF1">
              <w:rPr>
                <w:rFonts w:ascii="Calibri" w:hAnsi="Calibri" w:cs="Times New Roman"/>
                <w:sz w:val="20"/>
                <w:szCs w:val="20"/>
                <w:lang w:val="en-IE"/>
              </w:rPr>
              <w:t>2019</w:t>
            </w:r>
          </w:p>
        </w:tc>
      </w:tr>
      <w:tr w:rsidR="00606872" w14:paraId="6672A86A" w14:textId="77777777" w:rsidTr="00EF6536">
        <w:trPr>
          <w:trHeight w:val="180"/>
        </w:trPr>
        <w:tc>
          <w:tcPr>
            <w:tcW w:w="5387" w:type="dxa"/>
            <w:tcBorders>
              <w:top w:val="nil"/>
              <w:left w:val="nil"/>
              <w:bottom w:val="single" w:sz="4" w:space="0" w:color="auto"/>
              <w:right w:val="nil"/>
            </w:tcBorders>
          </w:tcPr>
          <w:p w14:paraId="4A197B12" w14:textId="77777777" w:rsidR="00606872" w:rsidRPr="009E1EF1" w:rsidRDefault="00606872" w:rsidP="00EF6536">
            <w:pPr>
              <w:pStyle w:val="BodyText"/>
              <w:ind w:left="-90"/>
              <w:rPr>
                <w:rFonts w:ascii="Calibri" w:hAnsi="Calibri" w:cs="Times New Roman"/>
                <w:b/>
                <w:sz w:val="20"/>
                <w:szCs w:val="20"/>
                <w:lang w:val="en-IE"/>
              </w:rPr>
            </w:pPr>
          </w:p>
        </w:tc>
        <w:tc>
          <w:tcPr>
            <w:tcW w:w="3119" w:type="dxa"/>
            <w:tcBorders>
              <w:top w:val="nil"/>
              <w:left w:val="nil"/>
              <w:bottom w:val="single" w:sz="4" w:space="0" w:color="auto"/>
              <w:right w:val="nil"/>
            </w:tcBorders>
            <w:hideMark/>
          </w:tcPr>
          <w:p w14:paraId="4E9346C4" w14:textId="77777777" w:rsidR="00606872" w:rsidRPr="0026329F" w:rsidRDefault="00606872" w:rsidP="00EF6536">
            <w:pPr>
              <w:pStyle w:val="BodyText"/>
              <w:ind w:right="-108"/>
              <w:jc w:val="right"/>
              <w:rPr>
                <w:rFonts w:ascii="Calibri" w:hAnsi="Calibri" w:cs="Times New Roman"/>
                <w:b/>
                <w:sz w:val="20"/>
                <w:szCs w:val="20"/>
                <w:lang w:val="en-IE"/>
              </w:rPr>
            </w:pPr>
            <w:r w:rsidRPr="0026329F">
              <w:rPr>
                <w:rFonts w:ascii="Calibri" w:hAnsi="Calibri" w:cs="Times New Roman"/>
                <w:b/>
                <w:sz w:val="20"/>
                <w:szCs w:val="20"/>
                <w:lang w:val="en-IE"/>
              </w:rPr>
              <w:t>£m</w:t>
            </w:r>
          </w:p>
        </w:tc>
        <w:tc>
          <w:tcPr>
            <w:tcW w:w="1842" w:type="dxa"/>
            <w:tcBorders>
              <w:top w:val="nil"/>
              <w:left w:val="nil"/>
              <w:bottom w:val="single" w:sz="4" w:space="0" w:color="auto"/>
              <w:right w:val="nil"/>
            </w:tcBorders>
            <w:hideMark/>
          </w:tcPr>
          <w:p w14:paraId="030EB642" w14:textId="77777777" w:rsidR="00606872" w:rsidRPr="009E1EF1" w:rsidRDefault="00606872" w:rsidP="00EF6536">
            <w:pPr>
              <w:pStyle w:val="BodyText"/>
              <w:jc w:val="right"/>
              <w:rPr>
                <w:rFonts w:ascii="Calibri" w:hAnsi="Calibri" w:cs="Times New Roman"/>
                <w:sz w:val="20"/>
                <w:szCs w:val="20"/>
                <w:lang w:val="en-IE"/>
              </w:rPr>
            </w:pPr>
            <w:r w:rsidRPr="009E1EF1">
              <w:rPr>
                <w:rFonts w:ascii="Calibri" w:hAnsi="Calibri" w:cs="Times New Roman"/>
                <w:sz w:val="20"/>
                <w:szCs w:val="20"/>
                <w:lang w:val="en-IE"/>
              </w:rPr>
              <w:t>£m</w:t>
            </w:r>
          </w:p>
        </w:tc>
      </w:tr>
      <w:tr w:rsidR="00606872" w14:paraId="709AB8A0" w14:textId="77777777" w:rsidTr="00EF6536">
        <w:trPr>
          <w:trHeight w:val="170"/>
        </w:trPr>
        <w:tc>
          <w:tcPr>
            <w:tcW w:w="5387" w:type="dxa"/>
            <w:tcBorders>
              <w:top w:val="single" w:sz="4" w:space="0" w:color="auto"/>
              <w:left w:val="nil"/>
              <w:right w:val="nil"/>
            </w:tcBorders>
            <w:hideMark/>
          </w:tcPr>
          <w:p w14:paraId="57B3CB51" w14:textId="77777777" w:rsidR="00606872" w:rsidRPr="009E1EF1" w:rsidRDefault="00606872" w:rsidP="00EF6536">
            <w:pPr>
              <w:pStyle w:val="NormalWeb"/>
              <w:spacing w:before="0" w:beforeAutospacing="0" w:after="0" w:afterAutospacing="0"/>
              <w:ind w:left="-90"/>
              <w:rPr>
                <w:rFonts w:ascii="Calibri" w:hAnsi="Calibri" w:cs="Times New Roman"/>
                <w:sz w:val="20"/>
                <w:szCs w:val="20"/>
                <w:lang w:val="en-IE" w:eastAsia="en-IE"/>
              </w:rPr>
            </w:pPr>
            <w:r w:rsidRPr="009E1EF1">
              <w:rPr>
                <w:rFonts w:ascii="Calibri" w:hAnsi="Calibri" w:cs="Times New Roman"/>
                <w:sz w:val="20"/>
                <w:szCs w:val="20"/>
                <w:lang w:val="en-IE" w:eastAsia="en-IE"/>
              </w:rPr>
              <w:t>UK</w:t>
            </w:r>
          </w:p>
        </w:tc>
        <w:tc>
          <w:tcPr>
            <w:tcW w:w="3119" w:type="dxa"/>
            <w:tcBorders>
              <w:top w:val="single" w:sz="4" w:space="0" w:color="auto"/>
              <w:left w:val="nil"/>
              <w:right w:val="nil"/>
            </w:tcBorders>
          </w:tcPr>
          <w:p w14:paraId="278BC6FB" w14:textId="77777777" w:rsidR="00606872" w:rsidRPr="009E1EF1" w:rsidRDefault="00606872" w:rsidP="00EF6536">
            <w:pPr>
              <w:pStyle w:val="NormalWeb"/>
              <w:spacing w:before="0" w:beforeAutospacing="0" w:after="0" w:afterAutospacing="0"/>
              <w:ind w:right="-108"/>
              <w:jc w:val="right"/>
              <w:rPr>
                <w:rFonts w:ascii="Calibri" w:hAnsi="Calibri" w:cs="Times New Roman"/>
                <w:b/>
                <w:sz w:val="20"/>
                <w:szCs w:val="20"/>
                <w:lang w:val="en-IE" w:eastAsia="en-IE"/>
              </w:rPr>
            </w:pPr>
            <w:r>
              <w:rPr>
                <w:rFonts w:ascii="Calibri" w:hAnsi="Calibri" w:cs="Times New Roman"/>
                <w:b/>
                <w:sz w:val="20"/>
                <w:szCs w:val="20"/>
                <w:lang w:val="en-IE" w:eastAsia="en-IE"/>
              </w:rPr>
              <w:t>8,882.6</w:t>
            </w:r>
          </w:p>
        </w:tc>
        <w:tc>
          <w:tcPr>
            <w:tcW w:w="1842" w:type="dxa"/>
            <w:tcBorders>
              <w:top w:val="single" w:sz="4" w:space="0" w:color="auto"/>
              <w:left w:val="nil"/>
              <w:right w:val="nil"/>
            </w:tcBorders>
            <w:hideMark/>
          </w:tcPr>
          <w:p w14:paraId="385D5BE2" w14:textId="77777777" w:rsidR="00606872" w:rsidRPr="009E1EF1" w:rsidRDefault="00606872" w:rsidP="00EF6536">
            <w:pPr>
              <w:pStyle w:val="NormalWeb"/>
              <w:spacing w:before="0" w:beforeAutospacing="0" w:after="0" w:afterAutospacing="0"/>
              <w:jc w:val="right"/>
              <w:rPr>
                <w:rFonts w:ascii="Calibri" w:hAnsi="Calibri" w:cs="Times New Roman"/>
                <w:bCs/>
                <w:sz w:val="20"/>
                <w:szCs w:val="20"/>
                <w:lang w:val="en-IE" w:eastAsia="en-IE"/>
              </w:rPr>
            </w:pPr>
            <w:r>
              <w:rPr>
                <w:rFonts w:ascii="Calibri" w:hAnsi="Calibri" w:cs="Times New Roman"/>
                <w:bCs/>
                <w:sz w:val="20"/>
                <w:szCs w:val="20"/>
                <w:lang w:val="en-IE" w:eastAsia="en-IE"/>
              </w:rPr>
              <w:t>3,720.7</w:t>
            </w:r>
          </w:p>
        </w:tc>
      </w:tr>
      <w:tr w:rsidR="00606872" w14:paraId="3FA44ABC" w14:textId="77777777" w:rsidTr="00EF6536">
        <w:trPr>
          <w:trHeight w:val="152"/>
        </w:trPr>
        <w:tc>
          <w:tcPr>
            <w:tcW w:w="5387" w:type="dxa"/>
            <w:hideMark/>
          </w:tcPr>
          <w:p w14:paraId="7AA9D5EC" w14:textId="77777777" w:rsidR="00606872" w:rsidRPr="009E1EF1" w:rsidRDefault="00606872" w:rsidP="00EF6536">
            <w:pPr>
              <w:pStyle w:val="NormalWeb"/>
              <w:spacing w:before="0" w:beforeAutospacing="0" w:after="0" w:afterAutospacing="0"/>
              <w:ind w:left="-90"/>
              <w:rPr>
                <w:rFonts w:ascii="Calibri" w:hAnsi="Calibri" w:cs="Times New Roman"/>
                <w:sz w:val="20"/>
                <w:szCs w:val="20"/>
                <w:lang w:val="en-IE" w:eastAsia="en-IE"/>
              </w:rPr>
            </w:pPr>
            <w:r w:rsidRPr="009E1EF1">
              <w:rPr>
                <w:rFonts w:ascii="Calibri" w:hAnsi="Calibri" w:cs="Times New Roman"/>
                <w:sz w:val="20"/>
                <w:szCs w:val="20"/>
                <w:lang w:val="en-IE" w:eastAsia="en-IE"/>
              </w:rPr>
              <w:t>Ireland</w:t>
            </w:r>
          </w:p>
        </w:tc>
        <w:tc>
          <w:tcPr>
            <w:tcW w:w="3119" w:type="dxa"/>
          </w:tcPr>
          <w:p w14:paraId="6080AC0E" w14:textId="77777777" w:rsidR="00606872" w:rsidRPr="009E1EF1" w:rsidRDefault="00606872" w:rsidP="00EF6536">
            <w:pPr>
              <w:pStyle w:val="NormalWeb"/>
              <w:spacing w:before="0" w:beforeAutospacing="0" w:after="0" w:afterAutospacing="0"/>
              <w:ind w:right="-108"/>
              <w:jc w:val="right"/>
              <w:rPr>
                <w:rFonts w:ascii="Calibri" w:hAnsi="Calibri" w:cs="Times New Roman"/>
                <w:b/>
                <w:sz w:val="20"/>
                <w:szCs w:val="20"/>
                <w:lang w:val="en-IE" w:eastAsia="en-IE"/>
              </w:rPr>
            </w:pPr>
            <w:r>
              <w:rPr>
                <w:rFonts w:ascii="Calibri" w:hAnsi="Calibri" w:cs="Times New Roman"/>
                <w:b/>
                <w:sz w:val="20"/>
                <w:szCs w:val="20"/>
                <w:lang w:val="en-IE" w:eastAsia="en-IE"/>
              </w:rPr>
              <w:t>154.9</w:t>
            </w:r>
          </w:p>
        </w:tc>
        <w:tc>
          <w:tcPr>
            <w:tcW w:w="1842" w:type="dxa"/>
            <w:hideMark/>
          </w:tcPr>
          <w:p w14:paraId="43556F86" w14:textId="77777777" w:rsidR="00606872" w:rsidRPr="009E1EF1" w:rsidRDefault="00606872" w:rsidP="00EF6536">
            <w:pPr>
              <w:pStyle w:val="NormalWeb"/>
              <w:spacing w:before="0" w:beforeAutospacing="0" w:after="0" w:afterAutospacing="0"/>
              <w:jc w:val="right"/>
              <w:rPr>
                <w:rFonts w:ascii="Calibri" w:hAnsi="Calibri" w:cs="Times New Roman"/>
                <w:bCs/>
                <w:sz w:val="20"/>
                <w:szCs w:val="20"/>
                <w:lang w:val="en-IE" w:eastAsia="en-IE"/>
              </w:rPr>
            </w:pPr>
            <w:r w:rsidRPr="009E1EF1">
              <w:rPr>
                <w:rFonts w:ascii="Calibri" w:hAnsi="Calibri" w:cs="Times New Roman"/>
                <w:bCs/>
                <w:sz w:val="20"/>
                <w:szCs w:val="20"/>
                <w:lang w:val="en-IE" w:eastAsia="en-IE"/>
              </w:rPr>
              <w:t>157.3</w:t>
            </w:r>
          </w:p>
        </w:tc>
      </w:tr>
      <w:tr w:rsidR="00606872" w14:paraId="4631C9AB" w14:textId="77777777" w:rsidTr="00EF6536">
        <w:trPr>
          <w:trHeight w:val="152"/>
        </w:trPr>
        <w:tc>
          <w:tcPr>
            <w:tcW w:w="5387" w:type="dxa"/>
            <w:hideMark/>
          </w:tcPr>
          <w:p w14:paraId="1CD3ED15" w14:textId="77777777" w:rsidR="00606872" w:rsidRPr="009E1EF1" w:rsidRDefault="00606872" w:rsidP="00EF6536">
            <w:pPr>
              <w:pStyle w:val="NormalWeb"/>
              <w:spacing w:before="0" w:beforeAutospacing="0" w:after="0" w:afterAutospacing="0"/>
              <w:ind w:left="-90"/>
              <w:rPr>
                <w:rFonts w:ascii="Calibri" w:hAnsi="Calibri" w:cs="Times New Roman"/>
                <w:sz w:val="20"/>
                <w:szCs w:val="20"/>
                <w:lang w:val="en-IE" w:eastAsia="en-IE"/>
              </w:rPr>
            </w:pPr>
            <w:r w:rsidRPr="009E1EF1">
              <w:rPr>
                <w:rFonts w:ascii="Calibri" w:hAnsi="Calibri" w:cs="Times New Roman"/>
                <w:sz w:val="20"/>
                <w:szCs w:val="20"/>
                <w:lang w:val="en-IE" w:eastAsia="en-IE"/>
              </w:rPr>
              <w:t>Australia</w:t>
            </w:r>
          </w:p>
        </w:tc>
        <w:tc>
          <w:tcPr>
            <w:tcW w:w="3119" w:type="dxa"/>
          </w:tcPr>
          <w:p w14:paraId="093B0FDB" w14:textId="77777777" w:rsidR="00606872" w:rsidRPr="009E1EF1" w:rsidRDefault="00606872" w:rsidP="00EF6536">
            <w:pPr>
              <w:pStyle w:val="NormalWeb"/>
              <w:spacing w:before="0" w:beforeAutospacing="0" w:after="0" w:afterAutospacing="0"/>
              <w:ind w:right="-108"/>
              <w:jc w:val="right"/>
              <w:rPr>
                <w:rFonts w:ascii="Calibri" w:hAnsi="Calibri" w:cs="Times New Roman"/>
                <w:b/>
                <w:sz w:val="20"/>
                <w:szCs w:val="20"/>
                <w:lang w:val="en-IE" w:eastAsia="en-IE"/>
              </w:rPr>
            </w:pPr>
            <w:r>
              <w:rPr>
                <w:rFonts w:ascii="Calibri" w:hAnsi="Calibri" w:cs="Times New Roman"/>
                <w:b/>
                <w:sz w:val="20"/>
                <w:szCs w:val="20"/>
                <w:lang w:val="en-IE" w:eastAsia="en-IE"/>
              </w:rPr>
              <w:t>696.4</w:t>
            </w:r>
          </w:p>
        </w:tc>
        <w:tc>
          <w:tcPr>
            <w:tcW w:w="1842" w:type="dxa"/>
            <w:hideMark/>
          </w:tcPr>
          <w:p w14:paraId="39DBF424" w14:textId="77777777" w:rsidR="00606872" w:rsidRPr="009E1EF1" w:rsidRDefault="00606872" w:rsidP="00EF6536">
            <w:pPr>
              <w:pStyle w:val="NormalWeb"/>
              <w:spacing w:before="0" w:beforeAutospacing="0" w:after="0" w:afterAutospacing="0"/>
              <w:jc w:val="right"/>
              <w:rPr>
                <w:rFonts w:ascii="Calibri" w:hAnsi="Calibri" w:cs="Times New Roman"/>
                <w:bCs/>
                <w:sz w:val="20"/>
                <w:szCs w:val="20"/>
                <w:lang w:val="en-IE" w:eastAsia="en-IE"/>
              </w:rPr>
            </w:pPr>
            <w:r w:rsidRPr="009E1EF1">
              <w:rPr>
                <w:rFonts w:ascii="Calibri" w:hAnsi="Calibri" w:cs="Times New Roman"/>
                <w:bCs/>
                <w:sz w:val="20"/>
                <w:szCs w:val="20"/>
                <w:lang w:val="en-IE" w:eastAsia="en-IE"/>
              </w:rPr>
              <w:t>108.9</w:t>
            </w:r>
          </w:p>
        </w:tc>
      </w:tr>
      <w:tr w:rsidR="00606872" w14:paraId="227F9A34" w14:textId="77777777" w:rsidTr="00EF6536">
        <w:trPr>
          <w:trHeight w:val="180"/>
        </w:trPr>
        <w:tc>
          <w:tcPr>
            <w:tcW w:w="5387" w:type="dxa"/>
            <w:hideMark/>
          </w:tcPr>
          <w:p w14:paraId="7F126E9F" w14:textId="77777777" w:rsidR="00606872" w:rsidRPr="009E1EF1" w:rsidRDefault="00606872" w:rsidP="00EF6536">
            <w:pPr>
              <w:pStyle w:val="NormalWeb"/>
              <w:spacing w:before="0" w:beforeAutospacing="0" w:after="0" w:afterAutospacing="0"/>
              <w:ind w:left="-90"/>
              <w:rPr>
                <w:rFonts w:ascii="Calibri" w:hAnsi="Calibri" w:cs="Times New Roman"/>
                <w:sz w:val="20"/>
                <w:szCs w:val="20"/>
                <w:lang w:val="en-IE" w:eastAsia="en-IE"/>
              </w:rPr>
            </w:pPr>
            <w:r w:rsidRPr="009E1EF1">
              <w:rPr>
                <w:rFonts w:ascii="Calibri" w:hAnsi="Calibri" w:cs="Times New Roman"/>
                <w:sz w:val="20"/>
                <w:szCs w:val="20"/>
                <w:lang w:val="en-IE" w:eastAsia="en-IE"/>
              </w:rPr>
              <w:t>US</w:t>
            </w:r>
          </w:p>
        </w:tc>
        <w:tc>
          <w:tcPr>
            <w:tcW w:w="3119" w:type="dxa"/>
          </w:tcPr>
          <w:p w14:paraId="012AD13C" w14:textId="77777777" w:rsidR="00606872" w:rsidRPr="009E1EF1" w:rsidRDefault="00606872" w:rsidP="00EF6536">
            <w:pPr>
              <w:pStyle w:val="NormalWeb"/>
              <w:spacing w:before="0" w:beforeAutospacing="0" w:after="0" w:afterAutospacing="0"/>
              <w:ind w:right="-108"/>
              <w:jc w:val="right"/>
              <w:rPr>
                <w:rFonts w:ascii="Calibri" w:hAnsi="Calibri" w:cs="Times New Roman"/>
                <w:b/>
                <w:sz w:val="20"/>
                <w:szCs w:val="20"/>
                <w:lang w:val="en-IE" w:eastAsia="en-IE"/>
              </w:rPr>
            </w:pPr>
            <w:r>
              <w:rPr>
                <w:rFonts w:ascii="Calibri" w:hAnsi="Calibri" w:cs="Times New Roman"/>
                <w:b/>
                <w:sz w:val="20"/>
                <w:szCs w:val="20"/>
                <w:lang w:val="en-IE" w:eastAsia="en-IE"/>
              </w:rPr>
              <w:t>856.1</w:t>
            </w:r>
          </w:p>
        </w:tc>
        <w:tc>
          <w:tcPr>
            <w:tcW w:w="1842" w:type="dxa"/>
            <w:hideMark/>
          </w:tcPr>
          <w:p w14:paraId="62A9ADDB" w14:textId="77777777" w:rsidR="00606872" w:rsidRPr="009E1EF1" w:rsidRDefault="00606872" w:rsidP="00EF6536">
            <w:pPr>
              <w:pStyle w:val="NormalWeb"/>
              <w:spacing w:before="0" w:beforeAutospacing="0" w:after="0" w:afterAutospacing="0"/>
              <w:jc w:val="right"/>
              <w:rPr>
                <w:rFonts w:ascii="Calibri" w:hAnsi="Calibri" w:cs="Times New Roman"/>
                <w:bCs/>
                <w:sz w:val="20"/>
                <w:szCs w:val="20"/>
                <w:lang w:val="en-IE" w:eastAsia="en-IE"/>
              </w:rPr>
            </w:pPr>
            <w:r w:rsidRPr="009E1EF1">
              <w:rPr>
                <w:rFonts w:ascii="Calibri" w:hAnsi="Calibri" w:cs="Times New Roman"/>
                <w:bCs/>
                <w:sz w:val="20"/>
                <w:szCs w:val="20"/>
                <w:lang w:val="en-IE" w:eastAsia="en-IE"/>
              </w:rPr>
              <w:t>805.0</w:t>
            </w:r>
          </w:p>
        </w:tc>
      </w:tr>
      <w:tr w:rsidR="00606872" w14:paraId="69E52F5F" w14:textId="77777777" w:rsidTr="00EF6536">
        <w:trPr>
          <w:trHeight w:val="180"/>
        </w:trPr>
        <w:tc>
          <w:tcPr>
            <w:tcW w:w="5387" w:type="dxa"/>
            <w:tcBorders>
              <w:top w:val="nil"/>
              <w:left w:val="nil"/>
              <w:bottom w:val="single" w:sz="4" w:space="0" w:color="auto"/>
              <w:right w:val="nil"/>
            </w:tcBorders>
            <w:hideMark/>
          </w:tcPr>
          <w:p w14:paraId="144B948F" w14:textId="77777777" w:rsidR="00606872" w:rsidRPr="009E1EF1" w:rsidRDefault="00606872" w:rsidP="00EF6536">
            <w:pPr>
              <w:pStyle w:val="NormalWeb"/>
              <w:spacing w:before="0" w:beforeAutospacing="0" w:after="0" w:afterAutospacing="0"/>
              <w:ind w:left="-90"/>
              <w:rPr>
                <w:rFonts w:ascii="Calibri" w:hAnsi="Calibri" w:cs="Times New Roman"/>
                <w:sz w:val="20"/>
                <w:szCs w:val="20"/>
                <w:lang w:val="en-IE" w:eastAsia="en-IE"/>
              </w:rPr>
            </w:pPr>
            <w:r w:rsidRPr="009E1EF1">
              <w:rPr>
                <w:rFonts w:ascii="Calibri" w:hAnsi="Calibri" w:cs="Times New Roman"/>
                <w:sz w:val="20"/>
                <w:szCs w:val="20"/>
                <w:lang w:val="en-IE" w:eastAsia="en-IE"/>
              </w:rPr>
              <w:t>Rest of World</w:t>
            </w:r>
            <w:r w:rsidRPr="00A9613B">
              <w:rPr>
                <w:rFonts w:ascii="Calibri" w:hAnsi="Calibri" w:cs="Times New Roman"/>
                <w:sz w:val="20"/>
                <w:szCs w:val="20"/>
                <w:vertAlign w:val="superscript"/>
                <w:lang w:val="en-IE" w:eastAsia="en-IE"/>
              </w:rPr>
              <w:t>1</w:t>
            </w:r>
          </w:p>
        </w:tc>
        <w:tc>
          <w:tcPr>
            <w:tcW w:w="3119" w:type="dxa"/>
          </w:tcPr>
          <w:p w14:paraId="328EF95B" w14:textId="77777777" w:rsidR="00606872" w:rsidRPr="009E1EF1" w:rsidRDefault="00606872" w:rsidP="00EF6536">
            <w:pPr>
              <w:pStyle w:val="NormalWeb"/>
              <w:spacing w:before="0" w:beforeAutospacing="0" w:after="0" w:afterAutospacing="0"/>
              <w:ind w:right="-108"/>
              <w:jc w:val="right"/>
              <w:rPr>
                <w:rFonts w:ascii="Calibri" w:hAnsi="Calibri" w:cs="Times New Roman"/>
                <w:b/>
                <w:sz w:val="20"/>
                <w:szCs w:val="20"/>
                <w:lang w:val="en-IE" w:eastAsia="en-IE"/>
              </w:rPr>
            </w:pPr>
            <w:r>
              <w:rPr>
                <w:rFonts w:ascii="Calibri" w:hAnsi="Calibri" w:cs="Times New Roman"/>
                <w:b/>
                <w:sz w:val="20"/>
                <w:szCs w:val="20"/>
                <w:lang w:val="en-IE" w:eastAsia="en-IE"/>
              </w:rPr>
              <w:t>4,816.4</w:t>
            </w:r>
          </w:p>
        </w:tc>
        <w:tc>
          <w:tcPr>
            <w:tcW w:w="1842" w:type="dxa"/>
            <w:hideMark/>
          </w:tcPr>
          <w:p w14:paraId="3200F5DF" w14:textId="77777777" w:rsidR="00606872" w:rsidRPr="009E1EF1" w:rsidRDefault="00606872" w:rsidP="00EF6536">
            <w:pPr>
              <w:pStyle w:val="NormalWeb"/>
              <w:spacing w:before="0" w:beforeAutospacing="0" w:after="0" w:afterAutospacing="0"/>
              <w:jc w:val="right"/>
              <w:rPr>
                <w:rFonts w:ascii="Calibri" w:hAnsi="Calibri" w:cs="Times New Roman"/>
                <w:bCs/>
                <w:sz w:val="20"/>
                <w:szCs w:val="20"/>
                <w:lang w:val="en-IE" w:eastAsia="en-IE"/>
              </w:rPr>
            </w:pPr>
            <w:r w:rsidRPr="009E1EF1">
              <w:rPr>
                <w:rFonts w:ascii="Calibri" w:hAnsi="Calibri" w:cs="Times New Roman"/>
                <w:bCs/>
                <w:sz w:val="20"/>
                <w:szCs w:val="20"/>
                <w:lang w:val="en-IE" w:eastAsia="en-IE"/>
              </w:rPr>
              <w:t>185.1</w:t>
            </w:r>
          </w:p>
        </w:tc>
      </w:tr>
      <w:tr w:rsidR="00606872" w14:paraId="2760A8FA" w14:textId="77777777" w:rsidTr="00EF6536">
        <w:trPr>
          <w:trHeight w:val="178"/>
        </w:trPr>
        <w:tc>
          <w:tcPr>
            <w:tcW w:w="5387" w:type="dxa"/>
            <w:tcBorders>
              <w:top w:val="single" w:sz="4" w:space="0" w:color="auto"/>
              <w:left w:val="nil"/>
              <w:bottom w:val="single" w:sz="4" w:space="0" w:color="auto"/>
              <w:right w:val="nil"/>
            </w:tcBorders>
            <w:hideMark/>
          </w:tcPr>
          <w:p w14:paraId="185734AB" w14:textId="77777777" w:rsidR="00606872" w:rsidRPr="009E1EF1" w:rsidRDefault="00606872" w:rsidP="00EF6536">
            <w:pPr>
              <w:pStyle w:val="NormalWeb"/>
              <w:spacing w:before="0" w:beforeAutospacing="0" w:after="0" w:afterAutospacing="0"/>
              <w:ind w:left="-86"/>
              <w:rPr>
                <w:rFonts w:ascii="Calibri" w:hAnsi="Calibri" w:cs="Times New Roman"/>
                <w:sz w:val="20"/>
                <w:szCs w:val="20"/>
                <w:lang w:val="en-IE" w:eastAsia="en-IE"/>
              </w:rPr>
            </w:pPr>
            <w:r w:rsidRPr="009E1EF1">
              <w:rPr>
                <w:rFonts w:ascii="Calibri" w:hAnsi="Calibri" w:cs="Times New Roman"/>
                <w:sz w:val="20"/>
                <w:szCs w:val="20"/>
                <w:lang w:val="en-IE" w:eastAsia="en-IE"/>
              </w:rPr>
              <w:t>Total</w:t>
            </w:r>
          </w:p>
        </w:tc>
        <w:tc>
          <w:tcPr>
            <w:tcW w:w="3119" w:type="dxa"/>
            <w:tcBorders>
              <w:top w:val="single" w:sz="4" w:space="0" w:color="auto"/>
              <w:left w:val="nil"/>
              <w:bottom w:val="single" w:sz="4" w:space="0" w:color="auto"/>
              <w:right w:val="nil"/>
            </w:tcBorders>
          </w:tcPr>
          <w:p w14:paraId="648C3FD6" w14:textId="77777777" w:rsidR="00606872" w:rsidRPr="009E1EF1" w:rsidRDefault="00606872" w:rsidP="00EF6536">
            <w:pPr>
              <w:pStyle w:val="NormalWeb"/>
              <w:spacing w:before="0" w:beforeAutospacing="0" w:after="0" w:afterAutospacing="0"/>
              <w:ind w:right="-108"/>
              <w:jc w:val="right"/>
              <w:rPr>
                <w:rFonts w:ascii="Calibri" w:hAnsi="Calibri" w:cs="Times New Roman"/>
                <w:b/>
                <w:sz w:val="20"/>
                <w:szCs w:val="20"/>
                <w:lang w:val="en-IE" w:eastAsia="en-IE"/>
              </w:rPr>
            </w:pPr>
            <w:r>
              <w:rPr>
                <w:rFonts w:ascii="Calibri" w:hAnsi="Calibri" w:cs="Times New Roman"/>
                <w:b/>
                <w:sz w:val="20"/>
                <w:szCs w:val="20"/>
                <w:lang w:val="en-IE" w:eastAsia="en-IE"/>
              </w:rPr>
              <w:t>15,406.4</w:t>
            </w:r>
          </w:p>
        </w:tc>
        <w:tc>
          <w:tcPr>
            <w:tcW w:w="1842" w:type="dxa"/>
            <w:tcBorders>
              <w:top w:val="single" w:sz="4" w:space="0" w:color="auto"/>
              <w:left w:val="nil"/>
              <w:bottom w:val="single" w:sz="4" w:space="0" w:color="auto"/>
              <w:right w:val="nil"/>
            </w:tcBorders>
            <w:hideMark/>
          </w:tcPr>
          <w:p w14:paraId="7379EC06" w14:textId="77777777" w:rsidR="00606872" w:rsidRPr="009E1EF1" w:rsidRDefault="00606872" w:rsidP="00EF6536">
            <w:pPr>
              <w:pStyle w:val="NormalWeb"/>
              <w:spacing w:before="0" w:beforeAutospacing="0" w:after="0" w:afterAutospacing="0"/>
              <w:jc w:val="right"/>
              <w:rPr>
                <w:rFonts w:ascii="Calibri" w:hAnsi="Calibri" w:cs="Times New Roman"/>
                <w:bCs/>
                <w:sz w:val="20"/>
                <w:szCs w:val="20"/>
                <w:lang w:val="en-IE" w:eastAsia="en-IE"/>
              </w:rPr>
            </w:pPr>
            <w:r>
              <w:rPr>
                <w:rFonts w:ascii="Calibri" w:hAnsi="Calibri" w:cs="Times New Roman"/>
                <w:bCs/>
                <w:sz w:val="20"/>
                <w:szCs w:val="20"/>
                <w:lang w:val="en-IE" w:eastAsia="en-IE"/>
              </w:rPr>
              <w:t>4,977.0</w:t>
            </w:r>
          </w:p>
        </w:tc>
      </w:tr>
    </w:tbl>
    <w:p w14:paraId="423F4FF8" w14:textId="77777777" w:rsidR="00606872" w:rsidRPr="00A9613B" w:rsidRDefault="00606872" w:rsidP="00606872">
      <w:pPr>
        <w:pStyle w:val="Heading1"/>
        <w:rPr>
          <w:b w:val="0"/>
          <w:bCs/>
        </w:rPr>
      </w:pPr>
      <w:r w:rsidRPr="00A9613B">
        <w:rPr>
          <w:vertAlign w:val="superscript"/>
        </w:rPr>
        <w:t>1</w:t>
      </w:r>
      <w:r>
        <w:t xml:space="preserve"> </w:t>
      </w:r>
      <w:r w:rsidRPr="00A9613B">
        <w:rPr>
          <w:b w:val="0"/>
          <w:bCs/>
        </w:rPr>
        <w:t>Relates mainly to goodwill and fair value adjustments on acquisition intangibles relating to the PokerStars segment</w:t>
      </w:r>
      <w:r>
        <w:rPr>
          <w:b w:val="0"/>
          <w:bCs/>
        </w:rPr>
        <w:t>.</w:t>
      </w:r>
      <w:r w:rsidRPr="00A9613B">
        <w:rPr>
          <w:b w:val="0"/>
          <w:bCs/>
        </w:rPr>
        <w:t xml:space="preserve"> </w:t>
      </w:r>
    </w:p>
    <w:p w14:paraId="0435953A" w14:textId="77777777" w:rsidR="003159AB" w:rsidRDefault="003159AB">
      <w:pPr>
        <w:widowControl/>
        <w:autoSpaceDE/>
        <w:autoSpaceDN/>
        <w:adjustRightInd/>
        <w:rPr>
          <w:rFonts w:asciiTheme="minorHAnsi" w:hAnsiTheme="minorHAnsi" w:cstheme="minorHAnsi"/>
          <w:b/>
          <w:bCs/>
          <w:sz w:val="20"/>
          <w:szCs w:val="20"/>
        </w:rPr>
      </w:pPr>
      <w:bookmarkStart w:id="44" w:name="_Toc57023083"/>
      <w:r>
        <w:rPr>
          <w:rFonts w:asciiTheme="minorHAnsi" w:hAnsiTheme="minorHAnsi" w:cstheme="minorHAnsi"/>
          <w:b/>
          <w:bCs/>
          <w:sz w:val="20"/>
          <w:szCs w:val="20"/>
        </w:rPr>
        <w:br w:type="page"/>
      </w:r>
    </w:p>
    <w:p w14:paraId="62C5A189" w14:textId="6937293A" w:rsidR="005A4BD0" w:rsidRPr="009B411D" w:rsidRDefault="00D10791" w:rsidP="009B411D">
      <w:pPr>
        <w:rPr>
          <w:rFonts w:asciiTheme="minorHAnsi" w:hAnsiTheme="minorHAnsi" w:cstheme="minorHAnsi"/>
          <w:bCs/>
          <w:color w:val="00B0F0"/>
          <w:szCs w:val="20"/>
        </w:rPr>
      </w:pPr>
      <w:r w:rsidRPr="009B411D">
        <w:rPr>
          <w:rFonts w:asciiTheme="minorHAnsi" w:hAnsiTheme="minorHAnsi" w:cstheme="minorHAnsi"/>
          <w:b/>
          <w:bCs/>
          <w:sz w:val="20"/>
          <w:szCs w:val="20"/>
        </w:rPr>
        <w:lastRenderedPageBreak/>
        <w:t>6</w:t>
      </w:r>
      <w:r w:rsidR="005A4BD0" w:rsidRPr="009B411D">
        <w:rPr>
          <w:rFonts w:asciiTheme="minorHAnsi" w:hAnsiTheme="minorHAnsi" w:cstheme="minorHAnsi"/>
          <w:b/>
          <w:bCs/>
          <w:sz w:val="20"/>
          <w:szCs w:val="20"/>
        </w:rPr>
        <w:t xml:space="preserve">.  </w:t>
      </w:r>
      <w:r w:rsidR="00977A8E" w:rsidRPr="009B411D">
        <w:rPr>
          <w:rFonts w:asciiTheme="minorHAnsi" w:hAnsiTheme="minorHAnsi" w:cstheme="minorHAnsi"/>
          <w:b/>
          <w:bCs/>
          <w:sz w:val="20"/>
          <w:szCs w:val="20"/>
        </w:rPr>
        <w:t>Separately disclosed items</w:t>
      </w:r>
      <w:bookmarkEnd w:id="44"/>
    </w:p>
    <w:p w14:paraId="52D2F935" w14:textId="77777777" w:rsidR="005A4BD0" w:rsidRPr="009E1EF1" w:rsidRDefault="005A4BD0" w:rsidP="005A4BD0">
      <w:pPr>
        <w:jc w:val="both"/>
        <w:rPr>
          <w:rFonts w:ascii="Calibri" w:hAnsi="Calibri" w:cs="Times New Roman"/>
          <w:b/>
          <w:sz w:val="12"/>
          <w:szCs w:val="12"/>
        </w:rPr>
      </w:pPr>
    </w:p>
    <w:tbl>
      <w:tblPr>
        <w:tblW w:w="10348" w:type="dxa"/>
        <w:tblLayout w:type="fixed"/>
        <w:tblLook w:val="0000" w:firstRow="0" w:lastRow="0" w:firstColumn="0" w:lastColumn="0" w:noHBand="0" w:noVBand="0"/>
      </w:tblPr>
      <w:tblGrid>
        <w:gridCol w:w="6237"/>
        <w:gridCol w:w="48"/>
        <w:gridCol w:w="2504"/>
        <w:gridCol w:w="1559"/>
      </w:tblGrid>
      <w:tr w:rsidR="00944375" w:rsidRPr="001C5950" w14:paraId="08978F0F" w14:textId="77777777" w:rsidTr="00F6119A">
        <w:trPr>
          <w:trHeight w:val="257"/>
        </w:trPr>
        <w:tc>
          <w:tcPr>
            <w:tcW w:w="6285" w:type="dxa"/>
            <w:gridSpan w:val="2"/>
            <w:tcBorders>
              <w:top w:val="single" w:sz="4" w:space="0" w:color="auto"/>
              <w:left w:val="nil"/>
              <w:bottom w:val="nil"/>
            </w:tcBorders>
          </w:tcPr>
          <w:p w14:paraId="02AF4A70" w14:textId="77777777" w:rsidR="00944375" w:rsidRPr="009E1EF1" w:rsidRDefault="00944375" w:rsidP="00944375">
            <w:pPr>
              <w:rPr>
                <w:rFonts w:ascii="Calibri" w:hAnsi="Calibri" w:cs="Times New Roman"/>
                <w:sz w:val="20"/>
                <w:szCs w:val="20"/>
              </w:rPr>
            </w:pPr>
            <w:bookmarkStart w:id="45" w:name="_Hlk441127"/>
          </w:p>
        </w:tc>
        <w:tc>
          <w:tcPr>
            <w:tcW w:w="2504" w:type="dxa"/>
            <w:tcBorders>
              <w:top w:val="single" w:sz="4" w:space="0" w:color="auto"/>
              <w:left w:val="nil"/>
              <w:right w:val="nil"/>
            </w:tcBorders>
          </w:tcPr>
          <w:p w14:paraId="19C7588C" w14:textId="77777777" w:rsidR="00944375" w:rsidRPr="009E1EF1" w:rsidRDefault="00FC3D06" w:rsidP="00944375">
            <w:pPr>
              <w:jc w:val="right"/>
              <w:rPr>
                <w:rFonts w:ascii="Calibri" w:hAnsi="Calibri" w:cs="Times New Roman"/>
                <w:b/>
                <w:bCs/>
                <w:sz w:val="20"/>
                <w:szCs w:val="20"/>
              </w:rPr>
            </w:pPr>
            <w:r w:rsidRPr="009E1EF1">
              <w:rPr>
                <w:rFonts w:ascii="Calibri" w:hAnsi="Calibri" w:cs="Times New Roman"/>
                <w:b/>
                <w:bCs/>
                <w:sz w:val="20"/>
                <w:szCs w:val="20"/>
              </w:rPr>
              <w:t>20</w:t>
            </w:r>
            <w:r w:rsidR="004E2B2E" w:rsidRPr="009E1EF1">
              <w:rPr>
                <w:rFonts w:ascii="Calibri" w:hAnsi="Calibri" w:cs="Times New Roman"/>
                <w:b/>
                <w:bCs/>
                <w:sz w:val="20"/>
                <w:szCs w:val="20"/>
              </w:rPr>
              <w:t>20</w:t>
            </w:r>
          </w:p>
        </w:tc>
        <w:tc>
          <w:tcPr>
            <w:tcW w:w="1559" w:type="dxa"/>
            <w:tcBorders>
              <w:top w:val="single" w:sz="4" w:space="0" w:color="auto"/>
              <w:left w:val="nil"/>
            </w:tcBorders>
          </w:tcPr>
          <w:p w14:paraId="0F9CACA2" w14:textId="77777777" w:rsidR="00944375" w:rsidRPr="009E1EF1" w:rsidRDefault="00FC3D06" w:rsidP="00944375">
            <w:pPr>
              <w:jc w:val="right"/>
              <w:rPr>
                <w:rFonts w:ascii="Calibri" w:hAnsi="Calibri" w:cs="Times New Roman"/>
                <w:bCs/>
                <w:sz w:val="20"/>
                <w:szCs w:val="20"/>
              </w:rPr>
            </w:pPr>
            <w:r w:rsidRPr="009E1EF1">
              <w:rPr>
                <w:rFonts w:ascii="Calibri" w:hAnsi="Calibri" w:cs="Times New Roman"/>
                <w:bCs/>
                <w:sz w:val="20"/>
                <w:szCs w:val="20"/>
              </w:rPr>
              <w:t>201</w:t>
            </w:r>
            <w:r w:rsidR="004E2B2E" w:rsidRPr="009E1EF1">
              <w:rPr>
                <w:rFonts w:ascii="Calibri" w:hAnsi="Calibri" w:cs="Times New Roman"/>
                <w:bCs/>
                <w:sz w:val="20"/>
                <w:szCs w:val="20"/>
              </w:rPr>
              <w:t>9</w:t>
            </w:r>
          </w:p>
        </w:tc>
      </w:tr>
      <w:tr w:rsidR="00944375" w:rsidRPr="001C5950" w14:paraId="746D5531" w14:textId="77777777" w:rsidTr="00F6119A">
        <w:trPr>
          <w:trHeight w:val="257"/>
        </w:trPr>
        <w:tc>
          <w:tcPr>
            <w:tcW w:w="6285" w:type="dxa"/>
            <w:gridSpan w:val="2"/>
            <w:tcBorders>
              <w:left w:val="nil"/>
              <w:bottom w:val="single" w:sz="4" w:space="0" w:color="auto"/>
            </w:tcBorders>
          </w:tcPr>
          <w:p w14:paraId="3957DB83" w14:textId="77777777" w:rsidR="00944375" w:rsidRPr="009E1EF1" w:rsidRDefault="00944375" w:rsidP="00944375">
            <w:pPr>
              <w:rPr>
                <w:rFonts w:ascii="Calibri" w:hAnsi="Calibri" w:cs="Times New Roman"/>
                <w:sz w:val="20"/>
                <w:szCs w:val="20"/>
              </w:rPr>
            </w:pPr>
          </w:p>
        </w:tc>
        <w:tc>
          <w:tcPr>
            <w:tcW w:w="2504" w:type="dxa"/>
            <w:tcBorders>
              <w:left w:val="nil"/>
              <w:bottom w:val="single" w:sz="4" w:space="0" w:color="auto"/>
              <w:right w:val="nil"/>
            </w:tcBorders>
          </w:tcPr>
          <w:p w14:paraId="7A8CF8BE" w14:textId="77777777" w:rsidR="00944375" w:rsidRPr="009E1EF1" w:rsidRDefault="00944375" w:rsidP="00944375">
            <w:pPr>
              <w:jc w:val="right"/>
              <w:rPr>
                <w:rFonts w:ascii="Calibri" w:hAnsi="Calibri" w:cs="Times New Roman"/>
                <w:b/>
                <w:bCs/>
                <w:sz w:val="20"/>
                <w:szCs w:val="20"/>
              </w:rPr>
            </w:pPr>
            <w:r w:rsidRPr="009E1EF1">
              <w:rPr>
                <w:rFonts w:ascii="Calibri" w:hAnsi="Calibri" w:cs="Times New Roman"/>
                <w:b/>
                <w:bCs/>
                <w:sz w:val="20"/>
                <w:szCs w:val="20"/>
              </w:rPr>
              <w:t>£m</w:t>
            </w:r>
          </w:p>
        </w:tc>
        <w:tc>
          <w:tcPr>
            <w:tcW w:w="1559" w:type="dxa"/>
            <w:tcBorders>
              <w:left w:val="nil"/>
              <w:bottom w:val="single" w:sz="4" w:space="0" w:color="auto"/>
            </w:tcBorders>
          </w:tcPr>
          <w:p w14:paraId="0D2F8E28" w14:textId="77777777" w:rsidR="00944375" w:rsidRPr="009E1EF1" w:rsidRDefault="00944375" w:rsidP="00944375">
            <w:pPr>
              <w:jc w:val="right"/>
              <w:rPr>
                <w:rFonts w:ascii="Calibri" w:hAnsi="Calibri" w:cs="Times New Roman"/>
                <w:bCs/>
                <w:sz w:val="20"/>
                <w:szCs w:val="20"/>
              </w:rPr>
            </w:pPr>
            <w:r w:rsidRPr="009E1EF1">
              <w:rPr>
                <w:rFonts w:ascii="Calibri" w:hAnsi="Calibri" w:cs="Times New Roman"/>
                <w:bCs/>
                <w:sz w:val="20"/>
                <w:szCs w:val="20"/>
              </w:rPr>
              <w:t>£m</w:t>
            </w:r>
          </w:p>
        </w:tc>
      </w:tr>
      <w:bookmarkEnd w:id="45"/>
      <w:tr w:rsidR="00133FF4" w:rsidRPr="001C5950" w14:paraId="41E5CB0F" w14:textId="77777777" w:rsidTr="00F6119A">
        <w:trPr>
          <w:trHeight w:val="257"/>
        </w:trPr>
        <w:tc>
          <w:tcPr>
            <w:tcW w:w="6285" w:type="dxa"/>
            <w:gridSpan w:val="2"/>
            <w:tcBorders>
              <w:top w:val="single" w:sz="4" w:space="0" w:color="auto"/>
              <w:left w:val="nil"/>
            </w:tcBorders>
          </w:tcPr>
          <w:p w14:paraId="216A2FA4" w14:textId="77777777" w:rsidR="00133FF4" w:rsidRPr="009E1EF1" w:rsidRDefault="00133FF4" w:rsidP="00133FF4">
            <w:pPr>
              <w:ind w:left="-108"/>
              <w:rPr>
                <w:rFonts w:ascii="Calibri" w:hAnsi="Calibri" w:cs="Times New Roman"/>
                <w:sz w:val="20"/>
                <w:szCs w:val="20"/>
              </w:rPr>
            </w:pPr>
            <w:r w:rsidRPr="009E1EF1">
              <w:rPr>
                <w:rFonts w:ascii="Calibri" w:hAnsi="Calibri"/>
                <w:sz w:val="20"/>
              </w:rPr>
              <w:t>Amortisation of acquisition related intangible assets</w:t>
            </w:r>
          </w:p>
        </w:tc>
        <w:tc>
          <w:tcPr>
            <w:tcW w:w="2504" w:type="dxa"/>
            <w:tcBorders>
              <w:top w:val="single" w:sz="4" w:space="0" w:color="auto"/>
              <w:left w:val="nil"/>
              <w:bottom w:val="nil"/>
              <w:right w:val="nil"/>
            </w:tcBorders>
          </w:tcPr>
          <w:p w14:paraId="01B25D5B" w14:textId="77777777" w:rsidR="00133FF4" w:rsidRPr="009E1EF1" w:rsidRDefault="00133FF4" w:rsidP="00133FF4">
            <w:pPr>
              <w:jc w:val="right"/>
              <w:rPr>
                <w:rFonts w:ascii="Calibri" w:hAnsi="Calibri" w:cs="Times New Roman"/>
                <w:b/>
                <w:bCs/>
                <w:sz w:val="20"/>
                <w:szCs w:val="20"/>
              </w:rPr>
            </w:pPr>
            <w:r w:rsidRPr="009E1EF1">
              <w:rPr>
                <w:rFonts w:ascii="Calibri" w:hAnsi="Calibri" w:cs="Times New Roman"/>
                <w:b/>
                <w:bCs/>
                <w:sz w:val="20"/>
                <w:szCs w:val="20"/>
              </w:rPr>
              <w:t>(4</w:t>
            </w:r>
            <w:r w:rsidR="00C12A51" w:rsidRPr="009E1EF1">
              <w:rPr>
                <w:rFonts w:ascii="Calibri" w:hAnsi="Calibri" w:cs="Times New Roman"/>
                <w:b/>
                <w:bCs/>
                <w:sz w:val="20"/>
                <w:szCs w:val="20"/>
              </w:rPr>
              <w:t>32.3</w:t>
            </w:r>
            <w:r w:rsidRPr="009E1EF1">
              <w:rPr>
                <w:rFonts w:ascii="Calibri" w:hAnsi="Calibri" w:cs="Times New Roman"/>
                <w:b/>
                <w:bCs/>
                <w:sz w:val="20"/>
                <w:szCs w:val="20"/>
              </w:rPr>
              <w:t>)</w:t>
            </w:r>
          </w:p>
        </w:tc>
        <w:tc>
          <w:tcPr>
            <w:tcW w:w="1559" w:type="dxa"/>
            <w:tcBorders>
              <w:top w:val="single" w:sz="4" w:space="0" w:color="auto"/>
              <w:left w:val="nil"/>
            </w:tcBorders>
          </w:tcPr>
          <w:p w14:paraId="32B41712" w14:textId="77777777" w:rsidR="00133FF4" w:rsidRPr="009E1EF1" w:rsidRDefault="00133FF4" w:rsidP="00133FF4">
            <w:pPr>
              <w:jc w:val="right"/>
              <w:rPr>
                <w:rFonts w:ascii="Calibri" w:hAnsi="Calibri" w:cs="Times New Roman"/>
                <w:sz w:val="20"/>
                <w:szCs w:val="20"/>
              </w:rPr>
            </w:pPr>
            <w:r w:rsidRPr="009E1EF1">
              <w:rPr>
                <w:rFonts w:ascii="Calibri" w:hAnsi="Calibri" w:cs="Times New Roman"/>
                <w:sz w:val="20"/>
                <w:szCs w:val="20"/>
              </w:rPr>
              <w:t>(113.1)</w:t>
            </w:r>
          </w:p>
        </w:tc>
      </w:tr>
      <w:tr w:rsidR="00133FF4" w:rsidRPr="001C5950" w14:paraId="4CC468A8" w14:textId="77777777" w:rsidTr="00F6119A">
        <w:trPr>
          <w:trHeight w:val="271"/>
        </w:trPr>
        <w:tc>
          <w:tcPr>
            <w:tcW w:w="6285" w:type="dxa"/>
            <w:gridSpan w:val="2"/>
            <w:tcBorders>
              <w:top w:val="nil"/>
              <w:left w:val="nil"/>
            </w:tcBorders>
          </w:tcPr>
          <w:p w14:paraId="27ABCDCD" w14:textId="6E38AC3C" w:rsidR="00133FF4" w:rsidRPr="009E1EF1" w:rsidRDefault="0013511A" w:rsidP="00133FF4">
            <w:pPr>
              <w:ind w:left="-108"/>
              <w:rPr>
                <w:rFonts w:ascii="Calibri" w:hAnsi="Calibri"/>
                <w:sz w:val="20"/>
              </w:rPr>
            </w:pPr>
            <w:r>
              <w:rPr>
                <w:rFonts w:ascii="Calibri" w:hAnsi="Calibri"/>
                <w:sz w:val="20"/>
              </w:rPr>
              <w:t>Acquisition</w:t>
            </w:r>
            <w:r w:rsidRPr="009E1EF1">
              <w:rPr>
                <w:rFonts w:ascii="Calibri" w:hAnsi="Calibri"/>
                <w:sz w:val="20"/>
              </w:rPr>
              <w:t xml:space="preserve"> </w:t>
            </w:r>
            <w:r w:rsidR="00133FF4" w:rsidRPr="009E1EF1">
              <w:rPr>
                <w:rFonts w:ascii="Calibri" w:hAnsi="Calibri"/>
                <w:sz w:val="20"/>
              </w:rPr>
              <w:t>fees and associated costs</w:t>
            </w:r>
          </w:p>
        </w:tc>
        <w:tc>
          <w:tcPr>
            <w:tcW w:w="2504" w:type="dxa"/>
          </w:tcPr>
          <w:p w14:paraId="0502F2AA" w14:textId="515F5B4F" w:rsidR="00133FF4" w:rsidRPr="009E1EF1" w:rsidRDefault="00133FF4" w:rsidP="00133FF4">
            <w:pPr>
              <w:jc w:val="right"/>
              <w:rPr>
                <w:rFonts w:ascii="Calibri" w:hAnsi="Calibri" w:cs="Times New Roman"/>
                <w:b/>
                <w:bCs/>
                <w:sz w:val="20"/>
                <w:szCs w:val="20"/>
              </w:rPr>
            </w:pPr>
            <w:r w:rsidRPr="009E1EF1">
              <w:rPr>
                <w:rFonts w:ascii="Calibri" w:hAnsi="Calibri" w:cs="Times New Roman"/>
                <w:b/>
                <w:bCs/>
                <w:sz w:val="20"/>
                <w:szCs w:val="20"/>
              </w:rPr>
              <w:t>(</w:t>
            </w:r>
            <w:r w:rsidR="009E70B2">
              <w:rPr>
                <w:rFonts w:ascii="Calibri" w:hAnsi="Calibri" w:cs="Times New Roman"/>
                <w:b/>
                <w:bCs/>
                <w:sz w:val="20"/>
                <w:szCs w:val="20"/>
              </w:rPr>
              <w:t>32.7</w:t>
            </w:r>
            <w:r w:rsidRPr="009E1EF1">
              <w:rPr>
                <w:rFonts w:ascii="Calibri" w:hAnsi="Calibri" w:cs="Times New Roman"/>
                <w:b/>
                <w:bCs/>
                <w:sz w:val="20"/>
                <w:szCs w:val="20"/>
              </w:rPr>
              <w:t>)</w:t>
            </w:r>
          </w:p>
        </w:tc>
        <w:tc>
          <w:tcPr>
            <w:tcW w:w="1559" w:type="dxa"/>
            <w:tcBorders>
              <w:top w:val="nil"/>
              <w:left w:val="nil"/>
            </w:tcBorders>
          </w:tcPr>
          <w:p w14:paraId="5D241848" w14:textId="77777777" w:rsidR="00133FF4" w:rsidRPr="009E1EF1" w:rsidRDefault="00133FF4" w:rsidP="00133FF4">
            <w:pPr>
              <w:jc w:val="right"/>
              <w:rPr>
                <w:rFonts w:ascii="Calibri" w:hAnsi="Calibri" w:cs="Times New Roman"/>
                <w:sz w:val="20"/>
                <w:szCs w:val="20"/>
              </w:rPr>
            </w:pPr>
            <w:r w:rsidRPr="009E1EF1">
              <w:rPr>
                <w:rFonts w:ascii="Calibri" w:hAnsi="Calibri" w:cs="Times New Roman"/>
                <w:sz w:val="20"/>
                <w:szCs w:val="20"/>
              </w:rPr>
              <w:t>(17.6)</w:t>
            </w:r>
          </w:p>
        </w:tc>
      </w:tr>
      <w:tr w:rsidR="00133FF4" w:rsidRPr="001C5950" w14:paraId="15353052" w14:textId="77777777" w:rsidTr="00F6119A">
        <w:trPr>
          <w:trHeight w:val="271"/>
        </w:trPr>
        <w:tc>
          <w:tcPr>
            <w:tcW w:w="6285" w:type="dxa"/>
            <w:gridSpan w:val="2"/>
            <w:tcBorders>
              <w:top w:val="nil"/>
              <w:left w:val="nil"/>
            </w:tcBorders>
          </w:tcPr>
          <w:p w14:paraId="25EFE174" w14:textId="77777777" w:rsidR="00133FF4" w:rsidRPr="009E1EF1" w:rsidRDefault="00133FF4" w:rsidP="00133FF4">
            <w:pPr>
              <w:ind w:left="-108"/>
              <w:rPr>
                <w:rFonts w:ascii="Calibri" w:hAnsi="Calibri"/>
                <w:sz w:val="20"/>
              </w:rPr>
            </w:pPr>
            <w:r w:rsidRPr="009E1EF1">
              <w:rPr>
                <w:rFonts w:ascii="Calibri" w:hAnsi="Calibri" w:cs="Times New Roman"/>
                <w:sz w:val="20"/>
                <w:szCs w:val="20"/>
              </w:rPr>
              <w:t>Restructuring and integration costs</w:t>
            </w:r>
          </w:p>
        </w:tc>
        <w:tc>
          <w:tcPr>
            <w:tcW w:w="2504" w:type="dxa"/>
          </w:tcPr>
          <w:p w14:paraId="7EA8F29B" w14:textId="0F346553" w:rsidR="00133FF4" w:rsidRPr="009E1EF1" w:rsidRDefault="00133FF4" w:rsidP="00133FF4">
            <w:pPr>
              <w:jc w:val="right"/>
              <w:rPr>
                <w:rFonts w:ascii="Calibri" w:hAnsi="Calibri" w:cs="Times New Roman"/>
                <w:b/>
                <w:bCs/>
                <w:sz w:val="20"/>
                <w:szCs w:val="20"/>
              </w:rPr>
            </w:pPr>
            <w:r w:rsidRPr="009E1EF1">
              <w:rPr>
                <w:rFonts w:ascii="Calibri" w:hAnsi="Calibri" w:cs="Times New Roman"/>
                <w:b/>
                <w:bCs/>
                <w:sz w:val="20"/>
                <w:szCs w:val="20"/>
              </w:rPr>
              <w:t>(</w:t>
            </w:r>
            <w:r w:rsidR="00607687">
              <w:rPr>
                <w:rFonts w:asciiTheme="minorHAnsi" w:hAnsiTheme="minorHAnsi" w:cs="Times New Roman"/>
                <w:b/>
                <w:bCs/>
                <w:sz w:val="20"/>
                <w:szCs w:val="20"/>
              </w:rPr>
              <w:t>96.1</w:t>
            </w:r>
            <w:r w:rsidRPr="009E1EF1">
              <w:rPr>
                <w:rFonts w:ascii="Calibri" w:hAnsi="Calibri" w:cs="Times New Roman"/>
                <w:b/>
                <w:bCs/>
                <w:sz w:val="20"/>
                <w:szCs w:val="20"/>
              </w:rPr>
              <w:t>)</w:t>
            </w:r>
          </w:p>
        </w:tc>
        <w:tc>
          <w:tcPr>
            <w:tcW w:w="1559" w:type="dxa"/>
            <w:tcBorders>
              <w:top w:val="nil"/>
              <w:left w:val="nil"/>
            </w:tcBorders>
          </w:tcPr>
          <w:p w14:paraId="327031D9" w14:textId="77777777" w:rsidR="00133FF4" w:rsidRPr="009E1EF1" w:rsidRDefault="00133FF4" w:rsidP="00133FF4">
            <w:pPr>
              <w:jc w:val="right"/>
              <w:rPr>
                <w:rFonts w:ascii="Calibri" w:hAnsi="Calibri" w:cs="Times New Roman"/>
                <w:sz w:val="20"/>
                <w:szCs w:val="20"/>
              </w:rPr>
            </w:pPr>
            <w:r w:rsidRPr="009E1EF1">
              <w:rPr>
                <w:rFonts w:ascii="Calibri" w:hAnsi="Calibri" w:cs="Times New Roman"/>
                <w:sz w:val="20"/>
                <w:szCs w:val="20"/>
              </w:rPr>
              <w:t>-</w:t>
            </w:r>
          </w:p>
        </w:tc>
      </w:tr>
      <w:tr w:rsidR="0013511A" w:rsidRPr="001C5950" w14:paraId="4C1A0245" w14:textId="77777777" w:rsidTr="00F6119A">
        <w:trPr>
          <w:trHeight w:val="257"/>
        </w:trPr>
        <w:tc>
          <w:tcPr>
            <w:tcW w:w="6285" w:type="dxa"/>
            <w:gridSpan w:val="2"/>
            <w:tcBorders>
              <w:top w:val="nil"/>
              <w:left w:val="nil"/>
            </w:tcBorders>
          </w:tcPr>
          <w:p w14:paraId="205E6945" w14:textId="21D57FEC" w:rsidR="0013511A" w:rsidRPr="009E1EF1" w:rsidRDefault="0013511A" w:rsidP="00133FF4">
            <w:pPr>
              <w:ind w:left="-108"/>
              <w:rPr>
                <w:rFonts w:ascii="Calibri" w:hAnsi="Calibri" w:cs="Times New Roman"/>
                <w:sz w:val="20"/>
                <w:szCs w:val="20"/>
              </w:rPr>
            </w:pPr>
            <w:r>
              <w:rPr>
                <w:rFonts w:ascii="Calibri" w:hAnsi="Calibri" w:cs="Times New Roman"/>
                <w:sz w:val="20"/>
                <w:szCs w:val="20"/>
              </w:rPr>
              <w:t>Impairment</w:t>
            </w:r>
          </w:p>
        </w:tc>
        <w:tc>
          <w:tcPr>
            <w:tcW w:w="2504" w:type="dxa"/>
          </w:tcPr>
          <w:p w14:paraId="60F943EC" w14:textId="399DE61E" w:rsidR="0013511A" w:rsidRPr="009E1EF1" w:rsidRDefault="0013511A" w:rsidP="00133FF4">
            <w:pPr>
              <w:jc w:val="right"/>
              <w:rPr>
                <w:rFonts w:ascii="Calibri" w:hAnsi="Calibri" w:cs="Times New Roman"/>
                <w:b/>
                <w:bCs/>
                <w:sz w:val="20"/>
                <w:szCs w:val="20"/>
              </w:rPr>
            </w:pPr>
            <w:r>
              <w:rPr>
                <w:rFonts w:ascii="Calibri" w:hAnsi="Calibri" w:cs="Times New Roman"/>
                <w:b/>
                <w:bCs/>
                <w:sz w:val="20"/>
                <w:szCs w:val="20"/>
              </w:rPr>
              <w:t>(22.6)</w:t>
            </w:r>
          </w:p>
        </w:tc>
        <w:tc>
          <w:tcPr>
            <w:tcW w:w="1559" w:type="dxa"/>
            <w:tcBorders>
              <w:top w:val="nil"/>
              <w:left w:val="nil"/>
            </w:tcBorders>
          </w:tcPr>
          <w:p w14:paraId="55AF95FE" w14:textId="179F7535" w:rsidR="0013511A" w:rsidRPr="009E1EF1" w:rsidRDefault="0053766F" w:rsidP="00133FF4">
            <w:pPr>
              <w:jc w:val="right"/>
              <w:rPr>
                <w:rFonts w:ascii="Calibri" w:hAnsi="Calibri" w:cs="Times New Roman"/>
                <w:sz w:val="20"/>
                <w:szCs w:val="20"/>
              </w:rPr>
            </w:pPr>
            <w:r>
              <w:rPr>
                <w:rFonts w:ascii="Calibri" w:hAnsi="Calibri" w:cs="Times New Roman"/>
                <w:sz w:val="20"/>
                <w:szCs w:val="20"/>
              </w:rPr>
              <w:t>-</w:t>
            </w:r>
          </w:p>
        </w:tc>
      </w:tr>
      <w:tr w:rsidR="00133FF4" w:rsidRPr="001C5950" w14:paraId="5BC352FF" w14:textId="77777777" w:rsidTr="00F6119A">
        <w:trPr>
          <w:trHeight w:val="257"/>
        </w:trPr>
        <w:tc>
          <w:tcPr>
            <w:tcW w:w="6285" w:type="dxa"/>
            <w:gridSpan w:val="2"/>
            <w:tcBorders>
              <w:top w:val="nil"/>
              <w:left w:val="nil"/>
            </w:tcBorders>
          </w:tcPr>
          <w:p w14:paraId="348B6F24" w14:textId="77777777" w:rsidR="00133FF4" w:rsidRPr="009E1EF1" w:rsidRDefault="00133FF4" w:rsidP="00133FF4">
            <w:pPr>
              <w:ind w:left="-108"/>
              <w:rPr>
                <w:rFonts w:ascii="Calibri" w:hAnsi="Calibri" w:cs="Times New Roman"/>
                <w:sz w:val="20"/>
                <w:szCs w:val="20"/>
              </w:rPr>
            </w:pPr>
            <w:r w:rsidRPr="009E1EF1">
              <w:rPr>
                <w:rFonts w:ascii="Calibri" w:hAnsi="Calibri" w:cs="Times New Roman"/>
                <w:sz w:val="20"/>
                <w:szCs w:val="20"/>
              </w:rPr>
              <w:t>VAT refund</w:t>
            </w:r>
          </w:p>
        </w:tc>
        <w:tc>
          <w:tcPr>
            <w:tcW w:w="2504" w:type="dxa"/>
          </w:tcPr>
          <w:p w14:paraId="64337824" w14:textId="16995854" w:rsidR="00133FF4" w:rsidRPr="009E1EF1" w:rsidRDefault="00133FF4" w:rsidP="00133FF4">
            <w:pPr>
              <w:jc w:val="right"/>
              <w:rPr>
                <w:rFonts w:ascii="Calibri" w:hAnsi="Calibri" w:cs="Times New Roman"/>
                <w:b/>
                <w:bCs/>
                <w:sz w:val="20"/>
                <w:szCs w:val="20"/>
              </w:rPr>
            </w:pPr>
            <w:r w:rsidRPr="009E1EF1">
              <w:rPr>
                <w:rFonts w:ascii="Calibri" w:hAnsi="Calibri" w:cs="Times New Roman"/>
                <w:b/>
                <w:bCs/>
                <w:sz w:val="20"/>
                <w:szCs w:val="20"/>
              </w:rPr>
              <w:t>11.</w:t>
            </w:r>
            <w:r w:rsidR="008D03F3">
              <w:rPr>
                <w:rFonts w:ascii="Calibri" w:hAnsi="Calibri" w:cs="Times New Roman"/>
                <w:b/>
                <w:bCs/>
                <w:sz w:val="20"/>
                <w:szCs w:val="20"/>
              </w:rPr>
              <w:t>2</w:t>
            </w:r>
          </w:p>
        </w:tc>
        <w:tc>
          <w:tcPr>
            <w:tcW w:w="1559" w:type="dxa"/>
            <w:tcBorders>
              <w:top w:val="nil"/>
              <w:left w:val="nil"/>
            </w:tcBorders>
          </w:tcPr>
          <w:p w14:paraId="2594E288" w14:textId="77777777" w:rsidR="00133FF4" w:rsidRPr="009E1EF1" w:rsidRDefault="00133FF4" w:rsidP="00133FF4">
            <w:pPr>
              <w:jc w:val="right"/>
              <w:rPr>
                <w:rFonts w:ascii="Calibri" w:hAnsi="Calibri" w:cs="Times New Roman"/>
                <w:sz w:val="20"/>
                <w:szCs w:val="20"/>
              </w:rPr>
            </w:pPr>
            <w:r w:rsidRPr="009E1EF1">
              <w:rPr>
                <w:rFonts w:ascii="Calibri" w:hAnsi="Calibri" w:cs="Times New Roman"/>
                <w:sz w:val="20"/>
                <w:szCs w:val="20"/>
              </w:rPr>
              <w:t>-</w:t>
            </w:r>
          </w:p>
        </w:tc>
      </w:tr>
      <w:tr w:rsidR="00133FF4" w:rsidRPr="001C5950" w14:paraId="5F7CF541" w14:textId="77777777" w:rsidTr="00F6119A">
        <w:trPr>
          <w:trHeight w:val="257"/>
        </w:trPr>
        <w:tc>
          <w:tcPr>
            <w:tcW w:w="6285" w:type="dxa"/>
            <w:gridSpan w:val="2"/>
            <w:tcBorders>
              <w:top w:val="single" w:sz="4" w:space="0" w:color="auto"/>
              <w:left w:val="nil"/>
            </w:tcBorders>
          </w:tcPr>
          <w:p w14:paraId="25E8C288" w14:textId="77777777" w:rsidR="00133FF4" w:rsidRPr="009D7F29" w:rsidRDefault="00133FF4" w:rsidP="00133FF4">
            <w:pPr>
              <w:ind w:left="-108"/>
              <w:rPr>
                <w:rFonts w:ascii="Calibri" w:hAnsi="Calibri" w:cs="Times New Roman"/>
                <w:b/>
                <w:bCs/>
                <w:sz w:val="20"/>
                <w:szCs w:val="20"/>
              </w:rPr>
            </w:pPr>
            <w:r w:rsidRPr="009D7F29">
              <w:rPr>
                <w:rFonts w:ascii="Calibri" w:hAnsi="Calibri" w:cs="Times New Roman"/>
                <w:b/>
                <w:bCs/>
                <w:sz w:val="20"/>
                <w:szCs w:val="20"/>
              </w:rPr>
              <w:t xml:space="preserve">Operating profit impact of </w:t>
            </w:r>
            <w:r w:rsidRPr="009D7F29">
              <w:rPr>
                <w:rFonts w:ascii="Calibri" w:hAnsi="Calibri"/>
                <w:b/>
                <w:bCs/>
                <w:sz w:val="20"/>
              </w:rPr>
              <w:t xml:space="preserve">separately disclosed items </w:t>
            </w:r>
            <w:r w:rsidRPr="009D7F29">
              <w:rPr>
                <w:rFonts w:ascii="Calibri" w:hAnsi="Calibri" w:cs="Times New Roman"/>
                <w:b/>
                <w:bCs/>
                <w:sz w:val="20"/>
                <w:szCs w:val="20"/>
              </w:rPr>
              <w:t xml:space="preserve"> </w:t>
            </w:r>
          </w:p>
        </w:tc>
        <w:tc>
          <w:tcPr>
            <w:tcW w:w="2504" w:type="dxa"/>
            <w:tcBorders>
              <w:top w:val="single" w:sz="4" w:space="0" w:color="auto"/>
              <w:left w:val="nil"/>
              <w:right w:val="nil"/>
            </w:tcBorders>
          </w:tcPr>
          <w:p w14:paraId="6D7B931D" w14:textId="4CF63AEA" w:rsidR="00133FF4" w:rsidRPr="009E1EF1" w:rsidRDefault="00133FF4" w:rsidP="00133FF4">
            <w:pPr>
              <w:jc w:val="right"/>
              <w:rPr>
                <w:rFonts w:ascii="Calibri" w:hAnsi="Calibri" w:cs="Times New Roman"/>
                <w:b/>
                <w:bCs/>
                <w:sz w:val="20"/>
                <w:szCs w:val="20"/>
              </w:rPr>
            </w:pPr>
            <w:r w:rsidRPr="009E1EF1">
              <w:rPr>
                <w:rFonts w:ascii="Calibri" w:hAnsi="Calibri" w:cs="Times New Roman"/>
                <w:b/>
                <w:bCs/>
                <w:sz w:val="20"/>
                <w:szCs w:val="20"/>
              </w:rPr>
              <w:t>(</w:t>
            </w:r>
            <w:r w:rsidR="009E70B2">
              <w:rPr>
                <w:rFonts w:ascii="Calibri" w:hAnsi="Calibri" w:cs="Times New Roman"/>
                <w:b/>
                <w:bCs/>
                <w:sz w:val="20"/>
                <w:szCs w:val="20"/>
              </w:rPr>
              <w:t>572.5</w:t>
            </w:r>
            <w:r w:rsidRPr="009E1EF1">
              <w:rPr>
                <w:rFonts w:ascii="Calibri" w:hAnsi="Calibri" w:cs="Times New Roman"/>
                <w:b/>
                <w:bCs/>
                <w:sz w:val="20"/>
                <w:szCs w:val="20"/>
              </w:rPr>
              <w:t>)</w:t>
            </w:r>
          </w:p>
        </w:tc>
        <w:tc>
          <w:tcPr>
            <w:tcW w:w="1559" w:type="dxa"/>
            <w:tcBorders>
              <w:top w:val="single" w:sz="4" w:space="0" w:color="auto"/>
              <w:left w:val="nil"/>
            </w:tcBorders>
          </w:tcPr>
          <w:p w14:paraId="38C7AE78" w14:textId="77777777" w:rsidR="00133FF4" w:rsidRPr="009E1EF1" w:rsidRDefault="00133FF4" w:rsidP="00133FF4">
            <w:pPr>
              <w:jc w:val="right"/>
              <w:rPr>
                <w:rFonts w:ascii="Calibri" w:hAnsi="Calibri" w:cs="Times New Roman"/>
                <w:sz w:val="20"/>
                <w:szCs w:val="20"/>
              </w:rPr>
            </w:pPr>
            <w:r w:rsidRPr="009E1EF1">
              <w:rPr>
                <w:rFonts w:ascii="Calibri" w:hAnsi="Calibri" w:cs="Times New Roman"/>
                <w:sz w:val="20"/>
                <w:szCs w:val="20"/>
              </w:rPr>
              <w:t>(130.7)</w:t>
            </w:r>
          </w:p>
        </w:tc>
      </w:tr>
      <w:tr w:rsidR="00133FF4" w:rsidRPr="001C5950" w14:paraId="486B4819" w14:textId="77777777" w:rsidTr="00F6119A">
        <w:trPr>
          <w:trHeight w:val="257"/>
        </w:trPr>
        <w:tc>
          <w:tcPr>
            <w:tcW w:w="6285" w:type="dxa"/>
            <w:gridSpan w:val="2"/>
            <w:tcBorders>
              <w:left w:val="nil"/>
            </w:tcBorders>
          </w:tcPr>
          <w:p w14:paraId="57D99946" w14:textId="77777777" w:rsidR="00133FF4" w:rsidRPr="009E1EF1" w:rsidRDefault="00133FF4" w:rsidP="00133FF4">
            <w:pPr>
              <w:ind w:left="-108"/>
              <w:rPr>
                <w:rFonts w:ascii="Calibri" w:hAnsi="Calibri" w:cs="Times New Roman"/>
                <w:sz w:val="20"/>
                <w:szCs w:val="20"/>
              </w:rPr>
            </w:pPr>
            <w:r w:rsidRPr="009E1EF1">
              <w:rPr>
                <w:rFonts w:ascii="Calibri" w:hAnsi="Calibri" w:cs="Times New Roman"/>
                <w:sz w:val="20"/>
                <w:szCs w:val="20"/>
              </w:rPr>
              <w:t>Financial Income</w:t>
            </w:r>
          </w:p>
        </w:tc>
        <w:tc>
          <w:tcPr>
            <w:tcW w:w="2504" w:type="dxa"/>
            <w:tcBorders>
              <w:left w:val="nil"/>
              <w:right w:val="nil"/>
            </w:tcBorders>
          </w:tcPr>
          <w:p w14:paraId="51DA0A64" w14:textId="0F838F88" w:rsidR="00133FF4" w:rsidRPr="009E1EF1" w:rsidRDefault="00133FF4" w:rsidP="00133FF4">
            <w:pPr>
              <w:jc w:val="right"/>
              <w:rPr>
                <w:rFonts w:ascii="Calibri" w:hAnsi="Calibri" w:cs="Times New Roman"/>
                <w:b/>
                <w:bCs/>
                <w:sz w:val="20"/>
                <w:szCs w:val="20"/>
              </w:rPr>
            </w:pPr>
            <w:r w:rsidRPr="009E1EF1">
              <w:rPr>
                <w:rFonts w:ascii="Calibri" w:hAnsi="Calibri" w:cs="Times New Roman"/>
                <w:b/>
                <w:bCs/>
                <w:sz w:val="20"/>
                <w:szCs w:val="20"/>
              </w:rPr>
              <w:t>78.</w:t>
            </w:r>
            <w:r w:rsidR="0076490B">
              <w:rPr>
                <w:rFonts w:ascii="Calibri" w:hAnsi="Calibri" w:cs="Times New Roman"/>
                <w:b/>
                <w:bCs/>
                <w:sz w:val="20"/>
                <w:szCs w:val="20"/>
              </w:rPr>
              <w:t>5</w:t>
            </w:r>
          </w:p>
        </w:tc>
        <w:tc>
          <w:tcPr>
            <w:tcW w:w="1559" w:type="dxa"/>
            <w:tcBorders>
              <w:left w:val="nil"/>
            </w:tcBorders>
          </w:tcPr>
          <w:p w14:paraId="34CD70C0" w14:textId="77777777" w:rsidR="00133FF4" w:rsidRPr="009E1EF1" w:rsidRDefault="00133FF4" w:rsidP="00133FF4">
            <w:pPr>
              <w:jc w:val="right"/>
              <w:rPr>
                <w:rFonts w:ascii="Calibri" w:hAnsi="Calibri" w:cs="Times New Roman"/>
                <w:sz w:val="20"/>
                <w:szCs w:val="20"/>
              </w:rPr>
            </w:pPr>
            <w:r w:rsidRPr="009E1EF1">
              <w:rPr>
                <w:rFonts w:ascii="Calibri" w:hAnsi="Calibri" w:cs="Times New Roman"/>
                <w:sz w:val="20"/>
                <w:szCs w:val="20"/>
              </w:rPr>
              <w:t>-</w:t>
            </w:r>
          </w:p>
        </w:tc>
      </w:tr>
      <w:tr w:rsidR="00133FF4" w:rsidRPr="001C5950" w14:paraId="3C81E913" w14:textId="77777777" w:rsidTr="00F6119A">
        <w:trPr>
          <w:trHeight w:val="257"/>
        </w:trPr>
        <w:tc>
          <w:tcPr>
            <w:tcW w:w="6285" w:type="dxa"/>
            <w:gridSpan w:val="2"/>
            <w:tcBorders>
              <w:left w:val="nil"/>
              <w:bottom w:val="single" w:sz="4" w:space="0" w:color="auto"/>
            </w:tcBorders>
          </w:tcPr>
          <w:p w14:paraId="56B9B275" w14:textId="77777777" w:rsidR="00133FF4" w:rsidRPr="009E1EF1" w:rsidRDefault="00133FF4" w:rsidP="00133FF4">
            <w:pPr>
              <w:ind w:left="-108"/>
              <w:rPr>
                <w:rFonts w:ascii="Calibri" w:hAnsi="Calibri" w:cs="Times New Roman"/>
                <w:sz w:val="20"/>
                <w:szCs w:val="20"/>
              </w:rPr>
            </w:pPr>
            <w:r w:rsidRPr="009E1EF1">
              <w:rPr>
                <w:rFonts w:ascii="Calibri" w:hAnsi="Calibri" w:cs="Times New Roman"/>
                <w:sz w:val="20"/>
                <w:szCs w:val="20"/>
              </w:rPr>
              <w:t>Financial Expense</w:t>
            </w:r>
          </w:p>
        </w:tc>
        <w:tc>
          <w:tcPr>
            <w:tcW w:w="2504" w:type="dxa"/>
            <w:tcBorders>
              <w:left w:val="nil"/>
              <w:bottom w:val="single" w:sz="4" w:space="0" w:color="auto"/>
              <w:right w:val="nil"/>
            </w:tcBorders>
          </w:tcPr>
          <w:p w14:paraId="2D00285E" w14:textId="1D3F0D8F" w:rsidR="00133FF4" w:rsidRPr="009E1EF1" w:rsidRDefault="00133FF4" w:rsidP="00133FF4">
            <w:pPr>
              <w:jc w:val="right"/>
              <w:rPr>
                <w:rFonts w:ascii="Calibri" w:hAnsi="Calibri" w:cs="Times New Roman"/>
                <w:b/>
                <w:bCs/>
                <w:sz w:val="20"/>
                <w:szCs w:val="20"/>
              </w:rPr>
            </w:pPr>
            <w:r w:rsidRPr="009E1EF1">
              <w:rPr>
                <w:rFonts w:ascii="Calibri" w:hAnsi="Calibri" w:cs="Times New Roman"/>
                <w:b/>
                <w:bCs/>
                <w:sz w:val="20"/>
                <w:szCs w:val="20"/>
              </w:rPr>
              <w:t>(</w:t>
            </w:r>
            <w:r w:rsidR="00607687">
              <w:rPr>
                <w:rFonts w:ascii="Calibri" w:hAnsi="Calibri" w:cs="Times New Roman"/>
                <w:b/>
                <w:bCs/>
                <w:sz w:val="20"/>
                <w:szCs w:val="20"/>
              </w:rPr>
              <w:t>71.</w:t>
            </w:r>
            <w:r w:rsidR="009E70B2">
              <w:rPr>
                <w:rFonts w:ascii="Calibri" w:hAnsi="Calibri" w:cs="Times New Roman"/>
                <w:b/>
                <w:bCs/>
                <w:sz w:val="20"/>
                <w:szCs w:val="20"/>
              </w:rPr>
              <w:t>1</w:t>
            </w:r>
            <w:r w:rsidRPr="009E1EF1">
              <w:rPr>
                <w:rFonts w:ascii="Calibri" w:hAnsi="Calibri" w:cs="Times New Roman"/>
                <w:b/>
                <w:bCs/>
                <w:sz w:val="20"/>
                <w:szCs w:val="20"/>
              </w:rPr>
              <w:t>)</w:t>
            </w:r>
          </w:p>
        </w:tc>
        <w:tc>
          <w:tcPr>
            <w:tcW w:w="1559" w:type="dxa"/>
            <w:tcBorders>
              <w:left w:val="nil"/>
              <w:bottom w:val="single" w:sz="4" w:space="0" w:color="auto"/>
            </w:tcBorders>
          </w:tcPr>
          <w:p w14:paraId="7A196D45" w14:textId="77777777" w:rsidR="00133FF4" w:rsidRPr="009E1EF1" w:rsidRDefault="00133FF4" w:rsidP="00133FF4">
            <w:pPr>
              <w:jc w:val="right"/>
              <w:rPr>
                <w:rFonts w:ascii="Calibri" w:hAnsi="Calibri" w:cs="Times New Roman"/>
                <w:sz w:val="20"/>
                <w:szCs w:val="20"/>
              </w:rPr>
            </w:pPr>
            <w:r w:rsidRPr="009E1EF1">
              <w:rPr>
                <w:rFonts w:ascii="Calibri" w:hAnsi="Calibri" w:cs="Times New Roman"/>
                <w:sz w:val="20"/>
                <w:szCs w:val="20"/>
              </w:rPr>
              <w:t>-</w:t>
            </w:r>
          </w:p>
        </w:tc>
      </w:tr>
      <w:tr w:rsidR="00133FF4" w:rsidRPr="001C5950" w14:paraId="7830C6CE" w14:textId="77777777" w:rsidTr="00F6119A">
        <w:trPr>
          <w:trHeight w:val="271"/>
        </w:trPr>
        <w:tc>
          <w:tcPr>
            <w:tcW w:w="6285" w:type="dxa"/>
            <w:gridSpan w:val="2"/>
            <w:tcBorders>
              <w:top w:val="single" w:sz="4" w:space="0" w:color="auto"/>
              <w:left w:val="nil"/>
            </w:tcBorders>
          </w:tcPr>
          <w:p w14:paraId="5ED7653A" w14:textId="77777777" w:rsidR="00133FF4" w:rsidRPr="009D7F29" w:rsidRDefault="00133FF4" w:rsidP="00133FF4">
            <w:pPr>
              <w:ind w:left="-108"/>
              <w:rPr>
                <w:rFonts w:ascii="Calibri" w:hAnsi="Calibri" w:cs="Times New Roman"/>
                <w:b/>
                <w:bCs/>
                <w:sz w:val="20"/>
                <w:szCs w:val="20"/>
              </w:rPr>
            </w:pPr>
            <w:r w:rsidRPr="009D7F29">
              <w:rPr>
                <w:rFonts w:ascii="Calibri" w:hAnsi="Calibri" w:cs="Times New Roman"/>
                <w:b/>
                <w:bCs/>
                <w:sz w:val="20"/>
                <w:szCs w:val="20"/>
              </w:rPr>
              <w:t>Profit before tax impact of separately disclosed items</w:t>
            </w:r>
          </w:p>
        </w:tc>
        <w:tc>
          <w:tcPr>
            <w:tcW w:w="2504" w:type="dxa"/>
            <w:tcBorders>
              <w:top w:val="single" w:sz="4" w:space="0" w:color="auto"/>
              <w:left w:val="nil"/>
              <w:right w:val="nil"/>
            </w:tcBorders>
          </w:tcPr>
          <w:p w14:paraId="08534E6C" w14:textId="1046910F" w:rsidR="00133FF4" w:rsidRPr="009E1EF1" w:rsidRDefault="00133FF4" w:rsidP="00133FF4">
            <w:pPr>
              <w:jc w:val="right"/>
              <w:rPr>
                <w:rFonts w:ascii="Calibri" w:hAnsi="Calibri" w:cs="Times New Roman"/>
                <w:b/>
                <w:bCs/>
                <w:sz w:val="20"/>
                <w:szCs w:val="20"/>
              </w:rPr>
            </w:pPr>
            <w:r w:rsidRPr="009E1EF1">
              <w:rPr>
                <w:rFonts w:ascii="Calibri" w:hAnsi="Calibri" w:cs="Times New Roman"/>
                <w:b/>
                <w:bCs/>
                <w:sz w:val="20"/>
                <w:szCs w:val="20"/>
              </w:rPr>
              <w:t>(</w:t>
            </w:r>
            <w:r w:rsidR="009E70B2">
              <w:rPr>
                <w:rFonts w:ascii="Calibri" w:hAnsi="Calibri" w:cs="Times New Roman"/>
                <w:b/>
                <w:bCs/>
                <w:sz w:val="20"/>
                <w:szCs w:val="20"/>
              </w:rPr>
              <w:t>565.1</w:t>
            </w:r>
            <w:r w:rsidRPr="009E1EF1">
              <w:rPr>
                <w:rFonts w:ascii="Calibri" w:hAnsi="Calibri" w:cs="Times New Roman"/>
                <w:b/>
                <w:bCs/>
                <w:sz w:val="20"/>
                <w:szCs w:val="20"/>
              </w:rPr>
              <w:t>)</w:t>
            </w:r>
          </w:p>
        </w:tc>
        <w:tc>
          <w:tcPr>
            <w:tcW w:w="1559" w:type="dxa"/>
            <w:tcBorders>
              <w:top w:val="single" w:sz="4" w:space="0" w:color="auto"/>
              <w:left w:val="nil"/>
            </w:tcBorders>
          </w:tcPr>
          <w:p w14:paraId="7EF42B5F" w14:textId="77777777" w:rsidR="00133FF4" w:rsidRPr="009E1EF1" w:rsidRDefault="00133FF4" w:rsidP="00133FF4">
            <w:pPr>
              <w:jc w:val="right"/>
              <w:rPr>
                <w:rFonts w:ascii="Calibri" w:hAnsi="Calibri" w:cs="Times New Roman"/>
                <w:sz w:val="20"/>
                <w:szCs w:val="20"/>
              </w:rPr>
            </w:pPr>
            <w:r w:rsidRPr="009E1EF1">
              <w:rPr>
                <w:rFonts w:ascii="Calibri" w:hAnsi="Calibri" w:cs="Times New Roman"/>
                <w:sz w:val="20"/>
                <w:szCs w:val="20"/>
              </w:rPr>
              <w:t>(130.7)</w:t>
            </w:r>
          </w:p>
        </w:tc>
      </w:tr>
      <w:tr w:rsidR="00133FF4" w:rsidRPr="001C5950" w14:paraId="17FA190C" w14:textId="77777777" w:rsidTr="00F6119A">
        <w:trPr>
          <w:trHeight w:val="257"/>
        </w:trPr>
        <w:tc>
          <w:tcPr>
            <w:tcW w:w="6285" w:type="dxa"/>
            <w:gridSpan w:val="2"/>
            <w:tcBorders>
              <w:left w:val="nil"/>
            </w:tcBorders>
          </w:tcPr>
          <w:p w14:paraId="0247D13D" w14:textId="77777777" w:rsidR="00133FF4" w:rsidRPr="009E1EF1" w:rsidRDefault="00133FF4" w:rsidP="00133FF4">
            <w:pPr>
              <w:ind w:left="-108"/>
              <w:rPr>
                <w:rFonts w:ascii="Calibri" w:hAnsi="Calibri" w:cs="Times New Roman"/>
                <w:sz w:val="20"/>
                <w:szCs w:val="20"/>
              </w:rPr>
            </w:pPr>
            <w:r w:rsidRPr="009E1EF1">
              <w:rPr>
                <w:rFonts w:ascii="Calibri" w:hAnsi="Calibri" w:cs="Times New Roman"/>
                <w:sz w:val="20"/>
                <w:szCs w:val="20"/>
              </w:rPr>
              <w:t xml:space="preserve">Tax credit on </w:t>
            </w:r>
            <w:r w:rsidRPr="009E1EF1">
              <w:rPr>
                <w:rFonts w:ascii="Calibri" w:hAnsi="Calibri"/>
                <w:sz w:val="20"/>
              </w:rPr>
              <w:t>separately disclosed items</w:t>
            </w:r>
          </w:p>
        </w:tc>
        <w:tc>
          <w:tcPr>
            <w:tcW w:w="2504" w:type="dxa"/>
            <w:tcBorders>
              <w:left w:val="nil"/>
              <w:bottom w:val="nil"/>
              <w:right w:val="nil"/>
            </w:tcBorders>
          </w:tcPr>
          <w:p w14:paraId="1832C324" w14:textId="1AFEEF81" w:rsidR="00133FF4" w:rsidRPr="009E1EF1" w:rsidRDefault="000B67BC" w:rsidP="00133FF4">
            <w:pPr>
              <w:jc w:val="right"/>
              <w:rPr>
                <w:rFonts w:ascii="Calibri" w:hAnsi="Calibri" w:cs="Times New Roman"/>
                <w:b/>
                <w:bCs/>
                <w:sz w:val="20"/>
                <w:szCs w:val="20"/>
              </w:rPr>
            </w:pPr>
            <w:r>
              <w:rPr>
                <w:rFonts w:ascii="Calibri" w:hAnsi="Calibri" w:cs="Times New Roman"/>
                <w:b/>
                <w:bCs/>
                <w:sz w:val="20"/>
                <w:szCs w:val="20"/>
              </w:rPr>
              <w:t>58.4</w:t>
            </w:r>
          </w:p>
        </w:tc>
        <w:tc>
          <w:tcPr>
            <w:tcW w:w="1559" w:type="dxa"/>
            <w:tcBorders>
              <w:left w:val="nil"/>
            </w:tcBorders>
          </w:tcPr>
          <w:p w14:paraId="6E74F579" w14:textId="77777777" w:rsidR="00133FF4" w:rsidRPr="009E1EF1" w:rsidRDefault="00133FF4" w:rsidP="00133FF4">
            <w:pPr>
              <w:jc w:val="right"/>
              <w:rPr>
                <w:rFonts w:ascii="Calibri" w:hAnsi="Calibri" w:cs="Times New Roman"/>
                <w:sz w:val="20"/>
                <w:szCs w:val="20"/>
              </w:rPr>
            </w:pPr>
            <w:r w:rsidRPr="009E1EF1">
              <w:rPr>
                <w:rFonts w:ascii="Calibri" w:hAnsi="Calibri" w:cs="Times New Roman"/>
                <w:sz w:val="20"/>
                <w:szCs w:val="20"/>
              </w:rPr>
              <w:t>18.6</w:t>
            </w:r>
          </w:p>
        </w:tc>
      </w:tr>
      <w:tr w:rsidR="00133FF4" w:rsidRPr="001C5950" w14:paraId="2A84AF19" w14:textId="77777777" w:rsidTr="00F6119A">
        <w:trPr>
          <w:trHeight w:val="243"/>
        </w:trPr>
        <w:tc>
          <w:tcPr>
            <w:tcW w:w="6285" w:type="dxa"/>
            <w:gridSpan w:val="2"/>
            <w:tcBorders>
              <w:top w:val="single" w:sz="4" w:space="0" w:color="auto"/>
              <w:left w:val="nil"/>
              <w:bottom w:val="single" w:sz="4" w:space="0" w:color="auto"/>
            </w:tcBorders>
          </w:tcPr>
          <w:p w14:paraId="709F9F06" w14:textId="77777777" w:rsidR="00133FF4" w:rsidRPr="009D7F29" w:rsidRDefault="00133FF4" w:rsidP="00133FF4">
            <w:pPr>
              <w:ind w:left="-108"/>
              <w:rPr>
                <w:rFonts w:ascii="Calibri" w:hAnsi="Calibri" w:cs="Times New Roman"/>
                <w:b/>
                <w:bCs/>
                <w:sz w:val="20"/>
                <w:szCs w:val="20"/>
              </w:rPr>
            </w:pPr>
            <w:r w:rsidRPr="009D7F29">
              <w:rPr>
                <w:rFonts w:ascii="Calibri" w:hAnsi="Calibri" w:cs="Times New Roman"/>
                <w:b/>
                <w:bCs/>
                <w:sz w:val="20"/>
                <w:szCs w:val="20"/>
              </w:rPr>
              <w:t xml:space="preserve">Total </w:t>
            </w:r>
            <w:r w:rsidRPr="009D7F29">
              <w:rPr>
                <w:rFonts w:ascii="Calibri" w:hAnsi="Calibri"/>
                <w:b/>
                <w:bCs/>
                <w:sz w:val="20"/>
              </w:rPr>
              <w:t>separately disclosed items</w:t>
            </w:r>
            <w:r w:rsidRPr="009D7F29">
              <w:rPr>
                <w:rFonts w:ascii="Calibri" w:hAnsi="Calibri" w:cs="Times New Roman"/>
                <w:b/>
                <w:bCs/>
                <w:sz w:val="20"/>
                <w:szCs w:val="20"/>
              </w:rPr>
              <w:t xml:space="preserve"> </w:t>
            </w:r>
          </w:p>
        </w:tc>
        <w:tc>
          <w:tcPr>
            <w:tcW w:w="2504" w:type="dxa"/>
            <w:tcBorders>
              <w:top w:val="single" w:sz="4" w:space="0" w:color="auto"/>
              <w:left w:val="nil"/>
              <w:bottom w:val="single" w:sz="4" w:space="0" w:color="auto"/>
              <w:right w:val="nil"/>
            </w:tcBorders>
          </w:tcPr>
          <w:p w14:paraId="36A495D4" w14:textId="4136F663" w:rsidR="00133FF4" w:rsidRPr="009E1EF1" w:rsidRDefault="00133FF4" w:rsidP="00133FF4">
            <w:pPr>
              <w:jc w:val="right"/>
              <w:rPr>
                <w:rFonts w:ascii="Calibri" w:hAnsi="Calibri" w:cs="Times New Roman"/>
                <w:b/>
                <w:bCs/>
                <w:sz w:val="20"/>
                <w:szCs w:val="20"/>
              </w:rPr>
            </w:pPr>
            <w:r w:rsidRPr="009E1EF1">
              <w:rPr>
                <w:rFonts w:ascii="Calibri" w:hAnsi="Calibri" w:cs="Times New Roman"/>
                <w:b/>
                <w:bCs/>
                <w:sz w:val="20"/>
                <w:szCs w:val="20"/>
              </w:rPr>
              <w:t>(</w:t>
            </w:r>
            <w:r w:rsidR="000B67BC">
              <w:rPr>
                <w:rFonts w:ascii="Calibri" w:hAnsi="Calibri" w:cs="Times New Roman"/>
                <w:b/>
                <w:bCs/>
                <w:sz w:val="20"/>
                <w:szCs w:val="20"/>
              </w:rPr>
              <w:t>506.7</w:t>
            </w:r>
            <w:r w:rsidR="008A4A73">
              <w:rPr>
                <w:rFonts w:ascii="Calibri" w:hAnsi="Calibri" w:cs="Times New Roman"/>
                <w:b/>
                <w:bCs/>
                <w:sz w:val="20"/>
                <w:szCs w:val="20"/>
              </w:rPr>
              <w:t>)</w:t>
            </w:r>
          </w:p>
        </w:tc>
        <w:tc>
          <w:tcPr>
            <w:tcW w:w="1559" w:type="dxa"/>
            <w:tcBorders>
              <w:top w:val="single" w:sz="4" w:space="0" w:color="auto"/>
              <w:left w:val="nil"/>
              <w:bottom w:val="single" w:sz="4" w:space="0" w:color="auto"/>
            </w:tcBorders>
          </w:tcPr>
          <w:p w14:paraId="6314A82D" w14:textId="77777777" w:rsidR="00133FF4" w:rsidRPr="009E1EF1" w:rsidRDefault="00133FF4" w:rsidP="00133FF4">
            <w:pPr>
              <w:jc w:val="right"/>
              <w:rPr>
                <w:rFonts w:ascii="Calibri" w:hAnsi="Calibri" w:cs="Times New Roman"/>
                <w:sz w:val="20"/>
                <w:szCs w:val="20"/>
              </w:rPr>
            </w:pPr>
            <w:r w:rsidRPr="009E1EF1">
              <w:rPr>
                <w:rFonts w:ascii="Calibri" w:hAnsi="Calibri" w:cs="Times New Roman"/>
                <w:sz w:val="20"/>
                <w:szCs w:val="20"/>
              </w:rPr>
              <w:t>(112.1)</w:t>
            </w:r>
          </w:p>
        </w:tc>
      </w:tr>
      <w:tr w:rsidR="00EE3DDD" w:rsidRPr="0061063C" w14:paraId="77E583D2" w14:textId="77777777" w:rsidTr="00F6119A">
        <w:tc>
          <w:tcPr>
            <w:tcW w:w="6237" w:type="dxa"/>
            <w:tcBorders>
              <w:left w:val="nil"/>
            </w:tcBorders>
          </w:tcPr>
          <w:p w14:paraId="4EC612CD" w14:textId="77777777" w:rsidR="00EE3DDD" w:rsidRPr="009E1EF1" w:rsidRDefault="00EE3DDD" w:rsidP="00EE3DDD">
            <w:pPr>
              <w:ind w:left="-108"/>
              <w:rPr>
                <w:rFonts w:ascii="Calibri" w:hAnsi="Calibri"/>
                <w:b/>
                <w:sz w:val="20"/>
              </w:rPr>
            </w:pPr>
            <w:r w:rsidRPr="009E1EF1">
              <w:rPr>
                <w:rFonts w:ascii="Calibri" w:hAnsi="Calibri"/>
                <w:b/>
                <w:sz w:val="20"/>
              </w:rPr>
              <w:t>Attributable to:</w:t>
            </w:r>
          </w:p>
        </w:tc>
        <w:tc>
          <w:tcPr>
            <w:tcW w:w="2552" w:type="dxa"/>
            <w:gridSpan w:val="2"/>
            <w:tcBorders>
              <w:left w:val="nil"/>
            </w:tcBorders>
          </w:tcPr>
          <w:p w14:paraId="1FCC34E4" w14:textId="77777777" w:rsidR="00EE3DDD" w:rsidRPr="009E1EF1" w:rsidRDefault="00EE3DDD" w:rsidP="00EE3DDD">
            <w:pPr>
              <w:jc w:val="right"/>
              <w:rPr>
                <w:rFonts w:ascii="Calibri" w:hAnsi="Calibri"/>
                <w:b/>
                <w:bCs/>
                <w:sz w:val="20"/>
              </w:rPr>
            </w:pPr>
          </w:p>
        </w:tc>
        <w:tc>
          <w:tcPr>
            <w:tcW w:w="1559" w:type="dxa"/>
            <w:tcBorders>
              <w:left w:val="nil"/>
              <w:right w:val="nil"/>
            </w:tcBorders>
          </w:tcPr>
          <w:p w14:paraId="7815D050" w14:textId="77777777" w:rsidR="00EE3DDD" w:rsidRPr="009E1EF1" w:rsidRDefault="00EE3DDD" w:rsidP="00EE3DDD">
            <w:pPr>
              <w:jc w:val="right"/>
              <w:rPr>
                <w:rFonts w:ascii="Calibri" w:hAnsi="Calibri"/>
                <w:bCs/>
                <w:sz w:val="20"/>
              </w:rPr>
            </w:pPr>
          </w:p>
        </w:tc>
      </w:tr>
      <w:tr w:rsidR="00C12A51" w:rsidRPr="0061063C" w14:paraId="377BB8D0" w14:textId="77777777" w:rsidTr="00F6119A">
        <w:tc>
          <w:tcPr>
            <w:tcW w:w="6237" w:type="dxa"/>
            <w:tcBorders>
              <w:left w:val="nil"/>
            </w:tcBorders>
          </w:tcPr>
          <w:p w14:paraId="3AFF0BBF" w14:textId="77777777" w:rsidR="00C12A51" w:rsidRPr="009E1EF1" w:rsidRDefault="00C12A51" w:rsidP="00C12A51">
            <w:pPr>
              <w:ind w:left="-108"/>
              <w:rPr>
                <w:rFonts w:ascii="Calibri" w:hAnsi="Calibri"/>
                <w:sz w:val="20"/>
              </w:rPr>
            </w:pPr>
            <w:r w:rsidRPr="009E1EF1">
              <w:rPr>
                <w:rFonts w:ascii="Calibri" w:hAnsi="Calibri"/>
                <w:sz w:val="20"/>
              </w:rPr>
              <w:t>Equity holders of the Company</w:t>
            </w:r>
          </w:p>
        </w:tc>
        <w:tc>
          <w:tcPr>
            <w:tcW w:w="2552" w:type="dxa"/>
            <w:gridSpan w:val="2"/>
          </w:tcPr>
          <w:p w14:paraId="65726CFC" w14:textId="74971B96" w:rsidR="00C12A51" w:rsidRPr="009E1EF1" w:rsidRDefault="00C12A51" w:rsidP="00C12A51">
            <w:pPr>
              <w:jc w:val="right"/>
              <w:rPr>
                <w:rFonts w:ascii="Calibri" w:hAnsi="Calibri"/>
                <w:b/>
                <w:bCs/>
                <w:sz w:val="20"/>
              </w:rPr>
            </w:pPr>
            <w:r w:rsidRPr="009E1EF1">
              <w:rPr>
                <w:rFonts w:ascii="Calibri" w:hAnsi="Calibri"/>
                <w:b/>
                <w:bCs/>
                <w:sz w:val="20"/>
              </w:rPr>
              <w:t>(</w:t>
            </w:r>
            <w:r w:rsidR="000B67BC">
              <w:rPr>
                <w:rFonts w:ascii="Calibri" w:hAnsi="Calibri"/>
                <w:b/>
                <w:bCs/>
                <w:sz w:val="20"/>
              </w:rPr>
              <w:t>483.8</w:t>
            </w:r>
            <w:r w:rsidRPr="009E1EF1">
              <w:rPr>
                <w:rFonts w:ascii="Calibri" w:hAnsi="Calibri"/>
                <w:b/>
                <w:bCs/>
                <w:sz w:val="20"/>
              </w:rPr>
              <w:t>)</w:t>
            </w:r>
          </w:p>
        </w:tc>
        <w:tc>
          <w:tcPr>
            <w:tcW w:w="1559" w:type="dxa"/>
          </w:tcPr>
          <w:p w14:paraId="71CBEE23" w14:textId="77777777" w:rsidR="00C12A51" w:rsidRPr="009E1EF1" w:rsidRDefault="00C12A51" w:rsidP="00C12A51">
            <w:pPr>
              <w:jc w:val="right"/>
              <w:rPr>
                <w:rFonts w:ascii="Calibri" w:hAnsi="Calibri"/>
                <w:bCs/>
                <w:sz w:val="20"/>
              </w:rPr>
            </w:pPr>
            <w:r w:rsidRPr="009E1EF1">
              <w:rPr>
                <w:rFonts w:ascii="Calibri" w:hAnsi="Calibri"/>
                <w:bCs/>
                <w:sz w:val="20"/>
              </w:rPr>
              <w:t>(94.4)</w:t>
            </w:r>
          </w:p>
        </w:tc>
      </w:tr>
      <w:tr w:rsidR="00C12A51" w:rsidRPr="0061063C" w14:paraId="28F59EF2" w14:textId="77777777" w:rsidTr="00F6119A">
        <w:tc>
          <w:tcPr>
            <w:tcW w:w="6237" w:type="dxa"/>
            <w:tcBorders>
              <w:left w:val="nil"/>
              <w:bottom w:val="single" w:sz="4" w:space="0" w:color="auto"/>
            </w:tcBorders>
          </w:tcPr>
          <w:p w14:paraId="206DE665" w14:textId="77777777" w:rsidR="00C12A51" w:rsidRPr="009E1EF1" w:rsidRDefault="00C12A51" w:rsidP="00C12A51">
            <w:pPr>
              <w:ind w:left="-108"/>
              <w:rPr>
                <w:rFonts w:ascii="Calibri" w:hAnsi="Calibri"/>
                <w:sz w:val="20"/>
              </w:rPr>
            </w:pPr>
            <w:r w:rsidRPr="009E1EF1">
              <w:rPr>
                <w:rFonts w:ascii="Calibri" w:hAnsi="Calibri"/>
                <w:sz w:val="20"/>
              </w:rPr>
              <w:t>Non-controlling interest</w:t>
            </w:r>
          </w:p>
        </w:tc>
        <w:tc>
          <w:tcPr>
            <w:tcW w:w="2552" w:type="dxa"/>
            <w:gridSpan w:val="2"/>
            <w:tcBorders>
              <w:top w:val="nil"/>
              <w:left w:val="nil"/>
              <w:bottom w:val="single" w:sz="4" w:space="0" w:color="auto"/>
              <w:right w:val="nil"/>
            </w:tcBorders>
          </w:tcPr>
          <w:p w14:paraId="332C7A92" w14:textId="77777777" w:rsidR="00C12A51" w:rsidRPr="009E1EF1" w:rsidRDefault="00C12A51" w:rsidP="00C12A51">
            <w:pPr>
              <w:jc w:val="right"/>
              <w:rPr>
                <w:rFonts w:ascii="Calibri" w:hAnsi="Calibri"/>
                <w:b/>
                <w:bCs/>
                <w:sz w:val="20"/>
              </w:rPr>
            </w:pPr>
            <w:r w:rsidRPr="009E1EF1">
              <w:rPr>
                <w:rFonts w:ascii="Calibri" w:hAnsi="Calibri"/>
                <w:b/>
                <w:bCs/>
                <w:sz w:val="20"/>
              </w:rPr>
              <w:t>(22.9)</w:t>
            </w:r>
          </w:p>
        </w:tc>
        <w:tc>
          <w:tcPr>
            <w:tcW w:w="1559" w:type="dxa"/>
            <w:tcBorders>
              <w:top w:val="nil"/>
              <w:left w:val="nil"/>
              <w:bottom w:val="single" w:sz="4" w:space="0" w:color="auto"/>
              <w:right w:val="nil"/>
            </w:tcBorders>
          </w:tcPr>
          <w:p w14:paraId="4C6710A0" w14:textId="77777777" w:rsidR="00C12A51" w:rsidRPr="009E1EF1" w:rsidRDefault="00C12A51" w:rsidP="00C12A51">
            <w:pPr>
              <w:jc w:val="right"/>
              <w:rPr>
                <w:rFonts w:ascii="Calibri" w:hAnsi="Calibri"/>
                <w:bCs/>
                <w:sz w:val="20"/>
              </w:rPr>
            </w:pPr>
            <w:r w:rsidRPr="009E1EF1">
              <w:rPr>
                <w:rFonts w:ascii="Calibri" w:hAnsi="Calibri"/>
                <w:bCs/>
                <w:sz w:val="20"/>
              </w:rPr>
              <w:t>(17.7)</w:t>
            </w:r>
          </w:p>
        </w:tc>
      </w:tr>
      <w:tr w:rsidR="00C12A51" w:rsidRPr="0061063C" w14:paraId="4C24EE5E" w14:textId="77777777" w:rsidTr="00F6119A">
        <w:tc>
          <w:tcPr>
            <w:tcW w:w="6237" w:type="dxa"/>
            <w:tcBorders>
              <w:top w:val="single" w:sz="4" w:space="0" w:color="auto"/>
              <w:left w:val="nil"/>
              <w:bottom w:val="single" w:sz="4" w:space="0" w:color="auto"/>
            </w:tcBorders>
          </w:tcPr>
          <w:p w14:paraId="71DF7510" w14:textId="77777777" w:rsidR="00C12A51" w:rsidRPr="009E1EF1" w:rsidRDefault="00C12A51" w:rsidP="00C12A51">
            <w:pPr>
              <w:ind w:left="-108"/>
              <w:rPr>
                <w:rFonts w:ascii="Calibri" w:hAnsi="Calibri"/>
                <w:sz w:val="20"/>
              </w:rPr>
            </w:pPr>
          </w:p>
        </w:tc>
        <w:tc>
          <w:tcPr>
            <w:tcW w:w="2552" w:type="dxa"/>
            <w:gridSpan w:val="2"/>
            <w:tcBorders>
              <w:top w:val="single" w:sz="4" w:space="0" w:color="auto"/>
              <w:left w:val="nil"/>
              <w:bottom w:val="single" w:sz="4" w:space="0" w:color="auto"/>
              <w:right w:val="nil"/>
            </w:tcBorders>
          </w:tcPr>
          <w:p w14:paraId="249AEE23" w14:textId="7AED95A5" w:rsidR="00C12A51" w:rsidRPr="009E1EF1" w:rsidRDefault="00C12A51" w:rsidP="00C12A51">
            <w:pPr>
              <w:jc w:val="right"/>
              <w:rPr>
                <w:rFonts w:ascii="Calibri" w:hAnsi="Calibri"/>
                <w:b/>
                <w:bCs/>
                <w:sz w:val="20"/>
              </w:rPr>
            </w:pPr>
            <w:r w:rsidRPr="009E1EF1">
              <w:rPr>
                <w:rFonts w:ascii="Calibri" w:hAnsi="Calibri"/>
                <w:b/>
                <w:bCs/>
                <w:sz w:val="20"/>
              </w:rPr>
              <w:t>(</w:t>
            </w:r>
            <w:r w:rsidR="000B67BC">
              <w:rPr>
                <w:rFonts w:ascii="Calibri" w:hAnsi="Calibri"/>
                <w:b/>
                <w:bCs/>
                <w:sz w:val="20"/>
              </w:rPr>
              <w:t>506.7</w:t>
            </w:r>
            <w:r w:rsidRPr="009E1EF1">
              <w:rPr>
                <w:rFonts w:ascii="Calibri" w:hAnsi="Calibri"/>
                <w:b/>
                <w:bCs/>
                <w:sz w:val="20"/>
              </w:rPr>
              <w:t>)</w:t>
            </w:r>
          </w:p>
        </w:tc>
        <w:tc>
          <w:tcPr>
            <w:tcW w:w="1559" w:type="dxa"/>
            <w:tcBorders>
              <w:top w:val="single" w:sz="4" w:space="0" w:color="auto"/>
              <w:left w:val="nil"/>
              <w:bottom w:val="single" w:sz="4" w:space="0" w:color="auto"/>
              <w:right w:val="nil"/>
            </w:tcBorders>
          </w:tcPr>
          <w:p w14:paraId="66AE69FD" w14:textId="77777777" w:rsidR="00C12A51" w:rsidRPr="009E1EF1" w:rsidRDefault="00C12A51" w:rsidP="00C12A51">
            <w:pPr>
              <w:jc w:val="right"/>
              <w:rPr>
                <w:rFonts w:ascii="Calibri" w:hAnsi="Calibri"/>
                <w:bCs/>
                <w:sz w:val="20"/>
              </w:rPr>
            </w:pPr>
            <w:r w:rsidRPr="009E1EF1">
              <w:rPr>
                <w:rFonts w:ascii="Calibri" w:hAnsi="Calibri"/>
                <w:bCs/>
                <w:sz w:val="20"/>
              </w:rPr>
              <w:t>(112.1)</w:t>
            </w:r>
          </w:p>
        </w:tc>
      </w:tr>
    </w:tbl>
    <w:p w14:paraId="04211282" w14:textId="1678780E" w:rsidR="009572C2" w:rsidRPr="003159AB" w:rsidRDefault="009572C2">
      <w:pPr>
        <w:widowControl/>
        <w:autoSpaceDE/>
        <w:autoSpaceDN/>
        <w:adjustRightInd/>
        <w:rPr>
          <w:rFonts w:ascii="Calibri" w:hAnsi="Calibri"/>
          <w:b/>
          <w:sz w:val="12"/>
          <w:szCs w:val="12"/>
        </w:rPr>
      </w:pPr>
      <w:bookmarkStart w:id="46" w:name="_Hlk441153"/>
    </w:p>
    <w:p w14:paraId="1486116D" w14:textId="63E2F90E" w:rsidR="00F86F8B" w:rsidRPr="009E1EF1" w:rsidRDefault="00F86F8B" w:rsidP="002C4EB8">
      <w:pPr>
        <w:jc w:val="both"/>
        <w:rPr>
          <w:rFonts w:ascii="Calibri" w:hAnsi="Calibri"/>
          <w:b/>
          <w:sz w:val="20"/>
          <w:szCs w:val="22"/>
        </w:rPr>
      </w:pPr>
      <w:r w:rsidRPr="009E1EF1">
        <w:rPr>
          <w:rFonts w:ascii="Calibri" w:hAnsi="Calibri"/>
          <w:b/>
          <w:sz w:val="20"/>
          <w:szCs w:val="22"/>
        </w:rPr>
        <w:t>Amortisation of acquisition related intangible assets</w:t>
      </w:r>
    </w:p>
    <w:p w14:paraId="7657468E" w14:textId="4DF5F18C" w:rsidR="009852A5" w:rsidRPr="009E1EF1" w:rsidRDefault="00F86F8B" w:rsidP="002C4EB8">
      <w:pPr>
        <w:pStyle w:val="BodyText"/>
        <w:rPr>
          <w:rFonts w:ascii="Calibri" w:hAnsi="Calibri"/>
          <w:sz w:val="20"/>
          <w:szCs w:val="22"/>
          <w:lang w:val="en-IE"/>
        </w:rPr>
      </w:pPr>
      <w:r w:rsidRPr="009E1EF1">
        <w:rPr>
          <w:rFonts w:ascii="Calibri" w:hAnsi="Calibri"/>
          <w:sz w:val="20"/>
          <w:szCs w:val="22"/>
          <w:lang w:val="en-IE"/>
        </w:rPr>
        <w:t xml:space="preserve">Non-cash amortisation of </w:t>
      </w:r>
      <w:r w:rsidR="009F72A3" w:rsidRPr="009E1EF1">
        <w:rPr>
          <w:rFonts w:ascii="Calibri" w:hAnsi="Calibri"/>
          <w:sz w:val="20"/>
          <w:szCs w:val="22"/>
          <w:lang w:val="en-IE"/>
        </w:rPr>
        <w:t>£</w:t>
      </w:r>
      <w:r w:rsidR="0013511A">
        <w:rPr>
          <w:rFonts w:ascii="Calibri" w:hAnsi="Calibri"/>
          <w:sz w:val="20"/>
          <w:szCs w:val="22"/>
          <w:lang w:val="en-IE"/>
        </w:rPr>
        <w:t>432.3</w:t>
      </w:r>
      <w:r w:rsidRPr="009E1EF1">
        <w:rPr>
          <w:rFonts w:ascii="Calibri" w:hAnsi="Calibri"/>
          <w:sz w:val="20"/>
          <w:szCs w:val="22"/>
          <w:lang w:val="en-IE"/>
        </w:rPr>
        <w:t>m has been incurred in the period (</w:t>
      </w:r>
      <w:r w:rsidR="00861E19" w:rsidRPr="009E1EF1">
        <w:rPr>
          <w:rFonts w:ascii="Calibri" w:hAnsi="Calibri"/>
          <w:sz w:val="20"/>
          <w:szCs w:val="22"/>
          <w:lang w:val="en-IE"/>
        </w:rPr>
        <w:t>2019</w:t>
      </w:r>
      <w:r w:rsidRPr="0053766F">
        <w:rPr>
          <w:rFonts w:ascii="Calibri" w:hAnsi="Calibri"/>
          <w:sz w:val="20"/>
          <w:szCs w:val="22"/>
          <w:lang w:val="en-IE"/>
        </w:rPr>
        <w:t xml:space="preserve">: </w:t>
      </w:r>
      <w:r w:rsidRPr="00B845F4">
        <w:rPr>
          <w:rFonts w:ascii="Calibri" w:hAnsi="Calibri"/>
          <w:sz w:val="20"/>
          <w:szCs w:val="22"/>
          <w:lang w:val="en-IE"/>
        </w:rPr>
        <w:t>£</w:t>
      </w:r>
      <w:r w:rsidR="00CA4320" w:rsidRPr="00B845F4">
        <w:rPr>
          <w:rFonts w:ascii="Calibri" w:hAnsi="Calibri"/>
          <w:sz w:val="20"/>
          <w:szCs w:val="22"/>
          <w:lang w:val="en-IE"/>
        </w:rPr>
        <w:t>113.1</w:t>
      </w:r>
      <w:r w:rsidRPr="00B845F4">
        <w:rPr>
          <w:rFonts w:ascii="Calibri" w:hAnsi="Calibri"/>
          <w:sz w:val="20"/>
          <w:szCs w:val="22"/>
          <w:lang w:val="en-IE"/>
        </w:rPr>
        <w:t>m</w:t>
      </w:r>
      <w:r w:rsidRPr="0053766F">
        <w:rPr>
          <w:rFonts w:ascii="Calibri" w:hAnsi="Calibri"/>
          <w:sz w:val="20"/>
          <w:szCs w:val="22"/>
          <w:lang w:val="en-IE"/>
        </w:rPr>
        <w:t xml:space="preserve">) </w:t>
      </w:r>
      <w:bookmarkEnd w:id="46"/>
      <w:r w:rsidR="009852A5" w:rsidRPr="0053766F">
        <w:rPr>
          <w:rFonts w:ascii="Calibri" w:hAnsi="Calibri"/>
          <w:sz w:val="20"/>
          <w:szCs w:val="22"/>
          <w:lang w:val="en-IE"/>
        </w:rPr>
        <w:t>as a result of intangible assets separately identified under IFRS 3 as a result of the Merger with Betfair in 2016</w:t>
      </w:r>
      <w:r w:rsidR="002D03A0" w:rsidRPr="0053766F">
        <w:rPr>
          <w:rFonts w:ascii="Calibri" w:hAnsi="Calibri"/>
          <w:sz w:val="20"/>
          <w:szCs w:val="22"/>
          <w:lang w:val="en-IE"/>
        </w:rPr>
        <w:t>,</w:t>
      </w:r>
      <w:r w:rsidR="009852A5" w:rsidRPr="0053766F">
        <w:rPr>
          <w:rFonts w:ascii="Calibri" w:hAnsi="Calibri"/>
          <w:sz w:val="20"/>
          <w:szCs w:val="22"/>
          <w:lang w:val="en-IE"/>
        </w:rPr>
        <w:t xml:space="preserve"> the ac</w:t>
      </w:r>
      <w:r w:rsidR="009852A5" w:rsidRPr="009E1EF1">
        <w:rPr>
          <w:rFonts w:ascii="Calibri" w:hAnsi="Calibri"/>
          <w:sz w:val="20"/>
          <w:szCs w:val="22"/>
          <w:lang w:val="en-IE"/>
        </w:rPr>
        <w:t>quisitions of FanDuel Limited in 2018 and Adjarabet in 2019</w:t>
      </w:r>
      <w:r w:rsidR="002D03A0" w:rsidRPr="009E1EF1">
        <w:rPr>
          <w:rFonts w:ascii="Calibri" w:hAnsi="Calibri"/>
          <w:sz w:val="20"/>
          <w:szCs w:val="22"/>
          <w:lang w:val="en-IE"/>
        </w:rPr>
        <w:t xml:space="preserve"> and the Combination with TSG in 2020</w:t>
      </w:r>
      <w:r w:rsidR="009852A5" w:rsidRPr="009E1EF1">
        <w:rPr>
          <w:rFonts w:ascii="Calibri" w:hAnsi="Calibri"/>
          <w:sz w:val="20"/>
          <w:szCs w:val="22"/>
          <w:lang w:val="en-IE"/>
        </w:rPr>
        <w:t>.</w:t>
      </w:r>
    </w:p>
    <w:p w14:paraId="0D3AAC20" w14:textId="77777777" w:rsidR="00CD2784" w:rsidRPr="003159AB" w:rsidRDefault="00CD2784" w:rsidP="002C4EB8">
      <w:pPr>
        <w:pStyle w:val="BodyText"/>
        <w:rPr>
          <w:rFonts w:ascii="Calibri" w:hAnsi="Calibri"/>
          <w:sz w:val="12"/>
          <w:szCs w:val="12"/>
          <w:lang w:val="en-IE"/>
        </w:rPr>
      </w:pPr>
    </w:p>
    <w:p w14:paraId="1EEA08E4" w14:textId="664BD9DE" w:rsidR="002D03A0" w:rsidRPr="009E1EF1" w:rsidRDefault="0013511A" w:rsidP="002C4EB8">
      <w:pPr>
        <w:jc w:val="both"/>
        <w:rPr>
          <w:rFonts w:ascii="Calibri" w:hAnsi="Calibri"/>
          <w:b/>
          <w:sz w:val="20"/>
        </w:rPr>
      </w:pPr>
      <w:r>
        <w:rPr>
          <w:rFonts w:ascii="Calibri" w:hAnsi="Calibri"/>
          <w:b/>
          <w:sz w:val="20"/>
        </w:rPr>
        <w:t>Acquisition</w:t>
      </w:r>
      <w:r w:rsidRPr="009E1EF1">
        <w:rPr>
          <w:rFonts w:ascii="Calibri" w:hAnsi="Calibri"/>
          <w:b/>
          <w:sz w:val="20"/>
        </w:rPr>
        <w:t xml:space="preserve"> </w:t>
      </w:r>
      <w:r w:rsidR="002D03A0" w:rsidRPr="009E1EF1">
        <w:rPr>
          <w:rFonts w:ascii="Calibri" w:hAnsi="Calibri"/>
          <w:b/>
          <w:sz w:val="20"/>
        </w:rPr>
        <w:t>fees and associated costs</w:t>
      </w:r>
    </w:p>
    <w:p w14:paraId="1363CE53" w14:textId="16A49AE5" w:rsidR="002D03A0" w:rsidRPr="009E1EF1" w:rsidRDefault="0013511A" w:rsidP="002C4EB8">
      <w:pPr>
        <w:pStyle w:val="BodyText"/>
        <w:rPr>
          <w:rFonts w:ascii="Calibri" w:hAnsi="Calibri"/>
          <w:sz w:val="20"/>
          <w:szCs w:val="20"/>
          <w:lang w:val="en-IE"/>
        </w:rPr>
      </w:pPr>
      <w:r>
        <w:rPr>
          <w:rFonts w:ascii="Calibri" w:hAnsi="Calibri"/>
          <w:sz w:val="20"/>
          <w:szCs w:val="20"/>
          <w:lang w:val="en-IE"/>
        </w:rPr>
        <w:t>Acquisition</w:t>
      </w:r>
      <w:r w:rsidRPr="009E1EF1">
        <w:rPr>
          <w:rFonts w:ascii="Calibri" w:hAnsi="Calibri"/>
          <w:sz w:val="20"/>
          <w:szCs w:val="20"/>
          <w:lang w:val="en-IE"/>
        </w:rPr>
        <w:t xml:space="preserve"> </w:t>
      </w:r>
      <w:r w:rsidR="002D03A0" w:rsidRPr="009E1EF1">
        <w:rPr>
          <w:rFonts w:ascii="Calibri" w:hAnsi="Calibri"/>
          <w:sz w:val="20"/>
          <w:szCs w:val="20"/>
          <w:lang w:val="en-IE"/>
        </w:rPr>
        <w:t>fees and associated costs of £</w:t>
      </w:r>
      <w:r w:rsidR="005D0A4D">
        <w:rPr>
          <w:rFonts w:ascii="Calibri" w:hAnsi="Calibri"/>
          <w:sz w:val="20"/>
          <w:szCs w:val="20"/>
          <w:lang w:val="en-IE"/>
        </w:rPr>
        <w:t>32</w:t>
      </w:r>
      <w:r w:rsidR="00F92936" w:rsidRPr="009E1EF1">
        <w:rPr>
          <w:rFonts w:ascii="Calibri" w:hAnsi="Calibri"/>
          <w:sz w:val="20"/>
          <w:szCs w:val="20"/>
          <w:lang w:val="en-IE"/>
        </w:rPr>
        <w:t>.</w:t>
      </w:r>
      <w:r w:rsidR="005D0A4D">
        <w:rPr>
          <w:rFonts w:ascii="Calibri" w:hAnsi="Calibri"/>
          <w:sz w:val="20"/>
          <w:szCs w:val="20"/>
          <w:lang w:val="en-IE"/>
        </w:rPr>
        <w:t>7</w:t>
      </w:r>
      <w:r w:rsidR="002D03A0" w:rsidRPr="009E1EF1">
        <w:rPr>
          <w:rFonts w:ascii="Calibri" w:hAnsi="Calibri"/>
          <w:sz w:val="20"/>
          <w:szCs w:val="20"/>
          <w:lang w:val="en-IE"/>
        </w:rPr>
        <w:t xml:space="preserve">m relate to costs incurred in the period </w:t>
      </w:r>
      <w:r w:rsidR="0009477B">
        <w:rPr>
          <w:rFonts w:ascii="Calibri" w:hAnsi="Calibri"/>
          <w:sz w:val="20"/>
          <w:szCs w:val="20"/>
          <w:lang w:val="en-IE"/>
        </w:rPr>
        <w:t>primarily</w:t>
      </w:r>
      <w:r w:rsidR="002D03A0" w:rsidRPr="009E1EF1">
        <w:rPr>
          <w:rFonts w:ascii="Calibri" w:hAnsi="Calibri"/>
          <w:sz w:val="20"/>
          <w:szCs w:val="20"/>
          <w:lang w:val="en-IE"/>
        </w:rPr>
        <w:t xml:space="preserve"> as a result of the Combination. This does not include any professional fees incurred by TSG prior to the Combination. </w:t>
      </w:r>
    </w:p>
    <w:p w14:paraId="253C90D2" w14:textId="77777777" w:rsidR="000512C9" w:rsidRPr="003159AB" w:rsidRDefault="000512C9" w:rsidP="002C4EB8">
      <w:pPr>
        <w:jc w:val="both"/>
        <w:rPr>
          <w:rFonts w:ascii="Calibri" w:hAnsi="Calibri"/>
          <w:b/>
          <w:sz w:val="12"/>
          <w:szCs w:val="12"/>
        </w:rPr>
      </w:pPr>
      <w:bookmarkStart w:id="47" w:name="_Hlk42256691"/>
    </w:p>
    <w:p w14:paraId="1F8C9ADD" w14:textId="77777777" w:rsidR="002D03A0" w:rsidRPr="009E1EF1" w:rsidRDefault="002D03A0" w:rsidP="002C4EB8">
      <w:pPr>
        <w:jc w:val="both"/>
        <w:rPr>
          <w:rFonts w:ascii="Calibri" w:hAnsi="Calibri"/>
          <w:b/>
          <w:sz w:val="20"/>
          <w:szCs w:val="22"/>
        </w:rPr>
      </w:pPr>
      <w:r w:rsidRPr="009E1EF1">
        <w:rPr>
          <w:rFonts w:ascii="Calibri" w:hAnsi="Calibri"/>
          <w:b/>
          <w:sz w:val="20"/>
          <w:szCs w:val="22"/>
        </w:rPr>
        <w:t>Restructuring and integration costs</w:t>
      </w:r>
    </w:p>
    <w:bookmarkEnd w:id="47"/>
    <w:p w14:paraId="061F6F6F" w14:textId="16026F22" w:rsidR="00327E2D" w:rsidRDefault="00607687" w:rsidP="002C4EB8">
      <w:pPr>
        <w:pStyle w:val="BodyText"/>
        <w:rPr>
          <w:rFonts w:asciiTheme="minorHAnsi" w:hAnsiTheme="minorHAnsi"/>
          <w:sz w:val="20"/>
          <w:szCs w:val="22"/>
          <w:lang w:val="en-IE"/>
        </w:rPr>
      </w:pPr>
      <w:r>
        <w:rPr>
          <w:rFonts w:asciiTheme="minorHAnsi" w:hAnsiTheme="minorHAnsi"/>
          <w:sz w:val="20"/>
          <w:szCs w:val="22"/>
          <w:lang w:val="en-IE"/>
        </w:rPr>
        <w:t xml:space="preserve">This relates to incremental, one-off costs of £96.1m which were incurred during the year ended 31 December 2020, as a result of significant restructuring and integration initiatives due to the Combination with TSG. </w:t>
      </w:r>
      <w:r w:rsidR="00327E2D">
        <w:rPr>
          <w:rFonts w:asciiTheme="minorHAnsi" w:hAnsiTheme="minorHAnsi"/>
          <w:sz w:val="20"/>
          <w:szCs w:val="22"/>
          <w:lang w:val="en-IE"/>
        </w:rPr>
        <w:t>No such costs were incurred in 2019.</w:t>
      </w:r>
      <w:r w:rsidR="0044007F">
        <w:rPr>
          <w:rFonts w:asciiTheme="minorHAnsi" w:hAnsiTheme="minorHAnsi"/>
          <w:sz w:val="20"/>
          <w:szCs w:val="22"/>
          <w:lang w:val="en-IE"/>
        </w:rPr>
        <w:t xml:space="preserve"> </w:t>
      </w:r>
      <w:r w:rsidR="00327E2D">
        <w:rPr>
          <w:rFonts w:asciiTheme="minorHAnsi" w:hAnsiTheme="minorHAnsi"/>
          <w:sz w:val="20"/>
          <w:szCs w:val="22"/>
          <w:lang w:val="en-IE"/>
        </w:rPr>
        <w:t xml:space="preserve">Restructuring and integration costs include share-based </w:t>
      </w:r>
      <w:r w:rsidR="00ED25F6">
        <w:rPr>
          <w:rFonts w:asciiTheme="minorHAnsi" w:hAnsiTheme="minorHAnsi"/>
          <w:sz w:val="20"/>
          <w:szCs w:val="22"/>
          <w:lang w:val="en-IE"/>
        </w:rPr>
        <w:t>payments</w:t>
      </w:r>
      <w:r w:rsidR="00327E2D">
        <w:rPr>
          <w:rFonts w:asciiTheme="minorHAnsi" w:hAnsiTheme="minorHAnsi"/>
          <w:sz w:val="20"/>
          <w:szCs w:val="22"/>
          <w:lang w:val="en-IE"/>
        </w:rPr>
        <w:t xml:space="preserve"> costs of £18.1m.</w:t>
      </w:r>
    </w:p>
    <w:p w14:paraId="24D2047E" w14:textId="574D9B66" w:rsidR="00607687" w:rsidRPr="003159AB" w:rsidRDefault="00607687" w:rsidP="00607687">
      <w:pPr>
        <w:pStyle w:val="BodyText"/>
        <w:rPr>
          <w:rFonts w:asciiTheme="minorHAnsi" w:hAnsiTheme="minorHAnsi"/>
          <w:sz w:val="12"/>
          <w:szCs w:val="12"/>
          <w:lang w:val="en-IE"/>
        </w:rPr>
      </w:pPr>
    </w:p>
    <w:p w14:paraId="0276C06E" w14:textId="1E95E031" w:rsidR="0013511A" w:rsidRDefault="0013511A" w:rsidP="002C4EB8">
      <w:pPr>
        <w:pStyle w:val="BodyText"/>
        <w:rPr>
          <w:rFonts w:ascii="Calibri" w:hAnsi="Calibri"/>
          <w:b/>
          <w:bCs/>
          <w:sz w:val="20"/>
          <w:szCs w:val="22"/>
          <w:lang w:val="en-IE"/>
        </w:rPr>
      </w:pPr>
      <w:bookmarkStart w:id="48" w:name="_Hlk63051522"/>
      <w:r w:rsidRPr="003E6A5B">
        <w:rPr>
          <w:rFonts w:ascii="Calibri" w:hAnsi="Calibri"/>
          <w:b/>
          <w:bCs/>
          <w:sz w:val="20"/>
          <w:szCs w:val="22"/>
          <w:lang w:val="en-IE"/>
        </w:rPr>
        <w:t>Impairment</w:t>
      </w:r>
    </w:p>
    <w:p w14:paraId="7AE9F0CF" w14:textId="766E1A54" w:rsidR="00ED25F6" w:rsidRDefault="00ED25F6" w:rsidP="002C4EB8">
      <w:pPr>
        <w:pStyle w:val="BodyText"/>
        <w:rPr>
          <w:rFonts w:ascii="Calibri" w:hAnsi="Calibri"/>
          <w:sz w:val="20"/>
          <w:szCs w:val="22"/>
          <w:lang w:val="en-IE"/>
        </w:rPr>
      </w:pPr>
      <w:r>
        <w:rPr>
          <w:rFonts w:ascii="Calibri" w:hAnsi="Calibri"/>
          <w:sz w:val="20"/>
          <w:szCs w:val="22"/>
          <w:lang w:val="en-IE"/>
        </w:rPr>
        <w:t>During the year, the Group recognised impairments of £22.6m. £12.1m of this relates to the impairment of Northern Ireland retail indefinite life licences. The remaining £10.5m is mainly as a result of various restructuring and integration decisions resulting from the TSG Combination with £4.4m relating to capitalised development expenditure and £6.1m relating to various property assets.</w:t>
      </w:r>
    </w:p>
    <w:bookmarkEnd w:id="48"/>
    <w:p w14:paraId="41E31664" w14:textId="77777777" w:rsidR="002D03A0" w:rsidRPr="009E1EF1" w:rsidRDefault="002D03A0" w:rsidP="002C4EB8">
      <w:pPr>
        <w:pStyle w:val="BodyText"/>
        <w:rPr>
          <w:rFonts w:ascii="Calibri" w:hAnsi="Calibri"/>
          <w:sz w:val="12"/>
          <w:szCs w:val="12"/>
          <w:lang w:val="en-IE"/>
        </w:rPr>
      </w:pPr>
    </w:p>
    <w:p w14:paraId="3FDECA94" w14:textId="77777777" w:rsidR="002D03A0" w:rsidRPr="009E1EF1" w:rsidRDefault="002D03A0" w:rsidP="002C4EB8">
      <w:pPr>
        <w:pStyle w:val="BodyText"/>
        <w:rPr>
          <w:rFonts w:ascii="Calibri" w:hAnsi="Calibri"/>
          <w:b/>
          <w:sz w:val="20"/>
          <w:szCs w:val="22"/>
          <w:lang w:val="en-IE"/>
        </w:rPr>
      </w:pPr>
      <w:r w:rsidRPr="009E1EF1">
        <w:rPr>
          <w:rFonts w:ascii="Calibri" w:hAnsi="Calibri"/>
          <w:b/>
          <w:sz w:val="20"/>
          <w:szCs w:val="22"/>
          <w:lang w:val="en-IE"/>
        </w:rPr>
        <w:t>VAT refund</w:t>
      </w:r>
    </w:p>
    <w:p w14:paraId="610E57D8" w14:textId="12DAD139" w:rsidR="00C12A51" w:rsidRPr="009E1EF1" w:rsidRDefault="00C12A51" w:rsidP="002C4EB8">
      <w:pPr>
        <w:pStyle w:val="BodyText"/>
        <w:rPr>
          <w:rFonts w:ascii="Calibri" w:hAnsi="Calibri"/>
          <w:sz w:val="20"/>
          <w:szCs w:val="20"/>
          <w:lang w:val="en-IE"/>
        </w:rPr>
      </w:pPr>
      <w:r w:rsidRPr="009E1EF1">
        <w:rPr>
          <w:rFonts w:ascii="Calibri" w:hAnsi="Calibri"/>
          <w:sz w:val="20"/>
          <w:szCs w:val="20"/>
          <w:lang w:val="en-IE"/>
        </w:rPr>
        <w:t xml:space="preserve">In May 2020, HMRC confirmed it would not appeal the ruling of the Upper Tier Tribunal in the cases of Rank Group Plc and Done Brothers (Cash Betting) Ltd (trading as Betfred) that VAT was incorrectly applied to revenues earned from certain gaming machines prior to 2013. The </w:t>
      </w:r>
      <w:r w:rsidRPr="009E1EF1">
        <w:rPr>
          <w:rFonts w:ascii="Calibri" w:hAnsi="Calibri" w:cs="Calibri"/>
          <w:sz w:val="20"/>
          <w:szCs w:val="20"/>
          <w:lang w:val="en-IE"/>
        </w:rPr>
        <w:t xml:space="preserve">Group </w:t>
      </w:r>
      <w:r w:rsidRPr="009E1EF1">
        <w:rPr>
          <w:rFonts w:ascii="Calibri" w:hAnsi="Calibri" w:cs="Calibri"/>
          <w:sz w:val="20"/>
          <w:szCs w:val="20"/>
        </w:rPr>
        <w:t>submitted protective claims for the period and requested repayment from HMRC</w:t>
      </w:r>
      <w:r w:rsidRPr="009E1EF1">
        <w:rPr>
          <w:rFonts w:ascii="Calibri" w:hAnsi="Calibri" w:cs="Calibri"/>
          <w:sz w:val="20"/>
          <w:szCs w:val="20"/>
          <w:lang w:val="en-IE"/>
        </w:rPr>
        <w:t>. In December 2020, the Group received the refund from the HMRC and it has recognised</w:t>
      </w:r>
      <w:r w:rsidRPr="009E1EF1">
        <w:rPr>
          <w:rFonts w:ascii="Calibri" w:hAnsi="Calibri"/>
          <w:sz w:val="20"/>
          <w:szCs w:val="20"/>
          <w:lang w:val="en-IE"/>
        </w:rPr>
        <w:t xml:space="preserve"> income, net of the associated third party costs incurred as a result of the refund. The refund of VAT due from HMRC of £15.9m has been booked as revenue with associated third-party costs of £2.</w:t>
      </w:r>
      <w:r w:rsidR="00C6270D">
        <w:rPr>
          <w:rFonts w:ascii="Calibri" w:hAnsi="Calibri"/>
          <w:sz w:val="20"/>
          <w:szCs w:val="20"/>
          <w:lang w:val="en-IE"/>
        </w:rPr>
        <w:t>7</w:t>
      </w:r>
      <w:r w:rsidR="00366D8A" w:rsidRPr="009E1EF1">
        <w:rPr>
          <w:rFonts w:ascii="Calibri" w:hAnsi="Calibri"/>
          <w:sz w:val="20"/>
          <w:szCs w:val="20"/>
          <w:lang w:val="en-IE"/>
        </w:rPr>
        <w:t xml:space="preserve">m </w:t>
      </w:r>
      <w:r w:rsidRPr="009E1EF1">
        <w:rPr>
          <w:rFonts w:ascii="Calibri" w:hAnsi="Calibri"/>
          <w:sz w:val="20"/>
          <w:szCs w:val="20"/>
          <w:lang w:val="en-IE"/>
        </w:rPr>
        <w:t>and £</w:t>
      </w:r>
      <w:r w:rsidR="00C6270D">
        <w:rPr>
          <w:rFonts w:ascii="Calibri" w:hAnsi="Calibri"/>
          <w:sz w:val="20"/>
          <w:szCs w:val="20"/>
          <w:lang w:val="en-IE"/>
        </w:rPr>
        <w:t>2</w:t>
      </w:r>
      <w:r w:rsidRPr="009E1EF1">
        <w:rPr>
          <w:rFonts w:ascii="Calibri" w:hAnsi="Calibri"/>
          <w:sz w:val="20"/>
          <w:szCs w:val="20"/>
          <w:lang w:val="en-IE"/>
        </w:rPr>
        <w:t>.</w:t>
      </w:r>
      <w:r w:rsidR="00C6270D">
        <w:rPr>
          <w:rFonts w:ascii="Calibri" w:hAnsi="Calibri"/>
          <w:sz w:val="20"/>
          <w:szCs w:val="20"/>
          <w:lang w:val="en-IE"/>
        </w:rPr>
        <w:t>0</w:t>
      </w:r>
      <w:r w:rsidRPr="009E1EF1">
        <w:rPr>
          <w:rFonts w:ascii="Calibri" w:hAnsi="Calibri"/>
          <w:sz w:val="20"/>
          <w:szCs w:val="20"/>
          <w:lang w:val="en-IE"/>
        </w:rPr>
        <w:t>m recorded in cost of sales and operating expenses respectively.</w:t>
      </w:r>
    </w:p>
    <w:p w14:paraId="7E4CEFA1" w14:textId="77777777" w:rsidR="002D03A0" w:rsidRPr="009E1EF1" w:rsidRDefault="002D03A0" w:rsidP="002C4EB8">
      <w:pPr>
        <w:pStyle w:val="BodyText"/>
        <w:rPr>
          <w:rFonts w:ascii="Calibri" w:hAnsi="Calibri"/>
          <w:b/>
          <w:sz w:val="12"/>
          <w:szCs w:val="12"/>
          <w:lang w:val="en-IE"/>
        </w:rPr>
      </w:pPr>
    </w:p>
    <w:p w14:paraId="6891DE7C" w14:textId="77777777" w:rsidR="002D03A0" w:rsidRPr="009E1EF1" w:rsidRDefault="002D03A0" w:rsidP="002C4EB8">
      <w:pPr>
        <w:pStyle w:val="BodyText"/>
        <w:rPr>
          <w:rFonts w:ascii="Calibri" w:hAnsi="Calibri"/>
          <w:b/>
          <w:sz w:val="20"/>
          <w:szCs w:val="22"/>
          <w:lang w:val="en-IE"/>
        </w:rPr>
      </w:pPr>
      <w:r w:rsidRPr="009E1EF1">
        <w:rPr>
          <w:rFonts w:ascii="Calibri" w:hAnsi="Calibri"/>
          <w:b/>
          <w:sz w:val="20"/>
          <w:szCs w:val="22"/>
          <w:lang w:val="en-IE"/>
        </w:rPr>
        <w:t>Financial Income</w:t>
      </w:r>
    </w:p>
    <w:p w14:paraId="3F112392" w14:textId="11FFFF4B" w:rsidR="002D03A0" w:rsidRDefault="002D03A0" w:rsidP="002C4EB8">
      <w:pPr>
        <w:jc w:val="both"/>
        <w:rPr>
          <w:rFonts w:ascii="Calibri" w:hAnsi="Calibri" w:cs="Calibri"/>
          <w:sz w:val="20"/>
        </w:rPr>
      </w:pPr>
      <w:r w:rsidRPr="009E1EF1">
        <w:rPr>
          <w:rFonts w:ascii="Calibri" w:hAnsi="Calibri" w:cs="Calibri"/>
          <w:sz w:val="20"/>
        </w:rPr>
        <w:t xml:space="preserve">As detailed in Note </w:t>
      </w:r>
      <w:r w:rsidR="004C10F5">
        <w:rPr>
          <w:rFonts w:ascii="Calibri" w:hAnsi="Calibri" w:cs="Calibri"/>
          <w:sz w:val="20"/>
        </w:rPr>
        <w:t>7</w:t>
      </w:r>
      <w:r w:rsidRPr="009E1EF1">
        <w:rPr>
          <w:rFonts w:ascii="Calibri" w:hAnsi="Calibri" w:cs="Calibri"/>
          <w:sz w:val="20"/>
        </w:rPr>
        <w:t>, this comprises the gain of £</w:t>
      </w:r>
      <w:r w:rsidR="00F92936" w:rsidRPr="009E1EF1">
        <w:rPr>
          <w:rFonts w:ascii="Calibri" w:hAnsi="Calibri" w:cs="Calibri"/>
          <w:sz w:val="20"/>
        </w:rPr>
        <w:t>78.5</w:t>
      </w:r>
      <w:r w:rsidRPr="009E1EF1">
        <w:rPr>
          <w:rFonts w:ascii="Calibri" w:hAnsi="Calibri" w:cs="Calibri"/>
          <w:sz w:val="20"/>
        </w:rPr>
        <w:t xml:space="preserve">m on the remeasurement of the </w:t>
      </w:r>
      <w:r w:rsidR="0053766F">
        <w:rPr>
          <w:rFonts w:ascii="Calibri" w:hAnsi="Calibri" w:cs="Calibri"/>
          <w:sz w:val="20"/>
        </w:rPr>
        <w:t>E</w:t>
      </w:r>
      <w:r w:rsidRPr="009E1EF1">
        <w:rPr>
          <w:rFonts w:ascii="Calibri" w:hAnsi="Calibri" w:cs="Calibri"/>
          <w:sz w:val="20"/>
        </w:rPr>
        <w:t xml:space="preserve">mbedded </w:t>
      </w:r>
      <w:r w:rsidR="0053766F">
        <w:rPr>
          <w:rFonts w:ascii="Calibri" w:hAnsi="Calibri" w:cs="Calibri"/>
          <w:sz w:val="20"/>
        </w:rPr>
        <w:t>D</w:t>
      </w:r>
      <w:r w:rsidRPr="009E1EF1">
        <w:rPr>
          <w:rFonts w:ascii="Calibri" w:hAnsi="Calibri" w:cs="Calibri"/>
          <w:sz w:val="20"/>
        </w:rPr>
        <w:t>erivative</w:t>
      </w:r>
      <w:r w:rsidR="0013511A">
        <w:rPr>
          <w:rFonts w:ascii="Calibri" w:hAnsi="Calibri" w:cs="Calibri"/>
          <w:sz w:val="20"/>
        </w:rPr>
        <w:t>.</w:t>
      </w:r>
      <w:r w:rsidR="00F92936" w:rsidRPr="009E1EF1">
        <w:rPr>
          <w:rFonts w:ascii="Calibri" w:hAnsi="Calibri" w:cs="Calibri"/>
          <w:sz w:val="20"/>
        </w:rPr>
        <w:t xml:space="preserve"> </w:t>
      </w:r>
    </w:p>
    <w:p w14:paraId="07CA65B5" w14:textId="77777777" w:rsidR="0013511A" w:rsidRPr="009E1EF1" w:rsidRDefault="0013511A" w:rsidP="002C4EB8">
      <w:pPr>
        <w:jc w:val="both"/>
        <w:rPr>
          <w:rFonts w:ascii="Calibri" w:hAnsi="Calibri" w:cs="Calibri"/>
          <w:sz w:val="12"/>
          <w:szCs w:val="12"/>
        </w:rPr>
      </w:pPr>
    </w:p>
    <w:p w14:paraId="0F8E80CB" w14:textId="77777777" w:rsidR="002D03A0" w:rsidRPr="009E1EF1" w:rsidRDefault="002D03A0" w:rsidP="002C4EB8">
      <w:pPr>
        <w:jc w:val="both"/>
        <w:rPr>
          <w:rFonts w:ascii="Calibri" w:hAnsi="Calibri" w:cs="Calibri"/>
          <w:b/>
          <w:sz w:val="20"/>
        </w:rPr>
      </w:pPr>
      <w:r w:rsidRPr="009E1EF1">
        <w:rPr>
          <w:rFonts w:ascii="Calibri" w:hAnsi="Calibri" w:cs="Calibri"/>
          <w:b/>
          <w:sz w:val="20"/>
        </w:rPr>
        <w:t>Financial expense</w:t>
      </w:r>
    </w:p>
    <w:p w14:paraId="3E26D712" w14:textId="6175409F" w:rsidR="00481CCE" w:rsidRDefault="00481CCE" w:rsidP="002C4EB8">
      <w:pPr>
        <w:jc w:val="both"/>
        <w:rPr>
          <w:rFonts w:asciiTheme="minorHAnsi" w:hAnsiTheme="minorHAnsi" w:cstheme="minorHAnsi"/>
          <w:sz w:val="20"/>
        </w:rPr>
      </w:pPr>
      <w:r>
        <w:rPr>
          <w:rFonts w:asciiTheme="minorHAnsi" w:hAnsiTheme="minorHAnsi" w:cstheme="minorHAnsi"/>
          <w:sz w:val="20"/>
        </w:rPr>
        <w:t xml:space="preserve">As detailed in Note </w:t>
      </w:r>
      <w:r w:rsidR="004C10F5">
        <w:rPr>
          <w:rFonts w:asciiTheme="minorHAnsi" w:hAnsiTheme="minorHAnsi" w:cstheme="minorHAnsi"/>
          <w:sz w:val="20"/>
        </w:rPr>
        <w:t>7</w:t>
      </w:r>
      <w:r>
        <w:rPr>
          <w:rFonts w:asciiTheme="minorHAnsi" w:hAnsiTheme="minorHAnsi" w:cstheme="minorHAnsi"/>
          <w:sz w:val="20"/>
        </w:rPr>
        <w:t xml:space="preserve">, this comprises the loss of £22.2m on the remeasurement of the HRTV contingent consideration (see Note </w:t>
      </w:r>
      <w:r w:rsidR="00C618A2">
        <w:rPr>
          <w:rFonts w:asciiTheme="minorHAnsi" w:hAnsiTheme="minorHAnsi" w:cstheme="minorHAnsi"/>
          <w:sz w:val="20"/>
        </w:rPr>
        <w:t>1</w:t>
      </w:r>
      <w:r w:rsidR="00080C3B">
        <w:rPr>
          <w:rFonts w:asciiTheme="minorHAnsi" w:hAnsiTheme="minorHAnsi" w:cstheme="minorHAnsi"/>
          <w:sz w:val="20"/>
        </w:rPr>
        <w:t>4</w:t>
      </w:r>
      <w:r>
        <w:rPr>
          <w:rFonts w:asciiTheme="minorHAnsi" w:hAnsiTheme="minorHAnsi" w:cstheme="minorHAnsi"/>
          <w:sz w:val="20"/>
        </w:rPr>
        <w:t xml:space="preserve">), a loss of £31.0m relating to accelerated debt repayments, </w:t>
      </w:r>
      <w:r w:rsidR="005A58C6">
        <w:rPr>
          <w:rFonts w:asciiTheme="minorHAnsi" w:hAnsiTheme="minorHAnsi" w:cstheme="minorHAnsi"/>
          <w:sz w:val="20"/>
        </w:rPr>
        <w:t xml:space="preserve">foreign exchange loss of </w:t>
      </w:r>
      <w:r>
        <w:rPr>
          <w:rFonts w:asciiTheme="minorHAnsi" w:hAnsiTheme="minorHAnsi" w:cstheme="minorHAnsi"/>
          <w:sz w:val="20"/>
        </w:rPr>
        <w:t>£</w:t>
      </w:r>
      <w:r w:rsidR="00C6270D">
        <w:rPr>
          <w:rFonts w:asciiTheme="minorHAnsi" w:hAnsiTheme="minorHAnsi" w:cstheme="minorHAnsi"/>
          <w:sz w:val="20"/>
        </w:rPr>
        <w:t>12</w:t>
      </w:r>
      <w:r>
        <w:rPr>
          <w:rFonts w:asciiTheme="minorHAnsi" w:hAnsiTheme="minorHAnsi" w:cstheme="minorHAnsi"/>
          <w:sz w:val="20"/>
        </w:rPr>
        <w:t>.</w:t>
      </w:r>
      <w:r w:rsidR="00C6270D">
        <w:rPr>
          <w:rFonts w:asciiTheme="minorHAnsi" w:hAnsiTheme="minorHAnsi" w:cstheme="minorHAnsi"/>
          <w:sz w:val="20"/>
        </w:rPr>
        <w:t>9</w:t>
      </w:r>
      <w:r>
        <w:rPr>
          <w:rFonts w:asciiTheme="minorHAnsi" w:hAnsiTheme="minorHAnsi" w:cstheme="minorHAnsi"/>
          <w:sz w:val="20"/>
        </w:rPr>
        <w:t>m on financial instruments associated with financing activities</w:t>
      </w:r>
      <w:r w:rsidR="00C6270D">
        <w:rPr>
          <w:rFonts w:asciiTheme="minorHAnsi" w:hAnsiTheme="minorHAnsi" w:cstheme="minorHAnsi"/>
          <w:sz w:val="20"/>
        </w:rPr>
        <w:t xml:space="preserve"> </w:t>
      </w:r>
      <w:r>
        <w:rPr>
          <w:rFonts w:asciiTheme="minorHAnsi" w:hAnsiTheme="minorHAnsi" w:cstheme="minorHAnsi"/>
          <w:sz w:val="20"/>
        </w:rPr>
        <w:t xml:space="preserve">and £5.0m relating </w:t>
      </w:r>
      <w:r w:rsidR="005A58C6">
        <w:rPr>
          <w:rFonts w:asciiTheme="minorHAnsi" w:hAnsiTheme="minorHAnsi" w:cstheme="minorHAnsi"/>
          <w:sz w:val="20"/>
        </w:rPr>
        <w:t xml:space="preserve">to </w:t>
      </w:r>
      <w:r w:rsidR="005A58C6" w:rsidRPr="0009477B">
        <w:rPr>
          <w:rFonts w:asciiTheme="minorHAnsi" w:hAnsiTheme="minorHAnsi" w:cstheme="minorHAnsi"/>
          <w:sz w:val="20"/>
        </w:rPr>
        <w:t>non</w:t>
      </w:r>
      <w:r w:rsidR="0009477B" w:rsidRPr="0009477B">
        <w:rPr>
          <w:rFonts w:asciiTheme="minorHAnsi" w:hAnsiTheme="minorHAnsi" w:cstheme="minorHAnsi"/>
          <w:sz w:val="20"/>
        </w:rPr>
        <w:t>-</w:t>
      </w:r>
      <w:r w:rsidR="005A58C6" w:rsidRPr="0009477B">
        <w:rPr>
          <w:rFonts w:asciiTheme="minorHAnsi" w:hAnsiTheme="minorHAnsi" w:cstheme="minorHAnsi"/>
          <w:sz w:val="20"/>
        </w:rPr>
        <w:t xml:space="preserve">recurring </w:t>
      </w:r>
      <w:r w:rsidRPr="0009477B">
        <w:rPr>
          <w:rFonts w:asciiTheme="minorHAnsi" w:hAnsiTheme="minorHAnsi" w:cstheme="minorHAnsi"/>
          <w:sz w:val="20"/>
        </w:rPr>
        <w:t>fina</w:t>
      </w:r>
      <w:r>
        <w:rPr>
          <w:rFonts w:asciiTheme="minorHAnsi" w:hAnsiTheme="minorHAnsi" w:cstheme="minorHAnsi"/>
          <w:sz w:val="20"/>
        </w:rPr>
        <w:t xml:space="preserve">ncing related fees not eligible for </w:t>
      </w:r>
      <w:r w:rsidRPr="00481CCE">
        <w:rPr>
          <w:rFonts w:asciiTheme="minorHAnsi" w:hAnsiTheme="minorHAnsi" w:cstheme="minorHAnsi"/>
          <w:sz w:val="20"/>
        </w:rPr>
        <w:t>capitalisation</w:t>
      </w:r>
      <w:r w:rsidRPr="00A22AD9">
        <w:rPr>
          <w:rFonts w:asciiTheme="minorHAnsi" w:hAnsiTheme="minorHAnsi" w:cstheme="minorHAnsi"/>
          <w:sz w:val="20"/>
        </w:rPr>
        <w:t>.</w:t>
      </w:r>
    </w:p>
    <w:p w14:paraId="4B5A63C7" w14:textId="77777777" w:rsidR="00C12A51" w:rsidRPr="003159AB" w:rsidRDefault="00C12A51" w:rsidP="002C4EB8">
      <w:pPr>
        <w:pStyle w:val="BodyText"/>
        <w:rPr>
          <w:rFonts w:ascii="Calibri" w:hAnsi="Calibri"/>
          <w:sz w:val="12"/>
          <w:szCs w:val="12"/>
          <w:lang w:val="en-IE"/>
        </w:rPr>
      </w:pPr>
    </w:p>
    <w:p w14:paraId="65B29558" w14:textId="7D5FCBF1" w:rsidR="00C12A51" w:rsidRPr="009E1EF1" w:rsidRDefault="0076490B" w:rsidP="002C4EB8">
      <w:pPr>
        <w:pStyle w:val="BodyText"/>
        <w:rPr>
          <w:rFonts w:ascii="Calibri" w:hAnsi="Calibri"/>
          <w:b/>
          <w:sz w:val="20"/>
          <w:szCs w:val="22"/>
          <w:lang w:val="en-IE"/>
        </w:rPr>
      </w:pPr>
      <w:r>
        <w:rPr>
          <w:rFonts w:ascii="Calibri" w:hAnsi="Calibri"/>
          <w:sz w:val="20"/>
          <w:szCs w:val="20"/>
          <w:lang w:val="en-IE"/>
        </w:rPr>
        <w:t>Acquisition</w:t>
      </w:r>
      <w:r w:rsidRPr="009E1EF1">
        <w:rPr>
          <w:rFonts w:ascii="Calibri" w:hAnsi="Calibri"/>
          <w:sz w:val="20"/>
          <w:szCs w:val="20"/>
          <w:lang w:val="en-IE"/>
        </w:rPr>
        <w:t xml:space="preserve"> </w:t>
      </w:r>
      <w:r w:rsidR="00C12A51" w:rsidRPr="009E1EF1">
        <w:rPr>
          <w:rFonts w:ascii="Calibri" w:hAnsi="Calibri"/>
          <w:sz w:val="20"/>
          <w:szCs w:val="20"/>
          <w:lang w:val="en-IE"/>
        </w:rPr>
        <w:t xml:space="preserve">fees and associated costs and </w:t>
      </w:r>
      <w:r w:rsidR="00C12A51" w:rsidRPr="009E1EF1">
        <w:rPr>
          <w:rFonts w:ascii="Calibri" w:hAnsi="Calibri"/>
          <w:sz w:val="20"/>
          <w:szCs w:val="22"/>
          <w:lang w:val="en-IE"/>
        </w:rPr>
        <w:t>restructuring and integration costs are included in the Consolidated Income Statement within operating costs excluding depreciation, amortisation and impairment. Amortisation of acquisition related intangible assets is included within depreciation and amortisation.</w:t>
      </w:r>
    </w:p>
    <w:p w14:paraId="752CE18E" w14:textId="050BF61E" w:rsidR="0042529A" w:rsidRPr="001C5950" w:rsidRDefault="00606872" w:rsidP="00432067">
      <w:pPr>
        <w:pStyle w:val="Heading1"/>
      </w:pPr>
      <w:bookmarkStart w:id="49" w:name="_Toc57023085"/>
      <w:r>
        <w:t>7</w:t>
      </w:r>
      <w:r w:rsidR="0042529A" w:rsidRPr="001C5950">
        <w:t>.  Financial income and expense</w:t>
      </w:r>
      <w:bookmarkEnd w:id="49"/>
    </w:p>
    <w:p w14:paraId="55D6023D" w14:textId="77777777" w:rsidR="0042529A" w:rsidRPr="009E1EF1" w:rsidRDefault="0042529A">
      <w:pPr>
        <w:jc w:val="both"/>
        <w:rPr>
          <w:rFonts w:ascii="Calibri" w:hAnsi="Calibri" w:cs="Times New Roman"/>
          <w:sz w:val="12"/>
          <w:szCs w:val="12"/>
        </w:rPr>
      </w:pPr>
    </w:p>
    <w:tbl>
      <w:tblPr>
        <w:tblW w:w="9639" w:type="dxa"/>
        <w:tblLayout w:type="fixed"/>
        <w:tblLook w:val="0000" w:firstRow="0" w:lastRow="0" w:firstColumn="0" w:lastColumn="0" w:noHBand="0" w:noVBand="0"/>
      </w:tblPr>
      <w:tblGrid>
        <w:gridCol w:w="7938"/>
        <w:gridCol w:w="709"/>
        <w:gridCol w:w="992"/>
      </w:tblGrid>
      <w:tr w:rsidR="00944375" w:rsidRPr="001C5950" w14:paraId="56345DA0" w14:textId="77777777" w:rsidTr="00F6119A">
        <w:trPr>
          <w:trHeight w:val="390"/>
        </w:trPr>
        <w:tc>
          <w:tcPr>
            <w:tcW w:w="7938" w:type="dxa"/>
            <w:tcBorders>
              <w:top w:val="single" w:sz="4" w:space="0" w:color="auto"/>
              <w:left w:val="nil"/>
              <w:bottom w:val="single" w:sz="4" w:space="0" w:color="auto"/>
              <w:right w:val="nil"/>
            </w:tcBorders>
          </w:tcPr>
          <w:p w14:paraId="0E20CF88" w14:textId="77777777" w:rsidR="00944375" w:rsidRPr="009E1EF1" w:rsidRDefault="00944375" w:rsidP="00944375">
            <w:pPr>
              <w:jc w:val="both"/>
              <w:rPr>
                <w:rFonts w:ascii="Calibri" w:hAnsi="Calibri" w:cs="Times New Roman"/>
                <w:sz w:val="20"/>
                <w:szCs w:val="20"/>
              </w:rPr>
            </w:pPr>
          </w:p>
        </w:tc>
        <w:tc>
          <w:tcPr>
            <w:tcW w:w="709" w:type="dxa"/>
            <w:tcBorders>
              <w:top w:val="single" w:sz="4" w:space="0" w:color="auto"/>
              <w:left w:val="nil"/>
              <w:bottom w:val="single" w:sz="4" w:space="0" w:color="auto"/>
              <w:right w:val="nil"/>
            </w:tcBorders>
          </w:tcPr>
          <w:p w14:paraId="1BC64111" w14:textId="77777777" w:rsidR="00944375" w:rsidRPr="009E1EF1" w:rsidRDefault="00FC3D06" w:rsidP="0032283C">
            <w:pPr>
              <w:jc w:val="right"/>
              <w:rPr>
                <w:rFonts w:ascii="Calibri" w:hAnsi="Calibri" w:cs="Times New Roman"/>
                <w:b/>
                <w:bCs/>
                <w:sz w:val="20"/>
                <w:szCs w:val="20"/>
              </w:rPr>
            </w:pPr>
            <w:r w:rsidRPr="009E1EF1">
              <w:rPr>
                <w:rFonts w:ascii="Calibri" w:hAnsi="Calibri" w:cs="Times New Roman"/>
                <w:b/>
                <w:bCs/>
                <w:sz w:val="20"/>
                <w:szCs w:val="20"/>
              </w:rPr>
              <w:t>20</w:t>
            </w:r>
            <w:r w:rsidR="00E62DB0" w:rsidRPr="009E1EF1">
              <w:rPr>
                <w:rFonts w:ascii="Calibri" w:hAnsi="Calibri" w:cs="Times New Roman"/>
                <w:b/>
                <w:bCs/>
                <w:sz w:val="20"/>
                <w:szCs w:val="20"/>
              </w:rPr>
              <w:t>20</w:t>
            </w:r>
          </w:p>
          <w:p w14:paraId="1FBAE68B" w14:textId="77777777" w:rsidR="00944375" w:rsidRPr="009E1EF1" w:rsidRDefault="00944375" w:rsidP="0032283C">
            <w:pPr>
              <w:jc w:val="right"/>
              <w:rPr>
                <w:rFonts w:ascii="Calibri" w:hAnsi="Calibri" w:cs="Times New Roman"/>
                <w:b/>
                <w:bCs/>
                <w:sz w:val="20"/>
                <w:szCs w:val="20"/>
              </w:rPr>
            </w:pPr>
            <w:r w:rsidRPr="009E1EF1">
              <w:rPr>
                <w:rFonts w:ascii="Calibri" w:hAnsi="Calibri" w:cs="Times New Roman"/>
                <w:b/>
                <w:bCs/>
                <w:sz w:val="20"/>
                <w:szCs w:val="20"/>
              </w:rPr>
              <w:t>£m</w:t>
            </w:r>
          </w:p>
        </w:tc>
        <w:tc>
          <w:tcPr>
            <w:tcW w:w="992" w:type="dxa"/>
            <w:tcBorders>
              <w:top w:val="single" w:sz="4" w:space="0" w:color="auto"/>
              <w:left w:val="nil"/>
              <w:bottom w:val="single" w:sz="4" w:space="0" w:color="auto"/>
              <w:right w:val="nil"/>
            </w:tcBorders>
          </w:tcPr>
          <w:p w14:paraId="602B3344" w14:textId="77777777" w:rsidR="00944375" w:rsidRPr="009E1EF1" w:rsidRDefault="00FC3D06" w:rsidP="0032283C">
            <w:pPr>
              <w:jc w:val="right"/>
              <w:rPr>
                <w:rFonts w:ascii="Calibri" w:hAnsi="Calibri" w:cs="Times New Roman"/>
                <w:bCs/>
                <w:sz w:val="20"/>
                <w:szCs w:val="20"/>
              </w:rPr>
            </w:pPr>
            <w:r w:rsidRPr="009E1EF1">
              <w:rPr>
                <w:rFonts w:ascii="Calibri" w:hAnsi="Calibri" w:cs="Times New Roman"/>
                <w:bCs/>
                <w:sz w:val="20"/>
                <w:szCs w:val="20"/>
              </w:rPr>
              <w:t>201</w:t>
            </w:r>
            <w:r w:rsidR="00E62DB0" w:rsidRPr="009E1EF1">
              <w:rPr>
                <w:rFonts w:ascii="Calibri" w:hAnsi="Calibri" w:cs="Times New Roman"/>
                <w:bCs/>
                <w:sz w:val="20"/>
                <w:szCs w:val="20"/>
              </w:rPr>
              <w:t>9</w:t>
            </w:r>
          </w:p>
          <w:p w14:paraId="745AB08F" w14:textId="77777777" w:rsidR="00944375" w:rsidRPr="009E1EF1" w:rsidRDefault="00944375" w:rsidP="0032283C">
            <w:pPr>
              <w:jc w:val="right"/>
              <w:rPr>
                <w:rFonts w:ascii="Calibri" w:hAnsi="Calibri" w:cs="Times New Roman"/>
                <w:bCs/>
                <w:sz w:val="20"/>
                <w:szCs w:val="20"/>
              </w:rPr>
            </w:pPr>
            <w:r w:rsidRPr="009E1EF1">
              <w:rPr>
                <w:rFonts w:ascii="Calibri" w:hAnsi="Calibri" w:cs="Times New Roman"/>
                <w:bCs/>
                <w:sz w:val="20"/>
                <w:szCs w:val="20"/>
              </w:rPr>
              <w:t>£m</w:t>
            </w:r>
          </w:p>
        </w:tc>
      </w:tr>
      <w:tr w:rsidR="00944375" w:rsidRPr="001C5950" w14:paraId="64F0F9F4" w14:textId="77777777" w:rsidTr="00F6119A">
        <w:trPr>
          <w:trHeight w:val="276"/>
        </w:trPr>
        <w:tc>
          <w:tcPr>
            <w:tcW w:w="7938" w:type="dxa"/>
            <w:tcBorders>
              <w:top w:val="single" w:sz="4" w:space="0" w:color="auto"/>
              <w:left w:val="nil"/>
              <w:right w:val="nil"/>
            </w:tcBorders>
          </w:tcPr>
          <w:p w14:paraId="31F8B0BF" w14:textId="77777777" w:rsidR="00944375" w:rsidRPr="009E1EF1" w:rsidRDefault="00944375" w:rsidP="00944375">
            <w:pPr>
              <w:ind w:left="-108"/>
              <w:rPr>
                <w:rFonts w:ascii="Calibri" w:hAnsi="Calibri" w:cs="Times New Roman"/>
                <w:sz w:val="20"/>
                <w:szCs w:val="20"/>
              </w:rPr>
            </w:pPr>
            <w:r w:rsidRPr="009E1EF1">
              <w:rPr>
                <w:rFonts w:ascii="Calibri" w:hAnsi="Calibri" w:cs="Times New Roman"/>
                <w:b/>
                <w:sz w:val="20"/>
                <w:szCs w:val="20"/>
              </w:rPr>
              <w:t>Recognised in profit or loss:</w:t>
            </w:r>
          </w:p>
        </w:tc>
        <w:tc>
          <w:tcPr>
            <w:tcW w:w="709" w:type="dxa"/>
            <w:tcBorders>
              <w:top w:val="single" w:sz="4" w:space="0" w:color="auto"/>
              <w:left w:val="nil"/>
              <w:right w:val="nil"/>
            </w:tcBorders>
          </w:tcPr>
          <w:p w14:paraId="2CA15F43" w14:textId="77777777" w:rsidR="00944375" w:rsidRPr="009E1EF1" w:rsidRDefault="00944375" w:rsidP="00944375">
            <w:pPr>
              <w:jc w:val="right"/>
              <w:rPr>
                <w:rFonts w:ascii="Calibri" w:hAnsi="Calibri" w:cs="Times New Roman"/>
                <w:b/>
                <w:bCs/>
                <w:sz w:val="20"/>
                <w:szCs w:val="20"/>
              </w:rPr>
            </w:pPr>
          </w:p>
        </w:tc>
        <w:tc>
          <w:tcPr>
            <w:tcW w:w="992" w:type="dxa"/>
            <w:tcBorders>
              <w:top w:val="single" w:sz="4" w:space="0" w:color="auto"/>
              <w:left w:val="nil"/>
              <w:right w:val="nil"/>
            </w:tcBorders>
          </w:tcPr>
          <w:p w14:paraId="45D058F1" w14:textId="77777777" w:rsidR="00944375" w:rsidRPr="009E1EF1" w:rsidRDefault="00944375" w:rsidP="00944375">
            <w:pPr>
              <w:jc w:val="right"/>
              <w:rPr>
                <w:rFonts w:ascii="Calibri" w:hAnsi="Calibri" w:cs="Times New Roman"/>
                <w:bCs/>
                <w:sz w:val="20"/>
                <w:szCs w:val="20"/>
              </w:rPr>
            </w:pPr>
          </w:p>
        </w:tc>
      </w:tr>
      <w:tr w:rsidR="00944375" w:rsidRPr="001C5950" w14:paraId="1E6F9A5F" w14:textId="77777777" w:rsidTr="00F6119A">
        <w:trPr>
          <w:trHeight w:val="164"/>
        </w:trPr>
        <w:tc>
          <w:tcPr>
            <w:tcW w:w="7938" w:type="dxa"/>
            <w:tcBorders>
              <w:top w:val="nil"/>
              <w:left w:val="nil"/>
              <w:right w:val="nil"/>
            </w:tcBorders>
          </w:tcPr>
          <w:p w14:paraId="0BB1EEC5" w14:textId="77777777" w:rsidR="00944375" w:rsidRPr="009E1EF1" w:rsidRDefault="00944375" w:rsidP="00944375">
            <w:pPr>
              <w:ind w:left="-108"/>
              <w:rPr>
                <w:rFonts w:ascii="Calibri" w:hAnsi="Calibri" w:cs="Times New Roman"/>
                <w:sz w:val="20"/>
                <w:szCs w:val="20"/>
              </w:rPr>
            </w:pPr>
            <w:r w:rsidRPr="009E1EF1">
              <w:rPr>
                <w:rFonts w:ascii="Calibri" w:hAnsi="Calibri" w:cs="Times New Roman"/>
                <w:sz w:val="20"/>
                <w:szCs w:val="20"/>
              </w:rPr>
              <w:t>Financial income:</w:t>
            </w:r>
          </w:p>
        </w:tc>
        <w:tc>
          <w:tcPr>
            <w:tcW w:w="709" w:type="dxa"/>
            <w:tcBorders>
              <w:top w:val="nil"/>
              <w:left w:val="nil"/>
              <w:right w:val="nil"/>
            </w:tcBorders>
          </w:tcPr>
          <w:p w14:paraId="4421A8F9" w14:textId="77777777" w:rsidR="00944375" w:rsidRPr="009E1EF1" w:rsidRDefault="00944375" w:rsidP="00944375">
            <w:pPr>
              <w:jc w:val="right"/>
              <w:rPr>
                <w:rFonts w:ascii="Calibri" w:hAnsi="Calibri" w:cs="Times New Roman"/>
                <w:b/>
                <w:bCs/>
                <w:sz w:val="20"/>
                <w:szCs w:val="20"/>
              </w:rPr>
            </w:pPr>
          </w:p>
        </w:tc>
        <w:tc>
          <w:tcPr>
            <w:tcW w:w="992" w:type="dxa"/>
            <w:tcBorders>
              <w:top w:val="nil"/>
              <w:left w:val="nil"/>
              <w:right w:val="nil"/>
            </w:tcBorders>
          </w:tcPr>
          <w:p w14:paraId="5A5C3524" w14:textId="75E169F3" w:rsidR="00944375" w:rsidRPr="009E1EF1" w:rsidRDefault="00944375" w:rsidP="00944375">
            <w:pPr>
              <w:jc w:val="right"/>
              <w:rPr>
                <w:rFonts w:ascii="Calibri" w:hAnsi="Calibri" w:cs="Times New Roman"/>
                <w:bCs/>
                <w:sz w:val="20"/>
                <w:szCs w:val="20"/>
              </w:rPr>
            </w:pPr>
          </w:p>
        </w:tc>
      </w:tr>
      <w:tr w:rsidR="00020216" w:rsidRPr="001C5950" w14:paraId="747C43CE" w14:textId="77777777" w:rsidTr="00F6119A">
        <w:trPr>
          <w:trHeight w:val="164"/>
        </w:trPr>
        <w:tc>
          <w:tcPr>
            <w:tcW w:w="7938" w:type="dxa"/>
            <w:tcBorders>
              <w:top w:val="nil"/>
              <w:left w:val="nil"/>
              <w:right w:val="nil"/>
            </w:tcBorders>
          </w:tcPr>
          <w:p w14:paraId="3A81DE64" w14:textId="2B387A81" w:rsidR="00020216" w:rsidRPr="009E1EF1" w:rsidRDefault="00020216" w:rsidP="00944375">
            <w:pPr>
              <w:ind w:left="-108"/>
              <w:rPr>
                <w:rFonts w:ascii="Calibri" w:hAnsi="Calibri" w:cs="Times New Roman"/>
                <w:sz w:val="20"/>
                <w:szCs w:val="20"/>
              </w:rPr>
            </w:pPr>
            <w:r w:rsidRPr="009E1EF1">
              <w:rPr>
                <w:rFonts w:ascii="Calibri" w:hAnsi="Calibri"/>
                <w:sz w:val="20"/>
              </w:rPr>
              <w:t xml:space="preserve">Gain on remeasurement of embedded derivative (Note </w:t>
            </w:r>
            <w:r w:rsidR="00B827C9">
              <w:rPr>
                <w:rFonts w:ascii="Calibri" w:hAnsi="Calibri"/>
                <w:sz w:val="20"/>
              </w:rPr>
              <w:t>6</w:t>
            </w:r>
            <w:r w:rsidRPr="006A5A87">
              <w:rPr>
                <w:rFonts w:ascii="Calibri" w:hAnsi="Calibri"/>
                <w:sz w:val="20"/>
              </w:rPr>
              <w:t>)</w:t>
            </w:r>
          </w:p>
        </w:tc>
        <w:tc>
          <w:tcPr>
            <w:tcW w:w="709" w:type="dxa"/>
            <w:tcBorders>
              <w:top w:val="nil"/>
              <w:left w:val="nil"/>
              <w:right w:val="nil"/>
            </w:tcBorders>
          </w:tcPr>
          <w:p w14:paraId="233D7ECB" w14:textId="7F5C2B42" w:rsidR="00020216" w:rsidRPr="009E1EF1" w:rsidRDefault="00F55E24" w:rsidP="00944375">
            <w:pPr>
              <w:jc w:val="right"/>
              <w:rPr>
                <w:rFonts w:ascii="Calibri" w:hAnsi="Calibri" w:cs="Times New Roman"/>
                <w:b/>
                <w:bCs/>
                <w:sz w:val="20"/>
                <w:szCs w:val="20"/>
              </w:rPr>
            </w:pPr>
            <w:r>
              <w:rPr>
                <w:rFonts w:ascii="Calibri" w:hAnsi="Calibri" w:cs="Times New Roman"/>
                <w:b/>
                <w:bCs/>
                <w:sz w:val="20"/>
                <w:szCs w:val="20"/>
              </w:rPr>
              <w:t>78.5</w:t>
            </w:r>
          </w:p>
        </w:tc>
        <w:tc>
          <w:tcPr>
            <w:tcW w:w="992" w:type="dxa"/>
            <w:tcBorders>
              <w:top w:val="nil"/>
              <w:left w:val="nil"/>
              <w:right w:val="nil"/>
            </w:tcBorders>
          </w:tcPr>
          <w:p w14:paraId="0935EAC5" w14:textId="0CC9B981" w:rsidR="00020216" w:rsidRPr="009E1EF1" w:rsidRDefault="00F55E24" w:rsidP="00944375">
            <w:pPr>
              <w:jc w:val="right"/>
              <w:rPr>
                <w:rFonts w:ascii="Calibri" w:hAnsi="Calibri" w:cs="Times New Roman"/>
                <w:bCs/>
                <w:sz w:val="20"/>
                <w:szCs w:val="20"/>
              </w:rPr>
            </w:pPr>
            <w:r>
              <w:rPr>
                <w:rFonts w:ascii="Calibri" w:hAnsi="Calibri" w:cs="Times New Roman"/>
                <w:bCs/>
                <w:sz w:val="20"/>
                <w:szCs w:val="20"/>
              </w:rPr>
              <w:t>-</w:t>
            </w:r>
          </w:p>
        </w:tc>
      </w:tr>
      <w:tr w:rsidR="00FE1BCD" w:rsidRPr="001C5950" w14:paraId="13D220F3" w14:textId="77777777" w:rsidTr="00F6119A">
        <w:trPr>
          <w:trHeight w:val="80"/>
        </w:trPr>
        <w:tc>
          <w:tcPr>
            <w:tcW w:w="7938" w:type="dxa"/>
            <w:tcBorders>
              <w:left w:val="nil"/>
              <w:right w:val="nil"/>
            </w:tcBorders>
          </w:tcPr>
          <w:p w14:paraId="33593B7C" w14:textId="77777777" w:rsidR="00FE1BCD" w:rsidRPr="009E1EF1" w:rsidRDefault="00FE1BCD" w:rsidP="00FE1BCD">
            <w:pPr>
              <w:ind w:left="-108"/>
              <w:rPr>
                <w:rFonts w:ascii="Calibri" w:hAnsi="Calibri" w:cs="Times New Roman"/>
                <w:i/>
                <w:sz w:val="20"/>
                <w:szCs w:val="20"/>
              </w:rPr>
            </w:pPr>
          </w:p>
        </w:tc>
        <w:tc>
          <w:tcPr>
            <w:tcW w:w="709" w:type="dxa"/>
            <w:tcBorders>
              <w:left w:val="nil"/>
              <w:right w:val="nil"/>
            </w:tcBorders>
          </w:tcPr>
          <w:p w14:paraId="014BD726" w14:textId="77777777" w:rsidR="00FE1BCD" w:rsidRPr="009E1EF1" w:rsidRDefault="00FE1BCD" w:rsidP="00FE1BCD">
            <w:pPr>
              <w:jc w:val="right"/>
              <w:rPr>
                <w:rFonts w:ascii="Calibri" w:hAnsi="Calibri" w:cs="Times New Roman"/>
                <w:b/>
                <w:bCs/>
                <w:sz w:val="20"/>
                <w:szCs w:val="20"/>
                <w:highlight w:val="yellow"/>
              </w:rPr>
            </w:pPr>
          </w:p>
        </w:tc>
        <w:tc>
          <w:tcPr>
            <w:tcW w:w="992" w:type="dxa"/>
            <w:tcBorders>
              <w:left w:val="nil"/>
              <w:right w:val="nil"/>
            </w:tcBorders>
          </w:tcPr>
          <w:p w14:paraId="55896AC6" w14:textId="77777777" w:rsidR="00FE1BCD" w:rsidRPr="009E1EF1" w:rsidRDefault="00FE1BCD" w:rsidP="00FE1BCD">
            <w:pPr>
              <w:jc w:val="right"/>
              <w:rPr>
                <w:rFonts w:ascii="Calibri" w:hAnsi="Calibri" w:cs="Times New Roman"/>
                <w:sz w:val="20"/>
                <w:szCs w:val="20"/>
              </w:rPr>
            </w:pPr>
          </w:p>
        </w:tc>
      </w:tr>
      <w:tr w:rsidR="00FE1BCD" w:rsidRPr="001C5950" w14:paraId="4EC94447" w14:textId="77777777" w:rsidTr="00F6119A">
        <w:trPr>
          <w:trHeight w:val="121"/>
        </w:trPr>
        <w:tc>
          <w:tcPr>
            <w:tcW w:w="7938" w:type="dxa"/>
            <w:tcBorders>
              <w:top w:val="nil"/>
              <w:left w:val="nil"/>
              <w:right w:val="nil"/>
            </w:tcBorders>
          </w:tcPr>
          <w:p w14:paraId="7F46C23F" w14:textId="77777777" w:rsidR="00FE1BCD" w:rsidRPr="009E1EF1" w:rsidRDefault="00FE1BCD" w:rsidP="00FE1BCD">
            <w:pPr>
              <w:ind w:left="-108"/>
              <w:rPr>
                <w:rFonts w:ascii="Calibri" w:hAnsi="Calibri" w:cs="Times New Roman"/>
                <w:sz w:val="20"/>
                <w:szCs w:val="20"/>
              </w:rPr>
            </w:pPr>
            <w:r w:rsidRPr="009E1EF1">
              <w:rPr>
                <w:rFonts w:ascii="Calibri" w:hAnsi="Calibri" w:cs="Times New Roman"/>
                <w:i/>
                <w:sz w:val="20"/>
                <w:szCs w:val="20"/>
              </w:rPr>
              <w:t>On financial assets at amortised cost</w:t>
            </w:r>
          </w:p>
        </w:tc>
        <w:tc>
          <w:tcPr>
            <w:tcW w:w="709" w:type="dxa"/>
            <w:tcBorders>
              <w:top w:val="nil"/>
              <w:left w:val="nil"/>
              <w:right w:val="nil"/>
            </w:tcBorders>
          </w:tcPr>
          <w:p w14:paraId="5896DF06" w14:textId="77777777" w:rsidR="00FE1BCD" w:rsidRPr="009E1EF1" w:rsidRDefault="00FE1BCD" w:rsidP="00FE1BCD">
            <w:pPr>
              <w:jc w:val="right"/>
              <w:rPr>
                <w:rFonts w:ascii="Calibri" w:hAnsi="Calibri" w:cs="Times New Roman"/>
                <w:b/>
                <w:bCs/>
                <w:sz w:val="20"/>
                <w:szCs w:val="20"/>
                <w:highlight w:val="yellow"/>
              </w:rPr>
            </w:pPr>
          </w:p>
        </w:tc>
        <w:tc>
          <w:tcPr>
            <w:tcW w:w="992" w:type="dxa"/>
            <w:tcBorders>
              <w:top w:val="nil"/>
              <w:left w:val="nil"/>
              <w:right w:val="nil"/>
            </w:tcBorders>
          </w:tcPr>
          <w:p w14:paraId="2EF6D800" w14:textId="77777777" w:rsidR="00FE1BCD" w:rsidRPr="009E1EF1" w:rsidRDefault="00FE1BCD" w:rsidP="00FE1BCD">
            <w:pPr>
              <w:jc w:val="right"/>
              <w:rPr>
                <w:rFonts w:ascii="Calibri" w:hAnsi="Calibri" w:cs="Times New Roman"/>
                <w:sz w:val="20"/>
                <w:szCs w:val="20"/>
              </w:rPr>
            </w:pPr>
          </w:p>
        </w:tc>
      </w:tr>
      <w:tr w:rsidR="00FE1BCD" w:rsidRPr="001C5950" w14:paraId="11455A71" w14:textId="77777777" w:rsidTr="00F6119A">
        <w:trPr>
          <w:trHeight w:val="148"/>
        </w:trPr>
        <w:tc>
          <w:tcPr>
            <w:tcW w:w="7938" w:type="dxa"/>
            <w:tcBorders>
              <w:top w:val="nil"/>
              <w:left w:val="nil"/>
              <w:right w:val="nil"/>
            </w:tcBorders>
          </w:tcPr>
          <w:p w14:paraId="1A4D2E30" w14:textId="42E41871" w:rsidR="00FE1BCD" w:rsidRPr="009E1EF1" w:rsidRDefault="00FE1BCD" w:rsidP="00FE1BCD">
            <w:pPr>
              <w:ind w:left="-108"/>
              <w:rPr>
                <w:rFonts w:ascii="Calibri" w:hAnsi="Calibri" w:cs="Times New Roman"/>
                <w:sz w:val="20"/>
                <w:szCs w:val="20"/>
              </w:rPr>
            </w:pPr>
            <w:r w:rsidRPr="009E1EF1">
              <w:rPr>
                <w:rFonts w:ascii="Calibri" w:hAnsi="Calibri" w:cs="Times New Roman"/>
                <w:sz w:val="20"/>
                <w:szCs w:val="20"/>
              </w:rPr>
              <w:t xml:space="preserve">Interest income </w:t>
            </w:r>
          </w:p>
        </w:tc>
        <w:tc>
          <w:tcPr>
            <w:tcW w:w="709" w:type="dxa"/>
            <w:tcBorders>
              <w:top w:val="nil"/>
              <w:left w:val="nil"/>
              <w:right w:val="nil"/>
            </w:tcBorders>
          </w:tcPr>
          <w:p w14:paraId="1DF1AB7A" w14:textId="7A9F3238" w:rsidR="00FE1BCD" w:rsidRPr="009E1EF1" w:rsidRDefault="0076490B" w:rsidP="00FE1BCD">
            <w:pPr>
              <w:jc w:val="right"/>
              <w:rPr>
                <w:rFonts w:ascii="Calibri" w:hAnsi="Calibri" w:cs="Times New Roman"/>
                <w:b/>
                <w:bCs/>
                <w:sz w:val="20"/>
                <w:szCs w:val="20"/>
              </w:rPr>
            </w:pPr>
            <w:r>
              <w:rPr>
                <w:rFonts w:ascii="Calibri" w:hAnsi="Calibri" w:cs="Times New Roman"/>
                <w:b/>
                <w:bCs/>
                <w:sz w:val="20"/>
                <w:szCs w:val="20"/>
              </w:rPr>
              <w:t>1.4</w:t>
            </w:r>
          </w:p>
        </w:tc>
        <w:tc>
          <w:tcPr>
            <w:tcW w:w="992" w:type="dxa"/>
            <w:tcBorders>
              <w:top w:val="nil"/>
              <w:left w:val="nil"/>
              <w:right w:val="nil"/>
            </w:tcBorders>
          </w:tcPr>
          <w:p w14:paraId="5B4C1819" w14:textId="438A81DD" w:rsidR="00FE1BCD" w:rsidRPr="009E1EF1" w:rsidRDefault="0076490B" w:rsidP="00FE1BCD">
            <w:pPr>
              <w:jc w:val="right"/>
              <w:rPr>
                <w:rFonts w:ascii="Calibri" w:hAnsi="Calibri" w:cs="Times New Roman"/>
                <w:sz w:val="20"/>
                <w:szCs w:val="20"/>
              </w:rPr>
            </w:pPr>
            <w:r>
              <w:rPr>
                <w:rFonts w:ascii="Calibri" w:hAnsi="Calibri" w:cs="Times New Roman"/>
                <w:sz w:val="20"/>
                <w:szCs w:val="20"/>
              </w:rPr>
              <w:t>1.0</w:t>
            </w:r>
          </w:p>
        </w:tc>
      </w:tr>
      <w:tr w:rsidR="00FE1BCD" w:rsidRPr="001C5950" w14:paraId="130BC92C" w14:textId="77777777" w:rsidTr="00F6119A">
        <w:tc>
          <w:tcPr>
            <w:tcW w:w="7938" w:type="dxa"/>
            <w:tcBorders>
              <w:top w:val="single" w:sz="4" w:space="0" w:color="auto"/>
              <w:left w:val="nil"/>
              <w:bottom w:val="single" w:sz="4" w:space="0" w:color="auto"/>
              <w:right w:val="nil"/>
            </w:tcBorders>
          </w:tcPr>
          <w:p w14:paraId="1918609C" w14:textId="77777777" w:rsidR="00FE1BCD" w:rsidRPr="009E1EF1" w:rsidRDefault="00FE1BCD" w:rsidP="00FE1BCD">
            <w:pPr>
              <w:ind w:left="-108"/>
              <w:rPr>
                <w:rFonts w:ascii="Calibri" w:hAnsi="Calibri" w:cs="Times New Roman"/>
                <w:sz w:val="20"/>
                <w:szCs w:val="20"/>
              </w:rPr>
            </w:pPr>
            <w:r w:rsidRPr="009E1EF1">
              <w:rPr>
                <w:rFonts w:ascii="Calibri" w:hAnsi="Calibri" w:cs="Times New Roman"/>
                <w:sz w:val="20"/>
                <w:szCs w:val="20"/>
              </w:rPr>
              <w:t>Total</w:t>
            </w:r>
          </w:p>
        </w:tc>
        <w:tc>
          <w:tcPr>
            <w:tcW w:w="709" w:type="dxa"/>
            <w:tcBorders>
              <w:top w:val="single" w:sz="4" w:space="0" w:color="auto"/>
              <w:left w:val="nil"/>
              <w:bottom w:val="single" w:sz="4" w:space="0" w:color="auto"/>
              <w:right w:val="nil"/>
            </w:tcBorders>
          </w:tcPr>
          <w:p w14:paraId="573F02E8" w14:textId="10AE6ADC" w:rsidR="00FE1BCD" w:rsidRPr="009E1EF1" w:rsidRDefault="00F55E24" w:rsidP="00FE1BCD">
            <w:pPr>
              <w:jc w:val="right"/>
              <w:rPr>
                <w:rFonts w:ascii="Calibri" w:hAnsi="Calibri" w:cs="Times New Roman"/>
                <w:b/>
                <w:bCs/>
                <w:sz w:val="20"/>
                <w:szCs w:val="20"/>
              </w:rPr>
            </w:pPr>
            <w:r>
              <w:rPr>
                <w:rFonts w:ascii="Calibri" w:hAnsi="Calibri" w:cs="Times New Roman"/>
                <w:b/>
                <w:bCs/>
                <w:sz w:val="20"/>
                <w:szCs w:val="20"/>
              </w:rPr>
              <w:t>79.9</w:t>
            </w:r>
          </w:p>
        </w:tc>
        <w:tc>
          <w:tcPr>
            <w:tcW w:w="992" w:type="dxa"/>
            <w:tcBorders>
              <w:top w:val="single" w:sz="4" w:space="0" w:color="auto"/>
              <w:left w:val="nil"/>
              <w:bottom w:val="single" w:sz="4" w:space="0" w:color="auto"/>
              <w:right w:val="nil"/>
            </w:tcBorders>
          </w:tcPr>
          <w:p w14:paraId="275F6E00" w14:textId="77777777" w:rsidR="00FE1BCD" w:rsidRPr="009E1EF1" w:rsidRDefault="00FE1BCD" w:rsidP="00FE1BCD">
            <w:pPr>
              <w:jc w:val="right"/>
              <w:rPr>
                <w:rFonts w:ascii="Calibri" w:hAnsi="Calibri" w:cs="Times New Roman"/>
                <w:sz w:val="20"/>
                <w:szCs w:val="20"/>
              </w:rPr>
            </w:pPr>
            <w:r w:rsidRPr="009E1EF1">
              <w:rPr>
                <w:rFonts w:ascii="Calibri" w:hAnsi="Calibri" w:cs="Times New Roman"/>
                <w:sz w:val="20"/>
                <w:szCs w:val="20"/>
              </w:rPr>
              <w:t>1.0</w:t>
            </w:r>
          </w:p>
        </w:tc>
      </w:tr>
      <w:tr w:rsidR="00FE1BCD" w:rsidRPr="001C5950" w14:paraId="2E0D9E76" w14:textId="77777777" w:rsidTr="00F6119A">
        <w:trPr>
          <w:trHeight w:val="101"/>
        </w:trPr>
        <w:tc>
          <w:tcPr>
            <w:tcW w:w="7938" w:type="dxa"/>
            <w:tcBorders>
              <w:top w:val="single" w:sz="4" w:space="0" w:color="auto"/>
              <w:left w:val="nil"/>
              <w:bottom w:val="nil"/>
              <w:right w:val="nil"/>
            </w:tcBorders>
          </w:tcPr>
          <w:p w14:paraId="4631684A" w14:textId="77777777" w:rsidR="00FE1BCD" w:rsidRPr="009E1EF1" w:rsidRDefault="00FE1BCD" w:rsidP="00FE1BCD">
            <w:pPr>
              <w:ind w:left="-108"/>
              <w:rPr>
                <w:rFonts w:ascii="Calibri" w:hAnsi="Calibri" w:cs="Times New Roman"/>
                <w:sz w:val="20"/>
                <w:szCs w:val="20"/>
              </w:rPr>
            </w:pPr>
          </w:p>
        </w:tc>
        <w:tc>
          <w:tcPr>
            <w:tcW w:w="709" w:type="dxa"/>
            <w:tcBorders>
              <w:top w:val="single" w:sz="4" w:space="0" w:color="auto"/>
              <w:left w:val="nil"/>
              <w:bottom w:val="nil"/>
              <w:right w:val="nil"/>
            </w:tcBorders>
          </w:tcPr>
          <w:p w14:paraId="707AA769" w14:textId="77777777" w:rsidR="00FE1BCD" w:rsidRPr="009E1EF1" w:rsidRDefault="00FE1BCD" w:rsidP="00FE1BCD">
            <w:pPr>
              <w:jc w:val="right"/>
              <w:rPr>
                <w:rFonts w:ascii="Calibri" w:hAnsi="Calibri" w:cs="Times New Roman"/>
                <w:b/>
                <w:bCs/>
                <w:sz w:val="20"/>
                <w:szCs w:val="20"/>
              </w:rPr>
            </w:pPr>
          </w:p>
        </w:tc>
        <w:tc>
          <w:tcPr>
            <w:tcW w:w="992" w:type="dxa"/>
            <w:tcBorders>
              <w:top w:val="single" w:sz="4" w:space="0" w:color="auto"/>
              <w:left w:val="nil"/>
              <w:bottom w:val="nil"/>
              <w:right w:val="nil"/>
            </w:tcBorders>
          </w:tcPr>
          <w:p w14:paraId="2C7560C1" w14:textId="77777777" w:rsidR="00FE1BCD" w:rsidRPr="009E1EF1" w:rsidRDefault="00FE1BCD" w:rsidP="00FE1BCD">
            <w:pPr>
              <w:jc w:val="right"/>
              <w:rPr>
                <w:rFonts w:ascii="Calibri" w:hAnsi="Calibri" w:cs="Times New Roman"/>
                <w:sz w:val="20"/>
                <w:szCs w:val="20"/>
              </w:rPr>
            </w:pPr>
          </w:p>
        </w:tc>
      </w:tr>
      <w:tr w:rsidR="00FE1BCD" w:rsidRPr="001C5950" w14:paraId="38E9D601" w14:textId="77777777" w:rsidTr="00F6119A">
        <w:tc>
          <w:tcPr>
            <w:tcW w:w="7938" w:type="dxa"/>
            <w:tcBorders>
              <w:left w:val="nil"/>
              <w:bottom w:val="nil"/>
              <w:right w:val="nil"/>
            </w:tcBorders>
          </w:tcPr>
          <w:p w14:paraId="5B84E03E" w14:textId="77777777" w:rsidR="00FE1BCD" w:rsidRPr="009E1EF1" w:rsidRDefault="00FE1BCD" w:rsidP="00FE1BCD">
            <w:pPr>
              <w:ind w:left="-108"/>
              <w:rPr>
                <w:rFonts w:ascii="Calibri" w:hAnsi="Calibri" w:cs="Times New Roman"/>
                <w:sz w:val="20"/>
                <w:szCs w:val="20"/>
              </w:rPr>
            </w:pPr>
            <w:r w:rsidRPr="009E1EF1">
              <w:rPr>
                <w:rFonts w:ascii="Calibri" w:hAnsi="Calibri" w:cs="Times New Roman"/>
                <w:sz w:val="20"/>
                <w:szCs w:val="20"/>
              </w:rPr>
              <w:t>Financial expense:</w:t>
            </w:r>
          </w:p>
        </w:tc>
        <w:tc>
          <w:tcPr>
            <w:tcW w:w="709" w:type="dxa"/>
            <w:tcBorders>
              <w:left w:val="nil"/>
              <w:bottom w:val="nil"/>
              <w:right w:val="nil"/>
            </w:tcBorders>
          </w:tcPr>
          <w:p w14:paraId="139BA064" w14:textId="77777777" w:rsidR="00FE1BCD" w:rsidRPr="009E1EF1" w:rsidRDefault="00FE1BCD" w:rsidP="00FE1BCD">
            <w:pPr>
              <w:jc w:val="right"/>
              <w:rPr>
                <w:rFonts w:ascii="Calibri" w:hAnsi="Calibri" w:cs="Times New Roman"/>
                <w:b/>
                <w:bCs/>
                <w:sz w:val="20"/>
                <w:szCs w:val="20"/>
              </w:rPr>
            </w:pPr>
          </w:p>
        </w:tc>
        <w:tc>
          <w:tcPr>
            <w:tcW w:w="992" w:type="dxa"/>
            <w:tcBorders>
              <w:left w:val="nil"/>
              <w:bottom w:val="nil"/>
              <w:right w:val="nil"/>
            </w:tcBorders>
          </w:tcPr>
          <w:p w14:paraId="5464C517" w14:textId="77777777" w:rsidR="00FE1BCD" w:rsidRPr="009E1EF1" w:rsidRDefault="00FE1BCD" w:rsidP="00FE1BCD">
            <w:pPr>
              <w:jc w:val="right"/>
              <w:rPr>
                <w:rFonts w:ascii="Calibri" w:hAnsi="Calibri" w:cs="Times New Roman"/>
                <w:sz w:val="20"/>
                <w:szCs w:val="20"/>
              </w:rPr>
            </w:pPr>
          </w:p>
        </w:tc>
      </w:tr>
      <w:tr w:rsidR="0076490B" w:rsidRPr="001C5950" w14:paraId="22331EF8" w14:textId="77777777" w:rsidTr="00F6119A">
        <w:tc>
          <w:tcPr>
            <w:tcW w:w="7938" w:type="dxa"/>
            <w:tcBorders>
              <w:top w:val="nil"/>
              <w:left w:val="nil"/>
              <w:right w:val="nil"/>
            </w:tcBorders>
          </w:tcPr>
          <w:p w14:paraId="7DC3A53F" w14:textId="34896F8A" w:rsidR="0076490B" w:rsidRPr="009E1EF1" w:rsidRDefault="0076490B" w:rsidP="0076490B">
            <w:pPr>
              <w:ind w:left="-108"/>
              <w:rPr>
                <w:rFonts w:ascii="Calibri" w:hAnsi="Calibri" w:cs="Times New Roman"/>
                <w:i/>
                <w:sz w:val="20"/>
                <w:szCs w:val="20"/>
              </w:rPr>
            </w:pPr>
            <w:r w:rsidRPr="009E1EF1">
              <w:rPr>
                <w:rFonts w:ascii="Calibri" w:hAnsi="Calibri" w:cs="Times New Roman"/>
                <w:sz w:val="20"/>
                <w:szCs w:val="20"/>
              </w:rPr>
              <w:t xml:space="preserve">Change in fair value of contingent consideration (Note </w:t>
            </w:r>
            <w:r w:rsidR="00C618A2">
              <w:rPr>
                <w:rFonts w:ascii="Calibri" w:hAnsi="Calibri" w:cs="Times New Roman"/>
                <w:sz w:val="20"/>
                <w:szCs w:val="20"/>
              </w:rPr>
              <w:t>6</w:t>
            </w:r>
            <w:r w:rsidRPr="009E1EF1">
              <w:rPr>
                <w:rFonts w:ascii="Calibri" w:hAnsi="Calibri" w:cs="Times New Roman"/>
                <w:sz w:val="20"/>
                <w:szCs w:val="20"/>
              </w:rPr>
              <w:t>)</w:t>
            </w:r>
          </w:p>
        </w:tc>
        <w:tc>
          <w:tcPr>
            <w:tcW w:w="709" w:type="dxa"/>
          </w:tcPr>
          <w:p w14:paraId="55A76DA1" w14:textId="5079AC45" w:rsidR="0076490B" w:rsidRPr="009E1EF1" w:rsidRDefault="0076490B" w:rsidP="0076490B">
            <w:pPr>
              <w:jc w:val="right"/>
              <w:rPr>
                <w:rFonts w:ascii="Calibri" w:hAnsi="Calibri" w:cs="Times New Roman"/>
                <w:b/>
                <w:bCs/>
                <w:sz w:val="20"/>
                <w:szCs w:val="20"/>
              </w:rPr>
            </w:pPr>
            <w:r>
              <w:rPr>
                <w:rFonts w:ascii="Calibri" w:hAnsi="Calibri" w:cs="Times New Roman"/>
                <w:b/>
                <w:bCs/>
                <w:sz w:val="20"/>
                <w:szCs w:val="20"/>
              </w:rPr>
              <w:t>22.2</w:t>
            </w:r>
          </w:p>
        </w:tc>
        <w:tc>
          <w:tcPr>
            <w:tcW w:w="992" w:type="dxa"/>
            <w:tcBorders>
              <w:top w:val="nil"/>
              <w:left w:val="nil"/>
              <w:right w:val="nil"/>
            </w:tcBorders>
          </w:tcPr>
          <w:p w14:paraId="13258A30" w14:textId="77777777" w:rsidR="0076490B" w:rsidRPr="009E1EF1" w:rsidRDefault="0076490B" w:rsidP="0076490B">
            <w:pPr>
              <w:jc w:val="right"/>
              <w:rPr>
                <w:rFonts w:ascii="Calibri" w:hAnsi="Calibri" w:cs="Times New Roman"/>
                <w:sz w:val="20"/>
                <w:szCs w:val="20"/>
              </w:rPr>
            </w:pPr>
            <w:r w:rsidRPr="009E1EF1">
              <w:rPr>
                <w:rFonts w:ascii="Calibri" w:hAnsi="Calibri" w:cs="Times New Roman"/>
                <w:sz w:val="20"/>
                <w:szCs w:val="20"/>
              </w:rPr>
              <w:t>-</w:t>
            </w:r>
          </w:p>
        </w:tc>
      </w:tr>
      <w:tr w:rsidR="0076490B" w:rsidRPr="001C5950" w14:paraId="3656400F" w14:textId="77777777" w:rsidTr="00F6119A">
        <w:tc>
          <w:tcPr>
            <w:tcW w:w="7938" w:type="dxa"/>
            <w:tcBorders>
              <w:top w:val="nil"/>
              <w:left w:val="nil"/>
              <w:right w:val="nil"/>
            </w:tcBorders>
          </w:tcPr>
          <w:p w14:paraId="30DF7A32" w14:textId="780EB695" w:rsidR="0076490B" w:rsidRPr="009E1EF1" w:rsidRDefault="0076490B" w:rsidP="0076490B">
            <w:pPr>
              <w:ind w:left="-108"/>
              <w:rPr>
                <w:rFonts w:ascii="Calibri" w:hAnsi="Calibri"/>
                <w:sz w:val="20"/>
              </w:rPr>
            </w:pPr>
            <w:r>
              <w:rPr>
                <w:rFonts w:ascii="Calibri" w:hAnsi="Calibri"/>
                <w:sz w:val="20"/>
              </w:rPr>
              <w:t>Foreign exchange loss on financing instruments associated with financing activities</w:t>
            </w:r>
            <w:r w:rsidR="00C67EA3" w:rsidRPr="00C67EA3">
              <w:rPr>
                <w:rFonts w:ascii="Calibri" w:hAnsi="Calibri"/>
                <w:sz w:val="20"/>
                <w:vertAlign w:val="superscript"/>
              </w:rPr>
              <w:t>1</w:t>
            </w:r>
            <w:r>
              <w:rPr>
                <w:rFonts w:ascii="Calibri" w:hAnsi="Calibri"/>
                <w:sz w:val="20"/>
              </w:rPr>
              <w:t xml:space="preserve"> (Note </w:t>
            </w:r>
            <w:r w:rsidR="00B827C9">
              <w:rPr>
                <w:rFonts w:ascii="Calibri" w:hAnsi="Calibri"/>
                <w:sz w:val="20"/>
              </w:rPr>
              <w:t>6</w:t>
            </w:r>
            <w:r>
              <w:rPr>
                <w:rFonts w:ascii="Calibri" w:hAnsi="Calibri"/>
                <w:sz w:val="20"/>
              </w:rPr>
              <w:t>)</w:t>
            </w:r>
          </w:p>
        </w:tc>
        <w:tc>
          <w:tcPr>
            <w:tcW w:w="709" w:type="dxa"/>
          </w:tcPr>
          <w:p w14:paraId="085F99F9" w14:textId="3C9BB327" w:rsidR="0076490B" w:rsidRPr="009E1EF1" w:rsidRDefault="00C6270D" w:rsidP="0076490B">
            <w:pPr>
              <w:jc w:val="right"/>
              <w:rPr>
                <w:rFonts w:ascii="Calibri" w:hAnsi="Calibri" w:cs="Times New Roman"/>
                <w:b/>
                <w:bCs/>
                <w:sz w:val="20"/>
                <w:szCs w:val="20"/>
              </w:rPr>
            </w:pPr>
            <w:r>
              <w:rPr>
                <w:rFonts w:ascii="Calibri" w:hAnsi="Calibri" w:cs="Times New Roman"/>
                <w:b/>
                <w:bCs/>
                <w:sz w:val="20"/>
                <w:szCs w:val="20"/>
              </w:rPr>
              <w:t>12.9</w:t>
            </w:r>
          </w:p>
        </w:tc>
        <w:tc>
          <w:tcPr>
            <w:tcW w:w="992" w:type="dxa"/>
            <w:tcBorders>
              <w:top w:val="nil"/>
              <w:left w:val="nil"/>
              <w:right w:val="nil"/>
            </w:tcBorders>
          </w:tcPr>
          <w:p w14:paraId="56A295B6" w14:textId="55285ACB" w:rsidR="0076490B" w:rsidRPr="009E1EF1" w:rsidRDefault="00A8179D" w:rsidP="0076490B">
            <w:pPr>
              <w:jc w:val="right"/>
              <w:rPr>
                <w:rFonts w:ascii="Calibri" w:hAnsi="Calibri" w:cs="Times New Roman"/>
                <w:sz w:val="20"/>
                <w:szCs w:val="20"/>
              </w:rPr>
            </w:pPr>
            <w:r>
              <w:rPr>
                <w:rFonts w:ascii="Calibri" w:hAnsi="Calibri" w:cs="Times New Roman"/>
                <w:sz w:val="20"/>
                <w:szCs w:val="20"/>
              </w:rPr>
              <w:t>-</w:t>
            </w:r>
          </w:p>
        </w:tc>
      </w:tr>
      <w:tr w:rsidR="0076490B" w:rsidRPr="001C5950" w14:paraId="47CDB2B1" w14:textId="77777777" w:rsidTr="00F6119A">
        <w:tc>
          <w:tcPr>
            <w:tcW w:w="7938" w:type="dxa"/>
            <w:tcBorders>
              <w:top w:val="nil"/>
              <w:left w:val="nil"/>
              <w:right w:val="nil"/>
            </w:tcBorders>
          </w:tcPr>
          <w:p w14:paraId="64F3189A" w14:textId="1F7D16C3" w:rsidR="0076490B" w:rsidRPr="009E1EF1" w:rsidRDefault="0076490B" w:rsidP="0076490B">
            <w:pPr>
              <w:ind w:left="-108"/>
              <w:rPr>
                <w:rFonts w:ascii="Calibri" w:hAnsi="Calibri" w:cs="Times New Roman"/>
                <w:sz w:val="20"/>
                <w:szCs w:val="20"/>
              </w:rPr>
            </w:pPr>
            <w:r w:rsidRPr="009E1EF1">
              <w:rPr>
                <w:rFonts w:ascii="Calibri" w:hAnsi="Calibri"/>
                <w:sz w:val="20"/>
              </w:rPr>
              <w:t xml:space="preserve">Financing related fees not eligible for capitalisation (Note </w:t>
            </w:r>
            <w:r w:rsidR="00B827C9">
              <w:rPr>
                <w:rFonts w:ascii="Calibri" w:hAnsi="Calibri"/>
                <w:sz w:val="20"/>
              </w:rPr>
              <w:t>6</w:t>
            </w:r>
            <w:r w:rsidRPr="009E1EF1">
              <w:rPr>
                <w:rFonts w:ascii="Calibri" w:hAnsi="Calibri"/>
                <w:sz w:val="20"/>
              </w:rPr>
              <w:t xml:space="preserve">) </w:t>
            </w:r>
          </w:p>
        </w:tc>
        <w:tc>
          <w:tcPr>
            <w:tcW w:w="709" w:type="dxa"/>
          </w:tcPr>
          <w:p w14:paraId="5D03C6AD" w14:textId="08643549" w:rsidR="0076490B" w:rsidRPr="009E1EF1" w:rsidRDefault="0076490B" w:rsidP="0076490B">
            <w:pPr>
              <w:jc w:val="right"/>
              <w:rPr>
                <w:rFonts w:ascii="Calibri" w:hAnsi="Calibri" w:cs="Times New Roman"/>
                <w:b/>
                <w:bCs/>
                <w:sz w:val="20"/>
                <w:szCs w:val="20"/>
              </w:rPr>
            </w:pPr>
            <w:r>
              <w:rPr>
                <w:rFonts w:ascii="Calibri" w:hAnsi="Calibri" w:cs="Times New Roman"/>
                <w:b/>
                <w:bCs/>
                <w:sz w:val="20"/>
                <w:szCs w:val="20"/>
              </w:rPr>
              <w:t>5.0</w:t>
            </w:r>
          </w:p>
        </w:tc>
        <w:tc>
          <w:tcPr>
            <w:tcW w:w="992" w:type="dxa"/>
            <w:tcBorders>
              <w:top w:val="nil"/>
              <w:left w:val="nil"/>
              <w:right w:val="nil"/>
            </w:tcBorders>
          </w:tcPr>
          <w:p w14:paraId="74E9C8EA" w14:textId="083006CD" w:rsidR="0076490B" w:rsidRPr="009E1EF1" w:rsidRDefault="00A8179D" w:rsidP="0076490B">
            <w:pPr>
              <w:jc w:val="right"/>
              <w:rPr>
                <w:rFonts w:ascii="Calibri" w:hAnsi="Calibri" w:cs="Times New Roman"/>
                <w:sz w:val="20"/>
                <w:szCs w:val="20"/>
              </w:rPr>
            </w:pPr>
            <w:r>
              <w:rPr>
                <w:rFonts w:ascii="Calibri" w:hAnsi="Calibri" w:cs="Times New Roman"/>
                <w:sz w:val="20"/>
                <w:szCs w:val="20"/>
              </w:rPr>
              <w:t>-</w:t>
            </w:r>
          </w:p>
        </w:tc>
      </w:tr>
      <w:tr w:rsidR="0076490B" w:rsidRPr="001C5950" w14:paraId="15E40CAF" w14:textId="77777777" w:rsidTr="00F6119A">
        <w:tc>
          <w:tcPr>
            <w:tcW w:w="7938" w:type="dxa"/>
            <w:tcBorders>
              <w:top w:val="nil"/>
              <w:left w:val="nil"/>
              <w:right w:val="nil"/>
            </w:tcBorders>
          </w:tcPr>
          <w:p w14:paraId="394D098B" w14:textId="30C07CBB" w:rsidR="0076490B" w:rsidRPr="009E1EF1" w:rsidRDefault="0076490B" w:rsidP="0076490B">
            <w:pPr>
              <w:ind w:left="-108"/>
              <w:rPr>
                <w:rFonts w:ascii="Calibri" w:hAnsi="Calibri" w:cs="Times New Roman"/>
                <w:sz w:val="20"/>
                <w:szCs w:val="20"/>
              </w:rPr>
            </w:pPr>
            <w:r w:rsidRPr="009E1EF1">
              <w:rPr>
                <w:rFonts w:ascii="Calibri" w:hAnsi="Calibri"/>
                <w:sz w:val="20"/>
              </w:rPr>
              <w:t xml:space="preserve">Accelerated accretion on debt repayments (Note </w:t>
            </w:r>
            <w:r w:rsidR="00C618A2">
              <w:rPr>
                <w:rFonts w:ascii="Calibri" w:hAnsi="Calibri"/>
                <w:sz w:val="20"/>
              </w:rPr>
              <w:t>6</w:t>
            </w:r>
            <w:r w:rsidRPr="009E1EF1">
              <w:rPr>
                <w:rFonts w:ascii="Calibri" w:hAnsi="Calibri"/>
                <w:sz w:val="20"/>
              </w:rPr>
              <w:t xml:space="preserve"> and Note </w:t>
            </w:r>
            <w:r w:rsidR="004C10F5">
              <w:rPr>
                <w:rFonts w:ascii="Calibri" w:hAnsi="Calibri"/>
                <w:sz w:val="20"/>
              </w:rPr>
              <w:t>16</w:t>
            </w:r>
            <w:r w:rsidRPr="009E1EF1">
              <w:rPr>
                <w:rFonts w:ascii="Calibri" w:hAnsi="Calibri"/>
                <w:sz w:val="20"/>
              </w:rPr>
              <w:t>)</w:t>
            </w:r>
          </w:p>
        </w:tc>
        <w:tc>
          <w:tcPr>
            <w:tcW w:w="709" w:type="dxa"/>
          </w:tcPr>
          <w:p w14:paraId="5B73D9C9" w14:textId="075CDF61" w:rsidR="0076490B" w:rsidRPr="009E1EF1" w:rsidRDefault="0076490B" w:rsidP="0076490B">
            <w:pPr>
              <w:jc w:val="right"/>
              <w:rPr>
                <w:rFonts w:ascii="Calibri" w:hAnsi="Calibri" w:cs="Times New Roman"/>
                <w:b/>
                <w:bCs/>
                <w:sz w:val="20"/>
                <w:szCs w:val="20"/>
              </w:rPr>
            </w:pPr>
            <w:r>
              <w:rPr>
                <w:rFonts w:ascii="Calibri" w:hAnsi="Calibri" w:cs="Times New Roman"/>
                <w:b/>
                <w:bCs/>
                <w:sz w:val="20"/>
                <w:szCs w:val="20"/>
              </w:rPr>
              <w:t>31.0</w:t>
            </w:r>
          </w:p>
        </w:tc>
        <w:tc>
          <w:tcPr>
            <w:tcW w:w="992" w:type="dxa"/>
            <w:tcBorders>
              <w:top w:val="nil"/>
              <w:left w:val="nil"/>
              <w:right w:val="nil"/>
            </w:tcBorders>
          </w:tcPr>
          <w:p w14:paraId="0676C805" w14:textId="35818CE9" w:rsidR="0076490B" w:rsidRPr="009E1EF1" w:rsidRDefault="00A8179D" w:rsidP="0076490B">
            <w:pPr>
              <w:jc w:val="right"/>
              <w:rPr>
                <w:rFonts w:ascii="Calibri" w:hAnsi="Calibri" w:cs="Times New Roman"/>
                <w:sz w:val="20"/>
                <w:szCs w:val="20"/>
              </w:rPr>
            </w:pPr>
            <w:r>
              <w:rPr>
                <w:rFonts w:ascii="Calibri" w:hAnsi="Calibri" w:cs="Times New Roman"/>
                <w:sz w:val="20"/>
                <w:szCs w:val="20"/>
              </w:rPr>
              <w:t>-</w:t>
            </w:r>
          </w:p>
        </w:tc>
      </w:tr>
      <w:tr w:rsidR="0076490B" w:rsidRPr="001C5950" w14:paraId="67F77625" w14:textId="77777777" w:rsidTr="00F6119A">
        <w:tc>
          <w:tcPr>
            <w:tcW w:w="7938" w:type="dxa"/>
            <w:tcBorders>
              <w:left w:val="nil"/>
              <w:right w:val="nil"/>
            </w:tcBorders>
          </w:tcPr>
          <w:p w14:paraId="482DC1CB" w14:textId="32D54A20" w:rsidR="0076490B" w:rsidRPr="00C51F02" w:rsidRDefault="0076490B" w:rsidP="0076490B">
            <w:pPr>
              <w:ind w:left="-108"/>
              <w:rPr>
                <w:rFonts w:ascii="Calibri" w:hAnsi="Calibri" w:cs="Times New Roman"/>
                <w:sz w:val="20"/>
                <w:szCs w:val="20"/>
              </w:rPr>
            </w:pPr>
            <w:r>
              <w:rPr>
                <w:rFonts w:ascii="Calibri" w:hAnsi="Calibri" w:cs="Times New Roman"/>
                <w:sz w:val="20"/>
                <w:szCs w:val="20"/>
              </w:rPr>
              <w:t>Movement in the fair value of investments</w:t>
            </w:r>
          </w:p>
        </w:tc>
        <w:tc>
          <w:tcPr>
            <w:tcW w:w="709" w:type="dxa"/>
          </w:tcPr>
          <w:p w14:paraId="1E706031" w14:textId="668AC0F7" w:rsidR="0076490B" w:rsidRPr="009E1EF1" w:rsidRDefault="0076490B" w:rsidP="0076490B">
            <w:pPr>
              <w:jc w:val="right"/>
              <w:rPr>
                <w:rFonts w:ascii="Calibri" w:hAnsi="Calibri" w:cs="Times New Roman"/>
                <w:b/>
                <w:bCs/>
                <w:sz w:val="20"/>
                <w:szCs w:val="20"/>
              </w:rPr>
            </w:pPr>
            <w:r>
              <w:rPr>
                <w:rFonts w:ascii="Calibri" w:hAnsi="Calibri" w:cs="Times New Roman"/>
                <w:b/>
                <w:bCs/>
                <w:sz w:val="20"/>
                <w:szCs w:val="20"/>
              </w:rPr>
              <w:t>1.5</w:t>
            </w:r>
          </w:p>
        </w:tc>
        <w:tc>
          <w:tcPr>
            <w:tcW w:w="992" w:type="dxa"/>
            <w:tcBorders>
              <w:left w:val="nil"/>
              <w:right w:val="nil"/>
            </w:tcBorders>
          </w:tcPr>
          <w:p w14:paraId="5826EA4D" w14:textId="4607A774" w:rsidR="0076490B" w:rsidRPr="009E1EF1" w:rsidRDefault="00A8179D" w:rsidP="0076490B">
            <w:pPr>
              <w:jc w:val="right"/>
              <w:rPr>
                <w:rFonts w:ascii="Calibri" w:hAnsi="Calibri" w:cs="Times New Roman"/>
                <w:sz w:val="20"/>
                <w:szCs w:val="20"/>
              </w:rPr>
            </w:pPr>
            <w:r>
              <w:rPr>
                <w:rFonts w:ascii="Calibri" w:hAnsi="Calibri" w:cs="Times New Roman"/>
                <w:sz w:val="20"/>
                <w:szCs w:val="20"/>
              </w:rPr>
              <w:t>-</w:t>
            </w:r>
          </w:p>
        </w:tc>
      </w:tr>
      <w:tr w:rsidR="0076490B" w:rsidRPr="001C5950" w14:paraId="2CD72C04" w14:textId="77777777" w:rsidTr="00F6119A">
        <w:tc>
          <w:tcPr>
            <w:tcW w:w="7938" w:type="dxa"/>
            <w:tcBorders>
              <w:left w:val="nil"/>
              <w:right w:val="nil"/>
            </w:tcBorders>
          </w:tcPr>
          <w:p w14:paraId="17A956AF" w14:textId="77777777" w:rsidR="0076490B" w:rsidRPr="009E1EF1" w:rsidRDefault="0076490B" w:rsidP="0076490B">
            <w:pPr>
              <w:ind w:left="-108"/>
              <w:rPr>
                <w:rFonts w:ascii="Calibri" w:hAnsi="Calibri" w:cs="Times New Roman"/>
                <w:i/>
                <w:sz w:val="20"/>
                <w:szCs w:val="20"/>
              </w:rPr>
            </w:pPr>
            <w:r w:rsidRPr="009E1EF1">
              <w:rPr>
                <w:rFonts w:ascii="Calibri" w:hAnsi="Calibri" w:cs="Times New Roman"/>
                <w:i/>
                <w:sz w:val="20"/>
                <w:szCs w:val="20"/>
              </w:rPr>
              <w:t>On financial liabilities at amortised cost</w:t>
            </w:r>
          </w:p>
        </w:tc>
        <w:tc>
          <w:tcPr>
            <w:tcW w:w="709" w:type="dxa"/>
          </w:tcPr>
          <w:p w14:paraId="566F4473" w14:textId="76F40A0A" w:rsidR="0076490B" w:rsidRPr="009E1EF1" w:rsidRDefault="0076490B" w:rsidP="0076490B">
            <w:pPr>
              <w:jc w:val="right"/>
              <w:rPr>
                <w:rFonts w:ascii="Calibri" w:hAnsi="Calibri" w:cs="Times New Roman"/>
                <w:b/>
                <w:bCs/>
                <w:sz w:val="20"/>
                <w:szCs w:val="20"/>
              </w:rPr>
            </w:pPr>
          </w:p>
        </w:tc>
        <w:tc>
          <w:tcPr>
            <w:tcW w:w="992" w:type="dxa"/>
            <w:tcBorders>
              <w:left w:val="nil"/>
              <w:right w:val="nil"/>
            </w:tcBorders>
          </w:tcPr>
          <w:p w14:paraId="05A1D78F" w14:textId="77777777" w:rsidR="0076490B" w:rsidRPr="009E1EF1" w:rsidRDefault="0076490B" w:rsidP="0076490B">
            <w:pPr>
              <w:jc w:val="right"/>
              <w:rPr>
                <w:rFonts w:ascii="Calibri" w:hAnsi="Calibri" w:cs="Times New Roman"/>
                <w:sz w:val="20"/>
                <w:szCs w:val="20"/>
              </w:rPr>
            </w:pPr>
          </w:p>
        </w:tc>
      </w:tr>
      <w:tr w:rsidR="0076490B" w:rsidRPr="001C5950" w14:paraId="25E440E1" w14:textId="77777777" w:rsidTr="00F6119A">
        <w:tc>
          <w:tcPr>
            <w:tcW w:w="7938" w:type="dxa"/>
          </w:tcPr>
          <w:p w14:paraId="55C06F97" w14:textId="77777777" w:rsidR="0076490B" w:rsidRPr="009E1EF1" w:rsidRDefault="0076490B" w:rsidP="0076490B">
            <w:pPr>
              <w:ind w:left="-108"/>
              <w:rPr>
                <w:rFonts w:ascii="Calibri" w:hAnsi="Calibri" w:cs="Times New Roman"/>
                <w:sz w:val="20"/>
                <w:szCs w:val="20"/>
              </w:rPr>
            </w:pPr>
            <w:r w:rsidRPr="009E1EF1">
              <w:rPr>
                <w:rFonts w:ascii="Calibri" w:hAnsi="Calibri" w:cs="Times New Roman"/>
                <w:sz w:val="20"/>
                <w:szCs w:val="20"/>
              </w:rPr>
              <w:t>Interest on borrowings, bank guarantees and bank facilities</w:t>
            </w:r>
          </w:p>
        </w:tc>
        <w:tc>
          <w:tcPr>
            <w:tcW w:w="709" w:type="dxa"/>
          </w:tcPr>
          <w:p w14:paraId="5285E166" w14:textId="4643C08C" w:rsidR="0076490B" w:rsidRPr="009E1EF1" w:rsidRDefault="0076490B" w:rsidP="0076490B">
            <w:pPr>
              <w:jc w:val="right"/>
              <w:rPr>
                <w:rFonts w:ascii="Calibri" w:hAnsi="Calibri" w:cs="Times New Roman"/>
                <w:b/>
                <w:bCs/>
                <w:sz w:val="20"/>
                <w:szCs w:val="20"/>
              </w:rPr>
            </w:pPr>
            <w:r>
              <w:rPr>
                <w:rFonts w:ascii="Calibri" w:hAnsi="Calibri" w:cs="Times New Roman"/>
                <w:b/>
                <w:bCs/>
                <w:sz w:val="20"/>
                <w:szCs w:val="20"/>
              </w:rPr>
              <w:t>95.6</w:t>
            </w:r>
          </w:p>
        </w:tc>
        <w:tc>
          <w:tcPr>
            <w:tcW w:w="992" w:type="dxa"/>
          </w:tcPr>
          <w:p w14:paraId="7524F552" w14:textId="77777777" w:rsidR="0076490B" w:rsidRPr="009E1EF1" w:rsidRDefault="0076490B" w:rsidP="0076490B">
            <w:pPr>
              <w:jc w:val="right"/>
              <w:rPr>
                <w:rFonts w:ascii="Calibri" w:hAnsi="Calibri" w:cs="Times New Roman"/>
                <w:sz w:val="20"/>
                <w:szCs w:val="20"/>
              </w:rPr>
            </w:pPr>
            <w:r w:rsidRPr="009E1EF1">
              <w:rPr>
                <w:rFonts w:ascii="Calibri" w:hAnsi="Calibri" w:cs="Times New Roman"/>
                <w:sz w:val="20"/>
                <w:szCs w:val="20"/>
              </w:rPr>
              <w:t>8.0</w:t>
            </w:r>
          </w:p>
        </w:tc>
      </w:tr>
      <w:tr w:rsidR="00AB6AB4" w:rsidRPr="001C5950" w14:paraId="34EF46F9" w14:textId="77777777" w:rsidTr="00F6119A">
        <w:tc>
          <w:tcPr>
            <w:tcW w:w="7938" w:type="dxa"/>
          </w:tcPr>
          <w:p w14:paraId="2EB376EA" w14:textId="30BCBA09" w:rsidR="00AB6AB4" w:rsidRPr="009E1EF1" w:rsidRDefault="00AB6AB4" w:rsidP="0076490B">
            <w:pPr>
              <w:ind w:left="-108"/>
              <w:rPr>
                <w:rFonts w:ascii="Calibri" w:hAnsi="Calibri" w:cs="Times New Roman"/>
                <w:sz w:val="20"/>
                <w:szCs w:val="20"/>
              </w:rPr>
            </w:pPr>
            <w:r>
              <w:rPr>
                <w:rFonts w:ascii="Calibri" w:hAnsi="Calibri" w:cs="Times New Roman"/>
                <w:sz w:val="20"/>
                <w:szCs w:val="20"/>
              </w:rPr>
              <w:t>Interest on lease liabilities</w:t>
            </w:r>
          </w:p>
        </w:tc>
        <w:tc>
          <w:tcPr>
            <w:tcW w:w="709" w:type="dxa"/>
            <w:tcBorders>
              <w:top w:val="nil"/>
              <w:left w:val="nil"/>
              <w:right w:val="nil"/>
            </w:tcBorders>
          </w:tcPr>
          <w:p w14:paraId="35E5AA34" w14:textId="78B2008A" w:rsidR="00AB6AB4" w:rsidRDefault="00AB6AB4" w:rsidP="0076490B">
            <w:pPr>
              <w:jc w:val="right"/>
              <w:rPr>
                <w:rFonts w:ascii="Calibri" w:hAnsi="Calibri" w:cs="Times New Roman"/>
                <w:b/>
                <w:bCs/>
                <w:sz w:val="20"/>
                <w:szCs w:val="20"/>
              </w:rPr>
            </w:pPr>
            <w:r>
              <w:rPr>
                <w:rFonts w:ascii="Calibri" w:hAnsi="Calibri" w:cs="Times New Roman"/>
                <w:b/>
                <w:bCs/>
                <w:sz w:val="20"/>
                <w:szCs w:val="20"/>
              </w:rPr>
              <w:t>5.7</w:t>
            </w:r>
          </w:p>
        </w:tc>
        <w:tc>
          <w:tcPr>
            <w:tcW w:w="992" w:type="dxa"/>
          </w:tcPr>
          <w:p w14:paraId="46BF5366" w14:textId="1D49AEC8" w:rsidR="00AB6AB4" w:rsidRDefault="00AB6AB4" w:rsidP="0076490B">
            <w:pPr>
              <w:jc w:val="right"/>
              <w:rPr>
                <w:rFonts w:ascii="Calibri" w:hAnsi="Calibri" w:cs="Times New Roman"/>
                <w:sz w:val="20"/>
                <w:szCs w:val="20"/>
              </w:rPr>
            </w:pPr>
            <w:r>
              <w:rPr>
                <w:rFonts w:ascii="Calibri" w:hAnsi="Calibri" w:cs="Times New Roman"/>
                <w:sz w:val="20"/>
                <w:szCs w:val="20"/>
              </w:rPr>
              <w:t>5.0</w:t>
            </w:r>
          </w:p>
        </w:tc>
      </w:tr>
      <w:tr w:rsidR="0076490B" w:rsidRPr="001C5950" w14:paraId="19D02741" w14:textId="77777777" w:rsidTr="00F6119A">
        <w:tc>
          <w:tcPr>
            <w:tcW w:w="7938" w:type="dxa"/>
            <w:tcBorders>
              <w:bottom w:val="single" w:sz="4" w:space="0" w:color="auto"/>
            </w:tcBorders>
          </w:tcPr>
          <w:p w14:paraId="4099B568" w14:textId="77777777" w:rsidR="0076490B" w:rsidRPr="009E1EF1" w:rsidRDefault="0076490B" w:rsidP="0076490B">
            <w:pPr>
              <w:ind w:left="-108"/>
              <w:rPr>
                <w:rFonts w:ascii="Calibri" w:hAnsi="Calibri" w:cs="Times New Roman"/>
                <w:sz w:val="20"/>
                <w:szCs w:val="20"/>
              </w:rPr>
            </w:pPr>
            <w:r w:rsidRPr="009E1EF1">
              <w:rPr>
                <w:rFonts w:ascii="Calibri" w:hAnsi="Calibri" w:cs="Times New Roman"/>
                <w:sz w:val="20"/>
                <w:szCs w:val="20"/>
              </w:rPr>
              <w:t>Other interest</w:t>
            </w:r>
          </w:p>
        </w:tc>
        <w:tc>
          <w:tcPr>
            <w:tcW w:w="709" w:type="dxa"/>
            <w:tcBorders>
              <w:left w:val="nil"/>
              <w:bottom w:val="single" w:sz="4" w:space="0" w:color="auto"/>
              <w:right w:val="nil"/>
            </w:tcBorders>
          </w:tcPr>
          <w:p w14:paraId="63D11D10" w14:textId="3C34A2AE" w:rsidR="0076490B" w:rsidRPr="009E1EF1" w:rsidRDefault="00AB6AB4" w:rsidP="0076490B">
            <w:pPr>
              <w:jc w:val="right"/>
              <w:rPr>
                <w:rFonts w:ascii="Calibri" w:hAnsi="Calibri" w:cs="Times New Roman"/>
                <w:b/>
                <w:bCs/>
                <w:sz w:val="20"/>
                <w:szCs w:val="20"/>
              </w:rPr>
            </w:pPr>
            <w:r>
              <w:rPr>
                <w:rFonts w:ascii="Calibri" w:hAnsi="Calibri" w:cs="Times New Roman"/>
                <w:b/>
                <w:bCs/>
                <w:sz w:val="20"/>
                <w:szCs w:val="20"/>
              </w:rPr>
              <w:t>8.</w:t>
            </w:r>
            <w:r w:rsidR="00C6270D">
              <w:rPr>
                <w:rFonts w:ascii="Calibri" w:hAnsi="Calibri" w:cs="Times New Roman"/>
                <w:b/>
                <w:bCs/>
                <w:sz w:val="20"/>
                <w:szCs w:val="20"/>
              </w:rPr>
              <w:t>4</w:t>
            </w:r>
          </w:p>
        </w:tc>
        <w:tc>
          <w:tcPr>
            <w:tcW w:w="992" w:type="dxa"/>
            <w:tcBorders>
              <w:bottom w:val="single" w:sz="4" w:space="0" w:color="auto"/>
            </w:tcBorders>
          </w:tcPr>
          <w:p w14:paraId="6854D72F" w14:textId="02596DD7" w:rsidR="0076490B" w:rsidRPr="009E1EF1" w:rsidRDefault="00AB6AB4" w:rsidP="0076490B">
            <w:pPr>
              <w:jc w:val="right"/>
              <w:rPr>
                <w:rFonts w:ascii="Calibri" w:hAnsi="Calibri" w:cs="Times New Roman"/>
                <w:sz w:val="20"/>
                <w:szCs w:val="20"/>
              </w:rPr>
            </w:pPr>
            <w:r>
              <w:rPr>
                <w:rFonts w:ascii="Calibri" w:hAnsi="Calibri" w:cs="Times New Roman"/>
                <w:sz w:val="20"/>
                <w:szCs w:val="20"/>
              </w:rPr>
              <w:t>2</w:t>
            </w:r>
            <w:r w:rsidR="0076490B">
              <w:rPr>
                <w:rFonts w:ascii="Calibri" w:hAnsi="Calibri" w:cs="Times New Roman"/>
                <w:sz w:val="20"/>
                <w:szCs w:val="20"/>
              </w:rPr>
              <w:t>.2</w:t>
            </w:r>
          </w:p>
        </w:tc>
      </w:tr>
      <w:tr w:rsidR="0076490B" w:rsidRPr="001C5950" w14:paraId="5D350F75" w14:textId="77777777" w:rsidTr="00F6119A">
        <w:trPr>
          <w:trHeight w:val="70"/>
        </w:trPr>
        <w:tc>
          <w:tcPr>
            <w:tcW w:w="7938" w:type="dxa"/>
            <w:tcBorders>
              <w:top w:val="single" w:sz="4" w:space="0" w:color="auto"/>
              <w:left w:val="nil"/>
              <w:bottom w:val="single" w:sz="4" w:space="0" w:color="auto"/>
              <w:right w:val="nil"/>
            </w:tcBorders>
          </w:tcPr>
          <w:p w14:paraId="617EA1C8" w14:textId="77777777" w:rsidR="0076490B" w:rsidRPr="009E1EF1" w:rsidRDefault="0076490B" w:rsidP="0076490B">
            <w:pPr>
              <w:ind w:left="-108"/>
              <w:rPr>
                <w:rFonts w:ascii="Calibri" w:hAnsi="Calibri" w:cs="Times New Roman"/>
                <w:sz w:val="20"/>
                <w:szCs w:val="20"/>
              </w:rPr>
            </w:pPr>
            <w:r w:rsidRPr="009E1EF1">
              <w:rPr>
                <w:rFonts w:ascii="Calibri" w:hAnsi="Calibri" w:cs="Times New Roman"/>
                <w:sz w:val="20"/>
                <w:szCs w:val="20"/>
              </w:rPr>
              <w:t>Total</w:t>
            </w:r>
          </w:p>
        </w:tc>
        <w:tc>
          <w:tcPr>
            <w:tcW w:w="709" w:type="dxa"/>
            <w:tcBorders>
              <w:top w:val="single" w:sz="4" w:space="0" w:color="auto"/>
              <w:left w:val="nil"/>
              <w:bottom w:val="single" w:sz="4" w:space="0" w:color="auto"/>
              <w:right w:val="nil"/>
            </w:tcBorders>
          </w:tcPr>
          <w:p w14:paraId="52116633" w14:textId="68D5C272" w:rsidR="0076490B" w:rsidRPr="009E1EF1" w:rsidRDefault="0076490B" w:rsidP="0076490B">
            <w:pPr>
              <w:jc w:val="right"/>
              <w:rPr>
                <w:rFonts w:ascii="Calibri" w:hAnsi="Calibri" w:cs="Times New Roman"/>
                <w:b/>
                <w:bCs/>
                <w:sz w:val="20"/>
                <w:szCs w:val="20"/>
              </w:rPr>
            </w:pPr>
            <w:r>
              <w:rPr>
                <w:rFonts w:ascii="Calibri" w:hAnsi="Calibri" w:cs="Times New Roman"/>
                <w:b/>
                <w:bCs/>
                <w:sz w:val="20"/>
                <w:szCs w:val="20"/>
              </w:rPr>
              <w:t>182.</w:t>
            </w:r>
            <w:r w:rsidR="00C5265A">
              <w:rPr>
                <w:rFonts w:ascii="Calibri" w:hAnsi="Calibri" w:cs="Times New Roman"/>
                <w:b/>
                <w:bCs/>
                <w:sz w:val="20"/>
                <w:szCs w:val="20"/>
              </w:rPr>
              <w:t>3</w:t>
            </w:r>
          </w:p>
        </w:tc>
        <w:tc>
          <w:tcPr>
            <w:tcW w:w="992" w:type="dxa"/>
            <w:tcBorders>
              <w:top w:val="single" w:sz="4" w:space="0" w:color="auto"/>
              <w:left w:val="nil"/>
              <w:bottom w:val="single" w:sz="4" w:space="0" w:color="auto"/>
              <w:right w:val="nil"/>
            </w:tcBorders>
          </w:tcPr>
          <w:p w14:paraId="008A85A1" w14:textId="77777777" w:rsidR="0076490B" w:rsidRPr="009E1EF1" w:rsidRDefault="0076490B" w:rsidP="0076490B">
            <w:pPr>
              <w:jc w:val="right"/>
              <w:rPr>
                <w:rFonts w:ascii="Calibri" w:hAnsi="Calibri" w:cs="Times New Roman"/>
                <w:sz w:val="20"/>
                <w:szCs w:val="20"/>
              </w:rPr>
            </w:pPr>
            <w:r w:rsidRPr="009E1EF1">
              <w:rPr>
                <w:rFonts w:ascii="Calibri" w:hAnsi="Calibri" w:cs="Times New Roman"/>
                <w:sz w:val="20"/>
                <w:szCs w:val="20"/>
              </w:rPr>
              <w:t>15.2</w:t>
            </w:r>
          </w:p>
        </w:tc>
      </w:tr>
    </w:tbl>
    <w:p w14:paraId="579EEE85" w14:textId="77777777" w:rsidR="0042529A" w:rsidRPr="009E1EF1" w:rsidRDefault="0042529A">
      <w:pPr>
        <w:jc w:val="both"/>
        <w:rPr>
          <w:rFonts w:ascii="Calibri" w:hAnsi="Calibri" w:cs="Times New Roman"/>
          <w:b/>
          <w:bCs/>
          <w:sz w:val="20"/>
          <w:szCs w:val="20"/>
        </w:rPr>
      </w:pPr>
    </w:p>
    <w:tbl>
      <w:tblPr>
        <w:tblW w:w="9639" w:type="dxa"/>
        <w:tblLayout w:type="fixed"/>
        <w:tblLook w:val="0000" w:firstRow="0" w:lastRow="0" w:firstColumn="0" w:lastColumn="0" w:noHBand="0" w:noVBand="0"/>
      </w:tblPr>
      <w:tblGrid>
        <w:gridCol w:w="7797"/>
        <w:gridCol w:w="850"/>
        <w:gridCol w:w="992"/>
      </w:tblGrid>
      <w:tr w:rsidR="00944375" w:rsidRPr="001C5950" w14:paraId="0EBF8E6D" w14:textId="77777777" w:rsidTr="004E5ADE">
        <w:tc>
          <w:tcPr>
            <w:tcW w:w="7797" w:type="dxa"/>
            <w:tcBorders>
              <w:top w:val="single" w:sz="4" w:space="0" w:color="auto"/>
              <w:left w:val="nil"/>
              <w:bottom w:val="single" w:sz="4" w:space="0" w:color="auto"/>
              <w:right w:val="nil"/>
            </w:tcBorders>
          </w:tcPr>
          <w:p w14:paraId="073142A8" w14:textId="77777777" w:rsidR="00944375" w:rsidRPr="009E1EF1" w:rsidRDefault="00944375" w:rsidP="00944375">
            <w:pPr>
              <w:ind w:hanging="108"/>
              <w:jc w:val="both"/>
              <w:rPr>
                <w:rFonts w:ascii="Calibri" w:hAnsi="Calibri" w:cs="Times New Roman"/>
                <w:sz w:val="20"/>
                <w:szCs w:val="20"/>
              </w:rPr>
            </w:pPr>
          </w:p>
        </w:tc>
        <w:tc>
          <w:tcPr>
            <w:tcW w:w="850" w:type="dxa"/>
            <w:tcBorders>
              <w:top w:val="single" w:sz="4" w:space="0" w:color="auto"/>
              <w:left w:val="nil"/>
              <w:bottom w:val="single" w:sz="4" w:space="0" w:color="auto"/>
              <w:right w:val="nil"/>
            </w:tcBorders>
          </w:tcPr>
          <w:p w14:paraId="07D6CE73" w14:textId="77777777" w:rsidR="00944375" w:rsidRPr="009E1EF1" w:rsidRDefault="00FC3D06" w:rsidP="0032283C">
            <w:pPr>
              <w:jc w:val="right"/>
              <w:rPr>
                <w:rFonts w:ascii="Calibri" w:hAnsi="Calibri" w:cs="Times New Roman"/>
                <w:b/>
                <w:bCs/>
                <w:sz w:val="20"/>
                <w:szCs w:val="20"/>
              </w:rPr>
            </w:pPr>
            <w:r w:rsidRPr="009E1EF1">
              <w:rPr>
                <w:rFonts w:ascii="Calibri" w:hAnsi="Calibri" w:cs="Times New Roman"/>
                <w:b/>
                <w:bCs/>
                <w:sz w:val="20"/>
                <w:szCs w:val="20"/>
              </w:rPr>
              <w:t>20</w:t>
            </w:r>
            <w:r w:rsidR="00FE1BCD" w:rsidRPr="009E1EF1">
              <w:rPr>
                <w:rFonts w:ascii="Calibri" w:hAnsi="Calibri" w:cs="Times New Roman"/>
                <w:b/>
                <w:bCs/>
                <w:sz w:val="20"/>
                <w:szCs w:val="20"/>
              </w:rPr>
              <w:t>20</w:t>
            </w:r>
          </w:p>
          <w:p w14:paraId="56BAB3B8" w14:textId="77777777" w:rsidR="00944375" w:rsidRPr="009E1EF1" w:rsidRDefault="00944375" w:rsidP="0032283C">
            <w:pPr>
              <w:jc w:val="right"/>
              <w:rPr>
                <w:rFonts w:ascii="Calibri" w:hAnsi="Calibri" w:cs="Times New Roman"/>
                <w:b/>
                <w:bCs/>
                <w:sz w:val="20"/>
                <w:szCs w:val="20"/>
              </w:rPr>
            </w:pPr>
            <w:r w:rsidRPr="009E1EF1">
              <w:rPr>
                <w:rFonts w:ascii="Calibri" w:hAnsi="Calibri" w:cs="Times New Roman"/>
                <w:b/>
                <w:bCs/>
                <w:sz w:val="20"/>
                <w:szCs w:val="20"/>
              </w:rPr>
              <w:t>£m</w:t>
            </w:r>
          </w:p>
        </w:tc>
        <w:tc>
          <w:tcPr>
            <w:tcW w:w="992" w:type="dxa"/>
            <w:tcBorders>
              <w:top w:val="single" w:sz="4" w:space="0" w:color="auto"/>
              <w:left w:val="nil"/>
              <w:bottom w:val="single" w:sz="4" w:space="0" w:color="auto"/>
              <w:right w:val="nil"/>
            </w:tcBorders>
          </w:tcPr>
          <w:p w14:paraId="538D7E8C" w14:textId="77777777" w:rsidR="00944375" w:rsidRPr="009E1EF1" w:rsidRDefault="00FC3D06" w:rsidP="0032283C">
            <w:pPr>
              <w:jc w:val="right"/>
              <w:rPr>
                <w:rFonts w:ascii="Calibri" w:hAnsi="Calibri" w:cs="Times New Roman"/>
                <w:bCs/>
                <w:sz w:val="20"/>
                <w:szCs w:val="20"/>
              </w:rPr>
            </w:pPr>
            <w:r w:rsidRPr="009E1EF1">
              <w:rPr>
                <w:rFonts w:ascii="Calibri" w:hAnsi="Calibri" w:cs="Times New Roman"/>
                <w:bCs/>
                <w:sz w:val="20"/>
                <w:szCs w:val="20"/>
              </w:rPr>
              <w:t>201</w:t>
            </w:r>
            <w:r w:rsidR="00FE1BCD" w:rsidRPr="009E1EF1">
              <w:rPr>
                <w:rFonts w:ascii="Calibri" w:hAnsi="Calibri" w:cs="Times New Roman"/>
                <w:bCs/>
                <w:sz w:val="20"/>
                <w:szCs w:val="20"/>
              </w:rPr>
              <w:t>9</w:t>
            </w:r>
          </w:p>
          <w:p w14:paraId="763C9F7E" w14:textId="77777777" w:rsidR="00944375" w:rsidRPr="009E1EF1" w:rsidRDefault="00944375" w:rsidP="0032283C">
            <w:pPr>
              <w:jc w:val="right"/>
              <w:rPr>
                <w:rFonts w:ascii="Calibri" w:hAnsi="Calibri" w:cs="Times New Roman"/>
                <w:bCs/>
                <w:sz w:val="20"/>
                <w:szCs w:val="20"/>
              </w:rPr>
            </w:pPr>
            <w:r w:rsidRPr="009E1EF1">
              <w:rPr>
                <w:rFonts w:ascii="Calibri" w:hAnsi="Calibri" w:cs="Times New Roman"/>
                <w:bCs/>
                <w:sz w:val="20"/>
                <w:szCs w:val="20"/>
              </w:rPr>
              <w:t>£m</w:t>
            </w:r>
          </w:p>
        </w:tc>
      </w:tr>
      <w:tr w:rsidR="00944375" w:rsidRPr="001C5950" w14:paraId="0DE5FB24" w14:textId="77777777" w:rsidTr="004E5ADE">
        <w:trPr>
          <w:trHeight w:val="234"/>
        </w:trPr>
        <w:tc>
          <w:tcPr>
            <w:tcW w:w="7797" w:type="dxa"/>
            <w:tcBorders>
              <w:top w:val="single" w:sz="4" w:space="0" w:color="auto"/>
              <w:left w:val="nil"/>
              <w:right w:val="nil"/>
            </w:tcBorders>
            <w:shd w:val="clear" w:color="auto" w:fill="auto"/>
          </w:tcPr>
          <w:p w14:paraId="65C7A391" w14:textId="77777777" w:rsidR="00944375" w:rsidRPr="009E1EF1" w:rsidRDefault="00944375" w:rsidP="00944375">
            <w:pPr>
              <w:ind w:left="-108"/>
              <w:rPr>
                <w:rFonts w:ascii="Calibri" w:hAnsi="Calibri" w:cs="Times New Roman"/>
                <w:sz w:val="20"/>
                <w:szCs w:val="20"/>
              </w:rPr>
            </w:pPr>
            <w:r w:rsidRPr="009E1EF1">
              <w:rPr>
                <w:rFonts w:ascii="Calibri" w:hAnsi="Calibri" w:cs="Times New Roman"/>
                <w:b/>
                <w:sz w:val="20"/>
                <w:szCs w:val="20"/>
              </w:rPr>
              <w:t>Recognised in other comprehensive income / (loss)</w:t>
            </w:r>
            <w:r w:rsidRPr="009E1EF1">
              <w:rPr>
                <w:rFonts w:ascii="Calibri" w:hAnsi="Calibri" w:cs="Times New Roman"/>
                <w:sz w:val="20"/>
                <w:szCs w:val="20"/>
              </w:rPr>
              <w:t>:</w:t>
            </w:r>
          </w:p>
        </w:tc>
        <w:tc>
          <w:tcPr>
            <w:tcW w:w="850" w:type="dxa"/>
            <w:tcBorders>
              <w:top w:val="single" w:sz="4" w:space="0" w:color="auto"/>
              <w:left w:val="nil"/>
              <w:right w:val="nil"/>
            </w:tcBorders>
          </w:tcPr>
          <w:p w14:paraId="36DAE5D1" w14:textId="77777777" w:rsidR="00944375" w:rsidRPr="009E1EF1" w:rsidRDefault="00944375" w:rsidP="00944375">
            <w:pPr>
              <w:jc w:val="right"/>
              <w:rPr>
                <w:rFonts w:ascii="Calibri" w:hAnsi="Calibri" w:cs="Times New Roman"/>
                <w:b/>
                <w:bCs/>
                <w:sz w:val="20"/>
                <w:szCs w:val="20"/>
              </w:rPr>
            </w:pPr>
          </w:p>
        </w:tc>
        <w:tc>
          <w:tcPr>
            <w:tcW w:w="992" w:type="dxa"/>
            <w:tcBorders>
              <w:top w:val="single" w:sz="4" w:space="0" w:color="auto"/>
              <w:left w:val="nil"/>
              <w:right w:val="nil"/>
            </w:tcBorders>
          </w:tcPr>
          <w:p w14:paraId="06AF4B3C" w14:textId="77777777" w:rsidR="00944375" w:rsidRPr="009E1EF1" w:rsidRDefault="00944375" w:rsidP="00944375">
            <w:pPr>
              <w:jc w:val="right"/>
              <w:rPr>
                <w:rFonts w:ascii="Calibri" w:hAnsi="Calibri" w:cs="Times New Roman"/>
                <w:bCs/>
                <w:sz w:val="20"/>
                <w:szCs w:val="20"/>
              </w:rPr>
            </w:pPr>
          </w:p>
        </w:tc>
      </w:tr>
      <w:tr w:rsidR="0076490B" w:rsidRPr="001C5950" w14:paraId="79939E59" w14:textId="77777777" w:rsidTr="004E5ADE">
        <w:tc>
          <w:tcPr>
            <w:tcW w:w="7797" w:type="dxa"/>
            <w:tcBorders>
              <w:left w:val="nil"/>
              <w:right w:val="nil"/>
            </w:tcBorders>
            <w:shd w:val="clear" w:color="auto" w:fill="auto"/>
          </w:tcPr>
          <w:p w14:paraId="4AE04C59" w14:textId="77777777" w:rsidR="0076490B" w:rsidRPr="009E1EF1" w:rsidRDefault="0076490B" w:rsidP="0076490B">
            <w:pPr>
              <w:ind w:left="-108"/>
              <w:rPr>
                <w:rFonts w:ascii="Calibri" w:hAnsi="Calibri" w:cs="Times New Roman"/>
                <w:sz w:val="20"/>
                <w:szCs w:val="20"/>
              </w:rPr>
            </w:pPr>
            <w:r w:rsidRPr="009E1EF1">
              <w:rPr>
                <w:rFonts w:ascii="Calibri" w:hAnsi="Calibri" w:cs="Times New Roman"/>
                <w:sz w:val="20"/>
                <w:szCs w:val="20"/>
              </w:rPr>
              <w:t>Effective portion of changes in fair value of cash flow hedges</w:t>
            </w:r>
          </w:p>
        </w:tc>
        <w:tc>
          <w:tcPr>
            <w:tcW w:w="850" w:type="dxa"/>
          </w:tcPr>
          <w:p w14:paraId="19DDDBFC" w14:textId="17C5EA67" w:rsidR="0076490B" w:rsidRPr="009E1EF1" w:rsidRDefault="008D03F3" w:rsidP="0076490B">
            <w:pPr>
              <w:jc w:val="right"/>
              <w:rPr>
                <w:rFonts w:ascii="Calibri" w:hAnsi="Calibri" w:cs="Times New Roman"/>
                <w:b/>
                <w:bCs/>
                <w:sz w:val="20"/>
                <w:szCs w:val="20"/>
              </w:rPr>
            </w:pPr>
            <w:r>
              <w:rPr>
                <w:rFonts w:ascii="Calibri" w:hAnsi="Calibri" w:cs="Times New Roman"/>
                <w:b/>
                <w:bCs/>
                <w:sz w:val="20"/>
                <w:szCs w:val="20"/>
              </w:rPr>
              <w:t>(280.</w:t>
            </w:r>
            <w:r w:rsidR="005549BE">
              <w:rPr>
                <w:rFonts w:ascii="Calibri" w:hAnsi="Calibri" w:cs="Times New Roman"/>
                <w:b/>
                <w:bCs/>
                <w:sz w:val="20"/>
                <w:szCs w:val="20"/>
              </w:rPr>
              <w:t>4</w:t>
            </w:r>
            <w:r>
              <w:rPr>
                <w:rFonts w:ascii="Calibri" w:hAnsi="Calibri" w:cs="Times New Roman"/>
                <w:b/>
                <w:bCs/>
                <w:sz w:val="20"/>
                <w:szCs w:val="20"/>
              </w:rPr>
              <w:t>)</w:t>
            </w:r>
          </w:p>
        </w:tc>
        <w:tc>
          <w:tcPr>
            <w:tcW w:w="992" w:type="dxa"/>
            <w:tcBorders>
              <w:left w:val="nil"/>
              <w:right w:val="nil"/>
            </w:tcBorders>
          </w:tcPr>
          <w:p w14:paraId="6F4D0A5E" w14:textId="77777777" w:rsidR="0076490B" w:rsidRPr="009E1EF1" w:rsidRDefault="0076490B" w:rsidP="0076490B">
            <w:pPr>
              <w:jc w:val="right"/>
              <w:rPr>
                <w:rFonts w:ascii="Calibri" w:hAnsi="Calibri" w:cs="Times New Roman"/>
                <w:sz w:val="20"/>
                <w:szCs w:val="20"/>
              </w:rPr>
            </w:pPr>
            <w:r w:rsidRPr="009E1EF1">
              <w:rPr>
                <w:rFonts w:ascii="Calibri" w:hAnsi="Calibri" w:cs="Times New Roman"/>
                <w:sz w:val="20"/>
                <w:szCs w:val="20"/>
              </w:rPr>
              <w:t>2.6</w:t>
            </w:r>
          </w:p>
        </w:tc>
      </w:tr>
      <w:tr w:rsidR="0076490B" w:rsidRPr="001C5950" w14:paraId="6B9C8305" w14:textId="77777777" w:rsidTr="004E5ADE">
        <w:tc>
          <w:tcPr>
            <w:tcW w:w="7797" w:type="dxa"/>
            <w:tcBorders>
              <w:left w:val="nil"/>
              <w:bottom w:val="single" w:sz="4" w:space="0" w:color="auto"/>
              <w:right w:val="nil"/>
            </w:tcBorders>
            <w:shd w:val="clear" w:color="auto" w:fill="auto"/>
          </w:tcPr>
          <w:p w14:paraId="2F2EB33F" w14:textId="77777777" w:rsidR="0076490B" w:rsidRPr="009E1EF1" w:rsidRDefault="0076490B" w:rsidP="0076490B">
            <w:pPr>
              <w:ind w:left="-108"/>
              <w:rPr>
                <w:rFonts w:ascii="Calibri" w:hAnsi="Calibri" w:cs="Times New Roman"/>
                <w:sz w:val="20"/>
                <w:szCs w:val="20"/>
              </w:rPr>
            </w:pPr>
            <w:r w:rsidRPr="009E1EF1">
              <w:rPr>
                <w:rFonts w:ascii="Calibri" w:hAnsi="Calibri" w:cs="Times New Roman"/>
                <w:sz w:val="20"/>
                <w:szCs w:val="20"/>
              </w:rPr>
              <w:t>Fair value of cash flow hedges transferred to income statement</w:t>
            </w:r>
          </w:p>
        </w:tc>
        <w:tc>
          <w:tcPr>
            <w:tcW w:w="850" w:type="dxa"/>
            <w:tcBorders>
              <w:top w:val="nil"/>
              <w:left w:val="nil"/>
              <w:bottom w:val="single" w:sz="4" w:space="0" w:color="auto"/>
              <w:right w:val="nil"/>
            </w:tcBorders>
          </w:tcPr>
          <w:p w14:paraId="2D9F358E" w14:textId="44F7E72A" w:rsidR="0076490B" w:rsidRPr="009E1EF1" w:rsidRDefault="008D03F3" w:rsidP="0076490B">
            <w:pPr>
              <w:jc w:val="right"/>
              <w:rPr>
                <w:rFonts w:ascii="Calibri" w:hAnsi="Calibri" w:cs="Times New Roman"/>
                <w:b/>
                <w:bCs/>
                <w:sz w:val="20"/>
                <w:szCs w:val="20"/>
              </w:rPr>
            </w:pPr>
            <w:r>
              <w:rPr>
                <w:rFonts w:ascii="Calibri" w:hAnsi="Calibri" w:cs="Times New Roman"/>
                <w:b/>
                <w:bCs/>
                <w:sz w:val="20"/>
                <w:szCs w:val="20"/>
              </w:rPr>
              <w:t>267.</w:t>
            </w:r>
            <w:r w:rsidR="00B57EAA">
              <w:rPr>
                <w:rFonts w:ascii="Calibri" w:hAnsi="Calibri" w:cs="Times New Roman"/>
                <w:b/>
                <w:bCs/>
                <w:sz w:val="20"/>
                <w:szCs w:val="20"/>
              </w:rPr>
              <w:t>8</w:t>
            </w:r>
          </w:p>
        </w:tc>
        <w:tc>
          <w:tcPr>
            <w:tcW w:w="992" w:type="dxa"/>
            <w:tcBorders>
              <w:left w:val="nil"/>
              <w:bottom w:val="single" w:sz="4" w:space="0" w:color="auto"/>
              <w:right w:val="nil"/>
            </w:tcBorders>
          </w:tcPr>
          <w:p w14:paraId="4FD64EDE" w14:textId="77777777" w:rsidR="0076490B" w:rsidRPr="009E1EF1" w:rsidRDefault="0076490B" w:rsidP="0076490B">
            <w:pPr>
              <w:jc w:val="right"/>
              <w:rPr>
                <w:rFonts w:ascii="Calibri" w:hAnsi="Calibri" w:cs="Times New Roman"/>
                <w:sz w:val="20"/>
                <w:szCs w:val="20"/>
              </w:rPr>
            </w:pPr>
            <w:r w:rsidRPr="009E1EF1">
              <w:rPr>
                <w:rFonts w:ascii="Calibri" w:hAnsi="Calibri" w:cs="Times New Roman"/>
                <w:sz w:val="20"/>
                <w:szCs w:val="20"/>
              </w:rPr>
              <w:t>(0.3)</w:t>
            </w:r>
          </w:p>
        </w:tc>
      </w:tr>
      <w:tr w:rsidR="0076490B" w:rsidRPr="001C5950" w14:paraId="79F3C934" w14:textId="77777777" w:rsidTr="004E5ADE">
        <w:tc>
          <w:tcPr>
            <w:tcW w:w="7797" w:type="dxa"/>
            <w:tcBorders>
              <w:top w:val="single" w:sz="4" w:space="0" w:color="auto"/>
              <w:left w:val="nil"/>
              <w:right w:val="nil"/>
            </w:tcBorders>
            <w:shd w:val="clear" w:color="auto" w:fill="auto"/>
          </w:tcPr>
          <w:p w14:paraId="6E5B57FE" w14:textId="77777777" w:rsidR="0076490B" w:rsidRPr="009E1EF1" w:rsidRDefault="0076490B" w:rsidP="0076490B">
            <w:pPr>
              <w:ind w:left="-108"/>
              <w:rPr>
                <w:rFonts w:ascii="Calibri" w:hAnsi="Calibri" w:cs="Times New Roman"/>
                <w:sz w:val="20"/>
                <w:szCs w:val="20"/>
              </w:rPr>
            </w:pPr>
            <w:r w:rsidRPr="009E1EF1">
              <w:rPr>
                <w:rFonts w:ascii="Calibri" w:hAnsi="Calibri" w:cs="Times New Roman"/>
                <w:sz w:val="20"/>
                <w:szCs w:val="20"/>
              </w:rPr>
              <w:t>Net change in fair value of cash flow hedge reserve</w:t>
            </w:r>
          </w:p>
        </w:tc>
        <w:tc>
          <w:tcPr>
            <w:tcW w:w="850" w:type="dxa"/>
            <w:tcBorders>
              <w:top w:val="single" w:sz="4" w:space="0" w:color="auto"/>
              <w:left w:val="nil"/>
              <w:bottom w:val="nil"/>
              <w:right w:val="nil"/>
            </w:tcBorders>
          </w:tcPr>
          <w:p w14:paraId="414B8ACF" w14:textId="1EBE257F" w:rsidR="0076490B" w:rsidRPr="009E1EF1" w:rsidRDefault="0076490B" w:rsidP="0076490B">
            <w:pPr>
              <w:jc w:val="right"/>
              <w:rPr>
                <w:rFonts w:ascii="Calibri" w:hAnsi="Calibri" w:cs="Times New Roman"/>
                <w:b/>
                <w:bCs/>
                <w:sz w:val="20"/>
                <w:szCs w:val="20"/>
              </w:rPr>
            </w:pPr>
            <w:r>
              <w:rPr>
                <w:rFonts w:ascii="Calibri" w:hAnsi="Calibri" w:cs="Times New Roman"/>
                <w:b/>
                <w:bCs/>
                <w:sz w:val="20"/>
                <w:szCs w:val="20"/>
              </w:rPr>
              <w:t>(</w:t>
            </w:r>
            <w:r w:rsidR="00B57EAA">
              <w:rPr>
                <w:rFonts w:ascii="Calibri" w:hAnsi="Calibri" w:cs="Times New Roman"/>
                <w:b/>
                <w:bCs/>
                <w:sz w:val="20"/>
                <w:szCs w:val="20"/>
              </w:rPr>
              <w:t>12.</w:t>
            </w:r>
            <w:r w:rsidR="00AE388F">
              <w:rPr>
                <w:rFonts w:ascii="Calibri" w:hAnsi="Calibri" w:cs="Times New Roman"/>
                <w:b/>
                <w:bCs/>
                <w:sz w:val="20"/>
                <w:szCs w:val="20"/>
              </w:rPr>
              <w:t>6</w:t>
            </w:r>
            <w:r>
              <w:rPr>
                <w:rFonts w:ascii="Calibri" w:hAnsi="Calibri" w:cs="Times New Roman"/>
                <w:b/>
                <w:bCs/>
                <w:sz w:val="20"/>
                <w:szCs w:val="20"/>
              </w:rPr>
              <w:t>)</w:t>
            </w:r>
          </w:p>
        </w:tc>
        <w:tc>
          <w:tcPr>
            <w:tcW w:w="992" w:type="dxa"/>
            <w:tcBorders>
              <w:top w:val="single" w:sz="4" w:space="0" w:color="auto"/>
              <w:left w:val="nil"/>
              <w:right w:val="nil"/>
            </w:tcBorders>
          </w:tcPr>
          <w:p w14:paraId="0A18F175" w14:textId="77777777" w:rsidR="0076490B" w:rsidRPr="009E1EF1" w:rsidRDefault="0076490B" w:rsidP="0076490B">
            <w:pPr>
              <w:jc w:val="right"/>
              <w:rPr>
                <w:rFonts w:ascii="Calibri" w:hAnsi="Calibri" w:cs="Times New Roman"/>
                <w:sz w:val="20"/>
                <w:szCs w:val="20"/>
              </w:rPr>
            </w:pPr>
            <w:r w:rsidRPr="009E1EF1">
              <w:rPr>
                <w:rFonts w:ascii="Calibri" w:hAnsi="Calibri" w:cs="Times New Roman"/>
                <w:sz w:val="20"/>
                <w:szCs w:val="20"/>
              </w:rPr>
              <w:t>2.3</w:t>
            </w:r>
          </w:p>
        </w:tc>
      </w:tr>
      <w:tr w:rsidR="0076490B" w:rsidRPr="001C5950" w14:paraId="67079C07" w14:textId="77777777" w:rsidTr="004E5ADE">
        <w:tc>
          <w:tcPr>
            <w:tcW w:w="7797" w:type="dxa"/>
            <w:tcBorders>
              <w:left w:val="nil"/>
              <w:right w:val="nil"/>
            </w:tcBorders>
            <w:shd w:val="clear" w:color="auto" w:fill="auto"/>
          </w:tcPr>
          <w:p w14:paraId="7DBE724B" w14:textId="42EE34A3" w:rsidR="0076490B" w:rsidRPr="009E1EF1" w:rsidRDefault="0076490B" w:rsidP="0076490B">
            <w:pPr>
              <w:ind w:left="-108"/>
              <w:rPr>
                <w:rFonts w:ascii="Calibri" w:hAnsi="Calibri" w:cs="Times New Roman"/>
                <w:sz w:val="20"/>
                <w:szCs w:val="20"/>
              </w:rPr>
            </w:pPr>
            <w:r w:rsidRPr="009E1EF1">
              <w:rPr>
                <w:rFonts w:ascii="Calibri" w:hAnsi="Calibri" w:cs="Times New Roman"/>
                <w:sz w:val="20"/>
                <w:szCs w:val="20"/>
              </w:rPr>
              <w:t xml:space="preserve">Foreign exchange </w:t>
            </w:r>
            <w:r>
              <w:rPr>
                <w:rFonts w:ascii="Calibri" w:hAnsi="Calibri" w:cs="Times New Roman"/>
                <w:sz w:val="20"/>
                <w:szCs w:val="20"/>
              </w:rPr>
              <w:t xml:space="preserve">gain / </w:t>
            </w:r>
            <w:r w:rsidRPr="009E1EF1">
              <w:rPr>
                <w:rFonts w:ascii="Calibri" w:hAnsi="Calibri" w:cs="Times New Roman"/>
                <w:sz w:val="20"/>
                <w:szCs w:val="20"/>
              </w:rPr>
              <w:t>(loss) on translation of the net assets of foreign currency denominated entities</w:t>
            </w:r>
          </w:p>
        </w:tc>
        <w:tc>
          <w:tcPr>
            <w:tcW w:w="850" w:type="dxa"/>
          </w:tcPr>
          <w:p w14:paraId="49145494" w14:textId="77777777" w:rsidR="0076490B" w:rsidRDefault="0076490B" w:rsidP="0076490B">
            <w:pPr>
              <w:jc w:val="right"/>
              <w:rPr>
                <w:rFonts w:ascii="Calibri" w:hAnsi="Calibri" w:cs="Times New Roman"/>
                <w:b/>
                <w:bCs/>
                <w:sz w:val="20"/>
                <w:szCs w:val="20"/>
              </w:rPr>
            </w:pPr>
          </w:p>
          <w:p w14:paraId="0E33B0BE" w14:textId="7FB135D3" w:rsidR="0076490B" w:rsidRPr="009E1EF1" w:rsidRDefault="00181013" w:rsidP="0076490B">
            <w:pPr>
              <w:jc w:val="right"/>
              <w:rPr>
                <w:rFonts w:ascii="Calibri" w:hAnsi="Calibri" w:cs="Times New Roman"/>
                <w:b/>
                <w:bCs/>
                <w:sz w:val="20"/>
                <w:szCs w:val="20"/>
              </w:rPr>
            </w:pPr>
            <w:r>
              <w:rPr>
                <w:rFonts w:ascii="Calibri" w:hAnsi="Calibri" w:cs="Times New Roman"/>
                <w:b/>
                <w:bCs/>
                <w:sz w:val="20"/>
                <w:szCs w:val="20"/>
              </w:rPr>
              <w:t>66.6</w:t>
            </w:r>
          </w:p>
        </w:tc>
        <w:tc>
          <w:tcPr>
            <w:tcW w:w="992" w:type="dxa"/>
            <w:tcBorders>
              <w:left w:val="nil"/>
              <w:right w:val="nil"/>
            </w:tcBorders>
          </w:tcPr>
          <w:p w14:paraId="7010287C" w14:textId="77777777" w:rsidR="0076490B" w:rsidRPr="009E1EF1" w:rsidRDefault="0076490B" w:rsidP="0076490B">
            <w:pPr>
              <w:jc w:val="right"/>
              <w:rPr>
                <w:rFonts w:ascii="Calibri" w:hAnsi="Calibri" w:cs="Times New Roman"/>
                <w:sz w:val="20"/>
                <w:szCs w:val="20"/>
              </w:rPr>
            </w:pPr>
          </w:p>
          <w:p w14:paraId="36EE177B" w14:textId="77777777" w:rsidR="0076490B" w:rsidRPr="009E1EF1" w:rsidRDefault="0076490B" w:rsidP="0076490B">
            <w:pPr>
              <w:jc w:val="right"/>
              <w:rPr>
                <w:rFonts w:ascii="Calibri" w:hAnsi="Calibri" w:cs="Times New Roman"/>
                <w:sz w:val="20"/>
                <w:szCs w:val="20"/>
              </w:rPr>
            </w:pPr>
            <w:r w:rsidRPr="009E1EF1">
              <w:rPr>
                <w:rFonts w:ascii="Calibri" w:hAnsi="Calibri" w:cs="Times New Roman"/>
                <w:sz w:val="20"/>
                <w:szCs w:val="20"/>
              </w:rPr>
              <w:t>(33.1)</w:t>
            </w:r>
          </w:p>
        </w:tc>
      </w:tr>
      <w:tr w:rsidR="001C5D7B" w:rsidRPr="001C5950" w14:paraId="1C30844D" w14:textId="77777777" w:rsidTr="004E5ADE">
        <w:tc>
          <w:tcPr>
            <w:tcW w:w="7797" w:type="dxa"/>
            <w:tcBorders>
              <w:left w:val="nil"/>
              <w:right w:val="nil"/>
            </w:tcBorders>
            <w:shd w:val="clear" w:color="auto" w:fill="auto"/>
          </w:tcPr>
          <w:p w14:paraId="06B50062" w14:textId="7270BDE9" w:rsidR="001C5D7B" w:rsidRPr="009E1EF1" w:rsidRDefault="00FE3D35" w:rsidP="0076490B">
            <w:pPr>
              <w:ind w:left="-108"/>
              <w:rPr>
                <w:rFonts w:ascii="Calibri" w:hAnsi="Calibri" w:cs="Times New Roman"/>
                <w:sz w:val="20"/>
                <w:szCs w:val="20"/>
              </w:rPr>
            </w:pPr>
            <w:r>
              <w:rPr>
                <w:rFonts w:ascii="Calibri" w:hAnsi="Calibri" w:cs="Times New Roman"/>
                <w:sz w:val="20"/>
                <w:szCs w:val="20"/>
              </w:rPr>
              <w:t>Financial assets</w:t>
            </w:r>
            <w:r w:rsidR="001C5D7B">
              <w:rPr>
                <w:rFonts w:ascii="Calibri" w:hAnsi="Calibri" w:cs="Times New Roman"/>
                <w:sz w:val="20"/>
                <w:szCs w:val="20"/>
              </w:rPr>
              <w:t xml:space="preserve"> at FVOCI</w:t>
            </w:r>
          </w:p>
        </w:tc>
        <w:tc>
          <w:tcPr>
            <w:tcW w:w="850" w:type="dxa"/>
          </w:tcPr>
          <w:p w14:paraId="68DC6553" w14:textId="7FF17602" w:rsidR="001C5D7B" w:rsidRDefault="001C5D7B" w:rsidP="0076490B">
            <w:pPr>
              <w:jc w:val="right"/>
              <w:rPr>
                <w:rFonts w:ascii="Calibri" w:hAnsi="Calibri" w:cs="Times New Roman"/>
                <w:b/>
                <w:bCs/>
                <w:sz w:val="20"/>
                <w:szCs w:val="20"/>
              </w:rPr>
            </w:pPr>
            <w:r>
              <w:rPr>
                <w:rFonts w:ascii="Calibri" w:hAnsi="Calibri" w:cs="Times New Roman"/>
                <w:b/>
                <w:bCs/>
                <w:sz w:val="20"/>
                <w:szCs w:val="20"/>
              </w:rPr>
              <w:t>(0.4)</w:t>
            </w:r>
          </w:p>
        </w:tc>
        <w:tc>
          <w:tcPr>
            <w:tcW w:w="992" w:type="dxa"/>
            <w:tcBorders>
              <w:left w:val="nil"/>
              <w:right w:val="nil"/>
            </w:tcBorders>
          </w:tcPr>
          <w:p w14:paraId="6A28040E" w14:textId="6D4917BF" w:rsidR="001C5D7B" w:rsidRPr="009E1EF1" w:rsidRDefault="001C5D7B" w:rsidP="0076490B">
            <w:pPr>
              <w:jc w:val="right"/>
              <w:rPr>
                <w:rFonts w:ascii="Calibri" w:hAnsi="Calibri" w:cs="Times New Roman"/>
                <w:sz w:val="20"/>
                <w:szCs w:val="20"/>
              </w:rPr>
            </w:pPr>
            <w:r>
              <w:rPr>
                <w:rFonts w:ascii="Calibri" w:hAnsi="Calibri" w:cs="Times New Roman"/>
                <w:sz w:val="20"/>
                <w:szCs w:val="20"/>
              </w:rPr>
              <w:t>-</w:t>
            </w:r>
          </w:p>
        </w:tc>
      </w:tr>
      <w:tr w:rsidR="0076490B" w:rsidRPr="001C5950" w14:paraId="7D479831" w14:textId="77777777" w:rsidTr="004E5ADE">
        <w:tc>
          <w:tcPr>
            <w:tcW w:w="7797" w:type="dxa"/>
            <w:tcBorders>
              <w:top w:val="single" w:sz="4" w:space="0" w:color="auto"/>
              <w:left w:val="nil"/>
              <w:bottom w:val="single" w:sz="4" w:space="0" w:color="auto"/>
              <w:right w:val="nil"/>
            </w:tcBorders>
            <w:shd w:val="clear" w:color="auto" w:fill="auto"/>
          </w:tcPr>
          <w:p w14:paraId="29F9AA49" w14:textId="77777777" w:rsidR="0076490B" w:rsidRPr="009E1EF1" w:rsidRDefault="0076490B" w:rsidP="0076490B">
            <w:pPr>
              <w:ind w:left="-108"/>
              <w:rPr>
                <w:rFonts w:ascii="Calibri" w:hAnsi="Calibri" w:cs="Times New Roman"/>
                <w:sz w:val="20"/>
                <w:szCs w:val="20"/>
              </w:rPr>
            </w:pPr>
            <w:r w:rsidRPr="009E1EF1">
              <w:rPr>
                <w:rFonts w:ascii="Calibri" w:hAnsi="Calibri" w:cs="Times New Roman"/>
                <w:sz w:val="20"/>
                <w:szCs w:val="20"/>
              </w:rPr>
              <w:t>Total</w:t>
            </w:r>
          </w:p>
        </w:tc>
        <w:tc>
          <w:tcPr>
            <w:tcW w:w="850" w:type="dxa"/>
            <w:tcBorders>
              <w:top w:val="single" w:sz="4" w:space="0" w:color="auto"/>
              <w:left w:val="nil"/>
              <w:bottom w:val="single" w:sz="4" w:space="0" w:color="auto"/>
              <w:right w:val="nil"/>
            </w:tcBorders>
          </w:tcPr>
          <w:p w14:paraId="6A068204" w14:textId="76922B79" w:rsidR="0076490B" w:rsidRPr="009E1EF1" w:rsidRDefault="00181013" w:rsidP="0076490B">
            <w:pPr>
              <w:jc w:val="right"/>
              <w:rPr>
                <w:rFonts w:ascii="Calibri" w:hAnsi="Calibri" w:cs="Times New Roman"/>
                <w:b/>
                <w:bCs/>
                <w:sz w:val="20"/>
                <w:szCs w:val="20"/>
              </w:rPr>
            </w:pPr>
            <w:r>
              <w:rPr>
                <w:rFonts w:ascii="Calibri" w:hAnsi="Calibri" w:cs="Times New Roman"/>
                <w:b/>
                <w:bCs/>
                <w:sz w:val="20"/>
                <w:szCs w:val="20"/>
              </w:rPr>
              <w:t>53.6</w:t>
            </w:r>
          </w:p>
        </w:tc>
        <w:tc>
          <w:tcPr>
            <w:tcW w:w="992" w:type="dxa"/>
            <w:tcBorders>
              <w:top w:val="single" w:sz="4" w:space="0" w:color="auto"/>
              <w:left w:val="nil"/>
              <w:bottom w:val="single" w:sz="4" w:space="0" w:color="auto"/>
              <w:right w:val="nil"/>
            </w:tcBorders>
          </w:tcPr>
          <w:p w14:paraId="16B6C8F2" w14:textId="77777777" w:rsidR="0076490B" w:rsidRPr="009E1EF1" w:rsidRDefault="0076490B" w:rsidP="0076490B">
            <w:pPr>
              <w:jc w:val="right"/>
              <w:rPr>
                <w:rFonts w:ascii="Calibri" w:hAnsi="Calibri" w:cs="Times New Roman"/>
                <w:sz w:val="20"/>
                <w:szCs w:val="20"/>
              </w:rPr>
            </w:pPr>
            <w:r w:rsidRPr="009E1EF1">
              <w:rPr>
                <w:rFonts w:ascii="Calibri" w:hAnsi="Calibri" w:cs="Times New Roman"/>
                <w:sz w:val="20"/>
                <w:szCs w:val="20"/>
              </w:rPr>
              <w:t>(30.8)</w:t>
            </w:r>
          </w:p>
        </w:tc>
      </w:tr>
    </w:tbl>
    <w:p w14:paraId="7F7472D4" w14:textId="77777777" w:rsidR="001A6DF0" w:rsidRDefault="001A6DF0" w:rsidP="006D2B1F">
      <w:pPr>
        <w:jc w:val="both"/>
        <w:rPr>
          <w:rFonts w:ascii="Calibri" w:hAnsi="Calibri" w:cs="Times New Roman"/>
          <w:bCs/>
          <w:sz w:val="20"/>
          <w:szCs w:val="20"/>
        </w:rPr>
      </w:pPr>
      <w:r>
        <w:rPr>
          <w:rFonts w:ascii="Calibri" w:hAnsi="Calibri" w:cs="Times New Roman"/>
          <w:bCs/>
          <w:sz w:val="20"/>
          <w:szCs w:val="20"/>
        </w:rPr>
        <w:t xml:space="preserve">   </w:t>
      </w:r>
    </w:p>
    <w:p w14:paraId="0E5BEF11" w14:textId="36480544" w:rsidR="006D2B1F" w:rsidRPr="009E1EF1" w:rsidRDefault="00C67EA3" w:rsidP="006D2B1F">
      <w:pPr>
        <w:jc w:val="both"/>
        <w:rPr>
          <w:rFonts w:ascii="Calibri" w:hAnsi="Calibri" w:cs="Times New Roman"/>
          <w:b/>
          <w:bCs/>
          <w:sz w:val="20"/>
          <w:szCs w:val="20"/>
        </w:rPr>
      </w:pPr>
      <w:r>
        <w:rPr>
          <w:rFonts w:ascii="Calibri" w:hAnsi="Calibri" w:cs="Times New Roman"/>
          <w:bCs/>
          <w:sz w:val="20"/>
          <w:szCs w:val="20"/>
        </w:rPr>
        <w:t xml:space="preserve">  </w:t>
      </w:r>
      <w:r w:rsidRPr="00C67EA3">
        <w:rPr>
          <w:rFonts w:ascii="Calibri" w:hAnsi="Calibri" w:cs="Times New Roman"/>
          <w:bCs/>
          <w:sz w:val="20"/>
          <w:szCs w:val="20"/>
          <w:vertAlign w:val="superscript"/>
        </w:rPr>
        <w:t>1</w:t>
      </w:r>
      <w:r w:rsidR="006D2B1F">
        <w:rPr>
          <w:rFonts w:ascii="Calibri" w:hAnsi="Calibri" w:cs="Times New Roman"/>
          <w:bCs/>
          <w:sz w:val="20"/>
          <w:szCs w:val="20"/>
        </w:rPr>
        <w:t>A gain of £0.</w:t>
      </w:r>
      <w:r w:rsidR="00924709">
        <w:rPr>
          <w:rFonts w:ascii="Calibri" w:hAnsi="Calibri" w:cs="Times New Roman"/>
          <w:bCs/>
          <w:sz w:val="20"/>
          <w:szCs w:val="20"/>
        </w:rPr>
        <w:t>2</w:t>
      </w:r>
      <w:r w:rsidR="006D2B1F">
        <w:rPr>
          <w:rFonts w:ascii="Calibri" w:hAnsi="Calibri" w:cs="Times New Roman"/>
          <w:bCs/>
          <w:sz w:val="20"/>
          <w:szCs w:val="20"/>
        </w:rPr>
        <w:t>m</w:t>
      </w:r>
      <w:r w:rsidR="006D2B1F" w:rsidRPr="009E1EF1">
        <w:rPr>
          <w:rFonts w:ascii="Calibri" w:hAnsi="Calibri" w:cs="Times New Roman"/>
          <w:bCs/>
          <w:sz w:val="20"/>
          <w:szCs w:val="20"/>
        </w:rPr>
        <w:t xml:space="preserve"> w</w:t>
      </w:r>
      <w:r w:rsidR="006D2B1F">
        <w:rPr>
          <w:rFonts w:ascii="Calibri" w:hAnsi="Calibri" w:cs="Times New Roman"/>
          <w:bCs/>
          <w:sz w:val="20"/>
          <w:szCs w:val="20"/>
        </w:rPr>
        <w:t>as</w:t>
      </w:r>
      <w:r w:rsidR="006D2B1F" w:rsidRPr="009E1EF1">
        <w:rPr>
          <w:rFonts w:ascii="Calibri" w:hAnsi="Calibri" w:cs="Times New Roman"/>
          <w:bCs/>
          <w:sz w:val="20"/>
          <w:szCs w:val="20"/>
        </w:rPr>
        <w:t xml:space="preserve"> recorded in the income statement in respect of ineffective cash flow hedges in 2020 (2019: </w:t>
      </w:r>
      <w:r w:rsidR="006D2B1F" w:rsidRPr="00A501D4">
        <w:rPr>
          <w:rFonts w:ascii="Calibri" w:hAnsi="Calibri" w:cs="Times New Roman"/>
          <w:bCs/>
          <w:sz w:val="20"/>
          <w:szCs w:val="20"/>
        </w:rPr>
        <w:t>£</w:t>
      </w:r>
      <w:r w:rsidR="006D2B1F" w:rsidRPr="00B845F4">
        <w:rPr>
          <w:rFonts w:ascii="Calibri" w:hAnsi="Calibri" w:cs="Times New Roman"/>
          <w:bCs/>
          <w:sz w:val="20"/>
          <w:szCs w:val="20"/>
        </w:rPr>
        <w:t>nil</w:t>
      </w:r>
      <w:r w:rsidR="006D2B1F" w:rsidRPr="00A501D4">
        <w:rPr>
          <w:rFonts w:ascii="Calibri" w:hAnsi="Calibri" w:cs="Times New Roman"/>
          <w:bCs/>
          <w:sz w:val="20"/>
          <w:szCs w:val="20"/>
        </w:rPr>
        <w:t>).</w:t>
      </w:r>
    </w:p>
    <w:p w14:paraId="0FED24D5" w14:textId="4648E5A8" w:rsidR="00FC21FB" w:rsidRDefault="00FC21FB">
      <w:pPr>
        <w:jc w:val="both"/>
        <w:rPr>
          <w:rFonts w:ascii="Calibri" w:hAnsi="Calibri" w:cs="Times New Roman"/>
          <w:b/>
          <w:bCs/>
          <w:sz w:val="20"/>
          <w:szCs w:val="20"/>
        </w:rPr>
      </w:pPr>
    </w:p>
    <w:p w14:paraId="36ABB22C" w14:textId="228F48AF" w:rsidR="009572C2" w:rsidRDefault="009572C2">
      <w:pPr>
        <w:widowControl/>
        <w:autoSpaceDE/>
        <w:autoSpaceDN/>
        <w:adjustRightInd/>
        <w:rPr>
          <w:rFonts w:ascii="Calibri" w:hAnsi="Calibri"/>
          <w:b/>
          <w:sz w:val="20"/>
          <w:highlight w:val="yellow"/>
        </w:rPr>
      </w:pPr>
      <w:bookmarkStart w:id="50" w:name="_Toc57023086"/>
    </w:p>
    <w:p w14:paraId="4E5B606E" w14:textId="078DDB96" w:rsidR="009572C2" w:rsidRDefault="009572C2">
      <w:pPr>
        <w:widowControl/>
        <w:autoSpaceDE/>
        <w:autoSpaceDN/>
        <w:adjustRightInd/>
        <w:rPr>
          <w:rFonts w:ascii="Calibri" w:hAnsi="Calibri"/>
          <w:b/>
          <w:sz w:val="20"/>
          <w:highlight w:val="yellow"/>
        </w:rPr>
      </w:pPr>
    </w:p>
    <w:p w14:paraId="23CA4B9D" w14:textId="2408863B" w:rsidR="00606872" w:rsidRDefault="00606872" w:rsidP="00432067">
      <w:pPr>
        <w:pStyle w:val="Heading1"/>
        <w:rPr>
          <w:rFonts w:cs="Times New Roman"/>
          <w:b w:val="0"/>
          <w:bCs/>
          <w:szCs w:val="20"/>
        </w:rPr>
      </w:pPr>
      <w:bookmarkStart w:id="51" w:name="_Hlk64785848"/>
      <w:bookmarkEnd w:id="50"/>
    </w:p>
    <w:p w14:paraId="76124CC3" w14:textId="77777777" w:rsidR="00606872" w:rsidRDefault="00606872">
      <w:pPr>
        <w:widowControl/>
        <w:autoSpaceDE/>
        <w:autoSpaceDN/>
        <w:adjustRightInd/>
        <w:rPr>
          <w:rFonts w:ascii="Calibri" w:hAnsi="Calibri" w:cs="Times New Roman"/>
          <w:bCs/>
          <w:sz w:val="20"/>
          <w:szCs w:val="20"/>
        </w:rPr>
      </w:pPr>
      <w:r>
        <w:rPr>
          <w:rFonts w:cs="Times New Roman"/>
          <w:b/>
          <w:bCs/>
          <w:szCs w:val="20"/>
        </w:rPr>
        <w:br w:type="page"/>
      </w:r>
    </w:p>
    <w:p w14:paraId="4346E3AA" w14:textId="431F1217" w:rsidR="0042529A" w:rsidRPr="001C5950" w:rsidRDefault="00606872" w:rsidP="00432067">
      <w:pPr>
        <w:pStyle w:val="Heading1"/>
      </w:pPr>
      <w:bookmarkStart w:id="52" w:name="_Toc57023087"/>
      <w:bookmarkEnd w:id="51"/>
      <w:r>
        <w:lastRenderedPageBreak/>
        <w:t>8</w:t>
      </w:r>
      <w:r w:rsidR="0042529A" w:rsidRPr="006740EB">
        <w:t xml:space="preserve">.  </w:t>
      </w:r>
      <w:r w:rsidR="00AC3267" w:rsidRPr="006740EB">
        <w:t>T</w:t>
      </w:r>
      <w:r w:rsidR="0042529A" w:rsidRPr="006740EB">
        <w:t>ax expense</w:t>
      </w:r>
      <w:bookmarkEnd w:id="52"/>
    </w:p>
    <w:p w14:paraId="1198BACA" w14:textId="77777777" w:rsidR="0042529A" w:rsidRPr="009E1EF1" w:rsidRDefault="0042529A">
      <w:pPr>
        <w:jc w:val="both"/>
        <w:rPr>
          <w:rFonts w:ascii="Calibri" w:hAnsi="Calibri" w:cs="Times New Roman"/>
          <w:sz w:val="20"/>
          <w:szCs w:val="20"/>
        </w:rPr>
      </w:pPr>
    </w:p>
    <w:tbl>
      <w:tblPr>
        <w:tblW w:w="9673" w:type="dxa"/>
        <w:tblInd w:w="108" w:type="dxa"/>
        <w:tblLayout w:type="fixed"/>
        <w:tblLook w:val="0000" w:firstRow="0" w:lastRow="0" w:firstColumn="0" w:lastColumn="0" w:noHBand="0" w:noVBand="0"/>
      </w:tblPr>
      <w:tblGrid>
        <w:gridCol w:w="4950"/>
        <w:gridCol w:w="3306"/>
        <w:gridCol w:w="1417"/>
      </w:tblGrid>
      <w:tr w:rsidR="000D7008" w:rsidRPr="001C5950" w14:paraId="39F94932" w14:textId="77777777" w:rsidTr="00C67EA3">
        <w:tc>
          <w:tcPr>
            <w:tcW w:w="4950" w:type="dxa"/>
            <w:tcBorders>
              <w:top w:val="single" w:sz="4" w:space="0" w:color="auto"/>
              <w:left w:val="nil"/>
              <w:bottom w:val="single" w:sz="4" w:space="0" w:color="auto"/>
              <w:right w:val="nil"/>
            </w:tcBorders>
          </w:tcPr>
          <w:p w14:paraId="2B429C8B" w14:textId="77777777" w:rsidR="000D7008" w:rsidRPr="009E1EF1" w:rsidRDefault="000D7008" w:rsidP="000D7008">
            <w:pPr>
              <w:rPr>
                <w:rFonts w:ascii="Calibri" w:hAnsi="Calibri" w:cs="Times New Roman"/>
                <w:sz w:val="20"/>
                <w:szCs w:val="20"/>
              </w:rPr>
            </w:pPr>
          </w:p>
        </w:tc>
        <w:tc>
          <w:tcPr>
            <w:tcW w:w="3306" w:type="dxa"/>
            <w:tcBorders>
              <w:top w:val="single" w:sz="4" w:space="0" w:color="auto"/>
              <w:left w:val="nil"/>
              <w:bottom w:val="single" w:sz="4" w:space="0" w:color="auto"/>
              <w:right w:val="nil"/>
            </w:tcBorders>
          </w:tcPr>
          <w:p w14:paraId="7CA59DCD" w14:textId="77777777" w:rsidR="000D7008" w:rsidRPr="009E1EF1" w:rsidRDefault="00FC3D06" w:rsidP="000D7008">
            <w:pPr>
              <w:jc w:val="right"/>
              <w:rPr>
                <w:rFonts w:ascii="Calibri" w:hAnsi="Calibri" w:cs="Times New Roman"/>
                <w:b/>
                <w:bCs/>
                <w:sz w:val="20"/>
                <w:szCs w:val="20"/>
              </w:rPr>
            </w:pPr>
            <w:r w:rsidRPr="009E1EF1">
              <w:rPr>
                <w:rFonts w:ascii="Calibri" w:hAnsi="Calibri" w:cs="Times New Roman"/>
                <w:b/>
                <w:bCs/>
                <w:sz w:val="20"/>
                <w:szCs w:val="20"/>
              </w:rPr>
              <w:t>20</w:t>
            </w:r>
            <w:r w:rsidR="00281C8F" w:rsidRPr="009E1EF1">
              <w:rPr>
                <w:rFonts w:ascii="Calibri" w:hAnsi="Calibri" w:cs="Times New Roman"/>
                <w:b/>
                <w:bCs/>
                <w:sz w:val="20"/>
                <w:szCs w:val="20"/>
              </w:rPr>
              <w:t>20</w:t>
            </w:r>
          </w:p>
          <w:p w14:paraId="78A3C1BF" w14:textId="77777777" w:rsidR="000D7008" w:rsidRPr="009E1EF1" w:rsidRDefault="000D7008" w:rsidP="000D7008">
            <w:pPr>
              <w:jc w:val="right"/>
              <w:rPr>
                <w:rFonts w:ascii="Calibri" w:hAnsi="Calibri" w:cs="Times New Roman"/>
                <w:b/>
                <w:bCs/>
                <w:sz w:val="20"/>
                <w:szCs w:val="20"/>
              </w:rPr>
            </w:pPr>
            <w:r w:rsidRPr="009E1EF1">
              <w:rPr>
                <w:rFonts w:ascii="Calibri" w:hAnsi="Calibri" w:cs="Times New Roman"/>
                <w:b/>
                <w:bCs/>
                <w:sz w:val="20"/>
                <w:szCs w:val="20"/>
              </w:rPr>
              <w:t>£m</w:t>
            </w:r>
          </w:p>
        </w:tc>
        <w:tc>
          <w:tcPr>
            <w:tcW w:w="1417" w:type="dxa"/>
            <w:tcBorders>
              <w:top w:val="single" w:sz="4" w:space="0" w:color="auto"/>
              <w:left w:val="nil"/>
              <w:bottom w:val="single" w:sz="4" w:space="0" w:color="auto"/>
              <w:right w:val="nil"/>
            </w:tcBorders>
          </w:tcPr>
          <w:p w14:paraId="43BDC0AC" w14:textId="77777777" w:rsidR="000D7008" w:rsidRPr="009E1EF1" w:rsidRDefault="00FC3D06" w:rsidP="000D7008">
            <w:pPr>
              <w:jc w:val="right"/>
              <w:rPr>
                <w:rFonts w:ascii="Calibri" w:hAnsi="Calibri" w:cs="Times New Roman"/>
                <w:bCs/>
                <w:sz w:val="20"/>
                <w:szCs w:val="20"/>
              </w:rPr>
            </w:pPr>
            <w:r w:rsidRPr="009E1EF1">
              <w:rPr>
                <w:rFonts w:ascii="Calibri" w:hAnsi="Calibri" w:cs="Times New Roman"/>
                <w:bCs/>
                <w:sz w:val="20"/>
                <w:szCs w:val="20"/>
              </w:rPr>
              <w:t>20</w:t>
            </w:r>
            <w:r w:rsidR="00281C8F" w:rsidRPr="009E1EF1">
              <w:rPr>
                <w:rFonts w:ascii="Calibri" w:hAnsi="Calibri" w:cs="Times New Roman"/>
                <w:bCs/>
                <w:sz w:val="20"/>
                <w:szCs w:val="20"/>
              </w:rPr>
              <w:t>19</w:t>
            </w:r>
          </w:p>
          <w:p w14:paraId="61955C0D" w14:textId="77777777" w:rsidR="000D7008" w:rsidRPr="009E1EF1" w:rsidRDefault="000D7008" w:rsidP="000D7008">
            <w:pPr>
              <w:jc w:val="right"/>
              <w:rPr>
                <w:rFonts w:ascii="Calibri" w:hAnsi="Calibri" w:cs="Times New Roman"/>
                <w:bCs/>
                <w:sz w:val="20"/>
                <w:szCs w:val="20"/>
              </w:rPr>
            </w:pPr>
            <w:r w:rsidRPr="009E1EF1">
              <w:rPr>
                <w:rFonts w:ascii="Calibri" w:hAnsi="Calibri" w:cs="Times New Roman"/>
                <w:bCs/>
                <w:sz w:val="20"/>
                <w:szCs w:val="20"/>
              </w:rPr>
              <w:t>£m</w:t>
            </w:r>
          </w:p>
        </w:tc>
      </w:tr>
      <w:tr w:rsidR="000D7008" w:rsidRPr="001C5950" w14:paraId="54083054" w14:textId="77777777" w:rsidTr="00C67EA3">
        <w:trPr>
          <w:trHeight w:val="162"/>
        </w:trPr>
        <w:tc>
          <w:tcPr>
            <w:tcW w:w="4950" w:type="dxa"/>
            <w:tcBorders>
              <w:top w:val="single" w:sz="4" w:space="0" w:color="auto"/>
              <w:left w:val="nil"/>
              <w:right w:val="nil"/>
            </w:tcBorders>
          </w:tcPr>
          <w:p w14:paraId="2B79E147" w14:textId="77777777" w:rsidR="000D7008" w:rsidRPr="009E1EF1" w:rsidRDefault="000D7008" w:rsidP="000D7008">
            <w:pPr>
              <w:ind w:left="-108"/>
              <w:rPr>
                <w:rFonts w:ascii="Calibri" w:hAnsi="Calibri" w:cs="Times New Roman"/>
                <w:sz w:val="20"/>
                <w:szCs w:val="20"/>
              </w:rPr>
            </w:pPr>
            <w:r w:rsidRPr="009E1EF1">
              <w:rPr>
                <w:rFonts w:ascii="Calibri" w:hAnsi="Calibri" w:cs="Times New Roman"/>
                <w:b/>
                <w:bCs/>
                <w:sz w:val="20"/>
                <w:szCs w:val="20"/>
              </w:rPr>
              <w:t>Recognised in profit or loss:</w:t>
            </w:r>
          </w:p>
        </w:tc>
        <w:tc>
          <w:tcPr>
            <w:tcW w:w="3306" w:type="dxa"/>
            <w:tcBorders>
              <w:top w:val="single" w:sz="4" w:space="0" w:color="auto"/>
              <w:left w:val="nil"/>
              <w:right w:val="nil"/>
            </w:tcBorders>
          </w:tcPr>
          <w:p w14:paraId="7DC419A9" w14:textId="77777777" w:rsidR="000D7008" w:rsidRPr="009E1EF1" w:rsidRDefault="000D7008" w:rsidP="000D7008">
            <w:pPr>
              <w:jc w:val="right"/>
              <w:rPr>
                <w:rFonts w:ascii="Calibri" w:hAnsi="Calibri" w:cs="Times New Roman"/>
                <w:b/>
                <w:bCs/>
                <w:sz w:val="20"/>
                <w:szCs w:val="20"/>
              </w:rPr>
            </w:pPr>
          </w:p>
        </w:tc>
        <w:tc>
          <w:tcPr>
            <w:tcW w:w="1417" w:type="dxa"/>
            <w:tcBorders>
              <w:top w:val="single" w:sz="4" w:space="0" w:color="auto"/>
              <w:left w:val="nil"/>
              <w:right w:val="nil"/>
            </w:tcBorders>
          </w:tcPr>
          <w:p w14:paraId="6719636D" w14:textId="77777777" w:rsidR="000D7008" w:rsidRPr="009E1EF1" w:rsidRDefault="000D7008" w:rsidP="000D7008">
            <w:pPr>
              <w:jc w:val="right"/>
              <w:rPr>
                <w:rFonts w:ascii="Calibri" w:hAnsi="Calibri" w:cs="Times New Roman"/>
                <w:bCs/>
                <w:sz w:val="20"/>
                <w:szCs w:val="20"/>
              </w:rPr>
            </w:pPr>
          </w:p>
        </w:tc>
      </w:tr>
      <w:tr w:rsidR="00445026" w:rsidRPr="006D5A57" w14:paraId="7361CCD7" w14:textId="77777777" w:rsidTr="00C67EA3">
        <w:trPr>
          <w:trHeight w:val="188"/>
        </w:trPr>
        <w:tc>
          <w:tcPr>
            <w:tcW w:w="4950" w:type="dxa"/>
            <w:tcBorders>
              <w:left w:val="nil"/>
              <w:right w:val="nil"/>
            </w:tcBorders>
          </w:tcPr>
          <w:p w14:paraId="5932D74A"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Current tax charge</w:t>
            </w:r>
          </w:p>
        </w:tc>
        <w:tc>
          <w:tcPr>
            <w:tcW w:w="3306" w:type="dxa"/>
            <w:tcBorders>
              <w:top w:val="nil"/>
              <w:left w:val="nil"/>
              <w:right w:val="nil"/>
            </w:tcBorders>
            <w:shd w:val="clear" w:color="auto" w:fill="auto"/>
          </w:tcPr>
          <w:p w14:paraId="0E7A0462" w14:textId="76C9DE4D" w:rsidR="00445026" w:rsidRPr="009E1EF1" w:rsidRDefault="00C12B62" w:rsidP="00445026">
            <w:pPr>
              <w:jc w:val="right"/>
              <w:rPr>
                <w:rFonts w:ascii="Calibri" w:hAnsi="Calibri" w:cs="Times New Roman"/>
                <w:b/>
                <w:bCs/>
                <w:sz w:val="20"/>
                <w:szCs w:val="20"/>
              </w:rPr>
            </w:pPr>
            <w:r>
              <w:rPr>
                <w:rFonts w:ascii="Calibri" w:hAnsi="Calibri" w:cs="Times New Roman"/>
                <w:b/>
                <w:bCs/>
                <w:sz w:val="20"/>
                <w:szCs w:val="20"/>
              </w:rPr>
              <w:t>8</w:t>
            </w:r>
            <w:r w:rsidR="00044D43">
              <w:rPr>
                <w:rFonts w:ascii="Calibri" w:hAnsi="Calibri" w:cs="Times New Roman"/>
                <w:b/>
                <w:bCs/>
                <w:sz w:val="20"/>
                <w:szCs w:val="20"/>
              </w:rPr>
              <w:t>2.</w:t>
            </w:r>
            <w:r w:rsidR="00DC42F9">
              <w:rPr>
                <w:rFonts w:ascii="Calibri" w:hAnsi="Calibri" w:cs="Times New Roman"/>
                <w:b/>
                <w:bCs/>
                <w:sz w:val="20"/>
                <w:szCs w:val="20"/>
              </w:rPr>
              <w:t>6</w:t>
            </w:r>
          </w:p>
        </w:tc>
        <w:tc>
          <w:tcPr>
            <w:tcW w:w="1417" w:type="dxa"/>
            <w:tcBorders>
              <w:top w:val="nil"/>
              <w:left w:val="nil"/>
              <w:right w:val="nil"/>
            </w:tcBorders>
          </w:tcPr>
          <w:p w14:paraId="7A06D68D"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47.7</w:t>
            </w:r>
          </w:p>
        </w:tc>
      </w:tr>
      <w:tr w:rsidR="00445026" w:rsidRPr="006D5A57" w14:paraId="1602A846" w14:textId="77777777" w:rsidTr="00C67EA3">
        <w:tc>
          <w:tcPr>
            <w:tcW w:w="4950" w:type="dxa"/>
            <w:tcBorders>
              <w:left w:val="nil"/>
              <w:bottom w:val="single" w:sz="4" w:space="0" w:color="auto"/>
              <w:right w:val="nil"/>
            </w:tcBorders>
          </w:tcPr>
          <w:p w14:paraId="09FC4A6C" w14:textId="2B567EDD"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Prior year over provision</w:t>
            </w:r>
          </w:p>
        </w:tc>
        <w:tc>
          <w:tcPr>
            <w:tcW w:w="3306" w:type="dxa"/>
            <w:tcBorders>
              <w:left w:val="nil"/>
              <w:bottom w:val="single" w:sz="4" w:space="0" w:color="auto"/>
              <w:right w:val="nil"/>
            </w:tcBorders>
            <w:shd w:val="clear" w:color="auto" w:fill="auto"/>
          </w:tcPr>
          <w:p w14:paraId="2EBFBD85" w14:textId="304DBE80" w:rsidR="00445026" w:rsidRPr="009E1EF1" w:rsidRDefault="00C12B62" w:rsidP="00445026">
            <w:pPr>
              <w:jc w:val="right"/>
              <w:rPr>
                <w:rFonts w:ascii="Calibri" w:hAnsi="Calibri" w:cs="Times New Roman"/>
                <w:b/>
                <w:bCs/>
                <w:sz w:val="20"/>
                <w:szCs w:val="20"/>
              </w:rPr>
            </w:pPr>
            <w:r>
              <w:rPr>
                <w:rFonts w:ascii="Calibri" w:hAnsi="Calibri" w:cs="Times New Roman"/>
                <w:b/>
                <w:bCs/>
                <w:sz w:val="20"/>
                <w:szCs w:val="20"/>
              </w:rPr>
              <w:t>(1.8)</w:t>
            </w:r>
          </w:p>
        </w:tc>
        <w:tc>
          <w:tcPr>
            <w:tcW w:w="1417" w:type="dxa"/>
            <w:tcBorders>
              <w:left w:val="nil"/>
              <w:bottom w:val="single" w:sz="4" w:space="0" w:color="auto"/>
              <w:right w:val="nil"/>
            </w:tcBorders>
          </w:tcPr>
          <w:p w14:paraId="0CD65835"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(2.5)</w:t>
            </w:r>
          </w:p>
        </w:tc>
      </w:tr>
      <w:tr w:rsidR="00445026" w:rsidRPr="006D5A57" w14:paraId="1F29EF24" w14:textId="77777777" w:rsidTr="00C67EA3">
        <w:trPr>
          <w:trHeight w:val="120"/>
        </w:trPr>
        <w:tc>
          <w:tcPr>
            <w:tcW w:w="4950" w:type="dxa"/>
            <w:tcBorders>
              <w:top w:val="single" w:sz="4" w:space="0" w:color="auto"/>
              <w:left w:val="nil"/>
              <w:bottom w:val="single" w:sz="4" w:space="0" w:color="auto"/>
              <w:right w:val="nil"/>
            </w:tcBorders>
          </w:tcPr>
          <w:p w14:paraId="7EFE2FB0"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Total current tax</w:t>
            </w:r>
          </w:p>
        </w:tc>
        <w:tc>
          <w:tcPr>
            <w:tcW w:w="3306" w:type="dxa"/>
            <w:tcBorders>
              <w:top w:val="single" w:sz="4" w:space="0" w:color="auto"/>
              <w:left w:val="nil"/>
              <w:bottom w:val="single" w:sz="4" w:space="0" w:color="auto"/>
              <w:right w:val="nil"/>
            </w:tcBorders>
            <w:shd w:val="clear" w:color="auto" w:fill="auto"/>
          </w:tcPr>
          <w:p w14:paraId="78785DDB" w14:textId="0792D5AD" w:rsidR="00445026" w:rsidRPr="009E1EF1" w:rsidRDefault="00DC42F9" w:rsidP="00445026">
            <w:pPr>
              <w:jc w:val="right"/>
              <w:rPr>
                <w:rFonts w:ascii="Calibri" w:hAnsi="Calibri" w:cs="Times New Roman"/>
                <w:b/>
                <w:bCs/>
                <w:sz w:val="20"/>
                <w:szCs w:val="20"/>
              </w:rPr>
            </w:pPr>
            <w:r>
              <w:rPr>
                <w:rFonts w:ascii="Calibri" w:hAnsi="Calibri" w:cs="Times New Roman"/>
                <w:b/>
                <w:bCs/>
                <w:sz w:val="20"/>
                <w:szCs w:val="20"/>
              </w:rPr>
              <w:t>80.8</w:t>
            </w:r>
          </w:p>
        </w:tc>
        <w:tc>
          <w:tcPr>
            <w:tcW w:w="1417" w:type="dxa"/>
            <w:tcBorders>
              <w:top w:val="single" w:sz="4" w:space="0" w:color="auto"/>
              <w:left w:val="nil"/>
              <w:bottom w:val="single" w:sz="4" w:space="0" w:color="auto"/>
              <w:right w:val="nil"/>
            </w:tcBorders>
          </w:tcPr>
          <w:p w14:paraId="3CB5A28E"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45.2</w:t>
            </w:r>
          </w:p>
        </w:tc>
      </w:tr>
      <w:tr w:rsidR="00445026" w:rsidRPr="006D5A57" w14:paraId="12D9752D" w14:textId="77777777" w:rsidTr="00C67EA3">
        <w:trPr>
          <w:trHeight w:val="183"/>
        </w:trPr>
        <w:tc>
          <w:tcPr>
            <w:tcW w:w="4950" w:type="dxa"/>
            <w:tcBorders>
              <w:top w:val="single" w:sz="4" w:space="0" w:color="auto"/>
              <w:left w:val="nil"/>
              <w:right w:val="nil"/>
            </w:tcBorders>
          </w:tcPr>
          <w:p w14:paraId="26C7EB7B"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Deferred tax credit</w:t>
            </w:r>
          </w:p>
        </w:tc>
        <w:tc>
          <w:tcPr>
            <w:tcW w:w="3306" w:type="dxa"/>
            <w:tcBorders>
              <w:top w:val="single" w:sz="4" w:space="0" w:color="auto"/>
              <w:left w:val="nil"/>
              <w:right w:val="nil"/>
            </w:tcBorders>
            <w:shd w:val="clear" w:color="auto" w:fill="auto"/>
          </w:tcPr>
          <w:p w14:paraId="5EA19863" w14:textId="497C8574" w:rsidR="00445026" w:rsidRPr="009E1EF1" w:rsidRDefault="00445026" w:rsidP="00445026">
            <w:pPr>
              <w:jc w:val="right"/>
              <w:rPr>
                <w:rFonts w:ascii="Calibri" w:hAnsi="Calibri" w:cs="Times New Roman"/>
                <w:b/>
                <w:bCs/>
                <w:sz w:val="20"/>
                <w:szCs w:val="20"/>
              </w:rPr>
            </w:pPr>
            <w:r>
              <w:rPr>
                <w:rFonts w:ascii="Calibri" w:hAnsi="Calibri" w:cs="Times New Roman"/>
                <w:b/>
                <w:bCs/>
                <w:sz w:val="20"/>
                <w:szCs w:val="20"/>
              </w:rPr>
              <w:t>(</w:t>
            </w:r>
            <w:r w:rsidR="00C12B62">
              <w:rPr>
                <w:rFonts w:ascii="Calibri" w:hAnsi="Calibri" w:cs="Times New Roman"/>
                <w:b/>
                <w:bCs/>
                <w:sz w:val="20"/>
                <w:szCs w:val="20"/>
              </w:rPr>
              <w:t>45.8</w:t>
            </w:r>
            <w:r>
              <w:rPr>
                <w:rFonts w:ascii="Calibri" w:hAnsi="Calibri" w:cs="Times New Roman"/>
                <w:b/>
                <w:bCs/>
                <w:sz w:val="20"/>
                <w:szCs w:val="20"/>
              </w:rPr>
              <w:t>)</w:t>
            </w:r>
          </w:p>
        </w:tc>
        <w:tc>
          <w:tcPr>
            <w:tcW w:w="1417" w:type="dxa"/>
            <w:tcBorders>
              <w:top w:val="single" w:sz="4" w:space="0" w:color="auto"/>
              <w:left w:val="nil"/>
              <w:right w:val="nil"/>
            </w:tcBorders>
          </w:tcPr>
          <w:p w14:paraId="785FEB79"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(20.5)</w:t>
            </w:r>
          </w:p>
        </w:tc>
      </w:tr>
      <w:tr w:rsidR="00445026" w:rsidRPr="006D5A57" w14:paraId="7743F568" w14:textId="77777777" w:rsidTr="00C67EA3">
        <w:trPr>
          <w:trHeight w:val="161"/>
        </w:trPr>
        <w:tc>
          <w:tcPr>
            <w:tcW w:w="4950" w:type="dxa"/>
            <w:tcBorders>
              <w:left w:val="nil"/>
              <w:bottom w:val="single" w:sz="4" w:space="0" w:color="auto"/>
              <w:right w:val="nil"/>
            </w:tcBorders>
          </w:tcPr>
          <w:p w14:paraId="3B70E856" w14:textId="10E870DE"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 xml:space="preserve">Prior year </w:t>
            </w:r>
            <w:r w:rsidR="00696896">
              <w:rPr>
                <w:rFonts w:ascii="Calibri" w:hAnsi="Calibri" w:cs="Times New Roman"/>
                <w:sz w:val="20"/>
                <w:szCs w:val="20"/>
              </w:rPr>
              <w:t>under</w:t>
            </w:r>
            <w:r w:rsidR="00610BCF">
              <w:rPr>
                <w:rFonts w:ascii="Calibri" w:hAnsi="Calibri" w:cs="Times New Roman"/>
                <w:sz w:val="20"/>
                <w:szCs w:val="20"/>
              </w:rPr>
              <w:t>/</w:t>
            </w:r>
            <w:r w:rsidR="00696896">
              <w:rPr>
                <w:rFonts w:ascii="Calibri" w:hAnsi="Calibri" w:cs="Times New Roman"/>
                <w:sz w:val="20"/>
                <w:szCs w:val="20"/>
              </w:rPr>
              <w:t>(</w:t>
            </w:r>
            <w:r w:rsidR="009D409A">
              <w:rPr>
                <w:rFonts w:ascii="Calibri" w:hAnsi="Calibri" w:cs="Times New Roman"/>
                <w:sz w:val="20"/>
                <w:szCs w:val="20"/>
              </w:rPr>
              <w:t>over</w:t>
            </w:r>
            <w:r w:rsidR="00696896">
              <w:rPr>
                <w:rFonts w:ascii="Calibri" w:hAnsi="Calibri" w:cs="Times New Roman"/>
                <w:sz w:val="20"/>
                <w:szCs w:val="20"/>
              </w:rPr>
              <w:t>)</w:t>
            </w:r>
            <w:r w:rsidR="009D409A">
              <w:rPr>
                <w:rFonts w:ascii="Calibri" w:hAnsi="Calibri" w:cs="Times New Roman"/>
                <w:sz w:val="20"/>
                <w:szCs w:val="20"/>
              </w:rPr>
              <w:t xml:space="preserve"> </w:t>
            </w:r>
            <w:r w:rsidRPr="009E1EF1">
              <w:rPr>
                <w:rFonts w:ascii="Calibri" w:hAnsi="Calibri" w:cs="Times New Roman"/>
                <w:sz w:val="20"/>
                <w:szCs w:val="20"/>
              </w:rPr>
              <w:t>provision</w:t>
            </w:r>
          </w:p>
        </w:tc>
        <w:tc>
          <w:tcPr>
            <w:tcW w:w="3306" w:type="dxa"/>
            <w:tcBorders>
              <w:left w:val="nil"/>
              <w:bottom w:val="single" w:sz="4" w:space="0" w:color="auto"/>
              <w:right w:val="nil"/>
            </w:tcBorders>
            <w:shd w:val="clear" w:color="auto" w:fill="auto"/>
          </w:tcPr>
          <w:p w14:paraId="758DEC6D" w14:textId="4918833D" w:rsidR="00445026" w:rsidRPr="009E1EF1" w:rsidRDefault="00C12B62" w:rsidP="00445026">
            <w:pPr>
              <w:jc w:val="right"/>
              <w:rPr>
                <w:rFonts w:ascii="Calibri" w:hAnsi="Calibri" w:cs="Times New Roman"/>
                <w:b/>
                <w:bCs/>
                <w:sz w:val="20"/>
                <w:szCs w:val="20"/>
              </w:rPr>
            </w:pPr>
            <w:r>
              <w:rPr>
                <w:rFonts w:ascii="Calibri" w:hAnsi="Calibri" w:cs="Times New Roman"/>
                <w:b/>
                <w:bCs/>
                <w:sz w:val="20"/>
                <w:szCs w:val="20"/>
              </w:rPr>
              <w:t>0.8</w:t>
            </w:r>
          </w:p>
        </w:tc>
        <w:tc>
          <w:tcPr>
            <w:tcW w:w="1417" w:type="dxa"/>
            <w:tcBorders>
              <w:left w:val="nil"/>
              <w:bottom w:val="single" w:sz="4" w:space="0" w:color="auto"/>
              <w:right w:val="nil"/>
            </w:tcBorders>
          </w:tcPr>
          <w:p w14:paraId="60B412D9"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(0.9)</w:t>
            </w:r>
          </w:p>
        </w:tc>
      </w:tr>
      <w:tr w:rsidR="00445026" w:rsidRPr="006D5A57" w14:paraId="43B17BD9" w14:textId="77777777" w:rsidTr="00C67EA3">
        <w:trPr>
          <w:trHeight w:val="161"/>
        </w:trPr>
        <w:tc>
          <w:tcPr>
            <w:tcW w:w="4950" w:type="dxa"/>
            <w:tcBorders>
              <w:top w:val="single" w:sz="4" w:space="0" w:color="auto"/>
              <w:left w:val="nil"/>
              <w:bottom w:val="single" w:sz="4" w:space="0" w:color="auto"/>
              <w:right w:val="nil"/>
            </w:tcBorders>
          </w:tcPr>
          <w:p w14:paraId="052A8A2D" w14:textId="7CD13AB6"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 xml:space="preserve">Decrease in net deferred tax liability </w:t>
            </w:r>
          </w:p>
        </w:tc>
        <w:tc>
          <w:tcPr>
            <w:tcW w:w="3306" w:type="dxa"/>
            <w:tcBorders>
              <w:top w:val="single" w:sz="4" w:space="0" w:color="auto"/>
              <w:left w:val="nil"/>
              <w:bottom w:val="single" w:sz="4" w:space="0" w:color="auto"/>
              <w:right w:val="nil"/>
            </w:tcBorders>
            <w:shd w:val="clear" w:color="auto" w:fill="auto"/>
          </w:tcPr>
          <w:p w14:paraId="4C038955" w14:textId="4C6F9BAB" w:rsidR="00445026" w:rsidRPr="009E1EF1" w:rsidRDefault="00445026" w:rsidP="00445026">
            <w:pPr>
              <w:jc w:val="right"/>
              <w:rPr>
                <w:rFonts w:ascii="Calibri" w:hAnsi="Calibri" w:cs="Times New Roman"/>
                <w:b/>
                <w:bCs/>
                <w:sz w:val="20"/>
                <w:szCs w:val="20"/>
              </w:rPr>
            </w:pPr>
            <w:r>
              <w:rPr>
                <w:rFonts w:ascii="Calibri" w:hAnsi="Calibri" w:cs="Times New Roman"/>
                <w:b/>
                <w:bCs/>
                <w:sz w:val="20"/>
                <w:szCs w:val="20"/>
              </w:rPr>
              <w:t>(</w:t>
            </w:r>
            <w:r w:rsidR="00C12B62">
              <w:rPr>
                <w:rFonts w:ascii="Calibri" w:hAnsi="Calibri" w:cs="Times New Roman"/>
                <w:b/>
                <w:bCs/>
                <w:sz w:val="20"/>
                <w:szCs w:val="20"/>
              </w:rPr>
              <w:t>45.0</w:t>
            </w:r>
            <w:r>
              <w:rPr>
                <w:rFonts w:ascii="Calibri" w:hAnsi="Calibri" w:cs="Times New Roman"/>
                <w:b/>
                <w:bCs/>
                <w:sz w:val="20"/>
                <w:szCs w:val="20"/>
              </w:rPr>
              <w:t>)</w:t>
            </w:r>
          </w:p>
        </w:tc>
        <w:tc>
          <w:tcPr>
            <w:tcW w:w="1417" w:type="dxa"/>
            <w:tcBorders>
              <w:top w:val="single" w:sz="4" w:space="0" w:color="auto"/>
              <w:left w:val="nil"/>
              <w:bottom w:val="single" w:sz="4" w:space="0" w:color="auto"/>
              <w:right w:val="nil"/>
            </w:tcBorders>
          </w:tcPr>
          <w:p w14:paraId="3EB8696E"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(21.4)</w:t>
            </w:r>
          </w:p>
        </w:tc>
      </w:tr>
      <w:tr w:rsidR="00445026" w:rsidRPr="006D5A57" w14:paraId="218DD23B" w14:textId="77777777" w:rsidTr="00C67EA3">
        <w:tc>
          <w:tcPr>
            <w:tcW w:w="4950" w:type="dxa"/>
            <w:tcBorders>
              <w:top w:val="single" w:sz="4" w:space="0" w:color="auto"/>
              <w:left w:val="nil"/>
              <w:bottom w:val="single" w:sz="4" w:space="0" w:color="auto"/>
              <w:right w:val="nil"/>
            </w:tcBorders>
          </w:tcPr>
          <w:p w14:paraId="0AE91A56"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Total tax expense in income statement</w:t>
            </w:r>
          </w:p>
        </w:tc>
        <w:tc>
          <w:tcPr>
            <w:tcW w:w="3306" w:type="dxa"/>
            <w:tcBorders>
              <w:top w:val="single" w:sz="4" w:space="0" w:color="auto"/>
              <w:left w:val="nil"/>
              <w:bottom w:val="single" w:sz="4" w:space="0" w:color="auto"/>
              <w:right w:val="nil"/>
            </w:tcBorders>
            <w:shd w:val="clear" w:color="auto" w:fill="auto"/>
          </w:tcPr>
          <w:p w14:paraId="2BA41B4D" w14:textId="271C15B5" w:rsidR="00445026" w:rsidRPr="009E1EF1" w:rsidRDefault="00DC42F9" w:rsidP="00445026">
            <w:pPr>
              <w:jc w:val="right"/>
              <w:rPr>
                <w:rFonts w:ascii="Calibri" w:hAnsi="Calibri" w:cs="Times New Roman"/>
                <w:b/>
                <w:bCs/>
                <w:sz w:val="20"/>
                <w:szCs w:val="20"/>
              </w:rPr>
            </w:pPr>
            <w:r>
              <w:rPr>
                <w:rFonts w:ascii="Calibri" w:hAnsi="Calibri" w:cs="Times New Roman"/>
                <w:b/>
                <w:bCs/>
                <w:sz w:val="20"/>
                <w:szCs w:val="20"/>
              </w:rPr>
              <w:t>35.8</w:t>
            </w:r>
          </w:p>
        </w:tc>
        <w:tc>
          <w:tcPr>
            <w:tcW w:w="1417" w:type="dxa"/>
            <w:tcBorders>
              <w:top w:val="single" w:sz="4" w:space="0" w:color="auto"/>
              <w:left w:val="nil"/>
              <w:bottom w:val="single" w:sz="4" w:space="0" w:color="auto"/>
              <w:right w:val="nil"/>
            </w:tcBorders>
          </w:tcPr>
          <w:p w14:paraId="51B82C71"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23.8</w:t>
            </w:r>
          </w:p>
        </w:tc>
      </w:tr>
    </w:tbl>
    <w:p w14:paraId="58C6D97B" w14:textId="77777777" w:rsidR="0042529A" w:rsidRPr="009E1EF1" w:rsidRDefault="0042529A">
      <w:pPr>
        <w:rPr>
          <w:rFonts w:ascii="Calibri" w:hAnsi="Calibri" w:cs="Times New Roman"/>
          <w:sz w:val="20"/>
          <w:szCs w:val="20"/>
        </w:rPr>
      </w:pPr>
    </w:p>
    <w:p w14:paraId="5F92186D" w14:textId="77777777" w:rsidR="0042529A" w:rsidRPr="009E1EF1" w:rsidRDefault="0042529A">
      <w:pPr>
        <w:rPr>
          <w:rFonts w:ascii="Calibri" w:hAnsi="Calibri" w:cs="Times New Roman"/>
          <w:sz w:val="20"/>
          <w:szCs w:val="20"/>
        </w:rPr>
      </w:pPr>
      <w:r w:rsidRPr="009E1EF1">
        <w:rPr>
          <w:rFonts w:ascii="Calibri" w:hAnsi="Calibri" w:cs="Times New Roman"/>
          <w:sz w:val="20"/>
          <w:szCs w:val="20"/>
        </w:rPr>
        <w:t>The difference between the total tax expense shown above and the amount calculated by applying the standard rate of corporation tax to the profit before tax is as follows:</w:t>
      </w:r>
    </w:p>
    <w:p w14:paraId="02BFF826" w14:textId="77777777" w:rsidR="0042529A" w:rsidRPr="009E1EF1" w:rsidRDefault="0042529A">
      <w:pPr>
        <w:jc w:val="both"/>
        <w:rPr>
          <w:rFonts w:ascii="Calibri" w:hAnsi="Calibri" w:cs="Times New Roman"/>
          <w:sz w:val="20"/>
          <w:szCs w:val="20"/>
        </w:rPr>
      </w:pPr>
    </w:p>
    <w:tbl>
      <w:tblPr>
        <w:tblW w:w="9673" w:type="dxa"/>
        <w:tblInd w:w="108" w:type="dxa"/>
        <w:tblLayout w:type="fixed"/>
        <w:tblLook w:val="0000" w:firstRow="0" w:lastRow="0" w:firstColumn="0" w:lastColumn="0" w:noHBand="0" w:noVBand="0"/>
      </w:tblPr>
      <w:tblGrid>
        <w:gridCol w:w="6555"/>
        <w:gridCol w:w="1701"/>
        <w:gridCol w:w="1417"/>
      </w:tblGrid>
      <w:tr w:rsidR="00A0359D" w:rsidRPr="006D5A57" w14:paraId="25803B0F" w14:textId="77777777" w:rsidTr="00C67EA3">
        <w:trPr>
          <w:trHeight w:val="399"/>
        </w:trPr>
        <w:tc>
          <w:tcPr>
            <w:tcW w:w="6555" w:type="dxa"/>
            <w:tcBorders>
              <w:top w:val="single" w:sz="4" w:space="0" w:color="auto"/>
              <w:left w:val="nil"/>
              <w:bottom w:val="single" w:sz="4" w:space="0" w:color="auto"/>
              <w:right w:val="nil"/>
            </w:tcBorders>
          </w:tcPr>
          <w:p w14:paraId="199F8886" w14:textId="77777777" w:rsidR="00A0359D" w:rsidRPr="009E1EF1" w:rsidRDefault="00A0359D" w:rsidP="000D7008">
            <w:pPr>
              <w:jc w:val="both"/>
              <w:rPr>
                <w:rFonts w:ascii="Calibri" w:hAnsi="Calibri" w:cs="Times New Roman"/>
                <w:sz w:val="20"/>
                <w:szCs w:val="20"/>
              </w:rPr>
            </w:pPr>
          </w:p>
        </w:tc>
        <w:tc>
          <w:tcPr>
            <w:tcW w:w="1701" w:type="dxa"/>
            <w:tcBorders>
              <w:top w:val="single" w:sz="4" w:space="0" w:color="auto"/>
              <w:left w:val="nil"/>
              <w:bottom w:val="single" w:sz="4" w:space="0" w:color="auto"/>
              <w:right w:val="nil"/>
            </w:tcBorders>
          </w:tcPr>
          <w:p w14:paraId="31863502" w14:textId="77777777" w:rsidR="00A0359D" w:rsidRPr="009E1EF1" w:rsidRDefault="00A0359D" w:rsidP="000D7008">
            <w:pPr>
              <w:jc w:val="right"/>
              <w:rPr>
                <w:rFonts w:ascii="Calibri" w:hAnsi="Calibri" w:cs="Times New Roman"/>
                <w:b/>
                <w:bCs/>
                <w:sz w:val="20"/>
                <w:szCs w:val="20"/>
              </w:rPr>
            </w:pPr>
            <w:r w:rsidRPr="009E1EF1">
              <w:rPr>
                <w:rFonts w:ascii="Calibri" w:hAnsi="Calibri" w:cs="Times New Roman"/>
                <w:b/>
                <w:bCs/>
                <w:sz w:val="20"/>
                <w:szCs w:val="20"/>
              </w:rPr>
              <w:t>20</w:t>
            </w:r>
            <w:r w:rsidR="00281C8F" w:rsidRPr="009E1EF1">
              <w:rPr>
                <w:rFonts w:ascii="Calibri" w:hAnsi="Calibri" w:cs="Times New Roman"/>
                <w:b/>
                <w:bCs/>
                <w:sz w:val="20"/>
                <w:szCs w:val="20"/>
              </w:rPr>
              <w:t>20</w:t>
            </w:r>
          </w:p>
          <w:p w14:paraId="04AC64B9" w14:textId="77777777" w:rsidR="00A0359D" w:rsidRPr="009E1EF1" w:rsidRDefault="00A0359D" w:rsidP="000D7008">
            <w:pPr>
              <w:jc w:val="right"/>
              <w:rPr>
                <w:rFonts w:ascii="Calibri" w:hAnsi="Calibri" w:cs="Times New Roman"/>
                <w:sz w:val="20"/>
                <w:szCs w:val="20"/>
              </w:rPr>
            </w:pPr>
            <w:r w:rsidRPr="009E1EF1">
              <w:rPr>
                <w:rFonts w:ascii="Calibri" w:hAnsi="Calibri" w:cs="Times New Roman"/>
                <w:b/>
                <w:bCs/>
                <w:sz w:val="20"/>
                <w:szCs w:val="20"/>
              </w:rPr>
              <w:t>£m</w:t>
            </w:r>
          </w:p>
        </w:tc>
        <w:tc>
          <w:tcPr>
            <w:tcW w:w="1417" w:type="dxa"/>
            <w:tcBorders>
              <w:top w:val="single" w:sz="4" w:space="0" w:color="auto"/>
              <w:left w:val="nil"/>
              <w:bottom w:val="single" w:sz="4" w:space="0" w:color="auto"/>
              <w:right w:val="nil"/>
            </w:tcBorders>
          </w:tcPr>
          <w:p w14:paraId="056332E1" w14:textId="77777777" w:rsidR="00A0359D" w:rsidRPr="009E1EF1" w:rsidRDefault="00A0359D" w:rsidP="000D7008">
            <w:pPr>
              <w:jc w:val="right"/>
              <w:rPr>
                <w:rFonts w:ascii="Calibri" w:hAnsi="Calibri" w:cs="Times New Roman"/>
                <w:bCs/>
                <w:sz w:val="20"/>
                <w:szCs w:val="20"/>
              </w:rPr>
            </w:pPr>
            <w:r w:rsidRPr="009E1EF1">
              <w:rPr>
                <w:rFonts w:ascii="Calibri" w:hAnsi="Calibri" w:cs="Times New Roman"/>
                <w:bCs/>
                <w:sz w:val="20"/>
                <w:szCs w:val="20"/>
              </w:rPr>
              <w:t>20</w:t>
            </w:r>
            <w:r w:rsidR="00281C8F" w:rsidRPr="009E1EF1">
              <w:rPr>
                <w:rFonts w:ascii="Calibri" w:hAnsi="Calibri" w:cs="Times New Roman"/>
                <w:bCs/>
                <w:sz w:val="20"/>
                <w:szCs w:val="20"/>
              </w:rPr>
              <w:t>19</w:t>
            </w:r>
          </w:p>
          <w:p w14:paraId="49A3A1BA" w14:textId="77777777" w:rsidR="00A0359D" w:rsidRPr="009E1EF1" w:rsidRDefault="00A0359D" w:rsidP="000D7008">
            <w:pPr>
              <w:jc w:val="right"/>
              <w:rPr>
                <w:rFonts w:ascii="Calibri" w:hAnsi="Calibri" w:cs="Times New Roman"/>
                <w:sz w:val="20"/>
                <w:szCs w:val="20"/>
              </w:rPr>
            </w:pPr>
            <w:r w:rsidRPr="009E1EF1">
              <w:rPr>
                <w:rFonts w:ascii="Calibri" w:hAnsi="Calibri" w:cs="Times New Roman"/>
                <w:bCs/>
                <w:sz w:val="20"/>
                <w:szCs w:val="20"/>
              </w:rPr>
              <w:t>£m</w:t>
            </w:r>
          </w:p>
        </w:tc>
      </w:tr>
      <w:tr w:rsidR="00445026" w:rsidRPr="006D5A57" w14:paraId="4879224C" w14:textId="77777777" w:rsidTr="00C67EA3">
        <w:trPr>
          <w:trHeight w:val="200"/>
        </w:trPr>
        <w:tc>
          <w:tcPr>
            <w:tcW w:w="6555" w:type="dxa"/>
            <w:tcBorders>
              <w:top w:val="single" w:sz="4" w:space="0" w:color="auto"/>
              <w:bottom w:val="single" w:sz="4" w:space="0" w:color="auto"/>
            </w:tcBorders>
          </w:tcPr>
          <w:p w14:paraId="436663CC"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Profit before tax</w:t>
            </w:r>
          </w:p>
        </w:tc>
        <w:tc>
          <w:tcPr>
            <w:tcW w:w="1701" w:type="dxa"/>
            <w:tcBorders>
              <w:top w:val="single" w:sz="4" w:space="0" w:color="auto"/>
              <w:bottom w:val="single" w:sz="4" w:space="0" w:color="auto"/>
            </w:tcBorders>
          </w:tcPr>
          <w:p w14:paraId="4A0F6F89" w14:textId="68F76652" w:rsidR="00445026" w:rsidRPr="009E1EF1" w:rsidRDefault="00445026" w:rsidP="00445026">
            <w:pPr>
              <w:jc w:val="right"/>
              <w:rPr>
                <w:rFonts w:ascii="Calibri" w:hAnsi="Calibri" w:cs="Times New Roman"/>
                <w:b/>
                <w:bCs/>
                <w:sz w:val="20"/>
                <w:szCs w:val="20"/>
              </w:rPr>
            </w:pPr>
            <w:r>
              <w:rPr>
                <w:rFonts w:ascii="Calibri" w:hAnsi="Calibri" w:cs="Times New Roman"/>
                <w:b/>
                <w:bCs/>
                <w:sz w:val="20"/>
                <w:szCs w:val="20"/>
              </w:rPr>
              <w:t>1.1</w:t>
            </w:r>
          </w:p>
        </w:tc>
        <w:tc>
          <w:tcPr>
            <w:tcW w:w="1417" w:type="dxa"/>
            <w:tcBorders>
              <w:top w:val="single" w:sz="4" w:space="0" w:color="auto"/>
              <w:bottom w:val="single" w:sz="4" w:space="0" w:color="auto"/>
            </w:tcBorders>
          </w:tcPr>
          <w:p w14:paraId="4D36C039"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135.7</w:t>
            </w:r>
          </w:p>
        </w:tc>
      </w:tr>
      <w:tr w:rsidR="00445026" w:rsidRPr="006D5A57" w14:paraId="5385C36B" w14:textId="77777777" w:rsidTr="00C67EA3">
        <w:trPr>
          <w:trHeight w:val="418"/>
        </w:trPr>
        <w:tc>
          <w:tcPr>
            <w:tcW w:w="6555" w:type="dxa"/>
            <w:tcBorders>
              <w:top w:val="single" w:sz="4" w:space="0" w:color="auto"/>
            </w:tcBorders>
          </w:tcPr>
          <w:p w14:paraId="6A25A469"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Tax on Group profit before tax at the standard Irish corporation tax rate of 12.5%</w:t>
            </w:r>
          </w:p>
        </w:tc>
        <w:tc>
          <w:tcPr>
            <w:tcW w:w="1701" w:type="dxa"/>
            <w:tcBorders>
              <w:top w:val="single" w:sz="4" w:space="0" w:color="auto"/>
            </w:tcBorders>
            <w:shd w:val="clear" w:color="auto" w:fill="auto"/>
          </w:tcPr>
          <w:p w14:paraId="41213213" w14:textId="761D4F39" w:rsidR="00445026" w:rsidRPr="009E1EF1" w:rsidRDefault="00445026" w:rsidP="00445026">
            <w:pPr>
              <w:jc w:val="right"/>
              <w:rPr>
                <w:rFonts w:ascii="Calibri" w:hAnsi="Calibri" w:cs="Times New Roman"/>
                <w:b/>
                <w:bCs/>
                <w:sz w:val="20"/>
                <w:szCs w:val="20"/>
              </w:rPr>
            </w:pPr>
            <w:r>
              <w:rPr>
                <w:rFonts w:ascii="Calibri" w:hAnsi="Calibri" w:cs="Times New Roman"/>
                <w:b/>
                <w:bCs/>
                <w:sz w:val="20"/>
                <w:szCs w:val="20"/>
              </w:rPr>
              <w:t>0.1</w:t>
            </w:r>
          </w:p>
        </w:tc>
        <w:tc>
          <w:tcPr>
            <w:tcW w:w="1417" w:type="dxa"/>
            <w:tcBorders>
              <w:top w:val="single" w:sz="4" w:space="0" w:color="auto"/>
            </w:tcBorders>
          </w:tcPr>
          <w:p w14:paraId="39963BED"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17.0</w:t>
            </w:r>
          </w:p>
        </w:tc>
      </w:tr>
      <w:tr w:rsidR="00445026" w:rsidRPr="006D5A57" w14:paraId="431FBE13" w14:textId="77777777" w:rsidTr="00C67EA3">
        <w:trPr>
          <w:trHeight w:val="175"/>
        </w:trPr>
        <w:tc>
          <w:tcPr>
            <w:tcW w:w="6555" w:type="dxa"/>
          </w:tcPr>
          <w:p w14:paraId="4DA6D549"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Depreciation on non-qualifying property, plant and equipment</w:t>
            </w:r>
          </w:p>
        </w:tc>
        <w:tc>
          <w:tcPr>
            <w:tcW w:w="1701" w:type="dxa"/>
            <w:shd w:val="clear" w:color="auto" w:fill="auto"/>
          </w:tcPr>
          <w:p w14:paraId="14511D33" w14:textId="5D752C13" w:rsidR="00445026" w:rsidRPr="009E1EF1" w:rsidRDefault="00445026" w:rsidP="00445026">
            <w:pPr>
              <w:jc w:val="right"/>
              <w:rPr>
                <w:rFonts w:ascii="Calibri" w:hAnsi="Calibri" w:cs="Times New Roman"/>
                <w:b/>
                <w:bCs/>
                <w:sz w:val="20"/>
                <w:szCs w:val="20"/>
              </w:rPr>
            </w:pPr>
            <w:r>
              <w:rPr>
                <w:rFonts w:ascii="Calibri" w:hAnsi="Calibri" w:cs="Times New Roman"/>
                <w:b/>
                <w:bCs/>
                <w:sz w:val="20"/>
                <w:szCs w:val="20"/>
              </w:rPr>
              <w:t>(4.7)</w:t>
            </w:r>
          </w:p>
        </w:tc>
        <w:tc>
          <w:tcPr>
            <w:tcW w:w="1417" w:type="dxa"/>
          </w:tcPr>
          <w:p w14:paraId="723A56C5"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0.9</w:t>
            </w:r>
          </w:p>
        </w:tc>
      </w:tr>
      <w:tr w:rsidR="00445026" w:rsidRPr="006D5A57" w14:paraId="72B3D8DD" w14:textId="77777777" w:rsidTr="00C67EA3">
        <w:trPr>
          <w:trHeight w:val="200"/>
        </w:trPr>
        <w:tc>
          <w:tcPr>
            <w:tcW w:w="6555" w:type="dxa"/>
          </w:tcPr>
          <w:p w14:paraId="33CBB825" w14:textId="7579508F" w:rsidR="00445026" w:rsidRPr="009E1EF1" w:rsidRDefault="00445026" w:rsidP="00445026">
            <w:pPr>
              <w:ind w:left="-108"/>
              <w:rPr>
                <w:rFonts w:ascii="Calibri" w:hAnsi="Calibri" w:cs="Times New Roman"/>
                <w:sz w:val="20"/>
                <w:szCs w:val="20"/>
              </w:rPr>
            </w:pPr>
            <w:bookmarkStart w:id="53" w:name="OLE_LINK42"/>
            <w:bookmarkStart w:id="54" w:name="OLE_LINK43"/>
            <w:r w:rsidRPr="009E1EF1">
              <w:rPr>
                <w:rFonts w:ascii="Calibri" w:hAnsi="Calibri" w:cs="Times New Roman"/>
                <w:sz w:val="20"/>
                <w:szCs w:val="20"/>
              </w:rPr>
              <w:t>Effect of different statutory tax rates in overseas jurisdictions</w:t>
            </w:r>
            <w:bookmarkEnd w:id="53"/>
            <w:bookmarkEnd w:id="54"/>
          </w:p>
        </w:tc>
        <w:tc>
          <w:tcPr>
            <w:tcW w:w="1701" w:type="dxa"/>
            <w:shd w:val="clear" w:color="auto" w:fill="auto"/>
          </w:tcPr>
          <w:p w14:paraId="296423BB" w14:textId="7B797BA5" w:rsidR="00445026" w:rsidRPr="009E1EF1" w:rsidRDefault="00445026" w:rsidP="00445026">
            <w:pPr>
              <w:jc w:val="right"/>
              <w:rPr>
                <w:rFonts w:ascii="Calibri" w:hAnsi="Calibri" w:cs="Times New Roman"/>
                <w:b/>
                <w:bCs/>
                <w:sz w:val="20"/>
                <w:szCs w:val="20"/>
              </w:rPr>
            </w:pPr>
            <w:r>
              <w:rPr>
                <w:rFonts w:ascii="Calibri" w:hAnsi="Calibri" w:cs="Times New Roman"/>
                <w:b/>
                <w:bCs/>
                <w:sz w:val="20"/>
                <w:szCs w:val="20"/>
              </w:rPr>
              <w:t>2.</w:t>
            </w:r>
            <w:r w:rsidR="00DC42F9">
              <w:rPr>
                <w:rFonts w:ascii="Calibri" w:hAnsi="Calibri" w:cs="Times New Roman"/>
                <w:b/>
                <w:bCs/>
                <w:sz w:val="20"/>
                <w:szCs w:val="20"/>
              </w:rPr>
              <w:t>1</w:t>
            </w:r>
          </w:p>
        </w:tc>
        <w:tc>
          <w:tcPr>
            <w:tcW w:w="1417" w:type="dxa"/>
          </w:tcPr>
          <w:p w14:paraId="13B3C5B1"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(2.8)</w:t>
            </w:r>
          </w:p>
        </w:tc>
      </w:tr>
      <w:tr w:rsidR="00445026" w:rsidRPr="006D5A57" w14:paraId="40FE8D8B" w14:textId="77777777" w:rsidTr="00C67EA3">
        <w:trPr>
          <w:trHeight w:val="200"/>
        </w:trPr>
        <w:tc>
          <w:tcPr>
            <w:tcW w:w="6555" w:type="dxa"/>
          </w:tcPr>
          <w:p w14:paraId="789384A7"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Non-deductible expenses</w:t>
            </w:r>
          </w:p>
        </w:tc>
        <w:tc>
          <w:tcPr>
            <w:tcW w:w="1701" w:type="dxa"/>
            <w:shd w:val="clear" w:color="auto" w:fill="auto"/>
          </w:tcPr>
          <w:p w14:paraId="4E54E9F0" w14:textId="7DFA9BB4" w:rsidR="00445026" w:rsidRPr="009E1EF1" w:rsidRDefault="00445026" w:rsidP="00445026">
            <w:pPr>
              <w:jc w:val="right"/>
              <w:rPr>
                <w:rFonts w:ascii="Calibri" w:hAnsi="Calibri" w:cs="Times New Roman"/>
                <w:b/>
                <w:bCs/>
                <w:sz w:val="20"/>
                <w:szCs w:val="20"/>
              </w:rPr>
            </w:pPr>
            <w:r>
              <w:rPr>
                <w:rFonts w:ascii="Calibri" w:hAnsi="Calibri" w:cs="Times New Roman"/>
                <w:b/>
                <w:bCs/>
                <w:sz w:val="20"/>
                <w:szCs w:val="20"/>
              </w:rPr>
              <w:t>5.9</w:t>
            </w:r>
          </w:p>
        </w:tc>
        <w:tc>
          <w:tcPr>
            <w:tcW w:w="1417" w:type="dxa"/>
          </w:tcPr>
          <w:p w14:paraId="2A9F6BFD" w14:textId="30F38893" w:rsidR="00445026" w:rsidRPr="009E1EF1" w:rsidRDefault="009A4EE8" w:rsidP="00445026">
            <w:pPr>
              <w:jc w:val="right"/>
              <w:rPr>
                <w:rFonts w:ascii="Calibri" w:hAnsi="Calibri" w:cs="Times New Roman"/>
                <w:sz w:val="20"/>
                <w:szCs w:val="20"/>
              </w:rPr>
            </w:pPr>
            <w:r>
              <w:rPr>
                <w:rFonts w:ascii="Calibri" w:hAnsi="Calibri" w:cs="Times New Roman"/>
                <w:sz w:val="20"/>
                <w:szCs w:val="20"/>
              </w:rPr>
              <w:t>4</w:t>
            </w:r>
            <w:r w:rsidR="00803B8D">
              <w:rPr>
                <w:rFonts w:ascii="Calibri" w:hAnsi="Calibri" w:cs="Times New Roman"/>
                <w:sz w:val="20"/>
                <w:szCs w:val="20"/>
              </w:rPr>
              <w:t>.</w:t>
            </w:r>
            <w:r>
              <w:rPr>
                <w:rFonts w:ascii="Calibri" w:hAnsi="Calibri" w:cs="Times New Roman"/>
                <w:sz w:val="20"/>
                <w:szCs w:val="20"/>
              </w:rPr>
              <w:t>1</w:t>
            </w:r>
          </w:p>
        </w:tc>
      </w:tr>
      <w:tr w:rsidR="00105DE9" w:rsidRPr="006D5A57" w14:paraId="489FC12E" w14:textId="77777777" w:rsidTr="00C67EA3">
        <w:trPr>
          <w:trHeight w:val="200"/>
        </w:trPr>
        <w:tc>
          <w:tcPr>
            <w:tcW w:w="6555" w:type="dxa"/>
          </w:tcPr>
          <w:p w14:paraId="4F9BDCE2" w14:textId="3BEC5A25" w:rsidR="00105DE9" w:rsidRPr="009E1EF1" w:rsidRDefault="00105DE9" w:rsidP="00445026">
            <w:pPr>
              <w:ind w:left="-108"/>
              <w:rPr>
                <w:rFonts w:ascii="Calibri" w:hAnsi="Calibri" w:cs="Times New Roman"/>
                <w:sz w:val="20"/>
                <w:szCs w:val="20"/>
              </w:rPr>
            </w:pPr>
            <w:r>
              <w:rPr>
                <w:rFonts w:ascii="Calibri" w:hAnsi="Calibri" w:cs="Times New Roman"/>
                <w:sz w:val="20"/>
                <w:szCs w:val="20"/>
              </w:rPr>
              <w:t>Non</w:t>
            </w:r>
            <w:r w:rsidR="00696896">
              <w:rPr>
                <w:rFonts w:ascii="Calibri" w:hAnsi="Calibri" w:cs="Times New Roman"/>
                <w:sz w:val="20"/>
                <w:szCs w:val="20"/>
              </w:rPr>
              <w:t>-</w:t>
            </w:r>
            <w:r w:rsidR="00061365">
              <w:rPr>
                <w:rFonts w:ascii="Calibri" w:hAnsi="Calibri" w:cs="Times New Roman"/>
                <w:sz w:val="20"/>
                <w:szCs w:val="20"/>
              </w:rPr>
              <w:t xml:space="preserve">taxable </w:t>
            </w:r>
            <w:r>
              <w:rPr>
                <w:rFonts w:ascii="Calibri" w:hAnsi="Calibri" w:cs="Times New Roman"/>
                <w:sz w:val="20"/>
                <w:szCs w:val="20"/>
              </w:rPr>
              <w:t>income</w:t>
            </w:r>
          </w:p>
        </w:tc>
        <w:tc>
          <w:tcPr>
            <w:tcW w:w="1701" w:type="dxa"/>
            <w:shd w:val="clear" w:color="auto" w:fill="auto"/>
          </w:tcPr>
          <w:p w14:paraId="2975B0E8" w14:textId="754B06CB" w:rsidR="00105DE9" w:rsidRDefault="00105DE9" w:rsidP="00445026">
            <w:pPr>
              <w:jc w:val="right"/>
              <w:rPr>
                <w:rFonts w:ascii="Calibri" w:hAnsi="Calibri" w:cs="Times New Roman"/>
                <w:b/>
                <w:bCs/>
                <w:sz w:val="20"/>
                <w:szCs w:val="20"/>
              </w:rPr>
            </w:pPr>
            <w:r>
              <w:rPr>
                <w:rFonts w:ascii="Calibri" w:hAnsi="Calibri" w:cs="Times New Roman"/>
                <w:b/>
                <w:bCs/>
                <w:sz w:val="20"/>
                <w:szCs w:val="20"/>
              </w:rPr>
              <w:t>(</w:t>
            </w:r>
            <w:r w:rsidR="00C12B62">
              <w:rPr>
                <w:rFonts w:ascii="Calibri" w:hAnsi="Calibri" w:cs="Times New Roman"/>
                <w:b/>
                <w:bCs/>
                <w:sz w:val="20"/>
                <w:szCs w:val="20"/>
              </w:rPr>
              <w:t>7.3</w:t>
            </w:r>
            <w:r>
              <w:rPr>
                <w:rFonts w:ascii="Calibri" w:hAnsi="Calibri" w:cs="Times New Roman"/>
                <w:b/>
                <w:bCs/>
                <w:sz w:val="20"/>
                <w:szCs w:val="20"/>
              </w:rPr>
              <w:t>)</w:t>
            </w:r>
          </w:p>
        </w:tc>
        <w:tc>
          <w:tcPr>
            <w:tcW w:w="1417" w:type="dxa"/>
          </w:tcPr>
          <w:p w14:paraId="23106FDA" w14:textId="7AEDB65D" w:rsidR="00105DE9" w:rsidRPr="009E1EF1" w:rsidRDefault="009A4EE8" w:rsidP="00445026">
            <w:pPr>
              <w:jc w:val="right"/>
              <w:rPr>
                <w:rFonts w:ascii="Calibri" w:hAnsi="Calibri" w:cs="Times New Roman"/>
                <w:sz w:val="20"/>
                <w:szCs w:val="20"/>
              </w:rPr>
            </w:pPr>
            <w:r>
              <w:rPr>
                <w:rFonts w:ascii="Calibri" w:hAnsi="Calibri" w:cs="Times New Roman"/>
                <w:sz w:val="20"/>
                <w:szCs w:val="20"/>
              </w:rPr>
              <w:t>(2.5)</w:t>
            </w:r>
          </w:p>
        </w:tc>
      </w:tr>
      <w:tr w:rsidR="00445026" w:rsidRPr="006D5A57" w14:paraId="07E46387" w14:textId="77777777" w:rsidTr="00C67EA3">
        <w:trPr>
          <w:trHeight w:val="200"/>
        </w:trPr>
        <w:tc>
          <w:tcPr>
            <w:tcW w:w="6555" w:type="dxa"/>
          </w:tcPr>
          <w:p w14:paraId="0088F606"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Effect of changes in statutory tax rates</w:t>
            </w:r>
          </w:p>
        </w:tc>
        <w:tc>
          <w:tcPr>
            <w:tcW w:w="1701" w:type="dxa"/>
            <w:shd w:val="clear" w:color="auto" w:fill="auto"/>
          </w:tcPr>
          <w:p w14:paraId="21530691" w14:textId="76D3A2B4" w:rsidR="00445026" w:rsidRPr="009E1EF1" w:rsidRDefault="00105DE9" w:rsidP="00445026">
            <w:pPr>
              <w:jc w:val="right"/>
              <w:rPr>
                <w:rFonts w:ascii="Calibri" w:hAnsi="Calibri" w:cs="Times New Roman"/>
                <w:b/>
                <w:bCs/>
                <w:sz w:val="20"/>
                <w:szCs w:val="20"/>
              </w:rPr>
            </w:pPr>
            <w:r>
              <w:rPr>
                <w:rFonts w:ascii="Calibri" w:hAnsi="Calibri" w:cs="Times New Roman"/>
                <w:b/>
                <w:bCs/>
                <w:sz w:val="20"/>
                <w:szCs w:val="20"/>
              </w:rPr>
              <w:t>1.2</w:t>
            </w:r>
          </w:p>
        </w:tc>
        <w:tc>
          <w:tcPr>
            <w:tcW w:w="1417" w:type="dxa"/>
          </w:tcPr>
          <w:p w14:paraId="092FBFF9"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(0.1)</w:t>
            </w:r>
          </w:p>
        </w:tc>
      </w:tr>
      <w:tr w:rsidR="00445026" w:rsidRPr="006D5A57" w14:paraId="06FEC999" w14:textId="77777777" w:rsidTr="00C67EA3">
        <w:trPr>
          <w:trHeight w:val="200"/>
        </w:trPr>
        <w:tc>
          <w:tcPr>
            <w:tcW w:w="6555" w:type="dxa"/>
          </w:tcPr>
          <w:p w14:paraId="5FCAE661"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Movement on deferred tax balances not recognised</w:t>
            </w:r>
          </w:p>
        </w:tc>
        <w:tc>
          <w:tcPr>
            <w:tcW w:w="1701" w:type="dxa"/>
            <w:shd w:val="clear" w:color="auto" w:fill="auto"/>
          </w:tcPr>
          <w:p w14:paraId="05F4FF81" w14:textId="7E89604C" w:rsidR="00445026" w:rsidRPr="009E1EF1" w:rsidRDefault="000163FB" w:rsidP="00445026">
            <w:pPr>
              <w:jc w:val="right"/>
              <w:rPr>
                <w:rFonts w:ascii="Calibri" w:hAnsi="Calibri" w:cs="Times New Roman"/>
                <w:b/>
                <w:bCs/>
                <w:sz w:val="20"/>
                <w:szCs w:val="20"/>
              </w:rPr>
            </w:pPr>
            <w:r>
              <w:rPr>
                <w:rFonts w:ascii="Calibri" w:hAnsi="Calibri" w:cs="Times New Roman"/>
                <w:b/>
                <w:bCs/>
                <w:sz w:val="20"/>
                <w:szCs w:val="20"/>
              </w:rPr>
              <w:t>39.5</w:t>
            </w:r>
          </w:p>
        </w:tc>
        <w:tc>
          <w:tcPr>
            <w:tcW w:w="1417" w:type="dxa"/>
          </w:tcPr>
          <w:p w14:paraId="22FAB502"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10.5</w:t>
            </w:r>
          </w:p>
        </w:tc>
      </w:tr>
      <w:tr w:rsidR="00445026" w:rsidRPr="006D5A57" w14:paraId="5CED0F59" w14:textId="77777777" w:rsidTr="00C67EA3">
        <w:trPr>
          <w:trHeight w:val="200"/>
        </w:trPr>
        <w:tc>
          <w:tcPr>
            <w:tcW w:w="6555" w:type="dxa"/>
            <w:tcBorders>
              <w:bottom w:val="single" w:sz="4" w:space="0" w:color="auto"/>
            </w:tcBorders>
          </w:tcPr>
          <w:p w14:paraId="7788AB13"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Over provision in prior year</w:t>
            </w:r>
          </w:p>
        </w:tc>
        <w:tc>
          <w:tcPr>
            <w:tcW w:w="1701" w:type="dxa"/>
            <w:tcBorders>
              <w:bottom w:val="single" w:sz="4" w:space="0" w:color="auto"/>
            </w:tcBorders>
            <w:shd w:val="clear" w:color="auto" w:fill="auto"/>
          </w:tcPr>
          <w:p w14:paraId="5117F675" w14:textId="602EFC9B" w:rsidR="00445026" w:rsidRPr="009E1EF1" w:rsidRDefault="00C12B62" w:rsidP="00445026">
            <w:pPr>
              <w:jc w:val="right"/>
              <w:rPr>
                <w:rFonts w:ascii="Calibri" w:hAnsi="Calibri" w:cs="Times New Roman"/>
                <w:b/>
                <w:bCs/>
                <w:sz w:val="20"/>
                <w:szCs w:val="20"/>
              </w:rPr>
            </w:pPr>
            <w:r>
              <w:rPr>
                <w:rFonts w:ascii="Calibri" w:hAnsi="Calibri" w:cs="Times New Roman"/>
                <w:b/>
                <w:bCs/>
                <w:sz w:val="20"/>
                <w:szCs w:val="20"/>
              </w:rPr>
              <w:t>(1.0)</w:t>
            </w:r>
          </w:p>
        </w:tc>
        <w:tc>
          <w:tcPr>
            <w:tcW w:w="1417" w:type="dxa"/>
            <w:tcBorders>
              <w:bottom w:val="single" w:sz="4" w:space="0" w:color="auto"/>
            </w:tcBorders>
          </w:tcPr>
          <w:p w14:paraId="1F56B867"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(3.3)</w:t>
            </w:r>
          </w:p>
        </w:tc>
      </w:tr>
      <w:tr w:rsidR="00445026" w:rsidRPr="001C5950" w14:paraId="2F64F264" w14:textId="77777777" w:rsidTr="00C67EA3">
        <w:trPr>
          <w:trHeight w:val="200"/>
        </w:trPr>
        <w:tc>
          <w:tcPr>
            <w:tcW w:w="6555" w:type="dxa"/>
            <w:tcBorders>
              <w:top w:val="single" w:sz="4" w:space="0" w:color="auto"/>
              <w:bottom w:val="single" w:sz="4" w:space="0" w:color="auto"/>
            </w:tcBorders>
          </w:tcPr>
          <w:p w14:paraId="0D72B190" w14:textId="77777777" w:rsidR="00445026" w:rsidRPr="009E1EF1" w:rsidRDefault="00445026" w:rsidP="00445026">
            <w:pPr>
              <w:ind w:left="-108"/>
              <w:rPr>
                <w:rFonts w:ascii="Calibri" w:hAnsi="Calibri" w:cs="Times New Roman"/>
                <w:sz w:val="20"/>
                <w:szCs w:val="20"/>
              </w:rPr>
            </w:pPr>
            <w:r w:rsidRPr="009E1EF1">
              <w:rPr>
                <w:rFonts w:ascii="Calibri" w:hAnsi="Calibri" w:cs="Times New Roman"/>
                <w:sz w:val="20"/>
                <w:szCs w:val="20"/>
              </w:rPr>
              <w:t>Total tax expense</w:t>
            </w:r>
          </w:p>
        </w:tc>
        <w:tc>
          <w:tcPr>
            <w:tcW w:w="1701" w:type="dxa"/>
            <w:tcBorders>
              <w:top w:val="single" w:sz="4" w:space="0" w:color="auto"/>
              <w:bottom w:val="single" w:sz="4" w:space="0" w:color="auto"/>
            </w:tcBorders>
            <w:shd w:val="clear" w:color="auto" w:fill="auto"/>
          </w:tcPr>
          <w:p w14:paraId="041287D4" w14:textId="77405172" w:rsidR="00445026" w:rsidRPr="009E1EF1" w:rsidRDefault="00DC42F9" w:rsidP="00445026">
            <w:pPr>
              <w:jc w:val="right"/>
              <w:rPr>
                <w:rFonts w:ascii="Calibri" w:hAnsi="Calibri" w:cs="Times New Roman"/>
                <w:b/>
                <w:bCs/>
                <w:sz w:val="20"/>
                <w:szCs w:val="20"/>
              </w:rPr>
            </w:pPr>
            <w:r>
              <w:rPr>
                <w:rFonts w:ascii="Calibri" w:hAnsi="Calibri" w:cs="Times New Roman"/>
                <w:b/>
                <w:bCs/>
                <w:sz w:val="20"/>
                <w:szCs w:val="20"/>
              </w:rPr>
              <w:t>35.8</w:t>
            </w:r>
          </w:p>
        </w:tc>
        <w:tc>
          <w:tcPr>
            <w:tcW w:w="1417" w:type="dxa"/>
            <w:tcBorders>
              <w:top w:val="single" w:sz="4" w:space="0" w:color="auto"/>
              <w:bottom w:val="single" w:sz="4" w:space="0" w:color="auto"/>
            </w:tcBorders>
          </w:tcPr>
          <w:p w14:paraId="55F1916D" w14:textId="77777777" w:rsidR="00445026" w:rsidRPr="009E1EF1" w:rsidRDefault="00445026" w:rsidP="00445026">
            <w:pPr>
              <w:jc w:val="right"/>
              <w:rPr>
                <w:rFonts w:ascii="Calibri" w:hAnsi="Calibri" w:cs="Times New Roman"/>
                <w:sz w:val="20"/>
                <w:szCs w:val="20"/>
              </w:rPr>
            </w:pPr>
            <w:r w:rsidRPr="009E1EF1">
              <w:rPr>
                <w:rFonts w:ascii="Calibri" w:hAnsi="Calibri" w:cs="Times New Roman"/>
                <w:sz w:val="20"/>
                <w:szCs w:val="20"/>
              </w:rPr>
              <w:t>23.8</w:t>
            </w:r>
          </w:p>
        </w:tc>
      </w:tr>
    </w:tbl>
    <w:p w14:paraId="4EB3C077" w14:textId="77777777" w:rsidR="0042529A" w:rsidRPr="009E1EF1" w:rsidRDefault="0042529A">
      <w:pPr>
        <w:pStyle w:val="BodyText"/>
        <w:rPr>
          <w:rFonts w:ascii="Calibri" w:hAnsi="Calibri"/>
          <w:b/>
          <w:sz w:val="20"/>
          <w:szCs w:val="20"/>
        </w:rPr>
      </w:pPr>
    </w:p>
    <w:p w14:paraId="60EB82C6" w14:textId="201E316F" w:rsidR="002A1082" w:rsidRPr="001F1BE2" w:rsidRDefault="002A1082" w:rsidP="002C4EB8">
      <w:pPr>
        <w:jc w:val="both"/>
        <w:rPr>
          <w:rFonts w:ascii="Calibri" w:hAnsi="Calibri" w:cs="Times New Roman"/>
          <w:sz w:val="20"/>
          <w:szCs w:val="20"/>
        </w:rPr>
      </w:pPr>
      <w:r w:rsidRPr="009E1EF1">
        <w:rPr>
          <w:rFonts w:ascii="Calibri" w:hAnsi="Calibri" w:cs="Times New Roman"/>
          <w:sz w:val="20"/>
          <w:szCs w:val="20"/>
        </w:rPr>
        <w:t xml:space="preserve">Total tax expense for </w:t>
      </w:r>
      <w:r w:rsidR="00AF477E" w:rsidRPr="009E1EF1">
        <w:rPr>
          <w:rFonts w:ascii="Calibri" w:hAnsi="Calibri" w:cs="Times New Roman"/>
          <w:sz w:val="20"/>
          <w:szCs w:val="20"/>
        </w:rPr>
        <w:t xml:space="preserve">2020 </w:t>
      </w:r>
      <w:r w:rsidRPr="009E1EF1">
        <w:rPr>
          <w:rFonts w:ascii="Calibri" w:hAnsi="Calibri" w:cs="Times New Roman"/>
          <w:sz w:val="20"/>
          <w:szCs w:val="20"/>
        </w:rPr>
        <w:t xml:space="preserve">includes a credit for </w:t>
      </w:r>
      <w:r w:rsidR="008062C6" w:rsidRPr="009E1EF1">
        <w:rPr>
          <w:rFonts w:ascii="Calibri" w:hAnsi="Calibri" w:cs="Times New Roman"/>
          <w:sz w:val="20"/>
          <w:szCs w:val="20"/>
        </w:rPr>
        <w:t>separately disclosed</w:t>
      </w:r>
      <w:r w:rsidRPr="009E1EF1">
        <w:rPr>
          <w:rFonts w:ascii="Calibri" w:hAnsi="Calibri" w:cs="Times New Roman"/>
          <w:sz w:val="20"/>
          <w:szCs w:val="20"/>
        </w:rPr>
        <w:t xml:space="preserve"> i</w:t>
      </w:r>
      <w:r w:rsidR="008062C6" w:rsidRPr="009E1EF1">
        <w:rPr>
          <w:rFonts w:ascii="Calibri" w:hAnsi="Calibri" w:cs="Times New Roman"/>
          <w:sz w:val="20"/>
          <w:szCs w:val="20"/>
        </w:rPr>
        <w:t xml:space="preserve">tems amounting </w:t>
      </w:r>
      <w:r w:rsidR="008062C6" w:rsidRPr="001F1BE2">
        <w:rPr>
          <w:rFonts w:ascii="Calibri" w:hAnsi="Calibri" w:cs="Times New Roman"/>
          <w:sz w:val="20"/>
          <w:szCs w:val="20"/>
        </w:rPr>
        <w:t xml:space="preserve">to </w:t>
      </w:r>
      <w:r w:rsidR="009F72A3" w:rsidRPr="001F1BE2">
        <w:rPr>
          <w:rFonts w:ascii="Calibri" w:hAnsi="Calibri" w:cs="Times New Roman"/>
          <w:sz w:val="20"/>
          <w:szCs w:val="20"/>
        </w:rPr>
        <w:t>£</w:t>
      </w:r>
      <w:r w:rsidR="000B67BC">
        <w:rPr>
          <w:rFonts w:ascii="Calibri" w:hAnsi="Calibri" w:cs="Times New Roman"/>
          <w:sz w:val="20"/>
          <w:szCs w:val="20"/>
        </w:rPr>
        <w:t>58.4</w:t>
      </w:r>
      <w:r w:rsidR="00F376CE" w:rsidRPr="001F1BE2">
        <w:rPr>
          <w:rFonts w:ascii="Calibri" w:hAnsi="Calibri" w:cs="Times New Roman"/>
          <w:sz w:val="20"/>
          <w:szCs w:val="20"/>
        </w:rPr>
        <w:t>m (</w:t>
      </w:r>
      <w:r w:rsidR="00AF477E" w:rsidRPr="001F1BE2">
        <w:rPr>
          <w:rFonts w:ascii="Calibri" w:hAnsi="Calibri" w:cs="Times New Roman"/>
          <w:sz w:val="20"/>
          <w:szCs w:val="20"/>
        </w:rPr>
        <w:t>2019</w:t>
      </w:r>
      <w:r w:rsidR="00F376CE" w:rsidRPr="001F1BE2">
        <w:rPr>
          <w:rFonts w:ascii="Calibri" w:hAnsi="Calibri" w:cs="Times New Roman"/>
          <w:sz w:val="20"/>
          <w:szCs w:val="20"/>
        </w:rPr>
        <w:t>: £</w:t>
      </w:r>
      <w:r w:rsidR="00AF477E" w:rsidRPr="001F1BE2">
        <w:rPr>
          <w:rFonts w:ascii="Calibri" w:hAnsi="Calibri" w:cs="Times New Roman"/>
          <w:sz w:val="20"/>
          <w:szCs w:val="20"/>
        </w:rPr>
        <w:t>18.6</w:t>
      </w:r>
      <w:r w:rsidR="00A54006" w:rsidRPr="001F1BE2">
        <w:rPr>
          <w:rFonts w:ascii="Calibri" w:hAnsi="Calibri" w:cs="Times New Roman"/>
          <w:sz w:val="20"/>
          <w:szCs w:val="20"/>
        </w:rPr>
        <w:t>m</w:t>
      </w:r>
      <w:r w:rsidRPr="001F1BE2">
        <w:rPr>
          <w:rFonts w:ascii="Calibri" w:hAnsi="Calibri" w:cs="Times New Roman"/>
          <w:sz w:val="20"/>
          <w:szCs w:val="20"/>
        </w:rPr>
        <w:t xml:space="preserve">) (see Note </w:t>
      </w:r>
      <w:r w:rsidR="00B827C9" w:rsidRPr="001F1BE2">
        <w:rPr>
          <w:rFonts w:ascii="Calibri" w:hAnsi="Calibri" w:cs="Times New Roman"/>
          <w:sz w:val="20"/>
          <w:szCs w:val="20"/>
        </w:rPr>
        <w:t>6</w:t>
      </w:r>
      <w:r w:rsidRPr="001F1BE2">
        <w:rPr>
          <w:rFonts w:ascii="Calibri" w:hAnsi="Calibri" w:cs="Times New Roman"/>
          <w:sz w:val="20"/>
          <w:szCs w:val="20"/>
        </w:rPr>
        <w:t>).</w:t>
      </w:r>
    </w:p>
    <w:p w14:paraId="4604D533" w14:textId="77777777" w:rsidR="002A1082" w:rsidRPr="001F1BE2" w:rsidRDefault="002A1082" w:rsidP="002C4EB8">
      <w:pPr>
        <w:jc w:val="both"/>
        <w:rPr>
          <w:rFonts w:ascii="Calibri" w:hAnsi="Calibri" w:cs="Times New Roman"/>
          <w:b/>
          <w:sz w:val="20"/>
          <w:szCs w:val="20"/>
        </w:rPr>
      </w:pPr>
    </w:p>
    <w:p w14:paraId="4273D540" w14:textId="77777777" w:rsidR="0042529A" w:rsidRPr="001F1BE2" w:rsidRDefault="0042529A" w:rsidP="002C4EB8">
      <w:pPr>
        <w:jc w:val="both"/>
        <w:rPr>
          <w:rFonts w:ascii="Calibri" w:hAnsi="Calibri" w:cs="Times New Roman"/>
          <w:b/>
          <w:sz w:val="20"/>
          <w:szCs w:val="20"/>
        </w:rPr>
      </w:pPr>
      <w:bookmarkStart w:id="55" w:name="_Hlk64785774"/>
      <w:r w:rsidRPr="001F1BE2">
        <w:rPr>
          <w:rFonts w:ascii="Calibri" w:hAnsi="Calibri" w:cs="Times New Roman"/>
          <w:b/>
          <w:sz w:val="20"/>
          <w:szCs w:val="20"/>
        </w:rPr>
        <w:t>Tax rates</w:t>
      </w:r>
    </w:p>
    <w:p w14:paraId="38A7E847" w14:textId="09CB4679" w:rsidR="00445026" w:rsidRPr="00A207FF" w:rsidRDefault="00445026" w:rsidP="002C4EB8">
      <w:pPr>
        <w:widowControl/>
        <w:autoSpaceDE/>
        <w:autoSpaceDN/>
        <w:adjustRightInd/>
        <w:jc w:val="both"/>
        <w:rPr>
          <w:rFonts w:ascii="Calibri" w:hAnsi="Calibri" w:cs="Times New Roman"/>
          <w:sz w:val="20"/>
          <w:szCs w:val="20"/>
          <w:lang w:val="en-IE"/>
        </w:rPr>
      </w:pPr>
      <w:r w:rsidRPr="00A207FF">
        <w:rPr>
          <w:rFonts w:ascii="Calibri" w:hAnsi="Calibri" w:cs="Times New Roman"/>
          <w:sz w:val="20"/>
          <w:szCs w:val="20"/>
          <w:lang w:val="en-IE"/>
        </w:rPr>
        <w:t xml:space="preserve">The Group’s consolidated effective tax rate on profits including separately disclosed items for 2020 is </w:t>
      </w:r>
      <w:r w:rsidR="007230D6">
        <w:rPr>
          <w:rFonts w:ascii="Calibri" w:hAnsi="Calibri" w:cs="Times New Roman"/>
          <w:sz w:val="20"/>
          <w:szCs w:val="20"/>
          <w:lang w:val="en-IE"/>
        </w:rPr>
        <w:t>3,254.5</w:t>
      </w:r>
      <w:r w:rsidR="000163FB">
        <w:rPr>
          <w:rFonts w:ascii="Calibri" w:hAnsi="Calibri" w:cs="Times New Roman"/>
          <w:sz w:val="20"/>
          <w:szCs w:val="20"/>
          <w:lang w:val="en-IE"/>
        </w:rPr>
        <w:t>%</w:t>
      </w:r>
      <w:r w:rsidRPr="00A207FF">
        <w:rPr>
          <w:rFonts w:ascii="Calibri" w:hAnsi="Calibri" w:cs="Times New Roman"/>
          <w:sz w:val="20"/>
          <w:szCs w:val="20"/>
          <w:lang w:val="en-IE"/>
        </w:rPr>
        <w:t xml:space="preserve"> (2019: 17.5%). The separately disclosed items impacting the consolidated tax rate include the unwind of deferred tax liabilities recognised in respect of </w:t>
      </w:r>
      <w:r w:rsidR="00696896">
        <w:rPr>
          <w:rFonts w:ascii="Calibri" w:hAnsi="Calibri" w:cs="Times New Roman"/>
          <w:sz w:val="20"/>
          <w:szCs w:val="20"/>
          <w:lang w:val="en-IE"/>
        </w:rPr>
        <w:t>acquisition</w:t>
      </w:r>
      <w:r w:rsidR="00696896" w:rsidRPr="00A207FF">
        <w:rPr>
          <w:rFonts w:ascii="Calibri" w:hAnsi="Calibri" w:cs="Times New Roman"/>
          <w:sz w:val="20"/>
          <w:szCs w:val="20"/>
          <w:lang w:val="en-IE"/>
        </w:rPr>
        <w:t xml:space="preserve"> </w:t>
      </w:r>
      <w:r w:rsidRPr="00A207FF">
        <w:rPr>
          <w:rFonts w:ascii="Calibri" w:hAnsi="Calibri" w:cs="Times New Roman"/>
          <w:sz w:val="20"/>
          <w:szCs w:val="20"/>
          <w:lang w:val="en-IE"/>
        </w:rPr>
        <w:t xml:space="preserve">related intangibles. </w:t>
      </w:r>
    </w:p>
    <w:p w14:paraId="1C86BAB2" w14:textId="77777777" w:rsidR="00445026" w:rsidRPr="00A207FF" w:rsidRDefault="00445026" w:rsidP="002C4EB8">
      <w:pPr>
        <w:widowControl/>
        <w:autoSpaceDE/>
        <w:autoSpaceDN/>
        <w:adjustRightInd/>
        <w:jc w:val="both"/>
        <w:rPr>
          <w:rFonts w:ascii="Calibri" w:hAnsi="Calibri" w:cs="Times New Roman"/>
          <w:sz w:val="20"/>
          <w:szCs w:val="20"/>
          <w:lang w:val="en-IE"/>
        </w:rPr>
      </w:pPr>
    </w:p>
    <w:p w14:paraId="77B4FC67" w14:textId="565B45FB" w:rsidR="00445026" w:rsidRPr="00610BCF" w:rsidRDefault="00445026" w:rsidP="002C4EB8">
      <w:pPr>
        <w:widowControl/>
        <w:autoSpaceDE/>
        <w:autoSpaceDN/>
        <w:adjustRightInd/>
        <w:jc w:val="both"/>
        <w:rPr>
          <w:rFonts w:ascii="Calibri" w:hAnsi="Calibri" w:cs="Times New Roman"/>
          <w:sz w:val="20"/>
          <w:szCs w:val="20"/>
          <w:lang w:val="en-IE"/>
        </w:rPr>
      </w:pPr>
      <w:r w:rsidRPr="00A207FF">
        <w:rPr>
          <w:rFonts w:ascii="Calibri" w:hAnsi="Calibri" w:cs="Times New Roman"/>
          <w:sz w:val="20"/>
          <w:szCs w:val="20"/>
          <w:lang w:val="en-IE"/>
        </w:rPr>
        <w:t xml:space="preserve">The </w:t>
      </w:r>
      <w:r w:rsidRPr="00610BCF">
        <w:rPr>
          <w:rFonts w:ascii="Calibri" w:hAnsi="Calibri" w:cs="Times New Roman"/>
          <w:sz w:val="20"/>
          <w:szCs w:val="20"/>
          <w:lang w:val="en-IE"/>
        </w:rPr>
        <w:t xml:space="preserve">Group’s </w:t>
      </w:r>
      <w:r w:rsidR="00ED7F77" w:rsidRPr="009B411D">
        <w:rPr>
          <w:rFonts w:ascii="Calibri" w:hAnsi="Calibri" w:cs="Times New Roman"/>
          <w:sz w:val="20"/>
          <w:szCs w:val="20"/>
          <w:lang w:val="en-IE"/>
        </w:rPr>
        <w:t>adjusted</w:t>
      </w:r>
      <w:r w:rsidR="00ED7F77" w:rsidRPr="00610BCF">
        <w:rPr>
          <w:rFonts w:ascii="Calibri" w:hAnsi="Calibri" w:cs="Times New Roman"/>
          <w:sz w:val="20"/>
          <w:szCs w:val="20"/>
          <w:lang w:val="en-IE"/>
        </w:rPr>
        <w:t xml:space="preserve"> </w:t>
      </w:r>
      <w:r w:rsidRPr="00610BCF">
        <w:rPr>
          <w:rFonts w:ascii="Calibri" w:hAnsi="Calibri" w:cs="Times New Roman"/>
          <w:sz w:val="20"/>
          <w:szCs w:val="20"/>
          <w:lang w:val="en-IE"/>
        </w:rPr>
        <w:t xml:space="preserve">effective tax rate of </w:t>
      </w:r>
      <w:r w:rsidR="000163FB" w:rsidRPr="00610BCF">
        <w:rPr>
          <w:rFonts w:ascii="Calibri" w:hAnsi="Calibri" w:cs="Times New Roman"/>
          <w:sz w:val="20"/>
          <w:szCs w:val="20"/>
          <w:lang w:val="en-IE"/>
        </w:rPr>
        <w:t>16.6%</w:t>
      </w:r>
      <w:r w:rsidRPr="00933710">
        <w:rPr>
          <w:rFonts w:ascii="Calibri" w:hAnsi="Calibri" w:cs="Times New Roman"/>
          <w:sz w:val="20"/>
          <w:szCs w:val="20"/>
          <w:lang w:val="en-IE"/>
        </w:rPr>
        <w:t xml:space="preserve"> (2019: 15.9%) is </w:t>
      </w:r>
      <w:r w:rsidRPr="00BF2747">
        <w:rPr>
          <w:rFonts w:ascii="Calibri" w:hAnsi="Calibri" w:cs="Times New Roman"/>
          <w:sz w:val="20"/>
          <w:szCs w:val="20"/>
          <w:lang w:val="en-IE"/>
        </w:rPr>
        <w:t>materially impacted by the geographic mix of profits and reflects a combination of higher and lower headline rates of tax in the various jurisdictions in which the Group operates w</w:t>
      </w:r>
      <w:r w:rsidRPr="00610BCF">
        <w:rPr>
          <w:rFonts w:ascii="Calibri" w:hAnsi="Calibri" w:cs="Times New Roman"/>
          <w:sz w:val="20"/>
          <w:szCs w:val="20"/>
          <w:lang w:val="en-IE"/>
        </w:rPr>
        <w:t xml:space="preserve">hen compared with the Irish standard rate of corporation tax of 12.5%. </w:t>
      </w:r>
    </w:p>
    <w:p w14:paraId="7543EF08" w14:textId="77777777" w:rsidR="00445026" w:rsidRPr="00610BCF" w:rsidRDefault="00445026" w:rsidP="002C4EB8">
      <w:pPr>
        <w:widowControl/>
        <w:autoSpaceDE/>
        <w:autoSpaceDN/>
        <w:adjustRightInd/>
        <w:jc w:val="both"/>
        <w:rPr>
          <w:rFonts w:ascii="Calibri" w:hAnsi="Calibri" w:cs="Times New Roman"/>
          <w:sz w:val="20"/>
          <w:szCs w:val="20"/>
          <w:lang w:val="en-IE"/>
        </w:rPr>
      </w:pPr>
    </w:p>
    <w:p w14:paraId="4A35EA3C" w14:textId="0698869A" w:rsidR="00445026" w:rsidRPr="00A207FF" w:rsidRDefault="00445026" w:rsidP="002C4EB8">
      <w:pPr>
        <w:widowControl/>
        <w:autoSpaceDE/>
        <w:autoSpaceDN/>
        <w:adjustRightInd/>
        <w:jc w:val="both"/>
        <w:rPr>
          <w:rFonts w:ascii="Calibri" w:hAnsi="Calibri" w:cs="Times New Roman"/>
          <w:sz w:val="20"/>
          <w:szCs w:val="20"/>
          <w:lang w:val="en-IE"/>
        </w:rPr>
      </w:pPr>
      <w:r w:rsidRPr="00610BCF">
        <w:rPr>
          <w:rFonts w:ascii="Calibri" w:hAnsi="Calibri" w:cs="Times New Roman"/>
          <w:sz w:val="20"/>
          <w:szCs w:val="20"/>
          <w:lang w:val="en-IE"/>
        </w:rPr>
        <w:t xml:space="preserve">The Group's </w:t>
      </w:r>
      <w:r w:rsidR="00ED7F77" w:rsidRPr="009B411D">
        <w:rPr>
          <w:rFonts w:ascii="Calibri" w:hAnsi="Calibri" w:cs="Times New Roman"/>
          <w:sz w:val="20"/>
          <w:szCs w:val="20"/>
          <w:lang w:val="en-IE"/>
        </w:rPr>
        <w:t>adjusted</w:t>
      </w:r>
      <w:r w:rsidR="00ED7F77" w:rsidRPr="00610BCF">
        <w:rPr>
          <w:rFonts w:ascii="Calibri" w:hAnsi="Calibri" w:cs="Times New Roman"/>
          <w:sz w:val="20"/>
          <w:szCs w:val="20"/>
          <w:lang w:val="en-IE"/>
        </w:rPr>
        <w:t xml:space="preserve"> </w:t>
      </w:r>
      <w:r w:rsidRPr="00610BCF">
        <w:rPr>
          <w:rFonts w:ascii="Calibri" w:hAnsi="Calibri" w:cs="Times New Roman"/>
          <w:sz w:val="20"/>
          <w:szCs w:val="20"/>
          <w:lang w:val="en-IE"/>
        </w:rPr>
        <w:t>effective</w:t>
      </w:r>
      <w:r w:rsidRPr="00A207FF">
        <w:rPr>
          <w:rFonts w:ascii="Calibri" w:hAnsi="Calibri" w:cs="Times New Roman"/>
          <w:sz w:val="20"/>
          <w:szCs w:val="20"/>
          <w:lang w:val="en-IE"/>
        </w:rPr>
        <w:t xml:space="preserve"> tax rate is also materially impacted by the movement on deferred tax balances which remain unrecognised due to the doubt over the future recoverability of those assets, as well as the effect of expenses which are not deductible for tax purposes.</w:t>
      </w:r>
    </w:p>
    <w:p w14:paraId="1167E208" w14:textId="77777777" w:rsidR="00445026" w:rsidRPr="00A207FF" w:rsidRDefault="00445026" w:rsidP="002C4EB8">
      <w:pPr>
        <w:widowControl/>
        <w:autoSpaceDE/>
        <w:autoSpaceDN/>
        <w:adjustRightInd/>
        <w:jc w:val="both"/>
        <w:rPr>
          <w:rFonts w:ascii="Calibri" w:hAnsi="Calibri" w:cs="Times New Roman"/>
          <w:sz w:val="20"/>
          <w:szCs w:val="20"/>
          <w:lang w:val="en-IE"/>
        </w:rPr>
      </w:pPr>
    </w:p>
    <w:p w14:paraId="59570567" w14:textId="77777777" w:rsidR="00445026" w:rsidRPr="00A207FF" w:rsidRDefault="00445026" w:rsidP="002C4EB8">
      <w:pPr>
        <w:widowControl/>
        <w:autoSpaceDE/>
        <w:autoSpaceDN/>
        <w:adjustRightInd/>
        <w:jc w:val="both"/>
        <w:rPr>
          <w:rFonts w:ascii="Calibri" w:hAnsi="Calibri" w:cs="Times New Roman"/>
          <w:sz w:val="20"/>
          <w:szCs w:val="20"/>
          <w:lang w:val="en-IE"/>
        </w:rPr>
      </w:pPr>
      <w:r w:rsidRPr="00A207FF">
        <w:rPr>
          <w:rFonts w:ascii="Calibri" w:hAnsi="Calibri" w:cs="Times New Roman"/>
          <w:sz w:val="20"/>
          <w:szCs w:val="20"/>
          <w:lang w:val="en-IE"/>
        </w:rPr>
        <w:t>The future effective tax rate of the Group is principally affected by the ongoing geographic mix of profits in accordance with the OECD guidelines in relation to Base Erosion and Profit Shifting.</w:t>
      </w:r>
    </w:p>
    <w:bookmarkEnd w:id="55"/>
    <w:p w14:paraId="2FA622EB" w14:textId="1C3BAEA6" w:rsidR="00AE1F57" w:rsidRPr="001F1BE2" w:rsidRDefault="00AE1F57" w:rsidP="00E105B1">
      <w:pPr>
        <w:widowControl/>
        <w:autoSpaceDE/>
        <w:autoSpaceDN/>
        <w:adjustRightInd/>
        <w:rPr>
          <w:rFonts w:ascii="Calibri" w:hAnsi="Calibri" w:cs="Times New Roman"/>
          <w:sz w:val="20"/>
          <w:szCs w:val="20"/>
          <w:lang w:val="en-IE"/>
        </w:rPr>
      </w:pPr>
    </w:p>
    <w:p w14:paraId="37CFA255" w14:textId="77777777" w:rsidR="00AE1F57" w:rsidRDefault="00AE1F57">
      <w:pPr>
        <w:widowControl/>
        <w:autoSpaceDE/>
        <w:autoSpaceDN/>
        <w:adjustRightInd/>
        <w:rPr>
          <w:rFonts w:ascii="Calibri" w:hAnsi="Calibri" w:cs="Times New Roman"/>
          <w:sz w:val="20"/>
          <w:szCs w:val="20"/>
          <w:lang w:val="en-IE"/>
        </w:rPr>
      </w:pPr>
      <w:r>
        <w:rPr>
          <w:rFonts w:ascii="Calibri" w:hAnsi="Calibri" w:cs="Times New Roman"/>
          <w:sz w:val="20"/>
          <w:szCs w:val="20"/>
          <w:lang w:val="en-IE"/>
        </w:rPr>
        <w:br w:type="page"/>
      </w:r>
    </w:p>
    <w:p w14:paraId="0A5162AD" w14:textId="2795F750" w:rsidR="0042529A" w:rsidRPr="00644D63" w:rsidRDefault="00606872" w:rsidP="00432067">
      <w:pPr>
        <w:pStyle w:val="Heading1"/>
      </w:pPr>
      <w:bookmarkStart w:id="56" w:name="_Toc57023088"/>
      <w:bookmarkStart w:id="57" w:name="_Hlk31701459"/>
      <w:r>
        <w:lastRenderedPageBreak/>
        <w:t>9</w:t>
      </w:r>
      <w:r w:rsidR="0042529A" w:rsidRPr="001C5950">
        <w:t xml:space="preserve">.  </w:t>
      </w:r>
      <w:r w:rsidR="0042529A" w:rsidRPr="00B845F4">
        <w:t>Earnings per share</w:t>
      </w:r>
      <w:bookmarkEnd w:id="56"/>
    </w:p>
    <w:p w14:paraId="6F433693" w14:textId="77777777" w:rsidR="0042529A" w:rsidRPr="009E1EF1" w:rsidRDefault="0042529A">
      <w:pPr>
        <w:rPr>
          <w:rFonts w:ascii="Calibri" w:hAnsi="Calibri" w:cs="Times New Roman"/>
          <w:b/>
          <w:bCs/>
          <w:sz w:val="20"/>
          <w:szCs w:val="20"/>
        </w:rPr>
      </w:pPr>
    </w:p>
    <w:p w14:paraId="00919A4B" w14:textId="77777777" w:rsidR="003539E7" w:rsidRPr="009E1EF1" w:rsidRDefault="003539E7" w:rsidP="002C4EB8">
      <w:pPr>
        <w:jc w:val="both"/>
        <w:rPr>
          <w:rFonts w:ascii="Calibri" w:hAnsi="Calibri"/>
          <w:sz w:val="20"/>
          <w:lang w:val="en-IE"/>
        </w:rPr>
      </w:pPr>
      <w:r w:rsidRPr="009E1EF1">
        <w:rPr>
          <w:rFonts w:ascii="Calibri" w:hAnsi="Calibri"/>
          <w:sz w:val="20"/>
          <w:lang w:val="en-IE"/>
        </w:rPr>
        <w:t xml:space="preserve">The Group presents basic and diluted earnings per share (“EPS”) data for its ordinary shares. Basic EPS is calculated by dividing the profit or loss attributable to ordinary shareholders of the Company by the weighted average number of ordinary shares outstanding during the </w:t>
      </w:r>
      <w:r w:rsidR="0000164C" w:rsidRPr="009E1EF1">
        <w:rPr>
          <w:rFonts w:ascii="Calibri" w:hAnsi="Calibri"/>
          <w:sz w:val="20"/>
          <w:lang w:val="en-IE"/>
        </w:rPr>
        <w:t>year</w:t>
      </w:r>
      <w:r w:rsidRPr="009E1EF1">
        <w:rPr>
          <w:rFonts w:ascii="Calibri" w:hAnsi="Calibri"/>
          <w:sz w:val="20"/>
          <w:lang w:val="en-IE"/>
        </w:rPr>
        <w:t>. The weighted average number of shares has been adjusted for amounts held as Treasury Shares and amounts held by the Group’s Employee Benefit Trust (“EBT”).</w:t>
      </w:r>
    </w:p>
    <w:p w14:paraId="6CD8F082" w14:textId="77777777" w:rsidR="003539E7" w:rsidRPr="009E1EF1" w:rsidRDefault="003539E7" w:rsidP="002C4EB8">
      <w:pPr>
        <w:jc w:val="both"/>
        <w:rPr>
          <w:rFonts w:ascii="Calibri" w:hAnsi="Calibri"/>
          <w:sz w:val="20"/>
          <w:lang w:val="en-IE"/>
        </w:rPr>
      </w:pPr>
    </w:p>
    <w:p w14:paraId="598F8D15" w14:textId="2556E60D" w:rsidR="003539E7" w:rsidRPr="009E1EF1" w:rsidRDefault="003539E7" w:rsidP="002C4EB8">
      <w:pPr>
        <w:jc w:val="both"/>
        <w:rPr>
          <w:rFonts w:ascii="Calibri" w:hAnsi="Calibri"/>
          <w:sz w:val="20"/>
          <w:lang w:val="en-IE"/>
        </w:rPr>
      </w:pPr>
      <w:r w:rsidRPr="009E1EF1">
        <w:rPr>
          <w:rFonts w:ascii="Calibri" w:hAnsi="Calibri"/>
          <w:sz w:val="20"/>
          <w:lang w:val="en-IE"/>
        </w:rPr>
        <w:t xml:space="preserve">Diluted EPS is determined by adjusting the </w:t>
      </w:r>
      <w:r w:rsidR="002C606D" w:rsidRPr="009E1EF1">
        <w:rPr>
          <w:rFonts w:ascii="Calibri" w:hAnsi="Calibri"/>
          <w:sz w:val="20"/>
          <w:lang w:val="en-IE"/>
        </w:rPr>
        <w:t>weighted average number of ordinary share</w:t>
      </w:r>
      <w:r w:rsidR="00610BCF">
        <w:rPr>
          <w:rFonts w:ascii="Calibri" w:hAnsi="Calibri"/>
          <w:sz w:val="20"/>
          <w:lang w:val="en-IE"/>
        </w:rPr>
        <w:t>s</w:t>
      </w:r>
      <w:r w:rsidR="002C606D" w:rsidRPr="009E1EF1">
        <w:rPr>
          <w:rFonts w:ascii="Calibri" w:hAnsi="Calibri"/>
          <w:sz w:val="20"/>
          <w:lang w:val="en-IE"/>
        </w:rPr>
        <w:t xml:space="preserve"> outstanding </w:t>
      </w:r>
      <w:r w:rsidRPr="009E1EF1">
        <w:rPr>
          <w:rFonts w:ascii="Calibri" w:hAnsi="Calibri"/>
          <w:sz w:val="20"/>
          <w:lang w:val="en-IE"/>
        </w:rPr>
        <w:t>for the effects of all dilu</w:t>
      </w:r>
      <w:r w:rsidR="00912D51" w:rsidRPr="009E1EF1">
        <w:rPr>
          <w:rFonts w:ascii="Calibri" w:hAnsi="Calibri"/>
          <w:sz w:val="20"/>
          <w:lang w:val="en-IE"/>
        </w:rPr>
        <w:t>tive potential ordinary shares.</w:t>
      </w:r>
    </w:p>
    <w:p w14:paraId="73244C8C" w14:textId="77777777" w:rsidR="00912D51" w:rsidRPr="009E1EF1" w:rsidRDefault="00912D51" w:rsidP="002C4EB8">
      <w:pPr>
        <w:jc w:val="both"/>
        <w:rPr>
          <w:rFonts w:ascii="Calibri" w:hAnsi="Calibri"/>
          <w:sz w:val="20"/>
          <w:lang w:val="en-IE"/>
        </w:rPr>
      </w:pPr>
    </w:p>
    <w:p w14:paraId="5299829B" w14:textId="77777777" w:rsidR="005F713E" w:rsidRPr="009E1EF1" w:rsidRDefault="005F713E" w:rsidP="002C4EB8">
      <w:pPr>
        <w:jc w:val="both"/>
        <w:rPr>
          <w:rFonts w:ascii="Calibri" w:hAnsi="Calibri"/>
          <w:sz w:val="20"/>
          <w:lang w:val="en-IE"/>
        </w:rPr>
      </w:pPr>
      <w:r w:rsidRPr="009E1EF1">
        <w:rPr>
          <w:rFonts w:ascii="Calibri" w:hAnsi="Calibri"/>
          <w:sz w:val="20"/>
          <w:lang w:val="en-IE"/>
        </w:rPr>
        <w:t>Adjusted EPS is determined by adjusting the profit attributable to ordinary shareholders for the impact of separately disclosed items.</w:t>
      </w:r>
    </w:p>
    <w:p w14:paraId="663455F0" w14:textId="77777777" w:rsidR="005F713E" w:rsidRPr="009E1EF1" w:rsidRDefault="005F713E" w:rsidP="002C4EB8">
      <w:pPr>
        <w:jc w:val="both"/>
        <w:rPr>
          <w:rFonts w:ascii="Calibri" w:hAnsi="Calibri"/>
          <w:sz w:val="20"/>
          <w:lang w:val="en-IE"/>
        </w:rPr>
      </w:pPr>
    </w:p>
    <w:p w14:paraId="00D1CC08" w14:textId="77777777" w:rsidR="003539E7" w:rsidRPr="009E1EF1" w:rsidRDefault="003539E7" w:rsidP="002C4EB8">
      <w:pPr>
        <w:jc w:val="both"/>
        <w:rPr>
          <w:rFonts w:ascii="Calibri" w:hAnsi="Calibri"/>
          <w:sz w:val="20"/>
          <w:lang w:val="en-IE"/>
        </w:rPr>
      </w:pPr>
      <w:r w:rsidRPr="009E1EF1">
        <w:rPr>
          <w:rFonts w:ascii="Calibri" w:hAnsi="Calibri"/>
          <w:sz w:val="20"/>
          <w:lang w:val="en-IE"/>
        </w:rPr>
        <w:t xml:space="preserve">The calculation of </w:t>
      </w:r>
      <w:r w:rsidR="0094359B" w:rsidRPr="009E1EF1">
        <w:rPr>
          <w:rFonts w:ascii="Calibri" w:hAnsi="Calibri"/>
          <w:sz w:val="20"/>
          <w:lang w:val="en-IE"/>
        </w:rPr>
        <w:t>basic, diluted</w:t>
      </w:r>
      <w:r w:rsidRPr="009E1EF1">
        <w:rPr>
          <w:rFonts w:ascii="Calibri" w:hAnsi="Calibri"/>
          <w:sz w:val="20"/>
          <w:lang w:val="en-IE"/>
        </w:rPr>
        <w:t xml:space="preserve"> </w:t>
      </w:r>
      <w:r w:rsidR="005F713E" w:rsidRPr="009E1EF1">
        <w:rPr>
          <w:rFonts w:ascii="Calibri" w:hAnsi="Calibri"/>
          <w:sz w:val="20"/>
          <w:lang w:val="en-IE"/>
        </w:rPr>
        <w:t xml:space="preserve">and adjusted </w:t>
      </w:r>
      <w:r w:rsidRPr="009E1EF1">
        <w:rPr>
          <w:rFonts w:ascii="Calibri" w:hAnsi="Calibri"/>
          <w:sz w:val="20"/>
          <w:lang w:val="en-IE"/>
        </w:rPr>
        <w:t>EPS is as follows:</w:t>
      </w:r>
    </w:p>
    <w:p w14:paraId="0B8CFB58" w14:textId="77777777" w:rsidR="0042529A" w:rsidRPr="009E1EF1" w:rsidRDefault="0042529A">
      <w:pPr>
        <w:rPr>
          <w:rFonts w:ascii="Calibri" w:hAnsi="Calibri" w:cs="Times New Roman"/>
          <w:sz w:val="20"/>
          <w:szCs w:val="20"/>
          <w:lang w:val="en-IE"/>
        </w:rPr>
      </w:pPr>
    </w:p>
    <w:tbl>
      <w:tblPr>
        <w:tblW w:w="9673" w:type="dxa"/>
        <w:tblInd w:w="108" w:type="dxa"/>
        <w:tblLayout w:type="fixed"/>
        <w:tblLook w:val="0000" w:firstRow="0" w:lastRow="0" w:firstColumn="0" w:lastColumn="0" w:noHBand="0" w:noVBand="0"/>
      </w:tblPr>
      <w:tblGrid>
        <w:gridCol w:w="6696"/>
        <w:gridCol w:w="1560"/>
        <w:gridCol w:w="1417"/>
      </w:tblGrid>
      <w:tr w:rsidR="000D7008" w:rsidRPr="001C5950" w14:paraId="3CEAA08A" w14:textId="77777777" w:rsidTr="00C67EA3">
        <w:tc>
          <w:tcPr>
            <w:tcW w:w="6696" w:type="dxa"/>
            <w:tcBorders>
              <w:top w:val="single" w:sz="4" w:space="0" w:color="auto"/>
              <w:left w:val="nil"/>
              <w:bottom w:val="single" w:sz="4" w:space="0" w:color="auto"/>
              <w:right w:val="nil"/>
            </w:tcBorders>
          </w:tcPr>
          <w:p w14:paraId="3A93076F" w14:textId="77777777" w:rsidR="000D7008" w:rsidRPr="009E1EF1" w:rsidRDefault="000D7008" w:rsidP="000D7008">
            <w:pPr>
              <w:rPr>
                <w:rFonts w:ascii="Calibri" w:hAnsi="Calibri" w:cs="Times New Roman"/>
                <w:sz w:val="20"/>
                <w:szCs w:val="20"/>
              </w:rPr>
            </w:pPr>
          </w:p>
        </w:tc>
        <w:tc>
          <w:tcPr>
            <w:tcW w:w="1560" w:type="dxa"/>
            <w:tcBorders>
              <w:top w:val="single" w:sz="4" w:space="0" w:color="auto"/>
              <w:left w:val="nil"/>
              <w:bottom w:val="single" w:sz="4" w:space="0" w:color="auto"/>
              <w:right w:val="nil"/>
            </w:tcBorders>
          </w:tcPr>
          <w:p w14:paraId="3590EF99" w14:textId="77777777" w:rsidR="000D7008" w:rsidRPr="009E1EF1" w:rsidRDefault="000D7008" w:rsidP="000D7008">
            <w:pPr>
              <w:jc w:val="right"/>
              <w:rPr>
                <w:rFonts w:ascii="Calibri" w:hAnsi="Calibri" w:cs="Times New Roman"/>
                <w:b/>
                <w:sz w:val="20"/>
                <w:szCs w:val="20"/>
                <w:highlight w:val="yellow"/>
              </w:rPr>
            </w:pPr>
          </w:p>
          <w:p w14:paraId="1444A0A5" w14:textId="77777777" w:rsidR="000D7008" w:rsidRPr="009E1EF1" w:rsidRDefault="00FC3D06" w:rsidP="000D7008">
            <w:pPr>
              <w:jc w:val="right"/>
              <w:rPr>
                <w:rFonts w:ascii="Calibri" w:hAnsi="Calibri" w:cs="Times New Roman"/>
                <w:b/>
                <w:sz w:val="20"/>
                <w:szCs w:val="20"/>
                <w:highlight w:val="yellow"/>
              </w:rPr>
            </w:pPr>
            <w:r w:rsidRPr="009E1EF1">
              <w:rPr>
                <w:rFonts w:ascii="Calibri" w:hAnsi="Calibri" w:cs="Times New Roman"/>
                <w:b/>
                <w:sz w:val="20"/>
                <w:szCs w:val="20"/>
              </w:rPr>
              <w:t>20</w:t>
            </w:r>
            <w:r w:rsidR="007229A4" w:rsidRPr="009E1EF1">
              <w:rPr>
                <w:rFonts w:ascii="Calibri" w:hAnsi="Calibri" w:cs="Times New Roman"/>
                <w:b/>
                <w:sz w:val="20"/>
                <w:szCs w:val="20"/>
              </w:rPr>
              <w:t>20</w:t>
            </w:r>
          </w:p>
        </w:tc>
        <w:tc>
          <w:tcPr>
            <w:tcW w:w="1417" w:type="dxa"/>
            <w:tcBorders>
              <w:top w:val="single" w:sz="4" w:space="0" w:color="auto"/>
              <w:left w:val="nil"/>
              <w:bottom w:val="single" w:sz="4" w:space="0" w:color="auto"/>
              <w:right w:val="nil"/>
            </w:tcBorders>
          </w:tcPr>
          <w:p w14:paraId="27D3882D" w14:textId="77777777" w:rsidR="00B964A3" w:rsidRPr="009E1EF1" w:rsidRDefault="00B964A3" w:rsidP="00B964A3">
            <w:pPr>
              <w:jc w:val="right"/>
              <w:rPr>
                <w:rFonts w:ascii="Calibri" w:hAnsi="Calibri"/>
                <w:sz w:val="20"/>
              </w:rPr>
            </w:pPr>
            <w:r w:rsidRPr="009E1EF1">
              <w:rPr>
                <w:rFonts w:ascii="Calibri" w:hAnsi="Calibri"/>
                <w:sz w:val="20"/>
              </w:rPr>
              <w:t>Restated</w:t>
            </w:r>
            <w:r w:rsidRPr="009E1EF1">
              <w:rPr>
                <w:rFonts w:ascii="Calibri" w:hAnsi="Calibri"/>
                <w:sz w:val="20"/>
                <w:vertAlign w:val="superscript"/>
              </w:rPr>
              <w:t>1</w:t>
            </w:r>
          </w:p>
          <w:p w14:paraId="791BDC98" w14:textId="77777777" w:rsidR="000D7008" w:rsidRPr="009E1EF1" w:rsidRDefault="00FC3D06" w:rsidP="000D7008">
            <w:pPr>
              <w:jc w:val="right"/>
              <w:rPr>
                <w:rFonts w:ascii="Calibri" w:hAnsi="Calibri" w:cs="Times New Roman"/>
                <w:sz w:val="20"/>
                <w:szCs w:val="20"/>
              </w:rPr>
            </w:pPr>
            <w:r w:rsidRPr="009E1EF1">
              <w:rPr>
                <w:rFonts w:ascii="Calibri" w:hAnsi="Calibri" w:cs="Times New Roman"/>
                <w:sz w:val="20"/>
                <w:szCs w:val="20"/>
              </w:rPr>
              <w:t>201</w:t>
            </w:r>
            <w:r w:rsidR="007229A4" w:rsidRPr="009E1EF1">
              <w:rPr>
                <w:rFonts w:ascii="Calibri" w:hAnsi="Calibri" w:cs="Times New Roman"/>
                <w:sz w:val="20"/>
                <w:szCs w:val="20"/>
              </w:rPr>
              <w:t>9</w:t>
            </w:r>
          </w:p>
        </w:tc>
      </w:tr>
      <w:tr w:rsidR="000D7008" w:rsidRPr="001C5950" w14:paraId="0A998D17" w14:textId="77777777" w:rsidTr="00C67EA3">
        <w:tc>
          <w:tcPr>
            <w:tcW w:w="6696" w:type="dxa"/>
            <w:tcBorders>
              <w:top w:val="single" w:sz="4" w:space="0" w:color="auto"/>
              <w:left w:val="nil"/>
              <w:right w:val="nil"/>
            </w:tcBorders>
          </w:tcPr>
          <w:p w14:paraId="101DA893" w14:textId="77777777" w:rsidR="000D7008" w:rsidRPr="009E1EF1" w:rsidRDefault="000D7008" w:rsidP="000D7008">
            <w:pPr>
              <w:ind w:left="-108"/>
              <w:rPr>
                <w:rFonts w:ascii="Calibri" w:hAnsi="Calibri" w:cs="Times New Roman"/>
                <w:i/>
                <w:sz w:val="20"/>
                <w:szCs w:val="20"/>
              </w:rPr>
            </w:pPr>
            <w:r w:rsidRPr="009E1EF1">
              <w:rPr>
                <w:rFonts w:ascii="Calibri" w:hAnsi="Calibri" w:cs="Times New Roman"/>
                <w:i/>
                <w:sz w:val="20"/>
                <w:szCs w:val="20"/>
              </w:rPr>
              <w:t>Numerator in respect of basic and diluted earnings per share (£m):</w:t>
            </w:r>
          </w:p>
        </w:tc>
        <w:tc>
          <w:tcPr>
            <w:tcW w:w="1560" w:type="dxa"/>
            <w:tcBorders>
              <w:top w:val="single" w:sz="4" w:space="0" w:color="auto"/>
              <w:left w:val="nil"/>
              <w:right w:val="nil"/>
            </w:tcBorders>
          </w:tcPr>
          <w:p w14:paraId="5CD8CC18" w14:textId="77777777" w:rsidR="000D7008" w:rsidRPr="009E1EF1" w:rsidRDefault="000D7008" w:rsidP="000D7008">
            <w:pPr>
              <w:jc w:val="right"/>
              <w:rPr>
                <w:rFonts w:ascii="Calibri" w:hAnsi="Calibri" w:cs="Times New Roman"/>
                <w:sz w:val="20"/>
                <w:szCs w:val="20"/>
                <w:highlight w:val="yellow"/>
              </w:rPr>
            </w:pPr>
          </w:p>
        </w:tc>
        <w:tc>
          <w:tcPr>
            <w:tcW w:w="1417" w:type="dxa"/>
            <w:tcBorders>
              <w:top w:val="single" w:sz="4" w:space="0" w:color="auto"/>
              <w:left w:val="nil"/>
              <w:right w:val="nil"/>
            </w:tcBorders>
          </w:tcPr>
          <w:p w14:paraId="041A9382" w14:textId="77777777" w:rsidR="000D7008" w:rsidRPr="009E1EF1" w:rsidRDefault="000D7008" w:rsidP="000D7008">
            <w:pPr>
              <w:jc w:val="right"/>
              <w:rPr>
                <w:rFonts w:ascii="Calibri" w:hAnsi="Calibri" w:cs="Times New Roman"/>
                <w:sz w:val="20"/>
                <w:szCs w:val="20"/>
              </w:rPr>
            </w:pPr>
          </w:p>
        </w:tc>
      </w:tr>
      <w:tr w:rsidR="007229A4" w:rsidRPr="001C5950" w14:paraId="09323338" w14:textId="77777777" w:rsidTr="00C67EA3">
        <w:trPr>
          <w:trHeight w:val="157"/>
        </w:trPr>
        <w:tc>
          <w:tcPr>
            <w:tcW w:w="6696" w:type="dxa"/>
            <w:tcBorders>
              <w:top w:val="nil"/>
              <w:left w:val="nil"/>
              <w:bottom w:val="single" w:sz="4" w:space="0" w:color="auto"/>
              <w:right w:val="nil"/>
            </w:tcBorders>
          </w:tcPr>
          <w:p w14:paraId="3FC65AEF" w14:textId="77777777" w:rsidR="007229A4" w:rsidRPr="009E1EF1" w:rsidRDefault="007229A4" w:rsidP="007229A4">
            <w:pPr>
              <w:ind w:left="-108"/>
              <w:rPr>
                <w:rFonts w:ascii="Calibri" w:hAnsi="Calibri" w:cs="Times New Roman"/>
                <w:sz w:val="20"/>
                <w:szCs w:val="20"/>
              </w:rPr>
            </w:pPr>
            <w:r w:rsidRPr="009E1EF1">
              <w:rPr>
                <w:rFonts w:ascii="Calibri" w:hAnsi="Calibri" w:cs="Times New Roman"/>
                <w:sz w:val="20"/>
                <w:szCs w:val="20"/>
              </w:rPr>
              <w:t>Profit attributable to equity holders of the Company</w:t>
            </w:r>
          </w:p>
        </w:tc>
        <w:tc>
          <w:tcPr>
            <w:tcW w:w="1560" w:type="dxa"/>
            <w:tcBorders>
              <w:top w:val="nil"/>
              <w:left w:val="nil"/>
              <w:bottom w:val="single" w:sz="4" w:space="0" w:color="auto"/>
              <w:right w:val="nil"/>
            </w:tcBorders>
          </w:tcPr>
          <w:p w14:paraId="379B69C7" w14:textId="59B0081B" w:rsidR="007229A4" w:rsidRPr="009E1EF1" w:rsidRDefault="00767E1A" w:rsidP="007229A4">
            <w:pPr>
              <w:jc w:val="right"/>
              <w:rPr>
                <w:rFonts w:ascii="Calibri" w:hAnsi="Calibri" w:cs="Times New Roman"/>
                <w:b/>
                <w:sz w:val="20"/>
                <w:szCs w:val="20"/>
              </w:rPr>
            </w:pPr>
            <w:r>
              <w:rPr>
                <w:rFonts w:ascii="Calibri" w:hAnsi="Calibri" w:cs="Times New Roman"/>
                <w:b/>
                <w:sz w:val="20"/>
                <w:szCs w:val="20"/>
              </w:rPr>
              <w:t>37.9</w:t>
            </w:r>
          </w:p>
        </w:tc>
        <w:tc>
          <w:tcPr>
            <w:tcW w:w="1417" w:type="dxa"/>
            <w:tcBorders>
              <w:top w:val="nil"/>
              <w:left w:val="nil"/>
              <w:bottom w:val="single" w:sz="4" w:space="0" w:color="auto"/>
              <w:right w:val="nil"/>
            </w:tcBorders>
          </w:tcPr>
          <w:p w14:paraId="6035C0CC" w14:textId="77777777" w:rsidR="007229A4" w:rsidRPr="009E1EF1" w:rsidRDefault="007229A4" w:rsidP="007229A4">
            <w:pPr>
              <w:jc w:val="right"/>
              <w:rPr>
                <w:rFonts w:ascii="Calibri" w:hAnsi="Calibri" w:cs="Times New Roman"/>
                <w:bCs/>
                <w:sz w:val="20"/>
                <w:szCs w:val="20"/>
              </w:rPr>
            </w:pPr>
            <w:r w:rsidRPr="009E1EF1">
              <w:rPr>
                <w:rFonts w:ascii="Calibri" w:hAnsi="Calibri" w:cs="Times New Roman"/>
                <w:bCs/>
                <w:sz w:val="20"/>
                <w:szCs w:val="20"/>
              </w:rPr>
              <w:t>144.0</w:t>
            </w:r>
          </w:p>
        </w:tc>
      </w:tr>
      <w:tr w:rsidR="007229A4" w:rsidRPr="001C5950" w14:paraId="14CA8FE1" w14:textId="77777777" w:rsidTr="00C67EA3">
        <w:trPr>
          <w:trHeight w:val="120"/>
        </w:trPr>
        <w:tc>
          <w:tcPr>
            <w:tcW w:w="6696" w:type="dxa"/>
            <w:tcBorders>
              <w:top w:val="single" w:sz="4" w:space="0" w:color="auto"/>
              <w:left w:val="nil"/>
              <w:right w:val="nil"/>
            </w:tcBorders>
          </w:tcPr>
          <w:p w14:paraId="65E3AE67" w14:textId="77777777" w:rsidR="007229A4" w:rsidRPr="009E1EF1" w:rsidRDefault="007229A4" w:rsidP="007229A4">
            <w:pPr>
              <w:ind w:left="-108"/>
              <w:rPr>
                <w:rFonts w:ascii="Calibri" w:hAnsi="Calibri" w:cs="Times New Roman"/>
                <w:sz w:val="20"/>
                <w:szCs w:val="20"/>
              </w:rPr>
            </w:pPr>
          </w:p>
        </w:tc>
        <w:tc>
          <w:tcPr>
            <w:tcW w:w="1560" w:type="dxa"/>
            <w:tcBorders>
              <w:top w:val="single" w:sz="4" w:space="0" w:color="auto"/>
              <w:left w:val="nil"/>
              <w:right w:val="nil"/>
            </w:tcBorders>
          </w:tcPr>
          <w:p w14:paraId="6AA6950F" w14:textId="77777777" w:rsidR="007229A4" w:rsidRPr="009E1EF1" w:rsidRDefault="007229A4" w:rsidP="007229A4">
            <w:pPr>
              <w:jc w:val="right"/>
              <w:rPr>
                <w:rFonts w:ascii="Calibri" w:hAnsi="Calibri" w:cs="Times New Roman"/>
                <w:b/>
                <w:sz w:val="20"/>
                <w:szCs w:val="20"/>
                <w:highlight w:val="yellow"/>
              </w:rPr>
            </w:pPr>
          </w:p>
        </w:tc>
        <w:tc>
          <w:tcPr>
            <w:tcW w:w="1417" w:type="dxa"/>
            <w:tcBorders>
              <w:top w:val="single" w:sz="4" w:space="0" w:color="auto"/>
              <w:left w:val="nil"/>
              <w:right w:val="nil"/>
            </w:tcBorders>
          </w:tcPr>
          <w:p w14:paraId="13B15305" w14:textId="77777777" w:rsidR="007229A4" w:rsidRPr="009E1EF1" w:rsidRDefault="007229A4" w:rsidP="007229A4">
            <w:pPr>
              <w:jc w:val="right"/>
              <w:rPr>
                <w:rFonts w:ascii="Calibri" w:hAnsi="Calibri" w:cs="Times New Roman"/>
                <w:bCs/>
                <w:sz w:val="20"/>
                <w:szCs w:val="20"/>
              </w:rPr>
            </w:pPr>
          </w:p>
        </w:tc>
      </w:tr>
      <w:tr w:rsidR="007229A4" w:rsidRPr="001C5950" w14:paraId="7B5B82B6" w14:textId="77777777" w:rsidTr="00C67EA3">
        <w:trPr>
          <w:trHeight w:val="120"/>
        </w:trPr>
        <w:tc>
          <w:tcPr>
            <w:tcW w:w="6696" w:type="dxa"/>
            <w:tcBorders>
              <w:left w:val="nil"/>
              <w:right w:val="nil"/>
            </w:tcBorders>
          </w:tcPr>
          <w:p w14:paraId="39FE72E5" w14:textId="77777777" w:rsidR="007229A4" w:rsidRPr="009E1EF1" w:rsidRDefault="007229A4" w:rsidP="007229A4">
            <w:pPr>
              <w:ind w:left="-108"/>
              <w:rPr>
                <w:rFonts w:ascii="Calibri" w:hAnsi="Calibri" w:cs="Times New Roman"/>
                <w:sz w:val="20"/>
                <w:szCs w:val="20"/>
              </w:rPr>
            </w:pPr>
            <w:r w:rsidRPr="009E1EF1">
              <w:rPr>
                <w:rFonts w:ascii="Calibri" w:hAnsi="Calibri" w:cs="Times New Roman"/>
                <w:i/>
                <w:sz w:val="20"/>
                <w:szCs w:val="20"/>
              </w:rPr>
              <w:t>Numerator in respect of adjusted earnings per share (£m):</w:t>
            </w:r>
          </w:p>
        </w:tc>
        <w:tc>
          <w:tcPr>
            <w:tcW w:w="1560" w:type="dxa"/>
            <w:tcBorders>
              <w:left w:val="nil"/>
              <w:right w:val="nil"/>
            </w:tcBorders>
          </w:tcPr>
          <w:p w14:paraId="718A91F5" w14:textId="77777777" w:rsidR="007229A4" w:rsidRPr="009E1EF1" w:rsidRDefault="007229A4" w:rsidP="007229A4">
            <w:pPr>
              <w:jc w:val="right"/>
              <w:rPr>
                <w:rFonts w:ascii="Calibri" w:hAnsi="Calibri" w:cs="Times New Roman"/>
                <w:b/>
                <w:sz w:val="20"/>
                <w:szCs w:val="20"/>
                <w:highlight w:val="yellow"/>
              </w:rPr>
            </w:pPr>
          </w:p>
        </w:tc>
        <w:tc>
          <w:tcPr>
            <w:tcW w:w="1417" w:type="dxa"/>
            <w:tcBorders>
              <w:left w:val="nil"/>
              <w:right w:val="nil"/>
            </w:tcBorders>
          </w:tcPr>
          <w:p w14:paraId="6C0E4AE1" w14:textId="77777777" w:rsidR="007229A4" w:rsidRPr="009E1EF1" w:rsidRDefault="007229A4" w:rsidP="007229A4">
            <w:pPr>
              <w:jc w:val="right"/>
              <w:rPr>
                <w:rFonts w:ascii="Calibri" w:hAnsi="Calibri" w:cs="Times New Roman"/>
                <w:bCs/>
                <w:sz w:val="20"/>
                <w:szCs w:val="20"/>
              </w:rPr>
            </w:pPr>
          </w:p>
        </w:tc>
      </w:tr>
      <w:tr w:rsidR="00F25389" w:rsidRPr="001C5950" w14:paraId="6A7AEC9E" w14:textId="77777777" w:rsidTr="00C67EA3">
        <w:trPr>
          <w:trHeight w:val="120"/>
        </w:trPr>
        <w:tc>
          <w:tcPr>
            <w:tcW w:w="6696" w:type="dxa"/>
            <w:tcBorders>
              <w:left w:val="nil"/>
              <w:right w:val="nil"/>
            </w:tcBorders>
          </w:tcPr>
          <w:p w14:paraId="00B26C65" w14:textId="77777777" w:rsidR="00F25389" w:rsidRPr="009E1EF1" w:rsidRDefault="00F25389" w:rsidP="00F25389">
            <w:pPr>
              <w:ind w:left="-108"/>
              <w:rPr>
                <w:rFonts w:ascii="Calibri" w:hAnsi="Calibri" w:cs="Times New Roman"/>
                <w:sz w:val="20"/>
                <w:szCs w:val="20"/>
              </w:rPr>
            </w:pPr>
            <w:r w:rsidRPr="009E1EF1">
              <w:rPr>
                <w:rFonts w:ascii="Calibri" w:hAnsi="Calibri" w:cs="Times New Roman"/>
                <w:sz w:val="20"/>
                <w:szCs w:val="20"/>
              </w:rPr>
              <w:t>Profit attributable to equity holders of the Company</w:t>
            </w:r>
          </w:p>
        </w:tc>
        <w:tc>
          <w:tcPr>
            <w:tcW w:w="1560" w:type="dxa"/>
          </w:tcPr>
          <w:p w14:paraId="57F4FDEF" w14:textId="5133D0CB" w:rsidR="00F25389" w:rsidRPr="009E1EF1" w:rsidRDefault="00767E1A" w:rsidP="00F25389">
            <w:pPr>
              <w:jc w:val="right"/>
              <w:rPr>
                <w:rFonts w:ascii="Calibri" w:hAnsi="Calibri" w:cs="Times New Roman"/>
                <w:b/>
                <w:sz w:val="20"/>
                <w:szCs w:val="20"/>
              </w:rPr>
            </w:pPr>
            <w:r>
              <w:rPr>
                <w:rFonts w:ascii="Calibri" w:hAnsi="Calibri" w:cs="Times New Roman"/>
                <w:b/>
                <w:sz w:val="20"/>
                <w:szCs w:val="20"/>
              </w:rPr>
              <w:t>37.9</w:t>
            </w:r>
          </w:p>
        </w:tc>
        <w:tc>
          <w:tcPr>
            <w:tcW w:w="1417" w:type="dxa"/>
            <w:tcBorders>
              <w:left w:val="nil"/>
              <w:right w:val="nil"/>
            </w:tcBorders>
          </w:tcPr>
          <w:p w14:paraId="6CBEB036" w14:textId="77777777" w:rsidR="00F25389" w:rsidRPr="009E1EF1" w:rsidRDefault="00F25389" w:rsidP="00F25389">
            <w:pPr>
              <w:jc w:val="right"/>
              <w:rPr>
                <w:rFonts w:ascii="Calibri" w:hAnsi="Calibri" w:cs="Times New Roman"/>
                <w:bCs/>
                <w:sz w:val="20"/>
                <w:szCs w:val="20"/>
              </w:rPr>
            </w:pPr>
            <w:r w:rsidRPr="009E1EF1">
              <w:rPr>
                <w:rFonts w:ascii="Calibri" w:hAnsi="Calibri" w:cs="Times New Roman"/>
                <w:bCs/>
                <w:sz w:val="20"/>
                <w:szCs w:val="20"/>
              </w:rPr>
              <w:t>144.0</w:t>
            </w:r>
          </w:p>
        </w:tc>
      </w:tr>
      <w:tr w:rsidR="00F25389" w:rsidRPr="001C5950" w14:paraId="3C19CC33" w14:textId="77777777" w:rsidTr="00C67EA3">
        <w:trPr>
          <w:trHeight w:val="120"/>
        </w:trPr>
        <w:tc>
          <w:tcPr>
            <w:tcW w:w="6696" w:type="dxa"/>
            <w:tcBorders>
              <w:left w:val="nil"/>
              <w:bottom w:val="single" w:sz="4" w:space="0" w:color="auto"/>
              <w:right w:val="nil"/>
            </w:tcBorders>
          </w:tcPr>
          <w:p w14:paraId="08D463E9" w14:textId="6067033D" w:rsidR="00F25389" w:rsidRPr="009E1EF1" w:rsidRDefault="00F25389" w:rsidP="00F25389">
            <w:pPr>
              <w:ind w:left="-108"/>
              <w:rPr>
                <w:rFonts w:ascii="Calibri" w:hAnsi="Calibri" w:cs="Times New Roman"/>
                <w:sz w:val="20"/>
                <w:szCs w:val="20"/>
              </w:rPr>
            </w:pPr>
            <w:r w:rsidRPr="009E1EF1">
              <w:rPr>
                <w:rFonts w:ascii="Calibri" w:hAnsi="Calibri" w:cs="Times New Roman"/>
                <w:sz w:val="20"/>
                <w:szCs w:val="20"/>
              </w:rPr>
              <w:t xml:space="preserve">Separately disclosed items (Note </w:t>
            </w:r>
            <w:r w:rsidR="00B827C9">
              <w:rPr>
                <w:rFonts w:ascii="Calibri" w:hAnsi="Calibri" w:cs="Times New Roman"/>
                <w:sz w:val="20"/>
                <w:szCs w:val="20"/>
              </w:rPr>
              <w:t>6</w:t>
            </w:r>
            <w:r w:rsidRPr="009E1EF1">
              <w:rPr>
                <w:rFonts w:ascii="Calibri" w:hAnsi="Calibri" w:cs="Times New Roman"/>
                <w:sz w:val="20"/>
                <w:szCs w:val="20"/>
              </w:rPr>
              <w:t>)</w:t>
            </w:r>
          </w:p>
        </w:tc>
        <w:tc>
          <w:tcPr>
            <w:tcW w:w="1560" w:type="dxa"/>
            <w:tcBorders>
              <w:top w:val="nil"/>
              <w:left w:val="nil"/>
              <w:bottom w:val="single" w:sz="4" w:space="0" w:color="auto"/>
              <w:right w:val="nil"/>
            </w:tcBorders>
          </w:tcPr>
          <w:p w14:paraId="57099472" w14:textId="4BDDE58B" w:rsidR="00F25389" w:rsidRPr="009E1EF1" w:rsidRDefault="00767E1A" w:rsidP="00F25389">
            <w:pPr>
              <w:jc w:val="right"/>
              <w:rPr>
                <w:rFonts w:ascii="Calibri" w:hAnsi="Calibri" w:cs="Times New Roman"/>
                <w:b/>
                <w:sz w:val="20"/>
                <w:szCs w:val="20"/>
              </w:rPr>
            </w:pPr>
            <w:r>
              <w:rPr>
                <w:rFonts w:ascii="Calibri" w:hAnsi="Calibri" w:cs="Times New Roman"/>
                <w:b/>
                <w:sz w:val="20"/>
                <w:szCs w:val="20"/>
              </w:rPr>
              <w:t>483.8</w:t>
            </w:r>
          </w:p>
        </w:tc>
        <w:tc>
          <w:tcPr>
            <w:tcW w:w="1417" w:type="dxa"/>
            <w:tcBorders>
              <w:left w:val="nil"/>
              <w:bottom w:val="single" w:sz="4" w:space="0" w:color="auto"/>
              <w:right w:val="nil"/>
            </w:tcBorders>
          </w:tcPr>
          <w:p w14:paraId="2590B919" w14:textId="77777777" w:rsidR="00F25389" w:rsidRPr="009E1EF1" w:rsidRDefault="00F25389" w:rsidP="00F25389">
            <w:pPr>
              <w:jc w:val="right"/>
              <w:rPr>
                <w:rFonts w:ascii="Calibri" w:hAnsi="Calibri" w:cs="Times New Roman"/>
                <w:bCs/>
                <w:sz w:val="20"/>
                <w:szCs w:val="20"/>
              </w:rPr>
            </w:pPr>
            <w:r w:rsidRPr="009E1EF1">
              <w:rPr>
                <w:rFonts w:ascii="Calibri" w:hAnsi="Calibri" w:cs="Times New Roman"/>
                <w:bCs/>
                <w:sz w:val="20"/>
                <w:szCs w:val="20"/>
              </w:rPr>
              <w:t>94.4</w:t>
            </w:r>
          </w:p>
        </w:tc>
      </w:tr>
      <w:tr w:rsidR="00F25389" w:rsidRPr="001C5950" w14:paraId="4E4C06E2" w14:textId="77777777" w:rsidTr="00C67EA3">
        <w:trPr>
          <w:trHeight w:val="120"/>
        </w:trPr>
        <w:tc>
          <w:tcPr>
            <w:tcW w:w="6696" w:type="dxa"/>
            <w:tcBorders>
              <w:top w:val="single" w:sz="4" w:space="0" w:color="auto"/>
              <w:left w:val="nil"/>
              <w:right w:val="nil"/>
            </w:tcBorders>
          </w:tcPr>
          <w:p w14:paraId="44BB8B61" w14:textId="77777777" w:rsidR="00F25389" w:rsidRPr="009E1EF1" w:rsidRDefault="00F25389" w:rsidP="00F25389">
            <w:pPr>
              <w:ind w:left="-108"/>
              <w:rPr>
                <w:rFonts w:ascii="Calibri" w:hAnsi="Calibri" w:cs="Times New Roman"/>
                <w:sz w:val="20"/>
                <w:szCs w:val="20"/>
              </w:rPr>
            </w:pPr>
            <w:r w:rsidRPr="009E1EF1">
              <w:rPr>
                <w:rFonts w:ascii="Calibri" w:hAnsi="Calibri" w:cs="Times New Roman"/>
                <w:sz w:val="20"/>
                <w:szCs w:val="20"/>
              </w:rPr>
              <w:t>Profit for adjusted earnings per share calculation</w:t>
            </w:r>
          </w:p>
        </w:tc>
        <w:tc>
          <w:tcPr>
            <w:tcW w:w="1560" w:type="dxa"/>
            <w:tcBorders>
              <w:top w:val="single" w:sz="4" w:space="0" w:color="auto"/>
              <w:left w:val="nil"/>
              <w:bottom w:val="nil"/>
              <w:right w:val="nil"/>
            </w:tcBorders>
          </w:tcPr>
          <w:p w14:paraId="69DEF3AF" w14:textId="1ABBF19F" w:rsidR="00F25389" w:rsidRPr="009E1EF1" w:rsidRDefault="00767E1A" w:rsidP="00F25389">
            <w:pPr>
              <w:jc w:val="right"/>
              <w:rPr>
                <w:rFonts w:ascii="Calibri" w:hAnsi="Calibri" w:cs="Times New Roman"/>
                <w:b/>
                <w:sz w:val="20"/>
                <w:szCs w:val="20"/>
              </w:rPr>
            </w:pPr>
            <w:r>
              <w:rPr>
                <w:rFonts w:ascii="Calibri" w:hAnsi="Calibri" w:cs="Times New Roman"/>
                <w:b/>
                <w:sz w:val="20"/>
                <w:szCs w:val="20"/>
              </w:rPr>
              <w:t>521.7</w:t>
            </w:r>
          </w:p>
        </w:tc>
        <w:tc>
          <w:tcPr>
            <w:tcW w:w="1417" w:type="dxa"/>
            <w:tcBorders>
              <w:top w:val="single" w:sz="4" w:space="0" w:color="auto"/>
              <w:left w:val="nil"/>
              <w:right w:val="nil"/>
            </w:tcBorders>
          </w:tcPr>
          <w:p w14:paraId="29376C8C" w14:textId="77777777" w:rsidR="00F25389" w:rsidRPr="009E1EF1" w:rsidRDefault="00F25389" w:rsidP="00F25389">
            <w:pPr>
              <w:jc w:val="right"/>
              <w:rPr>
                <w:rFonts w:ascii="Calibri" w:hAnsi="Calibri" w:cs="Times New Roman"/>
                <w:bCs/>
                <w:sz w:val="20"/>
                <w:szCs w:val="20"/>
              </w:rPr>
            </w:pPr>
            <w:r w:rsidRPr="009E1EF1">
              <w:rPr>
                <w:rFonts w:ascii="Calibri" w:hAnsi="Calibri" w:cs="Times New Roman"/>
                <w:bCs/>
                <w:sz w:val="20"/>
                <w:szCs w:val="20"/>
              </w:rPr>
              <w:t>238.4</w:t>
            </w:r>
          </w:p>
        </w:tc>
      </w:tr>
      <w:tr w:rsidR="00F25389" w:rsidRPr="001C5950" w14:paraId="7AB7C091" w14:textId="77777777" w:rsidTr="00C67EA3">
        <w:trPr>
          <w:trHeight w:val="120"/>
        </w:trPr>
        <w:tc>
          <w:tcPr>
            <w:tcW w:w="6696" w:type="dxa"/>
            <w:tcBorders>
              <w:top w:val="single" w:sz="4" w:space="0" w:color="auto"/>
              <w:left w:val="nil"/>
              <w:right w:val="nil"/>
            </w:tcBorders>
          </w:tcPr>
          <w:p w14:paraId="55B0E5A4" w14:textId="77777777" w:rsidR="00F25389" w:rsidRPr="009E1EF1" w:rsidRDefault="00F25389" w:rsidP="00F25389">
            <w:pPr>
              <w:ind w:left="-108"/>
              <w:rPr>
                <w:rFonts w:ascii="Calibri" w:hAnsi="Calibri" w:cs="Times New Roman"/>
                <w:sz w:val="20"/>
                <w:szCs w:val="20"/>
              </w:rPr>
            </w:pPr>
          </w:p>
        </w:tc>
        <w:tc>
          <w:tcPr>
            <w:tcW w:w="1560" w:type="dxa"/>
            <w:tcBorders>
              <w:top w:val="single" w:sz="4" w:space="0" w:color="auto"/>
              <w:left w:val="nil"/>
              <w:right w:val="nil"/>
            </w:tcBorders>
          </w:tcPr>
          <w:p w14:paraId="7E66A0BD" w14:textId="77777777" w:rsidR="00F25389" w:rsidRPr="009E1EF1" w:rsidRDefault="00F25389" w:rsidP="00F25389">
            <w:pPr>
              <w:jc w:val="right"/>
              <w:rPr>
                <w:rFonts w:ascii="Calibri" w:hAnsi="Calibri" w:cs="Times New Roman"/>
                <w:b/>
                <w:sz w:val="20"/>
                <w:szCs w:val="20"/>
                <w:highlight w:val="yellow"/>
              </w:rPr>
            </w:pPr>
          </w:p>
        </w:tc>
        <w:tc>
          <w:tcPr>
            <w:tcW w:w="1417" w:type="dxa"/>
            <w:tcBorders>
              <w:top w:val="single" w:sz="4" w:space="0" w:color="auto"/>
              <w:left w:val="nil"/>
              <w:right w:val="nil"/>
            </w:tcBorders>
          </w:tcPr>
          <w:p w14:paraId="42315C89" w14:textId="77777777" w:rsidR="00F25389" w:rsidRPr="009E1EF1" w:rsidRDefault="00F25389" w:rsidP="00F25389">
            <w:pPr>
              <w:jc w:val="right"/>
              <w:rPr>
                <w:rFonts w:ascii="Calibri" w:hAnsi="Calibri" w:cs="Times New Roman"/>
                <w:bCs/>
                <w:sz w:val="20"/>
                <w:szCs w:val="20"/>
              </w:rPr>
            </w:pPr>
          </w:p>
        </w:tc>
      </w:tr>
      <w:tr w:rsidR="00F25389" w:rsidRPr="001C5950" w14:paraId="7C1291CE" w14:textId="77777777" w:rsidTr="00C67EA3">
        <w:trPr>
          <w:trHeight w:val="120"/>
        </w:trPr>
        <w:tc>
          <w:tcPr>
            <w:tcW w:w="6696" w:type="dxa"/>
            <w:tcBorders>
              <w:left w:val="nil"/>
              <w:bottom w:val="single" w:sz="4" w:space="0" w:color="auto"/>
              <w:right w:val="nil"/>
            </w:tcBorders>
          </w:tcPr>
          <w:p w14:paraId="766381D8" w14:textId="77777777" w:rsidR="00F25389" w:rsidRPr="009E1EF1" w:rsidRDefault="00F25389" w:rsidP="00F25389">
            <w:pPr>
              <w:ind w:left="-108"/>
              <w:rPr>
                <w:rFonts w:ascii="Calibri" w:hAnsi="Calibri" w:cs="Times New Roman"/>
                <w:sz w:val="20"/>
                <w:szCs w:val="20"/>
              </w:rPr>
            </w:pPr>
            <w:r w:rsidRPr="009E1EF1">
              <w:rPr>
                <w:rFonts w:ascii="Calibri" w:hAnsi="Calibri" w:cs="Times New Roman"/>
                <w:sz w:val="20"/>
                <w:szCs w:val="20"/>
              </w:rPr>
              <w:t>Weighted average number of ordinary shares in issue during the year (in 000’s)</w:t>
            </w:r>
          </w:p>
        </w:tc>
        <w:tc>
          <w:tcPr>
            <w:tcW w:w="1560" w:type="dxa"/>
            <w:tcBorders>
              <w:left w:val="nil"/>
              <w:bottom w:val="single" w:sz="4" w:space="0" w:color="auto"/>
              <w:right w:val="nil"/>
            </w:tcBorders>
          </w:tcPr>
          <w:p w14:paraId="5E1B9C70" w14:textId="33CD7A81" w:rsidR="00F25389" w:rsidRPr="009E1EF1" w:rsidRDefault="00F25389" w:rsidP="00F25389">
            <w:pPr>
              <w:jc w:val="right"/>
              <w:rPr>
                <w:rFonts w:ascii="Calibri" w:hAnsi="Calibri" w:cs="Times New Roman"/>
                <w:b/>
                <w:sz w:val="20"/>
                <w:szCs w:val="20"/>
                <w:highlight w:val="yellow"/>
              </w:rPr>
            </w:pPr>
            <w:r w:rsidRPr="009E1EF1">
              <w:rPr>
                <w:rFonts w:ascii="Calibri" w:hAnsi="Calibri" w:cs="Times New Roman"/>
                <w:b/>
                <w:sz w:val="20"/>
                <w:szCs w:val="20"/>
              </w:rPr>
              <w:t>129,</w:t>
            </w:r>
            <w:r w:rsidR="00E23095">
              <w:rPr>
                <w:rFonts w:ascii="Calibri" w:hAnsi="Calibri" w:cs="Times New Roman"/>
                <w:b/>
                <w:sz w:val="20"/>
                <w:szCs w:val="20"/>
              </w:rPr>
              <w:t>558</w:t>
            </w:r>
          </w:p>
        </w:tc>
        <w:tc>
          <w:tcPr>
            <w:tcW w:w="1417" w:type="dxa"/>
            <w:tcBorders>
              <w:left w:val="nil"/>
              <w:bottom w:val="single" w:sz="4" w:space="0" w:color="auto"/>
              <w:right w:val="nil"/>
            </w:tcBorders>
          </w:tcPr>
          <w:p w14:paraId="0950CE9A" w14:textId="77777777" w:rsidR="00F25389" w:rsidRPr="00644D63" w:rsidRDefault="00F25389" w:rsidP="00F25389">
            <w:pPr>
              <w:jc w:val="right"/>
              <w:rPr>
                <w:rFonts w:ascii="Calibri" w:hAnsi="Calibri" w:cs="Times New Roman"/>
                <w:bCs/>
                <w:sz w:val="20"/>
                <w:szCs w:val="20"/>
              </w:rPr>
            </w:pPr>
            <w:r w:rsidRPr="00B845F4">
              <w:rPr>
                <w:rFonts w:ascii="Calibri" w:hAnsi="Calibri" w:cs="Times New Roman"/>
                <w:bCs/>
                <w:sz w:val="20"/>
                <w:szCs w:val="20"/>
              </w:rPr>
              <w:t>79,901</w:t>
            </w:r>
          </w:p>
        </w:tc>
      </w:tr>
      <w:tr w:rsidR="00F25389" w:rsidRPr="001C5950" w14:paraId="57442B70" w14:textId="77777777" w:rsidTr="00C67EA3">
        <w:trPr>
          <w:trHeight w:val="120"/>
        </w:trPr>
        <w:tc>
          <w:tcPr>
            <w:tcW w:w="6696" w:type="dxa"/>
            <w:tcBorders>
              <w:top w:val="single" w:sz="4" w:space="0" w:color="auto"/>
              <w:left w:val="nil"/>
              <w:right w:val="nil"/>
            </w:tcBorders>
          </w:tcPr>
          <w:p w14:paraId="6F707DF3" w14:textId="77777777" w:rsidR="00F25389" w:rsidRPr="009E1EF1" w:rsidRDefault="00F25389" w:rsidP="00F25389">
            <w:pPr>
              <w:ind w:left="-108"/>
              <w:rPr>
                <w:rFonts w:ascii="Calibri" w:hAnsi="Calibri" w:cs="Times New Roman"/>
                <w:sz w:val="20"/>
                <w:szCs w:val="20"/>
              </w:rPr>
            </w:pPr>
          </w:p>
        </w:tc>
        <w:tc>
          <w:tcPr>
            <w:tcW w:w="1560" w:type="dxa"/>
            <w:tcBorders>
              <w:top w:val="single" w:sz="4" w:space="0" w:color="auto"/>
              <w:left w:val="nil"/>
              <w:right w:val="nil"/>
            </w:tcBorders>
          </w:tcPr>
          <w:p w14:paraId="499CC5B1" w14:textId="77777777" w:rsidR="00F25389" w:rsidRPr="009E1EF1" w:rsidRDefault="00F25389" w:rsidP="00F25389">
            <w:pPr>
              <w:jc w:val="right"/>
              <w:rPr>
                <w:rFonts w:ascii="Calibri" w:hAnsi="Calibri" w:cs="Times New Roman"/>
                <w:b/>
                <w:sz w:val="20"/>
                <w:szCs w:val="20"/>
                <w:highlight w:val="yellow"/>
              </w:rPr>
            </w:pPr>
          </w:p>
        </w:tc>
        <w:tc>
          <w:tcPr>
            <w:tcW w:w="1417" w:type="dxa"/>
            <w:tcBorders>
              <w:top w:val="single" w:sz="4" w:space="0" w:color="auto"/>
              <w:left w:val="nil"/>
              <w:right w:val="nil"/>
            </w:tcBorders>
          </w:tcPr>
          <w:p w14:paraId="1E58FF3B" w14:textId="77777777" w:rsidR="00F25389" w:rsidRPr="00644D63" w:rsidRDefault="00F25389" w:rsidP="00F25389">
            <w:pPr>
              <w:jc w:val="right"/>
              <w:rPr>
                <w:rFonts w:ascii="Calibri" w:hAnsi="Calibri" w:cs="Times New Roman"/>
                <w:bCs/>
                <w:sz w:val="20"/>
                <w:szCs w:val="20"/>
              </w:rPr>
            </w:pPr>
          </w:p>
        </w:tc>
      </w:tr>
      <w:tr w:rsidR="00F25389" w:rsidRPr="001C5950" w14:paraId="7C5AC5BE" w14:textId="77777777" w:rsidTr="00C67EA3">
        <w:trPr>
          <w:trHeight w:val="120"/>
        </w:trPr>
        <w:tc>
          <w:tcPr>
            <w:tcW w:w="6696" w:type="dxa"/>
            <w:tcBorders>
              <w:left w:val="nil"/>
              <w:bottom w:val="single" w:sz="4" w:space="0" w:color="auto"/>
              <w:right w:val="nil"/>
            </w:tcBorders>
          </w:tcPr>
          <w:p w14:paraId="6D433995" w14:textId="77777777" w:rsidR="00F25389" w:rsidRPr="009E1EF1" w:rsidRDefault="00F25389" w:rsidP="00F25389">
            <w:pPr>
              <w:ind w:left="-115"/>
              <w:rPr>
                <w:rFonts w:ascii="Calibri" w:hAnsi="Calibri" w:cs="Times New Roman"/>
                <w:sz w:val="20"/>
                <w:szCs w:val="20"/>
              </w:rPr>
            </w:pPr>
            <w:r w:rsidRPr="009E1EF1">
              <w:rPr>
                <w:rFonts w:ascii="Calibri" w:hAnsi="Calibri" w:cs="Times New Roman"/>
                <w:b/>
                <w:sz w:val="20"/>
                <w:szCs w:val="20"/>
              </w:rPr>
              <w:t>Basic earnings per share</w:t>
            </w:r>
          </w:p>
        </w:tc>
        <w:tc>
          <w:tcPr>
            <w:tcW w:w="1560" w:type="dxa"/>
            <w:tcBorders>
              <w:top w:val="nil"/>
              <w:left w:val="nil"/>
              <w:bottom w:val="single" w:sz="4" w:space="0" w:color="auto"/>
              <w:right w:val="nil"/>
            </w:tcBorders>
            <w:shd w:val="clear" w:color="auto" w:fill="auto"/>
          </w:tcPr>
          <w:p w14:paraId="4704F76C" w14:textId="3731185C" w:rsidR="00F25389" w:rsidRPr="009E1EF1" w:rsidRDefault="00F25389" w:rsidP="00F25389">
            <w:pPr>
              <w:jc w:val="right"/>
              <w:rPr>
                <w:rFonts w:ascii="Calibri" w:hAnsi="Calibri" w:cs="Times New Roman"/>
                <w:b/>
                <w:sz w:val="20"/>
                <w:szCs w:val="20"/>
              </w:rPr>
            </w:pPr>
            <w:r w:rsidRPr="009E1EF1">
              <w:rPr>
                <w:rFonts w:ascii="Calibri" w:hAnsi="Calibri" w:cs="Times New Roman"/>
                <w:b/>
                <w:sz w:val="20"/>
                <w:szCs w:val="20"/>
              </w:rPr>
              <w:t>£0.</w:t>
            </w:r>
            <w:r w:rsidR="00767E1A">
              <w:rPr>
                <w:rFonts w:ascii="Calibri" w:hAnsi="Calibri" w:cs="Times New Roman"/>
                <w:b/>
                <w:sz w:val="20"/>
                <w:szCs w:val="20"/>
              </w:rPr>
              <w:t>293</w:t>
            </w:r>
          </w:p>
        </w:tc>
        <w:tc>
          <w:tcPr>
            <w:tcW w:w="1417" w:type="dxa"/>
            <w:tcBorders>
              <w:left w:val="nil"/>
              <w:bottom w:val="single" w:sz="4" w:space="0" w:color="auto"/>
              <w:right w:val="nil"/>
            </w:tcBorders>
          </w:tcPr>
          <w:p w14:paraId="2494D276" w14:textId="77777777" w:rsidR="00F25389" w:rsidRPr="00644D63" w:rsidRDefault="00F25389" w:rsidP="00F25389">
            <w:pPr>
              <w:jc w:val="right"/>
              <w:rPr>
                <w:rFonts w:ascii="Calibri" w:hAnsi="Calibri" w:cs="Times New Roman"/>
                <w:bCs/>
                <w:sz w:val="20"/>
                <w:szCs w:val="20"/>
              </w:rPr>
            </w:pPr>
            <w:r w:rsidRPr="00644D63">
              <w:rPr>
                <w:rFonts w:ascii="Calibri" w:hAnsi="Calibri" w:cs="Times New Roman"/>
                <w:bCs/>
                <w:sz w:val="20"/>
                <w:szCs w:val="20"/>
              </w:rPr>
              <w:t>£1.802</w:t>
            </w:r>
          </w:p>
        </w:tc>
      </w:tr>
      <w:tr w:rsidR="00F25389" w:rsidRPr="001C5950" w14:paraId="4DF60685" w14:textId="77777777" w:rsidTr="00C67EA3">
        <w:trPr>
          <w:trHeight w:val="120"/>
        </w:trPr>
        <w:tc>
          <w:tcPr>
            <w:tcW w:w="6696" w:type="dxa"/>
            <w:tcBorders>
              <w:top w:val="single" w:sz="4" w:space="0" w:color="auto"/>
              <w:left w:val="nil"/>
              <w:bottom w:val="single" w:sz="4" w:space="0" w:color="auto"/>
              <w:right w:val="nil"/>
            </w:tcBorders>
          </w:tcPr>
          <w:p w14:paraId="4160F1CD" w14:textId="77777777" w:rsidR="00F25389" w:rsidRPr="009E1EF1" w:rsidRDefault="00F25389" w:rsidP="00F25389">
            <w:pPr>
              <w:ind w:left="-115"/>
              <w:rPr>
                <w:rFonts w:ascii="Calibri" w:hAnsi="Calibri" w:cs="Times New Roman"/>
                <w:b/>
                <w:sz w:val="20"/>
                <w:szCs w:val="20"/>
              </w:rPr>
            </w:pPr>
            <w:r w:rsidRPr="009E1EF1">
              <w:rPr>
                <w:rFonts w:ascii="Calibri" w:hAnsi="Calibri" w:cs="Times New Roman"/>
                <w:b/>
                <w:sz w:val="20"/>
                <w:szCs w:val="20"/>
              </w:rPr>
              <w:t>Adjusted basic earnings per share</w:t>
            </w:r>
          </w:p>
        </w:tc>
        <w:tc>
          <w:tcPr>
            <w:tcW w:w="1560" w:type="dxa"/>
            <w:tcBorders>
              <w:top w:val="single" w:sz="4" w:space="0" w:color="auto"/>
              <w:left w:val="nil"/>
              <w:bottom w:val="single" w:sz="4" w:space="0" w:color="auto"/>
              <w:right w:val="nil"/>
            </w:tcBorders>
            <w:shd w:val="clear" w:color="auto" w:fill="auto"/>
          </w:tcPr>
          <w:p w14:paraId="3F290EFA" w14:textId="62F239C1" w:rsidR="00F25389" w:rsidRPr="009E1EF1" w:rsidRDefault="00F25389" w:rsidP="00F25389">
            <w:pPr>
              <w:jc w:val="right"/>
              <w:rPr>
                <w:rFonts w:ascii="Calibri" w:hAnsi="Calibri" w:cs="Times New Roman"/>
                <w:b/>
                <w:sz w:val="20"/>
                <w:szCs w:val="20"/>
              </w:rPr>
            </w:pPr>
            <w:r w:rsidRPr="009E1EF1">
              <w:rPr>
                <w:rFonts w:ascii="Calibri" w:hAnsi="Calibri" w:cs="Times New Roman"/>
                <w:b/>
                <w:sz w:val="20"/>
                <w:szCs w:val="20"/>
              </w:rPr>
              <w:t>£4.</w:t>
            </w:r>
            <w:r w:rsidR="00767E1A">
              <w:rPr>
                <w:rFonts w:ascii="Calibri" w:hAnsi="Calibri" w:cs="Times New Roman"/>
                <w:b/>
                <w:sz w:val="20"/>
                <w:szCs w:val="20"/>
              </w:rPr>
              <w:t>027</w:t>
            </w:r>
          </w:p>
        </w:tc>
        <w:tc>
          <w:tcPr>
            <w:tcW w:w="1417" w:type="dxa"/>
            <w:tcBorders>
              <w:top w:val="single" w:sz="4" w:space="0" w:color="auto"/>
              <w:left w:val="nil"/>
              <w:bottom w:val="single" w:sz="4" w:space="0" w:color="auto"/>
              <w:right w:val="nil"/>
            </w:tcBorders>
          </w:tcPr>
          <w:p w14:paraId="25306DEE" w14:textId="77777777" w:rsidR="00F25389" w:rsidRPr="00644D63" w:rsidRDefault="00F25389" w:rsidP="00F25389">
            <w:pPr>
              <w:jc w:val="right"/>
              <w:rPr>
                <w:rFonts w:ascii="Calibri" w:hAnsi="Calibri" w:cs="Times New Roman"/>
                <w:bCs/>
                <w:sz w:val="20"/>
                <w:szCs w:val="20"/>
              </w:rPr>
            </w:pPr>
            <w:r w:rsidRPr="00644D63">
              <w:rPr>
                <w:rFonts w:ascii="Calibri" w:hAnsi="Calibri" w:cs="Times New Roman"/>
                <w:bCs/>
                <w:sz w:val="20"/>
                <w:szCs w:val="20"/>
              </w:rPr>
              <w:t>£2.984</w:t>
            </w:r>
          </w:p>
        </w:tc>
      </w:tr>
      <w:tr w:rsidR="00F25389" w:rsidRPr="001C5950" w14:paraId="752F5541" w14:textId="77777777" w:rsidTr="00C67EA3">
        <w:trPr>
          <w:trHeight w:val="120"/>
        </w:trPr>
        <w:tc>
          <w:tcPr>
            <w:tcW w:w="6696" w:type="dxa"/>
            <w:tcBorders>
              <w:top w:val="single" w:sz="4" w:space="0" w:color="auto"/>
              <w:left w:val="nil"/>
              <w:right w:val="nil"/>
            </w:tcBorders>
          </w:tcPr>
          <w:p w14:paraId="72650BF5" w14:textId="77777777" w:rsidR="00F25389" w:rsidRPr="009E1EF1" w:rsidRDefault="00F25389" w:rsidP="00F25389">
            <w:pPr>
              <w:rPr>
                <w:rFonts w:ascii="Calibri" w:hAnsi="Calibri" w:cs="Times New Roman"/>
                <w:sz w:val="20"/>
                <w:szCs w:val="20"/>
              </w:rPr>
            </w:pPr>
          </w:p>
        </w:tc>
        <w:tc>
          <w:tcPr>
            <w:tcW w:w="1560" w:type="dxa"/>
            <w:tcBorders>
              <w:top w:val="single" w:sz="4" w:space="0" w:color="auto"/>
              <w:left w:val="nil"/>
              <w:right w:val="nil"/>
            </w:tcBorders>
          </w:tcPr>
          <w:p w14:paraId="2988A892" w14:textId="77777777" w:rsidR="00F25389" w:rsidRPr="009E1EF1" w:rsidRDefault="00F25389" w:rsidP="00F25389">
            <w:pPr>
              <w:jc w:val="right"/>
              <w:rPr>
                <w:rFonts w:ascii="Calibri" w:hAnsi="Calibri" w:cs="Times New Roman"/>
                <w:b/>
                <w:sz w:val="20"/>
                <w:szCs w:val="20"/>
                <w:highlight w:val="yellow"/>
              </w:rPr>
            </w:pPr>
          </w:p>
        </w:tc>
        <w:tc>
          <w:tcPr>
            <w:tcW w:w="1417" w:type="dxa"/>
            <w:tcBorders>
              <w:top w:val="single" w:sz="4" w:space="0" w:color="auto"/>
              <w:left w:val="nil"/>
              <w:right w:val="nil"/>
            </w:tcBorders>
          </w:tcPr>
          <w:p w14:paraId="7AB7B889" w14:textId="77777777" w:rsidR="00F25389" w:rsidRPr="00644D63" w:rsidRDefault="00F25389" w:rsidP="00F25389">
            <w:pPr>
              <w:jc w:val="right"/>
              <w:rPr>
                <w:rFonts w:ascii="Calibri" w:hAnsi="Calibri" w:cs="Times New Roman"/>
                <w:sz w:val="20"/>
                <w:szCs w:val="20"/>
              </w:rPr>
            </w:pPr>
          </w:p>
        </w:tc>
      </w:tr>
      <w:tr w:rsidR="00F25389" w:rsidRPr="001C5950" w14:paraId="69ACF41B" w14:textId="77777777" w:rsidTr="00C67EA3">
        <w:trPr>
          <w:trHeight w:val="120"/>
        </w:trPr>
        <w:tc>
          <w:tcPr>
            <w:tcW w:w="8256" w:type="dxa"/>
            <w:gridSpan w:val="2"/>
            <w:tcBorders>
              <w:left w:val="nil"/>
              <w:right w:val="nil"/>
            </w:tcBorders>
          </w:tcPr>
          <w:p w14:paraId="33E697A0" w14:textId="77777777" w:rsidR="00F25389" w:rsidRPr="009E1EF1" w:rsidRDefault="00F25389" w:rsidP="00F25389">
            <w:pPr>
              <w:ind w:left="-108"/>
              <w:rPr>
                <w:rFonts w:ascii="Calibri" w:hAnsi="Calibri" w:cs="Times New Roman"/>
                <w:i/>
                <w:sz w:val="20"/>
                <w:szCs w:val="20"/>
              </w:rPr>
            </w:pPr>
            <w:r w:rsidRPr="009E1EF1">
              <w:rPr>
                <w:rFonts w:ascii="Calibri" w:hAnsi="Calibri" w:cs="Times New Roman"/>
                <w:i/>
                <w:sz w:val="20"/>
                <w:szCs w:val="20"/>
              </w:rPr>
              <w:t>Adjustments to derive denominator in respect of diluted earnings per share</w:t>
            </w:r>
          </w:p>
          <w:p w14:paraId="30539617" w14:textId="77777777" w:rsidR="00F25389" w:rsidRPr="009E1EF1" w:rsidRDefault="00F25389" w:rsidP="00F25389">
            <w:pPr>
              <w:ind w:left="-108"/>
              <w:rPr>
                <w:rFonts w:ascii="Calibri" w:hAnsi="Calibri" w:cs="Times New Roman"/>
                <w:b/>
                <w:sz w:val="20"/>
                <w:szCs w:val="20"/>
                <w:highlight w:val="yellow"/>
              </w:rPr>
            </w:pPr>
            <w:r w:rsidRPr="009E1EF1">
              <w:rPr>
                <w:rFonts w:ascii="Calibri" w:hAnsi="Calibri" w:cs="Times New Roman"/>
                <w:i/>
                <w:sz w:val="20"/>
                <w:szCs w:val="20"/>
              </w:rPr>
              <w:t>(in 000’s):</w:t>
            </w:r>
          </w:p>
        </w:tc>
        <w:tc>
          <w:tcPr>
            <w:tcW w:w="1417" w:type="dxa"/>
            <w:tcBorders>
              <w:left w:val="nil"/>
              <w:right w:val="nil"/>
            </w:tcBorders>
          </w:tcPr>
          <w:p w14:paraId="11B1B657" w14:textId="77777777" w:rsidR="00F25389" w:rsidRPr="00644D63" w:rsidRDefault="00F25389" w:rsidP="00F25389">
            <w:pPr>
              <w:jc w:val="right"/>
              <w:rPr>
                <w:rFonts w:ascii="Calibri" w:hAnsi="Calibri" w:cs="Times New Roman"/>
                <w:sz w:val="20"/>
                <w:szCs w:val="20"/>
              </w:rPr>
            </w:pPr>
          </w:p>
        </w:tc>
      </w:tr>
      <w:tr w:rsidR="00F25389" w:rsidRPr="001C5950" w14:paraId="7D919B15" w14:textId="77777777" w:rsidTr="00C67EA3">
        <w:trPr>
          <w:trHeight w:val="120"/>
        </w:trPr>
        <w:tc>
          <w:tcPr>
            <w:tcW w:w="6696" w:type="dxa"/>
            <w:tcBorders>
              <w:left w:val="nil"/>
              <w:right w:val="nil"/>
            </w:tcBorders>
          </w:tcPr>
          <w:p w14:paraId="2B1D9B1C" w14:textId="77777777" w:rsidR="00F25389" w:rsidRPr="009E1EF1" w:rsidRDefault="00F25389" w:rsidP="00F25389">
            <w:pPr>
              <w:ind w:left="-108"/>
              <w:rPr>
                <w:rFonts w:ascii="Calibri" w:hAnsi="Calibri" w:cs="Times New Roman"/>
                <w:sz w:val="20"/>
                <w:szCs w:val="20"/>
              </w:rPr>
            </w:pPr>
            <w:r w:rsidRPr="009E1EF1">
              <w:rPr>
                <w:rFonts w:ascii="Calibri" w:hAnsi="Calibri" w:cs="Times New Roman"/>
                <w:sz w:val="20"/>
                <w:szCs w:val="20"/>
              </w:rPr>
              <w:t>Weighted average number of ordinary shares in issue during the year</w:t>
            </w:r>
          </w:p>
        </w:tc>
        <w:tc>
          <w:tcPr>
            <w:tcW w:w="1560" w:type="dxa"/>
          </w:tcPr>
          <w:p w14:paraId="29D438D8" w14:textId="1F9527C6" w:rsidR="00F25389" w:rsidRPr="009E1EF1" w:rsidRDefault="00F25389" w:rsidP="00F25389">
            <w:pPr>
              <w:jc w:val="right"/>
              <w:rPr>
                <w:rFonts w:ascii="Calibri" w:hAnsi="Calibri" w:cs="Times New Roman"/>
                <w:b/>
                <w:sz w:val="20"/>
                <w:szCs w:val="20"/>
              </w:rPr>
            </w:pPr>
            <w:r w:rsidRPr="009E1EF1">
              <w:rPr>
                <w:rFonts w:ascii="Calibri" w:hAnsi="Calibri" w:cs="Times New Roman"/>
                <w:b/>
                <w:sz w:val="20"/>
                <w:szCs w:val="20"/>
              </w:rPr>
              <w:t>129,</w:t>
            </w:r>
            <w:r w:rsidR="00CF34CC">
              <w:rPr>
                <w:rFonts w:ascii="Calibri" w:hAnsi="Calibri" w:cs="Times New Roman"/>
                <w:b/>
                <w:sz w:val="20"/>
                <w:szCs w:val="20"/>
              </w:rPr>
              <w:t>558</w:t>
            </w:r>
          </w:p>
        </w:tc>
        <w:tc>
          <w:tcPr>
            <w:tcW w:w="1417" w:type="dxa"/>
            <w:tcBorders>
              <w:left w:val="nil"/>
              <w:right w:val="nil"/>
            </w:tcBorders>
          </w:tcPr>
          <w:p w14:paraId="4D958EBC" w14:textId="77777777" w:rsidR="00F25389" w:rsidRPr="00644D63" w:rsidRDefault="00F25389" w:rsidP="00F25389">
            <w:pPr>
              <w:jc w:val="right"/>
              <w:rPr>
                <w:rFonts w:ascii="Calibri" w:hAnsi="Calibri" w:cs="Times New Roman"/>
                <w:bCs/>
                <w:sz w:val="20"/>
                <w:szCs w:val="20"/>
              </w:rPr>
            </w:pPr>
            <w:r w:rsidRPr="00B845F4">
              <w:rPr>
                <w:rFonts w:ascii="Calibri" w:hAnsi="Calibri" w:cs="Times New Roman"/>
                <w:bCs/>
                <w:sz w:val="20"/>
                <w:szCs w:val="20"/>
              </w:rPr>
              <w:t>79,901</w:t>
            </w:r>
          </w:p>
        </w:tc>
      </w:tr>
      <w:tr w:rsidR="00F25389" w:rsidRPr="001C5950" w14:paraId="3B1B151B" w14:textId="77777777" w:rsidTr="00C67EA3">
        <w:trPr>
          <w:trHeight w:val="120"/>
        </w:trPr>
        <w:tc>
          <w:tcPr>
            <w:tcW w:w="6696" w:type="dxa"/>
            <w:tcBorders>
              <w:left w:val="nil"/>
              <w:bottom w:val="single" w:sz="4" w:space="0" w:color="auto"/>
              <w:right w:val="nil"/>
            </w:tcBorders>
          </w:tcPr>
          <w:p w14:paraId="55F77E32" w14:textId="77777777" w:rsidR="00F25389" w:rsidRPr="009E1EF1" w:rsidRDefault="00F25389" w:rsidP="00F25389">
            <w:pPr>
              <w:ind w:left="-108"/>
              <w:rPr>
                <w:rFonts w:ascii="Calibri" w:hAnsi="Calibri" w:cs="Times New Roman"/>
                <w:sz w:val="20"/>
                <w:szCs w:val="20"/>
              </w:rPr>
            </w:pPr>
            <w:r w:rsidRPr="009E1EF1">
              <w:rPr>
                <w:rFonts w:ascii="Calibri" w:hAnsi="Calibri"/>
                <w:sz w:val="20"/>
              </w:rPr>
              <w:t>Dilutive effect of share options and awards on issue</w:t>
            </w:r>
          </w:p>
        </w:tc>
        <w:tc>
          <w:tcPr>
            <w:tcW w:w="1560" w:type="dxa"/>
            <w:tcBorders>
              <w:top w:val="nil"/>
              <w:left w:val="nil"/>
              <w:bottom w:val="single" w:sz="4" w:space="0" w:color="auto"/>
              <w:right w:val="nil"/>
            </w:tcBorders>
          </w:tcPr>
          <w:p w14:paraId="12B130E3" w14:textId="3F3D6D69" w:rsidR="00F25389" w:rsidRPr="009E1EF1" w:rsidRDefault="00264ED3" w:rsidP="00F25389">
            <w:pPr>
              <w:jc w:val="right"/>
              <w:rPr>
                <w:rFonts w:ascii="Calibri" w:hAnsi="Calibri" w:cs="Times New Roman"/>
                <w:b/>
                <w:sz w:val="20"/>
                <w:szCs w:val="20"/>
              </w:rPr>
            </w:pPr>
            <w:r>
              <w:rPr>
                <w:rFonts w:ascii="Calibri" w:hAnsi="Calibri" w:cs="Times New Roman"/>
                <w:b/>
                <w:sz w:val="20"/>
                <w:szCs w:val="20"/>
              </w:rPr>
              <w:t>3,</w:t>
            </w:r>
            <w:r w:rsidR="00912D58">
              <w:rPr>
                <w:rFonts w:ascii="Calibri" w:hAnsi="Calibri" w:cs="Times New Roman"/>
                <w:b/>
                <w:sz w:val="20"/>
                <w:szCs w:val="20"/>
              </w:rPr>
              <w:t>291</w:t>
            </w:r>
          </w:p>
        </w:tc>
        <w:tc>
          <w:tcPr>
            <w:tcW w:w="1417" w:type="dxa"/>
            <w:tcBorders>
              <w:left w:val="nil"/>
              <w:bottom w:val="single" w:sz="4" w:space="0" w:color="auto"/>
              <w:right w:val="nil"/>
            </w:tcBorders>
          </w:tcPr>
          <w:p w14:paraId="32AD3D72" w14:textId="77777777" w:rsidR="00F25389" w:rsidRPr="00644D63" w:rsidRDefault="00F25389" w:rsidP="00F25389">
            <w:pPr>
              <w:jc w:val="right"/>
              <w:rPr>
                <w:rFonts w:ascii="Calibri" w:hAnsi="Calibri" w:cs="Times New Roman"/>
                <w:bCs/>
                <w:sz w:val="20"/>
                <w:szCs w:val="20"/>
              </w:rPr>
            </w:pPr>
            <w:r w:rsidRPr="00644D63">
              <w:rPr>
                <w:rFonts w:ascii="Calibri" w:hAnsi="Calibri" w:cs="Times New Roman"/>
                <w:bCs/>
                <w:sz w:val="20"/>
                <w:szCs w:val="20"/>
              </w:rPr>
              <w:t>426</w:t>
            </w:r>
          </w:p>
        </w:tc>
      </w:tr>
      <w:tr w:rsidR="00F25389" w:rsidRPr="001C5950" w14:paraId="17A82B1D" w14:textId="77777777" w:rsidTr="00C67EA3">
        <w:trPr>
          <w:trHeight w:val="120"/>
        </w:trPr>
        <w:tc>
          <w:tcPr>
            <w:tcW w:w="6696" w:type="dxa"/>
            <w:tcBorders>
              <w:top w:val="single" w:sz="4" w:space="0" w:color="auto"/>
              <w:left w:val="nil"/>
              <w:bottom w:val="single" w:sz="4" w:space="0" w:color="auto"/>
              <w:right w:val="nil"/>
            </w:tcBorders>
          </w:tcPr>
          <w:p w14:paraId="19058CB8" w14:textId="77777777" w:rsidR="00F25389" w:rsidRPr="009E1EF1" w:rsidRDefault="00F25389" w:rsidP="00F25389">
            <w:pPr>
              <w:ind w:left="-108"/>
              <w:rPr>
                <w:rFonts w:ascii="Calibri" w:hAnsi="Calibri" w:cs="Times New Roman"/>
                <w:sz w:val="20"/>
                <w:szCs w:val="20"/>
                <w:vertAlign w:val="superscript"/>
              </w:rPr>
            </w:pPr>
            <w:r w:rsidRPr="009E1EF1">
              <w:rPr>
                <w:rFonts w:ascii="Calibri" w:hAnsi="Calibri" w:cs="Times New Roman"/>
                <w:sz w:val="20"/>
                <w:szCs w:val="20"/>
              </w:rPr>
              <w:t>Adjusted weighted average number of ordinary shares in issue during the year</w:t>
            </w:r>
            <w:r w:rsidRPr="009E1EF1">
              <w:rPr>
                <w:rFonts w:ascii="Calibri" w:hAnsi="Calibri" w:cs="Times New Roman"/>
                <w:sz w:val="20"/>
                <w:szCs w:val="20"/>
                <w:vertAlign w:val="superscript"/>
              </w:rPr>
              <w:t>1</w:t>
            </w:r>
          </w:p>
        </w:tc>
        <w:tc>
          <w:tcPr>
            <w:tcW w:w="1560" w:type="dxa"/>
            <w:tcBorders>
              <w:top w:val="single" w:sz="4" w:space="0" w:color="auto"/>
              <w:left w:val="nil"/>
              <w:bottom w:val="single" w:sz="4" w:space="0" w:color="auto"/>
              <w:right w:val="nil"/>
            </w:tcBorders>
          </w:tcPr>
          <w:p w14:paraId="04F43581" w14:textId="329B3B93" w:rsidR="00F25389" w:rsidRPr="009E1EF1" w:rsidRDefault="00F25389" w:rsidP="00F25389">
            <w:pPr>
              <w:jc w:val="right"/>
              <w:rPr>
                <w:rFonts w:ascii="Calibri" w:hAnsi="Calibri" w:cs="Times New Roman"/>
                <w:b/>
                <w:sz w:val="20"/>
                <w:szCs w:val="20"/>
              </w:rPr>
            </w:pPr>
            <w:r w:rsidRPr="009E1EF1">
              <w:rPr>
                <w:rFonts w:ascii="Calibri" w:hAnsi="Calibri" w:cs="Times New Roman"/>
                <w:b/>
                <w:sz w:val="20"/>
                <w:szCs w:val="20"/>
              </w:rPr>
              <w:t>132,</w:t>
            </w:r>
            <w:r w:rsidR="00912D58">
              <w:rPr>
                <w:rFonts w:ascii="Calibri" w:hAnsi="Calibri" w:cs="Times New Roman"/>
                <w:b/>
                <w:sz w:val="20"/>
                <w:szCs w:val="20"/>
              </w:rPr>
              <w:t>849</w:t>
            </w:r>
          </w:p>
        </w:tc>
        <w:tc>
          <w:tcPr>
            <w:tcW w:w="1417" w:type="dxa"/>
            <w:tcBorders>
              <w:top w:val="single" w:sz="4" w:space="0" w:color="auto"/>
              <w:left w:val="nil"/>
              <w:bottom w:val="single" w:sz="4" w:space="0" w:color="auto"/>
              <w:right w:val="nil"/>
            </w:tcBorders>
          </w:tcPr>
          <w:p w14:paraId="7271ED43" w14:textId="77777777" w:rsidR="00F25389" w:rsidRPr="00644D63" w:rsidRDefault="00F25389" w:rsidP="00F25389">
            <w:pPr>
              <w:jc w:val="right"/>
              <w:rPr>
                <w:rFonts w:ascii="Calibri" w:hAnsi="Calibri" w:cs="Times New Roman"/>
                <w:bCs/>
                <w:sz w:val="20"/>
                <w:szCs w:val="20"/>
              </w:rPr>
            </w:pPr>
            <w:r w:rsidRPr="00644D63">
              <w:rPr>
                <w:rFonts w:ascii="Calibri" w:hAnsi="Calibri" w:cs="Times New Roman"/>
                <w:bCs/>
                <w:sz w:val="20"/>
                <w:szCs w:val="20"/>
              </w:rPr>
              <w:t>80,327</w:t>
            </w:r>
          </w:p>
        </w:tc>
      </w:tr>
      <w:tr w:rsidR="00B57EAA" w:rsidRPr="001C5950" w14:paraId="25D02F44" w14:textId="77777777" w:rsidTr="00C67EA3">
        <w:trPr>
          <w:trHeight w:val="120"/>
        </w:trPr>
        <w:tc>
          <w:tcPr>
            <w:tcW w:w="6696" w:type="dxa"/>
            <w:tcBorders>
              <w:top w:val="single" w:sz="4" w:space="0" w:color="auto"/>
              <w:left w:val="nil"/>
              <w:right w:val="nil"/>
            </w:tcBorders>
          </w:tcPr>
          <w:p w14:paraId="1DE96C35" w14:textId="77777777" w:rsidR="00B57EAA" w:rsidRPr="009E1EF1" w:rsidRDefault="00B57EAA" w:rsidP="00F25389">
            <w:pPr>
              <w:ind w:left="-108"/>
              <w:rPr>
                <w:rFonts w:ascii="Calibri" w:hAnsi="Calibri" w:cs="Times New Roman"/>
                <w:sz w:val="20"/>
                <w:szCs w:val="20"/>
              </w:rPr>
            </w:pPr>
          </w:p>
        </w:tc>
        <w:tc>
          <w:tcPr>
            <w:tcW w:w="1560" w:type="dxa"/>
            <w:tcBorders>
              <w:top w:val="single" w:sz="4" w:space="0" w:color="auto"/>
              <w:left w:val="nil"/>
              <w:right w:val="nil"/>
            </w:tcBorders>
          </w:tcPr>
          <w:p w14:paraId="1EE8E5D4" w14:textId="77777777" w:rsidR="00B57EAA" w:rsidRPr="009E1EF1" w:rsidRDefault="00B57EAA" w:rsidP="00F25389">
            <w:pPr>
              <w:jc w:val="right"/>
              <w:rPr>
                <w:rFonts w:ascii="Calibri" w:hAnsi="Calibri" w:cs="Times New Roman"/>
                <w:b/>
                <w:sz w:val="20"/>
                <w:szCs w:val="20"/>
              </w:rPr>
            </w:pPr>
          </w:p>
        </w:tc>
        <w:tc>
          <w:tcPr>
            <w:tcW w:w="1417" w:type="dxa"/>
            <w:tcBorders>
              <w:top w:val="single" w:sz="4" w:space="0" w:color="auto"/>
              <w:left w:val="nil"/>
              <w:right w:val="nil"/>
            </w:tcBorders>
          </w:tcPr>
          <w:p w14:paraId="67C5AECF" w14:textId="77777777" w:rsidR="00B57EAA" w:rsidRPr="00644D63" w:rsidRDefault="00B57EAA" w:rsidP="00F25389">
            <w:pPr>
              <w:jc w:val="right"/>
              <w:rPr>
                <w:rFonts w:ascii="Calibri" w:hAnsi="Calibri" w:cs="Times New Roman"/>
                <w:bCs/>
                <w:sz w:val="20"/>
                <w:szCs w:val="20"/>
              </w:rPr>
            </w:pPr>
          </w:p>
        </w:tc>
      </w:tr>
      <w:tr w:rsidR="00F25389" w:rsidRPr="001C5950" w14:paraId="6286407E" w14:textId="77777777" w:rsidTr="00C67EA3">
        <w:trPr>
          <w:trHeight w:val="180"/>
        </w:trPr>
        <w:tc>
          <w:tcPr>
            <w:tcW w:w="6696" w:type="dxa"/>
            <w:tcBorders>
              <w:left w:val="nil"/>
              <w:bottom w:val="single" w:sz="4" w:space="0" w:color="auto"/>
              <w:right w:val="nil"/>
            </w:tcBorders>
          </w:tcPr>
          <w:p w14:paraId="4892DAF8" w14:textId="77777777" w:rsidR="00F25389" w:rsidRPr="009E1EF1" w:rsidRDefault="00F25389" w:rsidP="00B845F4">
            <w:pPr>
              <w:ind w:left="-68"/>
              <w:rPr>
                <w:rFonts w:ascii="Calibri" w:hAnsi="Calibri" w:cs="Times New Roman"/>
                <w:b/>
                <w:sz w:val="20"/>
                <w:szCs w:val="20"/>
              </w:rPr>
            </w:pPr>
            <w:r w:rsidRPr="009E1EF1">
              <w:rPr>
                <w:rFonts w:ascii="Calibri" w:hAnsi="Calibri" w:cs="Times New Roman"/>
                <w:b/>
                <w:sz w:val="20"/>
                <w:szCs w:val="20"/>
              </w:rPr>
              <w:t>Diluted earnings per share</w:t>
            </w:r>
          </w:p>
        </w:tc>
        <w:tc>
          <w:tcPr>
            <w:tcW w:w="1560" w:type="dxa"/>
            <w:tcBorders>
              <w:left w:val="nil"/>
              <w:bottom w:val="single" w:sz="4" w:space="0" w:color="auto"/>
              <w:right w:val="nil"/>
            </w:tcBorders>
            <w:shd w:val="clear" w:color="auto" w:fill="auto"/>
          </w:tcPr>
          <w:p w14:paraId="44E729CB" w14:textId="019E83F3" w:rsidR="00F25389" w:rsidRPr="009E1EF1" w:rsidRDefault="00F25389" w:rsidP="00F25389">
            <w:pPr>
              <w:ind w:left="-115"/>
              <w:jc w:val="right"/>
              <w:rPr>
                <w:rFonts w:ascii="Calibri" w:hAnsi="Calibri" w:cs="Times New Roman"/>
                <w:b/>
                <w:sz w:val="20"/>
                <w:szCs w:val="20"/>
              </w:rPr>
            </w:pPr>
            <w:r w:rsidRPr="009E1EF1">
              <w:rPr>
                <w:rFonts w:ascii="Calibri" w:hAnsi="Calibri" w:cs="Times New Roman"/>
                <w:b/>
                <w:sz w:val="20"/>
                <w:szCs w:val="20"/>
              </w:rPr>
              <w:t>£0.</w:t>
            </w:r>
            <w:r w:rsidR="00767E1A">
              <w:rPr>
                <w:rFonts w:ascii="Calibri" w:hAnsi="Calibri" w:cs="Times New Roman"/>
                <w:b/>
                <w:sz w:val="20"/>
                <w:szCs w:val="20"/>
              </w:rPr>
              <w:t>285</w:t>
            </w:r>
          </w:p>
        </w:tc>
        <w:tc>
          <w:tcPr>
            <w:tcW w:w="1417" w:type="dxa"/>
            <w:tcBorders>
              <w:left w:val="nil"/>
              <w:bottom w:val="single" w:sz="4" w:space="0" w:color="auto"/>
              <w:right w:val="nil"/>
            </w:tcBorders>
          </w:tcPr>
          <w:p w14:paraId="41F1563D" w14:textId="77777777" w:rsidR="00F25389" w:rsidRPr="00B845F4" w:rsidRDefault="00F25389" w:rsidP="00F25389">
            <w:pPr>
              <w:ind w:left="-115"/>
              <w:jc w:val="right"/>
              <w:rPr>
                <w:rFonts w:ascii="Calibri" w:hAnsi="Calibri" w:cs="Times New Roman"/>
                <w:bCs/>
                <w:sz w:val="20"/>
                <w:szCs w:val="20"/>
              </w:rPr>
            </w:pPr>
            <w:r w:rsidRPr="00B845F4">
              <w:rPr>
                <w:rFonts w:ascii="Calibri" w:hAnsi="Calibri" w:cs="Times New Roman"/>
                <w:bCs/>
                <w:sz w:val="20"/>
                <w:szCs w:val="20"/>
              </w:rPr>
              <w:t>£1.793</w:t>
            </w:r>
          </w:p>
        </w:tc>
      </w:tr>
      <w:tr w:rsidR="00F25389" w:rsidRPr="001C5950" w14:paraId="1FC1C4D7" w14:textId="77777777" w:rsidTr="00C67EA3">
        <w:tc>
          <w:tcPr>
            <w:tcW w:w="6696" w:type="dxa"/>
            <w:tcBorders>
              <w:top w:val="single" w:sz="4" w:space="0" w:color="auto"/>
              <w:left w:val="nil"/>
              <w:bottom w:val="single" w:sz="4" w:space="0" w:color="auto"/>
              <w:right w:val="nil"/>
            </w:tcBorders>
          </w:tcPr>
          <w:p w14:paraId="536515E9" w14:textId="77777777" w:rsidR="00F25389" w:rsidRPr="009E1EF1" w:rsidDel="00A47720" w:rsidRDefault="00F25389" w:rsidP="00F25389">
            <w:pPr>
              <w:ind w:left="-115"/>
              <w:rPr>
                <w:rFonts w:ascii="Calibri" w:hAnsi="Calibri" w:cs="Times New Roman"/>
                <w:b/>
                <w:sz w:val="20"/>
                <w:szCs w:val="20"/>
              </w:rPr>
            </w:pPr>
            <w:r w:rsidRPr="009E1EF1">
              <w:rPr>
                <w:rFonts w:ascii="Calibri" w:hAnsi="Calibri" w:cs="Times New Roman"/>
                <w:b/>
                <w:sz w:val="20"/>
                <w:szCs w:val="20"/>
              </w:rPr>
              <w:t>Adjusted diluted earnings per share</w:t>
            </w:r>
          </w:p>
        </w:tc>
        <w:tc>
          <w:tcPr>
            <w:tcW w:w="1560" w:type="dxa"/>
            <w:tcBorders>
              <w:top w:val="single" w:sz="4" w:space="0" w:color="auto"/>
              <w:left w:val="nil"/>
              <w:bottom w:val="single" w:sz="4" w:space="0" w:color="auto"/>
              <w:right w:val="nil"/>
            </w:tcBorders>
            <w:shd w:val="clear" w:color="auto" w:fill="auto"/>
          </w:tcPr>
          <w:p w14:paraId="68067A50" w14:textId="0849357F" w:rsidR="00F25389" w:rsidRPr="009E1EF1" w:rsidDel="00A47720" w:rsidRDefault="00F25389" w:rsidP="00F25389">
            <w:pPr>
              <w:ind w:left="-115"/>
              <w:jc w:val="right"/>
              <w:rPr>
                <w:rFonts w:ascii="Calibri" w:hAnsi="Calibri" w:cs="Times New Roman"/>
                <w:b/>
                <w:sz w:val="20"/>
                <w:szCs w:val="20"/>
              </w:rPr>
            </w:pPr>
            <w:r w:rsidRPr="009E1EF1">
              <w:rPr>
                <w:rFonts w:ascii="Calibri" w:hAnsi="Calibri" w:cs="Times New Roman"/>
                <w:b/>
                <w:sz w:val="20"/>
                <w:szCs w:val="20"/>
              </w:rPr>
              <w:t>£</w:t>
            </w:r>
            <w:r w:rsidR="00767E1A">
              <w:rPr>
                <w:rFonts w:ascii="Calibri" w:hAnsi="Calibri" w:cs="Times New Roman"/>
                <w:b/>
                <w:sz w:val="20"/>
                <w:szCs w:val="20"/>
              </w:rPr>
              <w:t>3.</w:t>
            </w:r>
            <w:r w:rsidR="00912D58">
              <w:rPr>
                <w:rFonts w:ascii="Calibri" w:hAnsi="Calibri" w:cs="Times New Roman"/>
                <w:b/>
                <w:sz w:val="20"/>
                <w:szCs w:val="20"/>
              </w:rPr>
              <w:t>927</w:t>
            </w:r>
          </w:p>
        </w:tc>
        <w:tc>
          <w:tcPr>
            <w:tcW w:w="1417" w:type="dxa"/>
            <w:tcBorders>
              <w:top w:val="single" w:sz="4" w:space="0" w:color="auto"/>
              <w:left w:val="nil"/>
              <w:bottom w:val="single" w:sz="4" w:space="0" w:color="auto"/>
              <w:right w:val="nil"/>
            </w:tcBorders>
          </w:tcPr>
          <w:p w14:paraId="5B8F33C4" w14:textId="77777777" w:rsidR="00F25389" w:rsidRPr="00B845F4" w:rsidDel="00A47720" w:rsidRDefault="00F25389" w:rsidP="00F25389">
            <w:pPr>
              <w:ind w:left="-115"/>
              <w:jc w:val="right"/>
              <w:rPr>
                <w:rFonts w:ascii="Calibri" w:hAnsi="Calibri" w:cs="Times New Roman"/>
                <w:bCs/>
                <w:sz w:val="20"/>
                <w:szCs w:val="20"/>
              </w:rPr>
            </w:pPr>
            <w:r w:rsidRPr="00B845F4">
              <w:rPr>
                <w:rFonts w:ascii="Calibri" w:hAnsi="Calibri" w:cs="Times New Roman"/>
                <w:bCs/>
                <w:sz w:val="20"/>
                <w:szCs w:val="20"/>
              </w:rPr>
              <w:t>£2.968</w:t>
            </w:r>
          </w:p>
        </w:tc>
      </w:tr>
      <w:bookmarkEnd w:id="57"/>
    </w:tbl>
    <w:p w14:paraId="67A92F64" w14:textId="77777777" w:rsidR="0042529A" w:rsidRPr="009E1EF1" w:rsidRDefault="0042529A">
      <w:pPr>
        <w:jc w:val="both"/>
        <w:rPr>
          <w:rFonts w:ascii="Calibri" w:hAnsi="Calibri" w:cs="Times New Roman"/>
          <w:sz w:val="20"/>
          <w:szCs w:val="20"/>
        </w:rPr>
      </w:pPr>
    </w:p>
    <w:p w14:paraId="608BED83" w14:textId="5803086D" w:rsidR="005F713E" w:rsidRPr="00644D63" w:rsidRDefault="00CD7050" w:rsidP="002C4EB8">
      <w:pPr>
        <w:pStyle w:val="body"/>
        <w:spacing w:line="240" w:lineRule="auto"/>
        <w:jc w:val="both"/>
        <w:rPr>
          <w:rFonts w:ascii="Calibri" w:hAnsi="Calibri"/>
          <w:sz w:val="20"/>
          <w:lang w:val="en-IE"/>
        </w:rPr>
      </w:pPr>
      <w:r w:rsidRPr="00CD7050">
        <w:rPr>
          <w:rFonts w:ascii="Calibri" w:hAnsi="Calibri"/>
          <w:sz w:val="20"/>
          <w:vertAlign w:val="superscript"/>
          <w:lang w:val="en-IE"/>
        </w:rPr>
        <w:t>1</w:t>
      </w:r>
      <w:r>
        <w:rPr>
          <w:rFonts w:ascii="Calibri" w:hAnsi="Calibri"/>
          <w:sz w:val="20"/>
          <w:lang w:val="en-IE"/>
        </w:rPr>
        <w:t xml:space="preserve"> </w:t>
      </w:r>
      <w:r w:rsidR="005F713E" w:rsidRPr="009E1EF1">
        <w:rPr>
          <w:rFonts w:ascii="Calibri" w:hAnsi="Calibri"/>
          <w:sz w:val="20"/>
          <w:lang w:val="en-IE"/>
        </w:rPr>
        <w:t xml:space="preserve">The 2019 earnings per share figures have been restated to incorporate </w:t>
      </w:r>
      <w:r w:rsidR="005F713E" w:rsidRPr="00644D63">
        <w:rPr>
          <w:rFonts w:ascii="Calibri" w:hAnsi="Calibri"/>
          <w:sz w:val="20"/>
          <w:lang w:val="en-IE"/>
        </w:rPr>
        <w:t xml:space="preserve">the </w:t>
      </w:r>
      <w:r w:rsidR="005F713E" w:rsidRPr="00B845F4">
        <w:rPr>
          <w:rFonts w:ascii="Calibri" w:hAnsi="Calibri"/>
          <w:sz w:val="20"/>
          <w:lang w:val="en-IE"/>
        </w:rPr>
        <w:t xml:space="preserve">1,312,260 </w:t>
      </w:r>
      <w:r w:rsidR="005F713E" w:rsidRPr="00644D63">
        <w:rPr>
          <w:rFonts w:ascii="Calibri" w:hAnsi="Calibri"/>
          <w:sz w:val="20"/>
          <w:lang w:val="en-IE"/>
        </w:rPr>
        <w:t>new Flutter ordinary shares that were issued in May 2020 as payment of the 2019 final dividend. The weighted average number of shares in issue during the period was adjusted to include these bonus shares as if they were issued 1 January 2019.</w:t>
      </w:r>
    </w:p>
    <w:p w14:paraId="7323A0CA" w14:textId="77777777" w:rsidR="005F713E" w:rsidRPr="00644D63" w:rsidRDefault="005F713E" w:rsidP="002C4EB8">
      <w:pPr>
        <w:jc w:val="both"/>
        <w:rPr>
          <w:rFonts w:ascii="Calibri" w:hAnsi="Calibri" w:cs="Times New Roman"/>
          <w:sz w:val="20"/>
          <w:szCs w:val="20"/>
        </w:rPr>
      </w:pPr>
    </w:p>
    <w:p w14:paraId="38DC5C4B" w14:textId="1CDC15CC" w:rsidR="00632639" w:rsidRPr="00644D63" w:rsidRDefault="008A5BF8" w:rsidP="002C4EB8">
      <w:pPr>
        <w:jc w:val="both"/>
        <w:rPr>
          <w:rFonts w:ascii="Calibri" w:hAnsi="Calibri" w:cs="Times New Roman"/>
          <w:sz w:val="20"/>
          <w:szCs w:val="20"/>
        </w:rPr>
      </w:pPr>
      <w:r w:rsidRPr="00644D63">
        <w:rPr>
          <w:rFonts w:ascii="Calibri" w:hAnsi="Calibri" w:cs="Times New Roman"/>
          <w:sz w:val="20"/>
          <w:szCs w:val="20"/>
        </w:rPr>
        <w:t xml:space="preserve">The average market value of the </w:t>
      </w:r>
      <w:r w:rsidR="00B154DF" w:rsidRPr="00644D63">
        <w:rPr>
          <w:rFonts w:ascii="Calibri" w:hAnsi="Calibri" w:cs="Times New Roman"/>
          <w:sz w:val="20"/>
          <w:szCs w:val="20"/>
        </w:rPr>
        <w:t xml:space="preserve">Company’s shares of </w:t>
      </w:r>
      <w:r w:rsidR="00462948" w:rsidRPr="00644D63">
        <w:rPr>
          <w:rFonts w:ascii="Calibri" w:hAnsi="Calibri" w:cs="Times New Roman"/>
          <w:sz w:val="20"/>
          <w:szCs w:val="20"/>
        </w:rPr>
        <w:t>£</w:t>
      </w:r>
      <w:r w:rsidR="00F25389" w:rsidRPr="00644D63">
        <w:rPr>
          <w:rFonts w:ascii="Calibri" w:hAnsi="Calibri" w:cs="Times New Roman"/>
          <w:sz w:val="20"/>
          <w:szCs w:val="20"/>
        </w:rPr>
        <w:t>108.80</w:t>
      </w:r>
      <w:r w:rsidR="00F376CE" w:rsidRPr="00644D63">
        <w:rPr>
          <w:rFonts w:ascii="Calibri" w:hAnsi="Calibri" w:cs="Times New Roman"/>
          <w:sz w:val="20"/>
          <w:szCs w:val="20"/>
        </w:rPr>
        <w:t xml:space="preserve"> (</w:t>
      </w:r>
      <w:r w:rsidR="00FC3D06" w:rsidRPr="00644D63">
        <w:rPr>
          <w:rFonts w:ascii="Calibri" w:hAnsi="Calibri" w:cs="Times New Roman"/>
          <w:sz w:val="20"/>
          <w:szCs w:val="20"/>
        </w:rPr>
        <w:t>201</w:t>
      </w:r>
      <w:r w:rsidR="005F713E" w:rsidRPr="00644D63">
        <w:rPr>
          <w:rFonts w:ascii="Calibri" w:hAnsi="Calibri" w:cs="Times New Roman"/>
          <w:sz w:val="20"/>
          <w:szCs w:val="20"/>
        </w:rPr>
        <w:t>9</w:t>
      </w:r>
      <w:r w:rsidRPr="00644D63">
        <w:rPr>
          <w:rFonts w:ascii="Calibri" w:hAnsi="Calibri" w:cs="Times New Roman"/>
          <w:sz w:val="20"/>
          <w:szCs w:val="20"/>
        </w:rPr>
        <w:t>: £</w:t>
      </w:r>
      <w:r w:rsidR="00FD7C1D" w:rsidRPr="00B845F4">
        <w:rPr>
          <w:rFonts w:ascii="Calibri" w:hAnsi="Calibri" w:cs="Times New Roman"/>
          <w:sz w:val="20"/>
          <w:szCs w:val="20"/>
        </w:rPr>
        <w:t>68.25</w:t>
      </w:r>
      <w:r w:rsidRPr="00644D63">
        <w:rPr>
          <w:rFonts w:ascii="Calibri" w:hAnsi="Calibri" w:cs="Times New Roman"/>
          <w:sz w:val="20"/>
          <w:szCs w:val="20"/>
        </w:rPr>
        <w:t>) was used to calculate the dilutive effect of share options based on the market value for the period that the options were outstanding.</w:t>
      </w:r>
      <w:r w:rsidR="00632639" w:rsidRPr="00644D63">
        <w:rPr>
          <w:rFonts w:ascii="Calibri" w:hAnsi="Calibri" w:cs="Times New Roman"/>
          <w:sz w:val="20"/>
          <w:szCs w:val="20"/>
        </w:rPr>
        <w:t xml:space="preserve"> </w:t>
      </w:r>
    </w:p>
    <w:p w14:paraId="78CD8D46" w14:textId="77777777" w:rsidR="00632639" w:rsidRPr="00644D63" w:rsidRDefault="00632639" w:rsidP="002C4EB8">
      <w:pPr>
        <w:jc w:val="both"/>
        <w:rPr>
          <w:rFonts w:ascii="Calibri" w:hAnsi="Calibri" w:cs="Times New Roman"/>
          <w:sz w:val="20"/>
          <w:szCs w:val="20"/>
        </w:rPr>
      </w:pPr>
    </w:p>
    <w:p w14:paraId="00B1A314" w14:textId="37A8A02C" w:rsidR="008A5BF8" w:rsidRPr="00644D63" w:rsidRDefault="00632639" w:rsidP="002C4EB8">
      <w:pPr>
        <w:jc w:val="both"/>
        <w:rPr>
          <w:rFonts w:ascii="Calibri" w:hAnsi="Calibri" w:cs="Times New Roman"/>
          <w:sz w:val="20"/>
          <w:szCs w:val="20"/>
        </w:rPr>
      </w:pPr>
      <w:r w:rsidRPr="00644D63">
        <w:rPr>
          <w:rFonts w:ascii="Calibri" w:hAnsi="Calibri" w:cs="Times New Roman"/>
          <w:sz w:val="20"/>
          <w:szCs w:val="20"/>
        </w:rPr>
        <w:t xml:space="preserve">The number of options excluded from the diluted weighted average number of ordinary shares calculation due to their effect being anti-dilutive is </w:t>
      </w:r>
      <w:r w:rsidR="00264ED3" w:rsidRPr="00845381">
        <w:rPr>
          <w:rFonts w:ascii="Calibri" w:hAnsi="Calibri" w:cs="Times New Roman"/>
          <w:sz w:val="20"/>
          <w:szCs w:val="20"/>
        </w:rPr>
        <w:t>345,673</w:t>
      </w:r>
      <w:r w:rsidRPr="00845381">
        <w:rPr>
          <w:rFonts w:ascii="Calibri" w:hAnsi="Calibri" w:cs="Times New Roman"/>
          <w:sz w:val="20"/>
          <w:szCs w:val="20"/>
        </w:rPr>
        <w:t xml:space="preserve"> (</w:t>
      </w:r>
      <w:r w:rsidR="00FC3D06" w:rsidRPr="00845381">
        <w:rPr>
          <w:rFonts w:ascii="Calibri" w:hAnsi="Calibri" w:cs="Times New Roman"/>
          <w:sz w:val="20"/>
          <w:szCs w:val="20"/>
        </w:rPr>
        <w:t>201</w:t>
      </w:r>
      <w:r w:rsidR="005F713E" w:rsidRPr="00845381">
        <w:rPr>
          <w:rFonts w:ascii="Calibri" w:hAnsi="Calibri" w:cs="Times New Roman"/>
          <w:sz w:val="20"/>
          <w:szCs w:val="20"/>
        </w:rPr>
        <w:t>9</w:t>
      </w:r>
      <w:r w:rsidRPr="00845381">
        <w:rPr>
          <w:rFonts w:ascii="Calibri" w:hAnsi="Calibri" w:cs="Times New Roman"/>
          <w:sz w:val="20"/>
          <w:szCs w:val="20"/>
        </w:rPr>
        <w:t xml:space="preserve">: </w:t>
      </w:r>
      <w:r w:rsidR="005D1B54" w:rsidRPr="00B845F4">
        <w:rPr>
          <w:rFonts w:ascii="Calibri" w:hAnsi="Calibri" w:cs="Times New Roman"/>
          <w:sz w:val="20"/>
          <w:szCs w:val="20"/>
        </w:rPr>
        <w:t>4</w:t>
      </w:r>
      <w:r w:rsidR="00FD7C1D" w:rsidRPr="00B845F4">
        <w:rPr>
          <w:rFonts w:ascii="Calibri" w:hAnsi="Calibri" w:cs="Times New Roman"/>
          <w:sz w:val="20"/>
          <w:szCs w:val="20"/>
        </w:rPr>
        <w:t>64,380</w:t>
      </w:r>
      <w:r w:rsidRPr="00644D63">
        <w:rPr>
          <w:rFonts w:ascii="Calibri" w:hAnsi="Calibri" w:cs="Times New Roman"/>
          <w:sz w:val="20"/>
          <w:szCs w:val="20"/>
        </w:rPr>
        <w:t>).</w:t>
      </w:r>
    </w:p>
    <w:p w14:paraId="39C9F86E" w14:textId="77777777" w:rsidR="008A5BF8" w:rsidRPr="00644D63" w:rsidRDefault="008A5BF8" w:rsidP="00715572">
      <w:pPr>
        <w:rPr>
          <w:rFonts w:ascii="Calibri" w:hAnsi="Calibri" w:cs="Times New Roman"/>
          <w:sz w:val="20"/>
          <w:szCs w:val="20"/>
        </w:rPr>
      </w:pPr>
    </w:p>
    <w:p w14:paraId="144C565A" w14:textId="77777777" w:rsidR="008A5BF8" w:rsidRPr="009E1EF1" w:rsidRDefault="008A5BF8" w:rsidP="00715572">
      <w:pPr>
        <w:rPr>
          <w:rFonts w:ascii="Calibri" w:hAnsi="Calibri" w:cs="Times New Roman"/>
          <w:sz w:val="20"/>
          <w:szCs w:val="20"/>
        </w:rPr>
      </w:pPr>
    </w:p>
    <w:p w14:paraId="70FA9C66" w14:textId="3151F313" w:rsidR="007B519E" w:rsidRDefault="0042529A" w:rsidP="002C4EB8">
      <w:pPr>
        <w:jc w:val="both"/>
        <w:rPr>
          <w:rFonts w:ascii="Calibri" w:hAnsi="Calibri" w:cs="Times New Roman"/>
          <w:sz w:val="20"/>
          <w:szCs w:val="20"/>
        </w:rPr>
      </w:pPr>
      <w:r w:rsidRPr="00FC3D06">
        <w:br w:type="page"/>
      </w:r>
    </w:p>
    <w:p w14:paraId="52FCEF4C" w14:textId="7C78410E" w:rsidR="0042529A" w:rsidRPr="00B845F4" w:rsidRDefault="00690E99" w:rsidP="00432067">
      <w:pPr>
        <w:pStyle w:val="Heading1"/>
      </w:pPr>
      <w:bookmarkStart w:id="58" w:name="_Toc57023091"/>
      <w:r w:rsidRPr="00B845F4">
        <w:lastRenderedPageBreak/>
        <w:t>1</w:t>
      </w:r>
      <w:r w:rsidR="00606872">
        <w:t>0</w:t>
      </w:r>
      <w:r w:rsidR="0042529A" w:rsidRPr="00B845F4">
        <w:t>.  Goodwill</w:t>
      </w:r>
      <w:bookmarkEnd w:id="58"/>
    </w:p>
    <w:p w14:paraId="4C7506A2" w14:textId="77777777" w:rsidR="0042529A" w:rsidRPr="009E1EF1" w:rsidRDefault="0042529A">
      <w:pPr>
        <w:rPr>
          <w:rFonts w:ascii="Calibri" w:hAnsi="Calibri" w:cs="Times New Roman"/>
          <w:sz w:val="20"/>
          <w:szCs w:val="20"/>
        </w:rPr>
      </w:pPr>
    </w:p>
    <w:p w14:paraId="408C4E64" w14:textId="29DFCCCB" w:rsidR="0042529A" w:rsidRPr="009E1EF1" w:rsidRDefault="0042529A" w:rsidP="00824ABE">
      <w:pPr>
        <w:widowControl/>
        <w:autoSpaceDE/>
        <w:autoSpaceDN/>
        <w:adjustRightInd/>
        <w:rPr>
          <w:rFonts w:ascii="Calibri" w:hAnsi="Calibri" w:cs="Times New Roman"/>
          <w:sz w:val="20"/>
          <w:szCs w:val="20"/>
        </w:rPr>
      </w:pPr>
      <w:r w:rsidRPr="009E1EF1">
        <w:rPr>
          <w:rFonts w:ascii="Calibri" w:hAnsi="Calibri" w:cs="Times New Roman"/>
          <w:sz w:val="20"/>
          <w:szCs w:val="20"/>
        </w:rPr>
        <w:t>The following cash generating units</w:t>
      </w:r>
      <w:r w:rsidR="00C46AEB" w:rsidRPr="009E1EF1">
        <w:rPr>
          <w:rFonts w:ascii="Calibri" w:hAnsi="Calibri" w:cs="Times New Roman"/>
          <w:sz w:val="20"/>
          <w:szCs w:val="20"/>
        </w:rPr>
        <w:t xml:space="preserve"> (‘CGU’)</w:t>
      </w:r>
      <w:r w:rsidRPr="009E1EF1">
        <w:rPr>
          <w:rFonts w:ascii="Calibri" w:hAnsi="Calibri" w:cs="Times New Roman"/>
          <w:sz w:val="20"/>
          <w:szCs w:val="20"/>
        </w:rPr>
        <w:t xml:space="preserve">, being the lowest level of asset for which there are </w:t>
      </w:r>
      <w:r w:rsidR="00D432CC">
        <w:rPr>
          <w:rFonts w:ascii="Calibri" w:hAnsi="Calibri" w:cs="Times New Roman"/>
          <w:sz w:val="20"/>
          <w:szCs w:val="20"/>
        </w:rPr>
        <w:t xml:space="preserve">separately </w:t>
      </w:r>
      <w:r w:rsidRPr="009E1EF1">
        <w:rPr>
          <w:rFonts w:ascii="Calibri" w:hAnsi="Calibri" w:cs="Times New Roman"/>
          <w:sz w:val="20"/>
          <w:szCs w:val="20"/>
        </w:rPr>
        <w:t>identifiable cash flows, have the following carrying amounts of goodwill:</w:t>
      </w:r>
    </w:p>
    <w:p w14:paraId="61A82E7D" w14:textId="77777777" w:rsidR="0042529A" w:rsidRPr="003159AB" w:rsidRDefault="0042529A">
      <w:pPr>
        <w:rPr>
          <w:rFonts w:ascii="Calibri" w:hAnsi="Calibri" w:cs="Times New Roman"/>
          <w:sz w:val="12"/>
          <w:szCs w:val="12"/>
        </w:rPr>
      </w:pPr>
    </w:p>
    <w:tbl>
      <w:tblPr>
        <w:tblW w:w="9923" w:type="dxa"/>
        <w:tblLayout w:type="fixed"/>
        <w:tblLook w:val="0000" w:firstRow="0" w:lastRow="0" w:firstColumn="0" w:lastColumn="0" w:noHBand="0" w:noVBand="0"/>
      </w:tblPr>
      <w:tblGrid>
        <w:gridCol w:w="2552"/>
        <w:gridCol w:w="850"/>
        <w:gridCol w:w="709"/>
        <w:gridCol w:w="851"/>
        <w:gridCol w:w="1134"/>
        <w:gridCol w:w="992"/>
        <w:gridCol w:w="992"/>
        <w:gridCol w:w="851"/>
        <w:gridCol w:w="992"/>
      </w:tblGrid>
      <w:tr w:rsidR="00202E86" w:rsidRPr="001C5950" w14:paraId="3E7A9AAB" w14:textId="77777777" w:rsidTr="009854E5">
        <w:trPr>
          <w:trHeight w:val="593"/>
        </w:trPr>
        <w:tc>
          <w:tcPr>
            <w:tcW w:w="2552" w:type="dxa"/>
            <w:tcBorders>
              <w:top w:val="single" w:sz="4" w:space="0" w:color="auto"/>
              <w:left w:val="nil"/>
              <w:bottom w:val="single" w:sz="4" w:space="0" w:color="auto"/>
              <w:right w:val="nil"/>
            </w:tcBorders>
          </w:tcPr>
          <w:p w14:paraId="0C0C5B4A" w14:textId="77777777" w:rsidR="00202E86" w:rsidRPr="009E1EF1" w:rsidRDefault="00202E86" w:rsidP="00202E86">
            <w:pPr>
              <w:jc w:val="both"/>
              <w:rPr>
                <w:rFonts w:ascii="Calibri" w:hAnsi="Calibri" w:cs="Times New Roman"/>
                <w:sz w:val="20"/>
                <w:szCs w:val="20"/>
              </w:rPr>
            </w:pPr>
          </w:p>
          <w:p w14:paraId="5116CC3F" w14:textId="77777777" w:rsidR="00202E86" w:rsidRPr="009E1EF1" w:rsidRDefault="00202E86" w:rsidP="00202E86">
            <w:pPr>
              <w:jc w:val="both"/>
              <w:rPr>
                <w:rFonts w:ascii="Calibri" w:hAnsi="Calibri" w:cs="Times New Roman"/>
                <w:sz w:val="20"/>
                <w:szCs w:val="20"/>
              </w:rPr>
            </w:pPr>
          </w:p>
        </w:tc>
        <w:tc>
          <w:tcPr>
            <w:tcW w:w="850" w:type="dxa"/>
            <w:tcBorders>
              <w:top w:val="single" w:sz="4" w:space="0" w:color="auto"/>
              <w:left w:val="nil"/>
              <w:bottom w:val="single" w:sz="4" w:space="0" w:color="auto"/>
              <w:right w:val="nil"/>
            </w:tcBorders>
            <w:vAlign w:val="bottom"/>
          </w:tcPr>
          <w:p w14:paraId="72A666B9" w14:textId="77777777" w:rsidR="00202E86" w:rsidRPr="009E1EF1" w:rsidRDefault="00202E86" w:rsidP="00202E86">
            <w:pPr>
              <w:jc w:val="right"/>
              <w:rPr>
                <w:rFonts w:ascii="Calibri" w:hAnsi="Calibri" w:cs="Times New Roman"/>
                <w:b/>
                <w:bCs/>
                <w:sz w:val="20"/>
                <w:szCs w:val="20"/>
              </w:rPr>
            </w:pPr>
          </w:p>
          <w:p w14:paraId="74BFBF3D"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PPB Online</w:t>
            </w:r>
          </w:p>
          <w:p w14:paraId="7B18870F"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£m</w:t>
            </w:r>
          </w:p>
        </w:tc>
        <w:tc>
          <w:tcPr>
            <w:tcW w:w="709" w:type="dxa"/>
            <w:tcBorders>
              <w:top w:val="single" w:sz="4" w:space="0" w:color="auto"/>
              <w:left w:val="nil"/>
              <w:bottom w:val="single" w:sz="4" w:space="0" w:color="auto"/>
              <w:right w:val="nil"/>
            </w:tcBorders>
            <w:vAlign w:val="bottom"/>
          </w:tcPr>
          <w:p w14:paraId="77024D0C"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UK Retail</w:t>
            </w:r>
          </w:p>
          <w:p w14:paraId="2E52B647"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£m</w:t>
            </w:r>
          </w:p>
        </w:tc>
        <w:tc>
          <w:tcPr>
            <w:tcW w:w="851" w:type="dxa"/>
            <w:tcBorders>
              <w:top w:val="single" w:sz="4" w:space="0" w:color="auto"/>
              <w:left w:val="nil"/>
              <w:bottom w:val="single" w:sz="4" w:space="0" w:color="auto"/>
              <w:right w:val="nil"/>
            </w:tcBorders>
            <w:vAlign w:val="bottom"/>
          </w:tcPr>
          <w:p w14:paraId="36279171"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Irish Retail</w:t>
            </w:r>
          </w:p>
          <w:p w14:paraId="2703791D"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£m</w:t>
            </w:r>
          </w:p>
        </w:tc>
        <w:tc>
          <w:tcPr>
            <w:tcW w:w="1134" w:type="dxa"/>
            <w:tcBorders>
              <w:top w:val="single" w:sz="4" w:space="0" w:color="auto"/>
              <w:left w:val="nil"/>
              <w:bottom w:val="single" w:sz="4" w:space="0" w:color="auto"/>
              <w:right w:val="nil"/>
            </w:tcBorders>
          </w:tcPr>
          <w:p w14:paraId="4B4A17F0" w14:textId="77777777" w:rsidR="00202E86" w:rsidRPr="009E1EF1" w:rsidRDefault="00202E86" w:rsidP="00202E86">
            <w:pPr>
              <w:jc w:val="right"/>
              <w:rPr>
                <w:rFonts w:ascii="Calibri" w:hAnsi="Calibri" w:cs="Times New Roman"/>
                <w:b/>
                <w:bCs/>
                <w:sz w:val="20"/>
                <w:szCs w:val="20"/>
              </w:rPr>
            </w:pPr>
          </w:p>
          <w:p w14:paraId="3EBE923D" w14:textId="77777777" w:rsidR="002C4EB8" w:rsidRDefault="002C4EB8" w:rsidP="00202E86">
            <w:pPr>
              <w:jc w:val="right"/>
              <w:rPr>
                <w:rFonts w:ascii="Calibri" w:hAnsi="Calibri" w:cs="Times New Roman"/>
                <w:b/>
                <w:bCs/>
                <w:sz w:val="20"/>
                <w:szCs w:val="20"/>
              </w:rPr>
            </w:pPr>
          </w:p>
          <w:p w14:paraId="1BBE158C" w14:textId="77777777" w:rsidR="00CD7050" w:rsidRDefault="00CD7050" w:rsidP="00202E86">
            <w:pPr>
              <w:jc w:val="right"/>
              <w:rPr>
                <w:rFonts w:ascii="Calibri" w:hAnsi="Calibri" w:cs="Times New Roman"/>
                <w:b/>
                <w:bCs/>
                <w:sz w:val="20"/>
                <w:szCs w:val="20"/>
              </w:rPr>
            </w:pPr>
          </w:p>
          <w:p w14:paraId="74853A2F" w14:textId="076729DF"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PokerStars</w:t>
            </w:r>
          </w:p>
          <w:p w14:paraId="361621C6"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£m</w:t>
            </w:r>
          </w:p>
        </w:tc>
        <w:tc>
          <w:tcPr>
            <w:tcW w:w="992" w:type="dxa"/>
            <w:tcBorders>
              <w:top w:val="single" w:sz="4" w:space="0" w:color="auto"/>
              <w:left w:val="nil"/>
              <w:bottom w:val="single" w:sz="4" w:space="0" w:color="auto"/>
              <w:right w:val="nil"/>
            </w:tcBorders>
            <w:vAlign w:val="bottom"/>
          </w:tcPr>
          <w:p w14:paraId="0A1A76C9"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Sky Betting and Gaming</w:t>
            </w:r>
          </w:p>
          <w:p w14:paraId="344BA5EE" w14:textId="65E91049" w:rsidR="00202E86" w:rsidRPr="009E1EF1" w:rsidRDefault="00A90D6E" w:rsidP="00202E86">
            <w:pPr>
              <w:jc w:val="right"/>
              <w:rPr>
                <w:rFonts w:ascii="Calibri" w:hAnsi="Calibri" w:cs="Times New Roman"/>
                <w:b/>
                <w:bCs/>
                <w:sz w:val="20"/>
                <w:szCs w:val="20"/>
              </w:rPr>
            </w:pPr>
            <w:r>
              <w:rPr>
                <w:rFonts w:ascii="Calibri" w:hAnsi="Calibri" w:cs="Times New Roman"/>
                <w:b/>
                <w:bCs/>
                <w:sz w:val="20"/>
                <w:szCs w:val="20"/>
              </w:rPr>
              <w:t>£</w:t>
            </w:r>
            <w:r w:rsidR="00202E86" w:rsidRPr="009E1EF1">
              <w:rPr>
                <w:rFonts w:ascii="Calibri" w:hAnsi="Calibri" w:cs="Times New Roman"/>
                <w:b/>
                <w:bCs/>
                <w:sz w:val="20"/>
                <w:szCs w:val="20"/>
              </w:rPr>
              <w:t>m</w:t>
            </w:r>
          </w:p>
        </w:tc>
        <w:tc>
          <w:tcPr>
            <w:tcW w:w="992" w:type="dxa"/>
            <w:tcBorders>
              <w:top w:val="single" w:sz="4" w:space="0" w:color="auto"/>
              <w:left w:val="nil"/>
              <w:bottom w:val="single" w:sz="4" w:space="0" w:color="auto"/>
              <w:right w:val="nil"/>
            </w:tcBorders>
            <w:vAlign w:val="bottom"/>
          </w:tcPr>
          <w:p w14:paraId="55297C0B"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Australia</w:t>
            </w:r>
          </w:p>
          <w:p w14:paraId="33889102" w14:textId="3922BBED" w:rsidR="00202E86" w:rsidRPr="009E1EF1" w:rsidRDefault="00A90D6E" w:rsidP="00202E86">
            <w:pPr>
              <w:jc w:val="right"/>
              <w:rPr>
                <w:rFonts w:ascii="Calibri" w:hAnsi="Calibri" w:cs="Times New Roman"/>
                <w:b/>
                <w:bCs/>
                <w:sz w:val="20"/>
                <w:szCs w:val="20"/>
              </w:rPr>
            </w:pPr>
            <w:r>
              <w:rPr>
                <w:rFonts w:ascii="Calibri" w:hAnsi="Calibri" w:cs="Times New Roman"/>
                <w:b/>
                <w:bCs/>
                <w:sz w:val="20"/>
                <w:szCs w:val="20"/>
              </w:rPr>
              <w:t>£</w:t>
            </w:r>
            <w:r w:rsidR="00202E86" w:rsidRPr="009E1EF1">
              <w:rPr>
                <w:rFonts w:ascii="Calibri" w:hAnsi="Calibri" w:cs="Times New Roman"/>
                <w:b/>
                <w:bCs/>
                <w:sz w:val="20"/>
                <w:szCs w:val="20"/>
              </w:rPr>
              <w:t>m</w:t>
            </w:r>
          </w:p>
        </w:tc>
        <w:tc>
          <w:tcPr>
            <w:tcW w:w="851" w:type="dxa"/>
            <w:tcBorders>
              <w:top w:val="single" w:sz="4" w:space="0" w:color="auto"/>
              <w:left w:val="nil"/>
              <w:bottom w:val="single" w:sz="4" w:space="0" w:color="auto"/>
              <w:right w:val="nil"/>
            </w:tcBorders>
            <w:vAlign w:val="bottom"/>
          </w:tcPr>
          <w:p w14:paraId="192FB97E"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US</w:t>
            </w:r>
          </w:p>
          <w:p w14:paraId="56EBE05A"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£m</w:t>
            </w:r>
          </w:p>
        </w:tc>
        <w:tc>
          <w:tcPr>
            <w:tcW w:w="992" w:type="dxa"/>
            <w:tcBorders>
              <w:top w:val="single" w:sz="4" w:space="0" w:color="auto"/>
              <w:left w:val="nil"/>
              <w:bottom w:val="single" w:sz="4" w:space="0" w:color="auto"/>
              <w:right w:val="nil"/>
            </w:tcBorders>
            <w:vAlign w:val="bottom"/>
          </w:tcPr>
          <w:p w14:paraId="320AC4C6"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Total</w:t>
            </w:r>
          </w:p>
          <w:p w14:paraId="622B9EDE" w14:textId="77777777" w:rsidR="00202E86" w:rsidRPr="009E1EF1" w:rsidRDefault="00202E86" w:rsidP="00202E86">
            <w:pPr>
              <w:jc w:val="right"/>
              <w:rPr>
                <w:rFonts w:ascii="Calibri" w:hAnsi="Calibri" w:cs="Times New Roman"/>
                <w:b/>
                <w:bCs/>
                <w:sz w:val="20"/>
                <w:szCs w:val="20"/>
              </w:rPr>
            </w:pPr>
            <w:r w:rsidRPr="009E1EF1">
              <w:rPr>
                <w:rFonts w:ascii="Calibri" w:hAnsi="Calibri" w:cs="Times New Roman"/>
                <w:b/>
                <w:bCs/>
                <w:sz w:val="20"/>
                <w:szCs w:val="20"/>
              </w:rPr>
              <w:t>£m</w:t>
            </w:r>
          </w:p>
        </w:tc>
      </w:tr>
      <w:tr w:rsidR="00202E86" w:rsidRPr="001C5950" w14:paraId="6E2E6AAB" w14:textId="77777777" w:rsidTr="009854E5">
        <w:trPr>
          <w:trHeight w:val="190"/>
        </w:trPr>
        <w:tc>
          <w:tcPr>
            <w:tcW w:w="2552" w:type="dxa"/>
            <w:tcBorders>
              <w:top w:val="single" w:sz="4" w:space="0" w:color="auto"/>
              <w:left w:val="nil"/>
              <w:right w:val="nil"/>
            </w:tcBorders>
          </w:tcPr>
          <w:p w14:paraId="008C5ACE" w14:textId="77777777" w:rsidR="00202E86" w:rsidRPr="009E1EF1" w:rsidRDefault="00202E86" w:rsidP="00202E86">
            <w:pPr>
              <w:ind w:left="-108"/>
              <w:rPr>
                <w:rFonts w:ascii="Calibri" w:hAnsi="Calibri" w:cs="Times New Roman"/>
                <w:sz w:val="20"/>
                <w:szCs w:val="20"/>
              </w:rPr>
            </w:pPr>
            <w:r w:rsidRPr="009E1EF1">
              <w:rPr>
                <w:rFonts w:ascii="Calibri" w:hAnsi="Calibri" w:cs="Times New Roman"/>
                <w:sz w:val="20"/>
                <w:szCs w:val="20"/>
              </w:rPr>
              <w:t>Balance at 1 January 2019</w:t>
            </w:r>
          </w:p>
        </w:tc>
        <w:tc>
          <w:tcPr>
            <w:tcW w:w="850" w:type="dxa"/>
            <w:tcBorders>
              <w:top w:val="single" w:sz="4" w:space="0" w:color="auto"/>
              <w:left w:val="nil"/>
              <w:right w:val="nil"/>
            </w:tcBorders>
          </w:tcPr>
          <w:p w14:paraId="23844BA8" w14:textId="77777777"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3,432.7</w:t>
            </w:r>
          </w:p>
        </w:tc>
        <w:tc>
          <w:tcPr>
            <w:tcW w:w="709" w:type="dxa"/>
            <w:tcBorders>
              <w:top w:val="single" w:sz="4" w:space="0" w:color="auto"/>
              <w:left w:val="nil"/>
              <w:right w:val="nil"/>
            </w:tcBorders>
          </w:tcPr>
          <w:p w14:paraId="25573610" w14:textId="77777777"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18.9</w:t>
            </w:r>
          </w:p>
        </w:tc>
        <w:tc>
          <w:tcPr>
            <w:tcW w:w="851" w:type="dxa"/>
            <w:tcBorders>
              <w:top w:val="single" w:sz="4" w:space="0" w:color="auto"/>
              <w:left w:val="nil"/>
              <w:right w:val="nil"/>
            </w:tcBorders>
          </w:tcPr>
          <w:p w14:paraId="1DC1D47A" w14:textId="1A83724D"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20.</w:t>
            </w:r>
            <w:r w:rsidR="00496CE7">
              <w:rPr>
                <w:rFonts w:ascii="Calibri" w:hAnsi="Calibri" w:cs="Times New Roman"/>
                <w:bCs/>
                <w:sz w:val="20"/>
                <w:szCs w:val="20"/>
              </w:rPr>
              <w:t>7</w:t>
            </w:r>
          </w:p>
        </w:tc>
        <w:tc>
          <w:tcPr>
            <w:tcW w:w="1134" w:type="dxa"/>
            <w:tcBorders>
              <w:top w:val="single" w:sz="4" w:space="0" w:color="auto"/>
              <w:left w:val="nil"/>
              <w:right w:val="nil"/>
            </w:tcBorders>
          </w:tcPr>
          <w:p w14:paraId="3001012F" w14:textId="77777777" w:rsidR="00202E86" w:rsidRPr="00175840" w:rsidRDefault="00D65E5C"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992" w:type="dxa"/>
            <w:tcBorders>
              <w:top w:val="single" w:sz="4" w:space="0" w:color="auto"/>
              <w:left w:val="nil"/>
              <w:right w:val="nil"/>
            </w:tcBorders>
          </w:tcPr>
          <w:p w14:paraId="31973464" w14:textId="77777777" w:rsidR="00202E86" w:rsidRPr="00175840" w:rsidRDefault="00D65E5C"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992" w:type="dxa"/>
            <w:tcBorders>
              <w:top w:val="single" w:sz="4" w:space="0" w:color="auto"/>
              <w:left w:val="nil"/>
              <w:right w:val="nil"/>
            </w:tcBorders>
          </w:tcPr>
          <w:p w14:paraId="10C1A707" w14:textId="5BD901E4" w:rsidR="00202E86" w:rsidRPr="00175840" w:rsidRDefault="00A90D6E" w:rsidP="00202E86">
            <w:pPr>
              <w:jc w:val="right"/>
              <w:rPr>
                <w:rFonts w:ascii="Calibri" w:hAnsi="Calibri" w:cs="Times New Roman"/>
                <w:bCs/>
                <w:sz w:val="20"/>
                <w:szCs w:val="20"/>
              </w:rPr>
            </w:pPr>
            <w:r w:rsidRPr="00175840">
              <w:rPr>
                <w:rFonts w:ascii="Calibri" w:hAnsi="Calibri" w:cs="Times New Roman"/>
                <w:bCs/>
                <w:sz w:val="20"/>
                <w:szCs w:val="20"/>
              </w:rPr>
              <w:t>42</w:t>
            </w:r>
            <w:r w:rsidR="00922351">
              <w:rPr>
                <w:rFonts w:ascii="Calibri" w:hAnsi="Calibri" w:cs="Times New Roman"/>
                <w:bCs/>
                <w:sz w:val="20"/>
                <w:szCs w:val="20"/>
              </w:rPr>
              <w:t>.</w:t>
            </w:r>
            <w:r w:rsidRPr="00175840">
              <w:rPr>
                <w:rFonts w:ascii="Calibri" w:hAnsi="Calibri" w:cs="Times New Roman"/>
                <w:bCs/>
                <w:sz w:val="20"/>
                <w:szCs w:val="20"/>
              </w:rPr>
              <w:t>5</w:t>
            </w:r>
          </w:p>
        </w:tc>
        <w:tc>
          <w:tcPr>
            <w:tcW w:w="851" w:type="dxa"/>
            <w:tcBorders>
              <w:top w:val="single" w:sz="4" w:space="0" w:color="auto"/>
              <w:left w:val="nil"/>
              <w:right w:val="nil"/>
            </w:tcBorders>
          </w:tcPr>
          <w:p w14:paraId="70316655" w14:textId="77777777"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560.5</w:t>
            </w:r>
          </w:p>
        </w:tc>
        <w:tc>
          <w:tcPr>
            <w:tcW w:w="992" w:type="dxa"/>
            <w:tcBorders>
              <w:top w:val="single" w:sz="4" w:space="0" w:color="auto"/>
              <w:left w:val="nil"/>
              <w:right w:val="nil"/>
            </w:tcBorders>
          </w:tcPr>
          <w:p w14:paraId="322FC893" w14:textId="77777777"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4,075.3</w:t>
            </w:r>
          </w:p>
        </w:tc>
      </w:tr>
      <w:tr w:rsidR="00202E86" w:rsidRPr="001C5950" w14:paraId="082726A0" w14:textId="77777777" w:rsidTr="009854E5">
        <w:tc>
          <w:tcPr>
            <w:tcW w:w="2552" w:type="dxa"/>
            <w:tcBorders>
              <w:left w:val="nil"/>
              <w:right w:val="nil"/>
            </w:tcBorders>
          </w:tcPr>
          <w:p w14:paraId="05BF15F7" w14:textId="68F603D4" w:rsidR="00202E86" w:rsidRPr="009E1EF1" w:rsidRDefault="00202E86" w:rsidP="00202E86">
            <w:pPr>
              <w:ind w:left="-108"/>
              <w:rPr>
                <w:rFonts w:ascii="Calibri" w:hAnsi="Calibri" w:cs="Times New Roman"/>
                <w:sz w:val="20"/>
                <w:szCs w:val="20"/>
              </w:rPr>
            </w:pPr>
            <w:r w:rsidRPr="009E1EF1">
              <w:rPr>
                <w:rFonts w:ascii="Calibri" w:hAnsi="Calibri" w:cs="Times New Roman"/>
                <w:sz w:val="20"/>
                <w:szCs w:val="20"/>
              </w:rPr>
              <w:t xml:space="preserve">Arising on acquisitions during the year (Note </w:t>
            </w:r>
            <w:r w:rsidR="004B5563">
              <w:rPr>
                <w:rFonts w:ascii="Calibri" w:hAnsi="Calibri" w:cs="Times New Roman"/>
                <w:sz w:val="20"/>
                <w:szCs w:val="20"/>
              </w:rPr>
              <w:t>1</w:t>
            </w:r>
            <w:r w:rsidR="00250117">
              <w:rPr>
                <w:rFonts w:ascii="Calibri" w:hAnsi="Calibri" w:cs="Times New Roman"/>
                <w:sz w:val="20"/>
                <w:szCs w:val="20"/>
              </w:rPr>
              <w:t>1</w:t>
            </w:r>
            <w:r w:rsidRPr="009E1EF1">
              <w:rPr>
                <w:rFonts w:ascii="Calibri" w:hAnsi="Calibri" w:cs="Times New Roman"/>
                <w:sz w:val="20"/>
                <w:szCs w:val="20"/>
              </w:rPr>
              <w:t>)</w:t>
            </w:r>
          </w:p>
        </w:tc>
        <w:tc>
          <w:tcPr>
            <w:tcW w:w="850" w:type="dxa"/>
            <w:tcBorders>
              <w:left w:val="nil"/>
              <w:right w:val="nil"/>
            </w:tcBorders>
          </w:tcPr>
          <w:p w14:paraId="0EBA5151" w14:textId="77777777" w:rsidR="00202E86" w:rsidRPr="00175840" w:rsidRDefault="00202E86" w:rsidP="00202E86">
            <w:pPr>
              <w:jc w:val="right"/>
              <w:rPr>
                <w:rFonts w:ascii="Calibri" w:hAnsi="Calibri" w:cs="Times New Roman"/>
                <w:bCs/>
                <w:sz w:val="20"/>
                <w:szCs w:val="20"/>
              </w:rPr>
            </w:pPr>
          </w:p>
          <w:p w14:paraId="1CCE46D4" w14:textId="77777777"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69.6</w:t>
            </w:r>
          </w:p>
        </w:tc>
        <w:tc>
          <w:tcPr>
            <w:tcW w:w="709" w:type="dxa"/>
            <w:tcBorders>
              <w:left w:val="nil"/>
              <w:right w:val="nil"/>
            </w:tcBorders>
          </w:tcPr>
          <w:p w14:paraId="307FE18C" w14:textId="77777777" w:rsidR="00202E86" w:rsidRPr="00175840" w:rsidRDefault="00202E86" w:rsidP="00202E86">
            <w:pPr>
              <w:jc w:val="right"/>
              <w:rPr>
                <w:rFonts w:ascii="Calibri" w:hAnsi="Calibri" w:cs="Times New Roman"/>
                <w:bCs/>
                <w:sz w:val="20"/>
                <w:szCs w:val="20"/>
              </w:rPr>
            </w:pPr>
          </w:p>
          <w:p w14:paraId="34FC89FB" w14:textId="77777777"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851" w:type="dxa"/>
            <w:tcBorders>
              <w:left w:val="nil"/>
              <w:right w:val="nil"/>
            </w:tcBorders>
          </w:tcPr>
          <w:p w14:paraId="57463F05" w14:textId="77777777" w:rsidR="00202E86" w:rsidRPr="00175840" w:rsidRDefault="00202E86" w:rsidP="00202E86">
            <w:pPr>
              <w:jc w:val="right"/>
              <w:rPr>
                <w:rFonts w:ascii="Calibri" w:hAnsi="Calibri" w:cs="Times New Roman"/>
                <w:bCs/>
                <w:sz w:val="20"/>
                <w:szCs w:val="20"/>
              </w:rPr>
            </w:pPr>
          </w:p>
          <w:p w14:paraId="3CEC7EAE" w14:textId="77777777"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1134" w:type="dxa"/>
            <w:tcBorders>
              <w:left w:val="nil"/>
              <w:right w:val="nil"/>
            </w:tcBorders>
          </w:tcPr>
          <w:p w14:paraId="75F294AE" w14:textId="77777777" w:rsidR="00A90D6E" w:rsidRPr="00175840" w:rsidRDefault="00A90D6E" w:rsidP="00202E86">
            <w:pPr>
              <w:jc w:val="right"/>
              <w:rPr>
                <w:rFonts w:ascii="Calibri" w:hAnsi="Calibri" w:cs="Times New Roman"/>
                <w:bCs/>
                <w:sz w:val="20"/>
                <w:szCs w:val="20"/>
              </w:rPr>
            </w:pPr>
          </w:p>
          <w:p w14:paraId="57C4A736" w14:textId="212079EF" w:rsidR="00202E86" w:rsidRPr="00175840" w:rsidRDefault="00D65E5C"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992" w:type="dxa"/>
            <w:tcBorders>
              <w:left w:val="nil"/>
              <w:right w:val="nil"/>
            </w:tcBorders>
          </w:tcPr>
          <w:p w14:paraId="630B69B5" w14:textId="77777777" w:rsidR="00A90D6E" w:rsidRPr="00175840" w:rsidRDefault="00A90D6E" w:rsidP="00202E86">
            <w:pPr>
              <w:jc w:val="right"/>
              <w:rPr>
                <w:rFonts w:ascii="Calibri" w:hAnsi="Calibri" w:cs="Times New Roman"/>
                <w:bCs/>
                <w:sz w:val="20"/>
                <w:szCs w:val="20"/>
              </w:rPr>
            </w:pPr>
          </w:p>
          <w:p w14:paraId="2E4F9FD4" w14:textId="59A32691" w:rsidR="00202E86" w:rsidRPr="00175840" w:rsidRDefault="00D65E5C"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992" w:type="dxa"/>
            <w:tcBorders>
              <w:left w:val="nil"/>
              <w:right w:val="nil"/>
            </w:tcBorders>
          </w:tcPr>
          <w:p w14:paraId="7C49957B" w14:textId="77777777" w:rsidR="00A90D6E" w:rsidRPr="00175840" w:rsidRDefault="00A90D6E" w:rsidP="00202E86">
            <w:pPr>
              <w:jc w:val="right"/>
              <w:rPr>
                <w:rFonts w:ascii="Calibri" w:hAnsi="Calibri" w:cs="Times New Roman"/>
                <w:bCs/>
                <w:sz w:val="20"/>
                <w:szCs w:val="20"/>
              </w:rPr>
            </w:pPr>
          </w:p>
          <w:p w14:paraId="3FB3605B" w14:textId="3C49F505" w:rsidR="00202E86" w:rsidRPr="00175840" w:rsidRDefault="00A90D6E"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851" w:type="dxa"/>
            <w:tcBorders>
              <w:left w:val="nil"/>
              <w:right w:val="nil"/>
            </w:tcBorders>
          </w:tcPr>
          <w:p w14:paraId="5F8462D1" w14:textId="77777777" w:rsidR="00202E86" w:rsidRPr="00175840" w:rsidRDefault="00202E86" w:rsidP="00202E86">
            <w:pPr>
              <w:jc w:val="right"/>
              <w:rPr>
                <w:rFonts w:ascii="Calibri" w:hAnsi="Calibri" w:cs="Times New Roman"/>
                <w:bCs/>
                <w:sz w:val="20"/>
                <w:szCs w:val="20"/>
              </w:rPr>
            </w:pPr>
          </w:p>
          <w:p w14:paraId="74CFCB02" w14:textId="77777777"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992" w:type="dxa"/>
            <w:tcBorders>
              <w:left w:val="nil"/>
              <w:right w:val="nil"/>
            </w:tcBorders>
          </w:tcPr>
          <w:p w14:paraId="62ABF8D2" w14:textId="77777777" w:rsidR="00202E86" w:rsidRPr="00175840" w:rsidRDefault="00202E86" w:rsidP="00202E86">
            <w:pPr>
              <w:jc w:val="right"/>
              <w:rPr>
                <w:rFonts w:ascii="Calibri" w:hAnsi="Calibri" w:cs="Times New Roman"/>
                <w:bCs/>
                <w:sz w:val="20"/>
                <w:szCs w:val="20"/>
              </w:rPr>
            </w:pPr>
          </w:p>
          <w:p w14:paraId="7A757C1C" w14:textId="77777777"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69.6</w:t>
            </w:r>
          </w:p>
        </w:tc>
      </w:tr>
      <w:tr w:rsidR="00202E86" w:rsidRPr="001C5950" w14:paraId="5B136237" w14:textId="77777777" w:rsidTr="009854E5">
        <w:trPr>
          <w:trHeight w:val="193"/>
        </w:trPr>
        <w:tc>
          <w:tcPr>
            <w:tcW w:w="2552" w:type="dxa"/>
            <w:tcBorders>
              <w:left w:val="nil"/>
              <w:bottom w:val="single" w:sz="4" w:space="0" w:color="auto"/>
              <w:right w:val="nil"/>
            </w:tcBorders>
          </w:tcPr>
          <w:p w14:paraId="610183B1" w14:textId="77777777" w:rsidR="00202E86" w:rsidRPr="009E1EF1" w:rsidRDefault="00202E86" w:rsidP="00202E86">
            <w:pPr>
              <w:ind w:left="-108"/>
              <w:rPr>
                <w:rFonts w:ascii="Calibri" w:hAnsi="Calibri" w:cs="Times New Roman"/>
                <w:sz w:val="20"/>
                <w:szCs w:val="20"/>
              </w:rPr>
            </w:pPr>
            <w:r w:rsidRPr="009E1EF1">
              <w:rPr>
                <w:rFonts w:ascii="Calibri" w:hAnsi="Calibri" w:cs="Times New Roman"/>
                <w:sz w:val="20"/>
                <w:szCs w:val="20"/>
              </w:rPr>
              <w:t>Foreign currency translation adjustment</w:t>
            </w:r>
          </w:p>
        </w:tc>
        <w:tc>
          <w:tcPr>
            <w:tcW w:w="850" w:type="dxa"/>
            <w:tcBorders>
              <w:left w:val="nil"/>
              <w:bottom w:val="single" w:sz="4" w:space="0" w:color="auto"/>
              <w:right w:val="nil"/>
            </w:tcBorders>
          </w:tcPr>
          <w:p w14:paraId="6E9F1486" w14:textId="77777777" w:rsidR="00A90D6E" w:rsidRPr="00175840" w:rsidRDefault="00A90D6E" w:rsidP="00202E86">
            <w:pPr>
              <w:jc w:val="right"/>
              <w:rPr>
                <w:rFonts w:ascii="Calibri" w:hAnsi="Calibri" w:cs="Times New Roman"/>
                <w:bCs/>
                <w:sz w:val="20"/>
                <w:szCs w:val="20"/>
              </w:rPr>
            </w:pPr>
          </w:p>
          <w:p w14:paraId="122606A7" w14:textId="2288A142"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(5.9)</w:t>
            </w:r>
          </w:p>
        </w:tc>
        <w:tc>
          <w:tcPr>
            <w:tcW w:w="709" w:type="dxa"/>
            <w:tcBorders>
              <w:left w:val="nil"/>
              <w:bottom w:val="single" w:sz="4" w:space="0" w:color="auto"/>
              <w:right w:val="nil"/>
            </w:tcBorders>
          </w:tcPr>
          <w:p w14:paraId="533AD984" w14:textId="77777777" w:rsidR="00A90D6E" w:rsidRPr="00175840" w:rsidRDefault="00A90D6E" w:rsidP="00202E86">
            <w:pPr>
              <w:jc w:val="right"/>
              <w:rPr>
                <w:rFonts w:ascii="Calibri" w:hAnsi="Calibri" w:cs="Times New Roman"/>
                <w:bCs/>
                <w:sz w:val="20"/>
                <w:szCs w:val="20"/>
              </w:rPr>
            </w:pPr>
          </w:p>
          <w:p w14:paraId="57D9F6FA" w14:textId="1EA8F7E5"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851" w:type="dxa"/>
            <w:tcBorders>
              <w:left w:val="nil"/>
              <w:bottom w:val="single" w:sz="4" w:space="0" w:color="auto"/>
              <w:right w:val="nil"/>
            </w:tcBorders>
          </w:tcPr>
          <w:p w14:paraId="55E759C8" w14:textId="77777777" w:rsidR="00A90D6E" w:rsidRPr="00175840" w:rsidRDefault="00A90D6E" w:rsidP="00202E86">
            <w:pPr>
              <w:jc w:val="right"/>
              <w:rPr>
                <w:rFonts w:ascii="Calibri" w:hAnsi="Calibri" w:cs="Times New Roman"/>
                <w:bCs/>
                <w:sz w:val="20"/>
                <w:szCs w:val="20"/>
              </w:rPr>
            </w:pPr>
          </w:p>
          <w:p w14:paraId="5FE4CB81" w14:textId="133AE81D"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1134" w:type="dxa"/>
            <w:tcBorders>
              <w:left w:val="nil"/>
              <w:bottom w:val="single" w:sz="4" w:space="0" w:color="auto"/>
              <w:right w:val="nil"/>
            </w:tcBorders>
          </w:tcPr>
          <w:p w14:paraId="14574AFF" w14:textId="77777777" w:rsidR="00A90D6E" w:rsidRPr="00175840" w:rsidRDefault="00A90D6E" w:rsidP="00202E86">
            <w:pPr>
              <w:jc w:val="right"/>
              <w:rPr>
                <w:rFonts w:ascii="Calibri" w:hAnsi="Calibri" w:cs="Times New Roman"/>
                <w:bCs/>
                <w:sz w:val="20"/>
                <w:szCs w:val="20"/>
              </w:rPr>
            </w:pPr>
          </w:p>
          <w:p w14:paraId="67600946" w14:textId="33BA7CEC" w:rsidR="00202E86" w:rsidRPr="00175840" w:rsidRDefault="00D65E5C"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992" w:type="dxa"/>
            <w:tcBorders>
              <w:left w:val="nil"/>
              <w:bottom w:val="single" w:sz="4" w:space="0" w:color="auto"/>
              <w:right w:val="nil"/>
            </w:tcBorders>
          </w:tcPr>
          <w:p w14:paraId="1232811D" w14:textId="77777777" w:rsidR="00A90D6E" w:rsidRPr="00175840" w:rsidRDefault="00A90D6E" w:rsidP="00202E86">
            <w:pPr>
              <w:jc w:val="right"/>
              <w:rPr>
                <w:rFonts w:ascii="Calibri" w:hAnsi="Calibri" w:cs="Times New Roman"/>
                <w:bCs/>
                <w:sz w:val="20"/>
                <w:szCs w:val="20"/>
              </w:rPr>
            </w:pPr>
          </w:p>
          <w:p w14:paraId="6A50B478" w14:textId="082F1B2F" w:rsidR="00202E86" w:rsidRPr="00175840" w:rsidRDefault="00D65E5C" w:rsidP="00202E86">
            <w:pPr>
              <w:jc w:val="right"/>
              <w:rPr>
                <w:rFonts w:ascii="Calibri" w:hAnsi="Calibri" w:cs="Times New Roman"/>
                <w:bCs/>
                <w:sz w:val="20"/>
                <w:szCs w:val="20"/>
              </w:rPr>
            </w:pPr>
            <w:r w:rsidRPr="00175840">
              <w:rPr>
                <w:rFonts w:ascii="Calibri" w:hAnsi="Calibri" w:cs="Times New Roman"/>
                <w:bCs/>
                <w:sz w:val="20"/>
                <w:szCs w:val="20"/>
              </w:rPr>
              <w:t>-</w:t>
            </w:r>
          </w:p>
        </w:tc>
        <w:tc>
          <w:tcPr>
            <w:tcW w:w="992" w:type="dxa"/>
            <w:tcBorders>
              <w:left w:val="nil"/>
              <w:bottom w:val="single" w:sz="4" w:space="0" w:color="auto"/>
              <w:right w:val="nil"/>
            </w:tcBorders>
          </w:tcPr>
          <w:p w14:paraId="03B4CADC" w14:textId="77777777" w:rsidR="00A90D6E" w:rsidRPr="00175840" w:rsidRDefault="00A90D6E" w:rsidP="00202E86">
            <w:pPr>
              <w:jc w:val="right"/>
              <w:rPr>
                <w:rFonts w:ascii="Calibri" w:hAnsi="Calibri" w:cs="Times New Roman"/>
                <w:bCs/>
                <w:sz w:val="20"/>
                <w:szCs w:val="20"/>
              </w:rPr>
            </w:pPr>
          </w:p>
          <w:p w14:paraId="35284AF8" w14:textId="4B2C75EC" w:rsidR="00202E86" w:rsidRPr="00175840" w:rsidRDefault="00A90D6E" w:rsidP="00202E86">
            <w:pPr>
              <w:jc w:val="right"/>
              <w:rPr>
                <w:rFonts w:ascii="Calibri" w:hAnsi="Calibri" w:cs="Times New Roman"/>
                <w:bCs/>
                <w:sz w:val="20"/>
                <w:szCs w:val="20"/>
              </w:rPr>
            </w:pPr>
            <w:r w:rsidRPr="00175840">
              <w:rPr>
                <w:rFonts w:ascii="Calibri" w:hAnsi="Calibri" w:cs="Times New Roman"/>
                <w:bCs/>
                <w:sz w:val="20"/>
                <w:szCs w:val="20"/>
              </w:rPr>
              <w:t>(1.4)</w:t>
            </w:r>
          </w:p>
        </w:tc>
        <w:tc>
          <w:tcPr>
            <w:tcW w:w="851" w:type="dxa"/>
            <w:tcBorders>
              <w:left w:val="nil"/>
              <w:right w:val="nil"/>
            </w:tcBorders>
          </w:tcPr>
          <w:p w14:paraId="754F8CA7" w14:textId="77777777" w:rsidR="00A90D6E" w:rsidRPr="00175840" w:rsidRDefault="00A90D6E" w:rsidP="00202E86">
            <w:pPr>
              <w:jc w:val="right"/>
              <w:rPr>
                <w:rFonts w:ascii="Calibri" w:hAnsi="Calibri" w:cs="Times New Roman"/>
                <w:bCs/>
                <w:sz w:val="20"/>
                <w:szCs w:val="20"/>
              </w:rPr>
            </w:pPr>
          </w:p>
          <w:p w14:paraId="65D0CABB" w14:textId="0FBA3352"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(17.3)</w:t>
            </w:r>
          </w:p>
        </w:tc>
        <w:tc>
          <w:tcPr>
            <w:tcW w:w="992" w:type="dxa"/>
            <w:tcBorders>
              <w:left w:val="nil"/>
              <w:right w:val="nil"/>
            </w:tcBorders>
          </w:tcPr>
          <w:p w14:paraId="2C70A173" w14:textId="77777777" w:rsidR="00A90D6E" w:rsidRPr="00175840" w:rsidRDefault="00A90D6E" w:rsidP="00202E86">
            <w:pPr>
              <w:jc w:val="right"/>
              <w:rPr>
                <w:rFonts w:ascii="Calibri" w:hAnsi="Calibri" w:cs="Times New Roman"/>
                <w:bCs/>
                <w:sz w:val="20"/>
                <w:szCs w:val="20"/>
              </w:rPr>
            </w:pPr>
          </w:p>
          <w:p w14:paraId="15FE6272" w14:textId="560C2EEA" w:rsidR="00202E86" w:rsidRPr="00175840" w:rsidRDefault="00202E86" w:rsidP="00202E86">
            <w:pPr>
              <w:jc w:val="right"/>
              <w:rPr>
                <w:rFonts w:ascii="Calibri" w:hAnsi="Calibri" w:cs="Times New Roman"/>
                <w:bCs/>
                <w:sz w:val="20"/>
                <w:szCs w:val="20"/>
              </w:rPr>
            </w:pPr>
            <w:r w:rsidRPr="00175840">
              <w:rPr>
                <w:rFonts w:ascii="Calibri" w:hAnsi="Calibri" w:cs="Times New Roman"/>
                <w:bCs/>
                <w:sz w:val="20"/>
                <w:szCs w:val="20"/>
              </w:rPr>
              <w:t>(24.6)</w:t>
            </w:r>
          </w:p>
        </w:tc>
      </w:tr>
      <w:tr w:rsidR="00202E86" w:rsidRPr="001C5950" w14:paraId="7107254B" w14:textId="77777777" w:rsidTr="009854E5">
        <w:trPr>
          <w:trHeight w:val="93"/>
        </w:trPr>
        <w:tc>
          <w:tcPr>
            <w:tcW w:w="2552" w:type="dxa"/>
            <w:tcBorders>
              <w:top w:val="single" w:sz="4" w:space="0" w:color="auto"/>
              <w:left w:val="nil"/>
              <w:right w:val="nil"/>
            </w:tcBorders>
          </w:tcPr>
          <w:p w14:paraId="11ABB7AB" w14:textId="77777777" w:rsidR="00202E86" w:rsidRPr="009E1EF1" w:rsidRDefault="00202E86" w:rsidP="00202E86">
            <w:pPr>
              <w:ind w:left="-108"/>
              <w:rPr>
                <w:rFonts w:ascii="Calibri" w:hAnsi="Calibri" w:cs="Times New Roman"/>
                <w:sz w:val="20"/>
                <w:szCs w:val="20"/>
              </w:rPr>
            </w:pPr>
            <w:r w:rsidRPr="009E1EF1">
              <w:rPr>
                <w:rFonts w:ascii="Calibri" w:hAnsi="Calibri" w:cs="Times New Roman"/>
                <w:sz w:val="20"/>
                <w:szCs w:val="20"/>
              </w:rPr>
              <w:t>Balance at 31 December 2019</w:t>
            </w:r>
          </w:p>
        </w:tc>
        <w:tc>
          <w:tcPr>
            <w:tcW w:w="850" w:type="dxa"/>
            <w:tcBorders>
              <w:top w:val="single" w:sz="4" w:space="0" w:color="auto"/>
              <w:left w:val="nil"/>
              <w:right w:val="nil"/>
            </w:tcBorders>
          </w:tcPr>
          <w:p w14:paraId="03B1CCE1" w14:textId="77777777" w:rsidR="00202E86" w:rsidRPr="009E1EF1" w:rsidRDefault="00202E86" w:rsidP="002C4EB8">
            <w:pPr>
              <w:jc w:val="right"/>
              <w:rPr>
                <w:rFonts w:ascii="Calibri" w:hAnsi="Calibri" w:cs="Times New Roman"/>
                <w:sz w:val="20"/>
                <w:szCs w:val="20"/>
              </w:rPr>
            </w:pPr>
            <w:r w:rsidRPr="009E1EF1">
              <w:rPr>
                <w:rFonts w:ascii="Calibri" w:hAnsi="Calibri" w:cs="Times New Roman"/>
                <w:b/>
                <w:sz w:val="20"/>
                <w:szCs w:val="20"/>
              </w:rPr>
              <w:t>3,496.4</w:t>
            </w:r>
          </w:p>
        </w:tc>
        <w:tc>
          <w:tcPr>
            <w:tcW w:w="709" w:type="dxa"/>
            <w:tcBorders>
              <w:top w:val="single" w:sz="4" w:space="0" w:color="auto"/>
              <w:left w:val="nil"/>
              <w:right w:val="nil"/>
            </w:tcBorders>
          </w:tcPr>
          <w:p w14:paraId="570D783A" w14:textId="77777777" w:rsidR="00202E86" w:rsidRPr="009E1EF1" w:rsidRDefault="00202E86" w:rsidP="002C4EB8">
            <w:pPr>
              <w:jc w:val="right"/>
              <w:rPr>
                <w:rFonts w:ascii="Calibri" w:hAnsi="Calibri" w:cs="Times New Roman"/>
                <w:sz w:val="20"/>
                <w:szCs w:val="20"/>
              </w:rPr>
            </w:pPr>
            <w:r w:rsidRPr="009E1EF1">
              <w:rPr>
                <w:rFonts w:ascii="Calibri" w:hAnsi="Calibri" w:cs="Times New Roman"/>
                <w:b/>
                <w:sz w:val="20"/>
                <w:szCs w:val="20"/>
              </w:rPr>
              <w:t>18.9</w:t>
            </w:r>
          </w:p>
        </w:tc>
        <w:tc>
          <w:tcPr>
            <w:tcW w:w="851" w:type="dxa"/>
            <w:tcBorders>
              <w:top w:val="single" w:sz="4" w:space="0" w:color="auto"/>
              <w:left w:val="nil"/>
              <w:right w:val="nil"/>
            </w:tcBorders>
          </w:tcPr>
          <w:p w14:paraId="3ACA3485" w14:textId="3FC4B4F0" w:rsidR="00202E86" w:rsidRPr="009E1EF1" w:rsidRDefault="00202E86" w:rsidP="002C4EB8">
            <w:pPr>
              <w:jc w:val="right"/>
              <w:rPr>
                <w:rFonts w:ascii="Calibri" w:hAnsi="Calibri" w:cs="Times New Roman"/>
                <w:sz w:val="20"/>
                <w:szCs w:val="20"/>
              </w:rPr>
            </w:pPr>
            <w:r w:rsidRPr="009E1EF1">
              <w:rPr>
                <w:rFonts w:ascii="Calibri" w:hAnsi="Calibri" w:cs="Times New Roman"/>
                <w:b/>
                <w:sz w:val="20"/>
                <w:szCs w:val="20"/>
              </w:rPr>
              <w:t>20.</w:t>
            </w:r>
            <w:r w:rsidR="00496CE7">
              <w:rPr>
                <w:rFonts w:ascii="Calibri" w:hAnsi="Calibri" w:cs="Times New Roman"/>
                <w:b/>
                <w:sz w:val="20"/>
                <w:szCs w:val="20"/>
              </w:rPr>
              <w:t>7</w:t>
            </w:r>
          </w:p>
        </w:tc>
        <w:tc>
          <w:tcPr>
            <w:tcW w:w="1134" w:type="dxa"/>
            <w:tcBorders>
              <w:top w:val="single" w:sz="4" w:space="0" w:color="auto"/>
              <w:left w:val="nil"/>
              <w:right w:val="nil"/>
            </w:tcBorders>
          </w:tcPr>
          <w:p w14:paraId="7A4D97EC" w14:textId="77777777" w:rsidR="00202E86" w:rsidRPr="009E1EF1" w:rsidRDefault="00D65E5C" w:rsidP="002C4EB8">
            <w:pPr>
              <w:jc w:val="right"/>
              <w:rPr>
                <w:rFonts w:ascii="Calibri" w:hAnsi="Calibri" w:cs="Times New Roman"/>
                <w:b/>
                <w:sz w:val="20"/>
                <w:szCs w:val="20"/>
              </w:rPr>
            </w:pPr>
            <w:r w:rsidRPr="009E1EF1">
              <w:rPr>
                <w:rFonts w:ascii="Calibri" w:hAnsi="Calibri" w:cs="Times New Roman"/>
                <w:b/>
                <w:sz w:val="20"/>
                <w:szCs w:val="20"/>
              </w:rPr>
              <w:t>-</w:t>
            </w:r>
          </w:p>
        </w:tc>
        <w:tc>
          <w:tcPr>
            <w:tcW w:w="992" w:type="dxa"/>
            <w:tcBorders>
              <w:top w:val="single" w:sz="4" w:space="0" w:color="auto"/>
              <w:left w:val="nil"/>
              <w:right w:val="nil"/>
            </w:tcBorders>
          </w:tcPr>
          <w:p w14:paraId="0DCA2F20" w14:textId="77777777" w:rsidR="00202E86" w:rsidRPr="009E1EF1" w:rsidRDefault="00D65E5C" w:rsidP="002C4EB8">
            <w:pPr>
              <w:jc w:val="right"/>
              <w:rPr>
                <w:rFonts w:ascii="Calibri" w:hAnsi="Calibri" w:cs="Times New Roman"/>
                <w:sz w:val="20"/>
                <w:szCs w:val="20"/>
              </w:rPr>
            </w:pPr>
            <w:r w:rsidRPr="009E1EF1">
              <w:rPr>
                <w:rFonts w:ascii="Calibri" w:hAnsi="Calibri" w:cs="Times New Roman"/>
                <w:sz w:val="20"/>
                <w:szCs w:val="20"/>
              </w:rPr>
              <w:t>-</w:t>
            </w:r>
          </w:p>
        </w:tc>
        <w:tc>
          <w:tcPr>
            <w:tcW w:w="992" w:type="dxa"/>
            <w:tcBorders>
              <w:top w:val="single" w:sz="4" w:space="0" w:color="auto"/>
              <w:left w:val="nil"/>
              <w:right w:val="nil"/>
            </w:tcBorders>
          </w:tcPr>
          <w:p w14:paraId="207E91CE" w14:textId="77777777" w:rsidR="00202E86" w:rsidRPr="00175840" w:rsidRDefault="00D65E5C" w:rsidP="002C4EB8">
            <w:pPr>
              <w:jc w:val="right"/>
              <w:rPr>
                <w:rFonts w:ascii="Calibri" w:hAnsi="Calibri" w:cs="Times New Roman"/>
                <w:b/>
                <w:bCs/>
                <w:sz w:val="20"/>
                <w:szCs w:val="20"/>
              </w:rPr>
            </w:pPr>
            <w:r w:rsidRPr="00175840">
              <w:rPr>
                <w:rFonts w:ascii="Calibri" w:hAnsi="Calibri" w:cs="Times New Roman"/>
                <w:b/>
                <w:bCs/>
                <w:sz w:val="20"/>
                <w:szCs w:val="20"/>
              </w:rPr>
              <w:t>41.1</w:t>
            </w:r>
          </w:p>
        </w:tc>
        <w:tc>
          <w:tcPr>
            <w:tcW w:w="851" w:type="dxa"/>
            <w:tcBorders>
              <w:top w:val="single" w:sz="4" w:space="0" w:color="auto"/>
              <w:left w:val="nil"/>
              <w:right w:val="nil"/>
            </w:tcBorders>
          </w:tcPr>
          <w:p w14:paraId="32AC41A3" w14:textId="77777777" w:rsidR="00202E86" w:rsidRPr="009E1EF1" w:rsidRDefault="00202E86" w:rsidP="002C4EB8">
            <w:pPr>
              <w:jc w:val="right"/>
              <w:rPr>
                <w:rFonts w:ascii="Calibri" w:hAnsi="Calibri" w:cs="Times New Roman"/>
                <w:b/>
                <w:sz w:val="20"/>
                <w:szCs w:val="20"/>
              </w:rPr>
            </w:pPr>
            <w:r w:rsidRPr="009E1EF1">
              <w:rPr>
                <w:rFonts w:ascii="Calibri" w:hAnsi="Calibri" w:cs="Times New Roman"/>
                <w:b/>
                <w:sz w:val="20"/>
                <w:szCs w:val="20"/>
              </w:rPr>
              <w:t>543.2</w:t>
            </w:r>
          </w:p>
        </w:tc>
        <w:tc>
          <w:tcPr>
            <w:tcW w:w="992" w:type="dxa"/>
            <w:tcBorders>
              <w:top w:val="single" w:sz="4" w:space="0" w:color="auto"/>
              <w:left w:val="nil"/>
              <w:right w:val="nil"/>
            </w:tcBorders>
          </w:tcPr>
          <w:p w14:paraId="155ECDBA" w14:textId="77777777" w:rsidR="00202E86" w:rsidRPr="009E1EF1" w:rsidRDefault="00202E86" w:rsidP="002C4EB8">
            <w:pPr>
              <w:jc w:val="right"/>
              <w:rPr>
                <w:rFonts w:ascii="Calibri" w:hAnsi="Calibri" w:cs="Times New Roman"/>
                <w:sz w:val="20"/>
                <w:szCs w:val="20"/>
              </w:rPr>
            </w:pPr>
            <w:r w:rsidRPr="009E1EF1">
              <w:rPr>
                <w:rFonts w:ascii="Calibri" w:hAnsi="Calibri" w:cs="Times New Roman"/>
                <w:b/>
                <w:sz w:val="20"/>
                <w:szCs w:val="20"/>
              </w:rPr>
              <w:t>4,120.3</w:t>
            </w:r>
          </w:p>
        </w:tc>
      </w:tr>
      <w:tr w:rsidR="005113B1" w:rsidRPr="001C5950" w14:paraId="4BE585CF" w14:textId="77777777" w:rsidTr="009854E5">
        <w:trPr>
          <w:trHeight w:val="180"/>
        </w:trPr>
        <w:tc>
          <w:tcPr>
            <w:tcW w:w="2552" w:type="dxa"/>
            <w:tcBorders>
              <w:left w:val="nil"/>
              <w:right w:val="nil"/>
            </w:tcBorders>
          </w:tcPr>
          <w:p w14:paraId="3A2EAE73" w14:textId="40FDC0B8" w:rsidR="005113B1" w:rsidRPr="002D176B" w:rsidRDefault="005113B1" w:rsidP="005113B1">
            <w:pPr>
              <w:ind w:left="-108"/>
              <w:rPr>
                <w:rFonts w:ascii="Calibri" w:hAnsi="Calibri" w:cs="Times New Roman"/>
                <w:sz w:val="20"/>
                <w:szCs w:val="20"/>
              </w:rPr>
            </w:pPr>
            <w:r w:rsidRPr="00515D6C">
              <w:rPr>
                <w:rFonts w:ascii="Calibri" w:hAnsi="Calibri" w:cs="Times New Roman"/>
                <w:sz w:val="20"/>
                <w:szCs w:val="20"/>
              </w:rPr>
              <w:t xml:space="preserve">Arising on acquisitions during the year (Note </w:t>
            </w:r>
            <w:r w:rsidR="004B5563" w:rsidRPr="00515D6C">
              <w:rPr>
                <w:rFonts w:ascii="Calibri" w:hAnsi="Calibri" w:cs="Times New Roman"/>
                <w:sz w:val="20"/>
                <w:szCs w:val="20"/>
              </w:rPr>
              <w:t>1</w:t>
            </w:r>
            <w:r w:rsidR="00250117">
              <w:rPr>
                <w:rFonts w:ascii="Calibri" w:hAnsi="Calibri" w:cs="Times New Roman"/>
                <w:sz w:val="20"/>
                <w:szCs w:val="20"/>
              </w:rPr>
              <w:t>1</w:t>
            </w:r>
            <w:r w:rsidRPr="002D176B">
              <w:rPr>
                <w:rFonts w:ascii="Calibri" w:hAnsi="Calibri" w:cs="Times New Roman"/>
                <w:sz w:val="20"/>
                <w:szCs w:val="20"/>
              </w:rPr>
              <w:t>)</w:t>
            </w:r>
          </w:p>
        </w:tc>
        <w:tc>
          <w:tcPr>
            <w:tcW w:w="850" w:type="dxa"/>
            <w:shd w:val="clear" w:color="auto" w:fill="auto"/>
          </w:tcPr>
          <w:p w14:paraId="2BE74387" w14:textId="77777777" w:rsidR="005113B1" w:rsidRPr="00A9613B" w:rsidRDefault="005113B1" w:rsidP="002C4EB8">
            <w:pPr>
              <w:ind w:left="360"/>
              <w:jc w:val="right"/>
              <w:rPr>
                <w:rFonts w:ascii="Calibri" w:hAnsi="Calibri" w:cs="Times New Roman"/>
                <w:b/>
                <w:sz w:val="20"/>
                <w:szCs w:val="20"/>
                <w:lang w:val="en-IE"/>
              </w:rPr>
            </w:pPr>
          </w:p>
          <w:p w14:paraId="62164C09" w14:textId="77777777" w:rsidR="005113B1" w:rsidRPr="00515D6C" w:rsidRDefault="005113B1" w:rsidP="002C4EB8">
            <w:pPr>
              <w:jc w:val="right"/>
              <w:rPr>
                <w:rFonts w:ascii="Calibri" w:hAnsi="Calibri" w:cs="Times New Roman"/>
                <w:b/>
                <w:sz w:val="20"/>
                <w:szCs w:val="20"/>
              </w:rPr>
            </w:pPr>
            <w:r w:rsidRPr="00A9613B">
              <w:rPr>
                <w:rFonts w:ascii="Calibri" w:hAnsi="Calibri"/>
                <w:b/>
                <w:sz w:val="20"/>
                <w:szCs w:val="20"/>
                <w:lang w:val="en-IE"/>
              </w:rPr>
              <w:t>-</w:t>
            </w:r>
          </w:p>
        </w:tc>
        <w:tc>
          <w:tcPr>
            <w:tcW w:w="709" w:type="dxa"/>
            <w:shd w:val="clear" w:color="auto" w:fill="auto"/>
          </w:tcPr>
          <w:p w14:paraId="0C6FE5BE" w14:textId="77777777" w:rsidR="005113B1" w:rsidRPr="00A9613B" w:rsidRDefault="005113B1" w:rsidP="002C4EB8">
            <w:pPr>
              <w:ind w:left="360"/>
              <w:jc w:val="right"/>
              <w:rPr>
                <w:rFonts w:ascii="Calibri" w:hAnsi="Calibri"/>
                <w:b/>
                <w:sz w:val="20"/>
                <w:szCs w:val="20"/>
                <w:lang w:val="en-IE"/>
              </w:rPr>
            </w:pPr>
          </w:p>
          <w:p w14:paraId="3BCD4FCA" w14:textId="77777777" w:rsidR="005113B1" w:rsidRPr="00515D6C" w:rsidRDefault="005113B1" w:rsidP="002C4EB8">
            <w:pPr>
              <w:jc w:val="right"/>
              <w:rPr>
                <w:rFonts w:ascii="Calibri" w:hAnsi="Calibri" w:cs="Times New Roman"/>
                <w:b/>
                <w:sz w:val="20"/>
                <w:szCs w:val="20"/>
              </w:rPr>
            </w:pPr>
            <w:r w:rsidRPr="00A9613B">
              <w:rPr>
                <w:rFonts w:ascii="Calibri" w:hAnsi="Calibri"/>
                <w:b/>
                <w:sz w:val="20"/>
                <w:szCs w:val="20"/>
                <w:lang w:val="en-IE"/>
              </w:rPr>
              <w:t>-</w:t>
            </w:r>
          </w:p>
        </w:tc>
        <w:tc>
          <w:tcPr>
            <w:tcW w:w="851" w:type="dxa"/>
            <w:shd w:val="clear" w:color="auto" w:fill="auto"/>
          </w:tcPr>
          <w:p w14:paraId="4E7AC0D7" w14:textId="77777777" w:rsidR="005113B1" w:rsidRPr="00A9613B" w:rsidRDefault="005113B1" w:rsidP="002C4EB8">
            <w:pPr>
              <w:ind w:left="360"/>
              <w:jc w:val="right"/>
              <w:rPr>
                <w:rFonts w:ascii="Calibri" w:hAnsi="Calibri"/>
                <w:b/>
                <w:sz w:val="20"/>
                <w:szCs w:val="20"/>
                <w:lang w:val="en-IE"/>
              </w:rPr>
            </w:pPr>
          </w:p>
          <w:p w14:paraId="5644C462" w14:textId="77777777" w:rsidR="005113B1" w:rsidRPr="00515D6C" w:rsidRDefault="005113B1" w:rsidP="002C4EB8">
            <w:pPr>
              <w:jc w:val="right"/>
              <w:rPr>
                <w:rFonts w:ascii="Calibri" w:hAnsi="Calibri" w:cs="Times New Roman"/>
                <w:b/>
                <w:sz w:val="20"/>
                <w:szCs w:val="20"/>
              </w:rPr>
            </w:pPr>
            <w:r w:rsidRPr="00A9613B">
              <w:rPr>
                <w:rFonts w:ascii="Calibri" w:hAnsi="Calibri"/>
                <w:b/>
                <w:sz w:val="20"/>
                <w:szCs w:val="20"/>
                <w:lang w:val="en-IE"/>
              </w:rPr>
              <w:t>-</w:t>
            </w:r>
          </w:p>
        </w:tc>
        <w:tc>
          <w:tcPr>
            <w:tcW w:w="1134" w:type="dxa"/>
          </w:tcPr>
          <w:p w14:paraId="272EB9FF" w14:textId="77777777" w:rsidR="005113B1" w:rsidRPr="00A9613B" w:rsidRDefault="005113B1" w:rsidP="002C4EB8">
            <w:pPr>
              <w:ind w:left="360"/>
              <w:jc w:val="right"/>
              <w:rPr>
                <w:rFonts w:ascii="Calibri" w:hAnsi="Calibri"/>
                <w:b/>
                <w:sz w:val="20"/>
                <w:szCs w:val="20"/>
                <w:lang w:val="en-IE"/>
              </w:rPr>
            </w:pPr>
          </w:p>
          <w:p w14:paraId="46A22FAC" w14:textId="0BA5AA5E" w:rsidR="005113B1" w:rsidRPr="00515D6C" w:rsidRDefault="00A26E48" w:rsidP="002C4EB8">
            <w:pPr>
              <w:jc w:val="right"/>
              <w:rPr>
                <w:rFonts w:ascii="Calibri" w:hAnsi="Calibri" w:cs="Times New Roman"/>
                <w:b/>
                <w:sz w:val="20"/>
                <w:szCs w:val="20"/>
              </w:rPr>
            </w:pPr>
            <w:r w:rsidRPr="00A9613B">
              <w:rPr>
                <w:rFonts w:ascii="Calibri" w:hAnsi="Calibri"/>
                <w:b/>
                <w:sz w:val="20"/>
                <w:szCs w:val="20"/>
                <w:lang w:val="en-IE"/>
              </w:rPr>
              <w:t>2,025.1</w:t>
            </w:r>
          </w:p>
        </w:tc>
        <w:tc>
          <w:tcPr>
            <w:tcW w:w="992" w:type="dxa"/>
            <w:shd w:val="clear" w:color="auto" w:fill="auto"/>
          </w:tcPr>
          <w:p w14:paraId="570BB0A0" w14:textId="77777777" w:rsidR="005113B1" w:rsidRPr="00A9613B" w:rsidRDefault="005113B1" w:rsidP="002C4EB8">
            <w:pPr>
              <w:ind w:left="360"/>
              <w:jc w:val="right"/>
              <w:rPr>
                <w:rFonts w:ascii="Calibri" w:hAnsi="Calibri"/>
                <w:b/>
                <w:sz w:val="20"/>
                <w:szCs w:val="20"/>
                <w:lang w:val="en-IE"/>
              </w:rPr>
            </w:pPr>
          </w:p>
          <w:p w14:paraId="7683CD7A" w14:textId="3A4128A8" w:rsidR="005113B1" w:rsidRPr="00515D6C" w:rsidRDefault="00A26E48" w:rsidP="002C4EB8">
            <w:pPr>
              <w:jc w:val="right"/>
              <w:rPr>
                <w:rFonts w:ascii="Calibri" w:hAnsi="Calibri" w:cs="Times New Roman"/>
                <w:b/>
                <w:sz w:val="20"/>
                <w:szCs w:val="20"/>
              </w:rPr>
            </w:pPr>
            <w:r w:rsidRPr="00A9613B">
              <w:rPr>
                <w:rFonts w:ascii="Calibri" w:hAnsi="Calibri"/>
                <w:b/>
                <w:sz w:val="20"/>
                <w:szCs w:val="20"/>
                <w:lang w:val="en-IE"/>
              </w:rPr>
              <w:t>2,848.7</w:t>
            </w:r>
          </w:p>
        </w:tc>
        <w:tc>
          <w:tcPr>
            <w:tcW w:w="992" w:type="dxa"/>
            <w:shd w:val="clear" w:color="auto" w:fill="auto"/>
          </w:tcPr>
          <w:p w14:paraId="396EBBFB" w14:textId="77777777" w:rsidR="005113B1" w:rsidRPr="00A9613B" w:rsidRDefault="005113B1" w:rsidP="002C4EB8">
            <w:pPr>
              <w:ind w:left="360"/>
              <w:jc w:val="right"/>
              <w:rPr>
                <w:rFonts w:ascii="Calibri" w:hAnsi="Calibri"/>
                <w:b/>
                <w:sz w:val="20"/>
                <w:szCs w:val="20"/>
                <w:lang w:val="en-IE"/>
              </w:rPr>
            </w:pPr>
          </w:p>
          <w:p w14:paraId="682E4CFF" w14:textId="77777777" w:rsidR="005113B1" w:rsidRPr="00515D6C" w:rsidRDefault="005113B1" w:rsidP="002C4EB8">
            <w:pPr>
              <w:jc w:val="right"/>
              <w:rPr>
                <w:rFonts w:ascii="Calibri" w:hAnsi="Calibri" w:cs="Times New Roman"/>
                <w:b/>
                <w:sz w:val="20"/>
                <w:szCs w:val="20"/>
              </w:rPr>
            </w:pPr>
            <w:r w:rsidRPr="00A9613B">
              <w:rPr>
                <w:rFonts w:ascii="Calibri" w:hAnsi="Calibri"/>
                <w:b/>
                <w:sz w:val="20"/>
                <w:szCs w:val="20"/>
                <w:lang w:val="en-IE"/>
              </w:rPr>
              <w:t>42</w:t>
            </w:r>
            <w:r w:rsidR="00D65E5C" w:rsidRPr="00A9613B">
              <w:rPr>
                <w:rFonts w:ascii="Calibri" w:hAnsi="Calibri"/>
                <w:b/>
                <w:sz w:val="20"/>
                <w:szCs w:val="20"/>
                <w:lang w:val="en-IE"/>
              </w:rPr>
              <w:t>3.2</w:t>
            </w:r>
          </w:p>
        </w:tc>
        <w:tc>
          <w:tcPr>
            <w:tcW w:w="851" w:type="dxa"/>
          </w:tcPr>
          <w:p w14:paraId="534CB10C" w14:textId="77777777" w:rsidR="005113B1" w:rsidRPr="00A9613B" w:rsidRDefault="005113B1" w:rsidP="002C4EB8">
            <w:pPr>
              <w:ind w:left="360"/>
              <w:jc w:val="right"/>
              <w:rPr>
                <w:rFonts w:ascii="Calibri" w:hAnsi="Calibri"/>
                <w:b/>
                <w:sz w:val="20"/>
                <w:szCs w:val="20"/>
                <w:lang w:val="en-IE"/>
              </w:rPr>
            </w:pPr>
          </w:p>
          <w:p w14:paraId="4030EE1B" w14:textId="4A766AFF" w:rsidR="005113B1" w:rsidRPr="00515D6C" w:rsidRDefault="00A26E48" w:rsidP="002C4EB8">
            <w:pPr>
              <w:jc w:val="right"/>
              <w:rPr>
                <w:rFonts w:ascii="Calibri" w:hAnsi="Calibri" w:cs="Times New Roman"/>
                <w:b/>
                <w:sz w:val="20"/>
                <w:szCs w:val="20"/>
              </w:rPr>
            </w:pPr>
            <w:r w:rsidRPr="00A9613B">
              <w:rPr>
                <w:rFonts w:ascii="Calibri" w:hAnsi="Calibri"/>
                <w:b/>
                <w:sz w:val="20"/>
                <w:szCs w:val="20"/>
                <w:lang w:val="en-IE"/>
              </w:rPr>
              <w:t>40.6</w:t>
            </w:r>
          </w:p>
        </w:tc>
        <w:tc>
          <w:tcPr>
            <w:tcW w:w="992" w:type="dxa"/>
            <w:shd w:val="clear" w:color="auto" w:fill="auto"/>
          </w:tcPr>
          <w:p w14:paraId="302B45FF" w14:textId="77777777" w:rsidR="005113B1" w:rsidRPr="00A9613B" w:rsidRDefault="005113B1" w:rsidP="002C4EB8">
            <w:pPr>
              <w:jc w:val="right"/>
              <w:rPr>
                <w:rFonts w:ascii="Calibri" w:hAnsi="Calibri"/>
                <w:sz w:val="20"/>
                <w:szCs w:val="20"/>
                <w:lang w:val="en-IE"/>
              </w:rPr>
            </w:pPr>
          </w:p>
          <w:p w14:paraId="0729065B" w14:textId="0B5B1795" w:rsidR="005113B1" w:rsidRPr="00515D6C" w:rsidRDefault="00A26E48" w:rsidP="002C4EB8">
            <w:pPr>
              <w:jc w:val="right"/>
              <w:rPr>
                <w:rFonts w:ascii="Calibri" w:hAnsi="Calibri" w:cs="Times New Roman"/>
                <w:b/>
                <w:sz w:val="20"/>
                <w:szCs w:val="20"/>
              </w:rPr>
            </w:pPr>
            <w:r w:rsidRPr="00A9613B">
              <w:rPr>
                <w:rFonts w:ascii="Calibri" w:hAnsi="Calibri"/>
                <w:b/>
                <w:sz w:val="20"/>
                <w:szCs w:val="20"/>
                <w:lang w:val="en-IE"/>
              </w:rPr>
              <w:t>5,337.6</w:t>
            </w:r>
          </w:p>
        </w:tc>
      </w:tr>
      <w:tr w:rsidR="005113B1" w:rsidRPr="001C5950" w14:paraId="2D90B9FA" w14:textId="77777777" w:rsidTr="009854E5">
        <w:trPr>
          <w:trHeight w:val="184"/>
        </w:trPr>
        <w:tc>
          <w:tcPr>
            <w:tcW w:w="2552" w:type="dxa"/>
            <w:tcBorders>
              <w:left w:val="nil"/>
              <w:bottom w:val="single" w:sz="4" w:space="0" w:color="auto"/>
              <w:right w:val="nil"/>
            </w:tcBorders>
          </w:tcPr>
          <w:p w14:paraId="3F4B2B3E" w14:textId="77777777" w:rsidR="005113B1" w:rsidRPr="00515D6C" w:rsidRDefault="005113B1" w:rsidP="005113B1">
            <w:pPr>
              <w:ind w:left="-108"/>
              <w:rPr>
                <w:rFonts w:ascii="Calibri" w:hAnsi="Calibri" w:cs="Times New Roman"/>
                <w:sz w:val="20"/>
                <w:szCs w:val="20"/>
              </w:rPr>
            </w:pPr>
            <w:r w:rsidRPr="00515D6C">
              <w:rPr>
                <w:rFonts w:ascii="Calibri" w:hAnsi="Calibri" w:cs="Times New Roman"/>
                <w:sz w:val="20"/>
                <w:szCs w:val="20"/>
              </w:rPr>
              <w:t>Foreign currency translation adjustment</w:t>
            </w:r>
          </w:p>
        </w:tc>
        <w:tc>
          <w:tcPr>
            <w:tcW w:w="850" w:type="dxa"/>
            <w:tcBorders>
              <w:top w:val="nil"/>
              <w:left w:val="nil"/>
              <w:bottom w:val="single" w:sz="4" w:space="0" w:color="auto"/>
              <w:right w:val="nil"/>
            </w:tcBorders>
            <w:shd w:val="clear" w:color="auto" w:fill="auto"/>
          </w:tcPr>
          <w:p w14:paraId="41C6C995" w14:textId="77777777" w:rsidR="005113B1" w:rsidRPr="00D73F8E" w:rsidRDefault="005113B1" w:rsidP="002C4EB8">
            <w:pPr>
              <w:jc w:val="right"/>
              <w:rPr>
                <w:rFonts w:ascii="Calibri" w:hAnsi="Calibri" w:cs="Times New Roman"/>
                <w:b/>
                <w:sz w:val="20"/>
                <w:szCs w:val="20"/>
              </w:rPr>
            </w:pPr>
          </w:p>
          <w:p w14:paraId="02302DBA" w14:textId="56E211C4" w:rsidR="00D65E5C" w:rsidRPr="00515D6C" w:rsidRDefault="00D65E5C" w:rsidP="002C4EB8">
            <w:pPr>
              <w:jc w:val="right"/>
              <w:rPr>
                <w:rFonts w:ascii="Calibri" w:hAnsi="Calibri" w:cs="Times New Roman"/>
                <w:b/>
                <w:sz w:val="20"/>
                <w:szCs w:val="20"/>
              </w:rPr>
            </w:pPr>
            <w:r w:rsidRPr="00515D6C">
              <w:rPr>
                <w:rFonts w:ascii="Calibri" w:hAnsi="Calibri" w:cs="Times New Roman"/>
                <w:b/>
                <w:sz w:val="20"/>
                <w:szCs w:val="20"/>
              </w:rPr>
              <w:t>(9.</w:t>
            </w:r>
            <w:r w:rsidR="000B7651" w:rsidRPr="00515D6C">
              <w:rPr>
                <w:rFonts w:ascii="Calibri" w:hAnsi="Calibri" w:cs="Times New Roman"/>
                <w:b/>
                <w:sz w:val="20"/>
                <w:szCs w:val="20"/>
              </w:rPr>
              <w:t>3</w:t>
            </w:r>
            <w:r w:rsidRPr="00515D6C">
              <w:rPr>
                <w:rFonts w:ascii="Calibri" w:hAnsi="Calibri" w:cs="Times New Roman"/>
                <w:b/>
                <w:sz w:val="20"/>
                <w:szCs w:val="20"/>
              </w:rPr>
              <w:t>)</w:t>
            </w:r>
          </w:p>
        </w:tc>
        <w:tc>
          <w:tcPr>
            <w:tcW w:w="709" w:type="dxa"/>
            <w:tcBorders>
              <w:top w:val="nil"/>
              <w:left w:val="nil"/>
              <w:bottom w:val="single" w:sz="4" w:space="0" w:color="auto"/>
              <w:right w:val="nil"/>
            </w:tcBorders>
            <w:shd w:val="clear" w:color="auto" w:fill="auto"/>
          </w:tcPr>
          <w:p w14:paraId="0D56EED2" w14:textId="77777777" w:rsidR="005113B1" w:rsidRPr="00515D6C" w:rsidRDefault="005113B1" w:rsidP="002C4EB8">
            <w:pPr>
              <w:jc w:val="right"/>
              <w:rPr>
                <w:rFonts w:ascii="Calibri" w:hAnsi="Calibri" w:cs="Times New Roman"/>
                <w:b/>
                <w:sz w:val="20"/>
                <w:szCs w:val="20"/>
              </w:rPr>
            </w:pPr>
          </w:p>
          <w:p w14:paraId="5B14B53F" w14:textId="77777777" w:rsidR="00D65E5C" w:rsidRPr="00515D6C" w:rsidRDefault="00D65E5C" w:rsidP="002C4EB8">
            <w:pPr>
              <w:jc w:val="right"/>
              <w:rPr>
                <w:rFonts w:ascii="Calibri" w:hAnsi="Calibri" w:cs="Times New Roman"/>
                <w:b/>
                <w:sz w:val="20"/>
                <w:szCs w:val="20"/>
              </w:rPr>
            </w:pPr>
            <w:r w:rsidRPr="00515D6C">
              <w:rPr>
                <w:rFonts w:ascii="Calibri" w:hAnsi="Calibri" w:cs="Times New Roman"/>
                <w:b/>
                <w:sz w:val="20"/>
                <w:szCs w:val="20"/>
              </w:rPr>
              <w:t>-</w:t>
            </w:r>
          </w:p>
        </w:tc>
        <w:tc>
          <w:tcPr>
            <w:tcW w:w="851" w:type="dxa"/>
            <w:tcBorders>
              <w:top w:val="nil"/>
              <w:left w:val="nil"/>
              <w:bottom w:val="single" w:sz="4" w:space="0" w:color="auto"/>
              <w:right w:val="nil"/>
            </w:tcBorders>
            <w:shd w:val="clear" w:color="auto" w:fill="auto"/>
          </w:tcPr>
          <w:p w14:paraId="447A233E" w14:textId="77777777" w:rsidR="005113B1" w:rsidRPr="00515D6C" w:rsidRDefault="005113B1" w:rsidP="002C4EB8">
            <w:pPr>
              <w:jc w:val="right"/>
              <w:rPr>
                <w:rFonts w:ascii="Calibri" w:hAnsi="Calibri" w:cs="Times New Roman"/>
                <w:b/>
                <w:sz w:val="20"/>
                <w:szCs w:val="20"/>
              </w:rPr>
            </w:pPr>
          </w:p>
          <w:p w14:paraId="1CA6EBA0" w14:textId="77777777" w:rsidR="00D65E5C" w:rsidRPr="00515D6C" w:rsidRDefault="00D65E5C" w:rsidP="002C4EB8">
            <w:pPr>
              <w:jc w:val="right"/>
              <w:rPr>
                <w:rFonts w:ascii="Calibri" w:hAnsi="Calibri" w:cs="Times New Roman"/>
                <w:b/>
                <w:sz w:val="20"/>
                <w:szCs w:val="20"/>
              </w:rPr>
            </w:pPr>
            <w:r w:rsidRPr="00515D6C">
              <w:rPr>
                <w:rFonts w:ascii="Calibri" w:hAnsi="Calibri" w:cs="Times New Roman"/>
                <w:b/>
                <w:sz w:val="20"/>
                <w:szCs w:val="20"/>
              </w:rPr>
              <w:t>-</w:t>
            </w:r>
          </w:p>
        </w:tc>
        <w:tc>
          <w:tcPr>
            <w:tcW w:w="1134" w:type="dxa"/>
            <w:tcBorders>
              <w:top w:val="nil"/>
              <w:left w:val="nil"/>
              <w:bottom w:val="single" w:sz="4" w:space="0" w:color="auto"/>
              <w:right w:val="nil"/>
            </w:tcBorders>
          </w:tcPr>
          <w:p w14:paraId="4AAA1465" w14:textId="77777777" w:rsidR="005113B1" w:rsidRPr="00515D6C" w:rsidRDefault="005113B1" w:rsidP="002C4EB8">
            <w:pPr>
              <w:jc w:val="right"/>
              <w:rPr>
                <w:rFonts w:ascii="Calibri" w:hAnsi="Calibri" w:cs="Times New Roman"/>
                <w:b/>
                <w:sz w:val="20"/>
                <w:szCs w:val="20"/>
              </w:rPr>
            </w:pPr>
          </w:p>
          <w:p w14:paraId="79DD342A" w14:textId="7B8A7B72" w:rsidR="00D65E5C" w:rsidRPr="00515D6C" w:rsidRDefault="00A26E48" w:rsidP="002C4EB8">
            <w:pPr>
              <w:jc w:val="right"/>
              <w:rPr>
                <w:rFonts w:ascii="Calibri" w:hAnsi="Calibri" w:cs="Times New Roman"/>
                <w:b/>
                <w:sz w:val="20"/>
                <w:szCs w:val="20"/>
              </w:rPr>
            </w:pPr>
            <w:r w:rsidRPr="00515D6C">
              <w:rPr>
                <w:rFonts w:ascii="Calibri" w:hAnsi="Calibri" w:cs="Times New Roman"/>
                <w:b/>
                <w:sz w:val="20"/>
                <w:szCs w:val="20"/>
              </w:rPr>
              <w:t>45.5</w:t>
            </w:r>
          </w:p>
        </w:tc>
        <w:tc>
          <w:tcPr>
            <w:tcW w:w="992" w:type="dxa"/>
            <w:tcBorders>
              <w:top w:val="nil"/>
              <w:left w:val="nil"/>
              <w:bottom w:val="single" w:sz="4" w:space="0" w:color="auto"/>
              <w:right w:val="nil"/>
            </w:tcBorders>
            <w:shd w:val="clear" w:color="auto" w:fill="auto"/>
          </w:tcPr>
          <w:p w14:paraId="6308DCC2" w14:textId="77777777" w:rsidR="005113B1" w:rsidRPr="00515D6C" w:rsidRDefault="005113B1" w:rsidP="002C4EB8">
            <w:pPr>
              <w:jc w:val="right"/>
              <w:rPr>
                <w:rFonts w:ascii="Calibri" w:hAnsi="Calibri" w:cs="Times New Roman"/>
                <w:b/>
                <w:sz w:val="20"/>
                <w:szCs w:val="20"/>
              </w:rPr>
            </w:pPr>
          </w:p>
          <w:p w14:paraId="3627286B" w14:textId="6609E906" w:rsidR="00175840" w:rsidRPr="00515D6C" w:rsidRDefault="00175840" w:rsidP="002C4EB8">
            <w:pPr>
              <w:jc w:val="right"/>
              <w:rPr>
                <w:rFonts w:ascii="Calibri" w:hAnsi="Calibri" w:cs="Times New Roman"/>
                <w:b/>
                <w:sz w:val="20"/>
                <w:szCs w:val="20"/>
              </w:rPr>
            </w:pPr>
            <w:r w:rsidRPr="00515D6C">
              <w:rPr>
                <w:rFonts w:ascii="Calibri" w:hAnsi="Calibri" w:cs="Times New Roman"/>
                <w:b/>
                <w:sz w:val="20"/>
                <w:szCs w:val="20"/>
              </w:rPr>
              <w:t>-</w:t>
            </w:r>
          </w:p>
        </w:tc>
        <w:tc>
          <w:tcPr>
            <w:tcW w:w="992" w:type="dxa"/>
            <w:tcBorders>
              <w:top w:val="nil"/>
              <w:left w:val="nil"/>
              <w:bottom w:val="single" w:sz="4" w:space="0" w:color="auto"/>
              <w:right w:val="nil"/>
            </w:tcBorders>
            <w:shd w:val="clear" w:color="auto" w:fill="auto"/>
          </w:tcPr>
          <w:p w14:paraId="17465FC6" w14:textId="77777777" w:rsidR="005113B1" w:rsidRPr="00515D6C" w:rsidRDefault="005113B1" w:rsidP="002C4EB8">
            <w:pPr>
              <w:jc w:val="right"/>
              <w:rPr>
                <w:rFonts w:ascii="Calibri" w:hAnsi="Calibri" w:cs="Times New Roman"/>
                <w:b/>
                <w:sz w:val="20"/>
                <w:szCs w:val="20"/>
              </w:rPr>
            </w:pPr>
          </w:p>
          <w:p w14:paraId="01D4ECAD" w14:textId="77777777" w:rsidR="00D65E5C" w:rsidRPr="00515D6C" w:rsidRDefault="00D65E5C" w:rsidP="002C4EB8">
            <w:pPr>
              <w:jc w:val="right"/>
              <w:rPr>
                <w:rFonts w:ascii="Calibri" w:hAnsi="Calibri" w:cs="Times New Roman"/>
                <w:b/>
                <w:sz w:val="20"/>
                <w:szCs w:val="20"/>
              </w:rPr>
            </w:pPr>
            <w:r w:rsidRPr="00515D6C">
              <w:rPr>
                <w:rFonts w:ascii="Calibri" w:hAnsi="Calibri" w:cs="Times New Roman"/>
                <w:b/>
                <w:sz w:val="20"/>
                <w:szCs w:val="20"/>
              </w:rPr>
              <w:t>43.4</w:t>
            </w:r>
          </w:p>
        </w:tc>
        <w:tc>
          <w:tcPr>
            <w:tcW w:w="851" w:type="dxa"/>
            <w:tcBorders>
              <w:top w:val="nil"/>
              <w:left w:val="nil"/>
              <w:bottom w:val="single" w:sz="4" w:space="0" w:color="auto"/>
              <w:right w:val="nil"/>
            </w:tcBorders>
          </w:tcPr>
          <w:p w14:paraId="60884FBC" w14:textId="77777777" w:rsidR="005113B1" w:rsidRPr="00515D6C" w:rsidRDefault="005113B1" w:rsidP="002C4EB8">
            <w:pPr>
              <w:jc w:val="right"/>
              <w:rPr>
                <w:rFonts w:ascii="Calibri" w:hAnsi="Calibri" w:cs="Times New Roman"/>
                <w:b/>
                <w:sz w:val="20"/>
                <w:szCs w:val="20"/>
              </w:rPr>
            </w:pPr>
          </w:p>
          <w:p w14:paraId="6867C38D" w14:textId="0AAEBDBA" w:rsidR="00D65E5C" w:rsidRPr="00515D6C" w:rsidRDefault="00D65E5C" w:rsidP="002C4EB8">
            <w:pPr>
              <w:jc w:val="right"/>
              <w:rPr>
                <w:rFonts w:ascii="Calibri" w:hAnsi="Calibri" w:cs="Times New Roman"/>
                <w:b/>
                <w:sz w:val="20"/>
                <w:szCs w:val="20"/>
              </w:rPr>
            </w:pPr>
            <w:r w:rsidRPr="00515D6C">
              <w:rPr>
                <w:rFonts w:ascii="Calibri" w:hAnsi="Calibri" w:cs="Times New Roman"/>
                <w:b/>
                <w:sz w:val="20"/>
                <w:szCs w:val="20"/>
              </w:rPr>
              <w:t>(</w:t>
            </w:r>
            <w:r w:rsidR="00A26E48" w:rsidRPr="00515D6C">
              <w:rPr>
                <w:rFonts w:ascii="Calibri" w:hAnsi="Calibri" w:cs="Times New Roman"/>
                <w:b/>
                <w:sz w:val="20"/>
                <w:szCs w:val="20"/>
              </w:rPr>
              <w:t>20.8</w:t>
            </w:r>
            <w:r w:rsidRPr="00515D6C">
              <w:rPr>
                <w:rFonts w:ascii="Calibri" w:hAnsi="Calibri" w:cs="Times New Roman"/>
                <w:b/>
                <w:sz w:val="20"/>
                <w:szCs w:val="20"/>
              </w:rPr>
              <w:t>)</w:t>
            </w:r>
          </w:p>
        </w:tc>
        <w:tc>
          <w:tcPr>
            <w:tcW w:w="992" w:type="dxa"/>
            <w:tcBorders>
              <w:top w:val="nil"/>
              <w:left w:val="nil"/>
              <w:bottom w:val="single" w:sz="4" w:space="0" w:color="auto"/>
              <w:right w:val="nil"/>
            </w:tcBorders>
            <w:shd w:val="clear" w:color="auto" w:fill="auto"/>
          </w:tcPr>
          <w:p w14:paraId="6FC5EA69" w14:textId="77777777" w:rsidR="005113B1" w:rsidRPr="00515D6C" w:rsidRDefault="005113B1" w:rsidP="002C4EB8">
            <w:pPr>
              <w:jc w:val="right"/>
              <w:rPr>
                <w:rFonts w:ascii="Calibri" w:hAnsi="Calibri" w:cs="Times New Roman"/>
                <w:b/>
                <w:sz w:val="20"/>
                <w:szCs w:val="20"/>
              </w:rPr>
            </w:pPr>
          </w:p>
          <w:p w14:paraId="16BEB775" w14:textId="66CC64DB" w:rsidR="00D65E5C" w:rsidRPr="00515D6C" w:rsidRDefault="00A26E48" w:rsidP="002C4EB8">
            <w:pPr>
              <w:jc w:val="right"/>
              <w:rPr>
                <w:rFonts w:ascii="Calibri" w:hAnsi="Calibri" w:cs="Times New Roman"/>
                <w:b/>
                <w:sz w:val="20"/>
                <w:szCs w:val="20"/>
              </w:rPr>
            </w:pPr>
            <w:r w:rsidRPr="00515D6C">
              <w:rPr>
                <w:rFonts w:ascii="Calibri" w:hAnsi="Calibri" w:cs="Times New Roman"/>
                <w:b/>
                <w:sz w:val="20"/>
                <w:szCs w:val="20"/>
              </w:rPr>
              <w:t>58.8</w:t>
            </w:r>
          </w:p>
        </w:tc>
      </w:tr>
      <w:tr w:rsidR="005113B1" w:rsidRPr="001C5950" w14:paraId="2D70A811" w14:textId="77777777" w:rsidTr="009854E5">
        <w:trPr>
          <w:trHeight w:val="254"/>
        </w:trPr>
        <w:tc>
          <w:tcPr>
            <w:tcW w:w="2552" w:type="dxa"/>
            <w:tcBorders>
              <w:top w:val="single" w:sz="4" w:space="0" w:color="auto"/>
              <w:left w:val="nil"/>
              <w:bottom w:val="single" w:sz="4" w:space="0" w:color="auto"/>
              <w:right w:val="nil"/>
            </w:tcBorders>
          </w:tcPr>
          <w:p w14:paraId="243B87AF" w14:textId="77777777" w:rsidR="005113B1" w:rsidRPr="00515D6C" w:rsidRDefault="005113B1" w:rsidP="005113B1">
            <w:pPr>
              <w:ind w:left="-108"/>
              <w:rPr>
                <w:rFonts w:ascii="Calibri" w:hAnsi="Calibri" w:cs="Times New Roman"/>
                <w:sz w:val="20"/>
                <w:szCs w:val="20"/>
              </w:rPr>
            </w:pPr>
            <w:r w:rsidRPr="00515D6C">
              <w:rPr>
                <w:rFonts w:ascii="Calibri" w:hAnsi="Calibri" w:cs="Times New Roman"/>
                <w:sz w:val="20"/>
                <w:szCs w:val="20"/>
              </w:rPr>
              <w:t>Balance at 31 December 2020</w:t>
            </w:r>
          </w:p>
        </w:tc>
        <w:tc>
          <w:tcPr>
            <w:tcW w:w="850" w:type="dxa"/>
            <w:tcBorders>
              <w:top w:val="single" w:sz="4" w:space="0" w:color="auto"/>
              <w:left w:val="nil"/>
              <w:bottom w:val="single" w:sz="4" w:space="0" w:color="auto"/>
              <w:right w:val="nil"/>
            </w:tcBorders>
            <w:shd w:val="clear" w:color="auto" w:fill="auto"/>
          </w:tcPr>
          <w:p w14:paraId="1AD11294" w14:textId="77777777" w:rsidR="005113B1" w:rsidRPr="00D73F8E" w:rsidRDefault="00D65E5C" w:rsidP="002C4EB8">
            <w:pPr>
              <w:jc w:val="right"/>
              <w:rPr>
                <w:rFonts w:ascii="Calibri" w:hAnsi="Calibri" w:cs="Times New Roman"/>
                <w:b/>
                <w:sz w:val="20"/>
                <w:szCs w:val="20"/>
              </w:rPr>
            </w:pPr>
            <w:r w:rsidRPr="00D73F8E">
              <w:rPr>
                <w:rFonts w:ascii="Calibri" w:hAnsi="Calibri" w:cs="Times New Roman"/>
                <w:b/>
                <w:sz w:val="20"/>
                <w:szCs w:val="20"/>
              </w:rPr>
              <w:t>3,487.1</w:t>
            </w:r>
          </w:p>
        </w:tc>
        <w:tc>
          <w:tcPr>
            <w:tcW w:w="709" w:type="dxa"/>
            <w:tcBorders>
              <w:top w:val="single" w:sz="4" w:space="0" w:color="auto"/>
              <w:left w:val="nil"/>
              <w:bottom w:val="single" w:sz="4" w:space="0" w:color="auto"/>
              <w:right w:val="nil"/>
            </w:tcBorders>
            <w:shd w:val="clear" w:color="auto" w:fill="auto"/>
          </w:tcPr>
          <w:p w14:paraId="61C26E9D" w14:textId="77777777" w:rsidR="005113B1" w:rsidRPr="00515D6C" w:rsidRDefault="00D65E5C" w:rsidP="002C4EB8">
            <w:pPr>
              <w:jc w:val="right"/>
              <w:rPr>
                <w:rFonts w:ascii="Calibri" w:hAnsi="Calibri" w:cs="Times New Roman"/>
                <w:b/>
                <w:sz w:val="20"/>
                <w:szCs w:val="20"/>
              </w:rPr>
            </w:pPr>
            <w:r w:rsidRPr="00515D6C">
              <w:rPr>
                <w:rFonts w:ascii="Calibri" w:hAnsi="Calibri" w:cs="Times New Roman"/>
                <w:b/>
                <w:sz w:val="20"/>
                <w:szCs w:val="20"/>
              </w:rPr>
              <w:t>18.9</w:t>
            </w:r>
          </w:p>
        </w:tc>
        <w:tc>
          <w:tcPr>
            <w:tcW w:w="851" w:type="dxa"/>
            <w:tcBorders>
              <w:top w:val="single" w:sz="4" w:space="0" w:color="auto"/>
              <w:left w:val="nil"/>
              <w:bottom w:val="single" w:sz="4" w:space="0" w:color="auto"/>
              <w:right w:val="nil"/>
            </w:tcBorders>
            <w:shd w:val="clear" w:color="auto" w:fill="auto"/>
          </w:tcPr>
          <w:p w14:paraId="7B1A555F" w14:textId="4E2B617C" w:rsidR="005113B1" w:rsidRPr="00515D6C" w:rsidRDefault="00D65E5C" w:rsidP="002C4EB8">
            <w:pPr>
              <w:jc w:val="right"/>
              <w:rPr>
                <w:rFonts w:ascii="Calibri" w:hAnsi="Calibri" w:cs="Times New Roman"/>
                <w:b/>
                <w:sz w:val="20"/>
                <w:szCs w:val="20"/>
              </w:rPr>
            </w:pPr>
            <w:r w:rsidRPr="00515D6C">
              <w:rPr>
                <w:rFonts w:ascii="Calibri" w:hAnsi="Calibri" w:cs="Times New Roman"/>
                <w:b/>
                <w:sz w:val="20"/>
                <w:szCs w:val="20"/>
              </w:rPr>
              <w:t>20.</w:t>
            </w:r>
            <w:r w:rsidR="00496CE7" w:rsidRPr="00515D6C">
              <w:rPr>
                <w:rFonts w:ascii="Calibri" w:hAnsi="Calibri" w:cs="Times New Roman"/>
                <w:b/>
                <w:sz w:val="20"/>
                <w:szCs w:val="20"/>
              </w:rPr>
              <w:t>7</w:t>
            </w:r>
          </w:p>
        </w:tc>
        <w:tc>
          <w:tcPr>
            <w:tcW w:w="1134" w:type="dxa"/>
            <w:tcBorders>
              <w:top w:val="single" w:sz="4" w:space="0" w:color="auto"/>
              <w:left w:val="nil"/>
              <w:bottom w:val="single" w:sz="4" w:space="0" w:color="auto"/>
              <w:right w:val="nil"/>
            </w:tcBorders>
          </w:tcPr>
          <w:p w14:paraId="3C4A23A2" w14:textId="54AA3A34" w:rsidR="005113B1" w:rsidRPr="00515D6C" w:rsidRDefault="00A26E48" w:rsidP="002C4EB8">
            <w:pPr>
              <w:jc w:val="right"/>
              <w:rPr>
                <w:rFonts w:ascii="Calibri" w:hAnsi="Calibri" w:cs="Times New Roman"/>
                <w:b/>
                <w:sz w:val="20"/>
                <w:szCs w:val="20"/>
              </w:rPr>
            </w:pPr>
            <w:r w:rsidRPr="00515D6C">
              <w:rPr>
                <w:rFonts w:ascii="Calibri" w:hAnsi="Calibri" w:cs="Times New Roman"/>
                <w:b/>
                <w:sz w:val="20"/>
                <w:szCs w:val="20"/>
              </w:rPr>
              <w:t>2,070.6</w:t>
            </w:r>
          </w:p>
        </w:tc>
        <w:tc>
          <w:tcPr>
            <w:tcW w:w="992" w:type="dxa"/>
            <w:tcBorders>
              <w:top w:val="single" w:sz="4" w:space="0" w:color="auto"/>
              <w:left w:val="nil"/>
              <w:bottom w:val="single" w:sz="4" w:space="0" w:color="auto"/>
              <w:right w:val="nil"/>
            </w:tcBorders>
            <w:shd w:val="clear" w:color="auto" w:fill="auto"/>
          </w:tcPr>
          <w:p w14:paraId="0345DD17" w14:textId="2187C305" w:rsidR="005113B1" w:rsidRPr="00515D6C" w:rsidRDefault="00A26E48" w:rsidP="002C4EB8">
            <w:pPr>
              <w:jc w:val="right"/>
              <w:rPr>
                <w:rFonts w:ascii="Calibri" w:hAnsi="Calibri" w:cs="Times New Roman"/>
                <w:b/>
                <w:sz w:val="20"/>
                <w:szCs w:val="20"/>
              </w:rPr>
            </w:pPr>
            <w:r w:rsidRPr="00D73F8E">
              <w:rPr>
                <w:rFonts w:ascii="Calibri" w:hAnsi="Calibri" w:cs="Times New Roman"/>
                <w:b/>
                <w:sz w:val="20"/>
                <w:szCs w:val="20"/>
              </w:rPr>
              <w:t>2,848.</w:t>
            </w:r>
            <w:r w:rsidRPr="00515D6C">
              <w:rPr>
                <w:rFonts w:ascii="Calibri" w:hAnsi="Calibri" w:cs="Times New Roman"/>
                <w:b/>
                <w:sz w:val="20"/>
                <w:szCs w:val="20"/>
              </w:rPr>
              <w:t>7</w:t>
            </w:r>
          </w:p>
        </w:tc>
        <w:tc>
          <w:tcPr>
            <w:tcW w:w="992" w:type="dxa"/>
            <w:tcBorders>
              <w:top w:val="single" w:sz="4" w:space="0" w:color="auto"/>
              <w:left w:val="nil"/>
              <w:bottom w:val="single" w:sz="4" w:space="0" w:color="auto"/>
              <w:right w:val="nil"/>
            </w:tcBorders>
            <w:shd w:val="clear" w:color="auto" w:fill="auto"/>
          </w:tcPr>
          <w:p w14:paraId="2A3F69AA" w14:textId="77777777" w:rsidR="005113B1" w:rsidRPr="00515D6C" w:rsidRDefault="00D65E5C" w:rsidP="002C4EB8">
            <w:pPr>
              <w:jc w:val="right"/>
              <w:rPr>
                <w:rFonts w:ascii="Calibri" w:hAnsi="Calibri" w:cs="Times New Roman"/>
                <w:b/>
                <w:sz w:val="20"/>
                <w:szCs w:val="20"/>
              </w:rPr>
            </w:pPr>
            <w:r w:rsidRPr="00515D6C">
              <w:rPr>
                <w:rFonts w:ascii="Calibri" w:hAnsi="Calibri" w:cs="Times New Roman"/>
                <w:b/>
                <w:sz w:val="20"/>
                <w:szCs w:val="20"/>
              </w:rPr>
              <w:t>507.7</w:t>
            </w:r>
          </w:p>
        </w:tc>
        <w:tc>
          <w:tcPr>
            <w:tcW w:w="851" w:type="dxa"/>
            <w:tcBorders>
              <w:top w:val="single" w:sz="4" w:space="0" w:color="auto"/>
              <w:left w:val="nil"/>
              <w:bottom w:val="single" w:sz="4" w:space="0" w:color="auto"/>
              <w:right w:val="nil"/>
            </w:tcBorders>
          </w:tcPr>
          <w:p w14:paraId="5DC55BFA" w14:textId="70516065" w:rsidR="005113B1" w:rsidRPr="00515D6C" w:rsidRDefault="00A26E48" w:rsidP="002C4EB8">
            <w:pPr>
              <w:jc w:val="right"/>
              <w:rPr>
                <w:rFonts w:ascii="Calibri" w:hAnsi="Calibri" w:cs="Times New Roman"/>
                <w:b/>
                <w:sz w:val="20"/>
                <w:szCs w:val="20"/>
              </w:rPr>
            </w:pPr>
            <w:r w:rsidRPr="00515D6C">
              <w:rPr>
                <w:rFonts w:ascii="Calibri" w:hAnsi="Calibri" w:cs="Times New Roman"/>
                <w:b/>
                <w:sz w:val="20"/>
                <w:szCs w:val="20"/>
              </w:rPr>
              <w:t>563.0</w:t>
            </w:r>
          </w:p>
        </w:tc>
        <w:tc>
          <w:tcPr>
            <w:tcW w:w="992" w:type="dxa"/>
            <w:tcBorders>
              <w:top w:val="single" w:sz="4" w:space="0" w:color="auto"/>
              <w:left w:val="nil"/>
              <w:bottom w:val="single" w:sz="4" w:space="0" w:color="auto"/>
              <w:right w:val="nil"/>
            </w:tcBorders>
            <w:shd w:val="clear" w:color="auto" w:fill="auto"/>
          </w:tcPr>
          <w:p w14:paraId="77665FA8" w14:textId="019A4696" w:rsidR="005113B1" w:rsidRPr="00515D6C" w:rsidRDefault="00C6272D" w:rsidP="002C4EB8">
            <w:pPr>
              <w:jc w:val="right"/>
              <w:rPr>
                <w:rFonts w:ascii="Calibri" w:hAnsi="Calibri" w:cs="Times New Roman"/>
                <w:b/>
                <w:sz w:val="20"/>
                <w:szCs w:val="20"/>
              </w:rPr>
            </w:pPr>
            <w:r w:rsidRPr="00515D6C">
              <w:rPr>
                <w:rFonts w:ascii="Calibri" w:hAnsi="Calibri" w:cs="Times New Roman"/>
                <w:b/>
                <w:sz w:val="20"/>
                <w:szCs w:val="20"/>
              </w:rPr>
              <w:t>9,516.7</w:t>
            </w:r>
          </w:p>
        </w:tc>
      </w:tr>
    </w:tbl>
    <w:p w14:paraId="55EC6DB7" w14:textId="77777777" w:rsidR="0042529A" w:rsidRPr="003159AB" w:rsidRDefault="0042529A">
      <w:pPr>
        <w:rPr>
          <w:rFonts w:ascii="Calibri" w:hAnsi="Calibri" w:cs="Times New Roman"/>
          <w:sz w:val="12"/>
          <w:szCs w:val="12"/>
        </w:rPr>
      </w:pPr>
    </w:p>
    <w:p w14:paraId="6A39E1A4" w14:textId="61D7317A" w:rsidR="00357E85" w:rsidRPr="009E1EF1" w:rsidRDefault="00202E86" w:rsidP="002C4EB8">
      <w:pPr>
        <w:pStyle w:val="BodyText"/>
        <w:rPr>
          <w:rFonts w:ascii="Calibri" w:hAnsi="Calibri" w:cs="Calibri"/>
          <w:sz w:val="20"/>
          <w:szCs w:val="20"/>
        </w:rPr>
      </w:pPr>
      <w:bookmarkStart w:id="59" w:name="_Hlk48927388"/>
      <w:r w:rsidRPr="009E1EF1">
        <w:rPr>
          <w:rFonts w:ascii="Calibri" w:hAnsi="Calibri" w:cs="Calibri"/>
          <w:sz w:val="20"/>
          <w:szCs w:val="20"/>
          <w:lang w:val="en-IE"/>
        </w:rPr>
        <w:t xml:space="preserve">The Group reviews the carrying value of goodwill for impairment annually (or more frequently if there are indications that the value of goodwill may be impaired) by comparing the carrying values of these cash generating units with their recoverable amounts (being the higher of value in use and fair value less costs to sell). </w:t>
      </w:r>
      <w:r w:rsidRPr="009E1EF1">
        <w:rPr>
          <w:rFonts w:ascii="Calibri" w:hAnsi="Calibri" w:cs="Calibri"/>
          <w:sz w:val="20"/>
          <w:szCs w:val="20"/>
        </w:rPr>
        <w:t xml:space="preserve">The impact of COVID-19 on the performance of the </w:t>
      </w:r>
      <w:r w:rsidR="00E56530">
        <w:rPr>
          <w:rFonts w:ascii="Calibri" w:hAnsi="Calibri" w:cs="Calibri"/>
          <w:sz w:val="20"/>
          <w:szCs w:val="20"/>
        </w:rPr>
        <w:t>Group</w:t>
      </w:r>
      <w:r w:rsidR="00E56530" w:rsidRPr="009E1EF1">
        <w:rPr>
          <w:rFonts w:ascii="Calibri" w:hAnsi="Calibri" w:cs="Calibri"/>
          <w:sz w:val="20"/>
          <w:szCs w:val="20"/>
        </w:rPr>
        <w:t xml:space="preserve"> </w:t>
      </w:r>
      <w:r w:rsidRPr="009E1EF1">
        <w:rPr>
          <w:rFonts w:ascii="Calibri" w:hAnsi="Calibri" w:cs="Calibri"/>
          <w:sz w:val="20"/>
          <w:szCs w:val="20"/>
        </w:rPr>
        <w:t xml:space="preserve">and its individual business units </w:t>
      </w:r>
      <w:r w:rsidR="00357E85" w:rsidRPr="009E1EF1">
        <w:rPr>
          <w:rFonts w:ascii="Calibri" w:hAnsi="Calibri" w:cs="Calibri"/>
          <w:sz w:val="20"/>
          <w:szCs w:val="20"/>
        </w:rPr>
        <w:t>was incorporated</w:t>
      </w:r>
      <w:r w:rsidRPr="009E1EF1">
        <w:rPr>
          <w:rFonts w:ascii="Calibri" w:hAnsi="Calibri" w:cs="Calibri"/>
          <w:sz w:val="20"/>
          <w:szCs w:val="20"/>
        </w:rPr>
        <w:t xml:space="preserve"> in</w:t>
      </w:r>
      <w:r w:rsidR="00357E85" w:rsidRPr="009E1EF1">
        <w:rPr>
          <w:rFonts w:ascii="Calibri" w:hAnsi="Calibri" w:cs="Calibri"/>
          <w:sz w:val="20"/>
          <w:szCs w:val="20"/>
        </w:rPr>
        <w:t>to</w:t>
      </w:r>
      <w:r w:rsidRPr="009E1EF1">
        <w:rPr>
          <w:rFonts w:ascii="Calibri" w:hAnsi="Calibri" w:cs="Calibri"/>
          <w:sz w:val="20"/>
          <w:szCs w:val="20"/>
        </w:rPr>
        <w:t xml:space="preserve"> the </w:t>
      </w:r>
      <w:r w:rsidR="00357E85" w:rsidRPr="009E1EF1">
        <w:rPr>
          <w:rFonts w:ascii="Calibri" w:hAnsi="Calibri" w:cs="Calibri"/>
          <w:sz w:val="20"/>
          <w:szCs w:val="20"/>
        </w:rPr>
        <w:t>underlying assumptions used in the annual impairment assessment.</w:t>
      </w:r>
      <w:r w:rsidRPr="009E1EF1">
        <w:rPr>
          <w:rFonts w:ascii="Calibri" w:hAnsi="Calibri" w:cs="Calibri"/>
          <w:sz w:val="20"/>
          <w:szCs w:val="20"/>
        </w:rPr>
        <w:t xml:space="preserve"> </w:t>
      </w:r>
    </w:p>
    <w:p w14:paraId="49923A74" w14:textId="77777777" w:rsidR="00357E85" w:rsidRPr="003159AB" w:rsidRDefault="00357E85" w:rsidP="002C4EB8">
      <w:pPr>
        <w:pStyle w:val="BodyText"/>
        <w:rPr>
          <w:rFonts w:ascii="Calibri" w:hAnsi="Calibri" w:cs="Calibri"/>
          <w:sz w:val="12"/>
          <w:szCs w:val="12"/>
        </w:rPr>
      </w:pPr>
    </w:p>
    <w:bookmarkEnd w:id="59"/>
    <w:p w14:paraId="640F0679" w14:textId="2FB81F5A" w:rsidR="006B401F" w:rsidRPr="009E1EF1" w:rsidRDefault="006B401F" w:rsidP="002C4EB8">
      <w:pPr>
        <w:jc w:val="both"/>
        <w:rPr>
          <w:rFonts w:ascii="Calibri" w:hAnsi="Calibri" w:cs="Times New Roman"/>
          <w:sz w:val="20"/>
          <w:szCs w:val="20"/>
        </w:rPr>
      </w:pPr>
      <w:r w:rsidRPr="009E1EF1">
        <w:rPr>
          <w:rFonts w:ascii="Calibri" w:hAnsi="Calibri" w:cs="Times New Roman"/>
          <w:sz w:val="20"/>
          <w:szCs w:val="20"/>
        </w:rPr>
        <w:t>The following cash generating units, being the lowest level of asset for which there are separately identifiable cash flows, have the following goodwill.</w:t>
      </w:r>
    </w:p>
    <w:p w14:paraId="46241F0F" w14:textId="77777777" w:rsidR="006B401F" w:rsidRPr="003159AB" w:rsidRDefault="006B401F" w:rsidP="002C4EB8">
      <w:pPr>
        <w:jc w:val="both"/>
        <w:rPr>
          <w:rFonts w:ascii="Calibri" w:hAnsi="Calibri" w:cs="Times New Roman"/>
          <w:sz w:val="12"/>
          <w:szCs w:val="12"/>
        </w:rPr>
      </w:pPr>
    </w:p>
    <w:p w14:paraId="72C85564" w14:textId="11900A30" w:rsidR="00CE2363" w:rsidRPr="009E1EF1" w:rsidRDefault="00BF32C5" w:rsidP="002C4EB8">
      <w:pPr>
        <w:jc w:val="both"/>
        <w:rPr>
          <w:rFonts w:ascii="Calibri" w:hAnsi="Calibri"/>
          <w:sz w:val="20"/>
        </w:rPr>
      </w:pPr>
      <w:r w:rsidRPr="009E1EF1">
        <w:rPr>
          <w:rFonts w:ascii="Calibri" w:hAnsi="Calibri" w:cs="Times New Roman"/>
          <w:sz w:val="20"/>
          <w:szCs w:val="20"/>
        </w:rPr>
        <w:t xml:space="preserve">The </w:t>
      </w:r>
      <w:r w:rsidR="00337587" w:rsidRPr="009E1EF1">
        <w:rPr>
          <w:rFonts w:ascii="Calibri" w:hAnsi="Calibri" w:cs="Times New Roman"/>
          <w:sz w:val="20"/>
          <w:szCs w:val="20"/>
        </w:rPr>
        <w:t>PPB Online</w:t>
      </w:r>
      <w:r w:rsidRPr="009E1EF1">
        <w:rPr>
          <w:rFonts w:ascii="Calibri" w:hAnsi="Calibri" w:cs="Times New Roman"/>
          <w:sz w:val="20"/>
          <w:szCs w:val="20"/>
        </w:rPr>
        <w:t xml:space="preserve"> segment goodwill amount arose from the acquisition of CT Networks Limited (</w:t>
      </w:r>
      <w:r w:rsidR="009B1679" w:rsidRPr="009E1EF1">
        <w:rPr>
          <w:rFonts w:ascii="Calibri" w:hAnsi="Calibri" w:cs="Times New Roman"/>
          <w:sz w:val="20"/>
          <w:szCs w:val="20"/>
        </w:rPr>
        <w:t>“</w:t>
      </w:r>
      <w:r w:rsidRPr="009E1EF1">
        <w:rPr>
          <w:rFonts w:ascii="Calibri" w:hAnsi="Calibri" w:cs="Times New Roman"/>
          <w:sz w:val="20"/>
          <w:szCs w:val="20"/>
        </w:rPr>
        <w:t>Cayetano</w:t>
      </w:r>
      <w:r w:rsidR="009B1679" w:rsidRPr="009E1EF1">
        <w:rPr>
          <w:rFonts w:ascii="Calibri" w:hAnsi="Calibri" w:cs="Times New Roman"/>
          <w:sz w:val="20"/>
          <w:szCs w:val="20"/>
        </w:rPr>
        <w:t>”</w:t>
      </w:r>
      <w:r w:rsidRPr="009E1EF1">
        <w:rPr>
          <w:rFonts w:ascii="Calibri" w:hAnsi="Calibri" w:cs="Times New Roman"/>
          <w:sz w:val="20"/>
          <w:szCs w:val="20"/>
        </w:rPr>
        <w:t>), a games developer based in the Isle of Man and Bulgaria</w:t>
      </w:r>
      <w:r w:rsidR="00342938" w:rsidRPr="009E1EF1">
        <w:rPr>
          <w:rFonts w:ascii="Calibri" w:hAnsi="Calibri" w:cs="Times New Roman"/>
          <w:sz w:val="20"/>
          <w:szCs w:val="20"/>
        </w:rPr>
        <w:t>,</w:t>
      </w:r>
      <w:r w:rsidR="002C0C84" w:rsidRPr="009E1EF1">
        <w:rPr>
          <w:rFonts w:ascii="Calibri" w:hAnsi="Calibri" w:cs="Times New Roman"/>
          <w:sz w:val="20"/>
          <w:szCs w:val="20"/>
        </w:rPr>
        <w:t xml:space="preserve"> </w:t>
      </w:r>
      <w:r w:rsidR="00514513" w:rsidRPr="009E1EF1">
        <w:rPr>
          <w:rFonts w:ascii="Calibri" w:hAnsi="Calibri" w:cs="Times New Roman"/>
          <w:sz w:val="20"/>
          <w:szCs w:val="20"/>
        </w:rPr>
        <w:t>in 2011,</w:t>
      </w:r>
      <w:r w:rsidR="00335C90" w:rsidRPr="009E1EF1">
        <w:rPr>
          <w:rFonts w:ascii="Calibri" w:hAnsi="Calibri" w:cs="Times New Roman"/>
          <w:sz w:val="20"/>
          <w:szCs w:val="20"/>
        </w:rPr>
        <w:t xml:space="preserve"> </w:t>
      </w:r>
      <w:r w:rsidR="00D67872" w:rsidRPr="009E1EF1">
        <w:rPr>
          <w:rFonts w:ascii="Calibri" w:hAnsi="Calibri" w:cs="Times New Roman"/>
          <w:sz w:val="20"/>
          <w:szCs w:val="20"/>
        </w:rPr>
        <w:t xml:space="preserve">the </w:t>
      </w:r>
      <w:r w:rsidR="00514513" w:rsidRPr="009E1EF1">
        <w:rPr>
          <w:rFonts w:ascii="Calibri" w:hAnsi="Calibri" w:cs="Times New Roman"/>
          <w:sz w:val="20"/>
          <w:szCs w:val="20"/>
        </w:rPr>
        <w:t xml:space="preserve">acquisition of the </w:t>
      </w:r>
      <w:r w:rsidR="00D67872" w:rsidRPr="009E1EF1">
        <w:rPr>
          <w:rFonts w:ascii="Calibri" w:hAnsi="Calibri" w:cs="Times New Roman"/>
          <w:sz w:val="20"/>
          <w:szCs w:val="20"/>
        </w:rPr>
        <w:t xml:space="preserve">Betfair online business </w:t>
      </w:r>
      <w:r w:rsidR="00342938" w:rsidRPr="009E1EF1">
        <w:rPr>
          <w:rFonts w:ascii="Calibri" w:hAnsi="Calibri" w:cs="Times New Roman"/>
          <w:sz w:val="20"/>
          <w:szCs w:val="20"/>
        </w:rPr>
        <w:t xml:space="preserve">(excluding operations in the US) </w:t>
      </w:r>
      <w:r w:rsidR="005266C2" w:rsidRPr="009E1EF1">
        <w:rPr>
          <w:rFonts w:ascii="Calibri" w:hAnsi="Calibri" w:cs="Times New Roman"/>
          <w:sz w:val="20"/>
          <w:szCs w:val="20"/>
        </w:rPr>
        <w:t xml:space="preserve">acquired as part of the </w:t>
      </w:r>
      <w:r w:rsidR="002C0C84" w:rsidRPr="009E1EF1">
        <w:rPr>
          <w:rFonts w:ascii="Calibri" w:hAnsi="Calibri" w:cs="Times New Roman"/>
          <w:sz w:val="20"/>
          <w:szCs w:val="20"/>
        </w:rPr>
        <w:t>all-share</w:t>
      </w:r>
      <w:r w:rsidR="00AC0315" w:rsidRPr="009E1EF1">
        <w:rPr>
          <w:rFonts w:ascii="Calibri" w:hAnsi="Calibri" w:cs="Times New Roman"/>
          <w:sz w:val="20"/>
          <w:szCs w:val="20"/>
        </w:rPr>
        <w:t xml:space="preserve"> merger with Betfair Group plc</w:t>
      </w:r>
      <w:r w:rsidR="00472ECE" w:rsidRPr="009E1EF1">
        <w:rPr>
          <w:rFonts w:ascii="Calibri" w:hAnsi="Calibri" w:cs="Times New Roman"/>
          <w:sz w:val="20"/>
          <w:szCs w:val="20"/>
        </w:rPr>
        <w:t xml:space="preserve"> in 2016</w:t>
      </w:r>
      <w:r w:rsidR="00335C90" w:rsidRPr="009E1EF1">
        <w:rPr>
          <w:rFonts w:ascii="Calibri" w:hAnsi="Calibri" w:cs="Times New Roman"/>
          <w:sz w:val="20"/>
          <w:szCs w:val="20"/>
        </w:rPr>
        <w:t xml:space="preserve"> and </w:t>
      </w:r>
      <w:r w:rsidR="00CE2363" w:rsidRPr="009E1EF1">
        <w:rPr>
          <w:rFonts w:ascii="Calibri" w:hAnsi="Calibri"/>
          <w:sz w:val="20"/>
        </w:rPr>
        <w:t xml:space="preserve">on 1 February 2019, the acquisition of an initial 51% controlling stake in Adjarabet, the market leader in online betting and gaming in the regulated Georgian market (see Note </w:t>
      </w:r>
      <w:r w:rsidR="00B827C9" w:rsidRPr="009E1EF1">
        <w:rPr>
          <w:rFonts w:ascii="Calibri" w:hAnsi="Calibri"/>
          <w:sz w:val="20"/>
        </w:rPr>
        <w:t>1</w:t>
      </w:r>
      <w:r w:rsidR="00250117">
        <w:rPr>
          <w:rFonts w:ascii="Calibri" w:hAnsi="Calibri"/>
          <w:sz w:val="20"/>
        </w:rPr>
        <w:t>1</w:t>
      </w:r>
      <w:r w:rsidR="00CE2363" w:rsidRPr="009E1EF1">
        <w:rPr>
          <w:rFonts w:ascii="Calibri" w:hAnsi="Calibri"/>
          <w:sz w:val="20"/>
        </w:rPr>
        <w:t>).</w:t>
      </w:r>
    </w:p>
    <w:p w14:paraId="0A80E075" w14:textId="77777777" w:rsidR="00BF32C5" w:rsidRPr="003159AB" w:rsidRDefault="00BF32C5" w:rsidP="002C4EB8">
      <w:pPr>
        <w:pStyle w:val="Default"/>
        <w:jc w:val="both"/>
        <w:rPr>
          <w:rFonts w:ascii="Calibri" w:hAnsi="Calibri" w:cs="Times New Roman"/>
          <w:sz w:val="12"/>
          <w:szCs w:val="12"/>
        </w:rPr>
      </w:pPr>
    </w:p>
    <w:p w14:paraId="0D2F9730" w14:textId="77777777" w:rsidR="006B401F" w:rsidRPr="009E1EF1" w:rsidRDefault="006B401F" w:rsidP="002C4EB8">
      <w:pPr>
        <w:jc w:val="both"/>
        <w:rPr>
          <w:rFonts w:ascii="Calibri" w:hAnsi="Calibri" w:cs="Times New Roman"/>
          <w:sz w:val="20"/>
          <w:szCs w:val="20"/>
        </w:rPr>
      </w:pPr>
      <w:r w:rsidRPr="009E1EF1">
        <w:rPr>
          <w:rFonts w:ascii="Calibri" w:hAnsi="Calibri" w:cs="Times New Roman"/>
          <w:sz w:val="20"/>
          <w:szCs w:val="20"/>
        </w:rPr>
        <w:t>Goodwill in UK Retail arose from the acquisition of two London bookmaking businesses in 2004, the acquisition of a retail bookmaking company in Northern Ireland in 2008 and the acquisition of a number of retail bookmaking shop properties since 2010.</w:t>
      </w:r>
    </w:p>
    <w:p w14:paraId="75C7C621" w14:textId="77777777" w:rsidR="007C7349" w:rsidRPr="003159AB" w:rsidRDefault="007C7349" w:rsidP="002C4EB8">
      <w:pPr>
        <w:jc w:val="both"/>
        <w:rPr>
          <w:rFonts w:ascii="Calibri" w:hAnsi="Calibri" w:cs="Times New Roman"/>
          <w:sz w:val="12"/>
          <w:szCs w:val="12"/>
        </w:rPr>
      </w:pPr>
    </w:p>
    <w:p w14:paraId="4AC4529A" w14:textId="10F0D44A" w:rsidR="006B401F" w:rsidRPr="009E1EF1" w:rsidRDefault="006B401F" w:rsidP="002C4EB8">
      <w:pPr>
        <w:jc w:val="both"/>
        <w:rPr>
          <w:rFonts w:ascii="Calibri" w:hAnsi="Calibri" w:cs="Times New Roman"/>
          <w:b/>
          <w:bCs/>
          <w:sz w:val="12"/>
          <w:szCs w:val="12"/>
        </w:rPr>
      </w:pPr>
      <w:r w:rsidRPr="009E1EF1">
        <w:rPr>
          <w:rFonts w:ascii="Calibri" w:hAnsi="Calibri" w:cs="Times New Roman"/>
          <w:sz w:val="20"/>
          <w:szCs w:val="20"/>
        </w:rPr>
        <w:t>Goodwill in Irish Retail arose from the amalgamation of three bookmaking businesses to form Paddy Power plc in 1988 and the acquisition of a number of retail bookmaking shop properties since 2007.</w:t>
      </w:r>
    </w:p>
    <w:p w14:paraId="68A1ABDE" w14:textId="77777777" w:rsidR="007C7349" w:rsidRPr="009E1EF1" w:rsidRDefault="007C7349" w:rsidP="007C7349">
      <w:pPr>
        <w:rPr>
          <w:rFonts w:ascii="Calibri" w:hAnsi="Calibri" w:cs="Times New Roman"/>
          <w:b/>
          <w:bCs/>
          <w:sz w:val="12"/>
          <w:szCs w:val="12"/>
        </w:rPr>
      </w:pPr>
    </w:p>
    <w:p w14:paraId="27E6F02D" w14:textId="5DE39107" w:rsidR="007B519E" w:rsidRPr="009E1EF1" w:rsidRDefault="007B519E" w:rsidP="007B519E">
      <w:pPr>
        <w:jc w:val="both"/>
        <w:rPr>
          <w:rFonts w:ascii="Calibri" w:hAnsi="Calibri"/>
          <w:sz w:val="20"/>
        </w:rPr>
      </w:pPr>
      <w:r w:rsidRPr="009E1EF1">
        <w:rPr>
          <w:rFonts w:ascii="Calibri" w:hAnsi="Calibri" w:cs="Times New Roman"/>
          <w:sz w:val="20"/>
          <w:szCs w:val="20"/>
        </w:rPr>
        <w:t>The PokerStars and Sky Betting and Gaming goodwill amount arose from the combination with</w:t>
      </w:r>
      <w:r w:rsidRPr="009E1EF1">
        <w:rPr>
          <w:rFonts w:ascii="Calibri" w:hAnsi="Calibri"/>
          <w:sz w:val="20"/>
          <w:lang w:val="en-IE"/>
        </w:rPr>
        <w:t xml:space="preserve"> TSG</w:t>
      </w:r>
      <w:r w:rsidRPr="009E1EF1">
        <w:rPr>
          <w:rFonts w:ascii="Calibri" w:hAnsi="Calibri" w:cs="Times New Roman"/>
          <w:sz w:val="20"/>
          <w:szCs w:val="20"/>
        </w:rPr>
        <w:t xml:space="preserve"> in 2020 as part of the all-share merger (see Note </w:t>
      </w:r>
      <w:r>
        <w:rPr>
          <w:rFonts w:ascii="Calibri" w:hAnsi="Calibri" w:cs="Times New Roman"/>
          <w:sz w:val="20"/>
          <w:szCs w:val="20"/>
        </w:rPr>
        <w:t>1</w:t>
      </w:r>
      <w:r w:rsidR="00250117">
        <w:rPr>
          <w:rFonts w:ascii="Calibri" w:hAnsi="Calibri" w:cs="Times New Roman"/>
          <w:sz w:val="20"/>
          <w:szCs w:val="20"/>
        </w:rPr>
        <w:t>1</w:t>
      </w:r>
      <w:r w:rsidRPr="009E1EF1">
        <w:rPr>
          <w:rFonts w:ascii="Calibri" w:hAnsi="Calibri" w:cs="Times New Roman"/>
          <w:sz w:val="20"/>
          <w:szCs w:val="20"/>
        </w:rPr>
        <w:t>).</w:t>
      </w:r>
    </w:p>
    <w:p w14:paraId="6198AA70" w14:textId="77777777" w:rsidR="007B519E" w:rsidRPr="003159AB" w:rsidRDefault="007B519E" w:rsidP="007B519E">
      <w:pPr>
        <w:jc w:val="both"/>
        <w:rPr>
          <w:rFonts w:ascii="Calibri" w:hAnsi="Calibri" w:cs="Times New Roman"/>
          <w:sz w:val="12"/>
          <w:szCs w:val="12"/>
        </w:rPr>
      </w:pPr>
    </w:p>
    <w:p w14:paraId="38CF7E74" w14:textId="7E3F9F38" w:rsidR="007B519E" w:rsidRPr="009E1EF1" w:rsidRDefault="007B519E" w:rsidP="007B519E">
      <w:pPr>
        <w:jc w:val="both"/>
        <w:rPr>
          <w:rFonts w:ascii="Calibri" w:hAnsi="Calibri" w:cs="Times New Roman"/>
          <w:sz w:val="20"/>
          <w:szCs w:val="20"/>
        </w:rPr>
      </w:pPr>
      <w:r w:rsidRPr="009E1EF1">
        <w:rPr>
          <w:rFonts w:ascii="Calibri" w:hAnsi="Calibri" w:cs="Times New Roman"/>
          <w:sz w:val="20"/>
          <w:szCs w:val="20"/>
        </w:rPr>
        <w:t xml:space="preserve">The Australia segment goodwill amount arose from the acquisition of an initial 51% interest in Sportsbet Pty Limited (“Sportsbet”), the subsequent acquisition of International All Sports Limited (“IAS”) by Sportsbet, both in 2009, and </w:t>
      </w:r>
      <w:r>
        <w:rPr>
          <w:rFonts w:ascii="Calibri" w:hAnsi="Calibri" w:cs="Times New Roman"/>
          <w:sz w:val="20"/>
          <w:szCs w:val="20"/>
        </w:rPr>
        <w:t xml:space="preserve">goodwill arising from </w:t>
      </w:r>
      <w:r w:rsidRPr="009E1EF1">
        <w:rPr>
          <w:rFonts w:ascii="Calibri" w:hAnsi="Calibri" w:cs="Times New Roman"/>
          <w:sz w:val="20"/>
          <w:szCs w:val="20"/>
        </w:rPr>
        <w:t>BetEasy through the 2020 combination with TSG.</w:t>
      </w:r>
      <w:r w:rsidRPr="000A0623">
        <w:rPr>
          <w:rFonts w:ascii="Calibri" w:hAnsi="Calibri" w:cs="Times New Roman"/>
          <w:sz w:val="20"/>
          <w:szCs w:val="20"/>
        </w:rPr>
        <w:t xml:space="preserve"> </w:t>
      </w:r>
      <w:r w:rsidRPr="009E1EF1">
        <w:rPr>
          <w:rFonts w:ascii="Calibri" w:hAnsi="Calibri" w:cs="Times New Roman"/>
          <w:sz w:val="20"/>
          <w:szCs w:val="20"/>
        </w:rPr>
        <w:t xml:space="preserve">(see Note </w:t>
      </w:r>
      <w:r>
        <w:rPr>
          <w:rFonts w:ascii="Calibri" w:hAnsi="Calibri" w:cs="Times New Roman"/>
          <w:sz w:val="20"/>
          <w:szCs w:val="20"/>
        </w:rPr>
        <w:t>1</w:t>
      </w:r>
      <w:r w:rsidR="00250117">
        <w:rPr>
          <w:rFonts w:ascii="Calibri" w:hAnsi="Calibri" w:cs="Times New Roman"/>
          <w:sz w:val="20"/>
          <w:szCs w:val="20"/>
        </w:rPr>
        <w:t>1</w:t>
      </w:r>
      <w:r w:rsidRPr="009E1EF1">
        <w:rPr>
          <w:rFonts w:ascii="Calibri" w:hAnsi="Calibri" w:cs="Times New Roman"/>
          <w:sz w:val="20"/>
          <w:szCs w:val="20"/>
        </w:rPr>
        <w:t>)</w:t>
      </w:r>
    </w:p>
    <w:p w14:paraId="0B32F3F9" w14:textId="77777777" w:rsidR="007B519E" w:rsidRPr="009E1EF1" w:rsidRDefault="007B519E" w:rsidP="007B519E">
      <w:pPr>
        <w:jc w:val="both"/>
        <w:rPr>
          <w:rFonts w:ascii="Calibri" w:hAnsi="Calibri" w:cs="Times New Roman"/>
          <w:sz w:val="20"/>
          <w:szCs w:val="20"/>
        </w:rPr>
      </w:pPr>
    </w:p>
    <w:p w14:paraId="3CC6440A" w14:textId="69CC13D6" w:rsidR="007B519E" w:rsidRPr="00344F9B" w:rsidRDefault="007B519E" w:rsidP="007B519E">
      <w:pPr>
        <w:pStyle w:val="BodyText"/>
        <w:rPr>
          <w:rFonts w:ascii="Calibri" w:hAnsi="Calibri"/>
          <w:sz w:val="20"/>
          <w:szCs w:val="20"/>
          <w:lang w:val="en-IE"/>
        </w:rPr>
      </w:pPr>
      <w:r w:rsidRPr="009E1EF1">
        <w:rPr>
          <w:rFonts w:ascii="Calibri" w:hAnsi="Calibri" w:cs="Times New Roman"/>
          <w:sz w:val="20"/>
          <w:szCs w:val="20"/>
        </w:rPr>
        <w:t xml:space="preserve">The US segment goodwill amount arose from the acquisition of the US business acquired as part of the all-share merger with Betfair Group plc in 2016, the acquisition of FanDuel Limited a market leading operator in the daily fantasy sports market in the United States, in 2018 and </w:t>
      </w:r>
      <w:r>
        <w:rPr>
          <w:rFonts w:ascii="Calibri" w:hAnsi="Calibri" w:cs="Times New Roman"/>
          <w:sz w:val="20"/>
          <w:szCs w:val="20"/>
        </w:rPr>
        <w:t>goodwill arising on</w:t>
      </w:r>
      <w:r w:rsidRPr="009E1EF1">
        <w:rPr>
          <w:rFonts w:ascii="Calibri" w:hAnsi="Calibri" w:cs="Times New Roman"/>
          <w:sz w:val="20"/>
          <w:szCs w:val="20"/>
        </w:rPr>
        <w:t xml:space="preserve"> FoxBet through the combination with TSG in 2020 (see Note 1</w:t>
      </w:r>
      <w:r w:rsidR="00250117">
        <w:rPr>
          <w:rFonts w:ascii="Calibri" w:hAnsi="Calibri" w:cs="Times New Roman"/>
          <w:sz w:val="20"/>
          <w:szCs w:val="20"/>
        </w:rPr>
        <w:t>1</w:t>
      </w:r>
      <w:r w:rsidRPr="009E1EF1">
        <w:rPr>
          <w:rFonts w:ascii="Calibri" w:hAnsi="Calibri" w:cs="Times New Roman"/>
          <w:sz w:val="20"/>
          <w:szCs w:val="20"/>
        </w:rPr>
        <w:t>).</w:t>
      </w:r>
    </w:p>
    <w:p w14:paraId="15B60137" w14:textId="77777777" w:rsidR="00A85E1E" w:rsidRPr="003159AB" w:rsidRDefault="00A85E1E" w:rsidP="00A85E1E">
      <w:pPr>
        <w:jc w:val="both"/>
        <w:rPr>
          <w:rFonts w:asciiTheme="minorHAnsi" w:hAnsiTheme="minorHAnsi" w:cs="Times New Roman"/>
          <w:b/>
          <w:bCs/>
          <w:sz w:val="12"/>
          <w:szCs w:val="12"/>
        </w:rPr>
      </w:pPr>
    </w:p>
    <w:p w14:paraId="3D550E7B" w14:textId="7F630B50" w:rsidR="00A85E1E" w:rsidRPr="00606872" w:rsidRDefault="00A85E1E" w:rsidP="00A85E1E">
      <w:pPr>
        <w:jc w:val="both"/>
        <w:rPr>
          <w:rFonts w:asciiTheme="minorHAnsi" w:hAnsiTheme="minorHAnsi" w:cs="Times New Roman"/>
          <w:b/>
          <w:bCs/>
          <w:sz w:val="20"/>
          <w:szCs w:val="20"/>
        </w:rPr>
      </w:pPr>
      <w:r w:rsidRPr="00606872">
        <w:rPr>
          <w:rFonts w:asciiTheme="minorHAnsi" w:hAnsiTheme="minorHAnsi" w:cs="Times New Roman"/>
          <w:b/>
          <w:bCs/>
          <w:sz w:val="20"/>
          <w:szCs w:val="20"/>
        </w:rPr>
        <w:t>Impairment tests for cash generating units containing goodwill and indefinite life intangible assets</w:t>
      </w:r>
    </w:p>
    <w:p w14:paraId="03195F20" w14:textId="15A9B17B" w:rsidR="00A85E1E" w:rsidRPr="001C5950" w:rsidRDefault="00A85E1E" w:rsidP="00A85E1E">
      <w:pPr>
        <w:rPr>
          <w:rFonts w:asciiTheme="minorHAnsi" w:hAnsiTheme="minorHAnsi" w:cs="Times New Roman"/>
          <w:sz w:val="20"/>
          <w:szCs w:val="20"/>
        </w:rPr>
      </w:pPr>
      <w:r w:rsidRPr="00606872">
        <w:rPr>
          <w:rFonts w:asciiTheme="minorHAnsi" w:hAnsiTheme="minorHAnsi" w:cs="Times New Roman"/>
          <w:bCs/>
          <w:sz w:val="20"/>
          <w:szCs w:val="20"/>
        </w:rPr>
        <w:t xml:space="preserve">In accordance with accounting requirements, the Group performs an annual test for impairment of its cash generating </w:t>
      </w:r>
      <w:r w:rsidRPr="009B411D">
        <w:rPr>
          <w:rFonts w:asciiTheme="minorHAnsi" w:hAnsiTheme="minorHAnsi" w:cs="Times New Roman"/>
          <w:bCs/>
          <w:sz w:val="20"/>
          <w:szCs w:val="20"/>
        </w:rPr>
        <w:t>units.  The most recent test was performed at 31 December 2020.</w:t>
      </w:r>
      <w:r w:rsidRPr="009B411D">
        <w:rPr>
          <w:rFonts w:asciiTheme="minorHAnsi" w:hAnsiTheme="minorHAnsi" w:cs="Times New Roman"/>
          <w:sz w:val="20"/>
          <w:szCs w:val="20"/>
        </w:rPr>
        <w:t xml:space="preserve"> Based on the reviews as described above, with the exception of</w:t>
      </w:r>
      <w:r w:rsidR="0059631E">
        <w:rPr>
          <w:rFonts w:asciiTheme="minorHAnsi" w:hAnsiTheme="minorHAnsi" w:cs="Times New Roman"/>
          <w:sz w:val="20"/>
          <w:szCs w:val="20"/>
        </w:rPr>
        <w:t xml:space="preserve"> a</w:t>
      </w:r>
      <w:r w:rsidRPr="009B411D">
        <w:rPr>
          <w:rFonts w:asciiTheme="minorHAnsi" w:hAnsiTheme="minorHAnsi" w:cs="Times New Roman"/>
          <w:sz w:val="20"/>
          <w:szCs w:val="20"/>
        </w:rPr>
        <w:t xml:space="preserve"> </w:t>
      </w:r>
      <w:r w:rsidR="00606872" w:rsidRPr="009B411D">
        <w:rPr>
          <w:rFonts w:asciiTheme="minorHAnsi" w:hAnsiTheme="minorHAnsi" w:cs="Times New Roman"/>
          <w:sz w:val="20"/>
          <w:szCs w:val="20"/>
        </w:rPr>
        <w:t>£12.1m i</w:t>
      </w:r>
      <w:r w:rsidRPr="009B411D">
        <w:rPr>
          <w:rFonts w:asciiTheme="minorHAnsi" w:hAnsiTheme="minorHAnsi" w:cs="Times New Roman"/>
          <w:sz w:val="20"/>
          <w:szCs w:val="20"/>
        </w:rPr>
        <w:t xml:space="preserve">mpairment </w:t>
      </w:r>
      <w:r w:rsidR="00606872" w:rsidRPr="009B411D">
        <w:rPr>
          <w:rFonts w:asciiTheme="minorHAnsi" w:hAnsiTheme="minorHAnsi" w:cs="Times New Roman"/>
          <w:sz w:val="20"/>
          <w:szCs w:val="20"/>
        </w:rPr>
        <w:t>in 2020</w:t>
      </w:r>
      <w:r w:rsidR="00606872" w:rsidRPr="00606872">
        <w:rPr>
          <w:rFonts w:ascii="Calibri" w:hAnsi="Calibri"/>
          <w:sz w:val="20"/>
          <w:szCs w:val="22"/>
          <w:lang w:val="en-IE"/>
        </w:rPr>
        <w:t xml:space="preserve"> of the Northern Ireland retail indefinite life licences described in more detail in Note </w:t>
      </w:r>
      <w:r w:rsidR="00250117">
        <w:rPr>
          <w:rFonts w:ascii="Calibri" w:hAnsi="Calibri"/>
          <w:sz w:val="20"/>
          <w:szCs w:val="22"/>
          <w:lang w:val="en-IE"/>
        </w:rPr>
        <w:t>6</w:t>
      </w:r>
      <w:r w:rsidR="00606872" w:rsidRPr="009B411D">
        <w:rPr>
          <w:rFonts w:asciiTheme="minorHAnsi" w:hAnsiTheme="minorHAnsi" w:cs="Times New Roman"/>
          <w:sz w:val="20"/>
          <w:szCs w:val="20"/>
        </w:rPr>
        <w:t xml:space="preserve">, </w:t>
      </w:r>
      <w:r w:rsidRPr="009B411D">
        <w:rPr>
          <w:rFonts w:asciiTheme="minorHAnsi" w:hAnsiTheme="minorHAnsi" w:cs="Times New Roman"/>
          <w:sz w:val="20"/>
          <w:szCs w:val="20"/>
        </w:rPr>
        <w:t>USD35.3m (£26.5m) in 2018 of the US DFS business acquired in 2017 and the IAS brand impairment of AUD6.9m initially provided for in 2011, no impairment has arisen.</w:t>
      </w:r>
    </w:p>
    <w:p w14:paraId="6F84BC39" w14:textId="231BE12E" w:rsidR="00A604FB" w:rsidRPr="003159AB" w:rsidRDefault="00845381" w:rsidP="003159AB">
      <w:pPr>
        <w:widowControl/>
        <w:autoSpaceDE/>
        <w:autoSpaceDN/>
        <w:adjustRightInd/>
        <w:rPr>
          <w:rFonts w:asciiTheme="minorHAnsi" w:hAnsiTheme="minorHAnsi" w:cstheme="minorHAnsi"/>
          <w:b/>
          <w:bCs/>
          <w:sz w:val="20"/>
          <w:szCs w:val="20"/>
        </w:rPr>
      </w:pPr>
      <w:r>
        <w:rPr>
          <w:rFonts w:ascii="Calibri" w:hAnsi="Calibri" w:cs="Times New Roman"/>
          <w:b/>
          <w:bCs/>
          <w:sz w:val="20"/>
          <w:szCs w:val="20"/>
        </w:rPr>
        <w:br w:type="page"/>
      </w:r>
      <w:bookmarkStart w:id="60" w:name="_Toc57023092"/>
      <w:r w:rsidR="00690E99" w:rsidRPr="003159AB">
        <w:rPr>
          <w:rFonts w:asciiTheme="minorHAnsi" w:hAnsiTheme="minorHAnsi" w:cstheme="minorHAnsi"/>
          <w:b/>
          <w:bCs/>
          <w:sz w:val="20"/>
          <w:szCs w:val="20"/>
        </w:rPr>
        <w:lastRenderedPageBreak/>
        <w:t>1</w:t>
      </w:r>
      <w:r w:rsidR="00606872" w:rsidRPr="003159AB">
        <w:rPr>
          <w:rFonts w:asciiTheme="minorHAnsi" w:hAnsiTheme="minorHAnsi" w:cstheme="minorHAnsi"/>
          <w:b/>
          <w:bCs/>
          <w:sz w:val="20"/>
          <w:szCs w:val="20"/>
        </w:rPr>
        <w:t>1</w:t>
      </w:r>
      <w:r w:rsidR="00A604FB" w:rsidRPr="003159AB">
        <w:rPr>
          <w:rFonts w:asciiTheme="minorHAnsi" w:hAnsiTheme="minorHAnsi" w:cstheme="minorHAnsi"/>
          <w:b/>
          <w:bCs/>
          <w:sz w:val="20"/>
          <w:szCs w:val="20"/>
        </w:rPr>
        <w:t>.  Business combinations</w:t>
      </w:r>
      <w:bookmarkEnd w:id="60"/>
      <w:r w:rsidR="00A604FB" w:rsidRPr="003159AB">
        <w:rPr>
          <w:rFonts w:asciiTheme="minorHAnsi" w:hAnsiTheme="minorHAnsi" w:cstheme="minorHAnsi"/>
          <w:b/>
          <w:bCs/>
          <w:sz w:val="20"/>
          <w:szCs w:val="20"/>
        </w:rPr>
        <w:t xml:space="preserve"> </w:t>
      </w:r>
    </w:p>
    <w:p w14:paraId="5235D290" w14:textId="77777777" w:rsidR="00284280" w:rsidRPr="009E1EF1" w:rsidRDefault="00284280" w:rsidP="00284280">
      <w:pPr>
        <w:rPr>
          <w:rFonts w:ascii="Calibri" w:hAnsi="Calibri"/>
          <w:b/>
          <w:bCs/>
          <w:i/>
          <w:sz w:val="20"/>
          <w:lang w:val="en-IE"/>
        </w:rPr>
      </w:pPr>
    </w:p>
    <w:p w14:paraId="75DBC1E4" w14:textId="77777777" w:rsidR="00EA07BE" w:rsidRPr="009E1EF1" w:rsidRDefault="00EA07BE" w:rsidP="00EA07BE">
      <w:pPr>
        <w:rPr>
          <w:rFonts w:ascii="Calibri" w:hAnsi="Calibri"/>
          <w:b/>
          <w:bCs/>
          <w:i/>
          <w:sz w:val="20"/>
          <w:szCs w:val="20"/>
        </w:rPr>
      </w:pPr>
      <w:r w:rsidRPr="009E1EF1">
        <w:rPr>
          <w:rFonts w:ascii="Calibri" w:hAnsi="Calibri"/>
          <w:b/>
          <w:bCs/>
          <w:i/>
          <w:sz w:val="20"/>
          <w:szCs w:val="20"/>
        </w:rPr>
        <w:t>Year ended 31 December 2020</w:t>
      </w:r>
    </w:p>
    <w:p w14:paraId="0AAA3108" w14:textId="77777777" w:rsidR="00EA07BE" w:rsidRPr="009E1EF1" w:rsidRDefault="00EA07BE" w:rsidP="00EA07BE">
      <w:pPr>
        <w:rPr>
          <w:rFonts w:ascii="Calibri" w:hAnsi="Calibri"/>
          <w:b/>
          <w:bCs/>
          <w:i/>
          <w:sz w:val="20"/>
          <w:szCs w:val="20"/>
        </w:rPr>
      </w:pPr>
    </w:p>
    <w:p w14:paraId="3E27B448" w14:textId="77777777" w:rsidR="00EA07BE" w:rsidRPr="009E1EF1" w:rsidRDefault="00043634" w:rsidP="00EA07BE">
      <w:pPr>
        <w:pStyle w:val="BodyText"/>
        <w:rPr>
          <w:rFonts w:ascii="Calibri" w:hAnsi="Calibri"/>
          <w:b/>
          <w:sz w:val="20"/>
          <w:szCs w:val="20"/>
          <w:lang w:val="en-IE"/>
        </w:rPr>
      </w:pPr>
      <w:r w:rsidRPr="009E1EF1">
        <w:rPr>
          <w:rFonts w:ascii="Calibri" w:hAnsi="Calibri"/>
          <w:b/>
          <w:sz w:val="20"/>
          <w:szCs w:val="20"/>
          <w:lang w:val="en-IE"/>
        </w:rPr>
        <w:t>Combination with</w:t>
      </w:r>
      <w:r w:rsidR="00EA07BE" w:rsidRPr="009E1EF1">
        <w:rPr>
          <w:rFonts w:ascii="Calibri" w:hAnsi="Calibri"/>
          <w:b/>
          <w:sz w:val="20"/>
          <w:szCs w:val="20"/>
          <w:lang w:val="en-IE"/>
        </w:rPr>
        <w:t xml:space="preserve"> The Stars Group Inc. </w:t>
      </w:r>
    </w:p>
    <w:p w14:paraId="143C06B9" w14:textId="2B75FBE2" w:rsidR="00EA07BE" w:rsidRPr="009E1EF1" w:rsidRDefault="00EA07BE" w:rsidP="002C4EB8">
      <w:pPr>
        <w:jc w:val="both"/>
        <w:rPr>
          <w:rFonts w:ascii="Calibri" w:hAnsi="Calibri"/>
          <w:sz w:val="20"/>
          <w:lang w:val="en-IE"/>
        </w:rPr>
      </w:pPr>
      <w:r w:rsidRPr="009E1EF1">
        <w:rPr>
          <w:rFonts w:ascii="Calibri" w:hAnsi="Calibri"/>
          <w:sz w:val="20"/>
          <w:lang w:val="en-IE"/>
        </w:rPr>
        <w:t xml:space="preserve">On 5 May 2020, Flutter completed an all share Combination with The Stars Group Inc. (the “Combination”) resulting in existing Flutter shareholders owning 54.64% and </w:t>
      </w:r>
      <w:r w:rsidR="00D170BA">
        <w:rPr>
          <w:rFonts w:ascii="Calibri" w:hAnsi="Calibri"/>
          <w:sz w:val="20"/>
          <w:lang w:val="en-IE"/>
        </w:rPr>
        <w:t>TSG</w:t>
      </w:r>
      <w:r w:rsidRPr="009E1EF1">
        <w:rPr>
          <w:rFonts w:ascii="Calibri" w:hAnsi="Calibri"/>
          <w:sz w:val="20"/>
          <w:lang w:val="en-IE"/>
        </w:rPr>
        <w:t xml:space="preserve"> shareholders owning 45.36% of Flutter (the “Company”, together with its subsidiaries, the “Group”), on a fully diluted basis (excluding any out of the money options). Post-Combination, the Company is the Ultimate Parent of</w:t>
      </w:r>
      <w:r w:rsidR="00D170BA">
        <w:rPr>
          <w:rFonts w:ascii="Calibri" w:hAnsi="Calibri"/>
          <w:sz w:val="20"/>
          <w:lang w:val="en-IE"/>
        </w:rPr>
        <w:t xml:space="preserve"> TSG</w:t>
      </w:r>
      <w:r w:rsidRPr="009E1EF1">
        <w:rPr>
          <w:rFonts w:ascii="Calibri" w:hAnsi="Calibri"/>
          <w:sz w:val="20"/>
          <w:lang w:val="en-IE"/>
        </w:rPr>
        <w:t>.</w:t>
      </w:r>
    </w:p>
    <w:p w14:paraId="5DDAB581" w14:textId="77777777" w:rsidR="00EA07BE" w:rsidRPr="009E1EF1" w:rsidRDefault="00EA07BE" w:rsidP="002C4EB8">
      <w:pPr>
        <w:jc w:val="both"/>
        <w:rPr>
          <w:rFonts w:ascii="Calibri" w:hAnsi="Calibri"/>
          <w:sz w:val="20"/>
          <w:lang w:val="en-IE"/>
        </w:rPr>
      </w:pPr>
    </w:p>
    <w:p w14:paraId="2A720EF3" w14:textId="08251712" w:rsidR="00EA07BE" w:rsidRPr="009E1EF1" w:rsidRDefault="00EA07BE" w:rsidP="002C4EB8">
      <w:pPr>
        <w:jc w:val="both"/>
        <w:rPr>
          <w:rFonts w:ascii="Calibri" w:hAnsi="Calibri"/>
          <w:sz w:val="20"/>
          <w:lang w:val="en-IE"/>
        </w:rPr>
      </w:pPr>
      <w:r w:rsidRPr="009E1EF1">
        <w:rPr>
          <w:rFonts w:ascii="Calibri" w:hAnsi="Calibri"/>
          <w:sz w:val="20"/>
          <w:lang w:val="en-IE"/>
        </w:rPr>
        <w:t xml:space="preserve">Under the terms of the Combination, holders of TSG shares received 0.2253 ordinary shares with nominal value of </w:t>
      </w:r>
      <w:r w:rsidR="00A94B62">
        <w:rPr>
          <w:rFonts w:ascii="Calibri" w:hAnsi="Calibri" w:cs="Calibri"/>
          <w:sz w:val="20"/>
          <w:lang w:val="en-IE"/>
        </w:rPr>
        <w:t>€</w:t>
      </w:r>
      <w:r w:rsidRPr="009E1EF1">
        <w:rPr>
          <w:rFonts w:ascii="Calibri" w:hAnsi="Calibri"/>
          <w:sz w:val="20"/>
          <w:lang w:val="en-IE"/>
        </w:rPr>
        <w:t xml:space="preserve">0.09 each in the Company (“ordinary shares”) in exchange for each outstanding TSG share (the </w:t>
      </w:r>
      <w:r w:rsidR="00A94B62">
        <w:rPr>
          <w:rFonts w:ascii="Calibri" w:hAnsi="Calibri"/>
          <w:sz w:val="20"/>
          <w:lang w:val="en-IE"/>
        </w:rPr>
        <w:t>”</w:t>
      </w:r>
      <w:r w:rsidRPr="009E1EF1">
        <w:rPr>
          <w:rFonts w:ascii="Calibri" w:hAnsi="Calibri"/>
          <w:sz w:val="20"/>
          <w:lang w:val="en-IE"/>
        </w:rPr>
        <w:t xml:space="preserve">Exchange </w:t>
      </w:r>
      <w:r w:rsidR="00A94B62" w:rsidRPr="009E1EF1">
        <w:rPr>
          <w:rFonts w:ascii="Calibri" w:hAnsi="Calibri"/>
          <w:sz w:val="20"/>
          <w:lang w:val="en-IE"/>
        </w:rPr>
        <w:t>Ratio</w:t>
      </w:r>
      <w:r w:rsidR="00A94B62">
        <w:rPr>
          <w:rFonts w:ascii="Calibri" w:hAnsi="Calibri"/>
          <w:sz w:val="20"/>
          <w:lang w:val="en-IE"/>
        </w:rPr>
        <w:t>”</w:t>
      </w:r>
      <w:r w:rsidRPr="009E1EF1">
        <w:rPr>
          <w:rFonts w:ascii="Calibri" w:hAnsi="Calibri"/>
          <w:sz w:val="20"/>
          <w:lang w:val="en-IE"/>
        </w:rPr>
        <w:t xml:space="preserve">). Accordingly, the Company issued a total of 65,316,588 ordinary shares in exchange for 289,909,400 shares in </w:t>
      </w:r>
      <w:r w:rsidR="00D170BA">
        <w:rPr>
          <w:rFonts w:ascii="Calibri" w:hAnsi="Calibri"/>
          <w:sz w:val="20"/>
          <w:lang w:val="en-IE"/>
        </w:rPr>
        <w:t>TSG</w:t>
      </w:r>
      <w:r w:rsidRPr="009E1EF1">
        <w:rPr>
          <w:rFonts w:ascii="Calibri" w:hAnsi="Calibri"/>
          <w:sz w:val="20"/>
          <w:lang w:val="en-IE"/>
        </w:rPr>
        <w:t>. The fair value of the ordinary shares issued was £94.84 per share at this date.</w:t>
      </w:r>
    </w:p>
    <w:p w14:paraId="74B44821" w14:textId="77777777" w:rsidR="00EA07BE" w:rsidRPr="009E1EF1" w:rsidRDefault="00EA07BE" w:rsidP="002C4EB8">
      <w:pPr>
        <w:jc w:val="both"/>
        <w:rPr>
          <w:rFonts w:ascii="Calibri" w:hAnsi="Calibri"/>
          <w:sz w:val="20"/>
          <w:lang w:val="en-IE"/>
        </w:rPr>
      </w:pPr>
    </w:p>
    <w:p w14:paraId="4340219C" w14:textId="77777777" w:rsidR="00EA07BE" w:rsidRPr="009E1EF1" w:rsidRDefault="00EA07BE" w:rsidP="002C4EB8">
      <w:pPr>
        <w:jc w:val="both"/>
        <w:rPr>
          <w:rFonts w:ascii="Calibri" w:hAnsi="Calibri"/>
          <w:sz w:val="20"/>
          <w:lang w:val="en-IE"/>
        </w:rPr>
      </w:pPr>
      <w:bookmarkStart w:id="61" w:name="_Hlk48751540"/>
      <w:r w:rsidRPr="009E1EF1">
        <w:rPr>
          <w:rFonts w:ascii="Calibri" w:hAnsi="Calibri"/>
          <w:sz w:val="20"/>
          <w:lang w:val="en-IE"/>
        </w:rPr>
        <w:t>In addition: (i) each TSG Option outstanding at 5 May 2020, under the TSG Share Plans will be exchanged for an option to purchase such number of New Flutter Shares calculated in accordance with the Exchange Ratio; and (ii) each TSG restricted share unit (“RSU”), TSG performance share unit (“PSU”) and TSG deferred share unit (“DSU”) outstanding at the Effective Time under the TSG Equity Plan will be amended so as to substitute for the TSG Shares, subject to such equity awards, a number of Flutter Shares calculated in accordance with the Exchange Ratio but subject to any adjustment required to that award by the TSG Equity Plan or grant documentation as a result of the Plan of Arrangement.</w:t>
      </w:r>
      <w:bookmarkEnd w:id="61"/>
    </w:p>
    <w:p w14:paraId="0E562ED3" w14:textId="77777777" w:rsidR="00F902D0" w:rsidRPr="009E1EF1" w:rsidRDefault="00F902D0" w:rsidP="002C4EB8">
      <w:pPr>
        <w:jc w:val="both"/>
        <w:rPr>
          <w:rFonts w:ascii="Calibri" w:hAnsi="Calibri"/>
          <w:sz w:val="20"/>
          <w:lang w:val="en-IE"/>
        </w:rPr>
      </w:pPr>
    </w:p>
    <w:p w14:paraId="1B4EFD44" w14:textId="77777777" w:rsidR="00EA07BE" w:rsidRPr="009E1EF1" w:rsidRDefault="00EA07BE" w:rsidP="002C4EB8">
      <w:pPr>
        <w:pStyle w:val="BodyText"/>
        <w:rPr>
          <w:rFonts w:ascii="Calibri" w:hAnsi="Calibri"/>
          <w:sz w:val="20"/>
          <w:lang w:val="en-IE"/>
        </w:rPr>
      </w:pPr>
      <w:r w:rsidRPr="009E1EF1">
        <w:rPr>
          <w:rFonts w:ascii="Calibri" w:hAnsi="Calibri"/>
          <w:sz w:val="20"/>
          <w:lang w:val="en-IE"/>
        </w:rPr>
        <w:t>TSG is a global leader in the online and mobile gaming and interactive entertainment industries, entertaining millions of customers across its online real- and play-money poker, gaming and betting product offerings. TSG offers these products directly or indirectly under several ultimately owned or licensed gaming and related consumer businesses and brands, including, among others, PokerStars, PokerStars Casino, BetStars, Full Tilt, FOX Bet, BetEasy, Sky Bet, Sky Vegas, Sky Casino, Sky Bingo, Sky Poker, and Oddschecker, as well as live poker tour and events brands, including the PokerStars Players No Limit Hold’em Championship, European Poker Tour and Asia Pacific Poker Tour. TSG is one of the world’s most licensed online gaming operators with its subsidiaries collectively holding licenses or approvals in 22 jurisdictions throughout the world, including in Europe, Australia and the Americas.</w:t>
      </w:r>
    </w:p>
    <w:p w14:paraId="4056DE6A" w14:textId="77777777" w:rsidR="00EA07BE" w:rsidRPr="009E1EF1" w:rsidRDefault="00EA07BE" w:rsidP="002C4EB8">
      <w:pPr>
        <w:jc w:val="both"/>
        <w:rPr>
          <w:rFonts w:ascii="Calibri" w:hAnsi="Calibri"/>
          <w:sz w:val="20"/>
          <w:lang w:val="en-IE"/>
        </w:rPr>
      </w:pPr>
    </w:p>
    <w:p w14:paraId="5F9F51A3" w14:textId="1BB33AB5" w:rsidR="00EA07BE" w:rsidRPr="009E1EF1" w:rsidRDefault="00EA07BE" w:rsidP="002C4EB8">
      <w:pPr>
        <w:jc w:val="both"/>
        <w:rPr>
          <w:rFonts w:ascii="Calibri" w:hAnsi="Calibri"/>
          <w:sz w:val="20"/>
          <w:lang w:val="en-IE"/>
        </w:rPr>
      </w:pPr>
      <w:r w:rsidRPr="009E1EF1">
        <w:rPr>
          <w:rFonts w:ascii="Calibri" w:hAnsi="Calibri"/>
          <w:sz w:val="20"/>
          <w:lang w:val="en-IE"/>
        </w:rPr>
        <w:t xml:space="preserve">The main drivers for the Combination </w:t>
      </w:r>
      <w:r w:rsidR="00F42C98">
        <w:rPr>
          <w:rFonts w:ascii="Calibri" w:hAnsi="Calibri"/>
          <w:sz w:val="20"/>
          <w:lang w:val="en-IE"/>
        </w:rPr>
        <w:t xml:space="preserve">were </w:t>
      </w:r>
      <w:r w:rsidRPr="009E1EF1">
        <w:rPr>
          <w:rFonts w:ascii="Calibri" w:hAnsi="Calibri"/>
          <w:sz w:val="20"/>
          <w:lang w:val="en-IE"/>
        </w:rPr>
        <w:t xml:space="preserve"> to accelerate delivery against each of the components of Flutter’s four pillar strategy; create a highly diversified business from a geographic, product and brand perspective with an enhanced global platform; deliver significant value for shareholders through the realisation of material cost synergies; reinforce a robust financial profile which will facilitate strategic flexibility as well as generate sustainable long-term shareholder returns; and maintain a leading role in the promotion of responsible gambling through an enlarged global footprint.</w:t>
      </w:r>
    </w:p>
    <w:p w14:paraId="7E0BBED7" w14:textId="77777777" w:rsidR="00EA07BE" w:rsidRPr="009E1EF1" w:rsidRDefault="00EA07BE" w:rsidP="002C4EB8">
      <w:pPr>
        <w:jc w:val="both"/>
        <w:rPr>
          <w:rFonts w:ascii="Calibri" w:hAnsi="Calibri"/>
          <w:sz w:val="20"/>
          <w:lang w:val="en-IE"/>
        </w:rPr>
      </w:pPr>
    </w:p>
    <w:p w14:paraId="23A53C23" w14:textId="6E60AB82" w:rsidR="00EA07BE" w:rsidRPr="00E7363E" w:rsidRDefault="00EA07BE" w:rsidP="002C4EB8">
      <w:pPr>
        <w:spacing w:after="120"/>
        <w:jc w:val="both"/>
        <w:rPr>
          <w:rFonts w:ascii="Calibri" w:hAnsi="Calibri"/>
          <w:sz w:val="20"/>
          <w:lang w:eastAsia="en-GB"/>
        </w:rPr>
      </w:pPr>
      <w:bookmarkStart w:id="62" w:name="_Hlk62716256"/>
      <w:bookmarkStart w:id="63" w:name="_Hlk63694607"/>
      <w:r w:rsidRPr="009E1EF1">
        <w:rPr>
          <w:rFonts w:ascii="Calibri" w:hAnsi="Calibri"/>
          <w:sz w:val="20"/>
          <w:lang w:eastAsia="en-GB"/>
        </w:rPr>
        <w:t xml:space="preserve">Since the date of </w:t>
      </w:r>
      <w:r w:rsidR="00D47094" w:rsidRPr="009E1EF1">
        <w:rPr>
          <w:rFonts w:ascii="Calibri" w:hAnsi="Calibri"/>
          <w:sz w:val="20"/>
          <w:lang w:eastAsia="en-GB"/>
        </w:rPr>
        <w:t xml:space="preserve">combination </w:t>
      </w:r>
      <w:r w:rsidRPr="009E1EF1">
        <w:rPr>
          <w:rFonts w:ascii="Calibri" w:hAnsi="Calibri"/>
          <w:sz w:val="20"/>
          <w:lang w:eastAsia="en-GB"/>
        </w:rPr>
        <w:t xml:space="preserve">to 31 December 2020, </w:t>
      </w:r>
      <w:r w:rsidRPr="00114FBB">
        <w:rPr>
          <w:rFonts w:ascii="Calibri" w:hAnsi="Calibri"/>
          <w:sz w:val="20"/>
          <w:lang w:eastAsia="en-GB"/>
        </w:rPr>
        <w:t xml:space="preserve">TSG </w:t>
      </w:r>
      <w:r w:rsidRPr="0026329F">
        <w:rPr>
          <w:rFonts w:ascii="Calibri" w:hAnsi="Calibri"/>
          <w:sz w:val="20"/>
          <w:lang w:eastAsia="en-GB"/>
        </w:rPr>
        <w:t xml:space="preserve">has contributed </w:t>
      </w:r>
      <w:r w:rsidRPr="00E7363E">
        <w:rPr>
          <w:rFonts w:ascii="Calibri" w:hAnsi="Calibri"/>
          <w:sz w:val="20"/>
          <w:lang w:eastAsia="en-GB"/>
        </w:rPr>
        <w:t>£</w:t>
      </w:r>
      <w:r w:rsidR="00BA558F" w:rsidRPr="00E7363E">
        <w:rPr>
          <w:rFonts w:ascii="Calibri" w:hAnsi="Calibri"/>
          <w:sz w:val="20"/>
          <w:lang w:eastAsia="en-GB"/>
        </w:rPr>
        <w:t>1,625</w:t>
      </w:r>
      <w:r w:rsidRPr="00E7363E">
        <w:rPr>
          <w:rFonts w:ascii="Calibri" w:hAnsi="Calibri"/>
          <w:sz w:val="20"/>
          <w:lang w:eastAsia="en-GB"/>
        </w:rPr>
        <w:t xml:space="preserve">m </w:t>
      </w:r>
      <w:r w:rsidRPr="0026329F">
        <w:rPr>
          <w:rFonts w:ascii="Calibri" w:hAnsi="Calibri"/>
          <w:sz w:val="20"/>
          <w:lang w:eastAsia="en-GB"/>
        </w:rPr>
        <w:t>of revenue and £</w:t>
      </w:r>
      <w:r w:rsidR="00D73F8E">
        <w:rPr>
          <w:rFonts w:ascii="Calibri" w:hAnsi="Calibri"/>
          <w:sz w:val="20"/>
          <w:lang w:eastAsia="en-GB"/>
        </w:rPr>
        <w:t>461</w:t>
      </w:r>
      <w:r w:rsidR="00D73F8E" w:rsidRPr="0026329F">
        <w:rPr>
          <w:rFonts w:ascii="Calibri" w:hAnsi="Calibri"/>
          <w:sz w:val="20"/>
          <w:lang w:eastAsia="en-GB"/>
        </w:rPr>
        <w:t>m</w:t>
      </w:r>
      <w:r w:rsidRPr="0026329F">
        <w:rPr>
          <w:rFonts w:ascii="Calibri" w:hAnsi="Calibri"/>
          <w:sz w:val="20"/>
          <w:lang w:eastAsia="en-GB"/>
        </w:rPr>
        <w:t xml:space="preserve"> of</w:t>
      </w:r>
      <w:r w:rsidRPr="00114FBB">
        <w:rPr>
          <w:rFonts w:ascii="Calibri" w:hAnsi="Calibri"/>
          <w:sz w:val="20"/>
          <w:lang w:eastAsia="en-GB"/>
        </w:rPr>
        <w:t xml:space="preserve"> </w:t>
      </w:r>
      <w:r w:rsidRPr="00E7363E">
        <w:rPr>
          <w:rFonts w:ascii="Calibri" w:hAnsi="Calibri"/>
          <w:sz w:val="20"/>
          <w:lang w:eastAsia="en-GB"/>
        </w:rPr>
        <w:t>operating profit</w:t>
      </w:r>
      <w:r w:rsidR="007326BA" w:rsidRPr="00E7363E">
        <w:rPr>
          <w:rFonts w:ascii="Calibri" w:hAnsi="Calibri"/>
          <w:sz w:val="20"/>
          <w:lang w:eastAsia="en-GB"/>
        </w:rPr>
        <w:t xml:space="preserve"> </w:t>
      </w:r>
      <w:r w:rsidR="002D176B">
        <w:rPr>
          <w:rFonts w:ascii="Calibri" w:hAnsi="Calibri"/>
          <w:sz w:val="20"/>
          <w:lang w:eastAsia="en-GB"/>
        </w:rPr>
        <w:t xml:space="preserve">before separately disclosed items </w:t>
      </w:r>
      <w:r w:rsidR="007326BA" w:rsidRPr="00E7363E">
        <w:rPr>
          <w:rFonts w:ascii="Calibri" w:hAnsi="Calibri"/>
          <w:sz w:val="20"/>
          <w:lang w:eastAsia="en-GB"/>
        </w:rPr>
        <w:t>to the results of the consolidated Group</w:t>
      </w:r>
      <w:r w:rsidRPr="00E7363E">
        <w:rPr>
          <w:rFonts w:ascii="Calibri" w:hAnsi="Calibri"/>
          <w:sz w:val="20"/>
          <w:lang w:eastAsia="en-GB"/>
        </w:rPr>
        <w:t>.</w:t>
      </w:r>
    </w:p>
    <w:p w14:paraId="1500D246" w14:textId="50B447D9" w:rsidR="00EA07BE" w:rsidRPr="009E1EF1" w:rsidRDefault="00EA07BE" w:rsidP="002C4EB8">
      <w:pPr>
        <w:spacing w:after="120"/>
        <w:jc w:val="both"/>
        <w:rPr>
          <w:rFonts w:ascii="Calibri" w:hAnsi="Calibri"/>
          <w:sz w:val="20"/>
          <w:lang w:eastAsia="en-GB"/>
        </w:rPr>
      </w:pPr>
      <w:bookmarkStart w:id="64" w:name="_Hlk62716324"/>
      <w:bookmarkEnd w:id="62"/>
      <w:r w:rsidRPr="00E7363E">
        <w:rPr>
          <w:rFonts w:ascii="Calibri" w:hAnsi="Calibri"/>
          <w:sz w:val="20"/>
          <w:lang w:eastAsia="en-GB"/>
        </w:rPr>
        <w:t xml:space="preserve">If the TSG </w:t>
      </w:r>
      <w:r w:rsidR="00D47094" w:rsidRPr="00E7363E">
        <w:rPr>
          <w:rFonts w:ascii="Calibri" w:hAnsi="Calibri"/>
          <w:sz w:val="20"/>
          <w:lang w:eastAsia="en-GB"/>
        </w:rPr>
        <w:t>combination</w:t>
      </w:r>
      <w:r w:rsidRPr="00E7363E">
        <w:rPr>
          <w:rFonts w:ascii="Calibri" w:hAnsi="Calibri"/>
          <w:sz w:val="20"/>
          <w:lang w:eastAsia="en-GB"/>
        </w:rPr>
        <w:t xml:space="preserve"> had o</w:t>
      </w:r>
      <w:r w:rsidR="001B4ECA">
        <w:rPr>
          <w:rFonts w:ascii="Calibri" w:hAnsi="Calibri"/>
          <w:sz w:val="20"/>
          <w:lang w:eastAsia="en-GB"/>
        </w:rPr>
        <w:t>c</w:t>
      </w:r>
      <w:r w:rsidRPr="00E7363E">
        <w:rPr>
          <w:rFonts w:ascii="Calibri" w:hAnsi="Calibri"/>
          <w:sz w:val="20"/>
          <w:lang w:eastAsia="en-GB"/>
        </w:rPr>
        <w:t xml:space="preserve">curred on 1 January 2020, then their contribution to revenue and operating profit </w:t>
      </w:r>
      <w:r w:rsidR="00D73F8E">
        <w:rPr>
          <w:rFonts w:ascii="Calibri" w:hAnsi="Calibri"/>
          <w:sz w:val="20"/>
          <w:lang w:eastAsia="en-GB"/>
        </w:rPr>
        <w:t xml:space="preserve">before separately disclosed items </w:t>
      </w:r>
      <w:r w:rsidRPr="00E7363E">
        <w:rPr>
          <w:rFonts w:ascii="Calibri" w:hAnsi="Calibri"/>
          <w:sz w:val="20"/>
          <w:lang w:eastAsia="en-GB"/>
        </w:rPr>
        <w:t xml:space="preserve">would have been </w:t>
      </w:r>
      <w:r w:rsidRPr="0026329F">
        <w:rPr>
          <w:rFonts w:ascii="Calibri" w:hAnsi="Calibri"/>
          <w:sz w:val="20"/>
          <w:lang w:eastAsia="en-GB"/>
        </w:rPr>
        <w:t>£</w:t>
      </w:r>
      <w:r w:rsidR="006D14F2" w:rsidRPr="0026329F">
        <w:rPr>
          <w:rFonts w:ascii="Calibri" w:hAnsi="Calibri"/>
          <w:sz w:val="20"/>
          <w:lang w:eastAsia="en-GB"/>
        </w:rPr>
        <w:t>2,491</w:t>
      </w:r>
      <w:r w:rsidRPr="0026329F">
        <w:rPr>
          <w:rFonts w:ascii="Calibri" w:hAnsi="Calibri"/>
          <w:sz w:val="20"/>
          <w:lang w:eastAsia="en-GB"/>
        </w:rPr>
        <w:t>m and £</w:t>
      </w:r>
      <w:r w:rsidR="00D73F8E">
        <w:rPr>
          <w:rFonts w:ascii="Calibri" w:hAnsi="Calibri"/>
          <w:sz w:val="20"/>
          <w:lang w:eastAsia="en-GB"/>
        </w:rPr>
        <w:t>775</w:t>
      </w:r>
      <w:r w:rsidR="00D73F8E" w:rsidRPr="0026329F">
        <w:rPr>
          <w:rFonts w:ascii="Calibri" w:hAnsi="Calibri"/>
          <w:sz w:val="20"/>
          <w:lang w:eastAsia="en-GB"/>
        </w:rPr>
        <w:t>m</w:t>
      </w:r>
      <w:r w:rsidRPr="00E7363E">
        <w:rPr>
          <w:rFonts w:ascii="Calibri" w:hAnsi="Calibri"/>
          <w:sz w:val="20"/>
          <w:lang w:eastAsia="en-GB"/>
        </w:rPr>
        <w:t xml:space="preserve"> respectively for the </w:t>
      </w:r>
      <w:r w:rsidR="006D14F2" w:rsidRPr="00E7363E">
        <w:rPr>
          <w:rFonts w:ascii="Calibri" w:hAnsi="Calibri"/>
          <w:sz w:val="20"/>
          <w:lang w:eastAsia="en-GB"/>
        </w:rPr>
        <w:t xml:space="preserve">year </w:t>
      </w:r>
      <w:r w:rsidRPr="00E7363E">
        <w:rPr>
          <w:rFonts w:ascii="Calibri" w:hAnsi="Calibri"/>
          <w:sz w:val="20"/>
          <w:lang w:eastAsia="en-GB"/>
        </w:rPr>
        <w:t>ended 31 December 2020.</w:t>
      </w:r>
      <w:bookmarkEnd w:id="64"/>
      <w:r w:rsidRPr="00E7363E">
        <w:rPr>
          <w:rFonts w:ascii="Calibri" w:hAnsi="Calibri"/>
          <w:sz w:val="20"/>
          <w:lang w:eastAsia="en-GB"/>
        </w:rPr>
        <w:t xml:space="preserve"> </w:t>
      </w:r>
      <w:r w:rsidR="00F42C98" w:rsidRPr="00E7363E">
        <w:rPr>
          <w:rFonts w:ascii="Calibri" w:hAnsi="Calibri"/>
          <w:sz w:val="20"/>
          <w:lang w:eastAsia="en-GB"/>
        </w:rPr>
        <w:t>C</w:t>
      </w:r>
      <w:r w:rsidR="00D47094" w:rsidRPr="00E7363E">
        <w:rPr>
          <w:rFonts w:ascii="Calibri" w:hAnsi="Calibri"/>
          <w:sz w:val="20"/>
          <w:lang w:eastAsia="en-GB"/>
        </w:rPr>
        <w:t>ombination</w:t>
      </w:r>
      <w:r w:rsidRPr="00E7363E">
        <w:rPr>
          <w:rFonts w:ascii="Calibri" w:hAnsi="Calibri"/>
          <w:sz w:val="20"/>
          <w:lang w:eastAsia="en-GB"/>
        </w:rPr>
        <w:t xml:space="preserve"> costs</w:t>
      </w:r>
      <w:r w:rsidR="001B797E">
        <w:rPr>
          <w:rFonts w:ascii="Calibri" w:hAnsi="Calibri"/>
          <w:sz w:val="20"/>
          <w:lang w:eastAsia="en-GB"/>
        </w:rPr>
        <w:t xml:space="preserve"> </w:t>
      </w:r>
      <w:r w:rsidRPr="00E7363E">
        <w:rPr>
          <w:rFonts w:ascii="Calibri" w:hAnsi="Calibri"/>
          <w:sz w:val="20"/>
          <w:lang w:eastAsia="en-GB"/>
        </w:rPr>
        <w:t xml:space="preserve">in respect of this transaction are disclosed </w:t>
      </w:r>
      <w:r w:rsidR="001B797E">
        <w:rPr>
          <w:rFonts w:ascii="Calibri" w:hAnsi="Calibri"/>
          <w:sz w:val="20"/>
          <w:lang w:eastAsia="en-GB"/>
        </w:rPr>
        <w:t>within</w:t>
      </w:r>
      <w:r w:rsidR="001B797E" w:rsidRPr="00E7363E">
        <w:rPr>
          <w:rFonts w:ascii="Calibri" w:hAnsi="Calibri"/>
          <w:sz w:val="20"/>
          <w:lang w:eastAsia="en-GB"/>
        </w:rPr>
        <w:t xml:space="preserve"> </w:t>
      </w:r>
      <w:r w:rsidR="00E56530">
        <w:rPr>
          <w:rFonts w:ascii="Calibri" w:hAnsi="Calibri"/>
          <w:sz w:val="20"/>
          <w:lang w:eastAsia="en-GB"/>
        </w:rPr>
        <w:t>a</w:t>
      </w:r>
      <w:r w:rsidR="00E56530" w:rsidRPr="00E7363E">
        <w:rPr>
          <w:rFonts w:ascii="Calibri" w:hAnsi="Calibri"/>
          <w:sz w:val="20"/>
          <w:lang w:eastAsia="en-GB"/>
        </w:rPr>
        <w:t xml:space="preserve">cquisition </w:t>
      </w:r>
      <w:r w:rsidRPr="00E7363E">
        <w:rPr>
          <w:rFonts w:ascii="Calibri" w:hAnsi="Calibri"/>
          <w:sz w:val="20"/>
          <w:lang w:eastAsia="en-GB"/>
        </w:rPr>
        <w:t xml:space="preserve">fees and associated costs in Note </w:t>
      </w:r>
      <w:r w:rsidR="007326BA" w:rsidRPr="00E7363E">
        <w:rPr>
          <w:rFonts w:ascii="Calibri" w:hAnsi="Calibri"/>
          <w:sz w:val="20"/>
          <w:lang w:eastAsia="en-GB"/>
        </w:rPr>
        <w:t>6</w:t>
      </w:r>
      <w:r w:rsidRPr="00E7363E">
        <w:rPr>
          <w:rFonts w:ascii="Calibri" w:hAnsi="Calibri"/>
          <w:sz w:val="20"/>
          <w:lang w:eastAsia="en-GB"/>
        </w:rPr>
        <w:t>.</w:t>
      </w:r>
    </w:p>
    <w:bookmarkEnd w:id="63"/>
    <w:p w14:paraId="0E890DD5" w14:textId="5F8B10BC" w:rsidR="00BA558F" w:rsidRDefault="00EA07BE" w:rsidP="002C4EB8">
      <w:pPr>
        <w:widowControl/>
        <w:autoSpaceDE/>
        <w:autoSpaceDN/>
        <w:adjustRightInd/>
        <w:jc w:val="both"/>
        <w:rPr>
          <w:rFonts w:ascii="Calibri" w:hAnsi="Calibri"/>
          <w:sz w:val="20"/>
          <w:lang w:val="en-IE"/>
        </w:rPr>
      </w:pPr>
      <w:r w:rsidRPr="009E1EF1">
        <w:rPr>
          <w:rFonts w:ascii="Calibri" w:hAnsi="Calibri"/>
          <w:sz w:val="20"/>
          <w:szCs w:val="20"/>
          <w:lang w:val="en-IE"/>
        </w:rPr>
        <w:t>Included within the intangible assets were £</w:t>
      </w:r>
      <w:r w:rsidR="00236541">
        <w:rPr>
          <w:rFonts w:ascii="Calibri" w:hAnsi="Calibri"/>
          <w:sz w:val="20"/>
          <w:szCs w:val="20"/>
          <w:lang w:val="en-IE"/>
        </w:rPr>
        <w:t>5,3</w:t>
      </w:r>
      <w:r w:rsidR="001B4ECA">
        <w:rPr>
          <w:rFonts w:ascii="Calibri" w:hAnsi="Calibri"/>
          <w:sz w:val="20"/>
          <w:szCs w:val="20"/>
          <w:lang w:val="en-IE"/>
        </w:rPr>
        <w:t>16</w:t>
      </w:r>
      <w:r w:rsidR="00236541">
        <w:rPr>
          <w:rFonts w:ascii="Calibri" w:hAnsi="Calibri"/>
          <w:sz w:val="20"/>
          <w:szCs w:val="20"/>
          <w:lang w:val="en-IE"/>
        </w:rPr>
        <w:t>.4m</w:t>
      </w:r>
      <w:r w:rsidRPr="009E1EF1">
        <w:rPr>
          <w:rFonts w:ascii="Calibri" w:hAnsi="Calibri"/>
          <w:sz w:val="20"/>
          <w:szCs w:val="20"/>
          <w:lang w:val="en-IE"/>
        </w:rPr>
        <w:t xml:space="preserve"> of separately identifiable intangibles comprising brands, </w:t>
      </w:r>
      <w:r w:rsidRPr="00577A95">
        <w:rPr>
          <w:rFonts w:ascii="Calibri" w:hAnsi="Calibri"/>
          <w:sz w:val="20"/>
          <w:szCs w:val="20"/>
          <w:lang w:val="en-IE"/>
        </w:rPr>
        <w:t xml:space="preserve">customer relations and technology acquired as part of the </w:t>
      </w:r>
      <w:r w:rsidR="00D47094" w:rsidRPr="00577A95">
        <w:rPr>
          <w:rFonts w:ascii="Calibri" w:hAnsi="Calibri"/>
          <w:sz w:val="20"/>
          <w:lang w:eastAsia="en-GB"/>
        </w:rPr>
        <w:t>combination</w:t>
      </w:r>
      <w:r w:rsidRPr="00577A95">
        <w:rPr>
          <w:rFonts w:ascii="Calibri" w:hAnsi="Calibri"/>
          <w:sz w:val="20"/>
          <w:szCs w:val="20"/>
          <w:lang w:val="en-IE"/>
        </w:rPr>
        <w:t xml:space="preserve">, with the additional effect of a deferred tax liability of </w:t>
      </w:r>
      <w:r w:rsidRPr="00824ABE">
        <w:rPr>
          <w:rFonts w:ascii="Calibri" w:hAnsi="Calibri"/>
          <w:sz w:val="20"/>
          <w:szCs w:val="20"/>
          <w:lang w:val="en-IE"/>
        </w:rPr>
        <w:t>£</w:t>
      </w:r>
      <w:r w:rsidR="008E14C8" w:rsidRPr="00824ABE">
        <w:rPr>
          <w:rFonts w:ascii="Calibri" w:hAnsi="Calibri"/>
          <w:sz w:val="20"/>
          <w:szCs w:val="20"/>
          <w:lang w:val="en-IE"/>
        </w:rPr>
        <w:t>5</w:t>
      </w:r>
      <w:r w:rsidR="001B4ECA">
        <w:rPr>
          <w:rFonts w:ascii="Calibri" w:hAnsi="Calibri"/>
          <w:sz w:val="20"/>
          <w:szCs w:val="20"/>
          <w:lang w:val="en-IE"/>
        </w:rPr>
        <w:t>27</w:t>
      </w:r>
      <w:r w:rsidRPr="00577A95">
        <w:rPr>
          <w:rFonts w:ascii="Calibri" w:hAnsi="Calibri"/>
          <w:sz w:val="20"/>
          <w:szCs w:val="20"/>
          <w:lang w:val="en-IE"/>
        </w:rPr>
        <w:t>m thereon. These intangible assets are being amortised over their useful economic lives of up to 20 years. Receivables acquired</w:t>
      </w:r>
      <w:r w:rsidRPr="009E1EF1">
        <w:rPr>
          <w:rFonts w:ascii="Calibri" w:hAnsi="Calibri"/>
          <w:sz w:val="20"/>
          <w:szCs w:val="20"/>
          <w:lang w:val="en-IE"/>
        </w:rPr>
        <w:t xml:space="preserve"> amounted to £114.6m. The book value equated to the fair value as all amounts are expected to be received.</w:t>
      </w:r>
      <w:r w:rsidR="00A153A3">
        <w:rPr>
          <w:rFonts w:ascii="Calibri" w:hAnsi="Calibri"/>
          <w:sz w:val="20"/>
          <w:szCs w:val="20"/>
          <w:lang w:val="en-IE"/>
        </w:rPr>
        <w:t xml:space="preserve"> See Note 15 for further detail on the Kentucky provision recognised as part of the fair value acquisition accounting.</w:t>
      </w:r>
      <w:r w:rsidRPr="009E1EF1">
        <w:rPr>
          <w:rFonts w:ascii="Calibri" w:hAnsi="Calibri"/>
          <w:sz w:val="20"/>
          <w:szCs w:val="20"/>
          <w:lang w:val="en-IE"/>
        </w:rPr>
        <w:t xml:space="preserve"> The main factors leading to the recognition of goodwill (none of which is deductible for tax purposes) is growth by combining business activities, a strong workforce, leveraging existing products and synergy savings of the merged operations. </w:t>
      </w:r>
      <w:r w:rsidRPr="009E1EF1">
        <w:rPr>
          <w:rFonts w:ascii="Calibri" w:hAnsi="Calibri"/>
          <w:sz w:val="20"/>
          <w:lang w:val="en-IE"/>
        </w:rPr>
        <w:t xml:space="preserve">The goodwill associated with the PokerStars and Sky Betting and Gaming businesses has been allocated to </w:t>
      </w:r>
      <w:r w:rsidR="00BA558F">
        <w:rPr>
          <w:rFonts w:ascii="Calibri" w:hAnsi="Calibri"/>
          <w:sz w:val="20"/>
          <w:lang w:val="en-IE"/>
        </w:rPr>
        <w:t>separate CGUs.</w:t>
      </w:r>
    </w:p>
    <w:p w14:paraId="6466B9D4" w14:textId="77777777" w:rsidR="008B5958" w:rsidRDefault="008B5958" w:rsidP="002C4EB8">
      <w:pPr>
        <w:widowControl/>
        <w:autoSpaceDE/>
        <w:autoSpaceDN/>
        <w:adjustRightInd/>
        <w:jc w:val="both"/>
        <w:rPr>
          <w:rFonts w:ascii="Calibri" w:hAnsi="Calibri"/>
          <w:b/>
          <w:sz w:val="20"/>
          <w:szCs w:val="20"/>
          <w:lang w:val="en-IE"/>
        </w:rPr>
      </w:pPr>
    </w:p>
    <w:p w14:paraId="51875B2F" w14:textId="53F3E1DE" w:rsidR="000C175C" w:rsidRDefault="008B5958" w:rsidP="002C4EB8">
      <w:pPr>
        <w:widowControl/>
        <w:autoSpaceDE/>
        <w:autoSpaceDN/>
        <w:adjustRightInd/>
        <w:jc w:val="both"/>
        <w:rPr>
          <w:rFonts w:ascii="Calibri" w:hAnsi="Calibri"/>
          <w:b/>
          <w:sz w:val="20"/>
          <w:szCs w:val="20"/>
          <w:lang w:val="en-IE"/>
        </w:rPr>
      </w:pPr>
      <w:r w:rsidRPr="009E1EF1">
        <w:rPr>
          <w:rFonts w:ascii="Calibri" w:hAnsi="Calibri"/>
          <w:sz w:val="20"/>
          <w:lang w:val="en-IE"/>
        </w:rPr>
        <w:t>The goodwill associated with the Australia and US businesses has been allocated to the respective existing Australia and US CGUs and it has been deemed that separate CGUs are not appropriate.</w:t>
      </w:r>
      <w:r w:rsidR="000C175C">
        <w:rPr>
          <w:rFonts w:ascii="Calibri" w:hAnsi="Calibri"/>
          <w:b/>
          <w:sz w:val="20"/>
          <w:szCs w:val="20"/>
          <w:lang w:val="en-IE"/>
        </w:rPr>
        <w:br w:type="page"/>
      </w:r>
    </w:p>
    <w:p w14:paraId="50BF4E58" w14:textId="0F93F99A" w:rsidR="00BA558F" w:rsidRPr="009E1EF1" w:rsidRDefault="00BA558F" w:rsidP="00BA558F">
      <w:pPr>
        <w:widowControl/>
        <w:autoSpaceDE/>
        <w:autoSpaceDN/>
        <w:adjustRightInd/>
        <w:rPr>
          <w:rFonts w:ascii="Calibri" w:hAnsi="Calibri"/>
          <w:b/>
          <w:sz w:val="20"/>
          <w:szCs w:val="20"/>
          <w:lang w:val="en-IE"/>
        </w:rPr>
      </w:pPr>
      <w:r w:rsidRPr="009E1EF1">
        <w:rPr>
          <w:rFonts w:ascii="Calibri" w:hAnsi="Calibri"/>
          <w:b/>
          <w:sz w:val="20"/>
          <w:szCs w:val="20"/>
          <w:lang w:val="en-IE"/>
        </w:rPr>
        <w:lastRenderedPageBreak/>
        <w:t>1</w:t>
      </w:r>
      <w:r w:rsidR="00606872">
        <w:rPr>
          <w:rFonts w:ascii="Calibri" w:hAnsi="Calibri"/>
          <w:b/>
          <w:sz w:val="20"/>
          <w:szCs w:val="20"/>
          <w:lang w:val="en-IE"/>
        </w:rPr>
        <w:t>1</w:t>
      </w:r>
      <w:r w:rsidRPr="009E1EF1">
        <w:rPr>
          <w:rFonts w:ascii="Calibri" w:hAnsi="Calibri"/>
          <w:b/>
          <w:sz w:val="20"/>
          <w:szCs w:val="20"/>
          <w:lang w:val="en-IE"/>
        </w:rPr>
        <w:t>.  Business combinations (continued)</w:t>
      </w:r>
    </w:p>
    <w:p w14:paraId="6A525E3A" w14:textId="2851F379" w:rsidR="00BA558F" w:rsidRPr="003159AB" w:rsidRDefault="00BA558F" w:rsidP="00BA558F">
      <w:pPr>
        <w:pStyle w:val="BodyText"/>
        <w:rPr>
          <w:rFonts w:ascii="Calibri" w:hAnsi="Calibri"/>
          <w:sz w:val="12"/>
          <w:szCs w:val="12"/>
          <w:lang w:val="en-IE"/>
        </w:rPr>
      </w:pPr>
    </w:p>
    <w:p w14:paraId="089B9494" w14:textId="08B520E2" w:rsidR="00EA07BE" w:rsidRDefault="00EA07BE" w:rsidP="002C4EB8">
      <w:pPr>
        <w:pStyle w:val="BodyText"/>
        <w:rPr>
          <w:rFonts w:asciiTheme="minorHAnsi" w:hAnsiTheme="minorHAnsi"/>
          <w:sz w:val="20"/>
          <w:szCs w:val="20"/>
          <w:lang w:val="en-IE"/>
        </w:rPr>
      </w:pPr>
      <w:r w:rsidRPr="00B845F4">
        <w:rPr>
          <w:rFonts w:asciiTheme="minorHAnsi" w:hAnsiTheme="minorHAnsi"/>
          <w:sz w:val="20"/>
          <w:szCs w:val="20"/>
          <w:lang w:val="en-IE"/>
        </w:rPr>
        <w:t>Details of the fair value of identifiable assets and liabilities acquired, purchase consideration and goodwill are as follows:</w:t>
      </w:r>
    </w:p>
    <w:p w14:paraId="7A5CE10E" w14:textId="77777777" w:rsidR="00786948" w:rsidRPr="003159AB" w:rsidRDefault="00786948" w:rsidP="00B845F4">
      <w:pPr>
        <w:pStyle w:val="BodyText"/>
        <w:rPr>
          <w:rFonts w:asciiTheme="minorHAnsi" w:hAnsiTheme="minorHAnsi"/>
          <w:sz w:val="12"/>
          <w:szCs w:val="12"/>
          <w:lang w:val="en-IE"/>
        </w:rPr>
      </w:pPr>
    </w:p>
    <w:tbl>
      <w:tblPr>
        <w:tblW w:w="9815" w:type="dxa"/>
        <w:tblInd w:w="108" w:type="dxa"/>
        <w:tblLayout w:type="fixed"/>
        <w:tblLook w:val="0000" w:firstRow="0" w:lastRow="0" w:firstColumn="0" w:lastColumn="0" w:noHBand="0" w:noVBand="0"/>
      </w:tblPr>
      <w:tblGrid>
        <w:gridCol w:w="7122"/>
        <w:gridCol w:w="2693"/>
      </w:tblGrid>
      <w:tr w:rsidR="00EA07BE" w:rsidRPr="0061063C" w14:paraId="3DB3A3FA" w14:textId="77777777" w:rsidTr="007F76BB">
        <w:trPr>
          <w:trHeight w:val="432"/>
        </w:trPr>
        <w:tc>
          <w:tcPr>
            <w:tcW w:w="7122" w:type="dxa"/>
            <w:tcBorders>
              <w:top w:val="single" w:sz="4" w:space="0" w:color="auto"/>
              <w:left w:val="nil"/>
              <w:bottom w:val="single" w:sz="4" w:space="0" w:color="auto"/>
              <w:right w:val="nil"/>
            </w:tcBorders>
          </w:tcPr>
          <w:p w14:paraId="17A38A47" w14:textId="77777777" w:rsidR="00EA07BE" w:rsidRPr="009E1EF1" w:rsidRDefault="00EA07BE" w:rsidP="00F17232">
            <w:pPr>
              <w:ind w:left="-108"/>
              <w:jc w:val="both"/>
              <w:rPr>
                <w:rFonts w:ascii="Calibri" w:hAnsi="Calibri"/>
                <w:sz w:val="20"/>
              </w:rPr>
            </w:pPr>
          </w:p>
        </w:tc>
        <w:tc>
          <w:tcPr>
            <w:tcW w:w="2693" w:type="dxa"/>
            <w:tcBorders>
              <w:top w:val="single" w:sz="4" w:space="0" w:color="auto"/>
              <w:left w:val="nil"/>
              <w:bottom w:val="single" w:sz="4" w:space="0" w:color="auto"/>
              <w:right w:val="nil"/>
            </w:tcBorders>
          </w:tcPr>
          <w:p w14:paraId="77FC7A04" w14:textId="77777777" w:rsidR="00EA07BE" w:rsidRPr="009E1EF1" w:rsidRDefault="008B6A8D" w:rsidP="00F17232">
            <w:pPr>
              <w:jc w:val="right"/>
              <w:rPr>
                <w:rFonts w:ascii="Calibri" w:hAnsi="Calibri"/>
                <w:b/>
                <w:bCs/>
                <w:sz w:val="20"/>
              </w:rPr>
            </w:pPr>
            <w:r w:rsidRPr="009E1EF1">
              <w:rPr>
                <w:rFonts w:ascii="Calibri" w:hAnsi="Calibri"/>
                <w:b/>
                <w:bCs/>
                <w:sz w:val="20"/>
              </w:rPr>
              <w:t xml:space="preserve">Fair values </w:t>
            </w:r>
            <w:r w:rsidR="00EA07BE" w:rsidRPr="009E1EF1">
              <w:rPr>
                <w:rFonts w:ascii="Calibri" w:hAnsi="Calibri"/>
                <w:b/>
                <w:bCs/>
                <w:sz w:val="20"/>
              </w:rPr>
              <w:t xml:space="preserve">as at </w:t>
            </w:r>
          </w:p>
          <w:p w14:paraId="2BE1DC72" w14:textId="77777777" w:rsidR="00EA07BE" w:rsidRPr="009E1EF1" w:rsidRDefault="00EA07BE" w:rsidP="00F17232">
            <w:pPr>
              <w:jc w:val="right"/>
              <w:rPr>
                <w:rFonts w:ascii="Calibri" w:hAnsi="Calibri"/>
                <w:b/>
                <w:bCs/>
                <w:sz w:val="20"/>
              </w:rPr>
            </w:pPr>
            <w:r w:rsidRPr="009E1EF1">
              <w:rPr>
                <w:rFonts w:ascii="Calibri" w:hAnsi="Calibri"/>
                <w:b/>
                <w:bCs/>
                <w:sz w:val="20"/>
              </w:rPr>
              <w:t>5 May 2020</w:t>
            </w:r>
          </w:p>
          <w:p w14:paraId="12D2D7F6" w14:textId="77777777" w:rsidR="00EA07BE" w:rsidRPr="009E1EF1" w:rsidRDefault="00EA07BE" w:rsidP="00F17232">
            <w:pPr>
              <w:jc w:val="right"/>
              <w:rPr>
                <w:rFonts w:ascii="Calibri" w:hAnsi="Calibri"/>
                <w:bCs/>
                <w:sz w:val="20"/>
              </w:rPr>
            </w:pPr>
            <w:r w:rsidRPr="009E1EF1">
              <w:rPr>
                <w:rFonts w:ascii="Calibri" w:hAnsi="Calibri"/>
                <w:b/>
                <w:bCs/>
                <w:sz w:val="20"/>
              </w:rPr>
              <w:t>£m</w:t>
            </w:r>
          </w:p>
        </w:tc>
      </w:tr>
      <w:tr w:rsidR="00EA07BE" w:rsidRPr="0061063C" w14:paraId="51AB7187" w14:textId="77777777" w:rsidTr="007F76BB">
        <w:trPr>
          <w:trHeight w:val="80"/>
        </w:trPr>
        <w:tc>
          <w:tcPr>
            <w:tcW w:w="7122" w:type="dxa"/>
            <w:tcBorders>
              <w:top w:val="single" w:sz="4" w:space="0" w:color="auto"/>
              <w:left w:val="nil"/>
              <w:bottom w:val="nil"/>
              <w:right w:val="nil"/>
            </w:tcBorders>
          </w:tcPr>
          <w:p w14:paraId="2FA67CB9" w14:textId="77777777" w:rsidR="00EA07BE" w:rsidRPr="009E1EF1" w:rsidRDefault="00EA07BE" w:rsidP="00F17232">
            <w:pPr>
              <w:spacing w:after="120"/>
              <w:ind w:left="-108"/>
              <w:rPr>
                <w:rFonts w:ascii="Calibri" w:hAnsi="Calibri"/>
                <w:b/>
                <w:bCs/>
                <w:sz w:val="20"/>
              </w:rPr>
            </w:pPr>
            <w:r w:rsidRPr="009E1EF1">
              <w:rPr>
                <w:rFonts w:ascii="Calibri" w:hAnsi="Calibri"/>
                <w:b/>
                <w:bCs/>
                <w:sz w:val="20"/>
              </w:rPr>
              <w:t>Assets</w:t>
            </w:r>
          </w:p>
        </w:tc>
        <w:tc>
          <w:tcPr>
            <w:tcW w:w="2693" w:type="dxa"/>
            <w:tcBorders>
              <w:top w:val="single" w:sz="4" w:space="0" w:color="auto"/>
              <w:left w:val="nil"/>
              <w:bottom w:val="nil"/>
              <w:right w:val="nil"/>
            </w:tcBorders>
          </w:tcPr>
          <w:p w14:paraId="210B82F3" w14:textId="77777777" w:rsidR="00EA07BE" w:rsidRPr="009E1EF1" w:rsidRDefault="00EA07BE" w:rsidP="00F17232">
            <w:pPr>
              <w:jc w:val="right"/>
              <w:rPr>
                <w:rFonts w:ascii="Calibri" w:hAnsi="Calibri"/>
                <w:bCs/>
                <w:sz w:val="20"/>
              </w:rPr>
            </w:pPr>
          </w:p>
        </w:tc>
      </w:tr>
      <w:tr w:rsidR="00EA07BE" w:rsidRPr="0061063C" w14:paraId="19B38020" w14:textId="77777777" w:rsidTr="007F76BB">
        <w:tc>
          <w:tcPr>
            <w:tcW w:w="7122" w:type="dxa"/>
            <w:tcBorders>
              <w:top w:val="nil"/>
              <w:left w:val="nil"/>
              <w:bottom w:val="nil"/>
              <w:right w:val="nil"/>
            </w:tcBorders>
          </w:tcPr>
          <w:p w14:paraId="392F2C4C" w14:textId="77777777" w:rsidR="00EA07BE" w:rsidRPr="009E1EF1" w:rsidRDefault="00EA07BE" w:rsidP="00F17232">
            <w:pPr>
              <w:ind w:left="-108"/>
              <w:rPr>
                <w:rFonts w:ascii="Calibri" w:hAnsi="Calibri"/>
                <w:sz w:val="20"/>
              </w:rPr>
            </w:pPr>
            <w:r w:rsidRPr="009E1EF1">
              <w:rPr>
                <w:rFonts w:ascii="Calibri" w:hAnsi="Calibri"/>
                <w:sz w:val="20"/>
              </w:rPr>
              <w:t>Property, plant and equipment</w:t>
            </w:r>
          </w:p>
        </w:tc>
        <w:tc>
          <w:tcPr>
            <w:tcW w:w="2693" w:type="dxa"/>
            <w:tcBorders>
              <w:top w:val="nil"/>
              <w:left w:val="nil"/>
              <w:bottom w:val="nil"/>
              <w:right w:val="nil"/>
            </w:tcBorders>
          </w:tcPr>
          <w:p w14:paraId="61C33ACC" w14:textId="693A3B69" w:rsidR="00EA07BE" w:rsidRPr="009E1EF1" w:rsidRDefault="00EA2976" w:rsidP="00F17232">
            <w:pPr>
              <w:jc w:val="right"/>
              <w:rPr>
                <w:rFonts w:ascii="Calibri" w:hAnsi="Calibri"/>
                <w:bCs/>
                <w:sz w:val="20"/>
              </w:rPr>
            </w:pPr>
            <w:r w:rsidRPr="009E1EF1">
              <w:rPr>
                <w:rFonts w:ascii="Calibri" w:hAnsi="Calibri"/>
                <w:bCs/>
                <w:sz w:val="20"/>
              </w:rPr>
              <w:t>105.</w:t>
            </w:r>
            <w:r w:rsidR="00082131">
              <w:rPr>
                <w:rFonts w:ascii="Calibri" w:hAnsi="Calibri"/>
                <w:bCs/>
                <w:sz w:val="20"/>
              </w:rPr>
              <w:t>5</w:t>
            </w:r>
          </w:p>
        </w:tc>
      </w:tr>
      <w:tr w:rsidR="00EA07BE" w:rsidRPr="0061063C" w14:paraId="24029F3A" w14:textId="77777777" w:rsidTr="007F76BB">
        <w:tc>
          <w:tcPr>
            <w:tcW w:w="7122" w:type="dxa"/>
            <w:tcBorders>
              <w:top w:val="nil"/>
              <w:left w:val="nil"/>
              <w:bottom w:val="nil"/>
              <w:right w:val="nil"/>
            </w:tcBorders>
          </w:tcPr>
          <w:p w14:paraId="16470134" w14:textId="77777777" w:rsidR="00EA07BE" w:rsidRPr="009E1EF1" w:rsidRDefault="00EA07BE" w:rsidP="00F17232">
            <w:pPr>
              <w:ind w:left="-108"/>
              <w:rPr>
                <w:rFonts w:ascii="Calibri" w:hAnsi="Calibri"/>
                <w:sz w:val="20"/>
              </w:rPr>
            </w:pPr>
            <w:r w:rsidRPr="009E1EF1">
              <w:rPr>
                <w:rFonts w:ascii="Calibri" w:hAnsi="Calibri"/>
                <w:sz w:val="20"/>
              </w:rPr>
              <w:t>Intangible assets</w:t>
            </w:r>
          </w:p>
        </w:tc>
        <w:tc>
          <w:tcPr>
            <w:tcW w:w="2693" w:type="dxa"/>
            <w:tcBorders>
              <w:top w:val="nil"/>
              <w:left w:val="nil"/>
              <w:bottom w:val="nil"/>
              <w:right w:val="nil"/>
            </w:tcBorders>
          </w:tcPr>
          <w:p w14:paraId="3D05D67F" w14:textId="06478396" w:rsidR="00EA07BE" w:rsidRPr="009E1EF1" w:rsidRDefault="00E622E7" w:rsidP="00F17232">
            <w:pPr>
              <w:jc w:val="right"/>
              <w:rPr>
                <w:rFonts w:ascii="Calibri" w:hAnsi="Calibri"/>
                <w:bCs/>
                <w:sz w:val="20"/>
              </w:rPr>
            </w:pPr>
            <w:r>
              <w:rPr>
                <w:rFonts w:ascii="Calibri" w:hAnsi="Calibri"/>
                <w:bCs/>
                <w:sz w:val="20"/>
              </w:rPr>
              <w:t>5,316.4</w:t>
            </w:r>
          </w:p>
        </w:tc>
      </w:tr>
      <w:tr w:rsidR="00EA07BE" w:rsidRPr="0061063C" w14:paraId="09488975" w14:textId="77777777" w:rsidTr="007F76BB">
        <w:trPr>
          <w:trHeight w:val="180"/>
        </w:trPr>
        <w:tc>
          <w:tcPr>
            <w:tcW w:w="7122" w:type="dxa"/>
            <w:tcBorders>
              <w:left w:val="nil"/>
              <w:right w:val="nil"/>
            </w:tcBorders>
          </w:tcPr>
          <w:p w14:paraId="13A34CCA" w14:textId="77777777" w:rsidR="00EA07BE" w:rsidRPr="009E1EF1" w:rsidRDefault="00EA07BE" w:rsidP="00F17232">
            <w:pPr>
              <w:ind w:left="-108"/>
              <w:rPr>
                <w:rFonts w:ascii="Calibri" w:hAnsi="Calibri"/>
                <w:sz w:val="20"/>
              </w:rPr>
            </w:pPr>
            <w:r w:rsidRPr="009E1EF1">
              <w:rPr>
                <w:rFonts w:ascii="Calibri" w:hAnsi="Calibri"/>
                <w:sz w:val="20"/>
              </w:rPr>
              <w:t>Deferred tax asset</w:t>
            </w:r>
          </w:p>
        </w:tc>
        <w:tc>
          <w:tcPr>
            <w:tcW w:w="2693" w:type="dxa"/>
            <w:tcBorders>
              <w:left w:val="nil"/>
              <w:right w:val="nil"/>
            </w:tcBorders>
          </w:tcPr>
          <w:p w14:paraId="7AC59741" w14:textId="77777777" w:rsidR="00EA07BE" w:rsidRPr="009E1EF1" w:rsidRDefault="00EA07BE" w:rsidP="00F17232">
            <w:pPr>
              <w:jc w:val="right"/>
              <w:rPr>
                <w:rFonts w:ascii="Calibri" w:hAnsi="Calibri"/>
                <w:bCs/>
                <w:sz w:val="20"/>
              </w:rPr>
            </w:pPr>
            <w:r w:rsidRPr="009E1EF1">
              <w:rPr>
                <w:rFonts w:ascii="Calibri" w:hAnsi="Calibri"/>
                <w:bCs/>
                <w:sz w:val="20"/>
              </w:rPr>
              <w:t>8.3</w:t>
            </w:r>
          </w:p>
        </w:tc>
      </w:tr>
      <w:tr w:rsidR="00EA07BE" w:rsidRPr="0061063C" w14:paraId="34AF19E6" w14:textId="77777777" w:rsidTr="007F76BB">
        <w:trPr>
          <w:trHeight w:val="180"/>
        </w:trPr>
        <w:tc>
          <w:tcPr>
            <w:tcW w:w="7122" w:type="dxa"/>
            <w:tcBorders>
              <w:left w:val="nil"/>
              <w:right w:val="nil"/>
            </w:tcBorders>
          </w:tcPr>
          <w:p w14:paraId="3ECE1642" w14:textId="77777777" w:rsidR="00EA07BE" w:rsidRPr="009E1EF1" w:rsidRDefault="00EA07BE" w:rsidP="00F17232">
            <w:pPr>
              <w:ind w:left="-108"/>
              <w:rPr>
                <w:rFonts w:ascii="Calibri" w:hAnsi="Calibri"/>
                <w:sz w:val="20"/>
              </w:rPr>
            </w:pPr>
            <w:r w:rsidRPr="009E1EF1">
              <w:rPr>
                <w:rFonts w:ascii="Calibri" w:hAnsi="Calibri"/>
                <w:sz w:val="20"/>
              </w:rPr>
              <w:t>Non-current tax receivable</w:t>
            </w:r>
          </w:p>
        </w:tc>
        <w:tc>
          <w:tcPr>
            <w:tcW w:w="2693" w:type="dxa"/>
            <w:tcBorders>
              <w:left w:val="nil"/>
              <w:right w:val="nil"/>
            </w:tcBorders>
          </w:tcPr>
          <w:p w14:paraId="0338CA22" w14:textId="77777777" w:rsidR="00EA07BE" w:rsidRPr="009E1EF1" w:rsidRDefault="00EA07BE" w:rsidP="00F17232">
            <w:pPr>
              <w:jc w:val="right"/>
              <w:rPr>
                <w:rFonts w:ascii="Calibri" w:hAnsi="Calibri"/>
                <w:bCs/>
                <w:sz w:val="20"/>
              </w:rPr>
            </w:pPr>
            <w:r w:rsidRPr="009E1EF1">
              <w:rPr>
                <w:rFonts w:ascii="Calibri" w:hAnsi="Calibri"/>
                <w:bCs/>
                <w:sz w:val="20"/>
              </w:rPr>
              <w:t>19.1</w:t>
            </w:r>
          </w:p>
        </w:tc>
      </w:tr>
      <w:tr w:rsidR="00EA07BE" w:rsidRPr="0061063C" w14:paraId="0549E31B" w14:textId="77777777" w:rsidTr="007F76BB">
        <w:trPr>
          <w:trHeight w:val="180"/>
        </w:trPr>
        <w:tc>
          <w:tcPr>
            <w:tcW w:w="7122" w:type="dxa"/>
            <w:tcBorders>
              <w:left w:val="nil"/>
              <w:right w:val="nil"/>
            </w:tcBorders>
          </w:tcPr>
          <w:p w14:paraId="3C815217" w14:textId="77777777" w:rsidR="00EA07BE" w:rsidRPr="009E1EF1" w:rsidRDefault="00EA07BE" w:rsidP="00F17232">
            <w:pPr>
              <w:ind w:left="-108"/>
              <w:rPr>
                <w:rFonts w:ascii="Calibri" w:hAnsi="Calibri"/>
                <w:sz w:val="20"/>
              </w:rPr>
            </w:pPr>
            <w:r w:rsidRPr="009E1EF1">
              <w:rPr>
                <w:rFonts w:ascii="Calibri" w:hAnsi="Calibri"/>
                <w:sz w:val="20"/>
              </w:rPr>
              <w:t>Derivative financial assets</w:t>
            </w:r>
          </w:p>
        </w:tc>
        <w:tc>
          <w:tcPr>
            <w:tcW w:w="2693" w:type="dxa"/>
            <w:tcBorders>
              <w:left w:val="nil"/>
              <w:right w:val="nil"/>
            </w:tcBorders>
          </w:tcPr>
          <w:p w14:paraId="48371C6A" w14:textId="77777777" w:rsidR="00EA07BE" w:rsidRPr="009E1EF1" w:rsidRDefault="00EA07BE" w:rsidP="00F17232">
            <w:pPr>
              <w:jc w:val="right"/>
              <w:rPr>
                <w:rFonts w:ascii="Calibri" w:hAnsi="Calibri"/>
                <w:bCs/>
                <w:sz w:val="20"/>
              </w:rPr>
            </w:pPr>
            <w:r w:rsidRPr="009E1EF1">
              <w:rPr>
                <w:rFonts w:ascii="Calibri" w:hAnsi="Calibri"/>
                <w:bCs/>
                <w:sz w:val="20"/>
              </w:rPr>
              <w:t>79.2</w:t>
            </w:r>
          </w:p>
        </w:tc>
      </w:tr>
      <w:tr w:rsidR="00EA07BE" w:rsidRPr="0061063C" w14:paraId="74A15F38" w14:textId="77777777" w:rsidTr="007F76BB">
        <w:trPr>
          <w:trHeight w:val="180"/>
        </w:trPr>
        <w:tc>
          <w:tcPr>
            <w:tcW w:w="7122" w:type="dxa"/>
            <w:tcBorders>
              <w:left w:val="nil"/>
              <w:right w:val="nil"/>
            </w:tcBorders>
          </w:tcPr>
          <w:p w14:paraId="7E9A390E" w14:textId="77777777" w:rsidR="00EA07BE" w:rsidRPr="009E1EF1" w:rsidRDefault="00EA07BE" w:rsidP="00F17232">
            <w:pPr>
              <w:ind w:left="-108"/>
              <w:rPr>
                <w:rFonts w:ascii="Calibri" w:hAnsi="Calibri"/>
                <w:sz w:val="20"/>
              </w:rPr>
            </w:pPr>
            <w:r w:rsidRPr="009E1EF1">
              <w:rPr>
                <w:rFonts w:ascii="Calibri" w:hAnsi="Calibri"/>
                <w:sz w:val="20"/>
              </w:rPr>
              <w:t>Investments</w:t>
            </w:r>
          </w:p>
        </w:tc>
        <w:tc>
          <w:tcPr>
            <w:tcW w:w="2693" w:type="dxa"/>
            <w:tcBorders>
              <w:left w:val="nil"/>
              <w:right w:val="nil"/>
            </w:tcBorders>
          </w:tcPr>
          <w:p w14:paraId="7D8BBB67" w14:textId="77777777" w:rsidR="00EA07BE" w:rsidRPr="009E1EF1" w:rsidRDefault="00EA07BE" w:rsidP="00F17232">
            <w:pPr>
              <w:jc w:val="right"/>
              <w:rPr>
                <w:rFonts w:ascii="Calibri" w:hAnsi="Calibri"/>
                <w:bCs/>
                <w:sz w:val="20"/>
              </w:rPr>
            </w:pPr>
            <w:r w:rsidRPr="009E1EF1">
              <w:rPr>
                <w:rFonts w:ascii="Calibri" w:hAnsi="Calibri"/>
                <w:bCs/>
                <w:sz w:val="20"/>
              </w:rPr>
              <w:t>4.0</w:t>
            </w:r>
          </w:p>
        </w:tc>
      </w:tr>
      <w:tr w:rsidR="00EA07BE" w:rsidRPr="0061063C" w14:paraId="28F9182A" w14:textId="77777777" w:rsidTr="007F76BB">
        <w:trPr>
          <w:trHeight w:val="180"/>
        </w:trPr>
        <w:tc>
          <w:tcPr>
            <w:tcW w:w="7122" w:type="dxa"/>
            <w:tcBorders>
              <w:left w:val="nil"/>
              <w:right w:val="nil"/>
            </w:tcBorders>
          </w:tcPr>
          <w:p w14:paraId="6DCECA79" w14:textId="77777777" w:rsidR="00EA07BE" w:rsidRPr="009E1EF1" w:rsidRDefault="00EA07BE" w:rsidP="00F17232">
            <w:pPr>
              <w:ind w:left="-108"/>
              <w:rPr>
                <w:rFonts w:ascii="Calibri" w:hAnsi="Calibri"/>
                <w:sz w:val="20"/>
              </w:rPr>
            </w:pPr>
            <w:r w:rsidRPr="009E1EF1">
              <w:rPr>
                <w:rFonts w:ascii="Calibri" w:hAnsi="Calibri"/>
                <w:sz w:val="20"/>
              </w:rPr>
              <w:t>Other receivables</w:t>
            </w:r>
          </w:p>
        </w:tc>
        <w:tc>
          <w:tcPr>
            <w:tcW w:w="2693" w:type="dxa"/>
            <w:tcBorders>
              <w:left w:val="nil"/>
              <w:right w:val="nil"/>
            </w:tcBorders>
          </w:tcPr>
          <w:p w14:paraId="313A69C9" w14:textId="77777777" w:rsidR="00EA07BE" w:rsidRPr="009E1EF1" w:rsidRDefault="00EA07BE" w:rsidP="00F17232">
            <w:pPr>
              <w:jc w:val="right"/>
              <w:rPr>
                <w:rFonts w:ascii="Calibri" w:hAnsi="Calibri"/>
                <w:bCs/>
                <w:sz w:val="20"/>
              </w:rPr>
            </w:pPr>
            <w:r w:rsidRPr="009E1EF1">
              <w:rPr>
                <w:rFonts w:ascii="Calibri" w:hAnsi="Calibri"/>
                <w:bCs/>
                <w:sz w:val="20"/>
              </w:rPr>
              <w:t>26.2</w:t>
            </w:r>
          </w:p>
        </w:tc>
      </w:tr>
      <w:tr w:rsidR="00EA07BE" w:rsidRPr="0061063C" w14:paraId="340AE190" w14:textId="77777777" w:rsidTr="007F76BB">
        <w:trPr>
          <w:trHeight w:val="180"/>
        </w:trPr>
        <w:tc>
          <w:tcPr>
            <w:tcW w:w="7122" w:type="dxa"/>
            <w:tcBorders>
              <w:left w:val="nil"/>
              <w:right w:val="nil"/>
            </w:tcBorders>
          </w:tcPr>
          <w:p w14:paraId="7720DC6B" w14:textId="77777777" w:rsidR="00EA07BE" w:rsidRPr="009E1EF1" w:rsidRDefault="00EA07BE" w:rsidP="00F17232">
            <w:pPr>
              <w:ind w:left="-108"/>
              <w:rPr>
                <w:rFonts w:ascii="Calibri" w:hAnsi="Calibri"/>
                <w:sz w:val="20"/>
              </w:rPr>
            </w:pPr>
            <w:r w:rsidRPr="009E1EF1">
              <w:rPr>
                <w:rFonts w:ascii="Calibri" w:hAnsi="Calibri"/>
                <w:sz w:val="20"/>
              </w:rPr>
              <w:t>Financial assets – restricted cash</w:t>
            </w:r>
          </w:p>
        </w:tc>
        <w:tc>
          <w:tcPr>
            <w:tcW w:w="2693" w:type="dxa"/>
            <w:tcBorders>
              <w:left w:val="nil"/>
              <w:right w:val="nil"/>
            </w:tcBorders>
          </w:tcPr>
          <w:p w14:paraId="42B4FAEB" w14:textId="77777777" w:rsidR="00EA07BE" w:rsidRPr="009E1EF1" w:rsidRDefault="00EA07BE" w:rsidP="00F17232">
            <w:pPr>
              <w:jc w:val="right"/>
              <w:rPr>
                <w:rFonts w:ascii="Calibri" w:hAnsi="Calibri"/>
                <w:bCs/>
                <w:sz w:val="20"/>
              </w:rPr>
            </w:pPr>
            <w:r w:rsidRPr="009E1EF1">
              <w:rPr>
                <w:rFonts w:ascii="Calibri" w:hAnsi="Calibri"/>
                <w:bCs/>
                <w:sz w:val="20"/>
              </w:rPr>
              <w:t>8.9</w:t>
            </w:r>
          </w:p>
        </w:tc>
      </w:tr>
      <w:tr w:rsidR="00EA07BE" w:rsidRPr="0061063C" w14:paraId="60D8F731" w14:textId="77777777" w:rsidTr="007F76BB">
        <w:tc>
          <w:tcPr>
            <w:tcW w:w="7122" w:type="dxa"/>
            <w:tcBorders>
              <w:top w:val="single" w:sz="4" w:space="0" w:color="auto"/>
              <w:left w:val="nil"/>
              <w:bottom w:val="single" w:sz="4" w:space="0" w:color="auto"/>
              <w:right w:val="nil"/>
            </w:tcBorders>
          </w:tcPr>
          <w:p w14:paraId="207C2323" w14:textId="77777777" w:rsidR="00EA07BE" w:rsidRPr="009E1EF1" w:rsidRDefault="00EA07BE" w:rsidP="00F17232">
            <w:pPr>
              <w:ind w:left="-108"/>
              <w:rPr>
                <w:rFonts w:ascii="Calibri" w:hAnsi="Calibri"/>
                <w:b/>
                <w:bCs/>
                <w:sz w:val="20"/>
              </w:rPr>
            </w:pPr>
            <w:r w:rsidRPr="009E1EF1">
              <w:rPr>
                <w:rFonts w:ascii="Calibri" w:hAnsi="Calibri"/>
                <w:b/>
                <w:bCs/>
                <w:sz w:val="20"/>
              </w:rPr>
              <w:t>Total non-current assets</w:t>
            </w:r>
          </w:p>
        </w:tc>
        <w:tc>
          <w:tcPr>
            <w:tcW w:w="2693" w:type="dxa"/>
            <w:tcBorders>
              <w:top w:val="single" w:sz="4" w:space="0" w:color="auto"/>
              <w:left w:val="nil"/>
              <w:bottom w:val="single" w:sz="4" w:space="0" w:color="auto"/>
              <w:right w:val="nil"/>
            </w:tcBorders>
          </w:tcPr>
          <w:p w14:paraId="555CB6AD" w14:textId="247EC70C" w:rsidR="00EA07BE" w:rsidRPr="009E1EF1" w:rsidRDefault="00E622E7" w:rsidP="00F17232">
            <w:pPr>
              <w:tabs>
                <w:tab w:val="center" w:pos="786"/>
                <w:tab w:val="right" w:pos="1572"/>
              </w:tabs>
              <w:jc w:val="right"/>
              <w:rPr>
                <w:rFonts w:ascii="Calibri" w:hAnsi="Calibri"/>
                <w:bCs/>
                <w:sz w:val="20"/>
              </w:rPr>
            </w:pPr>
            <w:r>
              <w:rPr>
                <w:rFonts w:ascii="Calibri" w:hAnsi="Calibri"/>
                <w:bCs/>
                <w:sz w:val="20"/>
              </w:rPr>
              <w:t>5,567.6</w:t>
            </w:r>
          </w:p>
        </w:tc>
      </w:tr>
      <w:tr w:rsidR="00EA07BE" w:rsidRPr="0061063C" w14:paraId="486659B4" w14:textId="77777777" w:rsidTr="007F76BB">
        <w:trPr>
          <w:trHeight w:val="331"/>
        </w:trPr>
        <w:tc>
          <w:tcPr>
            <w:tcW w:w="7122" w:type="dxa"/>
            <w:tcBorders>
              <w:top w:val="single" w:sz="4" w:space="0" w:color="auto"/>
              <w:left w:val="nil"/>
              <w:right w:val="nil"/>
            </w:tcBorders>
          </w:tcPr>
          <w:p w14:paraId="7E9005AA" w14:textId="77777777" w:rsidR="00EA07BE" w:rsidRPr="009E1EF1" w:rsidRDefault="00EA07BE" w:rsidP="00F17232">
            <w:pPr>
              <w:ind w:left="-108"/>
              <w:rPr>
                <w:rFonts w:ascii="Calibri" w:hAnsi="Calibri"/>
                <w:sz w:val="20"/>
              </w:rPr>
            </w:pPr>
          </w:p>
          <w:p w14:paraId="7636360D" w14:textId="77777777" w:rsidR="00EA07BE" w:rsidRPr="009E1EF1" w:rsidRDefault="00EA07BE" w:rsidP="00F17232">
            <w:pPr>
              <w:ind w:left="-108"/>
              <w:rPr>
                <w:rFonts w:ascii="Calibri" w:hAnsi="Calibri"/>
                <w:sz w:val="20"/>
              </w:rPr>
            </w:pPr>
            <w:r w:rsidRPr="009E1EF1">
              <w:rPr>
                <w:rFonts w:ascii="Calibri" w:hAnsi="Calibri"/>
                <w:sz w:val="20"/>
              </w:rPr>
              <w:t>Trade and other receivables</w:t>
            </w:r>
          </w:p>
        </w:tc>
        <w:tc>
          <w:tcPr>
            <w:tcW w:w="2693" w:type="dxa"/>
            <w:tcBorders>
              <w:top w:val="single" w:sz="4" w:space="0" w:color="auto"/>
              <w:left w:val="nil"/>
              <w:right w:val="nil"/>
            </w:tcBorders>
          </w:tcPr>
          <w:p w14:paraId="18C49520" w14:textId="77777777" w:rsidR="00EA07BE" w:rsidRPr="009E1EF1" w:rsidRDefault="00EA07BE" w:rsidP="00F17232">
            <w:pPr>
              <w:jc w:val="right"/>
              <w:rPr>
                <w:rFonts w:ascii="Calibri" w:hAnsi="Calibri"/>
                <w:bCs/>
                <w:sz w:val="20"/>
              </w:rPr>
            </w:pPr>
          </w:p>
          <w:p w14:paraId="48999E9A" w14:textId="77777777" w:rsidR="00EA07BE" w:rsidRPr="009E1EF1" w:rsidRDefault="00EA07BE" w:rsidP="00F17232">
            <w:pPr>
              <w:jc w:val="right"/>
              <w:rPr>
                <w:rFonts w:ascii="Calibri" w:hAnsi="Calibri"/>
                <w:bCs/>
                <w:sz w:val="20"/>
              </w:rPr>
            </w:pPr>
            <w:r w:rsidRPr="009E1EF1">
              <w:rPr>
                <w:rFonts w:ascii="Calibri" w:hAnsi="Calibri"/>
                <w:bCs/>
                <w:sz w:val="20"/>
              </w:rPr>
              <w:t>88.4</w:t>
            </w:r>
          </w:p>
        </w:tc>
      </w:tr>
      <w:tr w:rsidR="00EA07BE" w:rsidRPr="0061063C" w14:paraId="30D9A68C" w14:textId="77777777" w:rsidTr="007F76BB">
        <w:trPr>
          <w:trHeight w:val="198"/>
        </w:trPr>
        <w:tc>
          <w:tcPr>
            <w:tcW w:w="7122" w:type="dxa"/>
            <w:tcBorders>
              <w:top w:val="nil"/>
              <w:left w:val="nil"/>
              <w:right w:val="nil"/>
            </w:tcBorders>
          </w:tcPr>
          <w:p w14:paraId="198C2D7A" w14:textId="77777777" w:rsidR="00EA07BE" w:rsidRPr="009E1EF1" w:rsidRDefault="00EA07BE" w:rsidP="00F17232">
            <w:pPr>
              <w:ind w:left="-108"/>
              <w:rPr>
                <w:rFonts w:ascii="Calibri" w:hAnsi="Calibri"/>
                <w:sz w:val="20"/>
              </w:rPr>
            </w:pPr>
            <w:r w:rsidRPr="009E1EF1">
              <w:rPr>
                <w:rFonts w:ascii="Calibri" w:hAnsi="Calibri"/>
                <w:sz w:val="20"/>
              </w:rPr>
              <w:t>Current tax receivable</w:t>
            </w:r>
          </w:p>
        </w:tc>
        <w:tc>
          <w:tcPr>
            <w:tcW w:w="2693" w:type="dxa"/>
            <w:tcBorders>
              <w:top w:val="nil"/>
              <w:left w:val="nil"/>
              <w:right w:val="nil"/>
            </w:tcBorders>
          </w:tcPr>
          <w:p w14:paraId="31B9680E" w14:textId="77777777" w:rsidR="00EA07BE" w:rsidRPr="009E1EF1" w:rsidRDefault="00EA07BE" w:rsidP="00F17232">
            <w:pPr>
              <w:jc w:val="right"/>
              <w:rPr>
                <w:rFonts w:ascii="Calibri" w:hAnsi="Calibri"/>
                <w:bCs/>
                <w:sz w:val="20"/>
              </w:rPr>
            </w:pPr>
            <w:r w:rsidRPr="009E1EF1">
              <w:rPr>
                <w:rFonts w:ascii="Calibri" w:hAnsi="Calibri"/>
                <w:bCs/>
                <w:sz w:val="20"/>
              </w:rPr>
              <w:t>28.7</w:t>
            </w:r>
          </w:p>
        </w:tc>
      </w:tr>
      <w:tr w:rsidR="00EA07BE" w:rsidRPr="0061063C" w14:paraId="10B8D314" w14:textId="77777777" w:rsidTr="007F76BB">
        <w:trPr>
          <w:trHeight w:val="198"/>
        </w:trPr>
        <w:tc>
          <w:tcPr>
            <w:tcW w:w="7122" w:type="dxa"/>
            <w:tcBorders>
              <w:top w:val="nil"/>
              <w:left w:val="nil"/>
              <w:right w:val="nil"/>
            </w:tcBorders>
          </w:tcPr>
          <w:p w14:paraId="28D70AF3" w14:textId="77777777" w:rsidR="00EA07BE" w:rsidRPr="009E1EF1" w:rsidRDefault="00EA07BE" w:rsidP="00F17232">
            <w:pPr>
              <w:ind w:left="-108"/>
              <w:rPr>
                <w:rFonts w:ascii="Calibri" w:hAnsi="Calibri"/>
                <w:sz w:val="20"/>
              </w:rPr>
            </w:pPr>
            <w:r w:rsidRPr="009E1EF1">
              <w:rPr>
                <w:rFonts w:ascii="Calibri" w:hAnsi="Calibri"/>
                <w:sz w:val="20"/>
              </w:rPr>
              <w:t>Financial assets – restricted cash</w:t>
            </w:r>
          </w:p>
        </w:tc>
        <w:tc>
          <w:tcPr>
            <w:tcW w:w="2693" w:type="dxa"/>
            <w:tcBorders>
              <w:top w:val="nil"/>
              <w:left w:val="nil"/>
              <w:right w:val="nil"/>
            </w:tcBorders>
          </w:tcPr>
          <w:p w14:paraId="5CCBC7B2" w14:textId="77777777" w:rsidR="00EA07BE" w:rsidRPr="009E1EF1" w:rsidRDefault="00EA07BE" w:rsidP="00F17232">
            <w:pPr>
              <w:jc w:val="right"/>
              <w:rPr>
                <w:rFonts w:ascii="Calibri" w:hAnsi="Calibri"/>
                <w:bCs/>
                <w:sz w:val="20"/>
              </w:rPr>
            </w:pPr>
            <w:r w:rsidRPr="009E1EF1">
              <w:rPr>
                <w:rFonts w:ascii="Calibri" w:hAnsi="Calibri"/>
                <w:bCs/>
                <w:sz w:val="20"/>
              </w:rPr>
              <w:t>292.4</w:t>
            </w:r>
          </w:p>
        </w:tc>
      </w:tr>
      <w:tr w:rsidR="00EA07BE" w:rsidRPr="0061063C" w14:paraId="0C0BAF62" w14:textId="77777777" w:rsidTr="007F76BB">
        <w:trPr>
          <w:trHeight w:val="198"/>
        </w:trPr>
        <w:tc>
          <w:tcPr>
            <w:tcW w:w="7122" w:type="dxa"/>
            <w:tcBorders>
              <w:left w:val="nil"/>
              <w:right w:val="nil"/>
            </w:tcBorders>
          </w:tcPr>
          <w:p w14:paraId="1D8670D2" w14:textId="77777777" w:rsidR="00EA07BE" w:rsidRPr="009E1EF1" w:rsidRDefault="00EA07BE" w:rsidP="00F17232">
            <w:pPr>
              <w:ind w:left="-108"/>
              <w:rPr>
                <w:rFonts w:ascii="Calibri" w:hAnsi="Calibri"/>
                <w:sz w:val="20"/>
              </w:rPr>
            </w:pPr>
            <w:r w:rsidRPr="009E1EF1">
              <w:rPr>
                <w:rFonts w:ascii="Calibri" w:hAnsi="Calibri"/>
                <w:sz w:val="20"/>
              </w:rPr>
              <w:t>Current investments – customer deposits</w:t>
            </w:r>
          </w:p>
        </w:tc>
        <w:tc>
          <w:tcPr>
            <w:tcW w:w="2693" w:type="dxa"/>
            <w:tcBorders>
              <w:left w:val="nil"/>
              <w:right w:val="nil"/>
            </w:tcBorders>
          </w:tcPr>
          <w:p w14:paraId="49A2F7DD" w14:textId="77777777" w:rsidR="00EA07BE" w:rsidRPr="009E1EF1" w:rsidRDefault="00EA07BE" w:rsidP="00F17232">
            <w:pPr>
              <w:jc w:val="right"/>
              <w:rPr>
                <w:rFonts w:ascii="Calibri" w:hAnsi="Calibri"/>
                <w:bCs/>
                <w:sz w:val="20"/>
              </w:rPr>
            </w:pPr>
            <w:r w:rsidRPr="009E1EF1">
              <w:rPr>
                <w:rFonts w:ascii="Calibri" w:hAnsi="Calibri"/>
                <w:bCs/>
                <w:sz w:val="20"/>
              </w:rPr>
              <w:t>89.7</w:t>
            </w:r>
          </w:p>
        </w:tc>
      </w:tr>
      <w:tr w:rsidR="00EA07BE" w:rsidRPr="0061063C" w14:paraId="34D11116" w14:textId="77777777" w:rsidTr="007F76BB">
        <w:trPr>
          <w:trHeight w:val="198"/>
        </w:trPr>
        <w:tc>
          <w:tcPr>
            <w:tcW w:w="7122" w:type="dxa"/>
            <w:tcBorders>
              <w:left w:val="nil"/>
              <w:bottom w:val="single" w:sz="4" w:space="0" w:color="auto"/>
              <w:right w:val="nil"/>
            </w:tcBorders>
          </w:tcPr>
          <w:p w14:paraId="3753EAC4" w14:textId="77777777" w:rsidR="00EA07BE" w:rsidRPr="009E1EF1" w:rsidRDefault="00EA07BE" w:rsidP="00F17232">
            <w:pPr>
              <w:ind w:left="-108"/>
              <w:rPr>
                <w:rFonts w:ascii="Calibri" w:hAnsi="Calibri"/>
                <w:sz w:val="20"/>
              </w:rPr>
            </w:pPr>
            <w:r w:rsidRPr="009E1EF1">
              <w:rPr>
                <w:rFonts w:ascii="Calibri" w:hAnsi="Calibri"/>
                <w:sz w:val="20"/>
              </w:rPr>
              <w:t>Cash and cash equivalents</w:t>
            </w:r>
          </w:p>
        </w:tc>
        <w:tc>
          <w:tcPr>
            <w:tcW w:w="2693" w:type="dxa"/>
            <w:tcBorders>
              <w:left w:val="nil"/>
              <w:bottom w:val="single" w:sz="4" w:space="0" w:color="auto"/>
              <w:right w:val="nil"/>
            </w:tcBorders>
          </w:tcPr>
          <w:p w14:paraId="29622278" w14:textId="77777777" w:rsidR="00EA07BE" w:rsidRPr="009E1EF1" w:rsidRDefault="00EA07BE" w:rsidP="00F17232">
            <w:pPr>
              <w:jc w:val="right"/>
              <w:rPr>
                <w:rFonts w:ascii="Calibri" w:hAnsi="Calibri"/>
                <w:bCs/>
                <w:sz w:val="20"/>
              </w:rPr>
            </w:pPr>
            <w:r w:rsidRPr="009E1EF1">
              <w:rPr>
                <w:rFonts w:ascii="Calibri" w:hAnsi="Calibri"/>
                <w:bCs/>
                <w:sz w:val="20"/>
              </w:rPr>
              <w:t>445.2</w:t>
            </w:r>
          </w:p>
        </w:tc>
      </w:tr>
      <w:tr w:rsidR="00EA07BE" w:rsidRPr="0061063C" w14:paraId="6013FEA5" w14:textId="77777777" w:rsidTr="007F76BB">
        <w:trPr>
          <w:trHeight w:val="215"/>
        </w:trPr>
        <w:tc>
          <w:tcPr>
            <w:tcW w:w="7122" w:type="dxa"/>
            <w:tcBorders>
              <w:top w:val="single" w:sz="4" w:space="0" w:color="auto"/>
              <w:left w:val="nil"/>
              <w:bottom w:val="single" w:sz="4" w:space="0" w:color="auto"/>
              <w:right w:val="nil"/>
            </w:tcBorders>
          </w:tcPr>
          <w:p w14:paraId="53895B5F" w14:textId="77777777" w:rsidR="00EA07BE" w:rsidRPr="009E1EF1" w:rsidRDefault="00EA07BE" w:rsidP="00F17232">
            <w:pPr>
              <w:ind w:left="-108"/>
              <w:rPr>
                <w:rFonts w:ascii="Calibri" w:hAnsi="Calibri"/>
                <w:b/>
                <w:bCs/>
                <w:sz w:val="20"/>
              </w:rPr>
            </w:pPr>
            <w:r w:rsidRPr="009E1EF1">
              <w:rPr>
                <w:rFonts w:ascii="Calibri" w:hAnsi="Calibri"/>
                <w:b/>
                <w:bCs/>
                <w:sz w:val="20"/>
              </w:rPr>
              <w:t>Total current assets</w:t>
            </w:r>
          </w:p>
        </w:tc>
        <w:tc>
          <w:tcPr>
            <w:tcW w:w="2693" w:type="dxa"/>
            <w:tcBorders>
              <w:top w:val="single" w:sz="4" w:space="0" w:color="auto"/>
              <w:left w:val="nil"/>
              <w:bottom w:val="single" w:sz="4" w:space="0" w:color="auto"/>
              <w:right w:val="nil"/>
            </w:tcBorders>
          </w:tcPr>
          <w:p w14:paraId="5783384E" w14:textId="77777777" w:rsidR="00EA07BE" w:rsidRPr="009E1EF1" w:rsidRDefault="00EA07BE" w:rsidP="00F17232">
            <w:pPr>
              <w:jc w:val="right"/>
              <w:rPr>
                <w:rFonts w:ascii="Calibri" w:hAnsi="Calibri"/>
                <w:bCs/>
                <w:sz w:val="20"/>
              </w:rPr>
            </w:pPr>
            <w:r w:rsidRPr="009E1EF1">
              <w:rPr>
                <w:rFonts w:ascii="Calibri" w:hAnsi="Calibri"/>
                <w:bCs/>
                <w:sz w:val="20"/>
              </w:rPr>
              <w:t>944.4</w:t>
            </w:r>
          </w:p>
        </w:tc>
      </w:tr>
      <w:tr w:rsidR="00EA07BE" w:rsidRPr="0061063C" w14:paraId="77851F00" w14:textId="77777777" w:rsidTr="007F76BB">
        <w:trPr>
          <w:trHeight w:val="261"/>
        </w:trPr>
        <w:tc>
          <w:tcPr>
            <w:tcW w:w="7122" w:type="dxa"/>
            <w:tcBorders>
              <w:top w:val="single" w:sz="4" w:space="0" w:color="auto"/>
              <w:left w:val="nil"/>
              <w:bottom w:val="single" w:sz="4" w:space="0" w:color="auto"/>
              <w:right w:val="nil"/>
            </w:tcBorders>
          </w:tcPr>
          <w:p w14:paraId="448489A8" w14:textId="77777777" w:rsidR="00EA07BE" w:rsidRPr="009E1EF1" w:rsidRDefault="00EA07BE" w:rsidP="00F17232">
            <w:pPr>
              <w:ind w:left="-108"/>
              <w:rPr>
                <w:rFonts w:ascii="Calibri" w:hAnsi="Calibri"/>
                <w:b/>
                <w:bCs/>
                <w:sz w:val="20"/>
              </w:rPr>
            </w:pPr>
            <w:r w:rsidRPr="009E1EF1">
              <w:rPr>
                <w:rFonts w:ascii="Calibri" w:hAnsi="Calibri"/>
                <w:b/>
                <w:bCs/>
                <w:sz w:val="20"/>
              </w:rPr>
              <w:t>Total assets</w:t>
            </w:r>
          </w:p>
        </w:tc>
        <w:tc>
          <w:tcPr>
            <w:tcW w:w="2693" w:type="dxa"/>
            <w:tcBorders>
              <w:top w:val="single" w:sz="4" w:space="0" w:color="auto"/>
              <w:left w:val="nil"/>
              <w:bottom w:val="single" w:sz="4" w:space="0" w:color="auto"/>
              <w:right w:val="nil"/>
            </w:tcBorders>
          </w:tcPr>
          <w:p w14:paraId="7B72A086" w14:textId="519D7B72" w:rsidR="00EA07BE" w:rsidRPr="009E1EF1" w:rsidRDefault="00E622E7" w:rsidP="00F17232">
            <w:pPr>
              <w:jc w:val="right"/>
              <w:rPr>
                <w:rFonts w:ascii="Calibri" w:hAnsi="Calibri"/>
                <w:bCs/>
                <w:sz w:val="20"/>
              </w:rPr>
            </w:pPr>
            <w:r>
              <w:rPr>
                <w:rFonts w:ascii="Calibri" w:hAnsi="Calibri"/>
                <w:bCs/>
                <w:sz w:val="20"/>
              </w:rPr>
              <w:t>6,512.0</w:t>
            </w:r>
          </w:p>
        </w:tc>
      </w:tr>
      <w:tr w:rsidR="00EA07BE" w:rsidRPr="0061063C" w14:paraId="6BB87B8D" w14:textId="77777777" w:rsidTr="007F76BB">
        <w:trPr>
          <w:trHeight w:val="576"/>
        </w:trPr>
        <w:tc>
          <w:tcPr>
            <w:tcW w:w="7122" w:type="dxa"/>
            <w:tcBorders>
              <w:top w:val="single" w:sz="4" w:space="0" w:color="auto"/>
              <w:left w:val="nil"/>
              <w:bottom w:val="nil"/>
              <w:right w:val="nil"/>
            </w:tcBorders>
          </w:tcPr>
          <w:p w14:paraId="4903399C" w14:textId="77777777" w:rsidR="00EA07BE" w:rsidRPr="009E1EF1" w:rsidRDefault="00EA07BE" w:rsidP="00F17232">
            <w:pPr>
              <w:ind w:left="-108"/>
              <w:rPr>
                <w:rFonts w:ascii="Calibri" w:hAnsi="Calibri"/>
                <w:b/>
                <w:bCs/>
                <w:sz w:val="20"/>
              </w:rPr>
            </w:pPr>
          </w:p>
          <w:p w14:paraId="1BC60432" w14:textId="77777777" w:rsidR="00EA07BE" w:rsidRPr="009E1EF1" w:rsidRDefault="00EA07BE" w:rsidP="00F17232">
            <w:pPr>
              <w:ind w:left="-108"/>
              <w:rPr>
                <w:rFonts w:ascii="Calibri" w:hAnsi="Calibri"/>
                <w:b/>
                <w:bCs/>
                <w:sz w:val="20"/>
              </w:rPr>
            </w:pPr>
            <w:r w:rsidRPr="009E1EF1">
              <w:rPr>
                <w:rFonts w:ascii="Calibri" w:hAnsi="Calibri"/>
                <w:b/>
                <w:bCs/>
                <w:sz w:val="20"/>
              </w:rPr>
              <w:t>Liabilities</w:t>
            </w:r>
          </w:p>
        </w:tc>
        <w:tc>
          <w:tcPr>
            <w:tcW w:w="2693" w:type="dxa"/>
            <w:tcBorders>
              <w:top w:val="single" w:sz="4" w:space="0" w:color="auto"/>
              <w:left w:val="nil"/>
              <w:right w:val="nil"/>
            </w:tcBorders>
          </w:tcPr>
          <w:p w14:paraId="169BA292" w14:textId="77777777" w:rsidR="00EA07BE" w:rsidRPr="009E1EF1" w:rsidRDefault="00EA07BE" w:rsidP="00F17232">
            <w:pPr>
              <w:jc w:val="right"/>
              <w:rPr>
                <w:rFonts w:ascii="Calibri" w:hAnsi="Calibri"/>
                <w:bCs/>
                <w:sz w:val="20"/>
              </w:rPr>
            </w:pPr>
          </w:p>
        </w:tc>
      </w:tr>
      <w:tr w:rsidR="00EA07BE" w:rsidRPr="0061063C" w14:paraId="0BC90777" w14:textId="77777777" w:rsidTr="007F76BB">
        <w:trPr>
          <w:trHeight w:val="185"/>
        </w:trPr>
        <w:tc>
          <w:tcPr>
            <w:tcW w:w="7122" w:type="dxa"/>
            <w:tcBorders>
              <w:top w:val="nil"/>
              <w:left w:val="nil"/>
              <w:bottom w:val="nil"/>
              <w:right w:val="nil"/>
            </w:tcBorders>
          </w:tcPr>
          <w:p w14:paraId="1F68B920" w14:textId="77777777" w:rsidR="00EA07BE" w:rsidRPr="009E1EF1" w:rsidRDefault="00EA07BE" w:rsidP="00F17232">
            <w:pPr>
              <w:ind w:left="-108"/>
              <w:rPr>
                <w:rFonts w:ascii="Calibri" w:hAnsi="Calibri"/>
                <w:sz w:val="20"/>
              </w:rPr>
            </w:pPr>
            <w:r w:rsidRPr="009E1EF1">
              <w:rPr>
                <w:rFonts w:ascii="Calibri" w:hAnsi="Calibri"/>
                <w:sz w:val="20"/>
              </w:rPr>
              <w:t>Trade and other payables</w:t>
            </w:r>
          </w:p>
        </w:tc>
        <w:tc>
          <w:tcPr>
            <w:tcW w:w="2693" w:type="dxa"/>
            <w:tcBorders>
              <w:left w:val="nil"/>
              <w:right w:val="nil"/>
            </w:tcBorders>
          </w:tcPr>
          <w:p w14:paraId="0F92BF7E" w14:textId="2195B2E6" w:rsidR="00EA07BE" w:rsidRPr="009E1EF1" w:rsidRDefault="00227883" w:rsidP="00F17232">
            <w:pPr>
              <w:jc w:val="right"/>
              <w:rPr>
                <w:rFonts w:ascii="Calibri" w:hAnsi="Calibri"/>
                <w:bCs/>
                <w:sz w:val="20"/>
              </w:rPr>
            </w:pPr>
            <w:r w:rsidRPr="009E1EF1">
              <w:rPr>
                <w:rFonts w:ascii="Calibri" w:hAnsi="Calibri"/>
                <w:bCs/>
                <w:sz w:val="20"/>
              </w:rPr>
              <w:t>49</w:t>
            </w:r>
            <w:r w:rsidR="00B573BA">
              <w:rPr>
                <w:rFonts w:ascii="Calibri" w:hAnsi="Calibri"/>
                <w:bCs/>
                <w:sz w:val="20"/>
              </w:rPr>
              <w:t>8</w:t>
            </w:r>
            <w:r w:rsidRPr="009E1EF1">
              <w:rPr>
                <w:rFonts w:ascii="Calibri" w:hAnsi="Calibri"/>
                <w:bCs/>
                <w:sz w:val="20"/>
              </w:rPr>
              <w:t>.</w:t>
            </w:r>
            <w:r w:rsidR="00E622E7">
              <w:rPr>
                <w:rFonts w:ascii="Calibri" w:hAnsi="Calibri"/>
                <w:bCs/>
                <w:sz w:val="20"/>
              </w:rPr>
              <w:t>8</w:t>
            </w:r>
          </w:p>
        </w:tc>
      </w:tr>
      <w:tr w:rsidR="00EA07BE" w:rsidRPr="0061063C" w14:paraId="4D4FAE03" w14:textId="77777777" w:rsidTr="007F76BB">
        <w:trPr>
          <w:trHeight w:val="80"/>
        </w:trPr>
        <w:tc>
          <w:tcPr>
            <w:tcW w:w="7122" w:type="dxa"/>
            <w:tcBorders>
              <w:top w:val="nil"/>
              <w:left w:val="nil"/>
              <w:bottom w:val="nil"/>
              <w:right w:val="nil"/>
            </w:tcBorders>
          </w:tcPr>
          <w:p w14:paraId="3A3006AB" w14:textId="77777777" w:rsidR="00EA07BE" w:rsidRPr="009E1EF1" w:rsidRDefault="00EA07BE" w:rsidP="00F17232">
            <w:pPr>
              <w:ind w:left="-108"/>
              <w:rPr>
                <w:rFonts w:ascii="Calibri" w:hAnsi="Calibri"/>
                <w:sz w:val="20"/>
              </w:rPr>
            </w:pPr>
            <w:r w:rsidRPr="009E1EF1">
              <w:rPr>
                <w:rFonts w:ascii="Calibri" w:hAnsi="Calibri"/>
                <w:sz w:val="20"/>
              </w:rPr>
              <w:t>Customer balances</w:t>
            </w:r>
          </w:p>
        </w:tc>
        <w:tc>
          <w:tcPr>
            <w:tcW w:w="2693" w:type="dxa"/>
            <w:tcBorders>
              <w:top w:val="nil"/>
              <w:left w:val="nil"/>
              <w:right w:val="nil"/>
            </w:tcBorders>
          </w:tcPr>
          <w:p w14:paraId="5F7CAEED" w14:textId="77777777" w:rsidR="00EA07BE" w:rsidRPr="009E1EF1" w:rsidRDefault="00EA07BE" w:rsidP="00F17232">
            <w:pPr>
              <w:jc w:val="right"/>
              <w:rPr>
                <w:rFonts w:ascii="Calibri" w:hAnsi="Calibri"/>
                <w:bCs/>
                <w:sz w:val="20"/>
              </w:rPr>
            </w:pPr>
            <w:r w:rsidRPr="009E1EF1">
              <w:rPr>
                <w:rFonts w:ascii="Calibri" w:hAnsi="Calibri"/>
                <w:bCs/>
                <w:sz w:val="20"/>
              </w:rPr>
              <w:t>376.7</w:t>
            </w:r>
          </w:p>
        </w:tc>
      </w:tr>
      <w:tr w:rsidR="00EA07BE" w:rsidRPr="0061063C" w14:paraId="2EDBA5DA" w14:textId="77777777" w:rsidTr="007F76BB">
        <w:trPr>
          <w:trHeight w:val="80"/>
        </w:trPr>
        <w:tc>
          <w:tcPr>
            <w:tcW w:w="7122" w:type="dxa"/>
            <w:tcBorders>
              <w:top w:val="nil"/>
              <w:left w:val="nil"/>
              <w:bottom w:val="nil"/>
              <w:right w:val="nil"/>
            </w:tcBorders>
          </w:tcPr>
          <w:p w14:paraId="04D382DC" w14:textId="77777777" w:rsidR="00EA07BE" w:rsidRPr="009E1EF1" w:rsidRDefault="00EA07BE" w:rsidP="00F17232">
            <w:pPr>
              <w:ind w:left="-108"/>
              <w:rPr>
                <w:rFonts w:ascii="Calibri" w:hAnsi="Calibri"/>
                <w:sz w:val="20"/>
              </w:rPr>
            </w:pPr>
            <w:r w:rsidRPr="009E1EF1">
              <w:rPr>
                <w:rFonts w:ascii="Calibri" w:hAnsi="Calibri"/>
                <w:sz w:val="20"/>
              </w:rPr>
              <w:t>Derivative financial liabilities</w:t>
            </w:r>
          </w:p>
        </w:tc>
        <w:tc>
          <w:tcPr>
            <w:tcW w:w="2693" w:type="dxa"/>
            <w:tcBorders>
              <w:top w:val="nil"/>
              <w:left w:val="nil"/>
              <w:right w:val="nil"/>
            </w:tcBorders>
          </w:tcPr>
          <w:p w14:paraId="414FD643" w14:textId="77777777" w:rsidR="00EA07BE" w:rsidRPr="009E1EF1" w:rsidRDefault="00EA07BE" w:rsidP="00F17232">
            <w:pPr>
              <w:jc w:val="right"/>
              <w:rPr>
                <w:rFonts w:ascii="Calibri" w:hAnsi="Calibri"/>
                <w:bCs/>
                <w:sz w:val="20"/>
              </w:rPr>
            </w:pPr>
            <w:r w:rsidRPr="009E1EF1">
              <w:rPr>
                <w:rFonts w:ascii="Calibri" w:hAnsi="Calibri"/>
                <w:bCs/>
                <w:sz w:val="20"/>
              </w:rPr>
              <w:t>10.0</w:t>
            </w:r>
          </w:p>
        </w:tc>
      </w:tr>
      <w:tr w:rsidR="00EA07BE" w:rsidRPr="0061063C" w14:paraId="4CB0B06F" w14:textId="77777777" w:rsidTr="007F76BB">
        <w:trPr>
          <w:trHeight w:val="80"/>
        </w:trPr>
        <w:tc>
          <w:tcPr>
            <w:tcW w:w="7122" w:type="dxa"/>
            <w:tcBorders>
              <w:top w:val="nil"/>
              <w:left w:val="nil"/>
              <w:bottom w:val="nil"/>
              <w:right w:val="nil"/>
            </w:tcBorders>
          </w:tcPr>
          <w:p w14:paraId="3B766A0C" w14:textId="77777777" w:rsidR="00EA07BE" w:rsidRPr="009E1EF1" w:rsidRDefault="00EA07BE" w:rsidP="00F17232">
            <w:pPr>
              <w:ind w:left="-108"/>
              <w:rPr>
                <w:rFonts w:ascii="Calibri" w:hAnsi="Calibri"/>
                <w:sz w:val="20"/>
              </w:rPr>
            </w:pPr>
            <w:r w:rsidRPr="009E1EF1">
              <w:rPr>
                <w:rFonts w:ascii="Calibri" w:hAnsi="Calibri"/>
                <w:sz w:val="20"/>
              </w:rPr>
              <w:t>Provisions</w:t>
            </w:r>
          </w:p>
        </w:tc>
        <w:tc>
          <w:tcPr>
            <w:tcW w:w="2693" w:type="dxa"/>
            <w:tcBorders>
              <w:top w:val="nil"/>
              <w:left w:val="nil"/>
              <w:right w:val="nil"/>
            </w:tcBorders>
          </w:tcPr>
          <w:p w14:paraId="48CF1DA2" w14:textId="77777777" w:rsidR="00EA07BE" w:rsidRPr="009E1EF1" w:rsidRDefault="00EA07BE" w:rsidP="00F17232">
            <w:pPr>
              <w:jc w:val="right"/>
              <w:rPr>
                <w:rFonts w:ascii="Calibri" w:hAnsi="Calibri"/>
                <w:bCs/>
                <w:sz w:val="20"/>
              </w:rPr>
            </w:pPr>
            <w:r w:rsidRPr="009E1EF1">
              <w:rPr>
                <w:rFonts w:ascii="Calibri" w:hAnsi="Calibri"/>
                <w:bCs/>
                <w:sz w:val="20"/>
              </w:rPr>
              <w:t>1.4</w:t>
            </w:r>
          </w:p>
        </w:tc>
      </w:tr>
      <w:tr w:rsidR="00EA07BE" w:rsidRPr="0061063C" w14:paraId="2BEA064F" w14:textId="77777777" w:rsidTr="007F76BB">
        <w:trPr>
          <w:trHeight w:val="225"/>
        </w:trPr>
        <w:tc>
          <w:tcPr>
            <w:tcW w:w="7122" w:type="dxa"/>
            <w:tcBorders>
              <w:top w:val="nil"/>
              <w:left w:val="nil"/>
              <w:right w:val="nil"/>
            </w:tcBorders>
          </w:tcPr>
          <w:p w14:paraId="316D7156" w14:textId="77777777" w:rsidR="00EA07BE" w:rsidRPr="009E1EF1" w:rsidRDefault="00EA07BE" w:rsidP="00F17232">
            <w:pPr>
              <w:ind w:left="-108"/>
              <w:rPr>
                <w:rFonts w:ascii="Calibri" w:hAnsi="Calibri"/>
                <w:b/>
                <w:bCs/>
                <w:sz w:val="20"/>
              </w:rPr>
            </w:pPr>
            <w:r w:rsidRPr="009E1EF1">
              <w:rPr>
                <w:rFonts w:ascii="Calibri" w:hAnsi="Calibri"/>
                <w:sz w:val="20"/>
              </w:rPr>
              <w:t>Current tax payable</w:t>
            </w:r>
          </w:p>
        </w:tc>
        <w:tc>
          <w:tcPr>
            <w:tcW w:w="2693" w:type="dxa"/>
            <w:tcBorders>
              <w:left w:val="nil"/>
              <w:right w:val="nil"/>
            </w:tcBorders>
          </w:tcPr>
          <w:p w14:paraId="4EA1B001" w14:textId="77777777" w:rsidR="00EA07BE" w:rsidRPr="009E1EF1" w:rsidRDefault="00EA07BE" w:rsidP="00F17232">
            <w:pPr>
              <w:jc w:val="right"/>
              <w:rPr>
                <w:rFonts w:ascii="Calibri" w:hAnsi="Calibri"/>
                <w:bCs/>
                <w:sz w:val="20"/>
              </w:rPr>
            </w:pPr>
            <w:r w:rsidRPr="009E1EF1">
              <w:rPr>
                <w:rFonts w:ascii="Calibri" w:hAnsi="Calibri"/>
                <w:bCs/>
                <w:sz w:val="20"/>
              </w:rPr>
              <w:t>15.1</w:t>
            </w:r>
          </w:p>
        </w:tc>
      </w:tr>
      <w:tr w:rsidR="00EA07BE" w:rsidRPr="0061063C" w14:paraId="2D33F86F" w14:textId="77777777" w:rsidTr="007F76BB">
        <w:trPr>
          <w:trHeight w:val="225"/>
        </w:trPr>
        <w:tc>
          <w:tcPr>
            <w:tcW w:w="7122" w:type="dxa"/>
            <w:tcBorders>
              <w:top w:val="nil"/>
              <w:left w:val="nil"/>
              <w:right w:val="nil"/>
            </w:tcBorders>
          </w:tcPr>
          <w:p w14:paraId="4C00C669" w14:textId="77777777" w:rsidR="00EA07BE" w:rsidRPr="009E1EF1" w:rsidRDefault="00EA07BE" w:rsidP="00F17232">
            <w:pPr>
              <w:ind w:left="-108"/>
              <w:rPr>
                <w:rFonts w:ascii="Calibri" w:hAnsi="Calibri"/>
                <w:sz w:val="20"/>
              </w:rPr>
            </w:pPr>
            <w:r w:rsidRPr="009E1EF1">
              <w:rPr>
                <w:rFonts w:ascii="Calibri" w:hAnsi="Calibri"/>
                <w:sz w:val="20"/>
              </w:rPr>
              <w:t>Lease liabilities</w:t>
            </w:r>
          </w:p>
        </w:tc>
        <w:tc>
          <w:tcPr>
            <w:tcW w:w="2693" w:type="dxa"/>
            <w:tcBorders>
              <w:left w:val="nil"/>
              <w:right w:val="nil"/>
            </w:tcBorders>
          </w:tcPr>
          <w:p w14:paraId="54C88F72" w14:textId="77777777" w:rsidR="00EA07BE" w:rsidRPr="009E1EF1" w:rsidRDefault="00EA07BE" w:rsidP="00F17232">
            <w:pPr>
              <w:jc w:val="right"/>
              <w:rPr>
                <w:rFonts w:ascii="Calibri" w:hAnsi="Calibri"/>
                <w:bCs/>
                <w:sz w:val="20"/>
              </w:rPr>
            </w:pPr>
            <w:r w:rsidRPr="009E1EF1">
              <w:rPr>
                <w:rFonts w:ascii="Calibri" w:hAnsi="Calibri"/>
                <w:bCs/>
                <w:sz w:val="20"/>
              </w:rPr>
              <w:t>16.4</w:t>
            </w:r>
          </w:p>
        </w:tc>
      </w:tr>
      <w:tr w:rsidR="00EA07BE" w:rsidRPr="0061063C" w14:paraId="18C32AE4" w14:textId="77777777" w:rsidTr="007F76BB">
        <w:trPr>
          <w:trHeight w:val="225"/>
        </w:trPr>
        <w:tc>
          <w:tcPr>
            <w:tcW w:w="7122" w:type="dxa"/>
            <w:tcBorders>
              <w:top w:val="nil"/>
              <w:left w:val="nil"/>
              <w:right w:val="nil"/>
            </w:tcBorders>
          </w:tcPr>
          <w:p w14:paraId="3DCE8301" w14:textId="77777777" w:rsidR="00EA07BE" w:rsidRPr="009E1EF1" w:rsidRDefault="00EA07BE" w:rsidP="00F17232">
            <w:pPr>
              <w:ind w:left="-108"/>
              <w:rPr>
                <w:rFonts w:ascii="Calibri" w:hAnsi="Calibri"/>
                <w:sz w:val="20"/>
              </w:rPr>
            </w:pPr>
            <w:r w:rsidRPr="009E1EF1">
              <w:rPr>
                <w:rFonts w:ascii="Calibri" w:hAnsi="Calibri"/>
                <w:sz w:val="20"/>
              </w:rPr>
              <w:t>Borrowings</w:t>
            </w:r>
          </w:p>
        </w:tc>
        <w:tc>
          <w:tcPr>
            <w:tcW w:w="2693" w:type="dxa"/>
            <w:tcBorders>
              <w:left w:val="nil"/>
              <w:right w:val="nil"/>
            </w:tcBorders>
          </w:tcPr>
          <w:p w14:paraId="36849E8C" w14:textId="77777777" w:rsidR="00EA07BE" w:rsidRPr="009E1EF1" w:rsidRDefault="00EA07BE" w:rsidP="00F17232">
            <w:pPr>
              <w:jc w:val="right"/>
              <w:rPr>
                <w:rFonts w:ascii="Calibri" w:hAnsi="Calibri"/>
                <w:bCs/>
                <w:sz w:val="20"/>
              </w:rPr>
            </w:pPr>
            <w:r w:rsidRPr="009E1EF1">
              <w:rPr>
                <w:rFonts w:ascii="Calibri" w:hAnsi="Calibri"/>
                <w:bCs/>
                <w:sz w:val="20"/>
              </w:rPr>
              <w:t>59.7</w:t>
            </w:r>
          </w:p>
        </w:tc>
      </w:tr>
      <w:tr w:rsidR="00EA07BE" w:rsidRPr="0061063C" w14:paraId="657C1E50" w14:textId="77777777" w:rsidTr="007F76BB">
        <w:trPr>
          <w:trHeight w:val="227"/>
        </w:trPr>
        <w:tc>
          <w:tcPr>
            <w:tcW w:w="7122" w:type="dxa"/>
            <w:tcBorders>
              <w:top w:val="single" w:sz="4" w:space="0" w:color="auto"/>
              <w:left w:val="nil"/>
              <w:bottom w:val="single" w:sz="4" w:space="0" w:color="auto"/>
              <w:right w:val="nil"/>
            </w:tcBorders>
          </w:tcPr>
          <w:p w14:paraId="125131FD" w14:textId="77777777" w:rsidR="00EA07BE" w:rsidRPr="009E1EF1" w:rsidRDefault="00EA07BE" w:rsidP="00F17232">
            <w:pPr>
              <w:ind w:left="-108"/>
              <w:rPr>
                <w:rFonts w:ascii="Calibri" w:hAnsi="Calibri"/>
                <w:b/>
                <w:bCs/>
                <w:sz w:val="20"/>
              </w:rPr>
            </w:pPr>
            <w:r w:rsidRPr="009E1EF1">
              <w:rPr>
                <w:rFonts w:ascii="Calibri" w:hAnsi="Calibri"/>
                <w:b/>
                <w:bCs/>
                <w:sz w:val="20"/>
              </w:rPr>
              <w:t>Total current liabilities</w:t>
            </w:r>
          </w:p>
        </w:tc>
        <w:tc>
          <w:tcPr>
            <w:tcW w:w="2693" w:type="dxa"/>
            <w:tcBorders>
              <w:top w:val="single" w:sz="4" w:space="0" w:color="auto"/>
              <w:left w:val="nil"/>
              <w:bottom w:val="single" w:sz="4" w:space="0" w:color="auto"/>
              <w:right w:val="nil"/>
            </w:tcBorders>
          </w:tcPr>
          <w:p w14:paraId="4FF7837C" w14:textId="06FCE1B2" w:rsidR="00EA07BE" w:rsidRPr="009E1EF1" w:rsidRDefault="00227883" w:rsidP="00F17232">
            <w:pPr>
              <w:jc w:val="right"/>
              <w:rPr>
                <w:rFonts w:ascii="Calibri" w:hAnsi="Calibri"/>
                <w:bCs/>
                <w:sz w:val="20"/>
              </w:rPr>
            </w:pPr>
            <w:r w:rsidRPr="009E1EF1">
              <w:rPr>
                <w:rFonts w:ascii="Calibri" w:hAnsi="Calibri"/>
                <w:bCs/>
                <w:sz w:val="20"/>
              </w:rPr>
              <w:t>978.</w:t>
            </w:r>
            <w:r w:rsidR="00E622E7">
              <w:rPr>
                <w:rFonts w:ascii="Calibri" w:hAnsi="Calibri"/>
                <w:bCs/>
                <w:sz w:val="20"/>
              </w:rPr>
              <w:t>1</w:t>
            </w:r>
          </w:p>
        </w:tc>
      </w:tr>
      <w:tr w:rsidR="00EA07BE" w:rsidRPr="0061063C" w14:paraId="0913BDC5" w14:textId="77777777" w:rsidTr="007F76BB">
        <w:tc>
          <w:tcPr>
            <w:tcW w:w="7122" w:type="dxa"/>
            <w:tcBorders>
              <w:top w:val="nil"/>
              <w:left w:val="nil"/>
              <w:right w:val="nil"/>
            </w:tcBorders>
          </w:tcPr>
          <w:p w14:paraId="47A5B451" w14:textId="77777777" w:rsidR="00EA07BE" w:rsidRPr="009E1EF1" w:rsidRDefault="00EA07BE" w:rsidP="00F17232">
            <w:pPr>
              <w:ind w:left="-108"/>
              <w:rPr>
                <w:rFonts w:ascii="Calibri" w:hAnsi="Calibri"/>
                <w:bCs/>
                <w:sz w:val="20"/>
              </w:rPr>
            </w:pPr>
            <w:r w:rsidRPr="009E1EF1">
              <w:rPr>
                <w:rFonts w:ascii="Calibri" w:hAnsi="Calibri"/>
                <w:bCs/>
                <w:sz w:val="20"/>
              </w:rPr>
              <w:t>Trade and other payables</w:t>
            </w:r>
          </w:p>
        </w:tc>
        <w:tc>
          <w:tcPr>
            <w:tcW w:w="2693" w:type="dxa"/>
            <w:tcBorders>
              <w:left w:val="nil"/>
              <w:right w:val="nil"/>
            </w:tcBorders>
          </w:tcPr>
          <w:p w14:paraId="3B034FA8" w14:textId="4B828A57" w:rsidR="00EA07BE" w:rsidRPr="009E1EF1" w:rsidRDefault="00EA07BE" w:rsidP="00F17232">
            <w:pPr>
              <w:jc w:val="right"/>
              <w:rPr>
                <w:rFonts w:ascii="Calibri" w:hAnsi="Calibri"/>
                <w:bCs/>
                <w:sz w:val="20"/>
              </w:rPr>
            </w:pPr>
            <w:r w:rsidRPr="009E1EF1">
              <w:rPr>
                <w:rFonts w:ascii="Calibri" w:hAnsi="Calibri"/>
                <w:bCs/>
                <w:sz w:val="20"/>
              </w:rPr>
              <w:t>3.</w:t>
            </w:r>
            <w:r w:rsidR="00E7363E">
              <w:rPr>
                <w:rFonts w:ascii="Calibri" w:hAnsi="Calibri"/>
                <w:bCs/>
                <w:sz w:val="20"/>
              </w:rPr>
              <w:t>1</w:t>
            </w:r>
          </w:p>
        </w:tc>
      </w:tr>
      <w:tr w:rsidR="00EA07BE" w:rsidRPr="0061063C" w14:paraId="3F135F80" w14:textId="77777777" w:rsidTr="007F76BB">
        <w:tc>
          <w:tcPr>
            <w:tcW w:w="7122" w:type="dxa"/>
            <w:tcBorders>
              <w:top w:val="nil"/>
              <w:left w:val="nil"/>
              <w:right w:val="nil"/>
            </w:tcBorders>
          </w:tcPr>
          <w:p w14:paraId="5563EAF5" w14:textId="77777777" w:rsidR="00EA07BE" w:rsidRPr="009E1EF1" w:rsidRDefault="00EA07BE" w:rsidP="00F17232">
            <w:pPr>
              <w:ind w:left="-108"/>
              <w:rPr>
                <w:rFonts w:ascii="Calibri" w:hAnsi="Calibri"/>
                <w:bCs/>
                <w:sz w:val="20"/>
              </w:rPr>
            </w:pPr>
            <w:r w:rsidRPr="009E1EF1">
              <w:rPr>
                <w:rFonts w:ascii="Calibri" w:hAnsi="Calibri"/>
                <w:bCs/>
                <w:sz w:val="20"/>
              </w:rPr>
              <w:t>Derivative financial liabilities</w:t>
            </w:r>
          </w:p>
        </w:tc>
        <w:tc>
          <w:tcPr>
            <w:tcW w:w="2693" w:type="dxa"/>
            <w:tcBorders>
              <w:left w:val="nil"/>
              <w:right w:val="nil"/>
            </w:tcBorders>
          </w:tcPr>
          <w:p w14:paraId="7539A246" w14:textId="6D0A5BE4" w:rsidR="00EA07BE" w:rsidRPr="009E1EF1" w:rsidRDefault="00227883" w:rsidP="00F17232">
            <w:pPr>
              <w:jc w:val="right"/>
              <w:rPr>
                <w:rFonts w:ascii="Calibri" w:hAnsi="Calibri"/>
                <w:bCs/>
                <w:sz w:val="20"/>
              </w:rPr>
            </w:pPr>
            <w:r w:rsidRPr="009E1EF1">
              <w:rPr>
                <w:rFonts w:ascii="Calibri" w:hAnsi="Calibri"/>
                <w:bCs/>
                <w:sz w:val="20"/>
              </w:rPr>
              <w:t>5</w:t>
            </w:r>
            <w:r w:rsidR="00E7363E">
              <w:rPr>
                <w:rFonts w:ascii="Calibri" w:hAnsi="Calibri"/>
                <w:bCs/>
                <w:sz w:val="20"/>
              </w:rPr>
              <w:t>6</w:t>
            </w:r>
            <w:r w:rsidRPr="009E1EF1">
              <w:rPr>
                <w:rFonts w:ascii="Calibri" w:hAnsi="Calibri"/>
                <w:bCs/>
                <w:sz w:val="20"/>
              </w:rPr>
              <w:t>.</w:t>
            </w:r>
            <w:r w:rsidR="00E7363E">
              <w:rPr>
                <w:rFonts w:ascii="Calibri" w:hAnsi="Calibri"/>
                <w:bCs/>
                <w:sz w:val="20"/>
              </w:rPr>
              <w:t>9</w:t>
            </w:r>
          </w:p>
        </w:tc>
      </w:tr>
      <w:tr w:rsidR="00EA07BE" w:rsidRPr="0061063C" w14:paraId="5AD7670E" w14:textId="77777777" w:rsidTr="007F76BB">
        <w:tc>
          <w:tcPr>
            <w:tcW w:w="7122" w:type="dxa"/>
            <w:tcBorders>
              <w:top w:val="nil"/>
              <w:left w:val="nil"/>
              <w:right w:val="nil"/>
            </w:tcBorders>
          </w:tcPr>
          <w:p w14:paraId="654385F1" w14:textId="77777777" w:rsidR="00EA07BE" w:rsidRPr="009E1EF1" w:rsidRDefault="00EA07BE" w:rsidP="00F17232">
            <w:pPr>
              <w:ind w:left="-108"/>
              <w:rPr>
                <w:rFonts w:ascii="Calibri" w:hAnsi="Calibri"/>
                <w:bCs/>
                <w:sz w:val="20"/>
              </w:rPr>
            </w:pPr>
            <w:r w:rsidRPr="009E1EF1">
              <w:rPr>
                <w:rFonts w:ascii="Calibri" w:hAnsi="Calibri"/>
                <w:bCs/>
                <w:sz w:val="20"/>
              </w:rPr>
              <w:t>Provisions</w:t>
            </w:r>
          </w:p>
        </w:tc>
        <w:tc>
          <w:tcPr>
            <w:tcW w:w="2693" w:type="dxa"/>
            <w:tcBorders>
              <w:left w:val="nil"/>
              <w:right w:val="nil"/>
            </w:tcBorders>
            <w:shd w:val="clear" w:color="auto" w:fill="auto"/>
          </w:tcPr>
          <w:p w14:paraId="6A766396" w14:textId="61129FAD" w:rsidR="00EA07BE" w:rsidRPr="009E1EF1" w:rsidRDefault="00E622E7" w:rsidP="00F17232">
            <w:pPr>
              <w:jc w:val="right"/>
              <w:rPr>
                <w:rFonts w:ascii="Calibri" w:hAnsi="Calibri"/>
                <w:bCs/>
                <w:sz w:val="20"/>
              </w:rPr>
            </w:pPr>
            <w:r>
              <w:rPr>
                <w:rFonts w:ascii="Calibri" w:hAnsi="Calibri"/>
                <w:bCs/>
                <w:sz w:val="20"/>
              </w:rPr>
              <w:t>149.1</w:t>
            </w:r>
          </w:p>
        </w:tc>
      </w:tr>
      <w:tr w:rsidR="00EA07BE" w:rsidRPr="0061063C" w14:paraId="26970749" w14:textId="77777777" w:rsidTr="007F76BB">
        <w:tc>
          <w:tcPr>
            <w:tcW w:w="7122" w:type="dxa"/>
            <w:tcBorders>
              <w:top w:val="nil"/>
              <w:left w:val="nil"/>
              <w:right w:val="nil"/>
            </w:tcBorders>
          </w:tcPr>
          <w:p w14:paraId="14995DB4" w14:textId="77777777" w:rsidR="00EA07BE" w:rsidRPr="009E1EF1" w:rsidRDefault="00EA07BE" w:rsidP="00F17232">
            <w:pPr>
              <w:ind w:left="-108"/>
              <w:rPr>
                <w:rFonts w:ascii="Calibri" w:hAnsi="Calibri"/>
                <w:bCs/>
                <w:sz w:val="20"/>
              </w:rPr>
            </w:pPr>
            <w:r w:rsidRPr="009E1EF1">
              <w:rPr>
                <w:rFonts w:ascii="Calibri" w:hAnsi="Calibri"/>
                <w:bCs/>
                <w:sz w:val="20"/>
              </w:rPr>
              <w:t>Non-current tax payable</w:t>
            </w:r>
          </w:p>
        </w:tc>
        <w:tc>
          <w:tcPr>
            <w:tcW w:w="2693" w:type="dxa"/>
            <w:tcBorders>
              <w:left w:val="nil"/>
              <w:right w:val="nil"/>
            </w:tcBorders>
          </w:tcPr>
          <w:p w14:paraId="5AAC7F28" w14:textId="7366B25E" w:rsidR="00EA07BE" w:rsidRPr="009E1EF1" w:rsidRDefault="00EA07BE" w:rsidP="00F17232">
            <w:pPr>
              <w:jc w:val="right"/>
              <w:rPr>
                <w:rFonts w:ascii="Calibri" w:hAnsi="Calibri"/>
                <w:bCs/>
                <w:sz w:val="20"/>
              </w:rPr>
            </w:pPr>
            <w:r w:rsidRPr="009E1EF1">
              <w:rPr>
                <w:rFonts w:ascii="Calibri" w:hAnsi="Calibri"/>
                <w:bCs/>
                <w:sz w:val="20"/>
              </w:rPr>
              <w:t>22.3</w:t>
            </w:r>
          </w:p>
        </w:tc>
      </w:tr>
      <w:tr w:rsidR="00EA07BE" w:rsidRPr="0061063C" w14:paraId="3B352CB2" w14:textId="77777777" w:rsidTr="007F76BB">
        <w:tc>
          <w:tcPr>
            <w:tcW w:w="7122" w:type="dxa"/>
            <w:tcBorders>
              <w:top w:val="nil"/>
              <w:left w:val="nil"/>
              <w:right w:val="nil"/>
            </w:tcBorders>
          </w:tcPr>
          <w:p w14:paraId="0AFF48A0" w14:textId="77777777" w:rsidR="00EA07BE" w:rsidRPr="009E1EF1" w:rsidRDefault="00EA07BE" w:rsidP="00F17232">
            <w:pPr>
              <w:ind w:left="-108"/>
              <w:rPr>
                <w:rFonts w:ascii="Calibri" w:hAnsi="Calibri"/>
                <w:bCs/>
                <w:sz w:val="20"/>
              </w:rPr>
            </w:pPr>
            <w:r w:rsidRPr="009E1EF1">
              <w:rPr>
                <w:rFonts w:ascii="Calibri" w:hAnsi="Calibri"/>
                <w:bCs/>
                <w:sz w:val="20"/>
              </w:rPr>
              <w:t>Deferred tax liabilities</w:t>
            </w:r>
          </w:p>
        </w:tc>
        <w:tc>
          <w:tcPr>
            <w:tcW w:w="2693" w:type="dxa"/>
            <w:tcBorders>
              <w:left w:val="nil"/>
              <w:right w:val="nil"/>
            </w:tcBorders>
          </w:tcPr>
          <w:p w14:paraId="7E91D213" w14:textId="22849707" w:rsidR="00EA07BE" w:rsidRPr="009E1EF1" w:rsidRDefault="00E622E7" w:rsidP="00F17232">
            <w:pPr>
              <w:jc w:val="right"/>
              <w:rPr>
                <w:rFonts w:ascii="Calibri" w:hAnsi="Calibri"/>
                <w:bCs/>
                <w:sz w:val="20"/>
              </w:rPr>
            </w:pPr>
            <w:r>
              <w:rPr>
                <w:rFonts w:ascii="Calibri" w:hAnsi="Calibri"/>
                <w:bCs/>
                <w:sz w:val="20"/>
              </w:rPr>
              <w:t>487.5</w:t>
            </w:r>
          </w:p>
        </w:tc>
      </w:tr>
      <w:tr w:rsidR="00EA07BE" w:rsidRPr="0061063C" w14:paraId="495386F9" w14:textId="77777777" w:rsidTr="007F76BB">
        <w:tc>
          <w:tcPr>
            <w:tcW w:w="7122" w:type="dxa"/>
            <w:tcBorders>
              <w:top w:val="nil"/>
              <w:left w:val="nil"/>
              <w:right w:val="nil"/>
            </w:tcBorders>
          </w:tcPr>
          <w:p w14:paraId="02008401" w14:textId="77777777" w:rsidR="00EA07BE" w:rsidRPr="009E1EF1" w:rsidRDefault="00EA07BE" w:rsidP="00F17232">
            <w:pPr>
              <w:ind w:left="-108"/>
              <w:rPr>
                <w:rFonts w:ascii="Calibri" w:hAnsi="Calibri"/>
                <w:bCs/>
                <w:sz w:val="20"/>
              </w:rPr>
            </w:pPr>
            <w:r w:rsidRPr="009E1EF1">
              <w:rPr>
                <w:rFonts w:ascii="Calibri" w:hAnsi="Calibri"/>
                <w:bCs/>
                <w:sz w:val="20"/>
              </w:rPr>
              <w:t>Lease liabilities</w:t>
            </w:r>
          </w:p>
        </w:tc>
        <w:tc>
          <w:tcPr>
            <w:tcW w:w="2693" w:type="dxa"/>
            <w:tcBorders>
              <w:left w:val="nil"/>
              <w:right w:val="nil"/>
            </w:tcBorders>
          </w:tcPr>
          <w:p w14:paraId="68D4DDF2" w14:textId="77777777" w:rsidR="00EA07BE" w:rsidRPr="009E1EF1" w:rsidRDefault="00EA07BE" w:rsidP="00F17232">
            <w:pPr>
              <w:jc w:val="right"/>
              <w:rPr>
                <w:rFonts w:ascii="Calibri" w:hAnsi="Calibri"/>
                <w:bCs/>
                <w:sz w:val="20"/>
              </w:rPr>
            </w:pPr>
            <w:r w:rsidRPr="009E1EF1">
              <w:rPr>
                <w:rFonts w:ascii="Calibri" w:hAnsi="Calibri"/>
                <w:bCs/>
                <w:sz w:val="20"/>
              </w:rPr>
              <w:t>26.1</w:t>
            </w:r>
          </w:p>
        </w:tc>
      </w:tr>
      <w:tr w:rsidR="00EA07BE" w:rsidRPr="0061063C" w14:paraId="72C7B8FD" w14:textId="77777777" w:rsidTr="007F76BB">
        <w:tc>
          <w:tcPr>
            <w:tcW w:w="7122" w:type="dxa"/>
            <w:tcBorders>
              <w:top w:val="nil"/>
              <w:left w:val="nil"/>
              <w:right w:val="nil"/>
            </w:tcBorders>
          </w:tcPr>
          <w:p w14:paraId="246DEB2E" w14:textId="77777777" w:rsidR="00EA07BE" w:rsidRPr="009E1EF1" w:rsidRDefault="00EA07BE" w:rsidP="00F17232">
            <w:pPr>
              <w:ind w:left="-108"/>
              <w:rPr>
                <w:rFonts w:ascii="Calibri" w:hAnsi="Calibri"/>
                <w:bCs/>
                <w:sz w:val="20"/>
              </w:rPr>
            </w:pPr>
            <w:r w:rsidRPr="009E1EF1">
              <w:rPr>
                <w:rFonts w:ascii="Calibri" w:hAnsi="Calibri"/>
                <w:bCs/>
                <w:sz w:val="20"/>
              </w:rPr>
              <w:t>Borrowings</w:t>
            </w:r>
          </w:p>
        </w:tc>
        <w:tc>
          <w:tcPr>
            <w:tcW w:w="2693" w:type="dxa"/>
            <w:tcBorders>
              <w:left w:val="nil"/>
              <w:right w:val="nil"/>
            </w:tcBorders>
          </w:tcPr>
          <w:p w14:paraId="27E40CB1" w14:textId="1B68B3F3" w:rsidR="00EA07BE" w:rsidRPr="009E1EF1" w:rsidRDefault="00EA07BE" w:rsidP="00F17232">
            <w:pPr>
              <w:jc w:val="right"/>
              <w:rPr>
                <w:rFonts w:ascii="Calibri" w:hAnsi="Calibri"/>
                <w:bCs/>
                <w:sz w:val="20"/>
              </w:rPr>
            </w:pPr>
            <w:r w:rsidRPr="009E1EF1">
              <w:rPr>
                <w:rFonts w:ascii="Calibri" w:hAnsi="Calibri"/>
                <w:bCs/>
                <w:sz w:val="20"/>
              </w:rPr>
              <w:t>3,873.</w:t>
            </w:r>
            <w:r w:rsidR="0098504C">
              <w:rPr>
                <w:rFonts w:ascii="Calibri" w:hAnsi="Calibri"/>
                <w:bCs/>
                <w:sz w:val="20"/>
              </w:rPr>
              <w:t>9</w:t>
            </w:r>
          </w:p>
        </w:tc>
      </w:tr>
      <w:tr w:rsidR="00EA07BE" w:rsidRPr="0061063C" w14:paraId="5636DFDC" w14:textId="77777777" w:rsidTr="007F76BB">
        <w:tc>
          <w:tcPr>
            <w:tcW w:w="7122" w:type="dxa"/>
            <w:tcBorders>
              <w:top w:val="single" w:sz="4" w:space="0" w:color="auto"/>
              <w:left w:val="nil"/>
              <w:bottom w:val="single" w:sz="4" w:space="0" w:color="auto"/>
              <w:right w:val="nil"/>
            </w:tcBorders>
          </w:tcPr>
          <w:p w14:paraId="7310C82E" w14:textId="77777777" w:rsidR="00EA07BE" w:rsidRPr="009E1EF1" w:rsidRDefault="00EA07BE" w:rsidP="00F17232">
            <w:pPr>
              <w:ind w:left="-108"/>
              <w:rPr>
                <w:rFonts w:ascii="Calibri" w:hAnsi="Calibri"/>
                <w:b/>
                <w:bCs/>
                <w:sz w:val="20"/>
              </w:rPr>
            </w:pPr>
            <w:r w:rsidRPr="009E1EF1">
              <w:rPr>
                <w:rFonts w:ascii="Calibri" w:hAnsi="Calibri"/>
                <w:b/>
                <w:bCs/>
                <w:sz w:val="20"/>
              </w:rPr>
              <w:t>Total non-current liabilities</w:t>
            </w:r>
          </w:p>
        </w:tc>
        <w:tc>
          <w:tcPr>
            <w:tcW w:w="2693" w:type="dxa"/>
            <w:tcBorders>
              <w:top w:val="single" w:sz="4" w:space="0" w:color="auto"/>
              <w:left w:val="nil"/>
              <w:bottom w:val="single" w:sz="4" w:space="0" w:color="auto"/>
              <w:right w:val="nil"/>
            </w:tcBorders>
          </w:tcPr>
          <w:p w14:paraId="65DC79BB" w14:textId="4BC44711" w:rsidR="00EA07BE" w:rsidRPr="009E1EF1" w:rsidRDefault="00E622E7" w:rsidP="00F17232">
            <w:pPr>
              <w:jc w:val="right"/>
              <w:rPr>
                <w:rFonts w:ascii="Calibri" w:hAnsi="Calibri"/>
                <w:bCs/>
                <w:sz w:val="20"/>
              </w:rPr>
            </w:pPr>
            <w:r>
              <w:rPr>
                <w:rFonts w:ascii="Calibri" w:hAnsi="Calibri"/>
                <w:bCs/>
                <w:sz w:val="20"/>
              </w:rPr>
              <w:t>4,618.9</w:t>
            </w:r>
          </w:p>
        </w:tc>
      </w:tr>
      <w:tr w:rsidR="00EA07BE" w:rsidRPr="0061063C" w14:paraId="3213068A" w14:textId="77777777" w:rsidTr="007F76BB">
        <w:trPr>
          <w:trHeight w:val="247"/>
        </w:trPr>
        <w:tc>
          <w:tcPr>
            <w:tcW w:w="7122" w:type="dxa"/>
            <w:tcBorders>
              <w:top w:val="single" w:sz="4" w:space="0" w:color="auto"/>
              <w:left w:val="nil"/>
              <w:bottom w:val="single" w:sz="4" w:space="0" w:color="auto"/>
              <w:right w:val="nil"/>
            </w:tcBorders>
          </w:tcPr>
          <w:p w14:paraId="60670227" w14:textId="77777777" w:rsidR="00EA07BE" w:rsidRPr="009E1EF1" w:rsidRDefault="00EA07BE" w:rsidP="00F17232">
            <w:pPr>
              <w:ind w:left="-108"/>
              <w:rPr>
                <w:rFonts w:ascii="Calibri" w:hAnsi="Calibri"/>
                <w:b/>
                <w:bCs/>
                <w:sz w:val="20"/>
              </w:rPr>
            </w:pPr>
            <w:r w:rsidRPr="009E1EF1">
              <w:rPr>
                <w:rFonts w:ascii="Calibri" w:hAnsi="Calibri"/>
                <w:b/>
                <w:bCs/>
                <w:sz w:val="20"/>
              </w:rPr>
              <w:t>Total liabilities</w:t>
            </w:r>
          </w:p>
        </w:tc>
        <w:tc>
          <w:tcPr>
            <w:tcW w:w="2693" w:type="dxa"/>
            <w:tcBorders>
              <w:top w:val="single" w:sz="4" w:space="0" w:color="auto"/>
              <w:left w:val="nil"/>
              <w:bottom w:val="single" w:sz="4" w:space="0" w:color="auto"/>
              <w:right w:val="nil"/>
            </w:tcBorders>
          </w:tcPr>
          <w:p w14:paraId="737030F4" w14:textId="178115EE" w:rsidR="00EA07BE" w:rsidRPr="009E1EF1" w:rsidRDefault="00E622E7" w:rsidP="00F17232">
            <w:pPr>
              <w:jc w:val="right"/>
              <w:rPr>
                <w:rFonts w:ascii="Calibri" w:hAnsi="Calibri"/>
                <w:bCs/>
                <w:sz w:val="20"/>
              </w:rPr>
            </w:pPr>
            <w:r>
              <w:rPr>
                <w:rFonts w:ascii="Calibri" w:hAnsi="Calibri"/>
                <w:bCs/>
                <w:sz w:val="20"/>
              </w:rPr>
              <w:t>5,597.0</w:t>
            </w:r>
          </w:p>
        </w:tc>
      </w:tr>
      <w:tr w:rsidR="00EA07BE" w:rsidRPr="0061063C" w14:paraId="642B391E" w14:textId="77777777" w:rsidTr="007F76BB">
        <w:trPr>
          <w:trHeight w:val="336"/>
        </w:trPr>
        <w:tc>
          <w:tcPr>
            <w:tcW w:w="7122" w:type="dxa"/>
            <w:tcBorders>
              <w:top w:val="single" w:sz="4" w:space="0" w:color="auto"/>
              <w:left w:val="nil"/>
              <w:bottom w:val="single" w:sz="4" w:space="0" w:color="auto"/>
              <w:right w:val="nil"/>
            </w:tcBorders>
            <w:vAlign w:val="bottom"/>
          </w:tcPr>
          <w:p w14:paraId="1EEEA664" w14:textId="77777777" w:rsidR="00EA07BE" w:rsidRPr="009E1EF1" w:rsidRDefault="00EA07BE" w:rsidP="00F17232">
            <w:pPr>
              <w:ind w:left="-108"/>
              <w:rPr>
                <w:rFonts w:ascii="Calibri" w:hAnsi="Calibri"/>
                <w:b/>
                <w:bCs/>
                <w:sz w:val="20"/>
              </w:rPr>
            </w:pPr>
            <w:r w:rsidRPr="009E1EF1">
              <w:rPr>
                <w:rFonts w:ascii="Calibri" w:hAnsi="Calibri"/>
                <w:b/>
                <w:bCs/>
                <w:sz w:val="20"/>
              </w:rPr>
              <w:t>Net assets acquired</w:t>
            </w:r>
          </w:p>
        </w:tc>
        <w:tc>
          <w:tcPr>
            <w:tcW w:w="2693" w:type="dxa"/>
            <w:tcBorders>
              <w:top w:val="single" w:sz="4" w:space="0" w:color="auto"/>
              <w:left w:val="nil"/>
              <w:bottom w:val="single" w:sz="4" w:space="0" w:color="auto"/>
              <w:right w:val="nil"/>
            </w:tcBorders>
            <w:vAlign w:val="bottom"/>
          </w:tcPr>
          <w:p w14:paraId="4471FE07" w14:textId="1659A421" w:rsidR="00EA07BE" w:rsidRPr="009E1EF1" w:rsidRDefault="00E622E7" w:rsidP="00F17232">
            <w:pPr>
              <w:jc w:val="right"/>
              <w:rPr>
                <w:rFonts w:ascii="Calibri" w:hAnsi="Calibri"/>
                <w:b/>
                <w:bCs/>
                <w:sz w:val="20"/>
              </w:rPr>
            </w:pPr>
            <w:r>
              <w:rPr>
                <w:rFonts w:ascii="Calibri" w:hAnsi="Calibri"/>
                <w:b/>
                <w:bCs/>
                <w:sz w:val="20"/>
              </w:rPr>
              <w:t>915.0</w:t>
            </w:r>
          </w:p>
        </w:tc>
      </w:tr>
      <w:tr w:rsidR="00EA07BE" w:rsidRPr="0061063C" w14:paraId="6324EBFC" w14:textId="77777777" w:rsidTr="007F76BB">
        <w:trPr>
          <w:trHeight w:val="336"/>
        </w:trPr>
        <w:tc>
          <w:tcPr>
            <w:tcW w:w="7122" w:type="dxa"/>
            <w:tcBorders>
              <w:top w:val="single" w:sz="4" w:space="0" w:color="auto"/>
              <w:left w:val="nil"/>
              <w:bottom w:val="single" w:sz="4" w:space="0" w:color="auto"/>
              <w:right w:val="nil"/>
            </w:tcBorders>
            <w:vAlign w:val="bottom"/>
          </w:tcPr>
          <w:p w14:paraId="693B2749" w14:textId="77777777" w:rsidR="00EA07BE" w:rsidRPr="009E1EF1" w:rsidRDefault="00EA07BE" w:rsidP="00F17232">
            <w:pPr>
              <w:ind w:left="-108"/>
              <w:rPr>
                <w:rFonts w:ascii="Calibri" w:hAnsi="Calibri"/>
                <w:b/>
                <w:bCs/>
                <w:sz w:val="20"/>
              </w:rPr>
            </w:pPr>
            <w:r w:rsidRPr="009E1EF1">
              <w:rPr>
                <w:rFonts w:ascii="Calibri" w:hAnsi="Calibri"/>
                <w:b/>
                <w:bCs/>
                <w:sz w:val="20"/>
              </w:rPr>
              <w:t>Goodwill</w:t>
            </w:r>
          </w:p>
        </w:tc>
        <w:tc>
          <w:tcPr>
            <w:tcW w:w="2693" w:type="dxa"/>
            <w:tcBorders>
              <w:top w:val="single" w:sz="4" w:space="0" w:color="auto"/>
              <w:left w:val="nil"/>
              <w:bottom w:val="single" w:sz="4" w:space="0" w:color="auto"/>
              <w:right w:val="nil"/>
            </w:tcBorders>
            <w:vAlign w:val="bottom"/>
          </w:tcPr>
          <w:p w14:paraId="1D5F113C" w14:textId="25E5B71F" w:rsidR="00EA07BE" w:rsidRPr="009E1EF1" w:rsidRDefault="00E622E7" w:rsidP="00F17232">
            <w:pPr>
              <w:jc w:val="right"/>
              <w:rPr>
                <w:rFonts w:ascii="Calibri" w:hAnsi="Calibri"/>
                <w:b/>
                <w:bCs/>
                <w:sz w:val="20"/>
              </w:rPr>
            </w:pPr>
            <w:r>
              <w:rPr>
                <w:rFonts w:ascii="Calibri" w:hAnsi="Calibri"/>
                <w:b/>
                <w:bCs/>
                <w:sz w:val="20"/>
              </w:rPr>
              <w:t>5,337.6</w:t>
            </w:r>
          </w:p>
        </w:tc>
      </w:tr>
      <w:tr w:rsidR="00EA07BE" w:rsidRPr="0061063C" w14:paraId="6ACB9812" w14:textId="77777777" w:rsidTr="007F76BB">
        <w:trPr>
          <w:trHeight w:val="336"/>
        </w:trPr>
        <w:tc>
          <w:tcPr>
            <w:tcW w:w="7122" w:type="dxa"/>
            <w:tcBorders>
              <w:top w:val="single" w:sz="4" w:space="0" w:color="auto"/>
              <w:left w:val="nil"/>
              <w:bottom w:val="single" w:sz="4" w:space="0" w:color="auto"/>
              <w:right w:val="nil"/>
            </w:tcBorders>
            <w:vAlign w:val="bottom"/>
          </w:tcPr>
          <w:p w14:paraId="1A7DFD70" w14:textId="77777777" w:rsidR="00EA07BE" w:rsidRPr="009E1EF1" w:rsidRDefault="00EA07BE" w:rsidP="00F17232">
            <w:pPr>
              <w:ind w:left="-108"/>
              <w:rPr>
                <w:rFonts w:ascii="Calibri" w:hAnsi="Calibri"/>
                <w:b/>
                <w:bCs/>
                <w:sz w:val="20"/>
              </w:rPr>
            </w:pPr>
            <w:r w:rsidRPr="009E1EF1">
              <w:rPr>
                <w:rFonts w:ascii="Calibri" w:hAnsi="Calibri"/>
                <w:b/>
                <w:bCs/>
                <w:sz w:val="20"/>
              </w:rPr>
              <w:t>Consideration</w:t>
            </w:r>
          </w:p>
        </w:tc>
        <w:tc>
          <w:tcPr>
            <w:tcW w:w="2693" w:type="dxa"/>
            <w:tcBorders>
              <w:top w:val="single" w:sz="4" w:space="0" w:color="auto"/>
              <w:left w:val="nil"/>
              <w:bottom w:val="single" w:sz="4" w:space="0" w:color="auto"/>
              <w:right w:val="nil"/>
            </w:tcBorders>
            <w:vAlign w:val="bottom"/>
          </w:tcPr>
          <w:p w14:paraId="6E7071D3" w14:textId="76066CFC" w:rsidR="00EA07BE" w:rsidRPr="009E1EF1" w:rsidRDefault="00EA07BE" w:rsidP="00F17232">
            <w:pPr>
              <w:jc w:val="right"/>
              <w:rPr>
                <w:rFonts w:ascii="Calibri" w:hAnsi="Calibri"/>
                <w:b/>
                <w:bCs/>
                <w:sz w:val="20"/>
              </w:rPr>
            </w:pPr>
            <w:r w:rsidRPr="009E1EF1">
              <w:rPr>
                <w:rFonts w:ascii="Calibri" w:hAnsi="Calibri"/>
                <w:b/>
                <w:bCs/>
                <w:sz w:val="20"/>
              </w:rPr>
              <w:t>6,25</w:t>
            </w:r>
            <w:r w:rsidR="0098504C">
              <w:rPr>
                <w:rFonts w:ascii="Calibri" w:hAnsi="Calibri"/>
                <w:b/>
                <w:bCs/>
                <w:sz w:val="20"/>
              </w:rPr>
              <w:t>2.6</w:t>
            </w:r>
          </w:p>
        </w:tc>
      </w:tr>
      <w:tr w:rsidR="00EA07BE" w:rsidRPr="0061063C" w14:paraId="7B82431B" w14:textId="77777777" w:rsidTr="007F76BB">
        <w:trPr>
          <w:trHeight w:val="336"/>
        </w:trPr>
        <w:tc>
          <w:tcPr>
            <w:tcW w:w="7122" w:type="dxa"/>
            <w:tcBorders>
              <w:top w:val="single" w:sz="4" w:space="0" w:color="auto"/>
              <w:left w:val="nil"/>
              <w:right w:val="nil"/>
            </w:tcBorders>
            <w:vAlign w:val="bottom"/>
          </w:tcPr>
          <w:p w14:paraId="1F95E473" w14:textId="77777777" w:rsidR="00EA07BE" w:rsidRPr="009E1EF1" w:rsidRDefault="00EA07BE" w:rsidP="00F17232">
            <w:pPr>
              <w:ind w:left="-108"/>
              <w:rPr>
                <w:rFonts w:ascii="Calibri" w:hAnsi="Calibri"/>
                <w:b/>
                <w:bCs/>
                <w:sz w:val="20"/>
              </w:rPr>
            </w:pPr>
          </w:p>
        </w:tc>
        <w:tc>
          <w:tcPr>
            <w:tcW w:w="2693" w:type="dxa"/>
            <w:tcBorders>
              <w:top w:val="single" w:sz="4" w:space="0" w:color="auto"/>
              <w:left w:val="nil"/>
              <w:right w:val="nil"/>
            </w:tcBorders>
            <w:vAlign w:val="bottom"/>
          </w:tcPr>
          <w:p w14:paraId="5469D7A2" w14:textId="77777777" w:rsidR="00EA07BE" w:rsidRPr="009E1EF1" w:rsidRDefault="00EA07BE" w:rsidP="00F17232">
            <w:pPr>
              <w:jc w:val="right"/>
              <w:rPr>
                <w:rFonts w:ascii="Calibri" w:hAnsi="Calibri"/>
                <w:b/>
                <w:bCs/>
                <w:sz w:val="20"/>
              </w:rPr>
            </w:pPr>
          </w:p>
        </w:tc>
      </w:tr>
      <w:tr w:rsidR="00EA07BE" w:rsidRPr="0061063C" w14:paraId="43C39200" w14:textId="77777777" w:rsidTr="007F76BB">
        <w:trPr>
          <w:trHeight w:val="336"/>
        </w:trPr>
        <w:tc>
          <w:tcPr>
            <w:tcW w:w="7122" w:type="dxa"/>
            <w:tcBorders>
              <w:left w:val="nil"/>
              <w:right w:val="nil"/>
            </w:tcBorders>
            <w:vAlign w:val="bottom"/>
          </w:tcPr>
          <w:p w14:paraId="4F555A2B" w14:textId="77777777" w:rsidR="00EA07BE" w:rsidRPr="009E1EF1" w:rsidRDefault="00EA07BE" w:rsidP="00F17232">
            <w:pPr>
              <w:ind w:left="-108"/>
              <w:rPr>
                <w:rFonts w:ascii="Calibri" w:hAnsi="Calibri"/>
                <w:b/>
                <w:bCs/>
                <w:sz w:val="20"/>
              </w:rPr>
            </w:pPr>
            <w:r w:rsidRPr="009E1EF1">
              <w:rPr>
                <w:rFonts w:ascii="Calibri" w:hAnsi="Calibri"/>
                <w:b/>
                <w:bCs/>
                <w:sz w:val="20"/>
              </w:rPr>
              <w:t>Consideration satisfied by:</w:t>
            </w:r>
          </w:p>
        </w:tc>
        <w:tc>
          <w:tcPr>
            <w:tcW w:w="2693" w:type="dxa"/>
            <w:tcBorders>
              <w:left w:val="nil"/>
              <w:right w:val="nil"/>
            </w:tcBorders>
            <w:vAlign w:val="bottom"/>
          </w:tcPr>
          <w:p w14:paraId="18710B1A" w14:textId="77777777" w:rsidR="00EA07BE" w:rsidRPr="009E1EF1" w:rsidRDefault="00EA07BE" w:rsidP="00F17232">
            <w:pPr>
              <w:jc w:val="right"/>
              <w:rPr>
                <w:rFonts w:ascii="Calibri" w:hAnsi="Calibri"/>
                <w:b/>
                <w:bCs/>
                <w:sz w:val="20"/>
              </w:rPr>
            </w:pPr>
          </w:p>
        </w:tc>
      </w:tr>
      <w:tr w:rsidR="00EA07BE" w:rsidRPr="0061063C" w14:paraId="3AA6D331" w14:textId="77777777" w:rsidTr="007F76BB">
        <w:trPr>
          <w:trHeight w:val="286"/>
        </w:trPr>
        <w:tc>
          <w:tcPr>
            <w:tcW w:w="7122" w:type="dxa"/>
            <w:tcBorders>
              <w:left w:val="nil"/>
              <w:right w:val="nil"/>
            </w:tcBorders>
            <w:vAlign w:val="bottom"/>
          </w:tcPr>
          <w:p w14:paraId="40C4F4A0" w14:textId="77777777" w:rsidR="00EA07BE" w:rsidRPr="009E1EF1" w:rsidRDefault="00EA07BE" w:rsidP="00F17232">
            <w:pPr>
              <w:ind w:left="-108"/>
              <w:rPr>
                <w:rFonts w:ascii="Calibri" w:hAnsi="Calibri"/>
                <w:bCs/>
                <w:sz w:val="20"/>
              </w:rPr>
            </w:pPr>
            <w:r w:rsidRPr="009E1EF1">
              <w:rPr>
                <w:rFonts w:ascii="Calibri" w:hAnsi="Calibri"/>
                <w:bCs/>
                <w:sz w:val="20"/>
              </w:rPr>
              <w:t xml:space="preserve">Issue of 65,316,588 Flutter Entertainment plc ordinary shares </w:t>
            </w:r>
          </w:p>
        </w:tc>
        <w:tc>
          <w:tcPr>
            <w:tcW w:w="2693" w:type="dxa"/>
            <w:tcBorders>
              <w:left w:val="nil"/>
              <w:right w:val="nil"/>
            </w:tcBorders>
            <w:vAlign w:val="bottom"/>
          </w:tcPr>
          <w:p w14:paraId="5EE963CF" w14:textId="77777777" w:rsidR="00EA07BE" w:rsidRPr="009E1EF1" w:rsidRDefault="00EA07BE" w:rsidP="00F17232">
            <w:pPr>
              <w:jc w:val="right"/>
              <w:rPr>
                <w:rFonts w:ascii="Calibri" w:hAnsi="Calibri"/>
                <w:bCs/>
                <w:sz w:val="20"/>
              </w:rPr>
            </w:pPr>
            <w:r w:rsidRPr="009E1EF1">
              <w:rPr>
                <w:rFonts w:ascii="Calibri" w:hAnsi="Calibri"/>
                <w:bCs/>
                <w:sz w:val="20"/>
              </w:rPr>
              <w:t>6,194.6</w:t>
            </w:r>
          </w:p>
        </w:tc>
      </w:tr>
      <w:tr w:rsidR="00EA07BE" w:rsidRPr="0061063C" w14:paraId="37915217" w14:textId="77777777" w:rsidTr="007F76BB">
        <w:trPr>
          <w:trHeight w:val="135"/>
        </w:trPr>
        <w:tc>
          <w:tcPr>
            <w:tcW w:w="7122" w:type="dxa"/>
            <w:tcBorders>
              <w:left w:val="nil"/>
              <w:bottom w:val="single" w:sz="4" w:space="0" w:color="auto"/>
              <w:right w:val="nil"/>
            </w:tcBorders>
            <w:vAlign w:val="bottom"/>
          </w:tcPr>
          <w:p w14:paraId="2D00D438" w14:textId="77777777" w:rsidR="00EA07BE" w:rsidRPr="009E1EF1" w:rsidRDefault="00EA07BE" w:rsidP="00F17232">
            <w:pPr>
              <w:ind w:left="-108"/>
              <w:rPr>
                <w:rFonts w:ascii="Calibri" w:hAnsi="Calibri"/>
                <w:bCs/>
                <w:sz w:val="20"/>
              </w:rPr>
            </w:pPr>
            <w:r w:rsidRPr="009E1EF1">
              <w:rPr>
                <w:rFonts w:ascii="Calibri" w:hAnsi="Calibri"/>
                <w:bCs/>
                <w:sz w:val="20"/>
              </w:rPr>
              <w:t>Issue of replacement share options and awards</w:t>
            </w:r>
          </w:p>
        </w:tc>
        <w:tc>
          <w:tcPr>
            <w:tcW w:w="2693" w:type="dxa"/>
            <w:tcBorders>
              <w:left w:val="nil"/>
              <w:bottom w:val="single" w:sz="4" w:space="0" w:color="auto"/>
              <w:right w:val="nil"/>
            </w:tcBorders>
            <w:vAlign w:val="bottom"/>
          </w:tcPr>
          <w:p w14:paraId="13DA44E2" w14:textId="6F8FF555" w:rsidR="00EA07BE" w:rsidRPr="009E1EF1" w:rsidRDefault="00EA07BE" w:rsidP="00F17232">
            <w:pPr>
              <w:jc w:val="right"/>
              <w:rPr>
                <w:rFonts w:ascii="Calibri" w:hAnsi="Calibri"/>
                <w:bCs/>
                <w:sz w:val="20"/>
              </w:rPr>
            </w:pPr>
            <w:r w:rsidRPr="009E1EF1">
              <w:rPr>
                <w:rFonts w:ascii="Calibri" w:hAnsi="Calibri"/>
                <w:bCs/>
                <w:sz w:val="20"/>
              </w:rPr>
              <w:t>58.</w:t>
            </w:r>
            <w:r w:rsidR="0098504C">
              <w:rPr>
                <w:rFonts w:ascii="Calibri" w:hAnsi="Calibri"/>
                <w:bCs/>
                <w:sz w:val="20"/>
              </w:rPr>
              <w:t>0</w:t>
            </w:r>
          </w:p>
        </w:tc>
      </w:tr>
      <w:tr w:rsidR="00EA07BE" w:rsidRPr="0061063C" w14:paraId="5A23895A" w14:textId="77777777" w:rsidTr="007F76BB">
        <w:trPr>
          <w:trHeight w:val="336"/>
        </w:trPr>
        <w:tc>
          <w:tcPr>
            <w:tcW w:w="7122" w:type="dxa"/>
            <w:tcBorders>
              <w:top w:val="single" w:sz="4" w:space="0" w:color="auto"/>
              <w:left w:val="nil"/>
              <w:bottom w:val="single" w:sz="4" w:space="0" w:color="auto"/>
              <w:right w:val="nil"/>
            </w:tcBorders>
            <w:vAlign w:val="bottom"/>
          </w:tcPr>
          <w:p w14:paraId="5D071AD7" w14:textId="77777777" w:rsidR="00EA07BE" w:rsidRPr="009E1EF1" w:rsidRDefault="00EA07BE" w:rsidP="00F17232">
            <w:pPr>
              <w:ind w:left="-108"/>
              <w:rPr>
                <w:rFonts w:ascii="Calibri" w:hAnsi="Calibri"/>
                <w:b/>
                <w:bCs/>
                <w:sz w:val="20"/>
              </w:rPr>
            </w:pPr>
            <w:r w:rsidRPr="009E1EF1">
              <w:rPr>
                <w:rFonts w:ascii="Calibri" w:hAnsi="Calibri"/>
                <w:b/>
                <w:bCs/>
                <w:sz w:val="20"/>
              </w:rPr>
              <w:t>Consideration</w:t>
            </w:r>
          </w:p>
        </w:tc>
        <w:tc>
          <w:tcPr>
            <w:tcW w:w="2693" w:type="dxa"/>
            <w:tcBorders>
              <w:top w:val="single" w:sz="4" w:space="0" w:color="auto"/>
              <w:left w:val="nil"/>
              <w:bottom w:val="single" w:sz="4" w:space="0" w:color="auto"/>
              <w:right w:val="nil"/>
            </w:tcBorders>
            <w:vAlign w:val="bottom"/>
          </w:tcPr>
          <w:p w14:paraId="749D85D1" w14:textId="6DB99BE5" w:rsidR="00EA07BE" w:rsidRPr="009E1EF1" w:rsidRDefault="00EA07BE" w:rsidP="00F17232">
            <w:pPr>
              <w:jc w:val="right"/>
              <w:rPr>
                <w:rFonts w:ascii="Calibri" w:hAnsi="Calibri"/>
                <w:b/>
                <w:bCs/>
                <w:sz w:val="20"/>
              </w:rPr>
            </w:pPr>
            <w:r w:rsidRPr="009E1EF1">
              <w:rPr>
                <w:rFonts w:ascii="Calibri" w:hAnsi="Calibri"/>
                <w:b/>
                <w:bCs/>
                <w:sz w:val="20"/>
              </w:rPr>
              <w:t>6,25</w:t>
            </w:r>
            <w:r w:rsidR="00B21914">
              <w:rPr>
                <w:rFonts w:ascii="Calibri" w:hAnsi="Calibri"/>
                <w:b/>
                <w:bCs/>
                <w:sz w:val="20"/>
              </w:rPr>
              <w:t>2.6</w:t>
            </w:r>
          </w:p>
        </w:tc>
      </w:tr>
    </w:tbl>
    <w:p w14:paraId="2059273A" w14:textId="77777777" w:rsidR="00A604FB" w:rsidRPr="007C2AA8" w:rsidRDefault="00A604FB" w:rsidP="00A604FB">
      <w:pPr>
        <w:rPr>
          <w:rFonts w:ascii="Calibri" w:hAnsi="Calibri"/>
          <w:b/>
          <w:bCs/>
          <w:i/>
          <w:sz w:val="12"/>
          <w:szCs w:val="12"/>
        </w:rPr>
      </w:pPr>
    </w:p>
    <w:p w14:paraId="53FA9F81" w14:textId="0DCAC6A2" w:rsidR="00531CA0" w:rsidRPr="00A153A3" w:rsidRDefault="00A153A3">
      <w:pPr>
        <w:widowControl/>
        <w:autoSpaceDE/>
        <w:autoSpaceDN/>
        <w:adjustRightInd/>
        <w:rPr>
          <w:rFonts w:ascii="Calibri" w:hAnsi="Calibri" w:cs="Bliss-Regular"/>
          <w:bCs/>
          <w:sz w:val="20"/>
          <w:szCs w:val="20"/>
          <w:lang w:val="en-IE"/>
        </w:rPr>
      </w:pPr>
      <w:r w:rsidRPr="00A153A3">
        <w:rPr>
          <w:rFonts w:ascii="Calibri" w:hAnsi="Calibri"/>
          <w:bCs/>
          <w:sz w:val="20"/>
          <w:szCs w:val="20"/>
          <w:lang w:val="en-IE"/>
        </w:rPr>
        <w:t>The acquisition accounting remains provisional for one year from the acquisition date and may change if new information is obtained relating to conditions that existed at the acquisition date.</w:t>
      </w:r>
      <w:r w:rsidR="00531CA0" w:rsidRPr="00A153A3">
        <w:rPr>
          <w:rFonts w:ascii="Calibri" w:hAnsi="Calibri"/>
          <w:bCs/>
          <w:sz w:val="20"/>
          <w:szCs w:val="20"/>
          <w:lang w:val="en-IE"/>
        </w:rPr>
        <w:br w:type="page"/>
      </w:r>
    </w:p>
    <w:p w14:paraId="7D71FCEE" w14:textId="27BB3181" w:rsidR="000C175C" w:rsidRPr="009E1EF1" w:rsidRDefault="000C175C" w:rsidP="000C175C">
      <w:pPr>
        <w:pStyle w:val="BodyText"/>
        <w:rPr>
          <w:rFonts w:ascii="Calibri" w:hAnsi="Calibri"/>
          <w:b/>
          <w:sz w:val="20"/>
          <w:szCs w:val="20"/>
          <w:lang w:val="en-IE"/>
        </w:rPr>
      </w:pPr>
      <w:r w:rsidRPr="009E1EF1">
        <w:rPr>
          <w:rFonts w:ascii="Calibri" w:hAnsi="Calibri"/>
          <w:b/>
          <w:sz w:val="20"/>
          <w:szCs w:val="20"/>
          <w:lang w:val="en-IE"/>
        </w:rPr>
        <w:lastRenderedPageBreak/>
        <w:t>1</w:t>
      </w:r>
      <w:r w:rsidR="00606872">
        <w:rPr>
          <w:rFonts w:ascii="Calibri" w:hAnsi="Calibri"/>
          <w:b/>
          <w:sz w:val="20"/>
          <w:szCs w:val="20"/>
          <w:lang w:val="en-IE"/>
        </w:rPr>
        <w:t>1</w:t>
      </w:r>
      <w:r w:rsidRPr="009E1EF1">
        <w:rPr>
          <w:rFonts w:ascii="Calibri" w:hAnsi="Calibri"/>
          <w:b/>
          <w:sz w:val="20"/>
          <w:szCs w:val="20"/>
          <w:lang w:val="en-IE"/>
        </w:rPr>
        <w:t>.  Business combinations (continued)</w:t>
      </w:r>
    </w:p>
    <w:p w14:paraId="5B1A11DA" w14:textId="77777777" w:rsidR="000C175C" w:rsidRPr="003159AB" w:rsidRDefault="000C175C" w:rsidP="008C6367">
      <w:pPr>
        <w:rPr>
          <w:rFonts w:ascii="Calibri" w:hAnsi="Calibri" w:cs="Calibri"/>
          <w:bCs/>
          <w:sz w:val="12"/>
          <w:szCs w:val="12"/>
          <w:lang w:val="en-IE"/>
        </w:rPr>
      </w:pPr>
    </w:p>
    <w:p w14:paraId="35D9ACE9" w14:textId="77777777" w:rsidR="00A6706A" w:rsidRPr="009E1EF1" w:rsidRDefault="00A6706A" w:rsidP="008C6367">
      <w:pPr>
        <w:pStyle w:val="BodyText"/>
        <w:rPr>
          <w:rFonts w:ascii="Calibri" w:hAnsi="Calibri"/>
          <w:b/>
          <w:sz w:val="20"/>
          <w:szCs w:val="20"/>
          <w:lang w:val="en-IE"/>
        </w:rPr>
      </w:pPr>
      <w:r w:rsidRPr="009E1EF1">
        <w:rPr>
          <w:rFonts w:ascii="Calibri" w:hAnsi="Calibri"/>
          <w:b/>
          <w:sz w:val="20"/>
          <w:szCs w:val="20"/>
          <w:lang w:val="en-IE"/>
        </w:rPr>
        <w:t xml:space="preserve">Acquisition of additional shares of </w:t>
      </w:r>
      <w:r w:rsidR="009D77C2" w:rsidRPr="009E1EF1">
        <w:rPr>
          <w:rFonts w:ascii="Calibri" w:hAnsi="Calibri"/>
          <w:b/>
          <w:sz w:val="20"/>
          <w:szCs w:val="20"/>
          <w:lang w:val="en-IE"/>
        </w:rPr>
        <w:t>TSG Australia Pty Ltd</w:t>
      </w:r>
    </w:p>
    <w:p w14:paraId="7ACB261B" w14:textId="29A42241" w:rsidR="00A6706A" w:rsidRPr="000F650C" w:rsidRDefault="009D77C2" w:rsidP="008C6367">
      <w:pPr>
        <w:pStyle w:val="BodyText"/>
        <w:rPr>
          <w:rFonts w:ascii="Calibri" w:hAnsi="Calibri"/>
          <w:bCs/>
          <w:sz w:val="20"/>
          <w:szCs w:val="20"/>
          <w:lang w:val="en-IE"/>
        </w:rPr>
      </w:pPr>
      <w:r w:rsidRPr="000F650C">
        <w:rPr>
          <w:rFonts w:ascii="Calibri" w:hAnsi="Calibri"/>
          <w:bCs/>
          <w:sz w:val="20"/>
          <w:szCs w:val="20"/>
          <w:lang w:val="en-IE"/>
        </w:rPr>
        <w:t xml:space="preserve">On </w:t>
      </w:r>
      <w:r w:rsidR="00474960" w:rsidRPr="009E1EF1">
        <w:rPr>
          <w:rFonts w:ascii="Calibri" w:hAnsi="Calibri"/>
          <w:bCs/>
          <w:sz w:val="20"/>
          <w:szCs w:val="20"/>
          <w:lang w:val="en-IE"/>
        </w:rPr>
        <w:t xml:space="preserve">13 </w:t>
      </w:r>
      <w:r w:rsidRPr="000F650C">
        <w:rPr>
          <w:rFonts w:ascii="Calibri" w:hAnsi="Calibri"/>
          <w:bCs/>
          <w:sz w:val="20"/>
          <w:szCs w:val="20"/>
          <w:lang w:val="en-IE"/>
        </w:rPr>
        <w:t>May 2020, the Group exercised its option to acquire the remaining 20% of the outstanding share capital of TSG Australia Pty Ltd (TSG Australia), bringing the Group’s holding in TSG Australia to 100%, up from the previous 80%. The acquisition was satisfied by the issuance of 819,230 new ordinary shares of the Company, settling a liability of A$15</w:t>
      </w:r>
      <w:r w:rsidR="0096333B">
        <w:rPr>
          <w:rFonts w:ascii="Calibri" w:hAnsi="Calibri"/>
          <w:bCs/>
          <w:sz w:val="20"/>
          <w:szCs w:val="20"/>
          <w:lang w:val="en-IE"/>
        </w:rPr>
        <w:t>1</w:t>
      </w:r>
      <w:r w:rsidRPr="000F650C">
        <w:rPr>
          <w:rFonts w:ascii="Calibri" w:hAnsi="Calibri"/>
          <w:bCs/>
          <w:sz w:val="20"/>
          <w:szCs w:val="20"/>
          <w:lang w:val="en-IE"/>
        </w:rPr>
        <w:t>.4m</w:t>
      </w:r>
      <w:r w:rsidRPr="009E1EF1">
        <w:rPr>
          <w:rFonts w:ascii="Calibri" w:hAnsi="Calibri"/>
          <w:bCs/>
          <w:sz w:val="20"/>
          <w:szCs w:val="20"/>
          <w:lang w:val="en-IE"/>
        </w:rPr>
        <w:t xml:space="preserve"> (£79</w:t>
      </w:r>
      <w:r w:rsidRPr="000F650C">
        <w:rPr>
          <w:rFonts w:ascii="Calibri" w:hAnsi="Calibri"/>
          <w:bCs/>
          <w:sz w:val="20"/>
          <w:szCs w:val="20"/>
          <w:lang w:val="en-IE"/>
        </w:rPr>
        <w:t>.</w:t>
      </w:r>
      <w:r w:rsidRPr="009E1EF1">
        <w:rPr>
          <w:rFonts w:ascii="Calibri" w:hAnsi="Calibri"/>
          <w:bCs/>
          <w:sz w:val="20"/>
          <w:szCs w:val="20"/>
          <w:lang w:val="en-IE"/>
        </w:rPr>
        <w:t>7m)</w:t>
      </w:r>
      <w:r w:rsidRPr="000F650C">
        <w:rPr>
          <w:rFonts w:ascii="Calibri" w:hAnsi="Calibri"/>
          <w:bCs/>
          <w:sz w:val="20"/>
          <w:szCs w:val="20"/>
          <w:lang w:val="en-IE"/>
        </w:rPr>
        <w:t xml:space="preserve"> </w:t>
      </w:r>
    </w:p>
    <w:p w14:paraId="5E81D43D" w14:textId="77777777" w:rsidR="009D77C2" w:rsidRPr="003159AB" w:rsidRDefault="009D77C2" w:rsidP="008C6367">
      <w:pPr>
        <w:pStyle w:val="BodyText"/>
        <w:rPr>
          <w:rFonts w:ascii="Calibri" w:hAnsi="Calibri"/>
          <w:b/>
          <w:sz w:val="12"/>
          <w:szCs w:val="12"/>
          <w:lang w:val="en-IE"/>
        </w:rPr>
      </w:pPr>
    </w:p>
    <w:p w14:paraId="73D1D663" w14:textId="2540834A" w:rsidR="008C6367" w:rsidRPr="009E1EF1" w:rsidRDefault="008C6367" w:rsidP="008C6367">
      <w:pPr>
        <w:pStyle w:val="BodyText"/>
        <w:rPr>
          <w:rFonts w:ascii="Calibri" w:hAnsi="Calibri"/>
          <w:b/>
          <w:sz w:val="20"/>
          <w:szCs w:val="20"/>
          <w:lang w:val="en-IE"/>
        </w:rPr>
      </w:pPr>
      <w:r w:rsidRPr="009E1EF1">
        <w:rPr>
          <w:rFonts w:ascii="Calibri" w:hAnsi="Calibri"/>
          <w:b/>
          <w:sz w:val="20"/>
          <w:szCs w:val="20"/>
          <w:lang w:val="en-IE"/>
        </w:rPr>
        <w:t xml:space="preserve">Acquisition of additional shares of </w:t>
      </w:r>
      <w:r w:rsidR="00E56530" w:rsidRPr="009E1EF1">
        <w:rPr>
          <w:rFonts w:ascii="Calibri" w:hAnsi="Calibri"/>
          <w:b/>
          <w:sz w:val="20"/>
          <w:szCs w:val="20"/>
          <w:lang w:val="en-IE"/>
        </w:rPr>
        <w:t>Fan</w:t>
      </w:r>
      <w:r w:rsidR="00E56530">
        <w:rPr>
          <w:rFonts w:ascii="Calibri" w:hAnsi="Calibri"/>
          <w:b/>
          <w:sz w:val="20"/>
          <w:szCs w:val="20"/>
          <w:lang w:val="en-IE"/>
        </w:rPr>
        <w:t>D</w:t>
      </w:r>
      <w:r w:rsidR="00E56530" w:rsidRPr="009E1EF1">
        <w:rPr>
          <w:rFonts w:ascii="Calibri" w:hAnsi="Calibri"/>
          <w:b/>
          <w:sz w:val="20"/>
          <w:szCs w:val="20"/>
          <w:lang w:val="en-IE"/>
        </w:rPr>
        <w:t>uel</w:t>
      </w:r>
    </w:p>
    <w:p w14:paraId="120F0488" w14:textId="0B9F3815" w:rsidR="003735E8" w:rsidRDefault="008C6367" w:rsidP="00FB2C70">
      <w:pPr>
        <w:jc w:val="both"/>
        <w:rPr>
          <w:rFonts w:ascii="Calibri" w:hAnsi="Calibri" w:cs="Calibri"/>
          <w:bCs/>
          <w:sz w:val="20"/>
          <w:lang w:val="en-IE"/>
        </w:rPr>
      </w:pPr>
      <w:r w:rsidRPr="009E1EF1">
        <w:rPr>
          <w:rFonts w:ascii="Calibri" w:hAnsi="Calibri" w:cs="Calibri"/>
          <w:bCs/>
          <w:sz w:val="20"/>
          <w:lang w:val="en-IE"/>
        </w:rPr>
        <w:t>On 3</w:t>
      </w:r>
      <w:r w:rsidR="00BA558F">
        <w:rPr>
          <w:rFonts w:ascii="Calibri" w:hAnsi="Calibri" w:cs="Calibri"/>
          <w:bCs/>
          <w:sz w:val="20"/>
          <w:lang w:val="en-IE"/>
        </w:rPr>
        <w:t>0</w:t>
      </w:r>
      <w:r w:rsidRPr="009E1EF1">
        <w:rPr>
          <w:rFonts w:ascii="Calibri" w:hAnsi="Calibri" w:cs="Calibri"/>
          <w:bCs/>
          <w:sz w:val="20"/>
          <w:lang w:val="en-IE"/>
        </w:rPr>
        <w:t xml:space="preserve"> December 2020, the </w:t>
      </w:r>
      <w:r w:rsidR="00630A03" w:rsidRPr="009E1EF1">
        <w:rPr>
          <w:rFonts w:ascii="Calibri" w:hAnsi="Calibri" w:cs="Calibri"/>
          <w:bCs/>
          <w:sz w:val="20"/>
          <w:lang w:val="en-IE"/>
        </w:rPr>
        <w:t>G</w:t>
      </w:r>
      <w:r w:rsidRPr="009E1EF1">
        <w:rPr>
          <w:rFonts w:ascii="Calibri" w:hAnsi="Calibri" w:cs="Calibri"/>
          <w:bCs/>
          <w:sz w:val="20"/>
          <w:lang w:val="en-IE"/>
        </w:rPr>
        <w:t xml:space="preserve">roup acquired an additional 37.2% of the outstanding shares of </w:t>
      </w:r>
      <w:r w:rsidR="00E56530" w:rsidRPr="009E1EF1">
        <w:rPr>
          <w:rFonts w:ascii="Calibri" w:hAnsi="Calibri" w:cs="Calibri"/>
          <w:bCs/>
          <w:sz w:val="20"/>
          <w:lang w:val="en-IE"/>
        </w:rPr>
        <w:t>Fan</w:t>
      </w:r>
      <w:r w:rsidR="00E56530">
        <w:rPr>
          <w:rFonts w:ascii="Calibri" w:hAnsi="Calibri" w:cs="Calibri"/>
          <w:bCs/>
          <w:sz w:val="20"/>
          <w:lang w:val="en-IE"/>
        </w:rPr>
        <w:t>D</w:t>
      </w:r>
      <w:r w:rsidR="00E56530" w:rsidRPr="009E1EF1">
        <w:rPr>
          <w:rFonts w:ascii="Calibri" w:hAnsi="Calibri" w:cs="Calibri"/>
          <w:bCs/>
          <w:sz w:val="20"/>
          <w:lang w:val="en-IE"/>
        </w:rPr>
        <w:t xml:space="preserve">uel </w:t>
      </w:r>
      <w:r w:rsidRPr="009E1EF1">
        <w:rPr>
          <w:rFonts w:ascii="Calibri" w:hAnsi="Calibri" w:cs="Calibri"/>
          <w:bCs/>
          <w:sz w:val="20"/>
          <w:lang w:val="en-IE"/>
        </w:rPr>
        <w:t xml:space="preserve">in exchange for </w:t>
      </w:r>
      <w:r w:rsidR="001D12CD" w:rsidRPr="009E1EF1">
        <w:rPr>
          <w:rFonts w:ascii="Calibri" w:hAnsi="Calibri" w:cs="Calibri"/>
          <w:bCs/>
          <w:sz w:val="20"/>
          <w:lang w:val="en-IE"/>
        </w:rPr>
        <w:t>£3.340bn</w:t>
      </w:r>
      <w:r w:rsidR="00630A03" w:rsidRPr="009E1EF1">
        <w:rPr>
          <w:rFonts w:ascii="Calibri" w:hAnsi="Calibri" w:cs="Calibri"/>
          <w:bCs/>
          <w:sz w:val="20"/>
          <w:lang w:val="en-IE"/>
        </w:rPr>
        <w:t>,</w:t>
      </w:r>
      <w:r w:rsidR="001D12CD" w:rsidRPr="009E1EF1">
        <w:rPr>
          <w:rFonts w:ascii="Calibri" w:hAnsi="Calibri" w:cs="Calibri"/>
          <w:bCs/>
          <w:sz w:val="20"/>
          <w:lang w:val="en-IE"/>
        </w:rPr>
        <w:t xml:space="preserve"> </w:t>
      </w:r>
      <w:r w:rsidR="00FD1065" w:rsidRPr="009E1EF1">
        <w:rPr>
          <w:rFonts w:ascii="Calibri" w:hAnsi="Calibri" w:cs="Calibri"/>
          <w:bCs/>
          <w:sz w:val="20"/>
          <w:lang w:val="en-IE"/>
        </w:rPr>
        <w:t>satisfied by</w:t>
      </w:r>
      <w:r w:rsidRPr="009E1EF1">
        <w:rPr>
          <w:rFonts w:ascii="Calibri" w:hAnsi="Calibri" w:cs="Calibri"/>
          <w:bCs/>
          <w:sz w:val="20"/>
          <w:lang w:val="en-IE"/>
        </w:rPr>
        <w:t xml:space="preserve"> </w:t>
      </w:r>
      <w:r w:rsidR="00FD1065" w:rsidRPr="009E1EF1">
        <w:rPr>
          <w:rFonts w:ascii="Calibri" w:hAnsi="Calibri" w:cs="Calibri"/>
          <w:bCs/>
          <w:sz w:val="20"/>
          <w:lang w:val="en-IE"/>
        </w:rPr>
        <w:t xml:space="preserve">a </w:t>
      </w:r>
      <w:r w:rsidRPr="009E1EF1">
        <w:rPr>
          <w:rFonts w:ascii="Calibri" w:hAnsi="Calibri" w:cs="Calibri"/>
          <w:bCs/>
          <w:sz w:val="20"/>
          <w:lang w:val="en-IE"/>
        </w:rPr>
        <w:t>cash</w:t>
      </w:r>
      <w:r w:rsidR="00FD1065" w:rsidRPr="009E1EF1">
        <w:rPr>
          <w:rFonts w:ascii="Calibri" w:hAnsi="Calibri" w:cs="Calibri"/>
          <w:bCs/>
          <w:sz w:val="20"/>
          <w:lang w:val="en-IE"/>
        </w:rPr>
        <w:t xml:space="preserve"> payment of $2.088bn</w:t>
      </w:r>
      <w:r w:rsidR="00E7363E">
        <w:rPr>
          <w:rFonts w:ascii="Calibri" w:hAnsi="Calibri" w:cs="Calibri"/>
          <w:bCs/>
          <w:sz w:val="20"/>
          <w:lang w:val="en-IE"/>
        </w:rPr>
        <w:t xml:space="preserve"> (£1.546bn)</w:t>
      </w:r>
      <w:r w:rsidR="00FD1065" w:rsidRPr="009E1EF1">
        <w:rPr>
          <w:rFonts w:ascii="Calibri" w:hAnsi="Calibri" w:cs="Calibri"/>
          <w:bCs/>
          <w:sz w:val="20"/>
          <w:lang w:val="en-IE"/>
        </w:rPr>
        <w:t xml:space="preserve"> and the issuance of </w:t>
      </w:r>
      <w:r w:rsidR="001D12CD" w:rsidRPr="009E1EF1">
        <w:rPr>
          <w:rFonts w:ascii="Calibri" w:hAnsi="Calibri" w:cs="Calibri"/>
          <w:bCs/>
          <w:sz w:val="20"/>
          <w:lang w:val="en-IE"/>
        </w:rPr>
        <w:t xml:space="preserve">11,747,205 </w:t>
      </w:r>
      <w:r w:rsidR="009D77C2" w:rsidRPr="009E1EF1">
        <w:rPr>
          <w:rFonts w:ascii="Calibri" w:hAnsi="Calibri" w:cs="Calibri"/>
          <w:bCs/>
          <w:sz w:val="20"/>
          <w:lang w:val="en-IE"/>
        </w:rPr>
        <w:t xml:space="preserve">new </w:t>
      </w:r>
      <w:r w:rsidR="00FD1065" w:rsidRPr="009E1EF1">
        <w:rPr>
          <w:rFonts w:ascii="Calibri" w:hAnsi="Calibri" w:cs="Calibri"/>
          <w:bCs/>
          <w:sz w:val="20"/>
          <w:lang w:val="en-IE"/>
        </w:rPr>
        <w:t>ordinary shares of the Company</w:t>
      </w:r>
      <w:r w:rsidR="009F3D53">
        <w:rPr>
          <w:rFonts w:ascii="Calibri" w:hAnsi="Calibri" w:cs="Calibri"/>
          <w:bCs/>
          <w:sz w:val="20"/>
          <w:lang w:val="en-IE"/>
        </w:rPr>
        <w:t xml:space="preserve"> (£1,794.4m)</w:t>
      </w:r>
      <w:r w:rsidRPr="009E1EF1">
        <w:rPr>
          <w:rFonts w:ascii="Calibri" w:hAnsi="Calibri" w:cs="Calibri"/>
          <w:bCs/>
          <w:sz w:val="20"/>
          <w:lang w:val="en-IE"/>
        </w:rPr>
        <w:t xml:space="preserve">. </w:t>
      </w:r>
      <w:r w:rsidR="00630A03" w:rsidRPr="009E1EF1">
        <w:rPr>
          <w:rFonts w:ascii="Calibri" w:hAnsi="Calibri" w:cs="Calibri"/>
          <w:bCs/>
          <w:sz w:val="20"/>
          <w:lang w:val="en-IE"/>
        </w:rPr>
        <w:t xml:space="preserve">The acquisition brings the Group's holding in </w:t>
      </w:r>
      <w:r w:rsidR="00E56530" w:rsidRPr="009E1EF1">
        <w:rPr>
          <w:rFonts w:ascii="Calibri" w:hAnsi="Calibri" w:cs="Calibri"/>
          <w:bCs/>
          <w:sz w:val="20"/>
          <w:lang w:val="en-IE"/>
        </w:rPr>
        <w:t>Fan</w:t>
      </w:r>
      <w:r w:rsidR="00E56530">
        <w:rPr>
          <w:rFonts w:ascii="Calibri" w:hAnsi="Calibri" w:cs="Calibri"/>
          <w:bCs/>
          <w:sz w:val="20"/>
          <w:lang w:val="en-IE"/>
        </w:rPr>
        <w:t>D</w:t>
      </w:r>
      <w:r w:rsidR="00E56530" w:rsidRPr="009E1EF1">
        <w:rPr>
          <w:rFonts w:ascii="Calibri" w:hAnsi="Calibri" w:cs="Calibri"/>
          <w:bCs/>
          <w:sz w:val="20"/>
          <w:lang w:val="en-IE"/>
        </w:rPr>
        <w:t xml:space="preserve">uel </w:t>
      </w:r>
      <w:r w:rsidR="00630A03" w:rsidRPr="009E1EF1">
        <w:rPr>
          <w:rFonts w:ascii="Calibri" w:hAnsi="Calibri" w:cs="Calibri"/>
          <w:bCs/>
          <w:sz w:val="20"/>
          <w:lang w:val="en-IE"/>
        </w:rPr>
        <w:t xml:space="preserve">to 95%, up from the previous controlling interest of 57.8%. </w:t>
      </w:r>
      <w:r w:rsidR="003735E8" w:rsidRPr="009E1EF1">
        <w:rPr>
          <w:rFonts w:ascii="Calibri" w:hAnsi="Calibri" w:cs="Calibri"/>
          <w:bCs/>
          <w:sz w:val="20"/>
          <w:lang w:val="en-IE"/>
        </w:rPr>
        <w:t xml:space="preserve">As </w:t>
      </w:r>
      <w:r w:rsidR="00E56530" w:rsidRPr="009E1EF1">
        <w:rPr>
          <w:rFonts w:ascii="Calibri" w:hAnsi="Calibri" w:cs="Calibri"/>
          <w:bCs/>
          <w:sz w:val="20"/>
          <w:lang w:val="en-IE"/>
        </w:rPr>
        <w:t>Fan</w:t>
      </w:r>
      <w:r w:rsidR="00E56530">
        <w:rPr>
          <w:rFonts w:ascii="Calibri" w:hAnsi="Calibri" w:cs="Calibri"/>
          <w:bCs/>
          <w:sz w:val="20"/>
          <w:lang w:val="en-IE"/>
        </w:rPr>
        <w:t>D</w:t>
      </w:r>
      <w:r w:rsidR="00E56530" w:rsidRPr="009E1EF1">
        <w:rPr>
          <w:rFonts w:ascii="Calibri" w:hAnsi="Calibri" w:cs="Calibri"/>
          <w:bCs/>
          <w:sz w:val="20"/>
          <w:lang w:val="en-IE"/>
        </w:rPr>
        <w:t xml:space="preserve">uel’s </w:t>
      </w:r>
      <w:r w:rsidR="003735E8" w:rsidRPr="009E1EF1">
        <w:rPr>
          <w:rFonts w:ascii="Calibri" w:hAnsi="Calibri" w:cs="Calibri"/>
          <w:bCs/>
          <w:sz w:val="20"/>
          <w:lang w:val="en-IE"/>
        </w:rPr>
        <w:t>results and financial position had been previously consolidated into the Group, the excess of the purchase price over the carrying value of the non-controlling interest acquired was recogni</w:t>
      </w:r>
      <w:r w:rsidR="003735E8">
        <w:rPr>
          <w:rFonts w:ascii="Calibri" w:hAnsi="Calibri" w:cs="Calibri"/>
          <w:bCs/>
          <w:sz w:val="20"/>
          <w:lang w:val="en-IE"/>
        </w:rPr>
        <w:t>s</w:t>
      </w:r>
      <w:r w:rsidR="003735E8" w:rsidRPr="009E1EF1">
        <w:rPr>
          <w:rFonts w:ascii="Calibri" w:hAnsi="Calibri" w:cs="Calibri"/>
          <w:bCs/>
          <w:sz w:val="20"/>
          <w:lang w:val="en-IE"/>
        </w:rPr>
        <w:t xml:space="preserve">ed directly </w:t>
      </w:r>
      <w:r w:rsidR="003735E8">
        <w:rPr>
          <w:rFonts w:ascii="Calibri" w:hAnsi="Calibri" w:cs="Calibri"/>
          <w:bCs/>
          <w:sz w:val="20"/>
          <w:lang w:val="en-IE"/>
        </w:rPr>
        <w:t>with</w:t>
      </w:r>
      <w:r w:rsidR="003735E8" w:rsidRPr="009E1EF1">
        <w:rPr>
          <w:rFonts w:ascii="Calibri" w:hAnsi="Calibri" w:cs="Calibri"/>
          <w:bCs/>
          <w:sz w:val="20"/>
          <w:lang w:val="en-IE"/>
        </w:rPr>
        <w:t xml:space="preserve">in equity </w:t>
      </w:r>
      <w:r w:rsidR="003735E8" w:rsidRPr="00B85958">
        <w:rPr>
          <w:rFonts w:ascii="Calibri" w:hAnsi="Calibri" w:cs="Calibri"/>
          <w:bCs/>
          <w:sz w:val="20"/>
          <w:lang w:val="en-IE"/>
        </w:rPr>
        <w:t xml:space="preserve">in </w:t>
      </w:r>
      <w:r w:rsidR="003735E8">
        <w:rPr>
          <w:rFonts w:ascii="Calibri" w:hAnsi="Calibri" w:cs="Calibri"/>
          <w:bCs/>
          <w:sz w:val="20"/>
          <w:lang w:val="en-IE"/>
        </w:rPr>
        <w:t>r</w:t>
      </w:r>
      <w:r w:rsidR="003735E8" w:rsidRPr="00B85958">
        <w:rPr>
          <w:rFonts w:ascii="Calibri" w:hAnsi="Calibri" w:cs="Calibri"/>
          <w:bCs/>
          <w:sz w:val="20"/>
          <w:lang w:val="en-IE"/>
        </w:rPr>
        <w:t>etained earnings</w:t>
      </w:r>
      <w:r w:rsidR="003735E8">
        <w:rPr>
          <w:rFonts w:ascii="Calibri" w:hAnsi="Calibri" w:cs="Calibri"/>
          <w:bCs/>
          <w:sz w:val="20"/>
          <w:lang w:val="en-IE"/>
        </w:rPr>
        <w:t>.</w:t>
      </w:r>
      <w:r w:rsidR="00A43DE3">
        <w:rPr>
          <w:rFonts w:ascii="Calibri" w:hAnsi="Calibri" w:cs="Calibri"/>
          <w:bCs/>
          <w:sz w:val="20"/>
          <w:lang w:val="en-IE"/>
        </w:rPr>
        <w:t xml:space="preserve"> The initial goodwill and non-controlling interest </w:t>
      </w:r>
      <w:r w:rsidR="00EC3274">
        <w:rPr>
          <w:rFonts w:ascii="Calibri" w:hAnsi="Calibri" w:cs="Calibri"/>
          <w:bCs/>
          <w:sz w:val="20"/>
          <w:lang w:val="en-IE"/>
        </w:rPr>
        <w:t>were</w:t>
      </w:r>
      <w:r w:rsidR="00A43DE3">
        <w:rPr>
          <w:rFonts w:ascii="Calibri" w:hAnsi="Calibri" w:cs="Calibri"/>
          <w:bCs/>
          <w:sz w:val="20"/>
          <w:lang w:val="en-IE"/>
        </w:rPr>
        <w:t xml:space="preserve"> recorded initially using the proportionate interest method and a transfer from non-controlling interest to retained earnings and foreign currency translation reserve has been made.</w:t>
      </w:r>
    </w:p>
    <w:p w14:paraId="0D68B6C3" w14:textId="77777777" w:rsidR="003735E8" w:rsidRPr="003159AB" w:rsidRDefault="003735E8" w:rsidP="00FB2C70">
      <w:pPr>
        <w:jc w:val="both"/>
        <w:rPr>
          <w:rFonts w:ascii="Calibri" w:hAnsi="Calibri" w:cs="Calibri"/>
          <w:bCs/>
          <w:sz w:val="12"/>
          <w:szCs w:val="12"/>
          <w:lang w:val="en-IE"/>
        </w:rPr>
      </w:pPr>
    </w:p>
    <w:p w14:paraId="15DC6C47" w14:textId="5A759D77" w:rsidR="003735E8" w:rsidRDefault="003735E8" w:rsidP="00FB2C70">
      <w:pPr>
        <w:jc w:val="both"/>
        <w:rPr>
          <w:rFonts w:asciiTheme="minorHAnsi" w:hAnsiTheme="minorHAnsi"/>
          <w:sz w:val="20"/>
          <w:lang w:val="en-IE"/>
        </w:rPr>
      </w:pPr>
      <w:r>
        <w:rPr>
          <w:rFonts w:ascii="Calibri" w:hAnsi="Calibri" w:cs="Calibri"/>
          <w:bCs/>
          <w:sz w:val="20"/>
          <w:lang w:val="en-IE"/>
        </w:rPr>
        <w:t xml:space="preserve">As outlined previously, as </w:t>
      </w:r>
      <w:r w:rsidR="00E7231C">
        <w:rPr>
          <w:rFonts w:ascii="Calibri" w:hAnsi="Calibri" w:cs="Calibri"/>
          <w:bCs/>
          <w:sz w:val="20"/>
          <w:lang w:val="en-IE"/>
        </w:rPr>
        <w:t xml:space="preserve">a </w:t>
      </w:r>
      <w:r>
        <w:rPr>
          <w:rFonts w:ascii="Calibri" w:hAnsi="Calibri" w:cs="Calibri"/>
          <w:bCs/>
          <w:sz w:val="20"/>
          <w:lang w:val="en-IE"/>
        </w:rPr>
        <w:t xml:space="preserve">result of the acquisition of FanDuel Limited in 2018, call and put options were put in place for the Group to acquire a further 37.2% of FanDuel at prevailing market valuations three and five years after the July 2018 acquisition. </w:t>
      </w:r>
      <w:r w:rsidRPr="006C6E0D">
        <w:rPr>
          <w:rFonts w:asciiTheme="minorHAnsi" w:hAnsiTheme="minorHAnsi"/>
          <w:sz w:val="20"/>
          <w:lang w:val="en-IE"/>
        </w:rPr>
        <w:t>The Group ha</w:t>
      </w:r>
      <w:r>
        <w:rPr>
          <w:rFonts w:asciiTheme="minorHAnsi" w:hAnsiTheme="minorHAnsi"/>
          <w:sz w:val="20"/>
          <w:lang w:val="en-IE"/>
        </w:rPr>
        <w:t>d</w:t>
      </w:r>
      <w:r w:rsidRPr="006C6E0D">
        <w:rPr>
          <w:rFonts w:asciiTheme="minorHAnsi" w:hAnsiTheme="minorHAnsi"/>
          <w:sz w:val="20"/>
          <w:lang w:val="en-IE"/>
        </w:rPr>
        <w:t xml:space="preserve"> the discretion as to whether these options are settled by the issuance of Flutter Entertainment plc shares or via cash. </w:t>
      </w:r>
      <w:r w:rsidR="00A43DE3">
        <w:rPr>
          <w:rFonts w:asciiTheme="minorHAnsi" w:hAnsiTheme="minorHAnsi"/>
          <w:sz w:val="20"/>
          <w:lang w:val="en-IE"/>
        </w:rPr>
        <w:t>These options terminated on the acquisition of 37.2% additional</w:t>
      </w:r>
      <w:r w:rsidR="004F042C">
        <w:rPr>
          <w:rFonts w:asciiTheme="minorHAnsi" w:hAnsiTheme="minorHAnsi"/>
          <w:sz w:val="20"/>
          <w:lang w:val="en-IE"/>
        </w:rPr>
        <w:t xml:space="preserve"> FanDuel</w:t>
      </w:r>
      <w:r w:rsidR="00A43DE3">
        <w:rPr>
          <w:rFonts w:asciiTheme="minorHAnsi" w:hAnsiTheme="minorHAnsi"/>
          <w:sz w:val="20"/>
          <w:lang w:val="en-IE"/>
        </w:rPr>
        <w:t xml:space="preserve"> shares on 30 December 2020</w:t>
      </w:r>
      <w:r w:rsidRPr="006C6E0D">
        <w:rPr>
          <w:rFonts w:asciiTheme="minorHAnsi" w:hAnsiTheme="minorHAnsi"/>
          <w:sz w:val="20"/>
          <w:lang w:val="en-IE"/>
        </w:rPr>
        <w:t>.</w:t>
      </w:r>
    </w:p>
    <w:p w14:paraId="3DC6CC66" w14:textId="0E9C41F8" w:rsidR="00A43DE3" w:rsidRPr="003159AB" w:rsidRDefault="00A43DE3" w:rsidP="00FB2C70">
      <w:pPr>
        <w:jc w:val="both"/>
        <w:rPr>
          <w:rFonts w:asciiTheme="minorHAnsi" w:hAnsiTheme="minorHAnsi"/>
          <w:sz w:val="12"/>
          <w:szCs w:val="12"/>
          <w:lang w:val="en-IE"/>
        </w:rPr>
      </w:pPr>
    </w:p>
    <w:p w14:paraId="1B9B8390" w14:textId="78AED442" w:rsidR="00A43DE3" w:rsidRPr="006C6E0D" w:rsidRDefault="00A43DE3" w:rsidP="00FB2C70">
      <w:pPr>
        <w:jc w:val="both"/>
        <w:rPr>
          <w:rFonts w:asciiTheme="minorHAnsi" w:hAnsiTheme="minorHAnsi"/>
          <w:sz w:val="20"/>
          <w:lang w:val="en-IE"/>
        </w:rPr>
      </w:pPr>
      <w:r>
        <w:rPr>
          <w:rFonts w:asciiTheme="minorHAnsi" w:hAnsiTheme="minorHAnsi"/>
          <w:sz w:val="20"/>
          <w:lang w:val="en-IE"/>
        </w:rPr>
        <w:t xml:space="preserve">The </w:t>
      </w:r>
      <w:r w:rsidR="009F3D53">
        <w:rPr>
          <w:rFonts w:asciiTheme="minorHAnsi" w:hAnsiTheme="minorHAnsi"/>
          <w:sz w:val="20"/>
          <w:lang w:val="en-IE"/>
        </w:rPr>
        <w:t xml:space="preserve">put and call </w:t>
      </w:r>
      <w:r>
        <w:rPr>
          <w:rFonts w:asciiTheme="minorHAnsi" w:hAnsiTheme="minorHAnsi"/>
          <w:sz w:val="20"/>
          <w:lang w:val="en-IE"/>
        </w:rPr>
        <w:t xml:space="preserve">agreement stated that the </w:t>
      </w:r>
      <w:r w:rsidR="002D176B">
        <w:rPr>
          <w:rFonts w:asciiTheme="minorHAnsi" w:hAnsiTheme="minorHAnsi"/>
          <w:sz w:val="20"/>
          <w:lang w:val="en-IE"/>
        </w:rPr>
        <w:t xml:space="preserve">number </w:t>
      </w:r>
      <w:r>
        <w:rPr>
          <w:rFonts w:asciiTheme="minorHAnsi" w:hAnsiTheme="minorHAnsi"/>
          <w:sz w:val="20"/>
          <w:lang w:val="en-IE"/>
        </w:rPr>
        <w:t xml:space="preserve">of shares to be issued as consideration for the settlement of the put/call could not exceed 10% of the Flutter Entertainment plc shares in issue with any excess paid in cash. Due to the growth in value of FanDuel to 30 December 2020, this resulted in the Group recognising a liability of £846m which was </w:t>
      </w:r>
      <w:r w:rsidR="009F3D53">
        <w:rPr>
          <w:rFonts w:asciiTheme="minorHAnsi" w:hAnsiTheme="minorHAnsi"/>
          <w:sz w:val="20"/>
          <w:lang w:val="en-IE"/>
        </w:rPr>
        <w:t xml:space="preserve">derecognised </w:t>
      </w:r>
      <w:r>
        <w:rPr>
          <w:rFonts w:asciiTheme="minorHAnsi" w:hAnsiTheme="minorHAnsi"/>
          <w:sz w:val="20"/>
          <w:lang w:val="en-IE"/>
        </w:rPr>
        <w:t>on 30 December</w:t>
      </w:r>
      <w:r w:rsidR="004F042C">
        <w:rPr>
          <w:rFonts w:asciiTheme="minorHAnsi" w:hAnsiTheme="minorHAnsi"/>
          <w:sz w:val="20"/>
          <w:lang w:val="en-IE"/>
        </w:rPr>
        <w:t xml:space="preserve"> 2020 as part of the above acquisition.</w:t>
      </w:r>
    </w:p>
    <w:p w14:paraId="3F08842A" w14:textId="77777777" w:rsidR="009F3D53" w:rsidRDefault="009F3D53" w:rsidP="00FB2C70">
      <w:pPr>
        <w:jc w:val="both"/>
        <w:rPr>
          <w:rFonts w:ascii="Calibri" w:hAnsi="Calibri" w:cs="Calibri"/>
          <w:bCs/>
          <w:sz w:val="20"/>
          <w:lang w:val="en-IE"/>
        </w:rPr>
      </w:pPr>
    </w:p>
    <w:p w14:paraId="09C69B5B" w14:textId="6D26C39B" w:rsidR="009F3D53" w:rsidRPr="00824ABE" w:rsidRDefault="00F234C8" w:rsidP="00FB2C70">
      <w:pPr>
        <w:jc w:val="both"/>
        <w:rPr>
          <w:rFonts w:ascii="Calibri" w:hAnsi="Calibri" w:cs="Calibri"/>
          <w:b/>
          <w:sz w:val="20"/>
          <w:lang w:val="en-IE"/>
        </w:rPr>
      </w:pPr>
      <w:r>
        <w:rPr>
          <w:rFonts w:ascii="Calibri" w:hAnsi="Calibri" w:cs="Calibri"/>
          <w:b/>
          <w:sz w:val="20"/>
          <w:lang w:val="en-IE"/>
        </w:rPr>
        <w:t>FOX</w:t>
      </w:r>
      <w:r w:rsidR="002D176B">
        <w:rPr>
          <w:rFonts w:ascii="Calibri" w:hAnsi="Calibri" w:cs="Calibri"/>
          <w:b/>
          <w:sz w:val="20"/>
          <w:lang w:val="en-IE"/>
        </w:rPr>
        <w:t xml:space="preserve">/ </w:t>
      </w:r>
      <w:r w:rsidR="009F3D53" w:rsidRPr="00824ABE">
        <w:rPr>
          <w:rFonts w:ascii="Calibri" w:hAnsi="Calibri" w:cs="Calibri"/>
          <w:b/>
          <w:sz w:val="20"/>
          <w:lang w:val="en-IE"/>
        </w:rPr>
        <w:t>Fastball</w:t>
      </w:r>
      <w:r w:rsidR="002D176B">
        <w:rPr>
          <w:rFonts w:ascii="Calibri" w:hAnsi="Calibri" w:cs="Calibri"/>
          <w:b/>
          <w:sz w:val="20"/>
          <w:lang w:val="en-IE"/>
        </w:rPr>
        <w:t xml:space="preserve"> &amp; Boyd</w:t>
      </w:r>
      <w:r w:rsidR="009F3D53" w:rsidRPr="00824ABE">
        <w:rPr>
          <w:rFonts w:ascii="Calibri" w:hAnsi="Calibri" w:cs="Calibri"/>
          <w:b/>
          <w:sz w:val="20"/>
          <w:lang w:val="en-IE"/>
        </w:rPr>
        <w:t xml:space="preserve"> agreements</w:t>
      </w:r>
    </w:p>
    <w:p w14:paraId="0DA15FF3" w14:textId="44C30C95" w:rsidR="009F3D53" w:rsidRPr="009E1EF1" w:rsidRDefault="009F3D53" w:rsidP="00FB2C70">
      <w:pPr>
        <w:jc w:val="both"/>
        <w:rPr>
          <w:rFonts w:ascii="Calibri" w:hAnsi="Calibri" w:cs="Calibri"/>
          <w:bCs/>
          <w:sz w:val="20"/>
          <w:lang w:val="en-IE"/>
        </w:rPr>
      </w:pPr>
      <w:r w:rsidRPr="009E1EF1">
        <w:rPr>
          <w:rFonts w:ascii="Calibri" w:hAnsi="Calibri" w:cs="Calibri"/>
          <w:bCs/>
          <w:sz w:val="20"/>
          <w:lang w:val="en-IE"/>
        </w:rPr>
        <w:t>As announced on 2 October 2019, in order to achieve economic alignment of Flutter’s and TSG’s strategic third-party relationships across their respective US businesses, the Group entered into arrangements conditional on completion of the Combination with FOX (TSG’s US media partner for FOX Bet), Fastball and Boyd (together Flutter’s co-shareholders in FanDuel Group) pursuant to which:</w:t>
      </w:r>
    </w:p>
    <w:p w14:paraId="02EA9837" w14:textId="77777777" w:rsidR="009F3D53" w:rsidRPr="009E1EF1" w:rsidRDefault="009F3D53" w:rsidP="00FB2C70">
      <w:pPr>
        <w:jc w:val="both"/>
        <w:rPr>
          <w:rFonts w:ascii="Calibri" w:hAnsi="Calibri" w:cs="Calibri"/>
          <w:bCs/>
          <w:sz w:val="20"/>
          <w:lang w:val="en-IE"/>
        </w:rPr>
      </w:pPr>
    </w:p>
    <w:p w14:paraId="7CDE2C86" w14:textId="61C091B9" w:rsidR="009F3D53" w:rsidRPr="00970776" w:rsidRDefault="009F3D53" w:rsidP="00907FFA">
      <w:pPr>
        <w:pStyle w:val="ListParagraph"/>
        <w:numPr>
          <w:ilvl w:val="0"/>
          <w:numId w:val="18"/>
        </w:numPr>
        <w:spacing w:after="120" w:line="240" w:lineRule="auto"/>
        <w:jc w:val="both"/>
        <w:rPr>
          <w:rFonts w:asciiTheme="minorHAnsi" w:hAnsiTheme="minorHAnsi" w:cstheme="minorHAnsi"/>
          <w:sz w:val="20"/>
          <w:lang w:val="en-IE"/>
        </w:rPr>
      </w:pPr>
      <w:r w:rsidRPr="00970776">
        <w:rPr>
          <w:rFonts w:asciiTheme="minorHAnsi" w:hAnsiTheme="minorHAnsi" w:cstheme="minorHAnsi"/>
          <w:bCs/>
          <w:sz w:val="20"/>
          <w:lang w:val="en-IE"/>
        </w:rPr>
        <w:t xml:space="preserve">FSG Services, a wholly-owned subsidiary of FOX Sports will have the right to acquire an approximate 18.5% equity interest in FanDuel Group at </w:t>
      </w:r>
      <w:r w:rsidR="00D170BA">
        <w:rPr>
          <w:rFonts w:asciiTheme="minorHAnsi" w:hAnsiTheme="minorHAnsi" w:cstheme="minorHAnsi"/>
          <w:bCs/>
          <w:sz w:val="20"/>
          <w:lang w:val="en-IE"/>
        </w:rPr>
        <w:t>the</w:t>
      </w:r>
      <w:r w:rsidRPr="00970776">
        <w:rPr>
          <w:rFonts w:asciiTheme="minorHAnsi" w:hAnsiTheme="minorHAnsi" w:cstheme="minorHAnsi"/>
          <w:bCs/>
          <w:sz w:val="20"/>
          <w:lang w:val="en-IE"/>
        </w:rPr>
        <w:t xml:space="preserve"> market value</w:t>
      </w:r>
      <w:r w:rsidR="00D170BA">
        <w:rPr>
          <w:rFonts w:asciiTheme="minorHAnsi" w:hAnsiTheme="minorHAnsi" w:cstheme="minorHAnsi"/>
          <w:bCs/>
          <w:sz w:val="20"/>
          <w:lang w:val="en-IE"/>
        </w:rPr>
        <w:t xml:space="preserve"> </w:t>
      </w:r>
      <w:r w:rsidRPr="00970776">
        <w:rPr>
          <w:rFonts w:asciiTheme="minorHAnsi" w:hAnsiTheme="minorHAnsi" w:cstheme="minorHAnsi"/>
          <w:bCs/>
          <w:sz w:val="20"/>
          <w:lang w:val="en-IE"/>
        </w:rPr>
        <w:t>in</w:t>
      </w:r>
      <w:r w:rsidR="00D170BA">
        <w:rPr>
          <w:rFonts w:asciiTheme="minorHAnsi" w:hAnsiTheme="minorHAnsi" w:cstheme="minorHAnsi"/>
          <w:bCs/>
          <w:sz w:val="20"/>
          <w:lang w:val="en-IE"/>
        </w:rPr>
        <w:t xml:space="preserve"> July</w:t>
      </w:r>
      <w:r w:rsidRPr="00970776">
        <w:rPr>
          <w:rFonts w:asciiTheme="minorHAnsi" w:hAnsiTheme="minorHAnsi" w:cstheme="minorHAnsi"/>
          <w:bCs/>
          <w:sz w:val="20"/>
          <w:lang w:val="en-IE"/>
        </w:rPr>
        <w:t xml:space="preserve"> 2021 (structured as a 10-year option from 2021, subject to a carrying value adjustment).</w:t>
      </w:r>
      <w:r w:rsidR="00F72FC9">
        <w:rPr>
          <w:rFonts w:asciiTheme="minorHAnsi" w:hAnsiTheme="minorHAnsi" w:cstheme="minorHAnsi"/>
          <w:bCs/>
          <w:sz w:val="20"/>
          <w:lang w:val="en-IE"/>
        </w:rPr>
        <w:t xml:space="preserve"> </w:t>
      </w:r>
      <w:r w:rsidRPr="00970776">
        <w:rPr>
          <w:rFonts w:asciiTheme="minorHAnsi" w:hAnsiTheme="minorHAnsi" w:cstheme="minorHAnsi"/>
          <w:sz w:val="20"/>
          <w:lang w:val="en-IE"/>
        </w:rPr>
        <w:t xml:space="preserve">As a </w:t>
      </w:r>
      <w:r w:rsidR="00250EF9">
        <w:rPr>
          <w:rFonts w:asciiTheme="minorHAnsi" w:hAnsiTheme="minorHAnsi" w:cstheme="minorHAnsi"/>
          <w:sz w:val="20"/>
          <w:lang w:val="en-IE"/>
        </w:rPr>
        <w:t>result of</w:t>
      </w:r>
      <w:r w:rsidRPr="00970776">
        <w:rPr>
          <w:rFonts w:asciiTheme="minorHAnsi" w:hAnsiTheme="minorHAnsi" w:cstheme="minorHAnsi"/>
          <w:sz w:val="20"/>
          <w:lang w:val="en-IE"/>
        </w:rPr>
        <w:t xml:space="preserve"> the</w:t>
      </w:r>
      <w:r w:rsidR="00250EF9">
        <w:rPr>
          <w:rFonts w:asciiTheme="minorHAnsi" w:hAnsiTheme="minorHAnsi" w:cstheme="minorHAnsi"/>
          <w:sz w:val="20"/>
          <w:lang w:val="en-IE"/>
        </w:rPr>
        <w:t xml:space="preserve"> exercise limitation</w:t>
      </w:r>
      <w:r w:rsidRPr="00970776">
        <w:rPr>
          <w:rFonts w:asciiTheme="minorHAnsi" w:hAnsiTheme="minorHAnsi" w:cstheme="minorHAnsi"/>
          <w:sz w:val="20"/>
          <w:lang w:val="en-IE"/>
        </w:rPr>
        <w:t xml:space="preserve"> </w:t>
      </w:r>
      <w:r w:rsidR="001B4ECA">
        <w:rPr>
          <w:rFonts w:asciiTheme="minorHAnsi" w:hAnsiTheme="minorHAnsi" w:cstheme="minorHAnsi"/>
          <w:sz w:val="20"/>
          <w:lang w:val="en-IE"/>
        </w:rPr>
        <w:t xml:space="preserve">of the </w:t>
      </w:r>
      <w:r w:rsidRPr="00970776">
        <w:rPr>
          <w:rFonts w:asciiTheme="minorHAnsi" w:hAnsiTheme="minorHAnsi" w:cstheme="minorHAnsi"/>
          <w:sz w:val="20"/>
          <w:lang w:val="en-IE"/>
        </w:rPr>
        <w:t>option</w:t>
      </w:r>
      <w:r w:rsidR="001C141D">
        <w:rPr>
          <w:rFonts w:asciiTheme="minorHAnsi" w:hAnsiTheme="minorHAnsi" w:cstheme="minorHAnsi"/>
          <w:sz w:val="20"/>
          <w:lang w:val="en-IE"/>
        </w:rPr>
        <w:t xml:space="preserve"> derivative</w:t>
      </w:r>
      <w:r w:rsidR="009A4EE8">
        <w:rPr>
          <w:rFonts w:asciiTheme="minorHAnsi" w:hAnsiTheme="minorHAnsi" w:cstheme="minorHAnsi"/>
          <w:sz w:val="20"/>
          <w:lang w:val="en-IE"/>
        </w:rPr>
        <w:t>,</w:t>
      </w:r>
      <w:r w:rsidRPr="00970776">
        <w:rPr>
          <w:rFonts w:asciiTheme="minorHAnsi" w:hAnsiTheme="minorHAnsi" w:cstheme="minorHAnsi"/>
          <w:sz w:val="20"/>
          <w:lang w:val="en-IE"/>
        </w:rPr>
        <w:t xml:space="preserve"> </w:t>
      </w:r>
      <w:r w:rsidR="00250EF9">
        <w:rPr>
          <w:rFonts w:asciiTheme="minorHAnsi" w:hAnsiTheme="minorHAnsi" w:cstheme="minorHAnsi"/>
          <w:sz w:val="20"/>
          <w:lang w:val="en-IE"/>
        </w:rPr>
        <w:t xml:space="preserve">which is </w:t>
      </w:r>
      <w:r w:rsidRPr="00970776">
        <w:rPr>
          <w:rFonts w:asciiTheme="minorHAnsi" w:hAnsiTheme="minorHAnsi" w:cstheme="minorHAnsi"/>
          <w:sz w:val="20"/>
          <w:lang w:val="en-IE"/>
        </w:rPr>
        <w:t>only exercisable at fair value, it was determined that the fair value was not material and was close to nominal value; and</w:t>
      </w:r>
    </w:p>
    <w:p w14:paraId="725F19DF" w14:textId="77777777" w:rsidR="009F3D53" w:rsidRPr="003159AB" w:rsidRDefault="009F3D53" w:rsidP="00FB2C70">
      <w:pPr>
        <w:pStyle w:val="ListParagraph"/>
        <w:jc w:val="both"/>
        <w:rPr>
          <w:rFonts w:cs="Calibri"/>
          <w:bCs/>
          <w:sz w:val="12"/>
          <w:szCs w:val="12"/>
          <w:lang w:val="en-IE"/>
        </w:rPr>
      </w:pPr>
    </w:p>
    <w:p w14:paraId="45708742" w14:textId="080C53F5" w:rsidR="009F3D53" w:rsidRPr="00B845F4" w:rsidRDefault="009F3D53" w:rsidP="00907FFA">
      <w:pPr>
        <w:pStyle w:val="ListParagraph"/>
        <w:numPr>
          <w:ilvl w:val="0"/>
          <w:numId w:val="18"/>
        </w:numPr>
        <w:spacing w:after="0" w:line="240" w:lineRule="auto"/>
        <w:jc w:val="both"/>
        <w:rPr>
          <w:rFonts w:cs="Calibri"/>
          <w:bCs/>
          <w:sz w:val="20"/>
          <w:lang w:val="en-IE"/>
        </w:rPr>
      </w:pPr>
      <w:r w:rsidRPr="009E1EF1">
        <w:rPr>
          <w:rFonts w:cs="Calibri"/>
          <w:bCs/>
          <w:sz w:val="20"/>
          <w:lang w:val="en-IE"/>
        </w:rPr>
        <w:t>Fastball and Boyd w</w:t>
      </w:r>
      <w:r>
        <w:rPr>
          <w:rFonts w:cs="Calibri"/>
          <w:bCs/>
          <w:sz w:val="20"/>
          <w:lang w:val="en-IE"/>
        </w:rPr>
        <w:t>ould</w:t>
      </w:r>
      <w:r w:rsidRPr="009E1EF1">
        <w:rPr>
          <w:rFonts w:cs="Calibri"/>
          <w:bCs/>
          <w:sz w:val="20"/>
          <w:lang w:val="en-IE"/>
        </w:rPr>
        <w:t xml:space="preserve"> receive a total payment of the 12.5% of the increase in FOX Bet’s market value between completion of the Combination and the exercise of Flutter’s option to acquire Fastball’s remaining equity interest in July 2023 (also subject to a carrying value adjustment).</w:t>
      </w:r>
      <w:r>
        <w:rPr>
          <w:rFonts w:cs="Calibri"/>
          <w:bCs/>
          <w:sz w:val="20"/>
          <w:lang w:val="en-IE"/>
        </w:rPr>
        <w:t xml:space="preserve"> Following the acquisition by the Group of Fastball’s entire </w:t>
      </w:r>
      <w:r w:rsidR="00E7363E">
        <w:rPr>
          <w:rFonts w:cs="Calibri"/>
          <w:bCs/>
          <w:sz w:val="20"/>
          <w:lang w:val="en-IE"/>
        </w:rPr>
        <w:t>n</w:t>
      </w:r>
      <w:r>
        <w:rPr>
          <w:rFonts w:cs="Calibri"/>
          <w:bCs/>
          <w:sz w:val="20"/>
          <w:lang w:val="en-IE"/>
        </w:rPr>
        <w:t xml:space="preserve">on-controlling interest on 30 December, they no longer have any rights to this potential payment. </w:t>
      </w:r>
      <w:r w:rsidRPr="00B845F4">
        <w:rPr>
          <w:rFonts w:cs="Calibri"/>
          <w:bCs/>
          <w:sz w:val="20"/>
          <w:lang w:val="en-IE"/>
        </w:rPr>
        <w:t>Discussions are currently ongoing with the relevant parties in respect of the future operating model for the FOX Bet business</w:t>
      </w:r>
      <w:r>
        <w:rPr>
          <w:rFonts w:cs="Calibri"/>
          <w:bCs/>
          <w:sz w:val="20"/>
          <w:lang w:val="en-IE"/>
        </w:rPr>
        <w:t xml:space="preserve"> and any payment due to Boyd in respect of this is not expected to be significant.</w:t>
      </w:r>
    </w:p>
    <w:p w14:paraId="4ED2F22C" w14:textId="77777777" w:rsidR="009F3D53" w:rsidRDefault="009F3D53" w:rsidP="00FB2C70">
      <w:pPr>
        <w:jc w:val="both"/>
        <w:rPr>
          <w:rFonts w:ascii="Calibri" w:hAnsi="Calibri" w:cs="Calibri"/>
          <w:bCs/>
          <w:sz w:val="20"/>
          <w:lang w:val="en-IE"/>
        </w:rPr>
      </w:pPr>
    </w:p>
    <w:p w14:paraId="5E845AF6" w14:textId="77777777" w:rsidR="00A604FB" w:rsidRPr="009E1EF1" w:rsidRDefault="00A604FB" w:rsidP="00FB2C70">
      <w:pPr>
        <w:jc w:val="both"/>
        <w:rPr>
          <w:rFonts w:ascii="Calibri" w:hAnsi="Calibri"/>
          <w:b/>
          <w:bCs/>
          <w:i/>
          <w:sz w:val="20"/>
          <w:szCs w:val="20"/>
        </w:rPr>
      </w:pPr>
      <w:r w:rsidRPr="009E1EF1">
        <w:rPr>
          <w:rFonts w:ascii="Calibri" w:hAnsi="Calibri"/>
          <w:b/>
          <w:bCs/>
          <w:i/>
          <w:sz w:val="20"/>
          <w:szCs w:val="20"/>
        </w:rPr>
        <w:t>Year ended 31 December 2019</w:t>
      </w:r>
    </w:p>
    <w:p w14:paraId="16A287EE" w14:textId="77777777" w:rsidR="00A604FB" w:rsidRPr="009E1EF1" w:rsidRDefault="00A604FB" w:rsidP="00FB2C70">
      <w:pPr>
        <w:pStyle w:val="BodyText"/>
        <w:rPr>
          <w:rFonts w:ascii="Calibri" w:hAnsi="Calibri" w:cs="Times New Roman"/>
          <w:b/>
          <w:sz w:val="12"/>
          <w:szCs w:val="12"/>
          <w:lang w:val="en-IE"/>
        </w:rPr>
      </w:pPr>
    </w:p>
    <w:p w14:paraId="744572E6" w14:textId="77777777" w:rsidR="00A604FB" w:rsidRPr="009E1EF1" w:rsidRDefault="00A604FB" w:rsidP="00FB2C70">
      <w:pPr>
        <w:pStyle w:val="BodyText"/>
        <w:rPr>
          <w:rFonts w:ascii="Calibri" w:hAnsi="Calibri"/>
          <w:b/>
          <w:sz w:val="20"/>
          <w:szCs w:val="20"/>
          <w:lang w:val="en-IE"/>
        </w:rPr>
      </w:pPr>
      <w:bookmarkStart w:id="65" w:name="_Hlk60659896"/>
      <w:r w:rsidRPr="009E1EF1">
        <w:rPr>
          <w:rFonts w:ascii="Calibri" w:hAnsi="Calibri"/>
          <w:b/>
          <w:sz w:val="20"/>
          <w:szCs w:val="20"/>
          <w:lang w:val="en-IE"/>
        </w:rPr>
        <w:t>Acquisition of Adjarabet</w:t>
      </w:r>
    </w:p>
    <w:p w14:paraId="2755DFA9" w14:textId="77777777" w:rsidR="0073478C" w:rsidRPr="009E1EF1" w:rsidRDefault="00A604FB" w:rsidP="00FB2C70">
      <w:pPr>
        <w:widowControl/>
        <w:autoSpaceDE/>
        <w:autoSpaceDN/>
        <w:adjustRightInd/>
        <w:jc w:val="both"/>
        <w:rPr>
          <w:rFonts w:ascii="Calibri" w:hAnsi="Calibri" w:cs="Times New Roman"/>
          <w:sz w:val="20"/>
          <w:szCs w:val="20"/>
        </w:rPr>
      </w:pPr>
      <w:r w:rsidRPr="009E1EF1">
        <w:rPr>
          <w:rFonts w:ascii="Calibri" w:hAnsi="Calibri"/>
          <w:sz w:val="20"/>
        </w:rPr>
        <w:t xml:space="preserve">On 1 February 2019, the Group completed the acquisition of an initial 51% controlling stake in Adjarabet, the market leader in online betting and gaming in the regulated Georgian market. The Group, through agreed option agreements, </w:t>
      </w:r>
      <w:r w:rsidR="0073478C" w:rsidRPr="009E1EF1">
        <w:rPr>
          <w:rFonts w:ascii="Calibri" w:hAnsi="Calibri"/>
          <w:sz w:val="20"/>
        </w:rPr>
        <w:t>expects to acquire the remaining 49% after three years.</w:t>
      </w:r>
    </w:p>
    <w:p w14:paraId="247224D9" w14:textId="77777777" w:rsidR="006467D2" w:rsidRPr="009E1EF1" w:rsidRDefault="006467D2" w:rsidP="00FB2C70">
      <w:pPr>
        <w:widowControl/>
        <w:autoSpaceDE/>
        <w:autoSpaceDN/>
        <w:adjustRightInd/>
        <w:jc w:val="both"/>
        <w:rPr>
          <w:rFonts w:ascii="Calibri" w:hAnsi="Calibri"/>
          <w:sz w:val="12"/>
          <w:szCs w:val="12"/>
        </w:rPr>
      </w:pPr>
    </w:p>
    <w:p w14:paraId="20617870" w14:textId="739C30F8" w:rsidR="009F3D53" w:rsidRDefault="00A604FB" w:rsidP="003159AB">
      <w:pPr>
        <w:jc w:val="both"/>
        <w:rPr>
          <w:rFonts w:ascii="Calibri" w:hAnsi="Calibri"/>
          <w:sz w:val="20"/>
          <w:szCs w:val="20"/>
          <w:lang w:val="en-IE"/>
        </w:rPr>
      </w:pPr>
      <w:r w:rsidRPr="009E1EF1">
        <w:rPr>
          <w:rFonts w:ascii="Calibri" w:hAnsi="Calibri"/>
          <w:sz w:val="20"/>
        </w:rPr>
        <w:t xml:space="preserve">The initial cash consideration being paid by the Group for the 51% stake </w:t>
      </w:r>
      <w:r w:rsidR="000560D6" w:rsidRPr="009E1EF1">
        <w:rPr>
          <w:rFonts w:ascii="Calibri" w:hAnsi="Calibri"/>
          <w:sz w:val="20"/>
        </w:rPr>
        <w:t xml:space="preserve">was </w:t>
      </w:r>
      <w:r w:rsidRPr="009E1EF1">
        <w:rPr>
          <w:rFonts w:ascii="Calibri" w:hAnsi="Calibri"/>
          <w:sz w:val="20"/>
        </w:rPr>
        <w:t xml:space="preserve">£102m. A mechanism has also been agreed, consisting of call and put options, which enables the Group to acquire the remaining 49% after three years at a valuation equivalent to 7 times </w:t>
      </w:r>
      <w:r w:rsidR="000560D6" w:rsidRPr="009E1EF1">
        <w:rPr>
          <w:rFonts w:ascii="Calibri" w:hAnsi="Calibri"/>
          <w:sz w:val="20"/>
        </w:rPr>
        <w:t xml:space="preserve">the </w:t>
      </w:r>
      <w:r w:rsidRPr="009E1EF1">
        <w:rPr>
          <w:rFonts w:ascii="Calibri" w:hAnsi="Calibri"/>
          <w:sz w:val="20"/>
        </w:rPr>
        <w:t xml:space="preserve">2021 EBITDA. The call/put option consideration can be settled, at the Group’s election, in cash or shares. </w:t>
      </w:r>
      <w:r w:rsidR="00147F2D" w:rsidRPr="009E1EF1">
        <w:rPr>
          <w:rFonts w:ascii="Calibri" w:hAnsi="Calibri"/>
          <w:sz w:val="20"/>
          <w:lang w:val="en-IE"/>
        </w:rPr>
        <w:t>As a consequence of both the put and call options being only exercisable at fair value</w:t>
      </w:r>
      <w:r w:rsidR="00E3148A" w:rsidRPr="009E1EF1">
        <w:rPr>
          <w:rFonts w:ascii="Calibri" w:hAnsi="Calibri"/>
          <w:sz w:val="20"/>
          <w:lang w:val="en-IE"/>
        </w:rPr>
        <w:t xml:space="preserve"> being the future EBITDA and earnings multiple</w:t>
      </w:r>
      <w:r w:rsidR="00147F2D" w:rsidRPr="009E1EF1">
        <w:rPr>
          <w:rFonts w:ascii="Calibri" w:hAnsi="Calibri"/>
          <w:sz w:val="20"/>
          <w:lang w:val="en-IE"/>
        </w:rPr>
        <w:t xml:space="preserve"> which are considered to be two key inputs into valuing the option, it was determined that the fair value was not material and was close to nominal value.</w:t>
      </w:r>
      <w:r w:rsidR="009F3D53">
        <w:rPr>
          <w:rFonts w:ascii="Calibri" w:hAnsi="Calibri"/>
          <w:sz w:val="20"/>
          <w:szCs w:val="20"/>
          <w:lang w:val="en-IE"/>
        </w:rPr>
        <w:br w:type="page"/>
      </w:r>
    </w:p>
    <w:p w14:paraId="05DC839B" w14:textId="032B084C" w:rsidR="00563EF6" w:rsidRDefault="00563EF6" w:rsidP="00563EF6">
      <w:pPr>
        <w:widowControl/>
        <w:autoSpaceDE/>
        <w:autoSpaceDN/>
        <w:adjustRightInd/>
        <w:rPr>
          <w:rFonts w:ascii="Calibri" w:hAnsi="Calibri" w:cs="Times New Roman"/>
          <w:b/>
          <w:bCs/>
          <w:sz w:val="20"/>
          <w:szCs w:val="20"/>
          <w:lang w:val="en-IE"/>
        </w:rPr>
      </w:pPr>
      <w:r w:rsidRPr="009E1EF1">
        <w:rPr>
          <w:rFonts w:ascii="Calibri" w:hAnsi="Calibri" w:cs="Times New Roman"/>
          <w:b/>
          <w:sz w:val="20"/>
          <w:szCs w:val="20"/>
          <w:lang w:val="en-IE"/>
        </w:rPr>
        <w:lastRenderedPageBreak/>
        <w:t>1</w:t>
      </w:r>
      <w:r w:rsidR="00606872">
        <w:rPr>
          <w:rFonts w:ascii="Calibri" w:hAnsi="Calibri" w:cs="Times New Roman"/>
          <w:b/>
          <w:sz w:val="20"/>
          <w:szCs w:val="20"/>
          <w:lang w:val="en-IE"/>
        </w:rPr>
        <w:t>1</w:t>
      </w:r>
      <w:r w:rsidRPr="009E1EF1">
        <w:rPr>
          <w:rFonts w:ascii="Calibri" w:hAnsi="Calibri" w:cs="Times New Roman"/>
          <w:b/>
          <w:bCs/>
          <w:sz w:val="20"/>
          <w:szCs w:val="20"/>
          <w:lang w:val="en-IE"/>
        </w:rPr>
        <w:t>. Business combinations (continued)</w:t>
      </w:r>
    </w:p>
    <w:p w14:paraId="179B4BA3" w14:textId="3BB17246" w:rsidR="009F3D53" w:rsidRPr="007C2AA8" w:rsidRDefault="009F3D53" w:rsidP="00563EF6">
      <w:pPr>
        <w:widowControl/>
        <w:autoSpaceDE/>
        <w:autoSpaceDN/>
        <w:adjustRightInd/>
        <w:rPr>
          <w:rFonts w:ascii="Calibri" w:hAnsi="Calibri" w:cs="Times New Roman"/>
          <w:b/>
          <w:bCs/>
          <w:sz w:val="12"/>
          <w:szCs w:val="12"/>
          <w:lang w:val="en-IE"/>
        </w:rPr>
      </w:pPr>
    </w:p>
    <w:p w14:paraId="1DD700A2" w14:textId="77777777" w:rsidR="009F3D53" w:rsidRPr="009E1EF1" w:rsidRDefault="009F3D53" w:rsidP="009F3D53">
      <w:pPr>
        <w:pStyle w:val="BodyText"/>
        <w:rPr>
          <w:rFonts w:ascii="Calibri" w:hAnsi="Calibri"/>
          <w:sz w:val="20"/>
          <w:lang w:val="en-IE"/>
        </w:rPr>
      </w:pPr>
      <w:r w:rsidRPr="00BA558F">
        <w:rPr>
          <w:rFonts w:ascii="Calibri" w:hAnsi="Calibri"/>
          <w:sz w:val="20"/>
          <w:szCs w:val="20"/>
          <w:lang w:val="en-IE"/>
        </w:rPr>
        <w:t>Included within the intangible assets were £</w:t>
      </w:r>
      <w:r w:rsidRPr="00B845F4">
        <w:rPr>
          <w:rFonts w:ascii="Calibri" w:hAnsi="Calibri"/>
          <w:sz w:val="20"/>
          <w:szCs w:val="20"/>
          <w:lang w:val="en-IE"/>
        </w:rPr>
        <w:t xml:space="preserve">74.4m </w:t>
      </w:r>
      <w:r w:rsidRPr="00BA558F">
        <w:rPr>
          <w:rFonts w:ascii="Calibri" w:hAnsi="Calibri"/>
          <w:sz w:val="20"/>
          <w:szCs w:val="20"/>
          <w:lang w:val="en-IE"/>
        </w:rPr>
        <w:t xml:space="preserve">of separately identifiable intangibles comprising brand and customer relations acquired as part of the acquisition, with the additional effect of a deferred tax liability of £11.1m thereon. These intangible assets are being amortised over their useful economic lives of up to ten years. Receivables acquired amounted </w:t>
      </w:r>
    </w:p>
    <w:p w14:paraId="5603F0BB" w14:textId="77777777" w:rsidR="009F3D53" w:rsidRPr="00BA558F" w:rsidRDefault="009F3D53" w:rsidP="009F3D53">
      <w:pPr>
        <w:pStyle w:val="BodyText"/>
        <w:rPr>
          <w:rFonts w:ascii="Calibri" w:hAnsi="Calibri" w:cs="Times New Roman"/>
          <w:sz w:val="20"/>
          <w:szCs w:val="20"/>
          <w:lang w:val="en-IE"/>
        </w:rPr>
      </w:pPr>
      <w:r w:rsidRPr="00BA558F">
        <w:rPr>
          <w:rFonts w:ascii="Calibri" w:hAnsi="Calibri"/>
          <w:sz w:val="20"/>
          <w:szCs w:val="20"/>
          <w:lang w:val="en-IE"/>
        </w:rPr>
        <w:t>to £</w:t>
      </w:r>
      <w:r w:rsidRPr="00B845F4">
        <w:rPr>
          <w:rFonts w:ascii="Calibri" w:hAnsi="Calibri"/>
          <w:sz w:val="20"/>
          <w:szCs w:val="20"/>
          <w:lang w:val="en-IE"/>
        </w:rPr>
        <w:t>1.2m</w:t>
      </w:r>
      <w:r w:rsidRPr="00BA558F">
        <w:rPr>
          <w:rFonts w:ascii="Calibri" w:hAnsi="Calibri"/>
          <w:sz w:val="20"/>
          <w:szCs w:val="20"/>
          <w:lang w:val="en-IE"/>
        </w:rPr>
        <w:t xml:space="preserve">. The book value equated to the fair value as all amounts are expected to be received. </w:t>
      </w:r>
    </w:p>
    <w:p w14:paraId="70371457" w14:textId="77777777" w:rsidR="009F3D53" w:rsidRPr="00BA558F" w:rsidRDefault="009F3D53" w:rsidP="009F3D53">
      <w:pPr>
        <w:pStyle w:val="BodyText"/>
        <w:rPr>
          <w:rFonts w:ascii="Calibri" w:hAnsi="Calibri"/>
          <w:sz w:val="12"/>
          <w:szCs w:val="12"/>
          <w:lang w:val="en-IE"/>
        </w:rPr>
      </w:pPr>
    </w:p>
    <w:p w14:paraId="0C1448B7" w14:textId="77777777" w:rsidR="009F3D53" w:rsidRPr="009E1EF1" w:rsidRDefault="009F3D53" w:rsidP="009F3D53">
      <w:pPr>
        <w:pStyle w:val="BodyText"/>
        <w:rPr>
          <w:rFonts w:ascii="Calibri" w:hAnsi="Calibri"/>
          <w:sz w:val="20"/>
          <w:lang w:val="en-IE"/>
        </w:rPr>
      </w:pPr>
      <w:r w:rsidRPr="009E1EF1">
        <w:rPr>
          <w:rFonts w:ascii="Calibri" w:hAnsi="Calibri"/>
          <w:sz w:val="20"/>
          <w:szCs w:val="20"/>
          <w:lang w:val="en-IE"/>
        </w:rPr>
        <w:t xml:space="preserve">The main factors leading to the recognition of goodwill (none of which is deductible for tax purposes) is growth by combining business activities, a strong workforce, leveraging existing products and synergy savings. </w:t>
      </w:r>
      <w:r w:rsidRPr="009E1EF1">
        <w:rPr>
          <w:rFonts w:ascii="Calibri" w:hAnsi="Calibri"/>
          <w:sz w:val="20"/>
          <w:lang w:val="en-IE"/>
        </w:rPr>
        <w:t>The goodwill has been allocated to the existing PPB Online CGU and it has been deemed that a separate CGU is not appropriate.</w:t>
      </w:r>
    </w:p>
    <w:p w14:paraId="77B17EB6" w14:textId="77777777" w:rsidR="00A604FB" w:rsidRPr="009E1EF1" w:rsidRDefault="00A604FB" w:rsidP="007152A5">
      <w:pPr>
        <w:pStyle w:val="BodyText"/>
        <w:rPr>
          <w:rFonts w:ascii="Calibri" w:hAnsi="Calibri" w:cs="Times New Roman"/>
          <w:sz w:val="20"/>
          <w:szCs w:val="20"/>
          <w:lang w:val="en-IE"/>
        </w:rPr>
      </w:pPr>
    </w:p>
    <w:tbl>
      <w:tblPr>
        <w:tblW w:w="9673" w:type="dxa"/>
        <w:tblInd w:w="108" w:type="dxa"/>
        <w:tblLayout w:type="fixed"/>
        <w:tblLook w:val="0000" w:firstRow="0" w:lastRow="0" w:firstColumn="0" w:lastColumn="0" w:noHBand="0" w:noVBand="0"/>
      </w:tblPr>
      <w:tblGrid>
        <w:gridCol w:w="7263"/>
        <w:gridCol w:w="2410"/>
      </w:tblGrid>
      <w:tr w:rsidR="00A604FB" w:rsidRPr="001C5950" w14:paraId="5D0FEDA1" w14:textId="77777777" w:rsidTr="00B845F4">
        <w:trPr>
          <w:trHeight w:val="432"/>
        </w:trPr>
        <w:tc>
          <w:tcPr>
            <w:tcW w:w="7263" w:type="dxa"/>
            <w:tcBorders>
              <w:top w:val="single" w:sz="4" w:space="0" w:color="auto"/>
              <w:left w:val="nil"/>
              <w:bottom w:val="single" w:sz="4" w:space="0" w:color="auto"/>
              <w:right w:val="nil"/>
            </w:tcBorders>
          </w:tcPr>
          <w:p w14:paraId="6F570F2A" w14:textId="77777777" w:rsidR="00A604FB" w:rsidRPr="009E1EF1" w:rsidRDefault="00A604FB" w:rsidP="00A604FB">
            <w:pPr>
              <w:ind w:left="-108"/>
              <w:jc w:val="both"/>
              <w:rPr>
                <w:rFonts w:ascii="Calibri" w:hAnsi="Calibri"/>
                <w:sz w:val="20"/>
              </w:rPr>
            </w:pPr>
          </w:p>
        </w:tc>
        <w:tc>
          <w:tcPr>
            <w:tcW w:w="2410" w:type="dxa"/>
            <w:tcBorders>
              <w:top w:val="single" w:sz="4" w:space="0" w:color="auto"/>
              <w:left w:val="nil"/>
              <w:bottom w:val="single" w:sz="4" w:space="0" w:color="auto"/>
              <w:right w:val="nil"/>
            </w:tcBorders>
          </w:tcPr>
          <w:p w14:paraId="79EDB29E" w14:textId="77777777" w:rsidR="00A604FB" w:rsidRPr="009E1EF1" w:rsidRDefault="00C340F7" w:rsidP="00A604FB">
            <w:pPr>
              <w:jc w:val="right"/>
              <w:rPr>
                <w:rFonts w:ascii="Calibri" w:hAnsi="Calibri"/>
                <w:b/>
                <w:bCs/>
                <w:sz w:val="20"/>
              </w:rPr>
            </w:pPr>
            <w:r w:rsidRPr="009E1EF1">
              <w:rPr>
                <w:rFonts w:ascii="Calibri" w:hAnsi="Calibri"/>
                <w:b/>
                <w:bCs/>
                <w:sz w:val="20"/>
              </w:rPr>
              <w:t>F</w:t>
            </w:r>
            <w:r w:rsidR="00A604FB" w:rsidRPr="009E1EF1">
              <w:rPr>
                <w:rFonts w:ascii="Calibri" w:hAnsi="Calibri"/>
                <w:b/>
                <w:bCs/>
                <w:sz w:val="20"/>
              </w:rPr>
              <w:t>air values as at</w:t>
            </w:r>
          </w:p>
          <w:p w14:paraId="2EEA5B0C" w14:textId="77777777" w:rsidR="00A604FB" w:rsidRPr="009E1EF1" w:rsidRDefault="00A604FB" w:rsidP="00A604FB">
            <w:pPr>
              <w:jc w:val="right"/>
              <w:rPr>
                <w:rFonts w:ascii="Calibri" w:hAnsi="Calibri"/>
                <w:b/>
                <w:bCs/>
                <w:sz w:val="20"/>
              </w:rPr>
            </w:pPr>
            <w:r w:rsidRPr="009E1EF1">
              <w:rPr>
                <w:rFonts w:ascii="Calibri" w:hAnsi="Calibri"/>
                <w:b/>
                <w:bCs/>
                <w:sz w:val="20"/>
              </w:rPr>
              <w:t>1 February 2019</w:t>
            </w:r>
          </w:p>
          <w:p w14:paraId="6FB3BABE" w14:textId="77777777" w:rsidR="00A604FB" w:rsidRPr="009E1EF1" w:rsidRDefault="00A604FB" w:rsidP="00A604FB">
            <w:pPr>
              <w:jc w:val="right"/>
              <w:rPr>
                <w:rFonts w:ascii="Calibri" w:hAnsi="Calibri"/>
                <w:bCs/>
                <w:sz w:val="20"/>
              </w:rPr>
            </w:pPr>
            <w:r w:rsidRPr="009E1EF1">
              <w:rPr>
                <w:rFonts w:ascii="Calibri" w:hAnsi="Calibri"/>
                <w:b/>
                <w:bCs/>
                <w:sz w:val="20"/>
              </w:rPr>
              <w:t>£m</w:t>
            </w:r>
          </w:p>
        </w:tc>
      </w:tr>
      <w:tr w:rsidR="00A604FB" w:rsidRPr="001C5950" w14:paraId="125103A5" w14:textId="77777777" w:rsidTr="00B845F4">
        <w:trPr>
          <w:trHeight w:val="80"/>
        </w:trPr>
        <w:tc>
          <w:tcPr>
            <w:tcW w:w="7263" w:type="dxa"/>
            <w:tcBorders>
              <w:top w:val="single" w:sz="4" w:space="0" w:color="auto"/>
              <w:left w:val="nil"/>
              <w:bottom w:val="nil"/>
              <w:right w:val="nil"/>
            </w:tcBorders>
          </w:tcPr>
          <w:p w14:paraId="471C14D3" w14:textId="77777777" w:rsidR="00A604FB" w:rsidRPr="009E1EF1" w:rsidRDefault="00A604FB" w:rsidP="00A604FB">
            <w:pPr>
              <w:spacing w:after="120"/>
              <w:ind w:left="-108"/>
              <w:rPr>
                <w:rFonts w:ascii="Calibri" w:hAnsi="Calibri"/>
                <w:b/>
                <w:bCs/>
                <w:sz w:val="20"/>
              </w:rPr>
            </w:pPr>
            <w:r w:rsidRPr="009E1EF1">
              <w:rPr>
                <w:rFonts w:ascii="Calibri" w:hAnsi="Calibri"/>
                <w:b/>
                <w:bCs/>
                <w:sz w:val="20"/>
              </w:rPr>
              <w:t>Assets</w:t>
            </w:r>
          </w:p>
        </w:tc>
        <w:tc>
          <w:tcPr>
            <w:tcW w:w="2410" w:type="dxa"/>
            <w:tcBorders>
              <w:top w:val="single" w:sz="4" w:space="0" w:color="auto"/>
              <w:left w:val="nil"/>
              <w:bottom w:val="nil"/>
              <w:right w:val="nil"/>
            </w:tcBorders>
          </w:tcPr>
          <w:p w14:paraId="1B57CC9A" w14:textId="77777777" w:rsidR="00A604FB" w:rsidRPr="009E1EF1" w:rsidRDefault="00A604FB" w:rsidP="00A604FB">
            <w:pPr>
              <w:jc w:val="right"/>
              <w:rPr>
                <w:rFonts w:ascii="Calibri" w:hAnsi="Calibri"/>
                <w:bCs/>
                <w:sz w:val="20"/>
              </w:rPr>
            </w:pPr>
          </w:p>
        </w:tc>
      </w:tr>
      <w:tr w:rsidR="00A604FB" w:rsidRPr="001C5950" w14:paraId="6FA0C3E6" w14:textId="77777777" w:rsidTr="00B845F4">
        <w:tc>
          <w:tcPr>
            <w:tcW w:w="7263" w:type="dxa"/>
            <w:tcBorders>
              <w:top w:val="nil"/>
              <w:left w:val="nil"/>
              <w:bottom w:val="nil"/>
              <w:right w:val="nil"/>
            </w:tcBorders>
          </w:tcPr>
          <w:p w14:paraId="4905804C" w14:textId="77777777" w:rsidR="00A604FB" w:rsidRPr="009E1EF1" w:rsidRDefault="00A604FB" w:rsidP="00A604FB">
            <w:pPr>
              <w:ind w:left="-108"/>
              <w:rPr>
                <w:rFonts w:ascii="Calibri" w:hAnsi="Calibri"/>
                <w:sz w:val="20"/>
              </w:rPr>
            </w:pPr>
            <w:r w:rsidRPr="009E1EF1">
              <w:rPr>
                <w:rFonts w:ascii="Calibri" w:hAnsi="Calibri"/>
                <w:sz w:val="20"/>
              </w:rPr>
              <w:t>Property, plant and equipment</w:t>
            </w:r>
          </w:p>
        </w:tc>
        <w:tc>
          <w:tcPr>
            <w:tcW w:w="2410" w:type="dxa"/>
            <w:tcBorders>
              <w:top w:val="nil"/>
              <w:left w:val="nil"/>
              <w:bottom w:val="nil"/>
              <w:right w:val="nil"/>
            </w:tcBorders>
          </w:tcPr>
          <w:p w14:paraId="7317B5A7" w14:textId="77777777" w:rsidR="00A604FB" w:rsidRPr="009E1EF1" w:rsidRDefault="00A604FB" w:rsidP="00A604FB">
            <w:pPr>
              <w:jc w:val="right"/>
              <w:rPr>
                <w:rFonts w:ascii="Calibri" w:hAnsi="Calibri"/>
                <w:bCs/>
                <w:sz w:val="20"/>
              </w:rPr>
            </w:pPr>
            <w:r w:rsidRPr="009E1EF1">
              <w:rPr>
                <w:rFonts w:ascii="Calibri" w:hAnsi="Calibri"/>
                <w:bCs/>
                <w:sz w:val="20"/>
              </w:rPr>
              <w:t>2.6</w:t>
            </w:r>
          </w:p>
        </w:tc>
      </w:tr>
      <w:tr w:rsidR="00A604FB" w:rsidRPr="001C5950" w14:paraId="7F0773DC" w14:textId="77777777" w:rsidTr="00B845F4">
        <w:tc>
          <w:tcPr>
            <w:tcW w:w="7263" w:type="dxa"/>
            <w:tcBorders>
              <w:top w:val="nil"/>
              <w:left w:val="nil"/>
              <w:bottom w:val="single" w:sz="4" w:space="0" w:color="auto"/>
              <w:right w:val="nil"/>
            </w:tcBorders>
          </w:tcPr>
          <w:p w14:paraId="05882EB1" w14:textId="77777777" w:rsidR="00A604FB" w:rsidRPr="009E1EF1" w:rsidRDefault="00A604FB" w:rsidP="00A604FB">
            <w:pPr>
              <w:ind w:left="-108"/>
              <w:rPr>
                <w:rFonts w:ascii="Calibri" w:hAnsi="Calibri"/>
                <w:sz w:val="20"/>
              </w:rPr>
            </w:pPr>
            <w:r w:rsidRPr="009E1EF1">
              <w:rPr>
                <w:rFonts w:ascii="Calibri" w:hAnsi="Calibri"/>
                <w:sz w:val="20"/>
              </w:rPr>
              <w:t>Intangible assets</w:t>
            </w:r>
          </w:p>
        </w:tc>
        <w:tc>
          <w:tcPr>
            <w:tcW w:w="2410" w:type="dxa"/>
            <w:tcBorders>
              <w:top w:val="nil"/>
              <w:left w:val="nil"/>
              <w:bottom w:val="single" w:sz="4" w:space="0" w:color="auto"/>
              <w:right w:val="nil"/>
            </w:tcBorders>
          </w:tcPr>
          <w:p w14:paraId="5473F193" w14:textId="77777777" w:rsidR="00A604FB" w:rsidRPr="009E1EF1" w:rsidRDefault="00A604FB" w:rsidP="00A604FB">
            <w:pPr>
              <w:jc w:val="right"/>
              <w:rPr>
                <w:rFonts w:ascii="Calibri" w:hAnsi="Calibri"/>
                <w:bCs/>
                <w:sz w:val="20"/>
              </w:rPr>
            </w:pPr>
            <w:r w:rsidRPr="009E1EF1">
              <w:rPr>
                <w:rFonts w:ascii="Calibri" w:hAnsi="Calibri"/>
                <w:bCs/>
                <w:sz w:val="20"/>
              </w:rPr>
              <w:t>75.6</w:t>
            </w:r>
          </w:p>
        </w:tc>
      </w:tr>
      <w:tr w:rsidR="00A604FB" w:rsidRPr="001C5950" w14:paraId="5BEB31E3" w14:textId="77777777" w:rsidTr="00B845F4">
        <w:tc>
          <w:tcPr>
            <w:tcW w:w="7263" w:type="dxa"/>
            <w:tcBorders>
              <w:top w:val="single" w:sz="4" w:space="0" w:color="auto"/>
              <w:left w:val="nil"/>
              <w:bottom w:val="single" w:sz="4" w:space="0" w:color="auto"/>
              <w:right w:val="nil"/>
            </w:tcBorders>
          </w:tcPr>
          <w:p w14:paraId="5BF4A87F" w14:textId="77777777" w:rsidR="00A604FB" w:rsidRPr="009E1EF1" w:rsidRDefault="00A604FB" w:rsidP="00A604FB">
            <w:pPr>
              <w:ind w:left="-108"/>
              <w:rPr>
                <w:rFonts w:ascii="Calibri" w:hAnsi="Calibri"/>
                <w:b/>
                <w:bCs/>
                <w:sz w:val="20"/>
              </w:rPr>
            </w:pPr>
            <w:r w:rsidRPr="009E1EF1">
              <w:rPr>
                <w:rFonts w:ascii="Calibri" w:hAnsi="Calibri"/>
                <w:b/>
                <w:bCs/>
                <w:sz w:val="20"/>
              </w:rPr>
              <w:t>Total non-current assets</w:t>
            </w:r>
          </w:p>
        </w:tc>
        <w:tc>
          <w:tcPr>
            <w:tcW w:w="2410" w:type="dxa"/>
            <w:tcBorders>
              <w:top w:val="single" w:sz="4" w:space="0" w:color="auto"/>
              <w:left w:val="nil"/>
              <w:bottom w:val="single" w:sz="4" w:space="0" w:color="auto"/>
              <w:right w:val="nil"/>
            </w:tcBorders>
          </w:tcPr>
          <w:p w14:paraId="53F0E76D" w14:textId="77777777" w:rsidR="00A604FB" w:rsidRPr="009E1EF1" w:rsidRDefault="00A604FB" w:rsidP="00A604FB">
            <w:pPr>
              <w:tabs>
                <w:tab w:val="center" w:pos="786"/>
                <w:tab w:val="right" w:pos="1572"/>
              </w:tabs>
              <w:jc w:val="right"/>
              <w:rPr>
                <w:rFonts w:ascii="Calibri" w:hAnsi="Calibri"/>
                <w:bCs/>
                <w:sz w:val="20"/>
              </w:rPr>
            </w:pPr>
            <w:r w:rsidRPr="009E1EF1">
              <w:rPr>
                <w:rFonts w:ascii="Calibri" w:hAnsi="Calibri"/>
                <w:bCs/>
                <w:sz w:val="20"/>
              </w:rPr>
              <w:t>78.2</w:t>
            </w:r>
          </w:p>
        </w:tc>
      </w:tr>
      <w:tr w:rsidR="00A604FB" w:rsidRPr="001C5950" w14:paraId="0A957C69" w14:textId="77777777" w:rsidTr="00B845F4">
        <w:trPr>
          <w:trHeight w:val="331"/>
        </w:trPr>
        <w:tc>
          <w:tcPr>
            <w:tcW w:w="7263" w:type="dxa"/>
            <w:tcBorders>
              <w:top w:val="single" w:sz="4" w:space="0" w:color="auto"/>
              <w:left w:val="nil"/>
              <w:right w:val="nil"/>
            </w:tcBorders>
          </w:tcPr>
          <w:p w14:paraId="68E5C3E1" w14:textId="77777777" w:rsidR="00A604FB" w:rsidRPr="009E1EF1" w:rsidRDefault="00A604FB" w:rsidP="00A604FB">
            <w:pPr>
              <w:ind w:left="-108"/>
              <w:rPr>
                <w:rFonts w:ascii="Calibri" w:hAnsi="Calibri"/>
                <w:sz w:val="20"/>
              </w:rPr>
            </w:pPr>
          </w:p>
          <w:p w14:paraId="51987697" w14:textId="77777777" w:rsidR="00A604FB" w:rsidRPr="009E1EF1" w:rsidRDefault="00A604FB" w:rsidP="00A604FB">
            <w:pPr>
              <w:ind w:left="-108"/>
              <w:rPr>
                <w:rFonts w:ascii="Calibri" w:hAnsi="Calibri"/>
                <w:sz w:val="20"/>
              </w:rPr>
            </w:pPr>
            <w:r w:rsidRPr="009E1EF1">
              <w:rPr>
                <w:rFonts w:ascii="Calibri" w:hAnsi="Calibri"/>
                <w:sz w:val="20"/>
              </w:rPr>
              <w:t>Trade and other receivables</w:t>
            </w:r>
          </w:p>
        </w:tc>
        <w:tc>
          <w:tcPr>
            <w:tcW w:w="2410" w:type="dxa"/>
            <w:tcBorders>
              <w:top w:val="single" w:sz="4" w:space="0" w:color="auto"/>
              <w:left w:val="nil"/>
              <w:right w:val="nil"/>
            </w:tcBorders>
          </w:tcPr>
          <w:p w14:paraId="610A4F40" w14:textId="77777777" w:rsidR="00A604FB" w:rsidRPr="009E1EF1" w:rsidRDefault="00A604FB" w:rsidP="00A604FB">
            <w:pPr>
              <w:jc w:val="right"/>
              <w:rPr>
                <w:rFonts w:ascii="Calibri" w:hAnsi="Calibri"/>
                <w:bCs/>
                <w:sz w:val="20"/>
              </w:rPr>
            </w:pPr>
          </w:p>
          <w:p w14:paraId="638F46A1" w14:textId="77777777" w:rsidR="00A604FB" w:rsidRPr="009E1EF1" w:rsidRDefault="00A604FB" w:rsidP="00A604FB">
            <w:pPr>
              <w:jc w:val="right"/>
              <w:rPr>
                <w:rFonts w:ascii="Calibri" w:hAnsi="Calibri"/>
                <w:bCs/>
                <w:sz w:val="20"/>
              </w:rPr>
            </w:pPr>
            <w:r w:rsidRPr="009E1EF1">
              <w:rPr>
                <w:rFonts w:ascii="Calibri" w:hAnsi="Calibri"/>
                <w:bCs/>
                <w:sz w:val="20"/>
              </w:rPr>
              <w:t>2.7</w:t>
            </w:r>
          </w:p>
        </w:tc>
      </w:tr>
      <w:tr w:rsidR="00A604FB" w:rsidRPr="001C5950" w14:paraId="25B9DB96" w14:textId="77777777" w:rsidTr="00B845F4">
        <w:trPr>
          <w:trHeight w:val="149"/>
        </w:trPr>
        <w:tc>
          <w:tcPr>
            <w:tcW w:w="7263" w:type="dxa"/>
            <w:tcBorders>
              <w:left w:val="nil"/>
              <w:right w:val="nil"/>
            </w:tcBorders>
          </w:tcPr>
          <w:p w14:paraId="23D28D88" w14:textId="77777777" w:rsidR="00A604FB" w:rsidRPr="009E1EF1" w:rsidRDefault="00A604FB" w:rsidP="00A604FB">
            <w:pPr>
              <w:ind w:left="-108"/>
              <w:rPr>
                <w:rFonts w:ascii="Calibri" w:hAnsi="Calibri"/>
                <w:sz w:val="20"/>
              </w:rPr>
            </w:pPr>
            <w:r w:rsidRPr="009E1EF1">
              <w:rPr>
                <w:rFonts w:ascii="Calibri" w:hAnsi="Calibri"/>
                <w:sz w:val="20"/>
              </w:rPr>
              <w:t>Financial assets – restricted cash</w:t>
            </w:r>
          </w:p>
        </w:tc>
        <w:tc>
          <w:tcPr>
            <w:tcW w:w="2410" w:type="dxa"/>
            <w:tcBorders>
              <w:left w:val="nil"/>
              <w:right w:val="nil"/>
            </w:tcBorders>
          </w:tcPr>
          <w:p w14:paraId="5F8C5586" w14:textId="77777777" w:rsidR="00A604FB" w:rsidRPr="009E1EF1" w:rsidRDefault="00A604FB" w:rsidP="00A604FB">
            <w:pPr>
              <w:jc w:val="right"/>
              <w:rPr>
                <w:rFonts w:ascii="Calibri" w:hAnsi="Calibri"/>
                <w:bCs/>
                <w:sz w:val="20"/>
              </w:rPr>
            </w:pPr>
            <w:r w:rsidRPr="009E1EF1">
              <w:rPr>
                <w:rFonts w:ascii="Calibri" w:hAnsi="Calibri"/>
                <w:bCs/>
                <w:sz w:val="20"/>
              </w:rPr>
              <w:t>1.6</w:t>
            </w:r>
          </w:p>
        </w:tc>
      </w:tr>
      <w:tr w:rsidR="00A604FB" w:rsidRPr="001C5950" w14:paraId="168BA1D9" w14:textId="77777777" w:rsidTr="00B845F4">
        <w:trPr>
          <w:trHeight w:val="194"/>
        </w:trPr>
        <w:tc>
          <w:tcPr>
            <w:tcW w:w="7263" w:type="dxa"/>
            <w:tcBorders>
              <w:left w:val="nil"/>
              <w:right w:val="nil"/>
            </w:tcBorders>
          </w:tcPr>
          <w:p w14:paraId="6629BE2A" w14:textId="77777777" w:rsidR="00A604FB" w:rsidRPr="009E1EF1" w:rsidRDefault="00A604FB" w:rsidP="00A604FB">
            <w:pPr>
              <w:ind w:left="-108"/>
              <w:rPr>
                <w:rFonts w:ascii="Calibri" w:hAnsi="Calibri"/>
                <w:sz w:val="20"/>
              </w:rPr>
            </w:pPr>
            <w:r w:rsidRPr="009E1EF1">
              <w:rPr>
                <w:rFonts w:ascii="Calibri" w:hAnsi="Calibri"/>
                <w:sz w:val="20"/>
              </w:rPr>
              <w:t>Cash and cash equivalents acquired</w:t>
            </w:r>
          </w:p>
        </w:tc>
        <w:tc>
          <w:tcPr>
            <w:tcW w:w="2410" w:type="dxa"/>
            <w:tcBorders>
              <w:left w:val="nil"/>
              <w:right w:val="nil"/>
            </w:tcBorders>
          </w:tcPr>
          <w:p w14:paraId="6A7145B2" w14:textId="77777777" w:rsidR="00A604FB" w:rsidRPr="009E1EF1" w:rsidRDefault="00A604FB" w:rsidP="00A604FB">
            <w:pPr>
              <w:jc w:val="right"/>
              <w:rPr>
                <w:rFonts w:ascii="Calibri" w:hAnsi="Calibri"/>
                <w:bCs/>
                <w:sz w:val="20"/>
              </w:rPr>
            </w:pPr>
            <w:r w:rsidRPr="009E1EF1">
              <w:rPr>
                <w:rFonts w:ascii="Calibri" w:hAnsi="Calibri"/>
                <w:bCs/>
                <w:sz w:val="20"/>
              </w:rPr>
              <w:t>0.2</w:t>
            </w:r>
          </w:p>
        </w:tc>
      </w:tr>
      <w:tr w:rsidR="00A604FB" w:rsidRPr="001C5950" w14:paraId="07BA351B" w14:textId="77777777" w:rsidTr="00B845F4">
        <w:trPr>
          <w:trHeight w:val="215"/>
        </w:trPr>
        <w:tc>
          <w:tcPr>
            <w:tcW w:w="7263" w:type="dxa"/>
            <w:tcBorders>
              <w:top w:val="single" w:sz="4" w:space="0" w:color="auto"/>
              <w:left w:val="nil"/>
              <w:bottom w:val="single" w:sz="4" w:space="0" w:color="auto"/>
              <w:right w:val="nil"/>
            </w:tcBorders>
          </w:tcPr>
          <w:p w14:paraId="05CCAFB1" w14:textId="77777777" w:rsidR="00A604FB" w:rsidRPr="009E1EF1" w:rsidRDefault="00A604FB" w:rsidP="00A604FB">
            <w:pPr>
              <w:ind w:left="-108"/>
              <w:rPr>
                <w:rFonts w:ascii="Calibri" w:hAnsi="Calibri"/>
                <w:b/>
                <w:bCs/>
                <w:sz w:val="20"/>
              </w:rPr>
            </w:pPr>
            <w:r w:rsidRPr="009E1EF1">
              <w:rPr>
                <w:rFonts w:ascii="Calibri" w:hAnsi="Calibri"/>
                <w:b/>
                <w:bCs/>
                <w:sz w:val="20"/>
              </w:rPr>
              <w:t>Total current assets</w:t>
            </w:r>
          </w:p>
        </w:tc>
        <w:tc>
          <w:tcPr>
            <w:tcW w:w="2410" w:type="dxa"/>
            <w:tcBorders>
              <w:top w:val="single" w:sz="4" w:space="0" w:color="auto"/>
              <w:left w:val="nil"/>
              <w:bottom w:val="single" w:sz="4" w:space="0" w:color="auto"/>
              <w:right w:val="nil"/>
            </w:tcBorders>
          </w:tcPr>
          <w:p w14:paraId="187CD313" w14:textId="77777777" w:rsidR="00A604FB" w:rsidRPr="009E1EF1" w:rsidRDefault="00A604FB" w:rsidP="00A604FB">
            <w:pPr>
              <w:jc w:val="right"/>
              <w:rPr>
                <w:rFonts w:ascii="Calibri" w:hAnsi="Calibri"/>
                <w:bCs/>
                <w:sz w:val="20"/>
              </w:rPr>
            </w:pPr>
            <w:r w:rsidRPr="009E1EF1">
              <w:rPr>
                <w:rFonts w:ascii="Calibri" w:hAnsi="Calibri"/>
                <w:bCs/>
                <w:sz w:val="20"/>
              </w:rPr>
              <w:t>4.5</w:t>
            </w:r>
          </w:p>
        </w:tc>
      </w:tr>
      <w:tr w:rsidR="00A604FB" w:rsidRPr="001C5950" w14:paraId="5096D028" w14:textId="77777777" w:rsidTr="00B845F4">
        <w:trPr>
          <w:trHeight w:val="261"/>
        </w:trPr>
        <w:tc>
          <w:tcPr>
            <w:tcW w:w="7263" w:type="dxa"/>
            <w:tcBorders>
              <w:top w:val="single" w:sz="4" w:space="0" w:color="auto"/>
              <w:left w:val="nil"/>
              <w:bottom w:val="single" w:sz="4" w:space="0" w:color="auto"/>
              <w:right w:val="nil"/>
            </w:tcBorders>
          </w:tcPr>
          <w:p w14:paraId="0D93FEF0" w14:textId="77777777" w:rsidR="00A604FB" w:rsidRPr="009E1EF1" w:rsidRDefault="00A604FB" w:rsidP="00A604FB">
            <w:pPr>
              <w:ind w:left="-108"/>
              <w:rPr>
                <w:rFonts w:ascii="Calibri" w:hAnsi="Calibri"/>
                <w:b/>
                <w:bCs/>
                <w:sz w:val="20"/>
              </w:rPr>
            </w:pPr>
          </w:p>
          <w:p w14:paraId="01A80486" w14:textId="77777777" w:rsidR="00A604FB" w:rsidRPr="009E1EF1" w:rsidRDefault="00A604FB" w:rsidP="00A604FB">
            <w:pPr>
              <w:ind w:left="-108"/>
              <w:rPr>
                <w:rFonts w:ascii="Calibri" w:hAnsi="Calibri"/>
                <w:b/>
                <w:bCs/>
                <w:sz w:val="20"/>
              </w:rPr>
            </w:pPr>
            <w:r w:rsidRPr="009E1EF1">
              <w:rPr>
                <w:rFonts w:ascii="Calibri" w:hAnsi="Calibri"/>
                <w:b/>
                <w:bCs/>
                <w:sz w:val="20"/>
              </w:rPr>
              <w:t>Total assets</w:t>
            </w:r>
          </w:p>
        </w:tc>
        <w:tc>
          <w:tcPr>
            <w:tcW w:w="2410" w:type="dxa"/>
            <w:tcBorders>
              <w:top w:val="single" w:sz="4" w:space="0" w:color="auto"/>
              <w:left w:val="nil"/>
              <w:bottom w:val="single" w:sz="4" w:space="0" w:color="auto"/>
              <w:right w:val="nil"/>
            </w:tcBorders>
          </w:tcPr>
          <w:p w14:paraId="25C23929" w14:textId="77777777" w:rsidR="00A604FB" w:rsidRPr="009E1EF1" w:rsidRDefault="00A604FB" w:rsidP="00A604FB">
            <w:pPr>
              <w:jc w:val="right"/>
              <w:rPr>
                <w:rFonts w:ascii="Calibri" w:hAnsi="Calibri"/>
                <w:bCs/>
                <w:sz w:val="20"/>
              </w:rPr>
            </w:pPr>
          </w:p>
          <w:p w14:paraId="2717A161" w14:textId="77777777" w:rsidR="00A604FB" w:rsidRPr="009E1EF1" w:rsidRDefault="00A604FB" w:rsidP="00A604FB">
            <w:pPr>
              <w:jc w:val="right"/>
              <w:rPr>
                <w:rFonts w:ascii="Calibri" w:hAnsi="Calibri"/>
                <w:bCs/>
                <w:sz w:val="20"/>
              </w:rPr>
            </w:pPr>
            <w:r w:rsidRPr="009E1EF1">
              <w:rPr>
                <w:rFonts w:ascii="Calibri" w:hAnsi="Calibri"/>
                <w:bCs/>
                <w:sz w:val="20"/>
              </w:rPr>
              <w:t>82.7</w:t>
            </w:r>
          </w:p>
        </w:tc>
      </w:tr>
      <w:tr w:rsidR="00A604FB" w:rsidRPr="001C5950" w14:paraId="5483502B" w14:textId="77777777" w:rsidTr="00B845F4">
        <w:trPr>
          <w:trHeight w:val="576"/>
        </w:trPr>
        <w:tc>
          <w:tcPr>
            <w:tcW w:w="7263" w:type="dxa"/>
            <w:tcBorders>
              <w:top w:val="single" w:sz="4" w:space="0" w:color="auto"/>
              <w:left w:val="nil"/>
              <w:bottom w:val="nil"/>
              <w:right w:val="nil"/>
            </w:tcBorders>
          </w:tcPr>
          <w:p w14:paraId="44BC5C6B" w14:textId="77777777" w:rsidR="00A604FB" w:rsidRPr="009E1EF1" w:rsidRDefault="00A604FB" w:rsidP="00A604FB">
            <w:pPr>
              <w:ind w:left="-108"/>
              <w:rPr>
                <w:rFonts w:ascii="Calibri" w:hAnsi="Calibri"/>
                <w:b/>
                <w:bCs/>
                <w:sz w:val="20"/>
              </w:rPr>
            </w:pPr>
          </w:p>
          <w:p w14:paraId="09325AC7" w14:textId="77777777" w:rsidR="00A604FB" w:rsidRPr="009E1EF1" w:rsidRDefault="00A604FB" w:rsidP="00A604FB">
            <w:pPr>
              <w:ind w:left="-108"/>
              <w:rPr>
                <w:rFonts w:ascii="Calibri" w:hAnsi="Calibri"/>
                <w:b/>
                <w:bCs/>
                <w:sz w:val="20"/>
              </w:rPr>
            </w:pPr>
            <w:r w:rsidRPr="009E1EF1">
              <w:rPr>
                <w:rFonts w:ascii="Calibri" w:hAnsi="Calibri"/>
                <w:b/>
                <w:bCs/>
                <w:sz w:val="20"/>
              </w:rPr>
              <w:t>Liabilities</w:t>
            </w:r>
          </w:p>
        </w:tc>
        <w:tc>
          <w:tcPr>
            <w:tcW w:w="2410" w:type="dxa"/>
            <w:tcBorders>
              <w:top w:val="single" w:sz="4" w:space="0" w:color="auto"/>
              <w:left w:val="nil"/>
              <w:right w:val="nil"/>
            </w:tcBorders>
          </w:tcPr>
          <w:p w14:paraId="6BD138F7" w14:textId="77777777" w:rsidR="00A604FB" w:rsidRPr="009E1EF1" w:rsidRDefault="00A604FB" w:rsidP="00A604FB">
            <w:pPr>
              <w:jc w:val="right"/>
              <w:rPr>
                <w:rFonts w:ascii="Calibri" w:hAnsi="Calibri"/>
                <w:bCs/>
                <w:sz w:val="20"/>
              </w:rPr>
            </w:pPr>
          </w:p>
        </w:tc>
      </w:tr>
      <w:tr w:rsidR="00A604FB" w:rsidRPr="001C5950" w14:paraId="6D4D6336" w14:textId="77777777" w:rsidTr="00B845F4">
        <w:trPr>
          <w:trHeight w:val="185"/>
        </w:trPr>
        <w:tc>
          <w:tcPr>
            <w:tcW w:w="7263" w:type="dxa"/>
            <w:tcBorders>
              <w:top w:val="nil"/>
              <w:left w:val="nil"/>
              <w:bottom w:val="nil"/>
              <w:right w:val="nil"/>
            </w:tcBorders>
          </w:tcPr>
          <w:p w14:paraId="4CA765F3" w14:textId="77777777" w:rsidR="00A604FB" w:rsidRPr="009E1EF1" w:rsidRDefault="00A604FB" w:rsidP="00A604FB">
            <w:pPr>
              <w:ind w:left="-108"/>
              <w:rPr>
                <w:rFonts w:ascii="Calibri" w:hAnsi="Calibri"/>
                <w:sz w:val="20"/>
              </w:rPr>
            </w:pPr>
            <w:r w:rsidRPr="009E1EF1">
              <w:rPr>
                <w:rFonts w:ascii="Calibri" w:hAnsi="Calibri"/>
                <w:sz w:val="20"/>
              </w:rPr>
              <w:t>Trade and other payables</w:t>
            </w:r>
          </w:p>
        </w:tc>
        <w:tc>
          <w:tcPr>
            <w:tcW w:w="2410" w:type="dxa"/>
            <w:tcBorders>
              <w:left w:val="nil"/>
              <w:right w:val="nil"/>
            </w:tcBorders>
          </w:tcPr>
          <w:p w14:paraId="4CFEFD6F" w14:textId="77777777" w:rsidR="00A604FB" w:rsidRPr="009E1EF1" w:rsidRDefault="0082140E" w:rsidP="00A604FB">
            <w:pPr>
              <w:jc w:val="right"/>
              <w:rPr>
                <w:rFonts w:ascii="Calibri" w:hAnsi="Calibri"/>
                <w:bCs/>
                <w:sz w:val="20"/>
              </w:rPr>
            </w:pPr>
            <w:r w:rsidRPr="009E1EF1">
              <w:rPr>
                <w:rFonts w:ascii="Calibri" w:hAnsi="Calibri"/>
                <w:bCs/>
                <w:sz w:val="20"/>
              </w:rPr>
              <w:t>5</w:t>
            </w:r>
            <w:r w:rsidR="00A604FB" w:rsidRPr="009E1EF1">
              <w:rPr>
                <w:rFonts w:ascii="Calibri" w:hAnsi="Calibri"/>
                <w:bCs/>
                <w:sz w:val="20"/>
              </w:rPr>
              <w:t>.</w:t>
            </w:r>
            <w:r w:rsidR="00E260D9" w:rsidRPr="009E1EF1">
              <w:rPr>
                <w:rFonts w:ascii="Calibri" w:hAnsi="Calibri"/>
                <w:bCs/>
                <w:sz w:val="20"/>
              </w:rPr>
              <w:t>7</w:t>
            </w:r>
          </w:p>
        </w:tc>
      </w:tr>
      <w:tr w:rsidR="00A604FB" w:rsidRPr="001C5950" w14:paraId="7396E025" w14:textId="77777777" w:rsidTr="00B845F4">
        <w:trPr>
          <w:trHeight w:val="185"/>
        </w:trPr>
        <w:tc>
          <w:tcPr>
            <w:tcW w:w="7263" w:type="dxa"/>
            <w:tcBorders>
              <w:top w:val="nil"/>
              <w:left w:val="nil"/>
              <w:bottom w:val="nil"/>
              <w:right w:val="nil"/>
            </w:tcBorders>
          </w:tcPr>
          <w:p w14:paraId="4CE4114B" w14:textId="77777777" w:rsidR="00A604FB" w:rsidRPr="009E1EF1" w:rsidRDefault="00A604FB" w:rsidP="00A604FB">
            <w:pPr>
              <w:ind w:left="-108"/>
              <w:rPr>
                <w:rFonts w:ascii="Calibri" w:hAnsi="Calibri"/>
                <w:sz w:val="20"/>
              </w:rPr>
            </w:pPr>
            <w:r w:rsidRPr="009E1EF1">
              <w:rPr>
                <w:rFonts w:ascii="Calibri" w:hAnsi="Calibri"/>
                <w:sz w:val="20"/>
              </w:rPr>
              <w:t>Customer balances</w:t>
            </w:r>
          </w:p>
        </w:tc>
        <w:tc>
          <w:tcPr>
            <w:tcW w:w="2410" w:type="dxa"/>
            <w:tcBorders>
              <w:left w:val="nil"/>
              <w:right w:val="nil"/>
            </w:tcBorders>
          </w:tcPr>
          <w:p w14:paraId="64783BB1" w14:textId="77777777" w:rsidR="00A604FB" w:rsidRPr="009E1EF1" w:rsidRDefault="00A604FB" w:rsidP="00A604FB">
            <w:pPr>
              <w:jc w:val="right"/>
              <w:rPr>
                <w:rFonts w:ascii="Calibri" w:hAnsi="Calibri"/>
                <w:bCs/>
                <w:sz w:val="20"/>
              </w:rPr>
            </w:pPr>
            <w:r w:rsidRPr="009E1EF1">
              <w:rPr>
                <w:rFonts w:ascii="Calibri" w:hAnsi="Calibri"/>
                <w:bCs/>
                <w:sz w:val="20"/>
              </w:rPr>
              <w:t>1.6</w:t>
            </w:r>
          </w:p>
        </w:tc>
      </w:tr>
      <w:tr w:rsidR="00A604FB" w:rsidRPr="001C5950" w14:paraId="414D6547" w14:textId="77777777" w:rsidTr="00B845F4">
        <w:trPr>
          <w:trHeight w:val="227"/>
        </w:trPr>
        <w:tc>
          <w:tcPr>
            <w:tcW w:w="7263" w:type="dxa"/>
            <w:tcBorders>
              <w:top w:val="single" w:sz="4" w:space="0" w:color="auto"/>
              <w:left w:val="nil"/>
              <w:bottom w:val="single" w:sz="4" w:space="0" w:color="auto"/>
              <w:right w:val="nil"/>
            </w:tcBorders>
          </w:tcPr>
          <w:p w14:paraId="7E21EC64" w14:textId="77777777" w:rsidR="00A604FB" w:rsidRPr="009E1EF1" w:rsidRDefault="00A604FB" w:rsidP="00A604FB">
            <w:pPr>
              <w:ind w:left="-108"/>
              <w:rPr>
                <w:rFonts w:ascii="Calibri" w:hAnsi="Calibri"/>
                <w:b/>
                <w:bCs/>
                <w:sz w:val="20"/>
              </w:rPr>
            </w:pPr>
            <w:r w:rsidRPr="009E1EF1">
              <w:rPr>
                <w:rFonts w:ascii="Calibri" w:hAnsi="Calibri"/>
                <w:b/>
                <w:bCs/>
                <w:sz w:val="20"/>
              </w:rPr>
              <w:t>Total current liabilities</w:t>
            </w:r>
          </w:p>
        </w:tc>
        <w:tc>
          <w:tcPr>
            <w:tcW w:w="2410" w:type="dxa"/>
            <w:tcBorders>
              <w:top w:val="single" w:sz="4" w:space="0" w:color="auto"/>
              <w:left w:val="nil"/>
              <w:bottom w:val="single" w:sz="4" w:space="0" w:color="auto"/>
              <w:right w:val="nil"/>
            </w:tcBorders>
          </w:tcPr>
          <w:p w14:paraId="7676A964" w14:textId="77777777" w:rsidR="00A604FB" w:rsidRPr="009E1EF1" w:rsidRDefault="0082140E" w:rsidP="00A604FB">
            <w:pPr>
              <w:jc w:val="right"/>
              <w:rPr>
                <w:rFonts w:ascii="Calibri" w:hAnsi="Calibri"/>
                <w:bCs/>
                <w:sz w:val="20"/>
              </w:rPr>
            </w:pPr>
            <w:r w:rsidRPr="009E1EF1">
              <w:rPr>
                <w:rFonts w:ascii="Calibri" w:hAnsi="Calibri"/>
                <w:bCs/>
                <w:sz w:val="20"/>
              </w:rPr>
              <w:t>7</w:t>
            </w:r>
            <w:r w:rsidR="00A604FB" w:rsidRPr="009E1EF1">
              <w:rPr>
                <w:rFonts w:ascii="Calibri" w:hAnsi="Calibri"/>
                <w:bCs/>
                <w:sz w:val="20"/>
              </w:rPr>
              <w:t>.</w:t>
            </w:r>
            <w:r w:rsidR="00E260D9" w:rsidRPr="009E1EF1">
              <w:rPr>
                <w:rFonts w:ascii="Calibri" w:hAnsi="Calibri"/>
                <w:bCs/>
                <w:sz w:val="20"/>
              </w:rPr>
              <w:t>3</w:t>
            </w:r>
          </w:p>
        </w:tc>
      </w:tr>
      <w:tr w:rsidR="00A604FB" w:rsidRPr="001C5950" w14:paraId="67287749" w14:textId="77777777" w:rsidTr="00B845F4">
        <w:trPr>
          <w:trHeight w:val="231"/>
        </w:trPr>
        <w:tc>
          <w:tcPr>
            <w:tcW w:w="7263" w:type="dxa"/>
            <w:tcBorders>
              <w:top w:val="single" w:sz="4" w:space="0" w:color="auto"/>
              <w:left w:val="nil"/>
              <w:right w:val="nil"/>
            </w:tcBorders>
          </w:tcPr>
          <w:p w14:paraId="513329B0" w14:textId="77777777" w:rsidR="00A604FB" w:rsidRPr="009E1EF1" w:rsidRDefault="00A604FB" w:rsidP="00A604FB">
            <w:pPr>
              <w:ind w:left="-108"/>
              <w:rPr>
                <w:rFonts w:ascii="Calibri" w:hAnsi="Calibri"/>
                <w:b/>
                <w:bCs/>
                <w:sz w:val="20"/>
              </w:rPr>
            </w:pPr>
          </w:p>
        </w:tc>
        <w:tc>
          <w:tcPr>
            <w:tcW w:w="2410" w:type="dxa"/>
            <w:tcBorders>
              <w:top w:val="single" w:sz="4" w:space="0" w:color="auto"/>
              <w:left w:val="nil"/>
              <w:right w:val="nil"/>
            </w:tcBorders>
          </w:tcPr>
          <w:p w14:paraId="32D3170F" w14:textId="77777777" w:rsidR="00A604FB" w:rsidRPr="009E1EF1" w:rsidRDefault="00A604FB" w:rsidP="00A604FB">
            <w:pPr>
              <w:jc w:val="right"/>
              <w:rPr>
                <w:rFonts w:ascii="Calibri" w:hAnsi="Calibri"/>
                <w:bCs/>
                <w:sz w:val="20"/>
              </w:rPr>
            </w:pPr>
          </w:p>
        </w:tc>
      </w:tr>
      <w:tr w:rsidR="00A604FB" w:rsidRPr="001C5950" w14:paraId="49BBD928" w14:textId="77777777" w:rsidTr="00B845F4">
        <w:tc>
          <w:tcPr>
            <w:tcW w:w="7263" w:type="dxa"/>
            <w:tcBorders>
              <w:top w:val="nil"/>
              <w:left w:val="nil"/>
              <w:right w:val="nil"/>
            </w:tcBorders>
          </w:tcPr>
          <w:p w14:paraId="16750762" w14:textId="77777777" w:rsidR="00A604FB" w:rsidRPr="009E1EF1" w:rsidRDefault="00A604FB" w:rsidP="00A604FB">
            <w:pPr>
              <w:ind w:left="-108"/>
              <w:rPr>
                <w:rFonts w:ascii="Calibri" w:hAnsi="Calibri"/>
                <w:bCs/>
                <w:sz w:val="20"/>
              </w:rPr>
            </w:pPr>
            <w:r w:rsidRPr="009E1EF1">
              <w:rPr>
                <w:rFonts w:ascii="Calibri" w:hAnsi="Calibri"/>
                <w:bCs/>
                <w:sz w:val="20"/>
              </w:rPr>
              <w:t>Trade and other payables</w:t>
            </w:r>
          </w:p>
        </w:tc>
        <w:tc>
          <w:tcPr>
            <w:tcW w:w="2410" w:type="dxa"/>
            <w:tcBorders>
              <w:left w:val="nil"/>
              <w:right w:val="nil"/>
            </w:tcBorders>
          </w:tcPr>
          <w:p w14:paraId="22A9089B" w14:textId="77777777" w:rsidR="00A604FB" w:rsidRPr="009E1EF1" w:rsidRDefault="00A604FB" w:rsidP="00A604FB">
            <w:pPr>
              <w:jc w:val="right"/>
              <w:rPr>
                <w:rFonts w:ascii="Calibri" w:hAnsi="Calibri"/>
                <w:bCs/>
                <w:sz w:val="20"/>
              </w:rPr>
            </w:pPr>
            <w:r w:rsidRPr="009E1EF1">
              <w:rPr>
                <w:rFonts w:ascii="Calibri" w:hAnsi="Calibri"/>
                <w:bCs/>
                <w:sz w:val="20"/>
              </w:rPr>
              <w:t>0.7</w:t>
            </w:r>
          </w:p>
        </w:tc>
      </w:tr>
      <w:tr w:rsidR="00A604FB" w:rsidRPr="001C5950" w14:paraId="3AF289A7" w14:textId="77777777" w:rsidTr="00B845F4">
        <w:tc>
          <w:tcPr>
            <w:tcW w:w="7263" w:type="dxa"/>
            <w:tcBorders>
              <w:top w:val="nil"/>
              <w:left w:val="nil"/>
              <w:right w:val="nil"/>
            </w:tcBorders>
          </w:tcPr>
          <w:p w14:paraId="4686ABDF" w14:textId="77777777" w:rsidR="00A604FB" w:rsidRPr="009E1EF1" w:rsidRDefault="00A604FB" w:rsidP="00A604FB">
            <w:pPr>
              <w:ind w:left="-108"/>
              <w:rPr>
                <w:rFonts w:ascii="Calibri" w:hAnsi="Calibri"/>
                <w:bCs/>
                <w:sz w:val="20"/>
              </w:rPr>
            </w:pPr>
            <w:r w:rsidRPr="009E1EF1">
              <w:rPr>
                <w:rFonts w:ascii="Calibri" w:hAnsi="Calibri"/>
                <w:bCs/>
                <w:sz w:val="20"/>
              </w:rPr>
              <w:t>Deferred tax liabilities</w:t>
            </w:r>
          </w:p>
        </w:tc>
        <w:tc>
          <w:tcPr>
            <w:tcW w:w="2410" w:type="dxa"/>
            <w:tcBorders>
              <w:left w:val="nil"/>
              <w:right w:val="nil"/>
            </w:tcBorders>
          </w:tcPr>
          <w:p w14:paraId="377C69C5" w14:textId="77777777" w:rsidR="00A604FB" w:rsidRPr="009E1EF1" w:rsidRDefault="00A604FB" w:rsidP="00A604FB">
            <w:pPr>
              <w:jc w:val="right"/>
              <w:rPr>
                <w:rFonts w:ascii="Calibri" w:hAnsi="Calibri"/>
                <w:bCs/>
                <w:sz w:val="20"/>
              </w:rPr>
            </w:pPr>
            <w:r w:rsidRPr="009E1EF1">
              <w:rPr>
                <w:rFonts w:ascii="Calibri" w:hAnsi="Calibri"/>
                <w:bCs/>
                <w:sz w:val="20"/>
              </w:rPr>
              <w:t>11.1</w:t>
            </w:r>
          </w:p>
        </w:tc>
      </w:tr>
      <w:tr w:rsidR="00A604FB" w:rsidRPr="001C5950" w14:paraId="5CF0FFD3" w14:textId="77777777" w:rsidTr="00B845F4">
        <w:tc>
          <w:tcPr>
            <w:tcW w:w="7263" w:type="dxa"/>
            <w:tcBorders>
              <w:top w:val="single" w:sz="4" w:space="0" w:color="auto"/>
              <w:left w:val="nil"/>
              <w:bottom w:val="single" w:sz="4" w:space="0" w:color="auto"/>
              <w:right w:val="nil"/>
            </w:tcBorders>
          </w:tcPr>
          <w:p w14:paraId="05979267" w14:textId="77777777" w:rsidR="00A604FB" w:rsidRPr="009E1EF1" w:rsidRDefault="00A604FB" w:rsidP="00A604FB">
            <w:pPr>
              <w:ind w:left="-108"/>
              <w:rPr>
                <w:rFonts w:ascii="Calibri" w:hAnsi="Calibri"/>
                <w:b/>
                <w:bCs/>
                <w:sz w:val="20"/>
              </w:rPr>
            </w:pPr>
            <w:r w:rsidRPr="009E1EF1">
              <w:rPr>
                <w:rFonts w:ascii="Calibri" w:hAnsi="Calibri"/>
                <w:b/>
                <w:bCs/>
                <w:sz w:val="20"/>
              </w:rPr>
              <w:t>Total non-current liabilities</w:t>
            </w:r>
          </w:p>
        </w:tc>
        <w:tc>
          <w:tcPr>
            <w:tcW w:w="2410" w:type="dxa"/>
            <w:tcBorders>
              <w:top w:val="single" w:sz="4" w:space="0" w:color="auto"/>
              <w:left w:val="nil"/>
              <w:bottom w:val="single" w:sz="4" w:space="0" w:color="auto"/>
              <w:right w:val="nil"/>
            </w:tcBorders>
          </w:tcPr>
          <w:p w14:paraId="22D83EE1" w14:textId="77777777" w:rsidR="00A604FB" w:rsidRPr="009E1EF1" w:rsidRDefault="00A604FB" w:rsidP="00A604FB">
            <w:pPr>
              <w:jc w:val="right"/>
              <w:rPr>
                <w:rFonts w:ascii="Calibri" w:hAnsi="Calibri"/>
                <w:bCs/>
                <w:sz w:val="20"/>
              </w:rPr>
            </w:pPr>
            <w:r w:rsidRPr="009E1EF1">
              <w:rPr>
                <w:rFonts w:ascii="Calibri" w:hAnsi="Calibri"/>
                <w:bCs/>
                <w:sz w:val="20"/>
              </w:rPr>
              <w:t>11.8</w:t>
            </w:r>
          </w:p>
        </w:tc>
      </w:tr>
      <w:tr w:rsidR="00A604FB" w:rsidRPr="001C5950" w14:paraId="69D69FAD" w14:textId="77777777" w:rsidTr="00B845F4">
        <w:trPr>
          <w:trHeight w:val="247"/>
        </w:trPr>
        <w:tc>
          <w:tcPr>
            <w:tcW w:w="7263" w:type="dxa"/>
            <w:tcBorders>
              <w:top w:val="single" w:sz="4" w:space="0" w:color="auto"/>
              <w:left w:val="nil"/>
              <w:bottom w:val="single" w:sz="4" w:space="0" w:color="auto"/>
              <w:right w:val="nil"/>
            </w:tcBorders>
          </w:tcPr>
          <w:p w14:paraId="24932370" w14:textId="77777777" w:rsidR="00A604FB" w:rsidRPr="009E1EF1" w:rsidRDefault="00A604FB" w:rsidP="00A604FB">
            <w:pPr>
              <w:ind w:left="-108"/>
              <w:rPr>
                <w:rFonts w:ascii="Calibri" w:hAnsi="Calibri"/>
                <w:bCs/>
                <w:sz w:val="20"/>
              </w:rPr>
            </w:pPr>
          </w:p>
          <w:p w14:paraId="3BC334BD" w14:textId="77777777" w:rsidR="00A604FB" w:rsidRPr="009E1EF1" w:rsidRDefault="00A604FB" w:rsidP="00A604FB">
            <w:pPr>
              <w:ind w:left="-108"/>
              <w:rPr>
                <w:rFonts w:ascii="Calibri" w:hAnsi="Calibri"/>
                <w:b/>
                <w:bCs/>
                <w:sz w:val="20"/>
              </w:rPr>
            </w:pPr>
            <w:r w:rsidRPr="009E1EF1">
              <w:rPr>
                <w:rFonts w:ascii="Calibri" w:hAnsi="Calibri"/>
                <w:b/>
                <w:bCs/>
                <w:sz w:val="20"/>
              </w:rPr>
              <w:t>Total liabilities</w:t>
            </w:r>
          </w:p>
        </w:tc>
        <w:tc>
          <w:tcPr>
            <w:tcW w:w="2410" w:type="dxa"/>
            <w:tcBorders>
              <w:top w:val="single" w:sz="4" w:space="0" w:color="auto"/>
              <w:left w:val="nil"/>
              <w:bottom w:val="single" w:sz="4" w:space="0" w:color="auto"/>
              <w:right w:val="nil"/>
            </w:tcBorders>
          </w:tcPr>
          <w:p w14:paraId="4ACB0137" w14:textId="77777777" w:rsidR="00A604FB" w:rsidRPr="009E1EF1" w:rsidRDefault="00A604FB" w:rsidP="00A604FB">
            <w:pPr>
              <w:jc w:val="right"/>
              <w:rPr>
                <w:rFonts w:ascii="Calibri" w:hAnsi="Calibri"/>
                <w:bCs/>
                <w:sz w:val="20"/>
              </w:rPr>
            </w:pPr>
          </w:p>
          <w:p w14:paraId="68FA6A8D" w14:textId="77777777" w:rsidR="00A604FB" w:rsidRPr="009E1EF1" w:rsidRDefault="00A604FB" w:rsidP="00A604FB">
            <w:pPr>
              <w:jc w:val="right"/>
              <w:rPr>
                <w:rFonts w:ascii="Calibri" w:hAnsi="Calibri"/>
                <w:bCs/>
                <w:sz w:val="20"/>
              </w:rPr>
            </w:pPr>
            <w:r w:rsidRPr="009E1EF1">
              <w:rPr>
                <w:rFonts w:ascii="Calibri" w:hAnsi="Calibri"/>
                <w:bCs/>
                <w:sz w:val="20"/>
              </w:rPr>
              <w:t>1</w:t>
            </w:r>
            <w:r w:rsidR="00E260D9" w:rsidRPr="009E1EF1">
              <w:rPr>
                <w:rFonts w:ascii="Calibri" w:hAnsi="Calibri"/>
                <w:bCs/>
                <w:sz w:val="20"/>
              </w:rPr>
              <w:t>9</w:t>
            </w:r>
            <w:r w:rsidRPr="009E1EF1">
              <w:rPr>
                <w:rFonts w:ascii="Calibri" w:hAnsi="Calibri"/>
                <w:bCs/>
                <w:sz w:val="20"/>
              </w:rPr>
              <w:t>.</w:t>
            </w:r>
            <w:r w:rsidR="00E260D9" w:rsidRPr="009E1EF1">
              <w:rPr>
                <w:rFonts w:ascii="Calibri" w:hAnsi="Calibri"/>
                <w:bCs/>
                <w:sz w:val="20"/>
              </w:rPr>
              <w:t>1</w:t>
            </w:r>
          </w:p>
        </w:tc>
      </w:tr>
      <w:tr w:rsidR="00A604FB" w:rsidRPr="001C5950" w14:paraId="40FAEA97" w14:textId="77777777" w:rsidTr="00B845F4">
        <w:trPr>
          <w:trHeight w:val="336"/>
        </w:trPr>
        <w:tc>
          <w:tcPr>
            <w:tcW w:w="7263" w:type="dxa"/>
            <w:tcBorders>
              <w:top w:val="single" w:sz="4" w:space="0" w:color="auto"/>
              <w:left w:val="nil"/>
              <w:right w:val="nil"/>
            </w:tcBorders>
            <w:vAlign w:val="bottom"/>
          </w:tcPr>
          <w:p w14:paraId="69B8A4BC" w14:textId="77777777" w:rsidR="00A604FB" w:rsidRPr="009E1EF1" w:rsidRDefault="00A604FB" w:rsidP="00A604FB">
            <w:pPr>
              <w:ind w:left="-108"/>
              <w:rPr>
                <w:rFonts w:ascii="Calibri" w:hAnsi="Calibri"/>
                <w:b/>
                <w:bCs/>
                <w:sz w:val="20"/>
              </w:rPr>
            </w:pPr>
            <w:r w:rsidRPr="009E1EF1">
              <w:rPr>
                <w:rFonts w:ascii="Calibri" w:hAnsi="Calibri"/>
                <w:b/>
                <w:bCs/>
                <w:sz w:val="20"/>
              </w:rPr>
              <w:t>Net assets acquired</w:t>
            </w:r>
          </w:p>
        </w:tc>
        <w:tc>
          <w:tcPr>
            <w:tcW w:w="2410" w:type="dxa"/>
            <w:tcBorders>
              <w:top w:val="single" w:sz="4" w:space="0" w:color="auto"/>
              <w:left w:val="nil"/>
              <w:right w:val="nil"/>
            </w:tcBorders>
            <w:vAlign w:val="bottom"/>
          </w:tcPr>
          <w:p w14:paraId="6B94A7EC" w14:textId="77777777" w:rsidR="00A604FB" w:rsidRPr="009E1EF1" w:rsidRDefault="00A604FB" w:rsidP="00A604FB">
            <w:pPr>
              <w:jc w:val="right"/>
              <w:rPr>
                <w:rFonts w:ascii="Calibri" w:hAnsi="Calibri"/>
                <w:b/>
                <w:bCs/>
                <w:sz w:val="20"/>
              </w:rPr>
            </w:pPr>
            <w:r w:rsidRPr="009E1EF1">
              <w:rPr>
                <w:rFonts w:ascii="Calibri" w:hAnsi="Calibri"/>
                <w:b/>
                <w:bCs/>
                <w:sz w:val="20"/>
              </w:rPr>
              <w:t>6</w:t>
            </w:r>
            <w:r w:rsidR="0082140E" w:rsidRPr="009E1EF1">
              <w:rPr>
                <w:rFonts w:ascii="Calibri" w:hAnsi="Calibri"/>
                <w:b/>
                <w:bCs/>
                <w:sz w:val="20"/>
              </w:rPr>
              <w:t>3</w:t>
            </w:r>
            <w:r w:rsidRPr="009E1EF1">
              <w:rPr>
                <w:rFonts w:ascii="Calibri" w:hAnsi="Calibri"/>
                <w:b/>
                <w:bCs/>
                <w:sz w:val="20"/>
              </w:rPr>
              <w:t>.</w:t>
            </w:r>
            <w:r w:rsidR="0082140E" w:rsidRPr="009E1EF1">
              <w:rPr>
                <w:rFonts w:ascii="Calibri" w:hAnsi="Calibri"/>
                <w:b/>
                <w:bCs/>
                <w:sz w:val="20"/>
              </w:rPr>
              <w:t>6</w:t>
            </w:r>
          </w:p>
        </w:tc>
      </w:tr>
      <w:tr w:rsidR="00A604FB" w:rsidRPr="001C5950" w14:paraId="7CB1DA18" w14:textId="77777777" w:rsidTr="00B845F4">
        <w:trPr>
          <w:trHeight w:val="336"/>
        </w:trPr>
        <w:tc>
          <w:tcPr>
            <w:tcW w:w="7263" w:type="dxa"/>
            <w:tcBorders>
              <w:left w:val="nil"/>
              <w:right w:val="nil"/>
            </w:tcBorders>
            <w:vAlign w:val="bottom"/>
          </w:tcPr>
          <w:p w14:paraId="75068562" w14:textId="77777777" w:rsidR="00A604FB" w:rsidRPr="009E1EF1" w:rsidRDefault="00A604FB" w:rsidP="00A604FB">
            <w:pPr>
              <w:ind w:left="-108"/>
              <w:rPr>
                <w:rFonts w:ascii="Calibri" w:hAnsi="Calibri"/>
                <w:bCs/>
                <w:sz w:val="20"/>
              </w:rPr>
            </w:pPr>
            <w:r w:rsidRPr="009E1EF1">
              <w:rPr>
                <w:rFonts w:ascii="Calibri" w:hAnsi="Calibri"/>
                <w:bCs/>
                <w:sz w:val="20"/>
              </w:rPr>
              <w:t>Goodwill</w:t>
            </w:r>
          </w:p>
        </w:tc>
        <w:tc>
          <w:tcPr>
            <w:tcW w:w="2410" w:type="dxa"/>
            <w:tcBorders>
              <w:left w:val="nil"/>
              <w:right w:val="nil"/>
            </w:tcBorders>
            <w:vAlign w:val="bottom"/>
          </w:tcPr>
          <w:p w14:paraId="1637FB56" w14:textId="77777777" w:rsidR="00A604FB" w:rsidRPr="009E1EF1" w:rsidRDefault="00A604FB" w:rsidP="00A604FB">
            <w:pPr>
              <w:jc w:val="right"/>
              <w:rPr>
                <w:rFonts w:ascii="Calibri" w:hAnsi="Calibri"/>
                <w:bCs/>
                <w:sz w:val="20"/>
              </w:rPr>
            </w:pPr>
            <w:r w:rsidRPr="009E1EF1">
              <w:rPr>
                <w:rFonts w:ascii="Calibri" w:hAnsi="Calibri"/>
                <w:bCs/>
                <w:sz w:val="20"/>
              </w:rPr>
              <w:t>69.</w:t>
            </w:r>
            <w:r w:rsidR="0082140E" w:rsidRPr="009E1EF1">
              <w:rPr>
                <w:rFonts w:ascii="Calibri" w:hAnsi="Calibri"/>
                <w:bCs/>
                <w:sz w:val="20"/>
              </w:rPr>
              <w:t>6</w:t>
            </w:r>
          </w:p>
        </w:tc>
      </w:tr>
      <w:tr w:rsidR="00A604FB" w:rsidRPr="001C5950" w14:paraId="3FE0CF17" w14:textId="77777777" w:rsidTr="00B845F4">
        <w:trPr>
          <w:trHeight w:val="336"/>
        </w:trPr>
        <w:tc>
          <w:tcPr>
            <w:tcW w:w="7263" w:type="dxa"/>
            <w:tcBorders>
              <w:left w:val="nil"/>
              <w:bottom w:val="single" w:sz="4" w:space="0" w:color="auto"/>
              <w:right w:val="nil"/>
            </w:tcBorders>
            <w:vAlign w:val="bottom"/>
          </w:tcPr>
          <w:p w14:paraId="4E08D257" w14:textId="77777777" w:rsidR="00A604FB" w:rsidRPr="009E1EF1" w:rsidRDefault="00A604FB" w:rsidP="00A604FB">
            <w:pPr>
              <w:ind w:left="-108"/>
              <w:rPr>
                <w:rFonts w:ascii="Calibri" w:hAnsi="Calibri"/>
                <w:bCs/>
                <w:sz w:val="20"/>
              </w:rPr>
            </w:pPr>
            <w:r w:rsidRPr="009E1EF1">
              <w:rPr>
                <w:rFonts w:ascii="Calibri" w:hAnsi="Calibri"/>
                <w:bCs/>
                <w:sz w:val="20"/>
              </w:rPr>
              <w:t>Non-controlling interest measured at the fair value of net assets identified</w:t>
            </w:r>
          </w:p>
        </w:tc>
        <w:tc>
          <w:tcPr>
            <w:tcW w:w="2410" w:type="dxa"/>
            <w:tcBorders>
              <w:left w:val="nil"/>
              <w:bottom w:val="single" w:sz="4" w:space="0" w:color="auto"/>
              <w:right w:val="nil"/>
            </w:tcBorders>
            <w:vAlign w:val="bottom"/>
          </w:tcPr>
          <w:p w14:paraId="437A24C1" w14:textId="77777777" w:rsidR="00A604FB" w:rsidRPr="009E1EF1" w:rsidRDefault="00A604FB" w:rsidP="00A604FB">
            <w:pPr>
              <w:jc w:val="right"/>
              <w:rPr>
                <w:rFonts w:ascii="Calibri" w:hAnsi="Calibri"/>
                <w:bCs/>
                <w:sz w:val="20"/>
              </w:rPr>
            </w:pPr>
            <w:r w:rsidRPr="009E1EF1">
              <w:rPr>
                <w:rFonts w:ascii="Calibri" w:hAnsi="Calibri"/>
                <w:bCs/>
                <w:sz w:val="20"/>
              </w:rPr>
              <w:t>(31.</w:t>
            </w:r>
            <w:r w:rsidR="0082140E" w:rsidRPr="009E1EF1">
              <w:rPr>
                <w:rFonts w:ascii="Calibri" w:hAnsi="Calibri"/>
                <w:bCs/>
                <w:sz w:val="20"/>
              </w:rPr>
              <w:t>2</w:t>
            </w:r>
            <w:r w:rsidRPr="009E1EF1">
              <w:rPr>
                <w:rFonts w:ascii="Calibri" w:hAnsi="Calibri"/>
                <w:bCs/>
                <w:sz w:val="20"/>
              </w:rPr>
              <w:t>)</w:t>
            </w:r>
          </w:p>
        </w:tc>
      </w:tr>
      <w:tr w:rsidR="00A604FB" w:rsidRPr="001C5950" w14:paraId="75BAAFF6" w14:textId="77777777" w:rsidTr="00B845F4">
        <w:trPr>
          <w:trHeight w:val="336"/>
        </w:trPr>
        <w:tc>
          <w:tcPr>
            <w:tcW w:w="7263" w:type="dxa"/>
            <w:tcBorders>
              <w:top w:val="single" w:sz="4" w:space="0" w:color="auto"/>
              <w:left w:val="nil"/>
              <w:bottom w:val="single" w:sz="4" w:space="0" w:color="auto"/>
              <w:right w:val="nil"/>
            </w:tcBorders>
            <w:vAlign w:val="bottom"/>
          </w:tcPr>
          <w:p w14:paraId="2E756A11" w14:textId="77777777" w:rsidR="00A604FB" w:rsidRPr="009E1EF1" w:rsidRDefault="00A604FB" w:rsidP="00A604FB">
            <w:pPr>
              <w:ind w:left="-108"/>
              <w:rPr>
                <w:rFonts w:ascii="Calibri" w:hAnsi="Calibri"/>
                <w:b/>
                <w:bCs/>
                <w:sz w:val="20"/>
              </w:rPr>
            </w:pPr>
            <w:r w:rsidRPr="009E1EF1">
              <w:rPr>
                <w:rFonts w:ascii="Calibri" w:hAnsi="Calibri"/>
                <w:b/>
                <w:bCs/>
                <w:sz w:val="20"/>
              </w:rPr>
              <w:t>Consideration</w:t>
            </w:r>
          </w:p>
        </w:tc>
        <w:tc>
          <w:tcPr>
            <w:tcW w:w="2410" w:type="dxa"/>
            <w:tcBorders>
              <w:top w:val="single" w:sz="4" w:space="0" w:color="auto"/>
              <w:left w:val="nil"/>
              <w:bottom w:val="single" w:sz="4" w:space="0" w:color="auto"/>
              <w:right w:val="nil"/>
            </w:tcBorders>
            <w:vAlign w:val="bottom"/>
          </w:tcPr>
          <w:p w14:paraId="6972D74E" w14:textId="77777777" w:rsidR="00A604FB" w:rsidRPr="009E1EF1" w:rsidRDefault="00A604FB" w:rsidP="00A604FB">
            <w:pPr>
              <w:jc w:val="right"/>
              <w:rPr>
                <w:rFonts w:ascii="Calibri" w:hAnsi="Calibri"/>
                <w:b/>
                <w:bCs/>
                <w:sz w:val="20"/>
              </w:rPr>
            </w:pPr>
            <w:r w:rsidRPr="009E1EF1">
              <w:rPr>
                <w:rFonts w:ascii="Calibri" w:hAnsi="Calibri"/>
                <w:b/>
                <w:bCs/>
                <w:sz w:val="20"/>
              </w:rPr>
              <w:t>102.0</w:t>
            </w:r>
          </w:p>
        </w:tc>
      </w:tr>
      <w:tr w:rsidR="00A604FB" w:rsidRPr="001C5950" w14:paraId="0EE77A6C" w14:textId="77777777" w:rsidTr="00B845F4">
        <w:trPr>
          <w:trHeight w:val="171"/>
        </w:trPr>
        <w:tc>
          <w:tcPr>
            <w:tcW w:w="7263" w:type="dxa"/>
            <w:tcBorders>
              <w:top w:val="single" w:sz="4" w:space="0" w:color="auto"/>
              <w:left w:val="nil"/>
              <w:right w:val="nil"/>
            </w:tcBorders>
            <w:vAlign w:val="bottom"/>
          </w:tcPr>
          <w:p w14:paraId="15FD6E66" w14:textId="77777777" w:rsidR="00A604FB" w:rsidRPr="009E1EF1" w:rsidRDefault="00A604FB" w:rsidP="00A604FB">
            <w:pPr>
              <w:ind w:left="-108"/>
              <w:rPr>
                <w:rFonts w:ascii="Calibri" w:hAnsi="Calibri"/>
                <w:b/>
                <w:bCs/>
                <w:sz w:val="20"/>
              </w:rPr>
            </w:pPr>
          </w:p>
        </w:tc>
        <w:tc>
          <w:tcPr>
            <w:tcW w:w="2410" w:type="dxa"/>
            <w:tcBorders>
              <w:top w:val="single" w:sz="4" w:space="0" w:color="auto"/>
              <w:left w:val="nil"/>
              <w:right w:val="nil"/>
            </w:tcBorders>
            <w:vAlign w:val="bottom"/>
          </w:tcPr>
          <w:p w14:paraId="3681069D" w14:textId="77777777" w:rsidR="00A604FB" w:rsidRPr="009E1EF1" w:rsidRDefault="00A604FB" w:rsidP="00A604FB">
            <w:pPr>
              <w:jc w:val="right"/>
              <w:rPr>
                <w:rFonts w:ascii="Calibri" w:hAnsi="Calibri"/>
                <w:b/>
                <w:bCs/>
                <w:sz w:val="20"/>
              </w:rPr>
            </w:pPr>
          </w:p>
        </w:tc>
      </w:tr>
      <w:tr w:rsidR="00A604FB" w:rsidRPr="001C5950" w14:paraId="46907E9F" w14:textId="77777777" w:rsidTr="00B845F4">
        <w:trPr>
          <w:trHeight w:val="336"/>
        </w:trPr>
        <w:tc>
          <w:tcPr>
            <w:tcW w:w="7263" w:type="dxa"/>
            <w:tcBorders>
              <w:left w:val="nil"/>
              <w:right w:val="nil"/>
            </w:tcBorders>
            <w:vAlign w:val="bottom"/>
          </w:tcPr>
          <w:p w14:paraId="61503C5A" w14:textId="77777777" w:rsidR="00A604FB" w:rsidRPr="009E1EF1" w:rsidRDefault="00A604FB" w:rsidP="00A604FB">
            <w:pPr>
              <w:ind w:left="-108"/>
              <w:rPr>
                <w:rFonts w:ascii="Calibri" w:hAnsi="Calibri"/>
                <w:b/>
                <w:bCs/>
                <w:sz w:val="20"/>
              </w:rPr>
            </w:pPr>
            <w:r w:rsidRPr="009E1EF1">
              <w:rPr>
                <w:rFonts w:ascii="Calibri" w:hAnsi="Calibri"/>
                <w:b/>
                <w:bCs/>
                <w:sz w:val="20"/>
              </w:rPr>
              <w:t>The consideration is analysed as:</w:t>
            </w:r>
          </w:p>
        </w:tc>
        <w:tc>
          <w:tcPr>
            <w:tcW w:w="2410" w:type="dxa"/>
            <w:tcBorders>
              <w:left w:val="nil"/>
              <w:right w:val="nil"/>
            </w:tcBorders>
            <w:vAlign w:val="bottom"/>
          </w:tcPr>
          <w:p w14:paraId="5E282E99" w14:textId="77777777" w:rsidR="00A604FB" w:rsidRPr="009E1EF1" w:rsidRDefault="00A604FB" w:rsidP="00A604FB">
            <w:pPr>
              <w:jc w:val="right"/>
              <w:rPr>
                <w:rFonts w:ascii="Calibri" w:hAnsi="Calibri"/>
                <w:b/>
                <w:bCs/>
                <w:sz w:val="20"/>
              </w:rPr>
            </w:pPr>
          </w:p>
        </w:tc>
      </w:tr>
      <w:tr w:rsidR="00A604FB" w:rsidRPr="001C5950" w14:paraId="3DC511F4" w14:textId="77777777" w:rsidTr="00B845F4">
        <w:trPr>
          <w:trHeight w:val="135"/>
        </w:trPr>
        <w:tc>
          <w:tcPr>
            <w:tcW w:w="7263" w:type="dxa"/>
            <w:tcBorders>
              <w:left w:val="nil"/>
              <w:right w:val="nil"/>
            </w:tcBorders>
            <w:vAlign w:val="bottom"/>
          </w:tcPr>
          <w:p w14:paraId="305667D7" w14:textId="7827370E" w:rsidR="00A604FB" w:rsidRPr="009E1EF1" w:rsidRDefault="00A604FB" w:rsidP="00A604FB">
            <w:pPr>
              <w:ind w:left="-108"/>
              <w:rPr>
                <w:rFonts w:ascii="Calibri" w:hAnsi="Calibri"/>
                <w:bCs/>
                <w:sz w:val="20"/>
              </w:rPr>
            </w:pPr>
            <w:r w:rsidRPr="009E1EF1">
              <w:rPr>
                <w:rFonts w:ascii="Calibri" w:hAnsi="Calibri"/>
                <w:bCs/>
                <w:sz w:val="20"/>
              </w:rPr>
              <w:t xml:space="preserve">Consideration </w:t>
            </w:r>
            <w:r w:rsidR="006C4D23">
              <w:rPr>
                <w:rFonts w:ascii="Calibri" w:hAnsi="Calibri"/>
                <w:bCs/>
                <w:sz w:val="20"/>
              </w:rPr>
              <w:t>satisfied by</w:t>
            </w:r>
            <w:r w:rsidRPr="009E1EF1">
              <w:rPr>
                <w:rFonts w:ascii="Calibri" w:hAnsi="Calibri"/>
                <w:bCs/>
                <w:sz w:val="20"/>
              </w:rPr>
              <w:t xml:space="preserve"> cash</w:t>
            </w:r>
          </w:p>
        </w:tc>
        <w:tc>
          <w:tcPr>
            <w:tcW w:w="2410" w:type="dxa"/>
            <w:tcBorders>
              <w:left w:val="nil"/>
              <w:right w:val="nil"/>
            </w:tcBorders>
            <w:vAlign w:val="bottom"/>
          </w:tcPr>
          <w:p w14:paraId="7DDA60EB" w14:textId="77777777" w:rsidR="00A604FB" w:rsidRPr="009E1EF1" w:rsidRDefault="00A604FB" w:rsidP="00A604FB">
            <w:pPr>
              <w:jc w:val="right"/>
              <w:rPr>
                <w:rFonts w:ascii="Calibri" w:hAnsi="Calibri"/>
                <w:bCs/>
                <w:sz w:val="20"/>
              </w:rPr>
            </w:pPr>
            <w:r w:rsidRPr="009E1EF1">
              <w:rPr>
                <w:rFonts w:ascii="Calibri" w:hAnsi="Calibri"/>
                <w:bCs/>
                <w:sz w:val="20"/>
              </w:rPr>
              <w:t>102.0</w:t>
            </w:r>
          </w:p>
        </w:tc>
      </w:tr>
      <w:tr w:rsidR="00A604FB" w:rsidRPr="001C5950" w14:paraId="603F0A43" w14:textId="77777777" w:rsidTr="00B845F4">
        <w:trPr>
          <w:trHeight w:val="336"/>
        </w:trPr>
        <w:tc>
          <w:tcPr>
            <w:tcW w:w="7263" w:type="dxa"/>
            <w:tcBorders>
              <w:top w:val="single" w:sz="4" w:space="0" w:color="auto"/>
              <w:left w:val="nil"/>
              <w:bottom w:val="single" w:sz="4" w:space="0" w:color="auto"/>
              <w:right w:val="nil"/>
            </w:tcBorders>
            <w:vAlign w:val="bottom"/>
          </w:tcPr>
          <w:p w14:paraId="4C4E9DC6" w14:textId="77777777" w:rsidR="00A604FB" w:rsidRPr="009E1EF1" w:rsidRDefault="00A604FB" w:rsidP="00A604FB">
            <w:pPr>
              <w:ind w:left="-108"/>
              <w:rPr>
                <w:rFonts w:ascii="Calibri" w:hAnsi="Calibri"/>
                <w:b/>
                <w:bCs/>
                <w:sz w:val="20"/>
              </w:rPr>
            </w:pPr>
            <w:r w:rsidRPr="009E1EF1">
              <w:rPr>
                <w:rFonts w:ascii="Calibri" w:hAnsi="Calibri"/>
                <w:b/>
                <w:bCs/>
                <w:sz w:val="20"/>
              </w:rPr>
              <w:t>Consideration</w:t>
            </w:r>
          </w:p>
        </w:tc>
        <w:tc>
          <w:tcPr>
            <w:tcW w:w="2410" w:type="dxa"/>
            <w:tcBorders>
              <w:top w:val="single" w:sz="4" w:space="0" w:color="auto"/>
              <w:left w:val="nil"/>
              <w:bottom w:val="single" w:sz="4" w:space="0" w:color="auto"/>
              <w:right w:val="nil"/>
            </w:tcBorders>
            <w:vAlign w:val="bottom"/>
          </w:tcPr>
          <w:p w14:paraId="7F07907D" w14:textId="77777777" w:rsidR="00A604FB" w:rsidRPr="009E1EF1" w:rsidRDefault="00A604FB" w:rsidP="00A604FB">
            <w:pPr>
              <w:jc w:val="right"/>
              <w:rPr>
                <w:rFonts w:ascii="Calibri" w:hAnsi="Calibri"/>
                <w:b/>
                <w:bCs/>
                <w:sz w:val="20"/>
              </w:rPr>
            </w:pPr>
            <w:r w:rsidRPr="009E1EF1">
              <w:rPr>
                <w:rFonts w:ascii="Calibri" w:hAnsi="Calibri"/>
                <w:b/>
                <w:bCs/>
                <w:sz w:val="20"/>
              </w:rPr>
              <w:t>102.0</w:t>
            </w:r>
          </w:p>
        </w:tc>
      </w:tr>
    </w:tbl>
    <w:p w14:paraId="6D799A1B" w14:textId="77777777" w:rsidR="006164C1" w:rsidRPr="009E1EF1" w:rsidRDefault="006164C1" w:rsidP="007152A5">
      <w:pPr>
        <w:widowControl/>
        <w:autoSpaceDE/>
        <w:autoSpaceDN/>
        <w:adjustRightInd/>
        <w:rPr>
          <w:rFonts w:ascii="Calibri" w:hAnsi="Calibri" w:cs="Times New Roman"/>
          <w:sz w:val="20"/>
          <w:szCs w:val="20"/>
          <w:lang w:val="en-IE"/>
        </w:rPr>
      </w:pPr>
    </w:p>
    <w:p w14:paraId="1CF736B6" w14:textId="77777777" w:rsidR="009F3D53" w:rsidRDefault="009F3D53">
      <w:pPr>
        <w:widowControl/>
        <w:autoSpaceDE/>
        <w:autoSpaceDN/>
        <w:adjustRightInd/>
        <w:rPr>
          <w:rFonts w:ascii="Calibri" w:hAnsi="Calibri"/>
          <w:b/>
          <w:bCs/>
          <w:sz w:val="20"/>
          <w:szCs w:val="20"/>
        </w:rPr>
      </w:pPr>
      <w:r>
        <w:rPr>
          <w:rFonts w:ascii="Calibri" w:hAnsi="Calibri"/>
          <w:b/>
          <w:bCs/>
          <w:sz w:val="20"/>
          <w:szCs w:val="20"/>
        </w:rPr>
        <w:br w:type="page"/>
      </w:r>
    </w:p>
    <w:p w14:paraId="7229444E" w14:textId="24EA102C" w:rsidR="009F3D53" w:rsidRDefault="009F3D53" w:rsidP="009F3D53">
      <w:pPr>
        <w:widowControl/>
        <w:autoSpaceDE/>
        <w:autoSpaceDN/>
        <w:adjustRightInd/>
        <w:rPr>
          <w:rFonts w:ascii="Calibri" w:hAnsi="Calibri" w:cs="Times New Roman"/>
          <w:b/>
          <w:bCs/>
          <w:sz w:val="20"/>
          <w:szCs w:val="20"/>
          <w:lang w:val="en-IE"/>
        </w:rPr>
      </w:pPr>
      <w:r w:rsidRPr="009E1EF1">
        <w:rPr>
          <w:rFonts w:ascii="Calibri" w:hAnsi="Calibri" w:cs="Times New Roman"/>
          <w:b/>
          <w:sz w:val="20"/>
          <w:szCs w:val="20"/>
          <w:lang w:val="en-IE"/>
        </w:rPr>
        <w:lastRenderedPageBreak/>
        <w:t>1</w:t>
      </w:r>
      <w:r w:rsidR="00606872">
        <w:rPr>
          <w:rFonts w:ascii="Calibri" w:hAnsi="Calibri" w:cs="Times New Roman"/>
          <w:b/>
          <w:sz w:val="20"/>
          <w:szCs w:val="20"/>
          <w:lang w:val="en-IE"/>
        </w:rPr>
        <w:t>1</w:t>
      </w:r>
      <w:r w:rsidRPr="009E1EF1">
        <w:rPr>
          <w:rFonts w:ascii="Calibri" w:hAnsi="Calibri" w:cs="Times New Roman"/>
          <w:b/>
          <w:bCs/>
          <w:sz w:val="20"/>
          <w:szCs w:val="20"/>
          <w:lang w:val="en-IE"/>
        </w:rPr>
        <w:t>. Business combinations (continued)</w:t>
      </w:r>
    </w:p>
    <w:p w14:paraId="6FAC184B" w14:textId="77777777" w:rsidR="009F3D53" w:rsidRDefault="009F3D53">
      <w:pPr>
        <w:rPr>
          <w:rFonts w:ascii="Calibri" w:hAnsi="Calibri"/>
          <w:b/>
          <w:bCs/>
          <w:sz w:val="20"/>
          <w:szCs w:val="20"/>
        </w:rPr>
      </w:pPr>
    </w:p>
    <w:p w14:paraId="6D1A01FB" w14:textId="0901793A" w:rsidR="00316790" w:rsidRPr="009E1EF1" w:rsidRDefault="00316790">
      <w:pPr>
        <w:rPr>
          <w:rFonts w:ascii="Calibri" w:hAnsi="Calibri"/>
          <w:b/>
          <w:bCs/>
          <w:i/>
          <w:sz w:val="20"/>
          <w:szCs w:val="20"/>
        </w:rPr>
      </w:pPr>
      <w:r w:rsidRPr="009E1EF1">
        <w:rPr>
          <w:rFonts w:ascii="Calibri" w:hAnsi="Calibri"/>
          <w:b/>
          <w:bCs/>
          <w:sz w:val="20"/>
          <w:szCs w:val="20"/>
        </w:rPr>
        <w:t xml:space="preserve">Net cash </w:t>
      </w:r>
      <w:r w:rsidR="00DB74FC" w:rsidRPr="009E1EF1">
        <w:rPr>
          <w:rFonts w:ascii="Calibri" w:hAnsi="Calibri"/>
          <w:b/>
          <w:bCs/>
          <w:sz w:val="20"/>
          <w:szCs w:val="20"/>
        </w:rPr>
        <w:t>outflow/</w:t>
      </w:r>
      <w:r w:rsidR="007E13F4" w:rsidRPr="009E1EF1">
        <w:rPr>
          <w:rFonts w:ascii="Calibri" w:hAnsi="Calibri"/>
          <w:b/>
          <w:bCs/>
          <w:sz w:val="20"/>
          <w:szCs w:val="20"/>
        </w:rPr>
        <w:t xml:space="preserve">(inflow) </w:t>
      </w:r>
      <w:r w:rsidRPr="009E1EF1">
        <w:rPr>
          <w:rFonts w:ascii="Calibri" w:hAnsi="Calibri"/>
          <w:b/>
          <w:bCs/>
          <w:sz w:val="20"/>
          <w:szCs w:val="20"/>
        </w:rPr>
        <w:t>from purchase of businesses</w:t>
      </w:r>
    </w:p>
    <w:tbl>
      <w:tblPr>
        <w:tblW w:w="9673" w:type="dxa"/>
        <w:tblInd w:w="108" w:type="dxa"/>
        <w:tblLayout w:type="fixed"/>
        <w:tblLook w:val="01E0" w:firstRow="1" w:lastRow="1" w:firstColumn="1" w:lastColumn="1" w:noHBand="0" w:noVBand="0"/>
      </w:tblPr>
      <w:tblGrid>
        <w:gridCol w:w="5387"/>
        <w:gridCol w:w="1843"/>
        <w:gridCol w:w="2443"/>
      </w:tblGrid>
      <w:tr w:rsidR="00030A83" w:rsidRPr="001C5950" w14:paraId="4F3DC60A" w14:textId="77777777" w:rsidTr="007F76BB">
        <w:trPr>
          <w:trHeight w:val="225"/>
        </w:trPr>
        <w:tc>
          <w:tcPr>
            <w:tcW w:w="5387" w:type="dxa"/>
            <w:tcBorders>
              <w:top w:val="single" w:sz="4" w:space="0" w:color="auto"/>
            </w:tcBorders>
            <w:shd w:val="clear" w:color="auto" w:fill="auto"/>
          </w:tcPr>
          <w:p w14:paraId="19CAE3E9" w14:textId="77777777" w:rsidR="00030A83" w:rsidRPr="009E1EF1" w:rsidRDefault="00030A83" w:rsidP="00030A83">
            <w:pPr>
              <w:rPr>
                <w:rFonts w:ascii="Calibri" w:hAnsi="Calibri"/>
                <w:bCs/>
                <w:sz w:val="20"/>
                <w:szCs w:val="20"/>
              </w:rPr>
            </w:pPr>
          </w:p>
        </w:tc>
        <w:tc>
          <w:tcPr>
            <w:tcW w:w="1843" w:type="dxa"/>
            <w:tcBorders>
              <w:top w:val="single" w:sz="4" w:space="0" w:color="auto"/>
            </w:tcBorders>
            <w:shd w:val="clear" w:color="auto" w:fill="auto"/>
          </w:tcPr>
          <w:p w14:paraId="17962083" w14:textId="77777777" w:rsidR="00030A83" w:rsidRPr="009E1EF1" w:rsidRDefault="00030A83" w:rsidP="00030A83">
            <w:pPr>
              <w:jc w:val="right"/>
              <w:rPr>
                <w:rFonts w:ascii="Calibri" w:hAnsi="Calibri"/>
                <w:b/>
                <w:sz w:val="20"/>
                <w:szCs w:val="20"/>
              </w:rPr>
            </w:pPr>
          </w:p>
          <w:p w14:paraId="756A0446" w14:textId="77777777" w:rsidR="00030A83" w:rsidRPr="009E1EF1" w:rsidRDefault="00030A83" w:rsidP="00030A83">
            <w:pPr>
              <w:jc w:val="right"/>
              <w:rPr>
                <w:rFonts w:ascii="Calibri" w:hAnsi="Calibri"/>
                <w:b/>
                <w:bCs/>
                <w:sz w:val="20"/>
                <w:szCs w:val="20"/>
              </w:rPr>
            </w:pPr>
            <w:r w:rsidRPr="009E1EF1">
              <w:rPr>
                <w:rFonts w:ascii="Calibri" w:hAnsi="Calibri"/>
                <w:b/>
                <w:sz w:val="20"/>
                <w:szCs w:val="20"/>
              </w:rPr>
              <w:t xml:space="preserve">31 December </w:t>
            </w:r>
            <w:r w:rsidR="00FC3D06" w:rsidRPr="009E1EF1">
              <w:rPr>
                <w:rFonts w:ascii="Calibri" w:hAnsi="Calibri"/>
                <w:b/>
                <w:sz w:val="20"/>
                <w:szCs w:val="20"/>
              </w:rPr>
              <w:t>20</w:t>
            </w:r>
            <w:r w:rsidR="005178C8" w:rsidRPr="009E1EF1">
              <w:rPr>
                <w:rFonts w:ascii="Calibri" w:hAnsi="Calibri"/>
                <w:b/>
                <w:sz w:val="20"/>
                <w:szCs w:val="20"/>
              </w:rPr>
              <w:t>20</w:t>
            </w:r>
          </w:p>
        </w:tc>
        <w:tc>
          <w:tcPr>
            <w:tcW w:w="2443" w:type="dxa"/>
            <w:tcBorders>
              <w:top w:val="single" w:sz="4" w:space="0" w:color="auto"/>
            </w:tcBorders>
          </w:tcPr>
          <w:p w14:paraId="7F32E497" w14:textId="77777777" w:rsidR="00030A83" w:rsidRPr="009E1EF1" w:rsidRDefault="00030A83" w:rsidP="00030A83">
            <w:pPr>
              <w:jc w:val="right"/>
              <w:rPr>
                <w:rFonts w:ascii="Calibri" w:hAnsi="Calibri"/>
                <w:sz w:val="20"/>
                <w:szCs w:val="20"/>
              </w:rPr>
            </w:pPr>
          </w:p>
          <w:p w14:paraId="5E787C19" w14:textId="77777777" w:rsidR="00030A83" w:rsidRPr="009E1EF1" w:rsidRDefault="00030A83" w:rsidP="00030A83">
            <w:pPr>
              <w:jc w:val="right"/>
              <w:rPr>
                <w:rFonts w:ascii="Calibri" w:hAnsi="Calibri"/>
                <w:bCs/>
                <w:sz w:val="20"/>
                <w:szCs w:val="20"/>
              </w:rPr>
            </w:pPr>
            <w:r w:rsidRPr="009E1EF1">
              <w:rPr>
                <w:rFonts w:ascii="Calibri" w:hAnsi="Calibri"/>
                <w:sz w:val="20"/>
                <w:szCs w:val="20"/>
              </w:rPr>
              <w:t xml:space="preserve">31 December </w:t>
            </w:r>
            <w:r w:rsidR="00FC3D06" w:rsidRPr="009E1EF1">
              <w:rPr>
                <w:rFonts w:ascii="Calibri" w:hAnsi="Calibri"/>
                <w:sz w:val="20"/>
                <w:szCs w:val="20"/>
              </w:rPr>
              <w:t>201</w:t>
            </w:r>
            <w:r w:rsidR="005178C8" w:rsidRPr="009E1EF1">
              <w:rPr>
                <w:rFonts w:ascii="Calibri" w:hAnsi="Calibri"/>
                <w:sz w:val="20"/>
                <w:szCs w:val="20"/>
              </w:rPr>
              <w:t>9</w:t>
            </w:r>
          </w:p>
        </w:tc>
      </w:tr>
      <w:tr w:rsidR="00030A83" w:rsidRPr="001C5950" w14:paraId="4436C077" w14:textId="77777777" w:rsidTr="007F76BB">
        <w:trPr>
          <w:trHeight w:val="189"/>
        </w:trPr>
        <w:tc>
          <w:tcPr>
            <w:tcW w:w="5387" w:type="dxa"/>
            <w:tcBorders>
              <w:bottom w:val="single" w:sz="4" w:space="0" w:color="auto"/>
            </w:tcBorders>
            <w:shd w:val="clear" w:color="auto" w:fill="auto"/>
          </w:tcPr>
          <w:p w14:paraId="0FE34A3F" w14:textId="77777777" w:rsidR="00030A83" w:rsidRPr="009E1EF1" w:rsidRDefault="00030A83" w:rsidP="00030A83">
            <w:pPr>
              <w:ind w:left="-108"/>
              <w:rPr>
                <w:rFonts w:ascii="Calibri" w:hAnsi="Calibri"/>
                <w:bCs/>
                <w:sz w:val="20"/>
                <w:szCs w:val="20"/>
              </w:rPr>
            </w:pPr>
          </w:p>
        </w:tc>
        <w:tc>
          <w:tcPr>
            <w:tcW w:w="1843" w:type="dxa"/>
            <w:tcBorders>
              <w:bottom w:val="single" w:sz="4" w:space="0" w:color="auto"/>
            </w:tcBorders>
            <w:shd w:val="clear" w:color="auto" w:fill="auto"/>
          </w:tcPr>
          <w:p w14:paraId="1DA419D9" w14:textId="77777777" w:rsidR="00030A83" w:rsidRPr="009E1EF1" w:rsidRDefault="00030A83" w:rsidP="00030A83">
            <w:pPr>
              <w:ind w:left="360"/>
              <w:jc w:val="right"/>
              <w:rPr>
                <w:rFonts w:ascii="Calibri" w:hAnsi="Calibri"/>
                <w:b/>
                <w:bCs/>
                <w:sz w:val="20"/>
                <w:szCs w:val="20"/>
              </w:rPr>
            </w:pPr>
            <w:r w:rsidRPr="009E1EF1">
              <w:rPr>
                <w:rFonts w:ascii="Calibri" w:hAnsi="Calibri"/>
                <w:b/>
                <w:bCs/>
                <w:sz w:val="20"/>
                <w:szCs w:val="20"/>
              </w:rPr>
              <w:t>£m</w:t>
            </w:r>
          </w:p>
        </w:tc>
        <w:tc>
          <w:tcPr>
            <w:tcW w:w="2443" w:type="dxa"/>
            <w:tcBorders>
              <w:bottom w:val="single" w:sz="4" w:space="0" w:color="auto"/>
            </w:tcBorders>
          </w:tcPr>
          <w:p w14:paraId="3B804DD5" w14:textId="77777777" w:rsidR="00030A83" w:rsidRPr="009E1EF1" w:rsidRDefault="00030A83" w:rsidP="00030A83">
            <w:pPr>
              <w:ind w:left="360"/>
              <w:jc w:val="right"/>
              <w:rPr>
                <w:rFonts w:ascii="Calibri" w:hAnsi="Calibri"/>
                <w:bCs/>
                <w:sz w:val="20"/>
                <w:szCs w:val="20"/>
              </w:rPr>
            </w:pPr>
            <w:r w:rsidRPr="009E1EF1">
              <w:rPr>
                <w:rFonts w:ascii="Calibri" w:hAnsi="Calibri"/>
                <w:bCs/>
                <w:sz w:val="20"/>
                <w:szCs w:val="20"/>
              </w:rPr>
              <w:t>£m</w:t>
            </w:r>
          </w:p>
        </w:tc>
      </w:tr>
      <w:tr w:rsidR="00284280" w:rsidRPr="001C141D" w14:paraId="41675F7D" w14:textId="77777777" w:rsidTr="007F76BB">
        <w:trPr>
          <w:trHeight w:val="133"/>
        </w:trPr>
        <w:tc>
          <w:tcPr>
            <w:tcW w:w="5387" w:type="dxa"/>
            <w:shd w:val="clear" w:color="auto" w:fill="auto"/>
          </w:tcPr>
          <w:p w14:paraId="03827824" w14:textId="77777777" w:rsidR="00284280" w:rsidRPr="001C141D" w:rsidRDefault="00284280" w:rsidP="00284280">
            <w:pPr>
              <w:ind w:left="-108"/>
              <w:rPr>
                <w:rFonts w:ascii="Calibri" w:hAnsi="Calibri"/>
                <w:bCs/>
                <w:sz w:val="20"/>
                <w:szCs w:val="20"/>
              </w:rPr>
            </w:pPr>
            <w:r w:rsidRPr="001C141D">
              <w:rPr>
                <w:rFonts w:ascii="Calibri" w:hAnsi="Calibri"/>
                <w:bCs/>
                <w:sz w:val="20"/>
                <w:szCs w:val="20"/>
              </w:rPr>
              <w:t xml:space="preserve">Cash consideration </w:t>
            </w:r>
            <w:r w:rsidRPr="001C141D">
              <w:rPr>
                <w:rFonts w:ascii="Calibri" w:hAnsi="Calibri"/>
                <w:sz w:val="20"/>
                <w:szCs w:val="20"/>
              </w:rPr>
              <w:t>–</w:t>
            </w:r>
            <w:r w:rsidRPr="001C141D">
              <w:rPr>
                <w:rFonts w:ascii="Calibri" w:hAnsi="Calibri"/>
                <w:bCs/>
                <w:sz w:val="20"/>
                <w:szCs w:val="20"/>
              </w:rPr>
              <w:t xml:space="preserve"> acquisitions in the year</w:t>
            </w:r>
          </w:p>
        </w:tc>
        <w:tc>
          <w:tcPr>
            <w:tcW w:w="1843" w:type="dxa"/>
            <w:tcBorders>
              <w:top w:val="single" w:sz="4" w:space="0" w:color="auto"/>
              <w:left w:val="nil"/>
              <w:bottom w:val="nil"/>
              <w:right w:val="nil"/>
            </w:tcBorders>
            <w:shd w:val="clear" w:color="auto" w:fill="auto"/>
          </w:tcPr>
          <w:p w14:paraId="3F47A790" w14:textId="77777777" w:rsidR="00284280" w:rsidRPr="001C141D" w:rsidRDefault="00284280" w:rsidP="00284280">
            <w:pPr>
              <w:ind w:left="360"/>
              <w:jc w:val="right"/>
              <w:rPr>
                <w:rFonts w:ascii="Calibri" w:hAnsi="Calibri"/>
                <w:b/>
                <w:bCs/>
                <w:sz w:val="20"/>
                <w:szCs w:val="20"/>
              </w:rPr>
            </w:pPr>
            <w:r w:rsidRPr="001C141D">
              <w:rPr>
                <w:rFonts w:ascii="Calibri" w:hAnsi="Calibri"/>
                <w:b/>
                <w:bCs/>
                <w:sz w:val="20"/>
                <w:lang w:val="en-IE"/>
              </w:rPr>
              <w:t>-</w:t>
            </w:r>
          </w:p>
        </w:tc>
        <w:tc>
          <w:tcPr>
            <w:tcW w:w="2443" w:type="dxa"/>
          </w:tcPr>
          <w:p w14:paraId="3AF418C7" w14:textId="77777777" w:rsidR="00284280" w:rsidRPr="001C141D" w:rsidRDefault="00284280" w:rsidP="00284280">
            <w:pPr>
              <w:ind w:left="360"/>
              <w:jc w:val="right"/>
              <w:rPr>
                <w:rFonts w:ascii="Calibri" w:hAnsi="Calibri"/>
                <w:sz w:val="20"/>
                <w:szCs w:val="20"/>
              </w:rPr>
            </w:pPr>
            <w:r w:rsidRPr="001C141D">
              <w:rPr>
                <w:rFonts w:ascii="Calibri" w:hAnsi="Calibri" w:cs="Times New Roman"/>
                <w:sz w:val="20"/>
                <w:szCs w:val="20"/>
              </w:rPr>
              <w:t>102.0</w:t>
            </w:r>
          </w:p>
        </w:tc>
      </w:tr>
      <w:tr w:rsidR="00284280" w:rsidRPr="001C141D" w14:paraId="49529394" w14:textId="77777777" w:rsidTr="007F76BB">
        <w:trPr>
          <w:trHeight w:val="234"/>
        </w:trPr>
        <w:tc>
          <w:tcPr>
            <w:tcW w:w="5387" w:type="dxa"/>
            <w:shd w:val="clear" w:color="auto" w:fill="auto"/>
          </w:tcPr>
          <w:p w14:paraId="35C7060B" w14:textId="77777777" w:rsidR="00284280" w:rsidRPr="001C141D" w:rsidRDefault="00284280" w:rsidP="00284280">
            <w:pPr>
              <w:ind w:left="-108"/>
              <w:rPr>
                <w:rFonts w:ascii="Calibri" w:hAnsi="Calibri"/>
                <w:bCs/>
                <w:sz w:val="20"/>
                <w:szCs w:val="20"/>
              </w:rPr>
            </w:pPr>
            <w:r w:rsidRPr="001C141D">
              <w:rPr>
                <w:rFonts w:ascii="Calibri" w:hAnsi="Calibri"/>
                <w:bCs/>
                <w:sz w:val="20"/>
                <w:szCs w:val="20"/>
              </w:rPr>
              <w:t>Cash acquired – acquisitions in the year</w:t>
            </w:r>
          </w:p>
        </w:tc>
        <w:tc>
          <w:tcPr>
            <w:tcW w:w="1843" w:type="dxa"/>
            <w:shd w:val="clear" w:color="auto" w:fill="auto"/>
          </w:tcPr>
          <w:p w14:paraId="2F3FA059" w14:textId="77777777" w:rsidR="00284280" w:rsidRPr="001C141D" w:rsidRDefault="00284280" w:rsidP="00284280">
            <w:pPr>
              <w:ind w:left="360"/>
              <w:jc w:val="right"/>
              <w:rPr>
                <w:rFonts w:ascii="Calibri" w:hAnsi="Calibri" w:cs="Times New Roman"/>
                <w:b/>
                <w:bCs/>
                <w:sz w:val="20"/>
                <w:szCs w:val="20"/>
              </w:rPr>
            </w:pPr>
            <w:r w:rsidRPr="001C141D">
              <w:rPr>
                <w:rFonts w:ascii="Calibri" w:hAnsi="Calibri"/>
                <w:b/>
                <w:bCs/>
                <w:sz w:val="20"/>
                <w:lang w:val="en-IE"/>
              </w:rPr>
              <w:t>(445.2)</w:t>
            </w:r>
          </w:p>
        </w:tc>
        <w:tc>
          <w:tcPr>
            <w:tcW w:w="2443" w:type="dxa"/>
          </w:tcPr>
          <w:p w14:paraId="36F753B2" w14:textId="77777777" w:rsidR="00284280" w:rsidRPr="001C141D" w:rsidRDefault="00284280" w:rsidP="00284280">
            <w:pPr>
              <w:ind w:left="360"/>
              <w:jc w:val="right"/>
              <w:rPr>
                <w:rFonts w:ascii="Calibri" w:hAnsi="Calibri" w:cs="Times New Roman"/>
                <w:sz w:val="20"/>
                <w:szCs w:val="20"/>
              </w:rPr>
            </w:pPr>
            <w:r w:rsidRPr="001C141D">
              <w:rPr>
                <w:rFonts w:ascii="Calibri" w:hAnsi="Calibri" w:cs="Times New Roman"/>
                <w:sz w:val="20"/>
                <w:szCs w:val="20"/>
              </w:rPr>
              <w:t>(0.2)</w:t>
            </w:r>
          </w:p>
        </w:tc>
      </w:tr>
      <w:tr w:rsidR="00284280" w:rsidRPr="001C141D" w14:paraId="1FB807D2" w14:textId="77777777" w:rsidTr="007F76BB">
        <w:trPr>
          <w:trHeight w:val="234"/>
        </w:trPr>
        <w:tc>
          <w:tcPr>
            <w:tcW w:w="5387" w:type="dxa"/>
            <w:tcBorders>
              <w:bottom w:val="single" w:sz="4" w:space="0" w:color="auto"/>
            </w:tcBorders>
            <w:shd w:val="clear" w:color="auto" w:fill="auto"/>
          </w:tcPr>
          <w:p w14:paraId="390F4DD8" w14:textId="77777777" w:rsidR="00284280" w:rsidRPr="001C141D" w:rsidRDefault="00284280" w:rsidP="00284280">
            <w:pPr>
              <w:ind w:left="-108"/>
              <w:rPr>
                <w:rFonts w:ascii="Calibri" w:hAnsi="Calibri"/>
                <w:bCs/>
                <w:sz w:val="20"/>
                <w:szCs w:val="20"/>
              </w:rPr>
            </w:pPr>
            <w:r w:rsidRPr="001C141D">
              <w:rPr>
                <w:rFonts w:ascii="Calibri" w:hAnsi="Calibri"/>
                <w:bCs/>
                <w:sz w:val="20"/>
                <w:szCs w:val="20"/>
              </w:rPr>
              <w:t xml:space="preserve">Cash consideration </w:t>
            </w:r>
            <w:r w:rsidRPr="001C141D">
              <w:rPr>
                <w:rFonts w:ascii="Calibri" w:hAnsi="Calibri"/>
                <w:sz w:val="20"/>
                <w:szCs w:val="20"/>
              </w:rPr>
              <w:t>–</w:t>
            </w:r>
            <w:r w:rsidRPr="001C141D">
              <w:rPr>
                <w:rFonts w:ascii="Calibri" w:hAnsi="Calibri"/>
                <w:bCs/>
                <w:sz w:val="20"/>
                <w:szCs w:val="20"/>
              </w:rPr>
              <w:t xml:space="preserve"> acquisitions in previous years</w:t>
            </w:r>
          </w:p>
        </w:tc>
        <w:tc>
          <w:tcPr>
            <w:tcW w:w="1843" w:type="dxa"/>
            <w:shd w:val="clear" w:color="auto" w:fill="auto"/>
          </w:tcPr>
          <w:p w14:paraId="1B2A2459" w14:textId="5BA50F09" w:rsidR="00284280" w:rsidRPr="00824ABE" w:rsidRDefault="004E2E6E" w:rsidP="00284280">
            <w:pPr>
              <w:ind w:left="360"/>
              <w:jc w:val="right"/>
              <w:rPr>
                <w:rFonts w:ascii="Calibri" w:hAnsi="Calibri"/>
                <w:b/>
                <w:bCs/>
                <w:sz w:val="20"/>
                <w:szCs w:val="20"/>
              </w:rPr>
            </w:pPr>
            <w:r w:rsidRPr="00824ABE">
              <w:rPr>
                <w:rFonts w:ascii="Calibri" w:hAnsi="Calibri"/>
                <w:b/>
                <w:bCs/>
                <w:sz w:val="20"/>
                <w:lang w:val="en-IE"/>
              </w:rPr>
              <w:t>7</w:t>
            </w:r>
            <w:r w:rsidR="00284280" w:rsidRPr="00824ABE">
              <w:rPr>
                <w:rFonts w:ascii="Calibri" w:hAnsi="Calibri"/>
                <w:b/>
                <w:bCs/>
                <w:sz w:val="20"/>
                <w:lang w:val="en-IE"/>
              </w:rPr>
              <w:t>.</w:t>
            </w:r>
            <w:r w:rsidRPr="00824ABE">
              <w:rPr>
                <w:rFonts w:ascii="Calibri" w:hAnsi="Calibri"/>
                <w:b/>
                <w:bCs/>
                <w:sz w:val="20"/>
                <w:lang w:val="en-IE"/>
              </w:rPr>
              <w:t>2</w:t>
            </w:r>
          </w:p>
        </w:tc>
        <w:tc>
          <w:tcPr>
            <w:tcW w:w="2443" w:type="dxa"/>
            <w:tcBorders>
              <w:bottom w:val="single" w:sz="4" w:space="0" w:color="auto"/>
            </w:tcBorders>
          </w:tcPr>
          <w:p w14:paraId="3AC12BBF" w14:textId="77777777" w:rsidR="00284280" w:rsidRPr="001C141D" w:rsidRDefault="00284280" w:rsidP="00284280">
            <w:pPr>
              <w:ind w:left="360"/>
              <w:jc w:val="right"/>
              <w:rPr>
                <w:rFonts w:ascii="Calibri" w:hAnsi="Calibri"/>
                <w:sz w:val="20"/>
                <w:szCs w:val="20"/>
              </w:rPr>
            </w:pPr>
            <w:r w:rsidRPr="001C141D">
              <w:rPr>
                <w:rFonts w:ascii="Calibri" w:hAnsi="Calibri" w:cs="Times New Roman"/>
                <w:sz w:val="20"/>
                <w:szCs w:val="20"/>
              </w:rPr>
              <w:t>4.8</w:t>
            </w:r>
          </w:p>
        </w:tc>
      </w:tr>
      <w:tr w:rsidR="00284280" w:rsidRPr="001C141D" w14:paraId="000CEDFC" w14:textId="77777777" w:rsidTr="007F76BB">
        <w:trPr>
          <w:trHeight w:val="192"/>
        </w:trPr>
        <w:tc>
          <w:tcPr>
            <w:tcW w:w="5387" w:type="dxa"/>
            <w:tcBorders>
              <w:top w:val="single" w:sz="4" w:space="0" w:color="auto"/>
              <w:bottom w:val="single" w:sz="4" w:space="0" w:color="auto"/>
            </w:tcBorders>
            <w:shd w:val="clear" w:color="auto" w:fill="auto"/>
          </w:tcPr>
          <w:p w14:paraId="7210B710" w14:textId="77777777" w:rsidR="00284280" w:rsidRPr="001C141D" w:rsidRDefault="00284280" w:rsidP="00284280">
            <w:pPr>
              <w:ind w:left="-108"/>
              <w:rPr>
                <w:rFonts w:ascii="Calibri" w:hAnsi="Calibri"/>
                <w:bCs/>
                <w:sz w:val="20"/>
                <w:szCs w:val="20"/>
              </w:rPr>
            </w:pPr>
            <w:r w:rsidRPr="001C141D">
              <w:rPr>
                <w:rFonts w:ascii="Calibri" w:hAnsi="Calibri"/>
                <w:bCs/>
                <w:sz w:val="20"/>
                <w:szCs w:val="20"/>
              </w:rPr>
              <w:t>Total</w:t>
            </w:r>
          </w:p>
        </w:tc>
        <w:tc>
          <w:tcPr>
            <w:tcW w:w="1843" w:type="dxa"/>
            <w:tcBorders>
              <w:top w:val="single" w:sz="4" w:space="0" w:color="auto"/>
              <w:left w:val="nil"/>
              <w:bottom w:val="single" w:sz="4" w:space="0" w:color="auto"/>
              <w:right w:val="nil"/>
            </w:tcBorders>
            <w:shd w:val="clear" w:color="auto" w:fill="auto"/>
          </w:tcPr>
          <w:p w14:paraId="064BCE5D" w14:textId="663EC1FB" w:rsidR="00284280" w:rsidRPr="001C141D" w:rsidRDefault="004E2E6E" w:rsidP="00284280">
            <w:pPr>
              <w:ind w:left="360"/>
              <w:jc w:val="right"/>
              <w:rPr>
                <w:rFonts w:ascii="Calibri" w:hAnsi="Calibri"/>
                <w:b/>
                <w:bCs/>
                <w:sz w:val="20"/>
                <w:szCs w:val="20"/>
              </w:rPr>
            </w:pPr>
            <w:r w:rsidRPr="001C141D">
              <w:rPr>
                <w:rFonts w:ascii="Calibri" w:hAnsi="Calibri"/>
                <w:b/>
                <w:bCs/>
                <w:sz w:val="20"/>
                <w:lang w:val="en-IE"/>
              </w:rPr>
              <w:t>(438.0)</w:t>
            </w:r>
          </w:p>
        </w:tc>
        <w:tc>
          <w:tcPr>
            <w:tcW w:w="2443" w:type="dxa"/>
            <w:tcBorders>
              <w:top w:val="single" w:sz="4" w:space="0" w:color="auto"/>
              <w:bottom w:val="single" w:sz="4" w:space="0" w:color="auto"/>
            </w:tcBorders>
          </w:tcPr>
          <w:p w14:paraId="2538687B" w14:textId="77777777" w:rsidR="00284280" w:rsidRPr="001C141D" w:rsidRDefault="00284280" w:rsidP="00284280">
            <w:pPr>
              <w:ind w:left="360"/>
              <w:jc w:val="right"/>
              <w:rPr>
                <w:rFonts w:ascii="Calibri" w:hAnsi="Calibri"/>
                <w:sz w:val="20"/>
                <w:szCs w:val="20"/>
              </w:rPr>
            </w:pPr>
            <w:r w:rsidRPr="001C141D">
              <w:rPr>
                <w:rFonts w:ascii="Calibri" w:hAnsi="Calibri"/>
                <w:sz w:val="20"/>
                <w:szCs w:val="20"/>
              </w:rPr>
              <w:t>106.6</w:t>
            </w:r>
          </w:p>
        </w:tc>
      </w:tr>
      <w:tr w:rsidR="00284280" w:rsidRPr="001C141D" w14:paraId="642457CC" w14:textId="77777777" w:rsidTr="007F76BB">
        <w:trPr>
          <w:trHeight w:val="218"/>
        </w:trPr>
        <w:tc>
          <w:tcPr>
            <w:tcW w:w="5387" w:type="dxa"/>
            <w:tcBorders>
              <w:top w:val="single" w:sz="4" w:space="0" w:color="auto"/>
            </w:tcBorders>
            <w:shd w:val="clear" w:color="auto" w:fill="auto"/>
          </w:tcPr>
          <w:p w14:paraId="0B1291F9" w14:textId="77777777" w:rsidR="00284280" w:rsidRPr="001C141D" w:rsidRDefault="00284280" w:rsidP="00284280">
            <w:pPr>
              <w:ind w:left="-108"/>
              <w:rPr>
                <w:rFonts w:ascii="Calibri" w:hAnsi="Calibri"/>
                <w:sz w:val="20"/>
                <w:szCs w:val="20"/>
                <w:lang w:eastAsia="en-IE"/>
              </w:rPr>
            </w:pPr>
          </w:p>
          <w:p w14:paraId="6276C47D" w14:textId="77777777" w:rsidR="00284280" w:rsidRPr="001C141D" w:rsidRDefault="00284280" w:rsidP="00284280">
            <w:pPr>
              <w:ind w:left="-108"/>
              <w:rPr>
                <w:rFonts w:ascii="Calibri" w:hAnsi="Calibri"/>
                <w:b/>
                <w:sz w:val="20"/>
                <w:szCs w:val="20"/>
                <w:lang w:eastAsia="en-IE"/>
              </w:rPr>
            </w:pPr>
            <w:r w:rsidRPr="001C141D">
              <w:rPr>
                <w:rFonts w:ascii="Calibri" w:hAnsi="Calibri"/>
                <w:b/>
                <w:sz w:val="20"/>
                <w:szCs w:val="20"/>
                <w:lang w:eastAsia="en-IE"/>
              </w:rPr>
              <w:t>Analysed for the purposes of the statement of cash flows as:</w:t>
            </w:r>
          </w:p>
        </w:tc>
        <w:tc>
          <w:tcPr>
            <w:tcW w:w="1843" w:type="dxa"/>
            <w:tcBorders>
              <w:top w:val="single" w:sz="4" w:space="0" w:color="auto"/>
            </w:tcBorders>
            <w:shd w:val="clear" w:color="auto" w:fill="auto"/>
          </w:tcPr>
          <w:p w14:paraId="015CDE67" w14:textId="77777777" w:rsidR="00284280" w:rsidRPr="001C141D" w:rsidRDefault="00284280" w:rsidP="00284280">
            <w:pPr>
              <w:ind w:left="360"/>
              <w:jc w:val="right"/>
              <w:rPr>
                <w:rFonts w:ascii="Calibri" w:hAnsi="Calibri"/>
                <w:b/>
                <w:bCs/>
                <w:sz w:val="20"/>
                <w:szCs w:val="20"/>
              </w:rPr>
            </w:pPr>
          </w:p>
        </w:tc>
        <w:tc>
          <w:tcPr>
            <w:tcW w:w="2443" w:type="dxa"/>
            <w:tcBorders>
              <w:top w:val="single" w:sz="4" w:space="0" w:color="auto"/>
            </w:tcBorders>
          </w:tcPr>
          <w:p w14:paraId="62CCC166" w14:textId="77777777" w:rsidR="00284280" w:rsidRPr="001C141D" w:rsidRDefault="00284280" w:rsidP="00284280">
            <w:pPr>
              <w:ind w:left="360"/>
              <w:jc w:val="right"/>
              <w:rPr>
                <w:rFonts w:ascii="Calibri" w:hAnsi="Calibri"/>
                <w:sz w:val="20"/>
                <w:szCs w:val="20"/>
              </w:rPr>
            </w:pPr>
          </w:p>
        </w:tc>
      </w:tr>
      <w:tr w:rsidR="00284280" w:rsidRPr="001C141D" w14:paraId="19C9E964" w14:textId="77777777" w:rsidTr="007F76BB">
        <w:trPr>
          <w:trHeight w:val="218"/>
        </w:trPr>
        <w:tc>
          <w:tcPr>
            <w:tcW w:w="5387" w:type="dxa"/>
            <w:shd w:val="clear" w:color="auto" w:fill="auto"/>
          </w:tcPr>
          <w:p w14:paraId="61490812" w14:textId="77777777" w:rsidR="00284280" w:rsidRPr="001C141D" w:rsidRDefault="00284280" w:rsidP="00284280">
            <w:pPr>
              <w:ind w:left="-108"/>
              <w:rPr>
                <w:rFonts w:ascii="Calibri" w:hAnsi="Calibri"/>
                <w:sz w:val="20"/>
                <w:szCs w:val="20"/>
                <w:lang w:eastAsia="en-IE"/>
              </w:rPr>
            </w:pPr>
            <w:r w:rsidRPr="001C141D">
              <w:rPr>
                <w:rFonts w:ascii="Calibri" w:hAnsi="Calibri"/>
                <w:sz w:val="20"/>
                <w:szCs w:val="20"/>
                <w:lang w:eastAsia="en-IE"/>
              </w:rPr>
              <w:t>Purchase of businesses</w:t>
            </w:r>
          </w:p>
        </w:tc>
        <w:tc>
          <w:tcPr>
            <w:tcW w:w="1843" w:type="dxa"/>
            <w:shd w:val="clear" w:color="auto" w:fill="auto"/>
          </w:tcPr>
          <w:p w14:paraId="49C78802" w14:textId="77777777" w:rsidR="00284280" w:rsidRPr="001C141D" w:rsidRDefault="00284280" w:rsidP="00284280">
            <w:pPr>
              <w:ind w:left="360"/>
              <w:jc w:val="right"/>
              <w:rPr>
                <w:rFonts w:ascii="Calibri" w:hAnsi="Calibri" w:cs="Times New Roman"/>
                <w:b/>
                <w:bCs/>
                <w:sz w:val="20"/>
                <w:szCs w:val="20"/>
              </w:rPr>
            </w:pPr>
            <w:r w:rsidRPr="001C141D">
              <w:rPr>
                <w:rFonts w:ascii="Calibri" w:hAnsi="Calibri"/>
                <w:b/>
                <w:bCs/>
                <w:sz w:val="20"/>
                <w:lang w:val="en-IE"/>
              </w:rPr>
              <w:t>-</w:t>
            </w:r>
          </w:p>
        </w:tc>
        <w:tc>
          <w:tcPr>
            <w:tcW w:w="2443" w:type="dxa"/>
          </w:tcPr>
          <w:p w14:paraId="06B99D08" w14:textId="77777777" w:rsidR="00284280" w:rsidRPr="001C141D" w:rsidRDefault="00284280" w:rsidP="00284280">
            <w:pPr>
              <w:ind w:left="360"/>
              <w:jc w:val="right"/>
              <w:rPr>
                <w:rFonts w:ascii="Calibri" w:hAnsi="Calibri" w:cs="Times New Roman"/>
                <w:sz w:val="20"/>
                <w:szCs w:val="20"/>
              </w:rPr>
            </w:pPr>
            <w:r w:rsidRPr="001C141D">
              <w:rPr>
                <w:rFonts w:ascii="Calibri" w:hAnsi="Calibri" w:cs="Times New Roman"/>
                <w:sz w:val="20"/>
                <w:szCs w:val="20"/>
              </w:rPr>
              <w:t>102.0</w:t>
            </w:r>
          </w:p>
        </w:tc>
      </w:tr>
      <w:tr w:rsidR="00284280" w:rsidRPr="001C141D" w14:paraId="2880BE0F" w14:textId="77777777" w:rsidTr="007F76BB">
        <w:trPr>
          <w:trHeight w:val="218"/>
        </w:trPr>
        <w:tc>
          <w:tcPr>
            <w:tcW w:w="5387" w:type="dxa"/>
            <w:shd w:val="clear" w:color="auto" w:fill="auto"/>
          </w:tcPr>
          <w:p w14:paraId="720B5E9E" w14:textId="77777777" w:rsidR="00284280" w:rsidRPr="001C141D" w:rsidRDefault="00284280" w:rsidP="00284280">
            <w:pPr>
              <w:ind w:left="360" w:hanging="468"/>
              <w:rPr>
                <w:rFonts w:ascii="Calibri" w:hAnsi="Calibri"/>
                <w:bCs/>
                <w:sz w:val="20"/>
                <w:szCs w:val="20"/>
              </w:rPr>
            </w:pPr>
            <w:r w:rsidRPr="001C141D">
              <w:rPr>
                <w:rFonts w:ascii="Calibri" w:hAnsi="Calibri"/>
                <w:bCs/>
                <w:sz w:val="20"/>
                <w:szCs w:val="20"/>
              </w:rPr>
              <w:t xml:space="preserve">Cash acquired from acquisitions </w:t>
            </w:r>
          </w:p>
        </w:tc>
        <w:tc>
          <w:tcPr>
            <w:tcW w:w="1843" w:type="dxa"/>
            <w:shd w:val="clear" w:color="auto" w:fill="auto"/>
          </w:tcPr>
          <w:p w14:paraId="3939C391" w14:textId="77777777" w:rsidR="00284280" w:rsidRPr="001C141D" w:rsidRDefault="00284280" w:rsidP="00284280">
            <w:pPr>
              <w:ind w:left="360"/>
              <w:jc w:val="right"/>
              <w:rPr>
                <w:rFonts w:ascii="Calibri" w:hAnsi="Calibri" w:cs="Times New Roman"/>
                <w:b/>
                <w:bCs/>
                <w:sz w:val="20"/>
                <w:szCs w:val="20"/>
              </w:rPr>
            </w:pPr>
            <w:r w:rsidRPr="001C141D">
              <w:rPr>
                <w:rFonts w:ascii="Calibri" w:hAnsi="Calibri"/>
                <w:b/>
                <w:bCs/>
                <w:sz w:val="20"/>
                <w:lang w:val="en-IE"/>
              </w:rPr>
              <w:t>(445.2)</w:t>
            </w:r>
          </w:p>
        </w:tc>
        <w:tc>
          <w:tcPr>
            <w:tcW w:w="2443" w:type="dxa"/>
          </w:tcPr>
          <w:p w14:paraId="7810685D" w14:textId="77777777" w:rsidR="00284280" w:rsidRPr="001C141D" w:rsidRDefault="00284280" w:rsidP="00284280">
            <w:pPr>
              <w:ind w:left="360"/>
              <w:jc w:val="right"/>
              <w:rPr>
                <w:rFonts w:ascii="Calibri" w:hAnsi="Calibri" w:cs="Times New Roman"/>
                <w:sz w:val="20"/>
                <w:szCs w:val="20"/>
              </w:rPr>
            </w:pPr>
            <w:r w:rsidRPr="001C141D">
              <w:rPr>
                <w:rFonts w:ascii="Calibri" w:hAnsi="Calibri" w:cs="Times New Roman"/>
                <w:sz w:val="20"/>
                <w:szCs w:val="20"/>
              </w:rPr>
              <w:t>(0.2)</w:t>
            </w:r>
          </w:p>
        </w:tc>
      </w:tr>
      <w:tr w:rsidR="00284280" w:rsidRPr="001C141D" w14:paraId="62622DF9" w14:textId="77777777" w:rsidTr="007F76BB">
        <w:trPr>
          <w:trHeight w:val="218"/>
        </w:trPr>
        <w:tc>
          <w:tcPr>
            <w:tcW w:w="5387" w:type="dxa"/>
            <w:tcBorders>
              <w:bottom w:val="single" w:sz="4" w:space="0" w:color="auto"/>
            </w:tcBorders>
            <w:shd w:val="clear" w:color="auto" w:fill="auto"/>
          </w:tcPr>
          <w:p w14:paraId="7382156D" w14:textId="77777777" w:rsidR="00284280" w:rsidRPr="001C141D" w:rsidRDefault="00284280" w:rsidP="00284280">
            <w:pPr>
              <w:ind w:left="360" w:hanging="468"/>
              <w:rPr>
                <w:rFonts w:ascii="Calibri" w:hAnsi="Calibri"/>
                <w:bCs/>
                <w:sz w:val="20"/>
                <w:szCs w:val="20"/>
              </w:rPr>
            </w:pPr>
            <w:r w:rsidRPr="001C141D">
              <w:rPr>
                <w:rFonts w:ascii="Calibri" w:hAnsi="Calibri"/>
                <w:bCs/>
                <w:sz w:val="20"/>
                <w:szCs w:val="20"/>
              </w:rPr>
              <w:t>Payment of contingent deferred consideration</w:t>
            </w:r>
          </w:p>
        </w:tc>
        <w:tc>
          <w:tcPr>
            <w:tcW w:w="1843" w:type="dxa"/>
            <w:tcBorders>
              <w:top w:val="nil"/>
              <w:left w:val="nil"/>
              <w:bottom w:val="single" w:sz="4" w:space="0" w:color="auto"/>
              <w:right w:val="nil"/>
            </w:tcBorders>
            <w:shd w:val="clear" w:color="auto" w:fill="auto"/>
          </w:tcPr>
          <w:p w14:paraId="607CFCDE" w14:textId="16DD8430" w:rsidR="00284280" w:rsidRPr="001C141D" w:rsidRDefault="004E2E6E" w:rsidP="00284280">
            <w:pPr>
              <w:ind w:left="360"/>
              <w:jc w:val="right"/>
              <w:rPr>
                <w:rFonts w:ascii="Calibri" w:hAnsi="Calibri"/>
                <w:b/>
                <w:bCs/>
                <w:sz w:val="20"/>
                <w:szCs w:val="20"/>
              </w:rPr>
            </w:pPr>
            <w:r w:rsidRPr="001C141D">
              <w:rPr>
                <w:rFonts w:ascii="Calibri" w:hAnsi="Calibri"/>
                <w:b/>
                <w:bCs/>
                <w:sz w:val="20"/>
                <w:lang w:val="en-IE"/>
              </w:rPr>
              <w:t>7</w:t>
            </w:r>
            <w:r w:rsidR="00284280" w:rsidRPr="001C141D">
              <w:rPr>
                <w:rFonts w:ascii="Calibri" w:hAnsi="Calibri"/>
                <w:b/>
                <w:bCs/>
                <w:sz w:val="20"/>
                <w:lang w:val="en-IE"/>
              </w:rPr>
              <w:t>.</w:t>
            </w:r>
            <w:r w:rsidRPr="001C141D">
              <w:rPr>
                <w:rFonts w:ascii="Calibri" w:hAnsi="Calibri"/>
                <w:b/>
                <w:bCs/>
                <w:sz w:val="20"/>
                <w:lang w:val="en-IE"/>
              </w:rPr>
              <w:t>2</w:t>
            </w:r>
          </w:p>
        </w:tc>
        <w:tc>
          <w:tcPr>
            <w:tcW w:w="2443" w:type="dxa"/>
            <w:tcBorders>
              <w:bottom w:val="single" w:sz="4" w:space="0" w:color="auto"/>
            </w:tcBorders>
          </w:tcPr>
          <w:p w14:paraId="35FDBDAC" w14:textId="77777777" w:rsidR="00284280" w:rsidRPr="001C141D" w:rsidRDefault="00284280" w:rsidP="00284280">
            <w:pPr>
              <w:ind w:left="360"/>
              <w:jc w:val="right"/>
              <w:rPr>
                <w:rFonts w:ascii="Calibri" w:hAnsi="Calibri"/>
                <w:sz w:val="20"/>
                <w:szCs w:val="20"/>
              </w:rPr>
            </w:pPr>
            <w:r w:rsidRPr="001C141D">
              <w:rPr>
                <w:rFonts w:ascii="Calibri" w:hAnsi="Calibri" w:cs="Times New Roman"/>
                <w:sz w:val="20"/>
                <w:szCs w:val="20"/>
              </w:rPr>
              <w:t>4.8</w:t>
            </w:r>
          </w:p>
        </w:tc>
      </w:tr>
      <w:tr w:rsidR="00284280" w:rsidRPr="001C141D" w14:paraId="269F7EC7" w14:textId="77777777" w:rsidTr="007F76BB">
        <w:trPr>
          <w:trHeight w:val="218"/>
        </w:trPr>
        <w:tc>
          <w:tcPr>
            <w:tcW w:w="5387" w:type="dxa"/>
            <w:tcBorders>
              <w:top w:val="single" w:sz="4" w:space="0" w:color="auto"/>
              <w:bottom w:val="single" w:sz="4" w:space="0" w:color="auto"/>
            </w:tcBorders>
            <w:shd w:val="clear" w:color="auto" w:fill="auto"/>
          </w:tcPr>
          <w:p w14:paraId="6B8A9607" w14:textId="77777777" w:rsidR="00284280" w:rsidRPr="001C141D" w:rsidRDefault="00284280" w:rsidP="00284280">
            <w:pPr>
              <w:ind w:left="360" w:hanging="468"/>
              <w:rPr>
                <w:rFonts w:ascii="Calibri" w:hAnsi="Calibri"/>
                <w:bCs/>
                <w:sz w:val="20"/>
                <w:szCs w:val="20"/>
              </w:rPr>
            </w:pPr>
            <w:r w:rsidRPr="001C141D">
              <w:rPr>
                <w:rFonts w:ascii="Calibri" w:hAnsi="Calibri"/>
                <w:bCs/>
                <w:sz w:val="20"/>
                <w:szCs w:val="20"/>
              </w:rPr>
              <w:t>Total</w:t>
            </w:r>
          </w:p>
        </w:tc>
        <w:tc>
          <w:tcPr>
            <w:tcW w:w="1843" w:type="dxa"/>
            <w:tcBorders>
              <w:top w:val="single" w:sz="4" w:space="0" w:color="auto"/>
              <w:left w:val="nil"/>
              <w:bottom w:val="single" w:sz="4" w:space="0" w:color="auto"/>
              <w:right w:val="nil"/>
            </w:tcBorders>
            <w:shd w:val="clear" w:color="auto" w:fill="auto"/>
          </w:tcPr>
          <w:p w14:paraId="3EAA6BF3" w14:textId="4B24E593" w:rsidR="00284280" w:rsidRPr="001C141D" w:rsidRDefault="00A2022D" w:rsidP="00284280">
            <w:pPr>
              <w:ind w:left="360"/>
              <w:jc w:val="right"/>
              <w:rPr>
                <w:rFonts w:ascii="Calibri" w:hAnsi="Calibri"/>
                <w:b/>
                <w:bCs/>
                <w:sz w:val="20"/>
                <w:szCs w:val="20"/>
              </w:rPr>
            </w:pPr>
            <w:r w:rsidRPr="001C141D">
              <w:rPr>
                <w:rFonts w:ascii="Calibri" w:hAnsi="Calibri"/>
                <w:b/>
                <w:bCs/>
                <w:sz w:val="20"/>
                <w:lang w:val="en-IE"/>
              </w:rPr>
              <w:t>(438.0)</w:t>
            </w:r>
          </w:p>
        </w:tc>
        <w:tc>
          <w:tcPr>
            <w:tcW w:w="2443" w:type="dxa"/>
            <w:tcBorders>
              <w:top w:val="single" w:sz="4" w:space="0" w:color="auto"/>
              <w:bottom w:val="single" w:sz="4" w:space="0" w:color="auto"/>
            </w:tcBorders>
          </w:tcPr>
          <w:p w14:paraId="2AFC2837" w14:textId="77777777" w:rsidR="00284280" w:rsidRPr="001C141D" w:rsidRDefault="00284280" w:rsidP="00284280">
            <w:pPr>
              <w:ind w:left="360"/>
              <w:jc w:val="right"/>
              <w:rPr>
                <w:rFonts w:ascii="Calibri" w:hAnsi="Calibri"/>
                <w:sz w:val="20"/>
                <w:szCs w:val="20"/>
              </w:rPr>
            </w:pPr>
            <w:r w:rsidRPr="001C141D">
              <w:rPr>
                <w:rFonts w:ascii="Calibri" w:hAnsi="Calibri"/>
                <w:sz w:val="20"/>
                <w:szCs w:val="20"/>
              </w:rPr>
              <w:t>106.6</w:t>
            </w:r>
          </w:p>
        </w:tc>
      </w:tr>
    </w:tbl>
    <w:p w14:paraId="4FCF65FE" w14:textId="77777777" w:rsidR="00181AE6" w:rsidRPr="001C141D" w:rsidRDefault="00181AE6">
      <w:pPr>
        <w:rPr>
          <w:rFonts w:ascii="Calibri" w:hAnsi="Calibri"/>
          <w:b/>
          <w:bCs/>
          <w:i/>
          <w:sz w:val="20"/>
          <w:szCs w:val="20"/>
        </w:rPr>
      </w:pPr>
    </w:p>
    <w:p w14:paraId="6288A8F9" w14:textId="3E5F40F2" w:rsidR="002F6B91" w:rsidRPr="001C141D" w:rsidRDefault="002F6B91" w:rsidP="00FB2C70">
      <w:pPr>
        <w:jc w:val="both"/>
        <w:rPr>
          <w:rFonts w:ascii="Calibri" w:hAnsi="Calibri"/>
          <w:bCs/>
          <w:sz w:val="20"/>
          <w:lang w:val="en-IE"/>
        </w:rPr>
      </w:pPr>
      <w:r w:rsidRPr="001C141D">
        <w:rPr>
          <w:rFonts w:ascii="Calibri" w:hAnsi="Calibri"/>
          <w:bCs/>
          <w:sz w:val="20"/>
          <w:szCs w:val="20"/>
        </w:rPr>
        <w:t xml:space="preserve">During </w:t>
      </w:r>
      <w:r w:rsidR="004B5563" w:rsidRPr="001C141D">
        <w:rPr>
          <w:rFonts w:ascii="Calibri" w:hAnsi="Calibri"/>
          <w:bCs/>
          <w:sz w:val="20"/>
          <w:szCs w:val="20"/>
        </w:rPr>
        <w:t>the year</w:t>
      </w:r>
      <w:r w:rsidRPr="001C141D">
        <w:rPr>
          <w:rFonts w:ascii="Calibri" w:hAnsi="Calibri"/>
          <w:bCs/>
          <w:sz w:val="20"/>
          <w:szCs w:val="20"/>
        </w:rPr>
        <w:t xml:space="preserve"> the Group settled </w:t>
      </w:r>
      <w:r w:rsidR="004B5563" w:rsidRPr="001C141D">
        <w:rPr>
          <w:rFonts w:ascii="Calibri" w:hAnsi="Calibri"/>
          <w:bCs/>
          <w:sz w:val="20"/>
          <w:szCs w:val="20"/>
        </w:rPr>
        <w:t xml:space="preserve">in cash </w:t>
      </w:r>
      <w:r w:rsidRPr="001C141D">
        <w:rPr>
          <w:rFonts w:ascii="Calibri" w:hAnsi="Calibri"/>
          <w:bCs/>
          <w:sz w:val="20"/>
          <w:szCs w:val="20"/>
        </w:rPr>
        <w:t>deferred c</w:t>
      </w:r>
      <w:r w:rsidR="002C12C2" w:rsidRPr="001C141D">
        <w:rPr>
          <w:rFonts w:ascii="Calibri" w:hAnsi="Calibri"/>
          <w:bCs/>
          <w:sz w:val="20"/>
          <w:szCs w:val="20"/>
        </w:rPr>
        <w:t>onsideration liabilities of £</w:t>
      </w:r>
      <w:r w:rsidR="000C175C" w:rsidRPr="00824ABE">
        <w:rPr>
          <w:rFonts w:ascii="Calibri" w:hAnsi="Calibri"/>
          <w:bCs/>
          <w:sz w:val="20"/>
          <w:szCs w:val="20"/>
        </w:rPr>
        <w:t>7</w:t>
      </w:r>
      <w:r w:rsidR="002C12C2" w:rsidRPr="00824ABE">
        <w:rPr>
          <w:rFonts w:ascii="Calibri" w:hAnsi="Calibri"/>
          <w:bCs/>
          <w:sz w:val="20"/>
          <w:szCs w:val="20"/>
        </w:rPr>
        <w:t>.</w:t>
      </w:r>
      <w:r w:rsidR="000C175C" w:rsidRPr="00824ABE">
        <w:rPr>
          <w:rFonts w:ascii="Calibri" w:hAnsi="Calibri"/>
          <w:bCs/>
          <w:sz w:val="20"/>
          <w:szCs w:val="20"/>
        </w:rPr>
        <w:t>2</w:t>
      </w:r>
      <w:r w:rsidR="00BC56CB" w:rsidRPr="00824ABE">
        <w:rPr>
          <w:rFonts w:ascii="Calibri" w:hAnsi="Calibri"/>
          <w:bCs/>
          <w:sz w:val="20"/>
          <w:szCs w:val="20"/>
        </w:rPr>
        <w:t>m</w:t>
      </w:r>
      <w:r w:rsidR="00BC56CB" w:rsidRPr="001C141D">
        <w:rPr>
          <w:rFonts w:ascii="Calibri" w:hAnsi="Calibri"/>
          <w:bCs/>
          <w:sz w:val="20"/>
          <w:szCs w:val="20"/>
        </w:rPr>
        <w:t xml:space="preserve"> </w:t>
      </w:r>
      <w:r w:rsidRPr="001C141D">
        <w:rPr>
          <w:rFonts w:ascii="Calibri" w:hAnsi="Calibri"/>
          <w:bCs/>
          <w:sz w:val="20"/>
          <w:szCs w:val="20"/>
        </w:rPr>
        <w:t>in relation to</w:t>
      </w:r>
      <w:r w:rsidR="00BC56CB" w:rsidRPr="001C141D">
        <w:rPr>
          <w:rFonts w:ascii="Calibri" w:hAnsi="Calibri"/>
          <w:bCs/>
          <w:sz w:val="20"/>
          <w:lang w:val="en-IE"/>
        </w:rPr>
        <w:t xml:space="preserve"> Betfair’s historical acquisition of HRTV, a horseracing tel</w:t>
      </w:r>
      <w:r w:rsidR="00D13F03" w:rsidRPr="001C141D">
        <w:rPr>
          <w:rFonts w:ascii="Calibri" w:hAnsi="Calibri"/>
          <w:bCs/>
          <w:sz w:val="20"/>
          <w:lang w:val="en-IE"/>
        </w:rPr>
        <w:t>evi</w:t>
      </w:r>
      <w:r w:rsidR="0080129F" w:rsidRPr="001C141D">
        <w:rPr>
          <w:rFonts w:ascii="Calibri" w:hAnsi="Calibri"/>
          <w:bCs/>
          <w:sz w:val="20"/>
          <w:lang w:val="en-IE"/>
        </w:rPr>
        <w:t>sion network based in the US</w:t>
      </w:r>
      <w:r w:rsidR="00D13F03" w:rsidRPr="001C141D">
        <w:rPr>
          <w:rFonts w:ascii="Calibri" w:hAnsi="Calibri"/>
          <w:bCs/>
          <w:sz w:val="20"/>
          <w:lang w:val="en-IE"/>
        </w:rPr>
        <w:t>.</w:t>
      </w:r>
    </w:p>
    <w:p w14:paraId="674B5C1A" w14:textId="77777777" w:rsidR="001B43DA" w:rsidRPr="001C141D" w:rsidRDefault="001B43DA" w:rsidP="00FB2C70">
      <w:pPr>
        <w:jc w:val="both"/>
        <w:rPr>
          <w:rFonts w:ascii="Calibri" w:hAnsi="Calibri"/>
          <w:bCs/>
          <w:sz w:val="20"/>
          <w:szCs w:val="20"/>
        </w:rPr>
      </w:pPr>
    </w:p>
    <w:bookmarkEnd w:id="65"/>
    <w:p w14:paraId="30C2F59F" w14:textId="33A352DB" w:rsidR="006C091B" w:rsidRPr="009E1EF1" w:rsidRDefault="0096333B" w:rsidP="00FB2C70">
      <w:pPr>
        <w:jc w:val="both"/>
        <w:rPr>
          <w:rFonts w:ascii="Calibri" w:hAnsi="Calibri"/>
          <w:bCs/>
          <w:sz w:val="20"/>
          <w:szCs w:val="20"/>
        </w:rPr>
      </w:pPr>
      <w:r>
        <w:rPr>
          <w:rFonts w:ascii="Calibri" w:hAnsi="Calibri"/>
          <w:bCs/>
          <w:sz w:val="20"/>
          <w:lang w:val="en-IE"/>
        </w:rPr>
        <w:t>Also as noted above, t</w:t>
      </w:r>
      <w:r w:rsidR="006C091B" w:rsidRPr="001C141D">
        <w:rPr>
          <w:rFonts w:ascii="Calibri" w:hAnsi="Calibri"/>
          <w:bCs/>
          <w:sz w:val="20"/>
          <w:lang w:val="en-IE"/>
        </w:rPr>
        <w:t xml:space="preserve">he Group settled a liability of </w:t>
      </w:r>
      <w:r w:rsidR="006C091B" w:rsidRPr="001C141D">
        <w:rPr>
          <w:rFonts w:ascii="Calibri" w:hAnsi="Calibri"/>
          <w:bCs/>
          <w:sz w:val="20"/>
          <w:szCs w:val="20"/>
          <w:lang w:val="en-IE"/>
        </w:rPr>
        <w:t>A$15</w:t>
      </w:r>
      <w:r>
        <w:rPr>
          <w:rFonts w:ascii="Calibri" w:hAnsi="Calibri"/>
          <w:bCs/>
          <w:sz w:val="20"/>
          <w:szCs w:val="20"/>
          <w:lang w:val="en-IE"/>
        </w:rPr>
        <w:t>1</w:t>
      </w:r>
      <w:r w:rsidR="006C091B" w:rsidRPr="001C141D">
        <w:rPr>
          <w:rFonts w:ascii="Calibri" w:hAnsi="Calibri"/>
          <w:bCs/>
          <w:sz w:val="20"/>
          <w:szCs w:val="20"/>
          <w:lang w:val="en-IE"/>
        </w:rPr>
        <w:t>.4m (£79.7m)</w:t>
      </w:r>
      <w:r w:rsidR="006C091B" w:rsidRPr="001C141D">
        <w:rPr>
          <w:rFonts w:ascii="Calibri" w:hAnsi="Calibri"/>
          <w:bCs/>
          <w:sz w:val="20"/>
          <w:lang w:val="en-IE"/>
        </w:rPr>
        <w:t xml:space="preserve"> with respect to its </w:t>
      </w:r>
      <w:r w:rsidR="006C091B" w:rsidRPr="001C141D">
        <w:rPr>
          <w:rFonts w:ascii="Calibri" w:hAnsi="Calibri"/>
          <w:bCs/>
          <w:sz w:val="20"/>
          <w:szCs w:val="20"/>
          <w:lang w:val="en-IE"/>
        </w:rPr>
        <w:t>option to acquire the remaining 20% of the outstanding share capital of TSG Australia Pty Ltd (TSG Australia) through the issuance of share capital of the Company.</w:t>
      </w:r>
      <w:r w:rsidR="006C091B">
        <w:rPr>
          <w:rFonts w:ascii="Calibri" w:hAnsi="Calibri"/>
          <w:bCs/>
          <w:sz w:val="20"/>
          <w:szCs w:val="20"/>
          <w:lang w:val="en-IE"/>
        </w:rPr>
        <w:t xml:space="preserve"> </w:t>
      </w:r>
    </w:p>
    <w:p w14:paraId="7735C013" w14:textId="77777777" w:rsidR="00606872" w:rsidRDefault="00606872" w:rsidP="00FB2C70">
      <w:pPr>
        <w:widowControl/>
        <w:autoSpaceDE/>
        <w:autoSpaceDN/>
        <w:adjustRightInd/>
        <w:jc w:val="both"/>
        <w:rPr>
          <w:rFonts w:ascii="Calibri" w:hAnsi="Calibri" w:cs="Times New Roman"/>
          <w:b/>
          <w:sz w:val="20"/>
          <w:szCs w:val="20"/>
          <w:lang w:val="en-IE"/>
        </w:rPr>
      </w:pPr>
    </w:p>
    <w:p w14:paraId="64169A87" w14:textId="77777777" w:rsidR="00606872" w:rsidRPr="00B845F4" w:rsidRDefault="00606872" w:rsidP="00606872">
      <w:pPr>
        <w:pStyle w:val="Heading1"/>
      </w:pPr>
      <w:r w:rsidRPr="00103A76">
        <w:t>1</w:t>
      </w:r>
      <w:r>
        <w:t>2</w:t>
      </w:r>
      <w:r w:rsidRPr="00103A76">
        <w:t xml:space="preserve">.  Investments </w:t>
      </w:r>
      <w:r w:rsidRPr="00B845F4">
        <w:t>and trade and other receivables</w:t>
      </w:r>
    </w:p>
    <w:p w14:paraId="5233102C" w14:textId="77777777" w:rsidR="00606872" w:rsidRPr="00664E9B" w:rsidRDefault="00606872" w:rsidP="00606872">
      <w:pPr>
        <w:pStyle w:val="Heading1"/>
        <w:rPr>
          <w:sz w:val="12"/>
          <w:szCs w:val="12"/>
        </w:rPr>
      </w:pPr>
    </w:p>
    <w:p w14:paraId="0C004DBE" w14:textId="77777777" w:rsidR="00606872" w:rsidRPr="009E1EF1" w:rsidRDefault="00606872" w:rsidP="00606872">
      <w:pPr>
        <w:jc w:val="both"/>
        <w:rPr>
          <w:rFonts w:ascii="Calibri" w:hAnsi="Calibri" w:cs="Times New Roman"/>
          <w:b/>
          <w:sz w:val="20"/>
          <w:szCs w:val="20"/>
        </w:rPr>
      </w:pPr>
      <w:r w:rsidRPr="009E1EF1">
        <w:rPr>
          <w:rFonts w:ascii="Calibri" w:hAnsi="Calibri" w:cs="Times New Roman"/>
          <w:b/>
          <w:sz w:val="20"/>
          <w:szCs w:val="20"/>
        </w:rPr>
        <w:t>Non-current assets</w:t>
      </w:r>
    </w:p>
    <w:tbl>
      <w:tblPr>
        <w:tblW w:w="9815" w:type="dxa"/>
        <w:tblInd w:w="108" w:type="dxa"/>
        <w:tblLayout w:type="fixed"/>
        <w:tblLook w:val="0000" w:firstRow="0" w:lastRow="0" w:firstColumn="0" w:lastColumn="0" w:noHBand="0" w:noVBand="0"/>
      </w:tblPr>
      <w:tblGrid>
        <w:gridCol w:w="6555"/>
        <w:gridCol w:w="141"/>
        <w:gridCol w:w="1560"/>
        <w:gridCol w:w="1559"/>
      </w:tblGrid>
      <w:tr w:rsidR="00606872" w:rsidRPr="001C5950" w14:paraId="144B1AB8" w14:textId="77777777" w:rsidTr="00EF6536">
        <w:tc>
          <w:tcPr>
            <w:tcW w:w="6555" w:type="dxa"/>
            <w:tcBorders>
              <w:top w:val="single" w:sz="4" w:space="0" w:color="auto"/>
              <w:left w:val="nil"/>
              <w:bottom w:val="single" w:sz="4" w:space="0" w:color="auto"/>
              <w:right w:val="nil"/>
            </w:tcBorders>
          </w:tcPr>
          <w:p w14:paraId="02B318C4" w14:textId="77777777" w:rsidR="00606872" w:rsidRPr="009E1EF1" w:rsidRDefault="00606872" w:rsidP="00EF6536">
            <w:pPr>
              <w:jc w:val="both"/>
              <w:rPr>
                <w:rFonts w:ascii="Calibri" w:hAnsi="Calibri" w:cs="Times New Roman"/>
                <w:sz w:val="20"/>
                <w:szCs w:val="20"/>
              </w:rPr>
            </w:pPr>
          </w:p>
        </w:tc>
        <w:tc>
          <w:tcPr>
            <w:tcW w:w="1701" w:type="dxa"/>
            <w:gridSpan w:val="2"/>
            <w:tcBorders>
              <w:top w:val="single" w:sz="4" w:space="0" w:color="auto"/>
              <w:left w:val="nil"/>
              <w:bottom w:val="single" w:sz="4" w:space="0" w:color="auto"/>
              <w:right w:val="nil"/>
            </w:tcBorders>
          </w:tcPr>
          <w:p w14:paraId="2BC9C729" w14:textId="77777777" w:rsidR="00606872" w:rsidRPr="009E1EF1" w:rsidRDefault="00606872" w:rsidP="00EF6536">
            <w:pPr>
              <w:jc w:val="right"/>
              <w:rPr>
                <w:rFonts w:ascii="Calibri" w:hAnsi="Calibri" w:cs="Times New Roman"/>
                <w:b/>
                <w:bCs/>
                <w:sz w:val="20"/>
                <w:szCs w:val="20"/>
              </w:rPr>
            </w:pPr>
            <w:r w:rsidRPr="009E1EF1">
              <w:rPr>
                <w:rFonts w:ascii="Calibri" w:hAnsi="Calibri" w:cs="Times New Roman"/>
                <w:b/>
                <w:bCs/>
                <w:sz w:val="20"/>
                <w:szCs w:val="20"/>
              </w:rPr>
              <w:t>31 December 2020</w:t>
            </w:r>
          </w:p>
          <w:p w14:paraId="76EA2CF6" w14:textId="77777777" w:rsidR="00606872" w:rsidRPr="009E1EF1" w:rsidRDefault="00606872" w:rsidP="00EF6536">
            <w:pPr>
              <w:jc w:val="right"/>
              <w:rPr>
                <w:rFonts w:ascii="Calibri" w:hAnsi="Calibri" w:cs="Times New Roman"/>
                <w:b/>
                <w:bCs/>
                <w:sz w:val="20"/>
                <w:szCs w:val="20"/>
              </w:rPr>
            </w:pPr>
            <w:r w:rsidRPr="009E1EF1">
              <w:rPr>
                <w:rFonts w:ascii="Calibri" w:hAnsi="Calibri" w:cs="Times New Roman"/>
                <w:b/>
                <w:bCs/>
                <w:sz w:val="20"/>
                <w:szCs w:val="20"/>
              </w:rPr>
              <w:t>£m</w:t>
            </w:r>
          </w:p>
        </w:tc>
        <w:tc>
          <w:tcPr>
            <w:tcW w:w="1559" w:type="dxa"/>
            <w:tcBorders>
              <w:top w:val="single" w:sz="4" w:space="0" w:color="auto"/>
              <w:left w:val="nil"/>
              <w:bottom w:val="single" w:sz="4" w:space="0" w:color="auto"/>
              <w:right w:val="nil"/>
            </w:tcBorders>
          </w:tcPr>
          <w:p w14:paraId="10CBCBA3" w14:textId="77777777" w:rsidR="00606872" w:rsidRPr="009E1EF1" w:rsidRDefault="00606872" w:rsidP="00EF6536">
            <w:pPr>
              <w:jc w:val="right"/>
              <w:rPr>
                <w:rFonts w:ascii="Calibri" w:hAnsi="Calibri" w:cs="Times New Roman"/>
                <w:bCs/>
                <w:sz w:val="20"/>
                <w:szCs w:val="20"/>
              </w:rPr>
            </w:pPr>
            <w:r w:rsidRPr="009E1EF1">
              <w:rPr>
                <w:rFonts w:ascii="Calibri" w:hAnsi="Calibri" w:cs="Times New Roman"/>
                <w:bCs/>
                <w:sz w:val="20"/>
                <w:szCs w:val="20"/>
              </w:rPr>
              <w:t>31 December 2019</w:t>
            </w:r>
          </w:p>
          <w:p w14:paraId="754FDFD6" w14:textId="77777777" w:rsidR="00606872" w:rsidRPr="009E1EF1" w:rsidRDefault="00606872" w:rsidP="00EF6536">
            <w:pPr>
              <w:jc w:val="right"/>
              <w:rPr>
                <w:rFonts w:ascii="Calibri" w:hAnsi="Calibri" w:cs="Times New Roman"/>
                <w:bCs/>
                <w:sz w:val="20"/>
                <w:szCs w:val="20"/>
              </w:rPr>
            </w:pPr>
            <w:r w:rsidRPr="009E1EF1">
              <w:rPr>
                <w:rFonts w:ascii="Calibri" w:hAnsi="Calibri" w:cs="Times New Roman"/>
                <w:bCs/>
                <w:sz w:val="20"/>
                <w:szCs w:val="20"/>
              </w:rPr>
              <w:t>£m</w:t>
            </w:r>
          </w:p>
        </w:tc>
      </w:tr>
      <w:tr w:rsidR="00606872" w:rsidRPr="001C5950" w14:paraId="7E469655" w14:textId="77777777" w:rsidTr="00EF6536">
        <w:tc>
          <w:tcPr>
            <w:tcW w:w="6696" w:type="dxa"/>
            <w:gridSpan w:val="2"/>
            <w:tcBorders>
              <w:top w:val="single" w:sz="4" w:space="0" w:color="auto"/>
              <w:left w:val="nil"/>
              <w:bottom w:val="single" w:sz="4" w:space="0" w:color="auto"/>
              <w:right w:val="nil"/>
            </w:tcBorders>
          </w:tcPr>
          <w:p w14:paraId="204CAFA1" w14:textId="77777777" w:rsidR="00606872" w:rsidRPr="009E1EF1" w:rsidRDefault="00606872" w:rsidP="00EF6536">
            <w:pPr>
              <w:ind w:left="-108"/>
              <w:rPr>
                <w:rFonts w:ascii="Calibri" w:hAnsi="Calibri" w:cs="Times New Roman"/>
                <w:sz w:val="20"/>
                <w:szCs w:val="20"/>
              </w:rPr>
            </w:pPr>
          </w:p>
          <w:p w14:paraId="38FA8277" w14:textId="77777777" w:rsidR="00606872" w:rsidRPr="009E1EF1" w:rsidRDefault="00606872" w:rsidP="00EF6536">
            <w:pPr>
              <w:ind w:left="-108"/>
              <w:rPr>
                <w:rFonts w:ascii="Calibri" w:hAnsi="Calibri" w:cs="Times New Roman"/>
                <w:sz w:val="20"/>
                <w:szCs w:val="20"/>
              </w:rPr>
            </w:pPr>
            <w:r w:rsidRPr="009E1EF1">
              <w:rPr>
                <w:rFonts w:ascii="Calibri" w:hAnsi="Calibri" w:cs="Times New Roman"/>
                <w:sz w:val="20"/>
                <w:szCs w:val="20"/>
              </w:rPr>
              <w:t>Investments - FVTPL</w:t>
            </w:r>
          </w:p>
        </w:tc>
        <w:tc>
          <w:tcPr>
            <w:tcW w:w="1560" w:type="dxa"/>
            <w:tcBorders>
              <w:top w:val="single" w:sz="4" w:space="0" w:color="auto"/>
              <w:left w:val="nil"/>
              <w:bottom w:val="single" w:sz="4" w:space="0" w:color="auto"/>
              <w:right w:val="nil"/>
            </w:tcBorders>
          </w:tcPr>
          <w:p w14:paraId="7D6BD3F0" w14:textId="77777777" w:rsidR="00606872" w:rsidRPr="009E1EF1" w:rsidRDefault="00606872" w:rsidP="00EF6536">
            <w:pPr>
              <w:jc w:val="right"/>
              <w:rPr>
                <w:rFonts w:ascii="Calibri" w:hAnsi="Calibri" w:cs="Times New Roman"/>
                <w:b/>
                <w:bCs/>
                <w:sz w:val="20"/>
                <w:szCs w:val="20"/>
              </w:rPr>
            </w:pPr>
          </w:p>
          <w:p w14:paraId="2CAE8DAF" w14:textId="77777777" w:rsidR="00606872" w:rsidRPr="009E1EF1" w:rsidRDefault="00606872" w:rsidP="00EF6536">
            <w:pPr>
              <w:jc w:val="right"/>
              <w:rPr>
                <w:rFonts w:ascii="Calibri" w:hAnsi="Calibri" w:cs="Times New Roman"/>
                <w:b/>
                <w:bCs/>
                <w:sz w:val="20"/>
                <w:szCs w:val="20"/>
              </w:rPr>
            </w:pPr>
            <w:r w:rsidRPr="009E1EF1">
              <w:rPr>
                <w:rFonts w:ascii="Calibri" w:hAnsi="Calibri" w:cs="Times New Roman"/>
                <w:b/>
                <w:bCs/>
                <w:sz w:val="20"/>
                <w:szCs w:val="20"/>
              </w:rPr>
              <w:t>3.0</w:t>
            </w:r>
          </w:p>
        </w:tc>
        <w:tc>
          <w:tcPr>
            <w:tcW w:w="1559" w:type="dxa"/>
            <w:tcBorders>
              <w:top w:val="single" w:sz="4" w:space="0" w:color="auto"/>
              <w:left w:val="nil"/>
              <w:bottom w:val="single" w:sz="4" w:space="0" w:color="auto"/>
              <w:right w:val="nil"/>
            </w:tcBorders>
          </w:tcPr>
          <w:p w14:paraId="3F7E30D7" w14:textId="77777777" w:rsidR="00606872" w:rsidRPr="009E1EF1" w:rsidRDefault="00606872" w:rsidP="00EF6536">
            <w:pPr>
              <w:jc w:val="right"/>
              <w:rPr>
                <w:rFonts w:ascii="Calibri" w:hAnsi="Calibri" w:cs="Times New Roman"/>
                <w:sz w:val="20"/>
                <w:szCs w:val="20"/>
              </w:rPr>
            </w:pPr>
          </w:p>
          <w:p w14:paraId="67247FC5" w14:textId="77777777" w:rsidR="00606872" w:rsidRPr="009E1EF1" w:rsidRDefault="00606872" w:rsidP="00EF6536">
            <w:pPr>
              <w:jc w:val="right"/>
              <w:rPr>
                <w:rFonts w:ascii="Calibri" w:hAnsi="Calibri" w:cs="Times New Roman"/>
                <w:sz w:val="20"/>
                <w:szCs w:val="20"/>
              </w:rPr>
            </w:pPr>
            <w:r w:rsidRPr="009E1EF1">
              <w:rPr>
                <w:rFonts w:ascii="Calibri" w:hAnsi="Calibri" w:cs="Times New Roman"/>
                <w:sz w:val="20"/>
                <w:szCs w:val="20"/>
              </w:rPr>
              <w:t>0.1</w:t>
            </w:r>
          </w:p>
        </w:tc>
      </w:tr>
    </w:tbl>
    <w:p w14:paraId="75023F0D" w14:textId="77777777" w:rsidR="00606872" w:rsidRPr="009E1EF1" w:rsidRDefault="00606872" w:rsidP="00606872">
      <w:pPr>
        <w:rPr>
          <w:rFonts w:ascii="Calibri" w:hAnsi="Calibri" w:cs="Times New Roman"/>
          <w:sz w:val="12"/>
          <w:szCs w:val="12"/>
        </w:rPr>
      </w:pPr>
    </w:p>
    <w:p w14:paraId="7239BF72" w14:textId="77777777" w:rsidR="00606872" w:rsidRPr="009E1EF1" w:rsidRDefault="00606872" w:rsidP="00606872">
      <w:pPr>
        <w:rPr>
          <w:rFonts w:ascii="Calibri" w:hAnsi="Calibri" w:cs="Times New Roman"/>
          <w:sz w:val="20"/>
          <w:szCs w:val="20"/>
        </w:rPr>
      </w:pPr>
      <w:r w:rsidRPr="009E1EF1">
        <w:rPr>
          <w:rFonts w:ascii="Calibri" w:hAnsi="Calibri" w:cs="Times New Roman"/>
          <w:sz w:val="20"/>
          <w:szCs w:val="20"/>
        </w:rPr>
        <w:t>Investments relate to a small number of individually immaterial equity investments in various companies.</w:t>
      </w:r>
    </w:p>
    <w:p w14:paraId="2C725DA5" w14:textId="77777777" w:rsidR="00606872" w:rsidRPr="009E1EF1" w:rsidRDefault="00606872" w:rsidP="00606872">
      <w:pPr>
        <w:rPr>
          <w:rFonts w:ascii="Calibri" w:hAnsi="Calibri" w:cs="Times New Roman"/>
          <w:b/>
          <w:i/>
          <w:sz w:val="20"/>
          <w:szCs w:val="20"/>
          <w:lang w:val="en-IE"/>
        </w:rPr>
      </w:pPr>
    </w:p>
    <w:tbl>
      <w:tblPr>
        <w:tblW w:w="9815" w:type="dxa"/>
        <w:tblInd w:w="108" w:type="dxa"/>
        <w:tblLayout w:type="fixed"/>
        <w:tblLook w:val="0000" w:firstRow="0" w:lastRow="0" w:firstColumn="0" w:lastColumn="0" w:noHBand="0" w:noVBand="0"/>
      </w:tblPr>
      <w:tblGrid>
        <w:gridCol w:w="6696"/>
        <w:gridCol w:w="1560"/>
        <w:gridCol w:w="1559"/>
      </w:tblGrid>
      <w:tr w:rsidR="00606872" w:rsidRPr="001C5950" w14:paraId="4A4F3AFA" w14:textId="77777777" w:rsidTr="00EF6536">
        <w:tc>
          <w:tcPr>
            <w:tcW w:w="6696" w:type="dxa"/>
            <w:tcBorders>
              <w:top w:val="single" w:sz="4" w:space="0" w:color="auto"/>
              <w:left w:val="nil"/>
              <w:bottom w:val="single" w:sz="4" w:space="0" w:color="auto"/>
              <w:right w:val="nil"/>
            </w:tcBorders>
          </w:tcPr>
          <w:p w14:paraId="3A7F45B4" w14:textId="77777777" w:rsidR="00606872" w:rsidRPr="009E1EF1" w:rsidRDefault="00606872" w:rsidP="00EF6536">
            <w:pPr>
              <w:jc w:val="both"/>
              <w:rPr>
                <w:rFonts w:ascii="Calibri" w:hAnsi="Calibri" w:cs="Times New Roman"/>
                <w:sz w:val="20"/>
                <w:szCs w:val="20"/>
              </w:rPr>
            </w:pPr>
          </w:p>
        </w:tc>
        <w:tc>
          <w:tcPr>
            <w:tcW w:w="1560" w:type="dxa"/>
            <w:tcBorders>
              <w:top w:val="single" w:sz="4" w:space="0" w:color="auto"/>
              <w:left w:val="nil"/>
              <w:bottom w:val="single" w:sz="4" w:space="0" w:color="auto"/>
              <w:right w:val="nil"/>
            </w:tcBorders>
          </w:tcPr>
          <w:p w14:paraId="3FA1DE29" w14:textId="77777777" w:rsidR="00606872" w:rsidRPr="009E1EF1" w:rsidRDefault="00606872" w:rsidP="00EF6536">
            <w:pPr>
              <w:jc w:val="right"/>
              <w:rPr>
                <w:rFonts w:ascii="Calibri" w:hAnsi="Calibri" w:cs="Times New Roman"/>
                <w:b/>
                <w:bCs/>
                <w:sz w:val="20"/>
                <w:szCs w:val="20"/>
              </w:rPr>
            </w:pPr>
            <w:r w:rsidRPr="009E1EF1">
              <w:rPr>
                <w:rFonts w:ascii="Calibri" w:hAnsi="Calibri" w:cs="Times New Roman"/>
                <w:b/>
                <w:bCs/>
                <w:sz w:val="20"/>
                <w:szCs w:val="20"/>
              </w:rPr>
              <w:t>31 December 2020</w:t>
            </w:r>
          </w:p>
          <w:p w14:paraId="3FD4A795" w14:textId="77777777" w:rsidR="00606872" w:rsidRPr="009E1EF1" w:rsidRDefault="00606872" w:rsidP="00EF6536">
            <w:pPr>
              <w:jc w:val="right"/>
              <w:rPr>
                <w:rFonts w:ascii="Calibri" w:hAnsi="Calibri" w:cs="Times New Roman"/>
                <w:b/>
                <w:bCs/>
                <w:sz w:val="20"/>
                <w:szCs w:val="20"/>
              </w:rPr>
            </w:pPr>
            <w:r w:rsidRPr="009E1EF1">
              <w:rPr>
                <w:rFonts w:ascii="Calibri" w:hAnsi="Calibri" w:cs="Times New Roman"/>
                <w:b/>
                <w:bCs/>
                <w:sz w:val="20"/>
                <w:szCs w:val="20"/>
              </w:rPr>
              <w:t>£m</w:t>
            </w:r>
          </w:p>
        </w:tc>
        <w:tc>
          <w:tcPr>
            <w:tcW w:w="1559" w:type="dxa"/>
            <w:tcBorders>
              <w:top w:val="single" w:sz="4" w:space="0" w:color="auto"/>
              <w:left w:val="nil"/>
              <w:bottom w:val="single" w:sz="4" w:space="0" w:color="auto"/>
              <w:right w:val="nil"/>
            </w:tcBorders>
          </w:tcPr>
          <w:p w14:paraId="5C2DCD0E" w14:textId="77777777" w:rsidR="00606872" w:rsidRPr="009E1EF1" w:rsidRDefault="00606872" w:rsidP="00EF6536">
            <w:pPr>
              <w:jc w:val="right"/>
              <w:rPr>
                <w:rFonts w:ascii="Calibri" w:hAnsi="Calibri" w:cs="Times New Roman"/>
                <w:bCs/>
                <w:sz w:val="20"/>
                <w:szCs w:val="20"/>
              </w:rPr>
            </w:pPr>
            <w:r w:rsidRPr="009E1EF1">
              <w:rPr>
                <w:rFonts w:ascii="Calibri" w:hAnsi="Calibri" w:cs="Times New Roman"/>
                <w:bCs/>
                <w:sz w:val="20"/>
                <w:szCs w:val="20"/>
              </w:rPr>
              <w:t>31 December 2019</w:t>
            </w:r>
          </w:p>
          <w:p w14:paraId="64206854" w14:textId="77777777" w:rsidR="00606872" w:rsidRPr="009E1EF1" w:rsidRDefault="00606872" w:rsidP="00EF6536">
            <w:pPr>
              <w:jc w:val="right"/>
              <w:rPr>
                <w:rFonts w:ascii="Calibri" w:hAnsi="Calibri" w:cs="Times New Roman"/>
                <w:bCs/>
                <w:sz w:val="20"/>
                <w:szCs w:val="20"/>
              </w:rPr>
            </w:pPr>
            <w:r w:rsidRPr="009E1EF1">
              <w:rPr>
                <w:rFonts w:ascii="Calibri" w:hAnsi="Calibri" w:cs="Times New Roman"/>
                <w:bCs/>
                <w:sz w:val="20"/>
                <w:szCs w:val="20"/>
              </w:rPr>
              <w:t>£m</w:t>
            </w:r>
          </w:p>
        </w:tc>
      </w:tr>
      <w:tr w:rsidR="00606872" w:rsidRPr="00E37505" w14:paraId="538B5FE8" w14:textId="77777777" w:rsidTr="00EF6536">
        <w:trPr>
          <w:trHeight w:val="264"/>
        </w:trPr>
        <w:tc>
          <w:tcPr>
            <w:tcW w:w="6696" w:type="dxa"/>
            <w:tcBorders>
              <w:top w:val="single" w:sz="4" w:space="0" w:color="auto"/>
              <w:left w:val="nil"/>
              <w:right w:val="nil"/>
            </w:tcBorders>
          </w:tcPr>
          <w:p w14:paraId="5C966834" w14:textId="77777777" w:rsidR="00606872" w:rsidRPr="009E1EF1" w:rsidRDefault="00606872" w:rsidP="00EF6536">
            <w:pPr>
              <w:ind w:left="-108"/>
              <w:rPr>
                <w:rFonts w:ascii="Calibri" w:hAnsi="Calibri" w:cs="Times New Roman"/>
                <w:sz w:val="20"/>
                <w:szCs w:val="20"/>
              </w:rPr>
            </w:pPr>
            <w:r w:rsidRPr="009E1EF1">
              <w:rPr>
                <w:rFonts w:ascii="Calibri" w:hAnsi="Calibri" w:cs="Times New Roman"/>
                <w:b/>
                <w:sz w:val="20"/>
                <w:szCs w:val="20"/>
              </w:rPr>
              <w:t>Other receivables</w:t>
            </w:r>
          </w:p>
        </w:tc>
        <w:tc>
          <w:tcPr>
            <w:tcW w:w="1560" w:type="dxa"/>
            <w:tcBorders>
              <w:top w:val="single" w:sz="4" w:space="0" w:color="auto"/>
              <w:left w:val="nil"/>
              <w:right w:val="nil"/>
            </w:tcBorders>
          </w:tcPr>
          <w:p w14:paraId="11287580" w14:textId="77777777" w:rsidR="00606872" w:rsidRPr="009E1EF1" w:rsidRDefault="00606872" w:rsidP="00EF6536">
            <w:pPr>
              <w:jc w:val="right"/>
              <w:rPr>
                <w:rFonts w:ascii="Calibri" w:hAnsi="Calibri" w:cs="Times New Roman"/>
                <w:b/>
                <w:bCs/>
                <w:sz w:val="20"/>
                <w:szCs w:val="20"/>
              </w:rPr>
            </w:pPr>
          </w:p>
        </w:tc>
        <w:tc>
          <w:tcPr>
            <w:tcW w:w="1559" w:type="dxa"/>
            <w:tcBorders>
              <w:top w:val="single" w:sz="4" w:space="0" w:color="auto"/>
              <w:left w:val="nil"/>
              <w:right w:val="nil"/>
            </w:tcBorders>
          </w:tcPr>
          <w:p w14:paraId="58306479" w14:textId="77777777" w:rsidR="00606872" w:rsidRPr="009E1EF1" w:rsidRDefault="00606872" w:rsidP="00EF6536">
            <w:pPr>
              <w:rPr>
                <w:rFonts w:ascii="Calibri" w:hAnsi="Calibri" w:cs="Times New Roman"/>
                <w:bCs/>
                <w:sz w:val="20"/>
                <w:szCs w:val="20"/>
              </w:rPr>
            </w:pPr>
          </w:p>
        </w:tc>
      </w:tr>
      <w:tr w:rsidR="00606872" w:rsidRPr="00E37505" w14:paraId="72C06893" w14:textId="77777777" w:rsidTr="00EF6536">
        <w:tc>
          <w:tcPr>
            <w:tcW w:w="6696" w:type="dxa"/>
            <w:tcBorders>
              <w:left w:val="nil"/>
              <w:right w:val="nil"/>
            </w:tcBorders>
          </w:tcPr>
          <w:p w14:paraId="24EB1AFA" w14:textId="77777777" w:rsidR="00606872" w:rsidRPr="009E1EF1" w:rsidRDefault="00606872" w:rsidP="00EF6536">
            <w:pPr>
              <w:ind w:left="-108"/>
              <w:rPr>
                <w:rFonts w:ascii="Calibri" w:hAnsi="Calibri" w:cs="Times New Roman"/>
                <w:sz w:val="20"/>
                <w:szCs w:val="20"/>
              </w:rPr>
            </w:pPr>
            <w:r w:rsidRPr="009E1EF1">
              <w:rPr>
                <w:rFonts w:ascii="Calibri" w:hAnsi="Calibri" w:cs="Times New Roman"/>
                <w:sz w:val="20"/>
                <w:szCs w:val="20"/>
              </w:rPr>
              <w:t>Other receivables</w:t>
            </w:r>
          </w:p>
        </w:tc>
        <w:tc>
          <w:tcPr>
            <w:tcW w:w="1560" w:type="dxa"/>
            <w:tcBorders>
              <w:left w:val="nil"/>
              <w:right w:val="nil"/>
            </w:tcBorders>
          </w:tcPr>
          <w:p w14:paraId="6A76BE89" w14:textId="77777777" w:rsidR="00606872" w:rsidRPr="009E1EF1" w:rsidRDefault="00606872" w:rsidP="00EF6536">
            <w:pPr>
              <w:jc w:val="right"/>
              <w:rPr>
                <w:rFonts w:ascii="Calibri" w:hAnsi="Calibri"/>
                <w:b/>
                <w:bCs/>
                <w:sz w:val="20"/>
              </w:rPr>
            </w:pPr>
            <w:r>
              <w:rPr>
                <w:rFonts w:ascii="Calibri" w:hAnsi="Calibri"/>
                <w:b/>
                <w:bCs/>
                <w:sz w:val="20"/>
              </w:rPr>
              <w:t>13.0</w:t>
            </w:r>
          </w:p>
        </w:tc>
        <w:tc>
          <w:tcPr>
            <w:tcW w:w="1559" w:type="dxa"/>
            <w:tcBorders>
              <w:left w:val="nil"/>
              <w:right w:val="nil"/>
            </w:tcBorders>
          </w:tcPr>
          <w:p w14:paraId="6878862D" w14:textId="77777777" w:rsidR="00606872" w:rsidRPr="009E1EF1" w:rsidRDefault="00606872" w:rsidP="00EF6536">
            <w:pPr>
              <w:jc w:val="right"/>
              <w:rPr>
                <w:rFonts w:ascii="Calibri" w:hAnsi="Calibri" w:cs="Times New Roman"/>
                <w:sz w:val="20"/>
                <w:szCs w:val="20"/>
              </w:rPr>
            </w:pPr>
            <w:r>
              <w:rPr>
                <w:rFonts w:ascii="Calibri" w:hAnsi="Calibri" w:cs="Times New Roman"/>
                <w:sz w:val="20"/>
                <w:szCs w:val="20"/>
              </w:rPr>
              <w:t>2.6</w:t>
            </w:r>
          </w:p>
        </w:tc>
      </w:tr>
      <w:tr w:rsidR="00606872" w:rsidRPr="00E37505" w14:paraId="5A337C25" w14:textId="77777777" w:rsidTr="00EF6536">
        <w:tc>
          <w:tcPr>
            <w:tcW w:w="6696" w:type="dxa"/>
            <w:tcBorders>
              <w:left w:val="nil"/>
              <w:right w:val="nil"/>
            </w:tcBorders>
          </w:tcPr>
          <w:p w14:paraId="5A78D5BF" w14:textId="77777777" w:rsidR="00606872" w:rsidRPr="009E1EF1" w:rsidRDefault="00606872" w:rsidP="00EF6536">
            <w:pPr>
              <w:ind w:left="-108"/>
              <w:rPr>
                <w:rFonts w:ascii="Calibri" w:hAnsi="Calibri" w:cs="Times New Roman"/>
                <w:sz w:val="20"/>
                <w:szCs w:val="20"/>
              </w:rPr>
            </w:pPr>
            <w:r w:rsidRPr="009E1EF1">
              <w:rPr>
                <w:rFonts w:ascii="Calibri" w:hAnsi="Calibri" w:cs="Times New Roman"/>
                <w:sz w:val="20"/>
                <w:szCs w:val="20"/>
              </w:rPr>
              <w:t xml:space="preserve">Prepayments </w:t>
            </w:r>
          </w:p>
        </w:tc>
        <w:tc>
          <w:tcPr>
            <w:tcW w:w="1560" w:type="dxa"/>
            <w:tcBorders>
              <w:left w:val="nil"/>
              <w:right w:val="nil"/>
            </w:tcBorders>
          </w:tcPr>
          <w:p w14:paraId="68ACF473" w14:textId="77777777" w:rsidR="00606872" w:rsidRPr="009E1EF1" w:rsidRDefault="00606872" w:rsidP="00EF6536">
            <w:pPr>
              <w:jc w:val="right"/>
              <w:rPr>
                <w:rFonts w:ascii="Calibri" w:hAnsi="Calibri"/>
                <w:b/>
                <w:bCs/>
                <w:sz w:val="20"/>
              </w:rPr>
            </w:pPr>
            <w:r>
              <w:rPr>
                <w:rFonts w:ascii="Calibri" w:hAnsi="Calibri"/>
                <w:b/>
                <w:bCs/>
                <w:sz w:val="20"/>
              </w:rPr>
              <w:t>16.7</w:t>
            </w:r>
          </w:p>
        </w:tc>
        <w:tc>
          <w:tcPr>
            <w:tcW w:w="1559" w:type="dxa"/>
            <w:tcBorders>
              <w:left w:val="nil"/>
              <w:right w:val="nil"/>
            </w:tcBorders>
          </w:tcPr>
          <w:p w14:paraId="4E2AC77A" w14:textId="77777777" w:rsidR="00606872" w:rsidRPr="009E1EF1" w:rsidRDefault="00606872" w:rsidP="00EF6536">
            <w:pPr>
              <w:jc w:val="right"/>
              <w:rPr>
                <w:rFonts w:ascii="Calibri" w:hAnsi="Calibri" w:cs="Times New Roman"/>
                <w:sz w:val="20"/>
                <w:szCs w:val="20"/>
              </w:rPr>
            </w:pPr>
            <w:r w:rsidRPr="009E1EF1">
              <w:rPr>
                <w:rFonts w:ascii="Calibri" w:hAnsi="Calibri" w:cs="Times New Roman"/>
                <w:sz w:val="20"/>
                <w:szCs w:val="20"/>
              </w:rPr>
              <w:t>9.0</w:t>
            </w:r>
          </w:p>
        </w:tc>
      </w:tr>
      <w:tr w:rsidR="00606872" w:rsidRPr="00E37505" w14:paraId="34842DF8" w14:textId="77777777" w:rsidTr="00EF6536">
        <w:tc>
          <w:tcPr>
            <w:tcW w:w="6696" w:type="dxa"/>
            <w:tcBorders>
              <w:left w:val="nil"/>
              <w:right w:val="nil"/>
            </w:tcBorders>
          </w:tcPr>
          <w:p w14:paraId="042E75B5" w14:textId="77777777" w:rsidR="00606872" w:rsidRPr="009E1EF1" w:rsidRDefault="00606872" w:rsidP="00EF6536">
            <w:pPr>
              <w:ind w:left="-108"/>
              <w:rPr>
                <w:rFonts w:ascii="Calibri" w:hAnsi="Calibri" w:cs="Times New Roman"/>
                <w:sz w:val="20"/>
                <w:szCs w:val="20"/>
              </w:rPr>
            </w:pPr>
            <w:r w:rsidRPr="009E1EF1">
              <w:rPr>
                <w:rFonts w:ascii="Calibri" w:hAnsi="Calibri" w:cs="Times New Roman"/>
                <w:sz w:val="20"/>
                <w:szCs w:val="20"/>
              </w:rPr>
              <w:t>Deferred financing costs on Revolving Credit Facility</w:t>
            </w:r>
          </w:p>
        </w:tc>
        <w:tc>
          <w:tcPr>
            <w:tcW w:w="1560" w:type="dxa"/>
            <w:tcBorders>
              <w:left w:val="nil"/>
              <w:right w:val="nil"/>
            </w:tcBorders>
          </w:tcPr>
          <w:p w14:paraId="05664134" w14:textId="77777777" w:rsidR="00606872" w:rsidRPr="009E1EF1" w:rsidRDefault="00606872" w:rsidP="00EF6536">
            <w:pPr>
              <w:jc w:val="right"/>
              <w:rPr>
                <w:rFonts w:ascii="Calibri" w:hAnsi="Calibri"/>
                <w:b/>
                <w:bCs/>
                <w:sz w:val="20"/>
              </w:rPr>
            </w:pPr>
            <w:r w:rsidRPr="009E1EF1">
              <w:rPr>
                <w:rFonts w:ascii="Calibri" w:hAnsi="Calibri"/>
                <w:b/>
                <w:bCs/>
                <w:sz w:val="20"/>
              </w:rPr>
              <w:t>4.6</w:t>
            </w:r>
          </w:p>
        </w:tc>
        <w:tc>
          <w:tcPr>
            <w:tcW w:w="1559" w:type="dxa"/>
            <w:tcBorders>
              <w:left w:val="nil"/>
              <w:right w:val="nil"/>
            </w:tcBorders>
          </w:tcPr>
          <w:p w14:paraId="3EE00DF4" w14:textId="77777777" w:rsidR="00606872" w:rsidRPr="009E1EF1" w:rsidRDefault="00606872" w:rsidP="00EF6536">
            <w:pPr>
              <w:jc w:val="right"/>
              <w:rPr>
                <w:rFonts w:ascii="Calibri" w:hAnsi="Calibri"/>
                <w:sz w:val="20"/>
              </w:rPr>
            </w:pPr>
            <w:r w:rsidRPr="009E1EF1">
              <w:rPr>
                <w:rFonts w:ascii="Calibri" w:hAnsi="Calibri"/>
                <w:sz w:val="20"/>
              </w:rPr>
              <w:t>-</w:t>
            </w:r>
          </w:p>
        </w:tc>
      </w:tr>
      <w:tr w:rsidR="00606872" w:rsidRPr="00E37505" w14:paraId="7F518AC6" w14:textId="77777777" w:rsidTr="00EF6536">
        <w:tc>
          <w:tcPr>
            <w:tcW w:w="6696" w:type="dxa"/>
            <w:tcBorders>
              <w:left w:val="nil"/>
              <w:bottom w:val="single" w:sz="4" w:space="0" w:color="auto"/>
              <w:right w:val="nil"/>
            </w:tcBorders>
          </w:tcPr>
          <w:p w14:paraId="4DE46540" w14:textId="77777777" w:rsidR="00606872" w:rsidRPr="009E1EF1" w:rsidRDefault="00606872" w:rsidP="00EF6536">
            <w:pPr>
              <w:ind w:left="-108"/>
              <w:rPr>
                <w:rFonts w:ascii="Calibri" w:hAnsi="Calibri" w:cs="Times New Roman"/>
                <w:b/>
                <w:sz w:val="20"/>
                <w:szCs w:val="20"/>
              </w:rPr>
            </w:pPr>
            <w:r w:rsidRPr="009E1EF1">
              <w:rPr>
                <w:rFonts w:ascii="Calibri" w:hAnsi="Calibri"/>
                <w:sz w:val="20"/>
                <w:lang w:val="en-IE"/>
              </w:rPr>
              <w:t xml:space="preserve">Amounts paid in respect of legacy German and Greek tax assessments </w:t>
            </w:r>
          </w:p>
        </w:tc>
        <w:tc>
          <w:tcPr>
            <w:tcW w:w="1560" w:type="dxa"/>
            <w:tcBorders>
              <w:left w:val="nil"/>
              <w:bottom w:val="single" w:sz="4" w:space="0" w:color="auto"/>
              <w:right w:val="nil"/>
            </w:tcBorders>
          </w:tcPr>
          <w:p w14:paraId="4E0D2024" w14:textId="77777777" w:rsidR="00606872" w:rsidRPr="009E1EF1" w:rsidRDefault="00606872" w:rsidP="00EF6536">
            <w:pPr>
              <w:jc w:val="right"/>
              <w:rPr>
                <w:rFonts w:ascii="Calibri" w:hAnsi="Calibri" w:cs="Times New Roman"/>
                <w:b/>
                <w:bCs/>
                <w:sz w:val="20"/>
                <w:szCs w:val="20"/>
              </w:rPr>
            </w:pPr>
            <w:r w:rsidRPr="009E1EF1">
              <w:rPr>
                <w:rFonts w:ascii="Calibri" w:hAnsi="Calibri" w:cs="Times New Roman"/>
                <w:b/>
                <w:bCs/>
                <w:sz w:val="20"/>
                <w:szCs w:val="20"/>
              </w:rPr>
              <w:t>40.9</w:t>
            </w:r>
          </w:p>
        </w:tc>
        <w:tc>
          <w:tcPr>
            <w:tcW w:w="1559" w:type="dxa"/>
            <w:tcBorders>
              <w:left w:val="nil"/>
              <w:bottom w:val="single" w:sz="4" w:space="0" w:color="auto"/>
              <w:right w:val="nil"/>
            </w:tcBorders>
          </w:tcPr>
          <w:p w14:paraId="6896E163" w14:textId="77777777" w:rsidR="00606872" w:rsidRPr="009E1EF1" w:rsidRDefault="00606872" w:rsidP="00EF6536">
            <w:pPr>
              <w:jc w:val="right"/>
              <w:rPr>
                <w:rFonts w:ascii="Calibri" w:hAnsi="Calibri" w:cs="Times New Roman"/>
                <w:sz w:val="20"/>
                <w:szCs w:val="20"/>
              </w:rPr>
            </w:pPr>
            <w:r w:rsidRPr="009E1EF1">
              <w:rPr>
                <w:rFonts w:ascii="Calibri" w:hAnsi="Calibri"/>
                <w:sz w:val="20"/>
              </w:rPr>
              <w:t>38.8</w:t>
            </w:r>
          </w:p>
        </w:tc>
      </w:tr>
      <w:tr w:rsidR="00606872" w:rsidRPr="00E37505" w14:paraId="5D353C34" w14:textId="77777777" w:rsidTr="00EF6536">
        <w:tc>
          <w:tcPr>
            <w:tcW w:w="6696" w:type="dxa"/>
            <w:tcBorders>
              <w:top w:val="single" w:sz="4" w:space="0" w:color="auto"/>
              <w:left w:val="nil"/>
              <w:bottom w:val="single" w:sz="4" w:space="0" w:color="auto"/>
              <w:right w:val="nil"/>
            </w:tcBorders>
          </w:tcPr>
          <w:p w14:paraId="7645B8C6" w14:textId="77777777" w:rsidR="00606872" w:rsidRPr="009E1EF1" w:rsidRDefault="00606872" w:rsidP="00EF6536">
            <w:pPr>
              <w:ind w:left="-108"/>
              <w:rPr>
                <w:rFonts w:ascii="Calibri" w:hAnsi="Calibri"/>
                <w:sz w:val="20"/>
                <w:lang w:val="en-IE"/>
              </w:rPr>
            </w:pPr>
          </w:p>
        </w:tc>
        <w:tc>
          <w:tcPr>
            <w:tcW w:w="1560" w:type="dxa"/>
            <w:tcBorders>
              <w:top w:val="single" w:sz="4" w:space="0" w:color="auto"/>
              <w:left w:val="nil"/>
              <w:bottom w:val="single" w:sz="4" w:space="0" w:color="auto"/>
              <w:right w:val="nil"/>
            </w:tcBorders>
          </w:tcPr>
          <w:p w14:paraId="6BCE8507" w14:textId="77777777" w:rsidR="00606872" w:rsidRPr="009E1EF1" w:rsidRDefault="00606872" w:rsidP="00EF6536">
            <w:pPr>
              <w:jc w:val="right"/>
              <w:rPr>
                <w:rFonts w:ascii="Calibri" w:hAnsi="Calibri"/>
                <w:b/>
                <w:bCs/>
                <w:sz w:val="20"/>
              </w:rPr>
            </w:pPr>
            <w:r w:rsidRPr="009E1EF1">
              <w:rPr>
                <w:rFonts w:ascii="Calibri" w:hAnsi="Calibri"/>
                <w:b/>
                <w:bCs/>
                <w:sz w:val="20"/>
              </w:rPr>
              <w:t>75.2</w:t>
            </w:r>
          </w:p>
        </w:tc>
        <w:tc>
          <w:tcPr>
            <w:tcW w:w="1559" w:type="dxa"/>
            <w:tcBorders>
              <w:top w:val="single" w:sz="4" w:space="0" w:color="auto"/>
              <w:left w:val="nil"/>
              <w:bottom w:val="single" w:sz="4" w:space="0" w:color="auto"/>
              <w:right w:val="nil"/>
            </w:tcBorders>
          </w:tcPr>
          <w:p w14:paraId="6CD25C8B" w14:textId="77777777" w:rsidR="00606872" w:rsidRPr="009E1EF1" w:rsidRDefault="00606872" w:rsidP="00EF6536">
            <w:pPr>
              <w:jc w:val="right"/>
              <w:rPr>
                <w:rFonts w:ascii="Calibri" w:hAnsi="Calibri" w:cs="Times New Roman"/>
                <w:sz w:val="20"/>
                <w:szCs w:val="20"/>
              </w:rPr>
            </w:pPr>
            <w:r w:rsidRPr="009E1EF1">
              <w:rPr>
                <w:rFonts w:ascii="Calibri" w:hAnsi="Calibri"/>
                <w:sz w:val="20"/>
              </w:rPr>
              <w:t>50.4</w:t>
            </w:r>
          </w:p>
        </w:tc>
      </w:tr>
    </w:tbl>
    <w:p w14:paraId="5E536C88" w14:textId="77777777" w:rsidR="00606872" w:rsidRPr="009E1EF1" w:rsidRDefault="00606872" w:rsidP="00606872">
      <w:pPr>
        <w:rPr>
          <w:rFonts w:ascii="Calibri" w:hAnsi="Calibri" w:cs="Times New Roman"/>
          <w:b/>
          <w:bCs/>
          <w:sz w:val="12"/>
          <w:szCs w:val="12"/>
        </w:rPr>
      </w:pPr>
    </w:p>
    <w:p w14:paraId="41778ED9" w14:textId="77777777" w:rsidR="00606872" w:rsidRDefault="00606872" w:rsidP="00606872">
      <w:pPr>
        <w:keepLines/>
        <w:jc w:val="both"/>
        <w:rPr>
          <w:rFonts w:ascii="Calibri" w:hAnsi="Calibri" w:cs="Calibri"/>
          <w:b/>
          <w:bCs/>
          <w:sz w:val="20"/>
        </w:rPr>
      </w:pPr>
      <w:r>
        <w:rPr>
          <w:rFonts w:ascii="Calibri" w:hAnsi="Calibri" w:cs="Calibri"/>
          <w:b/>
          <w:bCs/>
          <w:sz w:val="20"/>
        </w:rPr>
        <w:t>Other receivables</w:t>
      </w:r>
    </w:p>
    <w:p w14:paraId="22AFF4D3" w14:textId="77777777" w:rsidR="00606872" w:rsidRDefault="00606872" w:rsidP="00606872">
      <w:pPr>
        <w:pStyle w:val="a"/>
        <w:jc w:val="both"/>
        <w:rPr>
          <w:rFonts w:ascii="Calibri" w:hAnsi="Calibri" w:cs="Calibri"/>
          <w:sz w:val="20"/>
        </w:rPr>
      </w:pPr>
      <w:r>
        <w:rPr>
          <w:rFonts w:ascii="Calibri" w:hAnsi="Calibri" w:cs="Calibri"/>
          <w:sz w:val="20"/>
        </w:rPr>
        <w:t>Other receivables are comprised primarily of deposits for licences and property.</w:t>
      </w:r>
    </w:p>
    <w:p w14:paraId="534FFBE6" w14:textId="77777777" w:rsidR="00606872" w:rsidRDefault="00606872" w:rsidP="00606872">
      <w:pPr>
        <w:pStyle w:val="a"/>
        <w:jc w:val="both"/>
        <w:rPr>
          <w:rFonts w:ascii="Calibri" w:hAnsi="Calibri"/>
          <w:b/>
          <w:bCs/>
          <w:sz w:val="20"/>
          <w:szCs w:val="20"/>
        </w:rPr>
      </w:pPr>
    </w:p>
    <w:p w14:paraId="3E7F77B4" w14:textId="77777777" w:rsidR="00606872" w:rsidRDefault="00606872" w:rsidP="00606872">
      <w:pPr>
        <w:pStyle w:val="a"/>
        <w:jc w:val="both"/>
        <w:rPr>
          <w:rFonts w:ascii="Calibri" w:hAnsi="Calibri"/>
          <w:b/>
          <w:bCs/>
          <w:sz w:val="20"/>
          <w:lang w:val="en-IE"/>
        </w:rPr>
      </w:pPr>
      <w:r>
        <w:rPr>
          <w:rFonts w:ascii="Calibri" w:hAnsi="Calibri"/>
          <w:b/>
          <w:bCs/>
          <w:sz w:val="20"/>
          <w:szCs w:val="20"/>
        </w:rPr>
        <w:t>Deferred financing costs on Revolving Credit Facility</w:t>
      </w:r>
    </w:p>
    <w:p w14:paraId="3B20035E" w14:textId="195209DB" w:rsidR="00606872" w:rsidRDefault="00606872" w:rsidP="00606872">
      <w:pPr>
        <w:pStyle w:val="a"/>
        <w:jc w:val="both"/>
        <w:rPr>
          <w:rFonts w:ascii="Calibri" w:hAnsi="Calibri"/>
          <w:sz w:val="20"/>
          <w:lang w:val="en-IE"/>
        </w:rPr>
      </w:pPr>
      <w:r>
        <w:rPr>
          <w:rFonts w:ascii="Calibri" w:hAnsi="Calibri"/>
          <w:sz w:val="20"/>
          <w:lang w:val="en-IE"/>
        </w:rPr>
        <w:t xml:space="preserve">During the year, the Group entered into a new Revolving credit facility agreement as part of its new financing agreements. </w:t>
      </w:r>
      <w:r>
        <w:rPr>
          <w:rFonts w:ascii="Calibri" w:hAnsi="Calibri" w:cs="Calibri"/>
          <w:sz w:val="20"/>
        </w:rPr>
        <w:t xml:space="preserve">The Group incurred </w:t>
      </w:r>
      <w:r>
        <w:rPr>
          <w:rFonts w:ascii="Calibri" w:hAnsi="Calibri" w:cs="Calibri"/>
          <w:sz w:val="20"/>
          <w:lang w:val="en-CA"/>
        </w:rPr>
        <w:t>£5.3m</w:t>
      </w:r>
      <w:r>
        <w:rPr>
          <w:rFonts w:ascii="Calibri" w:hAnsi="Calibri" w:cs="Calibri"/>
          <w:sz w:val="20"/>
        </w:rPr>
        <w:t xml:space="preserve"> of transaction costs and fees relating to the revolving credit facility, which have been capitalised</w:t>
      </w:r>
      <w:r>
        <w:rPr>
          <w:rFonts w:ascii="Calibri" w:hAnsi="Calibri"/>
          <w:sz w:val="20"/>
          <w:lang w:val="en-IE"/>
        </w:rPr>
        <w:t xml:space="preserve"> and </w:t>
      </w:r>
      <w:r>
        <w:rPr>
          <w:rFonts w:ascii="Calibri" w:hAnsi="Calibri" w:cs="Calibri"/>
          <w:sz w:val="20"/>
        </w:rPr>
        <w:t>included within non-current receivables, net of accretion, on the consolidated statement of financial position. As at 31 December 2020, no loan amounts were drawn under the Revolving Credit Facility. See also Note</w:t>
      </w:r>
      <w:r w:rsidR="00250117">
        <w:rPr>
          <w:rFonts w:ascii="Calibri" w:hAnsi="Calibri" w:cs="Calibri"/>
          <w:sz w:val="20"/>
        </w:rPr>
        <w:t xml:space="preserve"> 16</w:t>
      </w:r>
      <w:r>
        <w:rPr>
          <w:rFonts w:ascii="Calibri" w:hAnsi="Calibri" w:cs="Calibri"/>
          <w:sz w:val="20"/>
        </w:rPr>
        <w:t>.</w:t>
      </w:r>
    </w:p>
    <w:p w14:paraId="609212F0" w14:textId="397C78DE" w:rsidR="00531CA0" w:rsidRDefault="00531CA0" w:rsidP="00FB2C70">
      <w:pPr>
        <w:widowControl/>
        <w:autoSpaceDE/>
        <w:autoSpaceDN/>
        <w:adjustRightInd/>
        <w:jc w:val="both"/>
        <w:rPr>
          <w:rFonts w:ascii="Calibri" w:hAnsi="Calibri" w:cs="Times New Roman"/>
          <w:b/>
          <w:sz w:val="20"/>
          <w:szCs w:val="20"/>
          <w:lang w:val="en-IE"/>
        </w:rPr>
      </w:pPr>
      <w:r>
        <w:rPr>
          <w:rFonts w:ascii="Calibri" w:hAnsi="Calibri" w:cs="Times New Roman"/>
          <w:b/>
          <w:sz w:val="20"/>
          <w:szCs w:val="20"/>
          <w:lang w:val="en-IE"/>
        </w:rPr>
        <w:br w:type="page"/>
      </w:r>
    </w:p>
    <w:p w14:paraId="1EDD9D51" w14:textId="77777777" w:rsidR="008F210C" w:rsidRDefault="008F210C" w:rsidP="00FB2C70">
      <w:pPr>
        <w:jc w:val="both"/>
        <w:rPr>
          <w:rFonts w:ascii="Calibri" w:hAnsi="Calibri" w:cs="Times New Roman"/>
          <w:b/>
          <w:bCs/>
          <w:sz w:val="20"/>
          <w:szCs w:val="20"/>
        </w:rPr>
      </w:pPr>
    </w:p>
    <w:p w14:paraId="3BA44E0D" w14:textId="4AAB32B4" w:rsidR="00606872" w:rsidRPr="00B845F4" w:rsidRDefault="00606872" w:rsidP="00606872">
      <w:pPr>
        <w:pStyle w:val="Heading1"/>
      </w:pPr>
      <w:bookmarkStart w:id="66" w:name="_Hlk64629194"/>
      <w:r w:rsidRPr="00103A76">
        <w:t>1</w:t>
      </w:r>
      <w:r>
        <w:t>2</w:t>
      </w:r>
      <w:r w:rsidRPr="00103A76">
        <w:t xml:space="preserve">.  Investments </w:t>
      </w:r>
      <w:r w:rsidRPr="00B845F4">
        <w:t>and trade and other receivables</w:t>
      </w:r>
      <w:r>
        <w:t xml:space="preserve"> (continued)</w:t>
      </w:r>
    </w:p>
    <w:p w14:paraId="76FFAD5C" w14:textId="77777777" w:rsidR="00606872" w:rsidRDefault="00606872" w:rsidP="00FB2C70">
      <w:pPr>
        <w:jc w:val="both"/>
        <w:rPr>
          <w:rFonts w:ascii="Calibri" w:hAnsi="Calibri" w:cs="Times New Roman"/>
          <w:b/>
          <w:bCs/>
          <w:sz w:val="20"/>
          <w:lang w:val="en-IE"/>
        </w:rPr>
      </w:pPr>
    </w:p>
    <w:p w14:paraId="58C44007" w14:textId="29532D5A" w:rsidR="008F210C" w:rsidRDefault="008F210C" w:rsidP="00FB2C70">
      <w:pPr>
        <w:jc w:val="both"/>
        <w:rPr>
          <w:rFonts w:ascii="Calibri" w:hAnsi="Calibri" w:cs="Times New Roman"/>
          <w:b/>
          <w:bCs/>
          <w:sz w:val="20"/>
          <w:lang w:val="en-IE"/>
        </w:rPr>
      </w:pPr>
      <w:r>
        <w:rPr>
          <w:rFonts w:ascii="Calibri" w:hAnsi="Calibri" w:cs="Times New Roman"/>
          <w:b/>
          <w:bCs/>
          <w:sz w:val="20"/>
          <w:lang w:val="en-IE"/>
        </w:rPr>
        <w:t xml:space="preserve">Amounts paid in respect of legacy German and Greek tax assessments </w:t>
      </w:r>
    </w:p>
    <w:p w14:paraId="36E8E9A5" w14:textId="207C39DB" w:rsidR="008F210C" w:rsidRDefault="008F210C" w:rsidP="00FB2C70">
      <w:pPr>
        <w:jc w:val="both"/>
        <w:rPr>
          <w:rFonts w:ascii="Calibri" w:hAnsi="Calibri" w:cs="Calibri"/>
          <w:sz w:val="20"/>
          <w:szCs w:val="20"/>
        </w:rPr>
      </w:pPr>
      <w:r>
        <w:rPr>
          <w:rFonts w:ascii="Calibri" w:hAnsi="Calibri" w:cs="Calibri"/>
          <w:sz w:val="20"/>
          <w:szCs w:val="20"/>
        </w:rPr>
        <w:t xml:space="preserve">On 13 February 2019, the Group provided an update on two separate disputed legacy tax assessments. The first relates to the Betfair Exchange in Germany, which operated there until November 2012, and the second relates to the paddypower.com business in Greece.  </w:t>
      </w:r>
    </w:p>
    <w:p w14:paraId="205821C8" w14:textId="77777777" w:rsidR="008F210C" w:rsidRDefault="008F210C" w:rsidP="00FB2C70">
      <w:pPr>
        <w:jc w:val="both"/>
        <w:rPr>
          <w:rFonts w:ascii="Calibri" w:hAnsi="Calibri" w:cs="Calibri"/>
          <w:sz w:val="20"/>
          <w:szCs w:val="20"/>
        </w:rPr>
      </w:pPr>
    </w:p>
    <w:p w14:paraId="7014AA07" w14:textId="3FE4060A" w:rsidR="008F210C" w:rsidRDefault="008F210C" w:rsidP="00FB2C70">
      <w:pPr>
        <w:jc w:val="both"/>
        <w:rPr>
          <w:rFonts w:ascii="Calibri" w:hAnsi="Calibri" w:cs="Calibri"/>
          <w:sz w:val="20"/>
          <w:szCs w:val="20"/>
        </w:rPr>
      </w:pPr>
      <w:r>
        <w:rPr>
          <w:rFonts w:ascii="Calibri" w:hAnsi="Calibri" w:cs="Calibri"/>
          <w:sz w:val="20"/>
          <w:szCs w:val="20"/>
        </w:rPr>
        <w:t>The Hessen Fiscal Court provided the Group with its decision relating to the Group's appeal of a 2012 German tax assessment relating to the Betfair Exchange, which operated in Germany until November 2012. The Fiscal Court found against the Group and deemed that a tax liability of approximately €40m (£36m) is payable (including accrued interest</w:t>
      </w:r>
      <w:r w:rsidR="003F17A7">
        <w:rPr>
          <w:rFonts w:ascii="Calibri" w:hAnsi="Calibri" w:cs="Calibri"/>
          <w:sz w:val="20"/>
          <w:szCs w:val="20"/>
        </w:rPr>
        <w:t xml:space="preserve"> of €9.4m</w:t>
      </w:r>
      <w:r>
        <w:rPr>
          <w:rFonts w:ascii="Calibri" w:hAnsi="Calibri" w:cs="Calibri"/>
          <w:sz w:val="20"/>
          <w:szCs w:val="20"/>
        </w:rPr>
        <w:t>). This represents a multiple of the revenues generated by the Exchange during the assessment period.</w:t>
      </w:r>
    </w:p>
    <w:p w14:paraId="63CBCD78" w14:textId="77777777" w:rsidR="008F210C" w:rsidRDefault="008F210C" w:rsidP="00FB2C70">
      <w:pPr>
        <w:jc w:val="both"/>
        <w:rPr>
          <w:rFonts w:ascii="Calibri" w:hAnsi="Calibri" w:cs="Calibri"/>
          <w:sz w:val="20"/>
          <w:szCs w:val="20"/>
        </w:rPr>
      </w:pPr>
    </w:p>
    <w:p w14:paraId="1C966969" w14:textId="61BEBBA6" w:rsidR="008F210C" w:rsidRDefault="008F210C" w:rsidP="00FB2C70">
      <w:pPr>
        <w:pStyle w:val="a"/>
        <w:jc w:val="both"/>
        <w:rPr>
          <w:rFonts w:ascii="Calibri" w:hAnsi="Calibri" w:cs="Calibri"/>
          <w:bCs/>
        </w:rPr>
      </w:pPr>
      <w:r>
        <w:rPr>
          <w:rFonts w:ascii="Calibri" w:hAnsi="Calibri" w:cs="Calibri"/>
          <w:sz w:val="20"/>
          <w:szCs w:val="20"/>
        </w:rPr>
        <w:t>Separately, the Group was issued with a Greek tax assessment for financial years 2012, 2013 and 2014, relating to paddypower.com's Greek interim licence. This assessment concluded that the Group is liable to pay €15.0m (£13</w:t>
      </w:r>
      <w:r w:rsidR="002D176B">
        <w:rPr>
          <w:rFonts w:ascii="Calibri" w:hAnsi="Calibri" w:cs="Calibri"/>
          <w:sz w:val="20"/>
          <w:szCs w:val="20"/>
        </w:rPr>
        <w:t>.5</w:t>
      </w:r>
      <w:r>
        <w:rPr>
          <w:rFonts w:ascii="Calibri" w:hAnsi="Calibri" w:cs="Calibri"/>
          <w:sz w:val="20"/>
          <w:szCs w:val="20"/>
        </w:rPr>
        <w:t xml:space="preserve">m) in taxes including penalties and interest. This is substantially higher (by multiples) than the total cumulative revenues ever generated by paddypower.com in Greece. </w:t>
      </w:r>
      <w:r>
        <w:rPr>
          <w:rFonts w:ascii="Calibri" w:hAnsi="Calibri" w:cs="Calibri"/>
          <w:bCs/>
          <w:sz w:val="20"/>
          <w:szCs w:val="20"/>
        </w:rPr>
        <w:t xml:space="preserve">There is potential that the periods after 2014 could also be subject to further challenge by the Greek tax authorities. </w:t>
      </w:r>
    </w:p>
    <w:p w14:paraId="51569B70" w14:textId="77777777" w:rsidR="008F210C" w:rsidRDefault="008F210C" w:rsidP="00FB2C70">
      <w:pPr>
        <w:jc w:val="both"/>
        <w:rPr>
          <w:rFonts w:ascii="Calibri" w:hAnsi="Calibri" w:cs="Calibri"/>
          <w:sz w:val="20"/>
          <w:szCs w:val="20"/>
          <w:lang w:val="en-US"/>
        </w:rPr>
      </w:pPr>
    </w:p>
    <w:p w14:paraId="0295FDAB" w14:textId="5F1505C4" w:rsidR="008F210C" w:rsidRDefault="008F210C" w:rsidP="00FB2C70">
      <w:pPr>
        <w:jc w:val="both"/>
        <w:rPr>
          <w:rFonts w:ascii="Calibri" w:hAnsi="Calibri" w:cs="Times New Roman"/>
          <w:b/>
          <w:bCs/>
          <w:sz w:val="20"/>
          <w:szCs w:val="20"/>
        </w:rPr>
      </w:pPr>
      <w:r>
        <w:rPr>
          <w:rFonts w:ascii="Calibri" w:hAnsi="Calibri" w:cs="Calibri"/>
          <w:sz w:val="20"/>
          <w:szCs w:val="20"/>
          <w:lang w:val="en-US"/>
        </w:rPr>
        <w:t xml:space="preserve">The Group strongly disputes the basis of these assessments, and in line with the legal and tax advice </w:t>
      </w:r>
      <w:r w:rsidR="003F17A7">
        <w:rPr>
          <w:rFonts w:ascii="Calibri" w:hAnsi="Calibri" w:cs="Calibri"/>
          <w:sz w:val="20"/>
          <w:szCs w:val="20"/>
          <w:lang w:val="en-US"/>
        </w:rPr>
        <w:t>it</w:t>
      </w:r>
      <w:r>
        <w:rPr>
          <w:rFonts w:ascii="Calibri" w:hAnsi="Calibri" w:cs="Calibri"/>
          <w:sz w:val="20"/>
          <w:szCs w:val="20"/>
          <w:lang w:val="en-US"/>
        </w:rPr>
        <w:t xml:space="preserve"> received, is confident in </w:t>
      </w:r>
      <w:r w:rsidR="003F17A7">
        <w:rPr>
          <w:rFonts w:ascii="Calibri" w:hAnsi="Calibri" w:cs="Calibri"/>
          <w:sz w:val="20"/>
          <w:szCs w:val="20"/>
          <w:lang w:val="en-US"/>
        </w:rPr>
        <w:t xml:space="preserve">its </w:t>
      </w:r>
      <w:r>
        <w:rPr>
          <w:rFonts w:ascii="Calibri" w:hAnsi="Calibri" w:cs="Calibri"/>
          <w:sz w:val="20"/>
          <w:szCs w:val="20"/>
          <w:lang w:val="en-US"/>
        </w:rPr>
        <w:t xml:space="preserve">grounds to </w:t>
      </w:r>
      <w:r>
        <w:rPr>
          <w:rFonts w:ascii="Calibri" w:hAnsi="Calibri" w:cs="Calibri"/>
          <w:bCs/>
          <w:sz w:val="20"/>
          <w:szCs w:val="20"/>
          <w:lang w:val="en-US"/>
        </w:rPr>
        <w:t>successfully</w:t>
      </w:r>
      <w:r>
        <w:rPr>
          <w:rFonts w:ascii="Calibri" w:hAnsi="Calibri" w:cs="Calibri"/>
          <w:sz w:val="20"/>
          <w:szCs w:val="20"/>
          <w:lang w:val="en-US"/>
        </w:rPr>
        <w:t xml:space="preserve"> appeal </w:t>
      </w:r>
      <w:r>
        <w:rPr>
          <w:rFonts w:ascii="Calibri" w:hAnsi="Calibri" w:cs="Calibri"/>
          <w:bCs/>
          <w:sz w:val="20"/>
          <w:szCs w:val="20"/>
          <w:lang w:val="en-US"/>
        </w:rPr>
        <w:t>them.</w:t>
      </w:r>
      <w:r>
        <w:rPr>
          <w:rFonts w:ascii="Calibri" w:hAnsi="Calibri" w:cs="Calibri"/>
          <w:sz w:val="20"/>
          <w:szCs w:val="20"/>
          <w:lang w:val="en-US"/>
        </w:rPr>
        <w:t xml:space="preserve"> </w:t>
      </w:r>
      <w:r>
        <w:rPr>
          <w:rFonts w:ascii="Calibri" w:hAnsi="Calibri" w:cs="Calibri"/>
          <w:bCs/>
          <w:sz w:val="20"/>
          <w:szCs w:val="20"/>
          <w:lang w:val="en-US"/>
        </w:rPr>
        <w:t>The appeals process is ongoing in both cases.</w:t>
      </w:r>
      <w:r>
        <w:rPr>
          <w:rFonts w:ascii="Calibri" w:hAnsi="Calibri" w:cs="Calibri"/>
          <w:sz w:val="20"/>
          <w:szCs w:val="20"/>
          <w:lang w:val="en-US"/>
        </w:rPr>
        <w:t xml:space="preserve">  Accordingly, </w:t>
      </w:r>
      <w:r w:rsidR="003F17A7">
        <w:rPr>
          <w:rFonts w:ascii="Calibri" w:hAnsi="Calibri" w:cs="Calibri"/>
          <w:bCs/>
          <w:sz w:val="20"/>
          <w:szCs w:val="20"/>
          <w:lang w:val="en-US"/>
        </w:rPr>
        <w:t xml:space="preserve">the Group </w:t>
      </w:r>
      <w:r>
        <w:rPr>
          <w:rFonts w:ascii="Calibri" w:hAnsi="Calibri" w:cs="Calibri"/>
          <w:bCs/>
          <w:sz w:val="20"/>
          <w:szCs w:val="20"/>
          <w:lang w:val="en-US"/>
        </w:rPr>
        <w:t>do</w:t>
      </w:r>
      <w:r w:rsidR="003F17A7">
        <w:rPr>
          <w:rFonts w:ascii="Calibri" w:hAnsi="Calibri" w:cs="Calibri"/>
          <w:bCs/>
          <w:sz w:val="20"/>
          <w:szCs w:val="20"/>
          <w:lang w:val="en-US"/>
        </w:rPr>
        <w:t>es</w:t>
      </w:r>
      <w:r>
        <w:rPr>
          <w:rFonts w:ascii="Calibri" w:hAnsi="Calibri" w:cs="Calibri"/>
          <w:bCs/>
          <w:sz w:val="20"/>
          <w:szCs w:val="20"/>
          <w:lang w:val="en-US"/>
        </w:rPr>
        <w:t xml:space="preserve"> not consider these amounts </w:t>
      </w:r>
      <w:r w:rsidR="003F17A7">
        <w:rPr>
          <w:rFonts w:ascii="Calibri" w:hAnsi="Calibri" w:cs="Calibri"/>
          <w:bCs/>
          <w:sz w:val="20"/>
          <w:szCs w:val="20"/>
          <w:lang w:val="en-US"/>
        </w:rPr>
        <w:t xml:space="preserve">to </w:t>
      </w:r>
      <w:r>
        <w:rPr>
          <w:rFonts w:ascii="Calibri" w:hAnsi="Calibri" w:cs="Calibri"/>
          <w:bCs/>
          <w:sz w:val="20"/>
          <w:szCs w:val="20"/>
          <w:lang w:val="en-US"/>
        </w:rPr>
        <w:t xml:space="preserve">represent liabilities for the Group and no provision has been made for amounts assessed or potential further assessments. </w:t>
      </w:r>
      <w:r>
        <w:rPr>
          <w:rFonts w:ascii="Calibri" w:hAnsi="Calibri" w:cs="Calibri"/>
          <w:sz w:val="20"/>
          <w:szCs w:val="20"/>
          <w:lang w:val="en-US"/>
        </w:rPr>
        <w:t xml:space="preserve">This involves a series of judgements about future events </w:t>
      </w:r>
      <w:r>
        <w:rPr>
          <w:rFonts w:ascii="Calibri" w:hAnsi="Calibri" w:cs="Calibri"/>
          <w:bCs/>
          <w:sz w:val="20"/>
          <w:szCs w:val="20"/>
          <w:lang w:val="en-US"/>
        </w:rPr>
        <w:t>and ultimately the court judgements and therefore the directors may need to re-assess the accounting treatment as matters develop further</w:t>
      </w:r>
      <w:r>
        <w:rPr>
          <w:rFonts w:ascii="Calibri" w:hAnsi="Calibri" w:cs="Calibri"/>
          <w:sz w:val="20"/>
          <w:szCs w:val="20"/>
          <w:lang w:val="en-US"/>
        </w:rPr>
        <w:t>.  Pending the outcome of these appeals, </w:t>
      </w:r>
      <w:r w:rsidR="003F17A7">
        <w:rPr>
          <w:rFonts w:ascii="Calibri" w:hAnsi="Calibri" w:cs="Calibri"/>
          <w:sz w:val="20"/>
          <w:szCs w:val="20"/>
          <w:lang w:val="en-US"/>
        </w:rPr>
        <w:t>in 2019 the Group</w:t>
      </w:r>
      <w:r>
        <w:rPr>
          <w:rFonts w:ascii="Calibri" w:hAnsi="Calibri" w:cs="Calibri"/>
          <w:sz w:val="20"/>
          <w:szCs w:val="20"/>
          <w:lang w:val="en-US"/>
        </w:rPr>
        <w:t xml:space="preserve"> paid the total Greek tax</w:t>
      </w:r>
      <w:r>
        <w:rPr>
          <w:rFonts w:ascii="Calibri" w:hAnsi="Calibri" w:cs="Calibri"/>
          <w:bCs/>
          <w:sz w:val="20"/>
          <w:szCs w:val="20"/>
          <w:lang w:val="en-US"/>
        </w:rPr>
        <w:t xml:space="preserve"> assessment</w:t>
      </w:r>
      <w:r>
        <w:rPr>
          <w:rFonts w:ascii="Calibri" w:hAnsi="Calibri" w:cs="Calibri"/>
          <w:sz w:val="20"/>
          <w:szCs w:val="20"/>
          <w:lang w:val="en-US"/>
        </w:rPr>
        <w:t xml:space="preserve"> (including the penalties and interest)</w:t>
      </w:r>
      <w:r w:rsidR="003F17A7">
        <w:rPr>
          <w:rFonts w:ascii="Calibri" w:hAnsi="Calibri" w:cs="Calibri"/>
          <w:sz w:val="20"/>
          <w:szCs w:val="20"/>
          <w:lang w:val="en-US"/>
        </w:rPr>
        <w:t xml:space="preserve"> of </w:t>
      </w:r>
      <w:r w:rsidR="003F17A7">
        <w:rPr>
          <w:rFonts w:ascii="Calibri" w:hAnsi="Calibri" w:cs="Calibri"/>
          <w:sz w:val="20"/>
          <w:szCs w:val="20"/>
        </w:rPr>
        <w:t xml:space="preserve">€15.0m </w:t>
      </w:r>
      <w:r>
        <w:rPr>
          <w:rFonts w:ascii="Calibri" w:hAnsi="Calibri" w:cs="Calibri"/>
          <w:sz w:val="20"/>
          <w:szCs w:val="20"/>
          <w:lang w:val="en-US"/>
        </w:rPr>
        <w:t xml:space="preserve">and the €30.6m German tax </w:t>
      </w:r>
      <w:r>
        <w:rPr>
          <w:rFonts w:ascii="Calibri" w:hAnsi="Calibri" w:cs="Calibri"/>
          <w:bCs/>
          <w:sz w:val="20"/>
          <w:szCs w:val="20"/>
          <w:lang w:val="en-US"/>
        </w:rPr>
        <w:t xml:space="preserve">assessment </w:t>
      </w:r>
      <w:r w:rsidR="003F17A7">
        <w:rPr>
          <w:rFonts w:ascii="Calibri" w:hAnsi="Calibri" w:cs="Calibri"/>
          <w:bCs/>
          <w:sz w:val="20"/>
          <w:szCs w:val="20"/>
          <w:lang w:val="en-US"/>
        </w:rPr>
        <w:t>principal</w:t>
      </w:r>
      <w:r>
        <w:rPr>
          <w:rFonts w:ascii="Calibri" w:hAnsi="Calibri" w:cs="Calibri"/>
          <w:sz w:val="20"/>
          <w:szCs w:val="20"/>
          <w:lang w:val="en-US"/>
        </w:rPr>
        <w:t>, with the late payment interest to be paid when assessed. </w:t>
      </w:r>
    </w:p>
    <w:bookmarkEnd w:id="66"/>
    <w:p w14:paraId="4F3144C3" w14:textId="77777777" w:rsidR="008F210C" w:rsidRDefault="008F210C" w:rsidP="00FB2C70">
      <w:pPr>
        <w:keepLines/>
        <w:jc w:val="both"/>
        <w:rPr>
          <w:rFonts w:ascii="Calibri" w:hAnsi="Calibri" w:cs="Calibri"/>
          <w:b/>
          <w:bCs/>
          <w:sz w:val="20"/>
        </w:rPr>
      </w:pPr>
    </w:p>
    <w:p w14:paraId="5D1C4A63" w14:textId="2F86C27B" w:rsidR="00356BE9" w:rsidRPr="009E1EF1" w:rsidRDefault="00356BE9" w:rsidP="00356BE9">
      <w:pPr>
        <w:rPr>
          <w:rFonts w:ascii="Calibri" w:hAnsi="Calibri" w:cs="Times New Roman"/>
          <w:b/>
          <w:bCs/>
          <w:sz w:val="20"/>
          <w:szCs w:val="20"/>
        </w:rPr>
      </w:pPr>
      <w:r w:rsidRPr="009E1EF1">
        <w:rPr>
          <w:rFonts w:ascii="Calibri" w:hAnsi="Calibri" w:cs="Times New Roman"/>
          <w:b/>
          <w:bCs/>
          <w:sz w:val="20"/>
          <w:szCs w:val="20"/>
        </w:rPr>
        <w:t>Current assets</w:t>
      </w:r>
    </w:p>
    <w:tbl>
      <w:tblPr>
        <w:tblW w:w="9639" w:type="dxa"/>
        <w:tblLayout w:type="fixed"/>
        <w:tblLook w:val="0000" w:firstRow="0" w:lastRow="0" w:firstColumn="0" w:lastColumn="0" w:noHBand="0" w:noVBand="0"/>
      </w:tblPr>
      <w:tblGrid>
        <w:gridCol w:w="6804"/>
        <w:gridCol w:w="1418"/>
        <w:gridCol w:w="1417"/>
      </w:tblGrid>
      <w:tr w:rsidR="00356BE9" w:rsidRPr="00E37505" w14:paraId="6C126C72" w14:textId="77777777" w:rsidTr="00455CFD">
        <w:tc>
          <w:tcPr>
            <w:tcW w:w="6804" w:type="dxa"/>
            <w:tcBorders>
              <w:top w:val="single" w:sz="4" w:space="0" w:color="auto"/>
              <w:left w:val="nil"/>
              <w:bottom w:val="single" w:sz="4" w:space="0" w:color="auto"/>
              <w:right w:val="nil"/>
            </w:tcBorders>
          </w:tcPr>
          <w:p w14:paraId="215EA3A4" w14:textId="77777777" w:rsidR="00356BE9" w:rsidRPr="009E1EF1" w:rsidRDefault="00356BE9" w:rsidP="00455CFD">
            <w:pPr>
              <w:jc w:val="both"/>
              <w:rPr>
                <w:rFonts w:ascii="Calibri" w:hAnsi="Calibri" w:cs="Times New Roman"/>
                <w:sz w:val="20"/>
                <w:szCs w:val="20"/>
              </w:rPr>
            </w:pPr>
          </w:p>
        </w:tc>
        <w:tc>
          <w:tcPr>
            <w:tcW w:w="1418" w:type="dxa"/>
            <w:tcBorders>
              <w:top w:val="single" w:sz="4" w:space="0" w:color="auto"/>
              <w:left w:val="nil"/>
              <w:bottom w:val="single" w:sz="4" w:space="0" w:color="auto"/>
              <w:right w:val="nil"/>
            </w:tcBorders>
          </w:tcPr>
          <w:p w14:paraId="46B87EBA" w14:textId="77777777" w:rsidR="00356BE9" w:rsidRPr="009E1EF1" w:rsidRDefault="00356BE9" w:rsidP="00455CFD">
            <w:pPr>
              <w:jc w:val="right"/>
              <w:rPr>
                <w:rFonts w:ascii="Calibri" w:hAnsi="Calibri" w:cs="Times New Roman"/>
                <w:b/>
                <w:bCs/>
                <w:sz w:val="20"/>
                <w:szCs w:val="20"/>
              </w:rPr>
            </w:pPr>
            <w:r w:rsidRPr="009E1EF1">
              <w:rPr>
                <w:rFonts w:ascii="Calibri" w:hAnsi="Calibri" w:cs="Times New Roman"/>
                <w:b/>
                <w:bCs/>
                <w:sz w:val="20"/>
                <w:szCs w:val="20"/>
              </w:rPr>
              <w:t>31 December 2020</w:t>
            </w:r>
          </w:p>
          <w:p w14:paraId="2EE28F98" w14:textId="77777777" w:rsidR="00356BE9" w:rsidRPr="009E1EF1" w:rsidRDefault="00356BE9" w:rsidP="00455CFD">
            <w:pPr>
              <w:jc w:val="right"/>
              <w:rPr>
                <w:rFonts w:ascii="Calibri" w:hAnsi="Calibri" w:cs="Times New Roman"/>
                <w:b/>
                <w:bCs/>
                <w:sz w:val="20"/>
                <w:szCs w:val="20"/>
              </w:rPr>
            </w:pPr>
            <w:r w:rsidRPr="009E1EF1">
              <w:rPr>
                <w:rFonts w:ascii="Calibri" w:hAnsi="Calibri" w:cs="Times New Roman"/>
                <w:b/>
                <w:bCs/>
                <w:sz w:val="20"/>
                <w:szCs w:val="20"/>
              </w:rPr>
              <w:t>£m</w:t>
            </w:r>
          </w:p>
        </w:tc>
        <w:tc>
          <w:tcPr>
            <w:tcW w:w="1417" w:type="dxa"/>
            <w:tcBorders>
              <w:top w:val="single" w:sz="4" w:space="0" w:color="auto"/>
              <w:left w:val="nil"/>
              <w:bottom w:val="single" w:sz="4" w:space="0" w:color="auto"/>
              <w:right w:val="nil"/>
            </w:tcBorders>
          </w:tcPr>
          <w:p w14:paraId="44AB94E2" w14:textId="77777777" w:rsidR="00356BE9" w:rsidRPr="009E1EF1" w:rsidRDefault="00356BE9" w:rsidP="00455CFD">
            <w:pPr>
              <w:jc w:val="right"/>
              <w:rPr>
                <w:rFonts w:ascii="Calibri" w:hAnsi="Calibri" w:cs="Times New Roman"/>
                <w:bCs/>
                <w:sz w:val="20"/>
                <w:szCs w:val="20"/>
              </w:rPr>
            </w:pPr>
            <w:r w:rsidRPr="009E1EF1">
              <w:rPr>
                <w:rFonts w:ascii="Calibri" w:hAnsi="Calibri" w:cs="Times New Roman"/>
                <w:bCs/>
                <w:sz w:val="20"/>
                <w:szCs w:val="20"/>
              </w:rPr>
              <w:t>31 December 2019</w:t>
            </w:r>
          </w:p>
          <w:p w14:paraId="057B73B4" w14:textId="77777777" w:rsidR="00356BE9" w:rsidRPr="009E1EF1" w:rsidRDefault="00356BE9" w:rsidP="00455CFD">
            <w:pPr>
              <w:jc w:val="right"/>
              <w:rPr>
                <w:rFonts w:ascii="Calibri" w:hAnsi="Calibri" w:cs="Times New Roman"/>
                <w:bCs/>
                <w:sz w:val="20"/>
                <w:szCs w:val="20"/>
              </w:rPr>
            </w:pPr>
            <w:r w:rsidRPr="009E1EF1">
              <w:rPr>
                <w:rFonts w:ascii="Calibri" w:hAnsi="Calibri" w:cs="Times New Roman"/>
                <w:bCs/>
                <w:sz w:val="20"/>
                <w:szCs w:val="20"/>
              </w:rPr>
              <w:t>£m</w:t>
            </w:r>
          </w:p>
        </w:tc>
      </w:tr>
      <w:tr w:rsidR="00356BE9" w:rsidRPr="00E37505" w14:paraId="13C0E177" w14:textId="77777777" w:rsidTr="00455CFD">
        <w:tc>
          <w:tcPr>
            <w:tcW w:w="6804" w:type="dxa"/>
            <w:tcBorders>
              <w:top w:val="single" w:sz="4" w:space="0" w:color="auto"/>
              <w:left w:val="nil"/>
              <w:bottom w:val="nil"/>
              <w:right w:val="nil"/>
            </w:tcBorders>
          </w:tcPr>
          <w:p w14:paraId="253DE081" w14:textId="77777777" w:rsidR="00356BE9" w:rsidRPr="009E1EF1" w:rsidRDefault="00356BE9" w:rsidP="00455CFD">
            <w:pPr>
              <w:ind w:left="-108"/>
              <w:rPr>
                <w:rFonts w:ascii="Calibri" w:hAnsi="Calibri" w:cs="Times New Roman"/>
                <w:sz w:val="20"/>
                <w:szCs w:val="20"/>
              </w:rPr>
            </w:pPr>
            <w:r w:rsidRPr="009E1EF1">
              <w:rPr>
                <w:rFonts w:ascii="Calibri" w:hAnsi="Calibri" w:cs="Times New Roman"/>
                <w:sz w:val="20"/>
                <w:szCs w:val="20"/>
              </w:rPr>
              <w:t>Trade receivables</w:t>
            </w:r>
          </w:p>
        </w:tc>
        <w:tc>
          <w:tcPr>
            <w:tcW w:w="1418" w:type="dxa"/>
            <w:tcBorders>
              <w:top w:val="single" w:sz="4" w:space="0" w:color="auto"/>
              <w:left w:val="nil"/>
              <w:bottom w:val="nil"/>
              <w:right w:val="nil"/>
            </w:tcBorders>
          </w:tcPr>
          <w:p w14:paraId="51DA86FC" w14:textId="77777777" w:rsidR="00356BE9" w:rsidRPr="009E1EF1" w:rsidRDefault="00356BE9" w:rsidP="00455CFD">
            <w:pPr>
              <w:jc w:val="right"/>
              <w:rPr>
                <w:rFonts w:ascii="Calibri" w:hAnsi="Calibri" w:cs="Times New Roman"/>
                <w:b/>
                <w:bCs/>
                <w:sz w:val="20"/>
                <w:szCs w:val="20"/>
              </w:rPr>
            </w:pPr>
            <w:r w:rsidRPr="009E1EF1">
              <w:rPr>
                <w:rFonts w:ascii="Calibri" w:hAnsi="Calibri" w:cs="Times New Roman"/>
                <w:b/>
                <w:bCs/>
                <w:sz w:val="20"/>
                <w:szCs w:val="20"/>
              </w:rPr>
              <w:t>11.9</w:t>
            </w:r>
          </w:p>
        </w:tc>
        <w:tc>
          <w:tcPr>
            <w:tcW w:w="1417" w:type="dxa"/>
            <w:tcBorders>
              <w:top w:val="single" w:sz="4" w:space="0" w:color="auto"/>
              <w:left w:val="nil"/>
              <w:bottom w:val="nil"/>
              <w:right w:val="nil"/>
            </w:tcBorders>
          </w:tcPr>
          <w:p w14:paraId="47794E62" w14:textId="77777777" w:rsidR="00356BE9" w:rsidRPr="009E1EF1" w:rsidRDefault="00356BE9" w:rsidP="00455CFD">
            <w:pPr>
              <w:jc w:val="right"/>
              <w:rPr>
                <w:rFonts w:ascii="Calibri" w:hAnsi="Calibri" w:cs="Times New Roman"/>
                <w:sz w:val="20"/>
                <w:szCs w:val="20"/>
              </w:rPr>
            </w:pPr>
            <w:r w:rsidRPr="009E1EF1">
              <w:rPr>
                <w:rFonts w:ascii="Calibri" w:hAnsi="Calibri" w:cs="Times New Roman"/>
                <w:sz w:val="20"/>
                <w:szCs w:val="20"/>
              </w:rPr>
              <w:t>8.5</w:t>
            </w:r>
          </w:p>
        </w:tc>
      </w:tr>
      <w:tr w:rsidR="00356BE9" w:rsidRPr="00E37505" w14:paraId="05F3DF1C" w14:textId="77777777" w:rsidTr="00455CFD">
        <w:tc>
          <w:tcPr>
            <w:tcW w:w="6804" w:type="dxa"/>
            <w:tcBorders>
              <w:top w:val="nil"/>
              <w:left w:val="nil"/>
              <w:right w:val="nil"/>
            </w:tcBorders>
          </w:tcPr>
          <w:p w14:paraId="7D98DB17" w14:textId="77777777" w:rsidR="00356BE9" w:rsidRPr="009E1EF1" w:rsidRDefault="00356BE9" w:rsidP="00455CFD">
            <w:pPr>
              <w:ind w:left="-108"/>
              <w:rPr>
                <w:rFonts w:ascii="Calibri" w:hAnsi="Calibri" w:cs="Times New Roman"/>
                <w:sz w:val="20"/>
                <w:szCs w:val="20"/>
              </w:rPr>
            </w:pPr>
            <w:r w:rsidRPr="009E1EF1">
              <w:rPr>
                <w:rFonts w:ascii="Calibri" w:hAnsi="Calibri" w:cs="Times New Roman"/>
                <w:sz w:val="20"/>
                <w:szCs w:val="20"/>
              </w:rPr>
              <w:t>Other receivables</w:t>
            </w:r>
          </w:p>
        </w:tc>
        <w:tc>
          <w:tcPr>
            <w:tcW w:w="1418" w:type="dxa"/>
          </w:tcPr>
          <w:p w14:paraId="6C19EE73" w14:textId="585B3A94" w:rsidR="00356BE9" w:rsidRPr="009E1EF1" w:rsidRDefault="00C6272D" w:rsidP="00455CFD">
            <w:pPr>
              <w:jc w:val="right"/>
              <w:rPr>
                <w:rFonts w:ascii="Calibri" w:hAnsi="Calibri" w:cs="Times New Roman"/>
                <w:b/>
                <w:bCs/>
                <w:sz w:val="20"/>
                <w:szCs w:val="20"/>
              </w:rPr>
            </w:pPr>
            <w:r>
              <w:rPr>
                <w:rFonts w:ascii="Calibri" w:hAnsi="Calibri" w:cs="Times New Roman"/>
                <w:b/>
                <w:bCs/>
                <w:sz w:val="20"/>
                <w:szCs w:val="20"/>
              </w:rPr>
              <w:t>28.5</w:t>
            </w:r>
          </w:p>
        </w:tc>
        <w:tc>
          <w:tcPr>
            <w:tcW w:w="1417" w:type="dxa"/>
            <w:tcBorders>
              <w:top w:val="nil"/>
              <w:left w:val="nil"/>
              <w:right w:val="nil"/>
            </w:tcBorders>
          </w:tcPr>
          <w:p w14:paraId="39DD9D9A" w14:textId="6758CB42" w:rsidR="00356BE9" w:rsidRPr="009E1EF1" w:rsidRDefault="00356BE9" w:rsidP="00455CFD">
            <w:pPr>
              <w:jc w:val="right"/>
              <w:rPr>
                <w:rFonts w:ascii="Calibri" w:hAnsi="Calibri" w:cs="Times New Roman"/>
                <w:sz w:val="20"/>
                <w:szCs w:val="20"/>
              </w:rPr>
            </w:pPr>
            <w:r w:rsidRPr="009E1EF1">
              <w:rPr>
                <w:rFonts w:ascii="Calibri" w:hAnsi="Calibri" w:cs="Times New Roman"/>
                <w:sz w:val="20"/>
                <w:szCs w:val="20"/>
              </w:rPr>
              <w:t>8.</w:t>
            </w:r>
            <w:r w:rsidR="008E6A54">
              <w:rPr>
                <w:rFonts w:ascii="Calibri" w:hAnsi="Calibri" w:cs="Times New Roman"/>
                <w:sz w:val="20"/>
                <w:szCs w:val="20"/>
              </w:rPr>
              <w:t>4</w:t>
            </w:r>
          </w:p>
        </w:tc>
      </w:tr>
      <w:tr w:rsidR="00356BE9" w:rsidRPr="00E37505" w14:paraId="0BE4AF11" w14:textId="77777777" w:rsidTr="00455CFD">
        <w:tc>
          <w:tcPr>
            <w:tcW w:w="6804" w:type="dxa"/>
            <w:tcBorders>
              <w:top w:val="nil"/>
              <w:left w:val="nil"/>
              <w:right w:val="nil"/>
            </w:tcBorders>
          </w:tcPr>
          <w:p w14:paraId="77C2F78E" w14:textId="77777777" w:rsidR="00356BE9" w:rsidRPr="009E1EF1" w:rsidRDefault="00356BE9" w:rsidP="00455CFD">
            <w:pPr>
              <w:ind w:left="-108"/>
              <w:rPr>
                <w:rFonts w:ascii="Calibri" w:hAnsi="Calibri" w:cs="Times New Roman"/>
                <w:sz w:val="20"/>
                <w:szCs w:val="20"/>
              </w:rPr>
            </w:pPr>
            <w:r w:rsidRPr="009E1EF1">
              <w:rPr>
                <w:rFonts w:ascii="Calibri" w:hAnsi="Calibri" w:cs="Times New Roman"/>
                <w:sz w:val="20"/>
                <w:szCs w:val="20"/>
              </w:rPr>
              <w:t>Value-added tax and goods and services tax</w:t>
            </w:r>
          </w:p>
        </w:tc>
        <w:tc>
          <w:tcPr>
            <w:tcW w:w="1418" w:type="dxa"/>
          </w:tcPr>
          <w:p w14:paraId="0DA0003E" w14:textId="77777777" w:rsidR="00356BE9" w:rsidRPr="009E1EF1" w:rsidRDefault="00356BE9" w:rsidP="00455CFD">
            <w:pPr>
              <w:jc w:val="right"/>
              <w:rPr>
                <w:rFonts w:ascii="Calibri" w:hAnsi="Calibri" w:cs="Times New Roman"/>
                <w:b/>
                <w:bCs/>
                <w:sz w:val="20"/>
                <w:szCs w:val="20"/>
              </w:rPr>
            </w:pPr>
            <w:r w:rsidRPr="009E1EF1">
              <w:rPr>
                <w:rFonts w:ascii="Calibri" w:hAnsi="Calibri" w:cs="Times New Roman"/>
                <w:b/>
                <w:bCs/>
                <w:sz w:val="20"/>
                <w:szCs w:val="20"/>
              </w:rPr>
              <w:t>2.</w:t>
            </w:r>
            <w:r>
              <w:rPr>
                <w:rFonts w:ascii="Calibri" w:hAnsi="Calibri" w:cs="Times New Roman"/>
                <w:b/>
                <w:bCs/>
                <w:sz w:val="20"/>
                <w:szCs w:val="20"/>
              </w:rPr>
              <w:t>2</w:t>
            </w:r>
          </w:p>
        </w:tc>
        <w:tc>
          <w:tcPr>
            <w:tcW w:w="1417" w:type="dxa"/>
            <w:tcBorders>
              <w:top w:val="nil"/>
              <w:left w:val="nil"/>
              <w:right w:val="nil"/>
            </w:tcBorders>
          </w:tcPr>
          <w:p w14:paraId="4E361587" w14:textId="77777777" w:rsidR="00356BE9" w:rsidRPr="009E1EF1" w:rsidRDefault="00356BE9" w:rsidP="00455CFD">
            <w:pPr>
              <w:jc w:val="right"/>
              <w:rPr>
                <w:rFonts w:ascii="Calibri" w:hAnsi="Calibri" w:cs="Times New Roman"/>
                <w:sz w:val="20"/>
                <w:szCs w:val="20"/>
              </w:rPr>
            </w:pPr>
            <w:r w:rsidRPr="009E1EF1">
              <w:rPr>
                <w:rFonts w:ascii="Calibri" w:hAnsi="Calibri" w:cs="Times New Roman"/>
                <w:sz w:val="20"/>
                <w:szCs w:val="20"/>
              </w:rPr>
              <w:t>1.9</w:t>
            </w:r>
          </w:p>
        </w:tc>
      </w:tr>
      <w:tr w:rsidR="00356BE9" w:rsidRPr="00E37505" w14:paraId="5D4E2BB3" w14:textId="77777777" w:rsidTr="00455CFD">
        <w:tc>
          <w:tcPr>
            <w:tcW w:w="6804" w:type="dxa"/>
            <w:tcBorders>
              <w:left w:val="nil"/>
              <w:bottom w:val="single" w:sz="4" w:space="0" w:color="auto"/>
              <w:right w:val="nil"/>
            </w:tcBorders>
          </w:tcPr>
          <w:p w14:paraId="5F1CDC8A" w14:textId="77777777" w:rsidR="00356BE9" w:rsidRPr="009E1EF1" w:rsidRDefault="00356BE9" w:rsidP="00455CFD">
            <w:pPr>
              <w:ind w:left="-108"/>
              <w:rPr>
                <w:rFonts w:ascii="Calibri" w:hAnsi="Calibri" w:cs="Times New Roman"/>
                <w:sz w:val="20"/>
                <w:szCs w:val="20"/>
              </w:rPr>
            </w:pPr>
            <w:r w:rsidRPr="009E1EF1">
              <w:rPr>
                <w:rFonts w:ascii="Calibri" w:hAnsi="Calibri" w:cs="Times New Roman"/>
                <w:sz w:val="20"/>
                <w:szCs w:val="20"/>
              </w:rPr>
              <w:t xml:space="preserve">Prepayments </w:t>
            </w:r>
          </w:p>
        </w:tc>
        <w:tc>
          <w:tcPr>
            <w:tcW w:w="1418" w:type="dxa"/>
            <w:tcBorders>
              <w:top w:val="nil"/>
              <w:left w:val="nil"/>
              <w:bottom w:val="single" w:sz="4" w:space="0" w:color="auto"/>
              <w:right w:val="nil"/>
            </w:tcBorders>
          </w:tcPr>
          <w:p w14:paraId="71459144" w14:textId="77777777" w:rsidR="00356BE9" w:rsidRPr="009E1EF1" w:rsidRDefault="00356BE9" w:rsidP="00455CFD">
            <w:pPr>
              <w:jc w:val="right"/>
              <w:rPr>
                <w:rFonts w:ascii="Calibri" w:hAnsi="Calibri" w:cs="Times New Roman"/>
                <w:b/>
                <w:bCs/>
                <w:sz w:val="20"/>
                <w:szCs w:val="20"/>
              </w:rPr>
            </w:pPr>
            <w:r w:rsidRPr="009E1EF1">
              <w:rPr>
                <w:rFonts w:ascii="Calibri" w:hAnsi="Calibri" w:cs="Times New Roman"/>
                <w:b/>
                <w:bCs/>
                <w:sz w:val="20"/>
                <w:szCs w:val="20"/>
              </w:rPr>
              <w:t>96.9</w:t>
            </w:r>
          </w:p>
        </w:tc>
        <w:tc>
          <w:tcPr>
            <w:tcW w:w="1417" w:type="dxa"/>
            <w:tcBorders>
              <w:left w:val="nil"/>
              <w:bottom w:val="single" w:sz="4" w:space="0" w:color="auto"/>
              <w:right w:val="nil"/>
            </w:tcBorders>
          </w:tcPr>
          <w:p w14:paraId="14E2D691" w14:textId="77777777" w:rsidR="00356BE9" w:rsidRPr="009E1EF1" w:rsidRDefault="00356BE9" w:rsidP="00455CFD">
            <w:pPr>
              <w:jc w:val="right"/>
              <w:rPr>
                <w:rFonts w:ascii="Calibri" w:hAnsi="Calibri" w:cs="Times New Roman"/>
                <w:sz w:val="20"/>
                <w:szCs w:val="20"/>
              </w:rPr>
            </w:pPr>
            <w:r w:rsidRPr="009E1EF1">
              <w:rPr>
                <w:rFonts w:ascii="Calibri" w:hAnsi="Calibri" w:cs="Times New Roman"/>
                <w:sz w:val="20"/>
                <w:szCs w:val="20"/>
              </w:rPr>
              <w:t>45.8</w:t>
            </w:r>
          </w:p>
        </w:tc>
      </w:tr>
      <w:tr w:rsidR="00356BE9" w:rsidRPr="001C5950" w14:paraId="5984FF79" w14:textId="77777777" w:rsidTr="00455CFD">
        <w:trPr>
          <w:trHeight w:val="121"/>
        </w:trPr>
        <w:tc>
          <w:tcPr>
            <w:tcW w:w="6804" w:type="dxa"/>
            <w:tcBorders>
              <w:top w:val="single" w:sz="4" w:space="0" w:color="auto"/>
              <w:left w:val="nil"/>
              <w:bottom w:val="single" w:sz="4" w:space="0" w:color="auto"/>
              <w:right w:val="nil"/>
            </w:tcBorders>
          </w:tcPr>
          <w:p w14:paraId="1AEF669E" w14:textId="77777777" w:rsidR="00356BE9" w:rsidRPr="009E1EF1" w:rsidRDefault="00356BE9" w:rsidP="00455CFD">
            <w:pPr>
              <w:ind w:left="-108"/>
              <w:jc w:val="both"/>
              <w:rPr>
                <w:rFonts w:ascii="Calibri" w:hAnsi="Calibri" w:cs="Times New Roman"/>
                <w:sz w:val="20"/>
                <w:szCs w:val="20"/>
              </w:rPr>
            </w:pPr>
            <w:r w:rsidRPr="009E1EF1">
              <w:rPr>
                <w:rFonts w:ascii="Calibri" w:hAnsi="Calibri" w:cs="Times New Roman"/>
                <w:sz w:val="20"/>
                <w:szCs w:val="20"/>
              </w:rPr>
              <w:t>Total</w:t>
            </w:r>
          </w:p>
        </w:tc>
        <w:tc>
          <w:tcPr>
            <w:tcW w:w="1418" w:type="dxa"/>
            <w:tcBorders>
              <w:top w:val="single" w:sz="4" w:space="0" w:color="auto"/>
              <w:left w:val="nil"/>
              <w:bottom w:val="single" w:sz="4" w:space="0" w:color="auto"/>
              <w:right w:val="nil"/>
            </w:tcBorders>
          </w:tcPr>
          <w:p w14:paraId="6D408726" w14:textId="3EE31795" w:rsidR="00356BE9" w:rsidRPr="009E1EF1" w:rsidRDefault="00C6272D" w:rsidP="00455CFD">
            <w:pPr>
              <w:jc w:val="right"/>
              <w:rPr>
                <w:rFonts w:ascii="Calibri" w:hAnsi="Calibri" w:cs="Times New Roman"/>
                <w:b/>
                <w:bCs/>
                <w:sz w:val="20"/>
                <w:szCs w:val="20"/>
              </w:rPr>
            </w:pPr>
            <w:r>
              <w:rPr>
                <w:rFonts w:ascii="Calibri" w:hAnsi="Calibri" w:cs="Times New Roman"/>
                <w:b/>
                <w:bCs/>
                <w:sz w:val="20"/>
                <w:szCs w:val="20"/>
              </w:rPr>
              <w:t>139.5</w:t>
            </w:r>
          </w:p>
        </w:tc>
        <w:tc>
          <w:tcPr>
            <w:tcW w:w="1417" w:type="dxa"/>
            <w:tcBorders>
              <w:top w:val="single" w:sz="4" w:space="0" w:color="auto"/>
              <w:left w:val="nil"/>
              <w:bottom w:val="single" w:sz="4" w:space="0" w:color="auto"/>
              <w:right w:val="nil"/>
            </w:tcBorders>
          </w:tcPr>
          <w:p w14:paraId="5F8DAF25" w14:textId="77777777" w:rsidR="00356BE9" w:rsidRPr="009E1EF1" w:rsidRDefault="00356BE9" w:rsidP="00455CFD">
            <w:pPr>
              <w:jc w:val="right"/>
              <w:rPr>
                <w:rFonts w:ascii="Calibri" w:hAnsi="Calibri" w:cs="Times New Roman"/>
                <w:sz w:val="20"/>
                <w:szCs w:val="20"/>
              </w:rPr>
            </w:pPr>
            <w:r w:rsidRPr="009E1EF1">
              <w:rPr>
                <w:rFonts w:ascii="Calibri" w:hAnsi="Calibri" w:cs="Times New Roman"/>
                <w:sz w:val="20"/>
                <w:szCs w:val="20"/>
              </w:rPr>
              <w:t>64.6</w:t>
            </w:r>
          </w:p>
        </w:tc>
      </w:tr>
    </w:tbl>
    <w:p w14:paraId="5E49A769" w14:textId="77777777" w:rsidR="00356BE9" w:rsidRPr="009E1EF1" w:rsidRDefault="00356BE9" w:rsidP="00356BE9">
      <w:pPr>
        <w:jc w:val="both"/>
        <w:rPr>
          <w:rFonts w:ascii="Calibri" w:hAnsi="Calibri" w:cs="Times New Roman"/>
          <w:sz w:val="12"/>
          <w:szCs w:val="12"/>
        </w:rPr>
      </w:pPr>
    </w:p>
    <w:p w14:paraId="4AA85AE9" w14:textId="77777777" w:rsidR="00356BE9" w:rsidRPr="009E1EF1" w:rsidRDefault="00356BE9" w:rsidP="00356BE9">
      <w:pPr>
        <w:jc w:val="both"/>
        <w:rPr>
          <w:rFonts w:ascii="Calibri" w:hAnsi="Calibri" w:cs="Times New Roman"/>
          <w:sz w:val="20"/>
          <w:szCs w:val="20"/>
        </w:rPr>
      </w:pPr>
      <w:r w:rsidRPr="009E1EF1">
        <w:rPr>
          <w:rFonts w:ascii="Calibri" w:hAnsi="Calibri" w:cs="Times New Roman"/>
          <w:sz w:val="20"/>
          <w:szCs w:val="20"/>
        </w:rPr>
        <w:t>Trade and other receivables are non-interest bearing.</w:t>
      </w:r>
    </w:p>
    <w:p w14:paraId="78B9D61A" w14:textId="580AF3FA" w:rsidR="00356BE9" w:rsidRPr="00824ABE" w:rsidRDefault="00356BE9" w:rsidP="006C091B">
      <w:pPr>
        <w:pStyle w:val="a"/>
        <w:rPr>
          <w:rFonts w:ascii="Calibri" w:hAnsi="Calibri"/>
          <w:b/>
          <w:bCs/>
          <w:sz w:val="12"/>
          <w:szCs w:val="12"/>
        </w:rPr>
      </w:pPr>
    </w:p>
    <w:p w14:paraId="2383D364" w14:textId="77777777" w:rsidR="00606872" w:rsidRDefault="00606872">
      <w:pPr>
        <w:widowControl/>
        <w:autoSpaceDE/>
        <w:autoSpaceDN/>
        <w:adjustRightInd/>
        <w:rPr>
          <w:rFonts w:ascii="Calibri" w:hAnsi="Calibri"/>
          <w:b/>
          <w:sz w:val="20"/>
        </w:rPr>
      </w:pPr>
      <w:bookmarkStart w:id="67" w:name="_Toc57023094"/>
      <w:r>
        <w:br w:type="page"/>
      </w:r>
    </w:p>
    <w:p w14:paraId="67DE2978" w14:textId="6D06D14E" w:rsidR="0042529A" w:rsidRPr="001C5950" w:rsidRDefault="000574B8" w:rsidP="00432067">
      <w:pPr>
        <w:pStyle w:val="Heading1"/>
      </w:pPr>
      <w:r w:rsidRPr="001C5950">
        <w:lastRenderedPageBreak/>
        <w:t>1</w:t>
      </w:r>
      <w:r w:rsidR="006C33C7">
        <w:t>3</w:t>
      </w:r>
      <w:r w:rsidR="0042529A" w:rsidRPr="008F1191">
        <w:t xml:space="preserve">.  </w:t>
      </w:r>
      <w:r w:rsidR="00043634" w:rsidRPr="00B845F4">
        <w:rPr>
          <w:bCs/>
          <w:lang w:val="en-IE"/>
        </w:rPr>
        <w:t xml:space="preserve">Current investments, Financial assets – restricted cash and </w:t>
      </w:r>
      <w:r w:rsidR="00EA0772">
        <w:rPr>
          <w:bCs/>
          <w:lang w:val="en-IE"/>
        </w:rPr>
        <w:t>C</w:t>
      </w:r>
      <w:r w:rsidR="00EA0772" w:rsidRPr="00B845F4">
        <w:rPr>
          <w:bCs/>
          <w:lang w:val="en-IE"/>
        </w:rPr>
        <w:t xml:space="preserve">ash </w:t>
      </w:r>
      <w:r w:rsidR="00043634" w:rsidRPr="00B845F4">
        <w:rPr>
          <w:bCs/>
          <w:lang w:val="en-IE"/>
        </w:rPr>
        <w:t>and cash equivalents</w:t>
      </w:r>
      <w:bookmarkEnd w:id="67"/>
    </w:p>
    <w:p w14:paraId="50E9D28F" w14:textId="77777777" w:rsidR="0042529A" w:rsidRPr="009E1EF1" w:rsidRDefault="0042529A">
      <w:pPr>
        <w:jc w:val="both"/>
        <w:rPr>
          <w:rFonts w:ascii="Calibri" w:hAnsi="Calibri" w:cs="Times New Roman"/>
          <w:b/>
          <w:bCs/>
          <w:sz w:val="20"/>
          <w:szCs w:val="20"/>
        </w:rPr>
      </w:pPr>
    </w:p>
    <w:tbl>
      <w:tblPr>
        <w:tblW w:w="9531" w:type="dxa"/>
        <w:tblInd w:w="108" w:type="dxa"/>
        <w:tblLayout w:type="fixed"/>
        <w:tblLook w:val="0000" w:firstRow="0" w:lastRow="0" w:firstColumn="0" w:lastColumn="0" w:noHBand="0" w:noVBand="0"/>
      </w:tblPr>
      <w:tblGrid>
        <w:gridCol w:w="5846"/>
        <w:gridCol w:w="1843"/>
        <w:gridCol w:w="1842"/>
      </w:tblGrid>
      <w:tr w:rsidR="00B526B5" w:rsidRPr="001C5950" w14:paraId="6CC6B722" w14:textId="77777777" w:rsidTr="00B845F4">
        <w:tc>
          <w:tcPr>
            <w:tcW w:w="5846" w:type="dxa"/>
            <w:tcBorders>
              <w:top w:val="single" w:sz="4" w:space="0" w:color="auto"/>
              <w:left w:val="nil"/>
              <w:bottom w:val="single" w:sz="4" w:space="0" w:color="auto"/>
              <w:right w:val="nil"/>
            </w:tcBorders>
          </w:tcPr>
          <w:p w14:paraId="353F9C5B" w14:textId="77777777" w:rsidR="00B526B5" w:rsidRPr="009E1EF1" w:rsidRDefault="00B526B5" w:rsidP="00010020">
            <w:pPr>
              <w:ind w:left="360"/>
              <w:jc w:val="both"/>
              <w:rPr>
                <w:rFonts w:ascii="Calibri" w:hAnsi="Calibri"/>
                <w:sz w:val="20"/>
                <w:szCs w:val="20"/>
              </w:rPr>
            </w:pPr>
          </w:p>
        </w:tc>
        <w:tc>
          <w:tcPr>
            <w:tcW w:w="1843" w:type="dxa"/>
            <w:tcBorders>
              <w:top w:val="single" w:sz="4" w:space="0" w:color="auto"/>
              <w:left w:val="nil"/>
              <w:bottom w:val="single" w:sz="4" w:space="0" w:color="auto"/>
              <w:right w:val="nil"/>
            </w:tcBorders>
          </w:tcPr>
          <w:p w14:paraId="07DE7910" w14:textId="77777777" w:rsidR="00B526B5" w:rsidRPr="009E1EF1" w:rsidRDefault="00727C68" w:rsidP="00010020">
            <w:pPr>
              <w:ind w:left="360"/>
              <w:jc w:val="right"/>
              <w:rPr>
                <w:rFonts w:ascii="Calibri" w:hAnsi="Calibri"/>
                <w:b/>
                <w:bCs/>
                <w:sz w:val="20"/>
                <w:szCs w:val="20"/>
              </w:rPr>
            </w:pPr>
            <w:r w:rsidRPr="009E1EF1">
              <w:rPr>
                <w:rFonts w:ascii="Calibri" w:hAnsi="Calibri"/>
                <w:b/>
                <w:bCs/>
                <w:sz w:val="20"/>
                <w:szCs w:val="20"/>
              </w:rPr>
              <w:t xml:space="preserve">31 December </w:t>
            </w:r>
            <w:r w:rsidR="00FC3D06" w:rsidRPr="009E1EF1">
              <w:rPr>
                <w:rFonts w:ascii="Calibri" w:hAnsi="Calibri"/>
                <w:b/>
                <w:bCs/>
                <w:sz w:val="20"/>
                <w:szCs w:val="20"/>
              </w:rPr>
              <w:t>20</w:t>
            </w:r>
            <w:r w:rsidR="001E6066" w:rsidRPr="009E1EF1">
              <w:rPr>
                <w:rFonts w:ascii="Calibri" w:hAnsi="Calibri"/>
                <w:b/>
                <w:bCs/>
                <w:sz w:val="20"/>
                <w:szCs w:val="20"/>
              </w:rPr>
              <w:t>20</w:t>
            </w:r>
          </w:p>
          <w:p w14:paraId="7CD71122" w14:textId="77777777" w:rsidR="00B526B5" w:rsidRPr="009E1EF1" w:rsidRDefault="00B526B5" w:rsidP="00010020">
            <w:pPr>
              <w:ind w:left="360"/>
              <w:jc w:val="right"/>
              <w:rPr>
                <w:rFonts w:ascii="Calibri" w:hAnsi="Calibri"/>
                <w:b/>
                <w:bCs/>
                <w:sz w:val="20"/>
                <w:szCs w:val="20"/>
              </w:rPr>
            </w:pPr>
            <w:r w:rsidRPr="009E1EF1">
              <w:rPr>
                <w:rFonts w:ascii="Calibri" w:hAnsi="Calibri"/>
                <w:b/>
                <w:bCs/>
                <w:sz w:val="20"/>
                <w:szCs w:val="20"/>
              </w:rPr>
              <w:t>£m</w:t>
            </w:r>
          </w:p>
        </w:tc>
        <w:tc>
          <w:tcPr>
            <w:tcW w:w="1842" w:type="dxa"/>
            <w:tcBorders>
              <w:top w:val="single" w:sz="4" w:space="0" w:color="auto"/>
              <w:left w:val="nil"/>
              <w:bottom w:val="single" w:sz="4" w:space="0" w:color="auto"/>
              <w:right w:val="nil"/>
            </w:tcBorders>
          </w:tcPr>
          <w:p w14:paraId="19E51ED3" w14:textId="77777777" w:rsidR="00B526B5" w:rsidRPr="009E1EF1" w:rsidRDefault="00727C68" w:rsidP="00010020">
            <w:pPr>
              <w:ind w:left="360"/>
              <w:jc w:val="right"/>
              <w:rPr>
                <w:rFonts w:ascii="Calibri" w:hAnsi="Calibri"/>
                <w:bCs/>
                <w:sz w:val="20"/>
                <w:szCs w:val="20"/>
              </w:rPr>
            </w:pPr>
            <w:r w:rsidRPr="009E1EF1">
              <w:rPr>
                <w:rFonts w:ascii="Calibri" w:hAnsi="Calibri"/>
                <w:bCs/>
                <w:sz w:val="20"/>
                <w:szCs w:val="20"/>
              </w:rPr>
              <w:t xml:space="preserve">31 December </w:t>
            </w:r>
            <w:r w:rsidR="00FC3D06" w:rsidRPr="009E1EF1">
              <w:rPr>
                <w:rFonts w:ascii="Calibri" w:hAnsi="Calibri"/>
                <w:bCs/>
                <w:sz w:val="20"/>
                <w:szCs w:val="20"/>
              </w:rPr>
              <w:t>201</w:t>
            </w:r>
            <w:r w:rsidR="001E6066" w:rsidRPr="009E1EF1">
              <w:rPr>
                <w:rFonts w:ascii="Calibri" w:hAnsi="Calibri"/>
                <w:bCs/>
                <w:sz w:val="20"/>
                <w:szCs w:val="20"/>
              </w:rPr>
              <w:t>9</w:t>
            </w:r>
          </w:p>
          <w:p w14:paraId="05DC3AC1" w14:textId="77777777" w:rsidR="00B526B5" w:rsidRPr="009E1EF1" w:rsidRDefault="00B526B5" w:rsidP="00010020">
            <w:pPr>
              <w:ind w:left="360"/>
              <w:jc w:val="right"/>
              <w:rPr>
                <w:rFonts w:ascii="Calibri" w:hAnsi="Calibri"/>
                <w:bCs/>
                <w:sz w:val="20"/>
                <w:szCs w:val="20"/>
              </w:rPr>
            </w:pPr>
            <w:r w:rsidRPr="009E1EF1">
              <w:rPr>
                <w:rFonts w:ascii="Calibri" w:hAnsi="Calibri"/>
                <w:bCs/>
                <w:sz w:val="20"/>
                <w:szCs w:val="20"/>
              </w:rPr>
              <w:t>£m</w:t>
            </w:r>
          </w:p>
        </w:tc>
      </w:tr>
      <w:tr w:rsidR="00B526B5" w:rsidRPr="001C5950" w14:paraId="70DD4D47" w14:textId="77777777" w:rsidTr="00B845F4">
        <w:tc>
          <w:tcPr>
            <w:tcW w:w="5846" w:type="dxa"/>
            <w:tcBorders>
              <w:left w:val="nil"/>
              <w:right w:val="nil"/>
            </w:tcBorders>
          </w:tcPr>
          <w:p w14:paraId="1E6C75F6" w14:textId="77777777" w:rsidR="00B526B5" w:rsidRPr="009E1EF1" w:rsidDel="003B6674" w:rsidRDefault="00B526B5" w:rsidP="00010020">
            <w:pPr>
              <w:ind w:left="-108"/>
              <w:jc w:val="both"/>
              <w:rPr>
                <w:rFonts w:ascii="Calibri" w:hAnsi="Calibri"/>
                <w:b/>
                <w:sz w:val="20"/>
                <w:szCs w:val="20"/>
              </w:rPr>
            </w:pPr>
          </w:p>
        </w:tc>
        <w:tc>
          <w:tcPr>
            <w:tcW w:w="1843" w:type="dxa"/>
            <w:tcBorders>
              <w:top w:val="single" w:sz="4" w:space="0" w:color="auto"/>
              <w:left w:val="nil"/>
              <w:right w:val="nil"/>
            </w:tcBorders>
          </w:tcPr>
          <w:p w14:paraId="41F61357" w14:textId="77777777" w:rsidR="00B526B5" w:rsidRPr="009E1EF1" w:rsidRDefault="00B526B5" w:rsidP="00010020">
            <w:pPr>
              <w:ind w:left="360"/>
              <w:jc w:val="right"/>
              <w:rPr>
                <w:rFonts w:ascii="Calibri" w:hAnsi="Calibri"/>
                <w:b/>
                <w:bCs/>
                <w:sz w:val="20"/>
                <w:szCs w:val="20"/>
              </w:rPr>
            </w:pPr>
          </w:p>
        </w:tc>
        <w:tc>
          <w:tcPr>
            <w:tcW w:w="1842" w:type="dxa"/>
            <w:tcBorders>
              <w:top w:val="single" w:sz="4" w:space="0" w:color="auto"/>
              <w:left w:val="nil"/>
              <w:right w:val="nil"/>
            </w:tcBorders>
          </w:tcPr>
          <w:p w14:paraId="1850DA8F" w14:textId="77777777" w:rsidR="00B526B5" w:rsidRPr="009E1EF1" w:rsidRDefault="00B526B5" w:rsidP="00010020">
            <w:pPr>
              <w:ind w:left="360"/>
              <w:jc w:val="right"/>
              <w:rPr>
                <w:rFonts w:ascii="Calibri" w:hAnsi="Calibri"/>
                <w:bCs/>
                <w:sz w:val="20"/>
                <w:szCs w:val="20"/>
              </w:rPr>
            </w:pPr>
          </w:p>
        </w:tc>
      </w:tr>
      <w:tr w:rsidR="00FB56A2" w:rsidRPr="001C5950" w14:paraId="1D87B0DB" w14:textId="77777777" w:rsidTr="00471E75">
        <w:tc>
          <w:tcPr>
            <w:tcW w:w="5846" w:type="dxa"/>
            <w:tcBorders>
              <w:left w:val="nil"/>
              <w:right w:val="nil"/>
            </w:tcBorders>
          </w:tcPr>
          <w:p w14:paraId="12B43279" w14:textId="422542AB" w:rsidR="00FB56A2" w:rsidRPr="00B845F4" w:rsidRDefault="00FB56A2" w:rsidP="00331710">
            <w:pPr>
              <w:ind w:left="-108"/>
              <w:jc w:val="both"/>
              <w:rPr>
                <w:rFonts w:ascii="Calibri" w:hAnsi="Calibri"/>
                <w:b/>
                <w:bCs/>
                <w:sz w:val="20"/>
                <w:lang w:val="en-IE"/>
              </w:rPr>
            </w:pPr>
            <w:r w:rsidRPr="00B845F4">
              <w:rPr>
                <w:rFonts w:ascii="Calibri" w:hAnsi="Calibri"/>
                <w:b/>
                <w:bCs/>
                <w:sz w:val="20"/>
                <w:lang w:val="en-IE"/>
              </w:rPr>
              <w:t>Non</w:t>
            </w:r>
            <w:r w:rsidR="00CD7050">
              <w:rPr>
                <w:rFonts w:ascii="Calibri" w:hAnsi="Calibri"/>
                <w:b/>
                <w:bCs/>
                <w:sz w:val="20"/>
                <w:lang w:val="en-IE"/>
              </w:rPr>
              <w:t>-</w:t>
            </w:r>
            <w:r w:rsidRPr="00B845F4">
              <w:rPr>
                <w:rFonts w:ascii="Calibri" w:hAnsi="Calibri"/>
                <w:b/>
                <w:bCs/>
                <w:sz w:val="20"/>
                <w:lang w:val="en-IE"/>
              </w:rPr>
              <w:t>current:</w:t>
            </w:r>
          </w:p>
        </w:tc>
        <w:tc>
          <w:tcPr>
            <w:tcW w:w="1843" w:type="dxa"/>
          </w:tcPr>
          <w:p w14:paraId="260118E9" w14:textId="77777777" w:rsidR="00FB56A2" w:rsidRDefault="00FB56A2" w:rsidP="00331710">
            <w:pPr>
              <w:ind w:left="360"/>
              <w:jc w:val="right"/>
              <w:rPr>
                <w:rFonts w:asciiTheme="minorHAnsi" w:hAnsiTheme="minorHAnsi"/>
                <w:b/>
                <w:bCs/>
                <w:sz w:val="20"/>
                <w:szCs w:val="20"/>
              </w:rPr>
            </w:pPr>
          </w:p>
        </w:tc>
        <w:tc>
          <w:tcPr>
            <w:tcW w:w="1842" w:type="dxa"/>
            <w:tcBorders>
              <w:left w:val="nil"/>
              <w:right w:val="nil"/>
            </w:tcBorders>
          </w:tcPr>
          <w:p w14:paraId="13256B07" w14:textId="77777777" w:rsidR="00FB56A2" w:rsidRPr="009E1EF1" w:rsidRDefault="00FB56A2" w:rsidP="00331710">
            <w:pPr>
              <w:ind w:left="360"/>
              <w:jc w:val="right"/>
              <w:rPr>
                <w:rFonts w:ascii="Calibri" w:hAnsi="Calibri"/>
                <w:sz w:val="20"/>
                <w:szCs w:val="20"/>
              </w:rPr>
            </w:pPr>
          </w:p>
        </w:tc>
      </w:tr>
      <w:tr w:rsidR="00331710" w:rsidRPr="001C5950" w14:paraId="0E34294D" w14:textId="77777777" w:rsidTr="0076779F">
        <w:tc>
          <w:tcPr>
            <w:tcW w:w="5846" w:type="dxa"/>
            <w:tcBorders>
              <w:left w:val="nil"/>
              <w:right w:val="nil"/>
            </w:tcBorders>
          </w:tcPr>
          <w:p w14:paraId="74EA98DF" w14:textId="52885E31" w:rsidR="00331710" w:rsidRPr="009E1EF1" w:rsidRDefault="00FB56A2" w:rsidP="00331710">
            <w:pPr>
              <w:ind w:left="-108"/>
              <w:jc w:val="both"/>
              <w:rPr>
                <w:rFonts w:ascii="Calibri" w:hAnsi="Calibri"/>
                <w:sz w:val="20"/>
                <w:szCs w:val="20"/>
              </w:rPr>
            </w:pPr>
            <w:r>
              <w:rPr>
                <w:rFonts w:ascii="Calibri" w:hAnsi="Calibri"/>
                <w:sz w:val="20"/>
                <w:lang w:val="en-IE"/>
              </w:rPr>
              <w:t>F</w:t>
            </w:r>
            <w:r w:rsidRPr="009E1EF1">
              <w:rPr>
                <w:rFonts w:ascii="Calibri" w:hAnsi="Calibri"/>
                <w:sz w:val="20"/>
                <w:lang w:val="en-IE"/>
              </w:rPr>
              <w:t xml:space="preserve">inancial </w:t>
            </w:r>
            <w:r w:rsidR="00331710" w:rsidRPr="009E1EF1">
              <w:rPr>
                <w:rFonts w:ascii="Calibri" w:hAnsi="Calibri"/>
                <w:sz w:val="20"/>
                <w:lang w:val="en-IE"/>
              </w:rPr>
              <w:t>assets – restricted cash</w:t>
            </w:r>
          </w:p>
        </w:tc>
        <w:tc>
          <w:tcPr>
            <w:tcW w:w="1843" w:type="dxa"/>
          </w:tcPr>
          <w:p w14:paraId="66F79B6B" w14:textId="5496C2A8" w:rsidR="00331710" w:rsidRPr="009E1EF1" w:rsidRDefault="00331710" w:rsidP="00331710">
            <w:pPr>
              <w:ind w:left="360"/>
              <w:jc w:val="right"/>
              <w:rPr>
                <w:rFonts w:ascii="Calibri" w:hAnsi="Calibri"/>
                <w:b/>
                <w:bCs/>
                <w:sz w:val="20"/>
                <w:szCs w:val="20"/>
              </w:rPr>
            </w:pPr>
            <w:r>
              <w:rPr>
                <w:rFonts w:asciiTheme="minorHAnsi" w:hAnsiTheme="minorHAnsi"/>
                <w:b/>
                <w:bCs/>
                <w:sz w:val="20"/>
                <w:szCs w:val="20"/>
              </w:rPr>
              <w:t>6.9</w:t>
            </w:r>
          </w:p>
        </w:tc>
        <w:tc>
          <w:tcPr>
            <w:tcW w:w="1842" w:type="dxa"/>
            <w:tcBorders>
              <w:left w:val="nil"/>
              <w:right w:val="nil"/>
            </w:tcBorders>
          </w:tcPr>
          <w:p w14:paraId="4412542D" w14:textId="77777777" w:rsidR="00331710" w:rsidRPr="009E1EF1" w:rsidRDefault="00331710" w:rsidP="00331710">
            <w:pPr>
              <w:ind w:left="360"/>
              <w:jc w:val="right"/>
              <w:rPr>
                <w:rFonts w:ascii="Calibri" w:hAnsi="Calibri"/>
                <w:sz w:val="20"/>
                <w:szCs w:val="20"/>
              </w:rPr>
            </w:pPr>
            <w:r w:rsidRPr="009E1EF1">
              <w:rPr>
                <w:rFonts w:ascii="Calibri" w:hAnsi="Calibri"/>
                <w:sz w:val="20"/>
                <w:szCs w:val="20"/>
              </w:rPr>
              <w:t>-</w:t>
            </w:r>
          </w:p>
        </w:tc>
      </w:tr>
      <w:tr w:rsidR="00FB56A2" w:rsidRPr="001C5950" w14:paraId="621FFD1C" w14:textId="77777777" w:rsidTr="0076779F">
        <w:tc>
          <w:tcPr>
            <w:tcW w:w="5846" w:type="dxa"/>
            <w:tcBorders>
              <w:left w:val="nil"/>
              <w:right w:val="nil"/>
            </w:tcBorders>
          </w:tcPr>
          <w:p w14:paraId="623C708A" w14:textId="77777777" w:rsidR="00FB56A2" w:rsidRPr="009E1EF1" w:rsidRDefault="00FB56A2" w:rsidP="00331710">
            <w:pPr>
              <w:ind w:left="-108"/>
              <w:jc w:val="both"/>
              <w:rPr>
                <w:rFonts w:ascii="Calibri" w:hAnsi="Calibri"/>
                <w:sz w:val="20"/>
                <w:lang w:val="en-IE"/>
              </w:rPr>
            </w:pPr>
          </w:p>
        </w:tc>
        <w:tc>
          <w:tcPr>
            <w:tcW w:w="1843" w:type="dxa"/>
          </w:tcPr>
          <w:p w14:paraId="43B63619" w14:textId="77777777" w:rsidR="00FB56A2" w:rsidRDefault="00FB56A2" w:rsidP="00331710">
            <w:pPr>
              <w:ind w:left="360"/>
              <w:jc w:val="right"/>
              <w:rPr>
                <w:rFonts w:asciiTheme="minorHAnsi" w:hAnsiTheme="minorHAnsi"/>
                <w:b/>
                <w:bCs/>
                <w:sz w:val="20"/>
                <w:szCs w:val="20"/>
              </w:rPr>
            </w:pPr>
          </w:p>
        </w:tc>
        <w:tc>
          <w:tcPr>
            <w:tcW w:w="1842" w:type="dxa"/>
            <w:tcBorders>
              <w:left w:val="nil"/>
              <w:right w:val="nil"/>
            </w:tcBorders>
          </w:tcPr>
          <w:p w14:paraId="4046405D" w14:textId="77777777" w:rsidR="00FB56A2" w:rsidRPr="009E1EF1" w:rsidRDefault="00FB56A2" w:rsidP="00331710">
            <w:pPr>
              <w:ind w:left="360"/>
              <w:jc w:val="right"/>
              <w:rPr>
                <w:rFonts w:ascii="Calibri" w:hAnsi="Calibri"/>
                <w:sz w:val="20"/>
                <w:szCs w:val="20"/>
              </w:rPr>
            </w:pPr>
          </w:p>
        </w:tc>
      </w:tr>
      <w:tr w:rsidR="00FB56A2" w:rsidRPr="001C5950" w14:paraId="79CF9996" w14:textId="77777777" w:rsidTr="000C175C">
        <w:tc>
          <w:tcPr>
            <w:tcW w:w="5846" w:type="dxa"/>
            <w:tcBorders>
              <w:left w:val="nil"/>
              <w:right w:val="nil"/>
            </w:tcBorders>
          </w:tcPr>
          <w:p w14:paraId="06726659" w14:textId="432F21ED" w:rsidR="00FB56A2" w:rsidRPr="00B845F4" w:rsidRDefault="00FB56A2" w:rsidP="00331710">
            <w:pPr>
              <w:ind w:left="-108"/>
              <w:jc w:val="both"/>
              <w:rPr>
                <w:rFonts w:ascii="Calibri" w:hAnsi="Calibri"/>
                <w:b/>
                <w:bCs/>
                <w:sz w:val="20"/>
                <w:lang w:val="en-IE"/>
              </w:rPr>
            </w:pPr>
            <w:r w:rsidRPr="00B845F4">
              <w:rPr>
                <w:rFonts w:ascii="Calibri" w:hAnsi="Calibri"/>
                <w:b/>
                <w:bCs/>
                <w:sz w:val="20"/>
                <w:lang w:val="en-IE"/>
              </w:rPr>
              <w:t>Current:</w:t>
            </w:r>
          </w:p>
        </w:tc>
        <w:tc>
          <w:tcPr>
            <w:tcW w:w="1843" w:type="dxa"/>
          </w:tcPr>
          <w:p w14:paraId="6DCD2152" w14:textId="77777777" w:rsidR="00FB56A2" w:rsidRDefault="00FB56A2" w:rsidP="00331710">
            <w:pPr>
              <w:ind w:left="360"/>
              <w:jc w:val="right"/>
              <w:rPr>
                <w:rFonts w:asciiTheme="minorHAnsi" w:hAnsiTheme="minorHAnsi"/>
                <w:b/>
                <w:bCs/>
                <w:sz w:val="20"/>
                <w:szCs w:val="20"/>
              </w:rPr>
            </w:pPr>
          </w:p>
        </w:tc>
        <w:tc>
          <w:tcPr>
            <w:tcW w:w="1842" w:type="dxa"/>
            <w:tcBorders>
              <w:left w:val="nil"/>
              <w:right w:val="nil"/>
            </w:tcBorders>
          </w:tcPr>
          <w:p w14:paraId="71844172" w14:textId="77777777" w:rsidR="00FB56A2" w:rsidRPr="009E1EF1" w:rsidRDefault="00FB56A2" w:rsidP="00331710">
            <w:pPr>
              <w:ind w:left="360"/>
              <w:jc w:val="right"/>
              <w:rPr>
                <w:rFonts w:ascii="Calibri" w:hAnsi="Calibri"/>
                <w:sz w:val="20"/>
                <w:szCs w:val="20"/>
              </w:rPr>
            </w:pPr>
          </w:p>
        </w:tc>
      </w:tr>
      <w:tr w:rsidR="00331710" w:rsidRPr="001C5950" w14:paraId="5629F276" w14:textId="77777777" w:rsidTr="00B845F4">
        <w:tc>
          <w:tcPr>
            <w:tcW w:w="5846" w:type="dxa"/>
            <w:tcBorders>
              <w:left w:val="nil"/>
              <w:right w:val="nil"/>
            </w:tcBorders>
          </w:tcPr>
          <w:p w14:paraId="0221387B" w14:textId="54925AA3" w:rsidR="00331710" w:rsidRPr="009E1EF1" w:rsidRDefault="00331710" w:rsidP="00331710">
            <w:pPr>
              <w:ind w:left="-108"/>
              <w:jc w:val="both"/>
              <w:rPr>
                <w:rFonts w:ascii="Calibri" w:hAnsi="Calibri"/>
                <w:sz w:val="20"/>
                <w:szCs w:val="20"/>
              </w:rPr>
            </w:pPr>
            <w:r w:rsidRPr="009E1EF1">
              <w:rPr>
                <w:rFonts w:ascii="Calibri" w:hAnsi="Calibri"/>
                <w:sz w:val="20"/>
                <w:lang w:val="en-IE"/>
              </w:rPr>
              <w:t>Investments – customer deposits</w:t>
            </w:r>
          </w:p>
        </w:tc>
        <w:tc>
          <w:tcPr>
            <w:tcW w:w="1843" w:type="dxa"/>
          </w:tcPr>
          <w:p w14:paraId="4F80816D" w14:textId="36B6903B" w:rsidR="00331710" w:rsidRPr="009E1EF1" w:rsidRDefault="00331710" w:rsidP="00331710">
            <w:pPr>
              <w:ind w:left="360"/>
              <w:jc w:val="right"/>
              <w:rPr>
                <w:rFonts w:ascii="Calibri" w:hAnsi="Calibri"/>
                <w:b/>
                <w:bCs/>
                <w:sz w:val="20"/>
                <w:szCs w:val="20"/>
              </w:rPr>
            </w:pPr>
            <w:r>
              <w:rPr>
                <w:rFonts w:asciiTheme="minorHAnsi" w:hAnsiTheme="minorHAnsi"/>
                <w:b/>
                <w:bCs/>
                <w:sz w:val="20"/>
                <w:szCs w:val="20"/>
              </w:rPr>
              <w:t>82.8</w:t>
            </w:r>
          </w:p>
        </w:tc>
        <w:tc>
          <w:tcPr>
            <w:tcW w:w="1842" w:type="dxa"/>
            <w:tcBorders>
              <w:left w:val="nil"/>
              <w:right w:val="nil"/>
            </w:tcBorders>
          </w:tcPr>
          <w:p w14:paraId="0FF21C07" w14:textId="77777777" w:rsidR="00331710" w:rsidRPr="009E1EF1" w:rsidRDefault="00331710" w:rsidP="00331710">
            <w:pPr>
              <w:ind w:left="360"/>
              <w:jc w:val="right"/>
              <w:rPr>
                <w:rFonts w:ascii="Calibri" w:hAnsi="Calibri"/>
                <w:sz w:val="20"/>
                <w:szCs w:val="20"/>
              </w:rPr>
            </w:pPr>
            <w:r w:rsidRPr="009E1EF1">
              <w:rPr>
                <w:rFonts w:ascii="Calibri" w:hAnsi="Calibri"/>
                <w:sz w:val="20"/>
                <w:szCs w:val="20"/>
              </w:rPr>
              <w:t>-</w:t>
            </w:r>
          </w:p>
        </w:tc>
      </w:tr>
      <w:tr w:rsidR="00331710" w:rsidRPr="001C5950" w14:paraId="0BAC5B84" w14:textId="77777777" w:rsidTr="00B845F4">
        <w:tc>
          <w:tcPr>
            <w:tcW w:w="5846" w:type="dxa"/>
            <w:tcBorders>
              <w:left w:val="nil"/>
              <w:right w:val="nil"/>
            </w:tcBorders>
          </w:tcPr>
          <w:p w14:paraId="2247825E" w14:textId="19CBFC45" w:rsidR="00331710" w:rsidRPr="009E1EF1" w:rsidDel="003B6674" w:rsidRDefault="00FB56A2" w:rsidP="00331710">
            <w:pPr>
              <w:ind w:left="-108"/>
              <w:jc w:val="both"/>
              <w:rPr>
                <w:rFonts w:ascii="Calibri" w:hAnsi="Calibri"/>
                <w:sz w:val="20"/>
                <w:szCs w:val="20"/>
              </w:rPr>
            </w:pPr>
            <w:r>
              <w:rPr>
                <w:rFonts w:ascii="Calibri" w:hAnsi="Calibri"/>
                <w:sz w:val="20"/>
                <w:lang w:val="en-IE"/>
              </w:rPr>
              <w:t>F</w:t>
            </w:r>
            <w:r w:rsidRPr="009E1EF1">
              <w:rPr>
                <w:rFonts w:ascii="Calibri" w:hAnsi="Calibri"/>
                <w:sz w:val="20"/>
                <w:lang w:val="en-IE"/>
              </w:rPr>
              <w:t xml:space="preserve">inancial </w:t>
            </w:r>
            <w:r w:rsidR="00331710" w:rsidRPr="009E1EF1">
              <w:rPr>
                <w:rFonts w:ascii="Calibri" w:hAnsi="Calibri"/>
                <w:sz w:val="20"/>
                <w:szCs w:val="20"/>
              </w:rPr>
              <w:t>assets – restricted cash</w:t>
            </w:r>
          </w:p>
        </w:tc>
        <w:tc>
          <w:tcPr>
            <w:tcW w:w="1843" w:type="dxa"/>
            <w:tcBorders>
              <w:left w:val="nil"/>
              <w:right w:val="nil"/>
            </w:tcBorders>
          </w:tcPr>
          <w:p w14:paraId="2C612066" w14:textId="7C3BA85F" w:rsidR="00331710" w:rsidRPr="00C51F02" w:rsidRDefault="00331710" w:rsidP="00C51F02">
            <w:pPr>
              <w:widowControl/>
              <w:autoSpaceDE/>
              <w:autoSpaceDN/>
              <w:adjustRightInd/>
              <w:jc w:val="right"/>
              <w:rPr>
                <w:rFonts w:ascii="Times New Roman" w:eastAsiaTheme="minorHAnsi" w:hAnsi="Times New Roman" w:cs="Times New Roman"/>
                <w:lang w:eastAsia="en-GB"/>
              </w:rPr>
            </w:pPr>
            <w:r>
              <w:rPr>
                <w:rFonts w:asciiTheme="minorHAnsi" w:hAnsiTheme="minorHAnsi"/>
                <w:b/>
                <w:bCs/>
                <w:sz w:val="20"/>
                <w:szCs w:val="20"/>
              </w:rPr>
              <w:t>587.9</w:t>
            </w:r>
            <w:r>
              <w:rPr>
                <w:rFonts w:ascii="Times New Roman" w:eastAsiaTheme="minorHAnsi" w:hAnsi="Times New Roman" w:cs="Times New Roman"/>
                <w:lang w:eastAsia="en-GB"/>
              </w:rPr>
              <w:t xml:space="preserve"> </w:t>
            </w:r>
          </w:p>
        </w:tc>
        <w:tc>
          <w:tcPr>
            <w:tcW w:w="1842" w:type="dxa"/>
            <w:tcBorders>
              <w:left w:val="nil"/>
              <w:right w:val="nil"/>
            </w:tcBorders>
          </w:tcPr>
          <w:p w14:paraId="2524B123" w14:textId="77777777" w:rsidR="00331710" w:rsidRPr="009E1EF1" w:rsidRDefault="00331710" w:rsidP="00331710">
            <w:pPr>
              <w:ind w:left="360"/>
              <w:jc w:val="right"/>
              <w:rPr>
                <w:rFonts w:ascii="Calibri" w:hAnsi="Calibri"/>
                <w:sz w:val="20"/>
                <w:szCs w:val="20"/>
              </w:rPr>
            </w:pPr>
            <w:r w:rsidRPr="009E1EF1">
              <w:rPr>
                <w:rFonts w:ascii="Calibri" w:hAnsi="Calibri"/>
                <w:sz w:val="20"/>
                <w:szCs w:val="20"/>
              </w:rPr>
              <w:t>189.1</w:t>
            </w:r>
          </w:p>
        </w:tc>
      </w:tr>
      <w:tr w:rsidR="00331710" w:rsidRPr="001C5950" w14:paraId="55817E0D" w14:textId="77777777" w:rsidTr="00B845F4">
        <w:tc>
          <w:tcPr>
            <w:tcW w:w="5846" w:type="dxa"/>
            <w:tcBorders>
              <w:left w:val="nil"/>
              <w:right w:val="nil"/>
            </w:tcBorders>
          </w:tcPr>
          <w:p w14:paraId="6E3F9B96" w14:textId="77777777" w:rsidR="00331710" w:rsidRPr="009E1EF1" w:rsidDel="003B6674" w:rsidRDefault="00331710" w:rsidP="00331710">
            <w:pPr>
              <w:ind w:left="-108"/>
              <w:jc w:val="both"/>
              <w:rPr>
                <w:rFonts w:ascii="Calibri" w:hAnsi="Calibri"/>
                <w:sz w:val="20"/>
                <w:szCs w:val="20"/>
              </w:rPr>
            </w:pPr>
            <w:r w:rsidRPr="009E1EF1">
              <w:rPr>
                <w:rFonts w:ascii="Calibri" w:hAnsi="Calibri"/>
                <w:sz w:val="20"/>
                <w:szCs w:val="20"/>
              </w:rPr>
              <w:t>Cash and cash equivalents</w:t>
            </w:r>
          </w:p>
        </w:tc>
        <w:tc>
          <w:tcPr>
            <w:tcW w:w="1843" w:type="dxa"/>
            <w:tcBorders>
              <w:top w:val="nil"/>
              <w:left w:val="nil"/>
              <w:bottom w:val="single" w:sz="4" w:space="0" w:color="auto"/>
              <w:right w:val="nil"/>
            </w:tcBorders>
          </w:tcPr>
          <w:p w14:paraId="1940B205" w14:textId="658F343B" w:rsidR="00331710" w:rsidRPr="009E1EF1" w:rsidRDefault="00331710" w:rsidP="00331710">
            <w:pPr>
              <w:ind w:left="360"/>
              <w:jc w:val="right"/>
              <w:rPr>
                <w:rFonts w:ascii="Calibri" w:hAnsi="Calibri"/>
                <w:b/>
                <w:bCs/>
                <w:sz w:val="20"/>
                <w:szCs w:val="20"/>
              </w:rPr>
            </w:pPr>
            <w:r>
              <w:rPr>
                <w:rFonts w:asciiTheme="minorHAnsi" w:hAnsiTheme="minorHAnsi"/>
                <w:b/>
                <w:bCs/>
                <w:sz w:val="20"/>
                <w:szCs w:val="20"/>
              </w:rPr>
              <w:t>603.4</w:t>
            </w:r>
          </w:p>
        </w:tc>
        <w:tc>
          <w:tcPr>
            <w:tcW w:w="1842" w:type="dxa"/>
            <w:tcBorders>
              <w:left w:val="nil"/>
              <w:bottom w:val="single" w:sz="4" w:space="0" w:color="auto"/>
              <w:right w:val="nil"/>
            </w:tcBorders>
          </w:tcPr>
          <w:p w14:paraId="61FA2C47" w14:textId="77777777" w:rsidR="00331710" w:rsidRPr="009E1EF1" w:rsidRDefault="00331710" w:rsidP="00331710">
            <w:pPr>
              <w:ind w:left="360"/>
              <w:jc w:val="right"/>
              <w:rPr>
                <w:rFonts w:ascii="Calibri" w:hAnsi="Calibri"/>
                <w:sz w:val="20"/>
                <w:szCs w:val="20"/>
              </w:rPr>
            </w:pPr>
            <w:r w:rsidRPr="009E1EF1">
              <w:rPr>
                <w:rFonts w:ascii="Calibri" w:hAnsi="Calibri"/>
                <w:sz w:val="20"/>
                <w:szCs w:val="20"/>
              </w:rPr>
              <w:t>108.1</w:t>
            </w:r>
          </w:p>
        </w:tc>
      </w:tr>
      <w:tr w:rsidR="00331710" w:rsidRPr="001C5950" w14:paraId="434A6CBA" w14:textId="77777777" w:rsidTr="00B845F4">
        <w:tc>
          <w:tcPr>
            <w:tcW w:w="5846" w:type="dxa"/>
            <w:tcBorders>
              <w:top w:val="single" w:sz="4" w:space="0" w:color="auto"/>
              <w:left w:val="nil"/>
              <w:bottom w:val="single" w:sz="4" w:space="0" w:color="auto"/>
              <w:right w:val="nil"/>
            </w:tcBorders>
          </w:tcPr>
          <w:p w14:paraId="63CDA5E4" w14:textId="77777777" w:rsidR="00331710" w:rsidRPr="009E1EF1" w:rsidRDefault="00331710" w:rsidP="00331710">
            <w:pPr>
              <w:tabs>
                <w:tab w:val="left" w:pos="2895"/>
              </w:tabs>
              <w:ind w:left="-108"/>
              <w:jc w:val="both"/>
              <w:rPr>
                <w:rFonts w:ascii="Calibri" w:hAnsi="Calibri"/>
                <w:sz w:val="20"/>
                <w:szCs w:val="20"/>
              </w:rPr>
            </w:pPr>
            <w:r w:rsidRPr="009E1EF1">
              <w:rPr>
                <w:rFonts w:ascii="Calibri" w:hAnsi="Calibri"/>
                <w:sz w:val="20"/>
                <w:szCs w:val="20"/>
              </w:rPr>
              <w:t>Total</w:t>
            </w:r>
          </w:p>
        </w:tc>
        <w:tc>
          <w:tcPr>
            <w:tcW w:w="1843" w:type="dxa"/>
            <w:tcBorders>
              <w:top w:val="single" w:sz="4" w:space="0" w:color="auto"/>
              <w:left w:val="nil"/>
              <w:bottom w:val="single" w:sz="4" w:space="0" w:color="auto"/>
              <w:right w:val="nil"/>
            </w:tcBorders>
          </w:tcPr>
          <w:p w14:paraId="63620E9E" w14:textId="41D3B664" w:rsidR="00331710" w:rsidRPr="009E1EF1" w:rsidRDefault="00331710" w:rsidP="00331710">
            <w:pPr>
              <w:ind w:left="360"/>
              <w:jc w:val="right"/>
              <w:rPr>
                <w:rFonts w:ascii="Calibri" w:hAnsi="Calibri"/>
                <w:b/>
                <w:bCs/>
                <w:sz w:val="20"/>
                <w:szCs w:val="20"/>
              </w:rPr>
            </w:pPr>
            <w:r>
              <w:rPr>
                <w:rFonts w:asciiTheme="minorHAnsi" w:hAnsiTheme="minorHAnsi"/>
                <w:b/>
                <w:bCs/>
                <w:sz w:val="20"/>
                <w:szCs w:val="20"/>
              </w:rPr>
              <w:t>1,281.0</w:t>
            </w:r>
          </w:p>
        </w:tc>
        <w:tc>
          <w:tcPr>
            <w:tcW w:w="1842" w:type="dxa"/>
            <w:tcBorders>
              <w:top w:val="single" w:sz="4" w:space="0" w:color="auto"/>
              <w:left w:val="nil"/>
              <w:bottom w:val="single" w:sz="4" w:space="0" w:color="auto"/>
              <w:right w:val="nil"/>
            </w:tcBorders>
          </w:tcPr>
          <w:p w14:paraId="43D7A7BA" w14:textId="77777777" w:rsidR="00331710" w:rsidRPr="009E1EF1" w:rsidRDefault="00331710" w:rsidP="00331710">
            <w:pPr>
              <w:ind w:left="360"/>
              <w:jc w:val="right"/>
              <w:rPr>
                <w:rFonts w:ascii="Calibri" w:hAnsi="Calibri"/>
                <w:sz w:val="20"/>
                <w:szCs w:val="20"/>
              </w:rPr>
            </w:pPr>
            <w:r w:rsidRPr="009E1EF1">
              <w:rPr>
                <w:rFonts w:ascii="Calibri" w:hAnsi="Calibri"/>
                <w:sz w:val="20"/>
                <w:szCs w:val="20"/>
              </w:rPr>
              <w:t>297.2</w:t>
            </w:r>
          </w:p>
        </w:tc>
      </w:tr>
    </w:tbl>
    <w:p w14:paraId="1939F377" w14:textId="77777777" w:rsidR="00DE5F12" w:rsidRPr="00824ABE" w:rsidRDefault="00DE5F12" w:rsidP="00DE5F12">
      <w:pPr>
        <w:jc w:val="both"/>
        <w:rPr>
          <w:rFonts w:ascii="Calibri" w:hAnsi="Calibri"/>
          <w:sz w:val="12"/>
          <w:szCs w:val="12"/>
        </w:rPr>
      </w:pPr>
    </w:p>
    <w:p w14:paraId="61B50028" w14:textId="77777777" w:rsidR="00B102E1" w:rsidRPr="009E1EF1" w:rsidRDefault="00B102E1" w:rsidP="00FB2C70">
      <w:pPr>
        <w:pStyle w:val="BodyText"/>
        <w:rPr>
          <w:rFonts w:ascii="Calibri" w:hAnsi="Calibri" w:cs="Times New Roman"/>
          <w:b/>
          <w:sz w:val="20"/>
          <w:szCs w:val="20"/>
        </w:rPr>
      </w:pPr>
      <w:r w:rsidRPr="009E1EF1">
        <w:rPr>
          <w:rFonts w:ascii="Calibri" w:hAnsi="Calibri" w:cs="Times New Roman"/>
          <w:b/>
          <w:sz w:val="20"/>
          <w:szCs w:val="20"/>
        </w:rPr>
        <w:t>Financial assets</w:t>
      </w:r>
    </w:p>
    <w:p w14:paraId="174A5076" w14:textId="26A5FC18" w:rsidR="004149A2" w:rsidRPr="00C51F02" w:rsidRDefault="004149A2" w:rsidP="00FB2C70">
      <w:pPr>
        <w:jc w:val="both"/>
        <w:rPr>
          <w:rFonts w:asciiTheme="minorHAnsi" w:hAnsiTheme="minorHAnsi" w:cs="Calibri"/>
          <w:sz w:val="20"/>
          <w:szCs w:val="20"/>
        </w:rPr>
      </w:pPr>
      <w:r w:rsidRPr="00C51F02">
        <w:rPr>
          <w:rFonts w:asciiTheme="minorHAnsi" w:hAnsiTheme="minorHAnsi"/>
          <w:sz w:val="20"/>
          <w:szCs w:val="20"/>
        </w:rPr>
        <w:t>Financial assets – restricted cash included:</w:t>
      </w:r>
    </w:p>
    <w:p w14:paraId="0CAABF19" w14:textId="1494E409" w:rsidR="00F01022" w:rsidRPr="0026329F" w:rsidRDefault="00F01022" w:rsidP="00907FFA">
      <w:pPr>
        <w:pStyle w:val="ListParagraph"/>
        <w:numPr>
          <w:ilvl w:val="0"/>
          <w:numId w:val="20"/>
        </w:numPr>
      </w:pPr>
      <w:r w:rsidRPr="0026329F">
        <w:rPr>
          <w:rFonts w:asciiTheme="minorHAnsi" w:hAnsiTheme="minorHAnsi"/>
          <w:sz w:val="20"/>
          <w:szCs w:val="20"/>
          <w:lang w:val="en-IE"/>
        </w:rPr>
        <w:t xml:space="preserve">customer funds balances securing player funds held by the Group. These customer funds are matched by liabilities of equal value. </w:t>
      </w:r>
    </w:p>
    <w:p w14:paraId="4FE456F3" w14:textId="32A8B168" w:rsidR="004149A2" w:rsidRPr="00C51F02" w:rsidRDefault="004149A2" w:rsidP="00907FFA">
      <w:pPr>
        <w:pStyle w:val="ListParagraph"/>
        <w:numPr>
          <w:ilvl w:val="0"/>
          <w:numId w:val="20"/>
        </w:numPr>
        <w:spacing w:after="160" w:line="252" w:lineRule="auto"/>
        <w:jc w:val="both"/>
        <w:rPr>
          <w:rFonts w:asciiTheme="minorHAnsi" w:hAnsiTheme="minorHAnsi"/>
        </w:rPr>
      </w:pPr>
      <w:r w:rsidRPr="00C51F02">
        <w:rPr>
          <w:rFonts w:asciiTheme="minorHAnsi" w:hAnsiTheme="minorHAnsi"/>
          <w:sz w:val="20"/>
          <w:szCs w:val="20"/>
          <w:lang w:val="en-IE"/>
        </w:rPr>
        <w:t xml:space="preserve">amounts required to be held as to guarantee third party letter of credit facilities, and </w:t>
      </w:r>
    </w:p>
    <w:p w14:paraId="05E87A7A" w14:textId="1E218B86" w:rsidR="004149A2" w:rsidRPr="00C51F02" w:rsidRDefault="004149A2" w:rsidP="00907FFA">
      <w:pPr>
        <w:pStyle w:val="ListParagraph"/>
        <w:numPr>
          <w:ilvl w:val="0"/>
          <w:numId w:val="20"/>
        </w:numPr>
        <w:spacing w:after="160" w:line="252" w:lineRule="auto"/>
        <w:jc w:val="both"/>
        <w:rPr>
          <w:rFonts w:asciiTheme="minorHAnsi" w:hAnsiTheme="minorHAnsi"/>
        </w:rPr>
      </w:pPr>
      <w:r w:rsidRPr="00C51F02">
        <w:rPr>
          <w:rFonts w:asciiTheme="minorHAnsi" w:hAnsiTheme="minorHAnsi"/>
          <w:sz w:val="20"/>
          <w:szCs w:val="20"/>
          <w:lang w:val="en-IE"/>
        </w:rPr>
        <w:t xml:space="preserve">cash held as collateral for the Kentucky proceedings (see also Note </w:t>
      </w:r>
      <w:r w:rsidR="00080C3B">
        <w:rPr>
          <w:rFonts w:asciiTheme="minorHAnsi" w:hAnsiTheme="minorHAnsi"/>
          <w:sz w:val="20"/>
          <w:szCs w:val="20"/>
          <w:lang w:val="en-IE"/>
        </w:rPr>
        <w:t>15</w:t>
      </w:r>
      <w:r w:rsidRPr="00C51F02">
        <w:rPr>
          <w:rFonts w:asciiTheme="minorHAnsi" w:hAnsiTheme="minorHAnsi"/>
          <w:sz w:val="20"/>
          <w:szCs w:val="20"/>
          <w:lang w:val="en-IE"/>
        </w:rPr>
        <w:t xml:space="preserve">). </w:t>
      </w:r>
    </w:p>
    <w:p w14:paraId="5BC6AB94" w14:textId="5FDF56DB" w:rsidR="004149A2" w:rsidRPr="00E441A2" w:rsidRDefault="004149A2" w:rsidP="00FB2C70">
      <w:pPr>
        <w:jc w:val="both"/>
        <w:rPr>
          <w:rFonts w:asciiTheme="minorHAnsi" w:hAnsiTheme="minorHAnsi"/>
          <w:sz w:val="22"/>
          <w:szCs w:val="22"/>
        </w:rPr>
      </w:pPr>
      <w:r w:rsidRPr="00C51F02">
        <w:rPr>
          <w:rFonts w:asciiTheme="minorHAnsi" w:hAnsiTheme="minorHAnsi"/>
          <w:sz w:val="20"/>
          <w:szCs w:val="20"/>
        </w:rPr>
        <w:t xml:space="preserve">The effective interest rate on bank </w:t>
      </w:r>
      <w:r w:rsidRPr="00E441A2">
        <w:rPr>
          <w:rFonts w:asciiTheme="minorHAnsi" w:hAnsiTheme="minorHAnsi"/>
          <w:sz w:val="20"/>
          <w:szCs w:val="20"/>
        </w:rPr>
        <w:t xml:space="preserve">deposits at 31 December 2020 </w:t>
      </w:r>
      <w:r w:rsidRPr="00EB3E5E">
        <w:rPr>
          <w:rFonts w:asciiTheme="minorHAnsi" w:hAnsiTheme="minorHAnsi"/>
          <w:sz w:val="20"/>
          <w:szCs w:val="20"/>
        </w:rPr>
        <w:t xml:space="preserve">was </w:t>
      </w:r>
      <w:r w:rsidR="00EB3E5E" w:rsidRPr="00A9613B">
        <w:rPr>
          <w:rFonts w:asciiTheme="minorHAnsi" w:hAnsiTheme="minorHAnsi"/>
          <w:sz w:val="20"/>
          <w:szCs w:val="20"/>
        </w:rPr>
        <w:t>0.1</w:t>
      </w:r>
      <w:r w:rsidRPr="00EB3E5E">
        <w:rPr>
          <w:rFonts w:asciiTheme="minorHAnsi" w:hAnsiTheme="minorHAnsi"/>
          <w:sz w:val="20"/>
          <w:szCs w:val="20"/>
        </w:rPr>
        <w:t>%</w:t>
      </w:r>
      <w:r w:rsidRPr="00E441A2">
        <w:rPr>
          <w:rFonts w:asciiTheme="minorHAnsi" w:hAnsiTheme="minorHAnsi"/>
          <w:sz w:val="20"/>
          <w:szCs w:val="20"/>
        </w:rPr>
        <w:t xml:space="preserve"> (2019: </w:t>
      </w:r>
      <w:r w:rsidRPr="00B845F4">
        <w:rPr>
          <w:rFonts w:asciiTheme="minorHAnsi" w:hAnsiTheme="minorHAnsi"/>
          <w:sz w:val="20"/>
          <w:szCs w:val="20"/>
        </w:rPr>
        <w:t>0.6</w:t>
      </w:r>
      <w:r w:rsidRPr="00E441A2">
        <w:rPr>
          <w:rFonts w:asciiTheme="minorHAnsi" w:hAnsiTheme="minorHAnsi"/>
          <w:sz w:val="20"/>
          <w:szCs w:val="20"/>
        </w:rPr>
        <w:t xml:space="preserve">%); these deposits have an average original maturity date </w:t>
      </w:r>
      <w:r w:rsidRPr="00EB3E5E">
        <w:rPr>
          <w:rFonts w:asciiTheme="minorHAnsi" w:hAnsiTheme="minorHAnsi"/>
          <w:sz w:val="20"/>
          <w:szCs w:val="20"/>
        </w:rPr>
        <w:t xml:space="preserve">of </w:t>
      </w:r>
      <w:r w:rsidRPr="00A9613B">
        <w:rPr>
          <w:rFonts w:asciiTheme="minorHAnsi" w:hAnsiTheme="minorHAnsi"/>
          <w:sz w:val="20"/>
          <w:szCs w:val="20"/>
        </w:rPr>
        <w:t>1</w:t>
      </w:r>
      <w:r w:rsidRPr="00EB3E5E">
        <w:rPr>
          <w:rFonts w:asciiTheme="minorHAnsi" w:hAnsiTheme="minorHAnsi"/>
          <w:sz w:val="20"/>
          <w:szCs w:val="20"/>
        </w:rPr>
        <w:t xml:space="preserve"> day</w:t>
      </w:r>
      <w:r w:rsidRPr="00E441A2">
        <w:rPr>
          <w:rFonts w:asciiTheme="minorHAnsi" w:hAnsiTheme="minorHAnsi"/>
          <w:sz w:val="20"/>
          <w:szCs w:val="20"/>
        </w:rPr>
        <w:t xml:space="preserve"> (2019: </w:t>
      </w:r>
      <w:r w:rsidRPr="00B845F4">
        <w:rPr>
          <w:rFonts w:asciiTheme="minorHAnsi" w:hAnsiTheme="minorHAnsi"/>
          <w:sz w:val="20"/>
          <w:szCs w:val="20"/>
        </w:rPr>
        <w:t>1</w:t>
      </w:r>
      <w:r w:rsidRPr="00E441A2">
        <w:rPr>
          <w:rFonts w:asciiTheme="minorHAnsi" w:hAnsiTheme="minorHAnsi"/>
          <w:sz w:val="20"/>
          <w:szCs w:val="20"/>
        </w:rPr>
        <w:t xml:space="preserve"> day).  The bank deposits also have an average maturity date of 1 day from 31 December 2020 (2019: </w:t>
      </w:r>
      <w:r w:rsidRPr="00B845F4">
        <w:rPr>
          <w:rFonts w:asciiTheme="minorHAnsi" w:hAnsiTheme="minorHAnsi"/>
          <w:sz w:val="20"/>
          <w:szCs w:val="20"/>
        </w:rPr>
        <w:t xml:space="preserve">1 </w:t>
      </w:r>
      <w:r w:rsidRPr="00E441A2">
        <w:rPr>
          <w:rFonts w:asciiTheme="minorHAnsi" w:hAnsiTheme="minorHAnsi"/>
          <w:sz w:val="20"/>
          <w:szCs w:val="20"/>
        </w:rPr>
        <w:t>day). The Directors believe that all short</w:t>
      </w:r>
      <w:r w:rsidR="006740EB">
        <w:rPr>
          <w:rFonts w:asciiTheme="minorHAnsi" w:hAnsiTheme="minorHAnsi"/>
          <w:sz w:val="20"/>
          <w:szCs w:val="20"/>
        </w:rPr>
        <w:t>-</w:t>
      </w:r>
      <w:r w:rsidRPr="00E441A2">
        <w:rPr>
          <w:rFonts w:asciiTheme="minorHAnsi" w:hAnsiTheme="minorHAnsi"/>
          <w:sz w:val="20"/>
          <w:szCs w:val="20"/>
        </w:rPr>
        <w:t>term bank deposits can be withdrawn without significant penalty.</w:t>
      </w:r>
    </w:p>
    <w:p w14:paraId="313AF5C6" w14:textId="77777777" w:rsidR="00331710" w:rsidRPr="00824ABE" w:rsidRDefault="00331710" w:rsidP="00FB2C70">
      <w:pPr>
        <w:jc w:val="both"/>
        <w:rPr>
          <w:rFonts w:asciiTheme="minorHAnsi" w:hAnsiTheme="minorHAnsi"/>
          <w:sz w:val="12"/>
          <w:szCs w:val="12"/>
          <w:lang w:val="en-IE"/>
        </w:rPr>
      </w:pPr>
    </w:p>
    <w:p w14:paraId="14B946D2" w14:textId="12453E05" w:rsidR="00EA0772" w:rsidRPr="009B411D" w:rsidRDefault="00EA0772" w:rsidP="00FB2C70">
      <w:pPr>
        <w:jc w:val="both"/>
        <w:rPr>
          <w:rFonts w:asciiTheme="minorHAnsi" w:hAnsiTheme="minorHAnsi"/>
          <w:b/>
          <w:bCs/>
          <w:sz w:val="20"/>
          <w:lang w:val="en-IE"/>
        </w:rPr>
      </w:pPr>
      <w:r w:rsidRPr="009B411D">
        <w:rPr>
          <w:rFonts w:asciiTheme="minorHAnsi" w:hAnsiTheme="minorHAnsi"/>
          <w:b/>
          <w:bCs/>
          <w:sz w:val="20"/>
          <w:lang w:val="en-IE"/>
        </w:rPr>
        <w:t>Investments – customer deposits</w:t>
      </w:r>
    </w:p>
    <w:p w14:paraId="3DF3729D" w14:textId="501E5DF3" w:rsidR="00331710" w:rsidRDefault="00331710" w:rsidP="00FB2C70">
      <w:pPr>
        <w:jc w:val="both"/>
        <w:rPr>
          <w:rFonts w:asciiTheme="minorHAnsi" w:hAnsiTheme="minorHAnsi"/>
          <w:sz w:val="20"/>
          <w:lang w:val="en-IE"/>
        </w:rPr>
      </w:pPr>
      <w:r>
        <w:rPr>
          <w:rFonts w:asciiTheme="minorHAnsi" w:hAnsiTheme="minorHAnsi"/>
          <w:sz w:val="20"/>
          <w:lang w:val="en-IE"/>
        </w:rPr>
        <w:t>Investments relate to customer deposits</w:t>
      </w:r>
      <w:r w:rsidR="00EA0772">
        <w:rPr>
          <w:rFonts w:asciiTheme="minorHAnsi" w:hAnsiTheme="minorHAnsi"/>
          <w:sz w:val="20"/>
          <w:lang w:val="en-IE"/>
        </w:rPr>
        <w:t>, and are</w:t>
      </w:r>
      <w:r>
        <w:rPr>
          <w:rFonts w:asciiTheme="minorHAnsi" w:hAnsiTheme="minorHAnsi"/>
          <w:sz w:val="20"/>
          <w:lang w:val="en-IE"/>
        </w:rPr>
        <w:t xml:space="preserve"> held in accounts segregated from investments held for operational purposes. Investments held in relation to customer deposits are liquid investments in short duration corporate and government bonds and are classified as current assets consistent with the current classification of customer deposits to which the investments relate. Management’s investment strategy for the portfolio results in the majority of the bonds being held to maturity. Bonds are classified as FVOCI.</w:t>
      </w:r>
    </w:p>
    <w:p w14:paraId="6555AB5A" w14:textId="13DB09DA" w:rsidR="007A4B93" w:rsidRPr="009E1EF1" w:rsidRDefault="00331710" w:rsidP="00FB2C70">
      <w:pPr>
        <w:jc w:val="both"/>
        <w:rPr>
          <w:rFonts w:ascii="Calibri" w:hAnsi="Calibri" w:cs="Times New Roman"/>
          <w:sz w:val="20"/>
          <w:szCs w:val="20"/>
        </w:rPr>
      </w:pPr>
      <w:r w:rsidRPr="009E1EF1" w:rsidDel="00331710">
        <w:rPr>
          <w:rFonts w:ascii="Calibri" w:hAnsi="Calibri"/>
          <w:sz w:val="20"/>
          <w:szCs w:val="20"/>
        </w:rPr>
        <w:t xml:space="preserve"> </w:t>
      </w:r>
    </w:p>
    <w:p w14:paraId="229B8FE9" w14:textId="0FC431E8" w:rsidR="00DE5F12" w:rsidRPr="009E1EF1" w:rsidRDefault="008F1191" w:rsidP="00FB2C70">
      <w:pPr>
        <w:jc w:val="both"/>
        <w:rPr>
          <w:rFonts w:ascii="Calibri" w:hAnsi="Calibri"/>
          <w:sz w:val="20"/>
          <w:szCs w:val="20"/>
        </w:rPr>
      </w:pPr>
      <w:bookmarkStart w:id="68" w:name="_Hlk536639932"/>
      <w:r>
        <w:rPr>
          <w:rFonts w:ascii="Calibri" w:hAnsi="Calibri"/>
          <w:sz w:val="20"/>
          <w:szCs w:val="20"/>
        </w:rPr>
        <w:t>Current Investments, f</w:t>
      </w:r>
      <w:r w:rsidR="00DE5F12" w:rsidRPr="009E1EF1">
        <w:rPr>
          <w:rFonts w:ascii="Calibri" w:hAnsi="Calibri"/>
          <w:sz w:val="20"/>
          <w:szCs w:val="20"/>
        </w:rPr>
        <w:t xml:space="preserve">inancial assets </w:t>
      </w:r>
      <w:r w:rsidR="007E13F4" w:rsidRPr="009E1EF1">
        <w:rPr>
          <w:rFonts w:ascii="Calibri" w:hAnsi="Calibri"/>
          <w:sz w:val="20"/>
          <w:szCs w:val="20"/>
        </w:rPr>
        <w:t>–</w:t>
      </w:r>
      <w:r w:rsidR="00D85DED" w:rsidRPr="009E1EF1">
        <w:rPr>
          <w:rFonts w:ascii="Calibri" w:hAnsi="Calibri"/>
          <w:sz w:val="20"/>
          <w:szCs w:val="20"/>
        </w:rPr>
        <w:t xml:space="preserve"> </w:t>
      </w:r>
      <w:r w:rsidR="0035140E" w:rsidRPr="009E1EF1">
        <w:rPr>
          <w:rFonts w:ascii="Calibri" w:hAnsi="Calibri"/>
          <w:sz w:val="20"/>
          <w:szCs w:val="20"/>
        </w:rPr>
        <w:t>restricted cash</w:t>
      </w:r>
      <w:r w:rsidR="006F38D7">
        <w:rPr>
          <w:rFonts w:ascii="Calibri" w:hAnsi="Calibri"/>
          <w:sz w:val="20"/>
          <w:szCs w:val="20"/>
        </w:rPr>
        <w:t>, customer deposits</w:t>
      </w:r>
      <w:r w:rsidR="00E93364" w:rsidRPr="009E1EF1">
        <w:rPr>
          <w:rFonts w:ascii="Calibri" w:hAnsi="Calibri"/>
          <w:sz w:val="20"/>
          <w:szCs w:val="20"/>
        </w:rPr>
        <w:t xml:space="preserve"> </w:t>
      </w:r>
      <w:r w:rsidR="00DE5F12" w:rsidRPr="009E1EF1">
        <w:rPr>
          <w:rFonts w:ascii="Calibri" w:hAnsi="Calibri"/>
          <w:sz w:val="20"/>
          <w:szCs w:val="20"/>
        </w:rPr>
        <w:t>and cash and cash equivalents are analysed by currency as follows:</w:t>
      </w:r>
    </w:p>
    <w:p w14:paraId="44ECACEB" w14:textId="77777777" w:rsidR="00DE5F12" w:rsidRPr="00824ABE" w:rsidRDefault="00DE5F12" w:rsidP="00DE5F12">
      <w:pPr>
        <w:ind w:left="360" w:hanging="360"/>
        <w:rPr>
          <w:rFonts w:ascii="Calibri" w:hAnsi="Calibri"/>
          <w:sz w:val="12"/>
          <w:szCs w:val="12"/>
        </w:rPr>
      </w:pPr>
    </w:p>
    <w:tbl>
      <w:tblPr>
        <w:tblW w:w="9673" w:type="dxa"/>
        <w:tblInd w:w="108" w:type="dxa"/>
        <w:tblLook w:val="01E0" w:firstRow="1" w:lastRow="1" w:firstColumn="1" w:lastColumn="1" w:noHBand="0" w:noVBand="0"/>
      </w:tblPr>
      <w:tblGrid>
        <w:gridCol w:w="4145"/>
        <w:gridCol w:w="4111"/>
        <w:gridCol w:w="1417"/>
      </w:tblGrid>
      <w:tr w:rsidR="00B526B5" w:rsidRPr="001C5950" w14:paraId="64AC37EA" w14:textId="77777777" w:rsidTr="00F11378">
        <w:tc>
          <w:tcPr>
            <w:tcW w:w="4145" w:type="dxa"/>
            <w:tcBorders>
              <w:top w:val="single" w:sz="4" w:space="0" w:color="auto"/>
            </w:tcBorders>
            <w:shd w:val="clear" w:color="auto" w:fill="auto"/>
          </w:tcPr>
          <w:p w14:paraId="46B293F4" w14:textId="77777777" w:rsidR="00B526B5" w:rsidRPr="009E1EF1" w:rsidRDefault="00B526B5" w:rsidP="00010020">
            <w:pPr>
              <w:ind w:left="-108"/>
              <w:rPr>
                <w:rFonts w:ascii="Calibri" w:hAnsi="Calibri"/>
                <w:sz w:val="20"/>
                <w:szCs w:val="20"/>
              </w:rPr>
            </w:pPr>
          </w:p>
        </w:tc>
        <w:tc>
          <w:tcPr>
            <w:tcW w:w="4111" w:type="dxa"/>
            <w:tcBorders>
              <w:top w:val="single" w:sz="4" w:space="0" w:color="auto"/>
            </w:tcBorders>
            <w:shd w:val="clear" w:color="auto" w:fill="auto"/>
          </w:tcPr>
          <w:p w14:paraId="5851846E" w14:textId="77777777" w:rsidR="00B526B5" w:rsidRPr="009E1EF1" w:rsidRDefault="00B526B5" w:rsidP="00010020">
            <w:pPr>
              <w:ind w:left="-18" w:firstLine="18"/>
              <w:jc w:val="right"/>
              <w:rPr>
                <w:rFonts w:ascii="Calibri" w:hAnsi="Calibri"/>
                <w:b/>
                <w:bCs/>
                <w:sz w:val="20"/>
                <w:szCs w:val="20"/>
              </w:rPr>
            </w:pPr>
            <w:r w:rsidRPr="009E1EF1">
              <w:rPr>
                <w:rFonts w:ascii="Calibri" w:hAnsi="Calibri"/>
                <w:b/>
                <w:bCs/>
                <w:sz w:val="20"/>
                <w:szCs w:val="20"/>
              </w:rPr>
              <w:t>31 December</w:t>
            </w:r>
          </w:p>
          <w:p w14:paraId="4A525FE7" w14:textId="77777777" w:rsidR="00B526B5" w:rsidRPr="009E1EF1" w:rsidRDefault="00FC3D06" w:rsidP="00010020">
            <w:pPr>
              <w:ind w:left="-18" w:firstLine="18"/>
              <w:jc w:val="right"/>
              <w:rPr>
                <w:rFonts w:ascii="Calibri" w:hAnsi="Calibri"/>
                <w:b/>
                <w:bCs/>
                <w:sz w:val="20"/>
                <w:szCs w:val="20"/>
              </w:rPr>
            </w:pPr>
            <w:r w:rsidRPr="009E1EF1">
              <w:rPr>
                <w:rFonts w:ascii="Calibri" w:hAnsi="Calibri"/>
                <w:b/>
                <w:bCs/>
                <w:sz w:val="20"/>
                <w:szCs w:val="20"/>
              </w:rPr>
              <w:t>20</w:t>
            </w:r>
            <w:r w:rsidR="002D4528" w:rsidRPr="009E1EF1">
              <w:rPr>
                <w:rFonts w:ascii="Calibri" w:hAnsi="Calibri"/>
                <w:b/>
                <w:bCs/>
                <w:sz w:val="20"/>
                <w:szCs w:val="20"/>
              </w:rPr>
              <w:t>20</w:t>
            </w:r>
          </w:p>
        </w:tc>
        <w:tc>
          <w:tcPr>
            <w:tcW w:w="1417" w:type="dxa"/>
            <w:tcBorders>
              <w:top w:val="single" w:sz="4" w:space="0" w:color="auto"/>
            </w:tcBorders>
            <w:shd w:val="clear" w:color="auto" w:fill="auto"/>
          </w:tcPr>
          <w:p w14:paraId="1503DD94" w14:textId="77777777" w:rsidR="00B526B5" w:rsidRPr="009E1EF1" w:rsidRDefault="00B526B5" w:rsidP="00010020">
            <w:pPr>
              <w:ind w:left="-18" w:firstLine="18"/>
              <w:jc w:val="right"/>
              <w:rPr>
                <w:rFonts w:ascii="Calibri" w:hAnsi="Calibri"/>
                <w:bCs/>
                <w:sz w:val="20"/>
                <w:szCs w:val="20"/>
              </w:rPr>
            </w:pPr>
            <w:r w:rsidRPr="009E1EF1">
              <w:rPr>
                <w:rFonts w:ascii="Calibri" w:hAnsi="Calibri"/>
                <w:bCs/>
                <w:sz w:val="20"/>
                <w:szCs w:val="20"/>
              </w:rPr>
              <w:t>31 December</w:t>
            </w:r>
          </w:p>
          <w:p w14:paraId="5058406B" w14:textId="77777777" w:rsidR="00B526B5" w:rsidRPr="009E1EF1" w:rsidRDefault="00FC3D06" w:rsidP="00010020">
            <w:pPr>
              <w:ind w:left="-18" w:firstLine="18"/>
              <w:jc w:val="right"/>
              <w:rPr>
                <w:rFonts w:ascii="Calibri" w:hAnsi="Calibri"/>
                <w:bCs/>
                <w:sz w:val="20"/>
                <w:szCs w:val="20"/>
              </w:rPr>
            </w:pPr>
            <w:r w:rsidRPr="009E1EF1">
              <w:rPr>
                <w:rFonts w:ascii="Calibri" w:hAnsi="Calibri"/>
                <w:bCs/>
                <w:sz w:val="20"/>
                <w:szCs w:val="20"/>
              </w:rPr>
              <w:t>201</w:t>
            </w:r>
            <w:r w:rsidR="002D4528" w:rsidRPr="009E1EF1">
              <w:rPr>
                <w:rFonts w:ascii="Calibri" w:hAnsi="Calibri"/>
                <w:bCs/>
                <w:sz w:val="20"/>
                <w:szCs w:val="20"/>
              </w:rPr>
              <w:t>9</w:t>
            </w:r>
          </w:p>
        </w:tc>
      </w:tr>
      <w:tr w:rsidR="00B526B5" w:rsidRPr="001C5950" w14:paraId="2861F4B6" w14:textId="77777777" w:rsidTr="00F11378">
        <w:tc>
          <w:tcPr>
            <w:tcW w:w="4145" w:type="dxa"/>
            <w:tcBorders>
              <w:bottom w:val="single" w:sz="4" w:space="0" w:color="auto"/>
            </w:tcBorders>
            <w:shd w:val="clear" w:color="auto" w:fill="auto"/>
          </w:tcPr>
          <w:p w14:paraId="3DE9ED31" w14:textId="77777777" w:rsidR="00B526B5" w:rsidRPr="009E1EF1" w:rsidRDefault="00B526B5" w:rsidP="00010020">
            <w:pPr>
              <w:ind w:left="-108"/>
              <w:rPr>
                <w:rFonts w:ascii="Calibri" w:hAnsi="Calibri"/>
                <w:sz w:val="20"/>
                <w:szCs w:val="20"/>
              </w:rPr>
            </w:pPr>
          </w:p>
        </w:tc>
        <w:tc>
          <w:tcPr>
            <w:tcW w:w="4111" w:type="dxa"/>
            <w:tcBorders>
              <w:bottom w:val="single" w:sz="4" w:space="0" w:color="auto"/>
            </w:tcBorders>
            <w:shd w:val="clear" w:color="auto" w:fill="auto"/>
          </w:tcPr>
          <w:p w14:paraId="523D3AD4" w14:textId="77777777" w:rsidR="00B526B5" w:rsidRPr="009E1EF1" w:rsidRDefault="00B526B5" w:rsidP="00010020">
            <w:pPr>
              <w:ind w:left="360"/>
              <w:jc w:val="right"/>
              <w:rPr>
                <w:rFonts w:ascii="Calibri" w:hAnsi="Calibri"/>
                <w:b/>
                <w:sz w:val="20"/>
                <w:szCs w:val="20"/>
              </w:rPr>
            </w:pPr>
            <w:r w:rsidRPr="009E1EF1">
              <w:rPr>
                <w:rFonts w:ascii="Calibri" w:hAnsi="Calibri"/>
                <w:b/>
                <w:sz w:val="20"/>
                <w:szCs w:val="20"/>
              </w:rPr>
              <w:t>£m</w:t>
            </w:r>
          </w:p>
        </w:tc>
        <w:tc>
          <w:tcPr>
            <w:tcW w:w="1417" w:type="dxa"/>
            <w:tcBorders>
              <w:bottom w:val="single" w:sz="4" w:space="0" w:color="auto"/>
            </w:tcBorders>
            <w:shd w:val="clear" w:color="auto" w:fill="auto"/>
          </w:tcPr>
          <w:p w14:paraId="1206C28A" w14:textId="77777777" w:rsidR="00B526B5" w:rsidRPr="009E1EF1" w:rsidRDefault="00B526B5" w:rsidP="00010020">
            <w:pPr>
              <w:ind w:left="360"/>
              <w:jc w:val="right"/>
              <w:rPr>
                <w:rFonts w:ascii="Calibri" w:hAnsi="Calibri"/>
                <w:sz w:val="20"/>
                <w:szCs w:val="20"/>
              </w:rPr>
            </w:pPr>
            <w:r w:rsidRPr="009E1EF1">
              <w:rPr>
                <w:rFonts w:ascii="Calibri" w:hAnsi="Calibri"/>
                <w:sz w:val="20"/>
                <w:szCs w:val="20"/>
              </w:rPr>
              <w:t>£m</w:t>
            </w:r>
          </w:p>
        </w:tc>
      </w:tr>
      <w:tr w:rsidR="00331710" w:rsidRPr="001C5950" w14:paraId="058E31C0" w14:textId="77777777" w:rsidTr="00F11378">
        <w:tc>
          <w:tcPr>
            <w:tcW w:w="4145" w:type="dxa"/>
            <w:tcBorders>
              <w:top w:val="single" w:sz="4" w:space="0" w:color="auto"/>
            </w:tcBorders>
            <w:shd w:val="clear" w:color="auto" w:fill="auto"/>
          </w:tcPr>
          <w:p w14:paraId="50F5B605" w14:textId="77777777" w:rsidR="00331710" w:rsidRPr="009E1EF1" w:rsidRDefault="00331710" w:rsidP="00331710">
            <w:pPr>
              <w:ind w:left="-108"/>
              <w:rPr>
                <w:rFonts w:ascii="Calibri" w:hAnsi="Calibri"/>
                <w:sz w:val="20"/>
                <w:szCs w:val="20"/>
              </w:rPr>
            </w:pPr>
            <w:r w:rsidRPr="009E1EF1">
              <w:rPr>
                <w:rFonts w:ascii="Calibri" w:hAnsi="Calibri"/>
                <w:sz w:val="20"/>
                <w:szCs w:val="20"/>
              </w:rPr>
              <w:t>GBP</w:t>
            </w:r>
          </w:p>
        </w:tc>
        <w:tc>
          <w:tcPr>
            <w:tcW w:w="4111" w:type="dxa"/>
            <w:tcBorders>
              <w:top w:val="single" w:sz="4" w:space="0" w:color="auto"/>
              <w:left w:val="nil"/>
              <w:bottom w:val="nil"/>
              <w:right w:val="nil"/>
            </w:tcBorders>
            <w:shd w:val="clear" w:color="auto" w:fill="auto"/>
            <w:vAlign w:val="bottom"/>
          </w:tcPr>
          <w:p w14:paraId="7D54B7BA" w14:textId="0601C5F4" w:rsidR="00331710" w:rsidRPr="009E1EF1" w:rsidRDefault="00331710" w:rsidP="00331710">
            <w:pPr>
              <w:ind w:left="360"/>
              <w:jc w:val="right"/>
              <w:rPr>
                <w:rFonts w:ascii="Calibri" w:hAnsi="Calibri"/>
                <w:b/>
                <w:bCs/>
                <w:sz w:val="20"/>
                <w:szCs w:val="20"/>
              </w:rPr>
            </w:pPr>
            <w:r>
              <w:rPr>
                <w:rFonts w:asciiTheme="minorHAnsi" w:hAnsiTheme="minorHAnsi"/>
                <w:b/>
                <w:bCs/>
                <w:sz w:val="20"/>
                <w:szCs w:val="20"/>
              </w:rPr>
              <w:t>289.9</w:t>
            </w:r>
          </w:p>
        </w:tc>
        <w:tc>
          <w:tcPr>
            <w:tcW w:w="1417" w:type="dxa"/>
            <w:tcBorders>
              <w:top w:val="single" w:sz="4" w:space="0" w:color="auto"/>
            </w:tcBorders>
            <w:shd w:val="clear" w:color="auto" w:fill="auto"/>
            <w:vAlign w:val="bottom"/>
          </w:tcPr>
          <w:p w14:paraId="36195993" w14:textId="77777777" w:rsidR="00331710" w:rsidRPr="009E1EF1" w:rsidRDefault="00331710" w:rsidP="00331710">
            <w:pPr>
              <w:ind w:left="360"/>
              <w:jc w:val="right"/>
              <w:rPr>
                <w:rFonts w:ascii="Calibri" w:hAnsi="Calibri"/>
                <w:sz w:val="20"/>
                <w:szCs w:val="20"/>
              </w:rPr>
            </w:pPr>
            <w:r w:rsidRPr="009E1EF1">
              <w:rPr>
                <w:rFonts w:ascii="Calibri" w:hAnsi="Calibri"/>
                <w:sz w:val="20"/>
                <w:szCs w:val="20"/>
              </w:rPr>
              <w:t>12.9</w:t>
            </w:r>
          </w:p>
        </w:tc>
      </w:tr>
      <w:tr w:rsidR="00331710" w:rsidRPr="001C5950" w14:paraId="0A4F0F2E" w14:textId="77777777" w:rsidTr="00F11378">
        <w:tc>
          <w:tcPr>
            <w:tcW w:w="4145" w:type="dxa"/>
            <w:shd w:val="clear" w:color="auto" w:fill="auto"/>
          </w:tcPr>
          <w:p w14:paraId="3B1741F5" w14:textId="77777777" w:rsidR="00331710" w:rsidRPr="009E1EF1" w:rsidRDefault="00331710" w:rsidP="00331710">
            <w:pPr>
              <w:ind w:left="-108"/>
              <w:rPr>
                <w:rFonts w:ascii="Calibri" w:hAnsi="Calibri"/>
                <w:sz w:val="20"/>
                <w:szCs w:val="20"/>
              </w:rPr>
            </w:pPr>
            <w:r w:rsidRPr="009E1EF1">
              <w:rPr>
                <w:rFonts w:ascii="Calibri" w:hAnsi="Calibri"/>
                <w:sz w:val="20"/>
                <w:szCs w:val="20"/>
              </w:rPr>
              <w:t>EUR</w:t>
            </w:r>
          </w:p>
        </w:tc>
        <w:tc>
          <w:tcPr>
            <w:tcW w:w="4111" w:type="dxa"/>
            <w:shd w:val="clear" w:color="auto" w:fill="auto"/>
            <w:vAlign w:val="bottom"/>
          </w:tcPr>
          <w:p w14:paraId="064A181E" w14:textId="0D13C7EF" w:rsidR="00331710" w:rsidRPr="009E1EF1" w:rsidRDefault="00331710" w:rsidP="00331710">
            <w:pPr>
              <w:ind w:left="360"/>
              <w:jc w:val="right"/>
              <w:rPr>
                <w:rFonts w:ascii="Calibri" w:hAnsi="Calibri"/>
                <w:b/>
                <w:bCs/>
                <w:sz w:val="20"/>
                <w:szCs w:val="20"/>
              </w:rPr>
            </w:pPr>
            <w:r>
              <w:rPr>
                <w:rFonts w:asciiTheme="minorHAnsi" w:hAnsiTheme="minorHAnsi"/>
                <w:b/>
                <w:bCs/>
                <w:sz w:val="20"/>
                <w:szCs w:val="20"/>
              </w:rPr>
              <w:t>283.8</w:t>
            </w:r>
          </w:p>
        </w:tc>
        <w:tc>
          <w:tcPr>
            <w:tcW w:w="1417" w:type="dxa"/>
            <w:shd w:val="clear" w:color="auto" w:fill="auto"/>
            <w:vAlign w:val="bottom"/>
          </w:tcPr>
          <w:p w14:paraId="638BEEA5" w14:textId="77777777" w:rsidR="00331710" w:rsidRPr="009E1EF1" w:rsidRDefault="00331710" w:rsidP="00331710">
            <w:pPr>
              <w:ind w:left="360"/>
              <w:jc w:val="right"/>
              <w:rPr>
                <w:rFonts w:ascii="Calibri" w:hAnsi="Calibri"/>
                <w:sz w:val="20"/>
                <w:szCs w:val="20"/>
              </w:rPr>
            </w:pPr>
            <w:r w:rsidRPr="009E1EF1">
              <w:rPr>
                <w:rFonts w:ascii="Calibri" w:hAnsi="Calibri"/>
                <w:sz w:val="20"/>
                <w:szCs w:val="20"/>
              </w:rPr>
              <w:t>38.2</w:t>
            </w:r>
          </w:p>
        </w:tc>
      </w:tr>
      <w:tr w:rsidR="00331710" w:rsidRPr="001C5950" w14:paraId="1207558D" w14:textId="77777777" w:rsidTr="00F11378">
        <w:tc>
          <w:tcPr>
            <w:tcW w:w="4145" w:type="dxa"/>
            <w:shd w:val="clear" w:color="auto" w:fill="auto"/>
          </w:tcPr>
          <w:p w14:paraId="16060605" w14:textId="77777777" w:rsidR="00331710" w:rsidRPr="009E1EF1" w:rsidRDefault="00331710" w:rsidP="00331710">
            <w:pPr>
              <w:ind w:left="-108"/>
              <w:rPr>
                <w:rFonts w:ascii="Calibri" w:hAnsi="Calibri"/>
                <w:sz w:val="20"/>
                <w:szCs w:val="20"/>
              </w:rPr>
            </w:pPr>
            <w:r w:rsidRPr="009E1EF1">
              <w:rPr>
                <w:rFonts w:ascii="Calibri" w:hAnsi="Calibri"/>
                <w:sz w:val="20"/>
                <w:szCs w:val="20"/>
              </w:rPr>
              <w:t>AUD</w:t>
            </w:r>
          </w:p>
        </w:tc>
        <w:tc>
          <w:tcPr>
            <w:tcW w:w="4111" w:type="dxa"/>
            <w:shd w:val="clear" w:color="auto" w:fill="auto"/>
            <w:vAlign w:val="bottom"/>
          </w:tcPr>
          <w:p w14:paraId="0021AB09" w14:textId="4AE9C855" w:rsidR="00331710" w:rsidRPr="009E1EF1" w:rsidRDefault="00331710" w:rsidP="00331710">
            <w:pPr>
              <w:ind w:left="360"/>
              <w:jc w:val="right"/>
              <w:rPr>
                <w:rFonts w:ascii="Calibri" w:hAnsi="Calibri"/>
                <w:b/>
                <w:bCs/>
                <w:sz w:val="20"/>
                <w:szCs w:val="20"/>
              </w:rPr>
            </w:pPr>
            <w:r>
              <w:rPr>
                <w:rFonts w:asciiTheme="minorHAnsi" w:hAnsiTheme="minorHAnsi"/>
                <w:b/>
                <w:bCs/>
                <w:sz w:val="20"/>
                <w:szCs w:val="20"/>
              </w:rPr>
              <w:t>158.0</w:t>
            </w:r>
          </w:p>
        </w:tc>
        <w:tc>
          <w:tcPr>
            <w:tcW w:w="1417" w:type="dxa"/>
            <w:shd w:val="clear" w:color="auto" w:fill="auto"/>
            <w:vAlign w:val="bottom"/>
          </w:tcPr>
          <w:p w14:paraId="26AB3B1C" w14:textId="77777777" w:rsidR="00331710" w:rsidRPr="009E1EF1" w:rsidRDefault="00331710" w:rsidP="00331710">
            <w:pPr>
              <w:ind w:left="360"/>
              <w:jc w:val="right"/>
              <w:rPr>
                <w:rFonts w:ascii="Calibri" w:hAnsi="Calibri"/>
                <w:sz w:val="20"/>
                <w:szCs w:val="20"/>
              </w:rPr>
            </w:pPr>
            <w:r w:rsidRPr="009E1EF1">
              <w:rPr>
                <w:rFonts w:ascii="Calibri" w:hAnsi="Calibri"/>
                <w:sz w:val="20"/>
                <w:szCs w:val="20"/>
              </w:rPr>
              <w:t>65.1</w:t>
            </w:r>
          </w:p>
        </w:tc>
      </w:tr>
      <w:tr w:rsidR="00331710" w:rsidRPr="001C5950" w14:paraId="0BE57395" w14:textId="77777777" w:rsidTr="00F11378">
        <w:tc>
          <w:tcPr>
            <w:tcW w:w="4145" w:type="dxa"/>
            <w:shd w:val="clear" w:color="auto" w:fill="auto"/>
          </w:tcPr>
          <w:p w14:paraId="3E69C2D0" w14:textId="77777777" w:rsidR="00331710" w:rsidRPr="009E1EF1" w:rsidRDefault="00331710" w:rsidP="00331710">
            <w:pPr>
              <w:ind w:left="-108"/>
              <w:rPr>
                <w:rFonts w:ascii="Calibri" w:hAnsi="Calibri"/>
                <w:sz w:val="20"/>
                <w:szCs w:val="20"/>
              </w:rPr>
            </w:pPr>
            <w:r w:rsidRPr="009E1EF1">
              <w:rPr>
                <w:rFonts w:ascii="Calibri" w:hAnsi="Calibri"/>
                <w:sz w:val="20"/>
                <w:szCs w:val="20"/>
              </w:rPr>
              <w:t>USD</w:t>
            </w:r>
          </w:p>
        </w:tc>
        <w:tc>
          <w:tcPr>
            <w:tcW w:w="4111" w:type="dxa"/>
            <w:shd w:val="clear" w:color="auto" w:fill="auto"/>
            <w:vAlign w:val="bottom"/>
          </w:tcPr>
          <w:p w14:paraId="7A636F10" w14:textId="05B73AAD" w:rsidR="00331710" w:rsidRPr="009E1EF1" w:rsidRDefault="00331710" w:rsidP="00331710">
            <w:pPr>
              <w:ind w:left="360"/>
              <w:jc w:val="right"/>
              <w:rPr>
                <w:rFonts w:ascii="Calibri" w:hAnsi="Calibri"/>
                <w:b/>
                <w:bCs/>
                <w:sz w:val="20"/>
                <w:szCs w:val="20"/>
              </w:rPr>
            </w:pPr>
            <w:r>
              <w:rPr>
                <w:rFonts w:asciiTheme="minorHAnsi" w:hAnsiTheme="minorHAnsi"/>
                <w:b/>
                <w:bCs/>
                <w:sz w:val="20"/>
                <w:szCs w:val="20"/>
              </w:rPr>
              <w:t>506.5</w:t>
            </w:r>
          </w:p>
        </w:tc>
        <w:tc>
          <w:tcPr>
            <w:tcW w:w="1417" w:type="dxa"/>
            <w:shd w:val="clear" w:color="auto" w:fill="auto"/>
            <w:vAlign w:val="bottom"/>
          </w:tcPr>
          <w:p w14:paraId="53A8C048" w14:textId="77777777" w:rsidR="00331710" w:rsidRPr="009E1EF1" w:rsidRDefault="00331710" w:rsidP="00331710">
            <w:pPr>
              <w:ind w:left="360"/>
              <w:jc w:val="right"/>
              <w:rPr>
                <w:rFonts w:ascii="Calibri" w:hAnsi="Calibri"/>
                <w:sz w:val="20"/>
                <w:szCs w:val="20"/>
              </w:rPr>
            </w:pPr>
            <w:r w:rsidRPr="009E1EF1">
              <w:rPr>
                <w:rFonts w:ascii="Calibri" w:hAnsi="Calibri"/>
                <w:sz w:val="20"/>
                <w:szCs w:val="20"/>
              </w:rPr>
              <w:t>154.0</w:t>
            </w:r>
          </w:p>
        </w:tc>
      </w:tr>
      <w:tr w:rsidR="00331710" w:rsidRPr="001C5950" w14:paraId="6BE86780" w14:textId="77777777" w:rsidTr="00F11378">
        <w:tc>
          <w:tcPr>
            <w:tcW w:w="4145" w:type="dxa"/>
            <w:shd w:val="clear" w:color="auto" w:fill="auto"/>
          </w:tcPr>
          <w:p w14:paraId="7C8FE468" w14:textId="77777777" w:rsidR="00331710" w:rsidRPr="009E1EF1" w:rsidRDefault="00331710" w:rsidP="00331710">
            <w:pPr>
              <w:ind w:left="-108"/>
              <w:rPr>
                <w:rFonts w:ascii="Calibri" w:hAnsi="Calibri"/>
                <w:sz w:val="20"/>
                <w:szCs w:val="20"/>
              </w:rPr>
            </w:pPr>
            <w:r w:rsidRPr="009E1EF1">
              <w:rPr>
                <w:rFonts w:ascii="Calibri" w:hAnsi="Calibri"/>
                <w:sz w:val="20"/>
                <w:szCs w:val="20"/>
              </w:rPr>
              <w:t>Other</w:t>
            </w:r>
          </w:p>
        </w:tc>
        <w:tc>
          <w:tcPr>
            <w:tcW w:w="4111" w:type="dxa"/>
            <w:shd w:val="clear" w:color="auto" w:fill="auto"/>
            <w:vAlign w:val="bottom"/>
          </w:tcPr>
          <w:p w14:paraId="373A5C59" w14:textId="6152B17F" w:rsidR="00331710" w:rsidRPr="009E1EF1" w:rsidRDefault="00331710" w:rsidP="00331710">
            <w:pPr>
              <w:ind w:left="360"/>
              <w:jc w:val="right"/>
              <w:rPr>
                <w:rFonts w:ascii="Calibri" w:hAnsi="Calibri"/>
                <w:b/>
                <w:bCs/>
                <w:sz w:val="20"/>
                <w:szCs w:val="20"/>
              </w:rPr>
            </w:pPr>
            <w:r>
              <w:rPr>
                <w:rFonts w:asciiTheme="minorHAnsi" w:hAnsiTheme="minorHAnsi"/>
                <w:b/>
                <w:bCs/>
                <w:sz w:val="20"/>
                <w:szCs w:val="20"/>
              </w:rPr>
              <w:t>42.8</w:t>
            </w:r>
          </w:p>
        </w:tc>
        <w:tc>
          <w:tcPr>
            <w:tcW w:w="1417" w:type="dxa"/>
            <w:shd w:val="clear" w:color="auto" w:fill="auto"/>
            <w:vAlign w:val="bottom"/>
          </w:tcPr>
          <w:p w14:paraId="54F591D4" w14:textId="77777777" w:rsidR="00331710" w:rsidRPr="009E1EF1" w:rsidRDefault="00331710" w:rsidP="00331710">
            <w:pPr>
              <w:ind w:left="360"/>
              <w:jc w:val="right"/>
              <w:rPr>
                <w:rFonts w:ascii="Calibri" w:hAnsi="Calibri"/>
                <w:sz w:val="20"/>
                <w:szCs w:val="20"/>
              </w:rPr>
            </w:pPr>
            <w:r w:rsidRPr="009E1EF1">
              <w:rPr>
                <w:rFonts w:ascii="Calibri" w:hAnsi="Calibri"/>
                <w:sz w:val="20"/>
                <w:szCs w:val="20"/>
              </w:rPr>
              <w:t>27.0</w:t>
            </w:r>
          </w:p>
        </w:tc>
      </w:tr>
      <w:tr w:rsidR="00331710" w:rsidRPr="001C5950" w14:paraId="1C7C328B" w14:textId="77777777" w:rsidTr="00F11378">
        <w:tc>
          <w:tcPr>
            <w:tcW w:w="4145" w:type="dxa"/>
            <w:tcBorders>
              <w:top w:val="single" w:sz="4" w:space="0" w:color="auto"/>
              <w:bottom w:val="single" w:sz="4" w:space="0" w:color="auto"/>
            </w:tcBorders>
            <w:shd w:val="clear" w:color="auto" w:fill="auto"/>
          </w:tcPr>
          <w:p w14:paraId="4DD79282" w14:textId="77777777" w:rsidR="00331710" w:rsidRPr="009E1EF1" w:rsidRDefault="00331710" w:rsidP="00331710">
            <w:pPr>
              <w:ind w:left="-108"/>
              <w:rPr>
                <w:rFonts w:ascii="Calibri" w:hAnsi="Calibri"/>
                <w:sz w:val="20"/>
                <w:szCs w:val="20"/>
              </w:rPr>
            </w:pPr>
            <w:r w:rsidRPr="009E1EF1">
              <w:rPr>
                <w:rFonts w:ascii="Calibri" w:hAnsi="Calibri"/>
                <w:sz w:val="20"/>
                <w:szCs w:val="20"/>
              </w:rPr>
              <w:t>Total</w:t>
            </w:r>
          </w:p>
        </w:tc>
        <w:tc>
          <w:tcPr>
            <w:tcW w:w="4111" w:type="dxa"/>
            <w:tcBorders>
              <w:top w:val="single" w:sz="4" w:space="0" w:color="auto"/>
              <w:left w:val="nil"/>
              <w:bottom w:val="single" w:sz="4" w:space="0" w:color="auto"/>
              <w:right w:val="nil"/>
            </w:tcBorders>
            <w:shd w:val="clear" w:color="auto" w:fill="auto"/>
          </w:tcPr>
          <w:p w14:paraId="621C6C8D" w14:textId="3C704D3F" w:rsidR="00331710" w:rsidRPr="009E1EF1" w:rsidRDefault="00331710" w:rsidP="00331710">
            <w:pPr>
              <w:ind w:left="360"/>
              <w:jc w:val="right"/>
              <w:rPr>
                <w:rFonts w:ascii="Calibri" w:hAnsi="Calibri"/>
                <w:b/>
                <w:sz w:val="20"/>
                <w:szCs w:val="20"/>
              </w:rPr>
            </w:pPr>
            <w:r>
              <w:rPr>
                <w:rFonts w:asciiTheme="minorHAnsi" w:hAnsiTheme="minorHAnsi"/>
                <w:b/>
                <w:bCs/>
                <w:sz w:val="20"/>
                <w:szCs w:val="20"/>
              </w:rPr>
              <w:t>1,281.0</w:t>
            </w:r>
          </w:p>
        </w:tc>
        <w:tc>
          <w:tcPr>
            <w:tcW w:w="1417" w:type="dxa"/>
            <w:tcBorders>
              <w:top w:val="single" w:sz="4" w:space="0" w:color="auto"/>
              <w:bottom w:val="single" w:sz="4" w:space="0" w:color="auto"/>
            </w:tcBorders>
            <w:shd w:val="clear" w:color="auto" w:fill="auto"/>
          </w:tcPr>
          <w:p w14:paraId="777D4991" w14:textId="77777777" w:rsidR="00331710" w:rsidRPr="009E1EF1" w:rsidRDefault="00331710" w:rsidP="00331710">
            <w:pPr>
              <w:ind w:left="360"/>
              <w:jc w:val="right"/>
              <w:rPr>
                <w:rFonts w:ascii="Calibri" w:hAnsi="Calibri"/>
                <w:sz w:val="20"/>
                <w:szCs w:val="20"/>
              </w:rPr>
            </w:pPr>
            <w:r w:rsidRPr="009E1EF1">
              <w:rPr>
                <w:rFonts w:ascii="Calibri" w:hAnsi="Calibri"/>
                <w:sz w:val="20"/>
                <w:szCs w:val="20"/>
              </w:rPr>
              <w:t>297.2</w:t>
            </w:r>
          </w:p>
        </w:tc>
      </w:tr>
      <w:bookmarkEnd w:id="68"/>
    </w:tbl>
    <w:p w14:paraId="63ABC381" w14:textId="77777777" w:rsidR="008802B8" w:rsidRPr="009E1EF1" w:rsidRDefault="008802B8" w:rsidP="00DE5F12">
      <w:pPr>
        <w:rPr>
          <w:rFonts w:ascii="Calibri" w:hAnsi="Calibri"/>
          <w:sz w:val="20"/>
          <w:szCs w:val="20"/>
          <w:lang w:val="en-IE"/>
        </w:rPr>
      </w:pPr>
    </w:p>
    <w:p w14:paraId="61E66451" w14:textId="1CED8758" w:rsidR="006F38D7" w:rsidRDefault="00331710" w:rsidP="00FB2C70">
      <w:pPr>
        <w:jc w:val="both"/>
      </w:pPr>
      <w:r>
        <w:rPr>
          <w:rFonts w:asciiTheme="minorHAnsi" w:hAnsiTheme="minorHAnsi"/>
          <w:sz w:val="20"/>
          <w:szCs w:val="20"/>
          <w:lang w:val="en-IE"/>
        </w:rPr>
        <w:t>As at 31 December 2020, £379.3m (31 December 2019</w:t>
      </w:r>
      <w:r w:rsidRPr="008F1191">
        <w:rPr>
          <w:rFonts w:asciiTheme="minorHAnsi" w:hAnsiTheme="minorHAnsi"/>
          <w:sz w:val="20"/>
          <w:szCs w:val="20"/>
          <w:lang w:val="en-IE"/>
        </w:rPr>
        <w:t>: £</w:t>
      </w:r>
      <w:r w:rsidRPr="00B845F4">
        <w:rPr>
          <w:rFonts w:asciiTheme="minorHAnsi" w:hAnsiTheme="minorHAnsi"/>
          <w:sz w:val="20"/>
          <w:szCs w:val="20"/>
          <w:lang w:val="en-IE"/>
        </w:rPr>
        <w:t>318.2</w:t>
      </w:r>
      <w:r w:rsidRPr="008F1191">
        <w:rPr>
          <w:rFonts w:asciiTheme="minorHAnsi" w:hAnsiTheme="minorHAnsi"/>
          <w:sz w:val="20"/>
          <w:szCs w:val="20"/>
          <w:lang w:val="en-IE"/>
        </w:rPr>
        <w:t xml:space="preserve">m) </w:t>
      </w:r>
      <w:r>
        <w:rPr>
          <w:rFonts w:asciiTheme="minorHAnsi" w:hAnsiTheme="minorHAnsi"/>
          <w:sz w:val="20"/>
          <w:szCs w:val="20"/>
          <w:lang w:val="en-IE"/>
        </w:rPr>
        <w:t>was held in trust in The Sporting Exchange (Clients) Limited on behalf of the Group’s customers and is equal to the amounts deposited into customer accounts.</w:t>
      </w:r>
      <w:r>
        <w:rPr>
          <w:rFonts w:asciiTheme="minorHAnsi" w:hAnsiTheme="minorHAnsi" w:cs="Times New Roman"/>
          <w:b/>
          <w:bCs/>
          <w:sz w:val="20"/>
          <w:szCs w:val="20"/>
          <w:lang w:val="en-IE"/>
        </w:rPr>
        <w:t xml:space="preserve"> </w:t>
      </w:r>
      <w:r>
        <w:rPr>
          <w:rFonts w:asciiTheme="minorHAnsi" w:hAnsiTheme="minorHAnsi"/>
          <w:sz w:val="20"/>
          <w:szCs w:val="20"/>
        </w:rPr>
        <w:t>Neither cash and cash equivalents or restricted cash include these balances on the basis that they are held on trust for customers and do not belong to and are not at the disposal of the Group.</w:t>
      </w:r>
      <w:bookmarkStart w:id="69" w:name="_Toc57023098"/>
    </w:p>
    <w:p w14:paraId="2E7628CC" w14:textId="13B67208" w:rsidR="001C4D24" w:rsidRDefault="001C4D24">
      <w:pPr>
        <w:widowControl/>
        <w:autoSpaceDE/>
        <w:autoSpaceDN/>
        <w:adjustRightInd/>
        <w:rPr>
          <w:rFonts w:ascii="Calibri" w:hAnsi="Calibri"/>
          <w:b/>
          <w:sz w:val="20"/>
          <w:highlight w:val="yellow"/>
        </w:rPr>
      </w:pPr>
    </w:p>
    <w:bookmarkEnd w:id="69"/>
    <w:p w14:paraId="6811A338" w14:textId="1DA5746A" w:rsidR="00606872" w:rsidRDefault="00606872" w:rsidP="00432067">
      <w:pPr>
        <w:pStyle w:val="Heading1"/>
        <w:rPr>
          <w:rFonts w:cs="Times New Roman"/>
          <w:szCs w:val="20"/>
        </w:rPr>
      </w:pPr>
    </w:p>
    <w:p w14:paraId="6F6FCBE4" w14:textId="77777777" w:rsidR="00606872" w:rsidRDefault="00606872">
      <w:pPr>
        <w:widowControl/>
        <w:autoSpaceDE/>
        <w:autoSpaceDN/>
        <w:adjustRightInd/>
        <w:rPr>
          <w:rFonts w:ascii="Calibri" w:hAnsi="Calibri" w:cs="Times New Roman"/>
          <w:b/>
          <w:sz w:val="20"/>
          <w:szCs w:val="20"/>
        </w:rPr>
      </w:pPr>
      <w:r>
        <w:rPr>
          <w:rFonts w:cs="Times New Roman"/>
          <w:szCs w:val="20"/>
        </w:rPr>
        <w:br w:type="page"/>
      </w:r>
    </w:p>
    <w:p w14:paraId="0BBDEFBC" w14:textId="05A88124" w:rsidR="0042529A" w:rsidRPr="001C5950" w:rsidRDefault="00E8369A" w:rsidP="00432067">
      <w:pPr>
        <w:pStyle w:val="Heading1"/>
      </w:pPr>
      <w:bookmarkStart w:id="70" w:name="_Toc57023099"/>
      <w:r w:rsidRPr="008F1191">
        <w:lastRenderedPageBreak/>
        <w:t>1</w:t>
      </w:r>
      <w:r w:rsidR="006C33C7">
        <w:t>4</w:t>
      </w:r>
      <w:r w:rsidR="0042529A" w:rsidRPr="00B845F4">
        <w:t xml:space="preserve">.  Trade and other payables </w:t>
      </w:r>
      <w:bookmarkEnd w:id="70"/>
    </w:p>
    <w:p w14:paraId="10A2B7F2" w14:textId="77777777" w:rsidR="0042529A" w:rsidRPr="009E1EF1" w:rsidRDefault="0042529A">
      <w:pPr>
        <w:rPr>
          <w:rFonts w:ascii="Calibri" w:hAnsi="Calibri" w:cs="Times New Roman"/>
          <w:b/>
          <w:bCs/>
          <w:sz w:val="20"/>
          <w:szCs w:val="20"/>
        </w:rPr>
      </w:pPr>
    </w:p>
    <w:p w14:paraId="4D777EAD" w14:textId="77777777" w:rsidR="0042529A" w:rsidRPr="009E1EF1" w:rsidRDefault="0042529A">
      <w:pPr>
        <w:rPr>
          <w:rFonts w:ascii="Calibri" w:hAnsi="Calibri" w:cs="Times New Roman"/>
          <w:sz w:val="20"/>
          <w:szCs w:val="20"/>
        </w:rPr>
      </w:pPr>
      <w:r w:rsidRPr="009E1EF1">
        <w:rPr>
          <w:rFonts w:ascii="Calibri" w:hAnsi="Calibri" w:cs="Times New Roman"/>
          <w:b/>
          <w:bCs/>
          <w:sz w:val="20"/>
          <w:szCs w:val="20"/>
        </w:rPr>
        <w:t>Current liabilities</w:t>
      </w:r>
    </w:p>
    <w:tbl>
      <w:tblPr>
        <w:tblW w:w="9781" w:type="dxa"/>
        <w:tblLook w:val="0000" w:firstRow="0" w:lastRow="0" w:firstColumn="0" w:lastColumn="0" w:noHBand="0" w:noVBand="0"/>
      </w:tblPr>
      <w:tblGrid>
        <w:gridCol w:w="5954"/>
        <w:gridCol w:w="1984"/>
        <w:gridCol w:w="1843"/>
      </w:tblGrid>
      <w:tr w:rsidR="00B526B5" w:rsidRPr="001C5950" w14:paraId="335B8F11" w14:textId="77777777" w:rsidTr="004E5ADE">
        <w:tc>
          <w:tcPr>
            <w:tcW w:w="5954" w:type="dxa"/>
            <w:tcBorders>
              <w:top w:val="single" w:sz="4" w:space="0" w:color="auto"/>
              <w:left w:val="nil"/>
              <w:bottom w:val="single" w:sz="4" w:space="0" w:color="auto"/>
              <w:right w:val="nil"/>
            </w:tcBorders>
          </w:tcPr>
          <w:p w14:paraId="7C43A2CA" w14:textId="77777777" w:rsidR="00B526B5" w:rsidRPr="009E1EF1" w:rsidRDefault="00B526B5" w:rsidP="00E43CA7">
            <w:pPr>
              <w:jc w:val="both"/>
              <w:rPr>
                <w:rFonts w:ascii="Calibri" w:hAnsi="Calibri" w:cs="Times New Roman"/>
                <w:sz w:val="20"/>
                <w:szCs w:val="20"/>
              </w:rPr>
            </w:pPr>
          </w:p>
        </w:tc>
        <w:tc>
          <w:tcPr>
            <w:tcW w:w="1984" w:type="dxa"/>
            <w:tcBorders>
              <w:top w:val="single" w:sz="4" w:space="0" w:color="auto"/>
              <w:left w:val="nil"/>
              <w:bottom w:val="single" w:sz="4" w:space="0" w:color="auto"/>
              <w:right w:val="nil"/>
            </w:tcBorders>
          </w:tcPr>
          <w:p w14:paraId="402FF8E2" w14:textId="77777777" w:rsidR="00B526B5" w:rsidRPr="009E1EF1" w:rsidRDefault="0020298F" w:rsidP="00E43CA7">
            <w:pPr>
              <w:jc w:val="right"/>
              <w:rPr>
                <w:rFonts w:ascii="Calibri" w:hAnsi="Calibri" w:cs="Times New Roman"/>
                <w:b/>
                <w:bCs/>
                <w:sz w:val="20"/>
                <w:szCs w:val="20"/>
              </w:rPr>
            </w:pPr>
            <w:r w:rsidRPr="009E1EF1">
              <w:rPr>
                <w:rFonts w:ascii="Calibri" w:hAnsi="Calibri" w:cs="Times New Roman"/>
                <w:b/>
                <w:bCs/>
                <w:sz w:val="20"/>
                <w:szCs w:val="20"/>
              </w:rPr>
              <w:t xml:space="preserve">31 December </w:t>
            </w:r>
            <w:r w:rsidR="00FC3D06" w:rsidRPr="009E1EF1">
              <w:rPr>
                <w:rFonts w:ascii="Calibri" w:hAnsi="Calibri" w:cs="Times New Roman"/>
                <w:b/>
                <w:bCs/>
                <w:sz w:val="20"/>
                <w:szCs w:val="20"/>
              </w:rPr>
              <w:t>20</w:t>
            </w:r>
            <w:r w:rsidR="000A5210" w:rsidRPr="009E1EF1">
              <w:rPr>
                <w:rFonts w:ascii="Calibri" w:hAnsi="Calibri" w:cs="Times New Roman"/>
                <w:b/>
                <w:bCs/>
                <w:sz w:val="20"/>
                <w:szCs w:val="20"/>
              </w:rPr>
              <w:t>20</w:t>
            </w:r>
          </w:p>
          <w:p w14:paraId="0B6BC6BA" w14:textId="77777777" w:rsidR="00B526B5" w:rsidRPr="009E1EF1" w:rsidRDefault="00B526B5" w:rsidP="00E43CA7">
            <w:pPr>
              <w:jc w:val="right"/>
              <w:rPr>
                <w:rFonts w:ascii="Calibri" w:hAnsi="Calibri" w:cs="Times New Roman"/>
                <w:b/>
                <w:bCs/>
                <w:sz w:val="20"/>
                <w:szCs w:val="20"/>
              </w:rPr>
            </w:pPr>
            <w:r w:rsidRPr="009E1EF1">
              <w:rPr>
                <w:rFonts w:ascii="Calibri" w:hAnsi="Calibri" w:cs="Times New Roman"/>
                <w:b/>
                <w:bCs/>
                <w:sz w:val="20"/>
                <w:szCs w:val="20"/>
              </w:rPr>
              <w:t>£m</w:t>
            </w:r>
          </w:p>
        </w:tc>
        <w:tc>
          <w:tcPr>
            <w:tcW w:w="1843" w:type="dxa"/>
            <w:tcBorders>
              <w:top w:val="single" w:sz="4" w:space="0" w:color="auto"/>
              <w:left w:val="nil"/>
              <w:bottom w:val="single" w:sz="4" w:space="0" w:color="auto"/>
              <w:right w:val="nil"/>
            </w:tcBorders>
          </w:tcPr>
          <w:p w14:paraId="43F9DD8C" w14:textId="77777777" w:rsidR="00B526B5" w:rsidRPr="009E1EF1" w:rsidRDefault="0020298F" w:rsidP="00E43CA7">
            <w:pPr>
              <w:jc w:val="right"/>
              <w:rPr>
                <w:rFonts w:ascii="Calibri" w:hAnsi="Calibri" w:cs="Times New Roman"/>
                <w:bCs/>
                <w:sz w:val="20"/>
                <w:szCs w:val="20"/>
              </w:rPr>
            </w:pPr>
            <w:r w:rsidRPr="009E1EF1">
              <w:rPr>
                <w:rFonts w:ascii="Calibri" w:hAnsi="Calibri" w:cs="Times New Roman"/>
                <w:bCs/>
                <w:sz w:val="20"/>
                <w:szCs w:val="20"/>
              </w:rPr>
              <w:t xml:space="preserve">31 December </w:t>
            </w:r>
            <w:r w:rsidR="00FC3D06" w:rsidRPr="009E1EF1">
              <w:rPr>
                <w:rFonts w:ascii="Calibri" w:hAnsi="Calibri" w:cs="Times New Roman"/>
                <w:bCs/>
                <w:sz w:val="20"/>
                <w:szCs w:val="20"/>
              </w:rPr>
              <w:t>20</w:t>
            </w:r>
            <w:r w:rsidR="000A5210" w:rsidRPr="009E1EF1">
              <w:rPr>
                <w:rFonts w:ascii="Calibri" w:hAnsi="Calibri" w:cs="Times New Roman"/>
                <w:bCs/>
                <w:sz w:val="20"/>
                <w:szCs w:val="20"/>
              </w:rPr>
              <w:t>19</w:t>
            </w:r>
          </w:p>
          <w:p w14:paraId="63B50A5D" w14:textId="77777777" w:rsidR="00B526B5" w:rsidRPr="009E1EF1" w:rsidRDefault="00B526B5" w:rsidP="00E43CA7">
            <w:pPr>
              <w:jc w:val="right"/>
              <w:rPr>
                <w:rFonts w:ascii="Calibri" w:hAnsi="Calibri" w:cs="Times New Roman"/>
                <w:bCs/>
                <w:sz w:val="20"/>
                <w:szCs w:val="20"/>
              </w:rPr>
            </w:pPr>
            <w:r w:rsidRPr="009E1EF1">
              <w:rPr>
                <w:rFonts w:ascii="Calibri" w:hAnsi="Calibri" w:cs="Times New Roman"/>
                <w:bCs/>
                <w:sz w:val="20"/>
                <w:szCs w:val="20"/>
              </w:rPr>
              <w:t>£m</w:t>
            </w:r>
          </w:p>
        </w:tc>
      </w:tr>
      <w:tr w:rsidR="00B526B5" w:rsidRPr="001C5950" w14:paraId="597279DB" w14:textId="77777777" w:rsidTr="004E5ADE">
        <w:trPr>
          <w:trHeight w:val="70"/>
        </w:trPr>
        <w:tc>
          <w:tcPr>
            <w:tcW w:w="5954" w:type="dxa"/>
            <w:tcBorders>
              <w:top w:val="single" w:sz="4" w:space="0" w:color="auto"/>
              <w:left w:val="nil"/>
              <w:bottom w:val="nil"/>
              <w:right w:val="nil"/>
            </w:tcBorders>
          </w:tcPr>
          <w:p w14:paraId="5A8C4DA0" w14:textId="77777777" w:rsidR="00B526B5" w:rsidRPr="009E1EF1" w:rsidRDefault="00B526B5" w:rsidP="00E43CA7">
            <w:pPr>
              <w:ind w:left="-108"/>
              <w:rPr>
                <w:rFonts w:ascii="Calibri" w:hAnsi="Calibri" w:cs="Times New Roman"/>
                <w:b/>
                <w:sz w:val="20"/>
                <w:szCs w:val="20"/>
              </w:rPr>
            </w:pPr>
            <w:r w:rsidRPr="009E1EF1">
              <w:rPr>
                <w:rFonts w:ascii="Calibri" w:hAnsi="Calibri" w:cs="Times New Roman"/>
                <w:b/>
                <w:sz w:val="20"/>
                <w:szCs w:val="20"/>
              </w:rPr>
              <w:t>Trade and other payables</w:t>
            </w:r>
          </w:p>
        </w:tc>
        <w:tc>
          <w:tcPr>
            <w:tcW w:w="1984" w:type="dxa"/>
            <w:tcBorders>
              <w:top w:val="single" w:sz="4" w:space="0" w:color="auto"/>
              <w:left w:val="nil"/>
              <w:bottom w:val="nil"/>
              <w:right w:val="nil"/>
            </w:tcBorders>
          </w:tcPr>
          <w:p w14:paraId="538AD3C8" w14:textId="77777777" w:rsidR="00B526B5" w:rsidRPr="009E1EF1" w:rsidRDefault="00B526B5" w:rsidP="00E43CA7">
            <w:pPr>
              <w:jc w:val="right"/>
              <w:rPr>
                <w:rFonts w:ascii="Calibri" w:hAnsi="Calibri" w:cs="Times New Roman"/>
                <w:b/>
                <w:bCs/>
                <w:sz w:val="20"/>
                <w:szCs w:val="20"/>
              </w:rPr>
            </w:pPr>
          </w:p>
        </w:tc>
        <w:tc>
          <w:tcPr>
            <w:tcW w:w="1843" w:type="dxa"/>
            <w:tcBorders>
              <w:top w:val="single" w:sz="4" w:space="0" w:color="auto"/>
              <w:left w:val="nil"/>
              <w:bottom w:val="nil"/>
              <w:right w:val="nil"/>
            </w:tcBorders>
          </w:tcPr>
          <w:p w14:paraId="0FEB85A3" w14:textId="77777777" w:rsidR="00B526B5" w:rsidRPr="009E1EF1" w:rsidRDefault="00B526B5" w:rsidP="00E43CA7">
            <w:pPr>
              <w:jc w:val="right"/>
              <w:rPr>
                <w:rFonts w:ascii="Calibri" w:hAnsi="Calibri" w:cs="Times New Roman"/>
                <w:bCs/>
                <w:sz w:val="20"/>
                <w:szCs w:val="20"/>
              </w:rPr>
            </w:pPr>
          </w:p>
        </w:tc>
      </w:tr>
      <w:tr w:rsidR="000A5210" w:rsidRPr="001C5950" w14:paraId="2B9D0A6C" w14:textId="77777777" w:rsidTr="004E5ADE">
        <w:tc>
          <w:tcPr>
            <w:tcW w:w="5954" w:type="dxa"/>
            <w:tcBorders>
              <w:top w:val="nil"/>
              <w:left w:val="nil"/>
              <w:bottom w:val="nil"/>
              <w:right w:val="nil"/>
            </w:tcBorders>
          </w:tcPr>
          <w:p w14:paraId="17B9B6E1" w14:textId="77777777"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Trade payables</w:t>
            </w:r>
          </w:p>
        </w:tc>
        <w:tc>
          <w:tcPr>
            <w:tcW w:w="1984" w:type="dxa"/>
            <w:tcBorders>
              <w:top w:val="nil"/>
              <w:left w:val="nil"/>
              <w:bottom w:val="nil"/>
              <w:right w:val="nil"/>
            </w:tcBorders>
            <w:shd w:val="clear" w:color="auto" w:fill="auto"/>
          </w:tcPr>
          <w:p w14:paraId="4AA993EE" w14:textId="610E550C" w:rsidR="000A5210" w:rsidRPr="009E1EF1" w:rsidRDefault="00713250" w:rsidP="000A5210">
            <w:pPr>
              <w:jc w:val="right"/>
              <w:rPr>
                <w:rFonts w:ascii="Calibri" w:hAnsi="Calibri" w:cs="Times New Roman"/>
                <w:b/>
                <w:bCs/>
                <w:sz w:val="20"/>
                <w:szCs w:val="20"/>
              </w:rPr>
            </w:pPr>
            <w:r>
              <w:rPr>
                <w:rFonts w:ascii="Calibri" w:hAnsi="Calibri" w:cs="Times New Roman"/>
                <w:b/>
                <w:bCs/>
                <w:sz w:val="20"/>
                <w:szCs w:val="20"/>
              </w:rPr>
              <w:t>79.</w:t>
            </w:r>
            <w:r w:rsidR="007445C7">
              <w:rPr>
                <w:rFonts w:ascii="Calibri" w:hAnsi="Calibri" w:cs="Times New Roman"/>
                <w:b/>
                <w:bCs/>
                <w:sz w:val="20"/>
                <w:szCs w:val="20"/>
              </w:rPr>
              <w:t>7</w:t>
            </w:r>
          </w:p>
        </w:tc>
        <w:tc>
          <w:tcPr>
            <w:tcW w:w="1843" w:type="dxa"/>
            <w:tcBorders>
              <w:top w:val="nil"/>
              <w:left w:val="nil"/>
              <w:bottom w:val="nil"/>
              <w:right w:val="nil"/>
            </w:tcBorders>
          </w:tcPr>
          <w:p w14:paraId="669CE228" w14:textId="77777777" w:rsidR="000A5210" w:rsidRPr="009E1EF1" w:rsidRDefault="000A5210" w:rsidP="000A5210">
            <w:pPr>
              <w:jc w:val="right"/>
              <w:rPr>
                <w:rFonts w:ascii="Calibri" w:hAnsi="Calibri" w:cs="Times New Roman"/>
                <w:sz w:val="20"/>
                <w:szCs w:val="20"/>
              </w:rPr>
            </w:pPr>
            <w:r w:rsidRPr="009E1EF1">
              <w:rPr>
                <w:rFonts w:ascii="Calibri" w:hAnsi="Calibri" w:cs="Times New Roman"/>
                <w:sz w:val="20"/>
                <w:szCs w:val="20"/>
              </w:rPr>
              <w:t>25.3</w:t>
            </w:r>
          </w:p>
        </w:tc>
      </w:tr>
      <w:tr w:rsidR="000A5210" w:rsidRPr="001C5950" w14:paraId="18C27F47" w14:textId="77777777" w:rsidTr="004E5ADE">
        <w:tc>
          <w:tcPr>
            <w:tcW w:w="5954" w:type="dxa"/>
            <w:tcBorders>
              <w:top w:val="nil"/>
              <w:left w:val="nil"/>
              <w:bottom w:val="nil"/>
              <w:right w:val="nil"/>
            </w:tcBorders>
          </w:tcPr>
          <w:p w14:paraId="2371FFEC" w14:textId="77777777"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PAYE and social security</w:t>
            </w:r>
          </w:p>
        </w:tc>
        <w:tc>
          <w:tcPr>
            <w:tcW w:w="1984" w:type="dxa"/>
            <w:tcBorders>
              <w:top w:val="nil"/>
              <w:left w:val="nil"/>
              <w:bottom w:val="nil"/>
              <w:right w:val="nil"/>
            </w:tcBorders>
            <w:shd w:val="clear" w:color="auto" w:fill="auto"/>
          </w:tcPr>
          <w:p w14:paraId="6773D51A" w14:textId="77777777" w:rsidR="000A5210" w:rsidRPr="009E1EF1" w:rsidRDefault="00B67C10" w:rsidP="000A5210">
            <w:pPr>
              <w:jc w:val="right"/>
              <w:rPr>
                <w:rFonts w:ascii="Calibri" w:hAnsi="Calibri" w:cs="Times New Roman"/>
                <w:b/>
                <w:bCs/>
                <w:sz w:val="20"/>
                <w:szCs w:val="20"/>
              </w:rPr>
            </w:pPr>
            <w:r w:rsidRPr="009E1EF1">
              <w:rPr>
                <w:rFonts w:ascii="Calibri" w:hAnsi="Calibri" w:cs="Times New Roman"/>
                <w:b/>
                <w:bCs/>
                <w:sz w:val="20"/>
                <w:szCs w:val="20"/>
              </w:rPr>
              <w:t>14.8</w:t>
            </w:r>
          </w:p>
        </w:tc>
        <w:tc>
          <w:tcPr>
            <w:tcW w:w="1843" w:type="dxa"/>
            <w:tcBorders>
              <w:top w:val="nil"/>
              <w:left w:val="nil"/>
              <w:bottom w:val="nil"/>
              <w:right w:val="nil"/>
            </w:tcBorders>
          </w:tcPr>
          <w:p w14:paraId="61C33483" w14:textId="77777777" w:rsidR="000A5210" w:rsidRPr="009E1EF1" w:rsidRDefault="000A5210" w:rsidP="000A5210">
            <w:pPr>
              <w:jc w:val="right"/>
              <w:rPr>
                <w:rFonts w:ascii="Calibri" w:hAnsi="Calibri" w:cs="Times New Roman"/>
                <w:sz w:val="20"/>
                <w:szCs w:val="20"/>
              </w:rPr>
            </w:pPr>
            <w:r w:rsidRPr="009E1EF1">
              <w:rPr>
                <w:rFonts w:ascii="Calibri" w:hAnsi="Calibri" w:cs="Times New Roman"/>
                <w:sz w:val="20"/>
                <w:szCs w:val="20"/>
              </w:rPr>
              <w:t>9.7</w:t>
            </w:r>
          </w:p>
        </w:tc>
      </w:tr>
      <w:tr w:rsidR="000A5210" w:rsidRPr="001C5950" w14:paraId="0134C512" w14:textId="77777777" w:rsidTr="004E5ADE">
        <w:tc>
          <w:tcPr>
            <w:tcW w:w="5954" w:type="dxa"/>
            <w:tcBorders>
              <w:top w:val="nil"/>
              <w:left w:val="nil"/>
              <w:bottom w:val="nil"/>
              <w:right w:val="nil"/>
            </w:tcBorders>
          </w:tcPr>
          <w:p w14:paraId="789979AB" w14:textId="77777777"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Value-added tax and goods and services tax</w:t>
            </w:r>
          </w:p>
        </w:tc>
        <w:tc>
          <w:tcPr>
            <w:tcW w:w="1984" w:type="dxa"/>
            <w:tcBorders>
              <w:top w:val="nil"/>
              <w:left w:val="nil"/>
              <w:bottom w:val="nil"/>
              <w:right w:val="nil"/>
            </w:tcBorders>
            <w:shd w:val="clear" w:color="auto" w:fill="auto"/>
          </w:tcPr>
          <w:p w14:paraId="32DD7BC6" w14:textId="725DABC0" w:rsidR="000A5210" w:rsidRPr="009E1EF1" w:rsidRDefault="00FF7237" w:rsidP="000A5210">
            <w:pPr>
              <w:jc w:val="right"/>
              <w:rPr>
                <w:rFonts w:ascii="Calibri" w:hAnsi="Calibri" w:cs="Times New Roman"/>
                <w:b/>
                <w:bCs/>
                <w:sz w:val="20"/>
                <w:szCs w:val="20"/>
              </w:rPr>
            </w:pPr>
            <w:r>
              <w:rPr>
                <w:rFonts w:ascii="Calibri" w:hAnsi="Calibri" w:cs="Times New Roman"/>
                <w:b/>
                <w:bCs/>
                <w:sz w:val="20"/>
                <w:szCs w:val="20"/>
              </w:rPr>
              <w:t>10.7</w:t>
            </w:r>
          </w:p>
        </w:tc>
        <w:tc>
          <w:tcPr>
            <w:tcW w:w="1843" w:type="dxa"/>
            <w:tcBorders>
              <w:top w:val="nil"/>
              <w:left w:val="nil"/>
              <w:bottom w:val="nil"/>
              <w:right w:val="nil"/>
            </w:tcBorders>
          </w:tcPr>
          <w:p w14:paraId="75E22F12" w14:textId="77777777" w:rsidR="000A5210" w:rsidRPr="009E1EF1" w:rsidRDefault="000A5210" w:rsidP="000A5210">
            <w:pPr>
              <w:jc w:val="right"/>
              <w:rPr>
                <w:rFonts w:ascii="Calibri" w:hAnsi="Calibri" w:cs="Times New Roman"/>
                <w:sz w:val="20"/>
                <w:szCs w:val="20"/>
              </w:rPr>
            </w:pPr>
            <w:r w:rsidRPr="009E1EF1">
              <w:rPr>
                <w:rFonts w:ascii="Calibri" w:hAnsi="Calibri" w:cs="Times New Roman"/>
                <w:sz w:val="20"/>
                <w:szCs w:val="20"/>
              </w:rPr>
              <w:t>3.0</w:t>
            </w:r>
          </w:p>
        </w:tc>
      </w:tr>
      <w:tr w:rsidR="000A5210" w:rsidRPr="001C5950" w14:paraId="0B620B1E" w14:textId="77777777" w:rsidTr="004E5ADE">
        <w:tc>
          <w:tcPr>
            <w:tcW w:w="5954" w:type="dxa"/>
            <w:tcBorders>
              <w:top w:val="nil"/>
              <w:left w:val="nil"/>
              <w:right w:val="nil"/>
            </w:tcBorders>
          </w:tcPr>
          <w:p w14:paraId="6078FD02" w14:textId="77777777"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Betting duty, data rights, and product and racefield fees</w:t>
            </w:r>
          </w:p>
        </w:tc>
        <w:tc>
          <w:tcPr>
            <w:tcW w:w="1984" w:type="dxa"/>
            <w:tcBorders>
              <w:top w:val="nil"/>
              <w:left w:val="nil"/>
              <w:right w:val="nil"/>
            </w:tcBorders>
            <w:shd w:val="clear" w:color="auto" w:fill="auto"/>
          </w:tcPr>
          <w:p w14:paraId="1C8F1BC8" w14:textId="77777777" w:rsidR="000A5210" w:rsidRPr="009E1EF1" w:rsidRDefault="00B67C10" w:rsidP="000A5210">
            <w:pPr>
              <w:jc w:val="right"/>
              <w:rPr>
                <w:rFonts w:ascii="Calibri" w:hAnsi="Calibri" w:cs="Times New Roman"/>
                <w:b/>
                <w:bCs/>
                <w:sz w:val="20"/>
                <w:szCs w:val="20"/>
              </w:rPr>
            </w:pPr>
            <w:r w:rsidRPr="009E1EF1">
              <w:rPr>
                <w:rFonts w:ascii="Calibri" w:hAnsi="Calibri" w:cs="Times New Roman"/>
                <w:b/>
                <w:bCs/>
                <w:sz w:val="20"/>
                <w:szCs w:val="20"/>
              </w:rPr>
              <w:t>20</w:t>
            </w:r>
            <w:r w:rsidR="00C12A51" w:rsidRPr="009E1EF1">
              <w:rPr>
                <w:rFonts w:ascii="Calibri" w:hAnsi="Calibri" w:cs="Times New Roman"/>
                <w:b/>
                <w:bCs/>
                <w:sz w:val="20"/>
                <w:szCs w:val="20"/>
              </w:rPr>
              <w:t>8.0</w:t>
            </w:r>
          </w:p>
        </w:tc>
        <w:tc>
          <w:tcPr>
            <w:tcW w:w="1843" w:type="dxa"/>
            <w:tcBorders>
              <w:top w:val="nil"/>
              <w:left w:val="nil"/>
              <w:right w:val="nil"/>
            </w:tcBorders>
          </w:tcPr>
          <w:p w14:paraId="392995BB" w14:textId="77777777" w:rsidR="000A5210" w:rsidRPr="009E1EF1" w:rsidRDefault="000A5210" w:rsidP="000A5210">
            <w:pPr>
              <w:jc w:val="right"/>
              <w:rPr>
                <w:rFonts w:ascii="Calibri" w:hAnsi="Calibri" w:cs="Times New Roman"/>
                <w:sz w:val="20"/>
                <w:szCs w:val="20"/>
              </w:rPr>
            </w:pPr>
            <w:r w:rsidRPr="009E1EF1">
              <w:rPr>
                <w:rFonts w:ascii="Calibri" w:hAnsi="Calibri" w:cs="Times New Roman"/>
                <w:sz w:val="20"/>
                <w:szCs w:val="20"/>
              </w:rPr>
              <w:t>60.1</w:t>
            </w:r>
          </w:p>
        </w:tc>
      </w:tr>
      <w:tr w:rsidR="000A5210" w:rsidRPr="001C5950" w14:paraId="781AB344" w14:textId="77777777" w:rsidTr="004E5ADE">
        <w:tc>
          <w:tcPr>
            <w:tcW w:w="5954" w:type="dxa"/>
            <w:tcBorders>
              <w:top w:val="nil"/>
              <w:left w:val="nil"/>
              <w:right w:val="nil"/>
            </w:tcBorders>
          </w:tcPr>
          <w:p w14:paraId="4B512BC1" w14:textId="77777777"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Employee benefits</w:t>
            </w:r>
          </w:p>
        </w:tc>
        <w:tc>
          <w:tcPr>
            <w:tcW w:w="1984" w:type="dxa"/>
            <w:tcBorders>
              <w:top w:val="nil"/>
              <w:left w:val="nil"/>
              <w:right w:val="nil"/>
            </w:tcBorders>
            <w:shd w:val="clear" w:color="auto" w:fill="auto"/>
          </w:tcPr>
          <w:p w14:paraId="04086B40" w14:textId="0E92E10F" w:rsidR="000A5210" w:rsidRPr="009E1EF1" w:rsidRDefault="00FF7237" w:rsidP="000A5210">
            <w:pPr>
              <w:jc w:val="right"/>
              <w:rPr>
                <w:rFonts w:ascii="Calibri" w:hAnsi="Calibri" w:cs="Times New Roman"/>
                <w:b/>
                <w:bCs/>
                <w:sz w:val="20"/>
                <w:szCs w:val="20"/>
              </w:rPr>
            </w:pPr>
            <w:r>
              <w:rPr>
                <w:rFonts w:ascii="Calibri" w:hAnsi="Calibri" w:cs="Times New Roman"/>
                <w:b/>
                <w:bCs/>
                <w:sz w:val="20"/>
                <w:szCs w:val="20"/>
              </w:rPr>
              <w:t>136.4</w:t>
            </w:r>
          </w:p>
        </w:tc>
        <w:tc>
          <w:tcPr>
            <w:tcW w:w="1843" w:type="dxa"/>
            <w:tcBorders>
              <w:top w:val="nil"/>
              <w:left w:val="nil"/>
              <w:right w:val="nil"/>
            </w:tcBorders>
          </w:tcPr>
          <w:p w14:paraId="52072B73" w14:textId="77777777" w:rsidR="000A5210" w:rsidRPr="009E1EF1" w:rsidRDefault="000A5210" w:rsidP="000A5210">
            <w:pPr>
              <w:jc w:val="right"/>
              <w:rPr>
                <w:rFonts w:ascii="Calibri" w:hAnsi="Calibri" w:cs="Times New Roman"/>
                <w:sz w:val="20"/>
                <w:szCs w:val="20"/>
              </w:rPr>
            </w:pPr>
            <w:r w:rsidRPr="009E1EF1">
              <w:rPr>
                <w:rFonts w:ascii="Calibri" w:hAnsi="Calibri" w:cs="Times New Roman"/>
                <w:sz w:val="20"/>
                <w:szCs w:val="20"/>
              </w:rPr>
              <w:t>52.3</w:t>
            </w:r>
          </w:p>
        </w:tc>
      </w:tr>
      <w:tr w:rsidR="000A5210" w:rsidRPr="001C5950" w14:paraId="42E6120A" w14:textId="77777777" w:rsidTr="004E5ADE">
        <w:tc>
          <w:tcPr>
            <w:tcW w:w="5954" w:type="dxa"/>
            <w:tcBorders>
              <w:top w:val="nil"/>
              <w:left w:val="nil"/>
              <w:right w:val="nil"/>
            </w:tcBorders>
          </w:tcPr>
          <w:p w14:paraId="74F23EB3" w14:textId="2FB41C18"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 xml:space="preserve">Contingent deferred consideration – business combinations </w:t>
            </w:r>
          </w:p>
        </w:tc>
        <w:tc>
          <w:tcPr>
            <w:tcW w:w="1984" w:type="dxa"/>
            <w:tcBorders>
              <w:top w:val="nil"/>
              <w:left w:val="nil"/>
              <w:right w:val="nil"/>
            </w:tcBorders>
            <w:shd w:val="clear" w:color="auto" w:fill="auto"/>
          </w:tcPr>
          <w:p w14:paraId="0C5C5CAE" w14:textId="77777777" w:rsidR="000A5210" w:rsidRPr="009E1EF1" w:rsidRDefault="00B67C10" w:rsidP="000A5210">
            <w:pPr>
              <w:jc w:val="right"/>
              <w:rPr>
                <w:rFonts w:ascii="Calibri" w:hAnsi="Calibri" w:cs="Times New Roman"/>
                <w:b/>
                <w:bCs/>
                <w:sz w:val="20"/>
                <w:szCs w:val="20"/>
              </w:rPr>
            </w:pPr>
            <w:r w:rsidRPr="009E1EF1">
              <w:rPr>
                <w:rFonts w:ascii="Calibri" w:hAnsi="Calibri" w:cs="Times New Roman"/>
                <w:b/>
                <w:bCs/>
                <w:sz w:val="20"/>
                <w:szCs w:val="20"/>
              </w:rPr>
              <w:t>25.3</w:t>
            </w:r>
          </w:p>
        </w:tc>
        <w:tc>
          <w:tcPr>
            <w:tcW w:w="1843" w:type="dxa"/>
            <w:tcBorders>
              <w:top w:val="nil"/>
              <w:left w:val="nil"/>
              <w:right w:val="nil"/>
            </w:tcBorders>
          </w:tcPr>
          <w:p w14:paraId="4E5C383B" w14:textId="77777777" w:rsidR="000A5210" w:rsidRPr="009E1EF1" w:rsidRDefault="000A5210" w:rsidP="000A5210">
            <w:pPr>
              <w:jc w:val="right"/>
              <w:rPr>
                <w:rFonts w:ascii="Calibri" w:hAnsi="Calibri" w:cs="Times New Roman"/>
                <w:sz w:val="20"/>
                <w:szCs w:val="20"/>
              </w:rPr>
            </w:pPr>
            <w:r w:rsidRPr="009E1EF1">
              <w:rPr>
                <w:rFonts w:ascii="Calibri" w:hAnsi="Calibri" w:cs="Times New Roman"/>
                <w:sz w:val="20"/>
                <w:szCs w:val="20"/>
              </w:rPr>
              <w:t>7.4</w:t>
            </w:r>
          </w:p>
        </w:tc>
      </w:tr>
      <w:tr w:rsidR="000A5210" w:rsidRPr="001C5950" w14:paraId="2F1F7905" w14:textId="77777777" w:rsidTr="004E5ADE">
        <w:tc>
          <w:tcPr>
            <w:tcW w:w="5954" w:type="dxa"/>
            <w:tcBorders>
              <w:left w:val="nil"/>
              <w:bottom w:val="single" w:sz="4" w:space="0" w:color="auto"/>
              <w:right w:val="nil"/>
            </w:tcBorders>
          </w:tcPr>
          <w:p w14:paraId="0F4EE4F9" w14:textId="77777777"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Accruals and other liabilities</w:t>
            </w:r>
          </w:p>
        </w:tc>
        <w:tc>
          <w:tcPr>
            <w:tcW w:w="1984" w:type="dxa"/>
            <w:tcBorders>
              <w:left w:val="nil"/>
              <w:bottom w:val="single" w:sz="4" w:space="0" w:color="auto"/>
              <w:right w:val="nil"/>
            </w:tcBorders>
            <w:shd w:val="clear" w:color="auto" w:fill="auto"/>
          </w:tcPr>
          <w:p w14:paraId="60B2E80A" w14:textId="33D0BD1D" w:rsidR="000A5210" w:rsidRPr="009E1EF1" w:rsidRDefault="004E06C7" w:rsidP="000A5210">
            <w:pPr>
              <w:jc w:val="right"/>
              <w:rPr>
                <w:rFonts w:ascii="Calibri" w:hAnsi="Calibri" w:cs="Times New Roman"/>
                <w:b/>
                <w:bCs/>
                <w:sz w:val="20"/>
                <w:szCs w:val="20"/>
              </w:rPr>
            </w:pPr>
            <w:r>
              <w:rPr>
                <w:rFonts w:ascii="Calibri" w:hAnsi="Calibri" w:cs="Times New Roman"/>
                <w:b/>
                <w:bCs/>
                <w:sz w:val="20"/>
                <w:szCs w:val="20"/>
              </w:rPr>
              <w:t>5</w:t>
            </w:r>
            <w:r w:rsidR="006534D5">
              <w:rPr>
                <w:rFonts w:ascii="Calibri" w:hAnsi="Calibri" w:cs="Times New Roman"/>
                <w:b/>
                <w:bCs/>
                <w:sz w:val="20"/>
                <w:szCs w:val="20"/>
              </w:rPr>
              <w:t>58</w:t>
            </w:r>
            <w:r>
              <w:rPr>
                <w:rFonts w:ascii="Calibri" w:hAnsi="Calibri" w:cs="Times New Roman"/>
                <w:b/>
                <w:bCs/>
                <w:sz w:val="20"/>
                <w:szCs w:val="20"/>
              </w:rPr>
              <w:t>.1</w:t>
            </w:r>
          </w:p>
        </w:tc>
        <w:tc>
          <w:tcPr>
            <w:tcW w:w="1843" w:type="dxa"/>
            <w:tcBorders>
              <w:left w:val="nil"/>
              <w:bottom w:val="single" w:sz="4" w:space="0" w:color="auto"/>
              <w:right w:val="nil"/>
            </w:tcBorders>
          </w:tcPr>
          <w:p w14:paraId="4A7CC1B1" w14:textId="77777777" w:rsidR="000A5210" w:rsidRPr="009E1EF1" w:rsidRDefault="000A5210" w:rsidP="000A5210">
            <w:pPr>
              <w:jc w:val="right"/>
              <w:rPr>
                <w:rFonts w:ascii="Calibri" w:hAnsi="Calibri" w:cs="Times New Roman"/>
                <w:sz w:val="20"/>
                <w:szCs w:val="20"/>
              </w:rPr>
            </w:pPr>
            <w:r w:rsidRPr="009E1EF1">
              <w:rPr>
                <w:rFonts w:ascii="Calibri" w:hAnsi="Calibri" w:cs="Times New Roman"/>
                <w:sz w:val="20"/>
                <w:szCs w:val="20"/>
              </w:rPr>
              <w:t>211.8</w:t>
            </w:r>
          </w:p>
        </w:tc>
      </w:tr>
      <w:tr w:rsidR="000A5210" w:rsidRPr="001C5950" w14:paraId="6E54AFDE" w14:textId="77777777" w:rsidTr="004E5ADE">
        <w:trPr>
          <w:trHeight w:val="102"/>
        </w:trPr>
        <w:tc>
          <w:tcPr>
            <w:tcW w:w="5954" w:type="dxa"/>
            <w:tcBorders>
              <w:top w:val="single" w:sz="4" w:space="0" w:color="auto"/>
              <w:left w:val="nil"/>
              <w:bottom w:val="single" w:sz="4" w:space="0" w:color="auto"/>
              <w:right w:val="nil"/>
            </w:tcBorders>
          </w:tcPr>
          <w:p w14:paraId="657286DC" w14:textId="77777777"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Total</w:t>
            </w:r>
          </w:p>
        </w:tc>
        <w:tc>
          <w:tcPr>
            <w:tcW w:w="1984" w:type="dxa"/>
            <w:tcBorders>
              <w:top w:val="single" w:sz="4" w:space="0" w:color="auto"/>
              <w:left w:val="nil"/>
              <w:bottom w:val="single" w:sz="4" w:space="0" w:color="auto"/>
              <w:right w:val="nil"/>
            </w:tcBorders>
            <w:shd w:val="clear" w:color="auto" w:fill="auto"/>
          </w:tcPr>
          <w:p w14:paraId="75ACA226" w14:textId="69F3D202" w:rsidR="000A5210" w:rsidRPr="009E1EF1" w:rsidRDefault="00F35DE7" w:rsidP="000A5210">
            <w:pPr>
              <w:jc w:val="right"/>
              <w:rPr>
                <w:rFonts w:ascii="Calibri" w:hAnsi="Calibri" w:cs="Times New Roman"/>
                <w:b/>
                <w:bCs/>
                <w:sz w:val="20"/>
                <w:szCs w:val="20"/>
              </w:rPr>
            </w:pPr>
            <w:r>
              <w:rPr>
                <w:rFonts w:ascii="Calibri" w:hAnsi="Calibri" w:cs="Times New Roman"/>
                <w:b/>
                <w:bCs/>
                <w:sz w:val="20"/>
                <w:szCs w:val="20"/>
              </w:rPr>
              <w:t>1,</w:t>
            </w:r>
            <w:r w:rsidR="004E06C7">
              <w:rPr>
                <w:rFonts w:ascii="Calibri" w:hAnsi="Calibri" w:cs="Times New Roman"/>
                <w:b/>
                <w:bCs/>
                <w:sz w:val="20"/>
                <w:szCs w:val="20"/>
              </w:rPr>
              <w:t>03</w:t>
            </w:r>
            <w:r w:rsidR="006534D5">
              <w:rPr>
                <w:rFonts w:ascii="Calibri" w:hAnsi="Calibri" w:cs="Times New Roman"/>
                <w:b/>
                <w:bCs/>
                <w:sz w:val="20"/>
                <w:szCs w:val="20"/>
              </w:rPr>
              <w:t>3</w:t>
            </w:r>
            <w:r w:rsidR="004E06C7">
              <w:rPr>
                <w:rFonts w:ascii="Calibri" w:hAnsi="Calibri" w:cs="Times New Roman"/>
                <w:b/>
                <w:bCs/>
                <w:sz w:val="20"/>
                <w:szCs w:val="20"/>
              </w:rPr>
              <w:t>.0</w:t>
            </w:r>
          </w:p>
        </w:tc>
        <w:tc>
          <w:tcPr>
            <w:tcW w:w="1843" w:type="dxa"/>
            <w:tcBorders>
              <w:top w:val="single" w:sz="4" w:space="0" w:color="auto"/>
              <w:left w:val="nil"/>
              <w:bottom w:val="single" w:sz="4" w:space="0" w:color="auto"/>
              <w:right w:val="nil"/>
            </w:tcBorders>
          </w:tcPr>
          <w:p w14:paraId="7AD59226" w14:textId="49FF3A75" w:rsidR="000A5210" w:rsidRPr="009E1EF1" w:rsidRDefault="007375F5" w:rsidP="000A5210">
            <w:pPr>
              <w:jc w:val="right"/>
              <w:rPr>
                <w:rFonts w:ascii="Calibri" w:hAnsi="Calibri" w:cs="Times New Roman"/>
                <w:sz w:val="20"/>
                <w:szCs w:val="20"/>
              </w:rPr>
            </w:pPr>
            <w:r>
              <w:rPr>
                <w:rFonts w:ascii="Calibri" w:hAnsi="Calibri" w:cs="Times New Roman"/>
                <w:sz w:val="20"/>
                <w:szCs w:val="20"/>
              </w:rPr>
              <w:t>369.6</w:t>
            </w:r>
          </w:p>
        </w:tc>
      </w:tr>
      <w:tr w:rsidR="000A5210" w:rsidRPr="001C5950" w14:paraId="3C310AA6" w14:textId="77777777" w:rsidTr="004E5ADE">
        <w:trPr>
          <w:trHeight w:val="188"/>
        </w:trPr>
        <w:tc>
          <w:tcPr>
            <w:tcW w:w="5954" w:type="dxa"/>
            <w:tcBorders>
              <w:top w:val="single" w:sz="4" w:space="0" w:color="auto"/>
              <w:left w:val="nil"/>
              <w:right w:val="nil"/>
            </w:tcBorders>
          </w:tcPr>
          <w:p w14:paraId="41EBBF6D" w14:textId="77777777" w:rsidR="000A5210" w:rsidRPr="009E1EF1" w:rsidRDefault="000A5210" w:rsidP="000A5210">
            <w:pPr>
              <w:ind w:left="-108"/>
              <w:rPr>
                <w:rFonts w:ascii="Calibri" w:hAnsi="Calibri" w:cs="Times New Roman"/>
                <w:b/>
                <w:sz w:val="20"/>
                <w:szCs w:val="20"/>
              </w:rPr>
            </w:pPr>
          </w:p>
        </w:tc>
        <w:tc>
          <w:tcPr>
            <w:tcW w:w="1984" w:type="dxa"/>
            <w:tcBorders>
              <w:top w:val="single" w:sz="4" w:space="0" w:color="auto"/>
              <w:left w:val="nil"/>
              <w:right w:val="nil"/>
            </w:tcBorders>
            <w:shd w:val="clear" w:color="auto" w:fill="auto"/>
          </w:tcPr>
          <w:p w14:paraId="0C1B821B" w14:textId="77777777" w:rsidR="000A5210" w:rsidRPr="009E1EF1" w:rsidRDefault="000A5210" w:rsidP="000A5210">
            <w:pPr>
              <w:rPr>
                <w:rFonts w:ascii="Calibri" w:hAnsi="Calibri" w:cs="Times New Roman"/>
                <w:bCs/>
                <w:sz w:val="20"/>
                <w:szCs w:val="20"/>
              </w:rPr>
            </w:pPr>
          </w:p>
        </w:tc>
        <w:tc>
          <w:tcPr>
            <w:tcW w:w="1843" w:type="dxa"/>
            <w:tcBorders>
              <w:top w:val="single" w:sz="4" w:space="0" w:color="auto"/>
              <w:left w:val="nil"/>
              <w:right w:val="nil"/>
            </w:tcBorders>
          </w:tcPr>
          <w:p w14:paraId="165B008E" w14:textId="77777777" w:rsidR="000A5210" w:rsidRPr="009E1EF1" w:rsidRDefault="000A5210" w:rsidP="000A5210">
            <w:pPr>
              <w:jc w:val="right"/>
              <w:rPr>
                <w:rFonts w:ascii="Calibri" w:hAnsi="Calibri" w:cs="Times New Roman"/>
                <w:sz w:val="20"/>
                <w:szCs w:val="20"/>
              </w:rPr>
            </w:pPr>
          </w:p>
        </w:tc>
      </w:tr>
    </w:tbl>
    <w:p w14:paraId="6645A58C" w14:textId="77777777" w:rsidR="0042529A" w:rsidRPr="009E1EF1" w:rsidRDefault="0042529A" w:rsidP="00387607">
      <w:pPr>
        <w:rPr>
          <w:rFonts w:ascii="Calibri" w:hAnsi="Calibri" w:cs="Times New Roman"/>
          <w:b/>
          <w:sz w:val="20"/>
          <w:szCs w:val="20"/>
        </w:rPr>
      </w:pPr>
      <w:r w:rsidRPr="009E1EF1">
        <w:rPr>
          <w:rFonts w:ascii="Calibri" w:hAnsi="Calibri" w:cs="Times New Roman"/>
          <w:b/>
          <w:sz w:val="20"/>
          <w:szCs w:val="20"/>
        </w:rPr>
        <w:t>Non</w:t>
      </w:r>
      <w:r w:rsidR="009856D6" w:rsidRPr="009E1EF1">
        <w:rPr>
          <w:rFonts w:ascii="Calibri" w:hAnsi="Calibri" w:cs="Times New Roman"/>
          <w:b/>
          <w:sz w:val="20"/>
          <w:szCs w:val="20"/>
        </w:rPr>
        <w:t>-</w:t>
      </w:r>
      <w:r w:rsidRPr="009E1EF1">
        <w:rPr>
          <w:rFonts w:ascii="Calibri" w:hAnsi="Calibri" w:cs="Times New Roman"/>
          <w:b/>
          <w:sz w:val="20"/>
          <w:szCs w:val="20"/>
        </w:rPr>
        <w:t>current liabilities</w:t>
      </w:r>
    </w:p>
    <w:tbl>
      <w:tblPr>
        <w:tblW w:w="4956" w:type="pct"/>
        <w:tblLook w:val="0000" w:firstRow="0" w:lastRow="0" w:firstColumn="0" w:lastColumn="0" w:noHBand="0" w:noVBand="0"/>
      </w:tblPr>
      <w:tblGrid>
        <w:gridCol w:w="6094"/>
        <w:gridCol w:w="1843"/>
        <w:gridCol w:w="1843"/>
      </w:tblGrid>
      <w:tr w:rsidR="00B526B5" w:rsidRPr="001C5950" w14:paraId="3551A717" w14:textId="77777777" w:rsidTr="00387607">
        <w:tc>
          <w:tcPr>
            <w:tcW w:w="3116" w:type="pct"/>
            <w:tcBorders>
              <w:top w:val="single" w:sz="4" w:space="0" w:color="auto"/>
              <w:left w:val="nil"/>
              <w:bottom w:val="single" w:sz="4" w:space="0" w:color="auto"/>
              <w:right w:val="nil"/>
            </w:tcBorders>
          </w:tcPr>
          <w:p w14:paraId="18ECC8B3" w14:textId="77777777" w:rsidR="00B526B5" w:rsidRPr="009E1EF1" w:rsidRDefault="00B526B5" w:rsidP="00E43CA7">
            <w:pPr>
              <w:jc w:val="both"/>
              <w:rPr>
                <w:rFonts w:ascii="Calibri" w:hAnsi="Calibri" w:cs="Times New Roman"/>
                <w:sz w:val="20"/>
                <w:szCs w:val="20"/>
              </w:rPr>
            </w:pPr>
          </w:p>
        </w:tc>
        <w:tc>
          <w:tcPr>
            <w:tcW w:w="942" w:type="pct"/>
            <w:tcBorders>
              <w:top w:val="single" w:sz="4" w:space="0" w:color="auto"/>
              <w:left w:val="nil"/>
              <w:bottom w:val="single" w:sz="4" w:space="0" w:color="auto"/>
              <w:right w:val="nil"/>
            </w:tcBorders>
          </w:tcPr>
          <w:p w14:paraId="703E790A" w14:textId="77777777" w:rsidR="00B526B5" w:rsidRPr="009E1EF1" w:rsidRDefault="003457D9" w:rsidP="006F6ABC">
            <w:pPr>
              <w:jc w:val="right"/>
              <w:rPr>
                <w:rFonts w:ascii="Calibri" w:hAnsi="Calibri" w:cs="Times New Roman"/>
                <w:b/>
                <w:bCs/>
                <w:sz w:val="20"/>
                <w:szCs w:val="20"/>
              </w:rPr>
            </w:pPr>
            <w:r w:rsidRPr="009E1EF1">
              <w:rPr>
                <w:rFonts w:ascii="Calibri" w:hAnsi="Calibri" w:cs="Times New Roman"/>
                <w:b/>
                <w:bCs/>
                <w:sz w:val="20"/>
                <w:szCs w:val="20"/>
              </w:rPr>
              <w:t xml:space="preserve">31 December </w:t>
            </w:r>
            <w:r w:rsidR="00C112B6" w:rsidRPr="009E1EF1">
              <w:rPr>
                <w:rFonts w:ascii="Calibri" w:hAnsi="Calibri" w:cs="Times New Roman"/>
                <w:b/>
                <w:bCs/>
                <w:sz w:val="20"/>
                <w:szCs w:val="20"/>
              </w:rPr>
              <w:t>2020</w:t>
            </w:r>
          </w:p>
          <w:p w14:paraId="27B67835" w14:textId="77777777" w:rsidR="00B526B5" w:rsidRPr="009E1EF1" w:rsidRDefault="00B526B5" w:rsidP="006F6ABC">
            <w:pPr>
              <w:jc w:val="right"/>
              <w:rPr>
                <w:rFonts w:ascii="Calibri" w:hAnsi="Calibri" w:cs="Times New Roman"/>
                <w:bCs/>
                <w:sz w:val="20"/>
                <w:szCs w:val="20"/>
              </w:rPr>
            </w:pPr>
            <w:r w:rsidRPr="009E1EF1">
              <w:rPr>
                <w:rFonts w:ascii="Calibri" w:hAnsi="Calibri" w:cs="Times New Roman"/>
                <w:b/>
                <w:bCs/>
                <w:sz w:val="20"/>
                <w:szCs w:val="20"/>
              </w:rPr>
              <w:t>£m</w:t>
            </w:r>
          </w:p>
        </w:tc>
        <w:tc>
          <w:tcPr>
            <w:tcW w:w="942" w:type="pct"/>
            <w:tcBorders>
              <w:top w:val="single" w:sz="4" w:space="0" w:color="auto"/>
              <w:left w:val="nil"/>
              <w:bottom w:val="single" w:sz="4" w:space="0" w:color="auto"/>
              <w:right w:val="nil"/>
            </w:tcBorders>
          </w:tcPr>
          <w:p w14:paraId="7462E3F9" w14:textId="77777777" w:rsidR="00B526B5" w:rsidRPr="009E1EF1" w:rsidRDefault="003457D9" w:rsidP="00E43CA7">
            <w:pPr>
              <w:jc w:val="right"/>
              <w:rPr>
                <w:rFonts w:ascii="Calibri" w:hAnsi="Calibri" w:cs="Times New Roman"/>
                <w:bCs/>
                <w:sz w:val="20"/>
                <w:szCs w:val="20"/>
              </w:rPr>
            </w:pPr>
            <w:r w:rsidRPr="009E1EF1">
              <w:rPr>
                <w:rFonts w:ascii="Calibri" w:hAnsi="Calibri" w:cs="Times New Roman"/>
                <w:bCs/>
                <w:sz w:val="20"/>
                <w:szCs w:val="20"/>
              </w:rPr>
              <w:t xml:space="preserve">31 December </w:t>
            </w:r>
            <w:r w:rsidR="00C112B6" w:rsidRPr="009E1EF1">
              <w:rPr>
                <w:rFonts w:ascii="Calibri" w:hAnsi="Calibri" w:cs="Times New Roman"/>
                <w:bCs/>
                <w:sz w:val="20"/>
                <w:szCs w:val="20"/>
              </w:rPr>
              <w:t>2019</w:t>
            </w:r>
          </w:p>
          <w:p w14:paraId="10D0CCE8" w14:textId="77777777" w:rsidR="00B526B5" w:rsidRPr="009E1EF1" w:rsidRDefault="00B526B5" w:rsidP="00E43CA7">
            <w:pPr>
              <w:jc w:val="right"/>
              <w:rPr>
                <w:rFonts w:ascii="Calibri" w:hAnsi="Calibri" w:cs="Times New Roman"/>
                <w:bCs/>
                <w:sz w:val="20"/>
                <w:szCs w:val="20"/>
              </w:rPr>
            </w:pPr>
            <w:r w:rsidRPr="009E1EF1">
              <w:rPr>
                <w:rFonts w:ascii="Calibri" w:hAnsi="Calibri" w:cs="Times New Roman"/>
                <w:bCs/>
                <w:sz w:val="20"/>
                <w:szCs w:val="20"/>
              </w:rPr>
              <w:t>£m</w:t>
            </w:r>
          </w:p>
        </w:tc>
      </w:tr>
      <w:tr w:rsidR="000A5210" w:rsidRPr="001C5950" w14:paraId="31BA0B48" w14:textId="77777777" w:rsidTr="00387607">
        <w:tc>
          <w:tcPr>
            <w:tcW w:w="3116" w:type="pct"/>
            <w:tcBorders>
              <w:top w:val="single" w:sz="4" w:space="0" w:color="auto"/>
              <w:left w:val="nil"/>
              <w:right w:val="nil"/>
            </w:tcBorders>
          </w:tcPr>
          <w:p w14:paraId="1883E9C9" w14:textId="77777777" w:rsidR="000A5210" w:rsidRPr="009E1EF1" w:rsidRDefault="000A5210" w:rsidP="000A5210">
            <w:pPr>
              <w:ind w:left="-108"/>
              <w:rPr>
                <w:rFonts w:ascii="Calibri" w:hAnsi="Calibri" w:cs="Times New Roman"/>
                <w:b/>
                <w:sz w:val="20"/>
                <w:szCs w:val="20"/>
              </w:rPr>
            </w:pPr>
            <w:r w:rsidRPr="009E1EF1">
              <w:rPr>
                <w:rFonts w:ascii="Calibri" w:hAnsi="Calibri" w:cs="Times New Roman"/>
                <w:b/>
                <w:sz w:val="20"/>
                <w:szCs w:val="20"/>
              </w:rPr>
              <w:t>Trade and other payables</w:t>
            </w:r>
          </w:p>
        </w:tc>
        <w:tc>
          <w:tcPr>
            <w:tcW w:w="942" w:type="pct"/>
            <w:tcBorders>
              <w:top w:val="single" w:sz="4" w:space="0" w:color="auto"/>
              <w:left w:val="nil"/>
              <w:right w:val="nil"/>
            </w:tcBorders>
          </w:tcPr>
          <w:p w14:paraId="17AC81FD" w14:textId="77777777" w:rsidR="000A5210" w:rsidRPr="009E1EF1" w:rsidRDefault="000A5210" w:rsidP="000A5210">
            <w:pPr>
              <w:jc w:val="right"/>
              <w:rPr>
                <w:rFonts w:ascii="Calibri" w:hAnsi="Calibri" w:cs="Times New Roman"/>
                <w:b/>
                <w:sz w:val="20"/>
                <w:szCs w:val="20"/>
              </w:rPr>
            </w:pPr>
          </w:p>
        </w:tc>
        <w:tc>
          <w:tcPr>
            <w:tcW w:w="942" w:type="pct"/>
            <w:tcBorders>
              <w:top w:val="single" w:sz="4" w:space="0" w:color="auto"/>
              <w:left w:val="nil"/>
              <w:right w:val="nil"/>
            </w:tcBorders>
          </w:tcPr>
          <w:p w14:paraId="500382B4" w14:textId="77777777" w:rsidR="000A5210" w:rsidRPr="009E1EF1" w:rsidRDefault="000A5210" w:rsidP="000A5210">
            <w:pPr>
              <w:jc w:val="right"/>
              <w:rPr>
                <w:rFonts w:ascii="Calibri" w:hAnsi="Calibri" w:cs="Times New Roman"/>
                <w:bCs/>
                <w:sz w:val="20"/>
                <w:szCs w:val="20"/>
              </w:rPr>
            </w:pPr>
          </w:p>
        </w:tc>
      </w:tr>
      <w:tr w:rsidR="000A5210" w:rsidRPr="001C5950" w14:paraId="3515F946" w14:textId="77777777" w:rsidTr="00387607">
        <w:tc>
          <w:tcPr>
            <w:tcW w:w="3116" w:type="pct"/>
            <w:tcBorders>
              <w:top w:val="nil"/>
              <w:left w:val="nil"/>
              <w:right w:val="nil"/>
            </w:tcBorders>
          </w:tcPr>
          <w:p w14:paraId="494FA578" w14:textId="77777777"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Employee benefits</w:t>
            </w:r>
          </w:p>
        </w:tc>
        <w:tc>
          <w:tcPr>
            <w:tcW w:w="942" w:type="pct"/>
            <w:tcBorders>
              <w:top w:val="nil"/>
              <w:left w:val="nil"/>
              <w:right w:val="nil"/>
            </w:tcBorders>
          </w:tcPr>
          <w:p w14:paraId="0F8BBE0B" w14:textId="77777777" w:rsidR="000A5210" w:rsidRPr="009E1EF1" w:rsidRDefault="00B67C10" w:rsidP="000A5210">
            <w:pPr>
              <w:jc w:val="right"/>
              <w:rPr>
                <w:rFonts w:ascii="Calibri" w:hAnsi="Calibri" w:cs="Times New Roman"/>
                <w:b/>
                <w:sz w:val="20"/>
                <w:szCs w:val="20"/>
              </w:rPr>
            </w:pPr>
            <w:r w:rsidRPr="009E1EF1">
              <w:rPr>
                <w:rFonts w:ascii="Calibri" w:hAnsi="Calibri" w:cs="Times New Roman"/>
                <w:b/>
                <w:sz w:val="20"/>
                <w:szCs w:val="20"/>
              </w:rPr>
              <w:t>1.1</w:t>
            </w:r>
          </w:p>
        </w:tc>
        <w:tc>
          <w:tcPr>
            <w:tcW w:w="942" w:type="pct"/>
            <w:tcBorders>
              <w:top w:val="nil"/>
              <w:left w:val="nil"/>
              <w:right w:val="nil"/>
            </w:tcBorders>
          </w:tcPr>
          <w:p w14:paraId="7F06707A" w14:textId="77777777" w:rsidR="000A5210" w:rsidRPr="009E1EF1" w:rsidRDefault="000A5210" w:rsidP="000A5210">
            <w:pPr>
              <w:jc w:val="right"/>
              <w:rPr>
                <w:rFonts w:ascii="Calibri" w:hAnsi="Calibri" w:cs="Times New Roman"/>
                <w:bCs/>
                <w:sz w:val="20"/>
                <w:szCs w:val="20"/>
              </w:rPr>
            </w:pPr>
            <w:r w:rsidRPr="009E1EF1">
              <w:rPr>
                <w:rFonts w:ascii="Calibri" w:hAnsi="Calibri" w:cs="Times New Roman"/>
                <w:bCs/>
                <w:sz w:val="20"/>
                <w:szCs w:val="20"/>
              </w:rPr>
              <w:t>0.5</w:t>
            </w:r>
          </w:p>
        </w:tc>
      </w:tr>
      <w:tr w:rsidR="000A5210" w:rsidRPr="001C5950" w14:paraId="7796D7FC" w14:textId="77777777" w:rsidTr="00387607">
        <w:trPr>
          <w:trHeight w:val="130"/>
        </w:trPr>
        <w:tc>
          <w:tcPr>
            <w:tcW w:w="3116" w:type="pct"/>
            <w:tcBorders>
              <w:left w:val="nil"/>
              <w:right w:val="nil"/>
            </w:tcBorders>
          </w:tcPr>
          <w:p w14:paraId="2708BD23" w14:textId="74F32A8B"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 xml:space="preserve">Contingent deferred consideration – business combinations </w:t>
            </w:r>
          </w:p>
        </w:tc>
        <w:tc>
          <w:tcPr>
            <w:tcW w:w="942" w:type="pct"/>
            <w:tcBorders>
              <w:left w:val="nil"/>
              <w:right w:val="nil"/>
            </w:tcBorders>
          </w:tcPr>
          <w:p w14:paraId="154C9EDD" w14:textId="77777777" w:rsidR="000A5210" w:rsidRPr="009E1EF1" w:rsidRDefault="00B67C10" w:rsidP="000A5210">
            <w:pPr>
              <w:jc w:val="right"/>
              <w:rPr>
                <w:rFonts w:ascii="Calibri" w:hAnsi="Calibri" w:cs="Times New Roman"/>
                <w:b/>
                <w:sz w:val="20"/>
                <w:szCs w:val="20"/>
              </w:rPr>
            </w:pPr>
            <w:r w:rsidRPr="009E1EF1">
              <w:rPr>
                <w:rFonts w:ascii="Calibri" w:hAnsi="Calibri" w:cs="Times New Roman"/>
                <w:b/>
                <w:sz w:val="20"/>
                <w:szCs w:val="20"/>
              </w:rPr>
              <w:t>12.8</w:t>
            </w:r>
          </w:p>
        </w:tc>
        <w:tc>
          <w:tcPr>
            <w:tcW w:w="942" w:type="pct"/>
            <w:tcBorders>
              <w:left w:val="nil"/>
              <w:right w:val="nil"/>
            </w:tcBorders>
          </w:tcPr>
          <w:p w14:paraId="37775223" w14:textId="77777777" w:rsidR="000A5210" w:rsidRPr="009E1EF1" w:rsidRDefault="000A5210" w:rsidP="000A5210">
            <w:pPr>
              <w:jc w:val="right"/>
              <w:rPr>
                <w:rFonts w:ascii="Calibri" w:hAnsi="Calibri" w:cs="Times New Roman"/>
                <w:bCs/>
                <w:sz w:val="20"/>
                <w:szCs w:val="20"/>
              </w:rPr>
            </w:pPr>
            <w:r w:rsidRPr="009E1EF1">
              <w:rPr>
                <w:rFonts w:ascii="Calibri" w:hAnsi="Calibri" w:cs="Times New Roman"/>
                <w:bCs/>
                <w:sz w:val="20"/>
                <w:szCs w:val="20"/>
              </w:rPr>
              <w:t>11.0</w:t>
            </w:r>
          </w:p>
        </w:tc>
      </w:tr>
      <w:tr w:rsidR="000A5210" w:rsidRPr="001C5950" w14:paraId="281D115D" w14:textId="77777777" w:rsidTr="00387607">
        <w:trPr>
          <w:trHeight w:val="130"/>
        </w:trPr>
        <w:tc>
          <w:tcPr>
            <w:tcW w:w="3116" w:type="pct"/>
            <w:tcBorders>
              <w:left w:val="nil"/>
              <w:bottom w:val="single" w:sz="4" w:space="0" w:color="auto"/>
              <w:right w:val="nil"/>
            </w:tcBorders>
          </w:tcPr>
          <w:p w14:paraId="70E8E57D" w14:textId="77777777"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Accruals and other liabilities</w:t>
            </w:r>
          </w:p>
        </w:tc>
        <w:tc>
          <w:tcPr>
            <w:tcW w:w="942" w:type="pct"/>
            <w:tcBorders>
              <w:left w:val="nil"/>
              <w:bottom w:val="single" w:sz="4" w:space="0" w:color="auto"/>
              <w:right w:val="nil"/>
            </w:tcBorders>
          </w:tcPr>
          <w:p w14:paraId="31B8F1DC" w14:textId="77777777" w:rsidR="000A5210" w:rsidRPr="009E1EF1" w:rsidRDefault="00B67C10" w:rsidP="000A5210">
            <w:pPr>
              <w:jc w:val="right"/>
              <w:rPr>
                <w:rFonts w:ascii="Calibri" w:hAnsi="Calibri" w:cs="Times New Roman"/>
                <w:b/>
                <w:sz w:val="20"/>
                <w:szCs w:val="20"/>
              </w:rPr>
            </w:pPr>
            <w:r w:rsidRPr="009E1EF1">
              <w:rPr>
                <w:rFonts w:ascii="Calibri" w:hAnsi="Calibri" w:cs="Times New Roman"/>
                <w:b/>
                <w:sz w:val="20"/>
                <w:szCs w:val="20"/>
              </w:rPr>
              <w:t>0.7</w:t>
            </w:r>
          </w:p>
        </w:tc>
        <w:tc>
          <w:tcPr>
            <w:tcW w:w="942" w:type="pct"/>
            <w:tcBorders>
              <w:left w:val="nil"/>
              <w:bottom w:val="single" w:sz="4" w:space="0" w:color="auto"/>
              <w:right w:val="nil"/>
            </w:tcBorders>
          </w:tcPr>
          <w:p w14:paraId="1F234BBB" w14:textId="77777777" w:rsidR="000A5210" w:rsidRPr="009E1EF1" w:rsidRDefault="000A5210" w:rsidP="000A5210">
            <w:pPr>
              <w:jc w:val="right"/>
              <w:rPr>
                <w:rFonts w:ascii="Calibri" w:hAnsi="Calibri" w:cs="Times New Roman"/>
                <w:bCs/>
                <w:sz w:val="20"/>
                <w:szCs w:val="20"/>
              </w:rPr>
            </w:pPr>
            <w:r w:rsidRPr="009E1EF1">
              <w:rPr>
                <w:rFonts w:ascii="Calibri" w:hAnsi="Calibri" w:cs="Times New Roman"/>
                <w:bCs/>
                <w:sz w:val="20"/>
                <w:szCs w:val="20"/>
              </w:rPr>
              <w:t>-</w:t>
            </w:r>
          </w:p>
        </w:tc>
      </w:tr>
      <w:tr w:rsidR="000A5210" w:rsidRPr="001C5950" w14:paraId="40CB410A" w14:textId="77777777" w:rsidTr="00387607">
        <w:trPr>
          <w:trHeight w:val="165"/>
        </w:trPr>
        <w:tc>
          <w:tcPr>
            <w:tcW w:w="3116" w:type="pct"/>
            <w:tcBorders>
              <w:top w:val="single" w:sz="4" w:space="0" w:color="auto"/>
              <w:left w:val="nil"/>
              <w:bottom w:val="single" w:sz="4" w:space="0" w:color="auto"/>
              <w:right w:val="nil"/>
            </w:tcBorders>
          </w:tcPr>
          <w:p w14:paraId="7E2FDABF" w14:textId="77777777" w:rsidR="000A5210" w:rsidRPr="009E1EF1" w:rsidRDefault="000A5210" w:rsidP="000A5210">
            <w:pPr>
              <w:ind w:left="-108"/>
              <w:rPr>
                <w:rFonts w:ascii="Calibri" w:hAnsi="Calibri" w:cs="Times New Roman"/>
                <w:sz w:val="20"/>
                <w:szCs w:val="20"/>
              </w:rPr>
            </w:pPr>
            <w:r w:rsidRPr="009E1EF1">
              <w:rPr>
                <w:rFonts w:ascii="Calibri" w:hAnsi="Calibri" w:cs="Times New Roman"/>
                <w:sz w:val="20"/>
                <w:szCs w:val="20"/>
              </w:rPr>
              <w:t>Total</w:t>
            </w:r>
          </w:p>
        </w:tc>
        <w:tc>
          <w:tcPr>
            <w:tcW w:w="942" w:type="pct"/>
            <w:tcBorders>
              <w:top w:val="single" w:sz="4" w:space="0" w:color="auto"/>
              <w:left w:val="nil"/>
              <w:bottom w:val="single" w:sz="4" w:space="0" w:color="auto"/>
              <w:right w:val="nil"/>
            </w:tcBorders>
          </w:tcPr>
          <w:p w14:paraId="0CE7D9E9" w14:textId="77777777" w:rsidR="000A5210" w:rsidRPr="009E1EF1" w:rsidRDefault="00B67C10" w:rsidP="000A5210">
            <w:pPr>
              <w:jc w:val="right"/>
              <w:rPr>
                <w:rFonts w:ascii="Calibri" w:hAnsi="Calibri" w:cs="Times New Roman"/>
                <w:b/>
                <w:sz w:val="20"/>
                <w:szCs w:val="20"/>
              </w:rPr>
            </w:pPr>
            <w:r w:rsidRPr="009E1EF1">
              <w:rPr>
                <w:rFonts w:ascii="Calibri" w:hAnsi="Calibri" w:cs="Times New Roman"/>
                <w:b/>
                <w:sz w:val="20"/>
                <w:szCs w:val="20"/>
              </w:rPr>
              <w:t>14.6</w:t>
            </w:r>
          </w:p>
        </w:tc>
        <w:tc>
          <w:tcPr>
            <w:tcW w:w="942" w:type="pct"/>
            <w:tcBorders>
              <w:top w:val="single" w:sz="4" w:space="0" w:color="auto"/>
              <w:left w:val="nil"/>
              <w:bottom w:val="single" w:sz="4" w:space="0" w:color="auto"/>
              <w:right w:val="nil"/>
            </w:tcBorders>
          </w:tcPr>
          <w:p w14:paraId="359F7153" w14:textId="77777777" w:rsidR="000A5210" w:rsidRPr="009E1EF1" w:rsidRDefault="000A5210" w:rsidP="000A5210">
            <w:pPr>
              <w:jc w:val="right"/>
              <w:rPr>
                <w:rFonts w:ascii="Calibri" w:hAnsi="Calibri" w:cs="Times New Roman"/>
                <w:bCs/>
                <w:sz w:val="20"/>
                <w:szCs w:val="20"/>
              </w:rPr>
            </w:pPr>
            <w:r w:rsidRPr="009E1EF1">
              <w:rPr>
                <w:rFonts w:ascii="Calibri" w:hAnsi="Calibri" w:cs="Times New Roman"/>
                <w:bCs/>
                <w:sz w:val="20"/>
                <w:szCs w:val="20"/>
              </w:rPr>
              <w:t>11.5</w:t>
            </w:r>
          </w:p>
        </w:tc>
      </w:tr>
      <w:tr w:rsidR="000A5210" w:rsidRPr="001C5950" w14:paraId="6F000706" w14:textId="77777777" w:rsidTr="00387607">
        <w:trPr>
          <w:trHeight w:val="165"/>
        </w:trPr>
        <w:tc>
          <w:tcPr>
            <w:tcW w:w="3116" w:type="pct"/>
            <w:tcBorders>
              <w:top w:val="single" w:sz="4" w:space="0" w:color="auto"/>
              <w:left w:val="nil"/>
              <w:right w:val="nil"/>
            </w:tcBorders>
          </w:tcPr>
          <w:p w14:paraId="508AE5D6" w14:textId="77777777" w:rsidR="000A5210" w:rsidRPr="009E1EF1" w:rsidRDefault="000A5210" w:rsidP="000A5210">
            <w:pPr>
              <w:ind w:left="-108"/>
              <w:rPr>
                <w:rFonts w:ascii="Calibri" w:hAnsi="Calibri" w:cs="Times New Roman"/>
                <w:sz w:val="20"/>
                <w:szCs w:val="20"/>
              </w:rPr>
            </w:pPr>
          </w:p>
        </w:tc>
        <w:tc>
          <w:tcPr>
            <w:tcW w:w="942" w:type="pct"/>
            <w:tcBorders>
              <w:top w:val="single" w:sz="4" w:space="0" w:color="auto"/>
              <w:left w:val="nil"/>
              <w:right w:val="nil"/>
            </w:tcBorders>
          </w:tcPr>
          <w:p w14:paraId="7BA02E56" w14:textId="77777777" w:rsidR="000A5210" w:rsidRPr="009E1EF1" w:rsidRDefault="000A5210" w:rsidP="000A5210">
            <w:pPr>
              <w:jc w:val="right"/>
              <w:rPr>
                <w:rFonts w:ascii="Calibri" w:hAnsi="Calibri" w:cs="Times New Roman"/>
                <w:b/>
                <w:sz w:val="20"/>
                <w:szCs w:val="20"/>
              </w:rPr>
            </w:pPr>
          </w:p>
        </w:tc>
        <w:tc>
          <w:tcPr>
            <w:tcW w:w="942" w:type="pct"/>
            <w:tcBorders>
              <w:top w:val="single" w:sz="4" w:space="0" w:color="auto"/>
              <w:left w:val="nil"/>
              <w:right w:val="nil"/>
            </w:tcBorders>
          </w:tcPr>
          <w:p w14:paraId="4B1E9326" w14:textId="77777777" w:rsidR="000A5210" w:rsidRPr="009E1EF1" w:rsidRDefault="000A5210" w:rsidP="000A5210">
            <w:pPr>
              <w:jc w:val="right"/>
              <w:rPr>
                <w:rFonts w:ascii="Calibri" w:hAnsi="Calibri" w:cs="Times New Roman"/>
                <w:bCs/>
                <w:sz w:val="20"/>
                <w:szCs w:val="20"/>
              </w:rPr>
            </w:pPr>
          </w:p>
        </w:tc>
      </w:tr>
    </w:tbl>
    <w:p w14:paraId="42DADD5A" w14:textId="77777777" w:rsidR="007375F5" w:rsidRDefault="007375F5">
      <w:pPr>
        <w:widowControl/>
        <w:autoSpaceDE/>
        <w:autoSpaceDN/>
        <w:adjustRightInd/>
        <w:rPr>
          <w:rFonts w:ascii="Calibri" w:hAnsi="Calibri" w:cs="Times New Roman"/>
          <w:b/>
          <w:sz w:val="20"/>
          <w:szCs w:val="20"/>
        </w:rPr>
      </w:pPr>
    </w:p>
    <w:p w14:paraId="53A29EE3" w14:textId="1DFB0AD2" w:rsidR="00F76EBA" w:rsidRPr="009E1EF1" w:rsidRDefault="00F76EBA" w:rsidP="005D03CC">
      <w:pPr>
        <w:widowControl/>
        <w:autoSpaceDE/>
        <w:autoSpaceDN/>
        <w:adjustRightInd/>
        <w:jc w:val="both"/>
        <w:rPr>
          <w:rFonts w:ascii="Calibri" w:hAnsi="Calibri" w:cs="Times New Roman"/>
          <w:b/>
          <w:sz w:val="20"/>
          <w:szCs w:val="20"/>
        </w:rPr>
      </w:pPr>
      <w:r w:rsidRPr="009E1EF1">
        <w:rPr>
          <w:rFonts w:ascii="Calibri" w:hAnsi="Calibri" w:cs="Times New Roman"/>
          <w:b/>
          <w:sz w:val="20"/>
          <w:szCs w:val="20"/>
        </w:rPr>
        <w:t>Contingent deferred consideration – business combinations</w:t>
      </w:r>
    </w:p>
    <w:p w14:paraId="36F4D2FD" w14:textId="6FA48F0D" w:rsidR="007445C7" w:rsidRDefault="007445C7" w:rsidP="005D03CC">
      <w:pPr>
        <w:jc w:val="both"/>
        <w:rPr>
          <w:rFonts w:asciiTheme="minorHAnsi" w:hAnsiTheme="minorHAnsi" w:cs="Times New Roman"/>
          <w:sz w:val="20"/>
          <w:szCs w:val="20"/>
        </w:rPr>
      </w:pPr>
      <w:r>
        <w:rPr>
          <w:rFonts w:asciiTheme="minorHAnsi" w:hAnsiTheme="minorHAnsi" w:cs="Times New Roman"/>
          <w:sz w:val="20"/>
          <w:szCs w:val="20"/>
        </w:rPr>
        <w:t>The Group’s deferred consideration liabilities amounted to £38.1m at 31 December 2020 (2019 – £18.4m) and relate to the following:</w:t>
      </w:r>
    </w:p>
    <w:p w14:paraId="1710E4A7" w14:textId="77777777" w:rsidR="0059631E" w:rsidRDefault="0059631E" w:rsidP="005D03CC">
      <w:pPr>
        <w:jc w:val="both"/>
        <w:rPr>
          <w:rFonts w:asciiTheme="minorHAnsi" w:hAnsiTheme="minorHAnsi" w:cs="Times New Roman"/>
          <w:sz w:val="20"/>
          <w:szCs w:val="20"/>
        </w:rPr>
      </w:pPr>
    </w:p>
    <w:p w14:paraId="694F11CB" w14:textId="205BFB17" w:rsidR="007445C7" w:rsidRDefault="007445C7" w:rsidP="00907FFA">
      <w:pPr>
        <w:pStyle w:val="ListParagraph"/>
        <w:numPr>
          <w:ilvl w:val="0"/>
          <w:numId w:val="21"/>
        </w:numPr>
        <w:spacing w:after="160" w:line="252" w:lineRule="auto"/>
        <w:jc w:val="both"/>
        <w:rPr>
          <w:rFonts w:asciiTheme="minorHAnsi" w:hAnsiTheme="minorHAnsi" w:cs="Times New Roman"/>
          <w:sz w:val="20"/>
          <w:szCs w:val="20"/>
          <w:lang w:val="en-GB"/>
        </w:rPr>
      </w:pPr>
      <w:r>
        <w:rPr>
          <w:rFonts w:asciiTheme="minorHAnsi" w:hAnsiTheme="minorHAnsi" w:cs="Times New Roman"/>
          <w:sz w:val="20"/>
          <w:szCs w:val="20"/>
          <w:lang w:val="en-GB"/>
        </w:rPr>
        <w:t>contingent and deferred consideration of £33.2m due to Betfair’s historical acquisition of HRTV, a horseracing television network based in the United States, with £20.</w:t>
      </w:r>
      <w:r w:rsidR="00B573BA">
        <w:rPr>
          <w:rFonts w:asciiTheme="minorHAnsi" w:hAnsiTheme="minorHAnsi" w:cs="Times New Roman"/>
          <w:sz w:val="20"/>
          <w:szCs w:val="20"/>
          <w:lang w:val="en-GB"/>
        </w:rPr>
        <w:t>6</w:t>
      </w:r>
      <w:r>
        <w:rPr>
          <w:rFonts w:asciiTheme="minorHAnsi" w:hAnsiTheme="minorHAnsi" w:cs="Times New Roman"/>
          <w:sz w:val="20"/>
          <w:szCs w:val="20"/>
          <w:lang w:val="en-GB"/>
        </w:rPr>
        <w:t>m due within the next 12 months and £12.6m due after one year from the reporting date</w:t>
      </w:r>
      <w:r w:rsidR="00EA0772">
        <w:rPr>
          <w:rFonts w:asciiTheme="minorHAnsi" w:hAnsiTheme="minorHAnsi" w:cs="Times New Roman"/>
          <w:sz w:val="20"/>
          <w:szCs w:val="20"/>
          <w:lang w:val="en-GB"/>
        </w:rPr>
        <w:t xml:space="preserve">; </w:t>
      </w:r>
    </w:p>
    <w:p w14:paraId="196A8971" w14:textId="7E20A91D" w:rsidR="007445C7" w:rsidRDefault="00EA0772" w:rsidP="00907FFA">
      <w:pPr>
        <w:pStyle w:val="ListParagraph"/>
        <w:numPr>
          <w:ilvl w:val="0"/>
          <w:numId w:val="21"/>
        </w:numPr>
        <w:spacing w:after="160" w:line="252" w:lineRule="auto"/>
        <w:jc w:val="both"/>
        <w:rPr>
          <w:sz w:val="20"/>
          <w:szCs w:val="20"/>
          <w:lang w:val="en-GB"/>
        </w:rPr>
      </w:pPr>
      <w:r>
        <w:rPr>
          <w:sz w:val="20"/>
          <w:szCs w:val="20"/>
          <w:lang w:val="en-GB"/>
        </w:rPr>
        <w:t xml:space="preserve">deferred </w:t>
      </w:r>
      <w:r w:rsidR="007445C7">
        <w:rPr>
          <w:sz w:val="20"/>
          <w:szCs w:val="20"/>
          <w:lang w:val="en-GB"/>
        </w:rPr>
        <w:t xml:space="preserve">consideration </w:t>
      </w:r>
      <w:r w:rsidR="007445C7" w:rsidRPr="008E14C8">
        <w:rPr>
          <w:sz w:val="20"/>
          <w:szCs w:val="20"/>
          <w:lang w:val="en-GB"/>
        </w:rPr>
        <w:t>of</w:t>
      </w:r>
      <w:r w:rsidR="007445C7" w:rsidRPr="00471E75">
        <w:rPr>
          <w:sz w:val="20"/>
          <w:szCs w:val="20"/>
          <w:lang w:val="en-GB"/>
        </w:rPr>
        <w:t xml:space="preserve"> £4.6m in </w:t>
      </w:r>
      <w:r w:rsidR="007445C7" w:rsidRPr="008E14C8">
        <w:rPr>
          <w:sz w:val="20"/>
          <w:szCs w:val="20"/>
          <w:lang w:val="en-GB"/>
        </w:rPr>
        <w:t xml:space="preserve">respect </w:t>
      </w:r>
      <w:r w:rsidR="007445C7">
        <w:rPr>
          <w:sz w:val="20"/>
          <w:szCs w:val="20"/>
          <w:lang w:val="en-GB"/>
        </w:rPr>
        <w:t>of Diamond Game Enterprises, assumed as part of the combination with TSG</w:t>
      </w:r>
      <w:r>
        <w:rPr>
          <w:sz w:val="20"/>
          <w:szCs w:val="20"/>
          <w:lang w:val="en-GB"/>
        </w:rPr>
        <w:t>; and</w:t>
      </w:r>
    </w:p>
    <w:p w14:paraId="20DFE291" w14:textId="2A0A7E85" w:rsidR="0069790A" w:rsidRDefault="00EA0772" w:rsidP="00907FFA">
      <w:pPr>
        <w:pStyle w:val="ListParagraph"/>
        <w:numPr>
          <w:ilvl w:val="0"/>
          <w:numId w:val="21"/>
        </w:numPr>
        <w:spacing w:after="160" w:line="252" w:lineRule="auto"/>
        <w:jc w:val="both"/>
        <w:rPr>
          <w:rFonts w:asciiTheme="minorHAnsi" w:hAnsiTheme="minorHAnsi"/>
          <w:sz w:val="20"/>
          <w:szCs w:val="20"/>
        </w:rPr>
      </w:pPr>
      <w:r>
        <w:rPr>
          <w:rFonts w:asciiTheme="minorHAnsi" w:hAnsiTheme="minorHAnsi"/>
          <w:sz w:val="20"/>
          <w:szCs w:val="20"/>
        </w:rPr>
        <w:t xml:space="preserve">deferred </w:t>
      </w:r>
      <w:r w:rsidR="0069790A">
        <w:rPr>
          <w:rFonts w:asciiTheme="minorHAnsi" w:hAnsiTheme="minorHAnsi"/>
          <w:sz w:val="20"/>
          <w:szCs w:val="20"/>
        </w:rPr>
        <w:t>consideration of £0.3m in respect of other investments assumed as part of the combination with TSG</w:t>
      </w:r>
      <w:r>
        <w:rPr>
          <w:rFonts w:asciiTheme="minorHAnsi" w:hAnsiTheme="minorHAnsi"/>
          <w:sz w:val="20"/>
          <w:szCs w:val="20"/>
        </w:rPr>
        <w:t>.</w:t>
      </w:r>
    </w:p>
    <w:p w14:paraId="0C5778A5" w14:textId="77777777" w:rsidR="00ED01A7" w:rsidRPr="00C51F02" w:rsidRDefault="00ED01A7" w:rsidP="005D03CC">
      <w:pPr>
        <w:pStyle w:val="ListParagraph"/>
        <w:spacing w:after="160" w:line="254" w:lineRule="auto"/>
        <w:jc w:val="both"/>
        <w:rPr>
          <w:rFonts w:asciiTheme="minorHAnsi" w:hAnsiTheme="minorHAnsi"/>
          <w:sz w:val="20"/>
          <w:szCs w:val="20"/>
        </w:rPr>
      </w:pPr>
    </w:p>
    <w:p w14:paraId="0BFCAF49" w14:textId="77777777" w:rsidR="00664F38" w:rsidRPr="009E1EF1" w:rsidRDefault="00664F38" w:rsidP="005D03CC">
      <w:pPr>
        <w:widowControl/>
        <w:autoSpaceDE/>
        <w:autoSpaceDN/>
        <w:adjustRightInd/>
        <w:jc w:val="both"/>
        <w:rPr>
          <w:rFonts w:ascii="Calibri" w:hAnsi="Calibri" w:cs="Times New Roman"/>
          <w:sz w:val="20"/>
          <w:szCs w:val="20"/>
        </w:rPr>
      </w:pPr>
      <w:r w:rsidRPr="009E1EF1">
        <w:rPr>
          <w:rFonts w:ascii="Calibri" w:hAnsi="Calibri" w:cs="Times New Roman"/>
          <w:sz w:val="20"/>
          <w:szCs w:val="20"/>
        </w:rPr>
        <w:br w:type="page"/>
      </w:r>
    </w:p>
    <w:p w14:paraId="77DD466D" w14:textId="091D6609" w:rsidR="0042529A" w:rsidRPr="00AC44B5" w:rsidRDefault="006C33C7" w:rsidP="00432067">
      <w:pPr>
        <w:pStyle w:val="Heading1"/>
      </w:pPr>
      <w:bookmarkStart w:id="71" w:name="_Toc57023100"/>
      <w:r>
        <w:lastRenderedPageBreak/>
        <w:t>15</w:t>
      </w:r>
      <w:r w:rsidR="0042529A" w:rsidRPr="00707373">
        <w:t xml:space="preserve">.  </w:t>
      </w:r>
      <w:r w:rsidR="0042529A" w:rsidRPr="004550D1">
        <w:t>Provisions</w:t>
      </w:r>
      <w:bookmarkEnd w:id="71"/>
    </w:p>
    <w:p w14:paraId="7EE3CBAA" w14:textId="20472304" w:rsidR="0042529A" w:rsidRPr="009B411D" w:rsidRDefault="0042529A">
      <w:pPr>
        <w:jc w:val="both"/>
        <w:rPr>
          <w:rFonts w:ascii="Calibri" w:hAnsi="Calibri" w:cs="Times New Roman"/>
          <w:b/>
          <w:sz w:val="8"/>
          <w:szCs w:val="8"/>
        </w:rPr>
      </w:pPr>
    </w:p>
    <w:p w14:paraId="3E0F1C80" w14:textId="1C519AEC" w:rsidR="0084264C" w:rsidRPr="009E1EF1" w:rsidRDefault="0084264C" w:rsidP="0084264C">
      <w:pPr>
        <w:rPr>
          <w:rFonts w:ascii="Calibri" w:hAnsi="Calibri" w:cs="Times New Roman"/>
          <w:sz w:val="20"/>
          <w:szCs w:val="20"/>
        </w:rPr>
      </w:pPr>
      <w:r>
        <w:rPr>
          <w:rFonts w:ascii="Calibri" w:hAnsi="Calibri" w:cs="Times New Roman"/>
          <w:sz w:val="20"/>
          <w:szCs w:val="20"/>
        </w:rPr>
        <w:t>Provisions balances at 31 December and movements throughout the year are outlined below</w:t>
      </w:r>
      <w:r w:rsidRPr="009E1EF1">
        <w:rPr>
          <w:rFonts w:ascii="Calibri" w:hAnsi="Calibri" w:cs="Times New Roman"/>
          <w:sz w:val="20"/>
          <w:szCs w:val="20"/>
        </w:rPr>
        <w:t>:</w:t>
      </w:r>
    </w:p>
    <w:p w14:paraId="160BD542" w14:textId="77777777" w:rsidR="007335B5" w:rsidRPr="0026329F" w:rsidRDefault="007335B5">
      <w:pPr>
        <w:jc w:val="both"/>
        <w:rPr>
          <w:rFonts w:ascii="Calibri" w:hAnsi="Calibri" w:cs="Times New Roman"/>
          <w:b/>
          <w:sz w:val="12"/>
          <w:szCs w:val="12"/>
        </w:rPr>
      </w:pPr>
    </w:p>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544"/>
        <w:gridCol w:w="992"/>
        <w:gridCol w:w="992"/>
        <w:gridCol w:w="992"/>
        <w:gridCol w:w="993"/>
        <w:gridCol w:w="851"/>
        <w:gridCol w:w="850"/>
        <w:gridCol w:w="851"/>
      </w:tblGrid>
      <w:tr w:rsidR="00DA27E4" w14:paraId="5C08D850" w14:textId="77777777" w:rsidTr="001D0AD9">
        <w:tc>
          <w:tcPr>
            <w:tcW w:w="3544" w:type="dxa"/>
            <w:tcBorders>
              <w:top w:val="single" w:sz="4" w:space="0" w:color="auto"/>
              <w:left w:val="nil"/>
              <w:bottom w:val="nil"/>
              <w:right w:val="nil"/>
            </w:tcBorders>
          </w:tcPr>
          <w:p w14:paraId="751ECF62" w14:textId="77777777" w:rsidR="00DA27E4" w:rsidRDefault="00DA27E4" w:rsidP="00DA27E4">
            <w:pPr>
              <w:rPr>
                <w:rFonts w:ascii="Calibri" w:hAnsi="Calibri" w:cs="Times New Roman"/>
                <w:b/>
                <w:sz w:val="20"/>
                <w:szCs w:val="20"/>
                <w:lang w:eastAsia="en-GB"/>
              </w:rPr>
            </w:pPr>
            <w:bookmarkStart w:id="72" w:name="_Hlk63099617"/>
          </w:p>
        </w:tc>
        <w:tc>
          <w:tcPr>
            <w:tcW w:w="992" w:type="dxa"/>
            <w:tcBorders>
              <w:top w:val="single" w:sz="4" w:space="0" w:color="auto"/>
              <w:left w:val="nil"/>
              <w:bottom w:val="nil"/>
              <w:right w:val="nil"/>
            </w:tcBorders>
            <w:hideMark/>
          </w:tcPr>
          <w:p w14:paraId="3A06E880" w14:textId="77777777" w:rsidR="00DA27E4" w:rsidRPr="00DA27E4" w:rsidRDefault="00DA27E4" w:rsidP="00DA27E4">
            <w:pPr>
              <w:jc w:val="right"/>
              <w:rPr>
                <w:rFonts w:ascii="Calibri" w:hAnsi="Calibri"/>
                <w:b/>
                <w:sz w:val="18"/>
                <w:szCs w:val="18"/>
                <w:lang w:eastAsia="en-GB"/>
              </w:rPr>
            </w:pPr>
            <w:r w:rsidRPr="00DA27E4">
              <w:rPr>
                <w:rFonts w:ascii="Calibri" w:hAnsi="Calibri"/>
                <w:b/>
                <w:sz w:val="18"/>
                <w:szCs w:val="18"/>
                <w:lang w:eastAsia="en-GB"/>
              </w:rPr>
              <w:t>Employee benefits (Long service leave)</w:t>
            </w:r>
          </w:p>
        </w:tc>
        <w:tc>
          <w:tcPr>
            <w:tcW w:w="992" w:type="dxa"/>
            <w:tcBorders>
              <w:top w:val="single" w:sz="4" w:space="0" w:color="auto"/>
              <w:left w:val="nil"/>
              <w:bottom w:val="nil"/>
              <w:right w:val="nil"/>
            </w:tcBorders>
          </w:tcPr>
          <w:p w14:paraId="361240C1" w14:textId="77777777" w:rsidR="00DA27E4" w:rsidRPr="00DA27E4" w:rsidRDefault="00DA27E4" w:rsidP="00DA27E4">
            <w:pPr>
              <w:jc w:val="right"/>
              <w:rPr>
                <w:rFonts w:ascii="Calibri" w:hAnsi="Calibri"/>
                <w:b/>
                <w:sz w:val="18"/>
                <w:szCs w:val="18"/>
                <w:lang w:eastAsia="en-GB"/>
              </w:rPr>
            </w:pPr>
          </w:p>
          <w:p w14:paraId="754B062D" w14:textId="77777777" w:rsidR="00DA27E4" w:rsidRPr="00DA27E4" w:rsidRDefault="00DA27E4" w:rsidP="00DA27E4">
            <w:pPr>
              <w:jc w:val="right"/>
              <w:rPr>
                <w:rFonts w:ascii="Calibri" w:hAnsi="Calibri"/>
                <w:b/>
                <w:sz w:val="18"/>
                <w:szCs w:val="18"/>
                <w:lang w:eastAsia="en-GB"/>
              </w:rPr>
            </w:pPr>
          </w:p>
          <w:p w14:paraId="5A38D2EC" w14:textId="77777777" w:rsidR="00DA27E4" w:rsidRPr="00DA27E4" w:rsidRDefault="00DA27E4" w:rsidP="00DA27E4">
            <w:pPr>
              <w:jc w:val="right"/>
              <w:rPr>
                <w:rFonts w:ascii="Calibri" w:hAnsi="Calibri"/>
                <w:b/>
                <w:sz w:val="18"/>
                <w:szCs w:val="18"/>
                <w:lang w:eastAsia="en-GB"/>
              </w:rPr>
            </w:pPr>
          </w:p>
          <w:p w14:paraId="51009B33" w14:textId="77777777" w:rsidR="00DA27E4" w:rsidRPr="00DA27E4" w:rsidRDefault="00DA27E4" w:rsidP="00DA27E4">
            <w:pPr>
              <w:jc w:val="right"/>
              <w:rPr>
                <w:rFonts w:ascii="Calibri" w:hAnsi="Calibri"/>
                <w:b/>
                <w:sz w:val="18"/>
                <w:szCs w:val="18"/>
                <w:lang w:eastAsia="en-GB"/>
              </w:rPr>
            </w:pPr>
            <w:r w:rsidRPr="00DA27E4">
              <w:rPr>
                <w:rFonts w:ascii="Calibri" w:hAnsi="Calibri"/>
                <w:b/>
                <w:sz w:val="18"/>
                <w:szCs w:val="18"/>
                <w:lang w:eastAsia="en-GB"/>
              </w:rPr>
              <w:t>Onerous contracts</w:t>
            </w:r>
          </w:p>
        </w:tc>
        <w:tc>
          <w:tcPr>
            <w:tcW w:w="992" w:type="dxa"/>
            <w:tcBorders>
              <w:top w:val="single" w:sz="4" w:space="0" w:color="auto"/>
              <w:left w:val="nil"/>
              <w:bottom w:val="nil"/>
              <w:right w:val="nil"/>
            </w:tcBorders>
          </w:tcPr>
          <w:p w14:paraId="1F4EC9D9" w14:textId="77777777" w:rsidR="00DA27E4" w:rsidRPr="00DA27E4" w:rsidRDefault="00DA27E4" w:rsidP="00DA27E4">
            <w:pPr>
              <w:jc w:val="right"/>
              <w:rPr>
                <w:rFonts w:ascii="Calibri" w:hAnsi="Calibri"/>
                <w:b/>
                <w:sz w:val="18"/>
                <w:szCs w:val="18"/>
                <w:lang w:eastAsia="en-GB"/>
              </w:rPr>
            </w:pPr>
          </w:p>
          <w:p w14:paraId="2CA246E6" w14:textId="77777777" w:rsidR="00DA27E4" w:rsidRPr="00DA27E4" w:rsidRDefault="00DA27E4" w:rsidP="00DA27E4">
            <w:pPr>
              <w:jc w:val="right"/>
              <w:rPr>
                <w:rFonts w:ascii="Calibri" w:hAnsi="Calibri"/>
                <w:b/>
                <w:sz w:val="18"/>
                <w:szCs w:val="18"/>
                <w:lang w:eastAsia="en-GB"/>
              </w:rPr>
            </w:pPr>
          </w:p>
          <w:p w14:paraId="6886C0D1" w14:textId="77777777" w:rsidR="00DA27E4" w:rsidRPr="00DA27E4" w:rsidRDefault="00DA27E4" w:rsidP="00DA27E4">
            <w:pPr>
              <w:jc w:val="right"/>
              <w:rPr>
                <w:rFonts w:ascii="Calibri" w:hAnsi="Calibri"/>
                <w:b/>
                <w:sz w:val="18"/>
                <w:szCs w:val="18"/>
                <w:lang w:eastAsia="en-GB"/>
              </w:rPr>
            </w:pPr>
          </w:p>
          <w:p w14:paraId="149FF4E9" w14:textId="396223D6" w:rsidR="00DA27E4" w:rsidRPr="00DA27E4" w:rsidRDefault="00DA27E4" w:rsidP="00DA27E4">
            <w:pPr>
              <w:jc w:val="right"/>
              <w:rPr>
                <w:rFonts w:ascii="Calibri" w:hAnsi="Calibri"/>
                <w:b/>
                <w:sz w:val="18"/>
                <w:szCs w:val="18"/>
                <w:lang w:eastAsia="en-GB"/>
              </w:rPr>
            </w:pPr>
            <w:r w:rsidRPr="00DA27E4">
              <w:rPr>
                <w:rFonts w:ascii="Calibri" w:hAnsi="Calibri"/>
                <w:b/>
                <w:sz w:val="18"/>
                <w:szCs w:val="18"/>
                <w:lang w:eastAsia="en-GB"/>
              </w:rPr>
              <w:t xml:space="preserve">Gaming </w:t>
            </w:r>
            <w:r w:rsidR="00904F90">
              <w:rPr>
                <w:rFonts w:ascii="Calibri" w:hAnsi="Calibri"/>
                <w:b/>
                <w:sz w:val="18"/>
                <w:szCs w:val="18"/>
                <w:lang w:eastAsia="en-GB"/>
              </w:rPr>
              <w:t>t</w:t>
            </w:r>
            <w:r w:rsidR="00904F90" w:rsidRPr="00DA27E4">
              <w:rPr>
                <w:rFonts w:ascii="Calibri" w:hAnsi="Calibri"/>
                <w:b/>
                <w:sz w:val="18"/>
                <w:szCs w:val="18"/>
                <w:lang w:eastAsia="en-GB"/>
              </w:rPr>
              <w:t>ax</w:t>
            </w:r>
          </w:p>
        </w:tc>
        <w:tc>
          <w:tcPr>
            <w:tcW w:w="993" w:type="dxa"/>
            <w:tcBorders>
              <w:top w:val="single" w:sz="4" w:space="0" w:color="auto"/>
              <w:left w:val="nil"/>
              <w:bottom w:val="nil"/>
              <w:right w:val="nil"/>
            </w:tcBorders>
          </w:tcPr>
          <w:p w14:paraId="6E3A7500" w14:textId="77777777" w:rsidR="00DA27E4" w:rsidRPr="00DA27E4" w:rsidRDefault="00DA27E4" w:rsidP="00DA27E4">
            <w:pPr>
              <w:jc w:val="right"/>
              <w:rPr>
                <w:rFonts w:ascii="Calibri" w:hAnsi="Calibri"/>
                <w:b/>
                <w:sz w:val="18"/>
                <w:szCs w:val="18"/>
                <w:lang w:eastAsia="en-GB"/>
              </w:rPr>
            </w:pPr>
          </w:p>
          <w:p w14:paraId="53A77570" w14:textId="77777777" w:rsidR="00DA27E4" w:rsidRPr="00DA27E4" w:rsidRDefault="00DA27E4" w:rsidP="00DA27E4">
            <w:pPr>
              <w:jc w:val="right"/>
              <w:rPr>
                <w:rFonts w:ascii="Calibri" w:hAnsi="Calibri"/>
                <w:b/>
                <w:sz w:val="18"/>
                <w:szCs w:val="18"/>
                <w:lang w:eastAsia="en-GB"/>
              </w:rPr>
            </w:pPr>
          </w:p>
          <w:p w14:paraId="5A512E04" w14:textId="77777777" w:rsidR="00DA27E4" w:rsidRPr="00DA27E4" w:rsidRDefault="00DA27E4" w:rsidP="00DA27E4">
            <w:pPr>
              <w:jc w:val="right"/>
              <w:rPr>
                <w:rFonts w:ascii="Calibri" w:hAnsi="Calibri"/>
                <w:b/>
                <w:sz w:val="18"/>
                <w:szCs w:val="18"/>
                <w:lang w:eastAsia="en-GB"/>
              </w:rPr>
            </w:pPr>
          </w:p>
          <w:p w14:paraId="6FF71DE2" w14:textId="77777777" w:rsidR="00DA27E4" w:rsidRPr="00DA27E4" w:rsidRDefault="00DA27E4" w:rsidP="00DA27E4">
            <w:pPr>
              <w:jc w:val="right"/>
              <w:rPr>
                <w:rFonts w:ascii="Calibri" w:hAnsi="Calibri"/>
                <w:b/>
                <w:sz w:val="18"/>
                <w:szCs w:val="18"/>
                <w:lang w:eastAsia="en-GB"/>
              </w:rPr>
            </w:pPr>
          </w:p>
          <w:p w14:paraId="3E3B8C90" w14:textId="32A9E553" w:rsidR="00DA27E4" w:rsidRPr="00DA27E4" w:rsidRDefault="00DA27E4" w:rsidP="00DA27E4">
            <w:pPr>
              <w:jc w:val="right"/>
              <w:rPr>
                <w:rFonts w:ascii="Calibri" w:hAnsi="Calibri"/>
                <w:b/>
                <w:sz w:val="18"/>
                <w:szCs w:val="18"/>
                <w:lang w:eastAsia="en-GB"/>
              </w:rPr>
            </w:pPr>
            <w:r w:rsidRPr="00DA27E4">
              <w:rPr>
                <w:rFonts w:ascii="Calibri" w:hAnsi="Calibri"/>
                <w:b/>
                <w:sz w:val="18"/>
                <w:szCs w:val="18"/>
                <w:lang w:eastAsia="en-GB"/>
              </w:rPr>
              <w:t>Kentucky</w:t>
            </w:r>
            <w:r w:rsidR="00D82117">
              <w:rPr>
                <w:rFonts w:ascii="Calibri" w:hAnsi="Calibri"/>
                <w:b/>
                <w:sz w:val="18"/>
                <w:szCs w:val="18"/>
                <w:lang w:eastAsia="en-GB"/>
              </w:rPr>
              <w:t xml:space="preserve"> </w:t>
            </w:r>
          </w:p>
        </w:tc>
        <w:tc>
          <w:tcPr>
            <w:tcW w:w="851" w:type="dxa"/>
            <w:tcBorders>
              <w:top w:val="single" w:sz="4" w:space="0" w:color="auto"/>
              <w:left w:val="nil"/>
              <w:bottom w:val="nil"/>
              <w:right w:val="nil"/>
            </w:tcBorders>
          </w:tcPr>
          <w:p w14:paraId="57834019" w14:textId="1E04EE6D" w:rsidR="00DA27E4" w:rsidRPr="00DA27E4" w:rsidRDefault="00DA27E4" w:rsidP="00DA27E4">
            <w:pPr>
              <w:jc w:val="right"/>
              <w:rPr>
                <w:rFonts w:ascii="Calibri" w:hAnsi="Calibri"/>
                <w:b/>
                <w:sz w:val="18"/>
                <w:szCs w:val="18"/>
                <w:lang w:eastAsia="en-GB"/>
              </w:rPr>
            </w:pPr>
          </w:p>
          <w:p w14:paraId="613ED46C" w14:textId="77777777" w:rsidR="00DA27E4" w:rsidRPr="00DA27E4" w:rsidRDefault="00DA27E4" w:rsidP="00DA27E4">
            <w:pPr>
              <w:jc w:val="right"/>
              <w:rPr>
                <w:rFonts w:ascii="Calibri" w:hAnsi="Calibri"/>
                <w:b/>
                <w:sz w:val="18"/>
                <w:szCs w:val="18"/>
                <w:lang w:eastAsia="en-GB"/>
              </w:rPr>
            </w:pPr>
          </w:p>
          <w:p w14:paraId="42682F2A" w14:textId="77777777" w:rsidR="00DA27E4" w:rsidRPr="00DA27E4" w:rsidRDefault="00DA27E4" w:rsidP="00DA27E4">
            <w:pPr>
              <w:jc w:val="right"/>
              <w:rPr>
                <w:rFonts w:ascii="Calibri" w:hAnsi="Calibri"/>
                <w:b/>
                <w:sz w:val="18"/>
                <w:szCs w:val="18"/>
                <w:lang w:eastAsia="en-GB"/>
              </w:rPr>
            </w:pPr>
          </w:p>
          <w:p w14:paraId="6A810C0B" w14:textId="0505A13D" w:rsidR="00DA27E4" w:rsidRPr="00DA27E4" w:rsidRDefault="00DA27E4" w:rsidP="00DA27E4">
            <w:pPr>
              <w:jc w:val="right"/>
              <w:rPr>
                <w:rFonts w:ascii="Calibri" w:hAnsi="Calibri"/>
                <w:b/>
                <w:sz w:val="18"/>
                <w:szCs w:val="18"/>
                <w:lang w:eastAsia="en-GB"/>
              </w:rPr>
            </w:pPr>
            <w:r w:rsidRPr="00DA27E4">
              <w:rPr>
                <w:rFonts w:ascii="Calibri" w:hAnsi="Calibri"/>
                <w:b/>
                <w:sz w:val="18"/>
                <w:szCs w:val="18"/>
                <w:lang w:eastAsia="en-GB"/>
              </w:rPr>
              <w:t xml:space="preserve">Other </w:t>
            </w:r>
            <w:r w:rsidR="00904F90">
              <w:rPr>
                <w:rFonts w:ascii="Calibri" w:hAnsi="Calibri"/>
                <w:b/>
                <w:sz w:val="18"/>
                <w:szCs w:val="18"/>
                <w:lang w:eastAsia="en-GB"/>
              </w:rPr>
              <w:t>l</w:t>
            </w:r>
            <w:r w:rsidR="00904F90" w:rsidRPr="00DA27E4">
              <w:rPr>
                <w:rFonts w:ascii="Calibri" w:hAnsi="Calibri"/>
                <w:b/>
                <w:sz w:val="18"/>
                <w:szCs w:val="18"/>
                <w:lang w:eastAsia="en-GB"/>
              </w:rPr>
              <w:t>egal</w:t>
            </w:r>
          </w:p>
        </w:tc>
        <w:tc>
          <w:tcPr>
            <w:tcW w:w="850" w:type="dxa"/>
            <w:tcBorders>
              <w:top w:val="single" w:sz="4" w:space="0" w:color="auto"/>
              <w:left w:val="nil"/>
              <w:bottom w:val="nil"/>
              <w:right w:val="nil"/>
            </w:tcBorders>
          </w:tcPr>
          <w:p w14:paraId="73B7E13A" w14:textId="77777777" w:rsidR="00DA27E4" w:rsidRPr="00DA27E4" w:rsidRDefault="00DA27E4" w:rsidP="00DA27E4">
            <w:pPr>
              <w:jc w:val="right"/>
              <w:rPr>
                <w:rFonts w:ascii="Calibri" w:hAnsi="Calibri"/>
                <w:b/>
                <w:sz w:val="18"/>
                <w:szCs w:val="18"/>
                <w:lang w:eastAsia="en-GB"/>
              </w:rPr>
            </w:pPr>
          </w:p>
          <w:p w14:paraId="7048691A" w14:textId="77777777" w:rsidR="00DA27E4" w:rsidRPr="00DA27E4" w:rsidRDefault="00DA27E4" w:rsidP="00DA27E4">
            <w:pPr>
              <w:jc w:val="right"/>
              <w:rPr>
                <w:rFonts w:ascii="Calibri" w:hAnsi="Calibri"/>
                <w:b/>
                <w:sz w:val="18"/>
                <w:szCs w:val="18"/>
                <w:lang w:eastAsia="en-GB"/>
              </w:rPr>
            </w:pPr>
          </w:p>
          <w:p w14:paraId="24F4EE2D" w14:textId="77777777" w:rsidR="00DA27E4" w:rsidRPr="00DA27E4" w:rsidRDefault="00DA27E4" w:rsidP="00DA27E4">
            <w:pPr>
              <w:jc w:val="right"/>
              <w:rPr>
                <w:rFonts w:ascii="Calibri" w:hAnsi="Calibri"/>
                <w:b/>
                <w:sz w:val="18"/>
                <w:szCs w:val="18"/>
                <w:lang w:eastAsia="en-GB"/>
              </w:rPr>
            </w:pPr>
          </w:p>
          <w:p w14:paraId="63620532" w14:textId="77777777" w:rsidR="00DA27E4" w:rsidRPr="00DA27E4" w:rsidRDefault="00DA27E4" w:rsidP="00DA27E4">
            <w:pPr>
              <w:jc w:val="right"/>
              <w:rPr>
                <w:rFonts w:ascii="Calibri" w:hAnsi="Calibri"/>
                <w:b/>
                <w:sz w:val="18"/>
                <w:szCs w:val="18"/>
                <w:lang w:eastAsia="en-GB"/>
              </w:rPr>
            </w:pPr>
          </w:p>
          <w:p w14:paraId="426E28A1" w14:textId="77777777" w:rsidR="00DA27E4" w:rsidRPr="00DA27E4" w:rsidRDefault="00DA27E4" w:rsidP="00DA27E4">
            <w:pPr>
              <w:jc w:val="right"/>
              <w:rPr>
                <w:rFonts w:ascii="Calibri" w:hAnsi="Calibri"/>
                <w:b/>
                <w:sz w:val="18"/>
                <w:szCs w:val="18"/>
                <w:lang w:eastAsia="en-GB"/>
              </w:rPr>
            </w:pPr>
            <w:r w:rsidRPr="00DA27E4">
              <w:rPr>
                <w:rFonts w:ascii="Calibri" w:hAnsi="Calibri"/>
                <w:b/>
                <w:sz w:val="18"/>
                <w:szCs w:val="18"/>
                <w:lang w:eastAsia="en-GB"/>
              </w:rPr>
              <w:t>Other</w:t>
            </w:r>
          </w:p>
        </w:tc>
        <w:tc>
          <w:tcPr>
            <w:tcW w:w="851" w:type="dxa"/>
            <w:tcBorders>
              <w:top w:val="single" w:sz="4" w:space="0" w:color="auto"/>
              <w:left w:val="nil"/>
              <w:bottom w:val="nil"/>
              <w:right w:val="nil"/>
            </w:tcBorders>
          </w:tcPr>
          <w:p w14:paraId="17197DAF" w14:textId="77777777" w:rsidR="00DA27E4" w:rsidRPr="00DA27E4" w:rsidRDefault="00DA27E4" w:rsidP="00DA27E4">
            <w:pPr>
              <w:jc w:val="right"/>
              <w:rPr>
                <w:rFonts w:ascii="Calibri" w:hAnsi="Calibri"/>
                <w:b/>
                <w:sz w:val="18"/>
                <w:szCs w:val="18"/>
                <w:lang w:eastAsia="en-GB"/>
              </w:rPr>
            </w:pPr>
          </w:p>
          <w:p w14:paraId="47F76A35" w14:textId="77777777" w:rsidR="00DA27E4" w:rsidRPr="00DA27E4" w:rsidRDefault="00DA27E4" w:rsidP="00DA27E4">
            <w:pPr>
              <w:jc w:val="right"/>
              <w:rPr>
                <w:rFonts w:ascii="Calibri" w:hAnsi="Calibri"/>
                <w:b/>
                <w:sz w:val="18"/>
                <w:szCs w:val="18"/>
                <w:lang w:eastAsia="en-GB"/>
              </w:rPr>
            </w:pPr>
          </w:p>
          <w:p w14:paraId="79B23F9A" w14:textId="77777777" w:rsidR="00DA27E4" w:rsidRPr="00DA27E4" w:rsidRDefault="00DA27E4" w:rsidP="00DA27E4">
            <w:pPr>
              <w:jc w:val="right"/>
              <w:rPr>
                <w:rFonts w:ascii="Calibri" w:hAnsi="Calibri"/>
                <w:b/>
                <w:sz w:val="18"/>
                <w:szCs w:val="18"/>
                <w:lang w:eastAsia="en-GB"/>
              </w:rPr>
            </w:pPr>
          </w:p>
          <w:p w14:paraId="463EFAAB" w14:textId="77777777" w:rsidR="00DA27E4" w:rsidRPr="00DA27E4" w:rsidRDefault="00DA27E4" w:rsidP="00DA27E4">
            <w:pPr>
              <w:jc w:val="right"/>
              <w:rPr>
                <w:rFonts w:ascii="Calibri" w:hAnsi="Calibri"/>
                <w:b/>
                <w:sz w:val="18"/>
                <w:szCs w:val="18"/>
                <w:lang w:eastAsia="en-GB"/>
              </w:rPr>
            </w:pPr>
          </w:p>
          <w:p w14:paraId="7923588B" w14:textId="77777777" w:rsidR="00DA27E4" w:rsidRPr="00DA27E4" w:rsidRDefault="00DA27E4" w:rsidP="00DA27E4">
            <w:pPr>
              <w:jc w:val="right"/>
              <w:rPr>
                <w:rFonts w:ascii="Calibri" w:hAnsi="Calibri"/>
                <w:b/>
                <w:sz w:val="18"/>
                <w:szCs w:val="18"/>
                <w:lang w:eastAsia="en-GB"/>
              </w:rPr>
            </w:pPr>
            <w:r w:rsidRPr="00DA27E4">
              <w:rPr>
                <w:rFonts w:ascii="Calibri" w:hAnsi="Calibri"/>
                <w:b/>
                <w:sz w:val="18"/>
                <w:szCs w:val="18"/>
                <w:lang w:eastAsia="en-GB"/>
              </w:rPr>
              <w:t>Total</w:t>
            </w:r>
          </w:p>
        </w:tc>
      </w:tr>
      <w:tr w:rsidR="00DA27E4" w14:paraId="69E9C53F" w14:textId="77777777" w:rsidTr="001D0AD9">
        <w:tc>
          <w:tcPr>
            <w:tcW w:w="3544" w:type="dxa"/>
            <w:tcBorders>
              <w:top w:val="nil"/>
              <w:left w:val="nil"/>
              <w:bottom w:val="single" w:sz="4" w:space="0" w:color="auto"/>
              <w:right w:val="nil"/>
            </w:tcBorders>
          </w:tcPr>
          <w:p w14:paraId="5A5F4CCD" w14:textId="77777777" w:rsidR="00DA27E4" w:rsidRDefault="00DA27E4" w:rsidP="00DA27E4">
            <w:pPr>
              <w:rPr>
                <w:rFonts w:ascii="Calibri" w:hAnsi="Calibri"/>
                <w:b/>
                <w:sz w:val="20"/>
                <w:szCs w:val="20"/>
                <w:lang w:eastAsia="en-GB"/>
              </w:rPr>
            </w:pPr>
          </w:p>
        </w:tc>
        <w:tc>
          <w:tcPr>
            <w:tcW w:w="992" w:type="dxa"/>
            <w:tcBorders>
              <w:top w:val="nil"/>
              <w:left w:val="nil"/>
              <w:bottom w:val="single" w:sz="4" w:space="0" w:color="auto"/>
              <w:right w:val="nil"/>
            </w:tcBorders>
            <w:hideMark/>
          </w:tcPr>
          <w:p w14:paraId="15124937"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£m</w:t>
            </w:r>
          </w:p>
        </w:tc>
        <w:tc>
          <w:tcPr>
            <w:tcW w:w="992" w:type="dxa"/>
            <w:tcBorders>
              <w:top w:val="nil"/>
              <w:left w:val="nil"/>
              <w:bottom w:val="single" w:sz="4" w:space="0" w:color="auto"/>
              <w:right w:val="nil"/>
            </w:tcBorders>
            <w:hideMark/>
          </w:tcPr>
          <w:p w14:paraId="798F764E"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£m</w:t>
            </w:r>
          </w:p>
        </w:tc>
        <w:tc>
          <w:tcPr>
            <w:tcW w:w="992" w:type="dxa"/>
            <w:tcBorders>
              <w:top w:val="nil"/>
              <w:left w:val="nil"/>
              <w:bottom w:val="single" w:sz="4" w:space="0" w:color="auto"/>
              <w:right w:val="nil"/>
            </w:tcBorders>
            <w:hideMark/>
          </w:tcPr>
          <w:p w14:paraId="0FBA7870"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£m</w:t>
            </w:r>
          </w:p>
        </w:tc>
        <w:tc>
          <w:tcPr>
            <w:tcW w:w="993" w:type="dxa"/>
            <w:tcBorders>
              <w:top w:val="nil"/>
              <w:left w:val="nil"/>
              <w:bottom w:val="single" w:sz="4" w:space="0" w:color="auto"/>
              <w:right w:val="nil"/>
            </w:tcBorders>
          </w:tcPr>
          <w:p w14:paraId="570BCE1C" w14:textId="19FF0591" w:rsidR="00DA27E4" w:rsidRDefault="00DA27E4" w:rsidP="00DA27E4">
            <w:pPr>
              <w:jc w:val="right"/>
              <w:rPr>
                <w:rFonts w:ascii="Calibri" w:hAnsi="Calibri"/>
                <w:b/>
                <w:sz w:val="20"/>
                <w:szCs w:val="20"/>
                <w:lang w:eastAsia="en-GB"/>
              </w:rPr>
            </w:pPr>
            <w:r>
              <w:rPr>
                <w:rFonts w:ascii="Calibri" w:hAnsi="Calibri"/>
                <w:b/>
                <w:sz w:val="20"/>
                <w:szCs w:val="20"/>
                <w:lang w:eastAsia="en-GB"/>
              </w:rPr>
              <w:t>£m</w:t>
            </w:r>
          </w:p>
        </w:tc>
        <w:tc>
          <w:tcPr>
            <w:tcW w:w="851" w:type="dxa"/>
            <w:tcBorders>
              <w:top w:val="nil"/>
              <w:left w:val="nil"/>
              <w:bottom w:val="single" w:sz="4" w:space="0" w:color="auto"/>
              <w:right w:val="nil"/>
            </w:tcBorders>
            <w:hideMark/>
          </w:tcPr>
          <w:p w14:paraId="7FAB1BF4" w14:textId="0D8C364D" w:rsidR="00DA27E4" w:rsidRDefault="00DA27E4" w:rsidP="00DA27E4">
            <w:pPr>
              <w:jc w:val="right"/>
              <w:rPr>
                <w:rFonts w:ascii="Calibri" w:hAnsi="Calibri"/>
                <w:b/>
                <w:sz w:val="20"/>
                <w:szCs w:val="20"/>
                <w:lang w:eastAsia="en-GB"/>
              </w:rPr>
            </w:pPr>
            <w:r>
              <w:rPr>
                <w:rFonts w:ascii="Calibri" w:hAnsi="Calibri"/>
                <w:b/>
                <w:sz w:val="20"/>
                <w:szCs w:val="20"/>
                <w:lang w:eastAsia="en-GB"/>
              </w:rPr>
              <w:t>£m</w:t>
            </w:r>
          </w:p>
        </w:tc>
        <w:tc>
          <w:tcPr>
            <w:tcW w:w="850" w:type="dxa"/>
            <w:tcBorders>
              <w:top w:val="nil"/>
              <w:left w:val="nil"/>
              <w:bottom w:val="single" w:sz="4" w:space="0" w:color="auto"/>
              <w:right w:val="nil"/>
            </w:tcBorders>
            <w:hideMark/>
          </w:tcPr>
          <w:p w14:paraId="625C537A"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£m</w:t>
            </w:r>
          </w:p>
        </w:tc>
        <w:tc>
          <w:tcPr>
            <w:tcW w:w="851" w:type="dxa"/>
            <w:tcBorders>
              <w:top w:val="nil"/>
              <w:left w:val="nil"/>
              <w:bottom w:val="single" w:sz="4" w:space="0" w:color="auto"/>
              <w:right w:val="nil"/>
            </w:tcBorders>
            <w:hideMark/>
          </w:tcPr>
          <w:p w14:paraId="0AFB68A2"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£m</w:t>
            </w:r>
          </w:p>
        </w:tc>
      </w:tr>
      <w:tr w:rsidR="00DA27E4" w14:paraId="1EE26E31" w14:textId="77777777" w:rsidTr="001D0AD9">
        <w:tc>
          <w:tcPr>
            <w:tcW w:w="3544" w:type="dxa"/>
            <w:tcBorders>
              <w:top w:val="single" w:sz="4" w:space="0" w:color="auto"/>
              <w:left w:val="nil"/>
              <w:bottom w:val="nil"/>
              <w:right w:val="nil"/>
            </w:tcBorders>
            <w:hideMark/>
          </w:tcPr>
          <w:p w14:paraId="4840FD25" w14:textId="77777777" w:rsidR="00DA27E4" w:rsidRDefault="00DA27E4" w:rsidP="00DA27E4">
            <w:pPr>
              <w:rPr>
                <w:rFonts w:ascii="Calibri" w:hAnsi="Calibri"/>
                <w:b/>
                <w:sz w:val="20"/>
                <w:szCs w:val="20"/>
                <w:lang w:eastAsia="en-GB"/>
              </w:rPr>
            </w:pPr>
            <w:r>
              <w:rPr>
                <w:rFonts w:ascii="Calibri" w:hAnsi="Calibri"/>
                <w:b/>
                <w:sz w:val="20"/>
                <w:szCs w:val="20"/>
                <w:lang w:eastAsia="en-GB"/>
              </w:rPr>
              <w:t>Balance at 1 January 2019</w:t>
            </w:r>
          </w:p>
        </w:tc>
        <w:tc>
          <w:tcPr>
            <w:tcW w:w="992" w:type="dxa"/>
            <w:tcBorders>
              <w:top w:val="single" w:sz="4" w:space="0" w:color="auto"/>
              <w:left w:val="nil"/>
              <w:bottom w:val="nil"/>
              <w:right w:val="nil"/>
            </w:tcBorders>
            <w:hideMark/>
          </w:tcPr>
          <w:p w14:paraId="003C4691"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1.5</w:t>
            </w:r>
          </w:p>
        </w:tc>
        <w:tc>
          <w:tcPr>
            <w:tcW w:w="992" w:type="dxa"/>
            <w:tcBorders>
              <w:top w:val="single" w:sz="4" w:space="0" w:color="auto"/>
              <w:left w:val="nil"/>
              <w:bottom w:val="nil"/>
              <w:right w:val="nil"/>
            </w:tcBorders>
            <w:hideMark/>
          </w:tcPr>
          <w:p w14:paraId="236BDF27"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1.3</w:t>
            </w:r>
          </w:p>
        </w:tc>
        <w:tc>
          <w:tcPr>
            <w:tcW w:w="992" w:type="dxa"/>
            <w:tcBorders>
              <w:top w:val="single" w:sz="4" w:space="0" w:color="auto"/>
              <w:left w:val="nil"/>
              <w:bottom w:val="nil"/>
              <w:right w:val="nil"/>
            </w:tcBorders>
            <w:hideMark/>
          </w:tcPr>
          <w:p w14:paraId="7C5C90AA"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2.6</w:t>
            </w:r>
          </w:p>
        </w:tc>
        <w:tc>
          <w:tcPr>
            <w:tcW w:w="993" w:type="dxa"/>
            <w:tcBorders>
              <w:top w:val="single" w:sz="4" w:space="0" w:color="auto"/>
              <w:left w:val="nil"/>
              <w:bottom w:val="nil"/>
              <w:right w:val="nil"/>
            </w:tcBorders>
          </w:tcPr>
          <w:p w14:paraId="3BFF20A1" w14:textId="2BB98E5D"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851" w:type="dxa"/>
            <w:tcBorders>
              <w:top w:val="single" w:sz="4" w:space="0" w:color="auto"/>
              <w:left w:val="nil"/>
              <w:bottom w:val="nil"/>
              <w:right w:val="nil"/>
            </w:tcBorders>
            <w:hideMark/>
          </w:tcPr>
          <w:p w14:paraId="0626CC83" w14:textId="7AEEF377"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850" w:type="dxa"/>
            <w:tcBorders>
              <w:top w:val="single" w:sz="4" w:space="0" w:color="auto"/>
              <w:left w:val="nil"/>
              <w:bottom w:val="nil"/>
              <w:right w:val="nil"/>
            </w:tcBorders>
            <w:hideMark/>
          </w:tcPr>
          <w:p w14:paraId="19806FB8"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0.2</w:t>
            </w:r>
          </w:p>
        </w:tc>
        <w:tc>
          <w:tcPr>
            <w:tcW w:w="851" w:type="dxa"/>
            <w:tcBorders>
              <w:top w:val="single" w:sz="4" w:space="0" w:color="auto"/>
              <w:left w:val="nil"/>
              <w:bottom w:val="nil"/>
              <w:right w:val="nil"/>
            </w:tcBorders>
            <w:hideMark/>
          </w:tcPr>
          <w:p w14:paraId="6F4AAD2C" w14:textId="6765A217" w:rsidR="00DA27E4" w:rsidRDefault="00DA27E4" w:rsidP="00DA27E4">
            <w:pPr>
              <w:jc w:val="right"/>
              <w:rPr>
                <w:rFonts w:ascii="Calibri" w:hAnsi="Calibri"/>
                <w:bCs/>
                <w:sz w:val="20"/>
                <w:szCs w:val="20"/>
                <w:lang w:eastAsia="en-GB"/>
              </w:rPr>
            </w:pPr>
            <w:r>
              <w:rPr>
                <w:rFonts w:ascii="Calibri" w:hAnsi="Calibri"/>
                <w:bCs/>
                <w:sz w:val="20"/>
                <w:szCs w:val="20"/>
                <w:lang w:eastAsia="en-GB"/>
              </w:rPr>
              <w:t>5.6</w:t>
            </w:r>
          </w:p>
        </w:tc>
      </w:tr>
      <w:tr w:rsidR="00DA27E4" w14:paraId="27A075AD" w14:textId="77777777" w:rsidTr="001D0AD9">
        <w:tc>
          <w:tcPr>
            <w:tcW w:w="3544" w:type="dxa"/>
            <w:hideMark/>
          </w:tcPr>
          <w:p w14:paraId="6FAA155B" w14:textId="77777777" w:rsidR="00DA27E4" w:rsidRDefault="00DA27E4" w:rsidP="00DA27E4">
            <w:pPr>
              <w:rPr>
                <w:rFonts w:ascii="Calibri" w:hAnsi="Calibri"/>
                <w:b/>
                <w:sz w:val="20"/>
                <w:szCs w:val="20"/>
                <w:lang w:eastAsia="en-GB"/>
              </w:rPr>
            </w:pPr>
            <w:r>
              <w:rPr>
                <w:rFonts w:ascii="Calibri" w:hAnsi="Calibri"/>
                <w:bCs/>
                <w:sz w:val="20"/>
                <w:szCs w:val="20"/>
                <w:lang w:eastAsia="en-GB"/>
              </w:rPr>
              <w:t>Transfer to IFRS 16 lease liability</w:t>
            </w:r>
          </w:p>
        </w:tc>
        <w:tc>
          <w:tcPr>
            <w:tcW w:w="992" w:type="dxa"/>
            <w:hideMark/>
          </w:tcPr>
          <w:p w14:paraId="6B022FCE"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992" w:type="dxa"/>
            <w:hideMark/>
          </w:tcPr>
          <w:p w14:paraId="4DF0D378"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(1.3)</w:t>
            </w:r>
          </w:p>
        </w:tc>
        <w:tc>
          <w:tcPr>
            <w:tcW w:w="992" w:type="dxa"/>
            <w:hideMark/>
          </w:tcPr>
          <w:p w14:paraId="2AED7025"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993" w:type="dxa"/>
          </w:tcPr>
          <w:p w14:paraId="4A5ADCC6" w14:textId="08974075"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851" w:type="dxa"/>
            <w:hideMark/>
          </w:tcPr>
          <w:p w14:paraId="71F41534" w14:textId="459398D4"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850" w:type="dxa"/>
            <w:hideMark/>
          </w:tcPr>
          <w:p w14:paraId="3BDE5CF5"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851" w:type="dxa"/>
            <w:hideMark/>
          </w:tcPr>
          <w:p w14:paraId="5CA10097"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(1.3)</w:t>
            </w:r>
          </w:p>
        </w:tc>
      </w:tr>
      <w:tr w:rsidR="00DA27E4" w14:paraId="170FF9EB" w14:textId="77777777" w:rsidTr="001D0AD9">
        <w:tc>
          <w:tcPr>
            <w:tcW w:w="3544" w:type="dxa"/>
            <w:hideMark/>
          </w:tcPr>
          <w:p w14:paraId="51CF3900" w14:textId="77777777" w:rsidR="00DA27E4" w:rsidRDefault="00DA27E4" w:rsidP="00DA27E4">
            <w:pPr>
              <w:rPr>
                <w:rFonts w:ascii="Calibri" w:hAnsi="Calibri"/>
                <w:b/>
                <w:sz w:val="20"/>
                <w:szCs w:val="20"/>
                <w:lang w:eastAsia="en-GB"/>
              </w:rPr>
            </w:pPr>
            <w:r>
              <w:rPr>
                <w:rFonts w:ascii="Calibri" w:hAnsi="Calibri"/>
                <w:bCs/>
                <w:sz w:val="20"/>
                <w:szCs w:val="20"/>
                <w:lang w:eastAsia="en-GB"/>
              </w:rPr>
              <w:t>Additional provisions recognised</w:t>
            </w:r>
          </w:p>
        </w:tc>
        <w:tc>
          <w:tcPr>
            <w:tcW w:w="992" w:type="dxa"/>
            <w:hideMark/>
          </w:tcPr>
          <w:p w14:paraId="15CA95F6"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0.4</w:t>
            </w:r>
          </w:p>
        </w:tc>
        <w:tc>
          <w:tcPr>
            <w:tcW w:w="992" w:type="dxa"/>
            <w:hideMark/>
          </w:tcPr>
          <w:p w14:paraId="17E7B37E"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992" w:type="dxa"/>
            <w:hideMark/>
          </w:tcPr>
          <w:p w14:paraId="2EDDBA4C"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993" w:type="dxa"/>
          </w:tcPr>
          <w:p w14:paraId="63E69B2F" w14:textId="2D908499"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851" w:type="dxa"/>
            <w:hideMark/>
          </w:tcPr>
          <w:p w14:paraId="0B40C111" w14:textId="1AD47704"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850" w:type="dxa"/>
            <w:hideMark/>
          </w:tcPr>
          <w:p w14:paraId="4E3B5947"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0.1</w:t>
            </w:r>
          </w:p>
        </w:tc>
        <w:tc>
          <w:tcPr>
            <w:tcW w:w="851" w:type="dxa"/>
            <w:hideMark/>
          </w:tcPr>
          <w:p w14:paraId="55DCEA29"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0.5</w:t>
            </w:r>
          </w:p>
        </w:tc>
      </w:tr>
      <w:tr w:rsidR="00DA27E4" w14:paraId="4C15EACC" w14:textId="77777777" w:rsidTr="001D0AD9">
        <w:tc>
          <w:tcPr>
            <w:tcW w:w="3544" w:type="dxa"/>
            <w:tcBorders>
              <w:top w:val="nil"/>
              <w:left w:val="nil"/>
              <w:bottom w:val="single" w:sz="4" w:space="0" w:color="auto"/>
              <w:right w:val="nil"/>
            </w:tcBorders>
            <w:hideMark/>
          </w:tcPr>
          <w:p w14:paraId="5AF369BC" w14:textId="77777777" w:rsidR="00DA27E4" w:rsidRDefault="00DA27E4" w:rsidP="00DA27E4">
            <w:pPr>
              <w:rPr>
                <w:rFonts w:ascii="Calibri" w:hAnsi="Calibri"/>
                <w:b/>
                <w:sz w:val="20"/>
                <w:szCs w:val="20"/>
                <w:lang w:eastAsia="en-GB"/>
              </w:rPr>
            </w:pPr>
            <w:r>
              <w:rPr>
                <w:rFonts w:ascii="Calibri" w:hAnsi="Calibri"/>
                <w:bCs/>
                <w:sz w:val="20"/>
                <w:szCs w:val="20"/>
                <w:lang w:eastAsia="en-GB"/>
              </w:rPr>
              <w:t>Amounts used during the year</w:t>
            </w:r>
          </w:p>
        </w:tc>
        <w:tc>
          <w:tcPr>
            <w:tcW w:w="992" w:type="dxa"/>
            <w:tcBorders>
              <w:top w:val="nil"/>
              <w:left w:val="nil"/>
              <w:bottom w:val="single" w:sz="4" w:space="0" w:color="auto"/>
              <w:right w:val="nil"/>
            </w:tcBorders>
            <w:hideMark/>
          </w:tcPr>
          <w:p w14:paraId="472C486F"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(0.2)</w:t>
            </w:r>
          </w:p>
        </w:tc>
        <w:tc>
          <w:tcPr>
            <w:tcW w:w="992" w:type="dxa"/>
            <w:tcBorders>
              <w:top w:val="nil"/>
              <w:left w:val="nil"/>
              <w:bottom w:val="single" w:sz="4" w:space="0" w:color="auto"/>
              <w:right w:val="nil"/>
            </w:tcBorders>
            <w:hideMark/>
          </w:tcPr>
          <w:p w14:paraId="08E39CD3"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992" w:type="dxa"/>
            <w:tcBorders>
              <w:top w:val="nil"/>
              <w:left w:val="nil"/>
              <w:bottom w:val="single" w:sz="4" w:space="0" w:color="auto"/>
              <w:right w:val="nil"/>
            </w:tcBorders>
            <w:hideMark/>
          </w:tcPr>
          <w:p w14:paraId="1F03FD9B"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(0.6)</w:t>
            </w:r>
          </w:p>
        </w:tc>
        <w:tc>
          <w:tcPr>
            <w:tcW w:w="993" w:type="dxa"/>
            <w:tcBorders>
              <w:top w:val="nil"/>
              <w:left w:val="nil"/>
              <w:bottom w:val="single" w:sz="4" w:space="0" w:color="auto"/>
              <w:right w:val="nil"/>
            </w:tcBorders>
          </w:tcPr>
          <w:p w14:paraId="3D724AA4" w14:textId="1C3BAEFC"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851" w:type="dxa"/>
            <w:tcBorders>
              <w:top w:val="nil"/>
              <w:left w:val="nil"/>
              <w:bottom w:val="single" w:sz="4" w:space="0" w:color="auto"/>
              <w:right w:val="nil"/>
            </w:tcBorders>
            <w:hideMark/>
          </w:tcPr>
          <w:p w14:paraId="7724EA90" w14:textId="20DC45E6"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850" w:type="dxa"/>
            <w:tcBorders>
              <w:top w:val="nil"/>
              <w:left w:val="nil"/>
              <w:bottom w:val="single" w:sz="4" w:space="0" w:color="auto"/>
              <w:right w:val="nil"/>
            </w:tcBorders>
            <w:hideMark/>
          </w:tcPr>
          <w:p w14:paraId="5E478C8C"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851" w:type="dxa"/>
            <w:tcBorders>
              <w:top w:val="nil"/>
              <w:left w:val="nil"/>
              <w:bottom w:val="single" w:sz="4" w:space="0" w:color="auto"/>
              <w:right w:val="nil"/>
            </w:tcBorders>
            <w:hideMark/>
          </w:tcPr>
          <w:p w14:paraId="79E7C8F9"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(0.8)</w:t>
            </w:r>
          </w:p>
        </w:tc>
      </w:tr>
      <w:tr w:rsidR="00DA27E4" w14:paraId="4DD94502" w14:textId="77777777" w:rsidTr="001D0AD9">
        <w:tc>
          <w:tcPr>
            <w:tcW w:w="3544" w:type="dxa"/>
            <w:tcBorders>
              <w:top w:val="single" w:sz="4" w:space="0" w:color="auto"/>
              <w:left w:val="nil"/>
              <w:bottom w:val="nil"/>
              <w:right w:val="nil"/>
            </w:tcBorders>
            <w:hideMark/>
          </w:tcPr>
          <w:p w14:paraId="7FDD7523" w14:textId="77777777" w:rsidR="00DA27E4" w:rsidRDefault="00DA27E4" w:rsidP="00DA27E4">
            <w:pPr>
              <w:rPr>
                <w:rFonts w:ascii="Calibri" w:hAnsi="Calibri"/>
                <w:b/>
                <w:sz w:val="20"/>
                <w:szCs w:val="20"/>
                <w:lang w:eastAsia="en-GB"/>
              </w:rPr>
            </w:pPr>
            <w:r>
              <w:rPr>
                <w:rFonts w:ascii="Calibri" w:hAnsi="Calibri"/>
                <w:b/>
                <w:sz w:val="20"/>
                <w:szCs w:val="20"/>
                <w:lang w:eastAsia="en-GB"/>
              </w:rPr>
              <w:t>Balance at 31 December 2019</w:t>
            </w:r>
          </w:p>
        </w:tc>
        <w:tc>
          <w:tcPr>
            <w:tcW w:w="992" w:type="dxa"/>
            <w:tcBorders>
              <w:top w:val="single" w:sz="4" w:space="0" w:color="auto"/>
              <w:left w:val="nil"/>
              <w:bottom w:val="nil"/>
              <w:right w:val="nil"/>
            </w:tcBorders>
            <w:hideMark/>
          </w:tcPr>
          <w:p w14:paraId="6DE3C888"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1.7</w:t>
            </w:r>
          </w:p>
        </w:tc>
        <w:tc>
          <w:tcPr>
            <w:tcW w:w="992" w:type="dxa"/>
            <w:tcBorders>
              <w:top w:val="single" w:sz="4" w:space="0" w:color="auto"/>
              <w:left w:val="nil"/>
              <w:bottom w:val="nil"/>
              <w:right w:val="nil"/>
            </w:tcBorders>
            <w:hideMark/>
          </w:tcPr>
          <w:p w14:paraId="5690FD52"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w:t>
            </w:r>
          </w:p>
        </w:tc>
        <w:tc>
          <w:tcPr>
            <w:tcW w:w="992" w:type="dxa"/>
            <w:tcBorders>
              <w:top w:val="single" w:sz="4" w:space="0" w:color="auto"/>
              <w:left w:val="nil"/>
              <w:bottom w:val="nil"/>
              <w:right w:val="nil"/>
            </w:tcBorders>
            <w:hideMark/>
          </w:tcPr>
          <w:p w14:paraId="13530CA2"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2.0</w:t>
            </w:r>
          </w:p>
        </w:tc>
        <w:tc>
          <w:tcPr>
            <w:tcW w:w="993" w:type="dxa"/>
            <w:tcBorders>
              <w:top w:val="single" w:sz="4" w:space="0" w:color="auto"/>
              <w:left w:val="nil"/>
              <w:bottom w:val="nil"/>
              <w:right w:val="nil"/>
            </w:tcBorders>
          </w:tcPr>
          <w:p w14:paraId="5C723FD5" w14:textId="38B4C560" w:rsidR="00DA27E4" w:rsidRDefault="00DA27E4" w:rsidP="00DA27E4">
            <w:pPr>
              <w:jc w:val="right"/>
              <w:rPr>
                <w:rFonts w:ascii="Calibri" w:hAnsi="Calibri"/>
                <w:b/>
                <w:sz w:val="20"/>
                <w:szCs w:val="20"/>
                <w:lang w:eastAsia="en-GB"/>
              </w:rPr>
            </w:pPr>
            <w:r>
              <w:rPr>
                <w:rFonts w:ascii="Calibri" w:hAnsi="Calibri"/>
                <w:b/>
                <w:sz w:val="20"/>
                <w:szCs w:val="20"/>
                <w:lang w:eastAsia="en-GB"/>
              </w:rPr>
              <w:t>-</w:t>
            </w:r>
          </w:p>
        </w:tc>
        <w:tc>
          <w:tcPr>
            <w:tcW w:w="851" w:type="dxa"/>
            <w:tcBorders>
              <w:top w:val="single" w:sz="4" w:space="0" w:color="auto"/>
              <w:left w:val="nil"/>
              <w:bottom w:val="nil"/>
              <w:right w:val="nil"/>
            </w:tcBorders>
            <w:hideMark/>
          </w:tcPr>
          <w:p w14:paraId="74184E28" w14:textId="64A6575C" w:rsidR="00DA27E4" w:rsidRDefault="00DA27E4" w:rsidP="00DA27E4">
            <w:pPr>
              <w:jc w:val="right"/>
              <w:rPr>
                <w:rFonts w:ascii="Calibri" w:hAnsi="Calibri"/>
                <w:b/>
                <w:sz w:val="20"/>
                <w:szCs w:val="20"/>
                <w:lang w:eastAsia="en-GB"/>
              </w:rPr>
            </w:pPr>
            <w:r>
              <w:rPr>
                <w:rFonts w:ascii="Calibri" w:hAnsi="Calibri"/>
                <w:b/>
                <w:sz w:val="20"/>
                <w:szCs w:val="20"/>
                <w:lang w:eastAsia="en-GB"/>
              </w:rPr>
              <w:t>-</w:t>
            </w:r>
          </w:p>
        </w:tc>
        <w:tc>
          <w:tcPr>
            <w:tcW w:w="850" w:type="dxa"/>
            <w:tcBorders>
              <w:top w:val="single" w:sz="4" w:space="0" w:color="auto"/>
              <w:left w:val="nil"/>
              <w:bottom w:val="nil"/>
              <w:right w:val="nil"/>
            </w:tcBorders>
            <w:hideMark/>
          </w:tcPr>
          <w:p w14:paraId="637B5448"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0.3</w:t>
            </w:r>
          </w:p>
        </w:tc>
        <w:tc>
          <w:tcPr>
            <w:tcW w:w="851" w:type="dxa"/>
            <w:tcBorders>
              <w:top w:val="single" w:sz="4" w:space="0" w:color="auto"/>
              <w:left w:val="nil"/>
              <w:bottom w:val="nil"/>
              <w:right w:val="nil"/>
            </w:tcBorders>
            <w:hideMark/>
          </w:tcPr>
          <w:p w14:paraId="0D5D42D3" w14:textId="55B3C419" w:rsidR="00DA27E4" w:rsidRDefault="00DA27E4" w:rsidP="00DA27E4">
            <w:pPr>
              <w:jc w:val="right"/>
              <w:rPr>
                <w:rFonts w:ascii="Calibri" w:hAnsi="Calibri"/>
                <w:b/>
                <w:sz w:val="20"/>
                <w:szCs w:val="20"/>
                <w:lang w:eastAsia="en-GB"/>
              </w:rPr>
            </w:pPr>
            <w:r>
              <w:rPr>
                <w:rFonts w:ascii="Calibri" w:hAnsi="Calibri"/>
                <w:b/>
                <w:sz w:val="20"/>
                <w:szCs w:val="20"/>
                <w:lang w:eastAsia="en-GB"/>
              </w:rPr>
              <w:t>4.0</w:t>
            </w:r>
          </w:p>
        </w:tc>
      </w:tr>
      <w:tr w:rsidR="00DA27E4" w14:paraId="27EF3663" w14:textId="77777777" w:rsidTr="001D0AD9">
        <w:tc>
          <w:tcPr>
            <w:tcW w:w="3544" w:type="dxa"/>
            <w:hideMark/>
          </w:tcPr>
          <w:p w14:paraId="23394BF3" w14:textId="77777777" w:rsidR="00DA27E4" w:rsidRDefault="00DA27E4" w:rsidP="00DA27E4">
            <w:pPr>
              <w:rPr>
                <w:rFonts w:ascii="Calibri" w:hAnsi="Calibri"/>
                <w:b/>
                <w:sz w:val="20"/>
                <w:szCs w:val="20"/>
                <w:lang w:eastAsia="en-GB"/>
              </w:rPr>
            </w:pPr>
            <w:r>
              <w:rPr>
                <w:rFonts w:ascii="Calibri" w:hAnsi="Calibri"/>
                <w:bCs/>
                <w:sz w:val="20"/>
                <w:szCs w:val="20"/>
                <w:lang w:eastAsia="en-GB"/>
              </w:rPr>
              <w:t>Acquired on business combination</w:t>
            </w:r>
          </w:p>
        </w:tc>
        <w:tc>
          <w:tcPr>
            <w:tcW w:w="992" w:type="dxa"/>
            <w:hideMark/>
          </w:tcPr>
          <w:p w14:paraId="6823642B"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1.1</w:t>
            </w:r>
          </w:p>
        </w:tc>
        <w:tc>
          <w:tcPr>
            <w:tcW w:w="992" w:type="dxa"/>
            <w:hideMark/>
          </w:tcPr>
          <w:p w14:paraId="30C6BCFC"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5.0</w:t>
            </w:r>
          </w:p>
        </w:tc>
        <w:tc>
          <w:tcPr>
            <w:tcW w:w="992" w:type="dxa"/>
            <w:hideMark/>
          </w:tcPr>
          <w:p w14:paraId="534CD095"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7.2</w:t>
            </w:r>
          </w:p>
        </w:tc>
        <w:tc>
          <w:tcPr>
            <w:tcW w:w="993" w:type="dxa"/>
          </w:tcPr>
          <w:p w14:paraId="12429630" w14:textId="3B646598" w:rsidR="00DA27E4" w:rsidDel="00F7305F" w:rsidRDefault="00DA27E4" w:rsidP="00DA27E4">
            <w:pPr>
              <w:jc w:val="right"/>
              <w:rPr>
                <w:rFonts w:ascii="Calibri" w:hAnsi="Calibri"/>
                <w:b/>
                <w:sz w:val="20"/>
                <w:szCs w:val="20"/>
                <w:lang w:eastAsia="en-GB"/>
              </w:rPr>
            </w:pPr>
            <w:r>
              <w:rPr>
                <w:rFonts w:ascii="Calibri" w:hAnsi="Calibri"/>
                <w:b/>
                <w:sz w:val="20"/>
                <w:szCs w:val="20"/>
                <w:lang w:eastAsia="en-GB"/>
              </w:rPr>
              <w:t>80.4</w:t>
            </w:r>
          </w:p>
        </w:tc>
        <w:tc>
          <w:tcPr>
            <w:tcW w:w="851" w:type="dxa"/>
          </w:tcPr>
          <w:p w14:paraId="44EAD772" w14:textId="4B02A72F" w:rsidR="00DA27E4" w:rsidRDefault="001D0AD9" w:rsidP="00DA27E4">
            <w:pPr>
              <w:jc w:val="right"/>
              <w:rPr>
                <w:rFonts w:ascii="Calibri" w:hAnsi="Calibri"/>
                <w:b/>
                <w:sz w:val="20"/>
                <w:szCs w:val="20"/>
                <w:lang w:eastAsia="en-GB"/>
              </w:rPr>
            </w:pPr>
            <w:r>
              <w:rPr>
                <w:rFonts w:ascii="Calibri" w:hAnsi="Calibri"/>
                <w:b/>
                <w:sz w:val="20"/>
                <w:szCs w:val="20"/>
                <w:lang w:eastAsia="en-GB"/>
              </w:rPr>
              <w:t>5</w:t>
            </w:r>
            <w:r w:rsidR="00DE2AAD">
              <w:rPr>
                <w:rFonts w:ascii="Calibri" w:hAnsi="Calibri"/>
                <w:b/>
                <w:sz w:val="20"/>
                <w:szCs w:val="20"/>
                <w:lang w:eastAsia="en-GB"/>
              </w:rPr>
              <w:t>6</w:t>
            </w:r>
            <w:r>
              <w:rPr>
                <w:rFonts w:ascii="Calibri" w:hAnsi="Calibri"/>
                <w:b/>
                <w:sz w:val="20"/>
                <w:szCs w:val="20"/>
                <w:lang w:eastAsia="en-GB"/>
              </w:rPr>
              <w:t>.</w:t>
            </w:r>
            <w:r w:rsidR="00DE2AAD">
              <w:rPr>
                <w:rFonts w:ascii="Calibri" w:hAnsi="Calibri"/>
                <w:b/>
                <w:sz w:val="20"/>
                <w:szCs w:val="20"/>
                <w:lang w:eastAsia="en-GB"/>
              </w:rPr>
              <w:t>8</w:t>
            </w:r>
          </w:p>
        </w:tc>
        <w:tc>
          <w:tcPr>
            <w:tcW w:w="850" w:type="dxa"/>
            <w:hideMark/>
          </w:tcPr>
          <w:p w14:paraId="0057F8CD"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w:t>
            </w:r>
          </w:p>
        </w:tc>
        <w:tc>
          <w:tcPr>
            <w:tcW w:w="851" w:type="dxa"/>
            <w:hideMark/>
          </w:tcPr>
          <w:p w14:paraId="49F06F6B" w14:textId="3FD48400" w:rsidR="00DA27E4" w:rsidRDefault="001D0AD9" w:rsidP="00DA27E4">
            <w:pPr>
              <w:jc w:val="right"/>
              <w:rPr>
                <w:rFonts w:ascii="Calibri" w:hAnsi="Calibri"/>
                <w:b/>
                <w:sz w:val="20"/>
                <w:szCs w:val="20"/>
                <w:lang w:eastAsia="en-GB"/>
              </w:rPr>
            </w:pPr>
            <w:r>
              <w:rPr>
                <w:rFonts w:ascii="Calibri" w:hAnsi="Calibri"/>
                <w:b/>
                <w:sz w:val="20"/>
                <w:szCs w:val="20"/>
                <w:lang w:eastAsia="en-GB"/>
              </w:rPr>
              <w:t>150.</w:t>
            </w:r>
            <w:r w:rsidR="00DE2AAD">
              <w:rPr>
                <w:rFonts w:ascii="Calibri" w:hAnsi="Calibri"/>
                <w:b/>
                <w:sz w:val="20"/>
                <w:szCs w:val="20"/>
                <w:lang w:eastAsia="en-GB"/>
              </w:rPr>
              <w:t>5</w:t>
            </w:r>
          </w:p>
        </w:tc>
      </w:tr>
      <w:tr w:rsidR="00DA27E4" w14:paraId="3E18E160" w14:textId="77777777" w:rsidTr="001D0AD9">
        <w:tc>
          <w:tcPr>
            <w:tcW w:w="3544" w:type="dxa"/>
            <w:hideMark/>
          </w:tcPr>
          <w:p w14:paraId="1F064603" w14:textId="77777777" w:rsidR="00DA27E4" w:rsidRDefault="00DA27E4" w:rsidP="00DA27E4">
            <w:pPr>
              <w:rPr>
                <w:rFonts w:ascii="Calibri" w:hAnsi="Calibri"/>
                <w:b/>
                <w:sz w:val="20"/>
                <w:szCs w:val="20"/>
                <w:lang w:eastAsia="en-GB"/>
              </w:rPr>
            </w:pPr>
            <w:r>
              <w:rPr>
                <w:rFonts w:ascii="Calibri" w:hAnsi="Calibri"/>
                <w:bCs/>
                <w:sz w:val="20"/>
                <w:szCs w:val="20"/>
                <w:lang w:eastAsia="en-GB"/>
              </w:rPr>
              <w:t>Additional provisions recognised</w:t>
            </w:r>
          </w:p>
        </w:tc>
        <w:tc>
          <w:tcPr>
            <w:tcW w:w="992" w:type="dxa"/>
            <w:hideMark/>
          </w:tcPr>
          <w:p w14:paraId="4EB8B6F5"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1.1</w:t>
            </w:r>
          </w:p>
        </w:tc>
        <w:tc>
          <w:tcPr>
            <w:tcW w:w="992" w:type="dxa"/>
            <w:hideMark/>
          </w:tcPr>
          <w:p w14:paraId="1F4FB4FD"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10.5</w:t>
            </w:r>
          </w:p>
        </w:tc>
        <w:tc>
          <w:tcPr>
            <w:tcW w:w="992" w:type="dxa"/>
            <w:hideMark/>
          </w:tcPr>
          <w:p w14:paraId="4FDF1B89"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1.3</w:t>
            </w:r>
          </w:p>
        </w:tc>
        <w:tc>
          <w:tcPr>
            <w:tcW w:w="993" w:type="dxa"/>
          </w:tcPr>
          <w:p w14:paraId="4DB7C325" w14:textId="159A5C07" w:rsidR="00DA27E4" w:rsidRDefault="00DA27E4" w:rsidP="00DA27E4">
            <w:pPr>
              <w:jc w:val="right"/>
              <w:rPr>
                <w:rFonts w:ascii="Calibri" w:hAnsi="Calibri"/>
                <w:b/>
                <w:sz w:val="20"/>
                <w:szCs w:val="20"/>
                <w:lang w:eastAsia="en-GB"/>
              </w:rPr>
            </w:pPr>
            <w:r>
              <w:rPr>
                <w:rFonts w:ascii="Calibri" w:hAnsi="Calibri"/>
                <w:b/>
                <w:sz w:val="20"/>
                <w:szCs w:val="20"/>
                <w:lang w:eastAsia="en-GB"/>
              </w:rPr>
              <w:t>-</w:t>
            </w:r>
          </w:p>
        </w:tc>
        <w:tc>
          <w:tcPr>
            <w:tcW w:w="851" w:type="dxa"/>
          </w:tcPr>
          <w:p w14:paraId="3D303781" w14:textId="01816C7D" w:rsidR="00DA27E4" w:rsidRDefault="001D0AD9" w:rsidP="00DA27E4">
            <w:pPr>
              <w:jc w:val="right"/>
              <w:rPr>
                <w:rFonts w:ascii="Calibri" w:hAnsi="Calibri"/>
                <w:b/>
                <w:sz w:val="20"/>
                <w:szCs w:val="20"/>
                <w:lang w:eastAsia="en-GB"/>
              </w:rPr>
            </w:pPr>
            <w:r>
              <w:rPr>
                <w:rFonts w:ascii="Calibri" w:hAnsi="Calibri"/>
                <w:b/>
                <w:sz w:val="20"/>
                <w:szCs w:val="20"/>
                <w:lang w:eastAsia="en-GB"/>
              </w:rPr>
              <w:t>-</w:t>
            </w:r>
          </w:p>
        </w:tc>
        <w:tc>
          <w:tcPr>
            <w:tcW w:w="850" w:type="dxa"/>
            <w:hideMark/>
          </w:tcPr>
          <w:p w14:paraId="7DCE1671"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0.2</w:t>
            </w:r>
          </w:p>
        </w:tc>
        <w:tc>
          <w:tcPr>
            <w:tcW w:w="851" w:type="dxa"/>
            <w:hideMark/>
          </w:tcPr>
          <w:p w14:paraId="663FF14C"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13.1</w:t>
            </w:r>
          </w:p>
        </w:tc>
      </w:tr>
      <w:tr w:rsidR="00DA27E4" w14:paraId="61BA7B9F" w14:textId="77777777" w:rsidTr="001D0AD9">
        <w:tc>
          <w:tcPr>
            <w:tcW w:w="3544" w:type="dxa"/>
            <w:hideMark/>
          </w:tcPr>
          <w:p w14:paraId="5B8B07E0" w14:textId="77777777" w:rsidR="00DA27E4" w:rsidRDefault="00DA27E4" w:rsidP="00DA27E4">
            <w:pPr>
              <w:rPr>
                <w:rFonts w:ascii="Calibri" w:hAnsi="Calibri"/>
                <w:b/>
                <w:sz w:val="20"/>
                <w:szCs w:val="20"/>
                <w:lang w:eastAsia="en-GB"/>
              </w:rPr>
            </w:pPr>
            <w:r>
              <w:rPr>
                <w:rFonts w:ascii="Calibri" w:hAnsi="Calibri"/>
                <w:bCs/>
                <w:sz w:val="20"/>
                <w:szCs w:val="20"/>
                <w:lang w:eastAsia="en-GB"/>
              </w:rPr>
              <w:t>Amounts used during the year</w:t>
            </w:r>
          </w:p>
        </w:tc>
        <w:tc>
          <w:tcPr>
            <w:tcW w:w="992" w:type="dxa"/>
            <w:hideMark/>
          </w:tcPr>
          <w:p w14:paraId="7FB9FAB5"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(0.8)</w:t>
            </w:r>
          </w:p>
        </w:tc>
        <w:tc>
          <w:tcPr>
            <w:tcW w:w="992" w:type="dxa"/>
            <w:hideMark/>
          </w:tcPr>
          <w:p w14:paraId="1CD3E5E5"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w:t>
            </w:r>
          </w:p>
        </w:tc>
        <w:tc>
          <w:tcPr>
            <w:tcW w:w="992" w:type="dxa"/>
            <w:hideMark/>
          </w:tcPr>
          <w:p w14:paraId="08274AA7"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(0.4)</w:t>
            </w:r>
          </w:p>
        </w:tc>
        <w:tc>
          <w:tcPr>
            <w:tcW w:w="993" w:type="dxa"/>
          </w:tcPr>
          <w:p w14:paraId="5B145008" w14:textId="5DC929EB" w:rsidR="00DA27E4" w:rsidRDefault="00DA27E4" w:rsidP="00DA27E4">
            <w:pPr>
              <w:jc w:val="right"/>
              <w:rPr>
                <w:rFonts w:ascii="Calibri" w:hAnsi="Calibri"/>
                <w:b/>
                <w:sz w:val="20"/>
                <w:szCs w:val="20"/>
                <w:lang w:eastAsia="en-GB"/>
              </w:rPr>
            </w:pPr>
            <w:r>
              <w:rPr>
                <w:rFonts w:ascii="Calibri" w:hAnsi="Calibri"/>
                <w:b/>
                <w:sz w:val="20"/>
                <w:szCs w:val="20"/>
                <w:lang w:eastAsia="en-GB"/>
              </w:rPr>
              <w:t>-</w:t>
            </w:r>
          </w:p>
        </w:tc>
        <w:tc>
          <w:tcPr>
            <w:tcW w:w="851" w:type="dxa"/>
          </w:tcPr>
          <w:p w14:paraId="66678E94" w14:textId="5D2BAFE8" w:rsidR="00DA27E4" w:rsidRDefault="001D0AD9" w:rsidP="00DA27E4">
            <w:pPr>
              <w:jc w:val="right"/>
              <w:rPr>
                <w:rFonts w:ascii="Calibri" w:hAnsi="Calibri"/>
                <w:b/>
                <w:sz w:val="20"/>
                <w:szCs w:val="20"/>
                <w:lang w:eastAsia="en-GB"/>
              </w:rPr>
            </w:pPr>
            <w:r>
              <w:rPr>
                <w:rFonts w:ascii="Calibri" w:hAnsi="Calibri"/>
                <w:b/>
                <w:sz w:val="20"/>
                <w:szCs w:val="20"/>
                <w:lang w:eastAsia="en-GB"/>
              </w:rPr>
              <w:t>-</w:t>
            </w:r>
          </w:p>
        </w:tc>
        <w:tc>
          <w:tcPr>
            <w:tcW w:w="850" w:type="dxa"/>
            <w:hideMark/>
          </w:tcPr>
          <w:p w14:paraId="2DD5C086"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w:t>
            </w:r>
          </w:p>
        </w:tc>
        <w:tc>
          <w:tcPr>
            <w:tcW w:w="851" w:type="dxa"/>
            <w:hideMark/>
          </w:tcPr>
          <w:p w14:paraId="7C4798B6"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(1.2)</w:t>
            </w:r>
          </w:p>
        </w:tc>
      </w:tr>
      <w:tr w:rsidR="00DA27E4" w14:paraId="756AC231" w14:textId="77777777" w:rsidTr="001D0AD9">
        <w:tc>
          <w:tcPr>
            <w:tcW w:w="3544" w:type="dxa"/>
            <w:tcBorders>
              <w:top w:val="nil"/>
              <w:left w:val="nil"/>
              <w:bottom w:val="single" w:sz="4" w:space="0" w:color="auto"/>
              <w:right w:val="nil"/>
            </w:tcBorders>
            <w:hideMark/>
          </w:tcPr>
          <w:p w14:paraId="4A256631" w14:textId="77777777" w:rsidR="00DA27E4" w:rsidRDefault="00DA27E4" w:rsidP="00DA27E4">
            <w:pPr>
              <w:rPr>
                <w:rFonts w:ascii="Calibri" w:hAnsi="Calibri"/>
                <w:b/>
                <w:sz w:val="20"/>
                <w:szCs w:val="20"/>
                <w:lang w:eastAsia="en-GB"/>
              </w:rPr>
            </w:pPr>
            <w:r>
              <w:rPr>
                <w:rFonts w:ascii="Calibri" w:hAnsi="Calibri"/>
                <w:bCs/>
                <w:sz w:val="20"/>
                <w:szCs w:val="20"/>
                <w:lang w:eastAsia="en-GB"/>
              </w:rPr>
              <w:t>Foreign currency translation</w:t>
            </w:r>
          </w:p>
        </w:tc>
        <w:tc>
          <w:tcPr>
            <w:tcW w:w="992" w:type="dxa"/>
            <w:tcBorders>
              <w:top w:val="nil"/>
              <w:left w:val="nil"/>
              <w:bottom w:val="single" w:sz="4" w:space="0" w:color="auto"/>
              <w:right w:val="nil"/>
            </w:tcBorders>
            <w:hideMark/>
          </w:tcPr>
          <w:p w14:paraId="17CE4111"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(0.1)</w:t>
            </w:r>
          </w:p>
        </w:tc>
        <w:tc>
          <w:tcPr>
            <w:tcW w:w="992" w:type="dxa"/>
            <w:tcBorders>
              <w:top w:val="nil"/>
              <w:left w:val="nil"/>
              <w:bottom w:val="single" w:sz="4" w:space="0" w:color="auto"/>
              <w:right w:val="nil"/>
            </w:tcBorders>
            <w:hideMark/>
          </w:tcPr>
          <w:p w14:paraId="5EA2E5CB"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0.5</w:t>
            </w:r>
          </w:p>
        </w:tc>
        <w:tc>
          <w:tcPr>
            <w:tcW w:w="992" w:type="dxa"/>
            <w:tcBorders>
              <w:top w:val="nil"/>
              <w:left w:val="nil"/>
              <w:bottom w:val="single" w:sz="4" w:space="0" w:color="auto"/>
              <w:right w:val="nil"/>
            </w:tcBorders>
            <w:hideMark/>
          </w:tcPr>
          <w:p w14:paraId="2A567490"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0.4</w:t>
            </w:r>
          </w:p>
        </w:tc>
        <w:tc>
          <w:tcPr>
            <w:tcW w:w="993" w:type="dxa"/>
            <w:tcBorders>
              <w:top w:val="nil"/>
              <w:left w:val="nil"/>
              <w:bottom w:val="single" w:sz="4" w:space="0" w:color="auto"/>
              <w:right w:val="nil"/>
            </w:tcBorders>
          </w:tcPr>
          <w:p w14:paraId="38564E51" w14:textId="46A766A1" w:rsidR="00DA27E4" w:rsidDel="00AD4D71" w:rsidRDefault="00DA27E4" w:rsidP="00DA27E4">
            <w:pPr>
              <w:jc w:val="right"/>
              <w:rPr>
                <w:rFonts w:ascii="Calibri" w:hAnsi="Calibri"/>
                <w:b/>
                <w:sz w:val="20"/>
                <w:szCs w:val="20"/>
                <w:lang w:eastAsia="en-GB"/>
              </w:rPr>
            </w:pPr>
            <w:r>
              <w:rPr>
                <w:rFonts w:ascii="Calibri" w:hAnsi="Calibri"/>
                <w:b/>
                <w:sz w:val="20"/>
                <w:szCs w:val="20"/>
                <w:lang w:eastAsia="en-GB"/>
              </w:rPr>
              <w:t>(7.1</w:t>
            </w:r>
            <w:r w:rsidR="001D0AD9">
              <w:rPr>
                <w:rFonts w:ascii="Calibri" w:hAnsi="Calibri"/>
                <w:b/>
                <w:sz w:val="20"/>
                <w:szCs w:val="20"/>
                <w:lang w:eastAsia="en-GB"/>
              </w:rPr>
              <w:t>)</w:t>
            </w:r>
          </w:p>
        </w:tc>
        <w:tc>
          <w:tcPr>
            <w:tcW w:w="851" w:type="dxa"/>
            <w:tcBorders>
              <w:top w:val="nil"/>
              <w:left w:val="nil"/>
              <w:bottom w:val="single" w:sz="4" w:space="0" w:color="auto"/>
              <w:right w:val="nil"/>
            </w:tcBorders>
          </w:tcPr>
          <w:p w14:paraId="51C28DA8" w14:textId="55D388FC" w:rsidR="00DA27E4" w:rsidRDefault="001D0AD9" w:rsidP="00DA27E4">
            <w:pPr>
              <w:jc w:val="right"/>
              <w:rPr>
                <w:rFonts w:ascii="Calibri" w:hAnsi="Calibri"/>
                <w:b/>
                <w:sz w:val="20"/>
                <w:szCs w:val="20"/>
                <w:lang w:eastAsia="en-GB"/>
              </w:rPr>
            </w:pPr>
            <w:r>
              <w:rPr>
                <w:rFonts w:ascii="Calibri" w:hAnsi="Calibri"/>
                <w:b/>
                <w:sz w:val="20"/>
                <w:szCs w:val="20"/>
                <w:lang w:eastAsia="en-GB"/>
              </w:rPr>
              <w:t>(</w:t>
            </w:r>
            <w:r w:rsidR="00DE2AAD">
              <w:rPr>
                <w:rFonts w:ascii="Calibri" w:hAnsi="Calibri"/>
                <w:b/>
                <w:sz w:val="20"/>
                <w:szCs w:val="20"/>
                <w:lang w:eastAsia="en-GB"/>
              </w:rPr>
              <w:t>0</w:t>
            </w:r>
            <w:r>
              <w:rPr>
                <w:rFonts w:ascii="Calibri" w:hAnsi="Calibri"/>
                <w:b/>
                <w:sz w:val="20"/>
                <w:szCs w:val="20"/>
                <w:lang w:eastAsia="en-GB"/>
              </w:rPr>
              <w:t>.</w:t>
            </w:r>
            <w:r w:rsidR="00DE2AAD">
              <w:rPr>
                <w:rFonts w:ascii="Calibri" w:hAnsi="Calibri"/>
                <w:b/>
                <w:sz w:val="20"/>
                <w:szCs w:val="20"/>
                <w:lang w:eastAsia="en-GB"/>
              </w:rPr>
              <w:t>8</w:t>
            </w:r>
            <w:r>
              <w:rPr>
                <w:rFonts w:ascii="Calibri" w:hAnsi="Calibri"/>
                <w:b/>
                <w:sz w:val="20"/>
                <w:szCs w:val="20"/>
                <w:lang w:eastAsia="en-GB"/>
              </w:rPr>
              <w:t>)</w:t>
            </w:r>
          </w:p>
        </w:tc>
        <w:tc>
          <w:tcPr>
            <w:tcW w:w="850" w:type="dxa"/>
            <w:tcBorders>
              <w:top w:val="nil"/>
              <w:left w:val="nil"/>
              <w:bottom w:val="single" w:sz="4" w:space="0" w:color="auto"/>
              <w:right w:val="nil"/>
            </w:tcBorders>
            <w:hideMark/>
          </w:tcPr>
          <w:p w14:paraId="2FC13B9A"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w:t>
            </w:r>
          </w:p>
        </w:tc>
        <w:tc>
          <w:tcPr>
            <w:tcW w:w="851" w:type="dxa"/>
            <w:tcBorders>
              <w:top w:val="nil"/>
              <w:left w:val="nil"/>
              <w:bottom w:val="single" w:sz="4" w:space="0" w:color="auto"/>
              <w:right w:val="nil"/>
            </w:tcBorders>
            <w:hideMark/>
          </w:tcPr>
          <w:p w14:paraId="2318470F" w14:textId="2F3B0AEF" w:rsidR="00DA27E4" w:rsidRDefault="00DA27E4" w:rsidP="00DA27E4">
            <w:pPr>
              <w:jc w:val="right"/>
              <w:rPr>
                <w:rFonts w:ascii="Calibri" w:hAnsi="Calibri"/>
                <w:b/>
                <w:sz w:val="20"/>
                <w:szCs w:val="20"/>
                <w:lang w:eastAsia="en-GB"/>
              </w:rPr>
            </w:pPr>
            <w:r>
              <w:rPr>
                <w:rFonts w:ascii="Calibri" w:hAnsi="Calibri"/>
                <w:b/>
                <w:sz w:val="20"/>
                <w:szCs w:val="20"/>
                <w:lang w:eastAsia="en-GB"/>
              </w:rPr>
              <w:t>(</w:t>
            </w:r>
            <w:r w:rsidR="001D0AD9">
              <w:rPr>
                <w:rFonts w:ascii="Calibri" w:hAnsi="Calibri"/>
                <w:b/>
                <w:sz w:val="20"/>
                <w:szCs w:val="20"/>
                <w:lang w:eastAsia="en-GB"/>
              </w:rPr>
              <w:t>7.</w:t>
            </w:r>
            <w:r w:rsidR="00DE2AAD">
              <w:rPr>
                <w:rFonts w:ascii="Calibri" w:hAnsi="Calibri"/>
                <w:b/>
                <w:sz w:val="20"/>
                <w:szCs w:val="20"/>
                <w:lang w:eastAsia="en-GB"/>
              </w:rPr>
              <w:t>1</w:t>
            </w:r>
            <w:r>
              <w:rPr>
                <w:rFonts w:ascii="Calibri" w:hAnsi="Calibri"/>
                <w:b/>
                <w:sz w:val="20"/>
                <w:szCs w:val="20"/>
                <w:lang w:eastAsia="en-GB"/>
              </w:rPr>
              <w:t>)</w:t>
            </w:r>
          </w:p>
        </w:tc>
      </w:tr>
      <w:tr w:rsidR="00DA27E4" w14:paraId="7895191A" w14:textId="77777777" w:rsidTr="001D0AD9">
        <w:tc>
          <w:tcPr>
            <w:tcW w:w="3544" w:type="dxa"/>
            <w:tcBorders>
              <w:top w:val="single" w:sz="4" w:space="0" w:color="auto"/>
              <w:left w:val="nil"/>
              <w:bottom w:val="single" w:sz="4" w:space="0" w:color="auto"/>
              <w:right w:val="nil"/>
            </w:tcBorders>
            <w:hideMark/>
          </w:tcPr>
          <w:p w14:paraId="1BA8D767" w14:textId="77777777" w:rsidR="00DA27E4" w:rsidRDefault="00DA27E4" w:rsidP="00DA27E4">
            <w:pPr>
              <w:rPr>
                <w:rFonts w:ascii="Calibri" w:hAnsi="Calibri"/>
                <w:b/>
                <w:sz w:val="20"/>
                <w:szCs w:val="20"/>
                <w:lang w:eastAsia="en-GB"/>
              </w:rPr>
            </w:pPr>
            <w:r>
              <w:rPr>
                <w:rFonts w:ascii="Calibri" w:hAnsi="Calibri"/>
                <w:b/>
                <w:sz w:val="20"/>
                <w:szCs w:val="20"/>
                <w:lang w:eastAsia="en-GB"/>
              </w:rPr>
              <w:t>Balance at 31 December 2020</w:t>
            </w:r>
          </w:p>
        </w:tc>
        <w:tc>
          <w:tcPr>
            <w:tcW w:w="992" w:type="dxa"/>
            <w:tcBorders>
              <w:top w:val="single" w:sz="4" w:space="0" w:color="auto"/>
              <w:left w:val="nil"/>
              <w:bottom w:val="single" w:sz="4" w:space="0" w:color="auto"/>
              <w:right w:val="nil"/>
            </w:tcBorders>
            <w:hideMark/>
          </w:tcPr>
          <w:p w14:paraId="375C38CD"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3.0</w:t>
            </w:r>
          </w:p>
        </w:tc>
        <w:tc>
          <w:tcPr>
            <w:tcW w:w="992" w:type="dxa"/>
            <w:tcBorders>
              <w:top w:val="single" w:sz="4" w:space="0" w:color="auto"/>
              <w:left w:val="nil"/>
              <w:bottom w:val="single" w:sz="4" w:space="0" w:color="auto"/>
              <w:right w:val="nil"/>
            </w:tcBorders>
            <w:hideMark/>
          </w:tcPr>
          <w:p w14:paraId="67FBD4A8"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16.0</w:t>
            </w:r>
          </w:p>
        </w:tc>
        <w:tc>
          <w:tcPr>
            <w:tcW w:w="992" w:type="dxa"/>
            <w:tcBorders>
              <w:top w:val="single" w:sz="4" w:space="0" w:color="auto"/>
              <w:left w:val="nil"/>
              <w:bottom w:val="single" w:sz="4" w:space="0" w:color="auto"/>
              <w:right w:val="nil"/>
            </w:tcBorders>
            <w:hideMark/>
          </w:tcPr>
          <w:p w14:paraId="431A161C"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10.5</w:t>
            </w:r>
          </w:p>
        </w:tc>
        <w:tc>
          <w:tcPr>
            <w:tcW w:w="993" w:type="dxa"/>
            <w:tcBorders>
              <w:top w:val="single" w:sz="4" w:space="0" w:color="auto"/>
              <w:left w:val="nil"/>
              <w:bottom w:val="single" w:sz="4" w:space="0" w:color="auto"/>
              <w:right w:val="nil"/>
            </w:tcBorders>
          </w:tcPr>
          <w:p w14:paraId="4C96BA72" w14:textId="05A4915B" w:rsidR="00DA27E4" w:rsidDel="00753158" w:rsidRDefault="001D0AD9" w:rsidP="00DA27E4">
            <w:pPr>
              <w:jc w:val="right"/>
              <w:rPr>
                <w:rFonts w:ascii="Calibri" w:hAnsi="Calibri"/>
                <w:b/>
                <w:sz w:val="20"/>
                <w:szCs w:val="20"/>
                <w:lang w:eastAsia="en-GB"/>
              </w:rPr>
            </w:pPr>
            <w:r>
              <w:rPr>
                <w:rFonts w:ascii="Calibri" w:hAnsi="Calibri"/>
                <w:b/>
                <w:sz w:val="20"/>
                <w:szCs w:val="20"/>
                <w:lang w:eastAsia="en-GB"/>
              </w:rPr>
              <w:t>73.3</w:t>
            </w:r>
          </w:p>
        </w:tc>
        <w:tc>
          <w:tcPr>
            <w:tcW w:w="851" w:type="dxa"/>
            <w:tcBorders>
              <w:top w:val="single" w:sz="4" w:space="0" w:color="auto"/>
              <w:left w:val="nil"/>
              <w:bottom w:val="single" w:sz="4" w:space="0" w:color="auto"/>
              <w:right w:val="nil"/>
            </w:tcBorders>
          </w:tcPr>
          <w:p w14:paraId="5ACF0B49" w14:textId="642E7AF5" w:rsidR="00DA27E4" w:rsidRDefault="001D0AD9" w:rsidP="00DA27E4">
            <w:pPr>
              <w:jc w:val="right"/>
              <w:rPr>
                <w:rFonts w:ascii="Calibri" w:hAnsi="Calibri"/>
                <w:b/>
                <w:sz w:val="20"/>
                <w:szCs w:val="20"/>
                <w:lang w:eastAsia="en-GB"/>
              </w:rPr>
            </w:pPr>
            <w:r>
              <w:rPr>
                <w:rFonts w:ascii="Calibri" w:hAnsi="Calibri"/>
                <w:b/>
                <w:sz w:val="20"/>
                <w:szCs w:val="20"/>
                <w:lang w:eastAsia="en-GB"/>
              </w:rPr>
              <w:t>56.0</w:t>
            </w:r>
          </w:p>
        </w:tc>
        <w:tc>
          <w:tcPr>
            <w:tcW w:w="850" w:type="dxa"/>
            <w:tcBorders>
              <w:top w:val="single" w:sz="4" w:space="0" w:color="auto"/>
              <w:left w:val="nil"/>
              <w:bottom w:val="single" w:sz="4" w:space="0" w:color="auto"/>
              <w:right w:val="nil"/>
            </w:tcBorders>
            <w:hideMark/>
          </w:tcPr>
          <w:p w14:paraId="53F0C490"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0.5</w:t>
            </w:r>
          </w:p>
        </w:tc>
        <w:tc>
          <w:tcPr>
            <w:tcW w:w="851" w:type="dxa"/>
            <w:tcBorders>
              <w:top w:val="single" w:sz="4" w:space="0" w:color="auto"/>
              <w:left w:val="nil"/>
              <w:bottom w:val="single" w:sz="4" w:space="0" w:color="auto"/>
              <w:right w:val="nil"/>
            </w:tcBorders>
            <w:hideMark/>
          </w:tcPr>
          <w:p w14:paraId="56B1A85F" w14:textId="508F3023" w:rsidR="00DA27E4" w:rsidRDefault="001D0AD9" w:rsidP="00DA27E4">
            <w:pPr>
              <w:jc w:val="right"/>
              <w:rPr>
                <w:rFonts w:ascii="Calibri" w:hAnsi="Calibri"/>
                <w:b/>
                <w:sz w:val="20"/>
                <w:szCs w:val="20"/>
                <w:lang w:eastAsia="en-GB"/>
              </w:rPr>
            </w:pPr>
            <w:r>
              <w:rPr>
                <w:rFonts w:ascii="Calibri" w:hAnsi="Calibri"/>
                <w:b/>
                <w:sz w:val="20"/>
                <w:szCs w:val="20"/>
                <w:lang w:eastAsia="en-GB"/>
              </w:rPr>
              <w:t>159.3</w:t>
            </w:r>
          </w:p>
        </w:tc>
      </w:tr>
      <w:tr w:rsidR="00DA27E4" w14:paraId="5F51F553" w14:textId="77777777" w:rsidTr="009B411D">
        <w:trPr>
          <w:trHeight w:val="70"/>
        </w:trPr>
        <w:tc>
          <w:tcPr>
            <w:tcW w:w="3544" w:type="dxa"/>
            <w:tcBorders>
              <w:top w:val="single" w:sz="4" w:space="0" w:color="auto"/>
              <w:left w:val="nil"/>
              <w:bottom w:val="nil"/>
              <w:right w:val="nil"/>
            </w:tcBorders>
          </w:tcPr>
          <w:p w14:paraId="0AF0FD6C" w14:textId="77777777" w:rsidR="00DA27E4" w:rsidRDefault="00DA27E4" w:rsidP="00DA27E4">
            <w:pPr>
              <w:rPr>
                <w:rFonts w:ascii="Calibri" w:hAnsi="Calibri"/>
                <w:b/>
                <w:sz w:val="20"/>
                <w:szCs w:val="20"/>
                <w:lang w:eastAsia="en-GB"/>
              </w:rPr>
            </w:pPr>
          </w:p>
        </w:tc>
        <w:tc>
          <w:tcPr>
            <w:tcW w:w="992" w:type="dxa"/>
            <w:tcBorders>
              <w:top w:val="single" w:sz="4" w:space="0" w:color="auto"/>
              <w:left w:val="nil"/>
              <w:bottom w:val="nil"/>
              <w:right w:val="nil"/>
            </w:tcBorders>
          </w:tcPr>
          <w:p w14:paraId="5A36DF31" w14:textId="77777777" w:rsidR="00DA27E4" w:rsidRDefault="00DA27E4" w:rsidP="00DA27E4">
            <w:pPr>
              <w:jc w:val="right"/>
              <w:rPr>
                <w:rFonts w:ascii="Calibri" w:hAnsi="Calibri"/>
                <w:b/>
                <w:sz w:val="20"/>
                <w:szCs w:val="20"/>
                <w:lang w:eastAsia="en-GB"/>
              </w:rPr>
            </w:pPr>
          </w:p>
        </w:tc>
        <w:tc>
          <w:tcPr>
            <w:tcW w:w="992" w:type="dxa"/>
            <w:tcBorders>
              <w:top w:val="single" w:sz="4" w:space="0" w:color="auto"/>
              <w:left w:val="nil"/>
              <w:bottom w:val="nil"/>
              <w:right w:val="nil"/>
            </w:tcBorders>
          </w:tcPr>
          <w:p w14:paraId="061D352B" w14:textId="77777777" w:rsidR="00DA27E4" w:rsidRDefault="00DA27E4" w:rsidP="00DA27E4">
            <w:pPr>
              <w:jc w:val="right"/>
              <w:rPr>
                <w:rFonts w:ascii="Calibri" w:hAnsi="Calibri"/>
                <w:b/>
                <w:sz w:val="20"/>
                <w:szCs w:val="20"/>
                <w:lang w:eastAsia="en-GB"/>
              </w:rPr>
            </w:pPr>
          </w:p>
        </w:tc>
        <w:tc>
          <w:tcPr>
            <w:tcW w:w="992" w:type="dxa"/>
            <w:tcBorders>
              <w:top w:val="single" w:sz="4" w:space="0" w:color="auto"/>
              <w:left w:val="nil"/>
              <w:bottom w:val="nil"/>
              <w:right w:val="nil"/>
            </w:tcBorders>
          </w:tcPr>
          <w:p w14:paraId="298D6859" w14:textId="77777777" w:rsidR="00DA27E4" w:rsidRDefault="00DA27E4" w:rsidP="00DA27E4">
            <w:pPr>
              <w:jc w:val="right"/>
              <w:rPr>
                <w:rFonts w:ascii="Calibri" w:hAnsi="Calibri"/>
                <w:b/>
                <w:sz w:val="20"/>
                <w:szCs w:val="20"/>
                <w:lang w:eastAsia="en-GB"/>
              </w:rPr>
            </w:pPr>
          </w:p>
        </w:tc>
        <w:tc>
          <w:tcPr>
            <w:tcW w:w="993" w:type="dxa"/>
            <w:tcBorders>
              <w:top w:val="single" w:sz="4" w:space="0" w:color="auto"/>
              <w:left w:val="nil"/>
              <w:bottom w:val="nil"/>
              <w:right w:val="nil"/>
            </w:tcBorders>
          </w:tcPr>
          <w:p w14:paraId="1711A12A" w14:textId="77777777" w:rsidR="00DA27E4" w:rsidRDefault="00DA27E4" w:rsidP="00DA27E4">
            <w:pPr>
              <w:jc w:val="right"/>
              <w:rPr>
                <w:rFonts w:ascii="Calibri" w:hAnsi="Calibri"/>
                <w:b/>
                <w:sz w:val="20"/>
                <w:szCs w:val="20"/>
                <w:lang w:eastAsia="en-GB"/>
              </w:rPr>
            </w:pPr>
          </w:p>
        </w:tc>
        <w:tc>
          <w:tcPr>
            <w:tcW w:w="851" w:type="dxa"/>
            <w:tcBorders>
              <w:top w:val="single" w:sz="4" w:space="0" w:color="auto"/>
              <w:left w:val="nil"/>
              <w:bottom w:val="nil"/>
              <w:right w:val="nil"/>
            </w:tcBorders>
          </w:tcPr>
          <w:p w14:paraId="30E8DAE0" w14:textId="4D7B87B2" w:rsidR="00DA27E4" w:rsidRDefault="00DA27E4" w:rsidP="00DA27E4">
            <w:pPr>
              <w:jc w:val="right"/>
              <w:rPr>
                <w:rFonts w:ascii="Calibri" w:hAnsi="Calibri"/>
                <w:b/>
                <w:sz w:val="20"/>
                <w:szCs w:val="20"/>
                <w:lang w:eastAsia="en-GB"/>
              </w:rPr>
            </w:pPr>
          </w:p>
        </w:tc>
        <w:tc>
          <w:tcPr>
            <w:tcW w:w="850" w:type="dxa"/>
            <w:tcBorders>
              <w:top w:val="single" w:sz="4" w:space="0" w:color="auto"/>
              <w:left w:val="nil"/>
              <w:bottom w:val="nil"/>
              <w:right w:val="nil"/>
            </w:tcBorders>
          </w:tcPr>
          <w:p w14:paraId="70219438" w14:textId="77777777" w:rsidR="00DA27E4" w:rsidRDefault="00DA27E4" w:rsidP="00DA27E4">
            <w:pPr>
              <w:jc w:val="right"/>
              <w:rPr>
                <w:rFonts w:ascii="Calibri" w:hAnsi="Calibri"/>
                <w:b/>
                <w:sz w:val="20"/>
                <w:szCs w:val="20"/>
                <w:lang w:eastAsia="en-GB"/>
              </w:rPr>
            </w:pPr>
          </w:p>
        </w:tc>
        <w:tc>
          <w:tcPr>
            <w:tcW w:w="851" w:type="dxa"/>
            <w:tcBorders>
              <w:top w:val="single" w:sz="4" w:space="0" w:color="auto"/>
              <w:left w:val="nil"/>
              <w:bottom w:val="nil"/>
              <w:right w:val="nil"/>
            </w:tcBorders>
          </w:tcPr>
          <w:p w14:paraId="5340282C" w14:textId="77777777" w:rsidR="00DA27E4" w:rsidRDefault="00DA27E4" w:rsidP="00DA27E4">
            <w:pPr>
              <w:jc w:val="right"/>
              <w:rPr>
                <w:rFonts w:ascii="Calibri" w:hAnsi="Calibri"/>
                <w:b/>
                <w:sz w:val="20"/>
                <w:szCs w:val="20"/>
                <w:lang w:eastAsia="en-GB"/>
              </w:rPr>
            </w:pPr>
          </w:p>
        </w:tc>
      </w:tr>
      <w:tr w:rsidR="00DA27E4" w14:paraId="3CF80E41" w14:textId="77777777" w:rsidTr="001D0AD9">
        <w:tc>
          <w:tcPr>
            <w:tcW w:w="3544" w:type="dxa"/>
            <w:tcBorders>
              <w:top w:val="nil"/>
              <w:left w:val="nil"/>
              <w:bottom w:val="single" w:sz="4" w:space="0" w:color="auto"/>
              <w:right w:val="nil"/>
            </w:tcBorders>
            <w:hideMark/>
          </w:tcPr>
          <w:p w14:paraId="663D6D15" w14:textId="77777777" w:rsidR="00DA27E4" w:rsidRDefault="00DA27E4" w:rsidP="00DA27E4">
            <w:pPr>
              <w:rPr>
                <w:rFonts w:ascii="Calibri" w:hAnsi="Calibri"/>
                <w:bCs/>
                <w:sz w:val="20"/>
                <w:szCs w:val="20"/>
                <w:lang w:eastAsia="en-GB"/>
              </w:rPr>
            </w:pPr>
            <w:r>
              <w:rPr>
                <w:rFonts w:ascii="Calibri" w:hAnsi="Calibri"/>
                <w:bCs/>
                <w:sz w:val="20"/>
                <w:szCs w:val="20"/>
                <w:lang w:eastAsia="en-GB"/>
              </w:rPr>
              <w:t>Current portion 31 December 2019</w:t>
            </w:r>
          </w:p>
        </w:tc>
        <w:tc>
          <w:tcPr>
            <w:tcW w:w="992" w:type="dxa"/>
            <w:tcBorders>
              <w:top w:val="nil"/>
              <w:left w:val="nil"/>
              <w:bottom w:val="single" w:sz="4" w:space="0" w:color="auto"/>
              <w:right w:val="nil"/>
            </w:tcBorders>
          </w:tcPr>
          <w:p w14:paraId="5D8EA91A" w14:textId="75501670" w:rsidR="00DA27E4" w:rsidRDefault="00DA27E4" w:rsidP="00DA27E4">
            <w:pPr>
              <w:jc w:val="right"/>
              <w:rPr>
                <w:rFonts w:ascii="Calibri" w:hAnsi="Calibri"/>
                <w:bCs/>
                <w:sz w:val="20"/>
                <w:szCs w:val="20"/>
                <w:lang w:eastAsia="en-GB"/>
              </w:rPr>
            </w:pPr>
            <w:r>
              <w:rPr>
                <w:rFonts w:ascii="Calibri" w:hAnsi="Calibri"/>
                <w:bCs/>
                <w:sz w:val="20"/>
                <w:szCs w:val="20"/>
                <w:lang w:eastAsia="en-GB"/>
              </w:rPr>
              <w:t>0.9</w:t>
            </w:r>
          </w:p>
        </w:tc>
        <w:tc>
          <w:tcPr>
            <w:tcW w:w="992" w:type="dxa"/>
            <w:tcBorders>
              <w:top w:val="nil"/>
              <w:left w:val="nil"/>
              <w:bottom w:val="single" w:sz="4" w:space="0" w:color="auto"/>
              <w:right w:val="nil"/>
            </w:tcBorders>
          </w:tcPr>
          <w:p w14:paraId="44FA288E" w14:textId="1C79B908"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992" w:type="dxa"/>
            <w:tcBorders>
              <w:top w:val="nil"/>
              <w:left w:val="nil"/>
              <w:bottom w:val="single" w:sz="4" w:space="0" w:color="auto"/>
              <w:right w:val="nil"/>
            </w:tcBorders>
          </w:tcPr>
          <w:p w14:paraId="4BF2AED2" w14:textId="33E6A7B7" w:rsidR="00DA27E4" w:rsidRDefault="00DA27E4" w:rsidP="00DA27E4">
            <w:pPr>
              <w:jc w:val="right"/>
              <w:rPr>
                <w:rFonts w:ascii="Calibri" w:hAnsi="Calibri"/>
                <w:bCs/>
                <w:sz w:val="20"/>
                <w:szCs w:val="20"/>
                <w:lang w:eastAsia="en-GB"/>
              </w:rPr>
            </w:pPr>
            <w:r>
              <w:rPr>
                <w:rFonts w:ascii="Calibri" w:hAnsi="Calibri"/>
                <w:bCs/>
                <w:sz w:val="20"/>
                <w:szCs w:val="20"/>
                <w:lang w:eastAsia="en-GB"/>
              </w:rPr>
              <w:t>2.0</w:t>
            </w:r>
          </w:p>
        </w:tc>
        <w:tc>
          <w:tcPr>
            <w:tcW w:w="993" w:type="dxa"/>
            <w:tcBorders>
              <w:top w:val="nil"/>
              <w:left w:val="nil"/>
              <w:bottom w:val="single" w:sz="4" w:space="0" w:color="auto"/>
              <w:right w:val="nil"/>
            </w:tcBorders>
          </w:tcPr>
          <w:p w14:paraId="06C77B50" w14:textId="1568FEF7" w:rsidR="00DA27E4" w:rsidRDefault="001D0AD9" w:rsidP="00DA27E4">
            <w:pPr>
              <w:jc w:val="right"/>
              <w:rPr>
                <w:rFonts w:ascii="Calibri" w:hAnsi="Calibri"/>
                <w:bCs/>
                <w:sz w:val="20"/>
                <w:szCs w:val="20"/>
                <w:lang w:eastAsia="en-GB"/>
              </w:rPr>
            </w:pPr>
            <w:r>
              <w:rPr>
                <w:rFonts w:ascii="Calibri" w:hAnsi="Calibri"/>
                <w:bCs/>
                <w:sz w:val="20"/>
                <w:szCs w:val="20"/>
                <w:lang w:eastAsia="en-GB"/>
              </w:rPr>
              <w:t>-</w:t>
            </w:r>
          </w:p>
        </w:tc>
        <w:tc>
          <w:tcPr>
            <w:tcW w:w="851" w:type="dxa"/>
            <w:tcBorders>
              <w:top w:val="nil"/>
              <w:left w:val="nil"/>
              <w:bottom w:val="single" w:sz="4" w:space="0" w:color="auto"/>
              <w:right w:val="nil"/>
            </w:tcBorders>
          </w:tcPr>
          <w:p w14:paraId="382982F5" w14:textId="06C8657C" w:rsidR="00DA27E4" w:rsidRDefault="001D0AD9" w:rsidP="00DA27E4">
            <w:pPr>
              <w:jc w:val="right"/>
              <w:rPr>
                <w:rFonts w:ascii="Calibri" w:hAnsi="Calibri"/>
                <w:bCs/>
                <w:sz w:val="20"/>
                <w:szCs w:val="20"/>
                <w:lang w:eastAsia="en-GB"/>
              </w:rPr>
            </w:pPr>
            <w:r>
              <w:rPr>
                <w:rFonts w:ascii="Calibri" w:hAnsi="Calibri"/>
                <w:bCs/>
                <w:sz w:val="20"/>
                <w:szCs w:val="20"/>
                <w:lang w:eastAsia="en-GB"/>
              </w:rPr>
              <w:t>-</w:t>
            </w:r>
          </w:p>
        </w:tc>
        <w:tc>
          <w:tcPr>
            <w:tcW w:w="850" w:type="dxa"/>
            <w:tcBorders>
              <w:top w:val="nil"/>
              <w:left w:val="nil"/>
              <w:bottom w:val="single" w:sz="4" w:space="0" w:color="auto"/>
              <w:right w:val="nil"/>
            </w:tcBorders>
          </w:tcPr>
          <w:p w14:paraId="2B91D496" w14:textId="13E4BB16"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851" w:type="dxa"/>
            <w:tcBorders>
              <w:top w:val="nil"/>
              <w:left w:val="nil"/>
              <w:bottom w:val="single" w:sz="4" w:space="0" w:color="auto"/>
              <w:right w:val="nil"/>
            </w:tcBorders>
            <w:hideMark/>
          </w:tcPr>
          <w:p w14:paraId="14954155" w14:textId="77777777" w:rsidR="00DA27E4" w:rsidRDefault="00DA27E4" w:rsidP="00DA27E4">
            <w:pPr>
              <w:jc w:val="right"/>
              <w:rPr>
                <w:rFonts w:ascii="Calibri" w:hAnsi="Calibri"/>
                <w:bCs/>
                <w:sz w:val="20"/>
                <w:szCs w:val="20"/>
                <w:lang w:eastAsia="en-GB"/>
              </w:rPr>
            </w:pPr>
            <w:r>
              <w:rPr>
                <w:rFonts w:ascii="Calibri" w:hAnsi="Calibri"/>
                <w:bCs/>
                <w:sz w:val="20"/>
                <w:szCs w:val="20"/>
                <w:lang w:eastAsia="en-GB"/>
              </w:rPr>
              <w:t>2.9</w:t>
            </w:r>
          </w:p>
        </w:tc>
      </w:tr>
      <w:tr w:rsidR="00DA27E4" w14:paraId="5F4DB83A" w14:textId="77777777" w:rsidTr="001D0AD9">
        <w:tc>
          <w:tcPr>
            <w:tcW w:w="3544" w:type="dxa"/>
            <w:tcBorders>
              <w:top w:val="single" w:sz="4" w:space="0" w:color="auto"/>
              <w:left w:val="nil"/>
              <w:bottom w:val="single" w:sz="4" w:space="0" w:color="auto"/>
              <w:right w:val="nil"/>
            </w:tcBorders>
            <w:hideMark/>
          </w:tcPr>
          <w:p w14:paraId="1347AC2E" w14:textId="0D075577" w:rsidR="00DA27E4" w:rsidRDefault="00DA27E4" w:rsidP="00DA27E4">
            <w:pPr>
              <w:rPr>
                <w:rFonts w:ascii="Calibri" w:hAnsi="Calibri"/>
                <w:bCs/>
                <w:sz w:val="20"/>
                <w:szCs w:val="20"/>
                <w:lang w:eastAsia="en-GB"/>
              </w:rPr>
            </w:pPr>
            <w:r>
              <w:rPr>
                <w:rFonts w:ascii="Calibri" w:hAnsi="Calibri"/>
                <w:bCs/>
                <w:sz w:val="20"/>
                <w:szCs w:val="20"/>
                <w:lang w:eastAsia="en-GB"/>
              </w:rPr>
              <w:t>Non-current portion 31 December 2019</w:t>
            </w:r>
          </w:p>
        </w:tc>
        <w:tc>
          <w:tcPr>
            <w:tcW w:w="992" w:type="dxa"/>
            <w:tcBorders>
              <w:top w:val="single" w:sz="4" w:space="0" w:color="auto"/>
              <w:left w:val="nil"/>
              <w:bottom w:val="single" w:sz="4" w:space="0" w:color="auto"/>
              <w:right w:val="nil"/>
            </w:tcBorders>
          </w:tcPr>
          <w:p w14:paraId="3FA52F03" w14:textId="37E60F0C" w:rsidR="00DA27E4" w:rsidRDefault="00DA27E4" w:rsidP="00DA27E4">
            <w:pPr>
              <w:jc w:val="right"/>
              <w:rPr>
                <w:rFonts w:ascii="Calibri" w:hAnsi="Calibri"/>
                <w:bCs/>
                <w:sz w:val="20"/>
                <w:szCs w:val="20"/>
                <w:lang w:eastAsia="en-GB"/>
              </w:rPr>
            </w:pPr>
            <w:r>
              <w:rPr>
                <w:rFonts w:ascii="Calibri" w:hAnsi="Calibri"/>
                <w:bCs/>
                <w:sz w:val="20"/>
                <w:szCs w:val="20"/>
                <w:lang w:eastAsia="en-GB"/>
              </w:rPr>
              <w:t>0.8</w:t>
            </w:r>
          </w:p>
        </w:tc>
        <w:tc>
          <w:tcPr>
            <w:tcW w:w="992" w:type="dxa"/>
            <w:tcBorders>
              <w:top w:val="single" w:sz="4" w:space="0" w:color="auto"/>
              <w:left w:val="nil"/>
              <w:bottom w:val="single" w:sz="4" w:space="0" w:color="auto"/>
              <w:right w:val="nil"/>
            </w:tcBorders>
          </w:tcPr>
          <w:p w14:paraId="3F0958D0" w14:textId="0FDC0319"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992" w:type="dxa"/>
            <w:tcBorders>
              <w:top w:val="single" w:sz="4" w:space="0" w:color="auto"/>
              <w:left w:val="nil"/>
              <w:bottom w:val="single" w:sz="4" w:space="0" w:color="auto"/>
              <w:right w:val="nil"/>
            </w:tcBorders>
          </w:tcPr>
          <w:p w14:paraId="64A0EB6B" w14:textId="066F915B" w:rsidR="00DA27E4" w:rsidRDefault="00DA27E4" w:rsidP="00DA27E4">
            <w:pPr>
              <w:jc w:val="right"/>
              <w:rPr>
                <w:rFonts w:ascii="Calibri" w:hAnsi="Calibri"/>
                <w:bCs/>
                <w:sz w:val="20"/>
                <w:szCs w:val="20"/>
                <w:lang w:eastAsia="en-GB"/>
              </w:rPr>
            </w:pPr>
            <w:r>
              <w:rPr>
                <w:rFonts w:ascii="Calibri" w:hAnsi="Calibri"/>
                <w:bCs/>
                <w:sz w:val="20"/>
                <w:szCs w:val="20"/>
                <w:lang w:eastAsia="en-GB"/>
              </w:rPr>
              <w:t>-</w:t>
            </w:r>
          </w:p>
        </w:tc>
        <w:tc>
          <w:tcPr>
            <w:tcW w:w="993" w:type="dxa"/>
            <w:tcBorders>
              <w:top w:val="single" w:sz="4" w:space="0" w:color="auto"/>
              <w:left w:val="nil"/>
              <w:bottom w:val="single" w:sz="4" w:space="0" w:color="auto"/>
              <w:right w:val="nil"/>
            </w:tcBorders>
          </w:tcPr>
          <w:p w14:paraId="7926D422" w14:textId="780A1854" w:rsidR="00DA27E4" w:rsidRDefault="001D0AD9" w:rsidP="00DA27E4">
            <w:pPr>
              <w:jc w:val="right"/>
              <w:rPr>
                <w:rFonts w:ascii="Calibri" w:hAnsi="Calibri"/>
                <w:bCs/>
                <w:sz w:val="20"/>
                <w:szCs w:val="20"/>
                <w:lang w:eastAsia="en-GB"/>
              </w:rPr>
            </w:pPr>
            <w:r>
              <w:rPr>
                <w:rFonts w:ascii="Calibri" w:hAnsi="Calibri"/>
                <w:bCs/>
                <w:sz w:val="20"/>
                <w:szCs w:val="20"/>
                <w:lang w:eastAsia="en-GB"/>
              </w:rPr>
              <w:t>-</w:t>
            </w:r>
          </w:p>
        </w:tc>
        <w:tc>
          <w:tcPr>
            <w:tcW w:w="851" w:type="dxa"/>
            <w:tcBorders>
              <w:top w:val="single" w:sz="4" w:space="0" w:color="auto"/>
              <w:left w:val="nil"/>
              <w:bottom w:val="single" w:sz="4" w:space="0" w:color="auto"/>
              <w:right w:val="nil"/>
            </w:tcBorders>
          </w:tcPr>
          <w:p w14:paraId="0C744922" w14:textId="0DC9838D" w:rsidR="00DA27E4" w:rsidRDefault="001D0AD9" w:rsidP="00DA27E4">
            <w:pPr>
              <w:jc w:val="right"/>
              <w:rPr>
                <w:rFonts w:ascii="Calibri" w:hAnsi="Calibri"/>
                <w:bCs/>
                <w:sz w:val="20"/>
                <w:szCs w:val="20"/>
                <w:lang w:eastAsia="en-GB"/>
              </w:rPr>
            </w:pPr>
            <w:r>
              <w:rPr>
                <w:rFonts w:ascii="Calibri" w:hAnsi="Calibri"/>
                <w:bCs/>
                <w:sz w:val="20"/>
                <w:szCs w:val="20"/>
                <w:lang w:eastAsia="en-GB"/>
              </w:rPr>
              <w:t>-</w:t>
            </w:r>
          </w:p>
        </w:tc>
        <w:tc>
          <w:tcPr>
            <w:tcW w:w="850" w:type="dxa"/>
            <w:tcBorders>
              <w:top w:val="single" w:sz="4" w:space="0" w:color="auto"/>
              <w:left w:val="nil"/>
              <w:bottom w:val="single" w:sz="4" w:space="0" w:color="auto"/>
              <w:right w:val="nil"/>
            </w:tcBorders>
          </w:tcPr>
          <w:p w14:paraId="642647FC" w14:textId="5473AF5C" w:rsidR="00DA27E4" w:rsidRDefault="00DA27E4" w:rsidP="00DA27E4">
            <w:pPr>
              <w:jc w:val="right"/>
              <w:rPr>
                <w:rFonts w:ascii="Calibri" w:hAnsi="Calibri"/>
                <w:bCs/>
                <w:sz w:val="20"/>
                <w:szCs w:val="20"/>
                <w:lang w:eastAsia="en-GB"/>
              </w:rPr>
            </w:pPr>
            <w:r>
              <w:rPr>
                <w:rFonts w:ascii="Calibri" w:hAnsi="Calibri"/>
                <w:bCs/>
                <w:sz w:val="20"/>
                <w:szCs w:val="20"/>
                <w:lang w:eastAsia="en-GB"/>
              </w:rPr>
              <w:t>0.3</w:t>
            </w:r>
          </w:p>
        </w:tc>
        <w:tc>
          <w:tcPr>
            <w:tcW w:w="851" w:type="dxa"/>
            <w:tcBorders>
              <w:top w:val="single" w:sz="4" w:space="0" w:color="auto"/>
              <w:left w:val="nil"/>
              <w:bottom w:val="single" w:sz="4" w:space="0" w:color="auto"/>
              <w:right w:val="nil"/>
            </w:tcBorders>
            <w:hideMark/>
          </w:tcPr>
          <w:p w14:paraId="2BA475F3" w14:textId="3FAB3C19" w:rsidR="00DA27E4" w:rsidRDefault="00DA27E4" w:rsidP="00DA27E4">
            <w:pPr>
              <w:jc w:val="right"/>
              <w:rPr>
                <w:rFonts w:ascii="Calibri" w:hAnsi="Calibri"/>
                <w:bCs/>
                <w:sz w:val="20"/>
                <w:szCs w:val="20"/>
                <w:lang w:eastAsia="en-GB"/>
              </w:rPr>
            </w:pPr>
            <w:r>
              <w:rPr>
                <w:rFonts w:ascii="Calibri" w:hAnsi="Calibri"/>
                <w:bCs/>
                <w:sz w:val="20"/>
                <w:szCs w:val="20"/>
                <w:lang w:eastAsia="en-GB"/>
              </w:rPr>
              <w:t>1.1</w:t>
            </w:r>
          </w:p>
        </w:tc>
      </w:tr>
      <w:tr w:rsidR="00DA27E4" w14:paraId="4748A711" w14:textId="77777777" w:rsidTr="001D0AD9">
        <w:tc>
          <w:tcPr>
            <w:tcW w:w="3544" w:type="dxa"/>
            <w:tcBorders>
              <w:top w:val="single" w:sz="4" w:space="0" w:color="auto"/>
              <w:left w:val="nil"/>
              <w:bottom w:val="single" w:sz="4" w:space="0" w:color="auto"/>
              <w:right w:val="nil"/>
            </w:tcBorders>
            <w:hideMark/>
          </w:tcPr>
          <w:p w14:paraId="43A177D0" w14:textId="77777777" w:rsidR="00DA27E4" w:rsidRDefault="00DA27E4" w:rsidP="00DA27E4">
            <w:pPr>
              <w:rPr>
                <w:rFonts w:ascii="Calibri" w:hAnsi="Calibri"/>
                <w:b/>
                <w:sz w:val="20"/>
                <w:szCs w:val="20"/>
                <w:lang w:eastAsia="en-GB"/>
              </w:rPr>
            </w:pPr>
            <w:r>
              <w:rPr>
                <w:rFonts w:ascii="Calibri" w:hAnsi="Calibri"/>
                <w:b/>
                <w:sz w:val="20"/>
                <w:szCs w:val="20"/>
                <w:lang w:eastAsia="en-GB"/>
              </w:rPr>
              <w:t>Current portion 31 December 2020</w:t>
            </w:r>
          </w:p>
        </w:tc>
        <w:tc>
          <w:tcPr>
            <w:tcW w:w="992" w:type="dxa"/>
            <w:tcBorders>
              <w:top w:val="single" w:sz="4" w:space="0" w:color="auto"/>
              <w:left w:val="nil"/>
              <w:bottom w:val="single" w:sz="4" w:space="0" w:color="auto"/>
              <w:right w:val="nil"/>
            </w:tcBorders>
          </w:tcPr>
          <w:p w14:paraId="247E523D" w14:textId="562A70CE" w:rsidR="00DA27E4" w:rsidRDefault="00DA27E4" w:rsidP="00DA27E4">
            <w:pPr>
              <w:jc w:val="right"/>
              <w:rPr>
                <w:rFonts w:ascii="Calibri" w:hAnsi="Calibri"/>
                <w:b/>
                <w:sz w:val="20"/>
                <w:szCs w:val="20"/>
                <w:lang w:eastAsia="en-GB"/>
              </w:rPr>
            </w:pPr>
            <w:r>
              <w:rPr>
                <w:rFonts w:ascii="Calibri" w:hAnsi="Calibri"/>
                <w:b/>
                <w:sz w:val="20"/>
                <w:szCs w:val="20"/>
                <w:lang w:eastAsia="en-GB"/>
              </w:rPr>
              <w:t>1.6</w:t>
            </w:r>
          </w:p>
        </w:tc>
        <w:tc>
          <w:tcPr>
            <w:tcW w:w="992" w:type="dxa"/>
            <w:tcBorders>
              <w:top w:val="single" w:sz="4" w:space="0" w:color="auto"/>
              <w:left w:val="nil"/>
              <w:bottom w:val="single" w:sz="4" w:space="0" w:color="auto"/>
              <w:right w:val="nil"/>
            </w:tcBorders>
          </w:tcPr>
          <w:p w14:paraId="1D25A250" w14:textId="63B49EBD" w:rsidR="00DA27E4" w:rsidRDefault="00DA27E4" w:rsidP="00DA27E4">
            <w:pPr>
              <w:jc w:val="right"/>
              <w:rPr>
                <w:rFonts w:ascii="Calibri" w:hAnsi="Calibri"/>
                <w:b/>
                <w:sz w:val="20"/>
                <w:szCs w:val="20"/>
                <w:lang w:eastAsia="en-GB"/>
              </w:rPr>
            </w:pPr>
            <w:r>
              <w:rPr>
                <w:rFonts w:ascii="Calibri" w:hAnsi="Calibri"/>
                <w:b/>
                <w:sz w:val="20"/>
                <w:szCs w:val="20"/>
                <w:lang w:eastAsia="en-GB"/>
              </w:rPr>
              <w:t>9.9</w:t>
            </w:r>
          </w:p>
        </w:tc>
        <w:tc>
          <w:tcPr>
            <w:tcW w:w="992" w:type="dxa"/>
            <w:tcBorders>
              <w:top w:val="single" w:sz="4" w:space="0" w:color="auto"/>
              <w:left w:val="nil"/>
              <w:bottom w:val="single" w:sz="4" w:space="0" w:color="auto"/>
              <w:right w:val="nil"/>
            </w:tcBorders>
          </w:tcPr>
          <w:p w14:paraId="47D09AB9" w14:textId="021E9479" w:rsidR="00DA27E4" w:rsidRDefault="00DA27E4" w:rsidP="00DA27E4">
            <w:pPr>
              <w:jc w:val="right"/>
              <w:rPr>
                <w:rFonts w:ascii="Calibri" w:hAnsi="Calibri"/>
                <w:b/>
                <w:sz w:val="20"/>
                <w:szCs w:val="20"/>
                <w:lang w:eastAsia="en-GB"/>
              </w:rPr>
            </w:pPr>
            <w:r>
              <w:rPr>
                <w:rFonts w:ascii="Calibri" w:hAnsi="Calibri"/>
                <w:b/>
                <w:sz w:val="20"/>
                <w:szCs w:val="20"/>
                <w:lang w:eastAsia="en-GB"/>
              </w:rPr>
              <w:t>2.7</w:t>
            </w:r>
          </w:p>
        </w:tc>
        <w:tc>
          <w:tcPr>
            <w:tcW w:w="993" w:type="dxa"/>
            <w:tcBorders>
              <w:top w:val="single" w:sz="4" w:space="0" w:color="auto"/>
              <w:left w:val="nil"/>
              <w:bottom w:val="single" w:sz="4" w:space="0" w:color="auto"/>
              <w:right w:val="nil"/>
            </w:tcBorders>
          </w:tcPr>
          <w:p w14:paraId="12B8EE34" w14:textId="36543D1C" w:rsidR="00DA27E4" w:rsidRDefault="001D0AD9" w:rsidP="00DA27E4">
            <w:pPr>
              <w:jc w:val="right"/>
              <w:rPr>
                <w:rFonts w:ascii="Calibri" w:hAnsi="Calibri"/>
                <w:b/>
                <w:sz w:val="20"/>
                <w:szCs w:val="20"/>
                <w:lang w:eastAsia="en-GB"/>
              </w:rPr>
            </w:pPr>
            <w:r>
              <w:rPr>
                <w:rFonts w:ascii="Calibri" w:hAnsi="Calibri"/>
                <w:b/>
                <w:sz w:val="20"/>
                <w:szCs w:val="20"/>
                <w:lang w:eastAsia="en-GB"/>
              </w:rPr>
              <w:t>-</w:t>
            </w:r>
          </w:p>
        </w:tc>
        <w:tc>
          <w:tcPr>
            <w:tcW w:w="851" w:type="dxa"/>
            <w:tcBorders>
              <w:top w:val="single" w:sz="4" w:space="0" w:color="auto"/>
              <w:left w:val="nil"/>
              <w:bottom w:val="single" w:sz="4" w:space="0" w:color="auto"/>
              <w:right w:val="nil"/>
            </w:tcBorders>
          </w:tcPr>
          <w:p w14:paraId="28CC85DF" w14:textId="1667237F" w:rsidR="00DA27E4" w:rsidRDefault="001D0AD9" w:rsidP="00DA27E4">
            <w:pPr>
              <w:jc w:val="right"/>
              <w:rPr>
                <w:rFonts w:ascii="Calibri" w:hAnsi="Calibri"/>
                <w:b/>
                <w:sz w:val="20"/>
                <w:szCs w:val="20"/>
                <w:lang w:eastAsia="en-GB"/>
              </w:rPr>
            </w:pPr>
            <w:r>
              <w:rPr>
                <w:rFonts w:ascii="Calibri" w:hAnsi="Calibri"/>
                <w:b/>
                <w:sz w:val="20"/>
                <w:szCs w:val="20"/>
                <w:lang w:eastAsia="en-GB"/>
              </w:rPr>
              <w:t>-</w:t>
            </w:r>
          </w:p>
        </w:tc>
        <w:tc>
          <w:tcPr>
            <w:tcW w:w="850" w:type="dxa"/>
            <w:tcBorders>
              <w:top w:val="single" w:sz="4" w:space="0" w:color="auto"/>
              <w:left w:val="nil"/>
              <w:bottom w:val="single" w:sz="4" w:space="0" w:color="auto"/>
              <w:right w:val="nil"/>
            </w:tcBorders>
          </w:tcPr>
          <w:p w14:paraId="49388D9C" w14:textId="704E6C76" w:rsidR="00DA27E4" w:rsidRDefault="00DA27E4" w:rsidP="00DA27E4">
            <w:pPr>
              <w:jc w:val="right"/>
              <w:rPr>
                <w:rFonts w:ascii="Calibri" w:hAnsi="Calibri"/>
                <w:b/>
                <w:sz w:val="20"/>
                <w:szCs w:val="20"/>
                <w:lang w:eastAsia="en-GB"/>
              </w:rPr>
            </w:pPr>
            <w:r>
              <w:rPr>
                <w:rFonts w:ascii="Calibri" w:hAnsi="Calibri"/>
                <w:b/>
                <w:sz w:val="20"/>
                <w:szCs w:val="20"/>
                <w:lang w:eastAsia="en-GB"/>
              </w:rPr>
              <w:t>0.1</w:t>
            </w:r>
          </w:p>
        </w:tc>
        <w:tc>
          <w:tcPr>
            <w:tcW w:w="851" w:type="dxa"/>
            <w:tcBorders>
              <w:top w:val="single" w:sz="4" w:space="0" w:color="auto"/>
              <w:left w:val="nil"/>
              <w:bottom w:val="single" w:sz="4" w:space="0" w:color="auto"/>
              <w:right w:val="nil"/>
            </w:tcBorders>
            <w:hideMark/>
          </w:tcPr>
          <w:p w14:paraId="199D6C18" w14:textId="77777777" w:rsidR="00DA27E4" w:rsidRDefault="00DA27E4" w:rsidP="00DA27E4">
            <w:pPr>
              <w:jc w:val="right"/>
              <w:rPr>
                <w:rFonts w:ascii="Calibri" w:hAnsi="Calibri"/>
                <w:b/>
                <w:sz w:val="20"/>
                <w:szCs w:val="20"/>
                <w:lang w:eastAsia="en-GB"/>
              </w:rPr>
            </w:pPr>
            <w:r>
              <w:rPr>
                <w:rFonts w:ascii="Calibri" w:hAnsi="Calibri"/>
                <w:b/>
                <w:sz w:val="20"/>
                <w:szCs w:val="20"/>
                <w:lang w:eastAsia="en-GB"/>
              </w:rPr>
              <w:t>14.3</w:t>
            </w:r>
          </w:p>
        </w:tc>
      </w:tr>
      <w:tr w:rsidR="00DA27E4" w14:paraId="6F03445B" w14:textId="77777777" w:rsidTr="001D0AD9">
        <w:tc>
          <w:tcPr>
            <w:tcW w:w="3544" w:type="dxa"/>
            <w:tcBorders>
              <w:top w:val="single" w:sz="4" w:space="0" w:color="auto"/>
              <w:left w:val="nil"/>
              <w:bottom w:val="single" w:sz="4" w:space="0" w:color="auto"/>
              <w:right w:val="nil"/>
            </w:tcBorders>
            <w:hideMark/>
          </w:tcPr>
          <w:p w14:paraId="493E028E" w14:textId="5413F4A1" w:rsidR="00DA27E4" w:rsidRDefault="00DA27E4" w:rsidP="00DA27E4">
            <w:pPr>
              <w:rPr>
                <w:rFonts w:ascii="Calibri" w:hAnsi="Calibri"/>
                <w:b/>
                <w:sz w:val="20"/>
                <w:szCs w:val="20"/>
                <w:lang w:eastAsia="en-GB"/>
              </w:rPr>
            </w:pPr>
            <w:r>
              <w:rPr>
                <w:rFonts w:ascii="Calibri" w:hAnsi="Calibri"/>
                <w:b/>
                <w:sz w:val="20"/>
                <w:szCs w:val="20"/>
                <w:lang w:eastAsia="en-GB"/>
              </w:rPr>
              <w:t>Non</w:t>
            </w:r>
            <w:r w:rsidR="001E400B">
              <w:rPr>
                <w:rFonts w:ascii="Calibri" w:hAnsi="Calibri"/>
                <w:b/>
                <w:sz w:val="20"/>
                <w:szCs w:val="20"/>
                <w:lang w:eastAsia="en-GB"/>
              </w:rPr>
              <w:t>-</w:t>
            </w:r>
            <w:r>
              <w:rPr>
                <w:rFonts w:ascii="Calibri" w:hAnsi="Calibri"/>
                <w:b/>
                <w:sz w:val="20"/>
                <w:szCs w:val="20"/>
                <w:lang w:eastAsia="en-GB"/>
              </w:rPr>
              <w:t>current portion 31 December 2020</w:t>
            </w:r>
          </w:p>
        </w:tc>
        <w:tc>
          <w:tcPr>
            <w:tcW w:w="992" w:type="dxa"/>
            <w:tcBorders>
              <w:top w:val="single" w:sz="4" w:space="0" w:color="auto"/>
              <w:left w:val="nil"/>
              <w:bottom w:val="single" w:sz="4" w:space="0" w:color="auto"/>
              <w:right w:val="nil"/>
            </w:tcBorders>
          </w:tcPr>
          <w:p w14:paraId="6AF4D115" w14:textId="1B492A0B" w:rsidR="00DA27E4" w:rsidRDefault="00DA27E4" w:rsidP="00DA27E4">
            <w:pPr>
              <w:jc w:val="right"/>
              <w:rPr>
                <w:rFonts w:ascii="Calibri" w:hAnsi="Calibri"/>
                <w:b/>
                <w:sz w:val="20"/>
                <w:szCs w:val="20"/>
                <w:lang w:eastAsia="en-GB"/>
              </w:rPr>
            </w:pPr>
            <w:r>
              <w:rPr>
                <w:rFonts w:ascii="Calibri" w:hAnsi="Calibri"/>
                <w:b/>
                <w:sz w:val="20"/>
                <w:szCs w:val="20"/>
                <w:lang w:eastAsia="en-GB"/>
              </w:rPr>
              <w:t>1.4</w:t>
            </w:r>
          </w:p>
        </w:tc>
        <w:tc>
          <w:tcPr>
            <w:tcW w:w="992" w:type="dxa"/>
            <w:tcBorders>
              <w:top w:val="single" w:sz="4" w:space="0" w:color="auto"/>
              <w:left w:val="nil"/>
              <w:bottom w:val="single" w:sz="4" w:space="0" w:color="auto"/>
              <w:right w:val="nil"/>
            </w:tcBorders>
          </w:tcPr>
          <w:p w14:paraId="4D06081E" w14:textId="1A663AEA" w:rsidR="00DA27E4" w:rsidRDefault="00DA27E4" w:rsidP="00DA27E4">
            <w:pPr>
              <w:jc w:val="right"/>
              <w:rPr>
                <w:rFonts w:ascii="Calibri" w:hAnsi="Calibri"/>
                <w:b/>
                <w:sz w:val="20"/>
                <w:szCs w:val="20"/>
                <w:lang w:eastAsia="en-GB"/>
              </w:rPr>
            </w:pPr>
            <w:r>
              <w:rPr>
                <w:rFonts w:ascii="Calibri" w:hAnsi="Calibri"/>
                <w:b/>
                <w:sz w:val="20"/>
                <w:szCs w:val="20"/>
                <w:lang w:eastAsia="en-GB"/>
              </w:rPr>
              <w:t>6.1</w:t>
            </w:r>
          </w:p>
        </w:tc>
        <w:tc>
          <w:tcPr>
            <w:tcW w:w="992" w:type="dxa"/>
            <w:tcBorders>
              <w:top w:val="single" w:sz="4" w:space="0" w:color="auto"/>
              <w:left w:val="nil"/>
              <w:bottom w:val="single" w:sz="4" w:space="0" w:color="auto"/>
              <w:right w:val="nil"/>
            </w:tcBorders>
          </w:tcPr>
          <w:p w14:paraId="7B72398B" w14:textId="49CA872A" w:rsidR="00DA27E4" w:rsidRDefault="00DA27E4" w:rsidP="00DA27E4">
            <w:pPr>
              <w:jc w:val="right"/>
              <w:rPr>
                <w:rFonts w:ascii="Calibri" w:hAnsi="Calibri"/>
                <w:b/>
                <w:sz w:val="20"/>
                <w:szCs w:val="20"/>
                <w:lang w:eastAsia="en-GB"/>
              </w:rPr>
            </w:pPr>
            <w:r>
              <w:rPr>
                <w:rFonts w:ascii="Calibri" w:hAnsi="Calibri"/>
                <w:b/>
                <w:sz w:val="20"/>
                <w:szCs w:val="20"/>
                <w:lang w:eastAsia="en-GB"/>
              </w:rPr>
              <w:t>7.8</w:t>
            </w:r>
          </w:p>
        </w:tc>
        <w:tc>
          <w:tcPr>
            <w:tcW w:w="993" w:type="dxa"/>
            <w:tcBorders>
              <w:top w:val="single" w:sz="4" w:space="0" w:color="auto"/>
              <w:left w:val="nil"/>
              <w:bottom w:val="single" w:sz="4" w:space="0" w:color="auto"/>
              <w:right w:val="nil"/>
            </w:tcBorders>
          </w:tcPr>
          <w:p w14:paraId="49D32431" w14:textId="442EE734" w:rsidR="00DA27E4" w:rsidDel="00753158" w:rsidRDefault="001D0AD9" w:rsidP="00DA27E4">
            <w:pPr>
              <w:jc w:val="right"/>
              <w:rPr>
                <w:rFonts w:ascii="Calibri" w:hAnsi="Calibri"/>
                <w:b/>
                <w:sz w:val="20"/>
                <w:szCs w:val="20"/>
                <w:lang w:eastAsia="en-GB"/>
              </w:rPr>
            </w:pPr>
            <w:r>
              <w:rPr>
                <w:rFonts w:ascii="Calibri" w:hAnsi="Calibri"/>
                <w:b/>
                <w:sz w:val="20"/>
                <w:szCs w:val="20"/>
                <w:lang w:eastAsia="en-GB"/>
              </w:rPr>
              <w:t>73.3</w:t>
            </w:r>
          </w:p>
        </w:tc>
        <w:tc>
          <w:tcPr>
            <w:tcW w:w="851" w:type="dxa"/>
            <w:tcBorders>
              <w:top w:val="single" w:sz="4" w:space="0" w:color="auto"/>
              <w:left w:val="nil"/>
              <w:bottom w:val="single" w:sz="4" w:space="0" w:color="auto"/>
              <w:right w:val="nil"/>
            </w:tcBorders>
          </w:tcPr>
          <w:p w14:paraId="681670BF" w14:textId="63A6F08C" w:rsidR="00DA27E4" w:rsidRDefault="001D0AD9" w:rsidP="00DA27E4">
            <w:pPr>
              <w:jc w:val="right"/>
              <w:rPr>
                <w:rFonts w:ascii="Calibri" w:hAnsi="Calibri"/>
                <w:b/>
                <w:sz w:val="20"/>
                <w:szCs w:val="20"/>
                <w:lang w:eastAsia="en-GB"/>
              </w:rPr>
            </w:pPr>
            <w:r>
              <w:rPr>
                <w:rFonts w:ascii="Calibri" w:hAnsi="Calibri"/>
                <w:b/>
                <w:sz w:val="20"/>
                <w:szCs w:val="20"/>
                <w:lang w:eastAsia="en-GB"/>
              </w:rPr>
              <w:t>56.0</w:t>
            </w:r>
          </w:p>
        </w:tc>
        <w:tc>
          <w:tcPr>
            <w:tcW w:w="850" w:type="dxa"/>
            <w:tcBorders>
              <w:top w:val="single" w:sz="4" w:space="0" w:color="auto"/>
              <w:left w:val="nil"/>
              <w:bottom w:val="single" w:sz="4" w:space="0" w:color="auto"/>
              <w:right w:val="nil"/>
            </w:tcBorders>
          </w:tcPr>
          <w:p w14:paraId="3FF034EA" w14:textId="484EDBA9" w:rsidR="00DA27E4" w:rsidRDefault="00DA27E4" w:rsidP="00DA27E4">
            <w:pPr>
              <w:jc w:val="right"/>
              <w:rPr>
                <w:rFonts w:ascii="Calibri" w:hAnsi="Calibri"/>
                <w:b/>
                <w:sz w:val="20"/>
                <w:szCs w:val="20"/>
                <w:lang w:eastAsia="en-GB"/>
              </w:rPr>
            </w:pPr>
            <w:r>
              <w:rPr>
                <w:rFonts w:ascii="Calibri" w:hAnsi="Calibri"/>
                <w:b/>
                <w:sz w:val="20"/>
                <w:szCs w:val="20"/>
                <w:lang w:eastAsia="en-GB"/>
              </w:rPr>
              <w:t>0.4</w:t>
            </w:r>
          </w:p>
        </w:tc>
        <w:tc>
          <w:tcPr>
            <w:tcW w:w="851" w:type="dxa"/>
            <w:tcBorders>
              <w:top w:val="single" w:sz="4" w:space="0" w:color="auto"/>
              <w:left w:val="nil"/>
              <w:bottom w:val="single" w:sz="4" w:space="0" w:color="auto"/>
              <w:right w:val="nil"/>
            </w:tcBorders>
            <w:hideMark/>
          </w:tcPr>
          <w:p w14:paraId="7D2AD390" w14:textId="61BF800B" w:rsidR="00DA27E4" w:rsidRDefault="001D0AD9" w:rsidP="00DA27E4">
            <w:pPr>
              <w:jc w:val="right"/>
              <w:rPr>
                <w:rFonts w:ascii="Calibri" w:hAnsi="Calibri"/>
                <w:b/>
                <w:sz w:val="20"/>
                <w:szCs w:val="20"/>
                <w:lang w:eastAsia="en-GB"/>
              </w:rPr>
            </w:pPr>
            <w:r>
              <w:rPr>
                <w:rFonts w:ascii="Calibri" w:hAnsi="Calibri"/>
                <w:b/>
                <w:sz w:val="20"/>
                <w:szCs w:val="20"/>
                <w:lang w:eastAsia="en-GB"/>
              </w:rPr>
              <w:t>145.0</w:t>
            </w:r>
          </w:p>
        </w:tc>
        <w:bookmarkEnd w:id="72"/>
      </w:tr>
    </w:tbl>
    <w:p w14:paraId="01B80E4A" w14:textId="0AA20ED9" w:rsidR="00A66E09" w:rsidRPr="009B411D" w:rsidRDefault="00A66E09" w:rsidP="00A66E09">
      <w:pPr>
        <w:widowControl/>
        <w:autoSpaceDE/>
        <w:adjustRightInd/>
        <w:rPr>
          <w:rFonts w:ascii="Calibri" w:hAnsi="Calibri" w:cs="Times New Roman"/>
          <w:b/>
          <w:sz w:val="12"/>
          <w:szCs w:val="12"/>
        </w:rPr>
      </w:pPr>
    </w:p>
    <w:p w14:paraId="4E0EB6EE" w14:textId="29365B77" w:rsidR="00A66E09" w:rsidRPr="009E1EF1" w:rsidRDefault="0084264C" w:rsidP="005D03CC">
      <w:pPr>
        <w:jc w:val="both"/>
        <w:rPr>
          <w:rFonts w:ascii="Calibri" w:hAnsi="Calibri"/>
          <w:b/>
          <w:bCs/>
          <w:sz w:val="20"/>
          <w:szCs w:val="20"/>
        </w:rPr>
      </w:pPr>
      <w:r>
        <w:rPr>
          <w:rFonts w:ascii="Calibri" w:hAnsi="Calibri"/>
          <w:b/>
          <w:bCs/>
          <w:sz w:val="20"/>
          <w:szCs w:val="20"/>
        </w:rPr>
        <w:t>Employee benefits (</w:t>
      </w:r>
      <w:r w:rsidR="00A66E09" w:rsidRPr="009E1EF1">
        <w:rPr>
          <w:rFonts w:ascii="Calibri" w:hAnsi="Calibri"/>
          <w:b/>
          <w:bCs/>
          <w:sz w:val="20"/>
          <w:szCs w:val="20"/>
        </w:rPr>
        <w:t>Long service leave</w:t>
      </w:r>
      <w:r>
        <w:rPr>
          <w:rFonts w:ascii="Calibri" w:hAnsi="Calibri"/>
          <w:b/>
          <w:bCs/>
          <w:sz w:val="20"/>
          <w:szCs w:val="20"/>
        </w:rPr>
        <w:t>)</w:t>
      </w:r>
    </w:p>
    <w:p w14:paraId="258CAF9A" w14:textId="77777777" w:rsidR="00A66E09" w:rsidRPr="009E1EF1" w:rsidRDefault="00A66E09" w:rsidP="005D03CC">
      <w:pPr>
        <w:jc w:val="both"/>
        <w:rPr>
          <w:rFonts w:ascii="Calibri" w:hAnsi="Calibri"/>
          <w:b/>
          <w:bCs/>
          <w:sz w:val="20"/>
          <w:szCs w:val="20"/>
        </w:rPr>
      </w:pPr>
      <w:r w:rsidRPr="009E1EF1">
        <w:rPr>
          <w:rFonts w:ascii="Calibri" w:hAnsi="Calibri"/>
          <w:bCs/>
          <w:sz w:val="20"/>
          <w:szCs w:val="20"/>
        </w:rPr>
        <w:t>The timing and amount of long service leave cash outflows are primarily dependent on when staff employed at the reporting date avail of their entitlement to leave and their expected salaries at that time.  As of 31 December 2020, it was expected that cash outflows would occur primarily within the following five years (2019: within the following five years).</w:t>
      </w:r>
    </w:p>
    <w:p w14:paraId="21396EBB" w14:textId="77777777" w:rsidR="00A66E09" w:rsidRPr="009B411D" w:rsidRDefault="00A66E09" w:rsidP="005D03CC">
      <w:pPr>
        <w:jc w:val="both"/>
        <w:rPr>
          <w:rFonts w:ascii="Calibri" w:hAnsi="Calibri"/>
          <w:b/>
          <w:bCs/>
          <w:sz w:val="8"/>
          <w:szCs w:val="8"/>
        </w:rPr>
      </w:pPr>
    </w:p>
    <w:p w14:paraId="7B4C91DD" w14:textId="77777777" w:rsidR="00A66E09" w:rsidRPr="009E1EF1" w:rsidRDefault="00A66E09" w:rsidP="005D03CC">
      <w:pPr>
        <w:jc w:val="both"/>
        <w:rPr>
          <w:rFonts w:ascii="Calibri" w:hAnsi="Calibri"/>
          <w:b/>
          <w:bCs/>
          <w:sz w:val="20"/>
          <w:szCs w:val="20"/>
        </w:rPr>
      </w:pPr>
      <w:r w:rsidRPr="009E1EF1">
        <w:rPr>
          <w:rFonts w:ascii="Calibri" w:hAnsi="Calibri"/>
          <w:b/>
          <w:bCs/>
          <w:sz w:val="20"/>
          <w:szCs w:val="20"/>
        </w:rPr>
        <w:t>Onerous contracts</w:t>
      </w:r>
    </w:p>
    <w:p w14:paraId="4384CEA2" w14:textId="77777777" w:rsidR="00A66E09" w:rsidRPr="009E1EF1" w:rsidRDefault="00A66E09" w:rsidP="005D03CC">
      <w:pPr>
        <w:jc w:val="both"/>
        <w:rPr>
          <w:rFonts w:ascii="Calibri" w:hAnsi="Calibri"/>
          <w:bCs/>
          <w:sz w:val="20"/>
        </w:rPr>
      </w:pPr>
      <w:r w:rsidRPr="009E1EF1">
        <w:rPr>
          <w:rFonts w:ascii="Calibri" w:hAnsi="Calibri"/>
          <w:bCs/>
          <w:sz w:val="20"/>
        </w:rPr>
        <w:t>The onerous contracts provision at 31 December relates to various marketing and minimum guarantee contracts where the cost of fulfilling these contracts exceeds the expected economic benefits to be received from them.</w:t>
      </w:r>
    </w:p>
    <w:p w14:paraId="58F806B9" w14:textId="77777777" w:rsidR="00A66E09" w:rsidRPr="009B411D" w:rsidRDefault="00A66E09" w:rsidP="005D03CC">
      <w:pPr>
        <w:jc w:val="both"/>
        <w:rPr>
          <w:rFonts w:ascii="Calibri" w:hAnsi="Calibri"/>
          <w:bCs/>
          <w:sz w:val="8"/>
          <w:szCs w:val="8"/>
        </w:rPr>
      </w:pPr>
    </w:p>
    <w:p w14:paraId="3E26DA4C" w14:textId="77777777" w:rsidR="00A66E09" w:rsidRPr="009E1EF1" w:rsidRDefault="00A66E09" w:rsidP="005D03CC">
      <w:pPr>
        <w:jc w:val="both"/>
        <w:rPr>
          <w:rFonts w:ascii="Calibri" w:hAnsi="Calibri"/>
          <w:b/>
          <w:bCs/>
          <w:sz w:val="20"/>
          <w:szCs w:val="20"/>
        </w:rPr>
      </w:pPr>
      <w:r w:rsidRPr="009E1EF1">
        <w:rPr>
          <w:rFonts w:ascii="Calibri" w:hAnsi="Calibri"/>
          <w:b/>
          <w:bCs/>
          <w:sz w:val="20"/>
          <w:szCs w:val="20"/>
        </w:rPr>
        <w:t>Gaming tax</w:t>
      </w:r>
    </w:p>
    <w:p w14:paraId="73916F72" w14:textId="3AAD5C3D" w:rsidR="00A66E09" w:rsidRPr="009E1EF1" w:rsidRDefault="00A66E09" w:rsidP="005D03CC">
      <w:pPr>
        <w:jc w:val="both"/>
        <w:rPr>
          <w:rFonts w:ascii="Calibri" w:hAnsi="Calibri"/>
          <w:bCs/>
          <w:sz w:val="20"/>
          <w:szCs w:val="20"/>
        </w:rPr>
      </w:pPr>
      <w:r w:rsidRPr="009E1EF1">
        <w:rPr>
          <w:rFonts w:ascii="Calibri" w:hAnsi="Calibri"/>
          <w:bCs/>
          <w:sz w:val="20"/>
          <w:szCs w:val="20"/>
        </w:rPr>
        <w:t>Separate to the amounts highlighted in Note 1</w:t>
      </w:r>
      <w:r w:rsidR="00D302F2">
        <w:rPr>
          <w:rFonts w:ascii="Calibri" w:hAnsi="Calibri"/>
          <w:bCs/>
          <w:sz w:val="20"/>
          <w:szCs w:val="20"/>
        </w:rPr>
        <w:t>2</w:t>
      </w:r>
      <w:r w:rsidRPr="009E1EF1">
        <w:rPr>
          <w:rFonts w:ascii="Calibri" w:hAnsi="Calibri"/>
          <w:bCs/>
          <w:sz w:val="20"/>
          <w:szCs w:val="20"/>
        </w:rPr>
        <w:t xml:space="preserve">, there are other gaming tax provisions relating to amounts provided for taxes in certain jurisdictions where the interpretation of tax legislation is uncertain. When the </w:t>
      </w:r>
      <w:r w:rsidR="00D170BA">
        <w:rPr>
          <w:rFonts w:ascii="Calibri" w:hAnsi="Calibri"/>
          <w:bCs/>
          <w:sz w:val="20"/>
          <w:szCs w:val="20"/>
        </w:rPr>
        <w:t>G</w:t>
      </w:r>
      <w:r w:rsidRPr="009E1EF1">
        <w:rPr>
          <w:rFonts w:ascii="Calibri" w:hAnsi="Calibri"/>
          <w:bCs/>
          <w:sz w:val="20"/>
          <w:szCs w:val="20"/>
        </w:rPr>
        <w:t>roup disagrees with the application of unclear tax legislation, for example when it is applied retrospectively and / or results in a one-off disproportionate tax equivalent to many times the profit derived by the Group from its historic activities in that jurisdiction, the Group continues to challenge these interpretations.</w:t>
      </w:r>
    </w:p>
    <w:p w14:paraId="2D6D6073" w14:textId="77777777" w:rsidR="00A66E09" w:rsidRPr="009B411D" w:rsidRDefault="00A66E09" w:rsidP="005D03CC">
      <w:pPr>
        <w:jc w:val="both"/>
        <w:rPr>
          <w:rFonts w:ascii="Calibri" w:hAnsi="Calibri"/>
          <w:bCs/>
          <w:sz w:val="8"/>
          <w:szCs w:val="8"/>
        </w:rPr>
      </w:pPr>
    </w:p>
    <w:p w14:paraId="5819F551" w14:textId="77777777" w:rsidR="00A66E09" w:rsidRPr="009E1EF1" w:rsidRDefault="00A66E09" w:rsidP="005D03CC">
      <w:pPr>
        <w:jc w:val="both"/>
        <w:rPr>
          <w:rFonts w:ascii="Calibri" w:hAnsi="Calibri"/>
          <w:bCs/>
          <w:sz w:val="20"/>
          <w:szCs w:val="20"/>
        </w:rPr>
      </w:pPr>
      <w:r w:rsidRPr="009E1EF1">
        <w:rPr>
          <w:rFonts w:ascii="Calibri" w:hAnsi="Calibri"/>
          <w:bCs/>
          <w:sz w:val="20"/>
          <w:szCs w:val="20"/>
        </w:rPr>
        <w:t>Whilst the maximum potential obligation for all ongoing cases could be greater than the recognised provision, and the outcomes may not be known for some time, a liability has been recorded for the Directors’ best estimate of the cash outflows that will ultimately be required in respect of each claim. Management have not provided a sensitivity for this provision as the range is not considered to be material.  Management note this is a key estimate, however it is not a key judgement that will have a material impact in the coming year.</w:t>
      </w:r>
    </w:p>
    <w:p w14:paraId="76E50096" w14:textId="77777777" w:rsidR="00A66E09" w:rsidRPr="009B411D" w:rsidRDefault="00A66E09" w:rsidP="005D03CC">
      <w:pPr>
        <w:jc w:val="both"/>
        <w:rPr>
          <w:rFonts w:ascii="Calibri" w:hAnsi="Calibri" w:cs="Calibri"/>
          <w:b/>
          <w:sz w:val="8"/>
          <w:szCs w:val="8"/>
        </w:rPr>
      </w:pPr>
    </w:p>
    <w:p w14:paraId="5BEBB42D" w14:textId="77777777" w:rsidR="00FF2F66" w:rsidRPr="0026329F" w:rsidRDefault="00FF2F66" w:rsidP="00FF2F66">
      <w:pPr>
        <w:jc w:val="both"/>
        <w:rPr>
          <w:rFonts w:ascii="Calibri" w:hAnsi="Calibri"/>
          <w:b/>
          <w:bCs/>
          <w:sz w:val="20"/>
        </w:rPr>
      </w:pPr>
      <w:bookmarkStart w:id="73" w:name="_Toc57023101"/>
      <w:bookmarkStart w:id="74" w:name="_Hlk1026077"/>
      <w:bookmarkStart w:id="75" w:name="_Hlk57361741"/>
      <w:r w:rsidRPr="0026329F">
        <w:rPr>
          <w:rFonts w:ascii="Calibri" w:hAnsi="Calibri"/>
          <w:b/>
          <w:bCs/>
          <w:sz w:val="20"/>
        </w:rPr>
        <w:t xml:space="preserve">Kentucky </w:t>
      </w:r>
      <w:r w:rsidRPr="00645314">
        <w:rPr>
          <w:rFonts w:ascii="Calibri" w:hAnsi="Calibri"/>
          <w:b/>
          <w:bCs/>
          <w:sz w:val="20"/>
        </w:rPr>
        <w:t>proceedings</w:t>
      </w:r>
    </w:p>
    <w:p w14:paraId="645007C7" w14:textId="496C7604" w:rsidR="00EA0772" w:rsidRPr="009B411D" w:rsidRDefault="00EA0772" w:rsidP="00EA0772">
      <w:pPr>
        <w:jc w:val="both"/>
        <w:rPr>
          <w:rFonts w:asciiTheme="minorHAnsi" w:hAnsiTheme="minorHAnsi" w:cstheme="minorHAnsi"/>
          <w:sz w:val="20"/>
          <w:szCs w:val="20"/>
          <w:lang w:val="en-IE"/>
        </w:rPr>
      </w:pPr>
      <w:r w:rsidRPr="009B411D">
        <w:rPr>
          <w:rFonts w:asciiTheme="minorHAnsi" w:hAnsiTheme="minorHAnsi" w:cstheme="minorHAnsi"/>
          <w:sz w:val="20"/>
          <w:szCs w:val="20"/>
          <w:lang w:val="en-IE"/>
        </w:rPr>
        <w:t xml:space="preserve">Prior to the Combination, the Commonwealth of Kentucky filed legal proceedings in 2010 - 2011 against various operators including certain companies that later became subsidiaries of The Stars Group ("TSG"). The suit sought recovery of alleged losses incurred by Kentucky residents playing real-money poker on the PokerStars platform during a period between 2006 and 2011. The gross gaming revenues that TSG generated in Kentucky on the PokerStars platform during the relevant period were approximately </w:t>
      </w:r>
      <w:r>
        <w:rPr>
          <w:rFonts w:asciiTheme="minorHAnsi" w:hAnsiTheme="minorHAnsi" w:cstheme="minorHAnsi"/>
          <w:sz w:val="20"/>
          <w:szCs w:val="20"/>
          <w:lang w:val="en-IE"/>
        </w:rPr>
        <w:t>US</w:t>
      </w:r>
      <w:r w:rsidRPr="009B411D">
        <w:rPr>
          <w:rFonts w:asciiTheme="minorHAnsi" w:hAnsiTheme="minorHAnsi" w:cstheme="minorHAnsi"/>
          <w:sz w:val="20"/>
          <w:szCs w:val="20"/>
          <w:lang w:val="en-IE"/>
        </w:rPr>
        <w:t xml:space="preserve">$18m. In 2015, a Kentucky trial court judge entered judgment against two TSG Isle of Man subsidiaries, Stars Interactive Holdings (IOM) Ltd (“SIHL”) and Rational Entertainment Enterprises Ltd (“REEL”) and awarded damages to the Commonwealth of Kentucky of </w:t>
      </w:r>
      <w:r>
        <w:rPr>
          <w:rFonts w:asciiTheme="minorHAnsi" w:hAnsiTheme="minorHAnsi" w:cstheme="minorHAnsi"/>
          <w:sz w:val="20"/>
          <w:szCs w:val="20"/>
          <w:lang w:val="en-IE"/>
        </w:rPr>
        <w:t>approximately US</w:t>
      </w:r>
      <w:r w:rsidRPr="009B411D">
        <w:rPr>
          <w:rFonts w:asciiTheme="minorHAnsi" w:hAnsiTheme="minorHAnsi" w:cstheme="minorHAnsi"/>
          <w:sz w:val="20"/>
          <w:szCs w:val="20"/>
          <w:lang w:val="en-IE"/>
        </w:rPr>
        <w:t xml:space="preserve">$870m plus post judgment interest. In 2018, this ruling was vacated in its entirety by the Kentucky Court of Appeals. </w:t>
      </w:r>
    </w:p>
    <w:p w14:paraId="0694BC07" w14:textId="77777777" w:rsidR="00EA0772" w:rsidRPr="009B411D" w:rsidRDefault="00EA0772" w:rsidP="00EA0772">
      <w:pPr>
        <w:jc w:val="both"/>
        <w:rPr>
          <w:rFonts w:asciiTheme="minorHAnsi" w:hAnsiTheme="minorHAnsi" w:cstheme="minorHAnsi"/>
          <w:sz w:val="12"/>
          <w:szCs w:val="12"/>
          <w:lang w:val="en-IE"/>
        </w:rPr>
      </w:pPr>
    </w:p>
    <w:p w14:paraId="697BDFDD" w14:textId="77777777" w:rsidR="003159AB" w:rsidRDefault="00EA0772" w:rsidP="00EA0772">
      <w:pPr>
        <w:jc w:val="both"/>
        <w:rPr>
          <w:rFonts w:asciiTheme="minorHAnsi" w:hAnsiTheme="minorHAnsi" w:cstheme="minorHAnsi"/>
          <w:sz w:val="20"/>
          <w:szCs w:val="20"/>
          <w:lang w:val="en-IE"/>
        </w:rPr>
      </w:pPr>
      <w:bookmarkStart w:id="76" w:name="_Hlk65237368"/>
      <w:r w:rsidRPr="009B411D">
        <w:rPr>
          <w:rFonts w:asciiTheme="minorHAnsi" w:hAnsiTheme="minorHAnsi" w:cstheme="minorHAnsi"/>
          <w:sz w:val="20"/>
          <w:szCs w:val="20"/>
          <w:lang w:val="en-IE"/>
        </w:rPr>
        <w:t xml:space="preserve">On 17 December 2020, the Kentucky Supreme Court reinstated the full 2015 award of damages, including post judgment interest, against SIHL and REEL. A rehearing petition was filed before the Kentucky Supreme Court on 6 January </w:t>
      </w:r>
      <w:r>
        <w:rPr>
          <w:rFonts w:asciiTheme="minorHAnsi" w:hAnsiTheme="minorHAnsi" w:cstheme="minorHAnsi"/>
          <w:sz w:val="20"/>
          <w:szCs w:val="20"/>
          <w:lang w:val="en-IE"/>
        </w:rPr>
        <w:t xml:space="preserve">2021 </w:t>
      </w:r>
      <w:r w:rsidRPr="009B411D">
        <w:rPr>
          <w:rFonts w:asciiTheme="minorHAnsi" w:hAnsiTheme="minorHAnsi" w:cstheme="minorHAnsi"/>
          <w:sz w:val="20"/>
          <w:szCs w:val="20"/>
          <w:lang w:val="en-IE"/>
        </w:rPr>
        <w:t xml:space="preserve">and </w:t>
      </w:r>
      <w:r>
        <w:rPr>
          <w:rFonts w:asciiTheme="minorHAnsi" w:hAnsiTheme="minorHAnsi" w:cstheme="minorHAnsi"/>
          <w:sz w:val="20"/>
          <w:szCs w:val="20"/>
          <w:lang w:val="en-IE"/>
        </w:rPr>
        <w:t>the Group is</w:t>
      </w:r>
      <w:r w:rsidRPr="009B411D">
        <w:rPr>
          <w:rFonts w:asciiTheme="minorHAnsi" w:hAnsiTheme="minorHAnsi" w:cstheme="minorHAnsi"/>
          <w:sz w:val="20"/>
          <w:szCs w:val="20"/>
          <w:lang w:val="en-IE"/>
        </w:rPr>
        <w:t xml:space="preserve"> awaiting a decision. Together with its legal advis</w:t>
      </w:r>
      <w:r w:rsidR="00B12FF4">
        <w:rPr>
          <w:rFonts w:asciiTheme="minorHAnsi" w:hAnsiTheme="minorHAnsi" w:cstheme="minorHAnsi"/>
          <w:sz w:val="20"/>
          <w:szCs w:val="20"/>
          <w:lang w:val="en-IE"/>
        </w:rPr>
        <w:t>e</w:t>
      </w:r>
      <w:r w:rsidRPr="009B411D">
        <w:rPr>
          <w:rFonts w:asciiTheme="minorHAnsi" w:hAnsiTheme="minorHAnsi" w:cstheme="minorHAnsi"/>
          <w:sz w:val="20"/>
          <w:szCs w:val="20"/>
          <w:lang w:val="en-IE"/>
        </w:rPr>
        <w:t xml:space="preserve">rs, Flutter strongly disputes the basis of this judgment and is currently reviewing its position. Flutter is confident that any amount it is ultimately liable to pay will be a limited </w:t>
      </w:r>
    </w:p>
    <w:p w14:paraId="48011F90" w14:textId="77777777" w:rsidR="003159AB" w:rsidRPr="00AC44B5" w:rsidRDefault="003159AB" w:rsidP="003159AB">
      <w:pPr>
        <w:pStyle w:val="Heading1"/>
      </w:pPr>
      <w:r>
        <w:t>15</w:t>
      </w:r>
      <w:r w:rsidRPr="00AC44B5">
        <w:t xml:space="preserve">.  </w:t>
      </w:r>
      <w:r w:rsidRPr="00B845F4">
        <w:t>Provisions</w:t>
      </w:r>
      <w:r>
        <w:t xml:space="preserve"> (continued)</w:t>
      </w:r>
    </w:p>
    <w:p w14:paraId="7763BAC5" w14:textId="77777777" w:rsidR="003159AB" w:rsidRDefault="003159AB" w:rsidP="00EA0772">
      <w:pPr>
        <w:jc w:val="both"/>
        <w:rPr>
          <w:rFonts w:asciiTheme="minorHAnsi" w:hAnsiTheme="minorHAnsi" w:cstheme="minorHAnsi"/>
          <w:sz w:val="20"/>
          <w:szCs w:val="20"/>
          <w:lang w:val="en-IE"/>
        </w:rPr>
      </w:pPr>
    </w:p>
    <w:p w14:paraId="63E39970" w14:textId="50480E91" w:rsidR="00EA0772" w:rsidRPr="009B411D" w:rsidRDefault="00EA0772" w:rsidP="00EA0772">
      <w:pPr>
        <w:jc w:val="both"/>
        <w:rPr>
          <w:rFonts w:asciiTheme="minorHAnsi" w:hAnsiTheme="minorHAnsi" w:cstheme="minorHAnsi"/>
          <w:sz w:val="20"/>
          <w:szCs w:val="20"/>
          <w:lang w:val="en-IE"/>
        </w:rPr>
      </w:pPr>
      <w:r w:rsidRPr="009B411D">
        <w:rPr>
          <w:rFonts w:asciiTheme="minorHAnsi" w:hAnsiTheme="minorHAnsi" w:cstheme="minorHAnsi"/>
          <w:sz w:val="20"/>
          <w:szCs w:val="20"/>
          <w:lang w:val="en-IE"/>
        </w:rPr>
        <w:lastRenderedPageBreak/>
        <w:t xml:space="preserve">proportion of the reinstated judgment. No liability was previously recognised by either TSG or Flutter prior to this judgment. </w:t>
      </w:r>
    </w:p>
    <w:p w14:paraId="2D8255CD" w14:textId="77777777" w:rsidR="00EA0772" w:rsidRPr="003159AB" w:rsidRDefault="00EA0772" w:rsidP="00EA0772">
      <w:pPr>
        <w:jc w:val="both"/>
        <w:rPr>
          <w:rFonts w:asciiTheme="minorHAnsi" w:hAnsiTheme="minorHAnsi" w:cstheme="minorHAnsi"/>
          <w:sz w:val="12"/>
          <w:szCs w:val="12"/>
          <w:lang w:val="en-IE"/>
        </w:rPr>
      </w:pPr>
      <w:r w:rsidRPr="009B411D">
        <w:rPr>
          <w:rFonts w:asciiTheme="minorHAnsi" w:hAnsiTheme="minorHAnsi" w:cstheme="minorHAnsi"/>
          <w:sz w:val="20"/>
          <w:szCs w:val="20"/>
          <w:lang w:val="en-IE"/>
        </w:rPr>
        <w:t> </w:t>
      </w:r>
    </w:p>
    <w:p w14:paraId="7C225377" w14:textId="320893C6" w:rsidR="00EA0772" w:rsidRPr="009B411D" w:rsidRDefault="00EA0772" w:rsidP="00EA0772">
      <w:pPr>
        <w:jc w:val="both"/>
        <w:rPr>
          <w:rFonts w:asciiTheme="minorHAnsi" w:hAnsiTheme="minorHAnsi" w:cstheme="minorHAnsi"/>
          <w:sz w:val="20"/>
          <w:szCs w:val="20"/>
          <w:lang w:val="en-IE"/>
        </w:rPr>
      </w:pPr>
      <w:r w:rsidRPr="009B411D">
        <w:rPr>
          <w:rFonts w:asciiTheme="minorHAnsi" w:hAnsiTheme="minorHAnsi" w:cstheme="minorHAnsi"/>
          <w:sz w:val="20"/>
          <w:szCs w:val="20"/>
          <w:lang w:val="en-IE"/>
        </w:rPr>
        <w:t xml:space="preserve">Based on the opinion and views of legal counsel and advisers as to the likely payout outcomes, the Group has recognised a provision of </w:t>
      </w:r>
      <w:r w:rsidR="006C0AEA">
        <w:rPr>
          <w:rFonts w:asciiTheme="minorHAnsi" w:hAnsiTheme="minorHAnsi" w:cstheme="minorHAnsi"/>
          <w:sz w:val="20"/>
          <w:szCs w:val="20"/>
          <w:lang w:val="en-IE"/>
        </w:rPr>
        <w:t>US</w:t>
      </w:r>
      <w:r w:rsidRPr="009B411D">
        <w:rPr>
          <w:rFonts w:asciiTheme="minorHAnsi" w:hAnsiTheme="minorHAnsi" w:cstheme="minorHAnsi"/>
          <w:sz w:val="20"/>
          <w:szCs w:val="20"/>
          <w:lang w:val="en-IE"/>
        </w:rPr>
        <w:t>$100m (£73m) as part of TSG combination fair value acquisition accounting in respect of this litigation, which reflects the value of the supersedes bond in place since February 2016. This assessment relies on estimates and assumptions and involves a series of judgments about future events.</w:t>
      </w:r>
    </w:p>
    <w:bookmarkEnd w:id="76"/>
    <w:p w14:paraId="068C3FE4" w14:textId="77777777" w:rsidR="00FF2F66" w:rsidRPr="003159AB" w:rsidRDefault="00FF2F66" w:rsidP="00FF2F66">
      <w:pPr>
        <w:jc w:val="both"/>
        <w:rPr>
          <w:rFonts w:ascii="Calibri" w:hAnsi="Calibri"/>
          <w:sz w:val="12"/>
          <w:szCs w:val="12"/>
        </w:rPr>
      </w:pPr>
    </w:p>
    <w:p w14:paraId="5583EEBC" w14:textId="5CD0F392" w:rsidR="007B519E" w:rsidRPr="009E1EF1" w:rsidRDefault="007B519E" w:rsidP="007B519E">
      <w:pPr>
        <w:jc w:val="both"/>
        <w:rPr>
          <w:rFonts w:ascii="Calibri" w:hAnsi="Calibri"/>
          <w:b/>
          <w:bCs/>
          <w:sz w:val="20"/>
        </w:rPr>
      </w:pPr>
      <w:r>
        <w:rPr>
          <w:rFonts w:ascii="Calibri" w:hAnsi="Calibri"/>
          <w:b/>
          <w:bCs/>
          <w:sz w:val="20"/>
        </w:rPr>
        <w:t>Other l</w:t>
      </w:r>
      <w:r w:rsidRPr="009E1EF1">
        <w:rPr>
          <w:rFonts w:ascii="Calibri" w:hAnsi="Calibri"/>
          <w:b/>
          <w:bCs/>
          <w:sz w:val="20"/>
        </w:rPr>
        <w:t xml:space="preserve">egal </w:t>
      </w:r>
    </w:p>
    <w:p w14:paraId="416A72C5" w14:textId="0EA02229" w:rsidR="007B519E" w:rsidRDefault="007B519E" w:rsidP="007B519E">
      <w:pPr>
        <w:widowControl/>
        <w:autoSpaceDE/>
        <w:autoSpaceDN/>
        <w:adjustRightInd/>
        <w:jc w:val="both"/>
        <w:rPr>
          <w:rFonts w:ascii="Calibri" w:hAnsi="Calibri"/>
          <w:bCs/>
          <w:sz w:val="20"/>
          <w:lang w:val="en-IE"/>
        </w:rPr>
      </w:pPr>
      <w:r>
        <w:rPr>
          <w:rFonts w:ascii="Calibri" w:hAnsi="Calibri"/>
          <w:bCs/>
          <w:sz w:val="20"/>
          <w:lang w:val="en-IE"/>
        </w:rPr>
        <w:t>Other l</w:t>
      </w:r>
      <w:r w:rsidRPr="009E1EF1">
        <w:rPr>
          <w:rFonts w:ascii="Calibri" w:hAnsi="Calibri"/>
          <w:bCs/>
          <w:sz w:val="20"/>
          <w:lang w:val="en-IE"/>
        </w:rPr>
        <w:t>egal provisions generally consist of</w:t>
      </w:r>
      <w:r>
        <w:rPr>
          <w:rFonts w:ascii="Calibri" w:hAnsi="Calibri"/>
          <w:bCs/>
          <w:sz w:val="20"/>
          <w:lang w:val="en-IE"/>
        </w:rPr>
        <w:t xml:space="preserve"> </w:t>
      </w:r>
      <w:r w:rsidRPr="009E1EF1">
        <w:rPr>
          <w:rFonts w:ascii="Calibri" w:hAnsi="Calibri"/>
          <w:bCs/>
          <w:sz w:val="20"/>
          <w:lang w:val="en-IE"/>
        </w:rPr>
        <w:t xml:space="preserve">payments for </w:t>
      </w:r>
      <w:r>
        <w:rPr>
          <w:rFonts w:ascii="Calibri" w:hAnsi="Calibri"/>
          <w:bCs/>
          <w:sz w:val="20"/>
          <w:lang w:val="en-IE"/>
        </w:rPr>
        <w:t xml:space="preserve">various </w:t>
      </w:r>
      <w:r w:rsidRPr="009E1EF1">
        <w:rPr>
          <w:rFonts w:ascii="Calibri" w:hAnsi="Calibri"/>
          <w:bCs/>
          <w:sz w:val="20"/>
          <w:lang w:val="en-IE"/>
        </w:rPr>
        <w:t xml:space="preserve">future legal settlements where based on all available information, </w:t>
      </w:r>
      <w:r w:rsidR="00BC5E69">
        <w:rPr>
          <w:rFonts w:ascii="Calibri" w:hAnsi="Calibri"/>
          <w:bCs/>
          <w:sz w:val="20"/>
          <w:lang w:val="en-IE"/>
        </w:rPr>
        <w:t>M</w:t>
      </w:r>
      <w:r w:rsidR="00BC5E69" w:rsidRPr="009E1EF1">
        <w:rPr>
          <w:rFonts w:ascii="Calibri" w:hAnsi="Calibri"/>
          <w:bCs/>
          <w:sz w:val="20"/>
          <w:lang w:val="en-IE"/>
        </w:rPr>
        <w:t xml:space="preserve">anagement </w:t>
      </w:r>
      <w:r w:rsidRPr="009E1EF1">
        <w:rPr>
          <w:rFonts w:ascii="Calibri" w:hAnsi="Calibri"/>
          <w:bCs/>
          <w:sz w:val="20"/>
          <w:lang w:val="en-IE"/>
        </w:rPr>
        <w:t>believes it is probable that there will be a future outflow. Further disclosure in respect of these provisions has not been provided as such information would be expected to be prejudicial to the Group’s position in such matters.</w:t>
      </w:r>
    </w:p>
    <w:p w14:paraId="54EF8921" w14:textId="77777777" w:rsidR="00FF2F66" w:rsidRDefault="00FF2F66">
      <w:pPr>
        <w:widowControl/>
        <w:autoSpaceDE/>
        <w:autoSpaceDN/>
        <w:adjustRightInd/>
        <w:rPr>
          <w:rFonts w:ascii="Calibri" w:hAnsi="Calibri"/>
          <w:bCs/>
          <w:sz w:val="20"/>
          <w:lang w:val="en-IE"/>
        </w:rPr>
      </w:pPr>
    </w:p>
    <w:p w14:paraId="7C8DBD70" w14:textId="77777777" w:rsidR="00A32450" w:rsidRPr="00E8671A" w:rsidRDefault="00A32450" w:rsidP="00ED5310"/>
    <w:p w14:paraId="51884B83" w14:textId="1FFD9305" w:rsidR="00E7548D" w:rsidRPr="00231459" w:rsidRDefault="006C33C7" w:rsidP="00432067">
      <w:pPr>
        <w:pStyle w:val="Heading1"/>
        <w:rPr>
          <w:lang w:val="en-IE"/>
        </w:rPr>
      </w:pPr>
      <w:bookmarkStart w:id="77" w:name="_Hlk62800028"/>
      <w:r>
        <w:rPr>
          <w:lang w:val="en-IE"/>
        </w:rPr>
        <w:t>16</w:t>
      </w:r>
      <w:r w:rsidR="00E7548D" w:rsidRPr="00B845F4">
        <w:rPr>
          <w:lang w:val="en-IE"/>
        </w:rPr>
        <w:t>.  Borrowings</w:t>
      </w:r>
      <w:bookmarkEnd w:id="73"/>
    </w:p>
    <w:p w14:paraId="74C5CC69" w14:textId="77777777" w:rsidR="00E7548D" w:rsidRPr="009E1EF1" w:rsidRDefault="00E7548D" w:rsidP="00E7548D">
      <w:pPr>
        <w:rPr>
          <w:rFonts w:ascii="Calibri" w:hAnsi="Calibri"/>
          <w:b/>
          <w:sz w:val="12"/>
          <w:szCs w:val="12"/>
          <w:lang w:val="en-IE"/>
        </w:rPr>
      </w:pPr>
    </w:p>
    <w:p w14:paraId="633FC098" w14:textId="5DFDEA53" w:rsidR="00461B58" w:rsidRPr="009E1EF1" w:rsidRDefault="00461B58" w:rsidP="005D03CC">
      <w:pPr>
        <w:jc w:val="both"/>
        <w:rPr>
          <w:rFonts w:ascii="Calibri" w:hAnsi="Calibri" w:cs="Calibri"/>
          <w:sz w:val="20"/>
          <w:szCs w:val="20"/>
          <w:lang w:val="en-IE"/>
        </w:rPr>
      </w:pPr>
      <w:r w:rsidRPr="009E1EF1">
        <w:rPr>
          <w:rFonts w:ascii="Calibri" w:hAnsi="Calibri" w:cs="Calibri"/>
          <w:sz w:val="20"/>
        </w:rPr>
        <w:t>The following is a summary of borrowings, including accrued interest, outstanding as at 31 December 2020 and 31 December 2019</w:t>
      </w:r>
      <w:r w:rsidR="00D74233">
        <w:rPr>
          <w:rFonts w:ascii="Calibri" w:hAnsi="Calibri" w:cs="Calibri"/>
          <w:sz w:val="20"/>
        </w:rPr>
        <w:t>:</w:t>
      </w:r>
    </w:p>
    <w:p w14:paraId="1FCC6927" w14:textId="77777777" w:rsidR="00461B58" w:rsidRPr="009E1EF1" w:rsidRDefault="00461B58" w:rsidP="00461B58">
      <w:pPr>
        <w:rPr>
          <w:rFonts w:ascii="Calibri" w:hAnsi="Calibri" w:cs="Times New Roman"/>
          <w:sz w:val="20"/>
          <w:lang w:val="en-IE"/>
        </w:rPr>
      </w:pPr>
    </w:p>
    <w:tbl>
      <w:tblPr>
        <w:tblW w:w="10350" w:type="dxa"/>
        <w:tblLayout w:type="fixed"/>
        <w:tblLook w:val="04A0" w:firstRow="1" w:lastRow="0" w:firstColumn="1" w:lastColumn="0" w:noHBand="0" w:noVBand="1"/>
      </w:tblPr>
      <w:tblGrid>
        <w:gridCol w:w="2694"/>
        <w:gridCol w:w="1417"/>
        <w:gridCol w:w="1559"/>
        <w:gridCol w:w="86"/>
        <w:gridCol w:w="1332"/>
        <w:gridCol w:w="1730"/>
        <w:gridCol w:w="1532"/>
      </w:tblGrid>
      <w:tr w:rsidR="00461B58" w:rsidRPr="009E1EF1" w14:paraId="40A4E768" w14:textId="77777777" w:rsidTr="005D03CC">
        <w:trPr>
          <w:divId w:val="346323290"/>
          <w:trHeight w:val="1955"/>
        </w:trPr>
        <w:tc>
          <w:tcPr>
            <w:tcW w:w="2694" w:type="dxa"/>
            <w:tcBorders>
              <w:top w:val="single" w:sz="4" w:space="0" w:color="auto"/>
            </w:tcBorders>
            <w:shd w:val="clear" w:color="auto" w:fill="auto"/>
          </w:tcPr>
          <w:p w14:paraId="7FEAC026" w14:textId="77777777" w:rsidR="00461B58" w:rsidRPr="009E1EF1" w:rsidRDefault="00461B58" w:rsidP="00461B58">
            <w:pPr>
              <w:rPr>
                <w:rFonts w:ascii="Calibri" w:hAnsi="Calibri"/>
                <w:sz w:val="20"/>
                <w:lang w:val="en-IE"/>
              </w:rPr>
            </w:pPr>
          </w:p>
        </w:tc>
        <w:tc>
          <w:tcPr>
            <w:tcW w:w="1417" w:type="dxa"/>
            <w:tcBorders>
              <w:top w:val="single" w:sz="4" w:space="0" w:color="auto"/>
            </w:tcBorders>
            <w:shd w:val="clear" w:color="auto" w:fill="auto"/>
            <w:vAlign w:val="bottom"/>
            <w:hideMark/>
          </w:tcPr>
          <w:p w14:paraId="4294AC21" w14:textId="77777777" w:rsidR="00D82117" w:rsidRDefault="00D82117" w:rsidP="00054469">
            <w:pPr>
              <w:jc w:val="right"/>
              <w:rPr>
                <w:rFonts w:ascii="Calibri" w:hAnsi="Calibri" w:cs="Calibri"/>
                <w:b/>
                <w:sz w:val="20"/>
                <w:lang w:val="en-IE"/>
              </w:rPr>
            </w:pPr>
          </w:p>
          <w:p w14:paraId="72EC7CA4" w14:textId="77777777" w:rsidR="00D82117" w:rsidRDefault="00D82117" w:rsidP="00054469">
            <w:pPr>
              <w:jc w:val="right"/>
              <w:rPr>
                <w:rFonts w:ascii="Calibri" w:hAnsi="Calibri" w:cs="Calibri"/>
                <w:b/>
                <w:sz w:val="20"/>
                <w:lang w:val="en-IE"/>
              </w:rPr>
            </w:pPr>
          </w:p>
          <w:p w14:paraId="6BDA80D7" w14:textId="5C9C4AC0" w:rsidR="00461B58" w:rsidRPr="009E1EF1" w:rsidRDefault="00461B58" w:rsidP="00054469">
            <w:pPr>
              <w:jc w:val="right"/>
              <w:rPr>
                <w:rFonts w:ascii="Calibri" w:hAnsi="Calibri"/>
                <w:sz w:val="20"/>
                <w:lang w:val="en-IE"/>
              </w:rPr>
            </w:pPr>
            <w:r w:rsidRPr="009E1EF1">
              <w:rPr>
                <w:rFonts w:ascii="Calibri" w:hAnsi="Calibri" w:cs="Calibri"/>
                <w:b/>
                <w:sz w:val="20"/>
                <w:lang w:val="en-IE"/>
              </w:rPr>
              <w:t>Contractua</w:t>
            </w:r>
            <w:r w:rsidR="005D03CC">
              <w:rPr>
                <w:rFonts w:ascii="Calibri" w:hAnsi="Calibri" w:cs="Calibri"/>
                <w:b/>
                <w:sz w:val="20"/>
                <w:lang w:val="en-IE"/>
              </w:rPr>
              <w:t>l</w:t>
            </w:r>
            <w:r w:rsidRPr="009E1EF1">
              <w:rPr>
                <w:rFonts w:ascii="Calibri" w:hAnsi="Calibri" w:cs="Calibri"/>
                <w:b/>
                <w:sz w:val="20"/>
                <w:lang w:val="en-IE"/>
              </w:rPr>
              <w:t xml:space="preserve"> interest rate</w:t>
            </w:r>
          </w:p>
        </w:tc>
        <w:tc>
          <w:tcPr>
            <w:tcW w:w="1559" w:type="dxa"/>
            <w:tcBorders>
              <w:top w:val="single" w:sz="4" w:space="0" w:color="auto"/>
            </w:tcBorders>
            <w:shd w:val="clear" w:color="auto" w:fill="auto"/>
            <w:vAlign w:val="bottom"/>
            <w:hideMark/>
          </w:tcPr>
          <w:p w14:paraId="388DAEDE" w14:textId="7220685F" w:rsidR="00461B58" w:rsidRPr="009E1EF1" w:rsidRDefault="00461B58" w:rsidP="00054469">
            <w:pPr>
              <w:jc w:val="right"/>
              <w:rPr>
                <w:rFonts w:ascii="Calibri" w:hAnsi="Calibri"/>
                <w:sz w:val="20"/>
                <w:lang w:val="en-IE"/>
              </w:rPr>
            </w:pPr>
            <w:r w:rsidRPr="009E1EF1">
              <w:rPr>
                <w:rFonts w:ascii="Calibri" w:hAnsi="Calibri" w:cs="Calibri"/>
                <w:b/>
                <w:color w:val="000000"/>
                <w:sz w:val="20"/>
                <w:lang w:val="en-IE"/>
              </w:rPr>
              <w:t xml:space="preserve">31 December 2020  </w:t>
            </w:r>
            <w:r w:rsidRPr="009E1EF1">
              <w:rPr>
                <w:rFonts w:ascii="Calibri" w:hAnsi="Calibri" w:cs="Calibri"/>
                <w:b/>
                <w:color w:val="000000"/>
                <w:sz w:val="20"/>
                <w:lang w:val="en-IE"/>
              </w:rPr>
              <w:br/>
              <w:t xml:space="preserve">Principal  </w:t>
            </w:r>
            <w:r w:rsidRPr="009E1EF1">
              <w:rPr>
                <w:rFonts w:ascii="Calibri" w:hAnsi="Calibri" w:cs="Calibri"/>
                <w:b/>
                <w:color w:val="000000"/>
                <w:sz w:val="20"/>
                <w:lang w:val="en-IE"/>
              </w:rPr>
              <w:br/>
              <w:t xml:space="preserve">outstanding  </w:t>
            </w:r>
            <w:r w:rsidRPr="009E1EF1">
              <w:rPr>
                <w:rFonts w:ascii="Calibri" w:hAnsi="Calibri" w:cs="Calibri"/>
                <w:b/>
                <w:color w:val="000000"/>
                <w:sz w:val="20"/>
                <w:lang w:val="en-IE"/>
              </w:rPr>
              <w:br/>
              <w:t xml:space="preserve">balance in  </w:t>
            </w:r>
            <w:r w:rsidRPr="009E1EF1">
              <w:rPr>
                <w:rFonts w:ascii="Calibri" w:hAnsi="Calibri" w:cs="Calibri"/>
                <w:b/>
                <w:color w:val="000000"/>
                <w:sz w:val="20"/>
                <w:lang w:val="en-IE"/>
              </w:rPr>
              <w:br/>
              <w:t xml:space="preserve">currency  </w:t>
            </w:r>
            <w:r w:rsidRPr="009E1EF1">
              <w:rPr>
                <w:rFonts w:ascii="Calibri" w:hAnsi="Calibri" w:cs="Calibri"/>
                <w:b/>
                <w:color w:val="000000"/>
                <w:sz w:val="20"/>
                <w:lang w:val="en-IE"/>
              </w:rPr>
              <w:br/>
              <w:t>of borrowing</w:t>
            </w:r>
          </w:p>
        </w:tc>
        <w:tc>
          <w:tcPr>
            <w:tcW w:w="1418" w:type="dxa"/>
            <w:gridSpan w:val="2"/>
            <w:tcBorders>
              <w:top w:val="single" w:sz="4" w:space="0" w:color="auto"/>
            </w:tcBorders>
            <w:shd w:val="clear" w:color="auto" w:fill="auto"/>
            <w:vAlign w:val="bottom"/>
            <w:hideMark/>
          </w:tcPr>
          <w:p w14:paraId="2E7A50BE" w14:textId="77777777" w:rsidR="00461B58" w:rsidRPr="009E1EF1" w:rsidRDefault="00461B58" w:rsidP="00054469">
            <w:pPr>
              <w:jc w:val="right"/>
              <w:rPr>
                <w:rFonts w:ascii="Calibri" w:hAnsi="Calibri"/>
                <w:sz w:val="20"/>
                <w:lang w:val="en-IE"/>
              </w:rPr>
            </w:pPr>
            <w:r w:rsidRPr="009E1EF1">
              <w:rPr>
                <w:rFonts w:ascii="Calibri" w:hAnsi="Calibri" w:cs="Calibri"/>
                <w:b/>
                <w:color w:val="000000"/>
                <w:sz w:val="20"/>
                <w:lang w:val="en-IE"/>
              </w:rPr>
              <w:t xml:space="preserve">31 December 2020  </w:t>
            </w:r>
            <w:r w:rsidRPr="009E1EF1">
              <w:rPr>
                <w:rFonts w:ascii="Calibri" w:hAnsi="Calibri" w:cs="Calibri"/>
                <w:b/>
                <w:color w:val="000000"/>
                <w:sz w:val="20"/>
                <w:lang w:val="en-IE"/>
              </w:rPr>
              <w:br/>
              <w:t xml:space="preserve">Carrying  </w:t>
            </w:r>
            <w:r w:rsidRPr="009E1EF1">
              <w:rPr>
                <w:rFonts w:ascii="Calibri" w:hAnsi="Calibri" w:cs="Calibri"/>
                <w:b/>
                <w:color w:val="000000"/>
                <w:sz w:val="20"/>
                <w:lang w:val="en-IE"/>
              </w:rPr>
              <w:br/>
              <w:t>amount (including accrued interest)</w:t>
            </w:r>
          </w:p>
        </w:tc>
        <w:tc>
          <w:tcPr>
            <w:tcW w:w="1730" w:type="dxa"/>
            <w:tcBorders>
              <w:top w:val="single" w:sz="4" w:space="0" w:color="auto"/>
            </w:tcBorders>
            <w:shd w:val="clear" w:color="auto" w:fill="auto"/>
          </w:tcPr>
          <w:p w14:paraId="2578578D" w14:textId="77777777" w:rsidR="00461B58" w:rsidRPr="004E5ADE" w:rsidRDefault="00461B58" w:rsidP="00054469">
            <w:pPr>
              <w:jc w:val="right"/>
              <w:rPr>
                <w:rFonts w:ascii="Calibri" w:hAnsi="Calibri" w:cs="Calibri"/>
                <w:bCs/>
                <w:color w:val="000000"/>
                <w:sz w:val="20"/>
                <w:lang w:val="en-IE"/>
              </w:rPr>
            </w:pPr>
          </w:p>
          <w:p w14:paraId="14C37D7D" w14:textId="77777777" w:rsidR="00461B58" w:rsidRPr="004E5ADE" w:rsidRDefault="00461B58" w:rsidP="00054469">
            <w:pPr>
              <w:jc w:val="right"/>
              <w:rPr>
                <w:rFonts w:ascii="Calibri" w:hAnsi="Calibri" w:cs="Times New Roman"/>
                <w:bCs/>
                <w:sz w:val="20"/>
                <w:lang w:val="en-IE"/>
              </w:rPr>
            </w:pPr>
            <w:r w:rsidRPr="004E5ADE">
              <w:rPr>
                <w:rFonts w:ascii="Calibri" w:hAnsi="Calibri" w:cs="Calibri"/>
                <w:bCs/>
                <w:color w:val="000000"/>
                <w:sz w:val="20"/>
                <w:lang w:val="en-IE"/>
              </w:rPr>
              <w:t>31 December</w:t>
            </w:r>
            <w:r w:rsidRPr="004E5ADE">
              <w:rPr>
                <w:rFonts w:ascii="Calibri" w:hAnsi="Calibri" w:cs="Calibri"/>
                <w:bCs/>
                <w:color w:val="000000"/>
                <w:sz w:val="20"/>
                <w:lang w:val="en-IE"/>
              </w:rPr>
              <w:br/>
              <w:t xml:space="preserve">2019  </w:t>
            </w:r>
            <w:r w:rsidRPr="004E5ADE">
              <w:rPr>
                <w:rFonts w:ascii="Calibri" w:hAnsi="Calibri" w:cs="Calibri"/>
                <w:bCs/>
                <w:color w:val="000000"/>
                <w:sz w:val="20"/>
                <w:lang w:val="en-IE"/>
              </w:rPr>
              <w:br/>
              <w:t xml:space="preserve">Principal  </w:t>
            </w:r>
            <w:r w:rsidRPr="004E5ADE">
              <w:rPr>
                <w:rFonts w:ascii="Calibri" w:hAnsi="Calibri" w:cs="Calibri"/>
                <w:bCs/>
                <w:color w:val="000000"/>
                <w:sz w:val="20"/>
                <w:lang w:val="en-IE"/>
              </w:rPr>
              <w:br/>
              <w:t xml:space="preserve">outstanding  </w:t>
            </w:r>
            <w:r w:rsidRPr="004E5ADE">
              <w:rPr>
                <w:rFonts w:ascii="Calibri" w:hAnsi="Calibri" w:cs="Calibri"/>
                <w:bCs/>
                <w:color w:val="000000"/>
                <w:sz w:val="20"/>
                <w:lang w:val="en-IE"/>
              </w:rPr>
              <w:br/>
              <w:t xml:space="preserve">balance in  </w:t>
            </w:r>
            <w:r w:rsidRPr="004E5ADE">
              <w:rPr>
                <w:rFonts w:ascii="Calibri" w:hAnsi="Calibri" w:cs="Calibri"/>
                <w:bCs/>
                <w:color w:val="000000"/>
                <w:sz w:val="20"/>
                <w:lang w:val="en-IE"/>
              </w:rPr>
              <w:br/>
              <w:t xml:space="preserve">currency of  </w:t>
            </w:r>
            <w:r w:rsidRPr="004E5ADE">
              <w:rPr>
                <w:rFonts w:ascii="Calibri" w:hAnsi="Calibri" w:cs="Calibri"/>
                <w:bCs/>
                <w:color w:val="000000"/>
                <w:sz w:val="20"/>
                <w:lang w:val="en-IE"/>
              </w:rPr>
              <w:br/>
              <w:t>borrowing</w:t>
            </w:r>
          </w:p>
        </w:tc>
        <w:tc>
          <w:tcPr>
            <w:tcW w:w="1532" w:type="dxa"/>
            <w:tcBorders>
              <w:top w:val="single" w:sz="4" w:space="0" w:color="auto"/>
            </w:tcBorders>
            <w:shd w:val="clear" w:color="auto" w:fill="auto"/>
          </w:tcPr>
          <w:p w14:paraId="2AB1DFE8" w14:textId="77777777" w:rsidR="00461B58" w:rsidRPr="004E5ADE" w:rsidRDefault="00461B58" w:rsidP="00054469">
            <w:pPr>
              <w:jc w:val="right"/>
              <w:rPr>
                <w:rFonts w:ascii="Calibri" w:hAnsi="Calibri" w:cs="Calibri"/>
                <w:bCs/>
                <w:color w:val="000000"/>
                <w:sz w:val="20"/>
                <w:lang w:val="en-IE"/>
              </w:rPr>
            </w:pPr>
          </w:p>
          <w:p w14:paraId="04E7834E" w14:textId="77777777" w:rsidR="00461B58" w:rsidRPr="004E5ADE" w:rsidRDefault="00461B58" w:rsidP="00054469">
            <w:pPr>
              <w:jc w:val="right"/>
              <w:rPr>
                <w:rFonts w:ascii="Calibri" w:hAnsi="Calibri" w:cs="Calibri"/>
                <w:bCs/>
                <w:color w:val="000000"/>
                <w:sz w:val="20"/>
                <w:lang w:val="en-IE"/>
              </w:rPr>
            </w:pPr>
            <w:r w:rsidRPr="004E5ADE">
              <w:rPr>
                <w:rFonts w:ascii="Calibri" w:hAnsi="Calibri" w:cs="Calibri"/>
                <w:bCs/>
                <w:color w:val="000000"/>
                <w:sz w:val="20"/>
                <w:lang w:val="en-IE"/>
              </w:rPr>
              <w:t xml:space="preserve">31 December </w:t>
            </w:r>
            <w:r w:rsidRPr="004E5ADE">
              <w:rPr>
                <w:rFonts w:ascii="Calibri" w:hAnsi="Calibri" w:cs="Calibri"/>
                <w:bCs/>
                <w:color w:val="000000"/>
                <w:sz w:val="20"/>
                <w:lang w:val="en-IE"/>
              </w:rPr>
              <w:br/>
              <w:t xml:space="preserve">2019  </w:t>
            </w:r>
            <w:r w:rsidRPr="004E5ADE">
              <w:rPr>
                <w:rFonts w:ascii="Calibri" w:hAnsi="Calibri" w:cs="Calibri"/>
                <w:bCs/>
                <w:color w:val="000000"/>
                <w:sz w:val="20"/>
                <w:lang w:val="en-IE"/>
              </w:rPr>
              <w:br/>
              <w:t xml:space="preserve">Carrying  </w:t>
            </w:r>
            <w:r w:rsidRPr="004E5ADE">
              <w:rPr>
                <w:rFonts w:ascii="Calibri" w:hAnsi="Calibri" w:cs="Calibri"/>
                <w:bCs/>
                <w:color w:val="000000"/>
                <w:sz w:val="20"/>
                <w:lang w:val="en-IE"/>
              </w:rPr>
              <w:br/>
              <w:t>amount (including accrued interest)</w:t>
            </w:r>
          </w:p>
        </w:tc>
      </w:tr>
      <w:tr w:rsidR="00461B58" w:rsidRPr="009E1EF1" w14:paraId="6CEE8D8E" w14:textId="77777777" w:rsidTr="005361DA">
        <w:trPr>
          <w:divId w:val="346323290"/>
          <w:trHeight w:val="70"/>
        </w:trPr>
        <w:tc>
          <w:tcPr>
            <w:tcW w:w="2694" w:type="dxa"/>
            <w:tcBorders>
              <w:top w:val="nil"/>
              <w:left w:val="nil"/>
              <w:bottom w:val="single" w:sz="4" w:space="0" w:color="auto"/>
              <w:right w:val="nil"/>
            </w:tcBorders>
            <w:shd w:val="clear" w:color="auto" w:fill="auto"/>
            <w:vAlign w:val="bottom"/>
          </w:tcPr>
          <w:p w14:paraId="114E50BC" w14:textId="77777777" w:rsidR="00461B58" w:rsidRPr="009E1EF1" w:rsidRDefault="00461B58" w:rsidP="00461B58">
            <w:pPr>
              <w:rPr>
                <w:rFonts w:ascii="Calibri" w:hAnsi="Calibri" w:cs="Calibri"/>
                <w:sz w:val="18"/>
                <w:szCs w:val="18"/>
                <w:lang w:val="en-IE"/>
              </w:rPr>
            </w:pPr>
            <w:bookmarkStart w:id="78" w:name="_Hlk59449164"/>
          </w:p>
        </w:tc>
        <w:tc>
          <w:tcPr>
            <w:tcW w:w="1417" w:type="dxa"/>
            <w:tcBorders>
              <w:top w:val="nil"/>
              <w:left w:val="nil"/>
              <w:bottom w:val="single" w:sz="4" w:space="0" w:color="auto"/>
              <w:right w:val="nil"/>
            </w:tcBorders>
            <w:shd w:val="clear" w:color="auto" w:fill="auto"/>
            <w:vAlign w:val="bottom"/>
            <w:hideMark/>
          </w:tcPr>
          <w:p w14:paraId="047BE882" w14:textId="77777777" w:rsidR="00461B58" w:rsidRPr="005361DA" w:rsidRDefault="00461B58" w:rsidP="009E1EF1">
            <w:pPr>
              <w:jc w:val="right"/>
              <w:rPr>
                <w:rFonts w:ascii="Calibri" w:hAnsi="Calibri" w:cs="Calibri"/>
                <w:b/>
                <w:sz w:val="20"/>
                <w:szCs w:val="20"/>
                <w:lang w:val="en-IE"/>
              </w:rPr>
            </w:pPr>
            <w:r w:rsidRPr="005361DA">
              <w:rPr>
                <w:rFonts w:ascii="Calibri" w:hAnsi="Calibri" w:cs="Calibri"/>
                <w:b/>
                <w:sz w:val="20"/>
                <w:szCs w:val="20"/>
                <w:lang w:val="en-IE"/>
              </w:rPr>
              <w:t>%</w:t>
            </w:r>
          </w:p>
        </w:tc>
        <w:tc>
          <w:tcPr>
            <w:tcW w:w="1645" w:type="dxa"/>
            <w:gridSpan w:val="2"/>
            <w:tcBorders>
              <w:top w:val="nil"/>
              <w:left w:val="nil"/>
              <w:bottom w:val="single" w:sz="4" w:space="0" w:color="auto"/>
              <w:right w:val="nil"/>
            </w:tcBorders>
            <w:shd w:val="clear" w:color="auto" w:fill="auto"/>
            <w:vAlign w:val="bottom"/>
            <w:hideMark/>
          </w:tcPr>
          <w:p w14:paraId="20937D26" w14:textId="77777777" w:rsidR="00461B58" w:rsidRPr="005361DA" w:rsidRDefault="00461B58" w:rsidP="009E1EF1">
            <w:pPr>
              <w:jc w:val="right"/>
              <w:rPr>
                <w:rFonts w:ascii="Calibri" w:hAnsi="Calibri" w:cs="Calibri"/>
                <w:b/>
                <w:sz w:val="20"/>
                <w:szCs w:val="20"/>
                <w:lang w:val="en-IE"/>
              </w:rPr>
            </w:pPr>
            <w:r w:rsidRPr="005361DA">
              <w:rPr>
                <w:rFonts w:ascii="Calibri" w:hAnsi="Calibri" w:cs="Calibri"/>
                <w:b/>
                <w:sz w:val="20"/>
                <w:szCs w:val="20"/>
                <w:lang w:val="en-IE"/>
              </w:rPr>
              <w:t>Local currency m</w:t>
            </w:r>
          </w:p>
        </w:tc>
        <w:tc>
          <w:tcPr>
            <w:tcW w:w="1332" w:type="dxa"/>
            <w:tcBorders>
              <w:top w:val="nil"/>
              <w:left w:val="nil"/>
              <w:bottom w:val="single" w:sz="4" w:space="0" w:color="auto"/>
              <w:right w:val="nil"/>
            </w:tcBorders>
            <w:shd w:val="clear" w:color="auto" w:fill="auto"/>
          </w:tcPr>
          <w:p w14:paraId="683336CC" w14:textId="768F6088" w:rsidR="00461B58" w:rsidRPr="005361DA" w:rsidRDefault="00461B58" w:rsidP="00D82117">
            <w:pPr>
              <w:jc w:val="right"/>
              <w:rPr>
                <w:rFonts w:ascii="Calibri" w:hAnsi="Calibri"/>
                <w:b/>
                <w:sz w:val="20"/>
                <w:szCs w:val="20"/>
                <w:lang w:val="en-IE"/>
              </w:rPr>
            </w:pPr>
            <w:r w:rsidRPr="005361DA">
              <w:rPr>
                <w:rFonts w:ascii="Calibri" w:hAnsi="Calibri"/>
                <w:b/>
                <w:sz w:val="20"/>
                <w:szCs w:val="20"/>
                <w:lang w:val="en-IE"/>
              </w:rPr>
              <w:t>£m</w:t>
            </w:r>
            <w:r w:rsidR="005D03CC" w:rsidRPr="005D03CC">
              <w:rPr>
                <w:rFonts w:ascii="Calibri" w:hAnsi="Calibri"/>
                <w:b/>
                <w:sz w:val="20"/>
                <w:szCs w:val="20"/>
                <w:vertAlign w:val="superscript"/>
                <w:lang w:val="en-IE"/>
              </w:rPr>
              <w:t>1</w:t>
            </w:r>
          </w:p>
        </w:tc>
        <w:tc>
          <w:tcPr>
            <w:tcW w:w="1730" w:type="dxa"/>
            <w:tcBorders>
              <w:top w:val="nil"/>
              <w:left w:val="nil"/>
              <w:bottom w:val="single" w:sz="4" w:space="0" w:color="auto"/>
              <w:right w:val="nil"/>
            </w:tcBorders>
            <w:shd w:val="clear" w:color="auto" w:fill="auto"/>
          </w:tcPr>
          <w:p w14:paraId="5802FD62" w14:textId="77777777" w:rsidR="00461B58" w:rsidRPr="004E5ADE" w:rsidRDefault="00461B58" w:rsidP="009E1EF1">
            <w:pPr>
              <w:jc w:val="right"/>
              <w:rPr>
                <w:rFonts w:ascii="Calibri" w:hAnsi="Calibri" w:cs="Times New Roman"/>
                <w:bCs/>
                <w:sz w:val="20"/>
                <w:szCs w:val="20"/>
                <w:lang w:val="en-IE"/>
              </w:rPr>
            </w:pPr>
            <w:r w:rsidRPr="004E5ADE">
              <w:rPr>
                <w:rFonts w:ascii="Calibri" w:hAnsi="Calibri" w:cs="Calibri"/>
                <w:bCs/>
                <w:sz w:val="20"/>
                <w:szCs w:val="20"/>
                <w:lang w:val="en-IE"/>
              </w:rPr>
              <w:t>Local currency m</w:t>
            </w:r>
          </w:p>
        </w:tc>
        <w:tc>
          <w:tcPr>
            <w:tcW w:w="1532" w:type="dxa"/>
            <w:tcBorders>
              <w:top w:val="nil"/>
              <w:left w:val="nil"/>
              <w:bottom w:val="single" w:sz="4" w:space="0" w:color="auto"/>
              <w:right w:val="nil"/>
            </w:tcBorders>
            <w:shd w:val="clear" w:color="auto" w:fill="auto"/>
          </w:tcPr>
          <w:p w14:paraId="1F286D1C" w14:textId="792E65A9" w:rsidR="00461B58" w:rsidRPr="004E5ADE" w:rsidRDefault="00461B58" w:rsidP="009E1EF1">
            <w:pPr>
              <w:jc w:val="right"/>
              <w:rPr>
                <w:rFonts w:ascii="Calibri" w:hAnsi="Calibri"/>
                <w:bCs/>
                <w:sz w:val="20"/>
                <w:szCs w:val="20"/>
                <w:lang w:val="en-IE"/>
              </w:rPr>
            </w:pPr>
            <w:r w:rsidRPr="004E5ADE">
              <w:rPr>
                <w:rFonts w:ascii="Calibri" w:hAnsi="Calibri"/>
                <w:bCs/>
                <w:sz w:val="20"/>
                <w:szCs w:val="20"/>
                <w:lang w:val="en-IE"/>
              </w:rPr>
              <w:t>£m</w:t>
            </w:r>
            <w:r w:rsidR="005D03CC" w:rsidRPr="004E5ADE">
              <w:rPr>
                <w:rFonts w:ascii="Calibri" w:hAnsi="Calibri"/>
                <w:bCs/>
                <w:sz w:val="20"/>
                <w:szCs w:val="20"/>
                <w:vertAlign w:val="superscript"/>
                <w:lang w:val="en-IE"/>
              </w:rPr>
              <w:t>1</w:t>
            </w:r>
          </w:p>
        </w:tc>
      </w:tr>
      <w:bookmarkEnd w:id="78"/>
      <w:tr w:rsidR="00F17096" w:rsidRPr="009E1EF1" w14:paraId="6D2B79A0" w14:textId="77777777" w:rsidTr="005361DA">
        <w:trPr>
          <w:divId w:val="346323290"/>
        </w:trPr>
        <w:tc>
          <w:tcPr>
            <w:tcW w:w="2694" w:type="dxa"/>
            <w:tcBorders>
              <w:top w:val="single" w:sz="4" w:space="0" w:color="auto"/>
              <w:left w:val="nil"/>
              <w:bottom w:val="nil"/>
              <w:right w:val="nil"/>
            </w:tcBorders>
            <w:shd w:val="clear" w:color="auto" w:fill="auto"/>
            <w:vAlign w:val="bottom"/>
          </w:tcPr>
          <w:p w14:paraId="16B97E3E" w14:textId="617530CC" w:rsidR="00F17096" w:rsidRPr="009E1EF1" w:rsidRDefault="007A2E9E" w:rsidP="00F17096">
            <w:pPr>
              <w:rPr>
                <w:rFonts w:ascii="Calibri" w:hAnsi="Calibri" w:cs="Calibri"/>
                <w:sz w:val="20"/>
                <w:szCs w:val="20"/>
                <w:lang w:val="en-IE"/>
              </w:rPr>
            </w:pPr>
            <w:r>
              <w:rPr>
                <w:rFonts w:ascii="Calibri" w:hAnsi="Calibri" w:cs="Calibri"/>
                <w:sz w:val="20"/>
                <w:szCs w:val="20"/>
                <w:lang w:val="en-IE"/>
              </w:rPr>
              <w:t>GBP First Lien Term Loan A</w:t>
            </w:r>
          </w:p>
        </w:tc>
        <w:tc>
          <w:tcPr>
            <w:tcW w:w="1417" w:type="dxa"/>
            <w:tcBorders>
              <w:top w:val="single" w:sz="4" w:space="0" w:color="auto"/>
              <w:left w:val="nil"/>
              <w:bottom w:val="nil"/>
              <w:right w:val="nil"/>
            </w:tcBorders>
            <w:shd w:val="clear" w:color="auto" w:fill="auto"/>
            <w:vAlign w:val="bottom"/>
          </w:tcPr>
          <w:p w14:paraId="652CDB86" w14:textId="4D8D5519" w:rsidR="00F17096" w:rsidRPr="009E1EF1" w:rsidRDefault="00F17096" w:rsidP="00F17096">
            <w:pPr>
              <w:jc w:val="right"/>
              <w:rPr>
                <w:rFonts w:ascii="Calibri" w:hAnsi="Calibri" w:cs="Calibri"/>
                <w:sz w:val="20"/>
                <w:lang w:val="en-IE"/>
              </w:rPr>
            </w:pPr>
            <w:r>
              <w:rPr>
                <w:rFonts w:asciiTheme="minorHAnsi" w:hAnsiTheme="minorHAnsi" w:cstheme="minorHAnsi"/>
                <w:sz w:val="20"/>
                <w:lang w:val="en-IE"/>
              </w:rPr>
              <w:t>1.84 and 1.93</w:t>
            </w:r>
          </w:p>
        </w:tc>
        <w:tc>
          <w:tcPr>
            <w:tcW w:w="1645" w:type="dxa"/>
            <w:gridSpan w:val="2"/>
            <w:tcBorders>
              <w:top w:val="single" w:sz="4" w:space="0" w:color="auto"/>
              <w:left w:val="nil"/>
              <w:bottom w:val="nil"/>
              <w:right w:val="nil"/>
            </w:tcBorders>
            <w:shd w:val="clear" w:color="auto" w:fill="auto"/>
            <w:vAlign w:val="bottom"/>
          </w:tcPr>
          <w:p w14:paraId="04EE9D11" w14:textId="420670A1" w:rsidR="00F17096" w:rsidRPr="009E1EF1" w:rsidRDefault="00F17096" w:rsidP="00F17096">
            <w:pPr>
              <w:jc w:val="right"/>
              <w:rPr>
                <w:rFonts w:ascii="Calibri" w:hAnsi="Calibri" w:cs="Calibri"/>
                <w:sz w:val="20"/>
                <w:lang w:val="en-IE"/>
              </w:rPr>
            </w:pPr>
            <w:r>
              <w:rPr>
                <w:rFonts w:asciiTheme="minorHAnsi" w:hAnsiTheme="minorHAnsi" w:cstheme="minorHAnsi"/>
                <w:sz w:val="20"/>
                <w:lang w:val="en-IE"/>
              </w:rPr>
              <w:t>£950.0</w:t>
            </w:r>
          </w:p>
        </w:tc>
        <w:tc>
          <w:tcPr>
            <w:tcW w:w="1332" w:type="dxa"/>
            <w:tcBorders>
              <w:top w:val="single" w:sz="4" w:space="0" w:color="auto"/>
              <w:left w:val="nil"/>
              <w:bottom w:val="nil"/>
              <w:right w:val="nil"/>
            </w:tcBorders>
            <w:shd w:val="clear" w:color="auto" w:fill="auto"/>
          </w:tcPr>
          <w:p w14:paraId="510C528B" w14:textId="470BCDE4" w:rsidR="00F17096" w:rsidRPr="009E1EF1" w:rsidRDefault="003240A2" w:rsidP="00F17096">
            <w:pPr>
              <w:jc w:val="right"/>
              <w:rPr>
                <w:rFonts w:ascii="Calibri" w:hAnsi="Calibri" w:cs="Times New Roman"/>
                <w:sz w:val="20"/>
                <w:lang w:val="en-IE"/>
              </w:rPr>
            </w:pPr>
            <w:r w:rsidRPr="003240A2">
              <w:rPr>
                <w:rFonts w:asciiTheme="minorHAnsi" w:hAnsiTheme="minorHAnsi"/>
                <w:sz w:val="20"/>
                <w:lang w:val="en-IE"/>
              </w:rPr>
              <w:t>940.</w:t>
            </w:r>
            <w:r w:rsidR="00FF3E0B">
              <w:rPr>
                <w:rFonts w:asciiTheme="minorHAnsi" w:hAnsiTheme="minorHAnsi"/>
                <w:sz w:val="20"/>
                <w:lang w:val="en-IE"/>
              </w:rPr>
              <w:t>4</w:t>
            </w:r>
          </w:p>
        </w:tc>
        <w:tc>
          <w:tcPr>
            <w:tcW w:w="1730" w:type="dxa"/>
            <w:tcBorders>
              <w:top w:val="single" w:sz="4" w:space="0" w:color="auto"/>
              <w:left w:val="nil"/>
              <w:bottom w:val="nil"/>
              <w:right w:val="nil"/>
            </w:tcBorders>
            <w:shd w:val="clear" w:color="auto" w:fill="auto"/>
          </w:tcPr>
          <w:p w14:paraId="60C76F44" w14:textId="7C70A65E" w:rsidR="00F17096" w:rsidRPr="009E1EF1" w:rsidRDefault="00D74233" w:rsidP="00F17096">
            <w:pPr>
              <w:jc w:val="right"/>
              <w:rPr>
                <w:rFonts w:ascii="Calibri" w:hAnsi="Calibri"/>
                <w:sz w:val="20"/>
                <w:lang w:val="en-IE"/>
              </w:rPr>
            </w:pPr>
            <w:r>
              <w:rPr>
                <w:rFonts w:ascii="Calibri" w:hAnsi="Calibri"/>
                <w:sz w:val="20"/>
                <w:lang w:val="en-IE"/>
              </w:rPr>
              <w:t>-</w:t>
            </w:r>
          </w:p>
        </w:tc>
        <w:tc>
          <w:tcPr>
            <w:tcW w:w="1532" w:type="dxa"/>
            <w:tcBorders>
              <w:top w:val="single" w:sz="4" w:space="0" w:color="auto"/>
              <w:left w:val="nil"/>
              <w:bottom w:val="nil"/>
              <w:right w:val="nil"/>
            </w:tcBorders>
            <w:shd w:val="clear" w:color="auto" w:fill="auto"/>
          </w:tcPr>
          <w:p w14:paraId="5E047C90" w14:textId="08AB548B" w:rsidR="00F17096" w:rsidRPr="009E1EF1" w:rsidRDefault="00D74233" w:rsidP="00F17096">
            <w:pPr>
              <w:jc w:val="right"/>
              <w:rPr>
                <w:rFonts w:ascii="Calibri" w:hAnsi="Calibri"/>
                <w:sz w:val="20"/>
                <w:lang w:val="en-IE"/>
              </w:rPr>
            </w:pPr>
            <w:r>
              <w:rPr>
                <w:rFonts w:ascii="Calibri" w:hAnsi="Calibri"/>
                <w:sz w:val="20"/>
                <w:lang w:val="en-IE"/>
              </w:rPr>
              <w:t>-</w:t>
            </w:r>
          </w:p>
        </w:tc>
      </w:tr>
      <w:tr w:rsidR="00F17096" w:rsidRPr="009E1EF1" w14:paraId="46ABC40D" w14:textId="77777777" w:rsidTr="005361DA">
        <w:trPr>
          <w:divId w:val="346323290"/>
        </w:trPr>
        <w:tc>
          <w:tcPr>
            <w:tcW w:w="2694" w:type="dxa"/>
            <w:shd w:val="clear" w:color="auto" w:fill="auto"/>
            <w:vAlign w:val="bottom"/>
            <w:hideMark/>
          </w:tcPr>
          <w:p w14:paraId="37E5DCBF" w14:textId="77777777" w:rsidR="00F17096" w:rsidRPr="009E1EF1" w:rsidRDefault="00F17096" w:rsidP="00F17096">
            <w:pPr>
              <w:rPr>
                <w:rFonts w:ascii="Calibri" w:hAnsi="Calibri"/>
                <w:sz w:val="20"/>
                <w:lang w:val="en-IE"/>
              </w:rPr>
            </w:pPr>
            <w:r w:rsidRPr="009E1EF1">
              <w:rPr>
                <w:rFonts w:ascii="Calibri" w:hAnsi="Calibri" w:cs="Calibri"/>
                <w:sz w:val="20"/>
                <w:lang w:val="en-IE"/>
              </w:rPr>
              <w:t>USD First Lien Term Loan B</w:t>
            </w:r>
          </w:p>
        </w:tc>
        <w:tc>
          <w:tcPr>
            <w:tcW w:w="1417" w:type="dxa"/>
            <w:shd w:val="clear" w:color="auto" w:fill="auto"/>
            <w:vAlign w:val="bottom"/>
            <w:hideMark/>
          </w:tcPr>
          <w:p w14:paraId="08525B57" w14:textId="77777777" w:rsidR="00F17096" w:rsidRPr="009E1EF1" w:rsidRDefault="00F17096" w:rsidP="00F17096">
            <w:pPr>
              <w:jc w:val="right"/>
              <w:rPr>
                <w:rFonts w:ascii="Calibri" w:hAnsi="Calibri"/>
                <w:sz w:val="20"/>
                <w:lang w:val="en-IE"/>
              </w:rPr>
            </w:pPr>
            <w:r w:rsidRPr="009E1EF1">
              <w:rPr>
                <w:rFonts w:ascii="Calibri" w:hAnsi="Calibri" w:cs="Calibri"/>
                <w:sz w:val="20"/>
                <w:lang w:val="en-IE"/>
              </w:rPr>
              <w:t>3.72</w:t>
            </w:r>
          </w:p>
        </w:tc>
        <w:tc>
          <w:tcPr>
            <w:tcW w:w="1645" w:type="dxa"/>
            <w:gridSpan w:val="2"/>
            <w:shd w:val="clear" w:color="auto" w:fill="auto"/>
            <w:vAlign w:val="bottom"/>
            <w:hideMark/>
          </w:tcPr>
          <w:p w14:paraId="5A86C4D0" w14:textId="77777777" w:rsidR="00F17096" w:rsidRPr="009E1EF1" w:rsidRDefault="00F17096" w:rsidP="00F17096">
            <w:pPr>
              <w:jc w:val="right"/>
              <w:rPr>
                <w:rFonts w:ascii="Calibri" w:hAnsi="Calibri"/>
                <w:sz w:val="20"/>
                <w:lang w:val="en-IE"/>
              </w:rPr>
            </w:pPr>
            <w:r w:rsidRPr="009E1EF1">
              <w:rPr>
                <w:rFonts w:ascii="Calibri" w:hAnsi="Calibri"/>
                <w:sz w:val="20"/>
                <w:lang w:val="en-IE"/>
              </w:rPr>
              <w:t>$1,456.3</w:t>
            </w:r>
          </w:p>
        </w:tc>
        <w:tc>
          <w:tcPr>
            <w:tcW w:w="1332" w:type="dxa"/>
            <w:shd w:val="clear" w:color="auto" w:fill="auto"/>
            <w:hideMark/>
          </w:tcPr>
          <w:p w14:paraId="7F393FD8" w14:textId="74814A71" w:rsidR="00F17096" w:rsidRPr="009E1EF1" w:rsidRDefault="00F17096" w:rsidP="00F17096">
            <w:pPr>
              <w:jc w:val="right"/>
              <w:rPr>
                <w:rFonts w:ascii="Calibri" w:hAnsi="Calibri"/>
                <w:sz w:val="20"/>
                <w:lang w:val="en-IE"/>
              </w:rPr>
            </w:pPr>
            <w:r w:rsidRPr="009E1EF1">
              <w:rPr>
                <w:rFonts w:ascii="Calibri" w:hAnsi="Calibri"/>
                <w:sz w:val="20"/>
                <w:lang w:val="en-IE"/>
              </w:rPr>
              <w:t>1,042.</w:t>
            </w:r>
            <w:r w:rsidR="00D757F8">
              <w:rPr>
                <w:rFonts w:ascii="Calibri" w:hAnsi="Calibri"/>
                <w:sz w:val="20"/>
                <w:lang w:val="en-IE"/>
              </w:rPr>
              <w:t>9</w:t>
            </w:r>
          </w:p>
        </w:tc>
        <w:tc>
          <w:tcPr>
            <w:tcW w:w="1730" w:type="dxa"/>
            <w:shd w:val="clear" w:color="auto" w:fill="auto"/>
            <w:hideMark/>
          </w:tcPr>
          <w:p w14:paraId="52532AF8"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c>
          <w:tcPr>
            <w:tcW w:w="1532" w:type="dxa"/>
            <w:shd w:val="clear" w:color="auto" w:fill="auto"/>
            <w:hideMark/>
          </w:tcPr>
          <w:p w14:paraId="5BA43C57"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r>
      <w:tr w:rsidR="00F17096" w:rsidRPr="009E1EF1" w14:paraId="3E00819C" w14:textId="77777777" w:rsidTr="005361DA">
        <w:trPr>
          <w:divId w:val="346323290"/>
        </w:trPr>
        <w:tc>
          <w:tcPr>
            <w:tcW w:w="2694" w:type="dxa"/>
            <w:shd w:val="clear" w:color="auto" w:fill="auto"/>
            <w:vAlign w:val="bottom"/>
            <w:hideMark/>
          </w:tcPr>
          <w:p w14:paraId="468CF685" w14:textId="264BD14F" w:rsidR="00F17096" w:rsidRPr="009E1EF1" w:rsidRDefault="00F17096" w:rsidP="00F17096">
            <w:pPr>
              <w:rPr>
                <w:rFonts w:ascii="Calibri" w:hAnsi="Calibri"/>
                <w:sz w:val="20"/>
                <w:lang w:val="en-IE"/>
              </w:rPr>
            </w:pPr>
            <w:r w:rsidRPr="009E1EF1">
              <w:rPr>
                <w:rFonts w:ascii="Calibri" w:hAnsi="Calibri" w:cs="Calibri"/>
                <w:sz w:val="20"/>
                <w:lang w:val="en-IE"/>
              </w:rPr>
              <w:t>EUR First Lien Term Loan B</w:t>
            </w:r>
          </w:p>
        </w:tc>
        <w:tc>
          <w:tcPr>
            <w:tcW w:w="1417" w:type="dxa"/>
            <w:shd w:val="clear" w:color="auto" w:fill="auto"/>
            <w:vAlign w:val="bottom"/>
            <w:hideMark/>
          </w:tcPr>
          <w:p w14:paraId="28DA3751" w14:textId="77777777" w:rsidR="00F17096" w:rsidRPr="009E1EF1" w:rsidRDefault="00F17096" w:rsidP="00F17096">
            <w:pPr>
              <w:jc w:val="right"/>
              <w:rPr>
                <w:rFonts w:ascii="Calibri" w:hAnsi="Calibri"/>
                <w:sz w:val="20"/>
                <w:lang w:val="en-IE"/>
              </w:rPr>
            </w:pPr>
            <w:r w:rsidRPr="009E1EF1">
              <w:rPr>
                <w:rFonts w:ascii="Calibri" w:hAnsi="Calibri" w:cs="Calibri"/>
                <w:sz w:val="20"/>
                <w:lang w:val="en-IE"/>
              </w:rPr>
              <w:t>3.75</w:t>
            </w:r>
          </w:p>
        </w:tc>
        <w:tc>
          <w:tcPr>
            <w:tcW w:w="1645" w:type="dxa"/>
            <w:gridSpan w:val="2"/>
            <w:shd w:val="clear" w:color="auto" w:fill="auto"/>
            <w:vAlign w:val="bottom"/>
            <w:hideMark/>
          </w:tcPr>
          <w:p w14:paraId="5688E096" w14:textId="45A97DC5" w:rsidR="00F17096" w:rsidRPr="009E1EF1" w:rsidRDefault="00F17096" w:rsidP="00F17096">
            <w:pPr>
              <w:jc w:val="right"/>
              <w:rPr>
                <w:rFonts w:ascii="Calibri" w:hAnsi="Calibri"/>
                <w:sz w:val="20"/>
                <w:lang w:val="en-IE"/>
              </w:rPr>
            </w:pPr>
            <w:r w:rsidRPr="009E1EF1">
              <w:rPr>
                <w:rFonts w:ascii="Calibri" w:hAnsi="Calibri"/>
                <w:sz w:val="20"/>
                <w:lang w:val="en-IE"/>
              </w:rPr>
              <w:t>€507.2</w:t>
            </w:r>
          </w:p>
        </w:tc>
        <w:tc>
          <w:tcPr>
            <w:tcW w:w="1332" w:type="dxa"/>
            <w:shd w:val="clear" w:color="auto" w:fill="auto"/>
            <w:hideMark/>
          </w:tcPr>
          <w:p w14:paraId="5C1CC33E" w14:textId="77777777" w:rsidR="00F17096" w:rsidRPr="009E1EF1" w:rsidRDefault="00F17096" w:rsidP="00F17096">
            <w:pPr>
              <w:jc w:val="right"/>
              <w:rPr>
                <w:rFonts w:ascii="Calibri" w:hAnsi="Calibri"/>
                <w:sz w:val="20"/>
                <w:lang w:val="en-IE"/>
              </w:rPr>
            </w:pPr>
            <w:r w:rsidRPr="009E1EF1">
              <w:rPr>
                <w:rFonts w:ascii="Calibri" w:hAnsi="Calibri"/>
                <w:sz w:val="20"/>
                <w:lang w:val="en-IE"/>
              </w:rPr>
              <w:t>449.1</w:t>
            </w:r>
          </w:p>
        </w:tc>
        <w:tc>
          <w:tcPr>
            <w:tcW w:w="1730" w:type="dxa"/>
            <w:shd w:val="clear" w:color="auto" w:fill="auto"/>
            <w:hideMark/>
          </w:tcPr>
          <w:p w14:paraId="567AF8D0"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c>
          <w:tcPr>
            <w:tcW w:w="1532" w:type="dxa"/>
            <w:shd w:val="clear" w:color="auto" w:fill="auto"/>
            <w:hideMark/>
          </w:tcPr>
          <w:p w14:paraId="46A834DB"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r>
      <w:tr w:rsidR="00F17096" w:rsidRPr="009E1EF1" w14:paraId="31F820ED" w14:textId="77777777" w:rsidTr="005361DA">
        <w:trPr>
          <w:divId w:val="346323290"/>
        </w:trPr>
        <w:tc>
          <w:tcPr>
            <w:tcW w:w="2694" w:type="dxa"/>
            <w:shd w:val="clear" w:color="auto" w:fill="auto"/>
            <w:vAlign w:val="bottom"/>
            <w:hideMark/>
          </w:tcPr>
          <w:p w14:paraId="34792586" w14:textId="3878DFFB" w:rsidR="00F17096" w:rsidRPr="009E1EF1" w:rsidRDefault="00F17096" w:rsidP="00F17096">
            <w:pPr>
              <w:rPr>
                <w:rFonts w:ascii="Calibri" w:hAnsi="Calibri"/>
                <w:sz w:val="20"/>
                <w:lang w:val="en-IE"/>
              </w:rPr>
            </w:pPr>
            <w:r w:rsidRPr="009E1EF1">
              <w:rPr>
                <w:rFonts w:ascii="Calibri" w:hAnsi="Calibri" w:cs="Calibri"/>
                <w:sz w:val="20"/>
                <w:lang w:val="en-IE"/>
              </w:rPr>
              <w:t>Senior Notes</w:t>
            </w:r>
            <w:r w:rsidR="005D03CC" w:rsidRPr="005D03CC">
              <w:rPr>
                <w:rFonts w:ascii="Calibri" w:hAnsi="Calibri" w:cs="Calibri"/>
                <w:sz w:val="20"/>
                <w:vertAlign w:val="superscript"/>
                <w:lang w:val="en-IE"/>
              </w:rPr>
              <w:t>2</w:t>
            </w:r>
          </w:p>
        </w:tc>
        <w:tc>
          <w:tcPr>
            <w:tcW w:w="1417" w:type="dxa"/>
            <w:shd w:val="clear" w:color="auto" w:fill="auto"/>
            <w:vAlign w:val="bottom"/>
            <w:hideMark/>
          </w:tcPr>
          <w:p w14:paraId="26A15614" w14:textId="77777777" w:rsidR="00F17096" w:rsidRPr="009E1EF1" w:rsidRDefault="00F17096" w:rsidP="00F17096">
            <w:pPr>
              <w:jc w:val="right"/>
              <w:rPr>
                <w:rFonts w:ascii="Calibri" w:hAnsi="Calibri"/>
                <w:sz w:val="20"/>
                <w:lang w:val="en-IE"/>
              </w:rPr>
            </w:pPr>
            <w:r w:rsidRPr="009E1EF1">
              <w:rPr>
                <w:rFonts w:ascii="Calibri" w:hAnsi="Calibri" w:cs="Calibri"/>
                <w:sz w:val="20"/>
                <w:lang w:val="en-IE"/>
              </w:rPr>
              <w:t>7.00</w:t>
            </w:r>
          </w:p>
        </w:tc>
        <w:tc>
          <w:tcPr>
            <w:tcW w:w="1645" w:type="dxa"/>
            <w:gridSpan w:val="2"/>
            <w:shd w:val="clear" w:color="auto" w:fill="auto"/>
            <w:vAlign w:val="bottom"/>
            <w:hideMark/>
          </w:tcPr>
          <w:p w14:paraId="16701349" w14:textId="77777777" w:rsidR="00F17096" w:rsidRPr="009E1EF1" w:rsidRDefault="00F17096" w:rsidP="00F17096">
            <w:pPr>
              <w:jc w:val="right"/>
              <w:rPr>
                <w:rFonts w:ascii="Calibri" w:hAnsi="Calibri"/>
                <w:sz w:val="20"/>
                <w:lang w:val="en-IE"/>
              </w:rPr>
            </w:pPr>
            <w:r w:rsidRPr="009E1EF1">
              <w:rPr>
                <w:rFonts w:ascii="Calibri" w:hAnsi="Calibri"/>
                <w:sz w:val="20"/>
                <w:lang w:val="en-IE"/>
              </w:rPr>
              <w:t>$1,000.0</w:t>
            </w:r>
          </w:p>
        </w:tc>
        <w:tc>
          <w:tcPr>
            <w:tcW w:w="1332" w:type="dxa"/>
            <w:shd w:val="clear" w:color="auto" w:fill="auto"/>
            <w:hideMark/>
          </w:tcPr>
          <w:p w14:paraId="64A09F13" w14:textId="2AE68F0D" w:rsidR="00F17096" w:rsidRPr="009E1EF1" w:rsidRDefault="00F17096" w:rsidP="00F17096">
            <w:pPr>
              <w:jc w:val="right"/>
              <w:rPr>
                <w:rFonts w:ascii="Calibri" w:hAnsi="Calibri"/>
                <w:sz w:val="20"/>
                <w:lang w:val="en-IE"/>
              </w:rPr>
            </w:pPr>
            <w:r w:rsidRPr="009E1EF1">
              <w:rPr>
                <w:rFonts w:ascii="Calibri" w:hAnsi="Calibri"/>
                <w:sz w:val="20"/>
                <w:lang w:val="en-IE"/>
              </w:rPr>
              <w:t>706.</w:t>
            </w:r>
            <w:r w:rsidR="00FF3E0B">
              <w:rPr>
                <w:rFonts w:ascii="Calibri" w:hAnsi="Calibri"/>
                <w:sz w:val="20"/>
                <w:lang w:val="en-IE"/>
              </w:rPr>
              <w:t>5</w:t>
            </w:r>
          </w:p>
        </w:tc>
        <w:tc>
          <w:tcPr>
            <w:tcW w:w="1730" w:type="dxa"/>
            <w:shd w:val="clear" w:color="auto" w:fill="auto"/>
            <w:hideMark/>
          </w:tcPr>
          <w:p w14:paraId="010387A7"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c>
          <w:tcPr>
            <w:tcW w:w="1532" w:type="dxa"/>
            <w:shd w:val="clear" w:color="auto" w:fill="auto"/>
            <w:hideMark/>
          </w:tcPr>
          <w:p w14:paraId="7F77CCC8"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r>
      <w:tr w:rsidR="00F17096" w:rsidRPr="009E1EF1" w14:paraId="6E5D700F" w14:textId="77777777" w:rsidTr="005361DA">
        <w:trPr>
          <w:divId w:val="346323290"/>
        </w:trPr>
        <w:tc>
          <w:tcPr>
            <w:tcW w:w="2694" w:type="dxa"/>
            <w:shd w:val="clear" w:color="auto" w:fill="auto"/>
            <w:vAlign w:val="bottom"/>
            <w:hideMark/>
          </w:tcPr>
          <w:p w14:paraId="1713E450" w14:textId="77777777" w:rsidR="00F17096" w:rsidRPr="009E1EF1" w:rsidRDefault="00F17096" w:rsidP="00F17096">
            <w:pPr>
              <w:rPr>
                <w:rFonts w:ascii="Calibri" w:hAnsi="Calibri"/>
                <w:sz w:val="20"/>
                <w:lang w:val="en-IE"/>
              </w:rPr>
            </w:pPr>
            <w:r w:rsidRPr="009E1EF1">
              <w:rPr>
                <w:rFonts w:ascii="Calibri" w:hAnsi="Calibri" w:cs="Calibri"/>
                <w:color w:val="000000"/>
                <w:sz w:val="20"/>
                <w:lang w:val="en-IE"/>
              </w:rPr>
              <w:t>Previous GBP Term Loan</w:t>
            </w:r>
          </w:p>
        </w:tc>
        <w:tc>
          <w:tcPr>
            <w:tcW w:w="1417" w:type="dxa"/>
            <w:shd w:val="clear" w:color="auto" w:fill="auto"/>
            <w:hideMark/>
          </w:tcPr>
          <w:p w14:paraId="712A9E16" w14:textId="77777777" w:rsidR="00F17096" w:rsidRPr="009E1EF1" w:rsidRDefault="00F17096" w:rsidP="00F17096">
            <w:pPr>
              <w:jc w:val="right"/>
              <w:rPr>
                <w:rFonts w:ascii="Calibri" w:hAnsi="Calibri"/>
                <w:sz w:val="20"/>
                <w:lang w:val="en-IE"/>
              </w:rPr>
            </w:pPr>
            <w:r w:rsidRPr="009E1EF1">
              <w:rPr>
                <w:rFonts w:ascii="Calibri" w:hAnsi="Calibri"/>
                <w:sz w:val="20"/>
                <w:lang w:val="en-IE"/>
              </w:rPr>
              <w:t>1.51</w:t>
            </w:r>
          </w:p>
        </w:tc>
        <w:tc>
          <w:tcPr>
            <w:tcW w:w="1645" w:type="dxa"/>
            <w:gridSpan w:val="2"/>
            <w:shd w:val="clear" w:color="auto" w:fill="auto"/>
            <w:hideMark/>
          </w:tcPr>
          <w:p w14:paraId="0AFFA7B5"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c>
          <w:tcPr>
            <w:tcW w:w="1332" w:type="dxa"/>
            <w:shd w:val="clear" w:color="auto" w:fill="auto"/>
            <w:hideMark/>
          </w:tcPr>
          <w:p w14:paraId="0CD18C05"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c>
          <w:tcPr>
            <w:tcW w:w="1730" w:type="dxa"/>
            <w:shd w:val="clear" w:color="auto" w:fill="auto"/>
            <w:hideMark/>
          </w:tcPr>
          <w:p w14:paraId="5DF5574F" w14:textId="77777777" w:rsidR="00F17096" w:rsidRPr="009E1EF1" w:rsidRDefault="00F17096" w:rsidP="00F17096">
            <w:pPr>
              <w:jc w:val="right"/>
              <w:rPr>
                <w:rFonts w:ascii="Calibri" w:hAnsi="Calibri"/>
                <w:sz w:val="20"/>
                <w:lang w:val="en-IE"/>
              </w:rPr>
            </w:pPr>
            <w:r w:rsidRPr="009E1EF1">
              <w:rPr>
                <w:rFonts w:ascii="Calibri" w:hAnsi="Calibri"/>
                <w:sz w:val="20"/>
                <w:lang w:val="en-IE"/>
              </w:rPr>
              <w:t>£250.0</w:t>
            </w:r>
          </w:p>
        </w:tc>
        <w:tc>
          <w:tcPr>
            <w:tcW w:w="1532" w:type="dxa"/>
            <w:shd w:val="clear" w:color="auto" w:fill="auto"/>
            <w:hideMark/>
          </w:tcPr>
          <w:p w14:paraId="28235415" w14:textId="77777777" w:rsidR="00F17096" w:rsidRPr="009E1EF1" w:rsidRDefault="00F17096" w:rsidP="00F17096">
            <w:pPr>
              <w:jc w:val="right"/>
              <w:rPr>
                <w:rFonts w:ascii="Calibri" w:hAnsi="Calibri"/>
                <w:sz w:val="20"/>
                <w:lang w:val="en-IE"/>
              </w:rPr>
            </w:pPr>
            <w:r w:rsidRPr="009E1EF1">
              <w:rPr>
                <w:rFonts w:ascii="Calibri" w:hAnsi="Calibri"/>
                <w:sz w:val="20"/>
                <w:lang w:val="en-IE"/>
              </w:rPr>
              <w:t>249.7</w:t>
            </w:r>
          </w:p>
        </w:tc>
      </w:tr>
      <w:tr w:rsidR="00F17096" w:rsidRPr="009E1EF1" w14:paraId="0EB84E13" w14:textId="77777777" w:rsidTr="005361DA">
        <w:trPr>
          <w:divId w:val="346323290"/>
        </w:trPr>
        <w:tc>
          <w:tcPr>
            <w:tcW w:w="2694" w:type="dxa"/>
            <w:shd w:val="clear" w:color="auto" w:fill="auto"/>
            <w:vAlign w:val="bottom"/>
            <w:hideMark/>
          </w:tcPr>
          <w:p w14:paraId="11A0E5C4" w14:textId="77777777" w:rsidR="00F17096" w:rsidRPr="009E1EF1" w:rsidRDefault="00F17096" w:rsidP="00F17096">
            <w:pPr>
              <w:rPr>
                <w:rFonts w:ascii="Calibri" w:hAnsi="Calibri" w:cs="Calibri"/>
                <w:sz w:val="20"/>
                <w:lang w:val="en-IE"/>
              </w:rPr>
            </w:pPr>
            <w:r w:rsidRPr="009E1EF1">
              <w:rPr>
                <w:rFonts w:ascii="Calibri" w:hAnsi="Calibri" w:cs="Calibri"/>
                <w:sz w:val="20"/>
                <w:lang w:val="en-IE"/>
              </w:rPr>
              <w:t>Previous GBP RCF – GBP</w:t>
            </w:r>
          </w:p>
        </w:tc>
        <w:tc>
          <w:tcPr>
            <w:tcW w:w="1417" w:type="dxa"/>
            <w:shd w:val="clear" w:color="auto" w:fill="auto"/>
            <w:hideMark/>
          </w:tcPr>
          <w:p w14:paraId="649B3C7C" w14:textId="77777777" w:rsidR="00F17096" w:rsidRPr="009E1EF1" w:rsidRDefault="00F17096" w:rsidP="00F17096">
            <w:pPr>
              <w:jc w:val="right"/>
              <w:rPr>
                <w:rFonts w:ascii="Calibri" w:hAnsi="Calibri" w:cs="Times New Roman"/>
                <w:sz w:val="20"/>
                <w:lang w:val="en-IE"/>
              </w:rPr>
            </w:pPr>
            <w:r w:rsidRPr="009E1EF1">
              <w:rPr>
                <w:rFonts w:ascii="Calibri" w:hAnsi="Calibri"/>
                <w:sz w:val="20"/>
                <w:lang w:val="en-IE"/>
              </w:rPr>
              <w:t>1.80 and 1.81</w:t>
            </w:r>
          </w:p>
        </w:tc>
        <w:tc>
          <w:tcPr>
            <w:tcW w:w="1645" w:type="dxa"/>
            <w:gridSpan w:val="2"/>
            <w:shd w:val="clear" w:color="auto" w:fill="auto"/>
            <w:hideMark/>
          </w:tcPr>
          <w:p w14:paraId="326C484D"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c>
          <w:tcPr>
            <w:tcW w:w="1332" w:type="dxa"/>
            <w:shd w:val="clear" w:color="auto" w:fill="auto"/>
            <w:hideMark/>
          </w:tcPr>
          <w:p w14:paraId="7F1E70FC"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c>
          <w:tcPr>
            <w:tcW w:w="1730" w:type="dxa"/>
            <w:shd w:val="clear" w:color="auto" w:fill="auto"/>
            <w:hideMark/>
          </w:tcPr>
          <w:p w14:paraId="4DE16A88" w14:textId="77777777" w:rsidR="00F17096" w:rsidRPr="009E1EF1" w:rsidRDefault="00F17096" w:rsidP="00F17096">
            <w:pPr>
              <w:jc w:val="right"/>
              <w:rPr>
                <w:rFonts w:ascii="Calibri" w:hAnsi="Calibri"/>
                <w:sz w:val="20"/>
                <w:lang w:val="en-IE"/>
              </w:rPr>
            </w:pPr>
            <w:r w:rsidRPr="009E1EF1">
              <w:rPr>
                <w:rFonts w:ascii="Calibri" w:hAnsi="Calibri"/>
                <w:sz w:val="20"/>
                <w:lang w:val="en-IE"/>
              </w:rPr>
              <w:t>£79.0</w:t>
            </w:r>
          </w:p>
        </w:tc>
        <w:tc>
          <w:tcPr>
            <w:tcW w:w="1532" w:type="dxa"/>
            <w:shd w:val="clear" w:color="auto" w:fill="auto"/>
            <w:hideMark/>
          </w:tcPr>
          <w:p w14:paraId="5BC0CE54" w14:textId="77777777" w:rsidR="00F17096" w:rsidRPr="009E1EF1" w:rsidRDefault="00F17096" w:rsidP="00F17096">
            <w:pPr>
              <w:jc w:val="right"/>
              <w:rPr>
                <w:rFonts w:ascii="Calibri" w:hAnsi="Calibri"/>
                <w:sz w:val="20"/>
                <w:lang w:val="en-IE"/>
              </w:rPr>
            </w:pPr>
            <w:r w:rsidRPr="009E1EF1">
              <w:rPr>
                <w:rFonts w:ascii="Calibri" w:hAnsi="Calibri"/>
                <w:sz w:val="20"/>
                <w:lang w:val="en-IE"/>
              </w:rPr>
              <w:t>78.1</w:t>
            </w:r>
          </w:p>
        </w:tc>
      </w:tr>
      <w:tr w:rsidR="00F17096" w:rsidRPr="009E1EF1" w14:paraId="60957AD2" w14:textId="77777777" w:rsidTr="005361DA">
        <w:trPr>
          <w:divId w:val="346323290"/>
        </w:trPr>
        <w:tc>
          <w:tcPr>
            <w:tcW w:w="2694" w:type="dxa"/>
            <w:shd w:val="clear" w:color="auto" w:fill="auto"/>
            <w:vAlign w:val="bottom"/>
            <w:hideMark/>
          </w:tcPr>
          <w:p w14:paraId="4F97F569" w14:textId="77777777" w:rsidR="00F17096" w:rsidRPr="009E1EF1" w:rsidRDefault="00F17096" w:rsidP="00F17096">
            <w:pPr>
              <w:rPr>
                <w:rFonts w:ascii="Calibri" w:hAnsi="Calibri" w:cs="Calibri"/>
                <w:b/>
                <w:sz w:val="20"/>
                <w:lang w:val="en-IE"/>
              </w:rPr>
            </w:pPr>
            <w:r w:rsidRPr="009E1EF1">
              <w:rPr>
                <w:rFonts w:ascii="Calibri" w:hAnsi="Calibri" w:cs="Calibri"/>
                <w:sz w:val="20"/>
                <w:lang w:val="en-IE"/>
              </w:rPr>
              <w:t>Previous GBP RCF – Euro</w:t>
            </w:r>
          </w:p>
        </w:tc>
        <w:tc>
          <w:tcPr>
            <w:tcW w:w="1417" w:type="dxa"/>
            <w:shd w:val="clear" w:color="auto" w:fill="auto"/>
            <w:hideMark/>
          </w:tcPr>
          <w:p w14:paraId="13AE9410" w14:textId="77777777" w:rsidR="00F17096" w:rsidRPr="009E1EF1" w:rsidRDefault="00F17096" w:rsidP="00F17096">
            <w:pPr>
              <w:jc w:val="right"/>
              <w:rPr>
                <w:rFonts w:ascii="Calibri" w:hAnsi="Calibri" w:cs="Times New Roman"/>
                <w:sz w:val="20"/>
                <w:lang w:val="en-IE"/>
              </w:rPr>
            </w:pPr>
            <w:r w:rsidRPr="009E1EF1">
              <w:rPr>
                <w:rFonts w:ascii="Calibri" w:hAnsi="Calibri"/>
                <w:sz w:val="20"/>
                <w:lang w:val="en-IE"/>
              </w:rPr>
              <w:t>0.63 and 0.65</w:t>
            </w:r>
          </w:p>
        </w:tc>
        <w:tc>
          <w:tcPr>
            <w:tcW w:w="1645" w:type="dxa"/>
            <w:gridSpan w:val="2"/>
            <w:shd w:val="clear" w:color="auto" w:fill="auto"/>
            <w:hideMark/>
          </w:tcPr>
          <w:p w14:paraId="2B72F844"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c>
          <w:tcPr>
            <w:tcW w:w="1332" w:type="dxa"/>
            <w:shd w:val="clear" w:color="auto" w:fill="auto"/>
            <w:hideMark/>
          </w:tcPr>
          <w:p w14:paraId="74AB02FF"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c>
          <w:tcPr>
            <w:tcW w:w="1730" w:type="dxa"/>
            <w:shd w:val="clear" w:color="auto" w:fill="auto"/>
            <w:hideMark/>
          </w:tcPr>
          <w:p w14:paraId="5F9ED69D" w14:textId="77777777" w:rsidR="00F17096" w:rsidRPr="009E1EF1" w:rsidRDefault="00F17096" w:rsidP="00F17096">
            <w:pPr>
              <w:jc w:val="right"/>
              <w:rPr>
                <w:rFonts w:ascii="Calibri" w:hAnsi="Calibri"/>
                <w:sz w:val="20"/>
                <w:lang w:val="en-IE"/>
              </w:rPr>
            </w:pPr>
            <w:r w:rsidRPr="009E1EF1">
              <w:rPr>
                <w:rFonts w:ascii="Calibri" w:hAnsi="Calibri"/>
                <w:sz w:val="20"/>
                <w:lang w:val="en-IE"/>
              </w:rPr>
              <w:t>€45.0</w:t>
            </w:r>
          </w:p>
        </w:tc>
        <w:tc>
          <w:tcPr>
            <w:tcW w:w="1532" w:type="dxa"/>
            <w:shd w:val="clear" w:color="auto" w:fill="auto"/>
            <w:hideMark/>
          </w:tcPr>
          <w:p w14:paraId="6B9C271D" w14:textId="77777777" w:rsidR="00F17096" w:rsidRPr="009E1EF1" w:rsidRDefault="00F17096" w:rsidP="00F17096">
            <w:pPr>
              <w:jc w:val="right"/>
              <w:rPr>
                <w:rFonts w:ascii="Calibri" w:hAnsi="Calibri"/>
                <w:sz w:val="20"/>
                <w:lang w:val="en-IE"/>
              </w:rPr>
            </w:pPr>
            <w:r w:rsidRPr="009E1EF1">
              <w:rPr>
                <w:rFonts w:ascii="Calibri" w:hAnsi="Calibri"/>
                <w:sz w:val="20"/>
                <w:lang w:val="en-IE"/>
              </w:rPr>
              <w:t>37.9</w:t>
            </w:r>
          </w:p>
        </w:tc>
      </w:tr>
      <w:tr w:rsidR="00F17096" w:rsidRPr="009E1EF1" w14:paraId="2911ED36" w14:textId="77777777" w:rsidTr="005361DA">
        <w:trPr>
          <w:divId w:val="346323290"/>
        </w:trPr>
        <w:tc>
          <w:tcPr>
            <w:tcW w:w="2694" w:type="dxa"/>
            <w:tcBorders>
              <w:top w:val="nil"/>
              <w:left w:val="nil"/>
              <w:bottom w:val="single" w:sz="4" w:space="0" w:color="auto"/>
              <w:right w:val="nil"/>
            </w:tcBorders>
            <w:shd w:val="clear" w:color="auto" w:fill="auto"/>
            <w:vAlign w:val="bottom"/>
            <w:hideMark/>
          </w:tcPr>
          <w:p w14:paraId="6195AAB8" w14:textId="77777777" w:rsidR="00F17096" w:rsidRPr="009E1EF1" w:rsidRDefault="00F17096" w:rsidP="00F17096">
            <w:pPr>
              <w:rPr>
                <w:rFonts w:ascii="Calibri" w:hAnsi="Calibri" w:cs="Calibri"/>
                <w:sz w:val="20"/>
                <w:lang w:val="en-IE"/>
              </w:rPr>
            </w:pPr>
            <w:r w:rsidRPr="009E1EF1">
              <w:rPr>
                <w:rFonts w:ascii="Calibri" w:hAnsi="Calibri" w:cs="Calibri"/>
                <w:sz w:val="20"/>
                <w:lang w:val="en-IE"/>
              </w:rPr>
              <w:t>Overdraft facility</w:t>
            </w:r>
          </w:p>
        </w:tc>
        <w:tc>
          <w:tcPr>
            <w:tcW w:w="1417" w:type="dxa"/>
            <w:tcBorders>
              <w:top w:val="nil"/>
              <w:left w:val="nil"/>
              <w:bottom w:val="single" w:sz="4" w:space="0" w:color="auto"/>
              <w:right w:val="nil"/>
            </w:tcBorders>
            <w:shd w:val="clear" w:color="auto" w:fill="auto"/>
            <w:hideMark/>
          </w:tcPr>
          <w:p w14:paraId="45C34C48" w14:textId="77777777" w:rsidR="00F17096" w:rsidRPr="009E1EF1" w:rsidRDefault="00F17096" w:rsidP="00F17096">
            <w:pPr>
              <w:jc w:val="right"/>
              <w:rPr>
                <w:rFonts w:ascii="Calibri" w:hAnsi="Calibri" w:cs="Times New Roman"/>
                <w:sz w:val="20"/>
                <w:lang w:val="en-IE"/>
              </w:rPr>
            </w:pPr>
            <w:r w:rsidRPr="009E1EF1">
              <w:rPr>
                <w:rFonts w:ascii="Calibri" w:hAnsi="Calibri"/>
                <w:sz w:val="20"/>
                <w:lang w:val="en-IE"/>
              </w:rPr>
              <w:t>0.50</w:t>
            </w:r>
          </w:p>
        </w:tc>
        <w:tc>
          <w:tcPr>
            <w:tcW w:w="1645" w:type="dxa"/>
            <w:gridSpan w:val="2"/>
            <w:tcBorders>
              <w:top w:val="nil"/>
              <w:left w:val="nil"/>
              <w:bottom w:val="single" w:sz="4" w:space="0" w:color="auto"/>
              <w:right w:val="nil"/>
            </w:tcBorders>
            <w:shd w:val="clear" w:color="auto" w:fill="auto"/>
            <w:hideMark/>
          </w:tcPr>
          <w:p w14:paraId="70522E29"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c>
          <w:tcPr>
            <w:tcW w:w="1332" w:type="dxa"/>
            <w:tcBorders>
              <w:top w:val="nil"/>
              <w:left w:val="nil"/>
              <w:bottom w:val="single" w:sz="4" w:space="0" w:color="auto"/>
              <w:right w:val="nil"/>
            </w:tcBorders>
            <w:shd w:val="clear" w:color="auto" w:fill="auto"/>
            <w:hideMark/>
          </w:tcPr>
          <w:p w14:paraId="1BC1CA17" w14:textId="77777777" w:rsidR="00F17096" w:rsidRPr="009E1EF1" w:rsidRDefault="00F17096" w:rsidP="00F17096">
            <w:pPr>
              <w:jc w:val="right"/>
              <w:rPr>
                <w:rFonts w:ascii="Calibri" w:hAnsi="Calibri"/>
                <w:sz w:val="20"/>
                <w:lang w:val="en-IE"/>
              </w:rPr>
            </w:pPr>
            <w:r w:rsidRPr="009E1EF1">
              <w:rPr>
                <w:rFonts w:ascii="Calibri" w:hAnsi="Calibri"/>
                <w:sz w:val="20"/>
                <w:lang w:val="en-IE"/>
              </w:rPr>
              <w:t>-</w:t>
            </w:r>
          </w:p>
        </w:tc>
        <w:tc>
          <w:tcPr>
            <w:tcW w:w="1730" w:type="dxa"/>
            <w:tcBorders>
              <w:top w:val="nil"/>
              <w:left w:val="nil"/>
              <w:bottom w:val="single" w:sz="4" w:space="0" w:color="auto"/>
              <w:right w:val="nil"/>
            </w:tcBorders>
            <w:shd w:val="clear" w:color="auto" w:fill="auto"/>
            <w:hideMark/>
          </w:tcPr>
          <w:p w14:paraId="74729D1C" w14:textId="77777777" w:rsidR="00F17096" w:rsidRPr="009E1EF1" w:rsidRDefault="00F17096" w:rsidP="00F17096">
            <w:pPr>
              <w:jc w:val="right"/>
              <w:rPr>
                <w:rFonts w:ascii="Calibri" w:hAnsi="Calibri"/>
                <w:sz w:val="20"/>
                <w:lang w:val="en-IE"/>
              </w:rPr>
            </w:pPr>
            <w:r w:rsidRPr="009E1EF1">
              <w:rPr>
                <w:rFonts w:ascii="Calibri" w:hAnsi="Calibri"/>
                <w:sz w:val="20"/>
                <w:lang w:val="en-IE"/>
              </w:rPr>
              <w:t>£5.0</w:t>
            </w:r>
          </w:p>
        </w:tc>
        <w:tc>
          <w:tcPr>
            <w:tcW w:w="1532" w:type="dxa"/>
            <w:tcBorders>
              <w:top w:val="nil"/>
              <w:left w:val="nil"/>
              <w:bottom w:val="single" w:sz="4" w:space="0" w:color="auto"/>
              <w:right w:val="nil"/>
            </w:tcBorders>
            <w:shd w:val="clear" w:color="auto" w:fill="auto"/>
            <w:hideMark/>
          </w:tcPr>
          <w:p w14:paraId="6C022352" w14:textId="7113653D" w:rsidR="00F17096" w:rsidRPr="009E1EF1" w:rsidRDefault="00F17096" w:rsidP="00F17096">
            <w:pPr>
              <w:jc w:val="right"/>
              <w:rPr>
                <w:rFonts w:ascii="Calibri" w:hAnsi="Calibri"/>
                <w:sz w:val="20"/>
                <w:lang w:val="en-IE"/>
              </w:rPr>
            </w:pPr>
            <w:r w:rsidRPr="009E1EF1">
              <w:rPr>
                <w:rFonts w:ascii="Calibri" w:hAnsi="Calibri"/>
                <w:sz w:val="20"/>
                <w:lang w:val="en-IE"/>
              </w:rPr>
              <w:t>5.0</w:t>
            </w:r>
          </w:p>
        </w:tc>
      </w:tr>
      <w:tr w:rsidR="003240A2" w:rsidRPr="009E1EF1" w14:paraId="06A327B4" w14:textId="77777777" w:rsidTr="009B411D">
        <w:trPr>
          <w:divId w:val="346323290"/>
        </w:trPr>
        <w:tc>
          <w:tcPr>
            <w:tcW w:w="2694" w:type="dxa"/>
            <w:tcBorders>
              <w:top w:val="single" w:sz="4" w:space="0" w:color="auto"/>
              <w:left w:val="nil"/>
              <w:bottom w:val="single" w:sz="4" w:space="0" w:color="auto"/>
              <w:right w:val="nil"/>
            </w:tcBorders>
            <w:shd w:val="clear" w:color="auto" w:fill="auto"/>
            <w:vAlign w:val="bottom"/>
            <w:hideMark/>
          </w:tcPr>
          <w:p w14:paraId="2FC6042A" w14:textId="77777777" w:rsidR="003240A2" w:rsidRPr="009E1EF1" w:rsidRDefault="003240A2" w:rsidP="003240A2">
            <w:pPr>
              <w:rPr>
                <w:rFonts w:ascii="Calibri" w:hAnsi="Calibri" w:cs="Calibri"/>
                <w:b/>
                <w:sz w:val="20"/>
                <w:lang w:val="en-IE"/>
              </w:rPr>
            </w:pPr>
            <w:r w:rsidRPr="009E1EF1">
              <w:rPr>
                <w:rFonts w:ascii="Calibri" w:hAnsi="Calibri" w:cs="Calibri"/>
                <w:b/>
                <w:sz w:val="20"/>
                <w:lang w:val="en-IE"/>
              </w:rPr>
              <w:t>Total borrowings</w:t>
            </w:r>
          </w:p>
        </w:tc>
        <w:tc>
          <w:tcPr>
            <w:tcW w:w="1417" w:type="dxa"/>
            <w:tcBorders>
              <w:top w:val="single" w:sz="4" w:space="0" w:color="auto"/>
              <w:left w:val="nil"/>
              <w:bottom w:val="single" w:sz="4" w:space="0" w:color="auto"/>
              <w:right w:val="nil"/>
            </w:tcBorders>
            <w:shd w:val="clear" w:color="auto" w:fill="auto"/>
          </w:tcPr>
          <w:p w14:paraId="5A9A870A" w14:textId="77777777" w:rsidR="003240A2" w:rsidRPr="009E1EF1" w:rsidRDefault="003240A2" w:rsidP="003240A2">
            <w:pPr>
              <w:jc w:val="right"/>
              <w:rPr>
                <w:rFonts w:ascii="Calibri" w:hAnsi="Calibri" w:cs="Times New Roman"/>
                <w:b/>
                <w:sz w:val="20"/>
                <w:lang w:val="en-IE"/>
              </w:rPr>
            </w:pPr>
          </w:p>
        </w:tc>
        <w:tc>
          <w:tcPr>
            <w:tcW w:w="1645" w:type="dxa"/>
            <w:gridSpan w:val="2"/>
            <w:tcBorders>
              <w:top w:val="single" w:sz="4" w:space="0" w:color="auto"/>
              <w:left w:val="nil"/>
              <w:bottom w:val="single" w:sz="4" w:space="0" w:color="auto"/>
              <w:right w:val="nil"/>
            </w:tcBorders>
            <w:shd w:val="clear" w:color="auto" w:fill="auto"/>
          </w:tcPr>
          <w:p w14:paraId="753B64EB" w14:textId="77777777" w:rsidR="003240A2" w:rsidRPr="009E1EF1" w:rsidRDefault="003240A2" w:rsidP="003240A2">
            <w:pPr>
              <w:jc w:val="right"/>
              <w:rPr>
                <w:rFonts w:ascii="Calibri" w:hAnsi="Calibri"/>
                <w:b/>
                <w:sz w:val="20"/>
                <w:lang w:val="en-IE"/>
              </w:rPr>
            </w:pPr>
          </w:p>
        </w:tc>
        <w:tc>
          <w:tcPr>
            <w:tcW w:w="1332" w:type="dxa"/>
            <w:tcBorders>
              <w:top w:val="single" w:sz="4" w:space="0" w:color="auto"/>
              <w:left w:val="nil"/>
              <w:bottom w:val="single" w:sz="4" w:space="0" w:color="auto"/>
              <w:right w:val="nil"/>
            </w:tcBorders>
            <w:shd w:val="clear" w:color="auto" w:fill="auto"/>
            <w:hideMark/>
          </w:tcPr>
          <w:p w14:paraId="029B86DB" w14:textId="36452E58" w:rsidR="003240A2" w:rsidRPr="009E1EF1" w:rsidRDefault="003240A2" w:rsidP="003240A2">
            <w:pPr>
              <w:jc w:val="right"/>
              <w:rPr>
                <w:rFonts w:ascii="Calibri" w:hAnsi="Calibri"/>
                <w:b/>
                <w:sz w:val="20"/>
                <w:lang w:val="en-IE"/>
              </w:rPr>
            </w:pPr>
            <w:r w:rsidRPr="009E1EF1">
              <w:rPr>
                <w:rFonts w:ascii="Calibri" w:hAnsi="Calibri"/>
                <w:b/>
                <w:sz w:val="20"/>
                <w:lang w:val="en-IE"/>
              </w:rPr>
              <w:t>3,13</w:t>
            </w:r>
            <w:r>
              <w:rPr>
                <w:rFonts w:ascii="Calibri" w:hAnsi="Calibri"/>
                <w:b/>
                <w:sz w:val="20"/>
                <w:lang w:val="en-IE"/>
              </w:rPr>
              <w:t>8</w:t>
            </w:r>
            <w:r w:rsidRPr="009E1EF1">
              <w:rPr>
                <w:rFonts w:ascii="Calibri" w:hAnsi="Calibri"/>
                <w:b/>
                <w:sz w:val="20"/>
                <w:lang w:val="en-IE"/>
              </w:rPr>
              <w:t>.</w:t>
            </w:r>
            <w:r w:rsidR="00927FA7">
              <w:rPr>
                <w:rFonts w:ascii="Calibri" w:hAnsi="Calibri"/>
                <w:b/>
                <w:sz w:val="20"/>
                <w:lang w:val="en-IE"/>
              </w:rPr>
              <w:t>9</w:t>
            </w:r>
          </w:p>
        </w:tc>
        <w:tc>
          <w:tcPr>
            <w:tcW w:w="1730" w:type="dxa"/>
            <w:tcBorders>
              <w:top w:val="single" w:sz="4" w:space="0" w:color="auto"/>
              <w:left w:val="nil"/>
              <w:bottom w:val="single" w:sz="4" w:space="0" w:color="auto"/>
              <w:right w:val="nil"/>
            </w:tcBorders>
            <w:shd w:val="clear" w:color="auto" w:fill="auto"/>
          </w:tcPr>
          <w:p w14:paraId="23914039" w14:textId="77777777" w:rsidR="003240A2" w:rsidRPr="009E1EF1" w:rsidRDefault="003240A2" w:rsidP="003240A2">
            <w:pPr>
              <w:jc w:val="right"/>
              <w:rPr>
                <w:rFonts w:ascii="Calibri" w:hAnsi="Calibri"/>
                <w:b/>
                <w:sz w:val="20"/>
                <w:lang w:val="en-IE"/>
              </w:rPr>
            </w:pPr>
          </w:p>
        </w:tc>
        <w:tc>
          <w:tcPr>
            <w:tcW w:w="1532" w:type="dxa"/>
            <w:tcBorders>
              <w:top w:val="single" w:sz="4" w:space="0" w:color="auto"/>
              <w:left w:val="nil"/>
              <w:bottom w:val="single" w:sz="4" w:space="0" w:color="auto"/>
              <w:right w:val="nil"/>
            </w:tcBorders>
            <w:shd w:val="clear" w:color="auto" w:fill="auto"/>
            <w:hideMark/>
          </w:tcPr>
          <w:p w14:paraId="16599B2F" w14:textId="77777777" w:rsidR="003240A2" w:rsidRPr="00387607" w:rsidRDefault="003240A2" w:rsidP="003240A2">
            <w:pPr>
              <w:jc w:val="right"/>
              <w:rPr>
                <w:rFonts w:ascii="Calibri" w:hAnsi="Calibri"/>
                <w:b/>
                <w:sz w:val="20"/>
                <w:lang w:val="en-IE"/>
              </w:rPr>
            </w:pPr>
            <w:r w:rsidRPr="00387607">
              <w:rPr>
                <w:rFonts w:ascii="Calibri" w:hAnsi="Calibri"/>
                <w:b/>
                <w:sz w:val="20"/>
                <w:lang w:val="en-IE"/>
              </w:rPr>
              <w:t>370.7</w:t>
            </w:r>
          </w:p>
        </w:tc>
      </w:tr>
      <w:tr w:rsidR="003240A2" w:rsidRPr="009E1EF1" w14:paraId="665D8B48" w14:textId="77777777" w:rsidTr="009B411D">
        <w:trPr>
          <w:divId w:val="346323290"/>
        </w:trPr>
        <w:tc>
          <w:tcPr>
            <w:tcW w:w="2694" w:type="dxa"/>
            <w:tcBorders>
              <w:top w:val="single" w:sz="4" w:space="0" w:color="auto"/>
              <w:left w:val="nil"/>
              <w:right w:val="nil"/>
            </w:tcBorders>
            <w:shd w:val="clear" w:color="auto" w:fill="auto"/>
            <w:vAlign w:val="bottom"/>
            <w:hideMark/>
          </w:tcPr>
          <w:p w14:paraId="3C36DEC3" w14:textId="77777777" w:rsidR="003240A2" w:rsidRPr="009E1EF1" w:rsidRDefault="003240A2" w:rsidP="003240A2">
            <w:pPr>
              <w:rPr>
                <w:rFonts w:ascii="Calibri" w:hAnsi="Calibri" w:cs="Calibri"/>
                <w:b/>
                <w:sz w:val="20"/>
                <w:lang w:val="en-IE"/>
              </w:rPr>
            </w:pPr>
            <w:r w:rsidRPr="009E1EF1">
              <w:rPr>
                <w:rFonts w:ascii="Calibri" w:hAnsi="Calibri" w:cs="Calibri"/>
                <w:sz w:val="20"/>
                <w:lang w:val="en-IE"/>
              </w:rPr>
              <w:t>Current portion</w:t>
            </w:r>
          </w:p>
        </w:tc>
        <w:tc>
          <w:tcPr>
            <w:tcW w:w="1417" w:type="dxa"/>
            <w:tcBorders>
              <w:top w:val="single" w:sz="4" w:space="0" w:color="auto"/>
              <w:left w:val="nil"/>
              <w:right w:val="nil"/>
            </w:tcBorders>
            <w:shd w:val="clear" w:color="auto" w:fill="auto"/>
          </w:tcPr>
          <w:p w14:paraId="200CA56D" w14:textId="77777777" w:rsidR="003240A2" w:rsidRPr="009E1EF1" w:rsidRDefault="003240A2" w:rsidP="003240A2">
            <w:pPr>
              <w:jc w:val="right"/>
              <w:rPr>
                <w:rFonts w:ascii="Calibri" w:hAnsi="Calibri" w:cs="Times New Roman"/>
                <w:sz w:val="20"/>
                <w:lang w:val="en-IE"/>
              </w:rPr>
            </w:pPr>
          </w:p>
        </w:tc>
        <w:tc>
          <w:tcPr>
            <w:tcW w:w="1645" w:type="dxa"/>
            <w:gridSpan w:val="2"/>
            <w:tcBorders>
              <w:top w:val="single" w:sz="4" w:space="0" w:color="auto"/>
              <w:left w:val="nil"/>
              <w:right w:val="nil"/>
            </w:tcBorders>
            <w:shd w:val="clear" w:color="auto" w:fill="auto"/>
          </w:tcPr>
          <w:p w14:paraId="2032FE1F" w14:textId="77777777" w:rsidR="003240A2" w:rsidRPr="009E1EF1" w:rsidRDefault="003240A2" w:rsidP="003240A2">
            <w:pPr>
              <w:jc w:val="right"/>
              <w:rPr>
                <w:rFonts w:ascii="Calibri" w:hAnsi="Calibri"/>
                <w:sz w:val="20"/>
                <w:lang w:val="en-IE"/>
              </w:rPr>
            </w:pPr>
          </w:p>
        </w:tc>
        <w:tc>
          <w:tcPr>
            <w:tcW w:w="1332" w:type="dxa"/>
            <w:tcBorders>
              <w:top w:val="single" w:sz="4" w:space="0" w:color="auto"/>
              <w:left w:val="nil"/>
              <w:right w:val="nil"/>
            </w:tcBorders>
            <w:shd w:val="clear" w:color="auto" w:fill="auto"/>
            <w:hideMark/>
          </w:tcPr>
          <w:p w14:paraId="5F4BB597" w14:textId="5937E109" w:rsidR="003240A2" w:rsidRPr="009E1EF1" w:rsidRDefault="003240A2" w:rsidP="003240A2">
            <w:pPr>
              <w:jc w:val="right"/>
              <w:rPr>
                <w:rFonts w:ascii="Calibri" w:hAnsi="Calibri"/>
                <w:sz w:val="20"/>
                <w:lang w:val="en-IE"/>
              </w:rPr>
            </w:pPr>
            <w:r w:rsidRPr="009E1EF1">
              <w:rPr>
                <w:rFonts w:ascii="Calibri" w:hAnsi="Calibri"/>
                <w:sz w:val="20"/>
                <w:lang w:val="en-IE"/>
              </w:rPr>
              <w:t>50.</w:t>
            </w:r>
            <w:r w:rsidR="00054469">
              <w:rPr>
                <w:rFonts w:ascii="Calibri" w:hAnsi="Calibri"/>
                <w:sz w:val="20"/>
                <w:lang w:val="en-IE"/>
              </w:rPr>
              <w:t>8</w:t>
            </w:r>
          </w:p>
        </w:tc>
        <w:tc>
          <w:tcPr>
            <w:tcW w:w="1730" w:type="dxa"/>
            <w:tcBorders>
              <w:top w:val="single" w:sz="4" w:space="0" w:color="auto"/>
              <w:left w:val="nil"/>
              <w:right w:val="nil"/>
            </w:tcBorders>
            <w:shd w:val="clear" w:color="auto" w:fill="auto"/>
          </w:tcPr>
          <w:p w14:paraId="768242E2" w14:textId="77777777" w:rsidR="003240A2" w:rsidRPr="009E1EF1" w:rsidRDefault="003240A2" w:rsidP="003240A2">
            <w:pPr>
              <w:jc w:val="right"/>
              <w:rPr>
                <w:rFonts w:ascii="Calibri" w:hAnsi="Calibri"/>
                <w:sz w:val="20"/>
                <w:lang w:val="en-IE"/>
              </w:rPr>
            </w:pPr>
          </w:p>
        </w:tc>
        <w:tc>
          <w:tcPr>
            <w:tcW w:w="1532" w:type="dxa"/>
            <w:tcBorders>
              <w:top w:val="single" w:sz="4" w:space="0" w:color="auto"/>
              <w:left w:val="nil"/>
              <w:right w:val="nil"/>
            </w:tcBorders>
            <w:shd w:val="clear" w:color="auto" w:fill="auto"/>
            <w:hideMark/>
          </w:tcPr>
          <w:p w14:paraId="7E4CE0EB" w14:textId="77777777" w:rsidR="003240A2" w:rsidRPr="009E1EF1" w:rsidRDefault="003240A2" w:rsidP="003240A2">
            <w:pPr>
              <w:jc w:val="right"/>
              <w:rPr>
                <w:rFonts w:ascii="Calibri" w:hAnsi="Calibri"/>
                <w:sz w:val="20"/>
                <w:lang w:val="en-IE"/>
              </w:rPr>
            </w:pPr>
            <w:r w:rsidRPr="009E1EF1">
              <w:rPr>
                <w:rFonts w:ascii="Calibri" w:hAnsi="Calibri"/>
                <w:sz w:val="20"/>
                <w:lang w:val="en-IE"/>
              </w:rPr>
              <w:t>255.0</w:t>
            </w:r>
          </w:p>
        </w:tc>
      </w:tr>
      <w:tr w:rsidR="003240A2" w:rsidRPr="009E1EF1" w14:paraId="5AEDF23B" w14:textId="77777777" w:rsidTr="009B411D">
        <w:trPr>
          <w:divId w:val="346323290"/>
        </w:trPr>
        <w:tc>
          <w:tcPr>
            <w:tcW w:w="2694" w:type="dxa"/>
            <w:tcBorders>
              <w:left w:val="nil"/>
              <w:bottom w:val="single" w:sz="4" w:space="0" w:color="auto"/>
              <w:right w:val="nil"/>
            </w:tcBorders>
            <w:shd w:val="clear" w:color="auto" w:fill="auto"/>
            <w:vAlign w:val="bottom"/>
            <w:hideMark/>
          </w:tcPr>
          <w:p w14:paraId="2DB5495C" w14:textId="77777777" w:rsidR="003240A2" w:rsidRPr="009E1EF1" w:rsidRDefault="003240A2" w:rsidP="003240A2">
            <w:pPr>
              <w:rPr>
                <w:rFonts w:ascii="Calibri" w:hAnsi="Calibri" w:cs="Calibri"/>
                <w:sz w:val="20"/>
                <w:lang w:val="en-IE"/>
              </w:rPr>
            </w:pPr>
            <w:r w:rsidRPr="009E1EF1">
              <w:rPr>
                <w:rFonts w:ascii="Calibri" w:hAnsi="Calibri" w:cs="Calibri"/>
                <w:sz w:val="20"/>
                <w:lang w:val="en-IE"/>
              </w:rPr>
              <w:t>Non-current portion</w:t>
            </w:r>
          </w:p>
        </w:tc>
        <w:tc>
          <w:tcPr>
            <w:tcW w:w="1417" w:type="dxa"/>
            <w:tcBorders>
              <w:left w:val="nil"/>
              <w:bottom w:val="single" w:sz="4" w:space="0" w:color="auto"/>
              <w:right w:val="nil"/>
            </w:tcBorders>
            <w:shd w:val="clear" w:color="auto" w:fill="auto"/>
          </w:tcPr>
          <w:p w14:paraId="1ECC2019" w14:textId="77777777" w:rsidR="003240A2" w:rsidRPr="009E1EF1" w:rsidRDefault="003240A2" w:rsidP="003240A2">
            <w:pPr>
              <w:jc w:val="right"/>
              <w:rPr>
                <w:rFonts w:ascii="Calibri" w:hAnsi="Calibri" w:cs="Times New Roman"/>
                <w:sz w:val="20"/>
                <w:lang w:val="en-IE"/>
              </w:rPr>
            </w:pPr>
          </w:p>
        </w:tc>
        <w:tc>
          <w:tcPr>
            <w:tcW w:w="1645" w:type="dxa"/>
            <w:gridSpan w:val="2"/>
            <w:tcBorders>
              <w:left w:val="nil"/>
              <w:bottom w:val="single" w:sz="4" w:space="0" w:color="auto"/>
              <w:right w:val="nil"/>
            </w:tcBorders>
            <w:shd w:val="clear" w:color="auto" w:fill="auto"/>
          </w:tcPr>
          <w:p w14:paraId="17F8121C" w14:textId="77777777" w:rsidR="003240A2" w:rsidRPr="009E1EF1" w:rsidRDefault="003240A2" w:rsidP="003240A2">
            <w:pPr>
              <w:jc w:val="right"/>
              <w:rPr>
                <w:rFonts w:ascii="Calibri" w:hAnsi="Calibri"/>
                <w:sz w:val="20"/>
                <w:lang w:val="en-IE"/>
              </w:rPr>
            </w:pPr>
          </w:p>
        </w:tc>
        <w:tc>
          <w:tcPr>
            <w:tcW w:w="1332" w:type="dxa"/>
            <w:tcBorders>
              <w:left w:val="nil"/>
              <w:bottom w:val="single" w:sz="4" w:space="0" w:color="auto"/>
              <w:right w:val="nil"/>
            </w:tcBorders>
            <w:shd w:val="clear" w:color="auto" w:fill="auto"/>
            <w:hideMark/>
          </w:tcPr>
          <w:p w14:paraId="22DB8A66" w14:textId="3A5D5619" w:rsidR="003240A2" w:rsidRPr="009E1EF1" w:rsidRDefault="003240A2" w:rsidP="003240A2">
            <w:pPr>
              <w:jc w:val="right"/>
              <w:rPr>
                <w:rFonts w:ascii="Calibri" w:hAnsi="Calibri"/>
                <w:sz w:val="20"/>
                <w:lang w:val="en-IE"/>
              </w:rPr>
            </w:pPr>
            <w:r w:rsidRPr="009E1EF1">
              <w:rPr>
                <w:rFonts w:ascii="Calibri" w:hAnsi="Calibri"/>
                <w:sz w:val="20"/>
                <w:lang w:val="en-IE"/>
              </w:rPr>
              <w:t>3,088.</w:t>
            </w:r>
            <w:r w:rsidR="00054469">
              <w:rPr>
                <w:rFonts w:ascii="Calibri" w:hAnsi="Calibri"/>
                <w:sz w:val="20"/>
                <w:lang w:val="en-IE"/>
              </w:rPr>
              <w:t>1</w:t>
            </w:r>
          </w:p>
        </w:tc>
        <w:tc>
          <w:tcPr>
            <w:tcW w:w="1730" w:type="dxa"/>
            <w:tcBorders>
              <w:left w:val="nil"/>
              <w:bottom w:val="single" w:sz="4" w:space="0" w:color="auto"/>
              <w:right w:val="nil"/>
            </w:tcBorders>
            <w:shd w:val="clear" w:color="auto" w:fill="auto"/>
          </w:tcPr>
          <w:p w14:paraId="5B5936CE" w14:textId="77777777" w:rsidR="003240A2" w:rsidRPr="009E1EF1" w:rsidRDefault="003240A2" w:rsidP="003240A2">
            <w:pPr>
              <w:jc w:val="right"/>
              <w:rPr>
                <w:rFonts w:ascii="Calibri" w:hAnsi="Calibri"/>
                <w:sz w:val="20"/>
                <w:lang w:val="en-IE"/>
              </w:rPr>
            </w:pPr>
          </w:p>
        </w:tc>
        <w:tc>
          <w:tcPr>
            <w:tcW w:w="1532" w:type="dxa"/>
            <w:tcBorders>
              <w:left w:val="nil"/>
              <w:bottom w:val="single" w:sz="4" w:space="0" w:color="auto"/>
              <w:right w:val="nil"/>
            </w:tcBorders>
            <w:shd w:val="clear" w:color="auto" w:fill="auto"/>
            <w:hideMark/>
          </w:tcPr>
          <w:p w14:paraId="08986F2E" w14:textId="77777777" w:rsidR="003240A2" w:rsidRPr="009E1EF1" w:rsidRDefault="003240A2" w:rsidP="003240A2">
            <w:pPr>
              <w:jc w:val="right"/>
              <w:rPr>
                <w:rFonts w:ascii="Calibri" w:hAnsi="Calibri"/>
                <w:sz w:val="20"/>
                <w:lang w:val="en-IE"/>
              </w:rPr>
            </w:pPr>
            <w:r w:rsidRPr="009E1EF1">
              <w:rPr>
                <w:rFonts w:ascii="Calibri" w:hAnsi="Calibri"/>
                <w:sz w:val="20"/>
                <w:lang w:val="en-IE"/>
              </w:rPr>
              <w:t>115.7</w:t>
            </w:r>
          </w:p>
        </w:tc>
      </w:tr>
    </w:tbl>
    <w:p w14:paraId="757295F3" w14:textId="77777777" w:rsidR="00461B58" w:rsidRPr="009E1EF1" w:rsidRDefault="00461B58" w:rsidP="00461B58">
      <w:pPr>
        <w:rPr>
          <w:rFonts w:ascii="Calibri" w:hAnsi="Calibri"/>
          <w:sz w:val="20"/>
          <w:szCs w:val="20"/>
          <w:lang w:val="en-IE"/>
        </w:rPr>
      </w:pPr>
    </w:p>
    <w:p w14:paraId="47EF8749" w14:textId="617E7566" w:rsidR="00461B58" w:rsidRPr="009E1EF1" w:rsidRDefault="005D03CC" w:rsidP="00461B58">
      <w:pPr>
        <w:jc w:val="both"/>
        <w:rPr>
          <w:rFonts w:ascii="Calibri" w:hAnsi="Calibri" w:cs="Calibri"/>
          <w:sz w:val="20"/>
        </w:rPr>
      </w:pPr>
      <w:r w:rsidRPr="005D03CC">
        <w:rPr>
          <w:rFonts w:ascii="Calibri" w:hAnsi="Calibri"/>
          <w:sz w:val="20"/>
          <w:vertAlign w:val="superscript"/>
          <w:lang w:val="en-IE"/>
        </w:rPr>
        <w:t>1</w:t>
      </w:r>
      <w:r w:rsidR="00461B58" w:rsidRPr="009E1EF1">
        <w:rPr>
          <w:rFonts w:ascii="Calibri" w:hAnsi="Calibri" w:cs="Calibri"/>
          <w:lang w:val="en-IE"/>
        </w:rPr>
        <w:t xml:space="preserve"> </w:t>
      </w:r>
      <w:r w:rsidR="00461B58" w:rsidRPr="009E1EF1">
        <w:rPr>
          <w:rFonts w:ascii="Calibri" w:hAnsi="Calibri" w:cs="Calibri"/>
          <w:sz w:val="20"/>
        </w:rPr>
        <w:t>The carrying amounts include accrued interest as at 31 December 2020 and 31 December 2019 of £</w:t>
      </w:r>
      <w:r w:rsidR="00F17096">
        <w:rPr>
          <w:rFonts w:ascii="Calibri" w:hAnsi="Calibri" w:cs="Calibri"/>
          <w:sz w:val="20"/>
        </w:rPr>
        <w:t>24.</w:t>
      </w:r>
      <w:r w:rsidR="0093410C">
        <w:rPr>
          <w:rFonts w:ascii="Calibri" w:hAnsi="Calibri" w:cs="Calibri"/>
          <w:sz w:val="20"/>
        </w:rPr>
        <w:t>6</w:t>
      </w:r>
      <w:r w:rsidR="00461B58" w:rsidRPr="009E1EF1">
        <w:rPr>
          <w:rFonts w:ascii="Calibri" w:hAnsi="Calibri" w:cs="Calibri"/>
          <w:sz w:val="20"/>
        </w:rPr>
        <w:t>m and £0.5m, respectively and is included within the current portion of borrowings above.</w:t>
      </w:r>
    </w:p>
    <w:p w14:paraId="4B25C6AC" w14:textId="77777777" w:rsidR="00461B58" w:rsidRPr="009E1EF1" w:rsidRDefault="00461B58" w:rsidP="00461B58">
      <w:pPr>
        <w:jc w:val="both"/>
        <w:rPr>
          <w:rFonts w:ascii="Calibri" w:hAnsi="Calibri" w:cs="Calibri"/>
          <w:sz w:val="20"/>
        </w:rPr>
      </w:pPr>
    </w:p>
    <w:p w14:paraId="52C8EB8A" w14:textId="09E246A3" w:rsidR="000E5A47" w:rsidRDefault="005D03CC" w:rsidP="002F02EA">
      <w:pPr>
        <w:jc w:val="both"/>
        <w:rPr>
          <w:rFonts w:ascii="Calibri" w:hAnsi="Calibri" w:cs="Calibri"/>
          <w:sz w:val="20"/>
        </w:rPr>
      </w:pPr>
      <w:r w:rsidRPr="005D03CC">
        <w:rPr>
          <w:rFonts w:ascii="Calibri" w:hAnsi="Calibri" w:cs="Calibri"/>
          <w:sz w:val="20"/>
          <w:vertAlign w:val="superscript"/>
        </w:rPr>
        <w:t>2</w:t>
      </w:r>
      <w:r w:rsidR="00461B58" w:rsidRPr="009E1EF1">
        <w:rPr>
          <w:rFonts w:ascii="Calibri" w:hAnsi="Calibri" w:cs="Calibri"/>
          <w:sz w:val="20"/>
        </w:rPr>
        <w:t xml:space="preserve"> The carrying amount include</w:t>
      </w:r>
      <w:r w:rsidR="009975D4">
        <w:rPr>
          <w:rFonts w:ascii="Calibri" w:hAnsi="Calibri" w:cs="Calibri"/>
          <w:sz w:val="20"/>
        </w:rPr>
        <w:t>s</w:t>
      </w:r>
      <w:r w:rsidR="00461B58" w:rsidRPr="009E1EF1">
        <w:rPr>
          <w:rFonts w:ascii="Calibri" w:hAnsi="Calibri" w:cs="Calibri"/>
          <w:sz w:val="20"/>
        </w:rPr>
        <w:t xml:space="preserve"> an asset of £98.0m relating to the embedded derivative on the Senior Notes. See below in this note for further detail.</w:t>
      </w:r>
      <w:r w:rsidR="000E5A47">
        <w:rPr>
          <w:rFonts w:ascii="Calibri" w:hAnsi="Calibri" w:cs="Calibri"/>
          <w:sz w:val="20"/>
        </w:rPr>
        <w:br w:type="page"/>
      </w:r>
    </w:p>
    <w:p w14:paraId="31B80B4B" w14:textId="101FD55E" w:rsidR="000E5A47" w:rsidRPr="009E1EF1" w:rsidRDefault="006C33C7" w:rsidP="000E5A47">
      <w:pPr>
        <w:rPr>
          <w:rFonts w:ascii="Calibri" w:hAnsi="Calibri"/>
          <w:b/>
          <w:sz w:val="20"/>
          <w:lang w:val="en-IE"/>
        </w:rPr>
      </w:pPr>
      <w:r>
        <w:rPr>
          <w:rFonts w:ascii="Calibri" w:hAnsi="Calibri"/>
          <w:b/>
          <w:sz w:val="20"/>
          <w:lang w:val="en-IE"/>
        </w:rPr>
        <w:lastRenderedPageBreak/>
        <w:t>16</w:t>
      </w:r>
      <w:r w:rsidR="000E5A47" w:rsidRPr="009E1EF1">
        <w:rPr>
          <w:rFonts w:ascii="Calibri" w:hAnsi="Calibri"/>
          <w:b/>
          <w:sz w:val="20"/>
          <w:lang w:val="en-IE"/>
        </w:rPr>
        <w:t>. Borrowings (continued)</w:t>
      </w:r>
    </w:p>
    <w:p w14:paraId="0B96C2B3" w14:textId="77777777" w:rsidR="000E5A47" w:rsidRDefault="000E5A47" w:rsidP="00461B58">
      <w:pPr>
        <w:keepNext/>
        <w:spacing w:after="140"/>
        <w:rPr>
          <w:rFonts w:ascii="Calibri" w:hAnsi="Calibri" w:cs="Calibri"/>
          <w:sz w:val="20"/>
        </w:rPr>
      </w:pPr>
    </w:p>
    <w:p w14:paraId="0100DEA9" w14:textId="2BEF04C5" w:rsidR="00461B58" w:rsidRPr="009E1EF1" w:rsidDel="00461B58" w:rsidRDefault="00461B58" w:rsidP="00461B58">
      <w:pPr>
        <w:keepNext/>
        <w:spacing w:after="140"/>
        <w:rPr>
          <w:rFonts w:ascii="Calibri" w:hAnsi="Calibri" w:cs="Calibri"/>
          <w:sz w:val="20"/>
          <w:lang w:val="en-IE"/>
        </w:rPr>
      </w:pPr>
      <w:r w:rsidRPr="00B845F4">
        <w:rPr>
          <w:rFonts w:ascii="Calibri" w:hAnsi="Calibri" w:cs="Calibri"/>
          <w:sz w:val="20"/>
        </w:rPr>
        <w:t>During the year ended 31 December 2020, the Group incurred the following interest on its then outstanding borrowings:</w:t>
      </w:r>
    </w:p>
    <w:tbl>
      <w:tblPr>
        <w:tblW w:w="0" w:type="auto"/>
        <w:tblLook w:val="04A0" w:firstRow="1" w:lastRow="0" w:firstColumn="1" w:lastColumn="0" w:noHBand="0" w:noVBand="1"/>
      </w:tblPr>
      <w:tblGrid>
        <w:gridCol w:w="3402"/>
        <w:gridCol w:w="1520"/>
        <w:gridCol w:w="1521"/>
        <w:gridCol w:w="1637"/>
        <w:gridCol w:w="1701"/>
      </w:tblGrid>
      <w:tr w:rsidR="00461B58" w:rsidRPr="009E1EF1" w14:paraId="40BB2DC3" w14:textId="77777777" w:rsidTr="005D03CC">
        <w:tc>
          <w:tcPr>
            <w:tcW w:w="3402" w:type="dxa"/>
            <w:tcBorders>
              <w:top w:val="single" w:sz="4" w:space="0" w:color="auto"/>
            </w:tcBorders>
            <w:shd w:val="clear" w:color="auto" w:fill="auto"/>
          </w:tcPr>
          <w:p w14:paraId="196AB57D" w14:textId="77777777" w:rsidR="00461B58" w:rsidRPr="009E1EF1" w:rsidRDefault="00461B58">
            <w:pPr>
              <w:rPr>
                <w:rFonts w:ascii="Calibri" w:hAnsi="Calibri" w:cs="Calibri"/>
                <w:sz w:val="20"/>
                <w:szCs w:val="20"/>
                <w:lang w:val="en-IE"/>
              </w:rPr>
            </w:pPr>
          </w:p>
        </w:tc>
        <w:tc>
          <w:tcPr>
            <w:tcW w:w="1520" w:type="dxa"/>
            <w:tcBorders>
              <w:top w:val="single" w:sz="4" w:space="0" w:color="auto"/>
            </w:tcBorders>
            <w:shd w:val="clear" w:color="auto" w:fill="auto"/>
            <w:hideMark/>
          </w:tcPr>
          <w:p w14:paraId="2DC149D0" w14:textId="30492289"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 xml:space="preserve">Effective </w:t>
            </w:r>
            <w:r w:rsidR="00645314">
              <w:rPr>
                <w:rFonts w:ascii="Calibri" w:hAnsi="Calibri" w:cs="Calibri"/>
                <w:b/>
                <w:sz w:val="20"/>
                <w:lang w:val="en-IE"/>
              </w:rPr>
              <w:t>i</w:t>
            </w:r>
            <w:r w:rsidR="00645314" w:rsidRPr="009E1EF1">
              <w:rPr>
                <w:rFonts w:ascii="Calibri" w:hAnsi="Calibri" w:cs="Calibri"/>
                <w:b/>
                <w:sz w:val="20"/>
                <w:lang w:val="en-IE"/>
              </w:rPr>
              <w:t xml:space="preserve">nterest </w:t>
            </w:r>
            <w:r w:rsidRPr="009E1EF1">
              <w:rPr>
                <w:rFonts w:ascii="Calibri" w:hAnsi="Calibri" w:cs="Calibri"/>
                <w:b/>
                <w:sz w:val="20"/>
                <w:lang w:val="en-IE"/>
              </w:rPr>
              <w:t>rate</w:t>
            </w:r>
            <w:r w:rsidR="005D03CC" w:rsidRPr="005D03CC">
              <w:rPr>
                <w:rFonts w:ascii="Calibri" w:hAnsi="Calibri" w:cs="Calibri"/>
                <w:b/>
                <w:sz w:val="20"/>
                <w:vertAlign w:val="superscript"/>
                <w:lang w:val="en-IE"/>
              </w:rPr>
              <w:t>1</w:t>
            </w:r>
          </w:p>
        </w:tc>
        <w:tc>
          <w:tcPr>
            <w:tcW w:w="1521" w:type="dxa"/>
            <w:tcBorders>
              <w:top w:val="single" w:sz="4" w:space="0" w:color="auto"/>
            </w:tcBorders>
            <w:shd w:val="clear" w:color="auto" w:fill="auto"/>
            <w:hideMark/>
          </w:tcPr>
          <w:p w14:paraId="75B28849" w14:textId="77777777" w:rsidR="005D03CC" w:rsidRDefault="005D03CC" w:rsidP="009E1EF1">
            <w:pPr>
              <w:jc w:val="right"/>
              <w:rPr>
                <w:rFonts w:ascii="Calibri" w:hAnsi="Calibri" w:cs="Calibri"/>
                <w:b/>
                <w:sz w:val="20"/>
                <w:lang w:val="en-IE"/>
              </w:rPr>
            </w:pPr>
          </w:p>
          <w:p w14:paraId="6B3987E4" w14:textId="1157F083"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Interest</w:t>
            </w:r>
            <w:r w:rsidR="005D03CC" w:rsidRPr="005D03CC">
              <w:rPr>
                <w:rFonts w:ascii="Calibri" w:hAnsi="Calibri" w:cs="Calibri"/>
                <w:b/>
                <w:sz w:val="20"/>
                <w:vertAlign w:val="superscript"/>
                <w:lang w:val="en-IE"/>
              </w:rPr>
              <w:t>2</w:t>
            </w:r>
          </w:p>
        </w:tc>
        <w:tc>
          <w:tcPr>
            <w:tcW w:w="1637" w:type="dxa"/>
            <w:tcBorders>
              <w:top w:val="single" w:sz="4" w:space="0" w:color="auto"/>
            </w:tcBorders>
            <w:shd w:val="clear" w:color="auto" w:fill="auto"/>
            <w:hideMark/>
          </w:tcPr>
          <w:p w14:paraId="191F176D" w14:textId="514CAA89"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Interest accretion</w:t>
            </w:r>
            <w:r w:rsidR="005D03CC" w:rsidRPr="005D03CC">
              <w:rPr>
                <w:rFonts w:ascii="Calibri" w:hAnsi="Calibri" w:cs="Calibri"/>
                <w:b/>
                <w:sz w:val="20"/>
                <w:vertAlign w:val="superscript"/>
                <w:lang w:val="en-IE"/>
              </w:rPr>
              <w:t>3</w:t>
            </w:r>
          </w:p>
        </w:tc>
        <w:tc>
          <w:tcPr>
            <w:tcW w:w="1701" w:type="dxa"/>
            <w:tcBorders>
              <w:top w:val="single" w:sz="4" w:space="0" w:color="auto"/>
            </w:tcBorders>
            <w:shd w:val="clear" w:color="auto" w:fill="auto"/>
          </w:tcPr>
          <w:p w14:paraId="58D26785" w14:textId="77777777" w:rsidR="00461B58" w:rsidRPr="009E1EF1" w:rsidRDefault="00461B58" w:rsidP="009E1EF1">
            <w:pPr>
              <w:jc w:val="right"/>
              <w:rPr>
                <w:rFonts w:ascii="Calibri" w:hAnsi="Calibri" w:cs="Calibri"/>
                <w:b/>
                <w:sz w:val="20"/>
                <w:lang w:val="en-IE"/>
              </w:rPr>
            </w:pPr>
          </w:p>
          <w:p w14:paraId="1ADA38A1"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Total interest</w:t>
            </w:r>
          </w:p>
        </w:tc>
      </w:tr>
      <w:tr w:rsidR="00461B58" w:rsidRPr="009E1EF1" w14:paraId="471AE6F2" w14:textId="77777777" w:rsidTr="005D03CC">
        <w:tc>
          <w:tcPr>
            <w:tcW w:w="3402" w:type="dxa"/>
            <w:tcBorders>
              <w:top w:val="nil"/>
              <w:left w:val="nil"/>
              <w:bottom w:val="single" w:sz="4" w:space="0" w:color="auto"/>
              <w:right w:val="nil"/>
            </w:tcBorders>
            <w:shd w:val="clear" w:color="auto" w:fill="auto"/>
            <w:vAlign w:val="bottom"/>
          </w:tcPr>
          <w:p w14:paraId="67D7714C" w14:textId="77777777" w:rsidR="00461B58" w:rsidRPr="009E1EF1" w:rsidRDefault="00461B58">
            <w:pPr>
              <w:rPr>
                <w:rFonts w:ascii="Calibri" w:hAnsi="Calibri" w:cs="Calibri"/>
                <w:sz w:val="20"/>
                <w:lang w:val="en-IE"/>
              </w:rPr>
            </w:pPr>
          </w:p>
        </w:tc>
        <w:tc>
          <w:tcPr>
            <w:tcW w:w="1520" w:type="dxa"/>
            <w:tcBorders>
              <w:top w:val="nil"/>
              <w:left w:val="nil"/>
              <w:bottom w:val="single" w:sz="4" w:space="0" w:color="auto"/>
              <w:right w:val="nil"/>
            </w:tcBorders>
            <w:shd w:val="clear" w:color="auto" w:fill="auto"/>
            <w:hideMark/>
          </w:tcPr>
          <w:p w14:paraId="4F225A2F"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w:t>
            </w:r>
          </w:p>
        </w:tc>
        <w:tc>
          <w:tcPr>
            <w:tcW w:w="1521" w:type="dxa"/>
            <w:tcBorders>
              <w:top w:val="nil"/>
              <w:left w:val="nil"/>
              <w:bottom w:val="single" w:sz="4" w:space="0" w:color="auto"/>
              <w:right w:val="nil"/>
            </w:tcBorders>
            <w:shd w:val="clear" w:color="auto" w:fill="auto"/>
            <w:hideMark/>
          </w:tcPr>
          <w:p w14:paraId="73EA944A"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£m</w:t>
            </w:r>
          </w:p>
        </w:tc>
        <w:tc>
          <w:tcPr>
            <w:tcW w:w="1637" w:type="dxa"/>
            <w:tcBorders>
              <w:top w:val="nil"/>
              <w:left w:val="nil"/>
              <w:bottom w:val="single" w:sz="4" w:space="0" w:color="auto"/>
              <w:right w:val="nil"/>
            </w:tcBorders>
            <w:shd w:val="clear" w:color="auto" w:fill="auto"/>
            <w:hideMark/>
          </w:tcPr>
          <w:p w14:paraId="0947C536"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£m</w:t>
            </w:r>
          </w:p>
        </w:tc>
        <w:tc>
          <w:tcPr>
            <w:tcW w:w="1701" w:type="dxa"/>
            <w:tcBorders>
              <w:top w:val="nil"/>
              <w:left w:val="nil"/>
              <w:bottom w:val="single" w:sz="4" w:space="0" w:color="auto"/>
              <w:right w:val="nil"/>
            </w:tcBorders>
            <w:shd w:val="clear" w:color="auto" w:fill="auto"/>
            <w:hideMark/>
          </w:tcPr>
          <w:p w14:paraId="21655281"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£m</w:t>
            </w:r>
          </w:p>
        </w:tc>
      </w:tr>
      <w:tr w:rsidR="00461B58" w:rsidRPr="009E1EF1" w14:paraId="3AD5AD38" w14:textId="77777777" w:rsidTr="005D03CC">
        <w:tc>
          <w:tcPr>
            <w:tcW w:w="3402" w:type="dxa"/>
            <w:shd w:val="clear" w:color="auto" w:fill="auto"/>
            <w:vAlign w:val="bottom"/>
            <w:hideMark/>
          </w:tcPr>
          <w:p w14:paraId="6E1AA1B6" w14:textId="77777777" w:rsidR="00461B58" w:rsidRPr="009E1EF1" w:rsidRDefault="00461B58">
            <w:pPr>
              <w:rPr>
                <w:rFonts w:ascii="Calibri" w:hAnsi="Calibri" w:cs="Calibri"/>
                <w:color w:val="000000"/>
                <w:sz w:val="20"/>
                <w:lang w:val="en-IE"/>
              </w:rPr>
            </w:pPr>
            <w:r w:rsidRPr="009E1EF1">
              <w:rPr>
                <w:rFonts w:ascii="Calibri" w:hAnsi="Calibri" w:cs="Calibri"/>
                <w:sz w:val="20"/>
                <w:lang w:val="en-IE"/>
              </w:rPr>
              <w:t>GBP First Lien Term Loan A</w:t>
            </w:r>
          </w:p>
        </w:tc>
        <w:tc>
          <w:tcPr>
            <w:tcW w:w="1520" w:type="dxa"/>
            <w:shd w:val="clear" w:color="auto" w:fill="auto"/>
            <w:hideMark/>
          </w:tcPr>
          <w:p w14:paraId="0EBAAE1E"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2.03</w:t>
            </w:r>
          </w:p>
        </w:tc>
        <w:tc>
          <w:tcPr>
            <w:tcW w:w="1521" w:type="dxa"/>
            <w:shd w:val="clear" w:color="auto" w:fill="auto"/>
            <w:hideMark/>
          </w:tcPr>
          <w:p w14:paraId="2AB67710"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10.6</w:t>
            </w:r>
          </w:p>
        </w:tc>
        <w:tc>
          <w:tcPr>
            <w:tcW w:w="1637" w:type="dxa"/>
            <w:shd w:val="clear" w:color="auto" w:fill="auto"/>
            <w:hideMark/>
          </w:tcPr>
          <w:p w14:paraId="35026333"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1.4</w:t>
            </w:r>
          </w:p>
        </w:tc>
        <w:tc>
          <w:tcPr>
            <w:tcW w:w="1701" w:type="dxa"/>
            <w:shd w:val="clear" w:color="auto" w:fill="auto"/>
            <w:hideMark/>
          </w:tcPr>
          <w:p w14:paraId="37A472D2"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12.0</w:t>
            </w:r>
          </w:p>
        </w:tc>
      </w:tr>
      <w:tr w:rsidR="00461B58" w:rsidRPr="009E1EF1" w14:paraId="6F90EFBB" w14:textId="77777777" w:rsidTr="005D03CC">
        <w:tc>
          <w:tcPr>
            <w:tcW w:w="3402" w:type="dxa"/>
            <w:shd w:val="clear" w:color="auto" w:fill="auto"/>
            <w:vAlign w:val="bottom"/>
            <w:hideMark/>
          </w:tcPr>
          <w:p w14:paraId="32630966" w14:textId="77777777" w:rsidR="00461B58" w:rsidRPr="009E1EF1" w:rsidRDefault="00461B58">
            <w:pPr>
              <w:rPr>
                <w:rFonts w:ascii="Calibri" w:hAnsi="Calibri" w:cs="Calibri"/>
                <w:sz w:val="20"/>
                <w:lang w:val="en-IE"/>
              </w:rPr>
            </w:pPr>
            <w:r w:rsidRPr="009E1EF1">
              <w:rPr>
                <w:rFonts w:ascii="Calibri" w:hAnsi="Calibri" w:cs="Calibri"/>
                <w:color w:val="000000"/>
                <w:sz w:val="20"/>
                <w:lang w:val="en-IE"/>
              </w:rPr>
              <w:t>USD First Lien Term Loan B</w:t>
            </w:r>
          </w:p>
        </w:tc>
        <w:tc>
          <w:tcPr>
            <w:tcW w:w="1520" w:type="dxa"/>
            <w:shd w:val="clear" w:color="auto" w:fill="auto"/>
            <w:hideMark/>
          </w:tcPr>
          <w:p w14:paraId="1C6C4F8B"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4.48</w:t>
            </w:r>
          </w:p>
        </w:tc>
        <w:tc>
          <w:tcPr>
            <w:tcW w:w="1521" w:type="dxa"/>
            <w:shd w:val="clear" w:color="auto" w:fill="auto"/>
            <w:hideMark/>
          </w:tcPr>
          <w:p w14:paraId="023457E6" w14:textId="70EECD71"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40.</w:t>
            </w:r>
            <w:r w:rsidR="003240A2">
              <w:rPr>
                <w:rFonts w:ascii="Calibri" w:hAnsi="Calibri" w:cs="Calibri"/>
                <w:sz w:val="20"/>
                <w:lang w:val="en-IE"/>
              </w:rPr>
              <w:t>7</w:t>
            </w:r>
          </w:p>
        </w:tc>
        <w:tc>
          <w:tcPr>
            <w:tcW w:w="1637" w:type="dxa"/>
            <w:shd w:val="clear" w:color="auto" w:fill="auto"/>
            <w:hideMark/>
          </w:tcPr>
          <w:p w14:paraId="2D1CC236" w14:textId="4B6AB414"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30.</w:t>
            </w:r>
            <w:r w:rsidR="0093410C">
              <w:rPr>
                <w:rFonts w:ascii="Calibri" w:hAnsi="Calibri" w:cs="Calibri"/>
                <w:sz w:val="20"/>
                <w:lang w:val="en-IE"/>
              </w:rPr>
              <w:t>9</w:t>
            </w:r>
          </w:p>
        </w:tc>
        <w:tc>
          <w:tcPr>
            <w:tcW w:w="1701" w:type="dxa"/>
            <w:shd w:val="clear" w:color="auto" w:fill="auto"/>
            <w:hideMark/>
          </w:tcPr>
          <w:p w14:paraId="4353592D"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71.6</w:t>
            </w:r>
          </w:p>
        </w:tc>
      </w:tr>
      <w:tr w:rsidR="00461B58" w:rsidRPr="009E1EF1" w14:paraId="00F26AD7" w14:textId="77777777" w:rsidTr="005D03CC">
        <w:tc>
          <w:tcPr>
            <w:tcW w:w="3402" w:type="dxa"/>
            <w:shd w:val="clear" w:color="auto" w:fill="auto"/>
            <w:vAlign w:val="bottom"/>
            <w:hideMark/>
          </w:tcPr>
          <w:p w14:paraId="2649D7B7" w14:textId="77777777" w:rsidR="00461B58" w:rsidRPr="009E1EF1" w:rsidRDefault="00461B58">
            <w:pPr>
              <w:rPr>
                <w:rFonts w:ascii="Calibri" w:hAnsi="Calibri" w:cs="Calibri"/>
                <w:sz w:val="20"/>
                <w:lang w:val="en-IE"/>
              </w:rPr>
            </w:pPr>
            <w:r w:rsidRPr="009E1EF1">
              <w:rPr>
                <w:rFonts w:ascii="Calibri" w:hAnsi="Calibri" w:cs="Calibri"/>
                <w:color w:val="000000"/>
                <w:sz w:val="20"/>
                <w:lang w:val="en-IE"/>
              </w:rPr>
              <w:t>EUR First Lien Term Loan B</w:t>
            </w:r>
          </w:p>
        </w:tc>
        <w:tc>
          <w:tcPr>
            <w:tcW w:w="1520" w:type="dxa"/>
            <w:shd w:val="clear" w:color="auto" w:fill="auto"/>
            <w:hideMark/>
          </w:tcPr>
          <w:p w14:paraId="79E547D7"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4.19</w:t>
            </w:r>
          </w:p>
        </w:tc>
        <w:tc>
          <w:tcPr>
            <w:tcW w:w="1521" w:type="dxa"/>
            <w:shd w:val="clear" w:color="auto" w:fill="auto"/>
            <w:hideMark/>
          </w:tcPr>
          <w:p w14:paraId="6C02046E"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12.8</w:t>
            </w:r>
          </w:p>
        </w:tc>
        <w:tc>
          <w:tcPr>
            <w:tcW w:w="1637" w:type="dxa"/>
            <w:shd w:val="clear" w:color="auto" w:fill="auto"/>
            <w:hideMark/>
          </w:tcPr>
          <w:p w14:paraId="2470DD95"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4.0</w:t>
            </w:r>
          </w:p>
        </w:tc>
        <w:tc>
          <w:tcPr>
            <w:tcW w:w="1701" w:type="dxa"/>
            <w:shd w:val="clear" w:color="auto" w:fill="auto"/>
            <w:hideMark/>
          </w:tcPr>
          <w:p w14:paraId="18F16D15"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16.8</w:t>
            </w:r>
          </w:p>
        </w:tc>
      </w:tr>
      <w:tr w:rsidR="00461B58" w:rsidRPr="009E1EF1" w14:paraId="538EF704" w14:textId="77777777" w:rsidTr="005D03CC">
        <w:tc>
          <w:tcPr>
            <w:tcW w:w="3402" w:type="dxa"/>
            <w:shd w:val="clear" w:color="auto" w:fill="auto"/>
            <w:vAlign w:val="bottom"/>
            <w:hideMark/>
          </w:tcPr>
          <w:p w14:paraId="6EF97406" w14:textId="77777777" w:rsidR="00461B58" w:rsidRPr="009E1EF1" w:rsidRDefault="00461B58">
            <w:pPr>
              <w:rPr>
                <w:rFonts w:ascii="Calibri" w:hAnsi="Calibri" w:cs="Calibri"/>
                <w:sz w:val="20"/>
                <w:lang w:val="en-IE"/>
              </w:rPr>
            </w:pPr>
            <w:r w:rsidRPr="009E1EF1">
              <w:rPr>
                <w:rFonts w:ascii="Calibri" w:hAnsi="Calibri" w:cs="Calibri"/>
                <w:color w:val="000000"/>
                <w:sz w:val="20"/>
                <w:lang w:val="en-IE"/>
              </w:rPr>
              <w:t>Senior Notes</w:t>
            </w:r>
          </w:p>
        </w:tc>
        <w:tc>
          <w:tcPr>
            <w:tcW w:w="1520" w:type="dxa"/>
            <w:shd w:val="clear" w:color="auto" w:fill="auto"/>
            <w:hideMark/>
          </w:tcPr>
          <w:p w14:paraId="72E4F3AD"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5.70</w:t>
            </w:r>
          </w:p>
        </w:tc>
        <w:tc>
          <w:tcPr>
            <w:tcW w:w="1521" w:type="dxa"/>
            <w:shd w:val="clear" w:color="auto" w:fill="auto"/>
            <w:hideMark/>
          </w:tcPr>
          <w:p w14:paraId="546535FF"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35.4</w:t>
            </w:r>
          </w:p>
        </w:tc>
        <w:tc>
          <w:tcPr>
            <w:tcW w:w="1637" w:type="dxa"/>
            <w:shd w:val="clear" w:color="auto" w:fill="auto"/>
            <w:hideMark/>
          </w:tcPr>
          <w:p w14:paraId="49D5651B"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(4.8)</w:t>
            </w:r>
          </w:p>
        </w:tc>
        <w:tc>
          <w:tcPr>
            <w:tcW w:w="1701" w:type="dxa"/>
            <w:shd w:val="clear" w:color="auto" w:fill="auto"/>
            <w:hideMark/>
          </w:tcPr>
          <w:p w14:paraId="1A94A51D"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30.6</w:t>
            </w:r>
          </w:p>
        </w:tc>
      </w:tr>
      <w:tr w:rsidR="00461B58" w:rsidRPr="009E1EF1" w14:paraId="626F212E" w14:textId="77777777" w:rsidTr="005D03CC">
        <w:tc>
          <w:tcPr>
            <w:tcW w:w="3402" w:type="dxa"/>
            <w:shd w:val="clear" w:color="auto" w:fill="auto"/>
            <w:vAlign w:val="bottom"/>
            <w:hideMark/>
          </w:tcPr>
          <w:p w14:paraId="2EA7381C" w14:textId="77777777" w:rsidR="00461B58" w:rsidRPr="009E1EF1" w:rsidRDefault="00461B58">
            <w:pPr>
              <w:rPr>
                <w:rFonts w:ascii="Calibri" w:hAnsi="Calibri" w:cs="Calibri"/>
                <w:color w:val="000000"/>
                <w:sz w:val="20"/>
                <w:lang w:val="en-IE"/>
              </w:rPr>
            </w:pPr>
            <w:r w:rsidRPr="009E1EF1">
              <w:rPr>
                <w:rFonts w:ascii="Calibri" w:hAnsi="Calibri" w:cs="Calibri"/>
                <w:color w:val="000000"/>
                <w:sz w:val="20"/>
                <w:lang w:val="en-IE"/>
              </w:rPr>
              <w:t>Previous GBP Term Loan</w:t>
            </w:r>
          </w:p>
        </w:tc>
        <w:tc>
          <w:tcPr>
            <w:tcW w:w="1520" w:type="dxa"/>
            <w:shd w:val="clear" w:color="auto" w:fill="auto"/>
            <w:hideMark/>
          </w:tcPr>
          <w:p w14:paraId="602053F9"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1.63</w:t>
            </w:r>
          </w:p>
        </w:tc>
        <w:tc>
          <w:tcPr>
            <w:tcW w:w="1521" w:type="dxa"/>
            <w:shd w:val="clear" w:color="auto" w:fill="auto"/>
            <w:hideMark/>
          </w:tcPr>
          <w:p w14:paraId="53427470"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1.4</w:t>
            </w:r>
          </w:p>
        </w:tc>
        <w:tc>
          <w:tcPr>
            <w:tcW w:w="1637" w:type="dxa"/>
            <w:shd w:val="clear" w:color="auto" w:fill="auto"/>
            <w:hideMark/>
          </w:tcPr>
          <w:p w14:paraId="3779C5A1"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0.5</w:t>
            </w:r>
          </w:p>
        </w:tc>
        <w:tc>
          <w:tcPr>
            <w:tcW w:w="1701" w:type="dxa"/>
            <w:shd w:val="clear" w:color="auto" w:fill="auto"/>
            <w:hideMark/>
          </w:tcPr>
          <w:p w14:paraId="559F7C44"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1.9</w:t>
            </w:r>
          </w:p>
        </w:tc>
      </w:tr>
      <w:tr w:rsidR="00461B58" w:rsidRPr="009E1EF1" w14:paraId="4AB9A1B3" w14:textId="77777777" w:rsidTr="005D03CC">
        <w:tc>
          <w:tcPr>
            <w:tcW w:w="3402" w:type="dxa"/>
            <w:shd w:val="clear" w:color="auto" w:fill="auto"/>
            <w:vAlign w:val="bottom"/>
            <w:hideMark/>
          </w:tcPr>
          <w:p w14:paraId="5C58D1CD" w14:textId="77777777" w:rsidR="00461B58" w:rsidRPr="009E1EF1" w:rsidRDefault="00461B58">
            <w:pPr>
              <w:rPr>
                <w:rFonts w:ascii="Calibri" w:hAnsi="Calibri" w:cs="Calibri"/>
                <w:color w:val="000000"/>
                <w:sz w:val="20"/>
                <w:lang w:val="en-IE"/>
              </w:rPr>
            </w:pPr>
            <w:r w:rsidRPr="009E1EF1">
              <w:rPr>
                <w:rFonts w:ascii="Calibri" w:hAnsi="Calibri" w:cs="Calibri"/>
                <w:sz w:val="20"/>
                <w:lang w:val="en-IE"/>
              </w:rPr>
              <w:t>Previous GBP RCF – GBP</w:t>
            </w:r>
          </w:p>
        </w:tc>
        <w:tc>
          <w:tcPr>
            <w:tcW w:w="1520" w:type="dxa"/>
            <w:shd w:val="clear" w:color="auto" w:fill="auto"/>
            <w:hideMark/>
          </w:tcPr>
          <w:p w14:paraId="56759B7C"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2.36</w:t>
            </w:r>
          </w:p>
        </w:tc>
        <w:tc>
          <w:tcPr>
            <w:tcW w:w="1521" w:type="dxa"/>
            <w:shd w:val="clear" w:color="auto" w:fill="auto"/>
            <w:hideMark/>
          </w:tcPr>
          <w:p w14:paraId="78DAC11B"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0.7</w:t>
            </w:r>
          </w:p>
        </w:tc>
        <w:tc>
          <w:tcPr>
            <w:tcW w:w="1637" w:type="dxa"/>
            <w:shd w:val="clear" w:color="auto" w:fill="auto"/>
            <w:hideMark/>
          </w:tcPr>
          <w:p w14:paraId="7B2F1993"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1.1</w:t>
            </w:r>
          </w:p>
        </w:tc>
        <w:tc>
          <w:tcPr>
            <w:tcW w:w="1701" w:type="dxa"/>
            <w:shd w:val="clear" w:color="auto" w:fill="auto"/>
            <w:hideMark/>
          </w:tcPr>
          <w:p w14:paraId="58F5047A"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1.8</w:t>
            </w:r>
          </w:p>
        </w:tc>
      </w:tr>
      <w:tr w:rsidR="00461B58" w:rsidRPr="009E1EF1" w14:paraId="7BBF79FA" w14:textId="77777777" w:rsidTr="005D03CC">
        <w:tc>
          <w:tcPr>
            <w:tcW w:w="3402" w:type="dxa"/>
            <w:tcBorders>
              <w:top w:val="nil"/>
              <w:left w:val="nil"/>
              <w:bottom w:val="single" w:sz="4" w:space="0" w:color="auto"/>
              <w:right w:val="nil"/>
            </w:tcBorders>
            <w:shd w:val="clear" w:color="auto" w:fill="auto"/>
            <w:vAlign w:val="bottom"/>
            <w:hideMark/>
          </w:tcPr>
          <w:p w14:paraId="4E7D20A6" w14:textId="77777777" w:rsidR="00461B58" w:rsidRPr="009E1EF1" w:rsidRDefault="00461B58">
            <w:pPr>
              <w:rPr>
                <w:rFonts w:ascii="Calibri" w:hAnsi="Calibri" w:cs="Calibri"/>
                <w:sz w:val="20"/>
                <w:lang w:val="en-IE"/>
              </w:rPr>
            </w:pPr>
            <w:r w:rsidRPr="009E1EF1">
              <w:rPr>
                <w:rFonts w:ascii="Calibri" w:hAnsi="Calibri" w:cs="Calibri"/>
                <w:sz w:val="20"/>
                <w:lang w:val="en-IE"/>
              </w:rPr>
              <w:t>Previous GBP RCF – Euro</w:t>
            </w:r>
          </w:p>
        </w:tc>
        <w:tc>
          <w:tcPr>
            <w:tcW w:w="1520" w:type="dxa"/>
            <w:tcBorders>
              <w:top w:val="nil"/>
              <w:left w:val="nil"/>
              <w:bottom w:val="single" w:sz="4" w:space="0" w:color="auto"/>
              <w:right w:val="nil"/>
            </w:tcBorders>
            <w:shd w:val="clear" w:color="auto" w:fill="auto"/>
            <w:hideMark/>
          </w:tcPr>
          <w:p w14:paraId="315A6B3B"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0.81</w:t>
            </w:r>
          </w:p>
        </w:tc>
        <w:tc>
          <w:tcPr>
            <w:tcW w:w="1521" w:type="dxa"/>
            <w:tcBorders>
              <w:top w:val="nil"/>
              <w:left w:val="nil"/>
              <w:bottom w:val="single" w:sz="4" w:space="0" w:color="auto"/>
              <w:right w:val="nil"/>
            </w:tcBorders>
            <w:shd w:val="clear" w:color="auto" w:fill="auto"/>
            <w:hideMark/>
          </w:tcPr>
          <w:p w14:paraId="74D071A0"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0.1</w:t>
            </w:r>
          </w:p>
        </w:tc>
        <w:tc>
          <w:tcPr>
            <w:tcW w:w="1637" w:type="dxa"/>
            <w:tcBorders>
              <w:top w:val="nil"/>
              <w:left w:val="nil"/>
              <w:bottom w:val="single" w:sz="4" w:space="0" w:color="auto"/>
              <w:right w:val="nil"/>
            </w:tcBorders>
            <w:shd w:val="clear" w:color="auto" w:fill="auto"/>
            <w:hideMark/>
          </w:tcPr>
          <w:p w14:paraId="7BA3F3FE"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0.5</w:t>
            </w:r>
          </w:p>
        </w:tc>
        <w:tc>
          <w:tcPr>
            <w:tcW w:w="1701" w:type="dxa"/>
            <w:tcBorders>
              <w:top w:val="nil"/>
              <w:left w:val="nil"/>
              <w:bottom w:val="single" w:sz="4" w:space="0" w:color="auto"/>
              <w:right w:val="nil"/>
            </w:tcBorders>
            <w:shd w:val="clear" w:color="auto" w:fill="auto"/>
            <w:hideMark/>
          </w:tcPr>
          <w:p w14:paraId="5BD454A1" w14:textId="77777777" w:rsidR="00461B58" w:rsidRPr="009E1EF1" w:rsidRDefault="00461B58" w:rsidP="009E1EF1">
            <w:pPr>
              <w:jc w:val="right"/>
              <w:rPr>
                <w:rFonts w:ascii="Calibri" w:hAnsi="Calibri" w:cs="Calibri"/>
                <w:sz w:val="20"/>
                <w:lang w:val="en-IE"/>
              </w:rPr>
            </w:pPr>
            <w:r w:rsidRPr="009E1EF1">
              <w:rPr>
                <w:rFonts w:ascii="Calibri" w:hAnsi="Calibri" w:cs="Calibri"/>
                <w:sz w:val="20"/>
                <w:lang w:val="en-IE"/>
              </w:rPr>
              <w:t>0.6</w:t>
            </w:r>
          </w:p>
        </w:tc>
      </w:tr>
      <w:tr w:rsidR="00461B58" w:rsidRPr="009E1EF1" w14:paraId="0A6765B2" w14:textId="77777777" w:rsidTr="005D03CC">
        <w:tc>
          <w:tcPr>
            <w:tcW w:w="3402" w:type="dxa"/>
            <w:tcBorders>
              <w:top w:val="single" w:sz="4" w:space="0" w:color="auto"/>
              <w:left w:val="nil"/>
              <w:bottom w:val="single" w:sz="4" w:space="0" w:color="auto"/>
              <w:right w:val="nil"/>
            </w:tcBorders>
            <w:shd w:val="clear" w:color="auto" w:fill="auto"/>
            <w:vAlign w:val="bottom"/>
          </w:tcPr>
          <w:p w14:paraId="7BB775AF" w14:textId="77777777" w:rsidR="00461B58" w:rsidRPr="009E1EF1" w:rsidRDefault="00461B58">
            <w:pPr>
              <w:rPr>
                <w:rFonts w:ascii="Calibri" w:hAnsi="Calibri" w:cs="Calibri"/>
                <w:sz w:val="20"/>
                <w:lang w:val="en-IE"/>
              </w:rPr>
            </w:pPr>
          </w:p>
        </w:tc>
        <w:tc>
          <w:tcPr>
            <w:tcW w:w="1520" w:type="dxa"/>
            <w:tcBorders>
              <w:top w:val="single" w:sz="4" w:space="0" w:color="auto"/>
              <w:left w:val="nil"/>
              <w:bottom w:val="single" w:sz="4" w:space="0" w:color="auto"/>
              <w:right w:val="nil"/>
            </w:tcBorders>
            <w:shd w:val="clear" w:color="auto" w:fill="auto"/>
          </w:tcPr>
          <w:p w14:paraId="482AC32B" w14:textId="77777777" w:rsidR="00461B58" w:rsidRPr="009E1EF1" w:rsidRDefault="00461B58">
            <w:pPr>
              <w:rPr>
                <w:rFonts w:ascii="Calibri" w:hAnsi="Calibri" w:cs="Calibri"/>
                <w:sz w:val="20"/>
                <w:lang w:val="en-IE"/>
              </w:rPr>
            </w:pPr>
          </w:p>
        </w:tc>
        <w:tc>
          <w:tcPr>
            <w:tcW w:w="1521" w:type="dxa"/>
            <w:tcBorders>
              <w:top w:val="single" w:sz="4" w:space="0" w:color="auto"/>
              <w:left w:val="nil"/>
              <w:bottom w:val="single" w:sz="4" w:space="0" w:color="auto"/>
              <w:right w:val="nil"/>
            </w:tcBorders>
            <w:shd w:val="clear" w:color="auto" w:fill="auto"/>
            <w:hideMark/>
          </w:tcPr>
          <w:p w14:paraId="2B8E278F" w14:textId="144C67E2"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101.</w:t>
            </w:r>
            <w:r w:rsidR="003240A2">
              <w:rPr>
                <w:rFonts w:ascii="Calibri" w:hAnsi="Calibri" w:cs="Calibri"/>
                <w:b/>
                <w:sz w:val="20"/>
                <w:lang w:val="en-IE"/>
              </w:rPr>
              <w:t>7</w:t>
            </w:r>
          </w:p>
        </w:tc>
        <w:tc>
          <w:tcPr>
            <w:tcW w:w="1637" w:type="dxa"/>
            <w:tcBorders>
              <w:top w:val="single" w:sz="4" w:space="0" w:color="auto"/>
              <w:left w:val="nil"/>
              <w:bottom w:val="single" w:sz="4" w:space="0" w:color="auto"/>
              <w:right w:val="nil"/>
            </w:tcBorders>
            <w:shd w:val="clear" w:color="auto" w:fill="auto"/>
            <w:hideMark/>
          </w:tcPr>
          <w:p w14:paraId="079051C0" w14:textId="578B3DEE" w:rsidR="00461B58" w:rsidRPr="009E1EF1" w:rsidRDefault="00461B58" w:rsidP="00B845F4">
            <w:pPr>
              <w:jc w:val="right"/>
              <w:rPr>
                <w:rFonts w:ascii="Calibri" w:hAnsi="Calibri" w:cs="Calibri"/>
                <w:b/>
                <w:sz w:val="20"/>
                <w:lang w:val="en-IE"/>
              </w:rPr>
            </w:pPr>
            <w:r w:rsidRPr="009E1EF1">
              <w:rPr>
                <w:rFonts w:ascii="Calibri" w:hAnsi="Calibri" w:cs="Calibri"/>
                <w:b/>
                <w:sz w:val="20"/>
                <w:lang w:val="en-IE"/>
              </w:rPr>
              <w:t xml:space="preserve">               33.</w:t>
            </w:r>
            <w:r w:rsidR="0093410C">
              <w:rPr>
                <w:rFonts w:ascii="Calibri" w:hAnsi="Calibri" w:cs="Calibri"/>
                <w:b/>
                <w:sz w:val="20"/>
                <w:lang w:val="en-IE"/>
              </w:rPr>
              <w:t>6</w:t>
            </w:r>
            <w:r w:rsidRPr="009E1EF1">
              <w:rPr>
                <w:rFonts w:ascii="Calibri" w:hAnsi="Calibri" w:cs="Calibri"/>
                <w:b/>
                <w:sz w:val="20"/>
                <w:lang w:val="en-IE"/>
              </w:rPr>
              <w:t xml:space="preserve">                             </w:t>
            </w:r>
          </w:p>
        </w:tc>
        <w:tc>
          <w:tcPr>
            <w:tcW w:w="1701" w:type="dxa"/>
            <w:tcBorders>
              <w:top w:val="single" w:sz="4" w:space="0" w:color="auto"/>
              <w:left w:val="nil"/>
              <w:bottom w:val="single" w:sz="4" w:space="0" w:color="auto"/>
              <w:right w:val="nil"/>
            </w:tcBorders>
            <w:shd w:val="clear" w:color="auto" w:fill="auto"/>
            <w:hideMark/>
          </w:tcPr>
          <w:p w14:paraId="469CDA16"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135.3</w:t>
            </w:r>
          </w:p>
        </w:tc>
      </w:tr>
    </w:tbl>
    <w:p w14:paraId="3BB52020" w14:textId="77777777" w:rsidR="00461B58" w:rsidRPr="009E1EF1" w:rsidRDefault="00461B58" w:rsidP="00461B58">
      <w:pPr>
        <w:rPr>
          <w:rFonts w:ascii="Calibri" w:hAnsi="Calibri" w:cs="Calibri"/>
          <w:sz w:val="20"/>
          <w:szCs w:val="20"/>
          <w:lang w:val="en-IE"/>
        </w:rPr>
      </w:pPr>
    </w:p>
    <w:p w14:paraId="2E9E49E3" w14:textId="2DBF5D99" w:rsidR="00461B58" w:rsidRPr="009E1EF1" w:rsidRDefault="005D03CC" w:rsidP="00461B58">
      <w:pPr>
        <w:jc w:val="both"/>
        <w:rPr>
          <w:rFonts w:ascii="Calibri" w:hAnsi="Calibri" w:cs="Calibri"/>
          <w:sz w:val="20"/>
        </w:rPr>
      </w:pPr>
      <w:r w:rsidRPr="005D03CC">
        <w:rPr>
          <w:rFonts w:ascii="Calibri" w:hAnsi="Calibri" w:cs="Calibri"/>
          <w:sz w:val="20"/>
          <w:vertAlign w:val="superscript"/>
        </w:rPr>
        <w:t>1</w:t>
      </w:r>
      <w:r w:rsidR="00461B58" w:rsidRPr="009E1EF1">
        <w:rPr>
          <w:rFonts w:ascii="Calibri" w:hAnsi="Calibri" w:cs="Calibri"/>
          <w:sz w:val="20"/>
        </w:rPr>
        <w:t xml:space="preserve"> The effective interest rate calculation excludes the impact of the accelerated interest accretion expense due to prepayments as well as the impact of the Swap Agreements (as defined below).</w:t>
      </w:r>
    </w:p>
    <w:p w14:paraId="09855047" w14:textId="77777777" w:rsidR="00461B58" w:rsidRPr="009E1EF1" w:rsidRDefault="00461B58" w:rsidP="00461B58">
      <w:pPr>
        <w:jc w:val="both"/>
        <w:rPr>
          <w:rFonts w:ascii="Calibri" w:hAnsi="Calibri" w:cs="Calibri"/>
          <w:sz w:val="20"/>
        </w:rPr>
      </w:pPr>
    </w:p>
    <w:p w14:paraId="5A6559DB" w14:textId="00BE9BC5" w:rsidR="00461B58" w:rsidRPr="009E1EF1" w:rsidRDefault="005D03CC" w:rsidP="00461B58">
      <w:pPr>
        <w:jc w:val="both"/>
        <w:rPr>
          <w:rFonts w:ascii="Calibri" w:hAnsi="Calibri" w:cs="Calibri"/>
          <w:sz w:val="20"/>
        </w:rPr>
      </w:pPr>
      <w:r w:rsidRPr="005D03CC">
        <w:rPr>
          <w:rFonts w:ascii="Calibri" w:hAnsi="Calibri" w:cs="Calibri"/>
          <w:sz w:val="20"/>
          <w:vertAlign w:val="superscript"/>
        </w:rPr>
        <w:t>2</w:t>
      </w:r>
      <w:r w:rsidR="00461B58" w:rsidRPr="009E1EF1">
        <w:rPr>
          <w:rFonts w:ascii="Calibri" w:hAnsi="Calibri" w:cs="Calibri"/>
          <w:sz w:val="20"/>
        </w:rPr>
        <w:t xml:space="preserve"> In addition to the amount included above, the Group incurred £</w:t>
      </w:r>
      <w:r w:rsidR="006D2C51">
        <w:rPr>
          <w:rFonts w:ascii="Calibri" w:hAnsi="Calibri" w:cs="Calibri"/>
          <w:sz w:val="20"/>
        </w:rPr>
        <w:t>3.0</w:t>
      </w:r>
      <w:r w:rsidR="00461B58" w:rsidRPr="009E1EF1">
        <w:rPr>
          <w:rFonts w:ascii="Calibri" w:hAnsi="Calibri" w:cs="Calibri"/>
          <w:sz w:val="20"/>
        </w:rPr>
        <w:t>m of interest expense relating to commitment, utilisation, and fronting fees associated with its Revolving Credit Facility and its Previous GBP RCF.</w:t>
      </w:r>
    </w:p>
    <w:p w14:paraId="7D350AE2" w14:textId="77777777" w:rsidR="00461B58" w:rsidRPr="009E1EF1" w:rsidRDefault="00461B58" w:rsidP="00461B58">
      <w:pPr>
        <w:jc w:val="both"/>
        <w:rPr>
          <w:rFonts w:ascii="Calibri" w:hAnsi="Calibri" w:cs="Calibri"/>
          <w:sz w:val="20"/>
        </w:rPr>
      </w:pPr>
    </w:p>
    <w:p w14:paraId="1A5989CC" w14:textId="31B09EF5" w:rsidR="0097052B" w:rsidRPr="009E1EF1" w:rsidRDefault="005D03CC">
      <w:pPr>
        <w:widowControl/>
        <w:autoSpaceDE/>
        <w:autoSpaceDN/>
        <w:adjustRightInd/>
        <w:rPr>
          <w:rFonts w:ascii="Calibri" w:hAnsi="Calibri"/>
          <w:b/>
          <w:sz w:val="20"/>
          <w:lang w:val="en-IE"/>
        </w:rPr>
      </w:pPr>
      <w:r w:rsidRPr="005D03CC">
        <w:rPr>
          <w:rFonts w:ascii="Calibri" w:hAnsi="Calibri" w:cs="Calibri"/>
          <w:sz w:val="20"/>
          <w:vertAlign w:val="superscript"/>
        </w:rPr>
        <w:t>3</w:t>
      </w:r>
      <w:r w:rsidR="00461B58" w:rsidRPr="009E1EF1">
        <w:rPr>
          <w:rFonts w:ascii="Calibri" w:hAnsi="Calibri" w:cs="Calibri"/>
          <w:sz w:val="20"/>
        </w:rPr>
        <w:t xml:space="preserve"> Interest accretion for the year ended 31 December 2020 </w:t>
      </w:r>
      <w:r w:rsidR="00461B58" w:rsidRPr="004032AE">
        <w:rPr>
          <w:rFonts w:ascii="Calibri" w:hAnsi="Calibri" w:cs="Calibri"/>
          <w:sz w:val="20"/>
        </w:rPr>
        <w:t xml:space="preserve">includes </w:t>
      </w:r>
      <w:r w:rsidR="00461B58" w:rsidRPr="00824ABE">
        <w:rPr>
          <w:rFonts w:ascii="Calibri" w:hAnsi="Calibri" w:cs="Calibri"/>
          <w:sz w:val="20"/>
        </w:rPr>
        <w:t>£</w:t>
      </w:r>
      <w:r w:rsidR="007A2E9E" w:rsidRPr="00824ABE">
        <w:rPr>
          <w:rFonts w:ascii="Calibri" w:hAnsi="Calibri" w:cs="Calibri"/>
          <w:sz w:val="20"/>
        </w:rPr>
        <w:t>3</w:t>
      </w:r>
      <w:r w:rsidR="003D6B6D" w:rsidRPr="00824ABE">
        <w:rPr>
          <w:rFonts w:ascii="Calibri" w:hAnsi="Calibri" w:cs="Calibri"/>
          <w:sz w:val="20"/>
        </w:rPr>
        <w:t>1</w:t>
      </w:r>
      <w:r w:rsidR="00D757F8" w:rsidRPr="00824ABE">
        <w:rPr>
          <w:rFonts w:ascii="Calibri" w:hAnsi="Calibri" w:cs="Calibri"/>
          <w:sz w:val="20"/>
        </w:rPr>
        <w:t>.</w:t>
      </w:r>
      <w:r w:rsidR="003D6B6D" w:rsidRPr="00824ABE">
        <w:rPr>
          <w:rFonts w:ascii="Calibri" w:hAnsi="Calibri" w:cs="Calibri"/>
          <w:sz w:val="20"/>
        </w:rPr>
        <w:t>0</w:t>
      </w:r>
      <w:r w:rsidR="00461B58" w:rsidRPr="00824ABE">
        <w:rPr>
          <w:rFonts w:ascii="Calibri" w:hAnsi="Calibri" w:cs="Calibri"/>
          <w:sz w:val="20"/>
        </w:rPr>
        <w:t>m</w:t>
      </w:r>
      <w:r w:rsidR="00461B58" w:rsidRPr="004032AE">
        <w:rPr>
          <w:rFonts w:ascii="Calibri" w:hAnsi="Calibri" w:cs="Calibri"/>
          <w:sz w:val="20"/>
        </w:rPr>
        <w:t xml:space="preserve"> included</w:t>
      </w:r>
      <w:r w:rsidR="00461B58" w:rsidRPr="009E1EF1">
        <w:rPr>
          <w:rFonts w:ascii="Calibri" w:hAnsi="Calibri" w:cs="Calibri"/>
          <w:sz w:val="20"/>
        </w:rPr>
        <w:t xml:space="preserve"> within financial expenses in respect of prepayments of the Group’s First Lien Term Loans B and its </w:t>
      </w:r>
      <w:r w:rsidR="00461B58" w:rsidRPr="009E1EF1">
        <w:rPr>
          <w:rFonts w:ascii="Calibri" w:hAnsi="Calibri" w:cs="Calibri"/>
          <w:color w:val="000000"/>
          <w:sz w:val="20"/>
        </w:rPr>
        <w:t>Previous GBP Term Loan and previous GBP RCF</w:t>
      </w:r>
      <w:r w:rsidR="00461B58" w:rsidRPr="009E1EF1">
        <w:rPr>
          <w:rFonts w:ascii="Calibri" w:hAnsi="Calibri" w:cs="Calibri"/>
          <w:sz w:val="20"/>
        </w:rPr>
        <w:t>.</w:t>
      </w:r>
      <w:r w:rsidR="00461B58">
        <w:rPr>
          <w:rFonts w:ascii="Times New Roman" w:hAnsi="Times New Roman"/>
          <w:lang w:eastAsia="en-GB"/>
        </w:rPr>
        <w:t xml:space="preserve"> </w:t>
      </w:r>
    </w:p>
    <w:p w14:paraId="458D34D9" w14:textId="77777777" w:rsidR="000E5A47" w:rsidRDefault="000E5A47" w:rsidP="0097052B">
      <w:pPr>
        <w:rPr>
          <w:rFonts w:ascii="Calibri" w:hAnsi="Calibri"/>
          <w:b/>
          <w:sz w:val="20"/>
          <w:lang w:val="en-IE"/>
        </w:rPr>
      </w:pPr>
    </w:p>
    <w:p w14:paraId="533806D8" w14:textId="63A75AC2" w:rsidR="00461B58" w:rsidRPr="009E1EF1" w:rsidRDefault="00461B58" w:rsidP="00461B58">
      <w:pPr>
        <w:keepNext/>
        <w:spacing w:after="140"/>
        <w:jc w:val="both"/>
        <w:rPr>
          <w:rFonts w:ascii="Calibri" w:hAnsi="Calibri" w:cs="Calibri"/>
          <w:sz w:val="20"/>
          <w:szCs w:val="20"/>
        </w:rPr>
      </w:pPr>
      <w:r w:rsidRPr="009E1EF1">
        <w:rPr>
          <w:rFonts w:ascii="Calibri" w:hAnsi="Calibri" w:cs="Calibri"/>
          <w:sz w:val="20"/>
        </w:rPr>
        <w:t>The Group’s change in borrowings from 31 December 2019 to 31 December 2020 was as follows:</w:t>
      </w:r>
    </w:p>
    <w:tbl>
      <w:tblPr>
        <w:tblW w:w="10469" w:type="dxa"/>
        <w:tblInd w:w="-142" w:type="dxa"/>
        <w:tblLayout w:type="fixed"/>
        <w:tblLook w:val="04A0" w:firstRow="1" w:lastRow="0" w:firstColumn="1" w:lastColumn="0" w:noHBand="0" w:noVBand="1"/>
      </w:tblPr>
      <w:tblGrid>
        <w:gridCol w:w="1163"/>
        <w:gridCol w:w="1247"/>
        <w:gridCol w:w="993"/>
        <w:gridCol w:w="14"/>
        <w:gridCol w:w="978"/>
        <w:gridCol w:w="29"/>
        <w:gridCol w:w="963"/>
        <w:gridCol w:w="992"/>
        <w:gridCol w:w="142"/>
        <w:gridCol w:w="851"/>
        <w:gridCol w:w="141"/>
        <w:gridCol w:w="851"/>
        <w:gridCol w:w="142"/>
        <w:gridCol w:w="992"/>
        <w:gridCol w:w="971"/>
      </w:tblGrid>
      <w:tr w:rsidR="00FA2234" w:rsidRPr="009E1EF1" w14:paraId="673BF044" w14:textId="77777777" w:rsidTr="00F36F73">
        <w:tc>
          <w:tcPr>
            <w:tcW w:w="2410" w:type="dxa"/>
            <w:gridSpan w:val="2"/>
            <w:tcBorders>
              <w:top w:val="single" w:sz="4" w:space="0" w:color="auto"/>
            </w:tcBorders>
            <w:shd w:val="clear" w:color="auto" w:fill="auto"/>
            <w:vAlign w:val="bottom"/>
          </w:tcPr>
          <w:p w14:paraId="276B7E23" w14:textId="77777777" w:rsidR="00FA2234" w:rsidRPr="009E1EF1" w:rsidRDefault="00FA2234" w:rsidP="00D757F8">
            <w:pPr>
              <w:rPr>
                <w:rFonts w:ascii="Calibri" w:hAnsi="Calibri" w:cs="Calibri"/>
                <w:sz w:val="20"/>
                <w:lang w:val="en-IE"/>
              </w:rPr>
            </w:pPr>
          </w:p>
        </w:tc>
        <w:tc>
          <w:tcPr>
            <w:tcW w:w="1007" w:type="dxa"/>
            <w:gridSpan w:val="2"/>
            <w:tcBorders>
              <w:top w:val="single" w:sz="4" w:space="0" w:color="auto"/>
            </w:tcBorders>
            <w:shd w:val="clear" w:color="auto" w:fill="auto"/>
          </w:tcPr>
          <w:p w14:paraId="61D2CD3E" w14:textId="77777777" w:rsidR="00FA2234" w:rsidRPr="008A63C3" w:rsidRDefault="00FA2234" w:rsidP="00D757F8">
            <w:pPr>
              <w:jc w:val="right"/>
              <w:rPr>
                <w:rFonts w:ascii="Calibri" w:hAnsi="Calibri" w:cs="Calibri"/>
                <w:b/>
                <w:color w:val="000000"/>
                <w:sz w:val="17"/>
                <w:szCs w:val="17"/>
                <w:lang w:val="en-IE"/>
              </w:rPr>
            </w:pPr>
          </w:p>
          <w:p w14:paraId="22E84B44" w14:textId="77777777" w:rsidR="00FA2234" w:rsidRPr="008A63C3" w:rsidRDefault="00FA2234" w:rsidP="00D757F8">
            <w:pPr>
              <w:jc w:val="right"/>
              <w:rPr>
                <w:rFonts w:ascii="Calibri" w:hAnsi="Calibri" w:cs="Calibri"/>
                <w:b/>
                <w:color w:val="000000"/>
                <w:sz w:val="17"/>
                <w:szCs w:val="17"/>
                <w:lang w:val="en-IE"/>
              </w:rPr>
            </w:pPr>
          </w:p>
          <w:p w14:paraId="6F18BD21" w14:textId="1FCD52A5" w:rsidR="00FA2234" w:rsidRPr="008A63C3" w:rsidRDefault="00FA2234" w:rsidP="00D757F8">
            <w:pPr>
              <w:jc w:val="right"/>
              <w:rPr>
                <w:rFonts w:ascii="Calibri" w:hAnsi="Calibri" w:cs="Calibri"/>
                <w:color w:val="000000"/>
                <w:sz w:val="17"/>
                <w:szCs w:val="17"/>
                <w:lang w:val="en-IE"/>
              </w:rPr>
            </w:pPr>
            <w:r w:rsidRPr="008A63C3">
              <w:rPr>
                <w:rFonts w:ascii="Calibri" w:hAnsi="Calibri" w:cs="Calibri"/>
                <w:b/>
                <w:color w:val="000000"/>
                <w:sz w:val="17"/>
                <w:szCs w:val="17"/>
                <w:lang w:val="en-IE"/>
              </w:rPr>
              <w:t xml:space="preserve">Opening balance </w:t>
            </w:r>
          </w:p>
        </w:tc>
        <w:tc>
          <w:tcPr>
            <w:tcW w:w="1007" w:type="dxa"/>
            <w:gridSpan w:val="2"/>
            <w:tcBorders>
              <w:top w:val="single" w:sz="4" w:space="0" w:color="auto"/>
            </w:tcBorders>
            <w:shd w:val="clear" w:color="auto" w:fill="auto"/>
          </w:tcPr>
          <w:p w14:paraId="66F7E67A" w14:textId="77777777" w:rsidR="00FA2234" w:rsidRPr="008A63C3" w:rsidRDefault="00FA2234" w:rsidP="00D757F8">
            <w:pPr>
              <w:spacing w:line="256" w:lineRule="auto"/>
              <w:jc w:val="right"/>
              <w:rPr>
                <w:rFonts w:ascii="Calibri" w:hAnsi="Calibri" w:cs="Calibri"/>
                <w:b/>
                <w:sz w:val="17"/>
                <w:szCs w:val="17"/>
                <w:lang w:val="en-IE"/>
              </w:rPr>
            </w:pPr>
          </w:p>
          <w:p w14:paraId="2E694982" w14:textId="77777777" w:rsidR="00FA2234" w:rsidRPr="008A63C3" w:rsidRDefault="00FA2234" w:rsidP="00D757F8">
            <w:pPr>
              <w:jc w:val="right"/>
              <w:rPr>
                <w:rFonts w:ascii="Calibri" w:hAnsi="Calibri" w:cs="Calibri"/>
                <w:b/>
                <w:sz w:val="17"/>
                <w:szCs w:val="17"/>
                <w:lang w:val="en-IE"/>
              </w:rPr>
            </w:pPr>
          </w:p>
          <w:p w14:paraId="06B1ECFC" w14:textId="77777777" w:rsidR="008A63C3" w:rsidRDefault="008A63C3" w:rsidP="00D757F8">
            <w:pPr>
              <w:jc w:val="right"/>
              <w:rPr>
                <w:rFonts w:ascii="Calibri" w:hAnsi="Calibri" w:cs="Calibri"/>
                <w:b/>
                <w:sz w:val="17"/>
                <w:szCs w:val="17"/>
                <w:lang w:val="en-IE"/>
              </w:rPr>
            </w:pPr>
          </w:p>
          <w:p w14:paraId="1A5825B0" w14:textId="2651C0DC" w:rsidR="00FA2234" w:rsidRPr="008A63C3" w:rsidRDefault="00FA2234" w:rsidP="00D757F8">
            <w:pPr>
              <w:jc w:val="right"/>
              <w:rPr>
                <w:rFonts w:ascii="Calibri" w:hAnsi="Calibri" w:cs="Calibri"/>
                <w:sz w:val="17"/>
                <w:szCs w:val="17"/>
                <w:lang w:val="en-IE"/>
              </w:rPr>
            </w:pPr>
            <w:r w:rsidRPr="008A63C3">
              <w:rPr>
                <w:rFonts w:ascii="Calibri" w:hAnsi="Calibri" w:cs="Calibri"/>
                <w:b/>
                <w:sz w:val="17"/>
                <w:szCs w:val="17"/>
                <w:lang w:val="en-IE"/>
              </w:rPr>
              <w:t xml:space="preserve">New </w:t>
            </w:r>
            <w:r w:rsidR="00742429">
              <w:rPr>
                <w:rFonts w:ascii="Calibri" w:hAnsi="Calibri" w:cs="Calibri"/>
                <w:b/>
                <w:sz w:val="17"/>
                <w:szCs w:val="17"/>
                <w:lang w:val="en-IE"/>
              </w:rPr>
              <w:t>d</w:t>
            </w:r>
            <w:r w:rsidR="00742429" w:rsidRPr="008A63C3">
              <w:rPr>
                <w:rFonts w:ascii="Calibri" w:hAnsi="Calibri" w:cs="Calibri"/>
                <w:b/>
                <w:sz w:val="17"/>
                <w:szCs w:val="17"/>
                <w:lang w:val="en-IE"/>
              </w:rPr>
              <w:t>ebt</w:t>
            </w:r>
          </w:p>
        </w:tc>
        <w:tc>
          <w:tcPr>
            <w:tcW w:w="963" w:type="dxa"/>
            <w:tcBorders>
              <w:top w:val="single" w:sz="4" w:space="0" w:color="auto"/>
            </w:tcBorders>
            <w:shd w:val="clear" w:color="auto" w:fill="auto"/>
          </w:tcPr>
          <w:p w14:paraId="42AA8C22" w14:textId="64060081" w:rsidR="00FA2234" w:rsidRPr="008A63C3" w:rsidRDefault="00FA2234" w:rsidP="00D757F8">
            <w:pPr>
              <w:jc w:val="right"/>
              <w:rPr>
                <w:rFonts w:ascii="Calibri" w:hAnsi="Calibri" w:cs="Calibri"/>
                <w:b/>
                <w:sz w:val="17"/>
                <w:szCs w:val="17"/>
                <w:lang w:val="en-IE"/>
              </w:rPr>
            </w:pPr>
          </w:p>
          <w:p w14:paraId="4735AC69" w14:textId="77777777" w:rsidR="00FA2234" w:rsidRPr="008A63C3" w:rsidRDefault="00FA2234" w:rsidP="00D757F8">
            <w:pPr>
              <w:jc w:val="right"/>
              <w:rPr>
                <w:rFonts w:ascii="Calibri" w:hAnsi="Calibri" w:cs="Calibri"/>
                <w:b/>
                <w:sz w:val="17"/>
                <w:szCs w:val="17"/>
                <w:lang w:val="en-IE"/>
              </w:rPr>
            </w:pPr>
          </w:p>
          <w:p w14:paraId="23CEBADC" w14:textId="29E4BD0F" w:rsidR="00FA2234" w:rsidRPr="008A63C3" w:rsidRDefault="00FA2234" w:rsidP="00D757F8">
            <w:pPr>
              <w:jc w:val="right"/>
              <w:rPr>
                <w:rFonts w:ascii="Calibri" w:hAnsi="Calibri" w:cs="Calibri"/>
                <w:sz w:val="17"/>
                <w:szCs w:val="17"/>
                <w:lang w:val="en-IE"/>
              </w:rPr>
            </w:pPr>
            <w:r w:rsidRPr="008A63C3">
              <w:rPr>
                <w:rFonts w:ascii="Calibri" w:hAnsi="Calibri" w:cs="Calibri"/>
                <w:b/>
                <w:sz w:val="17"/>
                <w:szCs w:val="17"/>
                <w:lang w:val="en-IE"/>
              </w:rPr>
              <w:t xml:space="preserve">Principal payments </w:t>
            </w:r>
          </w:p>
        </w:tc>
        <w:tc>
          <w:tcPr>
            <w:tcW w:w="1134" w:type="dxa"/>
            <w:gridSpan w:val="2"/>
            <w:tcBorders>
              <w:top w:val="single" w:sz="4" w:space="0" w:color="auto"/>
            </w:tcBorders>
            <w:shd w:val="clear" w:color="auto" w:fill="auto"/>
            <w:vAlign w:val="bottom"/>
            <w:hideMark/>
          </w:tcPr>
          <w:p w14:paraId="4CE360D7" w14:textId="05D0866D" w:rsidR="00FA2234" w:rsidRPr="008A63C3" w:rsidRDefault="00FA2234" w:rsidP="00D757F8">
            <w:pPr>
              <w:jc w:val="right"/>
              <w:rPr>
                <w:rFonts w:ascii="Calibri" w:hAnsi="Calibri" w:cs="Calibri"/>
                <w:sz w:val="17"/>
                <w:szCs w:val="17"/>
                <w:lang w:val="en-IE"/>
              </w:rPr>
            </w:pPr>
            <w:r w:rsidRPr="008A63C3">
              <w:rPr>
                <w:rFonts w:ascii="Calibri" w:hAnsi="Calibri" w:cs="Calibri"/>
                <w:b/>
                <w:sz w:val="17"/>
                <w:szCs w:val="17"/>
                <w:lang w:val="en-IE"/>
              </w:rPr>
              <w:t>Adjustments to amortised costs</w:t>
            </w:r>
            <w:r w:rsidR="00606008" w:rsidRPr="008A63C3">
              <w:rPr>
                <w:rFonts w:ascii="Calibri" w:hAnsi="Calibri" w:cs="Calibri"/>
                <w:b/>
                <w:sz w:val="17"/>
                <w:szCs w:val="17"/>
                <w:vertAlign w:val="superscript"/>
                <w:lang w:val="en-IE"/>
              </w:rPr>
              <w:t>1</w:t>
            </w:r>
          </w:p>
        </w:tc>
        <w:tc>
          <w:tcPr>
            <w:tcW w:w="992" w:type="dxa"/>
            <w:gridSpan w:val="2"/>
            <w:tcBorders>
              <w:top w:val="single" w:sz="4" w:space="0" w:color="auto"/>
            </w:tcBorders>
            <w:shd w:val="clear" w:color="auto" w:fill="auto"/>
            <w:vAlign w:val="bottom"/>
            <w:hideMark/>
          </w:tcPr>
          <w:p w14:paraId="4A06E68E" w14:textId="42BE5862" w:rsidR="00FA2234" w:rsidRPr="008A63C3" w:rsidRDefault="00FA2234" w:rsidP="00D757F8">
            <w:pPr>
              <w:jc w:val="right"/>
              <w:rPr>
                <w:rFonts w:ascii="Calibri" w:hAnsi="Calibri" w:cs="Calibri"/>
                <w:sz w:val="17"/>
                <w:szCs w:val="17"/>
                <w:lang w:val="en-IE"/>
              </w:rPr>
            </w:pPr>
            <w:r w:rsidRPr="008A63C3">
              <w:rPr>
                <w:rFonts w:ascii="Calibri" w:hAnsi="Calibri" w:cs="Calibri"/>
                <w:b/>
                <w:sz w:val="17"/>
                <w:szCs w:val="17"/>
                <w:lang w:val="en-IE"/>
              </w:rPr>
              <w:t>Interest accretion</w:t>
            </w:r>
            <w:r w:rsidR="00606008" w:rsidRPr="008A63C3">
              <w:rPr>
                <w:rFonts w:ascii="Calibri" w:hAnsi="Calibri" w:cs="Calibri"/>
                <w:b/>
                <w:sz w:val="17"/>
                <w:szCs w:val="17"/>
                <w:vertAlign w:val="superscript"/>
                <w:lang w:val="en-IE"/>
              </w:rPr>
              <w:t>2</w:t>
            </w:r>
          </w:p>
        </w:tc>
        <w:tc>
          <w:tcPr>
            <w:tcW w:w="993" w:type="dxa"/>
            <w:gridSpan w:val="2"/>
            <w:tcBorders>
              <w:top w:val="single" w:sz="4" w:space="0" w:color="auto"/>
            </w:tcBorders>
            <w:shd w:val="clear" w:color="auto" w:fill="auto"/>
            <w:vAlign w:val="bottom"/>
            <w:hideMark/>
          </w:tcPr>
          <w:p w14:paraId="05C7B63F" w14:textId="29607F7B" w:rsidR="00FA2234" w:rsidRPr="008A63C3" w:rsidRDefault="00FA2234" w:rsidP="00D757F8">
            <w:pPr>
              <w:jc w:val="right"/>
              <w:rPr>
                <w:rFonts w:ascii="Calibri" w:hAnsi="Calibri" w:cs="Calibri"/>
                <w:sz w:val="17"/>
                <w:szCs w:val="17"/>
                <w:lang w:val="en-IE"/>
              </w:rPr>
            </w:pPr>
            <w:r w:rsidRPr="008A63C3">
              <w:rPr>
                <w:rFonts w:ascii="Calibri" w:hAnsi="Calibri" w:cs="Calibri"/>
                <w:b/>
                <w:sz w:val="17"/>
                <w:szCs w:val="17"/>
                <w:lang w:val="en-IE"/>
              </w:rPr>
              <w:t xml:space="preserve">Gain on </w:t>
            </w:r>
            <w:r w:rsidR="00742429">
              <w:rPr>
                <w:rFonts w:ascii="Calibri" w:hAnsi="Calibri" w:cs="Calibri"/>
                <w:b/>
                <w:sz w:val="17"/>
                <w:szCs w:val="17"/>
                <w:lang w:val="en-IE"/>
              </w:rPr>
              <w:t>e</w:t>
            </w:r>
            <w:r w:rsidR="00742429" w:rsidRPr="008A63C3">
              <w:rPr>
                <w:rFonts w:ascii="Calibri" w:hAnsi="Calibri" w:cs="Calibri"/>
                <w:b/>
                <w:sz w:val="17"/>
                <w:szCs w:val="17"/>
                <w:lang w:val="en-IE"/>
              </w:rPr>
              <w:t xml:space="preserve">mbedded </w:t>
            </w:r>
            <w:r w:rsidRPr="008A63C3">
              <w:rPr>
                <w:rFonts w:ascii="Calibri" w:hAnsi="Calibri" w:cs="Calibri"/>
                <w:b/>
                <w:sz w:val="17"/>
                <w:szCs w:val="17"/>
                <w:lang w:val="en-IE"/>
              </w:rPr>
              <w:t>derivative</w:t>
            </w:r>
          </w:p>
        </w:tc>
        <w:tc>
          <w:tcPr>
            <w:tcW w:w="992" w:type="dxa"/>
            <w:tcBorders>
              <w:top w:val="single" w:sz="4" w:space="0" w:color="auto"/>
            </w:tcBorders>
            <w:shd w:val="clear" w:color="auto" w:fill="auto"/>
            <w:vAlign w:val="bottom"/>
            <w:hideMark/>
          </w:tcPr>
          <w:p w14:paraId="59A74E80" w14:textId="77777777" w:rsidR="00FA2234" w:rsidRPr="008A63C3" w:rsidRDefault="00FA2234" w:rsidP="00D757F8">
            <w:pPr>
              <w:jc w:val="right"/>
              <w:rPr>
                <w:rFonts w:ascii="Calibri" w:hAnsi="Calibri" w:cs="Calibri"/>
                <w:b/>
                <w:sz w:val="17"/>
                <w:szCs w:val="17"/>
                <w:lang w:val="en-IE"/>
              </w:rPr>
            </w:pPr>
            <w:r w:rsidRPr="008A63C3">
              <w:rPr>
                <w:rFonts w:ascii="Calibri" w:hAnsi="Calibri" w:cs="Calibri"/>
                <w:b/>
                <w:sz w:val="17"/>
                <w:szCs w:val="17"/>
                <w:lang w:val="en-IE"/>
              </w:rPr>
              <w:t>FX translation</w:t>
            </w:r>
          </w:p>
        </w:tc>
        <w:tc>
          <w:tcPr>
            <w:tcW w:w="971" w:type="dxa"/>
            <w:tcBorders>
              <w:top w:val="single" w:sz="4" w:space="0" w:color="auto"/>
            </w:tcBorders>
            <w:shd w:val="clear" w:color="auto" w:fill="auto"/>
          </w:tcPr>
          <w:p w14:paraId="027B6683" w14:textId="77777777" w:rsidR="00FA2234" w:rsidRPr="008A63C3" w:rsidRDefault="00FA2234" w:rsidP="00D757F8">
            <w:pPr>
              <w:jc w:val="right"/>
              <w:rPr>
                <w:rFonts w:ascii="Calibri" w:hAnsi="Calibri" w:cs="Calibri"/>
                <w:b/>
                <w:sz w:val="17"/>
                <w:szCs w:val="17"/>
                <w:lang w:val="en-IE"/>
              </w:rPr>
            </w:pPr>
          </w:p>
          <w:p w14:paraId="4D0091C3" w14:textId="77777777" w:rsidR="00FA2234" w:rsidRPr="008A63C3" w:rsidRDefault="00FA2234" w:rsidP="00D757F8">
            <w:pPr>
              <w:jc w:val="right"/>
              <w:rPr>
                <w:rFonts w:ascii="Calibri" w:hAnsi="Calibri" w:cs="Calibri"/>
                <w:b/>
                <w:sz w:val="17"/>
                <w:szCs w:val="17"/>
                <w:lang w:val="en-IE"/>
              </w:rPr>
            </w:pPr>
          </w:p>
          <w:p w14:paraId="5318532E" w14:textId="291CB2B5" w:rsidR="00FA2234" w:rsidRPr="008A63C3" w:rsidRDefault="00FA2234" w:rsidP="00D757F8">
            <w:pPr>
              <w:jc w:val="right"/>
              <w:rPr>
                <w:rFonts w:ascii="Calibri" w:hAnsi="Calibri" w:cs="Calibri"/>
                <w:sz w:val="17"/>
                <w:szCs w:val="17"/>
                <w:lang w:val="en-IE"/>
              </w:rPr>
            </w:pPr>
            <w:r w:rsidRPr="008A63C3">
              <w:rPr>
                <w:rFonts w:ascii="Calibri" w:hAnsi="Calibri" w:cs="Calibri"/>
                <w:b/>
                <w:sz w:val="17"/>
                <w:szCs w:val="17"/>
                <w:lang w:val="en-IE"/>
              </w:rPr>
              <w:t>Closing balance</w:t>
            </w:r>
          </w:p>
        </w:tc>
      </w:tr>
      <w:tr w:rsidR="00FA2234" w:rsidRPr="009E1EF1" w14:paraId="1B7D0E22" w14:textId="77777777" w:rsidTr="008A63C3">
        <w:tc>
          <w:tcPr>
            <w:tcW w:w="1163" w:type="dxa"/>
            <w:tcBorders>
              <w:top w:val="nil"/>
              <w:left w:val="nil"/>
              <w:bottom w:val="single" w:sz="4" w:space="0" w:color="auto"/>
              <w:right w:val="nil"/>
            </w:tcBorders>
            <w:shd w:val="clear" w:color="auto" w:fill="auto"/>
            <w:vAlign w:val="bottom"/>
          </w:tcPr>
          <w:p w14:paraId="017D4868" w14:textId="77777777" w:rsidR="00FA2234" w:rsidRPr="009E1EF1" w:rsidRDefault="00FA2234" w:rsidP="00D757F8">
            <w:pPr>
              <w:rPr>
                <w:rFonts w:ascii="Calibri" w:hAnsi="Calibri" w:cs="Calibri"/>
                <w:sz w:val="20"/>
                <w:lang w:val="en-IE"/>
              </w:rPr>
            </w:pPr>
          </w:p>
        </w:tc>
        <w:tc>
          <w:tcPr>
            <w:tcW w:w="2240" w:type="dxa"/>
            <w:gridSpan w:val="2"/>
            <w:tcBorders>
              <w:top w:val="nil"/>
              <w:left w:val="nil"/>
              <w:bottom w:val="single" w:sz="4" w:space="0" w:color="auto"/>
              <w:right w:val="nil"/>
            </w:tcBorders>
            <w:shd w:val="clear" w:color="auto" w:fill="auto"/>
            <w:hideMark/>
          </w:tcPr>
          <w:p w14:paraId="3E4F803E" w14:textId="77777777" w:rsidR="00FA2234" w:rsidRPr="008A63C3" w:rsidRDefault="00FA2234" w:rsidP="008A63C3">
            <w:pPr>
              <w:jc w:val="right"/>
              <w:rPr>
                <w:rFonts w:ascii="Calibri" w:hAnsi="Calibri" w:cs="Calibri"/>
                <w:color w:val="000000"/>
                <w:sz w:val="18"/>
                <w:szCs w:val="18"/>
                <w:lang w:val="en-IE"/>
              </w:rPr>
            </w:pPr>
            <w:r w:rsidRPr="008A63C3">
              <w:rPr>
                <w:rFonts w:ascii="Calibri" w:hAnsi="Calibri" w:cs="Calibri"/>
                <w:b/>
                <w:color w:val="000000"/>
                <w:sz w:val="18"/>
                <w:szCs w:val="18"/>
                <w:lang w:val="en-IE"/>
              </w:rPr>
              <w:t>£m</w:t>
            </w:r>
          </w:p>
        </w:tc>
        <w:tc>
          <w:tcPr>
            <w:tcW w:w="992" w:type="dxa"/>
            <w:gridSpan w:val="2"/>
            <w:tcBorders>
              <w:top w:val="nil"/>
              <w:left w:val="nil"/>
              <w:bottom w:val="single" w:sz="4" w:space="0" w:color="auto"/>
              <w:right w:val="nil"/>
            </w:tcBorders>
            <w:shd w:val="clear" w:color="auto" w:fill="auto"/>
            <w:hideMark/>
          </w:tcPr>
          <w:p w14:paraId="0AF7A8CA" w14:textId="47F0CE6B" w:rsidR="00FA2234" w:rsidRPr="008A63C3" w:rsidRDefault="00FA2234" w:rsidP="008A63C3">
            <w:pPr>
              <w:jc w:val="right"/>
              <w:rPr>
                <w:rFonts w:ascii="Calibri" w:hAnsi="Calibri" w:cs="Calibri"/>
                <w:sz w:val="17"/>
                <w:szCs w:val="17"/>
                <w:lang w:val="en-IE"/>
              </w:rPr>
            </w:pPr>
            <w:r w:rsidRPr="008A63C3">
              <w:rPr>
                <w:rFonts w:ascii="Calibri" w:hAnsi="Calibri" w:cs="Calibri"/>
                <w:b/>
                <w:color w:val="000000"/>
                <w:sz w:val="17"/>
                <w:szCs w:val="17"/>
                <w:lang w:val="en-IE"/>
              </w:rPr>
              <w:t>£m</w:t>
            </w:r>
          </w:p>
        </w:tc>
        <w:tc>
          <w:tcPr>
            <w:tcW w:w="992" w:type="dxa"/>
            <w:gridSpan w:val="2"/>
            <w:tcBorders>
              <w:top w:val="nil"/>
              <w:left w:val="nil"/>
              <w:bottom w:val="single" w:sz="4" w:space="0" w:color="auto"/>
              <w:right w:val="nil"/>
            </w:tcBorders>
            <w:shd w:val="clear" w:color="auto" w:fill="auto"/>
            <w:hideMark/>
          </w:tcPr>
          <w:p w14:paraId="5A12F94A" w14:textId="35A44712" w:rsidR="00FA2234" w:rsidRPr="008A63C3" w:rsidRDefault="00FA2234" w:rsidP="008A63C3">
            <w:pPr>
              <w:jc w:val="right"/>
              <w:rPr>
                <w:rFonts w:ascii="Calibri" w:hAnsi="Calibri" w:cs="Calibri"/>
                <w:sz w:val="17"/>
                <w:szCs w:val="17"/>
                <w:lang w:val="en-IE"/>
              </w:rPr>
            </w:pPr>
            <w:r w:rsidRPr="008A63C3">
              <w:rPr>
                <w:rFonts w:ascii="Calibri" w:hAnsi="Calibri" w:cs="Calibri"/>
                <w:b/>
                <w:color w:val="000000"/>
                <w:sz w:val="17"/>
                <w:szCs w:val="17"/>
                <w:lang w:val="en-IE"/>
              </w:rPr>
              <w:t>£m</w:t>
            </w:r>
          </w:p>
        </w:tc>
        <w:tc>
          <w:tcPr>
            <w:tcW w:w="992" w:type="dxa"/>
            <w:tcBorders>
              <w:top w:val="nil"/>
              <w:left w:val="nil"/>
              <w:bottom w:val="single" w:sz="4" w:space="0" w:color="auto"/>
              <w:right w:val="nil"/>
            </w:tcBorders>
            <w:shd w:val="clear" w:color="auto" w:fill="auto"/>
            <w:hideMark/>
          </w:tcPr>
          <w:p w14:paraId="24F276A8" w14:textId="77777777" w:rsidR="00FA2234" w:rsidRPr="008A63C3" w:rsidRDefault="00FA2234" w:rsidP="008A63C3">
            <w:pPr>
              <w:jc w:val="right"/>
              <w:rPr>
                <w:rFonts w:ascii="Calibri" w:hAnsi="Calibri" w:cs="Calibri"/>
                <w:sz w:val="17"/>
                <w:szCs w:val="17"/>
                <w:lang w:val="en-IE"/>
              </w:rPr>
            </w:pPr>
            <w:r w:rsidRPr="008A63C3">
              <w:rPr>
                <w:rFonts w:ascii="Calibri" w:hAnsi="Calibri" w:cs="Calibri"/>
                <w:b/>
                <w:color w:val="000000"/>
                <w:sz w:val="17"/>
                <w:szCs w:val="17"/>
                <w:lang w:val="en-IE"/>
              </w:rPr>
              <w:t>£m</w:t>
            </w:r>
          </w:p>
        </w:tc>
        <w:tc>
          <w:tcPr>
            <w:tcW w:w="993" w:type="dxa"/>
            <w:gridSpan w:val="2"/>
            <w:tcBorders>
              <w:top w:val="nil"/>
              <w:left w:val="nil"/>
              <w:bottom w:val="single" w:sz="4" w:space="0" w:color="auto"/>
              <w:right w:val="nil"/>
            </w:tcBorders>
            <w:shd w:val="clear" w:color="auto" w:fill="auto"/>
            <w:hideMark/>
          </w:tcPr>
          <w:p w14:paraId="04BEDEA8" w14:textId="77777777" w:rsidR="00FA2234" w:rsidRPr="008A63C3" w:rsidRDefault="00FA2234" w:rsidP="008A63C3">
            <w:pPr>
              <w:jc w:val="right"/>
              <w:rPr>
                <w:rFonts w:ascii="Calibri" w:hAnsi="Calibri" w:cs="Calibri"/>
                <w:sz w:val="17"/>
                <w:szCs w:val="17"/>
                <w:lang w:val="en-IE"/>
              </w:rPr>
            </w:pPr>
            <w:r w:rsidRPr="008A63C3">
              <w:rPr>
                <w:rFonts w:ascii="Calibri" w:hAnsi="Calibri" w:cs="Calibri"/>
                <w:b/>
                <w:color w:val="000000"/>
                <w:sz w:val="17"/>
                <w:szCs w:val="17"/>
                <w:lang w:val="en-IE"/>
              </w:rPr>
              <w:t>£m</w:t>
            </w:r>
          </w:p>
        </w:tc>
        <w:tc>
          <w:tcPr>
            <w:tcW w:w="992" w:type="dxa"/>
            <w:gridSpan w:val="2"/>
            <w:tcBorders>
              <w:top w:val="nil"/>
              <w:left w:val="nil"/>
              <w:bottom w:val="single" w:sz="4" w:space="0" w:color="auto"/>
              <w:right w:val="nil"/>
            </w:tcBorders>
            <w:shd w:val="clear" w:color="auto" w:fill="auto"/>
            <w:hideMark/>
          </w:tcPr>
          <w:p w14:paraId="29707B6B" w14:textId="77777777" w:rsidR="00FA2234" w:rsidRPr="008A63C3" w:rsidRDefault="00FA2234" w:rsidP="008A63C3">
            <w:pPr>
              <w:jc w:val="right"/>
              <w:rPr>
                <w:rFonts w:ascii="Calibri" w:hAnsi="Calibri" w:cs="Calibri"/>
                <w:sz w:val="17"/>
                <w:szCs w:val="17"/>
                <w:lang w:val="en-IE"/>
              </w:rPr>
            </w:pPr>
            <w:r w:rsidRPr="008A63C3">
              <w:rPr>
                <w:rFonts w:ascii="Calibri" w:hAnsi="Calibri" w:cs="Calibri"/>
                <w:b/>
                <w:color w:val="000000"/>
                <w:sz w:val="17"/>
                <w:szCs w:val="17"/>
                <w:lang w:val="en-IE"/>
              </w:rPr>
              <w:t>£m</w:t>
            </w:r>
          </w:p>
        </w:tc>
        <w:tc>
          <w:tcPr>
            <w:tcW w:w="1134" w:type="dxa"/>
            <w:gridSpan w:val="2"/>
            <w:tcBorders>
              <w:top w:val="nil"/>
              <w:left w:val="nil"/>
              <w:bottom w:val="single" w:sz="4" w:space="0" w:color="auto"/>
              <w:right w:val="nil"/>
            </w:tcBorders>
            <w:shd w:val="clear" w:color="auto" w:fill="auto"/>
            <w:hideMark/>
          </w:tcPr>
          <w:p w14:paraId="5B3B8E0A" w14:textId="77777777" w:rsidR="00FA2234" w:rsidRPr="008A63C3" w:rsidRDefault="00FA2234" w:rsidP="008A63C3">
            <w:pPr>
              <w:jc w:val="right"/>
              <w:rPr>
                <w:rFonts w:ascii="Calibri" w:hAnsi="Calibri" w:cs="Calibri"/>
                <w:b/>
                <w:color w:val="000000"/>
                <w:sz w:val="17"/>
                <w:szCs w:val="17"/>
                <w:lang w:val="en-IE"/>
              </w:rPr>
            </w:pPr>
            <w:r w:rsidRPr="008A63C3">
              <w:rPr>
                <w:rFonts w:ascii="Calibri" w:hAnsi="Calibri" w:cs="Calibri"/>
                <w:b/>
                <w:color w:val="000000"/>
                <w:sz w:val="17"/>
                <w:szCs w:val="17"/>
                <w:lang w:val="en-IE"/>
              </w:rPr>
              <w:t>£m</w:t>
            </w:r>
          </w:p>
        </w:tc>
        <w:tc>
          <w:tcPr>
            <w:tcW w:w="971" w:type="dxa"/>
            <w:tcBorders>
              <w:top w:val="nil"/>
              <w:left w:val="nil"/>
              <w:bottom w:val="single" w:sz="4" w:space="0" w:color="auto"/>
              <w:right w:val="nil"/>
            </w:tcBorders>
            <w:shd w:val="clear" w:color="auto" w:fill="auto"/>
            <w:hideMark/>
          </w:tcPr>
          <w:p w14:paraId="16C4EB21" w14:textId="77777777" w:rsidR="00FA2234" w:rsidRPr="008A63C3" w:rsidRDefault="00FA2234" w:rsidP="008A63C3">
            <w:pPr>
              <w:jc w:val="right"/>
              <w:rPr>
                <w:rFonts w:ascii="Calibri" w:hAnsi="Calibri" w:cs="Calibri"/>
                <w:sz w:val="17"/>
                <w:szCs w:val="17"/>
                <w:lang w:val="en-IE"/>
              </w:rPr>
            </w:pPr>
            <w:r w:rsidRPr="008A63C3">
              <w:rPr>
                <w:rFonts w:ascii="Calibri" w:hAnsi="Calibri" w:cs="Calibri"/>
                <w:b/>
                <w:color w:val="000000"/>
                <w:sz w:val="17"/>
                <w:szCs w:val="17"/>
                <w:lang w:val="en-IE"/>
              </w:rPr>
              <w:t>£m</w:t>
            </w:r>
          </w:p>
        </w:tc>
      </w:tr>
      <w:tr w:rsidR="00FA2234" w:rsidRPr="009E1EF1" w14:paraId="0A29F194" w14:textId="77777777" w:rsidTr="008A63C3">
        <w:tc>
          <w:tcPr>
            <w:tcW w:w="2410" w:type="dxa"/>
            <w:gridSpan w:val="2"/>
            <w:tcBorders>
              <w:top w:val="single" w:sz="4" w:space="0" w:color="auto"/>
              <w:left w:val="nil"/>
              <w:bottom w:val="nil"/>
              <w:right w:val="nil"/>
            </w:tcBorders>
            <w:shd w:val="clear" w:color="auto" w:fill="auto"/>
            <w:vAlign w:val="bottom"/>
            <w:hideMark/>
          </w:tcPr>
          <w:p w14:paraId="2793EA39" w14:textId="77777777" w:rsidR="00FA2234" w:rsidRPr="009E1EF1" w:rsidRDefault="00FA2234" w:rsidP="00D757F8">
            <w:pPr>
              <w:rPr>
                <w:rFonts w:ascii="Calibri" w:hAnsi="Calibri" w:cs="Calibri"/>
                <w:sz w:val="20"/>
                <w:lang w:val="en-IE"/>
              </w:rPr>
            </w:pPr>
            <w:r w:rsidRPr="009E1EF1">
              <w:rPr>
                <w:rFonts w:ascii="Calibri" w:hAnsi="Calibri" w:cs="Calibri"/>
                <w:sz w:val="20"/>
                <w:lang w:val="en-IE"/>
              </w:rPr>
              <w:t>GBP First Lien Term Loan A</w:t>
            </w:r>
          </w:p>
        </w:tc>
        <w:tc>
          <w:tcPr>
            <w:tcW w:w="1007" w:type="dxa"/>
            <w:gridSpan w:val="2"/>
            <w:tcBorders>
              <w:top w:val="single" w:sz="4" w:space="0" w:color="auto"/>
              <w:left w:val="nil"/>
              <w:bottom w:val="nil"/>
              <w:right w:val="nil"/>
            </w:tcBorders>
            <w:shd w:val="clear" w:color="auto" w:fill="auto"/>
            <w:hideMark/>
          </w:tcPr>
          <w:p w14:paraId="708D4533"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1007" w:type="dxa"/>
            <w:gridSpan w:val="2"/>
            <w:tcBorders>
              <w:top w:val="single" w:sz="4" w:space="0" w:color="auto"/>
              <w:left w:val="nil"/>
              <w:bottom w:val="nil"/>
              <w:right w:val="nil"/>
            </w:tcBorders>
            <w:shd w:val="clear" w:color="auto" w:fill="auto"/>
            <w:hideMark/>
          </w:tcPr>
          <w:p w14:paraId="76A4B414" w14:textId="7C2BC06D" w:rsidR="00FA2234" w:rsidRPr="009E1EF1" w:rsidRDefault="00FA2234" w:rsidP="00D757F8">
            <w:pPr>
              <w:jc w:val="right"/>
              <w:rPr>
                <w:rFonts w:ascii="Calibri" w:hAnsi="Calibri" w:cs="Calibri"/>
                <w:sz w:val="20"/>
                <w:lang w:val="en-IE"/>
              </w:rPr>
            </w:pPr>
            <w:r>
              <w:rPr>
                <w:rFonts w:ascii="Calibri" w:hAnsi="Calibri" w:cs="Calibri"/>
                <w:sz w:val="20"/>
                <w:lang w:val="en-IE"/>
              </w:rPr>
              <w:t>950.0</w:t>
            </w:r>
          </w:p>
        </w:tc>
        <w:tc>
          <w:tcPr>
            <w:tcW w:w="963" w:type="dxa"/>
            <w:tcBorders>
              <w:top w:val="single" w:sz="4" w:space="0" w:color="auto"/>
              <w:left w:val="nil"/>
              <w:bottom w:val="nil"/>
              <w:right w:val="nil"/>
            </w:tcBorders>
            <w:shd w:val="clear" w:color="auto" w:fill="auto"/>
            <w:hideMark/>
          </w:tcPr>
          <w:p w14:paraId="279D5B87" w14:textId="1A77BDE0"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1134" w:type="dxa"/>
            <w:gridSpan w:val="2"/>
            <w:tcBorders>
              <w:top w:val="single" w:sz="4" w:space="0" w:color="auto"/>
              <w:left w:val="nil"/>
              <w:bottom w:val="nil"/>
              <w:right w:val="nil"/>
            </w:tcBorders>
            <w:shd w:val="clear" w:color="auto" w:fill="auto"/>
            <w:vAlign w:val="bottom"/>
            <w:hideMark/>
          </w:tcPr>
          <w:p w14:paraId="5ACD120C" w14:textId="20BBE96F"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(11.</w:t>
            </w:r>
            <w:r>
              <w:rPr>
                <w:rFonts w:ascii="Calibri" w:hAnsi="Calibri" w:cs="Calibri"/>
                <w:sz w:val="20"/>
                <w:lang w:val="en-IE"/>
              </w:rPr>
              <w:t>9</w:t>
            </w:r>
            <w:r w:rsidRPr="009E1EF1">
              <w:rPr>
                <w:rFonts w:ascii="Calibri" w:hAnsi="Calibri" w:cs="Calibri"/>
                <w:sz w:val="20"/>
                <w:lang w:val="en-IE"/>
              </w:rPr>
              <w:t>)</w:t>
            </w:r>
          </w:p>
        </w:tc>
        <w:tc>
          <w:tcPr>
            <w:tcW w:w="992" w:type="dxa"/>
            <w:gridSpan w:val="2"/>
            <w:tcBorders>
              <w:top w:val="single" w:sz="4" w:space="0" w:color="auto"/>
              <w:left w:val="nil"/>
              <w:bottom w:val="nil"/>
              <w:right w:val="nil"/>
            </w:tcBorders>
            <w:shd w:val="clear" w:color="auto" w:fill="auto"/>
            <w:vAlign w:val="bottom"/>
            <w:hideMark/>
          </w:tcPr>
          <w:p w14:paraId="083A458F"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1.4</w:t>
            </w:r>
          </w:p>
        </w:tc>
        <w:tc>
          <w:tcPr>
            <w:tcW w:w="993" w:type="dxa"/>
            <w:gridSpan w:val="2"/>
            <w:tcBorders>
              <w:top w:val="single" w:sz="4" w:space="0" w:color="auto"/>
              <w:left w:val="nil"/>
              <w:bottom w:val="nil"/>
              <w:right w:val="nil"/>
            </w:tcBorders>
            <w:shd w:val="clear" w:color="auto" w:fill="auto"/>
            <w:hideMark/>
          </w:tcPr>
          <w:p w14:paraId="3E8B2157"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992" w:type="dxa"/>
            <w:tcBorders>
              <w:top w:val="single" w:sz="4" w:space="0" w:color="auto"/>
              <w:left w:val="nil"/>
              <w:bottom w:val="nil"/>
              <w:right w:val="nil"/>
            </w:tcBorders>
            <w:shd w:val="clear" w:color="auto" w:fill="auto"/>
            <w:hideMark/>
          </w:tcPr>
          <w:p w14:paraId="7A8AEEC1"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971" w:type="dxa"/>
            <w:tcBorders>
              <w:top w:val="single" w:sz="4" w:space="0" w:color="auto"/>
              <w:left w:val="nil"/>
              <w:bottom w:val="nil"/>
              <w:right w:val="nil"/>
            </w:tcBorders>
            <w:shd w:val="clear" w:color="auto" w:fill="auto"/>
            <w:hideMark/>
          </w:tcPr>
          <w:p w14:paraId="3EF64E63" w14:textId="63F70A29" w:rsidR="00FA2234" w:rsidRPr="009E1EF1" w:rsidRDefault="00FA2234" w:rsidP="00D757F8">
            <w:pPr>
              <w:jc w:val="right"/>
              <w:rPr>
                <w:rFonts w:ascii="Calibri" w:hAnsi="Calibri" w:cs="Calibri"/>
                <w:sz w:val="20"/>
                <w:lang w:val="en-IE"/>
              </w:rPr>
            </w:pPr>
            <w:r>
              <w:rPr>
                <w:rFonts w:ascii="Calibri" w:hAnsi="Calibri" w:cs="Calibri"/>
                <w:sz w:val="20"/>
                <w:lang w:val="en-IE"/>
              </w:rPr>
              <w:t>939.5</w:t>
            </w:r>
          </w:p>
        </w:tc>
      </w:tr>
      <w:tr w:rsidR="00FA2234" w:rsidRPr="009E1EF1" w14:paraId="478A56AC" w14:textId="77777777" w:rsidTr="008A63C3">
        <w:trPr>
          <w:trHeight w:val="253"/>
        </w:trPr>
        <w:tc>
          <w:tcPr>
            <w:tcW w:w="2410" w:type="dxa"/>
            <w:gridSpan w:val="2"/>
            <w:shd w:val="clear" w:color="auto" w:fill="auto"/>
            <w:vAlign w:val="bottom"/>
            <w:hideMark/>
          </w:tcPr>
          <w:p w14:paraId="0625646E" w14:textId="77777777" w:rsidR="00FA2234" w:rsidRPr="009E1EF1" w:rsidRDefault="00FA2234" w:rsidP="008E14C8">
            <w:pPr>
              <w:rPr>
                <w:rFonts w:ascii="Calibri" w:hAnsi="Calibri" w:cs="Calibri"/>
                <w:sz w:val="20"/>
                <w:lang w:val="en-IE"/>
              </w:rPr>
            </w:pPr>
            <w:r w:rsidRPr="009E1EF1">
              <w:rPr>
                <w:rFonts w:ascii="Calibri" w:hAnsi="Calibri" w:cs="Calibri"/>
                <w:color w:val="000000"/>
                <w:sz w:val="20"/>
                <w:lang w:val="en-IE"/>
              </w:rPr>
              <w:t>USD First Lien Term Loan B</w:t>
            </w:r>
          </w:p>
        </w:tc>
        <w:tc>
          <w:tcPr>
            <w:tcW w:w="1007" w:type="dxa"/>
            <w:gridSpan w:val="2"/>
            <w:shd w:val="clear" w:color="auto" w:fill="auto"/>
            <w:hideMark/>
          </w:tcPr>
          <w:p w14:paraId="638A8323" w14:textId="77777777"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w:t>
            </w:r>
          </w:p>
        </w:tc>
        <w:tc>
          <w:tcPr>
            <w:tcW w:w="1007" w:type="dxa"/>
            <w:gridSpan w:val="2"/>
            <w:shd w:val="clear" w:color="auto" w:fill="auto"/>
            <w:hideMark/>
          </w:tcPr>
          <w:p w14:paraId="53D5B1E0" w14:textId="31F1B396" w:rsidR="00FA2234" w:rsidRPr="009E1EF1" w:rsidRDefault="00FA2234" w:rsidP="00471E75">
            <w:pPr>
              <w:rPr>
                <w:rFonts w:ascii="Calibri" w:hAnsi="Calibri" w:cs="Calibri"/>
                <w:sz w:val="20"/>
                <w:lang w:val="en-IE"/>
              </w:rPr>
            </w:pPr>
            <w:r>
              <w:rPr>
                <w:rFonts w:ascii="Calibri" w:hAnsi="Calibri" w:cs="Calibri"/>
                <w:sz w:val="20"/>
                <w:lang w:val="en-IE"/>
              </w:rPr>
              <w:t xml:space="preserve"> </w:t>
            </w:r>
            <w:r w:rsidR="0093410C">
              <w:rPr>
                <w:rFonts w:ascii="Calibri" w:hAnsi="Calibri" w:cs="Calibri"/>
                <w:sz w:val="20"/>
                <w:lang w:val="en-IE"/>
              </w:rPr>
              <w:t xml:space="preserve">  </w:t>
            </w:r>
            <w:r>
              <w:rPr>
                <w:rFonts w:ascii="Calibri" w:hAnsi="Calibri" w:cs="Calibri"/>
                <w:sz w:val="20"/>
                <w:lang w:val="en-IE"/>
              </w:rPr>
              <w:t xml:space="preserve"> 2,329.5</w:t>
            </w:r>
          </w:p>
        </w:tc>
        <w:tc>
          <w:tcPr>
            <w:tcW w:w="963" w:type="dxa"/>
            <w:shd w:val="clear" w:color="auto" w:fill="auto"/>
            <w:hideMark/>
          </w:tcPr>
          <w:p w14:paraId="4815C840" w14:textId="0BAEC9B7"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(1,193.1)</w:t>
            </w:r>
          </w:p>
        </w:tc>
        <w:tc>
          <w:tcPr>
            <w:tcW w:w="1134" w:type="dxa"/>
            <w:gridSpan w:val="2"/>
            <w:shd w:val="clear" w:color="auto" w:fill="auto"/>
            <w:hideMark/>
          </w:tcPr>
          <w:p w14:paraId="06B00BFB" w14:textId="77777777"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(6.0)</w:t>
            </w:r>
          </w:p>
        </w:tc>
        <w:tc>
          <w:tcPr>
            <w:tcW w:w="992" w:type="dxa"/>
            <w:gridSpan w:val="2"/>
            <w:shd w:val="clear" w:color="auto" w:fill="auto"/>
            <w:vAlign w:val="bottom"/>
            <w:hideMark/>
          </w:tcPr>
          <w:p w14:paraId="2AC84FA9" w14:textId="13D3A510"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30.</w:t>
            </w:r>
            <w:r w:rsidR="0093410C">
              <w:rPr>
                <w:rFonts w:ascii="Calibri" w:hAnsi="Calibri" w:cs="Calibri"/>
                <w:sz w:val="20"/>
                <w:lang w:val="en-IE"/>
              </w:rPr>
              <w:t>9</w:t>
            </w:r>
          </w:p>
        </w:tc>
        <w:tc>
          <w:tcPr>
            <w:tcW w:w="993" w:type="dxa"/>
            <w:gridSpan w:val="2"/>
            <w:shd w:val="clear" w:color="auto" w:fill="auto"/>
            <w:hideMark/>
          </w:tcPr>
          <w:p w14:paraId="61A4D811" w14:textId="77777777"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w:t>
            </w:r>
          </w:p>
        </w:tc>
        <w:tc>
          <w:tcPr>
            <w:tcW w:w="992" w:type="dxa"/>
            <w:shd w:val="clear" w:color="auto" w:fill="auto"/>
            <w:hideMark/>
          </w:tcPr>
          <w:p w14:paraId="0C01DD92" w14:textId="397002DF"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(118.</w:t>
            </w:r>
            <w:r w:rsidR="0093410C">
              <w:rPr>
                <w:rFonts w:ascii="Calibri" w:hAnsi="Calibri" w:cs="Calibri"/>
                <w:sz w:val="20"/>
                <w:lang w:val="en-IE"/>
              </w:rPr>
              <w:t>4</w:t>
            </w:r>
            <w:r w:rsidRPr="009E1EF1">
              <w:rPr>
                <w:rFonts w:ascii="Calibri" w:hAnsi="Calibri" w:cs="Calibri"/>
                <w:sz w:val="20"/>
                <w:lang w:val="en-IE"/>
              </w:rPr>
              <w:t>)</w:t>
            </w:r>
          </w:p>
        </w:tc>
        <w:tc>
          <w:tcPr>
            <w:tcW w:w="971" w:type="dxa"/>
            <w:shd w:val="clear" w:color="auto" w:fill="auto"/>
            <w:hideMark/>
          </w:tcPr>
          <w:p w14:paraId="3E9DD1E7" w14:textId="3503832C"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1,042.9</w:t>
            </w:r>
          </w:p>
        </w:tc>
      </w:tr>
      <w:tr w:rsidR="00FA2234" w:rsidRPr="009E1EF1" w14:paraId="3E099580" w14:textId="77777777" w:rsidTr="008A63C3">
        <w:tc>
          <w:tcPr>
            <w:tcW w:w="2410" w:type="dxa"/>
            <w:gridSpan w:val="2"/>
            <w:shd w:val="clear" w:color="auto" w:fill="auto"/>
            <w:vAlign w:val="bottom"/>
            <w:hideMark/>
          </w:tcPr>
          <w:p w14:paraId="212BD077" w14:textId="77777777" w:rsidR="00FA2234" w:rsidRPr="009E1EF1" w:rsidRDefault="00FA2234" w:rsidP="008E14C8">
            <w:pPr>
              <w:rPr>
                <w:rFonts w:ascii="Calibri" w:hAnsi="Calibri" w:cs="Calibri"/>
                <w:sz w:val="20"/>
                <w:lang w:val="en-IE"/>
              </w:rPr>
            </w:pPr>
            <w:r w:rsidRPr="009E1EF1">
              <w:rPr>
                <w:rFonts w:ascii="Calibri" w:hAnsi="Calibri" w:cs="Calibri"/>
                <w:color w:val="000000"/>
                <w:sz w:val="20"/>
                <w:lang w:val="en-IE"/>
              </w:rPr>
              <w:t>EUR First Lien Term Loan B</w:t>
            </w:r>
          </w:p>
        </w:tc>
        <w:tc>
          <w:tcPr>
            <w:tcW w:w="1007" w:type="dxa"/>
            <w:gridSpan w:val="2"/>
            <w:shd w:val="clear" w:color="auto" w:fill="auto"/>
            <w:hideMark/>
          </w:tcPr>
          <w:p w14:paraId="28E91FC0" w14:textId="77777777"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w:t>
            </w:r>
          </w:p>
        </w:tc>
        <w:tc>
          <w:tcPr>
            <w:tcW w:w="1007" w:type="dxa"/>
            <w:gridSpan w:val="2"/>
            <w:shd w:val="clear" w:color="auto" w:fill="auto"/>
            <w:hideMark/>
          </w:tcPr>
          <w:p w14:paraId="1273DD46" w14:textId="14624F45" w:rsidR="00FA2234" w:rsidRPr="009E1EF1" w:rsidRDefault="00FA2234" w:rsidP="008E14C8">
            <w:pPr>
              <w:jc w:val="right"/>
              <w:rPr>
                <w:rFonts w:ascii="Calibri" w:hAnsi="Calibri" w:cs="Calibri"/>
                <w:sz w:val="20"/>
                <w:lang w:val="en-IE"/>
              </w:rPr>
            </w:pPr>
            <w:r>
              <w:rPr>
                <w:rFonts w:ascii="Calibri" w:hAnsi="Calibri" w:cs="Calibri"/>
                <w:sz w:val="20"/>
                <w:lang w:val="en-IE"/>
              </w:rPr>
              <w:t>738.2</w:t>
            </w:r>
          </w:p>
        </w:tc>
        <w:tc>
          <w:tcPr>
            <w:tcW w:w="963" w:type="dxa"/>
            <w:shd w:val="clear" w:color="auto" w:fill="auto"/>
            <w:hideMark/>
          </w:tcPr>
          <w:p w14:paraId="01FC75B7" w14:textId="1A5EA3EC"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(307.9)</w:t>
            </w:r>
          </w:p>
        </w:tc>
        <w:tc>
          <w:tcPr>
            <w:tcW w:w="1134" w:type="dxa"/>
            <w:gridSpan w:val="2"/>
            <w:shd w:val="clear" w:color="auto" w:fill="auto"/>
            <w:hideMark/>
          </w:tcPr>
          <w:p w14:paraId="4D3C9232" w14:textId="77777777"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(1.9)</w:t>
            </w:r>
          </w:p>
        </w:tc>
        <w:tc>
          <w:tcPr>
            <w:tcW w:w="992" w:type="dxa"/>
            <w:gridSpan w:val="2"/>
            <w:shd w:val="clear" w:color="auto" w:fill="auto"/>
            <w:vAlign w:val="bottom"/>
            <w:hideMark/>
          </w:tcPr>
          <w:p w14:paraId="27C16228" w14:textId="77777777"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4.0</w:t>
            </w:r>
          </w:p>
        </w:tc>
        <w:tc>
          <w:tcPr>
            <w:tcW w:w="993" w:type="dxa"/>
            <w:gridSpan w:val="2"/>
            <w:shd w:val="clear" w:color="auto" w:fill="auto"/>
            <w:hideMark/>
          </w:tcPr>
          <w:p w14:paraId="40DF68C8" w14:textId="77777777"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w:t>
            </w:r>
          </w:p>
        </w:tc>
        <w:tc>
          <w:tcPr>
            <w:tcW w:w="992" w:type="dxa"/>
            <w:shd w:val="clear" w:color="auto" w:fill="auto"/>
            <w:hideMark/>
          </w:tcPr>
          <w:p w14:paraId="55C388BC" w14:textId="77777777"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16.7</w:t>
            </w:r>
          </w:p>
        </w:tc>
        <w:tc>
          <w:tcPr>
            <w:tcW w:w="971" w:type="dxa"/>
            <w:shd w:val="clear" w:color="auto" w:fill="auto"/>
            <w:hideMark/>
          </w:tcPr>
          <w:p w14:paraId="49618A75" w14:textId="476A449C"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449.1</w:t>
            </w:r>
          </w:p>
        </w:tc>
      </w:tr>
      <w:tr w:rsidR="00FA2234" w:rsidRPr="009E1EF1" w14:paraId="4786647D" w14:textId="77777777" w:rsidTr="008A63C3">
        <w:trPr>
          <w:trHeight w:val="211"/>
        </w:trPr>
        <w:tc>
          <w:tcPr>
            <w:tcW w:w="2410" w:type="dxa"/>
            <w:gridSpan w:val="2"/>
            <w:shd w:val="clear" w:color="auto" w:fill="auto"/>
            <w:vAlign w:val="bottom"/>
            <w:hideMark/>
          </w:tcPr>
          <w:p w14:paraId="10B93807" w14:textId="77777777" w:rsidR="00FA2234" w:rsidRPr="009E1EF1" w:rsidRDefault="00FA2234" w:rsidP="008E14C8">
            <w:pPr>
              <w:rPr>
                <w:rFonts w:ascii="Calibri" w:hAnsi="Calibri" w:cs="Calibri"/>
                <w:sz w:val="20"/>
                <w:lang w:val="en-IE"/>
              </w:rPr>
            </w:pPr>
            <w:r w:rsidRPr="009E1EF1">
              <w:rPr>
                <w:rFonts w:ascii="Calibri" w:hAnsi="Calibri" w:cs="Calibri"/>
                <w:color w:val="000000"/>
                <w:sz w:val="20"/>
                <w:lang w:val="en-IE"/>
              </w:rPr>
              <w:t>Senior Notes</w:t>
            </w:r>
          </w:p>
        </w:tc>
        <w:tc>
          <w:tcPr>
            <w:tcW w:w="1007" w:type="dxa"/>
            <w:gridSpan w:val="2"/>
            <w:shd w:val="clear" w:color="auto" w:fill="auto"/>
            <w:vAlign w:val="bottom"/>
            <w:hideMark/>
          </w:tcPr>
          <w:p w14:paraId="2CA726EE" w14:textId="77777777"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w:t>
            </w:r>
          </w:p>
        </w:tc>
        <w:tc>
          <w:tcPr>
            <w:tcW w:w="1007" w:type="dxa"/>
            <w:gridSpan w:val="2"/>
            <w:shd w:val="clear" w:color="auto" w:fill="auto"/>
            <w:hideMark/>
          </w:tcPr>
          <w:p w14:paraId="238D4FC1" w14:textId="1A87D991" w:rsidR="00FA2234" w:rsidRPr="009E1EF1" w:rsidRDefault="00FA2234" w:rsidP="008E14C8">
            <w:pPr>
              <w:jc w:val="right"/>
              <w:rPr>
                <w:rFonts w:ascii="Calibri" w:hAnsi="Calibri" w:cs="Calibri"/>
                <w:sz w:val="20"/>
                <w:lang w:val="en-IE"/>
              </w:rPr>
            </w:pPr>
            <w:r>
              <w:rPr>
                <w:rFonts w:ascii="Calibri" w:hAnsi="Calibri" w:cs="Calibri"/>
                <w:sz w:val="20"/>
                <w:lang w:val="en-IE"/>
              </w:rPr>
              <w:t>834.9</w:t>
            </w:r>
          </w:p>
        </w:tc>
        <w:tc>
          <w:tcPr>
            <w:tcW w:w="963" w:type="dxa"/>
            <w:shd w:val="clear" w:color="auto" w:fill="auto"/>
            <w:hideMark/>
          </w:tcPr>
          <w:p w14:paraId="7F396A0A" w14:textId="4DBBD108"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w:t>
            </w:r>
          </w:p>
        </w:tc>
        <w:tc>
          <w:tcPr>
            <w:tcW w:w="1134" w:type="dxa"/>
            <w:gridSpan w:val="2"/>
            <w:shd w:val="clear" w:color="auto" w:fill="auto"/>
            <w:hideMark/>
          </w:tcPr>
          <w:p w14:paraId="58A5F40C" w14:textId="77777777"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w:t>
            </w:r>
          </w:p>
        </w:tc>
        <w:tc>
          <w:tcPr>
            <w:tcW w:w="992" w:type="dxa"/>
            <w:gridSpan w:val="2"/>
            <w:shd w:val="clear" w:color="auto" w:fill="auto"/>
            <w:vAlign w:val="bottom"/>
            <w:hideMark/>
          </w:tcPr>
          <w:p w14:paraId="71905848" w14:textId="192AF75C"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(4.</w:t>
            </w:r>
            <w:r w:rsidR="0093410C">
              <w:rPr>
                <w:rFonts w:ascii="Calibri" w:hAnsi="Calibri" w:cs="Calibri"/>
                <w:sz w:val="20"/>
                <w:lang w:val="en-IE"/>
              </w:rPr>
              <w:t>8</w:t>
            </w:r>
            <w:r w:rsidRPr="009E1EF1">
              <w:rPr>
                <w:rFonts w:ascii="Calibri" w:hAnsi="Calibri" w:cs="Calibri"/>
                <w:sz w:val="20"/>
                <w:lang w:val="en-IE"/>
              </w:rPr>
              <w:t>)</w:t>
            </w:r>
          </w:p>
        </w:tc>
        <w:tc>
          <w:tcPr>
            <w:tcW w:w="993" w:type="dxa"/>
            <w:gridSpan w:val="2"/>
            <w:shd w:val="clear" w:color="auto" w:fill="auto"/>
            <w:hideMark/>
          </w:tcPr>
          <w:p w14:paraId="4997BFE3" w14:textId="20604FCD"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(78.</w:t>
            </w:r>
            <w:r w:rsidR="0093410C">
              <w:rPr>
                <w:rFonts w:ascii="Calibri" w:hAnsi="Calibri" w:cs="Calibri"/>
                <w:sz w:val="20"/>
                <w:lang w:val="en-IE"/>
              </w:rPr>
              <w:t>5</w:t>
            </w:r>
            <w:r w:rsidRPr="009E1EF1">
              <w:rPr>
                <w:rFonts w:ascii="Calibri" w:hAnsi="Calibri" w:cs="Calibri"/>
                <w:sz w:val="20"/>
                <w:lang w:val="en-IE"/>
              </w:rPr>
              <w:t>)</w:t>
            </w:r>
          </w:p>
        </w:tc>
        <w:tc>
          <w:tcPr>
            <w:tcW w:w="992" w:type="dxa"/>
            <w:shd w:val="clear" w:color="auto" w:fill="auto"/>
            <w:hideMark/>
          </w:tcPr>
          <w:p w14:paraId="5DA93983" w14:textId="29E23AF9"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w:t>
            </w:r>
            <w:r w:rsidR="00A41EB4">
              <w:rPr>
                <w:rFonts w:ascii="Calibri" w:hAnsi="Calibri" w:cs="Calibri"/>
                <w:sz w:val="20"/>
                <w:lang w:val="en-IE"/>
              </w:rPr>
              <w:t>68.</w:t>
            </w:r>
            <w:r w:rsidR="0093410C">
              <w:rPr>
                <w:rFonts w:ascii="Calibri" w:hAnsi="Calibri" w:cs="Calibri"/>
                <w:sz w:val="20"/>
                <w:lang w:val="en-IE"/>
              </w:rPr>
              <w:t>8</w:t>
            </w:r>
            <w:r w:rsidRPr="009E1EF1">
              <w:rPr>
                <w:rFonts w:ascii="Calibri" w:hAnsi="Calibri" w:cs="Calibri"/>
                <w:sz w:val="20"/>
                <w:lang w:val="en-IE"/>
              </w:rPr>
              <w:t>)</w:t>
            </w:r>
          </w:p>
        </w:tc>
        <w:tc>
          <w:tcPr>
            <w:tcW w:w="971" w:type="dxa"/>
            <w:shd w:val="clear" w:color="auto" w:fill="auto"/>
            <w:hideMark/>
          </w:tcPr>
          <w:p w14:paraId="40102C75" w14:textId="53F4F6FB" w:rsidR="00FA2234" w:rsidRPr="009E1EF1" w:rsidRDefault="00FA2234" w:rsidP="008E14C8">
            <w:pPr>
              <w:jc w:val="right"/>
              <w:rPr>
                <w:rFonts w:ascii="Calibri" w:hAnsi="Calibri" w:cs="Calibri"/>
                <w:sz w:val="20"/>
                <w:lang w:val="en-IE"/>
              </w:rPr>
            </w:pPr>
            <w:r w:rsidRPr="009E1EF1">
              <w:rPr>
                <w:rFonts w:ascii="Calibri" w:hAnsi="Calibri" w:cs="Calibri"/>
                <w:sz w:val="20"/>
                <w:lang w:val="en-IE"/>
              </w:rPr>
              <w:t>682.</w:t>
            </w:r>
            <w:r w:rsidR="00A41EB4">
              <w:rPr>
                <w:rFonts w:ascii="Calibri" w:hAnsi="Calibri" w:cs="Calibri"/>
                <w:sz w:val="20"/>
                <w:lang w:val="en-IE"/>
              </w:rPr>
              <w:t>8</w:t>
            </w:r>
          </w:p>
        </w:tc>
      </w:tr>
      <w:tr w:rsidR="00FA2234" w:rsidRPr="009E1EF1" w14:paraId="3902E74E" w14:textId="77777777" w:rsidTr="008A63C3">
        <w:trPr>
          <w:trHeight w:val="256"/>
        </w:trPr>
        <w:tc>
          <w:tcPr>
            <w:tcW w:w="2410" w:type="dxa"/>
            <w:gridSpan w:val="2"/>
            <w:shd w:val="clear" w:color="auto" w:fill="auto"/>
            <w:vAlign w:val="bottom"/>
            <w:hideMark/>
          </w:tcPr>
          <w:p w14:paraId="09C9DD0A" w14:textId="77777777" w:rsidR="00FA2234" w:rsidRPr="009E1EF1" w:rsidRDefault="00FA2234" w:rsidP="00D757F8">
            <w:pPr>
              <w:rPr>
                <w:rFonts w:ascii="Calibri" w:hAnsi="Calibri" w:cs="Calibri"/>
                <w:sz w:val="20"/>
                <w:lang w:val="en-IE"/>
              </w:rPr>
            </w:pPr>
            <w:r w:rsidRPr="009E1EF1">
              <w:rPr>
                <w:rFonts w:ascii="Calibri" w:hAnsi="Calibri" w:cs="Calibri"/>
                <w:color w:val="000000"/>
                <w:sz w:val="20"/>
                <w:lang w:val="en-IE"/>
              </w:rPr>
              <w:t>Previous GBP Term Loan</w:t>
            </w:r>
          </w:p>
        </w:tc>
        <w:tc>
          <w:tcPr>
            <w:tcW w:w="1007" w:type="dxa"/>
            <w:gridSpan w:val="2"/>
            <w:shd w:val="clear" w:color="auto" w:fill="auto"/>
            <w:vAlign w:val="bottom"/>
            <w:hideMark/>
          </w:tcPr>
          <w:p w14:paraId="20318301"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249.5</w:t>
            </w:r>
          </w:p>
        </w:tc>
        <w:tc>
          <w:tcPr>
            <w:tcW w:w="1007" w:type="dxa"/>
            <w:gridSpan w:val="2"/>
            <w:shd w:val="clear" w:color="auto" w:fill="auto"/>
            <w:hideMark/>
          </w:tcPr>
          <w:p w14:paraId="267B83F3" w14:textId="713CE007" w:rsidR="00FA2234" w:rsidRPr="009E1EF1" w:rsidRDefault="00606008" w:rsidP="00D757F8">
            <w:pPr>
              <w:jc w:val="right"/>
              <w:rPr>
                <w:rFonts w:ascii="Calibri" w:hAnsi="Calibri" w:cs="Calibri"/>
                <w:sz w:val="20"/>
                <w:lang w:val="en-IE"/>
              </w:rPr>
            </w:pPr>
            <w:r>
              <w:rPr>
                <w:rFonts w:ascii="Calibri" w:hAnsi="Calibri" w:cs="Calibri"/>
                <w:sz w:val="20"/>
                <w:lang w:val="en-IE"/>
              </w:rPr>
              <w:t>-</w:t>
            </w:r>
          </w:p>
        </w:tc>
        <w:tc>
          <w:tcPr>
            <w:tcW w:w="963" w:type="dxa"/>
            <w:shd w:val="clear" w:color="auto" w:fill="auto"/>
            <w:hideMark/>
          </w:tcPr>
          <w:p w14:paraId="6B81B8CC" w14:textId="5B1F0049"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(250.0)</w:t>
            </w:r>
          </w:p>
        </w:tc>
        <w:tc>
          <w:tcPr>
            <w:tcW w:w="1134" w:type="dxa"/>
            <w:gridSpan w:val="2"/>
            <w:shd w:val="clear" w:color="auto" w:fill="auto"/>
            <w:hideMark/>
          </w:tcPr>
          <w:p w14:paraId="6A9B5ACD" w14:textId="6B902062"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992" w:type="dxa"/>
            <w:gridSpan w:val="2"/>
            <w:shd w:val="clear" w:color="auto" w:fill="auto"/>
            <w:vAlign w:val="bottom"/>
            <w:hideMark/>
          </w:tcPr>
          <w:p w14:paraId="64F74B81"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0.5</w:t>
            </w:r>
          </w:p>
        </w:tc>
        <w:tc>
          <w:tcPr>
            <w:tcW w:w="993" w:type="dxa"/>
            <w:gridSpan w:val="2"/>
            <w:shd w:val="clear" w:color="auto" w:fill="auto"/>
            <w:hideMark/>
          </w:tcPr>
          <w:p w14:paraId="7E187651" w14:textId="470C9C7C"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992" w:type="dxa"/>
            <w:shd w:val="clear" w:color="auto" w:fill="auto"/>
            <w:hideMark/>
          </w:tcPr>
          <w:p w14:paraId="0B7FF532" w14:textId="1E814B4D"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971" w:type="dxa"/>
            <w:shd w:val="clear" w:color="auto" w:fill="auto"/>
            <w:hideMark/>
          </w:tcPr>
          <w:p w14:paraId="46EE24B4" w14:textId="690DF740"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r>
      <w:tr w:rsidR="00FA2234" w:rsidRPr="009E1EF1" w14:paraId="1F8C7C0B" w14:textId="77777777" w:rsidTr="008A63C3">
        <w:tc>
          <w:tcPr>
            <w:tcW w:w="2410" w:type="dxa"/>
            <w:gridSpan w:val="2"/>
            <w:shd w:val="clear" w:color="auto" w:fill="auto"/>
            <w:vAlign w:val="bottom"/>
            <w:hideMark/>
          </w:tcPr>
          <w:p w14:paraId="3F7073FA" w14:textId="4C112A11" w:rsidR="00FA2234" w:rsidRPr="009E1EF1" w:rsidRDefault="00FA2234" w:rsidP="00D757F8">
            <w:pPr>
              <w:rPr>
                <w:rFonts w:ascii="Calibri" w:hAnsi="Calibri" w:cs="Calibri"/>
                <w:sz w:val="20"/>
                <w:lang w:val="en-IE"/>
              </w:rPr>
            </w:pPr>
            <w:r w:rsidRPr="009E1EF1">
              <w:rPr>
                <w:rFonts w:ascii="Calibri" w:hAnsi="Calibri" w:cs="Calibri"/>
                <w:sz w:val="20"/>
                <w:lang w:val="en-IE"/>
              </w:rPr>
              <w:t xml:space="preserve">Previous GBP RCF </w:t>
            </w:r>
            <w:r w:rsidR="001B797E">
              <w:rPr>
                <w:rFonts w:ascii="Calibri" w:hAnsi="Calibri" w:cs="Calibri"/>
                <w:sz w:val="20"/>
                <w:lang w:val="en-IE"/>
              </w:rPr>
              <w:t>– GBP and Euro</w:t>
            </w:r>
          </w:p>
        </w:tc>
        <w:tc>
          <w:tcPr>
            <w:tcW w:w="1007" w:type="dxa"/>
            <w:gridSpan w:val="2"/>
            <w:shd w:val="clear" w:color="auto" w:fill="auto"/>
            <w:vAlign w:val="bottom"/>
            <w:hideMark/>
          </w:tcPr>
          <w:p w14:paraId="581E1316"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115.7</w:t>
            </w:r>
          </w:p>
        </w:tc>
        <w:tc>
          <w:tcPr>
            <w:tcW w:w="1007" w:type="dxa"/>
            <w:gridSpan w:val="2"/>
            <w:shd w:val="clear" w:color="auto" w:fill="auto"/>
            <w:hideMark/>
          </w:tcPr>
          <w:p w14:paraId="34AEA876" w14:textId="77777777" w:rsidR="001B797E" w:rsidRDefault="001B797E" w:rsidP="00D757F8">
            <w:pPr>
              <w:jc w:val="right"/>
              <w:rPr>
                <w:rFonts w:ascii="Calibri" w:hAnsi="Calibri" w:cs="Calibri"/>
                <w:sz w:val="20"/>
                <w:lang w:val="en-IE"/>
              </w:rPr>
            </w:pPr>
            <w:r>
              <w:rPr>
                <w:rFonts w:ascii="Calibri" w:hAnsi="Calibri" w:cs="Calibri"/>
                <w:sz w:val="20"/>
                <w:lang w:val="en-IE"/>
              </w:rPr>
              <w:t xml:space="preserve"> </w:t>
            </w:r>
          </w:p>
          <w:p w14:paraId="14CF27F5" w14:textId="7719D288" w:rsidR="00FA2234" w:rsidRPr="009E1EF1" w:rsidRDefault="00FA2234" w:rsidP="00D757F8">
            <w:pPr>
              <w:jc w:val="right"/>
              <w:rPr>
                <w:rFonts w:ascii="Calibri" w:hAnsi="Calibri" w:cs="Calibri"/>
                <w:sz w:val="20"/>
                <w:lang w:val="en-IE"/>
              </w:rPr>
            </w:pPr>
            <w:r>
              <w:rPr>
                <w:rFonts w:ascii="Calibri" w:hAnsi="Calibri" w:cs="Calibri"/>
                <w:sz w:val="20"/>
                <w:lang w:val="en-IE"/>
              </w:rPr>
              <w:t>130.0</w:t>
            </w:r>
          </w:p>
        </w:tc>
        <w:tc>
          <w:tcPr>
            <w:tcW w:w="963" w:type="dxa"/>
            <w:shd w:val="clear" w:color="auto" w:fill="auto"/>
            <w:hideMark/>
          </w:tcPr>
          <w:p w14:paraId="2584F6D3" w14:textId="77777777" w:rsidR="001B797E" w:rsidRDefault="001B797E" w:rsidP="00D757F8">
            <w:pPr>
              <w:jc w:val="right"/>
              <w:rPr>
                <w:rFonts w:ascii="Calibri" w:hAnsi="Calibri" w:cs="Calibri"/>
                <w:sz w:val="20"/>
                <w:lang w:val="en-IE"/>
              </w:rPr>
            </w:pPr>
          </w:p>
          <w:p w14:paraId="6A3CAA3C" w14:textId="2B8196DA"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(247.2)</w:t>
            </w:r>
          </w:p>
        </w:tc>
        <w:tc>
          <w:tcPr>
            <w:tcW w:w="1134" w:type="dxa"/>
            <w:gridSpan w:val="2"/>
            <w:shd w:val="clear" w:color="auto" w:fill="auto"/>
            <w:hideMark/>
          </w:tcPr>
          <w:p w14:paraId="386327C3" w14:textId="77777777" w:rsidR="001B797E" w:rsidRDefault="001B797E" w:rsidP="00D757F8">
            <w:pPr>
              <w:jc w:val="right"/>
              <w:rPr>
                <w:rFonts w:ascii="Calibri" w:hAnsi="Calibri" w:cs="Calibri"/>
                <w:sz w:val="20"/>
                <w:lang w:val="en-IE"/>
              </w:rPr>
            </w:pPr>
          </w:p>
          <w:p w14:paraId="345B9D89" w14:textId="78FDB705"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992" w:type="dxa"/>
            <w:gridSpan w:val="2"/>
            <w:shd w:val="clear" w:color="auto" w:fill="auto"/>
            <w:vAlign w:val="bottom"/>
            <w:hideMark/>
          </w:tcPr>
          <w:p w14:paraId="39B74D2A"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1.6</w:t>
            </w:r>
          </w:p>
        </w:tc>
        <w:tc>
          <w:tcPr>
            <w:tcW w:w="993" w:type="dxa"/>
            <w:gridSpan w:val="2"/>
            <w:shd w:val="clear" w:color="auto" w:fill="auto"/>
            <w:hideMark/>
          </w:tcPr>
          <w:p w14:paraId="4B6106A4" w14:textId="77777777" w:rsidR="001B797E" w:rsidRDefault="001B797E" w:rsidP="00D757F8">
            <w:pPr>
              <w:jc w:val="right"/>
              <w:rPr>
                <w:rFonts w:ascii="Calibri" w:hAnsi="Calibri" w:cs="Calibri"/>
                <w:sz w:val="20"/>
                <w:lang w:val="en-IE"/>
              </w:rPr>
            </w:pPr>
          </w:p>
          <w:p w14:paraId="4818072B" w14:textId="4EF941E0"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992" w:type="dxa"/>
            <w:shd w:val="clear" w:color="auto" w:fill="auto"/>
            <w:hideMark/>
          </w:tcPr>
          <w:p w14:paraId="5056EB5A" w14:textId="77777777" w:rsidR="001B797E" w:rsidRDefault="001B797E" w:rsidP="00D757F8">
            <w:pPr>
              <w:jc w:val="right"/>
              <w:rPr>
                <w:rFonts w:ascii="Calibri" w:hAnsi="Calibri" w:cs="Calibri"/>
                <w:sz w:val="20"/>
                <w:lang w:val="en-IE"/>
              </w:rPr>
            </w:pPr>
          </w:p>
          <w:p w14:paraId="5CD7DE53" w14:textId="64489A5E"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(0.1)</w:t>
            </w:r>
          </w:p>
        </w:tc>
        <w:tc>
          <w:tcPr>
            <w:tcW w:w="971" w:type="dxa"/>
            <w:shd w:val="clear" w:color="auto" w:fill="auto"/>
            <w:hideMark/>
          </w:tcPr>
          <w:p w14:paraId="740879D9" w14:textId="77777777" w:rsidR="001B797E" w:rsidRDefault="001B797E" w:rsidP="00D757F8">
            <w:pPr>
              <w:jc w:val="right"/>
              <w:rPr>
                <w:rFonts w:ascii="Calibri" w:hAnsi="Calibri" w:cs="Calibri"/>
                <w:sz w:val="20"/>
                <w:lang w:val="en-IE"/>
              </w:rPr>
            </w:pPr>
          </w:p>
          <w:p w14:paraId="607910F5" w14:textId="318FC86B"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r>
      <w:tr w:rsidR="00FA2234" w:rsidRPr="009E1EF1" w14:paraId="0B3340AA" w14:textId="77777777" w:rsidTr="008A63C3">
        <w:tc>
          <w:tcPr>
            <w:tcW w:w="2410" w:type="dxa"/>
            <w:gridSpan w:val="2"/>
            <w:tcBorders>
              <w:top w:val="nil"/>
              <w:left w:val="nil"/>
              <w:bottom w:val="single" w:sz="4" w:space="0" w:color="auto"/>
              <w:right w:val="nil"/>
            </w:tcBorders>
            <w:shd w:val="clear" w:color="auto" w:fill="auto"/>
            <w:vAlign w:val="bottom"/>
            <w:hideMark/>
          </w:tcPr>
          <w:p w14:paraId="6B7F8131" w14:textId="77777777" w:rsidR="00FA2234" w:rsidRPr="009E1EF1" w:rsidRDefault="00FA2234" w:rsidP="00D757F8">
            <w:pPr>
              <w:rPr>
                <w:rFonts w:ascii="Calibri" w:hAnsi="Calibri" w:cs="Calibri"/>
                <w:sz w:val="20"/>
                <w:lang w:val="en-IE"/>
              </w:rPr>
            </w:pPr>
            <w:r w:rsidRPr="009E1EF1">
              <w:rPr>
                <w:rFonts w:ascii="Calibri" w:hAnsi="Calibri" w:cs="Calibri"/>
                <w:sz w:val="20"/>
                <w:lang w:val="en-IE"/>
              </w:rPr>
              <w:t>Overdraft</w:t>
            </w:r>
          </w:p>
        </w:tc>
        <w:tc>
          <w:tcPr>
            <w:tcW w:w="1007" w:type="dxa"/>
            <w:gridSpan w:val="2"/>
            <w:tcBorders>
              <w:top w:val="nil"/>
              <w:left w:val="nil"/>
              <w:bottom w:val="single" w:sz="4" w:space="0" w:color="auto"/>
              <w:right w:val="nil"/>
            </w:tcBorders>
            <w:shd w:val="clear" w:color="auto" w:fill="auto"/>
            <w:vAlign w:val="bottom"/>
            <w:hideMark/>
          </w:tcPr>
          <w:p w14:paraId="158C34C8"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5.0</w:t>
            </w:r>
          </w:p>
        </w:tc>
        <w:tc>
          <w:tcPr>
            <w:tcW w:w="1007" w:type="dxa"/>
            <w:gridSpan w:val="2"/>
            <w:tcBorders>
              <w:top w:val="nil"/>
              <w:left w:val="nil"/>
              <w:bottom w:val="single" w:sz="4" w:space="0" w:color="auto"/>
              <w:right w:val="nil"/>
            </w:tcBorders>
            <w:shd w:val="clear" w:color="auto" w:fill="auto"/>
            <w:hideMark/>
          </w:tcPr>
          <w:p w14:paraId="3ED1996C" w14:textId="7BF4876E" w:rsidR="00FA2234" w:rsidRPr="009E1EF1" w:rsidRDefault="00FA2234" w:rsidP="00D757F8">
            <w:pPr>
              <w:jc w:val="right"/>
              <w:rPr>
                <w:rFonts w:ascii="Calibri" w:hAnsi="Calibri" w:cs="Calibri"/>
                <w:sz w:val="20"/>
                <w:lang w:val="en-IE"/>
              </w:rPr>
            </w:pPr>
            <w:r>
              <w:rPr>
                <w:rFonts w:ascii="Calibri" w:hAnsi="Calibri" w:cs="Calibri"/>
                <w:sz w:val="20"/>
                <w:lang w:val="en-IE"/>
              </w:rPr>
              <w:t>-</w:t>
            </w:r>
          </w:p>
        </w:tc>
        <w:tc>
          <w:tcPr>
            <w:tcW w:w="963" w:type="dxa"/>
            <w:tcBorders>
              <w:top w:val="nil"/>
              <w:left w:val="nil"/>
              <w:bottom w:val="single" w:sz="4" w:space="0" w:color="auto"/>
              <w:right w:val="nil"/>
            </w:tcBorders>
            <w:shd w:val="clear" w:color="auto" w:fill="auto"/>
            <w:hideMark/>
          </w:tcPr>
          <w:p w14:paraId="09F7A9FE" w14:textId="5B5D1DC1"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(5.0)</w:t>
            </w:r>
          </w:p>
        </w:tc>
        <w:tc>
          <w:tcPr>
            <w:tcW w:w="1134" w:type="dxa"/>
            <w:gridSpan w:val="2"/>
            <w:tcBorders>
              <w:top w:val="nil"/>
              <w:left w:val="nil"/>
              <w:bottom w:val="single" w:sz="4" w:space="0" w:color="auto"/>
              <w:right w:val="nil"/>
            </w:tcBorders>
            <w:shd w:val="clear" w:color="auto" w:fill="auto"/>
            <w:hideMark/>
          </w:tcPr>
          <w:p w14:paraId="7D411C02"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992" w:type="dxa"/>
            <w:gridSpan w:val="2"/>
            <w:tcBorders>
              <w:top w:val="nil"/>
              <w:left w:val="nil"/>
              <w:bottom w:val="single" w:sz="4" w:space="0" w:color="auto"/>
              <w:right w:val="nil"/>
            </w:tcBorders>
            <w:shd w:val="clear" w:color="auto" w:fill="auto"/>
            <w:vAlign w:val="bottom"/>
            <w:hideMark/>
          </w:tcPr>
          <w:p w14:paraId="45DC7568" w14:textId="7DEBC3A1" w:rsidR="00FA2234" w:rsidRPr="009E1EF1" w:rsidRDefault="00FA2234" w:rsidP="00D757F8">
            <w:pPr>
              <w:jc w:val="right"/>
              <w:rPr>
                <w:rFonts w:ascii="Calibri" w:hAnsi="Calibri" w:cs="Calibri"/>
                <w:sz w:val="20"/>
                <w:lang w:val="en-IE"/>
              </w:rPr>
            </w:pPr>
            <w:r>
              <w:rPr>
                <w:rFonts w:ascii="Calibri" w:hAnsi="Calibri" w:cs="Calibri"/>
                <w:sz w:val="20"/>
                <w:lang w:val="en-IE"/>
              </w:rPr>
              <w:t>-</w:t>
            </w:r>
          </w:p>
        </w:tc>
        <w:tc>
          <w:tcPr>
            <w:tcW w:w="993" w:type="dxa"/>
            <w:gridSpan w:val="2"/>
            <w:tcBorders>
              <w:top w:val="nil"/>
              <w:left w:val="nil"/>
              <w:bottom w:val="single" w:sz="4" w:space="0" w:color="auto"/>
              <w:right w:val="nil"/>
            </w:tcBorders>
            <w:shd w:val="clear" w:color="auto" w:fill="auto"/>
            <w:hideMark/>
          </w:tcPr>
          <w:p w14:paraId="3590FA36"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992" w:type="dxa"/>
            <w:tcBorders>
              <w:top w:val="nil"/>
              <w:left w:val="nil"/>
              <w:bottom w:val="single" w:sz="4" w:space="0" w:color="auto"/>
              <w:right w:val="nil"/>
            </w:tcBorders>
            <w:shd w:val="clear" w:color="auto" w:fill="auto"/>
            <w:hideMark/>
          </w:tcPr>
          <w:p w14:paraId="15DBC4E2" w14:textId="77777777"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c>
          <w:tcPr>
            <w:tcW w:w="971" w:type="dxa"/>
            <w:tcBorders>
              <w:top w:val="nil"/>
              <w:left w:val="nil"/>
              <w:bottom w:val="single" w:sz="4" w:space="0" w:color="auto"/>
              <w:right w:val="nil"/>
            </w:tcBorders>
            <w:shd w:val="clear" w:color="auto" w:fill="auto"/>
            <w:hideMark/>
          </w:tcPr>
          <w:p w14:paraId="2B1CCEB8" w14:textId="46D4E32D" w:rsidR="00FA2234" w:rsidRPr="009E1EF1" w:rsidRDefault="00FA2234" w:rsidP="00D757F8">
            <w:pPr>
              <w:jc w:val="right"/>
              <w:rPr>
                <w:rFonts w:ascii="Calibri" w:hAnsi="Calibri" w:cs="Calibri"/>
                <w:sz w:val="20"/>
                <w:lang w:val="en-IE"/>
              </w:rPr>
            </w:pPr>
            <w:r w:rsidRPr="009E1EF1">
              <w:rPr>
                <w:rFonts w:ascii="Calibri" w:hAnsi="Calibri" w:cs="Calibri"/>
                <w:sz w:val="20"/>
                <w:lang w:val="en-IE"/>
              </w:rPr>
              <w:t>-</w:t>
            </w:r>
          </w:p>
        </w:tc>
      </w:tr>
      <w:tr w:rsidR="00FA2234" w:rsidRPr="009E1EF1" w14:paraId="320BFEDB" w14:textId="77777777" w:rsidTr="008A63C3">
        <w:trPr>
          <w:trHeight w:val="294"/>
        </w:trPr>
        <w:tc>
          <w:tcPr>
            <w:tcW w:w="2410" w:type="dxa"/>
            <w:gridSpan w:val="2"/>
            <w:tcBorders>
              <w:top w:val="single" w:sz="4" w:space="0" w:color="auto"/>
              <w:left w:val="nil"/>
              <w:bottom w:val="single" w:sz="4" w:space="0" w:color="auto"/>
              <w:right w:val="nil"/>
            </w:tcBorders>
            <w:shd w:val="clear" w:color="auto" w:fill="auto"/>
            <w:hideMark/>
          </w:tcPr>
          <w:p w14:paraId="484468BD" w14:textId="6B12402A" w:rsidR="00FA2234" w:rsidRPr="009E1EF1" w:rsidRDefault="00FA2234" w:rsidP="00D757F8">
            <w:pPr>
              <w:rPr>
                <w:rFonts w:ascii="Calibri" w:hAnsi="Calibri" w:cs="Calibri"/>
                <w:sz w:val="20"/>
                <w:lang w:val="en-IE"/>
              </w:rPr>
            </w:pPr>
            <w:r w:rsidRPr="009E1EF1">
              <w:rPr>
                <w:rFonts w:ascii="Calibri" w:hAnsi="Calibri" w:cs="Calibri"/>
                <w:b/>
                <w:color w:val="000000"/>
                <w:sz w:val="20"/>
                <w:lang w:val="en-IE"/>
              </w:rPr>
              <w:t>Total</w:t>
            </w:r>
            <w:r w:rsidR="00A41EB4">
              <w:rPr>
                <w:rFonts w:ascii="Calibri" w:hAnsi="Calibri" w:cs="Calibri"/>
                <w:b/>
                <w:color w:val="000000"/>
                <w:sz w:val="20"/>
                <w:lang w:val="en-IE"/>
              </w:rPr>
              <w:t xml:space="preserve"> </w:t>
            </w:r>
          </w:p>
        </w:tc>
        <w:tc>
          <w:tcPr>
            <w:tcW w:w="1007" w:type="dxa"/>
            <w:gridSpan w:val="2"/>
            <w:tcBorders>
              <w:top w:val="single" w:sz="4" w:space="0" w:color="auto"/>
              <w:left w:val="nil"/>
              <w:bottom w:val="single" w:sz="4" w:space="0" w:color="auto"/>
              <w:right w:val="nil"/>
            </w:tcBorders>
            <w:shd w:val="clear" w:color="auto" w:fill="auto"/>
            <w:hideMark/>
          </w:tcPr>
          <w:p w14:paraId="0372F03B" w14:textId="77777777" w:rsidR="00FA2234" w:rsidRPr="009E1EF1" w:rsidRDefault="00FA2234" w:rsidP="00D757F8">
            <w:pPr>
              <w:jc w:val="right"/>
              <w:rPr>
                <w:rFonts w:ascii="Calibri" w:hAnsi="Calibri" w:cs="Calibri"/>
                <w:sz w:val="20"/>
                <w:lang w:val="en-IE"/>
              </w:rPr>
            </w:pPr>
            <w:r w:rsidRPr="009E1EF1">
              <w:rPr>
                <w:rFonts w:ascii="Calibri" w:hAnsi="Calibri" w:cs="Calibri"/>
                <w:b/>
                <w:sz w:val="20"/>
                <w:lang w:val="en-IE"/>
              </w:rPr>
              <w:t>370.2</w:t>
            </w:r>
          </w:p>
        </w:tc>
        <w:tc>
          <w:tcPr>
            <w:tcW w:w="1007" w:type="dxa"/>
            <w:gridSpan w:val="2"/>
            <w:tcBorders>
              <w:top w:val="single" w:sz="4" w:space="0" w:color="auto"/>
              <w:left w:val="nil"/>
              <w:bottom w:val="single" w:sz="4" w:space="0" w:color="auto"/>
              <w:right w:val="nil"/>
            </w:tcBorders>
            <w:shd w:val="clear" w:color="auto" w:fill="auto"/>
            <w:hideMark/>
          </w:tcPr>
          <w:p w14:paraId="6B76CB8B" w14:textId="68B25ECC" w:rsidR="00FA2234" w:rsidRPr="009E1EF1" w:rsidRDefault="00FA2234" w:rsidP="00D757F8">
            <w:pPr>
              <w:jc w:val="right"/>
              <w:rPr>
                <w:rFonts w:ascii="Calibri" w:hAnsi="Calibri" w:cs="Calibri"/>
                <w:sz w:val="20"/>
                <w:lang w:val="en-IE"/>
              </w:rPr>
            </w:pPr>
            <w:r>
              <w:rPr>
                <w:rFonts w:ascii="Calibri" w:hAnsi="Calibri" w:cs="Calibri"/>
                <w:b/>
                <w:sz w:val="20"/>
                <w:lang w:val="en-IE"/>
              </w:rPr>
              <w:t>4,982.6</w:t>
            </w:r>
          </w:p>
        </w:tc>
        <w:tc>
          <w:tcPr>
            <w:tcW w:w="963" w:type="dxa"/>
            <w:tcBorders>
              <w:top w:val="single" w:sz="4" w:space="0" w:color="auto"/>
              <w:left w:val="nil"/>
              <w:bottom w:val="single" w:sz="4" w:space="0" w:color="auto"/>
              <w:right w:val="nil"/>
            </w:tcBorders>
            <w:shd w:val="clear" w:color="auto" w:fill="auto"/>
            <w:hideMark/>
          </w:tcPr>
          <w:p w14:paraId="476B719B" w14:textId="4E28A9E2" w:rsidR="00FA2234" w:rsidRPr="009E1EF1" w:rsidRDefault="00FA2234" w:rsidP="00D757F8">
            <w:pPr>
              <w:jc w:val="right"/>
              <w:rPr>
                <w:rFonts w:ascii="Calibri" w:hAnsi="Calibri" w:cs="Calibri"/>
                <w:b/>
                <w:sz w:val="20"/>
                <w:lang w:val="en-IE"/>
              </w:rPr>
            </w:pPr>
            <w:r w:rsidRPr="009E1EF1">
              <w:rPr>
                <w:rFonts w:ascii="Calibri" w:hAnsi="Calibri" w:cs="Calibri"/>
                <w:b/>
                <w:sz w:val="20"/>
                <w:lang w:val="en-IE"/>
              </w:rPr>
              <w:t>(2,003.2)</w:t>
            </w:r>
          </w:p>
        </w:tc>
        <w:tc>
          <w:tcPr>
            <w:tcW w:w="1134" w:type="dxa"/>
            <w:gridSpan w:val="2"/>
            <w:tcBorders>
              <w:top w:val="single" w:sz="4" w:space="0" w:color="auto"/>
              <w:left w:val="nil"/>
              <w:bottom w:val="single" w:sz="4" w:space="0" w:color="auto"/>
              <w:right w:val="nil"/>
            </w:tcBorders>
            <w:shd w:val="clear" w:color="auto" w:fill="auto"/>
            <w:hideMark/>
          </w:tcPr>
          <w:p w14:paraId="7FF2268A" w14:textId="7E60030A" w:rsidR="00FA2234" w:rsidRPr="009E1EF1" w:rsidRDefault="00FA2234" w:rsidP="00D757F8">
            <w:pPr>
              <w:jc w:val="right"/>
              <w:rPr>
                <w:rFonts w:ascii="Calibri" w:hAnsi="Calibri" w:cs="Calibri"/>
                <w:b/>
                <w:sz w:val="20"/>
                <w:lang w:val="en-IE"/>
              </w:rPr>
            </w:pPr>
            <w:r w:rsidRPr="009E1EF1">
              <w:rPr>
                <w:rFonts w:ascii="Calibri" w:hAnsi="Calibri" w:cs="Calibri"/>
                <w:b/>
                <w:sz w:val="20"/>
                <w:lang w:val="en-IE"/>
              </w:rPr>
              <w:t>(19.</w:t>
            </w:r>
            <w:r>
              <w:rPr>
                <w:rFonts w:ascii="Calibri" w:hAnsi="Calibri" w:cs="Calibri"/>
                <w:b/>
                <w:sz w:val="20"/>
                <w:lang w:val="en-IE"/>
              </w:rPr>
              <w:t>8</w:t>
            </w:r>
            <w:r w:rsidRPr="009E1EF1">
              <w:rPr>
                <w:rFonts w:ascii="Calibri" w:hAnsi="Calibri" w:cs="Calibri"/>
                <w:b/>
                <w:sz w:val="20"/>
                <w:lang w:val="en-IE"/>
              </w:rPr>
              <w:t>)</w:t>
            </w:r>
          </w:p>
        </w:tc>
        <w:tc>
          <w:tcPr>
            <w:tcW w:w="992" w:type="dxa"/>
            <w:gridSpan w:val="2"/>
            <w:tcBorders>
              <w:top w:val="single" w:sz="4" w:space="0" w:color="auto"/>
              <w:left w:val="nil"/>
              <w:bottom w:val="single" w:sz="4" w:space="0" w:color="auto"/>
              <w:right w:val="nil"/>
            </w:tcBorders>
            <w:shd w:val="clear" w:color="auto" w:fill="auto"/>
            <w:hideMark/>
          </w:tcPr>
          <w:p w14:paraId="07BD772B" w14:textId="66FD3194" w:rsidR="00FA2234" w:rsidRPr="009E1EF1" w:rsidRDefault="00FA2234" w:rsidP="00D757F8">
            <w:pPr>
              <w:jc w:val="right"/>
              <w:rPr>
                <w:rFonts w:ascii="Calibri" w:hAnsi="Calibri" w:cs="Calibri"/>
                <w:b/>
                <w:sz w:val="20"/>
                <w:lang w:val="en-IE"/>
              </w:rPr>
            </w:pPr>
            <w:r w:rsidRPr="009E1EF1">
              <w:rPr>
                <w:rFonts w:ascii="Calibri" w:hAnsi="Calibri" w:cs="Calibri"/>
                <w:b/>
                <w:sz w:val="20"/>
                <w:lang w:val="en-IE"/>
              </w:rPr>
              <w:t>33.</w:t>
            </w:r>
            <w:r w:rsidR="0093410C">
              <w:rPr>
                <w:rFonts w:ascii="Calibri" w:hAnsi="Calibri" w:cs="Calibri"/>
                <w:b/>
                <w:sz w:val="20"/>
                <w:lang w:val="en-IE"/>
              </w:rPr>
              <w:t>6</w:t>
            </w:r>
          </w:p>
        </w:tc>
        <w:tc>
          <w:tcPr>
            <w:tcW w:w="993" w:type="dxa"/>
            <w:gridSpan w:val="2"/>
            <w:tcBorders>
              <w:top w:val="single" w:sz="4" w:space="0" w:color="auto"/>
              <w:left w:val="nil"/>
              <w:bottom w:val="single" w:sz="4" w:space="0" w:color="auto"/>
              <w:right w:val="nil"/>
            </w:tcBorders>
            <w:shd w:val="clear" w:color="auto" w:fill="auto"/>
            <w:hideMark/>
          </w:tcPr>
          <w:p w14:paraId="0A9169FE" w14:textId="1A63F3C7" w:rsidR="00FA2234" w:rsidRPr="009E1EF1" w:rsidRDefault="00FA2234" w:rsidP="00D757F8">
            <w:pPr>
              <w:jc w:val="right"/>
              <w:rPr>
                <w:rFonts w:ascii="Calibri" w:hAnsi="Calibri" w:cs="Calibri"/>
                <w:b/>
                <w:sz w:val="20"/>
                <w:lang w:val="en-IE"/>
              </w:rPr>
            </w:pPr>
            <w:r w:rsidRPr="009E1EF1">
              <w:rPr>
                <w:rFonts w:ascii="Calibri" w:hAnsi="Calibri" w:cs="Calibri"/>
                <w:b/>
                <w:sz w:val="20"/>
                <w:lang w:val="en-IE"/>
              </w:rPr>
              <w:t>(78.</w:t>
            </w:r>
            <w:r w:rsidR="0093410C">
              <w:rPr>
                <w:rFonts w:ascii="Calibri" w:hAnsi="Calibri" w:cs="Calibri"/>
                <w:b/>
                <w:sz w:val="20"/>
                <w:lang w:val="en-IE"/>
              </w:rPr>
              <w:t>5</w:t>
            </w:r>
            <w:r w:rsidRPr="009E1EF1">
              <w:rPr>
                <w:rFonts w:ascii="Calibri" w:hAnsi="Calibri" w:cs="Calibri"/>
                <w:b/>
                <w:sz w:val="20"/>
                <w:lang w:val="en-IE"/>
              </w:rPr>
              <w:t>)</w:t>
            </w:r>
          </w:p>
        </w:tc>
        <w:tc>
          <w:tcPr>
            <w:tcW w:w="992" w:type="dxa"/>
            <w:tcBorders>
              <w:top w:val="single" w:sz="4" w:space="0" w:color="auto"/>
              <w:left w:val="nil"/>
              <w:bottom w:val="single" w:sz="4" w:space="0" w:color="auto"/>
              <w:right w:val="nil"/>
            </w:tcBorders>
            <w:shd w:val="clear" w:color="auto" w:fill="auto"/>
            <w:hideMark/>
          </w:tcPr>
          <w:p w14:paraId="079BDFB0" w14:textId="078BDA2F" w:rsidR="00FA2234" w:rsidRPr="009E1EF1" w:rsidRDefault="00FA2234" w:rsidP="00D757F8">
            <w:pPr>
              <w:jc w:val="right"/>
              <w:rPr>
                <w:rFonts w:ascii="Calibri" w:hAnsi="Calibri" w:cs="Calibri"/>
                <w:b/>
                <w:sz w:val="20"/>
                <w:lang w:val="en-IE"/>
              </w:rPr>
            </w:pPr>
            <w:r w:rsidRPr="009E1EF1">
              <w:rPr>
                <w:rFonts w:ascii="Calibri" w:hAnsi="Calibri" w:cs="Calibri"/>
                <w:b/>
                <w:sz w:val="20"/>
                <w:lang w:val="en-IE"/>
              </w:rPr>
              <w:t>(17</w:t>
            </w:r>
            <w:r>
              <w:rPr>
                <w:rFonts w:ascii="Calibri" w:hAnsi="Calibri" w:cs="Calibri"/>
                <w:b/>
                <w:sz w:val="20"/>
                <w:lang w:val="en-IE"/>
              </w:rPr>
              <w:t>0.</w:t>
            </w:r>
            <w:r w:rsidR="0093410C">
              <w:rPr>
                <w:rFonts w:ascii="Calibri" w:hAnsi="Calibri" w:cs="Calibri"/>
                <w:b/>
                <w:sz w:val="20"/>
                <w:lang w:val="en-IE"/>
              </w:rPr>
              <w:t>6</w:t>
            </w:r>
            <w:r w:rsidRPr="009E1EF1">
              <w:rPr>
                <w:rFonts w:ascii="Calibri" w:hAnsi="Calibri" w:cs="Calibri"/>
                <w:b/>
                <w:sz w:val="20"/>
                <w:lang w:val="en-IE"/>
              </w:rPr>
              <w:t>)</w:t>
            </w:r>
          </w:p>
        </w:tc>
        <w:tc>
          <w:tcPr>
            <w:tcW w:w="971" w:type="dxa"/>
            <w:tcBorders>
              <w:top w:val="single" w:sz="4" w:space="0" w:color="auto"/>
              <w:left w:val="nil"/>
              <w:bottom w:val="single" w:sz="4" w:space="0" w:color="auto"/>
              <w:right w:val="nil"/>
            </w:tcBorders>
            <w:shd w:val="clear" w:color="auto" w:fill="auto"/>
            <w:hideMark/>
          </w:tcPr>
          <w:p w14:paraId="01E10F13" w14:textId="4AEE829B" w:rsidR="00FA2234" w:rsidRPr="009E1EF1" w:rsidRDefault="00FA2234" w:rsidP="00D757F8">
            <w:pPr>
              <w:jc w:val="right"/>
              <w:rPr>
                <w:rFonts w:ascii="Calibri" w:hAnsi="Calibri" w:cs="Calibri"/>
                <w:b/>
                <w:sz w:val="20"/>
                <w:lang w:val="en-IE"/>
              </w:rPr>
            </w:pPr>
            <w:r w:rsidRPr="009E1EF1">
              <w:rPr>
                <w:rFonts w:ascii="Calibri" w:hAnsi="Calibri" w:cs="Calibri"/>
                <w:b/>
                <w:sz w:val="20"/>
                <w:lang w:val="en-IE"/>
              </w:rPr>
              <w:t>3,11</w:t>
            </w:r>
            <w:r>
              <w:rPr>
                <w:rFonts w:ascii="Calibri" w:hAnsi="Calibri" w:cs="Calibri"/>
                <w:b/>
                <w:sz w:val="20"/>
                <w:lang w:val="en-IE"/>
              </w:rPr>
              <w:t>4.</w:t>
            </w:r>
            <w:r w:rsidR="00A41EB4">
              <w:rPr>
                <w:rFonts w:ascii="Calibri" w:hAnsi="Calibri" w:cs="Calibri"/>
                <w:b/>
                <w:sz w:val="20"/>
                <w:lang w:val="en-IE"/>
              </w:rPr>
              <w:t>3</w:t>
            </w:r>
          </w:p>
        </w:tc>
      </w:tr>
      <w:tr w:rsidR="00A41EB4" w:rsidRPr="009E1EF1" w14:paraId="081BC55C" w14:textId="77777777" w:rsidTr="00F6119A">
        <w:trPr>
          <w:trHeight w:val="294"/>
        </w:trPr>
        <w:tc>
          <w:tcPr>
            <w:tcW w:w="2410" w:type="dxa"/>
            <w:gridSpan w:val="2"/>
            <w:tcBorders>
              <w:top w:val="single" w:sz="4" w:space="0" w:color="auto"/>
              <w:left w:val="nil"/>
              <w:bottom w:val="single" w:sz="4" w:space="0" w:color="auto"/>
              <w:right w:val="nil"/>
            </w:tcBorders>
            <w:shd w:val="clear" w:color="auto" w:fill="auto"/>
          </w:tcPr>
          <w:p w14:paraId="59758C38" w14:textId="5A5B75D6" w:rsidR="00A41EB4" w:rsidRPr="00F6119A" w:rsidRDefault="00A41EB4" w:rsidP="00D757F8">
            <w:pPr>
              <w:rPr>
                <w:rFonts w:ascii="Calibri" w:hAnsi="Calibri" w:cs="Calibri"/>
                <w:bCs/>
                <w:color w:val="000000"/>
                <w:sz w:val="20"/>
                <w:lang w:val="en-IE"/>
              </w:rPr>
            </w:pPr>
            <w:r w:rsidRPr="00F6119A">
              <w:rPr>
                <w:rFonts w:ascii="Calibri" w:hAnsi="Calibri" w:cs="Calibri"/>
                <w:bCs/>
                <w:color w:val="000000"/>
                <w:sz w:val="20"/>
                <w:lang w:val="en-IE"/>
              </w:rPr>
              <w:t>Accrued interest</w:t>
            </w:r>
          </w:p>
        </w:tc>
        <w:tc>
          <w:tcPr>
            <w:tcW w:w="1007" w:type="dxa"/>
            <w:gridSpan w:val="2"/>
            <w:tcBorders>
              <w:top w:val="single" w:sz="4" w:space="0" w:color="auto"/>
              <w:left w:val="nil"/>
              <w:bottom w:val="single" w:sz="4" w:space="0" w:color="auto"/>
              <w:right w:val="nil"/>
            </w:tcBorders>
            <w:shd w:val="clear" w:color="auto" w:fill="auto"/>
          </w:tcPr>
          <w:p w14:paraId="0D911B3C" w14:textId="07B7699B" w:rsidR="00A41EB4" w:rsidRPr="009E1EF1" w:rsidRDefault="00A41EB4" w:rsidP="00D757F8">
            <w:pPr>
              <w:jc w:val="right"/>
              <w:rPr>
                <w:rFonts w:ascii="Calibri" w:hAnsi="Calibri" w:cs="Calibri"/>
                <w:b/>
                <w:sz w:val="20"/>
                <w:lang w:val="en-IE"/>
              </w:rPr>
            </w:pPr>
            <w:r>
              <w:rPr>
                <w:rFonts w:ascii="Calibri" w:hAnsi="Calibri" w:cs="Calibri"/>
                <w:b/>
                <w:sz w:val="20"/>
                <w:lang w:val="en-IE"/>
              </w:rPr>
              <w:t>0.5</w:t>
            </w:r>
          </w:p>
        </w:tc>
        <w:tc>
          <w:tcPr>
            <w:tcW w:w="1007" w:type="dxa"/>
            <w:gridSpan w:val="2"/>
            <w:tcBorders>
              <w:top w:val="single" w:sz="4" w:space="0" w:color="auto"/>
              <w:left w:val="nil"/>
              <w:bottom w:val="single" w:sz="4" w:space="0" w:color="auto"/>
              <w:right w:val="nil"/>
            </w:tcBorders>
            <w:shd w:val="clear" w:color="auto" w:fill="auto"/>
          </w:tcPr>
          <w:p w14:paraId="12CE8CF0" w14:textId="77777777" w:rsidR="00A41EB4" w:rsidRDefault="00A41EB4" w:rsidP="00D757F8">
            <w:pPr>
              <w:jc w:val="right"/>
              <w:rPr>
                <w:rFonts w:ascii="Calibri" w:hAnsi="Calibri" w:cs="Calibri"/>
                <w:b/>
                <w:sz w:val="20"/>
                <w:lang w:val="en-IE"/>
              </w:rPr>
            </w:pPr>
          </w:p>
        </w:tc>
        <w:tc>
          <w:tcPr>
            <w:tcW w:w="963" w:type="dxa"/>
            <w:tcBorders>
              <w:top w:val="single" w:sz="4" w:space="0" w:color="auto"/>
              <w:left w:val="nil"/>
              <w:bottom w:val="single" w:sz="4" w:space="0" w:color="auto"/>
              <w:right w:val="nil"/>
            </w:tcBorders>
            <w:shd w:val="clear" w:color="auto" w:fill="auto"/>
          </w:tcPr>
          <w:p w14:paraId="19019940" w14:textId="77777777" w:rsidR="00A41EB4" w:rsidRPr="009E1EF1" w:rsidRDefault="00A41EB4" w:rsidP="00D757F8">
            <w:pPr>
              <w:jc w:val="right"/>
              <w:rPr>
                <w:rFonts w:ascii="Calibri" w:hAnsi="Calibri" w:cs="Calibri"/>
                <w:b/>
                <w:sz w:val="20"/>
                <w:lang w:val="en-IE"/>
              </w:rPr>
            </w:pPr>
          </w:p>
        </w:tc>
        <w:tc>
          <w:tcPr>
            <w:tcW w:w="1134" w:type="dxa"/>
            <w:gridSpan w:val="2"/>
            <w:tcBorders>
              <w:top w:val="single" w:sz="4" w:space="0" w:color="auto"/>
              <w:left w:val="nil"/>
              <w:bottom w:val="single" w:sz="4" w:space="0" w:color="auto"/>
              <w:right w:val="nil"/>
            </w:tcBorders>
            <w:shd w:val="clear" w:color="auto" w:fill="auto"/>
          </w:tcPr>
          <w:p w14:paraId="6D60D95B" w14:textId="77777777" w:rsidR="00A41EB4" w:rsidRPr="009E1EF1" w:rsidRDefault="00A41EB4" w:rsidP="00D757F8">
            <w:pPr>
              <w:jc w:val="right"/>
              <w:rPr>
                <w:rFonts w:ascii="Calibri" w:hAnsi="Calibri" w:cs="Calibri"/>
                <w:b/>
                <w:sz w:val="20"/>
                <w:lang w:val="en-IE"/>
              </w:rPr>
            </w:pPr>
          </w:p>
        </w:tc>
        <w:tc>
          <w:tcPr>
            <w:tcW w:w="992" w:type="dxa"/>
            <w:gridSpan w:val="2"/>
            <w:tcBorders>
              <w:top w:val="single" w:sz="4" w:space="0" w:color="auto"/>
              <w:left w:val="nil"/>
              <w:bottom w:val="single" w:sz="4" w:space="0" w:color="auto"/>
              <w:right w:val="nil"/>
            </w:tcBorders>
            <w:shd w:val="clear" w:color="auto" w:fill="auto"/>
          </w:tcPr>
          <w:p w14:paraId="377F5F3C" w14:textId="77777777" w:rsidR="00A41EB4" w:rsidRPr="009E1EF1" w:rsidRDefault="00A41EB4" w:rsidP="00D757F8">
            <w:pPr>
              <w:jc w:val="right"/>
              <w:rPr>
                <w:rFonts w:ascii="Calibri" w:hAnsi="Calibri" w:cs="Calibri"/>
                <w:b/>
                <w:sz w:val="20"/>
                <w:lang w:val="en-IE"/>
              </w:rPr>
            </w:pPr>
          </w:p>
        </w:tc>
        <w:tc>
          <w:tcPr>
            <w:tcW w:w="993" w:type="dxa"/>
            <w:gridSpan w:val="2"/>
            <w:tcBorders>
              <w:top w:val="single" w:sz="4" w:space="0" w:color="auto"/>
              <w:left w:val="nil"/>
              <w:bottom w:val="single" w:sz="4" w:space="0" w:color="auto"/>
              <w:right w:val="nil"/>
            </w:tcBorders>
            <w:shd w:val="clear" w:color="auto" w:fill="auto"/>
          </w:tcPr>
          <w:p w14:paraId="2C755F48" w14:textId="77777777" w:rsidR="00A41EB4" w:rsidRPr="009E1EF1" w:rsidRDefault="00A41EB4" w:rsidP="00D757F8">
            <w:pPr>
              <w:jc w:val="right"/>
              <w:rPr>
                <w:rFonts w:ascii="Calibri" w:hAnsi="Calibri" w:cs="Calibri"/>
                <w:b/>
                <w:sz w:val="20"/>
                <w:lang w:val="en-IE"/>
              </w:rPr>
            </w:pPr>
          </w:p>
        </w:tc>
        <w:tc>
          <w:tcPr>
            <w:tcW w:w="992" w:type="dxa"/>
            <w:tcBorders>
              <w:top w:val="single" w:sz="4" w:space="0" w:color="auto"/>
              <w:left w:val="nil"/>
              <w:bottom w:val="single" w:sz="4" w:space="0" w:color="auto"/>
              <w:right w:val="nil"/>
            </w:tcBorders>
            <w:shd w:val="clear" w:color="auto" w:fill="auto"/>
          </w:tcPr>
          <w:p w14:paraId="2DD528DF" w14:textId="77777777" w:rsidR="00A41EB4" w:rsidRPr="009E1EF1" w:rsidRDefault="00A41EB4" w:rsidP="00D757F8">
            <w:pPr>
              <w:jc w:val="right"/>
              <w:rPr>
                <w:rFonts w:ascii="Calibri" w:hAnsi="Calibri" w:cs="Calibri"/>
                <w:b/>
                <w:sz w:val="20"/>
                <w:lang w:val="en-IE"/>
              </w:rPr>
            </w:pPr>
          </w:p>
        </w:tc>
        <w:tc>
          <w:tcPr>
            <w:tcW w:w="971" w:type="dxa"/>
            <w:tcBorders>
              <w:top w:val="single" w:sz="4" w:space="0" w:color="auto"/>
              <w:left w:val="nil"/>
              <w:bottom w:val="single" w:sz="4" w:space="0" w:color="auto"/>
              <w:right w:val="nil"/>
            </w:tcBorders>
            <w:shd w:val="clear" w:color="auto" w:fill="auto"/>
          </w:tcPr>
          <w:p w14:paraId="658DB313" w14:textId="0F8130F5" w:rsidR="00A41EB4" w:rsidRPr="009E1EF1" w:rsidRDefault="00A41EB4" w:rsidP="00D757F8">
            <w:pPr>
              <w:jc w:val="right"/>
              <w:rPr>
                <w:rFonts w:ascii="Calibri" w:hAnsi="Calibri" w:cs="Calibri"/>
                <w:b/>
                <w:sz w:val="20"/>
                <w:lang w:val="en-IE"/>
              </w:rPr>
            </w:pPr>
            <w:r>
              <w:rPr>
                <w:rFonts w:ascii="Calibri" w:hAnsi="Calibri" w:cs="Calibri"/>
                <w:b/>
                <w:sz w:val="20"/>
                <w:lang w:val="en-IE"/>
              </w:rPr>
              <w:t>24.6</w:t>
            </w:r>
          </w:p>
        </w:tc>
      </w:tr>
      <w:tr w:rsidR="00A41EB4" w:rsidRPr="009E1EF1" w14:paraId="3D13390D" w14:textId="77777777" w:rsidTr="00F6119A">
        <w:trPr>
          <w:trHeight w:val="294"/>
        </w:trPr>
        <w:tc>
          <w:tcPr>
            <w:tcW w:w="2410" w:type="dxa"/>
            <w:gridSpan w:val="2"/>
            <w:tcBorders>
              <w:top w:val="single" w:sz="4" w:space="0" w:color="auto"/>
              <w:left w:val="nil"/>
              <w:bottom w:val="single" w:sz="4" w:space="0" w:color="auto"/>
              <w:right w:val="nil"/>
            </w:tcBorders>
            <w:shd w:val="clear" w:color="auto" w:fill="auto"/>
          </w:tcPr>
          <w:p w14:paraId="5838B7B8" w14:textId="7A262396" w:rsidR="00A41EB4" w:rsidRPr="00993A7A" w:rsidRDefault="00A41EB4" w:rsidP="00D757F8">
            <w:pPr>
              <w:rPr>
                <w:rFonts w:ascii="Calibri" w:hAnsi="Calibri" w:cs="Calibri"/>
                <w:b/>
                <w:color w:val="000000"/>
                <w:sz w:val="20"/>
                <w:lang w:val="en-IE"/>
              </w:rPr>
            </w:pPr>
            <w:r w:rsidRPr="00993A7A">
              <w:rPr>
                <w:rFonts w:ascii="Calibri" w:hAnsi="Calibri" w:cs="Calibri"/>
                <w:b/>
                <w:color w:val="000000"/>
                <w:sz w:val="20"/>
                <w:lang w:val="en-IE"/>
              </w:rPr>
              <w:t>Total borrowings</w:t>
            </w:r>
          </w:p>
        </w:tc>
        <w:tc>
          <w:tcPr>
            <w:tcW w:w="1007" w:type="dxa"/>
            <w:gridSpan w:val="2"/>
            <w:tcBorders>
              <w:top w:val="single" w:sz="4" w:space="0" w:color="auto"/>
              <w:left w:val="nil"/>
              <w:bottom w:val="single" w:sz="4" w:space="0" w:color="auto"/>
              <w:right w:val="nil"/>
            </w:tcBorders>
            <w:shd w:val="clear" w:color="auto" w:fill="auto"/>
          </w:tcPr>
          <w:p w14:paraId="12ECE1FE" w14:textId="61658D00" w:rsidR="00A41EB4" w:rsidRPr="009E1EF1" w:rsidRDefault="00A41EB4" w:rsidP="00D757F8">
            <w:pPr>
              <w:jc w:val="right"/>
              <w:rPr>
                <w:rFonts w:ascii="Calibri" w:hAnsi="Calibri" w:cs="Calibri"/>
                <w:b/>
                <w:sz w:val="20"/>
                <w:lang w:val="en-IE"/>
              </w:rPr>
            </w:pPr>
            <w:r>
              <w:rPr>
                <w:rFonts w:ascii="Calibri" w:hAnsi="Calibri" w:cs="Calibri"/>
                <w:b/>
                <w:sz w:val="20"/>
                <w:lang w:val="en-IE"/>
              </w:rPr>
              <w:t>370.7</w:t>
            </w:r>
          </w:p>
        </w:tc>
        <w:tc>
          <w:tcPr>
            <w:tcW w:w="1007" w:type="dxa"/>
            <w:gridSpan w:val="2"/>
            <w:tcBorders>
              <w:top w:val="single" w:sz="4" w:space="0" w:color="auto"/>
              <w:left w:val="nil"/>
              <w:bottom w:val="single" w:sz="4" w:space="0" w:color="auto"/>
              <w:right w:val="nil"/>
            </w:tcBorders>
            <w:shd w:val="clear" w:color="auto" w:fill="auto"/>
          </w:tcPr>
          <w:p w14:paraId="24A68014" w14:textId="77777777" w:rsidR="00A41EB4" w:rsidRDefault="00A41EB4" w:rsidP="00D757F8">
            <w:pPr>
              <w:jc w:val="right"/>
              <w:rPr>
                <w:rFonts w:ascii="Calibri" w:hAnsi="Calibri" w:cs="Calibri"/>
                <w:b/>
                <w:sz w:val="20"/>
                <w:lang w:val="en-IE"/>
              </w:rPr>
            </w:pPr>
          </w:p>
        </w:tc>
        <w:tc>
          <w:tcPr>
            <w:tcW w:w="963" w:type="dxa"/>
            <w:tcBorders>
              <w:top w:val="single" w:sz="4" w:space="0" w:color="auto"/>
              <w:left w:val="nil"/>
              <w:bottom w:val="single" w:sz="4" w:space="0" w:color="auto"/>
              <w:right w:val="nil"/>
            </w:tcBorders>
            <w:shd w:val="clear" w:color="auto" w:fill="auto"/>
          </w:tcPr>
          <w:p w14:paraId="228C3897" w14:textId="77777777" w:rsidR="00A41EB4" w:rsidRPr="009E1EF1" w:rsidRDefault="00A41EB4" w:rsidP="00D757F8">
            <w:pPr>
              <w:jc w:val="right"/>
              <w:rPr>
                <w:rFonts w:ascii="Calibri" w:hAnsi="Calibri" w:cs="Calibri"/>
                <w:b/>
                <w:sz w:val="20"/>
                <w:lang w:val="en-IE"/>
              </w:rPr>
            </w:pPr>
          </w:p>
        </w:tc>
        <w:tc>
          <w:tcPr>
            <w:tcW w:w="1134" w:type="dxa"/>
            <w:gridSpan w:val="2"/>
            <w:tcBorders>
              <w:top w:val="single" w:sz="4" w:space="0" w:color="auto"/>
              <w:left w:val="nil"/>
              <w:bottom w:val="single" w:sz="4" w:space="0" w:color="auto"/>
              <w:right w:val="nil"/>
            </w:tcBorders>
            <w:shd w:val="clear" w:color="auto" w:fill="auto"/>
          </w:tcPr>
          <w:p w14:paraId="7863AA9B" w14:textId="77777777" w:rsidR="00A41EB4" w:rsidRPr="009E1EF1" w:rsidRDefault="00A41EB4" w:rsidP="00D757F8">
            <w:pPr>
              <w:jc w:val="right"/>
              <w:rPr>
                <w:rFonts w:ascii="Calibri" w:hAnsi="Calibri" w:cs="Calibri"/>
                <w:b/>
                <w:sz w:val="20"/>
                <w:lang w:val="en-IE"/>
              </w:rPr>
            </w:pPr>
          </w:p>
        </w:tc>
        <w:tc>
          <w:tcPr>
            <w:tcW w:w="992" w:type="dxa"/>
            <w:gridSpan w:val="2"/>
            <w:tcBorders>
              <w:top w:val="single" w:sz="4" w:space="0" w:color="auto"/>
              <w:left w:val="nil"/>
              <w:bottom w:val="single" w:sz="4" w:space="0" w:color="auto"/>
              <w:right w:val="nil"/>
            </w:tcBorders>
            <w:shd w:val="clear" w:color="auto" w:fill="auto"/>
          </w:tcPr>
          <w:p w14:paraId="2294ED87" w14:textId="77777777" w:rsidR="00A41EB4" w:rsidRPr="009E1EF1" w:rsidRDefault="00A41EB4" w:rsidP="00D757F8">
            <w:pPr>
              <w:jc w:val="right"/>
              <w:rPr>
                <w:rFonts w:ascii="Calibri" w:hAnsi="Calibri" w:cs="Calibri"/>
                <w:b/>
                <w:sz w:val="20"/>
                <w:lang w:val="en-IE"/>
              </w:rPr>
            </w:pPr>
          </w:p>
        </w:tc>
        <w:tc>
          <w:tcPr>
            <w:tcW w:w="993" w:type="dxa"/>
            <w:gridSpan w:val="2"/>
            <w:tcBorders>
              <w:top w:val="single" w:sz="4" w:space="0" w:color="auto"/>
              <w:left w:val="nil"/>
              <w:bottom w:val="single" w:sz="4" w:space="0" w:color="auto"/>
              <w:right w:val="nil"/>
            </w:tcBorders>
            <w:shd w:val="clear" w:color="auto" w:fill="auto"/>
          </w:tcPr>
          <w:p w14:paraId="46691934" w14:textId="77777777" w:rsidR="00A41EB4" w:rsidRPr="009E1EF1" w:rsidRDefault="00A41EB4" w:rsidP="00D757F8">
            <w:pPr>
              <w:jc w:val="right"/>
              <w:rPr>
                <w:rFonts w:ascii="Calibri" w:hAnsi="Calibri" w:cs="Calibri"/>
                <w:b/>
                <w:sz w:val="20"/>
                <w:lang w:val="en-IE"/>
              </w:rPr>
            </w:pPr>
          </w:p>
        </w:tc>
        <w:tc>
          <w:tcPr>
            <w:tcW w:w="992" w:type="dxa"/>
            <w:tcBorders>
              <w:top w:val="single" w:sz="4" w:space="0" w:color="auto"/>
              <w:left w:val="nil"/>
              <w:bottom w:val="single" w:sz="4" w:space="0" w:color="auto"/>
              <w:right w:val="nil"/>
            </w:tcBorders>
            <w:shd w:val="clear" w:color="auto" w:fill="auto"/>
          </w:tcPr>
          <w:p w14:paraId="48F8AC78" w14:textId="77777777" w:rsidR="00A41EB4" w:rsidRPr="009E1EF1" w:rsidRDefault="00A41EB4" w:rsidP="00D757F8">
            <w:pPr>
              <w:jc w:val="right"/>
              <w:rPr>
                <w:rFonts w:ascii="Calibri" w:hAnsi="Calibri" w:cs="Calibri"/>
                <w:b/>
                <w:sz w:val="20"/>
                <w:lang w:val="en-IE"/>
              </w:rPr>
            </w:pPr>
          </w:p>
        </w:tc>
        <w:tc>
          <w:tcPr>
            <w:tcW w:w="971" w:type="dxa"/>
            <w:tcBorders>
              <w:top w:val="single" w:sz="4" w:space="0" w:color="auto"/>
              <w:left w:val="nil"/>
              <w:bottom w:val="single" w:sz="4" w:space="0" w:color="auto"/>
              <w:right w:val="nil"/>
            </w:tcBorders>
            <w:shd w:val="clear" w:color="auto" w:fill="auto"/>
          </w:tcPr>
          <w:p w14:paraId="06FD4380" w14:textId="2A150D0B" w:rsidR="00A41EB4" w:rsidRPr="009E1EF1" w:rsidRDefault="00A41EB4" w:rsidP="00D757F8">
            <w:pPr>
              <w:jc w:val="right"/>
              <w:rPr>
                <w:rFonts w:ascii="Calibri" w:hAnsi="Calibri" w:cs="Calibri"/>
                <w:b/>
                <w:sz w:val="20"/>
                <w:lang w:val="en-IE"/>
              </w:rPr>
            </w:pPr>
            <w:r>
              <w:rPr>
                <w:rFonts w:ascii="Calibri" w:hAnsi="Calibri" w:cs="Calibri"/>
                <w:b/>
                <w:sz w:val="20"/>
                <w:lang w:val="en-IE"/>
              </w:rPr>
              <w:t>3,138.9</w:t>
            </w:r>
          </w:p>
        </w:tc>
      </w:tr>
      <w:tr w:rsidR="00A41EB4" w:rsidRPr="009E1EF1" w14:paraId="03EFB8AF" w14:textId="77777777" w:rsidTr="00F6119A">
        <w:trPr>
          <w:trHeight w:val="294"/>
        </w:trPr>
        <w:tc>
          <w:tcPr>
            <w:tcW w:w="2410" w:type="dxa"/>
            <w:gridSpan w:val="2"/>
            <w:tcBorders>
              <w:top w:val="single" w:sz="4" w:space="0" w:color="auto"/>
              <w:left w:val="nil"/>
              <w:right w:val="nil"/>
            </w:tcBorders>
            <w:shd w:val="clear" w:color="auto" w:fill="auto"/>
          </w:tcPr>
          <w:p w14:paraId="73D153E9" w14:textId="0DBFF44A" w:rsidR="00A41EB4" w:rsidRPr="00993A7A" w:rsidRDefault="00A41EB4" w:rsidP="00D757F8">
            <w:pPr>
              <w:rPr>
                <w:rFonts w:ascii="Calibri" w:hAnsi="Calibri" w:cs="Calibri"/>
                <w:b/>
                <w:color w:val="000000"/>
                <w:sz w:val="20"/>
                <w:lang w:val="en-IE"/>
              </w:rPr>
            </w:pPr>
            <w:r w:rsidRPr="00993A7A">
              <w:rPr>
                <w:rFonts w:ascii="Calibri" w:hAnsi="Calibri" w:cs="Calibri"/>
                <w:b/>
                <w:color w:val="000000"/>
                <w:sz w:val="20"/>
                <w:lang w:val="en-IE"/>
              </w:rPr>
              <w:t>Included in:</w:t>
            </w:r>
          </w:p>
        </w:tc>
        <w:tc>
          <w:tcPr>
            <w:tcW w:w="1007" w:type="dxa"/>
            <w:gridSpan w:val="2"/>
            <w:tcBorders>
              <w:top w:val="single" w:sz="4" w:space="0" w:color="auto"/>
              <w:left w:val="nil"/>
              <w:right w:val="nil"/>
            </w:tcBorders>
            <w:shd w:val="clear" w:color="auto" w:fill="auto"/>
          </w:tcPr>
          <w:p w14:paraId="408CF72C" w14:textId="77777777" w:rsidR="00A41EB4" w:rsidRDefault="00A41EB4" w:rsidP="00D757F8">
            <w:pPr>
              <w:jc w:val="right"/>
              <w:rPr>
                <w:rFonts w:ascii="Calibri" w:hAnsi="Calibri" w:cs="Calibri"/>
                <w:b/>
                <w:sz w:val="20"/>
                <w:lang w:val="en-IE"/>
              </w:rPr>
            </w:pPr>
          </w:p>
        </w:tc>
        <w:tc>
          <w:tcPr>
            <w:tcW w:w="1007" w:type="dxa"/>
            <w:gridSpan w:val="2"/>
            <w:tcBorders>
              <w:top w:val="single" w:sz="4" w:space="0" w:color="auto"/>
              <w:left w:val="nil"/>
              <w:right w:val="nil"/>
            </w:tcBorders>
            <w:shd w:val="clear" w:color="auto" w:fill="auto"/>
          </w:tcPr>
          <w:p w14:paraId="7AF3319E" w14:textId="77777777" w:rsidR="00A41EB4" w:rsidRDefault="00A41EB4" w:rsidP="00D757F8">
            <w:pPr>
              <w:jc w:val="right"/>
              <w:rPr>
                <w:rFonts w:ascii="Calibri" w:hAnsi="Calibri" w:cs="Calibri"/>
                <w:b/>
                <w:sz w:val="20"/>
                <w:lang w:val="en-IE"/>
              </w:rPr>
            </w:pPr>
          </w:p>
        </w:tc>
        <w:tc>
          <w:tcPr>
            <w:tcW w:w="963" w:type="dxa"/>
            <w:tcBorders>
              <w:top w:val="single" w:sz="4" w:space="0" w:color="auto"/>
              <w:left w:val="nil"/>
              <w:right w:val="nil"/>
            </w:tcBorders>
            <w:shd w:val="clear" w:color="auto" w:fill="auto"/>
          </w:tcPr>
          <w:p w14:paraId="5EC3640C" w14:textId="77777777" w:rsidR="00A41EB4" w:rsidRPr="009E1EF1" w:rsidRDefault="00A41EB4" w:rsidP="00D757F8">
            <w:pPr>
              <w:jc w:val="right"/>
              <w:rPr>
                <w:rFonts w:ascii="Calibri" w:hAnsi="Calibri" w:cs="Calibri"/>
                <w:b/>
                <w:sz w:val="20"/>
                <w:lang w:val="en-IE"/>
              </w:rPr>
            </w:pPr>
          </w:p>
        </w:tc>
        <w:tc>
          <w:tcPr>
            <w:tcW w:w="1134" w:type="dxa"/>
            <w:gridSpan w:val="2"/>
            <w:tcBorders>
              <w:top w:val="single" w:sz="4" w:space="0" w:color="auto"/>
              <w:left w:val="nil"/>
              <w:right w:val="nil"/>
            </w:tcBorders>
            <w:shd w:val="clear" w:color="auto" w:fill="auto"/>
          </w:tcPr>
          <w:p w14:paraId="08E1FEB3" w14:textId="77777777" w:rsidR="00A41EB4" w:rsidRPr="009E1EF1" w:rsidRDefault="00A41EB4" w:rsidP="00D757F8">
            <w:pPr>
              <w:jc w:val="right"/>
              <w:rPr>
                <w:rFonts w:ascii="Calibri" w:hAnsi="Calibri" w:cs="Calibri"/>
                <w:b/>
                <w:sz w:val="20"/>
                <w:lang w:val="en-IE"/>
              </w:rPr>
            </w:pPr>
          </w:p>
        </w:tc>
        <w:tc>
          <w:tcPr>
            <w:tcW w:w="992" w:type="dxa"/>
            <w:gridSpan w:val="2"/>
            <w:tcBorders>
              <w:top w:val="single" w:sz="4" w:space="0" w:color="auto"/>
              <w:left w:val="nil"/>
              <w:right w:val="nil"/>
            </w:tcBorders>
            <w:shd w:val="clear" w:color="auto" w:fill="auto"/>
          </w:tcPr>
          <w:p w14:paraId="60F4C070" w14:textId="77777777" w:rsidR="00A41EB4" w:rsidRPr="009E1EF1" w:rsidRDefault="00A41EB4" w:rsidP="00D757F8">
            <w:pPr>
              <w:jc w:val="right"/>
              <w:rPr>
                <w:rFonts w:ascii="Calibri" w:hAnsi="Calibri" w:cs="Calibri"/>
                <w:b/>
                <w:sz w:val="20"/>
                <w:lang w:val="en-IE"/>
              </w:rPr>
            </w:pPr>
          </w:p>
        </w:tc>
        <w:tc>
          <w:tcPr>
            <w:tcW w:w="993" w:type="dxa"/>
            <w:gridSpan w:val="2"/>
            <w:tcBorders>
              <w:top w:val="single" w:sz="4" w:space="0" w:color="auto"/>
              <w:left w:val="nil"/>
              <w:right w:val="nil"/>
            </w:tcBorders>
            <w:shd w:val="clear" w:color="auto" w:fill="auto"/>
          </w:tcPr>
          <w:p w14:paraId="2887775C" w14:textId="77777777" w:rsidR="00A41EB4" w:rsidRPr="009E1EF1" w:rsidRDefault="00A41EB4" w:rsidP="00D757F8">
            <w:pPr>
              <w:jc w:val="right"/>
              <w:rPr>
                <w:rFonts w:ascii="Calibri" w:hAnsi="Calibri" w:cs="Calibri"/>
                <w:b/>
                <w:sz w:val="20"/>
                <w:lang w:val="en-IE"/>
              </w:rPr>
            </w:pPr>
          </w:p>
        </w:tc>
        <w:tc>
          <w:tcPr>
            <w:tcW w:w="992" w:type="dxa"/>
            <w:tcBorders>
              <w:top w:val="single" w:sz="4" w:space="0" w:color="auto"/>
              <w:left w:val="nil"/>
              <w:right w:val="nil"/>
            </w:tcBorders>
            <w:shd w:val="clear" w:color="auto" w:fill="auto"/>
          </w:tcPr>
          <w:p w14:paraId="6FFAC2C2" w14:textId="77777777" w:rsidR="00A41EB4" w:rsidRPr="009E1EF1" w:rsidRDefault="00A41EB4" w:rsidP="00D757F8">
            <w:pPr>
              <w:jc w:val="right"/>
              <w:rPr>
                <w:rFonts w:ascii="Calibri" w:hAnsi="Calibri" w:cs="Calibri"/>
                <w:b/>
                <w:sz w:val="20"/>
                <w:lang w:val="en-IE"/>
              </w:rPr>
            </w:pPr>
          </w:p>
        </w:tc>
        <w:tc>
          <w:tcPr>
            <w:tcW w:w="971" w:type="dxa"/>
            <w:tcBorders>
              <w:top w:val="single" w:sz="4" w:space="0" w:color="auto"/>
              <w:left w:val="nil"/>
              <w:right w:val="nil"/>
            </w:tcBorders>
            <w:shd w:val="clear" w:color="auto" w:fill="auto"/>
          </w:tcPr>
          <w:p w14:paraId="020E917A" w14:textId="77777777" w:rsidR="00A41EB4" w:rsidRDefault="00A41EB4" w:rsidP="00D757F8">
            <w:pPr>
              <w:jc w:val="right"/>
              <w:rPr>
                <w:rFonts w:ascii="Calibri" w:hAnsi="Calibri" w:cs="Calibri"/>
                <w:b/>
                <w:sz w:val="20"/>
                <w:lang w:val="en-IE"/>
              </w:rPr>
            </w:pPr>
          </w:p>
        </w:tc>
      </w:tr>
      <w:tr w:rsidR="00A41EB4" w:rsidRPr="009E1EF1" w14:paraId="1FAF87D0" w14:textId="77777777" w:rsidTr="00993A7A">
        <w:trPr>
          <w:trHeight w:val="294"/>
        </w:trPr>
        <w:tc>
          <w:tcPr>
            <w:tcW w:w="2410" w:type="dxa"/>
            <w:gridSpan w:val="2"/>
            <w:tcBorders>
              <w:left w:val="nil"/>
              <w:right w:val="nil"/>
            </w:tcBorders>
            <w:shd w:val="clear" w:color="auto" w:fill="auto"/>
          </w:tcPr>
          <w:p w14:paraId="6B55D4DF" w14:textId="5F8B44E3" w:rsidR="00A41EB4" w:rsidRPr="00F6119A" w:rsidRDefault="00A41EB4" w:rsidP="00D757F8">
            <w:pPr>
              <w:rPr>
                <w:rFonts w:ascii="Calibri" w:hAnsi="Calibri" w:cs="Calibri"/>
                <w:bCs/>
                <w:color w:val="000000"/>
                <w:sz w:val="20"/>
                <w:lang w:val="en-IE"/>
              </w:rPr>
            </w:pPr>
            <w:r w:rsidRPr="00F6119A">
              <w:rPr>
                <w:rFonts w:ascii="Calibri" w:hAnsi="Calibri" w:cs="Calibri"/>
                <w:bCs/>
                <w:color w:val="000000"/>
                <w:sz w:val="20"/>
                <w:lang w:val="en-IE"/>
              </w:rPr>
              <w:t>Current liabilities</w:t>
            </w:r>
          </w:p>
        </w:tc>
        <w:tc>
          <w:tcPr>
            <w:tcW w:w="1007" w:type="dxa"/>
            <w:gridSpan w:val="2"/>
            <w:tcBorders>
              <w:left w:val="nil"/>
              <w:right w:val="nil"/>
            </w:tcBorders>
            <w:shd w:val="clear" w:color="auto" w:fill="auto"/>
          </w:tcPr>
          <w:p w14:paraId="56D46A0B" w14:textId="3A319115" w:rsidR="00A41EB4" w:rsidRDefault="00A41EB4" w:rsidP="00D757F8">
            <w:pPr>
              <w:jc w:val="right"/>
              <w:rPr>
                <w:rFonts w:ascii="Calibri" w:hAnsi="Calibri" w:cs="Calibri"/>
                <w:b/>
                <w:sz w:val="20"/>
                <w:lang w:val="en-IE"/>
              </w:rPr>
            </w:pPr>
            <w:r>
              <w:rPr>
                <w:rFonts w:ascii="Calibri" w:hAnsi="Calibri" w:cs="Calibri"/>
                <w:b/>
                <w:sz w:val="20"/>
                <w:lang w:val="en-IE"/>
              </w:rPr>
              <w:t>255.0</w:t>
            </w:r>
          </w:p>
        </w:tc>
        <w:tc>
          <w:tcPr>
            <w:tcW w:w="1007" w:type="dxa"/>
            <w:gridSpan w:val="2"/>
            <w:tcBorders>
              <w:left w:val="nil"/>
              <w:right w:val="nil"/>
            </w:tcBorders>
            <w:shd w:val="clear" w:color="auto" w:fill="auto"/>
          </w:tcPr>
          <w:p w14:paraId="2DF50BBA" w14:textId="77777777" w:rsidR="00A41EB4" w:rsidRDefault="00A41EB4" w:rsidP="00D757F8">
            <w:pPr>
              <w:jc w:val="right"/>
              <w:rPr>
                <w:rFonts w:ascii="Calibri" w:hAnsi="Calibri" w:cs="Calibri"/>
                <w:b/>
                <w:sz w:val="20"/>
                <w:lang w:val="en-IE"/>
              </w:rPr>
            </w:pPr>
          </w:p>
        </w:tc>
        <w:tc>
          <w:tcPr>
            <w:tcW w:w="963" w:type="dxa"/>
            <w:tcBorders>
              <w:left w:val="nil"/>
              <w:right w:val="nil"/>
            </w:tcBorders>
            <w:shd w:val="clear" w:color="auto" w:fill="auto"/>
          </w:tcPr>
          <w:p w14:paraId="2CCFAF58" w14:textId="77777777" w:rsidR="00A41EB4" w:rsidRPr="009E1EF1" w:rsidRDefault="00A41EB4" w:rsidP="00D757F8">
            <w:pPr>
              <w:jc w:val="right"/>
              <w:rPr>
                <w:rFonts w:ascii="Calibri" w:hAnsi="Calibri" w:cs="Calibri"/>
                <w:b/>
                <w:sz w:val="20"/>
                <w:lang w:val="en-IE"/>
              </w:rPr>
            </w:pPr>
          </w:p>
        </w:tc>
        <w:tc>
          <w:tcPr>
            <w:tcW w:w="1134" w:type="dxa"/>
            <w:gridSpan w:val="2"/>
            <w:tcBorders>
              <w:left w:val="nil"/>
              <w:right w:val="nil"/>
            </w:tcBorders>
            <w:shd w:val="clear" w:color="auto" w:fill="auto"/>
          </w:tcPr>
          <w:p w14:paraId="36869577" w14:textId="77777777" w:rsidR="00A41EB4" w:rsidRPr="009E1EF1" w:rsidRDefault="00A41EB4" w:rsidP="00D757F8">
            <w:pPr>
              <w:jc w:val="right"/>
              <w:rPr>
                <w:rFonts w:ascii="Calibri" w:hAnsi="Calibri" w:cs="Calibri"/>
                <w:b/>
                <w:sz w:val="20"/>
                <w:lang w:val="en-IE"/>
              </w:rPr>
            </w:pPr>
          </w:p>
        </w:tc>
        <w:tc>
          <w:tcPr>
            <w:tcW w:w="992" w:type="dxa"/>
            <w:gridSpan w:val="2"/>
            <w:tcBorders>
              <w:left w:val="nil"/>
              <w:right w:val="nil"/>
            </w:tcBorders>
            <w:shd w:val="clear" w:color="auto" w:fill="auto"/>
          </w:tcPr>
          <w:p w14:paraId="6420CF8B" w14:textId="77777777" w:rsidR="00A41EB4" w:rsidRPr="009E1EF1" w:rsidRDefault="00A41EB4" w:rsidP="00D757F8">
            <w:pPr>
              <w:jc w:val="right"/>
              <w:rPr>
                <w:rFonts w:ascii="Calibri" w:hAnsi="Calibri" w:cs="Calibri"/>
                <w:b/>
                <w:sz w:val="20"/>
                <w:lang w:val="en-IE"/>
              </w:rPr>
            </w:pPr>
          </w:p>
        </w:tc>
        <w:tc>
          <w:tcPr>
            <w:tcW w:w="993" w:type="dxa"/>
            <w:gridSpan w:val="2"/>
            <w:tcBorders>
              <w:left w:val="nil"/>
              <w:right w:val="nil"/>
            </w:tcBorders>
            <w:shd w:val="clear" w:color="auto" w:fill="auto"/>
          </w:tcPr>
          <w:p w14:paraId="59C6F51D" w14:textId="77777777" w:rsidR="00A41EB4" w:rsidRPr="009E1EF1" w:rsidRDefault="00A41EB4" w:rsidP="00D757F8">
            <w:pPr>
              <w:jc w:val="right"/>
              <w:rPr>
                <w:rFonts w:ascii="Calibri" w:hAnsi="Calibri" w:cs="Calibri"/>
                <w:b/>
                <w:sz w:val="20"/>
                <w:lang w:val="en-IE"/>
              </w:rPr>
            </w:pPr>
          </w:p>
        </w:tc>
        <w:tc>
          <w:tcPr>
            <w:tcW w:w="992" w:type="dxa"/>
            <w:tcBorders>
              <w:left w:val="nil"/>
              <w:right w:val="nil"/>
            </w:tcBorders>
            <w:shd w:val="clear" w:color="auto" w:fill="auto"/>
          </w:tcPr>
          <w:p w14:paraId="40B64FC6" w14:textId="77777777" w:rsidR="00A41EB4" w:rsidRPr="009E1EF1" w:rsidRDefault="00A41EB4" w:rsidP="00D757F8">
            <w:pPr>
              <w:jc w:val="right"/>
              <w:rPr>
                <w:rFonts w:ascii="Calibri" w:hAnsi="Calibri" w:cs="Calibri"/>
                <w:b/>
                <w:sz w:val="20"/>
                <w:lang w:val="en-IE"/>
              </w:rPr>
            </w:pPr>
          </w:p>
        </w:tc>
        <w:tc>
          <w:tcPr>
            <w:tcW w:w="971" w:type="dxa"/>
            <w:tcBorders>
              <w:left w:val="nil"/>
              <w:right w:val="nil"/>
            </w:tcBorders>
            <w:shd w:val="clear" w:color="auto" w:fill="auto"/>
          </w:tcPr>
          <w:p w14:paraId="2D1F2A89" w14:textId="2CB002C1" w:rsidR="00A41EB4" w:rsidRDefault="00A41EB4" w:rsidP="00D757F8">
            <w:pPr>
              <w:jc w:val="right"/>
              <w:rPr>
                <w:rFonts w:ascii="Calibri" w:hAnsi="Calibri" w:cs="Calibri"/>
                <w:b/>
                <w:sz w:val="20"/>
                <w:lang w:val="en-IE"/>
              </w:rPr>
            </w:pPr>
            <w:r>
              <w:rPr>
                <w:rFonts w:ascii="Calibri" w:hAnsi="Calibri" w:cs="Calibri"/>
                <w:b/>
                <w:sz w:val="20"/>
                <w:lang w:val="en-IE"/>
              </w:rPr>
              <w:t>50.8</w:t>
            </w:r>
          </w:p>
        </w:tc>
      </w:tr>
      <w:tr w:rsidR="00A41EB4" w:rsidRPr="009E1EF1" w14:paraId="727BAD20" w14:textId="77777777" w:rsidTr="00993A7A">
        <w:trPr>
          <w:trHeight w:val="294"/>
        </w:trPr>
        <w:tc>
          <w:tcPr>
            <w:tcW w:w="2410" w:type="dxa"/>
            <w:gridSpan w:val="2"/>
            <w:tcBorders>
              <w:left w:val="nil"/>
              <w:bottom w:val="single" w:sz="4" w:space="0" w:color="auto"/>
              <w:right w:val="nil"/>
            </w:tcBorders>
            <w:shd w:val="clear" w:color="auto" w:fill="auto"/>
          </w:tcPr>
          <w:p w14:paraId="4AFB9894" w14:textId="7213CBA1" w:rsidR="00A41EB4" w:rsidRPr="00F6119A" w:rsidRDefault="00A41EB4" w:rsidP="00D757F8">
            <w:pPr>
              <w:rPr>
                <w:rFonts w:ascii="Calibri" w:hAnsi="Calibri" w:cs="Calibri"/>
                <w:bCs/>
                <w:color w:val="000000"/>
                <w:sz w:val="20"/>
                <w:lang w:val="en-IE"/>
              </w:rPr>
            </w:pPr>
            <w:r w:rsidRPr="00F6119A">
              <w:rPr>
                <w:rFonts w:ascii="Calibri" w:hAnsi="Calibri" w:cs="Calibri"/>
                <w:bCs/>
                <w:color w:val="000000"/>
                <w:sz w:val="20"/>
                <w:lang w:val="en-IE"/>
              </w:rPr>
              <w:t>No</w:t>
            </w:r>
            <w:r w:rsidR="005860AA">
              <w:rPr>
                <w:rFonts w:ascii="Calibri" w:hAnsi="Calibri" w:cs="Calibri"/>
                <w:bCs/>
                <w:color w:val="000000"/>
                <w:sz w:val="20"/>
                <w:lang w:val="en-IE"/>
              </w:rPr>
              <w:t>n</w:t>
            </w:r>
            <w:r w:rsidR="00993A7A">
              <w:rPr>
                <w:rFonts w:ascii="Calibri" w:hAnsi="Calibri" w:cs="Calibri"/>
                <w:bCs/>
                <w:color w:val="000000"/>
                <w:sz w:val="20"/>
                <w:lang w:val="en-IE"/>
              </w:rPr>
              <w:t>-</w:t>
            </w:r>
            <w:r w:rsidRPr="00F6119A">
              <w:rPr>
                <w:rFonts w:ascii="Calibri" w:hAnsi="Calibri" w:cs="Calibri"/>
                <w:bCs/>
                <w:color w:val="000000"/>
                <w:sz w:val="20"/>
                <w:lang w:val="en-IE"/>
              </w:rPr>
              <w:t>current liabilities</w:t>
            </w:r>
          </w:p>
        </w:tc>
        <w:tc>
          <w:tcPr>
            <w:tcW w:w="1007" w:type="dxa"/>
            <w:gridSpan w:val="2"/>
            <w:tcBorders>
              <w:left w:val="nil"/>
              <w:bottom w:val="single" w:sz="4" w:space="0" w:color="auto"/>
              <w:right w:val="nil"/>
            </w:tcBorders>
            <w:shd w:val="clear" w:color="auto" w:fill="auto"/>
          </w:tcPr>
          <w:p w14:paraId="31193EC8" w14:textId="4C983BCA" w:rsidR="00A41EB4" w:rsidRDefault="00A41EB4" w:rsidP="00D757F8">
            <w:pPr>
              <w:jc w:val="right"/>
              <w:rPr>
                <w:rFonts w:ascii="Calibri" w:hAnsi="Calibri" w:cs="Calibri"/>
                <w:b/>
                <w:sz w:val="20"/>
                <w:lang w:val="en-IE"/>
              </w:rPr>
            </w:pPr>
            <w:r>
              <w:rPr>
                <w:rFonts w:ascii="Calibri" w:hAnsi="Calibri" w:cs="Calibri"/>
                <w:b/>
                <w:sz w:val="20"/>
                <w:lang w:val="en-IE"/>
              </w:rPr>
              <w:t>115.7</w:t>
            </w:r>
          </w:p>
        </w:tc>
        <w:tc>
          <w:tcPr>
            <w:tcW w:w="1007" w:type="dxa"/>
            <w:gridSpan w:val="2"/>
            <w:tcBorders>
              <w:left w:val="nil"/>
              <w:bottom w:val="single" w:sz="4" w:space="0" w:color="auto"/>
              <w:right w:val="nil"/>
            </w:tcBorders>
            <w:shd w:val="clear" w:color="auto" w:fill="auto"/>
          </w:tcPr>
          <w:p w14:paraId="308A5067" w14:textId="77777777" w:rsidR="00A41EB4" w:rsidRDefault="00A41EB4" w:rsidP="00D757F8">
            <w:pPr>
              <w:jc w:val="right"/>
              <w:rPr>
                <w:rFonts w:ascii="Calibri" w:hAnsi="Calibri" w:cs="Calibri"/>
                <w:b/>
                <w:sz w:val="20"/>
                <w:lang w:val="en-IE"/>
              </w:rPr>
            </w:pPr>
          </w:p>
        </w:tc>
        <w:tc>
          <w:tcPr>
            <w:tcW w:w="963" w:type="dxa"/>
            <w:tcBorders>
              <w:left w:val="nil"/>
              <w:bottom w:val="single" w:sz="4" w:space="0" w:color="auto"/>
              <w:right w:val="nil"/>
            </w:tcBorders>
            <w:shd w:val="clear" w:color="auto" w:fill="auto"/>
          </w:tcPr>
          <w:p w14:paraId="453B5FC7" w14:textId="77777777" w:rsidR="00A41EB4" w:rsidRPr="009E1EF1" w:rsidRDefault="00A41EB4" w:rsidP="00D757F8">
            <w:pPr>
              <w:jc w:val="right"/>
              <w:rPr>
                <w:rFonts w:ascii="Calibri" w:hAnsi="Calibri" w:cs="Calibri"/>
                <w:b/>
                <w:sz w:val="20"/>
                <w:lang w:val="en-IE"/>
              </w:rPr>
            </w:pPr>
          </w:p>
        </w:tc>
        <w:tc>
          <w:tcPr>
            <w:tcW w:w="1134" w:type="dxa"/>
            <w:gridSpan w:val="2"/>
            <w:tcBorders>
              <w:left w:val="nil"/>
              <w:bottom w:val="single" w:sz="4" w:space="0" w:color="auto"/>
              <w:right w:val="nil"/>
            </w:tcBorders>
            <w:shd w:val="clear" w:color="auto" w:fill="auto"/>
          </w:tcPr>
          <w:p w14:paraId="11D61F66" w14:textId="77777777" w:rsidR="00A41EB4" w:rsidRPr="009E1EF1" w:rsidRDefault="00A41EB4" w:rsidP="00D757F8">
            <w:pPr>
              <w:jc w:val="right"/>
              <w:rPr>
                <w:rFonts w:ascii="Calibri" w:hAnsi="Calibri" w:cs="Calibri"/>
                <w:b/>
                <w:sz w:val="20"/>
                <w:lang w:val="en-IE"/>
              </w:rPr>
            </w:pPr>
          </w:p>
        </w:tc>
        <w:tc>
          <w:tcPr>
            <w:tcW w:w="992" w:type="dxa"/>
            <w:gridSpan w:val="2"/>
            <w:tcBorders>
              <w:left w:val="nil"/>
              <w:bottom w:val="single" w:sz="4" w:space="0" w:color="auto"/>
              <w:right w:val="nil"/>
            </w:tcBorders>
            <w:shd w:val="clear" w:color="auto" w:fill="auto"/>
          </w:tcPr>
          <w:p w14:paraId="5E7F582E" w14:textId="77777777" w:rsidR="00A41EB4" w:rsidRPr="009E1EF1" w:rsidRDefault="00A41EB4" w:rsidP="00D757F8">
            <w:pPr>
              <w:jc w:val="right"/>
              <w:rPr>
                <w:rFonts w:ascii="Calibri" w:hAnsi="Calibri" w:cs="Calibri"/>
                <w:b/>
                <w:sz w:val="20"/>
                <w:lang w:val="en-IE"/>
              </w:rPr>
            </w:pPr>
          </w:p>
        </w:tc>
        <w:tc>
          <w:tcPr>
            <w:tcW w:w="993" w:type="dxa"/>
            <w:gridSpan w:val="2"/>
            <w:tcBorders>
              <w:left w:val="nil"/>
              <w:bottom w:val="single" w:sz="4" w:space="0" w:color="auto"/>
              <w:right w:val="nil"/>
            </w:tcBorders>
            <w:shd w:val="clear" w:color="auto" w:fill="auto"/>
          </w:tcPr>
          <w:p w14:paraId="5666CB87" w14:textId="77777777" w:rsidR="00A41EB4" w:rsidRPr="009E1EF1" w:rsidRDefault="00A41EB4" w:rsidP="00D757F8">
            <w:pPr>
              <w:jc w:val="right"/>
              <w:rPr>
                <w:rFonts w:ascii="Calibri" w:hAnsi="Calibri" w:cs="Calibri"/>
                <w:b/>
                <w:sz w:val="20"/>
                <w:lang w:val="en-IE"/>
              </w:rPr>
            </w:pPr>
          </w:p>
        </w:tc>
        <w:tc>
          <w:tcPr>
            <w:tcW w:w="992" w:type="dxa"/>
            <w:tcBorders>
              <w:left w:val="nil"/>
              <w:bottom w:val="single" w:sz="4" w:space="0" w:color="auto"/>
              <w:right w:val="nil"/>
            </w:tcBorders>
            <w:shd w:val="clear" w:color="auto" w:fill="auto"/>
          </w:tcPr>
          <w:p w14:paraId="409AECAF" w14:textId="77777777" w:rsidR="00A41EB4" w:rsidRPr="009E1EF1" w:rsidRDefault="00A41EB4" w:rsidP="00D757F8">
            <w:pPr>
              <w:jc w:val="right"/>
              <w:rPr>
                <w:rFonts w:ascii="Calibri" w:hAnsi="Calibri" w:cs="Calibri"/>
                <w:b/>
                <w:sz w:val="20"/>
                <w:lang w:val="en-IE"/>
              </w:rPr>
            </w:pPr>
          </w:p>
        </w:tc>
        <w:tc>
          <w:tcPr>
            <w:tcW w:w="971" w:type="dxa"/>
            <w:tcBorders>
              <w:left w:val="nil"/>
              <w:bottom w:val="single" w:sz="4" w:space="0" w:color="auto"/>
              <w:right w:val="nil"/>
            </w:tcBorders>
            <w:shd w:val="clear" w:color="auto" w:fill="auto"/>
          </w:tcPr>
          <w:p w14:paraId="1276CBF8" w14:textId="0B1908FD" w:rsidR="00A41EB4" w:rsidRDefault="00A41EB4" w:rsidP="00D757F8">
            <w:pPr>
              <w:jc w:val="right"/>
              <w:rPr>
                <w:rFonts w:ascii="Calibri" w:hAnsi="Calibri" w:cs="Calibri"/>
                <w:b/>
                <w:sz w:val="20"/>
                <w:lang w:val="en-IE"/>
              </w:rPr>
            </w:pPr>
            <w:r>
              <w:rPr>
                <w:rFonts w:ascii="Calibri" w:hAnsi="Calibri" w:cs="Calibri"/>
                <w:b/>
                <w:sz w:val="20"/>
                <w:lang w:val="en-IE"/>
              </w:rPr>
              <w:t>3,088.1</w:t>
            </w:r>
          </w:p>
        </w:tc>
      </w:tr>
      <w:tr w:rsidR="00993A7A" w:rsidRPr="009E1EF1" w14:paraId="192E02B0" w14:textId="77777777" w:rsidTr="00993A7A">
        <w:trPr>
          <w:trHeight w:val="294"/>
        </w:trPr>
        <w:tc>
          <w:tcPr>
            <w:tcW w:w="2410" w:type="dxa"/>
            <w:gridSpan w:val="2"/>
            <w:tcBorders>
              <w:top w:val="single" w:sz="4" w:space="0" w:color="auto"/>
              <w:left w:val="nil"/>
              <w:bottom w:val="single" w:sz="4" w:space="0" w:color="auto"/>
              <w:right w:val="nil"/>
            </w:tcBorders>
            <w:shd w:val="clear" w:color="auto" w:fill="auto"/>
          </w:tcPr>
          <w:p w14:paraId="24D870C3" w14:textId="6575E7B1" w:rsidR="00993A7A" w:rsidRPr="00993A7A" w:rsidRDefault="00993A7A" w:rsidP="00D757F8">
            <w:pPr>
              <w:rPr>
                <w:rFonts w:ascii="Calibri" w:hAnsi="Calibri" w:cs="Calibri"/>
                <w:b/>
                <w:color w:val="000000"/>
                <w:sz w:val="20"/>
                <w:lang w:val="en-IE"/>
              </w:rPr>
            </w:pPr>
            <w:r w:rsidRPr="00993A7A">
              <w:rPr>
                <w:rFonts w:ascii="Calibri" w:hAnsi="Calibri" w:cs="Calibri"/>
                <w:b/>
                <w:color w:val="000000"/>
                <w:sz w:val="20"/>
                <w:lang w:val="en-IE"/>
              </w:rPr>
              <w:t>Total Borrowings</w:t>
            </w:r>
          </w:p>
        </w:tc>
        <w:tc>
          <w:tcPr>
            <w:tcW w:w="1007" w:type="dxa"/>
            <w:gridSpan w:val="2"/>
            <w:tcBorders>
              <w:top w:val="single" w:sz="4" w:space="0" w:color="auto"/>
              <w:left w:val="nil"/>
              <w:bottom w:val="single" w:sz="4" w:space="0" w:color="auto"/>
              <w:right w:val="nil"/>
            </w:tcBorders>
            <w:shd w:val="clear" w:color="auto" w:fill="auto"/>
          </w:tcPr>
          <w:p w14:paraId="1E6AA8E9" w14:textId="4BC902AF" w:rsidR="00993A7A" w:rsidRDefault="00993A7A" w:rsidP="00D757F8">
            <w:pPr>
              <w:jc w:val="right"/>
              <w:rPr>
                <w:rFonts w:ascii="Calibri" w:hAnsi="Calibri" w:cs="Calibri"/>
                <w:b/>
                <w:sz w:val="20"/>
                <w:lang w:val="en-IE"/>
              </w:rPr>
            </w:pPr>
            <w:r>
              <w:rPr>
                <w:rFonts w:ascii="Calibri" w:hAnsi="Calibri" w:cs="Calibri"/>
                <w:b/>
                <w:sz w:val="20"/>
                <w:lang w:val="en-IE"/>
              </w:rPr>
              <w:t>370.7</w:t>
            </w:r>
          </w:p>
        </w:tc>
        <w:tc>
          <w:tcPr>
            <w:tcW w:w="1007" w:type="dxa"/>
            <w:gridSpan w:val="2"/>
            <w:tcBorders>
              <w:top w:val="single" w:sz="4" w:space="0" w:color="auto"/>
              <w:left w:val="nil"/>
              <w:bottom w:val="single" w:sz="4" w:space="0" w:color="auto"/>
              <w:right w:val="nil"/>
            </w:tcBorders>
            <w:shd w:val="clear" w:color="auto" w:fill="auto"/>
          </w:tcPr>
          <w:p w14:paraId="7CDEA25F" w14:textId="77777777" w:rsidR="00993A7A" w:rsidRDefault="00993A7A" w:rsidP="00D757F8">
            <w:pPr>
              <w:jc w:val="right"/>
              <w:rPr>
                <w:rFonts w:ascii="Calibri" w:hAnsi="Calibri" w:cs="Calibri"/>
                <w:b/>
                <w:sz w:val="20"/>
                <w:lang w:val="en-IE"/>
              </w:rPr>
            </w:pPr>
          </w:p>
        </w:tc>
        <w:tc>
          <w:tcPr>
            <w:tcW w:w="963" w:type="dxa"/>
            <w:tcBorders>
              <w:top w:val="single" w:sz="4" w:space="0" w:color="auto"/>
              <w:left w:val="nil"/>
              <w:bottom w:val="single" w:sz="4" w:space="0" w:color="auto"/>
              <w:right w:val="nil"/>
            </w:tcBorders>
            <w:shd w:val="clear" w:color="auto" w:fill="auto"/>
          </w:tcPr>
          <w:p w14:paraId="04080B67" w14:textId="77777777" w:rsidR="00993A7A" w:rsidRPr="009E1EF1" w:rsidRDefault="00993A7A" w:rsidP="00D757F8">
            <w:pPr>
              <w:jc w:val="right"/>
              <w:rPr>
                <w:rFonts w:ascii="Calibri" w:hAnsi="Calibri" w:cs="Calibri"/>
                <w:b/>
                <w:sz w:val="20"/>
                <w:lang w:val="en-IE"/>
              </w:rPr>
            </w:pPr>
          </w:p>
        </w:tc>
        <w:tc>
          <w:tcPr>
            <w:tcW w:w="1134" w:type="dxa"/>
            <w:gridSpan w:val="2"/>
            <w:tcBorders>
              <w:top w:val="single" w:sz="4" w:space="0" w:color="auto"/>
              <w:left w:val="nil"/>
              <w:bottom w:val="single" w:sz="4" w:space="0" w:color="auto"/>
              <w:right w:val="nil"/>
            </w:tcBorders>
            <w:shd w:val="clear" w:color="auto" w:fill="auto"/>
          </w:tcPr>
          <w:p w14:paraId="43AA2FAE" w14:textId="77777777" w:rsidR="00993A7A" w:rsidRPr="009E1EF1" w:rsidRDefault="00993A7A" w:rsidP="00D757F8">
            <w:pPr>
              <w:jc w:val="right"/>
              <w:rPr>
                <w:rFonts w:ascii="Calibri" w:hAnsi="Calibri" w:cs="Calibri"/>
                <w:b/>
                <w:sz w:val="20"/>
                <w:lang w:val="en-IE"/>
              </w:rPr>
            </w:pPr>
          </w:p>
        </w:tc>
        <w:tc>
          <w:tcPr>
            <w:tcW w:w="992" w:type="dxa"/>
            <w:gridSpan w:val="2"/>
            <w:tcBorders>
              <w:top w:val="single" w:sz="4" w:space="0" w:color="auto"/>
              <w:left w:val="nil"/>
              <w:bottom w:val="single" w:sz="4" w:space="0" w:color="auto"/>
              <w:right w:val="nil"/>
            </w:tcBorders>
            <w:shd w:val="clear" w:color="auto" w:fill="auto"/>
          </w:tcPr>
          <w:p w14:paraId="72F40811" w14:textId="77777777" w:rsidR="00993A7A" w:rsidRPr="009E1EF1" w:rsidRDefault="00993A7A" w:rsidP="00D757F8">
            <w:pPr>
              <w:jc w:val="right"/>
              <w:rPr>
                <w:rFonts w:ascii="Calibri" w:hAnsi="Calibri" w:cs="Calibri"/>
                <w:b/>
                <w:sz w:val="20"/>
                <w:lang w:val="en-IE"/>
              </w:rPr>
            </w:pPr>
          </w:p>
        </w:tc>
        <w:tc>
          <w:tcPr>
            <w:tcW w:w="993" w:type="dxa"/>
            <w:gridSpan w:val="2"/>
            <w:tcBorders>
              <w:top w:val="single" w:sz="4" w:space="0" w:color="auto"/>
              <w:left w:val="nil"/>
              <w:bottom w:val="single" w:sz="4" w:space="0" w:color="auto"/>
              <w:right w:val="nil"/>
            </w:tcBorders>
            <w:shd w:val="clear" w:color="auto" w:fill="auto"/>
          </w:tcPr>
          <w:p w14:paraId="16E6568F" w14:textId="77777777" w:rsidR="00993A7A" w:rsidRPr="009E1EF1" w:rsidRDefault="00993A7A" w:rsidP="00D757F8">
            <w:pPr>
              <w:jc w:val="right"/>
              <w:rPr>
                <w:rFonts w:ascii="Calibri" w:hAnsi="Calibri" w:cs="Calibri"/>
                <w:b/>
                <w:sz w:val="20"/>
                <w:lang w:val="en-IE"/>
              </w:rPr>
            </w:pPr>
          </w:p>
        </w:tc>
        <w:tc>
          <w:tcPr>
            <w:tcW w:w="992" w:type="dxa"/>
            <w:tcBorders>
              <w:top w:val="single" w:sz="4" w:space="0" w:color="auto"/>
              <w:left w:val="nil"/>
              <w:bottom w:val="single" w:sz="4" w:space="0" w:color="auto"/>
              <w:right w:val="nil"/>
            </w:tcBorders>
            <w:shd w:val="clear" w:color="auto" w:fill="auto"/>
          </w:tcPr>
          <w:p w14:paraId="1D937276" w14:textId="77777777" w:rsidR="00993A7A" w:rsidRPr="009E1EF1" w:rsidRDefault="00993A7A" w:rsidP="00D757F8">
            <w:pPr>
              <w:jc w:val="right"/>
              <w:rPr>
                <w:rFonts w:ascii="Calibri" w:hAnsi="Calibri" w:cs="Calibri"/>
                <w:b/>
                <w:sz w:val="20"/>
                <w:lang w:val="en-IE"/>
              </w:rPr>
            </w:pPr>
          </w:p>
        </w:tc>
        <w:tc>
          <w:tcPr>
            <w:tcW w:w="971" w:type="dxa"/>
            <w:tcBorders>
              <w:top w:val="single" w:sz="4" w:space="0" w:color="auto"/>
              <w:left w:val="nil"/>
              <w:bottom w:val="single" w:sz="4" w:space="0" w:color="auto"/>
              <w:right w:val="nil"/>
            </w:tcBorders>
            <w:shd w:val="clear" w:color="auto" w:fill="auto"/>
          </w:tcPr>
          <w:p w14:paraId="3C9AC96C" w14:textId="05D10B87" w:rsidR="00993A7A" w:rsidRDefault="00993A7A" w:rsidP="00D757F8">
            <w:pPr>
              <w:jc w:val="right"/>
              <w:rPr>
                <w:rFonts w:ascii="Calibri" w:hAnsi="Calibri" w:cs="Calibri"/>
                <w:b/>
                <w:sz w:val="20"/>
                <w:lang w:val="en-IE"/>
              </w:rPr>
            </w:pPr>
            <w:r>
              <w:rPr>
                <w:rFonts w:ascii="Calibri" w:hAnsi="Calibri" w:cs="Calibri"/>
                <w:b/>
                <w:sz w:val="20"/>
                <w:lang w:val="en-IE"/>
              </w:rPr>
              <w:t>3,138.9</w:t>
            </w:r>
          </w:p>
        </w:tc>
      </w:tr>
    </w:tbl>
    <w:p w14:paraId="113CDED2" w14:textId="77777777" w:rsidR="00461B58" w:rsidRPr="009E1EF1" w:rsidRDefault="00461B58" w:rsidP="00461B58">
      <w:pPr>
        <w:rPr>
          <w:rFonts w:ascii="Calibri" w:hAnsi="Calibri" w:cs="Calibri"/>
          <w:sz w:val="20"/>
          <w:szCs w:val="20"/>
          <w:lang w:val="en-IE"/>
        </w:rPr>
      </w:pPr>
    </w:p>
    <w:p w14:paraId="673CDECD" w14:textId="210D9BA8" w:rsidR="00461B58" w:rsidRPr="009E1EF1" w:rsidRDefault="00606008" w:rsidP="00461B58">
      <w:pPr>
        <w:jc w:val="both"/>
        <w:rPr>
          <w:rFonts w:ascii="Calibri" w:hAnsi="Calibri" w:cs="Calibri"/>
          <w:sz w:val="20"/>
        </w:rPr>
      </w:pPr>
      <w:r w:rsidRPr="00606008">
        <w:rPr>
          <w:rFonts w:ascii="Calibri" w:hAnsi="Calibri" w:cs="Calibri"/>
          <w:sz w:val="20"/>
          <w:vertAlign w:val="superscript"/>
        </w:rPr>
        <w:t>1</w:t>
      </w:r>
      <w:r w:rsidR="00461B58" w:rsidRPr="009E1EF1">
        <w:rPr>
          <w:rFonts w:ascii="Calibri" w:hAnsi="Calibri" w:cs="Calibri"/>
          <w:sz w:val="20"/>
        </w:rPr>
        <w:t xml:space="preserve"> Adjustments to amortised costs include transactions costs and fees incurred and capitalised in respect of the TLA Agreement and the amendment to the Syndicated Facility Agreement.</w:t>
      </w:r>
    </w:p>
    <w:p w14:paraId="253C4760" w14:textId="2B6A784F" w:rsidR="00461B58" w:rsidRPr="009E1EF1" w:rsidRDefault="00606008" w:rsidP="00461B58">
      <w:pPr>
        <w:jc w:val="both"/>
        <w:rPr>
          <w:rFonts w:ascii="Calibri" w:hAnsi="Calibri" w:cs="Calibri"/>
          <w:sz w:val="20"/>
        </w:rPr>
      </w:pPr>
      <w:r w:rsidRPr="00606008">
        <w:rPr>
          <w:rFonts w:ascii="Calibri" w:hAnsi="Calibri" w:cs="Calibri"/>
          <w:sz w:val="20"/>
          <w:vertAlign w:val="superscript"/>
        </w:rPr>
        <w:t>2</w:t>
      </w:r>
      <w:r w:rsidR="00461B58" w:rsidRPr="009E1EF1">
        <w:rPr>
          <w:rFonts w:ascii="Calibri" w:hAnsi="Calibri" w:cs="Calibri"/>
          <w:sz w:val="20"/>
        </w:rPr>
        <w:t xml:space="preserve"> Interest accretion represents interest expense calculated at the effective interest rate less interest expense calculated at the contractual interest rate and is recorded in financial expenses in the consolidated income statement. Interest accretion for the year ended 31 December 2020 </w:t>
      </w:r>
      <w:r w:rsidR="00461B58" w:rsidRPr="00C238DE">
        <w:rPr>
          <w:rFonts w:ascii="Calibri" w:hAnsi="Calibri" w:cs="Calibri"/>
          <w:sz w:val="20"/>
        </w:rPr>
        <w:t xml:space="preserve">includes </w:t>
      </w:r>
      <w:r w:rsidR="00461B58" w:rsidRPr="00824ABE">
        <w:rPr>
          <w:rFonts w:ascii="Calibri" w:hAnsi="Calibri" w:cs="Calibri"/>
          <w:sz w:val="20"/>
        </w:rPr>
        <w:t>£</w:t>
      </w:r>
      <w:r w:rsidR="00FE0DFE" w:rsidRPr="00824ABE">
        <w:rPr>
          <w:rFonts w:ascii="Calibri" w:hAnsi="Calibri" w:cs="Calibri"/>
          <w:sz w:val="20"/>
        </w:rPr>
        <w:t>3</w:t>
      </w:r>
      <w:r w:rsidR="003D6B6D" w:rsidRPr="00824ABE">
        <w:rPr>
          <w:rFonts w:ascii="Calibri" w:hAnsi="Calibri" w:cs="Calibri"/>
          <w:sz w:val="20"/>
        </w:rPr>
        <w:t>1</w:t>
      </w:r>
      <w:r w:rsidR="00D757F8" w:rsidRPr="00824ABE">
        <w:rPr>
          <w:rFonts w:ascii="Calibri" w:hAnsi="Calibri" w:cs="Calibri"/>
          <w:sz w:val="20"/>
        </w:rPr>
        <w:t>.</w:t>
      </w:r>
      <w:r w:rsidR="003D6B6D" w:rsidRPr="00824ABE">
        <w:rPr>
          <w:rFonts w:ascii="Calibri" w:hAnsi="Calibri" w:cs="Calibri"/>
          <w:sz w:val="20"/>
        </w:rPr>
        <w:t>0</w:t>
      </w:r>
      <w:r w:rsidR="00461B58" w:rsidRPr="00824ABE">
        <w:rPr>
          <w:rFonts w:ascii="Calibri" w:hAnsi="Calibri" w:cs="Calibri"/>
          <w:sz w:val="20"/>
        </w:rPr>
        <w:t>m</w:t>
      </w:r>
      <w:r w:rsidR="00461B58" w:rsidRPr="00C238DE">
        <w:rPr>
          <w:rFonts w:ascii="Calibri" w:hAnsi="Calibri" w:cs="Calibri"/>
          <w:sz w:val="20"/>
        </w:rPr>
        <w:t xml:space="preserve"> included within financial expenses in respect of prepayments of the Group’s First Lien Term Loans B and its </w:t>
      </w:r>
      <w:r w:rsidR="00461B58" w:rsidRPr="00C238DE">
        <w:rPr>
          <w:rFonts w:ascii="Calibri" w:hAnsi="Calibri" w:cs="Calibri"/>
          <w:color w:val="000000"/>
          <w:sz w:val="20"/>
        </w:rPr>
        <w:t>Previous GBP Term</w:t>
      </w:r>
      <w:r w:rsidR="00461B58" w:rsidRPr="009E1EF1">
        <w:rPr>
          <w:rFonts w:ascii="Calibri" w:hAnsi="Calibri" w:cs="Calibri"/>
          <w:color w:val="000000"/>
          <w:sz w:val="20"/>
        </w:rPr>
        <w:t xml:space="preserve"> Loan and </w:t>
      </w:r>
      <w:r w:rsidR="00E03154">
        <w:rPr>
          <w:rFonts w:ascii="Calibri" w:hAnsi="Calibri" w:cs="Calibri"/>
          <w:color w:val="000000"/>
          <w:sz w:val="20"/>
        </w:rPr>
        <w:t>P</w:t>
      </w:r>
      <w:r w:rsidR="00E03154" w:rsidRPr="009E1EF1">
        <w:rPr>
          <w:rFonts w:ascii="Calibri" w:hAnsi="Calibri" w:cs="Calibri"/>
          <w:color w:val="000000"/>
          <w:sz w:val="20"/>
        </w:rPr>
        <w:t xml:space="preserve">revious </w:t>
      </w:r>
      <w:r w:rsidR="00461B58" w:rsidRPr="009E1EF1">
        <w:rPr>
          <w:rFonts w:ascii="Calibri" w:hAnsi="Calibri" w:cs="Calibri"/>
          <w:color w:val="000000"/>
          <w:sz w:val="20"/>
        </w:rPr>
        <w:t>GBP RCF</w:t>
      </w:r>
      <w:r w:rsidR="00461B58" w:rsidRPr="009E1EF1">
        <w:rPr>
          <w:rFonts w:ascii="Calibri" w:hAnsi="Calibri" w:cs="Calibri"/>
          <w:sz w:val="20"/>
        </w:rPr>
        <w:t>.</w:t>
      </w:r>
    </w:p>
    <w:p w14:paraId="148AECBE" w14:textId="77777777" w:rsidR="00461B58" w:rsidRPr="009E1EF1" w:rsidRDefault="00461B58" w:rsidP="00461B58">
      <w:pPr>
        <w:keepNext/>
        <w:spacing w:after="140"/>
        <w:jc w:val="both"/>
        <w:rPr>
          <w:rFonts w:ascii="Calibri" w:hAnsi="Calibri" w:cs="Calibri"/>
          <w:sz w:val="20"/>
        </w:rPr>
      </w:pPr>
    </w:p>
    <w:p w14:paraId="01253B9C" w14:textId="77777777" w:rsidR="000E5A47" w:rsidRDefault="000E5A47">
      <w:pPr>
        <w:widowControl/>
        <w:autoSpaceDE/>
        <w:autoSpaceDN/>
        <w:adjustRightInd/>
        <w:rPr>
          <w:rFonts w:ascii="Calibri" w:hAnsi="Calibri"/>
          <w:b/>
          <w:sz w:val="20"/>
          <w:lang w:val="en-IE"/>
        </w:rPr>
      </w:pPr>
      <w:r>
        <w:rPr>
          <w:rFonts w:ascii="Calibri" w:hAnsi="Calibri"/>
          <w:b/>
          <w:sz w:val="20"/>
          <w:lang w:val="en-IE"/>
        </w:rPr>
        <w:br w:type="page"/>
      </w:r>
    </w:p>
    <w:p w14:paraId="7B45F046" w14:textId="545BAAF9" w:rsidR="000E5A47" w:rsidRPr="009E1EF1" w:rsidRDefault="006C33C7" w:rsidP="000E5A47">
      <w:pPr>
        <w:rPr>
          <w:rFonts w:ascii="Calibri" w:hAnsi="Calibri"/>
          <w:b/>
          <w:sz w:val="20"/>
          <w:lang w:val="en-IE"/>
        </w:rPr>
      </w:pPr>
      <w:r>
        <w:rPr>
          <w:rFonts w:ascii="Calibri" w:hAnsi="Calibri"/>
          <w:b/>
          <w:sz w:val="20"/>
          <w:lang w:val="en-IE"/>
        </w:rPr>
        <w:lastRenderedPageBreak/>
        <w:t>16</w:t>
      </w:r>
      <w:r w:rsidR="000E5A47" w:rsidRPr="009E1EF1">
        <w:rPr>
          <w:rFonts w:ascii="Calibri" w:hAnsi="Calibri"/>
          <w:b/>
          <w:sz w:val="20"/>
          <w:lang w:val="en-IE"/>
        </w:rPr>
        <w:t>. Borrowings (continued)</w:t>
      </w:r>
    </w:p>
    <w:p w14:paraId="6BC50CA1" w14:textId="77777777" w:rsidR="000E5A47" w:rsidRDefault="000E5A47" w:rsidP="00461B58">
      <w:pPr>
        <w:keepNext/>
        <w:spacing w:after="140"/>
        <w:jc w:val="both"/>
        <w:rPr>
          <w:rFonts w:ascii="Calibri" w:hAnsi="Calibri" w:cs="Calibri"/>
          <w:sz w:val="20"/>
        </w:rPr>
      </w:pPr>
    </w:p>
    <w:p w14:paraId="30A8F7B6" w14:textId="451FB08E" w:rsidR="00461B58" w:rsidRPr="009E1EF1" w:rsidRDefault="00461B58" w:rsidP="00461B58">
      <w:pPr>
        <w:keepNext/>
        <w:spacing w:after="140"/>
        <w:jc w:val="both"/>
        <w:rPr>
          <w:rFonts w:ascii="Calibri" w:hAnsi="Calibri" w:cs="Calibri"/>
          <w:sz w:val="20"/>
        </w:rPr>
      </w:pPr>
      <w:r w:rsidRPr="009E1EF1">
        <w:rPr>
          <w:rFonts w:ascii="Calibri" w:hAnsi="Calibri" w:cs="Calibri"/>
          <w:sz w:val="20"/>
        </w:rPr>
        <w:t>As at 31 December 2020, the contractual principal repayments of the Group’s outstanding borrowings, excluding accrued interest, amount to the following:</w:t>
      </w:r>
    </w:p>
    <w:p w14:paraId="5D33CDEB" w14:textId="77777777" w:rsidR="00461B58" w:rsidRPr="009E1EF1" w:rsidRDefault="00461B58" w:rsidP="00461B58">
      <w:pPr>
        <w:rPr>
          <w:rFonts w:ascii="Calibri" w:hAnsi="Calibri" w:cs="Calibri"/>
          <w:sz w:val="20"/>
          <w:lang w:val="en-IE"/>
        </w:rPr>
      </w:pPr>
    </w:p>
    <w:tbl>
      <w:tblPr>
        <w:tblW w:w="9923" w:type="dxa"/>
        <w:tblLayout w:type="fixed"/>
        <w:tblLook w:val="04A0" w:firstRow="1" w:lastRow="0" w:firstColumn="1" w:lastColumn="0" w:noHBand="0" w:noVBand="1"/>
      </w:tblPr>
      <w:tblGrid>
        <w:gridCol w:w="2432"/>
        <w:gridCol w:w="1248"/>
        <w:gridCol w:w="1249"/>
        <w:gridCol w:w="1248"/>
        <w:gridCol w:w="1249"/>
        <w:gridCol w:w="1079"/>
        <w:gridCol w:w="1418"/>
      </w:tblGrid>
      <w:tr w:rsidR="00D10C79" w:rsidRPr="009E1EF1" w14:paraId="562273AE" w14:textId="77777777" w:rsidTr="00D10C79">
        <w:tc>
          <w:tcPr>
            <w:tcW w:w="2432" w:type="dxa"/>
            <w:tcBorders>
              <w:top w:val="single" w:sz="4" w:space="0" w:color="auto"/>
              <w:left w:val="nil"/>
              <w:right w:val="nil"/>
            </w:tcBorders>
            <w:shd w:val="clear" w:color="auto" w:fill="auto"/>
          </w:tcPr>
          <w:p w14:paraId="0E207E12" w14:textId="77777777" w:rsidR="00D10C79" w:rsidRPr="009E1EF1" w:rsidRDefault="00D10C79">
            <w:pPr>
              <w:rPr>
                <w:rFonts w:ascii="Calibri" w:hAnsi="Calibri" w:cs="Calibri"/>
                <w:sz w:val="20"/>
                <w:lang w:val="en-IE"/>
              </w:rPr>
            </w:pPr>
          </w:p>
        </w:tc>
        <w:tc>
          <w:tcPr>
            <w:tcW w:w="1248" w:type="dxa"/>
            <w:tcBorders>
              <w:top w:val="single" w:sz="4" w:space="0" w:color="auto"/>
              <w:left w:val="nil"/>
              <w:right w:val="nil"/>
            </w:tcBorders>
            <w:shd w:val="clear" w:color="auto" w:fill="auto"/>
          </w:tcPr>
          <w:p w14:paraId="0F913B14" w14:textId="1737758A" w:rsidR="00D10C79" w:rsidRPr="009E1EF1" w:rsidRDefault="00D10C79" w:rsidP="009E1EF1">
            <w:pPr>
              <w:jc w:val="right"/>
              <w:rPr>
                <w:rFonts w:ascii="Calibri" w:hAnsi="Calibri" w:cs="Calibri"/>
                <w:b/>
                <w:sz w:val="20"/>
                <w:lang w:val="en-IE"/>
              </w:rPr>
            </w:pPr>
            <w:r>
              <w:rPr>
                <w:rFonts w:ascii="Calibri" w:hAnsi="Calibri" w:cs="Calibri"/>
                <w:b/>
                <w:sz w:val="20"/>
                <w:lang w:val="en-IE"/>
              </w:rPr>
              <w:t>&lt;1 year</w:t>
            </w:r>
          </w:p>
        </w:tc>
        <w:tc>
          <w:tcPr>
            <w:tcW w:w="1249" w:type="dxa"/>
            <w:tcBorders>
              <w:top w:val="single" w:sz="4" w:space="0" w:color="auto"/>
              <w:left w:val="nil"/>
              <w:right w:val="nil"/>
            </w:tcBorders>
            <w:shd w:val="clear" w:color="auto" w:fill="auto"/>
          </w:tcPr>
          <w:p w14:paraId="51942D21" w14:textId="27912294" w:rsidR="00D10C79" w:rsidRPr="009E1EF1" w:rsidRDefault="00D10C79" w:rsidP="009E1EF1">
            <w:pPr>
              <w:jc w:val="right"/>
              <w:rPr>
                <w:rFonts w:ascii="Calibri" w:hAnsi="Calibri" w:cs="Calibri"/>
                <w:b/>
                <w:sz w:val="20"/>
                <w:lang w:val="en-IE"/>
              </w:rPr>
            </w:pPr>
            <w:r>
              <w:rPr>
                <w:rFonts w:ascii="Calibri" w:hAnsi="Calibri" w:cs="Calibri"/>
                <w:b/>
                <w:sz w:val="20"/>
                <w:lang w:val="en-IE"/>
              </w:rPr>
              <w:t>1-2 years</w:t>
            </w:r>
          </w:p>
        </w:tc>
        <w:tc>
          <w:tcPr>
            <w:tcW w:w="1248" w:type="dxa"/>
            <w:tcBorders>
              <w:top w:val="single" w:sz="4" w:space="0" w:color="auto"/>
              <w:left w:val="nil"/>
              <w:right w:val="nil"/>
            </w:tcBorders>
            <w:shd w:val="clear" w:color="auto" w:fill="auto"/>
          </w:tcPr>
          <w:p w14:paraId="3C94340A" w14:textId="4F286B92" w:rsidR="00D10C79" w:rsidRPr="009E1EF1" w:rsidRDefault="00D10C79" w:rsidP="009E1EF1">
            <w:pPr>
              <w:jc w:val="right"/>
              <w:rPr>
                <w:rFonts w:ascii="Calibri" w:hAnsi="Calibri" w:cs="Calibri"/>
                <w:b/>
                <w:sz w:val="20"/>
                <w:lang w:val="en-IE"/>
              </w:rPr>
            </w:pPr>
            <w:r>
              <w:rPr>
                <w:rFonts w:ascii="Calibri" w:hAnsi="Calibri" w:cs="Calibri"/>
                <w:b/>
                <w:sz w:val="20"/>
                <w:lang w:val="en-IE"/>
              </w:rPr>
              <w:t>2-3 years</w:t>
            </w:r>
          </w:p>
        </w:tc>
        <w:tc>
          <w:tcPr>
            <w:tcW w:w="1249" w:type="dxa"/>
            <w:tcBorders>
              <w:top w:val="single" w:sz="4" w:space="0" w:color="auto"/>
              <w:left w:val="nil"/>
              <w:right w:val="nil"/>
            </w:tcBorders>
            <w:shd w:val="clear" w:color="auto" w:fill="auto"/>
          </w:tcPr>
          <w:p w14:paraId="1C9D3070" w14:textId="52E8A7B3" w:rsidR="00D10C79" w:rsidRPr="009E1EF1" w:rsidRDefault="00D10C79" w:rsidP="009E1EF1">
            <w:pPr>
              <w:jc w:val="right"/>
              <w:rPr>
                <w:rFonts w:ascii="Calibri" w:hAnsi="Calibri" w:cs="Calibri"/>
                <w:b/>
                <w:sz w:val="20"/>
                <w:lang w:val="en-IE"/>
              </w:rPr>
            </w:pPr>
            <w:r>
              <w:rPr>
                <w:rFonts w:ascii="Calibri" w:hAnsi="Calibri" w:cs="Calibri"/>
                <w:b/>
                <w:sz w:val="20"/>
                <w:lang w:val="en-IE"/>
              </w:rPr>
              <w:t>3-4 years</w:t>
            </w:r>
          </w:p>
        </w:tc>
        <w:tc>
          <w:tcPr>
            <w:tcW w:w="1079" w:type="dxa"/>
            <w:tcBorders>
              <w:top w:val="single" w:sz="4" w:space="0" w:color="auto"/>
              <w:left w:val="nil"/>
              <w:right w:val="nil"/>
            </w:tcBorders>
            <w:shd w:val="clear" w:color="auto" w:fill="auto"/>
          </w:tcPr>
          <w:p w14:paraId="5557F321" w14:textId="6568581E" w:rsidR="00D10C79" w:rsidRPr="009E1EF1" w:rsidRDefault="00D10C79" w:rsidP="009E1EF1">
            <w:pPr>
              <w:jc w:val="right"/>
              <w:rPr>
                <w:rFonts w:ascii="Calibri" w:hAnsi="Calibri" w:cs="Calibri"/>
                <w:b/>
                <w:sz w:val="20"/>
                <w:lang w:val="en-IE"/>
              </w:rPr>
            </w:pPr>
            <w:r>
              <w:rPr>
                <w:rFonts w:ascii="Calibri" w:hAnsi="Calibri" w:cs="Calibri"/>
                <w:b/>
                <w:sz w:val="20"/>
                <w:lang w:val="en-IE"/>
              </w:rPr>
              <w:t>4-5 years</w:t>
            </w:r>
          </w:p>
        </w:tc>
        <w:tc>
          <w:tcPr>
            <w:tcW w:w="1418" w:type="dxa"/>
            <w:tcBorders>
              <w:top w:val="single" w:sz="4" w:space="0" w:color="auto"/>
              <w:left w:val="nil"/>
              <w:right w:val="nil"/>
            </w:tcBorders>
            <w:shd w:val="clear" w:color="auto" w:fill="auto"/>
          </w:tcPr>
          <w:p w14:paraId="2A172CE7" w14:textId="6C4DD74D" w:rsidR="00D10C79" w:rsidRPr="009E1EF1" w:rsidRDefault="00D10C79" w:rsidP="009E1EF1">
            <w:pPr>
              <w:jc w:val="right"/>
              <w:rPr>
                <w:rFonts w:ascii="Calibri" w:hAnsi="Calibri" w:cs="Calibri"/>
                <w:b/>
                <w:sz w:val="20"/>
                <w:lang w:val="en-IE"/>
              </w:rPr>
            </w:pPr>
            <w:r>
              <w:rPr>
                <w:rFonts w:ascii="Calibri" w:hAnsi="Calibri" w:cs="Calibri"/>
                <w:b/>
                <w:sz w:val="20"/>
                <w:lang w:val="en-IE"/>
              </w:rPr>
              <w:t>&gt;5 years</w:t>
            </w:r>
          </w:p>
        </w:tc>
      </w:tr>
      <w:tr w:rsidR="00461B58" w:rsidRPr="009E1EF1" w14:paraId="48722795" w14:textId="77777777" w:rsidTr="00D10C79">
        <w:tc>
          <w:tcPr>
            <w:tcW w:w="2432" w:type="dxa"/>
            <w:tcBorders>
              <w:left w:val="nil"/>
              <w:bottom w:val="single" w:sz="4" w:space="0" w:color="auto"/>
              <w:right w:val="nil"/>
            </w:tcBorders>
            <w:shd w:val="clear" w:color="auto" w:fill="auto"/>
          </w:tcPr>
          <w:p w14:paraId="59204165" w14:textId="77777777" w:rsidR="00461B58" w:rsidRPr="009E1EF1" w:rsidRDefault="00461B58">
            <w:pPr>
              <w:rPr>
                <w:rFonts w:ascii="Calibri" w:hAnsi="Calibri" w:cs="Calibri"/>
                <w:sz w:val="20"/>
                <w:lang w:val="en-IE"/>
              </w:rPr>
            </w:pPr>
          </w:p>
        </w:tc>
        <w:tc>
          <w:tcPr>
            <w:tcW w:w="1248" w:type="dxa"/>
            <w:tcBorders>
              <w:left w:val="nil"/>
              <w:bottom w:val="single" w:sz="4" w:space="0" w:color="auto"/>
              <w:right w:val="nil"/>
            </w:tcBorders>
            <w:shd w:val="clear" w:color="auto" w:fill="auto"/>
            <w:hideMark/>
          </w:tcPr>
          <w:p w14:paraId="4579A991"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£m</w:t>
            </w:r>
          </w:p>
        </w:tc>
        <w:tc>
          <w:tcPr>
            <w:tcW w:w="1249" w:type="dxa"/>
            <w:tcBorders>
              <w:left w:val="nil"/>
              <w:bottom w:val="single" w:sz="4" w:space="0" w:color="auto"/>
              <w:right w:val="nil"/>
            </w:tcBorders>
            <w:shd w:val="clear" w:color="auto" w:fill="auto"/>
            <w:hideMark/>
          </w:tcPr>
          <w:p w14:paraId="676AEC66"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£m</w:t>
            </w:r>
          </w:p>
        </w:tc>
        <w:tc>
          <w:tcPr>
            <w:tcW w:w="1248" w:type="dxa"/>
            <w:tcBorders>
              <w:left w:val="nil"/>
              <w:bottom w:val="single" w:sz="4" w:space="0" w:color="auto"/>
              <w:right w:val="nil"/>
            </w:tcBorders>
            <w:shd w:val="clear" w:color="auto" w:fill="auto"/>
            <w:hideMark/>
          </w:tcPr>
          <w:p w14:paraId="0BFC0543"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£m</w:t>
            </w:r>
          </w:p>
        </w:tc>
        <w:tc>
          <w:tcPr>
            <w:tcW w:w="1249" w:type="dxa"/>
            <w:tcBorders>
              <w:left w:val="nil"/>
              <w:bottom w:val="single" w:sz="4" w:space="0" w:color="auto"/>
              <w:right w:val="nil"/>
            </w:tcBorders>
            <w:shd w:val="clear" w:color="auto" w:fill="auto"/>
            <w:hideMark/>
          </w:tcPr>
          <w:p w14:paraId="5E6286A6"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£m</w:t>
            </w:r>
          </w:p>
        </w:tc>
        <w:tc>
          <w:tcPr>
            <w:tcW w:w="1079" w:type="dxa"/>
            <w:tcBorders>
              <w:left w:val="nil"/>
              <w:bottom w:val="single" w:sz="4" w:space="0" w:color="auto"/>
              <w:right w:val="nil"/>
            </w:tcBorders>
            <w:shd w:val="clear" w:color="auto" w:fill="auto"/>
            <w:hideMark/>
          </w:tcPr>
          <w:p w14:paraId="04D467B3"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£m</w:t>
            </w:r>
          </w:p>
        </w:tc>
        <w:tc>
          <w:tcPr>
            <w:tcW w:w="1418" w:type="dxa"/>
            <w:tcBorders>
              <w:left w:val="nil"/>
              <w:bottom w:val="single" w:sz="4" w:space="0" w:color="auto"/>
              <w:right w:val="nil"/>
            </w:tcBorders>
            <w:shd w:val="clear" w:color="auto" w:fill="auto"/>
            <w:hideMark/>
          </w:tcPr>
          <w:p w14:paraId="639AE5E3" w14:textId="77777777" w:rsidR="00461B58" w:rsidRPr="009E1EF1" w:rsidRDefault="00461B58" w:rsidP="009E1EF1">
            <w:pPr>
              <w:jc w:val="right"/>
              <w:rPr>
                <w:rFonts w:ascii="Calibri" w:hAnsi="Calibri" w:cs="Calibri"/>
                <w:b/>
                <w:sz w:val="20"/>
                <w:lang w:val="en-IE"/>
              </w:rPr>
            </w:pPr>
            <w:r w:rsidRPr="009E1EF1">
              <w:rPr>
                <w:rFonts w:ascii="Calibri" w:hAnsi="Calibri" w:cs="Calibri"/>
                <w:b/>
                <w:sz w:val="20"/>
                <w:lang w:val="en-IE"/>
              </w:rPr>
              <w:t>£m</w:t>
            </w:r>
          </w:p>
        </w:tc>
      </w:tr>
      <w:tr w:rsidR="00D757F8" w:rsidRPr="009E1EF1" w14:paraId="30EDDEC2" w14:textId="77777777" w:rsidTr="00F5410B">
        <w:tc>
          <w:tcPr>
            <w:tcW w:w="2432" w:type="dxa"/>
            <w:tcBorders>
              <w:top w:val="single" w:sz="4" w:space="0" w:color="auto"/>
              <w:left w:val="nil"/>
              <w:bottom w:val="nil"/>
              <w:right w:val="nil"/>
            </w:tcBorders>
            <w:shd w:val="clear" w:color="auto" w:fill="auto"/>
            <w:vAlign w:val="bottom"/>
            <w:hideMark/>
          </w:tcPr>
          <w:p w14:paraId="5E654B1B" w14:textId="77777777" w:rsidR="00D757F8" w:rsidRPr="009E1EF1" w:rsidRDefault="00D757F8" w:rsidP="00D757F8">
            <w:pPr>
              <w:rPr>
                <w:rFonts w:ascii="Calibri" w:hAnsi="Calibri" w:cs="Calibri"/>
                <w:sz w:val="20"/>
                <w:lang w:val="en-IE"/>
              </w:rPr>
            </w:pPr>
            <w:r w:rsidRPr="009E1EF1">
              <w:rPr>
                <w:rFonts w:ascii="Calibri" w:hAnsi="Calibri" w:cs="Calibri"/>
                <w:sz w:val="20"/>
                <w:lang w:val="en-IE"/>
              </w:rPr>
              <w:t>GBP First Lien Term Loan A</w:t>
            </w:r>
          </w:p>
        </w:tc>
        <w:tc>
          <w:tcPr>
            <w:tcW w:w="1248" w:type="dxa"/>
            <w:tcBorders>
              <w:top w:val="single" w:sz="4" w:space="0" w:color="auto"/>
              <w:left w:val="nil"/>
              <w:bottom w:val="nil"/>
              <w:right w:val="nil"/>
            </w:tcBorders>
            <w:shd w:val="clear" w:color="auto" w:fill="auto"/>
            <w:vAlign w:val="bottom"/>
            <w:hideMark/>
          </w:tcPr>
          <w:p w14:paraId="6EFF2BB0"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249" w:type="dxa"/>
            <w:tcBorders>
              <w:top w:val="single" w:sz="4" w:space="0" w:color="auto"/>
              <w:left w:val="nil"/>
              <w:bottom w:val="nil"/>
              <w:right w:val="nil"/>
            </w:tcBorders>
            <w:shd w:val="clear" w:color="auto" w:fill="auto"/>
            <w:vAlign w:val="bottom"/>
            <w:hideMark/>
          </w:tcPr>
          <w:p w14:paraId="4E3BF9D2"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248" w:type="dxa"/>
            <w:tcBorders>
              <w:top w:val="single" w:sz="4" w:space="0" w:color="auto"/>
              <w:left w:val="nil"/>
              <w:bottom w:val="nil"/>
              <w:right w:val="nil"/>
            </w:tcBorders>
            <w:shd w:val="clear" w:color="auto" w:fill="auto"/>
            <w:vAlign w:val="bottom"/>
            <w:hideMark/>
          </w:tcPr>
          <w:p w14:paraId="6DEBC2EE"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249" w:type="dxa"/>
            <w:tcBorders>
              <w:top w:val="single" w:sz="4" w:space="0" w:color="auto"/>
              <w:left w:val="nil"/>
              <w:bottom w:val="nil"/>
              <w:right w:val="nil"/>
            </w:tcBorders>
            <w:shd w:val="clear" w:color="auto" w:fill="auto"/>
            <w:vAlign w:val="bottom"/>
            <w:hideMark/>
          </w:tcPr>
          <w:p w14:paraId="08A215E8"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079" w:type="dxa"/>
            <w:tcBorders>
              <w:top w:val="single" w:sz="4" w:space="0" w:color="auto"/>
              <w:left w:val="nil"/>
              <w:bottom w:val="nil"/>
              <w:right w:val="nil"/>
            </w:tcBorders>
            <w:shd w:val="clear" w:color="auto" w:fill="auto"/>
            <w:vAlign w:val="bottom"/>
            <w:hideMark/>
          </w:tcPr>
          <w:p w14:paraId="4D2F190E" w14:textId="0489F9DD" w:rsidR="00D757F8" w:rsidRPr="009E1EF1" w:rsidRDefault="00D757F8" w:rsidP="00D757F8">
            <w:pPr>
              <w:jc w:val="right"/>
              <w:rPr>
                <w:rFonts w:ascii="Calibri" w:hAnsi="Calibri" w:cs="Calibri"/>
                <w:sz w:val="20"/>
                <w:lang w:val="en-IE"/>
              </w:rPr>
            </w:pPr>
            <w:r>
              <w:rPr>
                <w:rFonts w:ascii="Calibri" w:hAnsi="Calibri" w:cs="Calibri"/>
                <w:sz w:val="20"/>
                <w:lang w:val="en-IE"/>
              </w:rPr>
              <w:t>950.0</w:t>
            </w:r>
          </w:p>
        </w:tc>
        <w:tc>
          <w:tcPr>
            <w:tcW w:w="1418" w:type="dxa"/>
            <w:tcBorders>
              <w:top w:val="single" w:sz="4" w:space="0" w:color="auto"/>
              <w:left w:val="nil"/>
              <w:bottom w:val="nil"/>
              <w:right w:val="nil"/>
            </w:tcBorders>
            <w:shd w:val="clear" w:color="auto" w:fill="auto"/>
            <w:vAlign w:val="bottom"/>
            <w:hideMark/>
          </w:tcPr>
          <w:p w14:paraId="22E11BA2" w14:textId="3C433381" w:rsidR="00D757F8" w:rsidRPr="009E1EF1" w:rsidRDefault="00D757F8" w:rsidP="00D757F8">
            <w:pPr>
              <w:jc w:val="right"/>
              <w:rPr>
                <w:rFonts w:ascii="Calibri" w:hAnsi="Calibri" w:cs="Calibri"/>
                <w:sz w:val="20"/>
                <w:lang w:val="en-IE"/>
              </w:rPr>
            </w:pPr>
            <w:r>
              <w:rPr>
                <w:rFonts w:ascii="Calibri" w:hAnsi="Calibri" w:cs="Calibri"/>
                <w:sz w:val="20"/>
                <w:lang w:val="en-IE"/>
              </w:rPr>
              <w:t>-</w:t>
            </w:r>
          </w:p>
        </w:tc>
      </w:tr>
      <w:tr w:rsidR="00D757F8" w:rsidRPr="009E1EF1" w14:paraId="3771FC6F" w14:textId="77777777" w:rsidTr="00F5410B">
        <w:tc>
          <w:tcPr>
            <w:tcW w:w="2432" w:type="dxa"/>
            <w:shd w:val="clear" w:color="auto" w:fill="auto"/>
            <w:vAlign w:val="bottom"/>
            <w:hideMark/>
          </w:tcPr>
          <w:p w14:paraId="30878834" w14:textId="77777777" w:rsidR="00D757F8" w:rsidRPr="009E1EF1" w:rsidRDefault="00D757F8" w:rsidP="00D757F8">
            <w:pPr>
              <w:rPr>
                <w:rFonts w:ascii="Calibri" w:hAnsi="Calibri" w:cs="Calibri"/>
                <w:sz w:val="20"/>
                <w:lang w:val="en-IE"/>
              </w:rPr>
            </w:pPr>
            <w:r w:rsidRPr="009E1EF1">
              <w:rPr>
                <w:rFonts w:ascii="Calibri" w:hAnsi="Calibri" w:cs="Calibri"/>
                <w:color w:val="000000"/>
                <w:sz w:val="20"/>
                <w:lang w:val="en-IE"/>
              </w:rPr>
              <w:t>USD First Lien Term Loan B</w:t>
            </w:r>
          </w:p>
        </w:tc>
        <w:tc>
          <w:tcPr>
            <w:tcW w:w="1248" w:type="dxa"/>
            <w:shd w:val="clear" w:color="auto" w:fill="auto"/>
            <w:vAlign w:val="bottom"/>
            <w:hideMark/>
          </w:tcPr>
          <w:p w14:paraId="5A80F08E"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26.2</w:t>
            </w:r>
          </w:p>
        </w:tc>
        <w:tc>
          <w:tcPr>
            <w:tcW w:w="1249" w:type="dxa"/>
            <w:shd w:val="clear" w:color="auto" w:fill="auto"/>
            <w:vAlign w:val="bottom"/>
            <w:hideMark/>
          </w:tcPr>
          <w:p w14:paraId="1F99643C"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26.2</w:t>
            </w:r>
          </w:p>
        </w:tc>
        <w:tc>
          <w:tcPr>
            <w:tcW w:w="1248" w:type="dxa"/>
            <w:shd w:val="clear" w:color="auto" w:fill="auto"/>
            <w:vAlign w:val="bottom"/>
            <w:hideMark/>
          </w:tcPr>
          <w:p w14:paraId="5AA713CF"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26.2</w:t>
            </w:r>
          </w:p>
        </w:tc>
        <w:tc>
          <w:tcPr>
            <w:tcW w:w="1249" w:type="dxa"/>
            <w:shd w:val="clear" w:color="auto" w:fill="auto"/>
            <w:vAlign w:val="bottom"/>
            <w:hideMark/>
          </w:tcPr>
          <w:p w14:paraId="56AFC703"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26.2</w:t>
            </w:r>
          </w:p>
        </w:tc>
        <w:tc>
          <w:tcPr>
            <w:tcW w:w="1079" w:type="dxa"/>
            <w:shd w:val="clear" w:color="auto" w:fill="auto"/>
            <w:vAlign w:val="bottom"/>
            <w:hideMark/>
          </w:tcPr>
          <w:p w14:paraId="30729DA0" w14:textId="17F9B4DD" w:rsidR="00D757F8" w:rsidRPr="009E1EF1" w:rsidRDefault="001815A4" w:rsidP="00D757F8">
            <w:pPr>
              <w:jc w:val="right"/>
              <w:rPr>
                <w:rFonts w:ascii="Calibri" w:hAnsi="Calibri" w:cs="Calibri"/>
                <w:sz w:val="20"/>
                <w:lang w:val="en-IE"/>
              </w:rPr>
            </w:pPr>
            <w:r>
              <w:rPr>
                <w:rFonts w:ascii="Calibri" w:hAnsi="Calibri" w:cs="Calibri"/>
                <w:sz w:val="20"/>
                <w:lang w:val="en-IE"/>
              </w:rPr>
              <w:t>963.0</w:t>
            </w:r>
          </w:p>
        </w:tc>
        <w:tc>
          <w:tcPr>
            <w:tcW w:w="1418" w:type="dxa"/>
            <w:shd w:val="clear" w:color="auto" w:fill="auto"/>
            <w:vAlign w:val="bottom"/>
            <w:hideMark/>
          </w:tcPr>
          <w:p w14:paraId="3815CD4E" w14:textId="37B1C514" w:rsidR="00D757F8" w:rsidRPr="009E1EF1" w:rsidRDefault="00D757F8" w:rsidP="00D757F8">
            <w:pPr>
              <w:jc w:val="right"/>
              <w:rPr>
                <w:rFonts w:ascii="Calibri" w:hAnsi="Calibri" w:cs="Calibri"/>
                <w:sz w:val="20"/>
                <w:lang w:val="en-IE"/>
              </w:rPr>
            </w:pPr>
            <w:r>
              <w:rPr>
                <w:rFonts w:ascii="Calibri" w:hAnsi="Calibri" w:cs="Calibri"/>
                <w:sz w:val="20"/>
                <w:lang w:val="en-IE"/>
              </w:rPr>
              <w:t>-</w:t>
            </w:r>
          </w:p>
        </w:tc>
      </w:tr>
      <w:tr w:rsidR="00D757F8" w:rsidRPr="009E1EF1" w14:paraId="7C68F211" w14:textId="77777777" w:rsidTr="00F5410B">
        <w:tc>
          <w:tcPr>
            <w:tcW w:w="2432" w:type="dxa"/>
            <w:shd w:val="clear" w:color="auto" w:fill="auto"/>
            <w:vAlign w:val="bottom"/>
            <w:hideMark/>
          </w:tcPr>
          <w:p w14:paraId="2AEDF2A9" w14:textId="77777777" w:rsidR="00D757F8" w:rsidRPr="009E1EF1" w:rsidRDefault="00D757F8" w:rsidP="00D757F8">
            <w:pPr>
              <w:rPr>
                <w:rFonts w:ascii="Calibri" w:hAnsi="Calibri" w:cs="Calibri"/>
                <w:sz w:val="20"/>
                <w:lang w:val="en-IE"/>
              </w:rPr>
            </w:pPr>
            <w:r w:rsidRPr="009E1EF1">
              <w:rPr>
                <w:rFonts w:ascii="Calibri" w:hAnsi="Calibri" w:cs="Calibri"/>
                <w:color w:val="000000"/>
                <w:sz w:val="20"/>
                <w:lang w:val="en-IE"/>
              </w:rPr>
              <w:t>EUR First Lien Term Loan B</w:t>
            </w:r>
          </w:p>
        </w:tc>
        <w:tc>
          <w:tcPr>
            <w:tcW w:w="1248" w:type="dxa"/>
            <w:shd w:val="clear" w:color="auto" w:fill="auto"/>
            <w:vAlign w:val="bottom"/>
            <w:hideMark/>
          </w:tcPr>
          <w:p w14:paraId="05830A0D"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249" w:type="dxa"/>
            <w:shd w:val="clear" w:color="auto" w:fill="auto"/>
            <w:vAlign w:val="bottom"/>
            <w:hideMark/>
          </w:tcPr>
          <w:p w14:paraId="0F25413C"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248" w:type="dxa"/>
            <w:shd w:val="clear" w:color="auto" w:fill="auto"/>
            <w:vAlign w:val="bottom"/>
            <w:hideMark/>
          </w:tcPr>
          <w:p w14:paraId="23444A3B"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249" w:type="dxa"/>
            <w:shd w:val="clear" w:color="auto" w:fill="auto"/>
            <w:vAlign w:val="bottom"/>
            <w:hideMark/>
          </w:tcPr>
          <w:p w14:paraId="0DE06C17"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079" w:type="dxa"/>
            <w:shd w:val="clear" w:color="auto" w:fill="auto"/>
            <w:vAlign w:val="bottom"/>
            <w:hideMark/>
          </w:tcPr>
          <w:p w14:paraId="759F59BC" w14:textId="1B3DFC17" w:rsidR="00D757F8" w:rsidRPr="009E1EF1" w:rsidRDefault="00D757F8" w:rsidP="00D757F8">
            <w:pPr>
              <w:jc w:val="right"/>
              <w:rPr>
                <w:rFonts w:ascii="Calibri" w:hAnsi="Calibri" w:cs="Calibri"/>
                <w:sz w:val="20"/>
                <w:lang w:val="en-IE"/>
              </w:rPr>
            </w:pPr>
            <w:r>
              <w:rPr>
                <w:rFonts w:ascii="Calibri" w:hAnsi="Calibri" w:cs="Calibri"/>
                <w:sz w:val="20"/>
                <w:lang w:val="en-IE"/>
              </w:rPr>
              <w:t>455.</w:t>
            </w:r>
            <w:r w:rsidR="0093410C">
              <w:rPr>
                <w:rFonts w:ascii="Calibri" w:hAnsi="Calibri" w:cs="Calibri"/>
                <w:sz w:val="20"/>
                <w:lang w:val="en-IE"/>
              </w:rPr>
              <w:t>2</w:t>
            </w:r>
          </w:p>
        </w:tc>
        <w:tc>
          <w:tcPr>
            <w:tcW w:w="1418" w:type="dxa"/>
            <w:shd w:val="clear" w:color="auto" w:fill="auto"/>
            <w:vAlign w:val="bottom"/>
            <w:hideMark/>
          </w:tcPr>
          <w:p w14:paraId="7D428804" w14:textId="3F215311" w:rsidR="00D757F8" w:rsidRPr="009E1EF1" w:rsidRDefault="00D757F8" w:rsidP="00D757F8">
            <w:pPr>
              <w:jc w:val="right"/>
              <w:rPr>
                <w:rFonts w:ascii="Calibri" w:hAnsi="Calibri" w:cs="Calibri"/>
                <w:sz w:val="20"/>
                <w:lang w:val="en-IE"/>
              </w:rPr>
            </w:pPr>
            <w:r>
              <w:rPr>
                <w:rFonts w:ascii="Calibri" w:hAnsi="Calibri" w:cs="Calibri"/>
                <w:sz w:val="20"/>
                <w:lang w:val="en-IE"/>
              </w:rPr>
              <w:t>-</w:t>
            </w:r>
          </w:p>
        </w:tc>
      </w:tr>
      <w:tr w:rsidR="00D757F8" w:rsidRPr="009E1EF1" w14:paraId="38CDF4F3" w14:textId="77777777" w:rsidTr="00F5410B">
        <w:tc>
          <w:tcPr>
            <w:tcW w:w="2432" w:type="dxa"/>
            <w:tcBorders>
              <w:top w:val="nil"/>
              <w:left w:val="nil"/>
              <w:bottom w:val="single" w:sz="4" w:space="0" w:color="auto"/>
              <w:right w:val="nil"/>
            </w:tcBorders>
            <w:shd w:val="clear" w:color="auto" w:fill="auto"/>
            <w:vAlign w:val="bottom"/>
            <w:hideMark/>
          </w:tcPr>
          <w:p w14:paraId="611B76AD" w14:textId="77777777" w:rsidR="00D757F8" w:rsidRPr="009E1EF1" w:rsidRDefault="00D757F8" w:rsidP="00D757F8">
            <w:pPr>
              <w:rPr>
                <w:rFonts w:ascii="Calibri" w:hAnsi="Calibri" w:cs="Calibri"/>
                <w:color w:val="000000"/>
                <w:sz w:val="20"/>
                <w:lang w:val="en-IE"/>
              </w:rPr>
            </w:pPr>
            <w:r w:rsidRPr="009E1EF1">
              <w:rPr>
                <w:rFonts w:ascii="Calibri" w:hAnsi="Calibri" w:cs="Calibri"/>
                <w:color w:val="000000"/>
                <w:sz w:val="20"/>
                <w:lang w:val="en-IE"/>
              </w:rPr>
              <w:t>Senior Notes</w:t>
            </w:r>
          </w:p>
        </w:tc>
        <w:tc>
          <w:tcPr>
            <w:tcW w:w="1248" w:type="dxa"/>
            <w:tcBorders>
              <w:top w:val="nil"/>
              <w:left w:val="nil"/>
              <w:bottom w:val="single" w:sz="4" w:space="0" w:color="auto"/>
              <w:right w:val="nil"/>
            </w:tcBorders>
            <w:shd w:val="clear" w:color="auto" w:fill="auto"/>
            <w:vAlign w:val="bottom"/>
            <w:hideMark/>
          </w:tcPr>
          <w:p w14:paraId="75A4B877"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249" w:type="dxa"/>
            <w:tcBorders>
              <w:top w:val="nil"/>
              <w:left w:val="nil"/>
              <w:bottom w:val="single" w:sz="4" w:space="0" w:color="auto"/>
              <w:right w:val="nil"/>
            </w:tcBorders>
            <w:shd w:val="clear" w:color="auto" w:fill="auto"/>
            <w:vAlign w:val="bottom"/>
            <w:hideMark/>
          </w:tcPr>
          <w:p w14:paraId="4B45A378"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248" w:type="dxa"/>
            <w:tcBorders>
              <w:top w:val="nil"/>
              <w:left w:val="nil"/>
              <w:bottom w:val="single" w:sz="4" w:space="0" w:color="auto"/>
              <w:right w:val="nil"/>
            </w:tcBorders>
            <w:shd w:val="clear" w:color="auto" w:fill="auto"/>
            <w:vAlign w:val="bottom"/>
            <w:hideMark/>
          </w:tcPr>
          <w:p w14:paraId="499CFE59"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249" w:type="dxa"/>
            <w:tcBorders>
              <w:top w:val="nil"/>
              <w:left w:val="nil"/>
              <w:bottom w:val="single" w:sz="4" w:space="0" w:color="auto"/>
              <w:right w:val="nil"/>
            </w:tcBorders>
            <w:shd w:val="clear" w:color="auto" w:fill="auto"/>
            <w:vAlign w:val="bottom"/>
            <w:hideMark/>
          </w:tcPr>
          <w:p w14:paraId="26D66850" w14:textId="77777777" w:rsidR="00D757F8" w:rsidRPr="009E1EF1" w:rsidRDefault="00D757F8" w:rsidP="00D757F8">
            <w:pPr>
              <w:jc w:val="right"/>
              <w:rPr>
                <w:rFonts w:ascii="Calibri" w:hAnsi="Calibri" w:cs="Calibri"/>
                <w:sz w:val="20"/>
                <w:lang w:val="en-IE"/>
              </w:rPr>
            </w:pPr>
            <w:r w:rsidRPr="009E1EF1">
              <w:rPr>
                <w:rFonts w:ascii="Calibri" w:hAnsi="Calibri" w:cs="Calibri"/>
                <w:sz w:val="20"/>
                <w:lang w:val="en-IE"/>
              </w:rPr>
              <w:t>-</w:t>
            </w:r>
          </w:p>
        </w:tc>
        <w:tc>
          <w:tcPr>
            <w:tcW w:w="1079" w:type="dxa"/>
            <w:tcBorders>
              <w:top w:val="nil"/>
              <w:left w:val="nil"/>
              <w:bottom w:val="single" w:sz="4" w:space="0" w:color="auto"/>
              <w:right w:val="nil"/>
            </w:tcBorders>
            <w:shd w:val="clear" w:color="auto" w:fill="auto"/>
            <w:vAlign w:val="bottom"/>
            <w:hideMark/>
          </w:tcPr>
          <w:p w14:paraId="0A6C7F96" w14:textId="7C7C8093" w:rsidR="00D757F8" w:rsidRPr="009E1EF1" w:rsidRDefault="00D757F8" w:rsidP="00D757F8">
            <w:pPr>
              <w:jc w:val="right"/>
              <w:rPr>
                <w:rFonts w:ascii="Calibri" w:hAnsi="Calibri" w:cs="Calibri"/>
                <w:sz w:val="20"/>
                <w:lang w:val="en-IE"/>
              </w:rPr>
            </w:pPr>
            <w:r>
              <w:rPr>
                <w:rFonts w:ascii="Calibri" w:hAnsi="Calibri" w:cs="Calibri"/>
                <w:sz w:val="20"/>
                <w:lang w:val="en-IE"/>
              </w:rPr>
              <w:t>-</w:t>
            </w:r>
          </w:p>
        </w:tc>
        <w:tc>
          <w:tcPr>
            <w:tcW w:w="1418" w:type="dxa"/>
            <w:tcBorders>
              <w:top w:val="nil"/>
              <w:left w:val="nil"/>
              <w:bottom w:val="single" w:sz="4" w:space="0" w:color="auto"/>
              <w:right w:val="nil"/>
            </w:tcBorders>
            <w:shd w:val="clear" w:color="auto" w:fill="auto"/>
            <w:vAlign w:val="bottom"/>
            <w:hideMark/>
          </w:tcPr>
          <w:p w14:paraId="7F674BA5" w14:textId="4F5D7998" w:rsidR="00D757F8" w:rsidRPr="009E1EF1" w:rsidRDefault="00D757F8" w:rsidP="00D757F8">
            <w:pPr>
              <w:jc w:val="right"/>
              <w:rPr>
                <w:rFonts w:ascii="Calibri" w:hAnsi="Calibri" w:cs="Calibri"/>
                <w:sz w:val="20"/>
                <w:lang w:val="en-IE"/>
              </w:rPr>
            </w:pPr>
            <w:r>
              <w:rPr>
                <w:rFonts w:ascii="Calibri" w:hAnsi="Calibri" w:cs="Calibri"/>
                <w:sz w:val="20"/>
                <w:lang w:val="en-IE"/>
              </w:rPr>
              <w:t>733.3</w:t>
            </w:r>
          </w:p>
        </w:tc>
      </w:tr>
      <w:tr w:rsidR="00D757F8" w:rsidRPr="009E1EF1" w14:paraId="0806EC50" w14:textId="77777777" w:rsidTr="00F5410B">
        <w:tc>
          <w:tcPr>
            <w:tcW w:w="2432" w:type="dxa"/>
            <w:tcBorders>
              <w:top w:val="single" w:sz="4" w:space="0" w:color="auto"/>
              <w:left w:val="nil"/>
              <w:bottom w:val="single" w:sz="4" w:space="0" w:color="auto"/>
              <w:right w:val="nil"/>
            </w:tcBorders>
            <w:shd w:val="clear" w:color="auto" w:fill="auto"/>
            <w:vAlign w:val="bottom"/>
          </w:tcPr>
          <w:p w14:paraId="503AD96E" w14:textId="452D00BF" w:rsidR="00D757F8" w:rsidRPr="009E1EF1" w:rsidRDefault="00E03154" w:rsidP="00D757F8">
            <w:pPr>
              <w:rPr>
                <w:rFonts w:ascii="Calibri" w:hAnsi="Calibri" w:cs="Calibri"/>
                <w:color w:val="000000"/>
                <w:sz w:val="20"/>
                <w:lang w:val="en-IE"/>
              </w:rPr>
            </w:pPr>
            <w:r>
              <w:rPr>
                <w:rFonts w:ascii="Calibri" w:hAnsi="Calibri" w:cs="Calibri"/>
                <w:color w:val="000000"/>
                <w:sz w:val="20"/>
                <w:lang w:val="en-IE"/>
              </w:rPr>
              <w:t>Total</w:t>
            </w:r>
          </w:p>
        </w:tc>
        <w:tc>
          <w:tcPr>
            <w:tcW w:w="1248" w:type="dxa"/>
            <w:tcBorders>
              <w:top w:val="single" w:sz="4" w:space="0" w:color="auto"/>
              <w:left w:val="nil"/>
              <w:bottom w:val="single" w:sz="4" w:space="0" w:color="auto"/>
              <w:right w:val="nil"/>
            </w:tcBorders>
            <w:shd w:val="clear" w:color="auto" w:fill="auto"/>
            <w:hideMark/>
          </w:tcPr>
          <w:p w14:paraId="7CB431EA" w14:textId="77777777" w:rsidR="00D757F8" w:rsidRPr="009E1EF1" w:rsidRDefault="00D757F8" w:rsidP="00D757F8">
            <w:pPr>
              <w:jc w:val="right"/>
              <w:rPr>
                <w:rFonts w:ascii="Calibri" w:hAnsi="Calibri" w:cs="Calibri"/>
                <w:b/>
                <w:sz w:val="20"/>
                <w:lang w:val="en-IE"/>
              </w:rPr>
            </w:pPr>
            <w:r w:rsidRPr="009E1EF1">
              <w:rPr>
                <w:rFonts w:ascii="Calibri" w:hAnsi="Calibri" w:cs="Calibri"/>
                <w:b/>
                <w:sz w:val="20"/>
                <w:lang w:val="en-IE"/>
              </w:rPr>
              <w:t>26.2</w:t>
            </w:r>
          </w:p>
        </w:tc>
        <w:tc>
          <w:tcPr>
            <w:tcW w:w="1249" w:type="dxa"/>
            <w:tcBorders>
              <w:top w:val="single" w:sz="4" w:space="0" w:color="auto"/>
              <w:left w:val="nil"/>
              <w:bottom w:val="single" w:sz="4" w:space="0" w:color="auto"/>
              <w:right w:val="nil"/>
            </w:tcBorders>
            <w:shd w:val="clear" w:color="auto" w:fill="auto"/>
            <w:hideMark/>
          </w:tcPr>
          <w:p w14:paraId="27EBDFDC" w14:textId="77777777" w:rsidR="00D757F8" w:rsidRPr="009E1EF1" w:rsidRDefault="00D757F8" w:rsidP="00D757F8">
            <w:pPr>
              <w:jc w:val="right"/>
              <w:rPr>
                <w:rFonts w:ascii="Calibri" w:hAnsi="Calibri" w:cs="Calibri"/>
                <w:b/>
                <w:sz w:val="20"/>
                <w:lang w:val="en-IE"/>
              </w:rPr>
            </w:pPr>
            <w:r w:rsidRPr="009E1EF1">
              <w:rPr>
                <w:rFonts w:ascii="Calibri" w:hAnsi="Calibri" w:cs="Calibri"/>
                <w:b/>
                <w:sz w:val="20"/>
                <w:lang w:val="en-IE"/>
              </w:rPr>
              <w:t>26.2</w:t>
            </w:r>
          </w:p>
        </w:tc>
        <w:tc>
          <w:tcPr>
            <w:tcW w:w="1248" w:type="dxa"/>
            <w:tcBorders>
              <w:top w:val="single" w:sz="4" w:space="0" w:color="auto"/>
              <w:left w:val="nil"/>
              <w:bottom w:val="single" w:sz="4" w:space="0" w:color="auto"/>
              <w:right w:val="nil"/>
            </w:tcBorders>
            <w:shd w:val="clear" w:color="auto" w:fill="auto"/>
            <w:hideMark/>
          </w:tcPr>
          <w:p w14:paraId="1EF7CC85" w14:textId="77777777" w:rsidR="00D757F8" w:rsidRPr="009E1EF1" w:rsidRDefault="00D757F8" w:rsidP="00D757F8">
            <w:pPr>
              <w:jc w:val="right"/>
              <w:rPr>
                <w:rFonts w:ascii="Calibri" w:hAnsi="Calibri" w:cs="Calibri"/>
                <w:b/>
                <w:sz w:val="20"/>
                <w:lang w:val="en-IE"/>
              </w:rPr>
            </w:pPr>
            <w:r w:rsidRPr="009E1EF1">
              <w:rPr>
                <w:rFonts w:ascii="Calibri" w:hAnsi="Calibri" w:cs="Calibri"/>
                <w:b/>
                <w:sz w:val="20"/>
                <w:lang w:val="en-IE"/>
              </w:rPr>
              <w:t>26.2</w:t>
            </w:r>
          </w:p>
        </w:tc>
        <w:tc>
          <w:tcPr>
            <w:tcW w:w="1249" w:type="dxa"/>
            <w:tcBorders>
              <w:top w:val="single" w:sz="4" w:space="0" w:color="auto"/>
              <w:left w:val="nil"/>
              <w:bottom w:val="single" w:sz="4" w:space="0" w:color="auto"/>
              <w:right w:val="nil"/>
            </w:tcBorders>
            <w:shd w:val="clear" w:color="auto" w:fill="auto"/>
            <w:hideMark/>
          </w:tcPr>
          <w:p w14:paraId="236DDCBD" w14:textId="77777777" w:rsidR="00D757F8" w:rsidRPr="009E1EF1" w:rsidRDefault="00D757F8" w:rsidP="00D757F8">
            <w:pPr>
              <w:jc w:val="right"/>
              <w:rPr>
                <w:rFonts w:ascii="Calibri" w:hAnsi="Calibri" w:cs="Calibri"/>
                <w:b/>
                <w:sz w:val="20"/>
                <w:lang w:val="en-IE"/>
              </w:rPr>
            </w:pPr>
            <w:r w:rsidRPr="009E1EF1">
              <w:rPr>
                <w:rFonts w:ascii="Calibri" w:hAnsi="Calibri" w:cs="Calibri"/>
                <w:b/>
                <w:sz w:val="20"/>
                <w:lang w:val="en-IE"/>
              </w:rPr>
              <w:t>26.2</w:t>
            </w:r>
          </w:p>
        </w:tc>
        <w:tc>
          <w:tcPr>
            <w:tcW w:w="1079" w:type="dxa"/>
            <w:tcBorders>
              <w:top w:val="single" w:sz="4" w:space="0" w:color="auto"/>
              <w:left w:val="nil"/>
              <w:bottom w:val="single" w:sz="4" w:space="0" w:color="auto"/>
              <w:right w:val="nil"/>
            </w:tcBorders>
            <w:shd w:val="clear" w:color="auto" w:fill="auto"/>
            <w:hideMark/>
          </w:tcPr>
          <w:p w14:paraId="48BA1102" w14:textId="33FCCEFB" w:rsidR="00D757F8" w:rsidRPr="009E1EF1" w:rsidRDefault="001815A4" w:rsidP="00D757F8">
            <w:pPr>
              <w:jc w:val="right"/>
              <w:rPr>
                <w:rFonts w:ascii="Calibri" w:hAnsi="Calibri" w:cs="Calibri"/>
                <w:b/>
                <w:sz w:val="20"/>
                <w:lang w:val="en-IE"/>
              </w:rPr>
            </w:pPr>
            <w:r>
              <w:rPr>
                <w:rFonts w:ascii="Calibri" w:hAnsi="Calibri" w:cs="Calibri"/>
                <w:b/>
                <w:sz w:val="20"/>
                <w:lang w:val="en-IE"/>
              </w:rPr>
              <w:t>2,368.</w:t>
            </w:r>
            <w:r w:rsidR="0093410C">
              <w:rPr>
                <w:rFonts w:ascii="Calibri" w:hAnsi="Calibri" w:cs="Calibri"/>
                <w:b/>
                <w:sz w:val="20"/>
                <w:lang w:val="en-IE"/>
              </w:rPr>
              <w:t>2</w:t>
            </w:r>
          </w:p>
        </w:tc>
        <w:tc>
          <w:tcPr>
            <w:tcW w:w="1418" w:type="dxa"/>
            <w:tcBorders>
              <w:top w:val="single" w:sz="4" w:space="0" w:color="auto"/>
              <w:left w:val="nil"/>
              <w:bottom w:val="single" w:sz="4" w:space="0" w:color="auto"/>
              <w:right w:val="nil"/>
            </w:tcBorders>
            <w:shd w:val="clear" w:color="auto" w:fill="auto"/>
            <w:hideMark/>
          </w:tcPr>
          <w:p w14:paraId="252B451B" w14:textId="14F463B7" w:rsidR="00D757F8" w:rsidRPr="009E1EF1" w:rsidRDefault="00D757F8" w:rsidP="00D757F8">
            <w:pPr>
              <w:jc w:val="right"/>
              <w:rPr>
                <w:rFonts w:ascii="Calibri" w:hAnsi="Calibri" w:cs="Calibri"/>
                <w:b/>
                <w:sz w:val="20"/>
                <w:lang w:val="en-IE"/>
              </w:rPr>
            </w:pPr>
            <w:r>
              <w:rPr>
                <w:rFonts w:ascii="Calibri" w:hAnsi="Calibri" w:cs="Calibri"/>
                <w:b/>
                <w:sz w:val="20"/>
                <w:lang w:val="en-IE"/>
              </w:rPr>
              <w:t>733.3</w:t>
            </w:r>
          </w:p>
        </w:tc>
      </w:tr>
    </w:tbl>
    <w:p w14:paraId="1949AE4D" w14:textId="77777777" w:rsidR="001B092F" w:rsidRPr="009E1EF1" w:rsidRDefault="001B092F" w:rsidP="001B092F">
      <w:pPr>
        <w:rPr>
          <w:rFonts w:ascii="Calibri" w:hAnsi="Calibri" w:cs="Calibri"/>
          <w:sz w:val="20"/>
          <w:lang w:val="en-IE"/>
        </w:rPr>
      </w:pPr>
    </w:p>
    <w:p w14:paraId="3AB080DC" w14:textId="2409EEF3" w:rsidR="001B092F" w:rsidRPr="009E1EF1" w:rsidRDefault="001B092F" w:rsidP="001B092F">
      <w:pPr>
        <w:keepNext/>
        <w:keepLines/>
        <w:spacing w:line="288" w:lineRule="auto"/>
        <w:ind w:left="720" w:hanging="720"/>
        <w:jc w:val="both"/>
        <w:rPr>
          <w:rFonts w:ascii="Calibri" w:hAnsi="Calibri" w:cs="Calibri"/>
          <w:b/>
          <w:sz w:val="20"/>
        </w:rPr>
      </w:pPr>
      <w:r w:rsidRPr="009E1EF1">
        <w:rPr>
          <w:rFonts w:ascii="Calibri" w:hAnsi="Calibri" w:cs="Calibri"/>
          <w:b/>
          <w:sz w:val="20"/>
        </w:rPr>
        <w:t xml:space="preserve">Revolving </w:t>
      </w:r>
      <w:r w:rsidR="00E03154">
        <w:rPr>
          <w:rFonts w:ascii="Calibri" w:hAnsi="Calibri" w:cs="Calibri"/>
          <w:b/>
          <w:sz w:val="20"/>
        </w:rPr>
        <w:t>C</w:t>
      </w:r>
      <w:r w:rsidR="00E03154" w:rsidRPr="009E1EF1">
        <w:rPr>
          <w:rFonts w:ascii="Calibri" w:hAnsi="Calibri" w:cs="Calibri"/>
          <w:b/>
          <w:sz w:val="20"/>
        </w:rPr>
        <w:t xml:space="preserve">redit </w:t>
      </w:r>
      <w:r w:rsidR="00E03154">
        <w:rPr>
          <w:rFonts w:ascii="Calibri" w:hAnsi="Calibri" w:cs="Calibri"/>
          <w:b/>
          <w:sz w:val="20"/>
        </w:rPr>
        <w:t>F</w:t>
      </w:r>
      <w:r w:rsidR="00E03154" w:rsidRPr="009E1EF1">
        <w:rPr>
          <w:rFonts w:ascii="Calibri" w:hAnsi="Calibri" w:cs="Calibri"/>
          <w:b/>
          <w:sz w:val="20"/>
        </w:rPr>
        <w:t>acility</w:t>
      </w:r>
      <w:r w:rsidRPr="009E1EF1">
        <w:rPr>
          <w:rFonts w:ascii="Calibri" w:hAnsi="Calibri" w:cs="Calibri"/>
          <w:b/>
          <w:sz w:val="20"/>
        </w:rPr>
        <w:t xml:space="preserve">, </w:t>
      </w:r>
      <w:r w:rsidR="00E03154">
        <w:rPr>
          <w:rFonts w:ascii="Calibri" w:hAnsi="Calibri" w:cs="Calibri"/>
          <w:b/>
          <w:sz w:val="20"/>
        </w:rPr>
        <w:t>F</w:t>
      </w:r>
      <w:r w:rsidR="00E03154" w:rsidRPr="009E1EF1">
        <w:rPr>
          <w:rFonts w:ascii="Calibri" w:hAnsi="Calibri" w:cs="Calibri"/>
          <w:b/>
          <w:sz w:val="20"/>
        </w:rPr>
        <w:t xml:space="preserve">irst </w:t>
      </w:r>
      <w:r w:rsidR="00E03154">
        <w:rPr>
          <w:rFonts w:ascii="Calibri" w:hAnsi="Calibri" w:cs="Calibri"/>
          <w:b/>
          <w:sz w:val="20"/>
        </w:rPr>
        <w:t>L</w:t>
      </w:r>
      <w:r w:rsidR="00E03154" w:rsidRPr="009E1EF1">
        <w:rPr>
          <w:rFonts w:ascii="Calibri" w:hAnsi="Calibri" w:cs="Calibri"/>
          <w:b/>
          <w:sz w:val="20"/>
        </w:rPr>
        <w:t xml:space="preserve">ien </w:t>
      </w:r>
      <w:r w:rsidR="00E03154">
        <w:rPr>
          <w:rFonts w:ascii="Calibri" w:hAnsi="Calibri" w:cs="Calibri"/>
          <w:b/>
          <w:sz w:val="20"/>
        </w:rPr>
        <w:t>T</w:t>
      </w:r>
      <w:r w:rsidR="00E03154" w:rsidRPr="009E1EF1">
        <w:rPr>
          <w:rFonts w:ascii="Calibri" w:hAnsi="Calibri" w:cs="Calibri"/>
          <w:b/>
          <w:sz w:val="20"/>
        </w:rPr>
        <w:t xml:space="preserve">erm </w:t>
      </w:r>
      <w:r w:rsidR="00E03154">
        <w:rPr>
          <w:rFonts w:ascii="Calibri" w:hAnsi="Calibri" w:cs="Calibri"/>
          <w:b/>
          <w:sz w:val="20"/>
        </w:rPr>
        <w:t>L</w:t>
      </w:r>
      <w:r w:rsidR="00E03154" w:rsidRPr="009E1EF1">
        <w:rPr>
          <w:rFonts w:ascii="Calibri" w:hAnsi="Calibri" w:cs="Calibri"/>
          <w:b/>
          <w:sz w:val="20"/>
        </w:rPr>
        <w:t xml:space="preserve">oans </w:t>
      </w:r>
      <w:r w:rsidRPr="009E1EF1">
        <w:rPr>
          <w:rFonts w:ascii="Calibri" w:hAnsi="Calibri" w:cs="Calibri"/>
          <w:b/>
          <w:sz w:val="20"/>
        </w:rPr>
        <w:t xml:space="preserve">and </w:t>
      </w:r>
      <w:r w:rsidR="00E03154">
        <w:rPr>
          <w:rFonts w:ascii="Calibri" w:hAnsi="Calibri" w:cs="Calibri"/>
          <w:b/>
          <w:sz w:val="20"/>
        </w:rPr>
        <w:t>S</w:t>
      </w:r>
      <w:r w:rsidR="00E03154" w:rsidRPr="009E1EF1">
        <w:rPr>
          <w:rFonts w:ascii="Calibri" w:hAnsi="Calibri" w:cs="Calibri"/>
          <w:b/>
          <w:sz w:val="20"/>
        </w:rPr>
        <w:t xml:space="preserve">enior </w:t>
      </w:r>
      <w:r w:rsidR="00E03154">
        <w:rPr>
          <w:rFonts w:ascii="Calibri" w:hAnsi="Calibri" w:cs="Calibri"/>
          <w:b/>
          <w:sz w:val="20"/>
        </w:rPr>
        <w:t>N</w:t>
      </w:r>
      <w:r w:rsidR="00E03154" w:rsidRPr="009E1EF1">
        <w:rPr>
          <w:rFonts w:ascii="Calibri" w:hAnsi="Calibri" w:cs="Calibri"/>
          <w:b/>
          <w:sz w:val="20"/>
        </w:rPr>
        <w:t>otes</w:t>
      </w:r>
    </w:p>
    <w:p w14:paraId="204C5D4D" w14:textId="77777777" w:rsidR="001B092F" w:rsidRPr="009E1EF1" w:rsidRDefault="001B092F" w:rsidP="001B092F">
      <w:pPr>
        <w:keepNext/>
        <w:keepLines/>
        <w:spacing w:line="288" w:lineRule="auto"/>
        <w:jc w:val="both"/>
        <w:rPr>
          <w:rFonts w:ascii="Calibri" w:hAnsi="Calibri" w:cs="Calibri"/>
          <w:sz w:val="20"/>
        </w:rPr>
      </w:pPr>
    </w:p>
    <w:p w14:paraId="2CA42399" w14:textId="2C20ADD4" w:rsidR="00461B58" w:rsidRDefault="00461B58" w:rsidP="00F5410B">
      <w:pPr>
        <w:jc w:val="both"/>
        <w:rPr>
          <w:rFonts w:ascii="Calibri" w:hAnsi="Calibri" w:cs="Calibri"/>
          <w:sz w:val="20"/>
        </w:rPr>
      </w:pPr>
      <w:r w:rsidRPr="009E1EF1">
        <w:rPr>
          <w:rFonts w:ascii="Calibri" w:hAnsi="Calibri" w:cs="Calibri"/>
          <w:sz w:val="20"/>
        </w:rPr>
        <w:t xml:space="preserve">On 11 March 2020, the Group, along with its subsidiaries PPB Financing Unlimited Company and PPB Treasury Unlimited Company as borrowers, entered into a Term Loan A and Revolving Credit Facility Agreement (the “TLA Agreement”), contingent on the completion of </w:t>
      </w:r>
      <w:r w:rsidR="00991F50">
        <w:rPr>
          <w:rFonts w:ascii="Calibri" w:hAnsi="Calibri" w:cs="Calibri"/>
          <w:sz w:val="20"/>
        </w:rPr>
        <w:t>TSG</w:t>
      </w:r>
      <w:r w:rsidRPr="009E1EF1">
        <w:rPr>
          <w:rFonts w:ascii="Calibri" w:hAnsi="Calibri" w:cs="Calibri"/>
          <w:sz w:val="20"/>
        </w:rPr>
        <w:t xml:space="preserve"> Combination. The TLA Agreement comprised a term loan and revolving credit facility totalling £1.3 billion. On 5 May 2020, the Group completed the TSG Combination, assumed TSG’s existing indebtedness with an acquisition date fair value of approximately £3,934m and terminated its then-existing revolving credit facility under which there were no drawings. In addition, on 5 May 2020, an Incremental Facility Agreement was signed to increase borrowing capacity under the TLA agreement by £100</w:t>
      </w:r>
      <w:r w:rsidR="00E03154">
        <w:rPr>
          <w:rFonts w:ascii="Calibri" w:hAnsi="Calibri" w:cs="Calibri"/>
          <w:sz w:val="20"/>
        </w:rPr>
        <w:t>m</w:t>
      </w:r>
      <w:r w:rsidRPr="009E1EF1">
        <w:rPr>
          <w:rFonts w:ascii="Calibri" w:hAnsi="Calibri" w:cs="Calibri"/>
          <w:sz w:val="20"/>
        </w:rPr>
        <w:t xml:space="preserve"> to £1.4 billion, with all terms and conditions consistent with the TLA Agreement. The Group also borrowed £950m under the GBP First Lien Term Loan A in two tranches: </w:t>
      </w:r>
      <w:r w:rsidR="004B23E3" w:rsidRPr="009E1EF1">
        <w:rPr>
          <w:rFonts w:ascii="Calibri" w:hAnsi="Calibri" w:cs="Calibri"/>
          <w:sz w:val="20"/>
        </w:rPr>
        <w:t>£525m on 5 May 2020</w:t>
      </w:r>
      <w:r w:rsidR="004B23E3">
        <w:rPr>
          <w:rFonts w:ascii="Calibri" w:hAnsi="Calibri" w:cs="Calibri"/>
          <w:sz w:val="20"/>
        </w:rPr>
        <w:t xml:space="preserve"> and an additional </w:t>
      </w:r>
      <w:r w:rsidRPr="009E1EF1">
        <w:rPr>
          <w:rFonts w:ascii="Calibri" w:hAnsi="Calibri" w:cs="Calibri"/>
          <w:sz w:val="20"/>
        </w:rPr>
        <w:t>£425m on 11 June 2020. Each of the Group’s facilities are discussed below. During the twelve months ended 31 December 2020, the Group complied with all covenants related to its borrowings under all facilities.</w:t>
      </w:r>
    </w:p>
    <w:p w14:paraId="6C3F0AB7" w14:textId="498B0E02" w:rsidR="000E5A47" w:rsidRDefault="000E5A47" w:rsidP="00461B58">
      <w:pPr>
        <w:rPr>
          <w:rFonts w:ascii="Calibri" w:hAnsi="Calibri" w:cs="Calibri"/>
          <w:sz w:val="20"/>
        </w:rPr>
      </w:pPr>
    </w:p>
    <w:p w14:paraId="3CF74E01" w14:textId="77777777" w:rsidR="000E5A47" w:rsidRPr="009E1EF1" w:rsidRDefault="000E5A47" w:rsidP="000E5A47">
      <w:pPr>
        <w:keepNext/>
        <w:jc w:val="both"/>
        <w:rPr>
          <w:rFonts w:ascii="Calibri" w:hAnsi="Calibri" w:cs="Calibri"/>
          <w:b/>
          <w:i/>
          <w:sz w:val="20"/>
        </w:rPr>
      </w:pPr>
      <w:r w:rsidRPr="009E1EF1">
        <w:rPr>
          <w:rFonts w:ascii="Calibri" w:hAnsi="Calibri" w:cs="Calibri"/>
          <w:b/>
          <w:i/>
          <w:sz w:val="20"/>
        </w:rPr>
        <w:t>TLA Agreement - GBP First Lien Term Loan A</w:t>
      </w:r>
    </w:p>
    <w:p w14:paraId="76783F1F" w14:textId="77777777" w:rsidR="000E5A47" w:rsidRPr="009E1EF1" w:rsidRDefault="000E5A47" w:rsidP="000E5A47">
      <w:pPr>
        <w:keepNext/>
        <w:keepLines/>
        <w:jc w:val="both"/>
        <w:rPr>
          <w:rFonts w:ascii="Calibri" w:hAnsi="Calibri" w:cs="Calibri"/>
          <w:sz w:val="20"/>
        </w:rPr>
      </w:pPr>
    </w:p>
    <w:p w14:paraId="7E1A8264" w14:textId="1E705595" w:rsidR="000E5A47" w:rsidRDefault="000E5A47" w:rsidP="00F5410B">
      <w:pPr>
        <w:jc w:val="both"/>
        <w:rPr>
          <w:rFonts w:ascii="Calibri" w:hAnsi="Calibri" w:cs="Calibri"/>
          <w:sz w:val="20"/>
        </w:rPr>
      </w:pPr>
      <w:r w:rsidRPr="009E1EF1">
        <w:rPr>
          <w:rFonts w:ascii="Calibri" w:hAnsi="Calibri" w:cs="Calibri"/>
          <w:sz w:val="20"/>
        </w:rPr>
        <w:t xml:space="preserve">The TLA Agreement and subsequent Incremental Facility Agreement described above provide </w:t>
      </w:r>
      <w:r w:rsidRPr="009E1EF1">
        <w:rPr>
          <w:rFonts w:ascii="Calibri" w:hAnsi="Calibri" w:cs="Calibri"/>
          <w:sz w:val="20"/>
          <w:lang w:val="en-CA"/>
        </w:rPr>
        <w:t xml:space="preserve">a term loan facility in an aggregate amount of £950m priced at GBP-LIBOR plus 1.75% </w:t>
      </w:r>
      <w:r w:rsidRPr="009E1EF1">
        <w:rPr>
          <w:rFonts w:ascii="Calibri" w:hAnsi="Calibri" w:cs="Calibri"/>
          <w:sz w:val="20"/>
        </w:rPr>
        <w:t xml:space="preserve">(the “GBP First Lien Term Loan A”), with a maturity date of 5 May 2025 and a GBP-LIBOR floor of 0%. There is no amortisation on the GBP First Lien Term Loan A and the principal is due at maturity. The </w:t>
      </w:r>
      <w:r w:rsidRPr="004B23E3">
        <w:rPr>
          <w:rFonts w:ascii="Calibri" w:hAnsi="Calibri" w:cs="Calibri"/>
          <w:sz w:val="20"/>
        </w:rPr>
        <w:t xml:space="preserve">Group </w:t>
      </w:r>
      <w:r w:rsidRPr="00F6119A">
        <w:rPr>
          <w:rFonts w:ascii="Calibri" w:hAnsi="Calibri" w:cs="Calibri"/>
          <w:sz w:val="20"/>
        </w:rPr>
        <w:t xml:space="preserve">incurred </w:t>
      </w:r>
      <w:r w:rsidRPr="00F6119A">
        <w:rPr>
          <w:rFonts w:ascii="Calibri" w:hAnsi="Calibri" w:cs="Calibri"/>
          <w:sz w:val="20"/>
          <w:lang w:val="en-CA"/>
        </w:rPr>
        <w:t>£11.</w:t>
      </w:r>
      <w:r w:rsidR="001B797E">
        <w:rPr>
          <w:rFonts w:ascii="Calibri" w:hAnsi="Calibri" w:cs="Calibri"/>
          <w:sz w:val="20"/>
          <w:lang w:val="en-CA"/>
        </w:rPr>
        <w:t>9</w:t>
      </w:r>
      <w:r w:rsidRPr="00F6119A">
        <w:rPr>
          <w:rFonts w:ascii="Calibri" w:hAnsi="Calibri" w:cs="Calibri"/>
          <w:sz w:val="20"/>
          <w:lang w:val="en-CA"/>
        </w:rPr>
        <w:t>m</w:t>
      </w:r>
      <w:r w:rsidRPr="00F6119A">
        <w:rPr>
          <w:rFonts w:ascii="Calibri" w:hAnsi="Calibri" w:cs="Calibri"/>
          <w:sz w:val="20"/>
        </w:rPr>
        <w:t xml:space="preserve"> of</w:t>
      </w:r>
      <w:r w:rsidRPr="004B23E3">
        <w:rPr>
          <w:rFonts w:ascii="Calibri" w:hAnsi="Calibri" w:cs="Calibri"/>
          <w:sz w:val="20"/>
        </w:rPr>
        <w:t xml:space="preserve"> transaction</w:t>
      </w:r>
      <w:r w:rsidRPr="009E1EF1">
        <w:rPr>
          <w:rFonts w:ascii="Calibri" w:hAnsi="Calibri" w:cs="Calibri"/>
          <w:sz w:val="20"/>
        </w:rPr>
        <w:t xml:space="preserve"> costs and fees which have been capitalised against the principal of the debt and will be recorded as financial expense over the term of the debt using the effective interest rate method.</w:t>
      </w:r>
    </w:p>
    <w:p w14:paraId="04232E6F" w14:textId="23035A8D" w:rsidR="000E5A47" w:rsidRDefault="000E5A47" w:rsidP="000E5A47">
      <w:pPr>
        <w:rPr>
          <w:rFonts w:ascii="Calibri" w:hAnsi="Calibri" w:cs="Calibri"/>
          <w:sz w:val="20"/>
        </w:rPr>
      </w:pPr>
    </w:p>
    <w:p w14:paraId="4608E5C3" w14:textId="77777777" w:rsidR="000E5A47" w:rsidRPr="009E1EF1" w:rsidRDefault="000E5A47" w:rsidP="000E5A47">
      <w:pPr>
        <w:keepNext/>
        <w:keepLines/>
        <w:spacing w:line="288" w:lineRule="auto"/>
        <w:rPr>
          <w:rFonts w:ascii="Calibri" w:hAnsi="Calibri" w:cs="Calibri"/>
          <w:b/>
          <w:i/>
          <w:sz w:val="20"/>
        </w:rPr>
      </w:pPr>
      <w:r w:rsidRPr="009E1EF1">
        <w:rPr>
          <w:rFonts w:ascii="Calibri" w:hAnsi="Calibri" w:cs="Calibri"/>
          <w:b/>
          <w:i/>
          <w:sz w:val="20"/>
        </w:rPr>
        <w:t>TLA Agreement – Revolving Credit Facility</w:t>
      </w:r>
    </w:p>
    <w:p w14:paraId="5E633464" w14:textId="77777777" w:rsidR="000E5A47" w:rsidRPr="00E30995" w:rsidRDefault="000E5A47" w:rsidP="000E5A47">
      <w:pPr>
        <w:keepNext/>
        <w:keepLines/>
        <w:spacing w:line="288" w:lineRule="auto"/>
        <w:rPr>
          <w:rFonts w:ascii="Calibri" w:hAnsi="Calibri" w:cs="Calibri"/>
          <w:b/>
          <w:iCs/>
          <w:sz w:val="20"/>
        </w:rPr>
      </w:pPr>
    </w:p>
    <w:p w14:paraId="1EDDD645" w14:textId="568FFBA3" w:rsidR="000E5A47" w:rsidRPr="009E1EF1" w:rsidRDefault="000E5A47" w:rsidP="00F5410B">
      <w:pPr>
        <w:jc w:val="both"/>
        <w:rPr>
          <w:rFonts w:ascii="Calibri" w:hAnsi="Calibri" w:cs="Calibri"/>
          <w:sz w:val="20"/>
          <w:szCs w:val="20"/>
        </w:rPr>
      </w:pPr>
      <w:r w:rsidRPr="009E1EF1">
        <w:rPr>
          <w:rFonts w:ascii="Calibri" w:hAnsi="Calibri" w:cs="Calibri"/>
          <w:sz w:val="20"/>
        </w:rPr>
        <w:t xml:space="preserve">The TLA Agreement and subsequent Incremental Facility Agreement described above provide a </w:t>
      </w:r>
      <w:r w:rsidRPr="009E1EF1">
        <w:rPr>
          <w:rFonts w:ascii="Calibri" w:hAnsi="Calibri" w:cs="Calibri"/>
          <w:sz w:val="20"/>
          <w:lang w:val="en-CA"/>
        </w:rPr>
        <w:t xml:space="preserve">multi-currency revolving loan facility in an aggregate amount of £450 million </w:t>
      </w:r>
      <w:r w:rsidRPr="009E1EF1">
        <w:rPr>
          <w:rFonts w:ascii="Calibri" w:hAnsi="Calibri" w:cs="Calibri"/>
          <w:sz w:val="20"/>
        </w:rPr>
        <w:t xml:space="preserve">(the “Revolving Credit Facility”). Maturing on 5 May 2025, the Revolving Credit Facility includes a margin of 1.75% for borrowings with a 0% interest rate floor as well as a utilisation fee ranging from 0.1% to 0.4% based on the proportion of drawings to the total commitment. The commitment fee on the Revolving Credit Facility is 35% of the margin and is payable in respect of available but undrawn borrowings. The Revolving Credit Facility is available for general corporate purposes including the refinancing of existing borrowings. The Group incurred </w:t>
      </w:r>
      <w:r w:rsidRPr="009E1EF1">
        <w:rPr>
          <w:rFonts w:ascii="Calibri" w:hAnsi="Calibri" w:cs="Calibri"/>
          <w:sz w:val="20"/>
          <w:lang w:val="en-CA"/>
        </w:rPr>
        <w:t>£5.3m</w:t>
      </w:r>
      <w:r w:rsidRPr="009E1EF1">
        <w:rPr>
          <w:rFonts w:ascii="Calibri" w:hAnsi="Calibri" w:cs="Calibri"/>
          <w:sz w:val="20"/>
        </w:rPr>
        <w:t xml:space="preserve"> of transaction costs and fees which have been capitalised and will be recorded as financial expense over the life of the facility using the straight-line method. These capitalised costs have been included within non-current receivables on the consolidated statement of financial position.</w:t>
      </w:r>
    </w:p>
    <w:p w14:paraId="52B598AE" w14:textId="3A8B0F18" w:rsidR="000E5A47" w:rsidRDefault="000E5A47" w:rsidP="000E5A47">
      <w:pPr>
        <w:rPr>
          <w:rFonts w:ascii="Calibri" w:hAnsi="Calibri" w:cs="Calibri"/>
          <w:sz w:val="20"/>
          <w:szCs w:val="20"/>
        </w:rPr>
      </w:pPr>
    </w:p>
    <w:p w14:paraId="56082E82" w14:textId="35A73A9F" w:rsidR="000E5A47" w:rsidRPr="009E1EF1" w:rsidRDefault="000E5A47" w:rsidP="00F5410B">
      <w:pPr>
        <w:keepLines/>
        <w:jc w:val="both"/>
        <w:rPr>
          <w:rFonts w:ascii="Calibri" w:hAnsi="Calibri" w:cs="Calibri"/>
          <w:sz w:val="20"/>
        </w:rPr>
      </w:pPr>
      <w:r w:rsidRPr="009E1EF1">
        <w:rPr>
          <w:rFonts w:ascii="Calibri" w:hAnsi="Calibri" w:cs="Calibri"/>
          <w:sz w:val="20"/>
        </w:rPr>
        <w:t xml:space="preserve">As at 31 December 2020 no loan amounts were drawn under the Revolving Credit Facility. The Group had </w:t>
      </w:r>
      <w:r w:rsidRPr="009E1EF1">
        <w:rPr>
          <w:rFonts w:ascii="Calibri" w:hAnsi="Calibri" w:cs="Calibri"/>
          <w:sz w:val="20"/>
          <w:lang w:val="en-CA"/>
        </w:rPr>
        <w:t>£</w:t>
      </w:r>
      <w:r w:rsidR="006D2C51" w:rsidRPr="009E1EF1">
        <w:rPr>
          <w:rFonts w:ascii="Calibri" w:hAnsi="Calibri" w:cs="Calibri"/>
          <w:sz w:val="20"/>
          <w:lang w:val="en-CA"/>
        </w:rPr>
        <w:t>7</w:t>
      </w:r>
      <w:r w:rsidR="006D2C51">
        <w:rPr>
          <w:rFonts w:ascii="Calibri" w:hAnsi="Calibri" w:cs="Calibri"/>
          <w:sz w:val="20"/>
          <w:lang w:val="en-CA"/>
        </w:rPr>
        <w:t>3</w:t>
      </w:r>
      <w:r w:rsidR="006D2C51" w:rsidRPr="009E1EF1">
        <w:rPr>
          <w:rFonts w:ascii="Calibri" w:hAnsi="Calibri" w:cs="Calibri"/>
          <w:sz w:val="20"/>
        </w:rPr>
        <w:t xml:space="preserve">m </w:t>
      </w:r>
      <w:r w:rsidRPr="009E1EF1">
        <w:rPr>
          <w:rFonts w:ascii="Calibri" w:hAnsi="Calibri" w:cs="Calibri"/>
          <w:sz w:val="20"/>
        </w:rPr>
        <w:t>of letters of credit issued but undrawn against the</w:t>
      </w:r>
      <w:r w:rsidR="00181416">
        <w:rPr>
          <w:rFonts w:ascii="Calibri" w:hAnsi="Calibri" w:cs="Calibri"/>
          <w:sz w:val="20"/>
        </w:rPr>
        <w:t xml:space="preserve"> Revolving Credit</w:t>
      </w:r>
      <w:r w:rsidRPr="009E1EF1">
        <w:rPr>
          <w:rFonts w:ascii="Calibri" w:hAnsi="Calibri" w:cs="Calibri"/>
          <w:sz w:val="20"/>
        </w:rPr>
        <w:t xml:space="preserve"> Facility as of 31 December 2020 leaving undrawn capacity of </w:t>
      </w:r>
      <w:r w:rsidRPr="009E1EF1">
        <w:rPr>
          <w:rFonts w:ascii="Calibri" w:hAnsi="Calibri" w:cs="Calibri"/>
          <w:sz w:val="20"/>
          <w:lang w:val="en-CA"/>
        </w:rPr>
        <w:t>£</w:t>
      </w:r>
      <w:r w:rsidR="006D2C51" w:rsidRPr="009E1EF1">
        <w:rPr>
          <w:rFonts w:ascii="Calibri" w:hAnsi="Calibri" w:cs="Calibri"/>
          <w:sz w:val="20"/>
          <w:lang w:val="en-CA"/>
        </w:rPr>
        <w:t>37</w:t>
      </w:r>
      <w:r w:rsidR="006D2C51">
        <w:rPr>
          <w:rFonts w:ascii="Calibri" w:hAnsi="Calibri" w:cs="Calibri"/>
          <w:sz w:val="20"/>
          <w:lang w:val="en-CA"/>
        </w:rPr>
        <w:t>7</w:t>
      </w:r>
      <w:r w:rsidR="006D2C51" w:rsidRPr="009E1EF1">
        <w:rPr>
          <w:rFonts w:ascii="Calibri" w:hAnsi="Calibri" w:cs="Calibri"/>
          <w:sz w:val="20"/>
        </w:rPr>
        <w:t>m</w:t>
      </w:r>
      <w:r w:rsidRPr="009E1EF1">
        <w:rPr>
          <w:rFonts w:ascii="Calibri" w:hAnsi="Calibri" w:cs="Calibri"/>
          <w:sz w:val="20"/>
        </w:rPr>
        <w:t>.</w:t>
      </w:r>
    </w:p>
    <w:p w14:paraId="03CECD96" w14:textId="77777777" w:rsidR="000E5A47" w:rsidRPr="009E1EF1" w:rsidRDefault="000E5A47" w:rsidP="000E5A47">
      <w:pPr>
        <w:rPr>
          <w:rFonts w:ascii="Calibri" w:hAnsi="Calibri" w:cs="Calibri"/>
          <w:sz w:val="20"/>
          <w:szCs w:val="20"/>
        </w:rPr>
      </w:pPr>
    </w:p>
    <w:p w14:paraId="76A5428F" w14:textId="77777777" w:rsidR="000E5A47" w:rsidRPr="009E1EF1" w:rsidRDefault="000E5A47" w:rsidP="00461B58">
      <w:pPr>
        <w:rPr>
          <w:rFonts w:ascii="Calibri" w:hAnsi="Calibri" w:cs="Calibri"/>
          <w:sz w:val="20"/>
          <w:szCs w:val="20"/>
        </w:rPr>
      </w:pPr>
    </w:p>
    <w:p w14:paraId="1B2C6BA3" w14:textId="441E15CF" w:rsidR="001B092F" w:rsidRPr="009E1EF1" w:rsidRDefault="0097052B" w:rsidP="00B845F4">
      <w:pPr>
        <w:widowControl/>
        <w:autoSpaceDE/>
        <w:autoSpaceDN/>
        <w:adjustRightInd/>
        <w:rPr>
          <w:rFonts w:ascii="Calibri" w:hAnsi="Calibri"/>
          <w:b/>
          <w:sz w:val="20"/>
          <w:lang w:val="en-IE"/>
        </w:rPr>
      </w:pPr>
      <w:r w:rsidRPr="009E1EF1">
        <w:rPr>
          <w:rFonts w:ascii="Calibri" w:hAnsi="Calibri"/>
          <w:b/>
          <w:sz w:val="20"/>
          <w:lang w:val="en-IE"/>
        </w:rPr>
        <w:br w:type="page"/>
      </w:r>
      <w:r w:rsidR="006C33C7">
        <w:rPr>
          <w:rFonts w:ascii="Calibri" w:hAnsi="Calibri"/>
          <w:b/>
          <w:sz w:val="20"/>
          <w:lang w:val="en-IE"/>
        </w:rPr>
        <w:lastRenderedPageBreak/>
        <w:t>16</w:t>
      </w:r>
      <w:r w:rsidRPr="009E1EF1">
        <w:rPr>
          <w:rFonts w:ascii="Calibri" w:hAnsi="Calibri"/>
          <w:b/>
          <w:sz w:val="20"/>
          <w:lang w:val="en-IE"/>
        </w:rPr>
        <w:t>. Borrowings (continued)</w:t>
      </w:r>
    </w:p>
    <w:p w14:paraId="7F076A8C" w14:textId="77777777" w:rsidR="000E5A47" w:rsidRDefault="000E5A47" w:rsidP="001B092F">
      <w:pPr>
        <w:keepNext/>
        <w:jc w:val="both"/>
        <w:rPr>
          <w:rFonts w:ascii="Calibri" w:hAnsi="Calibri" w:cs="Calibri"/>
          <w:b/>
          <w:i/>
          <w:sz w:val="20"/>
        </w:rPr>
      </w:pPr>
    </w:p>
    <w:p w14:paraId="35B1E9A9" w14:textId="77777777" w:rsidR="00461B58" w:rsidRPr="009E1EF1" w:rsidRDefault="00461B58" w:rsidP="00F5410B">
      <w:pPr>
        <w:keepNext/>
        <w:keepLines/>
        <w:jc w:val="both"/>
        <w:rPr>
          <w:rFonts w:ascii="Calibri" w:hAnsi="Calibri" w:cs="Calibri"/>
          <w:sz w:val="20"/>
        </w:rPr>
      </w:pPr>
      <w:r w:rsidRPr="009E1EF1">
        <w:rPr>
          <w:rFonts w:ascii="Calibri" w:hAnsi="Calibri" w:cs="Calibri"/>
          <w:sz w:val="20"/>
        </w:rPr>
        <w:t>The terms of the TLA Agreement limit the Group’s ability to, among other things, (i) incur additional debt, (ii) grant additional liens on their assets and equity, (iii) distribute equity interests and/or distribute any assets to third parties, (iv) make certain loans or investments (including acquisitions), (v) consolidate, merge, sell or otherwise dispose of all or substantially all assets, (vi) pay dividends on or make distributions in respect of capital stock or make restricted payments, and (vii) modify the terms of certain debt or organisational documents, in each case subject to certain permitted exceptions.</w:t>
      </w:r>
    </w:p>
    <w:p w14:paraId="055DC31A" w14:textId="77777777" w:rsidR="00461B58" w:rsidRPr="009E1EF1" w:rsidRDefault="00461B58" w:rsidP="00F5410B">
      <w:pPr>
        <w:keepNext/>
        <w:keepLines/>
        <w:spacing w:line="288" w:lineRule="auto"/>
        <w:jc w:val="both"/>
        <w:rPr>
          <w:rFonts w:ascii="Calibri" w:hAnsi="Calibri" w:cs="Calibri"/>
          <w:b/>
          <w:i/>
          <w:sz w:val="20"/>
        </w:rPr>
      </w:pPr>
    </w:p>
    <w:p w14:paraId="79127397" w14:textId="080EADCE" w:rsidR="00461B58" w:rsidRPr="009E1EF1" w:rsidRDefault="00461B58" w:rsidP="00F5410B">
      <w:pPr>
        <w:keepNext/>
        <w:keepLines/>
        <w:jc w:val="both"/>
        <w:rPr>
          <w:rFonts w:ascii="Calibri" w:hAnsi="Calibri" w:cs="Calibri"/>
          <w:sz w:val="20"/>
        </w:rPr>
      </w:pPr>
      <w:r w:rsidRPr="009E1EF1">
        <w:rPr>
          <w:rFonts w:ascii="Calibri" w:hAnsi="Calibri" w:cs="Calibri"/>
          <w:sz w:val="20"/>
        </w:rPr>
        <w:t>Borrowings under the TLA Agreement are subject to the satisfaction of customary conditions, including the absence of a default and compliance with certain representations and warranties. The TLA Agreement requires, subject to a testing threshold, that the Company comply on a bi-annual basis with a maximum net total leverage ratio of 5.1 to 1.0.</w:t>
      </w:r>
    </w:p>
    <w:p w14:paraId="53E95C12" w14:textId="77777777" w:rsidR="001B092F" w:rsidRPr="009E1EF1" w:rsidRDefault="001B092F" w:rsidP="00F5410B">
      <w:pPr>
        <w:keepNext/>
        <w:keepLines/>
        <w:spacing w:line="288" w:lineRule="auto"/>
        <w:jc w:val="both"/>
        <w:rPr>
          <w:rFonts w:ascii="Calibri" w:hAnsi="Calibri" w:cs="Calibri"/>
          <w:sz w:val="20"/>
        </w:rPr>
      </w:pPr>
    </w:p>
    <w:p w14:paraId="3A7DEDE4" w14:textId="77777777" w:rsidR="001B092F" w:rsidRPr="009E1EF1" w:rsidRDefault="001B092F" w:rsidP="00F5410B">
      <w:pPr>
        <w:keepNext/>
        <w:spacing w:line="288" w:lineRule="auto"/>
        <w:jc w:val="both"/>
        <w:rPr>
          <w:rFonts w:ascii="Calibri" w:hAnsi="Calibri" w:cs="Calibri"/>
          <w:b/>
          <w:i/>
          <w:sz w:val="20"/>
        </w:rPr>
      </w:pPr>
      <w:r w:rsidRPr="009E1EF1">
        <w:rPr>
          <w:rFonts w:ascii="Calibri" w:hAnsi="Calibri" w:cs="Calibri"/>
          <w:b/>
          <w:i/>
          <w:sz w:val="20"/>
        </w:rPr>
        <w:t>First Lien Term Loan B</w:t>
      </w:r>
      <w:r w:rsidR="00461B58" w:rsidRPr="009E1EF1">
        <w:rPr>
          <w:rFonts w:ascii="Calibri" w:hAnsi="Calibri" w:cs="Calibri"/>
          <w:b/>
          <w:i/>
          <w:sz w:val="20"/>
        </w:rPr>
        <w:t>’s</w:t>
      </w:r>
    </w:p>
    <w:p w14:paraId="0C1C0505" w14:textId="77777777" w:rsidR="001B092F" w:rsidRPr="003159AB" w:rsidRDefault="001B092F" w:rsidP="00F5410B">
      <w:pPr>
        <w:spacing w:line="288" w:lineRule="auto"/>
        <w:jc w:val="both"/>
        <w:rPr>
          <w:rFonts w:ascii="Calibri" w:hAnsi="Calibri" w:cs="Calibri"/>
          <w:sz w:val="12"/>
          <w:szCs w:val="12"/>
        </w:rPr>
      </w:pPr>
    </w:p>
    <w:p w14:paraId="29F94558" w14:textId="26D1418F" w:rsidR="00461B58" w:rsidRPr="009E1EF1" w:rsidRDefault="00461B58" w:rsidP="00F5410B">
      <w:pPr>
        <w:jc w:val="both"/>
        <w:rPr>
          <w:rFonts w:ascii="Calibri" w:hAnsi="Calibri" w:cs="Calibri"/>
          <w:sz w:val="20"/>
          <w:szCs w:val="20"/>
        </w:rPr>
      </w:pPr>
      <w:r w:rsidRPr="009E1EF1">
        <w:rPr>
          <w:rFonts w:ascii="Calibri" w:hAnsi="Calibri" w:cs="Calibri"/>
          <w:sz w:val="20"/>
        </w:rPr>
        <w:t xml:space="preserve">On 5 May 2020 the Group completed </w:t>
      </w:r>
      <w:r w:rsidR="000657D5">
        <w:rPr>
          <w:rFonts w:ascii="Calibri" w:hAnsi="Calibri" w:cs="Calibri"/>
          <w:sz w:val="20"/>
        </w:rPr>
        <w:t>its</w:t>
      </w:r>
      <w:r w:rsidR="000657D5" w:rsidRPr="009E1EF1">
        <w:rPr>
          <w:rFonts w:ascii="Calibri" w:hAnsi="Calibri" w:cs="Calibri"/>
          <w:sz w:val="20"/>
        </w:rPr>
        <w:t xml:space="preserve"> </w:t>
      </w:r>
      <w:r w:rsidRPr="009E1EF1">
        <w:rPr>
          <w:rFonts w:ascii="Calibri" w:hAnsi="Calibri" w:cs="Calibri"/>
          <w:sz w:val="20"/>
        </w:rPr>
        <w:t xml:space="preserve">Combination </w:t>
      </w:r>
      <w:r w:rsidR="000657D5">
        <w:rPr>
          <w:rFonts w:ascii="Calibri" w:hAnsi="Calibri" w:cs="Calibri"/>
          <w:sz w:val="20"/>
        </w:rPr>
        <w:t xml:space="preserve">with TSG </w:t>
      </w:r>
      <w:r w:rsidRPr="009E1EF1">
        <w:rPr>
          <w:rFonts w:ascii="Calibri" w:hAnsi="Calibri" w:cs="Calibri"/>
          <w:sz w:val="20"/>
        </w:rPr>
        <w:t>and assumed its existing indebtedness which included a USD term loan with an outstanding principal balance of US$2.96 billion priced at LIBOR plus 3.50% (the “USD First Lien Term Loan B”) and a EUR first lien term loan with an outstanding principal balance of €850 million priced at EURIBOR plus 3.75% (the “EUR First Lien Term Loan B” and, together with the USD First Lien Term Loan, the “First Lien Term Loans B”), each with a maturity date of 10 July 2025 and a LIBOR and EURIBOR floor, as applicable, of 0%. The USD First Lien Term Loan requires scheduled quarterly principal payments in amounts equal to 0.25% of the initial aggregate principal amount of the USD First Lien Term Loan B of US$3,575</w:t>
      </w:r>
      <w:r w:rsidR="00181416">
        <w:rPr>
          <w:rFonts w:ascii="Calibri" w:hAnsi="Calibri" w:cs="Calibri"/>
          <w:sz w:val="20"/>
        </w:rPr>
        <w:t>m</w:t>
      </w:r>
      <w:r w:rsidRPr="009E1EF1">
        <w:rPr>
          <w:rFonts w:ascii="Calibri" w:hAnsi="Calibri" w:cs="Calibri"/>
          <w:sz w:val="20"/>
        </w:rPr>
        <w:t xml:space="preserve">, with the balance due at maturity. There is no amortisation on the EUR First Lien Term Loan B and the principal is due at maturity. </w:t>
      </w:r>
    </w:p>
    <w:p w14:paraId="5AE6011B" w14:textId="77777777" w:rsidR="00461B58" w:rsidRPr="003159AB" w:rsidRDefault="00461B58" w:rsidP="00F5410B">
      <w:pPr>
        <w:jc w:val="both"/>
        <w:rPr>
          <w:rFonts w:ascii="Calibri" w:hAnsi="Calibri" w:cs="Calibri"/>
          <w:sz w:val="12"/>
          <w:szCs w:val="12"/>
        </w:rPr>
      </w:pPr>
    </w:p>
    <w:p w14:paraId="44C5553B" w14:textId="2804E2F7" w:rsidR="00461B58" w:rsidRPr="009E1EF1" w:rsidRDefault="00461B58" w:rsidP="005860AA">
      <w:pPr>
        <w:widowControl/>
        <w:autoSpaceDE/>
        <w:autoSpaceDN/>
        <w:adjustRightInd/>
        <w:jc w:val="both"/>
        <w:rPr>
          <w:rFonts w:ascii="Calibri" w:hAnsi="Calibri" w:cs="Calibri"/>
          <w:sz w:val="20"/>
        </w:rPr>
      </w:pPr>
      <w:bookmarkStart w:id="79" w:name="_Hlk64531678"/>
      <w:r w:rsidRPr="009E1EF1">
        <w:rPr>
          <w:rFonts w:ascii="Calibri" w:hAnsi="Calibri" w:cs="Calibri"/>
          <w:sz w:val="20"/>
        </w:rPr>
        <w:t>On 15 June 2020, pursuant to the terms of an amendment agreement in respect of the syndicated facility agreement that governs the First Lien Term Loan B’s (the “Syndicated Facility Agreement”</w:t>
      </w:r>
      <w:r w:rsidR="00991F50">
        <w:rPr>
          <w:rFonts w:ascii="Calibri" w:hAnsi="Calibri" w:cs="Calibri"/>
          <w:sz w:val="20"/>
        </w:rPr>
        <w:t>)</w:t>
      </w:r>
      <w:r w:rsidRPr="009E1EF1">
        <w:rPr>
          <w:rFonts w:ascii="Calibri" w:hAnsi="Calibri" w:cs="Calibri"/>
          <w:sz w:val="20"/>
        </w:rPr>
        <w:t>, certain amendments were incorporated to the Syndicated Facility Agreement so that (</w:t>
      </w:r>
      <w:r w:rsidR="00C12C45">
        <w:rPr>
          <w:rFonts w:ascii="Calibri" w:hAnsi="Calibri" w:cs="Calibri"/>
          <w:sz w:val="20"/>
        </w:rPr>
        <w:t>i</w:t>
      </w:r>
      <w:r w:rsidRPr="009E1EF1">
        <w:rPr>
          <w:rFonts w:ascii="Calibri" w:hAnsi="Calibri" w:cs="Calibri"/>
          <w:sz w:val="20"/>
        </w:rPr>
        <w:t>) the covenants and restrictions therein bind the combined Flutter and TSG allowing it to operate and integrate as such; and (</w:t>
      </w:r>
      <w:r w:rsidR="00C12C45">
        <w:rPr>
          <w:rFonts w:ascii="Calibri" w:hAnsi="Calibri" w:cs="Calibri"/>
          <w:sz w:val="20"/>
        </w:rPr>
        <w:t>ii</w:t>
      </w:r>
      <w:r w:rsidRPr="009E1EF1">
        <w:rPr>
          <w:rFonts w:ascii="Calibri" w:hAnsi="Calibri" w:cs="Calibri"/>
          <w:sz w:val="20"/>
        </w:rPr>
        <w:t>) the reporting obligations under the Syndicated Facility Agreement are synchronised with reporting of the consolidated financial results of the Group to other of the Group’s stakeholders. The Group has also entered into a guarantee agreement in respect of the obligations under the Syndicated Facility Agreement. As part of this amendment, the Group made prepayments of US$1.2 billion on its USD First Lien Term Loan B and €343</w:t>
      </w:r>
      <w:r w:rsidR="00181416">
        <w:rPr>
          <w:rFonts w:ascii="Calibri" w:hAnsi="Calibri" w:cs="Calibri"/>
          <w:sz w:val="20"/>
        </w:rPr>
        <w:t>m</w:t>
      </w:r>
      <w:r w:rsidRPr="009E1EF1">
        <w:rPr>
          <w:rFonts w:ascii="Calibri" w:hAnsi="Calibri" w:cs="Calibri"/>
          <w:sz w:val="20"/>
        </w:rPr>
        <w:t xml:space="preserve"> on its EUR First Lien Term Loan A, each including accrued interest to the date of repayment, using proceeds from the GBP First Lien Term Loan A, the</w:t>
      </w:r>
      <w:r w:rsidR="0093410C">
        <w:rPr>
          <w:rFonts w:ascii="Calibri" w:hAnsi="Calibri" w:cs="Calibri"/>
          <w:sz w:val="20"/>
        </w:rPr>
        <w:t xml:space="preserve"> first</w:t>
      </w:r>
      <w:r w:rsidRPr="009E1EF1">
        <w:rPr>
          <w:rFonts w:ascii="Calibri" w:hAnsi="Calibri" w:cs="Calibri"/>
          <w:sz w:val="20"/>
        </w:rPr>
        <w:t xml:space="preserve"> Equity Placing and available cash on hand. </w:t>
      </w:r>
      <w:r w:rsidR="00742429">
        <w:rPr>
          <w:rFonts w:ascii="Calibri" w:hAnsi="Calibri" w:cs="Calibri"/>
          <w:sz w:val="20"/>
        </w:rPr>
        <w:t>The Group made a cash payment of £2.8</w:t>
      </w:r>
      <w:r w:rsidR="00181416">
        <w:rPr>
          <w:rFonts w:ascii="Calibri" w:hAnsi="Calibri" w:cs="Calibri"/>
          <w:sz w:val="20"/>
        </w:rPr>
        <w:t>m</w:t>
      </w:r>
      <w:r w:rsidR="00742429">
        <w:rPr>
          <w:rFonts w:ascii="Calibri" w:hAnsi="Calibri" w:cs="Calibri"/>
          <w:sz w:val="20"/>
        </w:rPr>
        <w:t xml:space="preserve"> to the lenders as a result of this amendment</w:t>
      </w:r>
      <w:r w:rsidR="00FE3520">
        <w:rPr>
          <w:rFonts w:ascii="Calibri" w:hAnsi="Calibri" w:cs="Calibri"/>
          <w:sz w:val="20"/>
        </w:rPr>
        <w:t>.</w:t>
      </w:r>
      <w:r w:rsidR="00742429">
        <w:rPr>
          <w:rFonts w:ascii="Calibri" w:hAnsi="Calibri" w:cs="Calibri"/>
          <w:sz w:val="20"/>
        </w:rPr>
        <w:t xml:space="preserve"> </w:t>
      </w:r>
      <w:r w:rsidRPr="009E1EF1">
        <w:rPr>
          <w:rFonts w:ascii="Calibri" w:hAnsi="Calibri" w:cs="Calibri"/>
          <w:sz w:val="20"/>
        </w:rPr>
        <w:t xml:space="preserve">The amendment was treated as a non-substantial modification under IFRS 9, </w:t>
      </w:r>
      <w:r w:rsidRPr="009E1EF1">
        <w:rPr>
          <w:rFonts w:ascii="Calibri" w:hAnsi="Calibri" w:cs="Calibri"/>
          <w:i/>
          <w:iCs/>
          <w:sz w:val="20"/>
        </w:rPr>
        <w:t>Financial instruments</w:t>
      </w:r>
      <w:r w:rsidRPr="009E1EF1">
        <w:rPr>
          <w:rFonts w:ascii="Calibri" w:hAnsi="Calibri" w:cs="Calibri"/>
          <w:sz w:val="20"/>
        </w:rPr>
        <w:t xml:space="preserve"> and as a result £6.7m of transaction costs and fees were capitalised and will be recorded as financial expense over the term of the debt using the effective interest rate method. In addition, </w:t>
      </w:r>
      <w:r w:rsidR="0082186A">
        <w:rPr>
          <w:rFonts w:ascii="Calibri" w:hAnsi="Calibri" w:cs="Calibri"/>
          <w:sz w:val="20"/>
        </w:rPr>
        <w:t xml:space="preserve">accelerated </w:t>
      </w:r>
      <w:r w:rsidRPr="009E1EF1">
        <w:rPr>
          <w:rFonts w:ascii="Calibri" w:hAnsi="Calibri" w:cs="Calibri"/>
          <w:sz w:val="20"/>
        </w:rPr>
        <w:t>interest accretion of £</w:t>
      </w:r>
      <w:r w:rsidR="00B07824">
        <w:rPr>
          <w:rFonts w:ascii="Calibri" w:hAnsi="Calibri" w:cs="Calibri"/>
          <w:sz w:val="20"/>
        </w:rPr>
        <w:t>23</w:t>
      </w:r>
      <w:r w:rsidRPr="009E1EF1">
        <w:rPr>
          <w:rFonts w:ascii="Calibri" w:hAnsi="Calibri" w:cs="Calibri"/>
          <w:sz w:val="20"/>
        </w:rPr>
        <w:t>.</w:t>
      </w:r>
      <w:r w:rsidR="00B07824">
        <w:rPr>
          <w:rFonts w:ascii="Calibri" w:hAnsi="Calibri" w:cs="Calibri"/>
          <w:sz w:val="20"/>
        </w:rPr>
        <w:t>5</w:t>
      </w:r>
      <w:r w:rsidRPr="009E1EF1">
        <w:rPr>
          <w:rFonts w:ascii="Calibri" w:hAnsi="Calibri" w:cs="Calibri"/>
          <w:sz w:val="20"/>
        </w:rPr>
        <w:t>m was recorded in respect of the prepayments noted above</w:t>
      </w:r>
      <w:r w:rsidR="00742429">
        <w:rPr>
          <w:rFonts w:ascii="Calibri" w:hAnsi="Calibri" w:cs="Calibri"/>
          <w:sz w:val="20"/>
        </w:rPr>
        <w:t xml:space="preserve"> to reflect the new carrying amount of the financial liability by discounting the cashflows under the renegotiated loan term using the original </w:t>
      </w:r>
      <w:r w:rsidR="00742429" w:rsidRPr="00D7610D">
        <w:rPr>
          <w:rFonts w:ascii="Calibri" w:hAnsi="Calibri" w:cs="Calibri"/>
          <w:sz w:val="20"/>
        </w:rPr>
        <w:t>EIR</w:t>
      </w:r>
      <w:r w:rsidRPr="00D7610D">
        <w:rPr>
          <w:rFonts w:ascii="Calibri" w:hAnsi="Calibri" w:cs="Calibri"/>
          <w:sz w:val="20"/>
        </w:rPr>
        <w:t>.</w:t>
      </w:r>
      <w:r w:rsidRPr="009E1EF1">
        <w:rPr>
          <w:rFonts w:ascii="Calibri" w:hAnsi="Calibri" w:cs="Calibri"/>
          <w:sz w:val="20"/>
        </w:rPr>
        <w:t xml:space="preserve"> On 31 October 2020, the Group also made a prepayment of US$288.5m on its USD First Lien Term Loan B including accrued interest to the date of repayment. Interest accretion of </w:t>
      </w:r>
      <w:r w:rsidR="0093410C">
        <w:rPr>
          <w:rFonts w:ascii="Calibri" w:hAnsi="Calibri" w:cs="Calibri"/>
          <w:sz w:val="20"/>
        </w:rPr>
        <w:t>£</w:t>
      </w:r>
      <w:r w:rsidR="00B07824">
        <w:rPr>
          <w:rFonts w:ascii="Calibri" w:hAnsi="Calibri" w:cs="Calibri"/>
          <w:sz w:val="20"/>
        </w:rPr>
        <w:t>5</w:t>
      </w:r>
      <w:r w:rsidRPr="009E1EF1">
        <w:rPr>
          <w:rFonts w:ascii="Calibri" w:hAnsi="Calibri" w:cs="Calibri"/>
          <w:sz w:val="20"/>
        </w:rPr>
        <w:t>.</w:t>
      </w:r>
      <w:r w:rsidR="00C94308">
        <w:rPr>
          <w:rFonts w:ascii="Calibri" w:hAnsi="Calibri" w:cs="Calibri"/>
          <w:sz w:val="20"/>
        </w:rPr>
        <w:t>6</w:t>
      </w:r>
      <w:r w:rsidRPr="009E1EF1">
        <w:rPr>
          <w:rFonts w:ascii="Calibri" w:hAnsi="Calibri" w:cs="Calibri"/>
          <w:sz w:val="20"/>
        </w:rPr>
        <w:t xml:space="preserve">m was recorded in respect of this prepayment.  </w:t>
      </w:r>
    </w:p>
    <w:bookmarkEnd w:id="79"/>
    <w:p w14:paraId="61638BE7" w14:textId="77777777" w:rsidR="00461B58" w:rsidRPr="003159AB" w:rsidRDefault="00461B58" w:rsidP="00F5410B">
      <w:pPr>
        <w:jc w:val="both"/>
        <w:rPr>
          <w:rFonts w:ascii="Calibri" w:hAnsi="Calibri" w:cs="Calibri"/>
          <w:sz w:val="12"/>
          <w:szCs w:val="12"/>
        </w:rPr>
      </w:pPr>
    </w:p>
    <w:p w14:paraId="32D8EB21" w14:textId="7C77C4B7" w:rsidR="00461B58" w:rsidRPr="009E1EF1" w:rsidRDefault="00461B58" w:rsidP="005860AA">
      <w:pPr>
        <w:jc w:val="both"/>
        <w:rPr>
          <w:rFonts w:ascii="Calibri" w:hAnsi="Calibri" w:cs="Calibri"/>
          <w:sz w:val="20"/>
        </w:rPr>
      </w:pPr>
      <w:r w:rsidRPr="009E1EF1">
        <w:rPr>
          <w:rFonts w:ascii="Calibri" w:hAnsi="Calibri" w:cs="Calibri"/>
          <w:sz w:val="20"/>
        </w:rPr>
        <w:t>The Syndicated Facility Agreement limits Stars Group Holdings B.V., as borrower, and its subsidiaries’ ability to, among other things, (i) incur additional debt, (ii) grant additional liens on their assets and equity, (iii) distribute equity interests and/or distribute any assets to third parties, (iv) make certain loans or investments (including acquisitions), (v) consolidate, merge, sell or otherwise dispose of all or substantially all assets, (vi) pay dividends on or make distributions in respect of capital stock or make restricted payments, (vii) enter into certain transactions with affiliates, (viii) change lines of business, and (ix) modify the terms of certain debt or organisational documents, in each case subject to certain permitted exceptions. The agreement also provides for customary mandatory prepayments, including a customary excess cash flow sweep if certain conditions are met.</w:t>
      </w:r>
    </w:p>
    <w:p w14:paraId="525A6C26" w14:textId="77777777" w:rsidR="000657D5" w:rsidRPr="003159AB" w:rsidRDefault="000657D5" w:rsidP="00F5410B">
      <w:pPr>
        <w:keepNext/>
        <w:keepLines/>
        <w:spacing w:line="288" w:lineRule="auto"/>
        <w:jc w:val="both"/>
        <w:rPr>
          <w:rFonts w:ascii="Calibri" w:hAnsi="Calibri" w:cs="Calibri"/>
          <w:b/>
          <w:i/>
          <w:sz w:val="12"/>
          <w:szCs w:val="12"/>
        </w:rPr>
      </w:pPr>
    </w:p>
    <w:p w14:paraId="46C125BB" w14:textId="56B75590" w:rsidR="001B092F" w:rsidRPr="009E1EF1" w:rsidRDefault="001B092F" w:rsidP="00F5410B">
      <w:pPr>
        <w:keepNext/>
        <w:keepLines/>
        <w:spacing w:line="288" w:lineRule="auto"/>
        <w:jc w:val="both"/>
        <w:rPr>
          <w:rFonts w:ascii="Calibri" w:hAnsi="Calibri" w:cs="Calibri"/>
          <w:b/>
          <w:i/>
          <w:sz w:val="20"/>
        </w:rPr>
      </w:pPr>
      <w:r w:rsidRPr="009E1EF1">
        <w:rPr>
          <w:rFonts w:ascii="Calibri" w:hAnsi="Calibri" w:cs="Calibri"/>
          <w:b/>
          <w:i/>
          <w:sz w:val="20"/>
        </w:rPr>
        <w:t>Senior Notes</w:t>
      </w:r>
    </w:p>
    <w:p w14:paraId="49E5981C" w14:textId="6E24A4DC" w:rsidR="000E5A47" w:rsidRDefault="004175F5" w:rsidP="003159AB">
      <w:pPr>
        <w:jc w:val="both"/>
        <w:rPr>
          <w:rFonts w:ascii="Calibri" w:hAnsi="Calibri"/>
          <w:b/>
          <w:sz w:val="20"/>
          <w:lang w:val="en-IE"/>
        </w:rPr>
      </w:pPr>
      <w:r w:rsidRPr="00B845F4">
        <w:rPr>
          <w:rFonts w:asciiTheme="minorHAnsi" w:hAnsiTheme="minorHAnsi"/>
          <w:sz w:val="20"/>
          <w:szCs w:val="20"/>
          <w:lang w:val="en-IE"/>
        </w:rPr>
        <w:t>Also assumed in connection with TSG Combination, are the 7.00% Senior Notes due 2026 (the “Senior Notes”) which were issued by Stars Group Holdings B.V. and Stars Group (US) Co-Borrower, LLC (the “Issuers”), on 10 July 2018 at par in an aggregate principal amount of US$1 billion. The Senior Notes mature on 15 July 2026. Interest on the Senior Notes is payable semi-annually on 15 January and 15 July of each year. In connection with but prior to TSG Combination, on 1 May 2020, the Issuers obtained the consent of the requisite number of holders of the Senior Notes to amend certain provisions of the indenture governing the Senior Notes (the “Senior Notes Amendment”) such that once effective (</w:t>
      </w:r>
      <w:r w:rsidR="001D057A">
        <w:rPr>
          <w:rFonts w:asciiTheme="minorHAnsi" w:hAnsiTheme="minorHAnsi"/>
          <w:sz w:val="20"/>
          <w:szCs w:val="20"/>
          <w:lang w:val="en-IE"/>
        </w:rPr>
        <w:t>i</w:t>
      </w:r>
      <w:r w:rsidRPr="00B845F4">
        <w:rPr>
          <w:rFonts w:asciiTheme="minorHAnsi" w:hAnsiTheme="minorHAnsi"/>
          <w:sz w:val="20"/>
          <w:szCs w:val="20"/>
          <w:lang w:val="en-IE"/>
        </w:rPr>
        <w:t xml:space="preserve">) the covenants and restrictions therein bind the entire combined </w:t>
      </w:r>
      <w:r w:rsidR="00991F50">
        <w:rPr>
          <w:rFonts w:asciiTheme="minorHAnsi" w:hAnsiTheme="minorHAnsi"/>
          <w:sz w:val="20"/>
          <w:szCs w:val="20"/>
          <w:lang w:val="en-IE"/>
        </w:rPr>
        <w:t>G</w:t>
      </w:r>
      <w:r w:rsidRPr="00B845F4">
        <w:rPr>
          <w:rFonts w:asciiTheme="minorHAnsi" w:hAnsiTheme="minorHAnsi"/>
          <w:sz w:val="20"/>
          <w:szCs w:val="20"/>
          <w:lang w:val="en-IE"/>
        </w:rPr>
        <w:t xml:space="preserve">roup consisting of </w:t>
      </w:r>
      <w:r w:rsidR="00991F50">
        <w:rPr>
          <w:rFonts w:asciiTheme="minorHAnsi" w:hAnsiTheme="minorHAnsi"/>
          <w:sz w:val="20"/>
          <w:szCs w:val="20"/>
          <w:lang w:val="en-IE"/>
        </w:rPr>
        <w:t>TSG</w:t>
      </w:r>
      <w:r w:rsidRPr="00B845F4">
        <w:rPr>
          <w:rFonts w:asciiTheme="minorHAnsi" w:hAnsiTheme="minorHAnsi"/>
          <w:sz w:val="20"/>
          <w:szCs w:val="20"/>
          <w:lang w:val="en-IE"/>
        </w:rPr>
        <w:t xml:space="preserve"> and Flutter allowing it to operate as such; and (</w:t>
      </w:r>
      <w:r w:rsidR="001D057A">
        <w:rPr>
          <w:rFonts w:asciiTheme="minorHAnsi" w:hAnsiTheme="minorHAnsi"/>
          <w:sz w:val="20"/>
          <w:szCs w:val="20"/>
          <w:lang w:val="en-IE"/>
        </w:rPr>
        <w:t>ii</w:t>
      </w:r>
      <w:r w:rsidRPr="00B845F4">
        <w:rPr>
          <w:rFonts w:asciiTheme="minorHAnsi" w:hAnsiTheme="minorHAnsi"/>
          <w:sz w:val="20"/>
          <w:szCs w:val="20"/>
          <w:lang w:val="en-IE"/>
        </w:rPr>
        <w:t xml:space="preserve">) the Stars Group Holdings B.V.’s reporting obligations under the indenture are synchronised </w:t>
      </w:r>
      <w:r w:rsidR="00C94308" w:rsidRPr="00B845F4">
        <w:rPr>
          <w:rFonts w:asciiTheme="minorHAnsi" w:hAnsiTheme="minorHAnsi"/>
          <w:sz w:val="20"/>
          <w:szCs w:val="20"/>
          <w:lang w:val="en-IE"/>
        </w:rPr>
        <w:t>with reporting of the</w:t>
      </w:r>
      <w:r w:rsidR="000E5A47">
        <w:rPr>
          <w:rFonts w:ascii="Calibri" w:hAnsi="Calibri"/>
          <w:b/>
          <w:sz w:val="20"/>
          <w:lang w:val="en-IE"/>
        </w:rPr>
        <w:br w:type="page"/>
      </w:r>
    </w:p>
    <w:p w14:paraId="1455D78F" w14:textId="1854FDDD" w:rsidR="000E5A47" w:rsidRPr="009E1EF1" w:rsidRDefault="006C33C7" w:rsidP="000E5A47">
      <w:pPr>
        <w:widowControl/>
        <w:autoSpaceDE/>
        <w:autoSpaceDN/>
        <w:adjustRightInd/>
        <w:rPr>
          <w:rFonts w:ascii="Calibri" w:hAnsi="Calibri"/>
          <w:b/>
          <w:sz w:val="20"/>
          <w:lang w:val="en-IE"/>
        </w:rPr>
      </w:pPr>
      <w:r>
        <w:rPr>
          <w:rFonts w:ascii="Calibri" w:hAnsi="Calibri"/>
          <w:b/>
          <w:sz w:val="20"/>
          <w:lang w:val="en-IE"/>
        </w:rPr>
        <w:lastRenderedPageBreak/>
        <w:t>16</w:t>
      </w:r>
      <w:r w:rsidR="000E5A47" w:rsidRPr="009E1EF1">
        <w:rPr>
          <w:rFonts w:ascii="Calibri" w:hAnsi="Calibri"/>
          <w:b/>
          <w:sz w:val="20"/>
          <w:lang w:val="en-IE"/>
        </w:rPr>
        <w:t>. Borrowings (continued)</w:t>
      </w:r>
    </w:p>
    <w:p w14:paraId="68FB5C4F" w14:textId="77777777" w:rsidR="000E5A47" w:rsidRDefault="000E5A47" w:rsidP="004175F5">
      <w:pPr>
        <w:rPr>
          <w:rFonts w:asciiTheme="minorHAnsi" w:hAnsiTheme="minorHAnsi"/>
          <w:sz w:val="20"/>
          <w:szCs w:val="20"/>
          <w:lang w:val="en-IE"/>
        </w:rPr>
      </w:pPr>
    </w:p>
    <w:p w14:paraId="7D63DCDD" w14:textId="58A6BE95" w:rsidR="004175F5" w:rsidRPr="00B845F4" w:rsidRDefault="004175F5" w:rsidP="00F5410B">
      <w:pPr>
        <w:jc w:val="both"/>
        <w:rPr>
          <w:rFonts w:asciiTheme="minorHAnsi" w:hAnsiTheme="minorHAnsi" w:cs="Calibri"/>
          <w:sz w:val="22"/>
          <w:szCs w:val="22"/>
          <w:lang w:val="en-IE"/>
        </w:rPr>
      </w:pPr>
      <w:r w:rsidRPr="00B845F4">
        <w:rPr>
          <w:rFonts w:asciiTheme="minorHAnsi" w:hAnsiTheme="minorHAnsi"/>
          <w:sz w:val="20"/>
          <w:szCs w:val="20"/>
          <w:lang w:val="en-IE"/>
        </w:rPr>
        <w:t>Combined Group's consolidated financial results to other Combined Group stakeholders. The Group made a payment of £1.8m to the holders of the Senior Notes that consented to the Senior Notes Amendment and incurred other transaction costs and fees of £3.2m. These amounts were recorded as a financial expense in the consolidated income statement.</w:t>
      </w:r>
    </w:p>
    <w:p w14:paraId="7B1D0ADC" w14:textId="77777777" w:rsidR="004175F5" w:rsidRPr="00B845F4" w:rsidRDefault="004175F5" w:rsidP="00F5410B">
      <w:pPr>
        <w:keepNext/>
        <w:jc w:val="both"/>
        <w:rPr>
          <w:rFonts w:asciiTheme="minorHAnsi" w:hAnsiTheme="minorHAnsi"/>
          <w:lang w:val="en-IE"/>
        </w:rPr>
      </w:pPr>
      <w:r w:rsidRPr="00B845F4">
        <w:rPr>
          <w:rFonts w:asciiTheme="minorHAnsi" w:hAnsiTheme="minorHAnsi"/>
          <w:sz w:val="20"/>
          <w:szCs w:val="20"/>
          <w:lang w:val="en-IE"/>
        </w:rPr>
        <w:t> </w:t>
      </w:r>
    </w:p>
    <w:p w14:paraId="24368E70" w14:textId="7A6BE3B6" w:rsidR="004175F5" w:rsidRPr="00B845F4" w:rsidRDefault="004175F5" w:rsidP="00F5410B">
      <w:pPr>
        <w:jc w:val="both"/>
        <w:rPr>
          <w:rFonts w:asciiTheme="minorHAnsi" w:hAnsiTheme="minorHAnsi"/>
          <w:lang w:val="en-IE"/>
        </w:rPr>
      </w:pPr>
      <w:r w:rsidRPr="00B845F4">
        <w:rPr>
          <w:rFonts w:asciiTheme="minorHAnsi" w:hAnsiTheme="minorHAnsi"/>
          <w:sz w:val="20"/>
          <w:szCs w:val="20"/>
          <w:lang w:val="en-IE"/>
        </w:rPr>
        <w:t xml:space="preserve">Prior to 15 July 2021, the Issuers may redeem some or all of the Senior Notes at a redemption price equal to 100% of the principal amount of the Senior Notes, plus accrued and unpaid interest, if any, to (but not including) the applicable redemption date, plus an applicable ‘‘make-whole’’ premium. On or after 15 July 2021, the Issuers may redeem some or all of the Senior Notes at declining redemption prices as set forth in the Indenture that governs the Senior Notes. This redemption option represents an embedded derivative that required bifurcation from the carrying value of the Senior Notes upon their recognition on 5 May 2020. </w:t>
      </w:r>
      <w:bookmarkStart w:id="80" w:name="_Hlk47444198"/>
      <w:r w:rsidRPr="00B845F4">
        <w:rPr>
          <w:rFonts w:asciiTheme="minorHAnsi" w:hAnsiTheme="minorHAnsi"/>
          <w:sz w:val="20"/>
          <w:szCs w:val="20"/>
          <w:lang w:val="en-IE"/>
        </w:rPr>
        <w:t xml:space="preserve">The fair value of the redemption option as at 5 May 2020 and 31 December 2020 was </w:t>
      </w:r>
      <w:r w:rsidRPr="00B845F4">
        <w:rPr>
          <w:rFonts w:asciiTheme="minorHAnsi" w:hAnsiTheme="minorHAnsi"/>
          <w:sz w:val="20"/>
          <w:szCs w:val="20"/>
          <w:lang w:val="en-CA"/>
        </w:rPr>
        <w:t>£25.8</w:t>
      </w:r>
      <w:r w:rsidR="00366563">
        <w:rPr>
          <w:rFonts w:asciiTheme="minorHAnsi" w:hAnsiTheme="minorHAnsi"/>
          <w:sz w:val="20"/>
          <w:szCs w:val="20"/>
          <w:lang w:val="en-CA"/>
        </w:rPr>
        <w:t>m</w:t>
      </w:r>
      <w:r w:rsidRPr="00B845F4">
        <w:rPr>
          <w:rFonts w:asciiTheme="minorHAnsi" w:hAnsiTheme="minorHAnsi"/>
          <w:sz w:val="20"/>
          <w:szCs w:val="20"/>
          <w:lang w:val="en-CA"/>
        </w:rPr>
        <w:t xml:space="preserve"> </w:t>
      </w:r>
      <w:r w:rsidRPr="00B845F4">
        <w:rPr>
          <w:rFonts w:asciiTheme="minorHAnsi" w:hAnsiTheme="minorHAnsi"/>
          <w:sz w:val="20"/>
          <w:szCs w:val="20"/>
          <w:lang w:val="en-IE"/>
        </w:rPr>
        <w:t xml:space="preserve">and </w:t>
      </w:r>
      <w:r w:rsidRPr="00B845F4">
        <w:rPr>
          <w:rFonts w:asciiTheme="minorHAnsi" w:hAnsiTheme="minorHAnsi"/>
          <w:sz w:val="20"/>
          <w:szCs w:val="20"/>
          <w:lang w:val="en-CA"/>
        </w:rPr>
        <w:t>£98.0</w:t>
      </w:r>
      <w:r w:rsidR="00366563">
        <w:rPr>
          <w:rFonts w:asciiTheme="minorHAnsi" w:hAnsiTheme="minorHAnsi"/>
          <w:sz w:val="20"/>
          <w:szCs w:val="20"/>
          <w:lang w:val="en-CA"/>
        </w:rPr>
        <w:t>m</w:t>
      </w:r>
      <w:r w:rsidRPr="00B845F4">
        <w:rPr>
          <w:rFonts w:asciiTheme="minorHAnsi" w:hAnsiTheme="minorHAnsi"/>
          <w:sz w:val="20"/>
          <w:szCs w:val="20"/>
          <w:lang w:val="en-IE"/>
        </w:rPr>
        <w:t xml:space="preserve">, respectively. See </w:t>
      </w:r>
      <w:r w:rsidRPr="00E85129">
        <w:rPr>
          <w:rFonts w:asciiTheme="minorHAnsi" w:hAnsiTheme="minorHAnsi"/>
          <w:sz w:val="20"/>
          <w:szCs w:val="20"/>
          <w:lang w:val="en-IE"/>
        </w:rPr>
        <w:t xml:space="preserve">Note </w:t>
      </w:r>
      <w:r w:rsidR="00080C3B">
        <w:rPr>
          <w:rFonts w:asciiTheme="minorHAnsi" w:hAnsiTheme="minorHAnsi"/>
          <w:sz w:val="20"/>
          <w:szCs w:val="20"/>
          <w:lang w:val="en-IE"/>
        </w:rPr>
        <w:t>17</w:t>
      </w:r>
      <w:r w:rsidRPr="006D1D63">
        <w:rPr>
          <w:rFonts w:asciiTheme="minorHAnsi" w:hAnsiTheme="minorHAnsi"/>
          <w:b/>
          <w:bCs/>
          <w:sz w:val="20"/>
          <w:szCs w:val="20"/>
          <w:lang w:val="en-IE"/>
        </w:rPr>
        <w:t>.</w:t>
      </w:r>
    </w:p>
    <w:bookmarkEnd w:id="80"/>
    <w:p w14:paraId="5C03238C" w14:textId="77777777" w:rsidR="004175F5" w:rsidRPr="00B845F4" w:rsidRDefault="004175F5" w:rsidP="00F5410B">
      <w:pPr>
        <w:jc w:val="both"/>
        <w:rPr>
          <w:rFonts w:asciiTheme="minorHAnsi" w:hAnsiTheme="minorHAnsi"/>
          <w:lang w:val="en-IE"/>
        </w:rPr>
      </w:pPr>
      <w:r w:rsidRPr="00B845F4">
        <w:rPr>
          <w:rFonts w:asciiTheme="minorHAnsi" w:hAnsiTheme="minorHAnsi"/>
          <w:sz w:val="20"/>
          <w:szCs w:val="20"/>
          <w:lang w:val="en-IE"/>
        </w:rPr>
        <w:t> </w:t>
      </w:r>
    </w:p>
    <w:p w14:paraId="7F7788EC" w14:textId="53DC9BA0" w:rsidR="004175F5" w:rsidRDefault="004175F5" w:rsidP="00F5410B">
      <w:pPr>
        <w:jc w:val="both"/>
        <w:rPr>
          <w:lang w:val="en-IE"/>
        </w:rPr>
      </w:pPr>
      <w:r w:rsidRPr="00B845F4">
        <w:rPr>
          <w:rFonts w:asciiTheme="minorHAnsi" w:hAnsiTheme="minorHAnsi"/>
          <w:sz w:val="20"/>
          <w:szCs w:val="20"/>
          <w:lang w:val="en-IE"/>
        </w:rPr>
        <w:t xml:space="preserve">The Senior Notes are guaranteed by each of the Group’s subsidiaries that guarantee the GBP First Lien Term Loan A, the Revolving Credit Facility and the First Lien Term Loans B. The Senior Notes are the Issuers’ senior unsecured obligations and rank </w:t>
      </w:r>
      <w:r w:rsidRPr="004E5ADE">
        <w:rPr>
          <w:rFonts w:asciiTheme="minorHAnsi" w:hAnsiTheme="minorHAnsi"/>
          <w:i/>
          <w:iCs/>
          <w:sz w:val="20"/>
          <w:szCs w:val="20"/>
          <w:lang w:val="en-IE"/>
        </w:rPr>
        <w:t>pari-passu</w:t>
      </w:r>
      <w:r w:rsidRPr="00B845F4">
        <w:rPr>
          <w:rFonts w:asciiTheme="minorHAnsi" w:hAnsiTheme="minorHAnsi"/>
          <w:sz w:val="20"/>
          <w:szCs w:val="20"/>
          <w:lang w:val="en-IE"/>
        </w:rPr>
        <w:t xml:space="preserve"> to all of the Issuers’ existing and future senior unsecured indebtedness. The Senior Notes include, among other terms and conditions, limitations on the Group’s ability to </w:t>
      </w:r>
      <w:r w:rsidR="00366563">
        <w:rPr>
          <w:rFonts w:asciiTheme="minorHAnsi" w:hAnsiTheme="minorHAnsi"/>
          <w:sz w:val="20"/>
          <w:szCs w:val="20"/>
          <w:lang w:val="en-IE"/>
        </w:rPr>
        <w:t xml:space="preserve">(i) </w:t>
      </w:r>
      <w:r w:rsidRPr="00B845F4">
        <w:rPr>
          <w:rFonts w:asciiTheme="minorHAnsi" w:hAnsiTheme="minorHAnsi"/>
          <w:sz w:val="20"/>
          <w:szCs w:val="20"/>
          <w:lang w:val="en-IE"/>
        </w:rPr>
        <w:t xml:space="preserve">create, incur or allow certain liens; </w:t>
      </w:r>
      <w:r w:rsidR="00366563">
        <w:rPr>
          <w:rFonts w:asciiTheme="minorHAnsi" w:hAnsiTheme="minorHAnsi"/>
          <w:sz w:val="20"/>
          <w:szCs w:val="20"/>
          <w:lang w:val="en-IE"/>
        </w:rPr>
        <w:t xml:space="preserve">(ii) </w:t>
      </w:r>
      <w:r w:rsidRPr="00B845F4">
        <w:rPr>
          <w:rFonts w:asciiTheme="minorHAnsi" w:hAnsiTheme="minorHAnsi"/>
          <w:sz w:val="20"/>
          <w:szCs w:val="20"/>
          <w:lang w:val="en-IE"/>
        </w:rPr>
        <w:t xml:space="preserve">create, assume, incur or guarantee additional indebtedness of certain of the Group’s subsidiaries; and </w:t>
      </w:r>
      <w:r w:rsidR="00366563">
        <w:rPr>
          <w:rFonts w:asciiTheme="minorHAnsi" w:hAnsiTheme="minorHAnsi"/>
          <w:sz w:val="20"/>
          <w:szCs w:val="20"/>
          <w:lang w:val="en-IE"/>
        </w:rPr>
        <w:t xml:space="preserve">(iii) </w:t>
      </w:r>
      <w:r w:rsidRPr="00B845F4">
        <w:rPr>
          <w:rFonts w:asciiTheme="minorHAnsi" w:hAnsiTheme="minorHAnsi"/>
          <w:sz w:val="20"/>
          <w:szCs w:val="20"/>
          <w:lang w:val="en-IE"/>
        </w:rPr>
        <w:t>consolidate or merge with, or convey, transfer or lease all or substantially all of the Group’s and their subsidiaries’ assets, to another</w:t>
      </w:r>
      <w:r>
        <w:rPr>
          <w:sz w:val="20"/>
          <w:szCs w:val="20"/>
          <w:lang w:val="en-IE"/>
        </w:rPr>
        <w:t xml:space="preserve"> person.</w:t>
      </w:r>
    </w:p>
    <w:p w14:paraId="375D364C" w14:textId="77777777" w:rsidR="001B092F" w:rsidRPr="009E1EF1" w:rsidRDefault="001B092F" w:rsidP="00F5410B">
      <w:pPr>
        <w:spacing w:line="288" w:lineRule="auto"/>
        <w:jc w:val="both"/>
        <w:rPr>
          <w:rFonts w:ascii="Calibri" w:hAnsi="Calibri" w:cs="Calibri"/>
          <w:sz w:val="12"/>
          <w:szCs w:val="12"/>
        </w:rPr>
      </w:pPr>
    </w:p>
    <w:p w14:paraId="0DF8DE39" w14:textId="545A173D" w:rsidR="001B092F" w:rsidRPr="009E1EF1" w:rsidRDefault="001B092F" w:rsidP="00F5410B">
      <w:pPr>
        <w:keepNext/>
        <w:keepLines/>
        <w:spacing w:line="288" w:lineRule="auto"/>
        <w:ind w:left="720" w:hanging="720"/>
        <w:jc w:val="both"/>
        <w:rPr>
          <w:rFonts w:ascii="Calibri" w:hAnsi="Calibri" w:cs="Calibri"/>
          <w:b/>
          <w:sz w:val="20"/>
        </w:rPr>
      </w:pPr>
      <w:r w:rsidRPr="009E1EF1">
        <w:rPr>
          <w:rFonts w:ascii="Calibri" w:hAnsi="Calibri" w:cs="Calibri"/>
          <w:b/>
          <w:sz w:val="20"/>
        </w:rPr>
        <w:t>Previous GBP term loan and previous GBP revolving credit facility</w:t>
      </w:r>
    </w:p>
    <w:p w14:paraId="1F71F7AB" w14:textId="77777777" w:rsidR="001B092F" w:rsidRPr="009E1EF1" w:rsidRDefault="001B092F" w:rsidP="00F5410B">
      <w:pPr>
        <w:spacing w:line="288" w:lineRule="auto"/>
        <w:jc w:val="both"/>
        <w:rPr>
          <w:rFonts w:ascii="Calibri" w:hAnsi="Calibri" w:cs="Calibri"/>
          <w:sz w:val="12"/>
          <w:szCs w:val="12"/>
        </w:rPr>
      </w:pPr>
    </w:p>
    <w:p w14:paraId="72370F1E" w14:textId="48185BA0" w:rsidR="00F50EF4" w:rsidRPr="009E1EF1" w:rsidRDefault="00F50EF4" w:rsidP="00F5410B">
      <w:pPr>
        <w:jc w:val="both"/>
        <w:rPr>
          <w:rFonts w:ascii="Calibri" w:hAnsi="Calibri" w:cs="Calibri"/>
          <w:sz w:val="20"/>
          <w:szCs w:val="20"/>
        </w:rPr>
      </w:pPr>
      <w:r w:rsidRPr="009E1EF1">
        <w:rPr>
          <w:rFonts w:ascii="Calibri" w:hAnsi="Calibri" w:cs="Calibri"/>
          <w:sz w:val="20"/>
        </w:rPr>
        <w:t>In 2015, the Group secured a committed revolving credit bank loan facility (the “Previous GBP RCF”) of €300</w:t>
      </w:r>
      <w:r w:rsidR="00366563">
        <w:rPr>
          <w:rFonts w:ascii="Calibri" w:hAnsi="Calibri" w:cs="Calibri"/>
          <w:sz w:val="20"/>
        </w:rPr>
        <w:t>m</w:t>
      </w:r>
      <w:r w:rsidRPr="009E1EF1">
        <w:rPr>
          <w:rFonts w:ascii="Calibri" w:hAnsi="Calibri" w:cs="Calibri"/>
          <w:sz w:val="20"/>
        </w:rPr>
        <w:t xml:space="preserve"> provided by a syndicate of banks which was scheduled to expire in May 2020. In 2018, the Previous GBP RCF was amended to an amount of £450</w:t>
      </w:r>
      <w:r w:rsidR="00366563">
        <w:rPr>
          <w:rFonts w:ascii="Calibri" w:hAnsi="Calibri" w:cs="Calibri"/>
          <w:sz w:val="20"/>
        </w:rPr>
        <w:t>m</w:t>
      </w:r>
      <w:r w:rsidRPr="009E1EF1">
        <w:rPr>
          <w:rFonts w:ascii="Calibri" w:hAnsi="Calibri" w:cs="Calibri"/>
          <w:sz w:val="20"/>
        </w:rPr>
        <w:t xml:space="preserve"> and was extended to expire in April 2023. In May 2019, the Group also secured a term loan facility of £250</w:t>
      </w:r>
      <w:r w:rsidR="00366563">
        <w:rPr>
          <w:rFonts w:ascii="Calibri" w:hAnsi="Calibri" w:cs="Calibri"/>
          <w:sz w:val="20"/>
        </w:rPr>
        <w:t>m</w:t>
      </w:r>
      <w:r w:rsidRPr="009E1EF1">
        <w:rPr>
          <w:rFonts w:ascii="Calibri" w:hAnsi="Calibri" w:cs="Calibri"/>
          <w:sz w:val="20"/>
        </w:rPr>
        <w:t xml:space="preserve"> provided by a syndicate of banks (the “Previous GBP Term Loan”). The term loan facility was for an initial period of 18 months with an option to extend further by up to 12 months. At 31 December 2019, £79</w:t>
      </w:r>
      <w:r w:rsidR="009806C0">
        <w:rPr>
          <w:rFonts w:ascii="Calibri" w:hAnsi="Calibri" w:cs="Calibri"/>
          <w:sz w:val="20"/>
        </w:rPr>
        <w:t>m</w:t>
      </w:r>
      <w:r w:rsidRPr="009E1EF1">
        <w:rPr>
          <w:rFonts w:ascii="Calibri" w:hAnsi="Calibri" w:cs="Calibri"/>
          <w:sz w:val="20"/>
        </w:rPr>
        <w:t xml:space="preserve"> and €45</w:t>
      </w:r>
      <w:r w:rsidR="009806C0">
        <w:rPr>
          <w:rFonts w:ascii="Calibri" w:hAnsi="Calibri" w:cs="Calibri"/>
          <w:sz w:val="20"/>
        </w:rPr>
        <w:t>m</w:t>
      </w:r>
      <w:r w:rsidRPr="009E1EF1">
        <w:rPr>
          <w:rFonts w:ascii="Calibri" w:hAnsi="Calibri" w:cs="Calibri"/>
          <w:sz w:val="20"/>
        </w:rPr>
        <w:t xml:space="preserve"> of the Previous GBP RCF was drawn down and £250</w:t>
      </w:r>
      <w:r w:rsidR="009806C0">
        <w:rPr>
          <w:rFonts w:ascii="Calibri" w:hAnsi="Calibri" w:cs="Calibri"/>
          <w:sz w:val="20"/>
        </w:rPr>
        <w:t>m</w:t>
      </w:r>
      <w:r w:rsidRPr="009E1EF1">
        <w:rPr>
          <w:rFonts w:ascii="Calibri" w:hAnsi="Calibri" w:cs="Calibri"/>
          <w:sz w:val="20"/>
        </w:rPr>
        <w:t xml:space="preserve"> of the Previous GBP Term Loan was drawn down totalling to £367.3</w:t>
      </w:r>
      <w:r w:rsidR="009806C0">
        <w:rPr>
          <w:rFonts w:ascii="Calibri" w:hAnsi="Calibri" w:cs="Calibri"/>
          <w:sz w:val="20"/>
        </w:rPr>
        <w:t>m</w:t>
      </w:r>
      <w:r w:rsidRPr="009E1EF1">
        <w:rPr>
          <w:rFonts w:ascii="Calibri" w:hAnsi="Calibri" w:cs="Calibri"/>
          <w:sz w:val="20"/>
        </w:rPr>
        <w:t>. On 5 May 2020, the Group repaid and extinguished the Previous GBP RCF and the Previous GBP Term Loan using the proceeds of the GBP First Lien Term Loan. As a result of the extinguishment, unamortised transaction costs of £1.9m were recognised as an interest accretion expense included within financial expense in the consolidated income statement.</w:t>
      </w:r>
    </w:p>
    <w:p w14:paraId="454BF459" w14:textId="77777777" w:rsidR="00F50EF4" w:rsidRPr="009E1EF1" w:rsidRDefault="00F50EF4" w:rsidP="00F5410B">
      <w:pPr>
        <w:jc w:val="both"/>
        <w:rPr>
          <w:rFonts w:ascii="Calibri" w:hAnsi="Calibri" w:cs="Calibri"/>
          <w:sz w:val="20"/>
        </w:rPr>
      </w:pPr>
    </w:p>
    <w:p w14:paraId="0DE9DD51" w14:textId="77777777" w:rsidR="00F50EF4" w:rsidRPr="00F0100F" w:rsidRDefault="00F50EF4" w:rsidP="00F5410B">
      <w:pPr>
        <w:jc w:val="both"/>
        <w:rPr>
          <w:rFonts w:ascii="Calibri" w:hAnsi="Calibri" w:cs="Calibri"/>
          <w:sz w:val="20"/>
        </w:rPr>
      </w:pPr>
      <w:r w:rsidRPr="004B23E3">
        <w:rPr>
          <w:rFonts w:ascii="Calibri" w:hAnsi="Calibri" w:cs="Calibri"/>
          <w:sz w:val="20"/>
        </w:rPr>
        <w:t>Borrowings under the Previous GBP RCF and the Previous GBP Term Loan were unsecured but were guaranteed by the Group and certain of its operating subsidiaries. Borrowings under the Previous GBP RCF incurred interest at GBP-LIBOR plus a margin of be</w:t>
      </w:r>
      <w:r w:rsidRPr="00F0100F">
        <w:rPr>
          <w:rFonts w:ascii="Calibri" w:hAnsi="Calibri" w:cs="Calibri"/>
          <w:sz w:val="20"/>
        </w:rPr>
        <w:t>tween 1.10% and 2.50%. A commitment fee, equivalent to 35% of the margin, was payable in respect of available but undrawn borrowings. Borrowings under the Previous GBP Term Loan incurred interest at LIBOR plus a margin of between 0.60% and 2.40%.</w:t>
      </w:r>
    </w:p>
    <w:p w14:paraId="5FDC1DE0" w14:textId="77777777" w:rsidR="00E14F38" w:rsidRDefault="00E14F38" w:rsidP="00E14F38">
      <w:pPr>
        <w:pStyle w:val="Heading1"/>
      </w:pPr>
      <w:bookmarkStart w:id="81" w:name="_Hlk30322450"/>
      <w:bookmarkEnd w:id="74"/>
      <w:bookmarkEnd w:id="77"/>
    </w:p>
    <w:bookmarkEnd w:id="75"/>
    <w:p w14:paraId="12EAD4A7" w14:textId="697FF4B8" w:rsidR="009806C0" w:rsidRDefault="009806C0" w:rsidP="00F6119A">
      <w:pPr>
        <w:jc w:val="both"/>
        <w:rPr>
          <w:rFonts w:ascii="Calibri" w:hAnsi="Calibri" w:cs="Calibri"/>
          <w:b/>
          <w:bCs/>
          <w:sz w:val="20"/>
        </w:rPr>
      </w:pPr>
      <w:r w:rsidRPr="009B411D">
        <w:rPr>
          <w:rFonts w:ascii="Calibri" w:hAnsi="Calibri" w:cs="Calibri"/>
          <w:b/>
          <w:bCs/>
          <w:sz w:val="20"/>
        </w:rPr>
        <w:t>Reconciliation to the statement of cash flows</w:t>
      </w:r>
    </w:p>
    <w:p w14:paraId="5F3D8C30" w14:textId="77777777" w:rsidR="009806C0" w:rsidRPr="009B411D" w:rsidRDefault="009806C0" w:rsidP="00F6119A">
      <w:pPr>
        <w:jc w:val="both"/>
        <w:rPr>
          <w:rFonts w:ascii="Calibri" w:hAnsi="Calibri" w:cs="Calibri"/>
          <w:b/>
          <w:bCs/>
          <w:sz w:val="20"/>
        </w:rPr>
      </w:pPr>
    </w:p>
    <w:p w14:paraId="5B17A8FA" w14:textId="3D2015A3" w:rsidR="004B23E3" w:rsidRPr="009B411D" w:rsidRDefault="004B23E3" w:rsidP="00F6119A">
      <w:pPr>
        <w:jc w:val="both"/>
        <w:rPr>
          <w:rFonts w:ascii="Calibri" w:hAnsi="Calibri" w:cs="Calibri"/>
          <w:sz w:val="20"/>
        </w:rPr>
      </w:pPr>
      <w:r w:rsidRPr="009B411D">
        <w:rPr>
          <w:rFonts w:ascii="Calibri" w:hAnsi="Calibri" w:cs="Calibri"/>
          <w:sz w:val="20"/>
        </w:rPr>
        <w:t>Reconciliation of movements in borrowings to the statement of cash flows:</w:t>
      </w:r>
    </w:p>
    <w:p w14:paraId="4A6F0B7A" w14:textId="77777777" w:rsidR="004B23E3" w:rsidRDefault="004B23E3">
      <w:pPr>
        <w:widowControl/>
        <w:autoSpaceDE/>
        <w:autoSpaceDN/>
        <w:adjustRightInd/>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508"/>
        <w:gridCol w:w="2349"/>
      </w:tblGrid>
      <w:tr w:rsidR="00B10383" w:rsidRPr="00B10383" w14:paraId="2B85EE5A" w14:textId="77777777" w:rsidTr="00F6119A">
        <w:tc>
          <w:tcPr>
            <w:tcW w:w="7508" w:type="dxa"/>
            <w:tcBorders>
              <w:top w:val="single" w:sz="4" w:space="0" w:color="auto"/>
            </w:tcBorders>
          </w:tcPr>
          <w:p w14:paraId="285F876B" w14:textId="77777777" w:rsidR="00B10383" w:rsidRPr="00F6119A" w:rsidRDefault="00B10383">
            <w:pPr>
              <w:widowControl/>
              <w:autoSpaceDE/>
              <w:autoSpaceDN/>
              <w:adjustRightInd/>
              <w:rPr>
                <w:rFonts w:asciiTheme="minorHAnsi" w:hAnsiTheme="minorHAnsi" w:cstheme="minorHAnsi"/>
                <w:sz w:val="20"/>
                <w:szCs w:val="20"/>
              </w:rPr>
            </w:pPr>
          </w:p>
        </w:tc>
        <w:tc>
          <w:tcPr>
            <w:tcW w:w="2349" w:type="dxa"/>
            <w:tcBorders>
              <w:top w:val="single" w:sz="4" w:space="0" w:color="auto"/>
            </w:tcBorders>
          </w:tcPr>
          <w:p w14:paraId="73DACA0B" w14:textId="200FE33A" w:rsidR="00B10383" w:rsidRPr="004E5ADE" w:rsidRDefault="00C35EEC" w:rsidP="00F6119A">
            <w:pPr>
              <w:widowControl/>
              <w:autoSpaceDE/>
              <w:autoSpaceDN/>
              <w:adjustRightInd/>
              <w:jc w:val="right"/>
              <w:rPr>
                <w:rFonts w:asciiTheme="minorHAnsi" w:hAnsiTheme="minorHAnsi" w:cstheme="minorHAnsi"/>
                <w:b/>
                <w:bCs/>
                <w:sz w:val="20"/>
                <w:szCs w:val="20"/>
              </w:rPr>
            </w:pPr>
            <w:r w:rsidRPr="004E5ADE">
              <w:rPr>
                <w:rFonts w:asciiTheme="minorHAnsi" w:hAnsiTheme="minorHAnsi" w:cstheme="minorHAnsi"/>
                <w:b/>
                <w:bCs/>
                <w:sz w:val="20"/>
                <w:szCs w:val="20"/>
              </w:rPr>
              <w:t>2020</w:t>
            </w:r>
          </w:p>
        </w:tc>
      </w:tr>
      <w:tr w:rsidR="00C35EEC" w:rsidRPr="00B10383" w14:paraId="64B97C2A" w14:textId="77777777" w:rsidTr="00F6119A">
        <w:tc>
          <w:tcPr>
            <w:tcW w:w="7508" w:type="dxa"/>
            <w:tcBorders>
              <w:bottom w:val="single" w:sz="4" w:space="0" w:color="auto"/>
            </w:tcBorders>
          </w:tcPr>
          <w:p w14:paraId="656D502D" w14:textId="77777777" w:rsidR="00C35EEC" w:rsidRPr="00C35EEC" w:rsidRDefault="00C35EEC">
            <w:pPr>
              <w:widowControl/>
              <w:autoSpaceDE/>
              <w:autoSpaceDN/>
              <w:adjustRightInd/>
              <w:rPr>
                <w:rFonts w:asciiTheme="minorHAnsi" w:hAnsiTheme="minorHAnsi" w:cstheme="minorHAnsi"/>
                <w:sz w:val="20"/>
                <w:szCs w:val="20"/>
              </w:rPr>
            </w:pPr>
          </w:p>
        </w:tc>
        <w:tc>
          <w:tcPr>
            <w:tcW w:w="2349" w:type="dxa"/>
            <w:tcBorders>
              <w:bottom w:val="single" w:sz="4" w:space="0" w:color="auto"/>
            </w:tcBorders>
          </w:tcPr>
          <w:p w14:paraId="2DA9C363" w14:textId="52A8BE24" w:rsidR="00C35EEC" w:rsidRPr="004E5ADE" w:rsidRDefault="00C35EEC" w:rsidP="00B10383">
            <w:pPr>
              <w:widowControl/>
              <w:autoSpaceDE/>
              <w:autoSpaceDN/>
              <w:adjustRightInd/>
              <w:jc w:val="right"/>
              <w:rPr>
                <w:rFonts w:asciiTheme="minorHAnsi" w:hAnsiTheme="minorHAnsi" w:cstheme="minorHAnsi"/>
                <w:b/>
                <w:bCs/>
                <w:sz w:val="20"/>
                <w:szCs w:val="20"/>
              </w:rPr>
            </w:pPr>
            <w:r w:rsidRPr="004E5ADE">
              <w:rPr>
                <w:rFonts w:asciiTheme="minorHAnsi" w:hAnsiTheme="minorHAnsi" w:cstheme="minorHAnsi"/>
                <w:b/>
                <w:bCs/>
                <w:sz w:val="20"/>
                <w:szCs w:val="20"/>
              </w:rPr>
              <w:t>£m</w:t>
            </w:r>
          </w:p>
        </w:tc>
      </w:tr>
      <w:tr w:rsidR="00B10383" w:rsidRPr="00B10383" w14:paraId="59311F83" w14:textId="77777777" w:rsidTr="00F6119A">
        <w:tc>
          <w:tcPr>
            <w:tcW w:w="7508" w:type="dxa"/>
            <w:tcBorders>
              <w:top w:val="single" w:sz="4" w:space="0" w:color="auto"/>
            </w:tcBorders>
          </w:tcPr>
          <w:p w14:paraId="15C3E784" w14:textId="564723E5" w:rsidR="00B10383" w:rsidRPr="00F6119A" w:rsidRDefault="009806C0">
            <w:pPr>
              <w:widowControl/>
              <w:autoSpaceDE/>
              <w:autoSpaceDN/>
              <w:adjustRightInd/>
              <w:rPr>
                <w:rFonts w:asciiTheme="minorHAnsi" w:hAnsiTheme="minorHAnsi" w:cstheme="minorHAnsi"/>
                <w:sz w:val="20"/>
                <w:szCs w:val="20"/>
              </w:rPr>
            </w:pPr>
            <w:r>
              <w:rPr>
                <w:rFonts w:asciiTheme="minorHAnsi" w:hAnsiTheme="minorHAnsi" w:cstheme="minorHAnsi"/>
                <w:sz w:val="20"/>
                <w:szCs w:val="20"/>
              </w:rPr>
              <w:t>Financing activities</w:t>
            </w:r>
            <w:r w:rsidR="00B10383">
              <w:rPr>
                <w:rFonts w:asciiTheme="minorHAnsi" w:hAnsiTheme="minorHAnsi" w:cstheme="minorHAnsi"/>
                <w:sz w:val="20"/>
                <w:szCs w:val="20"/>
              </w:rPr>
              <w:t>:</w:t>
            </w:r>
          </w:p>
        </w:tc>
        <w:tc>
          <w:tcPr>
            <w:tcW w:w="2349" w:type="dxa"/>
            <w:tcBorders>
              <w:top w:val="single" w:sz="4" w:space="0" w:color="auto"/>
            </w:tcBorders>
          </w:tcPr>
          <w:p w14:paraId="1795642F" w14:textId="77777777" w:rsidR="00B10383" w:rsidRPr="004E5ADE" w:rsidRDefault="00B10383" w:rsidP="00F6119A">
            <w:pPr>
              <w:widowControl/>
              <w:autoSpaceDE/>
              <w:autoSpaceDN/>
              <w:adjustRightInd/>
              <w:jc w:val="right"/>
              <w:rPr>
                <w:rFonts w:asciiTheme="minorHAnsi" w:hAnsiTheme="minorHAnsi" w:cstheme="minorHAnsi"/>
                <w:b/>
                <w:bCs/>
                <w:sz w:val="20"/>
                <w:szCs w:val="20"/>
              </w:rPr>
            </w:pPr>
          </w:p>
        </w:tc>
      </w:tr>
      <w:tr w:rsidR="00B10383" w:rsidRPr="00B10383" w14:paraId="0B69F370" w14:textId="77777777" w:rsidTr="00F6119A">
        <w:tc>
          <w:tcPr>
            <w:tcW w:w="7508" w:type="dxa"/>
          </w:tcPr>
          <w:p w14:paraId="4C92C685" w14:textId="77CA383F" w:rsidR="00B10383" w:rsidRPr="00F6119A" w:rsidRDefault="00B10383">
            <w:pPr>
              <w:widowControl/>
              <w:autoSpaceDE/>
              <w:autoSpaceDN/>
              <w:adjustRightInd/>
              <w:rPr>
                <w:rFonts w:asciiTheme="minorHAnsi" w:hAnsiTheme="minorHAnsi" w:cstheme="minorHAnsi"/>
                <w:sz w:val="20"/>
                <w:szCs w:val="20"/>
              </w:rPr>
            </w:pPr>
            <w:r>
              <w:rPr>
                <w:rFonts w:asciiTheme="minorHAnsi" w:hAnsiTheme="minorHAnsi" w:cstheme="minorHAnsi"/>
                <w:sz w:val="20"/>
                <w:szCs w:val="20"/>
              </w:rPr>
              <w:t>Proceeds from GBP First Lien Term Loan A and Previous GBP Term Loan</w:t>
            </w:r>
          </w:p>
        </w:tc>
        <w:tc>
          <w:tcPr>
            <w:tcW w:w="2349" w:type="dxa"/>
          </w:tcPr>
          <w:p w14:paraId="35D6C5AB" w14:textId="4AA81252" w:rsidR="00B10383" w:rsidRPr="004E5ADE" w:rsidRDefault="00B10383" w:rsidP="00F6119A">
            <w:pPr>
              <w:widowControl/>
              <w:autoSpaceDE/>
              <w:autoSpaceDN/>
              <w:adjustRightInd/>
              <w:jc w:val="right"/>
              <w:rPr>
                <w:rFonts w:asciiTheme="minorHAnsi" w:hAnsiTheme="minorHAnsi" w:cstheme="minorHAnsi"/>
                <w:b/>
                <w:bCs/>
                <w:sz w:val="20"/>
                <w:szCs w:val="20"/>
              </w:rPr>
            </w:pPr>
            <w:r w:rsidRPr="004E5ADE">
              <w:rPr>
                <w:rFonts w:asciiTheme="minorHAnsi" w:hAnsiTheme="minorHAnsi" w:cstheme="minorHAnsi"/>
                <w:b/>
                <w:bCs/>
                <w:sz w:val="20"/>
                <w:szCs w:val="20"/>
              </w:rPr>
              <w:t>950.0</w:t>
            </w:r>
          </w:p>
        </w:tc>
      </w:tr>
      <w:tr w:rsidR="00B10383" w:rsidRPr="00B10383" w14:paraId="6CF742CF" w14:textId="77777777" w:rsidTr="00F6119A">
        <w:tc>
          <w:tcPr>
            <w:tcW w:w="7508" w:type="dxa"/>
          </w:tcPr>
          <w:p w14:paraId="7AACB9A5" w14:textId="51893C48" w:rsidR="00B10383" w:rsidRPr="00F6119A" w:rsidRDefault="00DA5663">
            <w:pPr>
              <w:widowControl/>
              <w:autoSpaceDE/>
              <w:autoSpaceDN/>
              <w:adjustRightInd/>
              <w:rPr>
                <w:rFonts w:asciiTheme="minorHAnsi" w:hAnsiTheme="minorHAnsi" w:cstheme="minorHAnsi"/>
                <w:sz w:val="20"/>
                <w:szCs w:val="20"/>
              </w:rPr>
            </w:pPr>
            <w:r>
              <w:rPr>
                <w:rFonts w:asciiTheme="minorHAnsi" w:hAnsiTheme="minorHAnsi" w:cstheme="minorHAnsi"/>
                <w:sz w:val="20"/>
                <w:szCs w:val="20"/>
              </w:rPr>
              <w:t>A</w:t>
            </w:r>
            <w:r w:rsidR="00B10383">
              <w:rPr>
                <w:rFonts w:asciiTheme="minorHAnsi" w:hAnsiTheme="minorHAnsi" w:cstheme="minorHAnsi"/>
                <w:sz w:val="20"/>
                <w:szCs w:val="20"/>
              </w:rPr>
              <w:t xml:space="preserve">mounts </w:t>
            </w:r>
            <w:r>
              <w:rPr>
                <w:rFonts w:asciiTheme="minorHAnsi" w:hAnsiTheme="minorHAnsi" w:cstheme="minorHAnsi"/>
                <w:sz w:val="20"/>
                <w:szCs w:val="20"/>
              </w:rPr>
              <w:t xml:space="preserve">borrowed </w:t>
            </w:r>
            <w:r w:rsidR="00B10383">
              <w:rPr>
                <w:rFonts w:asciiTheme="minorHAnsi" w:hAnsiTheme="minorHAnsi" w:cstheme="minorHAnsi"/>
                <w:sz w:val="20"/>
                <w:szCs w:val="20"/>
              </w:rPr>
              <w:t xml:space="preserve">on </w:t>
            </w:r>
            <w:r w:rsidR="009806C0">
              <w:rPr>
                <w:rFonts w:asciiTheme="minorHAnsi" w:hAnsiTheme="minorHAnsi" w:cstheme="minorHAnsi"/>
                <w:sz w:val="20"/>
                <w:szCs w:val="20"/>
              </w:rPr>
              <w:t xml:space="preserve">Previous </w:t>
            </w:r>
            <w:r w:rsidR="00B10383">
              <w:rPr>
                <w:rFonts w:asciiTheme="minorHAnsi" w:hAnsiTheme="minorHAnsi" w:cstheme="minorHAnsi"/>
                <w:sz w:val="20"/>
                <w:szCs w:val="20"/>
              </w:rPr>
              <w:t xml:space="preserve">GBP Revolving </w:t>
            </w:r>
            <w:r w:rsidR="009806C0">
              <w:rPr>
                <w:rFonts w:asciiTheme="minorHAnsi" w:hAnsiTheme="minorHAnsi" w:cstheme="minorHAnsi"/>
                <w:sz w:val="20"/>
                <w:szCs w:val="20"/>
              </w:rPr>
              <w:t>Credit Facility</w:t>
            </w:r>
          </w:p>
        </w:tc>
        <w:tc>
          <w:tcPr>
            <w:tcW w:w="2349" w:type="dxa"/>
          </w:tcPr>
          <w:p w14:paraId="4F5AE45A" w14:textId="4869345F" w:rsidR="00B10383" w:rsidRPr="004E5ADE" w:rsidRDefault="00DA5663" w:rsidP="00F6119A">
            <w:pPr>
              <w:widowControl/>
              <w:autoSpaceDE/>
              <w:autoSpaceDN/>
              <w:adjustRightInd/>
              <w:jc w:val="right"/>
              <w:rPr>
                <w:rFonts w:asciiTheme="minorHAnsi" w:hAnsiTheme="minorHAnsi" w:cstheme="minorHAnsi"/>
                <w:b/>
                <w:bCs/>
                <w:sz w:val="20"/>
                <w:szCs w:val="20"/>
              </w:rPr>
            </w:pPr>
            <w:r w:rsidRPr="004E5ADE">
              <w:rPr>
                <w:rFonts w:asciiTheme="minorHAnsi" w:hAnsiTheme="minorHAnsi" w:cstheme="minorHAnsi"/>
                <w:b/>
                <w:bCs/>
                <w:sz w:val="20"/>
                <w:szCs w:val="20"/>
              </w:rPr>
              <w:t>130.0</w:t>
            </w:r>
          </w:p>
        </w:tc>
      </w:tr>
      <w:tr w:rsidR="00DA5663" w:rsidRPr="00B10383" w14:paraId="21B2F4B6" w14:textId="77777777" w:rsidTr="00F6119A">
        <w:tc>
          <w:tcPr>
            <w:tcW w:w="7508" w:type="dxa"/>
          </w:tcPr>
          <w:p w14:paraId="706A1918" w14:textId="5D162A18" w:rsidR="00DA5663" w:rsidRDefault="00DA5663">
            <w:pPr>
              <w:widowControl/>
              <w:autoSpaceDE/>
              <w:autoSpaceDN/>
              <w:adjustRightInd/>
              <w:rPr>
                <w:rFonts w:asciiTheme="minorHAnsi" w:hAnsiTheme="minorHAnsi" w:cstheme="minorHAnsi"/>
                <w:sz w:val="20"/>
                <w:szCs w:val="20"/>
              </w:rPr>
            </w:pPr>
            <w:r>
              <w:rPr>
                <w:rFonts w:asciiTheme="minorHAnsi" w:hAnsiTheme="minorHAnsi" w:cstheme="minorHAnsi"/>
                <w:sz w:val="20"/>
                <w:szCs w:val="20"/>
              </w:rPr>
              <w:t xml:space="preserve">Amounts repaid on </w:t>
            </w:r>
            <w:r w:rsidR="009806C0">
              <w:rPr>
                <w:rFonts w:asciiTheme="minorHAnsi" w:hAnsiTheme="minorHAnsi" w:cstheme="minorHAnsi"/>
                <w:sz w:val="20"/>
                <w:szCs w:val="20"/>
              </w:rPr>
              <w:t xml:space="preserve">Previous </w:t>
            </w:r>
            <w:r>
              <w:rPr>
                <w:rFonts w:asciiTheme="minorHAnsi" w:hAnsiTheme="minorHAnsi" w:cstheme="minorHAnsi"/>
                <w:sz w:val="20"/>
                <w:szCs w:val="20"/>
              </w:rPr>
              <w:t xml:space="preserve">GBP Revolving </w:t>
            </w:r>
            <w:r w:rsidR="009806C0">
              <w:rPr>
                <w:rFonts w:asciiTheme="minorHAnsi" w:hAnsiTheme="minorHAnsi" w:cstheme="minorHAnsi"/>
                <w:sz w:val="20"/>
                <w:szCs w:val="20"/>
              </w:rPr>
              <w:t>Credit Facility</w:t>
            </w:r>
          </w:p>
        </w:tc>
        <w:tc>
          <w:tcPr>
            <w:tcW w:w="2349" w:type="dxa"/>
          </w:tcPr>
          <w:p w14:paraId="3151944C" w14:textId="2FCD5309" w:rsidR="00DA5663" w:rsidRPr="004E5ADE" w:rsidRDefault="00DA5663" w:rsidP="00F6119A">
            <w:pPr>
              <w:widowControl/>
              <w:autoSpaceDE/>
              <w:autoSpaceDN/>
              <w:adjustRightInd/>
              <w:jc w:val="right"/>
              <w:rPr>
                <w:rFonts w:asciiTheme="minorHAnsi" w:hAnsiTheme="minorHAnsi" w:cstheme="minorHAnsi"/>
                <w:b/>
                <w:bCs/>
                <w:sz w:val="20"/>
                <w:szCs w:val="20"/>
              </w:rPr>
            </w:pPr>
            <w:r w:rsidRPr="004E5ADE">
              <w:rPr>
                <w:rFonts w:asciiTheme="minorHAnsi" w:hAnsiTheme="minorHAnsi" w:cstheme="minorHAnsi"/>
                <w:b/>
                <w:bCs/>
                <w:sz w:val="20"/>
                <w:szCs w:val="20"/>
              </w:rPr>
              <w:t>(247.2)</w:t>
            </w:r>
          </w:p>
        </w:tc>
      </w:tr>
      <w:tr w:rsidR="00B10383" w:rsidRPr="00B10383" w14:paraId="37C259B7" w14:textId="77777777" w:rsidTr="00F6119A">
        <w:tc>
          <w:tcPr>
            <w:tcW w:w="7508" w:type="dxa"/>
          </w:tcPr>
          <w:p w14:paraId="64CAF18A" w14:textId="479ECA5D" w:rsidR="00B10383" w:rsidRPr="00F6119A" w:rsidRDefault="00B10383">
            <w:pPr>
              <w:widowControl/>
              <w:autoSpaceDE/>
              <w:autoSpaceDN/>
              <w:adjustRightInd/>
              <w:rPr>
                <w:rFonts w:asciiTheme="minorHAnsi" w:hAnsiTheme="minorHAnsi" w:cstheme="minorHAnsi"/>
                <w:sz w:val="20"/>
                <w:szCs w:val="20"/>
              </w:rPr>
            </w:pPr>
            <w:r>
              <w:rPr>
                <w:rFonts w:asciiTheme="minorHAnsi" w:hAnsiTheme="minorHAnsi" w:cstheme="minorHAnsi"/>
                <w:sz w:val="20"/>
                <w:szCs w:val="20"/>
              </w:rPr>
              <w:t>Repayment of USD and EUR First Lien Term Loan B and old GBP Term Loan Facility</w:t>
            </w:r>
          </w:p>
        </w:tc>
        <w:tc>
          <w:tcPr>
            <w:tcW w:w="2349" w:type="dxa"/>
          </w:tcPr>
          <w:p w14:paraId="58A11C2A" w14:textId="4EBDD2AB" w:rsidR="00B10383" w:rsidRPr="004E5ADE" w:rsidRDefault="00B10383" w:rsidP="00F6119A">
            <w:pPr>
              <w:widowControl/>
              <w:autoSpaceDE/>
              <w:autoSpaceDN/>
              <w:adjustRightInd/>
              <w:jc w:val="right"/>
              <w:rPr>
                <w:rFonts w:asciiTheme="minorHAnsi" w:hAnsiTheme="minorHAnsi" w:cstheme="minorHAnsi"/>
                <w:b/>
                <w:bCs/>
                <w:sz w:val="20"/>
                <w:szCs w:val="20"/>
              </w:rPr>
            </w:pPr>
            <w:r w:rsidRPr="004E5ADE">
              <w:rPr>
                <w:rFonts w:asciiTheme="minorHAnsi" w:hAnsiTheme="minorHAnsi" w:cstheme="minorHAnsi"/>
                <w:b/>
                <w:bCs/>
                <w:sz w:val="20"/>
                <w:szCs w:val="20"/>
              </w:rPr>
              <w:t>(1,751.0)</w:t>
            </w:r>
          </w:p>
        </w:tc>
      </w:tr>
      <w:tr w:rsidR="00B10383" w:rsidRPr="00B10383" w14:paraId="3B376068" w14:textId="77777777" w:rsidTr="00F6119A">
        <w:tc>
          <w:tcPr>
            <w:tcW w:w="7508" w:type="dxa"/>
          </w:tcPr>
          <w:p w14:paraId="35F88EE2" w14:textId="3BB81A5A" w:rsidR="00B10383" w:rsidRPr="00F6119A" w:rsidRDefault="00B10383">
            <w:pPr>
              <w:widowControl/>
              <w:autoSpaceDE/>
              <w:autoSpaceDN/>
              <w:adjustRightInd/>
              <w:rPr>
                <w:rFonts w:asciiTheme="minorHAnsi" w:hAnsiTheme="minorHAnsi" w:cstheme="minorHAnsi"/>
                <w:sz w:val="20"/>
                <w:szCs w:val="20"/>
              </w:rPr>
            </w:pPr>
            <w:r>
              <w:rPr>
                <w:rFonts w:asciiTheme="minorHAnsi" w:hAnsiTheme="minorHAnsi" w:cstheme="minorHAnsi"/>
                <w:sz w:val="20"/>
                <w:szCs w:val="20"/>
              </w:rPr>
              <w:t>Amounts repaid on overdraft facility</w:t>
            </w:r>
          </w:p>
        </w:tc>
        <w:tc>
          <w:tcPr>
            <w:tcW w:w="2349" w:type="dxa"/>
          </w:tcPr>
          <w:p w14:paraId="1B8E3FEE" w14:textId="7B60AE78" w:rsidR="00B10383" w:rsidRPr="004E5ADE" w:rsidRDefault="00B10383" w:rsidP="00F6119A">
            <w:pPr>
              <w:widowControl/>
              <w:autoSpaceDE/>
              <w:autoSpaceDN/>
              <w:adjustRightInd/>
              <w:jc w:val="right"/>
              <w:rPr>
                <w:rFonts w:asciiTheme="minorHAnsi" w:hAnsiTheme="minorHAnsi" w:cstheme="minorHAnsi"/>
                <w:b/>
                <w:bCs/>
                <w:sz w:val="20"/>
                <w:szCs w:val="20"/>
              </w:rPr>
            </w:pPr>
            <w:r w:rsidRPr="004E5ADE">
              <w:rPr>
                <w:rFonts w:asciiTheme="minorHAnsi" w:hAnsiTheme="minorHAnsi" w:cstheme="minorHAnsi"/>
                <w:b/>
                <w:bCs/>
                <w:sz w:val="20"/>
                <w:szCs w:val="20"/>
              </w:rPr>
              <w:t>(5.0)</w:t>
            </w:r>
          </w:p>
        </w:tc>
      </w:tr>
      <w:tr w:rsidR="00B10383" w:rsidRPr="00B10383" w14:paraId="58009573" w14:textId="77777777" w:rsidTr="00F6119A">
        <w:tc>
          <w:tcPr>
            <w:tcW w:w="7508" w:type="dxa"/>
            <w:tcBorders>
              <w:bottom w:val="single" w:sz="4" w:space="0" w:color="auto"/>
            </w:tcBorders>
          </w:tcPr>
          <w:p w14:paraId="567A528B" w14:textId="2A3C2461" w:rsidR="00B10383" w:rsidRPr="00F6119A" w:rsidRDefault="00B10383">
            <w:pPr>
              <w:widowControl/>
              <w:autoSpaceDE/>
              <w:autoSpaceDN/>
              <w:adjustRightInd/>
              <w:rPr>
                <w:rFonts w:asciiTheme="minorHAnsi" w:hAnsiTheme="minorHAnsi" w:cstheme="minorHAnsi"/>
                <w:sz w:val="20"/>
                <w:szCs w:val="20"/>
              </w:rPr>
            </w:pPr>
            <w:r>
              <w:rPr>
                <w:rFonts w:asciiTheme="minorHAnsi" w:hAnsiTheme="minorHAnsi" w:cstheme="minorHAnsi"/>
                <w:sz w:val="20"/>
                <w:szCs w:val="20"/>
              </w:rPr>
              <w:t>Interest paid</w:t>
            </w:r>
          </w:p>
        </w:tc>
        <w:tc>
          <w:tcPr>
            <w:tcW w:w="2349" w:type="dxa"/>
            <w:tcBorders>
              <w:bottom w:val="single" w:sz="4" w:space="0" w:color="auto"/>
            </w:tcBorders>
          </w:tcPr>
          <w:p w14:paraId="2DBD7364" w14:textId="604366BE" w:rsidR="00B10383" w:rsidRPr="004E5ADE" w:rsidRDefault="00B10383" w:rsidP="00F6119A">
            <w:pPr>
              <w:widowControl/>
              <w:autoSpaceDE/>
              <w:autoSpaceDN/>
              <w:adjustRightInd/>
              <w:jc w:val="right"/>
              <w:rPr>
                <w:rFonts w:asciiTheme="minorHAnsi" w:hAnsiTheme="minorHAnsi" w:cstheme="minorHAnsi"/>
                <w:b/>
                <w:bCs/>
                <w:sz w:val="20"/>
                <w:szCs w:val="20"/>
              </w:rPr>
            </w:pPr>
            <w:r w:rsidRPr="004E5ADE">
              <w:rPr>
                <w:rFonts w:asciiTheme="minorHAnsi" w:hAnsiTheme="minorHAnsi" w:cstheme="minorHAnsi"/>
                <w:b/>
                <w:bCs/>
                <w:sz w:val="20"/>
                <w:szCs w:val="20"/>
              </w:rPr>
              <w:t>(</w:t>
            </w:r>
            <w:r w:rsidR="00A32450" w:rsidRPr="004E5ADE">
              <w:rPr>
                <w:rFonts w:asciiTheme="minorHAnsi" w:hAnsiTheme="minorHAnsi" w:cstheme="minorHAnsi"/>
                <w:b/>
                <w:bCs/>
                <w:sz w:val="20"/>
                <w:szCs w:val="20"/>
              </w:rPr>
              <w:t>114.1</w:t>
            </w:r>
            <w:r w:rsidRPr="004E5ADE">
              <w:rPr>
                <w:rFonts w:asciiTheme="minorHAnsi" w:hAnsiTheme="minorHAnsi" w:cstheme="minorHAnsi"/>
                <w:b/>
                <w:bCs/>
                <w:sz w:val="20"/>
                <w:szCs w:val="20"/>
              </w:rPr>
              <w:t>)</w:t>
            </w:r>
          </w:p>
        </w:tc>
      </w:tr>
    </w:tbl>
    <w:p w14:paraId="438BD444" w14:textId="35BA62DA" w:rsidR="000E5A47" w:rsidRDefault="000E5A47">
      <w:pPr>
        <w:widowControl/>
        <w:autoSpaceDE/>
        <w:autoSpaceDN/>
        <w:adjustRightInd/>
        <w:rPr>
          <w:rFonts w:ascii="Calibri" w:hAnsi="Calibri"/>
          <w:b/>
          <w:sz w:val="20"/>
        </w:rPr>
      </w:pPr>
      <w:r>
        <w:br w:type="page"/>
      </w:r>
    </w:p>
    <w:p w14:paraId="1A731616" w14:textId="3659CA83" w:rsidR="00E14F38" w:rsidRPr="00934622" w:rsidRDefault="006C33C7" w:rsidP="00432067">
      <w:pPr>
        <w:pStyle w:val="Heading1"/>
      </w:pPr>
      <w:r>
        <w:lastRenderedPageBreak/>
        <w:t>17</w:t>
      </w:r>
      <w:r w:rsidR="00E14F38" w:rsidRPr="00B845F4">
        <w:t>. Derivatives</w:t>
      </w:r>
    </w:p>
    <w:p w14:paraId="4C22F932" w14:textId="77777777" w:rsidR="00E14F38" w:rsidRPr="009E1EF1" w:rsidRDefault="00E14F38" w:rsidP="00E14F38">
      <w:pPr>
        <w:keepNext/>
        <w:keepLines/>
        <w:jc w:val="both"/>
        <w:rPr>
          <w:rFonts w:ascii="Calibri" w:hAnsi="Calibri" w:cs="Calibri"/>
          <w:i/>
          <w:sz w:val="20"/>
        </w:rPr>
      </w:pPr>
    </w:p>
    <w:p w14:paraId="74BEDDA2" w14:textId="77777777" w:rsidR="00E14F38" w:rsidRPr="009E1EF1" w:rsidRDefault="00E14F38" w:rsidP="00E14F38">
      <w:pPr>
        <w:spacing w:line="288" w:lineRule="auto"/>
        <w:jc w:val="both"/>
        <w:rPr>
          <w:rFonts w:ascii="Calibri" w:hAnsi="Calibri" w:cs="Calibri"/>
          <w:b/>
          <w:sz w:val="20"/>
        </w:rPr>
      </w:pPr>
      <w:r w:rsidRPr="009E1EF1">
        <w:rPr>
          <w:rFonts w:ascii="Calibri" w:hAnsi="Calibri" w:cs="Calibri"/>
          <w:b/>
          <w:sz w:val="20"/>
        </w:rPr>
        <w:t>Derivatives and Hedge Accounting</w:t>
      </w:r>
    </w:p>
    <w:p w14:paraId="59499453" w14:textId="77777777" w:rsidR="00E14F38" w:rsidRPr="00E61A87" w:rsidRDefault="00E14F38" w:rsidP="00E14F38">
      <w:pPr>
        <w:jc w:val="both"/>
        <w:rPr>
          <w:rFonts w:ascii="Calibri" w:hAnsi="Calibri" w:cs="Calibri"/>
          <w:sz w:val="20"/>
          <w:szCs w:val="20"/>
        </w:rPr>
      </w:pPr>
    </w:p>
    <w:p w14:paraId="76CC1362" w14:textId="17C0E598" w:rsidR="002B606F" w:rsidRPr="009E1EF1" w:rsidRDefault="002B606F" w:rsidP="00F5410B">
      <w:pPr>
        <w:jc w:val="both"/>
        <w:rPr>
          <w:rFonts w:ascii="Calibri" w:hAnsi="Calibri" w:cs="Calibri"/>
          <w:sz w:val="20"/>
          <w:szCs w:val="20"/>
        </w:rPr>
      </w:pPr>
      <w:r w:rsidRPr="009E1EF1">
        <w:rPr>
          <w:rFonts w:ascii="Calibri" w:hAnsi="Calibri" w:cs="Calibri"/>
          <w:sz w:val="20"/>
        </w:rPr>
        <w:t>The Group uses derivative financial instruments for risk management and mitigation purposes. As such, any change in cash flows associated with derivative instruments is expected to be offset by changes in cash flows related to the hedged position. On 5 May 2020 the Group completed TSG Combination and assumed the existing hedging instruments held by TSG. Further, as part of managing the Group’s exposure to foreign exchange risk, the Group entered into cross currency swap agreements in respect of the Senior Notes. The Group’s derivatives are discussed below.</w:t>
      </w:r>
    </w:p>
    <w:p w14:paraId="0E1091A3" w14:textId="77777777" w:rsidR="00E14F38" w:rsidRPr="00E61A87" w:rsidRDefault="00E14F38" w:rsidP="00F5410B">
      <w:pPr>
        <w:keepNext/>
        <w:keepLines/>
        <w:jc w:val="both"/>
        <w:rPr>
          <w:rFonts w:ascii="Calibri" w:hAnsi="Calibri" w:cs="Calibri"/>
          <w:iCs/>
          <w:sz w:val="20"/>
        </w:rPr>
      </w:pPr>
    </w:p>
    <w:p w14:paraId="2CAFD795" w14:textId="77777777" w:rsidR="00E14F38" w:rsidRPr="009E1EF1" w:rsidRDefault="00E14F38" w:rsidP="00F5410B">
      <w:pPr>
        <w:keepNext/>
        <w:keepLines/>
        <w:jc w:val="both"/>
        <w:rPr>
          <w:rFonts w:ascii="Calibri" w:hAnsi="Calibri" w:cs="Calibri"/>
          <w:i/>
          <w:sz w:val="20"/>
        </w:rPr>
      </w:pPr>
      <w:r w:rsidRPr="009E1EF1">
        <w:rPr>
          <w:rFonts w:ascii="Calibri" w:hAnsi="Calibri" w:cs="Calibri"/>
          <w:i/>
          <w:sz w:val="20"/>
        </w:rPr>
        <w:t>Swap agreements</w:t>
      </w:r>
    </w:p>
    <w:p w14:paraId="70EE3FE6" w14:textId="77777777" w:rsidR="00E14F38" w:rsidRPr="009E1EF1" w:rsidRDefault="00E14F38" w:rsidP="00F5410B">
      <w:pPr>
        <w:keepNext/>
        <w:keepLines/>
        <w:jc w:val="both"/>
        <w:rPr>
          <w:rFonts w:ascii="Calibri" w:hAnsi="Calibri" w:cs="Calibri"/>
          <w:sz w:val="20"/>
        </w:rPr>
      </w:pPr>
    </w:p>
    <w:p w14:paraId="7F165369" w14:textId="744094D9" w:rsidR="002B606F" w:rsidRPr="009E1EF1" w:rsidRDefault="002B606F" w:rsidP="00F5410B">
      <w:pPr>
        <w:keepLines/>
        <w:jc w:val="both"/>
        <w:rPr>
          <w:rFonts w:ascii="Calibri" w:hAnsi="Calibri" w:cs="Calibri"/>
          <w:sz w:val="20"/>
          <w:szCs w:val="20"/>
        </w:rPr>
      </w:pPr>
      <w:bookmarkStart w:id="82" w:name="_Hlk47445194"/>
      <w:r w:rsidRPr="009E1EF1">
        <w:rPr>
          <w:rFonts w:ascii="Calibri" w:hAnsi="Calibri" w:cs="Calibri"/>
          <w:sz w:val="20"/>
        </w:rPr>
        <w:t xml:space="preserve">On 5 May 2020 the Group completed TSG Combination and assumed the existing hedging instruments held by TSG consisting of </w:t>
      </w:r>
      <w:r w:rsidR="002E1730">
        <w:rPr>
          <w:rFonts w:ascii="Calibri" w:hAnsi="Calibri" w:cs="Calibri"/>
          <w:sz w:val="20"/>
        </w:rPr>
        <w:t>(</w:t>
      </w:r>
      <w:r w:rsidR="001C0B4D">
        <w:rPr>
          <w:rFonts w:ascii="Calibri" w:hAnsi="Calibri" w:cs="Calibri"/>
          <w:sz w:val="20"/>
        </w:rPr>
        <w:t>i</w:t>
      </w:r>
      <w:r w:rsidRPr="009E1EF1">
        <w:rPr>
          <w:rFonts w:ascii="Calibri" w:hAnsi="Calibri" w:cs="Calibri"/>
          <w:sz w:val="20"/>
        </w:rPr>
        <w:t xml:space="preserve">) USD-EUR amortising cross-currency interest rate swap agreements (the “EUR Cross-Currency Interest Rate Swaps”) with a remaining notional amount of €1.96 billion, which fix the USD to EUR exchange rate at 1.167 and fix the Euro interest payments at an average interest rate of 3.6%, </w:t>
      </w:r>
      <w:r w:rsidR="002E1730">
        <w:rPr>
          <w:rFonts w:ascii="Calibri" w:hAnsi="Calibri" w:cs="Calibri"/>
          <w:sz w:val="20"/>
        </w:rPr>
        <w:t>(</w:t>
      </w:r>
      <w:r w:rsidR="001C0B4D">
        <w:rPr>
          <w:rFonts w:ascii="Calibri" w:hAnsi="Calibri" w:cs="Calibri"/>
          <w:sz w:val="20"/>
        </w:rPr>
        <w:t>ii</w:t>
      </w:r>
      <w:r w:rsidRPr="009E1EF1">
        <w:rPr>
          <w:rFonts w:ascii="Calibri" w:hAnsi="Calibri" w:cs="Calibri"/>
          <w:sz w:val="20"/>
        </w:rPr>
        <w:t>) EUR-GBP amortising cross-currency interest rate swap agreements (the “GBP Cross-Currency Interest Rate Swaps”) with a remaining notional amount of £983</w:t>
      </w:r>
      <w:r w:rsidR="001C0B4D">
        <w:rPr>
          <w:rFonts w:ascii="Calibri" w:hAnsi="Calibri" w:cs="Calibri"/>
          <w:sz w:val="20"/>
        </w:rPr>
        <w:t>m</w:t>
      </w:r>
      <w:r w:rsidRPr="009E1EF1">
        <w:rPr>
          <w:rFonts w:ascii="Calibri" w:hAnsi="Calibri" w:cs="Calibri"/>
          <w:sz w:val="20"/>
        </w:rPr>
        <w:t xml:space="preserve">, which fix the EUR to GBP exchange rate at 0.889 and fix the GBP interest payments at an average interest rate of 5.4%, and </w:t>
      </w:r>
      <w:r w:rsidR="002E1730">
        <w:rPr>
          <w:rFonts w:ascii="Calibri" w:hAnsi="Calibri" w:cs="Calibri"/>
          <w:sz w:val="20"/>
        </w:rPr>
        <w:t>(</w:t>
      </w:r>
      <w:r w:rsidR="001C0B4D">
        <w:rPr>
          <w:rFonts w:ascii="Calibri" w:hAnsi="Calibri" w:cs="Calibri"/>
          <w:sz w:val="20"/>
        </w:rPr>
        <w:t>iii</w:t>
      </w:r>
      <w:r w:rsidRPr="009E1EF1">
        <w:rPr>
          <w:rFonts w:ascii="Calibri" w:hAnsi="Calibri" w:cs="Calibri"/>
          <w:sz w:val="20"/>
        </w:rPr>
        <w:t xml:space="preserve">) an amortising USD interest rate swap agreement (the “Interest Rate Swap”) with a remaining notional amount of </w:t>
      </w:r>
      <w:r w:rsidRPr="000A0C97">
        <w:rPr>
          <w:rFonts w:ascii="Calibri" w:hAnsi="Calibri" w:cs="Calibri"/>
          <w:sz w:val="20"/>
        </w:rPr>
        <w:t>USD</w:t>
      </w:r>
      <w:r w:rsidRPr="009E1EF1">
        <w:rPr>
          <w:rFonts w:ascii="Calibri" w:hAnsi="Calibri" w:cs="Calibri"/>
          <w:sz w:val="20"/>
        </w:rPr>
        <w:t xml:space="preserve"> $600</w:t>
      </w:r>
      <w:r w:rsidR="001C0B4D">
        <w:rPr>
          <w:rFonts w:ascii="Calibri" w:hAnsi="Calibri" w:cs="Calibri"/>
          <w:sz w:val="20"/>
        </w:rPr>
        <w:t>m</w:t>
      </w:r>
      <w:r w:rsidRPr="009E1EF1">
        <w:rPr>
          <w:rFonts w:ascii="Calibri" w:hAnsi="Calibri" w:cs="Calibri"/>
          <w:sz w:val="20"/>
        </w:rPr>
        <w:t xml:space="preserve"> and swaps the USD three-month LIBOR to a fixed interest rate of 2.82%. The EUR Cross-Currency Interest Rate Swaps and GBP Cross-Currency Interest Rate Swaps </w:t>
      </w:r>
      <w:r w:rsidR="00E00768">
        <w:rPr>
          <w:rFonts w:ascii="Calibri" w:hAnsi="Calibri" w:cs="Calibri"/>
          <w:sz w:val="20"/>
        </w:rPr>
        <w:t xml:space="preserve">are in a hedging relationship with and </w:t>
      </w:r>
      <w:r w:rsidRPr="009E1EF1">
        <w:rPr>
          <w:rFonts w:ascii="Calibri" w:hAnsi="Calibri" w:cs="Calibri"/>
          <w:sz w:val="20"/>
        </w:rPr>
        <w:t>have a profile that amortises in line with the USD First Lien Term Loan B and are set to mature in July 2023.</w:t>
      </w:r>
    </w:p>
    <w:p w14:paraId="168AE2E6" w14:textId="77777777" w:rsidR="002B606F" w:rsidRPr="009E1EF1" w:rsidRDefault="002B606F" w:rsidP="00F5410B">
      <w:pPr>
        <w:keepLines/>
        <w:jc w:val="both"/>
        <w:rPr>
          <w:rFonts w:ascii="Calibri" w:hAnsi="Calibri" w:cs="Calibri"/>
          <w:sz w:val="20"/>
        </w:rPr>
      </w:pPr>
    </w:p>
    <w:p w14:paraId="692F5FDA" w14:textId="18C158E3" w:rsidR="002B606F" w:rsidRPr="009E1EF1" w:rsidRDefault="002B606F" w:rsidP="00F5410B">
      <w:pPr>
        <w:keepLines/>
        <w:jc w:val="both"/>
        <w:rPr>
          <w:rFonts w:ascii="Calibri" w:hAnsi="Calibri" w:cs="Calibri"/>
          <w:sz w:val="20"/>
        </w:rPr>
      </w:pPr>
      <w:r w:rsidRPr="009E1EF1">
        <w:rPr>
          <w:rFonts w:ascii="Calibri" w:hAnsi="Calibri" w:cs="Calibri"/>
          <w:sz w:val="20"/>
        </w:rPr>
        <w:t>On 7 May 2020, a subsidiary of the Group entered into USD-EUR cross-currency</w:t>
      </w:r>
      <w:r w:rsidR="00954753">
        <w:rPr>
          <w:rFonts w:ascii="Calibri" w:hAnsi="Calibri" w:cs="Calibri"/>
          <w:sz w:val="20"/>
        </w:rPr>
        <w:t xml:space="preserve"> interest rate</w:t>
      </w:r>
      <w:r w:rsidRPr="009E1EF1">
        <w:rPr>
          <w:rFonts w:ascii="Calibri" w:hAnsi="Calibri" w:cs="Calibri"/>
          <w:sz w:val="20"/>
        </w:rPr>
        <w:t xml:space="preserve"> swap agreements (the “Cross-Currency Swaps - Notes” and, collectively with the EUR Cross-Currency Interest Rate Swaps, the GBP Cross-Currency Interest Rate Swaps, and the Interest Rate Swap, the “Swap Agreements”) with a total notional amount of €927.1</w:t>
      </w:r>
      <w:r w:rsidR="001C0B4D">
        <w:rPr>
          <w:rFonts w:ascii="Calibri" w:hAnsi="Calibri" w:cs="Calibri"/>
          <w:sz w:val="20"/>
        </w:rPr>
        <w:t>m</w:t>
      </w:r>
      <w:r w:rsidRPr="009E1EF1">
        <w:rPr>
          <w:rFonts w:ascii="Calibri" w:hAnsi="Calibri" w:cs="Calibri"/>
          <w:sz w:val="20"/>
        </w:rPr>
        <w:t xml:space="preserve">, which fix the USD to EUR exchange rate at 1.079 and fix the Euro interest payments at an average interest rate of 6.16%. The cross-currency interest rate swaps </w:t>
      </w:r>
      <w:r w:rsidR="00E00768">
        <w:rPr>
          <w:rFonts w:ascii="Calibri" w:hAnsi="Calibri" w:cs="Calibri"/>
          <w:sz w:val="20"/>
        </w:rPr>
        <w:t xml:space="preserve">are in a hedging relationship with and </w:t>
      </w:r>
      <w:r w:rsidRPr="009E1EF1">
        <w:rPr>
          <w:rFonts w:ascii="Calibri" w:hAnsi="Calibri" w:cs="Calibri"/>
          <w:sz w:val="20"/>
        </w:rPr>
        <w:t>have an interest payment profile aligned with the Senior Notes and are set to mature on 15 July 2021.</w:t>
      </w:r>
    </w:p>
    <w:p w14:paraId="597D2747" w14:textId="77777777" w:rsidR="002B606F" w:rsidRPr="009E1EF1" w:rsidRDefault="002B606F" w:rsidP="00F5410B">
      <w:pPr>
        <w:keepLines/>
        <w:jc w:val="both"/>
        <w:rPr>
          <w:rFonts w:ascii="Calibri" w:hAnsi="Calibri" w:cs="Calibri"/>
          <w:sz w:val="20"/>
        </w:rPr>
      </w:pPr>
    </w:p>
    <w:p w14:paraId="3158BD04" w14:textId="7493424D" w:rsidR="002B606F" w:rsidRPr="009E1EF1" w:rsidRDefault="002B606F" w:rsidP="00F5410B">
      <w:pPr>
        <w:keepLines/>
        <w:jc w:val="both"/>
        <w:rPr>
          <w:rFonts w:ascii="Calibri" w:hAnsi="Calibri" w:cs="Calibri"/>
          <w:sz w:val="20"/>
        </w:rPr>
      </w:pPr>
      <w:r w:rsidRPr="009E1EF1">
        <w:rPr>
          <w:rFonts w:ascii="Calibri" w:hAnsi="Calibri" w:cs="Calibri"/>
          <w:sz w:val="20"/>
        </w:rPr>
        <w:t>Subsequent to TSG Combination</w:t>
      </w:r>
      <w:r w:rsidR="001C0B4D">
        <w:rPr>
          <w:rFonts w:ascii="Calibri" w:hAnsi="Calibri" w:cs="Calibri"/>
          <w:sz w:val="20"/>
        </w:rPr>
        <w:t>,</w:t>
      </w:r>
      <w:r w:rsidRPr="009E1EF1">
        <w:rPr>
          <w:rFonts w:ascii="Calibri" w:hAnsi="Calibri" w:cs="Calibri"/>
          <w:sz w:val="20"/>
        </w:rPr>
        <w:t xml:space="preserve"> to align the Swap Agreements with the changes to the structure of the Group’s borrowings (see </w:t>
      </w:r>
      <w:r w:rsidRPr="00E85129">
        <w:rPr>
          <w:rFonts w:ascii="Calibri" w:hAnsi="Calibri" w:cs="Calibri"/>
          <w:sz w:val="20"/>
        </w:rPr>
        <w:t xml:space="preserve">Note </w:t>
      </w:r>
      <w:r w:rsidR="00080C3B">
        <w:rPr>
          <w:rFonts w:ascii="Calibri" w:hAnsi="Calibri" w:cs="Calibri"/>
          <w:sz w:val="20"/>
        </w:rPr>
        <w:t>16</w:t>
      </w:r>
      <w:r w:rsidRPr="009E1EF1">
        <w:rPr>
          <w:rFonts w:ascii="Calibri" w:hAnsi="Calibri" w:cs="Calibri"/>
          <w:sz w:val="20"/>
        </w:rPr>
        <w:t xml:space="preserve">), the Group </w:t>
      </w:r>
      <w:r w:rsidR="002E1730">
        <w:rPr>
          <w:rFonts w:ascii="Calibri" w:hAnsi="Calibri" w:cs="Calibri"/>
          <w:sz w:val="20"/>
        </w:rPr>
        <w:t>(</w:t>
      </w:r>
      <w:r w:rsidR="001C0B4D">
        <w:rPr>
          <w:rFonts w:ascii="Calibri" w:hAnsi="Calibri" w:cs="Calibri"/>
          <w:sz w:val="20"/>
        </w:rPr>
        <w:t>i</w:t>
      </w:r>
      <w:r w:rsidRPr="009E1EF1">
        <w:rPr>
          <w:rFonts w:ascii="Calibri" w:hAnsi="Calibri" w:cs="Calibri"/>
          <w:sz w:val="20"/>
        </w:rPr>
        <w:t xml:space="preserve">) terminated the Interest Rate Swap resulting in a cash payment of £27.8m, </w:t>
      </w:r>
      <w:r w:rsidR="002E1730">
        <w:rPr>
          <w:rFonts w:ascii="Calibri" w:hAnsi="Calibri" w:cs="Calibri"/>
          <w:sz w:val="20"/>
        </w:rPr>
        <w:t>(</w:t>
      </w:r>
      <w:r w:rsidR="001C0B4D">
        <w:rPr>
          <w:rFonts w:ascii="Calibri" w:hAnsi="Calibri" w:cs="Calibri"/>
          <w:sz w:val="20"/>
        </w:rPr>
        <w:t>ii</w:t>
      </w:r>
      <w:r w:rsidRPr="009E1EF1">
        <w:rPr>
          <w:rFonts w:ascii="Calibri" w:hAnsi="Calibri" w:cs="Calibri"/>
          <w:sz w:val="20"/>
        </w:rPr>
        <w:t>) terminated a notional amount of €447</w:t>
      </w:r>
      <w:r w:rsidR="001C0B4D">
        <w:rPr>
          <w:rFonts w:ascii="Calibri" w:hAnsi="Calibri" w:cs="Calibri"/>
          <w:sz w:val="20"/>
        </w:rPr>
        <w:t>m</w:t>
      </w:r>
      <w:r w:rsidRPr="009E1EF1">
        <w:rPr>
          <w:rFonts w:ascii="Calibri" w:hAnsi="Calibri" w:cs="Calibri"/>
          <w:sz w:val="20"/>
        </w:rPr>
        <w:t xml:space="preserve"> of the USD-EUR Cross-Currency Interest Rate Swaps resulting in a cash receipt of £0.2m as well as </w:t>
      </w:r>
      <w:r w:rsidR="002E1730">
        <w:rPr>
          <w:rFonts w:ascii="Calibri" w:hAnsi="Calibri" w:cs="Calibri"/>
          <w:sz w:val="20"/>
        </w:rPr>
        <w:t>(</w:t>
      </w:r>
      <w:r w:rsidR="001C0B4D">
        <w:rPr>
          <w:rFonts w:ascii="Calibri" w:hAnsi="Calibri" w:cs="Calibri"/>
          <w:sz w:val="20"/>
        </w:rPr>
        <w:t>iii</w:t>
      </w:r>
      <w:r w:rsidRPr="009E1EF1">
        <w:rPr>
          <w:rFonts w:ascii="Calibri" w:hAnsi="Calibri" w:cs="Calibri"/>
          <w:sz w:val="20"/>
        </w:rPr>
        <w:t xml:space="preserve">) terminated a notional </w:t>
      </w:r>
      <w:r w:rsidRPr="00D7610D">
        <w:rPr>
          <w:rFonts w:ascii="Calibri" w:hAnsi="Calibri" w:cs="Calibri"/>
          <w:sz w:val="20"/>
        </w:rPr>
        <w:t xml:space="preserve">amount of </w:t>
      </w:r>
      <w:r w:rsidR="00D7610D" w:rsidRPr="00D7610D">
        <w:rPr>
          <w:rFonts w:ascii="Calibri" w:hAnsi="Calibri" w:cs="Calibri"/>
          <w:sz w:val="20"/>
        </w:rPr>
        <w:t>US</w:t>
      </w:r>
      <w:r w:rsidRPr="00D7610D">
        <w:rPr>
          <w:rFonts w:ascii="Calibri" w:hAnsi="Calibri" w:cs="Calibri"/>
          <w:sz w:val="20"/>
        </w:rPr>
        <w:t>$287.6</w:t>
      </w:r>
      <w:r w:rsidR="001C0B4D" w:rsidRPr="00D7610D">
        <w:rPr>
          <w:rFonts w:ascii="Calibri" w:hAnsi="Calibri" w:cs="Calibri"/>
          <w:sz w:val="20"/>
        </w:rPr>
        <w:t>m</w:t>
      </w:r>
      <w:r w:rsidRPr="009E1EF1">
        <w:rPr>
          <w:rFonts w:ascii="Calibri" w:hAnsi="Calibri" w:cs="Calibri"/>
          <w:sz w:val="20"/>
        </w:rPr>
        <w:t xml:space="preserve"> of the USD-GBP Cross-Currency Interest Rate Swaps reflecting the amount of USD debt repaid. The settlement was made on a gross basis with a net cash outflow of £7.5</w:t>
      </w:r>
      <w:r w:rsidR="001C0B4D">
        <w:rPr>
          <w:rFonts w:ascii="Calibri" w:hAnsi="Calibri" w:cs="Calibri"/>
          <w:sz w:val="20"/>
        </w:rPr>
        <w:t>m</w:t>
      </w:r>
      <w:r w:rsidRPr="009E1EF1">
        <w:rPr>
          <w:rFonts w:ascii="Calibri" w:hAnsi="Calibri" w:cs="Calibri"/>
          <w:sz w:val="20"/>
        </w:rPr>
        <w:t>.</w:t>
      </w:r>
    </w:p>
    <w:bookmarkEnd w:id="82"/>
    <w:p w14:paraId="3457FD59" w14:textId="77777777" w:rsidR="00E14F38" w:rsidRPr="00E61A87" w:rsidRDefault="00E14F38" w:rsidP="00F5410B">
      <w:pPr>
        <w:keepNext/>
        <w:keepLines/>
        <w:jc w:val="both"/>
        <w:rPr>
          <w:rFonts w:ascii="Calibri" w:hAnsi="Calibri" w:cs="Calibri"/>
          <w:iCs/>
          <w:sz w:val="20"/>
        </w:rPr>
      </w:pPr>
    </w:p>
    <w:p w14:paraId="2E9F1055" w14:textId="77777777" w:rsidR="00E14F38" w:rsidRPr="009E1EF1" w:rsidRDefault="00E14F38" w:rsidP="00F5410B">
      <w:pPr>
        <w:keepNext/>
        <w:keepLines/>
        <w:jc w:val="both"/>
        <w:rPr>
          <w:rFonts w:ascii="Calibri" w:hAnsi="Calibri" w:cs="Calibri"/>
          <w:i/>
          <w:sz w:val="20"/>
        </w:rPr>
      </w:pPr>
      <w:r w:rsidRPr="009E1EF1">
        <w:rPr>
          <w:rFonts w:ascii="Calibri" w:hAnsi="Calibri" w:cs="Calibri"/>
          <w:i/>
          <w:sz w:val="20"/>
        </w:rPr>
        <w:t>Embedded derivatives</w:t>
      </w:r>
    </w:p>
    <w:p w14:paraId="27424DEB" w14:textId="77777777" w:rsidR="00E14F38" w:rsidRPr="009E1EF1" w:rsidRDefault="00E14F38" w:rsidP="00F5410B">
      <w:pPr>
        <w:keepNext/>
        <w:keepLines/>
        <w:jc w:val="both"/>
        <w:rPr>
          <w:rFonts w:ascii="Calibri" w:hAnsi="Calibri" w:cs="Calibri"/>
          <w:sz w:val="20"/>
        </w:rPr>
      </w:pPr>
    </w:p>
    <w:p w14:paraId="35B3FD53" w14:textId="1237A21A" w:rsidR="002B606F" w:rsidRPr="009E1EF1" w:rsidRDefault="002B606F" w:rsidP="00F5410B">
      <w:pPr>
        <w:keepLines/>
        <w:jc w:val="both"/>
        <w:rPr>
          <w:rFonts w:ascii="Calibri" w:hAnsi="Calibri" w:cs="Calibri"/>
          <w:sz w:val="20"/>
          <w:szCs w:val="20"/>
        </w:rPr>
      </w:pPr>
      <w:bookmarkStart w:id="83" w:name="_Hlk47444961"/>
      <w:r w:rsidRPr="009E1EF1">
        <w:rPr>
          <w:rFonts w:ascii="Calibri" w:hAnsi="Calibri" w:cs="Calibri"/>
          <w:sz w:val="20"/>
        </w:rPr>
        <w:t xml:space="preserve">See </w:t>
      </w:r>
      <w:r w:rsidRPr="00E85129">
        <w:rPr>
          <w:rFonts w:ascii="Calibri" w:hAnsi="Calibri" w:cs="Calibri"/>
          <w:sz w:val="20"/>
        </w:rPr>
        <w:t xml:space="preserve">Note </w:t>
      </w:r>
      <w:r w:rsidR="00080C3B">
        <w:rPr>
          <w:rFonts w:ascii="Calibri" w:hAnsi="Calibri" w:cs="Calibri"/>
          <w:sz w:val="20"/>
        </w:rPr>
        <w:t>16</w:t>
      </w:r>
      <w:r w:rsidRPr="009E1EF1">
        <w:rPr>
          <w:rFonts w:ascii="Calibri" w:hAnsi="Calibri" w:cs="Calibri"/>
          <w:sz w:val="20"/>
        </w:rPr>
        <w:t xml:space="preserve"> for a discussion of the features embedded in the Senior Notes that the Group bifurcated as it determined that the features represented a derivative to be classified and recorded at fair value through profit or loss.</w:t>
      </w:r>
    </w:p>
    <w:p w14:paraId="550A2188" w14:textId="77777777" w:rsidR="002B606F" w:rsidRPr="009E1EF1" w:rsidRDefault="002B606F" w:rsidP="00F5410B">
      <w:pPr>
        <w:jc w:val="both"/>
        <w:rPr>
          <w:rFonts w:ascii="Calibri" w:hAnsi="Calibri" w:cs="Calibri"/>
          <w:sz w:val="20"/>
        </w:rPr>
      </w:pPr>
    </w:p>
    <w:p w14:paraId="00B54A15" w14:textId="7B527670" w:rsidR="002B606F" w:rsidRPr="009E1EF1" w:rsidRDefault="002B606F" w:rsidP="00F5410B">
      <w:pPr>
        <w:jc w:val="both"/>
        <w:rPr>
          <w:rFonts w:ascii="Calibri" w:hAnsi="Calibri" w:cs="Calibri"/>
          <w:sz w:val="20"/>
        </w:rPr>
      </w:pPr>
      <w:r w:rsidRPr="009E1EF1">
        <w:rPr>
          <w:rFonts w:ascii="Calibri" w:hAnsi="Calibri" w:cs="Calibri"/>
          <w:sz w:val="20"/>
        </w:rPr>
        <w:t xml:space="preserve">The fair value of the redemption option included within the Senior Notes as at 5 May 2020 and 31 December 2020 was an asset of </w:t>
      </w:r>
      <w:r w:rsidRPr="009E1EF1">
        <w:rPr>
          <w:rFonts w:ascii="Calibri" w:hAnsi="Calibri" w:cs="Calibri"/>
          <w:sz w:val="20"/>
          <w:lang w:val="en-CA"/>
        </w:rPr>
        <w:t>£25.8</w:t>
      </w:r>
      <w:r w:rsidR="001C0B4D">
        <w:rPr>
          <w:rFonts w:ascii="Calibri" w:hAnsi="Calibri" w:cs="Calibri"/>
          <w:sz w:val="20"/>
          <w:lang w:val="en-CA"/>
        </w:rPr>
        <w:t>m</w:t>
      </w:r>
      <w:r w:rsidRPr="009E1EF1">
        <w:rPr>
          <w:rFonts w:ascii="Calibri" w:hAnsi="Calibri" w:cs="Calibri"/>
          <w:sz w:val="20"/>
          <w:lang w:val="en-CA"/>
        </w:rPr>
        <w:t xml:space="preserve"> </w:t>
      </w:r>
      <w:r w:rsidRPr="009E1EF1">
        <w:rPr>
          <w:rFonts w:ascii="Calibri" w:hAnsi="Calibri" w:cs="Calibri"/>
          <w:sz w:val="20"/>
        </w:rPr>
        <w:t xml:space="preserve">and </w:t>
      </w:r>
      <w:r w:rsidRPr="009E1EF1">
        <w:rPr>
          <w:rFonts w:ascii="Calibri" w:hAnsi="Calibri" w:cs="Calibri"/>
          <w:sz w:val="20"/>
          <w:lang w:val="en-CA"/>
        </w:rPr>
        <w:t>£98.0m</w:t>
      </w:r>
      <w:r w:rsidRPr="009E1EF1">
        <w:rPr>
          <w:rFonts w:ascii="Calibri" w:hAnsi="Calibri" w:cs="Calibri"/>
          <w:sz w:val="20"/>
        </w:rPr>
        <w:t xml:space="preserve">, respectively. The fair value of this embedded derivative was determined using an interest rate option pricing valuation model. The key assumptions include the implied credit spread of 5.1% at 5 May 2020 and 2.77% at 31 December 2020. This embedded derivative is categorised as Level 3 within the fair value hierarchy. </w:t>
      </w:r>
    </w:p>
    <w:p w14:paraId="45E7BBC7" w14:textId="77777777" w:rsidR="002B606F" w:rsidRPr="009E1EF1" w:rsidRDefault="002B606F" w:rsidP="00F5410B">
      <w:pPr>
        <w:jc w:val="both"/>
        <w:rPr>
          <w:rFonts w:ascii="Calibri" w:hAnsi="Calibri" w:cs="Calibri"/>
          <w:sz w:val="20"/>
        </w:rPr>
      </w:pPr>
    </w:p>
    <w:p w14:paraId="661BAB51" w14:textId="77777777" w:rsidR="002B606F" w:rsidRPr="009E1EF1" w:rsidRDefault="002B606F" w:rsidP="00F5410B">
      <w:pPr>
        <w:jc w:val="both"/>
        <w:rPr>
          <w:rFonts w:ascii="Calibri" w:hAnsi="Calibri" w:cs="Calibri"/>
          <w:sz w:val="20"/>
        </w:rPr>
      </w:pPr>
      <w:r w:rsidRPr="009E1EF1">
        <w:rPr>
          <w:rFonts w:ascii="Calibri" w:hAnsi="Calibri" w:cs="Calibri"/>
          <w:sz w:val="20"/>
        </w:rPr>
        <w:t>The Group did not account for the embedded derivative as a qualifying hedge under IAS 39.</w:t>
      </w:r>
    </w:p>
    <w:bookmarkEnd w:id="83"/>
    <w:p w14:paraId="4E88288D" w14:textId="77777777" w:rsidR="00E14F38" w:rsidRPr="009E1EF1" w:rsidRDefault="00E14F38" w:rsidP="00E14F38">
      <w:pPr>
        <w:keepNext/>
        <w:keepLines/>
        <w:rPr>
          <w:rFonts w:ascii="Calibri" w:hAnsi="Calibri" w:cs="Calibri"/>
          <w:i/>
          <w:sz w:val="20"/>
        </w:rPr>
      </w:pPr>
    </w:p>
    <w:p w14:paraId="50CD9F33" w14:textId="77777777" w:rsidR="000E5A47" w:rsidRDefault="000E5A47">
      <w:pPr>
        <w:widowControl/>
        <w:autoSpaceDE/>
        <w:autoSpaceDN/>
        <w:adjustRightInd/>
        <w:rPr>
          <w:rFonts w:ascii="Calibri" w:hAnsi="Calibri" w:cs="Calibri"/>
          <w:b/>
          <w:sz w:val="20"/>
        </w:rPr>
      </w:pPr>
      <w:r>
        <w:rPr>
          <w:rFonts w:ascii="Calibri" w:hAnsi="Calibri" w:cs="Calibri"/>
          <w:b/>
          <w:sz w:val="20"/>
        </w:rPr>
        <w:br w:type="page"/>
      </w:r>
    </w:p>
    <w:p w14:paraId="5888992A" w14:textId="2596B354" w:rsidR="00175133" w:rsidRPr="009E1EF1" w:rsidRDefault="006C33C7" w:rsidP="00175133">
      <w:pPr>
        <w:keepNext/>
        <w:keepLines/>
        <w:jc w:val="both"/>
        <w:rPr>
          <w:rFonts w:ascii="Calibri" w:hAnsi="Calibri" w:cs="Calibri"/>
          <w:b/>
          <w:sz w:val="20"/>
        </w:rPr>
      </w:pPr>
      <w:r>
        <w:rPr>
          <w:rFonts w:ascii="Calibri" w:hAnsi="Calibri" w:cs="Calibri"/>
          <w:b/>
          <w:sz w:val="20"/>
        </w:rPr>
        <w:lastRenderedPageBreak/>
        <w:t>17</w:t>
      </w:r>
      <w:r w:rsidR="00175133" w:rsidRPr="009E1EF1">
        <w:rPr>
          <w:rFonts w:ascii="Calibri" w:hAnsi="Calibri" w:cs="Calibri"/>
          <w:b/>
          <w:sz w:val="20"/>
        </w:rPr>
        <w:t>. Derivatives (continued)</w:t>
      </w:r>
    </w:p>
    <w:p w14:paraId="0B68C856" w14:textId="77777777" w:rsidR="00175133" w:rsidRPr="009E1EF1" w:rsidRDefault="00175133" w:rsidP="00E14F38">
      <w:pPr>
        <w:keepNext/>
        <w:keepLines/>
        <w:rPr>
          <w:rFonts w:ascii="Calibri" w:hAnsi="Calibri" w:cs="Calibri"/>
          <w:i/>
          <w:sz w:val="20"/>
        </w:rPr>
      </w:pPr>
    </w:p>
    <w:p w14:paraId="4DDA4A2E" w14:textId="77777777" w:rsidR="00E14F38" w:rsidRPr="009E1EF1" w:rsidRDefault="00E14F38" w:rsidP="00E14F38">
      <w:pPr>
        <w:keepNext/>
        <w:keepLines/>
        <w:rPr>
          <w:rFonts w:ascii="Calibri" w:hAnsi="Calibri" w:cs="Calibri"/>
          <w:i/>
          <w:sz w:val="20"/>
        </w:rPr>
      </w:pPr>
      <w:r w:rsidRPr="009E1EF1">
        <w:rPr>
          <w:rFonts w:ascii="Calibri" w:hAnsi="Calibri" w:cs="Calibri"/>
          <w:i/>
          <w:sz w:val="20"/>
        </w:rPr>
        <w:t>Sports betting open positions</w:t>
      </w:r>
    </w:p>
    <w:p w14:paraId="4A5CB6BA" w14:textId="77777777" w:rsidR="00E14F38" w:rsidRPr="009E1EF1" w:rsidRDefault="00E14F38" w:rsidP="00E14F38">
      <w:pPr>
        <w:keepNext/>
        <w:keepLines/>
        <w:rPr>
          <w:rFonts w:ascii="Calibri" w:hAnsi="Calibri" w:cs="Calibri"/>
          <w:sz w:val="20"/>
        </w:rPr>
      </w:pPr>
    </w:p>
    <w:p w14:paraId="3E60329B" w14:textId="77777777" w:rsidR="003C72CE" w:rsidRDefault="003C72CE" w:rsidP="00F5410B">
      <w:pPr>
        <w:jc w:val="both"/>
        <w:rPr>
          <w:rFonts w:ascii="Calibri" w:hAnsi="Calibri" w:cs="Times New Roman"/>
          <w:sz w:val="20"/>
          <w:szCs w:val="20"/>
        </w:rPr>
      </w:pPr>
      <w:r>
        <w:rPr>
          <w:rFonts w:ascii="Calibri" w:hAnsi="Calibri" w:cs="Times New Roman"/>
          <w:sz w:val="20"/>
          <w:szCs w:val="20"/>
        </w:rPr>
        <w:t>Amounts received from customers on sportsbook events that have not occurred by the balance sheet date are derivative financial instruments and have been designated by the Group on initial recognition as financial liabilities at fair value through profit or loss.</w:t>
      </w:r>
    </w:p>
    <w:p w14:paraId="0B823AA1" w14:textId="77777777" w:rsidR="003C72CE" w:rsidRDefault="003C72CE" w:rsidP="00F5410B">
      <w:pPr>
        <w:keepNext/>
        <w:keepLines/>
        <w:jc w:val="both"/>
        <w:rPr>
          <w:rFonts w:ascii="Calibri" w:hAnsi="Calibri" w:cs="Calibri"/>
          <w:sz w:val="20"/>
        </w:rPr>
      </w:pPr>
    </w:p>
    <w:p w14:paraId="1E0FEF8F" w14:textId="216A751C" w:rsidR="003C72CE" w:rsidRDefault="003C72CE" w:rsidP="00F5410B">
      <w:pPr>
        <w:jc w:val="both"/>
        <w:rPr>
          <w:rFonts w:ascii="Calibri" w:hAnsi="Calibri" w:cs="Times New Roman"/>
          <w:sz w:val="20"/>
          <w:szCs w:val="20"/>
        </w:rPr>
      </w:pPr>
      <w:r>
        <w:rPr>
          <w:rFonts w:ascii="Calibri" w:hAnsi="Calibri"/>
          <w:sz w:val="20"/>
          <w:lang w:val="en-IE"/>
        </w:rPr>
        <w:t>The fair value of open sports bets at the year</w:t>
      </w:r>
      <w:r w:rsidR="00ED58EC">
        <w:rPr>
          <w:rFonts w:ascii="Calibri" w:hAnsi="Calibri"/>
          <w:sz w:val="20"/>
          <w:lang w:val="en-IE"/>
        </w:rPr>
        <w:t xml:space="preserve"> </w:t>
      </w:r>
      <w:r>
        <w:rPr>
          <w:rFonts w:ascii="Calibri" w:hAnsi="Calibri"/>
          <w:sz w:val="20"/>
          <w:lang w:val="en-IE"/>
        </w:rPr>
        <w:t xml:space="preserve">end has been calculated using the latest available prices on relevant sporting events. </w:t>
      </w:r>
      <w:r>
        <w:rPr>
          <w:rFonts w:ascii="Calibri" w:hAnsi="Calibri" w:cs="Times New Roman"/>
          <w:sz w:val="20"/>
          <w:szCs w:val="20"/>
        </w:rPr>
        <w:t>The carrying amount of the liabilities is not significantly different from the amount that the Group is expected to pay out at maturity of the financial instruments. Sports bets are non-interest bearing. There is no interest rate or credit risk associated with open sports bets.</w:t>
      </w:r>
    </w:p>
    <w:p w14:paraId="6465F5D9" w14:textId="77777777" w:rsidR="003C72CE" w:rsidRDefault="003C72CE" w:rsidP="00F5410B">
      <w:pPr>
        <w:jc w:val="both"/>
        <w:rPr>
          <w:rFonts w:ascii="Calibri" w:hAnsi="Calibri"/>
          <w:bCs/>
          <w:sz w:val="20"/>
          <w:lang w:val="en-IE"/>
        </w:rPr>
      </w:pPr>
    </w:p>
    <w:p w14:paraId="369568D0" w14:textId="5C42C980" w:rsidR="003C72CE" w:rsidRDefault="003C72CE" w:rsidP="00F5410B">
      <w:pPr>
        <w:jc w:val="both"/>
        <w:rPr>
          <w:rFonts w:ascii="Calibri" w:hAnsi="Calibri"/>
          <w:bCs/>
          <w:sz w:val="20"/>
          <w:lang w:val="en-IE"/>
        </w:rPr>
      </w:pPr>
      <w:r>
        <w:rPr>
          <w:rFonts w:ascii="Calibri" w:hAnsi="Calibri"/>
          <w:bCs/>
          <w:sz w:val="20"/>
          <w:lang w:val="en-IE"/>
        </w:rPr>
        <w:t>It is primarily based on expectations as to the results of sporting and other events on which bets are placed. Changes in those expectations and ultimately the actual results when the events occur will result in changes in fair value. There are no reasonably probable changes to assumptions and inputs that would lead to material changes in the fair value methodology</w:t>
      </w:r>
      <w:r w:rsidR="00ED58EC">
        <w:rPr>
          <w:rFonts w:ascii="Calibri" w:hAnsi="Calibri"/>
          <w:bCs/>
          <w:sz w:val="20"/>
          <w:lang w:val="en-IE"/>
        </w:rPr>
        <w:t>,</w:t>
      </w:r>
      <w:r>
        <w:rPr>
          <w:rFonts w:ascii="Calibri" w:hAnsi="Calibri"/>
          <w:bCs/>
          <w:sz w:val="20"/>
          <w:lang w:val="en-IE"/>
        </w:rPr>
        <w:t xml:space="preserve"> although final value will be determined by future sporting results.</w:t>
      </w:r>
    </w:p>
    <w:p w14:paraId="7941B969" w14:textId="77777777" w:rsidR="00E61A87" w:rsidRDefault="00E61A87" w:rsidP="00F5410B">
      <w:pPr>
        <w:jc w:val="both"/>
        <w:rPr>
          <w:rFonts w:ascii="Calibri" w:hAnsi="Calibri" w:cs="Calibri"/>
          <w:b/>
          <w:sz w:val="20"/>
        </w:rPr>
      </w:pPr>
    </w:p>
    <w:p w14:paraId="5E177FD8" w14:textId="77777777" w:rsidR="00E14F38" w:rsidRPr="009E1EF1" w:rsidRDefault="00E14F38" w:rsidP="00F5410B">
      <w:pPr>
        <w:keepNext/>
        <w:spacing w:after="140" w:line="288" w:lineRule="auto"/>
        <w:jc w:val="both"/>
        <w:rPr>
          <w:rFonts w:ascii="Calibri" w:hAnsi="Calibri" w:cs="Calibri"/>
          <w:sz w:val="20"/>
        </w:rPr>
      </w:pPr>
      <w:r w:rsidRPr="009E1EF1">
        <w:rPr>
          <w:rFonts w:ascii="Calibri" w:hAnsi="Calibri" w:cs="Calibri"/>
          <w:sz w:val="20"/>
        </w:rPr>
        <w:t xml:space="preserve">The following table summarises the fair value of derivatives as at </w:t>
      </w:r>
      <w:r w:rsidR="00B74289" w:rsidRPr="009E1EF1">
        <w:rPr>
          <w:rFonts w:ascii="Calibri" w:hAnsi="Calibri" w:cs="Calibri"/>
          <w:sz w:val="20"/>
        </w:rPr>
        <w:t xml:space="preserve">31 December 2020 </w:t>
      </w:r>
      <w:r w:rsidRPr="009E1EF1">
        <w:rPr>
          <w:rFonts w:ascii="Calibri" w:hAnsi="Calibri" w:cs="Calibri"/>
          <w:sz w:val="20"/>
        </w:rPr>
        <w:t>and 31 December 2019:</w:t>
      </w:r>
    </w:p>
    <w:p w14:paraId="469073BC" w14:textId="77777777" w:rsidR="00E14F38" w:rsidRPr="009E1EF1" w:rsidRDefault="00E14F38" w:rsidP="00E14F38">
      <w:pPr>
        <w:rPr>
          <w:rFonts w:ascii="Calibri" w:hAnsi="Calibri"/>
          <w:bCs/>
          <w:sz w:val="20"/>
          <w:lang w:val="en-IE"/>
        </w:rPr>
      </w:pPr>
    </w:p>
    <w:tbl>
      <w:tblPr>
        <w:tblW w:w="9923" w:type="dxa"/>
        <w:tblLook w:val="04A0" w:firstRow="1" w:lastRow="0" w:firstColumn="1" w:lastColumn="0" w:noHBand="0" w:noVBand="1"/>
      </w:tblPr>
      <w:tblGrid>
        <w:gridCol w:w="4962"/>
        <w:gridCol w:w="1275"/>
        <w:gridCol w:w="1418"/>
        <w:gridCol w:w="1009"/>
        <w:gridCol w:w="1259"/>
      </w:tblGrid>
      <w:tr w:rsidR="00E14F38" w:rsidRPr="007761C2" w14:paraId="3B1DE57D" w14:textId="77777777" w:rsidTr="00F5410B">
        <w:tc>
          <w:tcPr>
            <w:tcW w:w="4962" w:type="dxa"/>
            <w:tcBorders>
              <w:top w:val="single" w:sz="4" w:space="0" w:color="auto"/>
            </w:tcBorders>
            <w:shd w:val="clear" w:color="auto" w:fill="auto"/>
          </w:tcPr>
          <w:p w14:paraId="2EB4CD36" w14:textId="77777777" w:rsidR="00E14F38" w:rsidRPr="009E1EF1" w:rsidRDefault="00E14F38" w:rsidP="006C7191">
            <w:pPr>
              <w:rPr>
                <w:rFonts w:ascii="Calibri" w:hAnsi="Calibri"/>
                <w:bCs/>
                <w:sz w:val="20"/>
                <w:lang w:val="en-IE"/>
              </w:rPr>
            </w:pPr>
          </w:p>
        </w:tc>
        <w:tc>
          <w:tcPr>
            <w:tcW w:w="2693" w:type="dxa"/>
            <w:gridSpan w:val="2"/>
            <w:tcBorders>
              <w:top w:val="single" w:sz="4" w:space="0" w:color="auto"/>
            </w:tcBorders>
            <w:shd w:val="clear" w:color="auto" w:fill="auto"/>
          </w:tcPr>
          <w:p w14:paraId="69316941" w14:textId="76B010E3" w:rsidR="00E14F38" w:rsidRPr="009E1EF1" w:rsidRDefault="005860AA" w:rsidP="005860AA">
            <w:pPr>
              <w:jc w:val="center"/>
              <w:rPr>
                <w:rFonts w:ascii="Calibri" w:hAnsi="Calibri"/>
                <w:b/>
                <w:bCs/>
                <w:sz w:val="20"/>
                <w:lang w:val="en-IE"/>
              </w:rPr>
            </w:pPr>
            <w:r>
              <w:rPr>
                <w:rFonts w:ascii="Calibri" w:hAnsi="Calibri"/>
                <w:b/>
                <w:bCs/>
                <w:sz w:val="20"/>
                <w:lang w:val="en-IE"/>
              </w:rPr>
              <w:t xml:space="preserve">          </w:t>
            </w:r>
            <w:r w:rsidR="00B74289" w:rsidRPr="009E1EF1">
              <w:rPr>
                <w:rFonts w:ascii="Calibri" w:hAnsi="Calibri"/>
                <w:b/>
                <w:bCs/>
                <w:sz w:val="20"/>
                <w:lang w:val="en-IE"/>
              </w:rPr>
              <w:t>31 December 2020</w:t>
            </w:r>
          </w:p>
        </w:tc>
        <w:tc>
          <w:tcPr>
            <w:tcW w:w="2268" w:type="dxa"/>
            <w:gridSpan w:val="2"/>
            <w:tcBorders>
              <w:top w:val="single" w:sz="4" w:space="0" w:color="auto"/>
            </w:tcBorders>
            <w:shd w:val="clear" w:color="auto" w:fill="auto"/>
          </w:tcPr>
          <w:p w14:paraId="279FDE3F" w14:textId="232D5DDA" w:rsidR="00E14F38" w:rsidRPr="004E5ADE" w:rsidRDefault="005860AA" w:rsidP="005860AA">
            <w:pPr>
              <w:jc w:val="center"/>
              <w:rPr>
                <w:rFonts w:ascii="Calibri" w:hAnsi="Calibri"/>
                <w:sz w:val="20"/>
                <w:lang w:val="en-IE"/>
              </w:rPr>
            </w:pPr>
            <w:r w:rsidRPr="004E5ADE">
              <w:rPr>
                <w:rFonts w:ascii="Calibri" w:hAnsi="Calibri"/>
                <w:sz w:val="20"/>
                <w:lang w:val="en-IE"/>
              </w:rPr>
              <w:t xml:space="preserve">   </w:t>
            </w:r>
            <w:r w:rsidR="00E14F38" w:rsidRPr="004E5ADE">
              <w:rPr>
                <w:rFonts w:ascii="Calibri" w:hAnsi="Calibri"/>
                <w:sz w:val="20"/>
                <w:lang w:val="en-IE"/>
              </w:rPr>
              <w:t>31 December 2019</w:t>
            </w:r>
          </w:p>
        </w:tc>
      </w:tr>
      <w:tr w:rsidR="00E14F38" w:rsidRPr="007761C2" w14:paraId="4C5CE72C" w14:textId="77777777" w:rsidTr="00B845F4">
        <w:tc>
          <w:tcPr>
            <w:tcW w:w="4962" w:type="dxa"/>
            <w:shd w:val="clear" w:color="auto" w:fill="auto"/>
          </w:tcPr>
          <w:p w14:paraId="04F9B4A5" w14:textId="77777777" w:rsidR="00E14F38" w:rsidRPr="009E1EF1" w:rsidRDefault="00E14F38" w:rsidP="009E1EF1">
            <w:pPr>
              <w:jc w:val="both"/>
              <w:rPr>
                <w:rFonts w:ascii="Calibri" w:hAnsi="Calibri"/>
                <w:bCs/>
                <w:sz w:val="20"/>
                <w:lang w:val="en-IE"/>
              </w:rPr>
            </w:pPr>
          </w:p>
        </w:tc>
        <w:tc>
          <w:tcPr>
            <w:tcW w:w="1275" w:type="dxa"/>
            <w:shd w:val="clear" w:color="auto" w:fill="auto"/>
          </w:tcPr>
          <w:p w14:paraId="7A93D54F" w14:textId="77777777" w:rsidR="00E14F38" w:rsidRPr="009E1EF1" w:rsidRDefault="00E14F38" w:rsidP="009E1EF1">
            <w:pPr>
              <w:jc w:val="right"/>
              <w:rPr>
                <w:rFonts w:ascii="Calibri" w:hAnsi="Calibri"/>
                <w:b/>
                <w:bCs/>
                <w:sz w:val="20"/>
                <w:lang w:val="en-IE"/>
              </w:rPr>
            </w:pPr>
            <w:r w:rsidRPr="009E1EF1">
              <w:rPr>
                <w:rFonts w:ascii="Calibri" w:hAnsi="Calibri"/>
                <w:b/>
                <w:bCs/>
                <w:sz w:val="20"/>
                <w:lang w:val="en-IE"/>
              </w:rPr>
              <w:t>Assets</w:t>
            </w:r>
          </w:p>
        </w:tc>
        <w:tc>
          <w:tcPr>
            <w:tcW w:w="1418" w:type="dxa"/>
            <w:shd w:val="clear" w:color="auto" w:fill="auto"/>
          </w:tcPr>
          <w:p w14:paraId="146B40D2" w14:textId="77777777" w:rsidR="00E14F38" w:rsidRPr="0002447F" w:rsidRDefault="002B606F" w:rsidP="005860AA">
            <w:pPr>
              <w:widowControl/>
              <w:autoSpaceDE/>
              <w:autoSpaceDN/>
              <w:adjustRightInd/>
              <w:jc w:val="right"/>
              <w:rPr>
                <w:rFonts w:ascii="Times New Roman" w:hAnsi="Times New Roman" w:cs="Times New Roman"/>
                <w:lang w:eastAsia="en-GB"/>
              </w:rPr>
            </w:pPr>
            <w:r w:rsidRPr="009E1EF1">
              <w:rPr>
                <w:rFonts w:ascii="Calibri" w:hAnsi="Calibri"/>
                <w:b/>
                <w:bCs/>
                <w:sz w:val="20"/>
                <w:lang w:val="en-IE"/>
              </w:rPr>
              <w:t>Liabilities</w:t>
            </w:r>
            <w:r w:rsidRPr="009E1EF1">
              <w:rPr>
                <w:rFonts w:ascii="Times New Roman" w:hAnsi="Times New Roman"/>
                <w:lang w:eastAsia="en-GB"/>
              </w:rPr>
              <w:t xml:space="preserve"> </w:t>
            </w:r>
          </w:p>
        </w:tc>
        <w:tc>
          <w:tcPr>
            <w:tcW w:w="1009" w:type="dxa"/>
            <w:shd w:val="clear" w:color="auto" w:fill="auto"/>
          </w:tcPr>
          <w:p w14:paraId="71A27B59" w14:textId="77777777" w:rsidR="00E14F38" w:rsidRPr="004E5ADE" w:rsidRDefault="00E14F38" w:rsidP="005860AA">
            <w:pPr>
              <w:jc w:val="right"/>
              <w:rPr>
                <w:rFonts w:ascii="Calibri" w:hAnsi="Calibri"/>
                <w:sz w:val="20"/>
                <w:lang w:val="en-IE"/>
              </w:rPr>
            </w:pPr>
            <w:r w:rsidRPr="004E5ADE">
              <w:rPr>
                <w:rFonts w:ascii="Calibri" w:hAnsi="Calibri"/>
                <w:sz w:val="20"/>
                <w:lang w:val="en-IE"/>
              </w:rPr>
              <w:t>Assets</w:t>
            </w:r>
          </w:p>
        </w:tc>
        <w:tc>
          <w:tcPr>
            <w:tcW w:w="1259" w:type="dxa"/>
            <w:shd w:val="clear" w:color="auto" w:fill="auto"/>
          </w:tcPr>
          <w:p w14:paraId="0162F4FB" w14:textId="77777777" w:rsidR="00E14F38" w:rsidRPr="004E5ADE" w:rsidRDefault="00E14F38" w:rsidP="005860AA">
            <w:pPr>
              <w:jc w:val="right"/>
              <w:rPr>
                <w:rFonts w:ascii="Calibri" w:hAnsi="Calibri"/>
                <w:sz w:val="20"/>
                <w:lang w:val="en-IE"/>
              </w:rPr>
            </w:pPr>
            <w:r w:rsidRPr="004E5ADE">
              <w:rPr>
                <w:rFonts w:ascii="Calibri" w:hAnsi="Calibri"/>
                <w:sz w:val="20"/>
                <w:lang w:val="en-IE"/>
              </w:rPr>
              <w:t>Liabilities</w:t>
            </w:r>
          </w:p>
        </w:tc>
      </w:tr>
      <w:tr w:rsidR="00E14F38" w:rsidRPr="007761C2" w14:paraId="5B06D867" w14:textId="77777777" w:rsidTr="00B845F4">
        <w:tc>
          <w:tcPr>
            <w:tcW w:w="4962" w:type="dxa"/>
            <w:tcBorders>
              <w:bottom w:val="single" w:sz="4" w:space="0" w:color="auto"/>
            </w:tcBorders>
            <w:shd w:val="clear" w:color="auto" w:fill="auto"/>
            <w:vAlign w:val="bottom"/>
          </w:tcPr>
          <w:p w14:paraId="231D6059" w14:textId="77777777" w:rsidR="00E14F38" w:rsidRPr="009E1EF1" w:rsidRDefault="00E14F38" w:rsidP="009E1EF1">
            <w:pPr>
              <w:jc w:val="both"/>
              <w:rPr>
                <w:rFonts w:ascii="Calibri" w:hAnsi="Calibri" w:cs="Calibri"/>
                <w:b/>
                <w:color w:val="000000"/>
                <w:sz w:val="20"/>
              </w:rPr>
            </w:pPr>
          </w:p>
        </w:tc>
        <w:tc>
          <w:tcPr>
            <w:tcW w:w="1275" w:type="dxa"/>
            <w:tcBorders>
              <w:bottom w:val="single" w:sz="4" w:space="0" w:color="auto"/>
            </w:tcBorders>
            <w:shd w:val="clear" w:color="auto" w:fill="auto"/>
          </w:tcPr>
          <w:p w14:paraId="390601B6" w14:textId="77777777" w:rsidR="00E14F38" w:rsidRPr="009E1EF1" w:rsidRDefault="00E14F38" w:rsidP="009E1EF1">
            <w:pPr>
              <w:jc w:val="right"/>
              <w:rPr>
                <w:rFonts w:ascii="Calibri" w:hAnsi="Calibri"/>
                <w:b/>
                <w:bCs/>
                <w:sz w:val="20"/>
                <w:lang w:val="en-IE"/>
              </w:rPr>
            </w:pPr>
            <w:r w:rsidRPr="009E1EF1">
              <w:rPr>
                <w:rFonts w:ascii="Calibri" w:hAnsi="Calibri"/>
                <w:b/>
                <w:bCs/>
                <w:sz w:val="20"/>
                <w:lang w:val="en-IE"/>
              </w:rPr>
              <w:t>£m</w:t>
            </w:r>
          </w:p>
        </w:tc>
        <w:tc>
          <w:tcPr>
            <w:tcW w:w="1418" w:type="dxa"/>
            <w:tcBorders>
              <w:bottom w:val="single" w:sz="4" w:space="0" w:color="auto"/>
            </w:tcBorders>
            <w:shd w:val="clear" w:color="auto" w:fill="auto"/>
          </w:tcPr>
          <w:p w14:paraId="367C729E" w14:textId="77777777" w:rsidR="00E14F38" w:rsidRPr="009E1EF1" w:rsidRDefault="00E14F38" w:rsidP="009E1EF1">
            <w:pPr>
              <w:jc w:val="right"/>
              <w:rPr>
                <w:rFonts w:ascii="Calibri" w:hAnsi="Calibri"/>
                <w:b/>
                <w:bCs/>
                <w:sz w:val="20"/>
                <w:lang w:val="en-IE"/>
              </w:rPr>
            </w:pPr>
            <w:r w:rsidRPr="009E1EF1">
              <w:rPr>
                <w:rFonts w:ascii="Calibri" w:hAnsi="Calibri"/>
                <w:b/>
                <w:bCs/>
                <w:sz w:val="20"/>
                <w:lang w:val="en-IE"/>
              </w:rPr>
              <w:t>£m</w:t>
            </w:r>
          </w:p>
        </w:tc>
        <w:tc>
          <w:tcPr>
            <w:tcW w:w="1009" w:type="dxa"/>
            <w:tcBorders>
              <w:bottom w:val="single" w:sz="4" w:space="0" w:color="auto"/>
            </w:tcBorders>
            <w:shd w:val="clear" w:color="auto" w:fill="auto"/>
          </w:tcPr>
          <w:p w14:paraId="5F45E685" w14:textId="77777777" w:rsidR="00E14F38" w:rsidRPr="004E5ADE" w:rsidRDefault="00E14F38" w:rsidP="009E1EF1">
            <w:pPr>
              <w:jc w:val="right"/>
              <w:rPr>
                <w:rFonts w:ascii="Calibri" w:hAnsi="Calibri"/>
                <w:sz w:val="20"/>
                <w:lang w:val="en-IE"/>
              </w:rPr>
            </w:pPr>
            <w:r w:rsidRPr="004E5ADE">
              <w:rPr>
                <w:rFonts w:ascii="Calibri" w:hAnsi="Calibri"/>
                <w:sz w:val="20"/>
                <w:lang w:val="en-IE"/>
              </w:rPr>
              <w:t>£m</w:t>
            </w:r>
          </w:p>
        </w:tc>
        <w:tc>
          <w:tcPr>
            <w:tcW w:w="1259" w:type="dxa"/>
            <w:tcBorders>
              <w:bottom w:val="single" w:sz="4" w:space="0" w:color="auto"/>
            </w:tcBorders>
            <w:shd w:val="clear" w:color="auto" w:fill="auto"/>
          </w:tcPr>
          <w:p w14:paraId="17A97554" w14:textId="77777777" w:rsidR="00E14F38" w:rsidRPr="004E5ADE" w:rsidRDefault="00E14F38" w:rsidP="009E1EF1">
            <w:pPr>
              <w:jc w:val="right"/>
              <w:rPr>
                <w:rFonts w:ascii="Calibri" w:hAnsi="Calibri"/>
                <w:sz w:val="20"/>
                <w:lang w:val="en-IE"/>
              </w:rPr>
            </w:pPr>
            <w:r w:rsidRPr="004E5ADE">
              <w:rPr>
                <w:rFonts w:ascii="Calibri" w:hAnsi="Calibri"/>
                <w:sz w:val="20"/>
                <w:lang w:val="en-IE"/>
              </w:rPr>
              <w:t>£m</w:t>
            </w:r>
          </w:p>
        </w:tc>
      </w:tr>
      <w:tr w:rsidR="00E14F38" w:rsidRPr="007761C2" w14:paraId="01E95685" w14:textId="77777777" w:rsidTr="00B845F4">
        <w:tc>
          <w:tcPr>
            <w:tcW w:w="4962" w:type="dxa"/>
            <w:tcBorders>
              <w:top w:val="single" w:sz="4" w:space="0" w:color="auto"/>
            </w:tcBorders>
            <w:shd w:val="clear" w:color="auto" w:fill="auto"/>
            <w:vAlign w:val="bottom"/>
          </w:tcPr>
          <w:p w14:paraId="30A8CCCC" w14:textId="77777777" w:rsidR="00E14F38" w:rsidRPr="009E1EF1" w:rsidRDefault="00E14F38" w:rsidP="009E1EF1">
            <w:pPr>
              <w:jc w:val="both"/>
              <w:rPr>
                <w:rFonts w:ascii="Calibri" w:hAnsi="Calibri"/>
                <w:bCs/>
                <w:sz w:val="20"/>
                <w:lang w:val="en-IE"/>
              </w:rPr>
            </w:pPr>
            <w:r w:rsidRPr="009E1EF1">
              <w:rPr>
                <w:rFonts w:ascii="Calibri" w:hAnsi="Calibri" w:cs="Calibri"/>
                <w:b/>
                <w:color w:val="000000"/>
                <w:sz w:val="20"/>
              </w:rPr>
              <w:t>Derivatives held for hedging</w:t>
            </w:r>
          </w:p>
        </w:tc>
        <w:tc>
          <w:tcPr>
            <w:tcW w:w="1275" w:type="dxa"/>
            <w:tcBorders>
              <w:top w:val="single" w:sz="4" w:space="0" w:color="auto"/>
            </w:tcBorders>
            <w:shd w:val="clear" w:color="auto" w:fill="auto"/>
          </w:tcPr>
          <w:p w14:paraId="56C57EBB" w14:textId="77777777" w:rsidR="00E14F38" w:rsidRPr="009E1EF1" w:rsidRDefault="00E14F38" w:rsidP="006C7191">
            <w:pPr>
              <w:rPr>
                <w:rFonts w:ascii="Calibri" w:hAnsi="Calibri"/>
                <w:bCs/>
                <w:sz w:val="20"/>
                <w:lang w:val="en-IE"/>
              </w:rPr>
            </w:pPr>
          </w:p>
        </w:tc>
        <w:tc>
          <w:tcPr>
            <w:tcW w:w="1418" w:type="dxa"/>
            <w:tcBorders>
              <w:top w:val="single" w:sz="4" w:space="0" w:color="auto"/>
            </w:tcBorders>
            <w:shd w:val="clear" w:color="auto" w:fill="auto"/>
          </w:tcPr>
          <w:p w14:paraId="719BB6DB" w14:textId="77777777" w:rsidR="00E14F38" w:rsidRPr="009E1EF1" w:rsidRDefault="00E14F38" w:rsidP="006C7191">
            <w:pPr>
              <w:rPr>
                <w:rFonts w:ascii="Calibri" w:hAnsi="Calibri"/>
                <w:bCs/>
                <w:sz w:val="20"/>
                <w:lang w:val="en-IE"/>
              </w:rPr>
            </w:pPr>
          </w:p>
        </w:tc>
        <w:tc>
          <w:tcPr>
            <w:tcW w:w="1009" w:type="dxa"/>
            <w:tcBorders>
              <w:top w:val="single" w:sz="4" w:space="0" w:color="auto"/>
            </w:tcBorders>
            <w:shd w:val="clear" w:color="auto" w:fill="auto"/>
          </w:tcPr>
          <w:p w14:paraId="7DC2D11D" w14:textId="77777777" w:rsidR="00E14F38" w:rsidRPr="009E1EF1" w:rsidRDefault="00E14F38" w:rsidP="006C7191">
            <w:pPr>
              <w:rPr>
                <w:rFonts w:ascii="Calibri" w:hAnsi="Calibri"/>
                <w:bCs/>
                <w:sz w:val="20"/>
                <w:lang w:val="en-IE"/>
              </w:rPr>
            </w:pPr>
          </w:p>
        </w:tc>
        <w:tc>
          <w:tcPr>
            <w:tcW w:w="1259" w:type="dxa"/>
            <w:tcBorders>
              <w:top w:val="single" w:sz="4" w:space="0" w:color="auto"/>
            </w:tcBorders>
            <w:shd w:val="clear" w:color="auto" w:fill="auto"/>
          </w:tcPr>
          <w:p w14:paraId="35DD328F" w14:textId="77777777" w:rsidR="00E14F38" w:rsidRPr="009E1EF1" w:rsidRDefault="00E14F38" w:rsidP="006C7191">
            <w:pPr>
              <w:rPr>
                <w:rFonts w:ascii="Calibri" w:hAnsi="Calibri"/>
                <w:bCs/>
                <w:sz w:val="20"/>
                <w:lang w:val="en-IE"/>
              </w:rPr>
            </w:pPr>
          </w:p>
        </w:tc>
      </w:tr>
      <w:tr w:rsidR="00E14F38" w:rsidRPr="007761C2" w14:paraId="11083B01" w14:textId="77777777" w:rsidTr="00B845F4">
        <w:tc>
          <w:tcPr>
            <w:tcW w:w="4962" w:type="dxa"/>
            <w:shd w:val="clear" w:color="auto" w:fill="auto"/>
            <w:vAlign w:val="bottom"/>
          </w:tcPr>
          <w:p w14:paraId="6FA8D320" w14:textId="77777777" w:rsidR="00E14F38" w:rsidRPr="009E1EF1" w:rsidRDefault="00E14F38" w:rsidP="009E1EF1">
            <w:pPr>
              <w:jc w:val="both"/>
              <w:rPr>
                <w:rFonts w:ascii="Calibri" w:hAnsi="Calibri"/>
                <w:bCs/>
                <w:sz w:val="20"/>
                <w:lang w:val="en-IE"/>
              </w:rPr>
            </w:pPr>
          </w:p>
        </w:tc>
        <w:tc>
          <w:tcPr>
            <w:tcW w:w="1275" w:type="dxa"/>
            <w:shd w:val="clear" w:color="auto" w:fill="auto"/>
          </w:tcPr>
          <w:p w14:paraId="3AB87647" w14:textId="77777777" w:rsidR="00E14F38" w:rsidRPr="00471E75" w:rsidRDefault="00E14F38" w:rsidP="009E1EF1">
            <w:pPr>
              <w:jc w:val="right"/>
              <w:rPr>
                <w:rFonts w:ascii="Calibri" w:hAnsi="Calibri"/>
                <w:b/>
                <w:sz w:val="20"/>
                <w:lang w:val="en-IE"/>
              </w:rPr>
            </w:pPr>
          </w:p>
        </w:tc>
        <w:tc>
          <w:tcPr>
            <w:tcW w:w="1418" w:type="dxa"/>
            <w:shd w:val="clear" w:color="auto" w:fill="auto"/>
          </w:tcPr>
          <w:p w14:paraId="519E51BE" w14:textId="77777777" w:rsidR="00E14F38" w:rsidRPr="00471E75" w:rsidRDefault="00E14F38" w:rsidP="009E1EF1">
            <w:pPr>
              <w:jc w:val="right"/>
              <w:rPr>
                <w:rFonts w:ascii="Calibri" w:hAnsi="Calibri"/>
                <w:b/>
                <w:sz w:val="20"/>
                <w:lang w:val="en-IE"/>
              </w:rPr>
            </w:pPr>
          </w:p>
        </w:tc>
        <w:tc>
          <w:tcPr>
            <w:tcW w:w="1009" w:type="dxa"/>
            <w:shd w:val="clear" w:color="auto" w:fill="auto"/>
          </w:tcPr>
          <w:p w14:paraId="41B2B898" w14:textId="77777777" w:rsidR="00E14F38" w:rsidRPr="009E1EF1" w:rsidRDefault="00E14F38" w:rsidP="009E1EF1">
            <w:pPr>
              <w:jc w:val="right"/>
              <w:rPr>
                <w:rFonts w:ascii="Calibri" w:hAnsi="Calibri"/>
                <w:bCs/>
                <w:sz w:val="20"/>
                <w:lang w:val="en-IE"/>
              </w:rPr>
            </w:pPr>
          </w:p>
        </w:tc>
        <w:tc>
          <w:tcPr>
            <w:tcW w:w="1259" w:type="dxa"/>
            <w:shd w:val="clear" w:color="auto" w:fill="auto"/>
          </w:tcPr>
          <w:p w14:paraId="00607F81" w14:textId="77777777" w:rsidR="00E14F38" w:rsidRPr="009E1EF1" w:rsidRDefault="00E14F38" w:rsidP="009E1EF1">
            <w:pPr>
              <w:jc w:val="right"/>
              <w:rPr>
                <w:rFonts w:ascii="Calibri" w:hAnsi="Calibri"/>
                <w:bCs/>
                <w:sz w:val="20"/>
                <w:lang w:val="en-IE"/>
              </w:rPr>
            </w:pPr>
          </w:p>
        </w:tc>
      </w:tr>
      <w:tr w:rsidR="00E14F38" w:rsidRPr="007761C2" w14:paraId="1F84BF81" w14:textId="77777777" w:rsidTr="004E5ADE">
        <w:tc>
          <w:tcPr>
            <w:tcW w:w="4962" w:type="dxa"/>
            <w:shd w:val="clear" w:color="auto" w:fill="auto"/>
            <w:vAlign w:val="bottom"/>
          </w:tcPr>
          <w:p w14:paraId="03CC3F41" w14:textId="77777777" w:rsidR="00E14F38" w:rsidRPr="009E1EF1" w:rsidRDefault="00E14F38" w:rsidP="009E1EF1">
            <w:pPr>
              <w:jc w:val="both"/>
              <w:rPr>
                <w:rFonts w:ascii="Calibri" w:hAnsi="Calibri"/>
                <w:bCs/>
                <w:sz w:val="20"/>
                <w:lang w:val="en-IE"/>
              </w:rPr>
            </w:pPr>
            <w:r w:rsidRPr="009E1EF1">
              <w:rPr>
                <w:rFonts w:ascii="Calibri" w:hAnsi="Calibri" w:cs="Calibri"/>
                <w:b/>
                <w:color w:val="000000"/>
                <w:sz w:val="20"/>
              </w:rPr>
              <w:t>Derivatives designated as cash flow hedges</w:t>
            </w:r>
          </w:p>
        </w:tc>
        <w:tc>
          <w:tcPr>
            <w:tcW w:w="1275" w:type="dxa"/>
            <w:shd w:val="clear" w:color="auto" w:fill="auto"/>
          </w:tcPr>
          <w:p w14:paraId="4DA350B3" w14:textId="77777777" w:rsidR="00E14F38" w:rsidRPr="00471E75" w:rsidRDefault="00E14F38" w:rsidP="009E1EF1">
            <w:pPr>
              <w:jc w:val="right"/>
              <w:rPr>
                <w:rFonts w:ascii="Calibri" w:hAnsi="Calibri"/>
                <w:b/>
                <w:sz w:val="20"/>
                <w:lang w:val="en-IE"/>
              </w:rPr>
            </w:pPr>
          </w:p>
        </w:tc>
        <w:tc>
          <w:tcPr>
            <w:tcW w:w="1418" w:type="dxa"/>
            <w:shd w:val="clear" w:color="auto" w:fill="auto"/>
          </w:tcPr>
          <w:p w14:paraId="0D5BB5E2" w14:textId="77777777" w:rsidR="00E14F38" w:rsidRPr="00471E75" w:rsidRDefault="00E14F38" w:rsidP="009E1EF1">
            <w:pPr>
              <w:jc w:val="right"/>
              <w:rPr>
                <w:rFonts w:ascii="Calibri" w:hAnsi="Calibri"/>
                <w:b/>
                <w:sz w:val="20"/>
                <w:lang w:val="en-IE"/>
              </w:rPr>
            </w:pPr>
          </w:p>
        </w:tc>
        <w:tc>
          <w:tcPr>
            <w:tcW w:w="1009" w:type="dxa"/>
            <w:shd w:val="clear" w:color="auto" w:fill="auto"/>
          </w:tcPr>
          <w:p w14:paraId="125D5667" w14:textId="77777777" w:rsidR="00E14F38" w:rsidRPr="009E1EF1" w:rsidRDefault="00E14F38" w:rsidP="009E1EF1">
            <w:pPr>
              <w:jc w:val="right"/>
              <w:rPr>
                <w:rFonts w:ascii="Calibri" w:hAnsi="Calibri"/>
                <w:bCs/>
                <w:sz w:val="20"/>
                <w:lang w:val="en-IE"/>
              </w:rPr>
            </w:pPr>
          </w:p>
        </w:tc>
        <w:tc>
          <w:tcPr>
            <w:tcW w:w="1259" w:type="dxa"/>
            <w:shd w:val="clear" w:color="auto" w:fill="auto"/>
          </w:tcPr>
          <w:p w14:paraId="21C862D8" w14:textId="77777777" w:rsidR="00E14F38" w:rsidRPr="009E1EF1" w:rsidRDefault="00E14F38" w:rsidP="009E1EF1">
            <w:pPr>
              <w:jc w:val="right"/>
              <w:rPr>
                <w:rFonts w:ascii="Calibri" w:hAnsi="Calibri"/>
                <w:bCs/>
                <w:sz w:val="20"/>
                <w:lang w:val="en-IE"/>
              </w:rPr>
            </w:pPr>
          </w:p>
        </w:tc>
      </w:tr>
      <w:tr w:rsidR="001C099F" w:rsidRPr="009E1EF1" w14:paraId="215F06EC" w14:textId="77777777" w:rsidTr="004E5ADE">
        <w:tc>
          <w:tcPr>
            <w:tcW w:w="4962" w:type="dxa"/>
            <w:shd w:val="clear" w:color="auto" w:fill="auto"/>
            <w:vAlign w:val="bottom"/>
          </w:tcPr>
          <w:p w14:paraId="64E5F098" w14:textId="6F7F48F0" w:rsidR="001C099F" w:rsidRPr="009E1EF1" w:rsidRDefault="001C099F" w:rsidP="00D530BD">
            <w:pPr>
              <w:jc w:val="both"/>
              <w:rPr>
                <w:rFonts w:ascii="Calibri" w:hAnsi="Calibri"/>
                <w:bCs/>
                <w:sz w:val="20"/>
                <w:lang w:val="en-IE"/>
              </w:rPr>
            </w:pPr>
            <w:r w:rsidRPr="009E1EF1">
              <w:rPr>
                <w:rFonts w:ascii="Calibri" w:hAnsi="Calibri" w:cs="Calibri"/>
                <w:color w:val="000000"/>
                <w:sz w:val="20"/>
              </w:rPr>
              <w:t>Cross currency swaps</w:t>
            </w:r>
            <w:r>
              <w:rPr>
                <w:rFonts w:ascii="Calibri" w:hAnsi="Calibri" w:cs="Calibri"/>
                <w:color w:val="000000"/>
                <w:sz w:val="20"/>
              </w:rPr>
              <w:t xml:space="preserve"> - current</w:t>
            </w:r>
          </w:p>
        </w:tc>
        <w:tc>
          <w:tcPr>
            <w:tcW w:w="1275" w:type="dxa"/>
            <w:tcBorders>
              <w:top w:val="nil"/>
              <w:left w:val="nil"/>
              <w:right w:val="nil"/>
            </w:tcBorders>
            <w:shd w:val="clear" w:color="auto" w:fill="auto"/>
          </w:tcPr>
          <w:p w14:paraId="644BF6D2" w14:textId="77777777" w:rsidR="001C099F" w:rsidRPr="00471E75" w:rsidRDefault="001C099F" w:rsidP="00D530BD">
            <w:pPr>
              <w:jc w:val="right"/>
              <w:rPr>
                <w:rFonts w:ascii="Calibri" w:hAnsi="Calibri"/>
                <w:b/>
                <w:sz w:val="20"/>
                <w:lang w:val="en-IE"/>
              </w:rPr>
            </w:pPr>
            <w:r w:rsidRPr="00471E75">
              <w:rPr>
                <w:rFonts w:ascii="Calibri" w:hAnsi="Calibri"/>
                <w:b/>
                <w:sz w:val="20"/>
                <w:lang w:val="en-IE"/>
              </w:rPr>
              <w:t>-</w:t>
            </w:r>
          </w:p>
        </w:tc>
        <w:tc>
          <w:tcPr>
            <w:tcW w:w="1418" w:type="dxa"/>
            <w:tcBorders>
              <w:top w:val="nil"/>
              <w:left w:val="nil"/>
              <w:right w:val="nil"/>
            </w:tcBorders>
            <w:shd w:val="clear" w:color="auto" w:fill="auto"/>
          </w:tcPr>
          <w:p w14:paraId="5148BCF1" w14:textId="77777777" w:rsidR="001C099F" w:rsidRPr="00471E75" w:rsidRDefault="001C099F" w:rsidP="00D530BD">
            <w:pPr>
              <w:jc w:val="right"/>
              <w:rPr>
                <w:rFonts w:ascii="Calibri" w:hAnsi="Calibri"/>
                <w:b/>
                <w:sz w:val="20"/>
                <w:lang w:val="en-IE"/>
              </w:rPr>
            </w:pPr>
            <w:r w:rsidRPr="00471E75">
              <w:rPr>
                <w:rFonts w:ascii="Calibri" w:hAnsi="Calibri"/>
                <w:b/>
                <w:sz w:val="20"/>
                <w:lang w:val="en-IE"/>
              </w:rPr>
              <w:t>86.6</w:t>
            </w:r>
          </w:p>
        </w:tc>
        <w:tc>
          <w:tcPr>
            <w:tcW w:w="1009" w:type="dxa"/>
            <w:shd w:val="clear" w:color="auto" w:fill="auto"/>
          </w:tcPr>
          <w:p w14:paraId="6E853D8B" w14:textId="77777777" w:rsidR="001C099F" w:rsidRPr="009E1EF1" w:rsidRDefault="001C099F" w:rsidP="00D530BD">
            <w:pPr>
              <w:jc w:val="right"/>
              <w:rPr>
                <w:rFonts w:ascii="Calibri" w:hAnsi="Calibri"/>
                <w:bCs/>
                <w:sz w:val="20"/>
                <w:lang w:val="en-IE"/>
              </w:rPr>
            </w:pPr>
            <w:r w:rsidRPr="009E1EF1">
              <w:rPr>
                <w:rFonts w:ascii="Calibri" w:hAnsi="Calibri"/>
                <w:bCs/>
                <w:sz w:val="20"/>
                <w:lang w:val="en-IE"/>
              </w:rPr>
              <w:t>-</w:t>
            </w:r>
          </w:p>
        </w:tc>
        <w:tc>
          <w:tcPr>
            <w:tcW w:w="1259" w:type="dxa"/>
            <w:shd w:val="clear" w:color="auto" w:fill="auto"/>
          </w:tcPr>
          <w:p w14:paraId="0896EF17" w14:textId="77777777" w:rsidR="001C099F" w:rsidRPr="009E1EF1" w:rsidRDefault="001C099F" w:rsidP="00D530BD">
            <w:pPr>
              <w:jc w:val="right"/>
              <w:rPr>
                <w:rFonts w:ascii="Calibri" w:hAnsi="Calibri"/>
                <w:bCs/>
                <w:sz w:val="20"/>
                <w:lang w:val="en-IE"/>
              </w:rPr>
            </w:pPr>
            <w:r w:rsidRPr="009E1EF1">
              <w:rPr>
                <w:rFonts w:ascii="Calibri" w:hAnsi="Calibri"/>
                <w:bCs/>
                <w:sz w:val="20"/>
                <w:lang w:val="en-IE"/>
              </w:rPr>
              <w:t>-</w:t>
            </w:r>
          </w:p>
        </w:tc>
      </w:tr>
      <w:tr w:rsidR="002B606F" w:rsidRPr="007761C2" w14:paraId="22A4C516" w14:textId="77777777" w:rsidTr="00B845F4">
        <w:tc>
          <w:tcPr>
            <w:tcW w:w="4962" w:type="dxa"/>
            <w:shd w:val="clear" w:color="auto" w:fill="auto"/>
            <w:vAlign w:val="bottom"/>
          </w:tcPr>
          <w:p w14:paraId="42B372D5" w14:textId="723BC4A3" w:rsidR="002B606F" w:rsidRPr="009E1EF1" w:rsidRDefault="002B606F" w:rsidP="009E1EF1">
            <w:pPr>
              <w:jc w:val="both"/>
              <w:rPr>
                <w:rFonts w:ascii="Calibri" w:hAnsi="Calibri"/>
                <w:bCs/>
                <w:sz w:val="20"/>
                <w:lang w:val="en-IE"/>
              </w:rPr>
            </w:pPr>
            <w:r w:rsidRPr="009E1EF1">
              <w:rPr>
                <w:rFonts w:ascii="Calibri" w:hAnsi="Calibri" w:cs="Calibri"/>
                <w:color w:val="000000"/>
                <w:sz w:val="20"/>
              </w:rPr>
              <w:t>Cross currency interest rate swaps</w:t>
            </w:r>
            <w:r w:rsidR="001C099F">
              <w:rPr>
                <w:rFonts w:ascii="Calibri" w:hAnsi="Calibri" w:cs="Calibri"/>
                <w:color w:val="000000"/>
                <w:sz w:val="20"/>
              </w:rPr>
              <w:t xml:space="preserve"> – non-current</w:t>
            </w:r>
          </w:p>
        </w:tc>
        <w:tc>
          <w:tcPr>
            <w:tcW w:w="1275" w:type="dxa"/>
            <w:shd w:val="clear" w:color="auto" w:fill="auto"/>
          </w:tcPr>
          <w:p w14:paraId="79492D57"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w:t>
            </w:r>
          </w:p>
        </w:tc>
        <w:tc>
          <w:tcPr>
            <w:tcW w:w="1418" w:type="dxa"/>
            <w:shd w:val="clear" w:color="auto" w:fill="auto"/>
          </w:tcPr>
          <w:p w14:paraId="075D6C41"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101.8</w:t>
            </w:r>
          </w:p>
        </w:tc>
        <w:tc>
          <w:tcPr>
            <w:tcW w:w="1009" w:type="dxa"/>
            <w:shd w:val="clear" w:color="auto" w:fill="auto"/>
          </w:tcPr>
          <w:p w14:paraId="260EA0A7"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c>
          <w:tcPr>
            <w:tcW w:w="1259" w:type="dxa"/>
            <w:shd w:val="clear" w:color="auto" w:fill="auto"/>
          </w:tcPr>
          <w:p w14:paraId="1A35F27F"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r>
      <w:tr w:rsidR="002B606F" w:rsidRPr="007761C2" w14:paraId="69621FF0" w14:textId="77777777" w:rsidTr="00B845F4">
        <w:tc>
          <w:tcPr>
            <w:tcW w:w="4962" w:type="dxa"/>
            <w:tcBorders>
              <w:top w:val="single" w:sz="4" w:space="0" w:color="auto"/>
            </w:tcBorders>
            <w:shd w:val="clear" w:color="auto" w:fill="auto"/>
            <w:vAlign w:val="bottom"/>
          </w:tcPr>
          <w:p w14:paraId="19C4E9FE" w14:textId="77777777" w:rsidR="002B606F" w:rsidRPr="009E1EF1" w:rsidRDefault="002B606F" w:rsidP="009E1EF1">
            <w:pPr>
              <w:jc w:val="both"/>
              <w:rPr>
                <w:rFonts w:ascii="Calibri" w:hAnsi="Calibri"/>
                <w:bCs/>
                <w:sz w:val="20"/>
                <w:lang w:val="en-IE"/>
              </w:rPr>
            </w:pPr>
            <w:r w:rsidRPr="009E1EF1">
              <w:rPr>
                <w:rFonts w:ascii="Calibri" w:hAnsi="Calibri" w:cs="Calibri"/>
                <w:b/>
                <w:color w:val="000000"/>
                <w:sz w:val="20"/>
              </w:rPr>
              <w:t>Total derivatives designated as cash flow hedges</w:t>
            </w:r>
          </w:p>
        </w:tc>
        <w:tc>
          <w:tcPr>
            <w:tcW w:w="1275" w:type="dxa"/>
            <w:tcBorders>
              <w:top w:val="single" w:sz="4" w:space="0" w:color="auto"/>
              <w:left w:val="nil"/>
              <w:bottom w:val="nil"/>
              <w:right w:val="nil"/>
            </w:tcBorders>
            <w:shd w:val="clear" w:color="auto" w:fill="auto"/>
          </w:tcPr>
          <w:p w14:paraId="32516740"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w:t>
            </w:r>
          </w:p>
        </w:tc>
        <w:tc>
          <w:tcPr>
            <w:tcW w:w="1418" w:type="dxa"/>
            <w:tcBorders>
              <w:top w:val="single" w:sz="4" w:space="0" w:color="auto"/>
              <w:left w:val="nil"/>
              <w:bottom w:val="nil"/>
              <w:right w:val="nil"/>
            </w:tcBorders>
            <w:shd w:val="clear" w:color="auto" w:fill="auto"/>
          </w:tcPr>
          <w:p w14:paraId="77F2E201"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188.4</w:t>
            </w:r>
          </w:p>
        </w:tc>
        <w:tc>
          <w:tcPr>
            <w:tcW w:w="1009" w:type="dxa"/>
            <w:tcBorders>
              <w:top w:val="single" w:sz="4" w:space="0" w:color="auto"/>
            </w:tcBorders>
            <w:shd w:val="clear" w:color="auto" w:fill="auto"/>
          </w:tcPr>
          <w:p w14:paraId="3BD545D0"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c>
          <w:tcPr>
            <w:tcW w:w="1259" w:type="dxa"/>
            <w:tcBorders>
              <w:top w:val="single" w:sz="4" w:space="0" w:color="auto"/>
            </w:tcBorders>
            <w:shd w:val="clear" w:color="auto" w:fill="auto"/>
          </w:tcPr>
          <w:p w14:paraId="7FE4035E"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r>
      <w:tr w:rsidR="00E14F38" w:rsidRPr="007761C2" w14:paraId="7A1ADACA" w14:textId="77777777" w:rsidTr="00B845F4">
        <w:tc>
          <w:tcPr>
            <w:tcW w:w="4962" w:type="dxa"/>
            <w:shd w:val="clear" w:color="auto" w:fill="auto"/>
            <w:vAlign w:val="bottom"/>
          </w:tcPr>
          <w:p w14:paraId="74701E83" w14:textId="77777777" w:rsidR="00E14F38" w:rsidRPr="009E1EF1" w:rsidRDefault="00E14F38" w:rsidP="009E1EF1">
            <w:pPr>
              <w:jc w:val="both"/>
              <w:rPr>
                <w:rFonts w:ascii="Calibri" w:hAnsi="Calibri" w:cs="Calibri"/>
                <w:b/>
                <w:color w:val="000000"/>
                <w:sz w:val="20"/>
              </w:rPr>
            </w:pPr>
          </w:p>
        </w:tc>
        <w:tc>
          <w:tcPr>
            <w:tcW w:w="1275" w:type="dxa"/>
            <w:shd w:val="clear" w:color="auto" w:fill="auto"/>
          </w:tcPr>
          <w:p w14:paraId="0C4F901D" w14:textId="77777777" w:rsidR="00E14F38" w:rsidRPr="00471E75" w:rsidRDefault="00E14F38" w:rsidP="009E1EF1">
            <w:pPr>
              <w:jc w:val="right"/>
              <w:rPr>
                <w:rFonts w:ascii="Calibri" w:hAnsi="Calibri"/>
                <w:b/>
                <w:sz w:val="20"/>
                <w:lang w:val="en-IE"/>
              </w:rPr>
            </w:pPr>
          </w:p>
        </w:tc>
        <w:tc>
          <w:tcPr>
            <w:tcW w:w="1418" w:type="dxa"/>
            <w:shd w:val="clear" w:color="auto" w:fill="auto"/>
          </w:tcPr>
          <w:p w14:paraId="63585A36" w14:textId="77777777" w:rsidR="00E14F38" w:rsidRPr="00471E75" w:rsidRDefault="00E14F38" w:rsidP="009E1EF1">
            <w:pPr>
              <w:jc w:val="right"/>
              <w:rPr>
                <w:rFonts w:ascii="Calibri" w:hAnsi="Calibri"/>
                <w:b/>
                <w:sz w:val="20"/>
                <w:lang w:val="en-IE"/>
              </w:rPr>
            </w:pPr>
          </w:p>
        </w:tc>
        <w:tc>
          <w:tcPr>
            <w:tcW w:w="1009" w:type="dxa"/>
            <w:shd w:val="clear" w:color="auto" w:fill="auto"/>
          </w:tcPr>
          <w:p w14:paraId="4F89B3DD" w14:textId="77777777" w:rsidR="00E14F38" w:rsidRPr="009E1EF1" w:rsidRDefault="00E14F38" w:rsidP="009E1EF1">
            <w:pPr>
              <w:jc w:val="right"/>
              <w:rPr>
                <w:rFonts w:ascii="Calibri" w:hAnsi="Calibri"/>
                <w:bCs/>
                <w:sz w:val="20"/>
                <w:lang w:val="en-IE"/>
              </w:rPr>
            </w:pPr>
          </w:p>
        </w:tc>
        <w:tc>
          <w:tcPr>
            <w:tcW w:w="1259" w:type="dxa"/>
            <w:shd w:val="clear" w:color="auto" w:fill="auto"/>
          </w:tcPr>
          <w:p w14:paraId="70C614DA" w14:textId="77777777" w:rsidR="00E14F38" w:rsidRPr="009E1EF1" w:rsidRDefault="00E14F38" w:rsidP="009E1EF1">
            <w:pPr>
              <w:jc w:val="right"/>
              <w:rPr>
                <w:rFonts w:ascii="Calibri" w:hAnsi="Calibri"/>
                <w:bCs/>
                <w:sz w:val="20"/>
                <w:lang w:val="en-IE"/>
              </w:rPr>
            </w:pPr>
          </w:p>
        </w:tc>
      </w:tr>
      <w:tr w:rsidR="00E14F38" w:rsidRPr="007761C2" w14:paraId="7598064D" w14:textId="77777777" w:rsidTr="004E5ADE">
        <w:tc>
          <w:tcPr>
            <w:tcW w:w="4962" w:type="dxa"/>
            <w:shd w:val="clear" w:color="auto" w:fill="auto"/>
            <w:vAlign w:val="bottom"/>
          </w:tcPr>
          <w:p w14:paraId="7348714A" w14:textId="77777777" w:rsidR="00E14F38" w:rsidRPr="009E1EF1" w:rsidRDefault="00E14F38" w:rsidP="009E1EF1">
            <w:pPr>
              <w:jc w:val="both"/>
              <w:rPr>
                <w:rFonts w:ascii="Calibri" w:hAnsi="Calibri" w:cs="Calibri"/>
                <w:b/>
                <w:color w:val="000000"/>
                <w:sz w:val="20"/>
              </w:rPr>
            </w:pPr>
            <w:r w:rsidRPr="009E1EF1">
              <w:rPr>
                <w:rFonts w:ascii="Calibri" w:hAnsi="Calibri" w:cs="Calibri"/>
                <w:b/>
                <w:color w:val="000000"/>
                <w:sz w:val="20"/>
              </w:rPr>
              <w:t>Derivatives designated as net investment hedges</w:t>
            </w:r>
          </w:p>
        </w:tc>
        <w:tc>
          <w:tcPr>
            <w:tcW w:w="1275" w:type="dxa"/>
            <w:shd w:val="clear" w:color="auto" w:fill="auto"/>
          </w:tcPr>
          <w:p w14:paraId="3D2F121A" w14:textId="77777777" w:rsidR="00E14F38" w:rsidRPr="00471E75" w:rsidRDefault="00E14F38" w:rsidP="009E1EF1">
            <w:pPr>
              <w:jc w:val="right"/>
              <w:rPr>
                <w:rFonts w:ascii="Calibri" w:hAnsi="Calibri"/>
                <w:b/>
                <w:sz w:val="20"/>
                <w:lang w:val="en-IE"/>
              </w:rPr>
            </w:pPr>
          </w:p>
        </w:tc>
        <w:tc>
          <w:tcPr>
            <w:tcW w:w="1418" w:type="dxa"/>
            <w:shd w:val="clear" w:color="auto" w:fill="auto"/>
          </w:tcPr>
          <w:p w14:paraId="51D650C7" w14:textId="77777777" w:rsidR="00E14F38" w:rsidRPr="00471E75" w:rsidRDefault="00E14F38" w:rsidP="009E1EF1">
            <w:pPr>
              <w:jc w:val="right"/>
              <w:rPr>
                <w:rFonts w:ascii="Calibri" w:hAnsi="Calibri"/>
                <w:b/>
                <w:sz w:val="20"/>
                <w:lang w:val="en-IE"/>
              </w:rPr>
            </w:pPr>
          </w:p>
        </w:tc>
        <w:tc>
          <w:tcPr>
            <w:tcW w:w="1009" w:type="dxa"/>
            <w:shd w:val="clear" w:color="auto" w:fill="auto"/>
          </w:tcPr>
          <w:p w14:paraId="25E5BA43" w14:textId="77777777" w:rsidR="00E14F38" w:rsidRPr="009E1EF1" w:rsidRDefault="00E14F38" w:rsidP="009E1EF1">
            <w:pPr>
              <w:jc w:val="right"/>
              <w:rPr>
                <w:rFonts w:ascii="Calibri" w:hAnsi="Calibri"/>
                <w:bCs/>
                <w:sz w:val="20"/>
                <w:lang w:val="en-IE"/>
              </w:rPr>
            </w:pPr>
          </w:p>
        </w:tc>
        <w:tc>
          <w:tcPr>
            <w:tcW w:w="1259" w:type="dxa"/>
            <w:shd w:val="clear" w:color="auto" w:fill="auto"/>
          </w:tcPr>
          <w:p w14:paraId="79275941" w14:textId="77777777" w:rsidR="00E14F38" w:rsidRPr="009E1EF1" w:rsidRDefault="00E14F38" w:rsidP="009E1EF1">
            <w:pPr>
              <w:jc w:val="right"/>
              <w:rPr>
                <w:rFonts w:ascii="Calibri" w:hAnsi="Calibri"/>
                <w:bCs/>
                <w:sz w:val="20"/>
                <w:lang w:val="en-IE"/>
              </w:rPr>
            </w:pPr>
          </w:p>
        </w:tc>
      </w:tr>
      <w:tr w:rsidR="001C099F" w:rsidRPr="009E1EF1" w14:paraId="73F8791A" w14:textId="77777777" w:rsidTr="004E5ADE">
        <w:tc>
          <w:tcPr>
            <w:tcW w:w="4962" w:type="dxa"/>
            <w:shd w:val="clear" w:color="auto" w:fill="auto"/>
            <w:vAlign w:val="bottom"/>
          </w:tcPr>
          <w:p w14:paraId="03E36442" w14:textId="3636B265" w:rsidR="001C099F" w:rsidRPr="009E1EF1" w:rsidRDefault="001C099F" w:rsidP="00D530BD">
            <w:pPr>
              <w:jc w:val="both"/>
              <w:rPr>
                <w:rFonts w:ascii="Calibri" w:hAnsi="Calibri" w:cs="Calibri"/>
                <w:color w:val="000000"/>
                <w:sz w:val="20"/>
              </w:rPr>
            </w:pPr>
            <w:r w:rsidRPr="009E1EF1">
              <w:rPr>
                <w:rFonts w:ascii="Calibri" w:hAnsi="Calibri" w:cs="Calibri"/>
                <w:color w:val="000000"/>
                <w:sz w:val="20"/>
              </w:rPr>
              <w:t>Cross currency swaps</w:t>
            </w:r>
            <w:r>
              <w:rPr>
                <w:rFonts w:ascii="Calibri" w:hAnsi="Calibri" w:cs="Calibri"/>
                <w:color w:val="000000"/>
                <w:sz w:val="20"/>
              </w:rPr>
              <w:t xml:space="preserve"> – current</w:t>
            </w:r>
          </w:p>
        </w:tc>
        <w:tc>
          <w:tcPr>
            <w:tcW w:w="1275" w:type="dxa"/>
            <w:shd w:val="clear" w:color="auto" w:fill="auto"/>
          </w:tcPr>
          <w:p w14:paraId="4589E169" w14:textId="77777777" w:rsidR="001C099F" w:rsidRPr="00471E75" w:rsidRDefault="001C099F" w:rsidP="00D530BD">
            <w:pPr>
              <w:jc w:val="right"/>
              <w:rPr>
                <w:rFonts w:ascii="Calibri" w:hAnsi="Calibri"/>
                <w:b/>
                <w:sz w:val="20"/>
                <w:lang w:val="en-IE"/>
              </w:rPr>
            </w:pPr>
            <w:r w:rsidRPr="00471E75">
              <w:rPr>
                <w:rFonts w:ascii="Calibri" w:hAnsi="Calibri"/>
                <w:b/>
                <w:sz w:val="20"/>
                <w:lang w:val="en-IE"/>
              </w:rPr>
              <w:t>-</w:t>
            </w:r>
          </w:p>
        </w:tc>
        <w:tc>
          <w:tcPr>
            <w:tcW w:w="1418" w:type="dxa"/>
            <w:shd w:val="clear" w:color="auto" w:fill="auto"/>
          </w:tcPr>
          <w:p w14:paraId="55996424" w14:textId="77777777" w:rsidR="001C099F" w:rsidRPr="00471E75" w:rsidRDefault="001C099F" w:rsidP="00D530BD">
            <w:pPr>
              <w:jc w:val="right"/>
              <w:rPr>
                <w:rFonts w:ascii="Calibri" w:hAnsi="Calibri"/>
                <w:b/>
                <w:sz w:val="20"/>
                <w:lang w:val="en-IE"/>
              </w:rPr>
            </w:pPr>
            <w:r w:rsidRPr="00471E75">
              <w:rPr>
                <w:rFonts w:ascii="Calibri" w:hAnsi="Calibri"/>
                <w:b/>
                <w:sz w:val="20"/>
                <w:lang w:val="en-IE"/>
              </w:rPr>
              <w:t>14.8</w:t>
            </w:r>
          </w:p>
        </w:tc>
        <w:tc>
          <w:tcPr>
            <w:tcW w:w="1009" w:type="dxa"/>
            <w:shd w:val="clear" w:color="auto" w:fill="auto"/>
          </w:tcPr>
          <w:p w14:paraId="78A3A19A" w14:textId="77777777" w:rsidR="001C099F" w:rsidRPr="009E1EF1" w:rsidRDefault="001C099F" w:rsidP="00D530BD">
            <w:pPr>
              <w:jc w:val="right"/>
              <w:rPr>
                <w:rFonts w:ascii="Calibri" w:hAnsi="Calibri"/>
                <w:bCs/>
                <w:sz w:val="20"/>
                <w:lang w:val="en-IE"/>
              </w:rPr>
            </w:pPr>
          </w:p>
        </w:tc>
        <w:tc>
          <w:tcPr>
            <w:tcW w:w="1259" w:type="dxa"/>
            <w:shd w:val="clear" w:color="auto" w:fill="auto"/>
          </w:tcPr>
          <w:p w14:paraId="387B79B2" w14:textId="77777777" w:rsidR="001C099F" w:rsidRPr="009E1EF1" w:rsidRDefault="001C099F" w:rsidP="00D530BD">
            <w:pPr>
              <w:jc w:val="right"/>
              <w:rPr>
                <w:rFonts w:ascii="Calibri" w:hAnsi="Calibri"/>
                <w:bCs/>
                <w:sz w:val="20"/>
                <w:lang w:val="en-IE"/>
              </w:rPr>
            </w:pPr>
          </w:p>
        </w:tc>
      </w:tr>
      <w:tr w:rsidR="002B606F" w:rsidRPr="007761C2" w14:paraId="45A32C3B" w14:textId="77777777" w:rsidTr="00B845F4">
        <w:tc>
          <w:tcPr>
            <w:tcW w:w="4962" w:type="dxa"/>
            <w:shd w:val="clear" w:color="auto" w:fill="auto"/>
            <w:vAlign w:val="bottom"/>
          </w:tcPr>
          <w:p w14:paraId="6436A331" w14:textId="5272BA78" w:rsidR="002B606F" w:rsidRPr="009E1EF1" w:rsidRDefault="002B606F" w:rsidP="009E1EF1">
            <w:pPr>
              <w:jc w:val="both"/>
              <w:rPr>
                <w:rFonts w:ascii="Calibri" w:hAnsi="Calibri" w:cs="Calibri"/>
                <w:b/>
                <w:color w:val="000000"/>
                <w:sz w:val="20"/>
              </w:rPr>
            </w:pPr>
            <w:r w:rsidRPr="009E1EF1">
              <w:rPr>
                <w:rFonts w:ascii="Calibri" w:hAnsi="Calibri" w:cs="Calibri"/>
                <w:color w:val="000000"/>
                <w:sz w:val="20"/>
              </w:rPr>
              <w:t>Cross currency interest rate swaps</w:t>
            </w:r>
            <w:r w:rsidR="001C099F">
              <w:rPr>
                <w:rFonts w:ascii="Calibri" w:hAnsi="Calibri" w:cs="Calibri"/>
                <w:color w:val="000000"/>
                <w:sz w:val="20"/>
              </w:rPr>
              <w:t xml:space="preserve"> - current</w:t>
            </w:r>
          </w:p>
        </w:tc>
        <w:tc>
          <w:tcPr>
            <w:tcW w:w="1275" w:type="dxa"/>
            <w:shd w:val="clear" w:color="auto" w:fill="auto"/>
          </w:tcPr>
          <w:p w14:paraId="1F1F8C4F"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16.9</w:t>
            </w:r>
          </w:p>
        </w:tc>
        <w:tc>
          <w:tcPr>
            <w:tcW w:w="1418" w:type="dxa"/>
            <w:shd w:val="clear" w:color="auto" w:fill="auto"/>
          </w:tcPr>
          <w:p w14:paraId="18566FB2"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w:t>
            </w:r>
          </w:p>
        </w:tc>
        <w:tc>
          <w:tcPr>
            <w:tcW w:w="1009" w:type="dxa"/>
            <w:shd w:val="clear" w:color="auto" w:fill="auto"/>
          </w:tcPr>
          <w:p w14:paraId="4707AD98"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c>
          <w:tcPr>
            <w:tcW w:w="1259" w:type="dxa"/>
            <w:shd w:val="clear" w:color="auto" w:fill="auto"/>
          </w:tcPr>
          <w:p w14:paraId="0C9B8753"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r>
      <w:tr w:rsidR="002B606F" w:rsidRPr="007761C2" w14:paraId="70FB4F57" w14:textId="77777777" w:rsidTr="00B845F4">
        <w:tc>
          <w:tcPr>
            <w:tcW w:w="4962" w:type="dxa"/>
            <w:tcBorders>
              <w:top w:val="single" w:sz="4" w:space="0" w:color="auto"/>
            </w:tcBorders>
            <w:shd w:val="clear" w:color="auto" w:fill="auto"/>
            <w:vAlign w:val="bottom"/>
          </w:tcPr>
          <w:p w14:paraId="23411213" w14:textId="77777777" w:rsidR="002B606F" w:rsidRPr="009E1EF1" w:rsidRDefault="002B606F" w:rsidP="009E1EF1">
            <w:pPr>
              <w:jc w:val="both"/>
              <w:rPr>
                <w:rFonts w:ascii="Calibri" w:hAnsi="Calibri" w:cs="Calibri"/>
                <w:color w:val="000000"/>
                <w:sz w:val="20"/>
              </w:rPr>
            </w:pPr>
            <w:r w:rsidRPr="009E1EF1">
              <w:rPr>
                <w:rFonts w:ascii="Calibri" w:hAnsi="Calibri" w:cs="Calibri"/>
                <w:b/>
                <w:color w:val="000000"/>
                <w:sz w:val="20"/>
              </w:rPr>
              <w:t>Total derivatives designated as net investment hedges</w:t>
            </w:r>
          </w:p>
        </w:tc>
        <w:tc>
          <w:tcPr>
            <w:tcW w:w="1275" w:type="dxa"/>
            <w:tcBorders>
              <w:top w:val="single" w:sz="4" w:space="0" w:color="auto"/>
              <w:left w:val="nil"/>
              <w:bottom w:val="nil"/>
              <w:right w:val="nil"/>
            </w:tcBorders>
            <w:shd w:val="clear" w:color="auto" w:fill="auto"/>
          </w:tcPr>
          <w:p w14:paraId="125F3627"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16.9</w:t>
            </w:r>
          </w:p>
        </w:tc>
        <w:tc>
          <w:tcPr>
            <w:tcW w:w="1418" w:type="dxa"/>
            <w:tcBorders>
              <w:top w:val="single" w:sz="4" w:space="0" w:color="auto"/>
              <w:left w:val="nil"/>
              <w:bottom w:val="nil"/>
              <w:right w:val="nil"/>
            </w:tcBorders>
            <w:shd w:val="clear" w:color="auto" w:fill="auto"/>
          </w:tcPr>
          <w:p w14:paraId="69AD2213"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14.8</w:t>
            </w:r>
          </w:p>
        </w:tc>
        <w:tc>
          <w:tcPr>
            <w:tcW w:w="1009" w:type="dxa"/>
            <w:tcBorders>
              <w:top w:val="single" w:sz="4" w:space="0" w:color="auto"/>
            </w:tcBorders>
            <w:shd w:val="clear" w:color="auto" w:fill="auto"/>
          </w:tcPr>
          <w:p w14:paraId="32011DAD"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c>
          <w:tcPr>
            <w:tcW w:w="1259" w:type="dxa"/>
            <w:tcBorders>
              <w:top w:val="single" w:sz="4" w:space="0" w:color="auto"/>
            </w:tcBorders>
            <w:shd w:val="clear" w:color="auto" w:fill="auto"/>
          </w:tcPr>
          <w:p w14:paraId="6FDC4977"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r>
      <w:tr w:rsidR="002B606F" w:rsidRPr="007761C2" w14:paraId="27DE6087" w14:textId="77777777" w:rsidTr="00B845F4">
        <w:tc>
          <w:tcPr>
            <w:tcW w:w="4962" w:type="dxa"/>
            <w:tcBorders>
              <w:top w:val="single" w:sz="4" w:space="0" w:color="auto"/>
              <w:bottom w:val="single" w:sz="4" w:space="0" w:color="auto"/>
            </w:tcBorders>
            <w:shd w:val="clear" w:color="auto" w:fill="auto"/>
            <w:vAlign w:val="bottom"/>
          </w:tcPr>
          <w:p w14:paraId="7912036B" w14:textId="77777777" w:rsidR="002B606F" w:rsidRPr="009E1EF1" w:rsidRDefault="002B606F" w:rsidP="009E1EF1">
            <w:pPr>
              <w:jc w:val="both"/>
              <w:rPr>
                <w:rFonts w:ascii="Calibri" w:hAnsi="Calibri" w:cs="Calibri"/>
                <w:b/>
                <w:color w:val="000000"/>
                <w:sz w:val="20"/>
              </w:rPr>
            </w:pPr>
            <w:r w:rsidRPr="009E1EF1">
              <w:rPr>
                <w:rFonts w:ascii="Calibri" w:hAnsi="Calibri" w:cs="Calibri"/>
                <w:b/>
                <w:color w:val="000000"/>
                <w:sz w:val="20"/>
              </w:rPr>
              <w:t>Total derivatives held for hedging</w:t>
            </w:r>
          </w:p>
        </w:tc>
        <w:tc>
          <w:tcPr>
            <w:tcW w:w="1275" w:type="dxa"/>
            <w:tcBorders>
              <w:top w:val="single" w:sz="4" w:space="0" w:color="auto"/>
              <w:left w:val="nil"/>
              <w:bottom w:val="single" w:sz="4" w:space="0" w:color="auto"/>
              <w:right w:val="nil"/>
            </w:tcBorders>
            <w:shd w:val="clear" w:color="auto" w:fill="auto"/>
          </w:tcPr>
          <w:p w14:paraId="431A270B"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16.9</w:t>
            </w:r>
          </w:p>
        </w:tc>
        <w:tc>
          <w:tcPr>
            <w:tcW w:w="1418" w:type="dxa"/>
            <w:tcBorders>
              <w:top w:val="single" w:sz="4" w:space="0" w:color="auto"/>
              <w:left w:val="nil"/>
              <w:bottom w:val="single" w:sz="4" w:space="0" w:color="auto"/>
              <w:right w:val="nil"/>
            </w:tcBorders>
            <w:shd w:val="clear" w:color="auto" w:fill="auto"/>
          </w:tcPr>
          <w:p w14:paraId="5D589E8C"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203.2</w:t>
            </w:r>
          </w:p>
        </w:tc>
        <w:tc>
          <w:tcPr>
            <w:tcW w:w="1009" w:type="dxa"/>
            <w:tcBorders>
              <w:top w:val="single" w:sz="4" w:space="0" w:color="auto"/>
              <w:bottom w:val="single" w:sz="4" w:space="0" w:color="auto"/>
            </w:tcBorders>
            <w:shd w:val="clear" w:color="auto" w:fill="auto"/>
          </w:tcPr>
          <w:p w14:paraId="2BC73AA0"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c>
          <w:tcPr>
            <w:tcW w:w="1259" w:type="dxa"/>
            <w:tcBorders>
              <w:top w:val="single" w:sz="4" w:space="0" w:color="auto"/>
              <w:bottom w:val="single" w:sz="4" w:space="0" w:color="auto"/>
            </w:tcBorders>
            <w:shd w:val="clear" w:color="auto" w:fill="auto"/>
          </w:tcPr>
          <w:p w14:paraId="1520D6D5"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r>
      <w:tr w:rsidR="00E14F38" w:rsidRPr="007761C2" w14:paraId="7B023B17" w14:textId="77777777" w:rsidTr="00B845F4">
        <w:tc>
          <w:tcPr>
            <w:tcW w:w="4962" w:type="dxa"/>
            <w:tcBorders>
              <w:top w:val="single" w:sz="4" w:space="0" w:color="auto"/>
            </w:tcBorders>
            <w:shd w:val="clear" w:color="auto" w:fill="auto"/>
            <w:vAlign w:val="bottom"/>
          </w:tcPr>
          <w:p w14:paraId="1929E8E5" w14:textId="77777777" w:rsidR="00E14F38" w:rsidRPr="009E1EF1" w:rsidRDefault="00E14F38" w:rsidP="009E1EF1">
            <w:pPr>
              <w:jc w:val="both"/>
              <w:rPr>
                <w:rFonts w:ascii="Calibri" w:hAnsi="Calibri" w:cs="Calibri"/>
                <w:b/>
                <w:color w:val="000000"/>
                <w:sz w:val="20"/>
              </w:rPr>
            </w:pPr>
          </w:p>
        </w:tc>
        <w:tc>
          <w:tcPr>
            <w:tcW w:w="1275" w:type="dxa"/>
            <w:tcBorders>
              <w:top w:val="single" w:sz="4" w:space="0" w:color="auto"/>
            </w:tcBorders>
            <w:shd w:val="clear" w:color="auto" w:fill="auto"/>
          </w:tcPr>
          <w:p w14:paraId="77D86876" w14:textId="77777777" w:rsidR="00E14F38" w:rsidRPr="00471E75" w:rsidRDefault="00E14F38" w:rsidP="009E1EF1">
            <w:pPr>
              <w:jc w:val="right"/>
              <w:rPr>
                <w:rFonts w:ascii="Calibri" w:hAnsi="Calibri"/>
                <w:b/>
                <w:sz w:val="20"/>
                <w:lang w:val="en-IE"/>
              </w:rPr>
            </w:pPr>
          </w:p>
        </w:tc>
        <w:tc>
          <w:tcPr>
            <w:tcW w:w="1418" w:type="dxa"/>
            <w:tcBorders>
              <w:top w:val="single" w:sz="4" w:space="0" w:color="auto"/>
            </w:tcBorders>
            <w:shd w:val="clear" w:color="auto" w:fill="auto"/>
          </w:tcPr>
          <w:p w14:paraId="442C7DD0" w14:textId="77777777" w:rsidR="00E14F38" w:rsidRPr="00471E75" w:rsidRDefault="00E14F38" w:rsidP="009E1EF1">
            <w:pPr>
              <w:jc w:val="right"/>
              <w:rPr>
                <w:rFonts w:ascii="Calibri" w:hAnsi="Calibri"/>
                <w:b/>
                <w:sz w:val="20"/>
                <w:lang w:val="en-IE"/>
              </w:rPr>
            </w:pPr>
          </w:p>
        </w:tc>
        <w:tc>
          <w:tcPr>
            <w:tcW w:w="1009" w:type="dxa"/>
            <w:tcBorders>
              <w:top w:val="single" w:sz="4" w:space="0" w:color="auto"/>
            </w:tcBorders>
            <w:shd w:val="clear" w:color="auto" w:fill="auto"/>
          </w:tcPr>
          <w:p w14:paraId="79E373A5" w14:textId="77777777" w:rsidR="00E14F38" w:rsidRPr="009E1EF1" w:rsidRDefault="00E14F38" w:rsidP="009E1EF1">
            <w:pPr>
              <w:jc w:val="right"/>
              <w:rPr>
                <w:rFonts w:ascii="Calibri" w:hAnsi="Calibri"/>
                <w:bCs/>
                <w:sz w:val="20"/>
                <w:lang w:val="en-IE"/>
              </w:rPr>
            </w:pPr>
          </w:p>
        </w:tc>
        <w:tc>
          <w:tcPr>
            <w:tcW w:w="1259" w:type="dxa"/>
            <w:tcBorders>
              <w:top w:val="single" w:sz="4" w:space="0" w:color="auto"/>
            </w:tcBorders>
            <w:shd w:val="clear" w:color="auto" w:fill="auto"/>
          </w:tcPr>
          <w:p w14:paraId="25D86E0A" w14:textId="77777777" w:rsidR="00E14F38" w:rsidRPr="009E1EF1" w:rsidRDefault="00E14F38" w:rsidP="009E1EF1">
            <w:pPr>
              <w:jc w:val="right"/>
              <w:rPr>
                <w:rFonts w:ascii="Calibri" w:hAnsi="Calibri"/>
                <w:bCs/>
                <w:sz w:val="20"/>
                <w:lang w:val="en-IE"/>
              </w:rPr>
            </w:pPr>
          </w:p>
        </w:tc>
      </w:tr>
      <w:tr w:rsidR="00E14F38" w:rsidRPr="007761C2" w14:paraId="0CB19FCB" w14:textId="77777777" w:rsidTr="00B845F4">
        <w:tc>
          <w:tcPr>
            <w:tcW w:w="4962" w:type="dxa"/>
            <w:shd w:val="clear" w:color="auto" w:fill="auto"/>
            <w:vAlign w:val="bottom"/>
          </w:tcPr>
          <w:p w14:paraId="1FA1C9CF" w14:textId="77777777" w:rsidR="00E14F38" w:rsidRPr="009E1EF1" w:rsidRDefault="00E14F38" w:rsidP="009E1EF1">
            <w:pPr>
              <w:jc w:val="both"/>
              <w:rPr>
                <w:rFonts w:ascii="Calibri" w:hAnsi="Calibri" w:cs="Calibri"/>
                <w:b/>
                <w:color w:val="000000"/>
                <w:sz w:val="20"/>
              </w:rPr>
            </w:pPr>
            <w:r w:rsidRPr="009E1EF1">
              <w:rPr>
                <w:rFonts w:ascii="Calibri" w:hAnsi="Calibri" w:cs="Calibri"/>
                <w:b/>
                <w:color w:val="000000"/>
                <w:sz w:val="20"/>
              </w:rPr>
              <w:t>Derivatives held for risk management and other purposes not designated as hedges</w:t>
            </w:r>
          </w:p>
        </w:tc>
        <w:tc>
          <w:tcPr>
            <w:tcW w:w="1275" w:type="dxa"/>
            <w:shd w:val="clear" w:color="auto" w:fill="auto"/>
          </w:tcPr>
          <w:p w14:paraId="1CC7C5C5" w14:textId="77777777" w:rsidR="00E14F38" w:rsidRPr="00471E75" w:rsidRDefault="00E14F38" w:rsidP="009E1EF1">
            <w:pPr>
              <w:jc w:val="right"/>
              <w:rPr>
                <w:rFonts w:ascii="Calibri" w:hAnsi="Calibri"/>
                <w:b/>
                <w:sz w:val="20"/>
                <w:lang w:val="en-IE"/>
              </w:rPr>
            </w:pPr>
          </w:p>
        </w:tc>
        <w:tc>
          <w:tcPr>
            <w:tcW w:w="1418" w:type="dxa"/>
            <w:shd w:val="clear" w:color="auto" w:fill="auto"/>
          </w:tcPr>
          <w:p w14:paraId="36FAD98E" w14:textId="77777777" w:rsidR="00E14F38" w:rsidRPr="00471E75" w:rsidRDefault="00E14F38" w:rsidP="009E1EF1">
            <w:pPr>
              <w:jc w:val="right"/>
              <w:rPr>
                <w:rFonts w:ascii="Calibri" w:hAnsi="Calibri"/>
                <w:b/>
                <w:sz w:val="20"/>
                <w:lang w:val="en-IE"/>
              </w:rPr>
            </w:pPr>
          </w:p>
        </w:tc>
        <w:tc>
          <w:tcPr>
            <w:tcW w:w="1009" w:type="dxa"/>
            <w:shd w:val="clear" w:color="auto" w:fill="auto"/>
          </w:tcPr>
          <w:p w14:paraId="5078DEE6" w14:textId="77777777" w:rsidR="00E14F38" w:rsidRPr="009E1EF1" w:rsidRDefault="00E14F38" w:rsidP="009E1EF1">
            <w:pPr>
              <w:jc w:val="right"/>
              <w:rPr>
                <w:rFonts w:ascii="Calibri" w:hAnsi="Calibri"/>
                <w:bCs/>
                <w:sz w:val="20"/>
                <w:lang w:val="en-IE"/>
              </w:rPr>
            </w:pPr>
          </w:p>
        </w:tc>
        <w:tc>
          <w:tcPr>
            <w:tcW w:w="1259" w:type="dxa"/>
            <w:shd w:val="clear" w:color="auto" w:fill="auto"/>
          </w:tcPr>
          <w:p w14:paraId="480BEDE1" w14:textId="77777777" w:rsidR="00E14F38" w:rsidRPr="009E1EF1" w:rsidRDefault="00E14F38" w:rsidP="009E1EF1">
            <w:pPr>
              <w:jc w:val="right"/>
              <w:rPr>
                <w:rFonts w:ascii="Calibri" w:hAnsi="Calibri"/>
                <w:bCs/>
                <w:sz w:val="20"/>
                <w:lang w:val="en-IE"/>
              </w:rPr>
            </w:pPr>
          </w:p>
        </w:tc>
      </w:tr>
      <w:tr w:rsidR="00B83A16" w:rsidRPr="007761C2" w14:paraId="3584D81B" w14:textId="77777777" w:rsidTr="00B845F4">
        <w:tc>
          <w:tcPr>
            <w:tcW w:w="4962" w:type="dxa"/>
            <w:shd w:val="clear" w:color="auto" w:fill="auto"/>
            <w:vAlign w:val="bottom"/>
          </w:tcPr>
          <w:p w14:paraId="4FFA7954" w14:textId="5BA48626" w:rsidR="00B83A16" w:rsidRPr="009E1EF1" w:rsidRDefault="00B83A16" w:rsidP="009E1EF1">
            <w:pPr>
              <w:jc w:val="both"/>
              <w:rPr>
                <w:rFonts w:ascii="Calibri" w:hAnsi="Calibri" w:cs="Calibri"/>
                <w:b/>
                <w:color w:val="000000"/>
                <w:sz w:val="20"/>
              </w:rPr>
            </w:pPr>
            <w:r w:rsidRPr="009E1EF1">
              <w:rPr>
                <w:rFonts w:ascii="Calibri" w:hAnsi="Calibri" w:cs="Calibri"/>
                <w:color w:val="000000"/>
                <w:sz w:val="20"/>
              </w:rPr>
              <w:t>Sports betting open positions</w:t>
            </w:r>
            <w:r>
              <w:rPr>
                <w:rFonts w:ascii="Calibri" w:hAnsi="Calibri" w:cs="Calibri"/>
                <w:color w:val="000000"/>
                <w:sz w:val="20"/>
              </w:rPr>
              <w:t>- current</w:t>
            </w:r>
          </w:p>
        </w:tc>
        <w:tc>
          <w:tcPr>
            <w:tcW w:w="1275" w:type="dxa"/>
            <w:shd w:val="clear" w:color="auto" w:fill="auto"/>
          </w:tcPr>
          <w:p w14:paraId="570D6D4C" w14:textId="51B4B172" w:rsidR="00B83A16" w:rsidRPr="00471E75" w:rsidRDefault="00B83A16" w:rsidP="009E1EF1">
            <w:pPr>
              <w:jc w:val="right"/>
              <w:rPr>
                <w:rFonts w:ascii="Calibri" w:hAnsi="Calibri"/>
                <w:b/>
                <w:sz w:val="20"/>
                <w:lang w:val="en-IE"/>
              </w:rPr>
            </w:pPr>
            <w:r w:rsidRPr="00471E75">
              <w:rPr>
                <w:rFonts w:ascii="Calibri" w:hAnsi="Calibri"/>
                <w:b/>
                <w:sz w:val="20"/>
                <w:lang w:val="en-IE"/>
              </w:rPr>
              <w:t>-</w:t>
            </w:r>
          </w:p>
        </w:tc>
        <w:tc>
          <w:tcPr>
            <w:tcW w:w="1418" w:type="dxa"/>
            <w:shd w:val="clear" w:color="auto" w:fill="auto"/>
          </w:tcPr>
          <w:p w14:paraId="3926D806" w14:textId="5EF4818C" w:rsidR="00B83A16" w:rsidRPr="00471E75" w:rsidRDefault="00B83A16" w:rsidP="009E1EF1">
            <w:pPr>
              <w:jc w:val="right"/>
              <w:rPr>
                <w:rFonts w:ascii="Calibri" w:hAnsi="Calibri"/>
                <w:b/>
                <w:sz w:val="20"/>
                <w:lang w:val="en-IE"/>
              </w:rPr>
            </w:pPr>
            <w:r w:rsidRPr="00471E75">
              <w:rPr>
                <w:rFonts w:ascii="Calibri" w:hAnsi="Calibri"/>
                <w:b/>
                <w:sz w:val="20"/>
                <w:lang w:val="en-IE"/>
              </w:rPr>
              <w:t>49.5</w:t>
            </w:r>
          </w:p>
        </w:tc>
        <w:tc>
          <w:tcPr>
            <w:tcW w:w="1009" w:type="dxa"/>
            <w:shd w:val="clear" w:color="auto" w:fill="auto"/>
          </w:tcPr>
          <w:p w14:paraId="223A28BC" w14:textId="2A72F149" w:rsidR="00B83A16" w:rsidRPr="009E1EF1" w:rsidRDefault="00B83A16" w:rsidP="009E1EF1">
            <w:pPr>
              <w:jc w:val="right"/>
              <w:rPr>
                <w:rFonts w:ascii="Calibri" w:hAnsi="Calibri"/>
                <w:bCs/>
                <w:sz w:val="20"/>
                <w:lang w:val="en-IE"/>
              </w:rPr>
            </w:pPr>
            <w:r>
              <w:rPr>
                <w:rFonts w:ascii="Calibri" w:hAnsi="Calibri"/>
                <w:bCs/>
                <w:sz w:val="20"/>
                <w:lang w:val="en-IE"/>
              </w:rPr>
              <w:t>-</w:t>
            </w:r>
          </w:p>
        </w:tc>
        <w:tc>
          <w:tcPr>
            <w:tcW w:w="1259" w:type="dxa"/>
            <w:shd w:val="clear" w:color="auto" w:fill="auto"/>
          </w:tcPr>
          <w:p w14:paraId="2C3983DF" w14:textId="333D789B" w:rsidR="00B83A16" w:rsidRPr="009E1EF1" w:rsidRDefault="00B83A16" w:rsidP="009E1EF1">
            <w:pPr>
              <w:jc w:val="right"/>
              <w:rPr>
                <w:rFonts w:ascii="Calibri" w:hAnsi="Calibri"/>
                <w:bCs/>
                <w:sz w:val="20"/>
                <w:lang w:val="en-IE"/>
              </w:rPr>
            </w:pPr>
            <w:r>
              <w:rPr>
                <w:rFonts w:ascii="Calibri" w:hAnsi="Calibri"/>
                <w:bCs/>
                <w:sz w:val="20"/>
                <w:lang w:val="en-IE"/>
              </w:rPr>
              <w:t>20.4</w:t>
            </w:r>
          </w:p>
        </w:tc>
      </w:tr>
      <w:tr w:rsidR="008F1691" w:rsidRPr="007761C2" w14:paraId="16FCDA76" w14:textId="77777777" w:rsidTr="00B845F4">
        <w:tc>
          <w:tcPr>
            <w:tcW w:w="4962" w:type="dxa"/>
            <w:tcBorders>
              <w:bottom w:val="single" w:sz="4" w:space="0" w:color="auto"/>
            </w:tcBorders>
            <w:shd w:val="clear" w:color="auto" w:fill="auto"/>
            <w:vAlign w:val="bottom"/>
          </w:tcPr>
          <w:p w14:paraId="154BD410" w14:textId="23951714" w:rsidR="008F1691" w:rsidRPr="009E1EF1" w:rsidRDefault="008F1691" w:rsidP="008F1691">
            <w:pPr>
              <w:jc w:val="both"/>
              <w:rPr>
                <w:rFonts w:ascii="Calibri" w:hAnsi="Calibri" w:cs="Calibri"/>
                <w:color w:val="000000"/>
                <w:sz w:val="20"/>
              </w:rPr>
            </w:pPr>
            <w:r w:rsidRPr="009E1EF1">
              <w:rPr>
                <w:rFonts w:ascii="Calibri" w:hAnsi="Calibri" w:cs="Calibri"/>
                <w:color w:val="000000"/>
                <w:sz w:val="20"/>
              </w:rPr>
              <w:t>Sports betting open positions</w:t>
            </w:r>
            <w:r w:rsidR="00B83A16">
              <w:rPr>
                <w:rFonts w:ascii="Calibri" w:hAnsi="Calibri" w:cs="Calibri"/>
                <w:color w:val="000000"/>
                <w:sz w:val="20"/>
              </w:rPr>
              <w:t xml:space="preserve"> – non</w:t>
            </w:r>
            <w:r w:rsidR="004118E2">
              <w:rPr>
                <w:rFonts w:ascii="Calibri" w:hAnsi="Calibri" w:cs="Calibri"/>
                <w:color w:val="000000"/>
                <w:sz w:val="20"/>
              </w:rPr>
              <w:t>-</w:t>
            </w:r>
            <w:r w:rsidR="00B83A16">
              <w:rPr>
                <w:rFonts w:ascii="Calibri" w:hAnsi="Calibri" w:cs="Calibri"/>
                <w:color w:val="000000"/>
                <w:sz w:val="20"/>
              </w:rPr>
              <w:t>current</w:t>
            </w:r>
          </w:p>
        </w:tc>
        <w:tc>
          <w:tcPr>
            <w:tcW w:w="1275" w:type="dxa"/>
            <w:tcBorders>
              <w:top w:val="nil"/>
              <w:left w:val="nil"/>
              <w:bottom w:val="single" w:sz="4" w:space="0" w:color="auto"/>
              <w:right w:val="nil"/>
            </w:tcBorders>
            <w:shd w:val="clear" w:color="auto" w:fill="auto"/>
          </w:tcPr>
          <w:p w14:paraId="19132ED3" w14:textId="30C3C799" w:rsidR="008F1691" w:rsidRPr="00471E75" w:rsidRDefault="0052135F" w:rsidP="008F1691">
            <w:pPr>
              <w:jc w:val="right"/>
              <w:rPr>
                <w:rFonts w:ascii="Calibri" w:hAnsi="Calibri"/>
                <w:b/>
                <w:sz w:val="20"/>
                <w:highlight w:val="yellow"/>
                <w:lang w:val="en-IE"/>
              </w:rPr>
            </w:pPr>
            <w:r w:rsidRPr="00471E75">
              <w:rPr>
                <w:rFonts w:ascii="Calibri" w:hAnsi="Calibri"/>
                <w:b/>
                <w:sz w:val="20"/>
                <w:lang w:val="en-IE"/>
              </w:rPr>
              <w:t>-</w:t>
            </w:r>
          </w:p>
        </w:tc>
        <w:tc>
          <w:tcPr>
            <w:tcW w:w="1418" w:type="dxa"/>
            <w:tcBorders>
              <w:top w:val="nil"/>
              <w:left w:val="nil"/>
              <w:bottom w:val="single" w:sz="4" w:space="0" w:color="auto"/>
              <w:right w:val="nil"/>
            </w:tcBorders>
            <w:shd w:val="clear" w:color="auto" w:fill="auto"/>
          </w:tcPr>
          <w:p w14:paraId="0FF8134C" w14:textId="58D20888" w:rsidR="008F1691" w:rsidRPr="00471E75" w:rsidRDefault="00B83A16" w:rsidP="008F1691">
            <w:pPr>
              <w:jc w:val="right"/>
              <w:rPr>
                <w:rFonts w:ascii="Calibri" w:hAnsi="Calibri"/>
                <w:b/>
                <w:sz w:val="20"/>
                <w:lang w:val="en-IE"/>
              </w:rPr>
            </w:pPr>
            <w:r w:rsidRPr="00471E75">
              <w:rPr>
                <w:rFonts w:ascii="Calibri" w:hAnsi="Calibri"/>
                <w:b/>
                <w:sz w:val="20"/>
                <w:lang w:val="en-IE"/>
              </w:rPr>
              <w:t>0.5</w:t>
            </w:r>
          </w:p>
        </w:tc>
        <w:tc>
          <w:tcPr>
            <w:tcW w:w="1009" w:type="dxa"/>
            <w:tcBorders>
              <w:bottom w:val="single" w:sz="4" w:space="0" w:color="auto"/>
            </w:tcBorders>
            <w:shd w:val="clear" w:color="auto" w:fill="auto"/>
          </w:tcPr>
          <w:p w14:paraId="3B08F864" w14:textId="77777777" w:rsidR="008F1691" w:rsidRPr="009E1EF1" w:rsidRDefault="008F1691" w:rsidP="008F1691">
            <w:pPr>
              <w:jc w:val="right"/>
              <w:rPr>
                <w:rFonts w:ascii="Calibri" w:hAnsi="Calibri"/>
                <w:bCs/>
                <w:sz w:val="20"/>
                <w:lang w:val="en-IE"/>
              </w:rPr>
            </w:pPr>
            <w:r w:rsidRPr="009E1EF1">
              <w:rPr>
                <w:rFonts w:ascii="Calibri" w:hAnsi="Calibri"/>
                <w:bCs/>
                <w:sz w:val="20"/>
                <w:lang w:val="en-IE"/>
              </w:rPr>
              <w:t>-</w:t>
            </w:r>
          </w:p>
        </w:tc>
        <w:tc>
          <w:tcPr>
            <w:tcW w:w="1259" w:type="dxa"/>
            <w:tcBorders>
              <w:bottom w:val="single" w:sz="4" w:space="0" w:color="auto"/>
            </w:tcBorders>
            <w:shd w:val="clear" w:color="auto" w:fill="auto"/>
          </w:tcPr>
          <w:p w14:paraId="622DED7E" w14:textId="0C9E280B" w:rsidR="008F1691" w:rsidRPr="009E1EF1" w:rsidRDefault="00B83A16" w:rsidP="008F1691">
            <w:pPr>
              <w:jc w:val="right"/>
              <w:rPr>
                <w:rFonts w:ascii="Calibri" w:hAnsi="Calibri"/>
                <w:bCs/>
                <w:sz w:val="20"/>
                <w:lang w:val="en-IE"/>
              </w:rPr>
            </w:pPr>
            <w:r>
              <w:rPr>
                <w:rFonts w:ascii="Calibri" w:hAnsi="Calibri"/>
                <w:bCs/>
                <w:sz w:val="20"/>
                <w:lang w:val="en-IE"/>
              </w:rPr>
              <w:t>0.7</w:t>
            </w:r>
          </w:p>
        </w:tc>
      </w:tr>
      <w:tr w:rsidR="008F1691" w:rsidRPr="007761C2" w14:paraId="58BA3A60" w14:textId="77777777" w:rsidTr="00B845F4">
        <w:tc>
          <w:tcPr>
            <w:tcW w:w="4962" w:type="dxa"/>
            <w:tcBorders>
              <w:top w:val="single" w:sz="4" w:space="0" w:color="auto"/>
              <w:bottom w:val="single" w:sz="4" w:space="0" w:color="auto"/>
            </w:tcBorders>
            <w:shd w:val="clear" w:color="auto" w:fill="auto"/>
            <w:vAlign w:val="bottom"/>
          </w:tcPr>
          <w:p w14:paraId="7D55929E" w14:textId="77777777" w:rsidR="008F1691" w:rsidRPr="009E1EF1" w:rsidRDefault="008F1691" w:rsidP="008F1691">
            <w:pPr>
              <w:jc w:val="both"/>
              <w:rPr>
                <w:rFonts w:ascii="Calibri" w:hAnsi="Calibri" w:cs="Calibri"/>
                <w:color w:val="000000"/>
                <w:sz w:val="20"/>
              </w:rPr>
            </w:pPr>
            <w:r w:rsidRPr="009E1EF1">
              <w:rPr>
                <w:rFonts w:ascii="Calibri" w:hAnsi="Calibri" w:cs="Calibri"/>
                <w:b/>
                <w:color w:val="000000"/>
                <w:sz w:val="20"/>
              </w:rPr>
              <w:t>Total derivatives held for risk management and other purposes not designated as hedges</w:t>
            </w:r>
          </w:p>
        </w:tc>
        <w:tc>
          <w:tcPr>
            <w:tcW w:w="1275" w:type="dxa"/>
            <w:tcBorders>
              <w:top w:val="single" w:sz="4" w:space="0" w:color="auto"/>
              <w:left w:val="nil"/>
              <w:bottom w:val="single" w:sz="4" w:space="0" w:color="auto"/>
              <w:right w:val="nil"/>
            </w:tcBorders>
            <w:shd w:val="clear" w:color="auto" w:fill="auto"/>
          </w:tcPr>
          <w:p w14:paraId="52D1E52C" w14:textId="77777777" w:rsidR="00290A06" w:rsidRDefault="00290A06" w:rsidP="008F1691">
            <w:pPr>
              <w:jc w:val="right"/>
              <w:rPr>
                <w:rFonts w:ascii="Calibri" w:hAnsi="Calibri"/>
                <w:b/>
                <w:sz w:val="20"/>
                <w:lang w:val="en-IE"/>
              </w:rPr>
            </w:pPr>
          </w:p>
          <w:p w14:paraId="56E6A89D" w14:textId="42690AD8" w:rsidR="008F1691" w:rsidRPr="00471E75" w:rsidRDefault="0052135F" w:rsidP="008F1691">
            <w:pPr>
              <w:jc w:val="right"/>
              <w:rPr>
                <w:rFonts w:ascii="Calibri" w:hAnsi="Calibri"/>
                <w:b/>
                <w:sz w:val="20"/>
                <w:highlight w:val="yellow"/>
                <w:lang w:val="en-IE"/>
              </w:rPr>
            </w:pPr>
            <w:r w:rsidRPr="00471E75">
              <w:rPr>
                <w:rFonts w:ascii="Calibri" w:hAnsi="Calibri"/>
                <w:b/>
                <w:sz w:val="20"/>
                <w:lang w:val="en-IE"/>
              </w:rPr>
              <w:t>-</w:t>
            </w:r>
          </w:p>
        </w:tc>
        <w:tc>
          <w:tcPr>
            <w:tcW w:w="1418" w:type="dxa"/>
            <w:tcBorders>
              <w:top w:val="single" w:sz="4" w:space="0" w:color="auto"/>
              <w:left w:val="nil"/>
              <w:bottom w:val="single" w:sz="4" w:space="0" w:color="auto"/>
              <w:right w:val="nil"/>
            </w:tcBorders>
            <w:shd w:val="clear" w:color="auto" w:fill="auto"/>
          </w:tcPr>
          <w:p w14:paraId="09224B41" w14:textId="77777777" w:rsidR="0052135F" w:rsidRPr="00471E75" w:rsidRDefault="0052135F" w:rsidP="008F1691">
            <w:pPr>
              <w:jc w:val="right"/>
              <w:rPr>
                <w:rFonts w:ascii="Calibri" w:hAnsi="Calibri"/>
                <w:b/>
                <w:sz w:val="20"/>
                <w:lang w:val="en-IE"/>
              </w:rPr>
            </w:pPr>
          </w:p>
          <w:p w14:paraId="69DF7A8E" w14:textId="2DBFE168" w:rsidR="008F1691" w:rsidRPr="00471E75" w:rsidRDefault="0052135F" w:rsidP="008F1691">
            <w:pPr>
              <w:jc w:val="right"/>
              <w:rPr>
                <w:rFonts w:ascii="Calibri" w:hAnsi="Calibri"/>
                <w:b/>
                <w:sz w:val="20"/>
                <w:lang w:val="en-IE"/>
              </w:rPr>
            </w:pPr>
            <w:r w:rsidRPr="00471E75">
              <w:rPr>
                <w:rFonts w:ascii="Calibri" w:hAnsi="Calibri"/>
                <w:b/>
                <w:sz w:val="20"/>
                <w:lang w:val="en-IE"/>
              </w:rPr>
              <w:t>50.0</w:t>
            </w:r>
          </w:p>
        </w:tc>
        <w:tc>
          <w:tcPr>
            <w:tcW w:w="1009" w:type="dxa"/>
            <w:tcBorders>
              <w:top w:val="single" w:sz="4" w:space="0" w:color="auto"/>
              <w:bottom w:val="single" w:sz="4" w:space="0" w:color="auto"/>
            </w:tcBorders>
            <w:shd w:val="clear" w:color="auto" w:fill="auto"/>
          </w:tcPr>
          <w:p w14:paraId="3D6D8C87" w14:textId="77777777" w:rsidR="008F1691" w:rsidRPr="009E1EF1" w:rsidRDefault="008F1691" w:rsidP="008F1691">
            <w:pPr>
              <w:jc w:val="right"/>
              <w:rPr>
                <w:rFonts w:ascii="Calibri" w:hAnsi="Calibri"/>
                <w:bCs/>
                <w:sz w:val="20"/>
                <w:lang w:val="en-IE"/>
              </w:rPr>
            </w:pPr>
          </w:p>
          <w:p w14:paraId="2EB4E2F2" w14:textId="77777777" w:rsidR="008F1691" w:rsidRPr="009E1EF1" w:rsidRDefault="008F1691" w:rsidP="008F1691">
            <w:pPr>
              <w:jc w:val="right"/>
              <w:rPr>
                <w:rFonts w:ascii="Calibri" w:hAnsi="Calibri"/>
                <w:bCs/>
                <w:sz w:val="20"/>
                <w:lang w:val="en-IE"/>
              </w:rPr>
            </w:pPr>
            <w:r w:rsidRPr="009E1EF1">
              <w:rPr>
                <w:rFonts w:ascii="Calibri" w:hAnsi="Calibri"/>
                <w:bCs/>
                <w:sz w:val="20"/>
                <w:lang w:val="en-IE"/>
              </w:rPr>
              <w:t>-</w:t>
            </w:r>
          </w:p>
        </w:tc>
        <w:tc>
          <w:tcPr>
            <w:tcW w:w="1259" w:type="dxa"/>
            <w:tcBorders>
              <w:top w:val="single" w:sz="4" w:space="0" w:color="auto"/>
              <w:bottom w:val="single" w:sz="4" w:space="0" w:color="auto"/>
            </w:tcBorders>
            <w:shd w:val="clear" w:color="auto" w:fill="auto"/>
          </w:tcPr>
          <w:p w14:paraId="6C7337D3" w14:textId="77777777" w:rsidR="008F1691" w:rsidRPr="009E1EF1" w:rsidRDefault="008F1691" w:rsidP="008F1691">
            <w:pPr>
              <w:jc w:val="right"/>
              <w:rPr>
                <w:rFonts w:ascii="Calibri" w:hAnsi="Calibri"/>
                <w:bCs/>
                <w:sz w:val="20"/>
                <w:lang w:val="en-IE"/>
              </w:rPr>
            </w:pPr>
          </w:p>
          <w:p w14:paraId="1B3198A9" w14:textId="77777777" w:rsidR="008F1691" w:rsidRPr="009E1EF1" w:rsidRDefault="008F1691" w:rsidP="008F1691">
            <w:pPr>
              <w:jc w:val="right"/>
              <w:rPr>
                <w:rFonts w:ascii="Calibri" w:hAnsi="Calibri"/>
                <w:bCs/>
                <w:sz w:val="20"/>
                <w:lang w:val="en-IE"/>
              </w:rPr>
            </w:pPr>
            <w:r w:rsidRPr="009E1EF1">
              <w:rPr>
                <w:rFonts w:ascii="Calibri" w:hAnsi="Calibri"/>
                <w:bCs/>
                <w:sz w:val="20"/>
                <w:lang w:val="en-IE"/>
              </w:rPr>
              <w:t>21.1</w:t>
            </w:r>
          </w:p>
        </w:tc>
      </w:tr>
      <w:tr w:rsidR="00E14F38" w:rsidRPr="007761C2" w14:paraId="1FA90CDA" w14:textId="77777777" w:rsidTr="00B845F4">
        <w:tc>
          <w:tcPr>
            <w:tcW w:w="4962" w:type="dxa"/>
            <w:tcBorders>
              <w:top w:val="single" w:sz="4" w:space="0" w:color="auto"/>
            </w:tcBorders>
            <w:shd w:val="clear" w:color="auto" w:fill="auto"/>
            <w:vAlign w:val="bottom"/>
          </w:tcPr>
          <w:p w14:paraId="7B5E4A71" w14:textId="77777777" w:rsidR="00E14F38" w:rsidRPr="009E1EF1" w:rsidRDefault="00E14F38" w:rsidP="009E1EF1">
            <w:pPr>
              <w:jc w:val="both"/>
              <w:rPr>
                <w:rFonts w:ascii="Calibri" w:hAnsi="Calibri" w:cs="Calibri"/>
                <w:b/>
                <w:color w:val="000000"/>
                <w:sz w:val="20"/>
              </w:rPr>
            </w:pPr>
          </w:p>
        </w:tc>
        <w:tc>
          <w:tcPr>
            <w:tcW w:w="1275" w:type="dxa"/>
            <w:tcBorders>
              <w:top w:val="single" w:sz="4" w:space="0" w:color="auto"/>
            </w:tcBorders>
            <w:shd w:val="clear" w:color="auto" w:fill="auto"/>
          </w:tcPr>
          <w:p w14:paraId="6B5ABB86" w14:textId="77777777" w:rsidR="00E14F38" w:rsidRPr="00471E75" w:rsidRDefault="00E14F38" w:rsidP="009E1EF1">
            <w:pPr>
              <w:jc w:val="right"/>
              <w:rPr>
                <w:rFonts w:ascii="Calibri" w:hAnsi="Calibri"/>
                <w:b/>
                <w:sz w:val="20"/>
                <w:lang w:val="en-IE"/>
              </w:rPr>
            </w:pPr>
          </w:p>
        </w:tc>
        <w:tc>
          <w:tcPr>
            <w:tcW w:w="1418" w:type="dxa"/>
            <w:tcBorders>
              <w:top w:val="single" w:sz="4" w:space="0" w:color="auto"/>
            </w:tcBorders>
            <w:shd w:val="clear" w:color="auto" w:fill="auto"/>
          </w:tcPr>
          <w:p w14:paraId="12D8E1DE" w14:textId="77777777" w:rsidR="00E14F38" w:rsidRPr="00471E75" w:rsidRDefault="00E14F38" w:rsidP="009E1EF1">
            <w:pPr>
              <w:jc w:val="right"/>
              <w:rPr>
                <w:rFonts w:ascii="Calibri" w:hAnsi="Calibri"/>
                <w:b/>
                <w:sz w:val="20"/>
                <w:lang w:val="en-IE"/>
              </w:rPr>
            </w:pPr>
          </w:p>
        </w:tc>
        <w:tc>
          <w:tcPr>
            <w:tcW w:w="1009" w:type="dxa"/>
            <w:tcBorders>
              <w:top w:val="single" w:sz="4" w:space="0" w:color="auto"/>
            </w:tcBorders>
            <w:shd w:val="clear" w:color="auto" w:fill="auto"/>
          </w:tcPr>
          <w:p w14:paraId="255DC190" w14:textId="77777777" w:rsidR="00E14F38" w:rsidRPr="009E1EF1" w:rsidRDefault="00E14F38" w:rsidP="009E1EF1">
            <w:pPr>
              <w:jc w:val="right"/>
              <w:rPr>
                <w:rFonts w:ascii="Calibri" w:hAnsi="Calibri"/>
                <w:bCs/>
                <w:sz w:val="20"/>
                <w:lang w:val="en-IE"/>
              </w:rPr>
            </w:pPr>
          </w:p>
        </w:tc>
        <w:tc>
          <w:tcPr>
            <w:tcW w:w="1259" w:type="dxa"/>
            <w:tcBorders>
              <w:top w:val="single" w:sz="4" w:space="0" w:color="auto"/>
            </w:tcBorders>
            <w:shd w:val="clear" w:color="auto" w:fill="auto"/>
          </w:tcPr>
          <w:p w14:paraId="18D788D5" w14:textId="77777777" w:rsidR="00E14F38" w:rsidRPr="009E1EF1" w:rsidRDefault="00E14F38" w:rsidP="009E1EF1">
            <w:pPr>
              <w:jc w:val="right"/>
              <w:rPr>
                <w:rFonts w:ascii="Calibri" w:hAnsi="Calibri"/>
                <w:bCs/>
                <w:sz w:val="20"/>
                <w:lang w:val="en-IE"/>
              </w:rPr>
            </w:pPr>
          </w:p>
        </w:tc>
      </w:tr>
      <w:tr w:rsidR="00E14F38" w:rsidRPr="007761C2" w14:paraId="232C8FDD" w14:textId="77777777" w:rsidTr="00B845F4">
        <w:tc>
          <w:tcPr>
            <w:tcW w:w="4962" w:type="dxa"/>
            <w:tcBorders>
              <w:bottom w:val="single" w:sz="4" w:space="0" w:color="auto"/>
            </w:tcBorders>
            <w:shd w:val="clear" w:color="auto" w:fill="auto"/>
            <w:vAlign w:val="bottom"/>
          </w:tcPr>
          <w:p w14:paraId="335EC6E3" w14:textId="77777777" w:rsidR="00E14F38" w:rsidRPr="009E1EF1" w:rsidRDefault="00E14F38" w:rsidP="009E1EF1">
            <w:pPr>
              <w:jc w:val="both"/>
              <w:rPr>
                <w:rFonts w:ascii="Calibri" w:hAnsi="Calibri" w:cs="Calibri"/>
                <w:b/>
                <w:color w:val="000000"/>
                <w:sz w:val="20"/>
              </w:rPr>
            </w:pPr>
            <w:r w:rsidRPr="009E1EF1">
              <w:rPr>
                <w:rFonts w:ascii="Calibri" w:hAnsi="Calibri" w:cs="Calibri"/>
                <w:b/>
                <w:color w:val="000000"/>
                <w:sz w:val="20"/>
              </w:rPr>
              <w:t>Derivatives included within Borrowings</w:t>
            </w:r>
          </w:p>
        </w:tc>
        <w:tc>
          <w:tcPr>
            <w:tcW w:w="1275" w:type="dxa"/>
            <w:tcBorders>
              <w:bottom w:val="single" w:sz="4" w:space="0" w:color="auto"/>
            </w:tcBorders>
            <w:shd w:val="clear" w:color="auto" w:fill="auto"/>
          </w:tcPr>
          <w:p w14:paraId="5600B513" w14:textId="77777777" w:rsidR="00E14F38" w:rsidRPr="00471E75" w:rsidRDefault="00E14F38" w:rsidP="009E1EF1">
            <w:pPr>
              <w:jc w:val="right"/>
              <w:rPr>
                <w:rFonts w:ascii="Calibri" w:hAnsi="Calibri"/>
                <w:b/>
                <w:sz w:val="20"/>
                <w:lang w:val="en-IE"/>
              </w:rPr>
            </w:pPr>
          </w:p>
        </w:tc>
        <w:tc>
          <w:tcPr>
            <w:tcW w:w="1418" w:type="dxa"/>
            <w:tcBorders>
              <w:bottom w:val="single" w:sz="4" w:space="0" w:color="auto"/>
            </w:tcBorders>
            <w:shd w:val="clear" w:color="auto" w:fill="auto"/>
          </w:tcPr>
          <w:p w14:paraId="742F8619" w14:textId="77777777" w:rsidR="00E14F38" w:rsidRPr="00471E75" w:rsidRDefault="00E14F38" w:rsidP="009E1EF1">
            <w:pPr>
              <w:jc w:val="right"/>
              <w:rPr>
                <w:rFonts w:ascii="Calibri" w:hAnsi="Calibri"/>
                <w:b/>
                <w:sz w:val="20"/>
                <w:lang w:val="en-IE"/>
              </w:rPr>
            </w:pPr>
          </w:p>
        </w:tc>
        <w:tc>
          <w:tcPr>
            <w:tcW w:w="1009" w:type="dxa"/>
            <w:tcBorders>
              <w:bottom w:val="single" w:sz="4" w:space="0" w:color="auto"/>
            </w:tcBorders>
            <w:shd w:val="clear" w:color="auto" w:fill="auto"/>
          </w:tcPr>
          <w:p w14:paraId="5E385202" w14:textId="77777777" w:rsidR="00E14F38" w:rsidRPr="009E1EF1" w:rsidRDefault="00E14F38" w:rsidP="009E1EF1">
            <w:pPr>
              <w:jc w:val="right"/>
              <w:rPr>
                <w:rFonts w:ascii="Calibri" w:hAnsi="Calibri"/>
                <w:bCs/>
                <w:sz w:val="20"/>
                <w:lang w:val="en-IE"/>
              </w:rPr>
            </w:pPr>
          </w:p>
        </w:tc>
        <w:tc>
          <w:tcPr>
            <w:tcW w:w="1259" w:type="dxa"/>
            <w:tcBorders>
              <w:bottom w:val="single" w:sz="4" w:space="0" w:color="auto"/>
            </w:tcBorders>
            <w:shd w:val="clear" w:color="auto" w:fill="auto"/>
          </w:tcPr>
          <w:p w14:paraId="31AF0A58" w14:textId="77777777" w:rsidR="00E14F38" w:rsidRPr="009E1EF1" w:rsidRDefault="00E14F38" w:rsidP="009E1EF1">
            <w:pPr>
              <w:jc w:val="right"/>
              <w:rPr>
                <w:rFonts w:ascii="Calibri" w:hAnsi="Calibri"/>
                <w:bCs/>
                <w:sz w:val="20"/>
                <w:lang w:val="en-IE"/>
              </w:rPr>
            </w:pPr>
          </w:p>
        </w:tc>
      </w:tr>
      <w:tr w:rsidR="002B606F" w:rsidRPr="007761C2" w14:paraId="36604FAF" w14:textId="77777777" w:rsidTr="00B845F4">
        <w:tc>
          <w:tcPr>
            <w:tcW w:w="4962" w:type="dxa"/>
            <w:tcBorders>
              <w:top w:val="single" w:sz="4" w:space="0" w:color="auto"/>
              <w:bottom w:val="single" w:sz="4" w:space="0" w:color="auto"/>
            </w:tcBorders>
            <w:shd w:val="clear" w:color="auto" w:fill="auto"/>
            <w:vAlign w:val="bottom"/>
          </w:tcPr>
          <w:p w14:paraId="7F97C61B" w14:textId="77777777" w:rsidR="002B606F" w:rsidRPr="009E1EF1" w:rsidRDefault="002B606F" w:rsidP="009E1EF1">
            <w:pPr>
              <w:jc w:val="both"/>
              <w:rPr>
                <w:rFonts w:ascii="Calibri" w:hAnsi="Calibri" w:cs="Calibri"/>
                <w:color w:val="000000"/>
                <w:sz w:val="20"/>
              </w:rPr>
            </w:pPr>
            <w:r w:rsidRPr="009E1EF1">
              <w:rPr>
                <w:rFonts w:ascii="Calibri" w:hAnsi="Calibri" w:cs="Calibri"/>
                <w:color w:val="000000"/>
                <w:sz w:val="20"/>
              </w:rPr>
              <w:t>Embedded derivatives</w:t>
            </w:r>
          </w:p>
        </w:tc>
        <w:tc>
          <w:tcPr>
            <w:tcW w:w="1275" w:type="dxa"/>
            <w:tcBorders>
              <w:top w:val="single" w:sz="4" w:space="0" w:color="auto"/>
              <w:left w:val="nil"/>
              <w:bottom w:val="single" w:sz="4" w:space="0" w:color="auto"/>
              <w:right w:val="nil"/>
            </w:tcBorders>
            <w:shd w:val="clear" w:color="auto" w:fill="auto"/>
          </w:tcPr>
          <w:p w14:paraId="7C97FC2E"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98.0</w:t>
            </w:r>
          </w:p>
        </w:tc>
        <w:tc>
          <w:tcPr>
            <w:tcW w:w="1418" w:type="dxa"/>
            <w:tcBorders>
              <w:top w:val="single" w:sz="4" w:space="0" w:color="auto"/>
              <w:left w:val="nil"/>
              <w:bottom w:val="single" w:sz="4" w:space="0" w:color="auto"/>
              <w:right w:val="nil"/>
            </w:tcBorders>
            <w:shd w:val="clear" w:color="auto" w:fill="auto"/>
          </w:tcPr>
          <w:p w14:paraId="6DB27302" w14:textId="77777777" w:rsidR="002B606F" w:rsidRPr="00471E75" w:rsidRDefault="002B606F" w:rsidP="009E1EF1">
            <w:pPr>
              <w:jc w:val="right"/>
              <w:rPr>
                <w:rFonts w:ascii="Calibri" w:hAnsi="Calibri"/>
                <w:b/>
                <w:sz w:val="20"/>
                <w:lang w:val="en-IE"/>
              </w:rPr>
            </w:pPr>
            <w:r w:rsidRPr="00471E75">
              <w:rPr>
                <w:rFonts w:ascii="Calibri" w:hAnsi="Calibri"/>
                <w:b/>
                <w:sz w:val="20"/>
                <w:lang w:val="en-IE"/>
              </w:rPr>
              <w:t>-</w:t>
            </w:r>
          </w:p>
        </w:tc>
        <w:tc>
          <w:tcPr>
            <w:tcW w:w="1009" w:type="dxa"/>
            <w:tcBorders>
              <w:top w:val="single" w:sz="4" w:space="0" w:color="auto"/>
              <w:bottom w:val="single" w:sz="4" w:space="0" w:color="auto"/>
            </w:tcBorders>
            <w:shd w:val="clear" w:color="auto" w:fill="auto"/>
          </w:tcPr>
          <w:p w14:paraId="71F30F21"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c>
          <w:tcPr>
            <w:tcW w:w="1259" w:type="dxa"/>
            <w:tcBorders>
              <w:top w:val="single" w:sz="4" w:space="0" w:color="auto"/>
              <w:bottom w:val="single" w:sz="4" w:space="0" w:color="auto"/>
            </w:tcBorders>
            <w:shd w:val="clear" w:color="auto" w:fill="auto"/>
          </w:tcPr>
          <w:p w14:paraId="14986B7D" w14:textId="77777777" w:rsidR="002B606F" w:rsidRPr="009E1EF1" w:rsidRDefault="002B606F" w:rsidP="009E1EF1">
            <w:pPr>
              <w:jc w:val="right"/>
              <w:rPr>
                <w:rFonts w:ascii="Calibri" w:hAnsi="Calibri"/>
                <w:bCs/>
                <w:sz w:val="20"/>
                <w:lang w:val="en-IE"/>
              </w:rPr>
            </w:pPr>
            <w:r w:rsidRPr="009E1EF1">
              <w:rPr>
                <w:rFonts w:ascii="Calibri" w:hAnsi="Calibri"/>
                <w:bCs/>
                <w:sz w:val="20"/>
                <w:lang w:val="en-IE"/>
              </w:rPr>
              <w:t>-</w:t>
            </w:r>
          </w:p>
        </w:tc>
      </w:tr>
    </w:tbl>
    <w:p w14:paraId="02E9387C" w14:textId="77777777" w:rsidR="00E14F38" w:rsidRPr="009E1EF1" w:rsidRDefault="00E14F38" w:rsidP="00E14F38">
      <w:pPr>
        <w:jc w:val="both"/>
        <w:rPr>
          <w:rFonts w:ascii="Calibri" w:hAnsi="Calibri" w:cs="Calibri"/>
          <w:sz w:val="20"/>
        </w:rPr>
      </w:pPr>
    </w:p>
    <w:p w14:paraId="48289DE6" w14:textId="77777777" w:rsidR="00E14F38" w:rsidRPr="009E1EF1" w:rsidRDefault="00E14F38" w:rsidP="00E14F38">
      <w:pPr>
        <w:keepNext/>
        <w:keepLines/>
        <w:jc w:val="both"/>
        <w:rPr>
          <w:rFonts w:ascii="Calibri" w:hAnsi="Calibri" w:cs="Calibri"/>
          <w:b/>
          <w:sz w:val="20"/>
        </w:rPr>
      </w:pPr>
      <w:r w:rsidRPr="009E1EF1">
        <w:rPr>
          <w:rFonts w:ascii="Calibri" w:hAnsi="Calibri" w:cs="Calibri"/>
          <w:b/>
          <w:sz w:val="20"/>
        </w:rPr>
        <w:t>Hedge Accounting</w:t>
      </w:r>
    </w:p>
    <w:p w14:paraId="593E6AE1" w14:textId="77777777" w:rsidR="00E14F38" w:rsidRPr="009E1EF1" w:rsidRDefault="00E14F38" w:rsidP="00E14F38">
      <w:pPr>
        <w:keepNext/>
        <w:keepLines/>
        <w:jc w:val="both"/>
        <w:rPr>
          <w:rFonts w:ascii="Calibri" w:hAnsi="Calibri" w:cs="Calibri"/>
          <w:i/>
          <w:sz w:val="20"/>
        </w:rPr>
      </w:pPr>
    </w:p>
    <w:p w14:paraId="4A9720EA" w14:textId="77777777" w:rsidR="00E14F38" w:rsidRPr="009E1EF1" w:rsidRDefault="00E14F38" w:rsidP="00E14F38">
      <w:pPr>
        <w:keepNext/>
        <w:keepLines/>
        <w:rPr>
          <w:rFonts w:ascii="Calibri" w:hAnsi="Calibri" w:cs="Calibri"/>
          <w:i/>
          <w:sz w:val="20"/>
        </w:rPr>
      </w:pPr>
      <w:r w:rsidRPr="009E1EF1">
        <w:rPr>
          <w:rFonts w:ascii="Calibri" w:hAnsi="Calibri" w:cs="Calibri"/>
          <w:i/>
          <w:sz w:val="20"/>
        </w:rPr>
        <w:t>Cash flow hedge accounting</w:t>
      </w:r>
    </w:p>
    <w:p w14:paraId="22D68F6B" w14:textId="77777777" w:rsidR="00E14F38" w:rsidRPr="009E1EF1" w:rsidRDefault="00E14F38" w:rsidP="00E14F38">
      <w:pPr>
        <w:keepNext/>
        <w:keepLines/>
        <w:rPr>
          <w:rFonts w:ascii="Calibri" w:hAnsi="Calibri" w:cs="Calibri"/>
          <w:sz w:val="20"/>
        </w:rPr>
      </w:pPr>
    </w:p>
    <w:p w14:paraId="1C48D09E" w14:textId="0C1B739D" w:rsidR="00E14F38" w:rsidRPr="009E1EF1" w:rsidRDefault="00E14F38" w:rsidP="00F5410B">
      <w:pPr>
        <w:keepLines/>
        <w:jc w:val="both"/>
        <w:rPr>
          <w:rFonts w:ascii="Calibri" w:hAnsi="Calibri" w:cs="Calibri"/>
          <w:sz w:val="20"/>
        </w:rPr>
      </w:pPr>
      <w:r w:rsidRPr="009E1EF1">
        <w:rPr>
          <w:rFonts w:ascii="Calibri" w:hAnsi="Calibri" w:cs="Calibri"/>
          <w:sz w:val="20"/>
        </w:rPr>
        <w:t xml:space="preserve">In accordance with the Group’s risk management strategy, the Group acquired and entered into, as applicable, the Swap Agreements to mitigate the risk of fluctuation of coupon and principal cash flows due to changes in foreign currency rates and interest rates related to the USD First </w:t>
      </w:r>
      <w:r w:rsidR="00F973AE">
        <w:rPr>
          <w:rFonts w:ascii="Calibri" w:hAnsi="Calibri" w:cs="Calibri"/>
          <w:sz w:val="20"/>
        </w:rPr>
        <w:t xml:space="preserve">Lien </w:t>
      </w:r>
      <w:r w:rsidRPr="009E1EF1">
        <w:rPr>
          <w:rFonts w:ascii="Calibri" w:hAnsi="Calibri" w:cs="Calibri"/>
          <w:sz w:val="20"/>
        </w:rPr>
        <w:t>Term Loan B and the Senior Notes.</w:t>
      </w:r>
    </w:p>
    <w:p w14:paraId="1823A73C" w14:textId="77777777" w:rsidR="0052135F" w:rsidRDefault="0052135F" w:rsidP="00F5410B">
      <w:pPr>
        <w:widowControl/>
        <w:autoSpaceDE/>
        <w:autoSpaceDN/>
        <w:adjustRightInd/>
        <w:jc w:val="both"/>
        <w:rPr>
          <w:rFonts w:ascii="Calibri" w:hAnsi="Calibri" w:cs="Calibri"/>
          <w:b/>
          <w:sz w:val="20"/>
        </w:rPr>
      </w:pPr>
    </w:p>
    <w:p w14:paraId="30780196" w14:textId="142F099B" w:rsidR="00175133" w:rsidRPr="009E1EF1" w:rsidRDefault="006C33C7" w:rsidP="00175133">
      <w:pPr>
        <w:keepNext/>
        <w:keepLines/>
        <w:jc w:val="both"/>
        <w:rPr>
          <w:rFonts w:ascii="Calibri" w:hAnsi="Calibri" w:cs="Calibri"/>
          <w:b/>
          <w:sz w:val="20"/>
        </w:rPr>
      </w:pPr>
      <w:r>
        <w:rPr>
          <w:rFonts w:ascii="Calibri" w:hAnsi="Calibri" w:cs="Calibri"/>
          <w:b/>
          <w:sz w:val="20"/>
        </w:rPr>
        <w:lastRenderedPageBreak/>
        <w:t>17</w:t>
      </w:r>
      <w:r w:rsidR="00175133" w:rsidRPr="009E1EF1">
        <w:rPr>
          <w:rFonts w:ascii="Calibri" w:hAnsi="Calibri" w:cs="Calibri"/>
          <w:b/>
          <w:sz w:val="20"/>
        </w:rPr>
        <w:t>. Derivatives (continued)</w:t>
      </w:r>
    </w:p>
    <w:p w14:paraId="06E19636" w14:textId="77777777" w:rsidR="00E14F38" w:rsidRPr="009E1EF1" w:rsidRDefault="00E14F38" w:rsidP="00E14F38">
      <w:pPr>
        <w:keepNext/>
        <w:keepLines/>
        <w:rPr>
          <w:rFonts w:ascii="Calibri" w:hAnsi="Calibri" w:cs="Calibri"/>
          <w:sz w:val="20"/>
        </w:rPr>
      </w:pPr>
    </w:p>
    <w:p w14:paraId="0184CA01" w14:textId="465025D7" w:rsidR="00F24A5B" w:rsidRDefault="00F24A5B" w:rsidP="00F24A5B">
      <w:pPr>
        <w:keepNext/>
        <w:keepLines/>
        <w:jc w:val="both"/>
        <w:rPr>
          <w:rFonts w:ascii="Calibri" w:hAnsi="Calibri" w:cs="Calibri"/>
          <w:b/>
          <w:sz w:val="20"/>
        </w:rPr>
      </w:pPr>
      <w:r w:rsidRPr="009E1EF1">
        <w:rPr>
          <w:rFonts w:ascii="Calibri" w:hAnsi="Calibri" w:cs="Calibri"/>
          <w:sz w:val="20"/>
        </w:rPr>
        <w:t>The Group assesses hedge effectiveness by comparing the changes in fair value of a hypothetical derivative reflecting the terms of the debt instrument issued due to movements in the applicable foreign currency exchange rate and benchmark interest rate with the changes in fair value of the cross-currency interest rate swaps and cross-currency swaps used to hedge the exposure, as applicable. The Group uses the hypothetical derivative method to determine the changes in fair value of the hedged item. The Group has identified</w:t>
      </w:r>
      <w:r>
        <w:rPr>
          <w:rFonts w:ascii="Calibri" w:hAnsi="Calibri" w:cs="Calibri"/>
          <w:sz w:val="20"/>
        </w:rPr>
        <w:t xml:space="preserve"> and to the extent possible mitigated</w:t>
      </w:r>
      <w:r w:rsidRPr="009E1EF1">
        <w:rPr>
          <w:rFonts w:ascii="Calibri" w:hAnsi="Calibri" w:cs="Calibri"/>
          <w:sz w:val="20"/>
        </w:rPr>
        <w:t xml:space="preserve"> the following possible sources of ineffectiveness in its cash flow hedge relationships:</w:t>
      </w:r>
    </w:p>
    <w:p w14:paraId="64CDCD31" w14:textId="77777777" w:rsidR="00E14F38" w:rsidRPr="009E1EF1" w:rsidRDefault="00E14F38" w:rsidP="00E14F38">
      <w:pPr>
        <w:keepNext/>
        <w:keepLines/>
        <w:rPr>
          <w:rFonts w:ascii="Calibri" w:hAnsi="Calibri" w:cs="Calibri"/>
          <w:sz w:val="20"/>
        </w:rPr>
      </w:pPr>
    </w:p>
    <w:p w14:paraId="4645B0DC" w14:textId="184C1FEC" w:rsidR="00CC4323" w:rsidRPr="009E1EF1" w:rsidRDefault="00F973AE" w:rsidP="00907FFA">
      <w:pPr>
        <w:widowControl/>
        <w:numPr>
          <w:ilvl w:val="0"/>
          <w:numId w:val="16"/>
        </w:numPr>
        <w:autoSpaceDE/>
        <w:autoSpaceDN/>
        <w:adjustRightInd/>
        <w:ind w:left="284" w:hanging="284"/>
        <w:jc w:val="both"/>
        <w:rPr>
          <w:rFonts w:ascii="Calibri" w:hAnsi="Calibri" w:cs="Calibri"/>
          <w:sz w:val="20"/>
          <w:szCs w:val="20"/>
        </w:rPr>
      </w:pPr>
      <w:r>
        <w:rPr>
          <w:rFonts w:ascii="Calibri" w:hAnsi="Calibri" w:cs="Calibri"/>
          <w:sz w:val="20"/>
        </w:rPr>
        <w:t>t</w:t>
      </w:r>
      <w:r w:rsidRPr="009E1EF1">
        <w:rPr>
          <w:rFonts w:ascii="Calibri" w:hAnsi="Calibri" w:cs="Calibri"/>
          <w:sz w:val="20"/>
        </w:rPr>
        <w:t xml:space="preserve">he </w:t>
      </w:r>
      <w:r w:rsidR="00CC4323" w:rsidRPr="009E1EF1">
        <w:rPr>
          <w:rFonts w:ascii="Calibri" w:hAnsi="Calibri" w:cs="Calibri"/>
          <w:sz w:val="20"/>
        </w:rPr>
        <w:t>use of derivatives as a protection against currency and interest rate risk creates an exposure to the derivative counterparty’s credit risk which is not offset by the hedged item. This risk is minimised by entering into derivatives with high credit quality counterparties</w:t>
      </w:r>
      <w:r>
        <w:rPr>
          <w:rFonts w:ascii="Calibri" w:hAnsi="Calibri" w:cs="Calibri"/>
          <w:sz w:val="20"/>
        </w:rPr>
        <w:t>;</w:t>
      </w:r>
      <w:r w:rsidR="00CC4323" w:rsidRPr="009E1EF1">
        <w:rPr>
          <w:rFonts w:ascii="Calibri" w:hAnsi="Calibri" w:cs="Calibri"/>
          <w:sz w:val="20"/>
        </w:rPr>
        <w:t xml:space="preserve"> </w:t>
      </w:r>
    </w:p>
    <w:p w14:paraId="09C3B1A3" w14:textId="0A0DFB5F" w:rsidR="00CC4323" w:rsidRPr="009E1EF1" w:rsidRDefault="00F973AE" w:rsidP="00907FFA">
      <w:pPr>
        <w:widowControl/>
        <w:numPr>
          <w:ilvl w:val="0"/>
          <w:numId w:val="16"/>
        </w:numPr>
        <w:autoSpaceDE/>
        <w:autoSpaceDN/>
        <w:adjustRightInd/>
        <w:ind w:left="284" w:hanging="284"/>
        <w:jc w:val="both"/>
        <w:rPr>
          <w:rFonts w:ascii="Calibri" w:hAnsi="Calibri" w:cs="Calibri"/>
          <w:sz w:val="20"/>
        </w:rPr>
      </w:pPr>
      <w:r>
        <w:rPr>
          <w:rFonts w:ascii="Calibri" w:hAnsi="Calibri" w:cs="Calibri"/>
          <w:sz w:val="20"/>
        </w:rPr>
        <w:t>d</w:t>
      </w:r>
      <w:r w:rsidRPr="009E1EF1">
        <w:rPr>
          <w:rFonts w:ascii="Calibri" w:hAnsi="Calibri" w:cs="Calibri"/>
          <w:sz w:val="20"/>
        </w:rPr>
        <w:t xml:space="preserve">ifference </w:t>
      </w:r>
      <w:r w:rsidR="00CC4323" w:rsidRPr="009E1EF1">
        <w:rPr>
          <w:rFonts w:ascii="Calibri" w:hAnsi="Calibri" w:cs="Calibri"/>
          <w:sz w:val="20"/>
        </w:rPr>
        <w:t>in timing of settlement of the hedging instrument and hedged item</w:t>
      </w:r>
      <w:r>
        <w:rPr>
          <w:rFonts w:ascii="Calibri" w:hAnsi="Calibri" w:cs="Calibri"/>
          <w:sz w:val="20"/>
        </w:rPr>
        <w:t>; and</w:t>
      </w:r>
    </w:p>
    <w:p w14:paraId="33826E37" w14:textId="55713311" w:rsidR="00CC4323" w:rsidRPr="009E1EF1" w:rsidRDefault="00F973AE" w:rsidP="00907FFA">
      <w:pPr>
        <w:widowControl/>
        <w:numPr>
          <w:ilvl w:val="0"/>
          <w:numId w:val="16"/>
        </w:numPr>
        <w:autoSpaceDE/>
        <w:autoSpaceDN/>
        <w:adjustRightInd/>
        <w:ind w:left="284" w:hanging="284"/>
        <w:jc w:val="both"/>
        <w:rPr>
          <w:rFonts w:ascii="Calibri" w:hAnsi="Calibri" w:cs="Calibri"/>
          <w:sz w:val="20"/>
        </w:rPr>
      </w:pPr>
      <w:r>
        <w:rPr>
          <w:rFonts w:ascii="Calibri" w:hAnsi="Calibri" w:cs="Calibri"/>
          <w:sz w:val="20"/>
        </w:rPr>
        <w:t>d</w:t>
      </w:r>
      <w:r w:rsidRPr="009E1EF1">
        <w:rPr>
          <w:rFonts w:ascii="Calibri" w:hAnsi="Calibri" w:cs="Calibri"/>
          <w:sz w:val="20"/>
        </w:rPr>
        <w:t xml:space="preserve">esignation </w:t>
      </w:r>
      <w:r w:rsidR="00CC4323" w:rsidRPr="009E1EF1">
        <w:rPr>
          <w:rFonts w:ascii="Calibri" w:hAnsi="Calibri" w:cs="Calibri"/>
          <w:sz w:val="20"/>
        </w:rPr>
        <w:t>of off-market hedging instruments.</w:t>
      </w:r>
    </w:p>
    <w:p w14:paraId="2DCB1012" w14:textId="77777777" w:rsidR="00E14F38" w:rsidRPr="009E1EF1" w:rsidRDefault="00E14F38" w:rsidP="00F5410B">
      <w:pPr>
        <w:jc w:val="both"/>
        <w:rPr>
          <w:rFonts w:ascii="Calibri" w:hAnsi="Calibri" w:cs="Calibri"/>
          <w:sz w:val="20"/>
        </w:rPr>
      </w:pPr>
    </w:p>
    <w:p w14:paraId="62343F14" w14:textId="72C0FEEB" w:rsidR="00CC4323" w:rsidRPr="009E1EF1" w:rsidRDefault="00CC4323" w:rsidP="00F5410B">
      <w:pPr>
        <w:jc w:val="both"/>
        <w:rPr>
          <w:rFonts w:ascii="Calibri" w:hAnsi="Calibri" w:cs="Calibri"/>
          <w:sz w:val="20"/>
          <w:szCs w:val="20"/>
        </w:rPr>
      </w:pPr>
      <w:r w:rsidRPr="009E1EF1">
        <w:rPr>
          <w:rFonts w:ascii="Calibri" w:hAnsi="Calibri" w:cs="Calibri"/>
          <w:sz w:val="20"/>
        </w:rPr>
        <w:t>Certain of the EUR Cross-Currency Interest Rate Swaps in combination with the GBP Cross-Currency Interest Rate Swaps are designated in cash flow hedge relationships to hedge the foreign exchange risk and interest rate risk on the USD First Lien Term Loan B bearing a minimum floating interest rate of 3.5% (USD three</w:t>
      </w:r>
      <w:r w:rsidR="00F973AE">
        <w:rPr>
          <w:rFonts w:ascii="Calibri" w:hAnsi="Calibri" w:cs="Calibri"/>
          <w:sz w:val="20"/>
        </w:rPr>
        <w:t xml:space="preserve"> </w:t>
      </w:r>
      <w:r w:rsidRPr="009E1EF1">
        <w:rPr>
          <w:rFonts w:ascii="Calibri" w:hAnsi="Calibri" w:cs="Calibri"/>
          <w:sz w:val="20"/>
        </w:rPr>
        <w:t>month LIBOR plus a 3.5% margin, with a LIBOR floor of 0%). The remaining EUR Cross-Currency Interest Rate Swaps have been split for hedge accounting purposes with a portion of the exposure designated in a cash flow hedge relationship and the remaining exposure designated in a net investment hedge relationship. The Cross-Currency Swaps are designated in cash flow hedge relationships to hedge the foreign exchange risk on the Senior Notes.</w:t>
      </w:r>
    </w:p>
    <w:p w14:paraId="0964D97B" w14:textId="77777777" w:rsidR="00CC4323" w:rsidRPr="009E1EF1" w:rsidRDefault="00CC4323" w:rsidP="00F5410B">
      <w:pPr>
        <w:jc w:val="both"/>
        <w:rPr>
          <w:rFonts w:ascii="Calibri" w:hAnsi="Calibri" w:cs="Calibri"/>
          <w:sz w:val="20"/>
        </w:rPr>
      </w:pPr>
    </w:p>
    <w:p w14:paraId="7CF7F6C8" w14:textId="0DF1A7E8" w:rsidR="00CC4323" w:rsidRPr="009E1EF1" w:rsidRDefault="00CC4323" w:rsidP="00F5410B">
      <w:pPr>
        <w:jc w:val="both"/>
        <w:rPr>
          <w:rFonts w:ascii="Calibri" w:hAnsi="Calibri" w:cs="Calibri"/>
          <w:sz w:val="20"/>
        </w:rPr>
      </w:pPr>
      <w:r w:rsidRPr="009E1EF1">
        <w:rPr>
          <w:rFonts w:ascii="Calibri" w:hAnsi="Calibri" w:cs="Calibri"/>
          <w:sz w:val="20"/>
        </w:rPr>
        <w:t xml:space="preserve">As at 31 December </w:t>
      </w:r>
      <w:r w:rsidRPr="00D530BD">
        <w:rPr>
          <w:rFonts w:ascii="Calibri" w:hAnsi="Calibri" w:cs="Calibri"/>
          <w:sz w:val="20"/>
        </w:rPr>
        <w:t xml:space="preserve">2020, </w:t>
      </w:r>
      <w:r w:rsidR="00F63330" w:rsidRPr="00D530BD">
        <w:rPr>
          <w:rFonts w:ascii="Calibri" w:hAnsi="Calibri" w:cs="Calibri"/>
          <w:sz w:val="20"/>
        </w:rPr>
        <w:t>£</w:t>
      </w:r>
      <w:r w:rsidR="00263B93" w:rsidRPr="00D530BD">
        <w:rPr>
          <w:rFonts w:ascii="Calibri" w:hAnsi="Calibri" w:cs="Calibri"/>
          <w:sz w:val="20"/>
        </w:rPr>
        <w:t>5</w:t>
      </w:r>
      <w:r w:rsidR="00FE3520" w:rsidRPr="00D530BD">
        <w:rPr>
          <w:rFonts w:ascii="Calibri" w:hAnsi="Calibri" w:cs="Calibri"/>
          <w:sz w:val="20"/>
        </w:rPr>
        <w:t>.</w:t>
      </w:r>
      <w:r w:rsidR="00D530BD" w:rsidRPr="004E5ADE">
        <w:rPr>
          <w:rFonts w:ascii="Calibri" w:hAnsi="Calibri" w:cs="Calibri"/>
          <w:sz w:val="20"/>
        </w:rPr>
        <w:t>7</w:t>
      </w:r>
      <w:r w:rsidR="00FE3520" w:rsidRPr="00D530BD">
        <w:rPr>
          <w:rFonts w:ascii="Calibri" w:hAnsi="Calibri" w:cs="Calibri"/>
          <w:sz w:val="20"/>
        </w:rPr>
        <w:t>m</w:t>
      </w:r>
      <w:r w:rsidRPr="00D530BD">
        <w:rPr>
          <w:rFonts w:ascii="Calibri" w:hAnsi="Calibri" w:cs="Calibri"/>
          <w:sz w:val="20"/>
        </w:rPr>
        <w:t xml:space="preserve"> of accumulated</w:t>
      </w:r>
      <w:r w:rsidRPr="009E1EF1">
        <w:rPr>
          <w:rFonts w:ascii="Calibri" w:hAnsi="Calibri" w:cs="Calibri"/>
          <w:sz w:val="20"/>
        </w:rPr>
        <w:t xml:space="preserve"> other comprehensive </w:t>
      </w:r>
      <w:r w:rsidR="00D530BD">
        <w:rPr>
          <w:rFonts w:ascii="Calibri" w:hAnsi="Calibri" w:cs="Calibri"/>
          <w:sz w:val="20"/>
        </w:rPr>
        <w:t>income</w:t>
      </w:r>
      <w:r w:rsidR="00D530BD" w:rsidRPr="009E1EF1">
        <w:rPr>
          <w:rFonts w:ascii="Calibri" w:hAnsi="Calibri" w:cs="Calibri"/>
          <w:sz w:val="20"/>
        </w:rPr>
        <w:t xml:space="preserve"> </w:t>
      </w:r>
      <w:r w:rsidRPr="009E1EF1">
        <w:rPr>
          <w:rFonts w:ascii="Calibri" w:hAnsi="Calibri" w:cs="Calibri"/>
          <w:sz w:val="20"/>
        </w:rPr>
        <w:t xml:space="preserve">is included in the cash flow hedging reserve </w:t>
      </w:r>
      <w:r w:rsidR="00284B1E">
        <w:rPr>
          <w:rFonts w:ascii="Calibri" w:hAnsi="Calibri" w:cs="Calibri"/>
          <w:sz w:val="20"/>
        </w:rPr>
        <w:t xml:space="preserve">(see Note </w:t>
      </w:r>
      <w:r w:rsidR="00250117">
        <w:rPr>
          <w:rFonts w:ascii="Calibri" w:hAnsi="Calibri" w:cs="Calibri"/>
          <w:sz w:val="20"/>
        </w:rPr>
        <w:t>1</w:t>
      </w:r>
      <w:r w:rsidR="00676CF2">
        <w:rPr>
          <w:rFonts w:ascii="Calibri" w:hAnsi="Calibri" w:cs="Calibri"/>
          <w:sz w:val="20"/>
        </w:rPr>
        <w:t>8</w:t>
      </w:r>
      <w:r w:rsidR="00284B1E">
        <w:rPr>
          <w:rFonts w:ascii="Calibri" w:hAnsi="Calibri" w:cs="Calibri"/>
          <w:sz w:val="20"/>
        </w:rPr>
        <w:t xml:space="preserve">) </w:t>
      </w:r>
      <w:r w:rsidRPr="009E1EF1">
        <w:rPr>
          <w:rFonts w:ascii="Calibri" w:hAnsi="Calibri" w:cs="Calibri"/>
          <w:sz w:val="20"/>
        </w:rPr>
        <w:t>related to de-designated cash flow hedges and is reclassified to the consolidated income statement as the hedged cash flows impact income</w:t>
      </w:r>
      <w:r w:rsidR="00F973AE">
        <w:rPr>
          <w:rFonts w:ascii="Calibri" w:hAnsi="Calibri" w:cs="Calibri"/>
          <w:sz w:val="20"/>
        </w:rPr>
        <w:t>/</w:t>
      </w:r>
      <w:r w:rsidRPr="009E1EF1">
        <w:rPr>
          <w:rFonts w:ascii="Calibri" w:hAnsi="Calibri" w:cs="Calibri"/>
          <w:sz w:val="20"/>
        </w:rPr>
        <w:t>(loss).</w:t>
      </w:r>
    </w:p>
    <w:p w14:paraId="4FC35236" w14:textId="77777777" w:rsidR="00CC4323" w:rsidRPr="009E1EF1" w:rsidRDefault="00CC4323" w:rsidP="00F5410B">
      <w:pPr>
        <w:keepNext/>
        <w:keepLines/>
        <w:jc w:val="both"/>
        <w:rPr>
          <w:rFonts w:ascii="Calibri" w:hAnsi="Calibri" w:cs="Calibri"/>
          <w:i/>
          <w:sz w:val="20"/>
        </w:rPr>
      </w:pPr>
    </w:p>
    <w:p w14:paraId="1335CFB1" w14:textId="77777777" w:rsidR="00CC4323" w:rsidRPr="009E1EF1" w:rsidRDefault="00CC4323" w:rsidP="00F5410B">
      <w:pPr>
        <w:keepNext/>
        <w:keepLines/>
        <w:jc w:val="both"/>
        <w:rPr>
          <w:rFonts w:ascii="Calibri" w:hAnsi="Calibri" w:cs="Calibri"/>
          <w:i/>
          <w:sz w:val="20"/>
        </w:rPr>
      </w:pPr>
      <w:r w:rsidRPr="009E1EF1">
        <w:rPr>
          <w:rFonts w:ascii="Calibri" w:hAnsi="Calibri" w:cs="Calibri"/>
          <w:i/>
          <w:sz w:val="20"/>
        </w:rPr>
        <w:t>Net investment hedge accounting</w:t>
      </w:r>
    </w:p>
    <w:p w14:paraId="126D6643" w14:textId="77777777" w:rsidR="00CC4323" w:rsidRPr="009E1EF1" w:rsidRDefault="00CC4323" w:rsidP="00F5410B">
      <w:pPr>
        <w:keepNext/>
        <w:keepLines/>
        <w:jc w:val="both"/>
        <w:rPr>
          <w:rFonts w:ascii="Calibri" w:hAnsi="Calibri" w:cs="Calibri"/>
          <w:sz w:val="20"/>
        </w:rPr>
      </w:pPr>
    </w:p>
    <w:p w14:paraId="09F8CB38" w14:textId="77777777" w:rsidR="00CC4323" w:rsidRPr="009E1EF1" w:rsidRDefault="00CC4323" w:rsidP="00F5410B">
      <w:pPr>
        <w:keepLines/>
        <w:jc w:val="both"/>
        <w:rPr>
          <w:rFonts w:ascii="Calibri" w:hAnsi="Calibri" w:cs="Calibri"/>
          <w:sz w:val="20"/>
        </w:rPr>
      </w:pPr>
      <w:r w:rsidRPr="009E1EF1">
        <w:rPr>
          <w:rFonts w:ascii="Calibri" w:hAnsi="Calibri" w:cs="Calibri"/>
          <w:sz w:val="20"/>
        </w:rPr>
        <w:t>In accordance with the Group’s risk management strategy, the Group designates certain cross-currency interest rate swap contracts in net investment hedging relationships to mitigate the risk of changes in foreign currency rates with respect to the translation of assets and liabilities of subsidiaries with foreign functional currencies.</w:t>
      </w:r>
    </w:p>
    <w:p w14:paraId="2898E3A2" w14:textId="77777777" w:rsidR="00CC4323" w:rsidRPr="009E1EF1" w:rsidRDefault="00CC4323" w:rsidP="00F5410B">
      <w:pPr>
        <w:jc w:val="both"/>
        <w:rPr>
          <w:rFonts w:ascii="Calibri" w:hAnsi="Calibri" w:cs="Calibri"/>
          <w:sz w:val="20"/>
        </w:rPr>
      </w:pPr>
    </w:p>
    <w:p w14:paraId="0C6191DA" w14:textId="399FFA0A" w:rsidR="00CC4323" w:rsidRPr="009E1EF1" w:rsidRDefault="00CC4323" w:rsidP="00F5410B">
      <w:pPr>
        <w:jc w:val="both"/>
        <w:rPr>
          <w:rFonts w:ascii="Calibri" w:hAnsi="Calibri" w:cs="Calibri"/>
          <w:sz w:val="20"/>
        </w:rPr>
      </w:pPr>
      <w:r w:rsidRPr="009E1EF1">
        <w:rPr>
          <w:rFonts w:ascii="Calibri" w:hAnsi="Calibri" w:cs="Calibri"/>
          <w:sz w:val="20"/>
        </w:rPr>
        <w:t>The Group assesses hedge effectiveness by comparing the changes in fair value of the net assets designated, due to movements in the foreign currency rate with the changes in fair value of the hedging instruments used to hedge the exposure. The Group uses the hypothetical derivative method to determine the changes in fair value of the hedged item. The only source of ineffectiveness is the effect of the counterparty and the Group’s own credit risk on the fair value of the derivative, which is not reflected in the fair value of the hypothetical derivative.</w:t>
      </w:r>
    </w:p>
    <w:p w14:paraId="041A09CA" w14:textId="77777777" w:rsidR="0052135F" w:rsidRDefault="0052135F" w:rsidP="00F5410B">
      <w:pPr>
        <w:jc w:val="both"/>
        <w:rPr>
          <w:rFonts w:ascii="Calibri" w:hAnsi="Calibri" w:cs="Calibri"/>
          <w:sz w:val="20"/>
        </w:rPr>
      </w:pPr>
    </w:p>
    <w:p w14:paraId="1624FD10" w14:textId="10848FA3" w:rsidR="00CC4323" w:rsidRPr="009E1EF1" w:rsidRDefault="00CC4323" w:rsidP="00F5410B">
      <w:pPr>
        <w:jc w:val="both"/>
        <w:rPr>
          <w:rFonts w:ascii="Calibri" w:hAnsi="Calibri" w:cs="Calibri"/>
          <w:sz w:val="20"/>
          <w:szCs w:val="20"/>
        </w:rPr>
      </w:pPr>
      <w:bookmarkStart w:id="84" w:name="_Hlk65242901"/>
      <w:r w:rsidRPr="009E1EF1">
        <w:rPr>
          <w:rFonts w:ascii="Calibri" w:hAnsi="Calibri" w:cs="Calibri"/>
          <w:sz w:val="20"/>
        </w:rPr>
        <w:t xml:space="preserve">The Group has also designated the carrying amount of the EUR First Lien Term Loan as a hedge of the spot foreign exchange risk of its net investment in its EUR functional subsidiaries. The </w:t>
      </w:r>
      <w:r w:rsidR="00290A06">
        <w:rPr>
          <w:rFonts w:ascii="Calibri" w:hAnsi="Calibri" w:cs="Calibri"/>
          <w:sz w:val="20"/>
        </w:rPr>
        <w:t>Group</w:t>
      </w:r>
      <w:r w:rsidR="00290A06" w:rsidRPr="009E1EF1">
        <w:rPr>
          <w:rFonts w:ascii="Calibri" w:hAnsi="Calibri" w:cs="Calibri"/>
          <w:sz w:val="20"/>
        </w:rPr>
        <w:t xml:space="preserve"> </w:t>
      </w:r>
      <w:r w:rsidRPr="009E1EF1">
        <w:rPr>
          <w:rFonts w:ascii="Calibri" w:hAnsi="Calibri" w:cs="Calibri"/>
          <w:sz w:val="20"/>
        </w:rPr>
        <w:t>assesses hedge effectiveness using the forward rate method by comparing the currency and the carrying amount of the EUR First Lien Term Loan B with the currency and the net assets of its EUR functional subsidiaries.</w:t>
      </w:r>
    </w:p>
    <w:bookmarkEnd w:id="84"/>
    <w:p w14:paraId="240D1060" w14:textId="77777777" w:rsidR="00CC4323" w:rsidRPr="009E1EF1" w:rsidRDefault="00CC4323" w:rsidP="00F5410B">
      <w:pPr>
        <w:jc w:val="both"/>
        <w:rPr>
          <w:rFonts w:ascii="Calibri" w:hAnsi="Calibri" w:cs="Calibri"/>
          <w:sz w:val="20"/>
        </w:rPr>
      </w:pPr>
    </w:p>
    <w:p w14:paraId="243A0A3E" w14:textId="6DC98270" w:rsidR="00CC4323" w:rsidRPr="009E1EF1" w:rsidRDefault="00CC4323" w:rsidP="00F5410B">
      <w:pPr>
        <w:jc w:val="both"/>
        <w:rPr>
          <w:rFonts w:ascii="Calibri" w:hAnsi="Calibri" w:cs="Calibri"/>
          <w:sz w:val="20"/>
        </w:rPr>
      </w:pPr>
      <w:r w:rsidRPr="009E1EF1">
        <w:rPr>
          <w:rFonts w:ascii="Calibri" w:hAnsi="Calibri" w:cs="Calibri"/>
          <w:sz w:val="20"/>
        </w:rPr>
        <w:t>As at</w:t>
      </w:r>
      <w:r w:rsidR="00290A06">
        <w:rPr>
          <w:rFonts w:ascii="Calibri" w:hAnsi="Calibri" w:cs="Calibri"/>
          <w:sz w:val="20"/>
        </w:rPr>
        <w:t xml:space="preserve"> 31</w:t>
      </w:r>
      <w:r w:rsidRPr="009E1EF1">
        <w:rPr>
          <w:rFonts w:ascii="Calibri" w:hAnsi="Calibri" w:cs="Calibri"/>
          <w:sz w:val="20"/>
        </w:rPr>
        <w:t xml:space="preserve"> December</w:t>
      </w:r>
      <w:r w:rsidRPr="008959C5">
        <w:rPr>
          <w:rFonts w:ascii="Calibri" w:hAnsi="Calibri" w:cs="Calibri"/>
          <w:sz w:val="20"/>
        </w:rPr>
        <w:t xml:space="preserve"> </w:t>
      </w:r>
      <w:r w:rsidR="008959C5" w:rsidRPr="00F6119A">
        <w:rPr>
          <w:rFonts w:ascii="Calibri" w:hAnsi="Calibri" w:cs="Calibri"/>
          <w:sz w:val="20"/>
        </w:rPr>
        <w:t>2020</w:t>
      </w:r>
      <w:r w:rsidRPr="00F6119A">
        <w:rPr>
          <w:rFonts w:ascii="Calibri" w:hAnsi="Calibri" w:cs="Calibri"/>
          <w:sz w:val="20"/>
        </w:rPr>
        <w:t xml:space="preserve">, </w:t>
      </w:r>
      <w:r w:rsidR="00F63330" w:rsidRPr="00F6119A">
        <w:rPr>
          <w:rFonts w:ascii="Calibri" w:hAnsi="Calibri" w:cs="Calibri"/>
          <w:sz w:val="20"/>
        </w:rPr>
        <w:t>£</w:t>
      </w:r>
      <w:r w:rsidRPr="00F6119A">
        <w:rPr>
          <w:rFonts w:ascii="Calibri" w:hAnsi="Calibri" w:cs="Calibri"/>
          <w:sz w:val="20"/>
        </w:rPr>
        <w:t>11.</w:t>
      </w:r>
      <w:r w:rsidR="00263B93">
        <w:rPr>
          <w:rFonts w:ascii="Calibri" w:hAnsi="Calibri" w:cs="Calibri"/>
          <w:sz w:val="20"/>
        </w:rPr>
        <w:t>5m</w:t>
      </w:r>
      <w:r w:rsidRPr="00F6119A">
        <w:rPr>
          <w:rFonts w:ascii="Calibri" w:hAnsi="Calibri" w:cs="Calibri"/>
          <w:sz w:val="20"/>
        </w:rPr>
        <w:t xml:space="preserve"> </w:t>
      </w:r>
      <w:r w:rsidRPr="008959C5">
        <w:rPr>
          <w:rFonts w:ascii="Calibri" w:hAnsi="Calibri" w:cs="Calibri"/>
          <w:sz w:val="20"/>
        </w:rPr>
        <w:t>of</w:t>
      </w:r>
      <w:r w:rsidRPr="009E1EF1">
        <w:rPr>
          <w:rFonts w:ascii="Calibri" w:hAnsi="Calibri" w:cs="Calibri"/>
          <w:sz w:val="20"/>
        </w:rPr>
        <w:t xml:space="preserve"> accumulated other comprehensive </w:t>
      </w:r>
      <w:r w:rsidR="00D530BD">
        <w:rPr>
          <w:rFonts w:ascii="Calibri" w:hAnsi="Calibri" w:cs="Calibri"/>
          <w:sz w:val="20"/>
        </w:rPr>
        <w:t>loss</w:t>
      </w:r>
      <w:r w:rsidR="00D530BD" w:rsidRPr="009E1EF1">
        <w:rPr>
          <w:rFonts w:ascii="Calibri" w:hAnsi="Calibri" w:cs="Calibri"/>
          <w:sz w:val="20"/>
        </w:rPr>
        <w:t xml:space="preserve"> </w:t>
      </w:r>
      <w:r w:rsidRPr="009E1EF1">
        <w:rPr>
          <w:rFonts w:ascii="Calibri" w:hAnsi="Calibri" w:cs="Calibri"/>
          <w:sz w:val="20"/>
        </w:rPr>
        <w:t xml:space="preserve">is included in the foreign exchange translation reserve </w:t>
      </w:r>
      <w:r w:rsidRPr="006D1D63">
        <w:rPr>
          <w:rFonts w:ascii="Calibri" w:hAnsi="Calibri" w:cs="Calibri"/>
          <w:sz w:val="20"/>
        </w:rPr>
        <w:t>(</w:t>
      </w:r>
      <w:r w:rsidRPr="00E85129">
        <w:rPr>
          <w:rFonts w:ascii="Calibri" w:hAnsi="Calibri" w:cs="Calibri"/>
          <w:sz w:val="20"/>
        </w:rPr>
        <w:t xml:space="preserve">see </w:t>
      </w:r>
      <w:r w:rsidR="00FE0DFE" w:rsidRPr="00E85129">
        <w:rPr>
          <w:rFonts w:ascii="Calibri" w:hAnsi="Calibri" w:cs="Calibri"/>
          <w:sz w:val="20"/>
        </w:rPr>
        <w:t>N</w:t>
      </w:r>
      <w:r w:rsidRPr="00E85129">
        <w:rPr>
          <w:rFonts w:ascii="Calibri" w:hAnsi="Calibri" w:cs="Calibri"/>
          <w:sz w:val="20"/>
        </w:rPr>
        <w:t xml:space="preserve">ote </w:t>
      </w:r>
      <w:r w:rsidR="00080C3B">
        <w:rPr>
          <w:rFonts w:ascii="Calibri" w:hAnsi="Calibri" w:cs="Calibri"/>
          <w:sz w:val="20"/>
        </w:rPr>
        <w:t>18</w:t>
      </w:r>
      <w:r w:rsidRPr="00E85129">
        <w:rPr>
          <w:rFonts w:ascii="Calibri" w:hAnsi="Calibri" w:cs="Calibri"/>
          <w:sz w:val="20"/>
        </w:rPr>
        <w:t>)</w:t>
      </w:r>
      <w:r w:rsidRPr="009E1EF1">
        <w:rPr>
          <w:rFonts w:ascii="Calibri" w:hAnsi="Calibri" w:cs="Calibri"/>
          <w:sz w:val="20"/>
        </w:rPr>
        <w:t xml:space="preserve"> related to de-designated net investment hedges and is reclassified to the consolidated income statement upon </w:t>
      </w:r>
      <w:r w:rsidR="00E00768">
        <w:rPr>
          <w:rFonts w:ascii="Calibri" w:hAnsi="Calibri" w:cs="Calibri"/>
          <w:sz w:val="20"/>
        </w:rPr>
        <w:t>disposal</w:t>
      </w:r>
      <w:r w:rsidR="00E00768" w:rsidRPr="009E1EF1">
        <w:rPr>
          <w:rFonts w:ascii="Calibri" w:hAnsi="Calibri" w:cs="Calibri"/>
          <w:sz w:val="20"/>
        </w:rPr>
        <w:t xml:space="preserve"> </w:t>
      </w:r>
      <w:r w:rsidRPr="009E1EF1">
        <w:rPr>
          <w:rFonts w:ascii="Calibri" w:hAnsi="Calibri" w:cs="Calibri"/>
          <w:sz w:val="20"/>
        </w:rPr>
        <w:t>of the net investment in the applicable foreign subsidiaries.</w:t>
      </w:r>
    </w:p>
    <w:p w14:paraId="61A7BE6B" w14:textId="77777777" w:rsidR="00CC4323" w:rsidRPr="009E1EF1" w:rsidRDefault="00CC4323" w:rsidP="00F5410B">
      <w:pPr>
        <w:jc w:val="both"/>
        <w:rPr>
          <w:rFonts w:ascii="Calibri" w:hAnsi="Calibri" w:cs="Calibri"/>
          <w:sz w:val="20"/>
        </w:rPr>
      </w:pPr>
    </w:p>
    <w:p w14:paraId="054B0ABC" w14:textId="77777777" w:rsidR="000E5A47" w:rsidRDefault="000E5A47" w:rsidP="000E5A47">
      <w:pPr>
        <w:keepNext/>
        <w:keepLines/>
        <w:jc w:val="both"/>
        <w:rPr>
          <w:rFonts w:ascii="Calibri" w:hAnsi="Calibri" w:cs="Calibri"/>
          <w:b/>
          <w:sz w:val="20"/>
        </w:rPr>
      </w:pPr>
    </w:p>
    <w:p w14:paraId="0F1C9296" w14:textId="77777777" w:rsidR="000E5A47" w:rsidRDefault="000E5A47">
      <w:pPr>
        <w:widowControl/>
        <w:autoSpaceDE/>
        <w:autoSpaceDN/>
        <w:adjustRightInd/>
        <w:rPr>
          <w:rFonts w:ascii="Calibri" w:hAnsi="Calibri" w:cs="Calibri"/>
          <w:b/>
          <w:sz w:val="20"/>
        </w:rPr>
      </w:pPr>
      <w:r>
        <w:rPr>
          <w:rFonts w:ascii="Calibri" w:hAnsi="Calibri" w:cs="Calibri"/>
          <w:b/>
          <w:sz w:val="20"/>
        </w:rPr>
        <w:br w:type="page"/>
      </w:r>
    </w:p>
    <w:p w14:paraId="42E82F3B" w14:textId="0C08CC61" w:rsidR="00160406" w:rsidRPr="009B411D" w:rsidRDefault="006C33C7" w:rsidP="009B411D">
      <w:pPr>
        <w:widowControl/>
        <w:autoSpaceDE/>
        <w:autoSpaceDN/>
        <w:adjustRightInd/>
        <w:rPr>
          <w:rFonts w:asciiTheme="minorHAnsi" w:hAnsiTheme="minorHAnsi" w:cstheme="minorHAnsi"/>
          <w:bCs/>
          <w:szCs w:val="20"/>
        </w:rPr>
      </w:pPr>
      <w:bookmarkStart w:id="85" w:name="_Toc57023102"/>
      <w:r>
        <w:rPr>
          <w:rFonts w:asciiTheme="minorHAnsi" w:hAnsiTheme="minorHAnsi" w:cstheme="minorHAnsi"/>
          <w:b/>
          <w:bCs/>
          <w:sz w:val="20"/>
          <w:szCs w:val="20"/>
        </w:rPr>
        <w:lastRenderedPageBreak/>
        <w:t>18</w:t>
      </w:r>
      <w:r w:rsidR="00160406" w:rsidRPr="009B411D">
        <w:rPr>
          <w:rFonts w:asciiTheme="minorHAnsi" w:hAnsiTheme="minorHAnsi" w:cstheme="minorHAnsi"/>
          <w:b/>
          <w:bCs/>
          <w:sz w:val="20"/>
          <w:szCs w:val="20"/>
        </w:rPr>
        <w:t>.  Share capital and reserves</w:t>
      </w:r>
    </w:p>
    <w:p w14:paraId="6068C911" w14:textId="77777777" w:rsidR="00160406" w:rsidRPr="009E1EF1" w:rsidRDefault="00160406" w:rsidP="00160406">
      <w:pPr>
        <w:rPr>
          <w:rFonts w:ascii="Calibri" w:hAnsi="Calibri" w:cs="Times New Roman"/>
          <w:sz w:val="20"/>
          <w:szCs w:val="20"/>
        </w:rPr>
      </w:pPr>
    </w:p>
    <w:p w14:paraId="6A0B7784" w14:textId="6CF8E00C" w:rsidR="002A3CFC" w:rsidRPr="009B411D" w:rsidRDefault="002A3CFC" w:rsidP="0015025F">
      <w:pPr>
        <w:jc w:val="both"/>
        <w:rPr>
          <w:rFonts w:ascii="Calibri" w:hAnsi="Calibri" w:cs="Times New Roman"/>
          <w:b/>
          <w:bCs/>
          <w:sz w:val="20"/>
          <w:szCs w:val="20"/>
        </w:rPr>
      </w:pPr>
      <w:r w:rsidRPr="009B411D">
        <w:rPr>
          <w:rFonts w:ascii="Calibri" w:hAnsi="Calibri" w:cs="Times New Roman"/>
          <w:b/>
          <w:bCs/>
          <w:sz w:val="20"/>
          <w:szCs w:val="20"/>
        </w:rPr>
        <w:t>Share capital</w:t>
      </w:r>
    </w:p>
    <w:p w14:paraId="55C92FBD" w14:textId="77777777" w:rsidR="002A3CFC" w:rsidRDefault="002A3CFC" w:rsidP="0015025F">
      <w:pPr>
        <w:jc w:val="both"/>
        <w:rPr>
          <w:rFonts w:ascii="Calibri" w:hAnsi="Calibri" w:cs="Times New Roman"/>
          <w:sz w:val="20"/>
          <w:szCs w:val="20"/>
        </w:rPr>
      </w:pPr>
    </w:p>
    <w:p w14:paraId="7AA39D84" w14:textId="54F4FE36" w:rsidR="00BD7A44" w:rsidRDefault="00BD7A44" w:rsidP="0015025F">
      <w:pPr>
        <w:jc w:val="both"/>
        <w:rPr>
          <w:rFonts w:ascii="Calibri" w:hAnsi="Calibri" w:cs="Times New Roman"/>
          <w:sz w:val="20"/>
          <w:szCs w:val="20"/>
        </w:rPr>
      </w:pPr>
      <w:r>
        <w:rPr>
          <w:rFonts w:ascii="Calibri" w:hAnsi="Calibri" w:cs="Times New Roman"/>
          <w:sz w:val="20"/>
          <w:szCs w:val="20"/>
        </w:rPr>
        <w:t xml:space="preserve">The total authorised share capital of the Company </w:t>
      </w:r>
      <w:r w:rsidRPr="0052135F">
        <w:rPr>
          <w:rFonts w:ascii="Calibri" w:hAnsi="Calibri" w:cs="Times New Roman"/>
          <w:sz w:val="20"/>
          <w:szCs w:val="20"/>
        </w:rPr>
        <w:t xml:space="preserve">comprises </w:t>
      </w:r>
      <w:r w:rsidRPr="00471E75">
        <w:rPr>
          <w:rFonts w:ascii="Calibri" w:hAnsi="Calibri" w:cs="Times New Roman"/>
          <w:sz w:val="20"/>
          <w:szCs w:val="20"/>
        </w:rPr>
        <w:t>300,000,000</w:t>
      </w:r>
      <w:r w:rsidRPr="0052135F">
        <w:rPr>
          <w:rFonts w:ascii="Calibri" w:hAnsi="Calibri" w:cs="Times New Roman"/>
          <w:sz w:val="20"/>
          <w:szCs w:val="20"/>
        </w:rPr>
        <w:t xml:space="preserve"> ordinary</w:t>
      </w:r>
      <w:r>
        <w:rPr>
          <w:rFonts w:ascii="Calibri" w:hAnsi="Calibri" w:cs="Times New Roman"/>
          <w:sz w:val="20"/>
          <w:szCs w:val="20"/>
        </w:rPr>
        <w:t xml:space="preserve"> shares of €0.09 each (2019: 150,000,000 ordinary shares of €0.09 each).  All issued share capital is fully paid.  The holders of ordinary shares are entitled to vote at general meetings of the Company on a one vote per share held basis.  Ordinary shareholders are also entitled to receive dividends as may be declared by the Company from time to time.</w:t>
      </w:r>
    </w:p>
    <w:p w14:paraId="13C54AF4" w14:textId="77777777" w:rsidR="002E15C5" w:rsidRPr="00B845F4" w:rsidRDefault="002E15C5" w:rsidP="0015025F">
      <w:pPr>
        <w:jc w:val="both"/>
        <w:rPr>
          <w:rFonts w:ascii="Calibri" w:hAnsi="Calibri"/>
          <w:b/>
          <w:bCs/>
          <w:sz w:val="20"/>
          <w:szCs w:val="20"/>
          <w:lang w:val="en-IE"/>
        </w:rPr>
      </w:pPr>
    </w:p>
    <w:p w14:paraId="7255CDF1" w14:textId="3629495B" w:rsidR="00E65876" w:rsidRPr="009B411D" w:rsidRDefault="00E65876" w:rsidP="0015025F">
      <w:pPr>
        <w:jc w:val="both"/>
        <w:rPr>
          <w:rFonts w:ascii="Calibri" w:hAnsi="Calibri"/>
          <w:sz w:val="20"/>
          <w:szCs w:val="20"/>
          <w:lang w:val="en-IE"/>
        </w:rPr>
      </w:pPr>
      <w:r w:rsidRPr="009B411D">
        <w:rPr>
          <w:rFonts w:ascii="Calibri" w:hAnsi="Calibri"/>
          <w:sz w:val="20"/>
          <w:szCs w:val="20"/>
          <w:lang w:val="en-IE"/>
        </w:rPr>
        <w:t>The movement in issued share capital during the year ended 31 December 2020 was as follows:</w:t>
      </w:r>
    </w:p>
    <w:p w14:paraId="60CA8D76" w14:textId="77777777" w:rsidR="00E65876" w:rsidRPr="00B845F4" w:rsidRDefault="00E65876" w:rsidP="0015025F">
      <w:pPr>
        <w:jc w:val="both"/>
        <w:rPr>
          <w:rFonts w:ascii="Calibri" w:hAnsi="Calibri" w:cs="Times New Roman"/>
          <w:sz w:val="12"/>
          <w:szCs w:val="12"/>
        </w:rPr>
      </w:pPr>
    </w:p>
    <w:p w14:paraId="65209AD7" w14:textId="745B59FC" w:rsidR="00DE3F1A" w:rsidRPr="009E1EF1" w:rsidRDefault="00D05CB4" w:rsidP="00907FFA">
      <w:pPr>
        <w:pStyle w:val="ListParagraph"/>
        <w:numPr>
          <w:ilvl w:val="0"/>
          <w:numId w:val="19"/>
        </w:numPr>
        <w:spacing w:line="240" w:lineRule="auto"/>
        <w:jc w:val="both"/>
        <w:rPr>
          <w:sz w:val="20"/>
        </w:rPr>
      </w:pPr>
      <w:r>
        <w:rPr>
          <w:sz w:val="20"/>
          <w:lang w:val="en-IE"/>
        </w:rPr>
        <w:t>i</w:t>
      </w:r>
      <w:r w:rsidRPr="009E1EF1">
        <w:rPr>
          <w:sz w:val="20"/>
          <w:lang w:val="en-IE"/>
        </w:rPr>
        <w:t xml:space="preserve">n </w:t>
      </w:r>
      <w:r w:rsidR="00DE3F1A" w:rsidRPr="009E1EF1">
        <w:rPr>
          <w:sz w:val="20"/>
          <w:lang w:val="en-IE"/>
        </w:rPr>
        <w:t xml:space="preserve">May 2020, 1,312,260 new ordinary shares were issued as consideration for the 2019 final dividend as outlined in Note </w:t>
      </w:r>
      <w:r w:rsidR="00250117">
        <w:rPr>
          <w:sz w:val="20"/>
          <w:lang w:val="en-IE"/>
        </w:rPr>
        <w:t>19</w:t>
      </w:r>
      <w:r w:rsidR="0070230A">
        <w:rPr>
          <w:sz w:val="20"/>
          <w:lang w:val="en-IE"/>
        </w:rPr>
        <w:t>;</w:t>
      </w:r>
    </w:p>
    <w:p w14:paraId="09CE67AD" w14:textId="77777777" w:rsidR="00DE3F1A" w:rsidRPr="00B845F4" w:rsidRDefault="00DE3F1A" w:rsidP="0015025F">
      <w:pPr>
        <w:pStyle w:val="ListParagraph"/>
        <w:jc w:val="both"/>
        <w:rPr>
          <w:rFonts w:cs="Times New Roman"/>
          <w:sz w:val="12"/>
          <w:szCs w:val="12"/>
          <w:lang w:val="en-IE"/>
        </w:rPr>
      </w:pPr>
    </w:p>
    <w:p w14:paraId="55A1CBE5" w14:textId="458B6168" w:rsidR="00E65876" w:rsidRPr="00870951" w:rsidRDefault="00D05CB4" w:rsidP="00907FFA">
      <w:pPr>
        <w:pStyle w:val="ListParagraph"/>
        <w:numPr>
          <w:ilvl w:val="0"/>
          <w:numId w:val="19"/>
        </w:numPr>
        <w:spacing w:line="240" w:lineRule="auto"/>
        <w:jc w:val="both"/>
        <w:rPr>
          <w:rFonts w:cs="Times New Roman"/>
          <w:sz w:val="20"/>
          <w:szCs w:val="20"/>
          <w:lang w:val="en-IE"/>
        </w:rPr>
      </w:pPr>
      <w:r>
        <w:rPr>
          <w:sz w:val="20"/>
          <w:lang w:val="en-IE"/>
        </w:rPr>
        <w:t>o</w:t>
      </w:r>
      <w:r w:rsidRPr="009E1EF1">
        <w:rPr>
          <w:sz w:val="20"/>
          <w:lang w:val="en-IE"/>
        </w:rPr>
        <w:t xml:space="preserve">n </w:t>
      </w:r>
      <w:r w:rsidR="00E65876" w:rsidRPr="009E1EF1">
        <w:rPr>
          <w:sz w:val="20"/>
          <w:lang w:val="en-IE"/>
        </w:rPr>
        <w:t xml:space="preserve">5 May 2020, the Company issued a total of 65,316,588 ordinary shares in exchange for 289,909,400 shares </w:t>
      </w:r>
      <w:r w:rsidR="00DE3F1A">
        <w:rPr>
          <w:sz w:val="20"/>
          <w:lang w:val="en-IE"/>
        </w:rPr>
        <w:t>of</w:t>
      </w:r>
      <w:r w:rsidR="00DE3F1A" w:rsidRPr="009E1EF1">
        <w:rPr>
          <w:sz w:val="20"/>
          <w:lang w:val="en-IE"/>
        </w:rPr>
        <w:t xml:space="preserve"> </w:t>
      </w:r>
      <w:r w:rsidR="00E65876" w:rsidRPr="009E1EF1">
        <w:rPr>
          <w:sz w:val="20"/>
          <w:lang w:val="en-IE"/>
        </w:rPr>
        <w:t xml:space="preserve">TSG in respect of the all share Combination with </w:t>
      </w:r>
      <w:r w:rsidR="00991F50">
        <w:rPr>
          <w:sz w:val="20"/>
          <w:lang w:val="en-IE"/>
        </w:rPr>
        <w:t>TSG</w:t>
      </w:r>
      <w:r w:rsidR="00E65876" w:rsidRPr="009E1EF1">
        <w:rPr>
          <w:sz w:val="20"/>
          <w:lang w:val="en-IE"/>
        </w:rPr>
        <w:t xml:space="preserve"> resulting in Flutter Entertainment plc shareholders owning 54.64% and the </w:t>
      </w:r>
      <w:r w:rsidR="00991F50">
        <w:rPr>
          <w:sz w:val="20"/>
          <w:lang w:val="en-IE"/>
        </w:rPr>
        <w:t>TSG</w:t>
      </w:r>
      <w:r w:rsidR="00E65876" w:rsidRPr="009E1EF1">
        <w:rPr>
          <w:sz w:val="20"/>
          <w:lang w:val="en-IE"/>
        </w:rPr>
        <w:t xml:space="preserve"> shareholders owning 45.36% of Flutter, on a fully diluted basis (excluding any out of the money options). Under the terms of the Combination, holders of TSG shares received 0.2253 ordinary shares with nominal value of </w:t>
      </w:r>
      <w:r w:rsidR="00E65876" w:rsidRPr="009E1EF1">
        <w:rPr>
          <w:rFonts w:cs="Times New Roman"/>
          <w:sz w:val="20"/>
          <w:szCs w:val="20"/>
        </w:rPr>
        <w:t>€</w:t>
      </w:r>
      <w:r w:rsidR="00E65876" w:rsidRPr="009E1EF1">
        <w:rPr>
          <w:sz w:val="20"/>
          <w:lang w:val="en-IE"/>
        </w:rPr>
        <w:t xml:space="preserve">0.09 each in the Company (“ordinary shares”) in exchange for each outstanding TSG share (the </w:t>
      </w:r>
      <w:r w:rsidR="00D208A9">
        <w:rPr>
          <w:sz w:val="20"/>
          <w:lang w:val="en-IE"/>
        </w:rPr>
        <w:t>“</w:t>
      </w:r>
      <w:r w:rsidR="00E65876" w:rsidRPr="009E1EF1">
        <w:rPr>
          <w:sz w:val="20"/>
          <w:lang w:val="en-IE"/>
        </w:rPr>
        <w:t>Exchange Ratio</w:t>
      </w:r>
      <w:r w:rsidR="00D208A9">
        <w:rPr>
          <w:sz w:val="20"/>
          <w:lang w:val="en-IE"/>
        </w:rPr>
        <w:t>”</w:t>
      </w:r>
      <w:r w:rsidR="00E65876" w:rsidRPr="009E1EF1">
        <w:rPr>
          <w:sz w:val="20"/>
          <w:lang w:val="en-IE"/>
        </w:rPr>
        <w:t>).  Post</w:t>
      </w:r>
      <w:r>
        <w:rPr>
          <w:sz w:val="20"/>
          <w:lang w:val="en-IE"/>
        </w:rPr>
        <w:t xml:space="preserve"> </w:t>
      </w:r>
      <w:r w:rsidR="00E65876" w:rsidRPr="009E1EF1">
        <w:rPr>
          <w:sz w:val="20"/>
          <w:lang w:val="en-IE"/>
        </w:rPr>
        <w:t xml:space="preserve">Combination, the Company is the </w:t>
      </w:r>
      <w:r>
        <w:rPr>
          <w:sz w:val="20"/>
          <w:lang w:val="en-IE"/>
        </w:rPr>
        <w:t>u</w:t>
      </w:r>
      <w:r w:rsidRPr="009E1EF1">
        <w:rPr>
          <w:sz w:val="20"/>
          <w:lang w:val="en-IE"/>
        </w:rPr>
        <w:t xml:space="preserve">ltimate </w:t>
      </w:r>
      <w:r>
        <w:rPr>
          <w:sz w:val="20"/>
          <w:lang w:val="en-IE"/>
        </w:rPr>
        <w:t>p</w:t>
      </w:r>
      <w:r w:rsidRPr="009E1EF1">
        <w:rPr>
          <w:sz w:val="20"/>
          <w:lang w:val="en-IE"/>
        </w:rPr>
        <w:t xml:space="preserve">arent </w:t>
      </w:r>
      <w:r w:rsidR="00E65876" w:rsidRPr="009E1EF1">
        <w:rPr>
          <w:sz w:val="20"/>
          <w:lang w:val="en-IE"/>
        </w:rPr>
        <w:t xml:space="preserve">of The Stars Group Inc. This gave rise to a Merger Reserve </w:t>
      </w:r>
      <w:r w:rsidR="0017431E">
        <w:rPr>
          <w:sz w:val="20"/>
          <w:lang w:val="en-IE"/>
        </w:rPr>
        <w:t xml:space="preserve">under Section 72 of the Companies Act 2014 </w:t>
      </w:r>
      <w:r w:rsidR="00E65876" w:rsidRPr="009E1EF1">
        <w:rPr>
          <w:sz w:val="20"/>
          <w:lang w:val="en-IE"/>
        </w:rPr>
        <w:t>of £6,189.5m</w:t>
      </w:r>
      <w:r w:rsidR="008F38A6">
        <w:rPr>
          <w:sz w:val="20"/>
          <w:lang w:val="en-IE"/>
        </w:rPr>
        <w:t xml:space="preserve"> (</w:t>
      </w:r>
      <w:r w:rsidR="00AE0172">
        <w:rPr>
          <w:sz w:val="20"/>
          <w:lang w:val="en-IE"/>
        </w:rPr>
        <w:t>s</w:t>
      </w:r>
      <w:r w:rsidR="008F38A6">
        <w:rPr>
          <w:sz w:val="20"/>
          <w:lang w:val="en-IE"/>
        </w:rPr>
        <w:t>ee also Note 1</w:t>
      </w:r>
      <w:r w:rsidR="00250117">
        <w:rPr>
          <w:sz w:val="20"/>
          <w:lang w:val="en-IE"/>
        </w:rPr>
        <w:t>1</w:t>
      </w:r>
      <w:r>
        <w:rPr>
          <w:sz w:val="20"/>
          <w:lang w:val="en-IE"/>
        </w:rPr>
        <w:t>);</w:t>
      </w:r>
    </w:p>
    <w:p w14:paraId="17D4252D" w14:textId="77777777" w:rsidR="00DE3F1A" w:rsidRPr="00B845F4" w:rsidRDefault="00DE3F1A" w:rsidP="0015025F">
      <w:pPr>
        <w:pStyle w:val="ListParagraph"/>
        <w:spacing w:line="240" w:lineRule="auto"/>
        <w:jc w:val="both"/>
        <w:rPr>
          <w:sz w:val="12"/>
          <w:szCs w:val="12"/>
        </w:rPr>
      </w:pPr>
    </w:p>
    <w:p w14:paraId="6A663D9D" w14:textId="6382968D" w:rsidR="00DE3F1A" w:rsidRDefault="00D05CB4" w:rsidP="00907FFA">
      <w:pPr>
        <w:pStyle w:val="ListParagraph"/>
        <w:numPr>
          <w:ilvl w:val="0"/>
          <w:numId w:val="19"/>
        </w:numPr>
        <w:spacing w:line="240" w:lineRule="auto"/>
        <w:jc w:val="both"/>
        <w:rPr>
          <w:rStyle w:val="ao"/>
        </w:rPr>
      </w:pPr>
      <w:r>
        <w:rPr>
          <w:rFonts w:cs="Calibri"/>
          <w:bCs/>
          <w:sz w:val="20"/>
          <w:lang w:val="en-IE"/>
        </w:rPr>
        <w:t>o</w:t>
      </w:r>
      <w:r w:rsidRPr="009E1EF1">
        <w:rPr>
          <w:rFonts w:cs="Calibri"/>
          <w:bCs/>
          <w:sz w:val="20"/>
          <w:lang w:val="en-IE"/>
        </w:rPr>
        <w:t xml:space="preserve">n </w:t>
      </w:r>
      <w:r w:rsidR="00DE3F1A" w:rsidRPr="009E1EF1">
        <w:rPr>
          <w:rFonts w:cs="Calibri"/>
          <w:bCs/>
          <w:sz w:val="20"/>
          <w:lang w:val="en-IE"/>
        </w:rPr>
        <w:t xml:space="preserve">13 May 2020, 819,230 new Flutter ordinary shares were issued as consideration for </w:t>
      </w:r>
      <w:r w:rsidR="00DE3F1A" w:rsidRPr="009E1EF1">
        <w:rPr>
          <w:rStyle w:val="ao"/>
          <w:rFonts w:eastAsia="Calibri" w:cs="Calibri"/>
          <w:sz w:val="20"/>
        </w:rPr>
        <w:t>the acquisition of the remaining 20% interest of TSG Australia Pty Ltd by Flutter. The value of shares issue</w:t>
      </w:r>
      <w:r>
        <w:rPr>
          <w:rStyle w:val="ao"/>
          <w:rFonts w:eastAsia="Calibri" w:cs="Calibri"/>
          <w:sz w:val="20"/>
        </w:rPr>
        <w:t>d</w:t>
      </w:r>
      <w:r w:rsidR="00DE3F1A" w:rsidRPr="009E1EF1">
        <w:rPr>
          <w:rStyle w:val="ao"/>
          <w:rFonts w:eastAsia="Calibri" w:cs="Calibri"/>
          <w:sz w:val="20"/>
        </w:rPr>
        <w:t xml:space="preserve"> amounted to AUD$151.4m (£79.7m)</w:t>
      </w:r>
      <w:r w:rsidR="008F38A6">
        <w:rPr>
          <w:rStyle w:val="ao"/>
          <w:rFonts w:eastAsia="Calibri" w:cs="Calibri"/>
          <w:sz w:val="20"/>
        </w:rPr>
        <w:t xml:space="preserve"> (see also Note 1</w:t>
      </w:r>
      <w:r w:rsidR="00250117">
        <w:rPr>
          <w:rStyle w:val="ao"/>
          <w:rFonts w:eastAsia="Calibri" w:cs="Calibri"/>
          <w:sz w:val="20"/>
        </w:rPr>
        <w:t>1</w:t>
      </w:r>
      <w:r>
        <w:rPr>
          <w:rStyle w:val="ao"/>
          <w:rFonts w:eastAsia="Calibri" w:cs="Calibri"/>
          <w:sz w:val="20"/>
        </w:rPr>
        <w:t>);</w:t>
      </w:r>
    </w:p>
    <w:p w14:paraId="3B17FCD7" w14:textId="77777777" w:rsidR="00E65876" w:rsidRPr="00B845F4" w:rsidRDefault="00E65876" w:rsidP="0015025F">
      <w:pPr>
        <w:pStyle w:val="ListParagraph"/>
        <w:spacing w:line="240" w:lineRule="auto"/>
        <w:jc w:val="both"/>
        <w:rPr>
          <w:rFonts w:cs="Times New Roman"/>
          <w:sz w:val="12"/>
          <w:szCs w:val="12"/>
          <w:lang w:val="en-IE"/>
        </w:rPr>
      </w:pPr>
    </w:p>
    <w:p w14:paraId="02B6C0DA" w14:textId="5B61797E" w:rsidR="00E65876" w:rsidRPr="009E1EF1" w:rsidRDefault="00D05CB4" w:rsidP="00907FFA">
      <w:pPr>
        <w:pStyle w:val="ListParagraph"/>
        <w:numPr>
          <w:ilvl w:val="0"/>
          <w:numId w:val="19"/>
        </w:numPr>
        <w:spacing w:line="240" w:lineRule="auto"/>
        <w:jc w:val="both"/>
      </w:pPr>
      <w:r>
        <w:rPr>
          <w:sz w:val="20"/>
          <w:lang w:val="en-IE"/>
        </w:rPr>
        <w:t>o</w:t>
      </w:r>
      <w:r w:rsidRPr="009E1EF1">
        <w:rPr>
          <w:sz w:val="20"/>
        </w:rPr>
        <w:t xml:space="preserve">n </w:t>
      </w:r>
      <w:r w:rsidR="00E65876" w:rsidRPr="009E1EF1">
        <w:rPr>
          <w:sz w:val="20"/>
        </w:rPr>
        <w:t>29 May 2020, the Company issued 8,045,995 new ordinary shares at a price of 10,100 pence per share in respect of an equity placement announced on 28 May 2020, raising gross proceeds of £812.6m giving rise to share capital of £0.7m and a share premium of £811.9m. The proceeds raised net of issuance costs amounted to £806.3m with the issuance costs of £6.3m recognised in retained earnings. The Placing Shares represent approximately 5.5% of the Company’s issued share capital immediately prior to the Placing (excluding treasury shares).  The Placing Price represents a discount of approximately 4.7% to the closing price on 28 May 2020</w:t>
      </w:r>
      <w:r>
        <w:rPr>
          <w:sz w:val="20"/>
        </w:rPr>
        <w:t>;</w:t>
      </w:r>
    </w:p>
    <w:p w14:paraId="02CFC9CD" w14:textId="77777777" w:rsidR="00E65876" w:rsidRPr="00B845F4" w:rsidRDefault="00E65876" w:rsidP="0015025F">
      <w:pPr>
        <w:jc w:val="both"/>
        <w:rPr>
          <w:sz w:val="12"/>
          <w:szCs w:val="12"/>
        </w:rPr>
      </w:pPr>
    </w:p>
    <w:p w14:paraId="787D7AC3" w14:textId="2AF0AA30" w:rsidR="00E65876" w:rsidRPr="009E1EF1" w:rsidRDefault="00D05CB4" w:rsidP="00907FFA">
      <w:pPr>
        <w:pStyle w:val="ListParagraph"/>
        <w:numPr>
          <w:ilvl w:val="0"/>
          <w:numId w:val="19"/>
        </w:numPr>
        <w:spacing w:line="240" w:lineRule="auto"/>
        <w:jc w:val="both"/>
        <w:rPr>
          <w:rFonts w:cs="Times New Roman"/>
          <w:sz w:val="20"/>
          <w:szCs w:val="20"/>
        </w:rPr>
      </w:pPr>
      <w:r>
        <w:rPr>
          <w:rFonts w:cs="Times New Roman"/>
          <w:sz w:val="20"/>
          <w:szCs w:val="20"/>
        </w:rPr>
        <w:t>o</w:t>
      </w:r>
      <w:r w:rsidRPr="009E1EF1">
        <w:rPr>
          <w:rFonts w:cs="Times New Roman"/>
          <w:sz w:val="20"/>
          <w:szCs w:val="20"/>
        </w:rPr>
        <w:t xml:space="preserve">n </w:t>
      </w:r>
      <w:r w:rsidR="00E65876" w:rsidRPr="009E1EF1">
        <w:rPr>
          <w:rFonts w:cs="Times New Roman"/>
          <w:sz w:val="20"/>
          <w:szCs w:val="20"/>
        </w:rPr>
        <w:t xml:space="preserve">4 December 2020, the Company issued a total of 8,004,503 ordinary shares at a price of 14,000 pence per share in respect of an equity placement announced on 3 December 2020, raising proceeds of </w:t>
      </w:r>
      <w:r w:rsidR="00E65876" w:rsidRPr="009E1EF1">
        <w:rPr>
          <w:sz w:val="20"/>
        </w:rPr>
        <w:t>£</w:t>
      </w:r>
      <w:r w:rsidR="00E65876" w:rsidRPr="009E1EF1">
        <w:rPr>
          <w:rFonts w:cs="Times New Roman"/>
          <w:sz w:val="20"/>
          <w:szCs w:val="20"/>
        </w:rPr>
        <w:t>1,120.6m</w:t>
      </w:r>
      <w:r w:rsidR="00E65876" w:rsidRPr="009E1EF1">
        <w:rPr>
          <w:sz w:val="20"/>
        </w:rPr>
        <w:t xml:space="preserve"> giving rise to share capital of £0.7m and a share premium of £1,119.9m</w:t>
      </w:r>
      <w:r w:rsidR="00E65876" w:rsidRPr="009E1EF1">
        <w:rPr>
          <w:rFonts w:cs="Times New Roman"/>
          <w:sz w:val="20"/>
          <w:szCs w:val="20"/>
        </w:rPr>
        <w:t>.</w:t>
      </w:r>
      <w:r w:rsidR="00E65876">
        <w:t xml:space="preserve"> </w:t>
      </w:r>
      <w:r w:rsidR="00E65876" w:rsidRPr="009E1EF1">
        <w:rPr>
          <w:sz w:val="20"/>
        </w:rPr>
        <w:t xml:space="preserve">The proceeds raised net of issuance costs amounted to £1,114.6m with the issuance costs of £6.1m recognised in retained earnings. </w:t>
      </w:r>
      <w:r w:rsidR="00E65876" w:rsidRPr="009E1EF1">
        <w:rPr>
          <w:rFonts w:cs="Times New Roman"/>
          <w:sz w:val="20"/>
          <w:szCs w:val="20"/>
        </w:rPr>
        <w:t>The Placing Shares represent approximately 5.2% of the Company’s issued share capital immediately prior to the Placing (excluding treasury shares).  The Placing Price represents a discount of approximately 2.1% to the closing price on 3 December 2020</w:t>
      </w:r>
      <w:r>
        <w:rPr>
          <w:rFonts w:cs="Times New Roman"/>
          <w:sz w:val="20"/>
          <w:szCs w:val="20"/>
        </w:rPr>
        <w:t>;</w:t>
      </w:r>
    </w:p>
    <w:p w14:paraId="00DB7B04" w14:textId="77777777" w:rsidR="00E65876" w:rsidRPr="00B845F4" w:rsidRDefault="00E65876" w:rsidP="0015025F">
      <w:pPr>
        <w:jc w:val="both"/>
        <w:rPr>
          <w:sz w:val="12"/>
          <w:szCs w:val="12"/>
        </w:rPr>
      </w:pPr>
    </w:p>
    <w:p w14:paraId="2C0D268E" w14:textId="63547045" w:rsidR="0052135F" w:rsidRPr="00471E75" w:rsidRDefault="00D05CB4" w:rsidP="00907FFA">
      <w:pPr>
        <w:pStyle w:val="ListParagraph"/>
        <w:numPr>
          <w:ilvl w:val="0"/>
          <w:numId w:val="19"/>
        </w:numPr>
        <w:spacing w:line="240" w:lineRule="auto"/>
        <w:contextualSpacing w:val="0"/>
        <w:jc w:val="both"/>
        <w:rPr>
          <w:sz w:val="20"/>
          <w:szCs w:val="20"/>
        </w:rPr>
      </w:pPr>
      <w:r>
        <w:rPr>
          <w:sz w:val="20"/>
          <w:szCs w:val="20"/>
        </w:rPr>
        <w:t>o</w:t>
      </w:r>
      <w:r w:rsidRPr="00C51F02">
        <w:rPr>
          <w:sz w:val="20"/>
          <w:szCs w:val="20"/>
        </w:rPr>
        <w:t xml:space="preserve">n </w:t>
      </w:r>
      <w:r w:rsidR="00E65876" w:rsidRPr="00C51F02">
        <w:rPr>
          <w:sz w:val="20"/>
          <w:szCs w:val="20"/>
        </w:rPr>
        <w:t>3</w:t>
      </w:r>
      <w:r w:rsidR="00934622">
        <w:rPr>
          <w:sz w:val="20"/>
          <w:szCs w:val="20"/>
        </w:rPr>
        <w:t>0</w:t>
      </w:r>
      <w:r w:rsidR="00E65876" w:rsidRPr="00C51F02">
        <w:rPr>
          <w:sz w:val="20"/>
          <w:szCs w:val="20"/>
        </w:rPr>
        <w:t xml:space="preserve"> December 2020, 11,747,205 new Flutter ordinary shares were issued as </w:t>
      </w:r>
      <w:r w:rsidR="008F38A6">
        <w:rPr>
          <w:sz w:val="20"/>
          <w:szCs w:val="20"/>
        </w:rPr>
        <w:t xml:space="preserve">partial </w:t>
      </w:r>
      <w:r w:rsidR="00E65876" w:rsidRPr="00C51F02">
        <w:rPr>
          <w:sz w:val="20"/>
          <w:szCs w:val="20"/>
        </w:rPr>
        <w:t xml:space="preserve">consideration for the acquisition of an additional 37.2% of </w:t>
      </w:r>
      <w:r w:rsidR="008F38A6">
        <w:rPr>
          <w:sz w:val="20"/>
          <w:szCs w:val="20"/>
        </w:rPr>
        <w:t xml:space="preserve">the outstanding share of </w:t>
      </w:r>
      <w:r w:rsidR="00E65876" w:rsidRPr="00C51F02">
        <w:rPr>
          <w:sz w:val="20"/>
          <w:szCs w:val="20"/>
        </w:rPr>
        <w:t xml:space="preserve">FanDuel, </w:t>
      </w:r>
      <w:r w:rsidR="008F38A6">
        <w:rPr>
          <w:sz w:val="20"/>
          <w:szCs w:val="20"/>
        </w:rPr>
        <w:t>bringing</w:t>
      </w:r>
      <w:r w:rsidR="00E65876" w:rsidRPr="00C51F02">
        <w:rPr>
          <w:sz w:val="20"/>
          <w:szCs w:val="20"/>
        </w:rPr>
        <w:t xml:space="preserve"> the Group’s holding in FanDuel to 95%, up from the previous controlling interest of 57.8%</w:t>
      </w:r>
      <w:r w:rsidR="008F38A6">
        <w:rPr>
          <w:sz w:val="20"/>
          <w:szCs w:val="20"/>
        </w:rPr>
        <w:t>.</w:t>
      </w:r>
      <w:r w:rsidR="00E65876" w:rsidRPr="00C51F02">
        <w:rPr>
          <w:sz w:val="20"/>
          <w:szCs w:val="20"/>
        </w:rPr>
        <w:t xml:space="preserve"> The value of shares issue</w:t>
      </w:r>
      <w:r w:rsidR="002A3CFC">
        <w:rPr>
          <w:sz w:val="20"/>
          <w:szCs w:val="20"/>
        </w:rPr>
        <w:t>d</w:t>
      </w:r>
      <w:r w:rsidR="00E65876" w:rsidRPr="00C51F02">
        <w:rPr>
          <w:sz w:val="20"/>
          <w:szCs w:val="20"/>
        </w:rPr>
        <w:t xml:space="preserve"> amounted to £1.0m in share capital and gives rise to £1,793.4m </w:t>
      </w:r>
      <w:r w:rsidR="0017431E">
        <w:rPr>
          <w:sz w:val="20"/>
          <w:szCs w:val="20"/>
        </w:rPr>
        <w:t>of</w:t>
      </w:r>
      <w:r w:rsidR="0017431E" w:rsidRPr="009E1EF1">
        <w:rPr>
          <w:sz w:val="20"/>
          <w:lang w:val="en-IE"/>
        </w:rPr>
        <w:t xml:space="preserve"> a Merger Reserve </w:t>
      </w:r>
      <w:r w:rsidR="0017431E">
        <w:rPr>
          <w:sz w:val="20"/>
          <w:lang w:val="en-IE"/>
        </w:rPr>
        <w:t>under Section 72 of the Companies Act 2014</w:t>
      </w:r>
      <w:r w:rsidR="008F38A6">
        <w:rPr>
          <w:sz w:val="20"/>
          <w:szCs w:val="20"/>
        </w:rPr>
        <w:t xml:space="preserve"> (see also Note 1</w:t>
      </w:r>
      <w:r w:rsidR="00250117">
        <w:rPr>
          <w:sz w:val="20"/>
          <w:szCs w:val="20"/>
        </w:rPr>
        <w:t>1</w:t>
      </w:r>
      <w:r>
        <w:rPr>
          <w:sz w:val="20"/>
          <w:szCs w:val="20"/>
        </w:rPr>
        <w:t>); and</w:t>
      </w:r>
    </w:p>
    <w:p w14:paraId="3C446C68" w14:textId="3963FC08" w:rsidR="0052135F" w:rsidRPr="009E1EF1" w:rsidRDefault="00D05CB4" w:rsidP="00907FFA">
      <w:pPr>
        <w:pStyle w:val="body"/>
        <w:numPr>
          <w:ilvl w:val="0"/>
          <w:numId w:val="19"/>
        </w:numPr>
        <w:spacing w:line="240" w:lineRule="auto"/>
        <w:jc w:val="both"/>
        <w:rPr>
          <w:rFonts w:ascii="Calibri" w:hAnsi="Calibri"/>
          <w:sz w:val="20"/>
          <w:lang w:val="en-IE"/>
        </w:rPr>
      </w:pPr>
      <w:r>
        <w:rPr>
          <w:rFonts w:ascii="Calibri" w:hAnsi="Calibri"/>
          <w:sz w:val="20"/>
          <w:lang w:val="en-IE"/>
        </w:rPr>
        <w:t>d</w:t>
      </w:r>
      <w:r w:rsidRPr="009E1EF1">
        <w:rPr>
          <w:rFonts w:ascii="Calibri" w:hAnsi="Calibri"/>
          <w:sz w:val="20"/>
          <w:lang w:val="en-IE"/>
        </w:rPr>
        <w:t xml:space="preserve">uring </w:t>
      </w:r>
      <w:r w:rsidR="0052135F" w:rsidRPr="009E1EF1">
        <w:rPr>
          <w:rFonts w:ascii="Calibri" w:hAnsi="Calibri"/>
          <w:sz w:val="20"/>
          <w:lang w:val="en-IE"/>
        </w:rPr>
        <w:t>the year a total of 1,492,430 ordinary shares (2019: 279,096 ordinary shares) were issued as a result of the exercise of employee share options giving rise to share capital and share premium of £34.3m (2019: £3.6m).</w:t>
      </w:r>
    </w:p>
    <w:p w14:paraId="2D54DF74" w14:textId="77777777" w:rsidR="0052135F" w:rsidRPr="00C51F02" w:rsidRDefault="0052135F" w:rsidP="0015025F">
      <w:pPr>
        <w:pStyle w:val="ListParagraph"/>
        <w:spacing w:line="240" w:lineRule="auto"/>
        <w:ind w:left="714"/>
        <w:contextualSpacing w:val="0"/>
        <w:jc w:val="both"/>
        <w:rPr>
          <w:sz w:val="20"/>
          <w:szCs w:val="20"/>
        </w:rPr>
      </w:pPr>
    </w:p>
    <w:p w14:paraId="7B573219" w14:textId="77777777" w:rsidR="00757F72" w:rsidRDefault="00757F72" w:rsidP="0015025F">
      <w:pPr>
        <w:pStyle w:val="Heading1"/>
        <w:jc w:val="both"/>
      </w:pPr>
    </w:p>
    <w:p w14:paraId="64701FD8" w14:textId="77777777" w:rsidR="0017431E" w:rsidRDefault="0017431E" w:rsidP="0015025F">
      <w:pPr>
        <w:widowControl/>
        <w:autoSpaceDE/>
        <w:autoSpaceDN/>
        <w:adjustRightInd/>
        <w:jc w:val="both"/>
        <w:rPr>
          <w:rFonts w:ascii="Calibri" w:hAnsi="Calibri"/>
          <w:b/>
          <w:sz w:val="20"/>
        </w:rPr>
      </w:pPr>
      <w:r>
        <w:br w:type="page"/>
      </w:r>
    </w:p>
    <w:p w14:paraId="1BCAB149" w14:textId="66F52773" w:rsidR="00757F72" w:rsidRDefault="006C33C7" w:rsidP="0015025F">
      <w:pPr>
        <w:pStyle w:val="Heading1"/>
        <w:jc w:val="both"/>
      </w:pPr>
      <w:r>
        <w:lastRenderedPageBreak/>
        <w:t>18</w:t>
      </w:r>
      <w:r w:rsidR="00757F72" w:rsidRPr="005D7231">
        <w:t>.  Share capital and reserves</w:t>
      </w:r>
      <w:r w:rsidR="00757F72">
        <w:t xml:space="preserve"> (continued)</w:t>
      </w:r>
    </w:p>
    <w:p w14:paraId="2077A55D" w14:textId="77777777" w:rsidR="005F0987" w:rsidRDefault="005F0987" w:rsidP="0015025F">
      <w:pPr>
        <w:jc w:val="both"/>
        <w:rPr>
          <w:rFonts w:ascii="Calibri" w:hAnsi="Calibri" w:cs="Times New Roman"/>
          <w:b/>
          <w:bCs/>
          <w:i/>
          <w:iCs/>
          <w:sz w:val="20"/>
          <w:szCs w:val="20"/>
        </w:rPr>
      </w:pPr>
    </w:p>
    <w:p w14:paraId="0D0893DB" w14:textId="4AAD7A4C" w:rsidR="002A3CFC" w:rsidRDefault="002A3CFC" w:rsidP="0015025F">
      <w:pPr>
        <w:jc w:val="both"/>
        <w:rPr>
          <w:rFonts w:ascii="Calibri" w:hAnsi="Calibri" w:cs="Times New Roman"/>
          <w:b/>
          <w:bCs/>
          <w:sz w:val="20"/>
          <w:szCs w:val="20"/>
        </w:rPr>
      </w:pPr>
      <w:r>
        <w:rPr>
          <w:rFonts w:ascii="Calibri" w:hAnsi="Calibri" w:cs="Times New Roman"/>
          <w:b/>
          <w:bCs/>
          <w:sz w:val="20"/>
          <w:szCs w:val="20"/>
        </w:rPr>
        <w:t>Equity Reserves</w:t>
      </w:r>
    </w:p>
    <w:p w14:paraId="79FC8269" w14:textId="77777777" w:rsidR="002A3CFC" w:rsidRDefault="002A3CFC" w:rsidP="0015025F">
      <w:pPr>
        <w:jc w:val="both"/>
        <w:rPr>
          <w:rFonts w:ascii="Calibri" w:hAnsi="Calibri" w:cs="Times New Roman"/>
          <w:b/>
          <w:bCs/>
          <w:sz w:val="20"/>
          <w:szCs w:val="20"/>
        </w:rPr>
      </w:pPr>
    </w:p>
    <w:p w14:paraId="599E9F09" w14:textId="1D1CEEA9" w:rsidR="002E15C5" w:rsidRPr="009B411D" w:rsidRDefault="002E15C5" w:rsidP="0015025F">
      <w:pPr>
        <w:jc w:val="both"/>
        <w:rPr>
          <w:rFonts w:ascii="Calibri" w:hAnsi="Calibri" w:cs="Times New Roman"/>
          <w:sz w:val="20"/>
          <w:szCs w:val="20"/>
        </w:rPr>
      </w:pPr>
      <w:r w:rsidRPr="009B411D">
        <w:rPr>
          <w:rFonts w:ascii="Calibri" w:hAnsi="Calibri" w:cs="Times New Roman"/>
          <w:sz w:val="20"/>
          <w:szCs w:val="20"/>
        </w:rPr>
        <w:t>Equity reserves include the following classes of reserves:</w:t>
      </w:r>
    </w:p>
    <w:p w14:paraId="35480FCF" w14:textId="77777777" w:rsidR="002E15C5" w:rsidRDefault="002E15C5" w:rsidP="0015025F">
      <w:pPr>
        <w:jc w:val="both"/>
        <w:rPr>
          <w:rFonts w:ascii="Calibri" w:hAnsi="Calibri" w:cs="Times New Roman"/>
          <w:b/>
          <w:bCs/>
          <w:i/>
          <w:iCs/>
          <w:sz w:val="20"/>
          <w:szCs w:val="20"/>
        </w:rPr>
      </w:pPr>
    </w:p>
    <w:p w14:paraId="5883C20D" w14:textId="54EDCB48" w:rsidR="00522C66" w:rsidRDefault="00522C66" w:rsidP="0015025F">
      <w:pPr>
        <w:jc w:val="both"/>
        <w:rPr>
          <w:rFonts w:ascii="Calibri" w:hAnsi="Calibri" w:cs="Times New Roman"/>
          <w:b/>
          <w:bCs/>
          <w:i/>
          <w:iCs/>
          <w:sz w:val="20"/>
          <w:szCs w:val="20"/>
        </w:rPr>
      </w:pPr>
      <w:r>
        <w:rPr>
          <w:rFonts w:ascii="Calibri" w:hAnsi="Calibri" w:cs="Times New Roman"/>
          <w:b/>
          <w:bCs/>
          <w:i/>
          <w:iCs/>
          <w:sz w:val="20"/>
          <w:szCs w:val="20"/>
        </w:rPr>
        <w:t>Merger reserve</w:t>
      </w:r>
    </w:p>
    <w:p w14:paraId="252477BD" w14:textId="65F74988" w:rsidR="00522C66" w:rsidRPr="00824ABE" w:rsidRDefault="00522C66" w:rsidP="0015025F">
      <w:pPr>
        <w:jc w:val="both"/>
        <w:rPr>
          <w:rFonts w:ascii="Calibri" w:hAnsi="Calibri" w:cs="Times New Roman"/>
          <w:sz w:val="20"/>
          <w:szCs w:val="20"/>
        </w:rPr>
      </w:pPr>
      <w:r w:rsidRPr="00824ABE">
        <w:rPr>
          <w:rFonts w:ascii="Calibri" w:hAnsi="Calibri" w:cs="Times New Roman"/>
          <w:sz w:val="20"/>
          <w:szCs w:val="20"/>
        </w:rPr>
        <w:t xml:space="preserve">The Merger Reserve under Section 72 of the Companies Act 2014 of £7,982.9m represents the </w:t>
      </w:r>
      <w:r>
        <w:rPr>
          <w:rFonts w:ascii="Calibri" w:hAnsi="Calibri" w:cs="Times New Roman"/>
          <w:sz w:val="20"/>
          <w:szCs w:val="20"/>
        </w:rPr>
        <w:t>premium</w:t>
      </w:r>
      <w:r w:rsidRPr="00824ABE">
        <w:rPr>
          <w:rFonts w:ascii="Calibri" w:hAnsi="Calibri" w:cs="Times New Roman"/>
          <w:sz w:val="20"/>
          <w:szCs w:val="20"/>
        </w:rPr>
        <w:t xml:space="preserve"> over the par value of shares issued as consideration for the </w:t>
      </w:r>
      <w:r w:rsidR="002A3CFC">
        <w:rPr>
          <w:rFonts w:ascii="Calibri" w:hAnsi="Calibri" w:cs="Times New Roman"/>
          <w:sz w:val="20"/>
          <w:szCs w:val="20"/>
        </w:rPr>
        <w:t>C</w:t>
      </w:r>
      <w:r w:rsidR="002A3CFC" w:rsidRPr="00824ABE">
        <w:rPr>
          <w:rFonts w:ascii="Calibri" w:hAnsi="Calibri" w:cs="Times New Roman"/>
          <w:sz w:val="20"/>
          <w:szCs w:val="20"/>
        </w:rPr>
        <w:t xml:space="preserve">ombination </w:t>
      </w:r>
      <w:r w:rsidRPr="00824ABE">
        <w:rPr>
          <w:rFonts w:ascii="Calibri" w:hAnsi="Calibri" w:cs="Times New Roman"/>
          <w:sz w:val="20"/>
          <w:szCs w:val="20"/>
        </w:rPr>
        <w:t>with TSG and as partial consideration for the acquisition of a further 37.2%</w:t>
      </w:r>
      <w:r>
        <w:rPr>
          <w:rFonts w:ascii="Calibri" w:hAnsi="Calibri" w:cs="Times New Roman"/>
          <w:sz w:val="20"/>
          <w:szCs w:val="20"/>
        </w:rPr>
        <w:t xml:space="preserve"> of FanDuel Group.</w:t>
      </w:r>
    </w:p>
    <w:p w14:paraId="58FFD265" w14:textId="77777777" w:rsidR="00522C66" w:rsidRDefault="00522C66" w:rsidP="0015025F">
      <w:pPr>
        <w:jc w:val="both"/>
        <w:rPr>
          <w:rFonts w:ascii="Calibri" w:hAnsi="Calibri" w:cs="Times New Roman"/>
          <w:b/>
          <w:bCs/>
          <w:i/>
          <w:iCs/>
          <w:sz w:val="20"/>
          <w:szCs w:val="20"/>
        </w:rPr>
      </w:pPr>
    </w:p>
    <w:p w14:paraId="287155DE" w14:textId="51B84463" w:rsidR="00901128" w:rsidRPr="00B90F57" w:rsidRDefault="001704D6" w:rsidP="0015025F">
      <w:pPr>
        <w:jc w:val="both"/>
        <w:rPr>
          <w:rFonts w:ascii="Calibri" w:hAnsi="Calibri" w:cs="Times New Roman"/>
          <w:b/>
          <w:bCs/>
          <w:i/>
          <w:iCs/>
          <w:sz w:val="20"/>
          <w:szCs w:val="20"/>
        </w:rPr>
      </w:pPr>
      <w:r w:rsidRPr="00B90F57">
        <w:rPr>
          <w:rFonts w:ascii="Calibri" w:hAnsi="Calibri" w:cs="Times New Roman"/>
          <w:b/>
          <w:bCs/>
          <w:i/>
          <w:iCs/>
          <w:sz w:val="20"/>
          <w:szCs w:val="20"/>
        </w:rPr>
        <w:t>Treasury shares</w:t>
      </w:r>
    </w:p>
    <w:p w14:paraId="1EF7FD2B" w14:textId="6E387620" w:rsidR="004B715A" w:rsidRPr="00B90F57" w:rsidRDefault="004B715A" w:rsidP="0015025F">
      <w:pPr>
        <w:jc w:val="both"/>
        <w:rPr>
          <w:rFonts w:ascii="Calibri" w:hAnsi="Calibri" w:cs="Times New Roman"/>
          <w:sz w:val="20"/>
          <w:szCs w:val="20"/>
        </w:rPr>
      </w:pPr>
      <w:r w:rsidRPr="00B90F57">
        <w:rPr>
          <w:rFonts w:ascii="Calibri" w:hAnsi="Calibri"/>
          <w:sz w:val="20"/>
          <w:szCs w:val="20"/>
          <w:lang w:val="en-IE"/>
        </w:rPr>
        <w:t xml:space="preserve">A total of 1,965,600 ordinary shares were held in treasury as of 31 December 2020 (2019: </w:t>
      </w:r>
      <w:r w:rsidRPr="00B845F4">
        <w:rPr>
          <w:rFonts w:ascii="Calibri" w:hAnsi="Calibri"/>
          <w:sz w:val="20"/>
          <w:szCs w:val="20"/>
          <w:lang w:val="en-IE"/>
        </w:rPr>
        <w:t>1,965,600</w:t>
      </w:r>
      <w:r w:rsidRPr="00B90F57">
        <w:rPr>
          <w:rFonts w:ascii="Calibri" w:hAnsi="Calibri"/>
          <w:sz w:val="20"/>
          <w:szCs w:val="20"/>
          <w:lang w:val="en-IE"/>
        </w:rPr>
        <w:t xml:space="preserve">).  All rights (including voting rights and the right to receive dividends) in the shares held in treasury are suspended until such time as the shares are reissued.  The Group’s distributable reserves are restricted by the value of the treasury shares, which amounted to </w:t>
      </w:r>
      <w:r w:rsidRPr="001D6CF7">
        <w:rPr>
          <w:rFonts w:ascii="Calibri" w:hAnsi="Calibri"/>
          <w:sz w:val="20"/>
          <w:szCs w:val="20"/>
          <w:lang w:val="en-IE"/>
        </w:rPr>
        <w:t>£40.7m as of 31 December 2020 (2019: £40.7m).</w:t>
      </w:r>
      <w:r w:rsidRPr="001D6CF7">
        <w:rPr>
          <w:rFonts w:ascii="Calibri" w:hAnsi="Calibri" w:cs="Times New Roman"/>
          <w:sz w:val="20"/>
          <w:szCs w:val="20"/>
        </w:rPr>
        <w:t xml:space="preserve">  The cost of treasury shares held by the Company at 31 December 2020 was £4.2m (2019: £4.2m), with a further £36.5m of shares being held by the Company’s subsidiaries (2019: £36.5m).</w:t>
      </w:r>
    </w:p>
    <w:p w14:paraId="2AB81418" w14:textId="77777777" w:rsidR="004B715A" w:rsidRPr="00B90F57" w:rsidRDefault="004B715A" w:rsidP="0015025F">
      <w:pPr>
        <w:jc w:val="both"/>
        <w:rPr>
          <w:rFonts w:ascii="Calibri" w:hAnsi="Calibri" w:cs="Times New Roman"/>
          <w:sz w:val="20"/>
          <w:szCs w:val="20"/>
        </w:rPr>
      </w:pPr>
    </w:p>
    <w:p w14:paraId="72E79C68" w14:textId="77777777" w:rsidR="004B715A" w:rsidRPr="00480E84" w:rsidRDefault="004B715A" w:rsidP="0015025F">
      <w:pPr>
        <w:jc w:val="both"/>
        <w:rPr>
          <w:rFonts w:ascii="Calibri" w:hAnsi="Calibri" w:cs="Times New Roman"/>
          <w:sz w:val="20"/>
          <w:szCs w:val="20"/>
        </w:rPr>
      </w:pPr>
      <w:r w:rsidRPr="00480E84">
        <w:rPr>
          <w:rFonts w:ascii="Calibri" w:hAnsi="Calibri" w:cs="Times New Roman"/>
          <w:b/>
          <w:bCs/>
          <w:i/>
          <w:iCs/>
          <w:sz w:val="20"/>
          <w:szCs w:val="20"/>
        </w:rPr>
        <w:t>Employee benefit trust</w:t>
      </w:r>
    </w:p>
    <w:p w14:paraId="3A682AC2" w14:textId="313036D1" w:rsidR="004B715A" w:rsidRPr="000D25FD" w:rsidRDefault="004B715A" w:rsidP="0015025F">
      <w:pPr>
        <w:jc w:val="both"/>
        <w:rPr>
          <w:rFonts w:ascii="Calibri" w:hAnsi="Calibri" w:cs="Times New Roman"/>
          <w:sz w:val="20"/>
          <w:szCs w:val="20"/>
        </w:rPr>
      </w:pPr>
      <w:r w:rsidRPr="00480E84">
        <w:rPr>
          <w:rFonts w:ascii="Calibri" w:hAnsi="Calibri" w:cs="Times New Roman"/>
          <w:sz w:val="20"/>
          <w:szCs w:val="20"/>
        </w:rPr>
        <w:t>At 31 December 2020, the Paddy Po</w:t>
      </w:r>
      <w:r w:rsidRPr="000D25FD">
        <w:rPr>
          <w:rFonts w:ascii="Calibri" w:hAnsi="Calibri" w:cs="Times New Roman"/>
          <w:sz w:val="20"/>
          <w:szCs w:val="20"/>
        </w:rPr>
        <w:t xml:space="preserve">wer Betfair plc Employee Benefit Trust (“EBT”) held 67,320 (2019: </w:t>
      </w:r>
      <w:r w:rsidRPr="00B845F4">
        <w:rPr>
          <w:rFonts w:ascii="Calibri" w:hAnsi="Calibri" w:cs="Times New Roman"/>
          <w:sz w:val="20"/>
          <w:szCs w:val="20"/>
        </w:rPr>
        <w:t>70,397</w:t>
      </w:r>
      <w:r w:rsidRPr="00480E84">
        <w:rPr>
          <w:rFonts w:ascii="Calibri" w:hAnsi="Calibri" w:cs="Times New Roman"/>
          <w:sz w:val="20"/>
          <w:szCs w:val="20"/>
        </w:rPr>
        <w:t>) of the Company’s own shares, which were acquired at a total cost of £5.8m (2019: £</w:t>
      </w:r>
      <w:r w:rsidRPr="00B845F4">
        <w:rPr>
          <w:rFonts w:ascii="Calibri" w:hAnsi="Calibri" w:cs="Times New Roman"/>
          <w:sz w:val="20"/>
          <w:szCs w:val="20"/>
        </w:rPr>
        <w:t>6.1</w:t>
      </w:r>
      <w:r w:rsidRPr="00480E84">
        <w:rPr>
          <w:rFonts w:ascii="Calibri" w:hAnsi="Calibri" w:cs="Times New Roman"/>
          <w:sz w:val="20"/>
          <w:szCs w:val="20"/>
        </w:rPr>
        <w:t>m), in respect of potential future awards relati</w:t>
      </w:r>
      <w:r w:rsidRPr="00EE0A42">
        <w:rPr>
          <w:rFonts w:ascii="Calibri" w:hAnsi="Calibri" w:cs="Times New Roman"/>
          <w:sz w:val="20"/>
          <w:szCs w:val="20"/>
        </w:rPr>
        <w:t xml:space="preserve">ng to the Group’s employee share plans.  The Company’s distributable reserves at 31 December 2020 are restricted by this cost amount.  In 2020, 3,077 shares with an original cost of £0.3m (2019: </w:t>
      </w:r>
      <w:r w:rsidRPr="00B845F4">
        <w:rPr>
          <w:rFonts w:ascii="Calibri" w:hAnsi="Calibri" w:cs="Times New Roman"/>
          <w:sz w:val="20"/>
          <w:szCs w:val="20"/>
        </w:rPr>
        <w:t xml:space="preserve">29,344 </w:t>
      </w:r>
      <w:r w:rsidRPr="00480E84">
        <w:rPr>
          <w:rFonts w:ascii="Calibri" w:hAnsi="Calibri" w:cs="Times New Roman"/>
          <w:sz w:val="20"/>
          <w:szCs w:val="20"/>
        </w:rPr>
        <w:t>shares with an original cost of £2.5m) were transferred from the EBT to the beneficiaries of the EBT.</w:t>
      </w:r>
    </w:p>
    <w:p w14:paraId="493D1A62" w14:textId="77777777" w:rsidR="004B715A" w:rsidRPr="00EE0A42" w:rsidRDefault="004B715A" w:rsidP="0015025F">
      <w:pPr>
        <w:jc w:val="both"/>
        <w:rPr>
          <w:rFonts w:ascii="Calibri" w:hAnsi="Calibri" w:cs="Times New Roman"/>
          <w:sz w:val="20"/>
          <w:szCs w:val="20"/>
        </w:rPr>
      </w:pPr>
    </w:p>
    <w:p w14:paraId="482A0D80" w14:textId="77777777" w:rsidR="004B715A" w:rsidRPr="009E1EF1" w:rsidRDefault="004B715A" w:rsidP="0015025F">
      <w:pPr>
        <w:jc w:val="both"/>
        <w:rPr>
          <w:rFonts w:ascii="Calibri" w:hAnsi="Calibri" w:cs="Times New Roman"/>
          <w:b/>
          <w:bCs/>
          <w:i/>
          <w:iCs/>
          <w:sz w:val="20"/>
          <w:szCs w:val="20"/>
        </w:rPr>
      </w:pPr>
      <w:r w:rsidRPr="009E1EF1">
        <w:rPr>
          <w:rFonts w:ascii="Calibri" w:hAnsi="Calibri" w:cs="Times New Roman"/>
          <w:b/>
          <w:bCs/>
          <w:i/>
          <w:iCs/>
          <w:sz w:val="20"/>
          <w:szCs w:val="20"/>
        </w:rPr>
        <w:t>Foreign exchange translation reserve</w:t>
      </w:r>
    </w:p>
    <w:p w14:paraId="26AB9BC2" w14:textId="21B3BEAD" w:rsidR="0017431E" w:rsidRPr="009E1EF1" w:rsidRDefault="004B715A" w:rsidP="0015025F">
      <w:pPr>
        <w:jc w:val="both"/>
        <w:rPr>
          <w:rFonts w:ascii="Calibri" w:hAnsi="Calibri"/>
          <w:sz w:val="20"/>
          <w:lang w:val="en-IE"/>
        </w:rPr>
      </w:pPr>
      <w:r w:rsidRPr="00B90F57">
        <w:rPr>
          <w:rFonts w:ascii="Calibri" w:hAnsi="Calibri" w:cs="Times New Roman"/>
          <w:sz w:val="20"/>
          <w:szCs w:val="20"/>
        </w:rPr>
        <w:t xml:space="preserve">The foreign exchange translation reserve at 31 December 2020 had a </w:t>
      </w:r>
      <w:r w:rsidR="008358B4">
        <w:rPr>
          <w:rFonts w:ascii="Calibri" w:hAnsi="Calibri" w:cs="Times New Roman"/>
          <w:sz w:val="20"/>
          <w:szCs w:val="20"/>
        </w:rPr>
        <w:t>credit</w:t>
      </w:r>
      <w:r w:rsidR="008358B4" w:rsidRPr="00B90F57">
        <w:rPr>
          <w:rFonts w:ascii="Calibri" w:hAnsi="Calibri" w:cs="Times New Roman"/>
          <w:sz w:val="20"/>
          <w:szCs w:val="20"/>
        </w:rPr>
        <w:t xml:space="preserve"> </w:t>
      </w:r>
      <w:r w:rsidRPr="00B90F57">
        <w:rPr>
          <w:rFonts w:ascii="Calibri" w:hAnsi="Calibri" w:cs="Times New Roman"/>
          <w:sz w:val="20"/>
          <w:szCs w:val="20"/>
        </w:rPr>
        <w:t>balance of £</w:t>
      </w:r>
      <w:r w:rsidR="007B5F5E">
        <w:rPr>
          <w:rFonts w:ascii="Calibri" w:hAnsi="Calibri" w:cs="Times New Roman"/>
          <w:sz w:val="20"/>
          <w:szCs w:val="20"/>
        </w:rPr>
        <w:t>49.6</w:t>
      </w:r>
      <w:r w:rsidRPr="00B90F57">
        <w:rPr>
          <w:rFonts w:ascii="Calibri" w:hAnsi="Calibri" w:cs="Times New Roman"/>
          <w:sz w:val="20"/>
          <w:szCs w:val="20"/>
        </w:rPr>
        <w:t xml:space="preserve">m (2019: </w:t>
      </w:r>
      <w:r w:rsidR="007B5F5E">
        <w:rPr>
          <w:rFonts w:ascii="Calibri" w:hAnsi="Calibri" w:cs="Times New Roman"/>
          <w:sz w:val="20"/>
          <w:szCs w:val="20"/>
        </w:rPr>
        <w:t>debit</w:t>
      </w:r>
      <w:r w:rsidRPr="00B90F57">
        <w:rPr>
          <w:rFonts w:ascii="Calibri" w:hAnsi="Calibri" w:cs="Times New Roman"/>
          <w:sz w:val="20"/>
          <w:szCs w:val="20"/>
        </w:rPr>
        <w:t xml:space="preserve"> balance of £</w:t>
      </w:r>
      <w:r w:rsidR="007B5F5E">
        <w:rPr>
          <w:rFonts w:ascii="Calibri" w:hAnsi="Calibri" w:cs="Times New Roman"/>
          <w:sz w:val="20"/>
          <w:szCs w:val="20"/>
        </w:rPr>
        <w:t>21.5</w:t>
      </w:r>
      <w:r w:rsidRPr="00B845F4">
        <w:rPr>
          <w:rFonts w:ascii="Calibri" w:hAnsi="Calibri" w:cs="Times New Roman"/>
          <w:sz w:val="20"/>
          <w:szCs w:val="20"/>
        </w:rPr>
        <w:t>m</w:t>
      </w:r>
      <w:r w:rsidRPr="00B90F57">
        <w:rPr>
          <w:rFonts w:ascii="Calibri" w:hAnsi="Calibri" w:cs="Times New Roman"/>
          <w:sz w:val="20"/>
          <w:szCs w:val="20"/>
        </w:rPr>
        <w:t xml:space="preserve">) and arose from the retranslation of the Group’s net investment in </w:t>
      </w:r>
      <w:r w:rsidR="002A3CFC">
        <w:rPr>
          <w:rFonts w:ascii="Calibri" w:hAnsi="Calibri" w:cs="Times New Roman"/>
          <w:sz w:val="20"/>
          <w:szCs w:val="20"/>
        </w:rPr>
        <w:t>EUR</w:t>
      </w:r>
      <w:r w:rsidRPr="00B90F57">
        <w:rPr>
          <w:rFonts w:ascii="Calibri" w:hAnsi="Calibri" w:cs="Times New Roman"/>
          <w:sz w:val="20"/>
          <w:szCs w:val="20"/>
        </w:rPr>
        <w:t xml:space="preserve">, AUD, USD and GEL functional currency entities. The movement in the foreign exchange translation reserve for the year ending 31 December 2020 reflects mainly </w:t>
      </w:r>
      <w:r w:rsidR="00E04832">
        <w:rPr>
          <w:rFonts w:ascii="Calibri" w:hAnsi="Calibri" w:cs="Times New Roman"/>
          <w:sz w:val="20"/>
          <w:szCs w:val="20"/>
        </w:rPr>
        <w:t>strengthening</w:t>
      </w:r>
      <w:r w:rsidRPr="00B90F57">
        <w:rPr>
          <w:rFonts w:ascii="Calibri" w:hAnsi="Calibri" w:cs="Times New Roman"/>
          <w:sz w:val="20"/>
          <w:szCs w:val="20"/>
        </w:rPr>
        <w:t xml:space="preserve"> of </w:t>
      </w:r>
      <w:r w:rsidR="00E04832">
        <w:rPr>
          <w:rFonts w:ascii="Calibri" w:hAnsi="Calibri" w:cs="Times New Roman"/>
          <w:sz w:val="20"/>
          <w:szCs w:val="20"/>
        </w:rPr>
        <w:t>AUD and EUR</w:t>
      </w:r>
      <w:r w:rsidR="00E04832" w:rsidRPr="00B90F57">
        <w:rPr>
          <w:rFonts w:ascii="Calibri" w:hAnsi="Calibri" w:cs="Times New Roman"/>
          <w:sz w:val="20"/>
          <w:szCs w:val="20"/>
        </w:rPr>
        <w:t xml:space="preserve"> </w:t>
      </w:r>
      <w:r w:rsidRPr="00B90F57">
        <w:rPr>
          <w:rFonts w:ascii="Calibri" w:hAnsi="Calibri" w:cs="Times New Roman"/>
          <w:sz w:val="20"/>
          <w:szCs w:val="20"/>
        </w:rPr>
        <w:t>against GBP in the year.</w:t>
      </w:r>
      <w:r w:rsidR="0017431E">
        <w:rPr>
          <w:rFonts w:ascii="Calibri" w:hAnsi="Calibri" w:cs="Times New Roman"/>
          <w:sz w:val="20"/>
          <w:szCs w:val="20"/>
        </w:rPr>
        <w:t xml:space="preserve"> </w:t>
      </w:r>
      <w:r w:rsidR="0017431E">
        <w:rPr>
          <w:rFonts w:ascii="Calibri" w:hAnsi="Calibri"/>
          <w:sz w:val="20"/>
          <w:lang w:val="en-IE"/>
        </w:rPr>
        <w:t>As</w:t>
      </w:r>
      <w:r w:rsidR="00541A54">
        <w:rPr>
          <w:rFonts w:ascii="Calibri" w:hAnsi="Calibri"/>
          <w:sz w:val="20"/>
          <w:lang w:val="en-IE"/>
        </w:rPr>
        <w:t xml:space="preserve"> a</w:t>
      </w:r>
      <w:r w:rsidR="0017431E">
        <w:rPr>
          <w:rFonts w:ascii="Calibri" w:hAnsi="Calibri"/>
          <w:sz w:val="20"/>
          <w:lang w:val="en-IE"/>
        </w:rPr>
        <w:t xml:space="preserve"> result of the acquisition of a further 37.2% of FanDuel Group shares in December 2020, £2.2m of foreign currency translation was transferred from Non-controlling interest to foreign exchange translation reserve.</w:t>
      </w:r>
    </w:p>
    <w:p w14:paraId="1C061540" w14:textId="77777777" w:rsidR="004B715A" w:rsidRPr="009E1EF1" w:rsidRDefault="004B715A" w:rsidP="0015025F">
      <w:pPr>
        <w:jc w:val="both"/>
        <w:rPr>
          <w:rFonts w:ascii="Calibri" w:hAnsi="Calibri" w:cs="Times New Roman"/>
          <w:sz w:val="20"/>
          <w:szCs w:val="20"/>
        </w:rPr>
      </w:pPr>
    </w:p>
    <w:p w14:paraId="3069EDAD" w14:textId="77777777" w:rsidR="004B715A" w:rsidRPr="009E1EF1" w:rsidRDefault="004B715A" w:rsidP="0015025F">
      <w:pPr>
        <w:jc w:val="both"/>
        <w:rPr>
          <w:rFonts w:ascii="Calibri" w:hAnsi="Calibri" w:cs="Calibri"/>
          <w:b/>
          <w:bCs/>
          <w:i/>
          <w:iCs/>
          <w:sz w:val="20"/>
          <w:szCs w:val="20"/>
        </w:rPr>
      </w:pPr>
      <w:r w:rsidRPr="009E1EF1">
        <w:rPr>
          <w:rFonts w:ascii="Calibri" w:hAnsi="Calibri" w:cs="Calibri"/>
          <w:b/>
          <w:bCs/>
          <w:i/>
          <w:iCs/>
          <w:sz w:val="20"/>
          <w:szCs w:val="20"/>
        </w:rPr>
        <w:t>Cash flow hedge reserve</w:t>
      </w:r>
    </w:p>
    <w:p w14:paraId="6ACFCCE1" w14:textId="71529049" w:rsidR="004B715A" w:rsidRPr="009E1EF1" w:rsidRDefault="004B715A" w:rsidP="0015025F">
      <w:pPr>
        <w:jc w:val="both"/>
        <w:rPr>
          <w:rFonts w:ascii="Calibri" w:hAnsi="Calibri" w:cs="Calibri"/>
          <w:sz w:val="20"/>
          <w:szCs w:val="20"/>
        </w:rPr>
      </w:pPr>
      <w:r w:rsidRPr="009E1EF1">
        <w:rPr>
          <w:rFonts w:ascii="Calibri" w:hAnsi="Calibri" w:cs="Calibri"/>
          <w:sz w:val="20"/>
          <w:szCs w:val="20"/>
        </w:rPr>
        <w:t xml:space="preserve">The cash flow hedge reserve represents the effective portion of the cumulative net change in the fair value of cash flow hedging instruments related to hedged transactions that had not yet occurred at that date.  </w:t>
      </w:r>
    </w:p>
    <w:p w14:paraId="339CFDA9" w14:textId="77777777" w:rsidR="004B715A" w:rsidRPr="009E1EF1" w:rsidRDefault="004B715A" w:rsidP="0015025F">
      <w:pPr>
        <w:jc w:val="both"/>
        <w:rPr>
          <w:rFonts w:ascii="Calibri" w:hAnsi="Calibri" w:cs="Times New Roman"/>
          <w:bCs/>
          <w:sz w:val="20"/>
          <w:szCs w:val="20"/>
        </w:rPr>
      </w:pPr>
    </w:p>
    <w:p w14:paraId="28BC01A1" w14:textId="045E41E2" w:rsidR="004B715A" w:rsidRPr="009E1EF1" w:rsidRDefault="004B715A" w:rsidP="0015025F">
      <w:pPr>
        <w:jc w:val="both"/>
        <w:rPr>
          <w:rFonts w:ascii="Calibri" w:hAnsi="Calibri" w:cs="Times New Roman"/>
          <w:b/>
          <w:i/>
          <w:iCs/>
          <w:sz w:val="20"/>
          <w:szCs w:val="20"/>
        </w:rPr>
      </w:pPr>
      <w:r w:rsidRPr="009E1EF1">
        <w:rPr>
          <w:rFonts w:ascii="Calibri" w:hAnsi="Calibri" w:cs="Times New Roman"/>
          <w:b/>
          <w:i/>
          <w:iCs/>
          <w:sz w:val="20"/>
          <w:szCs w:val="20"/>
        </w:rPr>
        <w:t>Share</w:t>
      </w:r>
      <w:r w:rsidR="00D208A9">
        <w:rPr>
          <w:rFonts w:ascii="Calibri" w:hAnsi="Calibri" w:cs="Times New Roman"/>
          <w:b/>
          <w:i/>
          <w:iCs/>
          <w:sz w:val="20"/>
          <w:szCs w:val="20"/>
        </w:rPr>
        <w:t>-</w:t>
      </w:r>
      <w:r w:rsidRPr="009E1EF1">
        <w:rPr>
          <w:rFonts w:ascii="Calibri" w:hAnsi="Calibri" w:cs="Times New Roman"/>
          <w:b/>
          <w:i/>
          <w:iCs/>
          <w:sz w:val="20"/>
          <w:szCs w:val="20"/>
        </w:rPr>
        <w:t>based payments reserve</w:t>
      </w:r>
    </w:p>
    <w:p w14:paraId="493659E9" w14:textId="247A73F3" w:rsidR="00FB31B4" w:rsidRDefault="00FB31B4" w:rsidP="0015025F">
      <w:pPr>
        <w:jc w:val="both"/>
        <w:rPr>
          <w:rFonts w:ascii="Calibri" w:hAnsi="Calibri" w:cs="Times New Roman"/>
          <w:bCs/>
          <w:sz w:val="20"/>
          <w:szCs w:val="20"/>
        </w:rPr>
      </w:pPr>
      <w:r>
        <w:rPr>
          <w:rFonts w:ascii="Calibri" w:hAnsi="Calibri" w:cs="Times New Roman"/>
          <w:bCs/>
          <w:sz w:val="20"/>
          <w:szCs w:val="20"/>
        </w:rPr>
        <w:t>In 2020, an amount of £107.7m (</w:t>
      </w:r>
      <w:r w:rsidRPr="001F1193">
        <w:rPr>
          <w:rFonts w:ascii="Calibri" w:hAnsi="Calibri" w:cs="Times New Roman"/>
          <w:bCs/>
          <w:sz w:val="20"/>
          <w:szCs w:val="20"/>
        </w:rPr>
        <w:t xml:space="preserve">2019: £20.3m) in respect </w:t>
      </w:r>
      <w:r>
        <w:rPr>
          <w:rFonts w:ascii="Calibri" w:hAnsi="Calibri" w:cs="Times New Roman"/>
          <w:bCs/>
          <w:sz w:val="20"/>
          <w:szCs w:val="20"/>
        </w:rPr>
        <w:t xml:space="preserve">of share options exercised during the year was transferred from the share-based payment reserve to retained earnings.  An amount of </w:t>
      </w:r>
      <w:r w:rsidR="001F1193">
        <w:rPr>
          <w:rFonts w:ascii="Calibri" w:hAnsi="Calibri" w:cs="Times New Roman"/>
          <w:bCs/>
          <w:sz w:val="20"/>
          <w:szCs w:val="20"/>
        </w:rPr>
        <w:t>£1.0</w:t>
      </w:r>
      <w:r>
        <w:rPr>
          <w:rFonts w:ascii="Calibri" w:hAnsi="Calibri" w:cs="Times New Roman"/>
          <w:bCs/>
          <w:sz w:val="20"/>
          <w:szCs w:val="20"/>
        </w:rPr>
        <w:t xml:space="preserve">m of deferred tax relating primarily to the Group’s share-based </w:t>
      </w:r>
      <w:r w:rsidRPr="00DE2D21">
        <w:rPr>
          <w:rFonts w:ascii="Calibri" w:hAnsi="Calibri" w:cs="Times New Roman"/>
          <w:bCs/>
          <w:sz w:val="20"/>
          <w:szCs w:val="20"/>
        </w:rPr>
        <w:t xml:space="preserve">payments </w:t>
      </w:r>
      <w:r w:rsidRPr="009B411D">
        <w:rPr>
          <w:rFonts w:ascii="Calibri" w:hAnsi="Calibri" w:cs="Times New Roman"/>
          <w:bCs/>
          <w:sz w:val="20"/>
          <w:szCs w:val="20"/>
        </w:rPr>
        <w:t xml:space="preserve">was </w:t>
      </w:r>
      <w:r w:rsidR="00D208A9" w:rsidRPr="009B411D">
        <w:rPr>
          <w:rFonts w:ascii="Calibri" w:hAnsi="Calibri" w:cs="Times New Roman"/>
          <w:bCs/>
          <w:sz w:val="20"/>
          <w:szCs w:val="20"/>
        </w:rPr>
        <w:t>charged</w:t>
      </w:r>
      <w:r w:rsidR="00D208A9" w:rsidRPr="00DE2D21">
        <w:rPr>
          <w:rFonts w:ascii="Calibri" w:hAnsi="Calibri" w:cs="Times New Roman"/>
          <w:bCs/>
          <w:sz w:val="20"/>
          <w:szCs w:val="20"/>
        </w:rPr>
        <w:t xml:space="preserve"> </w:t>
      </w:r>
      <w:r w:rsidRPr="00DE2D21">
        <w:rPr>
          <w:rFonts w:ascii="Calibri" w:hAnsi="Calibri" w:cs="Times New Roman"/>
          <w:bCs/>
          <w:sz w:val="20"/>
          <w:szCs w:val="20"/>
        </w:rPr>
        <w:t>to retained</w:t>
      </w:r>
      <w:r>
        <w:rPr>
          <w:rFonts w:ascii="Calibri" w:hAnsi="Calibri" w:cs="Times New Roman"/>
          <w:bCs/>
          <w:sz w:val="20"/>
          <w:szCs w:val="20"/>
        </w:rPr>
        <w:t xml:space="preserve"> earnings in 2020 (2019: </w:t>
      </w:r>
      <w:r w:rsidR="001F1193">
        <w:rPr>
          <w:rFonts w:ascii="Calibri" w:hAnsi="Calibri" w:cs="Times New Roman"/>
          <w:bCs/>
          <w:sz w:val="20"/>
          <w:szCs w:val="20"/>
        </w:rPr>
        <w:t>credit</w:t>
      </w:r>
      <w:r>
        <w:rPr>
          <w:rFonts w:ascii="Calibri" w:hAnsi="Calibri" w:cs="Times New Roman"/>
          <w:bCs/>
          <w:sz w:val="20"/>
          <w:szCs w:val="20"/>
        </w:rPr>
        <w:t xml:space="preserve"> of</w:t>
      </w:r>
      <w:r w:rsidRPr="001F1193">
        <w:rPr>
          <w:rFonts w:ascii="Calibri" w:hAnsi="Calibri" w:cs="Times New Roman"/>
          <w:bCs/>
          <w:sz w:val="20"/>
          <w:szCs w:val="20"/>
        </w:rPr>
        <w:t xml:space="preserve"> £1.1m)</w:t>
      </w:r>
      <w:r>
        <w:rPr>
          <w:rFonts w:ascii="Calibri" w:hAnsi="Calibri" w:cs="Times New Roman"/>
          <w:bCs/>
          <w:sz w:val="20"/>
          <w:szCs w:val="20"/>
        </w:rPr>
        <w:t xml:space="preserve">.  An amount </w:t>
      </w:r>
      <w:r w:rsidRPr="001F1193">
        <w:rPr>
          <w:rFonts w:ascii="Calibri" w:hAnsi="Calibri" w:cs="Times New Roman"/>
          <w:bCs/>
          <w:sz w:val="20"/>
          <w:szCs w:val="20"/>
        </w:rPr>
        <w:t>of £</w:t>
      </w:r>
      <w:r w:rsidR="00CA4B00" w:rsidRPr="001F1193">
        <w:rPr>
          <w:rFonts w:ascii="Calibri" w:hAnsi="Calibri" w:cs="Times New Roman"/>
          <w:bCs/>
          <w:sz w:val="20"/>
          <w:szCs w:val="20"/>
        </w:rPr>
        <w:t>6</w:t>
      </w:r>
      <w:r w:rsidRPr="001F1193">
        <w:rPr>
          <w:rFonts w:ascii="Calibri" w:hAnsi="Calibri" w:cs="Times New Roman"/>
          <w:bCs/>
          <w:sz w:val="20"/>
          <w:szCs w:val="20"/>
        </w:rPr>
        <w:t>.4m of current</w:t>
      </w:r>
      <w:r>
        <w:rPr>
          <w:rFonts w:ascii="Calibri" w:hAnsi="Calibri" w:cs="Times New Roman"/>
          <w:bCs/>
          <w:sz w:val="20"/>
          <w:szCs w:val="20"/>
        </w:rPr>
        <w:t xml:space="preserve"> tax relating to the Group’s share-based payments was credited to retained earnings in 2020 (2019</w:t>
      </w:r>
      <w:r w:rsidRPr="009D1939">
        <w:rPr>
          <w:rFonts w:ascii="Calibri" w:hAnsi="Calibri" w:cs="Times New Roman"/>
          <w:bCs/>
          <w:sz w:val="20"/>
          <w:szCs w:val="20"/>
        </w:rPr>
        <w:t>: £</w:t>
      </w:r>
      <w:r w:rsidRPr="00A9613B">
        <w:rPr>
          <w:rFonts w:ascii="Calibri" w:hAnsi="Calibri" w:cs="Times New Roman"/>
          <w:bCs/>
          <w:sz w:val="20"/>
          <w:szCs w:val="20"/>
        </w:rPr>
        <w:t>0.4m</w:t>
      </w:r>
      <w:r>
        <w:rPr>
          <w:rFonts w:ascii="Calibri" w:hAnsi="Calibri" w:cs="Times New Roman"/>
          <w:bCs/>
          <w:sz w:val="20"/>
          <w:szCs w:val="20"/>
        </w:rPr>
        <w:t>).</w:t>
      </w:r>
    </w:p>
    <w:p w14:paraId="7B0C8E0C" w14:textId="4FB80CC5" w:rsidR="004B715A" w:rsidRDefault="004B715A" w:rsidP="0015025F">
      <w:pPr>
        <w:jc w:val="both"/>
        <w:rPr>
          <w:rFonts w:ascii="Calibri" w:hAnsi="Calibri" w:cs="Times New Roman"/>
          <w:b/>
          <w:i/>
          <w:iCs/>
          <w:sz w:val="20"/>
          <w:szCs w:val="20"/>
        </w:rPr>
      </w:pPr>
    </w:p>
    <w:p w14:paraId="14B3A3D8" w14:textId="77777777" w:rsidR="002E15C5" w:rsidRPr="009E1EF1" w:rsidRDefault="002E15C5" w:rsidP="0015025F">
      <w:pPr>
        <w:jc w:val="both"/>
        <w:rPr>
          <w:rFonts w:ascii="Calibri" w:hAnsi="Calibri" w:cs="Times New Roman"/>
          <w:sz w:val="20"/>
          <w:szCs w:val="20"/>
        </w:rPr>
      </w:pPr>
      <w:r w:rsidRPr="009E1EF1">
        <w:rPr>
          <w:rFonts w:ascii="Calibri" w:hAnsi="Calibri" w:cs="Calibri"/>
          <w:b/>
          <w:bCs/>
          <w:i/>
          <w:iCs/>
          <w:sz w:val="20"/>
          <w:szCs w:val="20"/>
        </w:rPr>
        <w:t>Other reserves</w:t>
      </w:r>
    </w:p>
    <w:p w14:paraId="62CEC106" w14:textId="3C5A8BAF" w:rsidR="002E15C5" w:rsidRDefault="002E15C5" w:rsidP="0015025F">
      <w:pPr>
        <w:jc w:val="both"/>
        <w:rPr>
          <w:rFonts w:ascii="Calibri" w:hAnsi="Calibri" w:cs="Times New Roman"/>
          <w:b/>
          <w:i/>
          <w:iCs/>
          <w:sz w:val="20"/>
          <w:szCs w:val="20"/>
        </w:rPr>
      </w:pPr>
      <w:r w:rsidRPr="00FD5531">
        <w:rPr>
          <w:rFonts w:ascii="Calibri" w:hAnsi="Calibri"/>
          <w:sz w:val="20"/>
          <w:lang w:val="en-IE"/>
        </w:rPr>
        <w:t xml:space="preserve">Other reserves comprise undenominated capital. </w:t>
      </w:r>
      <w:r w:rsidRPr="00FD5531">
        <w:rPr>
          <w:rFonts w:ascii="Calibri" w:hAnsi="Calibri" w:cs="Times New Roman"/>
          <w:sz w:val="20"/>
          <w:szCs w:val="20"/>
        </w:rPr>
        <w:t>Undenominated capital at 31 December 2020 of £2.3m (2019: £</w:t>
      </w:r>
      <w:r w:rsidRPr="0080413F">
        <w:rPr>
          <w:rFonts w:ascii="Calibri" w:hAnsi="Calibri" w:cs="Times New Roman"/>
          <w:sz w:val="20"/>
          <w:szCs w:val="20"/>
        </w:rPr>
        <w:t>2.3m</w:t>
      </w:r>
      <w:r w:rsidRPr="00FD5531">
        <w:rPr>
          <w:rFonts w:ascii="Calibri" w:hAnsi="Calibri" w:cs="Times New Roman"/>
          <w:sz w:val="20"/>
          <w:szCs w:val="20"/>
        </w:rPr>
        <w:t>) relates to the nominal value of shares in the Company acquired by the Company of £2.1m (2019: £</w:t>
      </w:r>
      <w:r w:rsidRPr="0080413F">
        <w:rPr>
          <w:rFonts w:ascii="Calibri" w:hAnsi="Calibri" w:cs="Times New Roman"/>
          <w:sz w:val="20"/>
          <w:szCs w:val="20"/>
        </w:rPr>
        <w:t>2.1m</w:t>
      </w:r>
      <w:r w:rsidRPr="00FD5531">
        <w:rPr>
          <w:rFonts w:ascii="Calibri" w:hAnsi="Calibri" w:cs="Times New Roman"/>
          <w:sz w:val="20"/>
          <w:szCs w:val="20"/>
        </w:rPr>
        <w:t xml:space="preserve">) and subsequently cancelled and an amount of £0.2m (2019: </w:t>
      </w:r>
      <w:r w:rsidRPr="0080413F">
        <w:rPr>
          <w:rFonts w:ascii="Calibri" w:hAnsi="Calibri" w:cs="Times New Roman"/>
          <w:sz w:val="20"/>
          <w:szCs w:val="20"/>
        </w:rPr>
        <w:t>£0.2m</w:t>
      </w:r>
      <w:r w:rsidRPr="00FD5531">
        <w:rPr>
          <w:rFonts w:ascii="Calibri" w:hAnsi="Calibri" w:cs="Times New Roman"/>
          <w:sz w:val="20"/>
          <w:szCs w:val="20"/>
        </w:rPr>
        <w:t>) which arose on the redenomination of the ordinary share capital of the Company at the time of conversion from Irish pounds to Euro.</w:t>
      </w:r>
    </w:p>
    <w:p w14:paraId="33BA7F55" w14:textId="77777777" w:rsidR="002E15C5" w:rsidRPr="009E1EF1" w:rsidRDefault="002E15C5" w:rsidP="0015025F">
      <w:pPr>
        <w:jc w:val="both"/>
        <w:rPr>
          <w:rFonts w:ascii="Calibri" w:hAnsi="Calibri" w:cs="Times New Roman"/>
          <w:b/>
          <w:i/>
          <w:iCs/>
          <w:sz w:val="20"/>
          <w:szCs w:val="20"/>
        </w:rPr>
      </w:pPr>
    </w:p>
    <w:p w14:paraId="2BB26303" w14:textId="1FCD611B" w:rsidR="004B715A" w:rsidRPr="009E1EF1" w:rsidRDefault="004B715A" w:rsidP="0015025F">
      <w:pPr>
        <w:jc w:val="both"/>
        <w:rPr>
          <w:rFonts w:ascii="Calibri" w:hAnsi="Calibri" w:cs="Times New Roman"/>
          <w:b/>
          <w:i/>
          <w:iCs/>
          <w:sz w:val="20"/>
          <w:szCs w:val="20"/>
        </w:rPr>
      </w:pPr>
      <w:bookmarkStart w:id="86" w:name="_Hlk65013273"/>
      <w:r w:rsidRPr="009E1EF1">
        <w:rPr>
          <w:rFonts w:ascii="Calibri" w:hAnsi="Calibri" w:cs="Times New Roman"/>
          <w:b/>
          <w:i/>
          <w:iCs/>
          <w:sz w:val="20"/>
          <w:szCs w:val="20"/>
        </w:rPr>
        <w:t>Non-</w:t>
      </w:r>
      <w:r w:rsidR="00B9575F">
        <w:rPr>
          <w:rFonts w:ascii="Calibri" w:hAnsi="Calibri" w:cs="Times New Roman"/>
          <w:b/>
          <w:i/>
          <w:iCs/>
          <w:sz w:val="20"/>
          <w:szCs w:val="20"/>
        </w:rPr>
        <w:t>c</w:t>
      </w:r>
      <w:r w:rsidR="00B9575F" w:rsidRPr="009E1EF1">
        <w:rPr>
          <w:rFonts w:ascii="Calibri" w:hAnsi="Calibri" w:cs="Times New Roman"/>
          <w:b/>
          <w:i/>
          <w:iCs/>
          <w:sz w:val="20"/>
          <w:szCs w:val="20"/>
        </w:rPr>
        <w:t xml:space="preserve">ontrolling </w:t>
      </w:r>
      <w:r w:rsidR="00B9575F">
        <w:rPr>
          <w:rFonts w:ascii="Calibri" w:hAnsi="Calibri" w:cs="Times New Roman"/>
          <w:b/>
          <w:i/>
          <w:iCs/>
          <w:sz w:val="20"/>
          <w:szCs w:val="20"/>
        </w:rPr>
        <w:t>i</w:t>
      </w:r>
      <w:r w:rsidR="00B9575F" w:rsidRPr="009E1EF1">
        <w:rPr>
          <w:rFonts w:ascii="Calibri" w:hAnsi="Calibri" w:cs="Times New Roman"/>
          <w:b/>
          <w:i/>
          <w:iCs/>
          <w:sz w:val="20"/>
          <w:szCs w:val="20"/>
        </w:rPr>
        <w:t>nterest</w:t>
      </w:r>
    </w:p>
    <w:p w14:paraId="758D3F48" w14:textId="79E33DDD" w:rsidR="004B715A" w:rsidRPr="009E1EF1" w:rsidRDefault="004B715A" w:rsidP="0015025F">
      <w:pPr>
        <w:jc w:val="both"/>
        <w:rPr>
          <w:rFonts w:ascii="Calibri" w:hAnsi="Calibri"/>
          <w:sz w:val="20"/>
          <w:lang w:val="en-IE"/>
        </w:rPr>
      </w:pPr>
      <w:r w:rsidRPr="009E1EF1">
        <w:rPr>
          <w:rFonts w:ascii="Calibri" w:hAnsi="Calibri"/>
          <w:sz w:val="20"/>
          <w:lang w:val="en-IE"/>
        </w:rPr>
        <w:t>During the year, the Group paid dividend</w:t>
      </w:r>
      <w:r w:rsidR="000E4359">
        <w:rPr>
          <w:rFonts w:ascii="Calibri" w:hAnsi="Calibri"/>
          <w:sz w:val="20"/>
          <w:lang w:val="en-IE"/>
        </w:rPr>
        <w:t>s</w:t>
      </w:r>
      <w:r w:rsidRPr="009E1EF1">
        <w:rPr>
          <w:rFonts w:ascii="Calibri" w:hAnsi="Calibri"/>
          <w:sz w:val="20"/>
          <w:lang w:val="en-IE"/>
        </w:rPr>
        <w:t xml:space="preserve"> </w:t>
      </w:r>
      <w:r w:rsidR="000E4359">
        <w:rPr>
          <w:rFonts w:ascii="Calibri" w:hAnsi="Calibri"/>
          <w:sz w:val="20"/>
          <w:lang w:val="en-IE"/>
        </w:rPr>
        <w:t>totalling</w:t>
      </w:r>
      <w:r w:rsidR="000E4359" w:rsidRPr="009E1EF1">
        <w:rPr>
          <w:rFonts w:ascii="Calibri" w:hAnsi="Calibri"/>
          <w:sz w:val="20"/>
          <w:lang w:val="en-IE"/>
        </w:rPr>
        <w:t xml:space="preserve"> </w:t>
      </w:r>
      <w:r w:rsidRPr="009E1EF1">
        <w:rPr>
          <w:rFonts w:ascii="Calibri" w:hAnsi="Calibri"/>
          <w:sz w:val="20"/>
          <w:lang w:val="en-IE"/>
        </w:rPr>
        <w:t>£15.2m to the Non-</w:t>
      </w:r>
      <w:r w:rsidR="00B9575F">
        <w:rPr>
          <w:rFonts w:ascii="Calibri" w:hAnsi="Calibri"/>
          <w:sz w:val="20"/>
          <w:lang w:val="en-IE"/>
        </w:rPr>
        <w:t>c</w:t>
      </w:r>
      <w:r w:rsidR="00B9575F" w:rsidRPr="009E1EF1">
        <w:rPr>
          <w:rFonts w:ascii="Calibri" w:hAnsi="Calibri"/>
          <w:sz w:val="20"/>
          <w:lang w:val="en-IE"/>
        </w:rPr>
        <w:t xml:space="preserve">ontrolling </w:t>
      </w:r>
      <w:r w:rsidRPr="009E1EF1">
        <w:rPr>
          <w:rFonts w:ascii="Calibri" w:hAnsi="Calibri"/>
          <w:sz w:val="20"/>
          <w:lang w:val="en-IE"/>
        </w:rPr>
        <w:t>interest in Adjarabet.</w:t>
      </w:r>
      <w:r w:rsidR="0017431E">
        <w:rPr>
          <w:rFonts w:ascii="Calibri" w:hAnsi="Calibri"/>
          <w:sz w:val="20"/>
          <w:lang w:val="en-IE"/>
        </w:rPr>
        <w:t xml:space="preserve"> Also</w:t>
      </w:r>
      <w:r w:rsidR="0017769D">
        <w:rPr>
          <w:rFonts w:ascii="Calibri" w:hAnsi="Calibri"/>
          <w:sz w:val="20"/>
          <w:lang w:val="en-IE"/>
        </w:rPr>
        <w:t>,</w:t>
      </w:r>
      <w:r w:rsidR="0017431E">
        <w:rPr>
          <w:rFonts w:ascii="Calibri" w:hAnsi="Calibri"/>
          <w:sz w:val="20"/>
          <w:lang w:val="en-IE"/>
        </w:rPr>
        <w:t xml:space="preserve"> as result of the acquisition of a further 37.2% of FanDuel Group shares in December 2020, £</w:t>
      </w:r>
      <w:r w:rsidR="00DE2D21">
        <w:rPr>
          <w:rFonts w:ascii="Calibri" w:hAnsi="Calibri"/>
          <w:sz w:val="20"/>
          <w:lang w:val="en-IE"/>
        </w:rPr>
        <w:t>76.7</w:t>
      </w:r>
      <w:r w:rsidR="0017431E">
        <w:rPr>
          <w:rFonts w:ascii="Calibri" w:hAnsi="Calibri"/>
          <w:sz w:val="20"/>
          <w:lang w:val="en-IE"/>
        </w:rPr>
        <w:t xml:space="preserve">m </w:t>
      </w:r>
      <w:r w:rsidR="006A5A87">
        <w:rPr>
          <w:rFonts w:ascii="Calibri" w:hAnsi="Calibri"/>
          <w:sz w:val="20"/>
          <w:lang w:val="en-IE"/>
        </w:rPr>
        <w:t>and £2.2m were</w:t>
      </w:r>
      <w:r w:rsidR="0017431E">
        <w:rPr>
          <w:rFonts w:ascii="Calibri" w:hAnsi="Calibri"/>
          <w:sz w:val="20"/>
          <w:lang w:val="en-IE"/>
        </w:rPr>
        <w:t xml:space="preserve"> transferred</w:t>
      </w:r>
      <w:r w:rsidR="00541A54">
        <w:rPr>
          <w:rFonts w:ascii="Calibri" w:hAnsi="Calibri"/>
          <w:sz w:val="20"/>
          <w:lang w:val="en-IE"/>
        </w:rPr>
        <w:t xml:space="preserve"> from </w:t>
      </w:r>
      <w:r w:rsidR="00B9575F">
        <w:rPr>
          <w:rFonts w:ascii="Calibri" w:hAnsi="Calibri"/>
          <w:sz w:val="20"/>
          <w:lang w:val="en-IE"/>
        </w:rPr>
        <w:t>Non</w:t>
      </w:r>
      <w:r w:rsidR="00541A54">
        <w:rPr>
          <w:rFonts w:ascii="Calibri" w:hAnsi="Calibri"/>
          <w:sz w:val="20"/>
          <w:lang w:val="en-IE"/>
        </w:rPr>
        <w:t>-controlling interest</w:t>
      </w:r>
      <w:r w:rsidR="0017431E">
        <w:rPr>
          <w:rFonts w:ascii="Calibri" w:hAnsi="Calibri"/>
          <w:sz w:val="20"/>
          <w:lang w:val="en-IE"/>
        </w:rPr>
        <w:t xml:space="preserve"> to </w:t>
      </w:r>
      <w:r w:rsidR="00C03529">
        <w:rPr>
          <w:rFonts w:ascii="Calibri" w:hAnsi="Calibri"/>
          <w:sz w:val="20"/>
          <w:lang w:val="en-IE"/>
        </w:rPr>
        <w:t>retained earnings</w:t>
      </w:r>
      <w:r w:rsidR="006A5A87">
        <w:rPr>
          <w:rFonts w:ascii="Calibri" w:hAnsi="Calibri"/>
          <w:sz w:val="20"/>
          <w:lang w:val="en-IE"/>
        </w:rPr>
        <w:t xml:space="preserve"> and foreign exchange translation reserve, respectively</w:t>
      </w:r>
      <w:r w:rsidR="0017431E">
        <w:rPr>
          <w:rFonts w:ascii="Calibri" w:hAnsi="Calibri"/>
          <w:sz w:val="20"/>
          <w:lang w:val="en-IE"/>
        </w:rPr>
        <w:t>.</w:t>
      </w:r>
    </w:p>
    <w:bookmarkEnd w:id="86"/>
    <w:p w14:paraId="0C69F386" w14:textId="77777777" w:rsidR="004B715A" w:rsidRPr="009E1EF1" w:rsidRDefault="004B715A" w:rsidP="0015025F">
      <w:pPr>
        <w:jc w:val="both"/>
        <w:rPr>
          <w:rFonts w:ascii="Calibri" w:hAnsi="Calibri" w:cs="Times New Roman"/>
          <w:sz w:val="20"/>
          <w:szCs w:val="20"/>
        </w:rPr>
      </w:pPr>
    </w:p>
    <w:p w14:paraId="00066C25" w14:textId="620E4A7A" w:rsidR="00160406" w:rsidRDefault="00160406" w:rsidP="0015025F">
      <w:pPr>
        <w:jc w:val="both"/>
        <w:rPr>
          <w:rFonts w:ascii="Calibri" w:hAnsi="Calibri" w:cs="Times New Roman"/>
          <w:bCs/>
          <w:sz w:val="20"/>
          <w:szCs w:val="20"/>
        </w:rPr>
      </w:pPr>
    </w:p>
    <w:p w14:paraId="594C18C3" w14:textId="575EE700" w:rsidR="00757F72" w:rsidRDefault="00757F72" w:rsidP="0015025F">
      <w:pPr>
        <w:jc w:val="both"/>
        <w:rPr>
          <w:rFonts w:ascii="Calibri" w:hAnsi="Calibri" w:cs="Times New Roman"/>
          <w:bCs/>
          <w:sz w:val="20"/>
          <w:szCs w:val="20"/>
        </w:rPr>
      </w:pPr>
    </w:p>
    <w:p w14:paraId="6ED0D5FF" w14:textId="5CAE8029" w:rsidR="00757F72" w:rsidRDefault="00757F72" w:rsidP="0015025F">
      <w:pPr>
        <w:jc w:val="both"/>
        <w:rPr>
          <w:rFonts w:ascii="Calibri" w:hAnsi="Calibri" w:cs="Times New Roman"/>
          <w:bCs/>
          <w:sz w:val="20"/>
          <w:szCs w:val="20"/>
        </w:rPr>
      </w:pPr>
    </w:p>
    <w:p w14:paraId="4990D0BD" w14:textId="77777777" w:rsidR="0052135F" w:rsidRDefault="0052135F" w:rsidP="0015025F">
      <w:pPr>
        <w:widowControl/>
        <w:autoSpaceDE/>
        <w:autoSpaceDN/>
        <w:adjustRightInd/>
        <w:jc w:val="both"/>
        <w:rPr>
          <w:rFonts w:ascii="Calibri" w:hAnsi="Calibri"/>
          <w:b/>
          <w:sz w:val="20"/>
        </w:rPr>
      </w:pPr>
      <w:r>
        <w:br w:type="page"/>
      </w:r>
    </w:p>
    <w:p w14:paraId="22F82AFA" w14:textId="00353CAB" w:rsidR="007544BE" w:rsidRPr="00B845F4" w:rsidRDefault="006C33C7" w:rsidP="0015025F">
      <w:pPr>
        <w:pStyle w:val="Heading1"/>
        <w:jc w:val="both"/>
      </w:pPr>
      <w:r>
        <w:lastRenderedPageBreak/>
        <w:t>19</w:t>
      </w:r>
      <w:r w:rsidR="007544BE" w:rsidRPr="00B845F4">
        <w:t>.  Dividends paid on ordinary shares</w:t>
      </w:r>
    </w:p>
    <w:p w14:paraId="71196A54" w14:textId="77777777" w:rsidR="007544BE" w:rsidRPr="009E1EF1" w:rsidRDefault="007544BE" w:rsidP="0015025F">
      <w:pPr>
        <w:pStyle w:val="body"/>
        <w:spacing w:line="240" w:lineRule="auto"/>
        <w:jc w:val="both"/>
        <w:rPr>
          <w:rFonts w:ascii="Calibri" w:hAnsi="Calibri"/>
          <w:sz w:val="20"/>
          <w:lang w:val="en-IE"/>
        </w:rPr>
      </w:pPr>
      <w:r w:rsidRPr="009E1EF1">
        <w:rPr>
          <w:rFonts w:ascii="Calibri" w:hAnsi="Calibri"/>
          <w:sz w:val="20"/>
          <w:lang w:val="en-IE"/>
        </w:rPr>
        <w:t xml:space="preserve"> </w:t>
      </w:r>
    </w:p>
    <w:p w14:paraId="278ED0C6" w14:textId="13D5AABB" w:rsidR="005543EF" w:rsidRPr="00953CB4" w:rsidRDefault="005543EF" w:rsidP="0015025F">
      <w:pPr>
        <w:pStyle w:val="body"/>
        <w:spacing w:line="240" w:lineRule="auto"/>
        <w:jc w:val="both"/>
        <w:rPr>
          <w:rFonts w:asciiTheme="minorHAnsi" w:hAnsiTheme="minorHAnsi"/>
          <w:sz w:val="20"/>
          <w:lang w:val="en-IE"/>
        </w:rPr>
      </w:pPr>
      <w:bookmarkStart w:id="87" w:name="_Hlk520104369"/>
      <w:r w:rsidRPr="00953CB4">
        <w:rPr>
          <w:rFonts w:asciiTheme="minorHAnsi" w:hAnsiTheme="minorHAnsi"/>
          <w:sz w:val="20"/>
          <w:lang w:val="en-IE"/>
        </w:rPr>
        <w:t xml:space="preserve">Due to the impact of COVID-19, the Board paid the 2019 final dividend in May 2020 </w:t>
      </w:r>
      <w:r w:rsidR="002E15C5">
        <w:rPr>
          <w:rFonts w:asciiTheme="minorHAnsi" w:hAnsiTheme="minorHAnsi"/>
          <w:sz w:val="20"/>
          <w:lang w:val="en-IE"/>
        </w:rPr>
        <w:t>through the issuance of</w:t>
      </w:r>
      <w:r w:rsidRPr="00953CB4">
        <w:rPr>
          <w:rFonts w:asciiTheme="minorHAnsi" w:hAnsiTheme="minorHAnsi"/>
          <w:sz w:val="20"/>
          <w:lang w:val="en-IE"/>
        </w:rPr>
        <w:t xml:space="preserve"> ordinary shares rather than</w:t>
      </w:r>
      <w:r w:rsidR="002E15C5">
        <w:rPr>
          <w:rFonts w:asciiTheme="minorHAnsi" w:hAnsiTheme="minorHAnsi"/>
          <w:sz w:val="20"/>
          <w:lang w:val="en-IE"/>
        </w:rPr>
        <w:t xml:space="preserve"> by</w:t>
      </w:r>
      <w:r w:rsidRPr="00953CB4">
        <w:rPr>
          <w:rFonts w:asciiTheme="minorHAnsi" w:hAnsiTheme="minorHAnsi"/>
          <w:sz w:val="20"/>
          <w:lang w:val="en-IE"/>
        </w:rPr>
        <w:t xml:space="preserve"> cash. This resulted in the Group issuing 1,312,260 Flutter ordinary shares of €0.09 each. </w:t>
      </w:r>
    </w:p>
    <w:p w14:paraId="2CEC0BBB" w14:textId="77777777" w:rsidR="005543EF" w:rsidRPr="00953CB4" w:rsidRDefault="005543EF" w:rsidP="0015025F">
      <w:pPr>
        <w:pStyle w:val="body"/>
        <w:spacing w:line="240" w:lineRule="auto"/>
        <w:jc w:val="both"/>
        <w:rPr>
          <w:rFonts w:asciiTheme="minorHAnsi" w:hAnsiTheme="minorHAnsi"/>
          <w:sz w:val="20"/>
          <w:lang w:val="en-IE"/>
        </w:rPr>
      </w:pPr>
    </w:p>
    <w:p w14:paraId="768AC991" w14:textId="0703878D" w:rsidR="005543EF" w:rsidRPr="00953CB4" w:rsidRDefault="005543EF" w:rsidP="0015025F">
      <w:pPr>
        <w:pStyle w:val="body"/>
        <w:spacing w:line="240" w:lineRule="auto"/>
        <w:jc w:val="both"/>
        <w:rPr>
          <w:rFonts w:asciiTheme="minorHAnsi" w:hAnsiTheme="minorHAnsi"/>
          <w:sz w:val="20"/>
          <w:lang w:val="en-IE"/>
        </w:rPr>
      </w:pPr>
      <w:r w:rsidRPr="00953CB4">
        <w:rPr>
          <w:rFonts w:asciiTheme="minorHAnsi" w:hAnsiTheme="minorHAnsi"/>
          <w:sz w:val="20"/>
          <w:lang w:val="en-IE"/>
        </w:rPr>
        <w:t>The 2018 final dividend of £104.0m</w:t>
      </w:r>
      <w:r>
        <w:rPr>
          <w:rFonts w:asciiTheme="minorHAnsi" w:hAnsiTheme="minorHAnsi"/>
          <w:sz w:val="20"/>
          <w:lang w:val="en-IE"/>
        </w:rPr>
        <w:t xml:space="preserve"> and the 2019 interim dividend of £52.2m</w:t>
      </w:r>
      <w:r w:rsidRPr="00953CB4">
        <w:rPr>
          <w:rFonts w:asciiTheme="minorHAnsi" w:hAnsiTheme="minorHAnsi"/>
          <w:sz w:val="20"/>
          <w:lang w:val="en-IE"/>
        </w:rPr>
        <w:t xml:space="preserve"> was settled </w:t>
      </w:r>
      <w:r w:rsidR="002E15C5">
        <w:rPr>
          <w:rFonts w:asciiTheme="minorHAnsi" w:hAnsiTheme="minorHAnsi"/>
          <w:sz w:val="20"/>
          <w:lang w:val="en-IE"/>
        </w:rPr>
        <w:t>in</w:t>
      </w:r>
      <w:r w:rsidRPr="00953CB4">
        <w:rPr>
          <w:rFonts w:asciiTheme="minorHAnsi" w:hAnsiTheme="minorHAnsi"/>
          <w:sz w:val="20"/>
          <w:lang w:val="en-IE"/>
        </w:rPr>
        <w:t xml:space="preserve"> cash.</w:t>
      </w:r>
    </w:p>
    <w:p w14:paraId="4563A833" w14:textId="77777777" w:rsidR="005543EF" w:rsidRPr="00953CB4" w:rsidRDefault="005543EF" w:rsidP="0015025F">
      <w:pPr>
        <w:pStyle w:val="body"/>
        <w:spacing w:line="240" w:lineRule="auto"/>
        <w:jc w:val="both"/>
        <w:rPr>
          <w:rFonts w:asciiTheme="minorHAnsi" w:hAnsiTheme="minorHAnsi"/>
          <w:b/>
          <w:sz w:val="20"/>
          <w:lang w:val="en-IE"/>
        </w:rPr>
      </w:pPr>
    </w:p>
    <w:p w14:paraId="1B38955B" w14:textId="77777777" w:rsidR="005543EF" w:rsidRPr="00953CB4" w:rsidRDefault="005543EF" w:rsidP="0015025F">
      <w:pPr>
        <w:spacing w:after="120"/>
        <w:jc w:val="both"/>
        <w:rPr>
          <w:rFonts w:asciiTheme="minorHAnsi" w:eastAsiaTheme="minorHAnsi" w:hAnsiTheme="minorHAnsi" w:cstheme="minorBidi"/>
          <w:sz w:val="20"/>
        </w:rPr>
      </w:pPr>
      <w:r w:rsidRPr="00953CB4">
        <w:rPr>
          <w:rFonts w:asciiTheme="minorHAnsi" w:eastAsiaTheme="minorHAnsi" w:hAnsiTheme="minorHAnsi" w:cstheme="minorHAnsi"/>
          <w:sz w:val="20"/>
        </w:rPr>
        <w:t xml:space="preserve">Given the impact of </w:t>
      </w:r>
      <w:r w:rsidRPr="00953CB4">
        <w:rPr>
          <w:rStyle w:val="cr"/>
          <w:rFonts w:asciiTheme="minorHAnsi" w:eastAsiaTheme="minorHAnsi" w:hAnsiTheme="minorHAnsi" w:cstheme="minorHAnsi"/>
          <w:sz w:val="20"/>
        </w:rPr>
        <w:t>the current disruption caused by</w:t>
      </w:r>
      <w:r w:rsidRPr="00953CB4">
        <w:rPr>
          <w:rFonts w:asciiTheme="minorHAnsi" w:eastAsiaTheme="minorHAnsi" w:hAnsiTheme="minorHAnsi" w:cstheme="minorHAnsi"/>
          <w:sz w:val="20"/>
        </w:rPr>
        <w:t xml:space="preserve"> COVID-19 </w:t>
      </w:r>
      <w:r w:rsidRPr="00953CB4">
        <w:rPr>
          <w:rStyle w:val="cq"/>
          <w:rFonts w:asciiTheme="minorHAnsi" w:eastAsiaTheme="minorHAnsi" w:hAnsiTheme="minorHAnsi" w:cstheme="minorHAnsi"/>
          <w:sz w:val="20"/>
        </w:rPr>
        <w:t>and the ambition for the Combined Group to de-lever</w:t>
      </w:r>
      <w:r w:rsidRPr="00953CB4">
        <w:rPr>
          <w:rFonts w:asciiTheme="minorHAnsi" w:eastAsiaTheme="minorHAnsi" w:hAnsiTheme="minorHAnsi" w:cstheme="minorHAnsi"/>
          <w:sz w:val="20"/>
        </w:rPr>
        <w:t xml:space="preserve">, the Board considers it prudent to suspend the dividend for the current financial year ending 31 December 2020. </w:t>
      </w:r>
      <w:r w:rsidRPr="00953CB4">
        <w:rPr>
          <w:rFonts w:asciiTheme="minorHAnsi" w:eastAsiaTheme="minorHAnsi" w:hAnsiTheme="minorHAnsi" w:cstheme="minorBidi"/>
          <w:sz w:val="20"/>
        </w:rPr>
        <w:t xml:space="preserve">The Board is committed to reviewing dividend policy once the Group returns to its medium-term </w:t>
      </w:r>
      <w:r w:rsidRPr="00953CB4">
        <w:rPr>
          <w:rFonts w:asciiTheme="minorHAnsi" w:hAnsiTheme="minorHAnsi" w:cstheme="minorHAnsi"/>
          <w:sz w:val="20"/>
        </w:rPr>
        <w:t xml:space="preserve">leverage target of 1-2x. </w:t>
      </w:r>
    </w:p>
    <w:p w14:paraId="75535905" w14:textId="77777777" w:rsidR="00DC0722" w:rsidRDefault="00DC0722" w:rsidP="00432067">
      <w:pPr>
        <w:pStyle w:val="Heading1"/>
      </w:pPr>
      <w:bookmarkStart w:id="88" w:name="_Toc57023109"/>
      <w:bookmarkEnd w:id="87"/>
      <w:bookmarkEnd w:id="85"/>
    </w:p>
    <w:p w14:paraId="4B26C095" w14:textId="738ED384" w:rsidR="0042529A" w:rsidRPr="001C5950" w:rsidRDefault="006C33C7" w:rsidP="00432067">
      <w:pPr>
        <w:pStyle w:val="Heading1"/>
      </w:pPr>
      <w:r>
        <w:t>2</w:t>
      </w:r>
      <w:r w:rsidR="00EE0A42">
        <w:t>0</w:t>
      </w:r>
      <w:r w:rsidR="0042529A" w:rsidRPr="001C5950">
        <w:t xml:space="preserve">.  </w:t>
      </w:r>
      <w:bookmarkStart w:id="89" w:name="OLE_LINK44"/>
      <w:bookmarkStart w:id="90" w:name="OLE_LINK45"/>
      <w:r w:rsidR="0042529A" w:rsidRPr="001C5950">
        <w:t>Commitments</w:t>
      </w:r>
      <w:r w:rsidR="00690820">
        <w:t>,</w:t>
      </w:r>
      <w:r w:rsidR="0042529A" w:rsidRPr="001C5950">
        <w:t xml:space="preserve"> contingencies</w:t>
      </w:r>
      <w:bookmarkEnd w:id="88"/>
      <w:r w:rsidR="00690820">
        <w:t xml:space="preserve"> and Kentucky </w:t>
      </w:r>
      <w:r w:rsidR="00A21EA9">
        <w:t>proceedings</w:t>
      </w:r>
      <w:r w:rsidR="00690820">
        <w:t xml:space="preserve"> </w:t>
      </w:r>
    </w:p>
    <w:bookmarkEnd w:id="89"/>
    <w:bookmarkEnd w:id="90"/>
    <w:p w14:paraId="28B6EB6C" w14:textId="77777777" w:rsidR="0042529A" w:rsidRPr="00B845F4" w:rsidRDefault="0042529A">
      <w:pPr>
        <w:rPr>
          <w:rFonts w:ascii="Calibri" w:hAnsi="Calibri" w:cs="Times New Roman"/>
          <w:i/>
          <w:iCs/>
          <w:sz w:val="12"/>
          <w:szCs w:val="12"/>
        </w:rPr>
      </w:pPr>
    </w:p>
    <w:p w14:paraId="0C72592B" w14:textId="1EEEE660" w:rsidR="0042529A" w:rsidRPr="009E1EF1" w:rsidRDefault="0042529A" w:rsidP="00DC0722">
      <w:pPr>
        <w:jc w:val="both"/>
        <w:rPr>
          <w:rFonts w:ascii="Calibri" w:hAnsi="Calibri" w:cs="Times New Roman"/>
          <w:i/>
          <w:iCs/>
          <w:sz w:val="20"/>
          <w:szCs w:val="20"/>
        </w:rPr>
      </w:pPr>
      <w:r w:rsidRPr="0026329F">
        <w:rPr>
          <w:rFonts w:ascii="Calibri" w:hAnsi="Calibri" w:cs="Times New Roman"/>
          <w:i/>
          <w:iCs/>
          <w:sz w:val="20"/>
          <w:szCs w:val="20"/>
        </w:rPr>
        <w:t>Guarantees</w:t>
      </w:r>
    </w:p>
    <w:p w14:paraId="19D36C50" w14:textId="77777777" w:rsidR="003675AC" w:rsidRPr="00B845F4" w:rsidRDefault="003675AC" w:rsidP="00DC0722">
      <w:pPr>
        <w:jc w:val="both"/>
        <w:rPr>
          <w:rFonts w:ascii="Calibri" w:hAnsi="Calibri"/>
          <w:sz w:val="12"/>
          <w:szCs w:val="12"/>
        </w:rPr>
      </w:pPr>
    </w:p>
    <w:bookmarkEnd w:id="81"/>
    <w:p w14:paraId="58FE6B4F" w14:textId="77777777" w:rsidR="00F60527" w:rsidRDefault="00F60527" w:rsidP="00F60527">
      <w:pPr>
        <w:jc w:val="both"/>
        <w:rPr>
          <w:rFonts w:ascii="Calibri" w:hAnsi="Calibri"/>
          <w:sz w:val="20"/>
          <w:szCs w:val="20"/>
          <w:lang w:val="en-IE"/>
        </w:rPr>
      </w:pPr>
      <w:r>
        <w:rPr>
          <w:rFonts w:ascii="Calibri" w:hAnsi="Calibri" w:cs="Times New Roman"/>
          <w:sz w:val="20"/>
          <w:szCs w:val="20"/>
          <w:lang w:val="en-IE"/>
        </w:rPr>
        <w:t xml:space="preserve">The Company enters into financial guarantee contracts to guarantee the indebtedness of other companies within the Group.  The Company considers these to be insurance arrangements and accounts for them as such.  The Company treats the guarantee contract as a contingent liability until such time as it becomes probable that the Company will be required to make a payment under the guarantee. </w:t>
      </w:r>
    </w:p>
    <w:p w14:paraId="336795AF" w14:textId="77777777" w:rsidR="00F60527" w:rsidRDefault="00F60527" w:rsidP="00F60527">
      <w:pPr>
        <w:jc w:val="both"/>
        <w:rPr>
          <w:rFonts w:ascii="Calibri" w:hAnsi="Calibri"/>
          <w:sz w:val="12"/>
          <w:szCs w:val="12"/>
        </w:rPr>
      </w:pPr>
    </w:p>
    <w:p w14:paraId="27E62834" w14:textId="77777777" w:rsidR="00F60527" w:rsidRDefault="00F60527" w:rsidP="00F60527">
      <w:pPr>
        <w:jc w:val="both"/>
        <w:rPr>
          <w:rFonts w:ascii="Calibri" w:hAnsi="Calibri" w:cs="Times New Roman"/>
          <w:sz w:val="20"/>
          <w:szCs w:val="20"/>
          <w:lang w:val="en-IE"/>
        </w:rPr>
      </w:pPr>
      <w:r>
        <w:rPr>
          <w:rFonts w:ascii="Calibri" w:hAnsi="Calibri"/>
          <w:sz w:val="20"/>
          <w:szCs w:val="20"/>
        </w:rPr>
        <w:t>The Group has uncommitted working capital overdraft facilities of £16.6m (2019: £19.3m) with Allied Irish Banks p.l.c.  These facilities are secured by a Letter of Guarantee from Flutter Entertainment plc.</w:t>
      </w:r>
    </w:p>
    <w:p w14:paraId="43A10D43" w14:textId="77777777" w:rsidR="00F60527" w:rsidRDefault="00F60527" w:rsidP="00F60527">
      <w:pPr>
        <w:jc w:val="both"/>
        <w:rPr>
          <w:rFonts w:ascii="Calibri" w:hAnsi="Calibri"/>
          <w:sz w:val="12"/>
          <w:szCs w:val="12"/>
        </w:rPr>
      </w:pPr>
    </w:p>
    <w:p w14:paraId="18FCE74C" w14:textId="03F981E4" w:rsidR="00143300" w:rsidRDefault="00143300" w:rsidP="00143300">
      <w:pPr>
        <w:jc w:val="both"/>
        <w:rPr>
          <w:rFonts w:ascii="Calibri" w:hAnsi="Calibri" w:cs="Times New Roman"/>
          <w:sz w:val="20"/>
          <w:szCs w:val="20"/>
          <w:lang w:val="en-IE"/>
        </w:rPr>
      </w:pPr>
      <w:r>
        <w:rPr>
          <w:rFonts w:ascii="Calibri" w:hAnsi="Calibri"/>
          <w:sz w:val="20"/>
          <w:szCs w:val="20"/>
        </w:rPr>
        <w:t>The Group has bank guarantees: (1) in favour of certain gaming regulatory authorities to guarantee the payment of player funds, player prizes, and certain taxes and fees due by a number of Group companies; and (2) in respect of certain third party rental and other property commitments, merchant facilities and third party letter of credit facilities.  The maximum amount of the guarantees at 31 December 2020 was £74.</w:t>
      </w:r>
      <w:r w:rsidR="000A5209">
        <w:rPr>
          <w:rFonts w:ascii="Calibri" w:hAnsi="Calibri"/>
          <w:sz w:val="20"/>
          <w:szCs w:val="20"/>
        </w:rPr>
        <w:t xml:space="preserve">8m </w:t>
      </w:r>
      <w:r>
        <w:rPr>
          <w:rFonts w:ascii="Calibri" w:hAnsi="Calibri"/>
          <w:sz w:val="20"/>
          <w:szCs w:val="20"/>
        </w:rPr>
        <w:t>(2019: £12.5m).  No claims had been made against the guarantees as of 31 December 2020 (2019: £Nil).  The guarantees are secured by counter indemnities from Flutter Entertainment plc and certain of its subsidiary companies. The value of cash deposits over which the guaranteeing banks hold security was £12.9m at 31 December 2020 (2019: £2.6m).</w:t>
      </w:r>
    </w:p>
    <w:p w14:paraId="086600A0" w14:textId="77777777" w:rsidR="00F60527" w:rsidRDefault="00F60527" w:rsidP="00F60527">
      <w:pPr>
        <w:jc w:val="both"/>
        <w:rPr>
          <w:rFonts w:ascii="Calibri" w:hAnsi="Calibri"/>
          <w:sz w:val="12"/>
          <w:szCs w:val="12"/>
          <w:lang w:val="en-IE"/>
        </w:rPr>
      </w:pPr>
    </w:p>
    <w:p w14:paraId="70BFED6B" w14:textId="6D719C82" w:rsidR="00F60527" w:rsidRDefault="00F60527" w:rsidP="00F60527">
      <w:pPr>
        <w:widowControl/>
        <w:rPr>
          <w:rFonts w:ascii="Calibri" w:hAnsi="Calibri"/>
          <w:sz w:val="20"/>
          <w:szCs w:val="20"/>
        </w:rPr>
      </w:pPr>
      <w:r>
        <w:rPr>
          <w:rFonts w:ascii="Calibri" w:hAnsi="Calibri" w:cs="Times New Roman"/>
          <w:sz w:val="20"/>
          <w:szCs w:val="20"/>
          <w:lang w:val="en-IE"/>
        </w:rPr>
        <w:t xml:space="preserve">As mentioned in Note </w:t>
      </w:r>
      <w:r w:rsidR="00250117">
        <w:rPr>
          <w:rFonts w:ascii="Calibri" w:hAnsi="Calibri" w:cs="Times New Roman"/>
          <w:sz w:val="20"/>
          <w:szCs w:val="20"/>
          <w:lang w:val="en-IE"/>
        </w:rPr>
        <w:t>16</w:t>
      </w:r>
      <w:r>
        <w:rPr>
          <w:rFonts w:ascii="Calibri" w:hAnsi="Calibri" w:cs="Times New Roman"/>
          <w:sz w:val="20"/>
          <w:szCs w:val="20"/>
          <w:lang w:val="en-IE"/>
        </w:rPr>
        <w:t xml:space="preserve">, </w:t>
      </w:r>
      <w:r>
        <w:rPr>
          <w:rFonts w:ascii="Calibri" w:hAnsi="Calibri"/>
          <w:sz w:val="20"/>
          <w:szCs w:val="20"/>
        </w:rPr>
        <w:t>borrowings under the TLA Agreement, Syndicated Facility Agreement and Senior Notes are guaranteed by the Company and certain of its operating subsidiaries. </w:t>
      </w:r>
    </w:p>
    <w:p w14:paraId="0E0415A4" w14:textId="77777777" w:rsidR="00F60527" w:rsidRDefault="00F60527" w:rsidP="00F60527">
      <w:pPr>
        <w:widowControl/>
        <w:rPr>
          <w:rFonts w:ascii="Calibri" w:hAnsi="Calibri"/>
          <w:sz w:val="12"/>
          <w:szCs w:val="12"/>
        </w:rPr>
      </w:pPr>
    </w:p>
    <w:p w14:paraId="071CF59A" w14:textId="77777777" w:rsidR="002709B1" w:rsidRPr="009E1EF1" w:rsidRDefault="002709B1" w:rsidP="002709B1">
      <w:pPr>
        <w:jc w:val="both"/>
        <w:rPr>
          <w:rFonts w:ascii="Calibri" w:hAnsi="Calibri"/>
          <w:sz w:val="20"/>
          <w:lang w:val="en-IE"/>
        </w:rPr>
      </w:pPr>
      <w:r w:rsidRPr="009E1EF1">
        <w:rPr>
          <w:rFonts w:ascii="Calibri" w:hAnsi="Calibri"/>
          <w:i/>
          <w:sz w:val="20"/>
          <w:lang w:val="en-IE"/>
        </w:rPr>
        <w:t>Contingent liabilitie</w:t>
      </w:r>
      <w:r w:rsidRPr="009E1EF1">
        <w:rPr>
          <w:rFonts w:ascii="Calibri" w:hAnsi="Calibri"/>
          <w:sz w:val="20"/>
          <w:lang w:val="en-IE"/>
        </w:rPr>
        <w:t>s</w:t>
      </w:r>
    </w:p>
    <w:p w14:paraId="7D06CB44" w14:textId="77777777" w:rsidR="002709B1" w:rsidRDefault="002709B1" w:rsidP="002709B1">
      <w:pPr>
        <w:jc w:val="both"/>
        <w:rPr>
          <w:rFonts w:asciiTheme="minorHAnsi" w:hAnsiTheme="minorHAnsi"/>
          <w:sz w:val="20"/>
          <w:lang w:val="en-IE"/>
        </w:rPr>
      </w:pPr>
    </w:p>
    <w:p w14:paraId="08B0E3FF" w14:textId="77777777" w:rsidR="002709B1" w:rsidRPr="007761C2" w:rsidRDefault="002709B1" w:rsidP="002709B1">
      <w:pPr>
        <w:jc w:val="both"/>
        <w:rPr>
          <w:rFonts w:asciiTheme="minorHAnsi" w:hAnsiTheme="minorHAnsi"/>
          <w:sz w:val="20"/>
          <w:lang w:val="en-IE"/>
        </w:rPr>
      </w:pPr>
      <w:r w:rsidRPr="007761C2">
        <w:rPr>
          <w:rFonts w:asciiTheme="minorHAnsi" w:hAnsiTheme="minorHAnsi"/>
          <w:sz w:val="20"/>
          <w:lang w:val="en-IE"/>
        </w:rPr>
        <w:t>The Group operates in an uncertain marketplace where many governments are either introducing or contemplating new regulatory or fiscal arrangements.</w:t>
      </w:r>
    </w:p>
    <w:p w14:paraId="05275D85" w14:textId="77777777" w:rsidR="002709B1" w:rsidRPr="005D7231" w:rsidRDefault="002709B1" w:rsidP="002709B1">
      <w:pPr>
        <w:jc w:val="both"/>
        <w:rPr>
          <w:rFonts w:asciiTheme="minorHAnsi" w:hAnsiTheme="minorHAnsi"/>
          <w:sz w:val="12"/>
          <w:szCs w:val="12"/>
          <w:lang w:val="en-IE"/>
        </w:rPr>
      </w:pPr>
    </w:p>
    <w:p w14:paraId="523B6D6A" w14:textId="7C3E70F4" w:rsidR="002709B1" w:rsidRDefault="002709B1" w:rsidP="002709B1">
      <w:pPr>
        <w:jc w:val="both"/>
        <w:rPr>
          <w:rFonts w:asciiTheme="minorHAnsi" w:hAnsiTheme="minorHAnsi"/>
          <w:sz w:val="20"/>
          <w:lang w:val="en-IE"/>
        </w:rPr>
      </w:pPr>
      <w:r w:rsidRPr="007761C2">
        <w:rPr>
          <w:rFonts w:asciiTheme="minorHAnsi" w:hAnsiTheme="minorHAnsi"/>
          <w:sz w:val="20"/>
          <w:lang w:val="en-IE"/>
        </w:rPr>
        <w:t>The Board monitors legal and regulatory developments and their potential impact on the business, however given the lack of a harmonised regulatory environment, the value and timing of any obligations in this regard are subject to a high degree of uncertainty and cannot always be reliably predicted. See Note 1</w:t>
      </w:r>
      <w:r w:rsidR="00676CF2">
        <w:rPr>
          <w:rFonts w:asciiTheme="minorHAnsi" w:hAnsiTheme="minorHAnsi"/>
          <w:sz w:val="20"/>
          <w:lang w:val="en-IE"/>
        </w:rPr>
        <w:t>2</w:t>
      </w:r>
      <w:r w:rsidRPr="007761C2">
        <w:rPr>
          <w:rFonts w:asciiTheme="minorHAnsi" w:hAnsiTheme="minorHAnsi"/>
          <w:sz w:val="20"/>
          <w:lang w:val="en-IE"/>
        </w:rPr>
        <w:t xml:space="preserve"> for details of legacy German and Greek tax assessments.</w:t>
      </w:r>
    </w:p>
    <w:p w14:paraId="4CE15AE4" w14:textId="77777777" w:rsidR="002709B1" w:rsidRPr="00B845F4" w:rsidRDefault="002709B1" w:rsidP="002709B1">
      <w:pPr>
        <w:jc w:val="both"/>
        <w:rPr>
          <w:rFonts w:asciiTheme="minorHAnsi" w:hAnsiTheme="minorHAnsi"/>
          <w:sz w:val="12"/>
          <w:szCs w:val="12"/>
          <w:lang w:val="en-IE"/>
        </w:rPr>
      </w:pPr>
    </w:p>
    <w:p w14:paraId="7C68BF6E" w14:textId="77777777" w:rsidR="002709B1" w:rsidRPr="00A62F9B" w:rsidRDefault="002709B1" w:rsidP="002709B1">
      <w:pPr>
        <w:jc w:val="both"/>
        <w:rPr>
          <w:rFonts w:asciiTheme="minorHAnsi" w:hAnsiTheme="minorHAnsi" w:cstheme="minorHAnsi"/>
          <w:iCs/>
          <w:sz w:val="20"/>
          <w:lang w:val="en-IE"/>
        </w:rPr>
      </w:pPr>
      <w:r w:rsidRPr="00A62F9B">
        <w:rPr>
          <w:rFonts w:asciiTheme="minorHAnsi" w:hAnsiTheme="minorHAnsi" w:cstheme="minorHAnsi"/>
          <w:iCs/>
          <w:sz w:val="20"/>
        </w:rPr>
        <w:t>Prior to the Combination, the Board of TSG became aware of the possibility of improper foreign payments by TSG or its subsidiaries in certain jurisdictions outside of Canada and the United States relating to its historical B2B business (which was never profitable and effectively ceased operations in 2014)</w:t>
      </w:r>
      <w:r>
        <w:rPr>
          <w:rFonts w:asciiTheme="minorHAnsi" w:hAnsiTheme="minorHAnsi" w:cstheme="minorHAnsi"/>
          <w:iCs/>
          <w:sz w:val="20"/>
        </w:rPr>
        <w:t>.</w:t>
      </w:r>
      <w:r w:rsidRPr="00A62F9B">
        <w:rPr>
          <w:rFonts w:asciiTheme="minorHAnsi" w:hAnsiTheme="minorHAnsi" w:cstheme="minorHAnsi"/>
          <w:iCs/>
          <w:sz w:val="20"/>
        </w:rPr>
        <w:t xml:space="preserve"> When this matter arose, TSG contacted the relevant authorities in the United States and Canada with respect to these matters and, following the Combination, Flutter continues to cooperate with </w:t>
      </w:r>
      <w:r>
        <w:rPr>
          <w:rFonts w:asciiTheme="minorHAnsi" w:hAnsiTheme="minorHAnsi" w:cstheme="minorHAnsi"/>
          <w:iCs/>
          <w:sz w:val="20"/>
        </w:rPr>
        <w:t>the United States and Canada</w:t>
      </w:r>
      <w:r w:rsidRPr="00A62F9B">
        <w:rPr>
          <w:rFonts w:asciiTheme="minorHAnsi" w:hAnsiTheme="minorHAnsi" w:cstheme="minorHAnsi"/>
          <w:iCs/>
          <w:sz w:val="20"/>
        </w:rPr>
        <w:t xml:space="preserve"> governmental authorities</w:t>
      </w:r>
      <w:r>
        <w:rPr>
          <w:rFonts w:asciiTheme="minorHAnsi" w:hAnsiTheme="minorHAnsi" w:cstheme="minorHAnsi"/>
          <w:iCs/>
          <w:sz w:val="20"/>
        </w:rPr>
        <w:t xml:space="preserve"> in respect of all inquiries relating to such payments</w:t>
      </w:r>
      <w:r w:rsidRPr="00A62F9B">
        <w:rPr>
          <w:rFonts w:asciiTheme="minorHAnsi" w:hAnsiTheme="minorHAnsi" w:cstheme="minorHAnsi"/>
          <w:iCs/>
          <w:sz w:val="20"/>
        </w:rPr>
        <w:t>. Based on its review of these matters to date, the Board of Flutter has not identified issues that it believes would have a significant adverse effect on the Group’s financial position or business operations.</w:t>
      </w:r>
    </w:p>
    <w:p w14:paraId="5984E0A9" w14:textId="77777777" w:rsidR="002709B1" w:rsidRPr="009E1EF1" w:rsidRDefault="002709B1" w:rsidP="002709B1">
      <w:pPr>
        <w:jc w:val="both"/>
        <w:rPr>
          <w:rFonts w:ascii="Calibri" w:hAnsi="Calibri"/>
          <w:sz w:val="20"/>
        </w:rPr>
      </w:pPr>
    </w:p>
    <w:p w14:paraId="4DBEDA1E" w14:textId="77777777" w:rsidR="00F60527" w:rsidRDefault="00F60527" w:rsidP="00F60527"/>
    <w:p w14:paraId="2A9C63DE" w14:textId="77777777" w:rsidR="00017F3E" w:rsidRPr="00B845F4" w:rsidRDefault="00017F3E" w:rsidP="008C7048">
      <w:pPr>
        <w:widowControl/>
        <w:rPr>
          <w:rFonts w:ascii="Calibri" w:hAnsi="Calibri"/>
          <w:sz w:val="12"/>
          <w:szCs w:val="12"/>
        </w:rPr>
      </w:pPr>
    </w:p>
    <w:p w14:paraId="6ED805A3" w14:textId="77777777" w:rsidR="00F8656C" w:rsidRDefault="00F8656C">
      <w:pPr>
        <w:widowControl/>
        <w:autoSpaceDE/>
        <w:autoSpaceDN/>
        <w:adjustRightInd/>
        <w:rPr>
          <w:rFonts w:asciiTheme="minorHAnsi" w:hAnsiTheme="minorHAnsi"/>
          <w:sz w:val="20"/>
          <w:lang w:val="en-IE"/>
        </w:rPr>
      </w:pPr>
      <w:r>
        <w:rPr>
          <w:rFonts w:asciiTheme="minorHAnsi" w:hAnsiTheme="minorHAnsi"/>
          <w:sz w:val="20"/>
          <w:lang w:val="en-IE"/>
        </w:rPr>
        <w:br w:type="page"/>
      </w:r>
    </w:p>
    <w:p w14:paraId="289B26AB" w14:textId="5DC37DD6" w:rsidR="00F8656C" w:rsidRPr="001C5950" w:rsidRDefault="006C33C7" w:rsidP="00F8656C">
      <w:pPr>
        <w:pStyle w:val="Heading1"/>
      </w:pPr>
      <w:r>
        <w:lastRenderedPageBreak/>
        <w:t>20</w:t>
      </w:r>
      <w:r w:rsidR="00F8656C" w:rsidRPr="001C5950">
        <w:t>.  Commitments</w:t>
      </w:r>
      <w:r w:rsidR="00EF41B6">
        <w:t>,</w:t>
      </w:r>
      <w:r w:rsidR="00F8656C" w:rsidRPr="001C5950">
        <w:t xml:space="preserve"> contingencies</w:t>
      </w:r>
      <w:r w:rsidR="00F8656C">
        <w:t xml:space="preserve"> </w:t>
      </w:r>
      <w:r w:rsidR="00A21EA9">
        <w:t xml:space="preserve">and Kentucky proceedings </w:t>
      </w:r>
      <w:r w:rsidR="00F8656C">
        <w:t>(continued)</w:t>
      </w:r>
    </w:p>
    <w:p w14:paraId="72F55193" w14:textId="77777777" w:rsidR="00F8656C" w:rsidRDefault="00F8656C" w:rsidP="00F8656C">
      <w:pPr>
        <w:rPr>
          <w:rFonts w:ascii="Calibri" w:hAnsi="Calibri"/>
          <w:i/>
          <w:sz w:val="20"/>
          <w:lang w:val="en-IE"/>
        </w:rPr>
      </w:pPr>
    </w:p>
    <w:p w14:paraId="5A1F454F" w14:textId="071AFB60" w:rsidR="00955990" w:rsidRPr="009B411D" w:rsidRDefault="00955990" w:rsidP="00DC0722">
      <w:pPr>
        <w:jc w:val="both"/>
        <w:rPr>
          <w:rFonts w:ascii="Calibri" w:hAnsi="Calibri"/>
          <w:i/>
          <w:iCs/>
          <w:sz w:val="20"/>
        </w:rPr>
      </w:pPr>
      <w:r w:rsidRPr="009B411D">
        <w:rPr>
          <w:rFonts w:ascii="Calibri" w:hAnsi="Calibri"/>
          <w:i/>
          <w:iCs/>
          <w:sz w:val="20"/>
        </w:rPr>
        <w:t xml:space="preserve">Kentucky </w:t>
      </w:r>
      <w:r w:rsidR="00676CF2">
        <w:rPr>
          <w:rFonts w:ascii="Calibri" w:hAnsi="Calibri"/>
          <w:i/>
          <w:iCs/>
          <w:sz w:val="20"/>
        </w:rPr>
        <w:t>p</w:t>
      </w:r>
      <w:r w:rsidRPr="009B411D">
        <w:rPr>
          <w:rFonts w:ascii="Calibri" w:hAnsi="Calibri"/>
          <w:i/>
          <w:iCs/>
          <w:sz w:val="20"/>
        </w:rPr>
        <w:t>roceeding</w:t>
      </w:r>
      <w:r w:rsidR="009511A1" w:rsidRPr="009B411D">
        <w:rPr>
          <w:rFonts w:ascii="Calibri" w:hAnsi="Calibri"/>
          <w:i/>
          <w:iCs/>
          <w:sz w:val="20"/>
        </w:rPr>
        <w:t>s</w:t>
      </w:r>
      <w:r w:rsidRPr="00A21EA9">
        <w:rPr>
          <w:rFonts w:ascii="Calibri" w:hAnsi="Calibri"/>
          <w:b/>
          <w:bCs/>
          <w:sz w:val="20"/>
        </w:rPr>
        <w:t xml:space="preserve"> </w:t>
      </w:r>
    </w:p>
    <w:p w14:paraId="7CB2C309" w14:textId="3E80A86E" w:rsidR="00955990" w:rsidRPr="009E1EF1" w:rsidRDefault="00955990" w:rsidP="00DC0722">
      <w:pPr>
        <w:jc w:val="both"/>
        <w:rPr>
          <w:rFonts w:ascii="Calibri" w:hAnsi="Calibri"/>
          <w:sz w:val="20"/>
        </w:rPr>
      </w:pPr>
    </w:p>
    <w:p w14:paraId="70F11A37" w14:textId="736D05D1" w:rsidR="005D058A" w:rsidRPr="0026329F" w:rsidRDefault="00BA70DA" w:rsidP="00DC0722">
      <w:pPr>
        <w:jc w:val="both"/>
        <w:rPr>
          <w:rFonts w:ascii="Calibri" w:hAnsi="Calibri"/>
          <w:sz w:val="20"/>
        </w:rPr>
      </w:pPr>
      <w:r>
        <w:rPr>
          <w:rFonts w:ascii="Calibri" w:hAnsi="Calibri"/>
          <w:sz w:val="20"/>
        </w:rPr>
        <w:t xml:space="preserve">As disclosed in Note </w:t>
      </w:r>
      <w:r w:rsidR="00250117">
        <w:rPr>
          <w:rFonts w:ascii="Calibri" w:hAnsi="Calibri"/>
          <w:sz w:val="20"/>
        </w:rPr>
        <w:t>15</w:t>
      </w:r>
      <w:r>
        <w:rPr>
          <w:rFonts w:ascii="Calibri" w:hAnsi="Calibri"/>
          <w:sz w:val="20"/>
        </w:rPr>
        <w:t>, o</w:t>
      </w:r>
      <w:r w:rsidR="00733564" w:rsidRPr="0026329F">
        <w:rPr>
          <w:rFonts w:ascii="Calibri" w:hAnsi="Calibri"/>
          <w:sz w:val="20"/>
        </w:rPr>
        <w:t>n</w:t>
      </w:r>
      <w:r w:rsidR="00471D8E" w:rsidRPr="0026329F">
        <w:rPr>
          <w:rFonts w:ascii="Calibri" w:hAnsi="Calibri"/>
          <w:sz w:val="20"/>
        </w:rPr>
        <w:t xml:space="preserve"> 17 December 2020, the Kentucky Supreme Court judgement reinstated the 2015 award of damages against TSG for </w:t>
      </w:r>
      <w:r w:rsidR="004709A6">
        <w:rPr>
          <w:rFonts w:ascii="Calibri" w:hAnsi="Calibri"/>
          <w:sz w:val="20"/>
        </w:rPr>
        <w:t>US</w:t>
      </w:r>
      <w:r w:rsidR="00471D8E" w:rsidRPr="0026329F">
        <w:rPr>
          <w:rFonts w:ascii="Calibri" w:hAnsi="Calibri"/>
          <w:sz w:val="20"/>
        </w:rPr>
        <w:t>$870</w:t>
      </w:r>
      <w:r w:rsidR="004709A6">
        <w:rPr>
          <w:rFonts w:ascii="Calibri" w:hAnsi="Calibri"/>
          <w:sz w:val="20"/>
        </w:rPr>
        <w:t>m</w:t>
      </w:r>
      <w:r w:rsidR="00471D8E" w:rsidRPr="0026329F">
        <w:rPr>
          <w:rFonts w:ascii="Calibri" w:hAnsi="Calibri"/>
          <w:sz w:val="20"/>
        </w:rPr>
        <w:t xml:space="preserve"> with compounding interest of 12% per annum.</w:t>
      </w:r>
    </w:p>
    <w:p w14:paraId="6C87AA30" w14:textId="59ABF585" w:rsidR="005D058A" w:rsidRPr="0026329F" w:rsidRDefault="005D058A" w:rsidP="00DC0722">
      <w:pPr>
        <w:jc w:val="both"/>
        <w:rPr>
          <w:rFonts w:ascii="Calibri" w:hAnsi="Calibri"/>
          <w:sz w:val="20"/>
        </w:rPr>
      </w:pPr>
    </w:p>
    <w:p w14:paraId="21835D79" w14:textId="47BE9ACD" w:rsidR="00FE7E43" w:rsidRDefault="00FE7E43" w:rsidP="00DC0722">
      <w:pPr>
        <w:jc w:val="both"/>
        <w:rPr>
          <w:rFonts w:ascii="Calibri" w:hAnsi="Calibri"/>
          <w:sz w:val="20"/>
        </w:rPr>
      </w:pPr>
      <w:r w:rsidRPr="0026329F">
        <w:rPr>
          <w:rFonts w:ascii="Calibri" w:hAnsi="Calibri"/>
          <w:sz w:val="20"/>
        </w:rPr>
        <w:t>Together with its legal advis</w:t>
      </w:r>
      <w:r w:rsidR="00495882">
        <w:rPr>
          <w:rFonts w:ascii="Calibri" w:hAnsi="Calibri"/>
          <w:sz w:val="20"/>
        </w:rPr>
        <w:t>e</w:t>
      </w:r>
      <w:r w:rsidRPr="0026329F">
        <w:rPr>
          <w:rFonts w:ascii="Calibri" w:hAnsi="Calibri"/>
          <w:sz w:val="20"/>
        </w:rPr>
        <w:t>rs Flutter is currently reviewing its position</w:t>
      </w:r>
      <w:r w:rsidR="00471D8E" w:rsidRPr="0026329F">
        <w:rPr>
          <w:rFonts w:ascii="Calibri" w:hAnsi="Calibri"/>
          <w:sz w:val="20"/>
        </w:rPr>
        <w:t xml:space="preserve"> and strongly disputes the basis of this judgemen</w:t>
      </w:r>
      <w:r w:rsidR="006F131A" w:rsidRPr="0026329F">
        <w:rPr>
          <w:rFonts w:ascii="Calibri" w:hAnsi="Calibri"/>
          <w:sz w:val="20"/>
        </w:rPr>
        <w:t xml:space="preserve">t and is confident that any amount it is ultimately liable to pay will be a limited proportion of the reinstated judgement. </w:t>
      </w:r>
      <w:r w:rsidRPr="0026329F">
        <w:rPr>
          <w:rFonts w:ascii="Calibri" w:hAnsi="Calibri"/>
          <w:sz w:val="20"/>
        </w:rPr>
        <w:t xml:space="preserve">No liability was previously recognised by either TSG or Flutter </w:t>
      </w:r>
      <w:r w:rsidR="006F131A" w:rsidRPr="0026329F">
        <w:rPr>
          <w:rFonts w:ascii="Calibri" w:hAnsi="Calibri"/>
          <w:sz w:val="20"/>
        </w:rPr>
        <w:t>prior to this judgement</w:t>
      </w:r>
      <w:r w:rsidRPr="0026329F">
        <w:rPr>
          <w:rFonts w:ascii="Calibri" w:hAnsi="Calibri"/>
          <w:sz w:val="20"/>
        </w:rPr>
        <w:t xml:space="preserve">. </w:t>
      </w:r>
    </w:p>
    <w:p w14:paraId="0B1A0C43" w14:textId="1D0998AB" w:rsidR="006F131A" w:rsidRDefault="006F131A" w:rsidP="00DC0722">
      <w:pPr>
        <w:jc w:val="both"/>
        <w:rPr>
          <w:rFonts w:ascii="Calibri" w:hAnsi="Calibri"/>
          <w:sz w:val="20"/>
        </w:rPr>
      </w:pPr>
    </w:p>
    <w:p w14:paraId="3B3EDC68" w14:textId="14AF5DC2" w:rsidR="006F131A" w:rsidRPr="0023306E" w:rsidRDefault="006F131A" w:rsidP="00DC0722">
      <w:pPr>
        <w:jc w:val="both"/>
        <w:rPr>
          <w:rFonts w:asciiTheme="minorHAnsi" w:hAnsiTheme="minorHAnsi" w:cstheme="minorHAnsi"/>
          <w:sz w:val="20"/>
          <w:szCs w:val="20"/>
        </w:rPr>
      </w:pPr>
      <w:r>
        <w:rPr>
          <w:rFonts w:ascii="Calibri" w:hAnsi="Calibri"/>
          <w:sz w:val="20"/>
        </w:rPr>
        <w:t>Based on the opinion and views of legal counsel and advis</w:t>
      </w:r>
      <w:r w:rsidR="00676CF2">
        <w:rPr>
          <w:rFonts w:ascii="Calibri" w:hAnsi="Calibri"/>
          <w:sz w:val="20"/>
        </w:rPr>
        <w:t>e</w:t>
      </w:r>
      <w:r>
        <w:rPr>
          <w:rFonts w:ascii="Calibri" w:hAnsi="Calibri"/>
          <w:sz w:val="20"/>
        </w:rPr>
        <w:t xml:space="preserve">rs as to the likely payout </w:t>
      </w:r>
      <w:r w:rsidR="009511A1">
        <w:rPr>
          <w:rFonts w:ascii="Calibri" w:hAnsi="Calibri"/>
          <w:sz w:val="20"/>
        </w:rPr>
        <w:t>outcomes</w:t>
      </w:r>
      <w:r>
        <w:rPr>
          <w:rFonts w:ascii="Calibri" w:hAnsi="Calibri"/>
          <w:sz w:val="20"/>
        </w:rPr>
        <w:t xml:space="preserve">, the Group has recognised a provision of </w:t>
      </w:r>
      <w:r w:rsidR="00095D26">
        <w:rPr>
          <w:rFonts w:ascii="Calibri" w:hAnsi="Calibri"/>
          <w:sz w:val="20"/>
        </w:rPr>
        <w:t>US</w:t>
      </w:r>
      <w:r>
        <w:rPr>
          <w:rFonts w:ascii="Calibri" w:hAnsi="Calibri"/>
          <w:sz w:val="20"/>
        </w:rPr>
        <w:t>$100</w:t>
      </w:r>
      <w:r w:rsidR="004709A6">
        <w:rPr>
          <w:rFonts w:ascii="Calibri" w:hAnsi="Calibri"/>
          <w:sz w:val="20"/>
        </w:rPr>
        <w:t>m</w:t>
      </w:r>
      <w:r w:rsidR="00D327D2">
        <w:rPr>
          <w:rFonts w:ascii="Calibri" w:hAnsi="Calibri"/>
          <w:sz w:val="20"/>
        </w:rPr>
        <w:t xml:space="preserve"> as part of TSG </w:t>
      </w:r>
      <w:r w:rsidR="00EF41B6">
        <w:rPr>
          <w:rFonts w:ascii="Calibri" w:hAnsi="Calibri"/>
          <w:sz w:val="20"/>
        </w:rPr>
        <w:t xml:space="preserve">Combination </w:t>
      </w:r>
      <w:r w:rsidR="00D327D2">
        <w:rPr>
          <w:rFonts w:ascii="Calibri" w:hAnsi="Calibri"/>
          <w:sz w:val="20"/>
        </w:rPr>
        <w:t>fair value acquisition accounting</w:t>
      </w:r>
      <w:r>
        <w:rPr>
          <w:rFonts w:ascii="Calibri" w:hAnsi="Calibri"/>
          <w:sz w:val="20"/>
        </w:rPr>
        <w:t xml:space="preserve"> in respect of this </w:t>
      </w:r>
      <w:r w:rsidRPr="0023306E">
        <w:rPr>
          <w:rFonts w:asciiTheme="minorHAnsi" w:hAnsiTheme="minorHAnsi" w:cstheme="minorHAnsi"/>
          <w:sz w:val="20"/>
          <w:szCs w:val="20"/>
        </w:rPr>
        <w:t>litigation</w:t>
      </w:r>
      <w:r w:rsidR="0023306E" w:rsidRPr="0023306E">
        <w:rPr>
          <w:rFonts w:asciiTheme="minorHAnsi" w:hAnsiTheme="minorHAnsi" w:cstheme="minorHAnsi"/>
          <w:sz w:val="20"/>
          <w:szCs w:val="20"/>
        </w:rPr>
        <w:t>, which reflects the value of the supersedes bond in place since February 2016</w:t>
      </w:r>
      <w:r w:rsidRPr="0023306E">
        <w:rPr>
          <w:rFonts w:asciiTheme="minorHAnsi" w:hAnsiTheme="minorHAnsi" w:cstheme="minorHAnsi"/>
          <w:sz w:val="20"/>
          <w:szCs w:val="20"/>
        </w:rPr>
        <w:t>.</w:t>
      </w:r>
      <w:r w:rsidR="009511A1" w:rsidRPr="0023306E">
        <w:rPr>
          <w:rFonts w:asciiTheme="minorHAnsi" w:hAnsiTheme="minorHAnsi" w:cstheme="minorHAnsi"/>
          <w:sz w:val="20"/>
          <w:szCs w:val="20"/>
        </w:rPr>
        <w:t xml:space="preserve"> This assessment relies on estimates and assumptions and involves a series of judgements about future events.</w:t>
      </w:r>
    </w:p>
    <w:p w14:paraId="1546D393" w14:textId="77777777" w:rsidR="008C7048" w:rsidRPr="00114FBB" w:rsidRDefault="008C7048" w:rsidP="00DC0722">
      <w:pPr>
        <w:widowControl/>
        <w:jc w:val="both"/>
        <w:rPr>
          <w:rFonts w:ascii="Calibri" w:hAnsi="Calibri" w:cs="Times New Roman"/>
          <w:sz w:val="20"/>
          <w:szCs w:val="20"/>
          <w:lang w:val="en-IE"/>
        </w:rPr>
      </w:pPr>
    </w:p>
    <w:p w14:paraId="592F7AC1" w14:textId="019FA83B" w:rsidR="0042529A" w:rsidRPr="009E1EF1" w:rsidRDefault="0042529A">
      <w:pPr>
        <w:rPr>
          <w:rFonts w:ascii="Calibri" w:hAnsi="Calibri" w:cs="Times New Roman"/>
          <w:i/>
          <w:iCs/>
          <w:sz w:val="20"/>
          <w:szCs w:val="20"/>
        </w:rPr>
      </w:pPr>
      <w:r w:rsidRPr="009E1EF1">
        <w:rPr>
          <w:rFonts w:ascii="Calibri" w:hAnsi="Calibri" w:cs="Times New Roman"/>
          <w:i/>
          <w:iCs/>
          <w:sz w:val="20"/>
          <w:szCs w:val="20"/>
        </w:rPr>
        <w:t>Capital commitments</w:t>
      </w:r>
    </w:p>
    <w:p w14:paraId="0D851B7A" w14:textId="77777777" w:rsidR="007B796A" w:rsidRPr="009E1EF1" w:rsidRDefault="007B796A">
      <w:pPr>
        <w:rPr>
          <w:rFonts w:ascii="Calibri" w:hAnsi="Calibri" w:cs="Times New Roman"/>
          <w:i/>
          <w:iCs/>
          <w:sz w:val="20"/>
          <w:szCs w:val="20"/>
        </w:rPr>
      </w:pPr>
    </w:p>
    <w:p w14:paraId="467BD73C" w14:textId="77777777" w:rsidR="0042529A" w:rsidRPr="009E1EF1" w:rsidRDefault="0042529A">
      <w:pPr>
        <w:rPr>
          <w:rFonts w:ascii="Calibri" w:hAnsi="Calibri" w:cs="Times New Roman"/>
          <w:sz w:val="20"/>
          <w:szCs w:val="20"/>
        </w:rPr>
      </w:pPr>
      <w:r w:rsidRPr="009E1EF1">
        <w:rPr>
          <w:rFonts w:ascii="Calibri" w:hAnsi="Calibri" w:cs="Times New Roman"/>
          <w:sz w:val="20"/>
          <w:szCs w:val="20"/>
        </w:rPr>
        <w:t>Capital expenditure contracted for at the statement of financial position date but not yet incurred was as follows:</w:t>
      </w:r>
    </w:p>
    <w:p w14:paraId="17FCF051" w14:textId="77777777" w:rsidR="0042529A" w:rsidRPr="009E1EF1" w:rsidRDefault="0042529A">
      <w:pPr>
        <w:jc w:val="both"/>
        <w:rPr>
          <w:rFonts w:ascii="Calibri" w:hAnsi="Calibri" w:cs="Times New Roman"/>
          <w:sz w:val="20"/>
          <w:szCs w:val="20"/>
        </w:rPr>
      </w:pPr>
    </w:p>
    <w:tbl>
      <w:tblPr>
        <w:tblW w:w="9815" w:type="dxa"/>
        <w:tblInd w:w="108" w:type="dxa"/>
        <w:tblLayout w:type="fixed"/>
        <w:tblLook w:val="0000" w:firstRow="0" w:lastRow="0" w:firstColumn="0" w:lastColumn="0" w:noHBand="0" w:noVBand="0"/>
      </w:tblPr>
      <w:tblGrid>
        <w:gridCol w:w="5387"/>
        <w:gridCol w:w="2443"/>
        <w:gridCol w:w="1985"/>
      </w:tblGrid>
      <w:tr w:rsidR="0028666E" w:rsidRPr="001C5950" w14:paraId="15441135" w14:textId="77777777" w:rsidTr="00DC0722">
        <w:tc>
          <w:tcPr>
            <w:tcW w:w="5387" w:type="dxa"/>
            <w:tcBorders>
              <w:top w:val="single" w:sz="4" w:space="0" w:color="auto"/>
              <w:left w:val="nil"/>
              <w:bottom w:val="single" w:sz="4" w:space="0" w:color="auto"/>
              <w:right w:val="nil"/>
            </w:tcBorders>
          </w:tcPr>
          <w:p w14:paraId="5D9C0CE5" w14:textId="77777777" w:rsidR="0028666E" w:rsidRPr="009E1EF1" w:rsidRDefault="0028666E" w:rsidP="0028666E">
            <w:pPr>
              <w:jc w:val="both"/>
              <w:rPr>
                <w:rFonts w:ascii="Calibri" w:hAnsi="Calibri" w:cs="Times New Roman"/>
                <w:sz w:val="20"/>
                <w:szCs w:val="20"/>
              </w:rPr>
            </w:pPr>
          </w:p>
        </w:tc>
        <w:tc>
          <w:tcPr>
            <w:tcW w:w="2443" w:type="dxa"/>
            <w:tcBorders>
              <w:top w:val="single" w:sz="4" w:space="0" w:color="auto"/>
              <w:left w:val="nil"/>
              <w:bottom w:val="single" w:sz="4" w:space="0" w:color="auto"/>
              <w:right w:val="nil"/>
            </w:tcBorders>
          </w:tcPr>
          <w:p w14:paraId="46A7933E" w14:textId="77777777" w:rsidR="00B853A6" w:rsidRPr="009E1EF1" w:rsidRDefault="00B853A6" w:rsidP="0028666E">
            <w:pPr>
              <w:jc w:val="right"/>
              <w:rPr>
                <w:rFonts w:ascii="Calibri" w:hAnsi="Calibri" w:cs="Times New Roman"/>
                <w:b/>
                <w:bCs/>
                <w:sz w:val="20"/>
                <w:szCs w:val="20"/>
              </w:rPr>
            </w:pPr>
          </w:p>
          <w:p w14:paraId="25C89A80" w14:textId="77777777" w:rsidR="0028666E" w:rsidRPr="009E1EF1" w:rsidRDefault="002D57F6" w:rsidP="0028666E">
            <w:pPr>
              <w:jc w:val="right"/>
              <w:rPr>
                <w:rFonts w:ascii="Calibri" w:hAnsi="Calibri" w:cs="Times New Roman"/>
                <w:b/>
                <w:bCs/>
                <w:sz w:val="20"/>
                <w:szCs w:val="20"/>
              </w:rPr>
            </w:pPr>
            <w:r w:rsidRPr="009E1EF1">
              <w:rPr>
                <w:rFonts w:ascii="Calibri" w:hAnsi="Calibri" w:cs="Times New Roman"/>
                <w:b/>
                <w:bCs/>
                <w:sz w:val="20"/>
                <w:szCs w:val="20"/>
              </w:rPr>
              <w:t xml:space="preserve">31 December </w:t>
            </w:r>
            <w:r w:rsidR="00FC3D06" w:rsidRPr="009E1EF1">
              <w:rPr>
                <w:rFonts w:ascii="Calibri" w:hAnsi="Calibri" w:cs="Times New Roman"/>
                <w:b/>
                <w:bCs/>
                <w:sz w:val="20"/>
                <w:szCs w:val="20"/>
              </w:rPr>
              <w:t>20</w:t>
            </w:r>
            <w:r w:rsidR="001F0AA5" w:rsidRPr="009E1EF1">
              <w:rPr>
                <w:rFonts w:ascii="Calibri" w:hAnsi="Calibri" w:cs="Times New Roman"/>
                <w:b/>
                <w:bCs/>
                <w:sz w:val="20"/>
                <w:szCs w:val="20"/>
              </w:rPr>
              <w:t>20</w:t>
            </w:r>
          </w:p>
          <w:p w14:paraId="1BDBE656" w14:textId="77777777" w:rsidR="0028666E" w:rsidRPr="009E1EF1" w:rsidRDefault="0028666E" w:rsidP="0028666E">
            <w:pPr>
              <w:jc w:val="right"/>
              <w:rPr>
                <w:rFonts w:ascii="Calibri" w:hAnsi="Calibri" w:cs="Times New Roman"/>
                <w:b/>
                <w:bCs/>
                <w:sz w:val="20"/>
                <w:szCs w:val="20"/>
              </w:rPr>
            </w:pPr>
            <w:r w:rsidRPr="009E1EF1">
              <w:rPr>
                <w:rFonts w:ascii="Calibri" w:hAnsi="Calibri" w:cs="Times New Roman"/>
                <w:b/>
                <w:bCs/>
                <w:sz w:val="20"/>
                <w:szCs w:val="20"/>
              </w:rPr>
              <w:t>£m</w:t>
            </w:r>
          </w:p>
        </w:tc>
        <w:tc>
          <w:tcPr>
            <w:tcW w:w="1985" w:type="dxa"/>
            <w:tcBorders>
              <w:top w:val="single" w:sz="4" w:space="0" w:color="auto"/>
              <w:left w:val="nil"/>
              <w:bottom w:val="single" w:sz="4" w:space="0" w:color="auto"/>
              <w:right w:val="nil"/>
            </w:tcBorders>
          </w:tcPr>
          <w:p w14:paraId="5E202FCE" w14:textId="77777777" w:rsidR="00B853A6" w:rsidRPr="009E1EF1" w:rsidRDefault="00B853A6" w:rsidP="0028666E">
            <w:pPr>
              <w:jc w:val="right"/>
              <w:rPr>
                <w:rFonts w:ascii="Calibri" w:hAnsi="Calibri" w:cs="Times New Roman"/>
                <w:bCs/>
                <w:sz w:val="20"/>
                <w:szCs w:val="20"/>
              </w:rPr>
            </w:pPr>
          </w:p>
          <w:p w14:paraId="13D6E561" w14:textId="77777777" w:rsidR="0028666E" w:rsidRPr="009E1EF1" w:rsidRDefault="002D57F6" w:rsidP="0028666E">
            <w:pPr>
              <w:jc w:val="right"/>
              <w:rPr>
                <w:rFonts w:ascii="Calibri" w:hAnsi="Calibri" w:cs="Times New Roman"/>
                <w:bCs/>
                <w:sz w:val="20"/>
                <w:szCs w:val="20"/>
              </w:rPr>
            </w:pPr>
            <w:r w:rsidRPr="009E1EF1">
              <w:rPr>
                <w:rFonts w:ascii="Calibri" w:hAnsi="Calibri" w:cs="Times New Roman"/>
                <w:bCs/>
                <w:sz w:val="20"/>
                <w:szCs w:val="20"/>
              </w:rPr>
              <w:t xml:space="preserve">31 December </w:t>
            </w:r>
            <w:r w:rsidR="00FC3D06" w:rsidRPr="009E1EF1">
              <w:rPr>
                <w:rFonts w:ascii="Calibri" w:hAnsi="Calibri" w:cs="Times New Roman"/>
                <w:bCs/>
                <w:sz w:val="20"/>
                <w:szCs w:val="20"/>
              </w:rPr>
              <w:t>201</w:t>
            </w:r>
            <w:r w:rsidR="001F0AA5" w:rsidRPr="009E1EF1">
              <w:rPr>
                <w:rFonts w:ascii="Calibri" w:hAnsi="Calibri" w:cs="Times New Roman"/>
                <w:bCs/>
                <w:sz w:val="20"/>
                <w:szCs w:val="20"/>
              </w:rPr>
              <w:t>9</w:t>
            </w:r>
          </w:p>
          <w:p w14:paraId="362A7129" w14:textId="77777777" w:rsidR="0028666E" w:rsidRPr="009E1EF1" w:rsidRDefault="0028666E" w:rsidP="0028666E">
            <w:pPr>
              <w:jc w:val="right"/>
              <w:rPr>
                <w:rFonts w:ascii="Calibri" w:hAnsi="Calibri" w:cs="Times New Roman"/>
                <w:bCs/>
                <w:sz w:val="20"/>
                <w:szCs w:val="20"/>
              </w:rPr>
            </w:pPr>
            <w:r w:rsidRPr="009E1EF1">
              <w:rPr>
                <w:rFonts w:ascii="Calibri" w:hAnsi="Calibri" w:cs="Times New Roman"/>
                <w:bCs/>
                <w:sz w:val="20"/>
                <w:szCs w:val="20"/>
              </w:rPr>
              <w:t>£m</w:t>
            </w:r>
          </w:p>
        </w:tc>
      </w:tr>
      <w:tr w:rsidR="001F0AA5" w:rsidRPr="001C5950" w14:paraId="36FDB0DC" w14:textId="77777777" w:rsidTr="00DC0722">
        <w:tc>
          <w:tcPr>
            <w:tcW w:w="5387" w:type="dxa"/>
            <w:tcBorders>
              <w:top w:val="single" w:sz="4" w:space="0" w:color="auto"/>
              <w:left w:val="nil"/>
              <w:right w:val="nil"/>
            </w:tcBorders>
          </w:tcPr>
          <w:p w14:paraId="6F54D386" w14:textId="77777777" w:rsidR="001F0AA5" w:rsidRPr="009E1EF1" w:rsidRDefault="001F0AA5" w:rsidP="001F0AA5">
            <w:pPr>
              <w:ind w:left="-108"/>
              <w:rPr>
                <w:rFonts w:ascii="Calibri" w:hAnsi="Calibri" w:cs="Times New Roman"/>
                <w:sz w:val="20"/>
                <w:szCs w:val="20"/>
              </w:rPr>
            </w:pPr>
            <w:r w:rsidRPr="009E1EF1">
              <w:rPr>
                <w:rFonts w:ascii="Calibri" w:hAnsi="Calibri" w:cs="Times New Roman"/>
                <w:sz w:val="20"/>
                <w:szCs w:val="20"/>
              </w:rPr>
              <w:t>Property, plant and equipment</w:t>
            </w:r>
          </w:p>
        </w:tc>
        <w:tc>
          <w:tcPr>
            <w:tcW w:w="2443" w:type="dxa"/>
            <w:tcBorders>
              <w:top w:val="single" w:sz="4" w:space="0" w:color="auto"/>
              <w:left w:val="nil"/>
              <w:right w:val="nil"/>
            </w:tcBorders>
          </w:tcPr>
          <w:p w14:paraId="2443C181" w14:textId="7C19799B" w:rsidR="001F0AA5" w:rsidRPr="00234E42" w:rsidRDefault="00234E42" w:rsidP="001F0AA5">
            <w:pPr>
              <w:jc w:val="right"/>
              <w:rPr>
                <w:rFonts w:ascii="Calibri" w:hAnsi="Calibri" w:cs="Times New Roman"/>
                <w:b/>
                <w:bCs/>
                <w:sz w:val="20"/>
                <w:szCs w:val="20"/>
              </w:rPr>
            </w:pPr>
            <w:r w:rsidRPr="00234E42">
              <w:rPr>
                <w:rFonts w:ascii="Calibri" w:hAnsi="Calibri" w:cs="Times New Roman"/>
                <w:b/>
                <w:bCs/>
                <w:sz w:val="20"/>
                <w:szCs w:val="20"/>
              </w:rPr>
              <w:t>14.3</w:t>
            </w:r>
          </w:p>
        </w:tc>
        <w:tc>
          <w:tcPr>
            <w:tcW w:w="1985" w:type="dxa"/>
            <w:tcBorders>
              <w:top w:val="single" w:sz="4" w:space="0" w:color="auto"/>
              <w:left w:val="nil"/>
              <w:right w:val="nil"/>
            </w:tcBorders>
          </w:tcPr>
          <w:p w14:paraId="56633539" w14:textId="77777777" w:rsidR="001F0AA5" w:rsidRPr="009E1EF1" w:rsidRDefault="001F0AA5" w:rsidP="001F0AA5">
            <w:pPr>
              <w:jc w:val="right"/>
              <w:rPr>
                <w:rFonts w:ascii="Calibri" w:hAnsi="Calibri" w:cs="Times New Roman"/>
                <w:sz w:val="20"/>
                <w:szCs w:val="20"/>
              </w:rPr>
            </w:pPr>
            <w:r w:rsidRPr="009E1EF1">
              <w:rPr>
                <w:rFonts w:ascii="Calibri" w:hAnsi="Calibri" w:cs="Times New Roman"/>
                <w:sz w:val="20"/>
                <w:szCs w:val="20"/>
              </w:rPr>
              <w:t>0.4</w:t>
            </w:r>
          </w:p>
        </w:tc>
      </w:tr>
      <w:tr w:rsidR="001F0AA5" w:rsidRPr="001C5950" w14:paraId="1362D2B7" w14:textId="77777777" w:rsidTr="00DC0722">
        <w:tc>
          <w:tcPr>
            <w:tcW w:w="5387" w:type="dxa"/>
            <w:tcBorders>
              <w:left w:val="nil"/>
              <w:bottom w:val="single" w:sz="4" w:space="0" w:color="auto"/>
              <w:right w:val="nil"/>
            </w:tcBorders>
          </w:tcPr>
          <w:p w14:paraId="3D76CA01" w14:textId="77777777" w:rsidR="001F0AA5" w:rsidRPr="009E1EF1" w:rsidRDefault="001F0AA5" w:rsidP="001F0AA5">
            <w:pPr>
              <w:ind w:left="-108"/>
              <w:rPr>
                <w:rFonts w:ascii="Calibri" w:hAnsi="Calibri" w:cs="Times New Roman"/>
                <w:sz w:val="20"/>
                <w:szCs w:val="20"/>
              </w:rPr>
            </w:pPr>
            <w:r w:rsidRPr="009E1EF1">
              <w:rPr>
                <w:rFonts w:ascii="Calibri" w:hAnsi="Calibri" w:cs="Times New Roman"/>
                <w:sz w:val="20"/>
                <w:szCs w:val="20"/>
              </w:rPr>
              <w:t>Intangible assets</w:t>
            </w:r>
          </w:p>
        </w:tc>
        <w:tc>
          <w:tcPr>
            <w:tcW w:w="2443" w:type="dxa"/>
            <w:tcBorders>
              <w:left w:val="nil"/>
              <w:bottom w:val="single" w:sz="4" w:space="0" w:color="auto"/>
              <w:right w:val="nil"/>
            </w:tcBorders>
          </w:tcPr>
          <w:p w14:paraId="1130594A" w14:textId="42B84C8B" w:rsidR="001F0AA5" w:rsidRPr="00234E42" w:rsidRDefault="00234E42" w:rsidP="001F0AA5">
            <w:pPr>
              <w:jc w:val="right"/>
              <w:rPr>
                <w:rFonts w:ascii="Calibri" w:hAnsi="Calibri" w:cs="Times New Roman"/>
                <w:b/>
                <w:bCs/>
                <w:sz w:val="20"/>
                <w:szCs w:val="20"/>
              </w:rPr>
            </w:pPr>
            <w:r w:rsidRPr="00234E42">
              <w:rPr>
                <w:rFonts w:ascii="Calibri" w:hAnsi="Calibri" w:cs="Times New Roman"/>
                <w:b/>
                <w:bCs/>
                <w:sz w:val="20"/>
                <w:szCs w:val="20"/>
              </w:rPr>
              <w:t>1.0</w:t>
            </w:r>
          </w:p>
        </w:tc>
        <w:tc>
          <w:tcPr>
            <w:tcW w:w="1985" w:type="dxa"/>
            <w:tcBorders>
              <w:left w:val="nil"/>
              <w:bottom w:val="single" w:sz="4" w:space="0" w:color="auto"/>
              <w:right w:val="nil"/>
            </w:tcBorders>
          </w:tcPr>
          <w:p w14:paraId="06DE25F5" w14:textId="77777777" w:rsidR="001F0AA5" w:rsidRPr="009E1EF1" w:rsidRDefault="001F0AA5" w:rsidP="001F0AA5">
            <w:pPr>
              <w:jc w:val="right"/>
              <w:rPr>
                <w:rFonts w:ascii="Calibri" w:hAnsi="Calibri" w:cs="Times New Roman"/>
                <w:sz w:val="20"/>
                <w:szCs w:val="20"/>
              </w:rPr>
            </w:pPr>
            <w:r w:rsidRPr="009E1EF1">
              <w:rPr>
                <w:rFonts w:ascii="Calibri" w:hAnsi="Calibri" w:cs="Times New Roman"/>
                <w:sz w:val="20"/>
                <w:szCs w:val="20"/>
              </w:rPr>
              <w:t>0.7</w:t>
            </w:r>
          </w:p>
        </w:tc>
      </w:tr>
      <w:tr w:rsidR="001F0AA5" w:rsidRPr="001C5950" w14:paraId="67B58CF1" w14:textId="77777777" w:rsidTr="00DC0722">
        <w:tc>
          <w:tcPr>
            <w:tcW w:w="5387" w:type="dxa"/>
            <w:tcBorders>
              <w:top w:val="single" w:sz="4" w:space="0" w:color="auto"/>
              <w:left w:val="nil"/>
              <w:bottom w:val="single" w:sz="4" w:space="0" w:color="auto"/>
              <w:right w:val="nil"/>
            </w:tcBorders>
          </w:tcPr>
          <w:p w14:paraId="513A7E7C" w14:textId="77777777" w:rsidR="001F0AA5" w:rsidRPr="009E1EF1" w:rsidRDefault="001F0AA5" w:rsidP="001F0AA5">
            <w:pPr>
              <w:ind w:left="-108"/>
              <w:rPr>
                <w:rFonts w:ascii="Calibri" w:hAnsi="Calibri" w:cs="Times New Roman"/>
                <w:sz w:val="20"/>
                <w:szCs w:val="20"/>
              </w:rPr>
            </w:pPr>
            <w:r w:rsidRPr="009E1EF1">
              <w:rPr>
                <w:rFonts w:ascii="Calibri" w:hAnsi="Calibri" w:cs="Times New Roman"/>
                <w:sz w:val="20"/>
                <w:szCs w:val="20"/>
              </w:rPr>
              <w:t>Total</w:t>
            </w:r>
          </w:p>
        </w:tc>
        <w:tc>
          <w:tcPr>
            <w:tcW w:w="2443" w:type="dxa"/>
            <w:tcBorders>
              <w:top w:val="single" w:sz="4" w:space="0" w:color="auto"/>
              <w:left w:val="nil"/>
              <w:bottom w:val="single" w:sz="4" w:space="0" w:color="auto"/>
              <w:right w:val="nil"/>
            </w:tcBorders>
          </w:tcPr>
          <w:p w14:paraId="4C134A3D" w14:textId="7A10C945" w:rsidR="001F0AA5" w:rsidRPr="00234E42" w:rsidRDefault="00234E42" w:rsidP="001F0AA5">
            <w:pPr>
              <w:jc w:val="right"/>
              <w:rPr>
                <w:rFonts w:ascii="Calibri" w:hAnsi="Calibri" w:cs="Times New Roman"/>
                <w:b/>
                <w:bCs/>
                <w:sz w:val="20"/>
                <w:szCs w:val="20"/>
              </w:rPr>
            </w:pPr>
            <w:r w:rsidRPr="00234E42">
              <w:rPr>
                <w:rFonts w:ascii="Calibri" w:hAnsi="Calibri" w:cs="Times New Roman"/>
                <w:b/>
                <w:bCs/>
                <w:sz w:val="20"/>
                <w:szCs w:val="20"/>
              </w:rPr>
              <w:t>15.3</w:t>
            </w:r>
          </w:p>
        </w:tc>
        <w:tc>
          <w:tcPr>
            <w:tcW w:w="1985" w:type="dxa"/>
            <w:tcBorders>
              <w:top w:val="single" w:sz="4" w:space="0" w:color="auto"/>
              <w:left w:val="nil"/>
              <w:bottom w:val="single" w:sz="4" w:space="0" w:color="auto"/>
              <w:right w:val="nil"/>
            </w:tcBorders>
          </w:tcPr>
          <w:p w14:paraId="1B13F548" w14:textId="77777777" w:rsidR="001F0AA5" w:rsidRPr="009E1EF1" w:rsidRDefault="001F0AA5" w:rsidP="001F0AA5">
            <w:pPr>
              <w:jc w:val="right"/>
              <w:rPr>
                <w:rFonts w:ascii="Calibri" w:hAnsi="Calibri" w:cs="Times New Roman"/>
                <w:sz w:val="20"/>
                <w:szCs w:val="20"/>
              </w:rPr>
            </w:pPr>
            <w:r w:rsidRPr="009E1EF1">
              <w:rPr>
                <w:rFonts w:ascii="Calibri" w:hAnsi="Calibri" w:cs="Times New Roman"/>
                <w:sz w:val="20"/>
                <w:szCs w:val="20"/>
              </w:rPr>
              <w:t>1.1</w:t>
            </w:r>
          </w:p>
        </w:tc>
      </w:tr>
    </w:tbl>
    <w:p w14:paraId="3AECE5D3" w14:textId="77777777" w:rsidR="0042529A" w:rsidRPr="009E1EF1" w:rsidRDefault="0042529A">
      <w:pPr>
        <w:jc w:val="both"/>
        <w:rPr>
          <w:rFonts w:ascii="Calibri" w:hAnsi="Calibri" w:cs="Times New Roman"/>
          <w:sz w:val="20"/>
          <w:szCs w:val="20"/>
        </w:rPr>
      </w:pPr>
    </w:p>
    <w:p w14:paraId="703A9281" w14:textId="77777777" w:rsidR="002709B1" w:rsidRDefault="002709B1">
      <w:pPr>
        <w:widowControl/>
        <w:autoSpaceDE/>
        <w:autoSpaceDN/>
        <w:adjustRightInd/>
      </w:pPr>
      <w:bookmarkStart w:id="91" w:name="_Toc57023110"/>
    </w:p>
    <w:p w14:paraId="121354BB" w14:textId="28669E88" w:rsidR="002709B1" w:rsidRPr="00333AE6" w:rsidRDefault="006C33C7" w:rsidP="002709B1">
      <w:pPr>
        <w:pStyle w:val="Heading1"/>
      </w:pPr>
      <w:r>
        <w:t>2</w:t>
      </w:r>
      <w:r w:rsidR="002709B1">
        <w:t>1</w:t>
      </w:r>
      <w:r w:rsidR="002709B1" w:rsidRPr="00B845F4">
        <w:t>.  Related parties</w:t>
      </w:r>
    </w:p>
    <w:p w14:paraId="0AA632C6" w14:textId="77777777" w:rsidR="002709B1" w:rsidRPr="009E1EF1" w:rsidRDefault="002709B1" w:rsidP="002709B1">
      <w:pPr>
        <w:jc w:val="both"/>
        <w:rPr>
          <w:rFonts w:ascii="Calibri" w:hAnsi="Calibri" w:cs="Times New Roman"/>
          <w:b/>
          <w:bCs/>
          <w:sz w:val="20"/>
          <w:szCs w:val="20"/>
        </w:rPr>
      </w:pPr>
    </w:p>
    <w:p w14:paraId="24F6892F" w14:textId="13FC9F48" w:rsidR="002709B1" w:rsidRDefault="002709B1" w:rsidP="002709B1">
      <w:pPr>
        <w:widowControl/>
        <w:rPr>
          <w:rFonts w:asciiTheme="minorHAnsi" w:hAnsiTheme="minorHAnsi"/>
          <w:bCs/>
          <w:sz w:val="20"/>
          <w:szCs w:val="20"/>
        </w:rPr>
      </w:pPr>
      <w:r>
        <w:rPr>
          <w:rFonts w:asciiTheme="minorHAnsi" w:hAnsiTheme="minorHAnsi"/>
          <w:bCs/>
          <w:sz w:val="20"/>
          <w:szCs w:val="20"/>
        </w:rPr>
        <w:t>There were no transactions with related parties during the years ended 31 December 20</w:t>
      </w:r>
      <w:r w:rsidR="00676CF2">
        <w:rPr>
          <w:rFonts w:asciiTheme="minorHAnsi" w:hAnsiTheme="minorHAnsi"/>
          <w:bCs/>
          <w:sz w:val="20"/>
          <w:szCs w:val="20"/>
        </w:rPr>
        <w:t>20</w:t>
      </w:r>
      <w:r>
        <w:rPr>
          <w:rFonts w:asciiTheme="minorHAnsi" w:hAnsiTheme="minorHAnsi"/>
          <w:bCs/>
          <w:sz w:val="20"/>
          <w:szCs w:val="20"/>
        </w:rPr>
        <w:t xml:space="preserve"> and 201</w:t>
      </w:r>
      <w:r w:rsidR="00676CF2">
        <w:rPr>
          <w:rFonts w:asciiTheme="minorHAnsi" w:hAnsiTheme="minorHAnsi"/>
          <w:bCs/>
          <w:sz w:val="20"/>
          <w:szCs w:val="20"/>
        </w:rPr>
        <w:t>9</w:t>
      </w:r>
      <w:r>
        <w:rPr>
          <w:rFonts w:asciiTheme="minorHAnsi" w:hAnsiTheme="minorHAnsi"/>
          <w:bCs/>
          <w:sz w:val="20"/>
          <w:szCs w:val="20"/>
        </w:rPr>
        <w:t xml:space="preserve"> that materially impacted the financial position or performance of the Group</w:t>
      </w:r>
    </w:p>
    <w:p w14:paraId="20F98CD8" w14:textId="77777777" w:rsidR="002709B1" w:rsidRDefault="002709B1" w:rsidP="002709B1">
      <w:pPr>
        <w:widowControl/>
        <w:rPr>
          <w:rFonts w:asciiTheme="minorHAnsi" w:hAnsiTheme="minorHAnsi"/>
          <w:bCs/>
          <w:sz w:val="20"/>
          <w:szCs w:val="20"/>
        </w:rPr>
      </w:pPr>
    </w:p>
    <w:p w14:paraId="209CF9DC" w14:textId="77777777" w:rsidR="002709B1" w:rsidRDefault="002709B1" w:rsidP="002709B1">
      <w:pPr>
        <w:widowControl/>
        <w:rPr>
          <w:rFonts w:asciiTheme="minorHAnsi" w:hAnsiTheme="minorHAnsi"/>
          <w:bCs/>
          <w:sz w:val="20"/>
          <w:szCs w:val="20"/>
        </w:rPr>
      </w:pPr>
      <w:r>
        <w:rPr>
          <w:rFonts w:asciiTheme="minorHAnsi" w:hAnsiTheme="minorHAnsi"/>
          <w:bCs/>
          <w:sz w:val="20"/>
          <w:szCs w:val="20"/>
        </w:rPr>
        <w:t>Transactions between the Company and its subsidiaries, which are related parties, have been eliminated on consolidation and are not disclosed in this note.</w:t>
      </w:r>
    </w:p>
    <w:p w14:paraId="412A3A06" w14:textId="77777777" w:rsidR="002709B1" w:rsidRPr="009E1EF1" w:rsidRDefault="002709B1" w:rsidP="002709B1">
      <w:pPr>
        <w:jc w:val="both"/>
        <w:rPr>
          <w:rFonts w:ascii="Calibri" w:hAnsi="Calibri" w:cs="Times New Roman"/>
          <w:iCs/>
          <w:sz w:val="20"/>
          <w:szCs w:val="20"/>
        </w:rPr>
      </w:pPr>
    </w:p>
    <w:p w14:paraId="16944ACE" w14:textId="77777777" w:rsidR="006C33C7" w:rsidRDefault="006C33C7" w:rsidP="002709B1">
      <w:pPr>
        <w:pStyle w:val="Heading1"/>
      </w:pPr>
    </w:p>
    <w:p w14:paraId="15FEC192" w14:textId="5665B317" w:rsidR="002709B1" w:rsidRPr="001C5950" w:rsidRDefault="006C33C7" w:rsidP="002709B1">
      <w:pPr>
        <w:pStyle w:val="Heading1"/>
      </w:pPr>
      <w:r>
        <w:t>22</w:t>
      </w:r>
      <w:r w:rsidR="002709B1" w:rsidRPr="001C5950">
        <w:t>.  Events after the reporting date</w:t>
      </w:r>
    </w:p>
    <w:p w14:paraId="6954B2F0" w14:textId="77777777" w:rsidR="002709B1" w:rsidRPr="009E1EF1" w:rsidRDefault="002709B1" w:rsidP="002709B1">
      <w:pPr>
        <w:rPr>
          <w:rStyle w:val="HTMLTypewriter"/>
          <w:rFonts w:ascii="Calibri" w:hAnsi="Calibri" w:cs="Times New Roman"/>
        </w:rPr>
      </w:pPr>
    </w:p>
    <w:p w14:paraId="7161842A" w14:textId="77777777" w:rsidR="002709B1" w:rsidRPr="008351D1" w:rsidRDefault="002709B1" w:rsidP="002709B1">
      <w:pPr>
        <w:rPr>
          <w:rFonts w:ascii="Calibri" w:hAnsi="Calibri" w:cs="Times New Roman"/>
          <w:sz w:val="20"/>
          <w:szCs w:val="20"/>
        </w:rPr>
      </w:pPr>
      <w:r w:rsidRPr="006A748D">
        <w:rPr>
          <w:rFonts w:ascii="Calibri" w:hAnsi="Calibri" w:cs="Times New Roman"/>
          <w:b/>
          <w:bCs/>
          <w:sz w:val="20"/>
          <w:szCs w:val="20"/>
        </w:rPr>
        <w:t>Acquisition of Junglee Games</w:t>
      </w:r>
      <w:r w:rsidRPr="008351D1">
        <w:rPr>
          <w:rFonts w:ascii="Calibri" w:hAnsi="Calibri" w:cs="Times New Roman"/>
          <w:sz w:val="20"/>
          <w:szCs w:val="20"/>
        </w:rPr>
        <w:t xml:space="preserve"> </w:t>
      </w:r>
    </w:p>
    <w:p w14:paraId="45183D70" w14:textId="77777777" w:rsidR="002709B1" w:rsidRPr="008351D1" w:rsidRDefault="002709B1" w:rsidP="002709B1">
      <w:pPr>
        <w:rPr>
          <w:rFonts w:ascii="Calibri" w:hAnsi="Calibri" w:cs="Times New Roman"/>
          <w:sz w:val="20"/>
          <w:szCs w:val="20"/>
        </w:rPr>
      </w:pPr>
    </w:p>
    <w:p w14:paraId="4DF9C708" w14:textId="77777777" w:rsidR="002709B1" w:rsidRPr="00B845F4" w:rsidRDefault="002709B1" w:rsidP="002709B1">
      <w:pPr>
        <w:spacing w:after="120"/>
        <w:jc w:val="both"/>
        <w:rPr>
          <w:rFonts w:asciiTheme="minorHAnsi" w:hAnsiTheme="minorHAnsi" w:cstheme="minorHAnsi"/>
          <w:sz w:val="20"/>
          <w:szCs w:val="20"/>
        </w:rPr>
      </w:pPr>
      <w:r>
        <w:rPr>
          <w:rFonts w:asciiTheme="minorHAnsi" w:hAnsiTheme="minorHAnsi" w:cstheme="minorHAnsi"/>
          <w:sz w:val="20"/>
          <w:szCs w:val="20"/>
        </w:rPr>
        <w:t>In January 2021, the Group completed</w:t>
      </w:r>
      <w:r w:rsidRPr="00B845F4">
        <w:rPr>
          <w:rFonts w:asciiTheme="minorHAnsi" w:hAnsiTheme="minorHAnsi" w:cstheme="minorHAnsi"/>
          <w:sz w:val="20"/>
          <w:szCs w:val="20"/>
        </w:rPr>
        <w:t xml:space="preserve"> the acquisition of an initial 50.1% stake in Junglee</w:t>
      </w:r>
      <w:r>
        <w:rPr>
          <w:rFonts w:asciiTheme="minorHAnsi" w:hAnsiTheme="minorHAnsi" w:cstheme="minorHAnsi"/>
          <w:sz w:val="20"/>
          <w:szCs w:val="20"/>
        </w:rPr>
        <w:t xml:space="preserve"> Games (‘Junglee’)</w:t>
      </w:r>
      <w:r w:rsidRPr="00B845F4">
        <w:rPr>
          <w:rFonts w:asciiTheme="minorHAnsi" w:hAnsiTheme="minorHAnsi" w:cstheme="minorHAnsi"/>
          <w:sz w:val="20"/>
          <w:szCs w:val="20"/>
        </w:rPr>
        <w:t>, an Indian online rummy operator, for</w:t>
      </w:r>
      <w:r>
        <w:rPr>
          <w:rFonts w:asciiTheme="minorHAnsi" w:hAnsiTheme="minorHAnsi" w:cstheme="minorHAnsi"/>
          <w:sz w:val="20"/>
          <w:szCs w:val="20"/>
        </w:rPr>
        <w:t xml:space="preserve"> US$66.2m (</w:t>
      </w:r>
      <w:r w:rsidRPr="00B845F4">
        <w:rPr>
          <w:rFonts w:asciiTheme="minorHAnsi" w:hAnsiTheme="minorHAnsi" w:cstheme="minorHAnsi"/>
          <w:sz w:val="20"/>
          <w:szCs w:val="20"/>
        </w:rPr>
        <w:t>£</w:t>
      </w:r>
      <w:r>
        <w:rPr>
          <w:rFonts w:asciiTheme="minorHAnsi" w:hAnsiTheme="minorHAnsi" w:cstheme="minorHAnsi"/>
          <w:sz w:val="20"/>
          <w:szCs w:val="20"/>
        </w:rPr>
        <w:t>48</w:t>
      </w:r>
      <w:r w:rsidRPr="00B845F4">
        <w:rPr>
          <w:rFonts w:asciiTheme="minorHAnsi" w:hAnsiTheme="minorHAnsi" w:cstheme="minorHAnsi"/>
          <w:sz w:val="20"/>
          <w:szCs w:val="20"/>
        </w:rPr>
        <w:t>m</w:t>
      </w:r>
      <w:r>
        <w:rPr>
          <w:rFonts w:asciiTheme="minorHAnsi" w:hAnsiTheme="minorHAnsi" w:cstheme="minorHAnsi"/>
          <w:sz w:val="20"/>
          <w:szCs w:val="20"/>
        </w:rPr>
        <w:t>).</w:t>
      </w:r>
    </w:p>
    <w:p w14:paraId="0255537A" w14:textId="7F6405D6" w:rsidR="002709B1" w:rsidRDefault="002709B1" w:rsidP="002709B1">
      <w:pPr>
        <w:spacing w:after="120"/>
        <w:jc w:val="both"/>
        <w:rPr>
          <w:rFonts w:asciiTheme="minorHAnsi" w:hAnsiTheme="minorHAnsi" w:cstheme="minorHAnsi"/>
          <w:sz w:val="20"/>
          <w:szCs w:val="20"/>
        </w:rPr>
      </w:pPr>
      <w:r w:rsidRPr="00B845F4">
        <w:rPr>
          <w:rFonts w:asciiTheme="minorHAnsi" w:hAnsiTheme="minorHAnsi" w:cstheme="minorHAnsi"/>
          <w:sz w:val="20"/>
          <w:szCs w:val="20"/>
        </w:rPr>
        <w:t>Junglee is a top 3 player in the legal Indian online rummy market.</w:t>
      </w:r>
      <w:r w:rsidR="00CC13C4">
        <w:rPr>
          <w:rFonts w:asciiTheme="minorHAnsi" w:hAnsiTheme="minorHAnsi" w:cstheme="minorHAnsi"/>
          <w:sz w:val="20"/>
          <w:szCs w:val="20"/>
        </w:rPr>
        <w:t xml:space="preserve"> </w:t>
      </w:r>
      <w:r w:rsidR="00CC13C4" w:rsidRPr="00B845F4">
        <w:rPr>
          <w:rFonts w:asciiTheme="minorHAnsi" w:hAnsiTheme="minorHAnsi" w:cstheme="minorHAnsi"/>
          <w:sz w:val="20"/>
          <w:szCs w:val="20"/>
        </w:rPr>
        <w:t xml:space="preserve">Based on its December 2020 run-rate, Junglee would generate annualised gross revenue of circa £50m in a full year. </w:t>
      </w:r>
      <w:r>
        <w:rPr>
          <w:rFonts w:asciiTheme="minorHAnsi" w:hAnsiTheme="minorHAnsi" w:cstheme="minorHAnsi"/>
          <w:sz w:val="20"/>
          <w:szCs w:val="20"/>
        </w:rPr>
        <w:t>The Group</w:t>
      </w:r>
      <w:r w:rsidRPr="00B845F4">
        <w:rPr>
          <w:rFonts w:asciiTheme="minorHAnsi" w:hAnsiTheme="minorHAnsi" w:cstheme="minorHAnsi"/>
          <w:sz w:val="20"/>
          <w:szCs w:val="20"/>
        </w:rPr>
        <w:t xml:space="preserve"> sees good potential to further develop Junglee’s product offering, including its recently launched daily fantasy sports product, leveraging the Group’s capabilities in this area. The Group has put in place arrangements that could see its ownership in the business increase to 100% </w:t>
      </w:r>
      <w:r w:rsidR="007215DF">
        <w:rPr>
          <w:rFonts w:asciiTheme="minorHAnsi" w:hAnsiTheme="minorHAnsi" w:cstheme="minorHAnsi"/>
          <w:sz w:val="20"/>
          <w:szCs w:val="20"/>
        </w:rPr>
        <w:t>in</w:t>
      </w:r>
      <w:r w:rsidRPr="00B845F4">
        <w:rPr>
          <w:rFonts w:asciiTheme="minorHAnsi" w:hAnsiTheme="minorHAnsi" w:cstheme="minorHAnsi"/>
          <w:sz w:val="20"/>
          <w:szCs w:val="20"/>
        </w:rPr>
        <w:t xml:space="preserve"> 2025. </w:t>
      </w:r>
    </w:p>
    <w:p w14:paraId="224547C1" w14:textId="786FB978" w:rsidR="0042529A" w:rsidRPr="009B411D" w:rsidRDefault="002709B1" w:rsidP="009B411D">
      <w:pPr>
        <w:rPr>
          <w:sz w:val="18"/>
          <w:szCs w:val="18"/>
        </w:rPr>
      </w:pPr>
      <w:r>
        <w:rPr>
          <w:rFonts w:asciiTheme="minorHAnsi" w:hAnsiTheme="minorHAnsi" w:cstheme="minorHAnsi"/>
          <w:sz w:val="20"/>
          <w:szCs w:val="20"/>
        </w:rPr>
        <w:t>The acquisition-date fair value accounting had not been completed as at 1 March 2021.</w:t>
      </w:r>
      <w:bookmarkStart w:id="92" w:name="_DV_M63"/>
      <w:bookmarkStart w:id="93" w:name="_DV_M64"/>
      <w:bookmarkEnd w:id="91"/>
      <w:bookmarkEnd w:id="92"/>
      <w:bookmarkEnd w:id="93"/>
      <w:bookmarkEnd w:id="3"/>
    </w:p>
    <w:sectPr w:rsidR="0042529A" w:rsidRPr="009B411D" w:rsidSect="009B411D">
      <w:pgSz w:w="11909" w:h="16834" w:code="9"/>
      <w:pgMar w:top="510" w:right="1021" w:bottom="510" w:left="1021" w:header="720" w:footer="720" w:gutter="0"/>
      <w:cols w:space="720"/>
      <w:noEndnote/>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CDC24FB" w14:textId="77777777" w:rsidR="00445B55" w:rsidRDefault="00445B55">
      <w:r>
        <w:separator/>
      </w:r>
    </w:p>
  </w:endnote>
  <w:endnote w:type="continuationSeparator" w:id="0">
    <w:p w14:paraId="7F913AE0" w14:textId="77777777" w:rsidR="00445B55" w:rsidRDefault="00445B5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fficina Display Bullets">
    <w:panose1 w:val="00000000000000000000"/>
    <w:charset w:val="00"/>
    <w:family w:val="modern"/>
    <w:notTrueType/>
    <w:pitch w:val="variable"/>
    <w:sig w:usb0="00000003" w:usb1="00000000" w:usb2="00000000" w:usb3="00000000" w:csb0="00000001" w:csb1="00000000"/>
  </w:font>
  <w:font w:name="Calibri">
    <w:panose1 w:val="020F0502020204030204"/>
    <w:charset w:val="00"/>
    <w:family w:val="swiss"/>
    <w:pitch w:val="variable"/>
    <w:sig w:usb0="E00002FF" w:usb1="4000ACFF" w:usb2="00000001" w:usb3="00000000" w:csb0="0000019F" w:csb1="00000000"/>
  </w:font>
  <w:font w:name="Bliss-ExtraBold">
    <w:altName w:val="Times New Roman"/>
    <w:panose1 w:val="00000000000000000000"/>
    <w:charset w:val="00"/>
    <w:family w:val="auto"/>
    <w:notTrueType/>
    <w:pitch w:val="default"/>
    <w:sig w:usb0="00000003" w:usb1="00000000" w:usb2="00000000" w:usb3="00000000" w:csb0="00000001" w:csb1="00000000"/>
  </w:font>
  <w:font w:name="Bliss-Regular">
    <w:altName w:val="Times New Roman"/>
    <w:panose1 w:val="00000000000000000000"/>
    <w:charset w:val="00"/>
    <w:family w:val="auto"/>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New York">
    <w:panose1 w:val="02040503060506020304"/>
    <w:charset w:val="00"/>
    <w:family w:val="roman"/>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Helvetica Neue">
    <w:panose1 w:val="00000000000000000000"/>
    <w:charset w:val="00"/>
    <w:family w:val="auto"/>
    <w:notTrueType/>
    <w:pitch w:val="variable"/>
    <w:sig w:usb0="00000003" w:usb1="00000000" w:usb2="00000000" w:usb3="00000000" w:csb0="00000001" w:csb1="00000000"/>
  </w:font>
  <w:font w:name="Arial">
    <w:panose1 w:val="020B0604020202020204"/>
    <w:charset w:val="00"/>
    <w:family w:val="swiss"/>
    <w:pitch w:val="variable"/>
    <w:sig w:usb0="E0002AFF" w:usb1="C0007843" w:usb2="00000009" w:usb3="00000000" w:csb0="000001FF" w:csb1="00000000"/>
  </w:font>
  <w:font w:name="Cordia New">
    <w:panose1 w:val="020B0304020202020204"/>
    <w:charset w:val="DE"/>
    <w:family w:val="swiss"/>
    <w:pitch w:val="variable"/>
    <w:sig w:usb0="81000003" w:usb1="00000000" w:usb2="00000000" w:usb3="00000000" w:csb0="00010001" w:csb1="00000000"/>
  </w:font>
  <w:font w:name="Trebuchet MS">
    <w:panose1 w:val="020B0603020202020204"/>
    <w:charset w:val="00"/>
    <w:family w:val="swiss"/>
    <w:pitch w:val="variable"/>
    <w:sig w:usb0="00000687" w:usb1="00000000" w:usb2="00000000" w:usb3="00000000" w:csb0="0000009F" w:csb1="00000000"/>
  </w:font>
  <w:font w:name="Times">
    <w:panose1 w:val="02020603050405020304"/>
    <w:charset w:val="00"/>
    <w:family w:val="roman"/>
    <w:pitch w:val="variable"/>
    <w:sig w:usb0="E0002AFF" w:usb1="C0007843" w:usb2="00000009" w:usb3="00000000" w:csb0="000001FF" w:csb1="00000000"/>
  </w:font>
  <w:font w:name="Univers 45 Light">
    <w:altName w:val="Univers 45 Light"/>
    <w:charset w:val="00"/>
    <w:family w:val="auto"/>
    <w:pitch w:val="variable"/>
    <w:sig w:usb0="80000023" w:usb1="00000000" w:usb2="00000000" w:usb3="00000000" w:csb0="00000001" w:csb1="00000000"/>
  </w:font>
  <w:font w:name="Humanst521 BT">
    <w:altName w:val="Arial"/>
    <w:charset w:val="00"/>
    <w:family w:val="swiss"/>
    <w:pitch w:val="variable"/>
    <w:sig w:usb0="00000001" w:usb1="1000204A" w:usb2="00000000" w:usb3="00000000" w:csb0="00000011" w:csb1="00000000"/>
  </w:font>
  <w:font w:name="Humanst521 Lt BT">
    <w:altName w:val="Arial"/>
    <w:charset w:val="00"/>
    <w:family w:val="swiss"/>
    <w:pitch w:val="variable"/>
    <w:sig w:usb0="00000001" w:usb1="1000204A" w:usb2="00000000" w:usb3="00000000" w:csb0="00000011" w:csb1="00000000"/>
  </w:font>
  <w:font w:name="SunSans-Demi">
    <w:altName w:val="Courier New"/>
    <w:charset w:val="00"/>
    <w:family w:val="auto"/>
    <w:pitch w:val="variable"/>
    <w:sig w:usb0="03000003" w:usb1="00000000" w:usb2="00000000" w:usb3="00000000" w:csb0="00000001" w:csb1="00000000"/>
  </w:font>
  <w:font w:name="Formata Medium">
    <w:altName w:val="Courier New"/>
    <w:charset w:val="00"/>
    <w:family w:val="auto"/>
    <w:pitch w:val="variable"/>
    <w:sig w:usb0="03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Cambria">
    <w:panose1 w:val="02040503050406030204"/>
    <w:charset w:val="00"/>
    <w:family w:val="roman"/>
    <w:pitch w:val="variable"/>
    <w:sig w:usb0="A00002EF" w:usb1="4000004B" w:usb2="00000000" w:usb3="00000000" w:csb0="0000009F" w:csb1="00000000"/>
  </w:font>
  <w:font w:name="Informa Pro Light">
    <w:altName w:val="Arial"/>
    <w:panose1 w:val="00000000000000000000"/>
    <w:charset w:val="00"/>
    <w:family w:val="swiss"/>
    <w:notTrueType/>
    <w:pitch w:val="variable"/>
    <w:sig w:usb0="A00002AF" w:usb1="4000204B" w:usb2="00000000" w:usb3="00000000" w:csb0="0000009F" w:csb1="00000000"/>
  </w:font>
  <w:font w:name="Informa Pro Bold">
    <w:altName w:val="Arial"/>
    <w:panose1 w:val="00000000000000000000"/>
    <w:charset w:val="00"/>
    <w:family w:val="swiss"/>
    <w:notTrueType/>
    <w:pitch w:val="variable"/>
    <w:sig w:usb0="A00002AF" w:usb1="4000204B" w:usb2="00000000" w:usb3="00000000" w:csb0="0000009F" w:csb1="00000000"/>
  </w:font>
  <w:font w:name="Effra-Light">
    <w:altName w:val="Effra"/>
    <w:panose1 w:val="00000000000000000000"/>
    <w:charset w:val="00"/>
    <w:family w:val="swiss"/>
    <w:notTrueType/>
    <w:pitch w:val="default"/>
    <w:sig w:usb0="00000003" w:usb1="08080000" w:usb2="00000010" w:usb3="00000000" w:csb0="00100001" w:csb1="00000000"/>
  </w:font>
  <w:font w:name="Calibri Light">
    <w:panose1 w:val="020F0302020204030204"/>
    <w:charset w:val="00"/>
    <w:family w:val="swiss"/>
    <w:pitch w:val="variable"/>
    <w:sig w:usb0="A00002EF" w:usb1="4000207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BD8781" w14:textId="77777777" w:rsidR="00682944" w:rsidRDefault="00682944" w:rsidP="00434C40">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59044BC2" w14:textId="77777777" w:rsidR="00682944" w:rsidRDefault="00682944" w:rsidP="00BF3E27">
    <w:pPr>
      <w:pStyle w:val="Footer"/>
      <w:ind w:right="360"/>
    </w:pPr>
  </w:p>
  <w:p w14:paraId="14DB40E6" w14:textId="77777777" w:rsidR="00682944" w:rsidRDefault="00682944"/>
  <w:p w14:paraId="3A556EDA" w14:textId="77777777" w:rsidR="00682944" w:rsidRDefault="00682944"/>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296353913"/>
      <w:docPartObj>
        <w:docPartGallery w:val="Page Numbers (Bottom of Page)"/>
        <w:docPartUnique/>
      </w:docPartObj>
    </w:sdtPr>
    <w:sdtEndPr>
      <w:rPr>
        <w:noProof/>
      </w:rPr>
    </w:sdtEndPr>
    <w:sdtContent>
      <w:p w14:paraId="2DE99695" w14:textId="77777777" w:rsidR="00682944" w:rsidRDefault="00682944">
        <w:pPr>
          <w:pStyle w:val="Footer"/>
          <w:jc w:val="right"/>
        </w:pPr>
        <w:r w:rsidRPr="00924985">
          <w:fldChar w:fldCharType="begin"/>
        </w:r>
        <w:r w:rsidRPr="00924985">
          <w:instrText xml:space="preserve"> PAGE   \* MERGEFORMAT </w:instrText>
        </w:r>
        <w:r w:rsidRPr="00924985">
          <w:fldChar w:fldCharType="separate"/>
        </w:r>
        <w:r w:rsidRPr="00924985">
          <w:rPr>
            <w:noProof/>
          </w:rPr>
          <w:t>2</w:t>
        </w:r>
        <w:r w:rsidRPr="00924985">
          <w:rPr>
            <w:noProof/>
          </w:rPr>
          <w:fldChar w:fldCharType="end"/>
        </w:r>
      </w:p>
    </w:sdtContent>
  </w:sdt>
  <w:p w14:paraId="75428D18" w14:textId="77777777" w:rsidR="00682944" w:rsidRDefault="0068294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D93FCA" w14:textId="77777777" w:rsidR="00682944" w:rsidRDefault="00682944" w:rsidP="00434C40">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457103A5" w14:textId="77777777" w:rsidR="00682944" w:rsidRDefault="00682944" w:rsidP="00BF3E27">
    <w:pPr>
      <w:pStyle w:val="Footer"/>
      <w:ind w:right="360"/>
    </w:pPr>
  </w:p>
  <w:p w14:paraId="1BA5B3ED" w14:textId="77777777" w:rsidR="00682944" w:rsidRDefault="00682944"/>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08D6F7" w14:textId="77777777" w:rsidR="00445B55" w:rsidRDefault="00445B55" w:rsidP="00445B55">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472B81F2" w14:textId="77777777" w:rsidR="00445B55" w:rsidRDefault="00445B55" w:rsidP="00445B55">
    <w:pPr>
      <w:pStyle w:val="Footer"/>
      <w:ind w:right="360"/>
    </w:pPr>
  </w:p>
  <w:p w14:paraId="6B24EDF0" w14:textId="77777777" w:rsidR="00445B55" w:rsidRDefault="00445B55"/>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7F7948D" w14:textId="77777777" w:rsidR="00445B55" w:rsidRDefault="00445B55">
      <w:r>
        <w:separator/>
      </w:r>
    </w:p>
  </w:footnote>
  <w:footnote w:type="continuationSeparator" w:id="0">
    <w:p w14:paraId="11E438F4" w14:textId="77777777" w:rsidR="00445B55" w:rsidRDefault="00445B5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0FBEFB" w14:textId="77777777" w:rsidR="00682944" w:rsidRDefault="00682944">
    <w:pPr>
      <w:pStyle w:val="Header"/>
    </w:pPr>
  </w:p>
  <w:p w14:paraId="511E7441" w14:textId="77777777" w:rsidR="00682944" w:rsidRDefault="00682944"/>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83B4FF" w14:textId="77777777" w:rsidR="00682944" w:rsidRDefault="00682944"/>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F34672C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BBDA53D4"/>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8F74E07A"/>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D734A676"/>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0B38E296"/>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31A4428"/>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BE32FA20"/>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E2E05A6"/>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6520E2E2"/>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B394ADBC"/>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3075199"/>
    <w:multiLevelType w:val="hybridMultilevel"/>
    <w:tmpl w:val="2C6EE23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06AE6F1B"/>
    <w:multiLevelType w:val="hybridMultilevel"/>
    <w:tmpl w:val="70A25B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12" w15:restartNumberingAfterBreak="0">
    <w:nsid w:val="0BE3332B"/>
    <w:multiLevelType w:val="hybridMultilevel"/>
    <w:tmpl w:val="4F6A0EAC"/>
    <w:lvl w:ilvl="0" w:tplc="04090001">
      <w:start w:val="1"/>
      <w:numFmt w:val="bullet"/>
      <w:lvlText w:val=""/>
      <w:lvlJc w:val="left"/>
      <w:pPr>
        <w:ind w:left="810" w:hanging="360"/>
      </w:pPr>
      <w:rPr>
        <w:rFonts w:ascii="Symbol" w:hAnsi="Symbol" w:cs="Symbol" w:hint="default"/>
      </w:rPr>
    </w:lvl>
    <w:lvl w:ilvl="1" w:tplc="08090003" w:tentative="1">
      <w:start w:val="1"/>
      <w:numFmt w:val="bullet"/>
      <w:lvlText w:val="o"/>
      <w:lvlJc w:val="left"/>
      <w:pPr>
        <w:ind w:left="1530" w:hanging="360"/>
      </w:pPr>
      <w:rPr>
        <w:rFonts w:ascii="Courier New" w:hAnsi="Courier New" w:cs="Courier New" w:hint="default"/>
      </w:rPr>
    </w:lvl>
    <w:lvl w:ilvl="2" w:tplc="08090005" w:tentative="1">
      <w:start w:val="1"/>
      <w:numFmt w:val="bullet"/>
      <w:lvlText w:val=""/>
      <w:lvlJc w:val="left"/>
      <w:pPr>
        <w:ind w:left="2250" w:hanging="360"/>
      </w:pPr>
      <w:rPr>
        <w:rFonts w:ascii="Wingdings" w:hAnsi="Wingdings" w:hint="default"/>
      </w:rPr>
    </w:lvl>
    <w:lvl w:ilvl="3" w:tplc="08090001" w:tentative="1">
      <w:start w:val="1"/>
      <w:numFmt w:val="bullet"/>
      <w:lvlText w:val=""/>
      <w:lvlJc w:val="left"/>
      <w:pPr>
        <w:ind w:left="2970" w:hanging="360"/>
      </w:pPr>
      <w:rPr>
        <w:rFonts w:ascii="Symbol" w:hAnsi="Symbol" w:hint="default"/>
      </w:rPr>
    </w:lvl>
    <w:lvl w:ilvl="4" w:tplc="08090003" w:tentative="1">
      <w:start w:val="1"/>
      <w:numFmt w:val="bullet"/>
      <w:lvlText w:val="o"/>
      <w:lvlJc w:val="left"/>
      <w:pPr>
        <w:ind w:left="3690" w:hanging="360"/>
      </w:pPr>
      <w:rPr>
        <w:rFonts w:ascii="Courier New" w:hAnsi="Courier New" w:cs="Courier New" w:hint="default"/>
      </w:rPr>
    </w:lvl>
    <w:lvl w:ilvl="5" w:tplc="08090005" w:tentative="1">
      <w:start w:val="1"/>
      <w:numFmt w:val="bullet"/>
      <w:lvlText w:val=""/>
      <w:lvlJc w:val="left"/>
      <w:pPr>
        <w:ind w:left="4410" w:hanging="360"/>
      </w:pPr>
      <w:rPr>
        <w:rFonts w:ascii="Wingdings" w:hAnsi="Wingdings" w:hint="default"/>
      </w:rPr>
    </w:lvl>
    <w:lvl w:ilvl="6" w:tplc="08090001" w:tentative="1">
      <w:start w:val="1"/>
      <w:numFmt w:val="bullet"/>
      <w:lvlText w:val=""/>
      <w:lvlJc w:val="left"/>
      <w:pPr>
        <w:ind w:left="5130" w:hanging="360"/>
      </w:pPr>
      <w:rPr>
        <w:rFonts w:ascii="Symbol" w:hAnsi="Symbol" w:hint="default"/>
      </w:rPr>
    </w:lvl>
    <w:lvl w:ilvl="7" w:tplc="08090003" w:tentative="1">
      <w:start w:val="1"/>
      <w:numFmt w:val="bullet"/>
      <w:lvlText w:val="o"/>
      <w:lvlJc w:val="left"/>
      <w:pPr>
        <w:ind w:left="5850" w:hanging="360"/>
      </w:pPr>
      <w:rPr>
        <w:rFonts w:ascii="Courier New" w:hAnsi="Courier New" w:cs="Courier New" w:hint="default"/>
      </w:rPr>
    </w:lvl>
    <w:lvl w:ilvl="8" w:tplc="08090005" w:tentative="1">
      <w:start w:val="1"/>
      <w:numFmt w:val="bullet"/>
      <w:lvlText w:val=""/>
      <w:lvlJc w:val="left"/>
      <w:pPr>
        <w:ind w:left="6570" w:hanging="360"/>
      </w:pPr>
      <w:rPr>
        <w:rFonts w:ascii="Wingdings" w:hAnsi="Wingdings" w:hint="default"/>
      </w:rPr>
    </w:lvl>
  </w:abstractNum>
  <w:abstractNum w:abstractNumId="13" w15:restartNumberingAfterBreak="0">
    <w:nsid w:val="1186730A"/>
    <w:multiLevelType w:val="hybridMultilevel"/>
    <w:tmpl w:val="05D4EDEC"/>
    <w:lvl w:ilvl="0" w:tplc="2988C38A">
      <w:start w:val="1"/>
      <w:numFmt w:val="bullet"/>
      <w:pStyle w:val="bullettext"/>
      <w:lvlText w:val="E"/>
      <w:lvlJc w:val="left"/>
      <w:pPr>
        <w:ind w:left="360" w:hanging="360"/>
      </w:pPr>
      <w:rPr>
        <w:rFonts w:ascii="Officina Display Bullets" w:hAnsi="Officina Display Bullets" w:hint="default"/>
      </w:rPr>
    </w:lvl>
    <w:lvl w:ilvl="1" w:tplc="08090003" w:tentative="1">
      <w:start w:val="1"/>
      <w:numFmt w:val="bullet"/>
      <w:lvlText w:val="o"/>
      <w:lvlJc w:val="left"/>
      <w:pPr>
        <w:ind w:left="1080" w:hanging="360"/>
      </w:pPr>
      <w:rPr>
        <w:rFonts w:ascii="Courier New" w:hAnsi="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4" w15:restartNumberingAfterBreak="0">
    <w:nsid w:val="11C44ECB"/>
    <w:multiLevelType w:val="hybridMultilevel"/>
    <w:tmpl w:val="ED58F5E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5" w15:restartNumberingAfterBreak="0">
    <w:nsid w:val="18897374"/>
    <w:multiLevelType w:val="hybridMultilevel"/>
    <w:tmpl w:val="FA065BF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6" w15:restartNumberingAfterBreak="0">
    <w:nsid w:val="1D2F5839"/>
    <w:multiLevelType w:val="hybridMultilevel"/>
    <w:tmpl w:val="8A4E3804"/>
    <w:lvl w:ilvl="0" w:tplc="18090011">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F966438"/>
    <w:multiLevelType w:val="hybridMultilevel"/>
    <w:tmpl w:val="5BB4A47C"/>
    <w:lvl w:ilvl="0" w:tplc="18090001">
      <w:start w:val="1"/>
      <w:numFmt w:val="bullet"/>
      <w:lvlText w:val=""/>
      <w:lvlJc w:val="left"/>
      <w:pPr>
        <w:ind w:left="360" w:hanging="360"/>
      </w:pPr>
      <w:rPr>
        <w:rFonts w:ascii="Symbol" w:hAnsi="Symbol" w:hint="default"/>
      </w:rPr>
    </w:lvl>
    <w:lvl w:ilvl="1" w:tplc="B4F23780">
      <w:start w:val="1"/>
      <w:numFmt w:val="bullet"/>
      <w:lvlText w:val="-"/>
      <w:lvlJc w:val="left"/>
      <w:pPr>
        <w:ind w:left="796" w:hanging="360"/>
      </w:pPr>
      <w:rPr>
        <w:rFonts w:ascii="Courier New" w:hAnsi="Courier New" w:hint="default"/>
      </w:rPr>
    </w:lvl>
    <w:lvl w:ilvl="2" w:tplc="18090005" w:tentative="1">
      <w:start w:val="1"/>
      <w:numFmt w:val="bullet"/>
      <w:lvlText w:val=""/>
      <w:lvlJc w:val="left"/>
      <w:pPr>
        <w:ind w:left="1516" w:hanging="360"/>
      </w:pPr>
      <w:rPr>
        <w:rFonts w:ascii="Wingdings" w:hAnsi="Wingdings" w:hint="default"/>
      </w:rPr>
    </w:lvl>
    <w:lvl w:ilvl="3" w:tplc="18090001" w:tentative="1">
      <w:start w:val="1"/>
      <w:numFmt w:val="bullet"/>
      <w:lvlText w:val=""/>
      <w:lvlJc w:val="left"/>
      <w:pPr>
        <w:ind w:left="2236" w:hanging="360"/>
      </w:pPr>
      <w:rPr>
        <w:rFonts w:ascii="Symbol" w:hAnsi="Symbol" w:hint="default"/>
      </w:rPr>
    </w:lvl>
    <w:lvl w:ilvl="4" w:tplc="18090003" w:tentative="1">
      <w:start w:val="1"/>
      <w:numFmt w:val="bullet"/>
      <w:lvlText w:val="o"/>
      <w:lvlJc w:val="left"/>
      <w:pPr>
        <w:ind w:left="2956" w:hanging="360"/>
      </w:pPr>
      <w:rPr>
        <w:rFonts w:ascii="Courier New" w:hAnsi="Courier New" w:cs="Courier New" w:hint="default"/>
      </w:rPr>
    </w:lvl>
    <w:lvl w:ilvl="5" w:tplc="18090005" w:tentative="1">
      <w:start w:val="1"/>
      <w:numFmt w:val="bullet"/>
      <w:lvlText w:val=""/>
      <w:lvlJc w:val="left"/>
      <w:pPr>
        <w:ind w:left="3676" w:hanging="360"/>
      </w:pPr>
      <w:rPr>
        <w:rFonts w:ascii="Wingdings" w:hAnsi="Wingdings" w:hint="default"/>
      </w:rPr>
    </w:lvl>
    <w:lvl w:ilvl="6" w:tplc="18090001" w:tentative="1">
      <w:start w:val="1"/>
      <w:numFmt w:val="bullet"/>
      <w:lvlText w:val=""/>
      <w:lvlJc w:val="left"/>
      <w:pPr>
        <w:ind w:left="4396" w:hanging="360"/>
      </w:pPr>
      <w:rPr>
        <w:rFonts w:ascii="Symbol" w:hAnsi="Symbol" w:hint="default"/>
      </w:rPr>
    </w:lvl>
    <w:lvl w:ilvl="7" w:tplc="18090003" w:tentative="1">
      <w:start w:val="1"/>
      <w:numFmt w:val="bullet"/>
      <w:lvlText w:val="o"/>
      <w:lvlJc w:val="left"/>
      <w:pPr>
        <w:ind w:left="5116" w:hanging="360"/>
      </w:pPr>
      <w:rPr>
        <w:rFonts w:ascii="Courier New" w:hAnsi="Courier New" w:cs="Courier New" w:hint="default"/>
      </w:rPr>
    </w:lvl>
    <w:lvl w:ilvl="8" w:tplc="18090005" w:tentative="1">
      <w:start w:val="1"/>
      <w:numFmt w:val="bullet"/>
      <w:lvlText w:val=""/>
      <w:lvlJc w:val="left"/>
      <w:pPr>
        <w:ind w:left="5836" w:hanging="360"/>
      </w:pPr>
      <w:rPr>
        <w:rFonts w:ascii="Wingdings" w:hAnsi="Wingdings" w:hint="default"/>
      </w:rPr>
    </w:lvl>
  </w:abstractNum>
  <w:abstractNum w:abstractNumId="18" w15:restartNumberingAfterBreak="0">
    <w:nsid w:val="23937357"/>
    <w:multiLevelType w:val="hybridMultilevel"/>
    <w:tmpl w:val="6812D20A"/>
    <w:lvl w:ilvl="0" w:tplc="87763748">
      <w:start w:val="1"/>
      <w:numFmt w:val="bullet"/>
      <w:lvlText w:val="• "/>
      <w:lvlJc w:val="left"/>
      <w:pPr>
        <w:ind w:hanging="360"/>
      </w:pPr>
    </w:lvl>
    <w:lvl w:ilvl="1" w:tplc="419A2BB8">
      <w:numFmt w:val="decimal"/>
      <w:lvlText w:val=""/>
      <w:lvlJc w:val="left"/>
    </w:lvl>
    <w:lvl w:ilvl="2" w:tplc="94888A60">
      <w:numFmt w:val="decimal"/>
      <w:lvlText w:val=""/>
      <w:lvlJc w:val="left"/>
    </w:lvl>
    <w:lvl w:ilvl="3" w:tplc="288AC4A0">
      <w:numFmt w:val="decimal"/>
      <w:lvlText w:val=""/>
      <w:lvlJc w:val="left"/>
    </w:lvl>
    <w:lvl w:ilvl="4" w:tplc="BBC2BC80">
      <w:numFmt w:val="decimal"/>
      <w:lvlText w:val=""/>
      <w:lvlJc w:val="left"/>
    </w:lvl>
    <w:lvl w:ilvl="5" w:tplc="0C5EB8AE">
      <w:numFmt w:val="decimal"/>
      <w:lvlText w:val=""/>
      <w:lvlJc w:val="left"/>
    </w:lvl>
    <w:lvl w:ilvl="6" w:tplc="73F4B2FE">
      <w:numFmt w:val="decimal"/>
      <w:lvlText w:val=""/>
      <w:lvlJc w:val="left"/>
    </w:lvl>
    <w:lvl w:ilvl="7" w:tplc="55BEDFAA">
      <w:numFmt w:val="decimal"/>
      <w:lvlText w:val=""/>
      <w:lvlJc w:val="left"/>
    </w:lvl>
    <w:lvl w:ilvl="8" w:tplc="F89C3012">
      <w:numFmt w:val="decimal"/>
      <w:lvlText w:val=""/>
      <w:lvlJc w:val="left"/>
    </w:lvl>
  </w:abstractNum>
  <w:abstractNum w:abstractNumId="19" w15:restartNumberingAfterBreak="0">
    <w:nsid w:val="27FB02B7"/>
    <w:multiLevelType w:val="hybridMultilevel"/>
    <w:tmpl w:val="B63E019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0" w15:restartNumberingAfterBreak="0">
    <w:nsid w:val="33FF7FD2"/>
    <w:multiLevelType w:val="hybridMultilevel"/>
    <w:tmpl w:val="0F0EFE3C"/>
    <w:lvl w:ilvl="0" w:tplc="FD122132">
      <w:start w:val="1"/>
      <w:numFmt w:val="decimal"/>
      <w:lvlText w:val="%1."/>
      <w:lvlJc w:val="left"/>
      <w:pPr>
        <w:ind w:left="360" w:hanging="360"/>
      </w:pPr>
      <w:rPr>
        <w:b w:val="0"/>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21" w15:restartNumberingAfterBreak="0">
    <w:nsid w:val="3595530C"/>
    <w:multiLevelType w:val="hybridMultilevel"/>
    <w:tmpl w:val="906CF106"/>
    <w:lvl w:ilvl="0" w:tplc="0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2" w15:restartNumberingAfterBreak="0">
    <w:nsid w:val="373A5DB0"/>
    <w:multiLevelType w:val="hybridMultilevel"/>
    <w:tmpl w:val="14C2DB9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3" w15:restartNumberingAfterBreak="0">
    <w:nsid w:val="381B32A2"/>
    <w:multiLevelType w:val="hybridMultilevel"/>
    <w:tmpl w:val="2F52B820"/>
    <w:lvl w:ilvl="0" w:tplc="381A97C0">
      <w:numFmt w:val="bullet"/>
      <w:lvlText w:val="-"/>
      <w:lvlJc w:val="left"/>
      <w:pPr>
        <w:ind w:left="720" w:hanging="360"/>
      </w:pPr>
      <w:rPr>
        <w:rFonts w:ascii="Calibri" w:eastAsia="Times New Roman" w:hAnsi="Calibri"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384E4152"/>
    <w:multiLevelType w:val="multilevel"/>
    <w:tmpl w:val="23583D2A"/>
    <w:lvl w:ilvl="0">
      <w:start w:val="1"/>
      <w:numFmt w:val="decimal"/>
      <w:pStyle w:val="ACSchLv1"/>
      <w:lvlText w:val="%1."/>
      <w:lvlJc w:val="left"/>
      <w:pPr>
        <w:tabs>
          <w:tab w:val="num" w:pos="720"/>
        </w:tabs>
        <w:ind w:left="720" w:hanging="720"/>
      </w:pPr>
      <w:rPr>
        <w:b w:val="0"/>
        <w:i w:val="0"/>
        <w:caps w:val="0"/>
        <w:smallCaps w:val="0"/>
        <w:strike w:val="0"/>
        <w:dstrike w:val="0"/>
        <w:vanish w:val="0"/>
        <w:color w:val="auto"/>
        <w:u w:val="none"/>
        <w:effect w:val="none"/>
        <w:vertAlign w:val="baseline"/>
      </w:rPr>
    </w:lvl>
    <w:lvl w:ilvl="1">
      <w:start w:val="1"/>
      <w:numFmt w:val="lowerLetter"/>
      <w:pStyle w:val="ACSchLv2"/>
      <w:lvlText w:val="(%2)"/>
      <w:lvlJc w:val="left"/>
      <w:pPr>
        <w:tabs>
          <w:tab w:val="num" w:pos="1440"/>
        </w:tabs>
        <w:ind w:left="1440" w:hanging="720"/>
      </w:pPr>
      <w:rPr>
        <w:b w:val="0"/>
        <w:i w:val="0"/>
        <w:caps w:val="0"/>
        <w:smallCaps w:val="0"/>
        <w:strike w:val="0"/>
        <w:dstrike w:val="0"/>
        <w:vanish w:val="0"/>
        <w:color w:val="auto"/>
        <w:u w:val="none"/>
        <w:effect w:val="none"/>
        <w:vertAlign w:val="baseline"/>
      </w:rPr>
    </w:lvl>
    <w:lvl w:ilvl="2">
      <w:start w:val="1"/>
      <w:numFmt w:val="lowerRoman"/>
      <w:pStyle w:val="ACSchLv3"/>
      <w:lvlText w:val="(%3)"/>
      <w:lvlJc w:val="left"/>
      <w:pPr>
        <w:tabs>
          <w:tab w:val="num" w:pos="2160"/>
        </w:tabs>
        <w:ind w:left="2160" w:hanging="720"/>
      </w:pPr>
      <w:rPr>
        <w:b w:val="0"/>
        <w:i w:val="0"/>
        <w:caps w:val="0"/>
        <w:smallCaps w:val="0"/>
        <w:strike w:val="0"/>
        <w:dstrike w:val="0"/>
        <w:vanish w:val="0"/>
        <w:color w:val="auto"/>
        <w:u w:val="none"/>
        <w:effect w:val="none"/>
        <w:vertAlign w:val="baseline"/>
      </w:rPr>
    </w:lvl>
    <w:lvl w:ilvl="3">
      <w:start w:val="1"/>
      <w:numFmt w:val="upperLetter"/>
      <w:pStyle w:val="ACSchLv4"/>
      <w:lvlText w:val="(%4)"/>
      <w:lvlJc w:val="left"/>
      <w:pPr>
        <w:tabs>
          <w:tab w:val="num" w:pos="2880"/>
        </w:tabs>
        <w:ind w:left="2880" w:hanging="720"/>
      </w:pPr>
      <w:rPr>
        <w:b w:val="0"/>
        <w:i w:val="0"/>
        <w:caps w:val="0"/>
        <w:smallCaps w:val="0"/>
        <w:strike w:val="0"/>
        <w:dstrike w:val="0"/>
        <w:vanish w:val="0"/>
        <w:color w:val="auto"/>
        <w:u w:val="none"/>
        <w:effect w:val="none"/>
        <w:vertAlign w:val="baseline"/>
      </w:rPr>
    </w:lvl>
    <w:lvl w:ilvl="4">
      <w:start w:val="1"/>
      <w:numFmt w:val="upperRoman"/>
      <w:pStyle w:val="ACSchLv5"/>
      <w:lvlText w:val="(%5)"/>
      <w:lvlJc w:val="left"/>
      <w:pPr>
        <w:tabs>
          <w:tab w:val="num" w:pos="3600"/>
        </w:tabs>
        <w:ind w:left="3600" w:hanging="720"/>
      </w:pPr>
      <w:rPr>
        <w:b w:val="0"/>
        <w:i w:val="0"/>
        <w:caps w:val="0"/>
        <w:smallCaps w:val="0"/>
        <w:strike w:val="0"/>
        <w:dstrike w:val="0"/>
        <w:vanish w:val="0"/>
        <w:color w:val="auto"/>
        <w:u w:val="none"/>
        <w:effect w:val="none"/>
        <w:vertAlign w:val="baseline"/>
      </w:rPr>
    </w:lvl>
    <w:lvl w:ilvl="5">
      <w:start w:val="1"/>
      <w:numFmt w:val="none"/>
      <w:lvlText w:val="Not Defined"/>
      <w:lvlJc w:val="left"/>
      <w:pPr>
        <w:tabs>
          <w:tab w:val="num" w:pos="0"/>
        </w:tabs>
        <w:ind w:left="0" w:firstLine="0"/>
      </w:pPr>
      <w:rPr>
        <w:b w:val="0"/>
        <w:i w:val="0"/>
        <w:caps w:val="0"/>
        <w:smallCaps w:val="0"/>
        <w:strike w:val="0"/>
        <w:dstrike w:val="0"/>
        <w:vanish w:val="0"/>
        <w:color w:val="auto"/>
        <w:u w:val="none"/>
        <w:effect w:val="none"/>
        <w:vertAlign w:val="baseline"/>
      </w:rPr>
    </w:lvl>
    <w:lvl w:ilvl="6">
      <w:start w:val="1"/>
      <w:numFmt w:val="none"/>
      <w:lvlText w:val="Not Defined"/>
      <w:lvlJc w:val="left"/>
      <w:pPr>
        <w:tabs>
          <w:tab w:val="num" w:pos="0"/>
        </w:tabs>
        <w:ind w:left="0" w:firstLine="0"/>
      </w:pPr>
      <w:rPr>
        <w:b w:val="0"/>
        <w:i w:val="0"/>
        <w:caps w:val="0"/>
        <w:smallCaps w:val="0"/>
        <w:strike w:val="0"/>
        <w:dstrike w:val="0"/>
        <w:vanish w:val="0"/>
        <w:color w:val="auto"/>
        <w:u w:val="none"/>
        <w:effect w:val="none"/>
        <w:vertAlign w:val="baseline"/>
      </w:rPr>
    </w:lvl>
    <w:lvl w:ilvl="7">
      <w:start w:val="1"/>
      <w:numFmt w:val="none"/>
      <w:lvlText w:val="Not Defined"/>
      <w:lvlJc w:val="left"/>
      <w:pPr>
        <w:tabs>
          <w:tab w:val="num" w:pos="0"/>
        </w:tabs>
        <w:ind w:left="0" w:firstLine="0"/>
      </w:pPr>
      <w:rPr>
        <w:b w:val="0"/>
        <w:i w:val="0"/>
        <w:caps w:val="0"/>
        <w:smallCaps w:val="0"/>
        <w:strike w:val="0"/>
        <w:dstrike w:val="0"/>
        <w:vanish w:val="0"/>
        <w:color w:val="auto"/>
        <w:u w:val="none"/>
        <w:effect w:val="none"/>
        <w:vertAlign w:val="baseline"/>
      </w:rPr>
    </w:lvl>
    <w:lvl w:ilvl="8">
      <w:start w:val="1"/>
      <w:numFmt w:val="none"/>
      <w:lvlText w:val="Not Defined"/>
      <w:lvlJc w:val="left"/>
      <w:pPr>
        <w:tabs>
          <w:tab w:val="num" w:pos="0"/>
        </w:tabs>
        <w:ind w:left="0" w:firstLine="0"/>
      </w:pPr>
      <w:rPr>
        <w:b w:val="0"/>
        <w:i w:val="0"/>
        <w:caps w:val="0"/>
        <w:smallCaps w:val="0"/>
        <w:strike w:val="0"/>
        <w:dstrike w:val="0"/>
        <w:vanish w:val="0"/>
        <w:color w:val="auto"/>
        <w:u w:val="none"/>
        <w:effect w:val="none"/>
        <w:vertAlign w:val="baseline"/>
      </w:rPr>
    </w:lvl>
  </w:abstractNum>
  <w:abstractNum w:abstractNumId="25" w15:restartNumberingAfterBreak="0">
    <w:nsid w:val="3C443E71"/>
    <w:multiLevelType w:val="hybridMultilevel"/>
    <w:tmpl w:val="82C2B38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6" w15:restartNumberingAfterBreak="0">
    <w:nsid w:val="41604F53"/>
    <w:multiLevelType w:val="hybridMultilevel"/>
    <w:tmpl w:val="CD46B60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7" w15:restartNumberingAfterBreak="0">
    <w:nsid w:val="41632D3E"/>
    <w:multiLevelType w:val="hybridMultilevel"/>
    <w:tmpl w:val="36A0ED0A"/>
    <w:lvl w:ilvl="0" w:tplc="18090011">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430550EE"/>
    <w:multiLevelType w:val="hybridMultilevel"/>
    <w:tmpl w:val="03320D6C"/>
    <w:lvl w:ilvl="0" w:tplc="4CC0B1F6">
      <w:start w:val="1"/>
      <w:numFmt w:val="bullet"/>
      <w:pStyle w:val="ListBullet"/>
      <w:lvlText w:val=""/>
      <w:lvlJc w:val="left"/>
      <w:pPr>
        <w:tabs>
          <w:tab w:val="num" w:pos="340"/>
        </w:tabs>
        <w:ind w:left="340" w:hanging="340"/>
      </w:pPr>
      <w:rPr>
        <w:rFonts w:ascii="Symbol" w:hAnsi="Symbol" w:hint="default"/>
        <w:color w:val="auto"/>
        <w:sz w:val="18"/>
        <w:szCs w:val="22"/>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449018DB"/>
    <w:multiLevelType w:val="hybridMultilevel"/>
    <w:tmpl w:val="5600B7B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0" w15:restartNumberingAfterBreak="0">
    <w:nsid w:val="4CE105F8"/>
    <w:multiLevelType w:val="hybridMultilevel"/>
    <w:tmpl w:val="463A830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1" w15:restartNumberingAfterBreak="0">
    <w:nsid w:val="586D14BC"/>
    <w:multiLevelType w:val="multilevel"/>
    <w:tmpl w:val="2CE22F5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2" w15:restartNumberingAfterBreak="0">
    <w:nsid w:val="598B7F84"/>
    <w:multiLevelType w:val="hybridMultilevel"/>
    <w:tmpl w:val="8662059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5CEA437A"/>
    <w:multiLevelType w:val="hybridMultilevel"/>
    <w:tmpl w:val="0066CB1A"/>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4" w15:restartNumberingAfterBreak="0">
    <w:nsid w:val="5EBE5748"/>
    <w:multiLevelType w:val="multilevel"/>
    <w:tmpl w:val="72629116"/>
    <w:lvl w:ilvl="0">
      <w:start w:val="1"/>
      <w:numFmt w:val="decimal"/>
      <w:lvlRestart w:val="0"/>
      <w:pStyle w:val="ACLevel1"/>
      <w:lvlText w:val="%1."/>
      <w:lvlJc w:val="left"/>
      <w:pPr>
        <w:tabs>
          <w:tab w:val="num" w:pos="720"/>
        </w:tabs>
        <w:ind w:left="720" w:hanging="720"/>
      </w:pPr>
      <w:rPr>
        <w:b w:val="0"/>
        <w:i w:val="0"/>
        <w:caps w:val="0"/>
        <w:smallCaps w:val="0"/>
        <w:strike w:val="0"/>
        <w:dstrike w:val="0"/>
        <w:vanish w:val="0"/>
        <w:color w:val="auto"/>
        <w:u w:val="none"/>
        <w:effect w:val="none"/>
        <w:vertAlign w:val="baseline"/>
      </w:rPr>
    </w:lvl>
    <w:lvl w:ilvl="1">
      <w:start w:val="1"/>
      <w:numFmt w:val="decimal"/>
      <w:pStyle w:val="ACLevel2"/>
      <w:lvlText w:val="%1.%2"/>
      <w:lvlJc w:val="left"/>
      <w:pPr>
        <w:tabs>
          <w:tab w:val="num" w:pos="1440"/>
        </w:tabs>
        <w:ind w:left="1440" w:hanging="720"/>
      </w:pPr>
      <w:rPr>
        <w:b w:val="0"/>
        <w:i w:val="0"/>
        <w:caps w:val="0"/>
        <w:smallCaps w:val="0"/>
        <w:strike w:val="0"/>
        <w:dstrike w:val="0"/>
        <w:vanish w:val="0"/>
        <w:color w:val="auto"/>
        <w:u w:val="none"/>
        <w:effect w:val="none"/>
        <w:vertAlign w:val="baseline"/>
      </w:rPr>
    </w:lvl>
    <w:lvl w:ilvl="2">
      <w:start w:val="1"/>
      <w:numFmt w:val="lowerLetter"/>
      <w:pStyle w:val="ACLevel3"/>
      <w:lvlText w:val="(%3)"/>
      <w:lvlJc w:val="left"/>
      <w:pPr>
        <w:tabs>
          <w:tab w:val="num" w:pos="2160"/>
        </w:tabs>
        <w:ind w:left="2160" w:hanging="720"/>
      </w:pPr>
      <w:rPr>
        <w:b w:val="0"/>
        <w:i w:val="0"/>
        <w:caps w:val="0"/>
        <w:smallCaps w:val="0"/>
        <w:strike w:val="0"/>
        <w:dstrike w:val="0"/>
        <w:vanish w:val="0"/>
        <w:color w:val="auto"/>
        <w:u w:val="none"/>
        <w:effect w:val="none"/>
        <w:vertAlign w:val="baseline"/>
      </w:rPr>
    </w:lvl>
    <w:lvl w:ilvl="3">
      <w:start w:val="1"/>
      <w:numFmt w:val="lowerRoman"/>
      <w:pStyle w:val="ACLevel4"/>
      <w:lvlText w:val="(%4)"/>
      <w:lvlJc w:val="left"/>
      <w:pPr>
        <w:tabs>
          <w:tab w:val="num" w:pos="2880"/>
        </w:tabs>
        <w:ind w:left="2880" w:hanging="720"/>
      </w:pPr>
      <w:rPr>
        <w:b w:val="0"/>
        <w:i w:val="0"/>
        <w:caps w:val="0"/>
        <w:smallCaps w:val="0"/>
        <w:strike w:val="0"/>
        <w:dstrike w:val="0"/>
        <w:vanish w:val="0"/>
        <w:color w:val="auto"/>
        <w:u w:val="none"/>
        <w:effect w:val="none"/>
        <w:vertAlign w:val="baseline"/>
      </w:rPr>
    </w:lvl>
    <w:lvl w:ilvl="4">
      <w:start w:val="1"/>
      <w:numFmt w:val="upperLetter"/>
      <w:pStyle w:val="ACLevel5"/>
      <w:lvlText w:val="(%5)"/>
      <w:lvlJc w:val="left"/>
      <w:pPr>
        <w:tabs>
          <w:tab w:val="num" w:pos="3600"/>
        </w:tabs>
        <w:ind w:left="3600" w:hanging="720"/>
      </w:pPr>
      <w:rPr>
        <w:b w:val="0"/>
        <w:i w:val="0"/>
        <w:caps w:val="0"/>
        <w:smallCaps w:val="0"/>
        <w:strike w:val="0"/>
        <w:dstrike w:val="0"/>
        <w:vanish w:val="0"/>
        <w:color w:val="auto"/>
        <w:u w:val="none"/>
        <w:effect w:val="none"/>
        <w:vertAlign w:val="baseline"/>
      </w:rPr>
    </w:lvl>
    <w:lvl w:ilvl="5">
      <w:start w:val="1"/>
      <w:numFmt w:val="none"/>
      <w:lvlText w:val="Not Defined"/>
      <w:lvlJc w:val="left"/>
      <w:pPr>
        <w:tabs>
          <w:tab w:val="num" w:pos="0"/>
        </w:tabs>
        <w:ind w:left="0" w:firstLine="0"/>
      </w:pPr>
      <w:rPr>
        <w:b w:val="0"/>
        <w:i w:val="0"/>
        <w:caps w:val="0"/>
        <w:smallCaps w:val="0"/>
        <w:strike w:val="0"/>
        <w:dstrike w:val="0"/>
        <w:vanish w:val="0"/>
        <w:color w:val="auto"/>
        <w:u w:val="none"/>
        <w:effect w:val="none"/>
        <w:vertAlign w:val="baseline"/>
      </w:rPr>
    </w:lvl>
    <w:lvl w:ilvl="6">
      <w:start w:val="1"/>
      <w:numFmt w:val="none"/>
      <w:lvlText w:val="Not Defined"/>
      <w:lvlJc w:val="left"/>
      <w:pPr>
        <w:tabs>
          <w:tab w:val="num" w:pos="0"/>
        </w:tabs>
        <w:ind w:left="0" w:firstLine="0"/>
      </w:pPr>
      <w:rPr>
        <w:b w:val="0"/>
        <w:i w:val="0"/>
        <w:caps w:val="0"/>
        <w:smallCaps w:val="0"/>
        <w:strike w:val="0"/>
        <w:dstrike w:val="0"/>
        <w:vanish w:val="0"/>
        <w:color w:val="auto"/>
        <w:u w:val="none"/>
        <w:effect w:val="none"/>
        <w:vertAlign w:val="baseline"/>
      </w:rPr>
    </w:lvl>
    <w:lvl w:ilvl="7">
      <w:start w:val="1"/>
      <w:numFmt w:val="none"/>
      <w:lvlText w:val="Not Defined"/>
      <w:lvlJc w:val="left"/>
      <w:pPr>
        <w:tabs>
          <w:tab w:val="num" w:pos="0"/>
        </w:tabs>
        <w:ind w:left="0" w:firstLine="0"/>
      </w:pPr>
      <w:rPr>
        <w:b w:val="0"/>
        <w:i w:val="0"/>
        <w:caps w:val="0"/>
        <w:smallCaps w:val="0"/>
        <w:strike w:val="0"/>
        <w:dstrike w:val="0"/>
        <w:vanish w:val="0"/>
        <w:color w:val="auto"/>
        <w:u w:val="none"/>
        <w:effect w:val="none"/>
        <w:vertAlign w:val="baseline"/>
      </w:rPr>
    </w:lvl>
    <w:lvl w:ilvl="8">
      <w:start w:val="1"/>
      <w:numFmt w:val="none"/>
      <w:lvlText w:val="Not Defined"/>
      <w:lvlJc w:val="left"/>
      <w:pPr>
        <w:tabs>
          <w:tab w:val="num" w:pos="0"/>
        </w:tabs>
        <w:ind w:left="0" w:firstLine="0"/>
      </w:pPr>
      <w:rPr>
        <w:b w:val="0"/>
        <w:i w:val="0"/>
        <w:caps w:val="0"/>
        <w:smallCaps w:val="0"/>
        <w:strike w:val="0"/>
        <w:dstrike w:val="0"/>
        <w:vanish w:val="0"/>
        <w:color w:val="auto"/>
        <w:u w:val="none"/>
        <w:effect w:val="none"/>
        <w:vertAlign w:val="baseline"/>
      </w:rPr>
    </w:lvl>
  </w:abstractNum>
  <w:abstractNum w:abstractNumId="35" w15:restartNumberingAfterBreak="0">
    <w:nsid w:val="618D28E6"/>
    <w:multiLevelType w:val="hybridMultilevel"/>
    <w:tmpl w:val="636CC4EC"/>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6" w15:restartNumberingAfterBreak="0">
    <w:nsid w:val="62151DC7"/>
    <w:multiLevelType w:val="hybridMultilevel"/>
    <w:tmpl w:val="DF5C53EA"/>
    <w:lvl w:ilvl="0" w:tplc="7E5C2004">
      <w:start w:val="1"/>
      <w:numFmt w:val="bullet"/>
      <w:pStyle w:val="Bullet"/>
      <w:lvlText w:val=""/>
      <w:lvlJc w:val="left"/>
      <w:pPr>
        <w:tabs>
          <w:tab w:val="num" w:pos="360"/>
        </w:tabs>
        <w:ind w:left="360" w:hanging="360"/>
      </w:pPr>
      <w:rPr>
        <w:rFonts w:ascii="Symbol" w:hAnsi="Symbol" w:cs="Symbol" w:hint="default"/>
      </w:rPr>
    </w:lvl>
    <w:lvl w:ilvl="1" w:tplc="DAE07E7A">
      <w:start w:val="1"/>
      <w:numFmt w:val="bullet"/>
      <w:lvlText w:val=""/>
      <w:lvlJc w:val="left"/>
      <w:pPr>
        <w:tabs>
          <w:tab w:val="num" w:pos="340"/>
        </w:tabs>
        <w:ind w:left="340" w:hanging="340"/>
      </w:pPr>
      <w:rPr>
        <w:rFonts w:ascii="Symbol" w:hAnsi="Symbol" w:cs="Symbol" w:hint="default"/>
        <w:color w:val="auto"/>
        <w:sz w:val="22"/>
        <w:szCs w:val="22"/>
      </w:rPr>
    </w:lvl>
    <w:lvl w:ilvl="2" w:tplc="154A2A2A">
      <w:start w:val="1"/>
      <w:numFmt w:val="bullet"/>
      <w:lvlText w:val=""/>
      <w:lvlJc w:val="left"/>
      <w:pPr>
        <w:tabs>
          <w:tab w:val="num" w:pos="340"/>
        </w:tabs>
        <w:ind w:left="340" w:hanging="340"/>
      </w:pPr>
      <w:rPr>
        <w:rFonts w:ascii="Symbol" w:hAnsi="Symbol" w:cs="Symbol" w:hint="default"/>
        <w:color w:val="auto"/>
        <w:sz w:val="22"/>
        <w:szCs w:val="22"/>
      </w:rPr>
    </w:lvl>
    <w:lvl w:ilvl="3" w:tplc="04090001">
      <w:start w:val="1"/>
      <w:numFmt w:val="bullet"/>
      <w:lvlText w:val=""/>
      <w:lvlJc w:val="left"/>
      <w:pPr>
        <w:tabs>
          <w:tab w:val="num" w:pos="2880"/>
        </w:tabs>
        <w:ind w:left="2880" w:hanging="360"/>
      </w:pPr>
      <w:rPr>
        <w:rFonts w:ascii="Symbol" w:hAnsi="Symbol" w:cs="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cs="Wingdings" w:hint="default"/>
      </w:rPr>
    </w:lvl>
    <w:lvl w:ilvl="6" w:tplc="04090001">
      <w:start w:val="1"/>
      <w:numFmt w:val="bullet"/>
      <w:lvlText w:val=""/>
      <w:lvlJc w:val="left"/>
      <w:pPr>
        <w:tabs>
          <w:tab w:val="num" w:pos="5040"/>
        </w:tabs>
        <w:ind w:left="5040" w:hanging="360"/>
      </w:pPr>
      <w:rPr>
        <w:rFonts w:ascii="Symbol" w:hAnsi="Symbol" w:cs="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cs="Wingdings" w:hint="default"/>
      </w:rPr>
    </w:lvl>
  </w:abstractNum>
  <w:abstractNum w:abstractNumId="37" w15:restartNumberingAfterBreak="0">
    <w:nsid w:val="681F3D89"/>
    <w:multiLevelType w:val="hybridMultilevel"/>
    <w:tmpl w:val="DFCE8580"/>
    <w:lvl w:ilvl="0" w:tplc="0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38" w15:restartNumberingAfterBreak="0">
    <w:nsid w:val="6B502403"/>
    <w:multiLevelType w:val="hybridMultilevel"/>
    <w:tmpl w:val="E6389D1C"/>
    <w:lvl w:ilvl="0" w:tplc="18090011">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9" w15:restartNumberingAfterBreak="0">
    <w:nsid w:val="7342052F"/>
    <w:multiLevelType w:val="hybridMultilevel"/>
    <w:tmpl w:val="A6BAABA2"/>
    <w:lvl w:ilvl="0" w:tplc="18090011">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0" w15:restartNumberingAfterBreak="0">
    <w:nsid w:val="77555128"/>
    <w:multiLevelType w:val="hybridMultilevel"/>
    <w:tmpl w:val="5E1269C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1" w15:restartNumberingAfterBreak="0">
    <w:nsid w:val="7AA30E1F"/>
    <w:multiLevelType w:val="hybridMultilevel"/>
    <w:tmpl w:val="FEACB9D2"/>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num w:numId="1">
    <w:abstractNumId w:val="36"/>
  </w:num>
  <w:num w:numId="2">
    <w:abstractNumId w:val="24"/>
  </w:num>
  <w:num w:numId="3">
    <w:abstractNumId w:val="28"/>
  </w:num>
  <w:num w:numId="4">
    <w:abstractNumId w:val="22"/>
  </w:num>
  <w:num w:numId="5">
    <w:abstractNumId w:val="13"/>
  </w:num>
  <w:num w:numId="6">
    <w:abstractNumId w:val="34"/>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18"/>
  </w:num>
  <w:num w:numId="17">
    <w:abstractNumId w:val="12"/>
  </w:num>
  <w:num w:numId="18">
    <w:abstractNumId w:val="21"/>
  </w:num>
  <w:num w:numId="19">
    <w:abstractNumId w:val="37"/>
  </w:num>
  <w:num w:numId="20">
    <w:abstractNumId w:val="14"/>
  </w:num>
  <w:num w:numId="21">
    <w:abstractNumId w:val="25"/>
  </w:num>
  <w:num w:numId="22">
    <w:abstractNumId w:val="17"/>
  </w:num>
  <w:num w:numId="23">
    <w:abstractNumId w:val="20"/>
  </w:num>
  <w:num w:numId="24">
    <w:abstractNumId w:val="35"/>
  </w:num>
  <w:num w:numId="25">
    <w:abstractNumId w:val="11"/>
  </w:num>
  <w:num w:numId="26">
    <w:abstractNumId w:val="33"/>
  </w:num>
  <w:num w:numId="27">
    <w:abstractNumId w:val="32"/>
  </w:num>
  <w:num w:numId="28">
    <w:abstractNumId w:val="41"/>
  </w:num>
  <w:num w:numId="29">
    <w:abstractNumId w:val="26"/>
  </w:num>
  <w:num w:numId="30">
    <w:abstractNumId w:val="9"/>
  </w:num>
  <w:num w:numId="31">
    <w:abstractNumId w:val="10"/>
  </w:num>
  <w:num w:numId="32">
    <w:abstractNumId w:val="40"/>
  </w:num>
  <w:num w:numId="33">
    <w:abstractNumId w:val="30"/>
  </w:num>
  <w:num w:numId="34">
    <w:abstractNumId w:val="38"/>
  </w:num>
  <w:num w:numId="35">
    <w:abstractNumId w:val="31"/>
  </w:num>
  <w:num w:numId="36">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15"/>
  </w:num>
  <w:num w:numId="43">
    <w:abstractNumId w:val="23"/>
  </w:num>
  <w:num w:numId="44">
    <w:abstractNumId w:val="39"/>
  </w:num>
  <w:num w:numId="45">
    <w:abstractNumId w:val="27"/>
  </w:num>
  <w:num w:numId="46">
    <w:abstractNumId w:val="29"/>
  </w:num>
  <w:num w:numId="47">
    <w:abstractNumId w:val="19"/>
  </w:num>
  <w:num w:numId="48">
    <w:abstractNumId w:val="16"/>
  </w:num>
  <w:numIdMacAtCleanup w:val="2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displayBackgroundShape/>
  <w:embedSystemFonts/>
  <w:bordersDoNotSurroundHeader/>
  <w:bordersDoNotSurroundFooter/>
  <w:hideSpellingErrors/>
  <w:hideGrammaticalErrors/>
  <w:activeWritingStyle w:appName="MSWord" w:lang="en-US" w:vendorID="64" w:dllVersion="0" w:nlCheck="1" w:checkStyle="0"/>
  <w:activeWritingStyle w:appName="MSWord" w:lang="en-IE" w:vendorID="64" w:dllVersion="0" w:nlCheck="1" w:checkStyle="0"/>
  <w:activeWritingStyle w:appName="MSWord" w:lang="en-GB" w:vendorID="64" w:dllVersion="0" w:nlCheck="1" w:checkStyle="0"/>
  <w:activeWritingStyle w:appName="MSWord" w:lang="en-AU" w:vendorID="64" w:dllVersion="0" w:nlCheck="1" w:checkStyle="0"/>
  <w:activeWritingStyle w:appName="MSWord" w:lang="en-NZ" w:vendorID="64" w:dllVersion="0" w:nlCheck="1" w:checkStyle="1"/>
  <w:activeWritingStyle w:appName="MSWord" w:lang="en-GB" w:vendorID="64" w:dllVersion="6" w:nlCheck="1" w:checkStyle="1"/>
  <w:activeWritingStyle w:appName="MSWord" w:lang="en-IE" w:vendorID="64" w:dllVersion="6" w:nlCheck="1" w:checkStyle="1"/>
  <w:activeWritingStyle w:appName="MSWord" w:lang="en-AU" w:vendorID="64" w:dllVersion="6" w:nlCheck="1" w:checkStyle="1"/>
  <w:activeWritingStyle w:appName="MSWord" w:lang="en-US" w:vendorID="64" w:dllVersion="6" w:nlCheck="1" w:checkStyle="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oNotHyphenateCaps/>
  <w:drawingGridHorizontalSpacing w:val="120"/>
  <w:drawingGridVerticalSpacing w:val="120"/>
  <w:displayHorizontalDrawingGridEvery w:val="0"/>
  <w:displayVerticalDrawingGridEvery w:val="3"/>
  <w:doNotUseMarginsForDrawingGridOrigin/>
  <w:doNotShadeFormData/>
  <w:characterSpacingControl w:val="compressPunctuation"/>
  <w:doNotValidateAgainstSchema/>
  <w:doNotDemarcateInvalidXml/>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92182"/>
    <w:rsid w:val="0000021D"/>
    <w:rsid w:val="00000550"/>
    <w:rsid w:val="0000066F"/>
    <w:rsid w:val="00000B8D"/>
    <w:rsid w:val="00000CF2"/>
    <w:rsid w:val="00000E2C"/>
    <w:rsid w:val="000011E4"/>
    <w:rsid w:val="000015FD"/>
    <w:rsid w:val="0000164C"/>
    <w:rsid w:val="000017AF"/>
    <w:rsid w:val="000018EF"/>
    <w:rsid w:val="00001C28"/>
    <w:rsid w:val="00001DB2"/>
    <w:rsid w:val="0000243A"/>
    <w:rsid w:val="000024EE"/>
    <w:rsid w:val="0000288B"/>
    <w:rsid w:val="00002A01"/>
    <w:rsid w:val="00003223"/>
    <w:rsid w:val="0000327E"/>
    <w:rsid w:val="00003571"/>
    <w:rsid w:val="0000357A"/>
    <w:rsid w:val="000035ED"/>
    <w:rsid w:val="00003818"/>
    <w:rsid w:val="000041F6"/>
    <w:rsid w:val="000043B5"/>
    <w:rsid w:val="00004435"/>
    <w:rsid w:val="00004A73"/>
    <w:rsid w:val="00004BE5"/>
    <w:rsid w:val="00004FEA"/>
    <w:rsid w:val="00005BB0"/>
    <w:rsid w:val="00005D4F"/>
    <w:rsid w:val="00005E29"/>
    <w:rsid w:val="000065EC"/>
    <w:rsid w:val="0000671A"/>
    <w:rsid w:val="00006C88"/>
    <w:rsid w:val="00006CA3"/>
    <w:rsid w:val="0000725C"/>
    <w:rsid w:val="0000761C"/>
    <w:rsid w:val="000078D1"/>
    <w:rsid w:val="000079D6"/>
    <w:rsid w:val="00007A6C"/>
    <w:rsid w:val="00007D12"/>
    <w:rsid w:val="00010020"/>
    <w:rsid w:val="000100D9"/>
    <w:rsid w:val="00010471"/>
    <w:rsid w:val="00010562"/>
    <w:rsid w:val="00010C0F"/>
    <w:rsid w:val="00011309"/>
    <w:rsid w:val="0001135F"/>
    <w:rsid w:val="00011371"/>
    <w:rsid w:val="00011444"/>
    <w:rsid w:val="0001144F"/>
    <w:rsid w:val="0001150D"/>
    <w:rsid w:val="000117D2"/>
    <w:rsid w:val="00011AED"/>
    <w:rsid w:val="00011E4D"/>
    <w:rsid w:val="00011FBB"/>
    <w:rsid w:val="0001203C"/>
    <w:rsid w:val="00012231"/>
    <w:rsid w:val="000123DA"/>
    <w:rsid w:val="0001242A"/>
    <w:rsid w:val="00012713"/>
    <w:rsid w:val="000127B6"/>
    <w:rsid w:val="000132B0"/>
    <w:rsid w:val="000134CB"/>
    <w:rsid w:val="000138DA"/>
    <w:rsid w:val="000140FE"/>
    <w:rsid w:val="00014760"/>
    <w:rsid w:val="000148E4"/>
    <w:rsid w:val="00015370"/>
    <w:rsid w:val="00015AAC"/>
    <w:rsid w:val="00015B74"/>
    <w:rsid w:val="00015EA1"/>
    <w:rsid w:val="00015FE7"/>
    <w:rsid w:val="000163FB"/>
    <w:rsid w:val="00016E54"/>
    <w:rsid w:val="00016E88"/>
    <w:rsid w:val="00017F3E"/>
    <w:rsid w:val="00020007"/>
    <w:rsid w:val="00020216"/>
    <w:rsid w:val="00020372"/>
    <w:rsid w:val="00020393"/>
    <w:rsid w:val="00020605"/>
    <w:rsid w:val="0002090E"/>
    <w:rsid w:val="00020C78"/>
    <w:rsid w:val="00021A11"/>
    <w:rsid w:val="00021C3A"/>
    <w:rsid w:val="00021CBE"/>
    <w:rsid w:val="00021E63"/>
    <w:rsid w:val="00021EBA"/>
    <w:rsid w:val="000220D8"/>
    <w:rsid w:val="000220FF"/>
    <w:rsid w:val="000225CE"/>
    <w:rsid w:val="00022B0E"/>
    <w:rsid w:val="00022F18"/>
    <w:rsid w:val="00023182"/>
    <w:rsid w:val="00023224"/>
    <w:rsid w:val="00023388"/>
    <w:rsid w:val="0002343B"/>
    <w:rsid w:val="00024152"/>
    <w:rsid w:val="00024380"/>
    <w:rsid w:val="0002447F"/>
    <w:rsid w:val="0002469A"/>
    <w:rsid w:val="00024CBE"/>
    <w:rsid w:val="00024DE2"/>
    <w:rsid w:val="00025002"/>
    <w:rsid w:val="00025148"/>
    <w:rsid w:val="0002555F"/>
    <w:rsid w:val="0002592B"/>
    <w:rsid w:val="00025C3F"/>
    <w:rsid w:val="00025DE1"/>
    <w:rsid w:val="00025FD7"/>
    <w:rsid w:val="000269A2"/>
    <w:rsid w:val="00026BDA"/>
    <w:rsid w:val="00026D33"/>
    <w:rsid w:val="00026D7E"/>
    <w:rsid w:val="000272AE"/>
    <w:rsid w:val="000272E3"/>
    <w:rsid w:val="000274D9"/>
    <w:rsid w:val="00027521"/>
    <w:rsid w:val="00027599"/>
    <w:rsid w:val="000278E3"/>
    <w:rsid w:val="000279CA"/>
    <w:rsid w:val="00027B14"/>
    <w:rsid w:val="00027E35"/>
    <w:rsid w:val="00030712"/>
    <w:rsid w:val="00030823"/>
    <w:rsid w:val="00030885"/>
    <w:rsid w:val="00030A4B"/>
    <w:rsid w:val="00030A83"/>
    <w:rsid w:val="00030C48"/>
    <w:rsid w:val="00030EC1"/>
    <w:rsid w:val="00030F15"/>
    <w:rsid w:val="00030F16"/>
    <w:rsid w:val="00031735"/>
    <w:rsid w:val="00031FB9"/>
    <w:rsid w:val="0003241D"/>
    <w:rsid w:val="00032701"/>
    <w:rsid w:val="00032EB2"/>
    <w:rsid w:val="00033285"/>
    <w:rsid w:val="00033345"/>
    <w:rsid w:val="00033559"/>
    <w:rsid w:val="000337C3"/>
    <w:rsid w:val="00033BB3"/>
    <w:rsid w:val="00033E9F"/>
    <w:rsid w:val="0003424C"/>
    <w:rsid w:val="0003428C"/>
    <w:rsid w:val="00034642"/>
    <w:rsid w:val="0003485D"/>
    <w:rsid w:val="0003499B"/>
    <w:rsid w:val="00034FA8"/>
    <w:rsid w:val="00035208"/>
    <w:rsid w:val="000353BA"/>
    <w:rsid w:val="000357E9"/>
    <w:rsid w:val="00035A78"/>
    <w:rsid w:val="00035EF5"/>
    <w:rsid w:val="00036171"/>
    <w:rsid w:val="000363BA"/>
    <w:rsid w:val="000363EA"/>
    <w:rsid w:val="00036428"/>
    <w:rsid w:val="000365E5"/>
    <w:rsid w:val="0003698A"/>
    <w:rsid w:val="00036B73"/>
    <w:rsid w:val="00036B9F"/>
    <w:rsid w:val="00037295"/>
    <w:rsid w:val="00037541"/>
    <w:rsid w:val="000375CF"/>
    <w:rsid w:val="000376A5"/>
    <w:rsid w:val="00037836"/>
    <w:rsid w:val="00037B41"/>
    <w:rsid w:val="000400D6"/>
    <w:rsid w:val="00040799"/>
    <w:rsid w:val="00040F62"/>
    <w:rsid w:val="000414B7"/>
    <w:rsid w:val="00041911"/>
    <w:rsid w:val="00041972"/>
    <w:rsid w:val="00041B7E"/>
    <w:rsid w:val="000424F3"/>
    <w:rsid w:val="00042669"/>
    <w:rsid w:val="000426E8"/>
    <w:rsid w:val="00042934"/>
    <w:rsid w:val="00042A91"/>
    <w:rsid w:val="00042C11"/>
    <w:rsid w:val="0004309B"/>
    <w:rsid w:val="00043180"/>
    <w:rsid w:val="000434AD"/>
    <w:rsid w:val="00043634"/>
    <w:rsid w:val="0004363E"/>
    <w:rsid w:val="00043DFA"/>
    <w:rsid w:val="0004405B"/>
    <w:rsid w:val="000445E9"/>
    <w:rsid w:val="00044D43"/>
    <w:rsid w:val="0004508A"/>
    <w:rsid w:val="0004515C"/>
    <w:rsid w:val="000454DA"/>
    <w:rsid w:val="0004551C"/>
    <w:rsid w:val="00045915"/>
    <w:rsid w:val="00045DE5"/>
    <w:rsid w:val="00045E57"/>
    <w:rsid w:val="00045FD0"/>
    <w:rsid w:val="000460D0"/>
    <w:rsid w:val="00046E1F"/>
    <w:rsid w:val="00046E61"/>
    <w:rsid w:val="00046FB1"/>
    <w:rsid w:val="00047214"/>
    <w:rsid w:val="000477C1"/>
    <w:rsid w:val="000477C9"/>
    <w:rsid w:val="00047B98"/>
    <w:rsid w:val="00047D48"/>
    <w:rsid w:val="00047F70"/>
    <w:rsid w:val="00050301"/>
    <w:rsid w:val="000507BF"/>
    <w:rsid w:val="00050B10"/>
    <w:rsid w:val="00050C3A"/>
    <w:rsid w:val="000511F1"/>
    <w:rsid w:val="000512C9"/>
    <w:rsid w:val="00051886"/>
    <w:rsid w:val="00051C28"/>
    <w:rsid w:val="00051FA4"/>
    <w:rsid w:val="0005253C"/>
    <w:rsid w:val="000529E6"/>
    <w:rsid w:val="000529EE"/>
    <w:rsid w:val="00052B38"/>
    <w:rsid w:val="00052DFB"/>
    <w:rsid w:val="00052E6C"/>
    <w:rsid w:val="000530D0"/>
    <w:rsid w:val="00053268"/>
    <w:rsid w:val="000534EB"/>
    <w:rsid w:val="00053601"/>
    <w:rsid w:val="0005367E"/>
    <w:rsid w:val="000537D7"/>
    <w:rsid w:val="00053BE4"/>
    <w:rsid w:val="00053DB2"/>
    <w:rsid w:val="000543F3"/>
    <w:rsid w:val="00054469"/>
    <w:rsid w:val="00054655"/>
    <w:rsid w:val="0005478B"/>
    <w:rsid w:val="00054901"/>
    <w:rsid w:val="00054AF2"/>
    <w:rsid w:val="000558C5"/>
    <w:rsid w:val="000559D9"/>
    <w:rsid w:val="00055BDD"/>
    <w:rsid w:val="00055E24"/>
    <w:rsid w:val="00055F99"/>
    <w:rsid w:val="000560D6"/>
    <w:rsid w:val="0005675E"/>
    <w:rsid w:val="00056A2D"/>
    <w:rsid w:val="00056C5C"/>
    <w:rsid w:val="00056FD4"/>
    <w:rsid w:val="00057075"/>
    <w:rsid w:val="0005725B"/>
    <w:rsid w:val="00057430"/>
    <w:rsid w:val="000574B8"/>
    <w:rsid w:val="00057595"/>
    <w:rsid w:val="00060163"/>
    <w:rsid w:val="000602C1"/>
    <w:rsid w:val="00060A13"/>
    <w:rsid w:val="00060E4C"/>
    <w:rsid w:val="00061365"/>
    <w:rsid w:val="000617A5"/>
    <w:rsid w:val="00061812"/>
    <w:rsid w:val="000619EC"/>
    <w:rsid w:val="00061A50"/>
    <w:rsid w:val="00062189"/>
    <w:rsid w:val="00062228"/>
    <w:rsid w:val="00062599"/>
    <w:rsid w:val="00062DAD"/>
    <w:rsid w:val="00062E23"/>
    <w:rsid w:val="00062E34"/>
    <w:rsid w:val="00062F4A"/>
    <w:rsid w:val="000635B7"/>
    <w:rsid w:val="000635FA"/>
    <w:rsid w:val="0006367E"/>
    <w:rsid w:val="000637A7"/>
    <w:rsid w:val="00063964"/>
    <w:rsid w:val="00063E0C"/>
    <w:rsid w:val="00063EFC"/>
    <w:rsid w:val="00064114"/>
    <w:rsid w:val="000641C9"/>
    <w:rsid w:val="00064227"/>
    <w:rsid w:val="00065005"/>
    <w:rsid w:val="000657D5"/>
    <w:rsid w:val="000659BF"/>
    <w:rsid w:val="00065C95"/>
    <w:rsid w:val="00065D79"/>
    <w:rsid w:val="0006611F"/>
    <w:rsid w:val="00066447"/>
    <w:rsid w:val="00066859"/>
    <w:rsid w:val="00066A2D"/>
    <w:rsid w:val="00066A93"/>
    <w:rsid w:val="00066B9D"/>
    <w:rsid w:val="0006718A"/>
    <w:rsid w:val="00067514"/>
    <w:rsid w:val="00067802"/>
    <w:rsid w:val="00067813"/>
    <w:rsid w:val="00067A4B"/>
    <w:rsid w:val="00067AB3"/>
    <w:rsid w:val="00067BBD"/>
    <w:rsid w:val="00067C45"/>
    <w:rsid w:val="00070282"/>
    <w:rsid w:val="0007052C"/>
    <w:rsid w:val="00070687"/>
    <w:rsid w:val="0007094D"/>
    <w:rsid w:val="00070986"/>
    <w:rsid w:val="00070BC1"/>
    <w:rsid w:val="00070ED0"/>
    <w:rsid w:val="00071057"/>
    <w:rsid w:val="0007131A"/>
    <w:rsid w:val="000718C2"/>
    <w:rsid w:val="00071A50"/>
    <w:rsid w:val="00071A59"/>
    <w:rsid w:val="00071A5E"/>
    <w:rsid w:val="00071C17"/>
    <w:rsid w:val="00071EAC"/>
    <w:rsid w:val="00071F62"/>
    <w:rsid w:val="0007230C"/>
    <w:rsid w:val="0007276C"/>
    <w:rsid w:val="00072794"/>
    <w:rsid w:val="000727D6"/>
    <w:rsid w:val="00072B0B"/>
    <w:rsid w:val="000737DD"/>
    <w:rsid w:val="00073823"/>
    <w:rsid w:val="00073A49"/>
    <w:rsid w:val="00073AC0"/>
    <w:rsid w:val="000741A7"/>
    <w:rsid w:val="00074F5C"/>
    <w:rsid w:val="0007531F"/>
    <w:rsid w:val="0007576F"/>
    <w:rsid w:val="00075EDB"/>
    <w:rsid w:val="00075F8A"/>
    <w:rsid w:val="00076916"/>
    <w:rsid w:val="00076C8F"/>
    <w:rsid w:val="00077079"/>
    <w:rsid w:val="000775DB"/>
    <w:rsid w:val="00077990"/>
    <w:rsid w:val="000779B1"/>
    <w:rsid w:val="00080683"/>
    <w:rsid w:val="00080BBB"/>
    <w:rsid w:val="00080C3B"/>
    <w:rsid w:val="00080FA1"/>
    <w:rsid w:val="00081702"/>
    <w:rsid w:val="000817F4"/>
    <w:rsid w:val="00081AAE"/>
    <w:rsid w:val="00081C78"/>
    <w:rsid w:val="00082131"/>
    <w:rsid w:val="0008217A"/>
    <w:rsid w:val="000834B4"/>
    <w:rsid w:val="00083E6B"/>
    <w:rsid w:val="00083FF5"/>
    <w:rsid w:val="000845C0"/>
    <w:rsid w:val="00084B4F"/>
    <w:rsid w:val="00084BC5"/>
    <w:rsid w:val="00084DE4"/>
    <w:rsid w:val="00085117"/>
    <w:rsid w:val="0008537F"/>
    <w:rsid w:val="00085450"/>
    <w:rsid w:val="0008554E"/>
    <w:rsid w:val="0008593C"/>
    <w:rsid w:val="00085A43"/>
    <w:rsid w:val="00085B6B"/>
    <w:rsid w:val="00085E94"/>
    <w:rsid w:val="00085F51"/>
    <w:rsid w:val="00086389"/>
    <w:rsid w:val="000863AC"/>
    <w:rsid w:val="000863BB"/>
    <w:rsid w:val="0008693B"/>
    <w:rsid w:val="0008695A"/>
    <w:rsid w:val="00086DBE"/>
    <w:rsid w:val="00087386"/>
    <w:rsid w:val="00087788"/>
    <w:rsid w:val="00090C4C"/>
    <w:rsid w:val="00090C89"/>
    <w:rsid w:val="0009195A"/>
    <w:rsid w:val="0009221D"/>
    <w:rsid w:val="00092579"/>
    <w:rsid w:val="000926D8"/>
    <w:rsid w:val="00092A4E"/>
    <w:rsid w:val="00092A89"/>
    <w:rsid w:val="0009309E"/>
    <w:rsid w:val="0009351A"/>
    <w:rsid w:val="00093537"/>
    <w:rsid w:val="00093626"/>
    <w:rsid w:val="00093863"/>
    <w:rsid w:val="00093A85"/>
    <w:rsid w:val="00093B3E"/>
    <w:rsid w:val="000942C4"/>
    <w:rsid w:val="000944E4"/>
    <w:rsid w:val="0009477B"/>
    <w:rsid w:val="00094907"/>
    <w:rsid w:val="00094AA2"/>
    <w:rsid w:val="000956A5"/>
    <w:rsid w:val="000959DC"/>
    <w:rsid w:val="00095A85"/>
    <w:rsid w:val="00095B62"/>
    <w:rsid w:val="00095D26"/>
    <w:rsid w:val="000960CE"/>
    <w:rsid w:val="00096321"/>
    <w:rsid w:val="000965E5"/>
    <w:rsid w:val="00096DDC"/>
    <w:rsid w:val="000973B7"/>
    <w:rsid w:val="00097553"/>
    <w:rsid w:val="00097567"/>
    <w:rsid w:val="000975BE"/>
    <w:rsid w:val="000975FA"/>
    <w:rsid w:val="00097683"/>
    <w:rsid w:val="0009768F"/>
    <w:rsid w:val="00097897"/>
    <w:rsid w:val="00097FEE"/>
    <w:rsid w:val="000A0365"/>
    <w:rsid w:val="000A0623"/>
    <w:rsid w:val="000A0924"/>
    <w:rsid w:val="000A0BB6"/>
    <w:rsid w:val="000A0C97"/>
    <w:rsid w:val="000A0FC8"/>
    <w:rsid w:val="000A114F"/>
    <w:rsid w:val="000A13B6"/>
    <w:rsid w:val="000A2403"/>
    <w:rsid w:val="000A2546"/>
    <w:rsid w:val="000A268A"/>
    <w:rsid w:val="000A2AC1"/>
    <w:rsid w:val="000A2F94"/>
    <w:rsid w:val="000A3640"/>
    <w:rsid w:val="000A3BAD"/>
    <w:rsid w:val="000A3C9F"/>
    <w:rsid w:val="000A3CAB"/>
    <w:rsid w:val="000A3DCE"/>
    <w:rsid w:val="000A4746"/>
    <w:rsid w:val="000A5193"/>
    <w:rsid w:val="000A5209"/>
    <w:rsid w:val="000A5210"/>
    <w:rsid w:val="000A5472"/>
    <w:rsid w:val="000A56AA"/>
    <w:rsid w:val="000A5A61"/>
    <w:rsid w:val="000A5AE9"/>
    <w:rsid w:val="000A5FA1"/>
    <w:rsid w:val="000A64B4"/>
    <w:rsid w:val="000A6D3A"/>
    <w:rsid w:val="000A71BD"/>
    <w:rsid w:val="000A7492"/>
    <w:rsid w:val="000A7721"/>
    <w:rsid w:val="000A7979"/>
    <w:rsid w:val="000A7DA9"/>
    <w:rsid w:val="000B02FE"/>
    <w:rsid w:val="000B071A"/>
    <w:rsid w:val="000B07AD"/>
    <w:rsid w:val="000B07E4"/>
    <w:rsid w:val="000B0979"/>
    <w:rsid w:val="000B09FE"/>
    <w:rsid w:val="000B0BF0"/>
    <w:rsid w:val="000B1255"/>
    <w:rsid w:val="000B13D6"/>
    <w:rsid w:val="000B157C"/>
    <w:rsid w:val="000B1756"/>
    <w:rsid w:val="000B185F"/>
    <w:rsid w:val="000B197D"/>
    <w:rsid w:val="000B1C27"/>
    <w:rsid w:val="000B21D8"/>
    <w:rsid w:val="000B2392"/>
    <w:rsid w:val="000B26D5"/>
    <w:rsid w:val="000B28F4"/>
    <w:rsid w:val="000B2A45"/>
    <w:rsid w:val="000B2C63"/>
    <w:rsid w:val="000B2F47"/>
    <w:rsid w:val="000B2FA0"/>
    <w:rsid w:val="000B34BF"/>
    <w:rsid w:val="000B35C1"/>
    <w:rsid w:val="000B3C5C"/>
    <w:rsid w:val="000B441B"/>
    <w:rsid w:val="000B44F9"/>
    <w:rsid w:val="000B45C7"/>
    <w:rsid w:val="000B4951"/>
    <w:rsid w:val="000B4F55"/>
    <w:rsid w:val="000B4FC4"/>
    <w:rsid w:val="000B501B"/>
    <w:rsid w:val="000B513C"/>
    <w:rsid w:val="000B5B0A"/>
    <w:rsid w:val="000B5DA2"/>
    <w:rsid w:val="000B610B"/>
    <w:rsid w:val="000B6594"/>
    <w:rsid w:val="000B6604"/>
    <w:rsid w:val="000B67BC"/>
    <w:rsid w:val="000B687E"/>
    <w:rsid w:val="000B68B6"/>
    <w:rsid w:val="000B6B72"/>
    <w:rsid w:val="000B6B9C"/>
    <w:rsid w:val="000B7651"/>
    <w:rsid w:val="000B78CB"/>
    <w:rsid w:val="000C00C7"/>
    <w:rsid w:val="000C0404"/>
    <w:rsid w:val="000C0425"/>
    <w:rsid w:val="000C0456"/>
    <w:rsid w:val="000C0CD7"/>
    <w:rsid w:val="000C0FDF"/>
    <w:rsid w:val="000C102D"/>
    <w:rsid w:val="000C1186"/>
    <w:rsid w:val="000C1381"/>
    <w:rsid w:val="000C175C"/>
    <w:rsid w:val="000C18DB"/>
    <w:rsid w:val="000C1C0A"/>
    <w:rsid w:val="000C1E18"/>
    <w:rsid w:val="000C2AF1"/>
    <w:rsid w:val="000C2F9B"/>
    <w:rsid w:val="000C3028"/>
    <w:rsid w:val="000C39A7"/>
    <w:rsid w:val="000C3AA2"/>
    <w:rsid w:val="000C3B21"/>
    <w:rsid w:val="000C3C21"/>
    <w:rsid w:val="000C3F68"/>
    <w:rsid w:val="000C40F0"/>
    <w:rsid w:val="000C425A"/>
    <w:rsid w:val="000C42E7"/>
    <w:rsid w:val="000C504E"/>
    <w:rsid w:val="000C5359"/>
    <w:rsid w:val="000C5FC6"/>
    <w:rsid w:val="000C62AF"/>
    <w:rsid w:val="000C6498"/>
    <w:rsid w:val="000C6918"/>
    <w:rsid w:val="000C6F0D"/>
    <w:rsid w:val="000C6F7D"/>
    <w:rsid w:val="000C7264"/>
    <w:rsid w:val="000C73F3"/>
    <w:rsid w:val="000C7491"/>
    <w:rsid w:val="000C76A0"/>
    <w:rsid w:val="000C77F6"/>
    <w:rsid w:val="000C7C55"/>
    <w:rsid w:val="000C7FD3"/>
    <w:rsid w:val="000D0379"/>
    <w:rsid w:val="000D07A4"/>
    <w:rsid w:val="000D09CD"/>
    <w:rsid w:val="000D0ED4"/>
    <w:rsid w:val="000D1234"/>
    <w:rsid w:val="000D15F1"/>
    <w:rsid w:val="000D17A6"/>
    <w:rsid w:val="000D1883"/>
    <w:rsid w:val="000D19C4"/>
    <w:rsid w:val="000D25FD"/>
    <w:rsid w:val="000D27C7"/>
    <w:rsid w:val="000D2882"/>
    <w:rsid w:val="000D3165"/>
    <w:rsid w:val="000D3277"/>
    <w:rsid w:val="000D331C"/>
    <w:rsid w:val="000D340A"/>
    <w:rsid w:val="000D3568"/>
    <w:rsid w:val="000D35AD"/>
    <w:rsid w:val="000D35C7"/>
    <w:rsid w:val="000D4656"/>
    <w:rsid w:val="000D4756"/>
    <w:rsid w:val="000D493C"/>
    <w:rsid w:val="000D4AC8"/>
    <w:rsid w:val="000D5158"/>
    <w:rsid w:val="000D51FF"/>
    <w:rsid w:val="000D565B"/>
    <w:rsid w:val="000D576C"/>
    <w:rsid w:val="000D591C"/>
    <w:rsid w:val="000D59AE"/>
    <w:rsid w:val="000D5AA1"/>
    <w:rsid w:val="000D5D38"/>
    <w:rsid w:val="000D5DAD"/>
    <w:rsid w:val="000D5E3B"/>
    <w:rsid w:val="000D6187"/>
    <w:rsid w:val="000D61E9"/>
    <w:rsid w:val="000D6473"/>
    <w:rsid w:val="000D657B"/>
    <w:rsid w:val="000D65A6"/>
    <w:rsid w:val="000D670E"/>
    <w:rsid w:val="000D6CFF"/>
    <w:rsid w:val="000D6E13"/>
    <w:rsid w:val="000D7008"/>
    <w:rsid w:val="000D71D1"/>
    <w:rsid w:val="000D7A1B"/>
    <w:rsid w:val="000D7BE9"/>
    <w:rsid w:val="000E0884"/>
    <w:rsid w:val="000E08C1"/>
    <w:rsid w:val="000E097E"/>
    <w:rsid w:val="000E0BA9"/>
    <w:rsid w:val="000E0C49"/>
    <w:rsid w:val="000E0D34"/>
    <w:rsid w:val="000E0F1F"/>
    <w:rsid w:val="000E0FF0"/>
    <w:rsid w:val="000E11FF"/>
    <w:rsid w:val="000E140D"/>
    <w:rsid w:val="000E1C52"/>
    <w:rsid w:val="000E1CDD"/>
    <w:rsid w:val="000E20E3"/>
    <w:rsid w:val="000E2160"/>
    <w:rsid w:val="000E4359"/>
    <w:rsid w:val="000E4727"/>
    <w:rsid w:val="000E4893"/>
    <w:rsid w:val="000E4AE0"/>
    <w:rsid w:val="000E5388"/>
    <w:rsid w:val="000E5A47"/>
    <w:rsid w:val="000E5AEA"/>
    <w:rsid w:val="000E60CB"/>
    <w:rsid w:val="000E676A"/>
    <w:rsid w:val="000E6912"/>
    <w:rsid w:val="000E6B87"/>
    <w:rsid w:val="000E7050"/>
    <w:rsid w:val="000E7188"/>
    <w:rsid w:val="000E7DC4"/>
    <w:rsid w:val="000F02C4"/>
    <w:rsid w:val="000F04A4"/>
    <w:rsid w:val="000F0504"/>
    <w:rsid w:val="000F05E0"/>
    <w:rsid w:val="000F0AEB"/>
    <w:rsid w:val="000F0BCE"/>
    <w:rsid w:val="000F0C37"/>
    <w:rsid w:val="000F0E99"/>
    <w:rsid w:val="000F102C"/>
    <w:rsid w:val="000F11B9"/>
    <w:rsid w:val="000F12F2"/>
    <w:rsid w:val="000F143E"/>
    <w:rsid w:val="000F1C7B"/>
    <w:rsid w:val="000F214F"/>
    <w:rsid w:val="000F22DD"/>
    <w:rsid w:val="000F30FE"/>
    <w:rsid w:val="000F33E6"/>
    <w:rsid w:val="000F37A6"/>
    <w:rsid w:val="000F3B34"/>
    <w:rsid w:val="000F3B60"/>
    <w:rsid w:val="000F4277"/>
    <w:rsid w:val="000F437C"/>
    <w:rsid w:val="000F4724"/>
    <w:rsid w:val="000F4A1F"/>
    <w:rsid w:val="000F4B5D"/>
    <w:rsid w:val="000F4C32"/>
    <w:rsid w:val="000F5BAF"/>
    <w:rsid w:val="000F5E96"/>
    <w:rsid w:val="000F616A"/>
    <w:rsid w:val="000F64AD"/>
    <w:rsid w:val="000F650C"/>
    <w:rsid w:val="000F6C16"/>
    <w:rsid w:val="000F724F"/>
    <w:rsid w:val="000F74CE"/>
    <w:rsid w:val="000F7DDD"/>
    <w:rsid w:val="001001EE"/>
    <w:rsid w:val="00100A5E"/>
    <w:rsid w:val="00100BF6"/>
    <w:rsid w:val="00100D3A"/>
    <w:rsid w:val="00100F47"/>
    <w:rsid w:val="00100FE0"/>
    <w:rsid w:val="001016B4"/>
    <w:rsid w:val="00101830"/>
    <w:rsid w:val="0010231F"/>
    <w:rsid w:val="001023B0"/>
    <w:rsid w:val="00102958"/>
    <w:rsid w:val="0010298D"/>
    <w:rsid w:val="001031B6"/>
    <w:rsid w:val="00103445"/>
    <w:rsid w:val="001037DB"/>
    <w:rsid w:val="001038F3"/>
    <w:rsid w:val="00103A76"/>
    <w:rsid w:val="00103CF6"/>
    <w:rsid w:val="00103E22"/>
    <w:rsid w:val="0010423D"/>
    <w:rsid w:val="0010457C"/>
    <w:rsid w:val="001045FB"/>
    <w:rsid w:val="001047E0"/>
    <w:rsid w:val="001047ED"/>
    <w:rsid w:val="0010493A"/>
    <w:rsid w:val="00104A11"/>
    <w:rsid w:val="00104B4C"/>
    <w:rsid w:val="00104CCE"/>
    <w:rsid w:val="0010501A"/>
    <w:rsid w:val="0010518C"/>
    <w:rsid w:val="001053AC"/>
    <w:rsid w:val="00105548"/>
    <w:rsid w:val="00105715"/>
    <w:rsid w:val="00105CAA"/>
    <w:rsid w:val="00105DE9"/>
    <w:rsid w:val="00106241"/>
    <w:rsid w:val="00106BEA"/>
    <w:rsid w:val="00106C7F"/>
    <w:rsid w:val="0010717A"/>
    <w:rsid w:val="001071AE"/>
    <w:rsid w:val="00107B3D"/>
    <w:rsid w:val="00107BB9"/>
    <w:rsid w:val="00107CF4"/>
    <w:rsid w:val="00107D03"/>
    <w:rsid w:val="00107D34"/>
    <w:rsid w:val="00110383"/>
    <w:rsid w:val="00110673"/>
    <w:rsid w:val="001110E8"/>
    <w:rsid w:val="001110F9"/>
    <w:rsid w:val="001114F7"/>
    <w:rsid w:val="00111630"/>
    <w:rsid w:val="001117FD"/>
    <w:rsid w:val="00111EA6"/>
    <w:rsid w:val="00111F8C"/>
    <w:rsid w:val="00112452"/>
    <w:rsid w:val="001128AA"/>
    <w:rsid w:val="00112D56"/>
    <w:rsid w:val="0011322C"/>
    <w:rsid w:val="0011355C"/>
    <w:rsid w:val="001136EB"/>
    <w:rsid w:val="0011374F"/>
    <w:rsid w:val="00113772"/>
    <w:rsid w:val="00113896"/>
    <w:rsid w:val="001138FA"/>
    <w:rsid w:val="00113A20"/>
    <w:rsid w:val="001140C4"/>
    <w:rsid w:val="00114FBB"/>
    <w:rsid w:val="00115001"/>
    <w:rsid w:val="00115230"/>
    <w:rsid w:val="00115CB8"/>
    <w:rsid w:val="00115CBA"/>
    <w:rsid w:val="00115DFB"/>
    <w:rsid w:val="001161B8"/>
    <w:rsid w:val="00116226"/>
    <w:rsid w:val="00116233"/>
    <w:rsid w:val="001165B7"/>
    <w:rsid w:val="001166FA"/>
    <w:rsid w:val="001169E5"/>
    <w:rsid w:val="00116BF0"/>
    <w:rsid w:val="00116CEB"/>
    <w:rsid w:val="00116FA0"/>
    <w:rsid w:val="00116FD8"/>
    <w:rsid w:val="001170E4"/>
    <w:rsid w:val="0012066D"/>
    <w:rsid w:val="001206A1"/>
    <w:rsid w:val="001206FB"/>
    <w:rsid w:val="00120EB1"/>
    <w:rsid w:val="0012104C"/>
    <w:rsid w:val="001210C6"/>
    <w:rsid w:val="00121278"/>
    <w:rsid w:val="00121364"/>
    <w:rsid w:val="00121384"/>
    <w:rsid w:val="001219C7"/>
    <w:rsid w:val="001220BB"/>
    <w:rsid w:val="001224E2"/>
    <w:rsid w:val="00122586"/>
    <w:rsid w:val="001226DA"/>
    <w:rsid w:val="00122811"/>
    <w:rsid w:val="00122838"/>
    <w:rsid w:val="00122B3D"/>
    <w:rsid w:val="001230E6"/>
    <w:rsid w:val="001231CE"/>
    <w:rsid w:val="0012378F"/>
    <w:rsid w:val="001238CA"/>
    <w:rsid w:val="00123C4C"/>
    <w:rsid w:val="00123DD0"/>
    <w:rsid w:val="00123E87"/>
    <w:rsid w:val="00123F2C"/>
    <w:rsid w:val="00124404"/>
    <w:rsid w:val="0012447F"/>
    <w:rsid w:val="0012467F"/>
    <w:rsid w:val="0012499E"/>
    <w:rsid w:val="001251E8"/>
    <w:rsid w:val="001253E8"/>
    <w:rsid w:val="00125D06"/>
    <w:rsid w:val="00125D64"/>
    <w:rsid w:val="0012626F"/>
    <w:rsid w:val="00126612"/>
    <w:rsid w:val="0012675B"/>
    <w:rsid w:val="00126785"/>
    <w:rsid w:val="00126B2C"/>
    <w:rsid w:val="00126CD6"/>
    <w:rsid w:val="00126E6B"/>
    <w:rsid w:val="00126FF2"/>
    <w:rsid w:val="0012718F"/>
    <w:rsid w:val="0012722D"/>
    <w:rsid w:val="001276EE"/>
    <w:rsid w:val="00127809"/>
    <w:rsid w:val="00127845"/>
    <w:rsid w:val="00127A75"/>
    <w:rsid w:val="00127B49"/>
    <w:rsid w:val="00127DF4"/>
    <w:rsid w:val="001300DC"/>
    <w:rsid w:val="0013079F"/>
    <w:rsid w:val="001309F2"/>
    <w:rsid w:val="00130A1D"/>
    <w:rsid w:val="00130B99"/>
    <w:rsid w:val="00130CD5"/>
    <w:rsid w:val="00130F5D"/>
    <w:rsid w:val="00131166"/>
    <w:rsid w:val="0013116F"/>
    <w:rsid w:val="0013180B"/>
    <w:rsid w:val="00131E84"/>
    <w:rsid w:val="0013206D"/>
    <w:rsid w:val="00132438"/>
    <w:rsid w:val="00132638"/>
    <w:rsid w:val="001327D4"/>
    <w:rsid w:val="001327E4"/>
    <w:rsid w:val="001333DA"/>
    <w:rsid w:val="0013368C"/>
    <w:rsid w:val="001336FF"/>
    <w:rsid w:val="00133D3C"/>
    <w:rsid w:val="00133FF4"/>
    <w:rsid w:val="001340EF"/>
    <w:rsid w:val="0013455D"/>
    <w:rsid w:val="00134980"/>
    <w:rsid w:val="00134A3F"/>
    <w:rsid w:val="00134B4F"/>
    <w:rsid w:val="0013511A"/>
    <w:rsid w:val="00135279"/>
    <w:rsid w:val="00135287"/>
    <w:rsid w:val="001358A1"/>
    <w:rsid w:val="00135BF4"/>
    <w:rsid w:val="001360E7"/>
    <w:rsid w:val="00136395"/>
    <w:rsid w:val="001363B0"/>
    <w:rsid w:val="00136887"/>
    <w:rsid w:val="00136CC8"/>
    <w:rsid w:val="00136EB1"/>
    <w:rsid w:val="00137544"/>
    <w:rsid w:val="001377D8"/>
    <w:rsid w:val="001377EB"/>
    <w:rsid w:val="00137AC6"/>
    <w:rsid w:val="00137C91"/>
    <w:rsid w:val="00137E79"/>
    <w:rsid w:val="00140280"/>
    <w:rsid w:val="00140301"/>
    <w:rsid w:val="001416CE"/>
    <w:rsid w:val="00141EBF"/>
    <w:rsid w:val="00141ED7"/>
    <w:rsid w:val="00141FD5"/>
    <w:rsid w:val="00142110"/>
    <w:rsid w:val="001421CF"/>
    <w:rsid w:val="001421E6"/>
    <w:rsid w:val="0014256F"/>
    <w:rsid w:val="001426AD"/>
    <w:rsid w:val="00142C75"/>
    <w:rsid w:val="001431FB"/>
    <w:rsid w:val="00143300"/>
    <w:rsid w:val="0014340E"/>
    <w:rsid w:val="00143450"/>
    <w:rsid w:val="00143889"/>
    <w:rsid w:val="00144190"/>
    <w:rsid w:val="00144382"/>
    <w:rsid w:val="00144E28"/>
    <w:rsid w:val="0014554B"/>
    <w:rsid w:val="001455D8"/>
    <w:rsid w:val="00145621"/>
    <w:rsid w:val="00145A22"/>
    <w:rsid w:val="00146834"/>
    <w:rsid w:val="00146955"/>
    <w:rsid w:val="00146B50"/>
    <w:rsid w:val="00146B60"/>
    <w:rsid w:val="00146B8D"/>
    <w:rsid w:val="00146C73"/>
    <w:rsid w:val="00147217"/>
    <w:rsid w:val="001472BD"/>
    <w:rsid w:val="00147687"/>
    <w:rsid w:val="00147C06"/>
    <w:rsid w:val="00147F0F"/>
    <w:rsid w:val="00147F2D"/>
    <w:rsid w:val="00150041"/>
    <w:rsid w:val="001501B0"/>
    <w:rsid w:val="0015025F"/>
    <w:rsid w:val="00150AEC"/>
    <w:rsid w:val="0015143F"/>
    <w:rsid w:val="001522DF"/>
    <w:rsid w:val="001523A6"/>
    <w:rsid w:val="0015287E"/>
    <w:rsid w:val="00152BE0"/>
    <w:rsid w:val="00153071"/>
    <w:rsid w:val="0015361A"/>
    <w:rsid w:val="00153967"/>
    <w:rsid w:val="00154049"/>
    <w:rsid w:val="00154231"/>
    <w:rsid w:val="001546B4"/>
    <w:rsid w:val="001547C0"/>
    <w:rsid w:val="00154A69"/>
    <w:rsid w:val="00154C2F"/>
    <w:rsid w:val="00154CF2"/>
    <w:rsid w:val="00154DC6"/>
    <w:rsid w:val="00154F81"/>
    <w:rsid w:val="001550F0"/>
    <w:rsid w:val="001553F7"/>
    <w:rsid w:val="00155C53"/>
    <w:rsid w:val="00156236"/>
    <w:rsid w:val="001563D6"/>
    <w:rsid w:val="001564B2"/>
    <w:rsid w:val="00156655"/>
    <w:rsid w:val="001568C2"/>
    <w:rsid w:val="00156D40"/>
    <w:rsid w:val="001571FE"/>
    <w:rsid w:val="001572C6"/>
    <w:rsid w:val="001573B8"/>
    <w:rsid w:val="00157498"/>
    <w:rsid w:val="001574B2"/>
    <w:rsid w:val="00157558"/>
    <w:rsid w:val="00157638"/>
    <w:rsid w:val="0015768D"/>
    <w:rsid w:val="00157729"/>
    <w:rsid w:val="00157B35"/>
    <w:rsid w:val="00157E36"/>
    <w:rsid w:val="00157EF3"/>
    <w:rsid w:val="00157FB9"/>
    <w:rsid w:val="00160406"/>
    <w:rsid w:val="0016043E"/>
    <w:rsid w:val="001607E4"/>
    <w:rsid w:val="00161067"/>
    <w:rsid w:val="00161AC5"/>
    <w:rsid w:val="00162CE5"/>
    <w:rsid w:val="00162F65"/>
    <w:rsid w:val="001637B4"/>
    <w:rsid w:val="0016387D"/>
    <w:rsid w:val="00163B53"/>
    <w:rsid w:val="00163B78"/>
    <w:rsid w:val="00163B96"/>
    <w:rsid w:val="00163D40"/>
    <w:rsid w:val="00163D5B"/>
    <w:rsid w:val="001640ED"/>
    <w:rsid w:val="00164663"/>
    <w:rsid w:val="0016478E"/>
    <w:rsid w:val="001648C8"/>
    <w:rsid w:val="00164908"/>
    <w:rsid w:val="00164983"/>
    <w:rsid w:val="00164C66"/>
    <w:rsid w:val="00165088"/>
    <w:rsid w:val="001651D3"/>
    <w:rsid w:val="00166120"/>
    <w:rsid w:val="00166819"/>
    <w:rsid w:val="00166C6B"/>
    <w:rsid w:val="00166F9B"/>
    <w:rsid w:val="00167090"/>
    <w:rsid w:val="00170163"/>
    <w:rsid w:val="001704D6"/>
    <w:rsid w:val="001705D4"/>
    <w:rsid w:val="001706FA"/>
    <w:rsid w:val="00170785"/>
    <w:rsid w:val="001709B6"/>
    <w:rsid w:val="00170AE9"/>
    <w:rsid w:val="00170EAF"/>
    <w:rsid w:val="00170EC6"/>
    <w:rsid w:val="00170EF3"/>
    <w:rsid w:val="00171291"/>
    <w:rsid w:val="001712F1"/>
    <w:rsid w:val="00171660"/>
    <w:rsid w:val="00171C61"/>
    <w:rsid w:val="00172049"/>
    <w:rsid w:val="00172068"/>
    <w:rsid w:val="00172666"/>
    <w:rsid w:val="001728B3"/>
    <w:rsid w:val="00172965"/>
    <w:rsid w:val="00172E61"/>
    <w:rsid w:val="00173312"/>
    <w:rsid w:val="00173BAE"/>
    <w:rsid w:val="0017431E"/>
    <w:rsid w:val="00174349"/>
    <w:rsid w:val="00174565"/>
    <w:rsid w:val="00174A5D"/>
    <w:rsid w:val="00174D5B"/>
    <w:rsid w:val="00175133"/>
    <w:rsid w:val="00175433"/>
    <w:rsid w:val="0017554E"/>
    <w:rsid w:val="00175648"/>
    <w:rsid w:val="00175698"/>
    <w:rsid w:val="00175840"/>
    <w:rsid w:val="001761C3"/>
    <w:rsid w:val="001762A1"/>
    <w:rsid w:val="001763B7"/>
    <w:rsid w:val="00176902"/>
    <w:rsid w:val="00176A58"/>
    <w:rsid w:val="00176AA0"/>
    <w:rsid w:val="00176D1A"/>
    <w:rsid w:val="00177285"/>
    <w:rsid w:val="0017769D"/>
    <w:rsid w:val="0017796D"/>
    <w:rsid w:val="00177E59"/>
    <w:rsid w:val="001805B7"/>
    <w:rsid w:val="001806A7"/>
    <w:rsid w:val="00180808"/>
    <w:rsid w:val="00180B84"/>
    <w:rsid w:val="00180F08"/>
    <w:rsid w:val="00181013"/>
    <w:rsid w:val="00181097"/>
    <w:rsid w:val="00181416"/>
    <w:rsid w:val="001815A4"/>
    <w:rsid w:val="001817FF"/>
    <w:rsid w:val="00181AE6"/>
    <w:rsid w:val="00181CB2"/>
    <w:rsid w:val="00181DBB"/>
    <w:rsid w:val="001820FE"/>
    <w:rsid w:val="001828B8"/>
    <w:rsid w:val="001828CA"/>
    <w:rsid w:val="001829E9"/>
    <w:rsid w:val="00182B4E"/>
    <w:rsid w:val="00182D5C"/>
    <w:rsid w:val="00182E9B"/>
    <w:rsid w:val="0018357F"/>
    <w:rsid w:val="001837FF"/>
    <w:rsid w:val="001840B5"/>
    <w:rsid w:val="00184141"/>
    <w:rsid w:val="001841CD"/>
    <w:rsid w:val="001849A5"/>
    <w:rsid w:val="00184C11"/>
    <w:rsid w:val="00184C12"/>
    <w:rsid w:val="00185398"/>
    <w:rsid w:val="00185676"/>
    <w:rsid w:val="00185748"/>
    <w:rsid w:val="00185830"/>
    <w:rsid w:val="00185B97"/>
    <w:rsid w:val="001862EB"/>
    <w:rsid w:val="00186896"/>
    <w:rsid w:val="0018692A"/>
    <w:rsid w:val="00186955"/>
    <w:rsid w:val="0018701F"/>
    <w:rsid w:val="00187273"/>
    <w:rsid w:val="00187302"/>
    <w:rsid w:val="001876FF"/>
    <w:rsid w:val="00187998"/>
    <w:rsid w:val="00187A07"/>
    <w:rsid w:val="00187C30"/>
    <w:rsid w:val="00187DDD"/>
    <w:rsid w:val="0019041C"/>
    <w:rsid w:val="00190609"/>
    <w:rsid w:val="00190E17"/>
    <w:rsid w:val="001915FE"/>
    <w:rsid w:val="00191873"/>
    <w:rsid w:val="00191929"/>
    <w:rsid w:val="00192187"/>
    <w:rsid w:val="00192316"/>
    <w:rsid w:val="001924DE"/>
    <w:rsid w:val="00192753"/>
    <w:rsid w:val="001927A2"/>
    <w:rsid w:val="00192BED"/>
    <w:rsid w:val="00193093"/>
    <w:rsid w:val="00193237"/>
    <w:rsid w:val="0019361F"/>
    <w:rsid w:val="00193973"/>
    <w:rsid w:val="00193B1A"/>
    <w:rsid w:val="00193B61"/>
    <w:rsid w:val="00193E31"/>
    <w:rsid w:val="001943FA"/>
    <w:rsid w:val="00194812"/>
    <w:rsid w:val="00194A0B"/>
    <w:rsid w:val="00194B19"/>
    <w:rsid w:val="00195168"/>
    <w:rsid w:val="001952C9"/>
    <w:rsid w:val="001954D2"/>
    <w:rsid w:val="00195B5E"/>
    <w:rsid w:val="00195C5C"/>
    <w:rsid w:val="00195E41"/>
    <w:rsid w:val="0019606D"/>
    <w:rsid w:val="001965B8"/>
    <w:rsid w:val="00196651"/>
    <w:rsid w:val="00196866"/>
    <w:rsid w:val="00196882"/>
    <w:rsid w:val="001968EA"/>
    <w:rsid w:val="00196BB1"/>
    <w:rsid w:val="00196F88"/>
    <w:rsid w:val="001972B9"/>
    <w:rsid w:val="001975E3"/>
    <w:rsid w:val="001977D6"/>
    <w:rsid w:val="001977DB"/>
    <w:rsid w:val="00197AD3"/>
    <w:rsid w:val="001A0341"/>
    <w:rsid w:val="001A07C5"/>
    <w:rsid w:val="001A09FC"/>
    <w:rsid w:val="001A0E82"/>
    <w:rsid w:val="001A0F24"/>
    <w:rsid w:val="001A171C"/>
    <w:rsid w:val="001A17C6"/>
    <w:rsid w:val="001A17F2"/>
    <w:rsid w:val="001A1B27"/>
    <w:rsid w:val="001A1FC9"/>
    <w:rsid w:val="001A252D"/>
    <w:rsid w:val="001A2CCB"/>
    <w:rsid w:val="001A36C5"/>
    <w:rsid w:val="001A39BC"/>
    <w:rsid w:val="001A3A5D"/>
    <w:rsid w:val="001A4812"/>
    <w:rsid w:val="001A4A23"/>
    <w:rsid w:val="001A4A50"/>
    <w:rsid w:val="001A4CE8"/>
    <w:rsid w:val="001A52C6"/>
    <w:rsid w:val="001A55C7"/>
    <w:rsid w:val="001A56E5"/>
    <w:rsid w:val="001A5863"/>
    <w:rsid w:val="001A5B27"/>
    <w:rsid w:val="001A5D06"/>
    <w:rsid w:val="001A6148"/>
    <w:rsid w:val="001A6570"/>
    <w:rsid w:val="001A6C03"/>
    <w:rsid w:val="001A6D97"/>
    <w:rsid w:val="001A6DF0"/>
    <w:rsid w:val="001A6F07"/>
    <w:rsid w:val="001A70EA"/>
    <w:rsid w:val="001A7299"/>
    <w:rsid w:val="001A731F"/>
    <w:rsid w:val="001A73B7"/>
    <w:rsid w:val="001A7457"/>
    <w:rsid w:val="001A760E"/>
    <w:rsid w:val="001A7C8B"/>
    <w:rsid w:val="001A7D44"/>
    <w:rsid w:val="001A7FD4"/>
    <w:rsid w:val="001B0350"/>
    <w:rsid w:val="001B039F"/>
    <w:rsid w:val="001B0446"/>
    <w:rsid w:val="001B07F0"/>
    <w:rsid w:val="001B0917"/>
    <w:rsid w:val="001B092F"/>
    <w:rsid w:val="001B138A"/>
    <w:rsid w:val="001B1406"/>
    <w:rsid w:val="001B1B9E"/>
    <w:rsid w:val="001B21B6"/>
    <w:rsid w:val="001B22F8"/>
    <w:rsid w:val="001B236E"/>
    <w:rsid w:val="001B2605"/>
    <w:rsid w:val="001B28E8"/>
    <w:rsid w:val="001B29A9"/>
    <w:rsid w:val="001B2C71"/>
    <w:rsid w:val="001B2E4B"/>
    <w:rsid w:val="001B3456"/>
    <w:rsid w:val="001B3A06"/>
    <w:rsid w:val="001B3F77"/>
    <w:rsid w:val="001B43DA"/>
    <w:rsid w:val="001B44D7"/>
    <w:rsid w:val="001B4914"/>
    <w:rsid w:val="001B4BA9"/>
    <w:rsid w:val="001B4C51"/>
    <w:rsid w:val="001B4ECA"/>
    <w:rsid w:val="001B51F3"/>
    <w:rsid w:val="001B51F4"/>
    <w:rsid w:val="001B56F0"/>
    <w:rsid w:val="001B58FE"/>
    <w:rsid w:val="001B59F8"/>
    <w:rsid w:val="001B5B52"/>
    <w:rsid w:val="001B5C31"/>
    <w:rsid w:val="001B5D88"/>
    <w:rsid w:val="001B5F0E"/>
    <w:rsid w:val="001B5F22"/>
    <w:rsid w:val="001B6296"/>
    <w:rsid w:val="001B6837"/>
    <w:rsid w:val="001B6C71"/>
    <w:rsid w:val="001B7404"/>
    <w:rsid w:val="001B74BD"/>
    <w:rsid w:val="001B7781"/>
    <w:rsid w:val="001B797E"/>
    <w:rsid w:val="001B7B12"/>
    <w:rsid w:val="001B7D9F"/>
    <w:rsid w:val="001B7FA8"/>
    <w:rsid w:val="001C003A"/>
    <w:rsid w:val="001C01D5"/>
    <w:rsid w:val="001C0921"/>
    <w:rsid w:val="001C099F"/>
    <w:rsid w:val="001C0B4D"/>
    <w:rsid w:val="001C1391"/>
    <w:rsid w:val="001C141D"/>
    <w:rsid w:val="001C192E"/>
    <w:rsid w:val="001C1F91"/>
    <w:rsid w:val="001C20F8"/>
    <w:rsid w:val="001C2447"/>
    <w:rsid w:val="001C2790"/>
    <w:rsid w:val="001C2F80"/>
    <w:rsid w:val="001C3B22"/>
    <w:rsid w:val="001C3D28"/>
    <w:rsid w:val="001C3DD7"/>
    <w:rsid w:val="001C3FB0"/>
    <w:rsid w:val="001C443D"/>
    <w:rsid w:val="001C4528"/>
    <w:rsid w:val="001C46E2"/>
    <w:rsid w:val="001C4D24"/>
    <w:rsid w:val="001C4E3A"/>
    <w:rsid w:val="001C4F4F"/>
    <w:rsid w:val="001C51CC"/>
    <w:rsid w:val="001C56FE"/>
    <w:rsid w:val="001C5950"/>
    <w:rsid w:val="001C5D7B"/>
    <w:rsid w:val="001C5FAA"/>
    <w:rsid w:val="001C6601"/>
    <w:rsid w:val="001C67A9"/>
    <w:rsid w:val="001C67AF"/>
    <w:rsid w:val="001C6D8F"/>
    <w:rsid w:val="001C750B"/>
    <w:rsid w:val="001C768F"/>
    <w:rsid w:val="001C795A"/>
    <w:rsid w:val="001C7AA1"/>
    <w:rsid w:val="001C7AEC"/>
    <w:rsid w:val="001C7D7E"/>
    <w:rsid w:val="001D0238"/>
    <w:rsid w:val="001D057A"/>
    <w:rsid w:val="001D08F2"/>
    <w:rsid w:val="001D0AAF"/>
    <w:rsid w:val="001D0ABF"/>
    <w:rsid w:val="001D0AD9"/>
    <w:rsid w:val="001D0B0B"/>
    <w:rsid w:val="001D0BBB"/>
    <w:rsid w:val="001D0EDE"/>
    <w:rsid w:val="001D0FEC"/>
    <w:rsid w:val="001D12CD"/>
    <w:rsid w:val="001D1613"/>
    <w:rsid w:val="001D1CAD"/>
    <w:rsid w:val="001D1FB8"/>
    <w:rsid w:val="001D2317"/>
    <w:rsid w:val="001D2BEB"/>
    <w:rsid w:val="001D2BF4"/>
    <w:rsid w:val="001D3204"/>
    <w:rsid w:val="001D320F"/>
    <w:rsid w:val="001D3559"/>
    <w:rsid w:val="001D3681"/>
    <w:rsid w:val="001D381A"/>
    <w:rsid w:val="001D3DCF"/>
    <w:rsid w:val="001D3F41"/>
    <w:rsid w:val="001D4574"/>
    <w:rsid w:val="001D4754"/>
    <w:rsid w:val="001D4C00"/>
    <w:rsid w:val="001D4C9D"/>
    <w:rsid w:val="001D4D97"/>
    <w:rsid w:val="001D4FD2"/>
    <w:rsid w:val="001D50ED"/>
    <w:rsid w:val="001D52A8"/>
    <w:rsid w:val="001D5860"/>
    <w:rsid w:val="001D6857"/>
    <w:rsid w:val="001D6C6D"/>
    <w:rsid w:val="001D6CF7"/>
    <w:rsid w:val="001D6D0C"/>
    <w:rsid w:val="001D6F86"/>
    <w:rsid w:val="001D6F96"/>
    <w:rsid w:val="001D702C"/>
    <w:rsid w:val="001D786D"/>
    <w:rsid w:val="001D7D48"/>
    <w:rsid w:val="001E0251"/>
    <w:rsid w:val="001E02F4"/>
    <w:rsid w:val="001E073A"/>
    <w:rsid w:val="001E0982"/>
    <w:rsid w:val="001E10E6"/>
    <w:rsid w:val="001E195D"/>
    <w:rsid w:val="001E1CD0"/>
    <w:rsid w:val="001E2277"/>
    <w:rsid w:val="001E2ACF"/>
    <w:rsid w:val="001E2F9B"/>
    <w:rsid w:val="001E3918"/>
    <w:rsid w:val="001E3A8B"/>
    <w:rsid w:val="001E3AAF"/>
    <w:rsid w:val="001E3B93"/>
    <w:rsid w:val="001E400B"/>
    <w:rsid w:val="001E408B"/>
    <w:rsid w:val="001E4CEE"/>
    <w:rsid w:val="001E5605"/>
    <w:rsid w:val="001E5D96"/>
    <w:rsid w:val="001E6066"/>
    <w:rsid w:val="001E6D9E"/>
    <w:rsid w:val="001E7023"/>
    <w:rsid w:val="001E72D8"/>
    <w:rsid w:val="001E757C"/>
    <w:rsid w:val="001E762F"/>
    <w:rsid w:val="001E77C6"/>
    <w:rsid w:val="001F0083"/>
    <w:rsid w:val="001F05AD"/>
    <w:rsid w:val="001F064F"/>
    <w:rsid w:val="001F08E5"/>
    <w:rsid w:val="001F0AA5"/>
    <w:rsid w:val="001F0E1D"/>
    <w:rsid w:val="001F1193"/>
    <w:rsid w:val="001F1547"/>
    <w:rsid w:val="001F1BE2"/>
    <w:rsid w:val="001F1BFC"/>
    <w:rsid w:val="001F1FCC"/>
    <w:rsid w:val="001F2105"/>
    <w:rsid w:val="001F2D9B"/>
    <w:rsid w:val="001F3C36"/>
    <w:rsid w:val="001F3FEB"/>
    <w:rsid w:val="001F40F4"/>
    <w:rsid w:val="001F483C"/>
    <w:rsid w:val="001F507C"/>
    <w:rsid w:val="001F52D6"/>
    <w:rsid w:val="001F5336"/>
    <w:rsid w:val="001F53AF"/>
    <w:rsid w:val="001F59ED"/>
    <w:rsid w:val="001F5D33"/>
    <w:rsid w:val="001F614E"/>
    <w:rsid w:val="001F6387"/>
    <w:rsid w:val="001F67CE"/>
    <w:rsid w:val="001F6F64"/>
    <w:rsid w:val="001F6FEE"/>
    <w:rsid w:val="001F7204"/>
    <w:rsid w:val="001F7661"/>
    <w:rsid w:val="001F7763"/>
    <w:rsid w:val="001F7908"/>
    <w:rsid w:val="001F7D3E"/>
    <w:rsid w:val="001F7D7E"/>
    <w:rsid w:val="001F7D9F"/>
    <w:rsid w:val="0020079D"/>
    <w:rsid w:val="002007F6"/>
    <w:rsid w:val="00200B95"/>
    <w:rsid w:val="00200D7C"/>
    <w:rsid w:val="0020116C"/>
    <w:rsid w:val="0020154F"/>
    <w:rsid w:val="002024BB"/>
    <w:rsid w:val="0020293D"/>
    <w:rsid w:val="0020298F"/>
    <w:rsid w:val="002029FC"/>
    <w:rsid w:val="00202A9A"/>
    <w:rsid w:val="00202E86"/>
    <w:rsid w:val="00202EB5"/>
    <w:rsid w:val="0020313F"/>
    <w:rsid w:val="00203511"/>
    <w:rsid w:val="002035D8"/>
    <w:rsid w:val="00203744"/>
    <w:rsid w:val="002038DD"/>
    <w:rsid w:val="002039ED"/>
    <w:rsid w:val="00203A31"/>
    <w:rsid w:val="00203C22"/>
    <w:rsid w:val="002040DD"/>
    <w:rsid w:val="00204969"/>
    <w:rsid w:val="00204F52"/>
    <w:rsid w:val="00204FAC"/>
    <w:rsid w:val="00205007"/>
    <w:rsid w:val="00205157"/>
    <w:rsid w:val="002057FF"/>
    <w:rsid w:val="00205853"/>
    <w:rsid w:val="00205A0B"/>
    <w:rsid w:val="00205E2F"/>
    <w:rsid w:val="00205F04"/>
    <w:rsid w:val="002062E8"/>
    <w:rsid w:val="002062F0"/>
    <w:rsid w:val="00206527"/>
    <w:rsid w:val="002068F2"/>
    <w:rsid w:val="00206BAC"/>
    <w:rsid w:val="00206CDB"/>
    <w:rsid w:val="00206F5A"/>
    <w:rsid w:val="002070D6"/>
    <w:rsid w:val="00207183"/>
    <w:rsid w:val="0020772A"/>
    <w:rsid w:val="0020786A"/>
    <w:rsid w:val="00207B62"/>
    <w:rsid w:val="00207B8A"/>
    <w:rsid w:val="00207E25"/>
    <w:rsid w:val="00210089"/>
    <w:rsid w:val="002100E0"/>
    <w:rsid w:val="00210860"/>
    <w:rsid w:val="00210A97"/>
    <w:rsid w:val="0021119D"/>
    <w:rsid w:val="002112BE"/>
    <w:rsid w:val="002113AE"/>
    <w:rsid w:val="0021168D"/>
    <w:rsid w:val="00211896"/>
    <w:rsid w:val="0021192D"/>
    <w:rsid w:val="00211991"/>
    <w:rsid w:val="00211C83"/>
    <w:rsid w:val="00211D79"/>
    <w:rsid w:val="00211E24"/>
    <w:rsid w:val="00212059"/>
    <w:rsid w:val="0021213A"/>
    <w:rsid w:val="0021262A"/>
    <w:rsid w:val="00212996"/>
    <w:rsid w:val="00212A9E"/>
    <w:rsid w:val="00212C37"/>
    <w:rsid w:val="00212CBD"/>
    <w:rsid w:val="00213AA3"/>
    <w:rsid w:val="00213AC8"/>
    <w:rsid w:val="00213D0E"/>
    <w:rsid w:val="00213D8E"/>
    <w:rsid w:val="00213F6E"/>
    <w:rsid w:val="00214AE8"/>
    <w:rsid w:val="00214E2F"/>
    <w:rsid w:val="00215CBF"/>
    <w:rsid w:val="00215CF2"/>
    <w:rsid w:val="00215FA4"/>
    <w:rsid w:val="002160A9"/>
    <w:rsid w:val="002161FC"/>
    <w:rsid w:val="00216605"/>
    <w:rsid w:val="00216833"/>
    <w:rsid w:val="00216F35"/>
    <w:rsid w:val="00217057"/>
    <w:rsid w:val="00217D06"/>
    <w:rsid w:val="00220040"/>
    <w:rsid w:val="00221056"/>
    <w:rsid w:val="0022112F"/>
    <w:rsid w:val="002211EF"/>
    <w:rsid w:val="00221298"/>
    <w:rsid w:val="002215B6"/>
    <w:rsid w:val="00221757"/>
    <w:rsid w:val="00221DA2"/>
    <w:rsid w:val="00221DF1"/>
    <w:rsid w:val="00221E15"/>
    <w:rsid w:val="00221F58"/>
    <w:rsid w:val="002225BF"/>
    <w:rsid w:val="002229D5"/>
    <w:rsid w:val="00222A11"/>
    <w:rsid w:val="00222B31"/>
    <w:rsid w:val="002232DB"/>
    <w:rsid w:val="00223425"/>
    <w:rsid w:val="002235B2"/>
    <w:rsid w:val="00223C5C"/>
    <w:rsid w:val="00223EFC"/>
    <w:rsid w:val="002244D4"/>
    <w:rsid w:val="0022463F"/>
    <w:rsid w:val="00224D51"/>
    <w:rsid w:val="002253AA"/>
    <w:rsid w:val="002256F3"/>
    <w:rsid w:val="00225970"/>
    <w:rsid w:val="00225E98"/>
    <w:rsid w:val="002260BB"/>
    <w:rsid w:val="0022616D"/>
    <w:rsid w:val="002268DC"/>
    <w:rsid w:val="00226CBC"/>
    <w:rsid w:val="00226E49"/>
    <w:rsid w:val="002270C2"/>
    <w:rsid w:val="00227151"/>
    <w:rsid w:val="002271C7"/>
    <w:rsid w:val="00227580"/>
    <w:rsid w:val="002275F4"/>
    <w:rsid w:val="00227791"/>
    <w:rsid w:val="00227883"/>
    <w:rsid w:val="002278B8"/>
    <w:rsid w:val="00230103"/>
    <w:rsid w:val="0023079D"/>
    <w:rsid w:val="00230A82"/>
    <w:rsid w:val="00231170"/>
    <w:rsid w:val="00231459"/>
    <w:rsid w:val="00231675"/>
    <w:rsid w:val="0023173B"/>
    <w:rsid w:val="0023177D"/>
    <w:rsid w:val="00231ACA"/>
    <w:rsid w:val="00231EF2"/>
    <w:rsid w:val="00232647"/>
    <w:rsid w:val="0023271D"/>
    <w:rsid w:val="00232EC8"/>
    <w:rsid w:val="0023306E"/>
    <w:rsid w:val="002331AC"/>
    <w:rsid w:val="00233341"/>
    <w:rsid w:val="0023336E"/>
    <w:rsid w:val="0023349B"/>
    <w:rsid w:val="002335DC"/>
    <w:rsid w:val="00233639"/>
    <w:rsid w:val="00233C94"/>
    <w:rsid w:val="002344BF"/>
    <w:rsid w:val="00234921"/>
    <w:rsid w:val="00234AA5"/>
    <w:rsid w:val="00234B89"/>
    <w:rsid w:val="00234C32"/>
    <w:rsid w:val="00234CF6"/>
    <w:rsid w:val="00234E17"/>
    <w:rsid w:val="00234E42"/>
    <w:rsid w:val="00234E68"/>
    <w:rsid w:val="00235814"/>
    <w:rsid w:val="00235A29"/>
    <w:rsid w:val="00235C35"/>
    <w:rsid w:val="00235EC0"/>
    <w:rsid w:val="002360D6"/>
    <w:rsid w:val="00236541"/>
    <w:rsid w:val="00236954"/>
    <w:rsid w:val="00236E79"/>
    <w:rsid w:val="00237CE4"/>
    <w:rsid w:val="00237EEF"/>
    <w:rsid w:val="00240436"/>
    <w:rsid w:val="0024054F"/>
    <w:rsid w:val="00240691"/>
    <w:rsid w:val="00240881"/>
    <w:rsid w:val="00240DF0"/>
    <w:rsid w:val="00241357"/>
    <w:rsid w:val="0024139D"/>
    <w:rsid w:val="0024164B"/>
    <w:rsid w:val="00241A58"/>
    <w:rsid w:val="00241D27"/>
    <w:rsid w:val="00241FF5"/>
    <w:rsid w:val="002420B3"/>
    <w:rsid w:val="00242686"/>
    <w:rsid w:val="00242894"/>
    <w:rsid w:val="00242A20"/>
    <w:rsid w:val="00242C71"/>
    <w:rsid w:val="002430D0"/>
    <w:rsid w:val="002434F5"/>
    <w:rsid w:val="00243788"/>
    <w:rsid w:val="0024393A"/>
    <w:rsid w:val="00243AD6"/>
    <w:rsid w:val="00243B17"/>
    <w:rsid w:val="00244DC2"/>
    <w:rsid w:val="00244EAB"/>
    <w:rsid w:val="00245514"/>
    <w:rsid w:val="00245722"/>
    <w:rsid w:val="00245A96"/>
    <w:rsid w:val="00246062"/>
    <w:rsid w:val="0024620A"/>
    <w:rsid w:val="002463A0"/>
    <w:rsid w:val="0024658A"/>
    <w:rsid w:val="002475D4"/>
    <w:rsid w:val="00247943"/>
    <w:rsid w:val="00247BF7"/>
    <w:rsid w:val="00250117"/>
    <w:rsid w:val="002501AC"/>
    <w:rsid w:val="00250C21"/>
    <w:rsid w:val="00250EF9"/>
    <w:rsid w:val="0025106A"/>
    <w:rsid w:val="002511B2"/>
    <w:rsid w:val="0025164F"/>
    <w:rsid w:val="0025168B"/>
    <w:rsid w:val="00251750"/>
    <w:rsid w:val="00251BAD"/>
    <w:rsid w:val="00251C10"/>
    <w:rsid w:val="00251C29"/>
    <w:rsid w:val="0025209A"/>
    <w:rsid w:val="00252497"/>
    <w:rsid w:val="002525B8"/>
    <w:rsid w:val="00252A6C"/>
    <w:rsid w:val="00252AB2"/>
    <w:rsid w:val="00253146"/>
    <w:rsid w:val="00253265"/>
    <w:rsid w:val="002533C7"/>
    <w:rsid w:val="00253790"/>
    <w:rsid w:val="002538BA"/>
    <w:rsid w:val="00253A80"/>
    <w:rsid w:val="00253B2F"/>
    <w:rsid w:val="00253BAF"/>
    <w:rsid w:val="00254025"/>
    <w:rsid w:val="00254074"/>
    <w:rsid w:val="002541B0"/>
    <w:rsid w:val="00254B0E"/>
    <w:rsid w:val="00254EAA"/>
    <w:rsid w:val="00254FCA"/>
    <w:rsid w:val="00255305"/>
    <w:rsid w:val="0025577D"/>
    <w:rsid w:val="0025578A"/>
    <w:rsid w:val="0025632D"/>
    <w:rsid w:val="00256377"/>
    <w:rsid w:val="002564C9"/>
    <w:rsid w:val="00256507"/>
    <w:rsid w:val="00256AD7"/>
    <w:rsid w:val="00257204"/>
    <w:rsid w:val="002574E5"/>
    <w:rsid w:val="00257673"/>
    <w:rsid w:val="00257787"/>
    <w:rsid w:val="0026067E"/>
    <w:rsid w:val="002608A6"/>
    <w:rsid w:val="002610F4"/>
    <w:rsid w:val="00261454"/>
    <w:rsid w:val="0026197E"/>
    <w:rsid w:val="00261B5F"/>
    <w:rsid w:val="002624C5"/>
    <w:rsid w:val="002626B6"/>
    <w:rsid w:val="0026274B"/>
    <w:rsid w:val="00262D08"/>
    <w:rsid w:val="00262D64"/>
    <w:rsid w:val="00262F94"/>
    <w:rsid w:val="00263175"/>
    <w:rsid w:val="0026329F"/>
    <w:rsid w:val="002635AD"/>
    <w:rsid w:val="00263601"/>
    <w:rsid w:val="00263975"/>
    <w:rsid w:val="00263A37"/>
    <w:rsid w:val="00263B93"/>
    <w:rsid w:val="00263E36"/>
    <w:rsid w:val="002641DC"/>
    <w:rsid w:val="00264214"/>
    <w:rsid w:val="00264773"/>
    <w:rsid w:val="00264AD0"/>
    <w:rsid w:val="00264E0D"/>
    <w:rsid w:val="00264ED3"/>
    <w:rsid w:val="00265E32"/>
    <w:rsid w:val="00266073"/>
    <w:rsid w:val="002663CF"/>
    <w:rsid w:val="002666B3"/>
    <w:rsid w:val="002668A4"/>
    <w:rsid w:val="00266940"/>
    <w:rsid w:val="00266E2E"/>
    <w:rsid w:val="00266E85"/>
    <w:rsid w:val="00266FC7"/>
    <w:rsid w:val="00267251"/>
    <w:rsid w:val="00267347"/>
    <w:rsid w:val="00267A94"/>
    <w:rsid w:val="00267C27"/>
    <w:rsid w:val="00270187"/>
    <w:rsid w:val="00270791"/>
    <w:rsid w:val="002709B1"/>
    <w:rsid w:val="00270A8D"/>
    <w:rsid w:val="00270BAA"/>
    <w:rsid w:val="00270E0F"/>
    <w:rsid w:val="00270FD7"/>
    <w:rsid w:val="002711D8"/>
    <w:rsid w:val="00271247"/>
    <w:rsid w:val="0027148F"/>
    <w:rsid w:val="0027183B"/>
    <w:rsid w:val="002719E4"/>
    <w:rsid w:val="00272030"/>
    <w:rsid w:val="00272B0C"/>
    <w:rsid w:val="00272EB9"/>
    <w:rsid w:val="00273134"/>
    <w:rsid w:val="00273541"/>
    <w:rsid w:val="0027368F"/>
    <w:rsid w:val="002736D3"/>
    <w:rsid w:val="002739AB"/>
    <w:rsid w:val="00273B4F"/>
    <w:rsid w:val="002740EE"/>
    <w:rsid w:val="002745B3"/>
    <w:rsid w:val="002746D3"/>
    <w:rsid w:val="0027483C"/>
    <w:rsid w:val="00274D42"/>
    <w:rsid w:val="00274ED3"/>
    <w:rsid w:val="00274F53"/>
    <w:rsid w:val="00275E0A"/>
    <w:rsid w:val="0027618A"/>
    <w:rsid w:val="0027649A"/>
    <w:rsid w:val="00276662"/>
    <w:rsid w:val="00276724"/>
    <w:rsid w:val="0027686D"/>
    <w:rsid w:val="00276BC0"/>
    <w:rsid w:val="00276FE4"/>
    <w:rsid w:val="002770DD"/>
    <w:rsid w:val="002770F0"/>
    <w:rsid w:val="0027716C"/>
    <w:rsid w:val="002775C6"/>
    <w:rsid w:val="00277892"/>
    <w:rsid w:val="00277ABA"/>
    <w:rsid w:val="00277D68"/>
    <w:rsid w:val="0028007E"/>
    <w:rsid w:val="0028058F"/>
    <w:rsid w:val="002807CA"/>
    <w:rsid w:val="002813C3"/>
    <w:rsid w:val="0028172C"/>
    <w:rsid w:val="00281A3E"/>
    <w:rsid w:val="00281B99"/>
    <w:rsid w:val="00281C3E"/>
    <w:rsid w:val="00281C8F"/>
    <w:rsid w:val="00282183"/>
    <w:rsid w:val="002824EA"/>
    <w:rsid w:val="002826DC"/>
    <w:rsid w:val="002829EB"/>
    <w:rsid w:val="00282DE2"/>
    <w:rsid w:val="00282F52"/>
    <w:rsid w:val="002836A7"/>
    <w:rsid w:val="00283C54"/>
    <w:rsid w:val="00284280"/>
    <w:rsid w:val="00284B1E"/>
    <w:rsid w:val="00284F1F"/>
    <w:rsid w:val="00285429"/>
    <w:rsid w:val="00285595"/>
    <w:rsid w:val="00285953"/>
    <w:rsid w:val="00285E32"/>
    <w:rsid w:val="00285EA4"/>
    <w:rsid w:val="0028666E"/>
    <w:rsid w:val="00286D79"/>
    <w:rsid w:val="00287B6D"/>
    <w:rsid w:val="00287CBC"/>
    <w:rsid w:val="00290A06"/>
    <w:rsid w:val="00290C07"/>
    <w:rsid w:val="00290CA2"/>
    <w:rsid w:val="00290E84"/>
    <w:rsid w:val="00291C56"/>
    <w:rsid w:val="002921A0"/>
    <w:rsid w:val="0029222B"/>
    <w:rsid w:val="002922DA"/>
    <w:rsid w:val="0029249B"/>
    <w:rsid w:val="002924CF"/>
    <w:rsid w:val="0029287B"/>
    <w:rsid w:val="00292CE5"/>
    <w:rsid w:val="0029323B"/>
    <w:rsid w:val="00293449"/>
    <w:rsid w:val="002934F9"/>
    <w:rsid w:val="0029369F"/>
    <w:rsid w:val="00293811"/>
    <w:rsid w:val="00293ED3"/>
    <w:rsid w:val="002941C1"/>
    <w:rsid w:val="002943F6"/>
    <w:rsid w:val="002944E1"/>
    <w:rsid w:val="00294610"/>
    <w:rsid w:val="00294970"/>
    <w:rsid w:val="00294991"/>
    <w:rsid w:val="00294AB2"/>
    <w:rsid w:val="00294BC7"/>
    <w:rsid w:val="00294C19"/>
    <w:rsid w:val="0029506D"/>
    <w:rsid w:val="0029559C"/>
    <w:rsid w:val="00295C82"/>
    <w:rsid w:val="00295DBC"/>
    <w:rsid w:val="00295DBE"/>
    <w:rsid w:val="002960DA"/>
    <w:rsid w:val="00296336"/>
    <w:rsid w:val="002963C0"/>
    <w:rsid w:val="00296B74"/>
    <w:rsid w:val="00296F41"/>
    <w:rsid w:val="0029702A"/>
    <w:rsid w:val="002971E9"/>
    <w:rsid w:val="00297C80"/>
    <w:rsid w:val="00297FA4"/>
    <w:rsid w:val="002A02D4"/>
    <w:rsid w:val="002A094A"/>
    <w:rsid w:val="002A1082"/>
    <w:rsid w:val="002A1114"/>
    <w:rsid w:val="002A136D"/>
    <w:rsid w:val="002A1A78"/>
    <w:rsid w:val="002A1C66"/>
    <w:rsid w:val="002A1DF0"/>
    <w:rsid w:val="002A2119"/>
    <w:rsid w:val="002A22F1"/>
    <w:rsid w:val="002A2484"/>
    <w:rsid w:val="002A28C3"/>
    <w:rsid w:val="002A32E7"/>
    <w:rsid w:val="002A331B"/>
    <w:rsid w:val="002A33AB"/>
    <w:rsid w:val="002A3506"/>
    <w:rsid w:val="002A3C92"/>
    <w:rsid w:val="002A3CFC"/>
    <w:rsid w:val="002A413C"/>
    <w:rsid w:val="002A41E8"/>
    <w:rsid w:val="002A4353"/>
    <w:rsid w:val="002A476F"/>
    <w:rsid w:val="002A5410"/>
    <w:rsid w:val="002A5422"/>
    <w:rsid w:val="002A57F6"/>
    <w:rsid w:val="002A6014"/>
    <w:rsid w:val="002A6017"/>
    <w:rsid w:val="002A6025"/>
    <w:rsid w:val="002A6978"/>
    <w:rsid w:val="002A6B03"/>
    <w:rsid w:val="002A761C"/>
    <w:rsid w:val="002A7B0B"/>
    <w:rsid w:val="002A7E03"/>
    <w:rsid w:val="002A7EFA"/>
    <w:rsid w:val="002A7F03"/>
    <w:rsid w:val="002A7F55"/>
    <w:rsid w:val="002A7F7C"/>
    <w:rsid w:val="002B0C38"/>
    <w:rsid w:val="002B1093"/>
    <w:rsid w:val="002B198F"/>
    <w:rsid w:val="002B19D9"/>
    <w:rsid w:val="002B20C5"/>
    <w:rsid w:val="002B22BC"/>
    <w:rsid w:val="002B27BC"/>
    <w:rsid w:val="002B2D7F"/>
    <w:rsid w:val="002B2E19"/>
    <w:rsid w:val="002B3098"/>
    <w:rsid w:val="002B3216"/>
    <w:rsid w:val="002B3421"/>
    <w:rsid w:val="002B3ADC"/>
    <w:rsid w:val="002B4010"/>
    <w:rsid w:val="002B42B7"/>
    <w:rsid w:val="002B439E"/>
    <w:rsid w:val="002B4514"/>
    <w:rsid w:val="002B4AD9"/>
    <w:rsid w:val="002B5467"/>
    <w:rsid w:val="002B54FA"/>
    <w:rsid w:val="002B5B63"/>
    <w:rsid w:val="002B5EAD"/>
    <w:rsid w:val="002B5F87"/>
    <w:rsid w:val="002B606F"/>
    <w:rsid w:val="002B626E"/>
    <w:rsid w:val="002B6303"/>
    <w:rsid w:val="002B637D"/>
    <w:rsid w:val="002B640A"/>
    <w:rsid w:val="002B67C0"/>
    <w:rsid w:val="002B712E"/>
    <w:rsid w:val="002B74E3"/>
    <w:rsid w:val="002B7B40"/>
    <w:rsid w:val="002B7B60"/>
    <w:rsid w:val="002B7DAB"/>
    <w:rsid w:val="002C000E"/>
    <w:rsid w:val="002C068A"/>
    <w:rsid w:val="002C0B2A"/>
    <w:rsid w:val="002C0C84"/>
    <w:rsid w:val="002C0FA7"/>
    <w:rsid w:val="002C1220"/>
    <w:rsid w:val="002C1292"/>
    <w:rsid w:val="002C12C2"/>
    <w:rsid w:val="002C15C3"/>
    <w:rsid w:val="002C1797"/>
    <w:rsid w:val="002C1FF3"/>
    <w:rsid w:val="002C2315"/>
    <w:rsid w:val="002C27CA"/>
    <w:rsid w:val="002C2BCF"/>
    <w:rsid w:val="002C2FBF"/>
    <w:rsid w:val="002C3218"/>
    <w:rsid w:val="002C39CE"/>
    <w:rsid w:val="002C3B9E"/>
    <w:rsid w:val="002C3BCF"/>
    <w:rsid w:val="002C4329"/>
    <w:rsid w:val="002C4557"/>
    <w:rsid w:val="002C4806"/>
    <w:rsid w:val="002C4974"/>
    <w:rsid w:val="002C4A4A"/>
    <w:rsid w:val="002C4AF0"/>
    <w:rsid w:val="002C4DBA"/>
    <w:rsid w:val="002C4EB8"/>
    <w:rsid w:val="002C5033"/>
    <w:rsid w:val="002C50C3"/>
    <w:rsid w:val="002C5235"/>
    <w:rsid w:val="002C529B"/>
    <w:rsid w:val="002C5416"/>
    <w:rsid w:val="002C5A27"/>
    <w:rsid w:val="002C606D"/>
    <w:rsid w:val="002C6504"/>
    <w:rsid w:val="002C6FB9"/>
    <w:rsid w:val="002C742C"/>
    <w:rsid w:val="002C79DD"/>
    <w:rsid w:val="002C7A78"/>
    <w:rsid w:val="002C7A7F"/>
    <w:rsid w:val="002D0015"/>
    <w:rsid w:val="002D03A0"/>
    <w:rsid w:val="002D03BC"/>
    <w:rsid w:val="002D0A04"/>
    <w:rsid w:val="002D1353"/>
    <w:rsid w:val="002D1578"/>
    <w:rsid w:val="002D15B1"/>
    <w:rsid w:val="002D1731"/>
    <w:rsid w:val="002D176B"/>
    <w:rsid w:val="002D189E"/>
    <w:rsid w:val="002D2128"/>
    <w:rsid w:val="002D2548"/>
    <w:rsid w:val="002D2647"/>
    <w:rsid w:val="002D2C21"/>
    <w:rsid w:val="002D2D06"/>
    <w:rsid w:val="002D2D4A"/>
    <w:rsid w:val="002D2DB4"/>
    <w:rsid w:val="002D2F89"/>
    <w:rsid w:val="002D3171"/>
    <w:rsid w:val="002D31E7"/>
    <w:rsid w:val="002D3838"/>
    <w:rsid w:val="002D3EE7"/>
    <w:rsid w:val="002D41B4"/>
    <w:rsid w:val="002D42E1"/>
    <w:rsid w:val="002D43FF"/>
    <w:rsid w:val="002D4528"/>
    <w:rsid w:val="002D45A1"/>
    <w:rsid w:val="002D46D5"/>
    <w:rsid w:val="002D47F5"/>
    <w:rsid w:val="002D4917"/>
    <w:rsid w:val="002D4C3C"/>
    <w:rsid w:val="002D4EE1"/>
    <w:rsid w:val="002D4EF8"/>
    <w:rsid w:val="002D4F2F"/>
    <w:rsid w:val="002D4FA1"/>
    <w:rsid w:val="002D5079"/>
    <w:rsid w:val="002D50D5"/>
    <w:rsid w:val="002D5108"/>
    <w:rsid w:val="002D57F6"/>
    <w:rsid w:val="002D59B8"/>
    <w:rsid w:val="002D5CC5"/>
    <w:rsid w:val="002D60EC"/>
    <w:rsid w:val="002D63CD"/>
    <w:rsid w:val="002D641F"/>
    <w:rsid w:val="002D6E5F"/>
    <w:rsid w:val="002D6FC9"/>
    <w:rsid w:val="002D764B"/>
    <w:rsid w:val="002D7680"/>
    <w:rsid w:val="002D77D4"/>
    <w:rsid w:val="002D7D6B"/>
    <w:rsid w:val="002E093B"/>
    <w:rsid w:val="002E0BF7"/>
    <w:rsid w:val="002E0E9F"/>
    <w:rsid w:val="002E1279"/>
    <w:rsid w:val="002E133F"/>
    <w:rsid w:val="002E14BD"/>
    <w:rsid w:val="002E1501"/>
    <w:rsid w:val="002E15C5"/>
    <w:rsid w:val="002E1730"/>
    <w:rsid w:val="002E1839"/>
    <w:rsid w:val="002E1BD6"/>
    <w:rsid w:val="002E20CE"/>
    <w:rsid w:val="002E2F8E"/>
    <w:rsid w:val="002E31BA"/>
    <w:rsid w:val="002E3395"/>
    <w:rsid w:val="002E3853"/>
    <w:rsid w:val="002E3C78"/>
    <w:rsid w:val="002E3CEF"/>
    <w:rsid w:val="002E3DFE"/>
    <w:rsid w:val="002E3FD2"/>
    <w:rsid w:val="002E4044"/>
    <w:rsid w:val="002E477C"/>
    <w:rsid w:val="002E4900"/>
    <w:rsid w:val="002E4A38"/>
    <w:rsid w:val="002E55CB"/>
    <w:rsid w:val="002E5FA2"/>
    <w:rsid w:val="002E6118"/>
    <w:rsid w:val="002E624D"/>
    <w:rsid w:val="002E69EF"/>
    <w:rsid w:val="002E6BE4"/>
    <w:rsid w:val="002E6E4E"/>
    <w:rsid w:val="002E6F18"/>
    <w:rsid w:val="002E7206"/>
    <w:rsid w:val="002E783C"/>
    <w:rsid w:val="002E79A4"/>
    <w:rsid w:val="002E7B17"/>
    <w:rsid w:val="002E7B52"/>
    <w:rsid w:val="002E7F5E"/>
    <w:rsid w:val="002F01C6"/>
    <w:rsid w:val="002F02EA"/>
    <w:rsid w:val="002F0522"/>
    <w:rsid w:val="002F0DF1"/>
    <w:rsid w:val="002F14C0"/>
    <w:rsid w:val="002F151C"/>
    <w:rsid w:val="002F194F"/>
    <w:rsid w:val="002F1D00"/>
    <w:rsid w:val="002F1E9A"/>
    <w:rsid w:val="002F2083"/>
    <w:rsid w:val="002F2F0F"/>
    <w:rsid w:val="002F413B"/>
    <w:rsid w:val="002F43C5"/>
    <w:rsid w:val="002F4AC0"/>
    <w:rsid w:val="002F4F7A"/>
    <w:rsid w:val="002F540A"/>
    <w:rsid w:val="002F56EF"/>
    <w:rsid w:val="002F66EB"/>
    <w:rsid w:val="002F6779"/>
    <w:rsid w:val="002F67B1"/>
    <w:rsid w:val="002F6B91"/>
    <w:rsid w:val="002F70AD"/>
    <w:rsid w:val="002F7102"/>
    <w:rsid w:val="002F71F2"/>
    <w:rsid w:val="002F7396"/>
    <w:rsid w:val="002F7673"/>
    <w:rsid w:val="002F7DB0"/>
    <w:rsid w:val="002F7F02"/>
    <w:rsid w:val="00300519"/>
    <w:rsid w:val="0030067E"/>
    <w:rsid w:val="003006FF"/>
    <w:rsid w:val="00300DC5"/>
    <w:rsid w:val="0030139E"/>
    <w:rsid w:val="0030146A"/>
    <w:rsid w:val="003016D5"/>
    <w:rsid w:val="00301744"/>
    <w:rsid w:val="00301AC3"/>
    <w:rsid w:val="00301B12"/>
    <w:rsid w:val="00301B27"/>
    <w:rsid w:val="00302738"/>
    <w:rsid w:val="00302946"/>
    <w:rsid w:val="00302B03"/>
    <w:rsid w:val="0030308A"/>
    <w:rsid w:val="00303104"/>
    <w:rsid w:val="003031B6"/>
    <w:rsid w:val="0030362C"/>
    <w:rsid w:val="003039B2"/>
    <w:rsid w:val="00303EC4"/>
    <w:rsid w:val="003040BD"/>
    <w:rsid w:val="003042B0"/>
    <w:rsid w:val="003045D0"/>
    <w:rsid w:val="00304982"/>
    <w:rsid w:val="0030499E"/>
    <w:rsid w:val="00304BE4"/>
    <w:rsid w:val="00304C9B"/>
    <w:rsid w:val="00305326"/>
    <w:rsid w:val="003054F4"/>
    <w:rsid w:val="00306045"/>
    <w:rsid w:val="0030623D"/>
    <w:rsid w:val="003063FE"/>
    <w:rsid w:val="00306AE9"/>
    <w:rsid w:val="00306D2C"/>
    <w:rsid w:val="00306DD4"/>
    <w:rsid w:val="003070E8"/>
    <w:rsid w:val="00307D3C"/>
    <w:rsid w:val="00310241"/>
    <w:rsid w:val="00310675"/>
    <w:rsid w:val="00310816"/>
    <w:rsid w:val="00311188"/>
    <w:rsid w:val="0031190B"/>
    <w:rsid w:val="003119A8"/>
    <w:rsid w:val="00311E26"/>
    <w:rsid w:val="00311E59"/>
    <w:rsid w:val="003124B9"/>
    <w:rsid w:val="00312619"/>
    <w:rsid w:val="00312627"/>
    <w:rsid w:val="00312881"/>
    <w:rsid w:val="0031290D"/>
    <w:rsid w:val="00312A9C"/>
    <w:rsid w:val="00313031"/>
    <w:rsid w:val="00313277"/>
    <w:rsid w:val="00313564"/>
    <w:rsid w:val="003139E6"/>
    <w:rsid w:val="00313AD4"/>
    <w:rsid w:val="00314398"/>
    <w:rsid w:val="003147A7"/>
    <w:rsid w:val="003147AE"/>
    <w:rsid w:val="0031492D"/>
    <w:rsid w:val="00314972"/>
    <w:rsid w:val="00314D75"/>
    <w:rsid w:val="00314EDD"/>
    <w:rsid w:val="003151E1"/>
    <w:rsid w:val="003152D1"/>
    <w:rsid w:val="0031574B"/>
    <w:rsid w:val="0031582D"/>
    <w:rsid w:val="0031594B"/>
    <w:rsid w:val="003159AB"/>
    <w:rsid w:val="00315BEB"/>
    <w:rsid w:val="00315CD7"/>
    <w:rsid w:val="00315E1C"/>
    <w:rsid w:val="00315E8F"/>
    <w:rsid w:val="00316254"/>
    <w:rsid w:val="003164A5"/>
    <w:rsid w:val="003166E1"/>
    <w:rsid w:val="00316790"/>
    <w:rsid w:val="003167D0"/>
    <w:rsid w:val="00316945"/>
    <w:rsid w:val="00316CA0"/>
    <w:rsid w:val="003174A4"/>
    <w:rsid w:val="003175CB"/>
    <w:rsid w:val="00317875"/>
    <w:rsid w:val="0032057B"/>
    <w:rsid w:val="003205DA"/>
    <w:rsid w:val="003207ED"/>
    <w:rsid w:val="003208D2"/>
    <w:rsid w:val="003217AB"/>
    <w:rsid w:val="00321997"/>
    <w:rsid w:val="00321DAC"/>
    <w:rsid w:val="00321E55"/>
    <w:rsid w:val="00322288"/>
    <w:rsid w:val="003225F5"/>
    <w:rsid w:val="0032283C"/>
    <w:rsid w:val="003228EE"/>
    <w:rsid w:val="00322E62"/>
    <w:rsid w:val="0032332E"/>
    <w:rsid w:val="0032344F"/>
    <w:rsid w:val="003234CA"/>
    <w:rsid w:val="00323568"/>
    <w:rsid w:val="0032358A"/>
    <w:rsid w:val="00323CB6"/>
    <w:rsid w:val="003240A2"/>
    <w:rsid w:val="003240E1"/>
    <w:rsid w:val="00324724"/>
    <w:rsid w:val="00324BF4"/>
    <w:rsid w:val="00325157"/>
    <w:rsid w:val="00325192"/>
    <w:rsid w:val="00325549"/>
    <w:rsid w:val="003256BB"/>
    <w:rsid w:val="0032628E"/>
    <w:rsid w:val="0032638C"/>
    <w:rsid w:val="003265F6"/>
    <w:rsid w:val="00326600"/>
    <w:rsid w:val="00326678"/>
    <w:rsid w:val="00326C6A"/>
    <w:rsid w:val="00326D4E"/>
    <w:rsid w:val="00326E6F"/>
    <w:rsid w:val="00327764"/>
    <w:rsid w:val="00327889"/>
    <w:rsid w:val="00327A1A"/>
    <w:rsid w:val="00327B76"/>
    <w:rsid w:val="00327C3F"/>
    <w:rsid w:val="00327D9D"/>
    <w:rsid w:val="00327E2D"/>
    <w:rsid w:val="00327EC1"/>
    <w:rsid w:val="00327FAD"/>
    <w:rsid w:val="003300A6"/>
    <w:rsid w:val="003313A7"/>
    <w:rsid w:val="00331710"/>
    <w:rsid w:val="003318A7"/>
    <w:rsid w:val="0033210D"/>
    <w:rsid w:val="00332906"/>
    <w:rsid w:val="00332C0D"/>
    <w:rsid w:val="00332CF1"/>
    <w:rsid w:val="003331CB"/>
    <w:rsid w:val="003338D0"/>
    <w:rsid w:val="00333AE6"/>
    <w:rsid w:val="00333C58"/>
    <w:rsid w:val="00333E5C"/>
    <w:rsid w:val="00334158"/>
    <w:rsid w:val="00334401"/>
    <w:rsid w:val="00334B25"/>
    <w:rsid w:val="00334BC3"/>
    <w:rsid w:val="00334E9F"/>
    <w:rsid w:val="00334F26"/>
    <w:rsid w:val="00335233"/>
    <w:rsid w:val="0033549C"/>
    <w:rsid w:val="00335768"/>
    <w:rsid w:val="00335C90"/>
    <w:rsid w:val="00336234"/>
    <w:rsid w:val="0033628D"/>
    <w:rsid w:val="00336295"/>
    <w:rsid w:val="0033653A"/>
    <w:rsid w:val="0033689C"/>
    <w:rsid w:val="00336D00"/>
    <w:rsid w:val="00337111"/>
    <w:rsid w:val="00337587"/>
    <w:rsid w:val="00337594"/>
    <w:rsid w:val="00337879"/>
    <w:rsid w:val="003378E8"/>
    <w:rsid w:val="00337ABE"/>
    <w:rsid w:val="00337C3C"/>
    <w:rsid w:val="00340205"/>
    <w:rsid w:val="003407F5"/>
    <w:rsid w:val="00340814"/>
    <w:rsid w:val="0034082E"/>
    <w:rsid w:val="00340C56"/>
    <w:rsid w:val="00340C8A"/>
    <w:rsid w:val="003419B2"/>
    <w:rsid w:val="00341C15"/>
    <w:rsid w:val="003421DC"/>
    <w:rsid w:val="00342765"/>
    <w:rsid w:val="00342938"/>
    <w:rsid w:val="00343059"/>
    <w:rsid w:val="00343101"/>
    <w:rsid w:val="0034323D"/>
    <w:rsid w:val="00343552"/>
    <w:rsid w:val="00343752"/>
    <w:rsid w:val="00343A69"/>
    <w:rsid w:val="00343AC1"/>
    <w:rsid w:val="00343C83"/>
    <w:rsid w:val="00343C88"/>
    <w:rsid w:val="00343E5B"/>
    <w:rsid w:val="00344215"/>
    <w:rsid w:val="00344A29"/>
    <w:rsid w:val="00344B21"/>
    <w:rsid w:val="00344F9B"/>
    <w:rsid w:val="00345145"/>
    <w:rsid w:val="0034574A"/>
    <w:rsid w:val="003457D9"/>
    <w:rsid w:val="00345B40"/>
    <w:rsid w:val="00345F54"/>
    <w:rsid w:val="003460E0"/>
    <w:rsid w:val="0034645B"/>
    <w:rsid w:val="003468AF"/>
    <w:rsid w:val="0034698D"/>
    <w:rsid w:val="00346ACA"/>
    <w:rsid w:val="00346CEC"/>
    <w:rsid w:val="00347306"/>
    <w:rsid w:val="0034745B"/>
    <w:rsid w:val="00347544"/>
    <w:rsid w:val="003475E2"/>
    <w:rsid w:val="003475F0"/>
    <w:rsid w:val="0034793D"/>
    <w:rsid w:val="0035016C"/>
    <w:rsid w:val="003501D8"/>
    <w:rsid w:val="003509B2"/>
    <w:rsid w:val="00350B31"/>
    <w:rsid w:val="00350DDB"/>
    <w:rsid w:val="00351128"/>
    <w:rsid w:val="0035136E"/>
    <w:rsid w:val="0035140E"/>
    <w:rsid w:val="003518B9"/>
    <w:rsid w:val="00351B04"/>
    <w:rsid w:val="00351C07"/>
    <w:rsid w:val="00351FA8"/>
    <w:rsid w:val="00352071"/>
    <w:rsid w:val="00352283"/>
    <w:rsid w:val="0035231A"/>
    <w:rsid w:val="003524A3"/>
    <w:rsid w:val="0035252B"/>
    <w:rsid w:val="00352952"/>
    <w:rsid w:val="00352C1C"/>
    <w:rsid w:val="00352DEB"/>
    <w:rsid w:val="00352F1E"/>
    <w:rsid w:val="003539E7"/>
    <w:rsid w:val="003539F6"/>
    <w:rsid w:val="00353C22"/>
    <w:rsid w:val="00353DC7"/>
    <w:rsid w:val="003540A2"/>
    <w:rsid w:val="003543DE"/>
    <w:rsid w:val="00354F5F"/>
    <w:rsid w:val="003551A3"/>
    <w:rsid w:val="00355393"/>
    <w:rsid w:val="00355792"/>
    <w:rsid w:val="0035579C"/>
    <w:rsid w:val="00355847"/>
    <w:rsid w:val="00355AE2"/>
    <w:rsid w:val="00355F1D"/>
    <w:rsid w:val="00355FC3"/>
    <w:rsid w:val="0035650B"/>
    <w:rsid w:val="00356731"/>
    <w:rsid w:val="003568D5"/>
    <w:rsid w:val="003568F1"/>
    <w:rsid w:val="00356ADE"/>
    <w:rsid w:val="00356BE9"/>
    <w:rsid w:val="00356E78"/>
    <w:rsid w:val="0035702E"/>
    <w:rsid w:val="00357198"/>
    <w:rsid w:val="003577BA"/>
    <w:rsid w:val="003579A5"/>
    <w:rsid w:val="00357AC2"/>
    <w:rsid w:val="00357AF8"/>
    <w:rsid w:val="00357B4E"/>
    <w:rsid w:val="00357B65"/>
    <w:rsid w:val="00357E85"/>
    <w:rsid w:val="00360188"/>
    <w:rsid w:val="003603DF"/>
    <w:rsid w:val="00360861"/>
    <w:rsid w:val="00360A0F"/>
    <w:rsid w:val="00360DAD"/>
    <w:rsid w:val="00360E63"/>
    <w:rsid w:val="003611CB"/>
    <w:rsid w:val="003611CC"/>
    <w:rsid w:val="00361392"/>
    <w:rsid w:val="00362096"/>
    <w:rsid w:val="003622B6"/>
    <w:rsid w:val="003623FA"/>
    <w:rsid w:val="0036275D"/>
    <w:rsid w:val="00362B98"/>
    <w:rsid w:val="00362D07"/>
    <w:rsid w:val="0036365F"/>
    <w:rsid w:val="00363FEA"/>
    <w:rsid w:val="00364DE8"/>
    <w:rsid w:val="00365688"/>
    <w:rsid w:val="00365746"/>
    <w:rsid w:val="00365850"/>
    <w:rsid w:val="003659A5"/>
    <w:rsid w:val="00365AFA"/>
    <w:rsid w:val="00366145"/>
    <w:rsid w:val="00366233"/>
    <w:rsid w:val="00366563"/>
    <w:rsid w:val="00366B8C"/>
    <w:rsid w:val="00366D8A"/>
    <w:rsid w:val="003675AC"/>
    <w:rsid w:val="00367A7F"/>
    <w:rsid w:val="00367B35"/>
    <w:rsid w:val="00367E68"/>
    <w:rsid w:val="00367EF6"/>
    <w:rsid w:val="003704CB"/>
    <w:rsid w:val="0037060B"/>
    <w:rsid w:val="00370A62"/>
    <w:rsid w:val="00370EB5"/>
    <w:rsid w:val="0037132D"/>
    <w:rsid w:val="003723D6"/>
    <w:rsid w:val="003723DC"/>
    <w:rsid w:val="00372437"/>
    <w:rsid w:val="003726F2"/>
    <w:rsid w:val="00372BF6"/>
    <w:rsid w:val="00372D5B"/>
    <w:rsid w:val="0037320D"/>
    <w:rsid w:val="003735E8"/>
    <w:rsid w:val="00373A2B"/>
    <w:rsid w:val="00373FE6"/>
    <w:rsid w:val="003744A5"/>
    <w:rsid w:val="0037452C"/>
    <w:rsid w:val="0037566C"/>
    <w:rsid w:val="003758E8"/>
    <w:rsid w:val="00375E55"/>
    <w:rsid w:val="00375FA2"/>
    <w:rsid w:val="003761D3"/>
    <w:rsid w:val="00376355"/>
    <w:rsid w:val="00376730"/>
    <w:rsid w:val="003769FF"/>
    <w:rsid w:val="003770D3"/>
    <w:rsid w:val="003776AA"/>
    <w:rsid w:val="00377970"/>
    <w:rsid w:val="00377DD0"/>
    <w:rsid w:val="00380135"/>
    <w:rsid w:val="00380ACE"/>
    <w:rsid w:val="00381084"/>
    <w:rsid w:val="003811F6"/>
    <w:rsid w:val="003812A6"/>
    <w:rsid w:val="00381366"/>
    <w:rsid w:val="00381449"/>
    <w:rsid w:val="003814F9"/>
    <w:rsid w:val="00381592"/>
    <w:rsid w:val="0038159D"/>
    <w:rsid w:val="003815EF"/>
    <w:rsid w:val="003817CF"/>
    <w:rsid w:val="003817F5"/>
    <w:rsid w:val="00381DA6"/>
    <w:rsid w:val="003821BA"/>
    <w:rsid w:val="003822D7"/>
    <w:rsid w:val="003823C3"/>
    <w:rsid w:val="0038254E"/>
    <w:rsid w:val="0038256B"/>
    <w:rsid w:val="0038259A"/>
    <w:rsid w:val="00382626"/>
    <w:rsid w:val="0038276D"/>
    <w:rsid w:val="00382A9B"/>
    <w:rsid w:val="00383398"/>
    <w:rsid w:val="00383811"/>
    <w:rsid w:val="00383D42"/>
    <w:rsid w:val="00383DB8"/>
    <w:rsid w:val="00384480"/>
    <w:rsid w:val="003844D3"/>
    <w:rsid w:val="0038485C"/>
    <w:rsid w:val="003848A8"/>
    <w:rsid w:val="00384C98"/>
    <w:rsid w:val="00385188"/>
    <w:rsid w:val="0038522F"/>
    <w:rsid w:val="00385AC9"/>
    <w:rsid w:val="0038612C"/>
    <w:rsid w:val="0038635A"/>
    <w:rsid w:val="00386483"/>
    <w:rsid w:val="00386F0A"/>
    <w:rsid w:val="00387488"/>
    <w:rsid w:val="003874DA"/>
    <w:rsid w:val="00387607"/>
    <w:rsid w:val="00387A05"/>
    <w:rsid w:val="00387AB8"/>
    <w:rsid w:val="00387AFA"/>
    <w:rsid w:val="00387B4E"/>
    <w:rsid w:val="00390051"/>
    <w:rsid w:val="00390759"/>
    <w:rsid w:val="003909A3"/>
    <w:rsid w:val="00390A26"/>
    <w:rsid w:val="00390C41"/>
    <w:rsid w:val="00391413"/>
    <w:rsid w:val="0039170E"/>
    <w:rsid w:val="00391A00"/>
    <w:rsid w:val="00391A7D"/>
    <w:rsid w:val="00391D67"/>
    <w:rsid w:val="003920E6"/>
    <w:rsid w:val="00392192"/>
    <w:rsid w:val="003921C1"/>
    <w:rsid w:val="00392A2D"/>
    <w:rsid w:val="00392A33"/>
    <w:rsid w:val="00392C1E"/>
    <w:rsid w:val="00393051"/>
    <w:rsid w:val="003935D2"/>
    <w:rsid w:val="003936B8"/>
    <w:rsid w:val="00393B9D"/>
    <w:rsid w:val="00393FC1"/>
    <w:rsid w:val="00394B52"/>
    <w:rsid w:val="00394B61"/>
    <w:rsid w:val="00394CDB"/>
    <w:rsid w:val="00394F8E"/>
    <w:rsid w:val="003951B4"/>
    <w:rsid w:val="003952BE"/>
    <w:rsid w:val="0039536F"/>
    <w:rsid w:val="003954B3"/>
    <w:rsid w:val="00395525"/>
    <w:rsid w:val="00395EBD"/>
    <w:rsid w:val="003960B7"/>
    <w:rsid w:val="003961A4"/>
    <w:rsid w:val="0039680A"/>
    <w:rsid w:val="00396ED8"/>
    <w:rsid w:val="00397035"/>
    <w:rsid w:val="00397101"/>
    <w:rsid w:val="003972D5"/>
    <w:rsid w:val="0039730B"/>
    <w:rsid w:val="00397A95"/>
    <w:rsid w:val="00397BEF"/>
    <w:rsid w:val="00397DA4"/>
    <w:rsid w:val="003A0794"/>
    <w:rsid w:val="003A086E"/>
    <w:rsid w:val="003A0962"/>
    <w:rsid w:val="003A0A3F"/>
    <w:rsid w:val="003A0D5F"/>
    <w:rsid w:val="003A122E"/>
    <w:rsid w:val="003A1AE9"/>
    <w:rsid w:val="003A297A"/>
    <w:rsid w:val="003A2FED"/>
    <w:rsid w:val="003A3267"/>
    <w:rsid w:val="003A37E8"/>
    <w:rsid w:val="003A3E65"/>
    <w:rsid w:val="003A3ED4"/>
    <w:rsid w:val="003A3FCF"/>
    <w:rsid w:val="003A4378"/>
    <w:rsid w:val="003A4632"/>
    <w:rsid w:val="003A49A4"/>
    <w:rsid w:val="003A4C80"/>
    <w:rsid w:val="003A4FEB"/>
    <w:rsid w:val="003A5032"/>
    <w:rsid w:val="003A50DF"/>
    <w:rsid w:val="003A511B"/>
    <w:rsid w:val="003A5158"/>
    <w:rsid w:val="003A5229"/>
    <w:rsid w:val="003A545C"/>
    <w:rsid w:val="003A5C37"/>
    <w:rsid w:val="003A5C66"/>
    <w:rsid w:val="003A5D0C"/>
    <w:rsid w:val="003A5E9C"/>
    <w:rsid w:val="003A6218"/>
    <w:rsid w:val="003A68C4"/>
    <w:rsid w:val="003A6C3B"/>
    <w:rsid w:val="003A7232"/>
    <w:rsid w:val="003A7D27"/>
    <w:rsid w:val="003A7F1B"/>
    <w:rsid w:val="003B0644"/>
    <w:rsid w:val="003B0828"/>
    <w:rsid w:val="003B0A85"/>
    <w:rsid w:val="003B143F"/>
    <w:rsid w:val="003B14A3"/>
    <w:rsid w:val="003B1527"/>
    <w:rsid w:val="003B18A1"/>
    <w:rsid w:val="003B1A88"/>
    <w:rsid w:val="003B1E47"/>
    <w:rsid w:val="003B2441"/>
    <w:rsid w:val="003B268C"/>
    <w:rsid w:val="003B27F5"/>
    <w:rsid w:val="003B2E31"/>
    <w:rsid w:val="003B3138"/>
    <w:rsid w:val="003B325F"/>
    <w:rsid w:val="003B3C78"/>
    <w:rsid w:val="003B438A"/>
    <w:rsid w:val="003B4A9D"/>
    <w:rsid w:val="003B59E9"/>
    <w:rsid w:val="003B5BC7"/>
    <w:rsid w:val="003B5D5B"/>
    <w:rsid w:val="003B6015"/>
    <w:rsid w:val="003B607D"/>
    <w:rsid w:val="003B61F6"/>
    <w:rsid w:val="003B6305"/>
    <w:rsid w:val="003B6576"/>
    <w:rsid w:val="003B6BCE"/>
    <w:rsid w:val="003B729D"/>
    <w:rsid w:val="003B739D"/>
    <w:rsid w:val="003B7ABE"/>
    <w:rsid w:val="003C024F"/>
    <w:rsid w:val="003C053A"/>
    <w:rsid w:val="003C0CDD"/>
    <w:rsid w:val="003C19DE"/>
    <w:rsid w:val="003C1A8A"/>
    <w:rsid w:val="003C1CC5"/>
    <w:rsid w:val="003C238A"/>
    <w:rsid w:val="003C2420"/>
    <w:rsid w:val="003C24A0"/>
    <w:rsid w:val="003C2B85"/>
    <w:rsid w:val="003C2D60"/>
    <w:rsid w:val="003C3060"/>
    <w:rsid w:val="003C31EC"/>
    <w:rsid w:val="003C3365"/>
    <w:rsid w:val="003C370E"/>
    <w:rsid w:val="003C37C8"/>
    <w:rsid w:val="003C3CD6"/>
    <w:rsid w:val="003C3E88"/>
    <w:rsid w:val="003C40EB"/>
    <w:rsid w:val="003C4404"/>
    <w:rsid w:val="003C4A45"/>
    <w:rsid w:val="003C4B0C"/>
    <w:rsid w:val="003C510A"/>
    <w:rsid w:val="003C5EBF"/>
    <w:rsid w:val="003C5FA9"/>
    <w:rsid w:val="003C601F"/>
    <w:rsid w:val="003C661A"/>
    <w:rsid w:val="003C6629"/>
    <w:rsid w:val="003C684E"/>
    <w:rsid w:val="003C6EE6"/>
    <w:rsid w:val="003C6F4A"/>
    <w:rsid w:val="003C7086"/>
    <w:rsid w:val="003C72CE"/>
    <w:rsid w:val="003C73F8"/>
    <w:rsid w:val="003C7984"/>
    <w:rsid w:val="003C7B81"/>
    <w:rsid w:val="003C7DE3"/>
    <w:rsid w:val="003C7DFB"/>
    <w:rsid w:val="003C7EF5"/>
    <w:rsid w:val="003D03EA"/>
    <w:rsid w:val="003D0536"/>
    <w:rsid w:val="003D07AF"/>
    <w:rsid w:val="003D08FE"/>
    <w:rsid w:val="003D098E"/>
    <w:rsid w:val="003D0AC0"/>
    <w:rsid w:val="003D0F1F"/>
    <w:rsid w:val="003D0F64"/>
    <w:rsid w:val="003D10BE"/>
    <w:rsid w:val="003D13A1"/>
    <w:rsid w:val="003D1825"/>
    <w:rsid w:val="003D18A4"/>
    <w:rsid w:val="003D2537"/>
    <w:rsid w:val="003D27D2"/>
    <w:rsid w:val="003D2A6D"/>
    <w:rsid w:val="003D3A0C"/>
    <w:rsid w:val="003D3C9C"/>
    <w:rsid w:val="003D41A7"/>
    <w:rsid w:val="003D42CE"/>
    <w:rsid w:val="003D46BC"/>
    <w:rsid w:val="003D4B73"/>
    <w:rsid w:val="003D4CBC"/>
    <w:rsid w:val="003D4EF7"/>
    <w:rsid w:val="003D524B"/>
    <w:rsid w:val="003D52E3"/>
    <w:rsid w:val="003D546C"/>
    <w:rsid w:val="003D5554"/>
    <w:rsid w:val="003D5CA2"/>
    <w:rsid w:val="003D5ED4"/>
    <w:rsid w:val="003D6B6D"/>
    <w:rsid w:val="003D6BDE"/>
    <w:rsid w:val="003D6D39"/>
    <w:rsid w:val="003D6DF5"/>
    <w:rsid w:val="003D737E"/>
    <w:rsid w:val="003D7781"/>
    <w:rsid w:val="003D77BA"/>
    <w:rsid w:val="003D77C4"/>
    <w:rsid w:val="003E0681"/>
    <w:rsid w:val="003E0DD2"/>
    <w:rsid w:val="003E11BD"/>
    <w:rsid w:val="003E1333"/>
    <w:rsid w:val="003E1535"/>
    <w:rsid w:val="003E19A9"/>
    <w:rsid w:val="003E20EE"/>
    <w:rsid w:val="003E22C7"/>
    <w:rsid w:val="003E24DC"/>
    <w:rsid w:val="003E27D1"/>
    <w:rsid w:val="003E2919"/>
    <w:rsid w:val="003E2E2D"/>
    <w:rsid w:val="003E308F"/>
    <w:rsid w:val="003E391C"/>
    <w:rsid w:val="003E39BD"/>
    <w:rsid w:val="003E3D50"/>
    <w:rsid w:val="003E42B2"/>
    <w:rsid w:val="003E4E39"/>
    <w:rsid w:val="003E4F18"/>
    <w:rsid w:val="003E509A"/>
    <w:rsid w:val="003E61C4"/>
    <w:rsid w:val="003E6695"/>
    <w:rsid w:val="003E6D70"/>
    <w:rsid w:val="003E721D"/>
    <w:rsid w:val="003E72B4"/>
    <w:rsid w:val="003E7336"/>
    <w:rsid w:val="003E74D3"/>
    <w:rsid w:val="003E7558"/>
    <w:rsid w:val="003E7AF4"/>
    <w:rsid w:val="003E7C63"/>
    <w:rsid w:val="003E7E50"/>
    <w:rsid w:val="003F0049"/>
    <w:rsid w:val="003F0340"/>
    <w:rsid w:val="003F0EF4"/>
    <w:rsid w:val="003F0F46"/>
    <w:rsid w:val="003F123D"/>
    <w:rsid w:val="003F17A7"/>
    <w:rsid w:val="003F1A1D"/>
    <w:rsid w:val="003F2886"/>
    <w:rsid w:val="003F2EA5"/>
    <w:rsid w:val="003F3A21"/>
    <w:rsid w:val="003F3F8E"/>
    <w:rsid w:val="003F4106"/>
    <w:rsid w:val="003F4891"/>
    <w:rsid w:val="003F48C3"/>
    <w:rsid w:val="003F48FC"/>
    <w:rsid w:val="003F4C1C"/>
    <w:rsid w:val="003F4CAF"/>
    <w:rsid w:val="003F4D4A"/>
    <w:rsid w:val="003F50AC"/>
    <w:rsid w:val="003F5386"/>
    <w:rsid w:val="003F638E"/>
    <w:rsid w:val="003F64CC"/>
    <w:rsid w:val="003F64DE"/>
    <w:rsid w:val="003F6520"/>
    <w:rsid w:val="003F65B1"/>
    <w:rsid w:val="003F6BAA"/>
    <w:rsid w:val="003F70AF"/>
    <w:rsid w:val="003F7AB6"/>
    <w:rsid w:val="003F7DB5"/>
    <w:rsid w:val="004009E7"/>
    <w:rsid w:val="00400AB4"/>
    <w:rsid w:val="0040131D"/>
    <w:rsid w:val="004016E3"/>
    <w:rsid w:val="00401E95"/>
    <w:rsid w:val="004020AD"/>
    <w:rsid w:val="00402E19"/>
    <w:rsid w:val="00403126"/>
    <w:rsid w:val="004031F2"/>
    <w:rsid w:val="00403240"/>
    <w:rsid w:val="004032AE"/>
    <w:rsid w:val="00403AC8"/>
    <w:rsid w:val="00403C61"/>
    <w:rsid w:val="00403DBA"/>
    <w:rsid w:val="004043A1"/>
    <w:rsid w:val="00404611"/>
    <w:rsid w:val="004046B3"/>
    <w:rsid w:val="00404BC9"/>
    <w:rsid w:val="00404FE2"/>
    <w:rsid w:val="0040511F"/>
    <w:rsid w:val="004052AB"/>
    <w:rsid w:val="00405859"/>
    <w:rsid w:val="004058BF"/>
    <w:rsid w:val="0040603E"/>
    <w:rsid w:val="004060A5"/>
    <w:rsid w:val="004060E5"/>
    <w:rsid w:val="004063B7"/>
    <w:rsid w:val="0040686A"/>
    <w:rsid w:val="004069FA"/>
    <w:rsid w:val="004074E4"/>
    <w:rsid w:val="00407660"/>
    <w:rsid w:val="00407B07"/>
    <w:rsid w:val="004103F8"/>
    <w:rsid w:val="0041087E"/>
    <w:rsid w:val="00410B87"/>
    <w:rsid w:val="00410E55"/>
    <w:rsid w:val="0041107E"/>
    <w:rsid w:val="00411442"/>
    <w:rsid w:val="00411546"/>
    <w:rsid w:val="004118E2"/>
    <w:rsid w:val="004119BA"/>
    <w:rsid w:val="004119FD"/>
    <w:rsid w:val="00411DE6"/>
    <w:rsid w:val="00411E4E"/>
    <w:rsid w:val="004121A5"/>
    <w:rsid w:val="004127AC"/>
    <w:rsid w:val="00412891"/>
    <w:rsid w:val="00412DE9"/>
    <w:rsid w:val="00412E3D"/>
    <w:rsid w:val="00413018"/>
    <w:rsid w:val="00413204"/>
    <w:rsid w:val="0041342A"/>
    <w:rsid w:val="004135D9"/>
    <w:rsid w:val="00413674"/>
    <w:rsid w:val="00413746"/>
    <w:rsid w:val="00413C00"/>
    <w:rsid w:val="00413DF9"/>
    <w:rsid w:val="00413FC8"/>
    <w:rsid w:val="004140D0"/>
    <w:rsid w:val="004141CD"/>
    <w:rsid w:val="0041449A"/>
    <w:rsid w:val="0041451C"/>
    <w:rsid w:val="004149A2"/>
    <w:rsid w:val="00414BA4"/>
    <w:rsid w:val="00414BBA"/>
    <w:rsid w:val="00414C2C"/>
    <w:rsid w:val="00415270"/>
    <w:rsid w:val="0041568E"/>
    <w:rsid w:val="00415A91"/>
    <w:rsid w:val="00415AE0"/>
    <w:rsid w:val="00415DE4"/>
    <w:rsid w:val="0041612C"/>
    <w:rsid w:val="004163C1"/>
    <w:rsid w:val="00416463"/>
    <w:rsid w:val="004164E5"/>
    <w:rsid w:val="00416620"/>
    <w:rsid w:val="004168CB"/>
    <w:rsid w:val="00416A35"/>
    <w:rsid w:val="00417081"/>
    <w:rsid w:val="004172F0"/>
    <w:rsid w:val="00417414"/>
    <w:rsid w:val="004175F5"/>
    <w:rsid w:val="00417628"/>
    <w:rsid w:val="004177FD"/>
    <w:rsid w:val="0042015D"/>
    <w:rsid w:val="00420504"/>
    <w:rsid w:val="00420820"/>
    <w:rsid w:val="00420869"/>
    <w:rsid w:val="0042098F"/>
    <w:rsid w:val="004209AC"/>
    <w:rsid w:val="004210AB"/>
    <w:rsid w:val="004211A6"/>
    <w:rsid w:val="0042130A"/>
    <w:rsid w:val="004213AC"/>
    <w:rsid w:val="00421743"/>
    <w:rsid w:val="00421E54"/>
    <w:rsid w:val="00422421"/>
    <w:rsid w:val="00422585"/>
    <w:rsid w:val="00422738"/>
    <w:rsid w:val="00422C9F"/>
    <w:rsid w:val="00422D08"/>
    <w:rsid w:val="004230C1"/>
    <w:rsid w:val="00423356"/>
    <w:rsid w:val="00423760"/>
    <w:rsid w:val="0042382E"/>
    <w:rsid w:val="00423AB5"/>
    <w:rsid w:val="00423B4C"/>
    <w:rsid w:val="00423DD4"/>
    <w:rsid w:val="00423F0A"/>
    <w:rsid w:val="004248D9"/>
    <w:rsid w:val="00424938"/>
    <w:rsid w:val="0042496F"/>
    <w:rsid w:val="00424AA2"/>
    <w:rsid w:val="0042503F"/>
    <w:rsid w:val="0042529A"/>
    <w:rsid w:val="00425533"/>
    <w:rsid w:val="00425582"/>
    <w:rsid w:val="00425711"/>
    <w:rsid w:val="00425861"/>
    <w:rsid w:val="00425A1F"/>
    <w:rsid w:val="0042607C"/>
    <w:rsid w:val="004260FD"/>
    <w:rsid w:val="004262B2"/>
    <w:rsid w:val="00426499"/>
    <w:rsid w:val="00426992"/>
    <w:rsid w:val="00426A9C"/>
    <w:rsid w:val="00426B15"/>
    <w:rsid w:val="00426C3C"/>
    <w:rsid w:val="00427198"/>
    <w:rsid w:val="00427350"/>
    <w:rsid w:val="00427AA0"/>
    <w:rsid w:val="00427C3F"/>
    <w:rsid w:val="00427CBC"/>
    <w:rsid w:val="00427ED5"/>
    <w:rsid w:val="00427EF8"/>
    <w:rsid w:val="00430AF7"/>
    <w:rsid w:val="00430E06"/>
    <w:rsid w:val="00430F2D"/>
    <w:rsid w:val="004313A8"/>
    <w:rsid w:val="00431D88"/>
    <w:rsid w:val="00431E7D"/>
    <w:rsid w:val="00432067"/>
    <w:rsid w:val="0043209D"/>
    <w:rsid w:val="0043231E"/>
    <w:rsid w:val="0043243C"/>
    <w:rsid w:val="004326E4"/>
    <w:rsid w:val="004327F7"/>
    <w:rsid w:val="00432A43"/>
    <w:rsid w:val="00432C30"/>
    <w:rsid w:val="00432DAF"/>
    <w:rsid w:val="00432E4C"/>
    <w:rsid w:val="00432E72"/>
    <w:rsid w:val="004334A7"/>
    <w:rsid w:val="00433C0E"/>
    <w:rsid w:val="004341C5"/>
    <w:rsid w:val="00434364"/>
    <w:rsid w:val="00434893"/>
    <w:rsid w:val="00434F9A"/>
    <w:rsid w:val="004352D0"/>
    <w:rsid w:val="00435381"/>
    <w:rsid w:val="0043567C"/>
    <w:rsid w:val="00435A84"/>
    <w:rsid w:val="00435BCC"/>
    <w:rsid w:val="00435CF0"/>
    <w:rsid w:val="00435D2E"/>
    <w:rsid w:val="004364C9"/>
    <w:rsid w:val="004366C3"/>
    <w:rsid w:val="004368E1"/>
    <w:rsid w:val="00436BCE"/>
    <w:rsid w:val="00436E42"/>
    <w:rsid w:val="0043736B"/>
    <w:rsid w:val="0043737D"/>
    <w:rsid w:val="00437784"/>
    <w:rsid w:val="00440000"/>
    <w:rsid w:val="0044007F"/>
    <w:rsid w:val="004402BB"/>
    <w:rsid w:val="0044037C"/>
    <w:rsid w:val="00440519"/>
    <w:rsid w:val="00440764"/>
    <w:rsid w:val="0044096E"/>
    <w:rsid w:val="00440A3B"/>
    <w:rsid w:val="00440B99"/>
    <w:rsid w:val="00440F21"/>
    <w:rsid w:val="00440F89"/>
    <w:rsid w:val="004411A1"/>
    <w:rsid w:val="00441240"/>
    <w:rsid w:val="00441604"/>
    <w:rsid w:val="0044184D"/>
    <w:rsid w:val="004422ED"/>
    <w:rsid w:val="00442467"/>
    <w:rsid w:val="0044289B"/>
    <w:rsid w:val="00442B8E"/>
    <w:rsid w:val="00442C60"/>
    <w:rsid w:val="00442D6E"/>
    <w:rsid w:val="0044319F"/>
    <w:rsid w:val="00443247"/>
    <w:rsid w:val="0044351B"/>
    <w:rsid w:val="004437CA"/>
    <w:rsid w:val="0044383D"/>
    <w:rsid w:val="00443B43"/>
    <w:rsid w:val="004441F0"/>
    <w:rsid w:val="00444773"/>
    <w:rsid w:val="00445026"/>
    <w:rsid w:val="0044545E"/>
    <w:rsid w:val="004455FF"/>
    <w:rsid w:val="00445659"/>
    <w:rsid w:val="0044594C"/>
    <w:rsid w:val="00445977"/>
    <w:rsid w:val="00445B55"/>
    <w:rsid w:val="00445BBC"/>
    <w:rsid w:val="00445CFA"/>
    <w:rsid w:val="004463B5"/>
    <w:rsid w:val="00446619"/>
    <w:rsid w:val="00446652"/>
    <w:rsid w:val="00446745"/>
    <w:rsid w:val="00446D37"/>
    <w:rsid w:val="004471F8"/>
    <w:rsid w:val="00447B00"/>
    <w:rsid w:val="004505F1"/>
    <w:rsid w:val="00450888"/>
    <w:rsid w:val="00450D1A"/>
    <w:rsid w:val="004518F3"/>
    <w:rsid w:val="00451B5D"/>
    <w:rsid w:val="00451BC2"/>
    <w:rsid w:val="00451BCB"/>
    <w:rsid w:val="00451E0C"/>
    <w:rsid w:val="00452046"/>
    <w:rsid w:val="0045226D"/>
    <w:rsid w:val="004524CB"/>
    <w:rsid w:val="00452B52"/>
    <w:rsid w:val="00452E43"/>
    <w:rsid w:val="00452EAA"/>
    <w:rsid w:val="00452ED5"/>
    <w:rsid w:val="004533FE"/>
    <w:rsid w:val="00453594"/>
    <w:rsid w:val="00453B98"/>
    <w:rsid w:val="004540C6"/>
    <w:rsid w:val="004541B1"/>
    <w:rsid w:val="0045423A"/>
    <w:rsid w:val="004548A7"/>
    <w:rsid w:val="00454DE3"/>
    <w:rsid w:val="004550D1"/>
    <w:rsid w:val="004550FC"/>
    <w:rsid w:val="004554AB"/>
    <w:rsid w:val="0045562C"/>
    <w:rsid w:val="00455937"/>
    <w:rsid w:val="00455C85"/>
    <w:rsid w:val="00455CFD"/>
    <w:rsid w:val="00455DE9"/>
    <w:rsid w:val="00456134"/>
    <w:rsid w:val="004563ED"/>
    <w:rsid w:val="00456537"/>
    <w:rsid w:val="0045794E"/>
    <w:rsid w:val="00457A76"/>
    <w:rsid w:val="00457B63"/>
    <w:rsid w:val="00457BB3"/>
    <w:rsid w:val="00457FCA"/>
    <w:rsid w:val="00460435"/>
    <w:rsid w:val="00460673"/>
    <w:rsid w:val="00460A54"/>
    <w:rsid w:val="0046117C"/>
    <w:rsid w:val="0046128D"/>
    <w:rsid w:val="004612A9"/>
    <w:rsid w:val="00461446"/>
    <w:rsid w:val="00461B58"/>
    <w:rsid w:val="00461DFF"/>
    <w:rsid w:val="00461E95"/>
    <w:rsid w:val="00461FC3"/>
    <w:rsid w:val="004621E9"/>
    <w:rsid w:val="00462948"/>
    <w:rsid w:val="00462D68"/>
    <w:rsid w:val="00462E23"/>
    <w:rsid w:val="00462F24"/>
    <w:rsid w:val="0046318D"/>
    <w:rsid w:val="0046377B"/>
    <w:rsid w:val="00463C1B"/>
    <w:rsid w:val="00464414"/>
    <w:rsid w:val="004644FD"/>
    <w:rsid w:val="004645F2"/>
    <w:rsid w:val="0046474A"/>
    <w:rsid w:val="00465590"/>
    <w:rsid w:val="004656A5"/>
    <w:rsid w:val="0046592C"/>
    <w:rsid w:val="00465993"/>
    <w:rsid w:val="00465C91"/>
    <w:rsid w:val="00466059"/>
    <w:rsid w:val="0046614B"/>
    <w:rsid w:val="004665D2"/>
    <w:rsid w:val="004666FF"/>
    <w:rsid w:val="00466FAC"/>
    <w:rsid w:val="00467330"/>
    <w:rsid w:val="00467548"/>
    <w:rsid w:val="0046792B"/>
    <w:rsid w:val="004702FE"/>
    <w:rsid w:val="0047053D"/>
    <w:rsid w:val="00470733"/>
    <w:rsid w:val="00470748"/>
    <w:rsid w:val="00470920"/>
    <w:rsid w:val="00470965"/>
    <w:rsid w:val="004709A6"/>
    <w:rsid w:val="00470A13"/>
    <w:rsid w:val="00470FFC"/>
    <w:rsid w:val="004710E5"/>
    <w:rsid w:val="00471AE7"/>
    <w:rsid w:val="00471D8E"/>
    <w:rsid w:val="00471E75"/>
    <w:rsid w:val="00472135"/>
    <w:rsid w:val="0047260D"/>
    <w:rsid w:val="004726F8"/>
    <w:rsid w:val="00472A72"/>
    <w:rsid w:val="00472ECE"/>
    <w:rsid w:val="004730C6"/>
    <w:rsid w:val="004733B5"/>
    <w:rsid w:val="004736D7"/>
    <w:rsid w:val="00473777"/>
    <w:rsid w:val="00473A17"/>
    <w:rsid w:val="00473BA0"/>
    <w:rsid w:val="00473ED0"/>
    <w:rsid w:val="004740EA"/>
    <w:rsid w:val="004743CB"/>
    <w:rsid w:val="00474960"/>
    <w:rsid w:val="004749D9"/>
    <w:rsid w:val="00474A78"/>
    <w:rsid w:val="00474CF3"/>
    <w:rsid w:val="00474EC8"/>
    <w:rsid w:val="00474ECC"/>
    <w:rsid w:val="004753D5"/>
    <w:rsid w:val="00475442"/>
    <w:rsid w:val="004754C0"/>
    <w:rsid w:val="004755DE"/>
    <w:rsid w:val="00475677"/>
    <w:rsid w:val="004757A2"/>
    <w:rsid w:val="004757B2"/>
    <w:rsid w:val="004757F9"/>
    <w:rsid w:val="004759BA"/>
    <w:rsid w:val="00475C42"/>
    <w:rsid w:val="004762A5"/>
    <w:rsid w:val="004765A2"/>
    <w:rsid w:val="00476675"/>
    <w:rsid w:val="00476CBB"/>
    <w:rsid w:val="00476CFA"/>
    <w:rsid w:val="004770C1"/>
    <w:rsid w:val="004773B7"/>
    <w:rsid w:val="00477C07"/>
    <w:rsid w:val="00477ED9"/>
    <w:rsid w:val="00480847"/>
    <w:rsid w:val="00480907"/>
    <w:rsid w:val="00480A67"/>
    <w:rsid w:val="00480C65"/>
    <w:rsid w:val="00480E84"/>
    <w:rsid w:val="00480EF7"/>
    <w:rsid w:val="00480F04"/>
    <w:rsid w:val="00480FD5"/>
    <w:rsid w:val="004817FE"/>
    <w:rsid w:val="004819CB"/>
    <w:rsid w:val="00481B15"/>
    <w:rsid w:val="00481CCE"/>
    <w:rsid w:val="004824C0"/>
    <w:rsid w:val="004827A9"/>
    <w:rsid w:val="004827DA"/>
    <w:rsid w:val="0048282D"/>
    <w:rsid w:val="00482EAF"/>
    <w:rsid w:val="00482F00"/>
    <w:rsid w:val="004832AE"/>
    <w:rsid w:val="004834D6"/>
    <w:rsid w:val="004838AD"/>
    <w:rsid w:val="00483955"/>
    <w:rsid w:val="00484095"/>
    <w:rsid w:val="004844FD"/>
    <w:rsid w:val="00484655"/>
    <w:rsid w:val="00484C19"/>
    <w:rsid w:val="00484ED0"/>
    <w:rsid w:val="0048531F"/>
    <w:rsid w:val="00485855"/>
    <w:rsid w:val="00485A7B"/>
    <w:rsid w:val="0048609F"/>
    <w:rsid w:val="004865D8"/>
    <w:rsid w:val="00486D3A"/>
    <w:rsid w:val="0048736C"/>
    <w:rsid w:val="004877AE"/>
    <w:rsid w:val="00487844"/>
    <w:rsid w:val="004900DD"/>
    <w:rsid w:val="0049031D"/>
    <w:rsid w:val="004903AA"/>
    <w:rsid w:val="004903EF"/>
    <w:rsid w:val="00490AC3"/>
    <w:rsid w:val="00490B44"/>
    <w:rsid w:val="00490DCF"/>
    <w:rsid w:val="0049155D"/>
    <w:rsid w:val="004916E6"/>
    <w:rsid w:val="00491820"/>
    <w:rsid w:val="00491834"/>
    <w:rsid w:val="004918EA"/>
    <w:rsid w:val="00491AE0"/>
    <w:rsid w:val="00491D07"/>
    <w:rsid w:val="0049200B"/>
    <w:rsid w:val="00492639"/>
    <w:rsid w:val="00492686"/>
    <w:rsid w:val="00492AEB"/>
    <w:rsid w:val="00492B68"/>
    <w:rsid w:val="00492F13"/>
    <w:rsid w:val="00493207"/>
    <w:rsid w:val="0049335A"/>
    <w:rsid w:val="0049338B"/>
    <w:rsid w:val="004938F5"/>
    <w:rsid w:val="00493CB1"/>
    <w:rsid w:val="00494029"/>
    <w:rsid w:val="00494271"/>
    <w:rsid w:val="00494AF5"/>
    <w:rsid w:val="00494BA6"/>
    <w:rsid w:val="00494D15"/>
    <w:rsid w:val="00495107"/>
    <w:rsid w:val="00495882"/>
    <w:rsid w:val="00495FAA"/>
    <w:rsid w:val="00496041"/>
    <w:rsid w:val="00496097"/>
    <w:rsid w:val="004962D2"/>
    <w:rsid w:val="004963B9"/>
    <w:rsid w:val="004964A8"/>
    <w:rsid w:val="0049653A"/>
    <w:rsid w:val="00496C06"/>
    <w:rsid w:val="00496CE7"/>
    <w:rsid w:val="004971E1"/>
    <w:rsid w:val="0049736E"/>
    <w:rsid w:val="00497729"/>
    <w:rsid w:val="00497843"/>
    <w:rsid w:val="0049790B"/>
    <w:rsid w:val="00497B26"/>
    <w:rsid w:val="00497C21"/>
    <w:rsid w:val="00497C87"/>
    <w:rsid w:val="00497EDF"/>
    <w:rsid w:val="004A0048"/>
    <w:rsid w:val="004A0130"/>
    <w:rsid w:val="004A058C"/>
    <w:rsid w:val="004A06BD"/>
    <w:rsid w:val="004A0926"/>
    <w:rsid w:val="004A107A"/>
    <w:rsid w:val="004A11C5"/>
    <w:rsid w:val="004A1FBB"/>
    <w:rsid w:val="004A239C"/>
    <w:rsid w:val="004A2476"/>
    <w:rsid w:val="004A25DA"/>
    <w:rsid w:val="004A261C"/>
    <w:rsid w:val="004A2CA9"/>
    <w:rsid w:val="004A306D"/>
    <w:rsid w:val="004A384D"/>
    <w:rsid w:val="004A38CF"/>
    <w:rsid w:val="004A38F6"/>
    <w:rsid w:val="004A3B87"/>
    <w:rsid w:val="004A3CFB"/>
    <w:rsid w:val="004A3EBC"/>
    <w:rsid w:val="004A4317"/>
    <w:rsid w:val="004A453C"/>
    <w:rsid w:val="004A4570"/>
    <w:rsid w:val="004A462D"/>
    <w:rsid w:val="004A495D"/>
    <w:rsid w:val="004A4AB0"/>
    <w:rsid w:val="004A56E3"/>
    <w:rsid w:val="004A5AC5"/>
    <w:rsid w:val="004A5BBE"/>
    <w:rsid w:val="004A6921"/>
    <w:rsid w:val="004A6BD0"/>
    <w:rsid w:val="004A6E31"/>
    <w:rsid w:val="004A6EAF"/>
    <w:rsid w:val="004A7617"/>
    <w:rsid w:val="004A7B95"/>
    <w:rsid w:val="004A7E80"/>
    <w:rsid w:val="004A7EB0"/>
    <w:rsid w:val="004B0312"/>
    <w:rsid w:val="004B0336"/>
    <w:rsid w:val="004B0CF8"/>
    <w:rsid w:val="004B0DEB"/>
    <w:rsid w:val="004B10A2"/>
    <w:rsid w:val="004B11CA"/>
    <w:rsid w:val="004B12F9"/>
    <w:rsid w:val="004B23E3"/>
    <w:rsid w:val="004B2515"/>
    <w:rsid w:val="004B288B"/>
    <w:rsid w:val="004B2984"/>
    <w:rsid w:val="004B2B28"/>
    <w:rsid w:val="004B3C01"/>
    <w:rsid w:val="004B3FA2"/>
    <w:rsid w:val="004B4018"/>
    <w:rsid w:val="004B45B0"/>
    <w:rsid w:val="004B4B8C"/>
    <w:rsid w:val="004B4BC7"/>
    <w:rsid w:val="004B4E59"/>
    <w:rsid w:val="004B4E5C"/>
    <w:rsid w:val="004B5514"/>
    <w:rsid w:val="004B5563"/>
    <w:rsid w:val="004B57FF"/>
    <w:rsid w:val="004B5C67"/>
    <w:rsid w:val="004B6124"/>
    <w:rsid w:val="004B615D"/>
    <w:rsid w:val="004B6543"/>
    <w:rsid w:val="004B659B"/>
    <w:rsid w:val="004B6B3C"/>
    <w:rsid w:val="004B7129"/>
    <w:rsid w:val="004B712A"/>
    <w:rsid w:val="004B715A"/>
    <w:rsid w:val="004B742A"/>
    <w:rsid w:val="004B751F"/>
    <w:rsid w:val="004B7527"/>
    <w:rsid w:val="004B7753"/>
    <w:rsid w:val="004B7DCD"/>
    <w:rsid w:val="004C0AF3"/>
    <w:rsid w:val="004C0FDC"/>
    <w:rsid w:val="004C105A"/>
    <w:rsid w:val="004C10F5"/>
    <w:rsid w:val="004C1687"/>
    <w:rsid w:val="004C1749"/>
    <w:rsid w:val="004C18C6"/>
    <w:rsid w:val="004C1DAD"/>
    <w:rsid w:val="004C1DB5"/>
    <w:rsid w:val="004C20C1"/>
    <w:rsid w:val="004C22F3"/>
    <w:rsid w:val="004C289A"/>
    <w:rsid w:val="004C2A9A"/>
    <w:rsid w:val="004C2DA8"/>
    <w:rsid w:val="004C33C2"/>
    <w:rsid w:val="004C35A0"/>
    <w:rsid w:val="004C372C"/>
    <w:rsid w:val="004C3C71"/>
    <w:rsid w:val="004C3DCA"/>
    <w:rsid w:val="004C40AF"/>
    <w:rsid w:val="004C4376"/>
    <w:rsid w:val="004C4567"/>
    <w:rsid w:val="004C4877"/>
    <w:rsid w:val="004C541C"/>
    <w:rsid w:val="004C55BF"/>
    <w:rsid w:val="004C55D1"/>
    <w:rsid w:val="004C5913"/>
    <w:rsid w:val="004C593F"/>
    <w:rsid w:val="004C5F28"/>
    <w:rsid w:val="004C613F"/>
    <w:rsid w:val="004C63E4"/>
    <w:rsid w:val="004C652C"/>
    <w:rsid w:val="004C6742"/>
    <w:rsid w:val="004C67F1"/>
    <w:rsid w:val="004C69CE"/>
    <w:rsid w:val="004C6A50"/>
    <w:rsid w:val="004C70E4"/>
    <w:rsid w:val="004C7CBC"/>
    <w:rsid w:val="004D0A9E"/>
    <w:rsid w:val="004D0E8C"/>
    <w:rsid w:val="004D0EB6"/>
    <w:rsid w:val="004D1127"/>
    <w:rsid w:val="004D13E3"/>
    <w:rsid w:val="004D15C6"/>
    <w:rsid w:val="004D19AD"/>
    <w:rsid w:val="004D1E0A"/>
    <w:rsid w:val="004D23D7"/>
    <w:rsid w:val="004D2635"/>
    <w:rsid w:val="004D266F"/>
    <w:rsid w:val="004D27B8"/>
    <w:rsid w:val="004D2C3A"/>
    <w:rsid w:val="004D35B1"/>
    <w:rsid w:val="004D3B62"/>
    <w:rsid w:val="004D415A"/>
    <w:rsid w:val="004D47C2"/>
    <w:rsid w:val="004D4B17"/>
    <w:rsid w:val="004D4E79"/>
    <w:rsid w:val="004D4ED1"/>
    <w:rsid w:val="004D51CE"/>
    <w:rsid w:val="004D596F"/>
    <w:rsid w:val="004D5C4F"/>
    <w:rsid w:val="004D605A"/>
    <w:rsid w:val="004D6812"/>
    <w:rsid w:val="004D6A79"/>
    <w:rsid w:val="004D6EBE"/>
    <w:rsid w:val="004D6F04"/>
    <w:rsid w:val="004D723C"/>
    <w:rsid w:val="004D75A9"/>
    <w:rsid w:val="004D77A9"/>
    <w:rsid w:val="004D7F82"/>
    <w:rsid w:val="004E0225"/>
    <w:rsid w:val="004E05B3"/>
    <w:rsid w:val="004E06C7"/>
    <w:rsid w:val="004E0CF6"/>
    <w:rsid w:val="004E0F8C"/>
    <w:rsid w:val="004E13C7"/>
    <w:rsid w:val="004E153E"/>
    <w:rsid w:val="004E168A"/>
    <w:rsid w:val="004E1BBF"/>
    <w:rsid w:val="004E2073"/>
    <w:rsid w:val="004E2161"/>
    <w:rsid w:val="004E2580"/>
    <w:rsid w:val="004E2951"/>
    <w:rsid w:val="004E2B2E"/>
    <w:rsid w:val="004E2C79"/>
    <w:rsid w:val="004E2D29"/>
    <w:rsid w:val="004E2E6E"/>
    <w:rsid w:val="004E2EF1"/>
    <w:rsid w:val="004E2FCB"/>
    <w:rsid w:val="004E307D"/>
    <w:rsid w:val="004E3552"/>
    <w:rsid w:val="004E37CD"/>
    <w:rsid w:val="004E3CED"/>
    <w:rsid w:val="004E3E26"/>
    <w:rsid w:val="004E3E81"/>
    <w:rsid w:val="004E4685"/>
    <w:rsid w:val="004E4CAE"/>
    <w:rsid w:val="004E511B"/>
    <w:rsid w:val="004E51BB"/>
    <w:rsid w:val="004E5457"/>
    <w:rsid w:val="004E5ADE"/>
    <w:rsid w:val="004E6545"/>
    <w:rsid w:val="004E7361"/>
    <w:rsid w:val="004E77D2"/>
    <w:rsid w:val="004E7BA7"/>
    <w:rsid w:val="004E7FEC"/>
    <w:rsid w:val="004F042C"/>
    <w:rsid w:val="004F0B19"/>
    <w:rsid w:val="004F0B88"/>
    <w:rsid w:val="004F0C03"/>
    <w:rsid w:val="004F0CEA"/>
    <w:rsid w:val="004F10DF"/>
    <w:rsid w:val="004F11A9"/>
    <w:rsid w:val="004F165A"/>
    <w:rsid w:val="004F1CBB"/>
    <w:rsid w:val="004F2081"/>
    <w:rsid w:val="004F2653"/>
    <w:rsid w:val="004F2A0E"/>
    <w:rsid w:val="004F2B43"/>
    <w:rsid w:val="004F316E"/>
    <w:rsid w:val="004F3184"/>
    <w:rsid w:val="004F34E0"/>
    <w:rsid w:val="004F3A4B"/>
    <w:rsid w:val="004F3E27"/>
    <w:rsid w:val="004F4250"/>
    <w:rsid w:val="004F4470"/>
    <w:rsid w:val="004F455E"/>
    <w:rsid w:val="004F498B"/>
    <w:rsid w:val="004F4DA1"/>
    <w:rsid w:val="004F51E6"/>
    <w:rsid w:val="004F51FC"/>
    <w:rsid w:val="004F5482"/>
    <w:rsid w:val="004F5538"/>
    <w:rsid w:val="004F580E"/>
    <w:rsid w:val="004F64A3"/>
    <w:rsid w:val="004F6A27"/>
    <w:rsid w:val="004F6B33"/>
    <w:rsid w:val="004F701D"/>
    <w:rsid w:val="004F7347"/>
    <w:rsid w:val="004F74BF"/>
    <w:rsid w:val="004F74D0"/>
    <w:rsid w:val="004F78B4"/>
    <w:rsid w:val="004F7DAA"/>
    <w:rsid w:val="004F7F1A"/>
    <w:rsid w:val="004F7F5D"/>
    <w:rsid w:val="00500321"/>
    <w:rsid w:val="00500416"/>
    <w:rsid w:val="00500471"/>
    <w:rsid w:val="005005F3"/>
    <w:rsid w:val="00500BEE"/>
    <w:rsid w:val="00501441"/>
    <w:rsid w:val="005014DD"/>
    <w:rsid w:val="00501B46"/>
    <w:rsid w:val="00501EF5"/>
    <w:rsid w:val="005025B7"/>
    <w:rsid w:val="00502721"/>
    <w:rsid w:val="005028CA"/>
    <w:rsid w:val="00502C1A"/>
    <w:rsid w:val="00502C42"/>
    <w:rsid w:val="00502E28"/>
    <w:rsid w:val="00503119"/>
    <w:rsid w:val="0050317A"/>
    <w:rsid w:val="0050372E"/>
    <w:rsid w:val="005038DA"/>
    <w:rsid w:val="00503A3E"/>
    <w:rsid w:val="00503E85"/>
    <w:rsid w:val="0050427D"/>
    <w:rsid w:val="005046A1"/>
    <w:rsid w:val="005046F1"/>
    <w:rsid w:val="00504885"/>
    <w:rsid w:val="00504B6C"/>
    <w:rsid w:val="00504DCC"/>
    <w:rsid w:val="0050510A"/>
    <w:rsid w:val="005056ED"/>
    <w:rsid w:val="00505BE0"/>
    <w:rsid w:val="00505E0B"/>
    <w:rsid w:val="00505E55"/>
    <w:rsid w:val="0050638B"/>
    <w:rsid w:val="00506522"/>
    <w:rsid w:val="005068B9"/>
    <w:rsid w:val="00506958"/>
    <w:rsid w:val="00507045"/>
    <w:rsid w:val="00507292"/>
    <w:rsid w:val="00507396"/>
    <w:rsid w:val="005073F2"/>
    <w:rsid w:val="005075D2"/>
    <w:rsid w:val="0050791C"/>
    <w:rsid w:val="00507C1D"/>
    <w:rsid w:val="00507D57"/>
    <w:rsid w:val="00510024"/>
    <w:rsid w:val="00510247"/>
    <w:rsid w:val="0051072D"/>
    <w:rsid w:val="005107B5"/>
    <w:rsid w:val="005107C5"/>
    <w:rsid w:val="0051119B"/>
    <w:rsid w:val="005111B7"/>
    <w:rsid w:val="005111CB"/>
    <w:rsid w:val="00511220"/>
    <w:rsid w:val="005112C8"/>
    <w:rsid w:val="005113B1"/>
    <w:rsid w:val="0051170B"/>
    <w:rsid w:val="0051209E"/>
    <w:rsid w:val="005120CD"/>
    <w:rsid w:val="005124C9"/>
    <w:rsid w:val="0051250F"/>
    <w:rsid w:val="0051255C"/>
    <w:rsid w:val="00512913"/>
    <w:rsid w:val="00512952"/>
    <w:rsid w:val="00512982"/>
    <w:rsid w:val="00512ACD"/>
    <w:rsid w:val="00512CD5"/>
    <w:rsid w:val="00512DC7"/>
    <w:rsid w:val="00513025"/>
    <w:rsid w:val="005130EA"/>
    <w:rsid w:val="00513B4F"/>
    <w:rsid w:val="00513E54"/>
    <w:rsid w:val="00514330"/>
    <w:rsid w:val="00514513"/>
    <w:rsid w:val="00514523"/>
    <w:rsid w:val="0051499A"/>
    <w:rsid w:val="0051519A"/>
    <w:rsid w:val="00515745"/>
    <w:rsid w:val="005157F7"/>
    <w:rsid w:val="00515D6C"/>
    <w:rsid w:val="00515E4F"/>
    <w:rsid w:val="005160A7"/>
    <w:rsid w:val="005161EC"/>
    <w:rsid w:val="005162D1"/>
    <w:rsid w:val="0051647F"/>
    <w:rsid w:val="00516C69"/>
    <w:rsid w:val="00516DDA"/>
    <w:rsid w:val="00517361"/>
    <w:rsid w:val="0051754B"/>
    <w:rsid w:val="00517802"/>
    <w:rsid w:val="005178C8"/>
    <w:rsid w:val="005179A8"/>
    <w:rsid w:val="005179B0"/>
    <w:rsid w:val="00517B22"/>
    <w:rsid w:val="00517BE7"/>
    <w:rsid w:val="00517F9F"/>
    <w:rsid w:val="0052021A"/>
    <w:rsid w:val="0052085F"/>
    <w:rsid w:val="00520877"/>
    <w:rsid w:val="00520AF4"/>
    <w:rsid w:val="0052135F"/>
    <w:rsid w:val="00521462"/>
    <w:rsid w:val="00521C5F"/>
    <w:rsid w:val="005220B4"/>
    <w:rsid w:val="005221AA"/>
    <w:rsid w:val="005222BE"/>
    <w:rsid w:val="005224FA"/>
    <w:rsid w:val="00522C66"/>
    <w:rsid w:val="00522EB0"/>
    <w:rsid w:val="00522FBD"/>
    <w:rsid w:val="0052306D"/>
    <w:rsid w:val="005232B1"/>
    <w:rsid w:val="005232FD"/>
    <w:rsid w:val="00523542"/>
    <w:rsid w:val="0052386F"/>
    <w:rsid w:val="00523950"/>
    <w:rsid w:val="005243FC"/>
    <w:rsid w:val="0052458D"/>
    <w:rsid w:val="0052461B"/>
    <w:rsid w:val="005249CD"/>
    <w:rsid w:val="00524C79"/>
    <w:rsid w:val="0052512E"/>
    <w:rsid w:val="005251D0"/>
    <w:rsid w:val="00525492"/>
    <w:rsid w:val="0052583F"/>
    <w:rsid w:val="00525A1B"/>
    <w:rsid w:val="00525A4B"/>
    <w:rsid w:val="00525B3D"/>
    <w:rsid w:val="00525E42"/>
    <w:rsid w:val="005261AD"/>
    <w:rsid w:val="00526671"/>
    <w:rsid w:val="005266C2"/>
    <w:rsid w:val="005267DB"/>
    <w:rsid w:val="00526C00"/>
    <w:rsid w:val="00526C72"/>
    <w:rsid w:val="00526ECF"/>
    <w:rsid w:val="00527199"/>
    <w:rsid w:val="0052796F"/>
    <w:rsid w:val="00527B22"/>
    <w:rsid w:val="00527B8C"/>
    <w:rsid w:val="00527BCF"/>
    <w:rsid w:val="00527E08"/>
    <w:rsid w:val="00527FC7"/>
    <w:rsid w:val="00530923"/>
    <w:rsid w:val="00531647"/>
    <w:rsid w:val="005316A7"/>
    <w:rsid w:val="0053178B"/>
    <w:rsid w:val="00531A08"/>
    <w:rsid w:val="00531CA0"/>
    <w:rsid w:val="00532655"/>
    <w:rsid w:val="005329CC"/>
    <w:rsid w:val="00532B20"/>
    <w:rsid w:val="0053312E"/>
    <w:rsid w:val="005337A6"/>
    <w:rsid w:val="00534220"/>
    <w:rsid w:val="0053448C"/>
    <w:rsid w:val="00534CD3"/>
    <w:rsid w:val="00535045"/>
    <w:rsid w:val="00535153"/>
    <w:rsid w:val="00535598"/>
    <w:rsid w:val="0053560C"/>
    <w:rsid w:val="00535654"/>
    <w:rsid w:val="005356CE"/>
    <w:rsid w:val="00535919"/>
    <w:rsid w:val="00535A7E"/>
    <w:rsid w:val="00535FBD"/>
    <w:rsid w:val="005361DA"/>
    <w:rsid w:val="00536622"/>
    <w:rsid w:val="0053679F"/>
    <w:rsid w:val="00536DCD"/>
    <w:rsid w:val="0053719B"/>
    <w:rsid w:val="0053766F"/>
    <w:rsid w:val="0053788E"/>
    <w:rsid w:val="005379BA"/>
    <w:rsid w:val="00537D74"/>
    <w:rsid w:val="00537ED5"/>
    <w:rsid w:val="005401C4"/>
    <w:rsid w:val="00540623"/>
    <w:rsid w:val="005409B8"/>
    <w:rsid w:val="00540B95"/>
    <w:rsid w:val="00540BDA"/>
    <w:rsid w:val="00541572"/>
    <w:rsid w:val="00541840"/>
    <w:rsid w:val="00541A54"/>
    <w:rsid w:val="00541B79"/>
    <w:rsid w:val="00542051"/>
    <w:rsid w:val="005421D8"/>
    <w:rsid w:val="00542592"/>
    <w:rsid w:val="0054268A"/>
    <w:rsid w:val="00542BD8"/>
    <w:rsid w:val="00542C4C"/>
    <w:rsid w:val="00542D51"/>
    <w:rsid w:val="005438A5"/>
    <w:rsid w:val="00543A8C"/>
    <w:rsid w:val="00543B62"/>
    <w:rsid w:val="005441E4"/>
    <w:rsid w:val="005441E9"/>
    <w:rsid w:val="00544820"/>
    <w:rsid w:val="00544BFB"/>
    <w:rsid w:val="00544FD3"/>
    <w:rsid w:val="005451FE"/>
    <w:rsid w:val="005454DB"/>
    <w:rsid w:val="00545B60"/>
    <w:rsid w:val="00545BAE"/>
    <w:rsid w:val="00545E6E"/>
    <w:rsid w:val="0054601A"/>
    <w:rsid w:val="00546090"/>
    <w:rsid w:val="00546390"/>
    <w:rsid w:val="00546BB8"/>
    <w:rsid w:val="00546DCF"/>
    <w:rsid w:val="00546E38"/>
    <w:rsid w:val="00546E3C"/>
    <w:rsid w:val="00546EB9"/>
    <w:rsid w:val="0054716F"/>
    <w:rsid w:val="00547511"/>
    <w:rsid w:val="00547B13"/>
    <w:rsid w:val="005506D0"/>
    <w:rsid w:val="005508B4"/>
    <w:rsid w:val="0055097D"/>
    <w:rsid w:val="005509A8"/>
    <w:rsid w:val="005512FF"/>
    <w:rsid w:val="005514B2"/>
    <w:rsid w:val="00551627"/>
    <w:rsid w:val="005517B3"/>
    <w:rsid w:val="0055181F"/>
    <w:rsid w:val="005518B0"/>
    <w:rsid w:val="00551E5A"/>
    <w:rsid w:val="005526F8"/>
    <w:rsid w:val="00552964"/>
    <w:rsid w:val="00552A23"/>
    <w:rsid w:val="00552F0A"/>
    <w:rsid w:val="005530CE"/>
    <w:rsid w:val="005531F4"/>
    <w:rsid w:val="00553431"/>
    <w:rsid w:val="0055360A"/>
    <w:rsid w:val="0055377E"/>
    <w:rsid w:val="00553C7C"/>
    <w:rsid w:val="00553ECE"/>
    <w:rsid w:val="00553FEC"/>
    <w:rsid w:val="00554205"/>
    <w:rsid w:val="0055424A"/>
    <w:rsid w:val="00554383"/>
    <w:rsid w:val="005543EF"/>
    <w:rsid w:val="005549BE"/>
    <w:rsid w:val="005549C5"/>
    <w:rsid w:val="005549D7"/>
    <w:rsid w:val="00554D6E"/>
    <w:rsid w:val="00555027"/>
    <w:rsid w:val="00555582"/>
    <w:rsid w:val="00555AB3"/>
    <w:rsid w:val="00555CA5"/>
    <w:rsid w:val="00555E03"/>
    <w:rsid w:val="00555E35"/>
    <w:rsid w:val="00556435"/>
    <w:rsid w:val="00556504"/>
    <w:rsid w:val="005568A5"/>
    <w:rsid w:val="005569AD"/>
    <w:rsid w:val="00556A22"/>
    <w:rsid w:val="00556AA7"/>
    <w:rsid w:val="00556B31"/>
    <w:rsid w:val="00556D41"/>
    <w:rsid w:val="00556F43"/>
    <w:rsid w:val="0055745A"/>
    <w:rsid w:val="0055783A"/>
    <w:rsid w:val="00557DB5"/>
    <w:rsid w:val="00557E8D"/>
    <w:rsid w:val="00560EA8"/>
    <w:rsid w:val="005612B8"/>
    <w:rsid w:val="00561933"/>
    <w:rsid w:val="00561B7A"/>
    <w:rsid w:val="00562020"/>
    <w:rsid w:val="00562119"/>
    <w:rsid w:val="0056224D"/>
    <w:rsid w:val="00562C8F"/>
    <w:rsid w:val="00563002"/>
    <w:rsid w:val="0056304A"/>
    <w:rsid w:val="005631D1"/>
    <w:rsid w:val="00563AA8"/>
    <w:rsid w:val="00563ED3"/>
    <w:rsid w:val="00563EF6"/>
    <w:rsid w:val="00563F09"/>
    <w:rsid w:val="00564110"/>
    <w:rsid w:val="00564120"/>
    <w:rsid w:val="00565209"/>
    <w:rsid w:val="00565570"/>
    <w:rsid w:val="005658AD"/>
    <w:rsid w:val="005663D0"/>
    <w:rsid w:val="00566E3A"/>
    <w:rsid w:val="00566E97"/>
    <w:rsid w:val="0056715B"/>
    <w:rsid w:val="005674A1"/>
    <w:rsid w:val="00567591"/>
    <w:rsid w:val="005678F7"/>
    <w:rsid w:val="0056796A"/>
    <w:rsid w:val="00567A6E"/>
    <w:rsid w:val="0057001A"/>
    <w:rsid w:val="00570240"/>
    <w:rsid w:val="005703E1"/>
    <w:rsid w:val="00570732"/>
    <w:rsid w:val="00570F1B"/>
    <w:rsid w:val="00570F42"/>
    <w:rsid w:val="005710D8"/>
    <w:rsid w:val="005711DB"/>
    <w:rsid w:val="005718BB"/>
    <w:rsid w:val="00571D6A"/>
    <w:rsid w:val="005720D6"/>
    <w:rsid w:val="005720FF"/>
    <w:rsid w:val="0057240B"/>
    <w:rsid w:val="005724D7"/>
    <w:rsid w:val="00572A29"/>
    <w:rsid w:val="00573196"/>
    <w:rsid w:val="00573559"/>
    <w:rsid w:val="00573C51"/>
    <w:rsid w:val="005740B8"/>
    <w:rsid w:val="005740C7"/>
    <w:rsid w:val="005741FD"/>
    <w:rsid w:val="00574342"/>
    <w:rsid w:val="005745E6"/>
    <w:rsid w:val="005747DC"/>
    <w:rsid w:val="005749A4"/>
    <w:rsid w:val="00574BDA"/>
    <w:rsid w:val="00574EC9"/>
    <w:rsid w:val="00575F86"/>
    <w:rsid w:val="005762BB"/>
    <w:rsid w:val="00576771"/>
    <w:rsid w:val="005767F9"/>
    <w:rsid w:val="005769BF"/>
    <w:rsid w:val="00576E01"/>
    <w:rsid w:val="00576EF1"/>
    <w:rsid w:val="0057760A"/>
    <w:rsid w:val="00577A95"/>
    <w:rsid w:val="00577C3F"/>
    <w:rsid w:val="005801B7"/>
    <w:rsid w:val="0058040D"/>
    <w:rsid w:val="00580B44"/>
    <w:rsid w:val="00580FF9"/>
    <w:rsid w:val="00581170"/>
    <w:rsid w:val="00581CC2"/>
    <w:rsid w:val="00581F30"/>
    <w:rsid w:val="00581F62"/>
    <w:rsid w:val="005823E4"/>
    <w:rsid w:val="0058284D"/>
    <w:rsid w:val="00582B75"/>
    <w:rsid w:val="00582E3E"/>
    <w:rsid w:val="00582FAC"/>
    <w:rsid w:val="0058338D"/>
    <w:rsid w:val="00583642"/>
    <w:rsid w:val="005836AB"/>
    <w:rsid w:val="005836FF"/>
    <w:rsid w:val="00583A2A"/>
    <w:rsid w:val="00583AD5"/>
    <w:rsid w:val="00583BAE"/>
    <w:rsid w:val="00583FBE"/>
    <w:rsid w:val="00584EF7"/>
    <w:rsid w:val="005850F2"/>
    <w:rsid w:val="0058511D"/>
    <w:rsid w:val="00585CB0"/>
    <w:rsid w:val="00585DD4"/>
    <w:rsid w:val="00585F47"/>
    <w:rsid w:val="005860AA"/>
    <w:rsid w:val="005863FF"/>
    <w:rsid w:val="0058670E"/>
    <w:rsid w:val="00586757"/>
    <w:rsid w:val="0058692A"/>
    <w:rsid w:val="00586AD0"/>
    <w:rsid w:val="00586D3F"/>
    <w:rsid w:val="00586EE8"/>
    <w:rsid w:val="0058721C"/>
    <w:rsid w:val="00587F45"/>
    <w:rsid w:val="0059022A"/>
    <w:rsid w:val="005905F1"/>
    <w:rsid w:val="005908A0"/>
    <w:rsid w:val="0059094D"/>
    <w:rsid w:val="00590ADC"/>
    <w:rsid w:val="0059106D"/>
    <w:rsid w:val="00591106"/>
    <w:rsid w:val="00591960"/>
    <w:rsid w:val="00592090"/>
    <w:rsid w:val="0059238C"/>
    <w:rsid w:val="005926A3"/>
    <w:rsid w:val="0059340C"/>
    <w:rsid w:val="005938E0"/>
    <w:rsid w:val="00593A25"/>
    <w:rsid w:val="00593E02"/>
    <w:rsid w:val="0059422E"/>
    <w:rsid w:val="005942D3"/>
    <w:rsid w:val="00594321"/>
    <w:rsid w:val="00594AF7"/>
    <w:rsid w:val="00594DAD"/>
    <w:rsid w:val="00595814"/>
    <w:rsid w:val="00595F9F"/>
    <w:rsid w:val="0059631E"/>
    <w:rsid w:val="005964FE"/>
    <w:rsid w:val="00597563"/>
    <w:rsid w:val="00597590"/>
    <w:rsid w:val="005979B3"/>
    <w:rsid w:val="00597BED"/>
    <w:rsid w:val="005A053F"/>
    <w:rsid w:val="005A05EC"/>
    <w:rsid w:val="005A08A8"/>
    <w:rsid w:val="005A0A01"/>
    <w:rsid w:val="005A0C5A"/>
    <w:rsid w:val="005A0EF4"/>
    <w:rsid w:val="005A104D"/>
    <w:rsid w:val="005A14EA"/>
    <w:rsid w:val="005A1A25"/>
    <w:rsid w:val="005A1E18"/>
    <w:rsid w:val="005A21A8"/>
    <w:rsid w:val="005A236C"/>
    <w:rsid w:val="005A2B33"/>
    <w:rsid w:val="005A3A91"/>
    <w:rsid w:val="005A3BEA"/>
    <w:rsid w:val="005A3FD8"/>
    <w:rsid w:val="005A401D"/>
    <w:rsid w:val="005A473B"/>
    <w:rsid w:val="005A4800"/>
    <w:rsid w:val="005A4A45"/>
    <w:rsid w:val="005A4BD0"/>
    <w:rsid w:val="005A4D14"/>
    <w:rsid w:val="005A4E0A"/>
    <w:rsid w:val="005A525D"/>
    <w:rsid w:val="005A5570"/>
    <w:rsid w:val="005A565F"/>
    <w:rsid w:val="005A5742"/>
    <w:rsid w:val="005A58C6"/>
    <w:rsid w:val="005A5FED"/>
    <w:rsid w:val="005A67CB"/>
    <w:rsid w:val="005A67F0"/>
    <w:rsid w:val="005A689C"/>
    <w:rsid w:val="005A68C9"/>
    <w:rsid w:val="005A6F83"/>
    <w:rsid w:val="005A700D"/>
    <w:rsid w:val="005A71B9"/>
    <w:rsid w:val="005A72C6"/>
    <w:rsid w:val="005A750B"/>
    <w:rsid w:val="005A75F5"/>
    <w:rsid w:val="005A7A1C"/>
    <w:rsid w:val="005A7A8F"/>
    <w:rsid w:val="005B054B"/>
    <w:rsid w:val="005B0BB9"/>
    <w:rsid w:val="005B0C5B"/>
    <w:rsid w:val="005B0E2D"/>
    <w:rsid w:val="005B1217"/>
    <w:rsid w:val="005B137D"/>
    <w:rsid w:val="005B1B2D"/>
    <w:rsid w:val="005B2D34"/>
    <w:rsid w:val="005B2FE8"/>
    <w:rsid w:val="005B38C2"/>
    <w:rsid w:val="005B3DB1"/>
    <w:rsid w:val="005B4005"/>
    <w:rsid w:val="005B4183"/>
    <w:rsid w:val="005B41B0"/>
    <w:rsid w:val="005B43D4"/>
    <w:rsid w:val="005B4905"/>
    <w:rsid w:val="005B4CB7"/>
    <w:rsid w:val="005B4CEB"/>
    <w:rsid w:val="005B50C3"/>
    <w:rsid w:val="005B5137"/>
    <w:rsid w:val="005B5664"/>
    <w:rsid w:val="005B5945"/>
    <w:rsid w:val="005B5F9A"/>
    <w:rsid w:val="005B612B"/>
    <w:rsid w:val="005B6197"/>
    <w:rsid w:val="005B679B"/>
    <w:rsid w:val="005B6921"/>
    <w:rsid w:val="005B6A9D"/>
    <w:rsid w:val="005B6AC6"/>
    <w:rsid w:val="005B7009"/>
    <w:rsid w:val="005B728B"/>
    <w:rsid w:val="005B7415"/>
    <w:rsid w:val="005B7913"/>
    <w:rsid w:val="005B7A70"/>
    <w:rsid w:val="005B7D1A"/>
    <w:rsid w:val="005B7F31"/>
    <w:rsid w:val="005C023D"/>
    <w:rsid w:val="005C0896"/>
    <w:rsid w:val="005C12E6"/>
    <w:rsid w:val="005C147A"/>
    <w:rsid w:val="005C171D"/>
    <w:rsid w:val="005C18C2"/>
    <w:rsid w:val="005C1A5A"/>
    <w:rsid w:val="005C1C1B"/>
    <w:rsid w:val="005C2010"/>
    <w:rsid w:val="005C2100"/>
    <w:rsid w:val="005C2579"/>
    <w:rsid w:val="005C27C2"/>
    <w:rsid w:val="005C32AC"/>
    <w:rsid w:val="005C3962"/>
    <w:rsid w:val="005C3CCB"/>
    <w:rsid w:val="005C3FE7"/>
    <w:rsid w:val="005C414C"/>
    <w:rsid w:val="005C432B"/>
    <w:rsid w:val="005C465E"/>
    <w:rsid w:val="005C4979"/>
    <w:rsid w:val="005C4A3B"/>
    <w:rsid w:val="005C4BFC"/>
    <w:rsid w:val="005C4DAF"/>
    <w:rsid w:val="005C4F38"/>
    <w:rsid w:val="005C5A54"/>
    <w:rsid w:val="005C5B19"/>
    <w:rsid w:val="005C5B77"/>
    <w:rsid w:val="005C5BC0"/>
    <w:rsid w:val="005C6070"/>
    <w:rsid w:val="005C6277"/>
    <w:rsid w:val="005C6A8A"/>
    <w:rsid w:val="005C7023"/>
    <w:rsid w:val="005C75B4"/>
    <w:rsid w:val="005C75BA"/>
    <w:rsid w:val="005C75E3"/>
    <w:rsid w:val="005C7D07"/>
    <w:rsid w:val="005C7E6A"/>
    <w:rsid w:val="005D01C2"/>
    <w:rsid w:val="005D0208"/>
    <w:rsid w:val="005D03CC"/>
    <w:rsid w:val="005D04CB"/>
    <w:rsid w:val="005D058A"/>
    <w:rsid w:val="005D0638"/>
    <w:rsid w:val="005D0955"/>
    <w:rsid w:val="005D098F"/>
    <w:rsid w:val="005D09EB"/>
    <w:rsid w:val="005D0A4D"/>
    <w:rsid w:val="005D0BE5"/>
    <w:rsid w:val="005D12E4"/>
    <w:rsid w:val="005D1AB8"/>
    <w:rsid w:val="005D1AD2"/>
    <w:rsid w:val="005D1B54"/>
    <w:rsid w:val="005D2835"/>
    <w:rsid w:val="005D2989"/>
    <w:rsid w:val="005D32CA"/>
    <w:rsid w:val="005D3485"/>
    <w:rsid w:val="005D3E65"/>
    <w:rsid w:val="005D3F28"/>
    <w:rsid w:val="005D42D1"/>
    <w:rsid w:val="005D4585"/>
    <w:rsid w:val="005D48C6"/>
    <w:rsid w:val="005D4C80"/>
    <w:rsid w:val="005D4CB0"/>
    <w:rsid w:val="005D4DC6"/>
    <w:rsid w:val="005D4F6D"/>
    <w:rsid w:val="005D510E"/>
    <w:rsid w:val="005D516C"/>
    <w:rsid w:val="005D517E"/>
    <w:rsid w:val="005D524B"/>
    <w:rsid w:val="005D53F5"/>
    <w:rsid w:val="005D5747"/>
    <w:rsid w:val="005D58E6"/>
    <w:rsid w:val="005D5D1C"/>
    <w:rsid w:val="005D5F36"/>
    <w:rsid w:val="005D5FEE"/>
    <w:rsid w:val="005D6021"/>
    <w:rsid w:val="005D6142"/>
    <w:rsid w:val="005D65A9"/>
    <w:rsid w:val="005D6B03"/>
    <w:rsid w:val="005D6D97"/>
    <w:rsid w:val="005D70DA"/>
    <w:rsid w:val="005D76A3"/>
    <w:rsid w:val="005D7C8F"/>
    <w:rsid w:val="005E0369"/>
    <w:rsid w:val="005E0CEE"/>
    <w:rsid w:val="005E0F6E"/>
    <w:rsid w:val="005E10AA"/>
    <w:rsid w:val="005E10CE"/>
    <w:rsid w:val="005E110D"/>
    <w:rsid w:val="005E124B"/>
    <w:rsid w:val="005E12AB"/>
    <w:rsid w:val="005E1328"/>
    <w:rsid w:val="005E1B56"/>
    <w:rsid w:val="005E1DFF"/>
    <w:rsid w:val="005E1FEC"/>
    <w:rsid w:val="005E2169"/>
    <w:rsid w:val="005E22D0"/>
    <w:rsid w:val="005E232E"/>
    <w:rsid w:val="005E25B4"/>
    <w:rsid w:val="005E2E37"/>
    <w:rsid w:val="005E2E8A"/>
    <w:rsid w:val="005E3048"/>
    <w:rsid w:val="005E32A2"/>
    <w:rsid w:val="005E341B"/>
    <w:rsid w:val="005E36F7"/>
    <w:rsid w:val="005E3909"/>
    <w:rsid w:val="005E3B76"/>
    <w:rsid w:val="005E3EB5"/>
    <w:rsid w:val="005E3FAA"/>
    <w:rsid w:val="005E44A4"/>
    <w:rsid w:val="005E4D1C"/>
    <w:rsid w:val="005E4DE9"/>
    <w:rsid w:val="005E5012"/>
    <w:rsid w:val="005E5134"/>
    <w:rsid w:val="005E5395"/>
    <w:rsid w:val="005E644D"/>
    <w:rsid w:val="005E6906"/>
    <w:rsid w:val="005E6AFF"/>
    <w:rsid w:val="005E7393"/>
    <w:rsid w:val="005E7435"/>
    <w:rsid w:val="005E7B6C"/>
    <w:rsid w:val="005E7C11"/>
    <w:rsid w:val="005E7FBA"/>
    <w:rsid w:val="005F0537"/>
    <w:rsid w:val="005F0987"/>
    <w:rsid w:val="005F0A86"/>
    <w:rsid w:val="005F0FD5"/>
    <w:rsid w:val="005F16FE"/>
    <w:rsid w:val="005F1702"/>
    <w:rsid w:val="005F1734"/>
    <w:rsid w:val="005F197E"/>
    <w:rsid w:val="005F1B6A"/>
    <w:rsid w:val="005F1F7B"/>
    <w:rsid w:val="005F202A"/>
    <w:rsid w:val="005F2420"/>
    <w:rsid w:val="005F248F"/>
    <w:rsid w:val="005F2755"/>
    <w:rsid w:val="005F28A8"/>
    <w:rsid w:val="005F2B61"/>
    <w:rsid w:val="005F2F9D"/>
    <w:rsid w:val="005F30F5"/>
    <w:rsid w:val="005F3227"/>
    <w:rsid w:val="005F33CA"/>
    <w:rsid w:val="005F385B"/>
    <w:rsid w:val="005F3B7C"/>
    <w:rsid w:val="005F3EDA"/>
    <w:rsid w:val="005F4052"/>
    <w:rsid w:val="005F485B"/>
    <w:rsid w:val="005F4974"/>
    <w:rsid w:val="005F4B47"/>
    <w:rsid w:val="005F4C54"/>
    <w:rsid w:val="005F522A"/>
    <w:rsid w:val="005F53AB"/>
    <w:rsid w:val="005F56E5"/>
    <w:rsid w:val="005F58B8"/>
    <w:rsid w:val="005F5DA2"/>
    <w:rsid w:val="005F6B24"/>
    <w:rsid w:val="005F713E"/>
    <w:rsid w:val="005F7781"/>
    <w:rsid w:val="005F7989"/>
    <w:rsid w:val="005F7DD6"/>
    <w:rsid w:val="0060069F"/>
    <w:rsid w:val="006008A1"/>
    <w:rsid w:val="00600A39"/>
    <w:rsid w:val="00600C6C"/>
    <w:rsid w:val="00600D69"/>
    <w:rsid w:val="00600E08"/>
    <w:rsid w:val="00601115"/>
    <w:rsid w:val="00601198"/>
    <w:rsid w:val="00601865"/>
    <w:rsid w:val="00601DBF"/>
    <w:rsid w:val="0060214A"/>
    <w:rsid w:val="00602202"/>
    <w:rsid w:val="00602584"/>
    <w:rsid w:val="0060266A"/>
    <w:rsid w:val="0060272E"/>
    <w:rsid w:val="00602915"/>
    <w:rsid w:val="00602BF5"/>
    <w:rsid w:val="00603180"/>
    <w:rsid w:val="00603218"/>
    <w:rsid w:val="00603CB9"/>
    <w:rsid w:val="006040CC"/>
    <w:rsid w:val="00604444"/>
    <w:rsid w:val="006047D8"/>
    <w:rsid w:val="00604A9C"/>
    <w:rsid w:val="00604BF1"/>
    <w:rsid w:val="00604CF6"/>
    <w:rsid w:val="0060529B"/>
    <w:rsid w:val="006052DA"/>
    <w:rsid w:val="0060543C"/>
    <w:rsid w:val="00605959"/>
    <w:rsid w:val="00605B64"/>
    <w:rsid w:val="00605B69"/>
    <w:rsid w:val="00606008"/>
    <w:rsid w:val="006061AC"/>
    <w:rsid w:val="00606411"/>
    <w:rsid w:val="006066BD"/>
    <w:rsid w:val="00606872"/>
    <w:rsid w:val="00606907"/>
    <w:rsid w:val="00606B35"/>
    <w:rsid w:val="00606D05"/>
    <w:rsid w:val="00606D6B"/>
    <w:rsid w:val="00606EC6"/>
    <w:rsid w:val="006071FB"/>
    <w:rsid w:val="00607687"/>
    <w:rsid w:val="00607B51"/>
    <w:rsid w:val="00607D02"/>
    <w:rsid w:val="0061010E"/>
    <w:rsid w:val="006109FC"/>
    <w:rsid w:val="00610BCF"/>
    <w:rsid w:val="00610EDA"/>
    <w:rsid w:val="0061102C"/>
    <w:rsid w:val="006111DB"/>
    <w:rsid w:val="00611335"/>
    <w:rsid w:val="00611432"/>
    <w:rsid w:val="0061162D"/>
    <w:rsid w:val="006116E5"/>
    <w:rsid w:val="006119C1"/>
    <w:rsid w:val="00611B77"/>
    <w:rsid w:val="00611BBB"/>
    <w:rsid w:val="006120C3"/>
    <w:rsid w:val="0061231F"/>
    <w:rsid w:val="00612743"/>
    <w:rsid w:val="006127B4"/>
    <w:rsid w:val="00612831"/>
    <w:rsid w:val="00612A6F"/>
    <w:rsid w:val="00612B7B"/>
    <w:rsid w:val="00612D90"/>
    <w:rsid w:val="00612EEE"/>
    <w:rsid w:val="00613E14"/>
    <w:rsid w:val="00613E1E"/>
    <w:rsid w:val="0061460B"/>
    <w:rsid w:val="0061471D"/>
    <w:rsid w:val="00614AF9"/>
    <w:rsid w:val="006152AE"/>
    <w:rsid w:val="00615449"/>
    <w:rsid w:val="00615A3D"/>
    <w:rsid w:val="00615B50"/>
    <w:rsid w:val="00616368"/>
    <w:rsid w:val="0061647E"/>
    <w:rsid w:val="006164C1"/>
    <w:rsid w:val="006164C7"/>
    <w:rsid w:val="006170E6"/>
    <w:rsid w:val="00617136"/>
    <w:rsid w:val="00617E85"/>
    <w:rsid w:val="00620216"/>
    <w:rsid w:val="00620B5C"/>
    <w:rsid w:val="00620F74"/>
    <w:rsid w:val="006213AB"/>
    <w:rsid w:val="006218CB"/>
    <w:rsid w:val="00621A79"/>
    <w:rsid w:val="00621DDF"/>
    <w:rsid w:val="00622617"/>
    <w:rsid w:val="00622C06"/>
    <w:rsid w:val="00622EE9"/>
    <w:rsid w:val="00622F8C"/>
    <w:rsid w:val="00623756"/>
    <w:rsid w:val="00623D7D"/>
    <w:rsid w:val="00623DB1"/>
    <w:rsid w:val="006247E3"/>
    <w:rsid w:val="006248A3"/>
    <w:rsid w:val="00624A5C"/>
    <w:rsid w:val="00624C2C"/>
    <w:rsid w:val="00624CCC"/>
    <w:rsid w:val="00624F0D"/>
    <w:rsid w:val="006253BD"/>
    <w:rsid w:val="006254D0"/>
    <w:rsid w:val="00625C61"/>
    <w:rsid w:val="00625D1B"/>
    <w:rsid w:val="00626823"/>
    <w:rsid w:val="0062683A"/>
    <w:rsid w:val="006269C9"/>
    <w:rsid w:val="00626CC1"/>
    <w:rsid w:val="006276EE"/>
    <w:rsid w:val="00627D65"/>
    <w:rsid w:val="006304EB"/>
    <w:rsid w:val="00630A03"/>
    <w:rsid w:val="00630F40"/>
    <w:rsid w:val="006311A6"/>
    <w:rsid w:val="006312DC"/>
    <w:rsid w:val="0063130A"/>
    <w:rsid w:val="0063162D"/>
    <w:rsid w:val="00631747"/>
    <w:rsid w:val="00631981"/>
    <w:rsid w:val="00631BEE"/>
    <w:rsid w:val="00631D99"/>
    <w:rsid w:val="00631EFE"/>
    <w:rsid w:val="00632175"/>
    <w:rsid w:val="00632197"/>
    <w:rsid w:val="006321C6"/>
    <w:rsid w:val="006324A2"/>
    <w:rsid w:val="006324AB"/>
    <w:rsid w:val="006325FD"/>
    <w:rsid w:val="00632639"/>
    <w:rsid w:val="006326AF"/>
    <w:rsid w:val="00632860"/>
    <w:rsid w:val="00632B5B"/>
    <w:rsid w:val="00633330"/>
    <w:rsid w:val="0063374C"/>
    <w:rsid w:val="00633857"/>
    <w:rsid w:val="00633BE9"/>
    <w:rsid w:val="00633C31"/>
    <w:rsid w:val="00634037"/>
    <w:rsid w:val="00634242"/>
    <w:rsid w:val="00634486"/>
    <w:rsid w:val="006344DB"/>
    <w:rsid w:val="00634562"/>
    <w:rsid w:val="00634608"/>
    <w:rsid w:val="00634C34"/>
    <w:rsid w:val="00635037"/>
    <w:rsid w:val="00635160"/>
    <w:rsid w:val="00635409"/>
    <w:rsid w:val="00635922"/>
    <w:rsid w:val="0063603F"/>
    <w:rsid w:val="00636A70"/>
    <w:rsid w:val="00636C86"/>
    <w:rsid w:val="00636DFC"/>
    <w:rsid w:val="0063707D"/>
    <w:rsid w:val="00637193"/>
    <w:rsid w:val="00637245"/>
    <w:rsid w:val="0063724D"/>
    <w:rsid w:val="00637381"/>
    <w:rsid w:val="006375A1"/>
    <w:rsid w:val="006375C6"/>
    <w:rsid w:val="00637E07"/>
    <w:rsid w:val="00637E6B"/>
    <w:rsid w:val="0064005F"/>
    <w:rsid w:val="006402B6"/>
    <w:rsid w:val="0064034B"/>
    <w:rsid w:val="00640610"/>
    <w:rsid w:val="0064088A"/>
    <w:rsid w:val="00640E7C"/>
    <w:rsid w:val="00641780"/>
    <w:rsid w:val="0064217B"/>
    <w:rsid w:val="0064244E"/>
    <w:rsid w:val="006428BB"/>
    <w:rsid w:val="00642F54"/>
    <w:rsid w:val="00642FB5"/>
    <w:rsid w:val="00643148"/>
    <w:rsid w:val="00643C9F"/>
    <w:rsid w:val="00643CCA"/>
    <w:rsid w:val="00643D25"/>
    <w:rsid w:val="00643DB9"/>
    <w:rsid w:val="00643F31"/>
    <w:rsid w:val="00643FF5"/>
    <w:rsid w:val="0064420A"/>
    <w:rsid w:val="006446C2"/>
    <w:rsid w:val="0064489E"/>
    <w:rsid w:val="00644D63"/>
    <w:rsid w:val="00645021"/>
    <w:rsid w:val="006452DA"/>
    <w:rsid w:val="00645314"/>
    <w:rsid w:val="00645355"/>
    <w:rsid w:val="006455FE"/>
    <w:rsid w:val="00645C23"/>
    <w:rsid w:val="00645D2F"/>
    <w:rsid w:val="00645FB2"/>
    <w:rsid w:val="006466F6"/>
    <w:rsid w:val="006467D2"/>
    <w:rsid w:val="006469C5"/>
    <w:rsid w:val="00646CA0"/>
    <w:rsid w:val="00646E52"/>
    <w:rsid w:val="00647042"/>
    <w:rsid w:val="006470AE"/>
    <w:rsid w:val="00647457"/>
    <w:rsid w:val="00647774"/>
    <w:rsid w:val="00647BE3"/>
    <w:rsid w:val="00647DFD"/>
    <w:rsid w:val="006501E4"/>
    <w:rsid w:val="0065093B"/>
    <w:rsid w:val="00650AD5"/>
    <w:rsid w:val="00651113"/>
    <w:rsid w:val="006516E8"/>
    <w:rsid w:val="006516F7"/>
    <w:rsid w:val="006517B4"/>
    <w:rsid w:val="00651833"/>
    <w:rsid w:val="006519E4"/>
    <w:rsid w:val="00651D3E"/>
    <w:rsid w:val="0065229E"/>
    <w:rsid w:val="006523B8"/>
    <w:rsid w:val="006526C7"/>
    <w:rsid w:val="00652A44"/>
    <w:rsid w:val="00652C98"/>
    <w:rsid w:val="00652E08"/>
    <w:rsid w:val="00652EDC"/>
    <w:rsid w:val="006534D5"/>
    <w:rsid w:val="006536AF"/>
    <w:rsid w:val="0065395F"/>
    <w:rsid w:val="00653F7A"/>
    <w:rsid w:val="00654023"/>
    <w:rsid w:val="00654091"/>
    <w:rsid w:val="006541F8"/>
    <w:rsid w:val="006542A1"/>
    <w:rsid w:val="006546A7"/>
    <w:rsid w:val="00654803"/>
    <w:rsid w:val="00654845"/>
    <w:rsid w:val="00654F9E"/>
    <w:rsid w:val="00655015"/>
    <w:rsid w:val="006550A8"/>
    <w:rsid w:val="00655396"/>
    <w:rsid w:val="00655898"/>
    <w:rsid w:val="00655B68"/>
    <w:rsid w:val="00656038"/>
    <w:rsid w:val="00656568"/>
    <w:rsid w:val="00656679"/>
    <w:rsid w:val="006569E5"/>
    <w:rsid w:val="00656ACF"/>
    <w:rsid w:val="00656F6C"/>
    <w:rsid w:val="006573E0"/>
    <w:rsid w:val="006575F5"/>
    <w:rsid w:val="006577CA"/>
    <w:rsid w:val="006578A8"/>
    <w:rsid w:val="00657951"/>
    <w:rsid w:val="0065799D"/>
    <w:rsid w:val="00657CAF"/>
    <w:rsid w:val="00657E0A"/>
    <w:rsid w:val="00660028"/>
    <w:rsid w:val="00660334"/>
    <w:rsid w:val="00660707"/>
    <w:rsid w:val="00660A85"/>
    <w:rsid w:val="00660BBD"/>
    <w:rsid w:val="00660C06"/>
    <w:rsid w:val="00660E9D"/>
    <w:rsid w:val="006615ED"/>
    <w:rsid w:val="006618FB"/>
    <w:rsid w:val="00661A7C"/>
    <w:rsid w:val="00661B6D"/>
    <w:rsid w:val="00661C40"/>
    <w:rsid w:val="00661F69"/>
    <w:rsid w:val="00661FCB"/>
    <w:rsid w:val="00662187"/>
    <w:rsid w:val="00662777"/>
    <w:rsid w:val="00662D0B"/>
    <w:rsid w:val="00663067"/>
    <w:rsid w:val="006630B1"/>
    <w:rsid w:val="00663719"/>
    <w:rsid w:val="00663949"/>
    <w:rsid w:val="00663A45"/>
    <w:rsid w:val="00663AEF"/>
    <w:rsid w:val="00663E6B"/>
    <w:rsid w:val="0066402A"/>
    <w:rsid w:val="00664907"/>
    <w:rsid w:val="00664BC4"/>
    <w:rsid w:val="00664E9B"/>
    <w:rsid w:val="00664F38"/>
    <w:rsid w:val="00664F8E"/>
    <w:rsid w:val="00664FEB"/>
    <w:rsid w:val="0066516C"/>
    <w:rsid w:val="006654FD"/>
    <w:rsid w:val="006658F3"/>
    <w:rsid w:val="006660AE"/>
    <w:rsid w:val="0066613C"/>
    <w:rsid w:val="00666320"/>
    <w:rsid w:val="0066646D"/>
    <w:rsid w:val="0066651A"/>
    <w:rsid w:val="0066656F"/>
    <w:rsid w:val="00666C39"/>
    <w:rsid w:val="00666DBD"/>
    <w:rsid w:val="00666F08"/>
    <w:rsid w:val="00667310"/>
    <w:rsid w:val="006675D3"/>
    <w:rsid w:val="00667760"/>
    <w:rsid w:val="006677D9"/>
    <w:rsid w:val="00667D77"/>
    <w:rsid w:val="00667DF2"/>
    <w:rsid w:val="00667E05"/>
    <w:rsid w:val="00667FB6"/>
    <w:rsid w:val="0067000B"/>
    <w:rsid w:val="0067054D"/>
    <w:rsid w:val="006705D9"/>
    <w:rsid w:val="00670765"/>
    <w:rsid w:val="006716E1"/>
    <w:rsid w:val="00671817"/>
    <w:rsid w:val="00671856"/>
    <w:rsid w:val="00671A98"/>
    <w:rsid w:val="00671AD9"/>
    <w:rsid w:val="00672530"/>
    <w:rsid w:val="00672EE7"/>
    <w:rsid w:val="006737C8"/>
    <w:rsid w:val="00673CD2"/>
    <w:rsid w:val="006740EB"/>
    <w:rsid w:val="006740F7"/>
    <w:rsid w:val="00674252"/>
    <w:rsid w:val="00674390"/>
    <w:rsid w:val="006743AB"/>
    <w:rsid w:val="00674476"/>
    <w:rsid w:val="00674A0A"/>
    <w:rsid w:val="00675588"/>
    <w:rsid w:val="006766F3"/>
    <w:rsid w:val="00676C02"/>
    <w:rsid w:val="00676CF2"/>
    <w:rsid w:val="00676FF4"/>
    <w:rsid w:val="0067736C"/>
    <w:rsid w:val="006776E4"/>
    <w:rsid w:val="00677AFB"/>
    <w:rsid w:val="00677B2A"/>
    <w:rsid w:val="00677D28"/>
    <w:rsid w:val="00677F07"/>
    <w:rsid w:val="00677FA6"/>
    <w:rsid w:val="0068014B"/>
    <w:rsid w:val="00680912"/>
    <w:rsid w:val="00680A81"/>
    <w:rsid w:val="00680B95"/>
    <w:rsid w:val="00680C83"/>
    <w:rsid w:val="00681269"/>
    <w:rsid w:val="006815C8"/>
    <w:rsid w:val="00681D4D"/>
    <w:rsid w:val="00682036"/>
    <w:rsid w:val="006821C1"/>
    <w:rsid w:val="006823D4"/>
    <w:rsid w:val="0068277E"/>
    <w:rsid w:val="00682944"/>
    <w:rsid w:val="00682CC5"/>
    <w:rsid w:val="00682CCF"/>
    <w:rsid w:val="00682DF3"/>
    <w:rsid w:val="00683121"/>
    <w:rsid w:val="0068324B"/>
    <w:rsid w:val="00683415"/>
    <w:rsid w:val="0068396F"/>
    <w:rsid w:val="006841E3"/>
    <w:rsid w:val="006843D5"/>
    <w:rsid w:val="006843FF"/>
    <w:rsid w:val="00684C3B"/>
    <w:rsid w:val="00685116"/>
    <w:rsid w:val="0068517B"/>
    <w:rsid w:val="006851B2"/>
    <w:rsid w:val="0068531E"/>
    <w:rsid w:val="0068568D"/>
    <w:rsid w:val="006856DF"/>
    <w:rsid w:val="00685C03"/>
    <w:rsid w:val="00686424"/>
    <w:rsid w:val="00686684"/>
    <w:rsid w:val="0068692A"/>
    <w:rsid w:val="00686E15"/>
    <w:rsid w:val="00686EF7"/>
    <w:rsid w:val="00686F49"/>
    <w:rsid w:val="0068735A"/>
    <w:rsid w:val="006874B7"/>
    <w:rsid w:val="00687565"/>
    <w:rsid w:val="006877DF"/>
    <w:rsid w:val="006878D0"/>
    <w:rsid w:val="00687C3C"/>
    <w:rsid w:val="006903EC"/>
    <w:rsid w:val="00690820"/>
    <w:rsid w:val="00690E4E"/>
    <w:rsid w:val="00690E99"/>
    <w:rsid w:val="0069115A"/>
    <w:rsid w:val="00691262"/>
    <w:rsid w:val="006914E1"/>
    <w:rsid w:val="00691859"/>
    <w:rsid w:val="00691B34"/>
    <w:rsid w:val="006920B6"/>
    <w:rsid w:val="006925B7"/>
    <w:rsid w:val="0069292B"/>
    <w:rsid w:val="00692CDE"/>
    <w:rsid w:val="00693723"/>
    <w:rsid w:val="00693812"/>
    <w:rsid w:val="00693C45"/>
    <w:rsid w:val="006940B0"/>
    <w:rsid w:val="006940C1"/>
    <w:rsid w:val="0069451C"/>
    <w:rsid w:val="00694A1C"/>
    <w:rsid w:val="00694EF2"/>
    <w:rsid w:val="00695BF9"/>
    <w:rsid w:val="00695D98"/>
    <w:rsid w:val="00695F43"/>
    <w:rsid w:val="00696348"/>
    <w:rsid w:val="0069636A"/>
    <w:rsid w:val="00696896"/>
    <w:rsid w:val="00696B60"/>
    <w:rsid w:val="00696D8D"/>
    <w:rsid w:val="00697484"/>
    <w:rsid w:val="00697624"/>
    <w:rsid w:val="00697822"/>
    <w:rsid w:val="0069790A"/>
    <w:rsid w:val="00697D8B"/>
    <w:rsid w:val="006A00A3"/>
    <w:rsid w:val="006A02A7"/>
    <w:rsid w:val="006A0365"/>
    <w:rsid w:val="006A03CD"/>
    <w:rsid w:val="006A0FB6"/>
    <w:rsid w:val="006A1160"/>
    <w:rsid w:val="006A1DF6"/>
    <w:rsid w:val="006A222C"/>
    <w:rsid w:val="006A22D3"/>
    <w:rsid w:val="006A252A"/>
    <w:rsid w:val="006A26D0"/>
    <w:rsid w:val="006A27FD"/>
    <w:rsid w:val="006A2BFA"/>
    <w:rsid w:val="006A31FD"/>
    <w:rsid w:val="006A353A"/>
    <w:rsid w:val="006A38E7"/>
    <w:rsid w:val="006A3C20"/>
    <w:rsid w:val="006A4EE0"/>
    <w:rsid w:val="006A538A"/>
    <w:rsid w:val="006A57A8"/>
    <w:rsid w:val="006A58C1"/>
    <w:rsid w:val="006A5A87"/>
    <w:rsid w:val="006A5F40"/>
    <w:rsid w:val="006A60C3"/>
    <w:rsid w:val="006A6606"/>
    <w:rsid w:val="006A66DE"/>
    <w:rsid w:val="006A699B"/>
    <w:rsid w:val="006A6BF9"/>
    <w:rsid w:val="006A71CE"/>
    <w:rsid w:val="006A71E0"/>
    <w:rsid w:val="006A748D"/>
    <w:rsid w:val="006A7720"/>
    <w:rsid w:val="006A7777"/>
    <w:rsid w:val="006B03C4"/>
    <w:rsid w:val="006B06AC"/>
    <w:rsid w:val="006B1A19"/>
    <w:rsid w:val="006B2313"/>
    <w:rsid w:val="006B2321"/>
    <w:rsid w:val="006B2369"/>
    <w:rsid w:val="006B2396"/>
    <w:rsid w:val="006B29F7"/>
    <w:rsid w:val="006B2AE8"/>
    <w:rsid w:val="006B2E76"/>
    <w:rsid w:val="006B2EDE"/>
    <w:rsid w:val="006B308F"/>
    <w:rsid w:val="006B326D"/>
    <w:rsid w:val="006B3EAC"/>
    <w:rsid w:val="006B3EB3"/>
    <w:rsid w:val="006B401F"/>
    <w:rsid w:val="006B4283"/>
    <w:rsid w:val="006B429B"/>
    <w:rsid w:val="006B44DC"/>
    <w:rsid w:val="006B4955"/>
    <w:rsid w:val="006B4ACC"/>
    <w:rsid w:val="006B4B19"/>
    <w:rsid w:val="006B4C42"/>
    <w:rsid w:val="006B4CBF"/>
    <w:rsid w:val="006B4D83"/>
    <w:rsid w:val="006B4FB9"/>
    <w:rsid w:val="006B51A6"/>
    <w:rsid w:val="006B5A41"/>
    <w:rsid w:val="006B63DC"/>
    <w:rsid w:val="006B6435"/>
    <w:rsid w:val="006B6567"/>
    <w:rsid w:val="006B6C18"/>
    <w:rsid w:val="006B6E39"/>
    <w:rsid w:val="006B71B1"/>
    <w:rsid w:val="006B71E4"/>
    <w:rsid w:val="006B7278"/>
    <w:rsid w:val="006B77FC"/>
    <w:rsid w:val="006B7A10"/>
    <w:rsid w:val="006B7C94"/>
    <w:rsid w:val="006B7D07"/>
    <w:rsid w:val="006B7F5A"/>
    <w:rsid w:val="006C0657"/>
    <w:rsid w:val="006C091B"/>
    <w:rsid w:val="006C0AC7"/>
    <w:rsid w:val="006C0AEA"/>
    <w:rsid w:val="006C0D4D"/>
    <w:rsid w:val="006C0D90"/>
    <w:rsid w:val="006C0D9E"/>
    <w:rsid w:val="006C0E06"/>
    <w:rsid w:val="006C1220"/>
    <w:rsid w:val="006C1275"/>
    <w:rsid w:val="006C1318"/>
    <w:rsid w:val="006C1554"/>
    <w:rsid w:val="006C16D3"/>
    <w:rsid w:val="006C1A8B"/>
    <w:rsid w:val="006C1CAF"/>
    <w:rsid w:val="006C2035"/>
    <w:rsid w:val="006C2131"/>
    <w:rsid w:val="006C2270"/>
    <w:rsid w:val="006C299F"/>
    <w:rsid w:val="006C2ADE"/>
    <w:rsid w:val="006C2EAF"/>
    <w:rsid w:val="006C317F"/>
    <w:rsid w:val="006C33C7"/>
    <w:rsid w:val="006C35A1"/>
    <w:rsid w:val="006C383D"/>
    <w:rsid w:val="006C3B38"/>
    <w:rsid w:val="006C447C"/>
    <w:rsid w:val="006C45D0"/>
    <w:rsid w:val="006C45D6"/>
    <w:rsid w:val="006C4D23"/>
    <w:rsid w:val="006C4D45"/>
    <w:rsid w:val="006C5566"/>
    <w:rsid w:val="006C6148"/>
    <w:rsid w:val="006C6271"/>
    <w:rsid w:val="006C63D2"/>
    <w:rsid w:val="006C69AB"/>
    <w:rsid w:val="006C6CF4"/>
    <w:rsid w:val="006C6DEF"/>
    <w:rsid w:val="006C7191"/>
    <w:rsid w:val="006C7718"/>
    <w:rsid w:val="006C7BA1"/>
    <w:rsid w:val="006C7CE3"/>
    <w:rsid w:val="006D0287"/>
    <w:rsid w:val="006D075C"/>
    <w:rsid w:val="006D07D0"/>
    <w:rsid w:val="006D0A90"/>
    <w:rsid w:val="006D0FC5"/>
    <w:rsid w:val="006D11B6"/>
    <w:rsid w:val="006D12F2"/>
    <w:rsid w:val="006D138D"/>
    <w:rsid w:val="006D13A2"/>
    <w:rsid w:val="006D14F2"/>
    <w:rsid w:val="006D15F8"/>
    <w:rsid w:val="006D1D63"/>
    <w:rsid w:val="006D1EB1"/>
    <w:rsid w:val="006D22DC"/>
    <w:rsid w:val="006D2345"/>
    <w:rsid w:val="006D242C"/>
    <w:rsid w:val="006D2B1F"/>
    <w:rsid w:val="006D2C51"/>
    <w:rsid w:val="006D2E31"/>
    <w:rsid w:val="006D37BE"/>
    <w:rsid w:val="006D38B2"/>
    <w:rsid w:val="006D4631"/>
    <w:rsid w:val="006D47E8"/>
    <w:rsid w:val="006D493C"/>
    <w:rsid w:val="006D4ABF"/>
    <w:rsid w:val="006D4DE3"/>
    <w:rsid w:val="006D5028"/>
    <w:rsid w:val="006D554C"/>
    <w:rsid w:val="006D55FC"/>
    <w:rsid w:val="006D59A6"/>
    <w:rsid w:val="006D5A57"/>
    <w:rsid w:val="006D6504"/>
    <w:rsid w:val="006D686E"/>
    <w:rsid w:val="006D6BE5"/>
    <w:rsid w:val="006D6C0F"/>
    <w:rsid w:val="006D6C2A"/>
    <w:rsid w:val="006D6CB0"/>
    <w:rsid w:val="006D7000"/>
    <w:rsid w:val="006D7062"/>
    <w:rsid w:val="006D7141"/>
    <w:rsid w:val="006D71A9"/>
    <w:rsid w:val="006D7469"/>
    <w:rsid w:val="006D75B9"/>
    <w:rsid w:val="006E01F3"/>
    <w:rsid w:val="006E0310"/>
    <w:rsid w:val="006E033B"/>
    <w:rsid w:val="006E061D"/>
    <w:rsid w:val="006E08B8"/>
    <w:rsid w:val="006E0A06"/>
    <w:rsid w:val="006E1171"/>
    <w:rsid w:val="006E1B3B"/>
    <w:rsid w:val="006E1EA8"/>
    <w:rsid w:val="006E2045"/>
    <w:rsid w:val="006E2395"/>
    <w:rsid w:val="006E23FA"/>
    <w:rsid w:val="006E244B"/>
    <w:rsid w:val="006E24BD"/>
    <w:rsid w:val="006E2B4B"/>
    <w:rsid w:val="006E329A"/>
    <w:rsid w:val="006E365E"/>
    <w:rsid w:val="006E36E0"/>
    <w:rsid w:val="006E3859"/>
    <w:rsid w:val="006E39BE"/>
    <w:rsid w:val="006E3FA4"/>
    <w:rsid w:val="006E4834"/>
    <w:rsid w:val="006E4C70"/>
    <w:rsid w:val="006E4F16"/>
    <w:rsid w:val="006E54D4"/>
    <w:rsid w:val="006E5666"/>
    <w:rsid w:val="006E573C"/>
    <w:rsid w:val="006E5E1F"/>
    <w:rsid w:val="006E5E52"/>
    <w:rsid w:val="006E6151"/>
    <w:rsid w:val="006E6417"/>
    <w:rsid w:val="006E67D3"/>
    <w:rsid w:val="006E6A0B"/>
    <w:rsid w:val="006E6AF8"/>
    <w:rsid w:val="006E6BC4"/>
    <w:rsid w:val="006E6DDC"/>
    <w:rsid w:val="006E7363"/>
    <w:rsid w:val="006E7B90"/>
    <w:rsid w:val="006E7BC8"/>
    <w:rsid w:val="006E7EFB"/>
    <w:rsid w:val="006E7FEA"/>
    <w:rsid w:val="006F0223"/>
    <w:rsid w:val="006F0237"/>
    <w:rsid w:val="006F0FD8"/>
    <w:rsid w:val="006F1289"/>
    <w:rsid w:val="006F131A"/>
    <w:rsid w:val="006F191C"/>
    <w:rsid w:val="006F1C7A"/>
    <w:rsid w:val="006F1EA0"/>
    <w:rsid w:val="006F1F31"/>
    <w:rsid w:val="006F21D8"/>
    <w:rsid w:val="006F224A"/>
    <w:rsid w:val="006F242C"/>
    <w:rsid w:val="006F3224"/>
    <w:rsid w:val="006F323D"/>
    <w:rsid w:val="006F3578"/>
    <w:rsid w:val="006F38D7"/>
    <w:rsid w:val="006F3C2C"/>
    <w:rsid w:val="006F3CAA"/>
    <w:rsid w:val="006F3DA0"/>
    <w:rsid w:val="006F43A1"/>
    <w:rsid w:val="006F4AB8"/>
    <w:rsid w:val="006F4C6C"/>
    <w:rsid w:val="006F52E7"/>
    <w:rsid w:val="006F564F"/>
    <w:rsid w:val="006F5D99"/>
    <w:rsid w:val="006F608A"/>
    <w:rsid w:val="006F64C5"/>
    <w:rsid w:val="006F6659"/>
    <w:rsid w:val="006F682F"/>
    <w:rsid w:val="006F6ABC"/>
    <w:rsid w:val="006F6C3B"/>
    <w:rsid w:val="006F758E"/>
    <w:rsid w:val="006F7722"/>
    <w:rsid w:val="006F7DF3"/>
    <w:rsid w:val="006F7F9B"/>
    <w:rsid w:val="007000AD"/>
    <w:rsid w:val="00700435"/>
    <w:rsid w:val="007012D2"/>
    <w:rsid w:val="00701497"/>
    <w:rsid w:val="0070167A"/>
    <w:rsid w:val="007017DE"/>
    <w:rsid w:val="00701CD0"/>
    <w:rsid w:val="00701D3A"/>
    <w:rsid w:val="0070225F"/>
    <w:rsid w:val="0070230A"/>
    <w:rsid w:val="0070236B"/>
    <w:rsid w:val="007025CF"/>
    <w:rsid w:val="00702801"/>
    <w:rsid w:val="00702A10"/>
    <w:rsid w:val="00702B42"/>
    <w:rsid w:val="00702BC9"/>
    <w:rsid w:val="00703295"/>
    <w:rsid w:val="0070392C"/>
    <w:rsid w:val="00703994"/>
    <w:rsid w:val="00703CEB"/>
    <w:rsid w:val="00704109"/>
    <w:rsid w:val="0070459D"/>
    <w:rsid w:val="00704720"/>
    <w:rsid w:val="00704ACF"/>
    <w:rsid w:val="00704BE7"/>
    <w:rsid w:val="00704FCE"/>
    <w:rsid w:val="007051FC"/>
    <w:rsid w:val="007056A5"/>
    <w:rsid w:val="007059E2"/>
    <w:rsid w:val="007059E5"/>
    <w:rsid w:val="00705A6B"/>
    <w:rsid w:val="00705C24"/>
    <w:rsid w:val="00705D38"/>
    <w:rsid w:val="00705DBB"/>
    <w:rsid w:val="00705DDF"/>
    <w:rsid w:val="0070615B"/>
    <w:rsid w:val="00706926"/>
    <w:rsid w:val="007069F9"/>
    <w:rsid w:val="00706FBF"/>
    <w:rsid w:val="00707373"/>
    <w:rsid w:val="0070760B"/>
    <w:rsid w:val="0070784A"/>
    <w:rsid w:val="00707B62"/>
    <w:rsid w:val="00707F63"/>
    <w:rsid w:val="007100A6"/>
    <w:rsid w:val="00710BF1"/>
    <w:rsid w:val="00710F62"/>
    <w:rsid w:val="007110B5"/>
    <w:rsid w:val="00711262"/>
    <w:rsid w:val="0071144E"/>
    <w:rsid w:val="00711A07"/>
    <w:rsid w:val="00711CDD"/>
    <w:rsid w:val="00712079"/>
    <w:rsid w:val="007121B2"/>
    <w:rsid w:val="00712441"/>
    <w:rsid w:val="007125BA"/>
    <w:rsid w:val="007126CB"/>
    <w:rsid w:val="00712705"/>
    <w:rsid w:val="00712A00"/>
    <w:rsid w:val="00712CF0"/>
    <w:rsid w:val="00712DC8"/>
    <w:rsid w:val="00712E5D"/>
    <w:rsid w:val="00712FC1"/>
    <w:rsid w:val="0071301B"/>
    <w:rsid w:val="00713250"/>
    <w:rsid w:val="00713CD2"/>
    <w:rsid w:val="00713D95"/>
    <w:rsid w:val="007144BA"/>
    <w:rsid w:val="0071458D"/>
    <w:rsid w:val="00714BEB"/>
    <w:rsid w:val="00714C30"/>
    <w:rsid w:val="00714CF8"/>
    <w:rsid w:val="007152A5"/>
    <w:rsid w:val="0071538E"/>
    <w:rsid w:val="0071549A"/>
    <w:rsid w:val="00715572"/>
    <w:rsid w:val="0071559A"/>
    <w:rsid w:val="00715AF1"/>
    <w:rsid w:val="00715B7A"/>
    <w:rsid w:val="00715FA9"/>
    <w:rsid w:val="007164A0"/>
    <w:rsid w:val="0071684F"/>
    <w:rsid w:val="00717491"/>
    <w:rsid w:val="00717675"/>
    <w:rsid w:val="007177FB"/>
    <w:rsid w:val="00717AB6"/>
    <w:rsid w:val="00717D25"/>
    <w:rsid w:val="00720296"/>
    <w:rsid w:val="00720A85"/>
    <w:rsid w:val="00721347"/>
    <w:rsid w:val="007215DF"/>
    <w:rsid w:val="00721730"/>
    <w:rsid w:val="00721E58"/>
    <w:rsid w:val="0072278D"/>
    <w:rsid w:val="007229A4"/>
    <w:rsid w:val="00722C31"/>
    <w:rsid w:val="00722E2C"/>
    <w:rsid w:val="007230D6"/>
    <w:rsid w:val="007231D3"/>
    <w:rsid w:val="0072330E"/>
    <w:rsid w:val="00723884"/>
    <w:rsid w:val="00723D3F"/>
    <w:rsid w:val="00724AD4"/>
    <w:rsid w:val="0072505F"/>
    <w:rsid w:val="007258A3"/>
    <w:rsid w:val="0072592D"/>
    <w:rsid w:val="00726A9C"/>
    <w:rsid w:val="00726D37"/>
    <w:rsid w:val="00727830"/>
    <w:rsid w:val="00727C68"/>
    <w:rsid w:val="0073082C"/>
    <w:rsid w:val="00730D7B"/>
    <w:rsid w:val="0073103C"/>
    <w:rsid w:val="007310BC"/>
    <w:rsid w:val="00731694"/>
    <w:rsid w:val="0073169F"/>
    <w:rsid w:val="00731783"/>
    <w:rsid w:val="0073189A"/>
    <w:rsid w:val="0073202C"/>
    <w:rsid w:val="007321B2"/>
    <w:rsid w:val="00732202"/>
    <w:rsid w:val="007326BA"/>
    <w:rsid w:val="007327FC"/>
    <w:rsid w:val="00732BA4"/>
    <w:rsid w:val="00732E67"/>
    <w:rsid w:val="007330DC"/>
    <w:rsid w:val="007332E3"/>
    <w:rsid w:val="00733564"/>
    <w:rsid w:val="007335B5"/>
    <w:rsid w:val="00734379"/>
    <w:rsid w:val="007344CE"/>
    <w:rsid w:val="00734645"/>
    <w:rsid w:val="0073478C"/>
    <w:rsid w:val="00734E77"/>
    <w:rsid w:val="0073553F"/>
    <w:rsid w:val="00735614"/>
    <w:rsid w:val="007357C5"/>
    <w:rsid w:val="007357D7"/>
    <w:rsid w:val="007358DD"/>
    <w:rsid w:val="00735B36"/>
    <w:rsid w:val="00735C81"/>
    <w:rsid w:val="00735FBB"/>
    <w:rsid w:val="0073604B"/>
    <w:rsid w:val="00736390"/>
    <w:rsid w:val="00736460"/>
    <w:rsid w:val="007368B9"/>
    <w:rsid w:val="00736B26"/>
    <w:rsid w:val="0073712F"/>
    <w:rsid w:val="00737186"/>
    <w:rsid w:val="0073718C"/>
    <w:rsid w:val="007375F5"/>
    <w:rsid w:val="00737669"/>
    <w:rsid w:val="00737685"/>
    <w:rsid w:val="0073776D"/>
    <w:rsid w:val="007379EE"/>
    <w:rsid w:val="00737BA8"/>
    <w:rsid w:val="00737DE8"/>
    <w:rsid w:val="0074015B"/>
    <w:rsid w:val="0074094E"/>
    <w:rsid w:val="00740C1F"/>
    <w:rsid w:val="00740FE6"/>
    <w:rsid w:val="007413BB"/>
    <w:rsid w:val="00741883"/>
    <w:rsid w:val="00741C75"/>
    <w:rsid w:val="0074213E"/>
    <w:rsid w:val="00742429"/>
    <w:rsid w:val="00742629"/>
    <w:rsid w:val="00742684"/>
    <w:rsid w:val="00742C2E"/>
    <w:rsid w:val="00742CFB"/>
    <w:rsid w:val="00742ED2"/>
    <w:rsid w:val="00742EE7"/>
    <w:rsid w:val="007430A5"/>
    <w:rsid w:val="007430AD"/>
    <w:rsid w:val="00743942"/>
    <w:rsid w:val="0074411D"/>
    <w:rsid w:val="007441A1"/>
    <w:rsid w:val="007442FB"/>
    <w:rsid w:val="007445C7"/>
    <w:rsid w:val="0074529F"/>
    <w:rsid w:val="00745AEB"/>
    <w:rsid w:val="00745BAD"/>
    <w:rsid w:val="00745BF9"/>
    <w:rsid w:val="007461FD"/>
    <w:rsid w:val="0074626A"/>
    <w:rsid w:val="00746379"/>
    <w:rsid w:val="00746447"/>
    <w:rsid w:val="0074662C"/>
    <w:rsid w:val="00746727"/>
    <w:rsid w:val="00746B02"/>
    <w:rsid w:val="00746ED9"/>
    <w:rsid w:val="00747653"/>
    <w:rsid w:val="007476DD"/>
    <w:rsid w:val="00747865"/>
    <w:rsid w:val="007500A4"/>
    <w:rsid w:val="0075022B"/>
    <w:rsid w:val="00750A85"/>
    <w:rsid w:val="007511AF"/>
    <w:rsid w:val="007512AE"/>
    <w:rsid w:val="0075150D"/>
    <w:rsid w:val="007518C8"/>
    <w:rsid w:val="00751964"/>
    <w:rsid w:val="00751A6D"/>
    <w:rsid w:val="00751F52"/>
    <w:rsid w:val="00752DF9"/>
    <w:rsid w:val="00752F0E"/>
    <w:rsid w:val="00752F78"/>
    <w:rsid w:val="00753158"/>
    <w:rsid w:val="00753363"/>
    <w:rsid w:val="00753474"/>
    <w:rsid w:val="007534B8"/>
    <w:rsid w:val="0075368A"/>
    <w:rsid w:val="00753E1A"/>
    <w:rsid w:val="00754217"/>
    <w:rsid w:val="007544BE"/>
    <w:rsid w:val="00754F27"/>
    <w:rsid w:val="00755151"/>
    <w:rsid w:val="00755447"/>
    <w:rsid w:val="007555BB"/>
    <w:rsid w:val="007555C0"/>
    <w:rsid w:val="00755DD7"/>
    <w:rsid w:val="00755F25"/>
    <w:rsid w:val="00755F66"/>
    <w:rsid w:val="007561FF"/>
    <w:rsid w:val="00756AC0"/>
    <w:rsid w:val="00757499"/>
    <w:rsid w:val="007574D4"/>
    <w:rsid w:val="007576B2"/>
    <w:rsid w:val="00757800"/>
    <w:rsid w:val="00757C45"/>
    <w:rsid w:val="00757F68"/>
    <w:rsid w:val="00757F72"/>
    <w:rsid w:val="0076082F"/>
    <w:rsid w:val="007609F0"/>
    <w:rsid w:val="00760A36"/>
    <w:rsid w:val="007616D1"/>
    <w:rsid w:val="00761D92"/>
    <w:rsid w:val="00762145"/>
    <w:rsid w:val="00762379"/>
    <w:rsid w:val="007623C7"/>
    <w:rsid w:val="007623E1"/>
    <w:rsid w:val="007625FF"/>
    <w:rsid w:val="007627F0"/>
    <w:rsid w:val="00762A83"/>
    <w:rsid w:val="00762ECB"/>
    <w:rsid w:val="007632AB"/>
    <w:rsid w:val="007632FA"/>
    <w:rsid w:val="0076379F"/>
    <w:rsid w:val="007643F3"/>
    <w:rsid w:val="00764679"/>
    <w:rsid w:val="0076490B"/>
    <w:rsid w:val="00764DE2"/>
    <w:rsid w:val="00764E94"/>
    <w:rsid w:val="00764F94"/>
    <w:rsid w:val="007650FF"/>
    <w:rsid w:val="007652BF"/>
    <w:rsid w:val="00765D59"/>
    <w:rsid w:val="00765E51"/>
    <w:rsid w:val="00766589"/>
    <w:rsid w:val="00766EBC"/>
    <w:rsid w:val="00766F58"/>
    <w:rsid w:val="007672B6"/>
    <w:rsid w:val="007672C2"/>
    <w:rsid w:val="007672D0"/>
    <w:rsid w:val="0076767F"/>
    <w:rsid w:val="0076779F"/>
    <w:rsid w:val="007677B2"/>
    <w:rsid w:val="007679AB"/>
    <w:rsid w:val="00767ABA"/>
    <w:rsid w:val="00767AFB"/>
    <w:rsid w:val="00767BE2"/>
    <w:rsid w:val="00767E1A"/>
    <w:rsid w:val="00770000"/>
    <w:rsid w:val="00770735"/>
    <w:rsid w:val="00770A1F"/>
    <w:rsid w:val="007712BB"/>
    <w:rsid w:val="00771318"/>
    <w:rsid w:val="0077155C"/>
    <w:rsid w:val="00771903"/>
    <w:rsid w:val="00771922"/>
    <w:rsid w:val="00771A6B"/>
    <w:rsid w:val="00771CEC"/>
    <w:rsid w:val="00771DD5"/>
    <w:rsid w:val="007720CE"/>
    <w:rsid w:val="00772497"/>
    <w:rsid w:val="0077290B"/>
    <w:rsid w:val="00772B46"/>
    <w:rsid w:val="00772EAB"/>
    <w:rsid w:val="00773906"/>
    <w:rsid w:val="0077400D"/>
    <w:rsid w:val="0077417D"/>
    <w:rsid w:val="00774786"/>
    <w:rsid w:val="00774AFF"/>
    <w:rsid w:val="00774C15"/>
    <w:rsid w:val="00774D0F"/>
    <w:rsid w:val="0077537C"/>
    <w:rsid w:val="007756A8"/>
    <w:rsid w:val="0077583A"/>
    <w:rsid w:val="00775856"/>
    <w:rsid w:val="00775AC6"/>
    <w:rsid w:val="00775BE2"/>
    <w:rsid w:val="00775E0E"/>
    <w:rsid w:val="00775FB1"/>
    <w:rsid w:val="0077645A"/>
    <w:rsid w:val="00776C98"/>
    <w:rsid w:val="00776DE0"/>
    <w:rsid w:val="00777167"/>
    <w:rsid w:val="00777414"/>
    <w:rsid w:val="007778E3"/>
    <w:rsid w:val="00777ABB"/>
    <w:rsid w:val="00777B97"/>
    <w:rsid w:val="00777E79"/>
    <w:rsid w:val="00777E81"/>
    <w:rsid w:val="00780005"/>
    <w:rsid w:val="00780135"/>
    <w:rsid w:val="00780284"/>
    <w:rsid w:val="007804D0"/>
    <w:rsid w:val="00780508"/>
    <w:rsid w:val="0078055D"/>
    <w:rsid w:val="00780681"/>
    <w:rsid w:val="00780F06"/>
    <w:rsid w:val="007812AC"/>
    <w:rsid w:val="00781879"/>
    <w:rsid w:val="00781D1E"/>
    <w:rsid w:val="00781D2B"/>
    <w:rsid w:val="0078217B"/>
    <w:rsid w:val="0078267B"/>
    <w:rsid w:val="00782834"/>
    <w:rsid w:val="00782980"/>
    <w:rsid w:val="00782ECE"/>
    <w:rsid w:val="0078308E"/>
    <w:rsid w:val="007838CC"/>
    <w:rsid w:val="0078390C"/>
    <w:rsid w:val="00783BDE"/>
    <w:rsid w:val="00783C29"/>
    <w:rsid w:val="00783CBC"/>
    <w:rsid w:val="00783DAA"/>
    <w:rsid w:val="00783F75"/>
    <w:rsid w:val="007843E2"/>
    <w:rsid w:val="007847E8"/>
    <w:rsid w:val="00784838"/>
    <w:rsid w:val="00784F67"/>
    <w:rsid w:val="0078523F"/>
    <w:rsid w:val="007853DD"/>
    <w:rsid w:val="007855AE"/>
    <w:rsid w:val="00785782"/>
    <w:rsid w:val="00785D8A"/>
    <w:rsid w:val="00785F9B"/>
    <w:rsid w:val="007860DC"/>
    <w:rsid w:val="00786948"/>
    <w:rsid w:val="007869A8"/>
    <w:rsid w:val="007871A0"/>
    <w:rsid w:val="00787871"/>
    <w:rsid w:val="00787967"/>
    <w:rsid w:val="00787BBD"/>
    <w:rsid w:val="0079016C"/>
    <w:rsid w:val="007902F8"/>
    <w:rsid w:val="00790331"/>
    <w:rsid w:val="00790430"/>
    <w:rsid w:val="00790476"/>
    <w:rsid w:val="007905B2"/>
    <w:rsid w:val="007909B9"/>
    <w:rsid w:val="007909D7"/>
    <w:rsid w:val="007909EE"/>
    <w:rsid w:val="00790CCF"/>
    <w:rsid w:val="00790EF3"/>
    <w:rsid w:val="007919D4"/>
    <w:rsid w:val="007920B8"/>
    <w:rsid w:val="0079286C"/>
    <w:rsid w:val="007931FF"/>
    <w:rsid w:val="0079358E"/>
    <w:rsid w:val="007935FF"/>
    <w:rsid w:val="0079361F"/>
    <w:rsid w:val="00793783"/>
    <w:rsid w:val="00793B7D"/>
    <w:rsid w:val="00794336"/>
    <w:rsid w:val="00794538"/>
    <w:rsid w:val="007945BD"/>
    <w:rsid w:val="007947A7"/>
    <w:rsid w:val="00794A17"/>
    <w:rsid w:val="00794F4E"/>
    <w:rsid w:val="0079519E"/>
    <w:rsid w:val="007953BA"/>
    <w:rsid w:val="007958F0"/>
    <w:rsid w:val="0079597D"/>
    <w:rsid w:val="00795C1C"/>
    <w:rsid w:val="00795E7D"/>
    <w:rsid w:val="00796071"/>
    <w:rsid w:val="0079654A"/>
    <w:rsid w:val="007967C6"/>
    <w:rsid w:val="00796C51"/>
    <w:rsid w:val="007978D8"/>
    <w:rsid w:val="00797B76"/>
    <w:rsid w:val="00797D58"/>
    <w:rsid w:val="007A013D"/>
    <w:rsid w:val="007A0459"/>
    <w:rsid w:val="007A04CE"/>
    <w:rsid w:val="007A055E"/>
    <w:rsid w:val="007A05BE"/>
    <w:rsid w:val="007A0A17"/>
    <w:rsid w:val="007A0D19"/>
    <w:rsid w:val="007A141D"/>
    <w:rsid w:val="007A1692"/>
    <w:rsid w:val="007A1869"/>
    <w:rsid w:val="007A1DE3"/>
    <w:rsid w:val="007A1E71"/>
    <w:rsid w:val="007A2895"/>
    <w:rsid w:val="007A2E9E"/>
    <w:rsid w:val="007A2F9D"/>
    <w:rsid w:val="007A2FCE"/>
    <w:rsid w:val="007A2FF8"/>
    <w:rsid w:val="007A3430"/>
    <w:rsid w:val="007A42BE"/>
    <w:rsid w:val="007A4317"/>
    <w:rsid w:val="007A44E7"/>
    <w:rsid w:val="007A4A5F"/>
    <w:rsid w:val="007A4B93"/>
    <w:rsid w:val="007A4EEB"/>
    <w:rsid w:val="007A4F25"/>
    <w:rsid w:val="007A5150"/>
    <w:rsid w:val="007A53D3"/>
    <w:rsid w:val="007A5824"/>
    <w:rsid w:val="007A5F55"/>
    <w:rsid w:val="007A6CD1"/>
    <w:rsid w:val="007A7277"/>
    <w:rsid w:val="007A74AC"/>
    <w:rsid w:val="007A7B01"/>
    <w:rsid w:val="007A7B28"/>
    <w:rsid w:val="007A7C7D"/>
    <w:rsid w:val="007A7D25"/>
    <w:rsid w:val="007A7EEF"/>
    <w:rsid w:val="007B00D7"/>
    <w:rsid w:val="007B06A3"/>
    <w:rsid w:val="007B110A"/>
    <w:rsid w:val="007B120E"/>
    <w:rsid w:val="007B190C"/>
    <w:rsid w:val="007B1D9E"/>
    <w:rsid w:val="007B2191"/>
    <w:rsid w:val="007B31B2"/>
    <w:rsid w:val="007B3A94"/>
    <w:rsid w:val="007B3C4E"/>
    <w:rsid w:val="007B3E82"/>
    <w:rsid w:val="007B3F09"/>
    <w:rsid w:val="007B40A3"/>
    <w:rsid w:val="007B4503"/>
    <w:rsid w:val="007B48EE"/>
    <w:rsid w:val="007B4D1D"/>
    <w:rsid w:val="007B519E"/>
    <w:rsid w:val="007B52B7"/>
    <w:rsid w:val="007B5736"/>
    <w:rsid w:val="007B5C89"/>
    <w:rsid w:val="007B5E86"/>
    <w:rsid w:val="007B5F5E"/>
    <w:rsid w:val="007B624F"/>
    <w:rsid w:val="007B6301"/>
    <w:rsid w:val="007B6504"/>
    <w:rsid w:val="007B6709"/>
    <w:rsid w:val="007B68F8"/>
    <w:rsid w:val="007B6D72"/>
    <w:rsid w:val="007B6F84"/>
    <w:rsid w:val="007B796A"/>
    <w:rsid w:val="007B7E54"/>
    <w:rsid w:val="007C0351"/>
    <w:rsid w:val="007C039B"/>
    <w:rsid w:val="007C047C"/>
    <w:rsid w:val="007C0553"/>
    <w:rsid w:val="007C0735"/>
    <w:rsid w:val="007C0A59"/>
    <w:rsid w:val="007C13F8"/>
    <w:rsid w:val="007C17E3"/>
    <w:rsid w:val="007C1A01"/>
    <w:rsid w:val="007C1A73"/>
    <w:rsid w:val="007C1B04"/>
    <w:rsid w:val="007C1C2C"/>
    <w:rsid w:val="007C1C55"/>
    <w:rsid w:val="007C1C69"/>
    <w:rsid w:val="007C1F18"/>
    <w:rsid w:val="007C2451"/>
    <w:rsid w:val="007C2718"/>
    <w:rsid w:val="007C2A3A"/>
    <w:rsid w:val="007C2AA8"/>
    <w:rsid w:val="007C31BA"/>
    <w:rsid w:val="007C31C7"/>
    <w:rsid w:val="007C3238"/>
    <w:rsid w:val="007C3388"/>
    <w:rsid w:val="007C3C2F"/>
    <w:rsid w:val="007C3DA7"/>
    <w:rsid w:val="007C3FC2"/>
    <w:rsid w:val="007C3FF6"/>
    <w:rsid w:val="007C431E"/>
    <w:rsid w:val="007C4A4C"/>
    <w:rsid w:val="007C53A4"/>
    <w:rsid w:val="007C56E3"/>
    <w:rsid w:val="007C5793"/>
    <w:rsid w:val="007C57F8"/>
    <w:rsid w:val="007C5DE1"/>
    <w:rsid w:val="007C5F5B"/>
    <w:rsid w:val="007C6203"/>
    <w:rsid w:val="007C6667"/>
    <w:rsid w:val="007C6713"/>
    <w:rsid w:val="007C685F"/>
    <w:rsid w:val="007C6B33"/>
    <w:rsid w:val="007C6D44"/>
    <w:rsid w:val="007C6E57"/>
    <w:rsid w:val="007C6F8F"/>
    <w:rsid w:val="007C70C6"/>
    <w:rsid w:val="007C7155"/>
    <w:rsid w:val="007C7349"/>
    <w:rsid w:val="007C7571"/>
    <w:rsid w:val="007C7981"/>
    <w:rsid w:val="007D0042"/>
    <w:rsid w:val="007D0212"/>
    <w:rsid w:val="007D04F9"/>
    <w:rsid w:val="007D0764"/>
    <w:rsid w:val="007D0827"/>
    <w:rsid w:val="007D0B1D"/>
    <w:rsid w:val="007D0E0C"/>
    <w:rsid w:val="007D1151"/>
    <w:rsid w:val="007D127A"/>
    <w:rsid w:val="007D1322"/>
    <w:rsid w:val="007D1398"/>
    <w:rsid w:val="007D19E4"/>
    <w:rsid w:val="007D1A32"/>
    <w:rsid w:val="007D1C18"/>
    <w:rsid w:val="007D1F6E"/>
    <w:rsid w:val="007D232D"/>
    <w:rsid w:val="007D2627"/>
    <w:rsid w:val="007D2CE7"/>
    <w:rsid w:val="007D2FBD"/>
    <w:rsid w:val="007D2FF3"/>
    <w:rsid w:val="007D3059"/>
    <w:rsid w:val="007D3686"/>
    <w:rsid w:val="007D395D"/>
    <w:rsid w:val="007D3BB4"/>
    <w:rsid w:val="007D424B"/>
    <w:rsid w:val="007D427F"/>
    <w:rsid w:val="007D43D8"/>
    <w:rsid w:val="007D444F"/>
    <w:rsid w:val="007D481C"/>
    <w:rsid w:val="007D49AE"/>
    <w:rsid w:val="007D5310"/>
    <w:rsid w:val="007D5798"/>
    <w:rsid w:val="007D596D"/>
    <w:rsid w:val="007D5C29"/>
    <w:rsid w:val="007D6A5A"/>
    <w:rsid w:val="007D71FA"/>
    <w:rsid w:val="007D727D"/>
    <w:rsid w:val="007D7976"/>
    <w:rsid w:val="007D7A39"/>
    <w:rsid w:val="007D7EBA"/>
    <w:rsid w:val="007E02CF"/>
    <w:rsid w:val="007E11C7"/>
    <w:rsid w:val="007E12E0"/>
    <w:rsid w:val="007E13F4"/>
    <w:rsid w:val="007E1589"/>
    <w:rsid w:val="007E17A3"/>
    <w:rsid w:val="007E1947"/>
    <w:rsid w:val="007E1D2F"/>
    <w:rsid w:val="007E1FEF"/>
    <w:rsid w:val="007E223E"/>
    <w:rsid w:val="007E234E"/>
    <w:rsid w:val="007E25D4"/>
    <w:rsid w:val="007E26D5"/>
    <w:rsid w:val="007E2A9E"/>
    <w:rsid w:val="007E2DA2"/>
    <w:rsid w:val="007E2EA6"/>
    <w:rsid w:val="007E30A6"/>
    <w:rsid w:val="007E3381"/>
    <w:rsid w:val="007E3B4B"/>
    <w:rsid w:val="007E3EEB"/>
    <w:rsid w:val="007E446F"/>
    <w:rsid w:val="007E483B"/>
    <w:rsid w:val="007E4858"/>
    <w:rsid w:val="007E4F69"/>
    <w:rsid w:val="007E4FE2"/>
    <w:rsid w:val="007E502D"/>
    <w:rsid w:val="007E5088"/>
    <w:rsid w:val="007E53C4"/>
    <w:rsid w:val="007E5480"/>
    <w:rsid w:val="007E56D4"/>
    <w:rsid w:val="007E5B28"/>
    <w:rsid w:val="007E5BC8"/>
    <w:rsid w:val="007E5C87"/>
    <w:rsid w:val="007E62D5"/>
    <w:rsid w:val="007E6787"/>
    <w:rsid w:val="007E6900"/>
    <w:rsid w:val="007E6C14"/>
    <w:rsid w:val="007E6E95"/>
    <w:rsid w:val="007E6EE2"/>
    <w:rsid w:val="007E72C6"/>
    <w:rsid w:val="007E7511"/>
    <w:rsid w:val="007F0988"/>
    <w:rsid w:val="007F0BE1"/>
    <w:rsid w:val="007F0CCF"/>
    <w:rsid w:val="007F157D"/>
    <w:rsid w:val="007F15CC"/>
    <w:rsid w:val="007F1C1D"/>
    <w:rsid w:val="007F1DAF"/>
    <w:rsid w:val="007F1E3B"/>
    <w:rsid w:val="007F202F"/>
    <w:rsid w:val="007F2197"/>
    <w:rsid w:val="007F2423"/>
    <w:rsid w:val="007F24BE"/>
    <w:rsid w:val="007F2B26"/>
    <w:rsid w:val="007F2B4F"/>
    <w:rsid w:val="007F2DCE"/>
    <w:rsid w:val="007F3062"/>
    <w:rsid w:val="007F33C3"/>
    <w:rsid w:val="007F395A"/>
    <w:rsid w:val="007F421B"/>
    <w:rsid w:val="007F43F7"/>
    <w:rsid w:val="007F453A"/>
    <w:rsid w:val="007F5210"/>
    <w:rsid w:val="007F533D"/>
    <w:rsid w:val="007F5517"/>
    <w:rsid w:val="007F5BDE"/>
    <w:rsid w:val="007F5E4B"/>
    <w:rsid w:val="007F5FBA"/>
    <w:rsid w:val="007F6B38"/>
    <w:rsid w:val="007F6B61"/>
    <w:rsid w:val="007F722B"/>
    <w:rsid w:val="007F7564"/>
    <w:rsid w:val="007F7638"/>
    <w:rsid w:val="007F76BB"/>
    <w:rsid w:val="007F7ACE"/>
    <w:rsid w:val="007F7D4C"/>
    <w:rsid w:val="0080006A"/>
    <w:rsid w:val="008008BF"/>
    <w:rsid w:val="00800C14"/>
    <w:rsid w:val="00800D7C"/>
    <w:rsid w:val="00800EDC"/>
    <w:rsid w:val="0080129F"/>
    <w:rsid w:val="008016B4"/>
    <w:rsid w:val="00801B79"/>
    <w:rsid w:val="00801C73"/>
    <w:rsid w:val="008020E1"/>
    <w:rsid w:val="008032DC"/>
    <w:rsid w:val="008033F2"/>
    <w:rsid w:val="008034F2"/>
    <w:rsid w:val="00803688"/>
    <w:rsid w:val="00803B8D"/>
    <w:rsid w:val="00803D3B"/>
    <w:rsid w:val="008048EA"/>
    <w:rsid w:val="00804AC3"/>
    <w:rsid w:val="00804C5D"/>
    <w:rsid w:val="00804EA8"/>
    <w:rsid w:val="00805422"/>
    <w:rsid w:val="00805484"/>
    <w:rsid w:val="00805643"/>
    <w:rsid w:val="00805913"/>
    <w:rsid w:val="00805A57"/>
    <w:rsid w:val="00805B10"/>
    <w:rsid w:val="00805C5F"/>
    <w:rsid w:val="00805FBC"/>
    <w:rsid w:val="008062C6"/>
    <w:rsid w:val="008065F7"/>
    <w:rsid w:val="0080685A"/>
    <w:rsid w:val="008068B3"/>
    <w:rsid w:val="00806A0B"/>
    <w:rsid w:val="00806BFC"/>
    <w:rsid w:val="00806E06"/>
    <w:rsid w:val="00806E5B"/>
    <w:rsid w:val="008076AA"/>
    <w:rsid w:val="00807968"/>
    <w:rsid w:val="0081030B"/>
    <w:rsid w:val="00810455"/>
    <w:rsid w:val="008104B0"/>
    <w:rsid w:val="008105B9"/>
    <w:rsid w:val="00810621"/>
    <w:rsid w:val="00810947"/>
    <w:rsid w:val="00810B8D"/>
    <w:rsid w:val="00810E2D"/>
    <w:rsid w:val="00811584"/>
    <w:rsid w:val="00811617"/>
    <w:rsid w:val="0081161D"/>
    <w:rsid w:val="008119EA"/>
    <w:rsid w:val="00811D87"/>
    <w:rsid w:val="0081219E"/>
    <w:rsid w:val="008121E5"/>
    <w:rsid w:val="008123DC"/>
    <w:rsid w:val="00812412"/>
    <w:rsid w:val="00812A4E"/>
    <w:rsid w:val="00812CEC"/>
    <w:rsid w:val="00812D9A"/>
    <w:rsid w:val="00813181"/>
    <w:rsid w:val="008132B1"/>
    <w:rsid w:val="008132D0"/>
    <w:rsid w:val="008134FE"/>
    <w:rsid w:val="00814035"/>
    <w:rsid w:val="0081416D"/>
    <w:rsid w:val="008143C1"/>
    <w:rsid w:val="00814409"/>
    <w:rsid w:val="008144DD"/>
    <w:rsid w:val="00814687"/>
    <w:rsid w:val="008148E0"/>
    <w:rsid w:val="008149AB"/>
    <w:rsid w:val="00814B96"/>
    <w:rsid w:val="00815020"/>
    <w:rsid w:val="0081528F"/>
    <w:rsid w:val="008152AA"/>
    <w:rsid w:val="00815731"/>
    <w:rsid w:val="00815F61"/>
    <w:rsid w:val="0081639E"/>
    <w:rsid w:val="0081655F"/>
    <w:rsid w:val="008166EF"/>
    <w:rsid w:val="00816AAB"/>
    <w:rsid w:val="00816F14"/>
    <w:rsid w:val="0081759E"/>
    <w:rsid w:val="00817633"/>
    <w:rsid w:val="008178B6"/>
    <w:rsid w:val="00817C1C"/>
    <w:rsid w:val="00817EAC"/>
    <w:rsid w:val="0082016D"/>
    <w:rsid w:val="00820474"/>
    <w:rsid w:val="008205C5"/>
    <w:rsid w:val="00820A16"/>
    <w:rsid w:val="00820AFD"/>
    <w:rsid w:val="00820C15"/>
    <w:rsid w:val="00820EAF"/>
    <w:rsid w:val="00821032"/>
    <w:rsid w:val="0082140E"/>
    <w:rsid w:val="0082164C"/>
    <w:rsid w:val="00821708"/>
    <w:rsid w:val="0082186A"/>
    <w:rsid w:val="008219FF"/>
    <w:rsid w:val="00821C15"/>
    <w:rsid w:val="00821CD5"/>
    <w:rsid w:val="00821EC7"/>
    <w:rsid w:val="00821FFC"/>
    <w:rsid w:val="008220E9"/>
    <w:rsid w:val="008222B2"/>
    <w:rsid w:val="008224CE"/>
    <w:rsid w:val="0082296C"/>
    <w:rsid w:val="0082299D"/>
    <w:rsid w:val="0082303B"/>
    <w:rsid w:val="008232C0"/>
    <w:rsid w:val="0082330F"/>
    <w:rsid w:val="00823734"/>
    <w:rsid w:val="00824028"/>
    <w:rsid w:val="008243EE"/>
    <w:rsid w:val="00824581"/>
    <w:rsid w:val="00824ABE"/>
    <w:rsid w:val="00824D22"/>
    <w:rsid w:val="00824D7F"/>
    <w:rsid w:val="0082524F"/>
    <w:rsid w:val="00825498"/>
    <w:rsid w:val="008254BF"/>
    <w:rsid w:val="008255C8"/>
    <w:rsid w:val="0082568E"/>
    <w:rsid w:val="008260BC"/>
    <w:rsid w:val="008264B1"/>
    <w:rsid w:val="008266AC"/>
    <w:rsid w:val="008266BA"/>
    <w:rsid w:val="008268AC"/>
    <w:rsid w:val="008269EE"/>
    <w:rsid w:val="00826AFC"/>
    <w:rsid w:val="00826B6D"/>
    <w:rsid w:val="008271A8"/>
    <w:rsid w:val="008275FA"/>
    <w:rsid w:val="008279D0"/>
    <w:rsid w:val="00827E67"/>
    <w:rsid w:val="0083052C"/>
    <w:rsid w:val="00830623"/>
    <w:rsid w:val="00830975"/>
    <w:rsid w:val="00830A4E"/>
    <w:rsid w:val="00830A7D"/>
    <w:rsid w:val="00830E0D"/>
    <w:rsid w:val="00830E7D"/>
    <w:rsid w:val="00830F8F"/>
    <w:rsid w:val="00831360"/>
    <w:rsid w:val="008314F1"/>
    <w:rsid w:val="008318DA"/>
    <w:rsid w:val="008320FE"/>
    <w:rsid w:val="00832E3A"/>
    <w:rsid w:val="00832F6D"/>
    <w:rsid w:val="008330DA"/>
    <w:rsid w:val="0083328C"/>
    <w:rsid w:val="00833400"/>
    <w:rsid w:val="00833703"/>
    <w:rsid w:val="00833894"/>
    <w:rsid w:val="00833CFA"/>
    <w:rsid w:val="00833DA7"/>
    <w:rsid w:val="00834584"/>
    <w:rsid w:val="0083459D"/>
    <w:rsid w:val="00834630"/>
    <w:rsid w:val="008347A6"/>
    <w:rsid w:val="00834C4E"/>
    <w:rsid w:val="008358B4"/>
    <w:rsid w:val="0083631B"/>
    <w:rsid w:val="0083690B"/>
    <w:rsid w:val="00836D7E"/>
    <w:rsid w:val="00837220"/>
    <w:rsid w:val="008377E2"/>
    <w:rsid w:val="00837A72"/>
    <w:rsid w:val="0084023F"/>
    <w:rsid w:val="00840472"/>
    <w:rsid w:val="0084074E"/>
    <w:rsid w:val="00840792"/>
    <w:rsid w:val="00840832"/>
    <w:rsid w:val="00840D3C"/>
    <w:rsid w:val="00840D77"/>
    <w:rsid w:val="0084109E"/>
    <w:rsid w:val="00841725"/>
    <w:rsid w:val="00841880"/>
    <w:rsid w:val="00841B04"/>
    <w:rsid w:val="00841D9D"/>
    <w:rsid w:val="00841FCF"/>
    <w:rsid w:val="0084264C"/>
    <w:rsid w:val="00842666"/>
    <w:rsid w:val="00842811"/>
    <w:rsid w:val="00842B70"/>
    <w:rsid w:val="00842BA9"/>
    <w:rsid w:val="00842C47"/>
    <w:rsid w:val="00842CE7"/>
    <w:rsid w:val="00842FE0"/>
    <w:rsid w:val="0084339D"/>
    <w:rsid w:val="00843DDB"/>
    <w:rsid w:val="00844941"/>
    <w:rsid w:val="00844A33"/>
    <w:rsid w:val="00844B07"/>
    <w:rsid w:val="00844FB3"/>
    <w:rsid w:val="00845381"/>
    <w:rsid w:val="0084554B"/>
    <w:rsid w:val="00845905"/>
    <w:rsid w:val="0084599E"/>
    <w:rsid w:val="00845BA4"/>
    <w:rsid w:val="00845BCB"/>
    <w:rsid w:val="008460FE"/>
    <w:rsid w:val="0084642B"/>
    <w:rsid w:val="00846AFC"/>
    <w:rsid w:val="008474D8"/>
    <w:rsid w:val="0084756E"/>
    <w:rsid w:val="008479FC"/>
    <w:rsid w:val="00847DEE"/>
    <w:rsid w:val="00847E08"/>
    <w:rsid w:val="00850876"/>
    <w:rsid w:val="00851067"/>
    <w:rsid w:val="0085110F"/>
    <w:rsid w:val="0085140B"/>
    <w:rsid w:val="008518DA"/>
    <w:rsid w:val="00851FA6"/>
    <w:rsid w:val="00852377"/>
    <w:rsid w:val="00852425"/>
    <w:rsid w:val="00852928"/>
    <w:rsid w:val="00852ACA"/>
    <w:rsid w:val="0085348E"/>
    <w:rsid w:val="0085357B"/>
    <w:rsid w:val="00853773"/>
    <w:rsid w:val="00853A60"/>
    <w:rsid w:val="00853B13"/>
    <w:rsid w:val="00853DC8"/>
    <w:rsid w:val="00854146"/>
    <w:rsid w:val="0085481A"/>
    <w:rsid w:val="0085495D"/>
    <w:rsid w:val="00854C79"/>
    <w:rsid w:val="0085505B"/>
    <w:rsid w:val="00855512"/>
    <w:rsid w:val="00855697"/>
    <w:rsid w:val="0085571D"/>
    <w:rsid w:val="00855A8E"/>
    <w:rsid w:val="00855E7F"/>
    <w:rsid w:val="0085604E"/>
    <w:rsid w:val="0085633D"/>
    <w:rsid w:val="00856639"/>
    <w:rsid w:val="0085682B"/>
    <w:rsid w:val="0085732F"/>
    <w:rsid w:val="008579C3"/>
    <w:rsid w:val="008579E1"/>
    <w:rsid w:val="00857B2D"/>
    <w:rsid w:val="00857B33"/>
    <w:rsid w:val="00860463"/>
    <w:rsid w:val="0086168A"/>
    <w:rsid w:val="00861724"/>
    <w:rsid w:val="00861B5A"/>
    <w:rsid w:val="00861C0A"/>
    <w:rsid w:val="00861E19"/>
    <w:rsid w:val="00862907"/>
    <w:rsid w:val="00862CEA"/>
    <w:rsid w:val="008634FC"/>
    <w:rsid w:val="00863808"/>
    <w:rsid w:val="008643D3"/>
    <w:rsid w:val="0086468F"/>
    <w:rsid w:val="00864784"/>
    <w:rsid w:val="00864BA5"/>
    <w:rsid w:val="00864BD7"/>
    <w:rsid w:val="008650C3"/>
    <w:rsid w:val="00865574"/>
    <w:rsid w:val="00865A0D"/>
    <w:rsid w:val="00865C26"/>
    <w:rsid w:val="00865CAF"/>
    <w:rsid w:val="008662A8"/>
    <w:rsid w:val="00866443"/>
    <w:rsid w:val="008665A1"/>
    <w:rsid w:val="00866CB3"/>
    <w:rsid w:val="00866E8E"/>
    <w:rsid w:val="008676E1"/>
    <w:rsid w:val="00867861"/>
    <w:rsid w:val="008679A9"/>
    <w:rsid w:val="00867B4D"/>
    <w:rsid w:val="008701D3"/>
    <w:rsid w:val="00870284"/>
    <w:rsid w:val="0087048A"/>
    <w:rsid w:val="008705B9"/>
    <w:rsid w:val="00870786"/>
    <w:rsid w:val="00870951"/>
    <w:rsid w:val="00870B6F"/>
    <w:rsid w:val="00870CCD"/>
    <w:rsid w:val="00870F73"/>
    <w:rsid w:val="00871479"/>
    <w:rsid w:val="008717E0"/>
    <w:rsid w:val="008719CC"/>
    <w:rsid w:val="00871D4F"/>
    <w:rsid w:val="00872647"/>
    <w:rsid w:val="00872AF1"/>
    <w:rsid w:val="008730D5"/>
    <w:rsid w:val="008734B9"/>
    <w:rsid w:val="008737BE"/>
    <w:rsid w:val="0087390F"/>
    <w:rsid w:val="008739C2"/>
    <w:rsid w:val="00873AAF"/>
    <w:rsid w:val="00873F51"/>
    <w:rsid w:val="00874295"/>
    <w:rsid w:val="008742E7"/>
    <w:rsid w:val="008744FC"/>
    <w:rsid w:val="008745C3"/>
    <w:rsid w:val="00874911"/>
    <w:rsid w:val="008759D9"/>
    <w:rsid w:val="00875ABE"/>
    <w:rsid w:val="00875D6E"/>
    <w:rsid w:val="008765DA"/>
    <w:rsid w:val="00876C90"/>
    <w:rsid w:val="00876D66"/>
    <w:rsid w:val="00880026"/>
    <w:rsid w:val="008801AE"/>
    <w:rsid w:val="008802B8"/>
    <w:rsid w:val="008805D8"/>
    <w:rsid w:val="00880747"/>
    <w:rsid w:val="00880757"/>
    <w:rsid w:val="0088077E"/>
    <w:rsid w:val="00880D10"/>
    <w:rsid w:val="00880DF5"/>
    <w:rsid w:val="008824D3"/>
    <w:rsid w:val="00882671"/>
    <w:rsid w:val="0088268E"/>
    <w:rsid w:val="00882B36"/>
    <w:rsid w:val="0088326B"/>
    <w:rsid w:val="00883BF3"/>
    <w:rsid w:val="00883CC7"/>
    <w:rsid w:val="00883D48"/>
    <w:rsid w:val="008844BF"/>
    <w:rsid w:val="008847F5"/>
    <w:rsid w:val="00884CF6"/>
    <w:rsid w:val="00885130"/>
    <w:rsid w:val="00885592"/>
    <w:rsid w:val="00885BB7"/>
    <w:rsid w:val="00885ED6"/>
    <w:rsid w:val="0088638F"/>
    <w:rsid w:val="008863DA"/>
    <w:rsid w:val="00886506"/>
    <w:rsid w:val="008865EC"/>
    <w:rsid w:val="0088671A"/>
    <w:rsid w:val="008868AA"/>
    <w:rsid w:val="00886E10"/>
    <w:rsid w:val="008874D8"/>
    <w:rsid w:val="0088751F"/>
    <w:rsid w:val="00887726"/>
    <w:rsid w:val="00887B2D"/>
    <w:rsid w:val="00887EF6"/>
    <w:rsid w:val="00890B7F"/>
    <w:rsid w:val="00890C32"/>
    <w:rsid w:val="00890D09"/>
    <w:rsid w:val="008917C4"/>
    <w:rsid w:val="0089195E"/>
    <w:rsid w:val="00891D3D"/>
    <w:rsid w:val="0089231B"/>
    <w:rsid w:val="00892413"/>
    <w:rsid w:val="00892BA7"/>
    <w:rsid w:val="008930CB"/>
    <w:rsid w:val="00893774"/>
    <w:rsid w:val="00894137"/>
    <w:rsid w:val="008948D2"/>
    <w:rsid w:val="00894B60"/>
    <w:rsid w:val="00894D48"/>
    <w:rsid w:val="00894D52"/>
    <w:rsid w:val="00894D89"/>
    <w:rsid w:val="0089510D"/>
    <w:rsid w:val="00895479"/>
    <w:rsid w:val="00895585"/>
    <w:rsid w:val="00895734"/>
    <w:rsid w:val="008959BE"/>
    <w:rsid w:val="008959C5"/>
    <w:rsid w:val="00895E3A"/>
    <w:rsid w:val="008961F0"/>
    <w:rsid w:val="00896662"/>
    <w:rsid w:val="008969FB"/>
    <w:rsid w:val="00896AE9"/>
    <w:rsid w:val="00896AED"/>
    <w:rsid w:val="00896B36"/>
    <w:rsid w:val="00896B50"/>
    <w:rsid w:val="00896D37"/>
    <w:rsid w:val="0089711D"/>
    <w:rsid w:val="008972CA"/>
    <w:rsid w:val="00897637"/>
    <w:rsid w:val="008978DC"/>
    <w:rsid w:val="008A0425"/>
    <w:rsid w:val="008A07B4"/>
    <w:rsid w:val="008A0ADC"/>
    <w:rsid w:val="008A0F73"/>
    <w:rsid w:val="008A12EB"/>
    <w:rsid w:val="008A12ED"/>
    <w:rsid w:val="008A133C"/>
    <w:rsid w:val="008A1928"/>
    <w:rsid w:val="008A194F"/>
    <w:rsid w:val="008A19FA"/>
    <w:rsid w:val="008A1A42"/>
    <w:rsid w:val="008A1AE3"/>
    <w:rsid w:val="008A1EA9"/>
    <w:rsid w:val="008A28B6"/>
    <w:rsid w:val="008A2959"/>
    <w:rsid w:val="008A2DA2"/>
    <w:rsid w:val="008A30FB"/>
    <w:rsid w:val="008A3B20"/>
    <w:rsid w:val="008A4512"/>
    <w:rsid w:val="008A4914"/>
    <w:rsid w:val="008A4A73"/>
    <w:rsid w:val="008A56AD"/>
    <w:rsid w:val="008A5BF8"/>
    <w:rsid w:val="008A625F"/>
    <w:rsid w:val="008A6278"/>
    <w:rsid w:val="008A63C3"/>
    <w:rsid w:val="008A64CC"/>
    <w:rsid w:val="008A683C"/>
    <w:rsid w:val="008A6DED"/>
    <w:rsid w:val="008A728D"/>
    <w:rsid w:val="008A73DF"/>
    <w:rsid w:val="008A7806"/>
    <w:rsid w:val="008A7C5F"/>
    <w:rsid w:val="008A7CB4"/>
    <w:rsid w:val="008B04C1"/>
    <w:rsid w:val="008B090F"/>
    <w:rsid w:val="008B0A3A"/>
    <w:rsid w:val="008B0C5A"/>
    <w:rsid w:val="008B1167"/>
    <w:rsid w:val="008B1168"/>
    <w:rsid w:val="008B13B6"/>
    <w:rsid w:val="008B1795"/>
    <w:rsid w:val="008B18CC"/>
    <w:rsid w:val="008B191A"/>
    <w:rsid w:val="008B1EB8"/>
    <w:rsid w:val="008B2004"/>
    <w:rsid w:val="008B2013"/>
    <w:rsid w:val="008B2E0E"/>
    <w:rsid w:val="008B2E83"/>
    <w:rsid w:val="008B2FCE"/>
    <w:rsid w:val="008B314B"/>
    <w:rsid w:val="008B32E3"/>
    <w:rsid w:val="008B3709"/>
    <w:rsid w:val="008B38ED"/>
    <w:rsid w:val="008B3967"/>
    <w:rsid w:val="008B3AC3"/>
    <w:rsid w:val="008B3F9E"/>
    <w:rsid w:val="008B4341"/>
    <w:rsid w:val="008B46EF"/>
    <w:rsid w:val="008B4A64"/>
    <w:rsid w:val="008B4DF2"/>
    <w:rsid w:val="008B5958"/>
    <w:rsid w:val="008B5A01"/>
    <w:rsid w:val="008B5A0D"/>
    <w:rsid w:val="008B5C1A"/>
    <w:rsid w:val="008B5E6E"/>
    <w:rsid w:val="008B629D"/>
    <w:rsid w:val="008B62A0"/>
    <w:rsid w:val="008B6A8D"/>
    <w:rsid w:val="008B6F45"/>
    <w:rsid w:val="008B7283"/>
    <w:rsid w:val="008B738B"/>
    <w:rsid w:val="008B74A7"/>
    <w:rsid w:val="008B7554"/>
    <w:rsid w:val="008B7CE3"/>
    <w:rsid w:val="008C00D3"/>
    <w:rsid w:val="008C0C1F"/>
    <w:rsid w:val="008C0CF1"/>
    <w:rsid w:val="008C1881"/>
    <w:rsid w:val="008C21E6"/>
    <w:rsid w:val="008C23A4"/>
    <w:rsid w:val="008C246A"/>
    <w:rsid w:val="008C37C2"/>
    <w:rsid w:val="008C3949"/>
    <w:rsid w:val="008C3B8E"/>
    <w:rsid w:val="008C4480"/>
    <w:rsid w:val="008C4483"/>
    <w:rsid w:val="008C4690"/>
    <w:rsid w:val="008C4B11"/>
    <w:rsid w:val="008C4C0E"/>
    <w:rsid w:val="008C4F06"/>
    <w:rsid w:val="008C50FF"/>
    <w:rsid w:val="008C6078"/>
    <w:rsid w:val="008C6169"/>
    <w:rsid w:val="008C62C7"/>
    <w:rsid w:val="008C6367"/>
    <w:rsid w:val="008C63D6"/>
    <w:rsid w:val="008C65F5"/>
    <w:rsid w:val="008C67BB"/>
    <w:rsid w:val="008C6940"/>
    <w:rsid w:val="008C6A28"/>
    <w:rsid w:val="008C6B87"/>
    <w:rsid w:val="008C6EA3"/>
    <w:rsid w:val="008C7048"/>
    <w:rsid w:val="008C71FF"/>
    <w:rsid w:val="008C74DE"/>
    <w:rsid w:val="008C7D2B"/>
    <w:rsid w:val="008D0070"/>
    <w:rsid w:val="008D03F3"/>
    <w:rsid w:val="008D0437"/>
    <w:rsid w:val="008D048D"/>
    <w:rsid w:val="008D0A20"/>
    <w:rsid w:val="008D11EF"/>
    <w:rsid w:val="008D12D4"/>
    <w:rsid w:val="008D132F"/>
    <w:rsid w:val="008D1471"/>
    <w:rsid w:val="008D1A16"/>
    <w:rsid w:val="008D1CEF"/>
    <w:rsid w:val="008D1D14"/>
    <w:rsid w:val="008D1D49"/>
    <w:rsid w:val="008D1FEF"/>
    <w:rsid w:val="008D26AF"/>
    <w:rsid w:val="008D28B5"/>
    <w:rsid w:val="008D2A48"/>
    <w:rsid w:val="008D2AE5"/>
    <w:rsid w:val="008D30F8"/>
    <w:rsid w:val="008D36D9"/>
    <w:rsid w:val="008D387D"/>
    <w:rsid w:val="008D3B3E"/>
    <w:rsid w:val="008D3C12"/>
    <w:rsid w:val="008D3DD7"/>
    <w:rsid w:val="008D41DF"/>
    <w:rsid w:val="008D4364"/>
    <w:rsid w:val="008D455B"/>
    <w:rsid w:val="008D4756"/>
    <w:rsid w:val="008D48B3"/>
    <w:rsid w:val="008D566B"/>
    <w:rsid w:val="008D57FD"/>
    <w:rsid w:val="008D5E17"/>
    <w:rsid w:val="008D5EFC"/>
    <w:rsid w:val="008D6013"/>
    <w:rsid w:val="008D609D"/>
    <w:rsid w:val="008D692A"/>
    <w:rsid w:val="008D69A2"/>
    <w:rsid w:val="008D6ED6"/>
    <w:rsid w:val="008D7055"/>
    <w:rsid w:val="008D748C"/>
    <w:rsid w:val="008D7B64"/>
    <w:rsid w:val="008E042C"/>
    <w:rsid w:val="008E0812"/>
    <w:rsid w:val="008E1335"/>
    <w:rsid w:val="008E14C8"/>
    <w:rsid w:val="008E1970"/>
    <w:rsid w:val="008E1B80"/>
    <w:rsid w:val="008E1D1A"/>
    <w:rsid w:val="008E21AF"/>
    <w:rsid w:val="008E21D8"/>
    <w:rsid w:val="008E2430"/>
    <w:rsid w:val="008E2635"/>
    <w:rsid w:val="008E2896"/>
    <w:rsid w:val="008E2A08"/>
    <w:rsid w:val="008E2C41"/>
    <w:rsid w:val="008E2D56"/>
    <w:rsid w:val="008E2D97"/>
    <w:rsid w:val="008E2E99"/>
    <w:rsid w:val="008E2FF1"/>
    <w:rsid w:val="008E32F9"/>
    <w:rsid w:val="008E3741"/>
    <w:rsid w:val="008E3DF2"/>
    <w:rsid w:val="008E40C1"/>
    <w:rsid w:val="008E47CA"/>
    <w:rsid w:val="008E4881"/>
    <w:rsid w:val="008E4C88"/>
    <w:rsid w:val="008E5104"/>
    <w:rsid w:val="008E525E"/>
    <w:rsid w:val="008E528D"/>
    <w:rsid w:val="008E53E8"/>
    <w:rsid w:val="008E5766"/>
    <w:rsid w:val="008E59B1"/>
    <w:rsid w:val="008E5BBC"/>
    <w:rsid w:val="008E5C9E"/>
    <w:rsid w:val="008E644D"/>
    <w:rsid w:val="008E6670"/>
    <w:rsid w:val="008E6741"/>
    <w:rsid w:val="008E682C"/>
    <w:rsid w:val="008E6A02"/>
    <w:rsid w:val="008E6A16"/>
    <w:rsid w:val="008E6A54"/>
    <w:rsid w:val="008E6E63"/>
    <w:rsid w:val="008E765E"/>
    <w:rsid w:val="008E7D10"/>
    <w:rsid w:val="008E7FD2"/>
    <w:rsid w:val="008F00E3"/>
    <w:rsid w:val="008F01D3"/>
    <w:rsid w:val="008F0E9E"/>
    <w:rsid w:val="008F1191"/>
    <w:rsid w:val="008F1205"/>
    <w:rsid w:val="008F12C0"/>
    <w:rsid w:val="008F1691"/>
    <w:rsid w:val="008F194E"/>
    <w:rsid w:val="008F1DD3"/>
    <w:rsid w:val="008F210C"/>
    <w:rsid w:val="008F2414"/>
    <w:rsid w:val="008F247D"/>
    <w:rsid w:val="008F24EF"/>
    <w:rsid w:val="008F2B53"/>
    <w:rsid w:val="008F2CEF"/>
    <w:rsid w:val="008F2EE8"/>
    <w:rsid w:val="008F2F14"/>
    <w:rsid w:val="008F3269"/>
    <w:rsid w:val="008F32B7"/>
    <w:rsid w:val="008F35EA"/>
    <w:rsid w:val="008F383A"/>
    <w:rsid w:val="008F38A6"/>
    <w:rsid w:val="008F38B1"/>
    <w:rsid w:val="008F3B7A"/>
    <w:rsid w:val="008F463A"/>
    <w:rsid w:val="008F4B43"/>
    <w:rsid w:val="008F4B95"/>
    <w:rsid w:val="008F564D"/>
    <w:rsid w:val="008F5774"/>
    <w:rsid w:val="008F5F13"/>
    <w:rsid w:val="008F6238"/>
    <w:rsid w:val="008F6332"/>
    <w:rsid w:val="008F66EF"/>
    <w:rsid w:val="008F6852"/>
    <w:rsid w:val="008F695C"/>
    <w:rsid w:val="008F6E03"/>
    <w:rsid w:val="0090014F"/>
    <w:rsid w:val="009001C1"/>
    <w:rsid w:val="009005E2"/>
    <w:rsid w:val="00900BFE"/>
    <w:rsid w:val="00900F9A"/>
    <w:rsid w:val="00901128"/>
    <w:rsid w:val="0090125D"/>
    <w:rsid w:val="009018D7"/>
    <w:rsid w:val="009020EB"/>
    <w:rsid w:val="0090217A"/>
    <w:rsid w:val="009022D0"/>
    <w:rsid w:val="00902B28"/>
    <w:rsid w:val="00902D92"/>
    <w:rsid w:val="009045DD"/>
    <w:rsid w:val="00904755"/>
    <w:rsid w:val="0090485A"/>
    <w:rsid w:val="00904A1C"/>
    <w:rsid w:val="00904B64"/>
    <w:rsid w:val="00904D19"/>
    <w:rsid w:val="00904F00"/>
    <w:rsid w:val="00904F90"/>
    <w:rsid w:val="00905682"/>
    <w:rsid w:val="009057F6"/>
    <w:rsid w:val="009059D3"/>
    <w:rsid w:val="00905C0E"/>
    <w:rsid w:val="00905D04"/>
    <w:rsid w:val="00905D1A"/>
    <w:rsid w:val="009062A2"/>
    <w:rsid w:val="009067F3"/>
    <w:rsid w:val="00906C41"/>
    <w:rsid w:val="0090709D"/>
    <w:rsid w:val="0090740B"/>
    <w:rsid w:val="00907AD0"/>
    <w:rsid w:val="00907CB1"/>
    <w:rsid w:val="00907D4B"/>
    <w:rsid w:val="00907EA7"/>
    <w:rsid w:val="00907F59"/>
    <w:rsid w:val="00907FFA"/>
    <w:rsid w:val="0091053F"/>
    <w:rsid w:val="009108F9"/>
    <w:rsid w:val="00910B31"/>
    <w:rsid w:val="00910F0E"/>
    <w:rsid w:val="009119FC"/>
    <w:rsid w:val="0091215C"/>
    <w:rsid w:val="009128BF"/>
    <w:rsid w:val="00912D51"/>
    <w:rsid w:val="00912D58"/>
    <w:rsid w:val="009133D5"/>
    <w:rsid w:val="009137B2"/>
    <w:rsid w:val="00913A5B"/>
    <w:rsid w:val="00913BBF"/>
    <w:rsid w:val="00913F8B"/>
    <w:rsid w:val="009141DD"/>
    <w:rsid w:val="00914296"/>
    <w:rsid w:val="00914778"/>
    <w:rsid w:val="00914A7A"/>
    <w:rsid w:val="00914EA8"/>
    <w:rsid w:val="00914F42"/>
    <w:rsid w:val="009152CA"/>
    <w:rsid w:val="0091531E"/>
    <w:rsid w:val="00915730"/>
    <w:rsid w:val="00916645"/>
    <w:rsid w:val="00916703"/>
    <w:rsid w:val="009169F7"/>
    <w:rsid w:val="00916EDF"/>
    <w:rsid w:val="0091727A"/>
    <w:rsid w:val="00917B2F"/>
    <w:rsid w:val="0092020B"/>
    <w:rsid w:val="0092070B"/>
    <w:rsid w:val="00920851"/>
    <w:rsid w:val="00920A09"/>
    <w:rsid w:val="00920B25"/>
    <w:rsid w:val="00920E51"/>
    <w:rsid w:val="009213C3"/>
    <w:rsid w:val="009215BA"/>
    <w:rsid w:val="00921942"/>
    <w:rsid w:val="00921ACD"/>
    <w:rsid w:val="009222EF"/>
    <w:rsid w:val="00922351"/>
    <w:rsid w:val="009225D8"/>
    <w:rsid w:val="00922C5B"/>
    <w:rsid w:val="00922D6C"/>
    <w:rsid w:val="00923038"/>
    <w:rsid w:val="0092327F"/>
    <w:rsid w:val="009237D0"/>
    <w:rsid w:val="009239F9"/>
    <w:rsid w:val="00923C76"/>
    <w:rsid w:val="00923E8F"/>
    <w:rsid w:val="00923FC2"/>
    <w:rsid w:val="0092412A"/>
    <w:rsid w:val="00924334"/>
    <w:rsid w:val="00924709"/>
    <w:rsid w:val="00924727"/>
    <w:rsid w:val="009247B8"/>
    <w:rsid w:val="00924819"/>
    <w:rsid w:val="00924BA3"/>
    <w:rsid w:val="00924CCA"/>
    <w:rsid w:val="00924E26"/>
    <w:rsid w:val="00924F6A"/>
    <w:rsid w:val="00925276"/>
    <w:rsid w:val="009252BC"/>
    <w:rsid w:val="00925791"/>
    <w:rsid w:val="00925930"/>
    <w:rsid w:val="00925B0C"/>
    <w:rsid w:val="00926483"/>
    <w:rsid w:val="00926C60"/>
    <w:rsid w:val="009270CE"/>
    <w:rsid w:val="00927452"/>
    <w:rsid w:val="00927694"/>
    <w:rsid w:val="00927744"/>
    <w:rsid w:val="00927E5B"/>
    <w:rsid w:val="00927FA7"/>
    <w:rsid w:val="0093017B"/>
    <w:rsid w:val="00930B7A"/>
    <w:rsid w:val="0093142A"/>
    <w:rsid w:val="00931A5C"/>
    <w:rsid w:val="00931D02"/>
    <w:rsid w:val="009324E6"/>
    <w:rsid w:val="00932776"/>
    <w:rsid w:val="00932827"/>
    <w:rsid w:val="00932890"/>
    <w:rsid w:val="00932E5B"/>
    <w:rsid w:val="00932F76"/>
    <w:rsid w:val="0093301C"/>
    <w:rsid w:val="00933101"/>
    <w:rsid w:val="0093325B"/>
    <w:rsid w:val="00933319"/>
    <w:rsid w:val="00933439"/>
    <w:rsid w:val="00933707"/>
    <w:rsid w:val="00933710"/>
    <w:rsid w:val="00933846"/>
    <w:rsid w:val="00933963"/>
    <w:rsid w:val="0093396D"/>
    <w:rsid w:val="0093410C"/>
    <w:rsid w:val="0093413B"/>
    <w:rsid w:val="0093451B"/>
    <w:rsid w:val="0093461C"/>
    <w:rsid w:val="00934622"/>
    <w:rsid w:val="00934637"/>
    <w:rsid w:val="00934BAC"/>
    <w:rsid w:val="00934BD7"/>
    <w:rsid w:val="00934C2E"/>
    <w:rsid w:val="00934DBF"/>
    <w:rsid w:val="00934E7C"/>
    <w:rsid w:val="00935423"/>
    <w:rsid w:val="009355DF"/>
    <w:rsid w:val="0093590C"/>
    <w:rsid w:val="009359A2"/>
    <w:rsid w:val="00935D27"/>
    <w:rsid w:val="00936669"/>
    <w:rsid w:val="0093694A"/>
    <w:rsid w:val="00936BFB"/>
    <w:rsid w:val="00937608"/>
    <w:rsid w:val="00937652"/>
    <w:rsid w:val="0093766A"/>
    <w:rsid w:val="009379C5"/>
    <w:rsid w:val="00937A97"/>
    <w:rsid w:val="00937AF3"/>
    <w:rsid w:val="00937D9A"/>
    <w:rsid w:val="00937EDC"/>
    <w:rsid w:val="00937FB0"/>
    <w:rsid w:val="00937FD9"/>
    <w:rsid w:val="009400CB"/>
    <w:rsid w:val="009400F0"/>
    <w:rsid w:val="00940D30"/>
    <w:rsid w:val="00940DB2"/>
    <w:rsid w:val="00941232"/>
    <w:rsid w:val="00941287"/>
    <w:rsid w:val="00941367"/>
    <w:rsid w:val="00941D3B"/>
    <w:rsid w:val="00941DA3"/>
    <w:rsid w:val="00941FBE"/>
    <w:rsid w:val="009420AE"/>
    <w:rsid w:val="0094214E"/>
    <w:rsid w:val="00942225"/>
    <w:rsid w:val="00942763"/>
    <w:rsid w:val="0094279A"/>
    <w:rsid w:val="00942884"/>
    <w:rsid w:val="00942D75"/>
    <w:rsid w:val="00942D90"/>
    <w:rsid w:val="0094302B"/>
    <w:rsid w:val="0094310D"/>
    <w:rsid w:val="009431C8"/>
    <w:rsid w:val="009433DD"/>
    <w:rsid w:val="0094347A"/>
    <w:rsid w:val="0094359B"/>
    <w:rsid w:val="009435D1"/>
    <w:rsid w:val="009438AA"/>
    <w:rsid w:val="009438BD"/>
    <w:rsid w:val="00943EC3"/>
    <w:rsid w:val="00944097"/>
    <w:rsid w:val="009441BC"/>
    <w:rsid w:val="00944375"/>
    <w:rsid w:val="00944B21"/>
    <w:rsid w:val="0094510D"/>
    <w:rsid w:val="0094533E"/>
    <w:rsid w:val="00945926"/>
    <w:rsid w:val="00945BAE"/>
    <w:rsid w:val="00945D4C"/>
    <w:rsid w:val="009460AC"/>
    <w:rsid w:val="0094635F"/>
    <w:rsid w:val="009469AB"/>
    <w:rsid w:val="00946CD2"/>
    <w:rsid w:val="00946DE0"/>
    <w:rsid w:val="00946F52"/>
    <w:rsid w:val="009476CE"/>
    <w:rsid w:val="00947740"/>
    <w:rsid w:val="0095002D"/>
    <w:rsid w:val="00950030"/>
    <w:rsid w:val="0095023D"/>
    <w:rsid w:val="0095026F"/>
    <w:rsid w:val="009502CB"/>
    <w:rsid w:val="00950810"/>
    <w:rsid w:val="00950919"/>
    <w:rsid w:val="00950C10"/>
    <w:rsid w:val="009510DB"/>
    <w:rsid w:val="00951183"/>
    <w:rsid w:val="009511A1"/>
    <w:rsid w:val="00951392"/>
    <w:rsid w:val="009514AF"/>
    <w:rsid w:val="0095165A"/>
    <w:rsid w:val="00951961"/>
    <w:rsid w:val="00951AF4"/>
    <w:rsid w:val="00951EDB"/>
    <w:rsid w:val="009520B4"/>
    <w:rsid w:val="0095270F"/>
    <w:rsid w:val="00952789"/>
    <w:rsid w:val="00952B4E"/>
    <w:rsid w:val="00952C13"/>
    <w:rsid w:val="00952CE1"/>
    <w:rsid w:val="00952FCC"/>
    <w:rsid w:val="00953563"/>
    <w:rsid w:val="009537CD"/>
    <w:rsid w:val="009539AC"/>
    <w:rsid w:val="00953D1C"/>
    <w:rsid w:val="00954753"/>
    <w:rsid w:val="00954E8E"/>
    <w:rsid w:val="009558F4"/>
    <w:rsid w:val="00955990"/>
    <w:rsid w:val="00955A50"/>
    <w:rsid w:val="00955F54"/>
    <w:rsid w:val="00956016"/>
    <w:rsid w:val="0095679B"/>
    <w:rsid w:val="00956A85"/>
    <w:rsid w:val="00956D35"/>
    <w:rsid w:val="00956ED4"/>
    <w:rsid w:val="009572B1"/>
    <w:rsid w:val="009572C2"/>
    <w:rsid w:val="009578DA"/>
    <w:rsid w:val="00957B57"/>
    <w:rsid w:val="00957F29"/>
    <w:rsid w:val="0096011F"/>
    <w:rsid w:val="00960404"/>
    <w:rsid w:val="00960500"/>
    <w:rsid w:val="0096054F"/>
    <w:rsid w:val="0096058B"/>
    <w:rsid w:val="00960EA2"/>
    <w:rsid w:val="00960EAF"/>
    <w:rsid w:val="00961AE4"/>
    <w:rsid w:val="00961B4A"/>
    <w:rsid w:val="00961F8A"/>
    <w:rsid w:val="009622A5"/>
    <w:rsid w:val="00962349"/>
    <w:rsid w:val="00962916"/>
    <w:rsid w:val="00962986"/>
    <w:rsid w:val="00962C96"/>
    <w:rsid w:val="00962C9D"/>
    <w:rsid w:val="009632BB"/>
    <w:rsid w:val="0096333B"/>
    <w:rsid w:val="00963599"/>
    <w:rsid w:val="00963629"/>
    <w:rsid w:val="0096368D"/>
    <w:rsid w:val="0096385B"/>
    <w:rsid w:val="009638D3"/>
    <w:rsid w:val="00963DC2"/>
    <w:rsid w:val="00963E33"/>
    <w:rsid w:val="00963F75"/>
    <w:rsid w:val="00963FD7"/>
    <w:rsid w:val="00964472"/>
    <w:rsid w:val="009645B9"/>
    <w:rsid w:val="0096463A"/>
    <w:rsid w:val="00964A13"/>
    <w:rsid w:val="00964B00"/>
    <w:rsid w:val="00964F0D"/>
    <w:rsid w:val="00965154"/>
    <w:rsid w:val="0096516B"/>
    <w:rsid w:val="00965730"/>
    <w:rsid w:val="00965FE9"/>
    <w:rsid w:val="0096600B"/>
    <w:rsid w:val="009661D1"/>
    <w:rsid w:val="00966235"/>
    <w:rsid w:val="00966499"/>
    <w:rsid w:val="009667DB"/>
    <w:rsid w:val="00966E92"/>
    <w:rsid w:val="009671B0"/>
    <w:rsid w:val="0096721E"/>
    <w:rsid w:val="00967306"/>
    <w:rsid w:val="009678AF"/>
    <w:rsid w:val="00967C92"/>
    <w:rsid w:val="00967DD5"/>
    <w:rsid w:val="0097052B"/>
    <w:rsid w:val="00970776"/>
    <w:rsid w:val="00970C01"/>
    <w:rsid w:val="0097157B"/>
    <w:rsid w:val="00971613"/>
    <w:rsid w:val="009716F1"/>
    <w:rsid w:val="00971AFB"/>
    <w:rsid w:val="00971E24"/>
    <w:rsid w:val="00971EAC"/>
    <w:rsid w:val="009726B4"/>
    <w:rsid w:val="009731EA"/>
    <w:rsid w:val="009732A1"/>
    <w:rsid w:val="009732F2"/>
    <w:rsid w:val="009740F4"/>
    <w:rsid w:val="009746E7"/>
    <w:rsid w:val="00974895"/>
    <w:rsid w:val="00974B47"/>
    <w:rsid w:val="00974E46"/>
    <w:rsid w:val="00974F84"/>
    <w:rsid w:val="009753F5"/>
    <w:rsid w:val="00975599"/>
    <w:rsid w:val="009756DF"/>
    <w:rsid w:val="009763DE"/>
    <w:rsid w:val="00976A78"/>
    <w:rsid w:val="00976F4F"/>
    <w:rsid w:val="00977260"/>
    <w:rsid w:val="00977742"/>
    <w:rsid w:val="009779FE"/>
    <w:rsid w:val="00977A8E"/>
    <w:rsid w:val="009804BD"/>
    <w:rsid w:val="00980581"/>
    <w:rsid w:val="009806C0"/>
    <w:rsid w:val="00980FF3"/>
    <w:rsid w:val="009812B2"/>
    <w:rsid w:val="009817E2"/>
    <w:rsid w:val="009819BE"/>
    <w:rsid w:val="009819D4"/>
    <w:rsid w:val="00981DB2"/>
    <w:rsid w:val="009828F7"/>
    <w:rsid w:val="00982D87"/>
    <w:rsid w:val="00983049"/>
    <w:rsid w:val="009831F7"/>
    <w:rsid w:val="00983B37"/>
    <w:rsid w:val="00983CD3"/>
    <w:rsid w:val="009849A1"/>
    <w:rsid w:val="00984A85"/>
    <w:rsid w:val="0098504C"/>
    <w:rsid w:val="0098507D"/>
    <w:rsid w:val="00985114"/>
    <w:rsid w:val="00985231"/>
    <w:rsid w:val="009852A5"/>
    <w:rsid w:val="009854E5"/>
    <w:rsid w:val="009856D6"/>
    <w:rsid w:val="009859E6"/>
    <w:rsid w:val="00986CD5"/>
    <w:rsid w:val="00987031"/>
    <w:rsid w:val="00987A3C"/>
    <w:rsid w:val="00987E7A"/>
    <w:rsid w:val="00987E99"/>
    <w:rsid w:val="00990A1D"/>
    <w:rsid w:val="00990DFE"/>
    <w:rsid w:val="00990F86"/>
    <w:rsid w:val="009911A5"/>
    <w:rsid w:val="0099125C"/>
    <w:rsid w:val="00991266"/>
    <w:rsid w:val="00991436"/>
    <w:rsid w:val="009914A4"/>
    <w:rsid w:val="0099163F"/>
    <w:rsid w:val="00991712"/>
    <w:rsid w:val="009918E4"/>
    <w:rsid w:val="009919B8"/>
    <w:rsid w:val="009919BD"/>
    <w:rsid w:val="00991A3A"/>
    <w:rsid w:val="00991F04"/>
    <w:rsid w:val="00991F50"/>
    <w:rsid w:val="00991F91"/>
    <w:rsid w:val="00991FBA"/>
    <w:rsid w:val="009925C6"/>
    <w:rsid w:val="0099281D"/>
    <w:rsid w:val="00992B7B"/>
    <w:rsid w:val="00992D0E"/>
    <w:rsid w:val="00992D80"/>
    <w:rsid w:val="009931B8"/>
    <w:rsid w:val="00993A7A"/>
    <w:rsid w:val="00993D19"/>
    <w:rsid w:val="009941DF"/>
    <w:rsid w:val="009948BC"/>
    <w:rsid w:val="00994B1D"/>
    <w:rsid w:val="00994F44"/>
    <w:rsid w:val="009956C1"/>
    <w:rsid w:val="00995A3A"/>
    <w:rsid w:val="00995B59"/>
    <w:rsid w:val="00995D28"/>
    <w:rsid w:val="00995E17"/>
    <w:rsid w:val="00995EC5"/>
    <w:rsid w:val="00996BE3"/>
    <w:rsid w:val="009971A4"/>
    <w:rsid w:val="009973EE"/>
    <w:rsid w:val="009974F9"/>
    <w:rsid w:val="009975D4"/>
    <w:rsid w:val="009A046C"/>
    <w:rsid w:val="009A04D5"/>
    <w:rsid w:val="009A0503"/>
    <w:rsid w:val="009A09E7"/>
    <w:rsid w:val="009A14EE"/>
    <w:rsid w:val="009A1D7D"/>
    <w:rsid w:val="009A1DC3"/>
    <w:rsid w:val="009A1F20"/>
    <w:rsid w:val="009A20ED"/>
    <w:rsid w:val="009A27A4"/>
    <w:rsid w:val="009A2AFA"/>
    <w:rsid w:val="009A2C4C"/>
    <w:rsid w:val="009A3040"/>
    <w:rsid w:val="009A3523"/>
    <w:rsid w:val="009A3C62"/>
    <w:rsid w:val="009A4676"/>
    <w:rsid w:val="009A4BE8"/>
    <w:rsid w:val="009A4E12"/>
    <w:rsid w:val="009A4EE8"/>
    <w:rsid w:val="009A4F21"/>
    <w:rsid w:val="009A5179"/>
    <w:rsid w:val="009A5271"/>
    <w:rsid w:val="009A532D"/>
    <w:rsid w:val="009A555D"/>
    <w:rsid w:val="009A5813"/>
    <w:rsid w:val="009A6BF0"/>
    <w:rsid w:val="009A6D3B"/>
    <w:rsid w:val="009A7501"/>
    <w:rsid w:val="009A7891"/>
    <w:rsid w:val="009A79BA"/>
    <w:rsid w:val="009A7DF3"/>
    <w:rsid w:val="009B00C3"/>
    <w:rsid w:val="009B03C6"/>
    <w:rsid w:val="009B0523"/>
    <w:rsid w:val="009B0C03"/>
    <w:rsid w:val="009B0F84"/>
    <w:rsid w:val="009B129D"/>
    <w:rsid w:val="009B15A6"/>
    <w:rsid w:val="009B1679"/>
    <w:rsid w:val="009B1A28"/>
    <w:rsid w:val="009B1B06"/>
    <w:rsid w:val="009B1C65"/>
    <w:rsid w:val="009B1F4C"/>
    <w:rsid w:val="009B2A49"/>
    <w:rsid w:val="009B3001"/>
    <w:rsid w:val="009B33EF"/>
    <w:rsid w:val="009B39CD"/>
    <w:rsid w:val="009B3E79"/>
    <w:rsid w:val="009B411D"/>
    <w:rsid w:val="009B428A"/>
    <w:rsid w:val="009B4492"/>
    <w:rsid w:val="009B49CD"/>
    <w:rsid w:val="009B4A8C"/>
    <w:rsid w:val="009B4ACA"/>
    <w:rsid w:val="009B4B30"/>
    <w:rsid w:val="009B4E05"/>
    <w:rsid w:val="009B4FC6"/>
    <w:rsid w:val="009B579F"/>
    <w:rsid w:val="009B593A"/>
    <w:rsid w:val="009B5A8D"/>
    <w:rsid w:val="009B60D7"/>
    <w:rsid w:val="009B6350"/>
    <w:rsid w:val="009B655C"/>
    <w:rsid w:val="009B66BD"/>
    <w:rsid w:val="009B7005"/>
    <w:rsid w:val="009B7049"/>
    <w:rsid w:val="009B739B"/>
    <w:rsid w:val="009B7983"/>
    <w:rsid w:val="009B7AB9"/>
    <w:rsid w:val="009B7C08"/>
    <w:rsid w:val="009C00CB"/>
    <w:rsid w:val="009C0305"/>
    <w:rsid w:val="009C0862"/>
    <w:rsid w:val="009C0921"/>
    <w:rsid w:val="009C0B26"/>
    <w:rsid w:val="009C0BC4"/>
    <w:rsid w:val="009C142A"/>
    <w:rsid w:val="009C1430"/>
    <w:rsid w:val="009C16A0"/>
    <w:rsid w:val="009C16D2"/>
    <w:rsid w:val="009C17EA"/>
    <w:rsid w:val="009C1A44"/>
    <w:rsid w:val="009C1AF3"/>
    <w:rsid w:val="009C1F7C"/>
    <w:rsid w:val="009C219C"/>
    <w:rsid w:val="009C22BA"/>
    <w:rsid w:val="009C2482"/>
    <w:rsid w:val="009C24D6"/>
    <w:rsid w:val="009C24E1"/>
    <w:rsid w:val="009C29D6"/>
    <w:rsid w:val="009C2A99"/>
    <w:rsid w:val="009C325A"/>
    <w:rsid w:val="009C3346"/>
    <w:rsid w:val="009C36B9"/>
    <w:rsid w:val="009C387C"/>
    <w:rsid w:val="009C3ED7"/>
    <w:rsid w:val="009C3F04"/>
    <w:rsid w:val="009C403E"/>
    <w:rsid w:val="009C42D0"/>
    <w:rsid w:val="009C44FD"/>
    <w:rsid w:val="009C4788"/>
    <w:rsid w:val="009C48F1"/>
    <w:rsid w:val="009C4CBE"/>
    <w:rsid w:val="009C4D96"/>
    <w:rsid w:val="009C4DE5"/>
    <w:rsid w:val="009C4FCC"/>
    <w:rsid w:val="009C5223"/>
    <w:rsid w:val="009C54E3"/>
    <w:rsid w:val="009C5AF4"/>
    <w:rsid w:val="009C5EE9"/>
    <w:rsid w:val="009C6080"/>
    <w:rsid w:val="009C657E"/>
    <w:rsid w:val="009C65F0"/>
    <w:rsid w:val="009C6693"/>
    <w:rsid w:val="009C7B88"/>
    <w:rsid w:val="009D00B4"/>
    <w:rsid w:val="009D0487"/>
    <w:rsid w:val="009D07F0"/>
    <w:rsid w:val="009D0BDE"/>
    <w:rsid w:val="009D0C76"/>
    <w:rsid w:val="009D13C3"/>
    <w:rsid w:val="009D1939"/>
    <w:rsid w:val="009D1AF0"/>
    <w:rsid w:val="009D1EE1"/>
    <w:rsid w:val="009D201F"/>
    <w:rsid w:val="009D2136"/>
    <w:rsid w:val="009D2291"/>
    <w:rsid w:val="009D2474"/>
    <w:rsid w:val="009D2561"/>
    <w:rsid w:val="009D2F40"/>
    <w:rsid w:val="009D3006"/>
    <w:rsid w:val="009D3174"/>
    <w:rsid w:val="009D35B6"/>
    <w:rsid w:val="009D36ED"/>
    <w:rsid w:val="009D397A"/>
    <w:rsid w:val="009D3B56"/>
    <w:rsid w:val="009D3F7A"/>
    <w:rsid w:val="009D3F93"/>
    <w:rsid w:val="009D409A"/>
    <w:rsid w:val="009D447B"/>
    <w:rsid w:val="009D4522"/>
    <w:rsid w:val="009D45A4"/>
    <w:rsid w:val="009D4B4E"/>
    <w:rsid w:val="009D4D62"/>
    <w:rsid w:val="009D51EE"/>
    <w:rsid w:val="009D5470"/>
    <w:rsid w:val="009D55C2"/>
    <w:rsid w:val="009D5674"/>
    <w:rsid w:val="009D5B21"/>
    <w:rsid w:val="009D5D41"/>
    <w:rsid w:val="009D6066"/>
    <w:rsid w:val="009D6165"/>
    <w:rsid w:val="009D6293"/>
    <w:rsid w:val="009D6374"/>
    <w:rsid w:val="009D6A1C"/>
    <w:rsid w:val="009D6A1F"/>
    <w:rsid w:val="009D6A33"/>
    <w:rsid w:val="009D6E36"/>
    <w:rsid w:val="009D702A"/>
    <w:rsid w:val="009D70BF"/>
    <w:rsid w:val="009D7106"/>
    <w:rsid w:val="009D7115"/>
    <w:rsid w:val="009D73F5"/>
    <w:rsid w:val="009D74DF"/>
    <w:rsid w:val="009D77C2"/>
    <w:rsid w:val="009D7D36"/>
    <w:rsid w:val="009D7D93"/>
    <w:rsid w:val="009D7F29"/>
    <w:rsid w:val="009E0729"/>
    <w:rsid w:val="009E0AC0"/>
    <w:rsid w:val="009E0D13"/>
    <w:rsid w:val="009E0F01"/>
    <w:rsid w:val="009E11C5"/>
    <w:rsid w:val="009E1864"/>
    <w:rsid w:val="009E192B"/>
    <w:rsid w:val="009E1C17"/>
    <w:rsid w:val="009E1EF1"/>
    <w:rsid w:val="009E2176"/>
    <w:rsid w:val="009E21A4"/>
    <w:rsid w:val="009E24BB"/>
    <w:rsid w:val="009E2738"/>
    <w:rsid w:val="009E284A"/>
    <w:rsid w:val="009E2BBD"/>
    <w:rsid w:val="009E2BD2"/>
    <w:rsid w:val="009E2E4E"/>
    <w:rsid w:val="009E334B"/>
    <w:rsid w:val="009E3755"/>
    <w:rsid w:val="009E3822"/>
    <w:rsid w:val="009E3850"/>
    <w:rsid w:val="009E3B08"/>
    <w:rsid w:val="009E3F13"/>
    <w:rsid w:val="009E4431"/>
    <w:rsid w:val="009E46B0"/>
    <w:rsid w:val="009E470E"/>
    <w:rsid w:val="009E4801"/>
    <w:rsid w:val="009E4B22"/>
    <w:rsid w:val="009E554E"/>
    <w:rsid w:val="009E5644"/>
    <w:rsid w:val="009E5B2A"/>
    <w:rsid w:val="009E5B98"/>
    <w:rsid w:val="009E5B9B"/>
    <w:rsid w:val="009E5CA1"/>
    <w:rsid w:val="009E6149"/>
    <w:rsid w:val="009E6866"/>
    <w:rsid w:val="009E6CCD"/>
    <w:rsid w:val="009E70B2"/>
    <w:rsid w:val="009E7184"/>
    <w:rsid w:val="009E725C"/>
    <w:rsid w:val="009E77CA"/>
    <w:rsid w:val="009E7AD1"/>
    <w:rsid w:val="009E7B69"/>
    <w:rsid w:val="009E7B90"/>
    <w:rsid w:val="009E7CDA"/>
    <w:rsid w:val="009F036D"/>
    <w:rsid w:val="009F0624"/>
    <w:rsid w:val="009F069E"/>
    <w:rsid w:val="009F0923"/>
    <w:rsid w:val="009F0A5A"/>
    <w:rsid w:val="009F0B88"/>
    <w:rsid w:val="009F0BDD"/>
    <w:rsid w:val="009F0D8D"/>
    <w:rsid w:val="009F0D9E"/>
    <w:rsid w:val="009F0E5F"/>
    <w:rsid w:val="009F0EC7"/>
    <w:rsid w:val="009F0EF2"/>
    <w:rsid w:val="009F12DE"/>
    <w:rsid w:val="009F199A"/>
    <w:rsid w:val="009F29AC"/>
    <w:rsid w:val="009F2B09"/>
    <w:rsid w:val="009F2B25"/>
    <w:rsid w:val="009F312F"/>
    <w:rsid w:val="009F31E7"/>
    <w:rsid w:val="009F3A0E"/>
    <w:rsid w:val="009F3D53"/>
    <w:rsid w:val="009F3DE0"/>
    <w:rsid w:val="009F4019"/>
    <w:rsid w:val="009F4428"/>
    <w:rsid w:val="009F49A4"/>
    <w:rsid w:val="009F4A7A"/>
    <w:rsid w:val="009F4B7F"/>
    <w:rsid w:val="009F4F9E"/>
    <w:rsid w:val="009F5232"/>
    <w:rsid w:val="009F5350"/>
    <w:rsid w:val="009F5440"/>
    <w:rsid w:val="009F597E"/>
    <w:rsid w:val="009F5A5D"/>
    <w:rsid w:val="009F5A5E"/>
    <w:rsid w:val="009F5B3A"/>
    <w:rsid w:val="009F654A"/>
    <w:rsid w:val="009F690D"/>
    <w:rsid w:val="009F6C2A"/>
    <w:rsid w:val="009F6C40"/>
    <w:rsid w:val="009F6FA4"/>
    <w:rsid w:val="009F72A3"/>
    <w:rsid w:val="009F7539"/>
    <w:rsid w:val="00A00068"/>
    <w:rsid w:val="00A00250"/>
    <w:rsid w:val="00A002B6"/>
    <w:rsid w:val="00A00DC5"/>
    <w:rsid w:val="00A01115"/>
    <w:rsid w:val="00A0125A"/>
    <w:rsid w:val="00A0153B"/>
    <w:rsid w:val="00A02553"/>
    <w:rsid w:val="00A026DF"/>
    <w:rsid w:val="00A0290A"/>
    <w:rsid w:val="00A02C0A"/>
    <w:rsid w:val="00A03206"/>
    <w:rsid w:val="00A03418"/>
    <w:rsid w:val="00A03516"/>
    <w:rsid w:val="00A0359D"/>
    <w:rsid w:val="00A03891"/>
    <w:rsid w:val="00A03B67"/>
    <w:rsid w:val="00A03CFC"/>
    <w:rsid w:val="00A03E65"/>
    <w:rsid w:val="00A03EA2"/>
    <w:rsid w:val="00A03EB7"/>
    <w:rsid w:val="00A03F96"/>
    <w:rsid w:val="00A04171"/>
    <w:rsid w:val="00A045EC"/>
    <w:rsid w:val="00A046C3"/>
    <w:rsid w:val="00A04756"/>
    <w:rsid w:val="00A051CC"/>
    <w:rsid w:val="00A058B3"/>
    <w:rsid w:val="00A05CC4"/>
    <w:rsid w:val="00A060A6"/>
    <w:rsid w:val="00A060A8"/>
    <w:rsid w:val="00A063FC"/>
    <w:rsid w:val="00A06C60"/>
    <w:rsid w:val="00A06CBE"/>
    <w:rsid w:val="00A07363"/>
    <w:rsid w:val="00A07897"/>
    <w:rsid w:val="00A104D3"/>
    <w:rsid w:val="00A105F7"/>
    <w:rsid w:val="00A1088B"/>
    <w:rsid w:val="00A1095A"/>
    <w:rsid w:val="00A10AF7"/>
    <w:rsid w:val="00A10E97"/>
    <w:rsid w:val="00A111BD"/>
    <w:rsid w:val="00A1131E"/>
    <w:rsid w:val="00A11870"/>
    <w:rsid w:val="00A11F59"/>
    <w:rsid w:val="00A11F75"/>
    <w:rsid w:val="00A1228E"/>
    <w:rsid w:val="00A1265D"/>
    <w:rsid w:val="00A1280C"/>
    <w:rsid w:val="00A128EB"/>
    <w:rsid w:val="00A129C0"/>
    <w:rsid w:val="00A12A76"/>
    <w:rsid w:val="00A12F81"/>
    <w:rsid w:val="00A13065"/>
    <w:rsid w:val="00A1375F"/>
    <w:rsid w:val="00A1392B"/>
    <w:rsid w:val="00A139B8"/>
    <w:rsid w:val="00A13B08"/>
    <w:rsid w:val="00A13BF4"/>
    <w:rsid w:val="00A13E08"/>
    <w:rsid w:val="00A140E2"/>
    <w:rsid w:val="00A147E1"/>
    <w:rsid w:val="00A14A23"/>
    <w:rsid w:val="00A14AEB"/>
    <w:rsid w:val="00A14B5C"/>
    <w:rsid w:val="00A15244"/>
    <w:rsid w:val="00A15270"/>
    <w:rsid w:val="00A153A3"/>
    <w:rsid w:val="00A158C4"/>
    <w:rsid w:val="00A1594A"/>
    <w:rsid w:val="00A164B3"/>
    <w:rsid w:val="00A168B8"/>
    <w:rsid w:val="00A168BB"/>
    <w:rsid w:val="00A16B93"/>
    <w:rsid w:val="00A16F52"/>
    <w:rsid w:val="00A172FB"/>
    <w:rsid w:val="00A173E0"/>
    <w:rsid w:val="00A17502"/>
    <w:rsid w:val="00A17C0A"/>
    <w:rsid w:val="00A2022D"/>
    <w:rsid w:val="00A209AB"/>
    <w:rsid w:val="00A20B50"/>
    <w:rsid w:val="00A20C7A"/>
    <w:rsid w:val="00A20E60"/>
    <w:rsid w:val="00A20EF6"/>
    <w:rsid w:val="00A2127A"/>
    <w:rsid w:val="00A21334"/>
    <w:rsid w:val="00A213A8"/>
    <w:rsid w:val="00A2149C"/>
    <w:rsid w:val="00A2160A"/>
    <w:rsid w:val="00A2175D"/>
    <w:rsid w:val="00A217BF"/>
    <w:rsid w:val="00A21A48"/>
    <w:rsid w:val="00A21B97"/>
    <w:rsid w:val="00A21EA9"/>
    <w:rsid w:val="00A21F6E"/>
    <w:rsid w:val="00A221B8"/>
    <w:rsid w:val="00A22AD9"/>
    <w:rsid w:val="00A22C62"/>
    <w:rsid w:val="00A230DB"/>
    <w:rsid w:val="00A23190"/>
    <w:rsid w:val="00A23661"/>
    <w:rsid w:val="00A236EE"/>
    <w:rsid w:val="00A23726"/>
    <w:rsid w:val="00A239FC"/>
    <w:rsid w:val="00A242FE"/>
    <w:rsid w:val="00A24315"/>
    <w:rsid w:val="00A243FC"/>
    <w:rsid w:val="00A247BA"/>
    <w:rsid w:val="00A24E3F"/>
    <w:rsid w:val="00A24EB8"/>
    <w:rsid w:val="00A24F5B"/>
    <w:rsid w:val="00A24F5D"/>
    <w:rsid w:val="00A251A2"/>
    <w:rsid w:val="00A25897"/>
    <w:rsid w:val="00A25A60"/>
    <w:rsid w:val="00A25AA1"/>
    <w:rsid w:val="00A25CB4"/>
    <w:rsid w:val="00A25D66"/>
    <w:rsid w:val="00A26224"/>
    <w:rsid w:val="00A2643E"/>
    <w:rsid w:val="00A26654"/>
    <w:rsid w:val="00A26792"/>
    <w:rsid w:val="00A26E48"/>
    <w:rsid w:val="00A27413"/>
    <w:rsid w:val="00A2772F"/>
    <w:rsid w:val="00A277D7"/>
    <w:rsid w:val="00A278EC"/>
    <w:rsid w:val="00A279C2"/>
    <w:rsid w:val="00A30002"/>
    <w:rsid w:val="00A303BA"/>
    <w:rsid w:val="00A3067F"/>
    <w:rsid w:val="00A3087B"/>
    <w:rsid w:val="00A30BA9"/>
    <w:rsid w:val="00A30DF7"/>
    <w:rsid w:val="00A30FD6"/>
    <w:rsid w:val="00A31099"/>
    <w:rsid w:val="00A316D9"/>
    <w:rsid w:val="00A31F64"/>
    <w:rsid w:val="00A31FE8"/>
    <w:rsid w:val="00A3240B"/>
    <w:rsid w:val="00A32450"/>
    <w:rsid w:val="00A324B3"/>
    <w:rsid w:val="00A324C3"/>
    <w:rsid w:val="00A32658"/>
    <w:rsid w:val="00A32C22"/>
    <w:rsid w:val="00A33915"/>
    <w:rsid w:val="00A339DF"/>
    <w:rsid w:val="00A33AD5"/>
    <w:rsid w:val="00A33F7E"/>
    <w:rsid w:val="00A34591"/>
    <w:rsid w:val="00A346B5"/>
    <w:rsid w:val="00A348AB"/>
    <w:rsid w:val="00A34A04"/>
    <w:rsid w:val="00A34DEC"/>
    <w:rsid w:val="00A34F19"/>
    <w:rsid w:val="00A3523F"/>
    <w:rsid w:val="00A355A2"/>
    <w:rsid w:val="00A357DD"/>
    <w:rsid w:val="00A368D0"/>
    <w:rsid w:val="00A36E18"/>
    <w:rsid w:val="00A372B0"/>
    <w:rsid w:val="00A37481"/>
    <w:rsid w:val="00A3762B"/>
    <w:rsid w:val="00A37FD4"/>
    <w:rsid w:val="00A40EA7"/>
    <w:rsid w:val="00A40ECC"/>
    <w:rsid w:val="00A411DD"/>
    <w:rsid w:val="00A41824"/>
    <w:rsid w:val="00A41883"/>
    <w:rsid w:val="00A41EB4"/>
    <w:rsid w:val="00A41FA3"/>
    <w:rsid w:val="00A4205A"/>
    <w:rsid w:val="00A42649"/>
    <w:rsid w:val="00A4274E"/>
    <w:rsid w:val="00A427B6"/>
    <w:rsid w:val="00A42A8C"/>
    <w:rsid w:val="00A42BF9"/>
    <w:rsid w:val="00A42C49"/>
    <w:rsid w:val="00A42EC0"/>
    <w:rsid w:val="00A43051"/>
    <w:rsid w:val="00A4309F"/>
    <w:rsid w:val="00A434D1"/>
    <w:rsid w:val="00A43BEE"/>
    <w:rsid w:val="00A43DE3"/>
    <w:rsid w:val="00A43E50"/>
    <w:rsid w:val="00A443FD"/>
    <w:rsid w:val="00A44B3C"/>
    <w:rsid w:val="00A44DD1"/>
    <w:rsid w:val="00A44E76"/>
    <w:rsid w:val="00A45089"/>
    <w:rsid w:val="00A45479"/>
    <w:rsid w:val="00A45A4A"/>
    <w:rsid w:val="00A45F4B"/>
    <w:rsid w:val="00A460F6"/>
    <w:rsid w:val="00A46775"/>
    <w:rsid w:val="00A468FE"/>
    <w:rsid w:val="00A46A2D"/>
    <w:rsid w:val="00A46A43"/>
    <w:rsid w:val="00A46B92"/>
    <w:rsid w:val="00A46F10"/>
    <w:rsid w:val="00A4704A"/>
    <w:rsid w:val="00A470CB"/>
    <w:rsid w:val="00A47353"/>
    <w:rsid w:val="00A47720"/>
    <w:rsid w:val="00A47A72"/>
    <w:rsid w:val="00A47CEC"/>
    <w:rsid w:val="00A50056"/>
    <w:rsid w:val="00A501D4"/>
    <w:rsid w:val="00A509E5"/>
    <w:rsid w:val="00A50F0B"/>
    <w:rsid w:val="00A51032"/>
    <w:rsid w:val="00A511E8"/>
    <w:rsid w:val="00A5127A"/>
    <w:rsid w:val="00A51CE8"/>
    <w:rsid w:val="00A51D33"/>
    <w:rsid w:val="00A526C1"/>
    <w:rsid w:val="00A52823"/>
    <w:rsid w:val="00A529D1"/>
    <w:rsid w:val="00A52A5D"/>
    <w:rsid w:val="00A530DD"/>
    <w:rsid w:val="00A53156"/>
    <w:rsid w:val="00A531D1"/>
    <w:rsid w:val="00A53A58"/>
    <w:rsid w:val="00A53CE8"/>
    <w:rsid w:val="00A54006"/>
    <w:rsid w:val="00A54563"/>
    <w:rsid w:val="00A5483D"/>
    <w:rsid w:val="00A54858"/>
    <w:rsid w:val="00A54A16"/>
    <w:rsid w:val="00A554FA"/>
    <w:rsid w:val="00A556D1"/>
    <w:rsid w:val="00A55895"/>
    <w:rsid w:val="00A55980"/>
    <w:rsid w:val="00A55D95"/>
    <w:rsid w:val="00A56919"/>
    <w:rsid w:val="00A56BA7"/>
    <w:rsid w:val="00A56DA7"/>
    <w:rsid w:val="00A56EA9"/>
    <w:rsid w:val="00A577C8"/>
    <w:rsid w:val="00A5785C"/>
    <w:rsid w:val="00A579F2"/>
    <w:rsid w:val="00A602E2"/>
    <w:rsid w:val="00A604FB"/>
    <w:rsid w:val="00A60ACB"/>
    <w:rsid w:val="00A60DB2"/>
    <w:rsid w:val="00A6109D"/>
    <w:rsid w:val="00A61491"/>
    <w:rsid w:val="00A617D7"/>
    <w:rsid w:val="00A623D6"/>
    <w:rsid w:val="00A625B5"/>
    <w:rsid w:val="00A62B3A"/>
    <w:rsid w:val="00A62EAC"/>
    <w:rsid w:val="00A631D3"/>
    <w:rsid w:val="00A634B3"/>
    <w:rsid w:val="00A634CC"/>
    <w:rsid w:val="00A63A01"/>
    <w:rsid w:val="00A63A68"/>
    <w:rsid w:val="00A63C83"/>
    <w:rsid w:val="00A64474"/>
    <w:rsid w:val="00A6465E"/>
    <w:rsid w:val="00A64975"/>
    <w:rsid w:val="00A64CB2"/>
    <w:rsid w:val="00A65AD3"/>
    <w:rsid w:val="00A65E80"/>
    <w:rsid w:val="00A66522"/>
    <w:rsid w:val="00A66633"/>
    <w:rsid w:val="00A666F3"/>
    <w:rsid w:val="00A6673F"/>
    <w:rsid w:val="00A66B3E"/>
    <w:rsid w:val="00A66E09"/>
    <w:rsid w:val="00A66EA6"/>
    <w:rsid w:val="00A6706A"/>
    <w:rsid w:val="00A67475"/>
    <w:rsid w:val="00A67575"/>
    <w:rsid w:val="00A67722"/>
    <w:rsid w:val="00A67A26"/>
    <w:rsid w:val="00A67C1D"/>
    <w:rsid w:val="00A67DD5"/>
    <w:rsid w:val="00A706B5"/>
    <w:rsid w:val="00A709DE"/>
    <w:rsid w:val="00A70CF3"/>
    <w:rsid w:val="00A70E49"/>
    <w:rsid w:val="00A712DA"/>
    <w:rsid w:val="00A7154D"/>
    <w:rsid w:val="00A716FF"/>
    <w:rsid w:val="00A718ED"/>
    <w:rsid w:val="00A71BE6"/>
    <w:rsid w:val="00A7257A"/>
    <w:rsid w:val="00A7288B"/>
    <w:rsid w:val="00A72A08"/>
    <w:rsid w:val="00A72A13"/>
    <w:rsid w:val="00A72AA2"/>
    <w:rsid w:val="00A733C0"/>
    <w:rsid w:val="00A73C58"/>
    <w:rsid w:val="00A73C7A"/>
    <w:rsid w:val="00A73CAF"/>
    <w:rsid w:val="00A742D1"/>
    <w:rsid w:val="00A74892"/>
    <w:rsid w:val="00A748E9"/>
    <w:rsid w:val="00A7490D"/>
    <w:rsid w:val="00A750CB"/>
    <w:rsid w:val="00A753C9"/>
    <w:rsid w:val="00A755C5"/>
    <w:rsid w:val="00A7567F"/>
    <w:rsid w:val="00A75874"/>
    <w:rsid w:val="00A75967"/>
    <w:rsid w:val="00A76275"/>
    <w:rsid w:val="00A764BB"/>
    <w:rsid w:val="00A764D7"/>
    <w:rsid w:val="00A767A7"/>
    <w:rsid w:val="00A76BF5"/>
    <w:rsid w:val="00A76E2B"/>
    <w:rsid w:val="00A770B1"/>
    <w:rsid w:val="00A77156"/>
    <w:rsid w:val="00A771CE"/>
    <w:rsid w:val="00A774CA"/>
    <w:rsid w:val="00A7774A"/>
    <w:rsid w:val="00A77A71"/>
    <w:rsid w:val="00A801A4"/>
    <w:rsid w:val="00A804DB"/>
    <w:rsid w:val="00A804FD"/>
    <w:rsid w:val="00A80ADB"/>
    <w:rsid w:val="00A810B5"/>
    <w:rsid w:val="00A81661"/>
    <w:rsid w:val="00A8179D"/>
    <w:rsid w:val="00A81DCB"/>
    <w:rsid w:val="00A8247D"/>
    <w:rsid w:val="00A8253F"/>
    <w:rsid w:val="00A82641"/>
    <w:rsid w:val="00A82D1C"/>
    <w:rsid w:val="00A83188"/>
    <w:rsid w:val="00A84002"/>
    <w:rsid w:val="00A84350"/>
    <w:rsid w:val="00A8491C"/>
    <w:rsid w:val="00A84D1D"/>
    <w:rsid w:val="00A84E63"/>
    <w:rsid w:val="00A85222"/>
    <w:rsid w:val="00A85D70"/>
    <w:rsid w:val="00A85E1E"/>
    <w:rsid w:val="00A8627C"/>
    <w:rsid w:val="00A8643F"/>
    <w:rsid w:val="00A8673E"/>
    <w:rsid w:val="00A86822"/>
    <w:rsid w:val="00A86877"/>
    <w:rsid w:val="00A86947"/>
    <w:rsid w:val="00A86E4C"/>
    <w:rsid w:val="00A86FF2"/>
    <w:rsid w:val="00A8711E"/>
    <w:rsid w:val="00A876B7"/>
    <w:rsid w:val="00A87D84"/>
    <w:rsid w:val="00A87DAB"/>
    <w:rsid w:val="00A87EC7"/>
    <w:rsid w:val="00A90735"/>
    <w:rsid w:val="00A90861"/>
    <w:rsid w:val="00A90D6E"/>
    <w:rsid w:val="00A91071"/>
    <w:rsid w:val="00A910F8"/>
    <w:rsid w:val="00A91A06"/>
    <w:rsid w:val="00A92307"/>
    <w:rsid w:val="00A92348"/>
    <w:rsid w:val="00A92429"/>
    <w:rsid w:val="00A92E9F"/>
    <w:rsid w:val="00A93237"/>
    <w:rsid w:val="00A93371"/>
    <w:rsid w:val="00A9386B"/>
    <w:rsid w:val="00A93AAE"/>
    <w:rsid w:val="00A93B35"/>
    <w:rsid w:val="00A9428E"/>
    <w:rsid w:val="00A9454E"/>
    <w:rsid w:val="00A947C4"/>
    <w:rsid w:val="00A9487F"/>
    <w:rsid w:val="00A94B62"/>
    <w:rsid w:val="00A95104"/>
    <w:rsid w:val="00A9512F"/>
    <w:rsid w:val="00A9528F"/>
    <w:rsid w:val="00A9536A"/>
    <w:rsid w:val="00A9598E"/>
    <w:rsid w:val="00A9613B"/>
    <w:rsid w:val="00A966D3"/>
    <w:rsid w:val="00A966FA"/>
    <w:rsid w:val="00A96718"/>
    <w:rsid w:val="00A969CA"/>
    <w:rsid w:val="00A96EC5"/>
    <w:rsid w:val="00A97129"/>
    <w:rsid w:val="00A979F4"/>
    <w:rsid w:val="00A97C77"/>
    <w:rsid w:val="00AA0476"/>
    <w:rsid w:val="00AA099D"/>
    <w:rsid w:val="00AA0A14"/>
    <w:rsid w:val="00AA15E0"/>
    <w:rsid w:val="00AA1FFD"/>
    <w:rsid w:val="00AA2089"/>
    <w:rsid w:val="00AA21F9"/>
    <w:rsid w:val="00AA2B7F"/>
    <w:rsid w:val="00AA2BA9"/>
    <w:rsid w:val="00AA2BD4"/>
    <w:rsid w:val="00AA33EF"/>
    <w:rsid w:val="00AA35C8"/>
    <w:rsid w:val="00AA3C05"/>
    <w:rsid w:val="00AA3CFA"/>
    <w:rsid w:val="00AA420F"/>
    <w:rsid w:val="00AA4414"/>
    <w:rsid w:val="00AA45E1"/>
    <w:rsid w:val="00AA4670"/>
    <w:rsid w:val="00AA47AF"/>
    <w:rsid w:val="00AA4A33"/>
    <w:rsid w:val="00AA4AC8"/>
    <w:rsid w:val="00AA4B39"/>
    <w:rsid w:val="00AA4C8B"/>
    <w:rsid w:val="00AA535F"/>
    <w:rsid w:val="00AA5714"/>
    <w:rsid w:val="00AA5791"/>
    <w:rsid w:val="00AA57C0"/>
    <w:rsid w:val="00AA580F"/>
    <w:rsid w:val="00AA673C"/>
    <w:rsid w:val="00AA6AF6"/>
    <w:rsid w:val="00AA6B8E"/>
    <w:rsid w:val="00AA770E"/>
    <w:rsid w:val="00AA7A37"/>
    <w:rsid w:val="00AA7DD9"/>
    <w:rsid w:val="00AB0044"/>
    <w:rsid w:val="00AB0135"/>
    <w:rsid w:val="00AB04E7"/>
    <w:rsid w:val="00AB05F7"/>
    <w:rsid w:val="00AB075C"/>
    <w:rsid w:val="00AB0A50"/>
    <w:rsid w:val="00AB0D02"/>
    <w:rsid w:val="00AB16EE"/>
    <w:rsid w:val="00AB18D4"/>
    <w:rsid w:val="00AB2168"/>
    <w:rsid w:val="00AB29B8"/>
    <w:rsid w:val="00AB2D26"/>
    <w:rsid w:val="00AB2FAB"/>
    <w:rsid w:val="00AB3264"/>
    <w:rsid w:val="00AB3446"/>
    <w:rsid w:val="00AB3D79"/>
    <w:rsid w:val="00AB3E40"/>
    <w:rsid w:val="00AB3EBB"/>
    <w:rsid w:val="00AB3F9D"/>
    <w:rsid w:val="00AB4062"/>
    <w:rsid w:val="00AB49D5"/>
    <w:rsid w:val="00AB49E9"/>
    <w:rsid w:val="00AB4E1C"/>
    <w:rsid w:val="00AB5274"/>
    <w:rsid w:val="00AB59B5"/>
    <w:rsid w:val="00AB5D59"/>
    <w:rsid w:val="00AB5FF8"/>
    <w:rsid w:val="00AB6229"/>
    <w:rsid w:val="00AB630F"/>
    <w:rsid w:val="00AB662F"/>
    <w:rsid w:val="00AB6859"/>
    <w:rsid w:val="00AB6AB4"/>
    <w:rsid w:val="00AB6CED"/>
    <w:rsid w:val="00AB6D9C"/>
    <w:rsid w:val="00AB6E19"/>
    <w:rsid w:val="00AB6E20"/>
    <w:rsid w:val="00AB71A6"/>
    <w:rsid w:val="00AB72DC"/>
    <w:rsid w:val="00AB7862"/>
    <w:rsid w:val="00AB7B5A"/>
    <w:rsid w:val="00AB7B62"/>
    <w:rsid w:val="00AB7D45"/>
    <w:rsid w:val="00AC0131"/>
    <w:rsid w:val="00AC0315"/>
    <w:rsid w:val="00AC04CE"/>
    <w:rsid w:val="00AC065B"/>
    <w:rsid w:val="00AC096D"/>
    <w:rsid w:val="00AC11A4"/>
    <w:rsid w:val="00AC12F1"/>
    <w:rsid w:val="00AC1EAC"/>
    <w:rsid w:val="00AC1F67"/>
    <w:rsid w:val="00AC2213"/>
    <w:rsid w:val="00AC271D"/>
    <w:rsid w:val="00AC277A"/>
    <w:rsid w:val="00AC3004"/>
    <w:rsid w:val="00AC304A"/>
    <w:rsid w:val="00AC3267"/>
    <w:rsid w:val="00AC3461"/>
    <w:rsid w:val="00AC3721"/>
    <w:rsid w:val="00AC3B48"/>
    <w:rsid w:val="00AC3CB7"/>
    <w:rsid w:val="00AC3CE1"/>
    <w:rsid w:val="00AC3DFD"/>
    <w:rsid w:val="00AC3EDD"/>
    <w:rsid w:val="00AC3F1D"/>
    <w:rsid w:val="00AC415B"/>
    <w:rsid w:val="00AC44B5"/>
    <w:rsid w:val="00AC4885"/>
    <w:rsid w:val="00AC4B80"/>
    <w:rsid w:val="00AC4BF0"/>
    <w:rsid w:val="00AC4C7B"/>
    <w:rsid w:val="00AC4C86"/>
    <w:rsid w:val="00AC4E90"/>
    <w:rsid w:val="00AC4ED8"/>
    <w:rsid w:val="00AC50B9"/>
    <w:rsid w:val="00AC5281"/>
    <w:rsid w:val="00AC5312"/>
    <w:rsid w:val="00AC5641"/>
    <w:rsid w:val="00AC5852"/>
    <w:rsid w:val="00AC5B33"/>
    <w:rsid w:val="00AC5BBF"/>
    <w:rsid w:val="00AC639B"/>
    <w:rsid w:val="00AC677A"/>
    <w:rsid w:val="00AC677B"/>
    <w:rsid w:val="00AC6DCD"/>
    <w:rsid w:val="00AC6F16"/>
    <w:rsid w:val="00AC7084"/>
    <w:rsid w:val="00AC7237"/>
    <w:rsid w:val="00AC730D"/>
    <w:rsid w:val="00AC7363"/>
    <w:rsid w:val="00AC73CC"/>
    <w:rsid w:val="00AC745B"/>
    <w:rsid w:val="00AC76B6"/>
    <w:rsid w:val="00AC78E9"/>
    <w:rsid w:val="00AC7AC7"/>
    <w:rsid w:val="00AC7C01"/>
    <w:rsid w:val="00AC7E23"/>
    <w:rsid w:val="00AD04F0"/>
    <w:rsid w:val="00AD089E"/>
    <w:rsid w:val="00AD0A36"/>
    <w:rsid w:val="00AD0B4A"/>
    <w:rsid w:val="00AD0C0E"/>
    <w:rsid w:val="00AD10A0"/>
    <w:rsid w:val="00AD11E9"/>
    <w:rsid w:val="00AD1750"/>
    <w:rsid w:val="00AD1A48"/>
    <w:rsid w:val="00AD1A86"/>
    <w:rsid w:val="00AD1B64"/>
    <w:rsid w:val="00AD1E81"/>
    <w:rsid w:val="00AD219D"/>
    <w:rsid w:val="00AD2889"/>
    <w:rsid w:val="00AD2EFC"/>
    <w:rsid w:val="00AD2F2D"/>
    <w:rsid w:val="00AD3035"/>
    <w:rsid w:val="00AD307A"/>
    <w:rsid w:val="00AD32E3"/>
    <w:rsid w:val="00AD3331"/>
    <w:rsid w:val="00AD35CD"/>
    <w:rsid w:val="00AD37D7"/>
    <w:rsid w:val="00AD3DCC"/>
    <w:rsid w:val="00AD4657"/>
    <w:rsid w:val="00AD494D"/>
    <w:rsid w:val="00AD4D71"/>
    <w:rsid w:val="00AD53A7"/>
    <w:rsid w:val="00AD5524"/>
    <w:rsid w:val="00AD58F8"/>
    <w:rsid w:val="00AD5969"/>
    <w:rsid w:val="00AD5AD9"/>
    <w:rsid w:val="00AD5E7B"/>
    <w:rsid w:val="00AD5F22"/>
    <w:rsid w:val="00AD6108"/>
    <w:rsid w:val="00AD61B6"/>
    <w:rsid w:val="00AD639D"/>
    <w:rsid w:val="00AD6572"/>
    <w:rsid w:val="00AD67CF"/>
    <w:rsid w:val="00AD69F1"/>
    <w:rsid w:val="00AD7452"/>
    <w:rsid w:val="00AD75F0"/>
    <w:rsid w:val="00AD7A6A"/>
    <w:rsid w:val="00AD7B65"/>
    <w:rsid w:val="00AE003C"/>
    <w:rsid w:val="00AE0172"/>
    <w:rsid w:val="00AE026A"/>
    <w:rsid w:val="00AE067D"/>
    <w:rsid w:val="00AE0AEC"/>
    <w:rsid w:val="00AE0CA0"/>
    <w:rsid w:val="00AE0E1D"/>
    <w:rsid w:val="00AE0E54"/>
    <w:rsid w:val="00AE0FAC"/>
    <w:rsid w:val="00AE10BD"/>
    <w:rsid w:val="00AE1203"/>
    <w:rsid w:val="00AE16BA"/>
    <w:rsid w:val="00AE17DD"/>
    <w:rsid w:val="00AE1905"/>
    <w:rsid w:val="00AE1C17"/>
    <w:rsid w:val="00AE1F57"/>
    <w:rsid w:val="00AE222B"/>
    <w:rsid w:val="00AE2385"/>
    <w:rsid w:val="00AE25E1"/>
    <w:rsid w:val="00AE2A3B"/>
    <w:rsid w:val="00AE2BD7"/>
    <w:rsid w:val="00AE2EE2"/>
    <w:rsid w:val="00AE315B"/>
    <w:rsid w:val="00AE388F"/>
    <w:rsid w:val="00AE38F4"/>
    <w:rsid w:val="00AE3CEA"/>
    <w:rsid w:val="00AE4429"/>
    <w:rsid w:val="00AE44EF"/>
    <w:rsid w:val="00AE46C5"/>
    <w:rsid w:val="00AE4801"/>
    <w:rsid w:val="00AE48EA"/>
    <w:rsid w:val="00AE51CE"/>
    <w:rsid w:val="00AE522E"/>
    <w:rsid w:val="00AE5629"/>
    <w:rsid w:val="00AE5839"/>
    <w:rsid w:val="00AE58C8"/>
    <w:rsid w:val="00AE5B17"/>
    <w:rsid w:val="00AE5C39"/>
    <w:rsid w:val="00AE5D28"/>
    <w:rsid w:val="00AE618D"/>
    <w:rsid w:val="00AE642D"/>
    <w:rsid w:val="00AE65A6"/>
    <w:rsid w:val="00AE65E8"/>
    <w:rsid w:val="00AE6B78"/>
    <w:rsid w:val="00AE6BE4"/>
    <w:rsid w:val="00AE6D61"/>
    <w:rsid w:val="00AE7072"/>
    <w:rsid w:val="00AE7199"/>
    <w:rsid w:val="00AE7D37"/>
    <w:rsid w:val="00AF0042"/>
    <w:rsid w:val="00AF018C"/>
    <w:rsid w:val="00AF0384"/>
    <w:rsid w:val="00AF08E3"/>
    <w:rsid w:val="00AF09E1"/>
    <w:rsid w:val="00AF0B16"/>
    <w:rsid w:val="00AF0B4C"/>
    <w:rsid w:val="00AF0D9C"/>
    <w:rsid w:val="00AF169F"/>
    <w:rsid w:val="00AF1781"/>
    <w:rsid w:val="00AF1BA1"/>
    <w:rsid w:val="00AF1F3C"/>
    <w:rsid w:val="00AF2126"/>
    <w:rsid w:val="00AF240F"/>
    <w:rsid w:val="00AF27C8"/>
    <w:rsid w:val="00AF27EC"/>
    <w:rsid w:val="00AF2977"/>
    <w:rsid w:val="00AF29FD"/>
    <w:rsid w:val="00AF2AFA"/>
    <w:rsid w:val="00AF2E44"/>
    <w:rsid w:val="00AF2EE8"/>
    <w:rsid w:val="00AF3306"/>
    <w:rsid w:val="00AF3355"/>
    <w:rsid w:val="00AF3B31"/>
    <w:rsid w:val="00AF4723"/>
    <w:rsid w:val="00AF477E"/>
    <w:rsid w:val="00AF4C40"/>
    <w:rsid w:val="00AF4E84"/>
    <w:rsid w:val="00AF524E"/>
    <w:rsid w:val="00AF5DE7"/>
    <w:rsid w:val="00AF5FD3"/>
    <w:rsid w:val="00AF612E"/>
    <w:rsid w:val="00AF6268"/>
    <w:rsid w:val="00AF69A4"/>
    <w:rsid w:val="00AF6B78"/>
    <w:rsid w:val="00AF7099"/>
    <w:rsid w:val="00AF7289"/>
    <w:rsid w:val="00AF7CE3"/>
    <w:rsid w:val="00AF7EC4"/>
    <w:rsid w:val="00B00433"/>
    <w:rsid w:val="00B009E0"/>
    <w:rsid w:val="00B011CA"/>
    <w:rsid w:val="00B01C20"/>
    <w:rsid w:val="00B01E57"/>
    <w:rsid w:val="00B021D4"/>
    <w:rsid w:val="00B022CC"/>
    <w:rsid w:val="00B022DF"/>
    <w:rsid w:val="00B02595"/>
    <w:rsid w:val="00B02764"/>
    <w:rsid w:val="00B02775"/>
    <w:rsid w:val="00B02ACE"/>
    <w:rsid w:val="00B02ACF"/>
    <w:rsid w:val="00B03142"/>
    <w:rsid w:val="00B032EB"/>
    <w:rsid w:val="00B036BD"/>
    <w:rsid w:val="00B039D5"/>
    <w:rsid w:val="00B039E8"/>
    <w:rsid w:val="00B03C98"/>
    <w:rsid w:val="00B0400E"/>
    <w:rsid w:val="00B048A7"/>
    <w:rsid w:val="00B04CE3"/>
    <w:rsid w:val="00B05571"/>
    <w:rsid w:val="00B05669"/>
    <w:rsid w:val="00B05814"/>
    <w:rsid w:val="00B061CA"/>
    <w:rsid w:val="00B0626F"/>
    <w:rsid w:val="00B06CC6"/>
    <w:rsid w:val="00B06E93"/>
    <w:rsid w:val="00B07080"/>
    <w:rsid w:val="00B07137"/>
    <w:rsid w:val="00B07824"/>
    <w:rsid w:val="00B07A32"/>
    <w:rsid w:val="00B07CF9"/>
    <w:rsid w:val="00B07DF6"/>
    <w:rsid w:val="00B101B1"/>
    <w:rsid w:val="00B102E1"/>
    <w:rsid w:val="00B10383"/>
    <w:rsid w:val="00B1045A"/>
    <w:rsid w:val="00B104BD"/>
    <w:rsid w:val="00B10639"/>
    <w:rsid w:val="00B107EF"/>
    <w:rsid w:val="00B10A14"/>
    <w:rsid w:val="00B10F2C"/>
    <w:rsid w:val="00B114D8"/>
    <w:rsid w:val="00B11572"/>
    <w:rsid w:val="00B119F7"/>
    <w:rsid w:val="00B12349"/>
    <w:rsid w:val="00B12447"/>
    <w:rsid w:val="00B12678"/>
    <w:rsid w:val="00B12FF4"/>
    <w:rsid w:val="00B1312F"/>
    <w:rsid w:val="00B1322D"/>
    <w:rsid w:val="00B13388"/>
    <w:rsid w:val="00B13479"/>
    <w:rsid w:val="00B13749"/>
    <w:rsid w:val="00B13D94"/>
    <w:rsid w:val="00B140E5"/>
    <w:rsid w:val="00B14155"/>
    <w:rsid w:val="00B14291"/>
    <w:rsid w:val="00B14883"/>
    <w:rsid w:val="00B1494C"/>
    <w:rsid w:val="00B1518E"/>
    <w:rsid w:val="00B15195"/>
    <w:rsid w:val="00B154DF"/>
    <w:rsid w:val="00B16170"/>
    <w:rsid w:val="00B16210"/>
    <w:rsid w:val="00B16CB8"/>
    <w:rsid w:val="00B16CC1"/>
    <w:rsid w:val="00B170FD"/>
    <w:rsid w:val="00B173C9"/>
    <w:rsid w:val="00B174B7"/>
    <w:rsid w:val="00B1785C"/>
    <w:rsid w:val="00B17A45"/>
    <w:rsid w:val="00B17B5F"/>
    <w:rsid w:val="00B17F29"/>
    <w:rsid w:val="00B20103"/>
    <w:rsid w:val="00B20A28"/>
    <w:rsid w:val="00B20C11"/>
    <w:rsid w:val="00B212A9"/>
    <w:rsid w:val="00B21659"/>
    <w:rsid w:val="00B217FD"/>
    <w:rsid w:val="00B21914"/>
    <w:rsid w:val="00B21969"/>
    <w:rsid w:val="00B21B4E"/>
    <w:rsid w:val="00B21F13"/>
    <w:rsid w:val="00B21FE5"/>
    <w:rsid w:val="00B2225E"/>
    <w:rsid w:val="00B22443"/>
    <w:rsid w:val="00B2270A"/>
    <w:rsid w:val="00B22AE3"/>
    <w:rsid w:val="00B22D37"/>
    <w:rsid w:val="00B231FE"/>
    <w:rsid w:val="00B236DB"/>
    <w:rsid w:val="00B2443F"/>
    <w:rsid w:val="00B24508"/>
    <w:rsid w:val="00B2481A"/>
    <w:rsid w:val="00B248EC"/>
    <w:rsid w:val="00B24939"/>
    <w:rsid w:val="00B24B41"/>
    <w:rsid w:val="00B24BBE"/>
    <w:rsid w:val="00B24DE1"/>
    <w:rsid w:val="00B24E2C"/>
    <w:rsid w:val="00B24E93"/>
    <w:rsid w:val="00B24ECA"/>
    <w:rsid w:val="00B251F4"/>
    <w:rsid w:val="00B2535C"/>
    <w:rsid w:val="00B255A7"/>
    <w:rsid w:val="00B25623"/>
    <w:rsid w:val="00B257DE"/>
    <w:rsid w:val="00B257EA"/>
    <w:rsid w:val="00B260AC"/>
    <w:rsid w:val="00B261EF"/>
    <w:rsid w:val="00B26532"/>
    <w:rsid w:val="00B26A7E"/>
    <w:rsid w:val="00B26CB8"/>
    <w:rsid w:val="00B26E09"/>
    <w:rsid w:val="00B27344"/>
    <w:rsid w:val="00B2734E"/>
    <w:rsid w:val="00B274D2"/>
    <w:rsid w:val="00B275C9"/>
    <w:rsid w:val="00B307F9"/>
    <w:rsid w:val="00B3095E"/>
    <w:rsid w:val="00B30D24"/>
    <w:rsid w:val="00B30E0E"/>
    <w:rsid w:val="00B31110"/>
    <w:rsid w:val="00B31870"/>
    <w:rsid w:val="00B31C17"/>
    <w:rsid w:val="00B3274F"/>
    <w:rsid w:val="00B329AA"/>
    <w:rsid w:val="00B32E0B"/>
    <w:rsid w:val="00B3307B"/>
    <w:rsid w:val="00B3369C"/>
    <w:rsid w:val="00B33806"/>
    <w:rsid w:val="00B33889"/>
    <w:rsid w:val="00B338A4"/>
    <w:rsid w:val="00B3399F"/>
    <w:rsid w:val="00B33A0E"/>
    <w:rsid w:val="00B33AB6"/>
    <w:rsid w:val="00B34A1F"/>
    <w:rsid w:val="00B34D2B"/>
    <w:rsid w:val="00B35066"/>
    <w:rsid w:val="00B3515B"/>
    <w:rsid w:val="00B3529D"/>
    <w:rsid w:val="00B35B52"/>
    <w:rsid w:val="00B35BF3"/>
    <w:rsid w:val="00B36558"/>
    <w:rsid w:val="00B365A2"/>
    <w:rsid w:val="00B36DBD"/>
    <w:rsid w:val="00B371EE"/>
    <w:rsid w:val="00B37555"/>
    <w:rsid w:val="00B37D3E"/>
    <w:rsid w:val="00B37DA0"/>
    <w:rsid w:val="00B37FC5"/>
    <w:rsid w:val="00B404F0"/>
    <w:rsid w:val="00B406E2"/>
    <w:rsid w:val="00B4092F"/>
    <w:rsid w:val="00B40964"/>
    <w:rsid w:val="00B40E96"/>
    <w:rsid w:val="00B410DF"/>
    <w:rsid w:val="00B4119B"/>
    <w:rsid w:val="00B411C9"/>
    <w:rsid w:val="00B41450"/>
    <w:rsid w:val="00B41653"/>
    <w:rsid w:val="00B41BDA"/>
    <w:rsid w:val="00B41D34"/>
    <w:rsid w:val="00B425AD"/>
    <w:rsid w:val="00B42861"/>
    <w:rsid w:val="00B43424"/>
    <w:rsid w:val="00B43651"/>
    <w:rsid w:val="00B4391D"/>
    <w:rsid w:val="00B43959"/>
    <w:rsid w:val="00B43ECB"/>
    <w:rsid w:val="00B440D3"/>
    <w:rsid w:val="00B4419E"/>
    <w:rsid w:val="00B442ED"/>
    <w:rsid w:val="00B44FF9"/>
    <w:rsid w:val="00B45323"/>
    <w:rsid w:val="00B45E63"/>
    <w:rsid w:val="00B45E6F"/>
    <w:rsid w:val="00B46019"/>
    <w:rsid w:val="00B463D2"/>
    <w:rsid w:val="00B463FB"/>
    <w:rsid w:val="00B46524"/>
    <w:rsid w:val="00B465E8"/>
    <w:rsid w:val="00B46C14"/>
    <w:rsid w:val="00B47266"/>
    <w:rsid w:val="00B474ED"/>
    <w:rsid w:val="00B47657"/>
    <w:rsid w:val="00B478A6"/>
    <w:rsid w:val="00B47AFF"/>
    <w:rsid w:val="00B47C1D"/>
    <w:rsid w:val="00B50022"/>
    <w:rsid w:val="00B500C5"/>
    <w:rsid w:val="00B50461"/>
    <w:rsid w:val="00B508CA"/>
    <w:rsid w:val="00B51080"/>
    <w:rsid w:val="00B513F6"/>
    <w:rsid w:val="00B5141B"/>
    <w:rsid w:val="00B51648"/>
    <w:rsid w:val="00B516FD"/>
    <w:rsid w:val="00B51BE9"/>
    <w:rsid w:val="00B51CF0"/>
    <w:rsid w:val="00B5215F"/>
    <w:rsid w:val="00B526B5"/>
    <w:rsid w:val="00B52884"/>
    <w:rsid w:val="00B52D4D"/>
    <w:rsid w:val="00B52EC1"/>
    <w:rsid w:val="00B530A5"/>
    <w:rsid w:val="00B531AB"/>
    <w:rsid w:val="00B536C6"/>
    <w:rsid w:val="00B538BD"/>
    <w:rsid w:val="00B53B2C"/>
    <w:rsid w:val="00B54621"/>
    <w:rsid w:val="00B54903"/>
    <w:rsid w:val="00B54955"/>
    <w:rsid w:val="00B54A30"/>
    <w:rsid w:val="00B5510A"/>
    <w:rsid w:val="00B551E1"/>
    <w:rsid w:val="00B55D2D"/>
    <w:rsid w:val="00B55DD9"/>
    <w:rsid w:val="00B5618E"/>
    <w:rsid w:val="00B5628C"/>
    <w:rsid w:val="00B56407"/>
    <w:rsid w:val="00B568DC"/>
    <w:rsid w:val="00B56D3D"/>
    <w:rsid w:val="00B56EF5"/>
    <w:rsid w:val="00B571EA"/>
    <w:rsid w:val="00B5722F"/>
    <w:rsid w:val="00B573B1"/>
    <w:rsid w:val="00B573BA"/>
    <w:rsid w:val="00B5779A"/>
    <w:rsid w:val="00B57A03"/>
    <w:rsid w:val="00B57D62"/>
    <w:rsid w:val="00B57EAA"/>
    <w:rsid w:val="00B57F07"/>
    <w:rsid w:val="00B57F9E"/>
    <w:rsid w:val="00B60488"/>
    <w:rsid w:val="00B604CB"/>
    <w:rsid w:val="00B60B7F"/>
    <w:rsid w:val="00B60DB2"/>
    <w:rsid w:val="00B60FDC"/>
    <w:rsid w:val="00B6110C"/>
    <w:rsid w:val="00B613EB"/>
    <w:rsid w:val="00B6199A"/>
    <w:rsid w:val="00B61E1E"/>
    <w:rsid w:val="00B61F3D"/>
    <w:rsid w:val="00B61F5B"/>
    <w:rsid w:val="00B61FD6"/>
    <w:rsid w:val="00B6209C"/>
    <w:rsid w:val="00B62332"/>
    <w:rsid w:val="00B624C4"/>
    <w:rsid w:val="00B6258F"/>
    <w:rsid w:val="00B62B35"/>
    <w:rsid w:val="00B62D13"/>
    <w:rsid w:val="00B62DD7"/>
    <w:rsid w:val="00B630B8"/>
    <w:rsid w:val="00B6363E"/>
    <w:rsid w:val="00B63CAF"/>
    <w:rsid w:val="00B63EEE"/>
    <w:rsid w:val="00B63FF8"/>
    <w:rsid w:val="00B64270"/>
    <w:rsid w:val="00B644CC"/>
    <w:rsid w:val="00B64ADE"/>
    <w:rsid w:val="00B65121"/>
    <w:rsid w:val="00B651B8"/>
    <w:rsid w:val="00B65F37"/>
    <w:rsid w:val="00B66215"/>
    <w:rsid w:val="00B6717E"/>
    <w:rsid w:val="00B6753F"/>
    <w:rsid w:val="00B67A1B"/>
    <w:rsid w:val="00B67C10"/>
    <w:rsid w:val="00B7003B"/>
    <w:rsid w:val="00B7003F"/>
    <w:rsid w:val="00B70158"/>
    <w:rsid w:val="00B7060B"/>
    <w:rsid w:val="00B7084E"/>
    <w:rsid w:val="00B70A25"/>
    <w:rsid w:val="00B70CA3"/>
    <w:rsid w:val="00B70E86"/>
    <w:rsid w:val="00B710CD"/>
    <w:rsid w:val="00B71E54"/>
    <w:rsid w:val="00B72B52"/>
    <w:rsid w:val="00B72DC0"/>
    <w:rsid w:val="00B7331A"/>
    <w:rsid w:val="00B733F2"/>
    <w:rsid w:val="00B73E3D"/>
    <w:rsid w:val="00B73FD4"/>
    <w:rsid w:val="00B74289"/>
    <w:rsid w:val="00B7440C"/>
    <w:rsid w:val="00B74743"/>
    <w:rsid w:val="00B7479A"/>
    <w:rsid w:val="00B74881"/>
    <w:rsid w:val="00B749BF"/>
    <w:rsid w:val="00B74A47"/>
    <w:rsid w:val="00B74C92"/>
    <w:rsid w:val="00B74CCB"/>
    <w:rsid w:val="00B74FF2"/>
    <w:rsid w:val="00B75077"/>
    <w:rsid w:val="00B75346"/>
    <w:rsid w:val="00B75683"/>
    <w:rsid w:val="00B756EB"/>
    <w:rsid w:val="00B75781"/>
    <w:rsid w:val="00B75AD2"/>
    <w:rsid w:val="00B75BE8"/>
    <w:rsid w:val="00B75EF7"/>
    <w:rsid w:val="00B75FB1"/>
    <w:rsid w:val="00B7636F"/>
    <w:rsid w:val="00B76556"/>
    <w:rsid w:val="00B76B37"/>
    <w:rsid w:val="00B76C02"/>
    <w:rsid w:val="00B76C23"/>
    <w:rsid w:val="00B77269"/>
    <w:rsid w:val="00B7750B"/>
    <w:rsid w:val="00B77693"/>
    <w:rsid w:val="00B77875"/>
    <w:rsid w:val="00B77900"/>
    <w:rsid w:val="00B779C6"/>
    <w:rsid w:val="00B77BBC"/>
    <w:rsid w:val="00B77C32"/>
    <w:rsid w:val="00B77D54"/>
    <w:rsid w:val="00B80A41"/>
    <w:rsid w:val="00B80AD3"/>
    <w:rsid w:val="00B80ADE"/>
    <w:rsid w:val="00B80E02"/>
    <w:rsid w:val="00B80E2B"/>
    <w:rsid w:val="00B81795"/>
    <w:rsid w:val="00B81BBC"/>
    <w:rsid w:val="00B81BF1"/>
    <w:rsid w:val="00B81DCB"/>
    <w:rsid w:val="00B827C9"/>
    <w:rsid w:val="00B82F08"/>
    <w:rsid w:val="00B83259"/>
    <w:rsid w:val="00B83293"/>
    <w:rsid w:val="00B83454"/>
    <w:rsid w:val="00B8365C"/>
    <w:rsid w:val="00B838F6"/>
    <w:rsid w:val="00B83A16"/>
    <w:rsid w:val="00B840F3"/>
    <w:rsid w:val="00B843DA"/>
    <w:rsid w:val="00B845F4"/>
    <w:rsid w:val="00B8465B"/>
    <w:rsid w:val="00B8479B"/>
    <w:rsid w:val="00B84AE5"/>
    <w:rsid w:val="00B84BD2"/>
    <w:rsid w:val="00B84FF5"/>
    <w:rsid w:val="00B85002"/>
    <w:rsid w:val="00B850D5"/>
    <w:rsid w:val="00B85121"/>
    <w:rsid w:val="00B853A6"/>
    <w:rsid w:val="00B85876"/>
    <w:rsid w:val="00B85958"/>
    <w:rsid w:val="00B85C86"/>
    <w:rsid w:val="00B861D7"/>
    <w:rsid w:val="00B8637F"/>
    <w:rsid w:val="00B868AB"/>
    <w:rsid w:val="00B86EB9"/>
    <w:rsid w:val="00B86EFB"/>
    <w:rsid w:val="00B870F5"/>
    <w:rsid w:val="00B87210"/>
    <w:rsid w:val="00B8751A"/>
    <w:rsid w:val="00B87722"/>
    <w:rsid w:val="00B87825"/>
    <w:rsid w:val="00B87E93"/>
    <w:rsid w:val="00B87FFA"/>
    <w:rsid w:val="00B90832"/>
    <w:rsid w:val="00B90BA2"/>
    <w:rsid w:val="00B90E90"/>
    <w:rsid w:val="00B90EB6"/>
    <w:rsid w:val="00B90F57"/>
    <w:rsid w:val="00B911AF"/>
    <w:rsid w:val="00B914AB"/>
    <w:rsid w:val="00B91A0F"/>
    <w:rsid w:val="00B91DC8"/>
    <w:rsid w:val="00B91EB7"/>
    <w:rsid w:val="00B91F58"/>
    <w:rsid w:val="00B92024"/>
    <w:rsid w:val="00B92737"/>
    <w:rsid w:val="00B92ABB"/>
    <w:rsid w:val="00B92C60"/>
    <w:rsid w:val="00B92FC2"/>
    <w:rsid w:val="00B93408"/>
    <w:rsid w:val="00B941AB"/>
    <w:rsid w:val="00B944E6"/>
    <w:rsid w:val="00B94820"/>
    <w:rsid w:val="00B94DE8"/>
    <w:rsid w:val="00B95209"/>
    <w:rsid w:val="00B95591"/>
    <w:rsid w:val="00B9575F"/>
    <w:rsid w:val="00B9580B"/>
    <w:rsid w:val="00B959D4"/>
    <w:rsid w:val="00B95AFB"/>
    <w:rsid w:val="00B95BD8"/>
    <w:rsid w:val="00B964A3"/>
    <w:rsid w:val="00B965E7"/>
    <w:rsid w:val="00B9679C"/>
    <w:rsid w:val="00B9752C"/>
    <w:rsid w:val="00B975E7"/>
    <w:rsid w:val="00B97AE4"/>
    <w:rsid w:val="00BA02C7"/>
    <w:rsid w:val="00BA065A"/>
    <w:rsid w:val="00BA080B"/>
    <w:rsid w:val="00BA0961"/>
    <w:rsid w:val="00BA0ACF"/>
    <w:rsid w:val="00BA0B06"/>
    <w:rsid w:val="00BA0CAA"/>
    <w:rsid w:val="00BA0D7B"/>
    <w:rsid w:val="00BA13AB"/>
    <w:rsid w:val="00BA1C58"/>
    <w:rsid w:val="00BA2585"/>
    <w:rsid w:val="00BA291B"/>
    <w:rsid w:val="00BA2B55"/>
    <w:rsid w:val="00BA3297"/>
    <w:rsid w:val="00BA38AF"/>
    <w:rsid w:val="00BA3B08"/>
    <w:rsid w:val="00BA3D2B"/>
    <w:rsid w:val="00BA3D4F"/>
    <w:rsid w:val="00BA4141"/>
    <w:rsid w:val="00BA43AA"/>
    <w:rsid w:val="00BA4789"/>
    <w:rsid w:val="00BA4AB7"/>
    <w:rsid w:val="00BA4F78"/>
    <w:rsid w:val="00BA51F5"/>
    <w:rsid w:val="00BA551B"/>
    <w:rsid w:val="00BA558F"/>
    <w:rsid w:val="00BA55B8"/>
    <w:rsid w:val="00BA5D6B"/>
    <w:rsid w:val="00BA5FCF"/>
    <w:rsid w:val="00BA64F4"/>
    <w:rsid w:val="00BA6664"/>
    <w:rsid w:val="00BA67D7"/>
    <w:rsid w:val="00BA6A13"/>
    <w:rsid w:val="00BA6A4A"/>
    <w:rsid w:val="00BA6C53"/>
    <w:rsid w:val="00BA6FA0"/>
    <w:rsid w:val="00BA70DA"/>
    <w:rsid w:val="00BA7504"/>
    <w:rsid w:val="00BA755C"/>
    <w:rsid w:val="00BA7612"/>
    <w:rsid w:val="00BA7780"/>
    <w:rsid w:val="00BA77CA"/>
    <w:rsid w:val="00BA7849"/>
    <w:rsid w:val="00BA7B29"/>
    <w:rsid w:val="00BA7B2F"/>
    <w:rsid w:val="00BA7E1F"/>
    <w:rsid w:val="00BB02AC"/>
    <w:rsid w:val="00BB0338"/>
    <w:rsid w:val="00BB03C7"/>
    <w:rsid w:val="00BB0542"/>
    <w:rsid w:val="00BB091D"/>
    <w:rsid w:val="00BB0B4A"/>
    <w:rsid w:val="00BB0BA9"/>
    <w:rsid w:val="00BB0E22"/>
    <w:rsid w:val="00BB0E8B"/>
    <w:rsid w:val="00BB15A6"/>
    <w:rsid w:val="00BB1E59"/>
    <w:rsid w:val="00BB25E1"/>
    <w:rsid w:val="00BB275C"/>
    <w:rsid w:val="00BB2785"/>
    <w:rsid w:val="00BB279B"/>
    <w:rsid w:val="00BB287B"/>
    <w:rsid w:val="00BB2B84"/>
    <w:rsid w:val="00BB2F7E"/>
    <w:rsid w:val="00BB341B"/>
    <w:rsid w:val="00BB347D"/>
    <w:rsid w:val="00BB3735"/>
    <w:rsid w:val="00BB3ACA"/>
    <w:rsid w:val="00BB3B1C"/>
    <w:rsid w:val="00BB3F3E"/>
    <w:rsid w:val="00BB4055"/>
    <w:rsid w:val="00BB4217"/>
    <w:rsid w:val="00BB44C7"/>
    <w:rsid w:val="00BB45E4"/>
    <w:rsid w:val="00BB4708"/>
    <w:rsid w:val="00BB4939"/>
    <w:rsid w:val="00BB4DF1"/>
    <w:rsid w:val="00BB4F35"/>
    <w:rsid w:val="00BB4F73"/>
    <w:rsid w:val="00BB4F89"/>
    <w:rsid w:val="00BB51A7"/>
    <w:rsid w:val="00BB53D2"/>
    <w:rsid w:val="00BB5D83"/>
    <w:rsid w:val="00BB67DF"/>
    <w:rsid w:val="00BB67F7"/>
    <w:rsid w:val="00BB6C9B"/>
    <w:rsid w:val="00BB7104"/>
    <w:rsid w:val="00BB7114"/>
    <w:rsid w:val="00BB7356"/>
    <w:rsid w:val="00BB7A7A"/>
    <w:rsid w:val="00BC024F"/>
    <w:rsid w:val="00BC0786"/>
    <w:rsid w:val="00BC0844"/>
    <w:rsid w:val="00BC08C7"/>
    <w:rsid w:val="00BC094E"/>
    <w:rsid w:val="00BC0B40"/>
    <w:rsid w:val="00BC0EBB"/>
    <w:rsid w:val="00BC0F2D"/>
    <w:rsid w:val="00BC1197"/>
    <w:rsid w:val="00BC1460"/>
    <w:rsid w:val="00BC1694"/>
    <w:rsid w:val="00BC17CF"/>
    <w:rsid w:val="00BC18F5"/>
    <w:rsid w:val="00BC1AA3"/>
    <w:rsid w:val="00BC1BAF"/>
    <w:rsid w:val="00BC237F"/>
    <w:rsid w:val="00BC24AE"/>
    <w:rsid w:val="00BC2DE7"/>
    <w:rsid w:val="00BC3096"/>
    <w:rsid w:val="00BC3260"/>
    <w:rsid w:val="00BC34B9"/>
    <w:rsid w:val="00BC3F8E"/>
    <w:rsid w:val="00BC403F"/>
    <w:rsid w:val="00BC42BB"/>
    <w:rsid w:val="00BC43DC"/>
    <w:rsid w:val="00BC451D"/>
    <w:rsid w:val="00BC453C"/>
    <w:rsid w:val="00BC4A59"/>
    <w:rsid w:val="00BC4AAD"/>
    <w:rsid w:val="00BC52CA"/>
    <w:rsid w:val="00BC53B2"/>
    <w:rsid w:val="00BC542A"/>
    <w:rsid w:val="00BC56CB"/>
    <w:rsid w:val="00BC5AE4"/>
    <w:rsid w:val="00BC5BA9"/>
    <w:rsid w:val="00BC5DDB"/>
    <w:rsid w:val="00BC5E69"/>
    <w:rsid w:val="00BC68EE"/>
    <w:rsid w:val="00BC697C"/>
    <w:rsid w:val="00BC6A68"/>
    <w:rsid w:val="00BC6B5D"/>
    <w:rsid w:val="00BC6B97"/>
    <w:rsid w:val="00BC6C86"/>
    <w:rsid w:val="00BC6FE3"/>
    <w:rsid w:val="00BC7392"/>
    <w:rsid w:val="00BC78C7"/>
    <w:rsid w:val="00BD00F5"/>
    <w:rsid w:val="00BD0723"/>
    <w:rsid w:val="00BD09BF"/>
    <w:rsid w:val="00BD0A0B"/>
    <w:rsid w:val="00BD106E"/>
    <w:rsid w:val="00BD1243"/>
    <w:rsid w:val="00BD15D6"/>
    <w:rsid w:val="00BD16E5"/>
    <w:rsid w:val="00BD1B55"/>
    <w:rsid w:val="00BD1BF0"/>
    <w:rsid w:val="00BD1DD7"/>
    <w:rsid w:val="00BD215F"/>
    <w:rsid w:val="00BD27F3"/>
    <w:rsid w:val="00BD280B"/>
    <w:rsid w:val="00BD2891"/>
    <w:rsid w:val="00BD2A59"/>
    <w:rsid w:val="00BD2D11"/>
    <w:rsid w:val="00BD3375"/>
    <w:rsid w:val="00BD38BD"/>
    <w:rsid w:val="00BD3961"/>
    <w:rsid w:val="00BD44BC"/>
    <w:rsid w:val="00BD490D"/>
    <w:rsid w:val="00BD4B53"/>
    <w:rsid w:val="00BD50FC"/>
    <w:rsid w:val="00BD5551"/>
    <w:rsid w:val="00BD55D0"/>
    <w:rsid w:val="00BD5A5D"/>
    <w:rsid w:val="00BD5C7B"/>
    <w:rsid w:val="00BD5D55"/>
    <w:rsid w:val="00BD5EB4"/>
    <w:rsid w:val="00BD6002"/>
    <w:rsid w:val="00BD61A6"/>
    <w:rsid w:val="00BD6410"/>
    <w:rsid w:val="00BD6CAD"/>
    <w:rsid w:val="00BD6CDF"/>
    <w:rsid w:val="00BD6D41"/>
    <w:rsid w:val="00BD6E27"/>
    <w:rsid w:val="00BD73D9"/>
    <w:rsid w:val="00BD7A44"/>
    <w:rsid w:val="00BD7E07"/>
    <w:rsid w:val="00BD7E69"/>
    <w:rsid w:val="00BE0246"/>
    <w:rsid w:val="00BE03F2"/>
    <w:rsid w:val="00BE074B"/>
    <w:rsid w:val="00BE0CCD"/>
    <w:rsid w:val="00BE0FCB"/>
    <w:rsid w:val="00BE1B10"/>
    <w:rsid w:val="00BE1E32"/>
    <w:rsid w:val="00BE1FCD"/>
    <w:rsid w:val="00BE20D1"/>
    <w:rsid w:val="00BE27E3"/>
    <w:rsid w:val="00BE2DD1"/>
    <w:rsid w:val="00BE2E7D"/>
    <w:rsid w:val="00BE3291"/>
    <w:rsid w:val="00BE33B2"/>
    <w:rsid w:val="00BE3B22"/>
    <w:rsid w:val="00BE3B63"/>
    <w:rsid w:val="00BE3C19"/>
    <w:rsid w:val="00BE3FEB"/>
    <w:rsid w:val="00BE4413"/>
    <w:rsid w:val="00BE45CD"/>
    <w:rsid w:val="00BE4641"/>
    <w:rsid w:val="00BE5004"/>
    <w:rsid w:val="00BE593B"/>
    <w:rsid w:val="00BE5D62"/>
    <w:rsid w:val="00BE622E"/>
    <w:rsid w:val="00BE6B03"/>
    <w:rsid w:val="00BE6D8C"/>
    <w:rsid w:val="00BE6E71"/>
    <w:rsid w:val="00BE7403"/>
    <w:rsid w:val="00BE7436"/>
    <w:rsid w:val="00BE775E"/>
    <w:rsid w:val="00BE77D9"/>
    <w:rsid w:val="00BE79F6"/>
    <w:rsid w:val="00BE7F5E"/>
    <w:rsid w:val="00BE7FD0"/>
    <w:rsid w:val="00BF02B5"/>
    <w:rsid w:val="00BF041C"/>
    <w:rsid w:val="00BF0431"/>
    <w:rsid w:val="00BF0876"/>
    <w:rsid w:val="00BF08EF"/>
    <w:rsid w:val="00BF1137"/>
    <w:rsid w:val="00BF1A7F"/>
    <w:rsid w:val="00BF1AB4"/>
    <w:rsid w:val="00BF1B40"/>
    <w:rsid w:val="00BF1EC7"/>
    <w:rsid w:val="00BF1F78"/>
    <w:rsid w:val="00BF2279"/>
    <w:rsid w:val="00BF23F0"/>
    <w:rsid w:val="00BF2747"/>
    <w:rsid w:val="00BF2810"/>
    <w:rsid w:val="00BF2837"/>
    <w:rsid w:val="00BF2A1C"/>
    <w:rsid w:val="00BF2A8A"/>
    <w:rsid w:val="00BF2D36"/>
    <w:rsid w:val="00BF2FC3"/>
    <w:rsid w:val="00BF3025"/>
    <w:rsid w:val="00BF3080"/>
    <w:rsid w:val="00BF32C5"/>
    <w:rsid w:val="00BF3890"/>
    <w:rsid w:val="00BF3980"/>
    <w:rsid w:val="00BF3AD9"/>
    <w:rsid w:val="00BF3C08"/>
    <w:rsid w:val="00BF4173"/>
    <w:rsid w:val="00BF4655"/>
    <w:rsid w:val="00BF47F3"/>
    <w:rsid w:val="00BF4A6F"/>
    <w:rsid w:val="00BF4AC6"/>
    <w:rsid w:val="00BF4EEA"/>
    <w:rsid w:val="00BF5488"/>
    <w:rsid w:val="00BF5585"/>
    <w:rsid w:val="00BF5E9D"/>
    <w:rsid w:val="00BF5EF9"/>
    <w:rsid w:val="00BF5FC9"/>
    <w:rsid w:val="00BF63C4"/>
    <w:rsid w:val="00BF64FF"/>
    <w:rsid w:val="00BF65D4"/>
    <w:rsid w:val="00BF695C"/>
    <w:rsid w:val="00BF6A97"/>
    <w:rsid w:val="00BF6B72"/>
    <w:rsid w:val="00BF6C17"/>
    <w:rsid w:val="00BF6CBA"/>
    <w:rsid w:val="00BF6E6D"/>
    <w:rsid w:val="00BF6E9E"/>
    <w:rsid w:val="00BF6EB3"/>
    <w:rsid w:val="00BF74D0"/>
    <w:rsid w:val="00BF7AD8"/>
    <w:rsid w:val="00BF7B8B"/>
    <w:rsid w:val="00BF7C20"/>
    <w:rsid w:val="00BF7E5E"/>
    <w:rsid w:val="00BF7F17"/>
    <w:rsid w:val="00C00847"/>
    <w:rsid w:val="00C00996"/>
    <w:rsid w:val="00C00A3B"/>
    <w:rsid w:val="00C00C27"/>
    <w:rsid w:val="00C012DA"/>
    <w:rsid w:val="00C013E3"/>
    <w:rsid w:val="00C01B42"/>
    <w:rsid w:val="00C02017"/>
    <w:rsid w:val="00C0211D"/>
    <w:rsid w:val="00C02317"/>
    <w:rsid w:val="00C02727"/>
    <w:rsid w:val="00C02819"/>
    <w:rsid w:val="00C02969"/>
    <w:rsid w:val="00C034C0"/>
    <w:rsid w:val="00C03529"/>
    <w:rsid w:val="00C03CA1"/>
    <w:rsid w:val="00C040D8"/>
    <w:rsid w:val="00C04507"/>
    <w:rsid w:val="00C049F0"/>
    <w:rsid w:val="00C05390"/>
    <w:rsid w:val="00C058FA"/>
    <w:rsid w:val="00C059F7"/>
    <w:rsid w:val="00C05CEA"/>
    <w:rsid w:val="00C06125"/>
    <w:rsid w:val="00C062DA"/>
    <w:rsid w:val="00C0682B"/>
    <w:rsid w:val="00C07031"/>
    <w:rsid w:val="00C07356"/>
    <w:rsid w:val="00C078FB"/>
    <w:rsid w:val="00C07CAB"/>
    <w:rsid w:val="00C07F2B"/>
    <w:rsid w:val="00C101C5"/>
    <w:rsid w:val="00C101D8"/>
    <w:rsid w:val="00C10629"/>
    <w:rsid w:val="00C10CF2"/>
    <w:rsid w:val="00C11048"/>
    <w:rsid w:val="00C112B6"/>
    <w:rsid w:val="00C1140A"/>
    <w:rsid w:val="00C11AEE"/>
    <w:rsid w:val="00C11B6C"/>
    <w:rsid w:val="00C12075"/>
    <w:rsid w:val="00C122C8"/>
    <w:rsid w:val="00C12617"/>
    <w:rsid w:val="00C12A51"/>
    <w:rsid w:val="00C12B62"/>
    <w:rsid w:val="00C12C45"/>
    <w:rsid w:val="00C132AE"/>
    <w:rsid w:val="00C13ABA"/>
    <w:rsid w:val="00C13CD7"/>
    <w:rsid w:val="00C1412B"/>
    <w:rsid w:val="00C142C3"/>
    <w:rsid w:val="00C14347"/>
    <w:rsid w:val="00C14511"/>
    <w:rsid w:val="00C14726"/>
    <w:rsid w:val="00C14B32"/>
    <w:rsid w:val="00C15305"/>
    <w:rsid w:val="00C1533D"/>
    <w:rsid w:val="00C15CD4"/>
    <w:rsid w:val="00C15D86"/>
    <w:rsid w:val="00C15E47"/>
    <w:rsid w:val="00C15FC4"/>
    <w:rsid w:val="00C16350"/>
    <w:rsid w:val="00C17278"/>
    <w:rsid w:val="00C17280"/>
    <w:rsid w:val="00C174E4"/>
    <w:rsid w:val="00C17837"/>
    <w:rsid w:val="00C17EF1"/>
    <w:rsid w:val="00C208D6"/>
    <w:rsid w:val="00C208F3"/>
    <w:rsid w:val="00C209B4"/>
    <w:rsid w:val="00C2148D"/>
    <w:rsid w:val="00C21570"/>
    <w:rsid w:val="00C2164B"/>
    <w:rsid w:val="00C21A87"/>
    <w:rsid w:val="00C21F06"/>
    <w:rsid w:val="00C225B9"/>
    <w:rsid w:val="00C227D2"/>
    <w:rsid w:val="00C228C9"/>
    <w:rsid w:val="00C22BFF"/>
    <w:rsid w:val="00C22C6B"/>
    <w:rsid w:val="00C22D43"/>
    <w:rsid w:val="00C231EB"/>
    <w:rsid w:val="00C238DE"/>
    <w:rsid w:val="00C2395D"/>
    <w:rsid w:val="00C23BAE"/>
    <w:rsid w:val="00C23BD9"/>
    <w:rsid w:val="00C2428D"/>
    <w:rsid w:val="00C24351"/>
    <w:rsid w:val="00C244AF"/>
    <w:rsid w:val="00C244FF"/>
    <w:rsid w:val="00C245FD"/>
    <w:rsid w:val="00C2477F"/>
    <w:rsid w:val="00C2537E"/>
    <w:rsid w:val="00C253CC"/>
    <w:rsid w:val="00C25622"/>
    <w:rsid w:val="00C257BD"/>
    <w:rsid w:val="00C257CD"/>
    <w:rsid w:val="00C257F4"/>
    <w:rsid w:val="00C25A8B"/>
    <w:rsid w:val="00C25F81"/>
    <w:rsid w:val="00C265F2"/>
    <w:rsid w:val="00C268D0"/>
    <w:rsid w:val="00C26C13"/>
    <w:rsid w:val="00C26DEE"/>
    <w:rsid w:val="00C26E40"/>
    <w:rsid w:val="00C272CB"/>
    <w:rsid w:val="00C276EB"/>
    <w:rsid w:val="00C2782F"/>
    <w:rsid w:val="00C27ACB"/>
    <w:rsid w:val="00C27BE4"/>
    <w:rsid w:val="00C27CDC"/>
    <w:rsid w:val="00C27FCE"/>
    <w:rsid w:val="00C30644"/>
    <w:rsid w:val="00C30715"/>
    <w:rsid w:val="00C309F0"/>
    <w:rsid w:val="00C30F07"/>
    <w:rsid w:val="00C31365"/>
    <w:rsid w:val="00C31ACD"/>
    <w:rsid w:val="00C3234C"/>
    <w:rsid w:val="00C3253B"/>
    <w:rsid w:val="00C3253D"/>
    <w:rsid w:val="00C329CB"/>
    <w:rsid w:val="00C3300A"/>
    <w:rsid w:val="00C333C6"/>
    <w:rsid w:val="00C33A0B"/>
    <w:rsid w:val="00C33A2F"/>
    <w:rsid w:val="00C33D2F"/>
    <w:rsid w:val="00C340F7"/>
    <w:rsid w:val="00C3482D"/>
    <w:rsid w:val="00C348C5"/>
    <w:rsid w:val="00C34CF5"/>
    <w:rsid w:val="00C35E22"/>
    <w:rsid w:val="00C35EEC"/>
    <w:rsid w:val="00C35FA0"/>
    <w:rsid w:val="00C36CEB"/>
    <w:rsid w:val="00C36EAE"/>
    <w:rsid w:val="00C3733B"/>
    <w:rsid w:val="00C37391"/>
    <w:rsid w:val="00C374B8"/>
    <w:rsid w:val="00C37673"/>
    <w:rsid w:val="00C37849"/>
    <w:rsid w:val="00C37940"/>
    <w:rsid w:val="00C37942"/>
    <w:rsid w:val="00C37D64"/>
    <w:rsid w:val="00C40606"/>
    <w:rsid w:val="00C40630"/>
    <w:rsid w:val="00C406F5"/>
    <w:rsid w:val="00C40D39"/>
    <w:rsid w:val="00C40D61"/>
    <w:rsid w:val="00C40E59"/>
    <w:rsid w:val="00C40EBC"/>
    <w:rsid w:val="00C413B1"/>
    <w:rsid w:val="00C4169E"/>
    <w:rsid w:val="00C41A25"/>
    <w:rsid w:val="00C41A7F"/>
    <w:rsid w:val="00C4234E"/>
    <w:rsid w:val="00C42352"/>
    <w:rsid w:val="00C424EF"/>
    <w:rsid w:val="00C43B43"/>
    <w:rsid w:val="00C43FF7"/>
    <w:rsid w:val="00C44080"/>
    <w:rsid w:val="00C443F6"/>
    <w:rsid w:val="00C44EBD"/>
    <w:rsid w:val="00C4508D"/>
    <w:rsid w:val="00C451B0"/>
    <w:rsid w:val="00C453D1"/>
    <w:rsid w:val="00C46184"/>
    <w:rsid w:val="00C46415"/>
    <w:rsid w:val="00C4698A"/>
    <w:rsid w:val="00C46AEB"/>
    <w:rsid w:val="00C46FAE"/>
    <w:rsid w:val="00C4772B"/>
    <w:rsid w:val="00C47837"/>
    <w:rsid w:val="00C479F8"/>
    <w:rsid w:val="00C47D5F"/>
    <w:rsid w:val="00C47E5D"/>
    <w:rsid w:val="00C50048"/>
    <w:rsid w:val="00C50608"/>
    <w:rsid w:val="00C5065A"/>
    <w:rsid w:val="00C50684"/>
    <w:rsid w:val="00C50717"/>
    <w:rsid w:val="00C50C3E"/>
    <w:rsid w:val="00C50E76"/>
    <w:rsid w:val="00C50FFA"/>
    <w:rsid w:val="00C5101A"/>
    <w:rsid w:val="00C512C4"/>
    <w:rsid w:val="00C5170B"/>
    <w:rsid w:val="00C51D3E"/>
    <w:rsid w:val="00C51F02"/>
    <w:rsid w:val="00C5265A"/>
    <w:rsid w:val="00C526DF"/>
    <w:rsid w:val="00C52760"/>
    <w:rsid w:val="00C52F17"/>
    <w:rsid w:val="00C52F1A"/>
    <w:rsid w:val="00C53413"/>
    <w:rsid w:val="00C53A20"/>
    <w:rsid w:val="00C53CFE"/>
    <w:rsid w:val="00C54038"/>
    <w:rsid w:val="00C54109"/>
    <w:rsid w:val="00C54B14"/>
    <w:rsid w:val="00C54EBA"/>
    <w:rsid w:val="00C550D9"/>
    <w:rsid w:val="00C5531A"/>
    <w:rsid w:val="00C55B48"/>
    <w:rsid w:val="00C55DCD"/>
    <w:rsid w:val="00C562B0"/>
    <w:rsid w:val="00C56F08"/>
    <w:rsid w:val="00C57277"/>
    <w:rsid w:val="00C57A48"/>
    <w:rsid w:val="00C57EBD"/>
    <w:rsid w:val="00C57EE6"/>
    <w:rsid w:val="00C57F49"/>
    <w:rsid w:val="00C60371"/>
    <w:rsid w:val="00C603D2"/>
    <w:rsid w:val="00C607F8"/>
    <w:rsid w:val="00C60CB4"/>
    <w:rsid w:val="00C60FF6"/>
    <w:rsid w:val="00C61050"/>
    <w:rsid w:val="00C6116F"/>
    <w:rsid w:val="00C618A2"/>
    <w:rsid w:val="00C61B2D"/>
    <w:rsid w:val="00C61DCA"/>
    <w:rsid w:val="00C61E51"/>
    <w:rsid w:val="00C61F9D"/>
    <w:rsid w:val="00C62086"/>
    <w:rsid w:val="00C624B1"/>
    <w:rsid w:val="00C62528"/>
    <w:rsid w:val="00C625BA"/>
    <w:rsid w:val="00C6270D"/>
    <w:rsid w:val="00C6272D"/>
    <w:rsid w:val="00C62811"/>
    <w:rsid w:val="00C62844"/>
    <w:rsid w:val="00C628C5"/>
    <w:rsid w:val="00C62E6C"/>
    <w:rsid w:val="00C634B2"/>
    <w:rsid w:val="00C637C9"/>
    <w:rsid w:val="00C63892"/>
    <w:rsid w:val="00C638DE"/>
    <w:rsid w:val="00C63910"/>
    <w:rsid w:val="00C6398A"/>
    <w:rsid w:val="00C63B33"/>
    <w:rsid w:val="00C63C32"/>
    <w:rsid w:val="00C63C72"/>
    <w:rsid w:val="00C63F1C"/>
    <w:rsid w:val="00C6545C"/>
    <w:rsid w:val="00C65872"/>
    <w:rsid w:val="00C65908"/>
    <w:rsid w:val="00C65C1E"/>
    <w:rsid w:val="00C6690E"/>
    <w:rsid w:val="00C66ECC"/>
    <w:rsid w:val="00C66FFC"/>
    <w:rsid w:val="00C674B7"/>
    <w:rsid w:val="00C6760E"/>
    <w:rsid w:val="00C679D1"/>
    <w:rsid w:val="00C67BF4"/>
    <w:rsid w:val="00C67C5E"/>
    <w:rsid w:val="00C67DE3"/>
    <w:rsid w:val="00C67E23"/>
    <w:rsid w:val="00C67EA3"/>
    <w:rsid w:val="00C702A5"/>
    <w:rsid w:val="00C70B0A"/>
    <w:rsid w:val="00C70D7A"/>
    <w:rsid w:val="00C70F5C"/>
    <w:rsid w:val="00C71019"/>
    <w:rsid w:val="00C713A2"/>
    <w:rsid w:val="00C716C8"/>
    <w:rsid w:val="00C71C4E"/>
    <w:rsid w:val="00C72047"/>
    <w:rsid w:val="00C725CD"/>
    <w:rsid w:val="00C7338C"/>
    <w:rsid w:val="00C73480"/>
    <w:rsid w:val="00C734AD"/>
    <w:rsid w:val="00C73C19"/>
    <w:rsid w:val="00C73DDA"/>
    <w:rsid w:val="00C73ECF"/>
    <w:rsid w:val="00C7426B"/>
    <w:rsid w:val="00C746B8"/>
    <w:rsid w:val="00C749F5"/>
    <w:rsid w:val="00C750CE"/>
    <w:rsid w:val="00C753DC"/>
    <w:rsid w:val="00C757D3"/>
    <w:rsid w:val="00C758E5"/>
    <w:rsid w:val="00C759E4"/>
    <w:rsid w:val="00C75A78"/>
    <w:rsid w:val="00C75B18"/>
    <w:rsid w:val="00C75B58"/>
    <w:rsid w:val="00C75D34"/>
    <w:rsid w:val="00C75DEF"/>
    <w:rsid w:val="00C75ECE"/>
    <w:rsid w:val="00C76659"/>
    <w:rsid w:val="00C76AA0"/>
    <w:rsid w:val="00C76D80"/>
    <w:rsid w:val="00C770C3"/>
    <w:rsid w:val="00C775D8"/>
    <w:rsid w:val="00C778A9"/>
    <w:rsid w:val="00C77A05"/>
    <w:rsid w:val="00C77EDF"/>
    <w:rsid w:val="00C77F7D"/>
    <w:rsid w:val="00C80171"/>
    <w:rsid w:val="00C80249"/>
    <w:rsid w:val="00C8050E"/>
    <w:rsid w:val="00C80DFE"/>
    <w:rsid w:val="00C811CF"/>
    <w:rsid w:val="00C81556"/>
    <w:rsid w:val="00C81848"/>
    <w:rsid w:val="00C81B02"/>
    <w:rsid w:val="00C820A0"/>
    <w:rsid w:val="00C8236B"/>
    <w:rsid w:val="00C8250E"/>
    <w:rsid w:val="00C826C1"/>
    <w:rsid w:val="00C82C2C"/>
    <w:rsid w:val="00C82D26"/>
    <w:rsid w:val="00C82F8C"/>
    <w:rsid w:val="00C83278"/>
    <w:rsid w:val="00C83380"/>
    <w:rsid w:val="00C8342A"/>
    <w:rsid w:val="00C8397E"/>
    <w:rsid w:val="00C83997"/>
    <w:rsid w:val="00C83BF3"/>
    <w:rsid w:val="00C83E20"/>
    <w:rsid w:val="00C84093"/>
    <w:rsid w:val="00C841AB"/>
    <w:rsid w:val="00C847D2"/>
    <w:rsid w:val="00C84CFB"/>
    <w:rsid w:val="00C85672"/>
    <w:rsid w:val="00C85CA9"/>
    <w:rsid w:val="00C86230"/>
    <w:rsid w:val="00C86484"/>
    <w:rsid w:val="00C872BA"/>
    <w:rsid w:val="00C8739C"/>
    <w:rsid w:val="00C8748F"/>
    <w:rsid w:val="00C87537"/>
    <w:rsid w:val="00C877F5"/>
    <w:rsid w:val="00C87DBB"/>
    <w:rsid w:val="00C87E03"/>
    <w:rsid w:val="00C87F68"/>
    <w:rsid w:val="00C9027C"/>
    <w:rsid w:val="00C907B0"/>
    <w:rsid w:val="00C9080E"/>
    <w:rsid w:val="00C90927"/>
    <w:rsid w:val="00C9095C"/>
    <w:rsid w:val="00C90DDB"/>
    <w:rsid w:val="00C91436"/>
    <w:rsid w:val="00C91753"/>
    <w:rsid w:val="00C919CD"/>
    <w:rsid w:val="00C91C90"/>
    <w:rsid w:val="00C92182"/>
    <w:rsid w:val="00C92252"/>
    <w:rsid w:val="00C93169"/>
    <w:rsid w:val="00C935B7"/>
    <w:rsid w:val="00C935FD"/>
    <w:rsid w:val="00C939C3"/>
    <w:rsid w:val="00C93DE4"/>
    <w:rsid w:val="00C93EE7"/>
    <w:rsid w:val="00C94053"/>
    <w:rsid w:val="00C94308"/>
    <w:rsid w:val="00C9472A"/>
    <w:rsid w:val="00C9474A"/>
    <w:rsid w:val="00C9482C"/>
    <w:rsid w:val="00C948F8"/>
    <w:rsid w:val="00C94B87"/>
    <w:rsid w:val="00C95016"/>
    <w:rsid w:val="00C95025"/>
    <w:rsid w:val="00C950A5"/>
    <w:rsid w:val="00C95285"/>
    <w:rsid w:val="00C95CDA"/>
    <w:rsid w:val="00C95F58"/>
    <w:rsid w:val="00C967D4"/>
    <w:rsid w:val="00C96B79"/>
    <w:rsid w:val="00C96C53"/>
    <w:rsid w:val="00C96CEB"/>
    <w:rsid w:val="00C971E0"/>
    <w:rsid w:val="00C97479"/>
    <w:rsid w:val="00C9766E"/>
    <w:rsid w:val="00C979E0"/>
    <w:rsid w:val="00C97B87"/>
    <w:rsid w:val="00C97D66"/>
    <w:rsid w:val="00C97F81"/>
    <w:rsid w:val="00CA0093"/>
    <w:rsid w:val="00CA0831"/>
    <w:rsid w:val="00CA0B6A"/>
    <w:rsid w:val="00CA0EDB"/>
    <w:rsid w:val="00CA1338"/>
    <w:rsid w:val="00CA13E6"/>
    <w:rsid w:val="00CA172E"/>
    <w:rsid w:val="00CA179D"/>
    <w:rsid w:val="00CA17FF"/>
    <w:rsid w:val="00CA1848"/>
    <w:rsid w:val="00CA1DCA"/>
    <w:rsid w:val="00CA1ECA"/>
    <w:rsid w:val="00CA23DB"/>
    <w:rsid w:val="00CA25E6"/>
    <w:rsid w:val="00CA2852"/>
    <w:rsid w:val="00CA303F"/>
    <w:rsid w:val="00CA3147"/>
    <w:rsid w:val="00CA3436"/>
    <w:rsid w:val="00CA362E"/>
    <w:rsid w:val="00CA3925"/>
    <w:rsid w:val="00CA3DCF"/>
    <w:rsid w:val="00CA410E"/>
    <w:rsid w:val="00CA4320"/>
    <w:rsid w:val="00CA496B"/>
    <w:rsid w:val="00CA4A38"/>
    <w:rsid w:val="00CA4B00"/>
    <w:rsid w:val="00CA52D4"/>
    <w:rsid w:val="00CA58E5"/>
    <w:rsid w:val="00CA59F2"/>
    <w:rsid w:val="00CA5E61"/>
    <w:rsid w:val="00CA6475"/>
    <w:rsid w:val="00CA736E"/>
    <w:rsid w:val="00CA7AC0"/>
    <w:rsid w:val="00CB0017"/>
    <w:rsid w:val="00CB02D7"/>
    <w:rsid w:val="00CB03C7"/>
    <w:rsid w:val="00CB09E3"/>
    <w:rsid w:val="00CB1028"/>
    <w:rsid w:val="00CB15BC"/>
    <w:rsid w:val="00CB1FE7"/>
    <w:rsid w:val="00CB20CD"/>
    <w:rsid w:val="00CB24AC"/>
    <w:rsid w:val="00CB2894"/>
    <w:rsid w:val="00CB2A76"/>
    <w:rsid w:val="00CB3532"/>
    <w:rsid w:val="00CB354B"/>
    <w:rsid w:val="00CB355E"/>
    <w:rsid w:val="00CB371B"/>
    <w:rsid w:val="00CB3775"/>
    <w:rsid w:val="00CB3934"/>
    <w:rsid w:val="00CB39AD"/>
    <w:rsid w:val="00CB43CD"/>
    <w:rsid w:val="00CB450C"/>
    <w:rsid w:val="00CB4B48"/>
    <w:rsid w:val="00CB4C72"/>
    <w:rsid w:val="00CB5B31"/>
    <w:rsid w:val="00CB5F20"/>
    <w:rsid w:val="00CB617F"/>
    <w:rsid w:val="00CB62D7"/>
    <w:rsid w:val="00CB6525"/>
    <w:rsid w:val="00CB6626"/>
    <w:rsid w:val="00CB66A6"/>
    <w:rsid w:val="00CB6AB4"/>
    <w:rsid w:val="00CB7196"/>
    <w:rsid w:val="00CB7223"/>
    <w:rsid w:val="00CB7271"/>
    <w:rsid w:val="00CB75FC"/>
    <w:rsid w:val="00CB7814"/>
    <w:rsid w:val="00CB7F75"/>
    <w:rsid w:val="00CC017E"/>
    <w:rsid w:val="00CC05A7"/>
    <w:rsid w:val="00CC0691"/>
    <w:rsid w:val="00CC107D"/>
    <w:rsid w:val="00CC13C4"/>
    <w:rsid w:val="00CC19A5"/>
    <w:rsid w:val="00CC1A0F"/>
    <w:rsid w:val="00CC1A2B"/>
    <w:rsid w:val="00CC1A5F"/>
    <w:rsid w:val="00CC24F3"/>
    <w:rsid w:val="00CC2D66"/>
    <w:rsid w:val="00CC2E87"/>
    <w:rsid w:val="00CC2EEA"/>
    <w:rsid w:val="00CC3083"/>
    <w:rsid w:val="00CC35E9"/>
    <w:rsid w:val="00CC380D"/>
    <w:rsid w:val="00CC3CA5"/>
    <w:rsid w:val="00CC3FD4"/>
    <w:rsid w:val="00CC4323"/>
    <w:rsid w:val="00CC4C94"/>
    <w:rsid w:val="00CC5028"/>
    <w:rsid w:val="00CC54F0"/>
    <w:rsid w:val="00CC599F"/>
    <w:rsid w:val="00CC65C0"/>
    <w:rsid w:val="00CC679C"/>
    <w:rsid w:val="00CC68BC"/>
    <w:rsid w:val="00CC6E4B"/>
    <w:rsid w:val="00CC6F7D"/>
    <w:rsid w:val="00CC7010"/>
    <w:rsid w:val="00CC70E8"/>
    <w:rsid w:val="00CC727A"/>
    <w:rsid w:val="00CC7906"/>
    <w:rsid w:val="00CC7B3D"/>
    <w:rsid w:val="00CC7DC8"/>
    <w:rsid w:val="00CD003B"/>
    <w:rsid w:val="00CD0498"/>
    <w:rsid w:val="00CD07C6"/>
    <w:rsid w:val="00CD0842"/>
    <w:rsid w:val="00CD0A2D"/>
    <w:rsid w:val="00CD10CE"/>
    <w:rsid w:val="00CD1245"/>
    <w:rsid w:val="00CD1868"/>
    <w:rsid w:val="00CD1BB9"/>
    <w:rsid w:val="00CD2061"/>
    <w:rsid w:val="00CD207B"/>
    <w:rsid w:val="00CD20BC"/>
    <w:rsid w:val="00CD22E3"/>
    <w:rsid w:val="00CD2344"/>
    <w:rsid w:val="00CD2474"/>
    <w:rsid w:val="00CD26F9"/>
    <w:rsid w:val="00CD2784"/>
    <w:rsid w:val="00CD2A5D"/>
    <w:rsid w:val="00CD2FB5"/>
    <w:rsid w:val="00CD3027"/>
    <w:rsid w:val="00CD3459"/>
    <w:rsid w:val="00CD3B77"/>
    <w:rsid w:val="00CD3ED4"/>
    <w:rsid w:val="00CD40D5"/>
    <w:rsid w:val="00CD4859"/>
    <w:rsid w:val="00CD4FAF"/>
    <w:rsid w:val="00CD51EE"/>
    <w:rsid w:val="00CD580A"/>
    <w:rsid w:val="00CD5927"/>
    <w:rsid w:val="00CD5B07"/>
    <w:rsid w:val="00CD5E28"/>
    <w:rsid w:val="00CD648D"/>
    <w:rsid w:val="00CD662A"/>
    <w:rsid w:val="00CD6B45"/>
    <w:rsid w:val="00CD7050"/>
    <w:rsid w:val="00CD72A3"/>
    <w:rsid w:val="00CD73CC"/>
    <w:rsid w:val="00CD7678"/>
    <w:rsid w:val="00CD767A"/>
    <w:rsid w:val="00CD77CE"/>
    <w:rsid w:val="00CD79F8"/>
    <w:rsid w:val="00CD7AB3"/>
    <w:rsid w:val="00CD7DCD"/>
    <w:rsid w:val="00CE098C"/>
    <w:rsid w:val="00CE0A08"/>
    <w:rsid w:val="00CE10A5"/>
    <w:rsid w:val="00CE15CA"/>
    <w:rsid w:val="00CE15E2"/>
    <w:rsid w:val="00CE1977"/>
    <w:rsid w:val="00CE1997"/>
    <w:rsid w:val="00CE1B56"/>
    <w:rsid w:val="00CE1F40"/>
    <w:rsid w:val="00CE2363"/>
    <w:rsid w:val="00CE2654"/>
    <w:rsid w:val="00CE27D2"/>
    <w:rsid w:val="00CE3B61"/>
    <w:rsid w:val="00CE4472"/>
    <w:rsid w:val="00CE4A1F"/>
    <w:rsid w:val="00CE5021"/>
    <w:rsid w:val="00CE52E3"/>
    <w:rsid w:val="00CE53B0"/>
    <w:rsid w:val="00CE53FD"/>
    <w:rsid w:val="00CE549B"/>
    <w:rsid w:val="00CE583D"/>
    <w:rsid w:val="00CE59BF"/>
    <w:rsid w:val="00CE5B8B"/>
    <w:rsid w:val="00CE5C0D"/>
    <w:rsid w:val="00CE6379"/>
    <w:rsid w:val="00CE6565"/>
    <w:rsid w:val="00CE65A5"/>
    <w:rsid w:val="00CE679C"/>
    <w:rsid w:val="00CE68C9"/>
    <w:rsid w:val="00CE6D40"/>
    <w:rsid w:val="00CE6D4A"/>
    <w:rsid w:val="00CE7115"/>
    <w:rsid w:val="00CE79BB"/>
    <w:rsid w:val="00CE7BD9"/>
    <w:rsid w:val="00CF01E1"/>
    <w:rsid w:val="00CF0462"/>
    <w:rsid w:val="00CF0FEF"/>
    <w:rsid w:val="00CF1325"/>
    <w:rsid w:val="00CF149F"/>
    <w:rsid w:val="00CF1939"/>
    <w:rsid w:val="00CF19B3"/>
    <w:rsid w:val="00CF1AB8"/>
    <w:rsid w:val="00CF289D"/>
    <w:rsid w:val="00CF32B9"/>
    <w:rsid w:val="00CF3344"/>
    <w:rsid w:val="00CF34CC"/>
    <w:rsid w:val="00CF3500"/>
    <w:rsid w:val="00CF3590"/>
    <w:rsid w:val="00CF37BB"/>
    <w:rsid w:val="00CF439B"/>
    <w:rsid w:val="00CF4668"/>
    <w:rsid w:val="00CF4756"/>
    <w:rsid w:val="00CF4E84"/>
    <w:rsid w:val="00CF5385"/>
    <w:rsid w:val="00CF5BEE"/>
    <w:rsid w:val="00CF5D4D"/>
    <w:rsid w:val="00CF6C6E"/>
    <w:rsid w:val="00CF6E74"/>
    <w:rsid w:val="00CF76F4"/>
    <w:rsid w:val="00CF7940"/>
    <w:rsid w:val="00D001BD"/>
    <w:rsid w:val="00D0035F"/>
    <w:rsid w:val="00D006AD"/>
    <w:rsid w:val="00D00C8D"/>
    <w:rsid w:val="00D00D38"/>
    <w:rsid w:val="00D019F9"/>
    <w:rsid w:val="00D024AE"/>
    <w:rsid w:val="00D025D6"/>
    <w:rsid w:val="00D02842"/>
    <w:rsid w:val="00D0314F"/>
    <w:rsid w:val="00D03199"/>
    <w:rsid w:val="00D038AF"/>
    <w:rsid w:val="00D03B9C"/>
    <w:rsid w:val="00D03BFF"/>
    <w:rsid w:val="00D03DDA"/>
    <w:rsid w:val="00D03E61"/>
    <w:rsid w:val="00D03F12"/>
    <w:rsid w:val="00D043B7"/>
    <w:rsid w:val="00D0440A"/>
    <w:rsid w:val="00D052F9"/>
    <w:rsid w:val="00D05C97"/>
    <w:rsid w:val="00D05CB4"/>
    <w:rsid w:val="00D0688A"/>
    <w:rsid w:val="00D06E3C"/>
    <w:rsid w:val="00D07080"/>
    <w:rsid w:val="00D07919"/>
    <w:rsid w:val="00D07A25"/>
    <w:rsid w:val="00D07A64"/>
    <w:rsid w:val="00D07EFA"/>
    <w:rsid w:val="00D101AA"/>
    <w:rsid w:val="00D10383"/>
    <w:rsid w:val="00D10753"/>
    <w:rsid w:val="00D10790"/>
    <w:rsid w:val="00D10791"/>
    <w:rsid w:val="00D10914"/>
    <w:rsid w:val="00D10C79"/>
    <w:rsid w:val="00D11046"/>
    <w:rsid w:val="00D11158"/>
    <w:rsid w:val="00D11510"/>
    <w:rsid w:val="00D1169F"/>
    <w:rsid w:val="00D11958"/>
    <w:rsid w:val="00D11BF1"/>
    <w:rsid w:val="00D11DCA"/>
    <w:rsid w:val="00D11FFB"/>
    <w:rsid w:val="00D12367"/>
    <w:rsid w:val="00D12774"/>
    <w:rsid w:val="00D131D7"/>
    <w:rsid w:val="00D1399A"/>
    <w:rsid w:val="00D13ECA"/>
    <w:rsid w:val="00D13F03"/>
    <w:rsid w:val="00D13FE8"/>
    <w:rsid w:val="00D14843"/>
    <w:rsid w:val="00D14E58"/>
    <w:rsid w:val="00D1564E"/>
    <w:rsid w:val="00D157D6"/>
    <w:rsid w:val="00D15953"/>
    <w:rsid w:val="00D15B56"/>
    <w:rsid w:val="00D15D82"/>
    <w:rsid w:val="00D1640E"/>
    <w:rsid w:val="00D167C9"/>
    <w:rsid w:val="00D16F59"/>
    <w:rsid w:val="00D170BA"/>
    <w:rsid w:val="00D1736C"/>
    <w:rsid w:val="00D178C2"/>
    <w:rsid w:val="00D179F8"/>
    <w:rsid w:val="00D17C8E"/>
    <w:rsid w:val="00D17DD2"/>
    <w:rsid w:val="00D20036"/>
    <w:rsid w:val="00D20113"/>
    <w:rsid w:val="00D20156"/>
    <w:rsid w:val="00D202AF"/>
    <w:rsid w:val="00D208A9"/>
    <w:rsid w:val="00D20EFF"/>
    <w:rsid w:val="00D21149"/>
    <w:rsid w:val="00D2117F"/>
    <w:rsid w:val="00D213B7"/>
    <w:rsid w:val="00D219E1"/>
    <w:rsid w:val="00D21B04"/>
    <w:rsid w:val="00D21C38"/>
    <w:rsid w:val="00D21D12"/>
    <w:rsid w:val="00D221CB"/>
    <w:rsid w:val="00D222BF"/>
    <w:rsid w:val="00D230E8"/>
    <w:rsid w:val="00D234B7"/>
    <w:rsid w:val="00D237F8"/>
    <w:rsid w:val="00D23ABC"/>
    <w:rsid w:val="00D23B07"/>
    <w:rsid w:val="00D23D3B"/>
    <w:rsid w:val="00D240B6"/>
    <w:rsid w:val="00D24495"/>
    <w:rsid w:val="00D2487C"/>
    <w:rsid w:val="00D24936"/>
    <w:rsid w:val="00D24B23"/>
    <w:rsid w:val="00D24F62"/>
    <w:rsid w:val="00D25B16"/>
    <w:rsid w:val="00D25E76"/>
    <w:rsid w:val="00D2655A"/>
    <w:rsid w:val="00D26C9F"/>
    <w:rsid w:val="00D26E7C"/>
    <w:rsid w:val="00D26FD2"/>
    <w:rsid w:val="00D27675"/>
    <w:rsid w:val="00D2768C"/>
    <w:rsid w:val="00D277FB"/>
    <w:rsid w:val="00D27AB1"/>
    <w:rsid w:val="00D27DA5"/>
    <w:rsid w:val="00D30196"/>
    <w:rsid w:val="00D302F2"/>
    <w:rsid w:val="00D3087D"/>
    <w:rsid w:val="00D309A6"/>
    <w:rsid w:val="00D30BDE"/>
    <w:rsid w:val="00D30E43"/>
    <w:rsid w:val="00D31257"/>
    <w:rsid w:val="00D3128B"/>
    <w:rsid w:val="00D31496"/>
    <w:rsid w:val="00D31B72"/>
    <w:rsid w:val="00D32244"/>
    <w:rsid w:val="00D32777"/>
    <w:rsid w:val="00D327D2"/>
    <w:rsid w:val="00D32B1F"/>
    <w:rsid w:val="00D32F2E"/>
    <w:rsid w:val="00D33025"/>
    <w:rsid w:val="00D33257"/>
    <w:rsid w:val="00D337BC"/>
    <w:rsid w:val="00D338CC"/>
    <w:rsid w:val="00D33B4A"/>
    <w:rsid w:val="00D33EFB"/>
    <w:rsid w:val="00D3414B"/>
    <w:rsid w:val="00D34241"/>
    <w:rsid w:val="00D342C4"/>
    <w:rsid w:val="00D34F3D"/>
    <w:rsid w:val="00D35EBA"/>
    <w:rsid w:val="00D3614F"/>
    <w:rsid w:val="00D36527"/>
    <w:rsid w:val="00D36C0D"/>
    <w:rsid w:val="00D36F11"/>
    <w:rsid w:val="00D37A45"/>
    <w:rsid w:val="00D37ADF"/>
    <w:rsid w:val="00D402F4"/>
    <w:rsid w:val="00D40955"/>
    <w:rsid w:val="00D40BEC"/>
    <w:rsid w:val="00D413C0"/>
    <w:rsid w:val="00D41CF7"/>
    <w:rsid w:val="00D42202"/>
    <w:rsid w:val="00D42469"/>
    <w:rsid w:val="00D4262A"/>
    <w:rsid w:val="00D42C0B"/>
    <w:rsid w:val="00D4314C"/>
    <w:rsid w:val="00D432CC"/>
    <w:rsid w:val="00D43587"/>
    <w:rsid w:val="00D439F8"/>
    <w:rsid w:val="00D4419A"/>
    <w:rsid w:val="00D44300"/>
    <w:rsid w:val="00D4439F"/>
    <w:rsid w:val="00D44661"/>
    <w:rsid w:val="00D4486B"/>
    <w:rsid w:val="00D449B1"/>
    <w:rsid w:val="00D44A7F"/>
    <w:rsid w:val="00D44CA4"/>
    <w:rsid w:val="00D44D17"/>
    <w:rsid w:val="00D4501A"/>
    <w:rsid w:val="00D454DF"/>
    <w:rsid w:val="00D4562E"/>
    <w:rsid w:val="00D456D7"/>
    <w:rsid w:val="00D461AB"/>
    <w:rsid w:val="00D463E8"/>
    <w:rsid w:val="00D468F9"/>
    <w:rsid w:val="00D4696F"/>
    <w:rsid w:val="00D46C92"/>
    <w:rsid w:val="00D47094"/>
    <w:rsid w:val="00D47E79"/>
    <w:rsid w:val="00D50105"/>
    <w:rsid w:val="00D50125"/>
    <w:rsid w:val="00D50211"/>
    <w:rsid w:val="00D507B4"/>
    <w:rsid w:val="00D50E98"/>
    <w:rsid w:val="00D50F36"/>
    <w:rsid w:val="00D510BE"/>
    <w:rsid w:val="00D511F4"/>
    <w:rsid w:val="00D512CC"/>
    <w:rsid w:val="00D51A7C"/>
    <w:rsid w:val="00D51F26"/>
    <w:rsid w:val="00D523E0"/>
    <w:rsid w:val="00D52CC3"/>
    <w:rsid w:val="00D52EB5"/>
    <w:rsid w:val="00D530BD"/>
    <w:rsid w:val="00D5315C"/>
    <w:rsid w:val="00D533A3"/>
    <w:rsid w:val="00D53441"/>
    <w:rsid w:val="00D53882"/>
    <w:rsid w:val="00D53B4E"/>
    <w:rsid w:val="00D54076"/>
    <w:rsid w:val="00D542AD"/>
    <w:rsid w:val="00D544C5"/>
    <w:rsid w:val="00D54937"/>
    <w:rsid w:val="00D54C8B"/>
    <w:rsid w:val="00D54E20"/>
    <w:rsid w:val="00D54E5D"/>
    <w:rsid w:val="00D551C5"/>
    <w:rsid w:val="00D555D7"/>
    <w:rsid w:val="00D55A15"/>
    <w:rsid w:val="00D55B99"/>
    <w:rsid w:val="00D56C08"/>
    <w:rsid w:val="00D572E4"/>
    <w:rsid w:val="00D57BF2"/>
    <w:rsid w:val="00D57DB5"/>
    <w:rsid w:val="00D57E1E"/>
    <w:rsid w:val="00D6014F"/>
    <w:rsid w:val="00D60B8B"/>
    <w:rsid w:val="00D60C3B"/>
    <w:rsid w:val="00D60C9A"/>
    <w:rsid w:val="00D6103A"/>
    <w:rsid w:val="00D6127B"/>
    <w:rsid w:val="00D619D4"/>
    <w:rsid w:val="00D620F4"/>
    <w:rsid w:val="00D625FD"/>
    <w:rsid w:val="00D62644"/>
    <w:rsid w:val="00D629C4"/>
    <w:rsid w:val="00D62A11"/>
    <w:rsid w:val="00D63792"/>
    <w:rsid w:val="00D639D2"/>
    <w:rsid w:val="00D63E0F"/>
    <w:rsid w:val="00D63E75"/>
    <w:rsid w:val="00D63FF4"/>
    <w:rsid w:val="00D64326"/>
    <w:rsid w:val="00D657D4"/>
    <w:rsid w:val="00D65E5C"/>
    <w:rsid w:val="00D66199"/>
    <w:rsid w:val="00D6653C"/>
    <w:rsid w:val="00D667AC"/>
    <w:rsid w:val="00D6689A"/>
    <w:rsid w:val="00D66AC5"/>
    <w:rsid w:val="00D66B8B"/>
    <w:rsid w:val="00D66C62"/>
    <w:rsid w:val="00D66EC5"/>
    <w:rsid w:val="00D66F87"/>
    <w:rsid w:val="00D67074"/>
    <w:rsid w:val="00D674B9"/>
    <w:rsid w:val="00D67542"/>
    <w:rsid w:val="00D67872"/>
    <w:rsid w:val="00D67B3E"/>
    <w:rsid w:val="00D67F0D"/>
    <w:rsid w:val="00D67FE4"/>
    <w:rsid w:val="00D70047"/>
    <w:rsid w:val="00D7037B"/>
    <w:rsid w:val="00D70794"/>
    <w:rsid w:val="00D708B1"/>
    <w:rsid w:val="00D71662"/>
    <w:rsid w:val="00D71BFC"/>
    <w:rsid w:val="00D7229A"/>
    <w:rsid w:val="00D72305"/>
    <w:rsid w:val="00D724B6"/>
    <w:rsid w:val="00D7251E"/>
    <w:rsid w:val="00D72C93"/>
    <w:rsid w:val="00D72E66"/>
    <w:rsid w:val="00D72F85"/>
    <w:rsid w:val="00D7324A"/>
    <w:rsid w:val="00D73932"/>
    <w:rsid w:val="00D7399D"/>
    <w:rsid w:val="00D73A68"/>
    <w:rsid w:val="00D73F8E"/>
    <w:rsid w:val="00D73FDE"/>
    <w:rsid w:val="00D74233"/>
    <w:rsid w:val="00D74323"/>
    <w:rsid w:val="00D745E3"/>
    <w:rsid w:val="00D74DB0"/>
    <w:rsid w:val="00D74F0E"/>
    <w:rsid w:val="00D7528E"/>
    <w:rsid w:val="00D757F8"/>
    <w:rsid w:val="00D757FE"/>
    <w:rsid w:val="00D75B46"/>
    <w:rsid w:val="00D75C71"/>
    <w:rsid w:val="00D76026"/>
    <w:rsid w:val="00D7610D"/>
    <w:rsid w:val="00D7687C"/>
    <w:rsid w:val="00D769C9"/>
    <w:rsid w:val="00D76A32"/>
    <w:rsid w:val="00D77100"/>
    <w:rsid w:val="00D77417"/>
    <w:rsid w:val="00D778BC"/>
    <w:rsid w:val="00D77961"/>
    <w:rsid w:val="00D77BED"/>
    <w:rsid w:val="00D77D34"/>
    <w:rsid w:val="00D77D84"/>
    <w:rsid w:val="00D77FA8"/>
    <w:rsid w:val="00D80338"/>
    <w:rsid w:val="00D804F7"/>
    <w:rsid w:val="00D805CE"/>
    <w:rsid w:val="00D80F4E"/>
    <w:rsid w:val="00D81035"/>
    <w:rsid w:val="00D81346"/>
    <w:rsid w:val="00D815D2"/>
    <w:rsid w:val="00D81C29"/>
    <w:rsid w:val="00D82117"/>
    <w:rsid w:val="00D82272"/>
    <w:rsid w:val="00D823FB"/>
    <w:rsid w:val="00D82418"/>
    <w:rsid w:val="00D8276B"/>
    <w:rsid w:val="00D827CF"/>
    <w:rsid w:val="00D82981"/>
    <w:rsid w:val="00D82CE6"/>
    <w:rsid w:val="00D830A6"/>
    <w:rsid w:val="00D83220"/>
    <w:rsid w:val="00D83949"/>
    <w:rsid w:val="00D83F1D"/>
    <w:rsid w:val="00D846EC"/>
    <w:rsid w:val="00D84B0D"/>
    <w:rsid w:val="00D84DAE"/>
    <w:rsid w:val="00D850F4"/>
    <w:rsid w:val="00D85373"/>
    <w:rsid w:val="00D855F5"/>
    <w:rsid w:val="00D858B7"/>
    <w:rsid w:val="00D85DED"/>
    <w:rsid w:val="00D85E5B"/>
    <w:rsid w:val="00D85F59"/>
    <w:rsid w:val="00D86223"/>
    <w:rsid w:val="00D8662C"/>
    <w:rsid w:val="00D867D3"/>
    <w:rsid w:val="00D870D7"/>
    <w:rsid w:val="00D8718D"/>
    <w:rsid w:val="00D87698"/>
    <w:rsid w:val="00D8780D"/>
    <w:rsid w:val="00D879F1"/>
    <w:rsid w:val="00D87CFE"/>
    <w:rsid w:val="00D87EEA"/>
    <w:rsid w:val="00D90127"/>
    <w:rsid w:val="00D902BE"/>
    <w:rsid w:val="00D902FD"/>
    <w:rsid w:val="00D90386"/>
    <w:rsid w:val="00D90A34"/>
    <w:rsid w:val="00D91110"/>
    <w:rsid w:val="00D913EE"/>
    <w:rsid w:val="00D9163D"/>
    <w:rsid w:val="00D91BCF"/>
    <w:rsid w:val="00D91C3A"/>
    <w:rsid w:val="00D91F68"/>
    <w:rsid w:val="00D91F84"/>
    <w:rsid w:val="00D91FD5"/>
    <w:rsid w:val="00D923ED"/>
    <w:rsid w:val="00D9271F"/>
    <w:rsid w:val="00D92DF5"/>
    <w:rsid w:val="00D92E27"/>
    <w:rsid w:val="00D92EED"/>
    <w:rsid w:val="00D93500"/>
    <w:rsid w:val="00D93A89"/>
    <w:rsid w:val="00D93FE7"/>
    <w:rsid w:val="00D94196"/>
    <w:rsid w:val="00D94898"/>
    <w:rsid w:val="00D949A8"/>
    <w:rsid w:val="00D94D01"/>
    <w:rsid w:val="00D9538D"/>
    <w:rsid w:val="00D955A6"/>
    <w:rsid w:val="00D95694"/>
    <w:rsid w:val="00D95EDB"/>
    <w:rsid w:val="00D963BE"/>
    <w:rsid w:val="00D967F4"/>
    <w:rsid w:val="00D96866"/>
    <w:rsid w:val="00D96875"/>
    <w:rsid w:val="00D96C07"/>
    <w:rsid w:val="00D972F2"/>
    <w:rsid w:val="00D97604"/>
    <w:rsid w:val="00D97961"/>
    <w:rsid w:val="00D97A10"/>
    <w:rsid w:val="00D97D1B"/>
    <w:rsid w:val="00DA0AEB"/>
    <w:rsid w:val="00DA0B34"/>
    <w:rsid w:val="00DA1020"/>
    <w:rsid w:val="00DA1439"/>
    <w:rsid w:val="00DA164B"/>
    <w:rsid w:val="00DA17A6"/>
    <w:rsid w:val="00DA1A9C"/>
    <w:rsid w:val="00DA1DBB"/>
    <w:rsid w:val="00DA1F70"/>
    <w:rsid w:val="00DA27E4"/>
    <w:rsid w:val="00DA2BA5"/>
    <w:rsid w:val="00DA2C05"/>
    <w:rsid w:val="00DA3047"/>
    <w:rsid w:val="00DA3494"/>
    <w:rsid w:val="00DA358A"/>
    <w:rsid w:val="00DA3718"/>
    <w:rsid w:val="00DA3A4A"/>
    <w:rsid w:val="00DA3D8E"/>
    <w:rsid w:val="00DA40F2"/>
    <w:rsid w:val="00DA49B7"/>
    <w:rsid w:val="00DA4C62"/>
    <w:rsid w:val="00DA4D9A"/>
    <w:rsid w:val="00DA5292"/>
    <w:rsid w:val="00DA53F9"/>
    <w:rsid w:val="00DA5504"/>
    <w:rsid w:val="00DA55CA"/>
    <w:rsid w:val="00DA565A"/>
    <w:rsid w:val="00DA5663"/>
    <w:rsid w:val="00DA5711"/>
    <w:rsid w:val="00DA57CC"/>
    <w:rsid w:val="00DA59D1"/>
    <w:rsid w:val="00DA5A1E"/>
    <w:rsid w:val="00DA5D57"/>
    <w:rsid w:val="00DA686A"/>
    <w:rsid w:val="00DA6F99"/>
    <w:rsid w:val="00DA71C3"/>
    <w:rsid w:val="00DA75F1"/>
    <w:rsid w:val="00DA7B2C"/>
    <w:rsid w:val="00DB01C3"/>
    <w:rsid w:val="00DB0356"/>
    <w:rsid w:val="00DB0A6F"/>
    <w:rsid w:val="00DB0B23"/>
    <w:rsid w:val="00DB0D84"/>
    <w:rsid w:val="00DB15CB"/>
    <w:rsid w:val="00DB169B"/>
    <w:rsid w:val="00DB16FC"/>
    <w:rsid w:val="00DB1753"/>
    <w:rsid w:val="00DB18A8"/>
    <w:rsid w:val="00DB257F"/>
    <w:rsid w:val="00DB2A32"/>
    <w:rsid w:val="00DB2A7D"/>
    <w:rsid w:val="00DB2B2C"/>
    <w:rsid w:val="00DB2D1B"/>
    <w:rsid w:val="00DB2F27"/>
    <w:rsid w:val="00DB3182"/>
    <w:rsid w:val="00DB3543"/>
    <w:rsid w:val="00DB360B"/>
    <w:rsid w:val="00DB3A90"/>
    <w:rsid w:val="00DB3D67"/>
    <w:rsid w:val="00DB3E8B"/>
    <w:rsid w:val="00DB4153"/>
    <w:rsid w:val="00DB4230"/>
    <w:rsid w:val="00DB473F"/>
    <w:rsid w:val="00DB485B"/>
    <w:rsid w:val="00DB49C6"/>
    <w:rsid w:val="00DB4CEA"/>
    <w:rsid w:val="00DB4E32"/>
    <w:rsid w:val="00DB5376"/>
    <w:rsid w:val="00DB5916"/>
    <w:rsid w:val="00DB5E34"/>
    <w:rsid w:val="00DB6472"/>
    <w:rsid w:val="00DB6568"/>
    <w:rsid w:val="00DB66EF"/>
    <w:rsid w:val="00DB6D0E"/>
    <w:rsid w:val="00DB71C0"/>
    <w:rsid w:val="00DB729A"/>
    <w:rsid w:val="00DB744C"/>
    <w:rsid w:val="00DB74FC"/>
    <w:rsid w:val="00DB7E4A"/>
    <w:rsid w:val="00DC00E4"/>
    <w:rsid w:val="00DC0185"/>
    <w:rsid w:val="00DC0722"/>
    <w:rsid w:val="00DC094B"/>
    <w:rsid w:val="00DC0952"/>
    <w:rsid w:val="00DC0D4A"/>
    <w:rsid w:val="00DC0DFC"/>
    <w:rsid w:val="00DC1069"/>
    <w:rsid w:val="00DC114C"/>
    <w:rsid w:val="00DC197B"/>
    <w:rsid w:val="00DC1983"/>
    <w:rsid w:val="00DC1EEE"/>
    <w:rsid w:val="00DC28A6"/>
    <w:rsid w:val="00DC2A60"/>
    <w:rsid w:val="00DC2C52"/>
    <w:rsid w:val="00DC2DE3"/>
    <w:rsid w:val="00DC30BF"/>
    <w:rsid w:val="00DC35E3"/>
    <w:rsid w:val="00DC37FC"/>
    <w:rsid w:val="00DC3AF2"/>
    <w:rsid w:val="00DC3CFE"/>
    <w:rsid w:val="00DC3F67"/>
    <w:rsid w:val="00DC4274"/>
    <w:rsid w:val="00DC4291"/>
    <w:rsid w:val="00DC42F9"/>
    <w:rsid w:val="00DC46DF"/>
    <w:rsid w:val="00DC4B06"/>
    <w:rsid w:val="00DC4B75"/>
    <w:rsid w:val="00DC4D16"/>
    <w:rsid w:val="00DC5105"/>
    <w:rsid w:val="00DC5125"/>
    <w:rsid w:val="00DC51B1"/>
    <w:rsid w:val="00DC5475"/>
    <w:rsid w:val="00DC58C8"/>
    <w:rsid w:val="00DC58DC"/>
    <w:rsid w:val="00DC5C01"/>
    <w:rsid w:val="00DC5C91"/>
    <w:rsid w:val="00DC6077"/>
    <w:rsid w:val="00DC67FD"/>
    <w:rsid w:val="00DC68AE"/>
    <w:rsid w:val="00DC6A11"/>
    <w:rsid w:val="00DC6C64"/>
    <w:rsid w:val="00DC6D24"/>
    <w:rsid w:val="00DC6DD9"/>
    <w:rsid w:val="00DC6F52"/>
    <w:rsid w:val="00DC70B1"/>
    <w:rsid w:val="00DC7381"/>
    <w:rsid w:val="00DC77E4"/>
    <w:rsid w:val="00DC7C8B"/>
    <w:rsid w:val="00DD000A"/>
    <w:rsid w:val="00DD0878"/>
    <w:rsid w:val="00DD0D08"/>
    <w:rsid w:val="00DD0E8F"/>
    <w:rsid w:val="00DD0F14"/>
    <w:rsid w:val="00DD1A42"/>
    <w:rsid w:val="00DD1F11"/>
    <w:rsid w:val="00DD252D"/>
    <w:rsid w:val="00DD2A5E"/>
    <w:rsid w:val="00DD2B6C"/>
    <w:rsid w:val="00DD2FD2"/>
    <w:rsid w:val="00DD30F0"/>
    <w:rsid w:val="00DD3105"/>
    <w:rsid w:val="00DD3635"/>
    <w:rsid w:val="00DD3877"/>
    <w:rsid w:val="00DD3D22"/>
    <w:rsid w:val="00DD3D33"/>
    <w:rsid w:val="00DD3E84"/>
    <w:rsid w:val="00DD43C8"/>
    <w:rsid w:val="00DD4485"/>
    <w:rsid w:val="00DD4B8A"/>
    <w:rsid w:val="00DD4BB8"/>
    <w:rsid w:val="00DD4D61"/>
    <w:rsid w:val="00DD5068"/>
    <w:rsid w:val="00DD5194"/>
    <w:rsid w:val="00DD5569"/>
    <w:rsid w:val="00DD5630"/>
    <w:rsid w:val="00DD595B"/>
    <w:rsid w:val="00DD5ACA"/>
    <w:rsid w:val="00DD5C74"/>
    <w:rsid w:val="00DD5EAC"/>
    <w:rsid w:val="00DD6304"/>
    <w:rsid w:val="00DD673D"/>
    <w:rsid w:val="00DD6DFE"/>
    <w:rsid w:val="00DD6FA2"/>
    <w:rsid w:val="00DD6FB6"/>
    <w:rsid w:val="00DD72A2"/>
    <w:rsid w:val="00DE06C3"/>
    <w:rsid w:val="00DE09EE"/>
    <w:rsid w:val="00DE0C33"/>
    <w:rsid w:val="00DE0E48"/>
    <w:rsid w:val="00DE1013"/>
    <w:rsid w:val="00DE1107"/>
    <w:rsid w:val="00DE1414"/>
    <w:rsid w:val="00DE141E"/>
    <w:rsid w:val="00DE1590"/>
    <w:rsid w:val="00DE1920"/>
    <w:rsid w:val="00DE19E1"/>
    <w:rsid w:val="00DE1B03"/>
    <w:rsid w:val="00DE2532"/>
    <w:rsid w:val="00DE2537"/>
    <w:rsid w:val="00DE2AAD"/>
    <w:rsid w:val="00DE2D21"/>
    <w:rsid w:val="00DE2D55"/>
    <w:rsid w:val="00DE2D6E"/>
    <w:rsid w:val="00DE2F55"/>
    <w:rsid w:val="00DE33D4"/>
    <w:rsid w:val="00DE37A6"/>
    <w:rsid w:val="00DE384D"/>
    <w:rsid w:val="00DE3887"/>
    <w:rsid w:val="00DE39E6"/>
    <w:rsid w:val="00DE3BEC"/>
    <w:rsid w:val="00DE3F1A"/>
    <w:rsid w:val="00DE421A"/>
    <w:rsid w:val="00DE421E"/>
    <w:rsid w:val="00DE4C65"/>
    <w:rsid w:val="00DE4F56"/>
    <w:rsid w:val="00DE5761"/>
    <w:rsid w:val="00DE586D"/>
    <w:rsid w:val="00DE5CAA"/>
    <w:rsid w:val="00DE5DDA"/>
    <w:rsid w:val="00DE5F12"/>
    <w:rsid w:val="00DE6355"/>
    <w:rsid w:val="00DE652B"/>
    <w:rsid w:val="00DE6A07"/>
    <w:rsid w:val="00DE6B3A"/>
    <w:rsid w:val="00DE717E"/>
    <w:rsid w:val="00DE71E6"/>
    <w:rsid w:val="00DE72D1"/>
    <w:rsid w:val="00DE75CA"/>
    <w:rsid w:val="00DE76D8"/>
    <w:rsid w:val="00DE78F4"/>
    <w:rsid w:val="00DE7982"/>
    <w:rsid w:val="00DF01FF"/>
    <w:rsid w:val="00DF0381"/>
    <w:rsid w:val="00DF056B"/>
    <w:rsid w:val="00DF0CA0"/>
    <w:rsid w:val="00DF15F1"/>
    <w:rsid w:val="00DF1658"/>
    <w:rsid w:val="00DF166C"/>
    <w:rsid w:val="00DF1968"/>
    <w:rsid w:val="00DF199D"/>
    <w:rsid w:val="00DF1A11"/>
    <w:rsid w:val="00DF1B3C"/>
    <w:rsid w:val="00DF24ED"/>
    <w:rsid w:val="00DF2650"/>
    <w:rsid w:val="00DF3013"/>
    <w:rsid w:val="00DF30DD"/>
    <w:rsid w:val="00DF345F"/>
    <w:rsid w:val="00DF36DF"/>
    <w:rsid w:val="00DF38D4"/>
    <w:rsid w:val="00DF394D"/>
    <w:rsid w:val="00DF3AEF"/>
    <w:rsid w:val="00DF43D6"/>
    <w:rsid w:val="00DF4D82"/>
    <w:rsid w:val="00DF53F4"/>
    <w:rsid w:val="00DF558C"/>
    <w:rsid w:val="00DF595B"/>
    <w:rsid w:val="00DF5B2D"/>
    <w:rsid w:val="00DF5F69"/>
    <w:rsid w:val="00DF610B"/>
    <w:rsid w:val="00DF65D0"/>
    <w:rsid w:val="00DF6A6F"/>
    <w:rsid w:val="00DF6FB1"/>
    <w:rsid w:val="00DF723E"/>
    <w:rsid w:val="00DF72E3"/>
    <w:rsid w:val="00DF732F"/>
    <w:rsid w:val="00DF7AE4"/>
    <w:rsid w:val="00DF7BA3"/>
    <w:rsid w:val="00DF7BAE"/>
    <w:rsid w:val="00DF7EC6"/>
    <w:rsid w:val="00DF7FCB"/>
    <w:rsid w:val="00E0017B"/>
    <w:rsid w:val="00E00768"/>
    <w:rsid w:val="00E007B8"/>
    <w:rsid w:val="00E00986"/>
    <w:rsid w:val="00E00F20"/>
    <w:rsid w:val="00E0106B"/>
    <w:rsid w:val="00E0113B"/>
    <w:rsid w:val="00E012D3"/>
    <w:rsid w:val="00E015EC"/>
    <w:rsid w:val="00E01679"/>
    <w:rsid w:val="00E01BD0"/>
    <w:rsid w:val="00E01F1A"/>
    <w:rsid w:val="00E0277B"/>
    <w:rsid w:val="00E0289D"/>
    <w:rsid w:val="00E03154"/>
    <w:rsid w:val="00E0354B"/>
    <w:rsid w:val="00E03C04"/>
    <w:rsid w:val="00E03C26"/>
    <w:rsid w:val="00E03FDF"/>
    <w:rsid w:val="00E040F0"/>
    <w:rsid w:val="00E0459C"/>
    <w:rsid w:val="00E046E6"/>
    <w:rsid w:val="00E047B4"/>
    <w:rsid w:val="00E047E4"/>
    <w:rsid w:val="00E04832"/>
    <w:rsid w:val="00E04B25"/>
    <w:rsid w:val="00E04D06"/>
    <w:rsid w:val="00E04E67"/>
    <w:rsid w:val="00E04FF0"/>
    <w:rsid w:val="00E05181"/>
    <w:rsid w:val="00E054FA"/>
    <w:rsid w:val="00E055A8"/>
    <w:rsid w:val="00E0577E"/>
    <w:rsid w:val="00E05E11"/>
    <w:rsid w:val="00E05FBD"/>
    <w:rsid w:val="00E060A2"/>
    <w:rsid w:val="00E060DB"/>
    <w:rsid w:val="00E06560"/>
    <w:rsid w:val="00E06A17"/>
    <w:rsid w:val="00E06CE1"/>
    <w:rsid w:val="00E0734C"/>
    <w:rsid w:val="00E07CD4"/>
    <w:rsid w:val="00E07E4E"/>
    <w:rsid w:val="00E07F7C"/>
    <w:rsid w:val="00E105B1"/>
    <w:rsid w:val="00E10AF8"/>
    <w:rsid w:val="00E10D28"/>
    <w:rsid w:val="00E10EA8"/>
    <w:rsid w:val="00E11517"/>
    <w:rsid w:val="00E11B11"/>
    <w:rsid w:val="00E11E97"/>
    <w:rsid w:val="00E12190"/>
    <w:rsid w:val="00E123CB"/>
    <w:rsid w:val="00E13A68"/>
    <w:rsid w:val="00E13AE1"/>
    <w:rsid w:val="00E143EA"/>
    <w:rsid w:val="00E1477A"/>
    <w:rsid w:val="00E149DA"/>
    <w:rsid w:val="00E14A73"/>
    <w:rsid w:val="00E14C0F"/>
    <w:rsid w:val="00E14F38"/>
    <w:rsid w:val="00E155A9"/>
    <w:rsid w:val="00E157F0"/>
    <w:rsid w:val="00E15AF6"/>
    <w:rsid w:val="00E16153"/>
    <w:rsid w:val="00E161B0"/>
    <w:rsid w:val="00E163AF"/>
    <w:rsid w:val="00E167C4"/>
    <w:rsid w:val="00E1689A"/>
    <w:rsid w:val="00E169A4"/>
    <w:rsid w:val="00E16C1F"/>
    <w:rsid w:val="00E16EB0"/>
    <w:rsid w:val="00E16F9B"/>
    <w:rsid w:val="00E1707F"/>
    <w:rsid w:val="00E170A7"/>
    <w:rsid w:val="00E170B9"/>
    <w:rsid w:val="00E170D0"/>
    <w:rsid w:val="00E17252"/>
    <w:rsid w:val="00E1798C"/>
    <w:rsid w:val="00E17ABF"/>
    <w:rsid w:val="00E17C80"/>
    <w:rsid w:val="00E17D0F"/>
    <w:rsid w:val="00E2028D"/>
    <w:rsid w:val="00E20601"/>
    <w:rsid w:val="00E20FCF"/>
    <w:rsid w:val="00E21057"/>
    <w:rsid w:val="00E21284"/>
    <w:rsid w:val="00E21574"/>
    <w:rsid w:val="00E21903"/>
    <w:rsid w:val="00E221AD"/>
    <w:rsid w:val="00E22597"/>
    <w:rsid w:val="00E226F7"/>
    <w:rsid w:val="00E22842"/>
    <w:rsid w:val="00E229A5"/>
    <w:rsid w:val="00E22C03"/>
    <w:rsid w:val="00E23095"/>
    <w:rsid w:val="00E235D1"/>
    <w:rsid w:val="00E23814"/>
    <w:rsid w:val="00E23949"/>
    <w:rsid w:val="00E23BF6"/>
    <w:rsid w:val="00E23DB3"/>
    <w:rsid w:val="00E23DB4"/>
    <w:rsid w:val="00E24330"/>
    <w:rsid w:val="00E24762"/>
    <w:rsid w:val="00E2482E"/>
    <w:rsid w:val="00E24DC3"/>
    <w:rsid w:val="00E24E03"/>
    <w:rsid w:val="00E255F3"/>
    <w:rsid w:val="00E257F1"/>
    <w:rsid w:val="00E260D9"/>
    <w:rsid w:val="00E26264"/>
    <w:rsid w:val="00E268C3"/>
    <w:rsid w:val="00E269E6"/>
    <w:rsid w:val="00E26A04"/>
    <w:rsid w:val="00E26B6F"/>
    <w:rsid w:val="00E26B7E"/>
    <w:rsid w:val="00E27374"/>
    <w:rsid w:val="00E27977"/>
    <w:rsid w:val="00E279A6"/>
    <w:rsid w:val="00E30142"/>
    <w:rsid w:val="00E301E1"/>
    <w:rsid w:val="00E304A1"/>
    <w:rsid w:val="00E304FA"/>
    <w:rsid w:val="00E30995"/>
    <w:rsid w:val="00E309D1"/>
    <w:rsid w:val="00E30AB3"/>
    <w:rsid w:val="00E31241"/>
    <w:rsid w:val="00E3148A"/>
    <w:rsid w:val="00E31916"/>
    <w:rsid w:val="00E31EDB"/>
    <w:rsid w:val="00E32126"/>
    <w:rsid w:val="00E321C3"/>
    <w:rsid w:val="00E3232B"/>
    <w:rsid w:val="00E32649"/>
    <w:rsid w:val="00E326F8"/>
    <w:rsid w:val="00E32FF2"/>
    <w:rsid w:val="00E331B4"/>
    <w:rsid w:val="00E33231"/>
    <w:rsid w:val="00E33C35"/>
    <w:rsid w:val="00E34116"/>
    <w:rsid w:val="00E34281"/>
    <w:rsid w:val="00E34859"/>
    <w:rsid w:val="00E348E6"/>
    <w:rsid w:val="00E35161"/>
    <w:rsid w:val="00E356DE"/>
    <w:rsid w:val="00E35C34"/>
    <w:rsid w:val="00E35F8D"/>
    <w:rsid w:val="00E36007"/>
    <w:rsid w:val="00E367E0"/>
    <w:rsid w:val="00E36C51"/>
    <w:rsid w:val="00E37505"/>
    <w:rsid w:val="00E37D0C"/>
    <w:rsid w:val="00E402D0"/>
    <w:rsid w:val="00E40576"/>
    <w:rsid w:val="00E40634"/>
    <w:rsid w:val="00E40B4E"/>
    <w:rsid w:val="00E40BA1"/>
    <w:rsid w:val="00E40C39"/>
    <w:rsid w:val="00E410B8"/>
    <w:rsid w:val="00E41C93"/>
    <w:rsid w:val="00E41EA3"/>
    <w:rsid w:val="00E4202B"/>
    <w:rsid w:val="00E42E97"/>
    <w:rsid w:val="00E42F92"/>
    <w:rsid w:val="00E4306D"/>
    <w:rsid w:val="00E4366E"/>
    <w:rsid w:val="00E43CA7"/>
    <w:rsid w:val="00E441A2"/>
    <w:rsid w:val="00E441C0"/>
    <w:rsid w:val="00E44993"/>
    <w:rsid w:val="00E454BC"/>
    <w:rsid w:val="00E45C27"/>
    <w:rsid w:val="00E464BA"/>
    <w:rsid w:val="00E4722B"/>
    <w:rsid w:val="00E474AD"/>
    <w:rsid w:val="00E47B3A"/>
    <w:rsid w:val="00E47C27"/>
    <w:rsid w:val="00E47DCC"/>
    <w:rsid w:val="00E47F54"/>
    <w:rsid w:val="00E5005F"/>
    <w:rsid w:val="00E504B8"/>
    <w:rsid w:val="00E50573"/>
    <w:rsid w:val="00E505DB"/>
    <w:rsid w:val="00E505E0"/>
    <w:rsid w:val="00E50633"/>
    <w:rsid w:val="00E5064B"/>
    <w:rsid w:val="00E507B3"/>
    <w:rsid w:val="00E50C4F"/>
    <w:rsid w:val="00E50D0C"/>
    <w:rsid w:val="00E50F60"/>
    <w:rsid w:val="00E512C4"/>
    <w:rsid w:val="00E5134A"/>
    <w:rsid w:val="00E51628"/>
    <w:rsid w:val="00E5167B"/>
    <w:rsid w:val="00E51941"/>
    <w:rsid w:val="00E520C7"/>
    <w:rsid w:val="00E5275A"/>
    <w:rsid w:val="00E52C02"/>
    <w:rsid w:val="00E53E82"/>
    <w:rsid w:val="00E53FC7"/>
    <w:rsid w:val="00E544CF"/>
    <w:rsid w:val="00E546DA"/>
    <w:rsid w:val="00E546DF"/>
    <w:rsid w:val="00E54B2C"/>
    <w:rsid w:val="00E54F6C"/>
    <w:rsid w:val="00E54F83"/>
    <w:rsid w:val="00E55215"/>
    <w:rsid w:val="00E552B5"/>
    <w:rsid w:val="00E55340"/>
    <w:rsid w:val="00E556D0"/>
    <w:rsid w:val="00E5586A"/>
    <w:rsid w:val="00E558AB"/>
    <w:rsid w:val="00E55B40"/>
    <w:rsid w:val="00E55C98"/>
    <w:rsid w:val="00E55D7A"/>
    <w:rsid w:val="00E5640C"/>
    <w:rsid w:val="00E56530"/>
    <w:rsid w:val="00E56642"/>
    <w:rsid w:val="00E57106"/>
    <w:rsid w:val="00E573F0"/>
    <w:rsid w:val="00E57517"/>
    <w:rsid w:val="00E5755E"/>
    <w:rsid w:val="00E5788A"/>
    <w:rsid w:val="00E578C9"/>
    <w:rsid w:val="00E57A31"/>
    <w:rsid w:val="00E57A5A"/>
    <w:rsid w:val="00E57E88"/>
    <w:rsid w:val="00E60171"/>
    <w:rsid w:val="00E60429"/>
    <w:rsid w:val="00E604EE"/>
    <w:rsid w:val="00E605BE"/>
    <w:rsid w:val="00E60BF4"/>
    <w:rsid w:val="00E60CA6"/>
    <w:rsid w:val="00E60F89"/>
    <w:rsid w:val="00E60FDE"/>
    <w:rsid w:val="00E60FE0"/>
    <w:rsid w:val="00E611D0"/>
    <w:rsid w:val="00E6187D"/>
    <w:rsid w:val="00E618B6"/>
    <w:rsid w:val="00E61A87"/>
    <w:rsid w:val="00E61E15"/>
    <w:rsid w:val="00E622E7"/>
    <w:rsid w:val="00E62381"/>
    <w:rsid w:val="00E623BE"/>
    <w:rsid w:val="00E62DB0"/>
    <w:rsid w:val="00E62DF2"/>
    <w:rsid w:val="00E6315A"/>
    <w:rsid w:val="00E6333A"/>
    <w:rsid w:val="00E633AC"/>
    <w:rsid w:val="00E63AA4"/>
    <w:rsid w:val="00E63F3A"/>
    <w:rsid w:val="00E641A4"/>
    <w:rsid w:val="00E641E8"/>
    <w:rsid w:val="00E6471B"/>
    <w:rsid w:val="00E648B3"/>
    <w:rsid w:val="00E64F0C"/>
    <w:rsid w:val="00E650E5"/>
    <w:rsid w:val="00E651D3"/>
    <w:rsid w:val="00E6521B"/>
    <w:rsid w:val="00E65227"/>
    <w:rsid w:val="00E6578E"/>
    <w:rsid w:val="00E65876"/>
    <w:rsid w:val="00E65C32"/>
    <w:rsid w:val="00E665DF"/>
    <w:rsid w:val="00E66767"/>
    <w:rsid w:val="00E6693C"/>
    <w:rsid w:val="00E66C22"/>
    <w:rsid w:val="00E66C8A"/>
    <w:rsid w:val="00E66CB6"/>
    <w:rsid w:val="00E67206"/>
    <w:rsid w:val="00E67BB9"/>
    <w:rsid w:val="00E67D45"/>
    <w:rsid w:val="00E7004B"/>
    <w:rsid w:val="00E70390"/>
    <w:rsid w:val="00E706B6"/>
    <w:rsid w:val="00E70700"/>
    <w:rsid w:val="00E708DB"/>
    <w:rsid w:val="00E70A4D"/>
    <w:rsid w:val="00E70E1A"/>
    <w:rsid w:val="00E70EF9"/>
    <w:rsid w:val="00E7180C"/>
    <w:rsid w:val="00E71A10"/>
    <w:rsid w:val="00E71DA1"/>
    <w:rsid w:val="00E71DA9"/>
    <w:rsid w:val="00E71DD0"/>
    <w:rsid w:val="00E71F5F"/>
    <w:rsid w:val="00E720AC"/>
    <w:rsid w:val="00E7231C"/>
    <w:rsid w:val="00E725FB"/>
    <w:rsid w:val="00E72E3D"/>
    <w:rsid w:val="00E7304C"/>
    <w:rsid w:val="00E730B9"/>
    <w:rsid w:val="00E7328E"/>
    <w:rsid w:val="00E733D4"/>
    <w:rsid w:val="00E7363E"/>
    <w:rsid w:val="00E7414B"/>
    <w:rsid w:val="00E744A2"/>
    <w:rsid w:val="00E74681"/>
    <w:rsid w:val="00E749E8"/>
    <w:rsid w:val="00E74B5E"/>
    <w:rsid w:val="00E74C61"/>
    <w:rsid w:val="00E7548D"/>
    <w:rsid w:val="00E754FC"/>
    <w:rsid w:val="00E759DA"/>
    <w:rsid w:val="00E75AB8"/>
    <w:rsid w:val="00E7617A"/>
    <w:rsid w:val="00E761A4"/>
    <w:rsid w:val="00E762EB"/>
    <w:rsid w:val="00E76390"/>
    <w:rsid w:val="00E76B4F"/>
    <w:rsid w:val="00E771DE"/>
    <w:rsid w:val="00E771FC"/>
    <w:rsid w:val="00E7767B"/>
    <w:rsid w:val="00E7771C"/>
    <w:rsid w:val="00E778CF"/>
    <w:rsid w:val="00E77C99"/>
    <w:rsid w:val="00E77E6B"/>
    <w:rsid w:val="00E802EE"/>
    <w:rsid w:val="00E806C4"/>
    <w:rsid w:val="00E80DD3"/>
    <w:rsid w:val="00E80FB6"/>
    <w:rsid w:val="00E8115D"/>
    <w:rsid w:val="00E819D6"/>
    <w:rsid w:val="00E81A46"/>
    <w:rsid w:val="00E821CD"/>
    <w:rsid w:val="00E822B0"/>
    <w:rsid w:val="00E82460"/>
    <w:rsid w:val="00E8264E"/>
    <w:rsid w:val="00E82711"/>
    <w:rsid w:val="00E82713"/>
    <w:rsid w:val="00E82C26"/>
    <w:rsid w:val="00E8369A"/>
    <w:rsid w:val="00E838AC"/>
    <w:rsid w:val="00E83B7F"/>
    <w:rsid w:val="00E83BF5"/>
    <w:rsid w:val="00E847F1"/>
    <w:rsid w:val="00E8498D"/>
    <w:rsid w:val="00E84F6B"/>
    <w:rsid w:val="00E85129"/>
    <w:rsid w:val="00E8514B"/>
    <w:rsid w:val="00E85E8A"/>
    <w:rsid w:val="00E8620D"/>
    <w:rsid w:val="00E8692B"/>
    <w:rsid w:val="00E86CD8"/>
    <w:rsid w:val="00E872B6"/>
    <w:rsid w:val="00E8735B"/>
    <w:rsid w:val="00E8789E"/>
    <w:rsid w:val="00E9043F"/>
    <w:rsid w:val="00E9048A"/>
    <w:rsid w:val="00E904FE"/>
    <w:rsid w:val="00E9064D"/>
    <w:rsid w:val="00E90A79"/>
    <w:rsid w:val="00E90B37"/>
    <w:rsid w:val="00E90CC6"/>
    <w:rsid w:val="00E90E2C"/>
    <w:rsid w:val="00E9162A"/>
    <w:rsid w:val="00E91793"/>
    <w:rsid w:val="00E918B3"/>
    <w:rsid w:val="00E91900"/>
    <w:rsid w:val="00E91E19"/>
    <w:rsid w:val="00E929BB"/>
    <w:rsid w:val="00E930C9"/>
    <w:rsid w:val="00E93224"/>
    <w:rsid w:val="00E932E8"/>
    <w:rsid w:val="00E93364"/>
    <w:rsid w:val="00E93807"/>
    <w:rsid w:val="00E93C55"/>
    <w:rsid w:val="00E93FEA"/>
    <w:rsid w:val="00E946AE"/>
    <w:rsid w:val="00E948AB"/>
    <w:rsid w:val="00E94DE7"/>
    <w:rsid w:val="00E95484"/>
    <w:rsid w:val="00E9566D"/>
    <w:rsid w:val="00E96184"/>
    <w:rsid w:val="00E96390"/>
    <w:rsid w:val="00E9639A"/>
    <w:rsid w:val="00E96479"/>
    <w:rsid w:val="00E966BE"/>
    <w:rsid w:val="00E96705"/>
    <w:rsid w:val="00E96785"/>
    <w:rsid w:val="00E96FD6"/>
    <w:rsid w:val="00E971D1"/>
    <w:rsid w:val="00E97758"/>
    <w:rsid w:val="00E97770"/>
    <w:rsid w:val="00E97D32"/>
    <w:rsid w:val="00EA0772"/>
    <w:rsid w:val="00EA07BE"/>
    <w:rsid w:val="00EA08E7"/>
    <w:rsid w:val="00EA0A9F"/>
    <w:rsid w:val="00EA1590"/>
    <w:rsid w:val="00EA1A42"/>
    <w:rsid w:val="00EA1ADA"/>
    <w:rsid w:val="00EA2707"/>
    <w:rsid w:val="00EA285A"/>
    <w:rsid w:val="00EA2976"/>
    <w:rsid w:val="00EA2EFF"/>
    <w:rsid w:val="00EA32F0"/>
    <w:rsid w:val="00EA33CE"/>
    <w:rsid w:val="00EA3AA6"/>
    <w:rsid w:val="00EA3B85"/>
    <w:rsid w:val="00EA3E13"/>
    <w:rsid w:val="00EA3F20"/>
    <w:rsid w:val="00EA4227"/>
    <w:rsid w:val="00EA4653"/>
    <w:rsid w:val="00EA480E"/>
    <w:rsid w:val="00EA4C3C"/>
    <w:rsid w:val="00EA4FE2"/>
    <w:rsid w:val="00EA63BC"/>
    <w:rsid w:val="00EA654D"/>
    <w:rsid w:val="00EA6A28"/>
    <w:rsid w:val="00EA6D91"/>
    <w:rsid w:val="00EA72C6"/>
    <w:rsid w:val="00EA7697"/>
    <w:rsid w:val="00EA7820"/>
    <w:rsid w:val="00EA7D48"/>
    <w:rsid w:val="00EB0775"/>
    <w:rsid w:val="00EB12AB"/>
    <w:rsid w:val="00EB12E5"/>
    <w:rsid w:val="00EB134C"/>
    <w:rsid w:val="00EB153E"/>
    <w:rsid w:val="00EB157F"/>
    <w:rsid w:val="00EB1A36"/>
    <w:rsid w:val="00EB1D4B"/>
    <w:rsid w:val="00EB1EF9"/>
    <w:rsid w:val="00EB2372"/>
    <w:rsid w:val="00EB2742"/>
    <w:rsid w:val="00EB2816"/>
    <w:rsid w:val="00EB2976"/>
    <w:rsid w:val="00EB2E59"/>
    <w:rsid w:val="00EB32BD"/>
    <w:rsid w:val="00EB3371"/>
    <w:rsid w:val="00EB3E5E"/>
    <w:rsid w:val="00EB4114"/>
    <w:rsid w:val="00EB4335"/>
    <w:rsid w:val="00EB4A99"/>
    <w:rsid w:val="00EB4B8E"/>
    <w:rsid w:val="00EB5016"/>
    <w:rsid w:val="00EB571D"/>
    <w:rsid w:val="00EB5F44"/>
    <w:rsid w:val="00EB6076"/>
    <w:rsid w:val="00EB683B"/>
    <w:rsid w:val="00EB6F51"/>
    <w:rsid w:val="00EB711B"/>
    <w:rsid w:val="00EB7150"/>
    <w:rsid w:val="00EB73D0"/>
    <w:rsid w:val="00EB74DA"/>
    <w:rsid w:val="00EB75E6"/>
    <w:rsid w:val="00EB7A8D"/>
    <w:rsid w:val="00EB7C12"/>
    <w:rsid w:val="00EC04E6"/>
    <w:rsid w:val="00EC0538"/>
    <w:rsid w:val="00EC0E76"/>
    <w:rsid w:val="00EC0E92"/>
    <w:rsid w:val="00EC0EC1"/>
    <w:rsid w:val="00EC1077"/>
    <w:rsid w:val="00EC1232"/>
    <w:rsid w:val="00EC13F6"/>
    <w:rsid w:val="00EC1440"/>
    <w:rsid w:val="00EC17A2"/>
    <w:rsid w:val="00EC1A32"/>
    <w:rsid w:val="00EC1E80"/>
    <w:rsid w:val="00EC211A"/>
    <w:rsid w:val="00EC3274"/>
    <w:rsid w:val="00EC35FD"/>
    <w:rsid w:val="00EC3700"/>
    <w:rsid w:val="00EC37B3"/>
    <w:rsid w:val="00EC3852"/>
    <w:rsid w:val="00EC38C9"/>
    <w:rsid w:val="00EC412E"/>
    <w:rsid w:val="00EC456A"/>
    <w:rsid w:val="00EC47D9"/>
    <w:rsid w:val="00EC49FF"/>
    <w:rsid w:val="00EC4B3A"/>
    <w:rsid w:val="00EC4B88"/>
    <w:rsid w:val="00EC4FAA"/>
    <w:rsid w:val="00EC50AC"/>
    <w:rsid w:val="00EC513A"/>
    <w:rsid w:val="00EC5716"/>
    <w:rsid w:val="00EC59F3"/>
    <w:rsid w:val="00EC5CD9"/>
    <w:rsid w:val="00EC5E32"/>
    <w:rsid w:val="00EC5E68"/>
    <w:rsid w:val="00EC5F00"/>
    <w:rsid w:val="00EC6A2F"/>
    <w:rsid w:val="00EC7595"/>
    <w:rsid w:val="00EC75A4"/>
    <w:rsid w:val="00EC75BF"/>
    <w:rsid w:val="00EC7844"/>
    <w:rsid w:val="00EC788F"/>
    <w:rsid w:val="00EC7A6E"/>
    <w:rsid w:val="00EC7EBF"/>
    <w:rsid w:val="00ED01A7"/>
    <w:rsid w:val="00ED02FC"/>
    <w:rsid w:val="00ED0751"/>
    <w:rsid w:val="00ED0801"/>
    <w:rsid w:val="00ED0D23"/>
    <w:rsid w:val="00ED1010"/>
    <w:rsid w:val="00ED1108"/>
    <w:rsid w:val="00ED1523"/>
    <w:rsid w:val="00ED1842"/>
    <w:rsid w:val="00ED21C1"/>
    <w:rsid w:val="00ED241E"/>
    <w:rsid w:val="00ED25F6"/>
    <w:rsid w:val="00ED267D"/>
    <w:rsid w:val="00ED2C53"/>
    <w:rsid w:val="00ED33B3"/>
    <w:rsid w:val="00ED3CEE"/>
    <w:rsid w:val="00ED4568"/>
    <w:rsid w:val="00ED4E93"/>
    <w:rsid w:val="00ED5310"/>
    <w:rsid w:val="00ED58EC"/>
    <w:rsid w:val="00ED59C2"/>
    <w:rsid w:val="00ED5AC5"/>
    <w:rsid w:val="00ED5EEA"/>
    <w:rsid w:val="00ED5F65"/>
    <w:rsid w:val="00ED61E6"/>
    <w:rsid w:val="00ED6354"/>
    <w:rsid w:val="00ED63E0"/>
    <w:rsid w:val="00ED67B4"/>
    <w:rsid w:val="00ED6FA6"/>
    <w:rsid w:val="00ED7333"/>
    <w:rsid w:val="00ED7DBC"/>
    <w:rsid w:val="00ED7F77"/>
    <w:rsid w:val="00EE088D"/>
    <w:rsid w:val="00EE0A42"/>
    <w:rsid w:val="00EE0A98"/>
    <w:rsid w:val="00EE0E3A"/>
    <w:rsid w:val="00EE146D"/>
    <w:rsid w:val="00EE1898"/>
    <w:rsid w:val="00EE1A09"/>
    <w:rsid w:val="00EE1CF0"/>
    <w:rsid w:val="00EE1FA6"/>
    <w:rsid w:val="00EE24F7"/>
    <w:rsid w:val="00EE2626"/>
    <w:rsid w:val="00EE2B3E"/>
    <w:rsid w:val="00EE2C51"/>
    <w:rsid w:val="00EE2CB2"/>
    <w:rsid w:val="00EE2D8C"/>
    <w:rsid w:val="00EE3323"/>
    <w:rsid w:val="00EE36A0"/>
    <w:rsid w:val="00EE3DDD"/>
    <w:rsid w:val="00EE407F"/>
    <w:rsid w:val="00EE4664"/>
    <w:rsid w:val="00EE4762"/>
    <w:rsid w:val="00EE4897"/>
    <w:rsid w:val="00EE4BED"/>
    <w:rsid w:val="00EE4E6B"/>
    <w:rsid w:val="00EE4F7A"/>
    <w:rsid w:val="00EE5595"/>
    <w:rsid w:val="00EE5AD8"/>
    <w:rsid w:val="00EE5BE4"/>
    <w:rsid w:val="00EE66F6"/>
    <w:rsid w:val="00EE676C"/>
    <w:rsid w:val="00EE68B4"/>
    <w:rsid w:val="00EE6A16"/>
    <w:rsid w:val="00EE6CDF"/>
    <w:rsid w:val="00EE6F6C"/>
    <w:rsid w:val="00EE7573"/>
    <w:rsid w:val="00EE7A28"/>
    <w:rsid w:val="00EF0036"/>
    <w:rsid w:val="00EF01B1"/>
    <w:rsid w:val="00EF0215"/>
    <w:rsid w:val="00EF02EA"/>
    <w:rsid w:val="00EF05E7"/>
    <w:rsid w:val="00EF0DD5"/>
    <w:rsid w:val="00EF106B"/>
    <w:rsid w:val="00EF1649"/>
    <w:rsid w:val="00EF1858"/>
    <w:rsid w:val="00EF1D18"/>
    <w:rsid w:val="00EF1D79"/>
    <w:rsid w:val="00EF1DA0"/>
    <w:rsid w:val="00EF1F38"/>
    <w:rsid w:val="00EF2326"/>
    <w:rsid w:val="00EF23AB"/>
    <w:rsid w:val="00EF2FC4"/>
    <w:rsid w:val="00EF36DB"/>
    <w:rsid w:val="00EF3AE1"/>
    <w:rsid w:val="00EF3BB7"/>
    <w:rsid w:val="00EF3C69"/>
    <w:rsid w:val="00EF3D51"/>
    <w:rsid w:val="00EF3E72"/>
    <w:rsid w:val="00EF3F88"/>
    <w:rsid w:val="00EF41B6"/>
    <w:rsid w:val="00EF43D2"/>
    <w:rsid w:val="00EF44C2"/>
    <w:rsid w:val="00EF45CE"/>
    <w:rsid w:val="00EF46C7"/>
    <w:rsid w:val="00EF4922"/>
    <w:rsid w:val="00EF4985"/>
    <w:rsid w:val="00EF4DCF"/>
    <w:rsid w:val="00EF4E93"/>
    <w:rsid w:val="00EF55E7"/>
    <w:rsid w:val="00EF5614"/>
    <w:rsid w:val="00EF582F"/>
    <w:rsid w:val="00EF6536"/>
    <w:rsid w:val="00EF688F"/>
    <w:rsid w:val="00EF6B17"/>
    <w:rsid w:val="00EF6B2E"/>
    <w:rsid w:val="00EF6C0C"/>
    <w:rsid w:val="00EF6F1C"/>
    <w:rsid w:val="00EF70C1"/>
    <w:rsid w:val="00EF7877"/>
    <w:rsid w:val="00EF7B83"/>
    <w:rsid w:val="00EF7DF3"/>
    <w:rsid w:val="00F00836"/>
    <w:rsid w:val="00F00B7E"/>
    <w:rsid w:val="00F00B89"/>
    <w:rsid w:val="00F00EAD"/>
    <w:rsid w:val="00F00F75"/>
    <w:rsid w:val="00F0100F"/>
    <w:rsid w:val="00F01022"/>
    <w:rsid w:val="00F012F1"/>
    <w:rsid w:val="00F022B3"/>
    <w:rsid w:val="00F0231F"/>
    <w:rsid w:val="00F02370"/>
    <w:rsid w:val="00F02AAC"/>
    <w:rsid w:val="00F02C9C"/>
    <w:rsid w:val="00F03118"/>
    <w:rsid w:val="00F03F58"/>
    <w:rsid w:val="00F040B1"/>
    <w:rsid w:val="00F04592"/>
    <w:rsid w:val="00F048C4"/>
    <w:rsid w:val="00F04BBA"/>
    <w:rsid w:val="00F04EBF"/>
    <w:rsid w:val="00F04EDA"/>
    <w:rsid w:val="00F04F29"/>
    <w:rsid w:val="00F056FA"/>
    <w:rsid w:val="00F05703"/>
    <w:rsid w:val="00F0571A"/>
    <w:rsid w:val="00F05ABF"/>
    <w:rsid w:val="00F05B65"/>
    <w:rsid w:val="00F05C15"/>
    <w:rsid w:val="00F05CF3"/>
    <w:rsid w:val="00F05DEC"/>
    <w:rsid w:val="00F06517"/>
    <w:rsid w:val="00F06A0F"/>
    <w:rsid w:val="00F07068"/>
    <w:rsid w:val="00F1044B"/>
    <w:rsid w:val="00F108C0"/>
    <w:rsid w:val="00F10ACE"/>
    <w:rsid w:val="00F10BAA"/>
    <w:rsid w:val="00F10E52"/>
    <w:rsid w:val="00F1130A"/>
    <w:rsid w:val="00F11378"/>
    <w:rsid w:val="00F114F6"/>
    <w:rsid w:val="00F1154A"/>
    <w:rsid w:val="00F117AA"/>
    <w:rsid w:val="00F119AA"/>
    <w:rsid w:val="00F129A9"/>
    <w:rsid w:val="00F13009"/>
    <w:rsid w:val="00F13A7D"/>
    <w:rsid w:val="00F13B72"/>
    <w:rsid w:val="00F13CAA"/>
    <w:rsid w:val="00F144A0"/>
    <w:rsid w:val="00F147BC"/>
    <w:rsid w:val="00F14831"/>
    <w:rsid w:val="00F14A26"/>
    <w:rsid w:val="00F14B3C"/>
    <w:rsid w:val="00F14BF8"/>
    <w:rsid w:val="00F15135"/>
    <w:rsid w:val="00F15398"/>
    <w:rsid w:val="00F155C3"/>
    <w:rsid w:val="00F155C4"/>
    <w:rsid w:val="00F15602"/>
    <w:rsid w:val="00F156A7"/>
    <w:rsid w:val="00F16200"/>
    <w:rsid w:val="00F16CDD"/>
    <w:rsid w:val="00F16D07"/>
    <w:rsid w:val="00F17096"/>
    <w:rsid w:val="00F170C3"/>
    <w:rsid w:val="00F170D6"/>
    <w:rsid w:val="00F17232"/>
    <w:rsid w:val="00F174FE"/>
    <w:rsid w:val="00F1759C"/>
    <w:rsid w:val="00F177B6"/>
    <w:rsid w:val="00F17F76"/>
    <w:rsid w:val="00F17FE6"/>
    <w:rsid w:val="00F2002C"/>
    <w:rsid w:val="00F208CB"/>
    <w:rsid w:val="00F20CDC"/>
    <w:rsid w:val="00F20D9C"/>
    <w:rsid w:val="00F20DE0"/>
    <w:rsid w:val="00F210C6"/>
    <w:rsid w:val="00F212BF"/>
    <w:rsid w:val="00F215AB"/>
    <w:rsid w:val="00F21BD8"/>
    <w:rsid w:val="00F225CC"/>
    <w:rsid w:val="00F226D2"/>
    <w:rsid w:val="00F2277F"/>
    <w:rsid w:val="00F22C0B"/>
    <w:rsid w:val="00F22E8F"/>
    <w:rsid w:val="00F23255"/>
    <w:rsid w:val="00F23330"/>
    <w:rsid w:val="00F234C8"/>
    <w:rsid w:val="00F23C27"/>
    <w:rsid w:val="00F242CD"/>
    <w:rsid w:val="00F244FE"/>
    <w:rsid w:val="00F24744"/>
    <w:rsid w:val="00F24A5B"/>
    <w:rsid w:val="00F24BBA"/>
    <w:rsid w:val="00F24DA7"/>
    <w:rsid w:val="00F24E52"/>
    <w:rsid w:val="00F24FB2"/>
    <w:rsid w:val="00F25389"/>
    <w:rsid w:val="00F253D3"/>
    <w:rsid w:val="00F254A8"/>
    <w:rsid w:val="00F255A7"/>
    <w:rsid w:val="00F25734"/>
    <w:rsid w:val="00F259C1"/>
    <w:rsid w:val="00F25D07"/>
    <w:rsid w:val="00F25E50"/>
    <w:rsid w:val="00F26712"/>
    <w:rsid w:val="00F26804"/>
    <w:rsid w:val="00F26922"/>
    <w:rsid w:val="00F269A7"/>
    <w:rsid w:val="00F278E7"/>
    <w:rsid w:val="00F27C61"/>
    <w:rsid w:val="00F27EC6"/>
    <w:rsid w:val="00F307C6"/>
    <w:rsid w:val="00F308C4"/>
    <w:rsid w:val="00F30977"/>
    <w:rsid w:val="00F30C4F"/>
    <w:rsid w:val="00F314F0"/>
    <w:rsid w:val="00F3191E"/>
    <w:rsid w:val="00F31BD0"/>
    <w:rsid w:val="00F31C1E"/>
    <w:rsid w:val="00F31DAC"/>
    <w:rsid w:val="00F321D0"/>
    <w:rsid w:val="00F326A6"/>
    <w:rsid w:val="00F32794"/>
    <w:rsid w:val="00F32AEF"/>
    <w:rsid w:val="00F32B14"/>
    <w:rsid w:val="00F33037"/>
    <w:rsid w:val="00F335BD"/>
    <w:rsid w:val="00F33891"/>
    <w:rsid w:val="00F343FF"/>
    <w:rsid w:val="00F34492"/>
    <w:rsid w:val="00F34808"/>
    <w:rsid w:val="00F34836"/>
    <w:rsid w:val="00F34A47"/>
    <w:rsid w:val="00F34DB5"/>
    <w:rsid w:val="00F35868"/>
    <w:rsid w:val="00F35D51"/>
    <w:rsid w:val="00F35DE7"/>
    <w:rsid w:val="00F360FA"/>
    <w:rsid w:val="00F36F73"/>
    <w:rsid w:val="00F37396"/>
    <w:rsid w:val="00F376CE"/>
    <w:rsid w:val="00F37A92"/>
    <w:rsid w:val="00F4003E"/>
    <w:rsid w:val="00F400D0"/>
    <w:rsid w:val="00F4034D"/>
    <w:rsid w:val="00F40363"/>
    <w:rsid w:val="00F40B09"/>
    <w:rsid w:val="00F414BD"/>
    <w:rsid w:val="00F41928"/>
    <w:rsid w:val="00F419E9"/>
    <w:rsid w:val="00F41AAD"/>
    <w:rsid w:val="00F41B4D"/>
    <w:rsid w:val="00F41EAF"/>
    <w:rsid w:val="00F421A5"/>
    <w:rsid w:val="00F425E1"/>
    <w:rsid w:val="00F42754"/>
    <w:rsid w:val="00F42C98"/>
    <w:rsid w:val="00F42F29"/>
    <w:rsid w:val="00F430BF"/>
    <w:rsid w:val="00F430DE"/>
    <w:rsid w:val="00F43162"/>
    <w:rsid w:val="00F43ABA"/>
    <w:rsid w:val="00F43D1A"/>
    <w:rsid w:val="00F43EBC"/>
    <w:rsid w:val="00F444B8"/>
    <w:rsid w:val="00F446CE"/>
    <w:rsid w:val="00F44784"/>
    <w:rsid w:val="00F448C7"/>
    <w:rsid w:val="00F44E1B"/>
    <w:rsid w:val="00F45895"/>
    <w:rsid w:val="00F45D75"/>
    <w:rsid w:val="00F45DF6"/>
    <w:rsid w:val="00F46282"/>
    <w:rsid w:val="00F46319"/>
    <w:rsid w:val="00F4653C"/>
    <w:rsid w:val="00F465A4"/>
    <w:rsid w:val="00F46FA5"/>
    <w:rsid w:val="00F472C5"/>
    <w:rsid w:val="00F473BB"/>
    <w:rsid w:val="00F47B5B"/>
    <w:rsid w:val="00F47DB1"/>
    <w:rsid w:val="00F50490"/>
    <w:rsid w:val="00F506C5"/>
    <w:rsid w:val="00F50CDC"/>
    <w:rsid w:val="00F50E8D"/>
    <w:rsid w:val="00F50EF4"/>
    <w:rsid w:val="00F514B6"/>
    <w:rsid w:val="00F515CF"/>
    <w:rsid w:val="00F515EF"/>
    <w:rsid w:val="00F5176B"/>
    <w:rsid w:val="00F51E36"/>
    <w:rsid w:val="00F520E9"/>
    <w:rsid w:val="00F5217E"/>
    <w:rsid w:val="00F52765"/>
    <w:rsid w:val="00F52949"/>
    <w:rsid w:val="00F52DBA"/>
    <w:rsid w:val="00F5342E"/>
    <w:rsid w:val="00F534F6"/>
    <w:rsid w:val="00F5410B"/>
    <w:rsid w:val="00F541BD"/>
    <w:rsid w:val="00F5422C"/>
    <w:rsid w:val="00F543DE"/>
    <w:rsid w:val="00F544BE"/>
    <w:rsid w:val="00F5465F"/>
    <w:rsid w:val="00F54CB3"/>
    <w:rsid w:val="00F55B5D"/>
    <w:rsid w:val="00F55E24"/>
    <w:rsid w:val="00F55E36"/>
    <w:rsid w:val="00F564EF"/>
    <w:rsid w:val="00F5716C"/>
    <w:rsid w:val="00F5723C"/>
    <w:rsid w:val="00F578C3"/>
    <w:rsid w:val="00F57B7F"/>
    <w:rsid w:val="00F60527"/>
    <w:rsid w:val="00F605EA"/>
    <w:rsid w:val="00F61028"/>
    <w:rsid w:val="00F6105A"/>
    <w:rsid w:val="00F6119A"/>
    <w:rsid w:val="00F6126C"/>
    <w:rsid w:val="00F612B0"/>
    <w:rsid w:val="00F61FA6"/>
    <w:rsid w:val="00F620E0"/>
    <w:rsid w:val="00F62208"/>
    <w:rsid w:val="00F62323"/>
    <w:rsid w:val="00F62BA4"/>
    <w:rsid w:val="00F62E2C"/>
    <w:rsid w:val="00F62EB8"/>
    <w:rsid w:val="00F62FD5"/>
    <w:rsid w:val="00F63330"/>
    <w:rsid w:val="00F63457"/>
    <w:rsid w:val="00F63920"/>
    <w:rsid w:val="00F63F83"/>
    <w:rsid w:val="00F642A6"/>
    <w:rsid w:val="00F6465D"/>
    <w:rsid w:val="00F646DB"/>
    <w:rsid w:val="00F646EA"/>
    <w:rsid w:val="00F647BA"/>
    <w:rsid w:val="00F6484C"/>
    <w:rsid w:val="00F6485B"/>
    <w:rsid w:val="00F64956"/>
    <w:rsid w:val="00F656FC"/>
    <w:rsid w:val="00F657EC"/>
    <w:rsid w:val="00F65E54"/>
    <w:rsid w:val="00F66036"/>
    <w:rsid w:val="00F662CB"/>
    <w:rsid w:val="00F66D52"/>
    <w:rsid w:val="00F67470"/>
    <w:rsid w:val="00F678FB"/>
    <w:rsid w:val="00F67EC7"/>
    <w:rsid w:val="00F67F41"/>
    <w:rsid w:val="00F70006"/>
    <w:rsid w:val="00F705F9"/>
    <w:rsid w:val="00F70D74"/>
    <w:rsid w:val="00F70E4C"/>
    <w:rsid w:val="00F70F47"/>
    <w:rsid w:val="00F71101"/>
    <w:rsid w:val="00F7159D"/>
    <w:rsid w:val="00F7250F"/>
    <w:rsid w:val="00F72531"/>
    <w:rsid w:val="00F72B9F"/>
    <w:rsid w:val="00F72C36"/>
    <w:rsid w:val="00F72E43"/>
    <w:rsid w:val="00F72FC9"/>
    <w:rsid w:val="00F7305F"/>
    <w:rsid w:val="00F732F9"/>
    <w:rsid w:val="00F733B7"/>
    <w:rsid w:val="00F73AB1"/>
    <w:rsid w:val="00F741DF"/>
    <w:rsid w:val="00F7422A"/>
    <w:rsid w:val="00F74644"/>
    <w:rsid w:val="00F746B2"/>
    <w:rsid w:val="00F74723"/>
    <w:rsid w:val="00F74B99"/>
    <w:rsid w:val="00F751CD"/>
    <w:rsid w:val="00F753DE"/>
    <w:rsid w:val="00F75475"/>
    <w:rsid w:val="00F754B7"/>
    <w:rsid w:val="00F7552C"/>
    <w:rsid w:val="00F755A1"/>
    <w:rsid w:val="00F75671"/>
    <w:rsid w:val="00F75A96"/>
    <w:rsid w:val="00F764B6"/>
    <w:rsid w:val="00F7665F"/>
    <w:rsid w:val="00F76A61"/>
    <w:rsid w:val="00F76EBA"/>
    <w:rsid w:val="00F77102"/>
    <w:rsid w:val="00F777A6"/>
    <w:rsid w:val="00F777E7"/>
    <w:rsid w:val="00F77FC7"/>
    <w:rsid w:val="00F80255"/>
    <w:rsid w:val="00F80631"/>
    <w:rsid w:val="00F819E0"/>
    <w:rsid w:val="00F81A3D"/>
    <w:rsid w:val="00F81B2A"/>
    <w:rsid w:val="00F81B51"/>
    <w:rsid w:val="00F81E38"/>
    <w:rsid w:val="00F81F78"/>
    <w:rsid w:val="00F820B9"/>
    <w:rsid w:val="00F829EB"/>
    <w:rsid w:val="00F82E75"/>
    <w:rsid w:val="00F83039"/>
    <w:rsid w:val="00F8305E"/>
    <w:rsid w:val="00F83084"/>
    <w:rsid w:val="00F8362F"/>
    <w:rsid w:val="00F8365A"/>
    <w:rsid w:val="00F83681"/>
    <w:rsid w:val="00F836E0"/>
    <w:rsid w:val="00F83943"/>
    <w:rsid w:val="00F83CC3"/>
    <w:rsid w:val="00F84418"/>
    <w:rsid w:val="00F848A0"/>
    <w:rsid w:val="00F84BE7"/>
    <w:rsid w:val="00F8525B"/>
    <w:rsid w:val="00F856EE"/>
    <w:rsid w:val="00F856FA"/>
    <w:rsid w:val="00F85704"/>
    <w:rsid w:val="00F85C1A"/>
    <w:rsid w:val="00F85D9B"/>
    <w:rsid w:val="00F8609D"/>
    <w:rsid w:val="00F8627A"/>
    <w:rsid w:val="00F8656C"/>
    <w:rsid w:val="00F8696D"/>
    <w:rsid w:val="00F869A3"/>
    <w:rsid w:val="00F86BE1"/>
    <w:rsid w:val="00F86F8B"/>
    <w:rsid w:val="00F87244"/>
    <w:rsid w:val="00F87630"/>
    <w:rsid w:val="00F87A14"/>
    <w:rsid w:val="00F87FC9"/>
    <w:rsid w:val="00F90160"/>
    <w:rsid w:val="00F90164"/>
    <w:rsid w:val="00F9029C"/>
    <w:rsid w:val="00F902D0"/>
    <w:rsid w:val="00F9084B"/>
    <w:rsid w:val="00F91073"/>
    <w:rsid w:val="00F911EA"/>
    <w:rsid w:val="00F914B5"/>
    <w:rsid w:val="00F91AB1"/>
    <w:rsid w:val="00F924D6"/>
    <w:rsid w:val="00F926D2"/>
    <w:rsid w:val="00F92936"/>
    <w:rsid w:val="00F92F01"/>
    <w:rsid w:val="00F93124"/>
    <w:rsid w:val="00F93235"/>
    <w:rsid w:val="00F93363"/>
    <w:rsid w:val="00F93B3D"/>
    <w:rsid w:val="00F93D62"/>
    <w:rsid w:val="00F93E0F"/>
    <w:rsid w:val="00F93E6C"/>
    <w:rsid w:val="00F940D3"/>
    <w:rsid w:val="00F942D1"/>
    <w:rsid w:val="00F948F7"/>
    <w:rsid w:val="00F94BFC"/>
    <w:rsid w:val="00F94BFD"/>
    <w:rsid w:val="00F94F83"/>
    <w:rsid w:val="00F951F6"/>
    <w:rsid w:val="00F9549C"/>
    <w:rsid w:val="00F954C9"/>
    <w:rsid w:val="00F9558C"/>
    <w:rsid w:val="00F95A81"/>
    <w:rsid w:val="00F95D27"/>
    <w:rsid w:val="00F95D50"/>
    <w:rsid w:val="00F96621"/>
    <w:rsid w:val="00F96EC7"/>
    <w:rsid w:val="00F9701E"/>
    <w:rsid w:val="00F970CF"/>
    <w:rsid w:val="00F971D4"/>
    <w:rsid w:val="00F973AE"/>
    <w:rsid w:val="00F974AE"/>
    <w:rsid w:val="00F97620"/>
    <w:rsid w:val="00F97D3E"/>
    <w:rsid w:val="00F97DEA"/>
    <w:rsid w:val="00F97E46"/>
    <w:rsid w:val="00FA0A2D"/>
    <w:rsid w:val="00FA0BD7"/>
    <w:rsid w:val="00FA0BF7"/>
    <w:rsid w:val="00FA0C14"/>
    <w:rsid w:val="00FA130F"/>
    <w:rsid w:val="00FA1458"/>
    <w:rsid w:val="00FA1A8C"/>
    <w:rsid w:val="00FA1BDF"/>
    <w:rsid w:val="00FA1D1A"/>
    <w:rsid w:val="00FA1D5D"/>
    <w:rsid w:val="00FA2047"/>
    <w:rsid w:val="00FA2234"/>
    <w:rsid w:val="00FA2405"/>
    <w:rsid w:val="00FA270B"/>
    <w:rsid w:val="00FA2A10"/>
    <w:rsid w:val="00FA32B0"/>
    <w:rsid w:val="00FA3385"/>
    <w:rsid w:val="00FA358E"/>
    <w:rsid w:val="00FA35DB"/>
    <w:rsid w:val="00FA3B4D"/>
    <w:rsid w:val="00FA3F4F"/>
    <w:rsid w:val="00FA40BE"/>
    <w:rsid w:val="00FA41F5"/>
    <w:rsid w:val="00FA4578"/>
    <w:rsid w:val="00FA48D7"/>
    <w:rsid w:val="00FA4D6D"/>
    <w:rsid w:val="00FA4E1B"/>
    <w:rsid w:val="00FA4EAE"/>
    <w:rsid w:val="00FA4FD0"/>
    <w:rsid w:val="00FA50BB"/>
    <w:rsid w:val="00FA523C"/>
    <w:rsid w:val="00FA53C1"/>
    <w:rsid w:val="00FA572E"/>
    <w:rsid w:val="00FA5A8E"/>
    <w:rsid w:val="00FA601B"/>
    <w:rsid w:val="00FA627D"/>
    <w:rsid w:val="00FA6534"/>
    <w:rsid w:val="00FA66C4"/>
    <w:rsid w:val="00FA66F0"/>
    <w:rsid w:val="00FA6B84"/>
    <w:rsid w:val="00FA7246"/>
    <w:rsid w:val="00FA7256"/>
    <w:rsid w:val="00FA75C7"/>
    <w:rsid w:val="00FA76B7"/>
    <w:rsid w:val="00FA7896"/>
    <w:rsid w:val="00FA7912"/>
    <w:rsid w:val="00FA7992"/>
    <w:rsid w:val="00FA7D38"/>
    <w:rsid w:val="00FA7D7B"/>
    <w:rsid w:val="00FB0483"/>
    <w:rsid w:val="00FB0708"/>
    <w:rsid w:val="00FB0A94"/>
    <w:rsid w:val="00FB0DB3"/>
    <w:rsid w:val="00FB0DEF"/>
    <w:rsid w:val="00FB0E6C"/>
    <w:rsid w:val="00FB0F4F"/>
    <w:rsid w:val="00FB17F4"/>
    <w:rsid w:val="00FB18FF"/>
    <w:rsid w:val="00FB1B0E"/>
    <w:rsid w:val="00FB1FA8"/>
    <w:rsid w:val="00FB23D4"/>
    <w:rsid w:val="00FB2566"/>
    <w:rsid w:val="00FB25F7"/>
    <w:rsid w:val="00FB2711"/>
    <w:rsid w:val="00FB27DB"/>
    <w:rsid w:val="00FB2C1A"/>
    <w:rsid w:val="00FB2C70"/>
    <w:rsid w:val="00FB2E60"/>
    <w:rsid w:val="00FB31B4"/>
    <w:rsid w:val="00FB38C2"/>
    <w:rsid w:val="00FB3B52"/>
    <w:rsid w:val="00FB4514"/>
    <w:rsid w:val="00FB4580"/>
    <w:rsid w:val="00FB50C7"/>
    <w:rsid w:val="00FB52B6"/>
    <w:rsid w:val="00FB5378"/>
    <w:rsid w:val="00FB5388"/>
    <w:rsid w:val="00FB56A2"/>
    <w:rsid w:val="00FB6187"/>
    <w:rsid w:val="00FB6508"/>
    <w:rsid w:val="00FB65BB"/>
    <w:rsid w:val="00FB689E"/>
    <w:rsid w:val="00FB6B8D"/>
    <w:rsid w:val="00FB6B9D"/>
    <w:rsid w:val="00FB72A5"/>
    <w:rsid w:val="00FB72C5"/>
    <w:rsid w:val="00FB733B"/>
    <w:rsid w:val="00FB752C"/>
    <w:rsid w:val="00FB753C"/>
    <w:rsid w:val="00FB7672"/>
    <w:rsid w:val="00FB782A"/>
    <w:rsid w:val="00FB7C85"/>
    <w:rsid w:val="00FC01E1"/>
    <w:rsid w:val="00FC0322"/>
    <w:rsid w:val="00FC0419"/>
    <w:rsid w:val="00FC0759"/>
    <w:rsid w:val="00FC0CC7"/>
    <w:rsid w:val="00FC0DE5"/>
    <w:rsid w:val="00FC0E12"/>
    <w:rsid w:val="00FC1105"/>
    <w:rsid w:val="00FC1299"/>
    <w:rsid w:val="00FC1774"/>
    <w:rsid w:val="00FC17B4"/>
    <w:rsid w:val="00FC1E30"/>
    <w:rsid w:val="00FC21FB"/>
    <w:rsid w:val="00FC22D5"/>
    <w:rsid w:val="00FC263A"/>
    <w:rsid w:val="00FC2844"/>
    <w:rsid w:val="00FC2862"/>
    <w:rsid w:val="00FC2A5D"/>
    <w:rsid w:val="00FC2D55"/>
    <w:rsid w:val="00FC2F46"/>
    <w:rsid w:val="00FC31B9"/>
    <w:rsid w:val="00FC37DB"/>
    <w:rsid w:val="00FC3915"/>
    <w:rsid w:val="00FC3D06"/>
    <w:rsid w:val="00FC3EA5"/>
    <w:rsid w:val="00FC46E6"/>
    <w:rsid w:val="00FC495D"/>
    <w:rsid w:val="00FC4C0F"/>
    <w:rsid w:val="00FC4D27"/>
    <w:rsid w:val="00FC4FC0"/>
    <w:rsid w:val="00FC5524"/>
    <w:rsid w:val="00FC556D"/>
    <w:rsid w:val="00FC56A8"/>
    <w:rsid w:val="00FC5784"/>
    <w:rsid w:val="00FC5851"/>
    <w:rsid w:val="00FC6821"/>
    <w:rsid w:val="00FC698A"/>
    <w:rsid w:val="00FC6A97"/>
    <w:rsid w:val="00FC6B3F"/>
    <w:rsid w:val="00FC6BD0"/>
    <w:rsid w:val="00FC6EF9"/>
    <w:rsid w:val="00FC7145"/>
    <w:rsid w:val="00FC73E8"/>
    <w:rsid w:val="00FC78E0"/>
    <w:rsid w:val="00FC7D0A"/>
    <w:rsid w:val="00FD0097"/>
    <w:rsid w:val="00FD0355"/>
    <w:rsid w:val="00FD0C51"/>
    <w:rsid w:val="00FD0D80"/>
    <w:rsid w:val="00FD0FEB"/>
    <w:rsid w:val="00FD1041"/>
    <w:rsid w:val="00FD1065"/>
    <w:rsid w:val="00FD1735"/>
    <w:rsid w:val="00FD1B77"/>
    <w:rsid w:val="00FD1F68"/>
    <w:rsid w:val="00FD233A"/>
    <w:rsid w:val="00FD23E5"/>
    <w:rsid w:val="00FD2530"/>
    <w:rsid w:val="00FD25B3"/>
    <w:rsid w:val="00FD2DBF"/>
    <w:rsid w:val="00FD3267"/>
    <w:rsid w:val="00FD33F7"/>
    <w:rsid w:val="00FD3E14"/>
    <w:rsid w:val="00FD3E6F"/>
    <w:rsid w:val="00FD3FCD"/>
    <w:rsid w:val="00FD4258"/>
    <w:rsid w:val="00FD434C"/>
    <w:rsid w:val="00FD458E"/>
    <w:rsid w:val="00FD45FD"/>
    <w:rsid w:val="00FD4772"/>
    <w:rsid w:val="00FD4890"/>
    <w:rsid w:val="00FD494C"/>
    <w:rsid w:val="00FD4D9F"/>
    <w:rsid w:val="00FD5108"/>
    <w:rsid w:val="00FD5531"/>
    <w:rsid w:val="00FD5574"/>
    <w:rsid w:val="00FD5664"/>
    <w:rsid w:val="00FD582D"/>
    <w:rsid w:val="00FD58C3"/>
    <w:rsid w:val="00FD5983"/>
    <w:rsid w:val="00FD6005"/>
    <w:rsid w:val="00FD6019"/>
    <w:rsid w:val="00FD6150"/>
    <w:rsid w:val="00FD64AE"/>
    <w:rsid w:val="00FD6624"/>
    <w:rsid w:val="00FD6716"/>
    <w:rsid w:val="00FD729A"/>
    <w:rsid w:val="00FD7555"/>
    <w:rsid w:val="00FD7587"/>
    <w:rsid w:val="00FD7693"/>
    <w:rsid w:val="00FD78DB"/>
    <w:rsid w:val="00FD7C1D"/>
    <w:rsid w:val="00FD7DF1"/>
    <w:rsid w:val="00FE0004"/>
    <w:rsid w:val="00FE0114"/>
    <w:rsid w:val="00FE056E"/>
    <w:rsid w:val="00FE0DFE"/>
    <w:rsid w:val="00FE108D"/>
    <w:rsid w:val="00FE13AD"/>
    <w:rsid w:val="00FE1662"/>
    <w:rsid w:val="00FE1A38"/>
    <w:rsid w:val="00FE1AAA"/>
    <w:rsid w:val="00FE1BCD"/>
    <w:rsid w:val="00FE2478"/>
    <w:rsid w:val="00FE2A77"/>
    <w:rsid w:val="00FE3520"/>
    <w:rsid w:val="00FE362E"/>
    <w:rsid w:val="00FE36B7"/>
    <w:rsid w:val="00FE39A0"/>
    <w:rsid w:val="00FE39E8"/>
    <w:rsid w:val="00FE3A25"/>
    <w:rsid w:val="00FE3D28"/>
    <w:rsid w:val="00FE3D35"/>
    <w:rsid w:val="00FE41E0"/>
    <w:rsid w:val="00FE4232"/>
    <w:rsid w:val="00FE454B"/>
    <w:rsid w:val="00FE4866"/>
    <w:rsid w:val="00FE48DB"/>
    <w:rsid w:val="00FE58D9"/>
    <w:rsid w:val="00FE5B7A"/>
    <w:rsid w:val="00FE5FA8"/>
    <w:rsid w:val="00FE6193"/>
    <w:rsid w:val="00FE61F4"/>
    <w:rsid w:val="00FE622C"/>
    <w:rsid w:val="00FE6564"/>
    <w:rsid w:val="00FE6900"/>
    <w:rsid w:val="00FE6DC6"/>
    <w:rsid w:val="00FE6DE6"/>
    <w:rsid w:val="00FE71C6"/>
    <w:rsid w:val="00FE74EF"/>
    <w:rsid w:val="00FE7651"/>
    <w:rsid w:val="00FE783C"/>
    <w:rsid w:val="00FE7874"/>
    <w:rsid w:val="00FE7B0B"/>
    <w:rsid w:val="00FE7CFD"/>
    <w:rsid w:val="00FE7E43"/>
    <w:rsid w:val="00FF05A9"/>
    <w:rsid w:val="00FF065F"/>
    <w:rsid w:val="00FF0781"/>
    <w:rsid w:val="00FF0927"/>
    <w:rsid w:val="00FF0A1C"/>
    <w:rsid w:val="00FF0A4A"/>
    <w:rsid w:val="00FF17D1"/>
    <w:rsid w:val="00FF1B4B"/>
    <w:rsid w:val="00FF1D34"/>
    <w:rsid w:val="00FF2291"/>
    <w:rsid w:val="00FF2563"/>
    <w:rsid w:val="00FF2578"/>
    <w:rsid w:val="00FF260A"/>
    <w:rsid w:val="00FF273B"/>
    <w:rsid w:val="00FF2CD4"/>
    <w:rsid w:val="00FF2E70"/>
    <w:rsid w:val="00FF2F66"/>
    <w:rsid w:val="00FF2FBF"/>
    <w:rsid w:val="00FF31BD"/>
    <w:rsid w:val="00FF344F"/>
    <w:rsid w:val="00FF36A2"/>
    <w:rsid w:val="00FF36EC"/>
    <w:rsid w:val="00FF3C7E"/>
    <w:rsid w:val="00FF3E0B"/>
    <w:rsid w:val="00FF41AD"/>
    <w:rsid w:val="00FF4467"/>
    <w:rsid w:val="00FF44E1"/>
    <w:rsid w:val="00FF4978"/>
    <w:rsid w:val="00FF49CD"/>
    <w:rsid w:val="00FF4A0E"/>
    <w:rsid w:val="00FF4AD2"/>
    <w:rsid w:val="00FF4B9C"/>
    <w:rsid w:val="00FF4DE2"/>
    <w:rsid w:val="00FF512D"/>
    <w:rsid w:val="00FF5661"/>
    <w:rsid w:val="00FF56F6"/>
    <w:rsid w:val="00FF58C6"/>
    <w:rsid w:val="00FF5C0E"/>
    <w:rsid w:val="00FF5C16"/>
    <w:rsid w:val="00FF60F6"/>
    <w:rsid w:val="00FF640F"/>
    <w:rsid w:val="00FF67EE"/>
    <w:rsid w:val="00FF6AAF"/>
    <w:rsid w:val="00FF7237"/>
    <w:rsid w:val="00FF7374"/>
    <w:rsid w:val="00FF7573"/>
    <w:rsid w:val="00FF7587"/>
    <w:rsid w:val="00FF7613"/>
    <w:rsid w:val="00FF7845"/>
    <w:rsid w:val="00FF7A4F"/>
    <w:rsid w:val="00FF7C1A"/>
  </w:rsids>
  <m:mathPr>
    <m:mathFont m:val="Cambria Math"/>
    <m:brkBin m:val="before"/>
    <m:brkBinSub m:val="--"/>
    <m:smallFrac m:val="0"/>
    <m:dispDef/>
    <m:lMargin m:val="0"/>
    <m:rMargin m:val="0"/>
    <m:defJc m:val="centerGroup"/>
    <m:wrapIndent m:val="1440"/>
    <m:intLim m:val="subSup"/>
    <m:naryLim m:val="undOvr"/>
  </m:mathPr>
  <w:themeFontLang w:val="en-GB"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1"/>
    <o:shapelayout v:ext="edit">
      <o:idmap v:ext="edit" data="1"/>
    </o:shapelayout>
  </w:shapeDefaults>
  <w:doNotEmbedSmartTags/>
  <w:decimalSymbol w:val="."/>
  <w:listSeparator w:val=","/>
  <w14:docId w14:val="703CE426"/>
  <w15:chartTrackingRefBased/>
  <w15:docId w15:val="{C08DBC34-1DA4-4E86-A34F-79CDC8967F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5">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annotation text" w:uiPriority="99"/>
    <w:lsdException w:name="header" w:uiPriority="99"/>
    <w:lsdException w:name="footer" w:uiPriority="99"/>
    <w:lsdException w:name="caption" w:semiHidden="1" w:unhideWhenUsed="1" w:qFormat="1"/>
    <w:lsdException w:name="annotation reference" w:uiPriority="99"/>
    <w:lsdException w:name="Title" w:qFormat="1"/>
    <w:lsdException w:name="Body Text" w:uiPriority="99"/>
    <w:lsdException w:name="Subtitle" w:qFormat="1"/>
    <w:lsdException w:name="Strong" w:qFormat="1"/>
    <w:lsdException w:name="Emphasis" w:uiPriority="20" w:qFormat="1"/>
    <w:lsdException w:name="Plain Text" w:uiPriority="99"/>
    <w:lsdException w:name="HTML Preformatted" w:semiHidden="1" w:unhideWhenUsed="1"/>
    <w:lsdException w:name="HTML Typewriter" w:uiPriority="99"/>
    <w:lsdException w:name="HTML Variable" w:semiHidden="1" w:unhideWhenUsed="1"/>
    <w:lsdException w:name="Normal Table"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atentStyles>
  <w:style w:type="paragraph" w:default="1" w:styleId="Normal">
    <w:name w:val="Normal"/>
    <w:qFormat/>
    <w:rsid w:val="00F732F9"/>
    <w:pPr>
      <w:widowControl w:val="0"/>
      <w:autoSpaceDE w:val="0"/>
      <w:autoSpaceDN w:val="0"/>
      <w:adjustRightInd w:val="0"/>
    </w:pPr>
    <w:rPr>
      <w:rFonts w:ascii="Bliss-ExtraBold" w:hAnsi="Bliss-ExtraBold" w:cs="Bliss-ExtraBold"/>
      <w:sz w:val="24"/>
      <w:szCs w:val="24"/>
      <w:lang w:eastAsia="en-US"/>
    </w:rPr>
  </w:style>
  <w:style w:type="paragraph" w:styleId="Heading1">
    <w:name w:val="heading 1"/>
    <w:basedOn w:val="Normal"/>
    <w:next w:val="Normal"/>
    <w:link w:val="Heading1Char"/>
    <w:qFormat/>
    <w:rsid w:val="00CD0498"/>
    <w:pPr>
      <w:outlineLvl w:val="0"/>
    </w:pPr>
    <w:rPr>
      <w:rFonts w:ascii="Calibri" w:hAnsi="Calibri"/>
      <w:b/>
      <w:sz w:val="20"/>
    </w:rPr>
  </w:style>
  <w:style w:type="paragraph" w:styleId="Heading2">
    <w:name w:val="heading 2"/>
    <w:basedOn w:val="Normal"/>
    <w:next w:val="Normal"/>
    <w:link w:val="Heading2Char"/>
    <w:qFormat/>
    <w:rsid w:val="00CB3532"/>
    <w:pPr>
      <w:outlineLvl w:val="1"/>
    </w:pPr>
    <w:rPr>
      <w:rFonts w:ascii="Calibri" w:hAnsi="Calibri"/>
      <w:b/>
      <w:sz w:val="20"/>
    </w:rPr>
  </w:style>
  <w:style w:type="paragraph" w:styleId="Heading3">
    <w:name w:val="heading 3"/>
    <w:basedOn w:val="Normal"/>
    <w:next w:val="Normal"/>
    <w:link w:val="Heading3Char"/>
    <w:qFormat/>
    <w:pPr>
      <w:outlineLvl w:val="2"/>
    </w:pPr>
  </w:style>
  <w:style w:type="paragraph" w:styleId="Heading4">
    <w:name w:val="heading 4"/>
    <w:basedOn w:val="Normal"/>
    <w:next w:val="Normal"/>
    <w:link w:val="Heading4Char"/>
    <w:qFormat/>
    <w:pPr>
      <w:outlineLvl w:val="3"/>
    </w:pPr>
  </w:style>
  <w:style w:type="paragraph" w:styleId="Heading5">
    <w:name w:val="heading 5"/>
    <w:basedOn w:val="Normal"/>
    <w:next w:val="Normal"/>
    <w:link w:val="Heading5Char"/>
    <w:qFormat/>
    <w:pPr>
      <w:outlineLvl w:val="4"/>
    </w:pPr>
  </w:style>
  <w:style w:type="paragraph" w:styleId="Heading6">
    <w:name w:val="heading 6"/>
    <w:basedOn w:val="Normal"/>
    <w:next w:val="Normal"/>
    <w:link w:val="Heading6Char"/>
    <w:qFormat/>
    <w:pPr>
      <w:outlineLvl w:val="5"/>
    </w:pPr>
  </w:style>
  <w:style w:type="paragraph" w:styleId="Heading7">
    <w:name w:val="heading 7"/>
    <w:basedOn w:val="Normal"/>
    <w:next w:val="Normal"/>
    <w:link w:val="Heading7Char"/>
    <w:qFormat/>
    <w:pPr>
      <w:outlineLvl w:val="6"/>
    </w:pPr>
  </w:style>
  <w:style w:type="paragraph" w:styleId="Heading8">
    <w:name w:val="heading 8"/>
    <w:basedOn w:val="Normal"/>
    <w:next w:val="Normal"/>
    <w:link w:val="Heading8Char"/>
    <w:qFormat/>
    <w:pPr>
      <w:outlineLvl w:val="7"/>
    </w:pPr>
  </w:style>
  <w:style w:type="paragraph" w:styleId="Heading9">
    <w:name w:val="heading 9"/>
    <w:basedOn w:val="Normal"/>
    <w:next w:val="Normal"/>
    <w:link w:val="Heading9Char"/>
    <w:qFormat/>
    <w:pPr>
      <w:keepNext/>
      <w:outlineLvl w:val="8"/>
    </w:pPr>
    <w:rPr>
      <w:rFonts w:ascii="Bliss-Regular" w:hAnsi="Bliss-Regular" w:cs="Bliss-Regular"/>
      <w:b/>
      <w:bCs/>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DocumentMap">
    <w:name w:val="Document Map"/>
    <w:basedOn w:val="Normal"/>
    <w:link w:val="DocumentMapChar"/>
    <w:semiHidden/>
    <w:pPr>
      <w:shd w:val="clear" w:color="auto" w:fill="000080"/>
    </w:pPr>
    <w:rPr>
      <w:rFonts w:ascii="Tahoma" w:hAnsi="Tahoma" w:cs="Tahoma"/>
      <w:sz w:val="20"/>
      <w:szCs w:val="20"/>
    </w:rPr>
  </w:style>
  <w:style w:type="paragraph" w:styleId="BodyText">
    <w:name w:val="Body Text"/>
    <w:basedOn w:val="Normal"/>
    <w:link w:val="BodyTextChar"/>
    <w:uiPriority w:val="99"/>
    <w:pPr>
      <w:jc w:val="both"/>
    </w:pPr>
    <w:rPr>
      <w:rFonts w:ascii="Bliss-Regular" w:hAnsi="Bliss-Regular" w:cs="Bliss-Regular"/>
      <w:sz w:val="18"/>
      <w:szCs w:val="18"/>
    </w:rPr>
  </w:style>
  <w:style w:type="paragraph" w:styleId="BodyText2">
    <w:name w:val="Body Text 2"/>
    <w:basedOn w:val="Normal"/>
    <w:link w:val="BodyText2Char"/>
    <w:rPr>
      <w:rFonts w:ascii="Bliss-Regular" w:hAnsi="Bliss-Regular" w:cs="Bliss-Regular"/>
      <w:sz w:val="18"/>
      <w:szCs w:val="18"/>
    </w:rPr>
  </w:style>
  <w:style w:type="paragraph" w:styleId="HTMLPreformatted">
    <w:name w:val="HTML Preformatted"/>
    <w:basedOn w:val="Normal"/>
    <w:link w:val="HTMLPreformattedChar"/>
    <w:pPr>
      <w:widowControl/>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autoSpaceDE/>
      <w:autoSpaceDN/>
      <w:adjustRightInd/>
    </w:pPr>
    <w:rPr>
      <w:rFonts w:ascii="Courier New" w:hAnsi="Courier New" w:cs="Courier New"/>
      <w:sz w:val="20"/>
      <w:szCs w:val="20"/>
    </w:rPr>
  </w:style>
  <w:style w:type="table" w:styleId="TableGrid">
    <w:name w:val="Table Grid"/>
    <w:basedOn w:val="TableNorma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
    <w:name w:val="Bullet"/>
    <w:basedOn w:val="Normal"/>
    <w:link w:val="BulletChar"/>
    <w:qFormat/>
    <w:pPr>
      <w:widowControl/>
      <w:numPr>
        <w:numId w:val="1"/>
      </w:numPr>
      <w:tabs>
        <w:tab w:val="left" w:pos="284"/>
      </w:tabs>
      <w:autoSpaceDE/>
      <w:autoSpaceDN/>
      <w:adjustRightInd/>
      <w:spacing w:after="130"/>
      <w:jc w:val="both"/>
    </w:pPr>
    <w:rPr>
      <w:sz w:val="22"/>
      <w:szCs w:val="22"/>
    </w:rPr>
  </w:style>
  <w:style w:type="paragraph" w:customStyle="1" w:styleId="Text">
    <w:name w:val="Text"/>
    <w:aliases w:val="t1,b"/>
    <w:basedOn w:val="Normal"/>
    <w:link w:val="TextChar"/>
    <w:qFormat/>
    <w:pPr>
      <w:widowControl/>
      <w:overflowPunct w:val="0"/>
      <w:spacing w:after="260"/>
      <w:jc w:val="both"/>
      <w:textAlignment w:val="baseline"/>
    </w:pPr>
    <w:rPr>
      <w:sz w:val="22"/>
      <w:szCs w:val="22"/>
    </w:rPr>
  </w:style>
  <w:style w:type="character" w:customStyle="1" w:styleId="TextChar">
    <w:name w:val="Text Char"/>
    <w:link w:val="Text"/>
    <w:locked/>
    <w:rPr>
      <w:rFonts w:ascii="Bliss-ExtraBold" w:hAnsi="Bliss-ExtraBold" w:cs="Bliss-ExtraBold"/>
      <w:sz w:val="22"/>
      <w:szCs w:val="22"/>
      <w:lang w:val="en-GB" w:eastAsia="en-US" w:bidi="ar-SA"/>
    </w:rPr>
  </w:style>
  <w:style w:type="paragraph" w:customStyle="1" w:styleId="body">
    <w:name w:val="body"/>
    <w:basedOn w:val="Normal"/>
    <w:uiPriority w:val="99"/>
    <w:pPr>
      <w:widowControl/>
      <w:autoSpaceDE/>
      <w:autoSpaceDN/>
      <w:adjustRightInd/>
      <w:spacing w:line="260" w:lineRule="exact"/>
    </w:pPr>
    <w:rPr>
      <w:rFonts w:ascii="New York" w:hAnsi="New York" w:cs="New York"/>
      <w:sz w:val="18"/>
      <w:szCs w:val="18"/>
    </w:rPr>
  </w:style>
  <w:style w:type="paragraph" w:styleId="Footer">
    <w:name w:val="footer"/>
    <w:basedOn w:val="Normal"/>
    <w:link w:val="FooterChar"/>
    <w:uiPriority w:val="99"/>
    <w:pPr>
      <w:widowControl/>
      <w:tabs>
        <w:tab w:val="center" w:pos="4320"/>
        <w:tab w:val="right" w:pos="8640"/>
      </w:tabs>
      <w:autoSpaceDE/>
      <w:autoSpaceDN/>
      <w:adjustRightInd/>
      <w:spacing w:line="260" w:lineRule="atLeast"/>
    </w:pPr>
    <w:rPr>
      <w:sz w:val="22"/>
      <w:szCs w:val="22"/>
      <w:lang w:val="en-IE"/>
    </w:rPr>
  </w:style>
  <w:style w:type="paragraph" w:styleId="FootnoteText">
    <w:name w:val="footnote text"/>
    <w:aliases w:val="ARM footnote Text,Footnote Text Char2,Footnote Text Char11,Footnote Text Char3,Footnote Text Char4,Footnote Text Char5,Footnote Text Char6,Footnote Text Char12,Footnote Text Char21,Footnote Text Char31,Footnote New, Ch,Ch"/>
    <w:basedOn w:val="Normal"/>
    <w:link w:val="FootnoteTextChar"/>
    <w:pPr>
      <w:widowControl/>
      <w:autoSpaceDE/>
      <w:autoSpaceDN/>
      <w:adjustRightInd/>
      <w:spacing w:line="260" w:lineRule="atLeast"/>
    </w:pPr>
    <w:rPr>
      <w:sz w:val="20"/>
      <w:szCs w:val="20"/>
      <w:lang w:val="en-IE"/>
    </w:rPr>
  </w:style>
  <w:style w:type="paragraph" w:styleId="Header">
    <w:name w:val="header"/>
    <w:basedOn w:val="Normal"/>
    <w:link w:val="HeaderChar"/>
    <w:uiPriority w:val="99"/>
    <w:pPr>
      <w:tabs>
        <w:tab w:val="center" w:pos="4153"/>
        <w:tab w:val="right" w:pos="8306"/>
      </w:tabs>
    </w:pPr>
  </w:style>
  <w:style w:type="paragraph" w:styleId="NormalWeb">
    <w:name w:val="Normal (Web)"/>
    <w:basedOn w:val="Normal"/>
    <w:link w:val="NormalWebChar"/>
    <w:pPr>
      <w:widowControl/>
      <w:autoSpaceDE/>
      <w:autoSpaceDN/>
      <w:adjustRightInd/>
      <w:spacing w:before="100" w:beforeAutospacing="1" w:after="100" w:afterAutospacing="1"/>
    </w:pPr>
    <w:rPr>
      <w:lang w:eastAsia="en-GB"/>
    </w:rPr>
  </w:style>
  <w:style w:type="character" w:styleId="Hyperlink">
    <w:name w:val="Hyperlink"/>
    <w:rPr>
      <w:color w:val="0000FF"/>
      <w:u w:val="single"/>
    </w:rPr>
  </w:style>
  <w:style w:type="paragraph" w:styleId="BalloonText">
    <w:name w:val="Balloon Text"/>
    <w:basedOn w:val="Normal"/>
    <w:link w:val="BalloonTextChar"/>
    <w:semiHidden/>
    <w:rPr>
      <w:rFonts w:ascii="Tahoma" w:hAnsi="Tahoma" w:cs="Tahoma"/>
      <w:sz w:val="16"/>
      <w:szCs w:val="16"/>
    </w:rPr>
  </w:style>
  <w:style w:type="paragraph" w:customStyle="1" w:styleId="accs">
    <w:name w:val="accs"/>
    <w:basedOn w:val="Normal"/>
    <w:next w:val="Normal"/>
    <w:pPr>
      <w:widowControl/>
      <w:tabs>
        <w:tab w:val="right" w:pos="4346"/>
        <w:tab w:val="right" w:pos="6690"/>
      </w:tabs>
      <w:autoSpaceDE/>
      <w:autoSpaceDN/>
      <w:adjustRightInd/>
      <w:spacing w:line="260" w:lineRule="exact"/>
    </w:pPr>
    <w:rPr>
      <w:rFonts w:ascii="New York" w:hAnsi="New York" w:cs="Times New Roman"/>
      <w:sz w:val="18"/>
      <w:szCs w:val="20"/>
      <w:lang w:val="en-US"/>
    </w:rPr>
  </w:style>
  <w:style w:type="character" w:styleId="Strong">
    <w:name w:val="Strong"/>
    <w:qFormat/>
    <w:rPr>
      <w:b/>
      <w:bCs/>
    </w:rPr>
  </w:style>
  <w:style w:type="character" w:customStyle="1" w:styleId="msodel0">
    <w:name w:val="msodel0"/>
    <w:rPr>
      <w:strike/>
      <w:color w:val="FF0000"/>
    </w:rPr>
  </w:style>
  <w:style w:type="paragraph" w:customStyle="1" w:styleId="Body0">
    <w:name w:val="Body"/>
    <w:basedOn w:val="Normal"/>
    <w:uiPriority w:val="99"/>
    <w:pPr>
      <w:widowControl/>
      <w:autoSpaceDE/>
      <w:autoSpaceDN/>
      <w:adjustRightInd/>
      <w:spacing w:after="240"/>
      <w:jc w:val="both"/>
    </w:pPr>
    <w:rPr>
      <w:rFonts w:ascii="Times New Roman" w:hAnsi="Times New Roman" w:cs="Times New Roman"/>
      <w:lang w:val="en-IE"/>
    </w:rPr>
  </w:style>
  <w:style w:type="paragraph" w:customStyle="1" w:styleId="ACSchLv1">
    <w:name w:val="AC Sch Lv 1"/>
    <w:basedOn w:val="Normal"/>
    <w:pPr>
      <w:widowControl/>
      <w:numPr>
        <w:numId w:val="2"/>
      </w:numPr>
      <w:autoSpaceDE/>
      <w:autoSpaceDN/>
      <w:adjustRightInd/>
      <w:spacing w:after="240"/>
      <w:jc w:val="both"/>
      <w:outlineLvl w:val="0"/>
    </w:pPr>
    <w:rPr>
      <w:rFonts w:ascii="Times New Roman" w:hAnsi="Times New Roman" w:cs="Times New Roman"/>
      <w:lang w:val="en-IE"/>
    </w:rPr>
  </w:style>
  <w:style w:type="paragraph" w:customStyle="1" w:styleId="ACSchLv2">
    <w:name w:val="AC Sch Lv 2"/>
    <w:basedOn w:val="Normal"/>
    <w:pPr>
      <w:widowControl/>
      <w:numPr>
        <w:ilvl w:val="1"/>
        <w:numId w:val="2"/>
      </w:numPr>
      <w:tabs>
        <w:tab w:val="left" w:pos="1440"/>
      </w:tabs>
      <w:autoSpaceDE/>
      <w:autoSpaceDN/>
      <w:adjustRightInd/>
      <w:spacing w:after="240"/>
      <w:jc w:val="both"/>
      <w:outlineLvl w:val="1"/>
    </w:pPr>
    <w:rPr>
      <w:rFonts w:ascii="Times New Roman" w:hAnsi="Times New Roman" w:cs="Times New Roman"/>
      <w:lang w:val="en-IE"/>
    </w:rPr>
  </w:style>
  <w:style w:type="paragraph" w:customStyle="1" w:styleId="ACSchLv3">
    <w:name w:val="AC Sch Lv 3"/>
    <w:basedOn w:val="Normal"/>
    <w:pPr>
      <w:widowControl/>
      <w:numPr>
        <w:ilvl w:val="2"/>
        <w:numId w:val="2"/>
      </w:numPr>
      <w:tabs>
        <w:tab w:val="left" w:pos="2160"/>
      </w:tabs>
      <w:autoSpaceDE/>
      <w:autoSpaceDN/>
      <w:adjustRightInd/>
      <w:spacing w:after="240"/>
      <w:jc w:val="both"/>
      <w:outlineLvl w:val="2"/>
    </w:pPr>
    <w:rPr>
      <w:rFonts w:ascii="Times New Roman" w:hAnsi="Times New Roman" w:cs="Times New Roman"/>
      <w:lang w:val="en-IE"/>
    </w:rPr>
  </w:style>
  <w:style w:type="paragraph" w:customStyle="1" w:styleId="ACSchLv4">
    <w:name w:val="AC Sch Lv 4"/>
    <w:basedOn w:val="Normal"/>
    <w:pPr>
      <w:widowControl/>
      <w:numPr>
        <w:ilvl w:val="3"/>
        <w:numId w:val="2"/>
      </w:numPr>
      <w:tabs>
        <w:tab w:val="left" w:pos="2880"/>
      </w:tabs>
      <w:autoSpaceDE/>
      <w:autoSpaceDN/>
      <w:adjustRightInd/>
      <w:spacing w:after="240"/>
      <w:jc w:val="both"/>
      <w:outlineLvl w:val="3"/>
    </w:pPr>
    <w:rPr>
      <w:rFonts w:ascii="Times New Roman" w:hAnsi="Times New Roman" w:cs="Times New Roman"/>
      <w:lang w:val="en-IE"/>
    </w:rPr>
  </w:style>
  <w:style w:type="paragraph" w:customStyle="1" w:styleId="ACSchLv5">
    <w:name w:val="AC Sch Lv 5"/>
    <w:basedOn w:val="Normal"/>
    <w:pPr>
      <w:widowControl/>
      <w:numPr>
        <w:ilvl w:val="4"/>
        <w:numId w:val="2"/>
      </w:numPr>
      <w:tabs>
        <w:tab w:val="left" w:pos="3600"/>
      </w:tabs>
      <w:autoSpaceDE/>
      <w:autoSpaceDN/>
      <w:adjustRightInd/>
      <w:spacing w:after="240"/>
      <w:jc w:val="both"/>
      <w:outlineLvl w:val="4"/>
    </w:pPr>
    <w:rPr>
      <w:rFonts w:ascii="Times New Roman" w:hAnsi="Times New Roman" w:cs="Times New Roman"/>
      <w:lang w:val="en-IE"/>
    </w:rPr>
  </w:style>
  <w:style w:type="character" w:customStyle="1" w:styleId="storybody1">
    <w:name w:val="storybody1"/>
    <w:rPr>
      <w:rFonts w:ascii="Verdana" w:hAnsi="Verdana" w:hint="default"/>
      <w:color w:val="000066"/>
      <w:sz w:val="20"/>
      <w:szCs w:val="20"/>
    </w:rPr>
  </w:style>
  <w:style w:type="character" w:styleId="Emphasis">
    <w:name w:val="Emphasis"/>
    <w:uiPriority w:val="20"/>
    <w:qFormat/>
    <w:rPr>
      <w:b/>
      <w:bCs/>
      <w:i w:val="0"/>
      <w:iCs w:val="0"/>
    </w:rPr>
  </w:style>
  <w:style w:type="character" w:styleId="FootnoteReference">
    <w:name w:val="footnote reference"/>
    <w:rPr>
      <w:vertAlign w:val="superscript"/>
    </w:rPr>
  </w:style>
  <w:style w:type="paragraph" w:customStyle="1" w:styleId="Default">
    <w:name w:val="Default"/>
    <w:pPr>
      <w:autoSpaceDE w:val="0"/>
      <w:autoSpaceDN w:val="0"/>
      <w:adjustRightInd w:val="0"/>
    </w:pPr>
    <w:rPr>
      <w:rFonts w:ascii="Helvetica Neue" w:hAnsi="Helvetica Neue" w:cs="Helvetica Neue"/>
      <w:color w:val="000000"/>
      <w:sz w:val="24"/>
      <w:szCs w:val="24"/>
      <w:lang w:val="en-US" w:eastAsia="en-US"/>
    </w:rPr>
  </w:style>
  <w:style w:type="paragraph" w:customStyle="1" w:styleId="Pa0">
    <w:name w:val="Pa0"/>
    <w:basedOn w:val="Default"/>
    <w:next w:val="Default"/>
    <w:pPr>
      <w:spacing w:line="241" w:lineRule="atLeast"/>
    </w:pPr>
    <w:rPr>
      <w:rFonts w:cs="Times New Roman"/>
      <w:color w:val="auto"/>
    </w:rPr>
  </w:style>
  <w:style w:type="character" w:customStyle="1" w:styleId="A6">
    <w:name w:val="A6"/>
    <w:rPr>
      <w:rFonts w:cs="Helvetica Neue"/>
      <w:color w:val="000000"/>
      <w:sz w:val="17"/>
      <w:szCs w:val="17"/>
    </w:rPr>
  </w:style>
  <w:style w:type="paragraph" w:customStyle="1" w:styleId="c56">
    <w:name w:val="c56"/>
    <w:basedOn w:val="Normal"/>
    <w:pPr>
      <w:widowControl/>
      <w:autoSpaceDE/>
      <w:autoSpaceDN/>
      <w:adjustRightInd/>
      <w:spacing w:before="120"/>
      <w:jc w:val="both"/>
    </w:pPr>
    <w:rPr>
      <w:rFonts w:ascii="Arial" w:hAnsi="Arial" w:cs="Arial"/>
      <w:lang w:val="en-US"/>
    </w:rPr>
  </w:style>
  <w:style w:type="character" w:customStyle="1" w:styleId="c55">
    <w:name w:val="c55"/>
    <w:rPr>
      <w:sz w:val="20"/>
      <w:szCs w:val="20"/>
    </w:rPr>
  </w:style>
  <w:style w:type="character" w:styleId="CommentReference">
    <w:name w:val="annotation reference"/>
    <w:uiPriority w:val="99"/>
    <w:rPr>
      <w:sz w:val="16"/>
      <w:szCs w:val="16"/>
    </w:rPr>
  </w:style>
  <w:style w:type="paragraph" w:styleId="CommentText">
    <w:name w:val="annotation text"/>
    <w:basedOn w:val="Normal"/>
    <w:link w:val="CommentTextChar"/>
    <w:uiPriority w:val="99"/>
    <w:rPr>
      <w:sz w:val="20"/>
      <w:szCs w:val="20"/>
    </w:rPr>
  </w:style>
  <w:style w:type="paragraph" w:styleId="CommentSubject">
    <w:name w:val="annotation subject"/>
    <w:basedOn w:val="CommentText"/>
    <w:next w:val="CommentText"/>
    <w:link w:val="CommentSubjectChar"/>
    <w:rPr>
      <w:b/>
      <w:bCs/>
    </w:rPr>
  </w:style>
  <w:style w:type="character" w:styleId="FollowedHyperlink">
    <w:name w:val="FollowedHyperlink"/>
    <w:rPr>
      <w:color w:val="800080"/>
      <w:u w:val="single"/>
    </w:rPr>
  </w:style>
  <w:style w:type="paragraph" w:customStyle="1" w:styleId="c3">
    <w:name w:val="c3"/>
    <w:basedOn w:val="Normal"/>
    <w:uiPriority w:val="99"/>
    <w:pPr>
      <w:widowControl/>
      <w:autoSpaceDE/>
      <w:autoSpaceDN/>
      <w:adjustRightInd/>
    </w:pPr>
    <w:rPr>
      <w:rFonts w:ascii="Times New Roman" w:hAnsi="Times New Roman" w:cs="Times New Roman"/>
      <w:lang w:eastAsia="en-GB"/>
    </w:rPr>
  </w:style>
  <w:style w:type="paragraph" w:customStyle="1" w:styleId="c1">
    <w:name w:val="c1"/>
    <w:basedOn w:val="Normal"/>
    <w:uiPriority w:val="99"/>
    <w:pPr>
      <w:widowControl/>
      <w:autoSpaceDE/>
      <w:autoSpaceDN/>
      <w:adjustRightInd/>
    </w:pPr>
    <w:rPr>
      <w:rFonts w:ascii="Times New Roman" w:hAnsi="Times New Roman" w:cs="Times New Roman"/>
      <w:lang w:eastAsia="en-GB"/>
    </w:rPr>
  </w:style>
  <w:style w:type="character" w:customStyle="1" w:styleId="c4">
    <w:name w:val="c4"/>
    <w:rPr>
      <w:color w:val="000000"/>
    </w:rPr>
  </w:style>
  <w:style w:type="paragraph" w:customStyle="1" w:styleId="a">
    <w:name w:val="a"/>
    <w:basedOn w:val="Normal"/>
    <w:pPr>
      <w:widowControl/>
      <w:autoSpaceDE/>
      <w:autoSpaceDN/>
      <w:adjustRightInd/>
    </w:pPr>
    <w:rPr>
      <w:rFonts w:ascii="Times New Roman" w:hAnsi="Times New Roman" w:cs="Times New Roman"/>
      <w:lang w:val="en-US"/>
    </w:rPr>
  </w:style>
  <w:style w:type="character" w:customStyle="1" w:styleId="s">
    <w:name w:val="s"/>
    <w:rPr>
      <w:rFonts w:ascii="Calibri" w:hAnsi="Calibri" w:hint="default"/>
    </w:rPr>
  </w:style>
  <w:style w:type="character" w:customStyle="1" w:styleId="A0">
    <w:name w:val="A0"/>
    <w:rPr>
      <w:color w:val="000000"/>
      <w:sz w:val="20"/>
      <w:szCs w:val="20"/>
    </w:rPr>
  </w:style>
  <w:style w:type="character" w:customStyle="1" w:styleId="A2">
    <w:name w:val="A2"/>
    <w:rPr>
      <w:color w:val="000000"/>
      <w:sz w:val="20"/>
      <w:szCs w:val="20"/>
      <w:u w:val="single"/>
    </w:rPr>
  </w:style>
  <w:style w:type="paragraph" w:customStyle="1" w:styleId="u">
    <w:name w:val="u"/>
    <w:basedOn w:val="Normal"/>
    <w:uiPriority w:val="99"/>
    <w:pPr>
      <w:widowControl/>
      <w:autoSpaceDE/>
      <w:autoSpaceDN/>
      <w:adjustRightInd/>
      <w:jc w:val="both"/>
    </w:pPr>
    <w:rPr>
      <w:rFonts w:ascii="Times New Roman" w:hAnsi="Times New Roman" w:cs="Times New Roman"/>
      <w:lang w:eastAsia="en-GB"/>
    </w:rPr>
  </w:style>
  <w:style w:type="character" w:customStyle="1" w:styleId="q">
    <w:name w:val="q"/>
    <w:rPr>
      <w:color w:val="000000"/>
    </w:rPr>
  </w:style>
  <w:style w:type="character" w:customStyle="1" w:styleId="ac">
    <w:name w:val="ac"/>
    <w:basedOn w:val="DefaultParagraphFont"/>
  </w:style>
  <w:style w:type="character" w:customStyle="1" w:styleId="searchword">
    <w:name w:val="searchword"/>
    <w:basedOn w:val="DefaultParagraphFont"/>
  </w:style>
  <w:style w:type="character" w:customStyle="1" w:styleId="st">
    <w:name w:val="st"/>
    <w:rPr>
      <w:rFonts w:cs="Times New Roman"/>
    </w:rPr>
  </w:style>
  <w:style w:type="paragraph" w:styleId="ListParagraph">
    <w:name w:val="List Paragraph"/>
    <w:basedOn w:val="Normal"/>
    <w:link w:val="ListParagraphChar"/>
    <w:uiPriority w:val="34"/>
    <w:qFormat/>
    <w:pPr>
      <w:widowControl/>
      <w:autoSpaceDE/>
      <w:autoSpaceDN/>
      <w:adjustRightInd/>
      <w:spacing w:after="200" w:line="276" w:lineRule="auto"/>
      <w:ind w:left="720"/>
      <w:contextualSpacing/>
    </w:pPr>
    <w:rPr>
      <w:rFonts w:ascii="Calibri" w:hAnsi="Calibri" w:cs="Cordia New"/>
      <w:sz w:val="22"/>
      <w:szCs w:val="22"/>
      <w:lang w:val="en-AU"/>
    </w:rPr>
  </w:style>
  <w:style w:type="paragraph" w:customStyle="1" w:styleId="t">
    <w:name w:val="t"/>
    <w:basedOn w:val="Normal"/>
    <w:uiPriority w:val="99"/>
    <w:pPr>
      <w:widowControl/>
      <w:autoSpaceDE/>
      <w:autoSpaceDN/>
      <w:adjustRightInd/>
      <w:jc w:val="both"/>
    </w:pPr>
    <w:rPr>
      <w:rFonts w:ascii="Arial" w:hAnsi="Arial" w:cs="Arial"/>
      <w:sz w:val="22"/>
      <w:szCs w:val="22"/>
      <w:lang w:eastAsia="en-GB"/>
    </w:rPr>
  </w:style>
  <w:style w:type="character" w:customStyle="1" w:styleId="p">
    <w:name w:val="p"/>
    <w:rPr>
      <w:rFonts w:ascii="Tahoma" w:hAnsi="Tahoma" w:cs="Tahoma" w:hint="default"/>
    </w:rPr>
  </w:style>
  <w:style w:type="character" w:customStyle="1" w:styleId="d">
    <w:name w:val="d"/>
    <w:basedOn w:val="DefaultParagraphFont"/>
  </w:style>
  <w:style w:type="character" w:customStyle="1" w:styleId="o">
    <w:name w:val="o"/>
    <w:basedOn w:val="DefaultParagraphFont"/>
  </w:style>
  <w:style w:type="paragraph" w:styleId="Revision">
    <w:name w:val="Revision"/>
    <w:hidden/>
    <w:uiPriority w:val="99"/>
    <w:semiHidden/>
    <w:rsid w:val="0072505F"/>
    <w:rPr>
      <w:rFonts w:ascii="Bliss-ExtraBold" w:hAnsi="Bliss-ExtraBold" w:cs="Bliss-ExtraBold"/>
      <w:sz w:val="24"/>
      <w:szCs w:val="24"/>
      <w:lang w:eastAsia="en-US"/>
    </w:rPr>
  </w:style>
  <w:style w:type="character" w:customStyle="1" w:styleId="BodyTextChar">
    <w:name w:val="Body Text Char"/>
    <w:link w:val="BodyText"/>
    <w:uiPriority w:val="99"/>
    <w:rsid w:val="009A3523"/>
    <w:rPr>
      <w:rFonts w:ascii="Bliss-Regular" w:hAnsi="Bliss-Regular" w:cs="Bliss-Regular"/>
      <w:sz w:val="18"/>
      <w:szCs w:val="18"/>
      <w:lang w:val="en-GB" w:eastAsia="en-US"/>
    </w:rPr>
  </w:style>
  <w:style w:type="character" w:customStyle="1" w:styleId="Heading3Char">
    <w:name w:val="Heading 3 Char"/>
    <w:link w:val="Heading3"/>
    <w:rsid w:val="00C1533D"/>
    <w:rPr>
      <w:rFonts w:ascii="Bliss-ExtraBold" w:hAnsi="Bliss-ExtraBold" w:cs="Bliss-ExtraBold"/>
      <w:sz w:val="24"/>
      <w:szCs w:val="24"/>
      <w:lang w:val="en-GB" w:eastAsia="en-US"/>
    </w:rPr>
  </w:style>
  <w:style w:type="paragraph" w:styleId="ListBullet">
    <w:name w:val="List Bullet"/>
    <w:basedOn w:val="Normal"/>
    <w:rsid w:val="00C73ECF"/>
    <w:pPr>
      <w:widowControl/>
      <w:numPr>
        <w:numId w:val="3"/>
      </w:numPr>
      <w:autoSpaceDE/>
      <w:autoSpaceDN/>
      <w:adjustRightInd/>
      <w:spacing w:before="130" w:after="130" w:line="260" w:lineRule="atLeast"/>
    </w:pPr>
    <w:rPr>
      <w:rFonts w:ascii="Times New Roman" w:hAnsi="Times New Roman" w:cs="Times New Roman"/>
      <w:sz w:val="22"/>
      <w:szCs w:val="20"/>
      <w:lang w:val="en-IE"/>
    </w:rPr>
  </w:style>
  <w:style w:type="character" w:customStyle="1" w:styleId="HTMLPreformattedChar">
    <w:name w:val="HTML Preformatted Char"/>
    <w:link w:val="HTMLPreformatted"/>
    <w:rsid w:val="00B3515B"/>
    <w:rPr>
      <w:rFonts w:ascii="Courier New" w:hAnsi="Courier New" w:cs="Courier New"/>
      <w:lang w:val="en-GB" w:eastAsia="en-US"/>
    </w:rPr>
  </w:style>
  <w:style w:type="character" w:customStyle="1" w:styleId="BalloonTextChar">
    <w:name w:val="Balloon Text Char"/>
    <w:link w:val="BalloonText"/>
    <w:semiHidden/>
    <w:rsid w:val="00B3515B"/>
    <w:rPr>
      <w:rFonts w:ascii="Tahoma" w:hAnsi="Tahoma" w:cs="Tahoma"/>
      <w:sz w:val="16"/>
      <w:szCs w:val="16"/>
      <w:lang w:val="en-GB" w:eastAsia="en-US"/>
    </w:rPr>
  </w:style>
  <w:style w:type="character" w:customStyle="1" w:styleId="DocumentMapChar">
    <w:name w:val="Document Map Char"/>
    <w:link w:val="DocumentMap"/>
    <w:semiHidden/>
    <w:rsid w:val="00B3515B"/>
    <w:rPr>
      <w:rFonts w:ascii="Tahoma" w:hAnsi="Tahoma" w:cs="Tahoma"/>
      <w:shd w:val="clear" w:color="auto" w:fill="000080"/>
      <w:lang w:val="en-GB" w:eastAsia="en-US"/>
    </w:rPr>
  </w:style>
  <w:style w:type="character" w:customStyle="1" w:styleId="jmassey">
    <w:name w:val="jmassey"/>
    <w:semiHidden/>
    <w:rsid w:val="00B3515B"/>
  </w:style>
  <w:style w:type="character" w:customStyle="1" w:styleId="BodyText2Char">
    <w:name w:val="Body Text 2 Char"/>
    <w:link w:val="BodyText2"/>
    <w:rsid w:val="00B3515B"/>
    <w:rPr>
      <w:rFonts w:ascii="Bliss-Regular" w:hAnsi="Bliss-Regular" w:cs="Bliss-Regular"/>
      <w:sz w:val="18"/>
      <w:szCs w:val="18"/>
      <w:lang w:val="en-GB" w:eastAsia="en-US"/>
    </w:rPr>
  </w:style>
  <w:style w:type="character" w:customStyle="1" w:styleId="emailstyle17">
    <w:name w:val="emailstyle17"/>
    <w:semiHidden/>
    <w:rsid w:val="00B3515B"/>
    <w:rPr>
      <w:rFonts w:ascii="Arial" w:hAnsi="Arial" w:cs="Arial" w:hint="default"/>
      <w:color w:val="auto"/>
      <w:sz w:val="20"/>
      <w:szCs w:val="20"/>
    </w:rPr>
  </w:style>
  <w:style w:type="character" w:customStyle="1" w:styleId="n">
    <w:name w:val="n"/>
    <w:rsid w:val="00B3515B"/>
    <w:rPr>
      <w:rFonts w:ascii="Trebuchet MS" w:hAnsi="Trebuchet MS" w:hint="default"/>
      <w:color w:val="000000"/>
      <w:sz w:val="22"/>
      <w:szCs w:val="22"/>
    </w:rPr>
  </w:style>
  <w:style w:type="character" w:customStyle="1" w:styleId="EmailStyle51">
    <w:name w:val="EmailStyle51"/>
    <w:semiHidden/>
    <w:rsid w:val="00B3515B"/>
    <w:rPr>
      <w:rFonts w:ascii="Arial" w:hAnsi="Arial" w:cs="Arial"/>
      <w:color w:val="auto"/>
      <w:sz w:val="20"/>
      <w:szCs w:val="20"/>
    </w:rPr>
  </w:style>
  <w:style w:type="character" w:customStyle="1" w:styleId="CommentTextChar">
    <w:name w:val="Comment Text Char"/>
    <w:link w:val="CommentText"/>
    <w:uiPriority w:val="99"/>
    <w:rsid w:val="00B3515B"/>
    <w:rPr>
      <w:rFonts w:ascii="Bliss-ExtraBold" w:hAnsi="Bliss-ExtraBold" w:cs="Bliss-ExtraBold"/>
      <w:lang w:val="en-GB" w:eastAsia="en-US"/>
    </w:rPr>
  </w:style>
  <w:style w:type="character" w:customStyle="1" w:styleId="CommentSubjectChar">
    <w:name w:val="Comment Subject Char"/>
    <w:link w:val="CommentSubject"/>
    <w:rsid w:val="00B3515B"/>
    <w:rPr>
      <w:rFonts w:ascii="Bliss-ExtraBold" w:hAnsi="Bliss-ExtraBold" w:cs="Bliss-ExtraBold"/>
      <w:b/>
      <w:bCs/>
      <w:lang w:val="en-GB" w:eastAsia="en-US"/>
    </w:rPr>
  </w:style>
  <w:style w:type="character" w:customStyle="1" w:styleId="m">
    <w:name w:val="m"/>
    <w:rsid w:val="00B3515B"/>
    <w:rPr>
      <w:rFonts w:ascii="Times New Roman" w:hAnsi="Times New Roman" w:cs="Times New Roman" w:hint="default"/>
    </w:rPr>
  </w:style>
  <w:style w:type="character" w:customStyle="1" w:styleId="Heading1Char">
    <w:name w:val="Heading 1 Char"/>
    <w:link w:val="Heading1"/>
    <w:rsid w:val="00CD0498"/>
    <w:rPr>
      <w:rFonts w:ascii="Calibri" w:hAnsi="Calibri" w:cs="Bliss-ExtraBold"/>
      <w:b/>
      <w:szCs w:val="24"/>
      <w:lang w:val="en-GB" w:eastAsia="en-US"/>
    </w:rPr>
  </w:style>
  <w:style w:type="character" w:customStyle="1" w:styleId="Heading2Char">
    <w:name w:val="Heading 2 Char"/>
    <w:link w:val="Heading2"/>
    <w:rsid w:val="00CB3532"/>
    <w:rPr>
      <w:rFonts w:ascii="Calibri" w:hAnsi="Calibri" w:cs="Bliss-ExtraBold"/>
      <w:b/>
      <w:szCs w:val="24"/>
      <w:lang w:val="en-GB" w:eastAsia="en-US"/>
    </w:rPr>
  </w:style>
  <w:style w:type="character" w:customStyle="1" w:styleId="Heading4Char">
    <w:name w:val="Heading 4 Char"/>
    <w:link w:val="Heading4"/>
    <w:rsid w:val="006C1275"/>
    <w:rPr>
      <w:rFonts w:ascii="Bliss-ExtraBold" w:hAnsi="Bliss-ExtraBold" w:cs="Bliss-ExtraBold"/>
      <w:sz w:val="24"/>
      <w:szCs w:val="24"/>
      <w:lang w:val="en-GB" w:eastAsia="en-US"/>
    </w:rPr>
  </w:style>
  <w:style w:type="character" w:customStyle="1" w:styleId="Heading5Char">
    <w:name w:val="Heading 5 Char"/>
    <w:link w:val="Heading5"/>
    <w:rsid w:val="006C1275"/>
    <w:rPr>
      <w:rFonts w:ascii="Bliss-ExtraBold" w:hAnsi="Bliss-ExtraBold" w:cs="Bliss-ExtraBold"/>
      <w:sz w:val="24"/>
      <w:szCs w:val="24"/>
      <w:lang w:val="en-GB" w:eastAsia="en-US"/>
    </w:rPr>
  </w:style>
  <w:style w:type="character" w:customStyle="1" w:styleId="Heading6Char">
    <w:name w:val="Heading 6 Char"/>
    <w:link w:val="Heading6"/>
    <w:rsid w:val="006C1275"/>
    <w:rPr>
      <w:rFonts w:ascii="Bliss-ExtraBold" w:hAnsi="Bliss-ExtraBold" w:cs="Bliss-ExtraBold"/>
      <w:sz w:val="24"/>
      <w:szCs w:val="24"/>
      <w:lang w:val="en-GB" w:eastAsia="en-US"/>
    </w:rPr>
  </w:style>
  <w:style w:type="character" w:customStyle="1" w:styleId="Heading7Char">
    <w:name w:val="Heading 7 Char"/>
    <w:link w:val="Heading7"/>
    <w:rsid w:val="006C1275"/>
    <w:rPr>
      <w:rFonts w:ascii="Bliss-ExtraBold" w:hAnsi="Bliss-ExtraBold" w:cs="Bliss-ExtraBold"/>
      <w:sz w:val="24"/>
      <w:szCs w:val="24"/>
      <w:lang w:val="en-GB" w:eastAsia="en-US"/>
    </w:rPr>
  </w:style>
  <w:style w:type="character" w:customStyle="1" w:styleId="Heading8Char">
    <w:name w:val="Heading 8 Char"/>
    <w:link w:val="Heading8"/>
    <w:rsid w:val="006C1275"/>
    <w:rPr>
      <w:rFonts w:ascii="Bliss-ExtraBold" w:hAnsi="Bliss-ExtraBold" w:cs="Bliss-ExtraBold"/>
      <w:sz w:val="24"/>
      <w:szCs w:val="24"/>
      <w:lang w:val="en-GB" w:eastAsia="en-US"/>
    </w:rPr>
  </w:style>
  <w:style w:type="character" w:customStyle="1" w:styleId="Heading9Char">
    <w:name w:val="Heading 9 Char"/>
    <w:link w:val="Heading9"/>
    <w:rsid w:val="006C1275"/>
    <w:rPr>
      <w:rFonts w:ascii="Bliss-Regular" w:hAnsi="Bliss-Regular" w:cs="Bliss-Regular"/>
      <w:b/>
      <w:bCs/>
      <w:sz w:val="18"/>
      <w:szCs w:val="18"/>
      <w:lang w:val="en-GB" w:eastAsia="en-US"/>
    </w:rPr>
  </w:style>
  <w:style w:type="character" w:customStyle="1" w:styleId="FooterChar">
    <w:name w:val="Footer Char"/>
    <w:link w:val="Footer"/>
    <w:uiPriority w:val="99"/>
    <w:rsid w:val="006C1275"/>
    <w:rPr>
      <w:rFonts w:ascii="Bliss-ExtraBold" w:hAnsi="Bliss-ExtraBold" w:cs="Bliss-ExtraBold"/>
      <w:sz w:val="22"/>
      <w:szCs w:val="22"/>
      <w:lang w:eastAsia="en-US"/>
    </w:rPr>
  </w:style>
  <w:style w:type="character" w:customStyle="1" w:styleId="FootnoteTextChar">
    <w:name w:val="Footnote Text Char"/>
    <w:aliases w:val="ARM footnote Text Char1,Footnote Text Char2 Char1,Footnote Text Char11 Char1,Footnote Text Char3 Char1,Footnote Text Char4 Char1,Footnote Text Char5 Char1,Footnote Text Char6 Char1,Footnote Text Char12 Char1,Footnote Text Char21 Char"/>
    <w:link w:val="FootnoteText"/>
    <w:semiHidden/>
    <w:rsid w:val="006C1275"/>
    <w:rPr>
      <w:rFonts w:ascii="Bliss-ExtraBold" w:hAnsi="Bliss-ExtraBold" w:cs="Bliss-ExtraBold"/>
      <w:lang w:eastAsia="en-US"/>
    </w:rPr>
  </w:style>
  <w:style w:type="character" w:customStyle="1" w:styleId="HeaderChar">
    <w:name w:val="Header Char"/>
    <w:link w:val="Header"/>
    <w:uiPriority w:val="99"/>
    <w:rsid w:val="006C1275"/>
    <w:rPr>
      <w:rFonts w:ascii="Bliss-ExtraBold" w:hAnsi="Bliss-ExtraBold" w:cs="Bliss-ExtraBold"/>
      <w:sz w:val="24"/>
      <w:szCs w:val="24"/>
      <w:lang w:val="en-GB" w:eastAsia="en-US"/>
    </w:rPr>
  </w:style>
  <w:style w:type="character" w:customStyle="1" w:styleId="ListParagraphChar">
    <w:name w:val="List Paragraph Char"/>
    <w:link w:val="ListParagraph"/>
    <w:uiPriority w:val="34"/>
    <w:locked/>
    <w:rsid w:val="00FE6564"/>
    <w:rPr>
      <w:rFonts w:ascii="Calibri" w:hAnsi="Calibri" w:cs="Cordia New"/>
      <w:sz w:val="22"/>
      <w:szCs w:val="22"/>
      <w:lang w:val="en-AU" w:eastAsia="en-US"/>
    </w:rPr>
  </w:style>
  <w:style w:type="paragraph" w:customStyle="1" w:styleId="Accountstext">
    <w:name w:val="Accounts text"/>
    <w:basedOn w:val="Normal"/>
    <w:uiPriority w:val="99"/>
    <w:rsid w:val="007511AF"/>
    <w:pPr>
      <w:widowControl/>
      <w:overflowPunct w:val="0"/>
      <w:textAlignment w:val="baseline"/>
    </w:pPr>
    <w:rPr>
      <w:rFonts w:ascii="Times" w:hAnsi="Times" w:cs="Times New Roman"/>
      <w:sz w:val="22"/>
      <w:szCs w:val="20"/>
    </w:rPr>
  </w:style>
  <w:style w:type="paragraph" w:styleId="PlainText">
    <w:name w:val="Plain Text"/>
    <w:basedOn w:val="Normal"/>
    <w:link w:val="PlainTextChar"/>
    <w:uiPriority w:val="99"/>
    <w:unhideWhenUsed/>
    <w:rsid w:val="00F14A26"/>
    <w:pPr>
      <w:widowControl/>
      <w:autoSpaceDE/>
      <w:autoSpaceDN/>
      <w:adjustRightInd/>
    </w:pPr>
    <w:rPr>
      <w:rFonts w:ascii="Calibri" w:eastAsia="Calibri" w:hAnsi="Calibri" w:cs="Times New Roman"/>
      <w:sz w:val="22"/>
      <w:szCs w:val="22"/>
      <w:lang w:val="en-IE"/>
    </w:rPr>
  </w:style>
  <w:style w:type="character" w:customStyle="1" w:styleId="PlainTextChar">
    <w:name w:val="Plain Text Char"/>
    <w:link w:val="PlainText"/>
    <w:uiPriority w:val="99"/>
    <w:rsid w:val="00F14A26"/>
    <w:rPr>
      <w:rFonts w:ascii="Calibri" w:eastAsia="Calibri" w:hAnsi="Calibri"/>
      <w:sz w:val="22"/>
      <w:szCs w:val="22"/>
      <w:lang w:eastAsia="en-US"/>
    </w:rPr>
  </w:style>
  <w:style w:type="character" w:styleId="HTMLTypewriter">
    <w:name w:val="HTML Typewriter"/>
    <w:uiPriority w:val="99"/>
    <w:unhideWhenUsed/>
    <w:rsid w:val="00E055A8"/>
    <w:rPr>
      <w:rFonts w:ascii="Courier New" w:eastAsia="Calibri" w:hAnsi="Courier New" w:cs="Courier New" w:hint="default"/>
      <w:sz w:val="20"/>
      <w:szCs w:val="20"/>
    </w:rPr>
  </w:style>
  <w:style w:type="character" w:customStyle="1" w:styleId="apple-converted-space">
    <w:name w:val="apple-converted-space"/>
    <w:rsid w:val="000B2392"/>
  </w:style>
  <w:style w:type="paragraph" w:customStyle="1" w:styleId="f">
    <w:name w:val="f"/>
    <w:basedOn w:val="Normal"/>
    <w:uiPriority w:val="99"/>
    <w:rsid w:val="000B2392"/>
    <w:pPr>
      <w:widowControl/>
      <w:autoSpaceDE/>
      <w:autoSpaceDN/>
      <w:adjustRightInd/>
      <w:spacing w:before="100" w:beforeAutospacing="1" w:after="100" w:afterAutospacing="1"/>
    </w:pPr>
    <w:rPr>
      <w:rFonts w:ascii="Times New Roman" w:hAnsi="Times New Roman" w:cs="Times New Roman"/>
      <w:lang w:val="en-IE" w:eastAsia="en-IE"/>
    </w:rPr>
  </w:style>
  <w:style w:type="character" w:customStyle="1" w:styleId="ao">
    <w:name w:val="ao"/>
    <w:rsid w:val="000B2392"/>
  </w:style>
  <w:style w:type="paragraph" w:customStyle="1" w:styleId="at">
    <w:name w:val="at"/>
    <w:basedOn w:val="Normal"/>
    <w:uiPriority w:val="99"/>
    <w:rsid w:val="000B2392"/>
    <w:pPr>
      <w:widowControl/>
      <w:autoSpaceDE/>
      <w:autoSpaceDN/>
      <w:adjustRightInd/>
      <w:spacing w:before="100" w:beforeAutospacing="1" w:after="100" w:afterAutospacing="1"/>
    </w:pPr>
    <w:rPr>
      <w:rFonts w:ascii="Times New Roman" w:hAnsi="Times New Roman" w:cs="Times New Roman"/>
      <w:lang w:val="en-IE" w:eastAsia="en-IE"/>
    </w:rPr>
  </w:style>
  <w:style w:type="paragraph" w:styleId="EndnoteText">
    <w:name w:val="endnote text"/>
    <w:basedOn w:val="Normal"/>
    <w:link w:val="EndnoteTextChar"/>
    <w:rsid w:val="000B2392"/>
    <w:rPr>
      <w:sz w:val="20"/>
      <w:szCs w:val="20"/>
    </w:rPr>
  </w:style>
  <w:style w:type="character" w:customStyle="1" w:styleId="EndnoteTextChar">
    <w:name w:val="Endnote Text Char"/>
    <w:link w:val="EndnoteText"/>
    <w:rsid w:val="000B2392"/>
    <w:rPr>
      <w:rFonts w:ascii="Bliss-ExtraBold" w:hAnsi="Bliss-ExtraBold" w:cs="Bliss-ExtraBold"/>
      <w:lang w:val="en-GB" w:eastAsia="en-US"/>
    </w:rPr>
  </w:style>
  <w:style w:type="character" w:styleId="EndnoteReference">
    <w:name w:val="endnote reference"/>
    <w:rsid w:val="000B2392"/>
    <w:rPr>
      <w:vertAlign w:val="superscript"/>
    </w:rPr>
  </w:style>
  <w:style w:type="paragraph" w:customStyle="1" w:styleId="ACText">
    <w:name w:val="AC Text"/>
    <w:basedOn w:val="Normal"/>
    <w:link w:val="ACTextChar"/>
    <w:rsid w:val="00422585"/>
    <w:pPr>
      <w:widowControl/>
      <w:tabs>
        <w:tab w:val="left" w:pos="0"/>
      </w:tabs>
      <w:suppressAutoHyphens/>
      <w:overflowPunct w:val="0"/>
      <w:spacing w:before="130"/>
      <w:jc w:val="both"/>
      <w:textAlignment w:val="baseline"/>
    </w:pPr>
    <w:rPr>
      <w:rFonts w:ascii="Times New Roman" w:hAnsi="Times New Roman" w:cs="Times New Roman"/>
      <w:sz w:val="20"/>
      <w:szCs w:val="20"/>
    </w:rPr>
  </w:style>
  <w:style w:type="character" w:customStyle="1" w:styleId="ACTextChar">
    <w:name w:val="AC Text Char"/>
    <w:link w:val="ACText"/>
    <w:rsid w:val="00422585"/>
    <w:rPr>
      <w:lang w:val="en-GB" w:eastAsia="en-US"/>
    </w:rPr>
  </w:style>
  <w:style w:type="paragraph" w:customStyle="1" w:styleId="Double">
    <w:name w:val="Double"/>
    <w:basedOn w:val="Normal"/>
    <w:uiPriority w:val="99"/>
    <w:rsid w:val="00394B52"/>
    <w:pPr>
      <w:widowControl/>
      <w:overflowPunct w:val="0"/>
      <w:spacing w:after="130"/>
      <w:jc w:val="both"/>
      <w:textAlignment w:val="baseline"/>
    </w:pPr>
    <w:rPr>
      <w:rFonts w:ascii="Times New Roman" w:hAnsi="Times New Roman" w:cs="Times New Roman"/>
      <w:sz w:val="18"/>
      <w:szCs w:val="20"/>
      <w:u w:val="double"/>
    </w:rPr>
  </w:style>
  <w:style w:type="paragraph" w:customStyle="1" w:styleId="NoDecAlign">
    <w:name w:val="NoDecAlign"/>
    <w:basedOn w:val="Normal"/>
    <w:uiPriority w:val="99"/>
    <w:rsid w:val="00394B52"/>
    <w:pPr>
      <w:widowControl/>
      <w:tabs>
        <w:tab w:val="decimal" w:pos="1021"/>
      </w:tabs>
      <w:overflowPunct w:val="0"/>
      <w:jc w:val="both"/>
      <w:textAlignment w:val="baseline"/>
    </w:pPr>
    <w:rPr>
      <w:rFonts w:ascii="Times New Roman" w:hAnsi="Times New Roman" w:cs="Times New Roman"/>
      <w:sz w:val="18"/>
      <w:szCs w:val="20"/>
    </w:rPr>
  </w:style>
  <w:style w:type="paragraph" w:customStyle="1" w:styleId="Single">
    <w:name w:val="Single"/>
    <w:basedOn w:val="Normal"/>
    <w:uiPriority w:val="99"/>
    <w:rsid w:val="00394B52"/>
    <w:pPr>
      <w:widowControl/>
      <w:overflowPunct w:val="0"/>
      <w:spacing w:after="130"/>
      <w:jc w:val="both"/>
      <w:textAlignment w:val="baseline"/>
    </w:pPr>
    <w:rPr>
      <w:rFonts w:ascii="Times New Roman" w:hAnsi="Times New Roman" w:cs="Times New Roman"/>
      <w:sz w:val="18"/>
      <w:szCs w:val="20"/>
      <w:u w:val="single"/>
    </w:rPr>
  </w:style>
  <w:style w:type="paragraph" w:customStyle="1" w:styleId="ColumnHeading">
    <w:name w:val="Column Heading"/>
    <w:basedOn w:val="Normal"/>
    <w:link w:val="ColumnHeadingChar"/>
    <w:rsid w:val="00394B52"/>
    <w:pPr>
      <w:widowControl/>
      <w:tabs>
        <w:tab w:val="decimal" w:pos="737"/>
      </w:tabs>
      <w:spacing w:line="240" w:lineRule="exact"/>
    </w:pPr>
    <w:rPr>
      <w:rFonts w:ascii="Univers 45 Light" w:hAnsi="Univers 45 Light" w:cs="Univers 45 Light"/>
      <w:b/>
      <w:bCs/>
      <w:color w:val="000000"/>
      <w:spacing w:val="-6"/>
      <w:sz w:val="16"/>
      <w:szCs w:val="16"/>
      <w:lang w:val="en-NZ" w:eastAsia="en-NZ"/>
    </w:rPr>
  </w:style>
  <w:style w:type="character" w:customStyle="1" w:styleId="ColumnHeadingChar">
    <w:name w:val="Column Heading Char"/>
    <w:link w:val="ColumnHeading"/>
    <w:rsid w:val="00394B52"/>
    <w:rPr>
      <w:rFonts w:ascii="Univers 45 Light" w:hAnsi="Univers 45 Light" w:cs="Univers 45 Light"/>
      <w:b/>
      <w:bCs/>
      <w:color w:val="000000"/>
      <w:spacing w:val="-6"/>
      <w:sz w:val="16"/>
      <w:szCs w:val="16"/>
      <w:lang w:val="en-NZ" w:eastAsia="en-NZ"/>
    </w:rPr>
  </w:style>
  <w:style w:type="character" w:customStyle="1" w:styleId="aw">
    <w:name w:val="aw"/>
    <w:rsid w:val="007931FF"/>
    <w:rPr>
      <w:rFonts w:ascii="Times New Roman" w:hAnsi="Times New Roman" w:cs="Times New Roman" w:hint="default"/>
    </w:rPr>
  </w:style>
  <w:style w:type="paragraph" w:customStyle="1" w:styleId="cu">
    <w:name w:val="cu"/>
    <w:basedOn w:val="Normal"/>
    <w:rsid w:val="005B6A9D"/>
    <w:pPr>
      <w:widowControl/>
      <w:autoSpaceDE/>
      <w:autoSpaceDN/>
      <w:adjustRightInd/>
      <w:spacing w:before="100" w:beforeAutospacing="1" w:after="100" w:afterAutospacing="1"/>
    </w:pPr>
    <w:rPr>
      <w:rFonts w:ascii="Times New Roman" w:hAnsi="Times New Roman" w:cs="Times New Roman"/>
      <w:lang w:eastAsia="en-GB"/>
    </w:rPr>
  </w:style>
  <w:style w:type="character" w:customStyle="1" w:styleId="cs">
    <w:name w:val="cs"/>
    <w:rsid w:val="005B6A9D"/>
  </w:style>
  <w:style w:type="table" w:customStyle="1" w:styleId="TableGrid1">
    <w:name w:val="Table Grid1"/>
    <w:basedOn w:val="TableNormal"/>
    <w:uiPriority w:val="99"/>
    <w:rsid w:val="005B6A9D"/>
    <w:pPr>
      <w:overflowPunct w:val="0"/>
      <w:autoSpaceDE w:val="0"/>
      <w:autoSpaceDN w:val="0"/>
      <w:adjustRightInd w:val="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ubhead1">
    <w:name w:val="Subhead1"/>
    <w:basedOn w:val="Normal"/>
    <w:uiPriority w:val="99"/>
    <w:rsid w:val="000134CB"/>
    <w:pPr>
      <w:widowControl/>
      <w:pBdr>
        <w:bottom w:val="single" w:sz="4" w:space="5" w:color="auto"/>
      </w:pBdr>
      <w:suppressAutoHyphens/>
      <w:spacing w:before="100" w:after="120" w:line="200" w:lineRule="atLeast"/>
      <w:textAlignment w:val="center"/>
    </w:pPr>
    <w:rPr>
      <w:rFonts w:ascii="Arial" w:eastAsia="Calibri" w:hAnsi="Arial" w:cs="Humanst521 BT"/>
      <w:b/>
      <w:bCs/>
      <w:caps/>
      <w:color w:val="001163"/>
      <w:sz w:val="16"/>
      <w:szCs w:val="16"/>
    </w:rPr>
  </w:style>
  <w:style w:type="paragraph" w:customStyle="1" w:styleId="BodybulletsGrey">
    <w:name w:val="Body bullets Grey"/>
    <w:basedOn w:val="Normal"/>
    <w:uiPriority w:val="99"/>
    <w:rsid w:val="000134CB"/>
    <w:pPr>
      <w:widowControl/>
      <w:tabs>
        <w:tab w:val="left" w:pos="170"/>
        <w:tab w:val="left" w:pos="227"/>
        <w:tab w:val="left" w:pos="340"/>
      </w:tabs>
      <w:suppressAutoHyphens/>
      <w:spacing w:after="100" w:line="200" w:lineRule="atLeast"/>
      <w:textAlignment w:val="center"/>
    </w:pPr>
    <w:rPr>
      <w:rFonts w:ascii="Humanst521 Lt BT" w:eastAsia="Calibri" w:hAnsi="Humanst521 Lt BT" w:cs="Humanst521 Lt BT"/>
      <w:color w:val="000000"/>
      <w:sz w:val="16"/>
      <w:szCs w:val="16"/>
    </w:rPr>
  </w:style>
  <w:style w:type="paragraph" w:customStyle="1" w:styleId="Signoff">
    <w:name w:val="Sign off"/>
    <w:basedOn w:val="BodyText"/>
    <w:uiPriority w:val="99"/>
    <w:rsid w:val="000134CB"/>
    <w:pPr>
      <w:widowControl/>
      <w:tabs>
        <w:tab w:val="left" w:pos="170"/>
        <w:tab w:val="left" w:pos="2268"/>
      </w:tabs>
      <w:suppressAutoHyphens/>
      <w:spacing w:before="700" w:line="200" w:lineRule="atLeast"/>
      <w:jc w:val="left"/>
      <w:textAlignment w:val="center"/>
    </w:pPr>
    <w:rPr>
      <w:rFonts w:ascii="Arial" w:eastAsia="Calibri" w:hAnsi="Arial" w:cs="Humanst521 BT"/>
      <w:b/>
      <w:bCs/>
      <w:caps/>
      <w:color w:val="001163"/>
      <w:sz w:val="15"/>
      <w:szCs w:val="16"/>
    </w:rPr>
  </w:style>
  <w:style w:type="paragraph" w:customStyle="1" w:styleId="Signoff2">
    <w:name w:val="Sign off 2"/>
    <w:basedOn w:val="BodyText"/>
    <w:uiPriority w:val="99"/>
    <w:rsid w:val="000134CB"/>
    <w:pPr>
      <w:widowControl/>
      <w:tabs>
        <w:tab w:val="left" w:pos="170"/>
        <w:tab w:val="left" w:pos="2268"/>
      </w:tabs>
      <w:suppressAutoHyphens/>
      <w:spacing w:after="100" w:line="200" w:lineRule="atLeast"/>
      <w:jc w:val="left"/>
      <w:textAlignment w:val="center"/>
    </w:pPr>
    <w:rPr>
      <w:rFonts w:ascii="Arial" w:eastAsia="Calibri" w:hAnsi="Arial" w:cs="Humanst521 Lt BT"/>
      <w:color w:val="000000"/>
      <w:sz w:val="15"/>
      <w:szCs w:val="16"/>
    </w:rPr>
  </w:style>
  <w:style w:type="paragraph" w:customStyle="1" w:styleId="Subhead2">
    <w:name w:val="Subhead 2"/>
    <w:basedOn w:val="Normal"/>
    <w:uiPriority w:val="99"/>
    <w:rsid w:val="000134CB"/>
    <w:pPr>
      <w:widowControl/>
      <w:pBdr>
        <w:bottom w:val="single" w:sz="4" w:space="5" w:color="000000"/>
      </w:pBdr>
      <w:suppressAutoHyphens/>
      <w:spacing w:after="120" w:line="200" w:lineRule="atLeast"/>
      <w:textAlignment w:val="center"/>
    </w:pPr>
    <w:rPr>
      <w:rFonts w:ascii="Arial" w:eastAsia="Calibri" w:hAnsi="Arial" w:cs="Humanst521 BT"/>
      <w:b/>
      <w:bCs/>
      <w:caps/>
      <w:color w:val="000000"/>
      <w:sz w:val="16"/>
      <w:szCs w:val="16"/>
    </w:rPr>
  </w:style>
  <w:style w:type="paragraph" w:styleId="NoSpacing">
    <w:name w:val="No Spacing"/>
    <w:uiPriority w:val="1"/>
    <w:qFormat/>
    <w:rsid w:val="000134CB"/>
    <w:rPr>
      <w:rFonts w:ascii="Calibri" w:eastAsia="Calibri" w:hAnsi="Calibri"/>
      <w:sz w:val="22"/>
      <w:szCs w:val="22"/>
      <w:lang w:eastAsia="en-US"/>
    </w:rPr>
  </w:style>
  <w:style w:type="paragraph" w:customStyle="1" w:styleId="tabletext">
    <w:name w:val="table text"/>
    <w:basedOn w:val="BodyText"/>
    <w:uiPriority w:val="99"/>
    <w:rsid w:val="000134CB"/>
    <w:pPr>
      <w:widowControl/>
      <w:tabs>
        <w:tab w:val="left" w:pos="170"/>
        <w:tab w:val="left" w:pos="1134"/>
      </w:tabs>
      <w:suppressAutoHyphens/>
      <w:spacing w:line="200" w:lineRule="atLeast"/>
      <w:jc w:val="left"/>
      <w:textAlignment w:val="center"/>
    </w:pPr>
    <w:rPr>
      <w:rFonts w:ascii="Arial" w:eastAsia="Calibri" w:hAnsi="Arial" w:cs="Humanst521 Lt BT"/>
      <w:color w:val="000000"/>
      <w:sz w:val="15"/>
      <w:szCs w:val="16"/>
    </w:rPr>
  </w:style>
  <w:style w:type="paragraph" w:customStyle="1" w:styleId="tableheader">
    <w:name w:val="table header"/>
    <w:basedOn w:val="Normal"/>
    <w:uiPriority w:val="99"/>
    <w:rsid w:val="000134CB"/>
    <w:pPr>
      <w:widowControl/>
      <w:tabs>
        <w:tab w:val="left" w:pos="170"/>
        <w:tab w:val="left" w:pos="1134"/>
      </w:tabs>
      <w:suppressAutoHyphens/>
      <w:spacing w:line="200" w:lineRule="atLeast"/>
      <w:textAlignment w:val="center"/>
    </w:pPr>
    <w:rPr>
      <w:rFonts w:ascii="Arial" w:eastAsia="Calibri" w:hAnsi="Arial" w:cs="Humanst521 BT"/>
      <w:b/>
      <w:bCs/>
      <w:color w:val="FFFFFF"/>
      <w:sz w:val="16"/>
      <w:szCs w:val="16"/>
    </w:rPr>
  </w:style>
  <w:style w:type="paragraph" w:customStyle="1" w:styleId="bullettext">
    <w:name w:val="bullet text"/>
    <w:basedOn w:val="BodyText"/>
    <w:uiPriority w:val="99"/>
    <w:rsid w:val="000134CB"/>
    <w:pPr>
      <w:widowControl/>
      <w:numPr>
        <w:numId w:val="5"/>
      </w:numPr>
      <w:tabs>
        <w:tab w:val="left" w:pos="170"/>
        <w:tab w:val="left" w:pos="1134"/>
      </w:tabs>
      <w:suppressAutoHyphens/>
      <w:spacing w:after="100" w:line="200" w:lineRule="atLeast"/>
      <w:jc w:val="left"/>
      <w:textAlignment w:val="center"/>
    </w:pPr>
    <w:rPr>
      <w:rFonts w:ascii="Arial" w:eastAsia="Calibri" w:hAnsi="Arial" w:cs="Humanst521 Lt BT"/>
      <w:color w:val="000000"/>
      <w:sz w:val="15"/>
      <w:szCs w:val="16"/>
    </w:rPr>
  </w:style>
  <w:style w:type="paragraph" w:customStyle="1" w:styleId="PageTitle">
    <w:name w:val="Page Title"/>
    <w:basedOn w:val="Normal"/>
    <w:next w:val="Normal"/>
    <w:uiPriority w:val="99"/>
    <w:rsid w:val="000134CB"/>
    <w:pPr>
      <w:widowControl/>
      <w:tabs>
        <w:tab w:val="left" w:pos="170"/>
        <w:tab w:val="left" w:pos="340"/>
      </w:tabs>
      <w:suppressAutoHyphens/>
      <w:spacing w:line="320" w:lineRule="atLeast"/>
      <w:textAlignment w:val="center"/>
    </w:pPr>
    <w:rPr>
      <w:rFonts w:ascii="Humanst521 BT" w:eastAsia="Calibri" w:hAnsi="Humanst521 BT" w:cs="Humanst521 BT"/>
      <w:caps/>
      <w:color w:val="001163"/>
      <w:sz w:val="30"/>
      <w:szCs w:val="30"/>
    </w:rPr>
  </w:style>
  <w:style w:type="paragraph" w:customStyle="1" w:styleId="REMsub">
    <w:name w:val="REM sub"/>
    <w:basedOn w:val="Normal"/>
    <w:uiPriority w:val="99"/>
    <w:rsid w:val="000134CB"/>
    <w:pPr>
      <w:widowControl/>
      <w:tabs>
        <w:tab w:val="left" w:pos="170"/>
        <w:tab w:val="left" w:pos="340"/>
      </w:tabs>
      <w:suppressAutoHyphens/>
      <w:spacing w:line="320" w:lineRule="atLeast"/>
      <w:textAlignment w:val="center"/>
    </w:pPr>
    <w:rPr>
      <w:rFonts w:ascii="Humanst521 BT" w:eastAsia="Calibri" w:hAnsi="Humanst521 BT" w:cs="Humanst521 BT"/>
      <w:caps/>
      <w:color w:val="000000"/>
      <w:sz w:val="22"/>
      <w:szCs w:val="22"/>
    </w:rPr>
  </w:style>
  <w:style w:type="paragraph" w:customStyle="1" w:styleId="Headingsubtitle">
    <w:name w:val="Heading subtitle"/>
    <w:basedOn w:val="Normal"/>
    <w:uiPriority w:val="99"/>
    <w:rsid w:val="000134CB"/>
    <w:pPr>
      <w:widowControl/>
      <w:tabs>
        <w:tab w:val="left" w:pos="170"/>
        <w:tab w:val="left" w:pos="340"/>
      </w:tabs>
      <w:suppressAutoHyphens/>
      <w:spacing w:line="320" w:lineRule="atLeast"/>
      <w:textAlignment w:val="center"/>
    </w:pPr>
    <w:rPr>
      <w:rFonts w:ascii="Humanst521 BT" w:eastAsia="Calibri" w:hAnsi="Humanst521 BT" w:cs="Humanst521 BT"/>
      <w:color w:val="000000"/>
      <w:sz w:val="26"/>
      <w:szCs w:val="26"/>
    </w:rPr>
  </w:style>
  <w:style w:type="character" w:customStyle="1" w:styleId="Continued">
    <w:name w:val="Continued"/>
    <w:uiPriority w:val="99"/>
    <w:rsid w:val="000134CB"/>
    <w:rPr>
      <w:rFonts w:ascii="Humanst521 Lt BT" w:hAnsi="Humanst521 Lt BT"/>
    </w:rPr>
  </w:style>
  <w:style w:type="character" w:customStyle="1" w:styleId="ap">
    <w:name w:val="ap"/>
    <w:uiPriority w:val="99"/>
    <w:rsid w:val="000134CB"/>
    <w:rPr>
      <w:rFonts w:cs="Times New Roman"/>
    </w:rPr>
  </w:style>
  <w:style w:type="character" w:customStyle="1" w:styleId="ai">
    <w:name w:val="ai"/>
    <w:uiPriority w:val="99"/>
    <w:rsid w:val="000134CB"/>
    <w:rPr>
      <w:rFonts w:cs="Times New Roman"/>
    </w:rPr>
  </w:style>
  <w:style w:type="paragraph" w:customStyle="1" w:styleId="00Bodynospace">
    <w:name w:val="**00_Body (no space)"/>
    <w:basedOn w:val="Normal"/>
    <w:uiPriority w:val="99"/>
    <w:rsid w:val="000134CB"/>
    <w:pPr>
      <w:widowControl/>
      <w:tabs>
        <w:tab w:val="left" w:pos="360"/>
      </w:tabs>
      <w:autoSpaceDE/>
      <w:autoSpaceDN/>
      <w:adjustRightInd/>
    </w:pPr>
    <w:rPr>
      <w:rFonts w:ascii="Arial" w:hAnsi="Arial" w:cs="Times New Roman"/>
      <w:sz w:val="18"/>
    </w:rPr>
  </w:style>
  <w:style w:type="paragraph" w:customStyle="1" w:styleId="ACBody1">
    <w:name w:val="AC Body 1"/>
    <w:basedOn w:val="Body0"/>
    <w:uiPriority w:val="99"/>
    <w:rsid w:val="001A2CCB"/>
    <w:pPr>
      <w:ind w:left="720"/>
    </w:pPr>
  </w:style>
  <w:style w:type="paragraph" w:customStyle="1" w:styleId="ACLevel1">
    <w:name w:val="AC Level 1"/>
    <w:basedOn w:val="ACBody1"/>
    <w:rsid w:val="001A2CCB"/>
    <w:pPr>
      <w:numPr>
        <w:numId w:val="6"/>
      </w:numPr>
      <w:outlineLvl w:val="0"/>
    </w:pPr>
  </w:style>
  <w:style w:type="character" w:customStyle="1" w:styleId="ACLevel1asheadingtext">
    <w:name w:val="AC Level 1 as heading (text)"/>
    <w:rsid w:val="001A2CCB"/>
    <w:rPr>
      <w:b/>
    </w:rPr>
  </w:style>
  <w:style w:type="paragraph" w:customStyle="1" w:styleId="ACBody2">
    <w:name w:val="AC Body 2"/>
    <w:basedOn w:val="Body0"/>
    <w:rsid w:val="001A2CCB"/>
    <w:pPr>
      <w:ind w:left="1440"/>
    </w:pPr>
  </w:style>
  <w:style w:type="paragraph" w:customStyle="1" w:styleId="ACLevel2">
    <w:name w:val="AC Level 2"/>
    <w:basedOn w:val="ACBody2"/>
    <w:rsid w:val="001A2CCB"/>
    <w:pPr>
      <w:numPr>
        <w:ilvl w:val="1"/>
        <w:numId w:val="6"/>
      </w:numPr>
      <w:outlineLvl w:val="1"/>
    </w:pPr>
  </w:style>
  <w:style w:type="paragraph" w:customStyle="1" w:styleId="ACLevel3">
    <w:name w:val="AC Level 3"/>
    <w:basedOn w:val="Normal"/>
    <w:rsid w:val="001A2CCB"/>
    <w:pPr>
      <w:widowControl/>
      <w:numPr>
        <w:ilvl w:val="2"/>
        <w:numId w:val="6"/>
      </w:numPr>
      <w:autoSpaceDE/>
      <w:autoSpaceDN/>
      <w:adjustRightInd/>
      <w:spacing w:after="240"/>
      <w:jc w:val="both"/>
      <w:outlineLvl w:val="2"/>
    </w:pPr>
    <w:rPr>
      <w:rFonts w:ascii="Times New Roman" w:hAnsi="Times New Roman" w:cs="Times New Roman"/>
      <w:lang w:val="en-IE"/>
    </w:rPr>
  </w:style>
  <w:style w:type="paragraph" w:customStyle="1" w:styleId="ACLevel4">
    <w:name w:val="AC Level 4"/>
    <w:basedOn w:val="Normal"/>
    <w:rsid w:val="001A2CCB"/>
    <w:pPr>
      <w:widowControl/>
      <w:numPr>
        <w:ilvl w:val="3"/>
        <w:numId w:val="6"/>
      </w:numPr>
      <w:autoSpaceDE/>
      <w:autoSpaceDN/>
      <w:adjustRightInd/>
      <w:spacing w:after="240"/>
      <w:jc w:val="both"/>
      <w:outlineLvl w:val="3"/>
    </w:pPr>
    <w:rPr>
      <w:rFonts w:ascii="Times New Roman" w:hAnsi="Times New Roman" w:cs="Times New Roman"/>
      <w:lang w:val="en-IE"/>
    </w:rPr>
  </w:style>
  <w:style w:type="paragraph" w:customStyle="1" w:styleId="ACLevel5">
    <w:name w:val="AC Level 5"/>
    <w:basedOn w:val="Normal"/>
    <w:rsid w:val="001A2CCB"/>
    <w:pPr>
      <w:widowControl/>
      <w:numPr>
        <w:ilvl w:val="4"/>
        <w:numId w:val="6"/>
      </w:numPr>
      <w:autoSpaceDE/>
      <w:autoSpaceDN/>
      <w:adjustRightInd/>
      <w:spacing w:after="240"/>
      <w:jc w:val="both"/>
      <w:outlineLvl w:val="4"/>
    </w:pPr>
    <w:rPr>
      <w:rFonts w:ascii="Times New Roman" w:hAnsi="Times New Roman" w:cs="Times New Roman"/>
      <w:lang w:val="en-IE"/>
    </w:rPr>
  </w:style>
  <w:style w:type="paragraph" w:customStyle="1" w:styleId="2">
    <w:name w:val="2"/>
    <w:rsid w:val="004754C0"/>
    <w:rPr>
      <w:rFonts w:ascii="New York" w:hAnsi="New York"/>
      <w:sz w:val="24"/>
      <w:lang w:val="en-US" w:eastAsia="en-US"/>
    </w:rPr>
  </w:style>
  <w:style w:type="paragraph" w:customStyle="1" w:styleId="accsline">
    <w:name w:val="accs line"/>
    <w:basedOn w:val="Normal"/>
    <w:next w:val="2"/>
    <w:rsid w:val="004754C0"/>
    <w:pPr>
      <w:widowControl/>
      <w:pBdr>
        <w:bottom w:val="single" w:sz="6" w:space="0" w:color="auto"/>
      </w:pBdr>
      <w:tabs>
        <w:tab w:val="right" w:pos="4524"/>
        <w:tab w:val="right" w:pos="6721"/>
        <w:tab w:val="decimal" w:pos="7880"/>
      </w:tabs>
      <w:autoSpaceDE/>
      <w:autoSpaceDN/>
      <w:adjustRightInd/>
      <w:spacing w:after="170" w:line="260" w:lineRule="exact"/>
    </w:pPr>
    <w:rPr>
      <w:rFonts w:ascii="New York" w:hAnsi="New York" w:cs="Times New Roman"/>
      <w:sz w:val="18"/>
      <w:szCs w:val="20"/>
      <w:lang w:val="en-US"/>
    </w:rPr>
  </w:style>
  <w:style w:type="paragraph" w:customStyle="1" w:styleId="subhead">
    <w:name w:val="sub head"/>
    <w:basedOn w:val="Normal"/>
    <w:rsid w:val="004754C0"/>
    <w:pPr>
      <w:widowControl/>
      <w:autoSpaceDE/>
      <w:autoSpaceDN/>
      <w:adjustRightInd/>
      <w:spacing w:before="170" w:after="113"/>
    </w:pPr>
    <w:rPr>
      <w:rFonts w:ascii="SunSans-Demi" w:hAnsi="SunSans-Demi" w:cs="Times New Roman"/>
      <w:sz w:val="20"/>
      <w:szCs w:val="20"/>
      <w:lang w:val="en-US"/>
    </w:rPr>
  </w:style>
  <w:style w:type="paragraph" w:customStyle="1" w:styleId="sd">
    <w:name w:val="sd"/>
    <w:aliases w:val=".fj ng.sldkfgjnsl"/>
    <w:basedOn w:val="Normal"/>
    <w:rsid w:val="004754C0"/>
    <w:pPr>
      <w:widowControl/>
      <w:autoSpaceDE/>
      <w:autoSpaceDN/>
      <w:adjustRightInd/>
      <w:spacing w:line="285" w:lineRule="exact"/>
    </w:pPr>
    <w:rPr>
      <w:rFonts w:ascii="Formata Medium" w:hAnsi="Formata Medium" w:cs="Times New Roman"/>
      <w:color w:val="0000FF"/>
      <w:spacing w:val="15"/>
      <w:sz w:val="22"/>
      <w:szCs w:val="20"/>
      <w:lang w:val="en-US"/>
    </w:rPr>
  </w:style>
  <w:style w:type="paragraph" w:customStyle="1" w:styleId="newaccs">
    <w:name w:val="new accs"/>
    <w:basedOn w:val="Normal"/>
    <w:rsid w:val="004754C0"/>
    <w:pPr>
      <w:widowControl/>
      <w:tabs>
        <w:tab w:val="right" w:pos="3074"/>
        <w:tab w:val="decimal" w:pos="4320"/>
        <w:tab w:val="decimal" w:pos="5517"/>
        <w:tab w:val="decimal" w:pos="6746"/>
      </w:tabs>
      <w:autoSpaceDE/>
      <w:autoSpaceDN/>
      <w:adjustRightInd/>
      <w:spacing w:after="170" w:line="230" w:lineRule="exact"/>
    </w:pPr>
    <w:rPr>
      <w:rFonts w:ascii="New York" w:hAnsi="New York" w:cs="Times New Roman"/>
      <w:sz w:val="18"/>
      <w:szCs w:val="20"/>
      <w:lang w:val="en-US"/>
    </w:rPr>
  </w:style>
  <w:style w:type="paragraph" w:customStyle="1" w:styleId="newaccsline">
    <w:name w:val="new accs line"/>
    <w:basedOn w:val="Normal"/>
    <w:rsid w:val="004754C0"/>
    <w:pPr>
      <w:widowControl/>
      <w:pBdr>
        <w:bottom w:val="single" w:sz="6" w:space="0" w:color="auto"/>
      </w:pBdr>
      <w:tabs>
        <w:tab w:val="right" w:pos="3074"/>
        <w:tab w:val="decimal" w:pos="4320"/>
        <w:tab w:val="decimal" w:pos="5517"/>
        <w:tab w:val="decimal" w:pos="6746"/>
      </w:tabs>
      <w:autoSpaceDE/>
      <w:autoSpaceDN/>
      <w:adjustRightInd/>
      <w:spacing w:after="170" w:line="230" w:lineRule="exact"/>
    </w:pPr>
    <w:rPr>
      <w:rFonts w:ascii="New York" w:hAnsi="New York" w:cs="Times New Roman"/>
      <w:sz w:val="18"/>
      <w:szCs w:val="20"/>
      <w:lang w:val="en-US"/>
    </w:rPr>
  </w:style>
  <w:style w:type="paragraph" w:styleId="BodyTextIndent">
    <w:name w:val="Body Text Indent"/>
    <w:basedOn w:val="Normal"/>
    <w:link w:val="BodyTextIndentChar"/>
    <w:rsid w:val="004754C0"/>
    <w:pPr>
      <w:widowControl/>
      <w:autoSpaceDE/>
      <w:autoSpaceDN/>
      <w:adjustRightInd/>
      <w:ind w:left="426"/>
    </w:pPr>
    <w:rPr>
      <w:rFonts w:ascii="New York" w:hAnsi="New York" w:cs="Times New Roman"/>
      <w:sz w:val="20"/>
      <w:szCs w:val="20"/>
      <w:lang w:val="en-US" w:eastAsia="en-IE"/>
    </w:rPr>
  </w:style>
  <w:style w:type="character" w:customStyle="1" w:styleId="BodyTextIndentChar">
    <w:name w:val="Body Text Indent Char"/>
    <w:link w:val="BodyTextIndent"/>
    <w:rsid w:val="004754C0"/>
    <w:rPr>
      <w:rFonts w:ascii="New York" w:hAnsi="New York"/>
      <w:lang w:val="en-US"/>
    </w:rPr>
  </w:style>
  <w:style w:type="paragraph" w:customStyle="1" w:styleId="Subject">
    <w:name w:val="Subject"/>
    <w:basedOn w:val="Normal"/>
    <w:next w:val="Normal"/>
    <w:rsid w:val="004754C0"/>
    <w:pPr>
      <w:keepLines/>
      <w:widowControl/>
      <w:overflowPunct w:val="0"/>
      <w:spacing w:after="130" w:line="260" w:lineRule="exact"/>
      <w:jc w:val="both"/>
      <w:textAlignment w:val="baseline"/>
    </w:pPr>
    <w:rPr>
      <w:rFonts w:ascii="Times New Roman" w:hAnsi="Times New Roman" w:cs="Times New Roman"/>
      <w:b/>
      <w:sz w:val="22"/>
      <w:szCs w:val="20"/>
    </w:rPr>
  </w:style>
  <w:style w:type="character" w:styleId="PageNumber">
    <w:name w:val="page number"/>
    <w:rsid w:val="004754C0"/>
  </w:style>
  <w:style w:type="character" w:customStyle="1" w:styleId="CharChar">
    <w:name w:val="Char Char"/>
    <w:rsid w:val="004754C0"/>
    <w:rPr>
      <w:rFonts w:ascii="Consolas" w:hAnsi="Consolas"/>
      <w:lang w:bidi="ar-SA"/>
    </w:rPr>
  </w:style>
  <w:style w:type="character" w:customStyle="1" w:styleId="PlainTextChar1">
    <w:name w:val="Plain Text Char1"/>
    <w:uiPriority w:val="99"/>
    <w:semiHidden/>
    <w:rsid w:val="004754C0"/>
    <w:rPr>
      <w:rFonts w:ascii="Consolas" w:hAnsi="Consolas" w:cs="Consolas"/>
      <w:sz w:val="21"/>
      <w:szCs w:val="21"/>
      <w:lang w:val="en-US" w:eastAsia="en-US"/>
    </w:rPr>
  </w:style>
  <w:style w:type="character" w:customStyle="1" w:styleId="ftr">
    <w:name w:val="ftr"/>
    <w:rsid w:val="004754C0"/>
  </w:style>
  <w:style w:type="character" w:customStyle="1" w:styleId="EmailStyle74">
    <w:name w:val="EmailStyle74"/>
    <w:semiHidden/>
    <w:rsid w:val="004754C0"/>
    <w:rPr>
      <w:rFonts w:ascii="Arial" w:hAnsi="Arial" w:cs="Arial"/>
      <w:color w:val="auto"/>
      <w:sz w:val="20"/>
      <w:szCs w:val="20"/>
    </w:rPr>
  </w:style>
  <w:style w:type="character" w:customStyle="1" w:styleId="EmailStyle75">
    <w:name w:val="EmailStyle75"/>
    <w:semiHidden/>
    <w:rsid w:val="004754C0"/>
    <w:rPr>
      <w:rFonts w:ascii="Arial" w:hAnsi="Arial" w:cs="Arial"/>
      <w:color w:val="auto"/>
      <w:sz w:val="20"/>
      <w:szCs w:val="20"/>
    </w:rPr>
  </w:style>
  <w:style w:type="paragraph" w:styleId="Bibliography">
    <w:name w:val="Bibliography"/>
    <w:basedOn w:val="Normal"/>
    <w:next w:val="Normal"/>
    <w:uiPriority w:val="37"/>
    <w:semiHidden/>
    <w:unhideWhenUsed/>
    <w:rsid w:val="004754C0"/>
    <w:pPr>
      <w:widowControl/>
      <w:autoSpaceDE/>
      <w:autoSpaceDN/>
      <w:adjustRightInd/>
    </w:pPr>
    <w:rPr>
      <w:rFonts w:ascii="New York" w:hAnsi="New York" w:cs="Times New Roman"/>
      <w:szCs w:val="20"/>
      <w:lang w:val="en-US"/>
    </w:rPr>
  </w:style>
  <w:style w:type="paragraph" w:styleId="BlockText">
    <w:name w:val="Block Text"/>
    <w:basedOn w:val="Normal"/>
    <w:rsid w:val="004754C0"/>
    <w:pPr>
      <w:widowControl/>
      <w:pBdr>
        <w:top w:val="single" w:sz="2" w:space="10" w:color="4F81BD" w:shadow="1" w:frame="1"/>
        <w:left w:val="single" w:sz="2" w:space="10" w:color="4F81BD" w:shadow="1" w:frame="1"/>
        <w:bottom w:val="single" w:sz="2" w:space="10" w:color="4F81BD" w:shadow="1" w:frame="1"/>
        <w:right w:val="single" w:sz="2" w:space="10" w:color="4F81BD" w:shadow="1" w:frame="1"/>
      </w:pBdr>
      <w:autoSpaceDE/>
      <w:autoSpaceDN/>
      <w:adjustRightInd/>
      <w:ind w:left="1152" w:right="1152"/>
    </w:pPr>
    <w:rPr>
      <w:rFonts w:ascii="Calibri" w:hAnsi="Calibri" w:cs="Times New Roman"/>
      <w:i/>
      <w:iCs/>
      <w:color w:val="4F81BD"/>
      <w:szCs w:val="20"/>
      <w:lang w:val="en-US"/>
    </w:rPr>
  </w:style>
  <w:style w:type="paragraph" w:styleId="BodyText3">
    <w:name w:val="Body Text 3"/>
    <w:basedOn w:val="Normal"/>
    <w:link w:val="BodyText3Char"/>
    <w:rsid w:val="004754C0"/>
    <w:pPr>
      <w:widowControl/>
      <w:autoSpaceDE/>
      <w:autoSpaceDN/>
      <w:adjustRightInd/>
      <w:spacing w:after="120"/>
    </w:pPr>
    <w:rPr>
      <w:rFonts w:ascii="New York" w:hAnsi="New York" w:cs="Times New Roman"/>
      <w:sz w:val="16"/>
      <w:szCs w:val="16"/>
      <w:lang w:val="en-US"/>
    </w:rPr>
  </w:style>
  <w:style w:type="character" w:customStyle="1" w:styleId="BodyText3Char">
    <w:name w:val="Body Text 3 Char"/>
    <w:link w:val="BodyText3"/>
    <w:rsid w:val="004754C0"/>
    <w:rPr>
      <w:rFonts w:ascii="New York" w:hAnsi="New York"/>
      <w:sz w:val="16"/>
      <w:szCs w:val="16"/>
      <w:lang w:val="en-US" w:eastAsia="en-US"/>
    </w:rPr>
  </w:style>
  <w:style w:type="paragraph" w:styleId="BodyTextFirstIndent">
    <w:name w:val="Body Text First Indent"/>
    <w:basedOn w:val="BodyText"/>
    <w:link w:val="BodyTextFirstIndentChar"/>
    <w:rsid w:val="004754C0"/>
    <w:pPr>
      <w:widowControl/>
      <w:autoSpaceDE/>
      <w:autoSpaceDN/>
      <w:adjustRightInd/>
      <w:ind w:firstLine="360"/>
      <w:jc w:val="left"/>
    </w:pPr>
    <w:rPr>
      <w:rFonts w:ascii="New York" w:hAnsi="New York" w:cs="Times New Roman"/>
      <w:sz w:val="24"/>
      <w:szCs w:val="20"/>
      <w:lang w:val="en-US"/>
    </w:rPr>
  </w:style>
  <w:style w:type="character" w:customStyle="1" w:styleId="BodyTextFirstIndentChar">
    <w:name w:val="Body Text First Indent Char"/>
    <w:link w:val="BodyTextFirstIndent"/>
    <w:rsid w:val="004754C0"/>
    <w:rPr>
      <w:rFonts w:ascii="New York" w:hAnsi="New York" w:cs="Bliss-Regular"/>
      <w:sz w:val="24"/>
      <w:szCs w:val="18"/>
      <w:lang w:val="en-US" w:eastAsia="en-US"/>
    </w:rPr>
  </w:style>
  <w:style w:type="paragraph" w:styleId="BodyTextFirstIndent2">
    <w:name w:val="Body Text First Indent 2"/>
    <w:basedOn w:val="BodyTextIndent"/>
    <w:link w:val="BodyTextFirstIndent2Char"/>
    <w:rsid w:val="004754C0"/>
    <w:pPr>
      <w:ind w:left="360" w:firstLine="360"/>
    </w:pPr>
    <w:rPr>
      <w:sz w:val="24"/>
      <w:lang w:eastAsia="en-US"/>
    </w:rPr>
  </w:style>
  <w:style w:type="character" w:customStyle="1" w:styleId="BodyTextFirstIndent2Char">
    <w:name w:val="Body Text First Indent 2 Char"/>
    <w:link w:val="BodyTextFirstIndent2"/>
    <w:rsid w:val="004754C0"/>
    <w:rPr>
      <w:rFonts w:ascii="New York" w:hAnsi="New York"/>
      <w:sz w:val="24"/>
      <w:lang w:val="en-US" w:eastAsia="en-US"/>
    </w:rPr>
  </w:style>
  <w:style w:type="paragraph" w:styleId="BodyTextIndent2">
    <w:name w:val="Body Text Indent 2"/>
    <w:basedOn w:val="Normal"/>
    <w:link w:val="BodyTextIndent2Char"/>
    <w:rsid w:val="004754C0"/>
    <w:pPr>
      <w:widowControl/>
      <w:autoSpaceDE/>
      <w:autoSpaceDN/>
      <w:adjustRightInd/>
      <w:spacing w:after="120" w:line="480" w:lineRule="auto"/>
      <w:ind w:left="283"/>
    </w:pPr>
    <w:rPr>
      <w:rFonts w:ascii="New York" w:hAnsi="New York" w:cs="Times New Roman"/>
      <w:szCs w:val="20"/>
      <w:lang w:val="en-US"/>
    </w:rPr>
  </w:style>
  <w:style w:type="character" w:customStyle="1" w:styleId="BodyTextIndent2Char">
    <w:name w:val="Body Text Indent 2 Char"/>
    <w:link w:val="BodyTextIndent2"/>
    <w:rsid w:val="004754C0"/>
    <w:rPr>
      <w:rFonts w:ascii="New York" w:hAnsi="New York"/>
      <w:sz w:val="24"/>
      <w:lang w:val="en-US" w:eastAsia="en-US"/>
    </w:rPr>
  </w:style>
  <w:style w:type="paragraph" w:styleId="BodyTextIndent3">
    <w:name w:val="Body Text Indent 3"/>
    <w:basedOn w:val="Normal"/>
    <w:link w:val="BodyTextIndent3Char"/>
    <w:rsid w:val="004754C0"/>
    <w:pPr>
      <w:widowControl/>
      <w:autoSpaceDE/>
      <w:autoSpaceDN/>
      <w:adjustRightInd/>
      <w:spacing w:after="120"/>
      <w:ind w:left="283"/>
    </w:pPr>
    <w:rPr>
      <w:rFonts w:ascii="New York" w:hAnsi="New York" w:cs="Times New Roman"/>
      <w:sz w:val="16"/>
      <w:szCs w:val="16"/>
      <w:lang w:val="en-US"/>
    </w:rPr>
  </w:style>
  <w:style w:type="character" w:customStyle="1" w:styleId="BodyTextIndent3Char">
    <w:name w:val="Body Text Indent 3 Char"/>
    <w:link w:val="BodyTextIndent3"/>
    <w:rsid w:val="004754C0"/>
    <w:rPr>
      <w:rFonts w:ascii="New York" w:hAnsi="New York"/>
      <w:sz w:val="16"/>
      <w:szCs w:val="16"/>
      <w:lang w:val="en-US" w:eastAsia="en-US"/>
    </w:rPr>
  </w:style>
  <w:style w:type="paragraph" w:styleId="Caption">
    <w:name w:val="caption"/>
    <w:basedOn w:val="Normal"/>
    <w:next w:val="Normal"/>
    <w:semiHidden/>
    <w:unhideWhenUsed/>
    <w:qFormat/>
    <w:rsid w:val="004754C0"/>
    <w:pPr>
      <w:widowControl/>
      <w:autoSpaceDE/>
      <w:autoSpaceDN/>
      <w:adjustRightInd/>
      <w:spacing w:after="200"/>
    </w:pPr>
    <w:rPr>
      <w:rFonts w:ascii="New York" w:hAnsi="New York" w:cs="Times New Roman"/>
      <w:b/>
      <w:bCs/>
      <w:color w:val="4F81BD"/>
      <w:sz w:val="18"/>
      <w:szCs w:val="18"/>
      <w:lang w:val="en-US"/>
    </w:rPr>
  </w:style>
  <w:style w:type="paragraph" w:styleId="Closing">
    <w:name w:val="Closing"/>
    <w:basedOn w:val="Normal"/>
    <w:link w:val="ClosingChar"/>
    <w:rsid w:val="004754C0"/>
    <w:pPr>
      <w:widowControl/>
      <w:autoSpaceDE/>
      <w:autoSpaceDN/>
      <w:adjustRightInd/>
      <w:ind w:left="4252"/>
    </w:pPr>
    <w:rPr>
      <w:rFonts w:ascii="New York" w:hAnsi="New York" w:cs="Times New Roman"/>
      <w:szCs w:val="20"/>
      <w:lang w:val="en-US"/>
    </w:rPr>
  </w:style>
  <w:style w:type="character" w:customStyle="1" w:styleId="ClosingChar">
    <w:name w:val="Closing Char"/>
    <w:link w:val="Closing"/>
    <w:rsid w:val="004754C0"/>
    <w:rPr>
      <w:rFonts w:ascii="New York" w:hAnsi="New York"/>
      <w:sz w:val="24"/>
      <w:lang w:val="en-US" w:eastAsia="en-US"/>
    </w:rPr>
  </w:style>
  <w:style w:type="paragraph" w:styleId="Date">
    <w:name w:val="Date"/>
    <w:basedOn w:val="Normal"/>
    <w:next w:val="Normal"/>
    <w:link w:val="DateChar"/>
    <w:rsid w:val="004754C0"/>
    <w:pPr>
      <w:widowControl/>
      <w:autoSpaceDE/>
      <w:autoSpaceDN/>
      <w:adjustRightInd/>
    </w:pPr>
    <w:rPr>
      <w:rFonts w:ascii="New York" w:hAnsi="New York" w:cs="Times New Roman"/>
      <w:szCs w:val="20"/>
      <w:lang w:val="en-US"/>
    </w:rPr>
  </w:style>
  <w:style w:type="character" w:customStyle="1" w:styleId="DateChar">
    <w:name w:val="Date Char"/>
    <w:link w:val="Date"/>
    <w:rsid w:val="004754C0"/>
    <w:rPr>
      <w:rFonts w:ascii="New York" w:hAnsi="New York"/>
      <w:sz w:val="24"/>
      <w:lang w:val="en-US" w:eastAsia="en-US"/>
    </w:rPr>
  </w:style>
  <w:style w:type="paragraph" w:styleId="E-mailSignature">
    <w:name w:val="E-mail Signature"/>
    <w:basedOn w:val="Normal"/>
    <w:link w:val="E-mailSignatureChar"/>
    <w:rsid w:val="004754C0"/>
    <w:pPr>
      <w:widowControl/>
      <w:autoSpaceDE/>
      <w:autoSpaceDN/>
      <w:adjustRightInd/>
    </w:pPr>
    <w:rPr>
      <w:rFonts w:ascii="New York" w:hAnsi="New York" w:cs="Times New Roman"/>
      <w:szCs w:val="20"/>
      <w:lang w:val="en-US"/>
    </w:rPr>
  </w:style>
  <w:style w:type="character" w:customStyle="1" w:styleId="E-mailSignatureChar">
    <w:name w:val="E-mail Signature Char"/>
    <w:link w:val="E-mailSignature"/>
    <w:rsid w:val="004754C0"/>
    <w:rPr>
      <w:rFonts w:ascii="New York" w:hAnsi="New York"/>
      <w:sz w:val="24"/>
      <w:lang w:val="en-US" w:eastAsia="en-US"/>
    </w:rPr>
  </w:style>
  <w:style w:type="paragraph" w:styleId="EnvelopeAddress">
    <w:name w:val="envelope address"/>
    <w:basedOn w:val="Normal"/>
    <w:rsid w:val="004754C0"/>
    <w:pPr>
      <w:framePr w:w="7920" w:h="1980" w:hRule="exact" w:hSpace="180" w:wrap="auto" w:hAnchor="page" w:xAlign="center" w:yAlign="bottom"/>
      <w:widowControl/>
      <w:autoSpaceDE/>
      <w:autoSpaceDN/>
      <w:adjustRightInd/>
      <w:ind w:left="2880"/>
    </w:pPr>
    <w:rPr>
      <w:rFonts w:ascii="Cambria" w:hAnsi="Cambria" w:cs="Times New Roman"/>
      <w:lang w:val="en-US"/>
    </w:rPr>
  </w:style>
  <w:style w:type="paragraph" w:styleId="EnvelopeReturn">
    <w:name w:val="envelope return"/>
    <w:basedOn w:val="Normal"/>
    <w:rsid w:val="004754C0"/>
    <w:pPr>
      <w:widowControl/>
      <w:autoSpaceDE/>
      <w:autoSpaceDN/>
      <w:adjustRightInd/>
    </w:pPr>
    <w:rPr>
      <w:rFonts w:ascii="Cambria" w:hAnsi="Cambria" w:cs="Times New Roman"/>
      <w:sz w:val="20"/>
      <w:szCs w:val="20"/>
      <w:lang w:val="en-US"/>
    </w:rPr>
  </w:style>
  <w:style w:type="paragraph" w:styleId="HTMLAddress">
    <w:name w:val="HTML Address"/>
    <w:basedOn w:val="Normal"/>
    <w:link w:val="HTMLAddressChar"/>
    <w:rsid w:val="004754C0"/>
    <w:pPr>
      <w:widowControl/>
      <w:autoSpaceDE/>
      <w:autoSpaceDN/>
      <w:adjustRightInd/>
    </w:pPr>
    <w:rPr>
      <w:rFonts w:ascii="New York" w:hAnsi="New York" w:cs="Times New Roman"/>
      <w:i/>
      <w:iCs/>
      <w:szCs w:val="20"/>
      <w:lang w:val="en-US"/>
    </w:rPr>
  </w:style>
  <w:style w:type="character" w:customStyle="1" w:styleId="HTMLAddressChar">
    <w:name w:val="HTML Address Char"/>
    <w:link w:val="HTMLAddress"/>
    <w:rsid w:val="004754C0"/>
    <w:rPr>
      <w:rFonts w:ascii="New York" w:hAnsi="New York"/>
      <w:i/>
      <w:iCs/>
      <w:sz w:val="24"/>
      <w:lang w:val="en-US" w:eastAsia="en-US"/>
    </w:rPr>
  </w:style>
  <w:style w:type="paragraph" w:styleId="Index1">
    <w:name w:val="index 1"/>
    <w:basedOn w:val="Normal"/>
    <w:next w:val="Normal"/>
    <w:autoRedefine/>
    <w:rsid w:val="004754C0"/>
    <w:pPr>
      <w:widowControl/>
      <w:autoSpaceDE/>
      <w:autoSpaceDN/>
      <w:adjustRightInd/>
      <w:ind w:left="240" w:hanging="240"/>
    </w:pPr>
    <w:rPr>
      <w:rFonts w:ascii="New York" w:hAnsi="New York" w:cs="Times New Roman"/>
      <w:szCs w:val="20"/>
      <w:lang w:val="en-US"/>
    </w:rPr>
  </w:style>
  <w:style w:type="paragraph" w:styleId="Index2">
    <w:name w:val="index 2"/>
    <w:basedOn w:val="Normal"/>
    <w:next w:val="Normal"/>
    <w:autoRedefine/>
    <w:rsid w:val="004754C0"/>
    <w:pPr>
      <w:widowControl/>
      <w:autoSpaceDE/>
      <w:autoSpaceDN/>
      <w:adjustRightInd/>
      <w:ind w:left="480" w:hanging="240"/>
    </w:pPr>
    <w:rPr>
      <w:rFonts w:ascii="New York" w:hAnsi="New York" w:cs="Times New Roman"/>
      <w:szCs w:val="20"/>
      <w:lang w:val="en-US"/>
    </w:rPr>
  </w:style>
  <w:style w:type="paragraph" w:styleId="Index3">
    <w:name w:val="index 3"/>
    <w:basedOn w:val="Normal"/>
    <w:next w:val="Normal"/>
    <w:autoRedefine/>
    <w:rsid w:val="004754C0"/>
    <w:pPr>
      <w:widowControl/>
      <w:autoSpaceDE/>
      <w:autoSpaceDN/>
      <w:adjustRightInd/>
      <w:ind w:left="720" w:hanging="240"/>
    </w:pPr>
    <w:rPr>
      <w:rFonts w:ascii="New York" w:hAnsi="New York" w:cs="Times New Roman"/>
      <w:szCs w:val="20"/>
      <w:lang w:val="en-US"/>
    </w:rPr>
  </w:style>
  <w:style w:type="paragraph" w:styleId="Index4">
    <w:name w:val="index 4"/>
    <w:basedOn w:val="Normal"/>
    <w:next w:val="Normal"/>
    <w:autoRedefine/>
    <w:rsid w:val="004754C0"/>
    <w:pPr>
      <w:widowControl/>
      <w:autoSpaceDE/>
      <w:autoSpaceDN/>
      <w:adjustRightInd/>
      <w:ind w:left="960" w:hanging="240"/>
    </w:pPr>
    <w:rPr>
      <w:rFonts w:ascii="New York" w:hAnsi="New York" w:cs="Times New Roman"/>
      <w:szCs w:val="20"/>
      <w:lang w:val="en-US"/>
    </w:rPr>
  </w:style>
  <w:style w:type="paragraph" w:styleId="Index5">
    <w:name w:val="index 5"/>
    <w:basedOn w:val="Normal"/>
    <w:next w:val="Normal"/>
    <w:autoRedefine/>
    <w:rsid w:val="004754C0"/>
    <w:pPr>
      <w:widowControl/>
      <w:autoSpaceDE/>
      <w:autoSpaceDN/>
      <w:adjustRightInd/>
      <w:ind w:left="1200" w:hanging="240"/>
    </w:pPr>
    <w:rPr>
      <w:rFonts w:ascii="New York" w:hAnsi="New York" w:cs="Times New Roman"/>
      <w:szCs w:val="20"/>
      <w:lang w:val="en-US"/>
    </w:rPr>
  </w:style>
  <w:style w:type="paragraph" w:styleId="Index6">
    <w:name w:val="index 6"/>
    <w:basedOn w:val="Normal"/>
    <w:next w:val="Normal"/>
    <w:autoRedefine/>
    <w:rsid w:val="004754C0"/>
    <w:pPr>
      <w:widowControl/>
      <w:autoSpaceDE/>
      <w:autoSpaceDN/>
      <w:adjustRightInd/>
      <w:ind w:left="1440" w:hanging="240"/>
    </w:pPr>
    <w:rPr>
      <w:rFonts w:ascii="New York" w:hAnsi="New York" w:cs="Times New Roman"/>
      <w:szCs w:val="20"/>
      <w:lang w:val="en-US"/>
    </w:rPr>
  </w:style>
  <w:style w:type="paragraph" w:styleId="Index7">
    <w:name w:val="index 7"/>
    <w:basedOn w:val="Normal"/>
    <w:next w:val="Normal"/>
    <w:autoRedefine/>
    <w:rsid w:val="004754C0"/>
    <w:pPr>
      <w:widowControl/>
      <w:autoSpaceDE/>
      <w:autoSpaceDN/>
      <w:adjustRightInd/>
      <w:ind w:left="1680" w:hanging="240"/>
    </w:pPr>
    <w:rPr>
      <w:rFonts w:ascii="New York" w:hAnsi="New York" w:cs="Times New Roman"/>
      <w:szCs w:val="20"/>
      <w:lang w:val="en-US"/>
    </w:rPr>
  </w:style>
  <w:style w:type="paragraph" w:styleId="Index8">
    <w:name w:val="index 8"/>
    <w:basedOn w:val="Normal"/>
    <w:next w:val="Normal"/>
    <w:autoRedefine/>
    <w:rsid w:val="004754C0"/>
    <w:pPr>
      <w:widowControl/>
      <w:autoSpaceDE/>
      <w:autoSpaceDN/>
      <w:adjustRightInd/>
      <w:ind w:left="1920" w:hanging="240"/>
    </w:pPr>
    <w:rPr>
      <w:rFonts w:ascii="New York" w:hAnsi="New York" w:cs="Times New Roman"/>
      <w:szCs w:val="20"/>
      <w:lang w:val="en-US"/>
    </w:rPr>
  </w:style>
  <w:style w:type="paragraph" w:styleId="Index9">
    <w:name w:val="index 9"/>
    <w:basedOn w:val="Normal"/>
    <w:next w:val="Normal"/>
    <w:autoRedefine/>
    <w:rsid w:val="004754C0"/>
    <w:pPr>
      <w:widowControl/>
      <w:autoSpaceDE/>
      <w:autoSpaceDN/>
      <w:adjustRightInd/>
      <w:ind w:left="2160" w:hanging="240"/>
    </w:pPr>
    <w:rPr>
      <w:rFonts w:ascii="New York" w:hAnsi="New York" w:cs="Times New Roman"/>
      <w:szCs w:val="20"/>
      <w:lang w:val="en-US"/>
    </w:rPr>
  </w:style>
  <w:style w:type="paragraph" w:styleId="IndexHeading">
    <w:name w:val="index heading"/>
    <w:basedOn w:val="Normal"/>
    <w:next w:val="Index1"/>
    <w:rsid w:val="004754C0"/>
    <w:pPr>
      <w:widowControl/>
      <w:autoSpaceDE/>
      <w:autoSpaceDN/>
      <w:adjustRightInd/>
    </w:pPr>
    <w:rPr>
      <w:rFonts w:ascii="Cambria" w:hAnsi="Cambria" w:cs="Times New Roman"/>
      <w:b/>
      <w:bCs/>
      <w:szCs w:val="20"/>
      <w:lang w:val="en-US"/>
    </w:rPr>
  </w:style>
  <w:style w:type="paragraph" w:styleId="IntenseQuote">
    <w:name w:val="Intense Quote"/>
    <w:basedOn w:val="Normal"/>
    <w:next w:val="Normal"/>
    <w:link w:val="IntenseQuoteChar"/>
    <w:uiPriority w:val="30"/>
    <w:qFormat/>
    <w:rsid w:val="004754C0"/>
    <w:pPr>
      <w:widowControl/>
      <w:pBdr>
        <w:bottom w:val="single" w:sz="4" w:space="4" w:color="4F81BD"/>
      </w:pBdr>
      <w:autoSpaceDE/>
      <w:autoSpaceDN/>
      <w:adjustRightInd/>
      <w:spacing w:before="200" w:after="280"/>
      <w:ind w:left="936" w:right="936"/>
    </w:pPr>
    <w:rPr>
      <w:rFonts w:ascii="New York" w:hAnsi="New York" w:cs="Times New Roman"/>
      <w:b/>
      <w:bCs/>
      <w:i/>
      <w:iCs/>
      <w:color w:val="4F81BD"/>
      <w:szCs w:val="20"/>
      <w:lang w:val="en-US"/>
    </w:rPr>
  </w:style>
  <w:style w:type="character" w:customStyle="1" w:styleId="IntenseQuoteChar">
    <w:name w:val="Intense Quote Char"/>
    <w:link w:val="IntenseQuote"/>
    <w:uiPriority w:val="30"/>
    <w:rsid w:val="004754C0"/>
    <w:rPr>
      <w:rFonts w:ascii="New York" w:hAnsi="New York"/>
      <w:b/>
      <w:bCs/>
      <w:i/>
      <w:iCs/>
      <w:color w:val="4F81BD"/>
      <w:sz w:val="24"/>
      <w:lang w:val="en-US" w:eastAsia="en-US"/>
    </w:rPr>
  </w:style>
  <w:style w:type="paragraph" w:styleId="List">
    <w:name w:val="List"/>
    <w:basedOn w:val="Normal"/>
    <w:rsid w:val="004754C0"/>
    <w:pPr>
      <w:widowControl/>
      <w:autoSpaceDE/>
      <w:autoSpaceDN/>
      <w:adjustRightInd/>
      <w:ind w:left="283" w:hanging="283"/>
      <w:contextualSpacing/>
    </w:pPr>
    <w:rPr>
      <w:rFonts w:ascii="New York" w:hAnsi="New York" w:cs="Times New Roman"/>
      <w:szCs w:val="20"/>
      <w:lang w:val="en-US"/>
    </w:rPr>
  </w:style>
  <w:style w:type="paragraph" w:styleId="List2">
    <w:name w:val="List 2"/>
    <w:basedOn w:val="Normal"/>
    <w:rsid w:val="004754C0"/>
    <w:pPr>
      <w:widowControl/>
      <w:autoSpaceDE/>
      <w:autoSpaceDN/>
      <w:adjustRightInd/>
      <w:ind w:left="566" w:hanging="283"/>
      <w:contextualSpacing/>
    </w:pPr>
    <w:rPr>
      <w:rFonts w:ascii="New York" w:hAnsi="New York" w:cs="Times New Roman"/>
      <w:szCs w:val="20"/>
      <w:lang w:val="en-US"/>
    </w:rPr>
  </w:style>
  <w:style w:type="paragraph" w:styleId="List3">
    <w:name w:val="List 3"/>
    <w:basedOn w:val="Normal"/>
    <w:rsid w:val="004754C0"/>
    <w:pPr>
      <w:widowControl/>
      <w:autoSpaceDE/>
      <w:autoSpaceDN/>
      <w:adjustRightInd/>
      <w:ind w:left="849" w:hanging="283"/>
      <w:contextualSpacing/>
    </w:pPr>
    <w:rPr>
      <w:rFonts w:ascii="New York" w:hAnsi="New York" w:cs="Times New Roman"/>
      <w:szCs w:val="20"/>
      <w:lang w:val="en-US"/>
    </w:rPr>
  </w:style>
  <w:style w:type="paragraph" w:styleId="List4">
    <w:name w:val="List 4"/>
    <w:basedOn w:val="Normal"/>
    <w:rsid w:val="004754C0"/>
    <w:pPr>
      <w:widowControl/>
      <w:autoSpaceDE/>
      <w:autoSpaceDN/>
      <w:adjustRightInd/>
      <w:ind w:left="1132" w:hanging="283"/>
      <w:contextualSpacing/>
    </w:pPr>
    <w:rPr>
      <w:rFonts w:ascii="New York" w:hAnsi="New York" w:cs="Times New Roman"/>
      <w:szCs w:val="20"/>
      <w:lang w:val="en-US"/>
    </w:rPr>
  </w:style>
  <w:style w:type="paragraph" w:styleId="List5">
    <w:name w:val="List 5"/>
    <w:basedOn w:val="Normal"/>
    <w:rsid w:val="004754C0"/>
    <w:pPr>
      <w:widowControl/>
      <w:autoSpaceDE/>
      <w:autoSpaceDN/>
      <w:adjustRightInd/>
      <w:ind w:left="1415" w:hanging="283"/>
      <w:contextualSpacing/>
    </w:pPr>
    <w:rPr>
      <w:rFonts w:ascii="New York" w:hAnsi="New York" w:cs="Times New Roman"/>
      <w:szCs w:val="20"/>
      <w:lang w:val="en-US"/>
    </w:rPr>
  </w:style>
  <w:style w:type="paragraph" w:styleId="ListBullet2">
    <w:name w:val="List Bullet 2"/>
    <w:basedOn w:val="Normal"/>
    <w:rsid w:val="004754C0"/>
    <w:pPr>
      <w:widowControl/>
      <w:numPr>
        <w:numId w:val="7"/>
      </w:numPr>
      <w:autoSpaceDE/>
      <w:autoSpaceDN/>
      <w:adjustRightInd/>
      <w:contextualSpacing/>
    </w:pPr>
    <w:rPr>
      <w:rFonts w:ascii="New York" w:hAnsi="New York" w:cs="Times New Roman"/>
      <w:szCs w:val="20"/>
      <w:lang w:val="en-US"/>
    </w:rPr>
  </w:style>
  <w:style w:type="paragraph" w:styleId="ListBullet3">
    <w:name w:val="List Bullet 3"/>
    <w:basedOn w:val="Normal"/>
    <w:rsid w:val="004754C0"/>
    <w:pPr>
      <w:widowControl/>
      <w:numPr>
        <w:numId w:val="8"/>
      </w:numPr>
      <w:autoSpaceDE/>
      <w:autoSpaceDN/>
      <w:adjustRightInd/>
      <w:contextualSpacing/>
    </w:pPr>
    <w:rPr>
      <w:rFonts w:ascii="New York" w:hAnsi="New York" w:cs="Times New Roman"/>
      <w:szCs w:val="20"/>
      <w:lang w:val="en-US"/>
    </w:rPr>
  </w:style>
  <w:style w:type="paragraph" w:styleId="ListBullet4">
    <w:name w:val="List Bullet 4"/>
    <w:basedOn w:val="Normal"/>
    <w:rsid w:val="004754C0"/>
    <w:pPr>
      <w:widowControl/>
      <w:numPr>
        <w:numId w:val="9"/>
      </w:numPr>
      <w:autoSpaceDE/>
      <w:autoSpaceDN/>
      <w:adjustRightInd/>
      <w:contextualSpacing/>
    </w:pPr>
    <w:rPr>
      <w:rFonts w:ascii="New York" w:hAnsi="New York" w:cs="Times New Roman"/>
      <w:szCs w:val="20"/>
      <w:lang w:val="en-US"/>
    </w:rPr>
  </w:style>
  <w:style w:type="paragraph" w:styleId="ListBullet5">
    <w:name w:val="List Bullet 5"/>
    <w:basedOn w:val="Normal"/>
    <w:rsid w:val="004754C0"/>
    <w:pPr>
      <w:widowControl/>
      <w:numPr>
        <w:numId w:val="10"/>
      </w:numPr>
      <w:autoSpaceDE/>
      <w:autoSpaceDN/>
      <w:adjustRightInd/>
      <w:contextualSpacing/>
    </w:pPr>
    <w:rPr>
      <w:rFonts w:ascii="New York" w:hAnsi="New York" w:cs="Times New Roman"/>
      <w:szCs w:val="20"/>
      <w:lang w:val="en-US"/>
    </w:rPr>
  </w:style>
  <w:style w:type="paragraph" w:styleId="ListContinue">
    <w:name w:val="List Continue"/>
    <w:basedOn w:val="Normal"/>
    <w:rsid w:val="004754C0"/>
    <w:pPr>
      <w:widowControl/>
      <w:autoSpaceDE/>
      <w:autoSpaceDN/>
      <w:adjustRightInd/>
      <w:spacing w:after="120"/>
      <w:ind w:left="283"/>
      <w:contextualSpacing/>
    </w:pPr>
    <w:rPr>
      <w:rFonts w:ascii="New York" w:hAnsi="New York" w:cs="Times New Roman"/>
      <w:szCs w:val="20"/>
      <w:lang w:val="en-US"/>
    </w:rPr>
  </w:style>
  <w:style w:type="paragraph" w:styleId="ListContinue2">
    <w:name w:val="List Continue 2"/>
    <w:basedOn w:val="Normal"/>
    <w:rsid w:val="004754C0"/>
    <w:pPr>
      <w:widowControl/>
      <w:autoSpaceDE/>
      <w:autoSpaceDN/>
      <w:adjustRightInd/>
      <w:spacing w:after="120"/>
      <w:ind w:left="566"/>
      <w:contextualSpacing/>
    </w:pPr>
    <w:rPr>
      <w:rFonts w:ascii="New York" w:hAnsi="New York" w:cs="Times New Roman"/>
      <w:szCs w:val="20"/>
      <w:lang w:val="en-US"/>
    </w:rPr>
  </w:style>
  <w:style w:type="paragraph" w:styleId="ListContinue3">
    <w:name w:val="List Continue 3"/>
    <w:basedOn w:val="Normal"/>
    <w:rsid w:val="004754C0"/>
    <w:pPr>
      <w:widowControl/>
      <w:autoSpaceDE/>
      <w:autoSpaceDN/>
      <w:adjustRightInd/>
      <w:spacing w:after="120"/>
      <w:ind w:left="849"/>
      <w:contextualSpacing/>
    </w:pPr>
    <w:rPr>
      <w:rFonts w:ascii="New York" w:hAnsi="New York" w:cs="Times New Roman"/>
      <w:szCs w:val="20"/>
      <w:lang w:val="en-US"/>
    </w:rPr>
  </w:style>
  <w:style w:type="paragraph" w:styleId="ListContinue4">
    <w:name w:val="List Continue 4"/>
    <w:basedOn w:val="Normal"/>
    <w:rsid w:val="004754C0"/>
    <w:pPr>
      <w:widowControl/>
      <w:autoSpaceDE/>
      <w:autoSpaceDN/>
      <w:adjustRightInd/>
      <w:spacing w:after="120"/>
      <w:ind w:left="1132"/>
      <w:contextualSpacing/>
    </w:pPr>
    <w:rPr>
      <w:rFonts w:ascii="New York" w:hAnsi="New York" w:cs="Times New Roman"/>
      <w:szCs w:val="20"/>
      <w:lang w:val="en-US"/>
    </w:rPr>
  </w:style>
  <w:style w:type="paragraph" w:styleId="ListContinue5">
    <w:name w:val="List Continue 5"/>
    <w:basedOn w:val="Normal"/>
    <w:rsid w:val="004754C0"/>
    <w:pPr>
      <w:widowControl/>
      <w:autoSpaceDE/>
      <w:autoSpaceDN/>
      <w:adjustRightInd/>
      <w:spacing w:after="120"/>
      <w:ind w:left="1415"/>
      <w:contextualSpacing/>
    </w:pPr>
    <w:rPr>
      <w:rFonts w:ascii="New York" w:hAnsi="New York" w:cs="Times New Roman"/>
      <w:szCs w:val="20"/>
      <w:lang w:val="en-US"/>
    </w:rPr>
  </w:style>
  <w:style w:type="paragraph" w:styleId="ListNumber">
    <w:name w:val="List Number"/>
    <w:basedOn w:val="Normal"/>
    <w:rsid w:val="004754C0"/>
    <w:pPr>
      <w:widowControl/>
      <w:numPr>
        <w:numId w:val="11"/>
      </w:numPr>
      <w:autoSpaceDE/>
      <w:autoSpaceDN/>
      <w:adjustRightInd/>
      <w:contextualSpacing/>
    </w:pPr>
    <w:rPr>
      <w:rFonts w:ascii="New York" w:hAnsi="New York" w:cs="Times New Roman"/>
      <w:szCs w:val="20"/>
      <w:lang w:val="en-US"/>
    </w:rPr>
  </w:style>
  <w:style w:type="paragraph" w:styleId="ListNumber2">
    <w:name w:val="List Number 2"/>
    <w:basedOn w:val="Normal"/>
    <w:rsid w:val="004754C0"/>
    <w:pPr>
      <w:widowControl/>
      <w:numPr>
        <w:numId w:val="12"/>
      </w:numPr>
      <w:autoSpaceDE/>
      <w:autoSpaceDN/>
      <w:adjustRightInd/>
      <w:contextualSpacing/>
    </w:pPr>
    <w:rPr>
      <w:rFonts w:ascii="New York" w:hAnsi="New York" w:cs="Times New Roman"/>
      <w:szCs w:val="20"/>
      <w:lang w:val="en-US"/>
    </w:rPr>
  </w:style>
  <w:style w:type="paragraph" w:styleId="ListNumber3">
    <w:name w:val="List Number 3"/>
    <w:basedOn w:val="Normal"/>
    <w:rsid w:val="004754C0"/>
    <w:pPr>
      <w:widowControl/>
      <w:numPr>
        <w:numId w:val="13"/>
      </w:numPr>
      <w:autoSpaceDE/>
      <w:autoSpaceDN/>
      <w:adjustRightInd/>
      <w:contextualSpacing/>
    </w:pPr>
    <w:rPr>
      <w:rFonts w:ascii="New York" w:hAnsi="New York" w:cs="Times New Roman"/>
      <w:szCs w:val="20"/>
      <w:lang w:val="en-US"/>
    </w:rPr>
  </w:style>
  <w:style w:type="paragraph" w:styleId="ListNumber4">
    <w:name w:val="List Number 4"/>
    <w:basedOn w:val="Normal"/>
    <w:rsid w:val="004754C0"/>
    <w:pPr>
      <w:widowControl/>
      <w:numPr>
        <w:numId w:val="14"/>
      </w:numPr>
      <w:autoSpaceDE/>
      <w:autoSpaceDN/>
      <w:adjustRightInd/>
      <w:contextualSpacing/>
    </w:pPr>
    <w:rPr>
      <w:rFonts w:ascii="New York" w:hAnsi="New York" w:cs="Times New Roman"/>
      <w:szCs w:val="20"/>
      <w:lang w:val="en-US"/>
    </w:rPr>
  </w:style>
  <w:style w:type="paragraph" w:styleId="ListNumber5">
    <w:name w:val="List Number 5"/>
    <w:basedOn w:val="Normal"/>
    <w:rsid w:val="004754C0"/>
    <w:pPr>
      <w:widowControl/>
      <w:numPr>
        <w:numId w:val="15"/>
      </w:numPr>
      <w:autoSpaceDE/>
      <w:autoSpaceDN/>
      <w:adjustRightInd/>
      <w:contextualSpacing/>
    </w:pPr>
    <w:rPr>
      <w:rFonts w:ascii="New York" w:hAnsi="New York" w:cs="Times New Roman"/>
      <w:szCs w:val="20"/>
      <w:lang w:val="en-US"/>
    </w:rPr>
  </w:style>
  <w:style w:type="paragraph" w:styleId="MacroText">
    <w:name w:val="macro"/>
    <w:link w:val="MacroTextChar"/>
    <w:rsid w:val="004754C0"/>
    <w:pPr>
      <w:tabs>
        <w:tab w:val="left" w:pos="480"/>
        <w:tab w:val="left" w:pos="960"/>
        <w:tab w:val="left" w:pos="1440"/>
        <w:tab w:val="left" w:pos="1920"/>
        <w:tab w:val="left" w:pos="2400"/>
        <w:tab w:val="left" w:pos="2880"/>
        <w:tab w:val="left" w:pos="3360"/>
        <w:tab w:val="left" w:pos="3840"/>
        <w:tab w:val="left" w:pos="4320"/>
      </w:tabs>
    </w:pPr>
    <w:rPr>
      <w:rFonts w:ascii="Consolas" w:hAnsi="Consolas" w:cs="Consolas"/>
      <w:lang w:val="en-US" w:eastAsia="en-US"/>
    </w:rPr>
  </w:style>
  <w:style w:type="character" w:customStyle="1" w:styleId="MacroTextChar">
    <w:name w:val="Macro Text Char"/>
    <w:link w:val="MacroText"/>
    <w:rsid w:val="004754C0"/>
    <w:rPr>
      <w:rFonts w:ascii="Consolas" w:hAnsi="Consolas" w:cs="Consolas"/>
      <w:lang w:val="en-US" w:eastAsia="en-US"/>
    </w:rPr>
  </w:style>
  <w:style w:type="paragraph" w:styleId="MessageHeader">
    <w:name w:val="Message Header"/>
    <w:basedOn w:val="Normal"/>
    <w:link w:val="MessageHeaderChar"/>
    <w:rsid w:val="004754C0"/>
    <w:pPr>
      <w:widowControl/>
      <w:pBdr>
        <w:top w:val="single" w:sz="6" w:space="1" w:color="auto"/>
        <w:left w:val="single" w:sz="6" w:space="1" w:color="auto"/>
        <w:bottom w:val="single" w:sz="6" w:space="1" w:color="auto"/>
        <w:right w:val="single" w:sz="6" w:space="1" w:color="auto"/>
      </w:pBdr>
      <w:shd w:val="pct20" w:color="auto" w:fill="auto"/>
      <w:autoSpaceDE/>
      <w:autoSpaceDN/>
      <w:adjustRightInd/>
      <w:ind w:left="1134" w:hanging="1134"/>
    </w:pPr>
    <w:rPr>
      <w:rFonts w:ascii="Cambria" w:hAnsi="Cambria" w:cs="Times New Roman"/>
      <w:lang w:val="en-US"/>
    </w:rPr>
  </w:style>
  <w:style w:type="character" w:customStyle="1" w:styleId="MessageHeaderChar">
    <w:name w:val="Message Header Char"/>
    <w:link w:val="MessageHeader"/>
    <w:rsid w:val="004754C0"/>
    <w:rPr>
      <w:rFonts w:ascii="Cambria" w:hAnsi="Cambria"/>
      <w:sz w:val="24"/>
      <w:szCs w:val="24"/>
      <w:shd w:val="pct20" w:color="auto" w:fill="auto"/>
      <w:lang w:val="en-US" w:eastAsia="en-US"/>
    </w:rPr>
  </w:style>
  <w:style w:type="paragraph" w:styleId="NormalIndent">
    <w:name w:val="Normal Indent"/>
    <w:basedOn w:val="Normal"/>
    <w:rsid w:val="004754C0"/>
    <w:pPr>
      <w:widowControl/>
      <w:autoSpaceDE/>
      <w:autoSpaceDN/>
      <w:adjustRightInd/>
      <w:ind w:left="720"/>
    </w:pPr>
    <w:rPr>
      <w:rFonts w:ascii="New York" w:hAnsi="New York" w:cs="Times New Roman"/>
      <w:szCs w:val="20"/>
      <w:lang w:val="en-US"/>
    </w:rPr>
  </w:style>
  <w:style w:type="paragraph" w:styleId="NoteHeading">
    <w:name w:val="Note Heading"/>
    <w:basedOn w:val="Normal"/>
    <w:next w:val="Normal"/>
    <w:link w:val="NoteHeadingChar"/>
    <w:rsid w:val="004754C0"/>
    <w:pPr>
      <w:widowControl/>
      <w:autoSpaceDE/>
      <w:autoSpaceDN/>
      <w:adjustRightInd/>
    </w:pPr>
    <w:rPr>
      <w:rFonts w:ascii="New York" w:hAnsi="New York" w:cs="Times New Roman"/>
      <w:szCs w:val="20"/>
      <w:lang w:val="en-US"/>
    </w:rPr>
  </w:style>
  <w:style w:type="character" w:customStyle="1" w:styleId="NoteHeadingChar">
    <w:name w:val="Note Heading Char"/>
    <w:link w:val="NoteHeading"/>
    <w:rsid w:val="004754C0"/>
    <w:rPr>
      <w:rFonts w:ascii="New York" w:hAnsi="New York"/>
      <w:sz w:val="24"/>
      <w:lang w:val="en-US" w:eastAsia="en-US"/>
    </w:rPr>
  </w:style>
  <w:style w:type="paragraph" w:styleId="Quote">
    <w:name w:val="Quote"/>
    <w:basedOn w:val="Normal"/>
    <w:next w:val="Normal"/>
    <w:link w:val="QuoteChar"/>
    <w:uiPriority w:val="29"/>
    <w:qFormat/>
    <w:rsid w:val="004754C0"/>
    <w:pPr>
      <w:widowControl/>
      <w:autoSpaceDE/>
      <w:autoSpaceDN/>
      <w:adjustRightInd/>
    </w:pPr>
    <w:rPr>
      <w:rFonts w:ascii="New York" w:hAnsi="New York" w:cs="Times New Roman"/>
      <w:i/>
      <w:iCs/>
      <w:color w:val="000000"/>
      <w:szCs w:val="20"/>
      <w:lang w:val="en-US"/>
    </w:rPr>
  </w:style>
  <w:style w:type="character" w:customStyle="1" w:styleId="QuoteChar">
    <w:name w:val="Quote Char"/>
    <w:link w:val="Quote"/>
    <w:uiPriority w:val="29"/>
    <w:rsid w:val="004754C0"/>
    <w:rPr>
      <w:rFonts w:ascii="New York" w:hAnsi="New York"/>
      <w:i/>
      <w:iCs/>
      <w:color w:val="000000"/>
      <w:sz w:val="24"/>
      <w:lang w:val="en-US" w:eastAsia="en-US"/>
    </w:rPr>
  </w:style>
  <w:style w:type="paragraph" w:styleId="Salutation">
    <w:name w:val="Salutation"/>
    <w:basedOn w:val="Normal"/>
    <w:next w:val="Normal"/>
    <w:link w:val="SalutationChar"/>
    <w:rsid w:val="004754C0"/>
    <w:pPr>
      <w:widowControl/>
      <w:autoSpaceDE/>
      <w:autoSpaceDN/>
      <w:adjustRightInd/>
    </w:pPr>
    <w:rPr>
      <w:rFonts w:ascii="New York" w:hAnsi="New York" w:cs="Times New Roman"/>
      <w:szCs w:val="20"/>
      <w:lang w:val="en-US"/>
    </w:rPr>
  </w:style>
  <w:style w:type="character" w:customStyle="1" w:styleId="SalutationChar">
    <w:name w:val="Salutation Char"/>
    <w:link w:val="Salutation"/>
    <w:rsid w:val="004754C0"/>
    <w:rPr>
      <w:rFonts w:ascii="New York" w:hAnsi="New York"/>
      <w:sz w:val="24"/>
      <w:lang w:val="en-US" w:eastAsia="en-US"/>
    </w:rPr>
  </w:style>
  <w:style w:type="paragraph" w:styleId="Signature">
    <w:name w:val="Signature"/>
    <w:basedOn w:val="Normal"/>
    <w:link w:val="SignatureChar"/>
    <w:rsid w:val="004754C0"/>
    <w:pPr>
      <w:widowControl/>
      <w:autoSpaceDE/>
      <w:autoSpaceDN/>
      <w:adjustRightInd/>
      <w:ind w:left="4252"/>
    </w:pPr>
    <w:rPr>
      <w:rFonts w:ascii="New York" w:hAnsi="New York" w:cs="Times New Roman"/>
      <w:szCs w:val="20"/>
      <w:lang w:val="en-US"/>
    </w:rPr>
  </w:style>
  <w:style w:type="character" w:customStyle="1" w:styleId="SignatureChar">
    <w:name w:val="Signature Char"/>
    <w:link w:val="Signature"/>
    <w:rsid w:val="004754C0"/>
    <w:rPr>
      <w:rFonts w:ascii="New York" w:hAnsi="New York"/>
      <w:sz w:val="24"/>
      <w:lang w:val="en-US" w:eastAsia="en-US"/>
    </w:rPr>
  </w:style>
  <w:style w:type="paragraph" w:styleId="Subtitle">
    <w:name w:val="Subtitle"/>
    <w:basedOn w:val="Normal"/>
    <w:next w:val="Normal"/>
    <w:link w:val="SubtitleChar"/>
    <w:qFormat/>
    <w:rsid w:val="004754C0"/>
    <w:pPr>
      <w:widowControl/>
      <w:numPr>
        <w:ilvl w:val="1"/>
      </w:numPr>
      <w:autoSpaceDE/>
      <w:autoSpaceDN/>
      <w:adjustRightInd/>
    </w:pPr>
    <w:rPr>
      <w:rFonts w:ascii="Cambria" w:hAnsi="Cambria" w:cs="Times New Roman"/>
      <w:i/>
      <w:iCs/>
      <w:color w:val="4F81BD"/>
      <w:spacing w:val="15"/>
      <w:lang w:val="en-US"/>
    </w:rPr>
  </w:style>
  <w:style w:type="character" w:customStyle="1" w:styleId="SubtitleChar">
    <w:name w:val="Subtitle Char"/>
    <w:link w:val="Subtitle"/>
    <w:rsid w:val="004754C0"/>
    <w:rPr>
      <w:rFonts w:ascii="Cambria" w:hAnsi="Cambria"/>
      <w:i/>
      <w:iCs/>
      <w:color w:val="4F81BD"/>
      <w:spacing w:val="15"/>
      <w:sz w:val="24"/>
      <w:szCs w:val="24"/>
      <w:lang w:val="en-US" w:eastAsia="en-US"/>
    </w:rPr>
  </w:style>
  <w:style w:type="paragraph" w:styleId="TableofAuthorities">
    <w:name w:val="table of authorities"/>
    <w:basedOn w:val="Normal"/>
    <w:next w:val="Normal"/>
    <w:rsid w:val="004754C0"/>
    <w:pPr>
      <w:widowControl/>
      <w:autoSpaceDE/>
      <w:autoSpaceDN/>
      <w:adjustRightInd/>
      <w:ind w:left="240" w:hanging="240"/>
    </w:pPr>
    <w:rPr>
      <w:rFonts w:ascii="New York" w:hAnsi="New York" w:cs="Times New Roman"/>
      <w:szCs w:val="20"/>
      <w:lang w:val="en-US"/>
    </w:rPr>
  </w:style>
  <w:style w:type="paragraph" w:styleId="TableofFigures">
    <w:name w:val="table of figures"/>
    <w:basedOn w:val="Normal"/>
    <w:next w:val="Normal"/>
    <w:rsid w:val="004754C0"/>
    <w:pPr>
      <w:widowControl/>
      <w:autoSpaceDE/>
      <w:autoSpaceDN/>
      <w:adjustRightInd/>
    </w:pPr>
    <w:rPr>
      <w:rFonts w:ascii="New York" w:hAnsi="New York" w:cs="Times New Roman"/>
      <w:szCs w:val="20"/>
      <w:lang w:val="en-US"/>
    </w:rPr>
  </w:style>
  <w:style w:type="paragraph" w:styleId="Title">
    <w:name w:val="Title"/>
    <w:basedOn w:val="Normal"/>
    <w:next w:val="Normal"/>
    <w:link w:val="TitleChar"/>
    <w:qFormat/>
    <w:rsid w:val="004754C0"/>
    <w:pPr>
      <w:widowControl/>
      <w:pBdr>
        <w:bottom w:val="single" w:sz="8" w:space="4" w:color="4F81BD"/>
      </w:pBdr>
      <w:autoSpaceDE/>
      <w:autoSpaceDN/>
      <w:adjustRightInd/>
      <w:spacing w:after="300"/>
      <w:contextualSpacing/>
    </w:pPr>
    <w:rPr>
      <w:rFonts w:ascii="Cambria" w:hAnsi="Cambria" w:cs="Times New Roman"/>
      <w:color w:val="17365D"/>
      <w:spacing w:val="5"/>
      <w:kern w:val="28"/>
      <w:sz w:val="52"/>
      <w:szCs w:val="52"/>
      <w:lang w:val="en-US"/>
    </w:rPr>
  </w:style>
  <w:style w:type="character" w:customStyle="1" w:styleId="TitleChar">
    <w:name w:val="Title Char"/>
    <w:link w:val="Title"/>
    <w:rsid w:val="004754C0"/>
    <w:rPr>
      <w:rFonts w:ascii="Cambria" w:hAnsi="Cambria"/>
      <w:color w:val="17365D"/>
      <w:spacing w:val="5"/>
      <w:kern w:val="28"/>
      <w:sz w:val="52"/>
      <w:szCs w:val="52"/>
      <w:lang w:val="en-US" w:eastAsia="en-US"/>
    </w:rPr>
  </w:style>
  <w:style w:type="paragraph" w:styleId="TOAHeading">
    <w:name w:val="toa heading"/>
    <w:basedOn w:val="Normal"/>
    <w:next w:val="Normal"/>
    <w:rsid w:val="004754C0"/>
    <w:pPr>
      <w:widowControl/>
      <w:autoSpaceDE/>
      <w:autoSpaceDN/>
      <w:adjustRightInd/>
      <w:spacing w:before="120"/>
    </w:pPr>
    <w:rPr>
      <w:rFonts w:ascii="Cambria" w:hAnsi="Cambria" w:cs="Times New Roman"/>
      <w:b/>
      <w:bCs/>
      <w:lang w:val="en-US"/>
    </w:rPr>
  </w:style>
  <w:style w:type="paragraph" w:styleId="TOC1">
    <w:name w:val="toc 1"/>
    <w:basedOn w:val="Normal"/>
    <w:next w:val="Normal"/>
    <w:autoRedefine/>
    <w:rsid w:val="004754C0"/>
    <w:pPr>
      <w:widowControl/>
      <w:autoSpaceDE/>
      <w:autoSpaceDN/>
      <w:adjustRightInd/>
      <w:spacing w:after="100"/>
    </w:pPr>
    <w:rPr>
      <w:rFonts w:ascii="New York" w:hAnsi="New York" w:cs="Times New Roman"/>
      <w:szCs w:val="20"/>
      <w:lang w:val="en-US"/>
    </w:rPr>
  </w:style>
  <w:style w:type="paragraph" w:styleId="TOC2">
    <w:name w:val="toc 2"/>
    <w:basedOn w:val="Normal"/>
    <w:next w:val="Normal"/>
    <w:autoRedefine/>
    <w:rsid w:val="004754C0"/>
    <w:pPr>
      <w:widowControl/>
      <w:autoSpaceDE/>
      <w:autoSpaceDN/>
      <w:adjustRightInd/>
      <w:spacing w:after="100"/>
      <w:ind w:left="240"/>
    </w:pPr>
    <w:rPr>
      <w:rFonts w:ascii="New York" w:hAnsi="New York" w:cs="Times New Roman"/>
      <w:szCs w:val="20"/>
      <w:lang w:val="en-US"/>
    </w:rPr>
  </w:style>
  <w:style w:type="paragraph" w:styleId="TOC3">
    <w:name w:val="toc 3"/>
    <w:basedOn w:val="Normal"/>
    <w:next w:val="Normal"/>
    <w:autoRedefine/>
    <w:rsid w:val="004754C0"/>
    <w:pPr>
      <w:widowControl/>
      <w:autoSpaceDE/>
      <w:autoSpaceDN/>
      <w:adjustRightInd/>
      <w:spacing w:after="100"/>
      <w:ind w:left="480"/>
    </w:pPr>
    <w:rPr>
      <w:rFonts w:ascii="New York" w:hAnsi="New York" w:cs="Times New Roman"/>
      <w:szCs w:val="20"/>
      <w:lang w:val="en-US"/>
    </w:rPr>
  </w:style>
  <w:style w:type="paragraph" w:styleId="TOC4">
    <w:name w:val="toc 4"/>
    <w:basedOn w:val="Normal"/>
    <w:next w:val="Normal"/>
    <w:autoRedefine/>
    <w:rsid w:val="004754C0"/>
    <w:pPr>
      <w:widowControl/>
      <w:autoSpaceDE/>
      <w:autoSpaceDN/>
      <w:adjustRightInd/>
      <w:spacing w:after="100"/>
      <w:ind w:left="720"/>
    </w:pPr>
    <w:rPr>
      <w:rFonts w:ascii="New York" w:hAnsi="New York" w:cs="Times New Roman"/>
      <w:szCs w:val="20"/>
      <w:lang w:val="en-US"/>
    </w:rPr>
  </w:style>
  <w:style w:type="paragraph" w:styleId="TOC5">
    <w:name w:val="toc 5"/>
    <w:basedOn w:val="Normal"/>
    <w:next w:val="Normal"/>
    <w:autoRedefine/>
    <w:rsid w:val="004754C0"/>
    <w:pPr>
      <w:widowControl/>
      <w:autoSpaceDE/>
      <w:autoSpaceDN/>
      <w:adjustRightInd/>
      <w:spacing w:after="100"/>
      <w:ind w:left="960"/>
    </w:pPr>
    <w:rPr>
      <w:rFonts w:ascii="New York" w:hAnsi="New York" w:cs="Times New Roman"/>
      <w:szCs w:val="20"/>
      <w:lang w:val="en-US"/>
    </w:rPr>
  </w:style>
  <w:style w:type="paragraph" w:styleId="TOC6">
    <w:name w:val="toc 6"/>
    <w:basedOn w:val="Normal"/>
    <w:next w:val="Normal"/>
    <w:autoRedefine/>
    <w:rsid w:val="004754C0"/>
    <w:pPr>
      <w:widowControl/>
      <w:autoSpaceDE/>
      <w:autoSpaceDN/>
      <w:adjustRightInd/>
      <w:spacing w:after="100"/>
      <w:ind w:left="1200"/>
    </w:pPr>
    <w:rPr>
      <w:rFonts w:ascii="New York" w:hAnsi="New York" w:cs="Times New Roman"/>
      <w:szCs w:val="20"/>
      <w:lang w:val="en-US"/>
    </w:rPr>
  </w:style>
  <w:style w:type="paragraph" w:styleId="TOC7">
    <w:name w:val="toc 7"/>
    <w:basedOn w:val="Normal"/>
    <w:next w:val="Normal"/>
    <w:autoRedefine/>
    <w:rsid w:val="004754C0"/>
    <w:pPr>
      <w:widowControl/>
      <w:autoSpaceDE/>
      <w:autoSpaceDN/>
      <w:adjustRightInd/>
      <w:spacing w:after="100"/>
      <w:ind w:left="1440"/>
    </w:pPr>
    <w:rPr>
      <w:rFonts w:ascii="New York" w:hAnsi="New York" w:cs="Times New Roman"/>
      <w:szCs w:val="20"/>
      <w:lang w:val="en-US"/>
    </w:rPr>
  </w:style>
  <w:style w:type="paragraph" w:styleId="TOC8">
    <w:name w:val="toc 8"/>
    <w:basedOn w:val="Normal"/>
    <w:next w:val="Normal"/>
    <w:autoRedefine/>
    <w:rsid w:val="004754C0"/>
    <w:pPr>
      <w:widowControl/>
      <w:autoSpaceDE/>
      <w:autoSpaceDN/>
      <w:adjustRightInd/>
      <w:spacing w:after="100"/>
      <w:ind w:left="1680"/>
    </w:pPr>
    <w:rPr>
      <w:rFonts w:ascii="New York" w:hAnsi="New York" w:cs="Times New Roman"/>
      <w:szCs w:val="20"/>
      <w:lang w:val="en-US"/>
    </w:rPr>
  </w:style>
  <w:style w:type="paragraph" w:styleId="TOC9">
    <w:name w:val="toc 9"/>
    <w:basedOn w:val="Normal"/>
    <w:next w:val="Normal"/>
    <w:autoRedefine/>
    <w:rsid w:val="004754C0"/>
    <w:pPr>
      <w:widowControl/>
      <w:autoSpaceDE/>
      <w:autoSpaceDN/>
      <w:adjustRightInd/>
      <w:spacing w:after="100"/>
      <w:ind w:left="1920"/>
    </w:pPr>
    <w:rPr>
      <w:rFonts w:ascii="New York" w:hAnsi="New York" w:cs="Times New Roman"/>
      <w:szCs w:val="20"/>
      <w:lang w:val="en-US"/>
    </w:rPr>
  </w:style>
  <w:style w:type="paragraph" w:styleId="TOCHeading">
    <w:name w:val="TOC Heading"/>
    <w:basedOn w:val="Heading1"/>
    <w:next w:val="Normal"/>
    <w:uiPriority w:val="39"/>
    <w:unhideWhenUsed/>
    <w:qFormat/>
    <w:rsid w:val="004754C0"/>
    <w:pPr>
      <w:keepNext/>
      <w:keepLines/>
      <w:widowControl/>
      <w:autoSpaceDE/>
      <w:autoSpaceDN/>
      <w:adjustRightInd/>
      <w:spacing w:before="480"/>
      <w:outlineLvl w:val="9"/>
    </w:pPr>
    <w:rPr>
      <w:rFonts w:ascii="Cambria" w:hAnsi="Cambria" w:cs="Times New Roman"/>
      <w:b w:val="0"/>
      <w:bCs/>
      <w:color w:val="365F91"/>
      <w:sz w:val="28"/>
      <w:szCs w:val="28"/>
      <w:lang w:val="en-US"/>
    </w:rPr>
  </w:style>
  <w:style w:type="paragraph" w:customStyle="1" w:styleId="1">
    <w:name w:val="1"/>
    <w:rsid w:val="004754C0"/>
    <w:rPr>
      <w:rFonts w:ascii="New York" w:hAnsi="New York"/>
      <w:sz w:val="24"/>
      <w:lang w:val="en-US" w:eastAsia="en-US"/>
    </w:rPr>
  </w:style>
  <w:style w:type="character" w:customStyle="1" w:styleId="EmailStyle59">
    <w:name w:val="EmailStyle59"/>
    <w:semiHidden/>
    <w:rsid w:val="004754C0"/>
    <w:rPr>
      <w:rFonts w:ascii="Arial" w:hAnsi="Arial" w:cs="Arial"/>
      <w:color w:val="auto"/>
      <w:sz w:val="20"/>
      <w:szCs w:val="20"/>
    </w:rPr>
  </w:style>
  <w:style w:type="character" w:customStyle="1" w:styleId="st1">
    <w:name w:val="st1"/>
    <w:rsid w:val="004754C0"/>
  </w:style>
  <w:style w:type="character" w:styleId="SubtleEmphasis">
    <w:name w:val="Subtle Emphasis"/>
    <w:uiPriority w:val="19"/>
    <w:qFormat/>
    <w:rsid w:val="004754C0"/>
    <w:rPr>
      <w:i/>
      <w:iCs/>
      <w:color w:val="808080"/>
    </w:rPr>
  </w:style>
  <w:style w:type="paragraph" w:customStyle="1" w:styleId="msolistparagraph0">
    <w:name w:val="msolistparagraph"/>
    <w:basedOn w:val="Normal"/>
    <w:rsid w:val="004754C0"/>
    <w:pPr>
      <w:widowControl/>
      <w:autoSpaceDE/>
      <w:autoSpaceDN/>
      <w:adjustRightInd/>
      <w:ind w:left="720"/>
    </w:pPr>
    <w:rPr>
      <w:rFonts w:ascii="Times New Roman" w:hAnsi="Times New Roman" w:cs="Times New Roman"/>
      <w:lang w:eastAsia="en-GB"/>
    </w:rPr>
  </w:style>
  <w:style w:type="paragraph" w:customStyle="1" w:styleId="jh">
    <w:name w:val="jh"/>
    <w:basedOn w:val="Normal"/>
    <w:rsid w:val="004754C0"/>
    <w:pPr>
      <w:widowControl/>
      <w:autoSpaceDE/>
      <w:autoSpaceDN/>
      <w:adjustRightInd/>
      <w:spacing w:before="100" w:beforeAutospacing="1" w:after="100" w:afterAutospacing="1"/>
    </w:pPr>
    <w:rPr>
      <w:rFonts w:ascii="Times New Roman" w:hAnsi="Times New Roman" w:cs="Times New Roman"/>
      <w:lang w:val="en-IE" w:eastAsia="en-IE"/>
    </w:rPr>
  </w:style>
  <w:style w:type="paragraph" w:customStyle="1" w:styleId="TableTop-2012-Right">
    <w:name w:val="Table Top-2012-Right"/>
    <w:basedOn w:val="Normal"/>
    <w:qFormat/>
    <w:rsid w:val="00EF55E7"/>
    <w:pPr>
      <w:widowControl/>
      <w:autoSpaceDE/>
      <w:autoSpaceDN/>
      <w:adjustRightInd/>
      <w:spacing w:after="20" w:line="220" w:lineRule="exact"/>
      <w:ind w:right="91"/>
      <w:jc w:val="right"/>
    </w:pPr>
    <w:rPr>
      <w:rFonts w:ascii="Informa Pro Light" w:hAnsi="Informa Pro Light" w:cs="Times New Roman"/>
      <w:color w:val="000000"/>
      <w:spacing w:val="-2"/>
      <w:sz w:val="18"/>
    </w:rPr>
  </w:style>
  <w:style w:type="paragraph" w:customStyle="1" w:styleId="Table-Text">
    <w:name w:val="Table-Text"/>
    <w:basedOn w:val="Normal"/>
    <w:qFormat/>
    <w:rsid w:val="00EF55E7"/>
    <w:pPr>
      <w:widowControl/>
      <w:autoSpaceDE/>
      <w:autoSpaceDN/>
      <w:adjustRightInd/>
      <w:spacing w:after="20" w:line="220" w:lineRule="exact"/>
      <w:ind w:left="113" w:hanging="113"/>
    </w:pPr>
    <w:rPr>
      <w:rFonts w:ascii="Informa Pro Light" w:hAnsi="Informa Pro Light" w:cs="Times New Roman"/>
      <w:color w:val="000000"/>
      <w:spacing w:val="-4"/>
      <w:sz w:val="18"/>
    </w:rPr>
  </w:style>
  <w:style w:type="paragraph" w:customStyle="1" w:styleId="TableTop-2013-Left">
    <w:name w:val="Table Top-2013-Left"/>
    <w:basedOn w:val="Normal"/>
    <w:qFormat/>
    <w:rsid w:val="00EF55E7"/>
    <w:pPr>
      <w:widowControl/>
      <w:autoSpaceDE/>
      <w:autoSpaceDN/>
      <w:adjustRightInd/>
      <w:spacing w:after="20" w:line="220" w:lineRule="exact"/>
      <w:ind w:right="91"/>
    </w:pPr>
    <w:rPr>
      <w:rFonts w:ascii="Informa Pro Bold" w:hAnsi="Informa Pro Bold" w:cs="Times New Roman"/>
      <w:color w:val="808080"/>
      <w:spacing w:val="-2"/>
      <w:sz w:val="18"/>
    </w:rPr>
  </w:style>
  <w:style w:type="paragraph" w:customStyle="1" w:styleId="Table-Figures">
    <w:name w:val="Table-Figures"/>
    <w:basedOn w:val="Normal"/>
    <w:qFormat/>
    <w:rsid w:val="00EF55E7"/>
    <w:pPr>
      <w:widowControl/>
      <w:autoSpaceDE/>
      <w:autoSpaceDN/>
      <w:adjustRightInd/>
      <w:spacing w:after="20" w:line="220" w:lineRule="exact"/>
      <w:ind w:right="91"/>
      <w:jc w:val="right"/>
    </w:pPr>
    <w:rPr>
      <w:rFonts w:ascii="Informa Pro Light" w:hAnsi="Informa Pro Light" w:cs="Times New Roman"/>
      <w:color w:val="000000"/>
      <w:spacing w:val="-2"/>
      <w:sz w:val="18"/>
    </w:rPr>
  </w:style>
  <w:style w:type="character" w:customStyle="1" w:styleId="BulletChar">
    <w:name w:val="Bullet Char"/>
    <w:link w:val="Bullet"/>
    <w:locked/>
    <w:rsid w:val="009438BD"/>
    <w:rPr>
      <w:rFonts w:ascii="Bliss-ExtraBold" w:hAnsi="Bliss-ExtraBold" w:cs="Bliss-ExtraBold"/>
      <w:sz w:val="22"/>
      <w:szCs w:val="22"/>
      <w:lang w:eastAsia="en-US"/>
    </w:rPr>
  </w:style>
  <w:style w:type="character" w:customStyle="1" w:styleId="block1">
    <w:name w:val="block1"/>
    <w:rsid w:val="00245514"/>
    <w:rPr>
      <w:rFonts w:ascii="Arial" w:hAnsi="Arial" w:cs="Arial" w:hint="default"/>
      <w:vanish w:val="0"/>
      <w:webHidden w:val="0"/>
      <w:sz w:val="20"/>
      <w:szCs w:val="20"/>
      <w:specVanish w:val="0"/>
    </w:rPr>
  </w:style>
  <w:style w:type="character" w:customStyle="1" w:styleId="NormalWebChar">
    <w:name w:val="Normal (Web) Char"/>
    <w:link w:val="NormalWeb"/>
    <w:uiPriority w:val="99"/>
    <w:locked/>
    <w:rsid w:val="000965E5"/>
    <w:rPr>
      <w:rFonts w:ascii="Bliss-ExtraBold" w:hAnsi="Bliss-ExtraBold" w:cs="Bliss-ExtraBold"/>
      <w:sz w:val="24"/>
      <w:szCs w:val="24"/>
      <w:lang w:val="en-GB" w:eastAsia="en-GB"/>
    </w:rPr>
  </w:style>
  <w:style w:type="character" w:customStyle="1" w:styleId="FootnoteTextChar1">
    <w:name w:val="Footnote Text Char1"/>
    <w:aliases w:val="Footnote Text Char Char,ARM footnote Text Char,Footnote Text Char2 Char,Footnote Text Char11 Char,Footnote Text Char3 Char,Footnote Text Char4 Char,Footnote Text Char5 Char,Footnote Text Char6 Char,Footnote Text Char12 Char, Ch Char"/>
    <w:locked/>
    <w:rsid w:val="00C8397E"/>
    <w:rPr>
      <w:lang w:eastAsia="en-US"/>
    </w:rPr>
  </w:style>
  <w:style w:type="character" w:styleId="UnresolvedMention">
    <w:name w:val="Unresolved Mention"/>
    <w:uiPriority w:val="99"/>
    <w:semiHidden/>
    <w:unhideWhenUsed/>
    <w:rsid w:val="00B551E1"/>
    <w:rPr>
      <w:color w:val="605E5C"/>
      <w:shd w:val="clear" w:color="auto" w:fill="E1DFDD"/>
    </w:rPr>
  </w:style>
  <w:style w:type="paragraph" w:customStyle="1" w:styleId="io">
    <w:name w:val="io"/>
    <w:basedOn w:val="Normal"/>
    <w:rsid w:val="000975BE"/>
    <w:pPr>
      <w:widowControl/>
      <w:adjustRightInd/>
      <w:jc w:val="both"/>
    </w:pPr>
    <w:rPr>
      <w:rFonts w:ascii="Arial" w:eastAsia="Calibri" w:hAnsi="Arial" w:cs="Arial"/>
      <w:sz w:val="22"/>
      <w:szCs w:val="22"/>
      <w:lang w:val="en-IE" w:eastAsia="en-IE"/>
    </w:rPr>
  </w:style>
  <w:style w:type="character" w:customStyle="1" w:styleId="ix">
    <w:name w:val="ix"/>
    <w:rsid w:val="000975BE"/>
    <w:rPr>
      <w:rFonts w:ascii="Arial" w:hAnsi="Arial" w:cs="Arial" w:hint="default"/>
      <w:color w:val="000000"/>
      <w:sz w:val="23"/>
      <w:szCs w:val="23"/>
    </w:rPr>
  </w:style>
  <w:style w:type="character" w:customStyle="1" w:styleId="TabletextChar">
    <w:name w:val="Tabletext Char"/>
    <w:link w:val="Tabletext0"/>
    <w:rsid w:val="006B71E4"/>
    <w:rPr>
      <w:rFonts w:ascii="Arial" w:hAnsi="Arial"/>
      <w:color w:val="000000"/>
      <w:sz w:val="16"/>
    </w:rPr>
  </w:style>
  <w:style w:type="paragraph" w:customStyle="1" w:styleId="Tabletext0">
    <w:name w:val="Tabletext"/>
    <w:basedOn w:val="Normal"/>
    <w:link w:val="TabletextChar"/>
    <w:rsid w:val="006B71E4"/>
    <w:pPr>
      <w:widowControl/>
      <w:autoSpaceDE/>
      <w:autoSpaceDN/>
      <w:adjustRightInd/>
      <w:spacing w:before="20" w:after="20" w:line="200" w:lineRule="exact"/>
      <w:ind w:right="57"/>
    </w:pPr>
    <w:rPr>
      <w:rFonts w:ascii="Arial" w:hAnsi="Arial" w:cs="Times New Roman"/>
      <w:color w:val="000000"/>
      <w:sz w:val="16"/>
      <w:szCs w:val="20"/>
      <w:lang w:val="en-IE" w:eastAsia="en-IE"/>
    </w:rPr>
  </w:style>
  <w:style w:type="paragraph" w:customStyle="1" w:styleId="bullet0">
    <w:name w:val="bullet"/>
    <w:basedOn w:val="Normal"/>
    <w:rsid w:val="00583BAE"/>
    <w:pPr>
      <w:widowControl/>
      <w:autoSpaceDE/>
      <w:autoSpaceDN/>
      <w:adjustRightInd/>
      <w:spacing w:before="100" w:beforeAutospacing="1" w:after="100" w:afterAutospacing="1"/>
    </w:pPr>
    <w:rPr>
      <w:rFonts w:ascii="Times New Roman" w:hAnsi="Times New Roman" w:cs="Times New Roman"/>
      <w:lang w:eastAsia="en-GB"/>
    </w:rPr>
  </w:style>
  <w:style w:type="character" w:styleId="Mention">
    <w:name w:val="Mention"/>
    <w:uiPriority w:val="99"/>
    <w:unhideWhenUsed/>
    <w:rsid w:val="006C2EAF"/>
    <w:rPr>
      <w:color w:val="2B579A"/>
      <w:shd w:val="clear" w:color="auto" w:fill="E1DFDD"/>
    </w:rPr>
  </w:style>
  <w:style w:type="character" w:customStyle="1" w:styleId="normaltextrun">
    <w:name w:val="normaltextrun"/>
    <w:basedOn w:val="DefaultParagraphFont"/>
    <w:rsid w:val="00291C56"/>
  </w:style>
  <w:style w:type="character" w:customStyle="1" w:styleId="eop">
    <w:name w:val="eop"/>
    <w:basedOn w:val="DefaultParagraphFont"/>
    <w:rsid w:val="00291C56"/>
  </w:style>
  <w:style w:type="character" w:customStyle="1" w:styleId="cr">
    <w:name w:val="cr"/>
    <w:basedOn w:val="DefaultParagraphFont"/>
    <w:rsid w:val="005543EF"/>
    <w:rPr>
      <w:color w:val="231F20"/>
    </w:rPr>
  </w:style>
  <w:style w:type="character" w:customStyle="1" w:styleId="cq">
    <w:name w:val="cq"/>
    <w:basedOn w:val="DefaultParagraphFont"/>
    <w:rsid w:val="005543EF"/>
    <w:rPr>
      <w:color w:val="231F20"/>
    </w:rPr>
  </w:style>
  <w:style w:type="table" w:customStyle="1" w:styleId="TableGrid2">
    <w:name w:val="Table Grid2"/>
    <w:basedOn w:val="TableNormal"/>
    <w:next w:val="TableGrid"/>
    <w:uiPriority w:val="39"/>
    <w:rsid w:val="00DE6A0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Paragraph">
    <w:name w:val="Table Paragraph"/>
    <w:basedOn w:val="Normal"/>
    <w:uiPriority w:val="1"/>
    <w:qFormat/>
    <w:rsid w:val="00907FFA"/>
    <w:pPr>
      <w:autoSpaceDE/>
      <w:autoSpaceDN/>
      <w:adjustRightInd/>
    </w:pPr>
    <w:rPr>
      <w:rFonts w:asciiTheme="minorHAnsi" w:eastAsiaTheme="minorHAnsi" w:hAnsiTheme="minorHAnsi" w:cstheme="minorBidi"/>
      <w:sz w:val="22"/>
      <w:szCs w:val="22"/>
    </w:rPr>
  </w:style>
  <w:style w:type="character" w:styleId="PlaceholderText">
    <w:name w:val="Placeholder Text"/>
    <w:basedOn w:val="DefaultParagraphFont"/>
    <w:uiPriority w:val="99"/>
    <w:semiHidden/>
    <w:rsid w:val="00907FFA"/>
    <w:rPr>
      <w:color w:val="808080"/>
    </w:rPr>
  </w:style>
  <w:style w:type="character" w:customStyle="1" w:styleId="UnresolvedMention1">
    <w:name w:val="Unresolved Mention1"/>
    <w:basedOn w:val="DefaultParagraphFont"/>
    <w:uiPriority w:val="99"/>
    <w:semiHidden/>
    <w:unhideWhenUsed/>
    <w:rsid w:val="00907FFA"/>
    <w:rPr>
      <w:color w:val="808080"/>
      <w:shd w:val="clear" w:color="auto" w:fill="E6E6E6"/>
    </w:rPr>
  </w:style>
  <w:style w:type="character" w:customStyle="1" w:styleId="it">
    <w:name w:val="it"/>
    <w:basedOn w:val="DefaultParagraphFont"/>
    <w:rsid w:val="00907FFA"/>
    <w:rPr>
      <w:rFonts w:ascii="Arial" w:hAnsi="Arial" w:cs="Arial" w:hint="default"/>
      <w:b/>
      <w:bCs/>
      <w:sz w:val="23"/>
      <w:szCs w:val="23"/>
    </w:rPr>
  </w:style>
  <w:style w:type="character" w:customStyle="1" w:styleId="iu">
    <w:name w:val="iu"/>
    <w:basedOn w:val="DefaultParagraphFont"/>
    <w:rsid w:val="00907FFA"/>
    <w:rPr>
      <w:rFonts w:ascii="Arial" w:hAnsi="Arial" w:cs="Arial" w:hint="default"/>
      <w:sz w:val="23"/>
      <w:szCs w:val="23"/>
    </w:rPr>
  </w:style>
  <w:style w:type="paragraph" w:customStyle="1" w:styleId="msonormal0">
    <w:name w:val="msonormal"/>
    <w:basedOn w:val="Normal"/>
    <w:rsid w:val="00907FFA"/>
    <w:pPr>
      <w:widowControl/>
      <w:autoSpaceDE/>
      <w:autoSpaceDN/>
      <w:adjustRightInd/>
      <w:spacing w:before="100" w:beforeAutospacing="1" w:after="100" w:afterAutospacing="1"/>
    </w:pPr>
    <w:rPr>
      <w:rFonts w:ascii="Times New Roman" w:hAnsi="Times New Roman" w:cs="Times New Roman"/>
    </w:rPr>
  </w:style>
  <w:style w:type="character" w:customStyle="1" w:styleId="UnresolvedMention2">
    <w:name w:val="Unresolved Mention2"/>
    <w:basedOn w:val="DefaultParagraphFont"/>
    <w:uiPriority w:val="99"/>
    <w:semiHidden/>
    <w:unhideWhenUsed/>
    <w:rsid w:val="00907FFA"/>
    <w:rPr>
      <w:color w:val="605E5C"/>
      <w:shd w:val="clear" w:color="auto" w:fill="E1DFDD"/>
    </w:rPr>
  </w:style>
  <w:style w:type="paragraph" w:customStyle="1" w:styleId="dp">
    <w:name w:val="dp"/>
    <w:basedOn w:val="Normal"/>
    <w:rsid w:val="00907FFA"/>
    <w:pPr>
      <w:widowControl/>
      <w:autoSpaceDE/>
      <w:autoSpaceDN/>
      <w:adjustRightInd/>
      <w:spacing w:after="120"/>
      <w:jc w:val="both"/>
    </w:pPr>
    <w:rPr>
      <w:rFonts w:ascii="Times New Roman" w:hAnsi="Times New Roman" w:cs="Times New Roman"/>
      <w:sz w:val="20"/>
      <w:szCs w:val="20"/>
      <w:lang w:val="en-IE" w:eastAsia="en-I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
      <w:marLeft w:val="0"/>
      <w:marRight w:val="0"/>
      <w:marTop w:val="0"/>
      <w:marBottom w:val="0"/>
      <w:divBdr>
        <w:top w:val="none" w:sz="0" w:space="0" w:color="auto"/>
        <w:left w:val="none" w:sz="0" w:space="0" w:color="auto"/>
        <w:bottom w:val="none" w:sz="0" w:space="0" w:color="auto"/>
        <w:right w:val="none" w:sz="0" w:space="0" w:color="auto"/>
      </w:divBdr>
    </w:div>
    <w:div w:id="7369128">
      <w:bodyDiv w:val="1"/>
      <w:marLeft w:val="0"/>
      <w:marRight w:val="0"/>
      <w:marTop w:val="0"/>
      <w:marBottom w:val="0"/>
      <w:divBdr>
        <w:top w:val="none" w:sz="0" w:space="0" w:color="auto"/>
        <w:left w:val="none" w:sz="0" w:space="0" w:color="auto"/>
        <w:bottom w:val="none" w:sz="0" w:space="0" w:color="auto"/>
        <w:right w:val="none" w:sz="0" w:space="0" w:color="auto"/>
      </w:divBdr>
    </w:div>
    <w:div w:id="29039505">
      <w:bodyDiv w:val="1"/>
      <w:marLeft w:val="0"/>
      <w:marRight w:val="0"/>
      <w:marTop w:val="0"/>
      <w:marBottom w:val="0"/>
      <w:divBdr>
        <w:top w:val="none" w:sz="0" w:space="0" w:color="auto"/>
        <w:left w:val="none" w:sz="0" w:space="0" w:color="auto"/>
        <w:bottom w:val="none" w:sz="0" w:space="0" w:color="auto"/>
        <w:right w:val="none" w:sz="0" w:space="0" w:color="auto"/>
      </w:divBdr>
    </w:div>
    <w:div w:id="54013824">
      <w:bodyDiv w:val="1"/>
      <w:marLeft w:val="0"/>
      <w:marRight w:val="0"/>
      <w:marTop w:val="0"/>
      <w:marBottom w:val="0"/>
      <w:divBdr>
        <w:top w:val="none" w:sz="0" w:space="0" w:color="auto"/>
        <w:left w:val="none" w:sz="0" w:space="0" w:color="auto"/>
        <w:bottom w:val="none" w:sz="0" w:space="0" w:color="auto"/>
        <w:right w:val="none" w:sz="0" w:space="0" w:color="auto"/>
      </w:divBdr>
    </w:div>
    <w:div w:id="56713526">
      <w:bodyDiv w:val="1"/>
      <w:marLeft w:val="0"/>
      <w:marRight w:val="0"/>
      <w:marTop w:val="0"/>
      <w:marBottom w:val="0"/>
      <w:divBdr>
        <w:top w:val="none" w:sz="0" w:space="0" w:color="auto"/>
        <w:left w:val="none" w:sz="0" w:space="0" w:color="auto"/>
        <w:bottom w:val="none" w:sz="0" w:space="0" w:color="auto"/>
        <w:right w:val="none" w:sz="0" w:space="0" w:color="auto"/>
      </w:divBdr>
    </w:div>
    <w:div w:id="63987840">
      <w:bodyDiv w:val="1"/>
      <w:marLeft w:val="0"/>
      <w:marRight w:val="0"/>
      <w:marTop w:val="0"/>
      <w:marBottom w:val="0"/>
      <w:divBdr>
        <w:top w:val="none" w:sz="0" w:space="0" w:color="auto"/>
        <w:left w:val="none" w:sz="0" w:space="0" w:color="auto"/>
        <w:bottom w:val="none" w:sz="0" w:space="0" w:color="auto"/>
        <w:right w:val="none" w:sz="0" w:space="0" w:color="auto"/>
      </w:divBdr>
    </w:div>
    <w:div w:id="66615504">
      <w:bodyDiv w:val="1"/>
      <w:marLeft w:val="0"/>
      <w:marRight w:val="0"/>
      <w:marTop w:val="0"/>
      <w:marBottom w:val="0"/>
      <w:divBdr>
        <w:top w:val="none" w:sz="0" w:space="0" w:color="auto"/>
        <w:left w:val="none" w:sz="0" w:space="0" w:color="auto"/>
        <w:bottom w:val="none" w:sz="0" w:space="0" w:color="auto"/>
        <w:right w:val="none" w:sz="0" w:space="0" w:color="auto"/>
      </w:divBdr>
    </w:div>
    <w:div w:id="86123651">
      <w:bodyDiv w:val="1"/>
      <w:marLeft w:val="0"/>
      <w:marRight w:val="0"/>
      <w:marTop w:val="0"/>
      <w:marBottom w:val="0"/>
      <w:divBdr>
        <w:top w:val="none" w:sz="0" w:space="0" w:color="auto"/>
        <w:left w:val="none" w:sz="0" w:space="0" w:color="auto"/>
        <w:bottom w:val="none" w:sz="0" w:space="0" w:color="auto"/>
        <w:right w:val="none" w:sz="0" w:space="0" w:color="auto"/>
      </w:divBdr>
    </w:div>
    <w:div w:id="102460179">
      <w:bodyDiv w:val="1"/>
      <w:marLeft w:val="0"/>
      <w:marRight w:val="0"/>
      <w:marTop w:val="0"/>
      <w:marBottom w:val="0"/>
      <w:divBdr>
        <w:top w:val="none" w:sz="0" w:space="0" w:color="auto"/>
        <w:left w:val="none" w:sz="0" w:space="0" w:color="auto"/>
        <w:bottom w:val="none" w:sz="0" w:space="0" w:color="auto"/>
        <w:right w:val="none" w:sz="0" w:space="0" w:color="auto"/>
      </w:divBdr>
    </w:div>
    <w:div w:id="114298782">
      <w:bodyDiv w:val="1"/>
      <w:marLeft w:val="0"/>
      <w:marRight w:val="0"/>
      <w:marTop w:val="0"/>
      <w:marBottom w:val="0"/>
      <w:divBdr>
        <w:top w:val="none" w:sz="0" w:space="0" w:color="auto"/>
        <w:left w:val="none" w:sz="0" w:space="0" w:color="auto"/>
        <w:bottom w:val="none" w:sz="0" w:space="0" w:color="auto"/>
        <w:right w:val="none" w:sz="0" w:space="0" w:color="auto"/>
      </w:divBdr>
    </w:div>
    <w:div w:id="115487827">
      <w:bodyDiv w:val="1"/>
      <w:marLeft w:val="0"/>
      <w:marRight w:val="0"/>
      <w:marTop w:val="0"/>
      <w:marBottom w:val="0"/>
      <w:divBdr>
        <w:top w:val="none" w:sz="0" w:space="0" w:color="auto"/>
        <w:left w:val="none" w:sz="0" w:space="0" w:color="auto"/>
        <w:bottom w:val="none" w:sz="0" w:space="0" w:color="auto"/>
        <w:right w:val="none" w:sz="0" w:space="0" w:color="auto"/>
      </w:divBdr>
    </w:div>
    <w:div w:id="179973159">
      <w:bodyDiv w:val="1"/>
      <w:marLeft w:val="0"/>
      <w:marRight w:val="0"/>
      <w:marTop w:val="0"/>
      <w:marBottom w:val="0"/>
      <w:divBdr>
        <w:top w:val="none" w:sz="0" w:space="0" w:color="auto"/>
        <w:left w:val="none" w:sz="0" w:space="0" w:color="auto"/>
        <w:bottom w:val="none" w:sz="0" w:space="0" w:color="auto"/>
        <w:right w:val="none" w:sz="0" w:space="0" w:color="auto"/>
      </w:divBdr>
    </w:div>
    <w:div w:id="190650381">
      <w:bodyDiv w:val="1"/>
      <w:marLeft w:val="0"/>
      <w:marRight w:val="0"/>
      <w:marTop w:val="0"/>
      <w:marBottom w:val="0"/>
      <w:divBdr>
        <w:top w:val="none" w:sz="0" w:space="0" w:color="auto"/>
        <w:left w:val="none" w:sz="0" w:space="0" w:color="auto"/>
        <w:bottom w:val="none" w:sz="0" w:space="0" w:color="auto"/>
        <w:right w:val="none" w:sz="0" w:space="0" w:color="auto"/>
      </w:divBdr>
    </w:div>
    <w:div w:id="193809040">
      <w:bodyDiv w:val="1"/>
      <w:marLeft w:val="0"/>
      <w:marRight w:val="0"/>
      <w:marTop w:val="0"/>
      <w:marBottom w:val="0"/>
      <w:divBdr>
        <w:top w:val="none" w:sz="0" w:space="0" w:color="auto"/>
        <w:left w:val="none" w:sz="0" w:space="0" w:color="auto"/>
        <w:bottom w:val="none" w:sz="0" w:space="0" w:color="auto"/>
        <w:right w:val="none" w:sz="0" w:space="0" w:color="auto"/>
      </w:divBdr>
    </w:div>
    <w:div w:id="197739433">
      <w:bodyDiv w:val="1"/>
      <w:marLeft w:val="0"/>
      <w:marRight w:val="0"/>
      <w:marTop w:val="0"/>
      <w:marBottom w:val="0"/>
      <w:divBdr>
        <w:top w:val="none" w:sz="0" w:space="0" w:color="auto"/>
        <w:left w:val="none" w:sz="0" w:space="0" w:color="auto"/>
        <w:bottom w:val="none" w:sz="0" w:space="0" w:color="auto"/>
        <w:right w:val="none" w:sz="0" w:space="0" w:color="auto"/>
      </w:divBdr>
    </w:div>
    <w:div w:id="202865396">
      <w:bodyDiv w:val="1"/>
      <w:marLeft w:val="0"/>
      <w:marRight w:val="0"/>
      <w:marTop w:val="0"/>
      <w:marBottom w:val="0"/>
      <w:divBdr>
        <w:top w:val="none" w:sz="0" w:space="0" w:color="auto"/>
        <w:left w:val="none" w:sz="0" w:space="0" w:color="auto"/>
        <w:bottom w:val="none" w:sz="0" w:space="0" w:color="auto"/>
        <w:right w:val="none" w:sz="0" w:space="0" w:color="auto"/>
      </w:divBdr>
    </w:div>
    <w:div w:id="210458573">
      <w:bodyDiv w:val="1"/>
      <w:marLeft w:val="0"/>
      <w:marRight w:val="0"/>
      <w:marTop w:val="0"/>
      <w:marBottom w:val="0"/>
      <w:divBdr>
        <w:top w:val="none" w:sz="0" w:space="0" w:color="auto"/>
        <w:left w:val="none" w:sz="0" w:space="0" w:color="auto"/>
        <w:bottom w:val="none" w:sz="0" w:space="0" w:color="auto"/>
        <w:right w:val="none" w:sz="0" w:space="0" w:color="auto"/>
      </w:divBdr>
    </w:div>
    <w:div w:id="218783621">
      <w:bodyDiv w:val="1"/>
      <w:marLeft w:val="0"/>
      <w:marRight w:val="0"/>
      <w:marTop w:val="0"/>
      <w:marBottom w:val="0"/>
      <w:divBdr>
        <w:top w:val="none" w:sz="0" w:space="0" w:color="auto"/>
        <w:left w:val="none" w:sz="0" w:space="0" w:color="auto"/>
        <w:bottom w:val="none" w:sz="0" w:space="0" w:color="auto"/>
        <w:right w:val="none" w:sz="0" w:space="0" w:color="auto"/>
      </w:divBdr>
    </w:div>
    <w:div w:id="219830493">
      <w:bodyDiv w:val="1"/>
      <w:marLeft w:val="0"/>
      <w:marRight w:val="0"/>
      <w:marTop w:val="0"/>
      <w:marBottom w:val="0"/>
      <w:divBdr>
        <w:top w:val="none" w:sz="0" w:space="0" w:color="auto"/>
        <w:left w:val="none" w:sz="0" w:space="0" w:color="auto"/>
        <w:bottom w:val="none" w:sz="0" w:space="0" w:color="auto"/>
        <w:right w:val="none" w:sz="0" w:space="0" w:color="auto"/>
      </w:divBdr>
    </w:div>
    <w:div w:id="220218509">
      <w:bodyDiv w:val="1"/>
      <w:marLeft w:val="0"/>
      <w:marRight w:val="0"/>
      <w:marTop w:val="0"/>
      <w:marBottom w:val="0"/>
      <w:divBdr>
        <w:top w:val="none" w:sz="0" w:space="0" w:color="auto"/>
        <w:left w:val="none" w:sz="0" w:space="0" w:color="auto"/>
        <w:bottom w:val="none" w:sz="0" w:space="0" w:color="auto"/>
        <w:right w:val="none" w:sz="0" w:space="0" w:color="auto"/>
      </w:divBdr>
    </w:div>
    <w:div w:id="242953634">
      <w:bodyDiv w:val="1"/>
      <w:marLeft w:val="0"/>
      <w:marRight w:val="0"/>
      <w:marTop w:val="0"/>
      <w:marBottom w:val="0"/>
      <w:divBdr>
        <w:top w:val="none" w:sz="0" w:space="0" w:color="auto"/>
        <w:left w:val="none" w:sz="0" w:space="0" w:color="auto"/>
        <w:bottom w:val="none" w:sz="0" w:space="0" w:color="auto"/>
        <w:right w:val="none" w:sz="0" w:space="0" w:color="auto"/>
      </w:divBdr>
    </w:div>
    <w:div w:id="243146578">
      <w:bodyDiv w:val="1"/>
      <w:marLeft w:val="0"/>
      <w:marRight w:val="0"/>
      <w:marTop w:val="0"/>
      <w:marBottom w:val="0"/>
      <w:divBdr>
        <w:top w:val="none" w:sz="0" w:space="0" w:color="auto"/>
        <w:left w:val="none" w:sz="0" w:space="0" w:color="auto"/>
        <w:bottom w:val="none" w:sz="0" w:space="0" w:color="auto"/>
        <w:right w:val="none" w:sz="0" w:space="0" w:color="auto"/>
      </w:divBdr>
    </w:div>
    <w:div w:id="248656314">
      <w:bodyDiv w:val="1"/>
      <w:marLeft w:val="0"/>
      <w:marRight w:val="0"/>
      <w:marTop w:val="0"/>
      <w:marBottom w:val="0"/>
      <w:divBdr>
        <w:top w:val="none" w:sz="0" w:space="0" w:color="auto"/>
        <w:left w:val="none" w:sz="0" w:space="0" w:color="auto"/>
        <w:bottom w:val="none" w:sz="0" w:space="0" w:color="auto"/>
        <w:right w:val="none" w:sz="0" w:space="0" w:color="auto"/>
      </w:divBdr>
    </w:div>
    <w:div w:id="256986502">
      <w:bodyDiv w:val="1"/>
      <w:marLeft w:val="0"/>
      <w:marRight w:val="0"/>
      <w:marTop w:val="0"/>
      <w:marBottom w:val="0"/>
      <w:divBdr>
        <w:top w:val="none" w:sz="0" w:space="0" w:color="auto"/>
        <w:left w:val="none" w:sz="0" w:space="0" w:color="auto"/>
        <w:bottom w:val="none" w:sz="0" w:space="0" w:color="auto"/>
        <w:right w:val="none" w:sz="0" w:space="0" w:color="auto"/>
      </w:divBdr>
    </w:div>
    <w:div w:id="258414570">
      <w:bodyDiv w:val="1"/>
      <w:marLeft w:val="0"/>
      <w:marRight w:val="0"/>
      <w:marTop w:val="0"/>
      <w:marBottom w:val="0"/>
      <w:divBdr>
        <w:top w:val="none" w:sz="0" w:space="0" w:color="auto"/>
        <w:left w:val="none" w:sz="0" w:space="0" w:color="auto"/>
        <w:bottom w:val="none" w:sz="0" w:space="0" w:color="auto"/>
        <w:right w:val="none" w:sz="0" w:space="0" w:color="auto"/>
      </w:divBdr>
    </w:div>
    <w:div w:id="269974594">
      <w:bodyDiv w:val="1"/>
      <w:marLeft w:val="0"/>
      <w:marRight w:val="0"/>
      <w:marTop w:val="0"/>
      <w:marBottom w:val="0"/>
      <w:divBdr>
        <w:top w:val="none" w:sz="0" w:space="0" w:color="auto"/>
        <w:left w:val="none" w:sz="0" w:space="0" w:color="auto"/>
        <w:bottom w:val="none" w:sz="0" w:space="0" w:color="auto"/>
        <w:right w:val="none" w:sz="0" w:space="0" w:color="auto"/>
      </w:divBdr>
    </w:div>
    <w:div w:id="275606472">
      <w:bodyDiv w:val="1"/>
      <w:marLeft w:val="0"/>
      <w:marRight w:val="0"/>
      <w:marTop w:val="0"/>
      <w:marBottom w:val="0"/>
      <w:divBdr>
        <w:top w:val="none" w:sz="0" w:space="0" w:color="auto"/>
        <w:left w:val="none" w:sz="0" w:space="0" w:color="auto"/>
        <w:bottom w:val="none" w:sz="0" w:space="0" w:color="auto"/>
        <w:right w:val="none" w:sz="0" w:space="0" w:color="auto"/>
      </w:divBdr>
    </w:div>
    <w:div w:id="285039256">
      <w:bodyDiv w:val="1"/>
      <w:marLeft w:val="0"/>
      <w:marRight w:val="0"/>
      <w:marTop w:val="0"/>
      <w:marBottom w:val="0"/>
      <w:divBdr>
        <w:top w:val="none" w:sz="0" w:space="0" w:color="auto"/>
        <w:left w:val="none" w:sz="0" w:space="0" w:color="auto"/>
        <w:bottom w:val="none" w:sz="0" w:space="0" w:color="auto"/>
        <w:right w:val="none" w:sz="0" w:space="0" w:color="auto"/>
      </w:divBdr>
    </w:div>
    <w:div w:id="287853830">
      <w:bodyDiv w:val="1"/>
      <w:marLeft w:val="0"/>
      <w:marRight w:val="0"/>
      <w:marTop w:val="0"/>
      <w:marBottom w:val="0"/>
      <w:divBdr>
        <w:top w:val="none" w:sz="0" w:space="0" w:color="auto"/>
        <w:left w:val="none" w:sz="0" w:space="0" w:color="auto"/>
        <w:bottom w:val="none" w:sz="0" w:space="0" w:color="auto"/>
        <w:right w:val="none" w:sz="0" w:space="0" w:color="auto"/>
      </w:divBdr>
    </w:div>
    <w:div w:id="305398313">
      <w:bodyDiv w:val="1"/>
      <w:marLeft w:val="0"/>
      <w:marRight w:val="0"/>
      <w:marTop w:val="0"/>
      <w:marBottom w:val="0"/>
      <w:divBdr>
        <w:top w:val="none" w:sz="0" w:space="0" w:color="auto"/>
        <w:left w:val="none" w:sz="0" w:space="0" w:color="auto"/>
        <w:bottom w:val="none" w:sz="0" w:space="0" w:color="auto"/>
        <w:right w:val="none" w:sz="0" w:space="0" w:color="auto"/>
      </w:divBdr>
    </w:div>
    <w:div w:id="311524630">
      <w:bodyDiv w:val="1"/>
      <w:marLeft w:val="0"/>
      <w:marRight w:val="0"/>
      <w:marTop w:val="0"/>
      <w:marBottom w:val="0"/>
      <w:divBdr>
        <w:top w:val="none" w:sz="0" w:space="0" w:color="auto"/>
        <w:left w:val="none" w:sz="0" w:space="0" w:color="auto"/>
        <w:bottom w:val="none" w:sz="0" w:space="0" w:color="auto"/>
        <w:right w:val="none" w:sz="0" w:space="0" w:color="auto"/>
      </w:divBdr>
    </w:div>
    <w:div w:id="321280668">
      <w:bodyDiv w:val="1"/>
      <w:marLeft w:val="0"/>
      <w:marRight w:val="0"/>
      <w:marTop w:val="0"/>
      <w:marBottom w:val="0"/>
      <w:divBdr>
        <w:top w:val="none" w:sz="0" w:space="0" w:color="auto"/>
        <w:left w:val="none" w:sz="0" w:space="0" w:color="auto"/>
        <w:bottom w:val="none" w:sz="0" w:space="0" w:color="auto"/>
        <w:right w:val="none" w:sz="0" w:space="0" w:color="auto"/>
      </w:divBdr>
    </w:div>
    <w:div w:id="340131908">
      <w:bodyDiv w:val="1"/>
      <w:marLeft w:val="0"/>
      <w:marRight w:val="0"/>
      <w:marTop w:val="0"/>
      <w:marBottom w:val="0"/>
      <w:divBdr>
        <w:top w:val="none" w:sz="0" w:space="0" w:color="auto"/>
        <w:left w:val="none" w:sz="0" w:space="0" w:color="auto"/>
        <w:bottom w:val="none" w:sz="0" w:space="0" w:color="auto"/>
        <w:right w:val="none" w:sz="0" w:space="0" w:color="auto"/>
      </w:divBdr>
    </w:div>
    <w:div w:id="344092613">
      <w:bodyDiv w:val="1"/>
      <w:marLeft w:val="0"/>
      <w:marRight w:val="0"/>
      <w:marTop w:val="0"/>
      <w:marBottom w:val="0"/>
      <w:divBdr>
        <w:top w:val="none" w:sz="0" w:space="0" w:color="auto"/>
        <w:left w:val="none" w:sz="0" w:space="0" w:color="auto"/>
        <w:bottom w:val="none" w:sz="0" w:space="0" w:color="auto"/>
        <w:right w:val="none" w:sz="0" w:space="0" w:color="auto"/>
      </w:divBdr>
    </w:div>
    <w:div w:id="346323290">
      <w:bodyDiv w:val="1"/>
      <w:marLeft w:val="0"/>
      <w:marRight w:val="0"/>
      <w:marTop w:val="0"/>
      <w:marBottom w:val="0"/>
      <w:divBdr>
        <w:top w:val="none" w:sz="0" w:space="0" w:color="auto"/>
        <w:left w:val="none" w:sz="0" w:space="0" w:color="auto"/>
        <w:bottom w:val="none" w:sz="0" w:space="0" w:color="auto"/>
        <w:right w:val="none" w:sz="0" w:space="0" w:color="auto"/>
      </w:divBdr>
    </w:div>
    <w:div w:id="348533892">
      <w:bodyDiv w:val="1"/>
      <w:marLeft w:val="0"/>
      <w:marRight w:val="0"/>
      <w:marTop w:val="0"/>
      <w:marBottom w:val="0"/>
      <w:divBdr>
        <w:top w:val="none" w:sz="0" w:space="0" w:color="auto"/>
        <w:left w:val="none" w:sz="0" w:space="0" w:color="auto"/>
        <w:bottom w:val="none" w:sz="0" w:space="0" w:color="auto"/>
        <w:right w:val="none" w:sz="0" w:space="0" w:color="auto"/>
      </w:divBdr>
    </w:div>
    <w:div w:id="360975912">
      <w:bodyDiv w:val="1"/>
      <w:marLeft w:val="0"/>
      <w:marRight w:val="0"/>
      <w:marTop w:val="0"/>
      <w:marBottom w:val="0"/>
      <w:divBdr>
        <w:top w:val="none" w:sz="0" w:space="0" w:color="auto"/>
        <w:left w:val="none" w:sz="0" w:space="0" w:color="auto"/>
        <w:bottom w:val="none" w:sz="0" w:space="0" w:color="auto"/>
        <w:right w:val="none" w:sz="0" w:space="0" w:color="auto"/>
      </w:divBdr>
    </w:div>
    <w:div w:id="365059126">
      <w:bodyDiv w:val="1"/>
      <w:marLeft w:val="0"/>
      <w:marRight w:val="0"/>
      <w:marTop w:val="0"/>
      <w:marBottom w:val="0"/>
      <w:divBdr>
        <w:top w:val="none" w:sz="0" w:space="0" w:color="auto"/>
        <w:left w:val="none" w:sz="0" w:space="0" w:color="auto"/>
        <w:bottom w:val="none" w:sz="0" w:space="0" w:color="auto"/>
        <w:right w:val="none" w:sz="0" w:space="0" w:color="auto"/>
      </w:divBdr>
    </w:div>
    <w:div w:id="365761332">
      <w:bodyDiv w:val="1"/>
      <w:marLeft w:val="0"/>
      <w:marRight w:val="0"/>
      <w:marTop w:val="0"/>
      <w:marBottom w:val="0"/>
      <w:divBdr>
        <w:top w:val="none" w:sz="0" w:space="0" w:color="auto"/>
        <w:left w:val="none" w:sz="0" w:space="0" w:color="auto"/>
        <w:bottom w:val="none" w:sz="0" w:space="0" w:color="auto"/>
        <w:right w:val="none" w:sz="0" w:space="0" w:color="auto"/>
      </w:divBdr>
    </w:div>
    <w:div w:id="368337099">
      <w:bodyDiv w:val="1"/>
      <w:marLeft w:val="0"/>
      <w:marRight w:val="0"/>
      <w:marTop w:val="0"/>
      <w:marBottom w:val="0"/>
      <w:divBdr>
        <w:top w:val="none" w:sz="0" w:space="0" w:color="auto"/>
        <w:left w:val="none" w:sz="0" w:space="0" w:color="auto"/>
        <w:bottom w:val="none" w:sz="0" w:space="0" w:color="auto"/>
        <w:right w:val="none" w:sz="0" w:space="0" w:color="auto"/>
      </w:divBdr>
    </w:div>
    <w:div w:id="382295499">
      <w:bodyDiv w:val="1"/>
      <w:marLeft w:val="0"/>
      <w:marRight w:val="0"/>
      <w:marTop w:val="0"/>
      <w:marBottom w:val="0"/>
      <w:divBdr>
        <w:top w:val="none" w:sz="0" w:space="0" w:color="auto"/>
        <w:left w:val="none" w:sz="0" w:space="0" w:color="auto"/>
        <w:bottom w:val="none" w:sz="0" w:space="0" w:color="auto"/>
        <w:right w:val="none" w:sz="0" w:space="0" w:color="auto"/>
      </w:divBdr>
    </w:div>
    <w:div w:id="387412942">
      <w:bodyDiv w:val="1"/>
      <w:marLeft w:val="0"/>
      <w:marRight w:val="0"/>
      <w:marTop w:val="0"/>
      <w:marBottom w:val="0"/>
      <w:divBdr>
        <w:top w:val="none" w:sz="0" w:space="0" w:color="auto"/>
        <w:left w:val="none" w:sz="0" w:space="0" w:color="auto"/>
        <w:bottom w:val="none" w:sz="0" w:space="0" w:color="auto"/>
        <w:right w:val="none" w:sz="0" w:space="0" w:color="auto"/>
      </w:divBdr>
    </w:div>
    <w:div w:id="397097588">
      <w:bodyDiv w:val="1"/>
      <w:marLeft w:val="0"/>
      <w:marRight w:val="0"/>
      <w:marTop w:val="0"/>
      <w:marBottom w:val="0"/>
      <w:divBdr>
        <w:top w:val="none" w:sz="0" w:space="0" w:color="auto"/>
        <w:left w:val="none" w:sz="0" w:space="0" w:color="auto"/>
        <w:bottom w:val="none" w:sz="0" w:space="0" w:color="auto"/>
        <w:right w:val="none" w:sz="0" w:space="0" w:color="auto"/>
      </w:divBdr>
    </w:div>
    <w:div w:id="403650883">
      <w:bodyDiv w:val="1"/>
      <w:marLeft w:val="0"/>
      <w:marRight w:val="0"/>
      <w:marTop w:val="0"/>
      <w:marBottom w:val="0"/>
      <w:divBdr>
        <w:top w:val="none" w:sz="0" w:space="0" w:color="auto"/>
        <w:left w:val="none" w:sz="0" w:space="0" w:color="auto"/>
        <w:bottom w:val="none" w:sz="0" w:space="0" w:color="auto"/>
        <w:right w:val="none" w:sz="0" w:space="0" w:color="auto"/>
      </w:divBdr>
    </w:div>
    <w:div w:id="409620696">
      <w:bodyDiv w:val="1"/>
      <w:marLeft w:val="0"/>
      <w:marRight w:val="0"/>
      <w:marTop w:val="0"/>
      <w:marBottom w:val="0"/>
      <w:divBdr>
        <w:top w:val="none" w:sz="0" w:space="0" w:color="auto"/>
        <w:left w:val="none" w:sz="0" w:space="0" w:color="auto"/>
        <w:bottom w:val="none" w:sz="0" w:space="0" w:color="auto"/>
        <w:right w:val="none" w:sz="0" w:space="0" w:color="auto"/>
      </w:divBdr>
    </w:div>
    <w:div w:id="410274399">
      <w:bodyDiv w:val="1"/>
      <w:marLeft w:val="0"/>
      <w:marRight w:val="0"/>
      <w:marTop w:val="0"/>
      <w:marBottom w:val="0"/>
      <w:divBdr>
        <w:top w:val="none" w:sz="0" w:space="0" w:color="auto"/>
        <w:left w:val="none" w:sz="0" w:space="0" w:color="auto"/>
        <w:bottom w:val="none" w:sz="0" w:space="0" w:color="auto"/>
        <w:right w:val="none" w:sz="0" w:space="0" w:color="auto"/>
      </w:divBdr>
    </w:div>
    <w:div w:id="413210473">
      <w:bodyDiv w:val="1"/>
      <w:marLeft w:val="0"/>
      <w:marRight w:val="0"/>
      <w:marTop w:val="0"/>
      <w:marBottom w:val="0"/>
      <w:divBdr>
        <w:top w:val="none" w:sz="0" w:space="0" w:color="auto"/>
        <w:left w:val="none" w:sz="0" w:space="0" w:color="auto"/>
        <w:bottom w:val="none" w:sz="0" w:space="0" w:color="auto"/>
        <w:right w:val="none" w:sz="0" w:space="0" w:color="auto"/>
      </w:divBdr>
    </w:div>
    <w:div w:id="429157461">
      <w:bodyDiv w:val="1"/>
      <w:marLeft w:val="0"/>
      <w:marRight w:val="0"/>
      <w:marTop w:val="0"/>
      <w:marBottom w:val="0"/>
      <w:divBdr>
        <w:top w:val="none" w:sz="0" w:space="0" w:color="auto"/>
        <w:left w:val="none" w:sz="0" w:space="0" w:color="auto"/>
        <w:bottom w:val="none" w:sz="0" w:space="0" w:color="auto"/>
        <w:right w:val="none" w:sz="0" w:space="0" w:color="auto"/>
      </w:divBdr>
    </w:div>
    <w:div w:id="441726367">
      <w:bodyDiv w:val="1"/>
      <w:marLeft w:val="0"/>
      <w:marRight w:val="0"/>
      <w:marTop w:val="0"/>
      <w:marBottom w:val="0"/>
      <w:divBdr>
        <w:top w:val="none" w:sz="0" w:space="0" w:color="auto"/>
        <w:left w:val="none" w:sz="0" w:space="0" w:color="auto"/>
        <w:bottom w:val="none" w:sz="0" w:space="0" w:color="auto"/>
        <w:right w:val="none" w:sz="0" w:space="0" w:color="auto"/>
      </w:divBdr>
    </w:div>
    <w:div w:id="449207106">
      <w:bodyDiv w:val="1"/>
      <w:marLeft w:val="0"/>
      <w:marRight w:val="0"/>
      <w:marTop w:val="0"/>
      <w:marBottom w:val="0"/>
      <w:divBdr>
        <w:top w:val="none" w:sz="0" w:space="0" w:color="auto"/>
        <w:left w:val="none" w:sz="0" w:space="0" w:color="auto"/>
        <w:bottom w:val="none" w:sz="0" w:space="0" w:color="auto"/>
        <w:right w:val="none" w:sz="0" w:space="0" w:color="auto"/>
      </w:divBdr>
    </w:div>
    <w:div w:id="486409616">
      <w:bodyDiv w:val="1"/>
      <w:marLeft w:val="0"/>
      <w:marRight w:val="0"/>
      <w:marTop w:val="0"/>
      <w:marBottom w:val="0"/>
      <w:divBdr>
        <w:top w:val="none" w:sz="0" w:space="0" w:color="auto"/>
        <w:left w:val="none" w:sz="0" w:space="0" w:color="auto"/>
        <w:bottom w:val="none" w:sz="0" w:space="0" w:color="auto"/>
        <w:right w:val="none" w:sz="0" w:space="0" w:color="auto"/>
      </w:divBdr>
    </w:div>
    <w:div w:id="496386945">
      <w:bodyDiv w:val="1"/>
      <w:marLeft w:val="0"/>
      <w:marRight w:val="0"/>
      <w:marTop w:val="0"/>
      <w:marBottom w:val="0"/>
      <w:divBdr>
        <w:top w:val="none" w:sz="0" w:space="0" w:color="auto"/>
        <w:left w:val="none" w:sz="0" w:space="0" w:color="auto"/>
        <w:bottom w:val="none" w:sz="0" w:space="0" w:color="auto"/>
        <w:right w:val="none" w:sz="0" w:space="0" w:color="auto"/>
      </w:divBdr>
    </w:div>
    <w:div w:id="500849504">
      <w:bodyDiv w:val="1"/>
      <w:marLeft w:val="0"/>
      <w:marRight w:val="0"/>
      <w:marTop w:val="0"/>
      <w:marBottom w:val="0"/>
      <w:divBdr>
        <w:top w:val="none" w:sz="0" w:space="0" w:color="auto"/>
        <w:left w:val="none" w:sz="0" w:space="0" w:color="auto"/>
        <w:bottom w:val="none" w:sz="0" w:space="0" w:color="auto"/>
        <w:right w:val="none" w:sz="0" w:space="0" w:color="auto"/>
      </w:divBdr>
    </w:div>
    <w:div w:id="514269060">
      <w:bodyDiv w:val="1"/>
      <w:marLeft w:val="0"/>
      <w:marRight w:val="0"/>
      <w:marTop w:val="0"/>
      <w:marBottom w:val="0"/>
      <w:divBdr>
        <w:top w:val="none" w:sz="0" w:space="0" w:color="auto"/>
        <w:left w:val="none" w:sz="0" w:space="0" w:color="auto"/>
        <w:bottom w:val="none" w:sz="0" w:space="0" w:color="auto"/>
        <w:right w:val="none" w:sz="0" w:space="0" w:color="auto"/>
      </w:divBdr>
    </w:div>
    <w:div w:id="516116679">
      <w:bodyDiv w:val="1"/>
      <w:marLeft w:val="0"/>
      <w:marRight w:val="0"/>
      <w:marTop w:val="0"/>
      <w:marBottom w:val="0"/>
      <w:divBdr>
        <w:top w:val="none" w:sz="0" w:space="0" w:color="auto"/>
        <w:left w:val="none" w:sz="0" w:space="0" w:color="auto"/>
        <w:bottom w:val="none" w:sz="0" w:space="0" w:color="auto"/>
        <w:right w:val="none" w:sz="0" w:space="0" w:color="auto"/>
      </w:divBdr>
    </w:div>
    <w:div w:id="519010987">
      <w:bodyDiv w:val="1"/>
      <w:marLeft w:val="0"/>
      <w:marRight w:val="0"/>
      <w:marTop w:val="0"/>
      <w:marBottom w:val="0"/>
      <w:divBdr>
        <w:top w:val="none" w:sz="0" w:space="0" w:color="auto"/>
        <w:left w:val="none" w:sz="0" w:space="0" w:color="auto"/>
        <w:bottom w:val="none" w:sz="0" w:space="0" w:color="auto"/>
        <w:right w:val="none" w:sz="0" w:space="0" w:color="auto"/>
      </w:divBdr>
    </w:div>
    <w:div w:id="519976606">
      <w:bodyDiv w:val="1"/>
      <w:marLeft w:val="0"/>
      <w:marRight w:val="0"/>
      <w:marTop w:val="0"/>
      <w:marBottom w:val="0"/>
      <w:divBdr>
        <w:top w:val="none" w:sz="0" w:space="0" w:color="auto"/>
        <w:left w:val="none" w:sz="0" w:space="0" w:color="auto"/>
        <w:bottom w:val="none" w:sz="0" w:space="0" w:color="auto"/>
        <w:right w:val="none" w:sz="0" w:space="0" w:color="auto"/>
      </w:divBdr>
    </w:div>
    <w:div w:id="521625982">
      <w:bodyDiv w:val="1"/>
      <w:marLeft w:val="0"/>
      <w:marRight w:val="0"/>
      <w:marTop w:val="0"/>
      <w:marBottom w:val="0"/>
      <w:divBdr>
        <w:top w:val="none" w:sz="0" w:space="0" w:color="auto"/>
        <w:left w:val="none" w:sz="0" w:space="0" w:color="auto"/>
        <w:bottom w:val="none" w:sz="0" w:space="0" w:color="auto"/>
        <w:right w:val="none" w:sz="0" w:space="0" w:color="auto"/>
      </w:divBdr>
    </w:div>
    <w:div w:id="538738020">
      <w:bodyDiv w:val="1"/>
      <w:marLeft w:val="0"/>
      <w:marRight w:val="0"/>
      <w:marTop w:val="0"/>
      <w:marBottom w:val="0"/>
      <w:divBdr>
        <w:top w:val="none" w:sz="0" w:space="0" w:color="auto"/>
        <w:left w:val="none" w:sz="0" w:space="0" w:color="auto"/>
        <w:bottom w:val="none" w:sz="0" w:space="0" w:color="auto"/>
        <w:right w:val="none" w:sz="0" w:space="0" w:color="auto"/>
      </w:divBdr>
    </w:div>
    <w:div w:id="541937749">
      <w:bodyDiv w:val="1"/>
      <w:marLeft w:val="0"/>
      <w:marRight w:val="0"/>
      <w:marTop w:val="0"/>
      <w:marBottom w:val="0"/>
      <w:divBdr>
        <w:top w:val="none" w:sz="0" w:space="0" w:color="auto"/>
        <w:left w:val="none" w:sz="0" w:space="0" w:color="auto"/>
        <w:bottom w:val="none" w:sz="0" w:space="0" w:color="auto"/>
        <w:right w:val="none" w:sz="0" w:space="0" w:color="auto"/>
      </w:divBdr>
    </w:div>
    <w:div w:id="554660442">
      <w:bodyDiv w:val="1"/>
      <w:marLeft w:val="0"/>
      <w:marRight w:val="0"/>
      <w:marTop w:val="0"/>
      <w:marBottom w:val="0"/>
      <w:divBdr>
        <w:top w:val="none" w:sz="0" w:space="0" w:color="auto"/>
        <w:left w:val="none" w:sz="0" w:space="0" w:color="auto"/>
        <w:bottom w:val="none" w:sz="0" w:space="0" w:color="auto"/>
        <w:right w:val="none" w:sz="0" w:space="0" w:color="auto"/>
      </w:divBdr>
    </w:div>
    <w:div w:id="559748264">
      <w:bodyDiv w:val="1"/>
      <w:marLeft w:val="0"/>
      <w:marRight w:val="0"/>
      <w:marTop w:val="0"/>
      <w:marBottom w:val="0"/>
      <w:divBdr>
        <w:top w:val="none" w:sz="0" w:space="0" w:color="auto"/>
        <w:left w:val="none" w:sz="0" w:space="0" w:color="auto"/>
        <w:bottom w:val="none" w:sz="0" w:space="0" w:color="auto"/>
        <w:right w:val="none" w:sz="0" w:space="0" w:color="auto"/>
      </w:divBdr>
    </w:div>
    <w:div w:id="562256476">
      <w:bodyDiv w:val="1"/>
      <w:marLeft w:val="0"/>
      <w:marRight w:val="0"/>
      <w:marTop w:val="0"/>
      <w:marBottom w:val="0"/>
      <w:divBdr>
        <w:top w:val="none" w:sz="0" w:space="0" w:color="auto"/>
        <w:left w:val="none" w:sz="0" w:space="0" w:color="auto"/>
        <w:bottom w:val="none" w:sz="0" w:space="0" w:color="auto"/>
        <w:right w:val="none" w:sz="0" w:space="0" w:color="auto"/>
      </w:divBdr>
    </w:div>
    <w:div w:id="568227793">
      <w:bodyDiv w:val="1"/>
      <w:marLeft w:val="0"/>
      <w:marRight w:val="0"/>
      <w:marTop w:val="0"/>
      <w:marBottom w:val="0"/>
      <w:divBdr>
        <w:top w:val="none" w:sz="0" w:space="0" w:color="auto"/>
        <w:left w:val="none" w:sz="0" w:space="0" w:color="auto"/>
        <w:bottom w:val="none" w:sz="0" w:space="0" w:color="auto"/>
        <w:right w:val="none" w:sz="0" w:space="0" w:color="auto"/>
      </w:divBdr>
    </w:div>
    <w:div w:id="570846935">
      <w:bodyDiv w:val="1"/>
      <w:marLeft w:val="0"/>
      <w:marRight w:val="0"/>
      <w:marTop w:val="0"/>
      <w:marBottom w:val="0"/>
      <w:divBdr>
        <w:top w:val="none" w:sz="0" w:space="0" w:color="auto"/>
        <w:left w:val="none" w:sz="0" w:space="0" w:color="auto"/>
        <w:bottom w:val="none" w:sz="0" w:space="0" w:color="auto"/>
        <w:right w:val="none" w:sz="0" w:space="0" w:color="auto"/>
      </w:divBdr>
    </w:div>
    <w:div w:id="573125641">
      <w:bodyDiv w:val="1"/>
      <w:marLeft w:val="0"/>
      <w:marRight w:val="0"/>
      <w:marTop w:val="0"/>
      <w:marBottom w:val="0"/>
      <w:divBdr>
        <w:top w:val="none" w:sz="0" w:space="0" w:color="auto"/>
        <w:left w:val="none" w:sz="0" w:space="0" w:color="auto"/>
        <w:bottom w:val="none" w:sz="0" w:space="0" w:color="auto"/>
        <w:right w:val="none" w:sz="0" w:space="0" w:color="auto"/>
      </w:divBdr>
    </w:div>
    <w:div w:id="573979743">
      <w:bodyDiv w:val="1"/>
      <w:marLeft w:val="0"/>
      <w:marRight w:val="0"/>
      <w:marTop w:val="0"/>
      <w:marBottom w:val="0"/>
      <w:divBdr>
        <w:top w:val="none" w:sz="0" w:space="0" w:color="auto"/>
        <w:left w:val="none" w:sz="0" w:space="0" w:color="auto"/>
        <w:bottom w:val="none" w:sz="0" w:space="0" w:color="auto"/>
        <w:right w:val="none" w:sz="0" w:space="0" w:color="auto"/>
      </w:divBdr>
      <w:divsChild>
        <w:div w:id="1137337936">
          <w:marLeft w:val="0"/>
          <w:marRight w:val="0"/>
          <w:marTop w:val="0"/>
          <w:marBottom w:val="0"/>
          <w:divBdr>
            <w:top w:val="none" w:sz="0" w:space="0" w:color="auto"/>
            <w:left w:val="none" w:sz="0" w:space="0" w:color="auto"/>
            <w:bottom w:val="none" w:sz="0" w:space="0" w:color="auto"/>
            <w:right w:val="none" w:sz="0" w:space="0" w:color="auto"/>
          </w:divBdr>
          <w:divsChild>
            <w:div w:id="1470786189">
              <w:marLeft w:val="0"/>
              <w:marRight w:val="0"/>
              <w:marTop w:val="0"/>
              <w:marBottom w:val="0"/>
              <w:divBdr>
                <w:top w:val="none" w:sz="0" w:space="0" w:color="auto"/>
                <w:left w:val="none" w:sz="0" w:space="0" w:color="auto"/>
                <w:bottom w:val="none" w:sz="0" w:space="0" w:color="auto"/>
                <w:right w:val="none" w:sz="0" w:space="0" w:color="auto"/>
              </w:divBdr>
              <w:divsChild>
                <w:div w:id="1428499892">
                  <w:marLeft w:val="0"/>
                  <w:marRight w:val="0"/>
                  <w:marTop w:val="0"/>
                  <w:marBottom w:val="0"/>
                  <w:divBdr>
                    <w:top w:val="none" w:sz="0" w:space="0" w:color="auto"/>
                    <w:left w:val="none" w:sz="0" w:space="0" w:color="auto"/>
                    <w:bottom w:val="none" w:sz="0" w:space="0" w:color="auto"/>
                    <w:right w:val="none" w:sz="0" w:space="0" w:color="auto"/>
                  </w:divBdr>
                  <w:divsChild>
                    <w:div w:id="206769772">
                      <w:marLeft w:val="0"/>
                      <w:marRight w:val="0"/>
                      <w:marTop w:val="0"/>
                      <w:marBottom w:val="0"/>
                      <w:divBdr>
                        <w:top w:val="none" w:sz="0" w:space="0" w:color="auto"/>
                        <w:left w:val="none" w:sz="0" w:space="0" w:color="auto"/>
                        <w:bottom w:val="none" w:sz="0" w:space="0" w:color="auto"/>
                        <w:right w:val="none" w:sz="0" w:space="0" w:color="auto"/>
                      </w:divBdr>
                      <w:divsChild>
                        <w:div w:id="1309476928">
                          <w:marLeft w:val="0"/>
                          <w:marRight w:val="0"/>
                          <w:marTop w:val="0"/>
                          <w:marBottom w:val="0"/>
                          <w:divBdr>
                            <w:top w:val="none" w:sz="0" w:space="0" w:color="auto"/>
                            <w:left w:val="none" w:sz="0" w:space="0" w:color="auto"/>
                            <w:bottom w:val="none" w:sz="0" w:space="0" w:color="auto"/>
                            <w:right w:val="none" w:sz="0" w:space="0" w:color="auto"/>
                          </w:divBdr>
                          <w:divsChild>
                            <w:div w:id="1689211138">
                              <w:marLeft w:val="0"/>
                              <w:marRight w:val="0"/>
                              <w:marTop w:val="0"/>
                              <w:marBottom w:val="0"/>
                              <w:divBdr>
                                <w:top w:val="none" w:sz="0" w:space="0" w:color="auto"/>
                                <w:left w:val="none" w:sz="0" w:space="0" w:color="auto"/>
                                <w:bottom w:val="none" w:sz="0" w:space="0" w:color="auto"/>
                                <w:right w:val="none" w:sz="0" w:space="0" w:color="auto"/>
                              </w:divBdr>
                              <w:divsChild>
                                <w:div w:id="949706331">
                                  <w:marLeft w:val="0"/>
                                  <w:marRight w:val="0"/>
                                  <w:marTop w:val="0"/>
                                  <w:marBottom w:val="0"/>
                                  <w:divBdr>
                                    <w:top w:val="none" w:sz="0" w:space="0" w:color="auto"/>
                                    <w:left w:val="none" w:sz="0" w:space="0" w:color="auto"/>
                                    <w:bottom w:val="none" w:sz="0" w:space="0" w:color="auto"/>
                                    <w:right w:val="none" w:sz="0" w:space="0" w:color="auto"/>
                                  </w:divBdr>
                                  <w:divsChild>
                                    <w:div w:id="7953719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576399222">
      <w:bodyDiv w:val="1"/>
      <w:marLeft w:val="0"/>
      <w:marRight w:val="0"/>
      <w:marTop w:val="0"/>
      <w:marBottom w:val="0"/>
      <w:divBdr>
        <w:top w:val="none" w:sz="0" w:space="0" w:color="auto"/>
        <w:left w:val="none" w:sz="0" w:space="0" w:color="auto"/>
        <w:bottom w:val="none" w:sz="0" w:space="0" w:color="auto"/>
        <w:right w:val="none" w:sz="0" w:space="0" w:color="auto"/>
      </w:divBdr>
    </w:div>
    <w:div w:id="581566466">
      <w:bodyDiv w:val="1"/>
      <w:marLeft w:val="0"/>
      <w:marRight w:val="0"/>
      <w:marTop w:val="0"/>
      <w:marBottom w:val="0"/>
      <w:divBdr>
        <w:top w:val="none" w:sz="0" w:space="0" w:color="auto"/>
        <w:left w:val="none" w:sz="0" w:space="0" w:color="auto"/>
        <w:bottom w:val="none" w:sz="0" w:space="0" w:color="auto"/>
        <w:right w:val="none" w:sz="0" w:space="0" w:color="auto"/>
      </w:divBdr>
    </w:div>
    <w:div w:id="581960728">
      <w:bodyDiv w:val="1"/>
      <w:marLeft w:val="0"/>
      <w:marRight w:val="0"/>
      <w:marTop w:val="0"/>
      <w:marBottom w:val="0"/>
      <w:divBdr>
        <w:top w:val="none" w:sz="0" w:space="0" w:color="auto"/>
        <w:left w:val="none" w:sz="0" w:space="0" w:color="auto"/>
        <w:bottom w:val="none" w:sz="0" w:space="0" w:color="auto"/>
        <w:right w:val="none" w:sz="0" w:space="0" w:color="auto"/>
      </w:divBdr>
    </w:div>
    <w:div w:id="608394591">
      <w:bodyDiv w:val="1"/>
      <w:marLeft w:val="0"/>
      <w:marRight w:val="0"/>
      <w:marTop w:val="0"/>
      <w:marBottom w:val="0"/>
      <w:divBdr>
        <w:top w:val="none" w:sz="0" w:space="0" w:color="auto"/>
        <w:left w:val="none" w:sz="0" w:space="0" w:color="auto"/>
        <w:bottom w:val="none" w:sz="0" w:space="0" w:color="auto"/>
        <w:right w:val="none" w:sz="0" w:space="0" w:color="auto"/>
      </w:divBdr>
    </w:div>
    <w:div w:id="623509688">
      <w:bodyDiv w:val="1"/>
      <w:marLeft w:val="0"/>
      <w:marRight w:val="0"/>
      <w:marTop w:val="0"/>
      <w:marBottom w:val="0"/>
      <w:divBdr>
        <w:top w:val="none" w:sz="0" w:space="0" w:color="auto"/>
        <w:left w:val="none" w:sz="0" w:space="0" w:color="auto"/>
        <w:bottom w:val="none" w:sz="0" w:space="0" w:color="auto"/>
        <w:right w:val="none" w:sz="0" w:space="0" w:color="auto"/>
      </w:divBdr>
    </w:div>
    <w:div w:id="633945214">
      <w:bodyDiv w:val="1"/>
      <w:marLeft w:val="0"/>
      <w:marRight w:val="0"/>
      <w:marTop w:val="0"/>
      <w:marBottom w:val="0"/>
      <w:divBdr>
        <w:top w:val="none" w:sz="0" w:space="0" w:color="auto"/>
        <w:left w:val="none" w:sz="0" w:space="0" w:color="auto"/>
        <w:bottom w:val="none" w:sz="0" w:space="0" w:color="auto"/>
        <w:right w:val="none" w:sz="0" w:space="0" w:color="auto"/>
      </w:divBdr>
    </w:div>
    <w:div w:id="636565156">
      <w:bodyDiv w:val="1"/>
      <w:marLeft w:val="0"/>
      <w:marRight w:val="0"/>
      <w:marTop w:val="0"/>
      <w:marBottom w:val="0"/>
      <w:divBdr>
        <w:top w:val="none" w:sz="0" w:space="0" w:color="auto"/>
        <w:left w:val="none" w:sz="0" w:space="0" w:color="auto"/>
        <w:bottom w:val="none" w:sz="0" w:space="0" w:color="auto"/>
        <w:right w:val="none" w:sz="0" w:space="0" w:color="auto"/>
      </w:divBdr>
    </w:div>
    <w:div w:id="639388638">
      <w:bodyDiv w:val="1"/>
      <w:marLeft w:val="0"/>
      <w:marRight w:val="0"/>
      <w:marTop w:val="0"/>
      <w:marBottom w:val="0"/>
      <w:divBdr>
        <w:top w:val="none" w:sz="0" w:space="0" w:color="auto"/>
        <w:left w:val="none" w:sz="0" w:space="0" w:color="auto"/>
        <w:bottom w:val="none" w:sz="0" w:space="0" w:color="auto"/>
        <w:right w:val="none" w:sz="0" w:space="0" w:color="auto"/>
      </w:divBdr>
    </w:div>
    <w:div w:id="646084964">
      <w:bodyDiv w:val="1"/>
      <w:marLeft w:val="0"/>
      <w:marRight w:val="0"/>
      <w:marTop w:val="0"/>
      <w:marBottom w:val="0"/>
      <w:divBdr>
        <w:top w:val="none" w:sz="0" w:space="0" w:color="auto"/>
        <w:left w:val="none" w:sz="0" w:space="0" w:color="auto"/>
        <w:bottom w:val="none" w:sz="0" w:space="0" w:color="auto"/>
        <w:right w:val="none" w:sz="0" w:space="0" w:color="auto"/>
      </w:divBdr>
    </w:div>
    <w:div w:id="657078390">
      <w:bodyDiv w:val="1"/>
      <w:marLeft w:val="0"/>
      <w:marRight w:val="0"/>
      <w:marTop w:val="0"/>
      <w:marBottom w:val="0"/>
      <w:divBdr>
        <w:top w:val="none" w:sz="0" w:space="0" w:color="auto"/>
        <w:left w:val="none" w:sz="0" w:space="0" w:color="auto"/>
        <w:bottom w:val="none" w:sz="0" w:space="0" w:color="auto"/>
        <w:right w:val="none" w:sz="0" w:space="0" w:color="auto"/>
      </w:divBdr>
    </w:div>
    <w:div w:id="657923090">
      <w:bodyDiv w:val="1"/>
      <w:marLeft w:val="0"/>
      <w:marRight w:val="0"/>
      <w:marTop w:val="0"/>
      <w:marBottom w:val="0"/>
      <w:divBdr>
        <w:top w:val="none" w:sz="0" w:space="0" w:color="auto"/>
        <w:left w:val="none" w:sz="0" w:space="0" w:color="auto"/>
        <w:bottom w:val="none" w:sz="0" w:space="0" w:color="auto"/>
        <w:right w:val="none" w:sz="0" w:space="0" w:color="auto"/>
      </w:divBdr>
    </w:div>
    <w:div w:id="682127386">
      <w:bodyDiv w:val="1"/>
      <w:marLeft w:val="0"/>
      <w:marRight w:val="0"/>
      <w:marTop w:val="0"/>
      <w:marBottom w:val="0"/>
      <w:divBdr>
        <w:top w:val="none" w:sz="0" w:space="0" w:color="auto"/>
        <w:left w:val="none" w:sz="0" w:space="0" w:color="auto"/>
        <w:bottom w:val="none" w:sz="0" w:space="0" w:color="auto"/>
        <w:right w:val="none" w:sz="0" w:space="0" w:color="auto"/>
      </w:divBdr>
    </w:div>
    <w:div w:id="691146407">
      <w:bodyDiv w:val="1"/>
      <w:marLeft w:val="0"/>
      <w:marRight w:val="0"/>
      <w:marTop w:val="0"/>
      <w:marBottom w:val="0"/>
      <w:divBdr>
        <w:top w:val="none" w:sz="0" w:space="0" w:color="auto"/>
        <w:left w:val="none" w:sz="0" w:space="0" w:color="auto"/>
        <w:bottom w:val="none" w:sz="0" w:space="0" w:color="auto"/>
        <w:right w:val="none" w:sz="0" w:space="0" w:color="auto"/>
      </w:divBdr>
    </w:div>
    <w:div w:id="702366729">
      <w:bodyDiv w:val="1"/>
      <w:marLeft w:val="0"/>
      <w:marRight w:val="0"/>
      <w:marTop w:val="0"/>
      <w:marBottom w:val="0"/>
      <w:divBdr>
        <w:top w:val="none" w:sz="0" w:space="0" w:color="auto"/>
        <w:left w:val="none" w:sz="0" w:space="0" w:color="auto"/>
        <w:bottom w:val="none" w:sz="0" w:space="0" w:color="auto"/>
        <w:right w:val="none" w:sz="0" w:space="0" w:color="auto"/>
      </w:divBdr>
    </w:div>
    <w:div w:id="710157970">
      <w:bodyDiv w:val="1"/>
      <w:marLeft w:val="0"/>
      <w:marRight w:val="0"/>
      <w:marTop w:val="0"/>
      <w:marBottom w:val="0"/>
      <w:divBdr>
        <w:top w:val="none" w:sz="0" w:space="0" w:color="auto"/>
        <w:left w:val="none" w:sz="0" w:space="0" w:color="auto"/>
        <w:bottom w:val="none" w:sz="0" w:space="0" w:color="auto"/>
        <w:right w:val="none" w:sz="0" w:space="0" w:color="auto"/>
      </w:divBdr>
    </w:div>
    <w:div w:id="710573063">
      <w:bodyDiv w:val="1"/>
      <w:marLeft w:val="0"/>
      <w:marRight w:val="0"/>
      <w:marTop w:val="0"/>
      <w:marBottom w:val="0"/>
      <w:divBdr>
        <w:top w:val="none" w:sz="0" w:space="0" w:color="auto"/>
        <w:left w:val="none" w:sz="0" w:space="0" w:color="auto"/>
        <w:bottom w:val="none" w:sz="0" w:space="0" w:color="auto"/>
        <w:right w:val="none" w:sz="0" w:space="0" w:color="auto"/>
      </w:divBdr>
    </w:div>
    <w:div w:id="713309081">
      <w:bodyDiv w:val="1"/>
      <w:marLeft w:val="0"/>
      <w:marRight w:val="0"/>
      <w:marTop w:val="0"/>
      <w:marBottom w:val="0"/>
      <w:divBdr>
        <w:top w:val="none" w:sz="0" w:space="0" w:color="auto"/>
        <w:left w:val="none" w:sz="0" w:space="0" w:color="auto"/>
        <w:bottom w:val="none" w:sz="0" w:space="0" w:color="auto"/>
        <w:right w:val="none" w:sz="0" w:space="0" w:color="auto"/>
      </w:divBdr>
    </w:div>
    <w:div w:id="718405848">
      <w:bodyDiv w:val="1"/>
      <w:marLeft w:val="0"/>
      <w:marRight w:val="0"/>
      <w:marTop w:val="0"/>
      <w:marBottom w:val="0"/>
      <w:divBdr>
        <w:top w:val="none" w:sz="0" w:space="0" w:color="auto"/>
        <w:left w:val="none" w:sz="0" w:space="0" w:color="auto"/>
        <w:bottom w:val="none" w:sz="0" w:space="0" w:color="auto"/>
        <w:right w:val="none" w:sz="0" w:space="0" w:color="auto"/>
      </w:divBdr>
    </w:div>
    <w:div w:id="721563030">
      <w:bodyDiv w:val="1"/>
      <w:marLeft w:val="0"/>
      <w:marRight w:val="0"/>
      <w:marTop w:val="0"/>
      <w:marBottom w:val="0"/>
      <w:divBdr>
        <w:top w:val="none" w:sz="0" w:space="0" w:color="auto"/>
        <w:left w:val="none" w:sz="0" w:space="0" w:color="auto"/>
        <w:bottom w:val="none" w:sz="0" w:space="0" w:color="auto"/>
        <w:right w:val="none" w:sz="0" w:space="0" w:color="auto"/>
      </w:divBdr>
    </w:div>
    <w:div w:id="728186279">
      <w:bodyDiv w:val="1"/>
      <w:marLeft w:val="0"/>
      <w:marRight w:val="0"/>
      <w:marTop w:val="0"/>
      <w:marBottom w:val="0"/>
      <w:divBdr>
        <w:top w:val="none" w:sz="0" w:space="0" w:color="auto"/>
        <w:left w:val="none" w:sz="0" w:space="0" w:color="auto"/>
        <w:bottom w:val="none" w:sz="0" w:space="0" w:color="auto"/>
        <w:right w:val="none" w:sz="0" w:space="0" w:color="auto"/>
      </w:divBdr>
    </w:div>
    <w:div w:id="745298565">
      <w:bodyDiv w:val="1"/>
      <w:marLeft w:val="0"/>
      <w:marRight w:val="0"/>
      <w:marTop w:val="0"/>
      <w:marBottom w:val="0"/>
      <w:divBdr>
        <w:top w:val="none" w:sz="0" w:space="0" w:color="auto"/>
        <w:left w:val="none" w:sz="0" w:space="0" w:color="auto"/>
        <w:bottom w:val="none" w:sz="0" w:space="0" w:color="auto"/>
        <w:right w:val="none" w:sz="0" w:space="0" w:color="auto"/>
      </w:divBdr>
    </w:div>
    <w:div w:id="746728366">
      <w:bodyDiv w:val="1"/>
      <w:marLeft w:val="0"/>
      <w:marRight w:val="0"/>
      <w:marTop w:val="0"/>
      <w:marBottom w:val="0"/>
      <w:divBdr>
        <w:top w:val="none" w:sz="0" w:space="0" w:color="auto"/>
        <w:left w:val="none" w:sz="0" w:space="0" w:color="auto"/>
        <w:bottom w:val="none" w:sz="0" w:space="0" w:color="auto"/>
        <w:right w:val="none" w:sz="0" w:space="0" w:color="auto"/>
      </w:divBdr>
    </w:div>
    <w:div w:id="766659483">
      <w:bodyDiv w:val="1"/>
      <w:marLeft w:val="0"/>
      <w:marRight w:val="0"/>
      <w:marTop w:val="0"/>
      <w:marBottom w:val="0"/>
      <w:divBdr>
        <w:top w:val="none" w:sz="0" w:space="0" w:color="auto"/>
        <w:left w:val="none" w:sz="0" w:space="0" w:color="auto"/>
        <w:bottom w:val="none" w:sz="0" w:space="0" w:color="auto"/>
        <w:right w:val="none" w:sz="0" w:space="0" w:color="auto"/>
      </w:divBdr>
    </w:div>
    <w:div w:id="774791171">
      <w:bodyDiv w:val="1"/>
      <w:marLeft w:val="0"/>
      <w:marRight w:val="0"/>
      <w:marTop w:val="0"/>
      <w:marBottom w:val="0"/>
      <w:divBdr>
        <w:top w:val="none" w:sz="0" w:space="0" w:color="auto"/>
        <w:left w:val="none" w:sz="0" w:space="0" w:color="auto"/>
        <w:bottom w:val="none" w:sz="0" w:space="0" w:color="auto"/>
        <w:right w:val="none" w:sz="0" w:space="0" w:color="auto"/>
      </w:divBdr>
    </w:div>
    <w:div w:id="775714133">
      <w:bodyDiv w:val="1"/>
      <w:marLeft w:val="0"/>
      <w:marRight w:val="0"/>
      <w:marTop w:val="0"/>
      <w:marBottom w:val="0"/>
      <w:divBdr>
        <w:top w:val="none" w:sz="0" w:space="0" w:color="auto"/>
        <w:left w:val="none" w:sz="0" w:space="0" w:color="auto"/>
        <w:bottom w:val="none" w:sz="0" w:space="0" w:color="auto"/>
        <w:right w:val="none" w:sz="0" w:space="0" w:color="auto"/>
      </w:divBdr>
    </w:div>
    <w:div w:id="778526528">
      <w:bodyDiv w:val="1"/>
      <w:marLeft w:val="0"/>
      <w:marRight w:val="0"/>
      <w:marTop w:val="0"/>
      <w:marBottom w:val="0"/>
      <w:divBdr>
        <w:top w:val="none" w:sz="0" w:space="0" w:color="auto"/>
        <w:left w:val="none" w:sz="0" w:space="0" w:color="auto"/>
        <w:bottom w:val="none" w:sz="0" w:space="0" w:color="auto"/>
        <w:right w:val="none" w:sz="0" w:space="0" w:color="auto"/>
      </w:divBdr>
    </w:div>
    <w:div w:id="784351798">
      <w:bodyDiv w:val="1"/>
      <w:marLeft w:val="0"/>
      <w:marRight w:val="0"/>
      <w:marTop w:val="0"/>
      <w:marBottom w:val="0"/>
      <w:divBdr>
        <w:top w:val="none" w:sz="0" w:space="0" w:color="auto"/>
        <w:left w:val="none" w:sz="0" w:space="0" w:color="auto"/>
        <w:bottom w:val="none" w:sz="0" w:space="0" w:color="auto"/>
        <w:right w:val="none" w:sz="0" w:space="0" w:color="auto"/>
      </w:divBdr>
    </w:div>
    <w:div w:id="790830831">
      <w:bodyDiv w:val="1"/>
      <w:marLeft w:val="0"/>
      <w:marRight w:val="0"/>
      <w:marTop w:val="0"/>
      <w:marBottom w:val="0"/>
      <w:divBdr>
        <w:top w:val="none" w:sz="0" w:space="0" w:color="auto"/>
        <w:left w:val="none" w:sz="0" w:space="0" w:color="auto"/>
        <w:bottom w:val="none" w:sz="0" w:space="0" w:color="auto"/>
        <w:right w:val="none" w:sz="0" w:space="0" w:color="auto"/>
      </w:divBdr>
    </w:div>
    <w:div w:id="831022798">
      <w:bodyDiv w:val="1"/>
      <w:marLeft w:val="0"/>
      <w:marRight w:val="0"/>
      <w:marTop w:val="0"/>
      <w:marBottom w:val="0"/>
      <w:divBdr>
        <w:top w:val="none" w:sz="0" w:space="0" w:color="auto"/>
        <w:left w:val="none" w:sz="0" w:space="0" w:color="auto"/>
        <w:bottom w:val="none" w:sz="0" w:space="0" w:color="auto"/>
        <w:right w:val="none" w:sz="0" w:space="0" w:color="auto"/>
      </w:divBdr>
    </w:div>
    <w:div w:id="832257043">
      <w:bodyDiv w:val="1"/>
      <w:marLeft w:val="0"/>
      <w:marRight w:val="0"/>
      <w:marTop w:val="0"/>
      <w:marBottom w:val="0"/>
      <w:divBdr>
        <w:top w:val="none" w:sz="0" w:space="0" w:color="auto"/>
        <w:left w:val="none" w:sz="0" w:space="0" w:color="auto"/>
        <w:bottom w:val="none" w:sz="0" w:space="0" w:color="auto"/>
        <w:right w:val="none" w:sz="0" w:space="0" w:color="auto"/>
      </w:divBdr>
    </w:div>
    <w:div w:id="853032695">
      <w:bodyDiv w:val="1"/>
      <w:marLeft w:val="0"/>
      <w:marRight w:val="0"/>
      <w:marTop w:val="0"/>
      <w:marBottom w:val="0"/>
      <w:divBdr>
        <w:top w:val="none" w:sz="0" w:space="0" w:color="auto"/>
        <w:left w:val="none" w:sz="0" w:space="0" w:color="auto"/>
        <w:bottom w:val="none" w:sz="0" w:space="0" w:color="auto"/>
        <w:right w:val="none" w:sz="0" w:space="0" w:color="auto"/>
      </w:divBdr>
    </w:div>
    <w:div w:id="860750752">
      <w:bodyDiv w:val="1"/>
      <w:marLeft w:val="0"/>
      <w:marRight w:val="0"/>
      <w:marTop w:val="0"/>
      <w:marBottom w:val="0"/>
      <w:divBdr>
        <w:top w:val="none" w:sz="0" w:space="0" w:color="auto"/>
        <w:left w:val="none" w:sz="0" w:space="0" w:color="auto"/>
        <w:bottom w:val="none" w:sz="0" w:space="0" w:color="auto"/>
        <w:right w:val="none" w:sz="0" w:space="0" w:color="auto"/>
      </w:divBdr>
    </w:div>
    <w:div w:id="872352343">
      <w:bodyDiv w:val="1"/>
      <w:marLeft w:val="0"/>
      <w:marRight w:val="0"/>
      <w:marTop w:val="0"/>
      <w:marBottom w:val="0"/>
      <w:divBdr>
        <w:top w:val="none" w:sz="0" w:space="0" w:color="auto"/>
        <w:left w:val="none" w:sz="0" w:space="0" w:color="auto"/>
        <w:bottom w:val="none" w:sz="0" w:space="0" w:color="auto"/>
        <w:right w:val="none" w:sz="0" w:space="0" w:color="auto"/>
      </w:divBdr>
    </w:div>
    <w:div w:id="874269796">
      <w:bodyDiv w:val="1"/>
      <w:marLeft w:val="0"/>
      <w:marRight w:val="0"/>
      <w:marTop w:val="0"/>
      <w:marBottom w:val="0"/>
      <w:divBdr>
        <w:top w:val="none" w:sz="0" w:space="0" w:color="auto"/>
        <w:left w:val="none" w:sz="0" w:space="0" w:color="auto"/>
        <w:bottom w:val="none" w:sz="0" w:space="0" w:color="auto"/>
        <w:right w:val="none" w:sz="0" w:space="0" w:color="auto"/>
      </w:divBdr>
    </w:div>
    <w:div w:id="874654678">
      <w:bodyDiv w:val="1"/>
      <w:marLeft w:val="0"/>
      <w:marRight w:val="0"/>
      <w:marTop w:val="0"/>
      <w:marBottom w:val="0"/>
      <w:divBdr>
        <w:top w:val="none" w:sz="0" w:space="0" w:color="auto"/>
        <w:left w:val="none" w:sz="0" w:space="0" w:color="auto"/>
        <w:bottom w:val="none" w:sz="0" w:space="0" w:color="auto"/>
        <w:right w:val="none" w:sz="0" w:space="0" w:color="auto"/>
      </w:divBdr>
    </w:div>
    <w:div w:id="881750131">
      <w:bodyDiv w:val="1"/>
      <w:marLeft w:val="0"/>
      <w:marRight w:val="0"/>
      <w:marTop w:val="0"/>
      <w:marBottom w:val="0"/>
      <w:divBdr>
        <w:top w:val="none" w:sz="0" w:space="0" w:color="auto"/>
        <w:left w:val="none" w:sz="0" w:space="0" w:color="auto"/>
        <w:bottom w:val="none" w:sz="0" w:space="0" w:color="auto"/>
        <w:right w:val="none" w:sz="0" w:space="0" w:color="auto"/>
      </w:divBdr>
    </w:div>
    <w:div w:id="889414074">
      <w:bodyDiv w:val="1"/>
      <w:marLeft w:val="0"/>
      <w:marRight w:val="0"/>
      <w:marTop w:val="0"/>
      <w:marBottom w:val="0"/>
      <w:divBdr>
        <w:top w:val="none" w:sz="0" w:space="0" w:color="auto"/>
        <w:left w:val="none" w:sz="0" w:space="0" w:color="auto"/>
        <w:bottom w:val="none" w:sz="0" w:space="0" w:color="auto"/>
        <w:right w:val="none" w:sz="0" w:space="0" w:color="auto"/>
      </w:divBdr>
    </w:div>
    <w:div w:id="897396198">
      <w:bodyDiv w:val="1"/>
      <w:marLeft w:val="0"/>
      <w:marRight w:val="0"/>
      <w:marTop w:val="0"/>
      <w:marBottom w:val="0"/>
      <w:divBdr>
        <w:top w:val="none" w:sz="0" w:space="0" w:color="auto"/>
        <w:left w:val="none" w:sz="0" w:space="0" w:color="auto"/>
        <w:bottom w:val="none" w:sz="0" w:space="0" w:color="auto"/>
        <w:right w:val="none" w:sz="0" w:space="0" w:color="auto"/>
      </w:divBdr>
    </w:div>
    <w:div w:id="906108116">
      <w:bodyDiv w:val="1"/>
      <w:marLeft w:val="0"/>
      <w:marRight w:val="0"/>
      <w:marTop w:val="0"/>
      <w:marBottom w:val="0"/>
      <w:divBdr>
        <w:top w:val="none" w:sz="0" w:space="0" w:color="auto"/>
        <w:left w:val="none" w:sz="0" w:space="0" w:color="auto"/>
        <w:bottom w:val="none" w:sz="0" w:space="0" w:color="auto"/>
        <w:right w:val="none" w:sz="0" w:space="0" w:color="auto"/>
      </w:divBdr>
    </w:div>
    <w:div w:id="912932480">
      <w:bodyDiv w:val="1"/>
      <w:marLeft w:val="0"/>
      <w:marRight w:val="0"/>
      <w:marTop w:val="0"/>
      <w:marBottom w:val="0"/>
      <w:divBdr>
        <w:top w:val="none" w:sz="0" w:space="0" w:color="auto"/>
        <w:left w:val="none" w:sz="0" w:space="0" w:color="auto"/>
        <w:bottom w:val="none" w:sz="0" w:space="0" w:color="auto"/>
        <w:right w:val="none" w:sz="0" w:space="0" w:color="auto"/>
      </w:divBdr>
    </w:div>
    <w:div w:id="922688937">
      <w:bodyDiv w:val="1"/>
      <w:marLeft w:val="0"/>
      <w:marRight w:val="0"/>
      <w:marTop w:val="0"/>
      <w:marBottom w:val="0"/>
      <w:divBdr>
        <w:top w:val="none" w:sz="0" w:space="0" w:color="auto"/>
        <w:left w:val="none" w:sz="0" w:space="0" w:color="auto"/>
        <w:bottom w:val="none" w:sz="0" w:space="0" w:color="auto"/>
        <w:right w:val="none" w:sz="0" w:space="0" w:color="auto"/>
      </w:divBdr>
    </w:div>
    <w:div w:id="922883840">
      <w:bodyDiv w:val="1"/>
      <w:marLeft w:val="0"/>
      <w:marRight w:val="0"/>
      <w:marTop w:val="0"/>
      <w:marBottom w:val="0"/>
      <w:divBdr>
        <w:top w:val="none" w:sz="0" w:space="0" w:color="auto"/>
        <w:left w:val="none" w:sz="0" w:space="0" w:color="auto"/>
        <w:bottom w:val="none" w:sz="0" w:space="0" w:color="auto"/>
        <w:right w:val="none" w:sz="0" w:space="0" w:color="auto"/>
      </w:divBdr>
    </w:div>
    <w:div w:id="927229518">
      <w:bodyDiv w:val="1"/>
      <w:marLeft w:val="0"/>
      <w:marRight w:val="0"/>
      <w:marTop w:val="0"/>
      <w:marBottom w:val="0"/>
      <w:divBdr>
        <w:top w:val="none" w:sz="0" w:space="0" w:color="auto"/>
        <w:left w:val="none" w:sz="0" w:space="0" w:color="auto"/>
        <w:bottom w:val="none" w:sz="0" w:space="0" w:color="auto"/>
        <w:right w:val="none" w:sz="0" w:space="0" w:color="auto"/>
      </w:divBdr>
    </w:div>
    <w:div w:id="930507771">
      <w:bodyDiv w:val="1"/>
      <w:marLeft w:val="0"/>
      <w:marRight w:val="0"/>
      <w:marTop w:val="0"/>
      <w:marBottom w:val="0"/>
      <w:divBdr>
        <w:top w:val="none" w:sz="0" w:space="0" w:color="auto"/>
        <w:left w:val="none" w:sz="0" w:space="0" w:color="auto"/>
        <w:bottom w:val="none" w:sz="0" w:space="0" w:color="auto"/>
        <w:right w:val="none" w:sz="0" w:space="0" w:color="auto"/>
      </w:divBdr>
    </w:div>
    <w:div w:id="933591787">
      <w:bodyDiv w:val="1"/>
      <w:marLeft w:val="0"/>
      <w:marRight w:val="0"/>
      <w:marTop w:val="0"/>
      <w:marBottom w:val="0"/>
      <w:divBdr>
        <w:top w:val="none" w:sz="0" w:space="0" w:color="auto"/>
        <w:left w:val="none" w:sz="0" w:space="0" w:color="auto"/>
        <w:bottom w:val="none" w:sz="0" w:space="0" w:color="auto"/>
        <w:right w:val="none" w:sz="0" w:space="0" w:color="auto"/>
      </w:divBdr>
    </w:div>
    <w:div w:id="933854201">
      <w:bodyDiv w:val="1"/>
      <w:marLeft w:val="0"/>
      <w:marRight w:val="0"/>
      <w:marTop w:val="0"/>
      <w:marBottom w:val="0"/>
      <w:divBdr>
        <w:top w:val="none" w:sz="0" w:space="0" w:color="auto"/>
        <w:left w:val="none" w:sz="0" w:space="0" w:color="auto"/>
        <w:bottom w:val="none" w:sz="0" w:space="0" w:color="auto"/>
        <w:right w:val="none" w:sz="0" w:space="0" w:color="auto"/>
      </w:divBdr>
    </w:div>
    <w:div w:id="935358387">
      <w:bodyDiv w:val="1"/>
      <w:marLeft w:val="0"/>
      <w:marRight w:val="0"/>
      <w:marTop w:val="0"/>
      <w:marBottom w:val="0"/>
      <w:divBdr>
        <w:top w:val="none" w:sz="0" w:space="0" w:color="auto"/>
        <w:left w:val="none" w:sz="0" w:space="0" w:color="auto"/>
        <w:bottom w:val="none" w:sz="0" w:space="0" w:color="auto"/>
        <w:right w:val="none" w:sz="0" w:space="0" w:color="auto"/>
      </w:divBdr>
    </w:div>
    <w:div w:id="939796256">
      <w:bodyDiv w:val="1"/>
      <w:marLeft w:val="0"/>
      <w:marRight w:val="0"/>
      <w:marTop w:val="0"/>
      <w:marBottom w:val="0"/>
      <w:divBdr>
        <w:top w:val="none" w:sz="0" w:space="0" w:color="auto"/>
        <w:left w:val="none" w:sz="0" w:space="0" w:color="auto"/>
        <w:bottom w:val="none" w:sz="0" w:space="0" w:color="auto"/>
        <w:right w:val="none" w:sz="0" w:space="0" w:color="auto"/>
      </w:divBdr>
    </w:div>
    <w:div w:id="940260812">
      <w:bodyDiv w:val="1"/>
      <w:marLeft w:val="0"/>
      <w:marRight w:val="0"/>
      <w:marTop w:val="0"/>
      <w:marBottom w:val="0"/>
      <w:divBdr>
        <w:top w:val="none" w:sz="0" w:space="0" w:color="auto"/>
        <w:left w:val="none" w:sz="0" w:space="0" w:color="auto"/>
        <w:bottom w:val="none" w:sz="0" w:space="0" w:color="auto"/>
        <w:right w:val="none" w:sz="0" w:space="0" w:color="auto"/>
      </w:divBdr>
    </w:div>
    <w:div w:id="943268970">
      <w:bodyDiv w:val="1"/>
      <w:marLeft w:val="0"/>
      <w:marRight w:val="0"/>
      <w:marTop w:val="0"/>
      <w:marBottom w:val="0"/>
      <w:divBdr>
        <w:top w:val="none" w:sz="0" w:space="0" w:color="auto"/>
        <w:left w:val="none" w:sz="0" w:space="0" w:color="auto"/>
        <w:bottom w:val="none" w:sz="0" w:space="0" w:color="auto"/>
        <w:right w:val="none" w:sz="0" w:space="0" w:color="auto"/>
      </w:divBdr>
    </w:div>
    <w:div w:id="950861849">
      <w:bodyDiv w:val="1"/>
      <w:marLeft w:val="0"/>
      <w:marRight w:val="0"/>
      <w:marTop w:val="0"/>
      <w:marBottom w:val="0"/>
      <w:divBdr>
        <w:top w:val="none" w:sz="0" w:space="0" w:color="auto"/>
        <w:left w:val="none" w:sz="0" w:space="0" w:color="auto"/>
        <w:bottom w:val="none" w:sz="0" w:space="0" w:color="auto"/>
        <w:right w:val="none" w:sz="0" w:space="0" w:color="auto"/>
      </w:divBdr>
    </w:div>
    <w:div w:id="955213825">
      <w:bodyDiv w:val="1"/>
      <w:marLeft w:val="0"/>
      <w:marRight w:val="0"/>
      <w:marTop w:val="0"/>
      <w:marBottom w:val="0"/>
      <w:divBdr>
        <w:top w:val="none" w:sz="0" w:space="0" w:color="auto"/>
        <w:left w:val="none" w:sz="0" w:space="0" w:color="auto"/>
        <w:bottom w:val="none" w:sz="0" w:space="0" w:color="auto"/>
        <w:right w:val="none" w:sz="0" w:space="0" w:color="auto"/>
      </w:divBdr>
    </w:div>
    <w:div w:id="964853048">
      <w:bodyDiv w:val="1"/>
      <w:marLeft w:val="0"/>
      <w:marRight w:val="0"/>
      <w:marTop w:val="0"/>
      <w:marBottom w:val="0"/>
      <w:divBdr>
        <w:top w:val="none" w:sz="0" w:space="0" w:color="auto"/>
        <w:left w:val="none" w:sz="0" w:space="0" w:color="auto"/>
        <w:bottom w:val="none" w:sz="0" w:space="0" w:color="auto"/>
        <w:right w:val="none" w:sz="0" w:space="0" w:color="auto"/>
      </w:divBdr>
    </w:div>
    <w:div w:id="967927770">
      <w:bodyDiv w:val="1"/>
      <w:marLeft w:val="0"/>
      <w:marRight w:val="0"/>
      <w:marTop w:val="0"/>
      <w:marBottom w:val="0"/>
      <w:divBdr>
        <w:top w:val="none" w:sz="0" w:space="0" w:color="auto"/>
        <w:left w:val="none" w:sz="0" w:space="0" w:color="auto"/>
        <w:bottom w:val="none" w:sz="0" w:space="0" w:color="auto"/>
        <w:right w:val="none" w:sz="0" w:space="0" w:color="auto"/>
      </w:divBdr>
    </w:div>
    <w:div w:id="970987169">
      <w:bodyDiv w:val="1"/>
      <w:marLeft w:val="0"/>
      <w:marRight w:val="0"/>
      <w:marTop w:val="0"/>
      <w:marBottom w:val="0"/>
      <w:divBdr>
        <w:top w:val="none" w:sz="0" w:space="0" w:color="auto"/>
        <w:left w:val="none" w:sz="0" w:space="0" w:color="auto"/>
        <w:bottom w:val="none" w:sz="0" w:space="0" w:color="auto"/>
        <w:right w:val="none" w:sz="0" w:space="0" w:color="auto"/>
      </w:divBdr>
    </w:div>
    <w:div w:id="972173428">
      <w:bodyDiv w:val="1"/>
      <w:marLeft w:val="0"/>
      <w:marRight w:val="0"/>
      <w:marTop w:val="0"/>
      <w:marBottom w:val="0"/>
      <w:divBdr>
        <w:top w:val="none" w:sz="0" w:space="0" w:color="auto"/>
        <w:left w:val="none" w:sz="0" w:space="0" w:color="auto"/>
        <w:bottom w:val="none" w:sz="0" w:space="0" w:color="auto"/>
        <w:right w:val="none" w:sz="0" w:space="0" w:color="auto"/>
      </w:divBdr>
    </w:div>
    <w:div w:id="983899073">
      <w:bodyDiv w:val="1"/>
      <w:marLeft w:val="0"/>
      <w:marRight w:val="0"/>
      <w:marTop w:val="0"/>
      <w:marBottom w:val="0"/>
      <w:divBdr>
        <w:top w:val="none" w:sz="0" w:space="0" w:color="auto"/>
        <w:left w:val="none" w:sz="0" w:space="0" w:color="auto"/>
        <w:bottom w:val="none" w:sz="0" w:space="0" w:color="auto"/>
        <w:right w:val="none" w:sz="0" w:space="0" w:color="auto"/>
      </w:divBdr>
    </w:div>
    <w:div w:id="986975290">
      <w:bodyDiv w:val="1"/>
      <w:marLeft w:val="0"/>
      <w:marRight w:val="0"/>
      <w:marTop w:val="0"/>
      <w:marBottom w:val="0"/>
      <w:divBdr>
        <w:top w:val="none" w:sz="0" w:space="0" w:color="auto"/>
        <w:left w:val="none" w:sz="0" w:space="0" w:color="auto"/>
        <w:bottom w:val="none" w:sz="0" w:space="0" w:color="auto"/>
        <w:right w:val="none" w:sz="0" w:space="0" w:color="auto"/>
      </w:divBdr>
    </w:div>
    <w:div w:id="994138480">
      <w:bodyDiv w:val="1"/>
      <w:marLeft w:val="0"/>
      <w:marRight w:val="0"/>
      <w:marTop w:val="0"/>
      <w:marBottom w:val="0"/>
      <w:divBdr>
        <w:top w:val="none" w:sz="0" w:space="0" w:color="auto"/>
        <w:left w:val="none" w:sz="0" w:space="0" w:color="auto"/>
        <w:bottom w:val="none" w:sz="0" w:space="0" w:color="auto"/>
        <w:right w:val="none" w:sz="0" w:space="0" w:color="auto"/>
      </w:divBdr>
    </w:div>
    <w:div w:id="994646086">
      <w:bodyDiv w:val="1"/>
      <w:marLeft w:val="0"/>
      <w:marRight w:val="0"/>
      <w:marTop w:val="0"/>
      <w:marBottom w:val="0"/>
      <w:divBdr>
        <w:top w:val="none" w:sz="0" w:space="0" w:color="auto"/>
        <w:left w:val="none" w:sz="0" w:space="0" w:color="auto"/>
        <w:bottom w:val="none" w:sz="0" w:space="0" w:color="auto"/>
        <w:right w:val="none" w:sz="0" w:space="0" w:color="auto"/>
      </w:divBdr>
    </w:div>
    <w:div w:id="1004817524">
      <w:bodyDiv w:val="1"/>
      <w:marLeft w:val="0"/>
      <w:marRight w:val="0"/>
      <w:marTop w:val="0"/>
      <w:marBottom w:val="0"/>
      <w:divBdr>
        <w:top w:val="none" w:sz="0" w:space="0" w:color="auto"/>
        <w:left w:val="none" w:sz="0" w:space="0" w:color="auto"/>
        <w:bottom w:val="none" w:sz="0" w:space="0" w:color="auto"/>
        <w:right w:val="none" w:sz="0" w:space="0" w:color="auto"/>
      </w:divBdr>
    </w:div>
    <w:div w:id="1006907839">
      <w:bodyDiv w:val="1"/>
      <w:marLeft w:val="0"/>
      <w:marRight w:val="0"/>
      <w:marTop w:val="0"/>
      <w:marBottom w:val="0"/>
      <w:divBdr>
        <w:top w:val="none" w:sz="0" w:space="0" w:color="auto"/>
        <w:left w:val="none" w:sz="0" w:space="0" w:color="auto"/>
        <w:bottom w:val="none" w:sz="0" w:space="0" w:color="auto"/>
        <w:right w:val="none" w:sz="0" w:space="0" w:color="auto"/>
      </w:divBdr>
    </w:div>
    <w:div w:id="1008562925">
      <w:bodyDiv w:val="1"/>
      <w:marLeft w:val="0"/>
      <w:marRight w:val="0"/>
      <w:marTop w:val="0"/>
      <w:marBottom w:val="0"/>
      <w:divBdr>
        <w:top w:val="none" w:sz="0" w:space="0" w:color="auto"/>
        <w:left w:val="none" w:sz="0" w:space="0" w:color="auto"/>
        <w:bottom w:val="none" w:sz="0" w:space="0" w:color="auto"/>
        <w:right w:val="none" w:sz="0" w:space="0" w:color="auto"/>
      </w:divBdr>
    </w:div>
    <w:div w:id="1012340821">
      <w:bodyDiv w:val="1"/>
      <w:marLeft w:val="0"/>
      <w:marRight w:val="0"/>
      <w:marTop w:val="0"/>
      <w:marBottom w:val="0"/>
      <w:divBdr>
        <w:top w:val="none" w:sz="0" w:space="0" w:color="auto"/>
        <w:left w:val="none" w:sz="0" w:space="0" w:color="auto"/>
        <w:bottom w:val="none" w:sz="0" w:space="0" w:color="auto"/>
        <w:right w:val="none" w:sz="0" w:space="0" w:color="auto"/>
      </w:divBdr>
    </w:div>
    <w:div w:id="1018894174">
      <w:bodyDiv w:val="1"/>
      <w:marLeft w:val="0"/>
      <w:marRight w:val="0"/>
      <w:marTop w:val="0"/>
      <w:marBottom w:val="0"/>
      <w:divBdr>
        <w:top w:val="none" w:sz="0" w:space="0" w:color="auto"/>
        <w:left w:val="none" w:sz="0" w:space="0" w:color="auto"/>
        <w:bottom w:val="none" w:sz="0" w:space="0" w:color="auto"/>
        <w:right w:val="none" w:sz="0" w:space="0" w:color="auto"/>
      </w:divBdr>
    </w:div>
    <w:div w:id="1025325911">
      <w:bodyDiv w:val="1"/>
      <w:marLeft w:val="0"/>
      <w:marRight w:val="0"/>
      <w:marTop w:val="0"/>
      <w:marBottom w:val="0"/>
      <w:divBdr>
        <w:top w:val="none" w:sz="0" w:space="0" w:color="auto"/>
        <w:left w:val="none" w:sz="0" w:space="0" w:color="auto"/>
        <w:bottom w:val="none" w:sz="0" w:space="0" w:color="auto"/>
        <w:right w:val="none" w:sz="0" w:space="0" w:color="auto"/>
      </w:divBdr>
    </w:div>
    <w:div w:id="1037316274">
      <w:bodyDiv w:val="1"/>
      <w:marLeft w:val="0"/>
      <w:marRight w:val="0"/>
      <w:marTop w:val="0"/>
      <w:marBottom w:val="0"/>
      <w:divBdr>
        <w:top w:val="none" w:sz="0" w:space="0" w:color="auto"/>
        <w:left w:val="none" w:sz="0" w:space="0" w:color="auto"/>
        <w:bottom w:val="none" w:sz="0" w:space="0" w:color="auto"/>
        <w:right w:val="none" w:sz="0" w:space="0" w:color="auto"/>
      </w:divBdr>
    </w:div>
    <w:div w:id="1038551346">
      <w:bodyDiv w:val="1"/>
      <w:marLeft w:val="0"/>
      <w:marRight w:val="0"/>
      <w:marTop w:val="0"/>
      <w:marBottom w:val="0"/>
      <w:divBdr>
        <w:top w:val="none" w:sz="0" w:space="0" w:color="auto"/>
        <w:left w:val="none" w:sz="0" w:space="0" w:color="auto"/>
        <w:bottom w:val="none" w:sz="0" w:space="0" w:color="auto"/>
        <w:right w:val="none" w:sz="0" w:space="0" w:color="auto"/>
      </w:divBdr>
    </w:div>
    <w:div w:id="1040476813">
      <w:bodyDiv w:val="1"/>
      <w:marLeft w:val="0"/>
      <w:marRight w:val="0"/>
      <w:marTop w:val="0"/>
      <w:marBottom w:val="0"/>
      <w:divBdr>
        <w:top w:val="none" w:sz="0" w:space="0" w:color="auto"/>
        <w:left w:val="none" w:sz="0" w:space="0" w:color="auto"/>
        <w:bottom w:val="none" w:sz="0" w:space="0" w:color="auto"/>
        <w:right w:val="none" w:sz="0" w:space="0" w:color="auto"/>
      </w:divBdr>
    </w:div>
    <w:div w:id="1046568782">
      <w:bodyDiv w:val="1"/>
      <w:marLeft w:val="0"/>
      <w:marRight w:val="0"/>
      <w:marTop w:val="0"/>
      <w:marBottom w:val="0"/>
      <w:divBdr>
        <w:top w:val="none" w:sz="0" w:space="0" w:color="auto"/>
        <w:left w:val="none" w:sz="0" w:space="0" w:color="auto"/>
        <w:bottom w:val="none" w:sz="0" w:space="0" w:color="auto"/>
        <w:right w:val="none" w:sz="0" w:space="0" w:color="auto"/>
      </w:divBdr>
    </w:div>
    <w:div w:id="1050423538">
      <w:bodyDiv w:val="1"/>
      <w:marLeft w:val="0"/>
      <w:marRight w:val="0"/>
      <w:marTop w:val="0"/>
      <w:marBottom w:val="0"/>
      <w:divBdr>
        <w:top w:val="none" w:sz="0" w:space="0" w:color="auto"/>
        <w:left w:val="none" w:sz="0" w:space="0" w:color="auto"/>
        <w:bottom w:val="none" w:sz="0" w:space="0" w:color="auto"/>
        <w:right w:val="none" w:sz="0" w:space="0" w:color="auto"/>
      </w:divBdr>
    </w:div>
    <w:div w:id="1055928361">
      <w:bodyDiv w:val="1"/>
      <w:marLeft w:val="0"/>
      <w:marRight w:val="0"/>
      <w:marTop w:val="0"/>
      <w:marBottom w:val="0"/>
      <w:divBdr>
        <w:top w:val="none" w:sz="0" w:space="0" w:color="auto"/>
        <w:left w:val="none" w:sz="0" w:space="0" w:color="auto"/>
        <w:bottom w:val="none" w:sz="0" w:space="0" w:color="auto"/>
        <w:right w:val="none" w:sz="0" w:space="0" w:color="auto"/>
      </w:divBdr>
    </w:div>
    <w:div w:id="1061831423">
      <w:bodyDiv w:val="1"/>
      <w:marLeft w:val="0"/>
      <w:marRight w:val="0"/>
      <w:marTop w:val="0"/>
      <w:marBottom w:val="0"/>
      <w:divBdr>
        <w:top w:val="none" w:sz="0" w:space="0" w:color="auto"/>
        <w:left w:val="none" w:sz="0" w:space="0" w:color="auto"/>
        <w:bottom w:val="none" w:sz="0" w:space="0" w:color="auto"/>
        <w:right w:val="none" w:sz="0" w:space="0" w:color="auto"/>
      </w:divBdr>
    </w:div>
    <w:div w:id="1076125706">
      <w:bodyDiv w:val="1"/>
      <w:marLeft w:val="0"/>
      <w:marRight w:val="0"/>
      <w:marTop w:val="0"/>
      <w:marBottom w:val="0"/>
      <w:divBdr>
        <w:top w:val="none" w:sz="0" w:space="0" w:color="auto"/>
        <w:left w:val="none" w:sz="0" w:space="0" w:color="auto"/>
        <w:bottom w:val="none" w:sz="0" w:space="0" w:color="auto"/>
        <w:right w:val="none" w:sz="0" w:space="0" w:color="auto"/>
      </w:divBdr>
    </w:div>
    <w:div w:id="1077947271">
      <w:bodyDiv w:val="1"/>
      <w:marLeft w:val="0"/>
      <w:marRight w:val="0"/>
      <w:marTop w:val="0"/>
      <w:marBottom w:val="0"/>
      <w:divBdr>
        <w:top w:val="none" w:sz="0" w:space="0" w:color="auto"/>
        <w:left w:val="none" w:sz="0" w:space="0" w:color="auto"/>
        <w:bottom w:val="none" w:sz="0" w:space="0" w:color="auto"/>
        <w:right w:val="none" w:sz="0" w:space="0" w:color="auto"/>
      </w:divBdr>
    </w:div>
    <w:div w:id="1078595990">
      <w:bodyDiv w:val="1"/>
      <w:marLeft w:val="0"/>
      <w:marRight w:val="0"/>
      <w:marTop w:val="0"/>
      <w:marBottom w:val="0"/>
      <w:divBdr>
        <w:top w:val="none" w:sz="0" w:space="0" w:color="auto"/>
        <w:left w:val="none" w:sz="0" w:space="0" w:color="auto"/>
        <w:bottom w:val="none" w:sz="0" w:space="0" w:color="auto"/>
        <w:right w:val="none" w:sz="0" w:space="0" w:color="auto"/>
      </w:divBdr>
    </w:div>
    <w:div w:id="1081946190">
      <w:bodyDiv w:val="1"/>
      <w:marLeft w:val="0"/>
      <w:marRight w:val="0"/>
      <w:marTop w:val="0"/>
      <w:marBottom w:val="0"/>
      <w:divBdr>
        <w:top w:val="none" w:sz="0" w:space="0" w:color="auto"/>
        <w:left w:val="none" w:sz="0" w:space="0" w:color="auto"/>
        <w:bottom w:val="none" w:sz="0" w:space="0" w:color="auto"/>
        <w:right w:val="none" w:sz="0" w:space="0" w:color="auto"/>
      </w:divBdr>
    </w:div>
    <w:div w:id="1086415102">
      <w:bodyDiv w:val="1"/>
      <w:marLeft w:val="0"/>
      <w:marRight w:val="0"/>
      <w:marTop w:val="0"/>
      <w:marBottom w:val="0"/>
      <w:divBdr>
        <w:top w:val="none" w:sz="0" w:space="0" w:color="auto"/>
        <w:left w:val="none" w:sz="0" w:space="0" w:color="auto"/>
        <w:bottom w:val="none" w:sz="0" w:space="0" w:color="auto"/>
        <w:right w:val="none" w:sz="0" w:space="0" w:color="auto"/>
      </w:divBdr>
    </w:div>
    <w:div w:id="1089351682">
      <w:bodyDiv w:val="1"/>
      <w:marLeft w:val="0"/>
      <w:marRight w:val="0"/>
      <w:marTop w:val="0"/>
      <w:marBottom w:val="0"/>
      <w:divBdr>
        <w:top w:val="none" w:sz="0" w:space="0" w:color="auto"/>
        <w:left w:val="none" w:sz="0" w:space="0" w:color="auto"/>
        <w:bottom w:val="none" w:sz="0" w:space="0" w:color="auto"/>
        <w:right w:val="none" w:sz="0" w:space="0" w:color="auto"/>
      </w:divBdr>
    </w:div>
    <w:div w:id="1093210352">
      <w:bodyDiv w:val="1"/>
      <w:marLeft w:val="0"/>
      <w:marRight w:val="0"/>
      <w:marTop w:val="0"/>
      <w:marBottom w:val="0"/>
      <w:divBdr>
        <w:top w:val="none" w:sz="0" w:space="0" w:color="auto"/>
        <w:left w:val="none" w:sz="0" w:space="0" w:color="auto"/>
        <w:bottom w:val="none" w:sz="0" w:space="0" w:color="auto"/>
        <w:right w:val="none" w:sz="0" w:space="0" w:color="auto"/>
      </w:divBdr>
    </w:div>
    <w:div w:id="1102722122">
      <w:bodyDiv w:val="1"/>
      <w:marLeft w:val="0"/>
      <w:marRight w:val="0"/>
      <w:marTop w:val="0"/>
      <w:marBottom w:val="0"/>
      <w:divBdr>
        <w:top w:val="none" w:sz="0" w:space="0" w:color="auto"/>
        <w:left w:val="none" w:sz="0" w:space="0" w:color="auto"/>
        <w:bottom w:val="none" w:sz="0" w:space="0" w:color="auto"/>
        <w:right w:val="none" w:sz="0" w:space="0" w:color="auto"/>
      </w:divBdr>
    </w:div>
    <w:div w:id="1117455710">
      <w:bodyDiv w:val="1"/>
      <w:marLeft w:val="0"/>
      <w:marRight w:val="0"/>
      <w:marTop w:val="0"/>
      <w:marBottom w:val="0"/>
      <w:divBdr>
        <w:top w:val="none" w:sz="0" w:space="0" w:color="auto"/>
        <w:left w:val="none" w:sz="0" w:space="0" w:color="auto"/>
        <w:bottom w:val="none" w:sz="0" w:space="0" w:color="auto"/>
        <w:right w:val="none" w:sz="0" w:space="0" w:color="auto"/>
      </w:divBdr>
    </w:div>
    <w:div w:id="1122115078">
      <w:bodyDiv w:val="1"/>
      <w:marLeft w:val="0"/>
      <w:marRight w:val="0"/>
      <w:marTop w:val="0"/>
      <w:marBottom w:val="0"/>
      <w:divBdr>
        <w:top w:val="none" w:sz="0" w:space="0" w:color="auto"/>
        <w:left w:val="none" w:sz="0" w:space="0" w:color="auto"/>
        <w:bottom w:val="none" w:sz="0" w:space="0" w:color="auto"/>
        <w:right w:val="none" w:sz="0" w:space="0" w:color="auto"/>
      </w:divBdr>
    </w:div>
    <w:div w:id="1122959542">
      <w:bodyDiv w:val="1"/>
      <w:marLeft w:val="0"/>
      <w:marRight w:val="0"/>
      <w:marTop w:val="0"/>
      <w:marBottom w:val="0"/>
      <w:divBdr>
        <w:top w:val="none" w:sz="0" w:space="0" w:color="auto"/>
        <w:left w:val="none" w:sz="0" w:space="0" w:color="auto"/>
        <w:bottom w:val="none" w:sz="0" w:space="0" w:color="auto"/>
        <w:right w:val="none" w:sz="0" w:space="0" w:color="auto"/>
      </w:divBdr>
    </w:div>
    <w:div w:id="1129518218">
      <w:bodyDiv w:val="1"/>
      <w:marLeft w:val="0"/>
      <w:marRight w:val="0"/>
      <w:marTop w:val="0"/>
      <w:marBottom w:val="0"/>
      <w:divBdr>
        <w:top w:val="none" w:sz="0" w:space="0" w:color="auto"/>
        <w:left w:val="none" w:sz="0" w:space="0" w:color="auto"/>
        <w:bottom w:val="none" w:sz="0" w:space="0" w:color="auto"/>
        <w:right w:val="none" w:sz="0" w:space="0" w:color="auto"/>
      </w:divBdr>
    </w:div>
    <w:div w:id="1131904667">
      <w:bodyDiv w:val="1"/>
      <w:marLeft w:val="0"/>
      <w:marRight w:val="0"/>
      <w:marTop w:val="0"/>
      <w:marBottom w:val="0"/>
      <w:divBdr>
        <w:top w:val="none" w:sz="0" w:space="0" w:color="auto"/>
        <w:left w:val="none" w:sz="0" w:space="0" w:color="auto"/>
        <w:bottom w:val="none" w:sz="0" w:space="0" w:color="auto"/>
        <w:right w:val="none" w:sz="0" w:space="0" w:color="auto"/>
      </w:divBdr>
    </w:div>
    <w:div w:id="1131942343">
      <w:bodyDiv w:val="1"/>
      <w:marLeft w:val="0"/>
      <w:marRight w:val="0"/>
      <w:marTop w:val="0"/>
      <w:marBottom w:val="0"/>
      <w:divBdr>
        <w:top w:val="none" w:sz="0" w:space="0" w:color="auto"/>
        <w:left w:val="none" w:sz="0" w:space="0" w:color="auto"/>
        <w:bottom w:val="none" w:sz="0" w:space="0" w:color="auto"/>
        <w:right w:val="none" w:sz="0" w:space="0" w:color="auto"/>
      </w:divBdr>
    </w:div>
    <w:div w:id="1135024927">
      <w:bodyDiv w:val="1"/>
      <w:marLeft w:val="0"/>
      <w:marRight w:val="0"/>
      <w:marTop w:val="0"/>
      <w:marBottom w:val="0"/>
      <w:divBdr>
        <w:top w:val="none" w:sz="0" w:space="0" w:color="auto"/>
        <w:left w:val="none" w:sz="0" w:space="0" w:color="auto"/>
        <w:bottom w:val="none" w:sz="0" w:space="0" w:color="auto"/>
        <w:right w:val="none" w:sz="0" w:space="0" w:color="auto"/>
      </w:divBdr>
    </w:div>
    <w:div w:id="1144079253">
      <w:bodyDiv w:val="1"/>
      <w:marLeft w:val="0"/>
      <w:marRight w:val="0"/>
      <w:marTop w:val="0"/>
      <w:marBottom w:val="0"/>
      <w:divBdr>
        <w:top w:val="none" w:sz="0" w:space="0" w:color="auto"/>
        <w:left w:val="none" w:sz="0" w:space="0" w:color="auto"/>
        <w:bottom w:val="none" w:sz="0" w:space="0" w:color="auto"/>
        <w:right w:val="none" w:sz="0" w:space="0" w:color="auto"/>
      </w:divBdr>
    </w:div>
    <w:div w:id="1144815394">
      <w:bodyDiv w:val="1"/>
      <w:marLeft w:val="0"/>
      <w:marRight w:val="0"/>
      <w:marTop w:val="0"/>
      <w:marBottom w:val="0"/>
      <w:divBdr>
        <w:top w:val="none" w:sz="0" w:space="0" w:color="auto"/>
        <w:left w:val="none" w:sz="0" w:space="0" w:color="auto"/>
        <w:bottom w:val="none" w:sz="0" w:space="0" w:color="auto"/>
        <w:right w:val="none" w:sz="0" w:space="0" w:color="auto"/>
      </w:divBdr>
    </w:div>
    <w:div w:id="1145587239">
      <w:bodyDiv w:val="1"/>
      <w:marLeft w:val="0"/>
      <w:marRight w:val="0"/>
      <w:marTop w:val="0"/>
      <w:marBottom w:val="0"/>
      <w:divBdr>
        <w:top w:val="none" w:sz="0" w:space="0" w:color="auto"/>
        <w:left w:val="none" w:sz="0" w:space="0" w:color="auto"/>
        <w:bottom w:val="none" w:sz="0" w:space="0" w:color="auto"/>
        <w:right w:val="none" w:sz="0" w:space="0" w:color="auto"/>
      </w:divBdr>
    </w:div>
    <w:div w:id="1148404987">
      <w:bodyDiv w:val="1"/>
      <w:marLeft w:val="0"/>
      <w:marRight w:val="0"/>
      <w:marTop w:val="0"/>
      <w:marBottom w:val="0"/>
      <w:divBdr>
        <w:top w:val="none" w:sz="0" w:space="0" w:color="auto"/>
        <w:left w:val="none" w:sz="0" w:space="0" w:color="auto"/>
        <w:bottom w:val="none" w:sz="0" w:space="0" w:color="auto"/>
        <w:right w:val="none" w:sz="0" w:space="0" w:color="auto"/>
      </w:divBdr>
    </w:div>
    <w:div w:id="1164668336">
      <w:bodyDiv w:val="1"/>
      <w:marLeft w:val="0"/>
      <w:marRight w:val="0"/>
      <w:marTop w:val="0"/>
      <w:marBottom w:val="0"/>
      <w:divBdr>
        <w:top w:val="none" w:sz="0" w:space="0" w:color="auto"/>
        <w:left w:val="none" w:sz="0" w:space="0" w:color="auto"/>
        <w:bottom w:val="none" w:sz="0" w:space="0" w:color="auto"/>
        <w:right w:val="none" w:sz="0" w:space="0" w:color="auto"/>
      </w:divBdr>
    </w:div>
    <w:div w:id="1170176814">
      <w:bodyDiv w:val="1"/>
      <w:marLeft w:val="0"/>
      <w:marRight w:val="0"/>
      <w:marTop w:val="0"/>
      <w:marBottom w:val="0"/>
      <w:divBdr>
        <w:top w:val="none" w:sz="0" w:space="0" w:color="auto"/>
        <w:left w:val="none" w:sz="0" w:space="0" w:color="auto"/>
        <w:bottom w:val="none" w:sz="0" w:space="0" w:color="auto"/>
        <w:right w:val="none" w:sz="0" w:space="0" w:color="auto"/>
      </w:divBdr>
    </w:div>
    <w:div w:id="1184592368">
      <w:bodyDiv w:val="1"/>
      <w:marLeft w:val="0"/>
      <w:marRight w:val="0"/>
      <w:marTop w:val="0"/>
      <w:marBottom w:val="0"/>
      <w:divBdr>
        <w:top w:val="none" w:sz="0" w:space="0" w:color="auto"/>
        <w:left w:val="none" w:sz="0" w:space="0" w:color="auto"/>
        <w:bottom w:val="none" w:sz="0" w:space="0" w:color="auto"/>
        <w:right w:val="none" w:sz="0" w:space="0" w:color="auto"/>
      </w:divBdr>
    </w:div>
    <w:div w:id="1197884662">
      <w:bodyDiv w:val="1"/>
      <w:marLeft w:val="0"/>
      <w:marRight w:val="0"/>
      <w:marTop w:val="0"/>
      <w:marBottom w:val="0"/>
      <w:divBdr>
        <w:top w:val="none" w:sz="0" w:space="0" w:color="auto"/>
        <w:left w:val="none" w:sz="0" w:space="0" w:color="auto"/>
        <w:bottom w:val="none" w:sz="0" w:space="0" w:color="auto"/>
        <w:right w:val="none" w:sz="0" w:space="0" w:color="auto"/>
      </w:divBdr>
    </w:div>
    <w:div w:id="1205749023">
      <w:bodyDiv w:val="1"/>
      <w:marLeft w:val="0"/>
      <w:marRight w:val="0"/>
      <w:marTop w:val="0"/>
      <w:marBottom w:val="0"/>
      <w:divBdr>
        <w:top w:val="none" w:sz="0" w:space="0" w:color="auto"/>
        <w:left w:val="none" w:sz="0" w:space="0" w:color="auto"/>
        <w:bottom w:val="none" w:sz="0" w:space="0" w:color="auto"/>
        <w:right w:val="none" w:sz="0" w:space="0" w:color="auto"/>
      </w:divBdr>
    </w:div>
    <w:div w:id="1206796031">
      <w:bodyDiv w:val="1"/>
      <w:marLeft w:val="0"/>
      <w:marRight w:val="0"/>
      <w:marTop w:val="0"/>
      <w:marBottom w:val="0"/>
      <w:divBdr>
        <w:top w:val="none" w:sz="0" w:space="0" w:color="auto"/>
        <w:left w:val="none" w:sz="0" w:space="0" w:color="auto"/>
        <w:bottom w:val="none" w:sz="0" w:space="0" w:color="auto"/>
        <w:right w:val="none" w:sz="0" w:space="0" w:color="auto"/>
      </w:divBdr>
    </w:div>
    <w:div w:id="1221136956">
      <w:bodyDiv w:val="1"/>
      <w:marLeft w:val="0"/>
      <w:marRight w:val="0"/>
      <w:marTop w:val="0"/>
      <w:marBottom w:val="0"/>
      <w:divBdr>
        <w:top w:val="none" w:sz="0" w:space="0" w:color="auto"/>
        <w:left w:val="none" w:sz="0" w:space="0" w:color="auto"/>
        <w:bottom w:val="none" w:sz="0" w:space="0" w:color="auto"/>
        <w:right w:val="none" w:sz="0" w:space="0" w:color="auto"/>
      </w:divBdr>
    </w:div>
    <w:div w:id="1223561529">
      <w:bodyDiv w:val="1"/>
      <w:marLeft w:val="0"/>
      <w:marRight w:val="0"/>
      <w:marTop w:val="0"/>
      <w:marBottom w:val="0"/>
      <w:divBdr>
        <w:top w:val="none" w:sz="0" w:space="0" w:color="auto"/>
        <w:left w:val="none" w:sz="0" w:space="0" w:color="auto"/>
        <w:bottom w:val="none" w:sz="0" w:space="0" w:color="auto"/>
        <w:right w:val="none" w:sz="0" w:space="0" w:color="auto"/>
      </w:divBdr>
    </w:div>
    <w:div w:id="1230193106">
      <w:bodyDiv w:val="1"/>
      <w:marLeft w:val="0"/>
      <w:marRight w:val="0"/>
      <w:marTop w:val="0"/>
      <w:marBottom w:val="0"/>
      <w:divBdr>
        <w:top w:val="none" w:sz="0" w:space="0" w:color="auto"/>
        <w:left w:val="none" w:sz="0" w:space="0" w:color="auto"/>
        <w:bottom w:val="none" w:sz="0" w:space="0" w:color="auto"/>
        <w:right w:val="none" w:sz="0" w:space="0" w:color="auto"/>
      </w:divBdr>
    </w:div>
    <w:div w:id="1230581913">
      <w:bodyDiv w:val="1"/>
      <w:marLeft w:val="0"/>
      <w:marRight w:val="0"/>
      <w:marTop w:val="0"/>
      <w:marBottom w:val="0"/>
      <w:divBdr>
        <w:top w:val="none" w:sz="0" w:space="0" w:color="auto"/>
        <w:left w:val="none" w:sz="0" w:space="0" w:color="auto"/>
        <w:bottom w:val="none" w:sz="0" w:space="0" w:color="auto"/>
        <w:right w:val="none" w:sz="0" w:space="0" w:color="auto"/>
      </w:divBdr>
    </w:div>
    <w:div w:id="1245609873">
      <w:bodyDiv w:val="1"/>
      <w:marLeft w:val="0"/>
      <w:marRight w:val="0"/>
      <w:marTop w:val="0"/>
      <w:marBottom w:val="0"/>
      <w:divBdr>
        <w:top w:val="none" w:sz="0" w:space="0" w:color="auto"/>
        <w:left w:val="none" w:sz="0" w:space="0" w:color="auto"/>
        <w:bottom w:val="none" w:sz="0" w:space="0" w:color="auto"/>
        <w:right w:val="none" w:sz="0" w:space="0" w:color="auto"/>
      </w:divBdr>
    </w:div>
    <w:div w:id="1246917276">
      <w:bodyDiv w:val="1"/>
      <w:marLeft w:val="0"/>
      <w:marRight w:val="0"/>
      <w:marTop w:val="0"/>
      <w:marBottom w:val="0"/>
      <w:divBdr>
        <w:top w:val="none" w:sz="0" w:space="0" w:color="auto"/>
        <w:left w:val="none" w:sz="0" w:space="0" w:color="auto"/>
        <w:bottom w:val="none" w:sz="0" w:space="0" w:color="auto"/>
        <w:right w:val="none" w:sz="0" w:space="0" w:color="auto"/>
      </w:divBdr>
    </w:div>
    <w:div w:id="1247809097">
      <w:bodyDiv w:val="1"/>
      <w:marLeft w:val="0"/>
      <w:marRight w:val="0"/>
      <w:marTop w:val="0"/>
      <w:marBottom w:val="0"/>
      <w:divBdr>
        <w:top w:val="none" w:sz="0" w:space="0" w:color="auto"/>
        <w:left w:val="none" w:sz="0" w:space="0" w:color="auto"/>
        <w:bottom w:val="none" w:sz="0" w:space="0" w:color="auto"/>
        <w:right w:val="none" w:sz="0" w:space="0" w:color="auto"/>
      </w:divBdr>
    </w:div>
    <w:div w:id="1247837586">
      <w:bodyDiv w:val="1"/>
      <w:marLeft w:val="0"/>
      <w:marRight w:val="0"/>
      <w:marTop w:val="0"/>
      <w:marBottom w:val="0"/>
      <w:divBdr>
        <w:top w:val="none" w:sz="0" w:space="0" w:color="auto"/>
        <w:left w:val="none" w:sz="0" w:space="0" w:color="auto"/>
        <w:bottom w:val="none" w:sz="0" w:space="0" w:color="auto"/>
        <w:right w:val="none" w:sz="0" w:space="0" w:color="auto"/>
      </w:divBdr>
    </w:div>
    <w:div w:id="1258095493">
      <w:bodyDiv w:val="1"/>
      <w:marLeft w:val="0"/>
      <w:marRight w:val="0"/>
      <w:marTop w:val="0"/>
      <w:marBottom w:val="0"/>
      <w:divBdr>
        <w:top w:val="none" w:sz="0" w:space="0" w:color="auto"/>
        <w:left w:val="none" w:sz="0" w:space="0" w:color="auto"/>
        <w:bottom w:val="none" w:sz="0" w:space="0" w:color="auto"/>
        <w:right w:val="none" w:sz="0" w:space="0" w:color="auto"/>
      </w:divBdr>
    </w:div>
    <w:div w:id="1260915082">
      <w:bodyDiv w:val="1"/>
      <w:marLeft w:val="0"/>
      <w:marRight w:val="0"/>
      <w:marTop w:val="0"/>
      <w:marBottom w:val="0"/>
      <w:divBdr>
        <w:top w:val="none" w:sz="0" w:space="0" w:color="auto"/>
        <w:left w:val="none" w:sz="0" w:space="0" w:color="auto"/>
        <w:bottom w:val="none" w:sz="0" w:space="0" w:color="auto"/>
        <w:right w:val="none" w:sz="0" w:space="0" w:color="auto"/>
      </w:divBdr>
    </w:div>
    <w:div w:id="1261255848">
      <w:bodyDiv w:val="1"/>
      <w:marLeft w:val="0"/>
      <w:marRight w:val="0"/>
      <w:marTop w:val="0"/>
      <w:marBottom w:val="0"/>
      <w:divBdr>
        <w:top w:val="none" w:sz="0" w:space="0" w:color="auto"/>
        <w:left w:val="none" w:sz="0" w:space="0" w:color="auto"/>
        <w:bottom w:val="none" w:sz="0" w:space="0" w:color="auto"/>
        <w:right w:val="none" w:sz="0" w:space="0" w:color="auto"/>
      </w:divBdr>
    </w:div>
    <w:div w:id="1261450148">
      <w:bodyDiv w:val="1"/>
      <w:marLeft w:val="0"/>
      <w:marRight w:val="0"/>
      <w:marTop w:val="0"/>
      <w:marBottom w:val="0"/>
      <w:divBdr>
        <w:top w:val="none" w:sz="0" w:space="0" w:color="auto"/>
        <w:left w:val="none" w:sz="0" w:space="0" w:color="auto"/>
        <w:bottom w:val="none" w:sz="0" w:space="0" w:color="auto"/>
        <w:right w:val="none" w:sz="0" w:space="0" w:color="auto"/>
      </w:divBdr>
    </w:div>
    <w:div w:id="1266578678">
      <w:bodyDiv w:val="1"/>
      <w:marLeft w:val="0"/>
      <w:marRight w:val="0"/>
      <w:marTop w:val="0"/>
      <w:marBottom w:val="0"/>
      <w:divBdr>
        <w:top w:val="none" w:sz="0" w:space="0" w:color="auto"/>
        <w:left w:val="none" w:sz="0" w:space="0" w:color="auto"/>
        <w:bottom w:val="none" w:sz="0" w:space="0" w:color="auto"/>
        <w:right w:val="none" w:sz="0" w:space="0" w:color="auto"/>
      </w:divBdr>
    </w:div>
    <w:div w:id="1270314480">
      <w:bodyDiv w:val="1"/>
      <w:marLeft w:val="0"/>
      <w:marRight w:val="0"/>
      <w:marTop w:val="0"/>
      <w:marBottom w:val="0"/>
      <w:divBdr>
        <w:top w:val="none" w:sz="0" w:space="0" w:color="auto"/>
        <w:left w:val="none" w:sz="0" w:space="0" w:color="auto"/>
        <w:bottom w:val="none" w:sz="0" w:space="0" w:color="auto"/>
        <w:right w:val="none" w:sz="0" w:space="0" w:color="auto"/>
      </w:divBdr>
    </w:div>
    <w:div w:id="1274752285">
      <w:bodyDiv w:val="1"/>
      <w:marLeft w:val="0"/>
      <w:marRight w:val="0"/>
      <w:marTop w:val="0"/>
      <w:marBottom w:val="0"/>
      <w:divBdr>
        <w:top w:val="none" w:sz="0" w:space="0" w:color="auto"/>
        <w:left w:val="none" w:sz="0" w:space="0" w:color="auto"/>
        <w:bottom w:val="none" w:sz="0" w:space="0" w:color="auto"/>
        <w:right w:val="none" w:sz="0" w:space="0" w:color="auto"/>
      </w:divBdr>
    </w:div>
    <w:div w:id="1276786413">
      <w:bodyDiv w:val="1"/>
      <w:marLeft w:val="0"/>
      <w:marRight w:val="0"/>
      <w:marTop w:val="0"/>
      <w:marBottom w:val="0"/>
      <w:divBdr>
        <w:top w:val="none" w:sz="0" w:space="0" w:color="auto"/>
        <w:left w:val="none" w:sz="0" w:space="0" w:color="auto"/>
        <w:bottom w:val="none" w:sz="0" w:space="0" w:color="auto"/>
        <w:right w:val="none" w:sz="0" w:space="0" w:color="auto"/>
      </w:divBdr>
    </w:div>
    <w:div w:id="1280605017">
      <w:bodyDiv w:val="1"/>
      <w:marLeft w:val="0"/>
      <w:marRight w:val="0"/>
      <w:marTop w:val="0"/>
      <w:marBottom w:val="0"/>
      <w:divBdr>
        <w:top w:val="none" w:sz="0" w:space="0" w:color="auto"/>
        <w:left w:val="none" w:sz="0" w:space="0" w:color="auto"/>
        <w:bottom w:val="none" w:sz="0" w:space="0" w:color="auto"/>
        <w:right w:val="none" w:sz="0" w:space="0" w:color="auto"/>
      </w:divBdr>
    </w:div>
    <w:div w:id="1287657203">
      <w:bodyDiv w:val="1"/>
      <w:marLeft w:val="0"/>
      <w:marRight w:val="0"/>
      <w:marTop w:val="0"/>
      <w:marBottom w:val="0"/>
      <w:divBdr>
        <w:top w:val="none" w:sz="0" w:space="0" w:color="auto"/>
        <w:left w:val="none" w:sz="0" w:space="0" w:color="auto"/>
        <w:bottom w:val="none" w:sz="0" w:space="0" w:color="auto"/>
        <w:right w:val="none" w:sz="0" w:space="0" w:color="auto"/>
      </w:divBdr>
    </w:div>
    <w:div w:id="1291471457">
      <w:bodyDiv w:val="1"/>
      <w:marLeft w:val="0"/>
      <w:marRight w:val="0"/>
      <w:marTop w:val="0"/>
      <w:marBottom w:val="0"/>
      <w:divBdr>
        <w:top w:val="none" w:sz="0" w:space="0" w:color="auto"/>
        <w:left w:val="none" w:sz="0" w:space="0" w:color="auto"/>
        <w:bottom w:val="none" w:sz="0" w:space="0" w:color="auto"/>
        <w:right w:val="none" w:sz="0" w:space="0" w:color="auto"/>
      </w:divBdr>
    </w:div>
    <w:div w:id="1302615525">
      <w:bodyDiv w:val="1"/>
      <w:marLeft w:val="0"/>
      <w:marRight w:val="0"/>
      <w:marTop w:val="0"/>
      <w:marBottom w:val="0"/>
      <w:divBdr>
        <w:top w:val="none" w:sz="0" w:space="0" w:color="auto"/>
        <w:left w:val="none" w:sz="0" w:space="0" w:color="auto"/>
        <w:bottom w:val="none" w:sz="0" w:space="0" w:color="auto"/>
        <w:right w:val="none" w:sz="0" w:space="0" w:color="auto"/>
      </w:divBdr>
    </w:div>
    <w:div w:id="1309944756">
      <w:bodyDiv w:val="1"/>
      <w:marLeft w:val="0"/>
      <w:marRight w:val="0"/>
      <w:marTop w:val="0"/>
      <w:marBottom w:val="0"/>
      <w:divBdr>
        <w:top w:val="none" w:sz="0" w:space="0" w:color="auto"/>
        <w:left w:val="none" w:sz="0" w:space="0" w:color="auto"/>
        <w:bottom w:val="none" w:sz="0" w:space="0" w:color="auto"/>
        <w:right w:val="none" w:sz="0" w:space="0" w:color="auto"/>
      </w:divBdr>
    </w:div>
    <w:div w:id="1310867961">
      <w:bodyDiv w:val="1"/>
      <w:marLeft w:val="0"/>
      <w:marRight w:val="0"/>
      <w:marTop w:val="0"/>
      <w:marBottom w:val="0"/>
      <w:divBdr>
        <w:top w:val="none" w:sz="0" w:space="0" w:color="auto"/>
        <w:left w:val="none" w:sz="0" w:space="0" w:color="auto"/>
        <w:bottom w:val="none" w:sz="0" w:space="0" w:color="auto"/>
        <w:right w:val="none" w:sz="0" w:space="0" w:color="auto"/>
      </w:divBdr>
    </w:div>
    <w:div w:id="1317102744">
      <w:bodyDiv w:val="1"/>
      <w:marLeft w:val="0"/>
      <w:marRight w:val="0"/>
      <w:marTop w:val="0"/>
      <w:marBottom w:val="0"/>
      <w:divBdr>
        <w:top w:val="none" w:sz="0" w:space="0" w:color="auto"/>
        <w:left w:val="none" w:sz="0" w:space="0" w:color="auto"/>
        <w:bottom w:val="none" w:sz="0" w:space="0" w:color="auto"/>
        <w:right w:val="none" w:sz="0" w:space="0" w:color="auto"/>
      </w:divBdr>
      <w:divsChild>
        <w:div w:id="205726751">
          <w:marLeft w:val="0"/>
          <w:marRight w:val="0"/>
          <w:marTop w:val="90"/>
          <w:marBottom w:val="150"/>
          <w:divBdr>
            <w:top w:val="none" w:sz="0" w:space="0" w:color="auto"/>
            <w:left w:val="none" w:sz="0" w:space="0" w:color="auto"/>
            <w:bottom w:val="none" w:sz="0" w:space="0" w:color="auto"/>
            <w:right w:val="none" w:sz="0" w:space="0" w:color="auto"/>
          </w:divBdr>
          <w:divsChild>
            <w:div w:id="163666013">
              <w:marLeft w:val="0"/>
              <w:marRight w:val="0"/>
              <w:marTop w:val="0"/>
              <w:marBottom w:val="30"/>
              <w:divBdr>
                <w:top w:val="none" w:sz="0" w:space="0" w:color="auto"/>
                <w:left w:val="none" w:sz="0" w:space="0" w:color="auto"/>
                <w:bottom w:val="none" w:sz="0" w:space="0" w:color="auto"/>
                <w:right w:val="none" w:sz="0" w:space="0" w:color="auto"/>
              </w:divBdr>
              <w:divsChild>
                <w:div w:id="1080100654">
                  <w:marLeft w:val="90"/>
                  <w:marRight w:val="90"/>
                  <w:marTop w:val="180"/>
                  <w:marBottom w:val="180"/>
                  <w:divBdr>
                    <w:top w:val="none" w:sz="0" w:space="0" w:color="auto"/>
                    <w:left w:val="none" w:sz="0" w:space="0" w:color="auto"/>
                    <w:bottom w:val="none" w:sz="0" w:space="0" w:color="auto"/>
                    <w:right w:val="none" w:sz="0" w:space="0" w:color="auto"/>
                  </w:divBdr>
                  <w:divsChild>
                    <w:div w:id="1682775774">
                      <w:marLeft w:val="0"/>
                      <w:marRight w:val="0"/>
                      <w:marTop w:val="0"/>
                      <w:marBottom w:val="0"/>
                      <w:divBdr>
                        <w:top w:val="none" w:sz="0" w:space="0" w:color="auto"/>
                        <w:left w:val="none" w:sz="0" w:space="0" w:color="auto"/>
                        <w:bottom w:val="none" w:sz="0" w:space="0" w:color="auto"/>
                        <w:right w:val="none" w:sz="0" w:space="0" w:color="auto"/>
                      </w:divBdr>
                      <w:divsChild>
                        <w:div w:id="1532259305">
                          <w:marLeft w:val="0"/>
                          <w:marRight w:val="0"/>
                          <w:marTop w:val="0"/>
                          <w:marBottom w:val="0"/>
                          <w:divBdr>
                            <w:top w:val="none" w:sz="0" w:space="0" w:color="auto"/>
                            <w:left w:val="none" w:sz="0" w:space="0" w:color="auto"/>
                            <w:bottom w:val="none" w:sz="0" w:space="0" w:color="auto"/>
                            <w:right w:val="none" w:sz="0" w:space="0" w:color="auto"/>
                          </w:divBdr>
                          <w:divsChild>
                            <w:div w:id="1895659621">
                              <w:marLeft w:val="0"/>
                              <w:marRight w:val="0"/>
                              <w:marTop w:val="0"/>
                              <w:marBottom w:val="0"/>
                              <w:divBdr>
                                <w:top w:val="none" w:sz="0" w:space="0" w:color="auto"/>
                                <w:left w:val="none" w:sz="0" w:space="0" w:color="auto"/>
                                <w:bottom w:val="none" w:sz="0" w:space="0" w:color="auto"/>
                                <w:right w:val="none" w:sz="0" w:space="0" w:color="auto"/>
                              </w:divBdr>
                              <w:divsChild>
                                <w:div w:id="5360909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318455221">
      <w:bodyDiv w:val="1"/>
      <w:marLeft w:val="0"/>
      <w:marRight w:val="0"/>
      <w:marTop w:val="0"/>
      <w:marBottom w:val="0"/>
      <w:divBdr>
        <w:top w:val="none" w:sz="0" w:space="0" w:color="auto"/>
        <w:left w:val="none" w:sz="0" w:space="0" w:color="auto"/>
        <w:bottom w:val="none" w:sz="0" w:space="0" w:color="auto"/>
        <w:right w:val="none" w:sz="0" w:space="0" w:color="auto"/>
      </w:divBdr>
    </w:div>
    <w:div w:id="1322851879">
      <w:bodyDiv w:val="1"/>
      <w:marLeft w:val="0"/>
      <w:marRight w:val="0"/>
      <w:marTop w:val="0"/>
      <w:marBottom w:val="0"/>
      <w:divBdr>
        <w:top w:val="none" w:sz="0" w:space="0" w:color="auto"/>
        <w:left w:val="none" w:sz="0" w:space="0" w:color="auto"/>
        <w:bottom w:val="none" w:sz="0" w:space="0" w:color="auto"/>
        <w:right w:val="none" w:sz="0" w:space="0" w:color="auto"/>
      </w:divBdr>
    </w:div>
    <w:div w:id="1324510932">
      <w:bodyDiv w:val="1"/>
      <w:marLeft w:val="0"/>
      <w:marRight w:val="0"/>
      <w:marTop w:val="0"/>
      <w:marBottom w:val="0"/>
      <w:divBdr>
        <w:top w:val="none" w:sz="0" w:space="0" w:color="auto"/>
        <w:left w:val="none" w:sz="0" w:space="0" w:color="auto"/>
        <w:bottom w:val="none" w:sz="0" w:space="0" w:color="auto"/>
        <w:right w:val="none" w:sz="0" w:space="0" w:color="auto"/>
      </w:divBdr>
    </w:div>
    <w:div w:id="1329946767">
      <w:bodyDiv w:val="1"/>
      <w:marLeft w:val="0"/>
      <w:marRight w:val="0"/>
      <w:marTop w:val="0"/>
      <w:marBottom w:val="0"/>
      <w:divBdr>
        <w:top w:val="none" w:sz="0" w:space="0" w:color="auto"/>
        <w:left w:val="none" w:sz="0" w:space="0" w:color="auto"/>
        <w:bottom w:val="none" w:sz="0" w:space="0" w:color="auto"/>
        <w:right w:val="none" w:sz="0" w:space="0" w:color="auto"/>
      </w:divBdr>
    </w:div>
    <w:div w:id="1331830495">
      <w:bodyDiv w:val="1"/>
      <w:marLeft w:val="0"/>
      <w:marRight w:val="0"/>
      <w:marTop w:val="0"/>
      <w:marBottom w:val="0"/>
      <w:divBdr>
        <w:top w:val="none" w:sz="0" w:space="0" w:color="auto"/>
        <w:left w:val="none" w:sz="0" w:space="0" w:color="auto"/>
        <w:bottom w:val="none" w:sz="0" w:space="0" w:color="auto"/>
        <w:right w:val="none" w:sz="0" w:space="0" w:color="auto"/>
      </w:divBdr>
    </w:div>
    <w:div w:id="1346595455">
      <w:bodyDiv w:val="1"/>
      <w:marLeft w:val="0"/>
      <w:marRight w:val="0"/>
      <w:marTop w:val="0"/>
      <w:marBottom w:val="0"/>
      <w:divBdr>
        <w:top w:val="none" w:sz="0" w:space="0" w:color="auto"/>
        <w:left w:val="none" w:sz="0" w:space="0" w:color="auto"/>
        <w:bottom w:val="none" w:sz="0" w:space="0" w:color="auto"/>
        <w:right w:val="none" w:sz="0" w:space="0" w:color="auto"/>
      </w:divBdr>
    </w:div>
    <w:div w:id="1350643210">
      <w:bodyDiv w:val="1"/>
      <w:marLeft w:val="0"/>
      <w:marRight w:val="0"/>
      <w:marTop w:val="0"/>
      <w:marBottom w:val="0"/>
      <w:divBdr>
        <w:top w:val="none" w:sz="0" w:space="0" w:color="auto"/>
        <w:left w:val="none" w:sz="0" w:space="0" w:color="auto"/>
        <w:bottom w:val="none" w:sz="0" w:space="0" w:color="auto"/>
        <w:right w:val="none" w:sz="0" w:space="0" w:color="auto"/>
      </w:divBdr>
    </w:div>
    <w:div w:id="1356425917">
      <w:bodyDiv w:val="1"/>
      <w:marLeft w:val="0"/>
      <w:marRight w:val="0"/>
      <w:marTop w:val="0"/>
      <w:marBottom w:val="0"/>
      <w:divBdr>
        <w:top w:val="none" w:sz="0" w:space="0" w:color="auto"/>
        <w:left w:val="none" w:sz="0" w:space="0" w:color="auto"/>
        <w:bottom w:val="none" w:sz="0" w:space="0" w:color="auto"/>
        <w:right w:val="none" w:sz="0" w:space="0" w:color="auto"/>
      </w:divBdr>
    </w:div>
    <w:div w:id="1375885985">
      <w:bodyDiv w:val="1"/>
      <w:marLeft w:val="0"/>
      <w:marRight w:val="0"/>
      <w:marTop w:val="0"/>
      <w:marBottom w:val="0"/>
      <w:divBdr>
        <w:top w:val="none" w:sz="0" w:space="0" w:color="auto"/>
        <w:left w:val="none" w:sz="0" w:space="0" w:color="auto"/>
        <w:bottom w:val="none" w:sz="0" w:space="0" w:color="auto"/>
        <w:right w:val="none" w:sz="0" w:space="0" w:color="auto"/>
      </w:divBdr>
      <w:divsChild>
        <w:div w:id="1320117317">
          <w:marLeft w:val="0"/>
          <w:marRight w:val="0"/>
          <w:marTop w:val="0"/>
          <w:marBottom w:val="0"/>
          <w:divBdr>
            <w:top w:val="none" w:sz="0" w:space="0" w:color="auto"/>
            <w:left w:val="none" w:sz="0" w:space="0" w:color="auto"/>
            <w:bottom w:val="none" w:sz="0" w:space="0" w:color="auto"/>
            <w:right w:val="none" w:sz="0" w:space="0" w:color="auto"/>
          </w:divBdr>
          <w:divsChild>
            <w:div w:id="1966308206">
              <w:marLeft w:val="0"/>
              <w:marRight w:val="0"/>
              <w:marTop w:val="0"/>
              <w:marBottom w:val="0"/>
              <w:divBdr>
                <w:top w:val="none" w:sz="0" w:space="0" w:color="auto"/>
                <w:left w:val="none" w:sz="0" w:space="0" w:color="auto"/>
                <w:bottom w:val="none" w:sz="0" w:space="0" w:color="auto"/>
                <w:right w:val="none" w:sz="0" w:space="0" w:color="auto"/>
              </w:divBdr>
              <w:divsChild>
                <w:div w:id="2007514086">
                  <w:marLeft w:val="0"/>
                  <w:marRight w:val="0"/>
                  <w:marTop w:val="0"/>
                  <w:marBottom w:val="0"/>
                  <w:divBdr>
                    <w:top w:val="none" w:sz="0" w:space="0" w:color="auto"/>
                    <w:left w:val="none" w:sz="0" w:space="0" w:color="auto"/>
                    <w:bottom w:val="none" w:sz="0" w:space="0" w:color="auto"/>
                    <w:right w:val="none" w:sz="0" w:space="0" w:color="auto"/>
                  </w:divBdr>
                  <w:divsChild>
                    <w:div w:id="1692336972">
                      <w:marLeft w:val="0"/>
                      <w:marRight w:val="0"/>
                      <w:marTop w:val="0"/>
                      <w:marBottom w:val="0"/>
                      <w:divBdr>
                        <w:top w:val="none" w:sz="0" w:space="0" w:color="auto"/>
                        <w:left w:val="none" w:sz="0" w:space="0" w:color="auto"/>
                        <w:bottom w:val="none" w:sz="0" w:space="0" w:color="auto"/>
                        <w:right w:val="none" w:sz="0" w:space="0" w:color="auto"/>
                      </w:divBdr>
                      <w:divsChild>
                        <w:div w:id="1146626126">
                          <w:marLeft w:val="0"/>
                          <w:marRight w:val="0"/>
                          <w:marTop w:val="0"/>
                          <w:marBottom w:val="0"/>
                          <w:divBdr>
                            <w:top w:val="none" w:sz="0" w:space="0" w:color="auto"/>
                            <w:left w:val="none" w:sz="0" w:space="0" w:color="auto"/>
                            <w:bottom w:val="none" w:sz="0" w:space="0" w:color="auto"/>
                            <w:right w:val="none" w:sz="0" w:space="0" w:color="auto"/>
                          </w:divBdr>
                          <w:divsChild>
                            <w:div w:id="1259409527">
                              <w:marLeft w:val="0"/>
                              <w:marRight w:val="0"/>
                              <w:marTop w:val="0"/>
                              <w:marBottom w:val="0"/>
                              <w:divBdr>
                                <w:top w:val="none" w:sz="0" w:space="0" w:color="auto"/>
                                <w:left w:val="none" w:sz="0" w:space="0" w:color="auto"/>
                                <w:bottom w:val="none" w:sz="0" w:space="0" w:color="auto"/>
                                <w:right w:val="none" w:sz="0" w:space="0" w:color="auto"/>
                              </w:divBdr>
                              <w:divsChild>
                                <w:div w:id="1936547088">
                                  <w:marLeft w:val="0"/>
                                  <w:marRight w:val="0"/>
                                  <w:marTop w:val="0"/>
                                  <w:marBottom w:val="0"/>
                                  <w:divBdr>
                                    <w:top w:val="none" w:sz="0" w:space="0" w:color="auto"/>
                                    <w:left w:val="none" w:sz="0" w:space="0" w:color="auto"/>
                                    <w:bottom w:val="none" w:sz="0" w:space="0" w:color="auto"/>
                                    <w:right w:val="none" w:sz="0" w:space="0" w:color="auto"/>
                                  </w:divBdr>
                                  <w:divsChild>
                                    <w:div w:id="19792608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377269240">
      <w:bodyDiv w:val="1"/>
      <w:marLeft w:val="0"/>
      <w:marRight w:val="0"/>
      <w:marTop w:val="0"/>
      <w:marBottom w:val="0"/>
      <w:divBdr>
        <w:top w:val="none" w:sz="0" w:space="0" w:color="auto"/>
        <w:left w:val="none" w:sz="0" w:space="0" w:color="auto"/>
        <w:bottom w:val="none" w:sz="0" w:space="0" w:color="auto"/>
        <w:right w:val="none" w:sz="0" w:space="0" w:color="auto"/>
      </w:divBdr>
    </w:div>
    <w:div w:id="1379628703">
      <w:bodyDiv w:val="1"/>
      <w:marLeft w:val="0"/>
      <w:marRight w:val="0"/>
      <w:marTop w:val="0"/>
      <w:marBottom w:val="0"/>
      <w:divBdr>
        <w:top w:val="none" w:sz="0" w:space="0" w:color="auto"/>
        <w:left w:val="none" w:sz="0" w:space="0" w:color="auto"/>
        <w:bottom w:val="none" w:sz="0" w:space="0" w:color="auto"/>
        <w:right w:val="none" w:sz="0" w:space="0" w:color="auto"/>
      </w:divBdr>
    </w:div>
    <w:div w:id="1389843858">
      <w:bodyDiv w:val="1"/>
      <w:marLeft w:val="0"/>
      <w:marRight w:val="0"/>
      <w:marTop w:val="0"/>
      <w:marBottom w:val="0"/>
      <w:divBdr>
        <w:top w:val="none" w:sz="0" w:space="0" w:color="auto"/>
        <w:left w:val="none" w:sz="0" w:space="0" w:color="auto"/>
        <w:bottom w:val="none" w:sz="0" w:space="0" w:color="auto"/>
        <w:right w:val="none" w:sz="0" w:space="0" w:color="auto"/>
      </w:divBdr>
    </w:div>
    <w:div w:id="1397826257">
      <w:bodyDiv w:val="1"/>
      <w:marLeft w:val="0"/>
      <w:marRight w:val="0"/>
      <w:marTop w:val="0"/>
      <w:marBottom w:val="0"/>
      <w:divBdr>
        <w:top w:val="none" w:sz="0" w:space="0" w:color="auto"/>
        <w:left w:val="none" w:sz="0" w:space="0" w:color="auto"/>
        <w:bottom w:val="none" w:sz="0" w:space="0" w:color="auto"/>
        <w:right w:val="none" w:sz="0" w:space="0" w:color="auto"/>
      </w:divBdr>
    </w:div>
    <w:div w:id="1399133793">
      <w:bodyDiv w:val="1"/>
      <w:marLeft w:val="0"/>
      <w:marRight w:val="0"/>
      <w:marTop w:val="0"/>
      <w:marBottom w:val="0"/>
      <w:divBdr>
        <w:top w:val="none" w:sz="0" w:space="0" w:color="auto"/>
        <w:left w:val="none" w:sz="0" w:space="0" w:color="auto"/>
        <w:bottom w:val="none" w:sz="0" w:space="0" w:color="auto"/>
        <w:right w:val="none" w:sz="0" w:space="0" w:color="auto"/>
      </w:divBdr>
    </w:div>
    <w:div w:id="1399286575">
      <w:bodyDiv w:val="1"/>
      <w:marLeft w:val="0"/>
      <w:marRight w:val="0"/>
      <w:marTop w:val="0"/>
      <w:marBottom w:val="0"/>
      <w:divBdr>
        <w:top w:val="none" w:sz="0" w:space="0" w:color="auto"/>
        <w:left w:val="none" w:sz="0" w:space="0" w:color="auto"/>
        <w:bottom w:val="none" w:sz="0" w:space="0" w:color="auto"/>
        <w:right w:val="none" w:sz="0" w:space="0" w:color="auto"/>
      </w:divBdr>
    </w:div>
    <w:div w:id="1402365074">
      <w:bodyDiv w:val="1"/>
      <w:marLeft w:val="0"/>
      <w:marRight w:val="0"/>
      <w:marTop w:val="0"/>
      <w:marBottom w:val="0"/>
      <w:divBdr>
        <w:top w:val="none" w:sz="0" w:space="0" w:color="auto"/>
        <w:left w:val="none" w:sz="0" w:space="0" w:color="auto"/>
        <w:bottom w:val="none" w:sz="0" w:space="0" w:color="auto"/>
        <w:right w:val="none" w:sz="0" w:space="0" w:color="auto"/>
      </w:divBdr>
    </w:div>
    <w:div w:id="1405760514">
      <w:bodyDiv w:val="1"/>
      <w:marLeft w:val="0"/>
      <w:marRight w:val="0"/>
      <w:marTop w:val="0"/>
      <w:marBottom w:val="0"/>
      <w:divBdr>
        <w:top w:val="none" w:sz="0" w:space="0" w:color="auto"/>
        <w:left w:val="none" w:sz="0" w:space="0" w:color="auto"/>
        <w:bottom w:val="none" w:sz="0" w:space="0" w:color="auto"/>
        <w:right w:val="none" w:sz="0" w:space="0" w:color="auto"/>
      </w:divBdr>
    </w:div>
    <w:div w:id="1407193713">
      <w:bodyDiv w:val="1"/>
      <w:marLeft w:val="0"/>
      <w:marRight w:val="0"/>
      <w:marTop w:val="0"/>
      <w:marBottom w:val="0"/>
      <w:divBdr>
        <w:top w:val="none" w:sz="0" w:space="0" w:color="auto"/>
        <w:left w:val="none" w:sz="0" w:space="0" w:color="auto"/>
        <w:bottom w:val="none" w:sz="0" w:space="0" w:color="auto"/>
        <w:right w:val="none" w:sz="0" w:space="0" w:color="auto"/>
      </w:divBdr>
      <w:divsChild>
        <w:div w:id="11341700">
          <w:marLeft w:val="0"/>
          <w:marRight w:val="0"/>
          <w:marTop w:val="0"/>
          <w:marBottom w:val="0"/>
          <w:divBdr>
            <w:top w:val="none" w:sz="0" w:space="0" w:color="auto"/>
            <w:left w:val="none" w:sz="0" w:space="0" w:color="auto"/>
            <w:bottom w:val="none" w:sz="0" w:space="0" w:color="auto"/>
            <w:right w:val="none" w:sz="0" w:space="0" w:color="auto"/>
          </w:divBdr>
        </w:div>
      </w:divsChild>
    </w:div>
    <w:div w:id="1422221552">
      <w:bodyDiv w:val="1"/>
      <w:marLeft w:val="0"/>
      <w:marRight w:val="0"/>
      <w:marTop w:val="0"/>
      <w:marBottom w:val="0"/>
      <w:divBdr>
        <w:top w:val="none" w:sz="0" w:space="0" w:color="auto"/>
        <w:left w:val="none" w:sz="0" w:space="0" w:color="auto"/>
        <w:bottom w:val="none" w:sz="0" w:space="0" w:color="auto"/>
        <w:right w:val="none" w:sz="0" w:space="0" w:color="auto"/>
      </w:divBdr>
    </w:div>
    <w:div w:id="1424837617">
      <w:bodyDiv w:val="1"/>
      <w:marLeft w:val="0"/>
      <w:marRight w:val="0"/>
      <w:marTop w:val="0"/>
      <w:marBottom w:val="0"/>
      <w:divBdr>
        <w:top w:val="none" w:sz="0" w:space="0" w:color="auto"/>
        <w:left w:val="none" w:sz="0" w:space="0" w:color="auto"/>
        <w:bottom w:val="none" w:sz="0" w:space="0" w:color="auto"/>
        <w:right w:val="none" w:sz="0" w:space="0" w:color="auto"/>
      </w:divBdr>
    </w:div>
    <w:div w:id="1428697984">
      <w:bodyDiv w:val="1"/>
      <w:marLeft w:val="0"/>
      <w:marRight w:val="0"/>
      <w:marTop w:val="0"/>
      <w:marBottom w:val="0"/>
      <w:divBdr>
        <w:top w:val="none" w:sz="0" w:space="0" w:color="auto"/>
        <w:left w:val="none" w:sz="0" w:space="0" w:color="auto"/>
        <w:bottom w:val="none" w:sz="0" w:space="0" w:color="auto"/>
        <w:right w:val="none" w:sz="0" w:space="0" w:color="auto"/>
      </w:divBdr>
    </w:div>
    <w:div w:id="1432778300">
      <w:bodyDiv w:val="1"/>
      <w:marLeft w:val="0"/>
      <w:marRight w:val="0"/>
      <w:marTop w:val="0"/>
      <w:marBottom w:val="0"/>
      <w:divBdr>
        <w:top w:val="none" w:sz="0" w:space="0" w:color="auto"/>
        <w:left w:val="none" w:sz="0" w:space="0" w:color="auto"/>
        <w:bottom w:val="none" w:sz="0" w:space="0" w:color="auto"/>
        <w:right w:val="none" w:sz="0" w:space="0" w:color="auto"/>
      </w:divBdr>
    </w:div>
    <w:div w:id="1458373968">
      <w:bodyDiv w:val="1"/>
      <w:marLeft w:val="0"/>
      <w:marRight w:val="0"/>
      <w:marTop w:val="0"/>
      <w:marBottom w:val="0"/>
      <w:divBdr>
        <w:top w:val="none" w:sz="0" w:space="0" w:color="auto"/>
        <w:left w:val="none" w:sz="0" w:space="0" w:color="auto"/>
        <w:bottom w:val="none" w:sz="0" w:space="0" w:color="auto"/>
        <w:right w:val="none" w:sz="0" w:space="0" w:color="auto"/>
      </w:divBdr>
    </w:div>
    <w:div w:id="1462455938">
      <w:bodyDiv w:val="1"/>
      <w:marLeft w:val="0"/>
      <w:marRight w:val="0"/>
      <w:marTop w:val="0"/>
      <w:marBottom w:val="0"/>
      <w:divBdr>
        <w:top w:val="none" w:sz="0" w:space="0" w:color="auto"/>
        <w:left w:val="none" w:sz="0" w:space="0" w:color="auto"/>
        <w:bottom w:val="none" w:sz="0" w:space="0" w:color="auto"/>
        <w:right w:val="none" w:sz="0" w:space="0" w:color="auto"/>
      </w:divBdr>
    </w:div>
    <w:div w:id="1472288421">
      <w:bodyDiv w:val="1"/>
      <w:marLeft w:val="0"/>
      <w:marRight w:val="0"/>
      <w:marTop w:val="0"/>
      <w:marBottom w:val="0"/>
      <w:divBdr>
        <w:top w:val="none" w:sz="0" w:space="0" w:color="auto"/>
        <w:left w:val="none" w:sz="0" w:space="0" w:color="auto"/>
        <w:bottom w:val="none" w:sz="0" w:space="0" w:color="auto"/>
        <w:right w:val="none" w:sz="0" w:space="0" w:color="auto"/>
      </w:divBdr>
    </w:div>
    <w:div w:id="1473401001">
      <w:bodyDiv w:val="1"/>
      <w:marLeft w:val="0"/>
      <w:marRight w:val="0"/>
      <w:marTop w:val="0"/>
      <w:marBottom w:val="0"/>
      <w:divBdr>
        <w:top w:val="none" w:sz="0" w:space="0" w:color="auto"/>
        <w:left w:val="none" w:sz="0" w:space="0" w:color="auto"/>
        <w:bottom w:val="none" w:sz="0" w:space="0" w:color="auto"/>
        <w:right w:val="none" w:sz="0" w:space="0" w:color="auto"/>
      </w:divBdr>
    </w:div>
    <w:div w:id="1475564535">
      <w:bodyDiv w:val="1"/>
      <w:marLeft w:val="0"/>
      <w:marRight w:val="0"/>
      <w:marTop w:val="0"/>
      <w:marBottom w:val="0"/>
      <w:divBdr>
        <w:top w:val="none" w:sz="0" w:space="0" w:color="auto"/>
        <w:left w:val="none" w:sz="0" w:space="0" w:color="auto"/>
        <w:bottom w:val="none" w:sz="0" w:space="0" w:color="auto"/>
        <w:right w:val="none" w:sz="0" w:space="0" w:color="auto"/>
      </w:divBdr>
    </w:div>
    <w:div w:id="1476291598">
      <w:bodyDiv w:val="1"/>
      <w:marLeft w:val="0"/>
      <w:marRight w:val="0"/>
      <w:marTop w:val="0"/>
      <w:marBottom w:val="0"/>
      <w:divBdr>
        <w:top w:val="none" w:sz="0" w:space="0" w:color="auto"/>
        <w:left w:val="none" w:sz="0" w:space="0" w:color="auto"/>
        <w:bottom w:val="none" w:sz="0" w:space="0" w:color="auto"/>
        <w:right w:val="none" w:sz="0" w:space="0" w:color="auto"/>
      </w:divBdr>
    </w:div>
    <w:div w:id="1482456695">
      <w:bodyDiv w:val="1"/>
      <w:marLeft w:val="0"/>
      <w:marRight w:val="0"/>
      <w:marTop w:val="0"/>
      <w:marBottom w:val="0"/>
      <w:divBdr>
        <w:top w:val="none" w:sz="0" w:space="0" w:color="auto"/>
        <w:left w:val="none" w:sz="0" w:space="0" w:color="auto"/>
        <w:bottom w:val="none" w:sz="0" w:space="0" w:color="auto"/>
        <w:right w:val="none" w:sz="0" w:space="0" w:color="auto"/>
      </w:divBdr>
    </w:div>
    <w:div w:id="1488280648">
      <w:bodyDiv w:val="1"/>
      <w:marLeft w:val="0"/>
      <w:marRight w:val="0"/>
      <w:marTop w:val="0"/>
      <w:marBottom w:val="0"/>
      <w:divBdr>
        <w:top w:val="none" w:sz="0" w:space="0" w:color="auto"/>
        <w:left w:val="none" w:sz="0" w:space="0" w:color="auto"/>
        <w:bottom w:val="none" w:sz="0" w:space="0" w:color="auto"/>
        <w:right w:val="none" w:sz="0" w:space="0" w:color="auto"/>
      </w:divBdr>
    </w:div>
    <w:div w:id="1506901674">
      <w:bodyDiv w:val="1"/>
      <w:marLeft w:val="0"/>
      <w:marRight w:val="0"/>
      <w:marTop w:val="0"/>
      <w:marBottom w:val="0"/>
      <w:divBdr>
        <w:top w:val="none" w:sz="0" w:space="0" w:color="auto"/>
        <w:left w:val="none" w:sz="0" w:space="0" w:color="auto"/>
        <w:bottom w:val="none" w:sz="0" w:space="0" w:color="auto"/>
        <w:right w:val="none" w:sz="0" w:space="0" w:color="auto"/>
      </w:divBdr>
    </w:div>
    <w:div w:id="1508708865">
      <w:bodyDiv w:val="1"/>
      <w:marLeft w:val="0"/>
      <w:marRight w:val="0"/>
      <w:marTop w:val="0"/>
      <w:marBottom w:val="0"/>
      <w:divBdr>
        <w:top w:val="none" w:sz="0" w:space="0" w:color="auto"/>
        <w:left w:val="none" w:sz="0" w:space="0" w:color="auto"/>
        <w:bottom w:val="none" w:sz="0" w:space="0" w:color="auto"/>
        <w:right w:val="none" w:sz="0" w:space="0" w:color="auto"/>
      </w:divBdr>
    </w:div>
    <w:div w:id="1519849319">
      <w:bodyDiv w:val="1"/>
      <w:marLeft w:val="0"/>
      <w:marRight w:val="0"/>
      <w:marTop w:val="0"/>
      <w:marBottom w:val="0"/>
      <w:divBdr>
        <w:top w:val="none" w:sz="0" w:space="0" w:color="auto"/>
        <w:left w:val="none" w:sz="0" w:space="0" w:color="auto"/>
        <w:bottom w:val="none" w:sz="0" w:space="0" w:color="auto"/>
        <w:right w:val="none" w:sz="0" w:space="0" w:color="auto"/>
      </w:divBdr>
    </w:div>
    <w:div w:id="1523472183">
      <w:bodyDiv w:val="1"/>
      <w:marLeft w:val="0"/>
      <w:marRight w:val="0"/>
      <w:marTop w:val="0"/>
      <w:marBottom w:val="0"/>
      <w:divBdr>
        <w:top w:val="none" w:sz="0" w:space="0" w:color="auto"/>
        <w:left w:val="none" w:sz="0" w:space="0" w:color="auto"/>
        <w:bottom w:val="none" w:sz="0" w:space="0" w:color="auto"/>
        <w:right w:val="none" w:sz="0" w:space="0" w:color="auto"/>
      </w:divBdr>
    </w:div>
    <w:div w:id="1523737882">
      <w:bodyDiv w:val="1"/>
      <w:marLeft w:val="0"/>
      <w:marRight w:val="0"/>
      <w:marTop w:val="0"/>
      <w:marBottom w:val="0"/>
      <w:divBdr>
        <w:top w:val="none" w:sz="0" w:space="0" w:color="auto"/>
        <w:left w:val="none" w:sz="0" w:space="0" w:color="auto"/>
        <w:bottom w:val="none" w:sz="0" w:space="0" w:color="auto"/>
        <w:right w:val="none" w:sz="0" w:space="0" w:color="auto"/>
      </w:divBdr>
    </w:div>
    <w:div w:id="1527938914">
      <w:bodyDiv w:val="1"/>
      <w:marLeft w:val="0"/>
      <w:marRight w:val="0"/>
      <w:marTop w:val="0"/>
      <w:marBottom w:val="0"/>
      <w:divBdr>
        <w:top w:val="none" w:sz="0" w:space="0" w:color="auto"/>
        <w:left w:val="none" w:sz="0" w:space="0" w:color="auto"/>
        <w:bottom w:val="none" w:sz="0" w:space="0" w:color="auto"/>
        <w:right w:val="none" w:sz="0" w:space="0" w:color="auto"/>
      </w:divBdr>
    </w:div>
    <w:div w:id="1530021409">
      <w:bodyDiv w:val="1"/>
      <w:marLeft w:val="0"/>
      <w:marRight w:val="0"/>
      <w:marTop w:val="0"/>
      <w:marBottom w:val="0"/>
      <w:divBdr>
        <w:top w:val="none" w:sz="0" w:space="0" w:color="auto"/>
        <w:left w:val="none" w:sz="0" w:space="0" w:color="auto"/>
        <w:bottom w:val="none" w:sz="0" w:space="0" w:color="auto"/>
        <w:right w:val="none" w:sz="0" w:space="0" w:color="auto"/>
      </w:divBdr>
    </w:div>
    <w:div w:id="1533955577">
      <w:bodyDiv w:val="1"/>
      <w:marLeft w:val="0"/>
      <w:marRight w:val="0"/>
      <w:marTop w:val="0"/>
      <w:marBottom w:val="0"/>
      <w:divBdr>
        <w:top w:val="none" w:sz="0" w:space="0" w:color="auto"/>
        <w:left w:val="none" w:sz="0" w:space="0" w:color="auto"/>
        <w:bottom w:val="none" w:sz="0" w:space="0" w:color="auto"/>
        <w:right w:val="none" w:sz="0" w:space="0" w:color="auto"/>
      </w:divBdr>
    </w:div>
    <w:div w:id="1542546838">
      <w:bodyDiv w:val="1"/>
      <w:marLeft w:val="0"/>
      <w:marRight w:val="0"/>
      <w:marTop w:val="0"/>
      <w:marBottom w:val="0"/>
      <w:divBdr>
        <w:top w:val="none" w:sz="0" w:space="0" w:color="auto"/>
        <w:left w:val="none" w:sz="0" w:space="0" w:color="auto"/>
        <w:bottom w:val="none" w:sz="0" w:space="0" w:color="auto"/>
        <w:right w:val="none" w:sz="0" w:space="0" w:color="auto"/>
      </w:divBdr>
    </w:div>
    <w:div w:id="1542866904">
      <w:bodyDiv w:val="1"/>
      <w:marLeft w:val="0"/>
      <w:marRight w:val="0"/>
      <w:marTop w:val="0"/>
      <w:marBottom w:val="0"/>
      <w:divBdr>
        <w:top w:val="none" w:sz="0" w:space="0" w:color="auto"/>
        <w:left w:val="none" w:sz="0" w:space="0" w:color="auto"/>
        <w:bottom w:val="none" w:sz="0" w:space="0" w:color="auto"/>
        <w:right w:val="none" w:sz="0" w:space="0" w:color="auto"/>
      </w:divBdr>
    </w:div>
    <w:div w:id="1552113850">
      <w:bodyDiv w:val="1"/>
      <w:marLeft w:val="0"/>
      <w:marRight w:val="0"/>
      <w:marTop w:val="0"/>
      <w:marBottom w:val="0"/>
      <w:divBdr>
        <w:top w:val="none" w:sz="0" w:space="0" w:color="auto"/>
        <w:left w:val="none" w:sz="0" w:space="0" w:color="auto"/>
        <w:bottom w:val="none" w:sz="0" w:space="0" w:color="auto"/>
        <w:right w:val="none" w:sz="0" w:space="0" w:color="auto"/>
      </w:divBdr>
    </w:div>
    <w:div w:id="1560483220">
      <w:bodyDiv w:val="1"/>
      <w:marLeft w:val="0"/>
      <w:marRight w:val="0"/>
      <w:marTop w:val="0"/>
      <w:marBottom w:val="0"/>
      <w:divBdr>
        <w:top w:val="none" w:sz="0" w:space="0" w:color="auto"/>
        <w:left w:val="none" w:sz="0" w:space="0" w:color="auto"/>
        <w:bottom w:val="none" w:sz="0" w:space="0" w:color="auto"/>
        <w:right w:val="none" w:sz="0" w:space="0" w:color="auto"/>
      </w:divBdr>
    </w:div>
    <w:div w:id="1564637072">
      <w:bodyDiv w:val="1"/>
      <w:marLeft w:val="0"/>
      <w:marRight w:val="0"/>
      <w:marTop w:val="0"/>
      <w:marBottom w:val="0"/>
      <w:divBdr>
        <w:top w:val="none" w:sz="0" w:space="0" w:color="auto"/>
        <w:left w:val="none" w:sz="0" w:space="0" w:color="auto"/>
        <w:bottom w:val="none" w:sz="0" w:space="0" w:color="auto"/>
        <w:right w:val="none" w:sz="0" w:space="0" w:color="auto"/>
      </w:divBdr>
    </w:div>
    <w:div w:id="1568567597">
      <w:bodyDiv w:val="1"/>
      <w:marLeft w:val="0"/>
      <w:marRight w:val="0"/>
      <w:marTop w:val="0"/>
      <w:marBottom w:val="0"/>
      <w:divBdr>
        <w:top w:val="none" w:sz="0" w:space="0" w:color="auto"/>
        <w:left w:val="none" w:sz="0" w:space="0" w:color="auto"/>
        <w:bottom w:val="none" w:sz="0" w:space="0" w:color="auto"/>
        <w:right w:val="none" w:sz="0" w:space="0" w:color="auto"/>
      </w:divBdr>
    </w:div>
    <w:div w:id="1579359748">
      <w:bodyDiv w:val="1"/>
      <w:marLeft w:val="0"/>
      <w:marRight w:val="0"/>
      <w:marTop w:val="0"/>
      <w:marBottom w:val="0"/>
      <w:divBdr>
        <w:top w:val="none" w:sz="0" w:space="0" w:color="auto"/>
        <w:left w:val="none" w:sz="0" w:space="0" w:color="auto"/>
        <w:bottom w:val="none" w:sz="0" w:space="0" w:color="auto"/>
        <w:right w:val="none" w:sz="0" w:space="0" w:color="auto"/>
      </w:divBdr>
    </w:div>
    <w:div w:id="1582449804">
      <w:bodyDiv w:val="1"/>
      <w:marLeft w:val="0"/>
      <w:marRight w:val="0"/>
      <w:marTop w:val="0"/>
      <w:marBottom w:val="0"/>
      <w:divBdr>
        <w:top w:val="none" w:sz="0" w:space="0" w:color="auto"/>
        <w:left w:val="none" w:sz="0" w:space="0" w:color="auto"/>
        <w:bottom w:val="none" w:sz="0" w:space="0" w:color="auto"/>
        <w:right w:val="none" w:sz="0" w:space="0" w:color="auto"/>
      </w:divBdr>
    </w:div>
    <w:div w:id="1591279983">
      <w:bodyDiv w:val="1"/>
      <w:marLeft w:val="0"/>
      <w:marRight w:val="0"/>
      <w:marTop w:val="0"/>
      <w:marBottom w:val="0"/>
      <w:divBdr>
        <w:top w:val="none" w:sz="0" w:space="0" w:color="auto"/>
        <w:left w:val="none" w:sz="0" w:space="0" w:color="auto"/>
        <w:bottom w:val="none" w:sz="0" w:space="0" w:color="auto"/>
        <w:right w:val="none" w:sz="0" w:space="0" w:color="auto"/>
      </w:divBdr>
    </w:div>
    <w:div w:id="1618680743">
      <w:bodyDiv w:val="1"/>
      <w:marLeft w:val="0"/>
      <w:marRight w:val="0"/>
      <w:marTop w:val="0"/>
      <w:marBottom w:val="0"/>
      <w:divBdr>
        <w:top w:val="none" w:sz="0" w:space="0" w:color="auto"/>
        <w:left w:val="none" w:sz="0" w:space="0" w:color="auto"/>
        <w:bottom w:val="none" w:sz="0" w:space="0" w:color="auto"/>
        <w:right w:val="none" w:sz="0" w:space="0" w:color="auto"/>
      </w:divBdr>
    </w:div>
    <w:div w:id="1623000193">
      <w:bodyDiv w:val="1"/>
      <w:marLeft w:val="0"/>
      <w:marRight w:val="0"/>
      <w:marTop w:val="0"/>
      <w:marBottom w:val="0"/>
      <w:divBdr>
        <w:top w:val="none" w:sz="0" w:space="0" w:color="auto"/>
        <w:left w:val="none" w:sz="0" w:space="0" w:color="auto"/>
        <w:bottom w:val="none" w:sz="0" w:space="0" w:color="auto"/>
        <w:right w:val="none" w:sz="0" w:space="0" w:color="auto"/>
      </w:divBdr>
    </w:div>
    <w:div w:id="1624077927">
      <w:bodyDiv w:val="1"/>
      <w:marLeft w:val="0"/>
      <w:marRight w:val="0"/>
      <w:marTop w:val="0"/>
      <w:marBottom w:val="0"/>
      <w:divBdr>
        <w:top w:val="none" w:sz="0" w:space="0" w:color="auto"/>
        <w:left w:val="none" w:sz="0" w:space="0" w:color="auto"/>
        <w:bottom w:val="none" w:sz="0" w:space="0" w:color="auto"/>
        <w:right w:val="none" w:sz="0" w:space="0" w:color="auto"/>
      </w:divBdr>
    </w:div>
    <w:div w:id="1624650548">
      <w:bodyDiv w:val="1"/>
      <w:marLeft w:val="0"/>
      <w:marRight w:val="0"/>
      <w:marTop w:val="0"/>
      <w:marBottom w:val="0"/>
      <w:divBdr>
        <w:top w:val="none" w:sz="0" w:space="0" w:color="auto"/>
        <w:left w:val="none" w:sz="0" w:space="0" w:color="auto"/>
        <w:bottom w:val="none" w:sz="0" w:space="0" w:color="auto"/>
        <w:right w:val="none" w:sz="0" w:space="0" w:color="auto"/>
      </w:divBdr>
    </w:div>
    <w:div w:id="1636794189">
      <w:bodyDiv w:val="1"/>
      <w:marLeft w:val="0"/>
      <w:marRight w:val="0"/>
      <w:marTop w:val="0"/>
      <w:marBottom w:val="0"/>
      <w:divBdr>
        <w:top w:val="none" w:sz="0" w:space="0" w:color="auto"/>
        <w:left w:val="none" w:sz="0" w:space="0" w:color="auto"/>
        <w:bottom w:val="none" w:sz="0" w:space="0" w:color="auto"/>
        <w:right w:val="none" w:sz="0" w:space="0" w:color="auto"/>
      </w:divBdr>
    </w:div>
    <w:div w:id="1641888147">
      <w:bodyDiv w:val="1"/>
      <w:marLeft w:val="0"/>
      <w:marRight w:val="0"/>
      <w:marTop w:val="0"/>
      <w:marBottom w:val="0"/>
      <w:divBdr>
        <w:top w:val="none" w:sz="0" w:space="0" w:color="auto"/>
        <w:left w:val="none" w:sz="0" w:space="0" w:color="auto"/>
        <w:bottom w:val="none" w:sz="0" w:space="0" w:color="auto"/>
        <w:right w:val="none" w:sz="0" w:space="0" w:color="auto"/>
      </w:divBdr>
    </w:div>
    <w:div w:id="1644312735">
      <w:bodyDiv w:val="1"/>
      <w:marLeft w:val="0"/>
      <w:marRight w:val="0"/>
      <w:marTop w:val="0"/>
      <w:marBottom w:val="0"/>
      <w:divBdr>
        <w:top w:val="none" w:sz="0" w:space="0" w:color="auto"/>
        <w:left w:val="none" w:sz="0" w:space="0" w:color="auto"/>
        <w:bottom w:val="none" w:sz="0" w:space="0" w:color="auto"/>
        <w:right w:val="none" w:sz="0" w:space="0" w:color="auto"/>
      </w:divBdr>
    </w:div>
    <w:div w:id="1666515878">
      <w:bodyDiv w:val="1"/>
      <w:marLeft w:val="0"/>
      <w:marRight w:val="0"/>
      <w:marTop w:val="0"/>
      <w:marBottom w:val="0"/>
      <w:divBdr>
        <w:top w:val="none" w:sz="0" w:space="0" w:color="auto"/>
        <w:left w:val="none" w:sz="0" w:space="0" w:color="auto"/>
        <w:bottom w:val="none" w:sz="0" w:space="0" w:color="auto"/>
        <w:right w:val="none" w:sz="0" w:space="0" w:color="auto"/>
      </w:divBdr>
    </w:div>
    <w:div w:id="1693720390">
      <w:bodyDiv w:val="1"/>
      <w:marLeft w:val="0"/>
      <w:marRight w:val="0"/>
      <w:marTop w:val="0"/>
      <w:marBottom w:val="0"/>
      <w:divBdr>
        <w:top w:val="none" w:sz="0" w:space="0" w:color="auto"/>
        <w:left w:val="none" w:sz="0" w:space="0" w:color="auto"/>
        <w:bottom w:val="none" w:sz="0" w:space="0" w:color="auto"/>
        <w:right w:val="none" w:sz="0" w:space="0" w:color="auto"/>
      </w:divBdr>
    </w:div>
    <w:div w:id="1694307763">
      <w:bodyDiv w:val="1"/>
      <w:marLeft w:val="0"/>
      <w:marRight w:val="0"/>
      <w:marTop w:val="0"/>
      <w:marBottom w:val="0"/>
      <w:divBdr>
        <w:top w:val="none" w:sz="0" w:space="0" w:color="auto"/>
        <w:left w:val="none" w:sz="0" w:space="0" w:color="auto"/>
        <w:bottom w:val="none" w:sz="0" w:space="0" w:color="auto"/>
        <w:right w:val="none" w:sz="0" w:space="0" w:color="auto"/>
      </w:divBdr>
    </w:div>
    <w:div w:id="1696611828">
      <w:bodyDiv w:val="1"/>
      <w:marLeft w:val="0"/>
      <w:marRight w:val="0"/>
      <w:marTop w:val="0"/>
      <w:marBottom w:val="0"/>
      <w:divBdr>
        <w:top w:val="none" w:sz="0" w:space="0" w:color="auto"/>
        <w:left w:val="none" w:sz="0" w:space="0" w:color="auto"/>
        <w:bottom w:val="none" w:sz="0" w:space="0" w:color="auto"/>
        <w:right w:val="none" w:sz="0" w:space="0" w:color="auto"/>
      </w:divBdr>
    </w:div>
    <w:div w:id="1698463096">
      <w:bodyDiv w:val="1"/>
      <w:marLeft w:val="0"/>
      <w:marRight w:val="0"/>
      <w:marTop w:val="0"/>
      <w:marBottom w:val="0"/>
      <w:divBdr>
        <w:top w:val="none" w:sz="0" w:space="0" w:color="auto"/>
        <w:left w:val="none" w:sz="0" w:space="0" w:color="auto"/>
        <w:bottom w:val="none" w:sz="0" w:space="0" w:color="auto"/>
        <w:right w:val="none" w:sz="0" w:space="0" w:color="auto"/>
      </w:divBdr>
    </w:div>
    <w:div w:id="1701857297">
      <w:bodyDiv w:val="1"/>
      <w:marLeft w:val="0"/>
      <w:marRight w:val="0"/>
      <w:marTop w:val="0"/>
      <w:marBottom w:val="0"/>
      <w:divBdr>
        <w:top w:val="none" w:sz="0" w:space="0" w:color="auto"/>
        <w:left w:val="none" w:sz="0" w:space="0" w:color="auto"/>
        <w:bottom w:val="none" w:sz="0" w:space="0" w:color="auto"/>
        <w:right w:val="none" w:sz="0" w:space="0" w:color="auto"/>
      </w:divBdr>
    </w:div>
    <w:div w:id="1713921817">
      <w:bodyDiv w:val="1"/>
      <w:marLeft w:val="0"/>
      <w:marRight w:val="0"/>
      <w:marTop w:val="0"/>
      <w:marBottom w:val="0"/>
      <w:divBdr>
        <w:top w:val="none" w:sz="0" w:space="0" w:color="auto"/>
        <w:left w:val="none" w:sz="0" w:space="0" w:color="auto"/>
        <w:bottom w:val="none" w:sz="0" w:space="0" w:color="auto"/>
        <w:right w:val="none" w:sz="0" w:space="0" w:color="auto"/>
      </w:divBdr>
    </w:div>
    <w:div w:id="1714232545">
      <w:bodyDiv w:val="1"/>
      <w:marLeft w:val="0"/>
      <w:marRight w:val="0"/>
      <w:marTop w:val="0"/>
      <w:marBottom w:val="0"/>
      <w:divBdr>
        <w:top w:val="none" w:sz="0" w:space="0" w:color="auto"/>
        <w:left w:val="none" w:sz="0" w:space="0" w:color="auto"/>
        <w:bottom w:val="none" w:sz="0" w:space="0" w:color="auto"/>
        <w:right w:val="none" w:sz="0" w:space="0" w:color="auto"/>
      </w:divBdr>
    </w:div>
    <w:div w:id="1715959091">
      <w:bodyDiv w:val="1"/>
      <w:marLeft w:val="0"/>
      <w:marRight w:val="0"/>
      <w:marTop w:val="0"/>
      <w:marBottom w:val="0"/>
      <w:divBdr>
        <w:top w:val="none" w:sz="0" w:space="0" w:color="auto"/>
        <w:left w:val="none" w:sz="0" w:space="0" w:color="auto"/>
        <w:bottom w:val="none" w:sz="0" w:space="0" w:color="auto"/>
        <w:right w:val="none" w:sz="0" w:space="0" w:color="auto"/>
      </w:divBdr>
    </w:div>
    <w:div w:id="1723676158">
      <w:bodyDiv w:val="1"/>
      <w:marLeft w:val="0"/>
      <w:marRight w:val="0"/>
      <w:marTop w:val="0"/>
      <w:marBottom w:val="0"/>
      <w:divBdr>
        <w:top w:val="none" w:sz="0" w:space="0" w:color="auto"/>
        <w:left w:val="none" w:sz="0" w:space="0" w:color="auto"/>
        <w:bottom w:val="none" w:sz="0" w:space="0" w:color="auto"/>
        <w:right w:val="none" w:sz="0" w:space="0" w:color="auto"/>
      </w:divBdr>
      <w:divsChild>
        <w:div w:id="477189349">
          <w:marLeft w:val="677"/>
          <w:marRight w:val="0"/>
          <w:marTop w:val="0"/>
          <w:marBottom w:val="120"/>
          <w:divBdr>
            <w:top w:val="none" w:sz="0" w:space="0" w:color="auto"/>
            <w:left w:val="none" w:sz="0" w:space="0" w:color="auto"/>
            <w:bottom w:val="none" w:sz="0" w:space="0" w:color="auto"/>
            <w:right w:val="none" w:sz="0" w:space="0" w:color="auto"/>
          </w:divBdr>
        </w:div>
        <w:div w:id="1503466102">
          <w:marLeft w:val="677"/>
          <w:marRight w:val="0"/>
          <w:marTop w:val="0"/>
          <w:marBottom w:val="0"/>
          <w:divBdr>
            <w:top w:val="none" w:sz="0" w:space="0" w:color="auto"/>
            <w:left w:val="none" w:sz="0" w:space="0" w:color="auto"/>
            <w:bottom w:val="none" w:sz="0" w:space="0" w:color="auto"/>
            <w:right w:val="none" w:sz="0" w:space="0" w:color="auto"/>
          </w:divBdr>
        </w:div>
        <w:div w:id="1506163970">
          <w:marLeft w:val="1267"/>
          <w:marRight w:val="0"/>
          <w:marTop w:val="0"/>
          <w:marBottom w:val="120"/>
          <w:divBdr>
            <w:top w:val="none" w:sz="0" w:space="0" w:color="auto"/>
            <w:left w:val="none" w:sz="0" w:space="0" w:color="auto"/>
            <w:bottom w:val="none" w:sz="0" w:space="0" w:color="auto"/>
            <w:right w:val="none" w:sz="0" w:space="0" w:color="auto"/>
          </w:divBdr>
        </w:div>
      </w:divsChild>
    </w:div>
    <w:div w:id="1726291608">
      <w:bodyDiv w:val="1"/>
      <w:marLeft w:val="0"/>
      <w:marRight w:val="0"/>
      <w:marTop w:val="0"/>
      <w:marBottom w:val="0"/>
      <w:divBdr>
        <w:top w:val="none" w:sz="0" w:space="0" w:color="auto"/>
        <w:left w:val="none" w:sz="0" w:space="0" w:color="auto"/>
        <w:bottom w:val="none" w:sz="0" w:space="0" w:color="auto"/>
        <w:right w:val="none" w:sz="0" w:space="0" w:color="auto"/>
      </w:divBdr>
    </w:div>
    <w:div w:id="1729258079">
      <w:bodyDiv w:val="1"/>
      <w:marLeft w:val="0"/>
      <w:marRight w:val="0"/>
      <w:marTop w:val="0"/>
      <w:marBottom w:val="0"/>
      <w:divBdr>
        <w:top w:val="none" w:sz="0" w:space="0" w:color="auto"/>
        <w:left w:val="none" w:sz="0" w:space="0" w:color="auto"/>
        <w:bottom w:val="none" w:sz="0" w:space="0" w:color="auto"/>
        <w:right w:val="none" w:sz="0" w:space="0" w:color="auto"/>
      </w:divBdr>
    </w:div>
    <w:div w:id="1729718047">
      <w:bodyDiv w:val="1"/>
      <w:marLeft w:val="0"/>
      <w:marRight w:val="0"/>
      <w:marTop w:val="0"/>
      <w:marBottom w:val="0"/>
      <w:divBdr>
        <w:top w:val="none" w:sz="0" w:space="0" w:color="auto"/>
        <w:left w:val="none" w:sz="0" w:space="0" w:color="auto"/>
        <w:bottom w:val="none" w:sz="0" w:space="0" w:color="auto"/>
        <w:right w:val="none" w:sz="0" w:space="0" w:color="auto"/>
      </w:divBdr>
    </w:div>
    <w:div w:id="1735348061">
      <w:bodyDiv w:val="1"/>
      <w:marLeft w:val="0"/>
      <w:marRight w:val="0"/>
      <w:marTop w:val="0"/>
      <w:marBottom w:val="0"/>
      <w:divBdr>
        <w:top w:val="none" w:sz="0" w:space="0" w:color="auto"/>
        <w:left w:val="none" w:sz="0" w:space="0" w:color="auto"/>
        <w:bottom w:val="none" w:sz="0" w:space="0" w:color="auto"/>
        <w:right w:val="none" w:sz="0" w:space="0" w:color="auto"/>
      </w:divBdr>
    </w:div>
    <w:div w:id="1736470904">
      <w:bodyDiv w:val="1"/>
      <w:marLeft w:val="0"/>
      <w:marRight w:val="0"/>
      <w:marTop w:val="0"/>
      <w:marBottom w:val="0"/>
      <w:divBdr>
        <w:top w:val="none" w:sz="0" w:space="0" w:color="auto"/>
        <w:left w:val="none" w:sz="0" w:space="0" w:color="auto"/>
        <w:bottom w:val="none" w:sz="0" w:space="0" w:color="auto"/>
        <w:right w:val="none" w:sz="0" w:space="0" w:color="auto"/>
      </w:divBdr>
    </w:div>
    <w:div w:id="1738745706">
      <w:bodyDiv w:val="1"/>
      <w:marLeft w:val="0"/>
      <w:marRight w:val="0"/>
      <w:marTop w:val="0"/>
      <w:marBottom w:val="0"/>
      <w:divBdr>
        <w:top w:val="none" w:sz="0" w:space="0" w:color="auto"/>
        <w:left w:val="none" w:sz="0" w:space="0" w:color="auto"/>
        <w:bottom w:val="none" w:sz="0" w:space="0" w:color="auto"/>
        <w:right w:val="none" w:sz="0" w:space="0" w:color="auto"/>
      </w:divBdr>
    </w:div>
    <w:div w:id="1742481811">
      <w:bodyDiv w:val="1"/>
      <w:marLeft w:val="0"/>
      <w:marRight w:val="0"/>
      <w:marTop w:val="0"/>
      <w:marBottom w:val="0"/>
      <w:divBdr>
        <w:top w:val="none" w:sz="0" w:space="0" w:color="auto"/>
        <w:left w:val="none" w:sz="0" w:space="0" w:color="auto"/>
        <w:bottom w:val="none" w:sz="0" w:space="0" w:color="auto"/>
        <w:right w:val="none" w:sz="0" w:space="0" w:color="auto"/>
      </w:divBdr>
    </w:div>
    <w:div w:id="1747146986">
      <w:bodyDiv w:val="1"/>
      <w:marLeft w:val="0"/>
      <w:marRight w:val="0"/>
      <w:marTop w:val="0"/>
      <w:marBottom w:val="0"/>
      <w:divBdr>
        <w:top w:val="none" w:sz="0" w:space="0" w:color="auto"/>
        <w:left w:val="none" w:sz="0" w:space="0" w:color="auto"/>
        <w:bottom w:val="none" w:sz="0" w:space="0" w:color="auto"/>
        <w:right w:val="none" w:sz="0" w:space="0" w:color="auto"/>
      </w:divBdr>
    </w:div>
    <w:div w:id="1750227871">
      <w:bodyDiv w:val="1"/>
      <w:marLeft w:val="0"/>
      <w:marRight w:val="0"/>
      <w:marTop w:val="0"/>
      <w:marBottom w:val="0"/>
      <w:divBdr>
        <w:top w:val="none" w:sz="0" w:space="0" w:color="auto"/>
        <w:left w:val="none" w:sz="0" w:space="0" w:color="auto"/>
        <w:bottom w:val="none" w:sz="0" w:space="0" w:color="auto"/>
        <w:right w:val="none" w:sz="0" w:space="0" w:color="auto"/>
      </w:divBdr>
    </w:div>
    <w:div w:id="1763407816">
      <w:bodyDiv w:val="1"/>
      <w:marLeft w:val="0"/>
      <w:marRight w:val="0"/>
      <w:marTop w:val="0"/>
      <w:marBottom w:val="0"/>
      <w:divBdr>
        <w:top w:val="none" w:sz="0" w:space="0" w:color="auto"/>
        <w:left w:val="none" w:sz="0" w:space="0" w:color="auto"/>
        <w:bottom w:val="none" w:sz="0" w:space="0" w:color="auto"/>
        <w:right w:val="none" w:sz="0" w:space="0" w:color="auto"/>
      </w:divBdr>
    </w:div>
    <w:div w:id="1776948719">
      <w:bodyDiv w:val="1"/>
      <w:marLeft w:val="0"/>
      <w:marRight w:val="0"/>
      <w:marTop w:val="0"/>
      <w:marBottom w:val="0"/>
      <w:divBdr>
        <w:top w:val="none" w:sz="0" w:space="0" w:color="auto"/>
        <w:left w:val="none" w:sz="0" w:space="0" w:color="auto"/>
        <w:bottom w:val="none" w:sz="0" w:space="0" w:color="auto"/>
        <w:right w:val="none" w:sz="0" w:space="0" w:color="auto"/>
      </w:divBdr>
    </w:div>
    <w:div w:id="1777093387">
      <w:bodyDiv w:val="1"/>
      <w:marLeft w:val="0"/>
      <w:marRight w:val="0"/>
      <w:marTop w:val="0"/>
      <w:marBottom w:val="0"/>
      <w:divBdr>
        <w:top w:val="none" w:sz="0" w:space="0" w:color="auto"/>
        <w:left w:val="none" w:sz="0" w:space="0" w:color="auto"/>
        <w:bottom w:val="none" w:sz="0" w:space="0" w:color="auto"/>
        <w:right w:val="none" w:sz="0" w:space="0" w:color="auto"/>
      </w:divBdr>
    </w:div>
    <w:div w:id="1779444344">
      <w:bodyDiv w:val="1"/>
      <w:marLeft w:val="0"/>
      <w:marRight w:val="0"/>
      <w:marTop w:val="0"/>
      <w:marBottom w:val="0"/>
      <w:divBdr>
        <w:top w:val="none" w:sz="0" w:space="0" w:color="auto"/>
        <w:left w:val="none" w:sz="0" w:space="0" w:color="auto"/>
        <w:bottom w:val="none" w:sz="0" w:space="0" w:color="auto"/>
        <w:right w:val="none" w:sz="0" w:space="0" w:color="auto"/>
      </w:divBdr>
    </w:div>
    <w:div w:id="1779715143">
      <w:bodyDiv w:val="1"/>
      <w:marLeft w:val="0"/>
      <w:marRight w:val="0"/>
      <w:marTop w:val="0"/>
      <w:marBottom w:val="0"/>
      <w:divBdr>
        <w:top w:val="none" w:sz="0" w:space="0" w:color="auto"/>
        <w:left w:val="none" w:sz="0" w:space="0" w:color="auto"/>
        <w:bottom w:val="none" w:sz="0" w:space="0" w:color="auto"/>
        <w:right w:val="none" w:sz="0" w:space="0" w:color="auto"/>
      </w:divBdr>
    </w:div>
    <w:div w:id="1782340092">
      <w:bodyDiv w:val="1"/>
      <w:marLeft w:val="0"/>
      <w:marRight w:val="0"/>
      <w:marTop w:val="0"/>
      <w:marBottom w:val="0"/>
      <w:divBdr>
        <w:top w:val="none" w:sz="0" w:space="0" w:color="auto"/>
        <w:left w:val="none" w:sz="0" w:space="0" w:color="auto"/>
        <w:bottom w:val="none" w:sz="0" w:space="0" w:color="auto"/>
        <w:right w:val="none" w:sz="0" w:space="0" w:color="auto"/>
      </w:divBdr>
    </w:div>
    <w:div w:id="1782534107">
      <w:bodyDiv w:val="1"/>
      <w:marLeft w:val="0"/>
      <w:marRight w:val="0"/>
      <w:marTop w:val="0"/>
      <w:marBottom w:val="0"/>
      <w:divBdr>
        <w:top w:val="none" w:sz="0" w:space="0" w:color="auto"/>
        <w:left w:val="none" w:sz="0" w:space="0" w:color="auto"/>
        <w:bottom w:val="none" w:sz="0" w:space="0" w:color="auto"/>
        <w:right w:val="none" w:sz="0" w:space="0" w:color="auto"/>
      </w:divBdr>
    </w:div>
    <w:div w:id="1785228790">
      <w:bodyDiv w:val="1"/>
      <w:marLeft w:val="0"/>
      <w:marRight w:val="0"/>
      <w:marTop w:val="0"/>
      <w:marBottom w:val="0"/>
      <w:divBdr>
        <w:top w:val="none" w:sz="0" w:space="0" w:color="auto"/>
        <w:left w:val="none" w:sz="0" w:space="0" w:color="auto"/>
        <w:bottom w:val="none" w:sz="0" w:space="0" w:color="auto"/>
        <w:right w:val="none" w:sz="0" w:space="0" w:color="auto"/>
      </w:divBdr>
    </w:div>
    <w:div w:id="1801072342">
      <w:bodyDiv w:val="1"/>
      <w:marLeft w:val="0"/>
      <w:marRight w:val="0"/>
      <w:marTop w:val="0"/>
      <w:marBottom w:val="0"/>
      <w:divBdr>
        <w:top w:val="none" w:sz="0" w:space="0" w:color="auto"/>
        <w:left w:val="none" w:sz="0" w:space="0" w:color="auto"/>
        <w:bottom w:val="none" w:sz="0" w:space="0" w:color="auto"/>
        <w:right w:val="none" w:sz="0" w:space="0" w:color="auto"/>
      </w:divBdr>
    </w:div>
    <w:div w:id="1801458178">
      <w:bodyDiv w:val="1"/>
      <w:marLeft w:val="0"/>
      <w:marRight w:val="0"/>
      <w:marTop w:val="0"/>
      <w:marBottom w:val="0"/>
      <w:divBdr>
        <w:top w:val="none" w:sz="0" w:space="0" w:color="auto"/>
        <w:left w:val="none" w:sz="0" w:space="0" w:color="auto"/>
        <w:bottom w:val="none" w:sz="0" w:space="0" w:color="auto"/>
        <w:right w:val="none" w:sz="0" w:space="0" w:color="auto"/>
      </w:divBdr>
    </w:div>
    <w:div w:id="1826897241">
      <w:bodyDiv w:val="1"/>
      <w:marLeft w:val="0"/>
      <w:marRight w:val="0"/>
      <w:marTop w:val="0"/>
      <w:marBottom w:val="0"/>
      <w:divBdr>
        <w:top w:val="none" w:sz="0" w:space="0" w:color="auto"/>
        <w:left w:val="none" w:sz="0" w:space="0" w:color="auto"/>
        <w:bottom w:val="none" w:sz="0" w:space="0" w:color="auto"/>
        <w:right w:val="none" w:sz="0" w:space="0" w:color="auto"/>
      </w:divBdr>
    </w:div>
    <w:div w:id="1827433915">
      <w:bodyDiv w:val="1"/>
      <w:marLeft w:val="0"/>
      <w:marRight w:val="0"/>
      <w:marTop w:val="0"/>
      <w:marBottom w:val="0"/>
      <w:divBdr>
        <w:top w:val="none" w:sz="0" w:space="0" w:color="auto"/>
        <w:left w:val="none" w:sz="0" w:space="0" w:color="auto"/>
        <w:bottom w:val="none" w:sz="0" w:space="0" w:color="auto"/>
        <w:right w:val="none" w:sz="0" w:space="0" w:color="auto"/>
      </w:divBdr>
    </w:div>
    <w:div w:id="1838837704">
      <w:bodyDiv w:val="1"/>
      <w:marLeft w:val="0"/>
      <w:marRight w:val="0"/>
      <w:marTop w:val="0"/>
      <w:marBottom w:val="0"/>
      <w:divBdr>
        <w:top w:val="none" w:sz="0" w:space="0" w:color="auto"/>
        <w:left w:val="none" w:sz="0" w:space="0" w:color="auto"/>
        <w:bottom w:val="none" w:sz="0" w:space="0" w:color="auto"/>
        <w:right w:val="none" w:sz="0" w:space="0" w:color="auto"/>
      </w:divBdr>
    </w:div>
    <w:div w:id="1839341029">
      <w:bodyDiv w:val="1"/>
      <w:marLeft w:val="0"/>
      <w:marRight w:val="0"/>
      <w:marTop w:val="0"/>
      <w:marBottom w:val="0"/>
      <w:divBdr>
        <w:top w:val="none" w:sz="0" w:space="0" w:color="auto"/>
        <w:left w:val="none" w:sz="0" w:space="0" w:color="auto"/>
        <w:bottom w:val="none" w:sz="0" w:space="0" w:color="auto"/>
        <w:right w:val="none" w:sz="0" w:space="0" w:color="auto"/>
      </w:divBdr>
    </w:div>
    <w:div w:id="1845978351">
      <w:bodyDiv w:val="1"/>
      <w:marLeft w:val="0"/>
      <w:marRight w:val="0"/>
      <w:marTop w:val="0"/>
      <w:marBottom w:val="0"/>
      <w:divBdr>
        <w:top w:val="none" w:sz="0" w:space="0" w:color="auto"/>
        <w:left w:val="none" w:sz="0" w:space="0" w:color="auto"/>
        <w:bottom w:val="none" w:sz="0" w:space="0" w:color="auto"/>
        <w:right w:val="none" w:sz="0" w:space="0" w:color="auto"/>
      </w:divBdr>
    </w:div>
    <w:div w:id="1851870359">
      <w:bodyDiv w:val="1"/>
      <w:marLeft w:val="0"/>
      <w:marRight w:val="0"/>
      <w:marTop w:val="0"/>
      <w:marBottom w:val="0"/>
      <w:divBdr>
        <w:top w:val="none" w:sz="0" w:space="0" w:color="auto"/>
        <w:left w:val="none" w:sz="0" w:space="0" w:color="auto"/>
        <w:bottom w:val="none" w:sz="0" w:space="0" w:color="auto"/>
        <w:right w:val="none" w:sz="0" w:space="0" w:color="auto"/>
      </w:divBdr>
    </w:div>
    <w:div w:id="1852063325">
      <w:bodyDiv w:val="1"/>
      <w:marLeft w:val="0"/>
      <w:marRight w:val="0"/>
      <w:marTop w:val="0"/>
      <w:marBottom w:val="0"/>
      <w:divBdr>
        <w:top w:val="none" w:sz="0" w:space="0" w:color="auto"/>
        <w:left w:val="none" w:sz="0" w:space="0" w:color="auto"/>
        <w:bottom w:val="none" w:sz="0" w:space="0" w:color="auto"/>
        <w:right w:val="none" w:sz="0" w:space="0" w:color="auto"/>
      </w:divBdr>
    </w:div>
    <w:div w:id="1859082061">
      <w:bodyDiv w:val="1"/>
      <w:marLeft w:val="0"/>
      <w:marRight w:val="0"/>
      <w:marTop w:val="0"/>
      <w:marBottom w:val="0"/>
      <w:divBdr>
        <w:top w:val="none" w:sz="0" w:space="0" w:color="auto"/>
        <w:left w:val="none" w:sz="0" w:space="0" w:color="auto"/>
        <w:bottom w:val="none" w:sz="0" w:space="0" w:color="auto"/>
        <w:right w:val="none" w:sz="0" w:space="0" w:color="auto"/>
      </w:divBdr>
    </w:div>
    <w:div w:id="1864516778">
      <w:bodyDiv w:val="1"/>
      <w:marLeft w:val="0"/>
      <w:marRight w:val="0"/>
      <w:marTop w:val="0"/>
      <w:marBottom w:val="0"/>
      <w:divBdr>
        <w:top w:val="none" w:sz="0" w:space="0" w:color="auto"/>
        <w:left w:val="none" w:sz="0" w:space="0" w:color="auto"/>
        <w:bottom w:val="none" w:sz="0" w:space="0" w:color="auto"/>
        <w:right w:val="none" w:sz="0" w:space="0" w:color="auto"/>
      </w:divBdr>
    </w:div>
    <w:div w:id="1865751623">
      <w:bodyDiv w:val="1"/>
      <w:marLeft w:val="0"/>
      <w:marRight w:val="0"/>
      <w:marTop w:val="0"/>
      <w:marBottom w:val="0"/>
      <w:divBdr>
        <w:top w:val="none" w:sz="0" w:space="0" w:color="auto"/>
        <w:left w:val="none" w:sz="0" w:space="0" w:color="auto"/>
        <w:bottom w:val="none" w:sz="0" w:space="0" w:color="auto"/>
        <w:right w:val="none" w:sz="0" w:space="0" w:color="auto"/>
      </w:divBdr>
    </w:div>
    <w:div w:id="1872063251">
      <w:bodyDiv w:val="1"/>
      <w:marLeft w:val="0"/>
      <w:marRight w:val="0"/>
      <w:marTop w:val="0"/>
      <w:marBottom w:val="0"/>
      <w:divBdr>
        <w:top w:val="none" w:sz="0" w:space="0" w:color="auto"/>
        <w:left w:val="none" w:sz="0" w:space="0" w:color="auto"/>
        <w:bottom w:val="none" w:sz="0" w:space="0" w:color="auto"/>
        <w:right w:val="none" w:sz="0" w:space="0" w:color="auto"/>
      </w:divBdr>
    </w:div>
    <w:div w:id="1882327979">
      <w:bodyDiv w:val="1"/>
      <w:marLeft w:val="0"/>
      <w:marRight w:val="0"/>
      <w:marTop w:val="0"/>
      <w:marBottom w:val="0"/>
      <w:divBdr>
        <w:top w:val="none" w:sz="0" w:space="0" w:color="auto"/>
        <w:left w:val="none" w:sz="0" w:space="0" w:color="auto"/>
        <w:bottom w:val="none" w:sz="0" w:space="0" w:color="auto"/>
        <w:right w:val="none" w:sz="0" w:space="0" w:color="auto"/>
      </w:divBdr>
    </w:div>
    <w:div w:id="1888686581">
      <w:bodyDiv w:val="1"/>
      <w:marLeft w:val="0"/>
      <w:marRight w:val="0"/>
      <w:marTop w:val="0"/>
      <w:marBottom w:val="0"/>
      <w:divBdr>
        <w:top w:val="none" w:sz="0" w:space="0" w:color="auto"/>
        <w:left w:val="none" w:sz="0" w:space="0" w:color="auto"/>
        <w:bottom w:val="none" w:sz="0" w:space="0" w:color="auto"/>
        <w:right w:val="none" w:sz="0" w:space="0" w:color="auto"/>
      </w:divBdr>
    </w:div>
    <w:div w:id="1906452242">
      <w:bodyDiv w:val="1"/>
      <w:marLeft w:val="0"/>
      <w:marRight w:val="0"/>
      <w:marTop w:val="0"/>
      <w:marBottom w:val="0"/>
      <w:divBdr>
        <w:top w:val="none" w:sz="0" w:space="0" w:color="auto"/>
        <w:left w:val="none" w:sz="0" w:space="0" w:color="auto"/>
        <w:bottom w:val="none" w:sz="0" w:space="0" w:color="auto"/>
        <w:right w:val="none" w:sz="0" w:space="0" w:color="auto"/>
      </w:divBdr>
    </w:div>
    <w:div w:id="1908683451">
      <w:bodyDiv w:val="1"/>
      <w:marLeft w:val="0"/>
      <w:marRight w:val="0"/>
      <w:marTop w:val="0"/>
      <w:marBottom w:val="0"/>
      <w:divBdr>
        <w:top w:val="none" w:sz="0" w:space="0" w:color="auto"/>
        <w:left w:val="none" w:sz="0" w:space="0" w:color="auto"/>
        <w:bottom w:val="none" w:sz="0" w:space="0" w:color="auto"/>
        <w:right w:val="none" w:sz="0" w:space="0" w:color="auto"/>
      </w:divBdr>
    </w:div>
    <w:div w:id="1915309203">
      <w:bodyDiv w:val="1"/>
      <w:marLeft w:val="0"/>
      <w:marRight w:val="0"/>
      <w:marTop w:val="0"/>
      <w:marBottom w:val="0"/>
      <w:divBdr>
        <w:top w:val="none" w:sz="0" w:space="0" w:color="auto"/>
        <w:left w:val="none" w:sz="0" w:space="0" w:color="auto"/>
        <w:bottom w:val="none" w:sz="0" w:space="0" w:color="auto"/>
        <w:right w:val="none" w:sz="0" w:space="0" w:color="auto"/>
      </w:divBdr>
    </w:div>
    <w:div w:id="1920367012">
      <w:bodyDiv w:val="1"/>
      <w:marLeft w:val="0"/>
      <w:marRight w:val="0"/>
      <w:marTop w:val="0"/>
      <w:marBottom w:val="0"/>
      <w:divBdr>
        <w:top w:val="none" w:sz="0" w:space="0" w:color="auto"/>
        <w:left w:val="none" w:sz="0" w:space="0" w:color="auto"/>
        <w:bottom w:val="none" w:sz="0" w:space="0" w:color="auto"/>
        <w:right w:val="none" w:sz="0" w:space="0" w:color="auto"/>
      </w:divBdr>
    </w:div>
    <w:div w:id="1926651363">
      <w:bodyDiv w:val="1"/>
      <w:marLeft w:val="0"/>
      <w:marRight w:val="0"/>
      <w:marTop w:val="0"/>
      <w:marBottom w:val="0"/>
      <w:divBdr>
        <w:top w:val="none" w:sz="0" w:space="0" w:color="auto"/>
        <w:left w:val="none" w:sz="0" w:space="0" w:color="auto"/>
        <w:bottom w:val="none" w:sz="0" w:space="0" w:color="auto"/>
        <w:right w:val="none" w:sz="0" w:space="0" w:color="auto"/>
      </w:divBdr>
    </w:div>
    <w:div w:id="1929583561">
      <w:bodyDiv w:val="1"/>
      <w:marLeft w:val="0"/>
      <w:marRight w:val="0"/>
      <w:marTop w:val="0"/>
      <w:marBottom w:val="0"/>
      <w:divBdr>
        <w:top w:val="none" w:sz="0" w:space="0" w:color="auto"/>
        <w:left w:val="none" w:sz="0" w:space="0" w:color="auto"/>
        <w:bottom w:val="none" w:sz="0" w:space="0" w:color="auto"/>
        <w:right w:val="none" w:sz="0" w:space="0" w:color="auto"/>
      </w:divBdr>
    </w:div>
    <w:div w:id="1956211561">
      <w:bodyDiv w:val="1"/>
      <w:marLeft w:val="0"/>
      <w:marRight w:val="0"/>
      <w:marTop w:val="0"/>
      <w:marBottom w:val="0"/>
      <w:divBdr>
        <w:top w:val="none" w:sz="0" w:space="0" w:color="auto"/>
        <w:left w:val="none" w:sz="0" w:space="0" w:color="auto"/>
        <w:bottom w:val="none" w:sz="0" w:space="0" w:color="auto"/>
        <w:right w:val="none" w:sz="0" w:space="0" w:color="auto"/>
      </w:divBdr>
    </w:div>
    <w:div w:id="1957364578">
      <w:bodyDiv w:val="1"/>
      <w:marLeft w:val="0"/>
      <w:marRight w:val="0"/>
      <w:marTop w:val="0"/>
      <w:marBottom w:val="0"/>
      <w:divBdr>
        <w:top w:val="none" w:sz="0" w:space="0" w:color="auto"/>
        <w:left w:val="none" w:sz="0" w:space="0" w:color="auto"/>
        <w:bottom w:val="none" w:sz="0" w:space="0" w:color="auto"/>
        <w:right w:val="none" w:sz="0" w:space="0" w:color="auto"/>
      </w:divBdr>
    </w:div>
    <w:div w:id="1960606082">
      <w:bodyDiv w:val="1"/>
      <w:marLeft w:val="0"/>
      <w:marRight w:val="0"/>
      <w:marTop w:val="0"/>
      <w:marBottom w:val="0"/>
      <w:divBdr>
        <w:top w:val="none" w:sz="0" w:space="0" w:color="auto"/>
        <w:left w:val="none" w:sz="0" w:space="0" w:color="auto"/>
        <w:bottom w:val="none" w:sz="0" w:space="0" w:color="auto"/>
        <w:right w:val="none" w:sz="0" w:space="0" w:color="auto"/>
      </w:divBdr>
    </w:div>
    <w:div w:id="1961952173">
      <w:bodyDiv w:val="1"/>
      <w:marLeft w:val="0"/>
      <w:marRight w:val="0"/>
      <w:marTop w:val="0"/>
      <w:marBottom w:val="0"/>
      <w:divBdr>
        <w:top w:val="none" w:sz="0" w:space="0" w:color="auto"/>
        <w:left w:val="none" w:sz="0" w:space="0" w:color="auto"/>
        <w:bottom w:val="none" w:sz="0" w:space="0" w:color="auto"/>
        <w:right w:val="none" w:sz="0" w:space="0" w:color="auto"/>
      </w:divBdr>
    </w:div>
    <w:div w:id="1962492579">
      <w:bodyDiv w:val="1"/>
      <w:marLeft w:val="0"/>
      <w:marRight w:val="0"/>
      <w:marTop w:val="0"/>
      <w:marBottom w:val="0"/>
      <w:divBdr>
        <w:top w:val="none" w:sz="0" w:space="0" w:color="auto"/>
        <w:left w:val="none" w:sz="0" w:space="0" w:color="auto"/>
        <w:bottom w:val="none" w:sz="0" w:space="0" w:color="auto"/>
        <w:right w:val="none" w:sz="0" w:space="0" w:color="auto"/>
      </w:divBdr>
    </w:div>
    <w:div w:id="1963920496">
      <w:bodyDiv w:val="1"/>
      <w:marLeft w:val="0"/>
      <w:marRight w:val="0"/>
      <w:marTop w:val="0"/>
      <w:marBottom w:val="0"/>
      <w:divBdr>
        <w:top w:val="none" w:sz="0" w:space="0" w:color="auto"/>
        <w:left w:val="none" w:sz="0" w:space="0" w:color="auto"/>
        <w:bottom w:val="none" w:sz="0" w:space="0" w:color="auto"/>
        <w:right w:val="none" w:sz="0" w:space="0" w:color="auto"/>
      </w:divBdr>
    </w:div>
    <w:div w:id="1970086698">
      <w:bodyDiv w:val="1"/>
      <w:marLeft w:val="0"/>
      <w:marRight w:val="0"/>
      <w:marTop w:val="0"/>
      <w:marBottom w:val="0"/>
      <w:divBdr>
        <w:top w:val="none" w:sz="0" w:space="0" w:color="auto"/>
        <w:left w:val="none" w:sz="0" w:space="0" w:color="auto"/>
        <w:bottom w:val="none" w:sz="0" w:space="0" w:color="auto"/>
        <w:right w:val="none" w:sz="0" w:space="0" w:color="auto"/>
      </w:divBdr>
    </w:div>
    <w:div w:id="1979412925">
      <w:bodyDiv w:val="1"/>
      <w:marLeft w:val="0"/>
      <w:marRight w:val="0"/>
      <w:marTop w:val="0"/>
      <w:marBottom w:val="0"/>
      <w:divBdr>
        <w:top w:val="none" w:sz="0" w:space="0" w:color="auto"/>
        <w:left w:val="none" w:sz="0" w:space="0" w:color="auto"/>
        <w:bottom w:val="none" w:sz="0" w:space="0" w:color="auto"/>
        <w:right w:val="none" w:sz="0" w:space="0" w:color="auto"/>
      </w:divBdr>
    </w:div>
    <w:div w:id="1979528876">
      <w:bodyDiv w:val="1"/>
      <w:marLeft w:val="0"/>
      <w:marRight w:val="0"/>
      <w:marTop w:val="0"/>
      <w:marBottom w:val="0"/>
      <w:divBdr>
        <w:top w:val="none" w:sz="0" w:space="0" w:color="auto"/>
        <w:left w:val="none" w:sz="0" w:space="0" w:color="auto"/>
        <w:bottom w:val="none" w:sz="0" w:space="0" w:color="auto"/>
        <w:right w:val="none" w:sz="0" w:space="0" w:color="auto"/>
      </w:divBdr>
    </w:div>
    <w:div w:id="1983464456">
      <w:bodyDiv w:val="1"/>
      <w:marLeft w:val="0"/>
      <w:marRight w:val="0"/>
      <w:marTop w:val="0"/>
      <w:marBottom w:val="0"/>
      <w:divBdr>
        <w:top w:val="none" w:sz="0" w:space="0" w:color="auto"/>
        <w:left w:val="none" w:sz="0" w:space="0" w:color="auto"/>
        <w:bottom w:val="none" w:sz="0" w:space="0" w:color="auto"/>
        <w:right w:val="none" w:sz="0" w:space="0" w:color="auto"/>
      </w:divBdr>
    </w:div>
    <w:div w:id="1991598613">
      <w:bodyDiv w:val="1"/>
      <w:marLeft w:val="0"/>
      <w:marRight w:val="0"/>
      <w:marTop w:val="0"/>
      <w:marBottom w:val="0"/>
      <w:divBdr>
        <w:top w:val="none" w:sz="0" w:space="0" w:color="auto"/>
        <w:left w:val="none" w:sz="0" w:space="0" w:color="auto"/>
        <w:bottom w:val="none" w:sz="0" w:space="0" w:color="auto"/>
        <w:right w:val="none" w:sz="0" w:space="0" w:color="auto"/>
      </w:divBdr>
    </w:div>
    <w:div w:id="1994288693">
      <w:bodyDiv w:val="1"/>
      <w:marLeft w:val="0"/>
      <w:marRight w:val="0"/>
      <w:marTop w:val="0"/>
      <w:marBottom w:val="0"/>
      <w:divBdr>
        <w:top w:val="none" w:sz="0" w:space="0" w:color="auto"/>
        <w:left w:val="none" w:sz="0" w:space="0" w:color="auto"/>
        <w:bottom w:val="none" w:sz="0" w:space="0" w:color="auto"/>
        <w:right w:val="none" w:sz="0" w:space="0" w:color="auto"/>
      </w:divBdr>
    </w:div>
    <w:div w:id="2003511067">
      <w:bodyDiv w:val="1"/>
      <w:marLeft w:val="0"/>
      <w:marRight w:val="0"/>
      <w:marTop w:val="0"/>
      <w:marBottom w:val="0"/>
      <w:divBdr>
        <w:top w:val="none" w:sz="0" w:space="0" w:color="auto"/>
        <w:left w:val="none" w:sz="0" w:space="0" w:color="auto"/>
        <w:bottom w:val="none" w:sz="0" w:space="0" w:color="auto"/>
        <w:right w:val="none" w:sz="0" w:space="0" w:color="auto"/>
      </w:divBdr>
    </w:div>
    <w:div w:id="2008820437">
      <w:bodyDiv w:val="1"/>
      <w:marLeft w:val="0"/>
      <w:marRight w:val="0"/>
      <w:marTop w:val="0"/>
      <w:marBottom w:val="0"/>
      <w:divBdr>
        <w:top w:val="none" w:sz="0" w:space="0" w:color="auto"/>
        <w:left w:val="none" w:sz="0" w:space="0" w:color="auto"/>
        <w:bottom w:val="none" w:sz="0" w:space="0" w:color="auto"/>
        <w:right w:val="none" w:sz="0" w:space="0" w:color="auto"/>
      </w:divBdr>
    </w:div>
    <w:div w:id="2015768282">
      <w:bodyDiv w:val="1"/>
      <w:marLeft w:val="0"/>
      <w:marRight w:val="0"/>
      <w:marTop w:val="0"/>
      <w:marBottom w:val="0"/>
      <w:divBdr>
        <w:top w:val="none" w:sz="0" w:space="0" w:color="auto"/>
        <w:left w:val="none" w:sz="0" w:space="0" w:color="auto"/>
        <w:bottom w:val="none" w:sz="0" w:space="0" w:color="auto"/>
        <w:right w:val="none" w:sz="0" w:space="0" w:color="auto"/>
      </w:divBdr>
    </w:div>
    <w:div w:id="2019188640">
      <w:bodyDiv w:val="1"/>
      <w:marLeft w:val="0"/>
      <w:marRight w:val="0"/>
      <w:marTop w:val="0"/>
      <w:marBottom w:val="0"/>
      <w:divBdr>
        <w:top w:val="none" w:sz="0" w:space="0" w:color="auto"/>
        <w:left w:val="none" w:sz="0" w:space="0" w:color="auto"/>
        <w:bottom w:val="none" w:sz="0" w:space="0" w:color="auto"/>
        <w:right w:val="none" w:sz="0" w:space="0" w:color="auto"/>
      </w:divBdr>
    </w:div>
    <w:div w:id="2023897203">
      <w:bodyDiv w:val="1"/>
      <w:marLeft w:val="0"/>
      <w:marRight w:val="0"/>
      <w:marTop w:val="0"/>
      <w:marBottom w:val="0"/>
      <w:divBdr>
        <w:top w:val="none" w:sz="0" w:space="0" w:color="auto"/>
        <w:left w:val="none" w:sz="0" w:space="0" w:color="auto"/>
        <w:bottom w:val="none" w:sz="0" w:space="0" w:color="auto"/>
        <w:right w:val="none" w:sz="0" w:space="0" w:color="auto"/>
      </w:divBdr>
    </w:div>
    <w:div w:id="2040231068">
      <w:bodyDiv w:val="1"/>
      <w:marLeft w:val="0"/>
      <w:marRight w:val="0"/>
      <w:marTop w:val="0"/>
      <w:marBottom w:val="0"/>
      <w:divBdr>
        <w:top w:val="none" w:sz="0" w:space="0" w:color="auto"/>
        <w:left w:val="none" w:sz="0" w:space="0" w:color="auto"/>
        <w:bottom w:val="none" w:sz="0" w:space="0" w:color="auto"/>
        <w:right w:val="none" w:sz="0" w:space="0" w:color="auto"/>
      </w:divBdr>
    </w:div>
    <w:div w:id="2055537590">
      <w:bodyDiv w:val="1"/>
      <w:marLeft w:val="0"/>
      <w:marRight w:val="0"/>
      <w:marTop w:val="0"/>
      <w:marBottom w:val="0"/>
      <w:divBdr>
        <w:top w:val="none" w:sz="0" w:space="0" w:color="auto"/>
        <w:left w:val="none" w:sz="0" w:space="0" w:color="auto"/>
        <w:bottom w:val="none" w:sz="0" w:space="0" w:color="auto"/>
        <w:right w:val="none" w:sz="0" w:space="0" w:color="auto"/>
      </w:divBdr>
    </w:div>
    <w:div w:id="2057662556">
      <w:bodyDiv w:val="1"/>
      <w:marLeft w:val="0"/>
      <w:marRight w:val="0"/>
      <w:marTop w:val="0"/>
      <w:marBottom w:val="0"/>
      <w:divBdr>
        <w:top w:val="none" w:sz="0" w:space="0" w:color="auto"/>
        <w:left w:val="none" w:sz="0" w:space="0" w:color="auto"/>
        <w:bottom w:val="none" w:sz="0" w:space="0" w:color="auto"/>
        <w:right w:val="none" w:sz="0" w:space="0" w:color="auto"/>
      </w:divBdr>
    </w:div>
    <w:div w:id="2090498685">
      <w:bodyDiv w:val="1"/>
      <w:marLeft w:val="0"/>
      <w:marRight w:val="0"/>
      <w:marTop w:val="0"/>
      <w:marBottom w:val="0"/>
      <w:divBdr>
        <w:top w:val="none" w:sz="0" w:space="0" w:color="auto"/>
        <w:left w:val="none" w:sz="0" w:space="0" w:color="auto"/>
        <w:bottom w:val="none" w:sz="0" w:space="0" w:color="auto"/>
        <w:right w:val="none" w:sz="0" w:space="0" w:color="auto"/>
      </w:divBdr>
    </w:div>
    <w:div w:id="2098095956">
      <w:bodyDiv w:val="1"/>
      <w:marLeft w:val="0"/>
      <w:marRight w:val="0"/>
      <w:marTop w:val="0"/>
      <w:marBottom w:val="0"/>
      <w:divBdr>
        <w:top w:val="none" w:sz="0" w:space="0" w:color="auto"/>
        <w:left w:val="none" w:sz="0" w:space="0" w:color="auto"/>
        <w:bottom w:val="none" w:sz="0" w:space="0" w:color="auto"/>
        <w:right w:val="none" w:sz="0" w:space="0" w:color="auto"/>
      </w:divBdr>
    </w:div>
    <w:div w:id="2102753310">
      <w:bodyDiv w:val="1"/>
      <w:marLeft w:val="0"/>
      <w:marRight w:val="0"/>
      <w:marTop w:val="0"/>
      <w:marBottom w:val="0"/>
      <w:divBdr>
        <w:top w:val="none" w:sz="0" w:space="0" w:color="auto"/>
        <w:left w:val="none" w:sz="0" w:space="0" w:color="auto"/>
        <w:bottom w:val="none" w:sz="0" w:space="0" w:color="auto"/>
        <w:right w:val="none" w:sz="0" w:space="0" w:color="auto"/>
      </w:divBdr>
    </w:div>
    <w:div w:id="2110201562">
      <w:bodyDiv w:val="1"/>
      <w:marLeft w:val="0"/>
      <w:marRight w:val="0"/>
      <w:marTop w:val="0"/>
      <w:marBottom w:val="0"/>
      <w:divBdr>
        <w:top w:val="none" w:sz="0" w:space="0" w:color="auto"/>
        <w:left w:val="none" w:sz="0" w:space="0" w:color="auto"/>
        <w:bottom w:val="none" w:sz="0" w:space="0" w:color="auto"/>
        <w:right w:val="none" w:sz="0" w:space="0" w:color="auto"/>
      </w:divBdr>
    </w:div>
    <w:div w:id="2122648818">
      <w:bodyDiv w:val="1"/>
      <w:marLeft w:val="0"/>
      <w:marRight w:val="0"/>
      <w:marTop w:val="0"/>
      <w:marBottom w:val="0"/>
      <w:divBdr>
        <w:top w:val="none" w:sz="0" w:space="0" w:color="auto"/>
        <w:left w:val="none" w:sz="0" w:space="0" w:color="auto"/>
        <w:bottom w:val="none" w:sz="0" w:space="0" w:color="auto"/>
        <w:right w:val="none" w:sz="0" w:space="0" w:color="auto"/>
      </w:divBdr>
    </w:div>
    <w:div w:id="2127849745">
      <w:bodyDiv w:val="1"/>
      <w:marLeft w:val="0"/>
      <w:marRight w:val="0"/>
      <w:marTop w:val="0"/>
      <w:marBottom w:val="0"/>
      <w:divBdr>
        <w:top w:val="none" w:sz="0" w:space="0" w:color="auto"/>
        <w:left w:val="none" w:sz="0" w:space="0" w:color="auto"/>
        <w:bottom w:val="none" w:sz="0" w:space="0" w:color="auto"/>
        <w:right w:val="none" w:sz="0" w:space="0" w:color="auto"/>
      </w:divBdr>
    </w:div>
    <w:div w:id="2133136776">
      <w:bodyDiv w:val="1"/>
      <w:marLeft w:val="0"/>
      <w:marRight w:val="0"/>
      <w:marTop w:val="0"/>
      <w:marBottom w:val="0"/>
      <w:divBdr>
        <w:top w:val="none" w:sz="0" w:space="0" w:color="auto"/>
        <w:left w:val="none" w:sz="0" w:space="0" w:color="auto"/>
        <w:bottom w:val="none" w:sz="0" w:space="0" w:color="auto"/>
        <w:right w:val="none" w:sz="0" w:space="0" w:color="auto"/>
      </w:divBdr>
    </w:div>
    <w:div w:id="2134130613">
      <w:bodyDiv w:val="1"/>
      <w:marLeft w:val="0"/>
      <w:marRight w:val="0"/>
      <w:marTop w:val="0"/>
      <w:marBottom w:val="0"/>
      <w:divBdr>
        <w:top w:val="none" w:sz="0" w:space="0" w:color="auto"/>
        <w:left w:val="none" w:sz="0" w:space="0" w:color="auto"/>
        <w:bottom w:val="none" w:sz="0" w:space="0" w:color="auto"/>
        <w:right w:val="none" w:sz="0" w:space="0" w:color="auto"/>
      </w:divBdr>
    </w:div>
    <w:div w:id="2146071978">
      <w:bodyDiv w:val="1"/>
      <w:marLeft w:val="0"/>
      <w:marRight w:val="0"/>
      <w:marTop w:val="0"/>
      <w:marBottom w:val="0"/>
      <w:divBdr>
        <w:top w:val="none" w:sz="0" w:space="0" w:color="auto"/>
        <w:left w:val="none" w:sz="0" w:space="0" w:color="auto"/>
        <w:bottom w:val="none" w:sz="0" w:space="0" w:color="auto"/>
        <w:right w:val="none" w:sz="0" w:space="0" w:color="auto"/>
      </w:divBdr>
    </w:div>
    <w:div w:id="214730781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tmp"/><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styles" Target="styles.xml"/><Relationship Id="rId21" Type="http://schemas.openxmlformats.org/officeDocument/2006/relationships/customXml" Target="../customXml/item3.xml"/><Relationship Id="rId7" Type="http://schemas.openxmlformats.org/officeDocument/2006/relationships/endnotes" Target="endnotes.xml"/><Relationship Id="rId12" Type="http://schemas.openxmlformats.org/officeDocument/2006/relationships/header" Target="header1.xml"/><Relationship Id="rId17" Type="http://schemas.openxmlformats.org/officeDocument/2006/relationships/footer" Target="footer4.xml"/><Relationship Id="rId2" Type="http://schemas.openxmlformats.org/officeDocument/2006/relationships/numbering" Target="numbering.xml"/><Relationship Id="rId16" Type="http://schemas.openxmlformats.org/officeDocument/2006/relationships/footer" Target="footer3.xml"/><Relationship Id="rId20"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s://www.Flutter.com/investors" TargetMode="External"/><Relationship Id="rId5" Type="http://schemas.openxmlformats.org/officeDocument/2006/relationships/webSettings" Target="webSettings.xml"/><Relationship Id="rId15" Type="http://schemas.openxmlformats.org/officeDocument/2006/relationships/footer" Target="footer2.xml"/><Relationship Id="rId10" Type="http://schemas.openxmlformats.org/officeDocument/2006/relationships/hyperlink" Target="https://cossprereg.btci.com/prereg/key.process?key=PMXUTLX39" TargetMode="External"/><Relationship Id="rId19" Type="http://schemas.openxmlformats.org/officeDocument/2006/relationships/theme" Target="theme/theme1.xml"/><Relationship Id="rId4" Type="http://schemas.openxmlformats.org/officeDocument/2006/relationships/settings" Target="settings.xml"/><Relationship Id="rId9" Type="http://schemas.openxmlformats.org/officeDocument/2006/relationships/hyperlink" Target="http://www.flutter.com" TargetMode="External"/><Relationship Id="rId14" Type="http://schemas.openxmlformats.org/officeDocument/2006/relationships/footer" Target="footer1.xml"/><Relationship Id="rId22" Type="http://schemas.openxmlformats.org/officeDocument/2006/relationships/customXml" Target="../customXml/item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JobId xmlns="http://schemas.microsoft.com/sharepoint/v3/fields" xsi:nil="true"/>
    <SendToFR xmlns="http://schemas.microsoft.com/sharepoint/v3/fields">false</SendToFR>
    <DateReceived xmlns="http://schemas.microsoft.com/sharepoint/v3/fields">2021-03-02T09:37:14+00:00</DateReceived>
    <DocType_AnnouncementDocument xmlns="http://schemas.microsoft.com/sharepoint/v3/fields">Announcement</DocType_AnnouncementDocument>
    <lcf76f155ced4ddcb4097134ff3c332f xmlns="ad78b5f7-9d3a-4547-a77a-85adc8bf2297">
      <Terms xmlns="http://schemas.microsoft.com/office/infopath/2007/PartnerControls"/>
    </lcf76f155ced4ddcb4097134ff3c332f>
    <TaxCatchAll xmlns="801a3cf6-255d-4ff5-98fe-b4415afa84b5" xsi:nil="tru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Announcement Document" ma:contentTypeID="0x010100BE156B1CF39149A8843C57AB06C49AFE0011B886BEF4CCD94F85F46E94360FD412" ma:contentTypeVersion="28" ma:contentTypeDescription="Upload a new Announcement" ma:contentTypeScope="" ma:versionID="a65d3a867704dbccc7620baafa55db40">
  <xsd:schema xmlns:xsd="http://www.w3.org/2001/XMLSchema" xmlns:xs="http://www.w3.org/2001/XMLSchema" xmlns:p="http://schemas.microsoft.com/office/2006/metadata/properties" xmlns:ns1="http://schemas.microsoft.com/sharepoint/v3" xmlns:ns2="http://schemas.microsoft.com/sharepoint/v3/fields" xmlns:ns3="ad78b5f7-9d3a-4547-a77a-85adc8bf2297" xmlns:ns4="801a3cf6-255d-4ff5-98fe-b4415afa84b5" targetNamespace="http://schemas.microsoft.com/office/2006/metadata/properties" ma:root="true" ma:fieldsID="f6d0e36a5296999e29e57769c86102d3" ns1:_="" ns2:_="" ns3:_="" ns4:_="">
    <xsd:import namespace="http://schemas.microsoft.com/sharepoint/v3"/>
    <xsd:import namespace="http://schemas.microsoft.com/sharepoint/v3/fields"/>
    <xsd:import namespace="ad78b5f7-9d3a-4547-a77a-85adc8bf2297"/>
    <xsd:import namespace="801a3cf6-255d-4ff5-98fe-b4415afa84b5"/>
    <xsd:element name="properties">
      <xsd:complexType>
        <xsd:sequence>
          <xsd:element name="documentManagement">
            <xsd:complexType>
              <xsd:all>
                <xsd:element ref="ns2:DateReceived" minOccurs="0"/>
                <xsd:element ref="ns2:JobId" minOccurs="0"/>
                <xsd:element ref="ns2:DocType_AnnouncementDocument" minOccurs="0"/>
                <xsd:element ref="ns2:SendToFR" minOccurs="0"/>
                <xsd:element ref="ns1:Name" minOccurs="0"/>
                <xsd:element ref="ns3:MediaServiceMetadata" minOccurs="0"/>
                <xsd:element ref="ns3:MediaServiceFastMetadata" minOccurs="0"/>
                <xsd:element ref="ns3:MediaServiceAutoKeyPoints" minOccurs="0"/>
                <xsd:element ref="ns3:MediaServiceKeyPoints" minOccurs="0"/>
                <xsd:element ref="ns3:lcf76f155ced4ddcb4097134ff3c332f" minOccurs="0"/>
                <xsd:element ref="ns4:TaxCatchAll"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Name" ma:index="12" nillable="true" ma:displayName="Account" ma:internalName="Na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ateReceived" ma:index="8" nillable="true" ma:displayName="Date Received" ma:internalName="DateReceived" ma:readOnly="false">
      <xsd:simpleType>
        <xsd:restriction base="dms:DateTime"/>
      </xsd:simpleType>
    </xsd:element>
    <xsd:element name="JobId" ma:index="9" nillable="true" ma:displayName="Job Id" ma:internalName="JobId">
      <xsd:simpleType>
        <xsd:restriction base="dms:Text"/>
      </xsd:simpleType>
    </xsd:element>
    <xsd:element name="DocType_AnnouncementDocument" ma:index="10" nillable="true" ma:displayName="Document Type (Announcement)" ma:default="Announcement" ma:format="Dropdown" ma:internalName="DocType_AnnouncementDocument">
      <xsd:simpleType>
        <xsd:restriction base="dms:Choice">
          <xsd:enumeration value="Announcement"/>
          <xsd:enumeration value="Application Form GEM"/>
          <xsd:enumeration value="Application Form MSM"/>
          <xsd:enumeration value="Corporate Action DB"/>
          <xsd:enumeration value="Customer Notification"/>
          <xsd:enumeration value="DB Set-up Mod Delete"/>
          <xsd:enumeration value="DB Suspension Unsuspension"/>
          <xsd:enumeration value="Payment Confirmation"/>
          <xsd:enumeration value="RNS Announcement"/>
          <xsd:enumeration value="Supporting Document"/>
          <xsd:enumeration value="T7 Deletion"/>
          <xsd:enumeration value="T7 Modification"/>
          <xsd:enumeration value="Miscellaneous"/>
          <xsd:enumeration value="Other"/>
          <xsd:enumeration value="Final Terms"/>
          <xsd:enumeration value="AccInfo"/>
          <xsd:enumeration value="Interim Accounts"/>
          <xsd:enumeration value="AudFin"/>
          <xsd:enumeration value="Sedol"/>
          <xsd:enumeration value="Circular"/>
          <xsd:enumeration value="Pre-Initial"/>
          <xsd:enumeration value="NA"/>
          <xsd:enumeration value="Ch3Feeder"/>
          <xsd:enumeration value="Redraft"/>
          <xsd:enumeration value="Comments"/>
          <xsd:enumeration value="SLP"/>
          <xsd:enumeration value="LP"/>
          <xsd:enumeration value="DirResp"/>
          <xsd:enumeration value="Ch9checklist"/>
          <xsd:enumeration value="Ch3short"/>
          <xsd:enumeration value="Ch3Fins"/>
        </xsd:restriction>
      </xsd:simpleType>
    </xsd:element>
    <xsd:element name="SendToFR" ma:index="11" nillable="true" ma:displayName="Send to Financial Regulator" ma:default="0" ma:internalName="SendToFR"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d78b5f7-9d3a-4547-a77a-85adc8bf2297"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56448b7c-b198-4f3f-91b4-0f03f23d7cff"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DateTaken" ma:index="23" nillable="true" ma:displayName="MediaServiceDateTaken" ma:description="" ma:hidden="true" ma:indexed="true" ma:internalName="MediaServiceDateTaken" ma:readOnly="true">
      <xsd:simpleType>
        <xsd:restriction base="dms:Text"/>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01a3cf6-255d-4ff5-98fe-b4415afa84b5"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7a5403e9-b76d-4f5f-a13e-89da56148491}" ma:internalName="TaxCatchAll" ma:showField="CatchAllData" ma:web="801a3cf6-255d-4ff5-98fe-b4415afa84b5">
      <xsd:complexType>
        <xsd:complexContent>
          <xsd:extension base="dms:MultiChoiceLookup">
            <xsd:sequence>
              <xsd:element name="Value" type="dms:Lookup" maxOccurs="unbounded" minOccurs="0" nillable="true"/>
            </xsd:sequence>
          </xsd:extension>
        </xsd:complexContent>
      </xsd:complexType>
    </xsd:element>
    <xsd:element name="SharedWithUsers" ma:index="2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BA21AE-92A6-4FA3-B637-CB5ACFFEBBFE}"/>
</file>

<file path=customXml/itemProps2.xml><?xml version="1.0" encoding="utf-8"?>
<ds:datastoreItem xmlns:ds="http://schemas.openxmlformats.org/officeDocument/2006/customXml" ds:itemID="{2EBCA111-296F-4984-89F1-2E4D16624F1B}"/>
</file>

<file path=customXml/itemProps3.xml><?xml version="1.0" encoding="utf-8"?>
<ds:datastoreItem xmlns:ds="http://schemas.openxmlformats.org/officeDocument/2006/customXml" ds:itemID="{F185A2FB-C0B6-4B6D-9712-216A1323D36A}"/>
</file>

<file path=customXml/itemProps4.xml><?xml version="1.0" encoding="utf-8"?>
<ds:datastoreItem xmlns:ds="http://schemas.openxmlformats.org/officeDocument/2006/customXml" ds:itemID="{118BFA7B-17E0-4B20-9D83-F6659B6D686F}"/>
</file>

<file path=docProps/app.xml><?xml version="1.0" encoding="utf-8"?>
<Properties xmlns="http://schemas.openxmlformats.org/officeDocument/2006/extended-properties" xmlns:vt="http://schemas.openxmlformats.org/officeDocument/2006/docPropsVTypes">
  <Template>Normal</Template>
  <TotalTime>0</TotalTime>
  <Pages>73</Pages>
  <Words>33539</Words>
  <Characters>181217</Characters>
  <Application>Microsoft Office Word</Application>
  <DocSecurity>0</DocSecurity>
  <Lines>1510</Lines>
  <Paragraphs>428</Paragraphs>
  <ScaleCrop>false</ScaleCrop>
  <HeadingPairs>
    <vt:vector size="2" baseType="variant">
      <vt:variant>
        <vt:lpstr>Title</vt:lpstr>
      </vt:variant>
      <vt:variant>
        <vt:i4>1</vt:i4>
      </vt:variant>
    </vt:vector>
  </HeadingPairs>
  <TitlesOfParts>
    <vt:vector size="1" baseType="lpstr">
      <vt:lpstr>DIRECTORS AND OTHER INFORMATION</vt:lpstr>
    </vt:vector>
  </TitlesOfParts>
  <Company>Paddy Power PLC</Company>
  <LinksUpToDate>false</LinksUpToDate>
  <CharactersWithSpaces>214328</CharactersWithSpaces>
  <SharedDoc>false</SharedDoc>
  <HLinks>
    <vt:vector size="402" baseType="variant">
      <vt:variant>
        <vt:i4>3145836</vt:i4>
      </vt:variant>
      <vt:variant>
        <vt:i4>393</vt:i4>
      </vt:variant>
      <vt:variant>
        <vt:i4>0</vt:i4>
      </vt:variant>
      <vt:variant>
        <vt:i4>5</vt:i4>
      </vt:variant>
      <vt:variant>
        <vt:lpwstr>http://www.flutter.com/</vt:lpwstr>
      </vt:variant>
      <vt:variant>
        <vt:lpwstr/>
      </vt:variant>
      <vt:variant>
        <vt:i4>1310773</vt:i4>
      </vt:variant>
      <vt:variant>
        <vt:i4>386</vt:i4>
      </vt:variant>
      <vt:variant>
        <vt:i4>0</vt:i4>
      </vt:variant>
      <vt:variant>
        <vt:i4>5</vt:i4>
      </vt:variant>
      <vt:variant>
        <vt:lpwstr/>
      </vt:variant>
      <vt:variant>
        <vt:lpwstr>_Toc57023137</vt:lpwstr>
      </vt:variant>
      <vt:variant>
        <vt:i4>1376309</vt:i4>
      </vt:variant>
      <vt:variant>
        <vt:i4>380</vt:i4>
      </vt:variant>
      <vt:variant>
        <vt:i4>0</vt:i4>
      </vt:variant>
      <vt:variant>
        <vt:i4>5</vt:i4>
      </vt:variant>
      <vt:variant>
        <vt:lpwstr/>
      </vt:variant>
      <vt:variant>
        <vt:lpwstr>_Toc57023136</vt:lpwstr>
      </vt:variant>
      <vt:variant>
        <vt:i4>1441845</vt:i4>
      </vt:variant>
      <vt:variant>
        <vt:i4>374</vt:i4>
      </vt:variant>
      <vt:variant>
        <vt:i4>0</vt:i4>
      </vt:variant>
      <vt:variant>
        <vt:i4>5</vt:i4>
      </vt:variant>
      <vt:variant>
        <vt:lpwstr/>
      </vt:variant>
      <vt:variant>
        <vt:lpwstr>_Toc57023135</vt:lpwstr>
      </vt:variant>
      <vt:variant>
        <vt:i4>1507381</vt:i4>
      </vt:variant>
      <vt:variant>
        <vt:i4>368</vt:i4>
      </vt:variant>
      <vt:variant>
        <vt:i4>0</vt:i4>
      </vt:variant>
      <vt:variant>
        <vt:i4>5</vt:i4>
      </vt:variant>
      <vt:variant>
        <vt:lpwstr/>
      </vt:variant>
      <vt:variant>
        <vt:lpwstr>_Toc57023134</vt:lpwstr>
      </vt:variant>
      <vt:variant>
        <vt:i4>1048629</vt:i4>
      </vt:variant>
      <vt:variant>
        <vt:i4>362</vt:i4>
      </vt:variant>
      <vt:variant>
        <vt:i4>0</vt:i4>
      </vt:variant>
      <vt:variant>
        <vt:i4>5</vt:i4>
      </vt:variant>
      <vt:variant>
        <vt:lpwstr/>
      </vt:variant>
      <vt:variant>
        <vt:lpwstr>_Toc57023133</vt:lpwstr>
      </vt:variant>
      <vt:variant>
        <vt:i4>1114165</vt:i4>
      </vt:variant>
      <vt:variant>
        <vt:i4>356</vt:i4>
      </vt:variant>
      <vt:variant>
        <vt:i4>0</vt:i4>
      </vt:variant>
      <vt:variant>
        <vt:i4>5</vt:i4>
      </vt:variant>
      <vt:variant>
        <vt:lpwstr/>
      </vt:variant>
      <vt:variant>
        <vt:lpwstr>_Toc57023132</vt:lpwstr>
      </vt:variant>
      <vt:variant>
        <vt:i4>1179701</vt:i4>
      </vt:variant>
      <vt:variant>
        <vt:i4>350</vt:i4>
      </vt:variant>
      <vt:variant>
        <vt:i4>0</vt:i4>
      </vt:variant>
      <vt:variant>
        <vt:i4>5</vt:i4>
      </vt:variant>
      <vt:variant>
        <vt:lpwstr/>
      </vt:variant>
      <vt:variant>
        <vt:lpwstr>_Toc57023131</vt:lpwstr>
      </vt:variant>
      <vt:variant>
        <vt:i4>1245237</vt:i4>
      </vt:variant>
      <vt:variant>
        <vt:i4>344</vt:i4>
      </vt:variant>
      <vt:variant>
        <vt:i4>0</vt:i4>
      </vt:variant>
      <vt:variant>
        <vt:i4>5</vt:i4>
      </vt:variant>
      <vt:variant>
        <vt:lpwstr/>
      </vt:variant>
      <vt:variant>
        <vt:lpwstr>_Toc57023130</vt:lpwstr>
      </vt:variant>
      <vt:variant>
        <vt:i4>1703988</vt:i4>
      </vt:variant>
      <vt:variant>
        <vt:i4>338</vt:i4>
      </vt:variant>
      <vt:variant>
        <vt:i4>0</vt:i4>
      </vt:variant>
      <vt:variant>
        <vt:i4>5</vt:i4>
      </vt:variant>
      <vt:variant>
        <vt:lpwstr/>
      </vt:variant>
      <vt:variant>
        <vt:lpwstr>_Toc57023129</vt:lpwstr>
      </vt:variant>
      <vt:variant>
        <vt:i4>1769524</vt:i4>
      </vt:variant>
      <vt:variant>
        <vt:i4>332</vt:i4>
      </vt:variant>
      <vt:variant>
        <vt:i4>0</vt:i4>
      </vt:variant>
      <vt:variant>
        <vt:i4>5</vt:i4>
      </vt:variant>
      <vt:variant>
        <vt:lpwstr/>
      </vt:variant>
      <vt:variant>
        <vt:lpwstr>_Toc57023128</vt:lpwstr>
      </vt:variant>
      <vt:variant>
        <vt:i4>1310772</vt:i4>
      </vt:variant>
      <vt:variant>
        <vt:i4>326</vt:i4>
      </vt:variant>
      <vt:variant>
        <vt:i4>0</vt:i4>
      </vt:variant>
      <vt:variant>
        <vt:i4>5</vt:i4>
      </vt:variant>
      <vt:variant>
        <vt:lpwstr/>
      </vt:variant>
      <vt:variant>
        <vt:lpwstr>_Toc57023127</vt:lpwstr>
      </vt:variant>
      <vt:variant>
        <vt:i4>1376308</vt:i4>
      </vt:variant>
      <vt:variant>
        <vt:i4>320</vt:i4>
      </vt:variant>
      <vt:variant>
        <vt:i4>0</vt:i4>
      </vt:variant>
      <vt:variant>
        <vt:i4>5</vt:i4>
      </vt:variant>
      <vt:variant>
        <vt:lpwstr/>
      </vt:variant>
      <vt:variant>
        <vt:lpwstr>_Toc57023126</vt:lpwstr>
      </vt:variant>
      <vt:variant>
        <vt:i4>1441844</vt:i4>
      </vt:variant>
      <vt:variant>
        <vt:i4>314</vt:i4>
      </vt:variant>
      <vt:variant>
        <vt:i4>0</vt:i4>
      </vt:variant>
      <vt:variant>
        <vt:i4>5</vt:i4>
      </vt:variant>
      <vt:variant>
        <vt:lpwstr/>
      </vt:variant>
      <vt:variant>
        <vt:lpwstr>_Toc57023125</vt:lpwstr>
      </vt:variant>
      <vt:variant>
        <vt:i4>1507380</vt:i4>
      </vt:variant>
      <vt:variant>
        <vt:i4>308</vt:i4>
      </vt:variant>
      <vt:variant>
        <vt:i4>0</vt:i4>
      </vt:variant>
      <vt:variant>
        <vt:i4>5</vt:i4>
      </vt:variant>
      <vt:variant>
        <vt:lpwstr/>
      </vt:variant>
      <vt:variant>
        <vt:lpwstr>_Toc57023124</vt:lpwstr>
      </vt:variant>
      <vt:variant>
        <vt:i4>1048628</vt:i4>
      </vt:variant>
      <vt:variant>
        <vt:i4>302</vt:i4>
      </vt:variant>
      <vt:variant>
        <vt:i4>0</vt:i4>
      </vt:variant>
      <vt:variant>
        <vt:i4>5</vt:i4>
      </vt:variant>
      <vt:variant>
        <vt:lpwstr/>
      </vt:variant>
      <vt:variant>
        <vt:lpwstr>_Toc57023123</vt:lpwstr>
      </vt:variant>
      <vt:variant>
        <vt:i4>1114164</vt:i4>
      </vt:variant>
      <vt:variant>
        <vt:i4>296</vt:i4>
      </vt:variant>
      <vt:variant>
        <vt:i4>0</vt:i4>
      </vt:variant>
      <vt:variant>
        <vt:i4>5</vt:i4>
      </vt:variant>
      <vt:variant>
        <vt:lpwstr/>
      </vt:variant>
      <vt:variant>
        <vt:lpwstr>_Toc57023122</vt:lpwstr>
      </vt:variant>
      <vt:variant>
        <vt:i4>1179700</vt:i4>
      </vt:variant>
      <vt:variant>
        <vt:i4>290</vt:i4>
      </vt:variant>
      <vt:variant>
        <vt:i4>0</vt:i4>
      </vt:variant>
      <vt:variant>
        <vt:i4>5</vt:i4>
      </vt:variant>
      <vt:variant>
        <vt:lpwstr/>
      </vt:variant>
      <vt:variant>
        <vt:lpwstr>_Toc57023121</vt:lpwstr>
      </vt:variant>
      <vt:variant>
        <vt:i4>1245236</vt:i4>
      </vt:variant>
      <vt:variant>
        <vt:i4>284</vt:i4>
      </vt:variant>
      <vt:variant>
        <vt:i4>0</vt:i4>
      </vt:variant>
      <vt:variant>
        <vt:i4>5</vt:i4>
      </vt:variant>
      <vt:variant>
        <vt:lpwstr/>
      </vt:variant>
      <vt:variant>
        <vt:lpwstr>_Toc57023120</vt:lpwstr>
      </vt:variant>
      <vt:variant>
        <vt:i4>1703991</vt:i4>
      </vt:variant>
      <vt:variant>
        <vt:i4>278</vt:i4>
      </vt:variant>
      <vt:variant>
        <vt:i4>0</vt:i4>
      </vt:variant>
      <vt:variant>
        <vt:i4>5</vt:i4>
      </vt:variant>
      <vt:variant>
        <vt:lpwstr/>
      </vt:variant>
      <vt:variant>
        <vt:lpwstr>_Toc57023119</vt:lpwstr>
      </vt:variant>
      <vt:variant>
        <vt:i4>1769527</vt:i4>
      </vt:variant>
      <vt:variant>
        <vt:i4>272</vt:i4>
      </vt:variant>
      <vt:variant>
        <vt:i4>0</vt:i4>
      </vt:variant>
      <vt:variant>
        <vt:i4>5</vt:i4>
      </vt:variant>
      <vt:variant>
        <vt:lpwstr/>
      </vt:variant>
      <vt:variant>
        <vt:lpwstr>_Toc57023118</vt:lpwstr>
      </vt:variant>
      <vt:variant>
        <vt:i4>1310775</vt:i4>
      </vt:variant>
      <vt:variant>
        <vt:i4>266</vt:i4>
      </vt:variant>
      <vt:variant>
        <vt:i4>0</vt:i4>
      </vt:variant>
      <vt:variant>
        <vt:i4>5</vt:i4>
      </vt:variant>
      <vt:variant>
        <vt:lpwstr/>
      </vt:variant>
      <vt:variant>
        <vt:lpwstr>_Toc57023117</vt:lpwstr>
      </vt:variant>
      <vt:variant>
        <vt:i4>1376311</vt:i4>
      </vt:variant>
      <vt:variant>
        <vt:i4>260</vt:i4>
      </vt:variant>
      <vt:variant>
        <vt:i4>0</vt:i4>
      </vt:variant>
      <vt:variant>
        <vt:i4>5</vt:i4>
      </vt:variant>
      <vt:variant>
        <vt:lpwstr/>
      </vt:variant>
      <vt:variant>
        <vt:lpwstr>_Toc57023116</vt:lpwstr>
      </vt:variant>
      <vt:variant>
        <vt:i4>1441847</vt:i4>
      </vt:variant>
      <vt:variant>
        <vt:i4>254</vt:i4>
      </vt:variant>
      <vt:variant>
        <vt:i4>0</vt:i4>
      </vt:variant>
      <vt:variant>
        <vt:i4>5</vt:i4>
      </vt:variant>
      <vt:variant>
        <vt:lpwstr/>
      </vt:variant>
      <vt:variant>
        <vt:lpwstr>_Toc57023115</vt:lpwstr>
      </vt:variant>
      <vt:variant>
        <vt:i4>1507383</vt:i4>
      </vt:variant>
      <vt:variant>
        <vt:i4>248</vt:i4>
      </vt:variant>
      <vt:variant>
        <vt:i4>0</vt:i4>
      </vt:variant>
      <vt:variant>
        <vt:i4>5</vt:i4>
      </vt:variant>
      <vt:variant>
        <vt:lpwstr/>
      </vt:variant>
      <vt:variant>
        <vt:lpwstr>_Toc57023114</vt:lpwstr>
      </vt:variant>
      <vt:variant>
        <vt:i4>1048631</vt:i4>
      </vt:variant>
      <vt:variant>
        <vt:i4>242</vt:i4>
      </vt:variant>
      <vt:variant>
        <vt:i4>0</vt:i4>
      </vt:variant>
      <vt:variant>
        <vt:i4>5</vt:i4>
      </vt:variant>
      <vt:variant>
        <vt:lpwstr/>
      </vt:variant>
      <vt:variant>
        <vt:lpwstr>_Toc57023113</vt:lpwstr>
      </vt:variant>
      <vt:variant>
        <vt:i4>1114167</vt:i4>
      </vt:variant>
      <vt:variant>
        <vt:i4>236</vt:i4>
      </vt:variant>
      <vt:variant>
        <vt:i4>0</vt:i4>
      </vt:variant>
      <vt:variant>
        <vt:i4>5</vt:i4>
      </vt:variant>
      <vt:variant>
        <vt:lpwstr/>
      </vt:variant>
      <vt:variant>
        <vt:lpwstr>_Toc57023112</vt:lpwstr>
      </vt:variant>
      <vt:variant>
        <vt:i4>1179703</vt:i4>
      </vt:variant>
      <vt:variant>
        <vt:i4>230</vt:i4>
      </vt:variant>
      <vt:variant>
        <vt:i4>0</vt:i4>
      </vt:variant>
      <vt:variant>
        <vt:i4>5</vt:i4>
      </vt:variant>
      <vt:variant>
        <vt:lpwstr/>
      </vt:variant>
      <vt:variant>
        <vt:lpwstr>_Toc57023111</vt:lpwstr>
      </vt:variant>
      <vt:variant>
        <vt:i4>1245239</vt:i4>
      </vt:variant>
      <vt:variant>
        <vt:i4>224</vt:i4>
      </vt:variant>
      <vt:variant>
        <vt:i4>0</vt:i4>
      </vt:variant>
      <vt:variant>
        <vt:i4>5</vt:i4>
      </vt:variant>
      <vt:variant>
        <vt:lpwstr/>
      </vt:variant>
      <vt:variant>
        <vt:lpwstr>_Toc57023110</vt:lpwstr>
      </vt:variant>
      <vt:variant>
        <vt:i4>1703990</vt:i4>
      </vt:variant>
      <vt:variant>
        <vt:i4>218</vt:i4>
      </vt:variant>
      <vt:variant>
        <vt:i4>0</vt:i4>
      </vt:variant>
      <vt:variant>
        <vt:i4>5</vt:i4>
      </vt:variant>
      <vt:variant>
        <vt:lpwstr/>
      </vt:variant>
      <vt:variant>
        <vt:lpwstr>_Toc57023109</vt:lpwstr>
      </vt:variant>
      <vt:variant>
        <vt:i4>1769526</vt:i4>
      </vt:variant>
      <vt:variant>
        <vt:i4>212</vt:i4>
      </vt:variant>
      <vt:variant>
        <vt:i4>0</vt:i4>
      </vt:variant>
      <vt:variant>
        <vt:i4>5</vt:i4>
      </vt:variant>
      <vt:variant>
        <vt:lpwstr/>
      </vt:variant>
      <vt:variant>
        <vt:lpwstr>_Toc57023108</vt:lpwstr>
      </vt:variant>
      <vt:variant>
        <vt:i4>1310774</vt:i4>
      </vt:variant>
      <vt:variant>
        <vt:i4>206</vt:i4>
      </vt:variant>
      <vt:variant>
        <vt:i4>0</vt:i4>
      </vt:variant>
      <vt:variant>
        <vt:i4>5</vt:i4>
      </vt:variant>
      <vt:variant>
        <vt:lpwstr/>
      </vt:variant>
      <vt:variant>
        <vt:lpwstr>_Toc57023107</vt:lpwstr>
      </vt:variant>
      <vt:variant>
        <vt:i4>1376310</vt:i4>
      </vt:variant>
      <vt:variant>
        <vt:i4>200</vt:i4>
      </vt:variant>
      <vt:variant>
        <vt:i4>0</vt:i4>
      </vt:variant>
      <vt:variant>
        <vt:i4>5</vt:i4>
      </vt:variant>
      <vt:variant>
        <vt:lpwstr/>
      </vt:variant>
      <vt:variant>
        <vt:lpwstr>_Toc57023106</vt:lpwstr>
      </vt:variant>
      <vt:variant>
        <vt:i4>1441846</vt:i4>
      </vt:variant>
      <vt:variant>
        <vt:i4>194</vt:i4>
      </vt:variant>
      <vt:variant>
        <vt:i4>0</vt:i4>
      </vt:variant>
      <vt:variant>
        <vt:i4>5</vt:i4>
      </vt:variant>
      <vt:variant>
        <vt:lpwstr/>
      </vt:variant>
      <vt:variant>
        <vt:lpwstr>_Toc57023105</vt:lpwstr>
      </vt:variant>
      <vt:variant>
        <vt:i4>1507382</vt:i4>
      </vt:variant>
      <vt:variant>
        <vt:i4>188</vt:i4>
      </vt:variant>
      <vt:variant>
        <vt:i4>0</vt:i4>
      </vt:variant>
      <vt:variant>
        <vt:i4>5</vt:i4>
      </vt:variant>
      <vt:variant>
        <vt:lpwstr/>
      </vt:variant>
      <vt:variant>
        <vt:lpwstr>_Toc57023104</vt:lpwstr>
      </vt:variant>
      <vt:variant>
        <vt:i4>1048630</vt:i4>
      </vt:variant>
      <vt:variant>
        <vt:i4>182</vt:i4>
      </vt:variant>
      <vt:variant>
        <vt:i4>0</vt:i4>
      </vt:variant>
      <vt:variant>
        <vt:i4>5</vt:i4>
      </vt:variant>
      <vt:variant>
        <vt:lpwstr/>
      </vt:variant>
      <vt:variant>
        <vt:lpwstr>_Toc57023103</vt:lpwstr>
      </vt:variant>
      <vt:variant>
        <vt:i4>1114166</vt:i4>
      </vt:variant>
      <vt:variant>
        <vt:i4>176</vt:i4>
      </vt:variant>
      <vt:variant>
        <vt:i4>0</vt:i4>
      </vt:variant>
      <vt:variant>
        <vt:i4>5</vt:i4>
      </vt:variant>
      <vt:variant>
        <vt:lpwstr/>
      </vt:variant>
      <vt:variant>
        <vt:lpwstr>_Toc57023102</vt:lpwstr>
      </vt:variant>
      <vt:variant>
        <vt:i4>1179702</vt:i4>
      </vt:variant>
      <vt:variant>
        <vt:i4>170</vt:i4>
      </vt:variant>
      <vt:variant>
        <vt:i4>0</vt:i4>
      </vt:variant>
      <vt:variant>
        <vt:i4>5</vt:i4>
      </vt:variant>
      <vt:variant>
        <vt:lpwstr/>
      </vt:variant>
      <vt:variant>
        <vt:lpwstr>_Toc57023101</vt:lpwstr>
      </vt:variant>
      <vt:variant>
        <vt:i4>1245238</vt:i4>
      </vt:variant>
      <vt:variant>
        <vt:i4>164</vt:i4>
      </vt:variant>
      <vt:variant>
        <vt:i4>0</vt:i4>
      </vt:variant>
      <vt:variant>
        <vt:i4>5</vt:i4>
      </vt:variant>
      <vt:variant>
        <vt:lpwstr/>
      </vt:variant>
      <vt:variant>
        <vt:lpwstr>_Toc57023100</vt:lpwstr>
      </vt:variant>
      <vt:variant>
        <vt:i4>1769535</vt:i4>
      </vt:variant>
      <vt:variant>
        <vt:i4>158</vt:i4>
      </vt:variant>
      <vt:variant>
        <vt:i4>0</vt:i4>
      </vt:variant>
      <vt:variant>
        <vt:i4>5</vt:i4>
      </vt:variant>
      <vt:variant>
        <vt:lpwstr/>
      </vt:variant>
      <vt:variant>
        <vt:lpwstr>_Toc57023099</vt:lpwstr>
      </vt:variant>
      <vt:variant>
        <vt:i4>1703999</vt:i4>
      </vt:variant>
      <vt:variant>
        <vt:i4>152</vt:i4>
      </vt:variant>
      <vt:variant>
        <vt:i4>0</vt:i4>
      </vt:variant>
      <vt:variant>
        <vt:i4>5</vt:i4>
      </vt:variant>
      <vt:variant>
        <vt:lpwstr/>
      </vt:variant>
      <vt:variant>
        <vt:lpwstr>_Toc57023098</vt:lpwstr>
      </vt:variant>
      <vt:variant>
        <vt:i4>1376319</vt:i4>
      </vt:variant>
      <vt:variant>
        <vt:i4>146</vt:i4>
      </vt:variant>
      <vt:variant>
        <vt:i4>0</vt:i4>
      </vt:variant>
      <vt:variant>
        <vt:i4>5</vt:i4>
      </vt:variant>
      <vt:variant>
        <vt:lpwstr/>
      </vt:variant>
      <vt:variant>
        <vt:lpwstr>_Toc57023097</vt:lpwstr>
      </vt:variant>
      <vt:variant>
        <vt:i4>1310783</vt:i4>
      </vt:variant>
      <vt:variant>
        <vt:i4>140</vt:i4>
      </vt:variant>
      <vt:variant>
        <vt:i4>0</vt:i4>
      </vt:variant>
      <vt:variant>
        <vt:i4>5</vt:i4>
      </vt:variant>
      <vt:variant>
        <vt:lpwstr/>
      </vt:variant>
      <vt:variant>
        <vt:lpwstr>_Toc57023096</vt:lpwstr>
      </vt:variant>
      <vt:variant>
        <vt:i4>1507391</vt:i4>
      </vt:variant>
      <vt:variant>
        <vt:i4>134</vt:i4>
      </vt:variant>
      <vt:variant>
        <vt:i4>0</vt:i4>
      </vt:variant>
      <vt:variant>
        <vt:i4>5</vt:i4>
      </vt:variant>
      <vt:variant>
        <vt:lpwstr/>
      </vt:variant>
      <vt:variant>
        <vt:lpwstr>_Toc57023095</vt:lpwstr>
      </vt:variant>
      <vt:variant>
        <vt:i4>1441855</vt:i4>
      </vt:variant>
      <vt:variant>
        <vt:i4>128</vt:i4>
      </vt:variant>
      <vt:variant>
        <vt:i4>0</vt:i4>
      </vt:variant>
      <vt:variant>
        <vt:i4>5</vt:i4>
      </vt:variant>
      <vt:variant>
        <vt:lpwstr/>
      </vt:variant>
      <vt:variant>
        <vt:lpwstr>_Toc57023094</vt:lpwstr>
      </vt:variant>
      <vt:variant>
        <vt:i4>1114175</vt:i4>
      </vt:variant>
      <vt:variant>
        <vt:i4>122</vt:i4>
      </vt:variant>
      <vt:variant>
        <vt:i4>0</vt:i4>
      </vt:variant>
      <vt:variant>
        <vt:i4>5</vt:i4>
      </vt:variant>
      <vt:variant>
        <vt:lpwstr/>
      </vt:variant>
      <vt:variant>
        <vt:lpwstr>_Toc57023093</vt:lpwstr>
      </vt:variant>
      <vt:variant>
        <vt:i4>1048639</vt:i4>
      </vt:variant>
      <vt:variant>
        <vt:i4>116</vt:i4>
      </vt:variant>
      <vt:variant>
        <vt:i4>0</vt:i4>
      </vt:variant>
      <vt:variant>
        <vt:i4>5</vt:i4>
      </vt:variant>
      <vt:variant>
        <vt:lpwstr/>
      </vt:variant>
      <vt:variant>
        <vt:lpwstr>_Toc57023092</vt:lpwstr>
      </vt:variant>
      <vt:variant>
        <vt:i4>1245247</vt:i4>
      </vt:variant>
      <vt:variant>
        <vt:i4>110</vt:i4>
      </vt:variant>
      <vt:variant>
        <vt:i4>0</vt:i4>
      </vt:variant>
      <vt:variant>
        <vt:i4>5</vt:i4>
      </vt:variant>
      <vt:variant>
        <vt:lpwstr/>
      </vt:variant>
      <vt:variant>
        <vt:lpwstr>_Toc57023091</vt:lpwstr>
      </vt:variant>
      <vt:variant>
        <vt:i4>1179711</vt:i4>
      </vt:variant>
      <vt:variant>
        <vt:i4>104</vt:i4>
      </vt:variant>
      <vt:variant>
        <vt:i4>0</vt:i4>
      </vt:variant>
      <vt:variant>
        <vt:i4>5</vt:i4>
      </vt:variant>
      <vt:variant>
        <vt:lpwstr/>
      </vt:variant>
      <vt:variant>
        <vt:lpwstr>_Toc57023090</vt:lpwstr>
      </vt:variant>
      <vt:variant>
        <vt:i4>1769534</vt:i4>
      </vt:variant>
      <vt:variant>
        <vt:i4>98</vt:i4>
      </vt:variant>
      <vt:variant>
        <vt:i4>0</vt:i4>
      </vt:variant>
      <vt:variant>
        <vt:i4>5</vt:i4>
      </vt:variant>
      <vt:variant>
        <vt:lpwstr/>
      </vt:variant>
      <vt:variant>
        <vt:lpwstr>_Toc57023089</vt:lpwstr>
      </vt:variant>
      <vt:variant>
        <vt:i4>1703998</vt:i4>
      </vt:variant>
      <vt:variant>
        <vt:i4>92</vt:i4>
      </vt:variant>
      <vt:variant>
        <vt:i4>0</vt:i4>
      </vt:variant>
      <vt:variant>
        <vt:i4>5</vt:i4>
      </vt:variant>
      <vt:variant>
        <vt:lpwstr/>
      </vt:variant>
      <vt:variant>
        <vt:lpwstr>_Toc57023088</vt:lpwstr>
      </vt:variant>
      <vt:variant>
        <vt:i4>1376318</vt:i4>
      </vt:variant>
      <vt:variant>
        <vt:i4>86</vt:i4>
      </vt:variant>
      <vt:variant>
        <vt:i4>0</vt:i4>
      </vt:variant>
      <vt:variant>
        <vt:i4>5</vt:i4>
      </vt:variant>
      <vt:variant>
        <vt:lpwstr/>
      </vt:variant>
      <vt:variant>
        <vt:lpwstr>_Toc57023087</vt:lpwstr>
      </vt:variant>
      <vt:variant>
        <vt:i4>1310782</vt:i4>
      </vt:variant>
      <vt:variant>
        <vt:i4>80</vt:i4>
      </vt:variant>
      <vt:variant>
        <vt:i4>0</vt:i4>
      </vt:variant>
      <vt:variant>
        <vt:i4>5</vt:i4>
      </vt:variant>
      <vt:variant>
        <vt:lpwstr/>
      </vt:variant>
      <vt:variant>
        <vt:lpwstr>_Toc57023086</vt:lpwstr>
      </vt:variant>
      <vt:variant>
        <vt:i4>1507390</vt:i4>
      </vt:variant>
      <vt:variant>
        <vt:i4>74</vt:i4>
      </vt:variant>
      <vt:variant>
        <vt:i4>0</vt:i4>
      </vt:variant>
      <vt:variant>
        <vt:i4>5</vt:i4>
      </vt:variant>
      <vt:variant>
        <vt:lpwstr/>
      </vt:variant>
      <vt:variant>
        <vt:lpwstr>_Toc57023085</vt:lpwstr>
      </vt:variant>
      <vt:variant>
        <vt:i4>1441854</vt:i4>
      </vt:variant>
      <vt:variant>
        <vt:i4>68</vt:i4>
      </vt:variant>
      <vt:variant>
        <vt:i4>0</vt:i4>
      </vt:variant>
      <vt:variant>
        <vt:i4>5</vt:i4>
      </vt:variant>
      <vt:variant>
        <vt:lpwstr/>
      </vt:variant>
      <vt:variant>
        <vt:lpwstr>_Toc57023084</vt:lpwstr>
      </vt:variant>
      <vt:variant>
        <vt:i4>1114174</vt:i4>
      </vt:variant>
      <vt:variant>
        <vt:i4>62</vt:i4>
      </vt:variant>
      <vt:variant>
        <vt:i4>0</vt:i4>
      </vt:variant>
      <vt:variant>
        <vt:i4>5</vt:i4>
      </vt:variant>
      <vt:variant>
        <vt:lpwstr/>
      </vt:variant>
      <vt:variant>
        <vt:lpwstr>_Toc57023083</vt:lpwstr>
      </vt:variant>
      <vt:variant>
        <vt:i4>1048638</vt:i4>
      </vt:variant>
      <vt:variant>
        <vt:i4>56</vt:i4>
      </vt:variant>
      <vt:variant>
        <vt:i4>0</vt:i4>
      </vt:variant>
      <vt:variant>
        <vt:i4>5</vt:i4>
      </vt:variant>
      <vt:variant>
        <vt:lpwstr/>
      </vt:variant>
      <vt:variant>
        <vt:lpwstr>_Toc57023082</vt:lpwstr>
      </vt:variant>
      <vt:variant>
        <vt:i4>1245246</vt:i4>
      </vt:variant>
      <vt:variant>
        <vt:i4>50</vt:i4>
      </vt:variant>
      <vt:variant>
        <vt:i4>0</vt:i4>
      </vt:variant>
      <vt:variant>
        <vt:i4>5</vt:i4>
      </vt:variant>
      <vt:variant>
        <vt:lpwstr/>
      </vt:variant>
      <vt:variant>
        <vt:lpwstr>_Toc57023081</vt:lpwstr>
      </vt:variant>
      <vt:variant>
        <vt:i4>1179710</vt:i4>
      </vt:variant>
      <vt:variant>
        <vt:i4>44</vt:i4>
      </vt:variant>
      <vt:variant>
        <vt:i4>0</vt:i4>
      </vt:variant>
      <vt:variant>
        <vt:i4>5</vt:i4>
      </vt:variant>
      <vt:variant>
        <vt:lpwstr/>
      </vt:variant>
      <vt:variant>
        <vt:lpwstr>_Toc57023080</vt:lpwstr>
      </vt:variant>
      <vt:variant>
        <vt:i4>1769521</vt:i4>
      </vt:variant>
      <vt:variant>
        <vt:i4>38</vt:i4>
      </vt:variant>
      <vt:variant>
        <vt:i4>0</vt:i4>
      </vt:variant>
      <vt:variant>
        <vt:i4>5</vt:i4>
      </vt:variant>
      <vt:variant>
        <vt:lpwstr/>
      </vt:variant>
      <vt:variant>
        <vt:lpwstr>_Toc57023079</vt:lpwstr>
      </vt:variant>
      <vt:variant>
        <vt:i4>1703985</vt:i4>
      </vt:variant>
      <vt:variant>
        <vt:i4>32</vt:i4>
      </vt:variant>
      <vt:variant>
        <vt:i4>0</vt:i4>
      </vt:variant>
      <vt:variant>
        <vt:i4>5</vt:i4>
      </vt:variant>
      <vt:variant>
        <vt:lpwstr/>
      </vt:variant>
      <vt:variant>
        <vt:lpwstr>_Toc57023078</vt:lpwstr>
      </vt:variant>
      <vt:variant>
        <vt:i4>1376305</vt:i4>
      </vt:variant>
      <vt:variant>
        <vt:i4>26</vt:i4>
      </vt:variant>
      <vt:variant>
        <vt:i4>0</vt:i4>
      </vt:variant>
      <vt:variant>
        <vt:i4>5</vt:i4>
      </vt:variant>
      <vt:variant>
        <vt:lpwstr/>
      </vt:variant>
      <vt:variant>
        <vt:lpwstr>_Toc57023077</vt:lpwstr>
      </vt:variant>
      <vt:variant>
        <vt:i4>1310769</vt:i4>
      </vt:variant>
      <vt:variant>
        <vt:i4>20</vt:i4>
      </vt:variant>
      <vt:variant>
        <vt:i4>0</vt:i4>
      </vt:variant>
      <vt:variant>
        <vt:i4>5</vt:i4>
      </vt:variant>
      <vt:variant>
        <vt:lpwstr/>
      </vt:variant>
      <vt:variant>
        <vt:lpwstr>_Toc57023076</vt:lpwstr>
      </vt:variant>
      <vt:variant>
        <vt:i4>1507377</vt:i4>
      </vt:variant>
      <vt:variant>
        <vt:i4>14</vt:i4>
      </vt:variant>
      <vt:variant>
        <vt:i4>0</vt:i4>
      </vt:variant>
      <vt:variant>
        <vt:i4>5</vt:i4>
      </vt:variant>
      <vt:variant>
        <vt:lpwstr/>
      </vt:variant>
      <vt:variant>
        <vt:lpwstr>_Toc57023075</vt:lpwstr>
      </vt:variant>
      <vt:variant>
        <vt:i4>1441841</vt:i4>
      </vt:variant>
      <vt:variant>
        <vt:i4>8</vt:i4>
      </vt:variant>
      <vt:variant>
        <vt:i4>0</vt:i4>
      </vt:variant>
      <vt:variant>
        <vt:i4>5</vt:i4>
      </vt:variant>
      <vt:variant>
        <vt:lpwstr/>
      </vt:variant>
      <vt:variant>
        <vt:lpwstr>_Toc57023074</vt:lpwstr>
      </vt:variant>
      <vt:variant>
        <vt:i4>1114161</vt:i4>
      </vt:variant>
      <vt:variant>
        <vt:i4>2</vt:i4>
      </vt:variant>
      <vt:variant>
        <vt:i4>0</vt:i4>
      </vt:variant>
      <vt:variant>
        <vt:i4>5</vt:i4>
      </vt:variant>
      <vt:variant>
        <vt:lpwstr/>
      </vt:variant>
      <vt:variant>
        <vt:lpwstr>_Toc57023073</vt:lpwstr>
      </vt:variant>
      <vt:variant>
        <vt:i4>6094889</vt:i4>
      </vt:variant>
      <vt:variant>
        <vt:i4>0</vt:i4>
      </vt:variant>
      <vt:variant>
        <vt:i4>0</vt:i4>
      </vt:variant>
      <vt:variant>
        <vt:i4>5</vt:i4>
      </vt:variant>
      <vt:variant>
        <vt:lpwstr>mailto:james.kershaw@kpmg.ie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DIRECTORS AND OTHER INFORMATION</dc:title>
  <dc:subject/>
  <dc:creator>N HUNT</dc:creator>
  <cp:keywords/>
  <dc:description/>
  <cp:lastModifiedBy>Ciara O'Mullane</cp:lastModifiedBy>
  <cp:revision>4</cp:revision>
  <cp:lastPrinted>2021-03-01T14:26:00Z</cp:lastPrinted>
  <dcterms:created xsi:type="dcterms:W3CDTF">2021-03-01T16:52:00Z</dcterms:created>
  <dcterms:modified xsi:type="dcterms:W3CDTF">2021-03-01T19:14:00Z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0x010100BE156B1CF39149A8843C57AB06C49AFE0011B886BEF4CCD94F85F46E94360FD412</vt:lpwstr>
  </property>
  <property fmtid="{D5CDD505-2E9C-101B-9397-08002B2CF9AE}" pid="3" name="IssuerName">
    <vt:lpwstr/>
  </property>
  <property fmtid="{D5CDD505-2E9C-101B-9397-08002B2CF9AE}" pid="4" name="MigrateFolderIssueDetected">
    <vt:bool>false</vt:bool>
  </property>
  <property fmtid="{D5CDD505-2E9C-101B-9397-08002B2CF9AE}" pid="5" name="Order">
    <vt:r8>171295200</vt:r8>
  </property>
  <property fmtid="{D5CDD505-2E9C-101B-9397-08002B2CF9AE}" pid="6" name="JobType">
    <vt:lpwstr/>
  </property>
  <property fmtid="{D5CDD505-2E9C-101B-9397-08002B2CF9AE}" pid="7" name="IssuerID">
    <vt:lpwstr/>
  </property>
  <property fmtid="{D5CDD505-2E9C-101B-9397-08002B2CF9AE}" pid="8" name="SendToWeb">
    <vt:bool>false</vt:bool>
  </property>
  <property fmtid="{D5CDD505-2E9C-101B-9397-08002B2CF9AE}" pid="9" name="JobContentType">
    <vt:lpwstr/>
  </property>
  <property fmtid="{D5CDD505-2E9C-101B-9397-08002B2CF9AE}" pid="10" name="Organisation">
    <vt:lpwstr/>
  </property>
  <property fmtid="{D5CDD505-2E9C-101B-9397-08002B2CF9AE}" pid="11" name="Contact">
    <vt:lpwstr/>
  </property>
  <property fmtid="{D5CDD505-2E9C-101B-9397-08002B2CF9AE}" pid="12" name="MigrateFolderIssueDetected0">
    <vt:bool>false</vt:bool>
  </property>
</Properties>
</file>