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
  </p:notesMasterIdLst>
  <p:handoutMasterIdLst>
    <p:handoutMasterId r:id="rId5"/>
  </p:handoutMasterIdLst>
  <p:sldIdLst>
    <p:sldId id="263" r:id="rId2"/>
    <p:sldId id="266" r:id="rId3"/>
  </p:sldIdLst>
  <p:sldSz cx="6858000" cy="9144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imondas Rajeckas" initials="RR" lastIdx="12" clrIdx="0"/>
  <p:cmAuthor id="1" name="Ieva Dunajevaitė-Narmontienė" initials="ID" lastIdx="2" clrIdx="1">
    <p:extLst/>
  </p:cmAuthor>
  <p:cmAuthor id="2" name="ED" initials="ED" lastIdx="1" clrIdx="2">
    <p:extLst/>
  </p:cmAuthor>
  <p:cmAuthor id="3" name="Diana Gedvilė" initials="DG"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C"/>
    <a:srgbClr val="2382C8"/>
    <a:srgbClr val="E2F0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0195" autoAdjust="0"/>
    <p:restoredTop sz="96395" autoAdjust="0"/>
  </p:normalViewPr>
  <p:slideViewPr>
    <p:cSldViewPr snapToGrid="0">
      <p:cViewPr>
        <p:scale>
          <a:sx n="100" d="100"/>
          <a:sy n="100" d="100"/>
        </p:scale>
        <p:origin x="3336" y="-70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lt-LT" sz="900" dirty="0">
                <a:latin typeface="Arial" panose="020B0604020202020204" pitchFamily="34" charset="0"/>
                <a:cs typeface="Arial" panose="020B0604020202020204" pitchFamily="34" charset="0"/>
              </a:rPr>
              <a:t>EQUITY, MILLION</a:t>
            </a:r>
            <a:r>
              <a:rPr lang="lt-LT" sz="900" baseline="0" dirty="0">
                <a:latin typeface="Arial" panose="020B0604020202020204" pitchFamily="34" charset="0"/>
                <a:cs typeface="Arial" panose="020B0604020202020204" pitchFamily="34" charset="0"/>
              </a:rPr>
              <a:t> EUR</a:t>
            </a:r>
            <a:endParaRPr lang="en-US" sz="9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tx>
            <c:strRef>
              <c:f>ENG!$A$23</c:f>
              <c:strCache>
                <c:ptCount val="1"/>
                <c:pt idx="0">
                  <c:v>Equity</c:v>
                </c:pt>
              </c:strCache>
            </c:strRef>
          </c:tx>
          <c:spPr>
            <a:solidFill>
              <a:schemeClr val="bg1">
                <a:lumMod val="85000"/>
              </a:schemeClr>
            </a:solidFill>
            <a:ln>
              <a:noFill/>
            </a:ln>
            <a:effectLst/>
          </c:spPr>
          <c:invertIfNegative val="0"/>
          <c:dPt>
            <c:idx val="1"/>
            <c:invertIfNegative val="0"/>
            <c:bubble3D val="0"/>
            <c:spPr>
              <a:solidFill>
                <a:srgbClr val="0064C8"/>
              </a:solidFill>
              <a:ln>
                <a:noFill/>
              </a:ln>
              <a:effectLst/>
              <a:sp3d/>
            </c:spPr>
            <c:extLst>
              <c:ext xmlns:c16="http://schemas.microsoft.com/office/drawing/2014/chart" uri="{C3380CC4-5D6E-409C-BE32-E72D297353CC}">
                <c16:uniqueId val="{00000001-826B-4F78-B869-79501B816DD8}"/>
              </c:ext>
            </c:extLst>
          </c:dPt>
          <c:dPt>
            <c:idx val="2"/>
            <c:invertIfNegative val="0"/>
            <c:bubble3D val="0"/>
            <c:spPr>
              <a:solidFill>
                <a:srgbClr val="00003C"/>
              </a:solidFill>
              <a:ln>
                <a:noFill/>
              </a:ln>
              <a:effectLst/>
              <a:sp3d/>
            </c:spPr>
            <c:extLst>
              <c:ext xmlns:c16="http://schemas.microsoft.com/office/drawing/2014/chart" uri="{C3380CC4-5D6E-409C-BE32-E72D297353CC}">
                <c16:uniqueId val="{00000003-826B-4F78-B869-79501B816DD8}"/>
              </c:ext>
            </c:extLst>
          </c:dPt>
          <c:cat>
            <c:numRef>
              <c:f>ENG!$B$22:$D$22</c:f>
              <c:numCache>
                <c:formatCode>dd/mm/yyyy;@</c:formatCode>
                <c:ptCount val="3"/>
                <c:pt idx="0">
                  <c:v>42277</c:v>
                </c:pt>
                <c:pt idx="1">
                  <c:v>42643</c:v>
                </c:pt>
                <c:pt idx="2">
                  <c:v>43008</c:v>
                </c:pt>
              </c:numCache>
            </c:numRef>
          </c:cat>
          <c:val>
            <c:numRef>
              <c:f>ENG!$B$23:$D$23</c:f>
              <c:numCache>
                <c:formatCode>General</c:formatCode>
                <c:ptCount val="3"/>
                <c:pt idx="0">
                  <c:v>16.399999999999999</c:v>
                </c:pt>
                <c:pt idx="1">
                  <c:v>27.5</c:v>
                </c:pt>
                <c:pt idx="2">
                  <c:v>32.4</c:v>
                </c:pt>
              </c:numCache>
            </c:numRef>
          </c:val>
          <c:extLst>
            <c:ext xmlns:c16="http://schemas.microsoft.com/office/drawing/2014/chart" uri="{C3380CC4-5D6E-409C-BE32-E72D297353CC}">
              <c16:uniqueId val="{00000004-826B-4F78-B869-79501B816DD8}"/>
            </c:ext>
          </c:extLst>
        </c:ser>
        <c:dLbls>
          <c:showLegendKey val="0"/>
          <c:showVal val="0"/>
          <c:showCatName val="0"/>
          <c:showSerName val="0"/>
          <c:showPercent val="0"/>
          <c:showBubbleSize val="0"/>
        </c:dLbls>
        <c:gapWidth val="150"/>
        <c:axId val="95815168"/>
        <c:axId val="95817088"/>
      </c:barChart>
      <c:catAx>
        <c:axId val="95815168"/>
        <c:scaling>
          <c:orientation val="minMax"/>
          <c:max val="3"/>
          <c:min val="1"/>
        </c:scaling>
        <c:delete val="0"/>
        <c:axPos val="b"/>
        <c:numFmt formatCode="dd/mm/yyyy;@" sourceLinked="1"/>
        <c:majorTickMark val="out"/>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95817088"/>
        <c:crosses val="autoZero"/>
        <c:auto val="0"/>
        <c:lblAlgn val="ctr"/>
        <c:lblOffset val="100"/>
        <c:noMultiLvlLbl val="0"/>
      </c:catAx>
      <c:valAx>
        <c:axId val="95817088"/>
        <c:scaling>
          <c:orientation val="minMax"/>
          <c:max val="3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9581516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lt-LT" sz="900" dirty="0">
                <a:latin typeface="Arial" panose="020B0604020202020204" pitchFamily="34" charset="0"/>
                <a:cs typeface="Arial" panose="020B0604020202020204" pitchFamily="34" charset="0"/>
              </a:rPr>
              <a:t>REVENUE FOR </a:t>
            </a:r>
            <a:r>
              <a:rPr lang="en-US" sz="900" dirty="0">
                <a:latin typeface="Arial" panose="020B0604020202020204" pitchFamily="34" charset="0"/>
                <a:cs typeface="Arial" panose="020B0604020202020204" pitchFamily="34" charset="0"/>
              </a:rPr>
              <a:t>9</a:t>
            </a:r>
            <a:r>
              <a:rPr lang="lt-LT" sz="900" baseline="0" dirty="0">
                <a:latin typeface="Arial" panose="020B0604020202020204" pitchFamily="34" charset="0"/>
                <a:cs typeface="Arial" panose="020B0604020202020204" pitchFamily="34" charset="0"/>
              </a:rPr>
              <a:t> mnth</a:t>
            </a:r>
            <a:r>
              <a:rPr lang="en-US" sz="900" baseline="0" dirty="0">
                <a:latin typeface="Arial" panose="020B0604020202020204" pitchFamily="34" charset="0"/>
                <a:cs typeface="Arial" panose="020B0604020202020204" pitchFamily="34" charset="0"/>
              </a:rPr>
              <a:t>,</a:t>
            </a:r>
            <a:endParaRPr lang="lt-LT" sz="900" baseline="0" dirty="0">
              <a:latin typeface="Arial" panose="020B0604020202020204" pitchFamily="34" charset="0"/>
              <a:cs typeface="Arial" panose="020B0604020202020204" pitchFamily="34" charset="0"/>
            </a:endParaRPr>
          </a:p>
          <a:p>
            <a:pPr>
              <a:defRPr sz="900">
                <a:latin typeface="Arial" panose="020B0604020202020204" pitchFamily="34" charset="0"/>
                <a:cs typeface="Arial" panose="020B0604020202020204" pitchFamily="34" charset="0"/>
              </a:defRPr>
            </a:pPr>
            <a:r>
              <a:rPr lang="lt-LT" sz="900" baseline="0" dirty="0">
                <a:latin typeface="Arial" panose="020B0604020202020204" pitchFamily="34" charset="0"/>
                <a:cs typeface="Arial" panose="020B0604020202020204" pitchFamily="34" charset="0"/>
              </a:rPr>
              <a:t>MILLION</a:t>
            </a:r>
            <a:r>
              <a:rPr lang="lt-LT" sz="900" dirty="0">
                <a:latin typeface="Arial" panose="020B0604020202020204" pitchFamily="34" charset="0"/>
                <a:cs typeface="Arial" panose="020B0604020202020204" pitchFamily="34" charset="0"/>
              </a:rPr>
              <a:t> </a:t>
            </a:r>
            <a:r>
              <a:rPr lang="lt-LT" sz="900" baseline="0" dirty="0">
                <a:latin typeface="Arial" panose="020B0604020202020204" pitchFamily="34" charset="0"/>
                <a:cs typeface="Arial" panose="020B0604020202020204" pitchFamily="34" charset="0"/>
              </a:rPr>
              <a:t> EUR</a:t>
            </a:r>
            <a:endParaRPr lang="en-US" sz="900" dirty="0">
              <a:latin typeface="Arial" panose="020B0604020202020204" pitchFamily="34" charset="0"/>
              <a:cs typeface="Arial" panose="020B0604020202020204" pitchFamily="34" charset="0"/>
            </a:endParaRPr>
          </a:p>
        </c:rich>
      </c:tx>
      <c:layout>
        <c:manualLayout>
          <c:xMode val="edge"/>
          <c:yMode val="edge"/>
          <c:x val="0.22808654481000726"/>
          <c:y val="2.877426917072867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title>
    <c:autoTitleDeleted val="0"/>
    <c:plotArea>
      <c:layout>
        <c:manualLayout>
          <c:layoutTarget val="inner"/>
          <c:xMode val="edge"/>
          <c:yMode val="edge"/>
          <c:x val="7.7804691422197328E-2"/>
          <c:y val="0.21041701889383499"/>
          <c:w val="0.87984491786242458"/>
          <c:h val="0.46574281690710118"/>
        </c:manualLayout>
      </c:layout>
      <c:barChart>
        <c:barDir val="col"/>
        <c:grouping val="stacked"/>
        <c:varyColors val="0"/>
        <c:ser>
          <c:idx val="0"/>
          <c:order val="0"/>
          <c:tx>
            <c:strRef>
              <c:f>ENG!$A$42</c:f>
              <c:strCache>
                <c:ptCount val="1"/>
                <c:pt idx="0">
                  <c:v>    from own properties</c:v>
                </c:pt>
              </c:strCache>
            </c:strRef>
          </c:tx>
          <c:spPr>
            <a:solidFill>
              <a:srgbClr val="00003C"/>
            </a:solidFill>
            <a:ln>
              <a:noFill/>
            </a:ln>
            <a:effectLst/>
          </c:spPr>
          <c:invertIfNegative val="0"/>
          <c:cat>
            <c:numRef>
              <c:f>ENG!$B$41:$D$41</c:f>
              <c:numCache>
                <c:formatCode>General</c:formatCode>
                <c:ptCount val="3"/>
                <c:pt idx="0">
                  <c:v>2015</c:v>
                </c:pt>
                <c:pt idx="1">
                  <c:v>2016</c:v>
                </c:pt>
                <c:pt idx="2">
                  <c:v>2017</c:v>
                </c:pt>
              </c:numCache>
            </c:numRef>
          </c:cat>
          <c:val>
            <c:numRef>
              <c:f>ENG!$B$42:$D$42</c:f>
              <c:numCache>
                <c:formatCode>General</c:formatCode>
                <c:ptCount val="3"/>
                <c:pt idx="0">
                  <c:v>2.1</c:v>
                </c:pt>
                <c:pt idx="1">
                  <c:v>2.7</c:v>
                </c:pt>
                <c:pt idx="2">
                  <c:v>2.9</c:v>
                </c:pt>
              </c:numCache>
            </c:numRef>
          </c:val>
          <c:extLst>
            <c:ext xmlns:c16="http://schemas.microsoft.com/office/drawing/2014/chart" uri="{C3380CC4-5D6E-409C-BE32-E72D297353CC}">
              <c16:uniqueId val="{00000000-FD19-4807-B667-BE2DAFE88404}"/>
            </c:ext>
          </c:extLst>
        </c:ser>
        <c:ser>
          <c:idx val="1"/>
          <c:order val="1"/>
          <c:tx>
            <c:strRef>
              <c:f>ENG!$A$43</c:f>
              <c:strCache>
                <c:ptCount val="1"/>
                <c:pt idx="0">
                  <c:v>    from subleased properties</c:v>
                </c:pt>
              </c:strCache>
            </c:strRef>
          </c:tx>
          <c:spPr>
            <a:solidFill>
              <a:srgbClr val="0064C8"/>
            </a:solidFill>
            <a:ln>
              <a:noFill/>
            </a:ln>
            <a:effectLst/>
          </c:spPr>
          <c:invertIfNegative val="0"/>
          <c:cat>
            <c:numRef>
              <c:f>ENG!$B$41:$D$41</c:f>
              <c:numCache>
                <c:formatCode>General</c:formatCode>
                <c:ptCount val="3"/>
                <c:pt idx="0">
                  <c:v>2015</c:v>
                </c:pt>
                <c:pt idx="1">
                  <c:v>2016</c:v>
                </c:pt>
                <c:pt idx="2">
                  <c:v>2017</c:v>
                </c:pt>
              </c:numCache>
            </c:numRef>
          </c:cat>
          <c:val>
            <c:numRef>
              <c:f>ENG!$B$43:$D$43</c:f>
              <c:numCache>
                <c:formatCode>General</c:formatCode>
                <c:ptCount val="3"/>
                <c:pt idx="0">
                  <c:v>1.3</c:v>
                </c:pt>
                <c:pt idx="1">
                  <c:v>1.2</c:v>
                </c:pt>
                <c:pt idx="2">
                  <c:v>1.1000000000000001</c:v>
                </c:pt>
              </c:numCache>
            </c:numRef>
          </c:val>
          <c:extLst>
            <c:ext xmlns:c16="http://schemas.microsoft.com/office/drawing/2014/chart" uri="{C3380CC4-5D6E-409C-BE32-E72D297353CC}">
              <c16:uniqueId val="{00000001-FD19-4807-B667-BE2DAFE88404}"/>
            </c:ext>
          </c:extLst>
        </c:ser>
        <c:ser>
          <c:idx val="2"/>
          <c:order val="2"/>
          <c:tx>
            <c:strRef>
              <c:f>ENG!$A$44</c:f>
              <c:strCache>
                <c:ptCount val="1"/>
                <c:pt idx="0">
                  <c:v>    other  revenue</c:v>
                </c:pt>
              </c:strCache>
            </c:strRef>
          </c:tx>
          <c:spPr>
            <a:solidFill>
              <a:schemeClr val="bg1">
                <a:lumMod val="65000"/>
              </a:schemeClr>
            </a:solidFill>
            <a:ln>
              <a:noFill/>
            </a:ln>
            <a:effectLst/>
          </c:spPr>
          <c:invertIfNegative val="0"/>
          <c:cat>
            <c:numRef>
              <c:f>ENG!$B$41:$D$41</c:f>
              <c:numCache>
                <c:formatCode>General</c:formatCode>
                <c:ptCount val="3"/>
                <c:pt idx="0">
                  <c:v>2015</c:v>
                </c:pt>
                <c:pt idx="1">
                  <c:v>2016</c:v>
                </c:pt>
                <c:pt idx="2">
                  <c:v>2017</c:v>
                </c:pt>
              </c:numCache>
            </c:numRef>
          </c:cat>
          <c:val>
            <c:numRef>
              <c:f>ENG!$B$44:$D$44</c:f>
              <c:numCache>
                <c:formatCode>General</c:formatCode>
                <c:ptCount val="3"/>
                <c:pt idx="0">
                  <c:v>0.8</c:v>
                </c:pt>
                <c:pt idx="1">
                  <c:v>0.7</c:v>
                </c:pt>
                <c:pt idx="2">
                  <c:v>0.8</c:v>
                </c:pt>
              </c:numCache>
            </c:numRef>
          </c:val>
          <c:extLst>
            <c:ext xmlns:c16="http://schemas.microsoft.com/office/drawing/2014/chart" uri="{C3380CC4-5D6E-409C-BE32-E72D297353CC}">
              <c16:uniqueId val="{00000002-FD19-4807-B667-BE2DAFE88404}"/>
            </c:ext>
          </c:extLst>
        </c:ser>
        <c:dLbls>
          <c:showLegendKey val="0"/>
          <c:showVal val="0"/>
          <c:showCatName val="0"/>
          <c:showSerName val="0"/>
          <c:showPercent val="0"/>
          <c:showBubbleSize val="0"/>
        </c:dLbls>
        <c:gapWidth val="150"/>
        <c:overlap val="100"/>
        <c:axId val="103771136"/>
        <c:axId val="103826176"/>
      </c:barChart>
      <c:catAx>
        <c:axId val="103771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103826176"/>
        <c:crosses val="autoZero"/>
        <c:auto val="1"/>
        <c:lblAlgn val="ctr"/>
        <c:lblOffset val="100"/>
        <c:noMultiLvlLbl val="0"/>
      </c:catAx>
      <c:valAx>
        <c:axId val="10382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103771136"/>
        <c:crosses val="autoZero"/>
        <c:crossBetween val="between"/>
      </c:valAx>
      <c:spPr>
        <a:noFill/>
        <a:ln>
          <a:noFill/>
        </a:ln>
        <a:effectLst/>
      </c:spPr>
    </c:plotArea>
    <c:legend>
      <c:legendPos val="b"/>
      <c:layout>
        <c:manualLayout>
          <c:xMode val="edge"/>
          <c:yMode val="edge"/>
          <c:x val="3.6887521772609198E-2"/>
          <c:y val="0.76501325688586652"/>
          <c:w val="0.83552054898453676"/>
          <c:h val="0.2057900477977401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900" dirty="0">
                <a:latin typeface="Arial" panose="020B0604020202020204" pitchFamily="34" charset="0"/>
                <a:cs typeface="Arial" panose="020B0604020202020204" pitchFamily="34" charset="0"/>
              </a:rPr>
              <a:t>NET LEASABLE AREA, m²</a:t>
            </a:r>
          </a:p>
        </c:rich>
      </c:tx>
      <c:layout>
        <c:manualLayout>
          <c:xMode val="edge"/>
          <c:yMode val="edge"/>
          <c:x val="0.23058071377501413"/>
          <c:y val="5.7367709516365925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title>
    <c:autoTitleDeleted val="0"/>
    <c:plotArea>
      <c:layout/>
      <c:barChart>
        <c:barDir val="col"/>
        <c:grouping val="clustered"/>
        <c:varyColors val="0"/>
        <c:ser>
          <c:idx val="0"/>
          <c:order val="0"/>
          <c:tx>
            <c:strRef>
              <c:f>'[Chart in Microsoft PowerPoint]Sheet1 (2)'!$A$3</c:f>
              <c:strCache>
                <c:ptCount val="1"/>
                <c:pt idx="0">
                  <c:v>NET LEASABLE AREA, m²</c:v>
                </c:pt>
              </c:strCache>
            </c:strRef>
          </c:tx>
          <c:spPr>
            <a:solidFill>
              <a:srgbClr val="14288A"/>
            </a:solidFill>
            <a:ln>
              <a:noFill/>
            </a:ln>
            <a:effectLst/>
          </c:spPr>
          <c:invertIfNegative val="0"/>
          <c:dPt>
            <c:idx val="0"/>
            <c:invertIfNegative val="0"/>
            <c:bubble3D val="0"/>
            <c:spPr>
              <a:solidFill>
                <a:schemeClr val="bg1">
                  <a:lumMod val="65000"/>
                </a:schemeClr>
              </a:solidFill>
              <a:ln>
                <a:noFill/>
              </a:ln>
              <a:effectLst/>
              <a:sp3d/>
            </c:spPr>
            <c:extLst>
              <c:ext xmlns:c16="http://schemas.microsoft.com/office/drawing/2014/chart" uri="{C3380CC4-5D6E-409C-BE32-E72D297353CC}">
                <c16:uniqueId val="{00000001-8E5D-4E2B-9800-93E6C9ABF850}"/>
              </c:ext>
            </c:extLst>
          </c:dPt>
          <c:dPt>
            <c:idx val="1"/>
            <c:invertIfNegative val="0"/>
            <c:bubble3D val="0"/>
            <c:spPr>
              <a:solidFill>
                <a:srgbClr val="0064C8"/>
              </a:solidFill>
              <a:ln>
                <a:noFill/>
              </a:ln>
              <a:effectLst/>
              <a:sp3d/>
            </c:spPr>
            <c:extLst>
              <c:ext xmlns:c16="http://schemas.microsoft.com/office/drawing/2014/chart" uri="{C3380CC4-5D6E-409C-BE32-E72D297353CC}">
                <c16:uniqueId val="{00000003-8E5D-4E2B-9800-93E6C9ABF850}"/>
              </c:ext>
            </c:extLst>
          </c:dPt>
          <c:dPt>
            <c:idx val="2"/>
            <c:invertIfNegative val="0"/>
            <c:bubble3D val="0"/>
            <c:spPr>
              <a:solidFill>
                <a:srgbClr val="00003C"/>
              </a:solidFill>
              <a:ln>
                <a:noFill/>
              </a:ln>
              <a:effectLst/>
              <a:sp3d/>
            </c:spPr>
            <c:extLst>
              <c:ext xmlns:c16="http://schemas.microsoft.com/office/drawing/2014/chart" uri="{C3380CC4-5D6E-409C-BE32-E72D297353CC}">
                <c16:uniqueId val="{00000005-8E5D-4E2B-9800-93E6C9ABF850}"/>
              </c:ext>
            </c:extLst>
          </c:dPt>
          <c:cat>
            <c:numRef>
              <c:f>'[Chart in Microsoft PowerPoint]Sheet1 (2)'!$B$2:$D$2</c:f>
              <c:numCache>
                <c:formatCode>dd/mm/yyyy;@</c:formatCode>
                <c:ptCount val="3"/>
                <c:pt idx="0">
                  <c:v>42277</c:v>
                </c:pt>
                <c:pt idx="1">
                  <c:v>42643</c:v>
                </c:pt>
                <c:pt idx="2">
                  <c:v>43008</c:v>
                </c:pt>
              </c:numCache>
            </c:numRef>
          </c:cat>
          <c:val>
            <c:numRef>
              <c:f>'[Chart in Microsoft PowerPoint]Sheet1 (2)'!$B$3:$D$3</c:f>
              <c:numCache>
                <c:formatCode>0.00</c:formatCode>
                <c:ptCount val="3"/>
                <c:pt idx="0">
                  <c:v>42076</c:v>
                </c:pt>
                <c:pt idx="1">
                  <c:v>48476</c:v>
                </c:pt>
                <c:pt idx="2">
                  <c:v>45676</c:v>
                </c:pt>
              </c:numCache>
            </c:numRef>
          </c:val>
          <c:extLst>
            <c:ext xmlns:c16="http://schemas.microsoft.com/office/drawing/2014/chart" uri="{C3380CC4-5D6E-409C-BE32-E72D297353CC}">
              <c16:uniqueId val="{00000006-8E5D-4E2B-9800-93E6C9ABF850}"/>
            </c:ext>
          </c:extLst>
        </c:ser>
        <c:dLbls>
          <c:showLegendKey val="0"/>
          <c:showVal val="0"/>
          <c:showCatName val="0"/>
          <c:showSerName val="0"/>
          <c:showPercent val="0"/>
          <c:showBubbleSize val="0"/>
        </c:dLbls>
        <c:gapWidth val="219"/>
        <c:axId val="108663552"/>
        <c:axId val="108665088"/>
      </c:barChart>
      <c:catAx>
        <c:axId val="108663552"/>
        <c:scaling>
          <c:orientation val="minMax"/>
        </c:scaling>
        <c:delete val="0"/>
        <c:axPos val="b"/>
        <c:numFmt formatCode="dd/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108665088"/>
        <c:crosses val="autoZero"/>
        <c:auto val="0"/>
        <c:lblAlgn val="ctr"/>
        <c:lblOffset val="100"/>
        <c:noMultiLvlLbl val="0"/>
      </c:catAx>
      <c:valAx>
        <c:axId val="1086650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lt-LT"/>
          </a:p>
        </c:txPr>
        <c:crossAx val="108663552"/>
        <c:crosses val="autoZero"/>
        <c:crossBetween val="between"/>
        <c:majorUnit val="10000"/>
        <c:minorUnit val="10000"/>
      </c:valAx>
      <c:spPr>
        <a:noFill/>
        <a:ln>
          <a:noFill/>
        </a:ln>
        <a:effectLst/>
      </c:spPr>
    </c:plotArea>
    <c:plotVisOnly val="1"/>
    <c:dispBlanksAs val="gap"/>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363" cy="513507"/>
          </a:xfrm>
          <a:prstGeom prst="rect">
            <a:avLst/>
          </a:prstGeom>
        </p:spPr>
        <p:txBody>
          <a:bodyPr vert="horz" lIns="99050" tIns="49525" rIns="99050" bIns="49525" rtlCol="0"/>
          <a:lstStyle>
            <a:lvl1pPr algn="l">
              <a:defRPr sz="1300"/>
            </a:lvl1pPr>
          </a:lstStyle>
          <a:p>
            <a:endParaRPr lang="lt-LT"/>
          </a:p>
        </p:txBody>
      </p:sp>
      <p:sp>
        <p:nvSpPr>
          <p:cNvPr id="3" name="Date Placeholder 2"/>
          <p:cNvSpPr>
            <a:spLocks noGrp="1"/>
          </p:cNvSpPr>
          <p:nvPr>
            <p:ph type="dt" sz="quarter" idx="1"/>
          </p:nvPr>
        </p:nvSpPr>
        <p:spPr>
          <a:xfrm>
            <a:off x="4021296" y="2"/>
            <a:ext cx="3076363" cy="513507"/>
          </a:xfrm>
          <a:prstGeom prst="rect">
            <a:avLst/>
          </a:prstGeom>
        </p:spPr>
        <p:txBody>
          <a:bodyPr vert="horz" lIns="99050" tIns="49525" rIns="99050" bIns="49525" rtlCol="0"/>
          <a:lstStyle>
            <a:lvl1pPr algn="r">
              <a:defRPr sz="1300"/>
            </a:lvl1pPr>
          </a:lstStyle>
          <a:p>
            <a:fld id="{74465B4B-D454-4035-920E-254656E6EB6A}" type="datetime1">
              <a:rPr lang="lt-LT" smtClean="0"/>
              <a:t>2017.10.30</a:t>
            </a:fld>
            <a:endParaRPr lang="lt-LT"/>
          </a:p>
        </p:txBody>
      </p:sp>
      <p:sp>
        <p:nvSpPr>
          <p:cNvPr id="4" name="Footer Placeholder 3"/>
          <p:cNvSpPr>
            <a:spLocks noGrp="1"/>
          </p:cNvSpPr>
          <p:nvPr>
            <p:ph type="ftr" sz="quarter" idx="2"/>
          </p:nvPr>
        </p:nvSpPr>
        <p:spPr>
          <a:xfrm>
            <a:off x="2" y="9721108"/>
            <a:ext cx="3076363" cy="513506"/>
          </a:xfrm>
          <a:prstGeom prst="rect">
            <a:avLst/>
          </a:prstGeom>
        </p:spPr>
        <p:txBody>
          <a:bodyPr vert="horz" lIns="99050" tIns="49525" rIns="99050" bIns="49525" rtlCol="0" anchor="b"/>
          <a:lstStyle>
            <a:lvl1pPr algn="l">
              <a:defRPr sz="1300"/>
            </a:lvl1pPr>
          </a:lstStyle>
          <a:p>
            <a:endParaRPr lang="lt-LT"/>
          </a:p>
        </p:txBody>
      </p:sp>
      <p:sp>
        <p:nvSpPr>
          <p:cNvPr id="5" name="Slide Number Placeholder 4"/>
          <p:cNvSpPr>
            <a:spLocks noGrp="1"/>
          </p:cNvSpPr>
          <p:nvPr>
            <p:ph type="sldNum" sz="quarter" idx="3"/>
          </p:nvPr>
        </p:nvSpPr>
        <p:spPr>
          <a:xfrm>
            <a:off x="4021296" y="9721108"/>
            <a:ext cx="3076363" cy="513506"/>
          </a:xfrm>
          <a:prstGeom prst="rect">
            <a:avLst/>
          </a:prstGeom>
        </p:spPr>
        <p:txBody>
          <a:bodyPr vert="horz" lIns="99050" tIns="49525" rIns="99050" bIns="49525" rtlCol="0" anchor="b"/>
          <a:lstStyle>
            <a:lvl1pPr algn="r">
              <a:defRPr sz="1300"/>
            </a:lvl1pPr>
          </a:lstStyle>
          <a:p>
            <a:fld id="{B5772E24-A15D-406A-81BB-2C1D58FC2201}" type="slidenum">
              <a:rPr lang="lt-LT" smtClean="0"/>
              <a:t>‹#›</a:t>
            </a:fld>
            <a:endParaRPr lang="lt-LT"/>
          </a:p>
        </p:txBody>
      </p:sp>
    </p:spTree>
    <p:extLst>
      <p:ext uri="{BB962C8B-B14F-4D97-AF65-F5344CB8AC3E}">
        <p14:creationId xmlns:p14="http://schemas.microsoft.com/office/powerpoint/2010/main" val="35784046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6363" cy="513507"/>
          </a:xfrm>
          <a:prstGeom prst="rect">
            <a:avLst/>
          </a:prstGeom>
        </p:spPr>
        <p:txBody>
          <a:bodyPr vert="horz" lIns="99050" tIns="49525" rIns="99050" bIns="49525" rtlCol="0"/>
          <a:lstStyle>
            <a:lvl1pPr algn="l">
              <a:defRPr sz="1300"/>
            </a:lvl1pPr>
          </a:lstStyle>
          <a:p>
            <a:endParaRPr lang="lt-LT"/>
          </a:p>
        </p:txBody>
      </p:sp>
      <p:sp>
        <p:nvSpPr>
          <p:cNvPr id="3" name="Date Placeholder 2"/>
          <p:cNvSpPr>
            <a:spLocks noGrp="1"/>
          </p:cNvSpPr>
          <p:nvPr>
            <p:ph type="dt" idx="1"/>
          </p:nvPr>
        </p:nvSpPr>
        <p:spPr>
          <a:xfrm>
            <a:off x="4021296" y="2"/>
            <a:ext cx="3076363" cy="513507"/>
          </a:xfrm>
          <a:prstGeom prst="rect">
            <a:avLst/>
          </a:prstGeom>
        </p:spPr>
        <p:txBody>
          <a:bodyPr vert="horz" lIns="99050" tIns="49525" rIns="99050" bIns="49525" rtlCol="0"/>
          <a:lstStyle>
            <a:lvl1pPr algn="r">
              <a:defRPr sz="1300"/>
            </a:lvl1pPr>
          </a:lstStyle>
          <a:p>
            <a:fld id="{DC3A269E-44D7-49D7-8BCA-57284580B2E2}" type="datetime1">
              <a:rPr lang="lt-LT" smtClean="0"/>
              <a:t>2017.10.30</a:t>
            </a:fld>
            <a:endParaRPr lang="lt-LT"/>
          </a:p>
        </p:txBody>
      </p:sp>
      <p:sp>
        <p:nvSpPr>
          <p:cNvPr id="4" name="Slide Image Placeholder 3"/>
          <p:cNvSpPr>
            <a:spLocks noGrp="1" noRot="1" noChangeAspect="1"/>
          </p:cNvSpPr>
          <p:nvPr>
            <p:ph type="sldImg" idx="2"/>
          </p:nvPr>
        </p:nvSpPr>
        <p:spPr>
          <a:xfrm>
            <a:off x="2254250" y="1279525"/>
            <a:ext cx="2590800" cy="3455988"/>
          </a:xfrm>
          <a:prstGeom prst="rect">
            <a:avLst/>
          </a:prstGeom>
          <a:noFill/>
          <a:ln w="12700">
            <a:solidFill>
              <a:prstClr val="black"/>
            </a:solidFill>
          </a:ln>
        </p:spPr>
        <p:txBody>
          <a:bodyPr vert="horz" lIns="99050" tIns="49525" rIns="99050" bIns="49525" rtlCol="0" anchor="ctr"/>
          <a:lstStyle/>
          <a:p>
            <a:endParaRPr lang="lt-LT"/>
          </a:p>
        </p:txBody>
      </p:sp>
      <p:sp>
        <p:nvSpPr>
          <p:cNvPr id="5" name="Notes Placeholder 4"/>
          <p:cNvSpPr>
            <a:spLocks noGrp="1"/>
          </p:cNvSpPr>
          <p:nvPr>
            <p:ph type="body" sz="quarter" idx="3"/>
          </p:nvPr>
        </p:nvSpPr>
        <p:spPr>
          <a:xfrm>
            <a:off x="709931" y="4925408"/>
            <a:ext cx="5679440" cy="4029879"/>
          </a:xfrm>
          <a:prstGeom prst="rect">
            <a:avLst/>
          </a:prstGeom>
        </p:spPr>
        <p:txBody>
          <a:bodyPr vert="horz" lIns="99050" tIns="49525" rIns="99050" bIns="495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2" y="9721108"/>
            <a:ext cx="3076363" cy="513506"/>
          </a:xfrm>
          <a:prstGeom prst="rect">
            <a:avLst/>
          </a:prstGeom>
        </p:spPr>
        <p:txBody>
          <a:bodyPr vert="horz" lIns="99050" tIns="49525" rIns="99050" bIns="49525" rtlCol="0" anchor="b"/>
          <a:lstStyle>
            <a:lvl1pPr algn="l">
              <a:defRPr sz="1300"/>
            </a:lvl1pPr>
          </a:lstStyle>
          <a:p>
            <a:endParaRPr lang="lt-LT"/>
          </a:p>
        </p:txBody>
      </p:sp>
      <p:sp>
        <p:nvSpPr>
          <p:cNvPr id="7" name="Slide Number Placeholder 6"/>
          <p:cNvSpPr>
            <a:spLocks noGrp="1"/>
          </p:cNvSpPr>
          <p:nvPr>
            <p:ph type="sldNum" sz="quarter" idx="5"/>
          </p:nvPr>
        </p:nvSpPr>
        <p:spPr>
          <a:xfrm>
            <a:off x="4021296" y="9721108"/>
            <a:ext cx="3076363" cy="513506"/>
          </a:xfrm>
          <a:prstGeom prst="rect">
            <a:avLst/>
          </a:prstGeom>
        </p:spPr>
        <p:txBody>
          <a:bodyPr vert="horz" lIns="99050" tIns="49525" rIns="99050" bIns="49525" rtlCol="0" anchor="b"/>
          <a:lstStyle>
            <a:lvl1pPr algn="r">
              <a:defRPr sz="1300"/>
            </a:lvl1pPr>
          </a:lstStyle>
          <a:p>
            <a:fld id="{909A17A3-9912-430E-B32F-DD5BA64E0456}" type="slidenum">
              <a:rPr lang="lt-LT" smtClean="0"/>
              <a:t>‹#›</a:t>
            </a:fld>
            <a:endParaRPr lang="lt-LT"/>
          </a:p>
        </p:txBody>
      </p:sp>
    </p:spTree>
    <p:extLst>
      <p:ext uri="{BB962C8B-B14F-4D97-AF65-F5344CB8AC3E}">
        <p14:creationId xmlns:p14="http://schemas.microsoft.com/office/powerpoint/2010/main" val="245257640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1279525"/>
            <a:ext cx="2590800" cy="3455988"/>
          </a:xfrm>
        </p:spPr>
      </p:sp>
      <p:sp>
        <p:nvSpPr>
          <p:cNvPr id="3" name="Notes Placeholder 2"/>
          <p:cNvSpPr>
            <a:spLocks noGrp="1"/>
          </p:cNvSpPr>
          <p:nvPr>
            <p:ph type="body" idx="1"/>
          </p:nvPr>
        </p:nvSpPr>
        <p:spPr/>
        <p:txBody>
          <a:bodyPr/>
          <a:lstStyle/>
          <a:p>
            <a:endParaRPr lang="lt-LT" dirty="0"/>
          </a:p>
        </p:txBody>
      </p:sp>
      <p:sp>
        <p:nvSpPr>
          <p:cNvPr id="4" name="Date Placeholder 3"/>
          <p:cNvSpPr>
            <a:spLocks noGrp="1"/>
          </p:cNvSpPr>
          <p:nvPr>
            <p:ph type="dt" idx="10"/>
          </p:nvPr>
        </p:nvSpPr>
        <p:spPr/>
        <p:txBody>
          <a:bodyPr/>
          <a:lstStyle/>
          <a:p>
            <a:fld id="{DC3A269E-44D7-49D7-8BCA-57284580B2E2}" type="datetime1">
              <a:rPr lang="lt-LT" smtClean="0"/>
              <a:t>2017.10.30</a:t>
            </a:fld>
            <a:endParaRPr lang="lt-LT"/>
          </a:p>
        </p:txBody>
      </p:sp>
    </p:spTree>
    <p:extLst>
      <p:ext uri="{BB962C8B-B14F-4D97-AF65-F5344CB8AC3E}">
        <p14:creationId xmlns:p14="http://schemas.microsoft.com/office/powerpoint/2010/main" val="94314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4250" y="1279525"/>
            <a:ext cx="2590800" cy="3455988"/>
          </a:xfrm>
        </p:spPr>
      </p:sp>
      <p:sp>
        <p:nvSpPr>
          <p:cNvPr id="3" name="Notes Placeholder 2"/>
          <p:cNvSpPr>
            <a:spLocks noGrp="1"/>
          </p:cNvSpPr>
          <p:nvPr>
            <p:ph type="body" idx="1"/>
          </p:nvPr>
        </p:nvSpPr>
        <p:spPr/>
        <p:txBody>
          <a:bodyPr/>
          <a:lstStyle/>
          <a:p>
            <a:endParaRPr lang="lt-LT" dirty="0"/>
          </a:p>
        </p:txBody>
      </p:sp>
      <p:sp>
        <p:nvSpPr>
          <p:cNvPr id="4" name="Date Placeholder 3"/>
          <p:cNvSpPr>
            <a:spLocks noGrp="1"/>
          </p:cNvSpPr>
          <p:nvPr>
            <p:ph type="dt" idx="10"/>
          </p:nvPr>
        </p:nvSpPr>
        <p:spPr/>
        <p:txBody>
          <a:bodyPr/>
          <a:lstStyle/>
          <a:p>
            <a:fld id="{DC3A269E-44D7-49D7-8BCA-57284580B2E2}" type="datetime1">
              <a:rPr lang="lt-LT" smtClean="0"/>
              <a:t>2017.10.30</a:t>
            </a:fld>
            <a:endParaRPr lang="lt-LT"/>
          </a:p>
        </p:txBody>
      </p:sp>
    </p:spTree>
    <p:extLst>
      <p:ext uri="{BB962C8B-B14F-4D97-AF65-F5344CB8AC3E}">
        <p14:creationId xmlns:p14="http://schemas.microsoft.com/office/powerpoint/2010/main" val="94314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232EFC-926B-4BF0-A1C0-84C56EC18777}" type="datetimeFigureOut">
              <a:rPr lang="lt-LT" smtClean="0"/>
              <a:t>2017.10.30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FEE4128-8CF1-4526-80AF-F6177800A3F8}" type="slidenum">
              <a:rPr lang="lt-LT" smtClean="0"/>
              <a:t>‹#›</a:t>
            </a:fld>
            <a:endParaRPr lang="lt-LT"/>
          </a:p>
        </p:txBody>
      </p:sp>
    </p:spTree>
    <p:extLst>
      <p:ext uri="{BB962C8B-B14F-4D97-AF65-F5344CB8AC3E}">
        <p14:creationId xmlns:p14="http://schemas.microsoft.com/office/powerpoint/2010/main" val="126831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32EFC-926B-4BF0-A1C0-84C56EC18777}" type="datetimeFigureOut">
              <a:rPr lang="lt-LT" smtClean="0"/>
              <a:t>2017.10.30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FEE4128-8CF1-4526-80AF-F6177800A3F8}" type="slidenum">
              <a:rPr lang="lt-LT" smtClean="0"/>
              <a:t>‹#›</a:t>
            </a:fld>
            <a:endParaRPr lang="lt-LT"/>
          </a:p>
        </p:txBody>
      </p:sp>
    </p:spTree>
    <p:extLst>
      <p:ext uri="{BB962C8B-B14F-4D97-AF65-F5344CB8AC3E}">
        <p14:creationId xmlns:p14="http://schemas.microsoft.com/office/powerpoint/2010/main" val="367449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232EFC-926B-4BF0-A1C0-84C56EC18777}" type="datetimeFigureOut">
              <a:rPr lang="lt-LT" smtClean="0"/>
              <a:t>2017.10.30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FEE4128-8CF1-4526-80AF-F6177800A3F8}" type="slidenum">
              <a:rPr lang="lt-LT" smtClean="0"/>
              <a:t>‹#›</a:t>
            </a:fld>
            <a:endParaRPr lang="lt-LT"/>
          </a:p>
        </p:txBody>
      </p:sp>
    </p:spTree>
    <p:extLst>
      <p:ext uri="{BB962C8B-B14F-4D97-AF65-F5344CB8AC3E}">
        <p14:creationId xmlns:p14="http://schemas.microsoft.com/office/powerpoint/2010/main" val="420782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a:xfrm>
            <a:off x="870441" y="1410123"/>
            <a:ext cx="5108330" cy="1379023"/>
          </a:xfrm>
        </p:spPr>
        <p:txBody>
          <a:bodyPr anchor="t"/>
          <a:lstStyle/>
          <a:p>
            <a:r>
              <a:rPr lang="en-US"/>
              <a:t>Click to edit Master title style</a:t>
            </a:r>
            <a:endParaRPr lang="en-US" dirty="0"/>
          </a:p>
        </p:txBody>
      </p:sp>
      <p:sp>
        <p:nvSpPr>
          <p:cNvPr id="3" name="Content Placeholder 2"/>
          <p:cNvSpPr>
            <a:spLocks noGrp="1"/>
          </p:cNvSpPr>
          <p:nvPr>
            <p:ph idx="1"/>
          </p:nvPr>
        </p:nvSpPr>
        <p:spPr>
          <a:xfrm>
            <a:off x="870442" y="2790087"/>
            <a:ext cx="3182816" cy="4756861"/>
          </a:xfrm>
        </p:spPr>
        <p:txBody>
          <a:bodyPr>
            <a:normAutofit/>
          </a:bodyPr>
          <a:lstStyle>
            <a:lvl1pPr>
              <a:buClr>
                <a:srgbClr val="2382C8"/>
              </a:buClr>
              <a:defRPr sz="1050"/>
            </a:lvl1pPr>
            <a:lvl2pPr>
              <a:buClr>
                <a:srgbClr val="2382C8"/>
              </a:buClr>
              <a:defRPr sz="900"/>
            </a:lvl2pPr>
            <a:lvl3pPr>
              <a:buClr>
                <a:srgbClr val="2382C8"/>
              </a:buClr>
              <a:defRPr sz="825"/>
            </a:lvl3pPr>
            <a:lvl4pPr>
              <a:buClr>
                <a:srgbClr val="2382C8"/>
              </a:buClr>
              <a:defRPr sz="788"/>
            </a:lvl4pPr>
            <a:lvl5pPr>
              <a:buClr>
                <a:srgbClr val="2382C8"/>
              </a:buCl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104816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
        <p:nvSpPr>
          <p:cNvPr id="2" name="Title 1"/>
          <p:cNvSpPr>
            <a:spLocks noGrp="1"/>
          </p:cNvSpPr>
          <p:nvPr>
            <p:ph type="title"/>
          </p:nvPr>
        </p:nvSpPr>
        <p:spPr>
          <a:xfrm>
            <a:off x="870441" y="1410123"/>
            <a:ext cx="5108330" cy="1379023"/>
          </a:xfrm>
        </p:spPr>
        <p:txBody>
          <a:bodyPr anchor="t"/>
          <a:lstStyle/>
          <a:p>
            <a:r>
              <a:rPr lang="en-US"/>
              <a:t>Click to edit Master title style</a:t>
            </a:r>
            <a:endParaRPr lang="en-US" dirty="0"/>
          </a:p>
        </p:txBody>
      </p:sp>
      <p:sp>
        <p:nvSpPr>
          <p:cNvPr id="3" name="Content Placeholder 2"/>
          <p:cNvSpPr>
            <a:spLocks noGrp="1"/>
          </p:cNvSpPr>
          <p:nvPr>
            <p:ph idx="1"/>
          </p:nvPr>
        </p:nvSpPr>
        <p:spPr>
          <a:xfrm>
            <a:off x="870442" y="2790087"/>
            <a:ext cx="3182816" cy="4756861"/>
          </a:xfrm>
        </p:spPr>
        <p:txBody>
          <a:bodyPr>
            <a:normAutofit/>
          </a:bodyPr>
          <a:lstStyle>
            <a:lvl1pPr>
              <a:buClr>
                <a:srgbClr val="2382C8"/>
              </a:buClr>
              <a:defRPr sz="1050"/>
            </a:lvl1pPr>
            <a:lvl2pPr>
              <a:buClr>
                <a:srgbClr val="2382C8"/>
              </a:buClr>
              <a:defRPr sz="900"/>
            </a:lvl2pPr>
            <a:lvl3pPr>
              <a:buClr>
                <a:srgbClr val="2382C8"/>
              </a:buClr>
              <a:defRPr sz="825"/>
            </a:lvl3pPr>
            <a:lvl4pPr>
              <a:buClr>
                <a:srgbClr val="2382C8"/>
              </a:buClr>
              <a:defRPr sz="788"/>
            </a:lvl4pPr>
            <a:lvl5pPr>
              <a:buClr>
                <a:srgbClr val="2382C8"/>
              </a:buCl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17205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6" name="Group 5"/>
          <p:cNvGrpSpPr/>
          <p:nvPr userDrawn="1"/>
        </p:nvGrpSpPr>
        <p:grpSpPr>
          <a:xfrm>
            <a:off x="0" y="0"/>
            <a:ext cx="6858001" cy="9144000"/>
            <a:chOff x="0" y="0"/>
            <a:chExt cx="9906000" cy="685800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23951"/>
            <a:stretch/>
          </p:blipFill>
          <p:spPr>
            <a:xfrm>
              <a:off x="0" y="0"/>
              <a:ext cx="9906000" cy="6858000"/>
            </a:xfrm>
            <a:prstGeom prst="rect">
              <a:avLst/>
            </a:prstGeom>
          </p:spPr>
        </p:pic>
        <p:sp>
          <p:nvSpPr>
            <p:cNvPr id="9" name="Rectangle 8"/>
            <p:cNvSpPr/>
            <p:nvPr userDrawn="1"/>
          </p:nvSpPr>
          <p:spPr>
            <a:xfrm>
              <a:off x="0" y="0"/>
              <a:ext cx="9906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350"/>
            </a:p>
          </p:txBody>
        </p:sp>
      </p:grpSp>
      <p:sp>
        <p:nvSpPr>
          <p:cNvPr id="2" name="Title 1"/>
          <p:cNvSpPr>
            <a:spLocks noGrp="1"/>
          </p:cNvSpPr>
          <p:nvPr>
            <p:ph type="title"/>
          </p:nvPr>
        </p:nvSpPr>
        <p:spPr>
          <a:xfrm>
            <a:off x="870441" y="1410123"/>
            <a:ext cx="5108330" cy="1379023"/>
          </a:xfrm>
        </p:spPr>
        <p:txBody>
          <a:bodyPr anchor="t"/>
          <a:lstStyle/>
          <a:p>
            <a:r>
              <a:rPr lang="en-US"/>
              <a:t>Click to edit Master title style</a:t>
            </a:r>
            <a:endParaRPr lang="en-US" dirty="0"/>
          </a:p>
        </p:txBody>
      </p:sp>
      <p:sp>
        <p:nvSpPr>
          <p:cNvPr id="3" name="Content Placeholder 2"/>
          <p:cNvSpPr>
            <a:spLocks noGrp="1"/>
          </p:cNvSpPr>
          <p:nvPr>
            <p:ph idx="1"/>
          </p:nvPr>
        </p:nvSpPr>
        <p:spPr>
          <a:xfrm>
            <a:off x="870442" y="2790087"/>
            <a:ext cx="3182816" cy="4756861"/>
          </a:xfrm>
        </p:spPr>
        <p:txBody>
          <a:bodyPr>
            <a:normAutofit/>
          </a:bodyPr>
          <a:lstStyle>
            <a:lvl1pPr>
              <a:buClr>
                <a:srgbClr val="2382C8"/>
              </a:buClr>
              <a:defRPr sz="1050"/>
            </a:lvl1pPr>
            <a:lvl2pPr>
              <a:buClr>
                <a:srgbClr val="2382C8"/>
              </a:buClr>
              <a:defRPr sz="900"/>
            </a:lvl2pPr>
            <a:lvl3pPr>
              <a:buClr>
                <a:srgbClr val="2382C8"/>
              </a:buClr>
              <a:defRPr sz="825"/>
            </a:lvl3pPr>
            <a:lvl4pPr>
              <a:buClr>
                <a:srgbClr val="2382C8"/>
              </a:buClr>
              <a:defRPr sz="788"/>
            </a:lvl4pPr>
            <a:lvl5pPr>
              <a:buClr>
                <a:srgbClr val="2382C8"/>
              </a:buCl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48816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42403671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232EFC-926B-4BF0-A1C0-84C56EC18777}" type="datetimeFigureOut">
              <a:rPr lang="lt-LT" smtClean="0"/>
              <a:t>2017.10.30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EFEE4128-8CF1-4526-80AF-F6177800A3F8}" type="slidenum">
              <a:rPr lang="lt-LT" smtClean="0"/>
              <a:t>‹#›</a:t>
            </a:fld>
            <a:endParaRPr lang="lt-LT"/>
          </a:p>
        </p:txBody>
      </p:sp>
    </p:spTree>
    <p:extLst>
      <p:ext uri="{BB962C8B-B14F-4D97-AF65-F5344CB8AC3E}">
        <p14:creationId xmlns:p14="http://schemas.microsoft.com/office/powerpoint/2010/main" val="56433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232EFC-926B-4BF0-A1C0-84C56EC18777}" type="datetimeFigureOut">
              <a:rPr lang="lt-LT" smtClean="0"/>
              <a:t>2017.10.30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FEE4128-8CF1-4526-80AF-F6177800A3F8}" type="slidenum">
              <a:rPr lang="lt-LT" smtClean="0"/>
              <a:t>‹#›</a:t>
            </a:fld>
            <a:endParaRPr lang="lt-LT"/>
          </a:p>
        </p:txBody>
      </p:sp>
    </p:spTree>
    <p:extLst>
      <p:ext uri="{BB962C8B-B14F-4D97-AF65-F5344CB8AC3E}">
        <p14:creationId xmlns:p14="http://schemas.microsoft.com/office/powerpoint/2010/main" val="85086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232EFC-926B-4BF0-A1C0-84C56EC18777}" type="datetimeFigureOut">
              <a:rPr lang="lt-LT" smtClean="0"/>
              <a:t>2017.10.30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EFEE4128-8CF1-4526-80AF-F6177800A3F8}" type="slidenum">
              <a:rPr lang="lt-LT" smtClean="0"/>
              <a:t>‹#›</a:t>
            </a:fld>
            <a:endParaRPr lang="lt-LT"/>
          </a:p>
        </p:txBody>
      </p:sp>
    </p:spTree>
    <p:extLst>
      <p:ext uri="{BB962C8B-B14F-4D97-AF65-F5344CB8AC3E}">
        <p14:creationId xmlns:p14="http://schemas.microsoft.com/office/powerpoint/2010/main" val="305413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232EFC-926B-4BF0-A1C0-84C56EC18777}" type="datetimeFigureOut">
              <a:rPr lang="lt-LT" smtClean="0"/>
              <a:t>2017.10.30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EFEE4128-8CF1-4526-80AF-F6177800A3F8}" type="slidenum">
              <a:rPr lang="lt-LT" smtClean="0"/>
              <a:t>‹#›</a:t>
            </a:fld>
            <a:endParaRPr lang="lt-LT"/>
          </a:p>
        </p:txBody>
      </p:sp>
    </p:spTree>
    <p:extLst>
      <p:ext uri="{BB962C8B-B14F-4D97-AF65-F5344CB8AC3E}">
        <p14:creationId xmlns:p14="http://schemas.microsoft.com/office/powerpoint/2010/main" val="195414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32EFC-926B-4BF0-A1C0-84C56EC18777}" type="datetimeFigureOut">
              <a:rPr lang="lt-LT" smtClean="0"/>
              <a:t>2017.10.30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EFEE4128-8CF1-4526-80AF-F6177800A3F8}" type="slidenum">
              <a:rPr lang="lt-LT" smtClean="0"/>
              <a:t>‹#›</a:t>
            </a:fld>
            <a:endParaRPr lang="lt-LT"/>
          </a:p>
        </p:txBody>
      </p:sp>
    </p:spTree>
    <p:extLst>
      <p:ext uri="{BB962C8B-B14F-4D97-AF65-F5344CB8AC3E}">
        <p14:creationId xmlns:p14="http://schemas.microsoft.com/office/powerpoint/2010/main" val="3467020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232EFC-926B-4BF0-A1C0-84C56EC18777}" type="datetimeFigureOut">
              <a:rPr lang="lt-LT" smtClean="0"/>
              <a:t>2017.10.30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FEE4128-8CF1-4526-80AF-F6177800A3F8}" type="slidenum">
              <a:rPr lang="lt-LT" smtClean="0"/>
              <a:t>‹#›</a:t>
            </a:fld>
            <a:endParaRPr lang="lt-LT"/>
          </a:p>
        </p:txBody>
      </p:sp>
    </p:spTree>
    <p:extLst>
      <p:ext uri="{BB962C8B-B14F-4D97-AF65-F5344CB8AC3E}">
        <p14:creationId xmlns:p14="http://schemas.microsoft.com/office/powerpoint/2010/main" val="165319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232EFC-926B-4BF0-A1C0-84C56EC18777}" type="datetimeFigureOut">
              <a:rPr lang="lt-LT" smtClean="0"/>
              <a:t>2017.10.30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EFEE4128-8CF1-4526-80AF-F6177800A3F8}" type="slidenum">
              <a:rPr lang="lt-LT" smtClean="0"/>
              <a:t>‹#›</a:t>
            </a:fld>
            <a:endParaRPr lang="lt-LT"/>
          </a:p>
        </p:txBody>
      </p:sp>
    </p:spTree>
    <p:extLst>
      <p:ext uri="{BB962C8B-B14F-4D97-AF65-F5344CB8AC3E}">
        <p14:creationId xmlns:p14="http://schemas.microsoft.com/office/powerpoint/2010/main" val="1549191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5232EFC-926B-4BF0-A1C0-84C56EC18777}" type="datetimeFigureOut">
              <a:rPr lang="lt-LT" smtClean="0"/>
              <a:t>2017.10.30</a:t>
            </a:fld>
            <a:endParaRPr lang="lt-LT"/>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FEE4128-8CF1-4526-80AF-F6177800A3F8}" type="slidenum">
              <a:rPr lang="lt-LT" smtClean="0"/>
              <a:t>‹#›</a:t>
            </a:fld>
            <a:endParaRPr lang="lt-LT"/>
          </a:p>
        </p:txBody>
      </p:sp>
    </p:spTree>
    <p:extLst>
      <p:ext uri="{BB962C8B-B14F-4D97-AF65-F5344CB8AC3E}">
        <p14:creationId xmlns:p14="http://schemas.microsoft.com/office/powerpoint/2010/main" val="294569213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invlbalticrealestate.com/" TargetMode="External"/></Relationships>
</file>

<file path=ppt/slides/_rels/slide2.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13.jpeg"/><Relationship Id="rId3" Type="http://schemas.openxmlformats.org/officeDocument/2006/relationships/notesSlide" Target="../notesSlides/notesSlide2.xml"/><Relationship Id="rId7" Type="http://schemas.openxmlformats.org/officeDocument/2006/relationships/chart" Target="../charts/chart1.xml"/><Relationship Id="rId12" Type="http://schemas.openxmlformats.org/officeDocument/2006/relationships/image" Target="../media/image12.jpeg"/><Relationship Id="rId2" Type="http://schemas.openxmlformats.org/officeDocument/2006/relationships/slideLayout" Target="../slideLayouts/slideLayout2.xml"/><Relationship Id="rId16"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hyperlink" Target="https://bre.invl.com/lit/en/for-investors/reports/formulas-of-performance-indicators" TargetMode="External"/><Relationship Id="rId11" Type="http://schemas.openxmlformats.org/officeDocument/2006/relationships/image" Target="../media/image11.jpeg"/><Relationship Id="rId5" Type="http://schemas.openxmlformats.org/officeDocument/2006/relationships/hyperlink" Target="http://www.invlbalticrealestate.com/" TargetMode="External"/><Relationship Id="rId15" Type="http://schemas.openxmlformats.org/officeDocument/2006/relationships/image" Target="../media/image9.png"/><Relationship Id="rId10" Type="http://schemas.openxmlformats.org/officeDocument/2006/relationships/image" Target="../media/image10.jpeg"/><Relationship Id="rId4" Type="http://schemas.openxmlformats.org/officeDocument/2006/relationships/image" Target="../media/image4.emf"/><Relationship Id="rId9" Type="http://schemas.openxmlformats.org/officeDocument/2006/relationships/chart" Target="../charts/chart3.xml"/><Relationship Id="rId1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197" y="214771"/>
            <a:ext cx="4274455" cy="427046"/>
          </a:xfrm>
        </p:spPr>
        <p:txBody>
          <a:bodyPr>
            <a:noAutofit/>
          </a:bodyPr>
          <a:lstStyle/>
          <a:p>
            <a:pPr algn="r"/>
            <a:r>
              <a:rPr lang="lt-LT" sz="1500" b="1" dirty="0">
                <a:solidFill>
                  <a:srgbClr val="2382C8"/>
                </a:solidFill>
                <a:effectLst>
                  <a:outerShdw blurRad="50800" dist="50800" dir="5400000" algn="ctr" rotWithShape="0">
                    <a:schemeClr val="bg1"/>
                  </a:outerShdw>
                </a:effectLst>
                <a:latin typeface="Arial" panose="020B0604020202020204" pitchFamily="34" charset="0"/>
                <a:cs typeface="Arial" panose="020B0604020202020204" pitchFamily="34" charset="0"/>
              </a:rPr>
              <a:t>Key information for </a:t>
            </a:r>
            <a:r>
              <a:rPr lang="en-US" sz="1500" b="1" dirty="0">
                <a:solidFill>
                  <a:srgbClr val="2382C8"/>
                </a:solidFill>
                <a:effectLst>
                  <a:outerShdw blurRad="50800" dist="50800" dir="5400000" algn="ctr" rotWithShape="0">
                    <a:schemeClr val="bg1"/>
                  </a:outerShdw>
                </a:effectLst>
                <a:latin typeface="Arial" panose="020B0604020202020204" pitchFamily="34" charset="0"/>
                <a:cs typeface="Arial" panose="020B0604020202020204" pitchFamily="34" charset="0"/>
              </a:rPr>
              <a:t>9</a:t>
            </a:r>
            <a:r>
              <a:rPr lang="lt-LT" sz="1500" b="1" dirty="0">
                <a:solidFill>
                  <a:srgbClr val="2382C8"/>
                </a:solidFill>
                <a:effectLst>
                  <a:outerShdw blurRad="50800" dist="50800" dir="5400000" algn="ctr" rotWithShape="0">
                    <a:schemeClr val="bg1"/>
                  </a:outerShdw>
                </a:effectLst>
                <a:latin typeface="Arial" panose="020B0604020202020204" pitchFamily="34" charset="0"/>
                <a:cs typeface="Arial" panose="020B0604020202020204" pitchFamily="34" charset="0"/>
              </a:rPr>
              <a:t> months of 2017</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0494" y="204035"/>
            <a:ext cx="2097543" cy="353354"/>
          </a:xfrm>
        </p:spPr>
      </p:pic>
      <p:cxnSp>
        <p:nvCxnSpPr>
          <p:cNvPr id="7" name="Straight Connector 6"/>
          <p:cNvCxnSpPr/>
          <p:nvPr/>
        </p:nvCxnSpPr>
        <p:spPr>
          <a:xfrm flipV="1">
            <a:off x="269713" y="639753"/>
            <a:ext cx="6366349" cy="206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28408" y="8888486"/>
            <a:ext cx="3229592" cy="200055"/>
          </a:xfrm>
          <a:prstGeom prst="rect">
            <a:avLst/>
          </a:prstGeom>
          <a:solidFill>
            <a:srgbClr val="E2F0FA"/>
          </a:solidFill>
        </p:spPr>
        <p:txBody>
          <a:bodyPr wrap="square" rtlCol="0">
            <a:spAutoFit/>
          </a:bodyPr>
          <a:lstStyle/>
          <a:p>
            <a:pPr lvl="1" algn="ctr"/>
            <a:r>
              <a:rPr lang="lt-LT" sz="700" dirty="0">
                <a:solidFill>
                  <a:srgbClr val="00003C"/>
                </a:solidFill>
                <a:latin typeface="Arial" panose="020B0604020202020204" pitchFamily="34" charset="0"/>
                <a:cs typeface="Arial" panose="020B0604020202020204" pitchFamily="34" charset="0"/>
              </a:rPr>
              <a:t>More information: </a:t>
            </a:r>
            <a:r>
              <a:rPr lang="lt-LT" sz="700" u="sng" dirty="0">
                <a:latin typeface="Arial" panose="020B0604020202020204" pitchFamily="34" charset="0"/>
                <a:cs typeface="Arial" panose="020B0604020202020204" pitchFamily="34" charset="0"/>
                <a:hlinkClick r:id="rId4"/>
              </a:rPr>
              <a:t>www.invlbalticrealestate.com</a:t>
            </a:r>
            <a:endParaRPr lang="lt-LT" sz="700" dirty="0">
              <a:solidFill>
                <a:srgbClr val="00003C"/>
              </a:solidFill>
              <a:latin typeface="Arial" panose="020B0604020202020204" pitchFamily="34" charset="0"/>
              <a:cs typeface="Arial" panose="020B0604020202020204" pitchFamily="34" charset="0"/>
            </a:endParaRPr>
          </a:p>
        </p:txBody>
      </p:sp>
      <p:sp>
        <p:nvSpPr>
          <p:cNvPr id="27" name="TextBox 26"/>
          <p:cNvSpPr txBox="1"/>
          <p:nvPr/>
        </p:nvSpPr>
        <p:spPr>
          <a:xfrm>
            <a:off x="4067977" y="3650083"/>
            <a:ext cx="2137065" cy="230832"/>
          </a:xfrm>
          <a:prstGeom prst="rect">
            <a:avLst/>
          </a:prstGeom>
          <a:noFill/>
        </p:spPr>
        <p:txBody>
          <a:bodyPr wrap="square" rtlCol="0">
            <a:spAutoFit/>
          </a:bodyPr>
          <a:lstStyle/>
          <a:p>
            <a:pPr algn="ctr"/>
            <a:r>
              <a:rPr lang="en-US" sz="900" b="1" dirty="0">
                <a:solidFill>
                  <a:srgbClr val="2382C8"/>
                </a:solidFill>
                <a:latin typeface="Arial" panose="020B0604020202020204" pitchFamily="34" charset="0"/>
                <a:cs typeface="Arial" panose="020B0604020202020204" pitchFamily="34" charset="0"/>
              </a:rPr>
              <a:t>Votes as of 30 September, 201</a:t>
            </a:r>
            <a:r>
              <a:rPr lang="lt-LT" sz="900" b="1" dirty="0">
                <a:solidFill>
                  <a:srgbClr val="2382C8"/>
                </a:solidFill>
                <a:latin typeface="Arial" panose="020B0604020202020204" pitchFamily="34" charset="0"/>
                <a:cs typeface="Arial" panose="020B0604020202020204" pitchFamily="34" charset="0"/>
              </a:rPr>
              <a:t>7</a:t>
            </a:r>
            <a:endParaRPr lang="en-US" sz="900" b="1" dirty="0">
              <a:solidFill>
                <a:srgbClr val="2382C8"/>
              </a:solidFill>
              <a:latin typeface="Arial" panose="020B0604020202020204" pitchFamily="34" charset="0"/>
              <a:cs typeface="Arial" panose="020B0604020202020204" pitchFamily="34"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1756058592"/>
              </p:ext>
            </p:extLst>
          </p:nvPr>
        </p:nvGraphicFramePr>
        <p:xfrm>
          <a:off x="393180" y="2290570"/>
          <a:ext cx="3140156" cy="1308991"/>
        </p:xfrm>
        <a:graphic>
          <a:graphicData uri="http://schemas.openxmlformats.org/drawingml/2006/table">
            <a:tbl>
              <a:tblPr firstRow="1" bandRow="1">
                <a:tableStyleId>{5C22544A-7EE6-4342-B048-85BDC9FD1C3A}</a:tableStyleId>
              </a:tblPr>
              <a:tblGrid>
                <a:gridCol w="2115105">
                  <a:extLst>
                    <a:ext uri="{9D8B030D-6E8A-4147-A177-3AD203B41FA5}">
                      <a16:colId xmlns:a16="http://schemas.microsoft.com/office/drawing/2014/main" val="20000"/>
                    </a:ext>
                  </a:extLst>
                </a:gridCol>
                <a:gridCol w="1025051">
                  <a:extLst>
                    <a:ext uri="{9D8B030D-6E8A-4147-A177-3AD203B41FA5}">
                      <a16:colId xmlns:a16="http://schemas.microsoft.com/office/drawing/2014/main" val="20002"/>
                    </a:ext>
                  </a:extLst>
                </a:gridCol>
              </a:tblGrid>
              <a:tr h="165247">
                <a:tc>
                  <a:txBody>
                    <a:bodyPr/>
                    <a:lstStyle/>
                    <a:p>
                      <a:pPr algn="l" rtl="0" fontAlgn="ctr"/>
                      <a:r>
                        <a:rPr lang="lt-LT" sz="700" b="1" u="none" strike="noStrike" noProof="0" dirty="0">
                          <a:solidFill>
                            <a:schemeClr val="bg1"/>
                          </a:solidFill>
                          <a:effectLst/>
                          <a:latin typeface="Arial" panose="020B0604020202020204" pitchFamily="34" charset="0"/>
                          <a:cs typeface="Arial" panose="020B0604020202020204" pitchFamily="34" charset="0"/>
                        </a:rPr>
                        <a:t>Main information</a:t>
                      </a:r>
                      <a:endParaRPr lang="lt-LT" sz="700" b="1" i="0" u="none" strike="noStrike" noProof="0" dirty="0">
                        <a:solidFill>
                          <a:schemeClr val="bg1"/>
                        </a:solidFill>
                        <a:effectLst/>
                        <a:latin typeface="Arial" panose="020B0604020202020204" pitchFamily="34" charset="0"/>
                        <a:cs typeface="Arial" panose="020B0604020202020204" pitchFamily="34" charset="0"/>
                      </a:endParaRPr>
                    </a:p>
                  </a:txBody>
                  <a:tcPr marL="48308" marR="5368" marT="5368" marB="0" anchor="ctr">
                    <a:lnL w="6350" cap="flat" cmpd="sng" algn="ctr">
                      <a:solidFill>
                        <a:srgbClr val="00003C"/>
                      </a:solidFill>
                      <a:prstDash val="solid"/>
                      <a:round/>
                      <a:headEnd type="none" w="med" len="med"/>
                      <a:tailEnd type="none" w="med" len="med"/>
                    </a:lnL>
                    <a:lnR w="6350" cap="flat" cmpd="sng" algn="ctr">
                      <a:solidFill>
                        <a:srgbClr val="00003C"/>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lt-LT" sz="700" b="0" i="0" u="none" strike="noStrike" noProof="0" dirty="0">
                        <a:solidFill>
                          <a:schemeClr val="bg1"/>
                        </a:solidFill>
                        <a:effectLst/>
                        <a:latin typeface="Arial" panose="020B0604020202020204" pitchFamily="34" charset="0"/>
                        <a:cs typeface="Arial" panose="020B0604020202020204" pitchFamily="34" charset="0"/>
                      </a:endParaRPr>
                    </a:p>
                  </a:txBody>
                  <a:tcPr marL="5368" marR="5368" marT="5368" marB="0" anchor="ctr">
                    <a:lnL w="6350" cap="flat" cmpd="sng" algn="ctr">
                      <a:solidFill>
                        <a:srgbClr val="00003C"/>
                      </a:solidFill>
                      <a:prstDash val="solid"/>
                      <a:round/>
                      <a:headEnd type="none" w="med" len="med"/>
                      <a:tailEnd type="none" w="med" len="med"/>
                    </a:lnL>
                    <a:lnR w="6350" cap="flat" cmpd="sng" algn="ctr">
                      <a:solidFill>
                        <a:srgbClr val="00003C"/>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extLst>
                  <a:ext uri="{0D108BD9-81ED-4DB2-BD59-A6C34878D82A}">
                    <a16:rowId xmlns:a16="http://schemas.microsoft.com/office/drawing/2014/main" val="10017"/>
                  </a:ext>
                </a:extLst>
              </a:tr>
              <a:tr h="163259">
                <a:tc>
                  <a:txBody>
                    <a:bodyPr/>
                    <a:lstStyle/>
                    <a:p>
                      <a:pPr algn="l" rtl="0" fontAlgn="ct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ISIN code</a:t>
                      </a:r>
                    </a:p>
                  </a:txBody>
                  <a:tcPr marL="48308" marR="5368" marT="536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LT0000127151</a:t>
                      </a:r>
                    </a:p>
                  </a:txBody>
                  <a:tcPr marL="0" marR="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163259">
                <a:tc>
                  <a:txBody>
                    <a:bodyPr/>
                    <a:lstStyle/>
                    <a:p>
                      <a:pPr algn="l" rtl="0" fontAlgn="ct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Share</a:t>
                      </a:r>
                      <a:r>
                        <a:rPr lang="lt-LT" sz="700" b="0" i="0" u="none" strike="noStrike" kern="1200" baseline="0" noProof="0" dirty="0">
                          <a:solidFill>
                            <a:srgbClr val="00003C"/>
                          </a:solidFill>
                          <a:effectLst/>
                          <a:latin typeface="Arial" panose="020B0604020202020204" pitchFamily="34" charset="0"/>
                          <a:ea typeface="+mn-ea"/>
                          <a:cs typeface="Arial" panose="020B0604020202020204" pitchFamily="34" charset="0"/>
                        </a:rPr>
                        <a:t> price</a:t>
                      </a:r>
                      <a:r>
                        <a:rPr lang="en-US" sz="700" b="0" i="0" u="none" strike="noStrike" kern="1200" baseline="0" noProof="0" dirty="0">
                          <a:solidFill>
                            <a:srgbClr val="00003C"/>
                          </a:solidFill>
                          <a:effectLst/>
                          <a:latin typeface="Arial" panose="020B0604020202020204" pitchFamily="34" charset="0"/>
                          <a:ea typeface="+mn-ea"/>
                          <a:cs typeface="Arial" panose="020B0604020202020204" pitchFamily="34" charset="0"/>
                        </a:rPr>
                        <a:t> 3</a:t>
                      </a:r>
                      <a:r>
                        <a:rPr lang="lt-LT" sz="700" b="0" i="0" u="none" strike="noStrike" kern="1200" baseline="0" noProof="0" dirty="0">
                          <a:solidFill>
                            <a:srgbClr val="00003C"/>
                          </a:solidFill>
                          <a:effectLst/>
                          <a:latin typeface="Arial" panose="020B0604020202020204" pitchFamily="34" charset="0"/>
                          <a:ea typeface="+mn-ea"/>
                          <a:cs typeface="Arial" panose="020B0604020202020204" pitchFamily="34" charset="0"/>
                        </a:rPr>
                        <a:t>0</a:t>
                      </a:r>
                      <a:r>
                        <a:rPr lang="en-US" sz="700" b="0" i="0" u="none" strike="noStrike" kern="1200" baseline="0" noProof="0" dirty="0">
                          <a:solidFill>
                            <a:srgbClr val="00003C"/>
                          </a:solidFill>
                          <a:effectLst/>
                          <a:latin typeface="Arial" panose="020B0604020202020204" pitchFamily="34" charset="0"/>
                          <a:ea typeface="+mn-ea"/>
                          <a:cs typeface="Arial" panose="020B0604020202020204" pitchFamily="34" charset="0"/>
                        </a:rPr>
                        <a:t>.09.2017</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 EUR</a:t>
                      </a:r>
                    </a:p>
                  </a:txBody>
                  <a:tcPr marL="48308" marR="5368" marT="536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0.</a:t>
                      </a: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471</a:t>
                      </a:r>
                      <a:endParaRPr lang="lt-LT" sz="700" b="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2"/>
                  </a:ext>
                </a:extLst>
              </a:tr>
              <a:tr h="163259">
                <a:tc>
                  <a:txBody>
                    <a:bodyPr/>
                    <a:lstStyle/>
                    <a:p>
                      <a:pPr algn="l" rtl="0" fontAlgn="ctr"/>
                      <a:r>
                        <a:rPr lang="lt-LT" sz="700" b="0" i="0" u="none" strike="noStrike" kern="1200" noProof="0">
                          <a:solidFill>
                            <a:srgbClr val="00003C"/>
                          </a:solidFill>
                          <a:effectLst/>
                          <a:latin typeface="Arial" panose="020B0604020202020204" pitchFamily="34" charset="0"/>
                          <a:ea typeface="+mn-ea"/>
                          <a:cs typeface="Arial" panose="020B0604020202020204" pitchFamily="34" charset="0"/>
                        </a:rPr>
                        <a:t>Equity per </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share</a:t>
                      </a:r>
                      <a:r>
                        <a:rPr lang="lt-LT" sz="700" b="0" i="0" u="none" strike="noStrike" kern="1200" baseline="0" noProof="0" dirty="0">
                          <a:solidFill>
                            <a:srgbClr val="00003C"/>
                          </a:solidFill>
                          <a:effectLst/>
                          <a:latin typeface="Arial" panose="020B0604020202020204" pitchFamily="34" charset="0"/>
                          <a:ea typeface="+mn-ea"/>
                          <a:cs typeface="Arial" panose="020B0604020202020204" pitchFamily="34" charset="0"/>
                        </a:rPr>
                        <a:t>,</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 EUR</a:t>
                      </a:r>
                    </a:p>
                  </a:txBody>
                  <a:tcPr marL="48308" marR="5368" marT="536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0.4</a:t>
                      </a:r>
                      <a:r>
                        <a:rPr lang="en-GB" sz="700" b="0" u="none" strike="noStrike" kern="1200" noProof="0" dirty="0">
                          <a:solidFill>
                            <a:srgbClr val="00003C"/>
                          </a:solidFill>
                          <a:effectLst/>
                          <a:latin typeface="Arial" panose="020B0604020202020204" pitchFamily="34" charset="0"/>
                          <a:ea typeface="+mn-ea"/>
                          <a:cs typeface="Arial" panose="020B0604020202020204" pitchFamily="34" charset="0"/>
                        </a:rPr>
                        <a:t>9</a:t>
                      </a:r>
                      <a:endParaRPr lang="lt-LT" sz="700" b="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3"/>
                  </a:ext>
                </a:extLst>
              </a:tr>
              <a:tr h="163259">
                <a:tc>
                  <a:txBody>
                    <a:bodyPr/>
                    <a:lstStyle/>
                    <a:p>
                      <a:pPr algn="l" rtl="0" fontAlgn="ct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Last paid out dividends (EUR per share)</a:t>
                      </a:r>
                    </a:p>
                  </a:txBody>
                  <a:tcPr marL="48308" marR="5368" marT="536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0.0</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12</a:t>
                      </a:r>
                      <a:endPar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64190">
                <a:tc>
                  <a:txBody>
                    <a:bodyPr/>
                    <a:lstStyle/>
                    <a:p>
                      <a:pPr algn="l" rtl="0" fontAlgn="ct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Number of Shares</a:t>
                      </a:r>
                    </a:p>
                  </a:txBody>
                  <a:tcPr marL="48308" marR="5368" marT="536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65,750,000</a:t>
                      </a:r>
                    </a:p>
                  </a:txBody>
                  <a:tcPr marL="0" marR="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4"/>
                  </a:ext>
                </a:extLst>
              </a:tr>
              <a:tr h="163259">
                <a:tc>
                  <a:txBody>
                    <a:bodyPr/>
                    <a:lstStyle/>
                    <a:p>
                      <a:pPr algn="l" rtl="0" fontAlgn="ct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Consolidated equity, thousand  EUR</a:t>
                      </a:r>
                    </a:p>
                  </a:txBody>
                  <a:tcPr marL="48308" marR="5368" marT="536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0" u="none" strike="noStrike" kern="1200" noProof="0" dirty="0">
                          <a:solidFill>
                            <a:srgbClr val="00003C"/>
                          </a:solidFill>
                          <a:effectLst/>
                          <a:latin typeface="Arial" panose="020B0604020202020204" pitchFamily="34" charset="0"/>
                          <a:ea typeface="+mn-ea"/>
                          <a:cs typeface="Arial" panose="020B0604020202020204" pitchFamily="34" charset="0"/>
                        </a:rPr>
                        <a:t>32</a:t>
                      </a: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375</a:t>
                      </a:r>
                      <a:endParaRPr lang="lt-LT" sz="700" b="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9220573"/>
                  </a:ext>
                </a:extLst>
              </a:tr>
              <a:tr h="163259">
                <a:tc>
                  <a:txBody>
                    <a:bodyPr/>
                    <a:lstStyle/>
                    <a:p>
                      <a:pPr algn="l" rtl="0" fontAlgn="ct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Net asset value per share, EUR</a:t>
                      </a:r>
                      <a:endPar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48308" marR="5368" marT="5368" marB="0" anchor="ctr">
                    <a:lnL w="12700"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0.4</a:t>
                      </a: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924</a:t>
                      </a:r>
                      <a:endParaRPr lang="lt-LT" sz="700" b="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4003067"/>
                  </a:ext>
                </a:extLst>
              </a:tr>
            </a:tbl>
          </a:graphicData>
        </a:graphic>
      </p:graphicFrame>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82" y="3735282"/>
            <a:ext cx="554132" cy="214979"/>
          </a:xfrm>
          <a:prstGeom prst="rect">
            <a:avLst/>
          </a:prstGeom>
        </p:spPr>
      </p:pic>
      <p:sp>
        <p:nvSpPr>
          <p:cNvPr id="35" name="Rectangle 34"/>
          <p:cNvSpPr/>
          <p:nvPr/>
        </p:nvSpPr>
        <p:spPr>
          <a:xfrm>
            <a:off x="698066" y="3648468"/>
            <a:ext cx="2735774" cy="369332"/>
          </a:xfrm>
          <a:prstGeom prst="rect">
            <a:avLst/>
          </a:prstGeom>
        </p:spPr>
        <p:txBody>
          <a:bodyPr wrap="square">
            <a:spAutoFit/>
          </a:bodyPr>
          <a:lstStyle/>
          <a:p>
            <a:pPr algn="ctr"/>
            <a:r>
              <a:rPr lang="lt-LT" sz="900" b="1" dirty="0">
                <a:solidFill>
                  <a:srgbClr val="2382C8"/>
                </a:solidFill>
                <a:latin typeface="Arial" panose="020B0604020202020204" pitchFamily="34" charset="0"/>
                <a:cs typeface="Arial" panose="020B0604020202020204" pitchFamily="34" charset="0"/>
              </a:rPr>
              <a:t>INVL Baltic Real </a:t>
            </a:r>
            <a:r>
              <a:rPr lang="en-US" sz="900" b="1" dirty="0">
                <a:solidFill>
                  <a:srgbClr val="2382C8"/>
                </a:solidFill>
                <a:latin typeface="Arial" panose="020B0604020202020204" pitchFamily="34" charset="0"/>
                <a:cs typeface="Arial" panose="020B0604020202020204" pitchFamily="34" charset="0"/>
              </a:rPr>
              <a:t>E</a:t>
            </a:r>
            <a:r>
              <a:rPr lang="lt-LT" sz="900" b="1" dirty="0">
                <a:solidFill>
                  <a:srgbClr val="2382C8"/>
                </a:solidFill>
                <a:latin typeface="Arial" panose="020B0604020202020204" pitchFamily="34" charset="0"/>
                <a:cs typeface="Arial" panose="020B0604020202020204" pitchFamily="34" charset="0"/>
              </a:rPr>
              <a:t>state </a:t>
            </a:r>
            <a:r>
              <a:rPr lang="en-US" sz="900" b="1" dirty="0">
                <a:solidFill>
                  <a:srgbClr val="2382C8"/>
                </a:solidFill>
                <a:latin typeface="Arial" panose="020B0604020202020204" pitchFamily="34" charset="0"/>
                <a:cs typeface="Arial" panose="020B0604020202020204" pitchFamily="34" charset="0"/>
              </a:rPr>
              <a:t>change of share price and indexes</a:t>
            </a:r>
            <a:endParaRPr lang="lt-LT" sz="900" b="1" dirty="0">
              <a:solidFill>
                <a:srgbClr val="2382C8"/>
              </a:solidFill>
              <a:latin typeface="Arial" panose="020B0604020202020204" pitchFamily="34" charset="0"/>
              <a:cs typeface="Arial" panose="020B0604020202020204" pitchFamily="34" charset="0"/>
            </a:endParaRPr>
          </a:p>
        </p:txBody>
      </p:sp>
      <p:sp>
        <p:nvSpPr>
          <p:cNvPr id="8"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290494" y="623543"/>
            <a:ext cx="5474979" cy="1554272"/>
          </a:xfrm>
          <a:prstGeom prst="rect">
            <a:avLst/>
          </a:prstGeom>
        </p:spPr>
        <p:txBody>
          <a:bodyPr wrap="square">
            <a:spAutoFit/>
          </a:bodyPr>
          <a:lstStyle/>
          <a:p>
            <a:pPr algn="just">
              <a:spcAft>
                <a:spcPts val="200"/>
              </a:spcAft>
            </a:pPr>
            <a:r>
              <a:rPr lang="lt-LT" sz="750" b="1" u="sng" kern="400" dirty="0">
                <a:solidFill>
                  <a:srgbClr val="00003C"/>
                </a:solidFill>
                <a:latin typeface="Arial" panose="020B0604020202020204" pitchFamily="34" charset="0"/>
                <a:cs typeface="Arial" panose="020B0604020202020204" pitchFamily="34" charset="0"/>
              </a:rPr>
              <a:t>Activity</a:t>
            </a:r>
            <a:r>
              <a:rPr lang="lt-LT" sz="750" b="1" kern="400" dirty="0">
                <a:solidFill>
                  <a:srgbClr val="00003C"/>
                </a:solidFill>
                <a:latin typeface="Arial" panose="020B0604020202020204" pitchFamily="34" charset="0"/>
                <a:cs typeface="Arial" panose="020B0604020202020204" pitchFamily="34" charset="0"/>
              </a:rPr>
              <a:t>: </a:t>
            </a:r>
            <a:r>
              <a:rPr lang="en-US" sz="750" kern="400" dirty="0">
                <a:solidFill>
                  <a:srgbClr val="00003C"/>
                </a:solidFill>
                <a:latin typeface="Arial" panose="020B0604020202020204" pitchFamily="34" charset="0"/>
                <a:cs typeface="Arial" panose="020B0604020202020204" pitchFamily="34" charset="0"/>
              </a:rPr>
              <a:t>operating</a:t>
            </a:r>
            <a:r>
              <a:rPr lang="en-US" sz="750" b="1" kern="400" dirty="0">
                <a:solidFill>
                  <a:srgbClr val="00003C"/>
                </a:solidFill>
                <a:latin typeface="Arial" panose="020B0604020202020204" pitchFamily="34" charset="0"/>
                <a:cs typeface="Arial" panose="020B0604020202020204" pitchFamily="34" charset="0"/>
              </a:rPr>
              <a:t> </a:t>
            </a:r>
            <a:r>
              <a:rPr lang="lt-LT" sz="750" kern="400" dirty="0">
                <a:solidFill>
                  <a:srgbClr val="00003C"/>
                </a:solidFill>
                <a:latin typeface="Arial" panose="020B0604020202020204" pitchFamily="34" charset="0"/>
                <a:cs typeface="Arial" panose="020B0604020202020204" pitchFamily="34" charset="0"/>
              </a:rPr>
              <a:t>since 1997</a:t>
            </a:r>
            <a:r>
              <a:rPr lang="en-US" sz="750" kern="400" dirty="0">
                <a:solidFill>
                  <a:srgbClr val="00003C"/>
                </a:solidFill>
                <a:latin typeface="Arial" panose="020B0604020202020204" pitchFamily="34" charset="0"/>
                <a:cs typeface="Arial" panose="020B0604020202020204" pitchFamily="34" charset="0"/>
              </a:rPr>
              <a:t>,</a:t>
            </a:r>
            <a:r>
              <a:rPr lang="lt-LT" sz="750" kern="400" dirty="0">
                <a:solidFill>
                  <a:srgbClr val="00003C"/>
                </a:solidFill>
                <a:latin typeface="Arial" panose="020B0604020202020204" pitchFamily="34" charset="0"/>
                <a:cs typeface="Arial" panose="020B0604020202020204" pitchFamily="34" charset="0"/>
              </a:rPr>
              <a:t> real estate investment company </a:t>
            </a:r>
            <a:r>
              <a:rPr lang="en-US" sz="750" kern="400" dirty="0">
                <a:solidFill>
                  <a:srgbClr val="00003C"/>
                </a:solidFill>
                <a:latin typeface="Arial" panose="020B0604020202020204" pitchFamily="34" charset="0"/>
                <a:cs typeface="Arial" panose="020B0604020202020204" pitchFamily="34" charset="0"/>
              </a:rPr>
              <a:t>“</a:t>
            </a:r>
            <a:r>
              <a:rPr lang="lt-LT" sz="750" kern="400" dirty="0">
                <a:solidFill>
                  <a:srgbClr val="00003C"/>
                </a:solidFill>
                <a:latin typeface="Arial" panose="020B0604020202020204" pitchFamily="34" charset="0"/>
                <a:cs typeface="Arial" panose="020B0604020202020204" pitchFamily="34" charset="0"/>
              </a:rPr>
              <a:t>INVL Baltic Real Estate</a:t>
            </a:r>
            <a:r>
              <a:rPr lang="en-US" sz="750" kern="400" dirty="0">
                <a:solidFill>
                  <a:srgbClr val="00003C"/>
                </a:solidFill>
                <a:latin typeface="Arial" panose="020B0604020202020204" pitchFamily="34" charset="0"/>
                <a:cs typeface="Arial" panose="020B0604020202020204" pitchFamily="34" charset="0"/>
              </a:rPr>
              <a:t>”</a:t>
            </a:r>
            <a:r>
              <a:rPr lang="lt-LT" sz="750" kern="400" dirty="0">
                <a:solidFill>
                  <a:srgbClr val="00003C"/>
                </a:solidFill>
                <a:latin typeface="Arial" panose="020B0604020202020204" pitchFamily="34" charset="0"/>
                <a:cs typeface="Arial" panose="020B0604020202020204" pitchFamily="34" charset="0"/>
              </a:rPr>
              <a:t> </a:t>
            </a:r>
            <a:r>
              <a:rPr lang="en-GB" sz="750" kern="400" dirty="0">
                <a:solidFill>
                  <a:srgbClr val="00003C"/>
                </a:solidFill>
                <a:latin typeface="Arial" panose="020B0604020202020204" pitchFamily="34" charset="0"/>
                <a:cs typeface="Arial" panose="020B0604020202020204" pitchFamily="34" charset="0"/>
              </a:rPr>
              <a:t>seeks to ensure the growth of leasing income and to profit on investments in commercial real estate.</a:t>
            </a:r>
            <a:endParaRPr lang="lt-LT" sz="750" kern="400" dirty="0">
              <a:solidFill>
                <a:srgbClr val="00003C"/>
              </a:solidFill>
              <a:latin typeface="Arial" panose="020B0604020202020204" pitchFamily="34" charset="0"/>
              <a:cs typeface="Arial" panose="020B0604020202020204" pitchFamily="34" charset="0"/>
            </a:endParaRPr>
          </a:p>
          <a:p>
            <a:pPr algn="just">
              <a:spcAft>
                <a:spcPts val="200"/>
              </a:spcAft>
            </a:pPr>
            <a:r>
              <a:rPr lang="lt-LT" sz="750" b="1" u="sng" kern="400" dirty="0">
                <a:solidFill>
                  <a:srgbClr val="00003C"/>
                </a:solidFill>
                <a:latin typeface="Arial" panose="020B0604020202020204" pitchFamily="34" charset="0"/>
                <a:cs typeface="Arial" panose="020B0604020202020204" pitchFamily="34" charset="0"/>
              </a:rPr>
              <a:t>Shares</a:t>
            </a:r>
            <a:r>
              <a:rPr lang="lt-LT" sz="750" b="1" kern="400" dirty="0">
                <a:solidFill>
                  <a:srgbClr val="00003C"/>
                </a:solidFill>
                <a:latin typeface="Arial" panose="020B0604020202020204" pitchFamily="34" charset="0"/>
                <a:cs typeface="Arial" panose="020B0604020202020204" pitchFamily="34" charset="0"/>
              </a:rPr>
              <a:t>:</a:t>
            </a:r>
            <a:r>
              <a:rPr lang="lt-LT" sz="750" kern="400" dirty="0">
                <a:solidFill>
                  <a:srgbClr val="00003C"/>
                </a:solidFill>
                <a:latin typeface="Arial" panose="020B0604020202020204" pitchFamily="34" charset="0"/>
                <a:cs typeface="Arial" panose="020B0604020202020204" pitchFamily="34" charset="0"/>
              </a:rPr>
              <a:t> </a:t>
            </a:r>
            <a:r>
              <a:rPr lang="en-GB" sz="750" kern="400" dirty="0">
                <a:solidFill>
                  <a:srgbClr val="00003C"/>
                </a:solidFill>
                <a:latin typeface="Arial" panose="020B0604020202020204" pitchFamily="34" charset="0"/>
                <a:cs typeface="Arial" panose="020B0604020202020204" pitchFamily="34" charset="0"/>
              </a:rPr>
              <a:t>listed on the Baltic Secondary List of Nasdaq Vilnius, AB stock exchange since </a:t>
            </a:r>
            <a:r>
              <a:rPr lang="lt-LT" sz="750" kern="400" dirty="0">
                <a:solidFill>
                  <a:srgbClr val="00003C"/>
                </a:solidFill>
                <a:latin typeface="Arial" panose="020B0604020202020204" pitchFamily="34" charset="0"/>
                <a:cs typeface="Arial" panose="020B0604020202020204" pitchFamily="34" charset="0"/>
              </a:rPr>
              <a:t>2014.</a:t>
            </a:r>
            <a:endParaRPr lang="en-US" sz="750" kern="400" dirty="0">
              <a:solidFill>
                <a:srgbClr val="00003C"/>
              </a:solidFill>
              <a:latin typeface="Arial" panose="020B0604020202020204" pitchFamily="34" charset="0"/>
              <a:cs typeface="Arial" panose="020B0604020202020204" pitchFamily="34" charset="0"/>
            </a:endParaRPr>
          </a:p>
          <a:p>
            <a:pPr algn="just">
              <a:spcAft>
                <a:spcPts val="200"/>
              </a:spcAft>
            </a:pPr>
            <a:r>
              <a:rPr lang="lt-LT" sz="750" b="1" u="sng" kern="400" dirty="0">
                <a:solidFill>
                  <a:srgbClr val="00003C"/>
                </a:solidFill>
                <a:latin typeface="Arial" panose="020B0604020202020204" pitchFamily="34" charset="0"/>
                <a:cs typeface="Arial" panose="020B0604020202020204" pitchFamily="34" charset="0"/>
              </a:rPr>
              <a:t>Assets under management</a:t>
            </a:r>
            <a:r>
              <a:rPr lang="lt-LT" sz="750" kern="400" dirty="0">
                <a:solidFill>
                  <a:srgbClr val="00003C"/>
                </a:solidFill>
                <a:latin typeface="Arial" panose="020B0604020202020204" pitchFamily="34" charset="0"/>
                <a:cs typeface="Arial" panose="020B0604020202020204" pitchFamily="34" charset="0"/>
              </a:rPr>
              <a:t>: </a:t>
            </a:r>
            <a:r>
              <a:rPr lang="en-GB" sz="750" kern="400" dirty="0">
                <a:solidFill>
                  <a:srgbClr val="00003C"/>
                </a:solidFill>
                <a:latin typeface="Arial" panose="020B0604020202020204" pitchFamily="34" charset="0"/>
                <a:cs typeface="Arial" panose="020B0604020202020204" pitchFamily="34" charset="0"/>
              </a:rPr>
              <a:t>about 5</a:t>
            </a:r>
            <a:r>
              <a:rPr lang="lt-LT" sz="750" kern="400" dirty="0">
                <a:solidFill>
                  <a:srgbClr val="00003C"/>
                </a:solidFill>
                <a:latin typeface="Arial" panose="020B0604020202020204" pitchFamily="34" charset="0"/>
                <a:cs typeface="Arial" panose="020B0604020202020204" pitchFamily="34" charset="0"/>
              </a:rPr>
              <a:t>5</a:t>
            </a:r>
            <a:r>
              <a:rPr lang="en-GB" sz="750" kern="400" dirty="0">
                <a:solidFill>
                  <a:srgbClr val="00003C"/>
                </a:solidFill>
                <a:latin typeface="Arial" panose="020B0604020202020204" pitchFamily="34" charset="0"/>
                <a:cs typeface="Arial" panose="020B0604020202020204" pitchFamily="34" charset="0"/>
              </a:rPr>
              <a:t>,000 sq. m. of real estate in Vilnius and Riga – mostly business centres</a:t>
            </a:r>
            <a:r>
              <a:rPr lang="lt-LT" sz="750" kern="400" dirty="0">
                <a:solidFill>
                  <a:srgbClr val="00003C"/>
                </a:solidFill>
                <a:latin typeface="Arial" panose="020B0604020202020204" pitchFamily="34" charset="0"/>
                <a:cs typeface="Arial" panose="020B0604020202020204" pitchFamily="34" charset="0"/>
              </a:rPr>
              <a:t>, </a:t>
            </a:r>
            <a:r>
              <a:rPr lang="en-US" sz="750" kern="400" dirty="0">
                <a:solidFill>
                  <a:srgbClr val="00003C"/>
                </a:solidFill>
                <a:latin typeface="Arial" panose="020B0604020202020204" pitchFamily="34" charset="0"/>
                <a:cs typeface="Arial" panose="020B0604020202020204" pitchFamily="34" charset="0"/>
              </a:rPr>
              <a:t>manufacturing</a:t>
            </a:r>
            <a:r>
              <a:rPr lang="lt-LT" sz="750" kern="400" dirty="0">
                <a:solidFill>
                  <a:srgbClr val="00003C"/>
                </a:solidFill>
                <a:latin typeface="Arial" panose="020B0604020202020204" pitchFamily="34" charset="0"/>
                <a:cs typeface="Arial" panose="020B0604020202020204" pitchFamily="34" charset="0"/>
              </a:rPr>
              <a:t>, </a:t>
            </a:r>
            <a:r>
              <a:rPr lang="en-US" sz="750" kern="400" dirty="0">
                <a:solidFill>
                  <a:srgbClr val="00003C"/>
                </a:solidFill>
                <a:latin typeface="Arial" panose="020B0604020202020204" pitchFamily="34" charset="0"/>
                <a:cs typeface="Arial" panose="020B0604020202020204" pitchFamily="34" charset="0"/>
              </a:rPr>
              <a:t>warehouse properties</a:t>
            </a:r>
            <a:r>
              <a:rPr lang="en-GB" sz="750" kern="400" dirty="0">
                <a:solidFill>
                  <a:srgbClr val="00003C"/>
                </a:solidFill>
                <a:latin typeface="Arial" panose="020B0604020202020204" pitchFamily="34" charset="0"/>
                <a:cs typeface="Arial" panose="020B0604020202020204" pitchFamily="34" charset="0"/>
              </a:rPr>
              <a:t> and other commercial premises. </a:t>
            </a:r>
            <a:r>
              <a:rPr lang="lt-LT" sz="750" kern="400" dirty="0">
                <a:solidFill>
                  <a:srgbClr val="00003C"/>
                </a:solidFill>
                <a:latin typeface="Arial" panose="020B0604020202020204" pitchFamily="34" charset="0"/>
                <a:cs typeface="Arial" panose="020B0604020202020204" pitchFamily="34" charset="0"/>
              </a:rPr>
              <a:t>T</a:t>
            </a:r>
            <a:r>
              <a:rPr lang="en-GB" sz="750" kern="400" dirty="0" err="1">
                <a:solidFill>
                  <a:srgbClr val="00003C"/>
                </a:solidFill>
                <a:latin typeface="Arial" panose="020B0604020202020204" pitchFamily="34" charset="0"/>
                <a:cs typeface="Arial" panose="020B0604020202020204" pitchFamily="34" charset="0"/>
              </a:rPr>
              <a:t>hese</a:t>
            </a:r>
            <a:r>
              <a:rPr lang="en-GB" sz="750" kern="400" dirty="0">
                <a:solidFill>
                  <a:srgbClr val="00003C"/>
                </a:solidFill>
                <a:latin typeface="Arial" panose="020B0604020202020204" pitchFamily="34" charset="0"/>
                <a:cs typeface="Arial" panose="020B0604020202020204" pitchFamily="34" charset="0"/>
              </a:rPr>
              <a:t> properties generate stable cash flows</a:t>
            </a:r>
            <a:r>
              <a:rPr lang="lt-LT" sz="750" kern="400" dirty="0">
                <a:solidFill>
                  <a:srgbClr val="00003C"/>
                </a:solidFill>
                <a:latin typeface="Arial" panose="020B0604020202020204" pitchFamily="34" charset="0"/>
                <a:cs typeface="Arial" panose="020B0604020202020204" pitchFamily="34" charset="0"/>
              </a:rPr>
              <a:t> and most of them </a:t>
            </a:r>
            <a:r>
              <a:rPr lang="en-GB" sz="750" kern="400" dirty="0">
                <a:solidFill>
                  <a:srgbClr val="00003C"/>
                </a:solidFill>
                <a:latin typeface="Arial" panose="020B0604020202020204" pitchFamily="34" charset="0"/>
                <a:cs typeface="Arial" panose="020B0604020202020204" pitchFamily="34" charset="0"/>
              </a:rPr>
              <a:t>have high occupancy rates</a:t>
            </a:r>
            <a:r>
              <a:rPr lang="lt-LT" sz="750" kern="400" dirty="0">
                <a:solidFill>
                  <a:srgbClr val="00003C"/>
                </a:solidFill>
                <a:latin typeface="Arial" panose="020B0604020202020204" pitchFamily="34" charset="0"/>
                <a:cs typeface="Arial" panose="020B0604020202020204" pitchFamily="34" charset="0"/>
              </a:rPr>
              <a:t>. I</a:t>
            </a:r>
            <a:r>
              <a:rPr lang="en-GB" sz="750" kern="400" dirty="0">
                <a:solidFill>
                  <a:srgbClr val="00003C"/>
                </a:solidFill>
                <a:latin typeface="Arial" panose="020B0604020202020204" pitchFamily="34" charset="0"/>
                <a:cs typeface="Arial" panose="020B0604020202020204" pitchFamily="34" charset="0"/>
              </a:rPr>
              <a:t>n addition, some of them have further development potential.</a:t>
            </a:r>
            <a:endParaRPr lang="lt-LT" sz="750" kern="400" dirty="0">
              <a:solidFill>
                <a:srgbClr val="00003C"/>
              </a:solidFill>
              <a:latin typeface="Arial" panose="020B0604020202020204" pitchFamily="34" charset="0"/>
              <a:cs typeface="Arial" panose="020B0604020202020204" pitchFamily="34" charset="0"/>
            </a:endParaRPr>
          </a:p>
          <a:p>
            <a:pPr algn="just">
              <a:spcAft>
                <a:spcPts val="200"/>
              </a:spcAft>
            </a:pPr>
            <a:r>
              <a:rPr lang="lt-LT" sz="750" b="1" u="sng" kern="400" dirty="0">
                <a:solidFill>
                  <a:srgbClr val="00003C"/>
                </a:solidFill>
                <a:latin typeface="Arial" panose="020B0604020202020204" pitchFamily="34" charset="0"/>
                <a:cs typeface="Arial" panose="020B0604020202020204" pitchFamily="34" charset="0"/>
              </a:rPr>
              <a:t>Management of the Company</a:t>
            </a:r>
            <a:r>
              <a:rPr lang="lt-LT" sz="750" kern="400" dirty="0">
                <a:solidFill>
                  <a:srgbClr val="00003C"/>
                </a:solidFill>
                <a:latin typeface="Arial" panose="020B0604020202020204" pitchFamily="34" charset="0"/>
                <a:cs typeface="Arial" panose="020B0604020202020204" pitchFamily="34" charset="0"/>
              </a:rPr>
              <a:t>: </a:t>
            </a:r>
            <a:r>
              <a:rPr lang="en-GB" sz="750" kern="400" dirty="0">
                <a:solidFill>
                  <a:srgbClr val="00003C"/>
                </a:solidFill>
                <a:latin typeface="Arial" panose="020B0604020202020204" pitchFamily="34" charset="0"/>
                <a:cs typeface="Arial" panose="020B0604020202020204" pitchFamily="34" charset="0"/>
              </a:rPr>
              <a:t>On 22 December 2016 the bank of Lithuania for INVL Baltic Real Estate issued the closed-end</a:t>
            </a:r>
            <a:r>
              <a:rPr lang="lt-LT" sz="750" kern="400" dirty="0">
                <a:solidFill>
                  <a:srgbClr val="00003C"/>
                </a:solidFill>
                <a:latin typeface="Arial" panose="020B0604020202020204" pitchFamily="34" charset="0"/>
                <a:cs typeface="Arial" panose="020B0604020202020204" pitchFamily="34" charset="0"/>
              </a:rPr>
              <a:t>ed</a:t>
            </a:r>
            <a:r>
              <a:rPr lang="en-GB" sz="750" kern="400" dirty="0">
                <a:solidFill>
                  <a:srgbClr val="00003C"/>
                </a:solidFill>
                <a:latin typeface="Arial" panose="020B0604020202020204" pitchFamily="34" charset="0"/>
                <a:cs typeface="Arial" panose="020B0604020202020204" pitchFamily="34" charset="0"/>
              </a:rPr>
              <a:t> type investment company operating license enabling to engage in the closed-end</a:t>
            </a:r>
            <a:r>
              <a:rPr lang="lt-LT" sz="750" kern="400" dirty="0">
                <a:solidFill>
                  <a:srgbClr val="00003C"/>
                </a:solidFill>
                <a:latin typeface="Arial" panose="020B0604020202020204" pitchFamily="34" charset="0"/>
                <a:cs typeface="Arial" panose="020B0604020202020204" pitchFamily="34" charset="0"/>
              </a:rPr>
              <a:t>ed</a:t>
            </a:r>
            <a:r>
              <a:rPr lang="en-GB" sz="750" kern="400" dirty="0">
                <a:solidFill>
                  <a:srgbClr val="00003C"/>
                </a:solidFill>
                <a:latin typeface="Arial" panose="020B0604020202020204" pitchFamily="34" charset="0"/>
                <a:cs typeface="Arial" panose="020B0604020202020204" pitchFamily="34" charset="0"/>
              </a:rPr>
              <a:t> type investment company's activities under the Republic of Lithuania Collective investment undertakings act. </a:t>
            </a:r>
            <a:r>
              <a:rPr lang="lt-LT" sz="750" kern="400" dirty="0">
                <a:solidFill>
                  <a:srgbClr val="00003C"/>
                </a:solidFill>
                <a:latin typeface="Arial" panose="020B0604020202020204" pitchFamily="34" charset="0"/>
                <a:cs typeface="Arial" panose="020B0604020202020204" pitchFamily="34" charset="0"/>
              </a:rPr>
              <a:t>T</a:t>
            </a:r>
            <a:r>
              <a:rPr lang="en-GB" sz="750" kern="400" dirty="0">
                <a:solidFill>
                  <a:srgbClr val="00003C"/>
                </a:solidFill>
                <a:latin typeface="Arial" panose="020B0604020202020204" pitchFamily="34" charset="0"/>
                <a:cs typeface="Arial" panose="020B0604020202020204" pitchFamily="34" charset="0"/>
              </a:rPr>
              <a:t>he special closed-ended type real estate investment company will work 30 years from receiving the special closed-ended real estate investment company license, the term of company's activity may be further extended for a period of no longer than 20 years. Upon receipt of the license, the company's management was transferred to the management company INVL Asset Management</a:t>
            </a:r>
            <a:r>
              <a:rPr lang="lt-LT" sz="750" kern="400" dirty="0">
                <a:solidFill>
                  <a:srgbClr val="00003C"/>
                </a:solidFill>
                <a:latin typeface="Arial" panose="020B0604020202020204" pitchFamily="34" charset="0"/>
                <a:cs typeface="Arial" panose="020B0604020202020204" pitchFamily="34" charset="0"/>
              </a:rPr>
              <a:t>.</a:t>
            </a:r>
            <a:endParaRPr lang="en-US" sz="750" kern="400" dirty="0">
              <a:solidFill>
                <a:srgbClr val="00003C"/>
              </a:solidFill>
              <a:latin typeface="Arial" panose="020B0604020202020204" pitchFamily="34" charset="0"/>
              <a:cs typeface="Arial" panose="020B0604020202020204" pitchFamily="34" charset="0"/>
            </a:endParaRPr>
          </a:p>
        </p:txBody>
      </p:sp>
      <p:sp>
        <p:nvSpPr>
          <p:cNvPr id="40" name="Rectangle 39"/>
          <p:cNvSpPr/>
          <p:nvPr/>
        </p:nvSpPr>
        <p:spPr>
          <a:xfrm>
            <a:off x="1671153" y="6265485"/>
            <a:ext cx="4094320" cy="1759456"/>
          </a:xfrm>
          <a:prstGeom prst="rect">
            <a:avLst/>
          </a:prstGeom>
        </p:spPr>
        <p:txBody>
          <a:bodyPr wrap="square">
            <a:spAutoFit/>
          </a:bodyPr>
          <a:lstStyle/>
          <a:p>
            <a:pPr algn="just"/>
            <a:r>
              <a:rPr lang="en-GB" sz="750" kern="400" dirty="0">
                <a:solidFill>
                  <a:srgbClr val="00003C"/>
                </a:solidFill>
                <a:latin typeface="Arial" panose="020B0604020202020204" pitchFamily="34" charset="0"/>
                <a:cs typeface="Arial" panose="020B0604020202020204" pitchFamily="34" charset="0"/>
              </a:rPr>
              <a:t>INVL Baltic Real Estate’s consolidated revenue for three quarters of this year was EUR 4.8 million and, compared with the same period of 2016, grew 4.3 per cent. Of that, EUR 2.9 million was consolidated leasing income from owned properties, which increased 7.4 per cent.</a:t>
            </a:r>
          </a:p>
          <a:p>
            <a:pPr algn="just">
              <a:spcBef>
                <a:spcPts val="200"/>
              </a:spcBef>
            </a:pPr>
            <a:r>
              <a:rPr lang="en-GB" sz="750" kern="400" dirty="0">
                <a:solidFill>
                  <a:srgbClr val="00003C"/>
                </a:solidFill>
                <a:latin typeface="Arial" panose="020B0604020202020204" pitchFamily="34" charset="0"/>
                <a:cs typeface="Arial" panose="020B0604020202020204" pitchFamily="34" charset="0"/>
              </a:rPr>
              <a:t>We’re pleased with the results that have been achieved – they encourage us to continue working actively to increase the value of property holdings and so create gains for investors. After completion in the third quarter of the main reconstruction works at the Vilnius Gates business centre, the real occupancy of the centre’s premises reached 82 per cent, which will result in significant growth of leasing income in the last quarter of this year. Vilnius Gates leasing income rose 38.7 per cent in the first nine months of this year compared with the same period last year to EUR 0.39 million.</a:t>
            </a:r>
          </a:p>
          <a:p>
            <a:pPr algn="just">
              <a:spcBef>
                <a:spcPts val="200"/>
              </a:spcBef>
            </a:pPr>
            <a:r>
              <a:rPr lang="lt-LT" sz="750" kern="400" dirty="0">
                <a:solidFill>
                  <a:srgbClr val="00003C"/>
                </a:solidFill>
                <a:latin typeface="Arial" panose="020B0604020202020204" pitchFamily="34" charset="0"/>
                <a:cs typeface="Arial" panose="020B0604020202020204" pitchFamily="34" charset="0"/>
              </a:rPr>
              <a:t>At the end of July we signed a new lease agreement </a:t>
            </a:r>
            <a:r>
              <a:rPr lang="en-GB" sz="750" kern="400" dirty="0">
                <a:solidFill>
                  <a:srgbClr val="00003C"/>
                </a:solidFill>
                <a:latin typeface="Arial" panose="020B0604020202020204" pitchFamily="34" charset="0"/>
                <a:cs typeface="Arial" panose="020B0604020202020204" pitchFamily="34" charset="0"/>
              </a:rPr>
              <a:t>with </a:t>
            </a:r>
            <a:r>
              <a:rPr lang="en-GB" sz="750" kern="400" dirty="0" err="1">
                <a:solidFill>
                  <a:srgbClr val="00003C"/>
                </a:solidFill>
                <a:latin typeface="Arial" panose="020B0604020202020204" pitchFamily="34" charset="0"/>
                <a:cs typeface="Arial" panose="020B0604020202020204" pitchFamily="34" charset="0"/>
              </a:rPr>
              <a:t>TransferGo</a:t>
            </a:r>
            <a:r>
              <a:rPr lang="en-GB" sz="750" kern="400" dirty="0">
                <a:solidFill>
                  <a:srgbClr val="00003C"/>
                </a:solidFill>
                <a:latin typeface="Arial" panose="020B0604020202020204" pitchFamily="34" charset="0"/>
                <a:cs typeface="Arial" panose="020B0604020202020204" pitchFamily="34" charset="0"/>
              </a:rPr>
              <a:t>, one of biggest Lithuanian start-ups, providing international money transfer services in 46 countries, for the lease of nearly a thousand square metres of space in the centre of Vilnius, on </a:t>
            </a:r>
            <a:r>
              <a:rPr lang="en-GB" sz="750" kern="400" dirty="0" err="1">
                <a:solidFill>
                  <a:srgbClr val="00003C"/>
                </a:solidFill>
                <a:latin typeface="Arial" panose="020B0604020202020204" pitchFamily="34" charset="0"/>
                <a:cs typeface="Arial" panose="020B0604020202020204" pitchFamily="34" charset="0"/>
              </a:rPr>
              <a:t>Palangos</a:t>
            </a:r>
            <a:endParaRPr lang="en-US" sz="750" kern="400" dirty="0">
              <a:solidFill>
                <a:srgbClr val="00003C"/>
              </a:solidFill>
              <a:latin typeface="Arial" panose="020B0604020202020204" pitchFamily="34" charset="0"/>
              <a:cs typeface="Arial" panose="020B0604020202020204" pitchFamily="34" charset="0"/>
            </a:endParaRPr>
          </a:p>
        </p:txBody>
      </p:sp>
      <p:sp>
        <p:nvSpPr>
          <p:cNvPr id="18" name="Rectangle 17"/>
          <p:cNvSpPr/>
          <p:nvPr/>
        </p:nvSpPr>
        <p:spPr>
          <a:xfrm>
            <a:off x="292661" y="6055061"/>
            <a:ext cx="6010358" cy="230832"/>
          </a:xfrm>
          <a:prstGeom prst="rect">
            <a:avLst/>
          </a:prstGeom>
        </p:spPr>
        <p:txBody>
          <a:bodyPr wrap="square">
            <a:spAutoFit/>
          </a:bodyPr>
          <a:lstStyle/>
          <a:p>
            <a:r>
              <a:rPr lang="en-GB" sz="900" b="1" dirty="0">
                <a:solidFill>
                  <a:srgbClr val="2382C8"/>
                </a:solidFill>
                <a:latin typeface="Arial" panose="020B0604020202020204" pitchFamily="34" charset="0"/>
                <a:cs typeface="Arial" panose="020B0604020202020204" pitchFamily="34" charset="0"/>
              </a:rPr>
              <a:t>Comment made by INVL Asset Management real estate fund manager Vytautas Bakšinskas</a:t>
            </a:r>
            <a:endParaRPr lang="lt-LT" sz="900" b="1" dirty="0">
              <a:solidFill>
                <a:srgbClr val="2382C8"/>
              </a:solidFill>
              <a:latin typeface="Arial" panose="020B0604020202020204" pitchFamily="34" charset="0"/>
              <a:cs typeface="Arial" panose="020B0604020202020204" pitchFamily="34" charset="0"/>
            </a:endParaRPr>
          </a:p>
        </p:txBody>
      </p:sp>
      <p:sp>
        <p:nvSpPr>
          <p:cNvPr id="12" name="TextBox 11"/>
          <p:cNvSpPr txBox="1"/>
          <p:nvPr/>
        </p:nvSpPr>
        <p:spPr>
          <a:xfrm>
            <a:off x="290495" y="7926173"/>
            <a:ext cx="5474978" cy="1118255"/>
          </a:xfrm>
          <a:prstGeom prst="rect">
            <a:avLst/>
          </a:prstGeom>
          <a:noFill/>
        </p:spPr>
        <p:txBody>
          <a:bodyPr wrap="square" rtlCol="0">
            <a:spAutoFit/>
          </a:bodyPr>
          <a:lstStyle/>
          <a:p>
            <a:pPr algn="just"/>
            <a:r>
              <a:rPr lang="en-GB" sz="750" kern="400" dirty="0">
                <a:solidFill>
                  <a:srgbClr val="00003C"/>
                </a:solidFill>
                <a:latin typeface="Arial" panose="020B0604020202020204" pitchFamily="34" charset="0"/>
                <a:cs typeface="Arial" panose="020B0604020202020204" pitchFamily="34" charset="0"/>
              </a:rPr>
              <a:t>Street</a:t>
            </a:r>
            <a:r>
              <a:rPr lang="lt-LT" sz="750" kern="400" dirty="0">
                <a:solidFill>
                  <a:srgbClr val="00003C"/>
                </a:solidFill>
                <a:latin typeface="Arial" panose="020B0604020202020204" pitchFamily="34" charset="0"/>
                <a:cs typeface="Arial" panose="020B0604020202020204" pitchFamily="34" charset="0"/>
              </a:rPr>
              <a:t>. </a:t>
            </a:r>
            <a:r>
              <a:rPr lang="en-GB" sz="750" kern="400" dirty="0">
                <a:solidFill>
                  <a:srgbClr val="00003C"/>
                </a:solidFill>
                <a:latin typeface="Arial" panose="020B0604020202020204" pitchFamily="34" charset="0"/>
                <a:cs typeface="Arial" panose="020B0604020202020204" pitchFamily="34" charset="0"/>
              </a:rPr>
              <a:t>This agreement will not only make it possible to boost leasing income from that property, but also, once the premises are reconstructed, will increase the property’s leasable area</a:t>
            </a:r>
            <a:r>
              <a:rPr lang="lt-LT" sz="750" kern="400" dirty="0">
                <a:solidFill>
                  <a:srgbClr val="00003C"/>
                </a:solidFill>
                <a:latin typeface="Arial" panose="020B0604020202020204" pitchFamily="34" charset="0"/>
                <a:cs typeface="Arial" panose="020B0604020202020204" pitchFamily="34" charset="0"/>
              </a:rPr>
              <a:t>. </a:t>
            </a:r>
          </a:p>
          <a:p>
            <a:pPr algn="just">
              <a:spcBef>
                <a:spcPts val="400"/>
              </a:spcBef>
            </a:pPr>
            <a:r>
              <a:rPr lang="en-US" sz="750" kern="400" dirty="0">
                <a:solidFill>
                  <a:srgbClr val="00003C"/>
                </a:solidFill>
                <a:latin typeface="Arial" panose="020B0604020202020204" pitchFamily="34" charset="0"/>
                <a:cs typeface="Arial" panose="020B0604020202020204" pitchFamily="34" charset="0"/>
              </a:rPr>
              <a:t>The l</a:t>
            </a:r>
            <a:r>
              <a:rPr lang="en-GB" sz="750" kern="400" dirty="0">
                <a:solidFill>
                  <a:srgbClr val="00003C"/>
                </a:solidFill>
                <a:latin typeface="Arial" panose="020B0604020202020204" pitchFamily="34" charset="0"/>
                <a:cs typeface="Arial" panose="020B0604020202020204" pitchFamily="34" charset="0"/>
              </a:rPr>
              <a:t>easing income for the largest property the company owns – the 23,000 sq. m. IBC Business Centre on </a:t>
            </a:r>
            <a:r>
              <a:rPr lang="en-GB" sz="750" kern="400" dirty="0" err="1">
                <a:solidFill>
                  <a:srgbClr val="00003C"/>
                </a:solidFill>
                <a:latin typeface="Arial" panose="020B0604020202020204" pitchFamily="34" charset="0"/>
                <a:cs typeface="Arial" panose="020B0604020202020204" pitchFamily="34" charset="0"/>
              </a:rPr>
              <a:t>Šeimyniškių</a:t>
            </a:r>
            <a:r>
              <a:rPr lang="en-GB" sz="750" kern="400" dirty="0">
                <a:solidFill>
                  <a:srgbClr val="00003C"/>
                </a:solidFill>
                <a:latin typeface="Arial" panose="020B0604020202020204" pitchFamily="34" charset="0"/>
                <a:cs typeface="Arial" panose="020B0604020202020204" pitchFamily="34" charset="0"/>
              </a:rPr>
              <a:t> Street in the Lithuanian capital – for the first three quarters of this year grew 1.</a:t>
            </a:r>
            <a:r>
              <a:rPr lang="en-US" sz="750" kern="400" dirty="0">
                <a:solidFill>
                  <a:srgbClr val="00003C"/>
                </a:solidFill>
                <a:latin typeface="Arial" panose="020B0604020202020204" pitchFamily="34" charset="0"/>
                <a:cs typeface="Arial" panose="020B0604020202020204" pitchFamily="34" charset="0"/>
              </a:rPr>
              <a:t>6</a:t>
            </a:r>
            <a:r>
              <a:rPr lang="en-GB" sz="750" kern="400" dirty="0">
                <a:solidFill>
                  <a:srgbClr val="00003C"/>
                </a:solidFill>
                <a:latin typeface="Arial" panose="020B0604020202020204" pitchFamily="34" charset="0"/>
                <a:cs typeface="Arial" panose="020B0604020202020204" pitchFamily="34" charset="0"/>
              </a:rPr>
              <a:t> per cent from the same period last year to EUR 1.42 million.</a:t>
            </a:r>
          </a:p>
          <a:p>
            <a:pPr algn="just">
              <a:spcBef>
                <a:spcPts val="400"/>
              </a:spcBef>
            </a:pPr>
            <a:r>
              <a:rPr lang="en-GB" sz="750" kern="400" dirty="0">
                <a:solidFill>
                  <a:srgbClr val="00003C"/>
                </a:solidFill>
                <a:latin typeface="Arial" panose="020B0604020202020204" pitchFamily="34" charset="0"/>
                <a:cs typeface="Arial" panose="020B0604020202020204" pitchFamily="34" charset="0"/>
              </a:rPr>
              <a:t>The value of the transaction for the sale of 3,000 square metres of office and warehouse premises on </a:t>
            </a:r>
            <a:r>
              <a:rPr lang="en-GB" sz="750" kern="400" dirty="0" err="1">
                <a:solidFill>
                  <a:srgbClr val="00003C"/>
                </a:solidFill>
                <a:latin typeface="Arial" panose="020B0604020202020204" pitchFamily="34" charset="0"/>
                <a:cs typeface="Arial" panose="020B0604020202020204" pitchFamily="34" charset="0"/>
              </a:rPr>
              <a:t>Kirtimų</a:t>
            </a:r>
            <a:r>
              <a:rPr lang="en-GB" sz="750" kern="400" dirty="0">
                <a:solidFill>
                  <a:srgbClr val="00003C"/>
                </a:solidFill>
                <a:latin typeface="Arial" panose="020B0604020202020204" pitchFamily="34" charset="0"/>
                <a:cs typeface="Arial" panose="020B0604020202020204" pitchFamily="34" charset="0"/>
              </a:rPr>
              <a:t> Street in Vilnius, which was completed in September this year, was EUR 1 million. This property was valued at EUR 0.8 million at the end of 2016, so the transaction had a positive impact of EUR 0.2 million on 2017 results.</a:t>
            </a:r>
            <a:endParaRPr lang="lt-LT" sz="750" kern="400" dirty="0">
              <a:solidFill>
                <a:srgbClr val="00003C"/>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stretch>
            <a:fillRect/>
          </a:stretch>
        </p:blipFill>
        <p:spPr>
          <a:xfrm>
            <a:off x="3344391" y="4017773"/>
            <a:ext cx="3584238" cy="2084039"/>
          </a:xfrm>
          <a:prstGeom prst="rect">
            <a:avLst/>
          </a:prstGeom>
        </p:spPr>
      </p:pic>
      <p:pic>
        <p:nvPicPr>
          <p:cNvPr id="10" name="Picture 9">
            <a:extLst>
              <a:ext uri="{FF2B5EF4-FFF2-40B4-BE49-F238E27FC236}">
                <a16:creationId xmlns:a16="http://schemas.microsoft.com/office/drawing/2014/main" id="{8BD06588-5154-49FF-BB06-228D55CCC8C2}"/>
              </a:ext>
            </a:extLst>
          </p:cNvPr>
          <p:cNvPicPr>
            <a:picLocks noChangeAspect="1"/>
          </p:cNvPicPr>
          <p:nvPr/>
        </p:nvPicPr>
        <p:blipFill>
          <a:blip r:embed="rId7"/>
          <a:stretch>
            <a:fillRect/>
          </a:stretch>
        </p:blipFill>
        <p:spPr>
          <a:xfrm>
            <a:off x="242900" y="4026815"/>
            <a:ext cx="3290435" cy="1930540"/>
          </a:xfrm>
          <a:prstGeom prst="rect">
            <a:avLst/>
          </a:prstGeom>
        </p:spPr>
      </p:pic>
      <p:pic>
        <p:nvPicPr>
          <p:cNvPr id="11" name="Picture 10">
            <a:extLst>
              <a:ext uri="{FF2B5EF4-FFF2-40B4-BE49-F238E27FC236}">
                <a16:creationId xmlns:a16="http://schemas.microsoft.com/office/drawing/2014/main" id="{47E13081-AE2A-4429-82C3-7616AFDB2F01}"/>
              </a:ext>
            </a:extLst>
          </p:cNvPr>
          <p:cNvPicPr>
            <a:picLocks noChangeAspect="1"/>
          </p:cNvPicPr>
          <p:nvPr/>
        </p:nvPicPr>
        <p:blipFill>
          <a:blip r:embed="rId8"/>
          <a:stretch>
            <a:fillRect/>
          </a:stretch>
        </p:blipFill>
        <p:spPr>
          <a:xfrm>
            <a:off x="393179" y="6344058"/>
            <a:ext cx="1312620" cy="1557773"/>
          </a:xfrm>
          <a:prstGeom prst="rect">
            <a:avLst/>
          </a:prstGeom>
        </p:spPr>
      </p:pic>
    </p:spTree>
    <p:extLst>
      <p:ext uri="{BB962C8B-B14F-4D97-AF65-F5344CB8AC3E}">
        <p14:creationId xmlns:p14="http://schemas.microsoft.com/office/powerpoint/2010/main" val="374446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197" y="214771"/>
            <a:ext cx="4274455" cy="427046"/>
          </a:xfrm>
        </p:spPr>
        <p:txBody>
          <a:bodyPr>
            <a:noAutofit/>
          </a:bodyPr>
          <a:lstStyle/>
          <a:p>
            <a:pPr algn="r"/>
            <a:r>
              <a:rPr lang="lt-LT" sz="1500" b="1" dirty="0">
                <a:solidFill>
                  <a:srgbClr val="2382C8"/>
                </a:solidFill>
                <a:effectLst>
                  <a:outerShdw blurRad="50800" dist="50800" dir="5400000" algn="ctr" rotWithShape="0">
                    <a:schemeClr val="bg1"/>
                  </a:outerShdw>
                </a:effectLst>
                <a:latin typeface="Arial" panose="020B0604020202020204" pitchFamily="34" charset="0"/>
                <a:cs typeface="Arial" panose="020B0604020202020204" pitchFamily="34" charset="0"/>
              </a:rPr>
              <a:t>Key information for </a:t>
            </a:r>
            <a:r>
              <a:rPr lang="en-US" sz="1500" b="1" dirty="0">
                <a:solidFill>
                  <a:srgbClr val="2382C8"/>
                </a:solidFill>
                <a:effectLst>
                  <a:outerShdw blurRad="50800" dist="50800" dir="5400000" algn="ctr" rotWithShape="0">
                    <a:schemeClr val="bg1"/>
                  </a:outerShdw>
                </a:effectLst>
                <a:latin typeface="Arial" panose="020B0604020202020204" pitchFamily="34" charset="0"/>
                <a:cs typeface="Arial" panose="020B0604020202020204" pitchFamily="34" charset="0"/>
              </a:rPr>
              <a:t>9</a:t>
            </a:r>
            <a:r>
              <a:rPr lang="lt-LT" sz="1500" b="1" dirty="0">
                <a:solidFill>
                  <a:srgbClr val="2382C8"/>
                </a:solidFill>
                <a:effectLst>
                  <a:outerShdw blurRad="50800" dist="50800" dir="5400000" algn="ctr" rotWithShape="0">
                    <a:schemeClr val="bg1"/>
                  </a:outerShdw>
                </a:effectLst>
                <a:latin typeface="Arial" panose="020B0604020202020204" pitchFamily="34" charset="0"/>
                <a:cs typeface="Arial" panose="020B0604020202020204" pitchFamily="34" charset="0"/>
              </a:rPr>
              <a:t> months of 2017 </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0494" y="204035"/>
            <a:ext cx="2097543" cy="353354"/>
          </a:xfrm>
        </p:spPr>
      </p:pic>
      <p:cxnSp>
        <p:nvCxnSpPr>
          <p:cNvPr id="7" name="Straight Connector 6"/>
          <p:cNvCxnSpPr/>
          <p:nvPr/>
        </p:nvCxnSpPr>
        <p:spPr>
          <a:xfrm flipV="1">
            <a:off x="269713" y="639753"/>
            <a:ext cx="6366349" cy="2064"/>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val="1362356273"/>
              </p:ext>
            </p:extLst>
          </p:nvPr>
        </p:nvGraphicFramePr>
        <p:xfrm>
          <a:off x="310264" y="2349982"/>
          <a:ext cx="4092016" cy="2658363"/>
        </p:xfrm>
        <a:graphic>
          <a:graphicData uri="http://schemas.openxmlformats.org/drawingml/2006/table">
            <a:tbl>
              <a:tblPr firstRow="1" bandRow="1">
                <a:tableStyleId>{5C22544A-7EE6-4342-B048-85BDC9FD1C3A}</a:tableStyleId>
              </a:tblPr>
              <a:tblGrid>
                <a:gridCol w="2357162">
                  <a:extLst>
                    <a:ext uri="{9D8B030D-6E8A-4147-A177-3AD203B41FA5}">
                      <a16:colId xmlns:a16="http://schemas.microsoft.com/office/drawing/2014/main" val="20000"/>
                    </a:ext>
                  </a:extLst>
                </a:gridCol>
                <a:gridCol w="629068">
                  <a:extLst>
                    <a:ext uri="{9D8B030D-6E8A-4147-A177-3AD203B41FA5}">
                      <a16:colId xmlns:a16="http://schemas.microsoft.com/office/drawing/2014/main" val="20001"/>
                    </a:ext>
                  </a:extLst>
                </a:gridCol>
                <a:gridCol w="595423">
                  <a:extLst>
                    <a:ext uri="{9D8B030D-6E8A-4147-A177-3AD203B41FA5}">
                      <a16:colId xmlns:a16="http://schemas.microsoft.com/office/drawing/2014/main" val="20002"/>
                    </a:ext>
                  </a:extLst>
                </a:gridCol>
                <a:gridCol w="510363">
                  <a:extLst>
                    <a:ext uri="{9D8B030D-6E8A-4147-A177-3AD203B41FA5}">
                      <a16:colId xmlns:a16="http://schemas.microsoft.com/office/drawing/2014/main" val="20003"/>
                    </a:ext>
                  </a:extLst>
                </a:gridCol>
              </a:tblGrid>
              <a:tr h="180000">
                <a:tc>
                  <a:txBody>
                    <a:bodyPr/>
                    <a:lstStyle/>
                    <a:p>
                      <a:pPr algn="l" rtl="0" fontAlgn="ctr"/>
                      <a:r>
                        <a:rPr lang="en-US" sz="700" b="1" u="none" strike="noStrike" noProof="0" dirty="0">
                          <a:effectLst/>
                          <a:latin typeface="Arial" panose="020B0604020202020204" pitchFamily="34" charset="0"/>
                          <a:cs typeface="Arial" panose="020B0604020202020204" pitchFamily="34" charset="0"/>
                        </a:rPr>
                        <a:t>Balance</a:t>
                      </a:r>
                      <a:r>
                        <a:rPr lang="en-US" sz="700" b="1" u="none" strike="noStrike" baseline="0" noProof="0" dirty="0">
                          <a:effectLst/>
                          <a:latin typeface="Arial" panose="020B0604020202020204" pitchFamily="34" charset="0"/>
                          <a:cs typeface="Arial" panose="020B0604020202020204" pitchFamily="34" charset="0"/>
                        </a:rPr>
                        <a:t> sheet</a:t>
                      </a:r>
                      <a:r>
                        <a:rPr lang="en-US" sz="700" b="1" u="none" strike="noStrike" noProof="0" dirty="0">
                          <a:effectLst/>
                          <a:latin typeface="Arial" panose="020B0604020202020204" pitchFamily="34" charset="0"/>
                          <a:cs typeface="Arial" panose="020B0604020202020204" pitchFamily="34" charset="0"/>
                        </a:rPr>
                        <a:t>, million EUR</a:t>
                      </a:r>
                      <a:endParaRPr lang="en-US" sz="700" b="1" i="0" u="none" strike="noStrike" noProof="0" dirty="0">
                        <a:solidFill>
                          <a:srgbClr val="FFFFFF"/>
                        </a:solidFill>
                        <a:effectLst/>
                        <a:latin typeface="Arial" panose="020B0604020202020204" pitchFamily="34" charset="0"/>
                        <a:cs typeface="Arial" panose="020B0604020202020204" pitchFamily="34" charset="0"/>
                      </a:endParaRPr>
                    </a:p>
                  </a:txBody>
                  <a:tcPr marL="48308" marR="5368" marT="5368" marB="0" anchor="ctr">
                    <a:lnL w="6350" cap="flat" cmpd="sng" algn="ctr">
                      <a:solidFill>
                        <a:srgbClr val="00003C"/>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lt-LT" sz="700" b="1" i="0" u="none" strike="noStrike" noProof="0" dirty="0">
                          <a:solidFill>
                            <a:schemeClr val="bg1"/>
                          </a:solidFill>
                          <a:effectLst/>
                          <a:latin typeface="Arial" panose="020B0604020202020204" pitchFamily="34" charset="0"/>
                          <a:cs typeface="Arial" panose="020B0604020202020204" pitchFamily="34" charset="0"/>
                        </a:rPr>
                        <a:t>3</a:t>
                      </a:r>
                      <a:r>
                        <a:rPr lang="en-US" sz="700" b="1" i="0" u="none" strike="noStrike" noProof="0" dirty="0">
                          <a:solidFill>
                            <a:schemeClr val="bg1"/>
                          </a:solidFill>
                          <a:effectLst/>
                          <a:latin typeface="Arial" panose="020B0604020202020204" pitchFamily="34" charset="0"/>
                          <a:cs typeface="Arial" panose="020B0604020202020204" pitchFamily="34" charset="0"/>
                        </a:rPr>
                        <a:t>0</a:t>
                      </a:r>
                      <a:r>
                        <a:rPr lang="lt-LT" sz="700" b="1" i="0" u="none" strike="noStrike" noProof="0" dirty="0">
                          <a:solidFill>
                            <a:schemeClr val="bg1"/>
                          </a:solidFill>
                          <a:effectLst/>
                          <a:latin typeface="Arial" panose="020B0604020202020204" pitchFamily="34" charset="0"/>
                          <a:cs typeface="Arial" panose="020B0604020202020204" pitchFamily="34" charset="0"/>
                        </a:rPr>
                        <a:t>.0</a:t>
                      </a:r>
                      <a:r>
                        <a:rPr lang="en-US" sz="700" b="1" i="0" u="none" strike="noStrike" noProof="0" dirty="0">
                          <a:solidFill>
                            <a:schemeClr val="bg1"/>
                          </a:solidFill>
                          <a:effectLst/>
                          <a:latin typeface="Arial" panose="020B0604020202020204" pitchFamily="34" charset="0"/>
                          <a:cs typeface="Arial" panose="020B0604020202020204" pitchFamily="34" charset="0"/>
                        </a:rPr>
                        <a:t>9</a:t>
                      </a:r>
                      <a:r>
                        <a:rPr lang="lt-LT" sz="700" b="1" i="0" u="none" strike="noStrike" noProof="0" dirty="0">
                          <a:solidFill>
                            <a:schemeClr val="bg1"/>
                          </a:solidFill>
                          <a:effectLst/>
                          <a:latin typeface="Arial" panose="020B0604020202020204" pitchFamily="34" charset="0"/>
                          <a:cs typeface="Arial" panose="020B0604020202020204" pitchFamily="34" charset="0"/>
                        </a:rPr>
                        <a:t>.2015</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lt-LT" sz="700" b="1" i="0" u="none" strike="noStrike" noProof="0" dirty="0">
                          <a:solidFill>
                            <a:schemeClr val="bg1"/>
                          </a:solidFill>
                          <a:effectLst/>
                          <a:latin typeface="Arial" panose="020B0604020202020204" pitchFamily="34" charset="0"/>
                          <a:cs typeface="Arial" panose="020B0604020202020204" pitchFamily="34" charset="0"/>
                        </a:rPr>
                        <a:t>3</a:t>
                      </a:r>
                      <a:r>
                        <a:rPr lang="en-US" sz="700" b="1" i="0" u="none" strike="noStrike" noProof="0" dirty="0">
                          <a:solidFill>
                            <a:schemeClr val="bg1"/>
                          </a:solidFill>
                          <a:effectLst/>
                          <a:latin typeface="Arial" panose="020B0604020202020204" pitchFamily="34" charset="0"/>
                          <a:cs typeface="Arial" panose="020B0604020202020204" pitchFamily="34" charset="0"/>
                        </a:rPr>
                        <a:t>0</a:t>
                      </a:r>
                      <a:r>
                        <a:rPr lang="lt-LT" sz="700" b="1" i="0" u="none" strike="noStrike" noProof="0" dirty="0">
                          <a:solidFill>
                            <a:schemeClr val="bg1"/>
                          </a:solidFill>
                          <a:effectLst/>
                          <a:latin typeface="Arial" panose="020B0604020202020204" pitchFamily="34" charset="0"/>
                          <a:cs typeface="Arial" panose="020B0604020202020204" pitchFamily="34" charset="0"/>
                        </a:rPr>
                        <a:t>.0</a:t>
                      </a:r>
                      <a:r>
                        <a:rPr lang="en-US" sz="700" b="1" i="0" u="none" strike="noStrike" noProof="0" dirty="0">
                          <a:solidFill>
                            <a:schemeClr val="bg1"/>
                          </a:solidFill>
                          <a:effectLst/>
                          <a:latin typeface="Arial" panose="020B0604020202020204" pitchFamily="34" charset="0"/>
                          <a:cs typeface="Arial" panose="020B0604020202020204" pitchFamily="34" charset="0"/>
                        </a:rPr>
                        <a:t>9</a:t>
                      </a:r>
                      <a:r>
                        <a:rPr lang="lt-LT" sz="700" b="1" i="0" u="none" strike="noStrike" noProof="0" dirty="0">
                          <a:solidFill>
                            <a:schemeClr val="bg1"/>
                          </a:solidFill>
                          <a:effectLst/>
                          <a:latin typeface="Arial" panose="020B0604020202020204" pitchFamily="34" charset="0"/>
                          <a:cs typeface="Arial" panose="020B0604020202020204" pitchFamily="34" charset="0"/>
                        </a:rPr>
                        <a:t>.2016</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kern="1200" noProof="0" dirty="0">
                          <a:solidFill>
                            <a:schemeClr val="bg1"/>
                          </a:solidFill>
                          <a:effectLst/>
                          <a:latin typeface="Arial" panose="020B0604020202020204" pitchFamily="34" charset="0"/>
                          <a:ea typeface="+mn-ea"/>
                          <a:cs typeface="Arial" panose="020B0604020202020204" pitchFamily="34" charset="0"/>
                        </a:rPr>
                        <a:t>30</a:t>
                      </a:r>
                      <a:r>
                        <a:rPr lang="lt-LT" sz="700" b="1" i="0" u="none" strike="noStrike" kern="1200" noProof="0" dirty="0">
                          <a:solidFill>
                            <a:schemeClr val="bg1"/>
                          </a:solidFill>
                          <a:effectLst/>
                          <a:latin typeface="Arial" panose="020B0604020202020204" pitchFamily="34" charset="0"/>
                          <a:ea typeface="+mn-ea"/>
                          <a:cs typeface="Arial" panose="020B0604020202020204" pitchFamily="34" charset="0"/>
                        </a:rPr>
                        <a:t>.0</a:t>
                      </a:r>
                      <a:r>
                        <a:rPr lang="en-US" sz="700" b="1" i="0" u="none" strike="noStrike" kern="1200" noProof="0" dirty="0">
                          <a:solidFill>
                            <a:schemeClr val="bg1"/>
                          </a:solidFill>
                          <a:effectLst/>
                          <a:latin typeface="Arial" panose="020B0604020202020204" pitchFamily="34" charset="0"/>
                          <a:ea typeface="+mn-ea"/>
                          <a:cs typeface="Arial" panose="020B0604020202020204" pitchFamily="34" charset="0"/>
                        </a:rPr>
                        <a:t>9</a:t>
                      </a:r>
                      <a:r>
                        <a:rPr lang="lt-LT" sz="700" b="1" i="0" u="none" strike="noStrike" kern="1200" noProof="0" dirty="0">
                          <a:solidFill>
                            <a:schemeClr val="bg1"/>
                          </a:solidFill>
                          <a:effectLst/>
                          <a:latin typeface="Arial" panose="020B0604020202020204" pitchFamily="34" charset="0"/>
                          <a:ea typeface="+mn-ea"/>
                          <a:cs typeface="Arial" panose="020B0604020202020204" pitchFamily="34" charset="0"/>
                        </a:rPr>
                        <a:t>.2017</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rgbClr val="00003C"/>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extLst>
                  <a:ext uri="{0D108BD9-81ED-4DB2-BD59-A6C34878D82A}">
                    <a16:rowId xmlns:a16="http://schemas.microsoft.com/office/drawing/2014/main" val="10000"/>
                  </a:ext>
                </a:extLst>
              </a:tr>
              <a:tr h="138362">
                <a:tc>
                  <a:txBody>
                    <a:bodyPr/>
                    <a:lstStyle/>
                    <a:p>
                      <a:pPr algn="l" rtl="0" fontAlgn="ctr"/>
                      <a:r>
                        <a:rPr lang="en-US" sz="700" u="none" strike="noStrike" noProof="0" dirty="0">
                          <a:solidFill>
                            <a:srgbClr val="00003C"/>
                          </a:solidFill>
                          <a:effectLst/>
                          <a:latin typeface="Arial" panose="020B0604020202020204" pitchFamily="34" charset="0"/>
                          <a:cs typeface="Arial" panose="020B0604020202020204" pitchFamily="34" charset="0"/>
                        </a:rPr>
                        <a:t>Investment properties</a:t>
                      </a:r>
                      <a:endParaRPr lang="en-US" sz="700" b="0" i="0"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9</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52</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0" i="0" u="none" strike="noStrike" kern="1200" noProof="0" dirty="0">
                          <a:solidFill>
                            <a:srgbClr val="00003C"/>
                          </a:solidFill>
                          <a:effectLst/>
                          <a:latin typeface="Arial" panose="020B0604020202020204" pitchFamily="34" charset="0"/>
                          <a:ea typeface="+mn-ea"/>
                          <a:cs typeface="Arial" panose="020B0604020202020204" pitchFamily="34" charset="0"/>
                        </a:rPr>
                        <a:t>54.5</a:t>
                      </a:r>
                      <a:endPar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38362">
                <a:tc>
                  <a:txBody>
                    <a:bodyPr/>
                    <a:lstStyle/>
                    <a:p>
                      <a:pPr algn="l" rtl="0" fontAlgn="ctr"/>
                      <a:r>
                        <a:rPr lang="en-US" sz="700" b="0" i="0" u="none" strike="noStrike" noProof="0" dirty="0">
                          <a:solidFill>
                            <a:srgbClr val="00003C"/>
                          </a:solidFill>
                          <a:effectLst/>
                          <a:latin typeface="Arial" panose="020B0604020202020204" pitchFamily="34" charset="0"/>
                          <a:cs typeface="Arial" panose="020B0604020202020204" pitchFamily="34" charset="0"/>
                        </a:rPr>
                        <a:t>Cash</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0</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8</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0</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0" i="0" u="none" strike="noStrike" kern="1200" noProof="0" dirty="0">
                          <a:solidFill>
                            <a:srgbClr val="00003C"/>
                          </a:solidFill>
                          <a:effectLst/>
                          <a:latin typeface="Arial" panose="020B0604020202020204" pitchFamily="34" charset="0"/>
                          <a:ea typeface="+mn-ea"/>
                          <a:cs typeface="Arial" panose="020B0604020202020204" pitchFamily="34" charset="0"/>
                        </a:rPr>
                        <a:t>0.7</a:t>
                      </a:r>
                      <a:endPar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138362">
                <a:tc>
                  <a:txBody>
                    <a:bodyPr/>
                    <a:lstStyle/>
                    <a:p>
                      <a:pPr algn="l" rtl="0" fontAlgn="ctr"/>
                      <a:r>
                        <a:rPr lang="en-US" sz="700" b="0" i="0" u="none" strike="noStrike" noProof="0" dirty="0">
                          <a:solidFill>
                            <a:srgbClr val="00003C"/>
                          </a:solidFill>
                          <a:effectLst/>
                          <a:latin typeface="Arial" panose="020B0604020202020204" pitchFamily="34" charset="0"/>
                          <a:cs typeface="Arial" panose="020B0604020202020204" pitchFamily="34" charset="0"/>
                        </a:rPr>
                        <a:t>Other </a:t>
                      </a:r>
                      <a:r>
                        <a:rPr lang="en-US" sz="700" b="0" i="0" u="none" strike="noStrike" baseline="0" noProof="0" dirty="0">
                          <a:solidFill>
                            <a:srgbClr val="00003C"/>
                          </a:solidFill>
                          <a:effectLst/>
                          <a:latin typeface="Arial" panose="020B0604020202020204" pitchFamily="34" charset="0"/>
                          <a:cs typeface="Arial" panose="020B0604020202020204" pitchFamily="34" charset="0"/>
                        </a:rPr>
                        <a:t>assets</a:t>
                      </a:r>
                      <a:endParaRPr lang="en-US" sz="700" b="0" i="0"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0" i="0" u="none" strike="noStrike" kern="1200" noProof="0" dirty="0">
                          <a:solidFill>
                            <a:srgbClr val="00003C"/>
                          </a:solidFill>
                          <a:effectLst/>
                          <a:latin typeface="Arial" panose="020B0604020202020204" pitchFamily="34" charset="0"/>
                          <a:ea typeface="+mn-ea"/>
                          <a:cs typeface="Arial" panose="020B0604020202020204" pitchFamily="34" charset="0"/>
                        </a:rPr>
                        <a:t>1.5</a:t>
                      </a:r>
                      <a:endPar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138362">
                <a:tc>
                  <a:txBody>
                    <a:bodyPr/>
                    <a:lstStyle/>
                    <a:p>
                      <a:pPr algn="l" rtl="0" fontAlgn="ctr"/>
                      <a:r>
                        <a:rPr lang="en-US" sz="700" b="1" i="0" u="none" strike="noStrike" noProof="0" dirty="0">
                          <a:solidFill>
                            <a:srgbClr val="00003C"/>
                          </a:solidFill>
                          <a:effectLst/>
                          <a:latin typeface="Arial" panose="020B0604020202020204" pitchFamily="34" charset="0"/>
                          <a:cs typeface="Arial" panose="020B0604020202020204" pitchFamily="34" charset="0"/>
                        </a:rPr>
                        <a:t>TOTAL ASSETS</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44</a:t>
                      </a:r>
                      <a:r>
                        <a:rPr lang="en-US" sz="700" b="1"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9</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54</a:t>
                      </a:r>
                      <a:r>
                        <a:rPr lang="en-US" sz="700" b="1"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1" i="0" u="none" strike="noStrike" kern="1200" noProof="0" dirty="0">
                          <a:solidFill>
                            <a:srgbClr val="00003C"/>
                          </a:solidFill>
                          <a:effectLst/>
                          <a:latin typeface="Arial" panose="020B0604020202020204" pitchFamily="34" charset="0"/>
                          <a:ea typeface="+mn-ea"/>
                          <a:cs typeface="Arial" panose="020B0604020202020204" pitchFamily="34" charset="0"/>
                        </a:rPr>
                        <a:t>56.7</a:t>
                      </a:r>
                      <a:endPar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138362">
                <a:tc>
                  <a:txBody>
                    <a:bodyPr/>
                    <a:lstStyle/>
                    <a:p>
                      <a:pPr algn="l" rtl="0" fontAlgn="ctr"/>
                      <a:r>
                        <a:rPr lang="en-US" sz="700" b="0" i="0" u="none" strike="noStrike" noProof="0" dirty="0">
                          <a:solidFill>
                            <a:srgbClr val="00003C"/>
                          </a:solidFill>
                          <a:effectLst/>
                          <a:latin typeface="Arial" panose="020B0604020202020204" pitchFamily="34" charset="0"/>
                          <a:cs typeface="Arial" panose="020B0604020202020204" pitchFamily="34" charset="0"/>
                        </a:rPr>
                        <a:t>Borrowings</a:t>
                      </a:r>
                      <a:r>
                        <a:rPr lang="en-US" sz="700" b="0" i="0" u="none" strike="noStrike" baseline="0" noProof="0" dirty="0">
                          <a:solidFill>
                            <a:srgbClr val="00003C"/>
                          </a:solidFill>
                          <a:effectLst/>
                          <a:latin typeface="Arial" panose="020B0604020202020204" pitchFamily="34" charset="0"/>
                          <a:cs typeface="Arial" panose="020B0604020202020204" pitchFamily="34" charset="0"/>
                        </a:rPr>
                        <a:t> from credit institutions</a:t>
                      </a:r>
                      <a:endParaRPr lang="en-US" sz="700" b="0" i="0"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18</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0</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8</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0" i="0" u="none" strike="noStrike" kern="1200" noProof="0" dirty="0">
                          <a:solidFill>
                            <a:srgbClr val="00003C"/>
                          </a:solidFill>
                          <a:effectLst/>
                          <a:latin typeface="Arial" panose="020B0604020202020204" pitchFamily="34" charset="0"/>
                          <a:ea typeface="+mn-ea"/>
                          <a:cs typeface="Arial" panose="020B0604020202020204" pitchFamily="34" charset="0"/>
                        </a:rPr>
                        <a:t>21.1</a:t>
                      </a:r>
                      <a:endPar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138362">
                <a:tc>
                  <a:txBody>
                    <a:bodyPr/>
                    <a:lstStyle/>
                    <a:p>
                      <a:pPr algn="l" rtl="0" fontAlgn="ctr"/>
                      <a:r>
                        <a:rPr lang="en-US" sz="700" b="0" i="0" u="none" strike="noStrike" noProof="0" dirty="0">
                          <a:solidFill>
                            <a:srgbClr val="00003C"/>
                          </a:solidFill>
                          <a:effectLst/>
                          <a:latin typeface="Arial" panose="020B0604020202020204" pitchFamily="34" charset="0"/>
                          <a:cs typeface="Arial" panose="020B0604020202020204" pitchFamily="34" charset="0"/>
                        </a:rPr>
                        <a:t>Borrowings from Invalda INVL</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5</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endPar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138362">
                <a:tc>
                  <a:txBody>
                    <a:bodyPr/>
                    <a:lstStyle/>
                    <a:p>
                      <a:pPr algn="l" rtl="0" fontAlgn="ctr"/>
                      <a:r>
                        <a:rPr lang="en-US" sz="700" b="0" i="0" u="none" strike="noStrike" noProof="0" dirty="0">
                          <a:solidFill>
                            <a:srgbClr val="00003C"/>
                          </a:solidFill>
                          <a:effectLst/>
                          <a:latin typeface="Arial" panose="020B0604020202020204" pitchFamily="34" charset="0"/>
                          <a:cs typeface="Arial" panose="020B0604020202020204" pitchFamily="34" charset="0"/>
                        </a:rPr>
                        <a:t>Other liabilities</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5</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5</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6</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0" i="0" u="none" strike="noStrike" kern="1200" noProof="0" dirty="0">
                          <a:solidFill>
                            <a:srgbClr val="00003C"/>
                          </a:solidFill>
                          <a:effectLst/>
                          <a:latin typeface="Arial" panose="020B0604020202020204" pitchFamily="34" charset="0"/>
                          <a:ea typeface="+mn-ea"/>
                          <a:cs typeface="Arial" panose="020B0604020202020204" pitchFamily="34" charset="0"/>
                        </a:rPr>
                        <a:t>3.2</a:t>
                      </a:r>
                      <a:endPar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138362">
                <a:tc>
                  <a:txBody>
                    <a:bodyPr/>
                    <a:lstStyle/>
                    <a:p>
                      <a:pPr algn="l" rtl="0" fontAlgn="ctr"/>
                      <a:r>
                        <a:rPr lang="en-US" sz="700" b="1" i="0" u="none" strike="noStrike" noProof="0" dirty="0">
                          <a:solidFill>
                            <a:srgbClr val="00003C"/>
                          </a:solidFill>
                          <a:effectLst/>
                          <a:latin typeface="Arial" panose="020B0604020202020204" pitchFamily="34" charset="0"/>
                          <a:cs typeface="Arial" panose="020B0604020202020204" pitchFamily="34" charset="0"/>
                        </a:rPr>
                        <a:t>TOTAL LIABILITIES</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28</a:t>
                      </a:r>
                      <a:r>
                        <a:rPr lang="en-US" sz="700" b="1"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5</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27</a:t>
                      </a:r>
                      <a:r>
                        <a:rPr lang="en-US" sz="700" b="1"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1" i="0" u="none" strike="noStrike" kern="1200" noProof="0" dirty="0">
                          <a:solidFill>
                            <a:srgbClr val="00003C"/>
                          </a:solidFill>
                          <a:effectLst/>
                          <a:latin typeface="Arial" panose="020B0604020202020204" pitchFamily="34" charset="0"/>
                          <a:ea typeface="+mn-ea"/>
                          <a:cs typeface="Arial" panose="020B0604020202020204" pitchFamily="34" charset="0"/>
                        </a:rPr>
                        <a:t>24.3</a:t>
                      </a:r>
                      <a:endPar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138362">
                <a:tc>
                  <a:txBody>
                    <a:bodyPr/>
                    <a:lstStyle/>
                    <a:p>
                      <a:pPr algn="l" rtl="0" fontAlgn="ctr"/>
                      <a:r>
                        <a:rPr lang="en-US" sz="700" b="1" i="0" u="none" strike="noStrike" noProof="0" dirty="0">
                          <a:solidFill>
                            <a:srgbClr val="00003C"/>
                          </a:solidFill>
                          <a:effectLst/>
                          <a:latin typeface="Arial" panose="020B0604020202020204" pitchFamily="34" charset="0"/>
                          <a:cs typeface="Arial" panose="020B0604020202020204" pitchFamily="34" charset="0"/>
                        </a:rPr>
                        <a:t>EQUITY</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16</a:t>
                      </a:r>
                      <a:r>
                        <a:rPr lang="en-US" sz="700" b="1"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4</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27</a:t>
                      </a:r>
                      <a:r>
                        <a:rPr lang="en-US" sz="700" b="1"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1" i="0" u="none" strike="noStrike" kern="1200" noProof="0" dirty="0">
                          <a:solidFill>
                            <a:srgbClr val="00003C"/>
                          </a:solidFill>
                          <a:effectLst/>
                          <a:latin typeface="Arial" panose="020B0604020202020204" pitchFamily="34" charset="0"/>
                          <a:ea typeface="+mn-ea"/>
                          <a:cs typeface="Arial" panose="020B0604020202020204" pitchFamily="34" charset="0"/>
                        </a:rPr>
                        <a:t>32.4</a:t>
                      </a:r>
                      <a:endPar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52000">
                <a:tc>
                  <a:txBody>
                    <a:bodyPr/>
                    <a:lstStyle/>
                    <a:p>
                      <a:pPr algn="l" rtl="0" fontAlgn="ctr"/>
                      <a:r>
                        <a:rPr lang="en-US" sz="700" b="0" i="0" u="none" strike="noStrike" noProof="0" dirty="0">
                          <a:solidFill>
                            <a:srgbClr val="00003C"/>
                          </a:solidFill>
                          <a:effectLst/>
                          <a:latin typeface="Arial" panose="020B0604020202020204" pitchFamily="34" charset="0"/>
                          <a:cs typeface="Arial" panose="020B0604020202020204" pitchFamily="34" charset="0"/>
                        </a:rPr>
                        <a:t>Equity per share</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EUR 0.38</a:t>
                      </a:r>
                      <a:endParaRPr lang="lt-LT" sz="700" b="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EUR 0.42</a:t>
                      </a:r>
                      <a:endParaRPr lang="lt-LT" sz="700" b="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EUR 0.49</a:t>
                      </a:r>
                      <a:endParaRPr lang="lt-LT" sz="700" b="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180000">
                <a:tc>
                  <a:txBody>
                    <a:bodyPr/>
                    <a:lstStyle/>
                    <a:p>
                      <a:pPr algn="l" rtl="0" fontAlgn="ctr"/>
                      <a:r>
                        <a:rPr lang="en-US" sz="700" b="1" u="none" strike="noStrike" noProof="0" dirty="0">
                          <a:solidFill>
                            <a:schemeClr val="bg1"/>
                          </a:solidFill>
                          <a:effectLst/>
                          <a:latin typeface="Arial" panose="020B0604020202020204" pitchFamily="34" charset="0"/>
                          <a:cs typeface="Arial" panose="020B0604020202020204" pitchFamily="34" charset="0"/>
                        </a:rPr>
                        <a:t>Profit</a:t>
                      </a:r>
                      <a:r>
                        <a:rPr lang="en-US" sz="700" b="1" u="none" strike="noStrike" baseline="0" noProof="0" dirty="0">
                          <a:solidFill>
                            <a:schemeClr val="bg1"/>
                          </a:solidFill>
                          <a:effectLst/>
                          <a:latin typeface="Arial" panose="020B0604020202020204" pitchFamily="34" charset="0"/>
                          <a:cs typeface="Arial" panose="020B0604020202020204" pitchFamily="34" charset="0"/>
                        </a:rPr>
                        <a:t>  (loss) statement</a:t>
                      </a:r>
                      <a:r>
                        <a:rPr lang="en-US" sz="700" b="1" u="none" strike="noStrike" noProof="0" dirty="0">
                          <a:solidFill>
                            <a:schemeClr val="bg1"/>
                          </a:solidFill>
                          <a:effectLst/>
                          <a:latin typeface="Arial" panose="020B0604020202020204" pitchFamily="34" charset="0"/>
                          <a:cs typeface="Arial" panose="020B0604020202020204" pitchFamily="34" charset="0"/>
                        </a:rPr>
                        <a:t>, million EUR</a:t>
                      </a:r>
                      <a:endParaRPr lang="en-US" sz="700" b="1" i="0" u="none" strike="noStrike" noProof="0" dirty="0">
                        <a:solidFill>
                          <a:schemeClr val="bg1"/>
                        </a:solidFill>
                        <a:effectLst/>
                        <a:latin typeface="Arial" panose="020B0604020202020204" pitchFamily="34" charset="0"/>
                        <a:cs typeface="Arial" panose="020B0604020202020204" pitchFamily="34" charset="0"/>
                      </a:endParaRPr>
                    </a:p>
                  </a:txBody>
                  <a:tcPr marL="48308" marR="5368" marT="5368" marB="0" anchor="ctr">
                    <a:lnL w="6350" cap="flat" cmpd="sng" algn="ctr">
                      <a:solidFill>
                        <a:srgbClr val="00003C"/>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3C"/>
                      </a:solid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algn="ctr" rtl="0" fontAlgn="ctr"/>
                      <a:r>
                        <a:rPr lang="lt-LT" sz="600" b="1" i="0" u="none" strike="noStrike" noProof="0" dirty="0">
                          <a:solidFill>
                            <a:schemeClr val="bg1"/>
                          </a:solidFill>
                          <a:effectLst/>
                          <a:latin typeface="Arial" panose="020B0604020202020204" pitchFamily="34" charset="0"/>
                          <a:cs typeface="Arial" panose="020B0604020202020204" pitchFamily="34" charset="0"/>
                        </a:rPr>
                        <a:t>01.01.2015-</a:t>
                      </a:r>
                      <a:br>
                        <a:rPr lang="lt-LT" sz="600" b="1" i="0" u="none" strike="noStrike" noProof="0" dirty="0">
                          <a:solidFill>
                            <a:schemeClr val="bg1"/>
                          </a:solidFill>
                          <a:effectLst/>
                          <a:latin typeface="Arial" panose="020B0604020202020204" pitchFamily="34" charset="0"/>
                          <a:cs typeface="Arial" panose="020B0604020202020204" pitchFamily="34" charset="0"/>
                        </a:rPr>
                      </a:br>
                      <a:r>
                        <a:rPr lang="lt-LT" sz="600" b="1" i="0" u="none" strike="noStrike" noProof="0" dirty="0">
                          <a:solidFill>
                            <a:schemeClr val="bg1"/>
                          </a:solidFill>
                          <a:effectLst/>
                          <a:latin typeface="Arial" panose="020B0604020202020204" pitchFamily="34" charset="0"/>
                          <a:cs typeface="Arial" panose="020B0604020202020204" pitchFamily="34" charset="0"/>
                        </a:rPr>
                        <a:t>3</a:t>
                      </a:r>
                      <a:r>
                        <a:rPr lang="en-US" sz="600" b="1" i="0" u="none" strike="noStrike" noProof="0" dirty="0">
                          <a:solidFill>
                            <a:schemeClr val="bg1"/>
                          </a:solidFill>
                          <a:effectLst/>
                          <a:latin typeface="Arial" panose="020B0604020202020204" pitchFamily="34" charset="0"/>
                          <a:cs typeface="Arial" panose="020B0604020202020204" pitchFamily="34" charset="0"/>
                        </a:rPr>
                        <a:t>0</a:t>
                      </a:r>
                      <a:r>
                        <a:rPr lang="lt-LT" sz="600" b="1" i="0" u="none" strike="noStrike" noProof="0" dirty="0">
                          <a:solidFill>
                            <a:schemeClr val="bg1"/>
                          </a:solidFill>
                          <a:effectLst/>
                          <a:latin typeface="Arial" panose="020B0604020202020204" pitchFamily="34" charset="0"/>
                          <a:cs typeface="Arial" panose="020B0604020202020204" pitchFamily="34" charset="0"/>
                        </a:rPr>
                        <a:t>.0</a:t>
                      </a:r>
                      <a:r>
                        <a:rPr lang="en-US" sz="600" b="1" i="0" u="none" strike="noStrike" noProof="0" dirty="0">
                          <a:solidFill>
                            <a:schemeClr val="bg1"/>
                          </a:solidFill>
                          <a:effectLst/>
                          <a:latin typeface="Arial" panose="020B0604020202020204" pitchFamily="34" charset="0"/>
                          <a:cs typeface="Arial" panose="020B0604020202020204" pitchFamily="34" charset="0"/>
                        </a:rPr>
                        <a:t>9</a:t>
                      </a:r>
                      <a:r>
                        <a:rPr lang="lt-LT" sz="600" b="1" i="0" u="none" strike="noStrike" noProof="0" dirty="0">
                          <a:solidFill>
                            <a:schemeClr val="bg1"/>
                          </a:solidFill>
                          <a:effectLst/>
                          <a:latin typeface="Arial" panose="020B0604020202020204" pitchFamily="34" charset="0"/>
                          <a:cs typeface="Arial" panose="020B0604020202020204" pitchFamily="34" charset="0"/>
                        </a:rPr>
                        <a:t>.2015</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3C"/>
                      </a:solid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algn="ctr" rtl="0" fontAlgn="ctr"/>
                      <a:r>
                        <a:rPr lang="lt-LT" sz="600" b="1" i="0" u="none" strike="noStrike" noProof="0" dirty="0">
                          <a:solidFill>
                            <a:schemeClr val="bg1"/>
                          </a:solidFill>
                          <a:effectLst/>
                          <a:latin typeface="Arial" panose="020B0604020202020204" pitchFamily="34" charset="0"/>
                          <a:cs typeface="Arial" panose="020B0604020202020204" pitchFamily="34" charset="0"/>
                        </a:rPr>
                        <a:t>01.01.2016-</a:t>
                      </a:r>
                      <a:br>
                        <a:rPr lang="lt-LT" sz="600" b="1" i="0" u="none" strike="noStrike" noProof="0" dirty="0">
                          <a:solidFill>
                            <a:schemeClr val="bg1"/>
                          </a:solidFill>
                          <a:effectLst/>
                          <a:latin typeface="Arial" panose="020B0604020202020204" pitchFamily="34" charset="0"/>
                          <a:cs typeface="Arial" panose="020B0604020202020204" pitchFamily="34" charset="0"/>
                        </a:rPr>
                      </a:br>
                      <a:r>
                        <a:rPr lang="lt-LT" sz="600" b="1" i="0" u="none" strike="noStrike" noProof="0" dirty="0">
                          <a:solidFill>
                            <a:schemeClr val="bg1"/>
                          </a:solidFill>
                          <a:effectLst/>
                          <a:latin typeface="Arial" panose="020B0604020202020204" pitchFamily="34" charset="0"/>
                          <a:cs typeface="Arial" panose="020B0604020202020204" pitchFamily="34" charset="0"/>
                        </a:rPr>
                        <a:t>3</a:t>
                      </a:r>
                      <a:r>
                        <a:rPr lang="en-US" sz="600" b="1" i="0" u="none" strike="noStrike" noProof="0" dirty="0">
                          <a:solidFill>
                            <a:schemeClr val="bg1"/>
                          </a:solidFill>
                          <a:effectLst/>
                          <a:latin typeface="Arial" panose="020B0604020202020204" pitchFamily="34" charset="0"/>
                          <a:cs typeface="Arial" panose="020B0604020202020204" pitchFamily="34" charset="0"/>
                        </a:rPr>
                        <a:t>0</a:t>
                      </a:r>
                      <a:r>
                        <a:rPr lang="lt-LT" sz="600" b="1" i="0" u="none" strike="noStrike" noProof="0" dirty="0">
                          <a:solidFill>
                            <a:schemeClr val="bg1"/>
                          </a:solidFill>
                          <a:effectLst/>
                          <a:latin typeface="Arial" panose="020B0604020202020204" pitchFamily="34" charset="0"/>
                          <a:cs typeface="Arial" panose="020B0604020202020204" pitchFamily="34" charset="0"/>
                        </a:rPr>
                        <a:t>.0</a:t>
                      </a:r>
                      <a:r>
                        <a:rPr lang="en-US" sz="600" b="1" i="0" u="none" strike="noStrike" noProof="0" dirty="0">
                          <a:solidFill>
                            <a:schemeClr val="bg1"/>
                          </a:solidFill>
                          <a:effectLst/>
                          <a:latin typeface="Arial" panose="020B0604020202020204" pitchFamily="34" charset="0"/>
                          <a:cs typeface="Arial" panose="020B0604020202020204" pitchFamily="34" charset="0"/>
                        </a:rPr>
                        <a:t>9</a:t>
                      </a:r>
                      <a:r>
                        <a:rPr lang="lt-LT" sz="600" b="1" i="0" u="none" strike="noStrike" noProof="0" dirty="0">
                          <a:solidFill>
                            <a:schemeClr val="bg1"/>
                          </a:solidFill>
                          <a:effectLst/>
                          <a:latin typeface="Arial" panose="020B0604020202020204" pitchFamily="34" charset="0"/>
                          <a:cs typeface="Arial" panose="020B0604020202020204" pitchFamily="34" charset="0"/>
                        </a:rPr>
                        <a:t>.2016</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3C"/>
                      </a:solid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algn="ctr" rtl="0" fontAlgn="ctr"/>
                      <a:r>
                        <a:rPr lang="lt-LT" sz="600" b="1" i="0" u="none" strike="noStrike" noProof="0" dirty="0">
                          <a:solidFill>
                            <a:schemeClr val="bg1"/>
                          </a:solidFill>
                          <a:effectLst/>
                          <a:latin typeface="Arial" panose="020B0604020202020204" pitchFamily="34" charset="0"/>
                          <a:cs typeface="Arial" panose="020B0604020202020204" pitchFamily="34" charset="0"/>
                        </a:rPr>
                        <a:t>01.01.2017-</a:t>
                      </a:r>
                      <a:br>
                        <a:rPr lang="lt-LT" sz="600" b="1" i="0" u="none" strike="noStrike" noProof="0" dirty="0">
                          <a:solidFill>
                            <a:schemeClr val="bg1"/>
                          </a:solidFill>
                          <a:effectLst/>
                          <a:latin typeface="Arial" panose="020B0604020202020204" pitchFamily="34" charset="0"/>
                          <a:cs typeface="Arial" panose="020B0604020202020204" pitchFamily="34" charset="0"/>
                        </a:rPr>
                      </a:br>
                      <a:r>
                        <a:rPr lang="lt-LT" sz="600" b="1" i="0" u="none" strike="noStrike" noProof="0" dirty="0">
                          <a:solidFill>
                            <a:schemeClr val="bg1"/>
                          </a:solidFill>
                          <a:effectLst/>
                          <a:latin typeface="Arial" panose="020B0604020202020204" pitchFamily="34" charset="0"/>
                          <a:cs typeface="Arial" panose="020B0604020202020204" pitchFamily="34" charset="0"/>
                        </a:rPr>
                        <a:t>3</a:t>
                      </a:r>
                      <a:r>
                        <a:rPr lang="en-US" sz="600" b="1" i="0" u="none" strike="noStrike" noProof="0" dirty="0">
                          <a:solidFill>
                            <a:schemeClr val="bg1"/>
                          </a:solidFill>
                          <a:effectLst/>
                          <a:latin typeface="Arial" panose="020B0604020202020204" pitchFamily="34" charset="0"/>
                          <a:cs typeface="Arial" panose="020B0604020202020204" pitchFamily="34" charset="0"/>
                        </a:rPr>
                        <a:t>0</a:t>
                      </a:r>
                      <a:r>
                        <a:rPr lang="lt-LT" sz="600" b="1" i="0" u="none" strike="noStrike" noProof="0" dirty="0">
                          <a:solidFill>
                            <a:schemeClr val="bg1"/>
                          </a:solidFill>
                          <a:effectLst/>
                          <a:latin typeface="Arial" panose="020B0604020202020204" pitchFamily="34" charset="0"/>
                          <a:cs typeface="Arial" panose="020B0604020202020204" pitchFamily="34" charset="0"/>
                        </a:rPr>
                        <a:t>.0</a:t>
                      </a:r>
                      <a:r>
                        <a:rPr lang="en-US" sz="600" b="1" i="0" u="none" strike="noStrike" noProof="0" dirty="0">
                          <a:solidFill>
                            <a:schemeClr val="bg1"/>
                          </a:solidFill>
                          <a:effectLst/>
                          <a:latin typeface="Arial" panose="020B0604020202020204" pitchFamily="34" charset="0"/>
                          <a:cs typeface="Arial" panose="020B0604020202020204" pitchFamily="34" charset="0"/>
                        </a:rPr>
                        <a:t>9</a:t>
                      </a:r>
                      <a:r>
                        <a:rPr lang="lt-LT" sz="600" b="1" i="0" u="none" strike="noStrike" noProof="0" dirty="0">
                          <a:solidFill>
                            <a:schemeClr val="bg1"/>
                          </a:solidFill>
                          <a:effectLst/>
                          <a:latin typeface="Arial" panose="020B0604020202020204" pitchFamily="34" charset="0"/>
                          <a:cs typeface="Arial" panose="020B0604020202020204" pitchFamily="34" charset="0"/>
                        </a:rPr>
                        <a:t>.2017</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rgbClr val="00003C"/>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3C"/>
                      </a:solidFill>
                      <a:prstDash val="solid"/>
                      <a:round/>
                      <a:headEnd type="none" w="med" len="med"/>
                      <a:tailEnd type="none" w="med" len="med"/>
                    </a:lnB>
                    <a:lnTlToBr w="12700" cmpd="sng">
                      <a:noFill/>
                      <a:prstDash val="solid"/>
                    </a:lnTlToBr>
                    <a:lnBlToTr w="12700" cmpd="sng">
                      <a:noFill/>
                      <a:prstDash val="solid"/>
                    </a:lnBlToTr>
                    <a:solidFill>
                      <a:srgbClr val="00003C"/>
                    </a:solidFill>
                  </a:tcPr>
                </a:tc>
                <a:extLst>
                  <a:ext uri="{0D108BD9-81ED-4DB2-BD59-A6C34878D82A}">
                    <a16:rowId xmlns:a16="http://schemas.microsoft.com/office/drawing/2014/main" val="10017"/>
                  </a:ext>
                </a:extLst>
              </a:tr>
              <a:tr h="115054">
                <a:tc>
                  <a:txBody>
                    <a:bodyPr/>
                    <a:lstStyle/>
                    <a:p>
                      <a:pPr algn="l" rtl="0" fontAlgn="ctr"/>
                      <a:r>
                        <a:rPr lang="en-US" sz="700" b="0" i="0" u="none" strike="noStrike" noProof="0" dirty="0">
                          <a:solidFill>
                            <a:srgbClr val="00003C"/>
                          </a:solidFill>
                          <a:effectLst/>
                          <a:latin typeface="Arial" panose="020B0604020202020204" pitchFamily="34" charset="0"/>
                          <a:cs typeface="Arial" panose="020B0604020202020204" pitchFamily="34" charset="0"/>
                        </a:rPr>
                        <a:t>Revenue</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6</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8</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115054">
                <a:tc>
                  <a:txBody>
                    <a:bodyPr/>
                    <a:lstStyle/>
                    <a:p>
                      <a:pPr lvl="0" algn="l" rtl="0" fontAlgn="ctr"/>
                      <a:r>
                        <a:rPr lang="en-US" sz="700" b="0" i="1" u="none" strike="noStrike" noProof="0" dirty="0">
                          <a:solidFill>
                            <a:srgbClr val="00003C"/>
                          </a:solidFill>
                          <a:effectLst/>
                          <a:latin typeface="Arial" panose="020B0604020202020204" pitchFamily="34" charset="0"/>
                          <a:cs typeface="Arial" panose="020B0604020202020204" pitchFamily="34" charset="0"/>
                        </a:rPr>
                        <a:t>    from </a:t>
                      </a:r>
                      <a:r>
                        <a:rPr lang="en-US" sz="700" b="0" i="1" u="none" strike="noStrike" baseline="0" noProof="0" dirty="0">
                          <a:solidFill>
                            <a:srgbClr val="00003C"/>
                          </a:solidFill>
                          <a:effectLst/>
                          <a:latin typeface="Arial" panose="020B0604020202020204" pitchFamily="34" charset="0"/>
                          <a:cs typeface="Arial" panose="020B0604020202020204" pitchFamily="34" charset="0"/>
                        </a:rPr>
                        <a:t>own properties</a:t>
                      </a:r>
                      <a:endParaRPr lang="en-US" sz="700" b="0" i="1"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2</a:t>
                      </a: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1</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2</a:t>
                      </a: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2</a:t>
                      </a: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9"/>
                  </a:ext>
                </a:extLst>
              </a:tr>
              <a:tr h="14372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700" b="0" i="1" u="none" strike="noStrike" baseline="0" noProof="0" dirty="0">
                          <a:solidFill>
                            <a:srgbClr val="00003C"/>
                          </a:solidFill>
                          <a:effectLst/>
                          <a:latin typeface="Arial" panose="020B0604020202020204" pitchFamily="34" charset="0"/>
                          <a:cs typeface="Arial" panose="020B0604020202020204" pitchFamily="34" charset="0"/>
                        </a:rPr>
                        <a:t>    from subleased properties</a:t>
                      </a:r>
                      <a:endParaRPr lang="en-US" sz="700" b="0" i="1"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1</a:t>
                      </a: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3</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1</a:t>
                      </a: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2</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1</a:t>
                      </a: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0"/>
                  </a:ext>
                </a:extLst>
              </a:tr>
              <a:tr h="115054">
                <a:tc>
                  <a:txBody>
                    <a:bodyPr/>
                    <a:lstStyle/>
                    <a:p>
                      <a:pPr lvl="0" algn="l" rtl="0" fontAlgn="ctr"/>
                      <a:r>
                        <a:rPr lang="en-US" sz="700" b="0" i="1" u="none" strike="noStrike" noProof="0" dirty="0">
                          <a:solidFill>
                            <a:srgbClr val="00003C"/>
                          </a:solidFill>
                          <a:effectLst/>
                          <a:latin typeface="Arial" panose="020B0604020202020204" pitchFamily="34" charset="0"/>
                          <a:cs typeface="Arial" panose="020B0604020202020204" pitchFamily="34" charset="0"/>
                        </a:rPr>
                        <a:t>    other </a:t>
                      </a:r>
                      <a:r>
                        <a:rPr lang="en-US" sz="700" b="0" i="1" u="none" strike="noStrike" baseline="0" noProof="0" dirty="0">
                          <a:solidFill>
                            <a:srgbClr val="00003C"/>
                          </a:solidFill>
                          <a:effectLst/>
                          <a:latin typeface="Arial" panose="020B0604020202020204" pitchFamily="34" charset="0"/>
                          <a:cs typeface="Arial" panose="020B0604020202020204" pitchFamily="34" charset="0"/>
                        </a:rPr>
                        <a:t> revenue</a:t>
                      </a:r>
                      <a:endParaRPr lang="en-US" sz="700" b="0" i="1"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0</a:t>
                      </a: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8</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0</a:t>
                      </a: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0</a:t>
                      </a: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rPr>
                        <a:t>8</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1"/>
                  </a:ext>
                </a:extLst>
              </a:tr>
              <a:tr h="115054">
                <a:tc>
                  <a:txBody>
                    <a:bodyPr/>
                    <a:lstStyle/>
                    <a:p>
                      <a:pPr algn="l" rtl="0" fontAlgn="ctr"/>
                      <a:r>
                        <a:rPr lang="en-US" sz="700" u="none" strike="noStrike" noProof="0" dirty="0">
                          <a:solidFill>
                            <a:srgbClr val="00003C"/>
                          </a:solidFill>
                          <a:effectLst/>
                          <a:latin typeface="Arial" panose="020B0604020202020204" pitchFamily="34" charset="0"/>
                          <a:cs typeface="Arial" panose="020B0604020202020204" pitchFamily="34" charset="0"/>
                        </a:rPr>
                        <a:t>Net profit</a:t>
                      </a:r>
                      <a:endParaRPr lang="en-US" sz="700" b="0" i="0"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9</a:t>
                      </a: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0</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4"/>
                  </a:ext>
                </a:extLst>
              </a:tr>
              <a:tr h="115054">
                <a:tc>
                  <a:txBody>
                    <a:bodyPr/>
                    <a:lstStyle/>
                    <a:p>
                      <a:pPr algn="l" rtl="0" fontAlgn="ctr"/>
                      <a:r>
                        <a:rPr lang="en-US" sz="700" i="1" u="none" strike="noStrike" noProof="0" dirty="0">
                          <a:solidFill>
                            <a:srgbClr val="00003C"/>
                          </a:solidFill>
                          <a:effectLst/>
                          <a:latin typeface="Arial" panose="020B0604020202020204" pitchFamily="34" charset="0"/>
                          <a:cs typeface="Arial" panose="020B0604020202020204" pitchFamily="34" charset="0"/>
                        </a:rPr>
                        <a:t>Earnings per share</a:t>
                      </a:r>
                      <a:endParaRPr lang="en-US" sz="700" b="0" i="1"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EUR 0.04</a:t>
                      </a:r>
                      <a:endPar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51435" marR="51435" marT="7144"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EUR 0.02</a:t>
                      </a:r>
                      <a:endPar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US" sz="700" b="0" i="1" u="none" strike="noStrike" kern="1200" noProof="0" dirty="0">
                          <a:solidFill>
                            <a:srgbClr val="00003C"/>
                          </a:solidFill>
                          <a:effectLst/>
                          <a:latin typeface="Arial" panose="020B0604020202020204" pitchFamily="34" charset="0"/>
                          <a:ea typeface="+mn-ea"/>
                          <a:cs typeface="Arial" panose="020B0604020202020204" pitchFamily="34" charset="0"/>
                        </a:rPr>
                        <a:t>EUR 0.03</a:t>
                      </a:r>
                      <a:endParaRPr lang="lt-LT" sz="700" b="0" i="1"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2"/>
                  </a:ext>
                </a:extLst>
              </a:tr>
            </a:tbl>
          </a:graphicData>
        </a:graphic>
      </p:graphicFrame>
      <p:sp>
        <p:nvSpPr>
          <p:cNvPr id="3" name="TextBox 2"/>
          <p:cNvSpPr txBox="1"/>
          <p:nvPr/>
        </p:nvSpPr>
        <p:spPr>
          <a:xfrm>
            <a:off x="3781425" y="8902720"/>
            <a:ext cx="3076575" cy="200055"/>
          </a:xfrm>
          <a:prstGeom prst="rect">
            <a:avLst/>
          </a:prstGeom>
          <a:solidFill>
            <a:srgbClr val="E2F0FA"/>
          </a:solidFill>
        </p:spPr>
        <p:txBody>
          <a:bodyPr wrap="square" rtlCol="0">
            <a:spAutoFit/>
          </a:bodyPr>
          <a:lstStyle/>
          <a:p>
            <a:pPr algn="ctr"/>
            <a:r>
              <a:rPr lang="lt-LT" sz="700" dirty="0">
                <a:solidFill>
                  <a:srgbClr val="00003C"/>
                </a:solidFill>
                <a:latin typeface="Arial" panose="020B0604020202020204" pitchFamily="34" charset="0"/>
                <a:cs typeface="Arial" panose="020B0604020202020204" pitchFamily="34" charset="0"/>
              </a:rPr>
              <a:t>More information: </a:t>
            </a:r>
            <a:r>
              <a:rPr lang="lt-LT" sz="700" u="sng" dirty="0">
                <a:latin typeface="Arial" panose="020B0604020202020204" pitchFamily="34" charset="0"/>
                <a:cs typeface="Arial" panose="020B0604020202020204" pitchFamily="34" charset="0"/>
                <a:hlinkClick r:id="rId5"/>
              </a:rPr>
              <a:t>www.invlbalticrealestate.com</a:t>
            </a:r>
            <a:endParaRPr lang="lt-LT" sz="700" u="sng" dirty="0">
              <a:latin typeface="Arial" panose="020B0604020202020204" pitchFamily="34" charset="0"/>
              <a:cs typeface="Arial" panose="020B0604020202020204" pitchFamily="34" charset="0"/>
            </a:endParaRPr>
          </a:p>
        </p:txBody>
      </p:sp>
      <p:sp>
        <p:nvSpPr>
          <p:cNvPr id="8" name="Rectangle 2"/>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TextBox 36"/>
          <p:cNvSpPr txBox="1"/>
          <p:nvPr/>
        </p:nvSpPr>
        <p:spPr>
          <a:xfrm>
            <a:off x="269713" y="8910552"/>
            <a:ext cx="3490414" cy="200055"/>
          </a:xfrm>
          <a:prstGeom prst="rect">
            <a:avLst/>
          </a:prstGeom>
          <a:solidFill>
            <a:srgbClr val="E2F0FA"/>
          </a:solidFill>
        </p:spPr>
        <p:txBody>
          <a:bodyPr wrap="square" rtlCol="0">
            <a:spAutoFit/>
          </a:bodyPr>
          <a:lstStyle/>
          <a:p>
            <a:r>
              <a:rPr lang="lt-LT" sz="700" dirty="0">
                <a:solidFill>
                  <a:srgbClr val="00003C"/>
                </a:solidFill>
                <a:latin typeface="Arial" panose="020B0604020202020204" pitchFamily="34" charset="0"/>
                <a:cs typeface="Arial" panose="020B0604020202020204" pitchFamily="34" charset="0"/>
              </a:rPr>
              <a:t>*</a:t>
            </a:r>
            <a:r>
              <a:rPr lang="lt-LT" sz="700" dirty="0">
                <a:solidFill>
                  <a:srgbClr val="00003C"/>
                </a:solidFill>
                <a:latin typeface="Arial" panose="020B0604020202020204" pitchFamily="34" charset="0"/>
                <a:cs typeface="Arial" panose="020B0604020202020204" pitchFamily="34" charset="0"/>
                <a:hlinkClick r:id="rId6"/>
              </a:rPr>
              <a:t>https://bre.invl.com/lit/en/for-investors/reports/formulas-of-performance-indicators</a:t>
            </a:r>
            <a:endParaRPr lang="en-US" sz="700" dirty="0">
              <a:solidFill>
                <a:srgbClr val="00003C"/>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052751196"/>
              </p:ext>
            </p:extLst>
          </p:nvPr>
        </p:nvGraphicFramePr>
        <p:xfrm>
          <a:off x="290494" y="865748"/>
          <a:ext cx="4111787" cy="1299476"/>
        </p:xfrm>
        <a:graphic>
          <a:graphicData uri="http://schemas.openxmlformats.org/drawingml/2006/table">
            <a:tbl>
              <a:tblPr firstRow="1" bandRow="1">
                <a:tableStyleId>{5C22544A-7EE6-4342-B048-85BDC9FD1C3A}</a:tableStyleId>
              </a:tblPr>
              <a:tblGrid>
                <a:gridCol w="2368712">
                  <a:extLst>
                    <a:ext uri="{9D8B030D-6E8A-4147-A177-3AD203B41FA5}">
                      <a16:colId xmlns:a16="http://schemas.microsoft.com/office/drawing/2014/main" val="20000"/>
                    </a:ext>
                  </a:extLst>
                </a:gridCol>
                <a:gridCol w="647700">
                  <a:extLst>
                    <a:ext uri="{9D8B030D-6E8A-4147-A177-3AD203B41FA5}">
                      <a16:colId xmlns:a16="http://schemas.microsoft.com/office/drawing/2014/main" val="1130490159"/>
                    </a:ext>
                  </a:extLst>
                </a:gridCol>
                <a:gridCol w="581025">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165774">
                <a:tc>
                  <a:txBody>
                    <a:bodyPr/>
                    <a:lstStyle/>
                    <a:p>
                      <a:pPr algn="l" rtl="0" fontAlgn="ctr"/>
                      <a:r>
                        <a:rPr lang="en-US" sz="700" b="1" u="none" strike="noStrike" kern="1200" noProof="0" dirty="0">
                          <a:solidFill>
                            <a:schemeClr val="bg1"/>
                          </a:solidFill>
                          <a:effectLst/>
                          <a:latin typeface="Arial" panose="020B0604020202020204" pitchFamily="34" charset="0"/>
                          <a:ea typeface="+mn-ea"/>
                          <a:cs typeface="Arial" panose="020B0604020202020204" pitchFamily="34" charset="0"/>
                        </a:rPr>
                        <a:t>Portfolio, thousand EUR</a:t>
                      </a:r>
                    </a:p>
                  </a:txBody>
                  <a:tcPr marL="48308" marR="5368" marT="5368" marB="0" anchor="ctr">
                    <a:lnL w="6350" cap="flat" cmpd="sng" algn="ctr">
                      <a:solidFill>
                        <a:srgbClr val="00003C"/>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lt-LT" sz="700" b="1" u="none" strike="noStrike" kern="1200" noProof="0" dirty="0">
                          <a:solidFill>
                            <a:schemeClr val="bg1"/>
                          </a:solidFill>
                          <a:effectLst/>
                          <a:latin typeface="Arial" panose="020B0604020202020204" pitchFamily="34" charset="0"/>
                          <a:ea typeface="+mn-ea"/>
                          <a:cs typeface="Arial" panose="020B0604020202020204" pitchFamily="34" charset="0"/>
                        </a:rPr>
                        <a:t>3</a:t>
                      </a:r>
                      <a:r>
                        <a:rPr lang="en-US" sz="700" b="1" u="none" strike="noStrike" kern="1200" noProof="0" dirty="0">
                          <a:solidFill>
                            <a:schemeClr val="bg1"/>
                          </a:solidFill>
                          <a:effectLst/>
                          <a:latin typeface="Arial" panose="020B0604020202020204" pitchFamily="34" charset="0"/>
                          <a:ea typeface="+mn-ea"/>
                          <a:cs typeface="Arial" panose="020B0604020202020204" pitchFamily="34" charset="0"/>
                        </a:rPr>
                        <a:t>0</a:t>
                      </a:r>
                      <a:r>
                        <a:rPr lang="lt-LT" sz="700" b="1" u="none" strike="noStrike" kern="1200" noProof="0" dirty="0">
                          <a:solidFill>
                            <a:schemeClr val="bg1"/>
                          </a:solidFill>
                          <a:effectLst/>
                          <a:latin typeface="Arial" panose="020B0604020202020204" pitchFamily="34" charset="0"/>
                          <a:ea typeface="+mn-ea"/>
                          <a:cs typeface="Arial" panose="020B0604020202020204" pitchFamily="34" charset="0"/>
                        </a:rPr>
                        <a:t>.0</a:t>
                      </a:r>
                      <a:r>
                        <a:rPr lang="en-US" sz="700" b="1" u="none" strike="noStrike" kern="1200" noProof="0" dirty="0">
                          <a:solidFill>
                            <a:schemeClr val="bg1"/>
                          </a:solidFill>
                          <a:effectLst/>
                          <a:latin typeface="Arial" panose="020B0604020202020204" pitchFamily="34" charset="0"/>
                          <a:ea typeface="+mn-ea"/>
                          <a:cs typeface="Arial" panose="020B0604020202020204" pitchFamily="34" charset="0"/>
                        </a:rPr>
                        <a:t>9</a:t>
                      </a:r>
                      <a:r>
                        <a:rPr lang="lt-LT" sz="700" b="1" u="none" strike="noStrike" kern="1200" noProof="0" dirty="0">
                          <a:solidFill>
                            <a:schemeClr val="bg1"/>
                          </a:solidFill>
                          <a:effectLst/>
                          <a:latin typeface="Arial" panose="020B0604020202020204" pitchFamily="34" charset="0"/>
                          <a:ea typeface="+mn-ea"/>
                          <a:cs typeface="Arial" panose="020B0604020202020204" pitchFamily="34" charset="0"/>
                        </a:rPr>
                        <a:t>.2015</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lt-LT" sz="700" b="1" u="none" strike="noStrike" kern="1200" noProof="0" dirty="0">
                          <a:solidFill>
                            <a:schemeClr val="bg1"/>
                          </a:solidFill>
                          <a:effectLst/>
                          <a:latin typeface="Arial" panose="020B0604020202020204" pitchFamily="34" charset="0"/>
                          <a:ea typeface="+mn-ea"/>
                          <a:cs typeface="Arial" panose="020B0604020202020204" pitchFamily="34" charset="0"/>
                        </a:rPr>
                        <a:t>3</a:t>
                      </a:r>
                      <a:r>
                        <a:rPr lang="en-US" sz="700" b="1" u="none" strike="noStrike" kern="1200" noProof="0" dirty="0">
                          <a:solidFill>
                            <a:schemeClr val="bg1"/>
                          </a:solidFill>
                          <a:effectLst/>
                          <a:latin typeface="Arial" panose="020B0604020202020204" pitchFamily="34" charset="0"/>
                          <a:ea typeface="+mn-ea"/>
                          <a:cs typeface="Arial" panose="020B0604020202020204" pitchFamily="34" charset="0"/>
                        </a:rPr>
                        <a:t>0</a:t>
                      </a:r>
                      <a:r>
                        <a:rPr lang="lt-LT" sz="700" b="1" u="none" strike="noStrike" kern="1200" noProof="0" dirty="0">
                          <a:solidFill>
                            <a:schemeClr val="bg1"/>
                          </a:solidFill>
                          <a:effectLst/>
                          <a:latin typeface="Arial" panose="020B0604020202020204" pitchFamily="34" charset="0"/>
                          <a:ea typeface="+mn-ea"/>
                          <a:cs typeface="Arial" panose="020B0604020202020204" pitchFamily="34" charset="0"/>
                        </a:rPr>
                        <a:t>.0</a:t>
                      </a:r>
                      <a:r>
                        <a:rPr lang="en-US" sz="700" b="1" u="none" strike="noStrike" kern="1200" noProof="0" dirty="0">
                          <a:solidFill>
                            <a:schemeClr val="bg1"/>
                          </a:solidFill>
                          <a:effectLst/>
                          <a:latin typeface="Arial" panose="020B0604020202020204" pitchFamily="34" charset="0"/>
                          <a:ea typeface="+mn-ea"/>
                          <a:cs typeface="Arial" panose="020B0604020202020204" pitchFamily="34" charset="0"/>
                        </a:rPr>
                        <a:t>9</a:t>
                      </a:r>
                      <a:r>
                        <a:rPr lang="lt-LT" sz="700" b="1" u="none" strike="noStrike" kern="1200" noProof="0" dirty="0">
                          <a:solidFill>
                            <a:schemeClr val="bg1"/>
                          </a:solidFill>
                          <a:effectLst/>
                          <a:latin typeface="Arial" panose="020B0604020202020204" pitchFamily="34" charset="0"/>
                          <a:ea typeface="+mn-ea"/>
                          <a:cs typeface="Arial" panose="020B0604020202020204" pitchFamily="34" charset="0"/>
                        </a:rPr>
                        <a:t>.2016</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1" u="none" strike="noStrike" kern="1200" noProof="0" dirty="0">
                          <a:solidFill>
                            <a:schemeClr val="bg1"/>
                          </a:solidFill>
                          <a:effectLst/>
                          <a:latin typeface="Arial" panose="020B0604020202020204" pitchFamily="34" charset="0"/>
                          <a:ea typeface="+mn-ea"/>
                          <a:cs typeface="Arial" panose="020B0604020202020204" pitchFamily="34" charset="0"/>
                        </a:rPr>
                        <a:t>30</a:t>
                      </a:r>
                      <a:r>
                        <a:rPr lang="lt-LT" sz="700" b="1" u="none" strike="noStrike" kern="1200" noProof="0" dirty="0">
                          <a:solidFill>
                            <a:schemeClr val="bg1"/>
                          </a:solidFill>
                          <a:effectLst/>
                          <a:latin typeface="Arial" panose="020B0604020202020204" pitchFamily="34" charset="0"/>
                          <a:ea typeface="+mn-ea"/>
                          <a:cs typeface="Arial" panose="020B0604020202020204" pitchFamily="34" charset="0"/>
                        </a:rPr>
                        <a:t>.0</a:t>
                      </a:r>
                      <a:r>
                        <a:rPr lang="en-US" sz="700" b="1" u="none" strike="noStrike" kern="1200" noProof="0" dirty="0">
                          <a:solidFill>
                            <a:schemeClr val="bg1"/>
                          </a:solidFill>
                          <a:effectLst/>
                          <a:latin typeface="Arial" panose="020B0604020202020204" pitchFamily="34" charset="0"/>
                          <a:ea typeface="+mn-ea"/>
                          <a:cs typeface="Arial" panose="020B0604020202020204" pitchFamily="34" charset="0"/>
                        </a:rPr>
                        <a:t>9</a:t>
                      </a:r>
                      <a:r>
                        <a:rPr lang="lt-LT" sz="700" b="1" u="none" strike="noStrike" kern="1200" noProof="0" dirty="0">
                          <a:solidFill>
                            <a:schemeClr val="bg1"/>
                          </a:solidFill>
                          <a:effectLst/>
                          <a:latin typeface="Arial" panose="020B0604020202020204" pitchFamily="34" charset="0"/>
                          <a:ea typeface="+mn-ea"/>
                          <a:cs typeface="Arial" panose="020B0604020202020204" pitchFamily="34" charset="0"/>
                        </a:rPr>
                        <a:t>.2017</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rgbClr val="00003C"/>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extLst>
                  <a:ext uri="{0D108BD9-81ED-4DB2-BD59-A6C34878D82A}">
                    <a16:rowId xmlns:a16="http://schemas.microsoft.com/office/drawing/2014/main" val="10017"/>
                  </a:ext>
                </a:extLst>
              </a:tr>
              <a:tr h="147047">
                <a:tc>
                  <a:txBody>
                    <a:bodyPr/>
                    <a:lstStyle/>
                    <a:p>
                      <a:pPr algn="l" rtl="0" fontAlgn="ct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Operational Property investments</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36</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228</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46</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785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0" i="0" u="none" strike="noStrike" kern="1200" noProof="0" dirty="0">
                          <a:solidFill>
                            <a:srgbClr val="00003C"/>
                          </a:solidFill>
                          <a:effectLst/>
                          <a:latin typeface="Arial" panose="020B0604020202020204" pitchFamily="34" charset="0"/>
                          <a:ea typeface="+mn-ea"/>
                          <a:cs typeface="Arial" panose="020B0604020202020204" pitchFamily="34" charset="0"/>
                        </a:rPr>
                        <a:t>50,114</a:t>
                      </a:r>
                      <a:endPar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152583">
                <a:tc>
                  <a:txBody>
                    <a:bodyPr/>
                    <a:lstStyle/>
                    <a:p>
                      <a:pPr marL="0" algn="l" defTabSz="914400" rtl="0" eaLnBrk="1" fontAlgn="ctr" latinLnBrk="0" hangingPunct="1">
                        <a:lnSpc>
                          <a:spcPct val="100000"/>
                        </a:lnSpc>
                        <a:spcAft>
                          <a:spcPts val="0"/>
                        </a:spcAft>
                      </a:pP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Property Investment redevelopment</a:t>
                      </a:r>
                    </a:p>
                  </a:txBody>
                  <a:tcPr marL="51435" marR="51435" marT="7144"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533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720</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0" i="0" u="none" strike="noStrike" kern="1200" noProof="0" dirty="0">
                          <a:solidFill>
                            <a:srgbClr val="00003C"/>
                          </a:solidFill>
                          <a:effectLst/>
                          <a:latin typeface="Arial" panose="020B0604020202020204" pitchFamily="34" charset="0"/>
                          <a:ea typeface="+mn-ea"/>
                          <a:cs typeface="Arial" panose="020B0604020202020204" pitchFamily="34" charset="0"/>
                        </a:rPr>
                        <a:t>350</a:t>
                      </a:r>
                      <a:endPar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2"/>
                  </a:ext>
                </a:extLst>
              </a:tr>
              <a:tr h="148407">
                <a:tc>
                  <a:txBody>
                    <a:bodyPr/>
                    <a:lstStyle/>
                    <a:p>
                      <a:pPr algn="l" rtl="0" fontAlgn="ct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Other investment properties</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3</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174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3</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735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0" i="0" u="none" strike="noStrike" kern="1200" noProof="0" dirty="0">
                          <a:solidFill>
                            <a:srgbClr val="00003C"/>
                          </a:solidFill>
                          <a:effectLst/>
                          <a:latin typeface="Arial" panose="020B0604020202020204" pitchFamily="34" charset="0"/>
                          <a:ea typeface="+mn-ea"/>
                          <a:cs typeface="Arial" panose="020B0604020202020204" pitchFamily="34" charset="0"/>
                        </a:rPr>
                        <a:t>4,042</a:t>
                      </a:r>
                      <a:endPar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3"/>
                  </a:ext>
                </a:extLst>
              </a:tr>
              <a:tr h="147047">
                <a:tc>
                  <a:txBody>
                    <a:bodyPr/>
                    <a:lstStyle/>
                    <a:p>
                      <a:pPr algn="l" rtl="0" fontAlgn="ct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TOTAL PROPERTY VALUE</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41</a:t>
                      </a:r>
                      <a:r>
                        <a:rPr lang="en-US" sz="700" b="1"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935</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52</a:t>
                      </a:r>
                      <a:r>
                        <a:rPr lang="en-US" sz="700" b="1"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rPr>
                        <a:t>240</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GB" sz="700" b="1" i="0" u="none" strike="noStrike" kern="1200" noProof="0" dirty="0">
                          <a:solidFill>
                            <a:srgbClr val="00003C"/>
                          </a:solidFill>
                          <a:effectLst/>
                          <a:latin typeface="Arial" panose="020B0604020202020204" pitchFamily="34" charset="0"/>
                          <a:ea typeface="+mn-ea"/>
                          <a:cs typeface="Arial" panose="020B0604020202020204" pitchFamily="34" charset="0"/>
                        </a:rPr>
                        <a:t>54,506</a:t>
                      </a:r>
                      <a:endParaRPr lang="lt-LT" sz="700" b="1"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147047">
                <a:tc>
                  <a:txBody>
                    <a:bodyPr/>
                    <a:lstStyle/>
                    <a:p>
                      <a:pPr algn="l" rtl="0" fontAlgn="ct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Rent Income </a:t>
                      </a: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from own properties </a:t>
                      </a: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during</a:t>
                      </a: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 </a:t>
                      </a: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9</a:t>
                      </a: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 months</a:t>
                      </a:r>
                      <a:endParaRPr lang="en-US" sz="700" b="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142</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690</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889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6677565"/>
                  </a:ext>
                </a:extLst>
              </a:tr>
              <a:tr h="147523">
                <a:tc>
                  <a:txBody>
                    <a:bodyPr/>
                    <a:lstStyle/>
                    <a:p>
                      <a:pPr algn="l" rtl="0" fontAlgn="ct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NOI (Net Operating Income) </a:t>
                      </a: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from own properties during </a:t>
                      </a:r>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9</a:t>
                      </a:r>
                      <a:r>
                        <a:rPr lang="lt-LT" sz="700" b="0" u="none" strike="noStrike" kern="1200" noProof="0" dirty="0">
                          <a:solidFill>
                            <a:srgbClr val="00003C"/>
                          </a:solidFill>
                          <a:effectLst/>
                          <a:latin typeface="Arial" panose="020B0604020202020204" pitchFamily="34" charset="0"/>
                          <a:ea typeface="+mn-ea"/>
                          <a:cs typeface="Arial" panose="020B0604020202020204" pitchFamily="34" charset="0"/>
                        </a:rPr>
                        <a:t> months*</a:t>
                      </a:r>
                      <a:endParaRPr lang="en-US" sz="700" b="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426</a:t>
                      </a:r>
                      <a:endPar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788</a:t>
                      </a:r>
                      <a:endPar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1</a:t>
                      </a:r>
                      <a:r>
                        <a:rPr lang="en-US" sz="700" b="0" i="0" u="none" strike="noStrike" kern="1200" baseline="0" noProof="0" dirty="0">
                          <a:solidFill>
                            <a:srgbClr val="00003C"/>
                          </a:solidFill>
                          <a:effectLst/>
                          <a:latin typeface="Arial" panose="020B0604020202020204" pitchFamily="34" charset="0"/>
                          <a:ea typeface="+mn-ea"/>
                          <a:cs typeface="Arial" panose="020B0604020202020204" pitchFamily="34" charset="0"/>
                        </a:rPr>
                        <a:t>,880</a:t>
                      </a:r>
                      <a:endPar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4"/>
                  </a:ext>
                </a:extLst>
              </a:tr>
              <a:tr h="172843">
                <a:tc>
                  <a:txBody>
                    <a:bodyPr/>
                    <a:lstStyle/>
                    <a:p>
                      <a:r>
                        <a:rPr lang="en-US" sz="700" b="0" u="none" strike="noStrike" kern="1200" noProof="0" dirty="0">
                          <a:solidFill>
                            <a:srgbClr val="00003C"/>
                          </a:solidFill>
                          <a:effectLst/>
                          <a:latin typeface="Arial" panose="020B0604020202020204" pitchFamily="34" charset="0"/>
                          <a:ea typeface="+mn-ea"/>
                          <a:cs typeface="Arial" panose="020B0604020202020204" pitchFamily="34" charset="0"/>
                        </a:rPr>
                        <a:t>NLA (Net Leasable Area), </a:t>
                      </a:r>
                      <a:r>
                        <a:rPr lang="en-US" sz="700" b="0" u="none" strike="noStrike" kern="1200" dirty="0">
                          <a:solidFill>
                            <a:srgbClr val="00003C"/>
                          </a:solidFill>
                          <a:effectLst/>
                          <a:latin typeface="Arial" panose="020B0604020202020204" pitchFamily="34" charset="0"/>
                          <a:ea typeface="+mn-ea"/>
                          <a:cs typeface="Arial" panose="020B0604020202020204" pitchFamily="34" charset="0"/>
                        </a:rPr>
                        <a:t>m²</a:t>
                      </a: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42</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076</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48</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476</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45</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676</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9271605"/>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778444315"/>
              </p:ext>
            </p:extLst>
          </p:nvPr>
        </p:nvGraphicFramePr>
        <p:xfrm>
          <a:off x="300524" y="5356265"/>
          <a:ext cx="4091725" cy="1058736"/>
        </p:xfrm>
        <a:graphic>
          <a:graphicData uri="http://schemas.openxmlformats.org/drawingml/2006/table">
            <a:tbl>
              <a:tblPr firstRow="1" bandRow="1">
                <a:tableStyleId>{5C22544A-7EE6-4342-B048-85BDC9FD1C3A}</a:tableStyleId>
              </a:tblPr>
              <a:tblGrid>
                <a:gridCol w="2349189">
                  <a:extLst>
                    <a:ext uri="{9D8B030D-6E8A-4147-A177-3AD203B41FA5}">
                      <a16:colId xmlns:a16="http://schemas.microsoft.com/office/drawing/2014/main" val="20000"/>
                    </a:ext>
                  </a:extLst>
                </a:gridCol>
                <a:gridCol w="638355">
                  <a:extLst>
                    <a:ext uri="{9D8B030D-6E8A-4147-A177-3AD203B41FA5}">
                      <a16:colId xmlns:a16="http://schemas.microsoft.com/office/drawing/2014/main" val="1130490159"/>
                    </a:ext>
                  </a:extLst>
                </a:gridCol>
                <a:gridCol w="588392">
                  <a:extLst>
                    <a:ext uri="{9D8B030D-6E8A-4147-A177-3AD203B41FA5}">
                      <a16:colId xmlns:a16="http://schemas.microsoft.com/office/drawing/2014/main" val="20002"/>
                    </a:ext>
                  </a:extLst>
                </a:gridCol>
                <a:gridCol w="515789">
                  <a:extLst>
                    <a:ext uri="{9D8B030D-6E8A-4147-A177-3AD203B41FA5}">
                      <a16:colId xmlns:a16="http://schemas.microsoft.com/office/drawing/2014/main" val="20003"/>
                    </a:ext>
                  </a:extLst>
                </a:gridCol>
              </a:tblGrid>
              <a:tr h="178362">
                <a:tc>
                  <a:txBody>
                    <a:bodyPr/>
                    <a:lstStyle/>
                    <a:p>
                      <a:pPr algn="l" rtl="0" fontAlgn="ctr"/>
                      <a:r>
                        <a:rPr lang="en-US" sz="700" b="1" i="0" u="none" strike="noStrike" noProof="0" dirty="0">
                          <a:solidFill>
                            <a:schemeClr val="bg1"/>
                          </a:solidFill>
                          <a:effectLst/>
                          <a:latin typeface="Arial" panose="020B0604020202020204" pitchFamily="34" charset="0"/>
                          <a:cs typeface="Arial" panose="020B0604020202020204" pitchFamily="34" charset="0"/>
                        </a:rPr>
                        <a:t>Borrowings</a:t>
                      </a:r>
                    </a:p>
                  </a:txBody>
                  <a:tcPr marL="48308" marR="5368" marT="5368" marB="0" anchor="ctr">
                    <a:lnL w="6350" cap="flat" cmpd="sng" algn="ctr">
                      <a:solidFill>
                        <a:srgbClr val="00003C"/>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lt-LT" sz="700" b="1" i="0" u="none" strike="noStrike" noProof="0" dirty="0">
                          <a:solidFill>
                            <a:schemeClr val="bg1"/>
                          </a:solidFill>
                          <a:effectLst/>
                          <a:latin typeface="Arial" panose="020B0604020202020204" pitchFamily="34" charset="0"/>
                          <a:cs typeface="Arial" panose="020B0604020202020204" pitchFamily="34" charset="0"/>
                        </a:rPr>
                        <a:t>3</a:t>
                      </a:r>
                      <a:r>
                        <a:rPr lang="en-US" sz="700" b="1" i="0" u="none" strike="noStrike" noProof="0" dirty="0">
                          <a:solidFill>
                            <a:schemeClr val="bg1"/>
                          </a:solidFill>
                          <a:effectLst/>
                          <a:latin typeface="Arial" panose="020B0604020202020204" pitchFamily="34" charset="0"/>
                          <a:cs typeface="Arial" panose="020B0604020202020204" pitchFamily="34" charset="0"/>
                        </a:rPr>
                        <a:t>0</a:t>
                      </a:r>
                      <a:r>
                        <a:rPr lang="lt-LT" sz="700" b="1" i="0" u="none" strike="noStrike" noProof="0" dirty="0">
                          <a:solidFill>
                            <a:schemeClr val="bg1"/>
                          </a:solidFill>
                          <a:effectLst/>
                          <a:latin typeface="Arial" panose="020B0604020202020204" pitchFamily="34" charset="0"/>
                          <a:cs typeface="Arial" panose="020B0604020202020204" pitchFamily="34" charset="0"/>
                        </a:rPr>
                        <a:t>.0</a:t>
                      </a:r>
                      <a:r>
                        <a:rPr lang="en-US" sz="700" b="1" i="0" u="none" strike="noStrike" noProof="0" dirty="0">
                          <a:solidFill>
                            <a:schemeClr val="bg1"/>
                          </a:solidFill>
                          <a:effectLst/>
                          <a:latin typeface="Arial" panose="020B0604020202020204" pitchFamily="34" charset="0"/>
                          <a:cs typeface="Arial" panose="020B0604020202020204" pitchFamily="34" charset="0"/>
                        </a:rPr>
                        <a:t>9</a:t>
                      </a:r>
                      <a:r>
                        <a:rPr lang="lt-LT" sz="700" b="1" i="0" u="none" strike="noStrike" noProof="0" dirty="0">
                          <a:solidFill>
                            <a:schemeClr val="bg1"/>
                          </a:solidFill>
                          <a:effectLst/>
                          <a:latin typeface="Arial" panose="020B0604020202020204" pitchFamily="34" charset="0"/>
                          <a:cs typeface="Arial" panose="020B0604020202020204" pitchFamily="34" charset="0"/>
                        </a:rPr>
                        <a:t>.2015</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lt-LT" sz="700" b="1" i="0" u="none" strike="noStrike" noProof="0" dirty="0">
                          <a:solidFill>
                            <a:schemeClr val="bg1"/>
                          </a:solidFill>
                          <a:effectLst/>
                          <a:latin typeface="Arial" panose="020B0604020202020204" pitchFamily="34" charset="0"/>
                          <a:cs typeface="Arial" panose="020B0604020202020204" pitchFamily="34" charset="0"/>
                        </a:rPr>
                        <a:t>3</a:t>
                      </a:r>
                      <a:r>
                        <a:rPr lang="en-US" sz="700" b="1" i="0" u="none" strike="noStrike" noProof="0" dirty="0">
                          <a:solidFill>
                            <a:schemeClr val="bg1"/>
                          </a:solidFill>
                          <a:effectLst/>
                          <a:latin typeface="Arial" panose="020B0604020202020204" pitchFamily="34" charset="0"/>
                          <a:cs typeface="Arial" panose="020B0604020202020204" pitchFamily="34" charset="0"/>
                        </a:rPr>
                        <a:t>0</a:t>
                      </a:r>
                      <a:r>
                        <a:rPr lang="lt-LT" sz="700" b="1" i="0" u="none" strike="noStrike" noProof="0" dirty="0">
                          <a:solidFill>
                            <a:schemeClr val="bg1"/>
                          </a:solidFill>
                          <a:effectLst/>
                          <a:latin typeface="Arial" panose="020B0604020202020204" pitchFamily="34" charset="0"/>
                          <a:cs typeface="Arial" panose="020B0604020202020204" pitchFamily="34" charset="0"/>
                        </a:rPr>
                        <a:t>.0</a:t>
                      </a:r>
                      <a:r>
                        <a:rPr lang="en-US" sz="700" b="1" i="0" u="none" strike="noStrike" noProof="0" dirty="0">
                          <a:solidFill>
                            <a:schemeClr val="bg1"/>
                          </a:solidFill>
                          <a:effectLst/>
                          <a:latin typeface="Arial" panose="020B0604020202020204" pitchFamily="34" charset="0"/>
                          <a:cs typeface="Arial" panose="020B0604020202020204" pitchFamily="34" charset="0"/>
                        </a:rPr>
                        <a:t>9</a:t>
                      </a:r>
                      <a:r>
                        <a:rPr lang="lt-LT" sz="700" b="1" i="0" u="none" strike="noStrike" noProof="0" dirty="0">
                          <a:solidFill>
                            <a:schemeClr val="bg1"/>
                          </a:solidFill>
                          <a:effectLst/>
                          <a:latin typeface="Arial" panose="020B0604020202020204" pitchFamily="34" charset="0"/>
                          <a:cs typeface="Arial" panose="020B0604020202020204" pitchFamily="34" charset="0"/>
                        </a:rPr>
                        <a:t>.2016</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kern="1200" noProof="0" dirty="0">
                          <a:solidFill>
                            <a:schemeClr val="bg1"/>
                          </a:solidFill>
                          <a:effectLst/>
                          <a:latin typeface="Arial" panose="020B0604020202020204" pitchFamily="34" charset="0"/>
                          <a:ea typeface="+mn-ea"/>
                          <a:cs typeface="Arial" panose="020B0604020202020204" pitchFamily="34" charset="0"/>
                        </a:rPr>
                        <a:t>30</a:t>
                      </a:r>
                      <a:r>
                        <a:rPr lang="lt-LT" sz="700" b="1" i="0" u="none" strike="noStrike" kern="1200" noProof="0" dirty="0">
                          <a:solidFill>
                            <a:schemeClr val="bg1"/>
                          </a:solidFill>
                          <a:effectLst/>
                          <a:latin typeface="Arial" panose="020B0604020202020204" pitchFamily="34" charset="0"/>
                          <a:ea typeface="+mn-ea"/>
                          <a:cs typeface="Arial" panose="020B0604020202020204" pitchFamily="34" charset="0"/>
                        </a:rPr>
                        <a:t>.0</a:t>
                      </a:r>
                      <a:r>
                        <a:rPr lang="en-US" sz="700" b="1" i="0" u="none" strike="noStrike" kern="1200" noProof="0" dirty="0">
                          <a:solidFill>
                            <a:schemeClr val="bg1"/>
                          </a:solidFill>
                          <a:effectLst/>
                          <a:latin typeface="Arial" panose="020B0604020202020204" pitchFamily="34" charset="0"/>
                          <a:ea typeface="+mn-ea"/>
                          <a:cs typeface="Arial" panose="020B0604020202020204" pitchFamily="34" charset="0"/>
                        </a:rPr>
                        <a:t>9</a:t>
                      </a:r>
                      <a:r>
                        <a:rPr lang="lt-LT" sz="700" b="1" i="0" u="none" strike="noStrike" kern="1200" noProof="0" dirty="0">
                          <a:solidFill>
                            <a:schemeClr val="bg1"/>
                          </a:solidFill>
                          <a:effectLst/>
                          <a:latin typeface="Arial" panose="020B0604020202020204" pitchFamily="34" charset="0"/>
                          <a:ea typeface="+mn-ea"/>
                          <a:cs typeface="Arial" panose="020B0604020202020204" pitchFamily="34" charset="0"/>
                        </a:rPr>
                        <a:t>.2017</a:t>
                      </a:r>
                    </a:p>
                  </a:txBody>
                  <a:tcPr marL="5368" marR="5368" marT="5368" marB="0" anchor="ctr">
                    <a:lnL w="6350" cap="flat" cmpd="sng" algn="ctr">
                      <a:solidFill>
                        <a:schemeClr val="bg1"/>
                      </a:solidFill>
                      <a:prstDash val="solid"/>
                      <a:round/>
                      <a:headEnd type="none" w="med" len="med"/>
                      <a:tailEnd type="none" w="med" len="med"/>
                    </a:lnL>
                    <a:lnR w="6350" cap="flat" cmpd="sng" algn="ctr">
                      <a:solidFill>
                        <a:srgbClr val="00003C"/>
                      </a:solidFill>
                      <a:prstDash val="solid"/>
                      <a:round/>
                      <a:headEnd type="none" w="med" len="med"/>
                      <a:tailEnd type="none" w="med" len="med"/>
                    </a:lnR>
                    <a:lnT w="6350" cap="flat" cmpd="sng" algn="ctr">
                      <a:solidFill>
                        <a:srgbClr val="00003C"/>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003C"/>
                    </a:solidFill>
                  </a:tcPr>
                </a:tc>
                <a:extLst>
                  <a:ext uri="{0D108BD9-81ED-4DB2-BD59-A6C34878D82A}">
                    <a16:rowId xmlns:a16="http://schemas.microsoft.com/office/drawing/2014/main" val="10017"/>
                  </a:ext>
                </a:extLst>
              </a:tr>
              <a:tr h="174386">
                <a:tc>
                  <a:txBody>
                    <a:bodyPr/>
                    <a:lstStyle/>
                    <a:p>
                      <a:pPr algn="l" rtl="0" fontAlgn="ctr"/>
                      <a:r>
                        <a:rPr lang="en-US" sz="700" u="none" strike="noStrike" noProof="0" dirty="0">
                          <a:solidFill>
                            <a:srgbClr val="00003C"/>
                          </a:solidFill>
                          <a:effectLst/>
                          <a:latin typeface="Arial" panose="020B0604020202020204" pitchFamily="34" charset="0"/>
                          <a:cs typeface="Arial" panose="020B0604020202020204" pitchFamily="34" charset="0"/>
                        </a:rPr>
                        <a:t>Borrowings, thousand EUR</a:t>
                      </a:r>
                      <a:endParaRPr lang="en-US" sz="700" b="0" i="0"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23</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361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771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097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r h="174386">
                <a:tc>
                  <a:txBody>
                    <a:bodyPr/>
                    <a:lstStyle/>
                    <a:p>
                      <a:pPr marL="0" algn="l" defTabSz="914400" rtl="0" eaLnBrk="1" fontAlgn="ctr" latinLnBrk="0" hangingPunct="1">
                        <a:lnSpc>
                          <a:spcPct val="115000"/>
                        </a:lnSpc>
                        <a:spcAft>
                          <a:spcPts val="400"/>
                        </a:spcAft>
                      </a:pP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Borrowings to value of investment properties</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endPar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endParaRPr>
                    </a:p>
                  </a:txBody>
                  <a:tcPr marL="51435" marR="51435" marT="7144"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55</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38</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2"/>
                  </a:ext>
                </a:extLst>
              </a:tr>
              <a:tr h="174386">
                <a:tc>
                  <a:txBody>
                    <a:bodyPr/>
                    <a:lstStyle/>
                    <a:p>
                      <a:pPr algn="l" rtl="0" fontAlgn="ctr"/>
                      <a:r>
                        <a:rPr lang="en-US" sz="700" b="0" i="0" u="none" strike="noStrike" noProof="0" dirty="0">
                          <a:solidFill>
                            <a:srgbClr val="00003C"/>
                          </a:solidFill>
                          <a:effectLst/>
                          <a:latin typeface="Arial" panose="020B0604020202020204" pitchFamily="34" charset="0"/>
                          <a:cs typeface="Arial" panose="020B0604020202020204" pitchFamily="34" charset="0"/>
                        </a:rPr>
                        <a:t>Gearing</a:t>
                      </a:r>
                      <a:r>
                        <a:rPr lang="en-US" sz="700" b="0" i="0" u="none" strike="noStrike" baseline="0" noProof="0" dirty="0">
                          <a:solidFill>
                            <a:srgbClr val="00003C"/>
                          </a:solidFill>
                          <a:effectLst/>
                          <a:latin typeface="Arial" panose="020B0604020202020204" pitchFamily="34" charset="0"/>
                          <a:cs typeface="Arial" panose="020B0604020202020204" pitchFamily="34" charset="0"/>
                        </a:rPr>
                        <a:t>  ratio</a:t>
                      </a:r>
                      <a:r>
                        <a:rPr lang="lt-LT" sz="700" b="0" i="0" u="none" strike="noStrike" baseline="0" noProof="0" dirty="0">
                          <a:solidFill>
                            <a:srgbClr val="00003C"/>
                          </a:solidFill>
                          <a:effectLst/>
                          <a:latin typeface="Arial" panose="020B0604020202020204" pitchFamily="34" charset="0"/>
                          <a:cs typeface="Arial" panose="020B0604020202020204" pitchFamily="34" charset="0"/>
                        </a:rPr>
                        <a:t>*</a:t>
                      </a:r>
                      <a:endParaRPr lang="en-US" sz="700" b="0" i="0"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0</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58</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0</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44</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0</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39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3"/>
                  </a:ext>
                </a:extLst>
              </a:tr>
              <a:tr h="174386">
                <a:tc>
                  <a:txBody>
                    <a:bodyPr/>
                    <a:lstStyle/>
                    <a:p>
                      <a:pPr algn="l" rtl="0" fontAlgn="ctr"/>
                      <a:r>
                        <a:rPr lang="en-US" sz="700" b="0" i="0" u="none" strike="noStrike" baseline="0" noProof="0" dirty="0">
                          <a:solidFill>
                            <a:srgbClr val="00003C"/>
                          </a:solidFill>
                          <a:effectLst/>
                          <a:latin typeface="Arial" panose="020B0604020202020204" pitchFamily="34" charset="0"/>
                          <a:cs typeface="Arial" panose="020B0604020202020204" pitchFamily="34" charset="0"/>
                        </a:rPr>
                        <a:t>Interest coverage ratio</a:t>
                      </a:r>
                      <a:r>
                        <a:rPr lang="lt-LT" sz="700" b="0" i="0" u="none" strike="noStrike" baseline="0" noProof="0" dirty="0">
                          <a:solidFill>
                            <a:srgbClr val="00003C"/>
                          </a:solidFill>
                          <a:effectLst/>
                          <a:latin typeface="Arial" panose="020B0604020202020204" pitchFamily="34" charset="0"/>
                          <a:cs typeface="Arial" panose="020B0604020202020204" pitchFamily="34" charset="0"/>
                        </a:rPr>
                        <a:t>*</a:t>
                      </a:r>
                      <a:endParaRPr lang="en-US" sz="700" b="0" i="0"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2</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32</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3</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59</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4</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10</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86677565"/>
                  </a:ext>
                </a:extLst>
              </a:tr>
              <a:tr h="182830">
                <a:tc>
                  <a:txBody>
                    <a:bodyPr/>
                    <a:lstStyle/>
                    <a:p>
                      <a:pPr algn="l" rtl="0" fontAlgn="ctr"/>
                      <a:r>
                        <a:rPr lang="en-US" sz="700" b="0" i="0" u="none" strike="noStrike" noProof="0" dirty="0">
                          <a:solidFill>
                            <a:srgbClr val="00003C"/>
                          </a:solidFill>
                          <a:effectLst/>
                          <a:latin typeface="Arial" panose="020B0604020202020204" pitchFamily="34" charset="0"/>
                          <a:cs typeface="Arial" panose="020B0604020202020204" pitchFamily="34" charset="0"/>
                        </a:rPr>
                        <a:t>Bank‘s Debt Service Coverage</a:t>
                      </a:r>
                      <a:r>
                        <a:rPr lang="en-US" sz="700" b="0" i="0" u="none" strike="noStrike" baseline="0" noProof="0" dirty="0">
                          <a:solidFill>
                            <a:srgbClr val="00003C"/>
                          </a:solidFill>
                          <a:effectLst/>
                          <a:latin typeface="Arial" panose="020B0604020202020204" pitchFamily="34" charset="0"/>
                          <a:cs typeface="Arial" panose="020B0604020202020204" pitchFamily="34" charset="0"/>
                        </a:rPr>
                        <a:t>  Ratio</a:t>
                      </a:r>
                      <a:r>
                        <a:rPr lang="lt-LT" sz="700" b="0" i="0" u="none" strike="noStrike" baseline="0" noProof="0" dirty="0">
                          <a:solidFill>
                            <a:srgbClr val="00003C"/>
                          </a:solidFill>
                          <a:effectLst/>
                          <a:latin typeface="Arial" panose="020B0604020202020204" pitchFamily="34" charset="0"/>
                          <a:cs typeface="Arial" panose="020B0604020202020204" pitchFamily="34" charset="0"/>
                        </a:rPr>
                        <a:t>*</a:t>
                      </a:r>
                      <a:endParaRPr lang="en-US" sz="700" b="0" i="0" u="none" strike="noStrike" noProof="0" dirty="0">
                        <a:solidFill>
                          <a:srgbClr val="00003C"/>
                        </a:solidFill>
                        <a:effectLst/>
                        <a:latin typeface="Arial" panose="020B0604020202020204" pitchFamily="34" charset="0"/>
                        <a:cs typeface="Arial" panose="020B0604020202020204" pitchFamily="34" charset="0"/>
                      </a:endParaRPr>
                    </a:p>
                  </a:txBody>
                  <a:tcPr marL="48308" marR="5368" marT="5368" marB="0" anchor="ctr">
                    <a:lnL w="6350" cap="flat" cmpd="sng" algn="ctr">
                      <a:no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83</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81</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1</a:t>
                      </a:r>
                      <a:r>
                        <a:rPr lang="en-US" sz="700" b="0" i="0" u="none" strike="noStrike" kern="1200" noProof="0" dirty="0">
                          <a:solidFill>
                            <a:srgbClr val="00003C"/>
                          </a:solidFill>
                          <a:effectLst/>
                          <a:latin typeface="Arial" panose="020B0604020202020204" pitchFamily="34" charset="0"/>
                          <a:ea typeface="+mn-ea"/>
                          <a:cs typeface="Arial" panose="020B0604020202020204" pitchFamily="34" charset="0"/>
                        </a:rPr>
                        <a:t>.</a:t>
                      </a:r>
                      <a:r>
                        <a:rPr lang="lt-LT" sz="700" b="0" i="0" u="none" strike="noStrike" kern="1200" noProof="0" dirty="0">
                          <a:solidFill>
                            <a:srgbClr val="00003C"/>
                          </a:solidFill>
                          <a:effectLst/>
                          <a:latin typeface="Arial" panose="020B0604020202020204" pitchFamily="34" charset="0"/>
                          <a:ea typeface="+mn-ea"/>
                          <a:cs typeface="Arial" panose="020B0604020202020204" pitchFamily="34" charset="0"/>
                        </a:rPr>
                        <a:t>67</a:t>
                      </a: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24"/>
                  </a:ext>
                </a:extLst>
              </a:tr>
            </a:tbl>
          </a:graphicData>
        </a:graphic>
      </p:graphicFrame>
      <p:sp>
        <p:nvSpPr>
          <p:cNvPr id="5" name="TextBox 4"/>
          <p:cNvSpPr txBox="1"/>
          <p:nvPr/>
        </p:nvSpPr>
        <p:spPr>
          <a:xfrm>
            <a:off x="4595504" y="1552575"/>
            <a:ext cx="1295400" cy="369332"/>
          </a:xfrm>
          <a:prstGeom prst="rect">
            <a:avLst/>
          </a:prstGeom>
          <a:noFill/>
        </p:spPr>
        <p:txBody>
          <a:bodyPr wrap="square" rtlCol="0">
            <a:spAutoFit/>
          </a:bodyPr>
          <a:lstStyle/>
          <a:p>
            <a:endParaRPr lang="en-US" dirty="0"/>
          </a:p>
        </p:txBody>
      </p:sp>
      <p:sp>
        <p:nvSpPr>
          <p:cNvPr id="23" name="TextBox 22"/>
          <p:cNvSpPr txBox="1"/>
          <p:nvPr/>
        </p:nvSpPr>
        <p:spPr>
          <a:xfrm>
            <a:off x="285958" y="7437789"/>
            <a:ext cx="1003629" cy="1169551"/>
          </a:xfrm>
          <a:prstGeom prst="rect">
            <a:avLst/>
          </a:prstGeom>
          <a:noFill/>
        </p:spPr>
        <p:txBody>
          <a:bodyPr wrap="square" rtlCol="0">
            <a:spAutoFit/>
          </a:bodyPr>
          <a:lstStyle/>
          <a:p>
            <a:pPr algn="ctr"/>
            <a:r>
              <a:rPr lang="lt-LT" sz="700" b="1" dirty="0">
                <a:solidFill>
                  <a:srgbClr val="00003C"/>
                </a:solidFill>
                <a:latin typeface="Arial" panose="020B0604020202020204" pitchFamily="34" charset="0"/>
                <a:cs typeface="Arial" panose="020B0604020202020204" pitchFamily="34" charset="0"/>
              </a:rPr>
              <a:t>IBC Class A Business centre</a:t>
            </a:r>
          </a:p>
          <a:p>
            <a:pPr algn="ctr"/>
            <a:r>
              <a:rPr lang="lt-LT" sz="700" dirty="0">
                <a:solidFill>
                  <a:srgbClr val="00003C"/>
                </a:solidFill>
                <a:latin typeface="Arial" panose="020B0604020202020204" pitchFamily="34" charset="0"/>
                <a:cs typeface="Arial" panose="020B0604020202020204" pitchFamily="34" charset="0"/>
              </a:rPr>
              <a:t>Šeimyniškių str. 1, Šeimyniškių str. 3 Vilnius</a:t>
            </a:r>
          </a:p>
          <a:p>
            <a:pPr algn="just"/>
            <a:r>
              <a:rPr lang="lt-LT" sz="700" dirty="0">
                <a:solidFill>
                  <a:srgbClr val="00003C"/>
                </a:solidFill>
                <a:latin typeface="Arial" panose="020B0604020202020204" pitchFamily="34" charset="0"/>
                <a:cs typeface="Arial" panose="020B0604020202020204" pitchFamily="34" charset="0"/>
              </a:rPr>
              <a:t>Acquired – 2003</a:t>
            </a:r>
          </a:p>
          <a:p>
            <a:pPr algn="just"/>
            <a:r>
              <a:rPr lang="en-GB" sz="700" dirty="0">
                <a:solidFill>
                  <a:srgbClr val="00003C"/>
                </a:solidFill>
                <a:latin typeface="Arial" panose="020B0604020202020204" pitchFamily="34" charset="0"/>
                <a:cs typeface="Arial" panose="020B0604020202020204" pitchFamily="34" charset="0"/>
              </a:rPr>
              <a:t>N</a:t>
            </a:r>
            <a:r>
              <a:rPr lang="lt-LT" sz="700" dirty="0">
                <a:solidFill>
                  <a:srgbClr val="00003C"/>
                </a:solidFill>
                <a:latin typeface="Arial" panose="020B0604020202020204" pitchFamily="34" charset="0"/>
                <a:cs typeface="Arial" panose="020B0604020202020204" pitchFamily="34" charset="0"/>
              </a:rPr>
              <a:t>LA 7,100 m²</a:t>
            </a:r>
          </a:p>
          <a:p>
            <a:r>
              <a:rPr lang="lt-LT" sz="700" dirty="0">
                <a:solidFill>
                  <a:srgbClr val="00003C"/>
                </a:solidFill>
                <a:latin typeface="Arial" panose="020B0604020202020204" pitchFamily="34" charset="0"/>
                <a:cs typeface="Arial" panose="020B0604020202020204" pitchFamily="34" charset="0"/>
              </a:rPr>
              <a:t>Property value – 1</a:t>
            </a:r>
            <a:r>
              <a:rPr lang="en-US" sz="700" dirty="0">
                <a:solidFill>
                  <a:srgbClr val="00003C"/>
                </a:solidFill>
                <a:latin typeface="Arial" panose="020B0604020202020204" pitchFamily="34" charset="0"/>
                <a:cs typeface="Arial" panose="020B0604020202020204" pitchFamily="34" charset="0"/>
              </a:rPr>
              <a:t>1.9</a:t>
            </a:r>
            <a:r>
              <a:rPr lang="lt-LT" sz="700" dirty="0">
                <a:solidFill>
                  <a:srgbClr val="00003C"/>
                </a:solidFill>
                <a:latin typeface="Arial" panose="020B0604020202020204" pitchFamily="34" charset="0"/>
                <a:cs typeface="Arial" panose="020B0604020202020204" pitchFamily="34" charset="0"/>
              </a:rPr>
              <a:t> million EUR</a:t>
            </a:r>
            <a:endParaRPr lang="en-US" sz="700" dirty="0">
              <a:solidFill>
                <a:srgbClr val="00003C"/>
              </a:solidFill>
              <a:latin typeface="Arial" panose="020B0604020202020204" pitchFamily="34" charset="0"/>
              <a:cs typeface="Arial" panose="020B0604020202020204" pitchFamily="34" charset="0"/>
            </a:endParaRPr>
          </a:p>
          <a:p>
            <a:pPr algn="just"/>
            <a:r>
              <a:rPr lang="lt-LT" sz="700" dirty="0">
                <a:solidFill>
                  <a:srgbClr val="00003C"/>
                </a:solidFill>
                <a:latin typeface="Arial" panose="020B0604020202020204" pitchFamily="34" charset="0"/>
                <a:cs typeface="Arial" panose="020B0604020202020204" pitchFamily="34" charset="0"/>
              </a:rPr>
              <a:t>Occupancy – </a:t>
            </a:r>
            <a:r>
              <a:rPr lang="en-GB" sz="700" dirty="0">
                <a:solidFill>
                  <a:srgbClr val="00003C"/>
                </a:solidFill>
                <a:latin typeface="Arial" panose="020B0604020202020204" pitchFamily="34" charset="0"/>
                <a:cs typeface="Arial" panose="020B0604020202020204" pitchFamily="34" charset="0"/>
              </a:rPr>
              <a:t>9</a:t>
            </a:r>
            <a:r>
              <a:rPr lang="en-US" sz="700" dirty="0">
                <a:solidFill>
                  <a:srgbClr val="00003C"/>
                </a:solidFill>
                <a:latin typeface="Arial" panose="020B0604020202020204" pitchFamily="34" charset="0"/>
                <a:cs typeface="Arial" panose="020B0604020202020204" pitchFamily="34" charset="0"/>
              </a:rPr>
              <a:t>9%</a:t>
            </a:r>
            <a:r>
              <a:rPr lang="lt-LT" sz="700" dirty="0">
                <a:solidFill>
                  <a:srgbClr val="00003C"/>
                </a:solidFill>
                <a:latin typeface="Arial" panose="020B0604020202020204" pitchFamily="34" charset="0"/>
                <a:cs typeface="Arial" panose="020B0604020202020204" pitchFamily="34" charset="0"/>
              </a:rPr>
              <a:t> </a:t>
            </a:r>
          </a:p>
        </p:txBody>
      </p:sp>
      <p:sp>
        <p:nvSpPr>
          <p:cNvPr id="24" name="TextBox 23"/>
          <p:cNvSpPr txBox="1"/>
          <p:nvPr/>
        </p:nvSpPr>
        <p:spPr>
          <a:xfrm>
            <a:off x="2466674" y="7444320"/>
            <a:ext cx="970188" cy="1169551"/>
          </a:xfrm>
          <a:prstGeom prst="rect">
            <a:avLst/>
          </a:prstGeom>
          <a:noFill/>
        </p:spPr>
        <p:txBody>
          <a:bodyPr wrap="square" rtlCol="0">
            <a:spAutoFit/>
          </a:bodyPr>
          <a:lstStyle/>
          <a:p>
            <a:pPr lvl="0" algn="ctr"/>
            <a:r>
              <a:rPr lang="lt-LT" sz="700" b="1" dirty="0">
                <a:solidFill>
                  <a:srgbClr val="00003C"/>
                </a:solidFill>
                <a:latin typeface="Arial" panose="020B0604020202020204" pitchFamily="34" charset="0"/>
                <a:cs typeface="Arial" panose="020B0604020202020204" pitchFamily="34" charset="0"/>
              </a:rPr>
              <a:t>Office building</a:t>
            </a:r>
          </a:p>
          <a:p>
            <a:pPr lvl="0" algn="ctr"/>
            <a:r>
              <a:rPr lang="lt-LT" sz="700" dirty="0">
                <a:solidFill>
                  <a:srgbClr val="00003C"/>
                </a:solidFill>
                <a:latin typeface="Arial" panose="020B0604020202020204" pitchFamily="34" charset="0"/>
                <a:cs typeface="Arial" panose="020B0604020202020204" pitchFamily="34" charset="0"/>
              </a:rPr>
              <a:t>Palangos str. 4/ Vilniaus str. 33</a:t>
            </a:r>
          </a:p>
          <a:p>
            <a:pPr lvl="0" algn="ctr"/>
            <a:r>
              <a:rPr lang="lt-LT" sz="700" dirty="0">
                <a:solidFill>
                  <a:srgbClr val="00003C"/>
                </a:solidFill>
                <a:latin typeface="Arial" panose="020B0604020202020204" pitchFamily="34" charset="0"/>
                <a:cs typeface="Arial" panose="020B0604020202020204" pitchFamily="34" charset="0"/>
              </a:rPr>
              <a:t>Vilnius</a:t>
            </a:r>
            <a:endParaRPr lang="en-US" sz="700" dirty="0">
              <a:solidFill>
                <a:srgbClr val="00003C"/>
              </a:solidFill>
              <a:latin typeface="Arial" panose="020B0604020202020204" pitchFamily="34" charset="0"/>
              <a:cs typeface="Arial" panose="020B0604020202020204" pitchFamily="34" charset="0"/>
            </a:endParaRPr>
          </a:p>
          <a:p>
            <a:endParaRPr lang="lt-LT" sz="700" dirty="0">
              <a:solidFill>
                <a:srgbClr val="00003C"/>
              </a:solidFill>
              <a:latin typeface="Arial" panose="020B0604020202020204" pitchFamily="34" charset="0"/>
              <a:cs typeface="Arial" panose="020B0604020202020204" pitchFamily="34" charset="0"/>
            </a:endParaRPr>
          </a:p>
          <a:p>
            <a:r>
              <a:rPr lang="lt-LT" sz="700" dirty="0">
                <a:solidFill>
                  <a:srgbClr val="00003C"/>
                </a:solidFill>
                <a:latin typeface="Arial" panose="020B0604020202020204" pitchFamily="34" charset="0"/>
                <a:cs typeface="Arial" panose="020B0604020202020204" pitchFamily="34" charset="0"/>
              </a:rPr>
              <a:t>Acquired – 200</a:t>
            </a:r>
            <a:r>
              <a:rPr lang="en-GB" sz="700" dirty="0">
                <a:solidFill>
                  <a:srgbClr val="00003C"/>
                </a:solidFill>
                <a:latin typeface="Arial" panose="020B0604020202020204" pitchFamily="34" charset="0"/>
                <a:cs typeface="Arial" panose="020B0604020202020204" pitchFamily="34" charset="0"/>
              </a:rPr>
              <a:t>6</a:t>
            </a:r>
            <a:endParaRPr lang="lt-LT" sz="700" dirty="0">
              <a:solidFill>
                <a:srgbClr val="00003C"/>
              </a:solidFill>
              <a:latin typeface="Arial" panose="020B0604020202020204" pitchFamily="34" charset="0"/>
              <a:cs typeface="Arial" panose="020B0604020202020204" pitchFamily="34" charset="0"/>
            </a:endParaRPr>
          </a:p>
          <a:p>
            <a:pPr lvl="0"/>
            <a:r>
              <a:rPr lang="en-GB" sz="700" dirty="0">
                <a:solidFill>
                  <a:srgbClr val="00003C"/>
                </a:solidFill>
                <a:latin typeface="Arial" panose="020B0604020202020204" pitchFamily="34" charset="0"/>
                <a:cs typeface="Arial" panose="020B0604020202020204" pitchFamily="34" charset="0"/>
              </a:rPr>
              <a:t>N</a:t>
            </a:r>
            <a:r>
              <a:rPr lang="lt-LT" sz="700" dirty="0">
                <a:solidFill>
                  <a:srgbClr val="00003C"/>
                </a:solidFill>
                <a:latin typeface="Arial" panose="020B0604020202020204" pitchFamily="34" charset="0"/>
                <a:cs typeface="Arial" panose="020B0604020202020204" pitchFamily="34" charset="0"/>
              </a:rPr>
              <a:t>LA 6,200 m²</a:t>
            </a:r>
            <a:endParaRPr lang="en-US" sz="700" dirty="0">
              <a:solidFill>
                <a:srgbClr val="00003C"/>
              </a:solidFill>
              <a:latin typeface="Arial" panose="020B0604020202020204" pitchFamily="34" charset="0"/>
              <a:cs typeface="Arial" panose="020B0604020202020204" pitchFamily="34" charset="0"/>
            </a:endParaRPr>
          </a:p>
          <a:p>
            <a:pPr lvl="0"/>
            <a:r>
              <a:rPr lang="lt-LT" sz="700" dirty="0">
                <a:solidFill>
                  <a:srgbClr val="00003C"/>
                </a:solidFill>
                <a:latin typeface="Arial" panose="020B0604020202020204" pitchFamily="34" charset="0"/>
                <a:cs typeface="Arial" panose="020B0604020202020204" pitchFamily="34" charset="0"/>
              </a:rPr>
              <a:t>Property value – 7.</a:t>
            </a:r>
            <a:r>
              <a:rPr lang="en-US" sz="700" dirty="0">
                <a:solidFill>
                  <a:srgbClr val="00003C"/>
                </a:solidFill>
                <a:latin typeface="Arial" panose="020B0604020202020204" pitchFamily="34" charset="0"/>
                <a:cs typeface="Arial" panose="020B0604020202020204" pitchFamily="34" charset="0"/>
              </a:rPr>
              <a:t>7</a:t>
            </a:r>
            <a:r>
              <a:rPr lang="lt-LT" sz="700" dirty="0">
                <a:solidFill>
                  <a:srgbClr val="00003C"/>
                </a:solidFill>
                <a:latin typeface="Arial" panose="020B0604020202020204" pitchFamily="34" charset="0"/>
                <a:cs typeface="Arial" panose="020B0604020202020204" pitchFamily="34" charset="0"/>
              </a:rPr>
              <a:t> million EUR</a:t>
            </a:r>
          </a:p>
          <a:p>
            <a:pPr lvl="0"/>
            <a:r>
              <a:rPr lang="lt-LT" sz="700" dirty="0">
                <a:solidFill>
                  <a:srgbClr val="00003C"/>
                </a:solidFill>
                <a:latin typeface="Arial" panose="020B0604020202020204" pitchFamily="34" charset="0"/>
                <a:cs typeface="Arial" panose="020B0604020202020204" pitchFamily="34" charset="0"/>
              </a:rPr>
              <a:t>Occupancy – 9</a:t>
            </a:r>
            <a:r>
              <a:rPr lang="en-US" sz="700" dirty="0">
                <a:solidFill>
                  <a:srgbClr val="00003C"/>
                </a:solidFill>
                <a:latin typeface="Arial" panose="020B0604020202020204" pitchFamily="34" charset="0"/>
                <a:cs typeface="Arial" panose="020B0604020202020204" pitchFamily="34" charset="0"/>
              </a:rPr>
              <a:t>6%</a:t>
            </a:r>
            <a:endParaRPr lang="lt-LT" sz="700" dirty="0">
              <a:solidFill>
                <a:srgbClr val="00003C"/>
              </a:solidFill>
              <a:latin typeface="Arial" panose="020B0604020202020204" pitchFamily="34" charset="0"/>
              <a:cs typeface="Arial" panose="020B0604020202020204" pitchFamily="34" charset="0"/>
            </a:endParaRPr>
          </a:p>
        </p:txBody>
      </p:sp>
      <p:sp>
        <p:nvSpPr>
          <p:cNvPr id="25" name="TextBox 24"/>
          <p:cNvSpPr txBox="1"/>
          <p:nvPr/>
        </p:nvSpPr>
        <p:spPr>
          <a:xfrm>
            <a:off x="4661684" y="7444321"/>
            <a:ext cx="982732" cy="1169551"/>
          </a:xfrm>
          <a:prstGeom prst="rect">
            <a:avLst/>
          </a:prstGeom>
          <a:noFill/>
        </p:spPr>
        <p:txBody>
          <a:bodyPr wrap="square" rtlCol="0">
            <a:spAutoFit/>
          </a:bodyPr>
          <a:lstStyle/>
          <a:p>
            <a:pPr lvl="0" algn="ctr"/>
            <a:r>
              <a:rPr lang="lt-LT" sz="700" b="1" dirty="0">
                <a:solidFill>
                  <a:srgbClr val="00003C"/>
                </a:solidFill>
                <a:latin typeface="Arial" panose="020B0604020202020204" pitchFamily="34" charset="0"/>
                <a:cs typeface="Arial" panose="020B0604020202020204" pitchFamily="34" charset="0"/>
              </a:rPr>
              <a:t>Žygis Business centre</a:t>
            </a:r>
          </a:p>
          <a:p>
            <a:pPr lvl="0" algn="ctr"/>
            <a:r>
              <a:rPr lang="lt-LT" sz="700" dirty="0">
                <a:solidFill>
                  <a:srgbClr val="00003C"/>
                </a:solidFill>
                <a:latin typeface="Arial" panose="020B0604020202020204" pitchFamily="34" charset="0"/>
                <a:cs typeface="Arial" panose="020B0604020202020204" pitchFamily="34" charset="0"/>
              </a:rPr>
              <a:t>Žygio str. 97</a:t>
            </a:r>
          </a:p>
          <a:p>
            <a:pPr lvl="0" algn="ctr"/>
            <a:r>
              <a:rPr lang="lt-LT" sz="700" dirty="0">
                <a:solidFill>
                  <a:srgbClr val="00003C"/>
                </a:solidFill>
                <a:latin typeface="Arial" panose="020B0604020202020204" pitchFamily="34" charset="0"/>
                <a:cs typeface="Arial" panose="020B0604020202020204" pitchFamily="34" charset="0"/>
              </a:rPr>
              <a:t>Vilnius</a:t>
            </a:r>
          </a:p>
          <a:p>
            <a:pPr lvl="0"/>
            <a:endParaRPr lang="en-US" sz="700" dirty="0">
              <a:solidFill>
                <a:srgbClr val="00003C"/>
              </a:solidFill>
              <a:latin typeface="Arial" panose="020B0604020202020204" pitchFamily="34" charset="0"/>
              <a:cs typeface="Arial" panose="020B0604020202020204" pitchFamily="34" charset="0"/>
            </a:endParaRPr>
          </a:p>
          <a:p>
            <a:pPr lvl="0"/>
            <a:r>
              <a:rPr lang="lt-LT" sz="700" dirty="0">
                <a:solidFill>
                  <a:srgbClr val="00003C"/>
                </a:solidFill>
                <a:latin typeface="Arial" panose="020B0604020202020204" pitchFamily="34" charset="0"/>
                <a:cs typeface="Arial" panose="020B0604020202020204" pitchFamily="34" charset="0"/>
              </a:rPr>
              <a:t>Acquired – 200</a:t>
            </a:r>
            <a:r>
              <a:rPr lang="en-GB" sz="700" dirty="0">
                <a:solidFill>
                  <a:srgbClr val="00003C"/>
                </a:solidFill>
                <a:latin typeface="Arial" panose="020B0604020202020204" pitchFamily="34" charset="0"/>
                <a:cs typeface="Arial" panose="020B0604020202020204" pitchFamily="34" charset="0"/>
              </a:rPr>
              <a:t>6</a:t>
            </a:r>
            <a:endParaRPr lang="lt-LT" sz="700" dirty="0">
              <a:solidFill>
                <a:srgbClr val="00003C"/>
              </a:solidFill>
              <a:latin typeface="Arial" panose="020B0604020202020204" pitchFamily="34" charset="0"/>
              <a:cs typeface="Arial" panose="020B0604020202020204" pitchFamily="34" charset="0"/>
            </a:endParaRPr>
          </a:p>
          <a:p>
            <a:pPr lvl="0"/>
            <a:r>
              <a:rPr lang="lt-LT" sz="700" dirty="0">
                <a:solidFill>
                  <a:srgbClr val="00003C"/>
                </a:solidFill>
                <a:latin typeface="Arial" panose="020B0604020202020204" pitchFamily="34" charset="0"/>
                <a:cs typeface="Arial" panose="020B0604020202020204" pitchFamily="34" charset="0"/>
              </a:rPr>
              <a:t>NLA 2,600 m² </a:t>
            </a:r>
          </a:p>
          <a:p>
            <a:pPr lvl="0"/>
            <a:r>
              <a:rPr lang="lt-LT" sz="700" dirty="0">
                <a:solidFill>
                  <a:srgbClr val="00003C"/>
                </a:solidFill>
                <a:latin typeface="Arial" panose="020B0604020202020204" pitchFamily="34" charset="0"/>
                <a:cs typeface="Arial" panose="020B0604020202020204" pitchFamily="34" charset="0"/>
              </a:rPr>
              <a:t>Property value –</a:t>
            </a:r>
            <a:r>
              <a:rPr lang="en-GB" sz="700" dirty="0">
                <a:solidFill>
                  <a:srgbClr val="00003C"/>
                </a:solidFill>
                <a:latin typeface="Arial" panose="020B0604020202020204" pitchFamily="34" charset="0"/>
                <a:cs typeface="Arial" panose="020B0604020202020204" pitchFamily="34" charset="0"/>
              </a:rPr>
              <a:t> 2</a:t>
            </a:r>
            <a:r>
              <a:rPr lang="lt-LT" sz="700" dirty="0">
                <a:solidFill>
                  <a:srgbClr val="00003C"/>
                </a:solidFill>
                <a:latin typeface="Arial" panose="020B0604020202020204" pitchFamily="34" charset="0"/>
                <a:cs typeface="Arial" panose="020B0604020202020204" pitchFamily="34" charset="0"/>
              </a:rPr>
              <a:t>.</a:t>
            </a:r>
            <a:r>
              <a:rPr lang="en-GB" sz="700" dirty="0">
                <a:solidFill>
                  <a:srgbClr val="00003C"/>
                </a:solidFill>
                <a:latin typeface="Arial" panose="020B0604020202020204" pitchFamily="34" charset="0"/>
                <a:cs typeface="Arial" panose="020B0604020202020204" pitchFamily="34" charset="0"/>
              </a:rPr>
              <a:t>6 </a:t>
            </a:r>
            <a:r>
              <a:rPr lang="lt-LT" sz="700" dirty="0">
                <a:solidFill>
                  <a:srgbClr val="00003C"/>
                </a:solidFill>
                <a:latin typeface="Arial" panose="020B0604020202020204" pitchFamily="34" charset="0"/>
                <a:cs typeface="Arial" panose="020B0604020202020204" pitchFamily="34" charset="0"/>
              </a:rPr>
              <a:t>million EUR</a:t>
            </a:r>
          </a:p>
          <a:p>
            <a:pPr lvl="0"/>
            <a:r>
              <a:rPr lang="lt-LT" sz="700" dirty="0">
                <a:solidFill>
                  <a:srgbClr val="00003C"/>
                </a:solidFill>
                <a:latin typeface="Arial" panose="020B0604020202020204" pitchFamily="34" charset="0"/>
                <a:cs typeface="Arial" panose="020B0604020202020204" pitchFamily="34" charset="0"/>
              </a:rPr>
              <a:t>Occupancy – </a:t>
            </a:r>
            <a:r>
              <a:rPr lang="en-US" sz="700" dirty="0">
                <a:solidFill>
                  <a:srgbClr val="00003C"/>
                </a:solidFill>
                <a:latin typeface="Arial" panose="020B0604020202020204" pitchFamily="34" charset="0"/>
                <a:cs typeface="Arial" panose="020B0604020202020204" pitchFamily="34" charset="0"/>
              </a:rPr>
              <a:t>100%</a:t>
            </a:r>
            <a:endParaRPr lang="lt-LT" sz="700" dirty="0">
              <a:solidFill>
                <a:srgbClr val="00003C"/>
              </a:solidFill>
              <a:latin typeface="Arial" panose="020B0604020202020204" pitchFamily="34" charset="0"/>
              <a:cs typeface="Arial" panose="020B0604020202020204" pitchFamily="34" charset="0"/>
            </a:endParaRPr>
          </a:p>
        </p:txBody>
      </p:sp>
      <p:sp>
        <p:nvSpPr>
          <p:cNvPr id="26" name="TextBox 25"/>
          <p:cNvSpPr txBox="1"/>
          <p:nvPr/>
        </p:nvSpPr>
        <p:spPr>
          <a:xfrm>
            <a:off x="5722778" y="7443746"/>
            <a:ext cx="913284" cy="1169551"/>
          </a:xfrm>
          <a:prstGeom prst="rect">
            <a:avLst/>
          </a:prstGeom>
          <a:noFill/>
        </p:spPr>
        <p:txBody>
          <a:bodyPr wrap="square" rtlCol="0">
            <a:spAutoFit/>
          </a:bodyPr>
          <a:lstStyle/>
          <a:p>
            <a:pPr algn="ctr"/>
            <a:r>
              <a:rPr lang="lt-LT" sz="700" b="1" dirty="0">
                <a:solidFill>
                  <a:srgbClr val="00003C"/>
                </a:solidFill>
                <a:latin typeface="Arial" panose="020B0604020202020204" pitchFamily="34" charset="0"/>
                <a:cs typeface="Arial" panose="020B0604020202020204" pitchFamily="34" charset="0"/>
              </a:rPr>
              <a:t>„Dommo </a:t>
            </a:r>
            <a:br>
              <a:rPr lang="lt-LT" sz="700" b="1" dirty="0">
                <a:solidFill>
                  <a:srgbClr val="00003C"/>
                </a:solidFill>
                <a:latin typeface="Arial" panose="020B0604020202020204" pitchFamily="34" charset="0"/>
                <a:cs typeface="Arial" panose="020B0604020202020204" pitchFamily="34" charset="0"/>
              </a:rPr>
            </a:br>
            <a:r>
              <a:rPr lang="lt-LT" sz="700" b="1" dirty="0">
                <a:solidFill>
                  <a:srgbClr val="00003C"/>
                </a:solidFill>
                <a:latin typeface="Arial" panose="020B0604020202020204" pitchFamily="34" charset="0"/>
                <a:cs typeface="Arial" panose="020B0604020202020204" pitchFamily="34" charset="0"/>
              </a:rPr>
              <a:t>business </a:t>
            </a:r>
            <a:r>
              <a:rPr lang="lt-LT" sz="700" b="1" dirty="0" err="1">
                <a:solidFill>
                  <a:srgbClr val="00003C"/>
                </a:solidFill>
                <a:latin typeface="Arial" panose="020B0604020202020204" pitchFamily="34" charset="0"/>
                <a:cs typeface="Arial" panose="020B0604020202020204" pitchFamily="34" charset="0"/>
              </a:rPr>
              <a:t>park</a:t>
            </a:r>
            <a:r>
              <a:rPr lang="lt-LT" sz="700" b="1" dirty="0">
                <a:solidFill>
                  <a:srgbClr val="00003C"/>
                </a:solidFill>
                <a:latin typeface="Arial" panose="020B0604020202020204" pitchFamily="34" charset="0"/>
                <a:cs typeface="Arial" panose="020B0604020202020204" pitchFamily="34" charset="0"/>
              </a:rPr>
              <a:t>“</a:t>
            </a:r>
            <a:endParaRPr lang="en-US" sz="700" b="1" dirty="0">
              <a:solidFill>
                <a:srgbClr val="00003C"/>
              </a:solidFill>
              <a:latin typeface="Arial" panose="020B0604020202020204" pitchFamily="34" charset="0"/>
              <a:cs typeface="Arial" panose="020B0604020202020204" pitchFamily="34" charset="0"/>
            </a:endParaRPr>
          </a:p>
          <a:p>
            <a:pPr algn="ctr"/>
            <a:r>
              <a:rPr lang="lt-LT" sz="700" dirty="0">
                <a:solidFill>
                  <a:srgbClr val="00003C"/>
                </a:solidFill>
                <a:latin typeface="Arial" panose="020B0604020202020204" pitchFamily="34" charset="0"/>
                <a:cs typeface="Arial" panose="020B0604020202020204" pitchFamily="34" charset="0"/>
              </a:rPr>
              <a:t>Riga</a:t>
            </a:r>
          </a:p>
          <a:p>
            <a:pPr algn="ctr"/>
            <a:r>
              <a:rPr lang="lt-LT" sz="700" dirty="0">
                <a:solidFill>
                  <a:srgbClr val="00003C"/>
                </a:solidFill>
                <a:latin typeface="Arial" panose="020B0604020202020204" pitchFamily="34" charset="0"/>
                <a:cs typeface="Arial" panose="020B0604020202020204" pitchFamily="34" charset="0"/>
              </a:rPr>
              <a:t>Latvia</a:t>
            </a:r>
          </a:p>
          <a:p>
            <a:endParaRPr lang="lt-LT" sz="700" dirty="0">
              <a:solidFill>
                <a:srgbClr val="00003C"/>
              </a:solidFill>
              <a:latin typeface="Arial" panose="020B0604020202020204" pitchFamily="34" charset="0"/>
              <a:cs typeface="Arial" panose="020B0604020202020204" pitchFamily="34" charset="0"/>
            </a:endParaRPr>
          </a:p>
          <a:p>
            <a:r>
              <a:rPr lang="lt-LT" sz="700" dirty="0">
                <a:solidFill>
                  <a:srgbClr val="00003C"/>
                </a:solidFill>
                <a:latin typeface="Arial" panose="020B0604020202020204" pitchFamily="34" charset="0"/>
                <a:cs typeface="Arial" panose="020B0604020202020204" pitchFamily="34" charset="0"/>
              </a:rPr>
              <a:t>Acquired – 2015</a:t>
            </a:r>
          </a:p>
          <a:p>
            <a:r>
              <a:rPr lang="lt-LT" sz="700" dirty="0">
                <a:solidFill>
                  <a:srgbClr val="00003C"/>
                </a:solidFill>
                <a:latin typeface="Arial" panose="020B0604020202020204" pitchFamily="34" charset="0"/>
                <a:cs typeface="Arial" panose="020B0604020202020204" pitchFamily="34" charset="0"/>
              </a:rPr>
              <a:t>NLA 12,800 m²</a:t>
            </a:r>
            <a:endParaRPr lang="en-US" sz="700" dirty="0">
              <a:solidFill>
                <a:srgbClr val="00003C"/>
              </a:solidFill>
              <a:latin typeface="Arial" panose="020B0604020202020204" pitchFamily="34" charset="0"/>
              <a:cs typeface="Arial" panose="020B0604020202020204" pitchFamily="34" charset="0"/>
            </a:endParaRPr>
          </a:p>
          <a:p>
            <a:r>
              <a:rPr lang="lt-LT" sz="700" dirty="0">
                <a:solidFill>
                  <a:srgbClr val="00003C"/>
                </a:solidFill>
                <a:latin typeface="Arial" panose="020B0604020202020204" pitchFamily="34" charset="0"/>
                <a:cs typeface="Arial" panose="020B0604020202020204" pitchFamily="34" charset="0"/>
              </a:rPr>
              <a:t>Property value – 8.</a:t>
            </a:r>
            <a:r>
              <a:rPr lang="en-US" sz="700" dirty="0">
                <a:solidFill>
                  <a:srgbClr val="00003C"/>
                </a:solidFill>
                <a:latin typeface="Arial" panose="020B0604020202020204" pitchFamily="34" charset="0"/>
                <a:cs typeface="Arial" panose="020B0604020202020204" pitchFamily="34" charset="0"/>
              </a:rPr>
              <a:t>1</a:t>
            </a:r>
            <a:r>
              <a:rPr lang="lt-LT" sz="700" dirty="0">
                <a:solidFill>
                  <a:srgbClr val="00003C"/>
                </a:solidFill>
                <a:latin typeface="Arial" panose="020B0604020202020204" pitchFamily="34" charset="0"/>
                <a:cs typeface="Arial" panose="020B0604020202020204" pitchFamily="34" charset="0"/>
              </a:rPr>
              <a:t> million EUR</a:t>
            </a:r>
          </a:p>
          <a:p>
            <a:r>
              <a:rPr lang="lt-LT" sz="700" dirty="0">
                <a:solidFill>
                  <a:srgbClr val="00003C"/>
                </a:solidFill>
                <a:latin typeface="Arial" panose="020B0604020202020204" pitchFamily="34" charset="0"/>
                <a:cs typeface="Arial" panose="020B0604020202020204" pitchFamily="34" charset="0"/>
              </a:rPr>
              <a:t>Occupancy</a:t>
            </a:r>
            <a:r>
              <a:rPr lang="en-US" sz="700" dirty="0">
                <a:solidFill>
                  <a:srgbClr val="00003C"/>
                </a:solidFill>
                <a:latin typeface="Arial" panose="020B0604020202020204" pitchFamily="34" charset="0"/>
                <a:cs typeface="Arial" panose="020B0604020202020204" pitchFamily="34" charset="0"/>
              </a:rPr>
              <a:t>– </a:t>
            </a:r>
            <a:r>
              <a:rPr lang="en-GB" sz="700" dirty="0">
                <a:solidFill>
                  <a:srgbClr val="00003C"/>
                </a:solidFill>
                <a:latin typeface="Arial" panose="020B0604020202020204" pitchFamily="34" charset="0"/>
                <a:cs typeface="Arial" panose="020B0604020202020204" pitchFamily="34" charset="0"/>
              </a:rPr>
              <a:t>88</a:t>
            </a:r>
            <a:r>
              <a:rPr lang="en-US" sz="700" dirty="0">
                <a:solidFill>
                  <a:srgbClr val="00003C"/>
                </a:solidFill>
                <a:latin typeface="Arial" panose="020B0604020202020204" pitchFamily="34" charset="0"/>
                <a:cs typeface="Arial" panose="020B0604020202020204" pitchFamily="34" charset="0"/>
              </a:rPr>
              <a:t>%</a:t>
            </a:r>
            <a:endParaRPr lang="lt-LT" sz="700" dirty="0">
              <a:solidFill>
                <a:srgbClr val="00003C"/>
              </a:solidFill>
              <a:latin typeface="Arial" panose="020B0604020202020204" pitchFamily="34" charset="0"/>
              <a:cs typeface="Arial" panose="020B0604020202020204" pitchFamily="34" charset="0"/>
            </a:endParaRPr>
          </a:p>
        </p:txBody>
      </p:sp>
      <p:sp>
        <p:nvSpPr>
          <p:cNvPr id="27" name="TextBox 26"/>
          <p:cNvSpPr txBox="1"/>
          <p:nvPr/>
        </p:nvSpPr>
        <p:spPr>
          <a:xfrm>
            <a:off x="3549854" y="7437789"/>
            <a:ext cx="1032858" cy="1169551"/>
          </a:xfrm>
          <a:prstGeom prst="rect">
            <a:avLst/>
          </a:prstGeom>
          <a:noFill/>
        </p:spPr>
        <p:txBody>
          <a:bodyPr wrap="square" rtlCol="0">
            <a:spAutoFit/>
          </a:bodyPr>
          <a:lstStyle/>
          <a:p>
            <a:pPr algn="ctr"/>
            <a:r>
              <a:rPr lang="lt-LT" sz="700" b="1" dirty="0">
                <a:solidFill>
                  <a:srgbClr val="00003C"/>
                </a:solidFill>
                <a:latin typeface="Arial" panose="020B0604020202020204" pitchFamily="34" charset="0"/>
                <a:cs typeface="Arial" panose="020B0604020202020204" pitchFamily="34" charset="0"/>
              </a:rPr>
              <a:t>Business centre Vilnius Gates</a:t>
            </a:r>
          </a:p>
          <a:p>
            <a:pPr algn="ctr"/>
            <a:r>
              <a:rPr lang="lt-LT" sz="700" dirty="0">
                <a:solidFill>
                  <a:srgbClr val="00003C"/>
                </a:solidFill>
                <a:latin typeface="Arial" panose="020B0604020202020204" pitchFamily="34" charset="0"/>
                <a:cs typeface="Arial" panose="020B0604020202020204" pitchFamily="34" charset="0"/>
              </a:rPr>
              <a:t>Gynėjų str. 14</a:t>
            </a:r>
          </a:p>
          <a:p>
            <a:pPr algn="ctr"/>
            <a:r>
              <a:rPr lang="lt-LT" sz="700" dirty="0">
                <a:solidFill>
                  <a:srgbClr val="00003C"/>
                </a:solidFill>
                <a:latin typeface="Arial" panose="020B0604020202020204" pitchFamily="34" charset="0"/>
                <a:cs typeface="Arial" panose="020B0604020202020204" pitchFamily="34" charset="0"/>
              </a:rPr>
              <a:t>Vilnius</a:t>
            </a:r>
          </a:p>
          <a:p>
            <a:endParaRPr lang="lt-LT" sz="700" dirty="0">
              <a:solidFill>
                <a:srgbClr val="00003C"/>
              </a:solidFill>
              <a:latin typeface="Arial" panose="020B0604020202020204" pitchFamily="34" charset="0"/>
              <a:cs typeface="Arial" panose="020B0604020202020204" pitchFamily="34" charset="0"/>
            </a:endParaRPr>
          </a:p>
          <a:p>
            <a:r>
              <a:rPr lang="lt-LT" sz="700" dirty="0">
                <a:solidFill>
                  <a:srgbClr val="00003C"/>
                </a:solidFill>
                <a:latin typeface="Arial" panose="020B0604020202020204" pitchFamily="34" charset="0"/>
                <a:cs typeface="Arial" panose="020B0604020202020204" pitchFamily="34" charset="0"/>
              </a:rPr>
              <a:t>Acquired 2015 </a:t>
            </a:r>
            <a:br>
              <a:rPr lang="lt-LT" sz="700" dirty="0">
                <a:solidFill>
                  <a:srgbClr val="00003C"/>
                </a:solidFill>
                <a:latin typeface="Arial" panose="020B0604020202020204" pitchFamily="34" charset="0"/>
                <a:cs typeface="Arial" panose="020B0604020202020204" pitchFamily="34" charset="0"/>
              </a:rPr>
            </a:br>
            <a:r>
              <a:rPr lang="lt-LT" sz="700" dirty="0">
                <a:solidFill>
                  <a:srgbClr val="00003C"/>
                </a:solidFill>
                <a:latin typeface="Arial" panose="020B0604020202020204" pitchFamily="34" charset="0"/>
                <a:cs typeface="Arial" panose="020B0604020202020204" pitchFamily="34" charset="0"/>
              </a:rPr>
              <a:t>NLA 6,400 m² </a:t>
            </a:r>
          </a:p>
          <a:p>
            <a:r>
              <a:rPr lang="lt-LT" sz="700" dirty="0">
                <a:solidFill>
                  <a:srgbClr val="00003C"/>
                </a:solidFill>
                <a:latin typeface="Arial" panose="020B0604020202020204" pitchFamily="34" charset="0"/>
                <a:cs typeface="Arial" panose="020B0604020202020204" pitchFamily="34" charset="0"/>
              </a:rPr>
              <a:t>Property value – 13.4 million EUR</a:t>
            </a:r>
          </a:p>
          <a:p>
            <a:r>
              <a:rPr lang="lt-LT" sz="700" dirty="0">
                <a:solidFill>
                  <a:srgbClr val="00003C"/>
                </a:solidFill>
                <a:latin typeface="Arial" panose="020B0604020202020204" pitchFamily="34" charset="0"/>
                <a:cs typeface="Arial" panose="020B0604020202020204" pitchFamily="34" charset="0"/>
              </a:rPr>
              <a:t>Occupancy – </a:t>
            </a:r>
            <a:r>
              <a:rPr lang="en-US" sz="700" dirty="0">
                <a:solidFill>
                  <a:srgbClr val="00003C"/>
                </a:solidFill>
                <a:latin typeface="Arial" panose="020B0604020202020204" pitchFamily="34" charset="0"/>
                <a:cs typeface="Arial" panose="020B0604020202020204" pitchFamily="34" charset="0"/>
              </a:rPr>
              <a:t>82%</a:t>
            </a:r>
            <a:endParaRPr lang="lt-LT" sz="700" dirty="0">
              <a:solidFill>
                <a:srgbClr val="00003C"/>
              </a:solidFill>
              <a:latin typeface="Arial" panose="020B0604020202020204" pitchFamily="34" charset="0"/>
              <a:cs typeface="Arial" panose="020B0604020202020204" pitchFamily="34" charset="0"/>
            </a:endParaRPr>
          </a:p>
        </p:txBody>
      </p:sp>
      <p:sp>
        <p:nvSpPr>
          <p:cNvPr id="30" name="TextBox 29"/>
          <p:cNvSpPr txBox="1"/>
          <p:nvPr/>
        </p:nvSpPr>
        <p:spPr>
          <a:xfrm>
            <a:off x="1387776" y="7444320"/>
            <a:ext cx="965809" cy="1169551"/>
          </a:xfrm>
          <a:prstGeom prst="rect">
            <a:avLst/>
          </a:prstGeom>
          <a:noFill/>
        </p:spPr>
        <p:txBody>
          <a:bodyPr wrap="square" rtlCol="0">
            <a:spAutoFit/>
          </a:bodyPr>
          <a:lstStyle/>
          <a:p>
            <a:pPr algn="ctr"/>
            <a:r>
              <a:rPr lang="lt-LT" sz="700" b="1" dirty="0">
                <a:solidFill>
                  <a:srgbClr val="00003C"/>
                </a:solidFill>
                <a:latin typeface="Arial" panose="020B0604020202020204" pitchFamily="34" charset="0"/>
                <a:cs typeface="Arial" panose="020B0604020202020204" pitchFamily="34" charset="0"/>
              </a:rPr>
              <a:t>IBC Class B Business centre</a:t>
            </a:r>
          </a:p>
          <a:p>
            <a:pPr algn="ctr"/>
            <a:r>
              <a:rPr lang="lt-LT" sz="700" dirty="0">
                <a:solidFill>
                  <a:srgbClr val="00003C"/>
                </a:solidFill>
                <a:latin typeface="Arial" panose="020B0604020202020204" pitchFamily="34" charset="0"/>
                <a:cs typeface="Arial" panose="020B0604020202020204" pitchFamily="34" charset="0"/>
              </a:rPr>
              <a:t>A. Juozapavičiaus str. 6, Vilnius</a:t>
            </a:r>
          </a:p>
          <a:p>
            <a:endParaRPr lang="en-US" sz="700" dirty="0">
              <a:solidFill>
                <a:srgbClr val="00003C"/>
              </a:solidFill>
              <a:latin typeface="Arial" panose="020B0604020202020204" pitchFamily="34" charset="0"/>
              <a:cs typeface="Arial" panose="020B0604020202020204" pitchFamily="34" charset="0"/>
            </a:endParaRPr>
          </a:p>
          <a:p>
            <a:r>
              <a:rPr lang="lt-LT" sz="700" dirty="0">
                <a:solidFill>
                  <a:srgbClr val="00003C"/>
                </a:solidFill>
                <a:latin typeface="Arial" panose="020B0604020202020204" pitchFamily="34" charset="0"/>
                <a:cs typeface="Arial" panose="020B0604020202020204" pitchFamily="34" charset="0"/>
              </a:rPr>
              <a:t>Acquired – 2003</a:t>
            </a:r>
          </a:p>
          <a:p>
            <a:r>
              <a:rPr lang="en-GB" sz="700" dirty="0">
                <a:solidFill>
                  <a:srgbClr val="00003C"/>
                </a:solidFill>
                <a:latin typeface="Arial" panose="020B0604020202020204" pitchFamily="34" charset="0"/>
                <a:cs typeface="Arial" panose="020B0604020202020204" pitchFamily="34" charset="0"/>
              </a:rPr>
              <a:t>N</a:t>
            </a:r>
            <a:r>
              <a:rPr lang="lt-LT" sz="700" dirty="0">
                <a:solidFill>
                  <a:srgbClr val="00003C"/>
                </a:solidFill>
                <a:latin typeface="Arial" panose="020B0604020202020204" pitchFamily="34" charset="0"/>
                <a:cs typeface="Arial" panose="020B0604020202020204" pitchFamily="34" charset="0"/>
              </a:rPr>
              <a:t>LA 10,</a:t>
            </a:r>
            <a:r>
              <a:rPr lang="en-US" sz="700" dirty="0">
                <a:solidFill>
                  <a:srgbClr val="00003C"/>
                </a:solidFill>
                <a:latin typeface="Arial" panose="020B0604020202020204" pitchFamily="34" charset="0"/>
                <a:cs typeface="Arial" panose="020B0604020202020204" pitchFamily="34" charset="0"/>
              </a:rPr>
              <a:t>3</a:t>
            </a:r>
            <a:r>
              <a:rPr lang="lt-LT" sz="700" dirty="0">
                <a:solidFill>
                  <a:srgbClr val="00003C"/>
                </a:solidFill>
                <a:latin typeface="Arial" panose="020B0604020202020204" pitchFamily="34" charset="0"/>
                <a:cs typeface="Arial" panose="020B0604020202020204" pitchFamily="34" charset="0"/>
              </a:rPr>
              <a:t>00 m²</a:t>
            </a:r>
          </a:p>
          <a:p>
            <a:r>
              <a:rPr lang="lt-LT" sz="700" dirty="0">
                <a:solidFill>
                  <a:srgbClr val="00003C"/>
                </a:solidFill>
                <a:latin typeface="Arial" panose="020B0604020202020204" pitchFamily="34" charset="0"/>
                <a:cs typeface="Arial" panose="020B0604020202020204" pitchFamily="34" charset="0"/>
              </a:rPr>
              <a:t>Property value – 10.</a:t>
            </a:r>
            <a:r>
              <a:rPr lang="en-US" sz="700" dirty="0">
                <a:solidFill>
                  <a:srgbClr val="00003C"/>
                </a:solidFill>
                <a:latin typeface="Arial" panose="020B0604020202020204" pitchFamily="34" charset="0"/>
                <a:cs typeface="Arial" panose="020B0604020202020204" pitchFamily="34" charset="0"/>
              </a:rPr>
              <a:t>4</a:t>
            </a:r>
            <a:r>
              <a:rPr lang="lt-LT" sz="700" dirty="0">
                <a:solidFill>
                  <a:srgbClr val="00003C"/>
                </a:solidFill>
                <a:latin typeface="Arial" panose="020B0604020202020204" pitchFamily="34" charset="0"/>
                <a:cs typeface="Arial" panose="020B0604020202020204" pitchFamily="34" charset="0"/>
              </a:rPr>
              <a:t> million EUR</a:t>
            </a:r>
            <a:endParaRPr lang="en-US" sz="700" dirty="0">
              <a:solidFill>
                <a:srgbClr val="00003C"/>
              </a:solidFill>
              <a:latin typeface="Arial" panose="020B0604020202020204" pitchFamily="34" charset="0"/>
              <a:cs typeface="Arial" panose="020B0604020202020204" pitchFamily="34" charset="0"/>
            </a:endParaRPr>
          </a:p>
          <a:p>
            <a:r>
              <a:rPr lang="lt-LT" sz="700" dirty="0">
                <a:solidFill>
                  <a:srgbClr val="00003C"/>
                </a:solidFill>
                <a:latin typeface="Arial" panose="020B0604020202020204" pitchFamily="34" charset="0"/>
                <a:cs typeface="Arial" panose="020B0604020202020204" pitchFamily="34" charset="0"/>
              </a:rPr>
              <a:t>Occupancy </a:t>
            </a:r>
            <a:r>
              <a:rPr lang="en-US" sz="700" dirty="0">
                <a:solidFill>
                  <a:srgbClr val="00003C"/>
                </a:solidFill>
                <a:latin typeface="Arial" panose="020B0604020202020204" pitchFamily="34" charset="0"/>
                <a:cs typeface="Arial" panose="020B0604020202020204" pitchFamily="34" charset="0"/>
              </a:rPr>
              <a:t>– 90%</a:t>
            </a:r>
            <a:endParaRPr lang="lt-LT" sz="700" dirty="0">
              <a:solidFill>
                <a:srgbClr val="00003C"/>
              </a:solidFill>
              <a:latin typeface="Arial" panose="020B0604020202020204" pitchFamily="34" charset="0"/>
              <a:cs typeface="Arial" panose="020B0604020202020204" pitchFamily="34" charset="0"/>
            </a:endParaRPr>
          </a:p>
        </p:txBody>
      </p:sp>
      <p:sp>
        <p:nvSpPr>
          <p:cNvPr id="33" name="TextBox 32"/>
          <p:cNvSpPr txBox="1"/>
          <p:nvPr/>
        </p:nvSpPr>
        <p:spPr>
          <a:xfrm>
            <a:off x="285958" y="8651087"/>
            <a:ext cx="5919287" cy="200055"/>
          </a:xfrm>
          <a:prstGeom prst="rect">
            <a:avLst/>
          </a:prstGeom>
          <a:noFill/>
        </p:spPr>
        <p:txBody>
          <a:bodyPr wrap="square" rtlCol="0">
            <a:spAutoFit/>
          </a:bodyPr>
          <a:lstStyle/>
          <a:p>
            <a:r>
              <a:rPr lang="lt-LT" sz="700" dirty="0">
                <a:solidFill>
                  <a:srgbClr val="00003C"/>
                </a:solidFill>
                <a:latin typeface="Arial" panose="020B0604020202020204" pitchFamily="34" charset="0"/>
                <a:cs typeface="Arial" panose="020B0604020202020204" pitchFamily="34" charset="0"/>
              </a:rPr>
              <a:t>NLA – Net Leasable Area</a:t>
            </a:r>
            <a:endParaRPr lang="en-US" sz="700" dirty="0">
              <a:solidFill>
                <a:srgbClr val="00003C"/>
              </a:solidFill>
              <a:latin typeface="Arial" panose="020B0604020202020204" pitchFamily="34" charset="0"/>
              <a:cs typeface="Arial" panose="020B0604020202020204" pitchFamily="34" charset="0"/>
            </a:endParaRPr>
          </a:p>
        </p:txBody>
      </p:sp>
      <p:graphicFrame>
        <p:nvGraphicFramePr>
          <p:cNvPr id="36" name="Chart 35"/>
          <p:cNvGraphicFramePr>
            <a:graphicFrameLocks/>
          </p:cNvGraphicFramePr>
          <p:nvPr>
            <p:extLst>
              <p:ext uri="{D42A27DB-BD31-4B8C-83A1-F6EECF244321}">
                <p14:modId xmlns:p14="http://schemas.microsoft.com/office/powerpoint/2010/main" val="4057125164"/>
              </p:ext>
            </p:extLst>
          </p:nvPr>
        </p:nvGraphicFramePr>
        <p:xfrm>
          <a:off x="4401988" y="2393017"/>
          <a:ext cx="2456011" cy="17534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Chart 37"/>
          <p:cNvGraphicFramePr>
            <a:graphicFrameLocks/>
          </p:cNvGraphicFramePr>
          <p:nvPr>
            <p:extLst>
              <p:ext uri="{D42A27DB-BD31-4B8C-83A1-F6EECF244321}">
                <p14:modId xmlns:p14="http://schemas.microsoft.com/office/powerpoint/2010/main" val="593928718"/>
              </p:ext>
            </p:extLst>
          </p:nvPr>
        </p:nvGraphicFramePr>
        <p:xfrm>
          <a:off x="4401988" y="4465602"/>
          <a:ext cx="2456011" cy="202875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4" name="Chart 33">
            <a:extLst>
              <a:ext uri="{FF2B5EF4-FFF2-40B4-BE49-F238E27FC236}">
                <a16:creationId xmlns:a16="http://schemas.microsoft.com/office/drawing/2014/main" id="{16A54958-B5CE-4F5C-A1F0-D567D204E8E2}"/>
              </a:ext>
            </a:extLst>
          </p:cNvPr>
          <p:cNvGraphicFramePr>
            <a:graphicFrameLocks/>
          </p:cNvGraphicFramePr>
          <p:nvPr>
            <p:extLst>
              <p:ext uri="{D42A27DB-BD31-4B8C-83A1-F6EECF244321}">
                <p14:modId xmlns:p14="http://schemas.microsoft.com/office/powerpoint/2010/main" val="2045034985"/>
              </p:ext>
            </p:extLst>
          </p:nvPr>
        </p:nvGraphicFramePr>
        <p:xfrm>
          <a:off x="4401988" y="684852"/>
          <a:ext cx="2456012" cy="1609564"/>
        </p:xfrm>
        <a:graphic>
          <a:graphicData uri="http://schemas.openxmlformats.org/drawingml/2006/chart">
            <c:chart xmlns:c="http://schemas.openxmlformats.org/drawingml/2006/chart" xmlns:r="http://schemas.openxmlformats.org/officeDocument/2006/relationships" r:id="rId9"/>
          </a:graphicData>
        </a:graphic>
      </p:graphicFrame>
      <p:pic>
        <p:nvPicPr>
          <p:cNvPr id="35" name="Picture 34" descr="http://www.invaldalt.com/repository/INVL%20Baltic%20Real%20Estate/IBC%20-%20G.jpg">
            <a:extLst>
              <a:ext uri="{FF2B5EF4-FFF2-40B4-BE49-F238E27FC236}">
                <a16:creationId xmlns:a16="http://schemas.microsoft.com/office/drawing/2014/main" id="{4352F16A-50A9-46E9-A44F-97D99231B8B7}"/>
              </a:ext>
            </a:extLst>
          </p:cNvPr>
          <p:cNvPicPr/>
          <p:nvPr/>
        </p:nvPicPr>
        <p:blipFill rotWithShape="1">
          <a:blip r:embed="rId10" cstate="print">
            <a:extLst>
              <a:ext uri="{28A0092B-C50C-407E-A947-70E740481C1C}">
                <a14:useLocalDpi xmlns:a14="http://schemas.microsoft.com/office/drawing/2010/main" val="0"/>
              </a:ext>
            </a:extLst>
          </a:blip>
          <a:srcRect l="10095"/>
          <a:stretch/>
        </p:blipFill>
        <p:spPr bwMode="auto">
          <a:xfrm>
            <a:off x="287455" y="6685036"/>
            <a:ext cx="1002132" cy="748287"/>
          </a:xfrm>
          <a:prstGeom prst="rect">
            <a:avLst/>
          </a:prstGeom>
          <a:noFill/>
          <a:ln>
            <a:noFill/>
          </a:ln>
          <a:effectLst>
            <a:innerShdw blurRad="63500" dist="50800" dir="13500000">
              <a:prstClr val="black">
                <a:alpha val="50000"/>
              </a:prstClr>
            </a:innerShdw>
          </a:effectLst>
        </p:spPr>
      </p:pic>
      <p:pic>
        <p:nvPicPr>
          <p:cNvPr id="39" name="Picture 38" descr="http://www.invaldalt.com/repository/INVL%20Baltic%20Real%20Estate/Palangos%204-A.jpg">
            <a:extLst>
              <a:ext uri="{FF2B5EF4-FFF2-40B4-BE49-F238E27FC236}">
                <a16:creationId xmlns:a16="http://schemas.microsoft.com/office/drawing/2014/main" id="{6E229871-381E-4A4B-9B6C-E39566280287}"/>
              </a:ext>
            </a:extLst>
          </p:cNvPr>
          <p:cNvPicPr/>
          <p:nvPr/>
        </p:nvPicPr>
        <p:blipFill rotWithShape="1">
          <a:blip r:embed="rId11" cstate="print">
            <a:extLst>
              <a:ext uri="{28A0092B-C50C-407E-A947-70E740481C1C}">
                <a14:useLocalDpi xmlns:a14="http://schemas.microsoft.com/office/drawing/2010/main" val="0"/>
              </a:ext>
            </a:extLst>
          </a:blip>
          <a:srcRect l="12212"/>
          <a:stretch/>
        </p:blipFill>
        <p:spPr bwMode="auto">
          <a:xfrm>
            <a:off x="2460845" y="6685036"/>
            <a:ext cx="981802" cy="759285"/>
          </a:xfrm>
          <a:prstGeom prst="rect">
            <a:avLst/>
          </a:prstGeom>
          <a:noFill/>
          <a:ln>
            <a:noFill/>
          </a:ln>
          <a:effectLst>
            <a:innerShdw blurRad="63500" dist="50800" dir="13500000">
              <a:prstClr val="black">
                <a:alpha val="50000"/>
              </a:prstClr>
            </a:innerShdw>
          </a:effectLst>
        </p:spPr>
      </p:pic>
      <p:pic>
        <p:nvPicPr>
          <p:cNvPr id="40" name="Picture 39" descr="http://www.invaldalt.com/repository/INVL%20Baltic%20Real%20Estate/Zygio%20verslo%20centras.jpg">
            <a:extLst>
              <a:ext uri="{FF2B5EF4-FFF2-40B4-BE49-F238E27FC236}">
                <a16:creationId xmlns:a16="http://schemas.microsoft.com/office/drawing/2014/main" id="{E729C8F6-21C3-42F8-856C-87F9121221B2}"/>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99242" y="6685629"/>
            <a:ext cx="907617" cy="762799"/>
          </a:xfrm>
          <a:prstGeom prst="rect">
            <a:avLst/>
          </a:prstGeom>
          <a:noFill/>
          <a:ln>
            <a:noFill/>
          </a:ln>
          <a:effectLst>
            <a:innerShdw blurRad="63500" dist="50800" dir="13500000">
              <a:prstClr val="black">
                <a:alpha val="50000"/>
              </a:prstClr>
            </a:innerShdw>
          </a:effectLst>
        </p:spPr>
      </p:pic>
      <p:pic>
        <p:nvPicPr>
          <p:cNvPr id="41" name="Picture 104" descr="C:\Users\martynas.samulionis\AppData\Local\Microsoft\Windows\Temporary Internet Files\Content.Outlook\J263QOES\IMG_2792.jpg">
            <a:extLst>
              <a:ext uri="{FF2B5EF4-FFF2-40B4-BE49-F238E27FC236}">
                <a16:creationId xmlns:a16="http://schemas.microsoft.com/office/drawing/2014/main" id="{EF9F6A2D-4C08-4A6F-99DD-3274FFBB5C1B}"/>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1373" r="5909"/>
          <a:stretch/>
        </p:blipFill>
        <p:spPr bwMode="auto">
          <a:xfrm>
            <a:off x="1412787" y="6688866"/>
            <a:ext cx="937967" cy="756326"/>
          </a:xfrm>
          <a:prstGeom prst="rect">
            <a:avLst/>
          </a:prstGeom>
          <a:noFill/>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graphicFrame>
        <p:nvGraphicFramePr>
          <p:cNvPr id="42" name="Object 41">
            <a:extLst>
              <a:ext uri="{FF2B5EF4-FFF2-40B4-BE49-F238E27FC236}">
                <a16:creationId xmlns:a16="http://schemas.microsoft.com/office/drawing/2014/main" id="{C3708013-9A0E-4ED2-9108-4E08807E6434}"/>
              </a:ext>
            </a:extLst>
          </p:cNvPr>
          <p:cNvGraphicFramePr>
            <a:graphicFrameLocks noChangeAspect="1"/>
          </p:cNvGraphicFramePr>
          <p:nvPr>
            <p:extLst>
              <p:ext uri="{D42A27DB-BD31-4B8C-83A1-F6EECF244321}">
                <p14:modId xmlns:p14="http://schemas.microsoft.com/office/powerpoint/2010/main" val="2326113172"/>
              </p:ext>
            </p:extLst>
          </p:nvPr>
        </p:nvGraphicFramePr>
        <p:xfrm>
          <a:off x="5722778" y="6685630"/>
          <a:ext cx="913284" cy="762799"/>
        </p:xfrm>
        <a:graphic>
          <a:graphicData uri="http://schemas.openxmlformats.org/presentationml/2006/ole">
            <mc:AlternateContent xmlns:mc="http://schemas.openxmlformats.org/markup-compatibility/2006">
              <mc:Choice xmlns:v="urn:schemas-microsoft-com:vml" Requires="v">
                <p:oleObj spid="_x0000_s2125" name="Bitmap Image" r:id="rId14" imgW="1676634" imgH="1400000" progId="Paint.Picture">
                  <p:embed/>
                </p:oleObj>
              </mc:Choice>
              <mc:Fallback>
                <p:oleObj name="Bitmap Image" r:id="rId14" imgW="1676634" imgH="1400000" progId="Paint.Picture">
                  <p:embed/>
                  <p:pic>
                    <p:nvPicPr>
                      <p:cNvPr id="38" name="Object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22778" y="6685630"/>
                        <a:ext cx="913284" cy="762799"/>
                      </a:xfrm>
                      <a:prstGeom prst="rect">
                        <a:avLst/>
                      </a:prstGeom>
                      <a:noFill/>
                    </p:spPr>
                  </p:pic>
                </p:oleObj>
              </mc:Fallback>
            </mc:AlternateContent>
          </a:graphicData>
        </a:graphic>
      </p:graphicFrame>
      <p:pic>
        <p:nvPicPr>
          <p:cNvPr id="43" name="Picture 42">
            <a:extLst>
              <a:ext uri="{FF2B5EF4-FFF2-40B4-BE49-F238E27FC236}">
                <a16:creationId xmlns:a16="http://schemas.microsoft.com/office/drawing/2014/main" id="{E6EF21F8-1815-4D3A-B5D6-C8C8AAC1713F}"/>
              </a:ext>
            </a:extLst>
          </p:cNvPr>
          <p:cNvPicPr/>
          <p:nvPr/>
        </p:nvPicPr>
        <p:blipFill>
          <a:blip r:embed="rId16"/>
          <a:stretch>
            <a:fillRect/>
          </a:stretch>
        </p:blipFill>
        <p:spPr>
          <a:xfrm>
            <a:off x="3552679" y="6685629"/>
            <a:ext cx="1030033" cy="762800"/>
          </a:xfrm>
          <a:prstGeom prst="rect">
            <a:avLst/>
          </a:prstGeom>
        </p:spPr>
      </p:pic>
    </p:spTree>
    <p:extLst>
      <p:ext uri="{BB962C8B-B14F-4D97-AF65-F5344CB8AC3E}">
        <p14:creationId xmlns:p14="http://schemas.microsoft.com/office/powerpoint/2010/main" val="69394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6960</TotalTime>
  <Words>1259</Words>
  <Application>Microsoft Office PowerPoint</Application>
  <PresentationFormat>On-screen Show (4:3)</PresentationFormat>
  <Paragraphs>212</Paragraphs>
  <Slides>2</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7" baseType="lpstr">
      <vt:lpstr>Arial</vt:lpstr>
      <vt:lpstr>Calibri</vt:lpstr>
      <vt:lpstr>Calibri Light</vt:lpstr>
      <vt:lpstr>Office Theme</vt:lpstr>
      <vt:lpstr>Bitmap Image</vt:lpstr>
      <vt:lpstr>Key information for 9 months of 2017</vt:lpstr>
      <vt:lpstr>Key information for 9 months of 2017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Diana Gedvilė</cp:lastModifiedBy>
  <cp:revision>313</cp:revision>
  <cp:lastPrinted>2016-10-26T17:07:49Z</cp:lastPrinted>
  <dcterms:created xsi:type="dcterms:W3CDTF">2015-06-08T08:10:08Z</dcterms:created>
  <dcterms:modified xsi:type="dcterms:W3CDTF">2017-10-30T07:52:30Z</dcterms:modified>
</cp:coreProperties>
</file>