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8" r:id="rId2"/>
    <p:sldId id="259" r:id="rId3"/>
    <p:sldId id="260" r:id="rId4"/>
    <p:sldId id="261" r:id="rId5"/>
    <p:sldId id="262" r:id="rId6"/>
    <p:sldId id="275" r:id="rId7"/>
    <p:sldId id="276" r:id="rId8"/>
    <p:sldId id="278" r:id="rId9"/>
    <p:sldId id="283" r:id="rId10"/>
    <p:sldId id="280" r:id="rId11"/>
    <p:sldId id="281" r:id="rId12"/>
    <p:sldId id="282" r:id="rId13"/>
    <p:sldId id="273" r:id="rId14"/>
    <p:sldId id="274" r:id="rId15"/>
    <p:sldId id="277" r:id="rId16"/>
    <p:sldId id="269" r:id="rId17"/>
  </p:sldIdLst>
  <p:sldSz cx="9144000" cy="6858000" type="screen4x3"/>
  <p:notesSz cx="6807200" cy="9939338"/>
  <p:defaultTextStyle>
    <a:defPPr>
      <a:defRPr lang="zh-TW"/>
    </a:defPPr>
    <a:lvl1pPr algn="l" rtl="0" eaLnBrk="0" fontAlgn="base" hangingPunct="0">
      <a:spcBef>
        <a:spcPct val="0"/>
      </a:spcBef>
      <a:spcAft>
        <a:spcPct val="0"/>
      </a:spcAft>
      <a:defRPr kumimoji="1" sz="2400" kern="1200">
        <a:solidFill>
          <a:schemeClr val="tx1"/>
        </a:solidFill>
        <a:latin typeface="Times New Roman" pitchFamily="18" charset="0"/>
        <a:ea typeface="新細明體"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itchFamily="18" charset="0"/>
        <a:ea typeface="新細明體"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itchFamily="18" charset="0"/>
        <a:ea typeface="新細明體"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itchFamily="18" charset="0"/>
        <a:ea typeface="新細明體"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kumimoji="1" sz="2400" kern="1200">
        <a:solidFill>
          <a:schemeClr val="tx1"/>
        </a:solidFill>
        <a:latin typeface="Times New Roman" pitchFamily="18" charset="0"/>
        <a:ea typeface="新細明體" pitchFamily="18" charset="-120"/>
        <a:cs typeface="+mn-cs"/>
      </a:defRPr>
    </a:lvl6pPr>
    <a:lvl7pPr marL="2743200" algn="l" defTabSz="914400" rtl="0" eaLnBrk="1" latinLnBrk="0" hangingPunct="1">
      <a:defRPr kumimoji="1" sz="2400" kern="1200">
        <a:solidFill>
          <a:schemeClr val="tx1"/>
        </a:solidFill>
        <a:latin typeface="Times New Roman" pitchFamily="18" charset="0"/>
        <a:ea typeface="新細明體" pitchFamily="18" charset="-120"/>
        <a:cs typeface="+mn-cs"/>
      </a:defRPr>
    </a:lvl7pPr>
    <a:lvl8pPr marL="3200400" algn="l" defTabSz="914400" rtl="0" eaLnBrk="1" latinLnBrk="0" hangingPunct="1">
      <a:defRPr kumimoji="1" sz="2400" kern="1200">
        <a:solidFill>
          <a:schemeClr val="tx1"/>
        </a:solidFill>
        <a:latin typeface="Times New Roman" pitchFamily="18" charset="0"/>
        <a:ea typeface="新細明體" pitchFamily="18" charset="-120"/>
        <a:cs typeface="+mn-cs"/>
      </a:defRPr>
    </a:lvl8pPr>
    <a:lvl9pPr marL="3657600" algn="l" defTabSz="914400" rtl="0" eaLnBrk="1" latinLnBrk="0" hangingPunct="1">
      <a:defRPr kumimoji="1" sz="2400" kern="1200">
        <a:solidFill>
          <a:schemeClr val="tx1"/>
        </a:solidFill>
        <a:latin typeface="Times New Roman" pitchFamily="18"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66FF"/>
    <a:srgbClr val="FF6699"/>
    <a:srgbClr val="AFAFC9"/>
    <a:srgbClr val="E5E1EB"/>
    <a:srgbClr val="CCCCFF"/>
    <a:srgbClr val="EAEAEA"/>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235" autoAdjust="0"/>
    <p:restoredTop sz="90926" autoAdjust="0"/>
  </p:normalViewPr>
  <p:slideViewPr>
    <p:cSldViewPr>
      <p:cViewPr>
        <p:scale>
          <a:sx n="100" d="100"/>
          <a:sy n="100" d="100"/>
        </p:scale>
        <p:origin x="-1531"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zh-TW"/>
          </a:p>
        </p:txBody>
      </p:sp>
      <p:sp>
        <p:nvSpPr>
          <p:cNvPr id="4099" name="Rectangle 3"/>
          <p:cNvSpPr>
            <a:spLocks noGrp="1" noChangeArrowheads="1"/>
          </p:cNvSpPr>
          <p:nvPr>
            <p:ph type="dt" idx="1"/>
          </p:nvPr>
        </p:nvSpPr>
        <p:spPr bwMode="auto">
          <a:xfrm>
            <a:off x="3857625"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zh-TW"/>
          </a:p>
        </p:txBody>
      </p:sp>
      <p:sp>
        <p:nvSpPr>
          <p:cNvPr id="14340"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8050" y="4721225"/>
            <a:ext cx="4991100"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4102" name="Rectangle 6"/>
          <p:cNvSpPr>
            <a:spLocks noGrp="1" noChangeArrowheads="1"/>
          </p:cNvSpPr>
          <p:nvPr>
            <p:ph type="ftr" sz="quarter" idx="4"/>
          </p:nvPr>
        </p:nvSpPr>
        <p:spPr bwMode="auto">
          <a:xfrm>
            <a:off x="0" y="944245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zh-TW"/>
          </a:p>
        </p:txBody>
      </p:sp>
      <p:sp>
        <p:nvSpPr>
          <p:cNvPr id="4103" name="Rectangle 7"/>
          <p:cNvSpPr>
            <a:spLocks noGrp="1" noChangeArrowheads="1"/>
          </p:cNvSpPr>
          <p:nvPr>
            <p:ph type="sldNum" sz="quarter" idx="5"/>
          </p:nvPr>
        </p:nvSpPr>
        <p:spPr bwMode="auto">
          <a:xfrm>
            <a:off x="3857625" y="944245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719182-963E-45EF-BC04-9520F4D60127}" type="slidenum">
              <a:rPr lang="en-US" altLang="zh-TW"/>
              <a:pPr>
                <a:defRPr/>
              </a:pPr>
              <a:t>‹#›</a:t>
            </a:fld>
            <a:endParaRPr lang="en-US" altLang="zh-TW"/>
          </a:p>
        </p:txBody>
      </p:sp>
    </p:spTree>
    <p:extLst>
      <p:ext uri="{BB962C8B-B14F-4D97-AF65-F5344CB8AC3E}">
        <p14:creationId xmlns:p14="http://schemas.microsoft.com/office/powerpoint/2010/main" val="27113411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Data-FS.xlsx</a:t>
            </a:r>
            <a:r>
              <a:rPr lang="zh-TW" altLang="en-US" dirty="0" smtClean="0"/>
              <a:t> </a:t>
            </a:r>
            <a:r>
              <a:rPr lang="en-US" altLang="zh-TW" dirty="0" smtClean="0"/>
              <a:t>\</a:t>
            </a:r>
            <a:r>
              <a:rPr lang="zh-TW" altLang="en-US" baseline="0" dirty="0" smtClean="0"/>
              <a:t> </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9</a:t>
            </a:fld>
            <a:endParaRPr lang="zh-TW" altLang="en-US"/>
          </a:p>
        </p:txBody>
      </p:sp>
    </p:spTree>
    <p:extLst>
      <p:ext uri="{BB962C8B-B14F-4D97-AF65-F5344CB8AC3E}">
        <p14:creationId xmlns:p14="http://schemas.microsoft.com/office/powerpoint/2010/main" val="4200561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Data-FS.xlsx</a:t>
            </a:r>
            <a:r>
              <a:rPr lang="zh-TW" altLang="en-US" dirty="0" smtClean="0"/>
              <a:t> </a:t>
            </a:r>
            <a:r>
              <a:rPr lang="en-US" altLang="zh-TW" dirty="0" smtClean="0"/>
              <a:t>\</a:t>
            </a:r>
            <a:r>
              <a:rPr lang="zh-TW" altLang="en-US" dirty="0" smtClean="0"/>
              <a:t> </a:t>
            </a:r>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10</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Data-FS.xlsx</a:t>
            </a:r>
            <a:r>
              <a:rPr lang="zh-TW" altLang="en-US" dirty="0" smtClean="0"/>
              <a:t> </a:t>
            </a:r>
            <a:r>
              <a:rPr lang="en-US" altLang="zh-TW" dirty="0" smtClean="0"/>
              <a:t>\</a:t>
            </a:r>
            <a:r>
              <a:rPr lang="zh-TW" altLang="en-US" dirty="0" smtClean="0"/>
              <a:t> </a:t>
            </a:r>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11</a:t>
            </a:fld>
            <a:endParaRPr lang="en-US" altLang="zh-TW">
              <a:solidFill>
                <a:prstClr val="black"/>
              </a:solidFill>
            </a:endParaRPr>
          </a:p>
        </p:txBody>
      </p:sp>
    </p:spTree>
    <p:extLst>
      <p:ext uri="{BB962C8B-B14F-4D97-AF65-F5344CB8AC3E}">
        <p14:creationId xmlns:p14="http://schemas.microsoft.com/office/powerpoint/2010/main" val="1473146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Data-FS.xlsx</a:t>
            </a:r>
            <a:r>
              <a:rPr lang="zh-TW" altLang="en-US" dirty="0" smtClean="0"/>
              <a:t> </a:t>
            </a:r>
            <a:r>
              <a:rPr lang="en-US" altLang="zh-TW" dirty="0" smtClean="0"/>
              <a:t>\</a:t>
            </a:r>
            <a:r>
              <a:rPr lang="zh-TW" altLang="en-US" dirty="0" smtClean="0"/>
              <a:t> </a:t>
            </a:r>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12</a:t>
            </a:fld>
            <a:endParaRPr lang="zh-TW" altLang="en-US"/>
          </a:p>
        </p:txBody>
      </p:sp>
    </p:spTree>
    <p:extLst>
      <p:ext uri="{BB962C8B-B14F-4D97-AF65-F5344CB8AC3E}">
        <p14:creationId xmlns:p14="http://schemas.microsoft.com/office/powerpoint/2010/main" val="571784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pthailand.com/index.html" TargetMode="External"/><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9144000" cy="2057400"/>
          </a:xfrm>
          <a:prstGeom prst="rect">
            <a:avLst/>
          </a:prstGeom>
          <a:gradFill rotWithShape="0">
            <a:gsLst>
              <a:gs pos="0">
                <a:schemeClr val="bg2"/>
              </a:gs>
              <a:gs pos="50000">
                <a:srgbClr val="336600"/>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zh-TW" altLang="en-US"/>
          </a:p>
        </p:txBody>
      </p:sp>
      <p:grpSp>
        <p:nvGrpSpPr>
          <p:cNvPr id="4" name="Group 8"/>
          <p:cNvGrpSpPr>
            <a:grpSpLocks/>
          </p:cNvGrpSpPr>
          <p:nvPr/>
        </p:nvGrpSpPr>
        <p:grpSpPr bwMode="auto">
          <a:xfrm rot="10800000" flipH="1" flipV="1">
            <a:off x="8153400" y="1219200"/>
            <a:ext cx="815975" cy="685800"/>
            <a:chOff x="3312" y="1728"/>
            <a:chExt cx="528" cy="528"/>
          </a:xfrm>
        </p:grpSpPr>
        <p:sp>
          <p:nvSpPr>
            <p:cNvPr id="5" name="Rectangle 9"/>
            <p:cNvSpPr>
              <a:spLocks noChangeArrowheads="1"/>
            </p:cNvSpPr>
            <p:nvPr userDrawn="1"/>
          </p:nvSpPr>
          <p:spPr bwMode="auto">
            <a:xfrm>
              <a:off x="3637" y="1715"/>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sp>
          <p:nvSpPr>
            <p:cNvPr id="6" name="Rectangle 10"/>
            <p:cNvSpPr>
              <a:spLocks noChangeArrowheads="1"/>
            </p:cNvSpPr>
            <p:nvPr userDrawn="1"/>
          </p:nvSpPr>
          <p:spPr bwMode="auto">
            <a:xfrm>
              <a:off x="3637" y="2051"/>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sp>
          <p:nvSpPr>
            <p:cNvPr id="7" name="Rectangle 11"/>
            <p:cNvSpPr>
              <a:spLocks noChangeArrowheads="1"/>
            </p:cNvSpPr>
            <p:nvPr userDrawn="1"/>
          </p:nvSpPr>
          <p:spPr bwMode="auto">
            <a:xfrm>
              <a:off x="3301" y="2051"/>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grpSp>
      <p:pic>
        <p:nvPicPr>
          <p:cNvPr id="8" name="Picture 15" descr="Go to Main Page">
            <a:hlinkClick r:id="rId3"/>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81000"/>
            <a:ext cx="1295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0036" name="Rectangle 4"/>
          <p:cNvSpPr>
            <a:spLocks noGrp="1" noChangeArrowheads="1"/>
          </p:cNvSpPr>
          <p:nvPr>
            <p:ph type="subTitle" idx="1"/>
          </p:nvPr>
        </p:nvSpPr>
        <p:spPr>
          <a:xfrm>
            <a:off x="2667000" y="4343400"/>
            <a:ext cx="4114800" cy="1905000"/>
          </a:xfrm>
        </p:spPr>
        <p:txBody>
          <a:bodyPr anchor="ctr"/>
          <a:lstStyle>
            <a:lvl1pPr marL="0" indent="0">
              <a:defRPr>
                <a:solidFill>
                  <a:schemeClr val="tx2"/>
                </a:solidFill>
              </a:defRPr>
            </a:lvl1pPr>
          </a:lstStyle>
          <a:p>
            <a:pPr lvl="0"/>
            <a:r>
              <a:rPr lang="zh-TW" altLang="en-US" noProof="0" smtClean="0"/>
              <a:t>按一下以編輯母片副標題樣式</a:t>
            </a:r>
          </a:p>
        </p:txBody>
      </p:sp>
    </p:spTree>
    <p:extLst>
      <p:ext uri="{BB962C8B-B14F-4D97-AF65-F5344CB8AC3E}">
        <p14:creationId xmlns:p14="http://schemas.microsoft.com/office/powerpoint/2010/main" val="28799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31"/>
          <p:cNvSpPr>
            <a:spLocks noGrp="1" noChangeArrowheads="1"/>
          </p:cNvSpPr>
          <p:nvPr>
            <p:ph type="sldNum" sz="quarter" idx="11"/>
          </p:nvPr>
        </p:nvSpPr>
        <p:spPr>
          <a:ln/>
        </p:spPr>
        <p:txBody>
          <a:bodyPr/>
          <a:lstStyle>
            <a:lvl1pPr>
              <a:defRPr/>
            </a:lvl1pPr>
          </a:lstStyle>
          <a:p>
            <a:pPr>
              <a:defRPr/>
            </a:pPr>
            <a:fld id="{6B9AB9BE-EC19-4D61-88C5-0E48B9499B33}" type="slidenum">
              <a:rPr lang="en-US" altLang="zh-TW"/>
              <a:pPr>
                <a:defRPr/>
              </a:pPr>
              <a:t>‹#›</a:t>
            </a:fld>
            <a:endParaRPr lang="en-US" altLang="zh-TW"/>
          </a:p>
        </p:txBody>
      </p:sp>
    </p:spTree>
    <p:extLst>
      <p:ext uri="{BB962C8B-B14F-4D97-AF65-F5344CB8AC3E}">
        <p14:creationId xmlns:p14="http://schemas.microsoft.com/office/powerpoint/2010/main" val="1350891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61175" y="152400"/>
            <a:ext cx="2032000" cy="62484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762000" y="152400"/>
            <a:ext cx="5946775" cy="62484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31"/>
          <p:cNvSpPr>
            <a:spLocks noGrp="1" noChangeArrowheads="1"/>
          </p:cNvSpPr>
          <p:nvPr>
            <p:ph type="sldNum" sz="quarter" idx="11"/>
          </p:nvPr>
        </p:nvSpPr>
        <p:spPr>
          <a:ln/>
        </p:spPr>
        <p:txBody>
          <a:bodyPr/>
          <a:lstStyle>
            <a:lvl1pPr>
              <a:defRPr/>
            </a:lvl1pPr>
          </a:lstStyle>
          <a:p>
            <a:pPr>
              <a:defRPr/>
            </a:pPr>
            <a:fld id="{7383E5CF-DFB2-4EDD-9967-88C7C2AE61A5}" type="slidenum">
              <a:rPr lang="en-US" altLang="zh-TW"/>
              <a:pPr>
                <a:defRPr/>
              </a:pPr>
              <a:t>‹#›</a:t>
            </a:fld>
            <a:endParaRPr lang="en-US" altLang="zh-TW"/>
          </a:p>
        </p:txBody>
      </p:sp>
    </p:spTree>
    <p:extLst>
      <p:ext uri="{BB962C8B-B14F-4D97-AF65-F5344CB8AC3E}">
        <p14:creationId xmlns:p14="http://schemas.microsoft.com/office/powerpoint/2010/main" val="3572984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1219200" y="152400"/>
            <a:ext cx="7391400" cy="1066800"/>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762000" y="2133600"/>
            <a:ext cx="8131175" cy="4267200"/>
          </a:xfrm>
        </p:spPr>
        <p:txBody>
          <a:bodyPr/>
          <a:lstStyle/>
          <a:p>
            <a:pPr lvl="0"/>
            <a:endParaRPr lang="zh-TW" altLang="en-US" noProof="0"/>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31"/>
          <p:cNvSpPr>
            <a:spLocks noGrp="1" noChangeArrowheads="1"/>
          </p:cNvSpPr>
          <p:nvPr>
            <p:ph type="sldNum" sz="quarter" idx="11"/>
          </p:nvPr>
        </p:nvSpPr>
        <p:spPr>
          <a:ln/>
        </p:spPr>
        <p:txBody>
          <a:bodyPr/>
          <a:lstStyle>
            <a:lvl1pPr>
              <a:defRPr/>
            </a:lvl1pPr>
          </a:lstStyle>
          <a:p>
            <a:pPr>
              <a:defRPr/>
            </a:pPr>
            <a:fld id="{A35D92C8-8E36-4A9F-8C52-84CC9F47D11B}" type="slidenum">
              <a:rPr lang="en-US" altLang="zh-TW"/>
              <a:pPr>
                <a:defRPr/>
              </a:pPr>
              <a:t>‹#›</a:t>
            </a:fld>
            <a:endParaRPr lang="en-US" altLang="zh-TW"/>
          </a:p>
        </p:txBody>
      </p:sp>
    </p:spTree>
    <p:extLst>
      <p:ext uri="{BB962C8B-B14F-4D97-AF65-F5344CB8AC3E}">
        <p14:creationId xmlns:p14="http://schemas.microsoft.com/office/powerpoint/2010/main" val="117994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31"/>
          <p:cNvSpPr>
            <a:spLocks noGrp="1" noChangeArrowheads="1"/>
          </p:cNvSpPr>
          <p:nvPr>
            <p:ph type="sldNum" sz="quarter" idx="11"/>
          </p:nvPr>
        </p:nvSpPr>
        <p:spPr>
          <a:ln/>
        </p:spPr>
        <p:txBody>
          <a:bodyPr/>
          <a:lstStyle>
            <a:lvl1pPr>
              <a:defRPr/>
            </a:lvl1pPr>
          </a:lstStyle>
          <a:p>
            <a:pPr>
              <a:defRPr/>
            </a:pPr>
            <a:fld id="{26DAFD8F-7C05-4B9E-969F-2A0308D0AF87}" type="slidenum">
              <a:rPr lang="en-US" altLang="zh-TW"/>
              <a:pPr>
                <a:defRPr/>
              </a:pPr>
              <a:t>‹#›</a:t>
            </a:fld>
            <a:endParaRPr lang="en-US" altLang="zh-TW"/>
          </a:p>
        </p:txBody>
      </p:sp>
    </p:spTree>
    <p:extLst>
      <p:ext uri="{BB962C8B-B14F-4D97-AF65-F5344CB8AC3E}">
        <p14:creationId xmlns:p14="http://schemas.microsoft.com/office/powerpoint/2010/main" val="3791907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31"/>
          <p:cNvSpPr>
            <a:spLocks noGrp="1" noChangeArrowheads="1"/>
          </p:cNvSpPr>
          <p:nvPr>
            <p:ph type="sldNum" sz="quarter" idx="11"/>
          </p:nvPr>
        </p:nvSpPr>
        <p:spPr>
          <a:ln/>
        </p:spPr>
        <p:txBody>
          <a:bodyPr/>
          <a:lstStyle>
            <a:lvl1pPr>
              <a:defRPr/>
            </a:lvl1pPr>
          </a:lstStyle>
          <a:p>
            <a:pPr>
              <a:defRPr/>
            </a:pPr>
            <a:fld id="{4415A072-63DB-4DB2-BBC2-C898B431F856}" type="slidenum">
              <a:rPr lang="en-US" altLang="zh-TW"/>
              <a:pPr>
                <a:defRPr/>
              </a:pPr>
              <a:t>‹#›</a:t>
            </a:fld>
            <a:endParaRPr lang="en-US" altLang="zh-TW"/>
          </a:p>
        </p:txBody>
      </p:sp>
    </p:spTree>
    <p:extLst>
      <p:ext uri="{BB962C8B-B14F-4D97-AF65-F5344CB8AC3E}">
        <p14:creationId xmlns:p14="http://schemas.microsoft.com/office/powerpoint/2010/main" val="1037930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762000" y="2133600"/>
            <a:ext cx="3989388"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903788" y="2133600"/>
            <a:ext cx="3989387"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31"/>
          <p:cNvSpPr>
            <a:spLocks noGrp="1" noChangeArrowheads="1"/>
          </p:cNvSpPr>
          <p:nvPr>
            <p:ph type="sldNum" sz="quarter" idx="11"/>
          </p:nvPr>
        </p:nvSpPr>
        <p:spPr>
          <a:ln/>
        </p:spPr>
        <p:txBody>
          <a:bodyPr/>
          <a:lstStyle>
            <a:lvl1pPr>
              <a:defRPr/>
            </a:lvl1pPr>
          </a:lstStyle>
          <a:p>
            <a:pPr>
              <a:defRPr/>
            </a:pPr>
            <a:fld id="{ADDDFF90-C4C1-476D-A212-E3A4AF72623A}" type="slidenum">
              <a:rPr lang="en-US" altLang="zh-TW"/>
              <a:pPr>
                <a:defRPr/>
              </a:pPr>
              <a:t>‹#›</a:t>
            </a:fld>
            <a:endParaRPr lang="en-US" altLang="zh-TW"/>
          </a:p>
        </p:txBody>
      </p:sp>
    </p:spTree>
    <p:extLst>
      <p:ext uri="{BB962C8B-B14F-4D97-AF65-F5344CB8AC3E}">
        <p14:creationId xmlns:p14="http://schemas.microsoft.com/office/powerpoint/2010/main" val="155753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031"/>
          <p:cNvSpPr>
            <a:spLocks noGrp="1" noChangeArrowheads="1"/>
          </p:cNvSpPr>
          <p:nvPr>
            <p:ph type="sldNum" sz="quarter" idx="11"/>
          </p:nvPr>
        </p:nvSpPr>
        <p:spPr>
          <a:ln/>
        </p:spPr>
        <p:txBody>
          <a:bodyPr/>
          <a:lstStyle>
            <a:lvl1pPr>
              <a:defRPr/>
            </a:lvl1pPr>
          </a:lstStyle>
          <a:p>
            <a:pPr>
              <a:defRPr/>
            </a:pPr>
            <a:fld id="{D5073051-5CE4-4332-97BC-9863C5BF45FF}" type="slidenum">
              <a:rPr lang="en-US" altLang="zh-TW"/>
              <a:pPr>
                <a:defRPr/>
              </a:pPr>
              <a:t>‹#›</a:t>
            </a:fld>
            <a:endParaRPr lang="en-US" altLang="zh-TW"/>
          </a:p>
        </p:txBody>
      </p:sp>
    </p:spTree>
    <p:extLst>
      <p:ext uri="{BB962C8B-B14F-4D97-AF65-F5344CB8AC3E}">
        <p14:creationId xmlns:p14="http://schemas.microsoft.com/office/powerpoint/2010/main" val="103386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031"/>
          <p:cNvSpPr>
            <a:spLocks noGrp="1" noChangeArrowheads="1"/>
          </p:cNvSpPr>
          <p:nvPr>
            <p:ph type="sldNum" sz="quarter" idx="11"/>
          </p:nvPr>
        </p:nvSpPr>
        <p:spPr>
          <a:ln/>
        </p:spPr>
        <p:txBody>
          <a:bodyPr/>
          <a:lstStyle>
            <a:lvl1pPr>
              <a:defRPr/>
            </a:lvl1pPr>
          </a:lstStyle>
          <a:p>
            <a:pPr>
              <a:defRPr/>
            </a:pPr>
            <a:fld id="{3C16C0EC-DDA7-49E1-9960-6A410E082FD1}" type="slidenum">
              <a:rPr lang="en-US" altLang="zh-TW"/>
              <a:pPr>
                <a:defRPr/>
              </a:pPr>
              <a:t>‹#›</a:t>
            </a:fld>
            <a:endParaRPr lang="en-US" altLang="zh-TW"/>
          </a:p>
        </p:txBody>
      </p:sp>
    </p:spTree>
    <p:extLst>
      <p:ext uri="{BB962C8B-B14F-4D97-AF65-F5344CB8AC3E}">
        <p14:creationId xmlns:p14="http://schemas.microsoft.com/office/powerpoint/2010/main" val="506947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031"/>
          <p:cNvSpPr>
            <a:spLocks noGrp="1" noChangeArrowheads="1"/>
          </p:cNvSpPr>
          <p:nvPr>
            <p:ph type="sldNum" sz="quarter" idx="11"/>
          </p:nvPr>
        </p:nvSpPr>
        <p:spPr>
          <a:ln/>
        </p:spPr>
        <p:txBody>
          <a:bodyPr/>
          <a:lstStyle>
            <a:lvl1pPr>
              <a:defRPr/>
            </a:lvl1pPr>
          </a:lstStyle>
          <a:p>
            <a:pPr>
              <a:defRPr/>
            </a:pPr>
            <a:fld id="{049733D9-299B-40FB-B868-959785CA16F0}" type="slidenum">
              <a:rPr lang="en-US" altLang="zh-TW"/>
              <a:pPr>
                <a:defRPr/>
              </a:pPr>
              <a:t>‹#›</a:t>
            </a:fld>
            <a:endParaRPr lang="en-US" altLang="zh-TW"/>
          </a:p>
        </p:txBody>
      </p:sp>
    </p:spTree>
    <p:extLst>
      <p:ext uri="{BB962C8B-B14F-4D97-AF65-F5344CB8AC3E}">
        <p14:creationId xmlns:p14="http://schemas.microsoft.com/office/powerpoint/2010/main" val="4182561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31"/>
          <p:cNvSpPr>
            <a:spLocks noGrp="1" noChangeArrowheads="1"/>
          </p:cNvSpPr>
          <p:nvPr>
            <p:ph type="sldNum" sz="quarter" idx="11"/>
          </p:nvPr>
        </p:nvSpPr>
        <p:spPr>
          <a:ln/>
        </p:spPr>
        <p:txBody>
          <a:bodyPr/>
          <a:lstStyle>
            <a:lvl1pPr>
              <a:defRPr/>
            </a:lvl1pPr>
          </a:lstStyle>
          <a:p>
            <a:pPr>
              <a:defRPr/>
            </a:pPr>
            <a:fld id="{AD879EEF-DD6A-4E70-B65C-305A2E6259FE}" type="slidenum">
              <a:rPr lang="en-US" altLang="zh-TW"/>
              <a:pPr>
                <a:defRPr/>
              </a:pPr>
              <a:t>‹#›</a:t>
            </a:fld>
            <a:endParaRPr lang="en-US" altLang="zh-TW"/>
          </a:p>
        </p:txBody>
      </p:sp>
    </p:spTree>
    <p:extLst>
      <p:ext uri="{BB962C8B-B14F-4D97-AF65-F5344CB8AC3E}">
        <p14:creationId xmlns:p14="http://schemas.microsoft.com/office/powerpoint/2010/main" val="202071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31"/>
          <p:cNvSpPr>
            <a:spLocks noGrp="1" noChangeArrowheads="1"/>
          </p:cNvSpPr>
          <p:nvPr>
            <p:ph type="sldNum" sz="quarter" idx="11"/>
          </p:nvPr>
        </p:nvSpPr>
        <p:spPr>
          <a:ln/>
        </p:spPr>
        <p:txBody>
          <a:bodyPr/>
          <a:lstStyle>
            <a:lvl1pPr>
              <a:defRPr/>
            </a:lvl1pPr>
          </a:lstStyle>
          <a:p>
            <a:pPr>
              <a:defRPr/>
            </a:pPr>
            <a:fld id="{46A495E8-353E-4C4F-BB38-D14833EE5620}" type="slidenum">
              <a:rPr lang="en-US" altLang="zh-TW"/>
              <a:pPr>
                <a:defRPr/>
              </a:pPr>
              <a:t>‹#›</a:t>
            </a:fld>
            <a:endParaRPr lang="en-US" altLang="zh-TW"/>
          </a:p>
        </p:txBody>
      </p:sp>
    </p:spTree>
    <p:extLst>
      <p:ext uri="{BB962C8B-B14F-4D97-AF65-F5344CB8AC3E}">
        <p14:creationId xmlns:p14="http://schemas.microsoft.com/office/powerpoint/2010/main" val="881775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cptwn.com.tw/"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3300"/>
            </a:gs>
            <a:gs pos="50000">
              <a:srgbClr val="006600"/>
            </a:gs>
            <a:gs pos="100000">
              <a:srgbClr val="003300"/>
            </a:gs>
          </a:gsLst>
          <a:lin ang="5400000" scaled="1"/>
        </a:gradFill>
        <a:effectLst/>
      </p:bgPr>
    </p:bg>
    <p:spTree>
      <p:nvGrpSpPr>
        <p:cNvPr id="1" name=""/>
        <p:cNvGrpSpPr/>
        <p:nvPr/>
      </p:nvGrpSpPr>
      <p:grpSpPr>
        <a:xfrm>
          <a:off x="0" y="0"/>
          <a:ext cx="0" cy="0"/>
          <a:chOff x="0" y="0"/>
          <a:chExt cx="0" cy="0"/>
        </a:xfrm>
      </p:grpSpPr>
      <p:sp>
        <p:nvSpPr>
          <p:cNvPr id="2050" name="Rectangle 1026"/>
          <p:cNvSpPr>
            <a:spLocks noChangeArrowheads="1"/>
          </p:cNvSpPr>
          <p:nvPr/>
        </p:nvSpPr>
        <p:spPr bwMode="auto">
          <a:xfrm>
            <a:off x="228600" y="0"/>
            <a:ext cx="304800" cy="6858000"/>
          </a:xfrm>
          <a:prstGeom prst="rect">
            <a:avLst/>
          </a:prstGeom>
          <a:gradFill rotWithShape="0">
            <a:gsLst>
              <a:gs pos="0">
                <a:srgbClr val="007400"/>
              </a:gs>
              <a:gs pos="50000">
                <a:srgbClr val="001E00"/>
              </a:gs>
              <a:gs pos="100000">
                <a:srgbClr val="0074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sp>
        <p:nvSpPr>
          <p:cNvPr id="1027" name="Rectangle 1028"/>
          <p:cNvSpPr>
            <a:spLocks noGrp="1" noChangeArrowheads="1"/>
          </p:cNvSpPr>
          <p:nvPr>
            <p:ph type="body" idx="1"/>
          </p:nvPr>
        </p:nvSpPr>
        <p:spPr bwMode="auto">
          <a:xfrm>
            <a:off x="762000" y="2133600"/>
            <a:ext cx="8131175"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99013" name="Rectangle 1029"/>
          <p:cNvSpPr>
            <a:spLocks noGrp="1" noChangeArrowheads="1"/>
          </p:cNvSpPr>
          <p:nvPr>
            <p:ph type="dt" sz="half" idx="2"/>
          </p:nvPr>
        </p:nvSpPr>
        <p:spPr bwMode="auto">
          <a:xfrm>
            <a:off x="61722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r" eaLnBrk="1" hangingPunct="1">
              <a:defRPr kumimoji="0" sz="1400"/>
            </a:lvl1pPr>
          </a:lstStyle>
          <a:p>
            <a:pPr>
              <a:defRPr/>
            </a:pPr>
            <a:endParaRPr lang="en-US" altLang="zh-TW"/>
          </a:p>
        </p:txBody>
      </p:sp>
      <p:sp>
        <p:nvSpPr>
          <p:cNvPr id="299015" name="Rectangle 1031"/>
          <p:cNvSpPr>
            <a:spLocks noGrp="1" noChangeArrowheads="1"/>
          </p:cNvSpPr>
          <p:nvPr>
            <p:ph type="sldNum" sz="quarter" idx="4"/>
          </p:nvPr>
        </p:nvSpPr>
        <p:spPr bwMode="auto">
          <a:xfrm>
            <a:off x="8077200" y="6035675"/>
            <a:ext cx="5873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spAutoFit/>
          </a:bodyPr>
          <a:lstStyle>
            <a:lvl1pPr eaLnBrk="1" hangingPunct="1">
              <a:defRPr kumimoji="0" sz="2000" b="1" i="1">
                <a:solidFill>
                  <a:schemeClr val="tx2"/>
                </a:solidFill>
                <a:effectLst>
                  <a:outerShdw blurRad="38100" dist="38100" dir="2700000" algn="tl">
                    <a:srgbClr val="000000"/>
                  </a:outerShdw>
                </a:effectLst>
              </a:defRPr>
            </a:lvl1pPr>
          </a:lstStyle>
          <a:p>
            <a:pPr>
              <a:defRPr/>
            </a:pPr>
            <a:fld id="{D8A01714-1922-4EB9-829A-43E65D617709}" type="slidenum">
              <a:rPr lang="en-US" altLang="zh-TW"/>
              <a:pPr>
                <a:defRPr/>
              </a:pPr>
              <a:t>‹#›</a:t>
            </a:fld>
            <a:endParaRPr lang="en-US" altLang="zh-TW"/>
          </a:p>
        </p:txBody>
      </p:sp>
      <p:sp>
        <p:nvSpPr>
          <p:cNvPr id="2054" name="Rectangle 1032"/>
          <p:cNvSpPr>
            <a:spLocks noChangeArrowheads="1"/>
          </p:cNvSpPr>
          <p:nvPr/>
        </p:nvSpPr>
        <p:spPr bwMode="auto">
          <a:xfrm>
            <a:off x="1066800" y="1447800"/>
            <a:ext cx="8077200" cy="74613"/>
          </a:xfrm>
          <a:prstGeom prst="rect">
            <a:avLst/>
          </a:prstGeom>
          <a:gradFill rotWithShape="0">
            <a:gsLst>
              <a:gs pos="0">
                <a:srgbClr val="008800"/>
              </a:gs>
              <a:gs pos="50000">
                <a:srgbClr val="003A00"/>
              </a:gs>
              <a:gs pos="100000">
                <a:srgbClr val="00880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grpSp>
        <p:nvGrpSpPr>
          <p:cNvPr id="1031" name="Group 1033"/>
          <p:cNvGrpSpPr>
            <a:grpSpLocks/>
          </p:cNvGrpSpPr>
          <p:nvPr/>
        </p:nvGrpSpPr>
        <p:grpSpPr bwMode="auto">
          <a:xfrm>
            <a:off x="8305800" y="6172200"/>
            <a:ext cx="685800" cy="536575"/>
            <a:chOff x="3312" y="1728"/>
            <a:chExt cx="528" cy="528"/>
          </a:xfrm>
        </p:grpSpPr>
        <p:sp>
          <p:nvSpPr>
            <p:cNvPr id="2058" name="Rectangle 1034"/>
            <p:cNvSpPr>
              <a:spLocks noChangeArrowheads="1"/>
            </p:cNvSpPr>
            <p:nvPr userDrawn="1"/>
          </p:nvSpPr>
          <p:spPr bwMode="auto">
            <a:xfrm>
              <a:off x="3648" y="1728"/>
              <a:ext cx="192" cy="192"/>
            </a:xfrm>
            <a:prstGeom prst="rect">
              <a:avLst/>
            </a:prstGeom>
            <a:gradFill rotWithShape="0">
              <a:gsLst>
                <a:gs pos="0">
                  <a:srgbClr val="81FF03"/>
                </a:gs>
                <a:gs pos="100000">
                  <a:srgbClr val="000800"/>
                </a:gs>
              </a:gsLst>
              <a:path path="rect">
                <a:fillToRect r="100000" b="10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rgbClr val="81FF03"/>
              </a:extrusionClr>
              <a:contourClr>
                <a:srgbClr val="81FF0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sp>
          <p:nvSpPr>
            <p:cNvPr id="2059" name="Rectangle 1035"/>
            <p:cNvSpPr>
              <a:spLocks noChangeArrowheads="1"/>
            </p:cNvSpPr>
            <p:nvPr userDrawn="1"/>
          </p:nvSpPr>
          <p:spPr bwMode="auto">
            <a:xfrm>
              <a:off x="3648" y="2064"/>
              <a:ext cx="192" cy="192"/>
            </a:xfrm>
            <a:prstGeom prst="rect">
              <a:avLst/>
            </a:prstGeom>
            <a:gradFill rotWithShape="0">
              <a:gsLst>
                <a:gs pos="0">
                  <a:srgbClr val="81FF03"/>
                </a:gs>
                <a:gs pos="100000">
                  <a:srgbClr val="000800"/>
                </a:gs>
              </a:gsLst>
              <a:path path="rect">
                <a:fillToRect r="100000" b="10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rgbClr val="81FF03"/>
              </a:extrusionClr>
              <a:contourClr>
                <a:srgbClr val="81FF0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sp>
          <p:nvSpPr>
            <p:cNvPr id="2060" name="Rectangle 1036"/>
            <p:cNvSpPr>
              <a:spLocks noChangeArrowheads="1"/>
            </p:cNvSpPr>
            <p:nvPr userDrawn="1"/>
          </p:nvSpPr>
          <p:spPr bwMode="auto">
            <a:xfrm>
              <a:off x="3312" y="2064"/>
              <a:ext cx="192" cy="192"/>
            </a:xfrm>
            <a:prstGeom prst="rect">
              <a:avLst/>
            </a:prstGeom>
            <a:gradFill rotWithShape="0">
              <a:gsLst>
                <a:gs pos="0">
                  <a:srgbClr val="81FF03"/>
                </a:gs>
                <a:gs pos="100000">
                  <a:srgbClr val="000800"/>
                </a:gs>
              </a:gsLst>
              <a:path path="rect">
                <a:fillToRect r="100000" b="10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rgbClr val="81FF03"/>
              </a:extrusionClr>
              <a:contourClr>
                <a:srgbClr val="81FF0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smtClean="0"/>
            </a:p>
          </p:txBody>
        </p:sp>
      </p:grpSp>
      <p:sp>
        <p:nvSpPr>
          <p:cNvPr id="299011" name="Rectangle 1027" descr="EarthMAP012"/>
          <p:cNvSpPr>
            <a:spLocks noGrp="1" noChangeArrowheads="1"/>
          </p:cNvSpPr>
          <p:nvPr>
            <p:ph type="title"/>
          </p:nvPr>
        </p:nvSpPr>
        <p:spPr bwMode="auto">
          <a:xfrm>
            <a:off x="1219200" y="152400"/>
            <a:ext cx="7391400" cy="1066800"/>
          </a:xfrm>
          <a:prstGeom prst="rect">
            <a:avLst/>
          </a:prstGeom>
          <a:blipFill dpi="0" rotWithShape="0">
            <a:blip r:embed="rId14"/>
            <a:srcRect/>
            <a:stretch>
              <a:fillRect/>
            </a:stretch>
          </a:blipFill>
          <a:ln w="9525">
            <a:miter lim="800000"/>
            <a:headEnd/>
            <a:tailEnd/>
          </a:ln>
          <a:effectLst/>
          <a:scene3d>
            <a:camera prst="legacyPerspectiveBottom"/>
            <a:lightRig rig="legacyFlat3" dir="t"/>
          </a:scene3d>
          <a:sp3d extrusionH="887400" prstMaterial="legacyMatte">
            <a:bevelT w="13500" h="13500" prst="angle"/>
            <a:bevelB w="13500" h="13500" prst="angle"/>
            <a:extrusionClr>
              <a:schemeClr val="bg2"/>
            </a:extrusionClr>
            <a:contourClr>
              <a:srgbClr val="FFFF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0" tIns="45720" rIns="360000" bIns="45720" numCol="1" anchor="ctr" anchorCtr="0" compatLnSpc="1">
            <a:prstTxWarp prst="textNoShape">
              <a:avLst/>
            </a:prstTxWarp>
            <a:flatTx/>
          </a:bodyPr>
          <a:lstStyle/>
          <a:p>
            <a:pPr lvl="0"/>
            <a:r>
              <a:rPr lang="zh-TW" altLang="en-US" smtClean="0"/>
              <a:t>按一下以編輯母片標題樣式</a:t>
            </a:r>
          </a:p>
        </p:txBody>
      </p:sp>
      <p:pic>
        <p:nvPicPr>
          <p:cNvPr id="299025" name="Picture 1041" descr="cplogo01">
            <a:hlinkClick r:id="rId15"/>
          </p:cNvPr>
          <p:cNvPicPr>
            <a:picLocks noChangeAspect="1" noChangeArrowheads="1"/>
          </p:cNvPicPr>
          <p:nvPr/>
        </p:nvPicPr>
        <p:blipFill>
          <a:blip r:embed="rId16">
            <a:lum bright="16000"/>
            <a:extLst>
              <a:ext uri="{28A0092B-C50C-407E-A947-70E740481C1C}">
                <a14:useLocalDpi xmlns:a14="http://schemas.microsoft.com/office/drawing/2010/main" val="0"/>
              </a:ext>
            </a:extLst>
          </a:blip>
          <a:srcRect/>
          <a:stretch>
            <a:fillRect/>
          </a:stretch>
        </p:blipFill>
        <p:spPr bwMode="auto">
          <a:xfrm>
            <a:off x="0" y="228600"/>
            <a:ext cx="760413"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857"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99025"/>
                                        </p:tgtEl>
                                        <p:attrNameLst>
                                          <p:attrName>style.visibility</p:attrName>
                                        </p:attrNameLst>
                                      </p:cBhvr>
                                      <p:to>
                                        <p:strVal val="visible"/>
                                      </p:to>
                                    </p:set>
                                    <p:animEffect transition="in" filter="dissolve">
                                      <p:cBhvr>
                                        <p:cTn id="7" dur="500"/>
                                        <p:tgtEl>
                                          <p:spTgt spid="299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lnSpc>
          <a:spcPct val="90000"/>
        </a:lnSpc>
        <a:spcBef>
          <a:spcPct val="0"/>
        </a:spcBef>
        <a:spcAft>
          <a:spcPct val="0"/>
        </a:spcAft>
        <a:defRPr kumimoji="1" sz="40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2pPr>
      <a:lvl3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3pPr>
      <a:lvl4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4pPr>
      <a:lvl5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5pPr>
      <a:lvl6pPr marL="4572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6pPr>
      <a:lvl7pPr marL="9144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7pPr>
      <a:lvl8pPr marL="13716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8pPr>
      <a:lvl9pPr marL="18288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9pPr>
    </p:titleStyle>
    <p:bodyStyle>
      <a:lvl1pPr marL="342900" indent="-342900" algn="l" rtl="0" eaLnBrk="0" fontAlgn="base" hangingPunct="0">
        <a:spcBef>
          <a:spcPct val="20000"/>
        </a:spcBef>
        <a:spcAft>
          <a:spcPct val="0"/>
        </a:spcAft>
        <a:buClr>
          <a:schemeClr val="tx1"/>
        </a:buClr>
        <a:buSzPct val="110000"/>
        <a:buFont typeface="Wingdings" pitchFamily="2" charset="2"/>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10000"/>
        <a:buFont typeface="Wingdings" pitchFamily="2" charset="2"/>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110000"/>
        <a:buFont typeface="Wingdings" pitchFamily="2" charset="2"/>
        <a:defRPr kumimoji="1"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110000"/>
        <a:buFont typeface="Wingdings" pitchFamily="2" charset="2"/>
        <a:defRPr kumimoji="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110000"/>
        <a:buFont typeface="Wingdings" pitchFamily="2" charset="2"/>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20.emf"/><Relationship Id="rId4" Type="http://schemas.openxmlformats.org/officeDocument/2006/relationships/oleObject" Target="file:///\\192.168.6.8\account\&#27861;&#35498;&#26371;\&#27861;&#35498;&#26371;-2018Q3\Data-FS.xlsx!PL!R3C1:R19C7"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22.e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file:///\\192.168.6.8\account\&#27861;&#35498;&#26371;\&#27861;&#35498;&#26371;-2018Q3\Data-FS.xlsx!Chart-%25Maregin" TargetMode="External"/><Relationship Id="rId5" Type="http://schemas.openxmlformats.org/officeDocument/2006/relationships/image" Target="../media/image21.emf"/><Relationship Id="rId4" Type="http://schemas.openxmlformats.org/officeDocument/2006/relationships/oleObject" Target="file:///\\192.168.6.8\account\&#27861;&#35498;&#26371;\&#27861;&#35498;&#26371;-2018Q3\Data-FS.xlsx!Chart-Ssales"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4.e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file:///\\192.168.6.8\account\&#27861;&#35498;&#26371;\&#27861;&#35498;&#26371;-2018Q3\Data-FS.xlsx!Gross!R14C2:R15C13" TargetMode="External"/><Relationship Id="rId5" Type="http://schemas.openxmlformats.org/officeDocument/2006/relationships/image" Target="../media/image23.emf"/><Relationship Id="rId4" Type="http://schemas.openxmlformats.org/officeDocument/2006/relationships/oleObject" Target="file:///\\192.168.6.8\account\&#27861;&#35498;&#26371;\&#27861;&#35498;&#26371;-2018Q3\Data-FS.xlsx!Chart-Sales(quarter)"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png"/><Relationship Id="rId11" Type="http://schemas.openxmlformats.org/officeDocument/2006/relationships/image" Target="../media/image16.gif"/><Relationship Id="rId5" Type="http://schemas.openxmlformats.org/officeDocument/2006/relationships/image" Target="../media/image10.png"/><Relationship Id="rId10" Type="http://schemas.openxmlformats.org/officeDocument/2006/relationships/image" Target="../media/image15.gif"/><Relationship Id="rId4" Type="http://schemas.openxmlformats.org/officeDocument/2006/relationships/image" Target="../media/image9.png"/><Relationship Id="rId9" Type="http://schemas.openxmlformats.org/officeDocument/2006/relationships/image" Target="../media/image14.gif"/></Relationships>
</file>

<file path=ppt/slides/_rels/slide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file:///\\192.168.6.8\account\&#27861;&#35498;&#26371;\&#27861;&#35498;&#26371;-2018Q3\Data-FS.xlsx!yearly!R4C1:R19C11" TargetMode="Externa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9.emf"/><Relationship Id="rId4" Type="http://schemas.openxmlformats.org/officeDocument/2006/relationships/oleObject" Target="file:///\\192.168.6.8\account\&#27861;&#35498;&#26371;\&#27861;&#35498;&#26371;-2018Q3\Data-FS.xlsx!BS!R4C1:R24C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200"/>
        </a:solidFill>
        <a:effectLst/>
      </p:bgPr>
    </p:bg>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468313" y="87313"/>
            <a:ext cx="8424862" cy="147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endParaRPr kumimoji="0" lang="zh-TW" altLang="en-US" sz="2800" b="1" dirty="0">
              <a:solidFill>
                <a:schemeClr val="bg1"/>
              </a:solidFill>
              <a:effectLst>
                <a:outerShdw blurRad="38100" dist="38100" dir="2700000" algn="tl">
                  <a:srgbClr val="000000"/>
                </a:outerShdw>
              </a:effectLst>
              <a:latin typeface="Arial" panose="020B0604020202020204" pitchFamily="34" charset="0"/>
              <a:ea typeface="標楷體" panose="03000509000000000000" pitchFamily="65" charset="-120"/>
            </a:endParaRPr>
          </a:p>
          <a:p>
            <a:pPr algn="ctr">
              <a:defRPr/>
            </a:pPr>
            <a:endParaRPr kumimoji="0" lang="zh-TW" altLang="en-US" sz="1000" b="1" dirty="0">
              <a:solidFill>
                <a:schemeClr val="bg1"/>
              </a:solidFill>
              <a:effectLst>
                <a:outerShdw blurRad="38100" dist="38100" dir="2700000" algn="tl">
                  <a:srgbClr val="000000"/>
                </a:outerShdw>
              </a:effectLst>
              <a:latin typeface="Arial" panose="020B0604020202020204" pitchFamily="34" charset="0"/>
              <a:ea typeface="標楷體" panose="03000509000000000000" pitchFamily="65" charset="-120"/>
            </a:endParaRPr>
          </a:p>
          <a:p>
            <a:pPr algn="ctr">
              <a:defRPr/>
            </a:pPr>
            <a:endParaRPr kumimoji="0" lang="en-US" altLang="zh-TW" sz="5200" b="1" dirty="0">
              <a:solidFill>
                <a:schemeClr val="bg1"/>
              </a:solidFill>
              <a:effectLst>
                <a:outerShdw blurRad="38100" dist="38100" dir="2700000" algn="tl">
                  <a:srgbClr val="000000"/>
                </a:outerShdw>
              </a:effectLst>
              <a:latin typeface="Arial" panose="020B0604020202020204" pitchFamily="34" charset="0"/>
              <a:ea typeface="標楷體" panose="03000509000000000000" pitchFamily="65" charset="-120"/>
            </a:endParaRPr>
          </a:p>
        </p:txBody>
      </p:sp>
      <p:pic>
        <p:nvPicPr>
          <p:cNvPr id="3075" name="Picture 2" descr="蓮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1538" y="652463"/>
            <a:ext cx="7620000" cy="597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矩形 4"/>
          <p:cNvSpPr>
            <a:spLocks noChangeArrowheads="1"/>
          </p:cNvSpPr>
          <p:nvPr/>
        </p:nvSpPr>
        <p:spPr bwMode="auto">
          <a:xfrm>
            <a:off x="827088" y="225425"/>
            <a:ext cx="83169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kumimoji="0" lang="en-US" altLang="zh-TW" sz="4000" i="1" u="sng">
                <a:solidFill>
                  <a:srgbClr val="D9FFD9"/>
                </a:solidFill>
                <a:latin typeface="Arial Black" pitchFamily="34" charset="0"/>
                <a:ea typeface="細明體" pitchFamily="49" charset="-120"/>
              </a:rPr>
              <a:t>Charoen Pokphand  Enterprise(Taiwan)CO.LTD</a:t>
            </a:r>
            <a:endParaRPr lang="zh-TW" altLang="en-US" sz="4000"/>
          </a:p>
        </p:txBody>
      </p:sp>
      <p:sp>
        <p:nvSpPr>
          <p:cNvPr id="6" name="矩形 5"/>
          <p:cNvSpPr/>
          <p:nvPr/>
        </p:nvSpPr>
        <p:spPr>
          <a:xfrm>
            <a:off x="1320800" y="1293813"/>
            <a:ext cx="7170738" cy="3538537"/>
          </a:xfrm>
          <a:prstGeom prst="rect">
            <a:avLst/>
          </a:prstGeom>
        </p:spPr>
        <p:txBody>
          <a:bodyPr>
            <a:spAutoFit/>
          </a:bodyPr>
          <a:lstStyle/>
          <a:p>
            <a:pPr eaLnBrk="1" hangingPunct="1">
              <a:defRPr/>
            </a:pPr>
            <a:endParaRPr lang="en-US" altLang="zh-TW" sz="4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endParaRPr>
          </a:p>
          <a:p>
            <a:pPr eaLnBrk="1" hangingPunct="1">
              <a:defRPr/>
            </a:pPr>
            <a:r>
              <a:rPr lang="zh-TW" altLang="en-US"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 台灣卜蜂企業</a:t>
            </a:r>
            <a:r>
              <a:rPr lang="en-US" altLang="zh-TW"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a:t>
            </a:r>
            <a:r>
              <a:rPr lang="zh-TW" altLang="en-US"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股</a:t>
            </a:r>
            <a:r>
              <a:rPr lang="en-US" altLang="zh-TW"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a:t>
            </a:r>
            <a:r>
              <a:rPr lang="zh-TW" altLang="en-US"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公司</a:t>
            </a:r>
            <a:endParaRPr lang="en-US" altLang="zh-TW"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endParaRPr>
          </a:p>
          <a:p>
            <a:pPr eaLnBrk="1" hangingPunct="1">
              <a:defRPr/>
            </a:pPr>
            <a:endParaRPr lang="en-US" altLang="zh-TW"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endParaRPr>
          </a:p>
          <a:p>
            <a:pPr eaLnBrk="1" hangingPunct="1">
              <a:defRPr/>
            </a:pPr>
            <a:r>
              <a:rPr lang="zh-TW" altLang="en-US" sz="5400" dirty="0">
                <a:solidFill>
                  <a:srgbClr val="FFFF00"/>
                </a:solidFill>
                <a:effectLst>
                  <a:outerShdw blurRad="38100" dist="38100" dir="2700000" algn="tl">
                    <a:srgbClr val="000000"/>
                  </a:outerShdw>
                </a:effectLst>
                <a:latin typeface="Arial Black" panose="020B0A04020102020204" pitchFamily="34" charset="0"/>
                <a:ea typeface="標楷體" panose="03000509000000000000" pitchFamily="65" charset="-120"/>
              </a:rPr>
              <a:t>     </a:t>
            </a:r>
            <a:r>
              <a:rPr lang="zh-TW" altLang="en-US" sz="7200" dirty="0">
                <a:effectLst>
                  <a:outerShdw blurRad="38100" dist="38100" dir="2700000" algn="tl">
                    <a:srgbClr val="000000"/>
                  </a:outerShdw>
                </a:effectLst>
                <a:latin typeface="Arial Black" panose="020B0A04020102020204" pitchFamily="34" charset="0"/>
                <a:ea typeface="標楷體" panose="03000509000000000000" pitchFamily="65" charset="-120"/>
              </a:rPr>
              <a:t>法人說明會</a:t>
            </a:r>
          </a:p>
        </p:txBody>
      </p:sp>
      <p:sp>
        <p:nvSpPr>
          <p:cNvPr id="3078" name="WordArt 5"/>
          <p:cNvSpPr>
            <a:spLocks noChangeArrowheads="1" noChangeShapeType="1" noTextEdit="1"/>
          </p:cNvSpPr>
          <p:nvPr/>
        </p:nvSpPr>
        <p:spPr bwMode="auto">
          <a:xfrm>
            <a:off x="1476375" y="5589588"/>
            <a:ext cx="6330950" cy="685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altLang="zh-TW" sz="3600" b="1" kern="10">
                <a:solidFill>
                  <a:srgbClr val="FFFF00"/>
                </a:solidFill>
                <a:effectLst>
                  <a:outerShdw dist="45791" dir="2021404" algn="ctr" rotWithShape="0">
                    <a:srgbClr val="C0C0C0"/>
                  </a:outerShdw>
                </a:effectLst>
                <a:latin typeface="Gautami"/>
                <a:cs typeface="Gautami"/>
              </a:rPr>
              <a:t>WELCOME</a:t>
            </a:r>
            <a:endParaRPr lang="zh-TW" altLang="en-US" sz="3600" b="1" kern="10">
              <a:solidFill>
                <a:srgbClr val="FFFF00"/>
              </a:solidFill>
              <a:effectLst>
                <a:outerShdw dist="45791" dir="2021404" algn="ctr" rotWithShape="0">
                  <a:srgbClr val="C0C0C0"/>
                </a:outerShdw>
              </a:effectLst>
              <a:latin typeface="Gautami"/>
              <a:cs typeface="Gautami"/>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物件 5"/>
          <p:cNvGraphicFramePr>
            <a:graphicFrameLocks noChangeAspect="1"/>
          </p:cNvGraphicFramePr>
          <p:nvPr>
            <p:extLst>
              <p:ext uri="{D42A27DB-BD31-4B8C-83A1-F6EECF244321}">
                <p14:modId xmlns:p14="http://schemas.microsoft.com/office/powerpoint/2010/main" val="1950811294"/>
              </p:ext>
            </p:extLst>
          </p:nvPr>
        </p:nvGraphicFramePr>
        <p:xfrm>
          <a:off x="917575" y="1773238"/>
          <a:ext cx="7594600" cy="4679950"/>
        </p:xfrm>
        <a:graphic>
          <a:graphicData uri="http://schemas.openxmlformats.org/presentationml/2006/ole">
            <mc:AlternateContent xmlns:mc="http://schemas.openxmlformats.org/markup-compatibility/2006">
              <mc:Choice xmlns:v="urn:schemas-microsoft-com:vml" Requires="v">
                <p:oleObj spid="_x0000_s3078" name="工作表" r:id="rId4" imgW="5553090" imgH="4305390" progId="Excel.Sheet.12">
                  <p:link updateAutomatic="1"/>
                </p:oleObj>
              </mc:Choice>
              <mc:Fallback>
                <p:oleObj name="工作表" r:id="rId4" imgW="5553090" imgH="4305390" progId="Excel.Sheet.12">
                  <p:link updateAutomatic="1"/>
                  <p:pic>
                    <p:nvPicPr>
                      <p:cNvPr id="0" name=""/>
                      <p:cNvPicPr/>
                      <p:nvPr/>
                    </p:nvPicPr>
                    <p:blipFill>
                      <a:blip r:embed="rId5"/>
                      <a:stretch>
                        <a:fillRect/>
                      </a:stretch>
                    </p:blipFill>
                    <p:spPr>
                      <a:xfrm>
                        <a:off x="917575" y="1773238"/>
                        <a:ext cx="7594600" cy="4679950"/>
                      </a:xfrm>
                      <a:prstGeom prst="rect">
                        <a:avLst/>
                      </a:prstGeom>
                    </p:spPr>
                  </p:pic>
                </p:oleObj>
              </mc:Fallback>
            </mc:AlternateContent>
          </a:graphicData>
        </a:graphic>
      </p:graphicFrame>
      <p:sp>
        <p:nvSpPr>
          <p:cNvPr id="3" name="矩形 1"/>
          <p:cNvSpPr>
            <a:spLocks noChangeArrowheads="1"/>
          </p:cNvSpPr>
          <p:nvPr/>
        </p:nvSpPr>
        <p:spPr bwMode="auto">
          <a:xfrm>
            <a:off x="7020272" y="1006475"/>
            <a:ext cx="2031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fontAlgn="base" hangingPunct="0">
              <a:spcBef>
                <a:spcPct val="0"/>
              </a:spcBef>
              <a:spcAft>
                <a:spcPct val="0"/>
              </a:spcAft>
            </a:pPr>
            <a:r>
              <a:rPr kumimoji="1" lang="zh-TW" altLang="en-US" sz="1600" b="1" dirty="0">
                <a:solidFill>
                  <a:srgbClr val="FFFFEB"/>
                </a:solidFill>
                <a:latin typeface="標楷體" pitchFamily="65" charset="-120"/>
                <a:ea typeface="標楷體" pitchFamily="65" charset="-120"/>
              </a:rPr>
              <a:t>單位：</a:t>
            </a:r>
            <a:r>
              <a:rPr kumimoji="1" lang="zh-TW" altLang="en-US" sz="1600" b="1" dirty="0" smtClean="0">
                <a:solidFill>
                  <a:srgbClr val="FFFFEB"/>
                </a:solidFill>
                <a:latin typeface="標楷體" pitchFamily="65" charset="-120"/>
                <a:ea typeface="標楷體" pitchFamily="65" charset="-120"/>
              </a:rPr>
              <a:t>新台幣百萬元</a:t>
            </a:r>
            <a:endParaRPr kumimoji="1" lang="zh-TW" altLang="en-US" sz="1600" b="1" dirty="0">
              <a:solidFill>
                <a:srgbClr val="FFFFEB"/>
              </a:solidFill>
              <a:latin typeface="標楷體" pitchFamily="65" charset="-120"/>
              <a:ea typeface="標楷體" pitchFamily="65" charset="-120"/>
            </a:endParaRPr>
          </a:p>
        </p:txBody>
      </p:sp>
      <p:sp>
        <p:nvSpPr>
          <p:cNvPr id="4" name="矩形 3"/>
          <p:cNvSpPr/>
          <p:nvPr/>
        </p:nvSpPr>
        <p:spPr bwMode="auto">
          <a:xfrm>
            <a:off x="3923928" y="1628800"/>
            <a:ext cx="1872208" cy="4968552"/>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5" name="矩形 4"/>
          <p:cNvSpPr>
            <a:spLocks noChangeArrowheads="1"/>
          </p:cNvSpPr>
          <p:nvPr/>
        </p:nvSpPr>
        <p:spPr bwMode="auto">
          <a:xfrm>
            <a:off x="2610387" y="323945"/>
            <a:ext cx="428835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eaLnBrk="0" fontAlgn="base" hangingPunct="0">
              <a:spcBef>
                <a:spcPct val="0"/>
              </a:spcBef>
              <a:spcAft>
                <a:spcPct val="0"/>
              </a:spcAft>
            </a:pPr>
            <a:r>
              <a:rPr lang="en-US" altLang="zh-TW" sz="3200" dirty="0" smtClean="0">
                <a:solidFill>
                  <a:srgbClr val="FFCC00"/>
                </a:solidFill>
                <a:latin typeface="標楷體" pitchFamily="65" charset="-120"/>
                <a:ea typeface="標楷體" pitchFamily="65" charset="-120"/>
              </a:rPr>
              <a:t>2018</a:t>
            </a:r>
            <a:r>
              <a:rPr lang="zh-TW" altLang="en-US" sz="3200" dirty="0" smtClean="0">
                <a:solidFill>
                  <a:srgbClr val="FFCC00"/>
                </a:solidFill>
                <a:latin typeface="標楷體" pitchFamily="65" charset="-120"/>
                <a:ea typeface="標楷體" pitchFamily="65" charset="-120"/>
              </a:rPr>
              <a:t>年第三季營運表現</a:t>
            </a:r>
            <a:endParaRPr lang="zh-TW" altLang="zh-TW" sz="3200" dirty="0">
              <a:solidFill>
                <a:srgbClr val="FFCC00"/>
              </a:solidFill>
              <a:latin typeface="標楷體" pitchFamily="65" charset="-120"/>
              <a:ea typeface="標楷體" pitchFamily="65" charset="-120"/>
            </a:endParaRPr>
          </a:p>
        </p:txBody>
      </p:sp>
    </p:spTree>
    <p:extLst>
      <p:ext uri="{BB962C8B-B14F-4D97-AF65-F5344CB8AC3E}">
        <p14:creationId xmlns:p14="http://schemas.microsoft.com/office/powerpoint/2010/main" val="30656422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物件 5"/>
          <p:cNvGraphicFramePr>
            <a:graphicFrameLocks noChangeAspect="1"/>
          </p:cNvGraphicFramePr>
          <p:nvPr>
            <p:extLst>
              <p:ext uri="{D42A27DB-BD31-4B8C-83A1-F6EECF244321}">
                <p14:modId xmlns:p14="http://schemas.microsoft.com/office/powerpoint/2010/main" val="3900139675"/>
              </p:ext>
            </p:extLst>
          </p:nvPr>
        </p:nvGraphicFramePr>
        <p:xfrm>
          <a:off x="679450" y="1589088"/>
          <a:ext cx="8035925" cy="4903787"/>
        </p:xfrm>
        <a:graphic>
          <a:graphicData uri="http://schemas.openxmlformats.org/presentationml/2006/ole">
            <mc:AlternateContent xmlns:mc="http://schemas.openxmlformats.org/markup-compatibility/2006">
              <mc:Choice xmlns:v="urn:schemas-microsoft-com:vml" Requires="v">
                <p:oleObj spid="_x0000_s4106" name="工作表" r:id="rId4" imgW="9401130" imgH="6172200" progId="Excel.Sheet.12">
                  <p:link updateAutomatic="1"/>
                </p:oleObj>
              </mc:Choice>
              <mc:Fallback>
                <p:oleObj name="工作表" r:id="rId4" imgW="9401130" imgH="6172200" progId="Excel.Sheet.12">
                  <p:link updateAutomatic="1"/>
                  <p:pic>
                    <p:nvPicPr>
                      <p:cNvPr id="0" name=""/>
                      <p:cNvPicPr/>
                      <p:nvPr/>
                    </p:nvPicPr>
                    <p:blipFill>
                      <a:blip r:embed="rId5"/>
                      <a:stretch>
                        <a:fillRect/>
                      </a:stretch>
                    </p:blipFill>
                    <p:spPr>
                      <a:xfrm>
                        <a:off x="679450" y="1589088"/>
                        <a:ext cx="8035925" cy="4903787"/>
                      </a:xfrm>
                      <a:prstGeom prst="rect">
                        <a:avLst/>
                      </a:prstGeom>
                    </p:spPr>
                  </p:pic>
                </p:oleObj>
              </mc:Fallback>
            </mc:AlternateContent>
          </a:graphicData>
        </a:graphic>
      </p:graphicFrame>
      <p:sp>
        <p:nvSpPr>
          <p:cNvPr id="2" name="矩形 1"/>
          <p:cNvSpPr>
            <a:spLocks noChangeArrowheads="1"/>
          </p:cNvSpPr>
          <p:nvPr/>
        </p:nvSpPr>
        <p:spPr bwMode="auto">
          <a:xfrm>
            <a:off x="1994833" y="127000"/>
            <a:ext cx="55194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eaLnBrk="0" fontAlgn="base" hangingPunct="0">
              <a:spcBef>
                <a:spcPct val="0"/>
              </a:spcBef>
              <a:spcAft>
                <a:spcPct val="0"/>
              </a:spcAft>
            </a:pPr>
            <a:r>
              <a:rPr lang="en-US" altLang="zh-TW" sz="3200" dirty="0" smtClean="0">
                <a:solidFill>
                  <a:srgbClr val="FFCC00"/>
                </a:solidFill>
                <a:latin typeface="標楷體" pitchFamily="65" charset="-120"/>
                <a:ea typeface="標楷體" pitchFamily="65" charset="-120"/>
              </a:rPr>
              <a:t>2016</a:t>
            </a:r>
            <a:r>
              <a:rPr lang="zh-TW" altLang="en-US" sz="3200" dirty="0" smtClean="0">
                <a:solidFill>
                  <a:srgbClr val="FFCC00"/>
                </a:solidFill>
                <a:latin typeface="標楷體" pitchFamily="65" charset="-120"/>
                <a:ea typeface="標楷體" pitchFamily="65" charset="-120"/>
              </a:rPr>
              <a:t>年</a:t>
            </a:r>
            <a:r>
              <a:rPr lang="en-US" altLang="zh-TW" sz="3200" dirty="0">
                <a:solidFill>
                  <a:srgbClr val="FFCC00"/>
                </a:solidFill>
                <a:latin typeface="標楷體" pitchFamily="65" charset="-120"/>
                <a:ea typeface="標楷體" pitchFamily="65" charset="-120"/>
              </a:rPr>
              <a:t>~</a:t>
            </a:r>
            <a:r>
              <a:rPr lang="en-US" altLang="zh-TW" sz="3200" dirty="0" smtClean="0">
                <a:solidFill>
                  <a:srgbClr val="FFCC00"/>
                </a:solidFill>
                <a:latin typeface="標楷體" pitchFamily="65" charset="-120"/>
                <a:ea typeface="標楷體" pitchFamily="65" charset="-120"/>
              </a:rPr>
              <a:t>2018</a:t>
            </a:r>
            <a:r>
              <a:rPr lang="zh-TW" altLang="en-US" sz="3200" dirty="0" smtClean="0">
                <a:solidFill>
                  <a:srgbClr val="FFCC00"/>
                </a:solidFill>
                <a:latin typeface="標楷體" pitchFamily="65" charset="-120"/>
                <a:ea typeface="標楷體" pitchFamily="65" charset="-120"/>
              </a:rPr>
              <a:t>年各季營運成績</a:t>
            </a:r>
            <a:endParaRPr lang="zh-TW" altLang="zh-TW" sz="3200" dirty="0">
              <a:solidFill>
                <a:srgbClr val="FFCC00"/>
              </a:solidFill>
              <a:latin typeface="標楷體" pitchFamily="65" charset="-120"/>
              <a:ea typeface="標楷體" pitchFamily="65" charset="-120"/>
            </a:endParaRPr>
          </a:p>
        </p:txBody>
      </p:sp>
      <p:sp>
        <p:nvSpPr>
          <p:cNvPr id="4" name="矩形 1"/>
          <p:cNvSpPr>
            <a:spLocks noChangeArrowheads="1"/>
          </p:cNvSpPr>
          <p:nvPr/>
        </p:nvSpPr>
        <p:spPr bwMode="auto">
          <a:xfrm>
            <a:off x="7020272" y="1006475"/>
            <a:ext cx="2031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fontAlgn="base" hangingPunct="0">
              <a:spcBef>
                <a:spcPct val="0"/>
              </a:spcBef>
              <a:spcAft>
                <a:spcPct val="0"/>
              </a:spcAft>
            </a:pPr>
            <a:r>
              <a:rPr kumimoji="1" lang="zh-TW" altLang="en-US" sz="1600" b="1" dirty="0">
                <a:solidFill>
                  <a:srgbClr val="FFFFEB"/>
                </a:solidFill>
                <a:latin typeface="標楷體" pitchFamily="65" charset="-120"/>
                <a:ea typeface="標楷體" pitchFamily="65" charset="-120"/>
              </a:rPr>
              <a:t>單位：</a:t>
            </a:r>
            <a:r>
              <a:rPr kumimoji="1" lang="zh-TW" altLang="en-US" sz="1600" b="1" dirty="0" smtClean="0">
                <a:solidFill>
                  <a:srgbClr val="FFFFEB"/>
                </a:solidFill>
                <a:latin typeface="標楷體" pitchFamily="65" charset="-120"/>
                <a:ea typeface="標楷體" pitchFamily="65" charset="-120"/>
              </a:rPr>
              <a:t>新台幣百萬元</a:t>
            </a:r>
            <a:endParaRPr kumimoji="1" lang="zh-TW" altLang="en-US" sz="1600" b="1" dirty="0">
              <a:solidFill>
                <a:srgbClr val="FFFFEB"/>
              </a:solidFill>
              <a:latin typeface="標楷體" pitchFamily="65" charset="-120"/>
              <a:ea typeface="標楷體" pitchFamily="65" charset="-120"/>
            </a:endParaRPr>
          </a:p>
        </p:txBody>
      </p:sp>
      <p:cxnSp>
        <p:nvCxnSpPr>
          <p:cNvPr id="9" name="直線接點 8"/>
          <p:cNvCxnSpPr/>
          <p:nvPr/>
        </p:nvCxnSpPr>
        <p:spPr bwMode="auto">
          <a:xfrm>
            <a:off x="791560" y="1826822"/>
            <a:ext cx="432048" cy="0"/>
          </a:xfrm>
          <a:prstGeom prst="line">
            <a:avLst/>
          </a:prstGeom>
          <a:solidFill>
            <a:schemeClr val="accent1"/>
          </a:solidFill>
          <a:ln w="28575" cap="sq" cmpd="sng" algn="ctr">
            <a:solidFill>
              <a:srgbClr val="CC9900"/>
            </a:solidFill>
            <a:prstDash val="solid"/>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橢圓 12"/>
          <p:cNvSpPr/>
          <p:nvPr/>
        </p:nvSpPr>
        <p:spPr bwMode="auto">
          <a:xfrm>
            <a:off x="935616" y="1754814"/>
            <a:ext cx="108000" cy="108000"/>
          </a:xfrm>
          <a:prstGeom prst="ellipse">
            <a:avLst/>
          </a:prstGeom>
          <a:solidFill>
            <a:srgbClr val="E46C0A"/>
          </a:solidFill>
          <a:ln w="12700" cap="sq" cmpd="sng" algn="ctr">
            <a:solidFill>
              <a:schemeClr val="tx1"/>
            </a:solidFill>
            <a:prstDash val="solid"/>
            <a:miter lim="800000"/>
            <a:headEnd type="none" w="sm" len="sm"/>
            <a:tailEnd type="none" w="sm" len="sm"/>
          </a:ln>
          <a:effectLst/>
          <a:scene3d>
            <a:camera prst="orthographicFront"/>
            <a:lightRig rig="threePt" dir="t"/>
          </a:scene3d>
          <a:sp3d>
            <a:bevelT/>
          </a:sp3d>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14" name="矩形 13"/>
          <p:cNvSpPr/>
          <p:nvPr/>
        </p:nvSpPr>
        <p:spPr bwMode="auto">
          <a:xfrm>
            <a:off x="1259632" y="1628800"/>
            <a:ext cx="1080120" cy="342038"/>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zh-TW" altLang="en-US" sz="1600" b="1" dirty="0" smtClean="0">
                <a:solidFill>
                  <a:srgbClr val="FFFFEB"/>
                </a:solidFill>
                <a:latin typeface="標楷體" pitchFamily="65" charset="-120"/>
                <a:ea typeface="標楷體" pitchFamily="65" charset="-120"/>
              </a:rPr>
              <a:t>營業毛利率</a:t>
            </a:r>
          </a:p>
        </p:txBody>
      </p:sp>
      <p:sp>
        <p:nvSpPr>
          <p:cNvPr id="15" name="流程圖: 磁碟 14"/>
          <p:cNvSpPr/>
          <p:nvPr/>
        </p:nvSpPr>
        <p:spPr bwMode="auto">
          <a:xfrm>
            <a:off x="863568" y="1979839"/>
            <a:ext cx="216000" cy="144000"/>
          </a:xfrm>
          <a:prstGeom prst="flowChartMagneticDisk">
            <a:avLst/>
          </a:prstGeom>
          <a:solidFill>
            <a:srgbClr val="CDE8EF"/>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3" name="矩形 22"/>
          <p:cNvSpPr/>
          <p:nvPr/>
        </p:nvSpPr>
        <p:spPr bwMode="auto">
          <a:xfrm>
            <a:off x="1259632" y="1916832"/>
            <a:ext cx="1080120" cy="342038"/>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zh-TW" altLang="en-US" sz="1600" b="1" dirty="0">
                <a:solidFill>
                  <a:srgbClr val="FFFFEB"/>
                </a:solidFill>
                <a:latin typeface="標楷體" pitchFamily="65" charset="-120"/>
                <a:ea typeface="標楷體" pitchFamily="65" charset="-120"/>
              </a:rPr>
              <a:t>銷貨</a:t>
            </a:r>
            <a:r>
              <a:rPr kumimoji="1" lang="zh-TW" altLang="en-US" sz="1600" b="1" dirty="0" smtClean="0">
                <a:solidFill>
                  <a:srgbClr val="FFFFEB"/>
                </a:solidFill>
                <a:latin typeface="標楷體" pitchFamily="65" charset="-120"/>
                <a:ea typeface="標楷體" pitchFamily="65" charset="-120"/>
              </a:rPr>
              <a:t>淨額</a:t>
            </a:r>
            <a:endParaRPr kumimoji="1" lang="en-US" altLang="zh-TW" sz="1600" b="1" dirty="0" smtClean="0">
              <a:solidFill>
                <a:srgbClr val="FFFFEB"/>
              </a:solidFill>
              <a:latin typeface="標楷體" pitchFamily="65" charset="-120"/>
              <a:ea typeface="標楷體" pitchFamily="65" charset="-120"/>
            </a:endParaRPr>
          </a:p>
        </p:txBody>
      </p:sp>
      <p:sp>
        <p:nvSpPr>
          <p:cNvPr id="24" name="矩形 23"/>
          <p:cNvSpPr/>
          <p:nvPr/>
        </p:nvSpPr>
        <p:spPr bwMode="auto">
          <a:xfrm>
            <a:off x="719552" y="1632880"/>
            <a:ext cx="1692208" cy="679996"/>
          </a:xfrm>
          <a:prstGeom prst="rect">
            <a:avLst/>
          </a:prstGeom>
          <a:noFill/>
          <a:ln w="12700" cap="sq" cmpd="sng" algn="ctr">
            <a:solidFill>
              <a:schemeClr val="tx1"/>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graphicFrame>
        <p:nvGraphicFramePr>
          <p:cNvPr id="7" name="物件 6"/>
          <p:cNvGraphicFramePr>
            <a:graphicFrameLocks noChangeAspect="1"/>
          </p:cNvGraphicFramePr>
          <p:nvPr>
            <p:extLst>
              <p:ext uri="{D42A27DB-BD31-4B8C-83A1-F6EECF244321}">
                <p14:modId xmlns:p14="http://schemas.microsoft.com/office/powerpoint/2010/main" val="2103599359"/>
              </p:ext>
            </p:extLst>
          </p:nvPr>
        </p:nvGraphicFramePr>
        <p:xfrm>
          <a:off x="935038" y="3021013"/>
          <a:ext cx="7521575" cy="4041775"/>
        </p:xfrm>
        <a:graphic>
          <a:graphicData uri="http://schemas.openxmlformats.org/presentationml/2006/ole">
            <mc:AlternateContent xmlns:mc="http://schemas.openxmlformats.org/markup-compatibility/2006">
              <mc:Choice xmlns:v="urn:schemas-microsoft-com:vml" Requires="v">
                <p:oleObj spid="_x0000_s4107" name="工作表" r:id="rId6" imgW="9401130" imgH="6172200" progId="Excel.Sheet.12">
                  <p:link updateAutomatic="1"/>
                </p:oleObj>
              </mc:Choice>
              <mc:Fallback>
                <p:oleObj name="工作表" r:id="rId6" imgW="9401130" imgH="6172200" progId="Excel.Sheet.12">
                  <p:link updateAutomatic="1"/>
                  <p:pic>
                    <p:nvPicPr>
                      <p:cNvPr id="0" name=""/>
                      <p:cNvPicPr/>
                      <p:nvPr/>
                    </p:nvPicPr>
                    <p:blipFill>
                      <a:blip r:embed="rId7"/>
                      <a:stretch>
                        <a:fillRect/>
                      </a:stretch>
                    </p:blipFill>
                    <p:spPr>
                      <a:xfrm>
                        <a:off x="935038" y="3021013"/>
                        <a:ext cx="7521575" cy="4041775"/>
                      </a:xfrm>
                      <a:prstGeom prst="rect">
                        <a:avLst/>
                      </a:prstGeom>
                    </p:spPr>
                  </p:pic>
                </p:oleObj>
              </mc:Fallback>
            </mc:AlternateContent>
          </a:graphicData>
        </a:graphic>
      </p:graphicFrame>
    </p:spTree>
    <p:extLst>
      <p:ext uri="{BB962C8B-B14F-4D97-AF65-F5344CB8AC3E}">
        <p14:creationId xmlns:p14="http://schemas.microsoft.com/office/powerpoint/2010/main" val="364650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1"/>
          <p:cNvSpPr>
            <a:spLocks noChangeArrowheads="1"/>
          </p:cNvSpPr>
          <p:nvPr/>
        </p:nvSpPr>
        <p:spPr bwMode="auto">
          <a:xfrm>
            <a:off x="7020272" y="1006475"/>
            <a:ext cx="2031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fontAlgn="base" hangingPunct="0">
              <a:spcBef>
                <a:spcPct val="0"/>
              </a:spcBef>
              <a:spcAft>
                <a:spcPct val="0"/>
              </a:spcAft>
            </a:pPr>
            <a:r>
              <a:rPr kumimoji="1" lang="zh-TW" altLang="en-US" sz="1600" b="1" dirty="0">
                <a:solidFill>
                  <a:srgbClr val="FFFFEB"/>
                </a:solidFill>
                <a:latin typeface="標楷體" pitchFamily="65" charset="-120"/>
                <a:ea typeface="標楷體" pitchFamily="65" charset="-120"/>
              </a:rPr>
              <a:t>單位：</a:t>
            </a:r>
            <a:r>
              <a:rPr kumimoji="1" lang="zh-TW" altLang="en-US" sz="1600" b="1" dirty="0" smtClean="0">
                <a:solidFill>
                  <a:srgbClr val="FFFFEB"/>
                </a:solidFill>
                <a:latin typeface="標楷體" pitchFamily="65" charset="-120"/>
                <a:ea typeface="標楷體" pitchFamily="65" charset="-120"/>
              </a:rPr>
              <a:t>新台幣百萬元</a:t>
            </a:r>
            <a:endParaRPr kumimoji="1" lang="zh-TW" altLang="en-US" sz="1600" b="1" dirty="0">
              <a:solidFill>
                <a:srgbClr val="FFFFEB"/>
              </a:solidFill>
              <a:latin typeface="標楷體" pitchFamily="65" charset="-120"/>
              <a:ea typeface="標楷體" pitchFamily="65" charset="-120"/>
            </a:endParaRPr>
          </a:p>
        </p:txBody>
      </p:sp>
      <p:sp>
        <p:nvSpPr>
          <p:cNvPr id="6" name="矩形 5"/>
          <p:cNvSpPr>
            <a:spLocks noChangeArrowheads="1"/>
          </p:cNvSpPr>
          <p:nvPr/>
        </p:nvSpPr>
        <p:spPr bwMode="auto">
          <a:xfrm>
            <a:off x="1174097" y="127000"/>
            <a:ext cx="71609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eaLnBrk="0" fontAlgn="base" hangingPunct="0">
              <a:spcBef>
                <a:spcPct val="0"/>
              </a:spcBef>
              <a:spcAft>
                <a:spcPct val="0"/>
              </a:spcAft>
            </a:pPr>
            <a:r>
              <a:rPr lang="en-US" altLang="zh-TW" sz="3200" dirty="0" smtClean="0">
                <a:solidFill>
                  <a:srgbClr val="FFCC00"/>
                </a:solidFill>
                <a:latin typeface="標楷體" pitchFamily="65" charset="-120"/>
                <a:ea typeface="標楷體" pitchFamily="65" charset="-120"/>
              </a:rPr>
              <a:t>2016</a:t>
            </a:r>
            <a:r>
              <a:rPr lang="zh-TW" altLang="en-US" sz="3200" dirty="0" smtClean="0">
                <a:solidFill>
                  <a:srgbClr val="FFCC00"/>
                </a:solidFill>
                <a:latin typeface="標楷體" pitchFamily="65" charset="-120"/>
                <a:ea typeface="標楷體" pitchFamily="65" charset="-120"/>
              </a:rPr>
              <a:t>年</a:t>
            </a:r>
            <a:r>
              <a:rPr lang="en-US" altLang="zh-TW" sz="3200" dirty="0">
                <a:solidFill>
                  <a:srgbClr val="FFCC00"/>
                </a:solidFill>
                <a:latin typeface="標楷體" pitchFamily="65" charset="-120"/>
                <a:ea typeface="標楷體" pitchFamily="65" charset="-120"/>
              </a:rPr>
              <a:t>~</a:t>
            </a:r>
            <a:r>
              <a:rPr lang="en-US" altLang="zh-TW" sz="3200" dirty="0" smtClean="0">
                <a:solidFill>
                  <a:srgbClr val="FFCC00"/>
                </a:solidFill>
                <a:latin typeface="標楷體" pitchFamily="65" charset="-120"/>
                <a:ea typeface="標楷體" pitchFamily="65" charset="-120"/>
              </a:rPr>
              <a:t>2018</a:t>
            </a:r>
            <a:r>
              <a:rPr lang="zh-TW" altLang="en-US" sz="3200" dirty="0" smtClean="0">
                <a:solidFill>
                  <a:srgbClr val="FFCC00"/>
                </a:solidFill>
                <a:latin typeface="標楷體" pitchFamily="65" charset="-120"/>
                <a:ea typeface="標楷體" pitchFamily="65" charset="-120"/>
              </a:rPr>
              <a:t>年營運成績分</a:t>
            </a:r>
            <a:r>
              <a:rPr lang="zh-TW" altLang="en-US" sz="3200" dirty="0">
                <a:solidFill>
                  <a:srgbClr val="FFCC00"/>
                </a:solidFill>
                <a:latin typeface="標楷體" pitchFamily="65" charset="-120"/>
                <a:ea typeface="標楷體" pitchFamily="65" charset="-120"/>
              </a:rPr>
              <a:t>季同期比較</a:t>
            </a:r>
            <a:endParaRPr lang="zh-TW" altLang="zh-TW" sz="3200" dirty="0">
              <a:solidFill>
                <a:srgbClr val="FFCC00"/>
              </a:solidFill>
              <a:latin typeface="標楷體" pitchFamily="65" charset="-120"/>
              <a:ea typeface="標楷體" pitchFamily="65" charset="-120"/>
            </a:endParaRPr>
          </a:p>
        </p:txBody>
      </p:sp>
      <p:sp>
        <p:nvSpPr>
          <p:cNvPr id="13" name="文字方塊 12"/>
          <p:cNvSpPr txBox="1"/>
          <p:nvPr/>
        </p:nvSpPr>
        <p:spPr>
          <a:xfrm>
            <a:off x="899592" y="1628800"/>
            <a:ext cx="936104" cy="307777"/>
          </a:xfrm>
          <a:prstGeom prst="rect">
            <a:avLst/>
          </a:prstGeom>
          <a:noFill/>
        </p:spPr>
        <p:txBody>
          <a:bodyPr wrap="square" rtlCol="0">
            <a:spAutoFit/>
          </a:bodyPr>
          <a:lstStyle/>
          <a:p>
            <a:pPr eaLnBrk="0" fontAlgn="base" hangingPunct="0">
              <a:spcBef>
                <a:spcPct val="0"/>
              </a:spcBef>
              <a:spcAft>
                <a:spcPct val="0"/>
              </a:spcAft>
            </a:pPr>
            <a:r>
              <a:rPr kumimoji="1" lang="zh-TW" altLang="en-US" sz="1400" b="1" dirty="0">
                <a:solidFill>
                  <a:srgbClr val="FFFFEB"/>
                </a:solidFill>
                <a:latin typeface="標楷體" pitchFamily="65" charset="-120"/>
                <a:ea typeface="標楷體" pitchFamily="65" charset="-120"/>
              </a:rPr>
              <a:t>營業收入</a:t>
            </a:r>
          </a:p>
        </p:txBody>
      </p:sp>
      <p:sp>
        <p:nvSpPr>
          <p:cNvPr id="15" name="矩形 14"/>
          <p:cNvSpPr/>
          <p:nvPr/>
        </p:nvSpPr>
        <p:spPr bwMode="auto">
          <a:xfrm>
            <a:off x="581402" y="1556792"/>
            <a:ext cx="1254294" cy="457200"/>
          </a:xfrm>
          <a:prstGeom prst="rect">
            <a:avLst/>
          </a:prstGeom>
          <a:noFill/>
          <a:ln w="12700" cap="sq" cmpd="sng" algn="ctr">
            <a:solidFill>
              <a:schemeClr val="tx1"/>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1" name="流程圖: 磁碟 20"/>
          <p:cNvSpPr/>
          <p:nvPr/>
        </p:nvSpPr>
        <p:spPr bwMode="auto">
          <a:xfrm>
            <a:off x="725442" y="1698216"/>
            <a:ext cx="216000" cy="180000"/>
          </a:xfrm>
          <a:prstGeom prst="flowChartMagneticDisk">
            <a:avLst/>
          </a:prstGeom>
          <a:solidFill>
            <a:srgbClr val="CDE8EF"/>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graphicFrame>
        <p:nvGraphicFramePr>
          <p:cNvPr id="7" name="物件 6"/>
          <p:cNvGraphicFramePr>
            <a:graphicFrameLocks noChangeAspect="1"/>
          </p:cNvGraphicFramePr>
          <p:nvPr>
            <p:extLst>
              <p:ext uri="{D42A27DB-BD31-4B8C-83A1-F6EECF244321}">
                <p14:modId xmlns:p14="http://schemas.microsoft.com/office/powerpoint/2010/main" val="1329053308"/>
              </p:ext>
            </p:extLst>
          </p:nvPr>
        </p:nvGraphicFramePr>
        <p:xfrm>
          <a:off x="539749" y="1663700"/>
          <a:ext cx="8511847" cy="4554538"/>
        </p:xfrm>
        <a:graphic>
          <a:graphicData uri="http://schemas.openxmlformats.org/presentationml/2006/ole">
            <mc:AlternateContent xmlns:mc="http://schemas.openxmlformats.org/markup-compatibility/2006">
              <mc:Choice xmlns:v="urn:schemas-microsoft-com:vml" Requires="v">
                <p:oleObj spid="_x0000_s5130" name="工作表" r:id="rId4" imgW="9401130" imgH="6172200" progId="Excel.Sheet.12">
                  <p:link updateAutomatic="1"/>
                </p:oleObj>
              </mc:Choice>
              <mc:Fallback>
                <p:oleObj name="工作表" r:id="rId4" imgW="9401130" imgH="6172200" progId="Excel.Sheet.12">
                  <p:link updateAutomatic="1"/>
                  <p:pic>
                    <p:nvPicPr>
                      <p:cNvPr id="0" name=""/>
                      <p:cNvPicPr/>
                      <p:nvPr/>
                    </p:nvPicPr>
                    <p:blipFill>
                      <a:blip r:embed="rId5"/>
                      <a:stretch>
                        <a:fillRect/>
                      </a:stretch>
                    </p:blipFill>
                    <p:spPr>
                      <a:xfrm>
                        <a:off x="539749" y="1663700"/>
                        <a:ext cx="8511847" cy="4554538"/>
                      </a:xfrm>
                      <a:prstGeom prst="rect">
                        <a:avLst/>
                      </a:prstGeom>
                    </p:spPr>
                  </p:pic>
                </p:oleObj>
              </mc:Fallback>
            </mc:AlternateContent>
          </a:graphicData>
        </a:graphic>
      </p:graphicFrame>
      <p:graphicFrame>
        <p:nvGraphicFramePr>
          <p:cNvPr id="14" name="物件 13"/>
          <p:cNvGraphicFramePr>
            <a:graphicFrameLocks noChangeAspect="1"/>
          </p:cNvGraphicFramePr>
          <p:nvPr>
            <p:extLst>
              <p:ext uri="{D42A27DB-BD31-4B8C-83A1-F6EECF244321}">
                <p14:modId xmlns:p14="http://schemas.microsoft.com/office/powerpoint/2010/main" val="3654934274"/>
              </p:ext>
            </p:extLst>
          </p:nvPr>
        </p:nvGraphicFramePr>
        <p:xfrm>
          <a:off x="1043608" y="6165850"/>
          <a:ext cx="7503046" cy="476250"/>
        </p:xfrm>
        <a:graphic>
          <a:graphicData uri="http://schemas.openxmlformats.org/presentationml/2006/ole">
            <mc:AlternateContent xmlns:mc="http://schemas.openxmlformats.org/markup-compatibility/2006">
              <mc:Choice xmlns:v="urn:schemas-microsoft-com:vml" Requires="v">
                <p:oleObj spid="_x0000_s5131" name="工作表" r:id="rId6" imgW="6410340" imgH="476340" progId="Excel.Sheet.12">
                  <p:link updateAutomatic="1"/>
                </p:oleObj>
              </mc:Choice>
              <mc:Fallback>
                <p:oleObj name="工作表" r:id="rId6" imgW="6410340" imgH="476340" progId="Excel.Sheet.12">
                  <p:link updateAutomatic="1"/>
                  <p:pic>
                    <p:nvPicPr>
                      <p:cNvPr id="0" name=""/>
                      <p:cNvPicPr/>
                      <p:nvPr/>
                    </p:nvPicPr>
                    <p:blipFill>
                      <a:blip r:embed="rId7"/>
                      <a:stretch>
                        <a:fillRect/>
                      </a:stretch>
                    </p:blipFill>
                    <p:spPr>
                      <a:xfrm>
                        <a:off x="1043608" y="6165850"/>
                        <a:ext cx="7503046" cy="476250"/>
                      </a:xfrm>
                      <a:prstGeom prst="rect">
                        <a:avLst/>
                      </a:prstGeom>
                    </p:spPr>
                  </p:pic>
                </p:oleObj>
              </mc:Fallback>
            </mc:AlternateContent>
          </a:graphicData>
        </a:graphic>
      </p:graphicFrame>
    </p:spTree>
    <p:extLst>
      <p:ext uri="{BB962C8B-B14F-4D97-AF65-F5344CB8AC3E}">
        <p14:creationId xmlns:p14="http://schemas.microsoft.com/office/powerpoint/2010/main" val="229510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內容版面配置區 5"/>
          <p:cNvSpPr>
            <a:spLocks noGrp="1"/>
          </p:cNvSpPr>
          <p:nvPr>
            <p:ph idx="1"/>
          </p:nvPr>
        </p:nvSpPr>
        <p:spPr>
          <a:xfrm>
            <a:off x="539750" y="1484313"/>
            <a:ext cx="8604250" cy="5373687"/>
          </a:xfrm>
        </p:spPr>
        <p:txBody>
          <a:bodyPr/>
          <a:lstStyle/>
          <a:p>
            <a:pPr eaLnBrk="1" hangingPunct="1">
              <a:spcBef>
                <a:spcPts val="600"/>
              </a:spcBef>
            </a:pPr>
            <a:r>
              <a:rPr kumimoji="0" lang="zh-TW" altLang="en-US" sz="2400" b="1" dirty="0" smtClean="0">
                <a:latin typeface="標楷體" pitchFamily="65" charset="-120"/>
                <a:ea typeface="標楷體" pitchFamily="65" charset="-120"/>
              </a:rPr>
              <a:t>一、</a:t>
            </a:r>
            <a:endParaRPr kumimoji="0" lang="en-US" altLang="zh-TW" sz="24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為響應政府農畜牧業科技化、現代化發展政策，以及符合世界環保並解決飼</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料交叉污染與食安問題，除了在</a:t>
            </a:r>
            <a:r>
              <a:rPr kumimoji="0" lang="en-US" altLang="zh-TW" sz="2000" b="1" dirty="0" smtClean="0">
                <a:latin typeface="標楷體" pitchFamily="65" charset="-120"/>
                <a:ea typeface="標楷體" pitchFamily="65" charset="-120"/>
              </a:rPr>
              <a:t>2018</a:t>
            </a:r>
            <a:r>
              <a:rPr kumimoji="0" lang="zh-TW" altLang="en-US" sz="2000" b="1" dirty="0" smtClean="0">
                <a:latin typeface="標楷體" pitchFamily="65" charset="-120"/>
                <a:ea typeface="標楷體" pitchFamily="65" charset="-120"/>
              </a:rPr>
              <a:t>年動工興建一座</a:t>
            </a:r>
            <a:r>
              <a:rPr kumimoji="0" lang="en-US" altLang="zh-TW" sz="2000" b="1" dirty="0" smtClean="0">
                <a:latin typeface="標楷體" pitchFamily="65" charset="-120"/>
                <a:ea typeface="標楷體" pitchFamily="65" charset="-120"/>
              </a:rPr>
              <a:t>AI</a:t>
            </a:r>
            <a:r>
              <a:rPr kumimoji="0" lang="zh-TW" altLang="en-US" sz="2000" b="1" dirty="0" smtClean="0">
                <a:latin typeface="標楷體" pitchFamily="65" charset="-120"/>
                <a:ea typeface="標楷體" pitchFamily="65" charset="-120"/>
              </a:rPr>
              <a:t>人工智慧自動化飼料</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廠外，並將引進集團兼具環保、安全的世界最先進設備及世界級技術，引領</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台灣卜蜂提升育種、畜牧養殖、飼料、肉品加工及蛋品技術水平，進而帶動</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台灣農畜牧業邁入高科技自動化新的里程碑。</a:t>
            </a:r>
            <a:endParaRPr kumimoji="0" lang="en-US" altLang="zh-TW" sz="2000" b="1" dirty="0" smtClean="0">
              <a:latin typeface="標楷體" pitchFamily="65" charset="-120"/>
              <a:ea typeface="標楷體" pitchFamily="65" charset="-120"/>
            </a:endParaRPr>
          </a:p>
          <a:p>
            <a:pPr eaLnBrk="1" hangingPunct="1">
              <a:spcBef>
                <a:spcPts val="600"/>
              </a:spcBef>
            </a:pP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400" b="1" dirty="0" smtClean="0">
                <a:latin typeface="標楷體" pitchFamily="65" charset="-120"/>
                <a:ea typeface="標楷體" pitchFamily="65" charset="-120"/>
              </a:rPr>
              <a:t>二、 </a:t>
            </a:r>
            <a:endParaRPr kumimoji="0" lang="en-US" altLang="zh-TW" sz="24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本公司近幾年來持續投入高額的資本支出強化農畜牧上下游供應鏈布局，擴</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充產能、更新設備、改善飼養環境，除了鞏固現有飼料、肉品加工、家禽屠</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宰、種雞、種豬核心事業，未來將持續積極拓展水濂密閉式種鴨養殖及育種</a:t>
            </a:r>
            <a:endParaRPr kumimoji="0" lang="en-US" altLang="zh-TW" sz="2000" b="1" dirty="0" smtClean="0">
              <a:latin typeface="標楷體" pitchFamily="65" charset="-120"/>
              <a:ea typeface="標楷體" pitchFamily="65" charset="-120"/>
            </a:endParaRPr>
          </a:p>
          <a:p>
            <a:pPr eaLnBrk="1" hangingPunct="1">
              <a:spcBef>
                <a:spcPts val="600"/>
              </a:spcBef>
            </a:pPr>
            <a:r>
              <a:rPr kumimoji="0" lang="zh-TW" altLang="en-US" sz="2000" b="1" dirty="0" smtClean="0">
                <a:latin typeface="標楷體" pitchFamily="65" charset="-120"/>
                <a:ea typeface="標楷體" pitchFamily="65" charset="-120"/>
              </a:rPr>
              <a:t>、豬肉分切、建立蛋品品牌與通路蛋雞一貫化的經營。</a:t>
            </a:r>
            <a:endParaRPr kumimoji="0" lang="en-US" altLang="zh-TW" sz="2000" b="1" dirty="0" smtClean="0">
              <a:latin typeface="標楷體" pitchFamily="65" charset="-120"/>
              <a:ea typeface="標楷體" pitchFamily="65" charset="-120"/>
            </a:endParaRPr>
          </a:p>
          <a:p>
            <a:pPr eaLnBrk="1" hangingPunct="1">
              <a:spcBef>
                <a:spcPts val="600"/>
              </a:spcBef>
            </a:pPr>
            <a:endParaRPr kumimoji="0" lang="en-US" altLang="zh-TW" sz="1800" b="1" dirty="0" smtClean="0">
              <a:latin typeface="標楷體" pitchFamily="65" charset="-120"/>
              <a:ea typeface="標楷體" pitchFamily="65" charset="-120"/>
            </a:endParaRPr>
          </a:p>
          <a:p>
            <a:endParaRPr lang="zh-TW" altLang="en-US" dirty="0" smtClean="0"/>
          </a:p>
        </p:txBody>
      </p:sp>
      <p:sp>
        <p:nvSpPr>
          <p:cNvPr id="10243" name="矩形 1"/>
          <p:cNvSpPr>
            <a:spLocks noChangeArrowheads="1"/>
          </p:cNvSpPr>
          <p:nvPr/>
        </p:nvSpPr>
        <p:spPr bwMode="auto">
          <a:xfrm>
            <a:off x="2339752" y="333375"/>
            <a:ext cx="5544616"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kumimoji="0" lang="zh-TW" altLang="en-US" sz="4000" dirty="0" smtClean="0">
                <a:solidFill>
                  <a:srgbClr val="FFCC00"/>
                </a:solidFill>
                <a:latin typeface="標楷體" pitchFamily="65" charset="-120"/>
                <a:ea typeface="標楷體" pitchFamily="65" charset="-120"/>
              </a:rPr>
              <a:t>未來</a:t>
            </a:r>
            <a:r>
              <a:rPr kumimoji="0" lang="zh-TW" altLang="en-US" sz="4000" dirty="0">
                <a:solidFill>
                  <a:srgbClr val="FFCC00"/>
                </a:solidFill>
                <a:latin typeface="標楷體" pitchFamily="65" charset="-120"/>
                <a:ea typeface="標楷體" pitchFamily="65" charset="-120"/>
              </a:rPr>
              <a:t>發展策略</a:t>
            </a:r>
            <a:r>
              <a:rPr kumimoji="0" lang="en-US" altLang="zh-TW" sz="4000" dirty="0">
                <a:solidFill>
                  <a:srgbClr val="FFCC00"/>
                </a:solidFill>
                <a:latin typeface="標楷體" pitchFamily="65" charset="-120"/>
                <a:ea typeface="標楷體" pitchFamily="65" charset="-120"/>
              </a:rPr>
              <a:t>(</a:t>
            </a:r>
            <a:r>
              <a:rPr kumimoji="0" lang="zh-TW" altLang="en-US" sz="4000" dirty="0">
                <a:solidFill>
                  <a:srgbClr val="FFCC00"/>
                </a:solidFill>
                <a:latin typeface="標楷體" pitchFamily="65" charset="-120"/>
                <a:ea typeface="標楷體" pitchFamily="65" charset="-120"/>
              </a:rPr>
              <a:t>一</a:t>
            </a:r>
            <a:r>
              <a:rPr kumimoji="0" lang="en-US" altLang="zh-TW" sz="4000" dirty="0">
                <a:solidFill>
                  <a:srgbClr val="FFCC00"/>
                </a:solidFill>
                <a:latin typeface="標楷體" pitchFamily="65" charset="-120"/>
                <a:ea typeface="標楷體" pitchFamily="65" charset="-120"/>
              </a:rPr>
              <a:t>)</a:t>
            </a:r>
          </a:p>
          <a:p>
            <a:pPr algn="just"/>
            <a:endParaRPr kumimoji="0" lang="en-US" altLang="zh-TW" sz="4000" dirty="0">
              <a:solidFill>
                <a:srgbClr val="FFCC00"/>
              </a:solidFill>
              <a:latin typeface="標楷體" pitchFamily="65" charset="-120"/>
              <a:ea typeface="標楷體" pitchFamily="65" charset="-120"/>
            </a:endParaRPr>
          </a:p>
          <a:p>
            <a:pPr algn="just"/>
            <a:endParaRPr kumimoji="0" lang="en-US" altLang="zh-TW" dirty="0">
              <a:solidFill>
                <a:srgbClr val="FFCC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內容版面配置區 5"/>
          <p:cNvSpPr>
            <a:spLocks noGrp="1"/>
          </p:cNvSpPr>
          <p:nvPr>
            <p:ph idx="1"/>
          </p:nvPr>
        </p:nvSpPr>
        <p:spPr>
          <a:xfrm>
            <a:off x="523875" y="1557338"/>
            <a:ext cx="8620125" cy="5256212"/>
          </a:xfrm>
        </p:spPr>
        <p:txBody>
          <a:bodyPr/>
          <a:lstStyle/>
          <a:p>
            <a:pPr eaLnBrk="1" hangingPunct="1">
              <a:spcBef>
                <a:spcPts val="600"/>
              </a:spcBef>
            </a:pPr>
            <a:r>
              <a:rPr kumimoji="0" lang="zh-TW" altLang="en-US" sz="2400" b="1" smtClean="0">
                <a:latin typeface="標楷體" pitchFamily="65" charset="-120"/>
                <a:ea typeface="標楷體" pitchFamily="65" charset="-120"/>
              </a:rPr>
              <a:t>三、 </a:t>
            </a:r>
            <a:endParaRPr kumimoji="0" lang="en-US" altLang="zh-TW" sz="24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食品安全及品質是卜蜂的使命，堅持從原物料供應鏈管理、製程、倉儲、產</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品出廠運輸等全程嚴格品質管控與完整產銷履歷控管，以確保食品安全，提</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供消費者安全、健康、衛生、便利、價廉物美、優良品質的肉品。</a:t>
            </a:r>
            <a:endParaRPr kumimoji="0" lang="en-US" altLang="zh-TW" sz="2000" b="1" smtClean="0">
              <a:latin typeface="標楷體" pitchFamily="65" charset="-120"/>
              <a:ea typeface="標楷體" pitchFamily="65" charset="-120"/>
            </a:endParaRPr>
          </a:p>
          <a:p>
            <a:pPr eaLnBrk="1" hangingPunct="1">
              <a:spcBef>
                <a:spcPts val="600"/>
              </a:spcBef>
            </a:pP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400" b="1" smtClean="0">
                <a:latin typeface="標楷體" pitchFamily="65" charset="-120"/>
                <a:ea typeface="標楷體" pitchFamily="65" charset="-120"/>
              </a:rPr>
              <a:t>四、</a:t>
            </a:r>
            <a:endParaRPr kumimoji="0" lang="en-US" altLang="zh-TW" sz="24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近幾年環保及勞工意識高漲，食品安全更受政府及人民的極度重視，本公司</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身為台灣農畜牧業領導者之一，我們將持續進行各項投資，以期提升效率、</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增加勞工安全、減少環境汙染，未來將擴大興建科技化、現代化畜禽舍，飼</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養健康無慮畜禽，提供消費者安全、健康、優良品質的肉品，並為響應政府</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發展循環經濟減輕環境汙染創造綠能政策，長期以來對於所屬家禽家畜養殖</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場產生的排泄物回收循環再利用製成有機肥料及發展沼氣發電、增設太陽能</a:t>
            </a:r>
            <a:endParaRPr kumimoji="0" lang="en-US" altLang="zh-TW" sz="2000" b="1" smtClean="0">
              <a:latin typeface="標楷體" pitchFamily="65" charset="-120"/>
              <a:ea typeface="標楷體" pitchFamily="65" charset="-120"/>
            </a:endParaRPr>
          </a:p>
          <a:p>
            <a:pPr eaLnBrk="1" hangingPunct="1">
              <a:spcBef>
                <a:spcPts val="600"/>
              </a:spcBef>
            </a:pPr>
            <a:r>
              <a:rPr kumimoji="0" lang="zh-TW" altLang="en-US" sz="2000" b="1" smtClean="0">
                <a:latin typeface="標楷體" pitchFamily="65" charset="-120"/>
                <a:ea typeface="標楷體" pitchFamily="65" charset="-120"/>
              </a:rPr>
              <a:t>發電，維護大自然環境。</a:t>
            </a:r>
            <a:endParaRPr kumimoji="0" lang="en-US" altLang="zh-TW" sz="2000" b="1" smtClean="0">
              <a:latin typeface="標楷體" pitchFamily="65" charset="-120"/>
              <a:ea typeface="標楷體" pitchFamily="65" charset="-120"/>
            </a:endParaRPr>
          </a:p>
          <a:p>
            <a:endParaRPr lang="zh-TW" altLang="en-US" smtClean="0"/>
          </a:p>
        </p:txBody>
      </p:sp>
      <p:sp>
        <p:nvSpPr>
          <p:cNvPr id="11267" name="矩形 1"/>
          <p:cNvSpPr>
            <a:spLocks noChangeArrowheads="1"/>
          </p:cNvSpPr>
          <p:nvPr/>
        </p:nvSpPr>
        <p:spPr bwMode="auto">
          <a:xfrm>
            <a:off x="2267744" y="333375"/>
            <a:ext cx="5544616"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kumimoji="0" lang="zh-TW" altLang="en-US" sz="4000" dirty="0" smtClean="0">
                <a:solidFill>
                  <a:srgbClr val="FFCC00"/>
                </a:solidFill>
                <a:latin typeface="標楷體" pitchFamily="65" charset="-120"/>
                <a:ea typeface="標楷體" pitchFamily="65" charset="-120"/>
              </a:rPr>
              <a:t>未來</a:t>
            </a:r>
            <a:r>
              <a:rPr kumimoji="0" lang="zh-TW" altLang="en-US" sz="4000" dirty="0">
                <a:solidFill>
                  <a:srgbClr val="FFCC00"/>
                </a:solidFill>
                <a:latin typeface="標楷體" pitchFamily="65" charset="-120"/>
                <a:ea typeface="標楷體" pitchFamily="65" charset="-120"/>
              </a:rPr>
              <a:t>發展策略</a:t>
            </a:r>
            <a:r>
              <a:rPr kumimoji="0" lang="en-US" altLang="zh-TW" sz="4000" dirty="0">
                <a:solidFill>
                  <a:srgbClr val="FFCC00"/>
                </a:solidFill>
                <a:latin typeface="標楷體" pitchFamily="65" charset="-120"/>
                <a:ea typeface="標楷體" pitchFamily="65" charset="-120"/>
              </a:rPr>
              <a:t>(</a:t>
            </a:r>
            <a:r>
              <a:rPr kumimoji="0" lang="zh-TW" altLang="en-US" sz="4000" dirty="0">
                <a:solidFill>
                  <a:srgbClr val="FFCC00"/>
                </a:solidFill>
                <a:latin typeface="標楷體" pitchFamily="65" charset="-120"/>
                <a:ea typeface="標楷體" pitchFamily="65" charset="-120"/>
              </a:rPr>
              <a:t>二</a:t>
            </a:r>
            <a:r>
              <a:rPr kumimoji="0" lang="en-US" altLang="zh-TW" sz="4000" dirty="0">
                <a:solidFill>
                  <a:srgbClr val="FFCC00"/>
                </a:solidFill>
                <a:latin typeface="標楷體" pitchFamily="65" charset="-120"/>
                <a:ea typeface="標楷體" pitchFamily="65" charset="-120"/>
              </a:rPr>
              <a:t>)</a:t>
            </a:r>
          </a:p>
          <a:p>
            <a:pPr algn="just"/>
            <a:endParaRPr kumimoji="0" lang="en-US" altLang="zh-TW" sz="4000" dirty="0">
              <a:solidFill>
                <a:srgbClr val="FFCC00"/>
              </a:solidFill>
              <a:latin typeface="標楷體" pitchFamily="65" charset="-120"/>
              <a:ea typeface="標楷體" pitchFamily="65" charset="-120"/>
            </a:endParaRPr>
          </a:p>
          <a:p>
            <a:pPr algn="just"/>
            <a:endParaRPr kumimoji="0" lang="en-US" altLang="zh-TW" dirty="0">
              <a:solidFill>
                <a:srgbClr val="FFCC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內容版面配置區 5"/>
          <p:cNvSpPr txBox="1">
            <a:spLocks/>
          </p:cNvSpPr>
          <p:nvPr/>
        </p:nvSpPr>
        <p:spPr bwMode="auto">
          <a:xfrm>
            <a:off x="179388" y="836613"/>
            <a:ext cx="8748712"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kumimoji="1" sz="2400">
                <a:solidFill>
                  <a:schemeClr val="tx1"/>
                </a:solidFill>
                <a:latin typeface="Times New Roman" pitchFamily="18" charset="0"/>
                <a:ea typeface="新細明體" pitchFamily="18" charset="-120"/>
              </a:defRPr>
            </a:lvl1pPr>
            <a:lvl2pPr marL="742950" indent="-285750">
              <a:defRPr kumimoji="1" sz="2400">
                <a:solidFill>
                  <a:schemeClr val="tx1"/>
                </a:solidFill>
                <a:latin typeface="Times New Roman" pitchFamily="18" charset="0"/>
                <a:ea typeface="新細明體" pitchFamily="18" charset="-120"/>
              </a:defRPr>
            </a:lvl2pPr>
            <a:lvl3pPr marL="1143000" indent="-228600">
              <a:defRPr kumimoji="1" sz="2400">
                <a:solidFill>
                  <a:schemeClr val="tx1"/>
                </a:solidFill>
                <a:latin typeface="Times New Roman" pitchFamily="18" charset="0"/>
                <a:ea typeface="新細明體" pitchFamily="18" charset="-120"/>
              </a:defRPr>
            </a:lvl3pPr>
            <a:lvl4pPr marL="1600200" indent="-228600">
              <a:defRPr kumimoji="1" sz="2400">
                <a:solidFill>
                  <a:schemeClr val="tx1"/>
                </a:solidFill>
                <a:latin typeface="Times New Roman" pitchFamily="18" charset="0"/>
                <a:ea typeface="新細明體" pitchFamily="18" charset="-120"/>
              </a:defRPr>
            </a:lvl4pPr>
            <a:lvl5pPr marL="2057400" indent="-22860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spcBef>
                <a:spcPts val="600"/>
              </a:spcBef>
              <a:buClr>
                <a:schemeClr val="tx1"/>
              </a:buClr>
              <a:buSzPct val="110000"/>
              <a:buFont typeface="Wingdings" pitchFamily="2" charset="2"/>
              <a:buNone/>
            </a:pPr>
            <a:r>
              <a:rPr kumimoji="0" lang="zh-TW" altLang="en-US" b="1" dirty="0">
                <a:latin typeface="標楷體" pitchFamily="65" charset="-120"/>
                <a:ea typeface="標楷體" pitchFamily="65" charset="-120"/>
              </a:rPr>
              <a:t>五、</a:t>
            </a:r>
            <a:endParaRPr kumimoji="0" lang="en-US" altLang="zh-TW"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en-US" altLang="zh-TW" sz="2000" b="1" dirty="0">
                <a:latin typeface="標楷體" pitchFamily="65" charset="-120"/>
                <a:ea typeface="標楷體" pitchFamily="65" charset="-120"/>
              </a:rPr>
              <a:t>(1)</a:t>
            </a:r>
            <a:r>
              <a:rPr kumimoji="0" lang="zh-TW" altLang="en-US" sz="2000" b="1" dirty="0">
                <a:latin typeface="標楷體" pitchFamily="65" charset="-120"/>
                <a:ea typeface="標楷體" pitchFamily="65" charset="-120"/>
              </a:rPr>
              <a:t>本公司在雲林縣斗六市雲林科技工業區預計投資新台幣約</a:t>
            </a:r>
            <a:r>
              <a:rPr kumimoji="0" lang="en-US" altLang="zh-TW" sz="2000" b="1" dirty="0">
                <a:latin typeface="標楷體" pitchFamily="65" charset="-120"/>
                <a:ea typeface="標楷體" pitchFamily="65" charset="-120"/>
              </a:rPr>
              <a:t>16</a:t>
            </a:r>
            <a:r>
              <a:rPr kumimoji="0" lang="zh-TW" altLang="en-US" sz="2000" b="1" dirty="0">
                <a:latin typeface="標楷體" pitchFamily="65" charset="-120"/>
                <a:ea typeface="標楷體" pitchFamily="65" charset="-120"/>
              </a:rPr>
              <a:t>億元，業於</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a:t>
            </a:r>
            <a:r>
              <a:rPr kumimoji="0" lang="en-US" altLang="zh-TW" sz="2000" b="1" dirty="0">
                <a:latin typeface="標楷體" pitchFamily="65" charset="-120"/>
                <a:ea typeface="標楷體" pitchFamily="65" charset="-120"/>
              </a:rPr>
              <a:t>2018</a:t>
            </a:r>
            <a:r>
              <a:rPr kumimoji="0" lang="zh-TW" altLang="en-US" sz="2000" b="1" dirty="0">
                <a:latin typeface="標楷體" pitchFamily="65" charset="-120"/>
                <a:ea typeface="標楷體" pitchFamily="65" charset="-120"/>
              </a:rPr>
              <a:t>年</a:t>
            </a:r>
            <a:r>
              <a:rPr kumimoji="0" lang="en-US" altLang="zh-TW" sz="2000" b="1" dirty="0">
                <a:latin typeface="標楷體" pitchFamily="65" charset="-120"/>
                <a:ea typeface="標楷體" pitchFamily="65" charset="-120"/>
              </a:rPr>
              <a:t>2</a:t>
            </a:r>
            <a:r>
              <a:rPr kumimoji="0" lang="zh-TW" altLang="en-US" sz="2000" b="1" dirty="0">
                <a:latin typeface="標楷體" pitchFamily="65" charset="-120"/>
                <a:ea typeface="標楷體" pitchFamily="65" charset="-120"/>
              </a:rPr>
              <a:t>月動土興建一座</a:t>
            </a:r>
            <a:r>
              <a:rPr kumimoji="0" lang="en-US" altLang="zh-TW" sz="2000" b="1" dirty="0">
                <a:latin typeface="標楷體" pitchFamily="65" charset="-120"/>
                <a:ea typeface="標楷體" pitchFamily="65" charset="-120"/>
              </a:rPr>
              <a:t>AI</a:t>
            </a:r>
            <a:r>
              <a:rPr kumimoji="0" lang="zh-TW" altLang="en-US" sz="2000" b="1" dirty="0">
                <a:latin typeface="標楷體" pitchFamily="65" charset="-120"/>
                <a:ea typeface="標楷體" pitchFamily="65" charset="-120"/>
              </a:rPr>
              <a:t>人工智慧自動化飼料廠，並設置無添加藥物的</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飼料生產線，規劃總年產能</a:t>
            </a:r>
            <a:r>
              <a:rPr kumimoji="0" lang="en-US" altLang="zh-TW" sz="2000" b="1" dirty="0">
                <a:latin typeface="標楷體" pitchFamily="65" charset="-120"/>
                <a:ea typeface="標楷體" pitchFamily="65" charset="-120"/>
              </a:rPr>
              <a:t>48</a:t>
            </a:r>
            <a:r>
              <a:rPr kumimoji="0" lang="zh-TW" altLang="en-US" sz="2000" b="1" dirty="0">
                <a:latin typeface="標楷體" pitchFamily="65" charset="-120"/>
                <a:ea typeface="標楷體" pitchFamily="65" charset="-120"/>
              </a:rPr>
              <a:t>萬公噸，初期年產能</a:t>
            </a:r>
            <a:r>
              <a:rPr kumimoji="0" lang="en-US" altLang="zh-TW" sz="2000" b="1" dirty="0">
                <a:latin typeface="標楷體" pitchFamily="65" charset="-120"/>
                <a:ea typeface="標楷體" pitchFamily="65" charset="-120"/>
              </a:rPr>
              <a:t>24</a:t>
            </a:r>
            <a:r>
              <a:rPr kumimoji="0" lang="zh-TW" altLang="en-US" sz="2000" b="1" dirty="0">
                <a:latin typeface="標楷體" pitchFamily="65" charset="-120"/>
                <a:ea typeface="標楷體" pitchFamily="65" charset="-120"/>
              </a:rPr>
              <a:t>萬公噸，預計</a:t>
            </a:r>
            <a:r>
              <a:rPr kumimoji="0" lang="en-US" altLang="zh-TW" sz="2000" b="1" dirty="0">
                <a:latin typeface="標楷體" pitchFamily="65" charset="-120"/>
                <a:ea typeface="標楷體" pitchFamily="65" charset="-120"/>
              </a:rPr>
              <a:t>2020</a:t>
            </a:r>
            <a:r>
              <a:rPr kumimoji="0" lang="zh-TW" altLang="en-US" sz="2000" b="1" dirty="0">
                <a:latin typeface="標楷體" pitchFamily="65" charset="-120"/>
                <a:ea typeface="標楷體" pitchFamily="65" charset="-120"/>
              </a:rPr>
              <a:t>年</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第一季完工投入量產，未來將會帶動營運績效成長新動能，市場佔有率</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將提高至</a:t>
            </a:r>
            <a:r>
              <a:rPr kumimoji="0" lang="en-US" altLang="zh-TW" sz="2000" b="1" dirty="0">
                <a:latin typeface="標楷體" pitchFamily="65" charset="-120"/>
                <a:ea typeface="標楷體" pitchFamily="65" charset="-120"/>
              </a:rPr>
              <a:t>20~25%</a:t>
            </a:r>
            <a:r>
              <a:rPr kumimoji="0" lang="zh-TW" altLang="en-US" sz="2000" b="1" dirty="0">
                <a:latin typeface="標楷體" pitchFamily="65" charset="-120"/>
                <a:ea typeface="標楷體" pitchFamily="65" charset="-120"/>
              </a:rPr>
              <a:t>。</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en-US" altLang="zh-TW" sz="2000" b="1" dirty="0">
                <a:latin typeface="標楷體" pitchFamily="65" charset="-120"/>
                <a:ea typeface="標楷體" pitchFamily="65" charset="-120"/>
              </a:rPr>
              <a:t>(2)</a:t>
            </a:r>
            <a:r>
              <a:rPr kumimoji="0" lang="zh-TW" altLang="en-US" sz="2000" b="1" dirty="0">
                <a:latin typeface="標楷體" pitchFamily="65" charset="-120"/>
                <a:ea typeface="標楷體" pitchFamily="65" charset="-120"/>
              </a:rPr>
              <a:t>本公司轉投資瑞牧蛋品公司將於</a:t>
            </a:r>
            <a:r>
              <a:rPr kumimoji="0" lang="en-US" altLang="zh-TW" sz="2000" b="1" dirty="0">
                <a:latin typeface="標楷體" pitchFamily="65" charset="-120"/>
                <a:ea typeface="標楷體" pitchFamily="65" charset="-120"/>
              </a:rPr>
              <a:t>2019</a:t>
            </a:r>
            <a:r>
              <a:rPr kumimoji="0" lang="zh-TW" altLang="en-US" sz="2000" b="1" dirty="0">
                <a:latin typeface="標楷體" pitchFamily="65" charset="-120"/>
                <a:ea typeface="標楷體" pitchFamily="65" charset="-120"/>
              </a:rPr>
              <a:t>年第</a:t>
            </a:r>
            <a:r>
              <a:rPr kumimoji="0" lang="en-US" altLang="zh-TW" sz="2000" b="1" dirty="0">
                <a:latin typeface="標楷體" pitchFamily="65" charset="-120"/>
                <a:ea typeface="標楷體" pitchFamily="65" charset="-120"/>
              </a:rPr>
              <a:t>2</a:t>
            </a:r>
            <a:r>
              <a:rPr kumimoji="0" lang="zh-TW" altLang="en-US" sz="2000" b="1" dirty="0">
                <a:latin typeface="標楷體" pitchFamily="65" charset="-120"/>
                <a:ea typeface="標楷體" pitchFamily="65" charset="-120"/>
              </a:rPr>
              <a:t>季興建完成二個蛋雞新場，共可增加飼養</a:t>
            </a:r>
            <a:r>
              <a:rPr kumimoji="0" lang="en-US" altLang="zh-TW" sz="2000" b="1" dirty="0">
                <a:latin typeface="標楷體" pitchFamily="65" charset="-120"/>
                <a:ea typeface="標楷體" pitchFamily="65" charset="-120"/>
              </a:rPr>
              <a:t>20</a:t>
            </a:r>
            <a:r>
              <a:rPr kumimoji="0" lang="zh-TW" altLang="en-US" sz="2000" b="1" dirty="0">
                <a:latin typeface="標楷體" pitchFamily="65" charset="-120"/>
                <a:ea typeface="標楷體" pitchFamily="65" charset="-120"/>
              </a:rPr>
              <a:t>萬羽的蛋雞連同目前原有産能可達</a:t>
            </a:r>
            <a:r>
              <a:rPr kumimoji="0" lang="en-US" altLang="zh-TW" sz="2000" b="1" dirty="0">
                <a:latin typeface="標楷體" pitchFamily="65" charset="-120"/>
                <a:ea typeface="標楷體" pitchFamily="65" charset="-120"/>
              </a:rPr>
              <a:t>46</a:t>
            </a:r>
            <a:r>
              <a:rPr kumimoji="0" lang="zh-TW" altLang="en-US" sz="2000" b="1" dirty="0">
                <a:latin typeface="標楷體" pitchFamily="65" charset="-120"/>
                <a:ea typeface="標楷體" pitchFamily="65" charset="-120"/>
              </a:rPr>
              <a:t>萬羽，雞蛋洗選加工廠目前已陸續進行興建，屆時可再增加洗選產能</a:t>
            </a:r>
            <a:r>
              <a:rPr kumimoji="0" lang="en-US" altLang="zh-TW" sz="2000" b="1" dirty="0">
                <a:latin typeface="標楷體" pitchFamily="65" charset="-120"/>
                <a:ea typeface="標楷體" pitchFamily="65" charset="-120"/>
              </a:rPr>
              <a:t>12</a:t>
            </a:r>
            <a:r>
              <a:rPr kumimoji="0" lang="zh-TW" altLang="en-US" sz="2000" b="1" dirty="0">
                <a:latin typeface="標楷體" pitchFamily="65" charset="-120"/>
                <a:ea typeface="標楷體" pitchFamily="65" charset="-120"/>
              </a:rPr>
              <a:t>萬粒</a:t>
            </a:r>
            <a:r>
              <a:rPr kumimoji="0" lang="en-US" altLang="zh-TW" sz="2000" b="1" dirty="0">
                <a:latin typeface="標楷體" pitchFamily="65" charset="-120"/>
                <a:ea typeface="標楷體" pitchFamily="65" charset="-120"/>
              </a:rPr>
              <a:t>/HR</a:t>
            </a:r>
            <a:r>
              <a:rPr kumimoji="0" lang="zh-TW" altLang="en-US" sz="2000" b="1" dirty="0">
                <a:latin typeface="標楷體" pitchFamily="65" charset="-120"/>
                <a:ea typeface="標楷體" pitchFamily="65" charset="-120"/>
              </a:rPr>
              <a:t>，連同目前原有產能可達</a:t>
            </a:r>
            <a:r>
              <a:rPr kumimoji="0" lang="en-US" altLang="zh-TW" sz="2000" b="1" dirty="0">
                <a:latin typeface="標楷體" pitchFamily="65" charset="-120"/>
                <a:ea typeface="標楷體" pitchFamily="65" charset="-120"/>
              </a:rPr>
              <a:t>18</a:t>
            </a:r>
            <a:r>
              <a:rPr kumimoji="0" lang="zh-TW" altLang="en-US" sz="2000" b="1" dirty="0">
                <a:latin typeface="標楷體" pitchFamily="65" charset="-120"/>
                <a:ea typeface="標楷體" pitchFamily="65" charset="-120"/>
              </a:rPr>
              <a:t>萬粒</a:t>
            </a:r>
            <a:r>
              <a:rPr kumimoji="0" lang="en-US" altLang="zh-TW" sz="2000" b="1" dirty="0">
                <a:latin typeface="標楷體" pitchFamily="65" charset="-120"/>
                <a:ea typeface="標楷體" pitchFamily="65" charset="-120"/>
              </a:rPr>
              <a:t>/HR</a:t>
            </a:r>
            <a:endParaRPr kumimoji="0" lang="zh-TW" altLang="en-US"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en-US" altLang="zh-TW" sz="2000" b="1" dirty="0">
                <a:latin typeface="標楷體" pitchFamily="65" charset="-120"/>
                <a:ea typeface="標楷體" pitchFamily="65" charset="-120"/>
              </a:rPr>
              <a:t>(3)</a:t>
            </a:r>
            <a:r>
              <a:rPr kumimoji="0" lang="zh-TW" altLang="en-US" sz="2000" b="1" dirty="0">
                <a:latin typeface="標楷體" pitchFamily="65" charset="-120"/>
                <a:ea typeface="標楷體" pitchFamily="65" charset="-120"/>
              </a:rPr>
              <a:t>本公司轉投資瑞福蛋品公司將於</a:t>
            </a:r>
            <a:r>
              <a:rPr kumimoji="0" lang="en-US" altLang="zh-TW" sz="2000" b="1" dirty="0">
                <a:latin typeface="標楷體" pitchFamily="65" charset="-120"/>
                <a:ea typeface="標楷體" pitchFamily="65" charset="-120"/>
              </a:rPr>
              <a:t>2019</a:t>
            </a:r>
            <a:r>
              <a:rPr kumimoji="0" lang="zh-TW" altLang="en-US" sz="2000" b="1" dirty="0">
                <a:latin typeface="標楷體" pitchFamily="65" charset="-120"/>
                <a:ea typeface="標楷體" pitchFamily="65" charset="-120"/>
              </a:rPr>
              <a:t>年第四季興建完成一個蛋雞場飼養規</a:t>
            </a: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模</a:t>
            </a:r>
            <a:r>
              <a:rPr kumimoji="0" lang="en-US" altLang="zh-TW" sz="2000" b="1" dirty="0">
                <a:latin typeface="標楷體" pitchFamily="65" charset="-120"/>
                <a:ea typeface="標楷體" pitchFamily="65" charset="-120"/>
              </a:rPr>
              <a:t>16</a:t>
            </a:r>
            <a:r>
              <a:rPr kumimoji="0" lang="zh-TW" altLang="en-US" sz="2000" b="1" dirty="0">
                <a:latin typeface="標楷體" pitchFamily="65" charset="-120"/>
                <a:ea typeface="標楷體" pitchFamily="65" charset="-120"/>
              </a:rPr>
              <a:t>萬羽連同目前原有產能可達</a:t>
            </a:r>
            <a:r>
              <a:rPr kumimoji="0" lang="en-US" altLang="zh-TW" sz="2000" b="1" dirty="0">
                <a:latin typeface="標楷體" pitchFamily="65" charset="-120"/>
                <a:ea typeface="標楷體" pitchFamily="65" charset="-120"/>
              </a:rPr>
              <a:t>37</a:t>
            </a:r>
            <a:r>
              <a:rPr kumimoji="0" lang="zh-TW" altLang="en-US" sz="2000" b="1" dirty="0">
                <a:latin typeface="標楷體" pitchFamily="65" charset="-120"/>
                <a:ea typeface="標楷體" pitchFamily="65" charset="-120"/>
              </a:rPr>
              <a:t>萬羽。</a:t>
            </a:r>
          </a:p>
          <a:p>
            <a:pPr eaLnBrk="1" hangingPunct="1">
              <a:spcBef>
                <a:spcPts val="600"/>
              </a:spcBef>
              <a:buClr>
                <a:schemeClr val="tx1"/>
              </a:buClr>
              <a:buSzPct val="110000"/>
              <a:buFont typeface="Wingdings" pitchFamily="2" charset="2"/>
              <a:buNone/>
            </a:pPr>
            <a:r>
              <a:rPr kumimoji="0" lang="en-US" altLang="zh-TW" sz="2000" b="1" dirty="0">
                <a:latin typeface="標楷體" pitchFamily="65" charset="-120"/>
                <a:ea typeface="標楷體" pitchFamily="65" charset="-120"/>
              </a:rPr>
              <a:t>(4)2016</a:t>
            </a:r>
            <a:r>
              <a:rPr kumimoji="0" lang="zh-TW" altLang="en-US" sz="2000" b="1" dirty="0">
                <a:latin typeface="標楷體" pitchFamily="65" charset="-120"/>
                <a:ea typeface="標楷體" pitchFamily="65" charset="-120"/>
              </a:rPr>
              <a:t>年已投入密閉式水濂式種鴨飼養，突破目前傳統開放式飼養，以防疫</a:t>
            </a: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概念做好生物安全防護，藉以提升小鴨品質，目前已量產</a:t>
            </a:r>
            <a:r>
              <a:rPr kumimoji="0" lang="en-US" altLang="zh-TW" sz="2000" b="1" dirty="0">
                <a:latin typeface="標楷體" pitchFamily="65" charset="-120"/>
                <a:ea typeface="標楷體" pitchFamily="65" charset="-120"/>
              </a:rPr>
              <a:t>50,000</a:t>
            </a:r>
            <a:r>
              <a:rPr kumimoji="0" lang="zh-TW" altLang="en-US" sz="2000" b="1" dirty="0">
                <a:latin typeface="標楷體" pitchFamily="65" charset="-120"/>
                <a:ea typeface="標楷體" pitchFamily="65" charset="-120"/>
              </a:rPr>
              <a:t>羽</a:t>
            </a:r>
            <a:r>
              <a:rPr kumimoji="0" lang="en-US" altLang="zh-TW" sz="2000" b="1" dirty="0">
                <a:latin typeface="標楷體" pitchFamily="65" charset="-120"/>
                <a:ea typeface="標楷體" pitchFamily="65" charset="-120"/>
              </a:rPr>
              <a:t>/</a:t>
            </a:r>
            <a:r>
              <a:rPr kumimoji="0" lang="zh-TW" altLang="en-US" sz="2000" b="1" dirty="0">
                <a:latin typeface="標楷體" pitchFamily="65" charset="-120"/>
                <a:ea typeface="標楷體" pitchFamily="65" charset="-120"/>
              </a:rPr>
              <a:t>月小</a:t>
            </a: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   鴨，預計</a:t>
            </a:r>
            <a:r>
              <a:rPr kumimoji="0" lang="en-US" altLang="zh-TW" sz="2000" b="1" dirty="0">
                <a:latin typeface="標楷體" pitchFamily="65" charset="-120"/>
                <a:ea typeface="標楷體" pitchFamily="65" charset="-120"/>
              </a:rPr>
              <a:t>2018</a:t>
            </a:r>
            <a:r>
              <a:rPr kumimoji="0" lang="zh-TW" altLang="en-US" sz="2000" b="1" dirty="0">
                <a:latin typeface="標楷體" pitchFamily="65" charset="-120"/>
                <a:ea typeface="標楷體" pitchFamily="65" charset="-120"/>
              </a:rPr>
              <a:t>年</a:t>
            </a:r>
            <a:r>
              <a:rPr kumimoji="0" lang="en-US" altLang="zh-TW" sz="2000" b="1" dirty="0">
                <a:latin typeface="標楷體" pitchFamily="65" charset="-120"/>
                <a:ea typeface="標楷體" pitchFamily="65" charset="-120"/>
              </a:rPr>
              <a:t>11</a:t>
            </a:r>
            <a:r>
              <a:rPr kumimoji="0" lang="zh-TW" altLang="en-US" sz="2000" b="1" dirty="0">
                <a:latin typeface="標楷體" pitchFamily="65" charset="-120"/>
                <a:ea typeface="標楷體" pitchFamily="65" charset="-120"/>
              </a:rPr>
              <a:t>月</a:t>
            </a:r>
            <a:r>
              <a:rPr kumimoji="0" lang="en-US" altLang="zh-TW" sz="2000" b="1" dirty="0">
                <a:latin typeface="標楷體" pitchFamily="65" charset="-120"/>
                <a:ea typeface="標楷體" pitchFamily="65" charset="-120"/>
              </a:rPr>
              <a:t>~2019</a:t>
            </a:r>
            <a:r>
              <a:rPr kumimoji="0" lang="zh-TW" altLang="en-US" sz="2000" b="1" dirty="0">
                <a:latin typeface="標楷體" pitchFamily="65" charset="-120"/>
                <a:ea typeface="標楷體" pitchFamily="65" charset="-120"/>
              </a:rPr>
              <a:t>年</a:t>
            </a:r>
            <a:r>
              <a:rPr kumimoji="0" lang="en-US" altLang="zh-TW" sz="2000" b="1" dirty="0">
                <a:latin typeface="標楷體" pitchFamily="65" charset="-120"/>
                <a:ea typeface="標楷體" pitchFamily="65" charset="-120"/>
              </a:rPr>
              <a:t>2</a:t>
            </a:r>
            <a:r>
              <a:rPr kumimoji="0" lang="zh-TW" altLang="en-US" sz="2000" b="1" dirty="0">
                <a:latin typeface="標楷體" pitchFamily="65" charset="-120"/>
                <a:ea typeface="標楷體" pitchFamily="65" charset="-120"/>
              </a:rPr>
              <a:t>月再投入兩場的種鴨飼養</a:t>
            </a:r>
            <a:r>
              <a:rPr kumimoji="0" lang="en-US" altLang="zh-TW" sz="2000" b="1" dirty="0">
                <a:latin typeface="標楷體" pitchFamily="65" charset="-120"/>
                <a:ea typeface="標楷體" pitchFamily="65" charset="-120"/>
              </a:rPr>
              <a:t>,</a:t>
            </a:r>
            <a:r>
              <a:rPr kumimoji="0" lang="zh-TW" altLang="en-US" sz="2000" b="1" dirty="0">
                <a:latin typeface="標楷體" pitchFamily="65" charset="-120"/>
                <a:ea typeface="標楷體" pitchFamily="65" charset="-120"/>
              </a:rPr>
              <a:t>预計</a:t>
            </a:r>
            <a:r>
              <a:rPr kumimoji="0" lang="en-US" altLang="zh-TW" sz="2000" b="1" dirty="0">
                <a:latin typeface="標楷體" pitchFamily="65" charset="-120"/>
                <a:ea typeface="標楷體" pitchFamily="65" charset="-120"/>
              </a:rPr>
              <a:t>2019</a:t>
            </a:r>
            <a:r>
              <a:rPr kumimoji="0" lang="zh-TW" altLang="en-US" sz="2000" b="1" dirty="0">
                <a:latin typeface="標楷體" pitchFamily="65" charset="-120"/>
                <a:ea typeface="標楷體" pitchFamily="65" charset="-120"/>
              </a:rPr>
              <a:t>年下半年小鴨量產可達</a:t>
            </a:r>
            <a:r>
              <a:rPr kumimoji="0" lang="en-US" altLang="zh-TW" sz="2000" b="1" dirty="0">
                <a:latin typeface="標楷體" pitchFamily="65" charset="-120"/>
                <a:ea typeface="標楷體" pitchFamily="65" charset="-120"/>
              </a:rPr>
              <a:t>130,000</a:t>
            </a:r>
            <a:r>
              <a:rPr kumimoji="0" lang="zh-TW" altLang="en-US" sz="2000" b="1" dirty="0">
                <a:latin typeface="標楷體" pitchFamily="65" charset="-120"/>
                <a:ea typeface="標楷體" pitchFamily="65" charset="-120"/>
              </a:rPr>
              <a:t>羽</a:t>
            </a:r>
            <a:r>
              <a:rPr kumimoji="0" lang="en-US" altLang="zh-TW" sz="2000" b="1" dirty="0">
                <a:latin typeface="標楷體" pitchFamily="65" charset="-120"/>
                <a:ea typeface="標楷體" pitchFamily="65" charset="-120"/>
              </a:rPr>
              <a:t>/</a:t>
            </a:r>
            <a:r>
              <a:rPr kumimoji="0" lang="zh-TW" altLang="en-US" sz="2000" b="1" dirty="0">
                <a:latin typeface="標楷體" pitchFamily="65" charset="-120"/>
                <a:ea typeface="標楷體" pitchFamily="65" charset="-120"/>
              </a:rPr>
              <a:t>月。</a:t>
            </a:r>
          </a:p>
          <a:p>
            <a:pPr eaLnBrk="1" hangingPunct="1">
              <a:spcBef>
                <a:spcPts val="600"/>
              </a:spcBef>
              <a:buClr>
                <a:schemeClr val="tx1"/>
              </a:buClr>
              <a:buSzPct val="110000"/>
              <a:buFont typeface="Wingdings" pitchFamily="2" charset="2"/>
              <a:buNone/>
            </a:pP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zh-TW" altLang="en-US" sz="2000" b="1" dirty="0">
                <a:latin typeface="標楷體" pitchFamily="65" charset="-120"/>
                <a:ea typeface="標楷體" pitchFamily="65" charset="-120"/>
              </a:rPr>
              <a:t>。</a:t>
            </a:r>
            <a:endParaRPr kumimoji="0" lang="en-US" altLang="zh-TW" sz="2000" b="1" dirty="0">
              <a:latin typeface="標楷體" pitchFamily="65" charset="-120"/>
              <a:ea typeface="標楷體" pitchFamily="65" charset="-120"/>
            </a:endParaRPr>
          </a:p>
          <a:p>
            <a:pPr eaLnBrk="1" hangingPunct="1">
              <a:spcBef>
                <a:spcPts val="600"/>
              </a:spcBef>
              <a:buClr>
                <a:schemeClr val="tx1"/>
              </a:buClr>
              <a:buSzPct val="110000"/>
              <a:buFont typeface="Wingdings" pitchFamily="2" charset="2"/>
              <a:buNone/>
            </a:pPr>
            <a:r>
              <a:rPr kumimoji="0" lang="en-US" altLang="zh-TW" sz="2000" b="1" dirty="0">
                <a:latin typeface="標楷體" pitchFamily="65" charset="-120"/>
                <a:ea typeface="標楷體" pitchFamily="65" charset="-120"/>
              </a:rPr>
              <a:t>(</a:t>
            </a:r>
            <a:endParaRPr lang="zh-TW" altLang="en-US" sz="2800" dirty="0">
              <a:latin typeface="Arial" charset="0"/>
              <a:ea typeface="華康中黑體" pitchFamily="49" charset="-120"/>
            </a:endParaRPr>
          </a:p>
        </p:txBody>
      </p:sp>
      <p:sp>
        <p:nvSpPr>
          <p:cNvPr id="12291" name="矩形 1"/>
          <p:cNvSpPr>
            <a:spLocks noChangeArrowheads="1"/>
          </p:cNvSpPr>
          <p:nvPr/>
        </p:nvSpPr>
        <p:spPr bwMode="auto">
          <a:xfrm>
            <a:off x="2411760" y="333375"/>
            <a:ext cx="503996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kumimoji="0" lang="zh-TW" altLang="en-US" sz="4000" dirty="0" smtClean="0">
                <a:solidFill>
                  <a:srgbClr val="FFCC00"/>
                </a:solidFill>
                <a:latin typeface="標楷體" pitchFamily="65" charset="-120"/>
                <a:ea typeface="標楷體" pitchFamily="65" charset="-120"/>
              </a:rPr>
              <a:t>未來</a:t>
            </a:r>
            <a:r>
              <a:rPr kumimoji="0" lang="zh-TW" altLang="en-US" sz="4000" dirty="0">
                <a:solidFill>
                  <a:srgbClr val="FFCC00"/>
                </a:solidFill>
                <a:latin typeface="標楷體" pitchFamily="65" charset="-120"/>
                <a:ea typeface="標楷體" pitchFamily="65" charset="-120"/>
              </a:rPr>
              <a:t>發展策略</a:t>
            </a:r>
            <a:r>
              <a:rPr kumimoji="0" lang="en-US" altLang="zh-TW" sz="4000" dirty="0" smtClean="0">
                <a:solidFill>
                  <a:srgbClr val="FFCC00"/>
                </a:solidFill>
                <a:latin typeface="標楷體" pitchFamily="65" charset="-120"/>
                <a:ea typeface="標楷體" pitchFamily="65" charset="-120"/>
              </a:rPr>
              <a:t>(</a:t>
            </a:r>
            <a:r>
              <a:rPr kumimoji="0" lang="zh-TW" altLang="en-US" sz="4000" dirty="0" smtClean="0">
                <a:solidFill>
                  <a:srgbClr val="FFCC00"/>
                </a:solidFill>
                <a:latin typeface="標楷體" pitchFamily="65" charset="-120"/>
                <a:ea typeface="標楷體" pitchFamily="65" charset="-120"/>
              </a:rPr>
              <a:t>三</a:t>
            </a:r>
            <a:r>
              <a:rPr kumimoji="0" lang="en-US" altLang="zh-TW" sz="4000" dirty="0" smtClean="0">
                <a:solidFill>
                  <a:srgbClr val="FFCC00"/>
                </a:solidFill>
                <a:latin typeface="標楷體" pitchFamily="65" charset="-120"/>
                <a:ea typeface="標楷體" pitchFamily="65" charset="-120"/>
              </a:rPr>
              <a:t>)</a:t>
            </a:r>
            <a:endParaRPr kumimoji="0" lang="en-US" altLang="zh-TW" dirty="0">
              <a:solidFill>
                <a:srgbClr val="FFCC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矩形 1"/>
          <p:cNvSpPr>
            <a:spLocks noChangeArrowheads="1"/>
          </p:cNvSpPr>
          <p:nvPr/>
        </p:nvSpPr>
        <p:spPr bwMode="auto">
          <a:xfrm>
            <a:off x="3068578" y="692150"/>
            <a:ext cx="326243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a:r>
              <a:rPr kumimoji="0" lang="zh-TW" altLang="en-US" sz="4000" dirty="0" smtClean="0">
                <a:solidFill>
                  <a:srgbClr val="FFCC00"/>
                </a:solidFill>
                <a:latin typeface="標楷體" pitchFamily="65" charset="-120"/>
                <a:ea typeface="標楷體" pitchFamily="65" charset="-120"/>
              </a:rPr>
              <a:t>企業</a:t>
            </a:r>
            <a:r>
              <a:rPr kumimoji="0" lang="zh-TW" altLang="en-US" sz="4000" dirty="0">
                <a:solidFill>
                  <a:srgbClr val="FFCC00"/>
                </a:solidFill>
                <a:latin typeface="標楷體" pitchFamily="65" charset="-120"/>
                <a:ea typeface="標楷體" pitchFamily="65" charset="-120"/>
              </a:rPr>
              <a:t>社會責任</a:t>
            </a:r>
            <a:endParaRPr kumimoji="0" lang="en-US" altLang="zh-TW" sz="4000" dirty="0">
              <a:solidFill>
                <a:srgbClr val="FFCC00"/>
              </a:solidFill>
              <a:latin typeface="標楷體" pitchFamily="65" charset="-120"/>
              <a:ea typeface="標楷體" pitchFamily="65" charset="-120"/>
            </a:endParaRPr>
          </a:p>
        </p:txBody>
      </p:sp>
      <p:sp>
        <p:nvSpPr>
          <p:cNvPr id="13315" name="矩形 2"/>
          <p:cNvSpPr>
            <a:spLocks noChangeArrowheads="1"/>
          </p:cNvSpPr>
          <p:nvPr/>
        </p:nvSpPr>
        <p:spPr bwMode="auto">
          <a:xfrm>
            <a:off x="900113" y="1700213"/>
            <a:ext cx="79930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ts val="600"/>
              </a:spcBef>
            </a:pPr>
            <a:r>
              <a:rPr kumimoji="0" lang="zh-TW" altLang="en-US" sz="4000" b="1">
                <a:latin typeface="標楷體" pitchFamily="65" charset="-120"/>
                <a:ea typeface="標楷體" pitchFamily="65" charset="-120"/>
              </a:rPr>
              <a:t>卜蜂集團  謝國民董事長的</a:t>
            </a:r>
            <a:r>
              <a:rPr kumimoji="0" lang="en-US" altLang="zh-TW" sz="4000" b="1">
                <a:latin typeface="標楷體" pitchFamily="65" charset="-120"/>
                <a:ea typeface="標楷體" pitchFamily="65" charset="-120"/>
              </a:rPr>
              <a:t>『</a:t>
            </a:r>
            <a:r>
              <a:rPr kumimoji="0" lang="zh-TW" altLang="en-US" sz="4000" b="1">
                <a:latin typeface="標楷體" pitchFamily="65" charset="-120"/>
                <a:ea typeface="標楷體" pitchFamily="65" charset="-120"/>
              </a:rPr>
              <a:t>利國、利民、利企業</a:t>
            </a:r>
            <a:r>
              <a:rPr kumimoji="0" lang="en-US" altLang="zh-TW" sz="4000" b="1">
                <a:latin typeface="標楷體" pitchFamily="65" charset="-120"/>
                <a:ea typeface="標楷體" pitchFamily="65" charset="-120"/>
              </a:rPr>
              <a:t>』</a:t>
            </a:r>
            <a:r>
              <a:rPr kumimoji="0" lang="zh-TW" altLang="en-US" sz="4000" b="1">
                <a:latin typeface="標楷體" pitchFamily="65" charset="-120"/>
                <a:ea typeface="標楷體" pitchFamily="65" charset="-120"/>
              </a:rPr>
              <a:t>的經營理念，要求全體同仁推動政策時，必須同時兼顧經濟、善盡企業社會責任及維護大自然環境，並全力推動保障消費者食品安全、健康的理念。</a:t>
            </a:r>
            <a:endParaRPr kumimoji="0" lang="zh-TW" altLang="zh-TW" sz="4000" b="1">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矩形 1"/>
          <p:cNvSpPr>
            <a:spLocks noChangeArrowheads="1"/>
          </p:cNvSpPr>
          <p:nvPr/>
        </p:nvSpPr>
        <p:spPr bwMode="auto">
          <a:xfrm>
            <a:off x="2982913" y="681038"/>
            <a:ext cx="35702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zh-TW" altLang="en-US" sz="4400">
                <a:solidFill>
                  <a:srgbClr val="FFCC00"/>
                </a:solidFill>
                <a:latin typeface="標楷體" pitchFamily="65" charset="-120"/>
                <a:ea typeface="標楷體" pitchFamily="65" charset="-120"/>
              </a:rPr>
              <a:t>卜蜂集團簡介</a:t>
            </a:r>
            <a:endParaRPr kumimoji="0" lang="zh-TW" altLang="zh-TW" sz="4400">
              <a:solidFill>
                <a:srgbClr val="FFCC00"/>
              </a:solidFill>
              <a:latin typeface="標楷體" pitchFamily="65" charset="-120"/>
              <a:ea typeface="標楷體" pitchFamily="65" charset="-120"/>
            </a:endParaRPr>
          </a:p>
        </p:txBody>
      </p:sp>
      <p:pic>
        <p:nvPicPr>
          <p:cNvPr id="3" name="Picture 1030" descr="全球CP800DP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9700" y="1916113"/>
            <a:ext cx="3924300"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矩形 3"/>
          <p:cNvSpPr>
            <a:spLocks noChangeArrowheads="1"/>
          </p:cNvSpPr>
          <p:nvPr/>
        </p:nvSpPr>
        <p:spPr bwMode="auto">
          <a:xfrm>
            <a:off x="395288" y="1412875"/>
            <a:ext cx="8820150" cy="545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zh-TW" altLang="zh-TW" sz="2000" b="1" i="1">
                <a:latin typeface="標楷體" pitchFamily="65" charset="-120"/>
                <a:ea typeface="標楷體" pitchFamily="65" charset="-120"/>
              </a:rPr>
              <a:t>1. </a:t>
            </a:r>
            <a:r>
              <a:rPr kumimoji="0" lang="zh-TW" altLang="en-US" b="1" i="1" u="sng">
                <a:latin typeface="標楷體" pitchFamily="65" charset="-120"/>
                <a:ea typeface="標楷體" pitchFamily="65" charset="-120"/>
              </a:rPr>
              <a:t>沿革</a:t>
            </a:r>
            <a:endParaRPr kumimoji="0" lang="zh-TW" altLang="en-US" u="sng">
              <a:latin typeface="標楷體" pitchFamily="65" charset="-120"/>
              <a:ea typeface="標楷體" pitchFamily="65" charset="-120"/>
            </a:endParaRPr>
          </a:p>
          <a:p>
            <a:r>
              <a:rPr kumimoji="0" lang="zh-TW" altLang="en-US" sz="2000" b="1">
                <a:latin typeface="標楷體" pitchFamily="65" charset="-120"/>
                <a:ea typeface="標楷體" pitchFamily="65" charset="-120"/>
              </a:rPr>
              <a:t>   西元1921年創立於泰國曼谷</a:t>
            </a:r>
            <a:endParaRPr kumimoji="0" lang="zh-TW" altLang="en-US" sz="2000">
              <a:latin typeface="標楷體" pitchFamily="65" charset="-120"/>
              <a:ea typeface="標楷體" pitchFamily="65" charset="-120"/>
            </a:endParaRPr>
          </a:p>
          <a:p>
            <a:endParaRPr kumimoji="0" lang="zh-TW" altLang="en-US" sz="2000" b="1">
              <a:latin typeface="標楷體" pitchFamily="65" charset="-120"/>
              <a:ea typeface="標楷體" pitchFamily="65" charset="-120"/>
            </a:endParaRPr>
          </a:p>
          <a:p>
            <a:r>
              <a:rPr kumimoji="0" lang="zh-TW" altLang="zh-TW" sz="2000" b="1" i="1">
                <a:latin typeface="標楷體" pitchFamily="65" charset="-120"/>
                <a:ea typeface="標楷體" pitchFamily="65" charset="-120"/>
              </a:rPr>
              <a:t>2.</a:t>
            </a:r>
            <a:r>
              <a:rPr kumimoji="0" lang="zh-TW" altLang="en-US" b="1" i="1" u="sng">
                <a:latin typeface="標楷體" pitchFamily="65" charset="-120"/>
                <a:ea typeface="標楷體" pitchFamily="65" charset="-120"/>
              </a:rPr>
              <a:t>經營事業項目</a:t>
            </a:r>
            <a:r>
              <a:rPr kumimoji="0" lang="zh-TW" altLang="en-US" sz="2000">
                <a:latin typeface="標楷體" pitchFamily="65" charset="-120"/>
                <a:ea typeface="標楷體" pitchFamily="65" charset="-120"/>
              </a:rPr>
              <a:t>	</a:t>
            </a:r>
          </a:p>
          <a:p>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1)</a:t>
            </a:r>
            <a:r>
              <a:rPr kumimoji="0" lang="zh-TW" altLang="en-US" sz="2000" b="1">
                <a:latin typeface="標楷體" pitchFamily="65" charset="-120"/>
                <a:ea typeface="標楷體" pitchFamily="65" charset="-120"/>
              </a:rPr>
              <a:t>農牧食品事業     6)物流量販事業</a:t>
            </a:r>
            <a:endParaRPr kumimoji="0" lang="zh-TW" altLang="zh-TW" sz="2000" b="1">
              <a:latin typeface="標楷體" pitchFamily="65" charset="-120"/>
              <a:ea typeface="標楷體" pitchFamily="65" charset="-120"/>
            </a:endParaRPr>
          </a:p>
          <a:p>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2)</a:t>
            </a:r>
            <a:r>
              <a:rPr kumimoji="0" lang="zh-TW" altLang="en-US" sz="2000" b="1">
                <a:latin typeface="標楷體" pitchFamily="65" charset="-120"/>
                <a:ea typeface="標楷體" pitchFamily="65" charset="-120"/>
              </a:rPr>
              <a:t>水產事業         7)國際貿易事業</a:t>
            </a:r>
            <a:endParaRPr kumimoji="0" lang="zh-TW" altLang="zh-TW" sz="2000" b="1">
              <a:latin typeface="標楷體" pitchFamily="65" charset="-120"/>
              <a:ea typeface="標楷體" pitchFamily="65" charset="-120"/>
            </a:endParaRPr>
          </a:p>
          <a:p>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3)</a:t>
            </a:r>
            <a:r>
              <a:rPr kumimoji="0" lang="zh-TW" altLang="en-US" sz="2000" b="1">
                <a:latin typeface="標楷體" pitchFamily="65" charset="-120"/>
                <a:ea typeface="標楷體" pitchFamily="65" charset="-120"/>
              </a:rPr>
              <a:t>汽機車工業       8)種子農化事業</a:t>
            </a:r>
            <a:endParaRPr kumimoji="0" lang="zh-TW" altLang="zh-TW" sz="2000" b="1">
              <a:latin typeface="標楷體" pitchFamily="65" charset="-120"/>
              <a:ea typeface="標楷體" pitchFamily="65" charset="-120"/>
            </a:endParaRPr>
          </a:p>
          <a:p>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4)</a:t>
            </a:r>
            <a:r>
              <a:rPr kumimoji="0" lang="zh-TW" altLang="en-US" sz="2000" b="1">
                <a:latin typeface="標楷體" pitchFamily="65" charset="-120"/>
                <a:ea typeface="標楷體" pitchFamily="65" charset="-120"/>
              </a:rPr>
              <a:t>石化工業         9)電訊事業</a:t>
            </a:r>
            <a:r>
              <a:rPr kumimoji="0" lang="zh-TW" altLang="zh-TW" sz="2000" b="1">
                <a:latin typeface="標楷體" pitchFamily="65" charset="-120"/>
                <a:ea typeface="標楷體" pitchFamily="65" charset="-120"/>
              </a:rPr>
              <a:t> </a:t>
            </a:r>
          </a:p>
          <a:p>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5)</a:t>
            </a:r>
            <a:r>
              <a:rPr kumimoji="0" lang="zh-TW" altLang="en-US" sz="2000" b="1">
                <a:latin typeface="標楷體" pitchFamily="65" charset="-120"/>
                <a:ea typeface="標楷體" pitchFamily="65" charset="-120"/>
              </a:rPr>
              <a:t>房地產事業</a:t>
            </a:r>
          </a:p>
          <a:p>
            <a:r>
              <a:rPr kumimoji="0" lang="zh-TW" altLang="zh-TW" sz="2000">
                <a:latin typeface="標楷體" pitchFamily="65" charset="-120"/>
                <a:ea typeface="標楷體" pitchFamily="65" charset="-120"/>
              </a:rPr>
              <a:t>                                   </a:t>
            </a:r>
          </a:p>
          <a:p>
            <a:r>
              <a:rPr kumimoji="0" lang="zh-TW" altLang="zh-TW" sz="2000" b="1" i="1">
                <a:latin typeface="標楷體" pitchFamily="65" charset="-120"/>
                <a:ea typeface="標楷體" pitchFamily="65" charset="-120"/>
              </a:rPr>
              <a:t>3.</a:t>
            </a:r>
            <a:r>
              <a:rPr kumimoji="0" lang="zh-TW" altLang="en-US" b="1" i="1" u="sng">
                <a:latin typeface="標楷體" pitchFamily="65" charset="-120"/>
                <a:ea typeface="標楷體" pitchFamily="65" charset="-120"/>
              </a:rPr>
              <a:t>投資地區</a:t>
            </a:r>
            <a:endParaRPr kumimoji="0" lang="zh-TW" altLang="en-US" u="sng">
              <a:latin typeface="標楷體" pitchFamily="65" charset="-120"/>
              <a:ea typeface="標楷體" pitchFamily="65" charset="-120"/>
            </a:endParaRPr>
          </a:p>
          <a:p>
            <a:r>
              <a:rPr kumimoji="0" lang="zh-TW" altLang="en-US" sz="2000" b="1">
                <a:latin typeface="標楷體" pitchFamily="65" charset="-120"/>
                <a:ea typeface="標楷體" pitchFamily="65" charset="-120"/>
              </a:rPr>
              <a:t>  北美洲 </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美國</a:t>
            </a:r>
          </a:p>
          <a:p>
            <a:r>
              <a:rPr kumimoji="0" lang="zh-TW" altLang="en-US" sz="2000" b="1">
                <a:latin typeface="標楷體" pitchFamily="65" charset="-120"/>
                <a:ea typeface="標楷體" pitchFamily="65" charset="-120"/>
              </a:rPr>
              <a:t>  南美洲 </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墨西哥</a:t>
            </a:r>
          </a:p>
          <a:p>
            <a:r>
              <a:rPr kumimoji="0" lang="zh-TW" altLang="en-US" sz="2000" b="1">
                <a:latin typeface="標楷體" pitchFamily="65" charset="-120"/>
                <a:ea typeface="標楷體" pitchFamily="65" charset="-120"/>
              </a:rPr>
              <a:t>  非  洲 </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南非</a:t>
            </a:r>
          </a:p>
          <a:p>
            <a:r>
              <a:rPr kumimoji="0" lang="zh-TW" altLang="en-US" sz="2000" b="1">
                <a:latin typeface="標楷體" pitchFamily="65" charset="-120"/>
                <a:ea typeface="標楷體" pitchFamily="65" charset="-120"/>
              </a:rPr>
              <a:t>  歐  洲 :比利時</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葡萄牙,土耳其，俄羅斯</a:t>
            </a:r>
            <a:r>
              <a:rPr kumimoji="0" lang="en-US"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英國</a:t>
            </a:r>
            <a:r>
              <a:rPr kumimoji="0" lang="en-US"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法國</a:t>
            </a:r>
            <a:r>
              <a:rPr kumimoji="0" lang="en-US"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荷蘭</a:t>
            </a:r>
            <a:endParaRPr kumimoji="0" lang="zh-TW" altLang="zh-TW" sz="2000" b="1">
              <a:latin typeface="標楷體" pitchFamily="65" charset="-120"/>
              <a:ea typeface="標楷體" pitchFamily="65" charset="-120"/>
            </a:endParaRPr>
          </a:p>
          <a:p>
            <a:r>
              <a:rPr kumimoji="0" lang="zh-TW" altLang="en-US" sz="2000" b="1">
                <a:latin typeface="標楷體" pitchFamily="65" charset="-120"/>
                <a:ea typeface="標楷體" pitchFamily="65" charset="-120"/>
              </a:rPr>
              <a:t>  亞  洲</a:t>
            </a:r>
            <a:r>
              <a:rPr kumimoji="0" lang="en-US" altLang="zh-TW" sz="2000" b="1">
                <a:latin typeface="標楷體" pitchFamily="65" charset="-120"/>
                <a:ea typeface="標楷體" pitchFamily="65" charset="-120"/>
              </a:rPr>
              <a:t> </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泰國</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台灣</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新加坡</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香港,中國,印尼</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韓國</a:t>
            </a:r>
            <a:r>
              <a:rPr kumimoji="0" lang="en-US"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日本,馬來西亞</a:t>
            </a:r>
            <a:r>
              <a:rPr kumimoji="0" lang="zh-TW" altLang="zh-TW" sz="2000" b="1">
                <a:latin typeface="標楷體" pitchFamily="65" charset="-120"/>
                <a:ea typeface="標楷體" pitchFamily="65" charset="-120"/>
              </a:rPr>
              <a:t>,</a:t>
            </a:r>
            <a:r>
              <a:rPr kumimoji="0" lang="zh-TW" altLang="en-US" sz="2000" b="1">
                <a:latin typeface="標楷體" pitchFamily="65" charset="-120"/>
                <a:ea typeface="標楷體" pitchFamily="65" charset="-120"/>
              </a:rPr>
              <a:t>越南</a:t>
            </a:r>
            <a:endParaRPr kumimoji="0" lang="en-US" altLang="zh-TW" sz="2000" b="1">
              <a:latin typeface="標楷體" pitchFamily="65" charset="-120"/>
              <a:ea typeface="標楷體" pitchFamily="65" charset="-120"/>
            </a:endParaRPr>
          </a:p>
          <a:p>
            <a:r>
              <a:rPr lang="zh-TW" altLang="en-US" sz="2000" b="1">
                <a:latin typeface="標楷體" pitchFamily="65" charset="-120"/>
                <a:ea typeface="標楷體" pitchFamily="65" charset="-120"/>
              </a:rPr>
              <a:t>          </a:t>
            </a:r>
            <a:r>
              <a:rPr lang="zh-TW" altLang="zh-TW" sz="2000" b="1">
                <a:latin typeface="標楷體" pitchFamily="65" charset="-120"/>
                <a:ea typeface="標楷體" pitchFamily="65" charset="-120"/>
              </a:rPr>
              <a:t>緬甸</a:t>
            </a:r>
            <a:r>
              <a:rPr lang="zh-TW" altLang="en-US" sz="2000" b="1">
                <a:latin typeface="標楷體" pitchFamily="65" charset="-120"/>
                <a:ea typeface="標楷體" pitchFamily="65" charset="-120"/>
              </a:rPr>
              <a:t>,印度</a:t>
            </a:r>
            <a:r>
              <a:rPr lang="en-US" altLang="zh-TW" sz="2000" b="1">
                <a:latin typeface="標楷體" pitchFamily="65" charset="-120"/>
                <a:ea typeface="標楷體" pitchFamily="65" charset="-120"/>
              </a:rPr>
              <a:t>,</a:t>
            </a:r>
            <a:r>
              <a:rPr lang="zh-TW" altLang="en-US" sz="2000" b="1">
                <a:latin typeface="標楷體" pitchFamily="65" charset="-120"/>
                <a:ea typeface="標楷體" pitchFamily="65" charset="-120"/>
              </a:rPr>
              <a:t>巴基斯坦</a:t>
            </a:r>
            <a:r>
              <a:rPr lang="en-US" altLang="zh-TW" sz="2000" b="1">
                <a:latin typeface="標楷體" pitchFamily="65" charset="-120"/>
                <a:ea typeface="標楷體" pitchFamily="65" charset="-120"/>
              </a:rPr>
              <a:t>,</a:t>
            </a:r>
            <a:r>
              <a:rPr lang="zh-TW" altLang="en-US" sz="2000" b="1">
                <a:latin typeface="標楷體" pitchFamily="65" charset="-120"/>
                <a:ea typeface="標楷體" pitchFamily="65" charset="-120"/>
              </a:rPr>
              <a:t>柬埔寨</a:t>
            </a:r>
            <a:r>
              <a:rPr lang="en-US" altLang="zh-TW" sz="2000" b="1">
                <a:latin typeface="標楷體" pitchFamily="65" charset="-120"/>
                <a:ea typeface="標楷體" pitchFamily="65" charset="-120"/>
              </a:rPr>
              <a:t>,</a:t>
            </a:r>
            <a:r>
              <a:rPr lang="zh-TW" altLang="en-US" sz="2000" b="1">
                <a:latin typeface="標楷體" pitchFamily="65" charset="-120"/>
                <a:ea typeface="標楷體" pitchFamily="65" charset="-120"/>
              </a:rPr>
              <a:t>寮國</a:t>
            </a:r>
            <a:r>
              <a:rPr lang="en-US" altLang="zh-TW" sz="2000" b="1">
                <a:latin typeface="標楷體" pitchFamily="65" charset="-120"/>
                <a:ea typeface="標楷體" pitchFamily="65" charset="-120"/>
              </a:rPr>
              <a:t>,</a:t>
            </a:r>
            <a:r>
              <a:rPr lang="zh-TW" altLang="en-US" sz="2000" b="1">
                <a:latin typeface="標楷體" pitchFamily="65" charset="-120"/>
                <a:ea typeface="標楷體" pitchFamily="65" charset="-120"/>
              </a:rPr>
              <a:t>孟加拉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8196">
                                            <p:txEl>
                                              <p:pRg st="0" end="0"/>
                                            </p:txEl>
                                          </p:spTgt>
                                        </p:tgtEl>
                                        <p:attrNameLst>
                                          <p:attrName>style.visibility</p:attrName>
                                        </p:attrNameLst>
                                      </p:cBhvr>
                                      <p:to>
                                        <p:strVal val="visible"/>
                                      </p:to>
                                    </p:set>
                                    <p:animEffect transition="in" filter="wipe(down)">
                                      <p:cBhvr>
                                        <p:cTn id="12" dur="500"/>
                                        <p:tgtEl>
                                          <p:spTgt spid="8196">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8196">
                                            <p:txEl>
                                              <p:pRg st="1" end="1"/>
                                            </p:txEl>
                                          </p:spTgt>
                                        </p:tgtEl>
                                        <p:attrNameLst>
                                          <p:attrName>style.visibility</p:attrName>
                                        </p:attrNameLst>
                                      </p:cBhvr>
                                      <p:to>
                                        <p:strVal val="visible"/>
                                      </p:to>
                                    </p:set>
                                    <p:animEffect transition="in" filter="wipe(down)">
                                      <p:cBhvr>
                                        <p:cTn id="15" dur="500"/>
                                        <p:tgtEl>
                                          <p:spTgt spid="8196">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nodeType="clickEffect">
                                  <p:stCondLst>
                                    <p:cond delay="0"/>
                                  </p:stCondLst>
                                  <p:childTnLst>
                                    <p:set>
                                      <p:cBhvr>
                                        <p:cTn id="19" dur="1" fill="hold">
                                          <p:stCondLst>
                                            <p:cond delay="0"/>
                                          </p:stCondLst>
                                        </p:cTn>
                                        <p:tgtEl>
                                          <p:spTgt spid="8196">
                                            <p:txEl>
                                              <p:pRg st="3" end="3"/>
                                            </p:txEl>
                                          </p:spTgt>
                                        </p:tgtEl>
                                        <p:attrNameLst>
                                          <p:attrName>style.visibility</p:attrName>
                                        </p:attrNameLst>
                                      </p:cBhvr>
                                      <p:to>
                                        <p:strVal val="visible"/>
                                      </p:to>
                                    </p:set>
                                    <p:animEffect transition="in" filter="wipe(down)">
                                      <p:cBhvr>
                                        <p:cTn id="20" dur="500"/>
                                        <p:tgtEl>
                                          <p:spTgt spid="8196">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8196">
                                            <p:txEl>
                                              <p:pRg st="4" end="4"/>
                                            </p:txEl>
                                          </p:spTgt>
                                        </p:tgtEl>
                                        <p:attrNameLst>
                                          <p:attrName>style.visibility</p:attrName>
                                        </p:attrNameLst>
                                      </p:cBhvr>
                                      <p:to>
                                        <p:strVal val="visible"/>
                                      </p:to>
                                    </p:set>
                                    <p:animEffect transition="in" filter="wipe(down)">
                                      <p:cBhvr>
                                        <p:cTn id="23" dur="500"/>
                                        <p:tgtEl>
                                          <p:spTgt spid="8196">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8196">
                                            <p:txEl>
                                              <p:pRg st="5" end="5"/>
                                            </p:txEl>
                                          </p:spTgt>
                                        </p:tgtEl>
                                        <p:attrNameLst>
                                          <p:attrName>style.visibility</p:attrName>
                                        </p:attrNameLst>
                                      </p:cBhvr>
                                      <p:to>
                                        <p:strVal val="visible"/>
                                      </p:to>
                                    </p:set>
                                    <p:animEffect transition="in" filter="wipe(down)">
                                      <p:cBhvr>
                                        <p:cTn id="26" dur="500"/>
                                        <p:tgtEl>
                                          <p:spTgt spid="8196">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8196">
                                            <p:txEl>
                                              <p:pRg st="6" end="6"/>
                                            </p:txEl>
                                          </p:spTgt>
                                        </p:tgtEl>
                                        <p:attrNameLst>
                                          <p:attrName>style.visibility</p:attrName>
                                        </p:attrNameLst>
                                      </p:cBhvr>
                                      <p:to>
                                        <p:strVal val="visible"/>
                                      </p:to>
                                    </p:set>
                                    <p:animEffect transition="in" filter="wipe(down)">
                                      <p:cBhvr>
                                        <p:cTn id="29" dur="500"/>
                                        <p:tgtEl>
                                          <p:spTgt spid="8196">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8196">
                                            <p:txEl>
                                              <p:pRg st="7" end="7"/>
                                            </p:txEl>
                                          </p:spTgt>
                                        </p:tgtEl>
                                        <p:attrNameLst>
                                          <p:attrName>style.visibility</p:attrName>
                                        </p:attrNameLst>
                                      </p:cBhvr>
                                      <p:to>
                                        <p:strVal val="visible"/>
                                      </p:to>
                                    </p:set>
                                    <p:animEffect transition="in" filter="wipe(down)">
                                      <p:cBhvr>
                                        <p:cTn id="32" dur="500"/>
                                        <p:tgtEl>
                                          <p:spTgt spid="8196">
                                            <p:txEl>
                                              <p:pRg st="7" end="7"/>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8196">
                                            <p:txEl>
                                              <p:pRg st="8" end="8"/>
                                            </p:txEl>
                                          </p:spTgt>
                                        </p:tgtEl>
                                        <p:attrNameLst>
                                          <p:attrName>style.visibility</p:attrName>
                                        </p:attrNameLst>
                                      </p:cBhvr>
                                      <p:to>
                                        <p:strVal val="visible"/>
                                      </p:to>
                                    </p:set>
                                    <p:animEffect transition="in" filter="wipe(down)">
                                      <p:cBhvr>
                                        <p:cTn id="35" dur="500"/>
                                        <p:tgtEl>
                                          <p:spTgt spid="8196">
                                            <p:txEl>
                                              <p:pRg st="8" end="8"/>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nodeType="clickEffect">
                                  <p:stCondLst>
                                    <p:cond delay="0"/>
                                  </p:stCondLst>
                                  <p:childTnLst>
                                    <p:set>
                                      <p:cBhvr>
                                        <p:cTn id="39" dur="1" fill="hold">
                                          <p:stCondLst>
                                            <p:cond delay="0"/>
                                          </p:stCondLst>
                                        </p:cTn>
                                        <p:tgtEl>
                                          <p:spTgt spid="8196">
                                            <p:txEl>
                                              <p:pRg st="10" end="10"/>
                                            </p:txEl>
                                          </p:spTgt>
                                        </p:tgtEl>
                                        <p:attrNameLst>
                                          <p:attrName>style.visibility</p:attrName>
                                        </p:attrNameLst>
                                      </p:cBhvr>
                                      <p:to>
                                        <p:strVal val="visible"/>
                                      </p:to>
                                    </p:set>
                                    <p:animEffect transition="in" filter="wipe(down)">
                                      <p:cBhvr>
                                        <p:cTn id="40" dur="500"/>
                                        <p:tgtEl>
                                          <p:spTgt spid="8196">
                                            <p:txEl>
                                              <p:pRg st="10" end="10"/>
                                            </p:txEl>
                                          </p:spTgt>
                                        </p:tgtEl>
                                      </p:cBhvr>
                                    </p:animEffect>
                                  </p:childTnLst>
                                </p:cTn>
                              </p:par>
                              <p:par>
                                <p:cTn id="41" presetID="22" presetClass="entr" presetSubtype="4" fill="hold" nodeType="withEffect">
                                  <p:stCondLst>
                                    <p:cond delay="0"/>
                                  </p:stCondLst>
                                  <p:childTnLst>
                                    <p:set>
                                      <p:cBhvr>
                                        <p:cTn id="42" dur="1" fill="hold">
                                          <p:stCondLst>
                                            <p:cond delay="0"/>
                                          </p:stCondLst>
                                        </p:cTn>
                                        <p:tgtEl>
                                          <p:spTgt spid="8196">
                                            <p:txEl>
                                              <p:pRg st="11" end="11"/>
                                            </p:txEl>
                                          </p:spTgt>
                                        </p:tgtEl>
                                        <p:attrNameLst>
                                          <p:attrName>style.visibility</p:attrName>
                                        </p:attrNameLst>
                                      </p:cBhvr>
                                      <p:to>
                                        <p:strVal val="visible"/>
                                      </p:to>
                                    </p:set>
                                    <p:animEffect transition="in" filter="wipe(down)">
                                      <p:cBhvr>
                                        <p:cTn id="43" dur="500"/>
                                        <p:tgtEl>
                                          <p:spTgt spid="8196">
                                            <p:txEl>
                                              <p:pRg st="11" end="11"/>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8196">
                                            <p:txEl>
                                              <p:pRg st="12" end="12"/>
                                            </p:txEl>
                                          </p:spTgt>
                                        </p:tgtEl>
                                        <p:attrNameLst>
                                          <p:attrName>style.visibility</p:attrName>
                                        </p:attrNameLst>
                                      </p:cBhvr>
                                      <p:to>
                                        <p:strVal val="visible"/>
                                      </p:to>
                                    </p:set>
                                    <p:animEffect transition="in" filter="wipe(down)">
                                      <p:cBhvr>
                                        <p:cTn id="46" dur="500"/>
                                        <p:tgtEl>
                                          <p:spTgt spid="8196">
                                            <p:txEl>
                                              <p:pRg st="12" end="12"/>
                                            </p:txEl>
                                          </p:spTgt>
                                        </p:tgtEl>
                                      </p:cBhvr>
                                    </p:animEffect>
                                  </p:childTnLst>
                                </p:cTn>
                              </p:par>
                              <p:par>
                                <p:cTn id="47" presetID="22" presetClass="entr" presetSubtype="4" fill="hold" nodeType="withEffect">
                                  <p:stCondLst>
                                    <p:cond delay="0"/>
                                  </p:stCondLst>
                                  <p:childTnLst>
                                    <p:set>
                                      <p:cBhvr>
                                        <p:cTn id="48" dur="1" fill="hold">
                                          <p:stCondLst>
                                            <p:cond delay="0"/>
                                          </p:stCondLst>
                                        </p:cTn>
                                        <p:tgtEl>
                                          <p:spTgt spid="8196">
                                            <p:txEl>
                                              <p:pRg st="13" end="13"/>
                                            </p:txEl>
                                          </p:spTgt>
                                        </p:tgtEl>
                                        <p:attrNameLst>
                                          <p:attrName>style.visibility</p:attrName>
                                        </p:attrNameLst>
                                      </p:cBhvr>
                                      <p:to>
                                        <p:strVal val="visible"/>
                                      </p:to>
                                    </p:set>
                                    <p:animEffect transition="in" filter="wipe(down)">
                                      <p:cBhvr>
                                        <p:cTn id="49" dur="500"/>
                                        <p:tgtEl>
                                          <p:spTgt spid="8196">
                                            <p:txEl>
                                              <p:pRg st="13" end="13"/>
                                            </p:txEl>
                                          </p:spTgt>
                                        </p:tgtEl>
                                      </p:cBhvr>
                                    </p:animEffect>
                                  </p:childTnLst>
                                </p:cTn>
                              </p:par>
                              <p:par>
                                <p:cTn id="50" presetID="22" presetClass="entr" presetSubtype="4" fill="hold" nodeType="withEffect">
                                  <p:stCondLst>
                                    <p:cond delay="0"/>
                                  </p:stCondLst>
                                  <p:childTnLst>
                                    <p:set>
                                      <p:cBhvr>
                                        <p:cTn id="51" dur="1" fill="hold">
                                          <p:stCondLst>
                                            <p:cond delay="0"/>
                                          </p:stCondLst>
                                        </p:cTn>
                                        <p:tgtEl>
                                          <p:spTgt spid="8196">
                                            <p:txEl>
                                              <p:pRg st="14" end="14"/>
                                            </p:txEl>
                                          </p:spTgt>
                                        </p:tgtEl>
                                        <p:attrNameLst>
                                          <p:attrName>style.visibility</p:attrName>
                                        </p:attrNameLst>
                                      </p:cBhvr>
                                      <p:to>
                                        <p:strVal val="visible"/>
                                      </p:to>
                                    </p:set>
                                    <p:animEffect transition="in" filter="wipe(down)">
                                      <p:cBhvr>
                                        <p:cTn id="52" dur="500"/>
                                        <p:tgtEl>
                                          <p:spTgt spid="8196">
                                            <p:txEl>
                                              <p:pRg st="14" end="14"/>
                                            </p:txEl>
                                          </p:spTgt>
                                        </p:tgtEl>
                                      </p:cBhvr>
                                    </p:animEffect>
                                  </p:childTnLst>
                                </p:cTn>
                              </p:par>
                              <p:par>
                                <p:cTn id="53" presetID="22" presetClass="entr" presetSubtype="4" fill="hold" nodeType="withEffect">
                                  <p:stCondLst>
                                    <p:cond delay="0"/>
                                  </p:stCondLst>
                                  <p:childTnLst>
                                    <p:set>
                                      <p:cBhvr>
                                        <p:cTn id="54" dur="1" fill="hold">
                                          <p:stCondLst>
                                            <p:cond delay="0"/>
                                          </p:stCondLst>
                                        </p:cTn>
                                        <p:tgtEl>
                                          <p:spTgt spid="8196">
                                            <p:txEl>
                                              <p:pRg st="15" end="15"/>
                                            </p:txEl>
                                          </p:spTgt>
                                        </p:tgtEl>
                                        <p:attrNameLst>
                                          <p:attrName>style.visibility</p:attrName>
                                        </p:attrNameLst>
                                      </p:cBhvr>
                                      <p:to>
                                        <p:strVal val="visible"/>
                                      </p:to>
                                    </p:set>
                                    <p:animEffect transition="in" filter="wipe(down)">
                                      <p:cBhvr>
                                        <p:cTn id="55" dur="500"/>
                                        <p:tgtEl>
                                          <p:spTgt spid="8196">
                                            <p:txEl>
                                              <p:pRg st="15" end="15"/>
                                            </p:txEl>
                                          </p:spTgt>
                                        </p:tgtEl>
                                      </p:cBhvr>
                                    </p:animEffect>
                                  </p:childTnLst>
                                </p:cTn>
                              </p:par>
                              <p:par>
                                <p:cTn id="56" presetID="22" presetClass="entr" presetSubtype="4" fill="hold" nodeType="withEffect">
                                  <p:stCondLst>
                                    <p:cond delay="0"/>
                                  </p:stCondLst>
                                  <p:childTnLst>
                                    <p:set>
                                      <p:cBhvr>
                                        <p:cTn id="57" dur="1" fill="hold">
                                          <p:stCondLst>
                                            <p:cond delay="0"/>
                                          </p:stCondLst>
                                        </p:cTn>
                                        <p:tgtEl>
                                          <p:spTgt spid="8196">
                                            <p:txEl>
                                              <p:pRg st="16" end="16"/>
                                            </p:txEl>
                                          </p:spTgt>
                                        </p:tgtEl>
                                        <p:attrNameLst>
                                          <p:attrName>style.visibility</p:attrName>
                                        </p:attrNameLst>
                                      </p:cBhvr>
                                      <p:to>
                                        <p:strVal val="visible"/>
                                      </p:to>
                                    </p:set>
                                    <p:animEffect transition="in" filter="wipe(down)">
                                      <p:cBhvr>
                                        <p:cTn id="58" dur="500"/>
                                        <p:tgtEl>
                                          <p:spTgt spid="8196">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 descr="綠色大理石"/>
          <p:cNvSpPr>
            <a:spLocks noChangeArrowheads="1"/>
          </p:cNvSpPr>
          <p:nvPr/>
        </p:nvSpPr>
        <p:spPr bwMode="auto">
          <a:xfrm>
            <a:off x="1258888" y="138113"/>
            <a:ext cx="7620000" cy="762000"/>
          </a:xfrm>
          <a:prstGeom prst="rect">
            <a:avLst/>
          </a:prstGeom>
          <a:blipFill dpi="0" rotWithShape="0">
            <a:blip r:embed="rId2"/>
            <a:srcRect/>
            <a:tile tx="0" ty="0" sx="100000" sy="100000" flip="none" algn="tl"/>
          </a:blipFill>
          <a:ln w="9525">
            <a:miter lim="800000"/>
            <a:headEnd/>
            <a:tailEnd/>
          </a:ln>
          <a:effectLst/>
          <a:scene3d>
            <a:camera prst="legacyPerspectiveBottom"/>
            <a:lightRig rig="legacyFlat3" dir="t"/>
          </a:scene3d>
          <a:sp3d extrusionH="887400" prstMaterial="legacyMatte">
            <a:bevelT w="13500" h="13500" prst="angle"/>
            <a:bevelB w="13500" h="13500" prst="angle"/>
            <a:extrusionClr>
              <a:schemeClr val="bg2"/>
            </a:extrusionClr>
            <a:contourClr>
              <a:srgbClr val="0066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rIns="360000" anchor="ctr">
            <a:flatTx/>
          </a:bodyPr>
          <a:lstStyle/>
          <a:p>
            <a:pPr algn="ctr" eaLnBrk="1" hangingPunct="1">
              <a:lnSpc>
                <a:spcPct val="90000"/>
              </a:lnSpc>
              <a:defRPr/>
            </a:pPr>
            <a:r>
              <a:rPr lang="zh-TW" altLang="en-US" sz="4400">
                <a:solidFill>
                  <a:srgbClr val="FFCC00"/>
                </a:solidFill>
                <a:effectLst>
                  <a:outerShdw blurRad="38100" dist="38100" dir="2700000" algn="tl">
                    <a:srgbClr val="C0C0C0"/>
                  </a:outerShdw>
                </a:effectLst>
                <a:latin typeface="標楷體" pitchFamily="65" charset="-120"/>
                <a:ea typeface="標楷體" pitchFamily="65" charset="-120"/>
              </a:rPr>
              <a:t>卜蜂 農牧食品集團</a:t>
            </a:r>
            <a:endParaRPr lang="en-US" altLang="zh-TW" sz="4000" b="1">
              <a:solidFill>
                <a:srgbClr val="FFCC00"/>
              </a:solidFill>
              <a:effectLst>
                <a:outerShdw blurRad="38100" dist="38100" dir="2700000" algn="tl">
                  <a:srgbClr val="C0C0C0"/>
                </a:outerShdw>
              </a:effectLst>
              <a:latin typeface="標楷體" pitchFamily="65" charset="-120"/>
              <a:ea typeface="標楷體" pitchFamily="65" charset="-120"/>
            </a:endParaRPr>
          </a:p>
        </p:txBody>
      </p:sp>
      <p:pic>
        <p:nvPicPr>
          <p:cNvPr id="5123" name="Picture 12" descr="Globle Map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963613"/>
            <a:ext cx="403860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8" descr="pic_bre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2276475"/>
            <a:ext cx="1389062"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6" descr="pic_mea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2400" y="2133600"/>
            <a:ext cx="1371600" cy="183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3" descr="pic_se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2400" y="4076700"/>
            <a:ext cx="13716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2" descr="pic_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5661025"/>
            <a:ext cx="36068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4" descr="pic_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5661025"/>
            <a:ext cx="13716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5" descr="pic_3"/>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443663" y="5661025"/>
            <a:ext cx="13716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7" descr="pic_2"/>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7669213" y="5661025"/>
            <a:ext cx="13716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9" descr="pic_4"/>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304800" y="5672138"/>
            <a:ext cx="1371600"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矩形 12"/>
          <p:cNvSpPr>
            <a:spLocks noChangeArrowheads="1"/>
          </p:cNvSpPr>
          <p:nvPr/>
        </p:nvSpPr>
        <p:spPr bwMode="auto">
          <a:xfrm>
            <a:off x="1439863" y="2852738"/>
            <a:ext cx="6445250" cy="416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年產飼料 </a:t>
            </a:r>
            <a:r>
              <a:rPr lang="en-US" altLang="zh-TW" sz="2100" b="1" dirty="0" smtClean="0">
                <a:latin typeface="標楷體" pitchFamily="65" charset="-120"/>
                <a:ea typeface="標楷體" pitchFamily="65" charset="-120"/>
              </a:rPr>
              <a:t>2,865</a:t>
            </a:r>
            <a:r>
              <a:rPr lang="zh-TW" altLang="en-US" sz="2100" b="1" dirty="0" smtClean="0">
                <a:latin typeface="標楷體" pitchFamily="65" charset="-120"/>
                <a:ea typeface="標楷體" pitchFamily="65" charset="-120"/>
              </a:rPr>
              <a:t>萬</a:t>
            </a:r>
            <a:r>
              <a:rPr lang="zh-TW" altLang="en-US" sz="2100" b="1" dirty="0">
                <a:latin typeface="標楷體" pitchFamily="65" charset="-120"/>
                <a:ea typeface="標楷體" pitchFamily="65" charset="-120"/>
              </a:rPr>
              <a:t>噸,居世界排名第一</a:t>
            </a:r>
            <a:endParaRPr lang="en-US" altLang="zh-TW" sz="2100" b="1" dirty="0">
              <a:latin typeface="標楷體" pitchFamily="65" charset="-120"/>
              <a:ea typeface="標楷體" pitchFamily="65" charset="-120"/>
            </a:endParaRPr>
          </a:p>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全球17</a:t>
            </a:r>
            <a:r>
              <a:rPr lang="en-US" altLang="zh-TW" sz="2100" b="1" dirty="0">
                <a:latin typeface="標楷體" pitchFamily="65" charset="-120"/>
                <a:ea typeface="標楷體" pitchFamily="65" charset="-120"/>
              </a:rPr>
              <a:t>5</a:t>
            </a:r>
            <a:r>
              <a:rPr lang="zh-TW" altLang="en-US" sz="2100" b="1" dirty="0">
                <a:latin typeface="標楷體" pitchFamily="65" charset="-120"/>
                <a:ea typeface="標楷體" pitchFamily="65" charset="-120"/>
              </a:rPr>
              <a:t>座飼料廠 </a:t>
            </a:r>
          </a:p>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週產肉雛雞 (</a:t>
            </a:r>
            <a:r>
              <a:rPr lang="en-US" altLang="zh-TW" sz="2100" b="1" dirty="0">
                <a:latin typeface="標楷體" pitchFamily="65" charset="-120"/>
                <a:ea typeface="標楷體" pitchFamily="65" charset="-120"/>
              </a:rPr>
              <a:t>DOC) 4,100</a:t>
            </a:r>
            <a:r>
              <a:rPr lang="zh-TW" altLang="en-US" sz="2100" b="1" dirty="0">
                <a:latin typeface="標楷體" pitchFamily="65" charset="-120"/>
                <a:ea typeface="標楷體" pitchFamily="65" charset="-120"/>
              </a:rPr>
              <a:t>萬隻，世界排名前三名</a:t>
            </a:r>
          </a:p>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種豬基因庫 17</a:t>
            </a:r>
            <a:r>
              <a:rPr lang="en-US" altLang="zh-TW" sz="2100" b="1" dirty="0">
                <a:latin typeface="標楷體" pitchFamily="65" charset="-120"/>
                <a:ea typeface="標楷體" pitchFamily="65" charset="-120"/>
              </a:rPr>
              <a:t>5</a:t>
            </a:r>
            <a:r>
              <a:rPr lang="zh-TW" altLang="en-US" sz="2100" b="1" dirty="0">
                <a:latin typeface="標楷體" pitchFamily="65" charset="-120"/>
                <a:ea typeface="標楷體" pitchFamily="65" charset="-120"/>
              </a:rPr>
              <a:t>,000頭</a:t>
            </a:r>
          </a:p>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肉種雞基因庫佔全球 4</a:t>
            </a:r>
            <a:r>
              <a:rPr lang="en-US" altLang="zh-TW" sz="2100" b="1" dirty="0">
                <a:latin typeface="標楷體" pitchFamily="65" charset="-120"/>
                <a:ea typeface="標楷體" pitchFamily="65" charset="-120"/>
              </a:rPr>
              <a:t>2</a:t>
            </a:r>
            <a:r>
              <a:rPr lang="zh-TW" altLang="en-US" sz="2100" b="1" dirty="0">
                <a:latin typeface="標楷體" pitchFamily="65" charset="-120"/>
                <a:ea typeface="標楷體" pitchFamily="65" charset="-120"/>
              </a:rPr>
              <a:t>%，居世界排名第一</a:t>
            </a:r>
          </a:p>
          <a:p>
            <a:pPr marL="179388" eaLnBrk="1" hangingPunct="1">
              <a:spcBef>
                <a:spcPts val="600"/>
              </a:spcBef>
            </a:pPr>
            <a:r>
              <a:rPr lang="zh-TW" altLang="en-US" sz="1200" b="1" dirty="0">
                <a:latin typeface="標楷體" pitchFamily="65" charset="-120"/>
                <a:ea typeface="標楷體" pitchFamily="65" charset="-120"/>
              </a:rPr>
              <a:t>●</a:t>
            </a:r>
            <a:r>
              <a:rPr lang="zh-TW" altLang="en-US" sz="2100" b="1" dirty="0">
                <a:latin typeface="標楷體" pitchFamily="65" charset="-120"/>
                <a:ea typeface="標楷體" pitchFamily="65" charset="-120"/>
              </a:rPr>
              <a:t>人工養殖蝦 35萬噸/年, (全球40%供應量)，居世</a:t>
            </a:r>
            <a:endParaRPr lang="en-US" altLang="zh-TW" sz="2100" b="1" dirty="0">
              <a:latin typeface="標楷體" pitchFamily="65" charset="-120"/>
              <a:ea typeface="標楷體" pitchFamily="65" charset="-120"/>
            </a:endParaRPr>
          </a:p>
          <a:p>
            <a:pPr marL="179388" eaLnBrk="1" hangingPunct="1">
              <a:spcBef>
                <a:spcPts val="600"/>
              </a:spcBef>
            </a:pPr>
            <a:r>
              <a:rPr lang="zh-TW" altLang="en-US" sz="2100" b="1" dirty="0">
                <a:latin typeface="標楷體" pitchFamily="65" charset="-120"/>
                <a:ea typeface="標楷體" pitchFamily="65" charset="-120"/>
              </a:rPr>
              <a:t> 界排名第一</a:t>
            </a:r>
            <a:endParaRPr lang="en-US" altLang="zh-TW" sz="2100" b="1" dirty="0">
              <a:latin typeface="標楷體" pitchFamily="65" charset="-120"/>
              <a:ea typeface="標楷體" pitchFamily="65" charset="-120"/>
            </a:endParaRPr>
          </a:p>
          <a:p>
            <a:pPr marL="179388" eaLnBrk="1" hangingPunct="1"/>
            <a:endParaRPr lang="en-US" altLang="zh-TW" sz="1800" b="1" dirty="0">
              <a:latin typeface="標楷體" pitchFamily="65" charset="-120"/>
              <a:ea typeface="標楷體" pitchFamily="65" charset="-120"/>
            </a:endParaRPr>
          </a:p>
          <a:p>
            <a:pPr marL="179388" eaLnBrk="1" hangingPunct="1"/>
            <a:endParaRPr lang="en-US" altLang="zh-TW" sz="1800" dirty="0">
              <a:ea typeface="華康中黑體" pitchFamily="49" charset="-120"/>
            </a:endParaRPr>
          </a:p>
          <a:p>
            <a:pPr marL="179388" eaLnBrk="1" hangingPunct="1"/>
            <a:endParaRPr lang="en-US" altLang="zh-TW" sz="1800" dirty="0">
              <a:ea typeface="華康中黑體" pitchFamily="49" charset="-120"/>
            </a:endParaRPr>
          </a:p>
          <a:p>
            <a:pPr marL="179388" eaLnBrk="1" hangingPunct="1"/>
            <a:endParaRPr lang="en-US" altLang="zh-TW" sz="1800" dirty="0">
              <a:ea typeface="華康中黑體" pitchFamily="49" charset="-120"/>
            </a:endParaRPr>
          </a:p>
          <a:p>
            <a:pPr marL="179388" eaLnBrk="1" hangingPunct="1"/>
            <a:endParaRPr lang="en-US" altLang="zh-TW" sz="1800" dirty="0">
              <a:ea typeface="華康中黑體" pitchFamily="49" charset="-1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Effect transition="in" filter="fade">
                                      <p:cBhvr>
                                        <p:cTn id="13" dur="500"/>
                                        <p:tgtEl>
                                          <p:spTgt spid="13">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3">
                                            <p:txEl>
                                              <p:pRg st="1" end="1"/>
                                            </p:txEl>
                                          </p:spTgt>
                                        </p:tgtEl>
                                        <p:attrNameLst>
                                          <p:attrName>style.visibility</p:attrName>
                                        </p:attrNameLst>
                                      </p:cBhvr>
                                      <p:to>
                                        <p:strVal val="visible"/>
                                      </p:to>
                                    </p:set>
                                    <p:animEffect transition="in" filter="fade">
                                      <p:cBhvr>
                                        <p:cTn id="18" dur="500"/>
                                        <p:tgtEl>
                                          <p:spTgt spid="13">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animEffect transition="in" filter="fade">
                                      <p:cBhvr>
                                        <p:cTn id="23" dur="500"/>
                                        <p:tgtEl>
                                          <p:spTgt spid="1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13">
                                            <p:txEl>
                                              <p:pRg st="3" end="3"/>
                                            </p:txEl>
                                          </p:spTgt>
                                        </p:tgtEl>
                                        <p:attrNameLst>
                                          <p:attrName>style.visibility</p:attrName>
                                        </p:attrNameLst>
                                      </p:cBhvr>
                                      <p:to>
                                        <p:strVal val="visible"/>
                                      </p:to>
                                    </p:set>
                                    <p:animEffect transition="in" filter="fade">
                                      <p:cBhvr>
                                        <p:cTn id="28" dur="500"/>
                                        <p:tgtEl>
                                          <p:spTgt spid="13">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13">
                                            <p:txEl>
                                              <p:pRg st="4" end="4"/>
                                            </p:txEl>
                                          </p:spTgt>
                                        </p:tgtEl>
                                        <p:attrNameLst>
                                          <p:attrName>style.visibility</p:attrName>
                                        </p:attrNameLst>
                                      </p:cBhvr>
                                      <p:to>
                                        <p:strVal val="visible"/>
                                      </p:to>
                                    </p:set>
                                    <p:animEffect transition="in" filter="fade">
                                      <p:cBhvr>
                                        <p:cTn id="33" dur="500"/>
                                        <p:tgtEl>
                                          <p:spTgt spid="13">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13">
                                            <p:txEl>
                                              <p:pRg st="5" end="5"/>
                                            </p:txEl>
                                          </p:spTgt>
                                        </p:tgtEl>
                                        <p:attrNameLst>
                                          <p:attrName>style.visibility</p:attrName>
                                        </p:attrNameLst>
                                      </p:cBhvr>
                                      <p:to>
                                        <p:strVal val="visible"/>
                                      </p:to>
                                    </p:set>
                                    <p:animEffect transition="in" filter="fade">
                                      <p:cBhvr>
                                        <p:cTn id="38" dur="500"/>
                                        <p:tgtEl>
                                          <p:spTgt spid="13">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3">
                                            <p:txEl>
                                              <p:pRg st="6" end="6"/>
                                            </p:txEl>
                                          </p:spTgt>
                                        </p:tgtEl>
                                        <p:attrNameLst>
                                          <p:attrName>style.visibility</p:attrName>
                                        </p:attrNameLst>
                                      </p:cBhvr>
                                      <p:to>
                                        <p:strVal val="visible"/>
                                      </p:to>
                                    </p:set>
                                    <p:animEffect transition="in" filter="fade">
                                      <p:cBhvr>
                                        <p:cTn id="41" dur="5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矩形 1"/>
          <p:cNvSpPr>
            <a:spLocks noChangeArrowheads="1"/>
          </p:cNvSpPr>
          <p:nvPr/>
        </p:nvSpPr>
        <p:spPr bwMode="auto">
          <a:xfrm>
            <a:off x="2781042" y="692150"/>
            <a:ext cx="428835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a:r>
              <a:rPr kumimoji="0" lang="zh-TW" altLang="en-US" sz="4000" dirty="0" smtClean="0">
                <a:solidFill>
                  <a:srgbClr val="FFCC00"/>
                </a:solidFill>
                <a:latin typeface="標楷體" pitchFamily="65" charset="-120"/>
                <a:ea typeface="標楷體" pitchFamily="65" charset="-120"/>
              </a:rPr>
              <a:t>台灣</a:t>
            </a:r>
            <a:r>
              <a:rPr kumimoji="0" lang="zh-TW" altLang="en-US" sz="4000" dirty="0">
                <a:solidFill>
                  <a:srgbClr val="FFCC00"/>
                </a:solidFill>
                <a:latin typeface="標楷體" pitchFamily="65" charset="-120"/>
                <a:ea typeface="標楷體" pitchFamily="65" charset="-120"/>
              </a:rPr>
              <a:t>卜蜂公司簡介</a:t>
            </a:r>
            <a:endParaRPr kumimoji="0" lang="zh-TW" altLang="zh-TW" sz="4000" dirty="0">
              <a:solidFill>
                <a:srgbClr val="FFCC00"/>
              </a:solidFill>
              <a:latin typeface="標楷體" pitchFamily="65" charset="-120"/>
              <a:ea typeface="標楷體" pitchFamily="65" charset="-120"/>
            </a:endParaRPr>
          </a:p>
        </p:txBody>
      </p:sp>
      <p:sp>
        <p:nvSpPr>
          <p:cNvPr id="3" name="矩形 2"/>
          <p:cNvSpPr/>
          <p:nvPr/>
        </p:nvSpPr>
        <p:spPr>
          <a:xfrm>
            <a:off x="773113" y="1484313"/>
            <a:ext cx="7993062" cy="4940300"/>
          </a:xfrm>
          <a:prstGeom prst="rect">
            <a:avLst/>
          </a:prstGeom>
        </p:spPr>
        <p:txBody>
          <a:bodyPr>
            <a:spAutoFit/>
          </a:bodyPr>
          <a:lstStyle/>
          <a:p>
            <a:pPr marL="180000" eaLnBrk="1" hangingPunct="1">
              <a:spcBef>
                <a:spcPts val="1200"/>
              </a:spcBef>
              <a:defRPr/>
            </a:pPr>
            <a:r>
              <a:rPr lang="zh-TW" altLang="en-US" dirty="0">
                <a:latin typeface="標楷體" panose="03000509000000000000" pitchFamily="65" charset="-120"/>
                <a:ea typeface="標楷體" panose="03000509000000000000" pitchFamily="65" charset="-120"/>
              </a:rPr>
              <a:t>●成立於</a:t>
            </a:r>
            <a:r>
              <a:rPr lang="en-US" altLang="zh-TW" dirty="0">
                <a:latin typeface="標楷體" panose="03000509000000000000" pitchFamily="65" charset="-120"/>
                <a:ea typeface="標楷體" panose="03000509000000000000" pitchFamily="65" charset="-120"/>
              </a:rPr>
              <a:t>1977</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8</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22</a:t>
            </a:r>
            <a:r>
              <a:rPr lang="zh-TW" altLang="en-US" dirty="0">
                <a:latin typeface="標楷體" panose="03000509000000000000" pitchFamily="65" charset="-120"/>
                <a:ea typeface="標楷體" panose="03000509000000000000" pitchFamily="65" charset="-120"/>
              </a:rPr>
              <a:t>日</a:t>
            </a:r>
            <a:endParaRPr lang="en-US" altLang="zh-TW" dirty="0">
              <a:latin typeface="標楷體" panose="03000509000000000000" pitchFamily="65" charset="-120"/>
              <a:ea typeface="標楷體" panose="03000509000000000000" pitchFamily="65" charset="-120"/>
            </a:endParaRPr>
          </a:p>
          <a:p>
            <a:pPr marL="180000" eaLnBrk="1" hangingPunct="1">
              <a:spcBef>
                <a:spcPts val="1200"/>
              </a:spcBef>
              <a:defRPr/>
            </a:pPr>
            <a:r>
              <a:rPr lang="zh-TW" altLang="en-US" dirty="0">
                <a:latin typeface="標楷體" panose="03000509000000000000" pitchFamily="65" charset="-120"/>
                <a:ea typeface="標楷體" panose="03000509000000000000" pitchFamily="65" charset="-120"/>
              </a:rPr>
              <a:t>●資本額：新台幣</a:t>
            </a:r>
            <a:r>
              <a:rPr lang="en-US" altLang="zh-TW" dirty="0">
                <a:latin typeface="標楷體" panose="03000509000000000000" pitchFamily="65" charset="-120"/>
                <a:ea typeface="標楷體" panose="03000509000000000000" pitchFamily="65" charset="-120"/>
              </a:rPr>
              <a:t>26.8</a:t>
            </a:r>
            <a:r>
              <a:rPr lang="zh-TW" altLang="en-US" dirty="0">
                <a:latin typeface="標楷體" panose="03000509000000000000" pitchFamily="65" charset="-120"/>
                <a:ea typeface="標楷體" panose="03000509000000000000" pitchFamily="65" charset="-120"/>
              </a:rPr>
              <a:t>億元 </a:t>
            </a:r>
          </a:p>
          <a:p>
            <a:pPr marL="180000" eaLnBrk="1" hangingPunct="1">
              <a:spcBef>
                <a:spcPts val="1200"/>
              </a:spcBef>
              <a:defRPr/>
            </a:pP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1987</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27</a:t>
            </a:r>
            <a:r>
              <a:rPr lang="zh-TW" altLang="en-US" dirty="0">
                <a:latin typeface="標楷體" panose="03000509000000000000" pitchFamily="65" charset="-120"/>
                <a:ea typeface="標楷體" panose="03000509000000000000" pitchFamily="65" charset="-120"/>
              </a:rPr>
              <a:t>日於台灣證券交易所掛牌上市</a:t>
            </a:r>
            <a:endParaRPr lang="en-US" altLang="zh-TW" dirty="0">
              <a:latin typeface="標楷體" panose="03000509000000000000" pitchFamily="65" charset="-120"/>
              <a:ea typeface="標楷體" panose="03000509000000000000" pitchFamily="65" charset="-120"/>
            </a:endParaRPr>
          </a:p>
          <a:p>
            <a:pPr marL="180000" eaLnBrk="1" hangingPunct="1">
              <a:spcBef>
                <a:spcPts val="1200"/>
              </a:spcBef>
              <a:defRPr/>
            </a:pPr>
            <a:r>
              <a:rPr lang="zh-TW" altLang="en-US" dirty="0">
                <a:latin typeface="標楷體" panose="03000509000000000000" pitchFamily="65" charset="-120"/>
                <a:ea typeface="標楷體" panose="03000509000000000000" pitchFamily="65" charset="-120"/>
              </a:rPr>
              <a:t>●經營事業項目</a:t>
            </a:r>
            <a:endParaRPr lang="en-US" altLang="zh-TW" dirty="0">
              <a:latin typeface="標楷體" panose="03000509000000000000" pitchFamily="65" charset="-120"/>
              <a:ea typeface="標楷體" panose="03000509000000000000" pitchFamily="65" charset="-120"/>
            </a:endParaRPr>
          </a:p>
          <a:p>
            <a:pPr>
              <a:spcBef>
                <a:spcPts val="1200"/>
              </a:spcBef>
              <a:defRPr/>
            </a:pPr>
            <a:r>
              <a:rPr kumimoji="0" lang="en-US" altLang="zh-TW" b="1" dirty="0">
                <a:latin typeface="標楷體" panose="03000509000000000000" pitchFamily="65" charset="-120"/>
                <a:ea typeface="標楷體" panose="03000509000000000000" pitchFamily="65" charset="-120"/>
              </a:rPr>
              <a:t> </a:t>
            </a:r>
            <a:r>
              <a:rPr kumimoji="0" lang="zh-TW" altLang="en-US" b="1" dirty="0">
                <a:latin typeface="標楷體" panose="03000509000000000000" pitchFamily="65" charset="-120"/>
                <a:ea typeface="標楷體" panose="03000509000000000000" pitchFamily="65" charset="-120"/>
              </a:rPr>
              <a:t>  </a:t>
            </a:r>
            <a:r>
              <a:rPr kumimoji="0" lang="zh-TW" altLang="zh-TW" b="1" dirty="0">
                <a:latin typeface="標楷體" panose="03000509000000000000" pitchFamily="65" charset="-120"/>
                <a:ea typeface="標楷體" panose="03000509000000000000" pitchFamily="65" charset="-120"/>
              </a:rPr>
              <a:t>1)</a:t>
            </a:r>
            <a:r>
              <a:rPr kumimoji="0" lang="zh-TW" altLang="en-US" b="1" dirty="0">
                <a:latin typeface="標楷體" panose="03000509000000000000" pitchFamily="65" charset="-120"/>
                <a:ea typeface="標楷體" panose="03000509000000000000" pitchFamily="65" charset="-120"/>
              </a:rPr>
              <a:t>家禽、家畜飼料事業</a:t>
            </a:r>
            <a:endParaRPr kumimoji="0" lang="zh-TW" altLang="zh-TW" b="1" dirty="0">
              <a:latin typeface="標楷體" panose="03000509000000000000" pitchFamily="65" charset="-120"/>
              <a:ea typeface="標楷體" panose="03000509000000000000" pitchFamily="65" charset="-120"/>
            </a:endParaRPr>
          </a:p>
          <a:p>
            <a:pPr>
              <a:spcBef>
                <a:spcPts val="1200"/>
              </a:spcBef>
              <a:defRPr/>
            </a:pPr>
            <a:r>
              <a:rPr kumimoji="0" lang="en-US" altLang="zh-TW" b="1" dirty="0">
                <a:latin typeface="標楷體" panose="03000509000000000000" pitchFamily="65" charset="-120"/>
                <a:ea typeface="標楷體" panose="03000509000000000000" pitchFamily="65" charset="-120"/>
              </a:rPr>
              <a:t>  </a:t>
            </a:r>
            <a:r>
              <a:rPr kumimoji="0" lang="zh-TW" altLang="en-US" b="1" dirty="0">
                <a:latin typeface="標楷體" panose="03000509000000000000" pitchFamily="65" charset="-120"/>
                <a:ea typeface="標楷體" panose="03000509000000000000" pitchFamily="65" charset="-120"/>
              </a:rPr>
              <a:t> </a:t>
            </a:r>
            <a:r>
              <a:rPr kumimoji="0" lang="zh-TW" altLang="zh-TW" b="1" dirty="0">
                <a:latin typeface="標楷體" panose="03000509000000000000" pitchFamily="65" charset="-120"/>
                <a:ea typeface="標楷體" panose="03000509000000000000" pitchFamily="65" charset="-120"/>
              </a:rPr>
              <a:t>2)</a:t>
            </a:r>
            <a:r>
              <a:rPr kumimoji="0" lang="zh-TW" altLang="en-US" b="1" dirty="0">
                <a:latin typeface="標楷體" panose="03000509000000000000" pitchFamily="65" charset="-120"/>
                <a:ea typeface="標楷體" panose="03000509000000000000" pitchFamily="65" charset="-120"/>
              </a:rPr>
              <a:t>生鮮冷藏雞肉電動屠宰業</a:t>
            </a:r>
            <a:endParaRPr kumimoji="0" lang="zh-TW" altLang="zh-TW" b="1" dirty="0">
              <a:latin typeface="標楷體" panose="03000509000000000000" pitchFamily="65" charset="-120"/>
              <a:ea typeface="標楷體" panose="03000509000000000000" pitchFamily="65" charset="-120"/>
            </a:endParaRPr>
          </a:p>
          <a:p>
            <a:pPr>
              <a:spcBef>
                <a:spcPts val="1200"/>
              </a:spcBef>
              <a:defRPr/>
            </a:pPr>
            <a:r>
              <a:rPr kumimoji="0" lang="en-US" altLang="zh-TW" b="1" dirty="0">
                <a:latin typeface="標楷體" panose="03000509000000000000" pitchFamily="65" charset="-120"/>
                <a:ea typeface="標楷體" panose="03000509000000000000" pitchFamily="65" charset="-120"/>
              </a:rPr>
              <a:t>  </a:t>
            </a:r>
            <a:r>
              <a:rPr kumimoji="0" lang="zh-TW" altLang="en-US" b="1" dirty="0">
                <a:latin typeface="標楷體" panose="03000509000000000000" pitchFamily="65" charset="-120"/>
                <a:ea typeface="標楷體" panose="03000509000000000000" pitchFamily="65" charset="-120"/>
              </a:rPr>
              <a:t> </a:t>
            </a:r>
            <a:r>
              <a:rPr kumimoji="0" lang="zh-TW" altLang="zh-TW" b="1" dirty="0">
                <a:latin typeface="標楷體" panose="03000509000000000000" pitchFamily="65" charset="-120"/>
                <a:ea typeface="標楷體" panose="03000509000000000000" pitchFamily="65" charset="-120"/>
              </a:rPr>
              <a:t>3)</a:t>
            </a:r>
            <a:r>
              <a:rPr kumimoji="0" lang="zh-TW" altLang="en-US" b="1" dirty="0">
                <a:latin typeface="標楷體" panose="03000509000000000000" pitchFamily="65" charset="-120"/>
                <a:ea typeface="標楷體" panose="03000509000000000000" pitchFamily="65" charset="-120"/>
              </a:rPr>
              <a:t>肉品加工事業</a:t>
            </a:r>
            <a:endParaRPr kumimoji="0" lang="zh-TW" altLang="zh-TW" b="1" dirty="0">
              <a:latin typeface="標楷體" panose="03000509000000000000" pitchFamily="65" charset="-120"/>
              <a:ea typeface="標楷體" panose="03000509000000000000" pitchFamily="65" charset="-120"/>
            </a:endParaRPr>
          </a:p>
          <a:p>
            <a:pPr>
              <a:spcBef>
                <a:spcPts val="1200"/>
              </a:spcBef>
              <a:defRPr/>
            </a:pPr>
            <a:r>
              <a:rPr kumimoji="0" lang="en-US" altLang="zh-TW" b="1" dirty="0">
                <a:latin typeface="標楷體" panose="03000509000000000000" pitchFamily="65" charset="-120"/>
                <a:ea typeface="標楷體" panose="03000509000000000000" pitchFamily="65" charset="-120"/>
              </a:rPr>
              <a:t>  </a:t>
            </a:r>
            <a:r>
              <a:rPr kumimoji="0" lang="zh-TW" altLang="en-US" b="1" dirty="0">
                <a:latin typeface="標楷體" panose="03000509000000000000" pitchFamily="65" charset="-120"/>
                <a:ea typeface="標楷體" panose="03000509000000000000" pitchFamily="65" charset="-120"/>
              </a:rPr>
              <a:t> </a:t>
            </a:r>
            <a:r>
              <a:rPr kumimoji="0" lang="zh-TW" altLang="zh-TW" b="1" dirty="0">
                <a:latin typeface="標楷體" panose="03000509000000000000" pitchFamily="65" charset="-120"/>
                <a:ea typeface="標楷體" panose="03000509000000000000" pitchFamily="65" charset="-120"/>
              </a:rPr>
              <a:t>4)</a:t>
            </a:r>
            <a:r>
              <a:rPr kumimoji="0" lang="zh-TW" altLang="en-US" b="1" dirty="0">
                <a:latin typeface="標楷體" panose="03000509000000000000" pitchFamily="65" charset="-120"/>
                <a:ea typeface="標楷體" panose="03000509000000000000" pitchFamily="65" charset="-120"/>
              </a:rPr>
              <a:t>家禽家畜育種、養殖事業</a:t>
            </a:r>
            <a:endParaRPr kumimoji="0" lang="zh-TW" altLang="zh-TW" b="1" dirty="0">
              <a:latin typeface="標楷體" panose="03000509000000000000" pitchFamily="65" charset="-120"/>
              <a:ea typeface="標楷體" panose="03000509000000000000" pitchFamily="65" charset="-120"/>
            </a:endParaRPr>
          </a:p>
          <a:p>
            <a:pPr>
              <a:defRPr/>
            </a:pPr>
            <a:r>
              <a:rPr kumimoji="0" lang="en-US" altLang="zh-TW" b="1" dirty="0">
                <a:latin typeface="標楷體" panose="03000509000000000000" pitchFamily="65" charset="-120"/>
                <a:ea typeface="標楷體" panose="03000509000000000000" pitchFamily="65" charset="-120"/>
              </a:rPr>
              <a:t>  </a:t>
            </a:r>
            <a:r>
              <a:rPr kumimoji="0" lang="zh-TW" altLang="en-US" b="1" dirty="0">
                <a:latin typeface="標楷體" panose="03000509000000000000" pitchFamily="65" charset="-120"/>
                <a:ea typeface="標楷體" panose="03000509000000000000" pitchFamily="65" charset="-120"/>
              </a:rPr>
              <a:t> </a:t>
            </a:r>
            <a:endParaRPr lang="en-US" altLang="zh-TW" dirty="0">
              <a:ea typeface="華康中黑體" pitchFamily="49" charset="-120"/>
            </a:endParaRPr>
          </a:p>
          <a:p>
            <a:pPr marL="180000" eaLnBrk="1" hangingPunct="1">
              <a:spcBef>
                <a:spcPts val="600"/>
              </a:spcBef>
              <a:defRPr/>
            </a:pPr>
            <a:endParaRPr lang="zh-TW" altLang="en-US" dirty="0">
              <a:ea typeface="華康中黑體" pitchFamily="49" charset="-120"/>
            </a:endParaRPr>
          </a:p>
        </p:txBody>
      </p:sp>
      <p:pic>
        <p:nvPicPr>
          <p:cNvPr id="6148" name="圖片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0113" y="5597525"/>
            <a:ext cx="7739062"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矩形 1"/>
          <p:cNvSpPr>
            <a:spLocks noChangeArrowheads="1"/>
          </p:cNvSpPr>
          <p:nvPr/>
        </p:nvSpPr>
        <p:spPr bwMode="auto">
          <a:xfrm>
            <a:off x="2962811" y="206375"/>
            <a:ext cx="428835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a:r>
              <a:rPr kumimoji="0" lang="zh-TW" altLang="en-US" sz="4000" dirty="0" smtClean="0">
                <a:solidFill>
                  <a:srgbClr val="FFCC00"/>
                </a:solidFill>
                <a:latin typeface="標楷體" pitchFamily="65" charset="-120"/>
                <a:ea typeface="標楷體" pitchFamily="65" charset="-120"/>
              </a:rPr>
              <a:t>產業</a:t>
            </a:r>
            <a:r>
              <a:rPr kumimoji="0" lang="zh-TW" altLang="en-US" sz="4000" dirty="0">
                <a:solidFill>
                  <a:srgbClr val="FFCC00"/>
                </a:solidFill>
                <a:latin typeface="標楷體" pitchFamily="65" charset="-120"/>
                <a:ea typeface="標楷體" pitchFamily="65" charset="-120"/>
              </a:rPr>
              <a:t>市場分析</a:t>
            </a:r>
            <a:r>
              <a:rPr kumimoji="0" lang="en-US" altLang="zh-TW" sz="4000" dirty="0">
                <a:solidFill>
                  <a:srgbClr val="FFCC00"/>
                </a:solidFill>
                <a:latin typeface="標楷體" pitchFamily="65" charset="-120"/>
                <a:ea typeface="標楷體" pitchFamily="65" charset="-120"/>
              </a:rPr>
              <a:t>(</a:t>
            </a:r>
            <a:r>
              <a:rPr kumimoji="0" lang="zh-TW" altLang="en-US" sz="4000" dirty="0">
                <a:solidFill>
                  <a:srgbClr val="FFCC00"/>
                </a:solidFill>
                <a:latin typeface="標楷體" pitchFamily="65" charset="-120"/>
                <a:ea typeface="標楷體" pitchFamily="65" charset="-120"/>
              </a:rPr>
              <a:t>ㄧ</a:t>
            </a:r>
            <a:r>
              <a:rPr kumimoji="0" lang="en-US" altLang="zh-TW" sz="4000" dirty="0">
                <a:solidFill>
                  <a:srgbClr val="FFCC00"/>
                </a:solidFill>
                <a:latin typeface="標楷體" pitchFamily="65" charset="-120"/>
                <a:ea typeface="標楷體" pitchFamily="65" charset="-120"/>
              </a:rPr>
              <a:t>)</a:t>
            </a:r>
            <a:endParaRPr kumimoji="0" lang="zh-TW" altLang="zh-TW" sz="4000" dirty="0">
              <a:solidFill>
                <a:srgbClr val="FFCC00"/>
              </a:solidFill>
              <a:latin typeface="標楷體" pitchFamily="65" charset="-120"/>
              <a:ea typeface="標楷體" pitchFamily="65" charset="-120"/>
            </a:endParaRPr>
          </a:p>
        </p:txBody>
      </p:sp>
      <p:sp>
        <p:nvSpPr>
          <p:cNvPr id="7171" name="矩形 2"/>
          <p:cNvSpPr>
            <a:spLocks noChangeArrowheads="1"/>
          </p:cNvSpPr>
          <p:nvPr/>
        </p:nvSpPr>
        <p:spPr bwMode="auto">
          <a:xfrm>
            <a:off x="200025" y="1317625"/>
            <a:ext cx="8943975"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79388" eaLnBrk="1" hangingPunct="1">
              <a:spcBef>
                <a:spcPts val="1200"/>
              </a:spcBef>
            </a:pPr>
            <a:r>
              <a:rPr kumimoji="0" lang="en-US" altLang="zh-TW" b="1" i="1" u="sng">
                <a:latin typeface="標楷體" pitchFamily="65" charset="-120"/>
                <a:ea typeface="標楷體" pitchFamily="65" charset="-120"/>
              </a:rPr>
              <a:t>1.</a:t>
            </a:r>
            <a:r>
              <a:rPr kumimoji="0" lang="zh-TW" altLang="en-US" b="1" i="1" u="sng">
                <a:latin typeface="標楷體" pitchFamily="65" charset="-120"/>
                <a:ea typeface="標楷體" pitchFamily="65" charset="-120"/>
              </a:rPr>
              <a:t>飼料產業</a:t>
            </a:r>
            <a:endParaRPr kumimoji="0" lang="en-US" altLang="zh-TW" b="1" i="1" u="sng">
              <a:latin typeface="標楷體" pitchFamily="65" charset="-120"/>
              <a:ea typeface="標楷體" pitchFamily="65" charset="-120"/>
            </a:endParaRPr>
          </a:p>
          <a:p>
            <a:pPr marL="179388" eaLnBrk="1" hangingPunct="1">
              <a:lnSpc>
                <a:spcPct val="150000"/>
              </a:lnSpc>
              <a:spcBef>
                <a:spcPts val="600"/>
              </a:spcBef>
            </a:pPr>
            <a:r>
              <a:rPr kumimoji="0" lang="zh-TW" altLang="en-US" sz="1800" b="1">
                <a:latin typeface="標楷體" pitchFamily="65" charset="-120"/>
                <a:ea typeface="標楷體" pitchFamily="65" charset="-120"/>
              </a:rPr>
              <a:t>本公司</a:t>
            </a:r>
            <a:r>
              <a:rPr kumimoji="0" lang="en-US" altLang="zh-TW" sz="1800" b="1">
                <a:latin typeface="標楷體" pitchFamily="65" charset="-120"/>
                <a:ea typeface="標楷體" pitchFamily="65" charset="-120"/>
              </a:rPr>
              <a:t>2017</a:t>
            </a:r>
            <a:r>
              <a:rPr kumimoji="0" lang="zh-TW" altLang="en-US" sz="1800" b="1">
                <a:latin typeface="標楷體" pitchFamily="65" charset="-120"/>
                <a:ea typeface="標楷體" pitchFamily="65" charset="-120"/>
              </a:rPr>
              <a:t>年飼料生產約</a:t>
            </a:r>
            <a:r>
              <a:rPr kumimoji="0" lang="en-US" altLang="zh-TW" sz="1800" b="1">
                <a:latin typeface="標楷體" pitchFamily="65" charset="-120"/>
                <a:ea typeface="標楷體" pitchFamily="65" charset="-120"/>
              </a:rPr>
              <a:t>75</a:t>
            </a:r>
            <a:r>
              <a:rPr kumimoji="0" lang="zh-TW" altLang="en-US" sz="1800" b="1">
                <a:latin typeface="標楷體" pitchFamily="65" charset="-120"/>
                <a:ea typeface="標楷體" pitchFamily="65" charset="-120"/>
              </a:rPr>
              <a:t>萬噸，主要為雞豬鴨飼料產品，市場占有率約</a:t>
            </a:r>
            <a:r>
              <a:rPr kumimoji="0" lang="en-US" altLang="zh-TW" sz="1800" b="1">
                <a:latin typeface="標楷體" pitchFamily="65" charset="-120"/>
                <a:ea typeface="標楷體" pitchFamily="65" charset="-120"/>
              </a:rPr>
              <a:t>15%</a:t>
            </a:r>
            <a:r>
              <a:rPr kumimoji="0" lang="zh-TW" altLang="en-US" sz="1800" b="1">
                <a:latin typeface="標楷體" pitchFamily="65" charset="-120"/>
                <a:ea typeface="標楷體" pitchFamily="65" charset="-120"/>
              </a:rPr>
              <a:t>，為市場</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領導品牌。因應環保健康趨勢，本公司陸續於</a:t>
            </a:r>
            <a:r>
              <a:rPr kumimoji="0" lang="en-US" altLang="zh-TW" sz="1800" b="1">
                <a:latin typeface="標楷體" pitchFamily="65" charset="-120"/>
                <a:ea typeface="標楷體" pitchFamily="65" charset="-120"/>
              </a:rPr>
              <a:t>2018</a:t>
            </a:r>
            <a:r>
              <a:rPr kumimoji="0" lang="zh-TW" altLang="en-US" sz="1800" b="1">
                <a:latin typeface="標楷體" pitchFamily="65" charset="-120"/>
                <a:ea typeface="標楷體" pitchFamily="65" charset="-120"/>
              </a:rPr>
              <a:t>年初在雲林斗六投資新台幣約</a:t>
            </a:r>
            <a:r>
              <a:rPr kumimoji="0" lang="en-US" altLang="zh-TW" sz="1800" b="1">
                <a:latin typeface="標楷體" pitchFamily="65" charset="-120"/>
                <a:ea typeface="標楷體" pitchFamily="65" charset="-120"/>
              </a:rPr>
              <a:t>16</a:t>
            </a:r>
            <a:r>
              <a:rPr kumimoji="0" lang="zh-TW" altLang="en-US" sz="1800" b="1">
                <a:latin typeface="標楷體" pitchFamily="65" charset="-120"/>
                <a:ea typeface="標楷體" pitchFamily="65" charset="-120"/>
              </a:rPr>
              <a:t>億</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元興建一座</a:t>
            </a:r>
            <a:r>
              <a:rPr kumimoji="0" lang="en-US" altLang="zh-TW" sz="1800" b="1">
                <a:latin typeface="標楷體" pitchFamily="65" charset="-120"/>
                <a:ea typeface="標楷體" pitchFamily="65" charset="-120"/>
              </a:rPr>
              <a:t>AI</a:t>
            </a:r>
            <a:r>
              <a:rPr kumimoji="0" lang="zh-TW" altLang="en-US" sz="1800" b="1">
                <a:latin typeface="標楷體" pitchFamily="65" charset="-120"/>
                <a:ea typeface="標楷體" pitchFamily="65" charset="-120"/>
              </a:rPr>
              <a:t>人工智慧自動化，年產能</a:t>
            </a:r>
            <a:r>
              <a:rPr kumimoji="0" lang="en-US" altLang="zh-TW" sz="1800" b="1">
                <a:latin typeface="標楷體" pitchFamily="65" charset="-120"/>
                <a:ea typeface="標楷體" pitchFamily="65" charset="-120"/>
              </a:rPr>
              <a:t>48</a:t>
            </a:r>
            <a:r>
              <a:rPr kumimoji="0" lang="zh-TW" altLang="en-US" sz="1800" b="1">
                <a:latin typeface="標楷體" pitchFamily="65" charset="-120"/>
                <a:ea typeface="標楷體" pitchFamily="65" charset="-120"/>
              </a:rPr>
              <a:t>萬噸無添加藥物飼料廠，另於</a:t>
            </a:r>
            <a:r>
              <a:rPr kumimoji="0" lang="en-US" altLang="zh-TW" sz="1800" b="1">
                <a:latin typeface="標楷體" pitchFamily="65" charset="-120"/>
                <a:ea typeface="標楷體" pitchFamily="65" charset="-120"/>
              </a:rPr>
              <a:t>2016</a:t>
            </a:r>
            <a:r>
              <a:rPr kumimoji="0" lang="zh-TW" altLang="en-US" sz="1800" b="1">
                <a:latin typeface="標楷體" pitchFamily="65" charset="-120"/>
                <a:ea typeface="標楷體" pitchFamily="65" charset="-120"/>
              </a:rPr>
              <a:t>年初在台</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中增設一條無添加藥物飼料加工生產線及</a:t>
            </a:r>
            <a:r>
              <a:rPr kumimoji="0" lang="en-US" altLang="zh-TW" sz="1800" b="1">
                <a:latin typeface="標楷體" pitchFamily="65" charset="-120"/>
                <a:ea typeface="標楷體" pitchFamily="65" charset="-120"/>
              </a:rPr>
              <a:t>2011</a:t>
            </a:r>
            <a:r>
              <a:rPr kumimoji="0" lang="zh-TW" altLang="en-US" sz="1800" b="1">
                <a:latin typeface="標楷體" pitchFamily="65" charset="-120"/>
                <a:ea typeface="標楷體" pitchFamily="65" charset="-120"/>
              </a:rPr>
              <a:t>年在高雄設一條全植物性飼料生產線，</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提供國內養殖產業安全無慮之飼料產品。</a:t>
            </a:r>
            <a:endParaRPr kumimoji="0" lang="en-US" altLang="zh-TW" sz="1800" b="1">
              <a:latin typeface="標楷體" pitchFamily="65" charset="-120"/>
              <a:ea typeface="標楷體" pitchFamily="65" charset="-120"/>
            </a:endParaRPr>
          </a:p>
          <a:p>
            <a:pPr marL="179388" eaLnBrk="1" hangingPunct="1">
              <a:spcBef>
                <a:spcPts val="600"/>
              </a:spcBef>
            </a:pPr>
            <a:endParaRPr kumimoji="0" lang="en-US" altLang="zh-TW" sz="1800" b="1">
              <a:latin typeface="標楷體" pitchFamily="65" charset="-120"/>
              <a:ea typeface="標楷體" pitchFamily="65" charset="-120"/>
            </a:endParaRPr>
          </a:p>
          <a:p>
            <a:pPr marL="179388" eaLnBrk="1" hangingPunct="1">
              <a:spcBef>
                <a:spcPts val="1200"/>
              </a:spcBef>
            </a:pPr>
            <a:r>
              <a:rPr kumimoji="0" lang="en-US" altLang="zh-TW" b="1" i="1" u="sng">
                <a:latin typeface="標楷體" pitchFamily="65" charset="-120"/>
                <a:ea typeface="標楷體" pitchFamily="65" charset="-120"/>
              </a:rPr>
              <a:t>2.</a:t>
            </a:r>
            <a:r>
              <a:rPr kumimoji="0" lang="zh-TW" altLang="en-US" b="1" i="1" u="sng">
                <a:latin typeface="標楷體" pitchFamily="65" charset="-120"/>
                <a:ea typeface="標楷體" pitchFamily="65" charset="-120"/>
              </a:rPr>
              <a:t>冷藏生鮮肉品產業</a:t>
            </a:r>
            <a:endParaRPr kumimoji="0" lang="en-US" altLang="zh-TW" b="1" i="1" u="sng">
              <a:latin typeface="標楷體" pitchFamily="65" charset="-120"/>
              <a:ea typeface="標楷體" pitchFamily="65" charset="-120"/>
            </a:endParaRPr>
          </a:p>
          <a:p>
            <a:pPr marL="179388" eaLnBrk="1" hangingPunct="1">
              <a:lnSpc>
                <a:spcPct val="150000"/>
              </a:lnSpc>
              <a:spcBef>
                <a:spcPts val="600"/>
              </a:spcBef>
            </a:pPr>
            <a:r>
              <a:rPr kumimoji="0" lang="en-US" altLang="zh-TW" sz="1800" b="1">
                <a:latin typeface="標楷體" pitchFamily="65" charset="-120"/>
                <a:ea typeface="標楷體" pitchFamily="65" charset="-120"/>
              </a:rPr>
              <a:t>(1)</a:t>
            </a:r>
            <a:r>
              <a:rPr kumimoji="0" lang="zh-TW" altLang="en-US" sz="1800" b="1">
                <a:latin typeface="標楷體" pitchFamily="65" charset="-120"/>
                <a:ea typeface="標楷體" pitchFamily="65" charset="-120"/>
              </a:rPr>
              <a:t>本公司為台灣第一家引進白肉雞全自動化電動屠宰廠商，多年的努力，本公司從飼</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料、肉種雞、肉雞契養生產到白肉雞屠宰等，採一條龍垂直經營策略，嚴格控制品  </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質，降低生產成本。</a:t>
            </a:r>
            <a:r>
              <a:rPr kumimoji="0" lang="en-US" altLang="zh-TW" sz="1800" b="1">
                <a:latin typeface="標楷體" pitchFamily="65" charset="-120"/>
                <a:ea typeface="標楷體" pitchFamily="65" charset="-120"/>
              </a:rPr>
              <a:t>2016</a:t>
            </a:r>
            <a:r>
              <a:rPr kumimoji="0" lang="zh-TW" altLang="en-US" sz="1800" b="1">
                <a:latin typeface="標楷體" pitchFamily="65" charset="-120"/>
                <a:ea typeface="標楷體" pitchFamily="65" charset="-120"/>
              </a:rPr>
              <a:t>全年度電宰量為</a:t>
            </a:r>
            <a:r>
              <a:rPr kumimoji="0" lang="en-US" altLang="zh-TW" sz="1800" b="1">
                <a:latin typeface="標楷體" pitchFamily="65" charset="-120"/>
                <a:ea typeface="標楷體" pitchFamily="65" charset="-120"/>
              </a:rPr>
              <a:t>3,150</a:t>
            </a:r>
            <a:r>
              <a:rPr kumimoji="0" lang="zh-TW" altLang="en-US" sz="1800" b="1">
                <a:latin typeface="標楷體" pitchFamily="65" charset="-120"/>
                <a:ea typeface="標楷體" pitchFamily="65" charset="-120"/>
              </a:rPr>
              <a:t>萬羽，市場占有率為</a:t>
            </a:r>
            <a:r>
              <a:rPr kumimoji="0" lang="en-US" altLang="zh-TW" sz="1800" b="1">
                <a:latin typeface="標楷體" pitchFamily="65" charset="-120"/>
                <a:ea typeface="標楷體" pitchFamily="65" charset="-120"/>
              </a:rPr>
              <a:t>16%</a:t>
            </a:r>
            <a:r>
              <a:rPr kumimoji="0" lang="zh-TW" altLang="en-US" sz="1800" b="1">
                <a:latin typeface="標楷體" pitchFamily="65" charset="-120"/>
                <a:ea typeface="標楷體" pitchFamily="65" charset="-120"/>
              </a:rPr>
              <a:t>，為市場領</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導品牌。</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(2)</a:t>
            </a:r>
            <a:r>
              <a:rPr kumimoji="0" lang="zh-TW" altLang="en-US" sz="1800" b="1">
                <a:latin typeface="標楷體" pitchFamily="65" charset="-120"/>
                <a:ea typeface="標楷體" pitchFamily="65" charset="-120"/>
              </a:rPr>
              <a:t>為了滿足所有通路客戶一次購足各項肉品的需求，除了生鮮白肉雞外近幾年積極拓</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展土雞、鴨、豬等生鮮肉品的銷售</a:t>
            </a:r>
            <a:r>
              <a:rPr kumimoji="0" lang="zh-TW" altLang="en-US" sz="2000" b="1">
                <a:latin typeface="標楷體" pitchFamily="65" charset="-120"/>
                <a:ea typeface="標楷體" pitchFamily="65" charset="-120"/>
              </a:rPr>
              <a:t>。</a:t>
            </a:r>
            <a:endParaRPr kumimoji="0" lang="en-US" altLang="zh-TW" sz="2000" b="1">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2699792" y="549275"/>
            <a:ext cx="446449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kumimoji="0" lang="zh-TW" altLang="en-US" sz="4000" dirty="0" smtClean="0">
                <a:solidFill>
                  <a:srgbClr val="FFCC00"/>
                </a:solidFill>
                <a:latin typeface="標楷體" pitchFamily="65" charset="-120"/>
                <a:ea typeface="標楷體" pitchFamily="65" charset="-120"/>
              </a:rPr>
              <a:t>產業</a:t>
            </a:r>
            <a:r>
              <a:rPr kumimoji="0" lang="zh-TW" altLang="en-US" sz="4000" dirty="0">
                <a:solidFill>
                  <a:srgbClr val="FFCC00"/>
                </a:solidFill>
                <a:latin typeface="標楷體" pitchFamily="65" charset="-120"/>
                <a:ea typeface="標楷體" pitchFamily="65" charset="-120"/>
              </a:rPr>
              <a:t>市場分析</a:t>
            </a:r>
            <a:r>
              <a:rPr kumimoji="0" lang="en-US" altLang="zh-TW" sz="4000" dirty="0">
                <a:solidFill>
                  <a:srgbClr val="FFCC00"/>
                </a:solidFill>
                <a:latin typeface="標楷體" pitchFamily="65" charset="-120"/>
                <a:ea typeface="標楷體" pitchFamily="65" charset="-120"/>
              </a:rPr>
              <a:t>(</a:t>
            </a:r>
            <a:r>
              <a:rPr kumimoji="0" lang="zh-TW" altLang="en-US" sz="4000" dirty="0">
                <a:solidFill>
                  <a:srgbClr val="FFCC00"/>
                </a:solidFill>
                <a:latin typeface="標楷體" pitchFamily="65" charset="-120"/>
                <a:ea typeface="標楷體" pitchFamily="65" charset="-120"/>
              </a:rPr>
              <a:t>二</a:t>
            </a:r>
            <a:r>
              <a:rPr kumimoji="0" lang="en-US" altLang="zh-TW" sz="4000" dirty="0">
                <a:solidFill>
                  <a:srgbClr val="FFCC00"/>
                </a:solidFill>
                <a:latin typeface="標楷體" pitchFamily="65" charset="-120"/>
                <a:ea typeface="標楷體" pitchFamily="65" charset="-120"/>
              </a:rPr>
              <a:t>)</a:t>
            </a:r>
            <a:endParaRPr kumimoji="0" lang="zh-TW" altLang="en-US" sz="4000" dirty="0">
              <a:solidFill>
                <a:srgbClr val="FFCC00"/>
              </a:solidFill>
              <a:latin typeface="標楷體" pitchFamily="65" charset="-120"/>
              <a:ea typeface="標楷體" pitchFamily="65" charset="-120"/>
            </a:endParaRPr>
          </a:p>
        </p:txBody>
      </p:sp>
      <p:sp>
        <p:nvSpPr>
          <p:cNvPr id="8195" name="矩形 1"/>
          <p:cNvSpPr>
            <a:spLocks noChangeArrowheads="1"/>
          </p:cNvSpPr>
          <p:nvPr/>
        </p:nvSpPr>
        <p:spPr bwMode="auto">
          <a:xfrm>
            <a:off x="395288" y="1412875"/>
            <a:ext cx="8583612" cy="678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79388" eaLnBrk="1" hangingPunct="1">
              <a:spcBef>
                <a:spcPts val="1200"/>
              </a:spcBef>
            </a:pPr>
            <a:r>
              <a:rPr kumimoji="0" lang="en-US" altLang="zh-TW" b="1" i="1" u="sng">
                <a:latin typeface="標楷體" pitchFamily="65" charset="-120"/>
                <a:ea typeface="標楷體" pitchFamily="65" charset="-120"/>
              </a:rPr>
              <a:t>3.</a:t>
            </a:r>
            <a:r>
              <a:rPr kumimoji="0" lang="zh-TW" altLang="en-US" b="1" i="1" u="sng">
                <a:latin typeface="標楷體" pitchFamily="65" charset="-120"/>
                <a:ea typeface="標楷體" pitchFamily="65" charset="-120"/>
              </a:rPr>
              <a:t>肉品加工產業</a:t>
            </a:r>
            <a:endParaRPr kumimoji="0" lang="en-US" altLang="zh-TW" b="1" i="1" u="sng">
              <a:latin typeface="標楷體" pitchFamily="65" charset="-120"/>
              <a:ea typeface="標楷體" pitchFamily="65" charset="-120"/>
            </a:endParaRPr>
          </a:p>
          <a:p>
            <a:pPr marL="179388" eaLnBrk="1" hangingPunct="1">
              <a:lnSpc>
                <a:spcPct val="150000"/>
              </a:lnSpc>
              <a:spcBef>
                <a:spcPts val="600"/>
              </a:spcBef>
            </a:pPr>
            <a:r>
              <a:rPr kumimoji="0" lang="en-US" altLang="zh-TW" sz="1800" b="1">
                <a:latin typeface="標楷體" pitchFamily="65" charset="-120"/>
                <a:ea typeface="標楷體" pitchFamily="65" charset="-120"/>
              </a:rPr>
              <a:t>(1)</a:t>
            </a:r>
            <a:r>
              <a:rPr kumimoji="0" lang="zh-TW" altLang="en-US" sz="1800" b="1">
                <a:latin typeface="標楷體" pitchFamily="65" charset="-120"/>
                <a:ea typeface="標楷體" pitchFamily="65" charset="-120"/>
              </a:rPr>
              <a:t>隨著台灣經濟發展及社會結構的改變，外食人口增加，家庭準備餐點時間縮減，</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安全、衛生、新鮮、美味的微波調理食品需求也逐年增加，我們除持續開發原</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有雞肉產品外，也將增加土雞、鴨及豬等肉品的加工調味產品開發，並使用最</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先進的加工設備生產，以滿足消費者對各種肉類產品的飲食需求。目前每月約</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銷售</a:t>
            </a:r>
            <a:r>
              <a:rPr kumimoji="0" lang="en-US" altLang="zh-TW" sz="1800" b="1">
                <a:latin typeface="標楷體" pitchFamily="65" charset="-120"/>
                <a:ea typeface="標楷體" pitchFamily="65" charset="-120"/>
              </a:rPr>
              <a:t>1000~2200</a:t>
            </a:r>
            <a:r>
              <a:rPr kumimoji="0" lang="zh-TW" altLang="en-US" sz="1800" b="1">
                <a:latin typeface="標楷體" pitchFamily="65" charset="-120"/>
                <a:ea typeface="標楷體" pitchFamily="65" charset="-120"/>
              </a:rPr>
              <a:t>噸為市場領導品牌，市場占有率約</a:t>
            </a:r>
            <a:r>
              <a:rPr kumimoji="0" lang="en-US" altLang="zh-TW" sz="1800" b="1">
                <a:latin typeface="標楷體" pitchFamily="65" charset="-120"/>
                <a:ea typeface="標楷體" pitchFamily="65" charset="-120"/>
              </a:rPr>
              <a:t>22%</a:t>
            </a:r>
            <a:r>
              <a:rPr kumimoji="0" lang="zh-TW" altLang="en-US" sz="1800" b="1">
                <a:latin typeface="標楷體" pitchFamily="65" charset="-120"/>
                <a:ea typeface="標楷體" pitchFamily="65" charset="-120"/>
              </a:rPr>
              <a:t>。</a:t>
            </a:r>
            <a:endParaRPr kumimoji="0" lang="en-US" altLang="zh-TW" sz="1800" b="1">
              <a:latin typeface="標楷體" pitchFamily="65" charset="-120"/>
              <a:ea typeface="標楷體" pitchFamily="65" charset="-120"/>
            </a:endParaRPr>
          </a:p>
          <a:p>
            <a:pPr marL="179388" eaLnBrk="1" hangingPunct="1"/>
            <a:r>
              <a:rPr kumimoji="0" lang="zh-TW" altLang="en-US" sz="1800" b="1">
                <a:latin typeface="標楷體" pitchFamily="65" charset="-120"/>
                <a:ea typeface="標楷體" pitchFamily="65" charset="-120"/>
              </a:rPr>
              <a:t> </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(2)</a:t>
            </a:r>
            <a:r>
              <a:rPr kumimoji="0" lang="zh-TW" altLang="en-US" sz="1800" b="1">
                <a:latin typeface="標楷體" pitchFamily="65" charset="-120"/>
                <a:ea typeface="標楷體" pitchFamily="65" charset="-120"/>
              </a:rPr>
              <a:t>長期以來，本公司持續深耕量販店、超市、便利商店、飯店、餐飲業、早餐店</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等國內各大通路，未來我們將持續擴大與各大通路合作，推廣卜蜂安全、衛生、</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新鮮、美味的肉類產品，並增加自有品牌肉品，提升卜蜂品牌價值。</a:t>
            </a:r>
            <a:endParaRPr kumimoji="0" lang="en-US" altLang="zh-TW" sz="1800" b="1">
              <a:latin typeface="標楷體" pitchFamily="65" charset="-120"/>
              <a:ea typeface="標楷體" pitchFamily="65" charset="-120"/>
            </a:endParaRPr>
          </a:p>
          <a:p>
            <a:pPr marL="179388" eaLnBrk="1" hangingPunct="1"/>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(3)</a:t>
            </a:r>
            <a:r>
              <a:rPr kumimoji="0" lang="zh-TW" altLang="en-US" sz="1800" b="1">
                <a:latin typeface="標楷體" pitchFamily="65" charset="-120"/>
                <a:ea typeface="標楷體" pitchFamily="65" charset="-120"/>
              </a:rPr>
              <a:t>除了原有實體通路銷售外，近年來卜蜂也大力於發展網路購物，我們建立了卜</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蜂自有銷售網站，也與國內各大知名網路購物平台銷售卜蜂生鮮及微波調理加</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工肉品，各種口味的醃漬去骨雞腿排、里肌豬排、風味雞胸肉及各種調理暢銷</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產品，也經常成為網站上消費者討論的話題。</a:t>
            </a:r>
            <a:endParaRPr kumimoji="0" lang="en-US" altLang="zh-TW" sz="1800" b="1">
              <a:latin typeface="標楷體" pitchFamily="65" charset="-120"/>
              <a:ea typeface="標楷體" pitchFamily="65" charset="-120"/>
            </a:endParaRPr>
          </a:p>
          <a:p>
            <a:pPr marL="179388" eaLnBrk="1" hangingPunct="1">
              <a:spcBef>
                <a:spcPts val="1200"/>
              </a:spcBef>
            </a:pPr>
            <a:endParaRPr kumimoji="0" lang="en-US" altLang="zh-TW" sz="2000" b="1">
              <a:latin typeface="標楷體" pitchFamily="65" charset="-120"/>
              <a:ea typeface="標楷體" pitchFamily="65" charset="-120"/>
            </a:endParaRPr>
          </a:p>
          <a:p>
            <a:pPr marL="179388" eaLnBrk="1" hangingPunct="1">
              <a:spcBef>
                <a:spcPts val="1200"/>
              </a:spcBef>
            </a:pPr>
            <a:endParaRPr kumimoji="0" lang="en-US" altLang="zh-TW" sz="2000" b="1">
              <a:latin typeface="標楷體" pitchFamily="65" charset="-120"/>
              <a:ea typeface="標楷體" pitchFamily="65" charset="-120"/>
            </a:endParaRPr>
          </a:p>
          <a:p>
            <a:pPr marL="179388" eaLnBrk="1" hangingPunct="1">
              <a:spcBef>
                <a:spcPts val="1200"/>
              </a:spcBef>
            </a:pPr>
            <a:endParaRPr kumimoji="0" lang="en-US" altLang="zh-TW" sz="2000" b="1">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ChangeArrowheads="1"/>
          </p:cNvSpPr>
          <p:nvPr/>
        </p:nvSpPr>
        <p:spPr bwMode="auto">
          <a:xfrm>
            <a:off x="2411760" y="549275"/>
            <a:ext cx="446449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kumimoji="0" lang="zh-TW" altLang="en-US" sz="4000" dirty="0" smtClean="0">
                <a:solidFill>
                  <a:srgbClr val="FFCC00"/>
                </a:solidFill>
                <a:latin typeface="標楷體" pitchFamily="65" charset="-120"/>
                <a:ea typeface="標楷體" pitchFamily="65" charset="-120"/>
              </a:rPr>
              <a:t>產業</a:t>
            </a:r>
            <a:r>
              <a:rPr kumimoji="0" lang="zh-TW" altLang="en-US" sz="4000" dirty="0">
                <a:solidFill>
                  <a:srgbClr val="FFCC00"/>
                </a:solidFill>
                <a:latin typeface="標楷體" pitchFamily="65" charset="-120"/>
                <a:ea typeface="標楷體" pitchFamily="65" charset="-120"/>
              </a:rPr>
              <a:t>市場分析</a:t>
            </a:r>
            <a:r>
              <a:rPr kumimoji="0" lang="en-US" altLang="zh-TW" sz="4000" dirty="0">
                <a:solidFill>
                  <a:srgbClr val="FFCC00"/>
                </a:solidFill>
                <a:latin typeface="標楷體" pitchFamily="65" charset="-120"/>
                <a:ea typeface="標楷體" pitchFamily="65" charset="-120"/>
              </a:rPr>
              <a:t>(</a:t>
            </a:r>
            <a:r>
              <a:rPr kumimoji="0" lang="zh-TW" altLang="en-US" sz="4000" dirty="0">
                <a:solidFill>
                  <a:srgbClr val="FFCC00"/>
                </a:solidFill>
                <a:latin typeface="標楷體" pitchFamily="65" charset="-120"/>
                <a:ea typeface="標楷體" pitchFamily="65" charset="-120"/>
              </a:rPr>
              <a:t>三</a:t>
            </a:r>
            <a:r>
              <a:rPr kumimoji="0" lang="en-US" altLang="zh-TW" sz="4000" dirty="0">
                <a:solidFill>
                  <a:srgbClr val="FFCC00"/>
                </a:solidFill>
                <a:latin typeface="標楷體" pitchFamily="65" charset="-120"/>
                <a:ea typeface="標楷體" pitchFamily="65" charset="-120"/>
              </a:rPr>
              <a:t>)</a:t>
            </a:r>
            <a:endParaRPr kumimoji="0" lang="zh-TW" altLang="en-US" sz="4000" dirty="0">
              <a:solidFill>
                <a:srgbClr val="FFCC00"/>
              </a:solidFill>
              <a:latin typeface="標楷體" pitchFamily="65" charset="-120"/>
              <a:ea typeface="標楷體" pitchFamily="65" charset="-120"/>
            </a:endParaRPr>
          </a:p>
        </p:txBody>
      </p:sp>
      <p:sp>
        <p:nvSpPr>
          <p:cNvPr id="9219" name="矩形 1"/>
          <p:cNvSpPr>
            <a:spLocks noChangeArrowheads="1"/>
          </p:cNvSpPr>
          <p:nvPr/>
        </p:nvSpPr>
        <p:spPr bwMode="auto">
          <a:xfrm>
            <a:off x="554038" y="1412875"/>
            <a:ext cx="8424862" cy="610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79388" eaLnBrk="1" hangingPunct="1">
              <a:spcBef>
                <a:spcPts val="1200"/>
              </a:spcBef>
            </a:pPr>
            <a:r>
              <a:rPr kumimoji="0" lang="en-US" altLang="zh-TW" b="1" i="1" u="sng">
                <a:latin typeface="標楷體" pitchFamily="65" charset="-120"/>
                <a:ea typeface="標楷體" pitchFamily="65" charset="-120"/>
              </a:rPr>
              <a:t>4.</a:t>
            </a:r>
            <a:r>
              <a:rPr kumimoji="0" lang="zh-TW" altLang="en-US" b="1" i="1" u="sng">
                <a:latin typeface="標楷體" pitchFamily="65" charset="-120"/>
                <a:ea typeface="標楷體" pitchFamily="65" charset="-120"/>
              </a:rPr>
              <a:t>養豬產業</a:t>
            </a:r>
            <a:endParaRPr kumimoji="0" lang="en-US" altLang="zh-TW" b="1" i="1" u="sng">
              <a:latin typeface="標楷體" pitchFamily="65" charset="-120"/>
              <a:ea typeface="標楷體" pitchFamily="65" charset="-120"/>
            </a:endParaRPr>
          </a:p>
          <a:p>
            <a:pPr marL="179388" eaLnBrk="1" hangingPunct="1">
              <a:lnSpc>
                <a:spcPct val="150000"/>
              </a:lnSpc>
              <a:spcBef>
                <a:spcPts val="1200"/>
              </a:spcBef>
            </a:pPr>
            <a:r>
              <a:rPr kumimoji="0" lang="en-US" altLang="zh-TW" sz="1800" b="1">
                <a:latin typeface="標楷體" pitchFamily="65" charset="-120"/>
                <a:ea typeface="標楷體" pitchFamily="65" charset="-120"/>
              </a:rPr>
              <a:t>2018</a:t>
            </a:r>
            <a:r>
              <a:rPr kumimoji="0" lang="zh-TW" altLang="en-US" sz="1800" b="1">
                <a:latin typeface="標楷體" pitchFamily="65" charset="-120"/>
                <a:ea typeface="標楷體" pitchFamily="65" charset="-120"/>
              </a:rPr>
              <a:t>年是一個非常不平靜的年份，養豬產業經歷了疾病的困擾，藍耳病及下痢病</a:t>
            </a:r>
            <a:r>
              <a:rPr kumimoji="0" lang="en-US" altLang="zh-TW" sz="1800" b="1">
                <a:latin typeface="標楷體" pitchFamily="65" charset="-120"/>
                <a:ea typeface="標楷體" pitchFamily="65" charset="-120"/>
              </a:rPr>
              <a:t>(PED)</a:t>
            </a:r>
            <a:r>
              <a:rPr kumimoji="0" lang="zh-TW" altLang="en-US" sz="1800" b="1">
                <a:latin typeface="標楷體" pitchFamily="65" charset="-120"/>
                <a:ea typeface="標楷體" pitchFamily="65" charset="-120"/>
              </a:rPr>
              <a:t>在年初及年中反覆發生，造成台灣在養總量下降至</a:t>
            </a:r>
            <a:r>
              <a:rPr kumimoji="0" lang="en-US" altLang="zh-TW" sz="1800" b="1">
                <a:latin typeface="標楷體" pitchFamily="65" charset="-120"/>
                <a:ea typeface="標楷體" pitchFamily="65" charset="-120"/>
              </a:rPr>
              <a:t>530</a:t>
            </a:r>
            <a:r>
              <a:rPr kumimoji="0" lang="zh-TW" altLang="en-US" sz="1800" b="1">
                <a:latin typeface="標楷體" pitchFamily="65" charset="-120"/>
                <a:ea typeface="標楷體" pitchFamily="65" charset="-120"/>
              </a:rPr>
              <a:t>萬頭左右。這兩個月疾病稍有平靜，中國大陸的非洲豬瘟的蔓延與失控，雖然沒傳染到台灣，但也造成產業的極度恐慌。未來如何因應，本公司已採取下列措施：</a:t>
            </a:r>
            <a:endParaRPr kumimoji="0" lang="en-US" altLang="zh-TW" sz="1800" b="1">
              <a:latin typeface="標楷體" pitchFamily="65" charset="-120"/>
              <a:ea typeface="標楷體" pitchFamily="65" charset="-120"/>
            </a:endParaRPr>
          </a:p>
          <a:p>
            <a:pPr marL="179388" eaLnBrk="1" hangingPunct="1">
              <a:spcBef>
                <a:spcPts val="1200"/>
              </a:spcBef>
            </a:pPr>
            <a:r>
              <a:rPr kumimoji="0" lang="en-US" altLang="zh-TW" sz="1800" b="1">
                <a:latin typeface="標楷體" pitchFamily="65" charset="-120"/>
                <a:ea typeface="標楷體" pitchFamily="65" charset="-120"/>
              </a:rPr>
              <a:t>(1)</a:t>
            </a:r>
            <a:r>
              <a:rPr kumimoji="0" lang="zh-TW" altLang="en-US" sz="1800" b="1">
                <a:latin typeface="標楷體" pitchFamily="65" charset="-120"/>
                <a:ea typeface="標楷體" pitchFamily="65" charset="-120"/>
              </a:rPr>
              <a:t> 我們要全力支持政府對邊境檢疫加強宣導及措施</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(2)</a:t>
            </a:r>
            <a:r>
              <a:rPr kumimoji="0" lang="zh-TW" altLang="en-US" sz="1800" b="1">
                <a:latin typeface="標楷體" pitchFamily="65" charset="-120"/>
                <a:ea typeface="標楷體" pitchFamily="65" charset="-120"/>
              </a:rPr>
              <a:t> 加強食安工作，非洲豬瘟非人畜共通傳染病，對食安沒問題，消費者對本土</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豬肉產品要更有信心</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(3)</a:t>
            </a:r>
            <a:r>
              <a:rPr kumimoji="0" lang="zh-TW" altLang="en-US" sz="1800" b="1">
                <a:latin typeface="標楷體" pitchFamily="65" charset="-120"/>
                <a:ea typeface="標楷體" pitchFamily="65" charset="-120"/>
              </a:rPr>
              <a:t> 嚴格把控肉豬的藥物使用，遵守政府法令，保證豬肉無藥物殘留。養好健康</a:t>
            </a:r>
            <a:endParaRPr kumimoji="0" lang="en-US" altLang="zh-TW" sz="1800" b="1">
              <a:latin typeface="標楷體" pitchFamily="65" charset="-120"/>
              <a:ea typeface="標楷體" pitchFamily="65" charset="-120"/>
            </a:endParaRPr>
          </a:p>
          <a:p>
            <a:pPr marL="179388" eaLnBrk="1" hangingPunct="1">
              <a:spcBef>
                <a:spcPts val="600"/>
              </a:spcBef>
            </a:pPr>
            <a:r>
              <a:rPr kumimoji="0" lang="zh-TW" altLang="en-US" sz="1800" b="1">
                <a:latin typeface="標楷體" pitchFamily="65" charset="-120"/>
                <a:ea typeface="標楷體" pitchFamily="65" charset="-120"/>
              </a:rPr>
              <a:t>    的豬，讓消費者放心、安心，創造出公司的品牌。</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(4)</a:t>
            </a:r>
            <a:r>
              <a:rPr kumimoji="0" lang="zh-TW" altLang="en-US" sz="1800" b="1">
                <a:latin typeface="標楷體" pitchFamily="65" charset="-120"/>
                <a:ea typeface="標楷體" pitchFamily="65" charset="-120"/>
              </a:rPr>
              <a:t> 豬場再提升入場防疫，並嚴禁廠內食用豬肉產品</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(5)</a:t>
            </a:r>
            <a:r>
              <a:rPr kumimoji="0" lang="zh-TW" altLang="en-US" sz="1800" b="1">
                <a:latin typeface="標楷體" pitchFamily="65" charset="-120"/>
                <a:ea typeface="標楷體" pitchFamily="65" charset="-120"/>
              </a:rPr>
              <a:t> 公司目前養豬事業，現有豬場先穩定發展，後續規模不急於擴大</a:t>
            </a:r>
            <a:endParaRPr kumimoji="0" lang="en-US" altLang="zh-TW" sz="1800" b="1">
              <a:latin typeface="標楷體" pitchFamily="65" charset="-120"/>
              <a:ea typeface="標楷體" pitchFamily="65" charset="-120"/>
            </a:endParaRPr>
          </a:p>
          <a:p>
            <a:pPr marL="179388" eaLnBrk="1" hangingPunct="1">
              <a:spcBef>
                <a:spcPts val="600"/>
              </a:spcBef>
            </a:pPr>
            <a:r>
              <a:rPr kumimoji="0" lang="en-US" altLang="zh-TW" sz="1800" b="1">
                <a:latin typeface="標楷體" pitchFamily="65" charset="-120"/>
                <a:ea typeface="標楷體" pitchFamily="65" charset="-120"/>
              </a:rPr>
              <a:t>(6)</a:t>
            </a:r>
            <a:r>
              <a:rPr kumimoji="0" lang="zh-TW" altLang="en-US" sz="1800" b="1">
                <a:latin typeface="標楷體" pitchFamily="65" charset="-120"/>
                <a:ea typeface="標楷體" pitchFamily="65" charset="-120"/>
              </a:rPr>
              <a:t> 持續鼓勵契養場投資水濂豬舍設備飼養，減少契養場防疫漏洞。</a:t>
            </a:r>
            <a:endParaRPr kumimoji="0" lang="en-US" altLang="zh-TW" sz="1800" b="1">
              <a:latin typeface="標楷體" pitchFamily="65" charset="-120"/>
              <a:ea typeface="標楷體" pitchFamily="65" charset="-120"/>
            </a:endParaRPr>
          </a:p>
          <a:p>
            <a:pPr marL="179388" eaLnBrk="1" hangingPunct="1">
              <a:spcBef>
                <a:spcPts val="1200"/>
              </a:spcBef>
            </a:pPr>
            <a:endParaRPr kumimoji="0" lang="en-US" altLang="zh-TW" sz="2000" b="1">
              <a:latin typeface="標楷體" pitchFamily="65" charset="-120"/>
              <a:ea typeface="標楷體" pitchFamily="65" charset="-120"/>
            </a:endParaRPr>
          </a:p>
          <a:p>
            <a:pPr marL="179388" eaLnBrk="1" hangingPunct="1">
              <a:spcBef>
                <a:spcPts val="1200"/>
              </a:spcBef>
            </a:pPr>
            <a:endParaRPr kumimoji="0" lang="en-US" altLang="zh-TW" sz="2000" b="1">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矩形 1"/>
          <p:cNvSpPr>
            <a:spLocks noChangeArrowheads="1"/>
          </p:cNvSpPr>
          <p:nvPr/>
        </p:nvSpPr>
        <p:spPr bwMode="auto">
          <a:xfrm>
            <a:off x="1620604" y="26988"/>
            <a:ext cx="641714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eaLnBrk="0" fontAlgn="base" hangingPunct="0">
              <a:spcBef>
                <a:spcPct val="0"/>
              </a:spcBef>
              <a:spcAft>
                <a:spcPct val="0"/>
              </a:spcAft>
            </a:pPr>
            <a:r>
              <a:rPr lang="en-US" altLang="zh-TW" sz="3600" dirty="0" smtClean="0">
                <a:solidFill>
                  <a:srgbClr val="FFCC00"/>
                </a:solidFill>
                <a:latin typeface="標楷體" pitchFamily="65" charset="-120"/>
                <a:ea typeface="標楷體" pitchFamily="65" charset="-120"/>
              </a:rPr>
              <a:t>2005</a:t>
            </a:r>
            <a:r>
              <a:rPr lang="zh-TW" altLang="en-US" sz="3600" dirty="0">
                <a:solidFill>
                  <a:srgbClr val="FFCC00"/>
                </a:solidFill>
                <a:latin typeface="標楷體" pitchFamily="65" charset="-120"/>
                <a:ea typeface="標楷體" pitchFamily="65" charset="-120"/>
              </a:rPr>
              <a:t>年</a:t>
            </a:r>
            <a:r>
              <a:rPr lang="en-US" altLang="zh-TW" sz="3600" dirty="0">
                <a:solidFill>
                  <a:srgbClr val="FFCC00"/>
                </a:solidFill>
                <a:latin typeface="標楷體" pitchFamily="65" charset="-120"/>
                <a:ea typeface="標楷體" pitchFamily="65" charset="-120"/>
              </a:rPr>
              <a:t>~</a:t>
            </a:r>
            <a:r>
              <a:rPr lang="en-US" altLang="zh-TW" sz="3600" dirty="0" smtClean="0">
                <a:solidFill>
                  <a:srgbClr val="FFCC00"/>
                </a:solidFill>
                <a:latin typeface="標楷體" pitchFamily="65" charset="-120"/>
                <a:ea typeface="標楷體" pitchFamily="65" charset="-120"/>
              </a:rPr>
              <a:t>2018</a:t>
            </a:r>
            <a:r>
              <a:rPr lang="zh-TW" altLang="en-US" sz="3600" dirty="0" smtClean="0">
                <a:solidFill>
                  <a:srgbClr val="FFCC00"/>
                </a:solidFill>
                <a:latin typeface="標楷體" pitchFamily="65" charset="-120"/>
                <a:ea typeface="標楷體" pitchFamily="65" charset="-120"/>
              </a:rPr>
              <a:t>年第三季營運</a:t>
            </a:r>
            <a:r>
              <a:rPr lang="zh-TW" altLang="en-US" sz="3600" dirty="0">
                <a:solidFill>
                  <a:srgbClr val="FFCC00"/>
                </a:solidFill>
                <a:latin typeface="標楷體" pitchFamily="65" charset="-120"/>
                <a:ea typeface="標楷體" pitchFamily="65" charset="-120"/>
              </a:rPr>
              <a:t>成績</a:t>
            </a:r>
            <a:endParaRPr lang="en-US" altLang="zh-TW" sz="3600" dirty="0">
              <a:solidFill>
                <a:srgbClr val="FFCC00"/>
              </a:solidFill>
              <a:latin typeface="標楷體" pitchFamily="65" charset="-120"/>
              <a:ea typeface="標楷體" pitchFamily="65" charset="-120"/>
            </a:endParaRPr>
          </a:p>
        </p:txBody>
      </p:sp>
      <p:sp>
        <p:nvSpPr>
          <p:cNvPr id="9408" name="文字方塊 1"/>
          <p:cNvSpPr txBox="1">
            <a:spLocks noChangeArrowheads="1"/>
          </p:cNvSpPr>
          <p:nvPr/>
        </p:nvSpPr>
        <p:spPr bwMode="auto">
          <a:xfrm>
            <a:off x="7092950" y="728663"/>
            <a:ext cx="22669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itchFamily="18" charset="0"/>
                <a:ea typeface="新細明體" charset="-120"/>
              </a:defRPr>
            </a:lvl1pPr>
            <a:lvl2pPr marL="742950" indent="-285750">
              <a:defRPr kumimoji="1" sz="2400">
                <a:solidFill>
                  <a:schemeClr val="tx1"/>
                </a:solidFill>
                <a:latin typeface="Times New Roman" pitchFamily="18" charset="0"/>
                <a:ea typeface="新細明體" charset="-120"/>
              </a:defRPr>
            </a:lvl2pPr>
            <a:lvl3pPr marL="1143000" indent="-228600">
              <a:defRPr kumimoji="1" sz="2400">
                <a:solidFill>
                  <a:schemeClr val="tx1"/>
                </a:solidFill>
                <a:latin typeface="Times New Roman" pitchFamily="18" charset="0"/>
                <a:ea typeface="新細明體" charset="-120"/>
              </a:defRPr>
            </a:lvl3pPr>
            <a:lvl4pPr marL="1600200" indent="-228600">
              <a:defRPr kumimoji="1" sz="2400">
                <a:solidFill>
                  <a:schemeClr val="tx1"/>
                </a:solidFill>
                <a:latin typeface="Times New Roman" pitchFamily="18" charset="0"/>
                <a:ea typeface="新細明體" charset="-120"/>
              </a:defRPr>
            </a:lvl4pPr>
            <a:lvl5pPr marL="2057400" indent="-22860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0" fontAlgn="base" hangingPunct="0">
              <a:spcBef>
                <a:spcPct val="0"/>
              </a:spcBef>
              <a:spcAft>
                <a:spcPct val="0"/>
              </a:spcAft>
            </a:pPr>
            <a:r>
              <a:rPr lang="zh-TW" altLang="en-US" sz="1600" dirty="0">
                <a:solidFill>
                  <a:srgbClr val="FFFFEB"/>
                </a:solidFill>
                <a:latin typeface="標楷體" pitchFamily="65" charset="-120"/>
                <a:ea typeface="標楷體" pitchFamily="65" charset="-120"/>
              </a:rPr>
              <a:t>單位：</a:t>
            </a:r>
            <a:r>
              <a:rPr lang="zh-TW" altLang="en-US" sz="1600" dirty="0" smtClean="0">
                <a:solidFill>
                  <a:srgbClr val="FFFFEB"/>
                </a:solidFill>
                <a:latin typeface="標楷體" pitchFamily="65" charset="-120"/>
                <a:ea typeface="標楷體" pitchFamily="65" charset="-120"/>
              </a:rPr>
              <a:t>新台幣百萬元</a:t>
            </a:r>
            <a:endParaRPr lang="zh-TW" altLang="en-US" sz="1600" dirty="0">
              <a:solidFill>
                <a:srgbClr val="FFFFEB"/>
              </a:solidFill>
              <a:latin typeface="標楷體" pitchFamily="65" charset="-120"/>
              <a:ea typeface="標楷體" pitchFamily="65" charset="-120"/>
            </a:endParaRPr>
          </a:p>
        </p:txBody>
      </p:sp>
      <p:graphicFrame>
        <p:nvGraphicFramePr>
          <p:cNvPr id="2" name="物件 1"/>
          <p:cNvGraphicFramePr>
            <a:graphicFrameLocks noChangeAspect="1"/>
          </p:cNvGraphicFramePr>
          <p:nvPr>
            <p:extLst>
              <p:ext uri="{D42A27DB-BD31-4B8C-83A1-F6EECF244321}">
                <p14:modId xmlns:p14="http://schemas.microsoft.com/office/powerpoint/2010/main" val="4294924156"/>
              </p:ext>
            </p:extLst>
          </p:nvPr>
        </p:nvGraphicFramePr>
        <p:xfrm>
          <a:off x="971550" y="1772817"/>
          <a:ext cx="7704138" cy="4536504"/>
        </p:xfrm>
        <a:graphic>
          <a:graphicData uri="http://schemas.openxmlformats.org/presentationml/2006/ole">
            <mc:AlternateContent xmlns:mc="http://schemas.openxmlformats.org/markup-compatibility/2006">
              <mc:Choice xmlns:v="urn:schemas-microsoft-com:vml" Requires="v">
                <p:oleObj spid="_x0000_s1030" name="工作表" r:id="rId3" imgW="6258060" imgH="3562440" progId="Excel.Sheet.12">
                  <p:link updateAutomatic="1"/>
                </p:oleObj>
              </mc:Choice>
              <mc:Fallback>
                <p:oleObj name="工作表" r:id="rId3" imgW="6258060" imgH="3562440" progId="Excel.Sheet.12">
                  <p:link updateAutomatic="1"/>
                  <p:pic>
                    <p:nvPicPr>
                      <p:cNvPr id="0" name=""/>
                      <p:cNvPicPr/>
                      <p:nvPr/>
                    </p:nvPicPr>
                    <p:blipFill>
                      <a:blip r:embed="rId4"/>
                      <a:stretch>
                        <a:fillRect/>
                      </a:stretch>
                    </p:blipFill>
                    <p:spPr>
                      <a:xfrm>
                        <a:off x="971550" y="1772817"/>
                        <a:ext cx="7704138" cy="4536504"/>
                      </a:xfrm>
                      <a:prstGeom prst="rect">
                        <a:avLst/>
                      </a:prstGeom>
                    </p:spPr>
                  </p:pic>
                </p:oleObj>
              </mc:Fallback>
            </mc:AlternateContent>
          </a:graphicData>
        </a:graphic>
      </p:graphicFrame>
    </p:spTree>
    <p:extLst>
      <p:ext uri="{BB962C8B-B14F-4D97-AF65-F5344CB8AC3E}">
        <p14:creationId xmlns:p14="http://schemas.microsoft.com/office/powerpoint/2010/main" val="34039286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物件 2"/>
          <p:cNvGraphicFramePr>
            <a:graphicFrameLocks noChangeAspect="1"/>
          </p:cNvGraphicFramePr>
          <p:nvPr>
            <p:extLst>
              <p:ext uri="{D42A27DB-BD31-4B8C-83A1-F6EECF244321}">
                <p14:modId xmlns:p14="http://schemas.microsoft.com/office/powerpoint/2010/main" val="1595031206"/>
              </p:ext>
            </p:extLst>
          </p:nvPr>
        </p:nvGraphicFramePr>
        <p:xfrm>
          <a:off x="1204913" y="1604963"/>
          <a:ext cx="7543800" cy="4848225"/>
        </p:xfrm>
        <a:graphic>
          <a:graphicData uri="http://schemas.openxmlformats.org/presentationml/2006/ole">
            <mc:AlternateContent xmlns:mc="http://schemas.openxmlformats.org/markup-compatibility/2006">
              <mc:Choice xmlns:v="urn:schemas-microsoft-com:vml" Requires="v">
                <p:oleObj spid="_x0000_s6147" name="工作表" r:id="rId4" imgW="4952880" imgH="4848315" progId="Excel.Sheet.12">
                  <p:link updateAutomatic="1"/>
                </p:oleObj>
              </mc:Choice>
              <mc:Fallback>
                <p:oleObj name="工作表" r:id="rId4" imgW="4952880" imgH="4848315" progId="Excel.Sheet.12">
                  <p:link updateAutomatic="1"/>
                  <p:pic>
                    <p:nvPicPr>
                      <p:cNvPr id="0" name=""/>
                      <p:cNvPicPr/>
                      <p:nvPr/>
                    </p:nvPicPr>
                    <p:blipFill>
                      <a:blip r:embed="rId5"/>
                      <a:stretch>
                        <a:fillRect/>
                      </a:stretch>
                    </p:blipFill>
                    <p:spPr>
                      <a:xfrm>
                        <a:off x="1204913" y="1604963"/>
                        <a:ext cx="7543800" cy="4848225"/>
                      </a:xfrm>
                      <a:prstGeom prst="rect">
                        <a:avLst/>
                      </a:prstGeom>
                    </p:spPr>
                  </p:pic>
                </p:oleObj>
              </mc:Fallback>
            </mc:AlternateContent>
          </a:graphicData>
        </a:graphic>
      </p:graphicFrame>
      <p:sp>
        <p:nvSpPr>
          <p:cNvPr id="2" name="矩形 1"/>
          <p:cNvSpPr>
            <a:spLocks noChangeArrowheads="1"/>
          </p:cNvSpPr>
          <p:nvPr/>
        </p:nvSpPr>
        <p:spPr bwMode="auto">
          <a:xfrm>
            <a:off x="1994831" y="323945"/>
            <a:ext cx="55194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eaLnBrk="0" fontAlgn="base" hangingPunct="0">
              <a:spcBef>
                <a:spcPct val="0"/>
              </a:spcBef>
              <a:spcAft>
                <a:spcPct val="0"/>
              </a:spcAft>
            </a:pPr>
            <a:r>
              <a:rPr lang="en-US" altLang="zh-TW" sz="3200" dirty="0" smtClean="0">
                <a:solidFill>
                  <a:srgbClr val="FFCC00"/>
                </a:solidFill>
                <a:latin typeface="標楷體" pitchFamily="65" charset="-120"/>
                <a:ea typeface="標楷體" pitchFamily="65" charset="-120"/>
              </a:rPr>
              <a:t>2018</a:t>
            </a:r>
            <a:r>
              <a:rPr lang="zh-TW" altLang="en-US" sz="3200" dirty="0" smtClean="0">
                <a:solidFill>
                  <a:srgbClr val="FFCC00"/>
                </a:solidFill>
                <a:latin typeface="標楷體" pitchFamily="65" charset="-120"/>
                <a:ea typeface="標楷體" pitchFamily="65" charset="-120"/>
              </a:rPr>
              <a:t>年第三季合併資產負債表</a:t>
            </a:r>
            <a:endParaRPr lang="zh-TW" altLang="zh-TW" sz="3200" dirty="0">
              <a:solidFill>
                <a:srgbClr val="FFCC00"/>
              </a:solidFill>
              <a:latin typeface="標楷體" pitchFamily="65" charset="-120"/>
              <a:ea typeface="標楷體" pitchFamily="65" charset="-120"/>
            </a:endParaRPr>
          </a:p>
        </p:txBody>
      </p:sp>
      <p:sp>
        <p:nvSpPr>
          <p:cNvPr id="4" name="矩形 1"/>
          <p:cNvSpPr>
            <a:spLocks noChangeArrowheads="1"/>
          </p:cNvSpPr>
          <p:nvPr/>
        </p:nvSpPr>
        <p:spPr bwMode="auto">
          <a:xfrm>
            <a:off x="7020272" y="1006475"/>
            <a:ext cx="2031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fontAlgn="base" hangingPunct="0">
              <a:spcBef>
                <a:spcPct val="0"/>
              </a:spcBef>
              <a:spcAft>
                <a:spcPct val="0"/>
              </a:spcAft>
            </a:pPr>
            <a:r>
              <a:rPr kumimoji="1" lang="zh-TW" altLang="en-US" sz="1600" b="1" dirty="0">
                <a:solidFill>
                  <a:srgbClr val="FFFFEB"/>
                </a:solidFill>
                <a:latin typeface="標楷體" pitchFamily="65" charset="-120"/>
                <a:ea typeface="標楷體" pitchFamily="65" charset="-120"/>
              </a:rPr>
              <a:t>單位：</a:t>
            </a:r>
            <a:r>
              <a:rPr kumimoji="1" lang="zh-TW" altLang="en-US" sz="1600" b="1" dirty="0" smtClean="0">
                <a:solidFill>
                  <a:srgbClr val="FFFFEB"/>
                </a:solidFill>
                <a:latin typeface="標楷體" pitchFamily="65" charset="-120"/>
                <a:ea typeface="標楷體" pitchFamily="65" charset="-120"/>
              </a:rPr>
              <a:t>新台幣百萬元</a:t>
            </a:r>
            <a:endParaRPr kumimoji="1" lang="zh-TW" altLang="en-US" sz="1600" b="1" dirty="0">
              <a:solidFill>
                <a:srgbClr val="FFFFEB"/>
              </a:solidFill>
              <a:latin typeface="標楷體" pitchFamily="65" charset="-120"/>
              <a:ea typeface="標楷體" pitchFamily="65" charset="-120"/>
            </a:endParaRPr>
          </a:p>
        </p:txBody>
      </p:sp>
      <p:sp>
        <p:nvSpPr>
          <p:cNvPr id="5" name="矩形 4"/>
          <p:cNvSpPr/>
          <p:nvPr/>
        </p:nvSpPr>
        <p:spPr bwMode="auto">
          <a:xfrm>
            <a:off x="4283968" y="1484784"/>
            <a:ext cx="2376264" cy="5184576"/>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3307814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JC母片">
  <a:themeElements>
    <a:clrScheme name="">
      <a:dk1>
        <a:srgbClr val="003300"/>
      </a:dk1>
      <a:lt1>
        <a:srgbClr val="FFFFEB"/>
      </a:lt1>
      <a:dk2>
        <a:srgbClr val="336699"/>
      </a:dk2>
      <a:lt2>
        <a:srgbClr val="FFFF00"/>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fontScheme name="JC母片">
      <a:majorFont>
        <a:latin typeface="Arial"/>
        <a:ea typeface="華康中黑體"/>
        <a:cs typeface=""/>
      </a:majorFont>
      <a:minorFont>
        <a:latin typeface="Arial"/>
        <a:ea typeface="華康中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lnDef>
  </a:objectDefaults>
  <a:extraClrSchemeLst>
    <a:extraClrScheme>
      <a:clrScheme name="JC母片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JC母片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JC母片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JC母片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
    <a:dk1>
      <a:srgbClr val="003300"/>
    </a:dk1>
    <a:lt1>
      <a:srgbClr val="FFFFEB"/>
    </a:lt1>
    <a:dk2>
      <a:srgbClr val="336699"/>
    </a:dk2>
    <a:lt2>
      <a:srgbClr val="FFFF00"/>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themeOverride>
</file>

<file path=docProps/app.xml><?xml version="1.0" encoding="utf-8"?>
<Properties xmlns="http://schemas.openxmlformats.org/officeDocument/2006/extended-properties" xmlns:vt="http://schemas.openxmlformats.org/officeDocument/2006/docPropsVTypes">
  <Template/>
  <TotalTime>5671</TotalTime>
  <Words>1775</Words>
  <Application>Microsoft Office PowerPoint</Application>
  <PresentationFormat>如螢幕大小 (4:3)</PresentationFormat>
  <Paragraphs>155</Paragraphs>
  <Slides>16</Slides>
  <Notes>4</Notes>
  <HiddenSlides>0</HiddenSlides>
  <MMClips>0</MMClips>
  <ScaleCrop>false</ScaleCrop>
  <HeadingPairs>
    <vt:vector size="6" baseType="variant">
      <vt:variant>
        <vt:lpstr>佈景主題</vt:lpstr>
      </vt:variant>
      <vt:variant>
        <vt:i4>1</vt:i4>
      </vt:variant>
      <vt:variant>
        <vt:lpstr>連結</vt:lpstr>
      </vt:variant>
      <vt:variant>
        <vt:i4>7</vt:i4>
      </vt:variant>
      <vt:variant>
        <vt:lpstr>投影片標題</vt:lpstr>
      </vt:variant>
      <vt:variant>
        <vt:i4>16</vt:i4>
      </vt:variant>
    </vt:vector>
  </HeadingPairs>
  <TitlesOfParts>
    <vt:vector size="24" baseType="lpstr">
      <vt:lpstr>JC母片</vt:lpstr>
      <vt:lpstr>\\192.168.6.8\account\法說會\法說會-2018Q3\Data-FS.xlsx!yearly!R4C1:R19C11</vt:lpstr>
      <vt:lpstr>\\192.168.6.8\account\法說會\法說會-2018Q3\Data-FS.xlsx!BS!R4C1:R24C6</vt:lpstr>
      <vt:lpstr>\\192.168.6.8\account\法說會\法說會-2018Q3\Data-FS.xlsx!PL!R3C1:R19C7</vt:lpstr>
      <vt:lpstr>\\192.168.6.8\account\法說會\法說會-2018Q3\Data-FS.xlsx!Chart-Ssales</vt:lpstr>
      <vt:lpstr>\\192.168.6.8\account\法說會\法說會-2018Q3\Data-FS.xlsx!Chart-%Maregin</vt:lpstr>
      <vt:lpstr>\\192.168.6.8\account\法說會\法說會-2018Q3\Data-FS.xlsx!Chart-Sales(quarter)</vt:lpstr>
      <vt:lpstr>\\192.168.6.8\account\法說會\法說會-2018Q3\Data-FS.xlsx!Gross!R14C2:R15C13</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mychat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NTNB</dc:creator>
  <cp:lastModifiedBy>TA106</cp:lastModifiedBy>
  <cp:revision>149</cp:revision>
  <cp:lastPrinted>2018-11-15T08:40:58Z</cp:lastPrinted>
  <dcterms:created xsi:type="dcterms:W3CDTF">2010-10-28T01:03:20Z</dcterms:created>
  <dcterms:modified xsi:type="dcterms:W3CDTF">2018-12-11T06:49:17Z</dcterms:modified>
</cp:coreProperties>
</file>