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7" r:id="rId1"/>
  </p:sldMasterIdLst>
  <p:notesMasterIdLst>
    <p:notesMasterId r:id="rId14"/>
  </p:notesMasterIdLst>
  <p:handoutMasterIdLst>
    <p:handoutMasterId r:id="rId15"/>
  </p:handoutMasterIdLst>
  <p:sldIdLst>
    <p:sldId id="256" r:id="rId2"/>
    <p:sldId id="373" r:id="rId3"/>
    <p:sldId id="383" r:id="rId4"/>
    <p:sldId id="381" r:id="rId5"/>
    <p:sldId id="377" r:id="rId6"/>
    <p:sldId id="375" r:id="rId7"/>
    <p:sldId id="380" r:id="rId8"/>
    <p:sldId id="371" r:id="rId9"/>
    <p:sldId id="372" r:id="rId10"/>
    <p:sldId id="370" r:id="rId11"/>
    <p:sldId id="382" r:id="rId12"/>
    <p:sldId id="334" r:id="rId13"/>
  </p:sldIdLst>
  <p:sldSz cx="9144000" cy="6858000" type="screen4x3"/>
  <p:notesSz cx="6797675" cy="9926638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新細明體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FF3300"/>
    <a:srgbClr val="E4BAD0"/>
    <a:srgbClr val="B1B5FD"/>
    <a:srgbClr val="4C54FA"/>
    <a:srgbClr val="009900"/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06" autoAdjust="0"/>
    <p:restoredTop sz="99819" autoAdjust="0"/>
  </p:normalViewPr>
  <p:slideViewPr>
    <p:cSldViewPr>
      <p:cViewPr varScale="1">
        <p:scale>
          <a:sx n="57" d="100"/>
          <a:sy n="57" d="100"/>
        </p:scale>
        <p:origin x="1248" y="4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659" cy="495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83" tIns="47390" rIns="94783" bIns="47390" numCol="1" anchor="t" anchorCtr="0" compatLnSpc="1">
            <a:prstTxWarp prst="textNoShape">
              <a:avLst/>
            </a:prstTxWarp>
          </a:bodyPr>
          <a:lstStyle>
            <a:lvl1pPr defTabSz="947738" eaLnBrk="1" hangingPunct="1">
              <a:defRPr kumimoji="1"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1"/>
            <a:ext cx="2945659" cy="495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83" tIns="47390" rIns="94783" bIns="47390" numCol="1" anchor="t" anchorCtr="0" compatLnSpc="1">
            <a:prstTxWarp prst="textNoShape">
              <a:avLst/>
            </a:prstTxWarp>
          </a:bodyPr>
          <a:lstStyle>
            <a:lvl1pPr algn="r" defTabSz="947738" eaLnBrk="1" hangingPunct="1">
              <a:defRPr kumimoji="1"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202"/>
            <a:ext cx="2945659" cy="495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83" tIns="47390" rIns="94783" bIns="47390" numCol="1" anchor="b" anchorCtr="0" compatLnSpc="1">
            <a:prstTxWarp prst="textNoShape">
              <a:avLst/>
            </a:prstTxWarp>
          </a:bodyPr>
          <a:lstStyle>
            <a:lvl1pPr defTabSz="947738" eaLnBrk="1" hangingPunct="1">
              <a:defRPr kumimoji="1"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91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29202"/>
            <a:ext cx="2945659" cy="495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83" tIns="47390" rIns="94783" bIns="47390" numCol="1" anchor="b" anchorCtr="0" compatLnSpc="1">
            <a:prstTxWarp prst="textNoShape">
              <a:avLst/>
            </a:prstTxWarp>
          </a:bodyPr>
          <a:lstStyle>
            <a:lvl1pPr algn="r" defTabSz="947738" eaLnBrk="1" hangingPunct="1">
              <a:defRPr kumimoji="1" sz="1200"/>
            </a:lvl1pPr>
          </a:lstStyle>
          <a:p>
            <a:pPr>
              <a:defRPr/>
            </a:pPr>
            <a:fld id="{35F60154-CDD7-4A9B-8825-5DBEB570C09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473726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659" cy="495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83" tIns="47390" rIns="94783" bIns="47390" numCol="1" anchor="t" anchorCtr="0" compatLnSpc="1">
            <a:prstTxWarp prst="textNoShape">
              <a:avLst/>
            </a:prstTxWarp>
          </a:bodyPr>
          <a:lstStyle>
            <a:lvl1pPr defTabSz="947738" eaLnBrk="1" hangingPunct="1">
              <a:defRPr kumimoji="1"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1"/>
            <a:ext cx="2945659" cy="495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83" tIns="47390" rIns="94783" bIns="47390" numCol="1" anchor="t" anchorCtr="0" compatLnSpc="1">
            <a:prstTxWarp prst="textNoShape">
              <a:avLst/>
            </a:prstTxWarp>
          </a:bodyPr>
          <a:lstStyle>
            <a:lvl1pPr algn="r" defTabSz="947738" eaLnBrk="1" hangingPunct="1">
              <a:defRPr kumimoji="1"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64112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6969"/>
            <a:ext cx="5438140" cy="446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83" tIns="47390" rIns="94783" bIns="4739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202"/>
            <a:ext cx="2945659" cy="495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83" tIns="47390" rIns="94783" bIns="47390" numCol="1" anchor="b" anchorCtr="0" compatLnSpc="1">
            <a:prstTxWarp prst="textNoShape">
              <a:avLst/>
            </a:prstTxWarp>
          </a:bodyPr>
          <a:lstStyle>
            <a:lvl1pPr defTabSz="947738" eaLnBrk="1" hangingPunct="1">
              <a:defRPr kumimoji="1"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9202"/>
            <a:ext cx="2945659" cy="495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83" tIns="47390" rIns="94783" bIns="47390" numCol="1" anchor="b" anchorCtr="0" compatLnSpc="1">
            <a:prstTxWarp prst="textNoShape">
              <a:avLst/>
            </a:prstTxWarp>
          </a:bodyPr>
          <a:lstStyle>
            <a:lvl1pPr algn="r" defTabSz="947738" eaLnBrk="1" hangingPunct="1">
              <a:defRPr kumimoji="1" sz="1200"/>
            </a:lvl1pPr>
          </a:lstStyle>
          <a:p>
            <a:pPr>
              <a:defRPr/>
            </a:pPr>
            <a:fld id="{BB0A7210-D24B-488F-8A3D-6F5C0C55B52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456623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7738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47738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47738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47738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47738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fld id="{D69B8A26-C2DC-4C8C-8FE7-14E55977B555}" type="slidenum">
              <a:rPr lang="en-US" altLang="zh-TW" smtClean="0"/>
              <a:pPr/>
              <a:t>1</a:t>
            </a:fld>
            <a:endParaRPr lang="en-US" altLang="zh-TW" smtClean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  <p:extLst>
      <p:ext uri="{BB962C8B-B14F-4D97-AF65-F5344CB8AC3E}">
        <p14:creationId xmlns:p14="http://schemas.microsoft.com/office/powerpoint/2010/main" val="3907284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jpe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t1-chinese-nam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07950"/>
            <a:ext cx="2849562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t1-english-nam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33375"/>
            <a:ext cx="2698750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t1_logb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07950"/>
            <a:ext cx="258762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8"/>
          <p:cNvGrpSpPr>
            <a:grpSpLocks/>
          </p:cNvGrpSpPr>
          <p:nvPr/>
        </p:nvGrpSpPr>
        <p:grpSpPr bwMode="auto">
          <a:xfrm>
            <a:off x="0" y="-171450"/>
            <a:ext cx="8763000" cy="5943600"/>
            <a:chOff x="0" y="0"/>
            <a:chExt cx="5520" cy="3744"/>
          </a:xfrm>
        </p:grpSpPr>
        <p:sp>
          <p:nvSpPr>
            <p:cNvPr id="8" name="Rectangle 9"/>
            <p:cNvSpPr>
              <a:spLocks noChangeArrowheads="1"/>
            </p:cNvSpPr>
            <p:nvPr userDrawn="1"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zh-TW" altLang="zh-TW" sz="2400">
                <a:latin typeface="Times New Roman" pitchFamily="18" charset="0"/>
              </a:endParaRPr>
            </a:p>
          </p:txBody>
        </p:sp>
        <p:grpSp>
          <p:nvGrpSpPr>
            <p:cNvPr id="9" name="Group 10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zh-TW" altLang="zh-TW" sz="2400">
                  <a:latin typeface="Times New Roman" pitchFamily="18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zh-TW" altLang="zh-TW" sz="2400">
                  <a:latin typeface="Times New Roman" pitchFamily="18" charset="0"/>
                </a:endParaRPr>
              </a:p>
            </p:txBody>
          </p:sp>
          <p:sp>
            <p:nvSpPr>
              <p:cNvPr id="15" name="Line 13"/>
              <p:cNvSpPr>
                <a:spLocks noChangeShapeType="1"/>
              </p:cNvSpPr>
              <p:nvPr userDrawn="1"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TW" altLang="en-US"/>
              </a:p>
            </p:txBody>
          </p:sp>
        </p:grpSp>
        <p:grpSp>
          <p:nvGrpSpPr>
            <p:cNvPr id="10" name="Group 14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11" name="Rectangle 15"/>
              <p:cNvSpPr>
                <a:spLocks noChangeArrowheads="1"/>
              </p:cNvSpPr>
              <p:nvPr userDrawn="1"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zh-TW" altLang="zh-TW" sz="2400">
                  <a:latin typeface="Times New Roman" pitchFamily="18" charset="0"/>
                </a:endParaRPr>
              </a:p>
            </p:txBody>
          </p:sp>
          <p:sp>
            <p:nvSpPr>
              <p:cNvPr id="12" name="Line 16"/>
              <p:cNvSpPr>
                <a:spLocks noChangeShapeType="1"/>
              </p:cNvSpPr>
              <p:nvPr userDrawn="1"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TW" altLang="en-US"/>
              </a:p>
            </p:txBody>
          </p:sp>
        </p:grpSp>
      </p:grpSp>
      <p:pic>
        <p:nvPicPr>
          <p:cNvPr id="16" name="Picture 17" descr="log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6642100"/>
            <a:ext cx="10001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8" descr="log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6642100"/>
            <a:ext cx="10001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692275" y="2781300"/>
            <a:ext cx="6624638" cy="2879725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endParaRPr lang="en-US" altLang="zh-TW"/>
          </a:p>
          <a:p>
            <a:endParaRPr lang="en-US" altLang="zh-TW"/>
          </a:p>
          <a:p>
            <a:r>
              <a:rPr lang="en-US" altLang="zh-TW"/>
              <a:t>        </a:t>
            </a:r>
          </a:p>
          <a:p>
            <a:r>
              <a:rPr lang="en-US" altLang="zh-TW"/>
              <a:t>                           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4213" y="404813"/>
            <a:ext cx="7488237" cy="1728787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18" name="Rectangle 4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1" sz="14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01535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5883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249987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24998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42475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68313" y="1484313"/>
            <a:ext cx="8207375" cy="5040312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</p:spTree>
    <p:extLst>
      <p:ext uri="{BB962C8B-B14F-4D97-AF65-F5344CB8AC3E}">
        <p14:creationId xmlns:p14="http://schemas.microsoft.com/office/powerpoint/2010/main" val="2041650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324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1228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68313" y="1484313"/>
            <a:ext cx="4027487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84313"/>
            <a:ext cx="4027488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91492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85479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5855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6419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945486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793971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B1B5FD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og-2"/>
          <p:cNvPicPr>
            <a:picLocks noChangeAspect="1" noChangeArrowheads="1"/>
          </p:cNvPicPr>
          <p:nvPr/>
        </p:nvPicPr>
        <p:blipFill>
          <a:blip r:embed="rId14" cstate="print">
            <a:lum bright="94000" contras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1989138"/>
            <a:ext cx="3671887" cy="350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484313"/>
            <a:ext cx="8207375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4140200" y="6713538"/>
            <a:ext cx="503238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r>
              <a:rPr kumimoji="1" lang="en-US" altLang="zh-TW" sz="1400"/>
              <a:t>-</a:t>
            </a:r>
            <a:fld id="{7C64C8A8-D598-4B96-BB5E-E27F0EAC4821}" type="slidenum">
              <a:rPr kumimoji="1" lang="en-US" altLang="zh-TW" sz="1400"/>
              <a:pPr algn="ctr" eaLnBrk="1" hangingPunct="1">
                <a:defRPr/>
              </a:pPr>
              <a:t>‹#›</a:t>
            </a:fld>
            <a:r>
              <a:rPr kumimoji="1" lang="en-US" altLang="zh-TW" sz="1400"/>
              <a:t>-</a:t>
            </a:r>
          </a:p>
        </p:txBody>
      </p:sp>
      <p:pic>
        <p:nvPicPr>
          <p:cNvPr id="2054" name="Picture 6" descr="logo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6642100"/>
            <a:ext cx="10001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 descr="logo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6642100"/>
            <a:ext cx="10001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86" r:id="rId1"/>
    <p:sldLayoutId id="2147483975" r:id="rId2"/>
    <p:sldLayoutId id="2147483976" r:id="rId3"/>
    <p:sldLayoutId id="2147483977" r:id="rId4"/>
    <p:sldLayoutId id="2147483978" r:id="rId5"/>
    <p:sldLayoutId id="2147483979" r:id="rId6"/>
    <p:sldLayoutId id="2147483980" r:id="rId7"/>
    <p:sldLayoutId id="2147483981" r:id="rId8"/>
    <p:sldLayoutId id="2147483982" r:id="rId9"/>
    <p:sldLayoutId id="2147483983" r:id="rId10"/>
    <p:sldLayoutId id="2147483984" r:id="rId11"/>
    <p:sldLayoutId id="214748398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標楷體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標楷體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標楷體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標楷體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268413"/>
            <a:ext cx="9144000" cy="1728787"/>
          </a:xfrm>
        </p:spPr>
        <p:txBody>
          <a:bodyPr/>
          <a:lstStyle/>
          <a:p>
            <a:pPr eaLnBrk="1" hangingPunct="1"/>
            <a:r>
              <a:rPr lang="en-US" altLang="zh-TW" sz="5000" b="1" dirty="0" smtClean="0"/>
              <a:t>FORMOSA OILSEED PROCESSING CO., LTD.</a:t>
            </a:r>
            <a:endParaRPr lang="zh-TW" altLang="en-US" sz="5000" b="1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16013" y="3716338"/>
            <a:ext cx="7489825" cy="1800225"/>
          </a:xfrm>
        </p:spPr>
        <p:txBody>
          <a:bodyPr/>
          <a:lstStyle/>
          <a:p>
            <a:pPr eaLnBrk="1" hangingPunct="1"/>
            <a:r>
              <a:rPr lang="en-US" altLang="zh-TW" sz="3600" dirty="0" smtClean="0"/>
              <a:t>2020 Third Quarter </a:t>
            </a:r>
          </a:p>
          <a:p>
            <a:pPr eaLnBrk="1" hangingPunct="1"/>
            <a:r>
              <a:rPr lang="zh-TW" altLang="en-US" sz="3600" dirty="0" smtClean="0"/>
              <a:t>        </a:t>
            </a:r>
            <a:r>
              <a:rPr lang="en-US" altLang="zh-TW" sz="3600" dirty="0" smtClean="0"/>
              <a:t>Results Report</a:t>
            </a:r>
            <a:endParaRPr lang="zh-TW" altLang="en-US" sz="3600" dirty="0" smtClean="0"/>
          </a:p>
          <a:p>
            <a:pPr eaLnBrk="1" hangingPunct="1"/>
            <a:r>
              <a:rPr lang="zh-TW" altLang="en-US" sz="3600" dirty="0" smtClean="0"/>
              <a:t>                             </a:t>
            </a:r>
            <a:r>
              <a:rPr lang="en-US" altLang="zh-TW" sz="2800" dirty="0" smtClean="0"/>
              <a:t>Stock Code</a:t>
            </a:r>
            <a:r>
              <a:rPr lang="zh-TW" altLang="en-US" sz="2800" dirty="0" smtClean="0"/>
              <a:t>：</a:t>
            </a:r>
            <a:r>
              <a:rPr lang="en-US" altLang="zh-TW" sz="2400" dirty="0" smtClean="0"/>
              <a:t>1225</a:t>
            </a:r>
          </a:p>
          <a:p>
            <a:pPr eaLnBrk="1" hangingPunct="1"/>
            <a:r>
              <a:rPr lang="en-US" altLang="zh-TW" sz="2800" dirty="0"/>
              <a:t> </a:t>
            </a:r>
            <a:r>
              <a:rPr lang="en-US" altLang="zh-TW" sz="2800" dirty="0" smtClean="0"/>
              <a:t>      </a:t>
            </a:r>
            <a:endParaRPr lang="en-US" altLang="zh-TW" sz="30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446856" y="188913"/>
            <a:ext cx="8229600" cy="777875"/>
          </a:xfrm>
        </p:spPr>
        <p:txBody>
          <a:bodyPr/>
          <a:lstStyle/>
          <a:p>
            <a:pPr eaLnBrk="1" hangingPunct="1"/>
            <a:r>
              <a:rPr lang="en-US" altLang="zh-TW" sz="4000" dirty="0" smtClean="0"/>
              <a:t>Key Cash Flow Items</a:t>
            </a:r>
            <a:r>
              <a:rPr lang="en-US" altLang="zh-TW" sz="4000" dirty="0"/>
              <a:t>(</a:t>
            </a:r>
            <a:r>
              <a:rPr lang="en-US" altLang="zh-TW" sz="4000" dirty="0" smtClean="0"/>
              <a:t>Consolidated</a:t>
            </a:r>
            <a:r>
              <a:rPr lang="en-US" altLang="zh-TW" sz="4000" dirty="0"/>
              <a:t>)</a:t>
            </a:r>
            <a:endParaRPr lang="zh-TW" altLang="en-US" sz="4000" dirty="0" smtClean="0"/>
          </a:p>
        </p:txBody>
      </p:sp>
      <p:pic>
        <p:nvPicPr>
          <p:cNvPr id="1063" name="Picture 61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6642100"/>
            <a:ext cx="10001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Group 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6859833"/>
              </p:ext>
            </p:extLst>
          </p:nvPr>
        </p:nvGraphicFramePr>
        <p:xfrm>
          <a:off x="207472" y="1694686"/>
          <a:ext cx="8640000" cy="4806524"/>
        </p:xfrm>
        <a:graphic>
          <a:graphicData uri="http://schemas.openxmlformats.org/drawingml/2006/table">
            <a:tbl>
              <a:tblPr/>
              <a:tblGrid>
                <a:gridCol w="4320000"/>
                <a:gridCol w="2160000"/>
                <a:gridCol w="2160000"/>
              </a:tblGrid>
              <a:tr h="58218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Items</a:t>
                      </a:r>
                      <a:endParaRPr kumimoji="1" lang="zh-TW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2020/1/1~9/30</a:t>
                      </a:r>
                      <a:endParaRPr kumimoji="1" lang="zh-TW" altLang="en-US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2019/1/1~9/30</a:t>
                      </a:r>
                      <a:endParaRPr kumimoji="1" lang="zh-TW" altLang="en-US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Beginning Balance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819,700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482,737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Net Cash provided by operating activities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157,917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32,165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Net Cash (used in) provided by investing activities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380,062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(653,938)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Net Cash (used in) provided by financing activities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(406,238)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1,266,475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Net increase (decrease) in short-term loans and short-term notes / bills payable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(29,027)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1,170,998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9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Net increase (decrease) in long-term loans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(35,484)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405,000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9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Ending Balance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950,606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1,103,912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Text Box 56"/>
          <p:cNvSpPr txBox="1">
            <a:spLocks noChangeArrowheads="1"/>
          </p:cNvSpPr>
          <p:nvPr/>
        </p:nvSpPr>
        <p:spPr bwMode="auto">
          <a:xfrm>
            <a:off x="6228184" y="1331476"/>
            <a:ext cx="288032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TW" dirty="0" smtClean="0">
                <a:latin typeface="+mn-lt"/>
                <a:ea typeface="+mj-ea"/>
              </a:rPr>
              <a:t>Unit</a:t>
            </a:r>
            <a:r>
              <a:rPr kumimoji="1" lang="zh-TW" altLang="en-US" dirty="0" smtClean="0">
                <a:latin typeface="+mn-lt"/>
                <a:ea typeface="+mj-ea"/>
              </a:rPr>
              <a:t>：</a:t>
            </a:r>
            <a:r>
              <a:rPr kumimoji="1" lang="en-US" altLang="zh-TW" dirty="0" smtClean="0">
                <a:latin typeface="+mn-lt"/>
                <a:ea typeface="+mj-ea"/>
              </a:rPr>
              <a:t>NTD in Thousands</a:t>
            </a:r>
            <a:endParaRPr kumimoji="1" lang="zh-TW" altLang="en-US" dirty="0">
              <a:latin typeface="+mn-lt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557625714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7"/>
          <p:cNvSpPr txBox="1">
            <a:spLocks noChangeArrowheads="1"/>
          </p:cNvSpPr>
          <p:nvPr/>
        </p:nvSpPr>
        <p:spPr bwMode="auto">
          <a:xfrm>
            <a:off x="71608" y="188639"/>
            <a:ext cx="9143999" cy="1785104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4400" dirty="0" smtClean="0">
                <a:solidFill>
                  <a:srgbClr val="000000"/>
                </a:solidFill>
                <a:latin typeface="Arial"/>
                <a:ea typeface="標楷體" pitchFamily="65" charset="-120"/>
              </a:rPr>
              <a:t>Taichung Port Area</a:t>
            </a:r>
          </a:p>
          <a:p>
            <a:pPr algn="ctr">
              <a:spcBef>
                <a:spcPct val="50000"/>
              </a:spcBef>
            </a:pPr>
            <a:r>
              <a:rPr lang="en-US" altLang="zh-TW" sz="4400" dirty="0" smtClean="0">
                <a:solidFill>
                  <a:srgbClr val="000000"/>
                </a:solidFill>
                <a:latin typeface="Arial"/>
                <a:ea typeface="標楷體" pitchFamily="65" charset="-120"/>
              </a:rPr>
              <a:t> New Factory Construction </a:t>
            </a:r>
            <a:r>
              <a:rPr lang="en-US" altLang="zh-TW" sz="4400" dirty="0">
                <a:solidFill>
                  <a:srgbClr val="000000"/>
                </a:solidFill>
                <a:latin typeface="Arial"/>
                <a:ea typeface="標楷體" pitchFamily="65" charset="-120"/>
              </a:rPr>
              <a:t>Project</a:t>
            </a:r>
            <a:endParaRPr lang="zh-TW" altLang="en-US" sz="4400" dirty="0">
              <a:solidFill>
                <a:srgbClr val="000000"/>
              </a:solidFill>
              <a:latin typeface="Arial"/>
              <a:ea typeface="標楷體" pitchFamily="65" charset="-120"/>
            </a:endParaRPr>
          </a:p>
        </p:txBody>
      </p:sp>
      <p:sp>
        <p:nvSpPr>
          <p:cNvPr id="3" name="Rectangle 19"/>
          <p:cNvSpPr>
            <a:spLocks noChangeArrowheads="1"/>
          </p:cNvSpPr>
          <p:nvPr/>
        </p:nvSpPr>
        <p:spPr bwMode="auto">
          <a:xfrm>
            <a:off x="269253" y="2132275"/>
            <a:ext cx="8605491" cy="3231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fontAlgn="t"/>
            <a:endParaRPr kumimoji="1" lang="en-US" altLang="zh-TW" sz="2800" dirty="0" smtClean="0">
              <a:solidFill>
                <a:srgbClr val="000000"/>
              </a:solidFill>
              <a:ea typeface="標楷體" pitchFamily="65" charset="-120"/>
            </a:endParaRPr>
          </a:p>
          <a:p>
            <a:pPr marL="285750" indent="-285750" fontAlgn="t">
              <a:buFont typeface="Wingdings" panose="05000000000000000000" pitchFamily="2" charset="2"/>
              <a:buChar char="Ø"/>
            </a:pPr>
            <a:r>
              <a:rPr kumimoji="1" lang="en-US" altLang="zh-TW" sz="2800" dirty="0" smtClean="0">
                <a:solidFill>
                  <a:srgbClr val="000000"/>
                </a:solidFill>
                <a:ea typeface="標楷體" pitchFamily="65" charset="-120"/>
              </a:rPr>
              <a:t>Location</a:t>
            </a:r>
            <a:r>
              <a:rPr kumimoji="1" lang="zh-TW" altLang="en-US" sz="2800" dirty="0" smtClean="0">
                <a:solidFill>
                  <a:srgbClr val="000000"/>
                </a:solidFill>
                <a:ea typeface="標楷體" pitchFamily="65" charset="-120"/>
              </a:rPr>
              <a:t>：</a:t>
            </a:r>
            <a:r>
              <a:rPr kumimoji="1" lang="en-US" altLang="zh-TW" sz="2800" dirty="0" smtClean="0">
                <a:solidFill>
                  <a:srgbClr val="000000"/>
                </a:solidFill>
                <a:ea typeface="標楷體" pitchFamily="65" charset="-120"/>
              </a:rPr>
              <a:t>Taichung Port</a:t>
            </a:r>
          </a:p>
          <a:p>
            <a:pPr marL="285750" indent="-285750" fontAlgn="t">
              <a:buFont typeface="Wingdings" panose="05000000000000000000" pitchFamily="2" charset="2"/>
              <a:buChar char="Ø"/>
            </a:pPr>
            <a:endParaRPr kumimoji="1" lang="en-US" altLang="zh-TW" sz="1200" dirty="0">
              <a:solidFill>
                <a:srgbClr val="000000"/>
              </a:solidFill>
              <a:ea typeface="標楷體" pitchFamily="65" charset="-120"/>
            </a:endParaRPr>
          </a:p>
          <a:p>
            <a:pPr marL="285750" indent="-285750" fontAlgn="t">
              <a:buFont typeface="Wingdings" panose="05000000000000000000" pitchFamily="2" charset="2"/>
              <a:buChar char="Ø"/>
            </a:pPr>
            <a:r>
              <a:rPr lang="en-US" altLang="zh-TW" sz="2800" dirty="0">
                <a:solidFill>
                  <a:srgbClr val="000000"/>
                </a:solidFill>
              </a:rPr>
              <a:t>E</a:t>
            </a:r>
            <a:r>
              <a:rPr lang="en-US" altLang="zh-TW" sz="2800" dirty="0" smtClean="0">
                <a:solidFill>
                  <a:srgbClr val="000000"/>
                </a:solidFill>
              </a:rPr>
              <a:t>stimated </a:t>
            </a:r>
            <a:r>
              <a:rPr lang="en-US" altLang="zh-TW" sz="2800" dirty="0">
                <a:solidFill>
                  <a:srgbClr val="000000"/>
                </a:solidFill>
              </a:rPr>
              <a:t>completion date</a:t>
            </a:r>
            <a:r>
              <a:rPr kumimoji="1" lang="zh-TW" altLang="en-US" sz="2800" dirty="0" smtClean="0">
                <a:solidFill>
                  <a:srgbClr val="000000"/>
                </a:solidFill>
                <a:ea typeface="標楷體" pitchFamily="65" charset="-120"/>
              </a:rPr>
              <a:t>：</a:t>
            </a:r>
            <a:r>
              <a:rPr kumimoji="1" lang="en-US" altLang="zh-TW" sz="2800" dirty="0" smtClean="0">
                <a:solidFill>
                  <a:srgbClr val="000000"/>
                </a:solidFill>
                <a:ea typeface="標楷體" pitchFamily="65" charset="-120"/>
              </a:rPr>
              <a:t>2021 Q2</a:t>
            </a:r>
          </a:p>
          <a:p>
            <a:pPr marL="285750" indent="-285750" fontAlgn="t">
              <a:buFont typeface="Wingdings" panose="05000000000000000000" pitchFamily="2" charset="2"/>
              <a:buChar char="Ø"/>
            </a:pPr>
            <a:endParaRPr kumimoji="1" lang="en-US" altLang="zh-TW" sz="1200" dirty="0" smtClean="0">
              <a:solidFill>
                <a:srgbClr val="000000"/>
              </a:solidFill>
              <a:ea typeface="標楷體" pitchFamily="65" charset="-120"/>
            </a:endParaRPr>
          </a:p>
          <a:p>
            <a:pPr marL="285750" indent="-285750" fontAlgn="t">
              <a:buFont typeface="Wingdings" panose="05000000000000000000" pitchFamily="2" charset="2"/>
              <a:buChar char="Ø"/>
            </a:pPr>
            <a:r>
              <a:rPr kumimoji="1" lang="en-US" altLang="zh-TW" sz="2800" dirty="0">
                <a:solidFill>
                  <a:srgbClr val="000000"/>
                </a:solidFill>
                <a:ea typeface="標楷體" pitchFamily="65" charset="-120"/>
              </a:rPr>
              <a:t>Estimated investment amount</a:t>
            </a:r>
            <a:r>
              <a:rPr kumimoji="1" lang="zh-TW" altLang="en-US" sz="2800" dirty="0" smtClean="0">
                <a:solidFill>
                  <a:srgbClr val="000000"/>
                </a:solidFill>
                <a:ea typeface="標楷體" pitchFamily="65" charset="-120"/>
              </a:rPr>
              <a:t>：</a:t>
            </a:r>
            <a:r>
              <a:rPr kumimoji="1" lang="en-US" altLang="zh-TW" sz="2800" dirty="0" smtClean="0">
                <a:solidFill>
                  <a:srgbClr val="000000"/>
                </a:solidFill>
                <a:ea typeface="標楷體" pitchFamily="65" charset="-120"/>
              </a:rPr>
              <a:t>NTD1,350,000,000</a:t>
            </a:r>
            <a:endParaRPr lang="en-US" altLang="zh-TW" sz="2800" dirty="0" smtClean="0">
              <a:solidFill>
                <a:srgbClr val="000000"/>
              </a:solidFill>
            </a:endParaRPr>
          </a:p>
          <a:p>
            <a:pPr marL="285750" indent="-285750" fontAlgn="t">
              <a:buFont typeface="Wingdings" panose="05000000000000000000" pitchFamily="2" charset="2"/>
              <a:buChar char="Ø"/>
            </a:pPr>
            <a:endParaRPr kumimoji="1" lang="en-US" altLang="zh-TW" sz="1200" dirty="0">
              <a:solidFill>
                <a:srgbClr val="000000"/>
              </a:solidFill>
              <a:ea typeface="標楷體" pitchFamily="65" charset="-120"/>
            </a:endParaRPr>
          </a:p>
          <a:p>
            <a:pPr marL="285750" indent="-285750" fontAlgn="t">
              <a:buFont typeface="Wingdings" panose="05000000000000000000" pitchFamily="2" charset="2"/>
              <a:buChar char="Ø"/>
            </a:pPr>
            <a:r>
              <a:rPr kumimoji="1" lang="en-US" altLang="zh-TW" sz="2800" dirty="0" smtClean="0">
                <a:solidFill>
                  <a:srgbClr val="000000"/>
                </a:solidFill>
                <a:ea typeface="標楷體" pitchFamily="65" charset="-120"/>
              </a:rPr>
              <a:t>Production </a:t>
            </a:r>
            <a:r>
              <a:rPr kumimoji="1" lang="en-US" altLang="zh-TW" sz="2800" dirty="0">
                <a:solidFill>
                  <a:srgbClr val="000000"/>
                </a:solidFill>
                <a:ea typeface="標楷體" pitchFamily="65" charset="-120"/>
              </a:rPr>
              <a:t>capacity </a:t>
            </a:r>
            <a:r>
              <a:rPr kumimoji="1" lang="zh-TW" altLang="en-US" sz="2800" dirty="0" smtClean="0">
                <a:solidFill>
                  <a:srgbClr val="000000"/>
                </a:solidFill>
                <a:ea typeface="標楷體" pitchFamily="65" charset="-120"/>
              </a:rPr>
              <a:t>：</a:t>
            </a:r>
            <a:r>
              <a:rPr kumimoji="1" lang="en-US" altLang="zh-TW" sz="2800" dirty="0" smtClean="0">
                <a:solidFill>
                  <a:srgbClr val="000000"/>
                </a:solidFill>
                <a:ea typeface="標楷體" pitchFamily="65" charset="-120"/>
              </a:rPr>
              <a:t>200 MT/Day</a:t>
            </a:r>
          </a:p>
          <a:p>
            <a:pPr fontAlgn="t"/>
            <a:r>
              <a:rPr kumimoji="1" lang="zh-TW" altLang="en-US" sz="2800" dirty="0" smtClean="0">
                <a:solidFill>
                  <a:srgbClr val="000000"/>
                </a:solidFill>
                <a:ea typeface="標楷體" pitchFamily="65" charset="-120"/>
              </a:rPr>
              <a:t>    </a:t>
            </a:r>
            <a:endParaRPr kumimoji="1" lang="en-US" altLang="zh-TW" sz="2800" dirty="0" smtClean="0">
              <a:solidFill>
                <a:srgbClr val="000000"/>
              </a:solidFill>
              <a:ea typeface="標楷體" pitchFamily="65" charset="-120"/>
            </a:endParaRPr>
          </a:p>
        </p:txBody>
      </p:sp>
      <p:cxnSp>
        <p:nvCxnSpPr>
          <p:cNvPr id="6" name="直線接點 5"/>
          <p:cNvCxnSpPr/>
          <p:nvPr/>
        </p:nvCxnSpPr>
        <p:spPr bwMode="auto">
          <a:xfrm>
            <a:off x="611560" y="1916832"/>
            <a:ext cx="8263184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354604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7"/>
          <p:cNvSpPr txBox="1">
            <a:spLocks noChangeArrowheads="1"/>
          </p:cNvSpPr>
          <p:nvPr/>
        </p:nvSpPr>
        <p:spPr bwMode="auto">
          <a:xfrm>
            <a:off x="1259632" y="2492896"/>
            <a:ext cx="657225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4800" dirty="0" smtClean="0"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Thank you for your attention.</a:t>
            </a:r>
            <a:endParaRPr lang="zh-TW" altLang="en-US" sz="4800" dirty="0">
              <a:latin typeface="Arial" panose="020B0604020202020204" pitchFamily="34" charset="0"/>
              <a:ea typeface="標楷體" pitchFamily="65" charset="-12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7"/>
          <p:cNvSpPr txBox="1">
            <a:spLocks noChangeArrowheads="1"/>
          </p:cNvSpPr>
          <p:nvPr/>
        </p:nvSpPr>
        <p:spPr bwMode="auto">
          <a:xfrm>
            <a:off x="1357313" y="188639"/>
            <a:ext cx="6660000" cy="83099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4800" dirty="0" smtClean="0"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Company </a:t>
            </a:r>
            <a:r>
              <a:rPr lang="en-US" altLang="zh-TW" sz="4800" dirty="0"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P</a:t>
            </a:r>
            <a:r>
              <a:rPr lang="en-US" altLang="zh-TW" sz="4800" dirty="0" smtClean="0"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rofile</a:t>
            </a:r>
            <a:endParaRPr lang="zh-TW" altLang="en-US" sz="4800" dirty="0">
              <a:latin typeface="Arial" panose="020B0604020202020204" pitchFamily="34" charset="0"/>
              <a:ea typeface="標楷體" pitchFamily="65" charset="-120"/>
              <a:cs typeface="Arial" panose="020B0604020202020204" pitchFamily="34" charset="0"/>
            </a:endParaRPr>
          </a:p>
        </p:txBody>
      </p:sp>
      <p:sp>
        <p:nvSpPr>
          <p:cNvPr id="3" name="Rectangle 19"/>
          <p:cNvSpPr>
            <a:spLocks noChangeArrowheads="1"/>
          </p:cNvSpPr>
          <p:nvPr/>
        </p:nvSpPr>
        <p:spPr bwMode="auto">
          <a:xfrm>
            <a:off x="143223" y="1833787"/>
            <a:ext cx="8713788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marL="285750" indent="-285750" fontAlgn="t">
              <a:buFont typeface="Wingdings" panose="05000000000000000000" pitchFamily="2" charset="2"/>
              <a:buChar char="Ø"/>
            </a:pPr>
            <a:r>
              <a:rPr kumimoji="1" lang="en-US" altLang="zh-TW" sz="2400" dirty="0" smtClean="0">
                <a:solidFill>
                  <a:srgbClr val="000000"/>
                </a:solidFill>
                <a:ea typeface="標楷體" pitchFamily="65" charset="-120"/>
              </a:rPr>
              <a:t>Date of Establishment</a:t>
            </a:r>
            <a:r>
              <a:rPr kumimoji="1" lang="zh-TW" altLang="en-US" sz="2400" dirty="0" smtClean="0">
                <a:solidFill>
                  <a:srgbClr val="000000"/>
                </a:solidFill>
                <a:ea typeface="標楷體" pitchFamily="65" charset="-120"/>
              </a:rPr>
              <a:t>：</a:t>
            </a:r>
            <a:r>
              <a:rPr kumimoji="1" lang="en-US" altLang="zh-TW" sz="2400" dirty="0" smtClean="0">
                <a:solidFill>
                  <a:srgbClr val="000000"/>
                </a:solidFill>
                <a:ea typeface="標楷體" pitchFamily="65" charset="-120"/>
              </a:rPr>
              <a:t>April 18</a:t>
            </a:r>
            <a:r>
              <a:rPr kumimoji="1" lang="en-US" altLang="zh-TW" sz="2000" dirty="0" smtClean="0">
                <a:solidFill>
                  <a:srgbClr val="000000"/>
                </a:solidFill>
                <a:ea typeface="標楷體" pitchFamily="65" charset="-120"/>
              </a:rPr>
              <a:t>th</a:t>
            </a:r>
            <a:r>
              <a:rPr kumimoji="1" lang="en-US" altLang="zh-TW" sz="2400" dirty="0" smtClean="0">
                <a:solidFill>
                  <a:srgbClr val="000000"/>
                </a:solidFill>
                <a:ea typeface="標楷體" pitchFamily="65" charset="-120"/>
              </a:rPr>
              <a:t>, 1986</a:t>
            </a:r>
          </a:p>
          <a:p>
            <a:pPr marL="285750" indent="-285750" fontAlgn="t">
              <a:buFont typeface="Wingdings" panose="05000000000000000000" pitchFamily="2" charset="2"/>
              <a:buChar char="Ø"/>
            </a:pPr>
            <a:r>
              <a:rPr kumimoji="1" lang="en-US" altLang="zh-TW" sz="2400" dirty="0" smtClean="0">
                <a:solidFill>
                  <a:srgbClr val="000000"/>
                </a:solidFill>
                <a:ea typeface="標楷體" pitchFamily="65" charset="-120"/>
              </a:rPr>
              <a:t>Listed in Taiwan Stock Exchange on Sep., 1993</a:t>
            </a:r>
          </a:p>
          <a:p>
            <a:pPr marL="285750" indent="-285750" fontAlgn="t">
              <a:buFont typeface="Wingdings" panose="05000000000000000000" pitchFamily="2" charset="2"/>
              <a:buChar char="Ø"/>
            </a:pPr>
            <a:r>
              <a:rPr kumimoji="1" lang="en-US" altLang="zh-TW" sz="2400" dirty="0">
                <a:solidFill>
                  <a:srgbClr val="000000"/>
                </a:solidFill>
                <a:ea typeface="標楷體" pitchFamily="65" charset="-120"/>
              </a:rPr>
              <a:t>Stock Code</a:t>
            </a:r>
            <a:r>
              <a:rPr kumimoji="1" lang="zh-TW" altLang="en-US" sz="2400" dirty="0">
                <a:solidFill>
                  <a:srgbClr val="000000"/>
                </a:solidFill>
                <a:ea typeface="標楷體" pitchFamily="65" charset="-120"/>
              </a:rPr>
              <a:t>：</a:t>
            </a:r>
            <a:r>
              <a:rPr kumimoji="1" lang="en-US" altLang="zh-TW" sz="2400" dirty="0" smtClean="0">
                <a:solidFill>
                  <a:srgbClr val="000000"/>
                </a:solidFill>
                <a:ea typeface="標楷體" pitchFamily="65" charset="-120"/>
              </a:rPr>
              <a:t>1225</a:t>
            </a:r>
            <a:r>
              <a:rPr lang="en-US" altLang="zh-TW" sz="2400" dirty="0" smtClean="0"/>
              <a:t>    </a:t>
            </a:r>
            <a:endParaRPr kumimoji="1" lang="en-US" altLang="zh-TW" sz="2400" dirty="0" smtClean="0">
              <a:solidFill>
                <a:srgbClr val="000000"/>
              </a:solidFill>
              <a:ea typeface="標楷體" pitchFamily="65" charset="-120"/>
            </a:endParaRPr>
          </a:p>
          <a:p>
            <a:pPr marL="285750" indent="-285750" fontAlgn="t">
              <a:buFont typeface="Wingdings" panose="05000000000000000000" pitchFamily="2" charset="2"/>
              <a:buChar char="Ø"/>
            </a:pPr>
            <a:r>
              <a:rPr kumimoji="1" lang="en-US" altLang="zh-TW" sz="2400" dirty="0">
                <a:solidFill>
                  <a:srgbClr val="000000"/>
                </a:solidFill>
                <a:ea typeface="標楷體" pitchFamily="65" charset="-120"/>
              </a:rPr>
              <a:t>The company has </a:t>
            </a:r>
            <a:r>
              <a:rPr kumimoji="1" lang="en-US" altLang="zh-TW" sz="2400" dirty="0" smtClean="0">
                <a:solidFill>
                  <a:srgbClr val="000000"/>
                </a:solidFill>
                <a:ea typeface="標楷體" pitchFamily="65" charset="-120"/>
              </a:rPr>
              <a:t>obtained </a:t>
            </a:r>
            <a:r>
              <a:rPr kumimoji="1" lang="en-US" altLang="zh-TW" sz="2400" dirty="0">
                <a:solidFill>
                  <a:srgbClr val="000000"/>
                </a:solidFill>
                <a:ea typeface="標楷體" pitchFamily="65" charset="-120"/>
              </a:rPr>
              <a:t>the relevant </a:t>
            </a:r>
            <a:r>
              <a:rPr kumimoji="1" lang="en-US" altLang="zh-TW" sz="2400" dirty="0" smtClean="0">
                <a:solidFill>
                  <a:srgbClr val="000000"/>
                </a:solidFill>
                <a:ea typeface="標楷體" pitchFamily="65" charset="-120"/>
              </a:rPr>
              <a:t>certification </a:t>
            </a:r>
            <a:r>
              <a:rPr kumimoji="1" lang="en-US" altLang="zh-TW" sz="2400" dirty="0">
                <a:solidFill>
                  <a:srgbClr val="000000"/>
                </a:solidFill>
                <a:ea typeface="標楷體" pitchFamily="65" charset="-120"/>
              </a:rPr>
              <a:t>as </a:t>
            </a:r>
            <a:r>
              <a:rPr kumimoji="1" lang="en-US" altLang="zh-TW" sz="2400" dirty="0" smtClean="0">
                <a:solidFill>
                  <a:srgbClr val="000000"/>
                </a:solidFill>
                <a:ea typeface="標楷體" pitchFamily="65" charset="-120"/>
              </a:rPr>
              <a:t>follows : </a:t>
            </a:r>
            <a:endParaRPr kumimoji="1" lang="en-US" altLang="zh-TW" sz="2400" dirty="0">
              <a:solidFill>
                <a:srgbClr val="000000"/>
              </a:solidFill>
              <a:ea typeface="標楷體" pitchFamily="65" charset="-120"/>
            </a:endParaRPr>
          </a:p>
          <a:p>
            <a:pPr fontAlgn="t"/>
            <a:r>
              <a:rPr kumimoji="1" lang="zh-TW" altLang="en-US" sz="2400" dirty="0" smtClean="0">
                <a:solidFill>
                  <a:srgbClr val="000000"/>
                </a:solidFill>
                <a:ea typeface="標楷體" pitchFamily="65" charset="-120"/>
              </a:rPr>
              <a:t>   </a:t>
            </a:r>
            <a:r>
              <a:rPr kumimoji="1" lang="en-US" altLang="zh-TW" sz="2400" dirty="0" smtClean="0">
                <a:solidFill>
                  <a:srgbClr val="000000"/>
                </a:solidFill>
                <a:ea typeface="標楷體" pitchFamily="65" charset="-120"/>
              </a:rPr>
              <a:t> ISO </a:t>
            </a:r>
            <a:r>
              <a:rPr kumimoji="1" lang="en-US" altLang="zh-TW" sz="2400" dirty="0">
                <a:solidFill>
                  <a:srgbClr val="000000"/>
                </a:solidFill>
                <a:ea typeface="標楷體" pitchFamily="65" charset="-120"/>
              </a:rPr>
              <a:t>9001 </a:t>
            </a:r>
            <a:endParaRPr kumimoji="1" lang="en-US" altLang="zh-TW" sz="2400" dirty="0" smtClean="0">
              <a:solidFill>
                <a:srgbClr val="000000"/>
              </a:solidFill>
              <a:ea typeface="標楷體" pitchFamily="65" charset="-120"/>
            </a:endParaRPr>
          </a:p>
          <a:p>
            <a:pPr fontAlgn="t"/>
            <a:r>
              <a:rPr kumimoji="1" lang="en-US" altLang="zh-TW" sz="2400" dirty="0">
                <a:solidFill>
                  <a:srgbClr val="000000"/>
                </a:solidFill>
                <a:ea typeface="標楷體" pitchFamily="65" charset="-120"/>
              </a:rPr>
              <a:t> </a:t>
            </a:r>
            <a:r>
              <a:rPr kumimoji="1" lang="en-US" altLang="zh-TW" sz="2400" dirty="0" smtClean="0">
                <a:solidFill>
                  <a:srgbClr val="000000"/>
                </a:solidFill>
                <a:ea typeface="標楷體" pitchFamily="65" charset="-120"/>
              </a:rPr>
              <a:t>   ISO 22000</a:t>
            </a:r>
          </a:p>
          <a:p>
            <a:pPr fontAlgn="t"/>
            <a:r>
              <a:rPr kumimoji="1" lang="en-US" altLang="zh-TW" sz="2400" dirty="0" smtClean="0">
                <a:solidFill>
                  <a:srgbClr val="000000"/>
                </a:solidFill>
                <a:ea typeface="標楷體" pitchFamily="65" charset="-120"/>
              </a:rPr>
              <a:t>    HACCP (</a:t>
            </a:r>
            <a:r>
              <a:rPr lang="en-US" altLang="zh-TW" sz="2400" dirty="0" smtClean="0"/>
              <a:t>Hazard Analysis Critical Control Points</a:t>
            </a:r>
            <a:r>
              <a:rPr kumimoji="1" lang="en-US" altLang="zh-TW" sz="2400" dirty="0" smtClean="0">
                <a:solidFill>
                  <a:srgbClr val="000000"/>
                </a:solidFill>
                <a:ea typeface="標楷體" pitchFamily="65" charset="-120"/>
              </a:rPr>
              <a:t>)</a:t>
            </a:r>
          </a:p>
          <a:p>
            <a:pPr fontAlgn="t"/>
            <a:r>
              <a:rPr kumimoji="1" lang="en-US" altLang="zh-TW" sz="2400" dirty="0" smtClean="0">
                <a:solidFill>
                  <a:srgbClr val="000000"/>
                </a:solidFill>
                <a:ea typeface="標楷體" pitchFamily="65" charset="-120"/>
              </a:rPr>
              <a:t>    HALAL (Taiwan Halal Integrity Development Association)    </a:t>
            </a:r>
          </a:p>
          <a:p>
            <a:pPr fontAlgn="t"/>
            <a:r>
              <a:rPr kumimoji="1" lang="en-US" altLang="zh-TW" sz="2400" dirty="0" smtClean="0">
                <a:solidFill>
                  <a:srgbClr val="000000"/>
                </a:solidFill>
                <a:ea typeface="標楷體" pitchFamily="65" charset="-120"/>
              </a:rPr>
              <a:t>    FACS (Food Safety Accreditation &amp; Certification System)</a:t>
            </a:r>
          </a:p>
          <a:p>
            <a:pPr fontAlgn="t"/>
            <a:r>
              <a:rPr kumimoji="1" lang="zh-TW" altLang="en-US" sz="2400" dirty="0" smtClean="0">
                <a:solidFill>
                  <a:srgbClr val="000000"/>
                </a:solidFill>
                <a:ea typeface="標楷體" pitchFamily="65" charset="-120"/>
              </a:rPr>
              <a:t>   </a:t>
            </a:r>
            <a:endParaRPr kumimoji="1" lang="en-US" altLang="zh-TW" sz="2400" dirty="0" smtClean="0">
              <a:solidFill>
                <a:srgbClr val="000000"/>
              </a:solidFill>
              <a:ea typeface="標楷體" pitchFamily="65" charset="-120"/>
            </a:endParaRPr>
          </a:p>
        </p:txBody>
      </p:sp>
      <p:cxnSp>
        <p:nvCxnSpPr>
          <p:cNvPr id="6" name="直線接點 5"/>
          <p:cNvCxnSpPr/>
          <p:nvPr/>
        </p:nvCxnSpPr>
        <p:spPr bwMode="auto">
          <a:xfrm>
            <a:off x="1043608" y="1019636"/>
            <a:ext cx="7200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6689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7"/>
          <p:cNvSpPr txBox="1">
            <a:spLocks noChangeArrowheads="1"/>
          </p:cNvSpPr>
          <p:nvPr/>
        </p:nvSpPr>
        <p:spPr bwMode="auto">
          <a:xfrm>
            <a:off x="1357313" y="188640"/>
            <a:ext cx="65722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4800" dirty="0" smtClean="0">
                <a:solidFill>
                  <a:srgbClr val="000000"/>
                </a:solidFill>
                <a:latin typeface="Arial"/>
                <a:ea typeface="標楷體" pitchFamily="65" charset="-120"/>
              </a:rPr>
              <a:t>Location</a:t>
            </a:r>
            <a:endParaRPr lang="zh-TW" altLang="en-US" sz="4800" dirty="0">
              <a:solidFill>
                <a:srgbClr val="000000"/>
              </a:solidFill>
              <a:latin typeface="Arial"/>
              <a:ea typeface="標楷體" pitchFamily="65" charset="-120"/>
            </a:endParaRPr>
          </a:p>
        </p:txBody>
      </p:sp>
      <p:sp>
        <p:nvSpPr>
          <p:cNvPr id="3" name="Rectangle 19"/>
          <p:cNvSpPr>
            <a:spLocks noChangeArrowheads="1"/>
          </p:cNvSpPr>
          <p:nvPr/>
        </p:nvSpPr>
        <p:spPr bwMode="auto">
          <a:xfrm>
            <a:off x="144016" y="1780367"/>
            <a:ext cx="4716016" cy="390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marL="285750" indent="-285750" fontAlgn="t">
              <a:buFont typeface="Wingdings" panose="05000000000000000000" pitchFamily="2" charset="2"/>
              <a:buChar char="Ø"/>
            </a:pPr>
            <a:endParaRPr kumimoji="1" lang="en-US" altLang="zh-TW" sz="2000" dirty="0" smtClean="0">
              <a:solidFill>
                <a:srgbClr val="000000"/>
              </a:solidFill>
              <a:ea typeface="標楷體" pitchFamily="65" charset="-120"/>
            </a:endParaRPr>
          </a:p>
          <a:p>
            <a:pPr marL="285750" indent="-285750" fontAlgn="t">
              <a:buFont typeface="Wingdings" panose="05000000000000000000" pitchFamily="2" charset="2"/>
              <a:buChar char="Ø"/>
            </a:pPr>
            <a:r>
              <a:rPr kumimoji="1" lang="en-US" altLang="zh-TW" sz="2000" dirty="0" smtClean="0">
                <a:solidFill>
                  <a:srgbClr val="000000"/>
                </a:solidFill>
                <a:ea typeface="標楷體" pitchFamily="65" charset="-120"/>
              </a:rPr>
              <a:t>The plant is in a centralized location wedged between interchange 189 and interstate 1 ; two of the most convenient transport routes in </a:t>
            </a:r>
            <a:r>
              <a:rPr kumimoji="1" lang="en-US" altLang="zh-TW" sz="2000" dirty="0">
                <a:solidFill>
                  <a:srgbClr val="000000"/>
                </a:solidFill>
                <a:ea typeface="標楷體" pitchFamily="65" charset="-120"/>
              </a:rPr>
              <a:t>T</a:t>
            </a:r>
            <a:r>
              <a:rPr kumimoji="1" lang="en-US" altLang="zh-TW" sz="2000" dirty="0" smtClean="0">
                <a:solidFill>
                  <a:srgbClr val="000000"/>
                </a:solidFill>
                <a:ea typeface="標楷體" pitchFamily="65" charset="-120"/>
              </a:rPr>
              <a:t>aiwan.  This allows us to rapidly attend to the needs of our customers within just 4 hours of any direction. As such, the attentiveness of our service has garnered the recognition and praise of our customers over the years. </a:t>
            </a:r>
            <a:endParaRPr kumimoji="1" lang="en-US" altLang="zh-TW" sz="1000" dirty="0" smtClean="0">
              <a:solidFill>
                <a:srgbClr val="000000"/>
              </a:solidFill>
              <a:ea typeface="標楷體" pitchFamily="65" charset="-120"/>
            </a:endParaRPr>
          </a:p>
          <a:p>
            <a:pPr marL="285750" indent="-285750" fontAlgn="t">
              <a:buFont typeface="Wingdings" panose="05000000000000000000" pitchFamily="2" charset="2"/>
              <a:buChar char="Ø"/>
            </a:pPr>
            <a:endParaRPr kumimoji="1" lang="en-US" altLang="zh-TW" sz="800" dirty="0" smtClean="0">
              <a:solidFill>
                <a:srgbClr val="000000"/>
              </a:solidFill>
              <a:ea typeface="標楷體" pitchFamily="65" charset="-120"/>
            </a:endParaRPr>
          </a:p>
        </p:txBody>
      </p:sp>
      <p:cxnSp>
        <p:nvCxnSpPr>
          <p:cNvPr id="5" name="直線接點 4"/>
          <p:cNvCxnSpPr/>
          <p:nvPr/>
        </p:nvCxnSpPr>
        <p:spPr bwMode="auto">
          <a:xfrm>
            <a:off x="1043608" y="1019636"/>
            <a:ext cx="7200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196752"/>
            <a:ext cx="3888432" cy="5482688"/>
          </a:xfrm>
          <a:prstGeom prst="rect">
            <a:avLst/>
          </a:prstGeom>
        </p:spPr>
      </p:pic>
      <p:sp>
        <p:nvSpPr>
          <p:cNvPr id="4" name="流程圖: 接點 3"/>
          <p:cNvSpPr/>
          <p:nvPr/>
        </p:nvSpPr>
        <p:spPr bwMode="auto">
          <a:xfrm flipH="1" flipV="1">
            <a:off x="7740360" y="1641071"/>
            <a:ext cx="72000" cy="72000"/>
          </a:xfrm>
          <a:prstGeom prst="flowChartConnector">
            <a:avLst/>
          </a:prstGeom>
          <a:solidFill>
            <a:srgbClr val="FFC0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7" name="流程圖: 接點 6"/>
          <p:cNvSpPr/>
          <p:nvPr/>
        </p:nvSpPr>
        <p:spPr bwMode="auto">
          <a:xfrm flipH="1" flipV="1">
            <a:off x="6444216" y="2996960"/>
            <a:ext cx="72000" cy="72000"/>
          </a:xfrm>
          <a:prstGeom prst="flowChartConnector">
            <a:avLst/>
          </a:prstGeom>
          <a:solidFill>
            <a:srgbClr val="FFC0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zh-TW" altLang="en-US" smtClean="0">
              <a:solidFill>
                <a:srgbClr val="000000"/>
              </a:solidFill>
            </a:endParaRPr>
          </a:p>
        </p:txBody>
      </p:sp>
      <p:cxnSp>
        <p:nvCxnSpPr>
          <p:cNvPr id="8" name="直線接點 7"/>
          <p:cNvCxnSpPr/>
          <p:nvPr/>
        </p:nvCxnSpPr>
        <p:spPr bwMode="auto">
          <a:xfrm>
            <a:off x="7092352" y="1677071"/>
            <a:ext cx="648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直線接點 9"/>
          <p:cNvCxnSpPr/>
          <p:nvPr/>
        </p:nvCxnSpPr>
        <p:spPr bwMode="auto">
          <a:xfrm>
            <a:off x="6084208" y="3031174"/>
            <a:ext cx="36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Text Box 56"/>
          <p:cNvSpPr txBox="1">
            <a:spLocks noChangeArrowheads="1"/>
          </p:cNvSpPr>
          <p:nvPr/>
        </p:nvSpPr>
        <p:spPr bwMode="auto">
          <a:xfrm>
            <a:off x="6066755" y="1196752"/>
            <a:ext cx="138556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TW" dirty="0" smtClean="0">
                <a:solidFill>
                  <a:srgbClr val="000000"/>
                </a:solidFill>
                <a:latin typeface="Arial"/>
                <a:ea typeface="標楷體"/>
              </a:rPr>
              <a:t>TAIPEI BRANCH OFFICE</a:t>
            </a:r>
            <a:endParaRPr kumimoji="1" lang="zh-TW" altLang="en-US" dirty="0">
              <a:solidFill>
                <a:srgbClr val="000000"/>
              </a:solidFill>
              <a:latin typeface="Arial"/>
              <a:ea typeface="標楷體"/>
            </a:endParaRPr>
          </a:p>
        </p:txBody>
      </p:sp>
      <p:sp>
        <p:nvSpPr>
          <p:cNvPr id="12" name="Text Box 56"/>
          <p:cNvSpPr txBox="1">
            <a:spLocks noChangeArrowheads="1"/>
          </p:cNvSpPr>
          <p:nvPr/>
        </p:nvSpPr>
        <p:spPr bwMode="auto">
          <a:xfrm>
            <a:off x="5220072" y="2852936"/>
            <a:ext cx="115212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TW" dirty="0" smtClean="0">
                <a:solidFill>
                  <a:srgbClr val="000000"/>
                </a:solidFill>
                <a:latin typeface="Arial"/>
                <a:ea typeface="標楷體"/>
              </a:rPr>
              <a:t>HEAD OFFICE</a:t>
            </a:r>
            <a:endParaRPr kumimoji="1" lang="zh-TW" altLang="en-US" dirty="0">
              <a:solidFill>
                <a:srgbClr val="000000"/>
              </a:solidFill>
              <a:latin typeface="Arial"/>
              <a:ea typeface="標楷體"/>
            </a:endParaRPr>
          </a:p>
        </p:txBody>
      </p:sp>
    </p:spTree>
    <p:extLst>
      <p:ext uri="{BB962C8B-B14F-4D97-AF65-F5344CB8AC3E}">
        <p14:creationId xmlns:p14="http://schemas.microsoft.com/office/powerpoint/2010/main" val="3821983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7"/>
          <p:cNvSpPr txBox="1">
            <a:spLocks noChangeArrowheads="1"/>
          </p:cNvSpPr>
          <p:nvPr/>
        </p:nvSpPr>
        <p:spPr bwMode="auto">
          <a:xfrm>
            <a:off x="1357313" y="188640"/>
            <a:ext cx="65722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4800" dirty="0">
                <a:solidFill>
                  <a:srgbClr val="000000"/>
                </a:solidFill>
                <a:latin typeface="+mj-lt"/>
                <a:ea typeface="標楷體" pitchFamily="65" charset="-120"/>
              </a:rPr>
              <a:t>Major Business</a:t>
            </a:r>
          </a:p>
        </p:txBody>
      </p:sp>
      <p:graphicFrame>
        <p:nvGraphicFramePr>
          <p:cNvPr id="6" name="Group 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7358268"/>
              </p:ext>
            </p:extLst>
          </p:nvPr>
        </p:nvGraphicFramePr>
        <p:xfrm>
          <a:off x="252480" y="1248004"/>
          <a:ext cx="8640000" cy="5061316"/>
        </p:xfrm>
        <a:graphic>
          <a:graphicData uri="http://schemas.openxmlformats.org/drawingml/2006/table">
            <a:tbl>
              <a:tblPr/>
              <a:tblGrid>
                <a:gridCol w="1800000"/>
                <a:gridCol w="6840000"/>
              </a:tblGrid>
              <a:tr h="540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DEPT</a:t>
                      </a:r>
                      <a:endParaRPr kumimoji="1" lang="zh-TW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Production and sale </a:t>
                      </a:r>
                      <a:endParaRPr kumimoji="1" lang="zh-TW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80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OIL DEPT</a:t>
                      </a:r>
                      <a:endParaRPr kumimoji="1" lang="zh-TW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soybean oil, soybean meal, full fat soybean meal, palm oil. 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40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ANIMAL FEED DEPT</a:t>
                      </a:r>
                      <a:endParaRPr kumimoji="1" lang="zh-TW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Manufacturing and sales business of feed, barley, corn and by-products, full fat soybean meal and by-products.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 smtClean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General import and export trading business. </a:t>
                      </a: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Import and sale of corn, soybean, wheat, barley, other grains etc.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80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FLOUR DEPT</a:t>
                      </a:r>
                      <a:endParaRPr kumimoji="1" lang="zh-TW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flour, wheat bran, wheat pollard, wheat germ etc.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3952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7"/>
          <p:cNvSpPr txBox="1">
            <a:spLocks noChangeArrowheads="1"/>
          </p:cNvSpPr>
          <p:nvPr/>
        </p:nvSpPr>
        <p:spPr bwMode="auto">
          <a:xfrm>
            <a:off x="221024" y="188640"/>
            <a:ext cx="881547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4400" dirty="0" smtClean="0"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Major Business Proportion</a:t>
            </a:r>
            <a:endParaRPr lang="zh-TW" altLang="en-US" sz="4400" dirty="0">
              <a:latin typeface="Arial" panose="020B0604020202020204" pitchFamily="34" charset="0"/>
              <a:ea typeface="標楷體" pitchFamily="65" charset="-12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425" y="1124744"/>
            <a:ext cx="8744824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7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7"/>
          <p:cNvSpPr txBox="1">
            <a:spLocks noChangeArrowheads="1"/>
          </p:cNvSpPr>
          <p:nvPr/>
        </p:nvSpPr>
        <p:spPr bwMode="auto">
          <a:xfrm>
            <a:off x="179512" y="44624"/>
            <a:ext cx="878497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4800" dirty="0"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Production </a:t>
            </a:r>
            <a:r>
              <a:rPr lang="en-US" altLang="zh-TW" sz="4800" dirty="0" smtClean="0"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Profile </a:t>
            </a:r>
            <a:endParaRPr lang="zh-TW" altLang="en-US" sz="4800" dirty="0">
              <a:latin typeface="Arial" panose="020B0604020202020204" pitchFamily="34" charset="0"/>
              <a:ea typeface="標楷體" pitchFamily="65" charset="-120"/>
              <a:cs typeface="Arial" panose="020B0604020202020204" pitchFamily="34" charset="0"/>
            </a:endParaRPr>
          </a:p>
        </p:txBody>
      </p:sp>
      <p:graphicFrame>
        <p:nvGraphicFramePr>
          <p:cNvPr id="5" name="Group 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2729201"/>
              </p:ext>
            </p:extLst>
          </p:nvPr>
        </p:nvGraphicFramePr>
        <p:xfrm>
          <a:off x="169838" y="1328520"/>
          <a:ext cx="8730000" cy="3971520"/>
        </p:xfrm>
        <a:graphic>
          <a:graphicData uri="http://schemas.openxmlformats.org/drawingml/2006/table">
            <a:tbl>
              <a:tblPr/>
              <a:tblGrid>
                <a:gridCol w="2520000"/>
                <a:gridCol w="2070000"/>
                <a:gridCol w="2070000"/>
                <a:gridCol w="2070000"/>
              </a:tblGrid>
              <a:tr h="648000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2020/1/1~9/30</a:t>
                      </a:r>
                      <a:endParaRPr kumimoji="1" lang="zh-TW" alt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Production value</a:t>
                      </a:r>
                      <a:endParaRPr kumimoji="1" lang="zh-TW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Capacity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Quantity</a:t>
                      </a:r>
                      <a:endParaRPr kumimoji="1" lang="zh-TW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Output value</a:t>
                      </a:r>
                      <a:endParaRPr kumimoji="1" lang="zh-TW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OIL DEPT</a:t>
                      </a:r>
                      <a:endParaRPr kumimoji="1" lang="zh-TW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243,000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161,903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2,328,801</a:t>
                      </a:r>
                      <a:endParaRPr kumimoji="1" lang="zh-TW" altLang="en-US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ANIMAL FEED DEPT</a:t>
                      </a:r>
                      <a:endParaRPr kumimoji="1" lang="zh-TW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148,500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93,237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1,078,270</a:t>
                      </a: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FLOUR DEPT</a:t>
                      </a:r>
                      <a:endParaRPr kumimoji="1" lang="zh-TW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180,000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185,325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1,976,580</a:t>
                      </a:r>
                      <a:endParaRPr kumimoji="1" lang="zh-TW" altLang="en-US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Total</a:t>
                      </a:r>
                      <a:endParaRPr kumimoji="1" lang="zh-TW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571,500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440,465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5,383,651</a:t>
                      </a:r>
                      <a:endParaRPr kumimoji="1" lang="zh-TW" altLang="zh-TW" sz="2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Text Box 56"/>
          <p:cNvSpPr txBox="1">
            <a:spLocks noChangeArrowheads="1"/>
          </p:cNvSpPr>
          <p:nvPr/>
        </p:nvSpPr>
        <p:spPr bwMode="auto">
          <a:xfrm>
            <a:off x="5617294" y="980728"/>
            <a:ext cx="33471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TW" dirty="0"/>
              <a:t>Unit</a:t>
            </a:r>
            <a:r>
              <a:rPr kumimoji="1" lang="zh-TW" altLang="en-US" dirty="0" smtClean="0"/>
              <a:t>：</a:t>
            </a:r>
            <a:r>
              <a:rPr kumimoji="1" lang="en-US" altLang="zh-TW" dirty="0" smtClean="0"/>
              <a:t>MT</a:t>
            </a:r>
            <a:r>
              <a:rPr kumimoji="1" lang="zh-TW" altLang="en-US" dirty="0" smtClean="0"/>
              <a:t>；</a:t>
            </a:r>
            <a:r>
              <a:rPr kumimoji="1" lang="en-US" altLang="zh-TW" dirty="0" smtClean="0"/>
              <a:t>NTD </a:t>
            </a:r>
            <a:r>
              <a:rPr kumimoji="1" lang="en-US" altLang="zh-TW" dirty="0"/>
              <a:t>in Thousands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3997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7"/>
          <p:cNvSpPr txBox="1">
            <a:spLocks noChangeArrowheads="1"/>
          </p:cNvSpPr>
          <p:nvPr/>
        </p:nvSpPr>
        <p:spPr bwMode="auto">
          <a:xfrm>
            <a:off x="179512" y="44624"/>
            <a:ext cx="878497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4800" dirty="0" smtClean="0">
                <a:solidFill>
                  <a:srgbClr val="000000"/>
                </a:solidFill>
                <a:latin typeface="Arial" panose="020B0604020202020204" pitchFamily="34" charset="0"/>
                <a:ea typeface="標楷體" pitchFamily="65" charset="-120"/>
                <a:cs typeface="Arial" panose="020B0604020202020204" pitchFamily="34" charset="0"/>
              </a:rPr>
              <a:t>Sale Profile </a:t>
            </a:r>
            <a:endParaRPr lang="zh-TW" altLang="en-US" sz="4800" dirty="0">
              <a:solidFill>
                <a:srgbClr val="000000"/>
              </a:solidFill>
              <a:latin typeface="Arial" panose="020B0604020202020204" pitchFamily="34" charset="0"/>
              <a:ea typeface="標楷體" pitchFamily="65" charset="-120"/>
              <a:cs typeface="Arial" panose="020B0604020202020204" pitchFamily="34" charset="0"/>
            </a:endParaRPr>
          </a:p>
        </p:txBody>
      </p:sp>
      <p:graphicFrame>
        <p:nvGraphicFramePr>
          <p:cNvPr id="7" name="Group 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6137087"/>
              </p:ext>
            </p:extLst>
          </p:nvPr>
        </p:nvGraphicFramePr>
        <p:xfrm>
          <a:off x="252000" y="1350060"/>
          <a:ext cx="8640000" cy="4896000"/>
        </p:xfrm>
        <a:graphic>
          <a:graphicData uri="http://schemas.openxmlformats.org/drawingml/2006/table">
            <a:tbl>
              <a:tblPr/>
              <a:tblGrid>
                <a:gridCol w="2160000"/>
                <a:gridCol w="1620000"/>
                <a:gridCol w="1620000"/>
                <a:gridCol w="1620000"/>
                <a:gridCol w="1620000"/>
              </a:tblGrid>
              <a:tr h="612000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2020/1/1~9/30</a:t>
                      </a:r>
                      <a:endParaRPr kumimoji="1" lang="zh-TW" alt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61200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Sales value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Domestic value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Export value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200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Quantity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Sales value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0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Quantity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Sales value</a:t>
                      </a: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OIL DEPT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168,030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2,909,423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1,727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45,248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ANIMAL FEED DEPT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218,230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2,186,898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36,032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201,466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FLOUR DEPT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145,612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1,924,440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9,225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97,725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OTHER EDPT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2,008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124,328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-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-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Total</a:t>
                      </a:r>
                      <a:endParaRPr kumimoji="1" lang="zh-TW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533,880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7,145,089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46,984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344,439</a:t>
                      </a:r>
                      <a:endParaRPr kumimoji="1" lang="zh-TW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Text Box 56"/>
          <p:cNvSpPr txBox="1">
            <a:spLocks noChangeArrowheads="1"/>
          </p:cNvSpPr>
          <p:nvPr/>
        </p:nvSpPr>
        <p:spPr bwMode="auto">
          <a:xfrm>
            <a:off x="5617294" y="980728"/>
            <a:ext cx="33471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TW" dirty="0">
                <a:solidFill>
                  <a:srgbClr val="000000"/>
                </a:solidFill>
              </a:rPr>
              <a:t>Unit</a:t>
            </a:r>
            <a:r>
              <a:rPr kumimoji="1" lang="zh-TW" altLang="en-US" dirty="0" smtClean="0">
                <a:solidFill>
                  <a:srgbClr val="000000"/>
                </a:solidFill>
              </a:rPr>
              <a:t>：</a:t>
            </a:r>
            <a:r>
              <a:rPr kumimoji="1" lang="en-US" altLang="zh-TW" dirty="0" smtClean="0">
                <a:solidFill>
                  <a:srgbClr val="000000"/>
                </a:solidFill>
              </a:rPr>
              <a:t>MT</a:t>
            </a:r>
            <a:r>
              <a:rPr kumimoji="1" lang="zh-TW" altLang="en-US" dirty="0" smtClean="0">
                <a:solidFill>
                  <a:srgbClr val="000000"/>
                </a:solidFill>
              </a:rPr>
              <a:t>；</a:t>
            </a:r>
            <a:r>
              <a:rPr kumimoji="1" lang="en-US" altLang="zh-TW" dirty="0" smtClean="0">
                <a:solidFill>
                  <a:srgbClr val="000000"/>
                </a:solidFill>
              </a:rPr>
              <a:t>NTD </a:t>
            </a:r>
            <a:r>
              <a:rPr kumimoji="1" lang="en-US" altLang="zh-TW" dirty="0">
                <a:solidFill>
                  <a:srgbClr val="000000"/>
                </a:solidFill>
              </a:rPr>
              <a:t>in Thousands</a:t>
            </a:r>
            <a:endParaRPr kumimoji="1" lang="zh-TW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92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446856" y="188913"/>
            <a:ext cx="8229600" cy="777875"/>
          </a:xfrm>
        </p:spPr>
        <p:txBody>
          <a:bodyPr/>
          <a:lstStyle/>
          <a:p>
            <a:pPr eaLnBrk="1" hangingPunct="1"/>
            <a:r>
              <a:rPr lang="en-US" altLang="zh-TW" sz="4000" dirty="0" smtClean="0"/>
              <a:t>Annual Segment Information (Consolidated)</a:t>
            </a:r>
            <a:endParaRPr lang="zh-TW" altLang="en-US" sz="4000" dirty="0" smtClean="0"/>
          </a:p>
        </p:txBody>
      </p:sp>
      <p:sp>
        <p:nvSpPr>
          <p:cNvPr id="1062" name="Text Box 56"/>
          <p:cNvSpPr txBox="1">
            <a:spLocks noChangeArrowheads="1"/>
          </p:cNvSpPr>
          <p:nvPr/>
        </p:nvSpPr>
        <p:spPr bwMode="auto">
          <a:xfrm>
            <a:off x="6300192" y="836712"/>
            <a:ext cx="288032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TW" dirty="0" smtClean="0">
                <a:latin typeface="+mn-lt"/>
                <a:ea typeface="+mj-ea"/>
              </a:rPr>
              <a:t>Unit</a:t>
            </a:r>
            <a:r>
              <a:rPr kumimoji="1" lang="zh-TW" altLang="en-US" dirty="0" smtClean="0">
                <a:latin typeface="+mn-lt"/>
                <a:ea typeface="+mj-ea"/>
              </a:rPr>
              <a:t>：</a:t>
            </a:r>
            <a:r>
              <a:rPr kumimoji="1" lang="en-US" altLang="zh-TW" dirty="0" smtClean="0">
                <a:latin typeface="+mn-lt"/>
                <a:ea typeface="+mj-ea"/>
              </a:rPr>
              <a:t>NTD in Thousands</a:t>
            </a:r>
            <a:endParaRPr kumimoji="1" lang="zh-TW" altLang="en-US" dirty="0">
              <a:latin typeface="+mn-lt"/>
              <a:ea typeface="+mj-ea"/>
            </a:endParaRPr>
          </a:p>
        </p:txBody>
      </p:sp>
      <p:pic>
        <p:nvPicPr>
          <p:cNvPr id="1063" name="Picture 61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6642100"/>
            <a:ext cx="10001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Group 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0547584"/>
              </p:ext>
            </p:extLst>
          </p:nvPr>
        </p:nvGraphicFramePr>
        <p:xfrm>
          <a:off x="107504" y="1196752"/>
          <a:ext cx="8928000" cy="5366400"/>
        </p:xfrm>
        <a:graphic>
          <a:graphicData uri="http://schemas.openxmlformats.org/drawingml/2006/table">
            <a:tbl>
              <a:tblPr/>
              <a:tblGrid>
                <a:gridCol w="3420000"/>
                <a:gridCol w="1476000"/>
                <a:gridCol w="648000"/>
                <a:gridCol w="1476000"/>
                <a:gridCol w="648000"/>
                <a:gridCol w="1260000"/>
              </a:tblGrid>
              <a:tr h="36000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Item</a:t>
                      </a:r>
                      <a:endParaRPr kumimoji="1" lang="zh-TW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2020/1/1~9/30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2019/1/1~9/30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YOY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Amount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%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Amount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%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14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Revenue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7,489,528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100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7,838,370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100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(4%)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4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Gross Profit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756,539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10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732,918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9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3%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4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Selling Expenses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279,536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4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270,187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3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3%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4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Administrative Expenses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126,018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2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125,759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2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0%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Research and Development Expenses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25,764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-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24,641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-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5%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4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Operation Profit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327,429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4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318,189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4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3%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4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Profit Before Tax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358,636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5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349,509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4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3%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4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Profit After Tax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254,648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3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279,965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3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(9%)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01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Profit After Tax</a:t>
                      </a: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  </a:t>
                      </a:r>
                      <a:r>
                        <a:rPr kumimoji="1" lang="en-US" altLang="zh-TW" sz="2000" b="0" i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(attribute to owners of the parent)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227,752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3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242,607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3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(6%)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4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EPS  (NTD dollar)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1.04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1.11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2485434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446856" y="188913"/>
            <a:ext cx="8229600" cy="777875"/>
          </a:xfrm>
        </p:spPr>
        <p:txBody>
          <a:bodyPr/>
          <a:lstStyle/>
          <a:p>
            <a:pPr eaLnBrk="1" hangingPunct="1"/>
            <a:r>
              <a:rPr lang="en-US" altLang="zh-TW" sz="4000" dirty="0" smtClean="0"/>
              <a:t>Key </a:t>
            </a:r>
            <a:r>
              <a:rPr lang="en-US" altLang="zh-TW" sz="4000" dirty="0"/>
              <a:t>B</a:t>
            </a:r>
            <a:r>
              <a:rPr lang="en-US" altLang="zh-TW" sz="4000" dirty="0" smtClean="0"/>
              <a:t>alance Sheet Items &amp; Indices (Consolidated)</a:t>
            </a:r>
            <a:endParaRPr lang="zh-TW" altLang="en-US" sz="4000" dirty="0" smtClean="0"/>
          </a:p>
        </p:txBody>
      </p:sp>
      <p:pic>
        <p:nvPicPr>
          <p:cNvPr id="1063" name="Picture 61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6642100"/>
            <a:ext cx="10001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Group 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9588960"/>
              </p:ext>
            </p:extLst>
          </p:nvPr>
        </p:nvGraphicFramePr>
        <p:xfrm>
          <a:off x="157899" y="1268760"/>
          <a:ext cx="8820000" cy="5375700"/>
        </p:xfrm>
        <a:graphic>
          <a:graphicData uri="http://schemas.openxmlformats.org/drawingml/2006/table">
            <a:tbl>
              <a:tblPr/>
              <a:tblGrid>
                <a:gridCol w="3420000"/>
                <a:gridCol w="1800000"/>
                <a:gridCol w="900000"/>
                <a:gridCol w="1800000"/>
                <a:gridCol w="900000"/>
              </a:tblGrid>
              <a:tr h="36000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Item</a:t>
                      </a:r>
                      <a:endParaRPr kumimoji="1" lang="zh-TW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2020</a:t>
                      </a: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 </a:t>
                      </a: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Q3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2019</a:t>
                      </a: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 </a:t>
                      </a: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Q3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Amount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2" marB="4572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%</a:t>
                      </a: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Amount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%</a:t>
                      </a: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  </a:t>
                      </a: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Property, Plant &amp; Equipment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2,952,271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40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2,057,463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25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Total Assets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7,443,695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100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8,164,988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100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Interest-bearing Debt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(short / long-term borrowings</a:t>
                      </a: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、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short-term notes and bills payable</a:t>
                      </a: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、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corporate bonds)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3,170,982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43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3,696,868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45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Total Liabilities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3,876,876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52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4,602,327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56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Total Equity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3,566,819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48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3,562,661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44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Key Indices</a:t>
                      </a:r>
                      <a:endParaRPr kumimoji="1" lang="zh-TW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Arial" charset="0"/>
                      </a:endParaRP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Arial" charset="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Current Ratio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130%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169%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Acid Test Ratio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86%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114%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</a:rPr>
                        <a:t>Total Liabilities to Equity Ratio</a:t>
                      </a:r>
                    </a:p>
                  </a:txBody>
                  <a:tcPr marL="5400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109%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129%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Text Box 56"/>
          <p:cNvSpPr txBox="1">
            <a:spLocks noChangeArrowheads="1"/>
          </p:cNvSpPr>
          <p:nvPr/>
        </p:nvSpPr>
        <p:spPr bwMode="auto">
          <a:xfrm>
            <a:off x="6300192" y="908720"/>
            <a:ext cx="288032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TW" dirty="0" smtClean="0">
                <a:latin typeface="+mn-lt"/>
                <a:ea typeface="+mj-ea"/>
              </a:rPr>
              <a:t>Unit</a:t>
            </a:r>
            <a:r>
              <a:rPr kumimoji="1" lang="zh-TW" altLang="en-US" dirty="0" smtClean="0">
                <a:latin typeface="+mn-lt"/>
                <a:ea typeface="+mj-ea"/>
              </a:rPr>
              <a:t>：</a:t>
            </a:r>
            <a:r>
              <a:rPr kumimoji="1" lang="en-US" altLang="zh-TW" dirty="0" smtClean="0">
                <a:latin typeface="+mn-lt"/>
                <a:ea typeface="+mj-ea"/>
              </a:rPr>
              <a:t>NTD in Thousands</a:t>
            </a:r>
            <a:endParaRPr kumimoji="1" lang="zh-TW" altLang="en-US" dirty="0">
              <a:latin typeface="+mn-lt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763941283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簡報1">
  <a:themeElements>
    <a:clrScheme name="簡報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簡報1">
      <a:majorFont>
        <a:latin typeface="Arial"/>
        <a:ea typeface="標楷體"/>
        <a:cs typeface=""/>
      </a:majorFont>
      <a:minorFont>
        <a:latin typeface="Arial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簡報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簡報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簡報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簡報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簡報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簡報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簡報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簡報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簡報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簡報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簡報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簡報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23119</TotalTime>
  <Words>664</Words>
  <Application>Microsoft Office PowerPoint</Application>
  <PresentationFormat>如螢幕大小 (4:3)</PresentationFormat>
  <Paragraphs>241</Paragraphs>
  <Slides>12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8" baseType="lpstr">
      <vt:lpstr>新細明體</vt:lpstr>
      <vt:lpstr>標楷體</vt:lpstr>
      <vt:lpstr>Arial</vt:lpstr>
      <vt:lpstr>Times New Roman</vt:lpstr>
      <vt:lpstr>Wingdings</vt:lpstr>
      <vt:lpstr>簡報1</vt:lpstr>
      <vt:lpstr>FORMOSA OILSEED PROCESSING CO., LTD.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Annual Segment Information (Consolidated)</vt:lpstr>
      <vt:lpstr>Key Balance Sheet Items &amp; Indices (Consolidated)</vt:lpstr>
      <vt:lpstr>Key Cash Flow Items(Consolidated)</vt:lpstr>
      <vt:lpstr>PowerPoint 簡報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財務處工作報告</dc:title>
  <dc:creator>brian.chen</dc:creator>
  <cp:lastModifiedBy>郭中儀</cp:lastModifiedBy>
  <cp:revision>2966</cp:revision>
  <cp:lastPrinted>2020-11-25T04:00:44Z</cp:lastPrinted>
  <dcterms:created xsi:type="dcterms:W3CDTF">2009-03-11T02:34:16Z</dcterms:created>
  <dcterms:modified xsi:type="dcterms:W3CDTF">2020-11-27T05:20:14Z</dcterms:modified>
</cp:coreProperties>
</file>