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1"/>
  </p:sldMasterIdLst>
  <p:notesMasterIdLst>
    <p:notesMasterId r:id="rId14"/>
  </p:notesMasterIdLst>
  <p:handoutMasterIdLst>
    <p:handoutMasterId r:id="rId15"/>
  </p:handoutMasterIdLst>
  <p:sldIdLst>
    <p:sldId id="256" r:id="rId2"/>
    <p:sldId id="373" r:id="rId3"/>
    <p:sldId id="383" r:id="rId4"/>
    <p:sldId id="381" r:id="rId5"/>
    <p:sldId id="377" r:id="rId6"/>
    <p:sldId id="375" r:id="rId7"/>
    <p:sldId id="380" r:id="rId8"/>
    <p:sldId id="371" r:id="rId9"/>
    <p:sldId id="372" r:id="rId10"/>
    <p:sldId id="370" r:id="rId11"/>
    <p:sldId id="382" r:id="rId12"/>
    <p:sldId id="334" r:id="rId13"/>
  </p:sldIdLst>
  <p:sldSz cx="9144000" cy="6858000" type="screen4x3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3300"/>
    <a:srgbClr val="E4BAD0"/>
    <a:srgbClr val="B1B5FD"/>
    <a:srgbClr val="4C54FA"/>
    <a:srgbClr val="0099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06" autoAdjust="0"/>
    <p:restoredTop sz="99819" autoAdjust="0"/>
  </p:normalViewPr>
  <p:slideViewPr>
    <p:cSldViewPr>
      <p:cViewPr varScale="1">
        <p:scale>
          <a:sx n="70" d="100"/>
          <a:sy n="70" d="100"/>
        </p:scale>
        <p:origin x="134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>
            <a:lvl1pPr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1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202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b" anchorCtr="0" compatLnSpc="1">
            <a:prstTxWarp prst="textNoShape">
              <a:avLst/>
            </a:prstTxWarp>
          </a:bodyPr>
          <a:lstStyle>
            <a:lvl1pPr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9202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b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kumimoji="1" sz="1200"/>
            </a:lvl1pPr>
          </a:lstStyle>
          <a:p>
            <a:pPr>
              <a:defRPr/>
            </a:pPr>
            <a:fld id="{35F60154-CDD7-4A9B-8825-5DBEB570C09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73726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>
            <a:lvl1pPr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1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6969"/>
            <a:ext cx="5438140" cy="446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202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b" anchorCtr="0" compatLnSpc="1">
            <a:prstTxWarp prst="textNoShape">
              <a:avLst/>
            </a:prstTxWarp>
          </a:bodyPr>
          <a:lstStyle>
            <a:lvl1pPr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9202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b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kumimoji="1" sz="1200"/>
            </a:lvl1pPr>
          </a:lstStyle>
          <a:p>
            <a:pPr>
              <a:defRPr/>
            </a:pPr>
            <a:fld id="{BB0A7210-D24B-488F-8A3D-6F5C0C55B52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56623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fld id="{D69B8A26-C2DC-4C8C-8FE7-14E55977B555}" type="slidenum">
              <a:rPr lang="en-US" altLang="zh-TW" smtClean="0"/>
              <a:pPr/>
              <a:t>1</a:t>
            </a:fld>
            <a:endParaRPr lang="en-US" altLang="zh-TW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3907284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1-chinese-na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7950"/>
            <a:ext cx="2849562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t1-english-na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26987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t1_logb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7950"/>
            <a:ext cx="2587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0" y="-171450"/>
            <a:ext cx="8763000" cy="5943600"/>
            <a:chOff x="0" y="0"/>
            <a:chExt cx="5520" cy="3744"/>
          </a:xfrm>
        </p:grpSpPr>
        <p:sp>
          <p:nvSpPr>
            <p:cNvPr id="8" name="Rectangle 9"/>
            <p:cNvSpPr>
              <a:spLocks noChangeArrowheads="1"/>
            </p:cNvSpPr>
            <p:nvPr userDrawn="1"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zh-TW" altLang="zh-TW" sz="2400">
                <a:latin typeface="Times New Roman" pitchFamily="18" charset="0"/>
              </a:endParaRPr>
            </a:p>
          </p:txBody>
        </p:sp>
        <p:grpSp>
          <p:nvGrpSpPr>
            <p:cNvPr id="9" name="Group 10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zh-TW" altLang="zh-TW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zh-TW" altLang="zh-TW" sz="2400">
                  <a:latin typeface="Times New Roman" pitchFamily="18" charset="0"/>
                </a:endParaRPr>
              </a:p>
            </p:txBody>
          </p:sp>
          <p:sp>
            <p:nvSpPr>
              <p:cNvPr id="15" name="Line 13"/>
              <p:cNvSpPr>
                <a:spLocks noChangeShapeType="1"/>
              </p:cNvSpPr>
              <p:nvPr userDrawn="1"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</p:grpSp>
        <p:grpSp>
          <p:nvGrpSpPr>
            <p:cNvPr id="10" name="Group 14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11" name="Rectangle 15"/>
              <p:cNvSpPr>
                <a:spLocks noChangeArrowheads="1"/>
              </p:cNvSpPr>
              <p:nvPr userDrawn="1"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zh-TW" altLang="zh-TW" sz="2400">
                  <a:latin typeface="Times New Roman" pitchFamily="18" charset="0"/>
                </a:endParaRPr>
              </a:p>
            </p:txBody>
          </p:sp>
          <p:sp>
            <p:nvSpPr>
              <p:cNvPr id="12" name="Line 16"/>
              <p:cNvSpPr>
                <a:spLocks noChangeShapeType="1"/>
              </p:cNvSpPr>
              <p:nvPr userDrawn="1"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</p:grpSp>
      </p:grpSp>
      <p:pic>
        <p:nvPicPr>
          <p:cNvPr id="16" name="Picture 17" descr="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8" descr="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2781300"/>
            <a:ext cx="6624638" cy="287972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 altLang="zh-TW"/>
          </a:p>
          <a:p>
            <a:endParaRPr lang="en-US" altLang="zh-TW"/>
          </a:p>
          <a:p>
            <a:r>
              <a:rPr lang="en-US" altLang="zh-TW"/>
              <a:t>        </a:t>
            </a:r>
          </a:p>
          <a:p>
            <a:r>
              <a:rPr lang="en-US" altLang="zh-TW"/>
              <a:t>                          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404813"/>
            <a:ext cx="7488237" cy="1728787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8" name="Rectangle 4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01535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5883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24998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24998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247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68313" y="1484313"/>
            <a:ext cx="8207375" cy="5040312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041650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32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1228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27487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027488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1492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5479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585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41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945486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93971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1B5FD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og-2"/>
          <p:cNvPicPr>
            <a:picLocks noChangeAspect="1" noChangeArrowheads="1"/>
          </p:cNvPicPr>
          <p:nvPr/>
        </p:nvPicPr>
        <p:blipFill>
          <a:blip r:embed="rId14" cstate="print">
            <a:lum bright="94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989138"/>
            <a:ext cx="3671887" cy="350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0737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140200" y="6713538"/>
            <a:ext cx="503238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kumimoji="1" lang="en-US" altLang="zh-TW" sz="1400"/>
              <a:t>-</a:t>
            </a:r>
            <a:fld id="{7C64C8A8-D598-4B96-BB5E-E27F0EAC4821}" type="slidenum">
              <a:rPr kumimoji="1" lang="en-US" altLang="zh-TW" sz="1400"/>
              <a:pPr algn="ctr" eaLnBrk="1" hangingPunct="1">
                <a:defRPr/>
              </a:pPr>
              <a:t>‹#›</a:t>
            </a:fld>
            <a:r>
              <a:rPr kumimoji="1" lang="en-US" altLang="zh-TW" sz="1400"/>
              <a:t>-</a:t>
            </a:r>
          </a:p>
        </p:txBody>
      </p:sp>
      <p:pic>
        <p:nvPicPr>
          <p:cNvPr id="2054" name="Picture 6" descr="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268413"/>
            <a:ext cx="9144000" cy="1728787"/>
          </a:xfrm>
        </p:spPr>
        <p:txBody>
          <a:bodyPr/>
          <a:lstStyle/>
          <a:p>
            <a:pPr eaLnBrk="1" hangingPunct="1"/>
            <a:r>
              <a:rPr lang="en-US" altLang="zh-TW" sz="5000" b="1" dirty="0" smtClean="0"/>
              <a:t>FORMOSA OILSEED PROCESSING CO., LTD.</a:t>
            </a:r>
            <a:endParaRPr lang="zh-TW" altLang="en-US" sz="5000" b="1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3716338"/>
            <a:ext cx="7489825" cy="1800225"/>
          </a:xfrm>
        </p:spPr>
        <p:txBody>
          <a:bodyPr/>
          <a:lstStyle/>
          <a:p>
            <a:pPr eaLnBrk="1" hangingPunct="1"/>
            <a:r>
              <a:rPr lang="en-US" altLang="zh-TW" sz="3600" dirty="0" smtClean="0"/>
              <a:t>2022 Third Quarter </a:t>
            </a:r>
          </a:p>
          <a:p>
            <a:pPr eaLnBrk="1" hangingPunct="1"/>
            <a:r>
              <a:rPr lang="zh-TW" altLang="en-US" sz="3600" dirty="0" smtClean="0"/>
              <a:t>        </a:t>
            </a:r>
            <a:r>
              <a:rPr lang="en-US" altLang="zh-TW" sz="3600" dirty="0" smtClean="0"/>
              <a:t>Results Report</a:t>
            </a:r>
            <a:endParaRPr lang="zh-TW" altLang="en-US" sz="3600" dirty="0" smtClean="0"/>
          </a:p>
          <a:p>
            <a:pPr eaLnBrk="1" hangingPunct="1"/>
            <a:r>
              <a:rPr lang="zh-TW" altLang="en-US" sz="3600" dirty="0" smtClean="0"/>
              <a:t>                             </a:t>
            </a:r>
            <a:r>
              <a:rPr lang="en-US" altLang="zh-TW" sz="2800" dirty="0" smtClean="0"/>
              <a:t>Stock Code</a:t>
            </a:r>
            <a:r>
              <a:rPr lang="zh-TW" altLang="en-US" sz="2800" dirty="0" smtClean="0"/>
              <a:t>：</a:t>
            </a:r>
            <a:r>
              <a:rPr lang="en-US" altLang="zh-TW" sz="2400" dirty="0" smtClean="0"/>
              <a:t>1225</a:t>
            </a:r>
          </a:p>
          <a:p>
            <a:pPr eaLnBrk="1" hangingPunct="1"/>
            <a:r>
              <a:rPr lang="en-US" altLang="zh-TW" sz="2800" dirty="0"/>
              <a:t> </a:t>
            </a:r>
            <a:r>
              <a:rPr lang="en-US" altLang="zh-TW" sz="2800" dirty="0" smtClean="0"/>
              <a:t>      </a:t>
            </a:r>
            <a:endParaRPr lang="en-US" altLang="zh-TW" sz="3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88913"/>
            <a:ext cx="8229600" cy="777875"/>
          </a:xfrm>
        </p:spPr>
        <p:txBody>
          <a:bodyPr/>
          <a:lstStyle/>
          <a:p>
            <a:pPr eaLnBrk="1" hangingPunct="1"/>
            <a:r>
              <a:rPr lang="en-US" altLang="zh-TW" sz="4000" dirty="0" smtClean="0"/>
              <a:t>Key Cash Flow Items</a:t>
            </a:r>
            <a:r>
              <a:rPr lang="en-US" altLang="zh-TW" sz="4000" dirty="0"/>
              <a:t>(</a:t>
            </a:r>
            <a:r>
              <a:rPr lang="en-US" altLang="zh-TW" sz="4000" dirty="0" smtClean="0"/>
              <a:t>Consolidated</a:t>
            </a:r>
            <a:r>
              <a:rPr lang="en-US" altLang="zh-TW" sz="4000" dirty="0"/>
              <a:t>)</a:t>
            </a:r>
            <a:endParaRPr lang="zh-TW" altLang="en-US" sz="4000" dirty="0" smtClean="0"/>
          </a:p>
        </p:txBody>
      </p:sp>
      <p:pic>
        <p:nvPicPr>
          <p:cNvPr id="1063" name="Picture 61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543564"/>
              </p:ext>
            </p:extLst>
          </p:nvPr>
        </p:nvGraphicFramePr>
        <p:xfrm>
          <a:off x="207472" y="1694686"/>
          <a:ext cx="8640000" cy="4806524"/>
        </p:xfrm>
        <a:graphic>
          <a:graphicData uri="http://schemas.openxmlformats.org/drawingml/2006/table">
            <a:tbl>
              <a:tblPr/>
              <a:tblGrid>
                <a:gridCol w="4320000"/>
                <a:gridCol w="2160000"/>
                <a:gridCol w="2160000"/>
              </a:tblGrid>
              <a:tr h="5821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Items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2022/1/1~9/30</a:t>
                      </a:r>
                      <a:endParaRPr kumimoji="1" lang="zh-TW" altLang="en-US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2021/1/1~9/30</a:t>
                      </a:r>
                      <a:endParaRPr kumimoji="1" lang="zh-TW" altLang="en-US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Beginning Balance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1,108,318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1,225,893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Net Cash provided by operating activities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(175,466)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(195,214)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Net Cash (used in) provided by investing activities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(69,858)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(124,191)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Net Cash (used in) provided by financing activities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3,892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130,160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Net increase (decrease) in short-term loans and short-term notes / bills payable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330,358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789,580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Net increase (decrease) in long-term loans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62,091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(310,000)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Ending Balance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871,694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1,035,044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 Box 56"/>
          <p:cNvSpPr txBox="1">
            <a:spLocks noChangeArrowheads="1"/>
          </p:cNvSpPr>
          <p:nvPr/>
        </p:nvSpPr>
        <p:spPr bwMode="auto">
          <a:xfrm>
            <a:off x="6228184" y="1331476"/>
            <a:ext cx="2880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 smtClean="0">
                <a:latin typeface="+mn-lt"/>
                <a:ea typeface="+mj-ea"/>
              </a:rPr>
              <a:t>Unit</a:t>
            </a:r>
            <a:r>
              <a:rPr kumimoji="1" lang="zh-TW" altLang="en-US" dirty="0" smtClean="0">
                <a:latin typeface="+mn-lt"/>
                <a:ea typeface="+mj-ea"/>
              </a:rPr>
              <a:t>：</a:t>
            </a:r>
            <a:r>
              <a:rPr kumimoji="1" lang="en-US" altLang="zh-TW" dirty="0" smtClean="0">
                <a:latin typeface="+mn-lt"/>
                <a:ea typeface="+mj-ea"/>
              </a:rPr>
              <a:t>NTD in Thousands</a:t>
            </a:r>
            <a:endParaRPr kumimoji="1" lang="zh-TW" altLang="en-US" dirty="0">
              <a:latin typeface="+mn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57625714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71608" y="188639"/>
            <a:ext cx="9143999" cy="178510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400" dirty="0" smtClean="0">
                <a:solidFill>
                  <a:srgbClr val="000000"/>
                </a:solidFill>
                <a:latin typeface="Arial"/>
                <a:ea typeface="標楷體" pitchFamily="65" charset="-120"/>
              </a:rPr>
              <a:t>Taichung Port Area</a:t>
            </a:r>
          </a:p>
          <a:p>
            <a:pPr algn="ctr">
              <a:spcBef>
                <a:spcPct val="50000"/>
              </a:spcBef>
            </a:pPr>
            <a:r>
              <a:rPr lang="en-US" altLang="zh-TW" sz="4400" dirty="0" smtClean="0">
                <a:solidFill>
                  <a:srgbClr val="000000"/>
                </a:solidFill>
                <a:latin typeface="Arial"/>
                <a:ea typeface="標楷體" pitchFamily="65" charset="-120"/>
              </a:rPr>
              <a:t> New Factory Construction </a:t>
            </a:r>
            <a:r>
              <a:rPr lang="en-US" altLang="zh-TW" sz="4400" dirty="0">
                <a:solidFill>
                  <a:srgbClr val="000000"/>
                </a:solidFill>
                <a:latin typeface="Arial"/>
                <a:ea typeface="標楷體" pitchFamily="65" charset="-120"/>
              </a:rPr>
              <a:t>Project</a:t>
            </a:r>
            <a:endParaRPr lang="zh-TW" altLang="en-US" sz="4400" dirty="0">
              <a:solidFill>
                <a:srgbClr val="000000"/>
              </a:solidFill>
              <a:latin typeface="Arial"/>
              <a:ea typeface="標楷體" pitchFamily="65" charset="-120"/>
            </a:endParaRP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269253" y="2132275"/>
            <a:ext cx="8605491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fontAlgn="t"/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Location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Taichung Port</a:t>
            </a: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1200" dirty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lang="en-US" altLang="zh-TW" sz="2800" dirty="0" smtClean="0">
                <a:solidFill>
                  <a:srgbClr val="000000"/>
                </a:solidFill>
              </a:rPr>
              <a:t>Mass produce 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2022 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November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12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Investment </a:t>
            </a:r>
            <a:r>
              <a:rPr kumimoji="1" lang="en-US" altLang="zh-TW" sz="2800" dirty="0">
                <a:solidFill>
                  <a:srgbClr val="000000"/>
                </a:solidFill>
                <a:ea typeface="標楷體" pitchFamily="65" charset="-120"/>
              </a:rPr>
              <a:t>amount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800" dirty="0" err="1" smtClean="0">
                <a:solidFill>
                  <a:srgbClr val="000000"/>
                </a:solidFill>
                <a:ea typeface="標楷體" pitchFamily="65" charset="-120"/>
              </a:rPr>
              <a:t>NTD1,347,000,000</a:t>
            </a:r>
            <a:endParaRPr lang="en-US" altLang="zh-TW" sz="2800" dirty="0" smtClean="0">
              <a:solidFill>
                <a:srgbClr val="000000"/>
              </a:solidFill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1200" dirty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Production </a:t>
            </a:r>
            <a:r>
              <a:rPr kumimoji="1" lang="en-US" altLang="zh-TW" sz="2800" dirty="0">
                <a:solidFill>
                  <a:srgbClr val="000000"/>
                </a:solidFill>
                <a:ea typeface="標楷體" pitchFamily="65" charset="-120"/>
              </a:rPr>
              <a:t>capacity 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200 MT/Day</a:t>
            </a:r>
          </a:p>
          <a:p>
            <a:pPr fontAlgn="t"/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    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611560" y="1916832"/>
            <a:ext cx="826318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5460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259632" y="2492896"/>
            <a:ext cx="65722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8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Thank you for your attention.</a:t>
            </a:r>
            <a:endParaRPr lang="zh-TW" altLang="en-US" sz="4800" dirty="0"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57313" y="188639"/>
            <a:ext cx="6660000" cy="83099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8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Company </a:t>
            </a:r>
            <a:r>
              <a:rPr lang="en-US" altLang="zh-TW" sz="4800" dirty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P</a:t>
            </a:r>
            <a:r>
              <a:rPr lang="en-US" altLang="zh-TW" sz="48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rofile</a:t>
            </a:r>
            <a:endParaRPr lang="zh-TW" altLang="en-US" sz="4800" dirty="0"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143223" y="1833787"/>
            <a:ext cx="871378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Date of Establishment</a:t>
            </a:r>
            <a:r>
              <a:rPr kumimoji="1"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April 18</a:t>
            </a:r>
            <a:r>
              <a:rPr kumimoji="1" lang="en-US" altLang="zh-TW" sz="2000" dirty="0" smtClean="0">
                <a:solidFill>
                  <a:srgbClr val="000000"/>
                </a:solidFill>
                <a:ea typeface="標楷體" pitchFamily="65" charset="-120"/>
              </a:rPr>
              <a:t>th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, 1986</a:t>
            </a: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Listed in Taiwan Stock Exchange on Sep., 1993</a:t>
            </a: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400" dirty="0">
                <a:solidFill>
                  <a:srgbClr val="000000"/>
                </a:solidFill>
                <a:ea typeface="標楷體" pitchFamily="65" charset="-120"/>
              </a:rPr>
              <a:t>Stock Code</a:t>
            </a:r>
            <a:r>
              <a:rPr kumimoji="1" lang="zh-TW" altLang="en-US" sz="2400" dirty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1225</a:t>
            </a:r>
            <a:r>
              <a:rPr lang="en-US" altLang="zh-TW" sz="2400" dirty="0" smtClean="0"/>
              <a:t>    </a:t>
            </a:r>
            <a:endParaRPr kumimoji="1" lang="en-US" altLang="zh-TW" sz="24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400" dirty="0">
                <a:solidFill>
                  <a:srgbClr val="000000"/>
                </a:solidFill>
                <a:ea typeface="標楷體" pitchFamily="65" charset="-120"/>
              </a:rPr>
              <a:t>The company has 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obtained </a:t>
            </a:r>
            <a:r>
              <a:rPr kumimoji="1" lang="en-US" altLang="zh-TW" sz="2400" dirty="0">
                <a:solidFill>
                  <a:srgbClr val="000000"/>
                </a:solidFill>
                <a:ea typeface="標楷體" pitchFamily="65" charset="-120"/>
              </a:rPr>
              <a:t>the relevant 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certification </a:t>
            </a:r>
            <a:r>
              <a:rPr kumimoji="1" lang="en-US" altLang="zh-TW" sz="2400" dirty="0">
                <a:solidFill>
                  <a:srgbClr val="000000"/>
                </a:solidFill>
                <a:ea typeface="標楷體" pitchFamily="65" charset="-120"/>
              </a:rPr>
              <a:t>as 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follows : </a:t>
            </a:r>
            <a:endParaRPr kumimoji="1" lang="en-US" altLang="zh-TW" sz="2400" dirty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r>
              <a:rPr kumimoji="1"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   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 ISO </a:t>
            </a:r>
            <a:r>
              <a:rPr kumimoji="1" lang="en-US" altLang="zh-TW" sz="2400" dirty="0">
                <a:solidFill>
                  <a:srgbClr val="000000"/>
                </a:solidFill>
                <a:ea typeface="標楷體" pitchFamily="65" charset="-120"/>
              </a:rPr>
              <a:t>9001 </a:t>
            </a:r>
            <a:endParaRPr kumimoji="1" lang="en-US" altLang="zh-TW" sz="24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r>
              <a:rPr kumimoji="1" lang="en-US" altLang="zh-TW" sz="2400" dirty="0">
                <a:solidFill>
                  <a:srgbClr val="000000"/>
                </a:solidFill>
                <a:ea typeface="標楷體" pitchFamily="65" charset="-120"/>
              </a:rPr>
              <a:t> 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   ISO 22000</a:t>
            </a:r>
          </a:p>
          <a:p>
            <a:pPr fontAlgn="t"/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    HACCP (</a:t>
            </a:r>
            <a:r>
              <a:rPr lang="en-US" altLang="zh-TW" sz="2400" dirty="0" smtClean="0"/>
              <a:t>Hazard Analysis Critical Control Points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)</a:t>
            </a:r>
          </a:p>
          <a:p>
            <a:pPr fontAlgn="t"/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    HALAL (Taiwan Halal Integrity Development Association)    </a:t>
            </a:r>
          </a:p>
          <a:p>
            <a:pPr fontAlgn="t"/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    </a:t>
            </a:r>
            <a:r>
              <a:rPr kumimoji="1" lang="en-US" altLang="zh-TW" sz="2400" dirty="0" err="1" smtClean="0">
                <a:solidFill>
                  <a:srgbClr val="000000"/>
                </a:solidFill>
                <a:ea typeface="標楷體" pitchFamily="65" charset="-120"/>
              </a:rPr>
              <a:t>RSPO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 (</a:t>
            </a:r>
            <a:r>
              <a:rPr lang="en-US" altLang="zh-TW" sz="2400" dirty="0"/>
              <a:t>Roundtable on Sustainable Palm Oil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)</a:t>
            </a:r>
            <a:endParaRPr kumimoji="1" lang="en-US" altLang="zh-TW" sz="24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r>
              <a:rPr kumimoji="1"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   </a:t>
            </a:r>
            <a:endParaRPr kumimoji="1" lang="en-US" altLang="zh-TW" sz="2400" dirty="0" smtClean="0">
              <a:solidFill>
                <a:srgbClr val="000000"/>
              </a:solidFill>
              <a:ea typeface="標楷體" pitchFamily="65" charset="-12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1043608" y="1019636"/>
            <a:ext cx="720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689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57313" y="188640"/>
            <a:ext cx="6572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800" dirty="0" smtClean="0">
                <a:solidFill>
                  <a:srgbClr val="000000"/>
                </a:solidFill>
                <a:latin typeface="Arial"/>
                <a:ea typeface="標楷體" pitchFamily="65" charset="-120"/>
              </a:rPr>
              <a:t>Location</a:t>
            </a:r>
            <a:endParaRPr lang="zh-TW" altLang="en-US" sz="4800" dirty="0">
              <a:solidFill>
                <a:srgbClr val="000000"/>
              </a:solidFill>
              <a:latin typeface="Arial"/>
              <a:ea typeface="標楷體" pitchFamily="65" charset="-120"/>
            </a:endParaRP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144016" y="1780367"/>
            <a:ext cx="4716016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20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000" dirty="0" smtClean="0">
                <a:solidFill>
                  <a:srgbClr val="000000"/>
                </a:solidFill>
                <a:ea typeface="標楷體" pitchFamily="65" charset="-120"/>
              </a:rPr>
              <a:t>The plant is in a centralized location wedged between interchange 189 and interstate 1 ; two of the most convenient transport routes in </a:t>
            </a:r>
            <a:r>
              <a:rPr kumimoji="1" lang="en-US" altLang="zh-TW" sz="2000" dirty="0">
                <a:solidFill>
                  <a:srgbClr val="000000"/>
                </a:solidFill>
                <a:ea typeface="標楷體" pitchFamily="65" charset="-120"/>
              </a:rPr>
              <a:t>T</a:t>
            </a:r>
            <a:r>
              <a:rPr kumimoji="1" lang="en-US" altLang="zh-TW" sz="2000" dirty="0" smtClean="0">
                <a:solidFill>
                  <a:srgbClr val="000000"/>
                </a:solidFill>
                <a:ea typeface="標楷體" pitchFamily="65" charset="-120"/>
              </a:rPr>
              <a:t>aiwan.  This allows us to rapidly attend to the needs of our customers within just 4 hours of any direction. As such, the attentiveness of our service has garnered the recognition and praise of our customers over the years. </a:t>
            </a:r>
            <a:endParaRPr kumimoji="1" lang="en-US" altLang="zh-TW" sz="10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800" dirty="0" smtClean="0">
              <a:solidFill>
                <a:srgbClr val="000000"/>
              </a:solidFill>
              <a:ea typeface="標楷體" pitchFamily="65" charset="-120"/>
            </a:endParaRPr>
          </a:p>
        </p:txBody>
      </p:sp>
      <p:cxnSp>
        <p:nvCxnSpPr>
          <p:cNvPr id="5" name="直線接點 4"/>
          <p:cNvCxnSpPr/>
          <p:nvPr/>
        </p:nvCxnSpPr>
        <p:spPr bwMode="auto">
          <a:xfrm>
            <a:off x="1043608" y="1019636"/>
            <a:ext cx="720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96752"/>
            <a:ext cx="3888432" cy="5482688"/>
          </a:xfrm>
          <a:prstGeom prst="rect">
            <a:avLst/>
          </a:prstGeom>
        </p:spPr>
      </p:pic>
      <p:sp>
        <p:nvSpPr>
          <p:cNvPr id="4" name="流程圖: 接點 3"/>
          <p:cNvSpPr/>
          <p:nvPr/>
        </p:nvSpPr>
        <p:spPr bwMode="auto">
          <a:xfrm flipH="1" flipV="1">
            <a:off x="7740360" y="1641071"/>
            <a:ext cx="72000" cy="72000"/>
          </a:xfrm>
          <a:prstGeom prst="flowChartConnector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7" name="流程圖: 接點 6"/>
          <p:cNvSpPr/>
          <p:nvPr/>
        </p:nvSpPr>
        <p:spPr bwMode="auto">
          <a:xfrm flipH="1" flipV="1">
            <a:off x="6444216" y="2996960"/>
            <a:ext cx="72000" cy="72000"/>
          </a:xfrm>
          <a:prstGeom prst="flowChartConnector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  <p:cxnSp>
        <p:nvCxnSpPr>
          <p:cNvPr id="8" name="直線接點 7"/>
          <p:cNvCxnSpPr/>
          <p:nvPr/>
        </p:nvCxnSpPr>
        <p:spPr bwMode="auto">
          <a:xfrm>
            <a:off x="7092352" y="1677071"/>
            <a:ext cx="648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直線接點 9"/>
          <p:cNvCxnSpPr/>
          <p:nvPr/>
        </p:nvCxnSpPr>
        <p:spPr bwMode="auto">
          <a:xfrm>
            <a:off x="6084208" y="3031174"/>
            <a:ext cx="36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 Box 56"/>
          <p:cNvSpPr txBox="1">
            <a:spLocks noChangeArrowheads="1"/>
          </p:cNvSpPr>
          <p:nvPr/>
        </p:nvSpPr>
        <p:spPr bwMode="auto">
          <a:xfrm>
            <a:off x="6066755" y="1196752"/>
            <a:ext cx="138556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 smtClean="0">
                <a:solidFill>
                  <a:srgbClr val="000000"/>
                </a:solidFill>
                <a:latin typeface="Arial"/>
                <a:ea typeface="標楷體"/>
              </a:rPr>
              <a:t>TAIPEI BRANCH OFFICE</a:t>
            </a:r>
            <a:endParaRPr kumimoji="1" lang="zh-TW" altLang="en-US" dirty="0">
              <a:solidFill>
                <a:srgbClr val="000000"/>
              </a:solidFill>
              <a:latin typeface="Arial"/>
              <a:ea typeface="標楷體"/>
            </a:endParaRPr>
          </a:p>
        </p:txBody>
      </p:sp>
      <p:sp>
        <p:nvSpPr>
          <p:cNvPr id="12" name="Text Box 56"/>
          <p:cNvSpPr txBox="1">
            <a:spLocks noChangeArrowheads="1"/>
          </p:cNvSpPr>
          <p:nvPr/>
        </p:nvSpPr>
        <p:spPr bwMode="auto">
          <a:xfrm>
            <a:off x="5220072" y="2852936"/>
            <a:ext cx="11521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 smtClean="0">
                <a:solidFill>
                  <a:srgbClr val="000000"/>
                </a:solidFill>
                <a:latin typeface="Arial"/>
                <a:ea typeface="標楷體"/>
              </a:rPr>
              <a:t>HEAD OFFICE</a:t>
            </a:r>
            <a:endParaRPr kumimoji="1" lang="zh-TW" altLang="en-US" dirty="0">
              <a:solidFill>
                <a:srgbClr val="000000"/>
              </a:solidFill>
              <a:latin typeface="Arial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382198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57313" y="188640"/>
            <a:ext cx="6572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8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Major Business</a:t>
            </a:r>
          </a:p>
        </p:txBody>
      </p:sp>
      <p:graphicFrame>
        <p:nvGraphicFramePr>
          <p:cNvPr id="6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358268"/>
              </p:ext>
            </p:extLst>
          </p:nvPr>
        </p:nvGraphicFramePr>
        <p:xfrm>
          <a:off x="252480" y="1248004"/>
          <a:ext cx="8640000" cy="5061316"/>
        </p:xfrm>
        <a:graphic>
          <a:graphicData uri="http://schemas.openxmlformats.org/drawingml/2006/table">
            <a:tbl>
              <a:tblPr/>
              <a:tblGrid>
                <a:gridCol w="1800000"/>
                <a:gridCol w="6840000"/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DEPT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Production and sale 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OIL DEPT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soybean oil, soybean meal, full fat soybean meal, palm oil. 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ANIMAL FEED DEPT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Manufacturing and sales business of feed, barley, corn and by-products, full fat soybean meal and by-products.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General import and export trading business. </a:t>
                      </a: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Import and sale of corn, soybean, wheat, barley, other grains etc.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FLOUR DEPT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flour, wheat bran, wheat pollard, wheat germ etc.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95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221024" y="188640"/>
            <a:ext cx="881547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4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Major Business Proportion</a:t>
            </a:r>
            <a:endParaRPr lang="zh-TW" altLang="en-US" sz="4400" dirty="0"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911506"/>
            <a:ext cx="6840760" cy="569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79512" y="44624"/>
            <a:ext cx="87849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800" dirty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Production </a:t>
            </a:r>
            <a:r>
              <a:rPr lang="en-US" altLang="zh-TW" sz="48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Profile </a:t>
            </a:r>
            <a:endParaRPr lang="zh-TW" altLang="en-US" sz="4800" dirty="0"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661090"/>
              </p:ext>
            </p:extLst>
          </p:nvPr>
        </p:nvGraphicFramePr>
        <p:xfrm>
          <a:off x="169838" y="1328520"/>
          <a:ext cx="8730000" cy="3971520"/>
        </p:xfrm>
        <a:graphic>
          <a:graphicData uri="http://schemas.openxmlformats.org/drawingml/2006/table">
            <a:tbl>
              <a:tblPr/>
              <a:tblGrid>
                <a:gridCol w="2520000"/>
                <a:gridCol w="2070000"/>
                <a:gridCol w="2070000"/>
                <a:gridCol w="2070000"/>
              </a:tblGrid>
              <a:tr h="6480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2022/1/1~9/30</a:t>
                      </a:r>
                      <a:endParaRPr kumimoji="1" lang="zh-TW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Production value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Capacity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Quantity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Output value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OIL DEPT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243,000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166,267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4,118,569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ANIMAL FEED DEPT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148,500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88,036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1,364,646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FLOUR DEPT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180,000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189,318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2,564,475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Total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571,500</a:t>
                      </a:r>
                      <a:endParaRPr lang="en-US" altLang="zh-TW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443,621</a:t>
                      </a:r>
                      <a:endParaRPr lang="en-US" altLang="zh-TW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8,047,690</a:t>
                      </a:r>
                      <a:endParaRPr lang="en-US" altLang="zh-TW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 Box 56"/>
          <p:cNvSpPr txBox="1">
            <a:spLocks noChangeArrowheads="1"/>
          </p:cNvSpPr>
          <p:nvPr/>
        </p:nvSpPr>
        <p:spPr bwMode="auto">
          <a:xfrm>
            <a:off x="5617294" y="980728"/>
            <a:ext cx="3347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/>
              <a:t>Unit</a:t>
            </a:r>
            <a:r>
              <a:rPr kumimoji="1" lang="zh-TW" altLang="en-US" dirty="0" smtClean="0"/>
              <a:t>：</a:t>
            </a:r>
            <a:r>
              <a:rPr kumimoji="1" lang="en-US" altLang="zh-TW" dirty="0" smtClean="0"/>
              <a:t>MT</a:t>
            </a:r>
            <a:r>
              <a:rPr kumimoji="1" lang="zh-TW" altLang="en-US" dirty="0" smtClean="0"/>
              <a:t>；</a:t>
            </a:r>
            <a:r>
              <a:rPr kumimoji="1" lang="en-US" altLang="zh-TW" dirty="0" smtClean="0"/>
              <a:t>NTD </a:t>
            </a:r>
            <a:r>
              <a:rPr kumimoji="1" lang="en-US" altLang="zh-TW" dirty="0"/>
              <a:t>in Thousands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997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79512" y="44624"/>
            <a:ext cx="87849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8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Sale Profile </a:t>
            </a:r>
            <a:endParaRPr lang="zh-TW" altLang="en-US" sz="4800" dirty="0">
              <a:solidFill>
                <a:srgbClr val="000000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431237"/>
              </p:ext>
            </p:extLst>
          </p:nvPr>
        </p:nvGraphicFramePr>
        <p:xfrm>
          <a:off x="252000" y="1350060"/>
          <a:ext cx="8640000" cy="4896000"/>
        </p:xfrm>
        <a:graphic>
          <a:graphicData uri="http://schemas.openxmlformats.org/drawingml/2006/table">
            <a:tbl>
              <a:tblPr/>
              <a:tblGrid>
                <a:gridCol w="2015744"/>
                <a:gridCol w="1584176"/>
                <a:gridCol w="1800080"/>
                <a:gridCol w="1620000"/>
                <a:gridCol w="1620000"/>
              </a:tblGrid>
              <a:tr h="61200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2022/1/1~9/30</a:t>
                      </a:r>
                      <a:endParaRPr kumimoji="1" lang="zh-TW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12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Sales value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Domestic value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Export value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00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Quantity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Sales value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Quantity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Sales value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OIL DEPT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174,415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5,134,242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9,603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461,579</a:t>
                      </a:r>
                      <a:endParaRPr kumimoji="1" lang="zh-TW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ANIMAL FEED DEPT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204,527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2,959,670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17,402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152,371</a:t>
                      </a:r>
                      <a:endParaRPr kumimoji="1" lang="zh-TW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FLOUR DEPT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172,481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2,354,588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8,142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116,588</a:t>
                      </a:r>
                      <a:endParaRPr kumimoji="1" lang="zh-TW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OTHER EDPT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808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65,571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-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-</a:t>
                      </a:r>
                      <a:endParaRPr kumimoji="1" lang="zh-TW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Total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552,231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10,514,071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35,147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730,538</a:t>
                      </a:r>
                      <a:endParaRPr kumimoji="1" lang="zh-TW" altLang="zh-TW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 Box 56"/>
          <p:cNvSpPr txBox="1">
            <a:spLocks noChangeArrowheads="1"/>
          </p:cNvSpPr>
          <p:nvPr/>
        </p:nvSpPr>
        <p:spPr bwMode="auto">
          <a:xfrm>
            <a:off x="5617294" y="980728"/>
            <a:ext cx="3347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>
                <a:solidFill>
                  <a:srgbClr val="000000"/>
                </a:solidFill>
              </a:rPr>
              <a:t>Unit</a:t>
            </a:r>
            <a:r>
              <a:rPr kumimoji="1" lang="zh-TW" altLang="en-US" dirty="0" smtClean="0">
                <a:solidFill>
                  <a:srgbClr val="000000"/>
                </a:solidFill>
              </a:rPr>
              <a:t>：</a:t>
            </a:r>
            <a:r>
              <a:rPr kumimoji="1" lang="en-US" altLang="zh-TW" dirty="0" smtClean="0">
                <a:solidFill>
                  <a:srgbClr val="000000"/>
                </a:solidFill>
              </a:rPr>
              <a:t>MT</a:t>
            </a:r>
            <a:r>
              <a:rPr kumimoji="1" lang="zh-TW" altLang="en-US" dirty="0" smtClean="0">
                <a:solidFill>
                  <a:srgbClr val="000000"/>
                </a:solidFill>
              </a:rPr>
              <a:t>；</a:t>
            </a:r>
            <a:r>
              <a:rPr kumimoji="1" lang="en-US" altLang="zh-TW" dirty="0" smtClean="0">
                <a:solidFill>
                  <a:srgbClr val="000000"/>
                </a:solidFill>
              </a:rPr>
              <a:t>NTD </a:t>
            </a:r>
            <a:r>
              <a:rPr kumimoji="1" lang="en-US" altLang="zh-TW" dirty="0">
                <a:solidFill>
                  <a:srgbClr val="000000"/>
                </a:solidFill>
              </a:rPr>
              <a:t>in Thousands</a:t>
            </a:r>
            <a:endParaRPr kumimoji="1" lang="zh-TW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2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88913"/>
            <a:ext cx="8229600" cy="777875"/>
          </a:xfrm>
        </p:spPr>
        <p:txBody>
          <a:bodyPr/>
          <a:lstStyle/>
          <a:p>
            <a:pPr eaLnBrk="1" hangingPunct="1"/>
            <a:r>
              <a:rPr lang="en-US" altLang="zh-TW" sz="4000" dirty="0" smtClean="0"/>
              <a:t>Annual Segment Information (Consolidated)</a:t>
            </a:r>
            <a:endParaRPr lang="zh-TW" altLang="en-US" sz="4000" dirty="0" smtClean="0"/>
          </a:p>
        </p:txBody>
      </p:sp>
      <p:sp>
        <p:nvSpPr>
          <p:cNvPr id="1062" name="Text Box 56"/>
          <p:cNvSpPr txBox="1">
            <a:spLocks noChangeArrowheads="1"/>
          </p:cNvSpPr>
          <p:nvPr/>
        </p:nvSpPr>
        <p:spPr bwMode="auto">
          <a:xfrm>
            <a:off x="6300192" y="836712"/>
            <a:ext cx="2880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 smtClean="0">
                <a:latin typeface="+mn-lt"/>
                <a:ea typeface="+mj-ea"/>
              </a:rPr>
              <a:t>Unit</a:t>
            </a:r>
            <a:r>
              <a:rPr kumimoji="1" lang="zh-TW" altLang="en-US" dirty="0" smtClean="0">
                <a:latin typeface="+mn-lt"/>
                <a:ea typeface="+mj-ea"/>
              </a:rPr>
              <a:t>：</a:t>
            </a:r>
            <a:r>
              <a:rPr kumimoji="1" lang="en-US" altLang="zh-TW" dirty="0" smtClean="0">
                <a:latin typeface="+mn-lt"/>
                <a:ea typeface="+mj-ea"/>
              </a:rPr>
              <a:t>NTD in Thousands</a:t>
            </a:r>
            <a:endParaRPr kumimoji="1" lang="zh-TW" altLang="en-US" dirty="0">
              <a:latin typeface="+mn-lt"/>
              <a:ea typeface="+mj-ea"/>
            </a:endParaRPr>
          </a:p>
        </p:txBody>
      </p:sp>
      <p:pic>
        <p:nvPicPr>
          <p:cNvPr id="1063" name="Picture 61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181190"/>
              </p:ext>
            </p:extLst>
          </p:nvPr>
        </p:nvGraphicFramePr>
        <p:xfrm>
          <a:off x="107504" y="1196752"/>
          <a:ext cx="8928000" cy="5366400"/>
        </p:xfrm>
        <a:graphic>
          <a:graphicData uri="http://schemas.openxmlformats.org/drawingml/2006/table">
            <a:tbl>
              <a:tblPr/>
              <a:tblGrid>
                <a:gridCol w="3420000"/>
                <a:gridCol w="1476000"/>
                <a:gridCol w="648000"/>
                <a:gridCol w="1476000"/>
                <a:gridCol w="648000"/>
                <a:gridCol w="1260000"/>
              </a:tblGrid>
              <a:tr h="360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Item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2022/1/1~9/30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2021/1/1~9/30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YOY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Amount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Amount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Revenue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11,244,609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9,447,797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100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19%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Gross Profit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833,030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860,254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9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-3%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Selling Expenses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319,358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297,044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Administrative Expenses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137,868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141,451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-3%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Research and Development Expenses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28,222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 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27,438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-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Operation Profit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347,437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396,236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-12%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Profit Before Tax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407,317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444,311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-8%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Profit After Tax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334,694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362,904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-8%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01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Profit After Tax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  </a:t>
                      </a:r>
                      <a:r>
                        <a:rPr kumimoji="1" lang="en-US" altLang="zh-TW" sz="2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(attribute to owners of the parent)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340,989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330,365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EPS  (NTD dollar)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1.56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1.51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2485434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88913"/>
            <a:ext cx="8229600" cy="777875"/>
          </a:xfrm>
        </p:spPr>
        <p:txBody>
          <a:bodyPr/>
          <a:lstStyle/>
          <a:p>
            <a:pPr eaLnBrk="1" hangingPunct="1"/>
            <a:r>
              <a:rPr lang="en-US" altLang="zh-TW" sz="4000" dirty="0" smtClean="0"/>
              <a:t>Key </a:t>
            </a:r>
            <a:r>
              <a:rPr lang="en-US" altLang="zh-TW" sz="4000" dirty="0"/>
              <a:t>B</a:t>
            </a:r>
            <a:r>
              <a:rPr lang="en-US" altLang="zh-TW" sz="4000" dirty="0" smtClean="0"/>
              <a:t>alance Sheet Items &amp; Indices (Consolidated)</a:t>
            </a:r>
            <a:endParaRPr lang="zh-TW" altLang="en-US" sz="4000" dirty="0" smtClean="0"/>
          </a:p>
        </p:txBody>
      </p:sp>
      <p:pic>
        <p:nvPicPr>
          <p:cNvPr id="1063" name="Picture 61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080290"/>
              </p:ext>
            </p:extLst>
          </p:nvPr>
        </p:nvGraphicFramePr>
        <p:xfrm>
          <a:off x="157899" y="1268760"/>
          <a:ext cx="8820000" cy="5375700"/>
        </p:xfrm>
        <a:graphic>
          <a:graphicData uri="http://schemas.openxmlformats.org/drawingml/2006/table">
            <a:tbl>
              <a:tblPr/>
              <a:tblGrid>
                <a:gridCol w="3420000"/>
                <a:gridCol w="1800000"/>
                <a:gridCol w="900000"/>
                <a:gridCol w="1800000"/>
                <a:gridCol w="900000"/>
              </a:tblGrid>
              <a:tr h="360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Item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2022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 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Q3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2021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 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Q3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Amount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%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Amount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%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  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Property, Plant &amp; Equipment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3,272,395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35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3,189,938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39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Total Assets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9,226,218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8,202,060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100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Interest-bearing Debt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(short / long-term borrowings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、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short-term notes and bills payable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、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corporate bonds)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4,626,312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50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3,664,114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46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Total Liabilities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5,394,090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4,453,810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54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Total Equity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3,832,128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42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3,748,250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46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Key Indices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Current Ratio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132%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132%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Acid Test Ratio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72%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85%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Total Liabilities to Equity Ratio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141%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119%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 Box 56"/>
          <p:cNvSpPr txBox="1">
            <a:spLocks noChangeArrowheads="1"/>
          </p:cNvSpPr>
          <p:nvPr/>
        </p:nvSpPr>
        <p:spPr bwMode="auto">
          <a:xfrm>
            <a:off x="6300192" y="908720"/>
            <a:ext cx="2880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 smtClean="0">
                <a:latin typeface="+mn-lt"/>
                <a:ea typeface="+mj-ea"/>
              </a:rPr>
              <a:t>Unit</a:t>
            </a:r>
            <a:r>
              <a:rPr kumimoji="1" lang="zh-TW" altLang="en-US" dirty="0" smtClean="0">
                <a:latin typeface="+mn-lt"/>
                <a:ea typeface="+mj-ea"/>
              </a:rPr>
              <a:t>：</a:t>
            </a:r>
            <a:r>
              <a:rPr kumimoji="1" lang="en-US" altLang="zh-TW" dirty="0" smtClean="0">
                <a:latin typeface="+mn-lt"/>
                <a:ea typeface="+mj-ea"/>
              </a:rPr>
              <a:t>NTD in Thousands</a:t>
            </a:r>
            <a:endParaRPr kumimoji="1" lang="zh-TW" altLang="en-US" dirty="0">
              <a:latin typeface="+mn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63941283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簡報1">
  <a:themeElements>
    <a:clrScheme name="簡報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簡報1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簡報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23156</TotalTime>
  <Words>665</Words>
  <Application>Microsoft Office PowerPoint</Application>
  <PresentationFormat>如螢幕大小 (4:3)</PresentationFormat>
  <Paragraphs>241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新細明體</vt:lpstr>
      <vt:lpstr>標楷體</vt:lpstr>
      <vt:lpstr>Arial</vt:lpstr>
      <vt:lpstr>Times New Roman</vt:lpstr>
      <vt:lpstr>Wingdings</vt:lpstr>
      <vt:lpstr>簡報1</vt:lpstr>
      <vt:lpstr>FORMOSA OILSEED PROCESSING CO., LTD.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Annual Segment Information (Consolidated)</vt:lpstr>
      <vt:lpstr>Key Balance Sheet Items &amp; Indices (Consolidated)</vt:lpstr>
      <vt:lpstr>Key Cash Flow Items(Consolidated)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財務處工作報告</dc:title>
  <dc:creator>brian.chen</dc:creator>
  <cp:lastModifiedBy>李建儀</cp:lastModifiedBy>
  <cp:revision>2975</cp:revision>
  <cp:lastPrinted>2020-11-25T04:00:44Z</cp:lastPrinted>
  <dcterms:created xsi:type="dcterms:W3CDTF">2009-03-11T02:34:16Z</dcterms:created>
  <dcterms:modified xsi:type="dcterms:W3CDTF">2022-11-23T06:29:09Z</dcterms:modified>
</cp:coreProperties>
</file>