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14"/>
  </p:notesMasterIdLst>
  <p:handoutMasterIdLst>
    <p:handoutMasterId r:id="rId15"/>
  </p:handoutMasterIdLst>
  <p:sldIdLst>
    <p:sldId id="256" r:id="rId2"/>
    <p:sldId id="373" r:id="rId3"/>
    <p:sldId id="383" r:id="rId4"/>
    <p:sldId id="374" r:id="rId5"/>
    <p:sldId id="377" r:id="rId6"/>
    <p:sldId id="375" r:id="rId7"/>
    <p:sldId id="381" r:id="rId8"/>
    <p:sldId id="371" r:id="rId9"/>
    <p:sldId id="372" r:id="rId10"/>
    <p:sldId id="370" r:id="rId11"/>
    <p:sldId id="384" r:id="rId12"/>
    <p:sldId id="334" r:id="rId13"/>
  </p:sldIdLst>
  <p:sldSz cx="9144000" cy="6858000" type="screen4x3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FF"/>
    <a:srgbClr val="FF0000"/>
    <a:srgbClr val="E4BAD0"/>
    <a:srgbClr val="B1B5FD"/>
    <a:srgbClr val="4C54FA"/>
    <a:srgbClr val="0099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06" autoAdjust="0"/>
    <p:restoredTop sz="99819" autoAdjust="0"/>
  </p:normalViewPr>
  <p:slideViewPr>
    <p:cSldViewPr>
      <p:cViewPr varScale="1">
        <p:scale>
          <a:sx n="70" d="100"/>
          <a:sy n="70" d="100"/>
        </p:scale>
        <p:origin x="1344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fld id="{35F60154-CDD7-4A9B-8825-5DBEB570C0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7372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4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6970"/>
            <a:ext cx="5438140" cy="446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4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fld id="{BB0A7210-D24B-488F-8A3D-6F5C0C55B5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56623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fld id="{D69B8A26-C2DC-4C8C-8FE7-14E55977B555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135974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1-chinese-n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7950"/>
            <a:ext cx="28495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t1-english-na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26987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t1_logb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7950"/>
            <a:ext cx="2587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0" y="-171450"/>
            <a:ext cx="8763000" cy="5943600"/>
            <a:chOff x="0" y="0"/>
            <a:chExt cx="5520" cy="3744"/>
          </a:xfrm>
        </p:grpSpPr>
        <p:sp>
          <p:nvSpPr>
            <p:cNvPr id="8" name="Rectangle 9"/>
            <p:cNvSpPr>
              <a:spLocks noChangeArrowheads="1"/>
            </p:cNvSpPr>
            <p:nvPr userDrawn="1"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zh-TW" altLang="zh-TW" sz="2400">
                <a:latin typeface="Times New Roman" pitchFamily="18" charset="0"/>
              </a:endParaRPr>
            </a:p>
          </p:txBody>
        </p:sp>
        <p:grpSp>
          <p:nvGrpSpPr>
            <p:cNvPr id="9" name="Group 10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5" name="Line 13"/>
              <p:cNvSpPr>
                <a:spLocks noChangeShapeType="1"/>
              </p:cNvSpPr>
              <p:nvPr userDrawn="1"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</p:grpSp>
        <p:grpSp>
          <p:nvGrpSpPr>
            <p:cNvPr id="10" name="Group 14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1" name="Rectangle 15"/>
              <p:cNvSpPr>
                <a:spLocks noChangeArrowheads="1"/>
              </p:cNvSpPr>
              <p:nvPr userDrawn="1"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2" name="Line 16"/>
              <p:cNvSpPr>
                <a:spLocks noChangeShapeType="1"/>
              </p:cNvSpPr>
              <p:nvPr userDrawn="1"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</p:grpSp>
      </p:grpSp>
      <p:pic>
        <p:nvPicPr>
          <p:cNvPr id="16" name="Picture 17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2781300"/>
            <a:ext cx="6624638" cy="287972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 altLang="zh-TW"/>
          </a:p>
          <a:p>
            <a:endParaRPr lang="en-US" altLang="zh-TW"/>
          </a:p>
          <a:p>
            <a:r>
              <a:rPr lang="en-US" altLang="zh-TW"/>
              <a:t>        </a:t>
            </a:r>
          </a:p>
          <a:p>
            <a:r>
              <a:rPr lang="en-US" altLang="zh-TW"/>
              <a:t>                          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404813"/>
            <a:ext cx="7488237" cy="1728787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1535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588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499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499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247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484313"/>
            <a:ext cx="8207375" cy="5040312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04165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32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22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27487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27488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4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547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585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41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94548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9397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1B5FD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g-2"/>
          <p:cNvPicPr>
            <a:picLocks noChangeAspect="1" noChangeArrowheads="1"/>
          </p:cNvPicPr>
          <p:nvPr/>
        </p:nvPicPr>
        <p:blipFill>
          <a:blip r:embed="rId14" cstate="print">
            <a:lum bright="94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89138"/>
            <a:ext cx="3671887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073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140200" y="6713538"/>
            <a:ext cx="503238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kumimoji="1" lang="en-US" altLang="zh-TW" sz="1400"/>
              <a:t>-</a:t>
            </a:r>
            <a:fld id="{7C64C8A8-D598-4B96-BB5E-E27F0EAC4821}" type="slidenum">
              <a:rPr kumimoji="1" lang="en-US" altLang="zh-TW" sz="1400"/>
              <a:pPr algn="ctr" eaLnBrk="1" hangingPunct="1">
                <a:defRPr/>
              </a:pPr>
              <a:t>‹#›</a:t>
            </a:fld>
            <a:r>
              <a:rPr kumimoji="1" lang="en-US" altLang="zh-TW" sz="1400"/>
              <a:t>-</a:t>
            </a:r>
          </a:p>
        </p:txBody>
      </p:sp>
      <p:pic>
        <p:nvPicPr>
          <p:cNvPr id="2054" name="Picture 6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68413"/>
            <a:ext cx="9144000" cy="1728787"/>
          </a:xfrm>
        </p:spPr>
        <p:txBody>
          <a:bodyPr/>
          <a:lstStyle/>
          <a:p>
            <a:pPr eaLnBrk="1" hangingPunct="1"/>
            <a:r>
              <a:rPr lang="zh-TW" altLang="en-US" sz="6800" b="1" dirty="0" smtClean="0"/>
              <a:t>福懋油脂股份有限公司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716338"/>
            <a:ext cx="7489825" cy="1800225"/>
          </a:xfrm>
        </p:spPr>
        <p:txBody>
          <a:bodyPr/>
          <a:lstStyle/>
          <a:p>
            <a:pPr eaLnBrk="1" hangingPunct="1"/>
            <a:r>
              <a:rPr lang="en-US" altLang="zh-TW" sz="3600" dirty="0" smtClean="0"/>
              <a:t>2022</a:t>
            </a:r>
            <a:r>
              <a:rPr lang="zh-TW" altLang="en-US" sz="3600" dirty="0" smtClean="0"/>
              <a:t>年第三季業績報告</a:t>
            </a:r>
          </a:p>
          <a:p>
            <a:pPr eaLnBrk="1" hangingPunct="1"/>
            <a:r>
              <a:rPr lang="zh-TW" altLang="en-US" sz="3600" dirty="0" smtClean="0"/>
              <a:t>                             </a:t>
            </a:r>
            <a:r>
              <a:rPr lang="zh-TW" altLang="en-US" sz="2800" dirty="0" smtClean="0"/>
              <a:t>股票 代號</a:t>
            </a:r>
            <a:r>
              <a:rPr lang="en-US" altLang="zh-TW" sz="2400" dirty="0" smtClean="0"/>
              <a:t>1225</a:t>
            </a:r>
          </a:p>
          <a:p>
            <a:pPr eaLnBrk="1" hangingPunct="1"/>
            <a:r>
              <a:rPr lang="en-US" altLang="zh-TW" sz="2800" dirty="0"/>
              <a:t> </a:t>
            </a:r>
            <a:r>
              <a:rPr lang="en-US" altLang="zh-TW" sz="2800" dirty="0" smtClean="0"/>
              <a:t>      </a:t>
            </a:r>
            <a:endParaRPr lang="en-US" altLang="zh-TW" sz="3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zh-TW" altLang="en-US" b="1" dirty="0" smtClean="0"/>
              <a:t>合併報表現金流量簡表</a:t>
            </a:r>
          </a:p>
        </p:txBody>
      </p:sp>
      <p:sp>
        <p:nvSpPr>
          <p:cNvPr id="1062" name="Text Box 56"/>
          <p:cNvSpPr txBox="1">
            <a:spLocks noChangeArrowheads="1"/>
          </p:cNvSpPr>
          <p:nvPr/>
        </p:nvSpPr>
        <p:spPr bwMode="auto">
          <a:xfrm>
            <a:off x="6804248" y="1334095"/>
            <a:ext cx="205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dirty="0">
                <a:latin typeface="+mj-ea"/>
                <a:ea typeface="+mj-ea"/>
              </a:rPr>
              <a:t>單位：新台幣仟元</a:t>
            </a:r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71678"/>
              </p:ext>
            </p:extLst>
          </p:nvPr>
        </p:nvGraphicFramePr>
        <p:xfrm>
          <a:off x="207472" y="1694686"/>
          <a:ext cx="8640000" cy="4248000"/>
        </p:xfrm>
        <a:graphic>
          <a:graphicData uri="http://schemas.openxmlformats.org/drawingml/2006/table">
            <a:tbl>
              <a:tblPr/>
              <a:tblGrid>
                <a:gridCol w="4320000"/>
                <a:gridCol w="2160000"/>
                <a:gridCol w="2160000"/>
              </a:tblGrid>
              <a:tr h="72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科目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111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1/1-9/30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110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1/1-9/30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期初現金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1,108,318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1,225,893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營業活動之淨現金流入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(175,466)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(195,214)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投資活動之淨現金流入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流出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(69,858)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(124,191)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籌資活動之淨現金流入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流出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3,892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130,160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   短期借款、應付短期票券增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減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330,358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789,580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   </a:t>
                      </a: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長期借款增</a:t>
                      </a: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減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62,091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(310,000)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期末現金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871,694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1,035,044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7625714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39"/>
            <a:ext cx="6660000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台中港區廠房新建工程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251519" y="1484784"/>
            <a:ext cx="860549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fontAlgn="t"/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新</a:t>
            </a:r>
            <a:r>
              <a:rPr kumimoji="1" lang="zh-TW" altLang="en-US" sz="2800" dirty="0">
                <a:solidFill>
                  <a:srgbClr val="000000"/>
                </a:solidFill>
                <a:ea typeface="標楷體" pitchFamily="65" charset="-120"/>
              </a:rPr>
              <a:t>廠地點：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台中港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2800" dirty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正式投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產：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111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年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11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月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投資</a:t>
            </a:r>
            <a:r>
              <a:rPr kumimoji="1" lang="zh-TW" altLang="en-US" sz="2800" dirty="0">
                <a:solidFill>
                  <a:srgbClr val="000000"/>
                </a:solidFill>
                <a:ea typeface="標楷體" pitchFamily="65" charset="-120"/>
              </a:rPr>
              <a:t>金額：新台幣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13.47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億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元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800" dirty="0">
                <a:solidFill>
                  <a:srgbClr val="000000"/>
                </a:solidFill>
                <a:ea typeface="標楷體" pitchFamily="65" charset="-120"/>
              </a:rPr>
              <a:t>新廠產能設計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>
                <a:solidFill>
                  <a:srgbClr val="000000"/>
                </a:solidFill>
                <a:ea typeface="標楷體" pitchFamily="65" charset="-120"/>
              </a:rPr>
              <a:t>200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噸（每日</a:t>
            </a:r>
            <a:r>
              <a:rPr kumimoji="1" lang="zh-TW" altLang="en-US" sz="2800" dirty="0">
                <a:solidFill>
                  <a:srgbClr val="000000"/>
                </a:solidFill>
                <a:ea typeface="標楷體" pitchFamily="65" charset="-120"/>
              </a:rPr>
              <a:t>加工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量）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    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043608" y="1019636"/>
            <a:ext cx="720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4181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259632" y="2857500"/>
            <a:ext cx="6572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謝謝您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的聆聽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39"/>
            <a:ext cx="6660000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公司簡介 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143223" y="1649122"/>
            <a:ext cx="871378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設立於民國七十五年四月十八日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1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民國八十二年九月經證管會核准，正式公開發行上市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endParaRPr kumimoji="1" lang="en-US" altLang="zh-TW" sz="1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本公司已獲得相關機構驗證如下：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800" dirty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    ISO </a:t>
            </a:r>
            <a:r>
              <a:rPr kumimoji="1" lang="en-US" altLang="zh-TW" sz="2800" dirty="0">
                <a:solidFill>
                  <a:srgbClr val="000000"/>
                </a:solidFill>
                <a:ea typeface="標楷體" pitchFamily="65" charset="-120"/>
              </a:rPr>
              <a:t>9001 </a:t>
            </a:r>
            <a:r>
              <a:rPr kumimoji="1" lang="zh-TW" altLang="en-US" sz="2800" dirty="0">
                <a:solidFill>
                  <a:srgbClr val="000000"/>
                </a:solidFill>
                <a:ea typeface="標楷體" pitchFamily="65" charset="-120"/>
              </a:rPr>
              <a:t>驗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證</a:t>
            </a:r>
            <a:endParaRPr kumimoji="1" lang="en-US" altLang="zh-TW" sz="2800" dirty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    ISO 22000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 驗證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en-US" altLang="zh-TW" sz="2800" dirty="0">
                <a:solidFill>
                  <a:srgbClr val="000000"/>
                </a:solidFill>
                <a:ea typeface="標楷體" pitchFamily="65" charset="-120"/>
              </a:rPr>
              <a:t> 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   </a:t>
            </a:r>
            <a:r>
              <a:rPr kumimoji="1" lang="en-US" altLang="zh-TW" sz="2800" dirty="0" err="1" smtClean="0">
                <a:solidFill>
                  <a:srgbClr val="000000"/>
                </a:solidFill>
                <a:ea typeface="標楷體" pitchFamily="65" charset="-120"/>
              </a:rPr>
              <a:t>HACCP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 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驗證</a:t>
            </a:r>
            <a:endParaRPr kumimoji="1" lang="zh-TW" altLang="en-US" sz="2800" dirty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    伊斯蘭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HALAL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驗證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    </a:t>
            </a:r>
            <a:r>
              <a:rPr kumimoji="1" lang="en-US" altLang="zh-TW" sz="2800" dirty="0" err="1" smtClean="0">
                <a:solidFill>
                  <a:srgbClr val="000000"/>
                </a:solidFill>
                <a:ea typeface="標楷體" pitchFamily="65" charset="-120"/>
              </a:rPr>
              <a:t>RSPO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 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認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證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    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043608" y="1019636"/>
            <a:ext cx="720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68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4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地理位置</a:t>
            </a:r>
            <a:endParaRPr lang="zh-TW" altLang="en-US" sz="4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144016" y="1668291"/>
            <a:ext cx="4716016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工廠地理位置適中，位於國道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1</a:t>
            </a:r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號高速公路王田交流道旁，近台一線縱貫公路，地理環境優越，全省從南到北，顧客一聲吩咐，四個鐘頭以內我們服務迅速到位。我們與顧客之間近距貼心的服務，普受顧客肯定與好評。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8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5" name="直線接點 4"/>
          <p:cNvCxnSpPr/>
          <p:nvPr/>
        </p:nvCxnSpPr>
        <p:spPr bwMode="auto">
          <a:xfrm>
            <a:off x="1043608" y="1019636"/>
            <a:ext cx="720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752"/>
            <a:ext cx="3888432" cy="5482688"/>
          </a:xfrm>
          <a:prstGeom prst="rect">
            <a:avLst/>
          </a:prstGeom>
        </p:spPr>
      </p:pic>
      <p:sp>
        <p:nvSpPr>
          <p:cNvPr id="4" name="流程圖: 接點 3"/>
          <p:cNvSpPr/>
          <p:nvPr/>
        </p:nvSpPr>
        <p:spPr bwMode="auto">
          <a:xfrm flipH="1" flipV="1">
            <a:off x="7740360" y="1641071"/>
            <a:ext cx="72000" cy="72000"/>
          </a:xfrm>
          <a:prstGeom prst="flowChartConnector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7" name="流程圖: 接點 6"/>
          <p:cNvSpPr/>
          <p:nvPr/>
        </p:nvSpPr>
        <p:spPr bwMode="auto">
          <a:xfrm flipH="1" flipV="1">
            <a:off x="6444216" y="2996960"/>
            <a:ext cx="72000" cy="72000"/>
          </a:xfrm>
          <a:prstGeom prst="flowChartConnector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 bwMode="auto">
          <a:xfrm>
            <a:off x="7092352" y="1677071"/>
            <a:ext cx="64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直線接點 9"/>
          <p:cNvCxnSpPr/>
          <p:nvPr/>
        </p:nvCxnSpPr>
        <p:spPr bwMode="auto">
          <a:xfrm>
            <a:off x="6084208" y="3031174"/>
            <a:ext cx="36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 Box 56"/>
          <p:cNvSpPr txBox="1">
            <a:spLocks noChangeArrowheads="1"/>
          </p:cNvSpPr>
          <p:nvPr/>
        </p:nvSpPr>
        <p:spPr bwMode="auto">
          <a:xfrm>
            <a:off x="5850731" y="1484784"/>
            <a:ext cx="13855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dirty="0" smtClean="0">
                <a:solidFill>
                  <a:srgbClr val="000000"/>
                </a:solidFill>
                <a:latin typeface="標楷體"/>
                <a:ea typeface="標楷體"/>
              </a:rPr>
              <a:t>台北辦事處</a:t>
            </a:r>
            <a:endParaRPr kumimoji="1" lang="zh-TW" altLang="en-US" dirty="0">
              <a:solidFill>
                <a:srgbClr val="000000"/>
              </a:solidFill>
              <a:latin typeface="標楷體"/>
              <a:ea typeface="標楷體"/>
            </a:endParaRPr>
          </a:p>
        </p:txBody>
      </p:sp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5293238" y="2852936"/>
            <a:ext cx="9349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dirty="0" smtClean="0">
                <a:solidFill>
                  <a:srgbClr val="000000"/>
                </a:solidFill>
                <a:latin typeface="標楷體"/>
                <a:ea typeface="標楷體"/>
              </a:rPr>
              <a:t>總公司</a:t>
            </a:r>
            <a:endParaRPr kumimoji="1" lang="zh-TW" altLang="en-US" dirty="0">
              <a:solidFill>
                <a:srgbClr val="00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00806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4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主要業務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6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482562"/>
              </p:ext>
            </p:extLst>
          </p:nvPr>
        </p:nvGraphicFramePr>
        <p:xfrm>
          <a:off x="179512" y="1196752"/>
          <a:ext cx="8640000" cy="5049796"/>
        </p:xfrm>
        <a:graphic>
          <a:graphicData uri="http://schemas.openxmlformats.org/drawingml/2006/table">
            <a:tbl>
              <a:tblPr/>
              <a:tblGrid>
                <a:gridCol w="1440000"/>
                <a:gridCol w="7200000"/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生產及銷售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油脂部門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黃豆油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</a:t>
                      </a: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沙拉油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)</a:t>
                      </a: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、黃豆粉、全脂熟黃豆粉、棕櫚油。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飼料部門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飼料、大麥片、玉米碎及其副產品、全脂熟黃豆粉及其副產品之製造及銷售業務。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一般進出口貿易業務及銷售玉米、黃豆、小麥及大麥等大宗穀物。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麵粉部門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麵粉、麩皮、粉頭、小麥胚芽等產品。</a:t>
                      </a:r>
                      <a:endParaRPr kumimoji="1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4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4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主要營業項目比重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107925"/>
            <a:ext cx="6480720" cy="534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63498" y="205764"/>
            <a:ext cx="6572250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生產概況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89253"/>
              </p:ext>
            </p:extLst>
          </p:nvPr>
        </p:nvGraphicFramePr>
        <p:xfrm>
          <a:off x="221158" y="1412776"/>
          <a:ext cx="8640000" cy="3888000"/>
        </p:xfrm>
        <a:graphic>
          <a:graphicData uri="http://schemas.openxmlformats.org/drawingml/2006/table">
            <a:tbl>
              <a:tblPr/>
              <a:tblGrid>
                <a:gridCol w="2160000"/>
                <a:gridCol w="2160000"/>
                <a:gridCol w="2160000"/>
                <a:gridCol w="2160000"/>
              </a:tblGrid>
              <a:tr h="648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111</a:t>
                      </a: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</a:t>
                      </a: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1/1-9/30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生產量值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產能</a:t>
                      </a:r>
                      <a:endParaRPr kumimoji="1" lang="en-US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產量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產值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油脂部門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243,000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166,267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4,118,569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飼料部門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148,500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88,036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1,364,646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麵粉部門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180,000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189,318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2,564,475</a:t>
                      </a:r>
                      <a:endParaRPr lang="en-US" altLang="zh-TW" sz="2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合        計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571,500</a:t>
                      </a:r>
                      <a:endParaRPr lang="en-US" altLang="zh-TW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443,621</a:t>
                      </a:r>
                      <a:endParaRPr lang="en-US" altLang="zh-TW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8,047,690</a:t>
                      </a:r>
                      <a:endParaRPr lang="en-US" altLang="zh-TW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56"/>
          <p:cNvSpPr txBox="1">
            <a:spLocks noChangeArrowheads="1"/>
          </p:cNvSpPr>
          <p:nvPr/>
        </p:nvSpPr>
        <p:spPr bwMode="auto">
          <a:xfrm>
            <a:off x="6084168" y="1036027"/>
            <a:ext cx="27711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dirty="0">
                <a:latin typeface="+mj-ea"/>
                <a:ea typeface="+mj-ea"/>
              </a:rPr>
              <a:t>單位</a:t>
            </a:r>
            <a:r>
              <a:rPr kumimoji="1" lang="zh-TW" altLang="en-US" dirty="0" smtClean="0">
                <a:latin typeface="+mj-ea"/>
                <a:ea typeface="+mj-ea"/>
              </a:rPr>
              <a:t>：公噸；新台幣</a:t>
            </a:r>
            <a:r>
              <a:rPr kumimoji="1" lang="zh-TW" altLang="en-US" dirty="0">
                <a:latin typeface="+mj-ea"/>
                <a:ea typeface="+mj-ea"/>
              </a:rPr>
              <a:t>仟元</a:t>
            </a:r>
          </a:p>
        </p:txBody>
      </p:sp>
    </p:spTree>
    <p:extLst>
      <p:ext uri="{BB962C8B-B14F-4D97-AF65-F5344CB8AC3E}">
        <p14:creationId xmlns:p14="http://schemas.microsoft.com/office/powerpoint/2010/main" val="39399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63498" y="184666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TW" altLang="en-US" sz="4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銷售概況</a:t>
            </a:r>
            <a:endParaRPr lang="zh-TW" altLang="en-US" sz="4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819997"/>
              </p:ext>
            </p:extLst>
          </p:nvPr>
        </p:nvGraphicFramePr>
        <p:xfrm>
          <a:off x="215298" y="1412776"/>
          <a:ext cx="8640000" cy="4680000"/>
        </p:xfrm>
        <a:graphic>
          <a:graphicData uri="http://schemas.openxmlformats.org/drawingml/2006/table">
            <a:tbl>
              <a:tblPr/>
              <a:tblGrid>
                <a:gridCol w="1764414"/>
                <a:gridCol w="1728192"/>
                <a:gridCol w="1907394"/>
                <a:gridCol w="1620000"/>
                <a:gridCol w="1620000"/>
              </a:tblGrid>
              <a:tr h="5760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111</a:t>
                      </a: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</a:t>
                      </a:r>
                      <a:r>
                        <a:rPr kumimoji="1" lang="en-US" altLang="zh-TW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1/1-9/30</a:t>
                      </a:r>
                      <a:endParaRPr kumimoji="1" lang="zh-TW" alt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76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銷售量值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內銷值</a:t>
                      </a:r>
                      <a:endParaRPr kumimoji="1" lang="en-US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外銷值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銷售量</a:t>
                      </a:r>
                      <a:endParaRPr kumimoji="1" lang="en-US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銷售值</a:t>
                      </a:r>
                      <a:endParaRPr kumimoji="1" lang="en-US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銷售量</a:t>
                      </a:r>
                      <a:endParaRPr kumimoji="1" lang="en-US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銷售值</a:t>
                      </a:r>
                      <a:endParaRPr kumimoji="1" lang="en-US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油脂部門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174,415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5,134,242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9,603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461,579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飼料部門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204,527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2,959,670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17,402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152,371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麵粉部門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172,481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2,354,588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8,142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116,588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其他部門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808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65,571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-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-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合        計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552,231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10,514,071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35,147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730,538</a:t>
                      </a:r>
                      <a:endParaRPr kumimoji="1" lang="zh-TW" altLang="zh-TW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56"/>
          <p:cNvSpPr txBox="1">
            <a:spLocks noChangeArrowheads="1"/>
          </p:cNvSpPr>
          <p:nvPr/>
        </p:nvSpPr>
        <p:spPr bwMode="auto">
          <a:xfrm>
            <a:off x="6084168" y="1014929"/>
            <a:ext cx="27711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dirty="0">
                <a:solidFill>
                  <a:srgbClr val="000000"/>
                </a:solidFill>
                <a:latin typeface="標楷體"/>
                <a:ea typeface="標楷體"/>
              </a:rPr>
              <a:t>單位</a:t>
            </a:r>
            <a:r>
              <a:rPr kumimoji="1" lang="zh-TW" altLang="en-US" dirty="0" smtClean="0">
                <a:solidFill>
                  <a:srgbClr val="000000"/>
                </a:solidFill>
                <a:latin typeface="標楷體"/>
                <a:ea typeface="標楷體"/>
              </a:rPr>
              <a:t>：公噸；新台幣</a:t>
            </a:r>
            <a:r>
              <a:rPr kumimoji="1" lang="zh-TW" altLang="en-US" dirty="0">
                <a:solidFill>
                  <a:srgbClr val="000000"/>
                </a:solidFill>
                <a:latin typeface="標楷體"/>
                <a:ea typeface="標楷體"/>
              </a:rPr>
              <a:t>仟元</a:t>
            </a:r>
          </a:p>
        </p:txBody>
      </p:sp>
    </p:spTree>
    <p:extLst>
      <p:ext uri="{BB962C8B-B14F-4D97-AF65-F5344CB8AC3E}">
        <p14:creationId xmlns:p14="http://schemas.microsoft.com/office/powerpoint/2010/main" val="4988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zh-TW" altLang="en-US" b="1" dirty="0" smtClean="0"/>
              <a:t>合併財報簡易損益表</a:t>
            </a:r>
          </a:p>
        </p:txBody>
      </p:sp>
      <p:sp>
        <p:nvSpPr>
          <p:cNvPr id="1062" name="Text Box 56"/>
          <p:cNvSpPr txBox="1">
            <a:spLocks noChangeArrowheads="1"/>
          </p:cNvSpPr>
          <p:nvPr/>
        </p:nvSpPr>
        <p:spPr bwMode="auto">
          <a:xfrm>
            <a:off x="6804248" y="836712"/>
            <a:ext cx="205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dirty="0">
                <a:latin typeface="+mj-ea"/>
                <a:ea typeface="+mj-ea"/>
              </a:rPr>
              <a:t>單位：新台幣仟元</a:t>
            </a:r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049680"/>
              </p:ext>
            </p:extLst>
          </p:nvPr>
        </p:nvGraphicFramePr>
        <p:xfrm>
          <a:off x="207472" y="1196752"/>
          <a:ext cx="8820000" cy="5428698"/>
        </p:xfrm>
        <a:graphic>
          <a:graphicData uri="http://schemas.openxmlformats.org/drawingml/2006/table">
            <a:tbl>
              <a:tblPr/>
              <a:tblGrid>
                <a:gridCol w="2160000"/>
                <a:gridCol w="1620000"/>
                <a:gridCol w="900000"/>
                <a:gridCol w="1620000"/>
                <a:gridCol w="900000"/>
                <a:gridCol w="1620000"/>
              </a:tblGrid>
              <a:tr h="432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科目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111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1/1-9/30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110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</a:t>
                      </a: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1/1-9/30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成長率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金  額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金  額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營業收入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11,244,609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9,447,797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19%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營業毛利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833,030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860,254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9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推銷費用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319,358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297,044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管理費用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137,868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141,451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研究發展費用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28,222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 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27,438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-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營業利益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347,437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396,236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-12%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稅前淨利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407,317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444,311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-8%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本期淨利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334,694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362,904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-8%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1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本期淨利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歸屬母公司業主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)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340,989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 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b="0" dirty="0" smtClean="0">
                          <a:effectLst/>
                        </a:rPr>
                        <a:t>330,365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3%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每股盈餘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元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1.56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1.51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485434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zh-TW" altLang="en-US" b="1" dirty="0" smtClean="0"/>
              <a:t>合併財報簡易資產負債表</a:t>
            </a:r>
          </a:p>
        </p:txBody>
      </p:sp>
      <p:sp>
        <p:nvSpPr>
          <p:cNvPr id="1062" name="Text Box 56"/>
          <p:cNvSpPr txBox="1">
            <a:spLocks noChangeArrowheads="1"/>
          </p:cNvSpPr>
          <p:nvPr/>
        </p:nvSpPr>
        <p:spPr bwMode="auto">
          <a:xfrm>
            <a:off x="6804248" y="1052736"/>
            <a:ext cx="205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TW" altLang="en-US" dirty="0">
                <a:latin typeface="+mj-ea"/>
                <a:ea typeface="+mj-ea"/>
              </a:rPr>
              <a:t>單位：新台幣仟元</a:t>
            </a:r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474254"/>
              </p:ext>
            </p:extLst>
          </p:nvPr>
        </p:nvGraphicFramePr>
        <p:xfrm>
          <a:off x="157899" y="1412776"/>
          <a:ext cx="8820000" cy="5177098"/>
        </p:xfrm>
        <a:graphic>
          <a:graphicData uri="http://schemas.openxmlformats.org/drawingml/2006/table">
            <a:tbl>
              <a:tblPr/>
              <a:tblGrid>
                <a:gridCol w="3420000"/>
                <a:gridCol w="1800000"/>
                <a:gridCol w="900000"/>
                <a:gridCol w="1800000"/>
                <a:gridCol w="900000"/>
              </a:tblGrid>
              <a:tr h="468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科目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111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年第三季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110</a:t>
                      </a: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年第三季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金  額</a:t>
                      </a:r>
                    </a:p>
                  </a:txBody>
                  <a:tcPr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金  額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不動產、廠房及設備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3,272,395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3,189,938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39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資產總額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9,226,218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8,202,060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借款總額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含短期借款、應付短期票券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4,626,312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3,664,114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46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負債總額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5,394,090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4,453,810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54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股東權益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3,832,128 </a:t>
                      </a:r>
                    </a:p>
                  </a:txBody>
                  <a:tcPr marL="9525" marR="720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42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3,748,250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46</a:t>
                      </a:r>
                    </a:p>
                  </a:txBody>
                  <a:tcPr marL="90000" marR="72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財務比率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流動比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132%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132%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速動比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72%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85%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負債淨值比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141%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119%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94128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簡報1">
  <a:themeElements>
    <a:clrScheme name="簡報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簡報1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簡報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24159</TotalTime>
  <Words>645</Words>
  <Application>Microsoft Office PowerPoint</Application>
  <PresentationFormat>如螢幕大小 (4:3)</PresentationFormat>
  <Paragraphs>242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新細明體</vt:lpstr>
      <vt:lpstr>標楷體</vt:lpstr>
      <vt:lpstr>Arial</vt:lpstr>
      <vt:lpstr>Times New Roman</vt:lpstr>
      <vt:lpstr>Wingdings</vt:lpstr>
      <vt:lpstr>簡報1</vt:lpstr>
      <vt:lpstr>福懋油脂股份有限公司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合併財報簡易損益表</vt:lpstr>
      <vt:lpstr>合併財報簡易資產負債表</vt:lpstr>
      <vt:lpstr>合併報表現金流量簡表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財務處工作報告</dc:title>
  <dc:creator>brian.chen</dc:creator>
  <cp:lastModifiedBy>李建儀</cp:lastModifiedBy>
  <cp:revision>2976</cp:revision>
  <cp:lastPrinted>2021-11-19T06:17:31Z</cp:lastPrinted>
  <dcterms:created xsi:type="dcterms:W3CDTF">2009-03-11T02:34:16Z</dcterms:created>
  <dcterms:modified xsi:type="dcterms:W3CDTF">2022-11-23T06:29:54Z</dcterms:modified>
</cp:coreProperties>
</file>