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8" r:id="rId2"/>
    <p:sldId id="845" r:id="rId3"/>
    <p:sldId id="723" r:id="rId4"/>
    <p:sldId id="837" r:id="rId5"/>
    <p:sldId id="838" r:id="rId6"/>
    <p:sldId id="839" r:id="rId7"/>
    <p:sldId id="819" r:id="rId8"/>
    <p:sldId id="840" r:id="rId9"/>
    <p:sldId id="841" r:id="rId10"/>
    <p:sldId id="842" r:id="rId11"/>
    <p:sldId id="843" r:id="rId12"/>
    <p:sldId id="844" r:id="rId13"/>
    <p:sldId id="272" r:id="rId14"/>
  </p:sldIdLst>
  <p:sldSz cx="9144000" cy="6858000" type="screen4x3"/>
  <p:notesSz cx="9874250" cy="679767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000099"/>
    <a:srgbClr val="0000CC"/>
    <a:srgbClr val="0000FF"/>
    <a:srgbClr val="E2AB39"/>
    <a:srgbClr val="183863"/>
    <a:srgbClr val="0C354B"/>
    <a:srgbClr val="00507A"/>
    <a:srgbClr val="253A4E"/>
    <a:srgbClr val="2531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中等深淺樣式 3 - 輔色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467" autoAdjust="0"/>
    <p:restoredTop sz="86358" autoAdjust="0"/>
  </p:normalViewPr>
  <p:slideViewPr>
    <p:cSldViewPr>
      <p:cViewPr varScale="1">
        <p:scale>
          <a:sx n="85" d="100"/>
          <a:sy n="85" d="100"/>
        </p:scale>
        <p:origin x="1219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508534492388848"/>
          <c:y val="0.10488859784775553"/>
          <c:w val="0.47011428154783286"/>
          <c:h val="0.77390680019483871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股權比例</c:v>
                </c:pt>
              </c:strCache>
            </c:strRef>
          </c:tx>
          <c:spPr>
            <a:solidFill>
              <a:srgbClr val="183863"/>
            </a:solidFill>
            <a:ln w="38100">
              <a:solidFill>
                <a:schemeClr val="accent1">
                  <a:lumMod val="20000"/>
                  <a:lumOff val="80000"/>
                </a:schemeClr>
              </a:solidFill>
            </a:ln>
          </c:spPr>
          <c:dPt>
            <c:idx val="0"/>
            <c:bubble3D val="0"/>
            <c:spPr>
              <a:solidFill>
                <a:schemeClr val="tx2">
                  <a:lumMod val="50000"/>
                </a:schemeClr>
              </a:solidFill>
              <a:ln w="38100">
                <a:solidFill>
                  <a:schemeClr val="accent1">
                    <a:lumMod val="20000"/>
                    <a:lumOff val="8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E05A-4417-84CF-9AC7B61723D4}"/>
              </c:ext>
            </c:extLst>
          </c:dPt>
          <c:dPt>
            <c:idx val="1"/>
            <c:bubble3D val="0"/>
            <c:spPr>
              <a:solidFill>
                <a:schemeClr val="tx2">
                  <a:lumMod val="75000"/>
                </a:schemeClr>
              </a:solidFill>
              <a:ln w="38100">
                <a:solidFill>
                  <a:schemeClr val="accent1">
                    <a:lumMod val="20000"/>
                    <a:lumOff val="80000"/>
                  </a:schemeClr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1">
                  <a:lumMod val="75000"/>
                </a:schemeClr>
              </a:solidFill>
              <a:ln w="38100">
                <a:solidFill>
                  <a:schemeClr val="accent1">
                    <a:lumMod val="20000"/>
                    <a:lumOff val="80000"/>
                  </a:schemeClr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38100">
                <a:solidFill>
                  <a:schemeClr val="accent1">
                    <a:lumMod val="20000"/>
                    <a:lumOff val="80000"/>
                  </a:schemeClr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21392543392672306"/>
                  <c:y val="0.10704987191294411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2000" b="1" i="0" u="none" strike="noStrike" kern="1200" baseline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sz="2000" b="1" dirty="0" err="1" smtClean="0"/>
                      <a:t>Uni</a:t>
                    </a:r>
                    <a:r>
                      <a:rPr lang="en-US" altLang="zh-TW" sz="2000" b="1" dirty="0" smtClean="0"/>
                      <a:t>-President</a:t>
                    </a:r>
                  </a:p>
                  <a:p>
                    <a:pPr>
                      <a:defRPr sz="2000" b="1">
                        <a:solidFill>
                          <a:schemeClr val="bg1"/>
                        </a:solidFill>
                      </a:defRPr>
                    </a:pPr>
                    <a:r>
                      <a:rPr lang="en-US" altLang="zh-TW" sz="2000" b="0" dirty="0" smtClean="0"/>
                      <a:t>38.50</a:t>
                    </a:r>
                    <a:r>
                      <a:rPr lang="en-US" altLang="zh-TW" sz="1600" b="0" dirty="0" smtClean="0"/>
                      <a:t>%</a:t>
                    </a:r>
                    <a:endParaRPr lang="en-US" altLang="zh-TW" b="0" dirty="0"/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791194079737325E-2"/>
                  <c:y val="-0.17937491901645888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800" b="1" i="0" u="none" strike="noStrike" kern="1200" baseline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sz="1800" b="1" dirty="0" smtClean="0">
                        <a:solidFill>
                          <a:schemeClr val="bg1"/>
                        </a:solidFill>
                      </a:rPr>
                      <a:t>Tai</a:t>
                    </a:r>
                    <a:r>
                      <a:rPr lang="en-US" altLang="zh-TW" sz="1800" b="1" baseline="0" dirty="0" smtClean="0">
                        <a:solidFill>
                          <a:schemeClr val="bg1"/>
                        </a:solidFill>
                      </a:rPr>
                      <a:t> </a:t>
                    </a:r>
                    <a:r>
                      <a:rPr lang="en-US" altLang="zh-TW" sz="1800" b="1" dirty="0" smtClean="0">
                        <a:solidFill>
                          <a:schemeClr val="bg1"/>
                        </a:solidFill>
                      </a:rPr>
                      <a:t>Hwa Oil</a:t>
                    </a:r>
                  </a:p>
                  <a:p>
                    <a:pPr>
                      <a:defRPr b="1">
                        <a:solidFill>
                          <a:schemeClr val="bg1"/>
                        </a:solidFill>
                      </a:defRPr>
                    </a:pPr>
                    <a:r>
                      <a:rPr lang="en-US" altLang="zh-TW" sz="1800" b="0" dirty="0" smtClean="0">
                        <a:solidFill>
                          <a:schemeClr val="bg1"/>
                        </a:solidFill>
                      </a:rPr>
                      <a:t>19.49</a:t>
                    </a:r>
                    <a:r>
                      <a:rPr lang="en-US" altLang="zh-TW" sz="1400" b="0" dirty="0" smtClean="0">
                        <a:solidFill>
                          <a:schemeClr val="bg1"/>
                        </a:solidFill>
                      </a:rPr>
                      <a:t>%</a:t>
                    </a:r>
                    <a:endParaRPr lang="en-US" altLang="zh-TW" b="0" dirty="0"/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.10690831098191426"/>
                  <c:y val="-0.12435125989283928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600" b="1" i="0" u="none" strike="noStrike" kern="1200" baseline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sz="1600" b="1" dirty="0" smtClean="0">
                        <a:solidFill>
                          <a:schemeClr val="bg1"/>
                        </a:solidFill>
                      </a:rPr>
                      <a:t>Great</a:t>
                    </a:r>
                    <a:r>
                      <a:rPr lang="en-US" altLang="zh-TW" sz="1600" b="1" baseline="0" dirty="0" smtClean="0">
                        <a:solidFill>
                          <a:schemeClr val="bg1"/>
                        </a:solidFill>
                      </a:rPr>
                      <a:t> Wall</a:t>
                    </a:r>
                    <a:endParaRPr lang="en-US" altLang="zh-TW" sz="1600" b="1" dirty="0" smtClean="0">
                      <a:solidFill>
                        <a:schemeClr val="bg1"/>
                      </a:solidFill>
                    </a:endParaRPr>
                  </a:p>
                  <a:p>
                    <a:pPr>
                      <a:defRPr sz="1600" b="1">
                        <a:solidFill>
                          <a:schemeClr val="bg1"/>
                        </a:solidFill>
                      </a:defRPr>
                    </a:pPr>
                    <a:r>
                      <a:rPr lang="en-US" altLang="zh-TW" sz="1600" b="0" dirty="0" smtClean="0">
                        <a:solidFill>
                          <a:schemeClr val="bg1"/>
                        </a:solidFill>
                      </a:rPr>
                      <a:t>9.64</a:t>
                    </a:r>
                    <a:r>
                      <a:rPr lang="en-US" altLang="zh-TW" sz="1200" b="0" dirty="0" smtClean="0">
                        <a:solidFill>
                          <a:schemeClr val="bg1"/>
                        </a:solidFill>
                      </a:rPr>
                      <a:t>%</a:t>
                    </a:r>
                    <a:endParaRPr lang="en-US" altLang="zh-TW" b="0" dirty="0"/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4644406741793045"/>
                  <c:y val="0.1254295110080721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800" b="1" i="0" u="none" strike="noStrike" kern="1200" baseline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sz="1800" b="1" dirty="0" smtClean="0">
                        <a:solidFill>
                          <a:schemeClr val="bg1"/>
                        </a:solidFill>
                      </a:rPr>
                      <a:t>Others</a:t>
                    </a:r>
                  </a:p>
                  <a:p>
                    <a:pPr>
                      <a:defRPr b="1">
                        <a:solidFill>
                          <a:schemeClr val="bg1"/>
                        </a:solidFill>
                      </a:defRPr>
                    </a:pPr>
                    <a:r>
                      <a:rPr lang="en-US" altLang="zh-TW" sz="1800" b="0" dirty="0" smtClean="0">
                        <a:solidFill>
                          <a:schemeClr val="bg1"/>
                        </a:solidFill>
                      </a:rPr>
                      <a:t>32.37</a:t>
                    </a:r>
                    <a:r>
                      <a:rPr lang="en-US" altLang="zh-TW" sz="1400" b="0" dirty="0" smtClean="0">
                        <a:solidFill>
                          <a:schemeClr val="bg1"/>
                        </a:solidFill>
                      </a:rPr>
                      <a:t>%</a:t>
                    </a:r>
                    <a:endParaRPr lang="en-US" altLang="zh-TW" sz="1400" b="0" dirty="0"/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shade val="95000"/>
                      <a:satMod val="105000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Sheet1!$B$1:$E$1</c:f>
              <c:strCache>
                <c:ptCount val="4"/>
                <c:pt idx="0">
                  <c:v>統一企業</c:v>
                </c:pt>
                <c:pt idx="1">
                  <c:v>泰華油脂</c:v>
                </c:pt>
                <c:pt idx="2">
                  <c:v>大成長城</c:v>
                </c:pt>
                <c:pt idx="3">
                  <c:v>其他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0.38500000000000045</c:v>
                </c:pt>
                <c:pt idx="1">
                  <c:v>0.19489999999999999</c:v>
                </c:pt>
                <c:pt idx="2">
                  <c:v>9.64E-2</c:v>
                </c:pt>
                <c:pt idx="3">
                  <c:v>0.32370000000000032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05A-4417-84CF-9AC7B61723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0740262101274768E-2"/>
          <c:y val="0.2609583234713051"/>
          <c:w val="0.730510048433057"/>
          <c:h val="0.60297056616274169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Sheet1!$A$2</c:f>
              <c:strCache>
                <c:ptCount val="1"/>
                <c:pt idx="0">
                  <c:v>  稅前淨利</c:v>
                </c:pt>
              </c:strCache>
            </c:strRef>
          </c:tx>
          <c:spPr>
            <a:solidFill>
              <a:srgbClr val="003399"/>
            </a:solidFill>
            <a:ln w="28575" cap="flat" cmpd="sng" algn="ctr">
              <a:solidFill>
                <a:schemeClr val="bg1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Pt>
            <c:idx val="4"/>
            <c:invertIfNegative val="0"/>
            <c:bubble3D val="0"/>
            <c:spPr>
              <a:solidFill>
                <a:srgbClr val="003399"/>
              </a:solidFill>
              <a:ln w="28575" cap="flat" cmpd="sng" algn="ctr">
                <a:solidFill>
                  <a:schemeClr val="bg1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5"/>
            <c:invertIfNegative val="0"/>
            <c:bubble3D val="0"/>
            <c:spPr>
              <a:solidFill>
                <a:srgbClr val="003399"/>
              </a:solidFill>
              <a:ln w="38100" cap="flat" cmpd="sng" algn="ctr">
                <a:solidFill>
                  <a:srgbClr val="FFC000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Lbls>
            <c:dLbl>
              <c:idx val="4"/>
              <c:numFmt formatCode="#,##0.00_);\(#,##0.00\)" sourceLinked="0"/>
              <c:spPr/>
              <c:txPr>
                <a:bodyPr/>
                <a:lstStyle/>
                <a:p>
                  <a:pPr>
                    <a:defRPr sz="1600" b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defRPr>
                  </a:pPr>
                  <a:endParaRPr lang="zh-TW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#,##0.00_);\(#,##0.00\)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600" b="1">
                      <a:solidFill>
                        <a:srgbClr val="FFC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defRPr>
                  </a:pPr>
                  <a:endParaRPr lang="zh-TW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0_);\(#,##0.00\)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defRPr>
                </a:pPr>
                <a:endParaRPr lang="zh-TW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Sheet1!$B$1:$G$1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numCache>
            </c:numRef>
          </c:cat>
          <c:val>
            <c:numRef>
              <c:f>Sheet1!$B$2:$G$2</c:f>
              <c:numCache>
                <c:formatCode>_(* #,##0.00_);_(* \(#,##0.00\);_(* "-"??_);_(@_)</c:formatCode>
                <c:ptCount val="6"/>
                <c:pt idx="0">
                  <c:v>1.1900000000000008</c:v>
                </c:pt>
                <c:pt idx="1">
                  <c:v>1.1000000000000001</c:v>
                </c:pt>
                <c:pt idx="2">
                  <c:v>1.07</c:v>
                </c:pt>
                <c:pt idx="3">
                  <c:v>0.97300000000000042</c:v>
                </c:pt>
                <c:pt idx="4">
                  <c:v>1.1120000000000001</c:v>
                </c:pt>
                <c:pt idx="5">
                  <c:v>1.1940000000000008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386061880"/>
        <c:axId val="386062272"/>
      </c:barChart>
      <c:catAx>
        <c:axId val="386061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800" baseline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pPr>
            <a:endParaRPr lang="zh-TW"/>
          </a:p>
        </c:txPr>
        <c:crossAx val="386062272"/>
        <c:crosses val="autoZero"/>
        <c:auto val="1"/>
        <c:lblAlgn val="ctr"/>
        <c:lblOffset val="100"/>
        <c:noMultiLvlLbl val="0"/>
      </c:catAx>
      <c:valAx>
        <c:axId val="386062272"/>
        <c:scaling>
          <c:orientation val="minMax"/>
          <c:max val="1.2"/>
          <c:min val="0.8"/>
        </c:scaling>
        <c:delete val="0"/>
        <c:axPos val="l"/>
        <c:majorGridlines/>
        <c:numFmt formatCode="#,##0.0_);[Red]\(#,##0.0\)" sourceLinked="0"/>
        <c:majorTickMark val="none"/>
        <c:minorTickMark val="none"/>
        <c:tickLblPos val="nextTo"/>
        <c:txPr>
          <a:bodyPr/>
          <a:lstStyle/>
          <a:p>
            <a:pPr>
              <a:defRPr sz="1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pPr>
            <a:endParaRPr lang="zh-TW"/>
          </a:p>
        </c:txPr>
        <c:crossAx val="386061880"/>
        <c:crosses val="autoZero"/>
        <c:crossBetween val="between"/>
        <c:majorUnit val="0.1"/>
      </c:valAx>
    </c:plotArea>
    <c:plotVisOnly val="1"/>
    <c:dispBlanksAs val="gap"/>
    <c:showDLblsOverMax val="0"/>
  </c:chart>
  <c:txPr>
    <a:bodyPr/>
    <a:lstStyle/>
    <a:p>
      <a:pPr>
        <a:defRPr sz="1800">
          <a:latin typeface="Noto Sans CJK TC Regular" pitchFamily="34" charset="-120"/>
          <a:ea typeface="Noto Sans CJK TC Regular" pitchFamily="34" charset="-120"/>
        </a:defRPr>
      </a:pPr>
      <a:endParaRPr lang="zh-TW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3340784277732804E-2"/>
          <c:y val="7.1378056318187694E-2"/>
          <c:w val="0.93337995982531319"/>
          <c:h val="0.74947749716109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 EPS</c:v>
                </c:pt>
              </c:strCache>
            </c:strRef>
          </c:tx>
          <c:spPr>
            <a:solidFill>
              <a:srgbClr val="003399"/>
            </a:solidFill>
            <a:ln w="28575" cap="flat" cmpd="sng" algn="ctr">
              <a:solidFill>
                <a:schemeClr val="bg1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003399"/>
              </a:solidFill>
              <a:ln w="28575" cap="flat" cmpd="sng" algn="ctr">
                <a:solidFill>
                  <a:schemeClr val="bg1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928C-45B6-BC4F-7D3F92F6594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Sheet1!$B$1:$G$1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numCache>
            </c:numRef>
          </c:cat>
          <c:val>
            <c:numRef>
              <c:f>Sheet1!$B$2:$G$2</c:f>
              <c:numCache>
                <c:formatCode>#,##0.00_);[Red]\(#,##0.00\)</c:formatCode>
                <c:ptCount val="6"/>
                <c:pt idx="0">
                  <c:v>6.17</c:v>
                </c:pt>
                <c:pt idx="1">
                  <c:v>5.7</c:v>
                </c:pt>
                <c:pt idx="2">
                  <c:v>5.58</c:v>
                </c:pt>
                <c:pt idx="3">
                  <c:v>5.1099999999999985</c:v>
                </c:pt>
                <c:pt idx="4">
                  <c:v>5.67</c:v>
                </c:pt>
                <c:pt idx="5">
                  <c:v>6.09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80E-431C-B52D-83113A4F87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8"/>
        <c:axId val="386060704"/>
        <c:axId val="386058744"/>
      </c:barChart>
      <c:lineChart>
        <c:grouping val="standard"/>
        <c:varyColors val="0"/>
        <c:ser>
          <c:idx val="1"/>
          <c:order val="1"/>
          <c:tx>
            <c:strRef>
              <c:f>Sheet1!$A$3</c:f>
              <c:strCache>
                <c:ptCount val="1"/>
                <c:pt idx="0">
                  <c:v>Cash Dividend</c:v>
                </c:pt>
              </c:strCache>
            </c:strRef>
          </c:tx>
          <c:spPr>
            <a:ln w="57150" cap="flat" cmpd="sng" algn="ctr">
              <a:solidFill>
                <a:srgbClr val="E2AB39"/>
              </a:solidFill>
              <a:prstDash val="solid"/>
            </a:ln>
            <a:effectLst/>
          </c:spPr>
          <c:marker>
            <c:symbol val="circle"/>
            <c:size val="10"/>
            <c:spPr>
              <a:solidFill>
                <a:srgbClr val="E2AB39"/>
              </a:solidFill>
              <a:ln w="25400" cap="flat" cmpd="sng" algn="ctr">
                <a:noFill/>
                <a:prstDash val="solid"/>
              </a:ln>
              <a:effectLst/>
            </c:spPr>
          </c:marker>
          <c:cat>
            <c:numRef>
              <c:f>Sheet1!$B$1:$G$1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numCache>
            </c:numRef>
          </c:cat>
          <c:val>
            <c:numRef>
              <c:f>Sheet1!$B$3:$G$3</c:f>
              <c:numCache>
                <c:formatCode>#,##0.00_);[Red]\(#,##0.00\)</c:formatCode>
                <c:ptCount val="6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9-480E-431C-B52D-83113A4F87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86060704"/>
        <c:axId val="386058744"/>
      </c:lineChart>
      <c:catAx>
        <c:axId val="386060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12700">
            <a:solidFill>
              <a:schemeClr val="bg1">
                <a:lumMod val="85000"/>
              </a:schemeClr>
            </a:solidFill>
          </a:ln>
        </c:spPr>
        <c:txPr>
          <a:bodyPr/>
          <a:lstStyle/>
          <a:p>
            <a:pPr>
              <a:defRPr sz="1400" b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pPr>
            <a:endParaRPr lang="zh-TW"/>
          </a:p>
        </c:txPr>
        <c:crossAx val="386058744"/>
        <c:crosses val="autoZero"/>
        <c:auto val="1"/>
        <c:lblAlgn val="ctr"/>
        <c:lblOffset val="100"/>
        <c:noMultiLvlLbl val="0"/>
      </c:catAx>
      <c:valAx>
        <c:axId val="386058744"/>
        <c:scaling>
          <c:orientation val="minMax"/>
          <c:max val="6.5"/>
          <c:min val="4.5"/>
        </c:scaling>
        <c:delete val="0"/>
        <c:axPos val="l"/>
        <c:numFmt formatCode="#,##0.0_);[Red]\(#,##0.0\)" sourceLinked="0"/>
        <c:majorTickMark val="none"/>
        <c:minorTickMark val="none"/>
        <c:tickLblPos val="nextTo"/>
        <c:txPr>
          <a:bodyPr/>
          <a:lstStyle/>
          <a:p>
            <a:pPr>
              <a:defRPr sz="1400" b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pPr>
            <a:endParaRPr lang="zh-TW"/>
          </a:p>
        </c:txPr>
        <c:crossAx val="386060704"/>
        <c:crosses val="autoZero"/>
        <c:crossBetween val="between"/>
        <c:majorUnit val="0.5"/>
      </c:valAx>
      <c:spPr>
        <a:ln w="12700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pPr>
            <a:endParaRPr lang="zh-TW"/>
          </a:p>
        </c:txPr>
      </c:legendEntry>
      <c:legendEntry>
        <c:idx val="1"/>
        <c:txPr>
          <a:bodyPr/>
          <a:lstStyle/>
          <a:p>
            <a:pPr>
              <a:defRPr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pPr>
            <a:endParaRPr lang="zh-TW"/>
          </a:p>
        </c:txPr>
      </c:legendEntry>
      <c:layout>
        <c:manualLayout>
          <c:xMode val="edge"/>
          <c:yMode val="edge"/>
          <c:x val="0.40990462865237198"/>
          <c:y val="0"/>
          <c:w val="0.28932184618375772"/>
          <c:h val="0.22403720241144512"/>
        </c:manualLayout>
      </c:layout>
      <c:overlay val="0"/>
      <c:txPr>
        <a:bodyPr/>
        <a:lstStyle/>
        <a:p>
          <a:pPr>
            <a:defRPr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defRPr>
          </a:pPr>
          <a:endParaRPr lang="zh-TW"/>
        </a:p>
      </c:txPr>
    </c:legend>
    <c:plotVisOnly val="1"/>
    <c:dispBlanksAs val="gap"/>
    <c:showDLblsOverMax val="0"/>
  </c:chart>
  <c:txPr>
    <a:bodyPr/>
    <a:lstStyle/>
    <a:p>
      <a:pPr>
        <a:defRPr baseline="0">
          <a:solidFill>
            <a:schemeClr val="tx1"/>
          </a:solidFill>
        </a:defRPr>
      </a:pPr>
      <a:endParaRPr lang="zh-TW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1693830691772"/>
          <c:y val="0.17209225412603549"/>
          <c:w val="0.86798444590359136"/>
          <c:h val="0.63147652229566553"/>
        </c:manualLayout>
      </c:layout>
      <c:lineChart>
        <c:grouping val="standard"/>
        <c:varyColors val="0"/>
        <c:ser>
          <c:idx val="0"/>
          <c:order val="0"/>
          <c:tx>
            <c:strRef>
              <c:f>Sheet1!$A$5</c:f>
              <c:strCache>
                <c:ptCount val="1"/>
                <c:pt idx="0">
                  <c:v>股利配發率(%)</c:v>
                </c:pt>
              </c:strCache>
            </c:strRef>
          </c:tx>
          <c:spPr>
            <a:ln w="57150" cap="flat" cmpd="sng" algn="ctr">
              <a:solidFill>
                <a:srgbClr val="E2AB39"/>
              </a:solidFill>
              <a:prstDash val="solid"/>
            </a:ln>
            <a:effectLst/>
          </c:spPr>
          <c:marker>
            <c:symbol val="circle"/>
            <c:size val="7"/>
            <c:spPr>
              <a:solidFill>
                <a:srgbClr val="E2AB39"/>
              </a:solidFill>
              <a:ln w="57150" cap="flat" cmpd="sng" algn="ctr">
                <a:solidFill>
                  <a:srgbClr val="E2AB39"/>
                </a:solidFill>
                <a:prstDash val="solid"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defRPr>
                </a:pPr>
                <a:endParaRPr lang="zh-TW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Sheet1!$B$4:$G$4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numCache>
            </c:numRef>
          </c:cat>
          <c:val>
            <c:numRef>
              <c:f>Sheet1!$B$5:$G$5</c:f>
              <c:numCache>
                <c:formatCode>0%</c:formatCode>
                <c:ptCount val="6"/>
                <c:pt idx="0">
                  <c:v>0.81037277147487863</c:v>
                </c:pt>
                <c:pt idx="1">
                  <c:v>0.87719298245614064</c:v>
                </c:pt>
                <c:pt idx="2">
                  <c:v>0.89605734767025058</c:v>
                </c:pt>
                <c:pt idx="3">
                  <c:v>0.97847358121330719</c:v>
                </c:pt>
                <c:pt idx="4">
                  <c:v>0.88183421516754867</c:v>
                </c:pt>
                <c:pt idx="5">
                  <c:v>0.82101806239737274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E66F-4AAA-992D-FC5205CC23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86059528"/>
        <c:axId val="386061096"/>
      </c:lineChart>
      <c:catAx>
        <c:axId val="386059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386061096"/>
        <c:crosses val="autoZero"/>
        <c:auto val="1"/>
        <c:lblAlgn val="ctr"/>
        <c:lblOffset val="100"/>
        <c:noMultiLvlLbl val="0"/>
      </c:catAx>
      <c:valAx>
        <c:axId val="386061096"/>
        <c:scaling>
          <c:orientation val="minMax"/>
          <c:max val="1"/>
          <c:min val="0.70000000000000062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 w="12700">
            <a:solidFill>
              <a:schemeClr val="bg1">
                <a:lumMod val="8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386059528"/>
        <c:crosses val="autoZero"/>
        <c:crossBetween val="between"/>
        <c:majorUnit val="0.1"/>
        <c:min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zh-TW"/>
        </a:p>
      </c:txPr>
    </c:title>
    <c:autoTitleDeleted val="0"/>
    <c:plotArea>
      <c:layout>
        <c:manualLayout>
          <c:layoutTarget val="inner"/>
          <c:xMode val="edge"/>
          <c:yMode val="edge"/>
          <c:x val="0.12470148819443343"/>
          <c:y val="0.13182904721344887"/>
          <c:w val="0.84842319107400754"/>
          <c:h val="0.77307151057290535"/>
        </c:manualLayout>
      </c:layout>
      <c:lineChart>
        <c:grouping val="standard"/>
        <c:varyColors val="0"/>
        <c:ser>
          <c:idx val="0"/>
          <c:order val="0"/>
          <c:tx>
            <c:strRef>
              <c:f>工作表1!$A$3</c:f>
              <c:strCache>
                <c:ptCount val="1"/>
              </c:strCache>
            </c:strRef>
          </c:tx>
          <c:spPr>
            <a:ln w="57150" cap="rnd" cmpd="sng">
              <a:solidFill>
                <a:srgbClr val="E2AB39"/>
              </a:solidFill>
              <a:round/>
              <a:headEnd type="oval"/>
              <a:tailEnd type="oval"/>
            </a:ln>
            <a:effectLst/>
          </c:spPr>
          <c:marker>
            <c:symbol val="circle"/>
            <c:size val="10"/>
            <c:spPr>
              <a:solidFill>
                <a:srgbClr val="E2AB39"/>
              </a:solidFill>
              <a:ln w="57150" cap="rnd">
                <a:solidFill>
                  <a:srgbClr val="E2AB39"/>
                </a:solidFill>
                <a:headEnd type="oval"/>
                <a:tailEnd type="oval"/>
              </a:ln>
              <a:effectLst/>
            </c:spPr>
          </c:marker>
          <c:dPt>
            <c:idx val="3"/>
            <c:marker>
              <c:spPr>
                <a:solidFill>
                  <a:srgbClr val="E2AB39"/>
                </a:solidFill>
                <a:ln w="57150" cap="rnd" cmpd="sng">
                  <a:solidFill>
                    <a:srgbClr val="E2AB39"/>
                  </a:solidFill>
                  <a:headEnd type="oval"/>
                  <a:tailEnd type="oval"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A2EE-46E7-A07C-4F137048CE8A}"/>
              </c:ext>
            </c:extLst>
          </c:dPt>
          <c:dLbls>
            <c:dLbl>
              <c:idx val="1"/>
              <c:layout>
                <c:manualLayout>
                  <c:x val="-2.353385968537245E-2"/>
                  <c:y val="-5.31955851059284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400"/>
                </a:pPr>
                <a:endParaRPr lang="zh-TW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工作表1!$B$2:$G$2</c:f>
              <c:numCache>
                <c:formatCode>General</c:formatCod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numCache>
            </c:numRef>
          </c:cat>
          <c:val>
            <c:numRef>
              <c:f>工作表1!$B$3:$G$3</c:f>
              <c:numCache>
                <c:formatCode>0.00%</c:formatCode>
                <c:ptCount val="6"/>
                <c:pt idx="0">
                  <c:v>0.29420000000000002</c:v>
                </c:pt>
                <c:pt idx="1">
                  <c:v>0.253</c:v>
                </c:pt>
                <c:pt idx="2">
                  <c:v>0.24030000000000001</c:v>
                </c:pt>
                <c:pt idx="3">
                  <c:v>0.21800000000000022</c:v>
                </c:pt>
                <c:pt idx="4">
                  <c:v>0.23850000000000018</c:v>
                </c:pt>
                <c:pt idx="5">
                  <c:v>0.24750000000000019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A2EE-46E7-A07C-4F137048CE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86060312"/>
        <c:axId val="386064232"/>
      </c:lineChart>
      <c:catAx>
        <c:axId val="386060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>
            <a:solidFill>
              <a:schemeClr val="bg1">
                <a:lumMod val="85000"/>
              </a:schemeClr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zh-TW"/>
          </a:p>
        </c:txPr>
        <c:crossAx val="386064232"/>
        <c:crosses val="autoZero"/>
        <c:auto val="1"/>
        <c:lblAlgn val="ctr"/>
        <c:lblOffset val="100"/>
        <c:noMultiLvlLbl val="0"/>
      </c:catAx>
      <c:valAx>
        <c:axId val="386064232"/>
        <c:scaling>
          <c:orientation val="minMax"/>
          <c:max val="0.30000000000000032"/>
          <c:min val="0.15000000000000022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 w="12700">
            <a:solidFill>
              <a:schemeClr val="bg1">
                <a:lumMod val="85000"/>
              </a:schemeClr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zh-TW"/>
          </a:p>
        </c:txPr>
        <c:crossAx val="386060312"/>
        <c:crosses val="autoZero"/>
        <c:crossBetween val="between"/>
        <c:majorUnit val="5.0000000000000024E-2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bg1"/>
          </a:solidFill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78842" cy="339884"/>
          </a:xfrm>
          <a:prstGeom prst="rect">
            <a:avLst/>
          </a:prstGeom>
        </p:spPr>
        <p:txBody>
          <a:bodyPr vert="horz" lIns="91420" tIns="45711" rIns="91420" bIns="45711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593694" y="1"/>
            <a:ext cx="4278842" cy="339884"/>
          </a:xfrm>
          <a:prstGeom prst="rect">
            <a:avLst/>
          </a:prstGeom>
        </p:spPr>
        <p:txBody>
          <a:bodyPr vert="horz" lIns="91420" tIns="45711" rIns="91420" bIns="45711" rtlCol="0"/>
          <a:lstStyle>
            <a:lvl1pPr algn="r">
              <a:defRPr sz="1200"/>
            </a:lvl1pPr>
          </a:lstStyle>
          <a:p>
            <a:fld id="{4FC84A8A-0061-41AA-BB89-653261B20A60}" type="datetimeFigureOut">
              <a:rPr lang="zh-TW" altLang="en-US" smtClean="0"/>
              <a:pPr/>
              <a:t>2020/08/17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238500" y="509588"/>
            <a:ext cx="3397250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0" tIns="45711" rIns="91420" bIns="45711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87425" y="3228896"/>
            <a:ext cx="7899400" cy="3058954"/>
          </a:xfrm>
          <a:prstGeom prst="rect">
            <a:avLst/>
          </a:prstGeom>
        </p:spPr>
        <p:txBody>
          <a:bodyPr vert="horz" lIns="91420" tIns="45711" rIns="91420" bIns="45711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6456220"/>
            <a:ext cx="4278842" cy="339884"/>
          </a:xfrm>
          <a:prstGeom prst="rect">
            <a:avLst/>
          </a:prstGeom>
        </p:spPr>
        <p:txBody>
          <a:bodyPr vert="horz" lIns="91420" tIns="45711" rIns="91420" bIns="45711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593694" y="6456220"/>
            <a:ext cx="4278842" cy="339884"/>
          </a:xfrm>
          <a:prstGeom prst="rect">
            <a:avLst/>
          </a:prstGeom>
        </p:spPr>
        <p:txBody>
          <a:bodyPr vert="horz" lIns="91420" tIns="45711" rIns="91420" bIns="45711" rtlCol="0" anchor="b"/>
          <a:lstStyle>
            <a:lvl1pPr algn="r">
              <a:defRPr sz="1200"/>
            </a:lvl1pPr>
          </a:lstStyle>
          <a:p>
            <a:fld id="{F872579E-976D-4592-AE5D-287201A8227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2844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2579E-976D-4592-AE5D-287201A8227E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5520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72579E-976D-4592-AE5D-287201A8227E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6870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92E20-9267-4ACF-AE7E-D5DFD71CA9FB}" type="datetime1">
              <a:rPr lang="zh-TW" altLang="en-US" smtClean="0"/>
              <a:pPr/>
              <a:t>2020/08/17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7FA08-CB9A-488F-9D14-A6B81A80A47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36BC-49D6-4BFF-87D5-CCB32EE9A60E}" type="datetime1">
              <a:rPr lang="zh-TW" altLang="en-US" smtClean="0"/>
              <a:pPr/>
              <a:t>2020/08/17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7FA08-CB9A-488F-9D14-A6B81A80A47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238C5-A565-4E70-8A86-9A05BAAD6F57}" type="datetime1">
              <a:rPr lang="zh-TW" altLang="en-US" smtClean="0"/>
              <a:pPr/>
              <a:t>2020/08/17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7FA08-CB9A-488F-9D14-A6B81A80A47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CC1E3-080D-4658-A2D5-8DE0F8201C5D}" type="datetime1">
              <a:rPr lang="zh-TW" altLang="en-US" smtClean="0"/>
              <a:pPr/>
              <a:t>2020/08/17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7FA08-CB9A-488F-9D14-A6B81A80A47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1D996-B199-4789-B093-F3D1D22054FE}" type="datetime1">
              <a:rPr lang="zh-TW" altLang="en-US" smtClean="0"/>
              <a:pPr/>
              <a:t>2020/08/17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7FA08-CB9A-488F-9D14-A6B81A80A47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9505-103D-4900-84B8-74B7489A9C8E}" type="datetime1">
              <a:rPr lang="zh-TW" altLang="en-US" smtClean="0"/>
              <a:pPr/>
              <a:t>2020/08/17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7FA08-CB9A-488F-9D14-A6B81A80A47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AEE8E-D1FE-41F9-9BD7-314D2912B3C5}" type="datetime1">
              <a:rPr lang="zh-TW" altLang="en-US" smtClean="0"/>
              <a:pPr/>
              <a:t>2020/08/17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7FA08-CB9A-488F-9D14-A6B81A80A47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F521-C4DB-4C81-AB8E-D2347669A81A}" type="datetime1">
              <a:rPr lang="zh-TW" altLang="en-US" smtClean="0"/>
              <a:pPr/>
              <a:t>2020/08/17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7FA08-CB9A-488F-9D14-A6B81A80A47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9ECFF-CD9A-4900-AE12-E4D8ACC2FD31}" type="datetime1">
              <a:rPr lang="zh-TW" altLang="en-US" smtClean="0"/>
              <a:pPr/>
              <a:t>2020/08/17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7FA08-CB9A-488F-9D14-A6B81A80A47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80489-CFDC-4DE8-B155-976BAA453E1E}" type="datetime1">
              <a:rPr lang="zh-TW" altLang="en-US" smtClean="0"/>
              <a:pPr/>
              <a:t>2020/08/17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7FA08-CB9A-488F-9D14-A6B81A80A47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53CF3-92D2-4850-9173-3252F45A83E4}" type="datetime1">
              <a:rPr lang="zh-TW" altLang="en-US" smtClean="0"/>
              <a:pPr/>
              <a:t>2020/08/17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1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7FA08-CB9A-488F-9D14-A6B81A80A47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35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2B220-3485-4999-BBE9-9E6DEF31853F}" type="datetime1">
              <a:rPr lang="zh-TW" altLang="en-US" smtClean="0"/>
              <a:pPr/>
              <a:t>2020/08/17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TW" smtClean="0"/>
              <a:t>1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7FA08-CB9A-488F-9D14-A6B81A80A47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1340768"/>
            <a:ext cx="9144000" cy="72008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2AB3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大統益股份有限公司</a:t>
            </a:r>
            <a:endParaRPr kumimoji="0" lang="en-US" altLang="zh-TW" sz="4800" b="1" i="0" u="none" strike="noStrike" kern="1200" cap="none" spc="0" normalizeH="0" baseline="0" noProof="0" dirty="0" smtClean="0">
              <a:ln>
                <a:noFill/>
              </a:ln>
              <a:solidFill>
                <a:srgbClr val="E2AB39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6" name="標題 3"/>
          <p:cNvSpPr txBox="1">
            <a:spLocks/>
          </p:cNvSpPr>
          <p:nvPr/>
        </p:nvSpPr>
        <p:spPr bwMode="auto">
          <a:xfrm>
            <a:off x="0" y="1997669"/>
            <a:ext cx="9144000" cy="639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TTET UNION CORPORATION</a:t>
            </a:r>
            <a:endParaRPr kumimoji="1" lang="zh-TW" altLang="en-US" sz="3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322517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altLang="zh-TW" sz="3600" b="1" dirty="0" smtClean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2020</a:t>
            </a:r>
            <a:r>
              <a:rPr lang="zh-TW" altLang="en-US" sz="3600" b="1" dirty="0" smtClean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600" b="1" dirty="0" smtClean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H1 Financial Results</a:t>
            </a:r>
          </a:p>
        </p:txBody>
      </p:sp>
      <p:sp>
        <p:nvSpPr>
          <p:cNvPr id="8" name="標題 3"/>
          <p:cNvSpPr txBox="1">
            <a:spLocks/>
          </p:cNvSpPr>
          <p:nvPr/>
        </p:nvSpPr>
        <p:spPr bwMode="auto">
          <a:xfrm>
            <a:off x="5868144" y="3869922"/>
            <a:ext cx="1592643" cy="37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b="1" kern="0" dirty="0" smtClean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Code</a:t>
            </a:r>
            <a:r>
              <a:rPr lang="zh-TW" altLang="en-US" sz="1400" b="1" kern="0" dirty="0" smtClean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：</a:t>
            </a:r>
            <a:r>
              <a:rPr lang="en-US" altLang="zh-TW" sz="1400" b="1" kern="0" dirty="0" smtClean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1232 TT</a:t>
            </a:r>
            <a:endParaRPr kumimoji="1" lang="zh-TW" altLang="en-US" sz="1400" b="1" i="0" u="none" strike="noStrike" kern="0" cap="none" spc="0" normalizeH="0" baseline="0" noProof="0" dirty="0">
              <a:ln>
                <a:noFill/>
              </a:ln>
              <a:solidFill>
                <a:srgbClr val="E2AB39"/>
              </a:solidFill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9" name="標題 3"/>
          <p:cNvSpPr txBox="1">
            <a:spLocks/>
          </p:cNvSpPr>
          <p:nvPr/>
        </p:nvSpPr>
        <p:spPr bwMode="auto">
          <a:xfrm>
            <a:off x="5940152" y="5013176"/>
            <a:ext cx="1520635" cy="37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600" b="0" kern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Aug.</a:t>
            </a:r>
            <a:r>
              <a:rPr lang="en-US" altLang="zh-TW" sz="1600" kern="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 18, 2020</a:t>
            </a:r>
            <a:endParaRPr kumimoji="1" lang="zh-TW" altLang="en-US" sz="1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圖表 12"/>
          <p:cNvGraphicFramePr/>
          <p:nvPr>
            <p:extLst>
              <p:ext uri="{D42A27DB-BD31-4B8C-83A1-F6EECF244321}">
                <p14:modId xmlns:p14="http://schemas.microsoft.com/office/powerpoint/2010/main" val="4292061827"/>
              </p:ext>
            </p:extLst>
          </p:nvPr>
        </p:nvGraphicFramePr>
        <p:xfrm>
          <a:off x="755576" y="1052736"/>
          <a:ext cx="8280920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標題 1"/>
          <p:cNvSpPr txBox="1">
            <a:spLocks/>
          </p:cNvSpPr>
          <p:nvPr/>
        </p:nvSpPr>
        <p:spPr>
          <a:xfrm>
            <a:off x="310468" y="0"/>
            <a:ext cx="6349764" cy="15540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3600" b="1" dirty="0" smtClean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Stable Profits </a:t>
            </a:r>
            <a:r>
              <a:rPr lang="en-US" altLang="zh-TW" sz="2000" b="1" dirty="0" smtClean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 </a:t>
            </a:r>
            <a:r>
              <a:rPr lang="en-US" altLang="zh-TW" sz="2000" b="1" u="sng" dirty="0" smtClean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EBIT: Individual</a:t>
            </a:r>
            <a:r>
              <a:rPr lang="en-US" altLang="zh-TW" sz="2000" b="1" dirty="0" smtClean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)</a:t>
            </a:r>
            <a:endParaRPr lang="zh-TW" altLang="en-US" sz="3200" b="1" dirty="0">
              <a:solidFill>
                <a:srgbClr val="E2AB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868144" y="1794130"/>
            <a:ext cx="1938412" cy="33855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anchor="ctr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kumimoji="0" lang="en-US" altLang="zh-TW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In NT$ billions</a:t>
            </a:r>
            <a:endParaRPr kumimoji="0" lang="zh-TW" altLang="en-US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6588224" y="3212632"/>
            <a:ext cx="864096" cy="30777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kumimoji="0" lang="en-US" altLang="zh-TW" sz="1200" dirty="0" smtClean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↑7.4</a:t>
            </a:r>
            <a:r>
              <a:rPr kumimoji="0" lang="en-US" altLang="zh-TW" sz="1400" dirty="0" smtClean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kumimoji="0" lang="en-US" altLang="zh-TW" sz="1050" dirty="0" smtClean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%</a:t>
            </a:r>
            <a:endParaRPr kumimoji="0" lang="zh-TW" altLang="en-US" sz="1050" dirty="0">
              <a:solidFill>
                <a:srgbClr val="E2AB39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48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標題 1"/>
          <p:cNvSpPr txBox="1">
            <a:spLocks/>
          </p:cNvSpPr>
          <p:nvPr/>
        </p:nvSpPr>
        <p:spPr>
          <a:xfrm>
            <a:off x="310468" y="0"/>
            <a:ext cx="4837596" cy="15540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3600" b="1" dirty="0" smtClean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Stable Dividends</a:t>
            </a:r>
            <a:endParaRPr lang="zh-TW" altLang="en-US" sz="3600" b="1" dirty="0">
              <a:solidFill>
                <a:srgbClr val="E2AB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3" name="圖表 2">
            <a:extLst>
              <a:ext uri="{FF2B5EF4-FFF2-40B4-BE49-F238E27FC236}">
                <a16:creationId xmlns:a16="http://schemas.microsoft.com/office/drawing/2014/main" xmlns="" id="{DE590EB7-631E-41B2-B64A-842351AFEF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0740376"/>
              </p:ext>
            </p:extLst>
          </p:nvPr>
        </p:nvGraphicFramePr>
        <p:xfrm>
          <a:off x="2699792" y="1416696"/>
          <a:ext cx="5760640" cy="2586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圖表 3">
            <a:extLst>
              <a:ext uri="{FF2B5EF4-FFF2-40B4-BE49-F238E27FC236}">
                <a16:creationId xmlns:a16="http://schemas.microsoft.com/office/drawing/2014/main" xmlns="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0272123"/>
              </p:ext>
            </p:extLst>
          </p:nvPr>
        </p:nvGraphicFramePr>
        <p:xfrm>
          <a:off x="2520738" y="4005064"/>
          <a:ext cx="6118748" cy="2468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413261" y="5272970"/>
            <a:ext cx="1962386" cy="33855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Payout Ratio&gt;80</a:t>
            </a:r>
            <a:r>
              <a:rPr kumimoji="1" lang="en-US" altLang="zh-TW" sz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% </a:t>
            </a:r>
            <a:endParaRPr kumimoji="1" lang="zh-TW" altLang="en-US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413261" y="1974701"/>
            <a:ext cx="1962386" cy="98488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fontAlgn="base">
              <a:spcBef>
                <a:spcPts val="600"/>
              </a:spcBef>
              <a:spcAft>
                <a:spcPct val="0"/>
              </a:spcAft>
            </a:pPr>
            <a:r>
              <a:rPr kumimoji="1" lang="en-US" altLang="zh-TW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NT$5 per share</a:t>
            </a:r>
          </a:p>
          <a:p>
            <a:pPr algn="ctr" fontAlgn="base">
              <a:spcBef>
                <a:spcPts val="600"/>
              </a:spcBef>
              <a:spcAft>
                <a:spcPct val="0"/>
              </a:spcAft>
            </a:pPr>
            <a:r>
              <a:rPr kumimoji="1" lang="en-US" altLang="zh-TW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Cash Dividend</a:t>
            </a:r>
          </a:p>
          <a:p>
            <a:pPr algn="ctr" fontAlgn="base">
              <a:spcBef>
                <a:spcPts val="600"/>
              </a:spcBef>
              <a:spcAft>
                <a:spcPct val="0"/>
              </a:spcAft>
            </a:pPr>
            <a:r>
              <a:rPr kumimoji="1" lang="en-US" altLang="zh-TW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since 2014.</a:t>
            </a:r>
            <a:endParaRPr kumimoji="1" lang="zh-TW" altLang="en-US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2533420" y="5301208"/>
            <a:ext cx="535377" cy="318758"/>
          </a:xfrm>
          <a:prstGeom prst="roundRect">
            <a:avLst/>
          </a:prstGeom>
          <a:noFill/>
          <a:ln>
            <a:solidFill>
              <a:srgbClr val="E2AB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>
              <a:solidFill>
                <a:srgbClr val="FFFFFF"/>
              </a:solidFill>
            </a:endParaRPr>
          </a:p>
        </p:txBody>
      </p:sp>
      <p:cxnSp>
        <p:nvCxnSpPr>
          <p:cNvPr id="9" name="直線接點 8"/>
          <p:cNvCxnSpPr/>
          <p:nvPr/>
        </p:nvCxnSpPr>
        <p:spPr>
          <a:xfrm flipV="1">
            <a:off x="3185956" y="5486112"/>
            <a:ext cx="5249036" cy="9470"/>
          </a:xfrm>
          <a:prstGeom prst="line">
            <a:avLst/>
          </a:prstGeom>
          <a:ln w="28575">
            <a:solidFill>
              <a:srgbClr val="E2AB3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383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標題 1"/>
          <p:cNvSpPr txBox="1">
            <a:spLocks/>
          </p:cNvSpPr>
          <p:nvPr/>
        </p:nvSpPr>
        <p:spPr>
          <a:xfrm>
            <a:off x="310468" y="0"/>
            <a:ext cx="5989724" cy="15540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3600" b="1" dirty="0" smtClean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Return </a:t>
            </a:r>
            <a:r>
              <a:rPr lang="en-US" altLang="zh-TW" sz="3600" b="1" dirty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</a:t>
            </a:r>
            <a:r>
              <a:rPr lang="en-US" altLang="zh-TW" sz="3600" b="1" dirty="0" smtClean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 Equity&gt;20</a:t>
            </a:r>
            <a:r>
              <a:rPr lang="en-US" altLang="zh-TW" sz="2400" b="1" dirty="0" smtClean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%</a:t>
            </a:r>
            <a:endParaRPr lang="zh-TW" altLang="en-US" sz="3600" b="1" dirty="0">
              <a:solidFill>
                <a:srgbClr val="E2AB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3" name="圖表 2">
            <a:extLst>
              <a:ext uri="{FF2B5EF4-FFF2-40B4-BE49-F238E27FC236}">
                <a16:creationId xmlns:a16="http://schemas.microsoft.com/office/drawing/2014/main" xmlns="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2724884"/>
              </p:ext>
            </p:extLst>
          </p:nvPr>
        </p:nvGraphicFramePr>
        <p:xfrm>
          <a:off x="683568" y="1196752"/>
          <a:ext cx="7704856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直線接點 3"/>
          <p:cNvCxnSpPr/>
          <p:nvPr/>
        </p:nvCxnSpPr>
        <p:spPr>
          <a:xfrm>
            <a:off x="1710189" y="4191744"/>
            <a:ext cx="6318195" cy="0"/>
          </a:xfrm>
          <a:prstGeom prst="line">
            <a:avLst/>
          </a:prstGeom>
          <a:ln w="28575">
            <a:solidFill>
              <a:srgbClr val="E2AB3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圓角矩形 4"/>
          <p:cNvSpPr/>
          <p:nvPr/>
        </p:nvSpPr>
        <p:spPr>
          <a:xfrm>
            <a:off x="833753" y="4005064"/>
            <a:ext cx="720080" cy="402704"/>
          </a:xfrm>
          <a:prstGeom prst="roundRect">
            <a:avLst/>
          </a:prstGeom>
          <a:noFill/>
          <a:ln>
            <a:solidFill>
              <a:srgbClr val="E2AB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61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108520" y="404664"/>
            <a:ext cx="9144000" cy="864096"/>
          </a:xfrm>
        </p:spPr>
        <p:txBody>
          <a:bodyPr>
            <a:normAutofit/>
          </a:bodyPr>
          <a:lstStyle/>
          <a:p>
            <a:r>
              <a:rPr lang="en-US" altLang="zh-TW" sz="4000" b="1" dirty="0" smtClean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Thank You</a:t>
            </a:r>
            <a:endParaRPr lang="zh-TW" altLang="en-US" sz="4000" b="1" dirty="0">
              <a:solidFill>
                <a:srgbClr val="E2AB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 descr="06星期六-確認版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700808"/>
            <a:ext cx="9144000" cy="41328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84"/>
          <p:cNvSpPr txBox="1">
            <a:spLocks noChangeArrowheads="1"/>
          </p:cNvSpPr>
          <p:nvPr/>
        </p:nvSpPr>
        <p:spPr bwMode="auto">
          <a:xfrm>
            <a:off x="683568" y="1412776"/>
            <a:ext cx="7776864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marL="457200" indent="-457200">
              <a:spcBef>
                <a:spcPts val="1800"/>
              </a:spcBef>
              <a:buAutoNum type="arabicPeriod"/>
            </a:pPr>
            <a:r>
              <a:rPr kumimoji="1" lang="en-US" altLang="zh-TW" sz="2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This presentation contains certain forward-looking</a:t>
            </a:r>
            <a:r>
              <a:rPr kumimoji="1" lang="zh-TW" altLang="en-US" sz="2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en-US" altLang="zh-TW" sz="2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statements that are based on current expectations and are subject to known and unknown risks and uncertain ties that could cause actual results to </a:t>
            </a:r>
            <a:r>
              <a:rPr kumimoji="1" lang="en-US" altLang="zh-TW" sz="2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differ</a:t>
            </a:r>
            <a:r>
              <a:rPr kumimoji="1" lang="zh-TW" altLang="en-US" sz="2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en-US" altLang="zh-TW" sz="2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materially from </a:t>
            </a:r>
            <a:r>
              <a:rPr kumimoji="1" lang="en-US" altLang="zh-TW" sz="2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those </a:t>
            </a:r>
            <a:r>
              <a:rPr kumimoji="1" lang="en-US" altLang="zh-TW" sz="2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expressed in the </a:t>
            </a:r>
            <a:r>
              <a:rPr kumimoji="1" lang="en-US" altLang="zh-TW" sz="2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statements.</a:t>
            </a:r>
          </a:p>
          <a:p>
            <a:pPr marL="457200" indent="-457200">
              <a:spcBef>
                <a:spcPts val="2400"/>
              </a:spcBef>
              <a:buAutoNum type="arabicPeriod"/>
            </a:pPr>
            <a:r>
              <a:rPr kumimoji="1" lang="en-US" altLang="zh-TW" sz="2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Except </a:t>
            </a:r>
            <a:r>
              <a:rPr kumimoji="1" lang="en-US" altLang="zh-TW" sz="2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as required by law, we undertake no obligation to </a:t>
            </a:r>
            <a:r>
              <a:rPr kumimoji="1" lang="en-US" altLang="zh-TW" sz="2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publicly update </a:t>
            </a:r>
            <a:r>
              <a:rPr kumimoji="1" lang="en-US" altLang="zh-TW" sz="2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any forward-looking statements, whether as a result of new information, future events or others. </a:t>
            </a:r>
            <a:endParaRPr kumimoji="1" lang="en-US" altLang="zh-TW" sz="2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標題 1"/>
          <p:cNvSpPr txBox="1">
            <a:spLocks/>
          </p:cNvSpPr>
          <p:nvPr/>
        </p:nvSpPr>
        <p:spPr>
          <a:xfrm>
            <a:off x="179512" y="0"/>
            <a:ext cx="3744416" cy="15540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4000" b="1" dirty="0" smtClean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</a:rPr>
              <a:t>Disclaimer</a:t>
            </a:r>
            <a:endParaRPr lang="zh-TW" altLang="en-US" sz="4000" b="1" dirty="0">
              <a:solidFill>
                <a:srgbClr val="FFC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9145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4"/>
          <p:cNvGrpSpPr>
            <a:grpSpLocks/>
          </p:cNvGrpSpPr>
          <p:nvPr/>
        </p:nvGrpSpPr>
        <p:grpSpPr bwMode="auto">
          <a:xfrm>
            <a:off x="4420681" y="953112"/>
            <a:ext cx="3821776" cy="5290743"/>
            <a:chOff x="2718" y="1154"/>
            <a:chExt cx="1753" cy="2289"/>
          </a:xfrm>
          <a:solidFill>
            <a:srgbClr val="00507A"/>
          </a:solidFill>
        </p:grpSpPr>
        <p:sp>
          <p:nvSpPr>
            <p:cNvPr id="91" name="Freeform 6"/>
            <p:cNvSpPr>
              <a:spLocks/>
            </p:cNvSpPr>
            <p:nvPr/>
          </p:nvSpPr>
          <p:spPr bwMode="auto">
            <a:xfrm>
              <a:off x="4210" y="3298"/>
              <a:ext cx="72" cy="71"/>
            </a:xfrm>
            <a:custGeom>
              <a:avLst/>
              <a:gdLst>
                <a:gd name="T0" fmla="*/ 0 w 72"/>
                <a:gd name="T1" fmla="*/ 3 h 71"/>
                <a:gd name="T2" fmla="*/ 4 w 72"/>
                <a:gd name="T3" fmla="*/ 0 h 71"/>
                <a:gd name="T4" fmla="*/ 11 w 72"/>
                <a:gd name="T5" fmla="*/ 5 h 71"/>
                <a:gd name="T6" fmla="*/ 42 w 72"/>
                <a:gd name="T7" fmla="*/ 3 h 71"/>
                <a:gd name="T8" fmla="*/ 49 w 72"/>
                <a:gd name="T9" fmla="*/ 1 h 71"/>
                <a:gd name="T10" fmla="*/ 51 w 72"/>
                <a:gd name="T11" fmla="*/ 6 h 71"/>
                <a:gd name="T12" fmla="*/ 49 w 72"/>
                <a:gd name="T13" fmla="*/ 15 h 71"/>
                <a:gd name="T14" fmla="*/ 54 w 72"/>
                <a:gd name="T15" fmla="*/ 22 h 71"/>
                <a:gd name="T16" fmla="*/ 44 w 72"/>
                <a:gd name="T17" fmla="*/ 27 h 71"/>
                <a:gd name="T18" fmla="*/ 49 w 72"/>
                <a:gd name="T19" fmla="*/ 38 h 71"/>
                <a:gd name="T20" fmla="*/ 71 w 72"/>
                <a:gd name="T21" fmla="*/ 51 h 71"/>
                <a:gd name="T22" fmla="*/ 66 w 72"/>
                <a:gd name="T23" fmla="*/ 67 h 71"/>
                <a:gd name="T24" fmla="*/ 59 w 72"/>
                <a:gd name="T25" fmla="*/ 70 h 71"/>
                <a:gd name="T26" fmla="*/ 47 w 72"/>
                <a:gd name="T27" fmla="*/ 65 h 71"/>
                <a:gd name="T28" fmla="*/ 49 w 72"/>
                <a:gd name="T29" fmla="*/ 61 h 71"/>
                <a:gd name="T30" fmla="*/ 40 w 72"/>
                <a:gd name="T31" fmla="*/ 50 h 71"/>
                <a:gd name="T32" fmla="*/ 25 w 72"/>
                <a:gd name="T33" fmla="*/ 48 h 71"/>
                <a:gd name="T34" fmla="*/ 10 w 72"/>
                <a:gd name="T35" fmla="*/ 32 h 71"/>
                <a:gd name="T36" fmla="*/ 6 w 72"/>
                <a:gd name="T37" fmla="*/ 33 h 71"/>
                <a:gd name="T38" fmla="*/ 6 w 72"/>
                <a:gd name="T39" fmla="*/ 13 h 71"/>
                <a:gd name="T40" fmla="*/ 0 w 72"/>
                <a:gd name="T41" fmla="*/ 3 h 7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2"/>
                <a:gd name="T64" fmla="*/ 0 h 71"/>
                <a:gd name="T65" fmla="*/ 72 w 72"/>
                <a:gd name="T66" fmla="*/ 71 h 7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2" h="71">
                  <a:moveTo>
                    <a:pt x="0" y="3"/>
                  </a:moveTo>
                  <a:lnTo>
                    <a:pt x="4" y="0"/>
                  </a:lnTo>
                  <a:lnTo>
                    <a:pt x="11" y="5"/>
                  </a:lnTo>
                  <a:lnTo>
                    <a:pt x="42" y="3"/>
                  </a:lnTo>
                  <a:lnTo>
                    <a:pt x="49" y="1"/>
                  </a:lnTo>
                  <a:lnTo>
                    <a:pt x="51" y="6"/>
                  </a:lnTo>
                  <a:lnTo>
                    <a:pt x="49" y="15"/>
                  </a:lnTo>
                  <a:lnTo>
                    <a:pt x="54" y="22"/>
                  </a:lnTo>
                  <a:lnTo>
                    <a:pt x="44" y="27"/>
                  </a:lnTo>
                  <a:lnTo>
                    <a:pt x="49" y="38"/>
                  </a:lnTo>
                  <a:lnTo>
                    <a:pt x="71" y="51"/>
                  </a:lnTo>
                  <a:lnTo>
                    <a:pt x="66" y="67"/>
                  </a:lnTo>
                  <a:lnTo>
                    <a:pt x="59" y="70"/>
                  </a:lnTo>
                  <a:lnTo>
                    <a:pt x="47" y="65"/>
                  </a:lnTo>
                  <a:lnTo>
                    <a:pt x="49" y="61"/>
                  </a:lnTo>
                  <a:lnTo>
                    <a:pt x="40" y="50"/>
                  </a:lnTo>
                  <a:lnTo>
                    <a:pt x="25" y="48"/>
                  </a:lnTo>
                  <a:lnTo>
                    <a:pt x="10" y="32"/>
                  </a:lnTo>
                  <a:lnTo>
                    <a:pt x="6" y="33"/>
                  </a:lnTo>
                  <a:lnTo>
                    <a:pt x="6" y="13"/>
                  </a:lnTo>
                  <a:lnTo>
                    <a:pt x="0" y="3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2" name="Freeform 7"/>
            <p:cNvSpPr>
              <a:spLocks/>
            </p:cNvSpPr>
            <p:nvPr/>
          </p:nvSpPr>
          <p:spPr bwMode="auto">
            <a:xfrm>
              <a:off x="3552" y="1901"/>
              <a:ext cx="141" cy="75"/>
            </a:xfrm>
            <a:custGeom>
              <a:avLst/>
              <a:gdLst>
                <a:gd name="T0" fmla="*/ 17 w 141"/>
                <a:gd name="T1" fmla="*/ 3 h 75"/>
                <a:gd name="T2" fmla="*/ 10 w 141"/>
                <a:gd name="T3" fmla="*/ 18 h 75"/>
                <a:gd name="T4" fmla="*/ 14 w 141"/>
                <a:gd name="T5" fmla="*/ 24 h 75"/>
                <a:gd name="T6" fmla="*/ 0 w 141"/>
                <a:gd name="T7" fmla="*/ 45 h 75"/>
                <a:gd name="T8" fmla="*/ 12 w 141"/>
                <a:gd name="T9" fmla="*/ 58 h 75"/>
                <a:gd name="T10" fmla="*/ 26 w 141"/>
                <a:gd name="T11" fmla="*/ 62 h 75"/>
                <a:gd name="T12" fmla="*/ 29 w 141"/>
                <a:gd name="T13" fmla="*/ 69 h 75"/>
                <a:gd name="T14" fmla="*/ 48 w 141"/>
                <a:gd name="T15" fmla="*/ 74 h 75"/>
                <a:gd name="T16" fmla="*/ 83 w 141"/>
                <a:gd name="T17" fmla="*/ 57 h 75"/>
                <a:gd name="T18" fmla="*/ 83 w 141"/>
                <a:gd name="T19" fmla="*/ 50 h 75"/>
                <a:gd name="T20" fmla="*/ 77 w 141"/>
                <a:gd name="T21" fmla="*/ 37 h 75"/>
                <a:gd name="T22" fmla="*/ 108 w 141"/>
                <a:gd name="T23" fmla="*/ 41 h 75"/>
                <a:gd name="T24" fmla="*/ 135 w 141"/>
                <a:gd name="T25" fmla="*/ 35 h 75"/>
                <a:gd name="T26" fmla="*/ 140 w 141"/>
                <a:gd name="T27" fmla="*/ 15 h 75"/>
                <a:gd name="T28" fmla="*/ 111 w 141"/>
                <a:gd name="T29" fmla="*/ 0 h 75"/>
                <a:gd name="T30" fmla="*/ 104 w 141"/>
                <a:gd name="T31" fmla="*/ 9 h 75"/>
                <a:gd name="T32" fmla="*/ 93 w 141"/>
                <a:gd name="T33" fmla="*/ 19 h 75"/>
                <a:gd name="T34" fmla="*/ 74 w 141"/>
                <a:gd name="T35" fmla="*/ 19 h 75"/>
                <a:gd name="T36" fmla="*/ 71 w 141"/>
                <a:gd name="T37" fmla="*/ 8 h 75"/>
                <a:gd name="T38" fmla="*/ 54 w 141"/>
                <a:gd name="T39" fmla="*/ 12 h 75"/>
                <a:gd name="T40" fmla="*/ 48 w 141"/>
                <a:gd name="T41" fmla="*/ 8 h 75"/>
                <a:gd name="T42" fmla="*/ 36 w 141"/>
                <a:gd name="T43" fmla="*/ 9 h 75"/>
                <a:gd name="T44" fmla="*/ 17 w 141"/>
                <a:gd name="T45" fmla="*/ 3 h 7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41"/>
                <a:gd name="T70" fmla="*/ 0 h 75"/>
                <a:gd name="T71" fmla="*/ 141 w 141"/>
                <a:gd name="T72" fmla="*/ 75 h 7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41" h="75">
                  <a:moveTo>
                    <a:pt x="17" y="3"/>
                  </a:moveTo>
                  <a:lnTo>
                    <a:pt x="10" y="18"/>
                  </a:lnTo>
                  <a:lnTo>
                    <a:pt x="14" y="24"/>
                  </a:lnTo>
                  <a:lnTo>
                    <a:pt x="0" y="45"/>
                  </a:lnTo>
                  <a:lnTo>
                    <a:pt x="12" y="58"/>
                  </a:lnTo>
                  <a:lnTo>
                    <a:pt x="26" y="62"/>
                  </a:lnTo>
                  <a:lnTo>
                    <a:pt x="29" y="69"/>
                  </a:lnTo>
                  <a:lnTo>
                    <a:pt x="48" y="74"/>
                  </a:lnTo>
                  <a:lnTo>
                    <a:pt x="83" y="57"/>
                  </a:lnTo>
                  <a:lnTo>
                    <a:pt x="83" y="50"/>
                  </a:lnTo>
                  <a:lnTo>
                    <a:pt x="77" y="37"/>
                  </a:lnTo>
                  <a:lnTo>
                    <a:pt x="108" y="41"/>
                  </a:lnTo>
                  <a:lnTo>
                    <a:pt x="135" y="35"/>
                  </a:lnTo>
                  <a:lnTo>
                    <a:pt x="140" y="15"/>
                  </a:lnTo>
                  <a:lnTo>
                    <a:pt x="111" y="0"/>
                  </a:lnTo>
                  <a:lnTo>
                    <a:pt x="104" y="9"/>
                  </a:lnTo>
                  <a:lnTo>
                    <a:pt x="93" y="19"/>
                  </a:lnTo>
                  <a:lnTo>
                    <a:pt x="74" y="19"/>
                  </a:lnTo>
                  <a:lnTo>
                    <a:pt x="71" y="8"/>
                  </a:lnTo>
                  <a:lnTo>
                    <a:pt x="54" y="12"/>
                  </a:lnTo>
                  <a:lnTo>
                    <a:pt x="48" y="8"/>
                  </a:lnTo>
                  <a:lnTo>
                    <a:pt x="36" y="9"/>
                  </a:lnTo>
                  <a:lnTo>
                    <a:pt x="17" y="3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3" name="Freeform 8"/>
            <p:cNvSpPr>
              <a:spLocks/>
            </p:cNvSpPr>
            <p:nvPr/>
          </p:nvSpPr>
          <p:spPr bwMode="auto">
            <a:xfrm>
              <a:off x="4231" y="1238"/>
              <a:ext cx="121" cy="94"/>
            </a:xfrm>
            <a:custGeom>
              <a:avLst/>
              <a:gdLst>
                <a:gd name="T0" fmla="*/ 120 w 121"/>
                <a:gd name="T1" fmla="*/ 26 h 94"/>
                <a:gd name="T2" fmla="*/ 113 w 121"/>
                <a:gd name="T3" fmla="*/ 22 h 94"/>
                <a:gd name="T4" fmla="*/ 66 w 121"/>
                <a:gd name="T5" fmla="*/ 17 h 94"/>
                <a:gd name="T6" fmla="*/ 41 w 121"/>
                <a:gd name="T7" fmla="*/ 0 h 94"/>
                <a:gd name="T8" fmla="*/ 40 w 121"/>
                <a:gd name="T9" fmla="*/ 0 h 94"/>
                <a:gd name="T10" fmla="*/ 27 w 121"/>
                <a:gd name="T11" fmla="*/ 19 h 94"/>
                <a:gd name="T12" fmla="*/ 7 w 121"/>
                <a:gd name="T13" fmla="*/ 24 h 94"/>
                <a:gd name="T14" fmla="*/ 0 w 121"/>
                <a:gd name="T15" fmla="*/ 40 h 94"/>
                <a:gd name="T16" fmla="*/ 18 w 121"/>
                <a:gd name="T17" fmla="*/ 59 h 94"/>
                <a:gd name="T18" fmla="*/ 34 w 121"/>
                <a:gd name="T19" fmla="*/ 82 h 94"/>
                <a:gd name="T20" fmla="*/ 69 w 121"/>
                <a:gd name="T21" fmla="*/ 93 h 94"/>
                <a:gd name="T22" fmla="*/ 90 w 121"/>
                <a:gd name="T23" fmla="*/ 93 h 94"/>
                <a:gd name="T24" fmla="*/ 102 w 121"/>
                <a:gd name="T25" fmla="*/ 80 h 94"/>
                <a:gd name="T26" fmla="*/ 100 w 121"/>
                <a:gd name="T27" fmla="*/ 72 h 94"/>
                <a:gd name="T28" fmla="*/ 90 w 121"/>
                <a:gd name="T29" fmla="*/ 69 h 94"/>
                <a:gd name="T30" fmla="*/ 81 w 121"/>
                <a:gd name="T31" fmla="*/ 46 h 94"/>
                <a:gd name="T32" fmla="*/ 93 w 121"/>
                <a:gd name="T33" fmla="*/ 36 h 94"/>
                <a:gd name="T34" fmla="*/ 113 w 121"/>
                <a:gd name="T35" fmla="*/ 36 h 94"/>
                <a:gd name="T36" fmla="*/ 120 w 121"/>
                <a:gd name="T37" fmla="*/ 26 h 94"/>
                <a:gd name="T38" fmla="*/ 120 w 121"/>
                <a:gd name="T39" fmla="*/ 26 h 9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1"/>
                <a:gd name="T61" fmla="*/ 0 h 94"/>
                <a:gd name="T62" fmla="*/ 121 w 121"/>
                <a:gd name="T63" fmla="*/ 94 h 9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1" h="94">
                  <a:moveTo>
                    <a:pt x="120" y="26"/>
                  </a:moveTo>
                  <a:lnTo>
                    <a:pt x="113" y="22"/>
                  </a:lnTo>
                  <a:lnTo>
                    <a:pt x="66" y="17"/>
                  </a:lnTo>
                  <a:lnTo>
                    <a:pt x="41" y="0"/>
                  </a:lnTo>
                  <a:lnTo>
                    <a:pt x="40" y="0"/>
                  </a:lnTo>
                  <a:lnTo>
                    <a:pt x="27" y="19"/>
                  </a:lnTo>
                  <a:lnTo>
                    <a:pt x="7" y="24"/>
                  </a:lnTo>
                  <a:lnTo>
                    <a:pt x="0" y="40"/>
                  </a:lnTo>
                  <a:lnTo>
                    <a:pt x="18" y="59"/>
                  </a:lnTo>
                  <a:lnTo>
                    <a:pt x="34" y="82"/>
                  </a:lnTo>
                  <a:lnTo>
                    <a:pt x="69" y="93"/>
                  </a:lnTo>
                  <a:lnTo>
                    <a:pt x="90" y="93"/>
                  </a:lnTo>
                  <a:lnTo>
                    <a:pt x="102" y="80"/>
                  </a:lnTo>
                  <a:lnTo>
                    <a:pt x="100" y="72"/>
                  </a:lnTo>
                  <a:lnTo>
                    <a:pt x="90" y="69"/>
                  </a:lnTo>
                  <a:lnTo>
                    <a:pt x="81" y="46"/>
                  </a:lnTo>
                  <a:lnTo>
                    <a:pt x="93" y="36"/>
                  </a:lnTo>
                  <a:lnTo>
                    <a:pt x="113" y="36"/>
                  </a:lnTo>
                  <a:lnTo>
                    <a:pt x="120" y="26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4" name="Freeform 9"/>
            <p:cNvSpPr>
              <a:spLocks/>
            </p:cNvSpPr>
            <p:nvPr/>
          </p:nvSpPr>
          <p:spPr bwMode="auto">
            <a:xfrm>
              <a:off x="3719" y="1463"/>
              <a:ext cx="99" cy="104"/>
            </a:xfrm>
            <a:custGeom>
              <a:avLst/>
              <a:gdLst>
                <a:gd name="T0" fmla="*/ 23 w 99"/>
                <a:gd name="T1" fmla="*/ 6 h 104"/>
                <a:gd name="T2" fmla="*/ 21 w 99"/>
                <a:gd name="T3" fmla="*/ 8 h 104"/>
                <a:gd name="T4" fmla="*/ 17 w 99"/>
                <a:gd name="T5" fmla="*/ 17 h 104"/>
                <a:gd name="T6" fmla="*/ 16 w 99"/>
                <a:gd name="T7" fmla="*/ 22 h 104"/>
                <a:gd name="T8" fmla="*/ 25 w 99"/>
                <a:gd name="T9" fmla="*/ 30 h 104"/>
                <a:gd name="T10" fmla="*/ 15 w 99"/>
                <a:gd name="T11" fmla="*/ 31 h 104"/>
                <a:gd name="T12" fmla="*/ 15 w 99"/>
                <a:gd name="T13" fmla="*/ 31 h 104"/>
                <a:gd name="T14" fmla="*/ 12 w 99"/>
                <a:gd name="T15" fmla="*/ 65 h 104"/>
                <a:gd name="T16" fmla="*/ 9 w 99"/>
                <a:gd name="T17" fmla="*/ 84 h 104"/>
                <a:gd name="T18" fmla="*/ 0 w 99"/>
                <a:gd name="T19" fmla="*/ 93 h 104"/>
                <a:gd name="T20" fmla="*/ 6 w 99"/>
                <a:gd name="T21" fmla="*/ 96 h 104"/>
                <a:gd name="T22" fmla="*/ 18 w 99"/>
                <a:gd name="T23" fmla="*/ 86 h 104"/>
                <a:gd name="T24" fmla="*/ 23 w 99"/>
                <a:gd name="T25" fmla="*/ 99 h 104"/>
                <a:gd name="T26" fmla="*/ 33 w 99"/>
                <a:gd name="T27" fmla="*/ 103 h 104"/>
                <a:gd name="T28" fmla="*/ 41 w 99"/>
                <a:gd name="T29" fmla="*/ 77 h 104"/>
                <a:gd name="T30" fmla="*/ 65 w 99"/>
                <a:gd name="T31" fmla="*/ 55 h 104"/>
                <a:gd name="T32" fmla="*/ 70 w 99"/>
                <a:gd name="T33" fmla="*/ 53 h 104"/>
                <a:gd name="T34" fmla="*/ 87 w 99"/>
                <a:gd name="T35" fmla="*/ 59 h 104"/>
                <a:gd name="T36" fmla="*/ 91 w 99"/>
                <a:gd name="T37" fmla="*/ 68 h 104"/>
                <a:gd name="T38" fmla="*/ 98 w 99"/>
                <a:gd name="T39" fmla="*/ 65 h 104"/>
                <a:gd name="T40" fmla="*/ 92 w 99"/>
                <a:gd name="T41" fmla="*/ 33 h 104"/>
                <a:gd name="T42" fmla="*/ 77 w 99"/>
                <a:gd name="T43" fmla="*/ 17 h 104"/>
                <a:gd name="T44" fmla="*/ 44 w 99"/>
                <a:gd name="T45" fmla="*/ 9 h 104"/>
                <a:gd name="T46" fmla="*/ 27 w 99"/>
                <a:gd name="T47" fmla="*/ 0 h 104"/>
                <a:gd name="T48" fmla="*/ 23 w 99"/>
                <a:gd name="T49" fmla="*/ 6 h 10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99"/>
                <a:gd name="T76" fmla="*/ 0 h 104"/>
                <a:gd name="T77" fmla="*/ 99 w 99"/>
                <a:gd name="T78" fmla="*/ 104 h 10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99" h="104">
                  <a:moveTo>
                    <a:pt x="23" y="6"/>
                  </a:moveTo>
                  <a:lnTo>
                    <a:pt x="21" y="8"/>
                  </a:lnTo>
                  <a:lnTo>
                    <a:pt x="17" y="17"/>
                  </a:lnTo>
                  <a:lnTo>
                    <a:pt x="16" y="22"/>
                  </a:lnTo>
                  <a:lnTo>
                    <a:pt x="25" y="30"/>
                  </a:lnTo>
                  <a:lnTo>
                    <a:pt x="15" y="31"/>
                  </a:lnTo>
                  <a:lnTo>
                    <a:pt x="12" y="65"/>
                  </a:lnTo>
                  <a:lnTo>
                    <a:pt x="9" y="84"/>
                  </a:lnTo>
                  <a:lnTo>
                    <a:pt x="0" y="93"/>
                  </a:lnTo>
                  <a:lnTo>
                    <a:pt x="6" y="96"/>
                  </a:lnTo>
                  <a:lnTo>
                    <a:pt x="18" y="86"/>
                  </a:lnTo>
                  <a:lnTo>
                    <a:pt x="23" y="99"/>
                  </a:lnTo>
                  <a:lnTo>
                    <a:pt x="33" y="103"/>
                  </a:lnTo>
                  <a:lnTo>
                    <a:pt x="41" y="77"/>
                  </a:lnTo>
                  <a:lnTo>
                    <a:pt x="65" y="55"/>
                  </a:lnTo>
                  <a:lnTo>
                    <a:pt x="70" y="53"/>
                  </a:lnTo>
                  <a:lnTo>
                    <a:pt x="87" y="59"/>
                  </a:lnTo>
                  <a:lnTo>
                    <a:pt x="91" y="68"/>
                  </a:lnTo>
                  <a:lnTo>
                    <a:pt x="98" y="65"/>
                  </a:lnTo>
                  <a:lnTo>
                    <a:pt x="92" y="33"/>
                  </a:lnTo>
                  <a:lnTo>
                    <a:pt x="77" y="17"/>
                  </a:lnTo>
                  <a:lnTo>
                    <a:pt x="44" y="9"/>
                  </a:lnTo>
                  <a:lnTo>
                    <a:pt x="27" y="0"/>
                  </a:lnTo>
                  <a:lnTo>
                    <a:pt x="23" y="6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5" name="Freeform 10"/>
            <p:cNvSpPr>
              <a:spLocks/>
            </p:cNvSpPr>
            <p:nvPr/>
          </p:nvSpPr>
          <p:spPr bwMode="auto">
            <a:xfrm>
              <a:off x="3253" y="2681"/>
              <a:ext cx="112" cy="116"/>
            </a:xfrm>
            <a:custGeom>
              <a:avLst/>
              <a:gdLst>
                <a:gd name="T0" fmla="*/ 83 w 112"/>
                <a:gd name="T1" fmla="*/ 101 h 116"/>
                <a:gd name="T2" fmla="*/ 81 w 112"/>
                <a:gd name="T3" fmla="*/ 91 h 116"/>
                <a:gd name="T4" fmla="*/ 90 w 112"/>
                <a:gd name="T5" fmla="*/ 91 h 116"/>
                <a:gd name="T6" fmla="*/ 89 w 112"/>
                <a:gd name="T7" fmla="*/ 81 h 116"/>
                <a:gd name="T8" fmla="*/ 104 w 112"/>
                <a:gd name="T9" fmla="*/ 82 h 116"/>
                <a:gd name="T10" fmla="*/ 103 w 112"/>
                <a:gd name="T11" fmla="*/ 73 h 116"/>
                <a:gd name="T12" fmla="*/ 110 w 112"/>
                <a:gd name="T13" fmla="*/ 74 h 116"/>
                <a:gd name="T14" fmla="*/ 111 w 112"/>
                <a:gd name="T15" fmla="*/ 63 h 116"/>
                <a:gd name="T16" fmla="*/ 100 w 112"/>
                <a:gd name="T17" fmla="*/ 58 h 116"/>
                <a:gd name="T18" fmla="*/ 93 w 112"/>
                <a:gd name="T19" fmla="*/ 51 h 116"/>
                <a:gd name="T20" fmla="*/ 85 w 112"/>
                <a:gd name="T21" fmla="*/ 45 h 116"/>
                <a:gd name="T22" fmla="*/ 95 w 112"/>
                <a:gd name="T23" fmla="*/ 34 h 116"/>
                <a:gd name="T24" fmla="*/ 103 w 112"/>
                <a:gd name="T25" fmla="*/ 30 h 116"/>
                <a:gd name="T26" fmla="*/ 106 w 112"/>
                <a:gd name="T27" fmla="*/ 21 h 116"/>
                <a:gd name="T28" fmla="*/ 92 w 112"/>
                <a:gd name="T29" fmla="*/ 15 h 116"/>
                <a:gd name="T30" fmla="*/ 88 w 112"/>
                <a:gd name="T31" fmla="*/ 21 h 116"/>
                <a:gd name="T32" fmla="*/ 86 w 112"/>
                <a:gd name="T33" fmla="*/ 13 h 116"/>
                <a:gd name="T34" fmla="*/ 75 w 112"/>
                <a:gd name="T35" fmla="*/ 10 h 116"/>
                <a:gd name="T36" fmla="*/ 69 w 112"/>
                <a:gd name="T37" fmla="*/ 12 h 116"/>
                <a:gd name="T38" fmla="*/ 69 w 112"/>
                <a:gd name="T39" fmla="*/ 1 h 116"/>
                <a:gd name="T40" fmla="*/ 61 w 112"/>
                <a:gd name="T41" fmla="*/ 3 h 116"/>
                <a:gd name="T42" fmla="*/ 56 w 112"/>
                <a:gd name="T43" fmla="*/ 0 h 116"/>
                <a:gd name="T44" fmla="*/ 27 w 112"/>
                <a:gd name="T45" fmla="*/ 2 h 116"/>
                <a:gd name="T46" fmla="*/ 0 w 112"/>
                <a:gd name="T47" fmla="*/ 28 h 116"/>
                <a:gd name="T48" fmla="*/ 28 w 112"/>
                <a:gd name="T49" fmla="*/ 48 h 116"/>
                <a:gd name="T50" fmla="*/ 74 w 112"/>
                <a:gd name="T51" fmla="*/ 107 h 116"/>
                <a:gd name="T52" fmla="*/ 75 w 112"/>
                <a:gd name="T53" fmla="*/ 109 h 116"/>
                <a:gd name="T54" fmla="*/ 78 w 112"/>
                <a:gd name="T55" fmla="*/ 115 h 116"/>
                <a:gd name="T56" fmla="*/ 83 w 112"/>
                <a:gd name="T57" fmla="*/ 108 h 116"/>
                <a:gd name="T58" fmla="*/ 83 w 112"/>
                <a:gd name="T59" fmla="*/ 108 h 116"/>
                <a:gd name="T60" fmla="*/ 83 w 112"/>
                <a:gd name="T61" fmla="*/ 101 h 11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12"/>
                <a:gd name="T94" fmla="*/ 0 h 116"/>
                <a:gd name="T95" fmla="*/ 112 w 112"/>
                <a:gd name="T96" fmla="*/ 116 h 11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12" h="116">
                  <a:moveTo>
                    <a:pt x="83" y="101"/>
                  </a:moveTo>
                  <a:lnTo>
                    <a:pt x="81" y="91"/>
                  </a:lnTo>
                  <a:lnTo>
                    <a:pt x="90" y="91"/>
                  </a:lnTo>
                  <a:lnTo>
                    <a:pt x="89" y="81"/>
                  </a:lnTo>
                  <a:lnTo>
                    <a:pt x="104" y="82"/>
                  </a:lnTo>
                  <a:lnTo>
                    <a:pt x="103" y="73"/>
                  </a:lnTo>
                  <a:lnTo>
                    <a:pt x="110" y="74"/>
                  </a:lnTo>
                  <a:lnTo>
                    <a:pt x="111" y="63"/>
                  </a:lnTo>
                  <a:lnTo>
                    <a:pt x="100" y="58"/>
                  </a:lnTo>
                  <a:lnTo>
                    <a:pt x="93" y="51"/>
                  </a:lnTo>
                  <a:lnTo>
                    <a:pt x="85" y="45"/>
                  </a:lnTo>
                  <a:lnTo>
                    <a:pt x="95" y="34"/>
                  </a:lnTo>
                  <a:lnTo>
                    <a:pt x="103" y="30"/>
                  </a:lnTo>
                  <a:lnTo>
                    <a:pt x="106" y="21"/>
                  </a:lnTo>
                  <a:lnTo>
                    <a:pt x="92" y="15"/>
                  </a:lnTo>
                  <a:lnTo>
                    <a:pt x="88" y="21"/>
                  </a:lnTo>
                  <a:lnTo>
                    <a:pt x="86" y="13"/>
                  </a:lnTo>
                  <a:lnTo>
                    <a:pt x="75" y="10"/>
                  </a:lnTo>
                  <a:lnTo>
                    <a:pt x="69" y="12"/>
                  </a:lnTo>
                  <a:lnTo>
                    <a:pt x="69" y="1"/>
                  </a:lnTo>
                  <a:lnTo>
                    <a:pt x="61" y="3"/>
                  </a:lnTo>
                  <a:lnTo>
                    <a:pt x="56" y="0"/>
                  </a:lnTo>
                  <a:lnTo>
                    <a:pt x="27" y="2"/>
                  </a:lnTo>
                  <a:lnTo>
                    <a:pt x="0" y="28"/>
                  </a:lnTo>
                  <a:lnTo>
                    <a:pt x="28" y="48"/>
                  </a:lnTo>
                  <a:lnTo>
                    <a:pt x="74" y="107"/>
                  </a:lnTo>
                  <a:lnTo>
                    <a:pt x="75" y="109"/>
                  </a:lnTo>
                  <a:lnTo>
                    <a:pt x="78" y="115"/>
                  </a:lnTo>
                  <a:lnTo>
                    <a:pt x="83" y="108"/>
                  </a:lnTo>
                  <a:lnTo>
                    <a:pt x="83" y="101"/>
                  </a:lnTo>
                </a:path>
              </a:pathLst>
            </a:custGeom>
            <a:solidFill>
              <a:srgbClr val="E2AB39"/>
            </a:solidFill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6" name="Freeform 11"/>
            <p:cNvSpPr>
              <a:spLocks/>
            </p:cNvSpPr>
            <p:nvPr/>
          </p:nvSpPr>
          <p:spPr bwMode="auto">
            <a:xfrm>
              <a:off x="3509" y="2777"/>
              <a:ext cx="387" cy="666"/>
            </a:xfrm>
            <a:custGeom>
              <a:avLst/>
              <a:gdLst>
                <a:gd name="T0" fmla="*/ 363 w 387"/>
                <a:gd name="T1" fmla="*/ 421 h 666"/>
                <a:gd name="T2" fmla="*/ 301 w 387"/>
                <a:gd name="T3" fmla="*/ 409 h 666"/>
                <a:gd name="T4" fmla="*/ 284 w 387"/>
                <a:gd name="T5" fmla="*/ 383 h 666"/>
                <a:gd name="T6" fmla="*/ 282 w 387"/>
                <a:gd name="T7" fmla="*/ 357 h 666"/>
                <a:gd name="T8" fmla="*/ 258 w 387"/>
                <a:gd name="T9" fmla="*/ 349 h 666"/>
                <a:gd name="T10" fmla="*/ 261 w 387"/>
                <a:gd name="T11" fmla="*/ 309 h 666"/>
                <a:gd name="T12" fmla="*/ 231 w 387"/>
                <a:gd name="T13" fmla="*/ 218 h 666"/>
                <a:gd name="T14" fmla="*/ 260 w 387"/>
                <a:gd name="T15" fmla="*/ 127 h 666"/>
                <a:gd name="T16" fmla="*/ 326 w 387"/>
                <a:gd name="T17" fmla="*/ 93 h 666"/>
                <a:gd name="T18" fmla="*/ 328 w 387"/>
                <a:gd name="T19" fmla="*/ 54 h 666"/>
                <a:gd name="T20" fmla="*/ 293 w 387"/>
                <a:gd name="T21" fmla="*/ 3 h 666"/>
                <a:gd name="T22" fmla="*/ 296 w 387"/>
                <a:gd name="T23" fmla="*/ 11 h 666"/>
                <a:gd name="T24" fmla="*/ 295 w 387"/>
                <a:gd name="T25" fmla="*/ 10 h 666"/>
                <a:gd name="T26" fmla="*/ 265 w 387"/>
                <a:gd name="T27" fmla="*/ 0 h 666"/>
                <a:gd name="T28" fmla="*/ 235 w 387"/>
                <a:gd name="T29" fmla="*/ 24 h 666"/>
                <a:gd name="T30" fmla="*/ 207 w 387"/>
                <a:gd name="T31" fmla="*/ 9 h 666"/>
                <a:gd name="T32" fmla="*/ 180 w 387"/>
                <a:gd name="T33" fmla="*/ 19 h 666"/>
                <a:gd name="T34" fmla="*/ 158 w 387"/>
                <a:gd name="T35" fmla="*/ 1 h 666"/>
                <a:gd name="T36" fmla="*/ 138 w 387"/>
                <a:gd name="T37" fmla="*/ 9 h 666"/>
                <a:gd name="T38" fmla="*/ 112 w 387"/>
                <a:gd name="T39" fmla="*/ 8 h 666"/>
                <a:gd name="T40" fmla="*/ 72 w 387"/>
                <a:gd name="T41" fmla="*/ 51 h 666"/>
                <a:gd name="T42" fmla="*/ 28 w 387"/>
                <a:gd name="T43" fmla="*/ 51 h 666"/>
                <a:gd name="T44" fmla="*/ 14 w 387"/>
                <a:gd name="T45" fmla="*/ 66 h 666"/>
                <a:gd name="T46" fmla="*/ 16 w 387"/>
                <a:gd name="T47" fmla="*/ 182 h 666"/>
                <a:gd name="T48" fmla="*/ 21 w 387"/>
                <a:gd name="T49" fmla="*/ 200 h 666"/>
                <a:gd name="T50" fmla="*/ 25 w 387"/>
                <a:gd name="T51" fmla="*/ 202 h 666"/>
                <a:gd name="T52" fmla="*/ 25 w 387"/>
                <a:gd name="T53" fmla="*/ 207 h 666"/>
                <a:gd name="T54" fmla="*/ 24 w 387"/>
                <a:gd name="T55" fmla="*/ 237 h 666"/>
                <a:gd name="T56" fmla="*/ 0 w 387"/>
                <a:gd name="T57" fmla="*/ 301 h 666"/>
                <a:gd name="T58" fmla="*/ 0 w 387"/>
                <a:gd name="T59" fmla="*/ 301 h 666"/>
                <a:gd name="T60" fmla="*/ 0 w 387"/>
                <a:gd name="T61" fmla="*/ 301 h 666"/>
                <a:gd name="T62" fmla="*/ 36 w 387"/>
                <a:gd name="T63" fmla="*/ 313 h 666"/>
                <a:gd name="T64" fmla="*/ 48 w 387"/>
                <a:gd name="T65" fmla="*/ 297 h 666"/>
                <a:gd name="T66" fmla="*/ 60 w 387"/>
                <a:gd name="T67" fmla="*/ 321 h 666"/>
                <a:gd name="T68" fmla="*/ 92 w 387"/>
                <a:gd name="T69" fmla="*/ 335 h 666"/>
                <a:gd name="T70" fmla="*/ 132 w 387"/>
                <a:gd name="T71" fmla="*/ 381 h 666"/>
                <a:gd name="T72" fmla="*/ 192 w 387"/>
                <a:gd name="T73" fmla="*/ 428 h 666"/>
                <a:gd name="T74" fmla="*/ 249 w 387"/>
                <a:gd name="T75" fmla="*/ 523 h 666"/>
                <a:gd name="T76" fmla="*/ 233 w 387"/>
                <a:gd name="T77" fmla="*/ 575 h 666"/>
                <a:gd name="T78" fmla="*/ 295 w 387"/>
                <a:gd name="T79" fmla="*/ 661 h 666"/>
                <a:gd name="T80" fmla="*/ 309 w 387"/>
                <a:gd name="T81" fmla="*/ 629 h 666"/>
                <a:gd name="T82" fmla="*/ 364 w 387"/>
                <a:gd name="T83" fmla="*/ 665 h 666"/>
                <a:gd name="T84" fmla="*/ 367 w 387"/>
                <a:gd name="T85" fmla="*/ 581 h 666"/>
                <a:gd name="T86" fmla="*/ 386 w 387"/>
                <a:gd name="T87" fmla="*/ 545 h 666"/>
                <a:gd name="T88" fmla="*/ 373 w 387"/>
                <a:gd name="T89" fmla="*/ 509 h 666"/>
                <a:gd name="T90" fmla="*/ 375 w 387"/>
                <a:gd name="T91" fmla="*/ 464 h 666"/>
                <a:gd name="T92" fmla="*/ 364 w 387"/>
                <a:gd name="T93" fmla="*/ 421 h 666"/>
                <a:gd name="T94" fmla="*/ 363 w 387"/>
                <a:gd name="T95" fmla="*/ 421 h 66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87"/>
                <a:gd name="T145" fmla="*/ 0 h 666"/>
                <a:gd name="T146" fmla="*/ 387 w 387"/>
                <a:gd name="T147" fmla="*/ 666 h 66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87" h="666">
                  <a:moveTo>
                    <a:pt x="363" y="421"/>
                  </a:moveTo>
                  <a:lnTo>
                    <a:pt x="301" y="409"/>
                  </a:lnTo>
                  <a:lnTo>
                    <a:pt x="284" y="383"/>
                  </a:lnTo>
                  <a:lnTo>
                    <a:pt x="282" y="357"/>
                  </a:lnTo>
                  <a:lnTo>
                    <a:pt x="258" y="349"/>
                  </a:lnTo>
                  <a:lnTo>
                    <a:pt x="261" y="309"/>
                  </a:lnTo>
                  <a:lnTo>
                    <a:pt x="231" y="218"/>
                  </a:lnTo>
                  <a:lnTo>
                    <a:pt x="260" y="127"/>
                  </a:lnTo>
                  <a:lnTo>
                    <a:pt x="326" y="93"/>
                  </a:lnTo>
                  <a:lnTo>
                    <a:pt x="328" y="54"/>
                  </a:lnTo>
                  <a:lnTo>
                    <a:pt x="293" y="3"/>
                  </a:lnTo>
                  <a:lnTo>
                    <a:pt x="296" y="11"/>
                  </a:lnTo>
                  <a:lnTo>
                    <a:pt x="295" y="10"/>
                  </a:lnTo>
                  <a:lnTo>
                    <a:pt x="265" y="0"/>
                  </a:lnTo>
                  <a:lnTo>
                    <a:pt x="235" y="24"/>
                  </a:lnTo>
                  <a:lnTo>
                    <a:pt x="207" y="9"/>
                  </a:lnTo>
                  <a:lnTo>
                    <a:pt x="180" y="19"/>
                  </a:lnTo>
                  <a:lnTo>
                    <a:pt x="158" y="1"/>
                  </a:lnTo>
                  <a:lnTo>
                    <a:pt x="138" y="9"/>
                  </a:lnTo>
                  <a:lnTo>
                    <a:pt x="112" y="8"/>
                  </a:lnTo>
                  <a:lnTo>
                    <a:pt x="72" y="51"/>
                  </a:lnTo>
                  <a:lnTo>
                    <a:pt x="28" y="51"/>
                  </a:lnTo>
                  <a:lnTo>
                    <a:pt x="14" y="66"/>
                  </a:lnTo>
                  <a:lnTo>
                    <a:pt x="16" y="182"/>
                  </a:lnTo>
                  <a:lnTo>
                    <a:pt x="21" y="200"/>
                  </a:lnTo>
                  <a:lnTo>
                    <a:pt x="25" y="202"/>
                  </a:lnTo>
                  <a:lnTo>
                    <a:pt x="25" y="207"/>
                  </a:lnTo>
                  <a:lnTo>
                    <a:pt x="24" y="237"/>
                  </a:lnTo>
                  <a:lnTo>
                    <a:pt x="0" y="301"/>
                  </a:lnTo>
                  <a:lnTo>
                    <a:pt x="36" y="313"/>
                  </a:lnTo>
                  <a:lnTo>
                    <a:pt x="48" y="297"/>
                  </a:lnTo>
                  <a:lnTo>
                    <a:pt x="60" y="321"/>
                  </a:lnTo>
                  <a:lnTo>
                    <a:pt x="92" y="335"/>
                  </a:lnTo>
                  <a:lnTo>
                    <a:pt x="132" y="381"/>
                  </a:lnTo>
                  <a:lnTo>
                    <a:pt x="192" y="428"/>
                  </a:lnTo>
                  <a:lnTo>
                    <a:pt x="249" y="523"/>
                  </a:lnTo>
                  <a:lnTo>
                    <a:pt x="233" y="575"/>
                  </a:lnTo>
                  <a:lnTo>
                    <a:pt x="295" y="661"/>
                  </a:lnTo>
                  <a:lnTo>
                    <a:pt x="309" y="629"/>
                  </a:lnTo>
                  <a:lnTo>
                    <a:pt x="364" y="665"/>
                  </a:lnTo>
                  <a:lnTo>
                    <a:pt x="367" y="581"/>
                  </a:lnTo>
                  <a:lnTo>
                    <a:pt x="386" y="545"/>
                  </a:lnTo>
                  <a:lnTo>
                    <a:pt x="373" y="509"/>
                  </a:lnTo>
                  <a:lnTo>
                    <a:pt x="375" y="464"/>
                  </a:lnTo>
                  <a:lnTo>
                    <a:pt x="364" y="421"/>
                  </a:lnTo>
                  <a:lnTo>
                    <a:pt x="363" y="421"/>
                  </a:lnTo>
                </a:path>
              </a:pathLst>
            </a:custGeom>
            <a:solidFill>
              <a:srgbClr val="E2AB39"/>
            </a:solidFill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7" name="Freeform 12"/>
            <p:cNvSpPr>
              <a:spLocks/>
            </p:cNvSpPr>
            <p:nvPr/>
          </p:nvSpPr>
          <p:spPr bwMode="auto">
            <a:xfrm>
              <a:off x="3790" y="1283"/>
              <a:ext cx="332" cy="355"/>
            </a:xfrm>
            <a:custGeom>
              <a:avLst/>
              <a:gdLst>
                <a:gd name="T0" fmla="*/ 330 w 332"/>
                <a:gd name="T1" fmla="*/ 286 h 355"/>
                <a:gd name="T2" fmla="*/ 329 w 332"/>
                <a:gd name="T3" fmla="*/ 287 h 355"/>
                <a:gd name="T4" fmla="*/ 299 w 332"/>
                <a:gd name="T5" fmla="*/ 235 h 355"/>
                <a:gd name="T6" fmla="*/ 290 w 332"/>
                <a:gd name="T7" fmla="*/ 183 h 355"/>
                <a:gd name="T8" fmla="*/ 262 w 332"/>
                <a:gd name="T9" fmla="*/ 185 h 355"/>
                <a:gd name="T10" fmla="*/ 240 w 332"/>
                <a:gd name="T11" fmla="*/ 185 h 355"/>
                <a:gd name="T12" fmla="*/ 232 w 332"/>
                <a:gd name="T13" fmla="*/ 153 h 355"/>
                <a:gd name="T14" fmla="*/ 215 w 332"/>
                <a:gd name="T15" fmla="*/ 130 h 355"/>
                <a:gd name="T16" fmla="*/ 215 w 332"/>
                <a:gd name="T17" fmla="*/ 95 h 355"/>
                <a:gd name="T18" fmla="*/ 240 w 332"/>
                <a:gd name="T19" fmla="*/ 94 h 355"/>
                <a:gd name="T20" fmla="*/ 258 w 332"/>
                <a:gd name="T21" fmla="*/ 75 h 355"/>
                <a:gd name="T22" fmla="*/ 261 w 332"/>
                <a:gd name="T23" fmla="*/ 36 h 355"/>
                <a:gd name="T24" fmla="*/ 232 w 332"/>
                <a:gd name="T25" fmla="*/ 11 h 355"/>
                <a:gd name="T26" fmla="*/ 196 w 332"/>
                <a:gd name="T27" fmla="*/ 0 h 355"/>
                <a:gd name="T28" fmla="*/ 196 w 332"/>
                <a:gd name="T29" fmla="*/ 0 h 355"/>
                <a:gd name="T30" fmla="*/ 194 w 332"/>
                <a:gd name="T31" fmla="*/ 0 h 355"/>
                <a:gd name="T32" fmla="*/ 133 w 332"/>
                <a:gd name="T33" fmla="*/ 15 h 355"/>
                <a:gd name="T34" fmla="*/ 64 w 332"/>
                <a:gd name="T35" fmla="*/ 63 h 355"/>
                <a:gd name="T36" fmla="*/ 48 w 332"/>
                <a:gd name="T37" fmla="*/ 66 h 355"/>
                <a:gd name="T38" fmla="*/ 0 w 332"/>
                <a:gd name="T39" fmla="*/ 125 h 355"/>
                <a:gd name="T40" fmla="*/ 0 w 332"/>
                <a:gd name="T41" fmla="*/ 125 h 355"/>
                <a:gd name="T42" fmla="*/ 4 w 332"/>
                <a:gd name="T43" fmla="*/ 121 h 355"/>
                <a:gd name="T44" fmla="*/ 46 w 332"/>
                <a:gd name="T45" fmla="*/ 127 h 355"/>
                <a:gd name="T46" fmla="*/ 110 w 332"/>
                <a:gd name="T47" fmla="*/ 175 h 355"/>
                <a:gd name="T48" fmla="*/ 118 w 332"/>
                <a:gd name="T49" fmla="*/ 192 h 355"/>
                <a:gd name="T50" fmla="*/ 158 w 332"/>
                <a:gd name="T51" fmla="*/ 211 h 355"/>
                <a:gd name="T52" fmla="*/ 203 w 332"/>
                <a:gd name="T53" fmla="*/ 225 h 355"/>
                <a:gd name="T54" fmla="*/ 214 w 332"/>
                <a:gd name="T55" fmla="*/ 251 h 355"/>
                <a:gd name="T56" fmla="*/ 214 w 332"/>
                <a:gd name="T57" fmla="*/ 300 h 355"/>
                <a:gd name="T58" fmla="*/ 244 w 332"/>
                <a:gd name="T59" fmla="*/ 319 h 355"/>
                <a:gd name="T60" fmla="*/ 262 w 332"/>
                <a:gd name="T61" fmla="*/ 328 h 355"/>
                <a:gd name="T62" fmla="*/ 290 w 332"/>
                <a:gd name="T63" fmla="*/ 354 h 355"/>
                <a:gd name="T64" fmla="*/ 331 w 332"/>
                <a:gd name="T65" fmla="*/ 290 h 355"/>
                <a:gd name="T66" fmla="*/ 330 w 332"/>
                <a:gd name="T67" fmla="*/ 286 h 35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32"/>
                <a:gd name="T103" fmla="*/ 0 h 355"/>
                <a:gd name="T104" fmla="*/ 332 w 332"/>
                <a:gd name="T105" fmla="*/ 355 h 35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32" h="355">
                  <a:moveTo>
                    <a:pt x="330" y="286"/>
                  </a:moveTo>
                  <a:lnTo>
                    <a:pt x="329" y="287"/>
                  </a:lnTo>
                  <a:lnTo>
                    <a:pt x="299" y="235"/>
                  </a:lnTo>
                  <a:lnTo>
                    <a:pt x="290" y="183"/>
                  </a:lnTo>
                  <a:lnTo>
                    <a:pt x="262" y="185"/>
                  </a:lnTo>
                  <a:lnTo>
                    <a:pt x="240" y="185"/>
                  </a:lnTo>
                  <a:lnTo>
                    <a:pt x="232" y="153"/>
                  </a:lnTo>
                  <a:lnTo>
                    <a:pt x="215" y="130"/>
                  </a:lnTo>
                  <a:lnTo>
                    <a:pt x="215" y="95"/>
                  </a:lnTo>
                  <a:lnTo>
                    <a:pt x="240" y="94"/>
                  </a:lnTo>
                  <a:lnTo>
                    <a:pt x="258" y="75"/>
                  </a:lnTo>
                  <a:lnTo>
                    <a:pt x="261" y="36"/>
                  </a:lnTo>
                  <a:lnTo>
                    <a:pt x="232" y="11"/>
                  </a:lnTo>
                  <a:lnTo>
                    <a:pt x="196" y="0"/>
                  </a:lnTo>
                  <a:lnTo>
                    <a:pt x="194" y="0"/>
                  </a:lnTo>
                  <a:lnTo>
                    <a:pt x="133" y="15"/>
                  </a:lnTo>
                  <a:lnTo>
                    <a:pt x="64" y="63"/>
                  </a:lnTo>
                  <a:lnTo>
                    <a:pt x="48" y="66"/>
                  </a:lnTo>
                  <a:lnTo>
                    <a:pt x="0" y="125"/>
                  </a:lnTo>
                  <a:lnTo>
                    <a:pt x="4" y="121"/>
                  </a:lnTo>
                  <a:lnTo>
                    <a:pt x="46" y="127"/>
                  </a:lnTo>
                  <a:lnTo>
                    <a:pt x="110" y="175"/>
                  </a:lnTo>
                  <a:lnTo>
                    <a:pt x="118" y="192"/>
                  </a:lnTo>
                  <a:lnTo>
                    <a:pt x="158" y="211"/>
                  </a:lnTo>
                  <a:lnTo>
                    <a:pt x="203" y="225"/>
                  </a:lnTo>
                  <a:lnTo>
                    <a:pt x="214" y="251"/>
                  </a:lnTo>
                  <a:lnTo>
                    <a:pt x="214" y="300"/>
                  </a:lnTo>
                  <a:lnTo>
                    <a:pt x="244" y="319"/>
                  </a:lnTo>
                  <a:lnTo>
                    <a:pt x="262" y="328"/>
                  </a:lnTo>
                  <a:lnTo>
                    <a:pt x="290" y="354"/>
                  </a:lnTo>
                  <a:lnTo>
                    <a:pt x="331" y="290"/>
                  </a:lnTo>
                  <a:lnTo>
                    <a:pt x="330" y="286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8" name="Freeform 13"/>
            <p:cNvSpPr>
              <a:spLocks/>
            </p:cNvSpPr>
            <p:nvPr/>
          </p:nvSpPr>
          <p:spPr bwMode="auto">
            <a:xfrm>
              <a:off x="3740" y="2363"/>
              <a:ext cx="474" cy="836"/>
            </a:xfrm>
            <a:custGeom>
              <a:avLst/>
              <a:gdLst>
                <a:gd name="T0" fmla="*/ 472 w 474"/>
                <a:gd name="T1" fmla="*/ 23 h 836"/>
                <a:gd name="T2" fmla="*/ 473 w 474"/>
                <a:gd name="T3" fmla="*/ 17 h 836"/>
                <a:gd name="T4" fmla="*/ 445 w 474"/>
                <a:gd name="T5" fmla="*/ 0 h 836"/>
                <a:gd name="T6" fmla="*/ 403 w 474"/>
                <a:gd name="T7" fmla="*/ 24 h 836"/>
                <a:gd name="T8" fmla="*/ 409 w 474"/>
                <a:gd name="T9" fmla="*/ 50 h 836"/>
                <a:gd name="T10" fmla="*/ 356 w 474"/>
                <a:gd name="T11" fmla="*/ 218 h 836"/>
                <a:gd name="T12" fmla="*/ 332 w 474"/>
                <a:gd name="T13" fmla="*/ 220 h 836"/>
                <a:gd name="T14" fmla="*/ 265 w 474"/>
                <a:gd name="T15" fmla="*/ 173 h 836"/>
                <a:gd name="T16" fmla="*/ 251 w 474"/>
                <a:gd name="T17" fmla="*/ 177 h 836"/>
                <a:gd name="T18" fmla="*/ 162 w 474"/>
                <a:gd name="T19" fmla="*/ 120 h 836"/>
                <a:gd name="T20" fmla="*/ 151 w 474"/>
                <a:gd name="T21" fmla="*/ 125 h 836"/>
                <a:gd name="T22" fmla="*/ 110 w 474"/>
                <a:gd name="T23" fmla="*/ 149 h 836"/>
                <a:gd name="T24" fmla="*/ 75 w 474"/>
                <a:gd name="T25" fmla="*/ 205 h 836"/>
                <a:gd name="T26" fmla="*/ 64 w 474"/>
                <a:gd name="T27" fmla="*/ 325 h 836"/>
                <a:gd name="T28" fmla="*/ 47 w 474"/>
                <a:gd name="T29" fmla="*/ 344 h 836"/>
                <a:gd name="T30" fmla="*/ 44 w 474"/>
                <a:gd name="T31" fmla="*/ 368 h 836"/>
                <a:gd name="T32" fmla="*/ 62 w 474"/>
                <a:gd name="T33" fmla="*/ 417 h 836"/>
                <a:gd name="T34" fmla="*/ 97 w 474"/>
                <a:gd name="T35" fmla="*/ 468 h 836"/>
                <a:gd name="T36" fmla="*/ 95 w 474"/>
                <a:gd name="T37" fmla="*/ 507 h 836"/>
                <a:gd name="T38" fmla="*/ 29 w 474"/>
                <a:gd name="T39" fmla="*/ 541 h 836"/>
                <a:gd name="T40" fmla="*/ 0 w 474"/>
                <a:gd name="T41" fmla="*/ 632 h 836"/>
                <a:gd name="T42" fmla="*/ 30 w 474"/>
                <a:gd name="T43" fmla="*/ 723 h 836"/>
                <a:gd name="T44" fmla="*/ 27 w 474"/>
                <a:gd name="T45" fmla="*/ 763 h 836"/>
                <a:gd name="T46" fmla="*/ 51 w 474"/>
                <a:gd name="T47" fmla="*/ 771 h 836"/>
                <a:gd name="T48" fmla="*/ 53 w 474"/>
                <a:gd name="T49" fmla="*/ 797 h 836"/>
                <a:gd name="T50" fmla="*/ 70 w 474"/>
                <a:gd name="T51" fmla="*/ 823 h 836"/>
                <a:gd name="T52" fmla="*/ 132 w 474"/>
                <a:gd name="T53" fmla="*/ 835 h 836"/>
                <a:gd name="T54" fmla="*/ 143 w 474"/>
                <a:gd name="T55" fmla="*/ 750 h 836"/>
                <a:gd name="T56" fmla="*/ 158 w 474"/>
                <a:gd name="T57" fmla="*/ 737 h 836"/>
                <a:gd name="T58" fmla="*/ 188 w 474"/>
                <a:gd name="T59" fmla="*/ 606 h 836"/>
                <a:gd name="T60" fmla="*/ 317 w 474"/>
                <a:gd name="T61" fmla="*/ 442 h 836"/>
                <a:gd name="T62" fmla="*/ 315 w 474"/>
                <a:gd name="T63" fmla="*/ 407 h 836"/>
                <a:gd name="T64" fmla="*/ 351 w 474"/>
                <a:gd name="T65" fmla="*/ 400 h 836"/>
                <a:gd name="T66" fmla="*/ 442 w 474"/>
                <a:gd name="T67" fmla="*/ 247 h 836"/>
                <a:gd name="T68" fmla="*/ 434 w 474"/>
                <a:gd name="T69" fmla="*/ 187 h 836"/>
                <a:gd name="T70" fmla="*/ 472 w 474"/>
                <a:gd name="T71" fmla="*/ 67 h 836"/>
                <a:gd name="T72" fmla="*/ 472 w 474"/>
                <a:gd name="T73" fmla="*/ 23 h 8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74"/>
                <a:gd name="T112" fmla="*/ 0 h 836"/>
                <a:gd name="T113" fmla="*/ 474 w 474"/>
                <a:gd name="T114" fmla="*/ 836 h 8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74" h="836">
                  <a:moveTo>
                    <a:pt x="472" y="23"/>
                  </a:moveTo>
                  <a:lnTo>
                    <a:pt x="473" y="17"/>
                  </a:lnTo>
                  <a:lnTo>
                    <a:pt x="445" y="0"/>
                  </a:lnTo>
                  <a:lnTo>
                    <a:pt x="403" y="24"/>
                  </a:lnTo>
                  <a:lnTo>
                    <a:pt x="409" y="50"/>
                  </a:lnTo>
                  <a:lnTo>
                    <a:pt x="356" y="218"/>
                  </a:lnTo>
                  <a:lnTo>
                    <a:pt x="332" y="220"/>
                  </a:lnTo>
                  <a:lnTo>
                    <a:pt x="265" y="173"/>
                  </a:lnTo>
                  <a:lnTo>
                    <a:pt x="251" y="177"/>
                  </a:lnTo>
                  <a:lnTo>
                    <a:pt x="162" y="120"/>
                  </a:lnTo>
                  <a:lnTo>
                    <a:pt x="151" y="125"/>
                  </a:lnTo>
                  <a:lnTo>
                    <a:pt x="110" y="149"/>
                  </a:lnTo>
                  <a:lnTo>
                    <a:pt x="75" y="205"/>
                  </a:lnTo>
                  <a:lnTo>
                    <a:pt x="64" y="325"/>
                  </a:lnTo>
                  <a:lnTo>
                    <a:pt x="47" y="344"/>
                  </a:lnTo>
                  <a:lnTo>
                    <a:pt x="44" y="368"/>
                  </a:lnTo>
                  <a:lnTo>
                    <a:pt x="62" y="417"/>
                  </a:lnTo>
                  <a:lnTo>
                    <a:pt x="97" y="468"/>
                  </a:lnTo>
                  <a:lnTo>
                    <a:pt x="95" y="507"/>
                  </a:lnTo>
                  <a:lnTo>
                    <a:pt x="29" y="541"/>
                  </a:lnTo>
                  <a:lnTo>
                    <a:pt x="0" y="632"/>
                  </a:lnTo>
                  <a:lnTo>
                    <a:pt x="30" y="723"/>
                  </a:lnTo>
                  <a:lnTo>
                    <a:pt x="27" y="763"/>
                  </a:lnTo>
                  <a:lnTo>
                    <a:pt x="51" y="771"/>
                  </a:lnTo>
                  <a:lnTo>
                    <a:pt x="53" y="797"/>
                  </a:lnTo>
                  <a:lnTo>
                    <a:pt x="70" y="823"/>
                  </a:lnTo>
                  <a:lnTo>
                    <a:pt x="132" y="835"/>
                  </a:lnTo>
                  <a:lnTo>
                    <a:pt x="143" y="750"/>
                  </a:lnTo>
                  <a:lnTo>
                    <a:pt x="158" y="737"/>
                  </a:lnTo>
                  <a:lnTo>
                    <a:pt x="188" y="606"/>
                  </a:lnTo>
                  <a:lnTo>
                    <a:pt x="317" y="442"/>
                  </a:lnTo>
                  <a:lnTo>
                    <a:pt x="315" y="407"/>
                  </a:lnTo>
                  <a:lnTo>
                    <a:pt x="351" y="400"/>
                  </a:lnTo>
                  <a:lnTo>
                    <a:pt x="442" y="247"/>
                  </a:lnTo>
                  <a:lnTo>
                    <a:pt x="434" y="187"/>
                  </a:lnTo>
                  <a:lnTo>
                    <a:pt x="472" y="67"/>
                  </a:lnTo>
                  <a:lnTo>
                    <a:pt x="472" y="23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9" name="Freeform 14"/>
            <p:cNvSpPr>
              <a:spLocks/>
            </p:cNvSpPr>
            <p:nvPr/>
          </p:nvSpPr>
          <p:spPr bwMode="auto">
            <a:xfrm>
              <a:off x="3333" y="1919"/>
              <a:ext cx="301" cy="275"/>
            </a:xfrm>
            <a:custGeom>
              <a:avLst/>
              <a:gdLst>
                <a:gd name="T0" fmla="*/ 269 w 301"/>
                <a:gd name="T1" fmla="*/ 274 h 275"/>
                <a:gd name="T2" fmla="*/ 299 w 301"/>
                <a:gd name="T3" fmla="*/ 262 h 275"/>
                <a:gd name="T4" fmla="*/ 300 w 301"/>
                <a:gd name="T5" fmla="*/ 243 h 275"/>
                <a:gd name="T6" fmla="*/ 283 w 301"/>
                <a:gd name="T7" fmla="*/ 241 h 275"/>
                <a:gd name="T8" fmla="*/ 268 w 301"/>
                <a:gd name="T9" fmla="*/ 241 h 275"/>
                <a:gd name="T10" fmla="*/ 258 w 301"/>
                <a:gd name="T11" fmla="*/ 234 h 275"/>
                <a:gd name="T12" fmla="*/ 245 w 301"/>
                <a:gd name="T13" fmla="*/ 212 h 275"/>
                <a:gd name="T14" fmla="*/ 248 w 301"/>
                <a:gd name="T15" fmla="*/ 165 h 275"/>
                <a:gd name="T16" fmla="*/ 246 w 301"/>
                <a:gd name="T17" fmla="*/ 146 h 275"/>
                <a:gd name="T18" fmla="*/ 236 w 301"/>
                <a:gd name="T19" fmla="*/ 123 h 275"/>
                <a:gd name="T20" fmla="*/ 236 w 301"/>
                <a:gd name="T21" fmla="*/ 102 h 275"/>
                <a:gd name="T22" fmla="*/ 245 w 301"/>
                <a:gd name="T23" fmla="*/ 98 h 275"/>
                <a:gd name="T24" fmla="*/ 253 w 301"/>
                <a:gd name="T25" fmla="*/ 93 h 275"/>
                <a:gd name="T26" fmla="*/ 254 w 301"/>
                <a:gd name="T27" fmla="*/ 92 h 275"/>
                <a:gd name="T28" fmla="*/ 241 w 301"/>
                <a:gd name="T29" fmla="*/ 77 h 275"/>
                <a:gd name="T30" fmla="*/ 231 w 301"/>
                <a:gd name="T31" fmla="*/ 68 h 275"/>
                <a:gd name="T32" fmla="*/ 196 w 301"/>
                <a:gd name="T33" fmla="*/ 45 h 275"/>
                <a:gd name="T34" fmla="*/ 171 w 301"/>
                <a:gd name="T35" fmla="*/ 27 h 275"/>
                <a:gd name="T36" fmla="*/ 167 w 301"/>
                <a:gd name="T37" fmla="*/ 1 h 275"/>
                <a:gd name="T38" fmla="*/ 147 w 301"/>
                <a:gd name="T39" fmla="*/ 0 h 275"/>
                <a:gd name="T40" fmla="*/ 145 w 301"/>
                <a:gd name="T41" fmla="*/ 1 h 275"/>
                <a:gd name="T42" fmla="*/ 97 w 301"/>
                <a:gd name="T43" fmla="*/ 90 h 275"/>
                <a:gd name="T44" fmla="*/ 58 w 301"/>
                <a:gd name="T45" fmla="*/ 138 h 275"/>
                <a:gd name="T46" fmla="*/ 45 w 301"/>
                <a:gd name="T47" fmla="*/ 165 h 275"/>
                <a:gd name="T48" fmla="*/ 25 w 301"/>
                <a:gd name="T49" fmla="*/ 218 h 275"/>
                <a:gd name="T50" fmla="*/ 1 w 301"/>
                <a:gd name="T51" fmla="*/ 247 h 275"/>
                <a:gd name="T52" fmla="*/ 0 w 301"/>
                <a:gd name="T53" fmla="*/ 249 h 275"/>
                <a:gd name="T54" fmla="*/ 34 w 301"/>
                <a:gd name="T55" fmla="*/ 265 h 275"/>
                <a:gd name="T56" fmla="*/ 80 w 301"/>
                <a:gd name="T57" fmla="*/ 251 h 275"/>
                <a:gd name="T58" fmla="*/ 111 w 301"/>
                <a:gd name="T59" fmla="*/ 252 h 275"/>
                <a:gd name="T60" fmla="*/ 207 w 301"/>
                <a:gd name="T61" fmla="*/ 269 h 275"/>
                <a:gd name="T62" fmla="*/ 268 w 301"/>
                <a:gd name="T63" fmla="*/ 274 h 275"/>
                <a:gd name="T64" fmla="*/ 269 w 301"/>
                <a:gd name="T65" fmla="*/ 274 h 27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01"/>
                <a:gd name="T100" fmla="*/ 0 h 275"/>
                <a:gd name="T101" fmla="*/ 301 w 301"/>
                <a:gd name="T102" fmla="*/ 275 h 27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01" h="275">
                  <a:moveTo>
                    <a:pt x="269" y="274"/>
                  </a:moveTo>
                  <a:lnTo>
                    <a:pt x="299" y="262"/>
                  </a:lnTo>
                  <a:lnTo>
                    <a:pt x="300" y="243"/>
                  </a:lnTo>
                  <a:lnTo>
                    <a:pt x="283" y="241"/>
                  </a:lnTo>
                  <a:lnTo>
                    <a:pt x="268" y="241"/>
                  </a:lnTo>
                  <a:lnTo>
                    <a:pt x="258" y="234"/>
                  </a:lnTo>
                  <a:lnTo>
                    <a:pt x="245" y="212"/>
                  </a:lnTo>
                  <a:lnTo>
                    <a:pt x="248" y="165"/>
                  </a:lnTo>
                  <a:lnTo>
                    <a:pt x="246" y="146"/>
                  </a:lnTo>
                  <a:lnTo>
                    <a:pt x="236" y="123"/>
                  </a:lnTo>
                  <a:lnTo>
                    <a:pt x="236" y="102"/>
                  </a:lnTo>
                  <a:lnTo>
                    <a:pt x="245" y="98"/>
                  </a:lnTo>
                  <a:lnTo>
                    <a:pt x="253" y="93"/>
                  </a:lnTo>
                  <a:lnTo>
                    <a:pt x="254" y="92"/>
                  </a:lnTo>
                  <a:lnTo>
                    <a:pt x="241" y="77"/>
                  </a:lnTo>
                  <a:lnTo>
                    <a:pt x="231" y="68"/>
                  </a:lnTo>
                  <a:lnTo>
                    <a:pt x="196" y="45"/>
                  </a:lnTo>
                  <a:lnTo>
                    <a:pt x="171" y="27"/>
                  </a:lnTo>
                  <a:lnTo>
                    <a:pt x="167" y="1"/>
                  </a:lnTo>
                  <a:lnTo>
                    <a:pt x="147" y="0"/>
                  </a:lnTo>
                  <a:lnTo>
                    <a:pt x="145" y="1"/>
                  </a:lnTo>
                  <a:lnTo>
                    <a:pt x="97" y="90"/>
                  </a:lnTo>
                  <a:lnTo>
                    <a:pt x="58" y="138"/>
                  </a:lnTo>
                  <a:lnTo>
                    <a:pt x="45" y="165"/>
                  </a:lnTo>
                  <a:lnTo>
                    <a:pt x="25" y="218"/>
                  </a:lnTo>
                  <a:lnTo>
                    <a:pt x="1" y="247"/>
                  </a:lnTo>
                  <a:lnTo>
                    <a:pt x="0" y="249"/>
                  </a:lnTo>
                  <a:lnTo>
                    <a:pt x="34" y="265"/>
                  </a:lnTo>
                  <a:lnTo>
                    <a:pt x="80" y="251"/>
                  </a:lnTo>
                  <a:lnTo>
                    <a:pt x="111" y="252"/>
                  </a:lnTo>
                  <a:lnTo>
                    <a:pt x="207" y="269"/>
                  </a:lnTo>
                  <a:lnTo>
                    <a:pt x="268" y="274"/>
                  </a:lnTo>
                  <a:lnTo>
                    <a:pt x="269" y="274"/>
                  </a:lnTo>
                </a:path>
              </a:pathLst>
            </a:custGeom>
            <a:solidFill>
              <a:srgbClr val="E2AB39"/>
            </a:solidFill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0" name="Freeform 15"/>
            <p:cNvSpPr>
              <a:spLocks/>
            </p:cNvSpPr>
            <p:nvPr/>
          </p:nvSpPr>
          <p:spPr bwMode="auto">
            <a:xfrm>
              <a:off x="3477" y="1726"/>
              <a:ext cx="644" cy="308"/>
            </a:xfrm>
            <a:custGeom>
              <a:avLst/>
              <a:gdLst>
                <a:gd name="T0" fmla="*/ 643 w 644"/>
                <a:gd name="T1" fmla="*/ 48 h 308"/>
                <a:gd name="T2" fmla="*/ 643 w 644"/>
                <a:gd name="T3" fmla="*/ 48 h 308"/>
                <a:gd name="T4" fmla="*/ 640 w 644"/>
                <a:gd name="T5" fmla="*/ 47 h 308"/>
                <a:gd name="T6" fmla="*/ 616 w 644"/>
                <a:gd name="T7" fmla="*/ 39 h 308"/>
                <a:gd name="T8" fmla="*/ 596 w 644"/>
                <a:gd name="T9" fmla="*/ 41 h 308"/>
                <a:gd name="T10" fmla="*/ 574 w 644"/>
                <a:gd name="T11" fmla="*/ 39 h 308"/>
                <a:gd name="T12" fmla="*/ 548 w 644"/>
                <a:gd name="T13" fmla="*/ 0 h 308"/>
                <a:gd name="T14" fmla="*/ 504 w 644"/>
                <a:gd name="T15" fmla="*/ 20 h 308"/>
                <a:gd name="T16" fmla="*/ 504 w 644"/>
                <a:gd name="T17" fmla="*/ 24 h 308"/>
                <a:gd name="T18" fmla="*/ 489 w 644"/>
                <a:gd name="T19" fmla="*/ 47 h 308"/>
                <a:gd name="T20" fmla="*/ 478 w 644"/>
                <a:gd name="T21" fmla="*/ 46 h 308"/>
                <a:gd name="T22" fmla="*/ 454 w 644"/>
                <a:gd name="T23" fmla="*/ 56 h 308"/>
                <a:gd name="T24" fmla="*/ 439 w 644"/>
                <a:gd name="T25" fmla="*/ 73 h 308"/>
                <a:gd name="T26" fmla="*/ 427 w 644"/>
                <a:gd name="T27" fmla="*/ 74 h 308"/>
                <a:gd name="T28" fmla="*/ 409 w 644"/>
                <a:gd name="T29" fmla="*/ 94 h 308"/>
                <a:gd name="T30" fmla="*/ 394 w 644"/>
                <a:gd name="T31" fmla="*/ 94 h 308"/>
                <a:gd name="T32" fmla="*/ 379 w 644"/>
                <a:gd name="T33" fmla="*/ 106 h 308"/>
                <a:gd name="T34" fmla="*/ 353 w 644"/>
                <a:gd name="T35" fmla="*/ 103 h 308"/>
                <a:gd name="T36" fmla="*/ 348 w 644"/>
                <a:gd name="T37" fmla="*/ 94 h 308"/>
                <a:gd name="T38" fmla="*/ 331 w 644"/>
                <a:gd name="T39" fmla="*/ 99 h 308"/>
                <a:gd name="T40" fmla="*/ 321 w 644"/>
                <a:gd name="T41" fmla="*/ 96 h 308"/>
                <a:gd name="T42" fmla="*/ 317 w 644"/>
                <a:gd name="T43" fmla="*/ 94 h 308"/>
                <a:gd name="T44" fmla="*/ 282 w 644"/>
                <a:gd name="T45" fmla="*/ 93 h 308"/>
                <a:gd name="T46" fmla="*/ 254 w 644"/>
                <a:gd name="T47" fmla="*/ 72 h 308"/>
                <a:gd name="T48" fmla="*/ 231 w 644"/>
                <a:gd name="T49" fmla="*/ 75 h 308"/>
                <a:gd name="T50" fmla="*/ 182 w 644"/>
                <a:gd name="T51" fmla="*/ 95 h 308"/>
                <a:gd name="T52" fmla="*/ 163 w 644"/>
                <a:gd name="T53" fmla="*/ 91 h 308"/>
                <a:gd name="T54" fmla="*/ 111 w 644"/>
                <a:gd name="T55" fmla="*/ 63 h 308"/>
                <a:gd name="T56" fmla="*/ 80 w 644"/>
                <a:gd name="T57" fmla="*/ 35 h 308"/>
                <a:gd name="T58" fmla="*/ 44 w 644"/>
                <a:gd name="T59" fmla="*/ 105 h 308"/>
                <a:gd name="T60" fmla="*/ 28 w 644"/>
                <a:gd name="T61" fmla="*/ 151 h 308"/>
                <a:gd name="T62" fmla="*/ 0 w 644"/>
                <a:gd name="T63" fmla="*/ 194 h 308"/>
                <a:gd name="T64" fmla="*/ 1 w 644"/>
                <a:gd name="T65" fmla="*/ 194 h 308"/>
                <a:gd name="T66" fmla="*/ 3 w 644"/>
                <a:gd name="T67" fmla="*/ 193 h 308"/>
                <a:gd name="T68" fmla="*/ 23 w 644"/>
                <a:gd name="T69" fmla="*/ 194 h 308"/>
                <a:gd name="T70" fmla="*/ 27 w 644"/>
                <a:gd name="T71" fmla="*/ 220 h 308"/>
                <a:gd name="T72" fmla="*/ 52 w 644"/>
                <a:gd name="T73" fmla="*/ 238 h 308"/>
                <a:gd name="T74" fmla="*/ 87 w 644"/>
                <a:gd name="T75" fmla="*/ 261 h 308"/>
                <a:gd name="T76" fmla="*/ 97 w 644"/>
                <a:gd name="T77" fmla="*/ 270 h 308"/>
                <a:gd name="T78" fmla="*/ 110 w 644"/>
                <a:gd name="T79" fmla="*/ 285 h 308"/>
                <a:gd name="T80" fmla="*/ 112 w 644"/>
                <a:gd name="T81" fmla="*/ 287 h 308"/>
                <a:gd name="T82" fmla="*/ 125 w 644"/>
                <a:gd name="T83" fmla="*/ 290 h 308"/>
                <a:gd name="T84" fmla="*/ 159 w 644"/>
                <a:gd name="T85" fmla="*/ 305 h 308"/>
                <a:gd name="T86" fmla="*/ 202 w 644"/>
                <a:gd name="T87" fmla="*/ 307 h 308"/>
                <a:gd name="T88" fmla="*/ 247 w 644"/>
                <a:gd name="T89" fmla="*/ 228 h 308"/>
                <a:gd name="T90" fmla="*/ 269 w 644"/>
                <a:gd name="T91" fmla="*/ 231 h 308"/>
                <a:gd name="T92" fmla="*/ 282 w 644"/>
                <a:gd name="T93" fmla="*/ 240 h 308"/>
                <a:gd name="T94" fmla="*/ 301 w 644"/>
                <a:gd name="T95" fmla="*/ 213 h 308"/>
                <a:gd name="T96" fmla="*/ 332 w 644"/>
                <a:gd name="T97" fmla="*/ 220 h 308"/>
                <a:gd name="T98" fmla="*/ 354 w 644"/>
                <a:gd name="T99" fmla="*/ 204 h 308"/>
                <a:gd name="T100" fmla="*/ 367 w 644"/>
                <a:gd name="T101" fmla="*/ 206 h 308"/>
                <a:gd name="T102" fmla="*/ 370 w 644"/>
                <a:gd name="T103" fmla="*/ 199 h 308"/>
                <a:gd name="T104" fmla="*/ 404 w 644"/>
                <a:gd name="T105" fmla="*/ 186 h 308"/>
                <a:gd name="T106" fmla="*/ 405 w 644"/>
                <a:gd name="T107" fmla="*/ 172 h 308"/>
                <a:gd name="T108" fmla="*/ 434 w 644"/>
                <a:gd name="T109" fmla="*/ 168 h 308"/>
                <a:gd name="T110" fmla="*/ 460 w 644"/>
                <a:gd name="T111" fmla="*/ 146 h 308"/>
                <a:gd name="T112" fmla="*/ 500 w 644"/>
                <a:gd name="T113" fmla="*/ 192 h 308"/>
                <a:gd name="T114" fmla="*/ 573 w 644"/>
                <a:gd name="T115" fmla="*/ 201 h 308"/>
                <a:gd name="T116" fmla="*/ 598 w 644"/>
                <a:gd name="T117" fmla="*/ 191 h 308"/>
                <a:gd name="T118" fmla="*/ 584 w 644"/>
                <a:gd name="T119" fmla="*/ 142 h 308"/>
                <a:gd name="T120" fmla="*/ 585 w 644"/>
                <a:gd name="T121" fmla="*/ 110 h 308"/>
                <a:gd name="T122" fmla="*/ 642 w 644"/>
                <a:gd name="T123" fmla="*/ 48 h 308"/>
                <a:gd name="T124" fmla="*/ 643 w 644"/>
                <a:gd name="T125" fmla="*/ 48 h 30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644"/>
                <a:gd name="T190" fmla="*/ 0 h 308"/>
                <a:gd name="T191" fmla="*/ 644 w 644"/>
                <a:gd name="T192" fmla="*/ 308 h 30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644" h="308">
                  <a:moveTo>
                    <a:pt x="643" y="48"/>
                  </a:moveTo>
                  <a:lnTo>
                    <a:pt x="643" y="48"/>
                  </a:lnTo>
                  <a:lnTo>
                    <a:pt x="640" y="47"/>
                  </a:lnTo>
                  <a:lnTo>
                    <a:pt x="616" y="39"/>
                  </a:lnTo>
                  <a:lnTo>
                    <a:pt x="596" y="41"/>
                  </a:lnTo>
                  <a:lnTo>
                    <a:pt x="574" y="39"/>
                  </a:lnTo>
                  <a:lnTo>
                    <a:pt x="548" y="0"/>
                  </a:lnTo>
                  <a:lnTo>
                    <a:pt x="504" y="20"/>
                  </a:lnTo>
                  <a:lnTo>
                    <a:pt x="504" y="24"/>
                  </a:lnTo>
                  <a:lnTo>
                    <a:pt x="489" y="47"/>
                  </a:lnTo>
                  <a:lnTo>
                    <a:pt x="478" y="46"/>
                  </a:lnTo>
                  <a:lnTo>
                    <a:pt x="454" y="56"/>
                  </a:lnTo>
                  <a:lnTo>
                    <a:pt x="439" y="73"/>
                  </a:lnTo>
                  <a:lnTo>
                    <a:pt x="427" y="74"/>
                  </a:lnTo>
                  <a:lnTo>
                    <a:pt x="409" y="94"/>
                  </a:lnTo>
                  <a:lnTo>
                    <a:pt x="394" y="94"/>
                  </a:lnTo>
                  <a:lnTo>
                    <a:pt x="379" y="106"/>
                  </a:lnTo>
                  <a:lnTo>
                    <a:pt x="353" y="103"/>
                  </a:lnTo>
                  <a:lnTo>
                    <a:pt x="348" y="94"/>
                  </a:lnTo>
                  <a:lnTo>
                    <a:pt x="331" y="99"/>
                  </a:lnTo>
                  <a:lnTo>
                    <a:pt x="321" y="96"/>
                  </a:lnTo>
                  <a:lnTo>
                    <a:pt x="317" y="94"/>
                  </a:lnTo>
                  <a:lnTo>
                    <a:pt x="282" y="93"/>
                  </a:lnTo>
                  <a:lnTo>
                    <a:pt x="254" y="72"/>
                  </a:lnTo>
                  <a:lnTo>
                    <a:pt x="231" y="75"/>
                  </a:lnTo>
                  <a:lnTo>
                    <a:pt x="182" y="95"/>
                  </a:lnTo>
                  <a:lnTo>
                    <a:pt x="163" y="91"/>
                  </a:lnTo>
                  <a:lnTo>
                    <a:pt x="111" y="63"/>
                  </a:lnTo>
                  <a:lnTo>
                    <a:pt x="80" y="35"/>
                  </a:lnTo>
                  <a:lnTo>
                    <a:pt x="44" y="105"/>
                  </a:lnTo>
                  <a:lnTo>
                    <a:pt x="28" y="151"/>
                  </a:lnTo>
                  <a:lnTo>
                    <a:pt x="0" y="194"/>
                  </a:lnTo>
                  <a:lnTo>
                    <a:pt x="1" y="194"/>
                  </a:lnTo>
                  <a:lnTo>
                    <a:pt x="3" y="193"/>
                  </a:lnTo>
                  <a:lnTo>
                    <a:pt x="23" y="194"/>
                  </a:lnTo>
                  <a:lnTo>
                    <a:pt x="27" y="220"/>
                  </a:lnTo>
                  <a:lnTo>
                    <a:pt x="52" y="238"/>
                  </a:lnTo>
                  <a:lnTo>
                    <a:pt x="87" y="261"/>
                  </a:lnTo>
                  <a:lnTo>
                    <a:pt x="97" y="270"/>
                  </a:lnTo>
                  <a:lnTo>
                    <a:pt x="110" y="285"/>
                  </a:lnTo>
                  <a:lnTo>
                    <a:pt x="112" y="287"/>
                  </a:lnTo>
                  <a:lnTo>
                    <a:pt x="125" y="290"/>
                  </a:lnTo>
                  <a:lnTo>
                    <a:pt x="159" y="305"/>
                  </a:lnTo>
                  <a:lnTo>
                    <a:pt x="202" y="307"/>
                  </a:lnTo>
                  <a:lnTo>
                    <a:pt x="247" y="228"/>
                  </a:lnTo>
                  <a:lnTo>
                    <a:pt x="269" y="231"/>
                  </a:lnTo>
                  <a:lnTo>
                    <a:pt x="282" y="240"/>
                  </a:lnTo>
                  <a:lnTo>
                    <a:pt x="301" y="213"/>
                  </a:lnTo>
                  <a:lnTo>
                    <a:pt x="332" y="220"/>
                  </a:lnTo>
                  <a:lnTo>
                    <a:pt x="354" y="204"/>
                  </a:lnTo>
                  <a:lnTo>
                    <a:pt x="367" y="206"/>
                  </a:lnTo>
                  <a:lnTo>
                    <a:pt x="370" y="199"/>
                  </a:lnTo>
                  <a:lnTo>
                    <a:pt x="404" y="186"/>
                  </a:lnTo>
                  <a:lnTo>
                    <a:pt x="405" y="172"/>
                  </a:lnTo>
                  <a:lnTo>
                    <a:pt x="434" y="168"/>
                  </a:lnTo>
                  <a:lnTo>
                    <a:pt x="460" y="146"/>
                  </a:lnTo>
                  <a:lnTo>
                    <a:pt x="500" y="192"/>
                  </a:lnTo>
                  <a:lnTo>
                    <a:pt x="573" y="201"/>
                  </a:lnTo>
                  <a:lnTo>
                    <a:pt x="598" y="191"/>
                  </a:lnTo>
                  <a:lnTo>
                    <a:pt x="584" y="142"/>
                  </a:lnTo>
                  <a:lnTo>
                    <a:pt x="585" y="110"/>
                  </a:lnTo>
                  <a:lnTo>
                    <a:pt x="642" y="48"/>
                  </a:lnTo>
                  <a:lnTo>
                    <a:pt x="643" y="48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1" name="Freeform 16"/>
            <p:cNvSpPr>
              <a:spLocks/>
            </p:cNvSpPr>
            <p:nvPr/>
          </p:nvSpPr>
          <p:spPr bwMode="auto">
            <a:xfrm>
              <a:off x="4025" y="1357"/>
              <a:ext cx="427" cy="442"/>
            </a:xfrm>
            <a:custGeom>
              <a:avLst/>
              <a:gdLst>
                <a:gd name="T0" fmla="*/ 95 w 427"/>
                <a:gd name="T1" fmla="*/ 417 h 442"/>
                <a:gd name="T2" fmla="*/ 139 w 427"/>
                <a:gd name="T3" fmla="*/ 426 h 442"/>
                <a:gd name="T4" fmla="*/ 150 w 427"/>
                <a:gd name="T5" fmla="*/ 435 h 442"/>
                <a:gd name="T6" fmla="*/ 165 w 427"/>
                <a:gd name="T7" fmla="*/ 436 h 442"/>
                <a:gd name="T8" fmla="*/ 201 w 427"/>
                <a:gd name="T9" fmla="*/ 441 h 442"/>
                <a:gd name="T10" fmla="*/ 232 w 427"/>
                <a:gd name="T11" fmla="*/ 421 h 442"/>
                <a:gd name="T12" fmla="*/ 253 w 427"/>
                <a:gd name="T13" fmla="*/ 426 h 442"/>
                <a:gd name="T14" fmla="*/ 291 w 427"/>
                <a:gd name="T15" fmla="*/ 430 h 442"/>
                <a:gd name="T16" fmla="*/ 322 w 427"/>
                <a:gd name="T17" fmla="*/ 436 h 442"/>
                <a:gd name="T18" fmla="*/ 323 w 427"/>
                <a:gd name="T19" fmla="*/ 435 h 442"/>
                <a:gd name="T20" fmla="*/ 330 w 427"/>
                <a:gd name="T21" fmla="*/ 402 h 442"/>
                <a:gd name="T22" fmla="*/ 355 w 427"/>
                <a:gd name="T23" fmla="*/ 367 h 442"/>
                <a:gd name="T24" fmla="*/ 360 w 427"/>
                <a:gd name="T25" fmla="*/ 341 h 442"/>
                <a:gd name="T26" fmla="*/ 372 w 427"/>
                <a:gd name="T27" fmla="*/ 324 h 442"/>
                <a:gd name="T28" fmla="*/ 379 w 427"/>
                <a:gd name="T29" fmla="*/ 283 h 442"/>
                <a:gd name="T30" fmla="*/ 392 w 427"/>
                <a:gd name="T31" fmla="*/ 262 h 442"/>
                <a:gd name="T32" fmla="*/ 351 w 427"/>
                <a:gd name="T33" fmla="*/ 220 h 442"/>
                <a:gd name="T34" fmla="*/ 336 w 427"/>
                <a:gd name="T35" fmla="*/ 133 h 442"/>
                <a:gd name="T36" fmla="*/ 363 w 427"/>
                <a:gd name="T37" fmla="*/ 61 h 442"/>
                <a:gd name="T38" fmla="*/ 409 w 427"/>
                <a:gd name="T39" fmla="*/ 11 h 442"/>
                <a:gd name="T40" fmla="*/ 426 w 427"/>
                <a:gd name="T41" fmla="*/ 1 h 442"/>
                <a:gd name="T42" fmla="*/ 397 w 427"/>
                <a:gd name="T43" fmla="*/ 0 h 442"/>
                <a:gd name="T44" fmla="*/ 388 w 427"/>
                <a:gd name="T45" fmla="*/ 3 h 442"/>
                <a:gd name="T46" fmla="*/ 338 w 427"/>
                <a:gd name="T47" fmla="*/ 24 h 442"/>
                <a:gd name="T48" fmla="*/ 327 w 427"/>
                <a:gd name="T49" fmla="*/ 49 h 442"/>
                <a:gd name="T50" fmla="*/ 306 w 427"/>
                <a:gd name="T51" fmla="*/ 56 h 442"/>
                <a:gd name="T52" fmla="*/ 296 w 427"/>
                <a:gd name="T53" fmla="*/ 51 h 442"/>
                <a:gd name="T54" fmla="*/ 292 w 427"/>
                <a:gd name="T55" fmla="*/ 68 h 442"/>
                <a:gd name="T56" fmla="*/ 186 w 427"/>
                <a:gd name="T57" fmla="*/ 135 h 442"/>
                <a:gd name="T58" fmla="*/ 178 w 427"/>
                <a:gd name="T59" fmla="*/ 138 h 442"/>
                <a:gd name="T60" fmla="*/ 170 w 427"/>
                <a:gd name="T61" fmla="*/ 183 h 442"/>
                <a:gd name="T62" fmla="*/ 98 w 427"/>
                <a:gd name="T63" fmla="*/ 211 h 442"/>
                <a:gd name="T64" fmla="*/ 54 w 427"/>
                <a:gd name="T65" fmla="*/ 279 h 442"/>
                <a:gd name="T66" fmla="*/ 60 w 427"/>
                <a:gd name="T67" fmla="*/ 297 h 442"/>
                <a:gd name="T68" fmla="*/ 0 w 427"/>
                <a:gd name="T69" fmla="*/ 368 h 442"/>
                <a:gd name="T70" fmla="*/ 0 w 427"/>
                <a:gd name="T71" fmla="*/ 369 h 442"/>
                <a:gd name="T72" fmla="*/ 26 w 427"/>
                <a:gd name="T73" fmla="*/ 408 h 442"/>
                <a:gd name="T74" fmla="*/ 48 w 427"/>
                <a:gd name="T75" fmla="*/ 410 h 442"/>
                <a:gd name="T76" fmla="*/ 68 w 427"/>
                <a:gd name="T77" fmla="*/ 408 h 442"/>
                <a:gd name="T78" fmla="*/ 92 w 427"/>
                <a:gd name="T79" fmla="*/ 416 h 442"/>
                <a:gd name="T80" fmla="*/ 95 w 427"/>
                <a:gd name="T81" fmla="*/ 417 h 442"/>
                <a:gd name="T82" fmla="*/ 95 w 427"/>
                <a:gd name="T83" fmla="*/ 417 h 44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27"/>
                <a:gd name="T127" fmla="*/ 0 h 442"/>
                <a:gd name="T128" fmla="*/ 427 w 427"/>
                <a:gd name="T129" fmla="*/ 442 h 44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27" h="442">
                  <a:moveTo>
                    <a:pt x="95" y="417"/>
                  </a:moveTo>
                  <a:lnTo>
                    <a:pt x="139" y="426"/>
                  </a:lnTo>
                  <a:lnTo>
                    <a:pt x="150" y="435"/>
                  </a:lnTo>
                  <a:lnTo>
                    <a:pt x="165" y="436"/>
                  </a:lnTo>
                  <a:lnTo>
                    <a:pt x="201" y="441"/>
                  </a:lnTo>
                  <a:lnTo>
                    <a:pt x="232" y="421"/>
                  </a:lnTo>
                  <a:lnTo>
                    <a:pt x="253" y="426"/>
                  </a:lnTo>
                  <a:lnTo>
                    <a:pt x="291" y="430"/>
                  </a:lnTo>
                  <a:lnTo>
                    <a:pt x="322" y="436"/>
                  </a:lnTo>
                  <a:lnTo>
                    <a:pt x="323" y="435"/>
                  </a:lnTo>
                  <a:lnTo>
                    <a:pt x="330" y="402"/>
                  </a:lnTo>
                  <a:lnTo>
                    <a:pt x="355" y="367"/>
                  </a:lnTo>
                  <a:lnTo>
                    <a:pt x="360" y="341"/>
                  </a:lnTo>
                  <a:lnTo>
                    <a:pt x="372" y="324"/>
                  </a:lnTo>
                  <a:lnTo>
                    <a:pt x="379" y="283"/>
                  </a:lnTo>
                  <a:lnTo>
                    <a:pt x="392" y="262"/>
                  </a:lnTo>
                  <a:lnTo>
                    <a:pt x="351" y="220"/>
                  </a:lnTo>
                  <a:lnTo>
                    <a:pt x="336" y="133"/>
                  </a:lnTo>
                  <a:lnTo>
                    <a:pt x="363" y="61"/>
                  </a:lnTo>
                  <a:lnTo>
                    <a:pt x="409" y="11"/>
                  </a:lnTo>
                  <a:lnTo>
                    <a:pt x="426" y="1"/>
                  </a:lnTo>
                  <a:lnTo>
                    <a:pt x="397" y="0"/>
                  </a:lnTo>
                  <a:lnTo>
                    <a:pt x="388" y="3"/>
                  </a:lnTo>
                  <a:lnTo>
                    <a:pt x="338" y="24"/>
                  </a:lnTo>
                  <a:lnTo>
                    <a:pt x="327" y="49"/>
                  </a:lnTo>
                  <a:lnTo>
                    <a:pt x="306" y="56"/>
                  </a:lnTo>
                  <a:lnTo>
                    <a:pt x="296" y="51"/>
                  </a:lnTo>
                  <a:lnTo>
                    <a:pt x="292" y="68"/>
                  </a:lnTo>
                  <a:lnTo>
                    <a:pt x="186" y="135"/>
                  </a:lnTo>
                  <a:lnTo>
                    <a:pt x="178" y="138"/>
                  </a:lnTo>
                  <a:lnTo>
                    <a:pt x="170" y="183"/>
                  </a:lnTo>
                  <a:lnTo>
                    <a:pt x="98" y="211"/>
                  </a:lnTo>
                  <a:lnTo>
                    <a:pt x="54" y="279"/>
                  </a:lnTo>
                  <a:lnTo>
                    <a:pt x="60" y="297"/>
                  </a:lnTo>
                  <a:lnTo>
                    <a:pt x="0" y="368"/>
                  </a:lnTo>
                  <a:lnTo>
                    <a:pt x="0" y="369"/>
                  </a:lnTo>
                  <a:lnTo>
                    <a:pt x="26" y="408"/>
                  </a:lnTo>
                  <a:lnTo>
                    <a:pt x="48" y="410"/>
                  </a:lnTo>
                  <a:lnTo>
                    <a:pt x="68" y="408"/>
                  </a:lnTo>
                  <a:lnTo>
                    <a:pt x="92" y="416"/>
                  </a:lnTo>
                  <a:lnTo>
                    <a:pt x="95" y="417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2" name="Freeform 17"/>
            <p:cNvSpPr>
              <a:spLocks/>
            </p:cNvSpPr>
            <p:nvPr/>
          </p:nvSpPr>
          <p:spPr bwMode="auto">
            <a:xfrm>
              <a:off x="3746" y="1404"/>
              <a:ext cx="339" cy="343"/>
            </a:xfrm>
            <a:custGeom>
              <a:avLst/>
              <a:gdLst>
                <a:gd name="T0" fmla="*/ 235 w 339"/>
                <a:gd name="T1" fmla="*/ 342 h 343"/>
                <a:gd name="T2" fmla="*/ 280 w 339"/>
                <a:gd name="T3" fmla="*/ 323 h 343"/>
                <a:gd name="T4" fmla="*/ 334 w 339"/>
                <a:gd name="T5" fmla="*/ 263 h 343"/>
                <a:gd name="T6" fmla="*/ 338 w 339"/>
                <a:gd name="T7" fmla="*/ 247 h 343"/>
                <a:gd name="T8" fmla="*/ 338 w 339"/>
                <a:gd name="T9" fmla="*/ 244 h 343"/>
                <a:gd name="T10" fmla="*/ 335 w 339"/>
                <a:gd name="T11" fmla="*/ 234 h 343"/>
                <a:gd name="T12" fmla="*/ 334 w 339"/>
                <a:gd name="T13" fmla="*/ 233 h 343"/>
                <a:gd name="T14" fmla="*/ 306 w 339"/>
                <a:gd name="T15" fmla="*/ 207 h 343"/>
                <a:gd name="T16" fmla="*/ 288 w 339"/>
                <a:gd name="T17" fmla="*/ 198 h 343"/>
                <a:gd name="T18" fmla="*/ 258 w 339"/>
                <a:gd name="T19" fmla="*/ 179 h 343"/>
                <a:gd name="T20" fmla="*/ 258 w 339"/>
                <a:gd name="T21" fmla="*/ 130 h 343"/>
                <a:gd name="T22" fmla="*/ 247 w 339"/>
                <a:gd name="T23" fmla="*/ 104 h 343"/>
                <a:gd name="T24" fmla="*/ 202 w 339"/>
                <a:gd name="T25" fmla="*/ 90 h 343"/>
                <a:gd name="T26" fmla="*/ 162 w 339"/>
                <a:gd name="T27" fmla="*/ 71 h 343"/>
                <a:gd name="T28" fmla="*/ 154 w 339"/>
                <a:gd name="T29" fmla="*/ 54 h 343"/>
                <a:gd name="T30" fmla="*/ 90 w 339"/>
                <a:gd name="T31" fmla="*/ 6 h 343"/>
                <a:gd name="T32" fmla="*/ 48 w 339"/>
                <a:gd name="T33" fmla="*/ 0 h 343"/>
                <a:gd name="T34" fmla="*/ 44 w 339"/>
                <a:gd name="T35" fmla="*/ 4 h 343"/>
                <a:gd name="T36" fmla="*/ 0 w 339"/>
                <a:gd name="T37" fmla="*/ 59 h 343"/>
                <a:gd name="T38" fmla="*/ 17 w 339"/>
                <a:gd name="T39" fmla="*/ 68 h 343"/>
                <a:gd name="T40" fmla="*/ 50 w 339"/>
                <a:gd name="T41" fmla="*/ 76 h 343"/>
                <a:gd name="T42" fmla="*/ 65 w 339"/>
                <a:gd name="T43" fmla="*/ 92 h 343"/>
                <a:gd name="T44" fmla="*/ 71 w 339"/>
                <a:gd name="T45" fmla="*/ 124 h 343"/>
                <a:gd name="T46" fmla="*/ 64 w 339"/>
                <a:gd name="T47" fmla="*/ 127 h 343"/>
                <a:gd name="T48" fmla="*/ 60 w 339"/>
                <a:gd name="T49" fmla="*/ 118 h 343"/>
                <a:gd name="T50" fmla="*/ 43 w 339"/>
                <a:gd name="T51" fmla="*/ 112 h 343"/>
                <a:gd name="T52" fmla="*/ 38 w 339"/>
                <a:gd name="T53" fmla="*/ 114 h 343"/>
                <a:gd name="T54" fmla="*/ 14 w 339"/>
                <a:gd name="T55" fmla="*/ 136 h 343"/>
                <a:gd name="T56" fmla="*/ 6 w 339"/>
                <a:gd name="T57" fmla="*/ 161 h 343"/>
                <a:gd name="T58" fmla="*/ 24 w 339"/>
                <a:gd name="T59" fmla="*/ 167 h 343"/>
                <a:gd name="T60" fmla="*/ 41 w 339"/>
                <a:gd name="T61" fmla="*/ 173 h 343"/>
                <a:gd name="T62" fmla="*/ 113 w 339"/>
                <a:gd name="T63" fmla="*/ 229 h 343"/>
                <a:gd name="T64" fmla="*/ 200 w 339"/>
                <a:gd name="T65" fmla="*/ 251 h 343"/>
                <a:gd name="T66" fmla="*/ 247 w 339"/>
                <a:gd name="T67" fmla="*/ 301 h 343"/>
                <a:gd name="T68" fmla="*/ 235 w 339"/>
                <a:gd name="T69" fmla="*/ 342 h 3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39"/>
                <a:gd name="T106" fmla="*/ 0 h 343"/>
                <a:gd name="T107" fmla="*/ 339 w 339"/>
                <a:gd name="T108" fmla="*/ 343 h 34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39" h="343">
                  <a:moveTo>
                    <a:pt x="235" y="342"/>
                  </a:moveTo>
                  <a:lnTo>
                    <a:pt x="280" y="323"/>
                  </a:lnTo>
                  <a:lnTo>
                    <a:pt x="334" y="263"/>
                  </a:lnTo>
                  <a:lnTo>
                    <a:pt x="338" y="247"/>
                  </a:lnTo>
                  <a:lnTo>
                    <a:pt x="338" y="244"/>
                  </a:lnTo>
                  <a:lnTo>
                    <a:pt x="335" y="234"/>
                  </a:lnTo>
                  <a:lnTo>
                    <a:pt x="334" y="233"/>
                  </a:lnTo>
                  <a:lnTo>
                    <a:pt x="306" y="207"/>
                  </a:lnTo>
                  <a:lnTo>
                    <a:pt x="288" y="198"/>
                  </a:lnTo>
                  <a:lnTo>
                    <a:pt x="258" y="179"/>
                  </a:lnTo>
                  <a:lnTo>
                    <a:pt x="258" y="130"/>
                  </a:lnTo>
                  <a:lnTo>
                    <a:pt x="247" y="104"/>
                  </a:lnTo>
                  <a:lnTo>
                    <a:pt x="202" y="90"/>
                  </a:lnTo>
                  <a:lnTo>
                    <a:pt x="162" y="71"/>
                  </a:lnTo>
                  <a:lnTo>
                    <a:pt x="154" y="54"/>
                  </a:lnTo>
                  <a:lnTo>
                    <a:pt x="90" y="6"/>
                  </a:lnTo>
                  <a:lnTo>
                    <a:pt x="48" y="0"/>
                  </a:lnTo>
                  <a:lnTo>
                    <a:pt x="44" y="4"/>
                  </a:lnTo>
                  <a:lnTo>
                    <a:pt x="0" y="59"/>
                  </a:lnTo>
                  <a:lnTo>
                    <a:pt x="17" y="68"/>
                  </a:lnTo>
                  <a:lnTo>
                    <a:pt x="50" y="76"/>
                  </a:lnTo>
                  <a:lnTo>
                    <a:pt x="65" y="92"/>
                  </a:lnTo>
                  <a:lnTo>
                    <a:pt x="71" y="124"/>
                  </a:lnTo>
                  <a:lnTo>
                    <a:pt x="64" y="127"/>
                  </a:lnTo>
                  <a:lnTo>
                    <a:pt x="60" y="118"/>
                  </a:lnTo>
                  <a:lnTo>
                    <a:pt x="43" y="112"/>
                  </a:lnTo>
                  <a:lnTo>
                    <a:pt x="38" y="114"/>
                  </a:lnTo>
                  <a:lnTo>
                    <a:pt x="14" y="136"/>
                  </a:lnTo>
                  <a:lnTo>
                    <a:pt x="6" y="161"/>
                  </a:lnTo>
                  <a:lnTo>
                    <a:pt x="24" y="167"/>
                  </a:lnTo>
                  <a:lnTo>
                    <a:pt x="41" y="173"/>
                  </a:lnTo>
                  <a:lnTo>
                    <a:pt x="113" y="229"/>
                  </a:lnTo>
                  <a:lnTo>
                    <a:pt x="200" y="251"/>
                  </a:lnTo>
                  <a:lnTo>
                    <a:pt x="247" y="301"/>
                  </a:lnTo>
                  <a:lnTo>
                    <a:pt x="235" y="342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3" name="Freeform 18"/>
            <p:cNvSpPr>
              <a:spLocks/>
            </p:cNvSpPr>
            <p:nvPr/>
          </p:nvSpPr>
          <p:spPr bwMode="auto">
            <a:xfrm>
              <a:off x="3557" y="1550"/>
              <a:ext cx="437" cy="283"/>
            </a:xfrm>
            <a:custGeom>
              <a:avLst/>
              <a:gdLst>
                <a:gd name="T0" fmla="*/ 302 w 437"/>
                <a:gd name="T1" fmla="*/ 83 h 283"/>
                <a:gd name="T2" fmla="*/ 230 w 437"/>
                <a:gd name="T3" fmla="*/ 27 h 283"/>
                <a:gd name="T4" fmla="*/ 213 w 437"/>
                <a:gd name="T5" fmla="*/ 21 h 283"/>
                <a:gd name="T6" fmla="*/ 195 w 437"/>
                <a:gd name="T7" fmla="*/ 15 h 283"/>
                <a:gd name="T8" fmla="*/ 195 w 437"/>
                <a:gd name="T9" fmla="*/ 16 h 283"/>
                <a:gd name="T10" fmla="*/ 185 w 437"/>
                <a:gd name="T11" fmla="*/ 12 h 283"/>
                <a:gd name="T12" fmla="*/ 180 w 437"/>
                <a:gd name="T13" fmla="*/ 0 h 283"/>
                <a:gd name="T14" fmla="*/ 177 w 437"/>
                <a:gd name="T15" fmla="*/ 2 h 283"/>
                <a:gd name="T16" fmla="*/ 160 w 437"/>
                <a:gd name="T17" fmla="*/ 7 h 283"/>
                <a:gd name="T18" fmla="*/ 148 w 437"/>
                <a:gd name="T19" fmla="*/ 25 h 283"/>
                <a:gd name="T20" fmla="*/ 131 w 437"/>
                <a:gd name="T21" fmla="*/ 55 h 283"/>
                <a:gd name="T22" fmla="*/ 94 w 437"/>
                <a:gd name="T23" fmla="*/ 69 h 283"/>
                <a:gd name="T24" fmla="*/ 85 w 437"/>
                <a:gd name="T25" fmla="*/ 87 h 283"/>
                <a:gd name="T26" fmla="*/ 57 w 437"/>
                <a:gd name="T27" fmla="*/ 109 h 283"/>
                <a:gd name="T28" fmla="*/ 6 w 437"/>
                <a:gd name="T29" fmla="*/ 201 h 283"/>
                <a:gd name="T30" fmla="*/ 2 w 437"/>
                <a:gd name="T31" fmla="*/ 208 h 283"/>
                <a:gd name="T32" fmla="*/ 0 w 437"/>
                <a:gd name="T33" fmla="*/ 211 h 283"/>
                <a:gd name="T34" fmla="*/ 31 w 437"/>
                <a:gd name="T35" fmla="*/ 239 h 283"/>
                <a:gd name="T36" fmla="*/ 83 w 437"/>
                <a:gd name="T37" fmla="*/ 267 h 283"/>
                <a:gd name="T38" fmla="*/ 102 w 437"/>
                <a:gd name="T39" fmla="*/ 271 h 283"/>
                <a:gd name="T40" fmla="*/ 151 w 437"/>
                <a:gd name="T41" fmla="*/ 251 h 283"/>
                <a:gd name="T42" fmla="*/ 174 w 437"/>
                <a:gd name="T43" fmla="*/ 248 h 283"/>
                <a:gd name="T44" fmla="*/ 202 w 437"/>
                <a:gd name="T45" fmla="*/ 269 h 283"/>
                <a:gd name="T46" fmla="*/ 237 w 437"/>
                <a:gd name="T47" fmla="*/ 270 h 283"/>
                <a:gd name="T48" fmla="*/ 241 w 437"/>
                <a:gd name="T49" fmla="*/ 272 h 283"/>
                <a:gd name="T50" fmla="*/ 251 w 437"/>
                <a:gd name="T51" fmla="*/ 275 h 283"/>
                <a:gd name="T52" fmla="*/ 268 w 437"/>
                <a:gd name="T53" fmla="*/ 270 h 283"/>
                <a:gd name="T54" fmla="*/ 273 w 437"/>
                <a:gd name="T55" fmla="*/ 279 h 283"/>
                <a:gd name="T56" fmla="*/ 299 w 437"/>
                <a:gd name="T57" fmla="*/ 282 h 283"/>
                <a:gd name="T58" fmla="*/ 314 w 437"/>
                <a:gd name="T59" fmla="*/ 270 h 283"/>
                <a:gd name="T60" fmla="*/ 329 w 437"/>
                <a:gd name="T61" fmla="*/ 270 h 283"/>
                <a:gd name="T62" fmla="*/ 347 w 437"/>
                <a:gd name="T63" fmla="*/ 250 h 283"/>
                <a:gd name="T64" fmla="*/ 359 w 437"/>
                <a:gd name="T65" fmla="*/ 249 h 283"/>
                <a:gd name="T66" fmla="*/ 374 w 437"/>
                <a:gd name="T67" fmla="*/ 232 h 283"/>
                <a:gd name="T68" fmla="*/ 398 w 437"/>
                <a:gd name="T69" fmla="*/ 222 h 283"/>
                <a:gd name="T70" fmla="*/ 409 w 437"/>
                <a:gd name="T71" fmla="*/ 223 h 283"/>
                <a:gd name="T72" fmla="*/ 424 w 437"/>
                <a:gd name="T73" fmla="*/ 200 h 283"/>
                <a:gd name="T74" fmla="*/ 424 w 437"/>
                <a:gd name="T75" fmla="*/ 196 h 283"/>
                <a:gd name="T76" fmla="*/ 436 w 437"/>
                <a:gd name="T77" fmla="*/ 155 h 283"/>
                <a:gd name="T78" fmla="*/ 389 w 437"/>
                <a:gd name="T79" fmla="*/ 105 h 283"/>
                <a:gd name="T80" fmla="*/ 302 w 437"/>
                <a:gd name="T81" fmla="*/ 83 h 28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37"/>
                <a:gd name="T124" fmla="*/ 0 h 283"/>
                <a:gd name="T125" fmla="*/ 437 w 437"/>
                <a:gd name="T126" fmla="*/ 283 h 28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37" h="283">
                  <a:moveTo>
                    <a:pt x="302" y="83"/>
                  </a:moveTo>
                  <a:lnTo>
                    <a:pt x="230" y="27"/>
                  </a:lnTo>
                  <a:lnTo>
                    <a:pt x="213" y="21"/>
                  </a:lnTo>
                  <a:lnTo>
                    <a:pt x="195" y="15"/>
                  </a:lnTo>
                  <a:lnTo>
                    <a:pt x="195" y="16"/>
                  </a:lnTo>
                  <a:lnTo>
                    <a:pt x="185" y="12"/>
                  </a:lnTo>
                  <a:lnTo>
                    <a:pt x="180" y="0"/>
                  </a:lnTo>
                  <a:lnTo>
                    <a:pt x="177" y="2"/>
                  </a:lnTo>
                  <a:lnTo>
                    <a:pt x="160" y="7"/>
                  </a:lnTo>
                  <a:lnTo>
                    <a:pt x="148" y="25"/>
                  </a:lnTo>
                  <a:lnTo>
                    <a:pt x="131" y="55"/>
                  </a:lnTo>
                  <a:lnTo>
                    <a:pt x="94" y="69"/>
                  </a:lnTo>
                  <a:lnTo>
                    <a:pt x="85" y="87"/>
                  </a:lnTo>
                  <a:lnTo>
                    <a:pt x="57" y="109"/>
                  </a:lnTo>
                  <a:lnTo>
                    <a:pt x="6" y="201"/>
                  </a:lnTo>
                  <a:lnTo>
                    <a:pt x="2" y="208"/>
                  </a:lnTo>
                  <a:lnTo>
                    <a:pt x="0" y="211"/>
                  </a:lnTo>
                  <a:lnTo>
                    <a:pt x="31" y="239"/>
                  </a:lnTo>
                  <a:lnTo>
                    <a:pt x="83" y="267"/>
                  </a:lnTo>
                  <a:lnTo>
                    <a:pt x="102" y="271"/>
                  </a:lnTo>
                  <a:lnTo>
                    <a:pt x="151" y="251"/>
                  </a:lnTo>
                  <a:lnTo>
                    <a:pt x="174" y="248"/>
                  </a:lnTo>
                  <a:lnTo>
                    <a:pt x="202" y="269"/>
                  </a:lnTo>
                  <a:lnTo>
                    <a:pt x="237" y="270"/>
                  </a:lnTo>
                  <a:lnTo>
                    <a:pt x="241" y="272"/>
                  </a:lnTo>
                  <a:lnTo>
                    <a:pt x="251" y="275"/>
                  </a:lnTo>
                  <a:lnTo>
                    <a:pt x="268" y="270"/>
                  </a:lnTo>
                  <a:lnTo>
                    <a:pt x="273" y="279"/>
                  </a:lnTo>
                  <a:lnTo>
                    <a:pt x="299" y="282"/>
                  </a:lnTo>
                  <a:lnTo>
                    <a:pt x="314" y="270"/>
                  </a:lnTo>
                  <a:lnTo>
                    <a:pt x="329" y="270"/>
                  </a:lnTo>
                  <a:lnTo>
                    <a:pt x="347" y="250"/>
                  </a:lnTo>
                  <a:lnTo>
                    <a:pt x="359" y="249"/>
                  </a:lnTo>
                  <a:lnTo>
                    <a:pt x="374" y="232"/>
                  </a:lnTo>
                  <a:lnTo>
                    <a:pt x="398" y="222"/>
                  </a:lnTo>
                  <a:lnTo>
                    <a:pt x="409" y="223"/>
                  </a:lnTo>
                  <a:lnTo>
                    <a:pt x="424" y="200"/>
                  </a:lnTo>
                  <a:lnTo>
                    <a:pt x="424" y="196"/>
                  </a:lnTo>
                  <a:lnTo>
                    <a:pt x="436" y="155"/>
                  </a:lnTo>
                  <a:lnTo>
                    <a:pt x="389" y="105"/>
                  </a:lnTo>
                  <a:lnTo>
                    <a:pt x="302" y="83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4" name="Freeform 19"/>
            <p:cNvSpPr>
              <a:spLocks/>
            </p:cNvSpPr>
            <p:nvPr/>
          </p:nvSpPr>
          <p:spPr bwMode="auto">
            <a:xfrm>
              <a:off x="3259" y="2166"/>
              <a:ext cx="423" cy="230"/>
            </a:xfrm>
            <a:custGeom>
              <a:avLst/>
              <a:gdLst>
                <a:gd name="T0" fmla="*/ 410 w 423"/>
                <a:gd name="T1" fmla="*/ 120 h 230"/>
                <a:gd name="T2" fmla="*/ 393 w 423"/>
                <a:gd name="T3" fmla="*/ 121 h 230"/>
                <a:gd name="T4" fmla="*/ 380 w 423"/>
                <a:gd name="T5" fmla="*/ 124 h 230"/>
                <a:gd name="T6" fmla="*/ 370 w 423"/>
                <a:gd name="T7" fmla="*/ 127 h 230"/>
                <a:gd name="T8" fmla="*/ 341 w 423"/>
                <a:gd name="T9" fmla="*/ 122 h 230"/>
                <a:gd name="T10" fmla="*/ 345 w 423"/>
                <a:gd name="T11" fmla="*/ 78 h 230"/>
                <a:gd name="T12" fmla="*/ 344 w 423"/>
                <a:gd name="T13" fmla="*/ 68 h 230"/>
                <a:gd name="T14" fmla="*/ 348 w 423"/>
                <a:gd name="T15" fmla="*/ 49 h 230"/>
                <a:gd name="T16" fmla="*/ 350 w 423"/>
                <a:gd name="T17" fmla="*/ 39 h 230"/>
                <a:gd name="T18" fmla="*/ 343 w 423"/>
                <a:gd name="T19" fmla="*/ 27 h 230"/>
                <a:gd name="T20" fmla="*/ 343 w 423"/>
                <a:gd name="T21" fmla="*/ 26 h 230"/>
                <a:gd name="T22" fmla="*/ 281 w 423"/>
                <a:gd name="T23" fmla="*/ 22 h 230"/>
                <a:gd name="T24" fmla="*/ 185 w 423"/>
                <a:gd name="T25" fmla="*/ 5 h 230"/>
                <a:gd name="T26" fmla="*/ 154 w 423"/>
                <a:gd name="T27" fmla="*/ 4 h 230"/>
                <a:gd name="T28" fmla="*/ 108 w 423"/>
                <a:gd name="T29" fmla="*/ 18 h 230"/>
                <a:gd name="T30" fmla="*/ 74 w 423"/>
                <a:gd name="T31" fmla="*/ 2 h 230"/>
                <a:gd name="T32" fmla="*/ 75 w 423"/>
                <a:gd name="T33" fmla="*/ 0 h 230"/>
                <a:gd name="T34" fmla="*/ 75 w 423"/>
                <a:gd name="T35" fmla="*/ 0 h 230"/>
                <a:gd name="T36" fmla="*/ 55 w 423"/>
                <a:gd name="T37" fmla="*/ 25 h 230"/>
                <a:gd name="T38" fmla="*/ 42 w 423"/>
                <a:gd name="T39" fmla="*/ 55 h 230"/>
                <a:gd name="T40" fmla="*/ 13 w 423"/>
                <a:gd name="T41" fmla="*/ 113 h 230"/>
                <a:gd name="T42" fmla="*/ 0 w 423"/>
                <a:gd name="T43" fmla="*/ 214 h 230"/>
                <a:gd name="T44" fmla="*/ 3 w 423"/>
                <a:gd name="T45" fmla="*/ 214 h 230"/>
                <a:gd name="T46" fmla="*/ 36 w 423"/>
                <a:gd name="T47" fmla="*/ 221 h 230"/>
                <a:gd name="T48" fmla="*/ 36 w 423"/>
                <a:gd name="T49" fmla="*/ 225 h 230"/>
                <a:gd name="T50" fmla="*/ 53 w 423"/>
                <a:gd name="T51" fmla="*/ 229 h 230"/>
                <a:gd name="T52" fmla="*/ 67 w 423"/>
                <a:gd name="T53" fmla="*/ 218 h 230"/>
                <a:gd name="T54" fmla="*/ 70 w 423"/>
                <a:gd name="T55" fmla="*/ 201 h 230"/>
                <a:gd name="T56" fmla="*/ 88 w 423"/>
                <a:gd name="T57" fmla="*/ 193 h 230"/>
                <a:gd name="T58" fmla="*/ 106 w 423"/>
                <a:gd name="T59" fmla="*/ 195 h 230"/>
                <a:gd name="T60" fmla="*/ 133 w 423"/>
                <a:gd name="T61" fmla="*/ 159 h 230"/>
                <a:gd name="T62" fmla="*/ 141 w 423"/>
                <a:gd name="T63" fmla="*/ 164 h 230"/>
                <a:gd name="T64" fmla="*/ 197 w 423"/>
                <a:gd name="T65" fmla="*/ 125 h 230"/>
                <a:gd name="T66" fmla="*/ 224 w 423"/>
                <a:gd name="T67" fmla="*/ 123 h 230"/>
                <a:gd name="T68" fmla="*/ 252 w 423"/>
                <a:gd name="T69" fmla="*/ 125 h 230"/>
                <a:gd name="T70" fmla="*/ 279 w 423"/>
                <a:gd name="T71" fmla="*/ 153 h 230"/>
                <a:gd name="T72" fmla="*/ 303 w 423"/>
                <a:gd name="T73" fmla="*/ 156 h 230"/>
                <a:gd name="T74" fmla="*/ 310 w 423"/>
                <a:gd name="T75" fmla="*/ 153 h 230"/>
                <a:gd name="T76" fmla="*/ 328 w 423"/>
                <a:gd name="T77" fmla="*/ 155 h 230"/>
                <a:gd name="T78" fmla="*/ 342 w 423"/>
                <a:gd name="T79" fmla="*/ 150 h 230"/>
                <a:gd name="T80" fmla="*/ 389 w 423"/>
                <a:gd name="T81" fmla="*/ 155 h 230"/>
                <a:gd name="T82" fmla="*/ 411 w 423"/>
                <a:gd name="T83" fmla="*/ 155 h 230"/>
                <a:gd name="T84" fmla="*/ 417 w 423"/>
                <a:gd name="T85" fmla="*/ 135 h 230"/>
                <a:gd name="T86" fmla="*/ 422 w 423"/>
                <a:gd name="T87" fmla="*/ 120 h 230"/>
                <a:gd name="T88" fmla="*/ 410 w 423"/>
                <a:gd name="T89" fmla="*/ 120 h 230"/>
                <a:gd name="T90" fmla="*/ 410 w 423"/>
                <a:gd name="T91" fmla="*/ 120 h 23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423"/>
                <a:gd name="T139" fmla="*/ 0 h 230"/>
                <a:gd name="T140" fmla="*/ 423 w 423"/>
                <a:gd name="T141" fmla="*/ 230 h 23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423" h="230">
                  <a:moveTo>
                    <a:pt x="410" y="120"/>
                  </a:moveTo>
                  <a:lnTo>
                    <a:pt x="393" y="121"/>
                  </a:lnTo>
                  <a:lnTo>
                    <a:pt x="380" y="124"/>
                  </a:lnTo>
                  <a:lnTo>
                    <a:pt x="370" y="127"/>
                  </a:lnTo>
                  <a:lnTo>
                    <a:pt x="341" y="122"/>
                  </a:lnTo>
                  <a:lnTo>
                    <a:pt x="345" y="78"/>
                  </a:lnTo>
                  <a:lnTo>
                    <a:pt x="344" y="68"/>
                  </a:lnTo>
                  <a:lnTo>
                    <a:pt x="348" y="49"/>
                  </a:lnTo>
                  <a:lnTo>
                    <a:pt x="350" y="39"/>
                  </a:lnTo>
                  <a:lnTo>
                    <a:pt x="343" y="27"/>
                  </a:lnTo>
                  <a:lnTo>
                    <a:pt x="343" y="26"/>
                  </a:lnTo>
                  <a:lnTo>
                    <a:pt x="281" y="22"/>
                  </a:lnTo>
                  <a:lnTo>
                    <a:pt x="185" y="5"/>
                  </a:lnTo>
                  <a:lnTo>
                    <a:pt x="154" y="4"/>
                  </a:lnTo>
                  <a:lnTo>
                    <a:pt x="108" y="18"/>
                  </a:lnTo>
                  <a:lnTo>
                    <a:pt x="74" y="2"/>
                  </a:lnTo>
                  <a:lnTo>
                    <a:pt x="75" y="0"/>
                  </a:lnTo>
                  <a:lnTo>
                    <a:pt x="55" y="25"/>
                  </a:lnTo>
                  <a:lnTo>
                    <a:pt x="42" y="55"/>
                  </a:lnTo>
                  <a:lnTo>
                    <a:pt x="13" y="113"/>
                  </a:lnTo>
                  <a:lnTo>
                    <a:pt x="0" y="214"/>
                  </a:lnTo>
                  <a:lnTo>
                    <a:pt x="3" y="214"/>
                  </a:lnTo>
                  <a:lnTo>
                    <a:pt x="36" y="221"/>
                  </a:lnTo>
                  <a:lnTo>
                    <a:pt x="36" y="225"/>
                  </a:lnTo>
                  <a:lnTo>
                    <a:pt x="53" y="229"/>
                  </a:lnTo>
                  <a:lnTo>
                    <a:pt x="67" y="218"/>
                  </a:lnTo>
                  <a:lnTo>
                    <a:pt x="70" y="201"/>
                  </a:lnTo>
                  <a:lnTo>
                    <a:pt x="88" y="193"/>
                  </a:lnTo>
                  <a:lnTo>
                    <a:pt x="106" y="195"/>
                  </a:lnTo>
                  <a:lnTo>
                    <a:pt x="133" y="159"/>
                  </a:lnTo>
                  <a:lnTo>
                    <a:pt x="141" y="164"/>
                  </a:lnTo>
                  <a:lnTo>
                    <a:pt x="197" y="125"/>
                  </a:lnTo>
                  <a:lnTo>
                    <a:pt x="224" y="123"/>
                  </a:lnTo>
                  <a:lnTo>
                    <a:pt x="252" y="125"/>
                  </a:lnTo>
                  <a:lnTo>
                    <a:pt x="279" y="153"/>
                  </a:lnTo>
                  <a:lnTo>
                    <a:pt x="303" y="156"/>
                  </a:lnTo>
                  <a:lnTo>
                    <a:pt x="310" y="153"/>
                  </a:lnTo>
                  <a:lnTo>
                    <a:pt x="328" y="155"/>
                  </a:lnTo>
                  <a:lnTo>
                    <a:pt x="342" y="150"/>
                  </a:lnTo>
                  <a:lnTo>
                    <a:pt x="389" y="155"/>
                  </a:lnTo>
                  <a:lnTo>
                    <a:pt x="411" y="155"/>
                  </a:lnTo>
                  <a:lnTo>
                    <a:pt x="417" y="135"/>
                  </a:lnTo>
                  <a:lnTo>
                    <a:pt x="422" y="120"/>
                  </a:lnTo>
                  <a:lnTo>
                    <a:pt x="410" y="120"/>
                  </a:lnTo>
                </a:path>
              </a:pathLst>
            </a:custGeom>
            <a:solidFill>
              <a:srgbClr val="E2AB39"/>
            </a:solidFill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5" name="Freeform 20"/>
            <p:cNvSpPr>
              <a:spLocks/>
            </p:cNvSpPr>
            <p:nvPr/>
          </p:nvSpPr>
          <p:spPr bwMode="auto">
            <a:xfrm>
              <a:off x="3238" y="2441"/>
              <a:ext cx="394" cy="356"/>
            </a:xfrm>
            <a:custGeom>
              <a:avLst/>
              <a:gdLst>
                <a:gd name="T0" fmla="*/ 98 w 394"/>
                <a:gd name="T1" fmla="*/ 341 h 356"/>
                <a:gd name="T2" fmla="*/ 110 w 394"/>
                <a:gd name="T3" fmla="*/ 338 h 356"/>
                <a:gd name="T4" fmla="*/ 163 w 394"/>
                <a:gd name="T5" fmla="*/ 352 h 356"/>
                <a:gd name="T6" fmla="*/ 193 w 394"/>
                <a:gd name="T7" fmla="*/ 355 h 356"/>
                <a:gd name="T8" fmla="*/ 226 w 394"/>
                <a:gd name="T9" fmla="*/ 344 h 356"/>
                <a:gd name="T10" fmla="*/ 233 w 394"/>
                <a:gd name="T11" fmla="*/ 328 h 356"/>
                <a:gd name="T12" fmla="*/ 255 w 394"/>
                <a:gd name="T13" fmla="*/ 325 h 356"/>
                <a:gd name="T14" fmla="*/ 265 w 394"/>
                <a:gd name="T15" fmla="*/ 293 h 356"/>
                <a:gd name="T16" fmla="*/ 296 w 394"/>
                <a:gd name="T17" fmla="*/ 277 h 356"/>
                <a:gd name="T18" fmla="*/ 303 w 394"/>
                <a:gd name="T19" fmla="*/ 252 h 356"/>
                <a:gd name="T20" fmla="*/ 388 w 394"/>
                <a:gd name="T21" fmla="*/ 154 h 356"/>
                <a:gd name="T22" fmla="*/ 393 w 394"/>
                <a:gd name="T23" fmla="*/ 128 h 356"/>
                <a:gd name="T24" fmla="*/ 366 w 394"/>
                <a:gd name="T25" fmla="*/ 127 h 356"/>
                <a:gd name="T26" fmla="*/ 357 w 394"/>
                <a:gd name="T27" fmla="*/ 116 h 356"/>
                <a:gd name="T28" fmla="*/ 353 w 394"/>
                <a:gd name="T29" fmla="*/ 120 h 356"/>
                <a:gd name="T30" fmla="*/ 350 w 394"/>
                <a:gd name="T31" fmla="*/ 128 h 356"/>
                <a:gd name="T32" fmla="*/ 349 w 394"/>
                <a:gd name="T33" fmla="*/ 128 h 356"/>
                <a:gd name="T34" fmla="*/ 348 w 394"/>
                <a:gd name="T35" fmla="*/ 131 h 356"/>
                <a:gd name="T36" fmla="*/ 335 w 394"/>
                <a:gd name="T37" fmla="*/ 131 h 356"/>
                <a:gd name="T38" fmla="*/ 304 w 394"/>
                <a:gd name="T39" fmla="*/ 68 h 356"/>
                <a:gd name="T40" fmla="*/ 307 w 394"/>
                <a:gd name="T41" fmla="*/ 40 h 356"/>
                <a:gd name="T42" fmla="*/ 278 w 394"/>
                <a:gd name="T43" fmla="*/ 23 h 356"/>
                <a:gd name="T44" fmla="*/ 253 w 394"/>
                <a:gd name="T45" fmla="*/ 0 h 356"/>
                <a:gd name="T46" fmla="*/ 226 w 394"/>
                <a:gd name="T47" fmla="*/ 10 h 356"/>
                <a:gd name="T48" fmla="*/ 187 w 394"/>
                <a:gd name="T49" fmla="*/ 7 h 356"/>
                <a:gd name="T50" fmla="*/ 137 w 394"/>
                <a:gd name="T51" fmla="*/ 36 h 356"/>
                <a:gd name="T52" fmla="*/ 120 w 394"/>
                <a:gd name="T53" fmla="*/ 54 h 356"/>
                <a:gd name="T54" fmla="*/ 116 w 394"/>
                <a:gd name="T55" fmla="*/ 71 h 356"/>
                <a:gd name="T56" fmla="*/ 105 w 394"/>
                <a:gd name="T57" fmla="*/ 68 h 356"/>
                <a:gd name="T58" fmla="*/ 83 w 394"/>
                <a:gd name="T59" fmla="*/ 89 h 356"/>
                <a:gd name="T60" fmla="*/ 42 w 394"/>
                <a:gd name="T61" fmla="*/ 79 h 356"/>
                <a:gd name="T62" fmla="*/ 19 w 394"/>
                <a:gd name="T63" fmla="*/ 79 h 356"/>
                <a:gd name="T64" fmla="*/ 12 w 394"/>
                <a:gd name="T65" fmla="*/ 130 h 356"/>
                <a:gd name="T66" fmla="*/ 0 w 394"/>
                <a:gd name="T67" fmla="*/ 191 h 356"/>
                <a:gd name="T68" fmla="*/ 7 w 394"/>
                <a:gd name="T69" fmla="*/ 202 h 356"/>
                <a:gd name="T70" fmla="*/ 14 w 394"/>
                <a:gd name="T71" fmla="*/ 268 h 356"/>
                <a:gd name="T72" fmla="*/ 15 w 394"/>
                <a:gd name="T73" fmla="*/ 268 h 356"/>
                <a:gd name="T74" fmla="*/ 42 w 394"/>
                <a:gd name="T75" fmla="*/ 242 h 356"/>
                <a:gd name="T76" fmla="*/ 71 w 394"/>
                <a:gd name="T77" fmla="*/ 240 h 356"/>
                <a:gd name="T78" fmla="*/ 76 w 394"/>
                <a:gd name="T79" fmla="*/ 243 h 356"/>
                <a:gd name="T80" fmla="*/ 84 w 394"/>
                <a:gd name="T81" fmla="*/ 241 h 356"/>
                <a:gd name="T82" fmla="*/ 84 w 394"/>
                <a:gd name="T83" fmla="*/ 252 h 356"/>
                <a:gd name="T84" fmla="*/ 90 w 394"/>
                <a:gd name="T85" fmla="*/ 250 h 356"/>
                <a:gd name="T86" fmla="*/ 101 w 394"/>
                <a:gd name="T87" fmla="*/ 253 h 356"/>
                <a:gd name="T88" fmla="*/ 103 w 394"/>
                <a:gd name="T89" fmla="*/ 261 h 356"/>
                <a:gd name="T90" fmla="*/ 107 w 394"/>
                <a:gd name="T91" fmla="*/ 255 h 356"/>
                <a:gd name="T92" fmla="*/ 121 w 394"/>
                <a:gd name="T93" fmla="*/ 261 h 356"/>
                <a:gd name="T94" fmla="*/ 118 w 394"/>
                <a:gd name="T95" fmla="*/ 270 h 356"/>
                <a:gd name="T96" fmla="*/ 110 w 394"/>
                <a:gd name="T97" fmla="*/ 274 h 356"/>
                <a:gd name="T98" fmla="*/ 100 w 394"/>
                <a:gd name="T99" fmla="*/ 285 h 356"/>
                <a:gd name="T100" fmla="*/ 108 w 394"/>
                <a:gd name="T101" fmla="*/ 291 h 356"/>
                <a:gd name="T102" fmla="*/ 115 w 394"/>
                <a:gd name="T103" fmla="*/ 298 h 356"/>
                <a:gd name="T104" fmla="*/ 126 w 394"/>
                <a:gd name="T105" fmla="*/ 303 h 356"/>
                <a:gd name="T106" fmla="*/ 125 w 394"/>
                <a:gd name="T107" fmla="*/ 314 h 356"/>
                <a:gd name="T108" fmla="*/ 118 w 394"/>
                <a:gd name="T109" fmla="*/ 313 h 356"/>
                <a:gd name="T110" fmla="*/ 119 w 394"/>
                <a:gd name="T111" fmla="*/ 322 h 356"/>
                <a:gd name="T112" fmla="*/ 104 w 394"/>
                <a:gd name="T113" fmla="*/ 321 h 356"/>
                <a:gd name="T114" fmla="*/ 105 w 394"/>
                <a:gd name="T115" fmla="*/ 331 h 356"/>
                <a:gd name="T116" fmla="*/ 96 w 394"/>
                <a:gd name="T117" fmla="*/ 331 h 356"/>
                <a:gd name="T118" fmla="*/ 98 w 394"/>
                <a:gd name="T119" fmla="*/ 341 h 35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94"/>
                <a:gd name="T181" fmla="*/ 0 h 356"/>
                <a:gd name="T182" fmla="*/ 394 w 394"/>
                <a:gd name="T183" fmla="*/ 356 h 35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94" h="356">
                  <a:moveTo>
                    <a:pt x="98" y="341"/>
                  </a:moveTo>
                  <a:lnTo>
                    <a:pt x="110" y="338"/>
                  </a:lnTo>
                  <a:lnTo>
                    <a:pt x="163" y="352"/>
                  </a:lnTo>
                  <a:lnTo>
                    <a:pt x="193" y="355"/>
                  </a:lnTo>
                  <a:lnTo>
                    <a:pt x="226" y="344"/>
                  </a:lnTo>
                  <a:lnTo>
                    <a:pt x="233" y="328"/>
                  </a:lnTo>
                  <a:lnTo>
                    <a:pt x="255" y="325"/>
                  </a:lnTo>
                  <a:lnTo>
                    <a:pt x="265" y="293"/>
                  </a:lnTo>
                  <a:lnTo>
                    <a:pt x="296" y="277"/>
                  </a:lnTo>
                  <a:lnTo>
                    <a:pt x="303" y="252"/>
                  </a:lnTo>
                  <a:lnTo>
                    <a:pt x="388" y="154"/>
                  </a:lnTo>
                  <a:lnTo>
                    <a:pt x="393" y="128"/>
                  </a:lnTo>
                  <a:lnTo>
                    <a:pt x="366" y="127"/>
                  </a:lnTo>
                  <a:lnTo>
                    <a:pt x="357" y="116"/>
                  </a:lnTo>
                  <a:lnTo>
                    <a:pt x="353" y="120"/>
                  </a:lnTo>
                  <a:lnTo>
                    <a:pt x="350" y="128"/>
                  </a:lnTo>
                  <a:lnTo>
                    <a:pt x="349" y="128"/>
                  </a:lnTo>
                  <a:lnTo>
                    <a:pt x="348" y="131"/>
                  </a:lnTo>
                  <a:lnTo>
                    <a:pt x="335" y="131"/>
                  </a:lnTo>
                  <a:lnTo>
                    <a:pt x="304" y="68"/>
                  </a:lnTo>
                  <a:lnTo>
                    <a:pt x="307" y="40"/>
                  </a:lnTo>
                  <a:lnTo>
                    <a:pt x="278" y="23"/>
                  </a:lnTo>
                  <a:lnTo>
                    <a:pt x="253" y="0"/>
                  </a:lnTo>
                  <a:lnTo>
                    <a:pt x="226" y="10"/>
                  </a:lnTo>
                  <a:lnTo>
                    <a:pt x="187" y="7"/>
                  </a:lnTo>
                  <a:lnTo>
                    <a:pt x="137" y="36"/>
                  </a:lnTo>
                  <a:lnTo>
                    <a:pt x="120" y="54"/>
                  </a:lnTo>
                  <a:lnTo>
                    <a:pt x="116" y="71"/>
                  </a:lnTo>
                  <a:lnTo>
                    <a:pt x="105" y="68"/>
                  </a:lnTo>
                  <a:lnTo>
                    <a:pt x="83" y="89"/>
                  </a:lnTo>
                  <a:lnTo>
                    <a:pt x="42" y="79"/>
                  </a:lnTo>
                  <a:lnTo>
                    <a:pt x="19" y="79"/>
                  </a:lnTo>
                  <a:lnTo>
                    <a:pt x="12" y="130"/>
                  </a:lnTo>
                  <a:lnTo>
                    <a:pt x="0" y="191"/>
                  </a:lnTo>
                  <a:lnTo>
                    <a:pt x="7" y="202"/>
                  </a:lnTo>
                  <a:lnTo>
                    <a:pt x="14" y="268"/>
                  </a:lnTo>
                  <a:lnTo>
                    <a:pt x="15" y="268"/>
                  </a:lnTo>
                  <a:lnTo>
                    <a:pt x="42" y="242"/>
                  </a:lnTo>
                  <a:lnTo>
                    <a:pt x="71" y="240"/>
                  </a:lnTo>
                  <a:lnTo>
                    <a:pt x="76" y="243"/>
                  </a:lnTo>
                  <a:lnTo>
                    <a:pt x="84" y="241"/>
                  </a:lnTo>
                  <a:lnTo>
                    <a:pt x="84" y="252"/>
                  </a:lnTo>
                  <a:lnTo>
                    <a:pt x="90" y="250"/>
                  </a:lnTo>
                  <a:lnTo>
                    <a:pt x="101" y="253"/>
                  </a:lnTo>
                  <a:lnTo>
                    <a:pt x="103" y="261"/>
                  </a:lnTo>
                  <a:lnTo>
                    <a:pt x="107" y="255"/>
                  </a:lnTo>
                  <a:lnTo>
                    <a:pt x="121" y="261"/>
                  </a:lnTo>
                  <a:lnTo>
                    <a:pt x="118" y="270"/>
                  </a:lnTo>
                  <a:lnTo>
                    <a:pt x="110" y="274"/>
                  </a:lnTo>
                  <a:lnTo>
                    <a:pt x="100" y="285"/>
                  </a:lnTo>
                  <a:lnTo>
                    <a:pt x="108" y="291"/>
                  </a:lnTo>
                  <a:lnTo>
                    <a:pt x="115" y="298"/>
                  </a:lnTo>
                  <a:lnTo>
                    <a:pt x="126" y="303"/>
                  </a:lnTo>
                  <a:lnTo>
                    <a:pt x="125" y="314"/>
                  </a:lnTo>
                  <a:lnTo>
                    <a:pt x="118" y="313"/>
                  </a:lnTo>
                  <a:lnTo>
                    <a:pt x="119" y="322"/>
                  </a:lnTo>
                  <a:lnTo>
                    <a:pt x="104" y="321"/>
                  </a:lnTo>
                  <a:lnTo>
                    <a:pt x="105" y="331"/>
                  </a:lnTo>
                  <a:lnTo>
                    <a:pt x="96" y="331"/>
                  </a:lnTo>
                  <a:lnTo>
                    <a:pt x="98" y="341"/>
                  </a:lnTo>
                </a:path>
              </a:pathLst>
            </a:custGeom>
            <a:solidFill>
              <a:schemeClr val="accent6">
                <a:lumMod val="50000"/>
              </a:schemeClr>
            </a:solidFill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6" name="Freeform 21"/>
            <p:cNvSpPr>
              <a:spLocks/>
            </p:cNvSpPr>
            <p:nvPr/>
          </p:nvSpPr>
          <p:spPr bwMode="auto">
            <a:xfrm>
              <a:off x="3336" y="2782"/>
              <a:ext cx="1" cy="17"/>
            </a:xfrm>
            <a:custGeom>
              <a:avLst/>
              <a:gdLst>
                <a:gd name="T0" fmla="*/ 0 w 1"/>
                <a:gd name="T1" fmla="*/ 0 h 17"/>
                <a:gd name="T2" fmla="*/ 0 w 1"/>
                <a:gd name="T3" fmla="*/ 0 h 17"/>
                <a:gd name="T4" fmla="*/ 0 w 1"/>
                <a:gd name="T5" fmla="*/ 16 h 17"/>
                <a:gd name="T6" fmla="*/ 0 w 1"/>
                <a:gd name="T7" fmla="*/ 0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17"/>
                <a:gd name="T14" fmla="*/ 1 w 1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17">
                  <a:moveTo>
                    <a:pt x="0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0" y="0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7" name="Freeform 22"/>
            <p:cNvSpPr>
              <a:spLocks/>
            </p:cNvSpPr>
            <p:nvPr/>
          </p:nvSpPr>
          <p:spPr bwMode="auto">
            <a:xfrm>
              <a:off x="3331" y="2390"/>
              <a:ext cx="574" cy="689"/>
            </a:xfrm>
            <a:custGeom>
              <a:avLst/>
              <a:gdLst>
                <a:gd name="T0" fmla="*/ 295 w 574"/>
                <a:gd name="T1" fmla="*/ 205 h 689"/>
                <a:gd name="T2" fmla="*/ 203 w 574"/>
                <a:gd name="T3" fmla="*/ 328 h 689"/>
                <a:gd name="T4" fmla="*/ 162 w 574"/>
                <a:gd name="T5" fmla="*/ 376 h 689"/>
                <a:gd name="T6" fmla="*/ 133 w 574"/>
                <a:gd name="T7" fmla="*/ 395 h 689"/>
                <a:gd name="T8" fmla="*/ 70 w 574"/>
                <a:gd name="T9" fmla="*/ 403 h 689"/>
                <a:gd name="T10" fmla="*/ 5 w 574"/>
                <a:gd name="T11" fmla="*/ 392 h 689"/>
                <a:gd name="T12" fmla="*/ 5 w 574"/>
                <a:gd name="T13" fmla="*/ 399 h 689"/>
                <a:gd name="T14" fmla="*/ 64 w 574"/>
                <a:gd name="T15" fmla="*/ 519 h 689"/>
                <a:gd name="T16" fmla="*/ 85 w 574"/>
                <a:gd name="T17" fmla="*/ 503 h 689"/>
                <a:gd name="T18" fmla="*/ 96 w 574"/>
                <a:gd name="T19" fmla="*/ 510 h 689"/>
                <a:gd name="T20" fmla="*/ 105 w 574"/>
                <a:gd name="T21" fmla="*/ 506 h 689"/>
                <a:gd name="T22" fmla="*/ 114 w 574"/>
                <a:gd name="T23" fmla="*/ 492 h 689"/>
                <a:gd name="T24" fmla="*/ 125 w 574"/>
                <a:gd name="T25" fmla="*/ 514 h 689"/>
                <a:gd name="T26" fmla="*/ 116 w 574"/>
                <a:gd name="T27" fmla="*/ 529 h 689"/>
                <a:gd name="T28" fmla="*/ 122 w 574"/>
                <a:gd name="T29" fmla="*/ 554 h 689"/>
                <a:gd name="T30" fmla="*/ 129 w 574"/>
                <a:gd name="T31" fmla="*/ 577 h 689"/>
                <a:gd name="T32" fmla="*/ 113 w 574"/>
                <a:gd name="T33" fmla="*/ 595 h 689"/>
                <a:gd name="T34" fmla="*/ 113 w 574"/>
                <a:gd name="T35" fmla="*/ 611 h 689"/>
                <a:gd name="T36" fmla="*/ 126 w 574"/>
                <a:gd name="T37" fmla="*/ 612 h 689"/>
                <a:gd name="T38" fmla="*/ 166 w 574"/>
                <a:gd name="T39" fmla="*/ 632 h 689"/>
                <a:gd name="T40" fmla="*/ 146 w 574"/>
                <a:gd name="T41" fmla="*/ 658 h 689"/>
                <a:gd name="T42" fmla="*/ 178 w 574"/>
                <a:gd name="T43" fmla="*/ 688 h 689"/>
                <a:gd name="T44" fmla="*/ 202 w 574"/>
                <a:gd name="T45" fmla="*/ 624 h 689"/>
                <a:gd name="T46" fmla="*/ 203 w 574"/>
                <a:gd name="T47" fmla="*/ 589 h 689"/>
                <a:gd name="T48" fmla="*/ 194 w 574"/>
                <a:gd name="T49" fmla="*/ 569 h 689"/>
                <a:gd name="T50" fmla="*/ 206 w 574"/>
                <a:gd name="T51" fmla="*/ 438 h 689"/>
                <a:gd name="T52" fmla="*/ 290 w 574"/>
                <a:gd name="T53" fmla="*/ 395 h 689"/>
                <a:gd name="T54" fmla="*/ 336 w 574"/>
                <a:gd name="T55" fmla="*/ 388 h 689"/>
                <a:gd name="T56" fmla="*/ 385 w 574"/>
                <a:gd name="T57" fmla="*/ 396 h 689"/>
                <a:gd name="T58" fmla="*/ 443 w 574"/>
                <a:gd name="T59" fmla="*/ 387 h 689"/>
                <a:gd name="T60" fmla="*/ 474 w 574"/>
                <a:gd name="T61" fmla="*/ 398 h 689"/>
                <a:gd name="T62" fmla="*/ 453 w 574"/>
                <a:gd name="T63" fmla="*/ 341 h 689"/>
                <a:gd name="T64" fmla="*/ 473 w 574"/>
                <a:gd name="T65" fmla="*/ 298 h 689"/>
                <a:gd name="T66" fmla="*/ 519 w 574"/>
                <a:gd name="T67" fmla="*/ 122 h 689"/>
                <a:gd name="T68" fmla="*/ 573 w 574"/>
                <a:gd name="T69" fmla="*/ 91 h 689"/>
                <a:gd name="T70" fmla="*/ 535 w 574"/>
                <a:gd name="T71" fmla="*/ 50 h 689"/>
                <a:gd name="T72" fmla="*/ 568 w 574"/>
                <a:gd name="T73" fmla="*/ 18 h 689"/>
                <a:gd name="T74" fmla="*/ 491 w 574"/>
                <a:gd name="T75" fmla="*/ 0 h 689"/>
                <a:gd name="T76" fmla="*/ 449 w 574"/>
                <a:gd name="T77" fmla="*/ 38 h 689"/>
                <a:gd name="T78" fmla="*/ 415 w 574"/>
                <a:gd name="T79" fmla="*/ 61 h 689"/>
                <a:gd name="T80" fmla="*/ 323 w 574"/>
                <a:gd name="T81" fmla="*/ 136 h 689"/>
                <a:gd name="T82" fmla="*/ 300 w 574"/>
                <a:gd name="T83" fmla="*/ 179 h 68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74"/>
                <a:gd name="T127" fmla="*/ 0 h 689"/>
                <a:gd name="T128" fmla="*/ 574 w 574"/>
                <a:gd name="T129" fmla="*/ 689 h 68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74" h="689">
                  <a:moveTo>
                    <a:pt x="300" y="179"/>
                  </a:moveTo>
                  <a:lnTo>
                    <a:pt x="295" y="205"/>
                  </a:lnTo>
                  <a:lnTo>
                    <a:pt x="210" y="303"/>
                  </a:lnTo>
                  <a:lnTo>
                    <a:pt x="203" y="328"/>
                  </a:lnTo>
                  <a:lnTo>
                    <a:pt x="172" y="344"/>
                  </a:lnTo>
                  <a:lnTo>
                    <a:pt x="162" y="376"/>
                  </a:lnTo>
                  <a:lnTo>
                    <a:pt x="140" y="379"/>
                  </a:lnTo>
                  <a:lnTo>
                    <a:pt x="133" y="395"/>
                  </a:lnTo>
                  <a:lnTo>
                    <a:pt x="100" y="406"/>
                  </a:lnTo>
                  <a:lnTo>
                    <a:pt x="70" y="403"/>
                  </a:lnTo>
                  <a:lnTo>
                    <a:pt x="17" y="389"/>
                  </a:lnTo>
                  <a:lnTo>
                    <a:pt x="5" y="392"/>
                  </a:lnTo>
                  <a:lnTo>
                    <a:pt x="5" y="399"/>
                  </a:lnTo>
                  <a:lnTo>
                    <a:pt x="0" y="406"/>
                  </a:lnTo>
                  <a:lnTo>
                    <a:pt x="64" y="519"/>
                  </a:lnTo>
                  <a:lnTo>
                    <a:pt x="73" y="510"/>
                  </a:lnTo>
                  <a:lnTo>
                    <a:pt x="85" y="503"/>
                  </a:lnTo>
                  <a:lnTo>
                    <a:pt x="94" y="506"/>
                  </a:lnTo>
                  <a:lnTo>
                    <a:pt x="96" y="510"/>
                  </a:lnTo>
                  <a:lnTo>
                    <a:pt x="106" y="511"/>
                  </a:lnTo>
                  <a:lnTo>
                    <a:pt x="105" y="506"/>
                  </a:lnTo>
                  <a:lnTo>
                    <a:pt x="115" y="506"/>
                  </a:lnTo>
                  <a:lnTo>
                    <a:pt x="114" y="492"/>
                  </a:lnTo>
                  <a:lnTo>
                    <a:pt x="123" y="500"/>
                  </a:lnTo>
                  <a:lnTo>
                    <a:pt x="125" y="514"/>
                  </a:lnTo>
                  <a:lnTo>
                    <a:pt x="115" y="519"/>
                  </a:lnTo>
                  <a:lnTo>
                    <a:pt x="116" y="529"/>
                  </a:lnTo>
                  <a:lnTo>
                    <a:pt x="108" y="540"/>
                  </a:lnTo>
                  <a:lnTo>
                    <a:pt x="122" y="554"/>
                  </a:lnTo>
                  <a:lnTo>
                    <a:pt x="122" y="569"/>
                  </a:lnTo>
                  <a:lnTo>
                    <a:pt x="129" y="577"/>
                  </a:lnTo>
                  <a:lnTo>
                    <a:pt x="125" y="590"/>
                  </a:lnTo>
                  <a:lnTo>
                    <a:pt x="113" y="595"/>
                  </a:lnTo>
                  <a:lnTo>
                    <a:pt x="123" y="601"/>
                  </a:lnTo>
                  <a:lnTo>
                    <a:pt x="113" y="611"/>
                  </a:lnTo>
                  <a:lnTo>
                    <a:pt x="120" y="617"/>
                  </a:lnTo>
                  <a:lnTo>
                    <a:pt x="126" y="612"/>
                  </a:lnTo>
                  <a:lnTo>
                    <a:pt x="146" y="614"/>
                  </a:lnTo>
                  <a:lnTo>
                    <a:pt x="166" y="632"/>
                  </a:lnTo>
                  <a:lnTo>
                    <a:pt x="164" y="649"/>
                  </a:lnTo>
                  <a:lnTo>
                    <a:pt x="146" y="658"/>
                  </a:lnTo>
                  <a:lnTo>
                    <a:pt x="143" y="666"/>
                  </a:lnTo>
                  <a:lnTo>
                    <a:pt x="178" y="688"/>
                  </a:lnTo>
                  <a:lnTo>
                    <a:pt x="202" y="624"/>
                  </a:lnTo>
                  <a:lnTo>
                    <a:pt x="203" y="594"/>
                  </a:lnTo>
                  <a:lnTo>
                    <a:pt x="203" y="589"/>
                  </a:lnTo>
                  <a:lnTo>
                    <a:pt x="199" y="587"/>
                  </a:lnTo>
                  <a:lnTo>
                    <a:pt x="194" y="569"/>
                  </a:lnTo>
                  <a:lnTo>
                    <a:pt x="192" y="453"/>
                  </a:lnTo>
                  <a:lnTo>
                    <a:pt x="206" y="438"/>
                  </a:lnTo>
                  <a:lnTo>
                    <a:pt x="250" y="438"/>
                  </a:lnTo>
                  <a:lnTo>
                    <a:pt x="290" y="395"/>
                  </a:lnTo>
                  <a:lnTo>
                    <a:pt x="316" y="396"/>
                  </a:lnTo>
                  <a:lnTo>
                    <a:pt x="336" y="388"/>
                  </a:lnTo>
                  <a:lnTo>
                    <a:pt x="358" y="406"/>
                  </a:lnTo>
                  <a:lnTo>
                    <a:pt x="385" y="396"/>
                  </a:lnTo>
                  <a:lnTo>
                    <a:pt x="413" y="411"/>
                  </a:lnTo>
                  <a:lnTo>
                    <a:pt x="443" y="387"/>
                  </a:lnTo>
                  <a:lnTo>
                    <a:pt x="473" y="397"/>
                  </a:lnTo>
                  <a:lnTo>
                    <a:pt x="474" y="398"/>
                  </a:lnTo>
                  <a:lnTo>
                    <a:pt x="471" y="390"/>
                  </a:lnTo>
                  <a:lnTo>
                    <a:pt x="453" y="341"/>
                  </a:lnTo>
                  <a:lnTo>
                    <a:pt x="456" y="317"/>
                  </a:lnTo>
                  <a:lnTo>
                    <a:pt x="473" y="298"/>
                  </a:lnTo>
                  <a:lnTo>
                    <a:pt x="484" y="178"/>
                  </a:lnTo>
                  <a:lnTo>
                    <a:pt x="519" y="122"/>
                  </a:lnTo>
                  <a:lnTo>
                    <a:pt x="571" y="93"/>
                  </a:lnTo>
                  <a:lnTo>
                    <a:pt x="573" y="91"/>
                  </a:lnTo>
                  <a:lnTo>
                    <a:pt x="569" y="59"/>
                  </a:lnTo>
                  <a:lnTo>
                    <a:pt x="535" y="50"/>
                  </a:lnTo>
                  <a:lnTo>
                    <a:pt x="532" y="29"/>
                  </a:lnTo>
                  <a:lnTo>
                    <a:pt x="568" y="18"/>
                  </a:lnTo>
                  <a:lnTo>
                    <a:pt x="557" y="2"/>
                  </a:lnTo>
                  <a:lnTo>
                    <a:pt x="491" y="0"/>
                  </a:lnTo>
                  <a:lnTo>
                    <a:pt x="485" y="0"/>
                  </a:lnTo>
                  <a:lnTo>
                    <a:pt x="449" y="38"/>
                  </a:lnTo>
                  <a:lnTo>
                    <a:pt x="447" y="38"/>
                  </a:lnTo>
                  <a:lnTo>
                    <a:pt x="415" y="61"/>
                  </a:lnTo>
                  <a:lnTo>
                    <a:pt x="377" y="102"/>
                  </a:lnTo>
                  <a:lnTo>
                    <a:pt x="323" y="136"/>
                  </a:lnTo>
                  <a:lnTo>
                    <a:pt x="303" y="171"/>
                  </a:lnTo>
                  <a:lnTo>
                    <a:pt x="300" y="179"/>
                  </a:lnTo>
                </a:path>
              </a:pathLst>
            </a:custGeom>
            <a:solidFill>
              <a:srgbClr val="E2AB39"/>
            </a:solidFill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8" name="Freeform 23"/>
            <p:cNvSpPr>
              <a:spLocks/>
            </p:cNvSpPr>
            <p:nvPr/>
          </p:nvSpPr>
          <p:spPr bwMode="auto">
            <a:xfrm>
              <a:off x="3863" y="1774"/>
              <a:ext cx="486" cy="810"/>
            </a:xfrm>
            <a:custGeom>
              <a:avLst/>
              <a:gdLst>
                <a:gd name="T0" fmla="*/ 25 w 486"/>
                <a:gd name="T1" fmla="*/ 618 h 810"/>
                <a:gd name="T2" fmla="*/ 36 w 486"/>
                <a:gd name="T3" fmla="*/ 634 h 810"/>
                <a:gd name="T4" fmla="*/ 0 w 486"/>
                <a:gd name="T5" fmla="*/ 645 h 810"/>
                <a:gd name="T6" fmla="*/ 3 w 486"/>
                <a:gd name="T7" fmla="*/ 666 h 810"/>
                <a:gd name="T8" fmla="*/ 37 w 486"/>
                <a:gd name="T9" fmla="*/ 675 h 810"/>
                <a:gd name="T10" fmla="*/ 41 w 486"/>
                <a:gd name="T11" fmla="*/ 707 h 810"/>
                <a:gd name="T12" fmla="*/ 39 w 486"/>
                <a:gd name="T13" fmla="*/ 709 h 810"/>
                <a:gd name="T14" fmla="*/ 128 w 486"/>
                <a:gd name="T15" fmla="*/ 766 h 810"/>
                <a:gd name="T16" fmla="*/ 142 w 486"/>
                <a:gd name="T17" fmla="*/ 762 h 810"/>
                <a:gd name="T18" fmla="*/ 209 w 486"/>
                <a:gd name="T19" fmla="*/ 809 h 810"/>
                <a:gd name="T20" fmla="*/ 233 w 486"/>
                <a:gd name="T21" fmla="*/ 807 h 810"/>
                <a:gd name="T22" fmla="*/ 286 w 486"/>
                <a:gd name="T23" fmla="*/ 639 h 810"/>
                <a:gd name="T24" fmla="*/ 280 w 486"/>
                <a:gd name="T25" fmla="*/ 613 h 810"/>
                <a:gd name="T26" fmla="*/ 322 w 486"/>
                <a:gd name="T27" fmla="*/ 589 h 810"/>
                <a:gd name="T28" fmla="*/ 350 w 486"/>
                <a:gd name="T29" fmla="*/ 606 h 810"/>
                <a:gd name="T30" fmla="*/ 349 w 486"/>
                <a:gd name="T31" fmla="*/ 612 h 810"/>
                <a:gd name="T32" fmla="*/ 350 w 486"/>
                <a:gd name="T33" fmla="*/ 612 h 810"/>
                <a:gd name="T34" fmla="*/ 359 w 486"/>
                <a:gd name="T35" fmla="*/ 582 h 810"/>
                <a:gd name="T36" fmla="*/ 343 w 486"/>
                <a:gd name="T37" fmla="*/ 556 h 810"/>
                <a:gd name="T38" fmla="*/ 357 w 486"/>
                <a:gd name="T39" fmla="*/ 526 h 810"/>
                <a:gd name="T40" fmla="*/ 395 w 486"/>
                <a:gd name="T41" fmla="*/ 277 h 810"/>
                <a:gd name="T42" fmla="*/ 415 w 486"/>
                <a:gd name="T43" fmla="*/ 229 h 810"/>
                <a:gd name="T44" fmla="*/ 410 w 486"/>
                <a:gd name="T45" fmla="*/ 187 h 810"/>
                <a:gd name="T46" fmla="*/ 429 w 486"/>
                <a:gd name="T47" fmla="*/ 129 h 810"/>
                <a:gd name="T48" fmla="*/ 422 w 486"/>
                <a:gd name="T49" fmla="*/ 98 h 810"/>
                <a:gd name="T50" fmla="*/ 485 w 486"/>
                <a:gd name="T51" fmla="*/ 50 h 810"/>
                <a:gd name="T52" fmla="*/ 485 w 486"/>
                <a:gd name="T53" fmla="*/ 18 h 810"/>
                <a:gd name="T54" fmla="*/ 484 w 486"/>
                <a:gd name="T55" fmla="*/ 19 h 810"/>
                <a:gd name="T56" fmla="*/ 453 w 486"/>
                <a:gd name="T57" fmla="*/ 13 h 810"/>
                <a:gd name="T58" fmla="*/ 415 w 486"/>
                <a:gd name="T59" fmla="*/ 9 h 810"/>
                <a:gd name="T60" fmla="*/ 394 w 486"/>
                <a:gd name="T61" fmla="*/ 4 h 810"/>
                <a:gd name="T62" fmla="*/ 363 w 486"/>
                <a:gd name="T63" fmla="*/ 24 h 810"/>
                <a:gd name="T64" fmla="*/ 327 w 486"/>
                <a:gd name="T65" fmla="*/ 19 h 810"/>
                <a:gd name="T66" fmla="*/ 312 w 486"/>
                <a:gd name="T67" fmla="*/ 18 h 810"/>
                <a:gd name="T68" fmla="*/ 301 w 486"/>
                <a:gd name="T69" fmla="*/ 9 h 810"/>
                <a:gd name="T70" fmla="*/ 257 w 486"/>
                <a:gd name="T71" fmla="*/ 0 h 810"/>
                <a:gd name="T72" fmla="*/ 256 w 486"/>
                <a:gd name="T73" fmla="*/ 0 h 810"/>
                <a:gd name="T74" fmla="*/ 199 w 486"/>
                <a:gd name="T75" fmla="*/ 62 h 810"/>
                <a:gd name="T76" fmla="*/ 198 w 486"/>
                <a:gd name="T77" fmla="*/ 94 h 810"/>
                <a:gd name="T78" fmla="*/ 212 w 486"/>
                <a:gd name="T79" fmla="*/ 143 h 810"/>
                <a:gd name="T80" fmla="*/ 187 w 486"/>
                <a:gd name="T81" fmla="*/ 153 h 810"/>
                <a:gd name="T82" fmla="*/ 187 w 486"/>
                <a:gd name="T83" fmla="*/ 153 h 810"/>
                <a:gd name="T84" fmla="*/ 190 w 486"/>
                <a:gd name="T85" fmla="*/ 154 h 810"/>
                <a:gd name="T86" fmla="*/ 190 w 486"/>
                <a:gd name="T87" fmla="*/ 158 h 810"/>
                <a:gd name="T88" fmla="*/ 192 w 486"/>
                <a:gd name="T89" fmla="*/ 181 h 810"/>
                <a:gd name="T90" fmla="*/ 156 w 486"/>
                <a:gd name="T91" fmla="*/ 237 h 810"/>
                <a:gd name="T92" fmla="*/ 157 w 486"/>
                <a:gd name="T93" fmla="*/ 257 h 810"/>
                <a:gd name="T94" fmla="*/ 165 w 486"/>
                <a:gd name="T95" fmla="*/ 268 h 810"/>
                <a:gd name="T96" fmla="*/ 155 w 486"/>
                <a:gd name="T97" fmla="*/ 339 h 810"/>
                <a:gd name="T98" fmla="*/ 124 w 486"/>
                <a:gd name="T99" fmla="*/ 393 h 810"/>
                <a:gd name="T100" fmla="*/ 152 w 486"/>
                <a:gd name="T101" fmla="*/ 416 h 810"/>
                <a:gd name="T102" fmla="*/ 136 w 486"/>
                <a:gd name="T103" fmla="*/ 509 h 810"/>
                <a:gd name="T104" fmla="*/ 104 w 486"/>
                <a:gd name="T105" fmla="*/ 526 h 810"/>
                <a:gd name="T106" fmla="*/ 101 w 486"/>
                <a:gd name="T107" fmla="*/ 555 h 810"/>
                <a:gd name="T108" fmla="*/ 58 w 486"/>
                <a:gd name="T109" fmla="*/ 567 h 810"/>
                <a:gd name="T110" fmla="*/ 27 w 486"/>
                <a:gd name="T111" fmla="*/ 618 h 810"/>
                <a:gd name="T112" fmla="*/ 25 w 486"/>
                <a:gd name="T113" fmla="*/ 618 h 81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486"/>
                <a:gd name="T172" fmla="*/ 0 h 810"/>
                <a:gd name="T173" fmla="*/ 486 w 486"/>
                <a:gd name="T174" fmla="*/ 810 h 81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486" h="810">
                  <a:moveTo>
                    <a:pt x="25" y="618"/>
                  </a:moveTo>
                  <a:lnTo>
                    <a:pt x="36" y="634"/>
                  </a:lnTo>
                  <a:lnTo>
                    <a:pt x="0" y="645"/>
                  </a:lnTo>
                  <a:lnTo>
                    <a:pt x="3" y="666"/>
                  </a:lnTo>
                  <a:lnTo>
                    <a:pt x="37" y="675"/>
                  </a:lnTo>
                  <a:lnTo>
                    <a:pt x="41" y="707"/>
                  </a:lnTo>
                  <a:lnTo>
                    <a:pt x="39" y="709"/>
                  </a:lnTo>
                  <a:lnTo>
                    <a:pt x="128" y="766"/>
                  </a:lnTo>
                  <a:lnTo>
                    <a:pt x="142" y="762"/>
                  </a:lnTo>
                  <a:lnTo>
                    <a:pt x="209" y="809"/>
                  </a:lnTo>
                  <a:lnTo>
                    <a:pt x="233" y="807"/>
                  </a:lnTo>
                  <a:lnTo>
                    <a:pt x="286" y="639"/>
                  </a:lnTo>
                  <a:lnTo>
                    <a:pt x="280" y="613"/>
                  </a:lnTo>
                  <a:lnTo>
                    <a:pt x="322" y="589"/>
                  </a:lnTo>
                  <a:lnTo>
                    <a:pt x="350" y="606"/>
                  </a:lnTo>
                  <a:lnTo>
                    <a:pt x="349" y="612"/>
                  </a:lnTo>
                  <a:lnTo>
                    <a:pt x="350" y="612"/>
                  </a:lnTo>
                  <a:lnTo>
                    <a:pt x="359" y="582"/>
                  </a:lnTo>
                  <a:lnTo>
                    <a:pt x="343" y="556"/>
                  </a:lnTo>
                  <a:lnTo>
                    <a:pt x="357" y="526"/>
                  </a:lnTo>
                  <a:lnTo>
                    <a:pt x="395" y="277"/>
                  </a:lnTo>
                  <a:lnTo>
                    <a:pt x="415" y="229"/>
                  </a:lnTo>
                  <a:lnTo>
                    <a:pt x="410" y="187"/>
                  </a:lnTo>
                  <a:lnTo>
                    <a:pt x="429" y="129"/>
                  </a:lnTo>
                  <a:lnTo>
                    <a:pt x="422" y="98"/>
                  </a:lnTo>
                  <a:lnTo>
                    <a:pt x="485" y="50"/>
                  </a:lnTo>
                  <a:lnTo>
                    <a:pt x="485" y="18"/>
                  </a:lnTo>
                  <a:lnTo>
                    <a:pt x="484" y="19"/>
                  </a:lnTo>
                  <a:lnTo>
                    <a:pt x="453" y="13"/>
                  </a:lnTo>
                  <a:lnTo>
                    <a:pt x="415" y="9"/>
                  </a:lnTo>
                  <a:lnTo>
                    <a:pt x="394" y="4"/>
                  </a:lnTo>
                  <a:lnTo>
                    <a:pt x="363" y="24"/>
                  </a:lnTo>
                  <a:lnTo>
                    <a:pt x="327" y="19"/>
                  </a:lnTo>
                  <a:lnTo>
                    <a:pt x="312" y="18"/>
                  </a:lnTo>
                  <a:lnTo>
                    <a:pt x="301" y="9"/>
                  </a:lnTo>
                  <a:lnTo>
                    <a:pt x="257" y="0"/>
                  </a:lnTo>
                  <a:lnTo>
                    <a:pt x="256" y="0"/>
                  </a:lnTo>
                  <a:lnTo>
                    <a:pt x="199" y="62"/>
                  </a:lnTo>
                  <a:lnTo>
                    <a:pt x="198" y="94"/>
                  </a:lnTo>
                  <a:lnTo>
                    <a:pt x="212" y="143"/>
                  </a:lnTo>
                  <a:lnTo>
                    <a:pt x="187" y="153"/>
                  </a:lnTo>
                  <a:lnTo>
                    <a:pt x="190" y="154"/>
                  </a:lnTo>
                  <a:lnTo>
                    <a:pt x="190" y="158"/>
                  </a:lnTo>
                  <a:lnTo>
                    <a:pt x="192" y="181"/>
                  </a:lnTo>
                  <a:lnTo>
                    <a:pt x="156" y="237"/>
                  </a:lnTo>
                  <a:lnTo>
                    <a:pt x="157" y="257"/>
                  </a:lnTo>
                  <a:lnTo>
                    <a:pt x="165" y="268"/>
                  </a:lnTo>
                  <a:lnTo>
                    <a:pt x="155" y="339"/>
                  </a:lnTo>
                  <a:lnTo>
                    <a:pt x="124" y="393"/>
                  </a:lnTo>
                  <a:lnTo>
                    <a:pt x="152" y="416"/>
                  </a:lnTo>
                  <a:lnTo>
                    <a:pt x="136" y="509"/>
                  </a:lnTo>
                  <a:lnTo>
                    <a:pt x="104" y="526"/>
                  </a:lnTo>
                  <a:lnTo>
                    <a:pt x="101" y="555"/>
                  </a:lnTo>
                  <a:lnTo>
                    <a:pt x="58" y="567"/>
                  </a:lnTo>
                  <a:lnTo>
                    <a:pt x="27" y="618"/>
                  </a:lnTo>
                  <a:lnTo>
                    <a:pt x="25" y="618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9" name="Freeform 24"/>
            <p:cNvSpPr>
              <a:spLocks/>
            </p:cNvSpPr>
            <p:nvPr/>
          </p:nvSpPr>
          <p:spPr bwMode="auto">
            <a:xfrm>
              <a:off x="3569" y="1872"/>
              <a:ext cx="487" cy="521"/>
            </a:xfrm>
            <a:custGeom>
              <a:avLst/>
              <a:gdLst>
                <a:gd name="T0" fmla="*/ 321 w 487"/>
                <a:gd name="T1" fmla="*/ 520 h 521"/>
                <a:gd name="T2" fmla="*/ 395 w 487"/>
                <a:gd name="T3" fmla="*/ 457 h 521"/>
                <a:gd name="T4" fmla="*/ 430 w 487"/>
                <a:gd name="T5" fmla="*/ 411 h 521"/>
                <a:gd name="T6" fmla="*/ 418 w 487"/>
                <a:gd name="T7" fmla="*/ 295 h 521"/>
                <a:gd name="T8" fmla="*/ 459 w 487"/>
                <a:gd name="T9" fmla="*/ 170 h 521"/>
                <a:gd name="T10" fmla="*/ 450 w 487"/>
                <a:gd name="T11" fmla="*/ 139 h 521"/>
                <a:gd name="T12" fmla="*/ 484 w 487"/>
                <a:gd name="T13" fmla="*/ 60 h 521"/>
                <a:gd name="T14" fmla="*/ 481 w 487"/>
                <a:gd name="T15" fmla="*/ 55 h 521"/>
                <a:gd name="T16" fmla="*/ 368 w 487"/>
                <a:gd name="T17" fmla="*/ 0 h 521"/>
                <a:gd name="T18" fmla="*/ 313 w 487"/>
                <a:gd name="T19" fmla="*/ 26 h 521"/>
                <a:gd name="T20" fmla="*/ 278 w 487"/>
                <a:gd name="T21" fmla="*/ 53 h 521"/>
                <a:gd name="T22" fmla="*/ 262 w 487"/>
                <a:gd name="T23" fmla="*/ 58 h 521"/>
                <a:gd name="T24" fmla="*/ 209 w 487"/>
                <a:gd name="T25" fmla="*/ 67 h 521"/>
                <a:gd name="T26" fmla="*/ 177 w 487"/>
                <a:gd name="T27" fmla="*/ 85 h 521"/>
                <a:gd name="T28" fmla="*/ 110 w 487"/>
                <a:gd name="T29" fmla="*/ 161 h 521"/>
                <a:gd name="T30" fmla="*/ 33 w 487"/>
                <a:gd name="T31" fmla="*/ 144 h 521"/>
                <a:gd name="T32" fmla="*/ 17 w 487"/>
                <a:gd name="T33" fmla="*/ 140 h 521"/>
                <a:gd name="T34" fmla="*/ 0 w 487"/>
                <a:gd name="T35" fmla="*/ 149 h 521"/>
                <a:gd name="T36" fmla="*/ 10 w 487"/>
                <a:gd name="T37" fmla="*/ 193 h 521"/>
                <a:gd name="T38" fmla="*/ 9 w 487"/>
                <a:gd name="T39" fmla="*/ 259 h 521"/>
                <a:gd name="T40" fmla="*/ 32 w 487"/>
                <a:gd name="T41" fmla="*/ 288 h 521"/>
                <a:gd name="T42" fmla="*/ 64 w 487"/>
                <a:gd name="T43" fmla="*/ 290 h 521"/>
                <a:gd name="T44" fmla="*/ 33 w 487"/>
                <a:gd name="T45" fmla="*/ 320 h 521"/>
                <a:gd name="T46" fmla="*/ 40 w 487"/>
                <a:gd name="T47" fmla="*/ 333 h 521"/>
                <a:gd name="T48" fmla="*/ 34 w 487"/>
                <a:gd name="T49" fmla="*/ 362 h 521"/>
                <a:gd name="T50" fmla="*/ 31 w 487"/>
                <a:gd name="T51" fmla="*/ 416 h 521"/>
                <a:gd name="T52" fmla="*/ 70 w 487"/>
                <a:gd name="T53" fmla="*/ 418 h 521"/>
                <a:gd name="T54" fmla="*/ 100 w 487"/>
                <a:gd name="T55" fmla="*/ 414 h 521"/>
                <a:gd name="T56" fmla="*/ 112 w 487"/>
                <a:gd name="T57" fmla="*/ 414 h 521"/>
                <a:gd name="T58" fmla="*/ 107 w 487"/>
                <a:gd name="T59" fmla="*/ 429 h 521"/>
                <a:gd name="T60" fmla="*/ 173 w 487"/>
                <a:gd name="T61" fmla="*/ 457 h 521"/>
                <a:gd name="T62" fmla="*/ 203 w 487"/>
                <a:gd name="T63" fmla="*/ 517 h 521"/>
                <a:gd name="T64" fmla="*/ 253 w 487"/>
                <a:gd name="T65" fmla="*/ 518 h 521"/>
                <a:gd name="T66" fmla="*/ 319 w 487"/>
                <a:gd name="T67" fmla="*/ 520 h 52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87"/>
                <a:gd name="T103" fmla="*/ 0 h 521"/>
                <a:gd name="T104" fmla="*/ 487 w 487"/>
                <a:gd name="T105" fmla="*/ 521 h 52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87" h="521">
                  <a:moveTo>
                    <a:pt x="319" y="520"/>
                  </a:moveTo>
                  <a:lnTo>
                    <a:pt x="321" y="520"/>
                  </a:lnTo>
                  <a:lnTo>
                    <a:pt x="352" y="469"/>
                  </a:lnTo>
                  <a:lnTo>
                    <a:pt x="395" y="457"/>
                  </a:lnTo>
                  <a:lnTo>
                    <a:pt x="398" y="428"/>
                  </a:lnTo>
                  <a:lnTo>
                    <a:pt x="430" y="411"/>
                  </a:lnTo>
                  <a:lnTo>
                    <a:pt x="446" y="318"/>
                  </a:lnTo>
                  <a:lnTo>
                    <a:pt x="418" y="295"/>
                  </a:lnTo>
                  <a:lnTo>
                    <a:pt x="449" y="241"/>
                  </a:lnTo>
                  <a:lnTo>
                    <a:pt x="459" y="170"/>
                  </a:lnTo>
                  <a:lnTo>
                    <a:pt x="451" y="159"/>
                  </a:lnTo>
                  <a:lnTo>
                    <a:pt x="450" y="139"/>
                  </a:lnTo>
                  <a:lnTo>
                    <a:pt x="486" y="83"/>
                  </a:lnTo>
                  <a:lnTo>
                    <a:pt x="484" y="60"/>
                  </a:lnTo>
                  <a:lnTo>
                    <a:pt x="484" y="56"/>
                  </a:lnTo>
                  <a:lnTo>
                    <a:pt x="481" y="55"/>
                  </a:lnTo>
                  <a:lnTo>
                    <a:pt x="408" y="46"/>
                  </a:lnTo>
                  <a:lnTo>
                    <a:pt x="368" y="0"/>
                  </a:lnTo>
                  <a:lnTo>
                    <a:pt x="342" y="22"/>
                  </a:lnTo>
                  <a:lnTo>
                    <a:pt x="313" y="26"/>
                  </a:lnTo>
                  <a:lnTo>
                    <a:pt x="312" y="40"/>
                  </a:lnTo>
                  <a:lnTo>
                    <a:pt x="278" y="53"/>
                  </a:lnTo>
                  <a:lnTo>
                    <a:pt x="275" y="60"/>
                  </a:lnTo>
                  <a:lnTo>
                    <a:pt x="262" y="58"/>
                  </a:lnTo>
                  <a:lnTo>
                    <a:pt x="240" y="74"/>
                  </a:lnTo>
                  <a:lnTo>
                    <a:pt x="209" y="67"/>
                  </a:lnTo>
                  <a:lnTo>
                    <a:pt x="190" y="94"/>
                  </a:lnTo>
                  <a:lnTo>
                    <a:pt x="177" y="85"/>
                  </a:lnTo>
                  <a:lnTo>
                    <a:pt x="155" y="82"/>
                  </a:lnTo>
                  <a:lnTo>
                    <a:pt x="110" y="161"/>
                  </a:lnTo>
                  <a:lnTo>
                    <a:pt x="67" y="159"/>
                  </a:lnTo>
                  <a:lnTo>
                    <a:pt x="33" y="144"/>
                  </a:lnTo>
                  <a:lnTo>
                    <a:pt x="20" y="141"/>
                  </a:lnTo>
                  <a:lnTo>
                    <a:pt x="17" y="140"/>
                  </a:lnTo>
                  <a:lnTo>
                    <a:pt x="9" y="145"/>
                  </a:lnTo>
                  <a:lnTo>
                    <a:pt x="0" y="149"/>
                  </a:lnTo>
                  <a:lnTo>
                    <a:pt x="0" y="170"/>
                  </a:lnTo>
                  <a:lnTo>
                    <a:pt x="10" y="193"/>
                  </a:lnTo>
                  <a:lnTo>
                    <a:pt x="12" y="212"/>
                  </a:lnTo>
                  <a:lnTo>
                    <a:pt x="9" y="259"/>
                  </a:lnTo>
                  <a:lnTo>
                    <a:pt x="22" y="281"/>
                  </a:lnTo>
                  <a:lnTo>
                    <a:pt x="32" y="288"/>
                  </a:lnTo>
                  <a:lnTo>
                    <a:pt x="47" y="288"/>
                  </a:lnTo>
                  <a:lnTo>
                    <a:pt x="64" y="290"/>
                  </a:lnTo>
                  <a:lnTo>
                    <a:pt x="63" y="309"/>
                  </a:lnTo>
                  <a:lnTo>
                    <a:pt x="33" y="320"/>
                  </a:lnTo>
                  <a:lnTo>
                    <a:pt x="33" y="321"/>
                  </a:lnTo>
                  <a:lnTo>
                    <a:pt x="40" y="333"/>
                  </a:lnTo>
                  <a:lnTo>
                    <a:pt x="38" y="343"/>
                  </a:lnTo>
                  <a:lnTo>
                    <a:pt x="34" y="362"/>
                  </a:lnTo>
                  <a:lnTo>
                    <a:pt x="35" y="372"/>
                  </a:lnTo>
                  <a:lnTo>
                    <a:pt x="31" y="416"/>
                  </a:lnTo>
                  <a:lnTo>
                    <a:pt x="60" y="421"/>
                  </a:lnTo>
                  <a:lnTo>
                    <a:pt x="70" y="418"/>
                  </a:lnTo>
                  <a:lnTo>
                    <a:pt x="83" y="415"/>
                  </a:lnTo>
                  <a:lnTo>
                    <a:pt x="100" y="414"/>
                  </a:lnTo>
                  <a:lnTo>
                    <a:pt x="112" y="414"/>
                  </a:lnTo>
                  <a:lnTo>
                    <a:pt x="110" y="418"/>
                  </a:lnTo>
                  <a:lnTo>
                    <a:pt x="107" y="429"/>
                  </a:lnTo>
                  <a:lnTo>
                    <a:pt x="153" y="435"/>
                  </a:lnTo>
                  <a:lnTo>
                    <a:pt x="173" y="457"/>
                  </a:lnTo>
                  <a:lnTo>
                    <a:pt x="171" y="476"/>
                  </a:lnTo>
                  <a:lnTo>
                    <a:pt x="203" y="517"/>
                  </a:lnTo>
                  <a:lnTo>
                    <a:pt x="247" y="518"/>
                  </a:lnTo>
                  <a:lnTo>
                    <a:pt x="253" y="518"/>
                  </a:lnTo>
                  <a:lnTo>
                    <a:pt x="319" y="520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0" name="Freeform 25"/>
            <p:cNvSpPr>
              <a:spLocks/>
            </p:cNvSpPr>
            <p:nvPr/>
          </p:nvSpPr>
          <p:spPr bwMode="auto">
            <a:xfrm>
              <a:off x="4174" y="2893"/>
              <a:ext cx="45" cy="45"/>
            </a:xfrm>
            <a:custGeom>
              <a:avLst/>
              <a:gdLst>
                <a:gd name="T0" fmla="*/ 4 w 45"/>
                <a:gd name="T1" fmla="*/ 2 h 45"/>
                <a:gd name="T2" fmla="*/ 10 w 45"/>
                <a:gd name="T3" fmla="*/ 2 h 45"/>
                <a:gd name="T4" fmla="*/ 16 w 45"/>
                <a:gd name="T5" fmla="*/ 4 h 45"/>
                <a:gd name="T6" fmla="*/ 21 w 45"/>
                <a:gd name="T7" fmla="*/ 0 h 45"/>
                <a:gd name="T8" fmla="*/ 27 w 45"/>
                <a:gd name="T9" fmla="*/ 0 h 45"/>
                <a:gd name="T10" fmla="*/ 27 w 45"/>
                <a:gd name="T11" fmla="*/ 3 h 45"/>
                <a:gd name="T12" fmla="*/ 40 w 45"/>
                <a:gd name="T13" fmla="*/ 0 h 45"/>
                <a:gd name="T14" fmla="*/ 44 w 45"/>
                <a:gd name="T15" fmla="*/ 12 h 45"/>
                <a:gd name="T16" fmla="*/ 42 w 45"/>
                <a:gd name="T17" fmla="*/ 20 h 45"/>
                <a:gd name="T18" fmla="*/ 40 w 45"/>
                <a:gd name="T19" fmla="*/ 25 h 45"/>
                <a:gd name="T20" fmla="*/ 38 w 45"/>
                <a:gd name="T21" fmla="*/ 26 h 45"/>
                <a:gd name="T22" fmla="*/ 35 w 45"/>
                <a:gd name="T23" fmla="*/ 32 h 45"/>
                <a:gd name="T24" fmla="*/ 44 w 45"/>
                <a:gd name="T25" fmla="*/ 43 h 45"/>
                <a:gd name="T26" fmla="*/ 31 w 45"/>
                <a:gd name="T27" fmla="*/ 44 h 45"/>
                <a:gd name="T28" fmla="*/ 23 w 45"/>
                <a:gd name="T29" fmla="*/ 34 h 45"/>
                <a:gd name="T30" fmla="*/ 11 w 45"/>
                <a:gd name="T31" fmla="*/ 32 h 45"/>
                <a:gd name="T32" fmla="*/ 13 w 45"/>
                <a:gd name="T33" fmla="*/ 18 h 45"/>
                <a:gd name="T34" fmla="*/ 0 w 45"/>
                <a:gd name="T35" fmla="*/ 8 h 45"/>
                <a:gd name="T36" fmla="*/ 4 w 45"/>
                <a:gd name="T37" fmla="*/ 2 h 4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5"/>
                <a:gd name="T58" fmla="*/ 0 h 45"/>
                <a:gd name="T59" fmla="*/ 45 w 45"/>
                <a:gd name="T60" fmla="*/ 45 h 4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5" h="45">
                  <a:moveTo>
                    <a:pt x="4" y="2"/>
                  </a:moveTo>
                  <a:lnTo>
                    <a:pt x="10" y="2"/>
                  </a:lnTo>
                  <a:lnTo>
                    <a:pt x="16" y="4"/>
                  </a:lnTo>
                  <a:lnTo>
                    <a:pt x="21" y="0"/>
                  </a:lnTo>
                  <a:lnTo>
                    <a:pt x="27" y="0"/>
                  </a:lnTo>
                  <a:lnTo>
                    <a:pt x="27" y="3"/>
                  </a:lnTo>
                  <a:lnTo>
                    <a:pt x="40" y="0"/>
                  </a:lnTo>
                  <a:lnTo>
                    <a:pt x="44" y="12"/>
                  </a:lnTo>
                  <a:lnTo>
                    <a:pt x="42" y="20"/>
                  </a:lnTo>
                  <a:lnTo>
                    <a:pt x="40" y="25"/>
                  </a:lnTo>
                  <a:lnTo>
                    <a:pt x="38" y="26"/>
                  </a:lnTo>
                  <a:lnTo>
                    <a:pt x="35" y="32"/>
                  </a:lnTo>
                  <a:lnTo>
                    <a:pt x="44" y="43"/>
                  </a:lnTo>
                  <a:lnTo>
                    <a:pt x="31" y="44"/>
                  </a:lnTo>
                  <a:lnTo>
                    <a:pt x="23" y="34"/>
                  </a:lnTo>
                  <a:lnTo>
                    <a:pt x="11" y="32"/>
                  </a:lnTo>
                  <a:lnTo>
                    <a:pt x="13" y="18"/>
                  </a:lnTo>
                  <a:lnTo>
                    <a:pt x="0" y="8"/>
                  </a:lnTo>
                  <a:lnTo>
                    <a:pt x="4" y="2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1" name="Freeform 26"/>
            <p:cNvSpPr>
              <a:spLocks/>
            </p:cNvSpPr>
            <p:nvPr/>
          </p:nvSpPr>
          <p:spPr bwMode="auto">
            <a:xfrm>
              <a:off x="3395" y="3144"/>
              <a:ext cx="36" cy="41"/>
            </a:xfrm>
            <a:custGeom>
              <a:avLst/>
              <a:gdLst>
                <a:gd name="T0" fmla="*/ 23 w 36"/>
                <a:gd name="T1" fmla="*/ 0 h 41"/>
                <a:gd name="T2" fmla="*/ 29 w 36"/>
                <a:gd name="T3" fmla="*/ 4 h 41"/>
                <a:gd name="T4" fmla="*/ 35 w 36"/>
                <a:gd name="T5" fmla="*/ 7 h 41"/>
                <a:gd name="T6" fmla="*/ 34 w 36"/>
                <a:gd name="T7" fmla="*/ 16 h 41"/>
                <a:gd name="T8" fmla="*/ 21 w 36"/>
                <a:gd name="T9" fmla="*/ 23 h 41"/>
                <a:gd name="T10" fmla="*/ 11 w 36"/>
                <a:gd name="T11" fmla="*/ 40 h 41"/>
                <a:gd name="T12" fmla="*/ 0 w 36"/>
                <a:gd name="T13" fmla="*/ 38 h 41"/>
                <a:gd name="T14" fmla="*/ 7 w 36"/>
                <a:gd name="T15" fmla="*/ 21 h 41"/>
                <a:gd name="T16" fmla="*/ 5 w 36"/>
                <a:gd name="T17" fmla="*/ 15 h 41"/>
                <a:gd name="T18" fmla="*/ 12 w 36"/>
                <a:gd name="T19" fmla="*/ 4 h 41"/>
                <a:gd name="T20" fmla="*/ 23 w 36"/>
                <a:gd name="T21" fmla="*/ 0 h 4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6"/>
                <a:gd name="T34" fmla="*/ 0 h 41"/>
                <a:gd name="T35" fmla="*/ 36 w 36"/>
                <a:gd name="T36" fmla="*/ 41 h 4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6" h="41">
                  <a:moveTo>
                    <a:pt x="23" y="0"/>
                  </a:moveTo>
                  <a:lnTo>
                    <a:pt x="29" y="4"/>
                  </a:lnTo>
                  <a:lnTo>
                    <a:pt x="35" y="7"/>
                  </a:lnTo>
                  <a:lnTo>
                    <a:pt x="34" y="16"/>
                  </a:lnTo>
                  <a:lnTo>
                    <a:pt x="21" y="23"/>
                  </a:lnTo>
                  <a:lnTo>
                    <a:pt x="11" y="40"/>
                  </a:lnTo>
                  <a:lnTo>
                    <a:pt x="0" y="38"/>
                  </a:lnTo>
                  <a:lnTo>
                    <a:pt x="7" y="21"/>
                  </a:lnTo>
                  <a:lnTo>
                    <a:pt x="5" y="15"/>
                  </a:lnTo>
                  <a:lnTo>
                    <a:pt x="12" y="4"/>
                  </a:lnTo>
                  <a:lnTo>
                    <a:pt x="23" y="0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2" name="Freeform 27"/>
            <p:cNvSpPr>
              <a:spLocks/>
            </p:cNvSpPr>
            <p:nvPr/>
          </p:nvSpPr>
          <p:spPr bwMode="auto">
            <a:xfrm>
              <a:off x="3398" y="2980"/>
              <a:ext cx="40" cy="52"/>
            </a:xfrm>
            <a:custGeom>
              <a:avLst/>
              <a:gdLst>
                <a:gd name="T0" fmla="*/ 6 w 40"/>
                <a:gd name="T1" fmla="*/ 1 h 52"/>
                <a:gd name="T2" fmla="*/ 15 w 40"/>
                <a:gd name="T3" fmla="*/ 10 h 52"/>
                <a:gd name="T4" fmla="*/ 30 w 40"/>
                <a:gd name="T5" fmla="*/ 36 h 52"/>
                <a:gd name="T6" fmla="*/ 39 w 40"/>
                <a:gd name="T7" fmla="*/ 50 h 52"/>
                <a:gd name="T8" fmla="*/ 36 w 40"/>
                <a:gd name="T9" fmla="*/ 51 h 52"/>
                <a:gd name="T10" fmla="*/ 25 w 40"/>
                <a:gd name="T11" fmla="*/ 36 h 52"/>
                <a:gd name="T12" fmla="*/ 8 w 40"/>
                <a:gd name="T13" fmla="*/ 11 h 52"/>
                <a:gd name="T14" fmla="*/ 0 w 40"/>
                <a:gd name="T15" fmla="*/ 0 h 52"/>
                <a:gd name="T16" fmla="*/ 6 w 40"/>
                <a:gd name="T17" fmla="*/ 1 h 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0"/>
                <a:gd name="T28" fmla="*/ 0 h 52"/>
                <a:gd name="T29" fmla="*/ 40 w 40"/>
                <a:gd name="T30" fmla="*/ 52 h 5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0" h="52">
                  <a:moveTo>
                    <a:pt x="6" y="1"/>
                  </a:moveTo>
                  <a:lnTo>
                    <a:pt x="15" y="10"/>
                  </a:lnTo>
                  <a:lnTo>
                    <a:pt x="30" y="36"/>
                  </a:lnTo>
                  <a:lnTo>
                    <a:pt x="39" y="50"/>
                  </a:lnTo>
                  <a:lnTo>
                    <a:pt x="36" y="51"/>
                  </a:lnTo>
                  <a:lnTo>
                    <a:pt x="25" y="36"/>
                  </a:lnTo>
                  <a:lnTo>
                    <a:pt x="8" y="11"/>
                  </a:lnTo>
                  <a:lnTo>
                    <a:pt x="0" y="0"/>
                  </a:lnTo>
                  <a:lnTo>
                    <a:pt x="6" y="1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3" name="Freeform 28"/>
            <p:cNvSpPr>
              <a:spLocks/>
            </p:cNvSpPr>
            <p:nvPr/>
          </p:nvSpPr>
          <p:spPr bwMode="auto">
            <a:xfrm>
              <a:off x="3395" y="2882"/>
              <a:ext cx="103" cy="175"/>
            </a:xfrm>
            <a:custGeom>
              <a:avLst/>
              <a:gdLst>
                <a:gd name="T0" fmla="*/ 79 w 103"/>
                <a:gd name="T1" fmla="*/ 174 h 175"/>
                <a:gd name="T2" fmla="*/ 82 w 103"/>
                <a:gd name="T3" fmla="*/ 166 h 175"/>
                <a:gd name="T4" fmla="*/ 100 w 103"/>
                <a:gd name="T5" fmla="*/ 157 h 175"/>
                <a:gd name="T6" fmla="*/ 102 w 103"/>
                <a:gd name="T7" fmla="*/ 140 h 175"/>
                <a:gd name="T8" fmla="*/ 82 w 103"/>
                <a:gd name="T9" fmla="*/ 122 h 175"/>
                <a:gd name="T10" fmla="*/ 62 w 103"/>
                <a:gd name="T11" fmla="*/ 120 h 175"/>
                <a:gd name="T12" fmla="*/ 56 w 103"/>
                <a:gd name="T13" fmla="*/ 125 h 175"/>
                <a:gd name="T14" fmla="*/ 49 w 103"/>
                <a:gd name="T15" fmla="*/ 119 h 175"/>
                <a:gd name="T16" fmla="*/ 59 w 103"/>
                <a:gd name="T17" fmla="*/ 109 h 175"/>
                <a:gd name="T18" fmla="*/ 49 w 103"/>
                <a:gd name="T19" fmla="*/ 103 h 175"/>
                <a:gd name="T20" fmla="*/ 61 w 103"/>
                <a:gd name="T21" fmla="*/ 98 h 175"/>
                <a:gd name="T22" fmla="*/ 65 w 103"/>
                <a:gd name="T23" fmla="*/ 85 h 175"/>
                <a:gd name="T24" fmla="*/ 58 w 103"/>
                <a:gd name="T25" fmla="*/ 77 h 175"/>
                <a:gd name="T26" fmla="*/ 58 w 103"/>
                <a:gd name="T27" fmla="*/ 62 h 175"/>
                <a:gd name="T28" fmla="*/ 44 w 103"/>
                <a:gd name="T29" fmla="*/ 48 h 175"/>
                <a:gd name="T30" fmla="*/ 52 w 103"/>
                <a:gd name="T31" fmla="*/ 37 h 175"/>
                <a:gd name="T32" fmla="*/ 51 w 103"/>
                <a:gd name="T33" fmla="*/ 27 h 175"/>
                <a:gd name="T34" fmla="*/ 61 w 103"/>
                <a:gd name="T35" fmla="*/ 22 h 175"/>
                <a:gd name="T36" fmla="*/ 59 w 103"/>
                <a:gd name="T37" fmla="*/ 8 h 175"/>
                <a:gd name="T38" fmla="*/ 50 w 103"/>
                <a:gd name="T39" fmla="*/ 0 h 175"/>
                <a:gd name="T40" fmla="*/ 51 w 103"/>
                <a:gd name="T41" fmla="*/ 14 h 175"/>
                <a:gd name="T42" fmla="*/ 41 w 103"/>
                <a:gd name="T43" fmla="*/ 14 h 175"/>
                <a:gd name="T44" fmla="*/ 42 w 103"/>
                <a:gd name="T45" fmla="*/ 19 h 175"/>
                <a:gd name="T46" fmla="*/ 32 w 103"/>
                <a:gd name="T47" fmla="*/ 18 h 175"/>
                <a:gd name="T48" fmla="*/ 30 w 103"/>
                <a:gd name="T49" fmla="*/ 14 h 175"/>
                <a:gd name="T50" fmla="*/ 21 w 103"/>
                <a:gd name="T51" fmla="*/ 11 h 175"/>
                <a:gd name="T52" fmla="*/ 9 w 103"/>
                <a:gd name="T53" fmla="*/ 18 h 175"/>
                <a:gd name="T54" fmla="*/ 0 w 103"/>
                <a:gd name="T55" fmla="*/ 27 h 175"/>
                <a:gd name="T56" fmla="*/ 5 w 103"/>
                <a:gd name="T57" fmla="*/ 34 h 175"/>
                <a:gd name="T58" fmla="*/ 4 w 103"/>
                <a:gd name="T59" fmla="*/ 38 h 175"/>
                <a:gd name="T60" fmla="*/ 5 w 103"/>
                <a:gd name="T61" fmla="*/ 38 h 175"/>
                <a:gd name="T62" fmla="*/ 11 w 103"/>
                <a:gd name="T63" fmla="*/ 32 h 175"/>
                <a:gd name="T64" fmla="*/ 18 w 103"/>
                <a:gd name="T65" fmla="*/ 49 h 175"/>
                <a:gd name="T66" fmla="*/ 13 w 103"/>
                <a:gd name="T67" fmla="*/ 55 h 175"/>
                <a:gd name="T68" fmla="*/ 7 w 103"/>
                <a:gd name="T69" fmla="*/ 48 h 175"/>
                <a:gd name="T70" fmla="*/ 7 w 103"/>
                <a:gd name="T71" fmla="*/ 57 h 175"/>
                <a:gd name="T72" fmla="*/ 3 w 103"/>
                <a:gd name="T73" fmla="*/ 62 h 175"/>
                <a:gd name="T74" fmla="*/ 2 w 103"/>
                <a:gd name="T75" fmla="*/ 79 h 175"/>
                <a:gd name="T76" fmla="*/ 5 w 103"/>
                <a:gd name="T77" fmla="*/ 84 h 175"/>
                <a:gd name="T78" fmla="*/ 9 w 103"/>
                <a:gd name="T79" fmla="*/ 87 h 175"/>
                <a:gd name="T80" fmla="*/ 9 w 103"/>
                <a:gd name="T81" fmla="*/ 89 h 175"/>
                <a:gd name="T82" fmla="*/ 12 w 103"/>
                <a:gd name="T83" fmla="*/ 94 h 175"/>
                <a:gd name="T84" fmla="*/ 15 w 103"/>
                <a:gd name="T85" fmla="*/ 95 h 175"/>
                <a:gd name="T86" fmla="*/ 33 w 103"/>
                <a:gd name="T87" fmla="*/ 119 h 175"/>
                <a:gd name="T88" fmla="*/ 51 w 103"/>
                <a:gd name="T89" fmla="*/ 143 h 175"/>
                <a:gd name="T90" fmla="*/ 69 w 103"/>
                <a:gd name="T91" fmla="*/ 158 h 175"/>
                <a:gd name="T92" fmla="*/ 64 w 103"/>
                <a:gd name="T93" fmla="*/ 162 h 175"/>
                <a:gd name="T94" fmla="*/ 49 w 103"/>
                <a:gd name="T95" fmla="*/ 152 h 175"/>
                <a:gd name="T96" fmla="*/ 45 w 103"/>
                <a:gd name="T97" fmla="*/ 158 h 175"/>
                <a:gd name="T98" fmla="*/ 46 w 103"/>
                <a:gd name="T99" fmla="*/ 159 h 175"/>
                <a:gd name="T100" fmla="*/ 77 w 103"/>
                <a:gd name="T101" fmla="*/ 173 h 175"/>
                <a:gd name="T102" fmla="*/ 79 w 103"/>
                <a:gd name="T103" fmla="*/ 174 h 17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03"/>
                <a:gd name="T157" fmla="*/ 0 h 175"/>
                <a:gd name="T158" fmla="*/ 103 w 103"/>
                <a:gd name="T159" fmla="*/ 175 h 175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03" h="175">
                  <a:moveTo>
                    <a:pt x="79" y="174"/>
                  </a:moveTo>
                  <a:lnTo>
                    <a:pt x="82" y="166"/>
                  </a:lnTo>
                  <a:lnTo>
                    <a:pt x="100" y="157"/>
                  </a:lnTo>
                  <a:lnTo>
                    <a:pt x="102" y="140"/>
                  </a:lnTo>
                  <a:lnTo>
                    <a:pt x="82" y="122"/>
                  </a:lnTo>
                  <a:lnTo>
                    <a:pt x="62" y="120"/>
                  </a:lnTo>
                  <a:lnTo>
                    <a:pt x="56" y="125"/>
                  </a:lnTo>
                  <a:lnTo>
                    <a:pt x="49" y="119"/>
                  </a:lnTo>
                  <a:lnTo>
                    <a:pt x="59" y="109"/>
                  </a:lnTo>
                  <a:lnTo>
                    <a:pt x="49" y="103"/>
                  </a:lnTo>
                  <a:lnTo>
                    <a:pt x="61" y="98"/>
                  </a:lnTo>
                  <a:lnTo>
                    <a:pt x="65" y="85"/>
                  </a:lnTo>
                  <a:lnTo>
                    <a:pt x="58" y="77"/>
                  </a:lnTo>
                  <a:lnTo>
                    <a:pt x="58" y="62"/>
                  </a:lnTo>
                  <a:lnTo>
                    <a:pt x="44" y="48"/>
                  </a:lnTo>
                  <a:lnTo>
                    <a:pt x="52" y="37"/>
                  </a:lnTo>
                  <a:lnTo>
                    <a:pt x="51" y="27"/>
                  </a:lnTo>
                  <a:lnTo>
                    <a:pt x="61" y="22"/>
                  </a:lnTo>
                  <a:lnTo>
                    <a:pt x="59" y="8"/>
                  </a:lnTo>
                  <a:lnTo>
                    <a:pt x="50" y="0"/>
                  </a:lnTo>
                  <a:lnTo>
                    <a:pt x="51" y="14"/>
                  </a:lnTo>
                  <a:lnTo>
                    <a:pt x="41" y="14"/>
                  </a:lnTo>
                  <a:lnTo>
                    <a:pt x="42" y="19"/>
                  </a:lnTo>
                  <a:lnTo>
                    <a:pt x="32" y="18"/>
                  </a:lnTo>
                  <a:lnTo>
                    <a:pt x="30" y="14"/>
                  </a:lnTo>
                  <a:lnTo>
                    <a:pt x="21" y="11"/>
                  </a:lnTo>
                  <a:lnTo>
                    <a:pt x="9" y="18"/>
                  </a:lnTo>
                  <a:lnTo>
                    <a:pt x="0" y="27"/>
                  </a:lnTo>
                  <a:lnTo>
                    <a:pt x="5" y="34"/>
                  </a:lnTo>
                  <a:lnTo>
                    <a:pt x="4" y="38"/>
                  </a:lnTo>
                  <a:lnTo>
                    <a:pt x="5" y="38"/>
                  </a:lnTo>
                  <a:lnTo>
                    <a:pt x="11" y="32"/>
                  </a:lnTo>
                  <a:lnTo>
                    <a:pt x="18" y="49"/>
                  </a:lnTo>
                  <a:lnTo>
                    <a:pt x="13" y="55"/>
                  </a:lnTo>
                  <a:lnTo>
                    <a:pt x="7" y="48"/>
                  </a:lnTo>
                  <a:lnTo>
                    <a:pt x="7" y="57"/>
                  </a:lnTo>
                  <a:lnTo>
                    <a:pt x="3" y="62"/>
                  </a:lnTo>
                  <a:lnTo>
                    <a:pt x="2" y="79"/>
                  </a:lnTo>
                  <a:lnTo>
                    <a:pt x="5" y="84"/>
                  </a:lnTo>
                  <a:lnTo>
                    <a:pt x="9" y="87"/>
                  </a:lnTo>
                  <a:lnTo>
                    <a:pt x="9" y="89"/>
                  </a:lnTo>
                  <a:lnTo>
                    <a:pt x="12" y="94"/>
                  </a:lnTo>
                  <a:lnTo>
                    <a:pt x="15" y="95"/>
                  </a:lnTo>
                  <a:lnTo>
                    <a:pt x="33" y="119"/>
                  </a:lnTo>
                  <a:lnTo>
                    <a:pt x="51" y="143"/>
                  </a:lnTo>
                  <a:lnTo>
                    <a:pt x="69" y="158"/>
                  </a:lnTo>
                  <a:lnTo>
                    <a:pt x="64" y="162"/>
                  </a:lnTo>
                  <a:lnTo>
                    <a:pt x="49" y="152"/>
                  </a:lnTo>
                  <a:lnTo>
                    <a:pt x="45" y="158"/>
                  </a:lnTo>
                  <a:lnTo>
                    <a:pt x="46" y="159"/>
                  </a:lnTo>
                  <a:lnTo>
                    <a:pt x="77" y="173"/>
                  </a:lnTo>
                  <a:lnTo>
                    <a:pt x="79" y="174"/>
                  </a:lnTo>
                </a:path>
              </a:pathLst>
            </a:custGeom>
            <a:solidFill>
              <a:srgbClr val="E2AB39"/>
            </a:solidFill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4" name="Freeform 29"/>
            <p:cNvSpPr>
              <a:spLocks/>
            </p:cNvSpPr>
            <p:nvPr/>
          </p:nvSpPr>
          <p:spPr bwMode="auto">
            <a:xfrm>
              <a:off x="3101" y="1339"/>
              <a:ext cx="17" cy="18"/>
            </a:xfrm>
            <a:custGeom>
              <a:avLst/>
              <a:gdLst>
                <a:gd name="T0" fmla="*/ 5 w 17"/>
                <a:gd name="T1" fmla="*/ 0 h 18"/>
                <a:gd name="T2" fmla="*/ 16 w 17"/>
                <a:gd name="T3" fmla="*/ 5 h 18"/>
                <a:gd name="T4" fmla="*/ 10 w 17"/>
                <a:gd name="T5" fmla="*/ 12 h 18"/>
                <a:gd name="T6" fmla="*/ 8 w 17"/>
                <a:gd name="T7" fmla="*/ 17 h 18"/>
                <a:gd name="T8" fmla="*/ 0 w 17"/>
                <a:gd name="T9" fmla="*/ 12 h 18"/>
                <a:gd name="T10" fmla="*/ 5 w 17"/>
                <a:gd name="T11" fmla="*/ 0 h 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18"/>
                <a:gd name="T20" fmla="*/ 17 w 17"/>
                <a:gd name="T21" fmla="*/ 18 h 1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18">
                  <a:moveTo>
                    <a:pt x="5" y="0"/>
                  </a:moveTo>
                  <a:lnTo>
                    <a:pt x="16" y="5"/>
                  </a:lnTo>
                  <a:lnTo>
                    <a:pt x="10" y="12"/>
                  </a:lnTo>
                  <a:lnTo>
                    <a:pt x="8" y="17"/>
                  </a:lnTo>
                  <a:lnTo>
                    <a:pt x="0" y="12"/>
                  </a:lnTo>
                  <a:lnTo>
                    <a:pt x="5" y="0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5" name="Freeform 30"/>
            <p:cNvSpPr>
              <a:spLocks/>
            </p:cNvSpPr>
            <p:nvPr/>
          </p:nvSpPr>
          <p:spPr bwMode="auto">
            <a:xfrm>
              <a:off x="3111" y="1366"/>
              <a:ext cx="17" cy="17"/>
            </a:xfrm>
            <a:custGeom>
              <a:avLst/>
              <a:gdLst>
                <a:gd name="T0" fmla="*/ 0 w 17"/>
                <a:gd name="T1" fmla="*/ 0 h 17"/>
                <a:gd name="T2" fmla="*/ 16 w 17"/>
                <a:gd name="T3" fmla="*/ 0 h 17"/>
                <a:gd name="T4" fmla="*/ 8 w 17"/>
                <a:gd name="T5" fmla="*/ 16 h 17"/>
                <a:gd name="T6" fmla="*/ 0 w 17"/>
                <a:gd name="T7" fmla="*/ 0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"/>
                <a:gd name="T13" fmla="*/ 0 h 17"/>
                <a:gd name="T14" fmla="*/ 17 w 17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" h="17">
                  <a:moveTo>
                    <a:pt x="0" y="0"/>
                  </a:moveTo>
                  <a:lnTo>
                    <a:pt x="16" y="0"/>
                  </a:lnTo>
                  <a:lnTo>
                    <a:pt x="8" y="16"/>
                  </a:lnTo>
                  <a:lnTo>
                    <a:pt x="0" y="0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6" name="Freeform 31"/>
            <p:cNvSpPr>
              <a:spLocks/>
            </p:cNvSpPr>
            <p:nvPr/>
          </p:nvSpPr>
          <p:spPr bwMode="auto">
            <a:xfrm>
              <a:off x="3082" y="1380"/>
              <a:ext cx="42" cy="34"/>
            </a:xfrm>
            <a:custGeom>
              <a:avLst/>
              <a:gdLst>
                <a:gd name="T0" fmla="*/ 3 w 42"/>
                <a:gd name="T1" fmla="*/ 9 h 34"/>
                <a:gd name="T2" fmla="*/ 17 w 42"/>
                <a:gd name="T3" fmla="*/ 2 h 34"/>
                <a:gd name="T4" fmla="*/ 41 w 42"/>
                <a:gd name="T5" fmla="*/ 0 h 34"/>
                <a:gd name="T6" fmla="*/ 36 w 42"/>
                <a:gd name="T7" fmla="*/ 13 h 34"/>
                <a:gd name="T8" fmla="*/ 19 w 42"/>
                <a:gd name="T9" fmla="*/ 11 h 34"/>
                <a:gd name="T10" fmla="*/ 12 w 42"/>
                <a:gd name="T11" fmla="*/ 24 h 34"/>
                <a:gd name="T12" fmla="*/ 14 w 42"/>
                <a:gd name="T13" fmla="*/ 33 h 34"/>
                <a:gd name="T14" fmla="*/ 5 w 42"/>
                <a:gd name="T15" fmla="*/ 33 h 34"/>
                <a:gd name="T16" fmla="*/ 0 w 42"/>
                <a:gd name="T17" fmla="*/ 26 h 34"/>
                <a:gd name="T18" fmla="*/ 4 w 42"/>
                <a:gd name="T19" fmla="*/ 18 h 34"/>
                <a:gd name="T20" fmla="*/ 3 w 42"/>
                <a:gd name="T21" fmla="*/ 9 h 3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2"/>
                <a:gd name="T34" fmla="*/ 0 h 34"/>
                <a:gd name="T35" fmla="*/ 42 w 42"/>
                <a:gd name="T36" fmla="*/ 34 h 3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2" h="34">
                  <a:moveTo>
                    <a:pt x="3" y="9"/>
                  </a:moveTo>
                  <a:lnTo>
                    <a:pt x="17" y="2"/>
                  </a:lnTo>
                  <a:lnTo>
                    <a:pt x="41" y="0"/>
                  </a:lnTo>
                  <a:lnTo>
                    <a:pt x="36" y="13"/>
                  </a:lnTo>
                  <a:lnTo>
                    <a:pt x="19" y="11"/>
                  </a:lnTo>
                  <a:lnTo>
                    <a:pt x="12" y="24"/>
                  </a:lnTo>
                  <a:lnTo>
                    <a:pt x="14" y="33"/>
                  </a:lnTo>
                  <a:lnTo>
                    <a:pt x="5" y="33"/>
                  </a:lnTo>
                  <a:lnTo>
                    <a:pt x="0" y="26"/>
                  </a:lnTo>
                  <a:lnTo>
                    <a:pt x="4" y="18"/>
                  </a:lnTo>
                  <a:lnTo>
                    <a:pt x="3" y="9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7" name="Freeform 32"/>
            <p:cNvSpPr>
              <a:spLocks/>
            </p:cNvSpPr>
            <p:nvPr/>
          </p:nvSpPr>
          <p:spPr bwMode="auto">
            <a:xfrm>
              <a:off x="3053" y="1418"/>
              <a:ext cx="49" cy="41"/>
            </a:xfrm>
            <a:custGeom>
              <a:avLst/>
              <a:gdLst>
                <a:gd name="T0" fmla="*/ 13 w 49"/>
                <a:gd name="T1" fmla="*/ 0 h 41"/>
                <a:gd name="T2" fmla="*/ 21 w 49"/>
                <a:gd name="T3" fmla="*/ 11 h 41"/>
                <a:gd name="T4" fmla="*/ 20 w 49"/>
                <a:gd name="T5" fmla="*/ 16 h 41"/>
                <a:gd name="T6" fmla="*/ 29 w 49"/>
                <a:gd name="T7" fmla="*/ 19 h 41"/>
                <a:gd name="T8" fmla="*/ 37 w 49"/>
                <a:gd name="T9" fmla="*/ 8 h 41"/>
                <a:gd name="T10" fmla="*/ 48 w 49"/>
                <a:gd name="T11" fmla="*/ 12 h 41"/>
                <a:gd name="T12" fmla="*/ 47 w 49"/>
                <a:gd name="T13" fmla="*/ 28 h 41"/>
                <a:gd name="T14" fmla="*/ 30 w 49"/>
                <a:gd name="T15" fmla="*/ 33 h 41"/>
                <a:gd name="T16" fmla="*/ 19 w 49"/>
                <a:gd name="T17" fmla="*/ 40 h 41"/>
                <a:gd name="T18" fmla="*/ 0 w 49"/>
                <a:gd name="T19" fmla="*/ 34 h 41"/>
                <a:gd name="T20" fmla="*/ 3 w 49"/>
                <a:gd name="T21" fmla="*/ 21 h 41"/>
                <a:gd name="T22" fmla="*/ 8 w 49"/>
                <a:gd name="T23" fmla="*/ 16 h 41"/>
                <a:gd name="T24" fmla="*/ 7 w 49"/>
                <a:gd name="T25" fmla="*/ 6 h 41"/>
                <a:gd name="T26" fmla="*/ 13 w 49"/>
                <a:gd name="T27" fmla="*/ 0 h 4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9"/>
                <a:gd name="T43" fmla="*/ 0 h 41"/>
                <a:gd name="T44" fmla="*/ 49 w 49"/>
                <a:gd name="T45" fmla="*/ 41 h 4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9" h="41">
                  <a:moveTo>
                    <a:pt x="13" y="0"/>
                  </a:moveTo>
                  <a:lnTo>
                    <a:pt x="21" y="11"/>
                  </a:lnTo>
                  <a:lnTo>
                    <a:pt x="20" y="16"/>
                  </a:lnTo>
                  <a:lnTo>
                    <a:pt x="29" y="19"/>
                  </a:lnTo>
                  <a:lnTo>
                    <a:pt x="37" y="8"/>
                  </a:lnTo>
                  <a:lnTo>
                    <a:pt x="48" y="12"/>
                  </a:lnTo>
                  <a:lnTo>
                    <a:pt x="47" y="28"/>
                  </a:lnTo>
                  <a:lnTo>
                    <a:pt x="30" y="33"/>
                  </a:lnTo>
                  <a:lnTo>
                    <a:pt x="19" y="40"/>
                  </a:lnTo>
                  <a:lnTo>
                    <a:pt x="0" y="34"/>
                  </a:lnTo>
                  <a:lnTo>
                    <a:pt x="3" y="21"/>
                  </a:lnTo>
                  <a:lnTo>
                    <a:pt x="8" y="16"/>
                  </a:lnTo>
                  <a:lnTo>
                    <a:pt x="7" y="6"/>
                  </a:lnTo>
                  <a:lnTo>
                    <a:pt x="13" y="0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8" name="Freeform 33"/>
            <p:cNvSpPr>
              <a:spLocks/>
            </p:cNvSpPr>
            <p:nvPr/>
          </p:nvSpPr>
          <p:spPr bwMode="auto">
            <a:xfrm>
              <a:off x="3003" y="1432"/>
              <a:ext cx="17" cy="17"/>
            </a:xfrm>
            <a:custGeom>
              <a:avLst/>
              <a:gdLst>
                <a:gd name="T0" fmla="*/ 0 w 17"/>
                <a:gd name="T1" fmla="*/ 4 h 17"/>
                <a:gd name="T2" fmla="*/ 16 w 17"/>
                <a:gd name="T3" fmla="*/ 0 h 17"/>
                <a:gd name="T4" fmla="*/ 10 w 17"/>
                <a:gd name="T5" fmla="*/ 16 h 17"/>
                <a:gd name="T6" fmla="*/ 0 w 17"/>
                <a:gd name="T7" fmla="*/ 4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"/>
                <a:gd name="T13" fmla="*/ 0 h 17"/>
                <a:gd name="T14" fmla="*/ 17 w 17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" h="17">
                  <a:moveTo>
                    <a:pt x="0" y="4"/>
                  </a:moveTo>
                  <a:lnTo>
                    <a:pt x="16" y="0"/>
                  </a:lnTo>
                  <a:lnTo>
                    <a:pt x="10" y="16"/>
                  </a:lnTo>
                  <a:lnTo>
                    <a:pt x="0" y="4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9" name="Freeform 34"/>
            <p:cNvSpPr>
              <a:spLocks/>
            </p:cNvSpPr>
            <p:nvPr/>
          </p:nvSpPr>
          <p:spPr bwMode="auto">
            <a:xfrm>
              <a:off x="3106" y="1425"/>
              <a:ext cx="17" cy="17"/>
            </a:xfrm>
            <a:custGeom>
              <a:avLst/>
              <a:gdLst>
                <a:gd name="T0" fmla="*/ 0 w 17"/>
                <a:gd name="T1" fmla="*/ 10 h 17"/>
                <a:gd name="T2" fmla="*/ 14 w 17"/>
                <a:gd name="T3" fmla="*/ 16 h 17"/>
                <a:gd name="T4" fmla="*/ 16 w 17"/>
                <a:gd name="T5" fmla="*/ 0 h 17"/>
                <a:gd name="T6" fmla="*/ 0 w 17"/>
                <a:gd name="T7" fmla="*/ 10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"/>
                <a:gd name="T13" fmla="*/ 0 h 17"/>
                <a:gd name="T14" fmla="*/ 17 w 17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" h="17">
                  <a:moveTo>
                    <a:pt x="0" y="10"/>
                  </a:moveTo>
                  <a:lnTo>
                    <a:pt x="14" y="16"/>
                  </a:lnTo>
                  <a:lnTo>
                    <a:pt x="16" y="0"/>
                  </a:lnTo>
                  <a:lnTo>
                    <a:pt x="0" y="10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0" name="Freeform 35"/>
            <p:cNvSpPr>
              <a:spLocks/>
            </p:cNvSpPr>
            <p:nvPr/>
          </p:nvSpPr>
          <p:spPr bwMode="auto">
            <a:xfrm>
              <a:off x="3109" y="1573"/>
              <a:ext cx="17" cy="18"/>
            </a:xfrm>
            <a:custGeom>
              <a:avLst/>
              <a:gdLst>
                <a:gd name="T0" fmla="*/ 0 w 17"/>
                <a:gd name="T1" fmla="*/ 8 h 18"/>
                <a:gd name="T2" fmla="*/ 6 w 17"/>
                <a:gd name="T3" fmla="*/ 17 h 18"/>
                <a:gd name="T4" fmla="*/ 16 w 17"/>
                <a:gd name="T5" fmla="*/ 5 h 18"/>
                <a:gd name="T6" fmla="*/ 12 w 17"/>
                <a:gd name="T7" fmla="*/ 0 h 18"/>
                <a:gd name="T8" fmla="*/ 0 w 17"/>
                <a:gd name="T9" fmla="*/ 8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8"/>
                <a:gd name="T17" fmla="*/ 17 w 17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8">
                  <a:moveTo>
                    <a:pt x="0" y="8"/>
                  </a:moveTo>
                  <a:lnTo>
                    <a:pt x="6" y="17"/>
                  </a:lnTo>
                  <a:lnTo>
                    <a:pt x="16" y="5"/>
                  </a:lnTo>
                  <a:lnTo>
                    <a:pt x="12" y="0"/>
                  </a:lnTo>
                  <a:lnTo>
                    <a:pt x="0" y="8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1" name="Freeform 36"/>
            <p:cNvSpPr>
              <a:spLocks/>
            </p:cNvSpPr>
            <p:nvPr/>
          </p:nvSpPr>
          <p:spPr bwMode="auto">
            <a:xfrm>
              <a:off x="3104" y="1590"/>
              <a:ext cx="17" cy="17"/>
            </a:xfrm>
            <a:custGeom>
              <a:avLst/>
              <a:gdLst>
                <a:gd name="T0" fmla="*/ 4 w 17"/>
                <a:gd name="T1" fmla="*/ 0 h 17"/>
                <a:gd name="T2" fmla="*/ 16 w 17"/>
                <a:gd name="T3" fmla="*/ 6 h 17"/>
                <a:gd name="T4" fmla="*/ 0 w 17"/>
                <a:gd name="T5" fmla="*/ 16 h 17"/>
                <a:gd name="T6" fmla="*/ 4 w 17"/>
                <a:gd name="T7" fmla="*/ 0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"/>
                <a:gd name="T13" fmla="*/ 0 h 17"/>
                <a:gd name="T14" fmla="*/ 17 w 17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" h="17">
                  <a:moveTo>
                    <a:pt x="4" y="0"/>
                  </a:moveTo>
                  <a:lnTo>
                    <a:pt x="16" y="6"/>
                  </a:lnTo>
                  <a:lnTo>
                    <a:pt x="0" y="16"/>
                  </a:lnTo>
                  <a:lnTo>
                    <a:pt x="4" y="0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2" name="Freeform 37"/>
            <p:cNvSpPr>
              <a:spLocks/>
            </p:cNvSpPr>
            <p:nvPr/>
          </p:nvSpPr>
          <p:spPr bwMode="auto">
            <a:xfrm>
              <a:off x="3074" y="1573"/>
              <a:ext cx="18" cy="17"/>
            </a:xfrm>
            <a:custGeom>
              <a:avLst/>
              <a:gdLst>
                <a:gd name="T0" fmla="*/ 17 w 18"/>
                <a:gd name="T1" fmla="*/ 5 h 17"/>
                <a:gd name="T2" fmla="*/ 14 w 18"/>
                <a:gd name="T3" fmla="*/ 16 h 17"/>
                <a:gd name="T4" fmla="*/ 0 w 18"/>
                <a:gd name="T5" fmla="*/ 5 h 17"/>
                <a:gd name="T6" fmla="*/ 8 w 18"/>
                <a:gd name="T7" fmla="*/ 0 h 17"/>
                <a:gd name="T8" fmla="*/ 17 w 18"/>
                <a:gd name="T9" fmla="*/ 5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17"/>
                <a:gd name="T17" fmla="*/ 18 w 18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17">
                  <a:moveTo>
                    <a:pt x="17" y="5"/>
                  </a:moveTo>
                  <a:lnTo>
                    <a:pt x="14" y="16"/>
                  </a:lnTo>
                  <a:lnTo>
                    <a:pt x="0" y="5"/>
                  </a:lnTo>
                  <a:lnTo>
                    <a:pt x="8" y="0"/>
                  </a:lnTo>
                  <a:lnTo>
                    <a:pt x="17" y="5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3" name="Freeform 38"/>
            <p:cNvSpPr>
              <a:spLocks/>
            </p:cNvSpPr>
            <p:nvPr/>
          </p:nvSpPr>
          <p:spPr bwMode="auto">
            <a:xfrm>
              <a:off x="3100" y="1580"/>
              <a:ext cx="17" cy="17"/>
            </a:xfrm>
            <a:custGeom>
              <a:avLst/>
              <a:gdLst>
                <a:gd name="T0" fmla="*/ 0 w 17"/>
                <a:gd name="T1" fmla="*/ 0 h 17"/>
                <a:gd name="T2" fmla="*/ 16 w 17"/>
                <a:gd name="T3" fmla="*/ 6 h 17"/>
                <a:gd name="T4" fmla="*/ 16 w 17"/>
                <a:gd name="T5" fmla="*/ 16 h 17"/>
                <a:gd name="T6" fmla="*/ 0 w 17"/>
                <a:gd name="T7" fmla="*/ 0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"/>
                <a:gd name="T13" fmla="*/ 0 h 17"/>
                <a:gd name="T14" fmla="*/ 17 w 17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" h="17">
                  <a:moveTo>
                    <a:pt x="0" y="0"/>
                  </a:moveTo>
                  <a:lnTo>
                    <a:pt x="16" y="6"/>
                  </a:lnTo>
                  <a:lnTo>
                    <a:pt x="16" y="16"/>
                  </a:lnTo>
                  <a:lnTo>
                    <a:pt x="0" y="0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4" name="Freeform 39"/>
            <p:cNvSpPr>
              <a:spLocks/>
            </p:cNvSpPr>
            <p:nvPr/>
          </p:nvSpPr>
          <p:spPr bwMode="auto">
            <a:xfrm>
              <a:off x="3033" y="1660"/>
              <a:ext cx="93" cy="79"/>
            </a:xfrm>
            <a:custGeom>
              <a:avLst/>
              <a:gdLst>
                <a:gd name="T0" fmla="*/ 63 w 93"/>
                <a:gd name="T1" fmla="*/ 0 h 79"/>
                <a:gd name="T2" fmla="*/ 73 w 93"/>
                <a:gd name="T3" fmla="*/ 2 h 79"/>
                <a:gd name="T4" fmla="*/ 74 w 93"/>
                <a:gd name="T5" fmla="*/ 10 h 79"/>
                <a:gd name="T6" fmla="*/ 81 w 93"/>
                <a:gd name="T7" fmla="*/ 10 h 79"/>
                <a:gd name="T8" fmla="*/ 83 w 93"/>
                <a:gd name="T9" fmla="*/ 24 h 79"/>
                <a:gd name="T10" fmla="*/ 88 w 93"/>
                <a:gd name="T11" fmla="*/ 27 h 79"/>
                <a:gd name="T12" fmla="*/ 86 w 93"/>
                <a:gd name="T13" fmla="*/ 33 h 79"/>
                <a:gd name="T14" fmla="*/ 92 w 93"/>
                <a:gd name="T15" fmla="*/ 42 h 79"/>
                <a:gd name="T16" fmla="*/ 92 w 93"/>
                <a:gd name="T17" fmla="*/ 49 h 79"/>
                <a:gd name="T18" fmla="*/ 88 w 93"/>
                <a:gd name="T19" fmla="*/ 47 h 79"/>
                <a:gd name="T20" fmla="*/ 88 w 93"/>
                <a:gd name="T21" fmla="*/ 57 h 79"/>
                <a:gd name="T22" fmla="*/ 71 w 93"/>
                <a:gd name="T23" fmla="*/ 66 h 79"/>
                <a:gd name="T24" fmla="*/ 73 w 93"/>
                <a:gd name="T25" fmla="*/ 59 h 79"/>
                <a:gd name="T26" fmla="*/ 56 w 93"/>
                <a:gd name="T27" fmla="*/ 50 h 79"/>
                <a:gd name="T28" fmla="*/ 32 w 93"/>
                <a:gd name="T29" fmla="*/ 60 h 79"/>
                <a:gd name="T30" fmla="*/ 23 w 93"/>
                <a:gd name="T31" fmla="*/ 78 h 79"/>
                <a:gd name="T32" fmla="*/ 0 w 93"/>
                <a:gd name="T33" fmla="*/ 64 h 79"/>
                <a:gd name="T34" fmla="*/ 11 w 93"/>
                <a:gd name="T35" fmla="*/ 60 h 79"/>
                <a:gd name="T36" fmla="*/ 12 w 93"/>
                <a:gd name="T37" fmla="*/ 56 h 79"/>
                <a:gd name="T38" fmla="*/ 17 w 93"/>
                <a:gd name="T39" fmla="*/ 59 h 79"/>
                <a:gd name="T40" fmla="*/ 18 w 93"/>
                <a:gd name="T41" fmla="*/ 54 h 79"/>
                <a:gd name="T42" fmla="*/ 14 w 93"/>
                <a:gd name="T43" fmla="*/ 54 h 79"/>
                <a:gd name="T44" fmla="*/ 13 w 93"/>
                <a:gd name="T45" fmla="*/ 42 h 79"/>
                <a:gd name="T46" fmla="*/ 5 w 93"/>
                <a:gd name="T47" fmla="*/ 31 h 79"/>
                <a:gd name="T48" fmla="*/ 15 w 93"/>
                <a:gd name="T49" fmla="*/ 21 h 79"/>
                <a:gd name="T50" fmla="*/ 34 w 93"/>
                <a:gd name="T51" fmla="*/ 35 h 79"/>
                <a:gd name="T52" fmla="*/ 49 w 93"/>
                <a:gd name="T53" fmla="*/ 36 h 79"/>
                <a:gd name="T54" fmla="*/ 52 w 93"/>
                <a:gd name="T55" fmla="*/ 26 h 79"/>
                <a:gd name="T56" fmla="*/ 56 w 93"/>
                <a:gd name="T57" fmla="*/ 18 h 79"/>
                <a:gd name="T58" fmla="*/ 56 w 93"/>
                <a:gd name="T59" fmla="*/ 9 h 79"/>
                <a:gd name="T60" fmla="*/ 63 w 93"/>
                <a:gd name="T61" fmla="*/ 4 h 79"/>
                <a:gd name="T62" fmla="*/ 63 w 93"/>
                <a:gd name="T63" fmla="*/ 0 h 7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3"/>
                <a:gd name="T97" fmla="*/ 0 h 79"/>
                <a:gd name="T98" fmla="*/ 93 w 93"/>
                <a:gd name="T99" fmla="*/ 79 h 7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3" h="79">
                  <a:moveTo>
                    <a:pt x="63" y="0"/>
                  </a:moveTo>
                  <a:lnTo>
                    <a:pt x="73" y="2"/>
                  </a:lnTo>
                  <a:lnTo>
                    <a:pt x="74" y="10"/>
                  </a:lnTo>
                  <a:lnTo>
                    <a:pt x="81" y="10"/>
                  </a:lnTo>
                  <a:lnTo>
                    <a:pt x="83" y="24"/>
                  </a:lnTo>
                  <a:lnTo>
                    <a:pt x="88" y="27"/>
                  </a:lnTo>
                  <a:lnTo>
                    <a:pt x="86" y="33"/>
                  </a:lnTo>
                  <a:lnTo>
                    <a:pt x="92" y="42"/>
                  </a:lnTo>
                  <a:lnTo>
                    <a:pt x="92" y="49"/>
                  </a:lnTo>
                  <a:lnTo>
                    <a:pt x="88" y="47"/>
                  </a:lnTo>
                  <a:lnTo>
                    <a:pt x="88" y="57"/>
                  </a:lnTo>
                  <a:lnTo>
                    <a:pt x="71" y="66"/>
                  </a:lnTo>
                  <a:lnTo>
                    <a:pt x="73" y="59"/>
                  </a:lnTo>
                  <a:lnTo>
                    <a:pt x="56" y="50"/>
                  </a:lnTo>
                  <a:lnTo>
                    <a:pt x="32" y="60"/>
                  </a:lnTo>
                  <a:lnTo>
                    <a:pt x="23" y="78"/>
                  </a:lnTo>
                  <a:lnTo>
                    <a:pt x="0" y="64"/>
                  </a:lnTo>
                  <a:lnTo>
                    <a:pt x="11" y="60"/>
                  </a:lnTo>
                  <a:lnTo>
                    <a:pt x="12" y="56"/>
                  </a:lnTo>
                  <a:lnTo>
                    <a:pt x="17" y="59"/>
                  </a:lnTo>
                  <a:lnTo>
                    <a:pt x="18" y="54"/>
                  </a:lnTo>
                  <a:lnTo>
                    <a:pt x="14" y="54"/>
                  </a:lnTo>
                  <a:lnTo>
                    <a:pt x="13" y="42"/>
                  </a:lnTo>
                  <a:lnTo>
                    <a:pt x="5" y="31"/>
                  </a:lnTo>
                  <a:lnTo>
                    <a:pt x="15" y="21"/>
                  </a:lnTo>
                  <a:lnTo>
                    <a:pt x="34" y="35"/>
                  </a:lnTo>
                  <a:lnTo>
                    <a:pt x="49" y="36"/>
                  </a:lnTo>
                  <a:lnTo>
                    <a:pt x="52" y="26"/>
                  </a:lnTo>
                  <a:lnTo>
                    <a:pt x="56" y="18"/>
                  </a:lnTo>
                  <a:lnTo>
                    <a:pt x="56" y="9"/>
                  </a:lnTo>
                  <a:lnTo>
                    <a:pt x="63" y="4"/>
                  </a:lnTo>
                  <a:lnTo>
                    <a:pt x="63" y="0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5" name="Freeform 40"/>
            <p:cNvSpPr>
              <a:spLocks/>
            </p:cNvSpPr>
            <p:nvPr/>
          </p:nvSpPr>
          <p:spPr bwMode="auto">
            <a:xfrm>
              <a:off x="3001" y="1700"/>
              <a:ext cx="29" cy="28"/>
            </a:xfrm>
            <a:custGeom>
              <a:avLst/>
              <a:gdLst>
                <a:gd name="T0" fmla="*/ 17 w 29"/>
                <a:gd name="T1" fmla="*/ 0 h 28"/>
                <a:gd name="T2" fmla="*/ 28 w 29"/>
                <a:gd name="T3" fmla="*/ 7 h 28"/>
                <a:gd name="T4" fmla="*/ 24 w 29"/>
                <a:gd name="T5" fmla="*/ 18 h 28"/>
                <a:gd name="T6" fmla="*/ 18 w 29"/>
                <a:gd name="T7" fmla="*/ 17 h 28"/>
                <a:gd name="T8" fmla="*/ 15 w 29"/>
                <a:gd name="T9" fmla="*/ 24 h 28"/>
                <a:gd name="T10" fmla="*/ 9 w 29"/>
                <a:gd name="T11" fmla="*/ 24 h 28"/>
                <a:gd name="T12" fmla="*/ 7 w 29"/>
                <a:gd name="T13" fmla="*/ 27 h 28"/>
                <a:gd name="T14" fmla="*/ 0 w 29"/>
                <a:gd name="T15" fmla="*/ 22 h 28"/>
                <a:gd name="T16" fmla="*/ 2 w 29"/>
                <a:gd name="T17" fmla="*/ 15 h 28"/>
                <a:gd name="T18" fmla="*/ 7 w 29"/>
                <a:gd name="T19" fmla="*/ 14 h 28"/>
                <a:gd name="T20" fmla="*/ 8 w 29"/>
                <a:gd name="T21" fmla="*/ 3 h 28"/>
                <a:gd name="T22" fmla="*/ 14 w 29"/>
                <a:gd name="T23" fmla="*/ 5 h 28"/>
                <a:gd name="T24" fmla="*/ 17 w 29"/>
                <a:gd name="T25" fmla="*/ 0 h 2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9"/>
                <a:gd name="T40" fmla="*/ 0 h 28"/>
                <a:gd name="T41" fmla="*/ 29 w 29"/>
                <a:gd name="T42" fmla="*/ 28 h 2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9" h="28">
                  <a:moveTo>
                    <a:pt x="17" y="0"/>
                  </a:moveTo>
                  <a:lnTo>
                    <a:pt x="28" y="7"/>
                  </a:lnTo>
                  <a:lnTo>
                    <a:pt x="24" y="18"/>
                  </a:lnTo>
                  <a:lnTo>
                    <a:pt x="18" y="17"/>
                  </a:lnTo>
                  <a:lnTo>
                    <a:pt x="15" y="24"/>
                  </a:lnTo>
                  <a:lnTo>
                    <a:pt x="9" y="24"/>
                  </a:lnTo>
                  <a:lnTo>
                    <a:pt x="7" y="27"/>
                  </a:lnTo>
                  <a:lnTo>
                    <a:pt x="0" y="22"/>
                  </a:lnTo>
                  <a:lnTo>
                    <a:pt x="2" y="15"/>
                  </a:lnTo>
                  <a:lnTo>
                    <a:pt x="7" y="14"/>
                  </a:lnTo>
                  <a:lnTo>
                    <a:pt x="8" y="3"/>
                  </a:lnTo>
                  <a:lnTo>
                    <a:pt x="14" y="5"/>
                  </a:lnTo>
                  <a:lnTo>
                    <a:pt x="17" y="0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6" name="Freeform 41"/>
            <p:cNvSpPr>
              <a:spLocks/>
            </p:cNvSpPr>
            <p:nvPr/>
          </p:nvSpPr>
          <p:spPr bwMode="auto">
            <a:xfrm>
              <a:off x="2874" y="2195"/>
              <a:ext cx="21" cy="22"/>
            </a:xfrm>
            <a:custGeom>
              <a:avLst/>
              <a:gdLst>
                <a:gd name="T0" fmla="*/ 0 w 21"/>
                <a:gd name="T1" fmla="*/ 13 h 22"/>
                <a:gd name="T2" fmla="*/ 8 w 21"/>
                <a:gd name="T3" fmla="*/ 21 h 22"/>
                <a:gd name="T4" fmla="*/ 14 w 21"/>
                <a:gd name="T5" fmla="*/ 14 h 22"/>
                <a:gd name="T6" fmla="*/ 20 w 21"/>
                <a:gd name="T7" fmla="*/ 13 h 22"/>
                <a:gd name="T8" fmla="*/ 20 w 21"/>
                <a:gd name="T9" fmla="*/ 4 h 22"/>
                <a:gd name="T10" fmla="*/ 10 w 21"/>
                <a:gd name="T11" fmla="*/ 0 h 22"/>
                <a:gd name="T12" fmla="*/ 7 w 21"/>
                <a:gd name="T13" fmla="*/ 10 h 22"/>
                <a:gd name="T14" fmla="*/ 0 w 21"/>
                <a:gd name="T15" fmla="*/ 13 h 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"/>
                <a:gd name="T25" fmla="*/ 0 h 22"/>
                <a:gd name="T26" fmla="*/ 21 w 21"/>
                <a:gd name="T27" fmla="*/ 22 h 2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" h="22">
                  <a:moveTo>
                    <a:pt x="0" y="13"/>
                  </a:moveTo>
                  <a:lnTo>
                    <a:pt x="8" y="21"/>
                  </a:lnTo>
                  <a:lnTo>
                    <a:pt x="14" y="14"/>
                  </a:lnTo>
                  <a:lnTo>
                    <a:pt x="20" y="13"/>
                  </a:lnTo>
                  <a:lnTo>
                    <a:pt x="20" y="4"/>
                  </a:lnTo>
                  <a:lnTo>
                    <a:pt x="10" y="0"/>
                  </a:lnTo>
                  <a:lnTo>
                    <a:pt x="7" y="10"/>
                  </a:lnTo>
                  <a:lnTo>
                    <a:pt x="0" y="13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7" name="Freeform 42"/>
            <p:cNvSpPr>
              <a:spLocks/>
            </p:cNvSpPr>
            <p:nvPr/>
          </p:nvSpPr>
          <p:spPr bwMode="auto">
            <a:xfrm>
              <a:off x="2847" y="2226"/>
              <a:ext cx="17" cy="17"/>
            </a:xfrm>
            <a:custGeom>
              <a:avLst/>
              <a:gdLst>
                <a:gd name="T0" fmla="*/ 0 w 17"/>
                <a:gd name="T1" fmla="*/ 0 h 17"/>
                <a:gd name="T2" fmla="*/ 16 w 17"/>
                <a:gd name="T3" fmla="*/ 4 h 17"/>
                <a:gd name="T4" fmla="*/ 2 w 17"/>
                <a:gd name="T5" fmla="*/ 16 h 17"/>
                <a:gd name="T6" fmla="*/ 0 w 17"/>
                <a:gd name="T7" fmla="*/ 0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"/>
                <a:gd name="T13" fmla="*/ 0 h 17"/>
                <a:gd name="T14" fmla="*/ 17 w 17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" h="17">
                  <a:moveTo>
                    <a:pt x="0" y="0"/>
                  </a:moveTo>
                  <a:lnTo>
                    <a:pt x="16" y="4"/>
                  </a:lnTo>
                  <a:lnTo>
                    <a:pt x="2" y="16"/>
                  </a:lnTo>
                  <a:lnTo>
                    <a:pt x="0" y="0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8" name="Freeform 43"/>
            <p:cNvSpPr>
              <a:spLocks/>
            </p:cNvSpPr>
            <p:nvPr/>
          </p:nvSpPr>
          <p:spPr bwMode="auto">
            <a:xfrm>
              <a:off x="2876" y="2239"/>
              <a:ext cx="17" cy="17"/>
            </a:xfrm>
            <a:custGeom>
              <a:avLst/>
              <a:gdLst>
                <a:gd name="T0" fmla="*/ 0 w 17"/>
                <a:gd name="T1" fmla="*/ 0 h 17"/>
                <a:gd name="T2" fmla="*/ 16 w 17"/>
                <a:gd name="T3" fmla="*/ 6 h 17"/>
                <a:gd name="T4" fmla="*/ 16 w 17"/>
                <a:gd name="T5" fmla="*/ 16 h 17"/>
                <a:gd name="T6" fmla="*/ 0 w 17"/>
                <a:gd name="T7" fmla="*/ 0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"/>
                <a:gd name="T13" fmla="*/ 0 h 17"/>
                <a:gd name="T14" fmla="*/ 17 w 17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" h="17">
                  <a:moveTo>
                    <a:pt x="0" y="0"/>
                  </a:moveTo>
                  <a:lnTo>
                    <a:pt x="16" y="6"/>
                  </a:lnTo>
                  <a:lnTo>
                    <a:pt x="16" y="16"/>
                  </a:lnTo>
                  <a:lnTo>
                    <a:pt x="0" y="0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9" name="Freeform 44"/>
            <p:cNvSpPr>
              <a:spLocks/>
            </p:cNvSpPr>
            <p:nvPr/>
          </p:nvSpPr>
          <p:spPr bwMode="auto">
            <a:xfrm>
              <a:off x="2883" y="2228"/>
              <a:ext cx="17" cy="17"/>
            </a:xfrm>
            <a:custGeom>
              <a:avLst/>
              <a:gdLst>
                <a:gd name="T0" fmla="*/ 16 w 17"/>
                <a:gd name="T1" fmla="*/ 0 h 17"/>
                <a:gd name="T2" fmla="*/ 0 w 17"/>
                <a:gd name="T3" fmla="*/ 8 h 17"/>
                <a:gd name="T4" fmla="*/ 16 w 17"/>
                <a:gd name="T5" fmla="*/ 16 h 17"/>
                <a:gd name="T6" fmla="*/ 16 w 17"/>
                <a:gd name="T7" fmla="*/ 0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"/>
                <a:gd name="T13" fmla="*/ 0 h 17"/>
                <a:gd name="T14" fmla="*/ 17 w 17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" h="17">
                  <a:moveTo>
                    <a:pt x="16" y="0"/>
                  </a:moveTo>
                  <a:lnTo>
                    <a:pt x="0" y="8"/>
                  </a:lnTo>
                  <a:lnTo>
                    <a:pt x="16" y="16"/>
                  </a:lnTo>
                  <a:lnTo>
                    <a:pt x="16" y="0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0" name="Freeform 45"/>
            <p:cNvSpPr>
              <a:spLocks/>
            </p:cNvSpPr>
            <p:nvPr/>
          </p:nvSpPr>
          <p:spPr bwMode="auto">
            <a:xfrm>
              <a:off x="2844" y="2255"/>
              <a:ext cx="48" cy="42"/>
            </a:xfrm>
            <a:custGeom>
              <a:avLst/>
              <a:gdLst>
                <a:gd name="T0" fmla="*/ 28 w 48"/>
                <a:gd name="T1" fmla="*/ 40 h 42"/>
                <a:gd name="T2" fmla="*/ 39 w 48"/>
                <a:gd name="T3" fmla="*/ 41 h 42"/>
                <a:gd name="T4" fmla="*/ 47 w 48"/>
                <a:gd name="T5" fmla="*/ 31 h 42"/>
                <a:gd name="T6" fmla="*/ 39 w 48"/>
                <a:gd name="T7" fmla="*/ 31 h 42"/>
                <a:gd name="T8" fmla="*/ 39 w 48"/>
                <a:gd name="T9" fmla="*/ 24 h 42"/>
                <a:gd name="T10" fmla="*/ 44 w 48"/>
                <a:gd name="T11" fmla="*/ 18 h 42"/>
                <a:gd name="T12" fmla="*/ 39 w 48"/>
                <a:gd name="T13" fmla="*/ 0 h 42"/>
                <a:gd name="T14" fmla="*/ 24 w 48"/>
                <a:gd name="T15" fmla="*/ 0 h 42"/>
                <a:gd name="T16" fmla="*/ 16 w 48"/>
                <a:gd name="T17" fmla="*/ 5 h 42"/>
                <a:gd name="T18" fmla="*/ 0 w 48"/>
                <a:gd name="T19" fmla="*/ 9 h 42"/>
                <a:gd name="T20" fmla="*/ 2 w 48"/>
                <a:gd name="T21" fmla="*/ 19 h 42"/>
                <a:gd name="T22" fmla="*/ 11 w 48"/>
                <a:gd name="T23" fmla="*/ 26 h 42"/>
                <a:gd name="T24" fmla="*/ 14 w 48"/>
                <a:gd name="T25" fmla="*/ 18 h 42"/>
                <a:gd name="T26" fmla="*/ 21 w 48"/>
                <a:gd name="T27" fmla="*/ 16 h 42"/>
                <a:gd name="T28" fmla="*/ 30 w 48"/>
                <a:gd name="T29" fmla="*/ 32 h 42"/>
                <a:gd name="T30" fmla="*/ 28 w 48"/>
                <a:gd name="T31" fmla="*/ 40 h 4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8"/>
                <a:gd name="T49" fmla="*/ 0 h 42"/>
                <a:gd name="T50" fmla="*/ 48 w 48"/>
                <a:gd name="T51" fmla="*/ 42 h 4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8" h="42">
                  <a:moveTo>
                    <a:pt x="28" y="40"/>
                  </a:moveTo>
                  <a:lnTo>
                    <a:pt x="39" y="41"/>
                  </a:lnTo>
                  <a:lnTo>
                    <a:pt x="47" y="31"/>
                  </a:lnTo>
                  <a:lnTo>
                    <a:pt x="39" y="31"/>
                  </a:lnTo>
                  <a:lnTo>
                    <a:pt x="39" y="24"/>
                  </a:lnTo>
                  <a:lnTo>
                    <a:pt x="44" y="18"/>
                  </a:lnTo>
                  <a:lnTo>
                    <a:pt x="39" y="0"/>
                  </a:lnTo>
                  <a:lnTo>
                    <a:pt x="24" y="0"/>
                  </a:lnTo>
                  <a:lnTo>
                    <a:pt x="16" y="5"/>
                  </a:lnTo>
                  <a:lnTo>
                    <a:pt x="0" y="9"/>
                  </a:lnTo>
                  <a:lnTo>
                    <a:pt x="2" y="19"/>
                  </a:lnTo>
                  <a:lnTo>
                    <a:pt x="11" y="26"/>
                  </a:lnTo>
                  <a:lnTo>
                    <a:pt x="14" y="18"/>
                  </a:lnTo>
                  <a:lnTo>
                    <a:pt x="21" y="16"/>
                  </a:lnTo>
                  <a:lnTo>
                    <a:pt x="30" y="32"/>
                  </a:lnTo>
                  <a:lnTo>
                    <a:pt x="28" y="40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1" name="Freeform 46"/>
            <p:cNvSpPr>
              <a:spLocks/>
            </p:cNvSpPr>
            <p:nvPr/>
          </p:nvSpPr>
          <p:spPr bwMode="auto">
            <a:xfrm>
              <a:off x="2854" y="2294"/>
              <a:ext cx="17" cy="17"/>
            </a:xfrm>
            <a:custGeom>
              <a:avLst/>
              <a:gdLst>
                <a:gd name="T0" fmla="*/ 8 w 17"/>
                <a:gd name="T1" fmla="*/ 0 h 17"/>
                <a:gd name="T2" fmla="*/ 16 w 17"/>
                <a:gd name="T3" fmla="*/ 16 h 17"/>
                <a:gd name="T4" fmla="*/ 0 w 17"/>
                <a:gd name="T5" fmla="*/ 16 h 17"/>
                <a:gd name="T6" fmla="*/ 8 w 17"/>
                <a:gd name="T7" fmla="*/ 0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"/>
                <a:gd name="T13" fmla="*/ 0 h 17"/>
                <a:gd name="T14" fmla="*/ 17 w 17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" h="17">
                  <a:moveTo>
                    <a:pt x="8" y="0"/>
                  </a:moveTo>
                  <a:lnTo>
                    <a:pt x="16" y="16"/>
                  </a:lnTo>
                  <a:lnTo>
                    <a:pt x="0" y="16"/>
                  </a:lnTo>
                  <a:lnTo>
                    <a:pt x="8" y="0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2" name="Freeform 47"/>
            <p:cNvSpPr>
              <a:spLocks/>
            </p:cNvSpPr>
            <p:nvPr/>
          </p:nvSpPr>
          <p:spPr bwMode="auto">
            <a:xfrm>
              <a:off x="2885" y="2296"/>
              <a:ext cx="17" cy="17"/>
            </a:xfrm>
            <a:custGeom>
              <a:avLst/>
              <a:gdLst>
                <a:gd name="T0" fmla="*/ 1 w 17"/>
                <a:gd name="T1" fmla="*/ 7 h 17"/>
                <a:gd name="T2" fmla="*/ 0 w 17"/>
                <a:gd name="T3" fmla="*/ 16 h 17"/>
                <a:gd name="T4" fmla="*/ 14 w 17"/>
                <a:gd name="T5" fmla="*/ 16 h 17"/>
                <a:gd name="T6" fmla="*/ 16 w 17"/>
                <a:gd name="T7" fmla="*/ 0 h 17"/>
                <a:gd name="T8" fmla="*/ 1 w 17"/>
                <a:gd name="T9" fmla="*/ 7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7"/>
                <a:gd name="T17" fmla="*/ 17 w 17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7">
                  <a:moveTo>
                    <a:pt x="1" y="7"/>
                  </a:moveTo>
                  <a:lnTo>
                    <a:pt x="0" y="16"/>
                  </a:lnTo>
                  <a:lnTo>
                    <a:pt x="14" y="16"/>
                  </a:lnTo>
                  <a:lnTo>
                    <a:pt x="16" y="0"/>
                  </a:lnTo>
                  <a:lnTo>
                    <a:pt x="1" y="7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3" name="Freeform 48"/>
            <p:cNvSpPr>
              <a:spLocks/>
            </p:cNvSpPr>
            <p:nvPr/>
          </p:nvSpPr>
          <p:spPr bwMode="auto">
            <a:xfrm>
              <a:off x="2823" y="2271"/>
              <a:ext cx="17" cy="17"/>
            </a:xfrm>
            <a:custGeom>
              <a:avLst/>
              <a:gdLst>
                <a:gd name="T0" fmla="*/ 5 w 17"/>
                <a:gd name="T1" fmla="*/ 0 h 17"/>
                <a:gd name="T2" fmla="*/ 0 w 17"/>
                <a:gd name="T3" fmla="*/ 9 h 17"/>
                <a:gd name="T4" fmla="*/ 8 w 17"/>
                <a:gd name="T5" fmla="*/ 16 h 17"/>
                <a:gd name="T6" fmla="*/ 16 w 17"/>
                <a:gd name="T7" fmla="*/ 3 h 17"/>
                <a:gd name="T8" fmla="*/ 5 w 17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7"/>
                <a:gd name="T17" fmla="*/ 17 w 17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7">
                  <a:moveTo>
                    <a:pt x="5" y="0"/>
                  </a:moveTo>
                  <a:lnTo>
                    <a:pt x="0" y="9"/>
                  </a:lnTo>
                  <a:lnTo>
                    <a:pt x="8" y="16"/>
                  </a:lnTo>
                  <a:lnTo>
                    <a:pt x="16" y="3"/>
                  </a:lnTo>
                  <a:lnTo>
                    <a:pt x="5" y="0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4" name="Freeform 49"/>
            <p:cNvSpPr>
              <a:spLocks/>
            </p:cNvSpPr>
            <p:nvPr/>
          </p:nvSpPr>
          <p:spPr bwMode="auto">
            <a:xfrm>
              <a:off x="2792" y="2283"/>
              <a:ext cx="51" cy="69"/>
            </a:xfrm>
            <a:custGeom>
              <a:avLst/>
              <a:gdLst>
                <a:gd name="T0" fmla="*/ 28 w 51"/>
                <a:gd name="T1" fmla="*/ 0 h 69"/>
                <a:gd name="T2" fmla="*/ 50 w 51"/>
                <a:gd name="T3" fmla="*/ 3 h 69"/>
                <a:gd name="T4" fmla="*/ 50 w 51"/>
                <a:gd name="T5" fmla="*/ 8 h 69"/>
                <a:gd name="T6" fmla="*/ 38 w 51"/>
                <a:gd name="T7" fmla="*/ 12 h 69"/>
                <a:gd name="T8" fmla="*/ 40 w 51"/>
                <a:gd name="T9" fmla="*/ 33 h 69"/>
                <a:gd name="T10" fmla="*/ 36 w 51"/>
                <a:gd name="T11" fmla="*/ 37 h 69"/>
                <a:gd name="T12" fmla="*/ 33 w 51"/>
                <a:gd name="T13" fmla="*/ 53 h 69"/>
                <a:gd name="T14" fmla="*/ 36 w 51"/>
                <a:gd name="T15" fmla="*/ 57 h 69"/>
                <a:gd name="T16" fmla="*/ 31 w 51"/>
                <a:gd name="T17" fmla="*/ 63 h 69"/>
                <a:gd name="T18" fmla="*/ 24 w 51"/>
                <a:gd name="T19" fmla="*/ 61 h 69"/>
                <a:gd name="T20" fmla="*/ 14 w 51"/>
                <a:gd name="T21" fmla="*/ 61 h 69"/>
                <a:gd name="T22" fmla="*/ 3 w 51"/>
                <a:gd name="T23" fmla="*/ 68 h 69"/>
                <a:gd name="T24" fmla="*/ 0 w 51"/>
                <a:gd name="T25" fmla="*/ 63 h 69"/>
                <a:gd name="T26" fmla="*/ 14 w 51"/>
                <a:gd name="T27" fmla="*/ 52 h 69"/>
                <a:gd name="T28" fmla="*/ 19 w 51"/>
                <a:gd name="T29" fmla="*/ 56 h 69"/>
                <a:gd name="T30" fmla="*/ 22 w 51"/>
                <a:gd name="T31" fmla="*/ 40 h 69"/>
                <a:gd name="T32" fmla="*/ 15 w 51"/>
                <a:gd name="T33" fmla="*/ 36 h 69"/>
                <a:gd name="T34" fmla="*/ 16 w 51"/>
                <a:gd name="T35" fmla="*/ 30 h 69"/>
                <a:gd name="T36" fmla="*/ 21 w 51"/>
                <a:gd name="T37" fmla="*/ 34 h 69"/>
                <a:gd name="T38" fmla="*/ 24 w 51"/>
                <a:gd name="T39" fmla="*/ 25 h 69"/>
                <a:gd name="T40" fmla="*/ 19 w 51"/>
                <a:gd name="T41" fmla="*/ 20 h 69"/>
                <a:gd name="T42" fmla="*/ 21 w 51"/>
                <a:gd name="T43" fmla="*/ 8 h 69"/>
                <a:gd name="T44" fmla="*/ 28 w 51"/>
                <a:gd name="T45" fmla="*/ 0 h 6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1"/>
                <a:gd name="T70" fmla="*/ 0 h 69"/>
                <a:gd name="T71" fmla="*/ 51 w 51"/>
                <a:gd name="T72" fmla="*/ 69 h 6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1" h="69">
                  <a:moveTo>
                    <a:pt x="28" y="0"/>
                  </a:moveTo>
                  <a:lnTo>
                    <a:pt x="50" y="3"/>
                  </a:lnTo>
                  <a:lnTo>
                    <a:pt x="50" y="8"/>
                  </a:lnTo>
                  <a:lnTo>
                    <a:pt x="38" y="12"/>
                  </a:lnTo>
                  <a:lnTo>
                    <a:pt x="40" y="33"/>
                  </a:lnTo>
                  <a:lnTo>
                    <a:pt x="36" y="37"/>
                  </a:lnTo>
                  <a:lnTo>
                    <a:pt x="33" y="53"/>
                  </a:lnTo>
                  <a:lnTo>
                    <a:pt x="36" y="57"/>
                  </a:lnTo>
                  <a:lnTo>
                    <a:pt x="31" y="63"/>
                  </a:lnTo>
                  <a:lnTo>
                    <a:pt x="24" y="61"/>
                  </a:lnTo>
                  <a:lnTo>
                    <a:pt x="14" y="61"/>
                  </a:lnTo>
                  <a:lnTo>
                    <a:pt x="3" y="68"/>
                  </a:lnTo>
                  <a:lnTo>
                    <a:pt x="0" y="63"/>
                  </a:lnTo>
                  <a:lnTo>
                    <a:pt x="14" y="52"/>
                  </a:lnTo>
                  <a:lnTo>
                    <a:pt x="19" y="56"/>
                  </a:lnTo>
                  <a:lnTo>
                    <a:pt x="22" y="40"/>
                  </a:lnTo>
                  <a:lnTo>
                    <a:pt x="15" y="36"/>
                  </a:lnTo>
                  <a:lnTo>
                    <a:pt x="16" y="30"/>
                  </a:lnTo>
                  <a:lnTo>
                    <a:pt x="21" y="34"/>
                  </a:lnTo>
                  <a:lnTo>
                    <a:pt x="24" y="25"/>
                  </a:lnTo>
                  <a:lnTo>
                    <a:pt x="19" y="20"/>
                  </a:lnTo>
                  <a:lnTo>
                    <a:pt x="21" y="8"/>
                  </a:lnTo>
                  <a:lnTo>
                    <a:pt x="28" y="0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5" name="Freeform 50"/>
            <p:cNvSpPr>
              <a:spLocks/>
            </p:cNvSpPr>
            <p:nvPr/>
          </p:nvSpPr>
          <p:spPr bwMode="auto">
            <a:xfrm>
              <a:off x="2826" y="2381"/>
              <a:ext cx="17" cy="17"/>
            </a:xfrm>
            <a:custGeom>
              <a:avLst/>
              <a:gdLst>
                <a:gd name="T0" fmla="*/ 0 w 17"/>
                <a:gd name="T1" fmla="*/ 16 h 17"/>
                <a:gd name="T2" fmla="*/ 16 w 17"/>
                <a:gd name="T3" fmla="*/ 16 h 17"/>
                <a:gd name="T4" fmla="*/ 16 w 17"/>
                <a:gd name="T5" fmla="*/ 2 h 17"/>
                <a:gd name="T6" fmla="*/ 0 w 17"/>
                <a:gd name="T7" fmla="*/ 0 h 17"/>
                <a:gd name="T8" fmla="*/ 0 w 17"/>
                <a:gd name="T9" fmla="*/ 16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7"/>
                <a:gd name="T17" fmla="*/ 17 w 17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7">
                  <a:moveTo>
                    <a:pt x="0" y="16"/>
                  </a:moveTo>
                  <a:lnTo>
                    <a:pt x="16" y="16"/>
                  </a:lnTo>
                  <a:lnTo>
                    <a:pt x="16" y="2"/>
                  </a:lnTo>
                  <a:lnTo>
                    <a:pt x="0" y="0"/>
                  </a:lnTo>
                  <a:lnTo>
                    <a:pt x="0" y="16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6" name="Freeform 51"/>
            <p:cNvSpPr>
              <a:spLocks/>
            </p:cNvSpPr>
            <p:nvPr/>
          </p:nvSpPr>
          <p:spPr bwMode="auto">
            <a:xfrm>
              <a:off x="2821" y="2391"/>
              <a:ext cx="28" cy="18"/>
            </a:xfrm>
            <a:custGeom>
              <a:avLst/>
              <a:gdLst>
                <a:gd name="T0" fmla="*/ 0 w 28"/>
                <a:gd name="T1" fmla="*/ 8 h 18"/>
                <a:gd name="T2" fmla="*/ 4 w 28"/>
                <a:gd name="T3" fmla="*/ 17 h 18"/>
                <a:gd name="T4" fmla="*/ 27 w 28"/>
                <a:gd name="T5" fmla="*/ 7 h 18"/>
                <a:gd name="T6" fmla="*/ 23 w 28"/>
                <a:gd name="T7" fmla="*/ 0 h 18"/>
                <a:gd name="T8" fmla="*/ 10 w 28"/>
                <a:gd name="T9" fmla="*/ 5 h 18"/>
                <a:gd name="T10" fmla="*/ 5 w 28"/>
                <a:gd name="T11" fmla="*/ 10 h 18"/>
                <a:gd name="T12" fmla="*/ 0 w 28"/>
                <a:gd name="T13" fmla="*/ 8 h 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"/>
                <a:gd name="T22" fmla="*/ 0 h 18"/>
                <a:gd name="T23" fmla="*/ 28 w 28"/>
                <a:gd name="T24" fmla="*/ 18 h 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" h="18">
                  <a:moveTo>
                    <a:pt x="0" y="8"/>
                  </a:moveTo>
                  <a:lnTo>
                    <a:pt x="4" y="17"/>
                  </a:lnTo>
                  <a:lnTo>
                    <a:pt x="27" y="7"/>
                  </a:lnTo>
                  <a:lnTo>
                    <a:pt x="23" y="0"/>
                  </a:lnTo>
                  <a:lnTo>
                    <a:pt x="10" y="5"/>
                  </a:lnTo>
                  <a:lnTo>
                    <a:pt x="5" y="10"/>
                  </a:lnTo>
                  <a:lnTo>
                    <a:pt x="0" y="8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7" name="Freeform 52"/>
            <p:cNvSpPr>
              <a:spLocks/>
            </p:cNvSpPr>
            <p:nvPr/>
          </p:nvSpPr>
          <p:spPr bwMode="auto">
            <a:xfrm>
              <a:off x="2843" y="2301"/>
              <a:ext cx="110" cy="84"/>
            </a:xfrm>
            <a:custGeom>
              <a:avLst/>
              <a:gdLst>
                <a:gd name="T0" fmla="*/ 10 w 110"/>
                <a:gd name="T1" fmla="*/ 41 h 84"/>
                <a:gd name="T2" fmla="*/ 14 w 110"/>
                <a:gd name="T3" fmla="*/ 45 h 84"/>
                <a:gd name="T4" fmla="*/ 21 w 110"/>
                <a:gd name="T5" fmla="*/ 38 h 84"/>
                <a:gd name="T6" fmla="*/ 29 w 110"/>
                <a:gd name="T7" fmla="*/ 43 h 84"/>
                <a:gd name="T8" fmla="*/ 26 w 110"/>
                <a:gd name="T9" fmla="*/ 48 h 84"/>
                <a:gd name="T10" fmla="*/ 31 w 110"/>
                <a:gd name="T11" fmla="*/ 52 h 84"/>
                <a:gd name="T12" fmla="*/ 44 w 110"/>
                <a:gd name="T13" fmla="*/ 52 h 84"/>
                <a:gd name="T14" fmla="*/ 36 w 110"/>
                <a:gd name="T15" fmla="*/ 64 h 84"/>
                <a:gd name="T16" fmla="*/ 13 w 110"/>
                <a:gd name="T17" fmla="*/ 65 h 84"/>
                <a:gd name="T18" fmla="*/ 7 w 110"/>
                <a:gd name="T19" fmla="*/ 55 h 84"/>
                <a:gd name="T20" fmla="*/ 17 w 110"/>
                <a:gd name="T21" fmla="*/ 52 h 84"/>
                <a:gd name="T22" fmla="*/ 0 w 110"/>
                <a:gd name="T23" fmla="*/ 48 h 84"/>
                <a:gd name="T24" fmla="*/ 3 w 110"/>
                <a:gd name="T25" fmla="*/ 54 h 84"/>
                <a:gd name="T26" fmla="*/ 1 w 110"/>
                <a:gd name="T27" fmla="*/ 64 h 84"/>
                <a:gd name="T28" fmla="*/ 13 w 110"/>
                <a:gd name="T29" fmla="*/ 73 h 84"/>
                <a:gd name="T30" fmla="*/ 17 w 110"/>
                <a:gd name="T31" fmla="*/ 71 h 84"/>
                <a:gd name="T32" fmla="*/ 23 w 110"/>
                <a:gd name="T33" fmla="*/ 74 h 84"/>
                <a:gd name="T34" fmla="*/ 23 w 110"/>
                <a:gd name="T35" fmla="*/ 83 h 84"/>
                <a:gd name="T36" fmla="*/ 50 w 110"/>
                <a:gd name="T37" fmla="*/ 81 h 84"/>
                <a:gd name="T38" fmla="*/ 53 w 110"/>
                <a:gd name="T39" fmla="*/ 69 h 84"/>
                <a:gd name="T40" fmla="*/ 50 w 110"/>
                <a:gd name="T41" fmla="*/ 67 h 84"/>
                <a:gd name="T42" fmla="*/ 73 w 110"/>
                <a:gd name="T43" fmla="*/ 41 h 84"/>
                <a:gd name="T44" fmla="*/ 91 w 110"/>
                <a:gd name="T45" fmla="*/ 42 h 84"/>
                <a:gd name="T46" fmla="*/ 97 w 110"/>
                <a:gd name="T47" fmla="*/ 50 h 84"/>
                <a:gd name="T48" fmla="*/ 109 w 110"/>
                <a:gd name="T49" fmla="*/ 41 h 84"/>
                <a:gd name="T50" fmla="*/ 99 w 110"/>
                <a:gd name="T51" fmla="*/ 36 h 84"/>
                <a:gd name="T52" fmla="*/ 95 w 110"/>
                <a:gd name="T53" fmla="*/ 24 h 84"/>
                <a:gd name="T54" fmla="*/ 97 w 110"/>
                <a:gd name="T55" fmla="*/ 17 h 84"/>
                <a:gd name="T56" fmla="*/ 88 w 110"/>
                <a:gd name="T57" fmla="*/ 4 h 84"/>
                <a:gd name="T58" fmla="*/ 83 w 110"/>
                <a:gd name="T59" fmla="*/ 16 h 84"/>
                <a:gd name="T60" fmla="*/ 78 w 110"/>
                <a:gd name="T61" fmla="*/ 0 h 84"/>
                <a:gd name="T62" fmla="*/ 70 w 110"/>
                <a:gd name="T63" fmla="*/ 12 h 84"/>
                <a:gd name="T64" fmla="*/ 69 w 110"/>
                <a:gd name="T65" fmla="*/ 18 h 84"/>
                <a:gd name="T66" fmla="*/ 65 w 110"/>
                <a:gd name="T67" fmla="*/ 12 h 84"/>
                <a:gd name="T68" fmla="*/ 57 w 110"/>
                <a:gd name="T69" fmla="*/ 28 h 84"/>
                <a:gd name="T70" fmla="*/ 62 w 110"/>
                <a:gd name="T71" fmla="*/ 7 h 84"/>
                <a:gd name="T72" fmla="*/ 57 w 110"/>
                <a:gd name="T73" fmla="*/ 4 h 84"/>
                <a:gd name="T74" fmla="*/ 52 w 110"/>
                <a:gd name="T75" fmla="*/ 12 h 84"/>
                <a:gd name="T76" fmla="*/ 50 w 110"/>
                <a:gd name="T77" fmla="*/ 7 h 84"/>
                <a:gd name="T78" fmla="*/ 40 w 110"/>
                <a:gd name="T79" fmla="*/ 10 h 84"/>
                <a:gd name="T80" fmla="*/ 44 w 110"/>
                <a:gd name="T81" fmla="*/ 16 h 84"/>
                <a:gd name="T82" fmla="*/ 38 w 110"/>
                <a:gd name="T83" fmla="*/ 31 h 84"/>
                <a:gd name="T84" fmla="*/ 31 w 110"/>
                <a:gd name="T85" fmla="*/ 28 h 84"/>
                <a:gd name="T86" fmla="*/ 31 w 110"/>
                <a:gd name="T87" fmla="*/ 15 h 84"/>
                <a:gd name="T88" fmla="*/ 24 w 110"/>
                <a:gd name="T89" fmla="*/ 23 h 84"/>
                <a:gd name="T90" fmla="*/ 11 w 110"/>
                <a:gd name="T91" fmla="*/ 26 h 84"/>
                <a:gd name="T92" fmla="*/ 16 w 110"/>
                <a:gd name="T93" fmla="*/ 33 h 84"/>
                <a:gd name="T94" fmla="*/ 10 w 110"/>
                <a:gd name="T95" fmla="*/ 41 h 8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10"/>
                <a:gd name="T145" fmla="*/ 0 h 84"/>
                <a:gd name="T146" fmla="*/ 110 w 110"/>
                <a:gd name="T147" fmla="*/ 84 h 8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10" h="84">
                  <a:moveTo>
                    <a:pt x="10" y="41"/>
                  </a:moveTo>
                  <a:lnTo>
                    <a:pt x="14" y="45"/>
                  </a:lnTo>
                  <a:lnTo>
                    <a:pt x="21" y="38"/>
                  </a:lnTo>
                  <a:lnTo>
                    <a:pt x="29" y="43"/>
                  </a:lnTo>
                  <a:lnTo>
                    <a:pt x="26" y="48"/>
                  </a:lnTo>
                  <a:lnTo>
                    <a:pt x="31" y="52"/>
                  </a:lnTo>
                  <a:lnTo>
                    <a:pt x="44" y="52"/>
                  </a:lnTo>
                  <a:lnTo>
                    <a:pt x="36" y="64"/>
                  </a:lnTo>
                  <a:lnTo>
                    <a:pt x="13" y="65"/>
                  </a:lnTo>
                  <a:lnTo>
                    <a:pt x="7" y="55"/>
                  </a:lnTo>
                  <a:lnTo>
                    <a:pt x="17" y="52"/>
                  </a:lnTo>
                  <a:lnTo>
                    <a:pt x="0" y="48"/>
                  </a:lnTo>
                  <a:lnTo>
                    <a:pt x="3" y="54"/>
                  </a:lnTo>
                  <a:lnTo>
                    <a:pt x="1" y="64"/>
                  </a:lnTo>
                  <a:lnTo>
                    <a:pt x="13" y="73"/>
                  </a:lnTo>
                  <a:lnTo>
                    <a:pt x="17" y="71"/>
                  </a:lnTo>
                  <a:lnTo>
                    <a:pt x="23" y="74"/>
                  </a:lnTo>
                  <a:lnTo>
                    <a:pt x="23" y="83"/>
                  </a:lnTo>
                  <a:lnTo>
                    <a:pt x="50" y="81"/>
                  </a:lnTo>
                  <a:lnTo>
                    <a:pt x="53" y="69"/>
                  </a:lnTo>
                  <a:lnTo>
                    <a:pt x="50" y="67"/>
                  </a:lnTo>
                  <a:lnTo>
                    <a:pt x="73" y="41"/>
                  </a:lnTo>
                  <a:lnTo>
                    <a:pt x="91" y="42"/>
                  </a:lnTo>
                  <a:lnTo>
                    <a:pt x="97" y="50"/>
                  </a:lnTo>
                  <a:lnTo>
                    <a:pt x="109" y="41"/>
                  </a:lnTo>
                  <a:lnTo>
                    <a:pt x="99" y="36"/>
                  </a:lnTo>
                  <a:lnTo>
                    <a:pt x="95" y="24"/>
                  </a:lnTo>
                  <a:lnTo>
                    <a:pt x="97" y="17"/>
                  </a:lnTo>
                  <a:lnTo>
                    <a:pt x="88" y="4"/>
                  </a:lnTo>
                  <a:lnTo>
                    <a:pt x="83" y="16"/>
                  </a:lnTo>
                  <a:lnTo>
                    <a:pt x="78" y="0"/>
                  </a:lnTo>
                  <a:lnTo>
                    <a:pt x="70" y="12"/>
                  </a:lnTo>
                  <a:lnTo>
                    <a:pt x="69" y="18"/>
                  </a:lnTo>
                  <a:lnTo>
                    <a:pt x="65" y="12"/>
                  </a:lnTo>
                  <a:lnTo>
                    <a:pt x="57" y="28"/>
                  </a:lnTo>
                  <a:lnTo>
                    <a:pt x="62" y="7"/>
                  </a:lnTo>
                  <a:lnTo>
                    <a:pt x="57" y="4"/>
                  </a:lnTo>
                  <a:lnTo>
                    <a:pt x="52" y="12"/>
                  </a:lnTo>
                  <a:lnTo>
                    <a:pt x="50" y="7"/>
                  </a:lnTo>
                  <a:lnTo>
                    <a:pt x="40" y="10"/>
                  </a:lnTo>
                  <a:lnTo>
                    <a:pt x="44" y="16"/>
                  </a:lnTo>
                  <a:lnTo>
                    <a:pt x="38" y="31"/>
                  </a:lnTo>
                  <a:lnTo>
                    <a:pt x="31" y="28"/>
                  </a:lnTo>
                  <a:lnTo>
                    <a:pt x="31" y="15"/>
                  </a:lnTo>
                  <a:lnTo>
                    <a:pt x="24" y="23"/>
                  </a:lnTo>
                  <a:lnTo>
                    <a:pt x="11" y="26"/>
                  </a:lnTo>
                  <a:lnTo>
                    <a:pt x="16" y="33"/>
                  </a:lnTo>
                  <a:lnTo>
                    <a:pt x="10" y="41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8" name="Freeform 53"/>
            <p:cNvSpPr>
              <a:spLocks/>
            </p:cNvSpPr>
            <p:nvPr/>
          </p:nvSpPr>
          <p:spPr bwMode="auto">
            <a:xfrm>
              <a:off x="2900" y="2272"/>
              <a:ext cx="17" cy="17"/>
            </a:xfrm>
            <a:custGeom>
              <a:avLst/>
              <a:gdLst>
                <a:gd name="T0" fmla="*/ 0 w 17"/>
                <a:gd name="T1" fmla="*/ 0 h 17"/>
                <a:gd name="T2" fmla="*/ 16 w 17"/>
                <a:gd name="T3" fmla="*/ 0 h 17"/>
                <a:gd name="T4" fmla="*/ 12 w 17"/>
                <a:gd name="T5" fmla="*/ 16 h 17"/>
                <a:gd name="T6" fmla="*/ 0 w 17"/>
                <a:gd name="T7" fmla="*/ 0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"/>
                <a:gd name="T13" fmla="*/ 0 h 17"/>
                <a:gd name="T14" fmla="*/ 17 w 17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" h="17">
                  <a:moveTo>
                    <a:pt x="0" y="0"/>
                  </a:moveTo>
                  <a:lnTo>
                    <a:pt x="16" y="0"/>
                  </a:lnTo>
                  <a:lnTo>
                    <a:pt x="12" y="16"/>
                  </a:lnTo>
                  <a:lnTo>
                    <a:pt x="0" y="0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9" name="Freeform 54"/>
            <p:cNvSpPr>
              <a:spLocks/>
            </p:cNvSpPr>
            <p:nvPr/>
          </p:nvSpPr>
          <p:spPr bwMode="auto">
            <a:xfrm>
              <a:off x="2919" y="2264"/>
              <a:ext cx="17" cy="17"/>
            </a:xfrm>
            <a:custGeom>
              <a:avLst/>
              <a:gdLst>
                <a:gd name="T0" fmla="*/ 0 w 17"/>
                <a:gd name="T1" fmla="*/ 0 h 17"/>
                <a:gd name="T2" fmla="*/ 16 w 17"/>
                <a:gd name="T3" fmla="*/ 0 h 17"/>
                <a:gd name="T4" fmla="*/ 13 w 17"/>
                <a:gd name="T5" fmla="*/ 16 h 17"/>
                <a:gd name="T6" fmla="*/ 0 w 17"/>
                <a:gd name="T7" fmla="*/ 0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"/>
                <a:gd name="T13" fmla="*/ 0 h 17"/>
                <a:gd name="T14" fmla="*/ 17 w 17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" h="17">
                  <a:moveTo>
                    <a:pt x="0" y="0"/>
                  </a:moveTo>
                  <a:lnTo>
                    <a:pt x="16" y="0"/>
                  </a:lnTo>
                  <a:lnTo>
                    <a:pt x="13" y="16"/>
                  </a:lnTo>
                  <a:lnTo>
                    <a:pt x="0" y="0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0" name="Freeform 55"/>
            <p:cNvSpPr>
              <a:spLocks/>
            </p:cNvSpPr>
            <p:nvPr/>
          </p:nvSpPr>
          <p:spPr bwMode="auto">
            <a:xfrm>
              <a:off x="2923" y="2251"/>
              <a:ext cx="17" cy="17"/>
            </a:xfrm>
            <a:custGeom>
              <a:avLst/>
              <a:gdLst>
                <a:gd name="T0" fmla="*/ 0 w 17"/>
                <a:gd name="T1" fmla="*/ 0 h 17"/>
                <a:gd name="T2" fmla="*/ 16 w 17"/>
                <a:gd name="T3" fmla="*/ 16 h 17"/>
                <a:gd name="T4" fmla="*/ 0 w 17"/>
                <a:gd name="T5" fmla="*/ 16 h 17"/>
                <a:gd name="T6" fmla="*/ 0 w 17"/>
                <a:gd name="T7" fmla="*/ 0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"/>
                <a:gd name="T13" fmla="*/ 0 h 17"/>
                <a:gd name="T14" fmla="*/ 17 w 17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" h="17">
                  <a:moveTo>
                    <a:pt x="0" y="0"/>
                  </a:moveTo>
                  <a:lnTo>
                    <a:pt x="16" y="16"/>
                  </a:lnTo>
                  <a:lnTo>
                    <a:pt x="0" y="16"/>
                  </a:lnTo>
                  <a:lnTo>
                    <a:pt x="0" y="0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1" name="Freeform 56"/>
            <p:cNvSpPr>
              <a:spLocks/>
            </p:cNvSpPr>
            <p:nvPr/>
          </p:nvSpPr>
          <p:spPr bwMode="auto">
            <a:xfrm>
              <a:off x="2927" y="2242"/>
              <a:ext cx="17" cy="17"/>
            </a:xfrm>
            <a:custGeom>
              <a:avLst/>
              <a:gdLst>
                <a:gd name="T0" fmla="*/ 10 w 17"/>
                <a:gd name="T1" fmla="*/ 0 h 17"/>
                <a:gd name="T2" fmla="*/ 0 w 17"/>
                <a:gd name="T3" fmla="*/ 12 h 17"/>
                <a:gd name="T4" fmla="*/ 16 w 17"/>
                <a:gd name="T5" fmla="*/ 16 h 17"/>
                <a:gd name="T6" fmla="*/ 10 w 17"/>
                <a:gd name="T7" fmla="*/ 0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"/>
                <a:gd name="T13" fmla="*/ 0 h 17"/>
                <a:gd name="T14" fmla="*/ 17 w 17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" h="17">
                  <a:moveTo>
                    <a:pt x="10" y="0"/>
                  </a:moveTo>
                  <a:lnTo>
                    <a:pt x="0" y="12"/>
                  </a:lnTo>
                  <a:lnTo>
                    <a:pt x="16" y="16"/>
                  </a:lnTo>
                  <a:lnTo>
                    <a:pt x="10" y="0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2" name="Freeform 57"/>
            <p:cNvSpPr>
              <a:spLocks/>
            </p:cNvSpPr>
            <p:nvPr/>
          </p:nvSpPr>
          <p:spPr bwMode="auto">
            <a:xfrm>
              <a:off x="2811" y="2469"/>
              <a:ext cx="23" cy="36"/>
            </a:xfrm>
            <a:custGeom>
              <a:avLst/>
              <a:gdLst>
                <a:gd name="T0" fmla="*/ 5 w 23"/>
                <a:gd name="T1" fmla="*/ 0 h 36"/>
                <a:gd name="T2" fmla="*/ 10 w 23"/>
                <a:gd name="T3" fmla="*/ 4 h 36"/>
                <a:gd name="T4" fmla="*/ 14 w 23"/>
                <a:gd name="T5" fmla="*/ 2 h 36"/>
                <a:gd name="T6" fmla="*/ 22 w 23"/>
                <a:gd name="T7" fmla="*/ 19 h 36"/>
                <a:gd name="T8" fmla="*/ 18 w 23"/>
                <a:gd name="T9" fmla="*/ 26 h 36"/>
                <a:gd name="T10" fmla="*/ 21 w 23"/>
                <a:gd name="T11" fmla="*/ 35 h 36"/>
                <a:gd name="T12" fmla="*/ 13 w 23"/>
                <a:gd name="T13" fmla="*/ 34 h 36"/>
                <a:gd name="T14" fmla="*/ 2 w 23"/>
                <a:gd name="T15" fmla="*/ 35 h 36"/>
                <a:gd name="T16" fmla="*/ 0 w 23"/>
                <a:gd name="T17" fmla="*/ 29 h 36"/>
                <a:gd name="T18" fmla="*/ 5 w 23"/>
                <a:gd name="T19" fmla="*/ 23 h 36"/>
                <a:gd name="T20" fmla="*/ 5 w 23"/>
                <a:gd name="T21" fmla="*/ 0 h 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3"/>
                <a:gd name="T34" fmla="*/ 0 h 36"/>
                <a:gd name="T35" fmla="*/ 23 w 23"/>
                <a:gd name="T36" fmla="*/ 36 h 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3" h="36">
                  <a:moveTo>
                    <a:pt x="5" y="0"/>
                  </a:moveTo>
                  <a:lnTo>
                    <a:pt x="10" y="4"/>
                  </a:lnTo>
                  <a:lnTo>
                    <a:pt x="14" y="2"/>
                  </a:lnTo>
                  <a:lnTo>
                    <a:pt x="22" y="19"/>
                  </a:lnTo>
                  <a:lnTo>
                    <a:pt x="18" y="26"/>
                  </a:lnTo>
                  <a:lnTo>
                    <a:pt x="21" y="35"/>
                  </a:lnTo>
                  <a:lnTo>
                    <a:pt x="13" y="34"/>
                  </a:lnTo>
                  <a:lnTo>
                    <a:pt x="2" y="35"/>
                  </a:lnTo>
                  <a:lnTo>
                    <a:pt x="0" y="29"/>
                  </a:lnTo>
                  <a:lnTo>
                    <a:pt x="5" y="23"/>
                  </a:lnTo>
                  <a:lnTo>
                    <a:pt x="5" y="0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3" name="Freeform 58"/>
            <p:cNvSpPr>
              <a:spLocks/>
            </p:cNvSpPr>
            <p:nvPr/>
          </p:nvSpPr>
          <p:spPr bwMode="auto">
            <a:xfrm>
              <a:off x="2835" y="2486"/>
              <a:ext cx="17" cy="17"/>
            </a:xfrm>
            <a:custGeom>
              <a:avLst/>
              <a:gdLst>
                <a:gd name="T0" fmla="*/ 0 w 17"/>
                <a:gd name="T1" fmla="*/ 9 h 17"/>
                <a:gd name="T2" fmla="*/ 4 w 17"/>
                <a:gd name="T3" fmla="*/ 16 h 17"/>
                <a:gd name="T4" fmla="*/ 10 w 17"/>
                <a:gd name="T5" fmla="*/ 8 h 17"/>
                <a:gd name="T6" fmla="*/ 13 w 17"/>
                <a:gd name="T7" fmla="*/ 16 h 17"/>
                <a:gd name="T8" fmla="*/ 16 w 17"/>
                <a:gd name="T9" fmla="*/ 2 h 17"/>
                <a:gd name="T10" fmla="*/ 7 w 17"/>
                <a:gd name="T11" fmla="*/ 0 h 17"/>
                <a:gd name="T12" fmla="*/ 0 w 17"/>
                <a:gd name="T13" fmla="*/ 9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"/>
                <a:gd name="T22" fmla="*/ 0 h 17"/>
                <a:gd name="T23" fmla="*/ 17 w 17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" h="17">
                  <a:moveTo>
                    <a:pt x="0" y="9"/>
                  </a:moveTo>
                  <a:lnTo>
                    <a:pt x="4" y="16"/>
                  </a:lnTo>
                  <a:lnTo>
                    <a:pt x="10" y="8"/>
                  </a:lnTo>
                  <a:lnTo>
                    <a:pt x="13" y="16"/>
                  </a:lnTo>
                  <a:lnTo>
                    <a:pt x="16" y="2"/>
                  </a:lnTo>
                  <a:lnTo>
                    <a:pt x="7" y="0"/>
                  </a:lnTo>
                  <a:lnTo>
                    <a:pt x="0" y="9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4" name="Freeform 59"/>
            <p:cNvSpPr>
              <a:spLocks/>
            </p:cNvSpPr>
            <p:nvPr/>
          </p:nvSpPr>
          <p:spPr bwMode="auto">
            <a:xfrm>
              <a:off x="2765" y="2602"/>
              <a:ext cx="30" cy="30"/>
            </a:xfrm>
            <a:custGeom>
              <a:avLst/>
              <a:gdLst>
                <a:gd name="T0" fmla="*/ 2 w 30"/>
                <a:gd name="T1" fmla="*/ 11 h 30"/>
                <a:gd name="T2" fmla="*/ 8 w 30"/>
                <a:gd name="T3" fmla="*/ 15 h 30"/>
                <a:gd name="T4" fmla="*/ 10 w 30"/>
                <a:gd name="T5" fmla="*/ 24 h 30"/>
                <a:gd name="T6" fmla="*/ 15 w 30"/>
                <a:gd name="T7" fmla="*/ 29 h 30"/>
                <a:gd name="T8" fmla="*/ 15 w 30"/>
                <a:gd name="T9" fmla="*/ 22 h 30"/>
                <a:gd name="T10" fmla="*/ 21 w 30"/>
                <a:gd name="T11" fmla="*/ 17 h 30"/>
                <a:gd name="T12" fmla="*/ 25 w 30"/>
                <a:gd name="T13" fmla="*/ 20 h 30"/>
                <a:gd name="T14" fmla="*/ 25 w 30"/>
                <a:gd name="T15" fmla="*/ 10 h 30"/>
                <a:gd name="T16" fmla="*/ 29 w 30"/>
                <a:gd name="T17" fmla="*/ 5 h 30"/>
                <a:gd name="T18" fmla="*/ 21 w 30"/>
                <a:gd name="T19" fmla="*/ 0 h 30"/>
                <a:gd name="T20" fmla="*/ 2 w 30"/>
                <a:gd name="T21" fmla="*/ 3 h 30"/>
                <a:gd name="T22" fmla="*/ 0 w 30"/>
                <a:gd name="T23" fmla="*/ 6 h 30"/>
                <a:gd name="T24" fmla="*/ 2 w 30"/>
                <a:gd name="T25" fmla="*/ 11 h 3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30"/>
                <a:gd name="T41" fmla="*/ 30 w 30"/>
                <a:gd name="T42" fmla="*/ 30 h 3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30">
                  <a:moveTo>
                    <a:pt x="2" y="11"/>
                  </a:moveTo>
                  <a:lnTo>
                    <a:pt x="8" y="15"/>
                  </a:lnTo>
                  <a:lnTo>
                    <a:pt x="10" y="24"/>
                  </a:lnTo>
                  <a:lnTo>
                    <a:pt x="15" y="29"/>
                  </a:lnTo>
                  <a:lnTo>
                    <a:pt x="15" y="22"/>
                  </a:lnTo>
                  <a:lnTo>
                    <a:pt x="21" y="17"/>
                  </a:lnTo>
                  <a:lnTo>
                    <a:pt x="25" y="20"/>
                  </a:lnTo>
                  <a:lnTo>
                    <a:pt x="25" y="10"/>
                  </a:lnTo>
                  <a:lnTo>
                    <a:pt x="29" y="5"/>
                  </a:lnTo>
                  <a:lnTo>
                    <a:pt x="21" y="0"/>
                  </a:lnTo>
                  <a:lnTo>
                    <a:pt x="2" y="3"/>
                  </a:lnTo>
                  <a:lnTo>
                    <a:pt x="0" y="6"/>
                  </a:lnTo>
                  <a:lnTo>
                    <a:pt x="2" y="11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5" name="Freeform 60"/>
            <p:cNvSpPr>
              <a:spLocks/>
            </p:cNvSpPr>
            <p:nvPr/>
          </p:nvSpPr>
          <p:spPr bwMode="auto">
            <a:xfrm>
              <a:off x="2830" y="2564"/>
              <a:ext cx="17" cy="17"/>
            </a:xfrm>
            <a:custGeom>
              <a:avLst/>
              <a:gdLst>
                <a:gd name="T0" fmla="*/ 0 w 17"/>
                <a:gd name="T1" fmla="*/ 0 h 17"/>
                <a:gd name="T2" fmla="*/ 9 w 17"/>
                <a:gd name="T3" fmla="*/ 16 h 17"/>
                <a:gd name="T4" fmla="*/ 16 w 17"/>
                <a:gd name="T5" fmla="*/ 0 h 17"/>
                <a:gd name="T6" fmla="*/ 0 w 17"/>
                <a:gd name="T7" fmla="*/ 0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"/>
                <a:gd name="T13" fmla="*/ 0 h 17"/>
                <a:gd name="T14" fmla="*/ 17 w 17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" h="17">
                  <a:moveTo>
                    <a:pt x="0" y="0"/>
                  </a:moveTo>
                  <a:lnTo>
                    <a:pt x="9" y="16"/>
                  </a:lnTo>
                  <a:lnTo>
                    <a:pt x="16" y="0"/>
                  </a:lnTo>
                  <a:lnTo>
                    <a:pt x="0" y="0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6" name="Freeform 61"/>
            <p:cNvSpPr>
              <a:spLocks/>
            </p:cNvSpPr>
            <p:nvPr/>
          </p:nvSpPr>
          <p:spPr bwMode="auto">
            <a:xfrm>
              <a:off x="2836" y="2569"/>
              <a:ext cx="17" cy="17"/>
            </a:xfrm>
            <a:custGeom>
              <a:avLst/>
              <a:gdLst>
                <a:gd name="T0" fmla="*/ 13 w 17"/>
                <a:gd name="T1" fmla="*/ 0 h 17"/>
                <a:gd name="T2" fmla="*/ 0 w 17"/>
                <a:gd name="T3" fmla="*/ 14 h 17"/>
                <a:gd name="T4" fmla="*/ 6 w 17"/>
                <a:gd name="T5" fmla="*/ 16 h 17"/>
                <a:gd name="T6" fmla="*/ 16 w 17"/>
                <a:gd name="T7" fmla="*/ 5 h 17"/>
                <a:gd name="T8" fmla="*/ 13 w 17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7"/>
                <a:gd name="T17" fmla="*/ 17 w 17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7">
                  <a:moveTo>
                    <a:pt x="13" y="0"/>
                  </a:moveTo>
                  <a:lnTo>
                    <a:pt x="0" y="14"/>
                  </a:lnTo>
                  <a:lnTo>
                    <a:pt x="6" y="16"/>
                  </a:lnTo>
                  <a:lnTo>
                    <a:pt x="16" y="5"/>
                  </a:lnTo>
                  <a:lnTo>
                    <a:pt x="13" y="0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7" name="Freeform 62"/>
            <p:cNvSpPr>
              <a:spLocks/>
            </p:cNvSpPr>
            <p:nvPr/>
          </p:nvSpPr>
          <p:spPr bwMode="auto">
            <a:xfrm>
              <a:off x="2900" y="2574"/>
              <a:ext cx="17" cy="17"/>
            </a:xfrm>
            <a:custGeom>
              <a:avLst/>
              <a:gdLst>
                <a:gd name="T0" fmla="*/ 7 w 17"/>
                <a:gd name="T1" fmla="*/ 0 h 17"/>
                <a:gd name="T2" fmla="*/ 0 w 17"/>
                <a:gd name="T3" fmla="*/ 7 h 17"/>
                <a:gd name="T4" fmla="*/ 10 w 17"/>
                <a:gd name="T5" fmla="*/ 16 h 17"/>
                <a:gd name="T6" fmla="*/ 16 w 17"/>
                <a:gd name="T7" fmla="*/ 7 h 17"/>
                <a:gd name="T8" fmla="*/ 7 w 17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7"/>
                <a:gd name="T17" fmla="*/ 17 w 17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7">
                  <a:moveTo>
                    <a:pt x="7" y="0"/>
                  </a:moveTo>
                  <a:lnTo>
                    <a:pt x="0" y="7"/>
                  </a:lnTo>
                  <a:lnTo>
                    <a:pt x="10" y="16"/>
                  </a:lnTo>
                  <a:lnTo>
                    <a:pt x="16" y="7"/>
                  </a:lnTo>
                  <a:lnTo>
                    <a:pt x="7" y="0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8" name="Freeform 63"/>
            <p:cNvSpPr>
              <a:spLocks/>
            </p:cNvSpPr>
            <p:nvPr/>
          </p:nvSpPr>
          <p:spPr bwMode="auto">
            <a:xfrm>
              <a:off x="2939" y="2564"/>
              <a:ext cx="17" cy="18"/>
            </a:xfrm>
            <a:custGeom>
              <a:avLst/>
              <a:gdLst>
                <a:gd name="T0" fmla="*/ 4 w 17"/>
                <a:gd name="T1" fmla="*/ 2 h 18"/>
                <a:gd name="T2" fmla="*/ 2 w 17"/>
                <a:gd name="T3" fmla="*/ 8 h 18"/>
                <a:gd name="T4" fmla="*/ 0 w 17"/>
                <a:gd name="T5" fmla="*/ 11 h 18"/>
                <a:gd name="T6" fmla="*/ 8 w 17"/>
                <a:gd name="T7" fmla="*/ 17 h 18"/>
                <a:gd name="T8" fmla="*/ 16 w 17"/>
                <a:gd name="T9" fmla="*/ 0 h 18"/>
                <a:gd name="T10" fmla="*/ 4 w 17"/>
                <a:gd name="T11" fmla="*/ 2 h 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18"/>
                <a:gd name="T20" fmla="*/ 17 w 17"/>
                <a:gd name="T21" fmla="*/ 18 h 1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18">
                  <a:moveTo>
                    <a:pt x="4" y="2"/>
                  </a:moveTo>
                  <a:lnTo>
                    <a:pt x="2" y="8"/>
                  </a:lnTo>
                  <a:lnTo>
                    <a:pt x="0" y="11"/>
                  </a:lnTo>
                  <a:lnTo>
                    <a:pt x="8" y="17"/>
                  </a:lnTo>
                  <a:lnTo>
                    <a:pt x="16" y="0"/>
                  </a:lnTo>
                  <a:lnTo>
                    <a:pt x="4" y="2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9" name="Freeform 64"/>
            <p:cNvSpPr>
              <a:spLocks/>
            </p:cNvSpPr>
            <p:nvPr/>
          </p:nvSpPr>
          <p:spPr bwMode="auto">
            <a:xfrm>
              <a:off x="2931" y="2562"/>
              <a:ext cx="17" cy="17"/>
            </a:xfrm>
            <a:custGeom>
              <a:avLst/>
              <a:gdLst>
                <a:gd name="T0" fmla="*/ 16 w 17"/>
                <a:gd name="T1" fmla="*/ 0 h 17"/>
                <a:gd name="T2" fmla="*/ 0 w 17"/>
                <a:gd name="T3" fmla="*/ 9 h 17"/>
                <a:gd name="T4" fmla="*/ 10 w 17"/>
                <a:gd name="T5" fmla="*/ 16 h 17"/>
                <a:gd name="T6" fmla="*/ 16 w 17"/>
                <a:gd name="T7" fmla="*/ 0 h 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"/>
                <a:gd name="T13" fmla="*/ 0 h 17"/>
                <a:gd name="T14" fmla="*/ 17 w 17"/>
                <a:gd name="T15" fmla="*/ 17 h 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" h="17">
                  <a:moveTo>
                    <a:pt x="16" y="0"/>
                  </a:moveTo>
                  <a:lnTo>
                    <a:pt x="0" y="9"/>
                  </a:lnTo>
                  <a:lnTo>
                    <a:pt x="10" y="16"/>
                  </a:lnTo>
                  <a:lnTo>
                    <a:pt x="16" y="0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0" name="Freeform 65"/>
            <p:cNvSpPr>
              <a:spLocks/>
            </p:cNvSpPr>
            <p:nvPr/>
          </p:nvSpPr>
          <p:spPr bwMode="auto">
            <a:xfrm>
              <a:off x="2718" y="2455"/>
              <a:ext cx="17" cy="17"/>
            </a:xfrm>
            <a:custGeom>
              <a:avLst/>
              <a:gdLst>
                <a:gd name="T0" fmla="*/ 3 w 17"/>
                <a:gd name="T1" fmla="*/ 0 h 17"/>
                <a:gd name="T2" fmla="*/ 16 w 17"/>
                <a:gd name="T3" fmla="*/ 8 h 17"/>
                <a:gd name="T4" fmla="*/ 14 w 17"/>
                <a:gd name="T5" fmla="*/ 16 h 17"/>
                <a:gd name="T6" fmla="*/ 0 w 17"/>
                <a:gd name="T7" fmla="*/ 12 h 17"/>
                <a:gd name="T8" fmla="*/ 3 w 17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7"/>
                <a:gd name="T17" fmla="*/ 17 w 17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7">
                  <a:moveTo>
                    <a:pt x="3" y="0"/>
                  </a:moveTo>
                  <a:lnTo>
                    <a:pt x="16" y="8"/>
                  </a:lnTo>
                  <a:lnTo>
                    <a:pt x="14" y="16"/>
                  </a:lnTo>
                  <a:lnTo>
                    <a:pt x="0" y="12"/>
                  </a:lnTo>
                  <a:lnTo>
                    <a:pt x="3" y="0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1" name="Line 66"/>
            <p:cNvSpPr>
              <a:spLocks noChangeShapeType="1"/>
            </p:cNvSpPr>
            <p:nvPr/>
          </p:nvSpPr>
          <p:spPr bwMode="auto">
            <a:xfrm>
              <a:off x="2904" y="1624"/>
              <a:ext cx="239" cy="0"/>
            </a:xfrm>
            <a:prstGeom prst="line">
              <a:avLst/>
            </a:prstGeom>
            <a:grpFill/>
            <a:ln w="12700">
              <a:headEnd type="none" w="sm" len="sm"/>
              <a:tailEnd type="none" w="sm" len="sm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2" name="Line 67"/>
            <p:cNvSpPr>
              <a:spLocks noChangeShapeType="1"/>
            </p:cNvSpPr>
            <p:nvPr/>
          </p:nvSpPr>
          <p:spPr bwMode="auto">
            <a:xfrm>
              <a:off x="3166" y="1295"/>
              <a:ext cx="0" cy="498"/>
            </a:xfrm>
            <a:prstGeom prst="line">
              <a:avLst/>
            </a:prstGeom>
            <a:grpFill/>
            <a:ln w="12700">
              <a:headEnd type="none" w="sm" len="sm"/>
              <a:tailEnd type="none" w="sm" len="sm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3" name="Freeform 68"/>
            <p:cNvSpPr>
              <a:spLocks/>
            </p:cNvSpPr>
            <p:nvPr/>
          </p:nvSpPr>
          <p:spPr bwMode="auto">
            <a:xfrm>
              <a:off x="3986" y="1154"/>
              <a:ext cx="485" cy="417"/>
            </a:xfrm>
            <a:custGeom>
              <a:avLst/>
              <a:gdLst>
                <a:gd name="T0" fmla="*/ 228 w 485"/>
                <a:gd name="T1" fmla="*/ 50 h 417"/>
                <a:gd name="T2" fmla="*/ 196 w 485"/>
                <a:gd name="T3" fmla="*/ 2 h 417"/>
                <a:gd name="T4" fmla="*/ 145 w 485"/>
                <a:gd name="T5" fmla="*/ 13 h 417"/>
                <a:gd name="T6" fmla="*/ 72 w 485"/>
                <a:gd name="T7" fmla="*/ 98 h 417"/>
                <a:gd name="T8" fmla="*/ 0 w 485"/>
                <a:gd name="T9" fmla="*/ 129 h 417"/>
                <a:gd name="T10" fmla="*/ 65 w 485"/>
                <a:gd name="T11" fmla="*/ 165 h 417"/>
                <a:gd name="T12" fmla="*/ 44 w 485"/>
                <a:gd name="T13" fmla="*/ 223 h 417"/>
                <a:gd name="T14" fmla="*/ 19 w 485"/>
                <a:gd name="T15" fmla="*/ 259 h 417"/>
                <a:gd name="T16" fmla="*/ 36 w 485"/>
                <a:gd name="T17" fmla="*/ 282 h 417"/>
                <a:gd name="T18" fmla="*/ 66 w 485"/>
                <a:gd name="T19" fmla="*/ 314 h 417"/>
                <a:gd name="T20" fmla="*/ 103 w 485"/>
                <a:gd name="T21" fmla="*/ 364 h 417"/>
                <a:gd name="T22" fmla="*/ 134 w 485"/>
                <a:gd name="T23" fmla="*/ 415 h 417"/>
                <a:gd name="T24" fmla="*/ 209 w 485"/>
                <a:gd name="T25" fmla="*/ 386 h 417"/>
                <a:gd name="T26" fmla="*/ 225 w 485"/>
                <a:gd name="T27" fmla="*/ 338 h 417"/>
                <a:gd name="T28" fmla="*/ 335 w 485"/>
                <a:gd name="T29" fmla="*/ 254 h 417"/>
                <a:gd name="T30" fmla="*/ 366 w 485"/>
                <a:gd name="T31" fmla="*/ 252 h 417"/>
                <a:gd name="T32" fmla="*/ 427 w 485"/>
                <a:gd name="T33" fmla="*/ 206 h 417"/>
                <a:gd name="T34" fmla="*/ 465 w 485"/>
                <a:gd name="T35" fmla="*/ 204 h 417"/>
                <a:gd name="T36" fmla="*/ 484 w 485"/>
                <a:gd name="T37" fmla="*/ 197 h 417"/>
                <a:gd name="T38" fmla="*/ 448 w 485"/>
                <a:gd name="T39" fmla="*/ 168 h 417"/>
                <a:gd name="T40" fmla="*/ 431 w 485"/>
                <a:gd name="T41" fmla="*/ 137 h 417"/>
                <a:gd name="T42" fmla="*/ 388 w 485"/>
                <a:gd name="T43" fmla="*/ 120 h 417"/>
                <a:gd name="T44" fmla="*/ 365 w 485"/>
                <a:gd name="T45" fmla="*/ 110 h 417"/>
                <a:gd name="T46" fmla="*/ 338 w 485"/>
                <a:gd name="T47" fmla="*/ 120 h 417"/>
                <a:gd name="T48" fmla="*/ 335 w 485"/>
                <a:gd name="T49" fmla="*/ 153 h 417"/>
                <a:gd name="T50" fmla="*/ 347 w 485"/>
                <a:gd name="T51" fmla="*/ 164 h 417"/>
                <a:gd name="T52" fmla="*/ 314 w 485"/>
                <a:gd name="T53" fmla="*/ 177 h 417"/>
                <a:gd name="T54" fmla="*/ 263 w 485"/>
                <a:gd name="T55" fmla="*/ 143 h 417"/>
                <a:gd name="T56" fmla="*/ 252 w 485"/>
                <a:gd name="T57" fmla="*/ 108 h 417"/>
                <a:gd name="T58" fmla="*/ 285 w 485"/>
                <a:gd name="T59" fmla="*/ 84 h 417"/>
                <a:gd name="T60" fmla="*/ 278 w 485"/>
                <a:gd name="T61" fmla="*/ 79 h 417"/>
                <a:gd name="T62" fmla="*/ 250 w 485"/>
                <a:gd name="T63" fmla="*/ 53 h 41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85"/>
                <a:gd name="T97" fmla="*/ 0 h 417"/>
                <a:gd name="T98" fmla="*/ 485 w 485"/>
                <a:gd name="T99" fmla="*/ 417 h 41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85" h="417">
                  <a:moveTo>
                    <a:pt x="250" y="53"/>
                  </a:moveTo>
                  <a:lnTo>
                    <a:pt x="228" y="50"/>
                  </a:lnTo>
                  <a:lnTo>
                    <a:pt x="211" y="15"/>
                  </a:lnTo>
                  <a:lnTo>
                    <a:pt x="196" y="2"/>
                  </a:lnTo>
                  <a:lnTo>
                    <a:pt x="180" y="0"/>
                  </a:lnTo>
                  <a:lnTo>
                    <a:pt x="145" y="13"/>
                  </a:lnTo>
                  <a:lnTo>
                    <a:pt x="89" y="56"/>
                  </a:lnTo>
                  <a:lnTo>
                    <a:pt x="72" y="98"/>
                  </a:lnTo>
                  <a:lnTo>
                    <a:pt x="0" y="129"/>
                  </a:lnTo>
                  <a:lnTo>
                    <a:pt x="36" y="140"/>
                  </a:lnTo>
                  <a:lnTo>
                    <a:pt x="65" y="165"/>
                  </a:lnTo>
                  <a:lnTo>
                    <a:pt x="62" y="204"/>
                  </a:lnTo>
                  <a:lnTo>
                    <a:pt x="44" y="223"/>
                  </a:lnTo>
                  <a:lnTo>
                    <a:pt x="19" y="224"/>
                  </a:lnTo>
                  <a:lnTo>
                    <a:pt x="19" y="259"/>
                  </a:lnTo>
                  <a:lnTo>
                    <a:pt x="24" y="266"/>
                  </a:lnTo>
                  <a:lnTo>
                    <a:pt x="36" y="282"/>
                  </a:lnTo>
                  <a:lnTo>
                    <a:pt x="44" y="314"/>
                  </a:lnTo>
                  <a:lnTo>
                    <a:pt x="66" y="314"/>
                  </a:lnTo>
                  <a:lnTo>
                    <a:pt x="94" y="312"/>
                  </a:lnTo>
                  <a:lnTo>
                    <a:pt x="103" y="364"/>
                  </a:lnTo>
                  <a:lnTo>
                    <a:pt x="133" y="416"/>
                  </a:lnTo>
                  <a:lnTo>
                    <a:pt x="134" y="415"/>
                  </a:lnTo>
                  <a:lnTo>
                    <a:pt x="137" y="414"/>
                  </a:lnTo>
                  <a:lnTo>
                    <a:pt x="209" y="386"/>
                  </a:lnTo>
                  <a:lnTo>
                    <a:pt x="217" y="341"/>
                  </a:lnTo>
                  <a:lnTo>
                    <a:pt x="225" y="338"/>
                  </a:lnTo>
                  <a:lnTo>
                    <a:pt x="331" y="271"/>
                  </a:lnTo>
                  <a:lnTo>
                    <a:pt x="335" y="254"/>
                  </a:lnTo>
                  <a:lnTo>
                    <a:pt x="345" y="259"/>
                  </a:lnTo>
                  <a:lnTo>
                    <a:pt x="366" y="252"/>
                  </a:lnTo>
                  <a:lnTo>
                    <a:pt x="377" y="227"/>
                  </a:lnTo>
                  <a:lnTo>
                    <a:pt x="427" y="206"/>
                  </a:lnTo>
                  <a:lnTo>
                    <a:pt x="436" y="203"/>
                  </a:lnTo>
                  <a:lnTo>
                    <a:pt x="465" y="204"/>
                  </a:lnTo>
                  <a:lnTo>
                    <a:pt x="484" y="197"/>
                  </a:lnTo>
                  <a:lnTo>
                    <a:pt x="478" y="177"/>
                  </a:lnTo>
                  <a:lnTo>
                    <a:pt x="448" y="168"/>
                  </a:lnTo>
                  <a:lnTo>
                    <a:pt x="438" y="156"/>
                  </a:lnTo>
                  <a:lnTo>
                    <a:pt x="431" y="137"/>
                  </a:lnTo>
                  <a:lnTo>
                    <a:pt x="416" y="123"/>
                  </a:lnTo>
                  <a:lnTo>
                    <a:pt x="388" y="120"/>
                  </a:lnTo>
                  <a:lnTo>
                    <a:pt x="365" y="110"/>
                  </a:lnTo>
                  <a:lnTo>
                    <a:pt x="358" y="120"/>
                  </a:lnTo>
                  <a:lnTo>
                    <a:pt x="338" y="120"/>
                  </a:lnTo>
                  <a:lnTo>
                    <a:pt x="326" y="130"/>
                  </a:lnTo>
                  <a:lnTo>
                    <a:pt x="335" y="153"/>
                  </a:lnTo>
                  <a:lnTo>
                    <a:pt x="345" y="156"/>
                  </a:lnTo>
                  <a:lnTo>
                    <a:pt x="347" y="164"/>
                  </a:lnTo>
                  <a:lnTo>
                    <a:pt x="335" y="177"/>
                  </a:lnTo>
                  <a:lnTo>
                    <a:pt x="314" y="177"/>
                  </a:lnTo>
                  <a:lnTo>
                    <a:pt x="279" y="166"/>
                  </a:lnTo>
                  <a:lnTo>
                    <a:pt x="263" y="143"/>
                  </a:lnTo>
                  <a:lnTo>
                    <a:pt x="245" y="124"/>
                  </a:lnTo>
                  <a:lnTo>
                    <a:pt x="252" y="108"/>
                  </a:lnTo>
                  <a:lnTo>
                    <a:pt x="272" y="103"/>
                  </a:lnTo>
                  <a:lnTo>
                    <a:pt x="285" y="84"/>
                  </a:lnTo>
                  <a:lnTo>
                    <a:pt x="286" y="84"/>
                  </a:lnTo>
                  <a:lnTo>
                    <a:pt x="278" y="79"/>
                  </a:lnTo>
                  <a:lnTo>
                    <a:pt x="258" y="55"/>
                  </a:lnTo>
                  <a:lnTo>
                    <a:pt x="250" y="53"/>
                  </a:lnTo>
                </a:path>
              </a:pathLst>
            </a:custGeom>
            <a:grpFill/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4" name="Freeform 69"/>
            <p:cNvSpPr>
              <a:spLocks/>
            </p:cNvSpPr>
            <p:nvPr/>
          </p:nvSpPr>
          <p:spPr bwMode="auto">
            <a:xfrm>
              <a:off x="4110" y="1217"/>
              <a:ext cx="127" cy="167"/>
            </a:xfrm>
            <a:custGeom>
              <a:avLst/>
              <a:gdLst>
                <a:gd name="T0" fmla="*/ 84 w 127"/>
                <a:gd name="T1" fmla="*/ 27 h 167"/>
                <a:gd name="T2" fmla="*/ 84 w 127"/>
                <a:gd name="T3" fmla="*/ 27 h 167"/>
                <a:gd name="T4" fmla="*/ 79 w 127"/>
                <a:gd name="T5" fmla="*/ 19 h 167"/>
                <a:gd name="T6" fmla="*/ 73 w 127"/>
                <a:gd name="T7" fmla="*/ 5 h 167"/>
                <a:gd name="T8" fmla="*/ 58 w 127"/>
                <a:gd name="T9" fmla="*/ 0 h 167"/>
                <a:gd name="T10" fmla="*/ 54 w 127"/>
                <a:gd name="T11" fmla="*/ 8 h 167"/>
                <a:gd name="T12" fmla="*/ 41 w 127"/>
                <a:gd name="T13" fmla="*/ 11 h 167"/>
                <a:gd name="T14" fmla="*/ 38 w 127"/>
                <a:gd name="T15" fmla="*/ 23 h 167"/>
                <a:gd name="T16" fmla="*/ 22 w 127"/>
                <a:gd name="T17" fmla="*/ 27 h 167"/>
                <a:gd name="T18" fmla="*/ 6 w 127"/>
                <a:gd name="T19" fmla="*/ 43 h 167"/>
                <a:gd name="T20" fmla="*/ 0 w 127"/>
                <a:gd name="T21" fmla="*/ 60 h 167"/>
                <a:gd name="T22" fmla="*/ 3 w 127"/>
                <a:gd name="T23" fmla="*/ 67 h 167"/>
                <a:gd name="T24" fmla="*/ 25 w 127"/>
                <a:gd name="T25" fmla="*/ 74 h 167"/>
                <a:gd name="T26" fmla="*/ 27 w 127"/>
                <a:gd name="T27" fmla="*/ 81 h 167"/>
                <a:gd name="T28" fmla="*/ 31 w 127"/>
                <a:gd name="T29" fmla="*/ 90 h 167"/>
                <a:gd name="T30" fmla="*/ 19 w 127"/>
                <a:gd name="T31" fmla="*/ 115 h 167"/>
                <a:gd name="T32" fmla="*/ 19 w 127"/>
                <a:gd name="T33" fmla="*/ 129 h 167"/>
                <a:gd name="T34" fmla="*/ 27 w 127"/>
                <a:gd name="T35" fmla="*/ 129 h 167"/>
                <a:gd name="T36" fmla="*/ 38 w 127"/>
                <a:gd name="T37" fmla="*/ 122 h 167"/>
                <a:gd name="T38" fmla="*/ 50 w 127"/>
                <a:gd name="T39" fmla="*/ 135 h 167"/>
                <a:gd name="T40" fmla="*/ 53 w 127"/>
                <a:gd name="T41" fmla="*/ 150 h 167"/>
                <a:gd name="T42" fmla="*/ 80 w 127"/>
                <a:gd name="T43" fmla="*/ 166 h 167"/>
                <a:gd name="T44" fmla="*/ 103 w 127"/>
                <a:gd name="T45" fmla="*/ 166 h 167"/>
                <a:gd name="T46" fmla="*/ 104 w 127"/>
                <a:gd name="T47" fmla="*/ 160 h 167"/>
                <a:gd name="T48" fmla="*/ 86 w 127"/>
                <a:gd name="T49" fmla="*/ 156 h 167"/>
                <a:gd name="T50" fmla="*/ 87 w 127"/>
                <a:gd name="T51" fmla="*/ 141 h 167"/>
                <a:gd name="T52" fmla="*/ 92 w 127"/>
                <a:gd name="T53" fmla="*/ 131 h 167"/>
                <a:gd name="T54" fmla="*/ 104 w 127"/>
                <a:gd name="T55" fmla="*/ 126 h 167"/>
                <a:gd name="T56" fmla="*/ 124 w 127"/>
                <a:gd name="T57" fmla="*/ 126 h 167"/>
                <a:gd name="T58" fmla="*/ 126 w 127"/>
                <a:gd name="T59" fmla="*/ 119 h 167"/>
                <a:gd name="T60" fmla="*/ 114 w 127"/>
                <a:gd name="T61" fmla="*/ 116 h 167"/>
                <a:gd name="T62" fmla="*/ 107 w 127"/>
                <a:gd name="T63" fmla="*/ 105 h 167"/>
                <a:gd name="T64" fmla="*/ 101 w 127"/>
                <a:gd name="T65" fmla="*/ 83 h 167"/>
                <a:gd name="T66" fmla="*/ 101 w 127"/>
                <a:gd name="T67" fmla="*/ 66 h 167"/>
                <a:gd name="T68" fmla="*/ 91 w 127"/>
                <a:gd name="T69" fmla="*/ 60 h 167"/>
                <a:gd name="T70" fmla="*/ 96 w 127"/>
                <a:gd name="T71" fmla="*/ 40 h 167"/>
                <a:gd name="T72" fmla="*/ 84 w 127"/>
                <a:gd name="T73" fmla="*/ 27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27"/>
                <a:gd name="T112" fmla="*/ 0 h 167"/>
                <a:gd name="T113" fmla="*/ 127 w 127"/>
                <a:gd name="T114" fmla="*/ 167 h 16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27" h="167">
                  <a:moveTo>
                    <a:pt x="84" y="27"/>
                  </a:moveTo>
                  <a:lnTo>
                    <a:pt x="84" y="27"/>
                  </a:lnTo>
                  <a:lnTo>
                    <a:pt x="79" y="19"/>
                  </a:lnTo>
                  <a:lnTo>
                    <a:pt x="73" y="5"/>
                  </a:lnTo>
                  <a:lnTo>
                    <a:pt x="58" y="0"/>
                  </a:lnTo>
                  <a:lnTo>
                    <a:pt x="54" y="8"/>
                  </a:lnTo>
                  <a:lnTo>
                    <a:pt x="41" y="11"/>
                  </a:lnTo>
                  <a:lnTo>
                    <a:pt x="38" y="23"/>
                  </a:lnTo>
                  <a:lnTo>
                    <a:pt x="22" y="27"/>
                  </a:lnTo>
                  <a:lnTo>
                    <a:pt x="6" y="43"/>
                  </a:lnTo>
                  <a:lnTo>
                    <a:pt x="0" y="60"/>
                  </a:lnTo>
                  <a:lnTo>
                    <a:pt x="3" y="67"/>
                  </a:lnTo>
                  <a:lnTo>
                    <a:pt x="25" y="74"/>
                  </a:lnTo>
                  <a:lnTo>
                    <a:pt x="27" y="81"/>
                  </a:lnTo>
                  <a:lnTo>
                    <a:pt x="31" y="90"/>
                  </a:lnTo>
                  <a:lnTo>
                    <a:pt x="19" y="115"/>
                  </a:lnTo>
                  <a:lnTo>
                    <a:pt x="19" y="129"/>
                  </a:lnTo>
                  <a:lnTo>
                    <a:pt x="27" y="129"/>
                  </a:lnTo>
                  <a:lnTo>
                    <a:pt x="38" y="122"/>
                  </a:lnTo>
                  <a:lnTo>
                    <a:pt x="50" y="135"/>
                  </a:lnTo>
                  <a:lnTo>
                    <a:pt x="53" y="150"/>
                  </a:lnTo>
                  <a:lnTo>
                    <a:pt x="80" y="166"/>
                  </a:lnTo>
                  <a:lnTo>
                    <a:pt x="103" y="166"/>
                  </a:lnTo>
                  <a:lnTo>
                    <a:pt x="104" y="160"/>
                  </a:lnTo>
                  <a:lnTo>
                    <a:pt x="86" y="156"/>
                  </a:lnTo>
                  <a:lnTo>
                    <a:pt x="87" y="141"/>
                  </a:lnTo>
                  <a:lnTo>
                    <a:pt x="92" y="131"/>
                  </a:lnTo>
                  <a:lnTo>
                    <a:pt x="104" y="126"/>
                  </a:lnTo>
                  <a:lnTo>
                    <a:pt x="124" y="126"/>
                  </a:lnTo>
                  <a:lnTo>
                    <a:pt x="126" y="119"/>
                  </a:lnTo>
                  <a:lnTo>
                    <a:pt x="114" y="116"/>
                  </a:lnTo>
                  <a:lnTo>
                    <a:pt x="107" y="105"/>
                  </a:lnTo>
                  <a:lnTo>
                    <a:pt x="101" y="83"/>
                  </a:lnTo>
                  <a:lnTo>
                    <a:pt x="101" y="66"/>
                  </a:lnTo>
                  <a:lnTo>
                    <a:pt x="91" y="60"/>
                  </a:lnTo>
                  <a:lnTo>
                    <a:pt x="96" y="40"/>
                  </a:lnTo>
                  <a:lnTo>
                    <a:pt x="84" y="27"/>
                  </a:ln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5" name="Freeform 70"/>
            <p:cNvSpPr>
              <a:spLocks/>
            </p:cNvSpPr>
            <p:nvPr/>
          </p:nvSpPr>
          <p:spPr bwMode="auto">
            <a:xfrm>
              <a:off x="3257" y="2289"/>
              <a:ext cx="560" cy="284"/>
            </a:xfrm>
            <a:custGeom>
              <a:avLst/>
              <a:gdLst>
                <a:gd name="T0" fmla="*/ 473 w 560"/>
                <a:gd name="T1" fmla="*/ 27 h 284"/>
                <a:gd name="T2" fmla="*/ 465 w 560"/>
                <a:gd name="T3" fmla="*/ 18 h 284"/>
                <a:gd name="T4" fmla="*/ 419 w 560"/>
                <a:gd name="T5" fmla="*/ 12 h 284"/>
                <a:gd name="T6" fmla="*/ 422 w 560"/>
                <a:gd name="T7" fmla="*/ 1 h 284"/>
                <a:gd name="T8" fmla="*/ 422 w 560"/>
                <a:gd name="T9" fmla="*/ 1 h 284"/>
                <a:gd name="T10" fmla="*/ 413 w 560"/>
                <a:gd name="T11" fmla="*/ 32 h 284"/>
                <a:gd name="T12" fmla="*/ 391 w 560"/>
                <a:gd name="T13" fmla="*/ 32 h 284"/>
                <a:gd name="T14" fmla="*/ 344 w 560"/>
                <a:gd name="T15" fmla="*/ 27 h 284"/>
                <a:gd name="T16" fmla="*/ 330 w 560"/>
                <a:gd name="T17" fmla="*/ 32 h 284"/>
                <a:gd name="T18" fmla="*/ 312 w 560"/>
                <a:gd name="T19" fmla="*/ 30 h 284"/>
                <a:gd name="T20" fmla="*/ 305 w 560"/>
                <a:gd name="T21" fmla="*/ 33 h 284"/>
                <a:gd name="T22" fmla="*/ 281 w 560"/>
                <a:gd name="T23" fmla="*/ 30 h 284"/>
                <a:gd name="T24" fmla="*/ 254 w 560"/>
                <a:gd name="T25" fmla="*/ 2 h 284"/>
                <a:gd name="T26" fmla="*/ 226 w 560"/>
                <a:gd name="T27" fmla="*/ 0 h 284"/>
                <a:gd name="T28" fmla="*/ 199 w 560"/>
                <a:gd name="T29" fmla="*/ 2 h 284"/>
                <a:gd name="T30" fmla="*/ 143 w 560"/>
                <a:gd name="T31" fmla="*/ 41 h 284"/>
                <a:gd name="T32" fmla="*/ 135 w 560"/>
                <a:gd name="T33" fmla="*/ 36 h 284"/>
                <a:gd name="T34" fmla="*/ 108 w 560"/>
                <a:gd name="T35" fmla="*/ 72 h 284"/>
                <a:gd name="T36" fmla="*/ 90 w 560"/>
                <a:gd name="T37" fmla="*/ 70 h 284"/>
                <a:gd name="T38" fmla="*/ 72 w 560"/>
                <a:gd name="T39" fmla="*/ 78 h 284"/>
                <a:gd name="T40" fmla="*/ 69 w 560"/>
                <a:gd name="T41" fmla="*/ 95 h 284"/>
                <a:gd name="T42" fmla="*/ 55 w 560"/>
                <a:gd name="T43" fmla="*/ 106 h 284"/>
                <a:gd name="T44" fmla="*/ 38 w 560"/>
                <a:gd name="T45" fmla="*/ 102 h 284"/>
                <a:gd name="T46" fmla="*/ 38 w 560"/>
                <a:gd name="T47" fmla="*/ 98 h 284"/>
                <a:gd name="T48" fmla="*/ 5 w 560"/>
                <a:gd name="T49" fmla="*/ 91 h 284"/>
                <a:gd name="T50" fmla="*/ 12 w 560"/>
                <a:gd name="T51" fmla="*/ 126 h 284"/>
                <a:gd name="T52" fmla="*/ 5 w 560"/>
                <a:gd name="T53" fmla="*/ 193 h 284"/>
                <a:gd name="T54" fmla="*/ 0 w 560"/>
                <a:gd name="T55" fmla="*/ 231 h 284"/>
                <a:gd name="T56" fmla="*/ 0 w 560"/>
                <a:gd name="T57" fmla="*/ 231 h 284"/>
                <a:gd name="T58" fmla="*/ 23 w 560"/>
                <a:gd name="T59" fmla="*/ 231 h 284"/>
                <a:gd name="T60" fmla="*/ 64 w 560"/>
                <a:gd name="T61" fmla="*/ 241 h 284"/>
                <a:gd name="T62" fmla="*/ 86 w 560"/>
                <a:gd name="T63" fmla="*/ 220 h 284"/>
                <a:gd name="T64" fmla="*/ 97 w 560"/>
                <a:gd name="T65" fmla="*/ 223 h 284"/>
                <a:gd name="T66" fmla="*/ 101 w 560"/>
                <a:gd name="T67" fmla="*/ 206 h 284"/>
                <a:gd name="T68" fmla="*/ 118 w 560"/>
                <a:gd name="T69" fmla="*/ 188 h 284"/>
                <a:gd name="T70" fmla="*/ 168 w 560"/>
                <a:gd name="T71" fmla="*/ 159 h 284"/>
                <a:gd name="T72" fmla="*/ 207 w 560"/>
                <a:gd name="T73" fmla="*/ 162 h 284"/>
                <a:gd name="T74" fmla="*/ 234 w 560"/>
                <a:gd name="T75" fmla="*/ 152 h 284"/>
                <a:gd name="T76" fmla="*/ 259 w 560"/>
                <a:gd name="T77" fmla="*/ 175 h 284"/>
                <a:gd name="T78" fmla="*/ 288 w 560"/>
                <a:gd name="T79" fmla="*/ 192 h 284"/>
                <a:gd name="T80" fmla="*/ 285 w 560"/>
                <a:gd name="T81" fmla="*/ 220 h 284"/>
                <a:gd name="T82" fmla="*/ 316 w 560"/>
                <a:gd name="T83" fmla="*/ 283 h 284"/>
                <a:gd name="T84" fmla="*/ 329 w 560"/>
                <a:gd name="T85" fmla="*/ 283 h 284"/>
                <a:gd name="T86" fmla="*/ 330 w 560"/>
                <a:gd name="T87" fmla="*/ 280 h 284"/>
                <a:gd name="T88" fmla="*/ 331 w 560"/>
                <a:gd name="T89" fmla="*/ 280 h 284"/>
                <a:gd name="T90" fmla="*/ 334 w 560"/>
                <a:gd name="T91" fmla="*/ 272 h 284"/>
                <a:gd name="T92" fmla="*/ 338 w 560"/>
                <a:gd name="T93" fmla="*/ 268 h 284"/>
                <a:gd name="T94" fmla="*/ 347 w 560"/>
                <a:gd name="T95" fmla="*/ 279 h 284"/>
                <a:gd name="T96" fmla="*/ 374 w 560"/>
                <a:gd name="T97" fmla="*/ 280 h 284"/>
                <a:gd name="T98" fmla="*/ 376 w 560"/>
                <a:gd name="T99" fmla="*/ 275 h 284"/>
                <a:gd name="T100" fmla="*/ 377 w 560"/>
                <a:gd name="T101" fmla="*/ 272 h 284"/>
                <a:gd name="T102" fmla="*/ 397 w 560"/>
                <a:gd name="T103" fmla="*/ 237 h 284"/>
                <a:gd name="T104" fmla="*/ 451 w 560"/>
                <a:gd name="T105" fmla="*/ 203 h 284"/>
                <a:gd name="T106" fmla="*/ 489 w 560"/>
                <a:gd name="T107" fmla="*/ 162 h 284"/>
                <a:gd name="T108" fmla="*/ 521 w 560"/>
                <a:gd name="T109" fmla="*/ 139 h 284"/>
                <a:gd name="T110" fmla="*/ 523 w 560"/>
                <a:gd name="T111" fmla="*/ 139 h 284"/>
                <a:gd name="T112" fmla="*/ 559 w 560"/>
                <a:gd name="T113" fmla="*/ 101 h 284"/>
                <a:gd name="T114" fmla="*/ 515 w 560"/>
                <a:gd name="T115" fmla="*/ 100 h 284"/>
                <a:gd name="T116" fmla="*/ 483 w 560"/>
                <a:gd name="T117" fmla="*/ 59 h 284"/>
                <a:gd name="T118" fmla="*/ 485 w 560"/>
                <a:gd name="T119" fmla="*/ 40 h 284"/>
                <a:gd name="T120" fmla="*/ 473 w 560"/>
                <a:gd name="T121" fmla="*/ 27 h 28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560"/>
                <a:gd name="T184" fmla="*/ 0 h 284"/>
                <a:gd name="T185" fmla="*/ 560 w 560"/>
                <a:gd name="T186" fmla="*/ 284 h 28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560" h="284">
                  <a:moveTo>
                    <a:pt x="473" y="27"/>
                  </a:moveTo>
                  <a:lnTo>
                    <a:pt x="465" y="18"/>
                  </a:lnTo>
                  <a:lnTo>
                    <a:pt x="419" y="12"/>
                  </a:lnTo>
                  <a:lnTo>
                    <a:pt x="422" y="1"/>
                  </a:lnTo>
                  <a:lnTo>
                    <a:pt x="413" y="32"/>
                  </a:lnTo>
                  <a:lnTo>
                    <a:pt x="391" y="32"/>
                  </a:lnTo>
                  <a:lnTo>
                    <a:pt x="344" y="27"/>
                  </a:lnTo>
                  <a:lnTo>
                    <a:pt x="330" y="32"/>
                  </a:lnTo>
                  <a:lnTo>
                    <a:pt x="312" y="30"/>
                  </a:lnTo>
                  <a:lnTo>
                    <a:pt x="305" y="33"/>
                  </a:lnTo>
                  <a:lnTo>
                    <a:pt x="281" y="30"/>
                  </a:lnTo>
                  <a:lnTo>
                    <a:pt x="254" y="2"/>
                  </a:lnTo>
                  <a:lnTo>
                    <a:pt x="226" y="0"/>
                  </a:lnTo>
                  <a:lnTo>
                    <a:pt x="199" y="2"/>
                  </a:lnTo>
                  <a:lnTo>
                    <a:pt x="143" y="41"/>
                  </a:lnTo>
                  <a:lnTo>
                    <a:pt x="135" y="36"/>
                  </a:lnTo>
                  <a:lnTo>
                    <a:pt x="108" y="72"/>
                  </a:lnTo>
                  <a:lnTo>
                    <a:pt x="90" y="70"/>
                  </a:lnTo>
                  <a:lnTo>
                    <a:pt x="72" y="78"/>
                  </a:lnTo>
                  <a:lnTo>
                    <a:pt x="69" y="95"/>
                  </a:lnTo>
                  <a:lnTo>
                    <a:pt x="55" y="106"/>
                  </a:lnTo>
                  <a:lnTo>
                    <a:pt x="38" y="102"/>
                  </a:lnTo>
                  <a:lnTo>
                    <a:pt x="38" y="98"/>
                  </a:lnTo>
                  <a:lnTo>
                    <a:pt x="5" y="91"/>
                  </a:lnTo>
                  <a:lnTo>
                    <a:pt x="12" y="126"/>
                  </a:lnTo>
                  <a:lnTo>
                    <a:pt x="5" y="193"/>
                  </a:lnTo>
                  <a:lnTo>
                    <a:pt x="0" y="231"/>
                  </a:lnTo>
                  <a:lnTo>
                    <a:pt x="23" y="231"/>
                  </a:lnTo>
                  <a:lnTo>
                    <a:pt x="64" y="241"/>
                  </a:lnTo>
                  <a:lnTo>
                    <a:pt x="86" y="220"/>
                  </a:lnTo>
                  <a:lnTo>
                    <a:pt x="97" y="223"/>
                  </a:lnTo>
                  <a:lnTo>
                    <a:pt x="101" y="206"/>
                  </a:lnTo>
                  <a:lnTo>
                    <a:pt x="118" y="188"/>
                  </a:lnTo>
                  <a:lnTo>
                    <a:pt x="168" y="159"/>
                  </a:lnTo>
                  <a:lnTo>
                    <a:pt x="207" y="162"/>
                  </a:lnTo>
                  <a:lnTo>
                    <a:pt x="234" y="152"/>
                  </a:lnTo>
                  <a:lnTo>
                    <a:pt x="259" y="175"/>
                  </a:lnTo>
                  <a:lnTo>
                    <a:pt x="288" y="192"/>
                  </a:lnTo>
                  <a:lnTo>
                    <a:pt x="285" y="220"/>
                  </a:lnTo>
                  <a:lnTo>
                    <a:pt x="316" y="283"/>
                  </a:lnTo>
                  <a:lnTo>
                    <a:pt x="329" y="283"/>
                  </a:lnTo>
                  <a:lnTo>
                    <a:pt x="330" y="280"/>
                  </a:lnTo>
                  <a:lnTo>
                    <a:pt x="331" y="280"/>
                  </a:lnTo>
                  <a:lnTo>
                    <a:pt x="334" y="272"/>
                  </a:lnTo>
                  <a:lnTo>
                    <a:pt x="338" y="268"/>
                  </a:lnTo>
                  <a:lnTo>
                    <a:pt x="347" y="279"/>
                  </a:lnTo>
                  <a:lnTo>
                    <a:pt x="374" y="280"/>
                  </a:lnTo>
                  <a:lnTo>
                    <a:pt x="376" y="275"/>
                  </a:lnTo>
                  <a:lnTo>
                    <a:pt x="377" y="272"/>
                  </a:lnTo>
                  <a:lnTo>
                    <a:pt x="397" y="237"/>
                  </a:lnTo>
                  <a:lnTo>
                    <a:pt x="451" y="203"/>
                  </a:lnTo>
                  <a:lnTo>
                    <a:pt x="489" y="162"/>
                  </a:lnTo>
                  <a:lnTo>
                    <a:pt x="521" y="139"/>
                  </a:lnTo>
                  <a:lnTo>
                    <a:pt x="523" y="139"/>
                  </a:lnTo>
                  <a:lnTo>
                    <a:pt x="559" y="101"/>
                  </a:lnTo>
                  <a:lnTo>
                    <a:pt x="515" y="100"/>
                  </a:lnTo>
                  <a:lnTo>
                    <a:pt x="483" y="59"/>
                  </a:lnTo>
                  <a:lnTo>
                    <a:pt x="485" y="40"/>
                  </a:lnTo>
                  <a:lnTo>
                    <a:pt x="473" y="27"/>
                  </a:lnTo>
                </a:path>
              </a:pathLst>
            </a:custGeom>
            <a:solidFill>
              <a:srgbClr val="E2AB39"/>
            </a:solidFill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6" name="Freeform 71"/>
            <p:cNvSpPr>
              <a:spLocks/>
            </p:cNvSpPr>
            <p:nvPr/>
          </p:nvSpPr>
          <p:spPr bwMode="auto">
            <a:xfrm>
              <a:off x="3461" y="2375"/>
              <a:ext cx="71" cy="52"/>
            </a:xfrm>
            <a:custGeom>
              <a:avLst/>
              <a:gdLst>
                <a:gd name="T0" fmla="*/ 58 w 71"/>
                <a:gd name="T1" fmla="*/ 16 h 52"/>
                <a:gd name="T2" fmla="*/ 58 w 71"/>
                <a:gd name="T3" fmla="*/ 13 h 52"/>
                <a:gd name="T4" fmla="*/ 53 w 71"/>
                <a:gd name="T5" fmla="*/ 9 h 52"/>
                <a:gd name="T6" fmla="*/ 49 w 71"/>
                <a:gd name="T7" fmla="*/ 13 h 52"/>
                <a:gd name="T8" fmla="*/ 44 w 71"/>
                <a:gd name="T9" fmla="*/ 5 h 52"/>
                <a:gd name="T10" fmla="*/ 34 w 71"/>
                <a:gd name="T11" fmla="*/ 0 h 52"/>
                <a:gd name="T12" fmla="*/ 32 w 71"/>
                <a:gd name="T13" fmla="*/ 4 h 52"/>
                <a:gd name="T14" fmla="*/ 31 w 71"/>
                <a:gd name="T15" fmla="*/ 1 h 52"/>
                <a:gd name="T16" fmla="*/ 27 w 71"/>
                <a:gd name="T17" fmla="*/ 0 h 52"/>
                <a:gd name="T18" fmla="*/ 28 w 71"/>
                <a:gd name="T19" fmla="*/ 5 h 52"/>
                <a:gd name="T20" fmla="*/ 14 w 71"/>
                <a:gd name="T21" fmla="*/ 11 h 52"/>
                <a:gd name="T22" fmla="*/ 12 w 71"/>
                <a:gd name="T23" fmla="*/ 9 h 52"/>
                <a:gd name="T24" fmla="*/ 1 w 71"/>
                <a:gd name="T25" fmla="*/ 9 h 52"/>
                <a:gd name="T26" fmla="*/ 0 w 71"/>
                <a:gd name="T27" fmla="*/ 14 h 52"/>
                <a:gd name="T28" fmla="*/ 3 w 71"/>
                <a:gd name="T29" fmla="*/ 16 h 52"/>
                <a:gd name="T30" fmla="*/ 5 w 71"/>
                <a:gd name="T31" fmla="*/ 29 h 52"/>
                <a:gd name="T32" fmla="*/ 1 w 71"/>
                <a:gd name="T33" fmla="*/ 31 h 52"/>
                <a:gd name="T34" fmla="*/ 2 w 71"/>
                <a:gd name="T35" fmla="*/ 34 h 52"/>
                <a:gd name="T36" fmla="*/ 4 w 71"/>
                <a:gd name="T37" fmla="*/ 34 h 52"/>
                <a:gd name="T38" fmla="*/ 12 w 71"/>
                <a:gd name="T39" fmla="*/ 34 h 52"/>
                <a:gd name="T40" fmla="*/ 15 w 71"/>
                <a:gd name="T41" fmla="*/ 40 h 52"/>
                <a:gd name="T42" fmla="*/ 22 w 71"/>
                <a:gd name="T43" fmla="*/ 38 h 52"/>
                <a:gd name="T44" fmla="*/ 27 w 71"/>
                <a:gd name="T45" fmla="*/ 51 h 52"/>
                <a:gd name="T46" fmla="*/ 37 w 71"/>
                <a:gd name="T47" fmla="*/ 50 h 52"/>
                <a:gd name="T48" fmla="*/ 44 w 71"/>
                <a:gd name="T49" fmla="*/ 43 h 52"/>
                <a:gd name="T50" fmla="*/ 51 w 71"/>
                <a:gd name="T51" fmla="*/ 41 h 52"/>
                <a:gd name="T52" fmla="*/ 62 w 71"/>
                <a:gd name="T53" fmla="*/ 49 h 52"/>
                <a:gd name="T54" fmla="*/ 70 w 71"/>
                <a:gd name="T55" fmla="*/ 33 h 52"/>
                <a:gd name="T56" fmla="*/ 67 w 71"/>
                <a:gd name="T57" fmla="*/ 23 h 52"/>
                <a:gd name="T58" fmla="*/ 58 w 71"/>
                <a:gd name="T59" fmla="*/ 18 h 52"/>
                <a:gd name="T60" fmla="*/ 58 w 71"/>
                <a:gd name="T61" fmla="*/ 16 h 5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71"/>
                <a:gd name="T94" fmla="*/ 0 h 52"/>
                <a:gd name="T95" fmla="*/ 71 w 71"/>
                <a:gd name="T96" fmla="*/ 52 h 5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71" h="52">
                  <a:moveTo>
                    <a:pt x="58" y="16"/>
                  </a:moveTo>
                  <a:lnTo>
                    <a:pt x="58" y="13"/>
                  </a:lnTo>
                  <a:lnTo>
                    <a:pt x="53" y="9"/>
                  </a:lnTo>
                  <a:lnTo>
                    <a:pt x="49" y="13"/>
                  </a:lnTo>
                  <a:lnTo>
                    <a:pt x="44" y="5"/>
                  </a:lnTo>
                  <a:lnTo>
                    <a:pt x="34" y="0"/>
                  </a:lnTo>
                  <a:lnTo>
                    <a:pt x="32" y="4"/>
                  </a:lnTo>
                  <a:lnTo>
                    <a:pt x="31" y="1"/>
                  </a:lnTo>
                  <a:lnTo>
                    <a:pt x="27" y="0"/>
                  </a:lnTo>
                  <a:lnTo>
                    <a:pt x="28" y="5"/>
                  </a:lnTo>
                  <a:lnTo>
                    <a:pt x="14" y="11"/>
                  </a:lnTo>
                  <a:lnTo>
                    <a:pt x="12" y="9"/>
                  </a:lnTo>
                  <a:lnTo>
                    <a:pt x="1" y="9"/>
                  </a:lnTo>
                  <a:lnTo>
                    <a:pt x="0" y="14"/>
                  </a:lnTo>
                  <a:lnTo>
                    <a:pt x="3" y="16"/>
                  </a:lnTo>
                  <a:lnTo>
                    <a:pt x="5" y="29"/>
                  </a:lnTo>
                  <a:lnTo>
                    <a:pt x="1" y="31"/>
                  </a:lnTo>
                  <a:lnTo>
                    <a:pt x="2" y="34"/>
                  </a:lnTo>
                  <a:lnTo>
                    <a:pt x="4" y="34"/>
                  </a:lnTo>
                  <a:lnTo>
                    <a:pt x="12" y="34"/>
                  </a:lnTo>
                  <a:lnTo>
                    <a:pt x="15" y="40"/>
                  </a:lnTo>
                  <a:lnTo>
                    <a:pt x="22" y="38"/>
                  </a:lnTo>
                  <a:lnTo>
                    <a:pt x="27" y="51"/>
                  </a:lnTo>
                  <a:lnTo>
                    <a:pt x="37" y="50"/>
                  </a:lnTo>
                  <a:lnTo>
                    <a:pt x="44" y="43"/>
                  </a:lnTo>
                  <a:lnTo>
                    <a:pt x="51" y="41"/>
                  </a:lnTo>
                  <a:lnTo>
                    <a:pt x="62" y="49"/>
                  </a:lnTo>
                  <a:lnTo>
                    <a:pt x="70" y="33"/>
                  </a:lnTo>
                  <a:lnTo>
                    <a:pt x="67" y="23"/>
                  </a:lnTo>
                  <a:lnTo>
                    <a:pt x="58" y="18"/>
                  </a:lnTo>
                  <a:lnTo>
                    <a:pt x="58" y="16"/>
                  </a:lnTo>
                </a:path>
              </a:pathLst>
            </a:custGeom>
            <a:solidFill>
              <a:srgbClr val="E2AB39"/>
            </a:solidFill>
            <a:ln w="12700"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10468" y="0"/>
            <a:ext cx="3131840" cy="1554070"/>
          </a:xfrm>
        </p:spPr>
        <p:txBody>
          <a:bodyPr>
            <a:normAutofit/>
          </a:bodyPr>
          <a:lstStyle/>
          <a:p>
            <a:r>
              <a:rPr lang="en-US" altLang="zh-TW" sz="4000" b="1" dirty="0" smtClean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Location</a:t>
            </a:r>
            <a:endParaRPr lang="zh-TW" altLang="en-US" sz="4000" b="1" dirty="0">
              <a:solidFill>
                <a:srgbClr val="E2AB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1" name="AutoShape 81"/>
          <p:cNvSpPr>
            <a:spLocks noChangeArrowheads="1"/>
          </p:cNvSpPr>
          <p:nvPr/>
        </p:nvSpPr>
        <p:spPr bwMode="auto">
          <a:xfrm>
            <a:off x="4383228" y="4129371"/>
            <a:ext cx="897516" cy="575107"/>
          </a:xfrm>
          <a:prstGeom prst="roundRect">
            <a:avLst>
              <a:gd name="adj" fmla="val 16667"/>
            </a:avLst>
          </a:prstGeom>
          <a:solidFill>
            <a:schemeClr val="accent6">
              <a:lumMod val="50000"/>
            </a:schemeClr>
          </a:solidFill>
          <a:ln w="28575"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lIns="162000" tIns="118800" rIns="162000" bIns="11880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1600" dirty="0" smtClean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TTET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1600" dirty="0" smtClean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Union</a:t>
            </a:r>
            <a:endParaRPr kumimoji="1" lang="zh-TW" altLang="en-US" sz="16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3" name="Text Box 83"/>
          <p:cNvSpPr txBox="1">
            <a:spLocks noChangeArrowheads="1"/>
          </p:cNvSpPr>
          <p:nvPr/>
        </p:nvSpPr>
        <p:spPr bwMode="auto">
          <a:xfrm>
            <a:off x="4860971" y="5090053"/>
            <a:ext cx="11521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zh-TW" sz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Kaohsiung Port</a:t>
            </a:r>
            <a:endParaRPr kumimoji="1" lang="zh-TW" altLang="en-US" sz="1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4" name="Text Box 84"/>
          <p:cNvSpPr txBox="1">
            <a:spLocks noChangeArrowheads="1"/>
          </p:cNvSpPr>
          <p:nvPr/>
        </p:nvSpPr>
        <p:spPr bwMode="auto">
          <a:xfrm>
            <a:off x="5342879" y="2236012"/>
            <a:ext cx="9330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zh-TW" sz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Taichung Port</a:t>
            </a:r>
            <a:endParaRPr kumimoji="1" lang="zh-TW" altLang="en-US" sz="1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6" name="Text Box 86"/>
          <p:cNvSpPr txBox="1">
            <a:spLocks noChangeArrowheads="1"/>
          </p:cNvSpPr>
          <p:nvPr/>
        </p:nvSpPr>
        <p:spPr bwMode="auto">
          <a:xfrm>
            <a:off x="6294775" y="810771"/>
            <a:ext cx="118463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kumimoji="1" lang="en-US" altLang="zh-TW" sz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Taipei City</a:t>
            </a:r>
            <a:endParaRPr kumimoji="1" lang="zh-TW" altLang="en-US" sz="1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0" name="橢圓 159"/>
          <p:cNvSpPr/>
          <p:nvPr/>
        </p:nvSpPr>
        <p:spPr>
          <a:xfrm>
            <a:off x="5874447" y="4176367"/>
            <a:ext cx="160889" cy="164675"/>
          </a:xfrm>
          <a:prstGeom prst="ellipse">
            <a:avLst/>
          </a:prstGeom>
          <a:solidFill>
            <a:schemeClr val="accent6">
              <a:lumMod val="50000"/>
            </a:schemeClr>
          </a:solidFill>
          <a:ln w="1905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0" name="Text Box 84"/>
          <p:cNvSpPr txBox="1">
            <a:spLocks noChangeArrowheads="1"/>
          </p:cNvSpPr>
          <p:nvPr/>
        </p:nvSpPr>
        <p:spPr bwMode="auto">
          <a:xfrm>
            <a:off x="467543" y="2208474"/>
            <a:ext cx="4016361" cy="1310267"/>
          </a:xfrm>
          <a:prstGeom prst="rect">
            <a:avLst/>
          </a:prstGeom>
          <a:solidFill>
            <a:srgbClr val="0C354B"/>
          </a:solidFill>
          <a:ln w="28575"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tIns="90000" bIns="90000" anchor="ctr" anchorCtr="0">
            <a:no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kumimoji="1"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</a:t>
            </a:r>
            <a:r>
              <a:rPr kumimoji="1"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Yellow Part</a:t>
            </a:r>
            <a:r>
              <a:rPr kumimoji="1"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kumimoji="1" lang="en-US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fontAlgn="base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kumimoji="1"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Area of local animal </a:t>
            </a:r>
            <a:r>
              <a:rPr kumimoji="1"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r>
              <a:rPr kumimoji="1"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ndustry.</a:t>
            </a:r>
          </a:p>
          <a:p>
            <a:pPr marL="342900" indent="-342900" fontAlgn="base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kumimoji="1"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TTET Union stands at the center. </a:t>
            </a:r>
            <a:endParaRPr kumimoji="1"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4" name="直線單箭頭接點 3"/>
          <p:cNvCxnSpPr>
            <a:stCxn id="160" idx="2"/>
          </p:cNvCxnSpPr>
          <p:nvPr/>
        </p:nvCxnSpPr>
        <p:spPr>
          <a:xfrm flipH="1">
            <a:off x="5353778" y="4258705"/>
            <a:ext cx="520669" cy="36659"/>
          </a:xfrm>
          <a:prstGeom prst="straightConnector1">
            <a:avLst/>
          </a:prstGeom>
          <a:ln w="28575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1622594"/>
              </p:ext>
            </p:extLst>
          </p:nvPr>
        </p:nvGraphicFramePr>
        <p:xfrm>
          <a:off x="203678" y="1069670"/>
          <a:ext cx="8969602" cy="5448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9" name="標題 3"/>
          <p:cNvSpPr txBox="1">
            <a:spLocks/>
          </p:cNvSpPr>
          <p:nvPr/>
        </p:nvSpPr>
        <p:spPr bwMode="auto">
          <a:xfrm>
            <a:off x="6444208" y="1090775"/>
            <a:ext cx="2244332" cy="37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400" b="1" kern="0" dirty="0" smtClean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updated: July 31, 2020</a:t>
            </a:r>
            <a:endParaRPr kumimoji="1" lang="zh-TW" altLang="en-US" sz="1400" b="1" i="0" u="none" strike="noStrike" kern="0" cap="none" spc="0" normalizeH="0" baseline="0" noProof="0" dirty="0">
              <a:ln>
                <a:noFill/>
              </a:ln>
              <a:solidFill>
                <a:srgbClr val="E2AB39"/>
              </a:solidFill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166" name="標題 1"/>
          <p:cNvSpPr txBox="1">
            <a:spLocks/>
          </p:cNvSpPr>
          <p:nvPr/>
        </p:nvSpPr>
        <p:spPr>
          <a:xfrm>
            <a:off x="310468" y="0"/>
            <a:ext cx="6277756" cy="15540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4000" b="1" dirty="0" smtClean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Shareholder Structure</a:t>
            </a:r>
            <a:endParaRPr lang="zh-TW" altLang="en-US" sz="4000" b="1" dirty="0">
              <a:solidFill>
                <a:srgbClr val="E2AB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1163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84"/>
          <p:cNvSpPr txBox="1">
            <a:spLocks noChangeArrowheads="1"/>
          </p:cNvSpPr>
          <p:nvPr/>
        </p:nvSpPr>
        <p:spPr bwMode="auto">
          <a:xfrm>
            <a:off x="827584" y="1412776"/>
            <a:ext cx="6984776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marL="457200" indent="-457200" fontAlgn="base">
              <a:lnSpc>
                <a:spcPct val="150000"/>
              </a:lnSpc>
              <a:spcBef>
                <a:spcPts val="24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kumimoji="1" lang="en-US" altLang="zh-TW" sz="2400" u="sng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Largest Soybean Crusher in Taiwan</a:t>
            </a:r>
            <a:endParaRPr kumimoji="1" lang="en-US" altLang="zh-TW" sz="2400" u="sng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fontAlgn="base">
              <a:spcAft>
                <a:spcPct val="0"/>
              </a:spcAft>
            </a:pPr>
            <a:r>
              <a:rPr kumimoji="1"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Crush 1 million tons of soybean per year</a:t>
            </a:r>
          </a:p>
          <a:p>
            <a:pPr lvl="1" fontAlgn="base">
              <a:spcAft>
                <a:spcPct val="0"/>
              </a:spcAft>
            </a:pPr>
            <a:r>
              <a:rPr kumimoji="1"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(nearly 50</a:t>
            </a:r>
            <a:r>
              <a:rPr kumimoji="1" lang="en-US" altLang="zh-TW" sz="14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%</a:t>
            </a:r>
            <a:r>
              <a:rPr kumimoji="1"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of local crushing volume)</a:t>
            </a:r>
            <a:endParaRPr kumimoji="1" lang="en-US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 fontAlgn="base">
              <a:lnSpc>
                <a:spcPct val="200000"/>
              </a:lnSpc>
              <a:spcBef>
                <a:spcPts val="24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kumimoji="1" lang="en-US" altLang="zh-TW" sz="2400" u="sng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Largest Soy Protein Provider in Taiwan</a:t>
            </a:r>
          </a:p>
          <a:p>
            <a:pPr lvl="1" fontAlgn="base">
              <a:spcAft>
                <a:spcPct val="0"/>
              </a:spcAft>
            </a:pPr>
            <a:r>
              <a:rPr kumimoji="1"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Main product</a:t>
            </a:r>
            <a:r>
              <a:rPr kumimoji="1"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kumimoji="1"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Soybean Meal</a:t>
            </a:r>
            <a:endParaRPr kumimoji="1" lang="en-US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fontAlgn="base">
              <a:spcAft>
                <a:spcPct val="0"/>
              </a:spcAft>
            </a:pPr>
            <a:r>
              <a:rPr kumimoji="1"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Application</a:t>
            </a:r>
            <a:r>
              <a:rPr kumimoji="1"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kumimoji="1"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Feed Ingredients</a:t>
            </a:r>
            <a:r>
              <a:rPr kumimoji="1"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kumimoji="1" lang="en-US" altLang="zh-TW" sz="14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(plant protein)</a:t>
            </a:r>
          </a:p>
          <a:p>
            <a:pPr marL="457200" indent="-457200" fontAlgn="base">
              <a:lnSpc>
                <a:spcPct val="200000"/>
              </a:lnSpc>
              <a:spcBef>
                <a:spcPts val="24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kumimoji="1" lang="en-US" altLang="zh-TW" sz="2400" u="sng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Largest Veg. Oil Producer </a:t>
            </a:r>
            <a:r>
              <a:rPr kumimoji="1" lang="en-US" altLang="zh-TW" u="sng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 </a:t>
            </a:r>
            <a:r>
              <a:rPr kumimoji="1" lang="en-US" altLang="zh-TW" sz="2400" u="sng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Seller in Taiwan</a:t>
            </a:r>
            <a:endParaRPr kumimoji="1" lang="en-US" altLang="zh-TW" sz="2400" u="sng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 fontAlgn="base">
              <a:spcAft>
                <a:spcPct val="0"/>
              </a:spcAft>
            </a:pPr>
            <a:r>
              <a:rPr kumimoji="1"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Brand name</a:t>
            </a:r>
            <a:r>
              <a:rPr kumimoji="1"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：美食家</a:t>
            </a:r>
            <a:endParaRPr kumimoji="1" lang="en-US" altLang="zh-TW" sz="1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標題 1"/>
          <p:cNvSpPr txBox="1">
            <a:spLocks/>
          </p:cNvSpPr>
          <p:nvPr/>
        </p:nvSpPr>
        <p:spPr>
          <a:xfrm>
            <a:off x="310468" y="0"/>
            <a:ext cx="3541452" cy="15540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4000" b="1" dirty="0" smtClean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About Us</a:t>
            </a:r>
            <a:endParaRPr lang="zh-TW" altLang="en-US" sz="4000" b="1" dirty="0">
              <a:solidFill>
                <a:srgbClr val="E2AB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9145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5" descr="03星期三-確認版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522730"/>
            <a:ext cx="9144000" cy="4132805"/>
          </a:xfrm>
          <a:prstGeom prst="rect">
            <a:avLst/>
          </a:prstGeom>
        </p:spPr>
      </p:pic>
      <p:sp>
        <p:nvSpPr>
          <p:cNvPr id="8" name="標題 1"/>
          <p:cNvSpPr txBox="1">
            <a:spLocks/>
          </p:cNvSpPr>
          <p:nvPr/>
        </p:nvSpPr>
        <p:spPr>
          <a:xfrm>
            <a:off x="0" y="0"/>
            <a:ext cx="9144000" cy="15540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TW" altLang="en-US" sz="4000" b="1" dirty="0">
              <a:solidFill>
                <a:srgbClr val="E2AB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8946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1"/>
          <p:cNvSpPr txBox="1">
            <a:spLocks/>
          </p:cNvSpPr>
          <p:nvPr/>
        </p:nvSpPr>
        <p:spPr>
          <a:xfrm>
            <a:off x="328398" y="0"/>
            <a:ext cx="8815602" cy="15540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3600" b="1" u="sng" dirty="0" smtClean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Key Income Statement Items</a:t>
            </a:r>
            <a:r>
              <a:rPr lang="zh-TW" altLang="en-US" sz="3600" b="1" dirty="0" smtClean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2000" b="1" dirty="0" smtClean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 Consolidated )</a:t>
            </a:r>
            <a:endParaRPr lang="zh-TW" altLang="en-US" sz="2000" b="1" dirty="0">
              <a:solidFill>
                <a:srgbClr val="E2AB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9195242"/>
              </p:ext>
            </p:extLst>
          </p:nvPr>
        </p:nvGraphicFramePr>
        <p:xfrm>
          <a:off x="899592" y="2060848"/>
          <a:ext cx="7344814" cy="424471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462094"/>
                <a:gridCol w="1642361"/>
                <a:gridCol w="798999"/>
                <a:gridCol w="1649273"/>
                <a:gridCol w="792087"/>
              </a:tblGrid>
              <a:tr h="44705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Items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2020</a:t>
                      </a:r>
                      <a:r>
                        <a:rPr lang="zh-TW" altLang="en-US" sz="2000" b="0" u="none" strike="noStrike" baseline="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en-US" altLang="zh-TW" sz="20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en-US" altLang="zh-TW" sz="2000" b="0" u="none" strike="noStrike" baseline="300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st</a:t>
                      </a:r>
                      <a:r>
                        <a:rPr lang="en-US" altLang="zh-TW" sz="20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Half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2019</a:t>
                      </a:r>
                      <a:r>
                        <a:rPr lang="zh-TW" altLang="en-US" sz="2000" b="0" u="none" strike="noStrike" baseline="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  <a:r>
                        <a:rPr lang="en-US" altLang="zh-TW" sz="20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en-US" altLang="zh-TW" sz="2000" b="0" u="none" strike="noStrike" baseline="300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st</a:t>
                      </a:r>
                      <a:r>
                        <a:rPr lang="en-US" altLang="zh-TW" sz="20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Half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705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Amount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Amount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705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800" b="0" u="none" strike="noStrike" dirty="0" smtClean="0">
                          <a:solidFill>
                            <a:srgbClr val="E2AB3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Revenue</a:t>
                      </a:r>
                      <a:endParaRPr lang="zh-TW" altLang="en-US" sz="1800" b="0" i="0" u="none" strike="noStrike" dirty="0">
                        <a:solidFill>
                          <a:srgbClr val="E2AB39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8,025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100.0</a:t>
                      </a:r>
                      <a:r>
                        <a:rPr lang="zh-TW" altLang="en-US" sz="16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    </a:t>
                      </a:r>
                      <a:endParaRPr lang="en-US" altLang="zh-TW" sz="16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8,231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100.0</a:t>
                      </a:r>
                      <a:endParaRPr lang="en-US" altLang="zh-TW" sz="16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705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8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Gross Profit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1,037 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12.9</a:t>
                      </a:r>
                      <a:endParaRPr lang="en-US" altLang="zh-TW" sz="16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1,012 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12.3</a:t>
                      </a:r>
                      <a:endParaRPr lang="en-US" altLang="zh-TW" sz="16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705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8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Operating Expenses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(383)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4.8</a:t>
                      </a:r>
                      <a:endParaRPr lang="en-US" altLang="zh-TW" sz="16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(388)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4.7</a:t>
                      </a:r>
                      <a:endParaRPr lang="en-US" altLang="zh-TW" sz="16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705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8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Operating Profit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654 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--</a:t>
                      </a:r>
                      <a:endParaRPr lang="en-US" altLang="zh-TW" sz="16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624 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--</a:t>
                      </a:r>
                      <a:endParaRPr lang="en-US" altLang="zh-TW" sz="16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705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8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Profit Before Tax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670 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653 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8268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0" u="none" strike="noStrike" kern="1200" dirty="0" smtClean="0">
                          <a:solidFill>
                            <a:srgbClr val="FFC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Profit After Tax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100" b="0" u="none" strike="noStrike" kern="1200" dirty="0" smtClean="0">
                          <a:solidFill>
                            <a:srgbClr val="FFC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(attribute to owners of the parent)</a:t>
                      </a:r>
                      <a:endParaRPr lang="en-US" altLang="zh-TW" sz="1100" b="0" u="none" strike="noStrike" kern="1200" dirty="0">
                        <a:solidFill>
                          <a:srgbClr val="FFC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519 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6.5</a:t>
                      </a:r>
                      <a:r>
                        <a:rPr lang="zh-TW" altLang="en-US" sz="16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 </a:t>
                      </a:r>
                      <a:endParaRPr lang="en-US" altLang="zh-TW" sz="16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509 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6.2</a:t>
                      </a:r>
                      <a:endParaRPr lang="en-US" altLang="zh-TW" sz="16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705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u="none" strike="noStrike" dirty="0" smtClean="0">
                          <a:solidFill>
                            <a:srgbClr val="E2AB3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EPS </a:t>
                      </a:r>
                      <a:r>
                        <a:rPr lang="en-US" sz="1400" b="0" u="none" strike="noStrike" dirty="0" smtClean="0">
                          <a:solidFill>
                            <a:srgbClr val="E2AB3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en-US" altLang="zh-TW" sz="1400" b="0" u="none" strike="noStrike" dirty="0" smtClean="0">
                          <a:solidFill>
                            <a:srgbClr val="E2AB3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NT</a:t>
                      </a:r>
                      <a:r>
                        <a:rPr lang="en-US" altLang="zh-TW" sz="1400" b="0" u="none" strike="noStrike" baseline="0" dirty="0" smtClean="0">
                          <a:solidFill>
                            <a:srgbClr val="E2AB3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dollar</a:t>
                      </a:r>
                      <a:r>
                        <a:rPr lang="en-US" altLang="zh-TW" sz="1400" b="0" u="none" strike="noStrike" dirty="0" smtClean="0">
                          <a:solidFill>
                            <a:srgbClr val="E2AB39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altLang="zh-TW" sz="1400" b="0" i="0" u="none" strike="noStrike" dirty="0">
                        <a:solidFill>
                          <a:srgbClr val="E2AB39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3.24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--</a:t>
                      </a:r>
                      <a:endParaRPr lang="en-US" altLang="zh-TW" sz="16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3.18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i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--</a:t>
                      </a:r>
                      <a:endParaRPr lang="en-US" altLang="zh-TW" sz="16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516216" y="1638182"/>
            <a:ext cx="1938412" cy="33855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anchor="ctr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kumimoji="0" lang="en-US" altLang="zh-TW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In NT$ millions</a:t>
            </a:r>
            <a:endParaRPr kumimoji="0" lang="zh-TW" altLang="en-US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1"/>
          <p:cNvSpPr txBox="1">
            <a:spLocks/>
          </p:cNvSpPr>
          <p:nvPr/>
        </p:nvSpPr>
        <p:spPr>
          <a:xfrm>
            <a:off x="310468" y="0"/>
            <a:ext cx="8654020" cy="15540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3600" b="1" u="sng" dirty="0" smtClean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Key Balance Sheet Items</a:t>
            </a:r>
            <a:r>
              <a:rPr lang="zh-TW" altLang="en-US" sz="3600" b="1" dirty="0" smtClean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2000" b="1" dirty="0" smtClean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 Consolidated )</a:t>
            </a:r>
            <a:endParaRPr lang="zh-TW" altLang="en-US" sz="2000" b="1" dirty="0">
              <a:solidFill>
                <a:srgbClr val="E2AB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4114011"/>
              </p:ext>
            </p:extLst>
          </p:nvPr>
        </p:nvGraphicFramePr>
        <p:xfrm>
          <a:off x="899592" y="2060848"/>
          <a:ext cx="7344818" cy="2880318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986598"/>
                <a:gridCol w="2045850"/>
                <a:gridCol w="633260"/>
                <a:gridCol w="2031036"/>
                <a:gridCol w="648074"/>
              </a:tblGrid>
              <a:tr h="48005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Items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June 30, 2020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June 30, 2019</a:t>
                      </a:r>
                      <a:endParaRPr lang="zh-TW" altLang="en-US" sz="20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005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Amount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Amount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0053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8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Total Assets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b="0" u="none" strike="noStrike" kern="1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6,602</a:t>
                      </a:r>
                      <a:endParaRPr lang="en-US" altLang="zh-TW" sz="1800" b="0" u="none" strike="noStrike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100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b="0" u="none" strike="noStrike" kern="1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5,865 </a:t>
                      </a:r>
                      <a:endParaRPr lang="en-US" altLang="zh-TW" sz="1800" b="0" u="none" strike="noStrike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100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0053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800" b="0" i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Total</a:t>
                      </a:r>
                      <a:r>
                        <a:rPr lang="en-US" altLang="zh-TW" sz="1800" b="0" i="0" u="none" strike="noStrike" baseline="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Liabilities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b="0" u="none" strike="noStrike" kern="1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2,752</a:t>
                      </a:r>
                      <a:endParaRPr lang="en-US" altLang="zh-TW" sz="1800" b="0" u="none" strike="noStrike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42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b="0" u="none" strike="noStrike" kern="1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2,216</a:t>
                      </a:r>
                      <a:endParaRPr lang="en-US" altLang="zh-TW" sz="1800" b="0" u="none" strike="noStrike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38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0053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800" b="0" i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Total</a:t>
                      </a:r>
                      <a:r>
                        <a:rPr lang="en-US" altLang="zh-TW" sz="1800" b="0" i="0" u="none" strike="noStrike" baseline="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Equity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b="0" u="none" strike="noStrike" kern="1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3,850</a:t>
                      </a:r>
                      <a:endParaRPr lang="en-US" altLang="zh-TW" sz="1800" b="0" u="none" strike="noStrike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58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b="0" u="none" strike="noStrike" kern="1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3,649 </a:t>
                      </a:r>
                      <a:endParaRPr lang="en-US" altLang="zh-TW" sz="1800" b="0" u="none" strike="noStrike" kern="1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62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0053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8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Current Ratio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223 </a:t>
                      </a:r>
                      <a:r>
                        <a:rPr lang="en-US" altLang="zh-TW" sz="14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%</a:t>
                      </a:r>
                      <a:endParaRPr lang="en-US" altLang="zh-TW" sz="18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252 </a:t>
                      </a:r>
                      <a:r>
                        <a:rPr lang="en-US" altLang="zh-TW" sz="1400" b="0" u="none" strike="noStrike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itchFamily="18" charset="0"/>
                        </a:rPr>
                        <a:t>%</a:t>
                      </a:r>
                      <a:endParaRPr lang="en-US" altLang="zh-TW" sz="1400" b="0" i="0" u="none" strike="noStrike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516216" y="1638182"/>
            <a:ext cx="1938412" cy="33855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anchor="ctr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kumimoji="0" lang="en-US" altLang="zh-TW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In NT$ millions</a:t>
            </a:r>
            <a:endParaRPr kumimoji="0" lang="zh-TW" altLang="en-US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90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328555"/>
              </p:ext>
            </p:extLst>
          </p:nvPr>
        </p:nvGraphicFramePr>
        <p:xfrm>
          <a:off x="899592" y="2060848"/>
          <a:ext cx="7344816" cy="3432381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384376"/>
                <a:gridCol w="1980220"/>
                <a:gridCol w="1980220"/>
              </a:tblGrid>
              <a:tr h="480053">
                <a:tc>
                  <a:txBody>
                    <a:bodyPr/>
                    <a:lstStyle/>
                    <a:p>
                      <a:pPr marL="172720" algn="ctr">
                        <a:spcAft>
                          <a:spcPts val="0"/>
                        </a:spcAft>
                      </a:pPr>
                      <a:r>
                        <a:rPr lang="en-US" altLang="zh-TW" sz="2000" b="0" kern="0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Items</a:t>
                      </a:r>
                      <a:endParaRPr lang="zh-TW" sz="2000" b="0" kern="1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19" marR="7619" marT="7621" marB="76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000" b="0" kern="0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2020 1</a:t>
                      </a:r>
                      <a:r>
                        <a:rPr lang="en-US" altLang="zh-TW" sz="2000" b="0" kern="0" baseline="30000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st</a:t>
                      </a:r>
                      <a:r>
                        <a:rPr lang="en-US" altLang="zh-TW" sz="2000" b="0" kern="0" baseline="0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Half</a:t>
                      </a:r>
                      <a:endParaRPr lang="zh-TW" altLang="en-US" sz="2000" b="0" kern="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000" b="0" kern="0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2019 1</a:t>
                      </a:r>
                      <a:r>
                        <a:rPr lang="en-US" altLang="zh-TW" sz="2000" b="0" kern="0" baseline="30000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st</a:t>
                      </a:r>
                      <a:r>
                        <a:rPr lang="en-US" altLang="zh-TW" sz="2000" b="0" kern="0" baseline="0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Half</a:t>
                      </a:r>
                      <a:endParaRPr lang="zh-TW" altLang="en-US" sz="2000" b="0" kern="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0053">
                <a:tc>
                  <a:txBody>
                    <a:bodyPr/>
                    <a:lstStyle/>
                    <a:p>
                      <a:pPr marL="172720" algn="l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0" kern="0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Beginning Balance</a:t>
                      </a:r>
                      <a:endParaRPr lang="zh-TW" altLang="en-US" sz="1800" b="0" kern="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2720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0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1,952</a:t>
                      </a:r>
                      <a:endParaRPr lang="en-US" altLang="zh-TW" sz="1800" b="0" kern="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2720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0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1,791</a:t>
                      </a:r>
                      <a:endParaRPr lang="en-US" altLang="zh-TW" sz="1800" b="0" kern="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4074">
                <a:tc>
                  <a:txBody>
                    <a:bodyPr/>
                    <a:lstStyle/>
                    <a:p>
                      <a:pPr marL="172720" algn="l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0" kern="0" baseline="0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Net Cash flows from </a:t>
                      </a:r>
                      <a:r>
                        <a:rPr lang="en-US" altLang="zh-TW" sz="1800" b="0" i="0" kern="0" baseline="0" dirty="0" smtClean="0">
                          <a:solidFill>
                            <a:srgbClr val="FFC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operating</a:t>
                      </a:r>
                      <a:r>
                        <a:rPr lang="en-US" altLang="zh-TW" sz="1800" b="0" kern="0" baseline="0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activities</a:t>
                      </a:r>
                      <a:endParaRPr lang="zh-TW" altLang="en-US" sz="1800" b="0" kern="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2720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0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232 </a:t>
                      </a:r>
                      <a:endParaRPr lang="en-US" altLang="zh-TW" sz="1800" b="0" kern="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2720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0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138</a:t>
                      </a:r>
                      <a:endParaRPr lang="en-US" altLang="zh-TW" sz="1800" b="0" kern="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4074">
                <a:tc>
                  <a:txBody>
                    <a:bodyPr/>
                    <a:lstStyle/>
                    <a:p>
                      <a:pPr marL="172720" algn="l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0" kern="0" baseline="0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Net Cash flows used in </a:t>
                      </a:r>
                      <a:r>
                        <a:rPr lang="en-US" altLang="zh-TW" sz="1800" b="0" kern="0" baseline="0" dirty="0" smtClean="0">
                          <a:solidFill>
                            <a:srgbClr val="FFC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investing</a:t>
                      </a:r>
                      <a:r>
                        <a:rPr lang="en-US" altLang="zh-TW" sz="1800" b="0" kern="0" baseline="0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activities</a:t>
                      </a:r>
                      <a:endParaRPr lang="zh-TW" altLang="en-US" sz="1800" b="0" kern="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2720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0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(137)</a:t>
                      </a:r>
                      <a:endParaRPr lang="en-US" altLang="zh-TW" sz="1800" b="0" kern="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2720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800" b="0" kern="0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altLang="zh-TW" sz="1800" b="0" kern="0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1800" b="0" kern="0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en-US" altLang="zh-TW" sz="1800" b="0" kern="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4074">
                <a:tc>
                  <a:txBody>
                    <a:bodyPr/>
                    <a:lstStyle/>
                    <a:p>
                      <a:pPr marL="17272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0" kern="0" baseline="0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Net Cash flows from (used in)</a:t>
                      </a:r>
                      <a:endParaRPr lang="zh-TW" altLang="en-US" sz="1800" b="0" kern="0" dirty="0" smtClean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marL="172720" algn="l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0" kern="0" baseline="0" dirty="0" smtClean="0">
                          <a:solidFill>
                            <a:srgbClr val="FFC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financing</a:t>
                      </a:r>
                      <a:r>
                        <a:rPr lang="en-US" altLang="zh-TW" sz="1800" b="0" kern="0" baseline="0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activities</a:t>
                      </a:r>
                      <a:endParaRPr lang="zh-TW" altLang="en-US" sz="1800" b="0" kern="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2720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0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74</a:t>
                      </a:r>
                      <a:endParaRPr lang="en-US" altLang="zh-TW" sz="1800" b="0" kern="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2720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800" b="0" kern="0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altLang="zh-TW" sz="1800" b="0" kern="0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800" b="0" kern="0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en-US" altLang="zh-TW" sz="1800" b="0" kern="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0053">
                <a:tc>
                  <a:txBody>
                    <a:bodyPr/>
                    <a:lstStyle/>
                    <a:p>
                      <a:pPr marL="172720" algn="l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b="0" kern="0" dirty="0" smtClean="0">
                          <a:solidFill>
                            <a:srgbClr val="E2AB39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Ending Balance</a:t>
                      </a:r>
                      <a:endParaRPr lang="zh-TW" altLang="en-US" sz="1800" b="0" kern="0" dirty="0">
                        <a:solidFill>
                          <a:srgbClr val="E2AB39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2720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0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2,121 </a:t>
                      </a:r>
                      <a:endParaRPr lang="en-US" altLang="zh-TW" sz="1800" b="0" kern="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172720" algn="r" defTabSz="914400" rtl="0" eaLnBrk="1" fontAlgn="ctr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0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1,862 </a:t>
                      </a:r>
                      <a:endParaRPr lang="en-US" altLang="zh-TW" sz="1800" b="0" kern="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" name="標題 1"/>
          <p:cNvSpPr txBox="1">
            <a:spLocks/>
          </p:cNvSpPr>
          <p:nvPr/>
        </p:nvSpPr>
        <p:spPr>
          <a:xfrm>
            <a:off x="310468" y="0"/>
            <a:ext cx="7789924" cy="15540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3600" b="1" u="sng" dirty="0" smtClean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Key Cash Flow Items</a:t>
            </a:r>
            <a:r>
              <a:rPr lang="en-US" altLang="zh-TW" sz="3600" b="1" dirty="0" smtClean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2000" b="1" dirty="0" smtClean="0">
                <a:solidFill>
                  <a:srgbClr val="E2AB3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 Consolidated )</a:t>
            </a:r>
            <a:endParaRPr lang="zh-TW" altLang="en-US" sz="2000" b="1" dirty="0">
              <a:solidFill>
                <a:srgbClr val="E2AB3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516216" y="1638182"/>
            <a:ext cx="1938412" cy="338554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anchor="ctr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kumimoji="0" lang="en-US" altLang="zh-TW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In NT$ millions</a:t>
            </a:r>
            <a:endParaRPr kumimoji="0" lang="zh-TW" altLang="en-US" sz="1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28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10611</TotalTime>
  <Words>419</Words>
  <Application>Microsoft Office PowerPoint</Application>
  <PresentationFormat>如螢幕大小 (4:3)</PresentationFormat>
  <Paragraphs>140</Paragraphs>
  <Slides>13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20" baseType="lpstr">
      <vt:lpstr>微軟正黑體</vt:lpstr>
      <vt:lpstr>新細明體</vt:lpstr>
      <vt:lpstr>Arial</vt:lpstr>
      <vt:lpstr>Calibri</vt:lpstr>
      <vt:lpstr>Times New Roman</vt:lpstr>
      <vt:lpstr>Wingdings</vt:lpstr>
      <vt:lpstr>Office 佈景主題</vt:lpstr>
      <vt:lpstr>PowerPoint 簡報</vt:lpstr>
      <vt:lpstr>PowerPoint 簡報</vt:lpstr>
      <vt:lpstr>Location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tonyyen</dc:creator>
  <cp:lastModifiedBy>顏鵬洲</cp:lastModifiedBy>
  <cp:revision>1233</cp:revision>
  <dcterms:created xsi:type="dcterms:W3CDTF">2018-05-24T06:06:15Z</dcterms:created>
  <dcterms:modified xsi:type="dcterms:W3CDTF">2020-08-17T04:22:15Z</dcterms:modified>
</cp:coreProperties>
</file>