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dp" ContentType="image/vnd.ms-photo"/>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79" r:id="rId9"/>
    <p:sldId id="280" r:id="rId10"/>
    <p:sldId id="286" r:id="rId11"/>
    <p:sldId id="263" r:id="rId12"/>
    <p:sldId id="264" r:id="rId13"/>
    <p:sldId id="281" r:id="rId14"/>
    <p:sldId id="283" r:id="rId15"/>
    <p:sldId id="284" r:id="rId16"/>
    <p:sldId id="265" r:id="rId17"/>
    <p:sldId id="266" r:id="rId18"/>
    <p:sldId id="267" r:id="rId19"/>
    <p:sldId id="268" r:id="rId20"/>
    <p:sldId id="271" r:id="rId21"/>
    <p:sldId id="269" r:id="rId22"/>
    <p:sldId id="270" r:id="rId23"/>
    <p:sldId id="272" r:id="rId24"/>
    <p:sldId id="273" r:id="rId25"/>
    <p:sldId id="274" r:id="rId26"/>
    <p:sldId id="278" r:id="rId27"/>
    <p:sldId id="275" r:id="rId28"/>
    <p:sldId id="276" r:id="rId29"/>
    <p:sldId id="285" r:id="rId30"/>
    <p:sldId id="277" r:id="rId31"/>
  </p:sldIdLst>
  <p:sldSz cx="12192000" cy="6858000"/>
  <p:notesSz cx="9939338" cy="6807200"/>
  <p:defaultTextStyle>
    <a:defPPr rtl="0">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5" userDrawn="1">
          <p15:clr>
            <a:srgbClr val="A4A3A4"/>
          </p15:clr>
        </p15:guide>
        <p15:guide id="2" pos="68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yceGm" initials="J"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27"/>
    <a:srgbClr val="5B9BD5"/>
    <a:srgbClr val="A4C8E8"/>
    <a:srgbClr val="FFFFFF"/>
    <a:srgbClr val="78ADDC"/>
    <a:srgbClr val="7FB1DE"/>
    <a:srgbClr val="629FD7"/>
    <a:srgbClr val="B8D4ED"/>
    <a:srgbClr val="AECEEA"/>
    <a:srgbClr val="E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0" d="100"/>
          <a:sy n="70" d="100"/>
        </p:scale>
        <p:origin x="612" y="60"/>
      </p:cViewPr>
      <p:guideLst>
        <p:guide orient="horz" pos="845"/>
        <p:guide pos="68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oleObject" Target="Microsoft%20PowerPoint%20&#30340;&#22294;&#34920;%20" TargetMode="Externa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3"/>
          <c:dPt>
            <c:idx val="0"/>
            <c:bubble3D val="0"/>
            <c:explosion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F065-46FE-8931-B6EADCC3E637}"/>
              </c:ext>
            </c:extLst>
          </c:dPt>
          <c:dPt>
            <c:idx val="1"/>
            <c:bubble3D val="0"/>
            <c:explosion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F065-46FE-8931-B6EADCC3E637}"/>
              </c:ext>
            </c:extLst>
          </c:dPt>
          <c:dLbls>
            <c:dLbl>
              <c:idx val="0"/>
              <c:layout>
                <c:manualLayout>
                  <c:x val="1.8215233946710704E-2"/>
                  <c:y val="-2.5710179026522301E-2"/>
                </c:manualLayout>
              </c:layout>
              <c:tx>
                <c:rich>
                  <a:bodyPr rot="0" vert="horz"/>
                  <a:lstStyle/>
                  <a:p>
                    <a:pPr>
                      <a:defRPr b="1"/>
                    </a:pPr>
                    <a:fld id="{024885D8-7DCE-4EF0-9B72-96267B37CAB7}" type="CATEGORYNAME">
                      <a:rPr lang="en-US" altLang="zh-TW" sz="2000" b="1">
                        <a:solidFill>
                          <a:srgbClr val="5B9BD5"/>
                        </a:solidFill>
                      </a:rPr>
                      <a:pPr>
                        <a:defRPr b="1"/>
                      </a:pPr>
                      <a:t>[類別名稱]</a:t>
                    </a:fld>
                    <a:r>
                      <a:rPr lang="en-US" altLang="zh-TW" sz="2000" b="1" dirty="0">
                        <a:solidFill>
                          <a:srgbClr val="5B9BD5"/>
                        </a:solidFill>
                      </a:rPr>
                      <a:t>
</a:t>
                    </a:r>
                    <a:fld id="{F216D1D8-40D0-444D-BC9F-D3FD32937965}" type="PERCENTAGE">
                      <a:rPr lang="en-US" altLang="zh-TW" sz="2000" b="1">
                        <a:solidFill>
                          <a:srgbClr val="5B9BD5"/>
                        </a:solidFill>
                      </a:rPr>
                      <a:pPr>
                        <a:defRPr b="1"/>
                      </a:pPr>
                      <a:t>[百分比]</a:t>
                    </a:fld>
                    <a:endParaRPr lang="en-US" altLang="zh-TW" sz="2000" b="1" dirty="0">
                      <a:solidFill>
                        <a:srgbClr val="5B9BD5"/>
                      </a:solidFill>
                    </a:endParaRPr>
                  </a:p>
                </c:rich>
              </c:tx>
              <c:numFmt formatCode="0.00%" sourceLinked="0"/>
              <c:spPr>
                <a:solidFill>
                  <a:sysClr val="window" lastClr="FFFFFF"/>
                </a:solidFill>
                <a:ln w="9525" cap="flat" cmpd="sng" algn="ctr">
                  <a:solidFill>
                    <a:schemeClr val="bg1">
                      <a:lumMod val="75000"/>
                    </a:schemeClr>
                  </a:solidFill>
                  <a:prstDash val="solid"/>
                  <a:round/>
                  <a:headEnd type="none" w="med" len="med"/>
                  <a:tailEnd type="none" w="med" len="med"/>
                </a:ln>
                <a:effectLst/>
              </c:sp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41683"/>
                        <a:gd name="adj2" fmla="val -83117"/>
                      </a:avLst>
                    </a:prstGeom>
                  </c15:spPr>
                  <c15:layout>
                    <c:manualLayout>
                      <c:w val="0.26174792195504737"/>
                      <c:h val="0.19741211190113614"/>
                    </c:manualLayout>
                  </c15:layout>
                  <c15:dlblFieldTable/>
                  <c15:showDataLabelsRange val="0"/>
                </c:ext>
                <c:ext xmlns:c16="http://schemas.microsoft.com/office/drawing/2014/chart" uri="{C3380CC4-5D6E-409C-BE32-E72D297353CC}">
                  <c16:uniqueId val="{00000001-F065-46FE-8931-B6EADCC3E637}"/>
                </c:ext>
              </c:extLst>
            </c:dLbl>
            <c:dLbl>
              <c:idx val="1"/>
              <c:layout>
                <c:manualLayout>
                  <c:x val="-6.0879465237723529E-2"/>
                  <c:y val="1.1426858701984609E-2"/>
                </c:manualLayout>
              </c:layout>
              <c:tx>
                <c:rich>
                  <a:bodyPr rot="0" vert="horz"/>
                  <a:lstStyle/>
                  <a:p>
                    <a:pPr algn="ctr">
                      <a:defRPr b="1"/>
                    </a:pPr>
                    <a:fld id="{FF4887EE-BDFB-4A54-9630-C2DAE5734A6F}" type="CATEGORYNAME">
                      <a:rPr lang="en-US" altLang="zh-TW" sz="2000" b="1">
                        <a:solidFill>
                          <a:srgbClr val="ED7D27"/>
                        </a:solidFill>
                      </a:rPr>
                      <a:pPr algn="ctr">
                        <a:defRPr b="1"/>
                      </a:pPr>
                      <a:t>[類別名稱]</a:t>
                    </a:fld>
                    <a:r>
                      <a:rPr lang="en-US" altLang="zh-TW" sz="2000" b="1" dirty="0">
                        <a:solidFill>
                          <a:srgbClr val="ED7D27"/>
                        </a:solidFill>
                      </a:rPr>
                      <a:t>
</a:t>
                    </a:r>
                    <a:fld id="{E8E1C779-60CD-46C2-A4E8-F8947683159E}" type="PERCENTAGE">
                      <a:rPr lang="en-US" altLang="zh-TW" sz="2000" b="1">
                        <a:solidFill>
                          <a:srgbClr val="ED7D27"/>
                        </a:solidFill>
                      </a:rPr>
                      <a:pPr algn="ctr">
                        <a:defRPr b="1"/>
                      </a:pPr>
                      <a:t>[百分比]</a:t>
                    </a:fld>
                    <a:endParaRPr lang="en-US" altLang="zh-TW" sz="2000" b="1" dirty="0">
                      <a:solidFill>
                        <a:srgbClr val="ED7D27"/>
                      </a:solidFill>
                    </a:endParaRPr>
                  </a:p>
                </c:rich>
              </c:tx>
              <c:numFmt formatCode="0.00%" sourceLinked="0"/>
              <c:spPr>
                <a:solidFill>
                  <a:sysClr val="window" lastClr="FFFFFF"/>
                </a:solidFill>
                <a:ln>
                  <a:solidFill>
                    <a:sysClr val="window" lastClr="FFFFFF">
                      <a:lumMod val="75000"/>
                    </a:sysClr>
                  </a:solidFill>
                </a:ln>
                <a:effectLst/>
              </c:sp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c15:spPr>
                  <c15:layout>
                    <c:manualLayout>
                      <c:w val="0.23952570989484898"/>
                      <c:h val="0.20752680674178026"/>
                    </c:manualLayout>
                  </c15:layout>
                  <c15:dlblFieldTable/>
                  <c15:showDataLabelsRange val="0"/>
                </c:ext>
                <c:ext xmlns:c16="http://schemas.microsoft.com/office/drawing/2014/chart" uri="{C3380CC4-5D6E-409C-BE32-E72D297353CC}">
                  <c16:uniqueId val="{00000003-F065-46FE-8931-B6EADCC3E637}"/>
                </c:ext>
              </c:extLst>
            </c:dLbl>
            <c:numFmt formatCode="0.00%" sourceLinked="0"/>
            <c:spPr>
              <a:solidFill>
                <a:sysClr val="window" lastClr="FFFFFF"/>
              </a:solidFill>
              <a:ln>
                <a:solidFill>
                  <a:schemeClr val="bg1">
                    <a:lumMod val="75000"/>
                  </a:schemeClr>
                </a:solidFill>
              </a:ln>
              <a:effectLst/>
            </c:spPr>
            <c:txPr>
              <a:bodyPr wrap="square" lIns="38100" tIns="19050" rIns="38100" bIns="19050" anchor="ctr">
                <a:spAutoFit/>
              </a:bodyPr>
              <a:lstStyle/>
              <a:p>
                <a:pPr>
                  <a:defRPr b="1"/>
                </a:pPr>
                <a:endParaRPr lang="zh-TW"/>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c15:spPr>
              </c:ext>
            </c:extLst>
          </c:dLbls>
          <c:cat>
            <c:strRef>
              <c:f>內外銷!$A$3:$A$4</c:f>
              <c:strCache>
                <c:ptCount val="2"/>
                <c:pt idx="0">
                  <c:v>Domestic sales</c:v>
                </c:pt>
                <c:pt idx="1">
                  <c:v>Exports</c:v>
                </c:pt>
              </c:strCache>
            </c:strRef>
          </c:cat>
          <c:val>
            <c:numRef>
              <c:f>內外銷!$B$3:$B$4</c:f>
              <c:numCache>
                <c:formatCode>0.00%</c:formatCode>
                <c:ptCount val="2"/>
                <c:pt idx="0">
                  <c:v>0.8589</c:v>
                </c:pt>
                <c:pt idx="1">
                  <c:v>0.1411</c:v>
                </c:pt>
              </c:numCache>
            </c:numRef>
          </c:val>
          <c:extLst>
            <c:ext xmlns:c16="http://schemas.microsoft.com/office/drawing/2014/chart" uri="{C3380CC4-5D6E-409C-BE32-E72D297353CC}">
              <c16:uniqueId val="{00000004-F065-46FE-8931-B6EADCC3E637}"/>
            </c:ext>
          </c:extLst>
        </c:ser>
        <c:dLbls>
          <c:dLblPos val="outEnd"/>
          <c:showLegendKey val="0"/>
          <c:showVal val="0"/>
          <c:showCatName val="1"/>
          <c:showSerName val="0"/>
          <c:showPercent val="0"/>
          <c:showBubbleSize val="0"/>
          <c:showLeaderLines val="0"/>
        </c:dLbls>
      </c:pie3DChart>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latin typeface="Times New Roman" panose="02020603050405020304" pitchFamily="18" charset="0"/>
          <a:cs typeface="Times New Roman" panose="02020603050405020304" pitchFamily="18" charset="0"/>
        </a:defRPr>
      </a:pPr>
      <a:endParaRPr lang="zh-TW"/>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4474888499379961E-2"/>
          <c:y val="0.11001066499900708"/>
          <c:w val="0.81105022300124008"/>
          <c:h val="0.78789714339513583"/>
        </c:manualLayout>
      </c:layout>
      <c:pie3DChart>
        <c:varyColors val="1"/>
        <c:ser>
          <c:idx val="0"/>
          <c:order val="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3F45-4055-9FF1-06D26466D60F}"/>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3F45-4055-9FF1-06D26466D60F}"/>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3F45-4055-9FF1-06D26466D60F}"/>
              </c:ext>
            </c:extLst>
          </c:dPt>
          <c:dLbls>
            <c:dLbl>
              <c:idx val="0"/>
              <c:layout>
                <c:manualLayout>
                  <c:x val="-6.796505682665456E-2"/>
                  <c:y val="-0.11443089809547816"/>
                </c:manualLayout>
              </c:layout>
              <c:tx>
                <c:rich>
                  <a:bodyPr/>
                  <a:lstStyle/>
                  <a:p>
                    <a:pPr>
                      <a:defRPr/>
                    </a:pPr>
                    <a:fld id="{C44F38D9-EBD8-4E7F-925A-15AFFE081009}" type="CATEGORYNAME">
                      <a:rPr lang="en-US" altLang="zh-TW" sz="2000" b="1">
                        <a:solidFill>
                          <a:srgbClr val="5B9BD5"/>
                        </a:solidFill>
                      </a:rPr>
                      <a:pPr>
                        <a:defRPr/>
                      </a:pPr>
                      <a:t>[類別名稱]</a:t>
                    </a:fld>
                    <a:r>
                      <a:rPr lang="en-US" altLang="zh-TW" sz="2000" b="1" dirty="0">
                        <a:solidFill>
                          <a:srgbClr val="5B9BD5"/>
                        </a:solidFill>
                      </a:rPr>
                      <a:t>
</a:t>
                    </a:r>
                    <a:fld id="{02893653-366F-47B9-A691-5C2C1482D683}" type="VALUE">
                      <a:rPr lang="en-US" altLang="zh-TW" sz="2000" b="1" smtClean="0">
                        <a:solidFill>
                          <a:srgbClr val="5B9BD5"/>
                        </a:solidFill>
                      </a:rPr>
                      <a:pPr>
                        <a:defRPr/>
                      </a:pPr>
                      <a:t>[值]</a:t>
                    </a:fld>
                    <a:endParaRPr lang="en-US" altLang="zh-TW" sz="2000" b="1" dirty="0">
                      <a:solidFill>
                        <a:srgbClr val="5B9BD5"/>
                      </a:solidFill>
                    </a:endParaRPr>
                  </a:p>
                </c:rich>
              </c:tx>
              <c:spPr>
                <a:xfrm>
                  <a:off x="5093523" y="521897"/>
                  <a:ext cx="1016000" cy="774573"/>
                </a:xfrm>
                <a:solidFill>
                  <a:prstClr val="white"/>
                </a:solidFill>
                <a:ln w="9525" cap="flat" cmpd="sng" algn="ctr">
                  <a:solidFill>
                    <a:schemeClr val="accent1">
                      <a:lumMod val="75000"/>
                    </a:scheme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28518"/>
                        <a:gd name="adj2" fmla="val 79919"/>
                      </a:avLst>
                    </a:prstGeom>
                  </c15:spPr>
                  <c15:layout>
                    <c:manualLayout>
                      <c:w val="0.21000866079024322"/>
                      <c:h val="0.17385666627536706"/>
                    </c:manualLayout>
                  </c15:layout>
                  <c15:dlblFieldTable/>
                  <c15:showDataLabelsRange val="0"/>
                </c:ext>
                <c:ext xmlns:c16="http://schemas.microsoft.com/office/drawing/2014/chart" uri="{C3380CC4-5D6E-409C-BE32-E72D297353CC}">
                  <c16:uniqueId val="{00000001-3F45-4055-9FF1-06D26466D60F}"/>
                </c:ext>
              </c:extLst>
            </c:dLbl>
            <c:dLbl>
              <c:idx val="1"/>
              <c:layout>
                <c:manualLayout>
                  <c:x val="-5.6073301645018628E-2"/>
                  <c:y val="-1.1778043781714067E-2"/>
                </c:manualLayout>
              </c:layout>
              <c:tx>
                <c:rich>
                  <a:bodyPr rot="0" vert="horz"/>
                  <a:lstStyle/>
                  <a:p>
                    <a:pPr>
                      <a:defRPr b="1"/>
                    </a:pPr>
                    <a:fld id="{A28AAED4-3559-490D-AC64-07F909FB5CCD}" type="CATEGORYNAME">
                      <a:rPr lang="en-US" altLang="zh-TW" sz="2000" b="1">
                        <a:solidFill>
                          <a:srgbClr val="ED7D27"/>
                        </a:solidFill>
                      </a:rPr>
                      <a:pPr>
                        <a:defRPr b="1"/>
                      </a:pPr>
                      <a:t>[類別名稱]</a:t>
                    </a:fld>
                    <a:r>
                      <a:rPr lang="en-US" altLang="zh-TW" sz="2000" b="1" dirty="0">
                        <a:solidFill>
                          <a:srgbClr val="ED7D27"/>
                        </a:solidFill>
                      </a:rPr>
                      <a:t>
</a:t>
                    </a:r>
                    <a:fld id="{0C2B5173-123F-4A34-A10F-248D57ADED90}" type="PERCENTAGE">
                      <a:rPr lang="en-US" altLang="zh-TW" sz="2000" b="1">
                        <a:solidFill>
                          <a:srgbClr val="ED7D27"/>
                        </a:solidFill>
                      </a:rPr>
                      <a:pPr>
                        <a:defRPr b="1"/>
                      </a:pPr>
                      <a:t>[百分比]</a:t>
                    </a:fld>
                    <a:endParaRPr lang="en-US" altLang="zh-TW" sz="2000" b="1" dirty="0">
                      <a:solidFill>
                        <a:srgbClr val="ED7D27"/>
                      </a:solidFill>
                    </a:endParaRPr>
                  </a:p>
                </c:rich>
              </c:tx>
              <c:numFmt formatCode="0.00%" sourceLinked="0"/>
              <c:spPr>
                <a:solidFill>
                  <a:sysClr val="window" lastClr="FFFFFF"/>
                </a:solidFill>
                <a:ln w="9525" cap="flat" cmpd="sng" algn="ctr">
                  <a:solidFill>
                    <a:srgbClr val="ED7D31"/>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c15:spPr>
                  <c15:layout>
                    <c:manualLayout>
                      <c:w val="0.25619225832246423"/>
                      <c:h val="0.18270198299126039"/>
                    </c:manualLayout>
                  </c15:layout>
                  <c15:dlblFieldTable/>
                  <c15:showDataLabelsRange val="0"/>
                </c:ext>
                <c:ext xmlns:c16="http://schemas.microsoft.com/office/drawing/2014/chart" uri="{C3380CC4-5D6E-409C-BE32-E72D297353CC}">
                  <c16:uniqueId val="{00000003-3F45-4055-9FF1-06D26466D60F}"/>
                </c:ext>
              </c:extLst>
            </c:dLbl>
            <c:dLbl>
              <c:idx val="2"/>
              <c:layout>
                <c:manualLayout>
                  <c:x val="3.5215354845834684E-2"/>
                  <c:y val="-0.33756662661643966"/>
                </c:manualLayout>
              </c:layout>
              <c:tx>
                <c:rich>
                  <a:bodyPr rot="0" vert="horz"/>
                  <a:lstStyle/>
                  <a:p>
                    <a:pPr>
                      <a:defRPr b="1"/>
                    </a:pPr>
                    <a:fld id="{FCB19BE9-776E-42E6-872C-FD937A4D0DFA}" type="CATEGORYNAME">
                      <a:rPr lang="en-US" altLang="zh-TW" sz="2000" b="1">
                        <a:solidFill>
                          <a:schemeClr val="bg1">
                            <a:lumMod val="50000"/>
                          </a:schemeClr>
                        </a:solidFill>
                      </a:rPr>
                      <a:pPr>
                        <a:defRPr b="1"/>
                      </a:pPr>
                      <a:t>[類別名稱]</a:t>
                    </a:fld>
                    <a:r>
                      <a:rPr lang="en-US" altLang="zh-TW" sz="2000" b="1" dirty="0">
                        <a:solidFill>
                          <a:schemeClr val="bg1">
                            <a:lumMod val="50000"/>
                          </a:schemeClr>
                        </a:solidFill>
                      </a:rPr>
                      <a:t>
</a:t>
                    </a:r>
                    <a:fld id="{44DC36C1-F4FF-48A8-A6F3-AE2743943262}" type="PERCENTAGE">
                      <a:rPr lang="en-US" altLang="zh-TW" sz="2000" b="1">
                        <a:solidFill>
                          <a:schemeClr val="bg1">
                            <a:lumMod val="50000"/>
                          </a:schemeClr>
                        </a:solidFill>
                      </a:rPr>
                      <a:pPr>
                        <a:defRPr b="1"/>
                      </a:pPr>
                      <a:t>[百分比]</a:t>
                    </a:fld>
                    <a:endParaRPr lang="en-US" altLang="zh-TW" sz="2000" b="1" dirty="0">
                      <a:solidFill>
                        <a:schemeClr val="bg1">
                          <a:lumMod val="50000"/>
                        </a:schemeClr>
                      </a:solidFill>
                    </a:endParaRPr>
                  </a:p>
                </c:rich>
              </c:tx>
              <c:numFmt formatCode="0.00%" sourceLinked="0"/>
              <c:spPr>
                <a:solidFill>
                  <a:sysClr val="window" lastClr="FFFFFF"/>
                </a:solidFill>
                <a:ln w="9525" cap="flat" cmpd="sng" algn="ctr">
                  <a:solidFill>
                    <a:prstClr val="white">
                      <a:lumMod val="50000"/>
                    </a:prst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c15:spPr>
                  <c15:layout>
                    <c:manualLayout>
                      <c:w val="0.20210395487766666"/>
                      <c:h val="0.23227732563842254"/>
                    </c:manualLayout>
                  </c15:layout>
                  <c15:dlblFieldTable/>
                  <c15:showDataLabelsRange val="0"/>
                </c:ext>
                <c:ext xmlns:c16="http://schemas.microsoft.com/office/drawing/2014/chart" uri="{C3380CC4-5D6E-409C-BE32-E72D297353CC}">
                  <c16:uniqueId val="{00000005-3F45-4055-9FF1-06D26466D60F}"/>
                </c:ext>
              </c:extLst>
            </c:dLbl>
            <c:numFmt formatCode="0.00%" sourceLinked="0"/>
            <c:spPr>
              <a:solidFill>
                <a:sysClr val="window" lastClr="FFFFFF"/>
              </a:solidFill>
              <a:ln>
                <a:solidFill>
                  <a:srgbClr val="5B9BD5"/>
                </a:solidFill>
              </a:ln>
              <a:effectLst/>
            </c:spPr>
            <c:txPr>
              <a:bodyPr wrap="square" lIns="38100" tIns="19050" rIns="38100" bIns="19050" anchor="ctr">
                <a:spAutoFit/>
              </a:bodyPr>
              <a:lstStyle/>
              <a:p>
                <a:pPr>
                  <a:defRPr b="1"/>
                </a:pPr>
                <a:endParaRPr lang="zh-TW"/>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c15:spPr>
              </c:ext>
            </c:extLst>
          </c:dLbls>
          <c:cat>
            <c:strRef>
              <c:f>'[Microsoft PowerPoint 的圖表 ]主要產品'!$A$3:$A$5</c:f>
              <c:strCache>
                <c:ptCount val="3"/>
                <c:pt idx="0">
                  <c:v>Tea</c:v>
                </c:pt>
                <c:pt idx="1">
                  <c:v>Others</c:v>
                </c:pt>
                <c:pt idx="2">
                  <c:v>Catering</c:v>
                </c:pt>
              </c:strCache>
            </c:strRef>
          </c:cat>
          <c:val>
            <c:numRef>
              <c:f>'[Microsoft PowerPoint 的圖表 ]主要產品'!$B$3:$B$5</c:f>
              <c:numCache>
                <c:formatCode>0.00%</c:formatCode>
                <c:ptCount val="3"/>
                <c:pt idx="0">
                  <c:v>0.44012665269734041</c:v>
                </c:pt>
                <c:pt idx="1">
                  <c:v>3.9693641492500251E-2</c:v>
                </c:pt>
                <c:pt idx="2">
                  <c:v>0.52017970581015927</c:v>
                </c:pt>
              </c:numCache>
            </c:numRef>
          </c:val>
          <c:extLst>
            <c:ext xmlns:c16="http://schemas.microsoft.com/office/drawing/2014/chart" uri="{C3380CC4-5D6E-409C-BE32-E72D297353CC}">
              <c16:uniqueId val="{00000006-3F45-4055-9FF1-06D26466D60F}"/>
            </c:ext>
          </c:extLst>
        </c:ser>
        <c:dLbls>
          <c:dLblPos val="outEnd"/>
          <c:showLegendKey val="0"/>
          <c:showVal val="0"/>
          <c:showCatName val="1"/>
          <c:showSerName val="0"/>
          <c:showPercent val="0"/>
          <c:showBubbleSize val="0"/>
          <c:showLeaderLines val="0"/>
        </c:dLbls>
      </c:pie3DChart>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latin typeface="Times New Roman" panose="02020603050405020304" pitchFamily="18" charset="0"/>
          <a:cs typeface="Times New Roman" panose="02020603050405020304" pitchFamily="18" charset="0"/>
        </a:defRPr>
      </a:pPr>
      <a:endParaRPr lang="zh-TW"/>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Debt</a:t>
            </a:r>
            <a:endParaRPr lang="zh-TW" sz="2400" dirty="0">
              <a:latin typeface="Times New Roman" panose="02020603050405020304" pitchFamily="18" charset="0"/>
              <a:ea typeface="標楷體" panose="03000509000000000000" pitchFamily="65" charset="-12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9875057566176971E-2"/>
          <c:y val="4.060345614214006E-2"/>
          <c:w val="0.91870930426486686"/>
          <c:h val="0.88735683534211496"/>
        </c:manualLayout>
      </c:layout>
      <c:bar3DChart>
        <c:barDir val="col"/>
        <c:grouping val="standar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財務比率!$I$5:$M$5</c:f>
              <c:numCache>
                <c:formatCode>General</c:formatCode>
                <c:ptCount val="5"/>
                <c:pt idx="0">
                  <c:v>2019</c:v>
                </c:pt>
                <c:pt idx="1">
                  <c:v>2020</c:v>
                </c:pt>
                <c:pt idx="2">
                  <c:v>2021</c:v>
                </c:pt>
                <c:pt idx="3">
                  <c:v>2022</c:v>
                </c:pt>
                <c:pt idx="4">
                  <c:v>2023</c:v>
                </c:pt>
              </c:numCache>
            </c:numRef>
          </c:cat>
          <c:val>
            <c:numRef>
              <c:f>財務比率!$I$6:$M$6</c:f>
              <c:numCache>
                <c:formatCode>0.00%</c:formatCode>
                <c:ptCount val="5"/>
                <c:pt idx="0">
                  <c:v>0.35070000000000001</c:v>
                </c:pt>
                <c:pt idx="1">
                  <c:v>0.38189999999999996</c:v>
                </c:pt>
                <c:pt idx="2">
                  <c:v>0.36770000000000003</c:v>
                </c:pt>
                <c:pt idx="3">
                  <c:v>0.36719999999999997</c:v>
                </c:pt>
                <c:pt idx="4">
                  <c:v>0.3725</c:v>
                </c:pt>
              </c:numCache>
            </c:numRef>
          </c:val>
          <c:extLst>
            <c:ext xmlns:c16="http://schemas.microsoft.com/office/drawing/2014/chart" uri="{C3380CC4-5D6E-409C-BE32-E72D297353CC}">
              <c16:uniqueId val="{00000000-C5E0-4E72-9DC3-FA276DC0F7D6}"/>
            </c:ext>
          </c:extLst>
        </c:ser>
        <c:dLbls>
          <c:showLegendKey val="0"/>
          <c:showVal val="0"/>
          <c:showCatName val="0"/>
          <c:showSerName val="0"/>
          <c:showPercent val="0"/>
          <c:showBubbleSize val="0"/>
        </c:dLbls>
        <c:gapWidth val="65"/>
        <c:shape val="box"/>
        <c:axId val="303826816"/>
        <c:axId val="303828352"/>
        <c:axId val="303770688"/>
      </c:bar3DChart>
      <c:catAx>
        <c:axId val="30382681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400" b="0" i="0" u="none" strike="noStrike" kern="1200" cap="all"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crossAx val="303828352"/>
        <c:crosses val="autoZero"/>
        <c:auto val="1"/>
        <c:lblAlgn val="ctr"/>
        <c:lblOffset val="100"/>
        <c:noMultiLvlLbl val="0"/>
      </c:catAx>
      <c:valAx>
        <c:axId val="303828352"/>
        <c:scaling>
          <c:orientation val="minMax"/>
        </c:scaling>
        <c:delete val="0"/>
        <c:axPos val="l"/>
        <c:majorGridlines>
          <c:spPr>
            <a:ln w="9525" cap="flat" cmpd="sng" algn="ctr">
              <a:solidFill>
                <a:schemeClr val="dk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crossAx val="303826816"/>
        <c:crosses val="autoZero"/>
        <c:crossBetween val="between"/>
      </c:valAx>
      <c:serAx>
        <c:axId val="303770688"/>
        <c:scaling>
          <c:orientation val="minMax"/>
        </c:scaling>
        <c:delete val="1"/>
        <c:axPos val="b"/>
        <c:majorTickMark val="none"/>
        <c:minorTickMark val="none"/>
        <c:tickLblPos val="nextTo"/>
        <c:crossAx val="303828352"/>
        <c:crosses val="autoZero"/>
      </c:ser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zh-TW"/>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Current</a:t>
            </a:r>
            <a:endParaRPr lang="zh-TW" sz="2400" dirty="0">
              <a:latin typeface="Times New Roman" panose="02020603050405020304" pitchFamily="18" charset="0"/>
              <a:ea typeface="標楷體" panose="03000509000000000000" pitchFamily="65" charset="-12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財務比率!$I$24:$M$24</c:f>
              <c:numCache>
                <c:formatCode>General</c:formatCode>
                <c:ptCount val="5"/>
                <c:pt idx="0">
                  <c:v>2019</c:v>
                </c:pt>
                <c:pt idx="1">
                  <c:v>2020</c:v>
                </c:pt>
                <c:pt idx="2">
                  <c:v>2021</c:v>
                </c:pt>
                <c:pt idx="3">
                  <c:v>2022</c:v>
                </c:pt>
                <c:pt idx="4">
                  <c:v>2023</c:v>
                </c:pt>
              </c:numCache>
            </c:numRef>
          </c:cat>
          <c:val>
            <c:numRef>
              <c:f>財務比率!$I$25:$M$25</c:f>
              <c:numCache>
                <c:formatCode>0.00%</c:formatCode>
                <c:ptCount val="5"/>
                <c:pt idx="0">
                  <c:v>1.4738</c:v>
                </c:pt>
                <c:pt idx="1">
                  <c:v>1.3211000000000002</c:v>
                </c:pt>
                <c:pt idx="2">
                  <c:v>1.3406</c:v>
                </c:pt>
                <c:pt idx="3">
                  <c:v>1.2947</c:v>
                </c:pt>
                <c:pt idx="4">
                  <c:v>1.2468999999999999</c:v>
                </c:pt>
              </c:numCache>
            </c:numRef>
          </c:val>
          <c:extLst>
            <c:ext xmlns:c16="http://schemas.microsoft.com/office/drawing/2014/chart" uri="{C3380CC4-5D6E-409C-BE32-E72D297353CC}">
              <c16:uniqueId val="{00000000-CCD6-4B15-97A2-2B749EF011E7}"/>
            </c:ext>
          </c:extLst>
        </c:ser>
        <c:dLbls>
          <c:showLegendKey val="0"/>
          <c:showVal val="0"/>
          <c:showCatName val="0"/>
          <c:showSerName val="0"/>
          <c:showPercent val="0"/>
          <c:showBubbleSize val="0"/>
        </c:dLbls>
        <c:gapWidth val="65"/>
        <c:shape val="box"/>
        <c:axId val="304261376"/>
        <c:axId val="304263168"/>
        <c:axId val="0"/>
      </c:bar3DChart>
      <c:catAx>
        <c:axId val="30426137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400" b="0" i="0" u="none" strike="noStrike" kern="1200" cap="all"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crossAx val="304263168"/>
        <c:crosses val="autoZero"/>
        <c:auto val="1"/>
        <c:lblAlgn val="ctr"/>
        <c:lblOffset val="100"/>
        <c:noMultiLvlLbl val="0"/>
      </c:catAx>
      <c:valAx>
        <c:axId val="304263168"/>
        <c:scaling>
          <c:orientation val="minMax"/>
        </c:scaling>
        <c:delete val="0"/>
        <c:axPos val="l"/>
        <c:majorGridlines>
          <c:spPr>
            <a:ln w="9525" cap="flat" cmpd="sng" algn="ctr">
              <a:solidFill>
                <a:schemeClr val="dk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crossAx val="304261376"/>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zh-TW"/>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Quick ratio</a:t>
            </a:r>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outerShdw blurRad="50800" dist="50800" dir="3600000" algn="ctr" rotWithShape="0">
            <a:srgbClr val="000000">
              <a:alpha val="43137"/>
            </a:srgbClr>
          </a:outerShdw>
        </a:effectLst>
        <a:sp3d/>
      </c:spPr>
    </c:sideWall>
    <c:backWall>
      <c:thickness val="0"/>
      <c:spPr>
        <a:noFill/>
        <a:ln>
          <a:noFill/>
        </a:ln>
        <a:effectLst>
          <a:outerShdw blurRad="50800" dist="50800" dir="3600000" algn="ctr" rotWithShape="0">
            <a:srgbClr val="000000">
              <a:alpha val="43137"/>
            </a:srgbClr>
          </a:outerShdw>
        </a:effectLst>
        <a:sp3d/>
      </c:spPr>
    </c:backWall>
    <c:plotArea>
      <c:layout/>
      <c:bar3DChart>
        <c:barDir val="col"/>
        <c:grouping val="clustere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財務比率!$I$43:$M$43</c:f>
              <c:numCache>
                <c:formatCode>General</c:formatCode>
                <c:ptCount val="5"/>
                <c:pt idx="0">
                  <c:v>2019</c:v>
                </c:pt>
                <c:pt idx="1">
                  <c:v>2020</c:v>
                </c:pt>
                <c:pt idx="2">
                  <c:v>2021</c:v>
                </c:pt>
                <c:pt idx="3">
                  <c:v>2022</c:v>
                </c:pt>
                <c:pt idx="4">
                  <c:v>2023</c:v>
                </c:pt>
              </c:numCache>
            </c:numRef>
          </c:cat>
          <c:val>
            <c:numRef>
              <c:f>財務比率!$I$44:$M$44</c:f>
              <c:numCache>
                <c:formatCode>0.00%</c:formatCode>
                <c:ptCount val="5"/>
                <c:pt idx="0">
                  <c:v>0.91110000000000002</c:v>
                </c:pt>
                <c:pt idx="1">
                  <c:v>0.88769999999999993</c:v>
                </c:pt>
                <c:pt idx="2">
                  <c:v>0.88879999999999992</c:v>
                </c:pt>
                <c:pt idx="3">
                  <c:v>0.78280000000000005</c:v>
                </c:pt>
                <c:pt idx="4">
                  <c:v>0.71319999999999995</c:v>
                </c:pt>
              </c:numCache>
            </c:numRef>
          </c:val>
          <c:extLst>
            <c:ext xmlns:c16="http://schemas.microsoft.com/office/drawing/2014/chart" uri="{C3380CC4-5D6E-409C-BE32-E72D297353CC}">
              <c16:uniqueId val="{00000000-2691-4FA5-8A32-36814F59C4AF}"/>
            </c:ext>
          </c:extLst>
        </c:ser>
        <c:dLbls>
          <c:showLegendKey val="0"/>
          <c:showVal val="0"/>
          <c:showCatName val="0"/>
          <c:showSerName val="0"/>
          <c:showPercent val="0"/>
          <c:showBubbleSize val="0"/>
        </c:dLbls>
        <c:gapWidth val="65"/>
        <c:shape val="box"/>
        <c:axId val="304456832"/>
        <c:axId val="304458368"/>
        <c:axId val="0"/>
      </c:bar3DChart>
      <c:catAx>
        <c:axId val="30445683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400" b="0" i="0" u="none" strike="noStrike" kern="1200" cap="all"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crossAx val="304458368"/>
        <c:crosses val="autoZero"/>
        <c:auto val="1"/>
        <c:lblAlgn val="ctr"/>
        <c:lblOffset val="100"/>
        <c:noMultiLvlLbl val="0"/>
      </c:catAx>
      <c:valAx>
        <c:axId val="304458368"/>
        <c:scaling>
          <c:orientation val="minMax"/>
        </c:scaling>
        <c:delete val="0"/>
        <c:axPos val="l"/>
        <c:majorGridlines>
          <c:spPr>
            <a:ln w="9525" cap="flat" cmpd="sng" algn="ctr">
              <a:solidFill>
                <a:schemeClr val="dk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crossAx val="304456832"/>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zh-TW"/>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Net operating income</a:t>
            </a:r>
            <a:endParaRPr lang="zh-TW" sz="2400" dirty="0">
              <a:latin typeface="Times New Roman" panose="02020603050405020304" pitchFamily="18" charset="0"/>
              <a:ea typeface="標楷體" panose="03000509000000000000" pitchFamily="65" charset="-12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獲利能力!$H$5</c:f>
              <c:strCache>
                <c:ptCount val="1"/>
                <c:pt idx="0">
                  <c:v>2019</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獲利能力!$H$6</c:f>
              <c:numCache>
                <c:formatCode>#,##0</c:formatCode>
                <c:ptCount val="1"/>
                <c:pt idx="0">
                  <c:v>2247585</c:v>
                </c:pt>
              </c:numCache>
            </c:numRef>
          </c:val>
          <c:extLst>
            <c:ext xmlns:c16="http://schemas.microsoft.com/office/drawing/2014/chart" uri="{C3380CC4-5D6E-409C-BE32-E72D297353CC}">
              <c16:uniqueId val="{00000000-C1EC-4CAB-8CEE-3BC67C2F6160}"/>
            </c:ext>
          </c:extLst>
        </c:ser>
        <c:ser>
          <c:idx val="1"/>
          <c:order val="1"/>
          <c:tx>
            <c:strRef>
              <c:f>獲利能力!$I$5</c:f>
              <c:strCache>
                <c:ptCount val="1"/>
                <c:pt idx="0">
                  <c:v>2020</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dLbl>
              <c:idx val="0"/>
              <c:layout>
                <c:manualLayout>
                  <c:x val="1.5819631290483309E-3"/>
                  <c:y val="-4.54335016835016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870-463A-B0AB-2BBA95826E15}"/>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獲利能力!$I$6</c:f>
              <c:numCache>
                <c:formatCode>#,##0</c:formatCode>
                <c:ptCount val="1"/>
                <c:pt idx="0">
                  <c:v>1906194</c:v>
                </c:pt>
              </c:numCache>
            </c:numRef>
          </c:val>
          <c:extLst>
            <c:ext xmlns:c16="http://schemas.microsoft.com/office/drawing/2014/chart" uri="{C3380CC4-5D6E-409C-BE32-E72D297353CC}">
              <c16:uniqueId val="{00000001-C1EC-4CAB-8CEE-3BC67C2F6160}"/>
            </c:ext>
          </c:extLst>
        </c:ser>
        <c:ser>
          <c:idx val="2"/>
          <c:order val="2"/>
          <c:tx>
            <c:strRef>
              <c:f>獲利能力!$J$5</c:f>
              <c:strCache>
                <c:ptCount val="1"/>
                <c:pt idx="0">
                  <c:v>2021</c:v>
                </c:pt>
              </c:strCache>
            </c:strRef>
          </c:tx>
          <c:spPr>
            <a:solidFill>
              <a:schemeClr val="accent3">
                <a:alpha val="85000"/>
              </a:schemeClr>
            </a:solidFill>
            <a:ln w="9525" cap="flat" cmpd="sng" algn="ctr">
              <a:solidFill>
                <a:schemeClr val="accent3">
                  <a:lumMod val="75000"/>
                </a:schemeClr>
              </a:solidFill>
              <a:round/>
            </a:ln>
            <a:effectLst/>
            <a:sp3d contourW="9525">
              <a:contourClr>
                <a:schemeClr val="accent3">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獲利能力!$J$6</c:f>
              <c:numCache>
                <c:formatCode>#,##0</c:formatCode>
                <c:ptCount val="1"/>
                <c:pt idx="0">
                  <c:v>1773001</c:v>
                </c:pt>
              </c:numCache>
            </c:numRef>
          </c:val>
          <c:extLst>
            <c:ext xmlns:c16="http://schemas.microsoft.com/office/drawing/2014/chart" uri="{C3380CC4-5D6E-409C-BE32-E72D297353CC}">
              <c16:uniqueId val="{00000002-C1EC-4CAB-8CEE-3BC67C2F6160}"/>
            </c:ext>
          </c:extLst>
        </c:ser>
        <c:ser>
          <c:idx val="3"/>
          <c:order val="3"/>
          <c:tx>
            <c:strRef>
              <c:f>獲利能力!$K$5</c:f>
              <c:strCache>
                <c:ptCount val="1"/>
                <c:pt idx="0">
                  <c:v>2022</c:v>
                </c:pt>
              </c:strCache>
            </c:strRef>
          </c:tx>
          <c:spPr>
            <a:solidFill>
              <a:schemeClr val="accent4">
                <a:alpha val="85000"/>
              </a:schemeClr>
            </a:solidFill>
            <a:ln w="9525" cap="flat" cmpd="sng" algn="ctr">
              <a:solidFill>
                <a:schemeClr val="accent4">
                  <a:lumMod val="75000"/>
                </a:schemeClr>
              </a:solidFill>
              <a:round/>
            </a:ln>
            <a:effectLst/>
            <a:sp3d contourW="9525">
              <a:contourClr>
                <a:schemeClr val="accent4">
                  <a:lumMod val="75000"/>
                </a:schemeClr>
              </a:contourClr>
            </a:sp3d>
          </c:spPr>
          <c:invertIfNegative val="0"/>
          <c:dLbls>
            <c:dLbl>
              <c:idx val="0"/>
              <c:layout>
                <c:manualLayout>
                  <c:x val="-6.3278525161933235E-3"/>
                  <c:y val="-4.54335016835017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870-463A-B0AB-2BBA95826E15}"/>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獲利能力!$K$6</c:f>
              <c:numCache>
                <c:formatCode>#,##0</c:formatCode>
                <c:ptCount val="1"/>
                <c:pt idx="0">
                  <c:v>1835662</c:v>
                </c:pt>
              </c:numCache>
            </c:numRef>
          </c:val>
          <c:extLst>
            <c:ext xmlns:c16="http://schemas.microsoft.com/office/drawing/2014/chart" uri="{C3380CC4-5D6E-409C-BE32-E72D297353CC}">
              <c16:uniqueId val="{00000003-C1EC-4CAB-8CEE-3BC67C2F6160}"/>
            </c:ext>
          </c:extLst>
        </c:ser>
        <c:ser>
          <c:idx val="4"/>
          <c:order val="4"/>
          <c:tx>
            <c:strRef>
              <c:f>獲利能力!$L$5</c:f>
              <c:strCache>
                <c:ptCount val="1"/>
                <c:pt idx="0">
                  <c:v>2023</c:v>
                </c:pt>
              </c:strCache>
            </c:strRef>
          </c:tx>
          <c:spPr>
            <a:solidFill>
              <a:schemeClr val="accent5">
                <a:alpha val="85000"/>
              </a:schemeClr>
            </a:solidFill>
            <a:ln w="9525" cap="flat" cmpd="sng" algn="ctr">
              <a:solidFill>
                <a:schemeClr val="accent5">
                  <a:lumMod val="75000"/>
                </a:schemeClr>
              </a:solidFill>
              <a:round/>
            </a:ln>
            <a:effectLst/>
            <a:sp3d contourW="9525">
              <a:contourClr>
                <a:schemeClr val="accent5">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獲利能力!$L$6</c:f>
              <c:numCache>
                <c:formatCode>#,##0</c:formatCode>
                <c:ptCount val="1"/>
                <c:pt idx="0">
                  <c:v>2110338</c:v>
                </c:pt>
              </c:numCache>
            </c:numRef>
          </c:val>
          <c:extLst>
            <c:ext xmlns:c16="http://schemas.microsoft.com/office/drawing/2014/chart" uri="{C3380CC4-5D6E-409C-BE32-E72D297353CC}">
              <c16:uniqueId val="{00000004-C1EC-4CAB-8CEE-3BC67C2F6160}"/>
            </c:ext>
          </c:extLst>
        </c:ser>
        <c:dLbls>
          <c:showLegendKey val="0"/>
          <c:showVal val="0"/>
          <c:showCatName val="0"/>
          <c:showSerName val="0"/>
          <c:showPercent val="0"/>
          <c:showBubbleSize val="0"/>
        </c:dLbls>
        <c:gapWidth val="65"/>
        <c:shape val="box"/>
        <c:axId val="309570944"/>
        <c:axId val="309589120"/>
        <c:axId val="0"/>
      </c:bar3DChart>
      <c:catAx>
        <c:axId val="309570944"/>
        <c:scaling>
          <c:orientation val="minMax"/>
        </c:scaling>
        <c:delete val="1"/>
        <c:axPos val="b"/>
        <c:numFmt formatCode="General" sourceLinked="1"/>
        <c:majorTickMark val="none"/>
        <c:minorTickMark val="none"/>
        <c:tickLblPos val="nextTo"/>
        <c:crossAx val="309589120"/>
        <c:crosses val="autoZero"/>
        <c:auto val="1"/>
        <c:lblAlgn val="ctr"/>
        <c:lblOffset val="100"/>
        <c:noMultiLvlLbl val="0"/>
      </c:catAx>
      <c:valAx>
        <c:axId val="309589120"/>
        <c:scaling>
          <c:orientation val="minMax"/>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crossAx val="309570944"/>
        <c:crosses val="autoZero"/>
        <c:crossBetween val="between"/>
      </c:valAx>
      <c:spPr>
        <a:noFill/>
        <a:ln>
          <a:noFill/>
        </a:ln>
        <a:effectLst/>
      </c:spPr>
    </c:plotArea>
    <c:legend>
      <c:legendPos val="b"/>
      <c:layout>
        <c:manualLayout>
          <c:xMode val="edge"/>
          <c:yMode val="edge"/>
          <c:x val="0.21917103585380421"/>
          <c:y val="0.87629356005200543"/>
          <c:w val="0.64149088014109945"/>
          <c:h val="0.10296753227841744"/>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zh-TW"/>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Net profit in the current period</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after tax</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a:t>
            </a:r>
            <a:endParaRPr lang="zh-TW" sz="2400" dirty="0">
              <a:latin typeface="Times New Roman" panose="02020603050405020304" pitchFamily="18" charset="0"/>
              <a:ea typeface="標楷體" panose="03000509000000000000" pitchFamily="65" charset="-120"/>
              <a:cs typeface="Times New Roman" panose="02020603050405020304" pitchFamily="18" charset="0"/>
            </a:endParaRPr>
          </a:p>
        </c:rich>
      </c:tx>
      <c:layout>
        <c:manualLayout>
          <c:xMode val="edge"/>
          <c:yMode val="edge"/>
          <c:x val="0.17336883408071749"/>
          <c:y val="1.0690235690235691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獲利能力!$H$24</c:f>
              <c:strCache>
                <c:ptCount val="1"/>
                <c:pt idx="0">
                  <c:v>2019</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獲利能力!$H$25</c:f>
              <c:numCache>
                <c:formatCode>#,##0</c:formatCode>
                <c:ptCount val="1"/>
                <c:pt idx="0">
                  <c:v>156896</c:v>
                </c:pt>
              </c:numCache>
            </c:numRef>
          </c:val>
          <c:extLst>
            <c:ext xmlns:c16="http://schemas.microsoft.com/office/drawing/2014/chart" uri="{C3380CC4-5D6E-409C-BE32-E72D297353CC}">
              <c16:uniqueId val="{00000000-2B21-40AB-BB8C-94C3BCBBE375}"/>
            </c:ext>
          </c:extLst>
        </c:ser>
        <c:ser>
          <c:idx val="1"/>
          <c:order val="1"/>
          <c:tx>
            <c:strRef>
              <c:f>獲利能力!$I$24</c:f>
              <c:strCache>
                <c:ptCount val="1"/>
                <c:pt idx="0">
                  <c:v>2020</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獲利能力!$I$25</c:f>
              <c:numCache>
                <c:formatCode>#,##0</c:formatCode>
                <c:ptCount val="1"/>
                <c:pt idx="0">
                  <c:v>57383</c:v>
                </c:pt>
              </c:numCache>
            </c:numRef>
          </c:val>
          <c:extLst>
            <c:ext xmlns:c16="http://schemas.microsoft.com/office/drawing/2014/chart" uri="{C3380CC4-5D6E-409C-BE32-E72D297353CC}">
              <c16:uniqueId val="{00000001-2B21-40AB-BB8C-94C3BCBBE375}"/>
            </c:ext>
          </c:extLst>
        </c:ser>
        <c:ser>
          <c:idx val="2"/>
          <c:order val="2"/>
          <c:tx>
            <c:strRef>
              <c:f>獲利能力!$J$24</c:f>
              <c:strCache>
                <c:ptCount val="1"/>
                <c:pt idx="0">
                  <c:v>2021</c:v>
                </c:pt>
              </c:strCache>
            </c:strRef>
          </c:tx>
          <c:spPr>
            <a:solidFill>
              <a:schemeClr val="accent3">
                <a:alpha val="85000"/>
              </a:schemeClr>
            </a:solidFill>
            <a:ln w="9525" cap="flat" cmpd="sng" algn="ctr">
              <a:solidFill>
                <a:schemeClr val="accent3">
                  <a:lumMod val="75000"/>
                </a:schemeClr>
              </a:solidFill>
              <a:round/>
            </a:ln>
            <a:effectLst/>
            <a:sp3d contourW="9525">
              <a:contourClr>
                <a:schemeClr val="accent3">
                  <a:lumMod val="75000"/>
                </a:schemeClr>
              </a:contourClr>
            </a:sp3d>
          </c:spPr>
          <c:invertIfNegative val="0"/>
          <c:dLbls>
            <c:dLbl>
              <c:idx val="0"/>
              <c:layout>
                <c:manualLayout>
                  <c:x val="-5.800464465716732E-17"/>
                  <c:y val="-1.06902356902357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98A-454E-9B30-61219DDDFA8A}"/>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獲利能力!$J$25</c:f>
              <c:numCache>
                <c:formatCode>#,##0</c:formatCode>
                <c:ptCount val="1"/>
                <c:pt idx="0">
                  <c:v>43429</c:v>
                </c:pt>
              </c:numCache>
            </c:numRef>
          </c:val>
          <c:extLst>
            <c:ext xmlns:c16="http://schemas.microsoft.com/office/drawing/2014/chart" uri="{C3380CC4-5D6E-409C-BE32-E72D297353CC}">
              <c16:uniqueId val="{00000002-2B21-40AB-BB8C-94C3BCBBE375}"/>
            </c:ext>
          </c:extLst>
        </c:ser>
        <c:ser>
          <c:idx val="3"/>
          <c:order val="3"/>
          <c:tx>
            <c:strRef>
              <c:f>獲利能力!$K$24</c:f>
              <c:strCache>
                <c:ptCount val="1"/>
                <c:pt idx="0">
                  <c:v>2022</c:v>
                </c:pt>
              </c:strCache>
            </c:strRef>
          </c:tx>
          <c:spPr>
            <a:solidFill>
              <a:schemeClr val="accent4">
                <a:alpha val="85000"/>
              </a:schemeClr>
            </a:solidFill>
            <a:ln w="9525" cap="flat" cmpd="sng" algn="ctr">
              <a:solidFill>
                <a:schemeClr val="accent4">
                  <a:lumMod val="75000"/>
                </a:schemeClr>
              </a:solidFill>
              <a:round/>
            </a:ln>
            <a:effectLst/>
            <a:sp3d contourW="9525">
              <a:contourClr>
                <a:schemeClr val="accent4">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獲利能力!$K$25</c:f>
              <c:numCache>
                <c:formatCode>#,##0</c:formatCode>
                <c:ptCount val="1"/>
                <c:pt idx="0">
                  <c:v>51592</c:v>
                </c:pt>
              </c:numCache>
            </c:numRef>
          </c:val>
          <c:extLst>
            <c:ext xmlns:c16="http://schemas.microsoft.com/office/drawing/2014/chart" uri="{C3380CC4-5D6E-409C-BE32-E72D297353CC}">
              <c16:uniqueId val="{00000003-2B21-40AB-BB8C-94C3BCBBE375}"/>
            </c:ext>
          </c:extLst>
        </c:ser>
        <c:ser>
          <c:idx val="4"/>
          <c:order val="4"/>
          <c:tx>
            <c:strRef>
              <c:f>獲利能力!$L$24</c:f>
              <c:strCache>
                <c:ptCount val="1"/>
                <c:pt idx="0">
                  <c:v>2023</c:v>
                </c:pt>
              </c:strCache>
            </c:strRef>
          </c:tx>
          <c:spPr>
            <a:solidFill>
              <a:schemeClr val="accent5">
                <a:alpha val="85000"/>
              </a:schemeClr>
            </a:solidFill>
            <a:ln w="9525" cap="flat" cmpd="sng" algn="ctr">
              <a:solidFill>
                <a:schemeClr val="accent5">
                  <a:lumMod val="75000"/>
                </a:schemeClr>
              </a:solidFill>
              <a:round/>
            </a:ln>
            <a:effectLst/>
            <a:sp3d contourW="9525">
              <a:contourClr>
                <a:schemeClr val="accent5">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獲利能力!$L$25</c:f>
              <c:numCache>
                <c:formatCode>#,##0</c:formatCode>
                <c:ptCount val="1"/>
                <c:pt idx="0">
                  <c:v>95869</c:v>
                </c:pt>
              </c:numCache>
            </c:numRef>
          </c:val>
          <c:extLst>
            <c:ext xmlns:c16="http://schemas.microsoft.com/office/drawing/2014/chart" uri="{C3380CC4-5D6E-409C-BE32-E72D297353CC}">
              <c16:uniqueId val="{00000004-2B21-40AB-BB8C-94C3BCBBE375}"/>
            </c:ext>
          </c:extLst>
        </c:ser>
        <c:dLbls>
          <c:showLegendKey val="0"/>
          <c:showVal val="0"/>
          <c:showCatName val="0"/>
          <c:showSerName val="0"/>
          <c:showPercent val="0"/>
          <c:showBubbleSize val="0"/>
        </c:dLbls>
        <c:gapWidth val="65"/>
        <c:shape val="box"/>
        <c:axId val="309930624"/>
        <c:axId val="309940608"/>
        <c:axId val="0"/>
      </c:bar3DChart>
      <c:catAx>
        <c:axId val="309930624"/>
        <c:scaling>
          <c:orientation val="minMax"/>
        </c:scaling>
        <c:delete val="1"/>
        <c:axPos val="b"/>
        <c:numFmt formatCode="General" sourceLinked="1"/>
        <c:majorTickMark val="none"/>
        <c:minorTickMark val="none"/>
        <c:tickLblPos val="nextTo"/>
        <c:crossAx val="309940608"/>
        <c:crosses val="autoZero"/>
        <c:auto val="1"/>
        <c:lblAlgn val="ctr"/>
        <c:lblOffset val="100"/>
        <c:noMultiLvlLbl val="0"/>
      </c:catAx>
      <c:valAx>
        <c:axId val="309940608"/>
        <c:scaling>
          <c:orientation val="minMax"/>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crossAx val="30993062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legendEntry>
      <c:legendEntry>
        <c:idx val="1"/>
        <c:txPr>
          <a:bodyPr rot="0" spcFirstLastPara="1" vertOverflow="ellipsis" vert="horz" wrap="square" anchor="ctr" anchorCtr="1"/>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legendEntry>
      <c:legendEntry>
        <c:idx val="2"/>
        <c:txPr>
          <a:bodyPr rot="0" spcFirstLastPara="1" vertOverflow="ellipsis" vert="horz" wrap="square" anchor="ctr" anchorCtr="1"/>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legendEntry>
      <c:legendEntry>
        <c:idx val="3"/>
        <c:txPr>
          <a:bodyPr rot="0" spcFirstLastPara="1" vertOverflow="ellipsis" vert="horz" wrap="square" anchor="ctr" anchorCtr="1"/>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legendEntry>
      <c:legendEntry>
        <c:idx val="4"/>
        <c:txPr>
          <a:bodyPr rot="0" spcFirstLastPara="1" vertOverflow="ellipsis" vert="horz" wrap="square" anchor="ctr" anchorCtr="1"/>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legendEntry>
      <c:layout>
        <c:manualLayout>
          <c:xMode val="edge"/>
          <c:yMode val="edge"/>
          <c:x val="0.21569618834080717"/>
          <c:y val="0.87736195286195295"/>
          <c:w val="0.65357697329595843"/>
          <c:h val="0.11072961137541329"/>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zh-TW"/>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zh-TW" altLang="en-US" sz="2400" b="1" i="0" u="none" strike="noStrike" kern="1200" baseline="0" dirty="0">
                <a:solidFill>
                  <a:prstClr val="black">
                    <a:lumMod val="75000"/>
                    <a:lumOff val="25000"/>
                  </a:prstClr>
                </a:solidFill>
                <a:latin typeface="Times New Roman" panose="02020603050405020304" pitchFamily="18" charset="0"/>
                <a:ea typeface="標楷體" panose="03000509000000000000" pitchFamily="65" charset="-120"/>
                <a:cs typeface="Times New Roman" panose="02020603050405020304" pitchFamily="18" charset="0"/>
              </a:rPr>
              <a:t>Earnings</a:t>
            </a:r>
            <a:r>
              <a:rPr lang="zh-TW" altLang="en-US" sz="2400" dirty="0">
                <a:latin typeface="標楷體" panose="03000509000000000000" pitchFamily="65" charset="-120"/>
                <a:ea typeface="標楷體" panose="03000509000000000000" pitchFamily="65" charset="-120"/>
              </a:rPr>
              <a:t> </a:t>
            </a:r>
            <a:r>
              <a:rPr lang="zh-TW" altLang="en-US" sz="2400" b="1" i="0" u="none" strike="noStrike" kern="1200" baseline="0" dirty="0">
                <a:solidFill>
                  <a:prstClr val="black">
                    <a:lumMod val="75000"/>
                    <a:lumOff val="25000"/>
                  </a:prstClr>
                </a:solidFill>
                <a:latin typeface="Times New Roman" panose="02020603050405020304" pitchFamily="18" charset="0"/>
                <a:ea typeface="標楷體" panose="03000509000000000000" pitchFamily="65" charset="-120"/>
                <a:cs typeface="Times New Roman" panose="02020603050405020304" pitchFamily="18" charset="0"/>
              </a:rPr>
              <a:t>per share (EPS)</a:t>
            </a:r>
            <a:endParaRPr lang="zh-TW" sz="2400" b="1" i="0" u="none" strike="noStrike" kern="1200" baseline="0" dirty="0">
              <a:solidFill>
                <a:prstClr val="black">
                  <a:lumMod val="75000"/>
                  <a:lumOff val="25000"/>
                </a:prstClr>
              </a:solidFill>
              <a:latin typeface="Times New Roman" panose="02020603050405020304" pitchFamily="18" charset="0"/>
              <a:ea typeface="標楷體" panose="03000509000000000000" pitchFamily="65" charset="-12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zh-TW"/>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5815022421524677E-2"/>
          <c:y val="0.1549149831649832"/>
          <c:w val="0.9167833831589437"/>
          <c:h val="0.72989856902356898"/>
        </c:manualLayout>
      </c:layout>
      <c:bar3DChart>
        <c:barDir val="col"/>
        <c:grouping val="clustered"/>
        <c:varyColors val="0"/>
        <c:ser>
          <c:idx val="0"/>
          <c:order val="0"/>
          <c:tx>
            <c:strRef>
              <c:f>獲利能力!$H$42</c:f>
              <c:strCache>
                <c:ptCount val="1"/>
                <c:pt idx="0">
                  <c:v>2019</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獲利能力!$H$43</c:f>
              <c:numCache>
                <c:formatCode>General</c:formatCode>
                <c:ptCount val="1"/>
                <c:pt idx="0">
                  <c:v>1.73</c:v>
                </c:pt>
              </c:numCache>
            </c:numRef>
          </c:val>
          <c:extLst>
            <c:ext xmlns:c16="http://schemas.microsoft.com/office/drawing/2014/chart" uri="{C3380CC4-5D6E-409C-BE32-E72D297353CC}">
              <c16:uniqueId val="{00000000-D3AD-48ED-BB39-32E989CC2330}"/>
            </c:ext>
          </c:extLst>
        </c:ser>
        <c:ser>
          <c:idx val="1"/>
          <c:order val="1"/>
          <c:tx>
            <c:strRef>
              <c:f>獲利能力!$I$42</c:f>
              <c:strCache>
                <c:ptCount val="1"/>
                <c:pt idx="0">
                  <c:v>2020</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獲利能力!$I$43</c:f>
              <c:numCache>
                <c:formatCode>General</c:formatCode>
                <c:ptCount val="1"/>
                <c:pt idx="0">
                  <c:v>0.63</c:v>
                </c:pt>
              </c:numCache>
            </c:numRef>
          </c:val>
          <c:extLst>
            <c:ext xmlns:c16="http://schemas.microsoft.com/office/drawing/2014/chart" uri="{C3380CC4-5D6E-409C-BE32-E72D297353CC}">
              <c16:uniqueId val="{00000001-D3AD-48ED-BB39-32E989CC2330}"/>
            </c:ext>
          </c:extLst>
        </c:ser>
        <c:ser>
          <c:idx val="2"/>
          <c:order val="2"/>
          <c:tx>
            <c:strRef>
              <c:f>獲利能力!$J$42</c:f>
              <c:strCache>
                <c:ptCount val="1"/>
                <c:pt idx="0">
                  <c:v>2021</c:v>
                </c:pt>
              </c:strCache>
            </c:strRef>
          </c:tx>
          <c:spPr>
            <a:solidFill>
              <a:schemeClr val="accent3">
                <a:alpha val="85000"/>
              </a:schemeClr>
            </a:solidFill>
            <a:ln w="9525" cap="flat" cmpd="sng" algn="ctr">
              <a:solidFill>
                <a:schemeClr val="accent3">
                  <a:lumMod val="75000"/>
                </a:schemeClr>
              </a:solidFill>
              <a:round/>
            </a:ln>
            <a:effectLst/>
            <a:sp3d contourW="9525">
              <a:contourClr>
                <a:schemeClr val="accent3">
                  <a:lumMod val="75000"/>
                </a:schemeClr>
              </a:contourClr>
            </a:sp3d>
          </c:spPr>
          <c:invertIfNegative val="0"/>
          <c:dLbls>
            <c:dLbl>
              <c:idx val="0"/>
              <c:layout>
                <c:manualLayout>
                  <c:x val="4.7458893871449928E-3"/>
                  <c:y val="-1.06902356902356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6C7-4300-843D-062DDFA8FB13}"/>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獲利能力!$J$43</c:f>
              <c:numCache>
                <c:formatCode>General</c:formatCode>
                <c:ptCount val="1"/>
                <c:pt idx="0">
                  <c:v>0.48</c:v>
                </c:pt>
              </c:numCache>
            </c:numRef>
          </c:val>
          <c:extLst>
            <c:ext xmlns:c16="http://schemas.microsoft.com/office/drawing/2014/chart" uri="{C3380CC4-5D6E-409C-BE32-E72D297353CC}">
              <c16:uniqueId val="{00000002-D3AD-48ED-BB39-32E989CC2330}"/>
            </c:ext>
          </c:extLst>
        </c:ser>
        <c:ser>
          <c:idx val="3"/>
          <c:order val="3"/>
          <c:tx>
            <c:strRef>
              <c:f>獲利能力!$K$42</c:f>
              <c:strCache>
                <c:ptCount val="1"/>
                <c:pt idx="0">
                  <c:v>2022</c:v>
                </c:pt>
              </c:strCache>
            </c:strRef>
          </c:tx>
          <c:spPr>
            <a:solidFill>
              <a:schemeClr val="accent4">
                <a:alpha val="85000"/>
              </a:schemeClr>
            </a:solidFill>
            <a:ln w="9525" cap="flat" cmpd="sng" algn="ctr">
              <a:solidFill>
                <a:schemeClr val="accent4">
                  <a:lumMod val="75000"/>
                </a:schemeClr>
              </a:solidFill>
              <a:round/>
            </a:ln>
            <a:effectLst/>
            <a:sp3d contourW="9525">
              <a:contourClr>
                <a:schemeClr val="accent4">
                  <a:lumMod val="75000"/>
                </a:schemeClr>
              </a:contourClr>
            </a:sp3d>
          </c:spPr>
          <c:invertIfNegative val="0"/>
          <c:dLbls>
            <c:dLbl>
              <c:idx val="0"/>
              <c:layout>
                <c:manualLayout>
                  <c:x val="-3.1639262580966617E-3"/>
                  <c:y val="-1.06902356902356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3AD-48ED-BB39-32E989CC233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獲利能力!$K$43</c:f>
              <c:numCache>
                <c:formatCode>General</c:formatCode>
                <c:ptCount val="1"/>
                <c:pt idx="0">
                  <c:v>0.56999999999999995</c:v>
                </c:pt>
              </c:numCache>
            </c:numRef>
          </c:val>
          <c:extLst>
            <c:ext xmlns:c16="http://schemas.microsoft.com/office/drawing/2014/chart" uri="{C3380CC4-5D6E-409C-BE32-E72D297353CC}">
              <c16:uniqueId val="{00000004-D3AD-48ED-BB39-32E989CC2330}"/>
            </c:ext>
          </c:extLst>
        </c:ser>
        <c:ser>
          <c:idx val="4"/>
          <c:order val="4"/>
          <c:tx>
            <c:strRef>
              <c:f>獲利能力!$L$42</c:f>
              <c:strCache>
                <c:ptCount val="1"/>
                <c:pt idx="0">
                  <c:v>2023</c:v>
                </c:pt>
              </c:strCache>
            </c:strRef>
          </c:tx>
          <c:spPr>
            <a:solidFill>
              <a:schemeClr val="accent5">
                <a:alpha val="85000"/>
              </a:schemeClr>
            </a:solidFill>
            <a:ln w="9525" cap="flat" cmpd="sng" algn="ctr">
              <a:solidFill>
                <a:schemeClr val="accent5">
                  <a:lumMod val="75000"/>
                </a:schemeClr>
              </a:solidFill>
              <a:round/>
            </a:ln>
            <a:effectLst/>
            <a:sp3d contourW="9525">
              <a:contourClr>
                <a:schemeClr val="accent5">
                  <a:lumMod val="75000"/>
                </a:schemeClr>
              </a:contourClr>
            </a:sp3d>
          </c:spPr>
          <c:invertIfNegative val="0"/>
          <c:dLbls>
            <c:dLbl>
              <c:idx val="0"/>
              <c:layout>
                <c:manualLayout>
                  <c:x val="-9.4917787742899856E-3"/>
                  <c:y val="-1.87079124579124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3AD-48ED-BB39-32E989CC233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獲利能力!$L$43</c:f>
              <c:numCache>
                <c:formatCode>General</c:formatCode>
                <c:ptCount val="1"/>
                <c:pt idx="0">
                  <c:v>1.06</c:v>
                </c:pt>
              </c:numCache>
            </c:numRef>
          </c:val>
          <c:extLst>
            <c:ext xmlns:c16="http://schemas.microsoft.com/office/drawing/2014/chart" uri="{C3380CC4-5D6E-409C-BE32-E72D297353CC}">
              <c16:uniqueId val="{00000006-D3AD-48ED-BB39-32E989CC2330}"/>
            </c:ext>
          </c:extLst>
        </c:ser>
        <c:dLbls>
          <c:showLegendKey val="0"/>
          <c:showVal val="0"/>
          <c:showCatName val="0"/>
          <c:showSerName val="0"/>
          <c:showPercent val="0"/>
          <c:showBubbleSize val="0"/>
        </c:dLbls>
        <c:gapWidth val="65"/>
        <c:shape val="box"/>
        <c:axId val="310891264"/>
        <c:axId val="310892800"/>
        <c:axId val="0"/>
      </c:bar3DChart>
      <c:catAx>
        <c:axId val="310891264"/>
        <c:scaling>
          <c:orientation val="minMax"/>
        </c:scaling>
        <c:delete val="1"/>
        <c:axPos val="b"/>
        <c:numFmt formatCode="General" sourceLinked="1"/>
        <c:majorTickMark val="none"/>
        <c:minorTickMark val="none"/>
        <c:tickLblPos val="nextTo"/>
        <c:crossAx val="310892800"/>
        <c:crosses val="autoZero"/>
        <c:auto val="1"/>
        <c:lblAlgn val="ctr"/>
        <c:lblOffset val="100"/>
        <c:noMultiLvlLbl val="0"/>
      </c:catAx>
      <c:valAx>
        <c:axId val="310892800"/>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crossAx val="31089126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legendEntry>
      <c:layout>
        <c:manualLayout>
          <c:xMode val="edge"/>
          <c:yMode val="edge"/>
          <c:x val="0.1946605630293971"/>
          <c:y val="0.87328430134680124"/>
          <c:w val="0.66299576482311906"/>
          <c:h val="0.11335290404040405"/>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zh-TW"/>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Dividend distribution</a:t>
            </a:r>
            <a:endParaRPr lang="zh-TW" sz="2400" dirty="0">
              <a:latin typeface="Times New Roman" panose="02020603050405020304" pitchFamily="18" charset="0"/>
              <a:ea typeface="標楷體" panose="03000509000000000000" pitchFamily="65" charset="-12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股利分配!$I$3</c:f>
              <c:strCache>
                <c:ptCount val="1"/>
                <c:pt idx="0">
                  <c:v>2019</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股利分配!$I$4</c:f>
              <c:numCache>
                <c:formatCode>_(* #,##0.00_);_(* \(#,##0.00\);_(* "-"??_);_(@_)</c:formatCode>
                <c:ptCount val="1"/>
                <c:pt idx="0">
                  <c:v>1.6</c:v>
                </c:pt>
              </c:numCache>
            </c:numRef>
          </c:val>
          <c:extLst>
            <c:ext xmlns:c16="http://schemas.microsoft.com/office/drawing/2014/chart" uri="{C3380CC4-5D6E-409C-BE32-E72D297353CC}">
              <c16:uniqueId val="{00000000-77E7-4A55-801F-9485CB02883C}"/>
            </c:ext>
          </c:extLst>
        </c:ser>
        <c:ser>
          <c:idx val="1"/>
          <c:order val="1"/>
          <c:tx>
            <c:strRef>
              <c:f>股利分配!$J$3</c:f>
              <c:strCache>
                <c:ptCount val="1"/>
                <c:pt idx="0">
                  <c:v>2020</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股利分配!$J$4</c:f>
              <c:numCache>
                <c:formatCode>_(* #,##0.00_);_(* \(#,##0.00\);_(* "-"??_);_(@_)</c:formatCode>
                <c:ptCount val="1"/>
                <c:pt idx="0">
                  <c:v>0.8</c:v>
                </c:pt>
              </c:numCache>
            </c:numRef>
          </c:val>
          <c:extLst>
            <c:ext xmlns:c16="http://schemas.microsoft.com/office/drawing/2014/chart" uri="{C3380CC4-5D6E-409C-BE32-E72D297353CC}">
              <c16:uniqueId val="{00000001-77E7-4A55-801F-9485CB02883C}"/>
            </c:ext>
          </c:extLst>
        </c:ser>
        <c:ser>
          <c:idx val="2"/>
          <c:order val="2"/>
          <c:tx>
            <c:strRef>
              <c:f>股利分配!$K$3</c:f>
              <c:strCache>
                <c:ptCount val="1"/>
                <c:pt idx="0">
                  <c:v>2021</c:v>
                </c:pt>
              </c:strCache>
            </c:strRef>
          </c:tx>
          <c:spPr>
            <a:solidFill>
              <a:schemeClr val="accent3">
                <a:alpha val="85000"/>
              </a:schemeClr>
            </a:solidFill>
            <a:ln w="9525" cap="flat" cmpd="sng" algn="ctr">
              <a:solidFill>
                <a:schemeClr val="accent3">
                  <a:lumMod val="75000"/>
                </a:schemeClr>
              </a:solidFill>
              <a:round/>
            </a:ln>
            <a:effectLst/>
            <a:sp3d contourW="9525">
              <a:contourClr>
                <a:schemeClr val="accent3">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股利分配!$K$4</c:f>
              <c:numCache>
                <c:formatCode>_(* #,##0.00_);_(* \(#,##0.00\);_(* "-"??_);_(@_)</c:formatCode>
                <c:ptCount val="1"/>
                <c:pt idx="0">
                  <c:v>0.8</c:v>
                </c:pt>
              </c:numCache>
            </c:numRef>
          </c:val>
          <c:extLst>
            <c:ext xmlns:c16="http://schemas.microsoft.com/office/drawing/2014/chart" uri="{C3380CC4-5D6E-409C-BE32-E72D297353CC}">
              <c16:uniqueId val="{00000002-77E7-4A55-801F-9485CB02883C}"/>
            </c:ext>
          </c:extLst>
        </c:ser>
        <c:ser>
          <c:idx val="3"/>
          <c:order val="3"/>
          <c:tx>
            <c:strRef>
              <c:f>股利分配!$L$3</c:f>
              <c:strCache>
                <c:ptCount val="1"/>
                <c:pt idx="0">
                  <c:v>2022</c:v>
                </c:pt>
              </c:strCache>
            </c:strRef>
          </c:tx>
          <c:spPr>
            <a:solidFill>
              <a:schemeClr val="accent4">
                <a:alpha val="85000"/>
              </a:schemeClr>
            </a:solidFill>
            <a:ln w="9525" cap="flat" cmpd="sng" algn="ctr">
              <a:solidFill>
                <a:schemeClr val="accent4">
                  <a:lumMod val="75000"/>
                </a:schemeClr>
              </a:solidFill>
              <a:round/>
            </a:ln>
            <a:effectLst/>
            <a:sp3d contourW="9525">
              <a:contourClr>
                <a:schemeClr val="accent4">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股利分配!$L$4</c:f>
              <c:numCache>
                <c:formatCode>_(* #,##0.00_);_(* \(#,##0.00\);_(* "-"??_);_(@_)</c:formatCode>
                <c:ptCount val="1"/>
                <c:pt idx="0">
                  <c:v>0.85</c:v>
                </c:pt>
              </c:numCache>
            </c:numRef>
          </c:val>
          <c:extLst>
            <c:ext xmlns:c16="http://schemas.microsoft.com/office/drawing/2014/chart" uri="{C3380CC4-5D6E-409C-BE32-E72D297353CC}">
              <c16:uniqueId val="{00000003-77E7-4A55-801F-9485CB02883C}"/>
            </c:ext>
          </c:extLst>
        </c:ser>
        <c:ser>
          <c:idx val="4"/>
          <c:order val="4"/>
          <c:tx>
            <c:strRef>
              <c:f>股利分配!$M$3</c:f>
              <c:strCache>
                <c:ptCount val="1"/>
                <c:pt idx="0">
                  <c:v>2023</c:v>
                </c:pt>
              </c:strCache>
            </c:strRef>
          </c:tx>
          <c:spPr>
            <a:solidFill>
              <a:schemeClr val="accent5">
                <a:alpha val="85000"/>
              </a:schemeClr>
            </a:solidFill>
            <a:ln w="9525" cap="flat" cmpd="sng" algn="ctr">
              <a:solidFill>
                <a:schemeClr val="accent5">
                  <a:lumMod val="75000"/>
                </a:schemeClr>
              </a:solidFill>
              <a:round/>
            </a:ln>
            <a:effectLst/>
            <a:sp3d contourW="9525">
              <a:contourClr>
                <a:schemeClr val="accent5">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股利分配!$M$4</c:f>
              <c:numCache>
                <c:formatCode>_(* #,##0.00_);_(* \(#,##0.00\);_(* "-"??_);_(@_)</c:formatCode>
                <c:ptCount val="1"/>
                <c:pt idx="0">
                  <c:v>0.9</c:v>
                </c:pt>
              </c:numCache>
            </c:numRef>
          </c:val>
          <c:extLst>
            <c:ext xmlns:c16="http://schemas.microsoft.com/office/drawing/2014/chart" uri="{C3380CC4-5D6E-409C-BE32-E72D297353CC}">
              <c16:uniqueId val="{00000004-77E7-4A55-801F-9485CB02883C}"/>
            </c:ext>
          </c:extLst>
        </c:ser>
        <c:dLbls>
          <c:showLegendKey val="0"/>
          <c:showVal val="0"/>
          <c:showCatName val="0"/>
          <c:showSerName val="0"/>
          <c:showPercent val="0"/>
          <c:showBubbleSize val="0"/>
        </c:dLbls>
        <c:gapWidth val="65"/>
        <c:shape val="box"/>
        <c:axId val="159481856"/>
        <c:axId val="159483392"/>
        <c:axId val="0"/>
      </c:bar3DChart>
      <c:catAx>
        <c:axId val="159481856"/>
        <c:scaling>
          <c:orientation val="minMax"/>
        </c:scaling>
        <c:delete val="1"/>
        <c:axPos val="b"/>
        <c:numFmt formatCode="General" sourceLinked="1"/>
        <c:majorTickMark val="none"/>
        <c:minorTickMark val="none"/>
        <c:tickLblPos val="nextTo"/>
        <c:crossAx val="159483392"/>
        <c:crosses val="autoZero"/>
        <c:auto val="1"/>
        <c:lblAlgn val="ctr"/>
        <c:lblOffset val="100"/>
        <c:noMultiLvlLbl val="0"/>
      </c:catAx>
      <c:valAx>
        <c:axId val="159483392"/>
        <c:scaling>
          <c:orientation val="minMax"/>
        </c:scaling>
        <c:delete val="0"/>
        <c:axPos val="l"/>
        <c:majorGridlines>
          <c:spPr>
            <a:ln w="9525" cap="flat" cmpd="sng" algn="ctr">
              <a:solidFill>
                <a:schemeClr val="dk1">
                  <a:lumMod val="15000"/>
                  <a:lumOff val="85000"/>
                </a:schemeClr>
              </a:solidFill>
              <a:round/>
            </a:ln>
            <a:effectLst/>
          </c:spPr>
        </c:majorGridlines>
        <c:numFmt formatCode="_(* #,##0.00_);_(* \(#,##0.00\);_(* &quot;-&quot;??_);_(@_)"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crossAx val="15948185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legendEntry>
      <c:legendEntry>
        <c:idx val="1"/>
        <c:txPr>
          <a:bodyPr rot="0" spcFirstLastPara="1" vertOverflow="ellipsis" vert="horz" wrap="square" anchor="ctr" anchorCtr="1"/>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legendEntry>
      <c:legendEntry>
        <c:idx val="2"/>
        <c:txPr>
          <a:bodyPr rot="0" spcFirstLastPara="1" vertOverflow="ellipsis" vert="horz" wrap="square" anchor="ctr" anchorCtr="1"/>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legendEntry>
      <c:legendEntry>
        <c:idx val="3"/>
        <c:txPr>
          <a:bodyPr rot="0" spcFirstLastPara="1" vertOverflow="ellipsis" vert="horz" wrap="square" anchor="ctr" anchorCtr="1"/>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legendEntry>
      <c:legendEntry>
        <c:idx val="4"/>
        <c:txPr>
          <a:bodyPr rot="0" spcFirstLastPara="1" vertOverflow="ellipsis" vert="horz" wrap="square" anchor="ctr" anchorCtr="1"/>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legendEntry>
      <c:layout>
        <c:manualLayout>
          <c:xMode val="edge"/>
          <c:yMode val="edge"/>
          <c:x val="0.2002666805114289"/>
          <c:y val="0.87847704063573362"/>
          <c:w val="0.64932044588576299"/>
          <c:h val="0.11069085779156476"/>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600" b="0"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zh-TW"/>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714093-8EE5-46C0-AD4C-894194F4555C}" type="doc">
      <dgm:prSet loTypeId="urn:microsoft.com/office/officeart/2005/8/layout/vList2" loCatId="list" qsTypeId="urn:microsoft.com/office/officeart/2005/8/quickstyle/simple1" qsCatId="simple" csTypeId="urn:microsoft.com/office/officeart/2005/8/colors/accent1_2" csCatId="accent1" phldr="1"/>
      <dgm:spPr/>
      <dgm:t>
        <a:bodyPr rtlCol="0"/>
        <a:lstStyle/>
        <a:p>
          <a:pPr rtl="0"/>
          <a:endParaRPr lang="zh-TW" altLang="en-US"/>
        </a:p>
      </dgm:t>
    </dgm:pt>
    <dgm:pt modelId="{78C9302E-E2D8-4CEB-89CE-B4FF77B84854}">
      <dgm:prSet custT="1"/>
      <dgm:spPr/>
      <dgm:t>
        <a:bodyPr rtlCol="0"/>
        <a:lstStyle/>
        <a:p>
          <a:pPr algn="ctr" rtl="0"/>
          <a:r>
            <a:rPr lang="en-US" sz="2000" b="1" u="none" dirty="0" err="1">
              <a:latin typeface="Times New Roman" panose="02020603050405020304" pitchFamily="18" charset="0"/>
              <a:ea typeface="標楷體" panose="03000509000000000000" pitchFamily="65" charset="-120"/>
              <a:cs typeface="Times New Roman" panose="02020603050405020304" pitchFamily="18" charset="0"/>
            </a:rPr>
            <a:t>TenRen</a:t>
          </a:r>
          <a:r>
            <a:rPr lang="en-US" sz="2000" b="1" u="none" dirty="0">
              <a:latin typeface="Times New Roman" panose="02020603050405020304" pitchFamily="18" charset="0"/>
              <a:ea typeface="標楷體" panose="03000509000000000000" pitchFamily="65" charset="-120"/>
              <a:cs typeface="Times New Roman" panose="02020603050405020304" pitchFamily="18" charset="0"/>
            </a:rPr>
            <a:t> Tea stores: 46 </a:t>
          </a:r>
          <a:endParaRPr lang="zh-TW" sz="2000" b="1" u="none"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528C9683-36E8-4775-A96B-2420FF4E195E}" type="parTrans" cxnId="{DC912FB7-1F1D-4783-B26E-523F2D8D6CA9}">
      <dgm:prSet/>
      <dgm:spPr/>
      <dgm:t>
        <a:bodyPr rtlCol="0"/>
        <a:lstStyle/>
        <a:p>
          <a:pPr rtl="0"/>
          <a:endParaRPr lang="zh-TW" altLang="en-US" sz="2000">
            <a:latin typeface="Times New Roman" panose="02020603050405020304" pitchFamily="18" charset="0"/>
            <a:cs typeface="Times New Roman" panose="02020603050405020304" pitchFamily="18" charset="0"/>
          </a:endParaRPr>
        </a:p>
      </dgm:t>
    </dgm:pt>
    <dgm:pt modelId="{D28C6254-380E-4A74-B74E-A334875AE454}" type="sibTrans" cxnId="{DC912FB7-1F1D-4783-B26E-523F2D8D6CA9}">
      <dgm:prSet/>
      <dgm:spPr/>
      <dgm:t>
        <a:bodyPr rtlCol="0"/>
        <a:lstStyle/>
        <a:p>
          <a:pPr rtl="0"/>
          <a:endParaRPr lang="zh-TW" altLang="en-US" sz="2000">
            <a:latin typeface="Times New Roman" panose="02020603050405020304" pitchFamily="18" charset="0"/>
            <a:cs typeface="Times New Roman" panose="02020603050405020304" pitchFamily="18" charset="0"/>
          </a:endParaRPr>
        </a:p>
      </dgm:t>
    </dgm:pt>
    <dgm:pt modelId="{472FC8AC-845B-489F-9409-41D52EF5C6E9}">
      <dgm:prSet custT="1"/>
      <dgm:spPr/>
      <dgm:t>
        <a:bodyPr rtlCol="0"/>
        <a:lstStyle/>
        <a:p>
          <a:pPr algn="ctr" rtl="0"/>
          <a:r>
            <a:rPr sz="2000" b="1" dirty="0">
              <a:latin typeface="Times New Roman" panose="02020603050405020304" pitchFamily="18" charset="0"/>
              <a:cs typeface="Times New Roman" panose="02020603050405020304" pitchFamily="18" charset="0"/>
            </a:rPr>
            <a:t>CHAFFEE: 8</a:t>
          </a:r>
          <a:endParaRPr lang="zh-TW" sz="2000" b="1" u="none"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2F2A3812-D383-41CF-83B0-A971A1AC081A}" type="parTrans" cxnId="{6D3ED46F-B4C6-41DB-AED7-D726DC734DDC}">
      <dgm:prSet/>
      <dgm:spPr/>
      <dgm:t>
        <a:bodyPr rtlCol="0"/>
        <a:lstStyle/>
        <a:p>
          <a:pPr rtl="0"/>
          <a:endParaRPr lang="zh-TW" altLang="en-US" sz="2000">
            <a:latin typeface="Times New Roman" panose="02020603050405020304" pitchFamily="18" charset="0"/>
            <a:cs typeface="Times New Roman" panose="02020603050405020304" pitchFamily="18" charset="0"/>
          </a:endParaRPr>
        </a:p>
      </dgm:t>
    </dgm:pt>
    <dgm:pt modelId="{744E003F-2E1B-4795-BC8A-FCAB5FA3C89F}" type="sibTrans" cxnId="{6D3ED46F-B4C6-41DB-AED7-D726DC734DDC}">
      <dgm:prSet/>
      <dgm:spPr/>
      <dgm:t>
        <a:bodyPr rtlCol="0"/>
        <a:lstStyle/>
        <a:p>
          <a:pPr rtl="0"/>
          <a:endParaRPr lang="zh-TW" altLang="en-US" sz="2000">
            <a:latin typeface="Times New Roman" panose="02020603050405020304" pitchFamily="18" charset="0"/>
            <a:cs typeface="Times New Roman" panose="02020603050405020304" pitchFamily="18" charset="0"/>
          </a:endParaRPr>
        </a:p>
      </dgm:t>
    </dgm:pt>
    <dgm:pt modelId="{7BBFD7FE-1FF8-41B5-9898-F9555AE34D65}">
      <dgm:prSet custT="1"/>
      <dgm:spPr/>
      <dgm:t>
        <a:bodyPr rtlCol="0"/>
        <a:lstStyle/>
        <a:p>
          <a:pPr rtl="0"/>
          <a:r>
            <a:rPr lang="en-US" sz="2000" b="1" u="none" dirty="0">
              <a:latin typeface="Times New Roman" panose="02020603050405020304" pitchFamily="18" charset="0"/>
              <a:ea typeface="標楷體" panose="03000509000000000000" pitchFamily="65" charset="-120"/>
              <a:cs typeface="Times New Roman" panose="02020603050405020304" pitchFamily="18" charset="0"/>
            </a:rPr>
            <a:t>Domestic directly operated bases: 99</a:t>
          </a:r>
          <a:endParaRPr lang="zh-TW" sz="2000" b="1" u="none"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3A3BF27A-A1FB-4A20-BE6B-A7FB038AA784}" type="parTrans" cxnId="{868FEBF4-34FB-48A3-8E7B-3224C0B41D19}">
      <dgm:prSet/>
      <dgm:spPr/>
      <dgm:t>
        <a:bodyPr rtlCol="0"/>
        <a:lstStyle/>
        <a:p>
          <a:pPr rtl="0"/>
          <a:endParaRPr lang="zh-TW" altLang="en-US" sz="2000">
            <a:latin typeface="Times New Roman" panose="02020603050405020304" pitchFamily="18" charset="0"/>
            <a:cs typeface="Times New Roman" panose="02020603050405020304" pitchFamily="18" charset="0"/>
          </a:endParaRPr>
        </a:p>
      </dgm:t>
    </dgm:pt>
    <dgm:pt modelId="{8690ADAE-9E76-4AF1-AB51-CD960A9666A7}" type="sibTrans" cxnId="{868FEBF4-34FB-48A3-8E7B-3224C0B41D19}">
      <dgm:prSet/>
      <dgm:spPr/>
      <dgm:t>
        <a:bodyPr rtlCol="0"/>
        <a:lstStyle/>
        <a:p>
          <a:pPr rtl="0"/>
          <a:endParaRPr lang="zh-TW" altLang="en-US" sz="2000">
            <a:latin typeface="Times New Roman" panose="02020603050405020304" pitchFamily="18" charset="0"/>
            <a:cs typeface="Times New Roman" panose="02020603050405020304" pitchFamily="18" charset="0"/>
          </a:endParaRPr>
        </a:p>
      </dgm:t>
    </dgm:pt>
    <dgm:pt modelId="{DB36E7F9-3AD1-4AA7-86A4-677939D1576B}">
      <dgm:prSet custT="1"/>
      <dgm:spPr/>
      <dgm:t>
        <a:bodyPr rtlCol="0"/>
        <a:lstStyle/>
        <a:p>
          <a:pPr algn="ctr" rtl="0"/>
          <a:r>
            <a:rPr lang="en-US" sz="2000" b="1" u="none" dirty="0">
              <a:latin typeface="Times New Roman" panose="02020603050405020304" pitchFamily="18" charset="0"/>
              <a:ea typeface="標楷體" panose="03000509000000000000" pitchFamily="65" charset="-120"/>
              <a:cs typeface="Times New Roman" panose="02020603050405020304" pitchFamily="18" charset="0"/>
            </a:rPr>
            <a:t>Department store booths: 35 </a:t>
          </a:r>
          <a:endParaRPr lang="zh-TW" sz="2000" b="1" u="none"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45504A60-B232-460B-A910-C34E527BC7D4}" type="parTrans" cxnId="{F6783E2D-8C68-4C31-8D93-FF876DF5EDAD}">
      <dgm:prSet/>
      <dgm:spPr/>
      <dgm:t>
        <a:bodyPr rtlCol="0"/>
        <a:lstStyle/>
        <a:p>
          <a:pPr rtl="0"/>
          <a:endParaRPr lang="zh-TW" altLang="en-US" sz="2000">
            <a:latin typeface="Times New Roman" panose="02020603050405020304" pitchFamily="18" charset="0"/>
            <a:cs typeface="Times New Roman" panose="02020603050405020304" pitchFamily="18" charset="0"/>
          </a:endParaRPr>
        </a:p>
      </dgm:t>
    </dgm:pt>
    <dgm:pt modelId="{AFF70A8D-3232-4C0B-8DE8-5DF6AB9788B1}" type="sibTrans" cxnId="{F6783E2D-8C68-4C31-8D93-FF876DF5EDAD}">
      <dgm:prSet/>
      <dgm:spPr/>
      <dgm:t>
        <a:bodyPr rtlCol="0"/>
        <a:lstStyle/>
        <a:p>
          <a:pPr rtl="0"/>
          <a:endParaRPr lang="zh-TW" altLang="en-US" sz="2000">
            <a:latin typeface="Times New Roman" panose="02020603050405020304" pitchFamily="18" charset="0"/>
            <a:cs typeface="Times New Roman" panose="02020603050405020304" pitchFamily="18" charset="0"/>
          </a:endParaRPr>
        </a:p>
      </dgm:t>
    </dgm:pt>
    <dgm:pt modelId="{090B50F6-FD04-4971-BC76-1F6857BD4951}">
      <dgm:prSet custT="1"/>
      <dgm:spPr/>
      <dgm:t>
        <a:bodyPr rtlCol="0"/>
        <a:lstStyle/>
        <a:p>
          <a:pPr algn="ctr" rtl="0"/>
          <a:r>
            <a:rPr lang="en-US" sz="2000" b="1" u="none" dirty="0" err="1">
              <a:latin typeface="Times New Roman" panose="02020603050405020304" pitchFamily="18" charset="0"/>
              <a:ea typeface="標楷體" panose="03000509000000000000" pitchFamily="65" charset="-120"/>
              <a:cs typeface="Times New Roman" panose="02020603050405020304" pitchFamily="18" charset="0"/>
            </a:rPr>
            <a:t>TenRen</a:t>
          </a:r>
          <a:r>
            <a:rPr lang="en-US" sz="2000" b="1" u="none" dirty="0">
              <a:latin typeface="Times New Roman" panose="02020603050405020304" pitchFamily="18" charset="0"/>
              <a:ea typeface="標楷體" panose="03000509000000000000" pitchFamily="65" charset="-120"/>
              <a:cs typeface="Times New Roman" panose="02020603050405020304" pitchFamily="18" charset="0"/>
            </a:rPr>
            <a:t> CHA FOR TEA: 10 </a:t>
          </a:r>
          <a:endParaRPr lang="zh-TW" sz="2000" b="1" u="none"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5605B624-DAF0-4039-B237-4FE2AB15B277}" type="parTrans" cxnId="{4FBC811A-59B9-4AEF-AB9D-7B05EEA86ACC}">
      <dgm:prSet/>
      <dgm:spPr/>
      <dgm:t>
        <a:bodyPr rtlCol="0"/>
        <a:lstStyle/>
        <a:p>
          <a:pPr rtl="0"/>
          <a:endParaRPr lang="zh-TW" altLang="en-US" sz="2000">
            <a:latin typeface="Times New Roman" panose="02020603050405020304" pitchFamily="18" charset="0"/>
            <a:cs typeface="Times New Roman" panose="02020603050405020304" pitchFamily="18" charset="0"/>
          </a:endParaRPr>
        </a:p>
      </dgm:t>
    </dgm:pt>
    <dgm:pt modelId="{0EF9F083-268B-42F6-B83D-65289ABF4550}" type="sibTrans" cxnId="{4FBC811A-59B9-4AEF-AB9D-7B05EEA86ACC}">
      <dgm:prSet/>
      <dgm:spPr/>
      <dgm:t>
        <a:bodyPr rtlCol="0"/>
        <a:lstStyle/>
        <a:p>
          <a:pPr rtl="0"/>
          <a:endParaRPr lang="zh-TW" altLang="en-US" sz="2000">
            <a:latin typeface="Times New Roman" panose="02020603050405020304" pitchFamily="18" charset="0"/>
            <a:cs typeface="Times New Roman" panose="02020603050405020304" pitchFamily="18" charset="0"/>
          </a:endParaRPr>
        </a:p>
      </dgm:t>
    </dgm:pt>
    <dgm:pt modelId="{12A8C950-5A01-4B1E-A109-73FD56C56CF3}" type="pres">
      <dgm:prSet presAssocID="{AE714093-8EE5-46C0-AD4C-894194F4555C}" presName="linear" presStyleCnt="0">
        <dgm:presLayoutVars>
          <dgm:animLvl val="lvl"/>
          <dgm:resizeHandles val="exact"/>
        </dgm:presLayoutVars>
      </dgm:prSet>
      <dgm:spPr/>
    </dgm:pt>
    <dgm:pt modelId="{6EB64F9C-6B8E-4FBC-9C9E-611345EB95FB}" type="pres">
      <dgm:prSet presAssocID="{7BBFD7FE-1FF8-41B5-9898-F9555AE34D65}" presName="parentText" presStyleLbl="node1" presStyleIdx="0" presStyleCnt="5" custLinFactNeighborX="-318">
        <dgm:presLayoutVars>
          <dgm:chMax val="0"/>
          <dgm:bulletEnabled val="1"/>
        </dgm:presLayoutVars>
      </dgm:prSet>
      <dgm:spPr/>
    </dgm:pt>
    <dgm:pt modelId="{D6C73F4D-6EEE-4BD6-AA49-DFC044A683D8}" type="pres">
      <dgm:prSet presAssocID="{8690ADAE-9E76-4AF1-AB51-CD960A9666A7}" presName="spacer" presStyleCnt="0"/>
      <dgm:spPr/>
    </dgm:pt>
    <dgm:pt modelId="{ED5FD387-ADB5-4D94-BC47-3B7B9CB9F4EF}" type="pres">
      <dgm:prSet presAssocID="{78C9302E-E2D8-4CEB-89CE-B4FF77B84854}" presName="parentText" presStyleLbl="node1" presStyleIdx="1" presStyleCnt="5" custLinFactNeighborY="78222">
        <dgm:presLayoutVars>
          <dgm:chMax val="0"/>
          <dgm:bulletEnabled val="1"/>
        </dgm:presLayoutVars>
      </dgm:prSet>
      <dgm:spPr/>
    </dgm:pt>
    <dgm:pt modelId="{C034C077-30A5-4AB9-B650-4C8688A4178B}" type="pres">
      <dgm:prSet presAssocID="{D28C6254-380E-4A74-B74E-A334875AE454}" presName="spacer" presStyleCnt="0"/>
      <dgm:spPr/>
    </dgm:pt>
    <dgm:pt modelId="{16F20481-D8A1-41DF-9D3A-BB92F9CB2F27}" type="pres">
      <dgm:prSet presAssocID="{DB36E7F9-3AD1-4AA7-86A4-677939D1576B}" presName="parentText" presStyleLbl="node1" presStyleIdx="2" presStyleCnt="5" custLinFactY="-7146" custLinFactNeighborY="-100000">
        <dgm:presLayoutVars>
          <dgm:chMax val="0"/>
          <dgm:bulletEnabled val="1"/>
        </dgm:presLayoutVars>
      </dgm:prSet>
      <dgm:spPr/>
    </dgm:pt>
    <dgm:pt modelId="{2D720F8C-A68A-4FE8-9F3D-756653DA7B8B}" type="pres">
      <dgm:prSet presAssocID="{AFF70A8D-3232-4C0B-8DE8-5DF6AB9788B1}" presName="spacer" presStyleCnt="0"/>
      <dgm:spPr/>
    </dgm:pt>
    <dgm:pt modelId="{5F4E1C4F-F530-402C-A0BE-540947FFD122}" type="pres">
      <dgm:prSet presAssocID="{090B50F6-FD04-4971-BC76-1F6857BD4951}" presName="parentText" presStyleLbl="node1" presStyleIdx="3" presStyleCnt="5" custLinFactY="-30372" custLinFactNeighborY="-100000">
        <dgm:presLayoutVars>
          <dgm:chMax val="0"/>
          <dgm:bulletEnabled val="1"/>
        </dgm:presLayoutVars>
      </dgm:prSet>
      <dgm:spPr/>
    </dgm:pt>
    <dgm:pt modelId="{634D8C04-0422-45EF-9C8E-74360F761008}" type="pres">
      <dgm:prSet presAssocID="{0EF9F083-268B-42F6-B83D-65289ABF4550}" presName="spacer" presStyleCnt="0"/>
      <dgm:spPr/>
    </dgm:pt>
    <dgm:pt modelId="{CD02C670-53EE-4414-882C-D4753E0D55DC}" type="pres">
      <dgm:prSet presAssocID="{472FC8AC-845B-489F-9409-41D52EF5C6E9}" presName="parentText" presStyleLbl="node1" presStyleIdx="4" presStyleCnt="5" custLinFactY="-55291" custLinFactNeighborY="-100000">
        <dgm:presLayoutVars>
          <dgm:chMax val="0"/>
          <dgm:bulletEnabled val="1"/>
        </dgm:presLayoutVars>
      </dgm:prSet>
      <dgm:spPr/>
    </dgm:pt>
  </dgm:ptLst>
  <dgm:cxnLst>
    <dgm:cxn modelId="{4FBC811A-59B9-4AEF-AB9D-7B05EEA86ACC}" srcId="{AE714093-8EE5-46C0-AD4C-894194F4555C}" destId="{090B50F6-FD04-4971-BC76-1F6857BD4951}" srcOrd="3" destOrd="0" parTransId="{5605B624-DAF0-4039-B237-4FE2AB15B277}" sibTransId="{0EF9F083-268B-42F6-B83D-65289ABF4550}"/>
    <dgm:cxn modelId="{F6783E2D-8C68-4C31-8D93-FF876DF5EDAD}" srcId="{AE714093-8EE5-46C0-AD4C-894194F4555C}" destId="{DB36E7F9-3AD1-4AA7-86A4-677939D1576B}" srcOrd="2" destOrd="0" parTransId="{45504A60-B232-460B-A910-C34E527BC7D4}" sibTransId="{AFF70A8D-3232-4C0B-8DE8-5DF6AB9788B1}"/>
    <dgm:cxn modelId="{6D3ED46F-B4C6-41DB-AED7-D726DC734DDC}" srcId="{AE714093-8EE5-46C0-AD4C-894194F4555C}" destId="{472FC8AC-845B-489F-9409-41D52EF5C6E9}" srcOrd="4" destOrd="0" parTransId="{2F2A3812-D383-41CF-83B0-A971A1AC081A}" sibTransId="{744E003F-2E1B-4795-BC8A-FCAB5FA3C89F}"/>
    <dgm:cxn modelId="{A3459789-18CB-42A0-86F0-12FAA5C185AB}" type="presOf" srcId="{090B50F6-FD04-4971-BC76-1F6857BD4951}" destId="{5F4E1C4F-F530-402C-A0BE-540947FFD122}" srcOrd="0" destOrd="0" presId="urn:microsoft.com/office/officeart/2005/8/layout/vList2"/>
    <dgm:cxn modelId="{507082A2-44EF-4FC7-AD95-DB81CE8EFCEC}" type="presOf" srcId="{78C9302E-E2D8-4CEB-89CE-B4FF77B84854}" destId="{ED5FD387-ADB5-4D94-BC47-3B7B9CB9F4EF}" srcOrd="0" destOrd="0" presId="urn:microsoft.com/office/officeart/2005/8/layout/vList2"/>
    <dgm:cxn modelId="{7F7E3BB4-0F05-4F7D-A962-90A44074A0CB}" type="presOf" srcId="{DB36E7F9-3AD1-4AA7-86A4-677939D1576B}" destId="{16F20481-D8A1-41DF-9D3A-BB92F9CB2F27}" srcOrd="0" destOrd="0" presId="urn:microsoft.com/office/officeart/2005/8/layout/vList2"/>
    <dgm:cxn modelId="{F03956B5-9C69-4784-B596-169A5C08DD1A}" type="presOf" srcId="{7BBFD7FE-1FF8-41B5-9898-F9555AE34D65}" destId="{6EB64F9C-6B8E-4FBC-9C9E-611345EB95FB}" srcOrd="0" destOrd="0" presId="urn:microsoft.com/office/officeart/2005/8/layout/vList2"/>
    <dgm:cxn modelId="{DC912FB7-1F1D-4783-B26E-523F2D8D6CA9}" srcId="{AE714093-8EE5-46C0-AD4C-894194F4555C}" destId="{78C9302E-E2D8-4CEB-89CE-B4FF77B84854}" srcOrd="1" destOrd="0" parTransId="{528C9683-36E8-4775-A96B-2420FF4E195E}" sibTransId="{D28C6254-380E-4A74-B74E-A334875AE454}"/>
    <dgm:cxn modelId="{B0BBA1C9-09DF-4009-810C-89DB2B920889}" type="presOf" srcId="{472FC8AC-845B-489F-9409-41D52EF5C6E9}" destId="{CD02C670-53EE-4414-882C-D4753E0D55DC}" srcOrd="0" destOrd="0" presId="urn:microsoft.com/office/officeart/2005/8/layout/vList2"/>
    <dgm:cxn modelId="{735D6DDE-7AFF-4F1D-8174-D36CDE8C5BD1}" type="presOf" srcId="{AE714093-8EE5-46C0-AD4C-894194F4555C}" destId="{12A8C950-5A01-4B1E-A109-73FD56C56CF3}" srcOrd="0" destOrd="0" presId="urn:microsoft.com/office/officeart/2005/8/layout/vList2"/>
    <dgm:cxn modelId="{868FEBF4-34FB-48A3-8E7B-3224C0B41D19}" srcId="{AE714093-8EE5-46C0-AD4C-894194F4555C}" destId="{7BBFD7FE-1FF8-41B5-9898-F9555AE34D65}" srcOrd="0" destOrd="0" parTransId="{3A3BF27A-A1FB-4A20-BE6B-A7FB038AA784}" sibTransId="{8690ADAE-9E76-4AF1-AB51-CD960A9666A7}"/>
    <dgm:cxn modelId="{B2323294-588C-4896-B848-569CB03B222F}" type="presParOf" srcId="{12A8C950-5A01-4B1E-A109-73FD56C56CF3}" destId="{6EB64F9C-6B8E-4FBC-9C9E-611345EB95FB}" srcOrd="0" destOrd="0" presId="urn:microsoft.com/office/officeart/2005/8/layout/vList2"/>
    <dgm:cxn modelId="{4C9E0963-4E17-457F-8413-0DBB13363DF2}" type="presParOf" srcId="{12A8C950-5A01-4B1E-A109-73FD56C56CF3}" destId="{D6C73F4D-6EEE-4BD6-AA49-DFC044A683D8}" srcOrd="1" destOrd="0" presId="urn:microsoft.com/office/officeart/2005/8/layout/vList2"/>
    <dgm:cxn modelId="{9B75DBF5-D983-46C7-ABB8-DEAA041579DC}" type="presParOf" srcId="{12A8C950-5A01-4B1E-A109-73FD56C56CF3}" destId="{ED5FD387-ADB5-4D94-BC47-3B7B9CB9F4EF}" srcOrd="2" destOrd="0" presId="urn:microsoft.com/office/officeart/2005/8/layout/vList2"/>
    <dgm:cxn modelId="{B89E6C67-60E4-4FF4-8A94-9AC3BC216221}" type="presParOf" srcId="{12A8C950-5A01-4B1E-A109-73FD56C56CF3}" destId="{C034C077-30A5-4AB9-B650-4C8688A4178B}" srcOrd="3" destOrd="0" presId="urn:microsoft.com/office/officeart/2005/8/layout/vList2"/>
    <dgm:cxn modelId="{83F2DAAF-FD1C-44FB-8BB6-529C48A2FAC3}" type="presParOf" srcId="{12A8C950-5A01-4B1E-A109-73FD56C56CF3}" destId="{16F20481-D8A1-41DF-9D3A-BB92F9CB2F27}" srcOrd="4" destOrd="0" presId="urn:microsoft.com/office/officeart/2005/8/layout/vList2"/>
    <dgm:cxn modelId="{09900D64-C482-4E92-A640-646FFC1B547C}" type="presParOf" srcId="{12A8C950-5A01-4B1E-A109-73FD56C56CF3}" destId="{2D720F8C-A68A-4FE8-9F3D-756653DA7B8B}" srcOrd="5" destOrd="0" presId="urn:microsoft.com/office/officeart/2005/8/layout/vList2"/>
    <dgm:cxn modelId="{71D5E20A-52D8-4573-B8EA-0F0D5C1D3F40}" type="presParOf" srcId="{12A8C950-5A01-4B1E-A109-73FD56C56CF3}" destId="{5F4E1C4F-F530-402C-A0BE-540947FFD122}" srcOrd="6" destOrd="0" presId="urn:microsoft.com/office/officeart/2005/8/layout/vList2"/>
    <dgm:cxn modelId="{BBAA7CCE-CB4E-443B-B493-B283C43E963C}" type="presParOf" srcId="{12A8C950-5A01-4B1E-A109-73FD56C56CF3}" destId="{634D8C04-0422-45EF-9C8E-74360F761008}" srcOrd="7" destOrd="0" presId="urn:microsoft.com/office/officeart/2005/8/layout/vList2"/>
    <dgm:cxn modelId="{D8170C76-9AC7-4C6F-85A7-CDEEED86BDAC}" type="presParOf" srcId="{12A8C950-5A01-4B1E-A109-73FD56C56CF3}" destId="{CD02C670-53EE-4414-882C-D4753E0D55DC}"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69A928-8318-426A-BF8D-F7AAA6A0CA96}" type="doc">
      <dgm:prSet loTypeId="urn:microsoft.com/office/officeart/2005/8/layout/target3" loCatId="relationship" qsTypeId="urn:microsoft.com/office/officeart/2005/8/quickstyle/simple1" qsCatId="simple" csTypeId="urn:microsoft.com/office/officeart/2005/8/colors/accent1_2" csCatId="accent1" phldr="1"/>
      <dgm:spPr/>
      <dgm:t>
        <a:bodyPr rtlCol="0"/>
        <a:lstStyle/>
        <a:p>
          <a:pPr rtl="0"/>
          <a:endParaRPr lang="zh-TW" altLang="en-US"/>
        </a:p>
      </dgm:t>
    </dgm:pt>
    <dgm:pt modelId="{E64E2BB1-ADBA-4F71-9A6E-38EB4E2147F9}">
      <dgm:prSet custT="1"/>
      <dgm:spPr>
        <a:noFill/>
      </dgm:spPr>
      <dgm:t>
        <a:bodyPr rtlCol="0"/>
        <a:lstStyle/>
        <a:p>
          <a:pPr algn="l" rtl="0">
            <a:lnSpc>
              <a:spcPct val="100000"/>
            </a:lnSpc>
            <a:spcBef>
              <a:spcPts val="0"/>
            </a:spcBef>
            <a:spcAft>
              <a:spcPts val="0"/>
            </a:spcAft>
          </a:pPr>
          <a:r>
            <a:rPr lang="en-US" sz="2000" b="1" dirty="0">
              <a:solidFill>
                <a:schemeClr val="accent1">
                  <a:lumMod val="75000"/>
                </a:schemeClr>
              </a:solidFill>
              <a:effectLst/>
              <a:latin typeface="Times New Roman" panose="02020603050405020304" pitchFamily="18" charset="0"/>
              <a:ea typeface="標楷體" panose="03000509000000000000" pitchFamily="65" charset="-120"/>
              <a:cs typeface="Times New Roman" panose="02020603050405020304" pitchFamily="18" charset="0"/>
            </a:rPr>
            <a:t>Digital tools make it easier for customers to buy and use products, while also strengthening the brand’s grip on consumers and effectively increasing consumer loyalty and brand recognition.</a:t>
          </a:r>
          <a:endParaRPr lang="zh-TW" sz="2000" b="1" dirty="0">
            <a:solidFill>
              <a:schemeClr val="accent1">
                <a:lumMod val="75000"/>
              </a:schemeClr>
            </a:solidFill>
            <a:effectLst/>
            <a:latin typeface="Times New Roman" panose="02020603050405020304" pitchFamily="18" charset="0"/>
            <a:ea typeface="標楷體" panose="03000509000000000000" pitchFamily="65" charset="-120"/>
            <a:cs typeface="Times New Roman" panose="02020603050405020304" pitchFamily="18" charset="0"/>
          </a:endParaRPr>
        </a:p>
      </dgm:t>
    </dgm:pt>
    <dgm:pt modelId="{DE31B0B0-9128-438A-803F-B29DC4B8A5D2}" type="parTrans" cxnId="{698C7AB7-07B8-4CE9-A506-AEB81EE0AED0}">
      <dgm:prSet/>
      <dgm:spPr/>
      <dgm:t>
        <a:bodyPr rtlCol="0"/>
        <a:lstStyle/>
        <a:p>
          <a:pPr rtl="0">
            <a:lnSpc>
              <a:spcPct val="100000"/>
            </a:lnSpc>
            <a:spcBef>
              <a:spcPts val="0"/>
            </a:spcBef>
            <a:spcAft>
              <a:spcPts val="0"/>
            </a:spcAft>
          </a:pPr>
          <a:endParaRPr lang="zh-TW" altLang="en-US">
            <a:latin typeface="Arial" panose="020B0604020202020204" pitchFamily="34" charset="0"/>
            <a:cs typeface="Arial" panose="020B0604020202020204" pitchFamily="34" charset="0"/>
          </a:endParaRPr>
        </a:p>
      </dgm:t>
    </dgm:pt>
    <dgm:pt modelId="{71018B6B-56E6-4642-81B5-498B9734262B}" type="sibTrans" cxnId="{698C7AB7-07B8-4CE9-A506-AEB81EE0AED0}">
      <dgm:prSet/>
      <dgm:spPr/>
      <dgm:t>
        <a:bodyPr rtlCol="0"/>
        <a:lstStyle/>
        <a:p>
          <a:pPr rtl="0">
            <a:lnSpc>
              <a:spcPct val="100000"/>
            </a:lnSpc>
            <a:spcBef>
              <a:spcPts val="0"/>
            </a:spcBef>
            <a:spcAft>
              <a:spcPts val="0"/>
            </a:spcAft>
          </a:pPr>
          <a:endParaRPr lang="zh-TW" altLang="en-US">
            <a:latin typeface="Arial" panose="020B0604020202020204" pitchFamily="34" charset="0"/>
            <a:cs typeface="Arial" panose="020B0604020202020204" pitchFamily="34" charset="0"/>
          </a:endParaRPr>
        </a:p>
      </dgm:t>
    </dgm:pt>
    <dgm:pt modelId="{27D204C8-89C5-4CF8-BEF4-23556E954B31}" type="pres">
      <dgm:prSet presAssocID="{CA69A928-8318-426A-BF8D-F7AAA6A0CA96}" presName="Name0" presStyleCnt="0">
        <dgm:presLayoutVars>
          <dgm:chMax val="7"/>
          <dgm:dir/>
          <dgm:animLvl val="lvl"/>
          <dgm:resizeHandles val="exact"/>
        </dgm:presLayoutVars>
      </dgm:prSet>
      <dgm:spPr/>
    </dgm:pt>
    <dgm:pt modelId="{662DCB3F-0687-4088-8AFE-81BEA5FF850E}" type="pres">
      <dgm:prSet presAssocID="{E64E2BB1-ADBA-4F71-9A6E-38EB4E2147F9}" presName="circle1" presStyleLbl="node1" presStyleIdx="0" presStyleCnt="1"/>
      <dgm:spPr/>
    </dgm:pt>
    <dgm:pt modelId="{A0CB0CF2-D7C0-4EFE-B171-B172FCC380AA}" type="pres">
      <dgm:prSet presAssocID="{E64E2BB1-ADBA-4F71-9A6E-38EB4E2147F9}" presName="space" presStyleCnt="0"/>
      <dgm:spPr/>
    </dgm:pt>
    <dgm:pt modelId="{CFD76E04-BA98-49F5-94EC-CE6B0ECA2403}" type="pres">
      <dgm:prSet presAssocID="{E64E2BB1-ADBA-4F71-9A6E-38EB4E2147F9}" presName="rect1" presStyleLbl="alignAcc1" presStyleIdx="0" presStyleCnt="1" custLinFactNeighborX="171" custLinFactNeighborY="10141"/>
      <dgm:spPr/>
    </dgm:pt>
    <dgm:pt modelId="{FA82744A-48E4-4F78-A523-2613AAAA51B3}" type="pres">
      <dgm:prSet presAssocID="{E64E2BB1-ADBA-4F71-9A6E-38EB4E2147F9}" presName="rect1ParTxNoCh" presStyleLbl="alignAcc1" presStyleIdx="0" presStyleCnt="1">
        <dgm:presLayoutVars>
          <dgm:chMax val="1"/>
          <dgm:bulletEnabled val="1"/>
        </dgm:presLayoutVars>
      </dgm:prSet>
      <dgm:spPr/>
    </dgm:pt>
  </dgm:ptLst>
  <dgm:cxnLst>
    <dgm:cxn modelId="{84AA6565-F17E-4DC2-92D2-1162B2A3C222}" type="presOf" srcId="{E64E2BB1-ADBA-4F71-9A6E-38EB4E2147F9}" destId="{CFD76E04-BA98-49F5-94EC-CE6B0ECA2403}" srcOrd="0" destOrd="0" presId="urn:microsoft.com/office/officeart/2005/8/layout/target3"/>
    <dgm:cxn modelId="{B99A11A5-12E5-4752-8F3A-77C7084ABE44}" type="presOf" srcId="{E64E2BB1-ADBA-4F71-9A6E-38EB4E2147F9}" destId="{FA82744A-48E4-4F78-A523-2613AAAA51B3}" srcOrd="1" destOrd="0" presId="urn:microsoft.com/office/officeart/2005/8/layout/target3"/>
    <dgm:cxn modelId="{A71D78A8-10EE-4D41-8573-292C9BF3DE22}" type="presOf" srcId="{CA69A928-8318-426A-BF8D-F7AAA6A0CA96}" destId="{27D204C8-89C5-4CF8-BEF4-23556E954B31}" srcOrd="0" destOrd="0" presId="urn:microsoft.com/office/officeart/2005/8/layout/target3"/>
    <dgm:cxn modelId="{698C7AB7-07B8-4CE9-A506-AEB81EE0AED0}" srcId="{CA69A928-8318-426A-BF8D-F7AAA6A0CA96}" destId="{E64E2BB1-ADBA-4F71-9A6E-38EB4E2147F9}" srcOrd="0" destOrd="0" parTransId="{DE31B0B0-9128-438A-803F-B29DC4B8A5D2}" sibTransId="{71018B6B-56E6-4642-81B5-498B9734262B}"/>
    <dgm:cxn modelId="{88017206-5BC0-49B2-B206-3405DBC29CD9}" type="presParOf" srcId="{27D204C8-89C5-4CF8-BEF4-23556E954B31}" destId="{662DCB3F-0687-4088-8AFE-81BEA5FF850E}" srcOrd="0" destOrd="0" presId="urn:microsoft.com/office/officeart/2005/8/layout/target3"/>
    <dgm:cxn modelId="{BE72444D-8A26-400B-95B0-00186C6B1358}" type="presParOf" srcId="{27D204C8-89C5-4CF8-BEF4-23556E954B31}" destId="{A0CB0CF2-D7C0-4EFE-B171-B172FCC380AA}" srcOrd="1" destOrd="0" presId="urn:microsoft.com/office/officeart/2005/8/layout/target3"/>
    <dgm:cxn modelId="{B3C073F9-6436-4FD9-92FE-88289E6414B5}" type="presParOf" srcId="{27D204C8-89C5-4CF8-BEF4-23556E954B31}" destId="{CFD76E04-BA98-49F5-94EC-CE6B0ECA2403}" srcOrd="2" destOrd="0" presId="urn:microsoft.com/office/officeart/2005/8/layout/target3"/>
    <dgm:cxn modelId="{6E5F6167-FD95-4AD8-A10E-4C163F04B6FA}" type="presParOf" srcId="{27D204C8-89C5-4CF8-BEF4-23556E954B31}" destId="{FA82744A-48E4-4F78-A523-2613AAAA51B3}"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C8B797C-DA71-4DFB-977A-62881E9A04DC}" type="doc">
      <dgm:prSet loTypeId="urn:microsoft.com/office/officeart/2005/8/layout/target3" loCatId="relationship" qsTypeId="urn:microsoft.com/office/officeart/2005/8/quickstyle/simple1" qsCatId="simple" csTypeId="urn:microsoft.com/office/officeart/2005/8/colors/accent1_2" csCatId="accent1" phldr="1"/>
      <dgm:spPr/>
      <dgm:t>
        <a:bodyPr rtlCol="0"/>
        <a:lstStyle/>
        <a:p>
          <a:pPr rtl="0"/>
          <a:endParaRPr lang="zh-TW" altLang="en-US"/>
        </a:p>
      </dgm:t>
    </dgm:pt>
    <dgm:pt modelId="{2C35CA07-0296-4ABC-AB28-3C4F5B3946E0}">
      <dgm:prSet custT="1"/>
      <dgm:spPr>
        <a:noFill/>
      </dgm:spPr>
      <dgm:t>
        <a:bodyPr rtlCol="0"/>
        <a:lstStyle/>
        <a:p>
          <a:pPr marL="180975" indent="0" algn="l" rtl="0">
            <a:lnSpc>
              <a:spcPct val="100000"/>
            </a:lnSpc>
            <a:spcAft>
              <a:spcPts val="0"/>
            </a:spcAft>
          </a:pPr>
          <a:r>
            <a:rPr lang="en-US" sz="2000" b="1" dirty="0">
              <a:solidFill>
                <a:schemeClr val="accent1">
                  <a:lumMod val="75000"/>
                </a:schemeClr>
              </a:solidFill>
              <a:effectLst/>
              <a:latin typeface="Times New Roman" panose="02020603050405020304" pitchFamily="18" charset="0"/>
              <a:ea typeface="標楷體" panose="03000509000000000000" pitchFamily="65" charset="-120"/>
              <a:cs typeface="Times New Roman" panose="02020603050405020304" pitchFamily="18" charset="0"/>
            </a:rPr>
            <a:t>The development of a diverse range of products can broaden the brand’s reach and consumer breadth, which contributes significantly to brand continuity and development.</a:t>
          </a:r>
          <a:endParaRPr kumimoji="1" lang="zh-TW" sz="2000" b="1" dirty="0">
            <a:solidFill>
              <a:schemeClr val="accent1">
                <a:lumMod val="75000"/>
              </a:schemeClr>
            </a:solidFill>
            <a:effectLst/>
            <a:latin typeface="Times New Roman" panose="02020603050405020304" pitchFamily="18" charset="0"/>
            <a:ea typeface="標楷體" panose="03000509000000000000" pitchFamily="65" charset="-120"/>
            <a:cs typeface="Times New Roman" panose="02020603050405020304" pitchFamily="18" charset="0"/>
          </a:endParaRPr>
        </a:p>
      </dgm:t>
    </dgm:pt>
    <dgm:pt modelId="{119EE0B8-1643-4FF1-BBF3-61D5DC93BB83}" type="parTrans" cxnId="{038FC3BD-EEC5-48C8-8185-F808BC9B813E}">
      <dgm:prSet/>
      <dgm:spPr/>
      <dgm:t>
        <a:bodyPr rtlCol="0"/>
        <a:lstStyle/>
        <a:p>
          <a:pPr rtl="0"/>
          <a:endParaRPr lang="zh-TW" altLang="en-US">
            <a:latin typeface="Times New Roman" panose="02020603050405020304" pitchFamily="18" charset="0"/>
            <a:cs typeface="Times New Roman" panose="02020603050405020304" pitchFamily="18" charset="0"/>
          </a:endParaRPr>
        </a:p>
      </dgm:t>
    </dgm:pt>
    <dgm:pt modelId="{CA4C77A1-63C0-431C-B086-2F1C5610A7A8}" type="sibTrans" cxnId="{038FC3BD-EEC5-48C8-8185-F808BC9B813E}">
      <dgm:prSet/>
      <dgm:spPr/>
      <dgm:t>
        <a:bodyPr rtlCol="0"/>
        <a:lstStyle/>
        <a:p>
          <a:pPr rtl="0"/>
          <a:endParaRPr lang="zh-TW" altLang="en-US">
            <a:latin typeface="Times New Roman" panose="02020603050405020304" pitchFamily="18" charset="0"/>
            <a:cs typeface="Times New Roman" panose="02020603050405020304" pitchFamily="18" charset="0"/>
          </a:endParaRPr>
        </a:p>
      </dgm:t>
    </dgm:pt>
    <dgm:pt modelId="{4EF131D1-C3B7-4D52-BF01-EB0A75936CEB}" type="pres">
      <dgm:prSet presAssocID="{5C8B797C-DA71-4DFB-977A-62881E9A04DC}" presName="Name0" presStyleCnt="0">
        <dgm:presLayoutVars>
          <dgm:chMax val="7"/>
          <dgm:dir/>
          <dgm:animLvl val="lvl"/>
          <dgm:resizeHandles val="exact"/>
        </dgm:presLayoutVars>
      </dgm:prSet>
      <dgm:spPr/>
    </dgm:pt>
    <dgm:pt modelId="{3C73461A-89F2-481C-88E0-769432637A0C}" type="pres">
      <dgm:prSet presAssocID="{2C35CA07-0296-4ABC-AB28-3C4F5B3946E0}" presName="circle1" presStyleLbl="node1" presStyleIdx="0" presStyleCnt="1"/>
      <dgm:spPr/>
    </dgm:pt>
    <dgm:pt modelId="{2BFA6226-CC08-4045-A950-210196B4C9AB}" type="pres">
      <dgm:prSet presAssocID="{2C35CA07-0296-4ABC-AB28-3C4F5B3946E0}" presName="space" presStyleCnt="0"/>
      <dgm:spPr/>
    </dgm:pt>
    <dgm:pt modelId="{CC9CFA99-45CC-4AC5-9E86-6AB218E2D150}" type="pres">
      <dgm:prSet presAssocID="{2C35CA07-0296-4ABC-AB28-3C4F5B3946E0}" presName="rect1" presStyleLbl="alignAcc1" presStyleIdx="0" presStyleCnt="1" custScaleY="100000"/>
      <dgm:spPr/>
    </dgm:pt>
    <dgm:pt modelId="{74F549E2-3AFF-468A-A393-44F4344659AE}" type="pres">
      <dgm:prSet presAssocID="{2C35CA07-0296-4ABC-AB28-3C4F5B3946E0}" presName="rect1ParTxNoCh" presStyleLbl="alignAcc1" presStyleIdx="0" presStyleCnt="1">
        <dgm:presLayoutVars>
          <dgm:chMax val="1"/>
          <dgm:bulletEnabled val="1"/>
        </dgm:presLayoutVars>
      </dgm:prSet>
      <dgm:spPr/>
    </dgm:pt>
  </dgm:ptLst>
  <dgm:cxnLst>
    <dgm:cxn modelId="{DA18BD31-8A41-44B5-B457-9E342667D68D}" type="presOf" srcId="{5C8B797C-DA71-4DFB-977A-62881E9A04DC}" destId="{4EF131D1-C3B7-4D52-BF01-EB0A75936CEB}" srcOrd="0" destOrd="0" presId="urn:microsoft.com/office/officeart/2005/8/layout/target3"/>
    <dgm:cxn modelId="{3C8FD069-E39E-4D4E-9CB9-EC4AECAE7BC6}" type="presOf" srcId="{2C35CA07-0296-4ABC-AB28-3C4F5B3946E0}" destId="{CC9CFA99-45CC-4AC5-9E86-6AB218E2D150}" srcOrd="0" destOrd="0" presId="urn:microsoft.com/office/officeart/2005/8/layout/target3"/>
    <dgm:cxn modelId="{038FC3BD-EEC5-48C8-8185-F808BC9B813E}" srcId="{5C8B797C-DA71-4DFB-977A-62881E9A04DC}" destId="{2C35CA07-0296-4ABC-AB28-3C4F5B3946E0}" srcOrd="0" destOrd="0" parTransId="{119EE0B8-1643-4FF1-BBF3-61D5DC93BB83}" sibTransId="{CA4C77A1-63C0-431C-B086-2F1C5610A7A8}"/>
    <dgm:cxn modelId="{C6CFCEC2-7840-4769-BD9A-B8C0C0DF4A28}" type="presOf" srcId="{2C35CA07-0296-4ABC-AB28-3C4F5B3946E0}" destId="{74F549E2-3AFF-468A-A393-44F4344659AE}" srcOrd="1" destOrd="0" presId="urn:microsoft.com/office/officeart/2005/8/layout/target3"/>
    <dgm:cxn modelId="{6474C1DC-BD41-4C74-B849-B62BF5A6531C}" type="presParOf" srcId="{4EF131D1-C3B7-4D52-BF01-EB0A75936CEB}" destId="{3C73461A-89F2-481C-88E0-769432637A0C}" srcOrd="0" destOrd="0" presId="urn:microsoft.com/office/officeart/2005/8/layout/target3"/>
    <dgm:cxn modelId="{26A7856D-5A51-4E4F-B154-224B9B62C6AC}" type="presParOf" srcId="{4EF131D1-C3B7-4D52-BF01-EB0A75936CEB}" destId="{2BFA6226-CC08-4045-A950-210196B4C9AB}" srcOrd="1" destOrd="0" presId="urn:microsoft.com/office/officeart/2005/8/layout/target3"/>
    <dgm:cxn modelId="{F53E0E58-3B0B-418E-87D1-429DE7B6023B}" type="presParOf" srcId="{4EF131D1-C3B7-4D52-BF01-EB0A75936CEB}" destId="{CC9CFA99-45CC-4AC5-9E86-6AB218E2D150}" srcOrd="2" destOrd="0" presId="urn:microsoft.com/office/officeart/2005/8/layout/target3"/>
    <dgm:cxn modelId="{7B09B48B-6902-4AD2-9A06-DDD7C231364C}" type="presParOf" srcId="{4EF131D1-C3B7-4D52-BF01-EB0A75936CEB}" destId="{74F549E2-3AFF-468A-A393-44F4344659AE}"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C8B797C-DA71-4DFB-977A-62881E9A04DC}" type="doc">
      <dgm:prSet loTypeId="urn:microsoft.com/office/officeart/2005/8/layout/target3" loCatId="relationship" qsTypeId="urn:microsoft.com/office/officeart/2005/8/quickstyle/simple1" qsCatId="simple" csTypeId="urn:microsoft.com/office/officeart/2005/8/colors/accent1_2" csCatId="accent1" phldr="1"/>
      <dgm:spPr/>
      <dgm:t>
        <a:bodyPr rtlCol="0"/>
        <a:lstStyle/>
        <a:p>
          <a:pPr rtl="0"/>
          <a:endParaRPr lang="zh-TW" altLang="en-US"/>
        </a:p>
      </dgm:t>
    </dgm:pt>
    <dgm:pt modelId="{2C35CA07-0296-4ABC-AB28-3C4F5B3946E0}">
      <dgm:prSet custT="1"/>
      <dgm:spPr>
        <a:noFill/>
      </dgm:spPr>
      <dgm:t>
        <a:bodyPr rtlCol="0"/>
        <a:lstStyle/>
        <a:p>
          <a:pPr marL="180975" indent="0" algn="l" rtl="0">
            <a:lnSpc>
              <a:spcPct val="100000"/>
            </a:lnSpc>
            <a:spcAft>
              <a:spcPts val="0"/>
            </a:spcAft>
          </a:pPr>
          <a:r>
            <a:rPr lang="en-US" sz="2000" b="1" dirty="0" err="1">
              <a:solidFill>
                <a:schemeClr val="accent1">
                  <a:lumMod val="75000"/>
                </a:schemeClr>
              </a:solidFill>
              <a:effectLst/>
              <a:latin typeface="Times New Roman" panose="02020603050405020304" pitchFamily="18" charset="0"/>
              <a:ea typeface="標楷體" panose="03000509000000000000" pitchFamily="65" charset="-120"/>
              <a:cs typeface="Times New Roman" panose="02020603050405020304" pitchFamily="18" charset="0"/>
            </a:rPr>
            <a:t>TenRen</a:t>
          </a:r>
          <a:r>
            <a:rPr lang="en-US" sz="2000" b="1" dirty="0">
              <a:solidFill>
                <a:schemeClr val="accent1">
                  <a:lumMod val="75000"/>
                </a:schemeClr>
              </a:solidFill>
              <a:effectLst/>
              <a:latin typeface="Times New Roman" panose="02020603050405020304" pitchFamily="18" charset="0"/>
              <a:ea typeface="標楷體" panose="03000509000000000000" pitchFamily="65" charset="-120"/>
              <a:cs typeface="Times New Roman" panose="02020603050405020304" pitchFamily="18" charset="0"/>
            </a:rPr>
            <a:t> aims to ensure sustainable and fun tea savoring, promote sustainable development with consumers, and do our share to protect the environment.</a:t>
          </a:r>
          <a:endParaRPr kumimoji="1" lang="zh-TW" sz="2000" b="1" dirty="0">
            <a:solidFill>
              <a:schemeClr val="accent1">
                <a:lumMod val="75000"/>
              </a:schemeClr>
            </a:solidFill>
            <a:effectLst/>
            <a:latin typeface="Times New Roman" panose="02020603050405020304" pitchFamily="18" charset="0"/>
            <a:ea typeface="標楷體" panose="03000509000000000000" pitchFamily="65" charset="-120"/>
            <a:cs typeface="Times New Roman" panose="02020603050405020304" pitchFamily="18" charset="0"/>
          </a:endParaRPr>
        </a:p>
      </dgm:t>
    </dgm:pt>
    <dgm:pt modelId="{119EE0B8-1643-4FF1-BBF3-61D5DC93BB83}" type="parTrans" cxnId="{038FC3BD-EEC5-48C8-8185-F808BC9B813E}">
      <dgm:prSet/>
      <dgm:spPr/>
      <dgm:t>
        <a:bodyPr rtlCol="0"/>
        <a:lstStyle/>
        <a:p>
          <a:pPr rtl="0"/>
          <a:endParaRPr lang="zh-TW" altLang="en-US" sz="2000">
            <a:latin typeface="Arial" panose="020B0604020202020204" pitchFamily="34" charset="0"/>
            <a:cs typeface="Arial" panose="020B0604020202020204" pitchFamily="34" charset="0"/>
          </a:endParaRPr>
        </a:p>
      </dgm:t>
    </dgm:pt>
    <dgm:pt modelId="{CA4C77A1-63C0-431C-B086-2F1C5610A7A8}" type="sibTrans" cxnId="{038FC3BD-EEC5-48C8-8185-F808BC9B813E}">
      <dgm:prSet/>
      <dgm:spPr/>
      <dgm:t>
        <a:bodyPr rtlCol="0"/>
        <a:lstStyle/>
        <a:p>
          <a:pPr rtl="0"/>
          <a:endParaRPr lang="zh-TW" altLang="en-US" sz="2000">
            <a:latin typeface="Arial" panose="020B0604020202020204" pitchFamily="34" charset="0"/>
            <a:cs typeface="Arial" panose="020B0604020202020204" pitchFamily="34" charset="0"/>
          </a:endParaRPr>
        </a:p>
      </dgm:t>
    </dgm:pt>
    <dgm:pt modelId="{4EF131D1-C3B7-4D52-BF01-EB0A75936CEB}" type="pres">
      <dgm:prSet presAssocID="{5C8B797C-DA71-4DFB-977A-62881E9A04DC}" presName="Name0" presStyleCnt="0">
        <dgm:presLayoutVars>
          <dgm:chMax val="7"/>
          <dgm:dir/>
          <dgm:animLvl val="lvl"/>
          <dgm:resizeHandles val="exact"/>
        </dgm:presLayoutVars>
      </dgm:prSet>
      <dgm:spPr/>
    </dgm:pt>
    <dgm:pt modelId="{3C73461A-89F2-481C-88E0-769432637A0C}" type="pres">
      <dgm:prSet presAssocID="{2C35CA07-0296-4ABC-AB28-3C4F5B3946E0}" presName="circle1" presStyleLbl="node1" presStyleIdx="0" presStyleCnt="1"/>
      <dgm:spPr/>
    </dgm:pt>
    <dgm:pt modelId="{2BFA6226-CC08-4045-A950-210196B4C9AB}" type="pres">
      <dgm:prSet presAssocID="{2C35CA07-0296-4ABC-AB28-3C4F5B3946E0}" presName="space" presStyleCnt="0"/>
      <dgm:spPr/>
    </dgm:pt>
    <dgm:pt modelId="{CC9CFA99-45CC-4AC5-9E86-6AB218E2D150}" type="pres">
      <dgm:prSet presAssocID="{2C35CA07-0296-4ABC-AB28-3C4F5B3946E0}" presName="rect1" presStyleLbl="alignAcc1" presStyleIdx="0" presStyleCnt="1" custScaleY="100000" custLinFactNeighborX="17825" custLinFactNeighborY="-7088"/>
      <dgm:spPr/>
    </dgm:pt>
    <dgm:pt modelId="{74F549E2-3AFF-468A-A393-44F4344659AE}" type="pres">
      <dgm:prSet presAssocID="{2C35CA07-0296-4ABC-AB28-3C4F5B3946E0}" presName="rect1ParTxNoCh" presStyleLbl="alignAcc1" presStyleIdx="0" presStyleCnt="1">
        <dgm:presLayoutVars>
          <dgm:chMax val="1"/>
          <dgm:bulletEnabled val="1"/>
        </dgm:presLayoutVars>
      </dgm:prSet>
      <dgm:spPr/>
    </dgm:pt>
  </dgm:ptLst>
  <dgm:cxnLst>
    <dgm:cxn modelId="{DF31221D-59F1-4638-A623-ABEE89F0271C}" type="presOf" srcId="{2C35CA07-0296-4ABC-AB28-3C4F5B3946E0}" destId="{CC9CFA99-45CC-4AC5-9E86-6AB218E2D150}" srcOrd="0" destOrd="0" presId="urn:microsoft.com/office/officeart/2005/8/layout/target3"/>
    <dgm:cxn modelId="{CB118B22-AD25-4B33-8542-B6970F6A380F}" type="presOf" srcId="{2C35CA07-0296-4ABC-AB28-3C4F5B3946E0}" destId="{74F549E2-3AFF-468A-A393-44F4344659AE}" srcOrd="1" destOrd="0" presId="urn:microsoft.com/office/officeart/2005/8/layout/target3"/>
    <dgm:cxn modelId="{038FC3BD-EEC5-48C8-8185-F808BC9B813E}" srcId="{5C8B797C-DA71-4DFB-977A-62881E9A04DC}" destId="{2C35CA07-0296-4ABC-AB28-3C4F5B3946E0}" srcOrd="0" destOrd="0" parTransId="{119EE0B8-1643-4FF1-BBF3-61D5DC93BB83}" sibTransId="{CA4C77A1-63C0-431C-B086-2F1C5610A7A8}"/>
    <dgm:cxn modelId="{B03176DB-DDC1-47C6-B100-B872AC185408}" type="presOf" srcId="{5C8B797C-DA71-4DFB-977A-62881E9A04DC}" destId="{4EF131D1-C3B7-4D52-BF01-EB0A75936CEB}" srcOrd="0" destOrd="0" presId="urn:microsoft.com/office/officeart/2005/8/layout/target3"/>
    <dgm:cxn modelId="{29197865-C568-4DC1-B625-E8D85B83D6A7}" type="presParOf" srcId="{4EF131D1-C3B7-4D52-BF01-EB0A75936CEB}" destId="{3C73461A-89F2-481C-88E0-769432637A0C}" srcOrd="0" destOrd="0" presId="urn:microsoft.com/office/officeart/2005/8/layout/target3"/>
    <dgm:cxn modelId="{07A191C3-834B-4A01-9450-510A2FCD1C57}" type="presParOf" srcId="{4EF131D1-C3B7-4D52-BF01-EB0A75936CEB}" destId="{2BFA6226-CC08-4045-A950-210196B4C9AB}" srcOrd="1" destOrd="0" presId="urn:microsoft.com/office/officeart/2005/8/layout/target3"/>
    <dgm:cxn modelId="{E69E9F1B-E3F7-43F6-B869-A900E66014AB}" type="presParOf" srcId="{4EF131D1-C3B7-4D52-BF01-EB0A75936CEB}" destId="{CC9CFA99-45CC-4AC5-9E86-6AB218E2D150}" srcOrd="2" destOrd="0" presId="urn:microsoft.com/office/officeart/2005/8/layout/target3"/>
    <dgm:cxn modelId="{BE571527-66FB-4639-9E91-99B24A8CD4FA}" type="presParOf" srcId="{4EF131D1-C3B7-4D52-BF01-EB0A75936CEB}" destId="{74F549E2-3AFF-468A-A393-44F4344659AE}"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E9E072C-F042-4951-ABD4-8C865A60510A}" type="doc">
      <dgm:prSet loTypeId="urn:microsoft.com/office/officeart/2005/8/layout/pyramid2" loCatId="pyramid" qsTypeId="urn:microsoft.com/office/officeart/2005/8/quickstyle/simple1" qsCatId="simple" csTypeId="urn:microsoft.com/office/officeart/2005/8/colors/accent1_2" csCatId="accent1" phldr="1"/>
      <dgm:spPr/>
      <dgm:t>
        <a:bodyPr rtlCol="0"/>
        <a:lstStyle/>
        <a:p>
          <a:pPr rtl="0"/>
          <a:endParaRPr lang="zh-TW" altLang="en-US"/>
        </a:p>
      </dgm:t>
    </dgm:pt>
    <dgm:pt modelId="{C4675ABC-F697-4DF3-BA47-C775B1E47E30}">
      <dgm:prSet custT="1"/>
      <dgm:spPr/>
      <dgm:t>
        <a:bodyPr rtlCol="0"/>
        <a:lstStyle/>
        <a:p>
          <a:pPr rtl="0"/>
          <a:r>
            <a:rPr lang="en-US" sz="2000" b="1" dirty="0" err="1">
              <a:latin typeface="Times New Roman" panose="02020603050405020304" pitchFamily="18" charset="0"/>
              <a:ea typeface="標楷體" panose="03000509000000000000" pitchFamily="65" charset="-120"/>
              <a:cs typeface="Times New Roman" panose="02020603050405020304" pitchFamily="18" charset="0"/>
            </a:rPr>
            <a:t>TenRen</a:t>
          </a:r>
          <a:r>
            <a:rPr lang="en-US" sz="2000" b="1" dirty="0">
              <a:latin typeface="Times New Roman" panose="02020603050405020304" pitchFamily="18" charset="0"/>
              <a:ea typeface="標楷體" panose="03000509000000000000" pitchFamily="65" charset="-120"/>
              <a:cs typeface="Times New Roman" panose="02020603050405020304" pitchFamily="18" charset="0"/>
            </a:rPr>
            <a:t> Tea Culture Museum</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F2773560-663E-43DE-B8B7-2F14AC45E27B}" type="parTrans" cxnId="{D484B178-6E68-4510-9D7D-67E6A672AA2D}">
      <dgm:prSet/>
      <dgm:spPr/>
      <dgm:t>
        <a:bodyPr rtlCol="0"/>
        <a:lstStyle/>
        <a:p>
          <a:pPr rtl="0"/>
          <a:endParaRPr lang="zh-TW" altLang="en-US"/>
        </a:p>
      </dgm:t>
    </dgm:pt>
    <dgm:pt modelId="{81AD80BD-9FE8-41EE-9315-7DE6025E9D68}" type="sibTrans" cxnId="{D484B178-6E68-4510-9D7D-67E6A672AA2D}">
      <dgm:prSet/>
      <dgm:spPr/>
      <dgm:t>
        <a:bodyPr rtlCol="0"/>
        <a:lstStyle/>
        <a:p>
          <a:pPr rtl="0"/>
          <a:endParaRPr lang="zh-TW" altLang="en-US"/>
        </a:p>
      </dgm:t>
    </dgm:pt>
    <dgm:pt modelId="{E1F48483-9E3E-4551-9710-BAE20D5FE4A6}">
      <dgm:prSet custT="1"/>
      <dgm:spPr/>
      <dgm:t>
        <a:bodyPr rtlCol="0"/>
        <a:lstStyle/>
        <a:p>
          <a:pPr algn="l" rtl="0"/>
          <a:r>
            <a:rPr lang="en-US" sz="1500" b="1" dirty="0">
              <a:latin typeface="Times New Roman" panose="02020603050405020304" pitchFamily="18" charset="0"/>
              <a:ea typeface="標楷體" panose="03000509000000000000" pitchFamily="65" charset="-120"/>
              <a:cs typeface="Times New Roman" panose="02020603050405020304" pitchFamily="18" charset="0"/>
            </a:rPr>
            <a:t>Tea Ren Tea Culture Museum opened in 2006. It is a concrete manifestation of promoting sustainable development, adhering to the spirit of “take from tea and use for tea.” The general public can rest, learn, and gain experience through free visits, guided tours, and tea service.</a:t>
          </a:r>
          <a:endParaRPr lang="zh-TW" sz="1500"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02D6A519-9C49-4A7B-A87A-7CC58DCDFAD2}" type="parTrans" cxnId="{3CDF8DBC-B038-4BAB-B66B-B2F108402498}">
      <dgm:prSet/>
      <dgm:spPr/>
      <dgm:t>
        <a:bodyPr rtlCol="0"/>
        <a:lstStyle/>
        <a:p>
          <a:pPr rtl="0"/>
          <a:endParaRPr lang="zh-TW" altLang="en-US"/>
        </a:p>
      </dgm:t>
    </dgm:pt>
    <dgm:pt modelId="{27EFE76A-C47D-443A-9362-EA77C9572595}" type="sibTrans" cxnId="{3CDF8DBC-B038-4BAB-B66B-B2F108402498}">
      <dgm:prSet/>
      <dgm:spPr/>
      <dgm:t>
        <a:bodyPr rtlCol="0"/>
        <a:lstStyle/>
        <a:p>
          <a:pPr rtl="0"/>
          <a:endParaRPr lang="zh-TW" altLang="en-US"/>
        </a:p>
      </dgm:t>
    </dgm:pt>
    <dgm:pt modelId="{C8586807-26FD-421A-B487-411EFECE99A4}">
      <dgm:prSet custT="1"/>
      <dgm:spPr/>
      <dgm:t>
        <a:bodyPr rtlCol="0"/>
        <a:lstStyle/>
        <a:p>
          <a:pPr algn="l" rtl="0" hangingPunct="0"/>
          <a:r>
            <a:rPr lang="en-US" sz="1500" b="1" dirty="0">
              <a:latin typeface="Times New Roman" panose="02020603050405020304" pitchFamily="18" charset="0"/>
              <a:ea typeface="標楷體" panose="03000509000000000000" pitchFamily="65" charset="-120"/>
              <a:cs typeface="Times New Roman" panose="02020603050405020304" pitchFamily="18" charset="0"/>
            </a:rPr>
            <a:t>To encourage the general public to visit for exchange and learning, the museum continues to launch new activities such as tea art, flower art, ceramic art, and forums. Exhibitions are also held to provide an excellent platform for Taiwanese ceramic artists to promote Taiwanese pottery and create business opportunities.</a:t>
          </a:r>
          <a:endParaRPr lang="zh-TW" altLang="en-US" sz="1500"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2EF9C427-739C-4A30-ACCA-27AD8C19866D}" type="parTrans" cxnId="{F87B7D1F-6F0E-4DD5-AE75-A83F4B752428}">
      <dgm:prSet/>
      <dgm:spPr/>
      <dgm:t>
        <a:bodyPr rtlCol="0"/>
        <a:lstStyle/>
        <a:p>
          <a:pPr rtl="0"/>
          <a:endParaRPr lang="zh-TW" altLang="en-US"/>
        </a:p>
      </dgm:t>
    </dgm:pt>
    <dgm:pt modelId="{4BC35A1A-067C-41F9-8E87-D0C167FD3DB8}" type="sibTrans" cxnId="{F87B7D1F-6F0E-4DD5-AE75-A83F4B752428}">
      <dgm:prSet/>
      <dgm:spPr/>
      <dgm:t>
        <a:bodyPr rtlCol="0"/>
        <a:lstStyle/>
        <a:p>
          <a:pPr rtl="0"/>
          <a:endParaRPr lang="zh-TW" altLang="en-US"/>
        </a:p>
      </dgm:t>
    </dgm:pt>
    <dgm:pt modelId="{A09E4D7C-9F68-40EC-852D-C94F4D4B142C}">
      <dgm:prSet custT="1"/>
      <dgm:spPr/>
      <dgm:t>
        <a:bodyPr rtlCol="0"/>
        <a:lstStyle/>
        <a:p>
          <a:pPr algn="l" rtl="0"/>
          <a:r>
            <a:rPr lang="en-US" sz="1500" b="1" dirty="0">
              <a:latin typeface="Times New Roman" panose="02020603050405020304" pitchFamily="18" charset="0"/>
              <a:ea typeface="標楷體" panose="03000509000000000000" pitchFamily="65" charset="-120"/>
              <a:cs typeface="Times New Roman" panose="02020603050405020304" pitchFamily="18" charset="0"/>
            </a:rPr>
            <a:t>The company is actively involved in public welfare and care for the disadvantaged, provides necessary teaching and experiential services to remote schools, indigenous and new resident families, deviated students, disability associations, elderly and young groups, community universities, schools of all levels, and so on.</a:t>
          </a:r>
          <a:endParaRPr lang="zh-TW" altLang="en-US" sz="1500"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01114884-4320-4410-9F48-EE2925FE628E}" type="parTrans" cxnId="{B3AD0256-5796-4C9D-9785-C1E9A4E88759}">
      <dgm:prSet/>
      <dgm:spPr/>
      <dgm:t>
        <a:bodyPr rtlCol="0"/>
        <a:lstStyle/>
        <a:p>
          <a:pPr rtl="0"/>
          <a:endParaRPr lang="zh-TW" altLang="en-US"/>
        </a:p>
      </dgm:t>
    </dgm:pt>
    <dgm:pt modelId="{F3233272-D787-47C4-9D78-BB0D214BBCAD}" type="sibTrans" cxnId="{B3AD0256-5796-4C9D-9785-C1E9A4E88759}">
      <dgm:prSet/>
      <dgm:spPr/>
      <dgm:t>
        <a:bodyPr rtlCol="0"/>
        <a:lstStyle/>
        <a:p>
          <a:pPr rtl="0"/>
          <a:endParaRPr lang="zh-TW" altLang="en-US"/>
        </a:p>
      </dgm:t>
    </dgm:pt>
    <dgm:pt modelId="{B1E94F47-827C-47E0-98E0-4F6BFAAAB900}">
      <dgm:prSet custT="1"/>
      <dgm:spPr/>
      <dgm:t>
        <a:bodyPr rtlCol="0"/>
        <a:lstStyle/>
        <a:p>
          <a:pPr algn="l" rtl="0"/>
          <a:r>
            <a:rPr lang="en-US" sz="1500" b="1" u="none"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After the pandemic, the number of visitors and various tea art classes and on-site services have resumed and even become more vibrant. We will start from the basics, focusing on tea, and actively and passionately promote tea culture to the general public.</a:t>
          </a:r>
        </a:p>
      </dgm:t>
    </dgm:pt>
    <dgm:pt modelId="{3EDE81D8-94B0-4C9E-95EB-73122AB4928C}" type="parTrans" cxnId="{72014393-E5E3-4AF7-889E-03A34215829C}">
      <dgm:prSet/>
      <dgm:spPr/>
      <dgm:t>
        <a:bodyPr rtlCol="0"/>
        <a:lstStyle/>
        <a:p>
          <a:pPr rtl="0"/>
          <a:endParaRPr lang="zh-TW" altLang="en-US"/>
        </a:p>
      </dgm:t>
    </dgm:pt>
    <dgm:pt modelId="{5BC46A02-CF98-41A3-9CDA-CFC89955C396}" type="sibTrans" cxnId="{72014393-E5E3-4AF7-889E-03A34215829C}">
      <dgm:prSet/>
      <dgm:spPr/>
      <dgm:t>
        <a:bodyPr rtlCol="0"/>
        <a:lstStyle/>
        <a:p>
          <a:pPr rtl="0"/>
          <a:endParaRPr lang="zh-TW" altLang="en-US"/>
        </a:p>
      </dgm:t>
    </dgm:pt>
    <dgm:pt modelId="{F1369ECC-7C77-4DE0-8611-1F26604884FE}" type="pres">
      <dgm:prSet presAssocID="{5E9E072C-F042-4951-ABD4-8C865A60510A}" presName="compositeShape" presStyleCnt="0">
        <dgm:presLayoutVars>
          <dgm:dir/>
          <dgm:resizeHandles/>
        </dgm:presLayoutVars>
      </dgm:prSet>
      <dgm:spPr/>
    </dgm:pt>
    <dgm:pt modelId="{E1A45917-D044-4BB5-B951-435FE531927C}" type="pres">
      <dgm:prSet presAssocID="{5E9E072C-F042-4951-ABD4-8C865A60510A}" presName="pyramid" presStyleLbl="node1" presStyleIdx="0" presStyleCnt="1" custScaleX="125313" custLinFactNeighborX="15018"/>
      <dgm:spPr/>
    </dgm:pt>
    <dgm:pt modelId="{DCB7DAE3-961D-42A1-A1F6-32F0AE4C674A}" type="pres">
      <dgm:prSet presAssocID="{5E9E072C-F042-4951-ABD4-8C865A60510A}" presName="theList" presStyleCnt="0"/>
      <dgm:spPr/>
    </dgm:pt>
    <dgm:pt modelId="{F4D6444C-0738-42D9-9892-B70ACD40BD4D}" type="pres">
      <dgm:prSet presAssocID="{C4675ABC-F697-4DF3-BA47-C775B1E47E30}" presName="aNode" presStyleLbl="fgAcc1" presStyleIdx="0" presStyleCnt="5" custScaleX="235244" custScaleY="614681" custLinFactNeighborX="-27305" custLinFactNeighborY="76473">
        <dgm:presLayoutVars>
          <dgm:bulletEnabled val="1"/>
        </dgm:presLayoutVars>
      </dgm:prSet>
      <dgm:spPr/>
    </dgm:pt>
    <dgm:pt modelId="{BB94A4AC-97B8-4FA8-A4A2-522BA77E1239}" type="pres">
      <dgm:prSet presAssocID="{C4675ABC-F697-4DF3-BA47-C775B1E47E30}" presName="aSpace" presStyleCnt="0"/>
      <dgm:spPr/>
    </dgm:pt>
    <dgm:pt modelId="{32CF5168-7ABD-4130-BA33-9C2BC2CE9FC2}" type="pres">
      <dgm:prSet presAssocID="{E1F48483-9E3E-4551-9710-BAE20D5FE4A6}" presName="aNode" presStyleLbl="fgAcc1" presStyleIdx="1" presStyleCnt="5" custScaleX="235244" custScaleY="1020539" custLinFactY="36515" custLinFactNeighborX="-27305" custLinFactNeighborY="100000">
        <dgm:presLayoutVars>
          <dgm:bulletEnabled val="1"/>
        </dgm:presLayoutVars>
      </dgm:prSet>
      <dgm:spPr/>
    </dgm:pt>
    <dgm:pt modelId="{5672E85E-3526-4DFB-B116-295DE71101FA}" type="pres">
      <dgm:prSet presAssocID="{E1F48483-9E3E-4551-9710-BAE20D5FE4A6}" presName="aSpace" presStyleCnt="0"/>
      <dgm:spPr/>
    </dgm:pt>
    <dgm:pt modelId="{64EA70D2-4E10-49FA-ADD3-44E80E99EEEA}" type="pres">
      <dgm:prSet presAssocID="{C8586807-26FD-421A-B487-411EFECE99A4}" presName="aNode" presStyleLbl="fgAcc1" presStyleIdx="2" presStyleCnt="5" custScaleX="235244" custScaleY="1036485" custLinFactY="65674" custLinFactNeighborX="-27305" custLinFactNeighborY="100000">
        <dgm:presLayoutVars>
          <dgm:bulletEnabled val="1"/>
        </dgm:presLayoutVars>
      </dgm:prSet>
      <dgm:spPr/>
    </dgm:pt>
    <dgm:pt modelId="{41C0BC29-DF74-42F6-A3B4-22F51BAA9350}" type="pres">
      <dgm:prSet presAssocID="{C8586807-26FD-421A-B487-411EFECE99A4}" presName="aSpace" presStyleCnt="0"/>
      <dgm:spPr/>
    </dgm:pt>
    <dgm:pt modelId="{12C6AD2A-47EE-4875-BEC2-1457117EA60D}" type="pres">
      <dgm:prSet presAssocID="{A09E4D7C-9F68-40EC-852D-C94F4D4B142C}" presName="aNode" presStyleLbl="fgAcc1" presStyleIdx="3" presStyleCnt="5" custScaleX="235244" custScaleY="1046894" custLinFactY="113984" custLinFactNeighborX="-27305" custLinFactNeighborY="200000">
        <dgm:presLayoutVars>
          <dgm:bulletEnabled val="1"/>
        </dgm:presLayoutVars>
      </dgm:prSet>
      <dgm:spPr/>
    </dgm:pt>
    <dgm:pt modelId="{06A880DE-5530-45DB-864D-617C7903B6B4}" type="pres">
      <dgm:prSet presAssocID="{A09E4D7C-9F68-40EC-852D-C94F4D4B142C}" presName="aSpace" presStyleCnt="0"/>
      <dgm:spPr/>
    </dgm:pt>
    <dgm:pt modelId="{6F3E6D0A-7F0D-4031-BE31-ACB63093585C}" type="pres">
      <dgm:prSet presAssocID="{B1E94F47-827C-47E0-98E0-4F6BFAAAB900}" presName="aNode" presStyleLbl="fgAcc1" presStyleIdx="4" presStyleCnt="5" custScaleX="235244" custScaleY="964539" custLinFactY="161626" custLinFactNeighborX="-27305" custLinFactNeighborY="200000">
        <dgm:presLayoutVars>
          <dgm:bulletEnabled val="1"/>
        </dgm:presLayoutVars>
      </dgm:prSet>
      <dgm:spPr/>
    </dgm:pt>
    <dgm:pt modelId="{AE58B627-FD15-4486-ADB2-7B2EA740A764}" type="pres">
      <dgm:prSet presAssocID="{B1E94F47-827C-47E0-98E0-4F6BFAAAB900}" presName="aSpace" presStyleCnt="0"/>
      <dgm:spPr/>
    </dgm:pt>
  </dgm:ptLst>
  <dgm:cxnLst>
    <dgm:cxn modelId="{51BEED01-0AE1-46E6-94B5-5C689A1A7D41}" type="presOf" srcId="{B1E94F47-827C-47E0-98E0-4F6BFAAAB900}" destId="{6F3E6D0A-7F0D-4031-BE31-ACB63093585C}" srcOrd="0" destOrd="0" presId="urn:microsoft.com/office/officeart/2005/8/layout/pyramid2"/>
    <dgm:cxn modelId="{7F83421F-687F-4D48-A4DF-C733B13E5EF1}" type="presOf" srcId="{C4675ABC-F697-4DF3-BA47-C775B1E47E30}" destId="{F4D6444C-0738-42D9-9892-B70ACD40BD4D}" srcOrd="0" destOrd="0" presId="urn:microsoft.com/office/officeart/2005/8/layout/pyramid2"/>
    <dgm:cxn modelId="{F87B7D1F-6F0E-4DD5-AE75-A83F4B752428}" srcId="{5E9E072C-F042-4951-ABD4-8C865A60510A}" destId="{C8586807-26FD-421A-B487-411EFECE99A4}" srcOrd="2" destOrd="0" parTransId="{2EF9C427-739C-4A30-ACCA-27AD8C19866D}" sibTransId="{4BC35A1A-067C-41F9-8E87-D0C167FD3DB8}"/>
    <dgm:cxn modelId="{423EB647-622A-4A8D-B9A2-04BC90B600AD}" type="presOf" srcId="{E1F48483-9E3E-4551-9710-BAE20D5FE4A6}" destId="{32CF5168-7ABD-4130-BA33-9C2BC2CE9FC2}" srcOrd="0" destOrd="0" presId="urn:microsoft.com/office/officeart/2005/8/layout/pyramid2"/>
    <dgm:cxn modelId="{849FE86A-4DBD-4769-8A82-CB11ECD18021}" type="presOf" srcId="{5E9E072C-F042-4951-ABD4-8C865A60510A}" destId="{F1369ECC-7C77-4DE0-8611-1F26604884FE}" srcOrd="0" destOrd="0" presId="urn:microsoft.com/office/officeart/2005/8/layout/pyramid2"/>
    <dgm:cxn modelId="{FD01D54F-2941-49A6-9AB8-E6632D648883}" type="presOf" srcId="{A09E4D7C-9F68-40EC-852D-C94F4D4B142C}" destId="{12C6AD2A-47EE-4875-BEC2-1457117EA60D}" srcOrd="0" destOrd="0" presId="urn:microsoft.com/office/officeart/2005/8/layout/pyramid2"/>
    <dgm:cxn modelId="{B3AD0256-5796-4C9D-9785-C1E9A4E88759}" srcId="{5E9E072C-F042-4951-ABD4-8C865A60510A}" destId="{A09E4D7C-9F68-40EC-852D-C94F4D4B142C}" srcOrd="3" destOrd="0" parTransId="{01114884-4320-4410-9F48-EE2925FE628E}" sibTransId="{F3233272-D787-47C4-9D78-BB0D214BBCAD}"/>
    <dgm:cxn modelId="{D484B178-6E68-4510-9D7D-67E6A672AA2D}" srcId="{5E9E072C-F042-4951-ABD4-8C865A60510A}" destId="{C4675ABC-F697-4DF3-BA47-C775B1E47E30}" srcOrd="0" destOrd="0" parTransId="{F2773560-663E-43DE-B8B7-2F14AC45E27B}" sibTransId="{81AD80BD-9FE8-41EE-9315-7DE6025E9D68}"/>
    <dgm:cxn modelId="{72014393-E5E3-4AF7-889E-03A34215829C}" srcId="{5E9E072C-F042-4951-ABD4-8C865A60510A}" destId="{B1E94F47-827C-47E0-98E0-4F6BFAAAB900}" srcOrd="4" destOrd="0" parTransId="{3EDE81D8-94B0-4C9E-95EB-73122AB4928C}" sibTransId="{5BC46A02-CF98-41A3-9CDA-CFC89955C396}"/>
    <dgm:cxn modelId="{3CDF8DBC-B038-4BAB-B66B-B2F108402498}" srcId="{5E9E072C-F042-4951-ABD4-8C865A60510A}" destId="{E1F48483-9E3E-4551-9710-BAE20D5FE4A6}" srcOrd="1" destOrd="0" parTransId="{02D6A519-9C49-4A7B-A87A-7CC58DCDFAD2}" sibTransId="{27EFE76A-C47D-443A-9362-EA77C9572595}"/>
    <dgm:cxn modelId="{6EFA3CC2-24FF-4CC5-9F7A-F6CA46538276}" type="presOf" srcId="{C8586807-26FD-421A-B487-411EFECE99A4}" destId="{64EA70D2-4E10-49FA-ADD3-44E80E99EEEA}" srcOrd="0" destOrd="0" presId="urn:microsoft.com/office/officeart/2005/8/layout/pyramid2"/>
    <dgm:cxn modelId="{3839A8A8-512A-4449-B08E-9DD68E736B8D}" type="presParOf" srcId="{F1369ECC-7C77-4DE0-8611-1F26604884FE}" destId="{E1A45917-D044-4BB5-B951-435FE531927C}" srcOrd="0" destOrd="0" presId="urn:microsoft.com/office/officeart/2005/8/layout/pyramid2"/>
    <dgm:cxn modelId="{0D22B25D-0B0A-4B5C-AC91-AB8F94FACE0D}" type="presParOf" srcId="{F1369ECC-7C77-4DE0-8611-1F26604884FE}" destId="{DCB7DAE3-961D-42A1-A1F6-32F0AE4C674A}" srcOrd="1" destOrd="0" presId="urn:microsoft.com/office/officeart/2005/8/layout/pyramid2"/>
    <dgm:cxn modelId="{EBC432C2-412F-42AE-A233-FA1027A028B5}" type="presParOf" srcId="{DCB7DAE3-961D-42A1-A1F6-32F0AE4C674A}" destId="{F4D6444C-0738-42D9-9892-B70ACD40BD4D}" srcOrd="0" destOrd="0" presId="urn:microsoft.com/office/officeart/2005/8/layout/pyramid2"/>
    <dgm:cxn modelId="{90AE546C-9C4A-4457-9E8C-8F506E345CF3}" type="presParOf" srcId="{DCB7DAE3-961D-42A1-A1F6-32F0AE4C674A}" destId="{BB94A4AC-97B8-4FA8-A4A2-522BA77E1239}" srcOrd="1" destOrd="0" presId="urn:microsoft.com/office/officeart/2005/8/layout/pyramid2"/>
    <dgm:cxn modelId="{038AD4CE-B36D-40A9-B40A-9FA51C55C07E}" type="presParOf" srcId="{DCB7DAE3-961D-42A1-A1F6-32F0AE4C674A}" destId="{32CF5168-7ABD-4130-BA33-9C2BC2CE9FC2}" srcOrd="2" destOrd="0" presId="urn:microsoft.com/office/officeart/2005/8/layout/pyramid2"/>
    <dgm:cxn modelId="{41463E1A-BC6B-4FD9-9A62-0235BE94889A}" type="presParOf" srcId="{DCB7DAE3-961D-42A1-A1F6-32F0AE4C674A}" destId="{5672E85E-3526-4DFB-B116-295DE71101FA}" srcOrd="3" destOrd="0" presId="urn:microsoft.com/office/officeart/2005/8/layout/pyramid2"/>
    <dgm:cxn modelId="{EFA74AF1-785B-4BF8-99F9-0DF685E4FE4A}" type="presParOf" srcId="{DCB7DAE3-961D-42A1-A1F6-32F0AE4C674A}" destId="{64EA70D2-4E10-49FA-ADD3-44E80E99EEEA}" srcOrd="4" destOrd="0" presId="urn:microsoft.com/office/officeart/2005/8/layout/pyramid2"/>
    <dgm:cxn modelId="{C9305079-B950-4F32-B4C6-CC16281E58A4}" type="presParOf" srcId="{DCB7DAE3-961D-42A1-A1F6-32F0AE4C674A}" destId="{41C0BC29-DF74-42F6-A3B4-22F51BAA9350}" srcOrd="5" destOrd="0" presId="urn:microsoft.com/office/officeart/2005/8/layout/pyramid2"/>
    <dgm:cxn modelId="{CDF2D7C4-3D31-4288-9AD5-046003D71093}" type="presParOf" srcId="{DCB7DAE3-961D-42A1-A1F6-32F0AE4C674A}" destId="{12C6AD2A-47EE-4875-BEC2-1457117EA60D}" srcOrd="6" destOrd="0" presId="urn:microsoft.com/office/officeart/2005/8/layout/pyramid2"/>
    <dgm:cxn modelId="{364FFE23-2D03-4F49-9D80-C2018E42BDA7}" type="presParOf" srcId="{DCB7DAE3-961D-42A1-A1F6-32F0AE4C674A}" destId="{06A880DE-5530-45DB-864D-617C7903B6B4}" srcOrd="7" destOrd="0" presId="urn:microsoft.com/office/officeart/2005/8/layout/pyramid2"/>
    <dgm:cxn modelId="{E859C769-1179-4E5A-ABDE-C3399B634579}" type="presParOf" srcId="{DCB7DAE3-961D-42A1-A1F6-32F0AE4C674A}" destId="{6F3E6D0A-7F0D-4031-BE31-ACB63093585C}" srcOrd="8" destOrd="0" presId="urn:microsoft.com/office/officeart/2005/8/layout/pyramid2"/>
    <dgm:cxn modelId="{D5A875EF-7F52-4DF2-91BD-708DB3F09C77}" type="presParOf" srcId="{DCB7DAE3-961D-42A1-A1F6-32F0AE4C674A}" destId="{AE58B627-FD15-4486-ADB2-7B2EA740A764}"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B64F9C-6B8E-4FBC-9C9E-611345EB95FB}">
      <dsp:nvSpPr>
        <dsp:cNvPr id="0" name=""/>
        <dsp:cNvSpPr/>
      </dsp:nvSpPr>
      <dsp:spPr>
        <a:xfrm>
          <a:off x="0" y="7381"/>
          <a:ext cx="3776374" cy="7546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rtlCol="0" anchor="ctr" anchorCtr="0">
          <a:noAutofit/>
        </a:bodyPr>
        <a:lstStyle/>
        <a:p>
          <a:pPr marL="0" lvl="0" indent="0" algn="l" defTabSz="889000" rtl="0">
            <a:lnSpc>
              <a:spcPct val="90000"/>
            </a:lnSpc>
            <a:spcBef>
              <a:spcPct val="0"/>
            </a:spcBef>
            <a:spcAft>
              <a:spcPct val="35000"/>
            </a:spcAft>
            <a:buNone/>
          </a:pPr>
          <a:r>
            <a:rPr lang="en-US" sz="2000" b="1" u="none" kern="1200" dirty="0">
              <a:latin typeface="Times New Roman" panose="02020603050405020304" pitchFamily="18" charset="0"/>
              <a:ea typeface="標楷體" panose="03000509000000000000" pitchFamily="65" charset="-120"/>
              <a:cs typeface="Times New Roman" panose="02020603050405020304" pitchFamily="18" charset="0"/>
            </a:rPr>
            <a:t>Domestic directly operated bases: 99</a:t>
          </a:r>
          <a:endParaRPr lang="zh-TW" sz="2000" b="1" u="none"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36839" y="44220"/>
        <a:ext cx="3702696" cy="680971"/>
      </dsp:txXfrm>
    </dsp:sp>
    <dsp:sp modelId="{ED5FD387-ADB5-4D94-BC47-3B7B9CB9F4EF}">
      <dsp:nvSpPr>
        <dsp:cNvPr id="0" name=""/>
        <dsp:cNvSpPr/>
      </dsp:nvSpPr>
      <dsp:spPr>
        <a:xfrm>
          <a:off x="0" y="839023"/>
          <a:ext cx="3776374" cy="7546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rtlCol="0" anchor="ctr" anchorCtr="0">
          <a:noAutofit/>
        </a:bodyPr>
        <a:lstStyle/>
        <a:p>
          <a:pPr marL="0" lvl="0" indent="0" algn="ctr" defTabSz="889000" rtl="0">
            <a:lnSpc>
              <a:spcPct val="90000"/>
            </a:lnSpc>
            <a:spcBef>
              <a:spcPct val="0"/>
            </a:spcBef>
            <a:spcAft>
              <a:spcPct val="35000"/>
            </a:spcAft>
            <a:buNone/>
          </a:pPr>
          <a:r>
            <a:rPr lang="en-US" sz="2000" b="1" u="none" kern="1200" dirty="0" err="1">
              <a:latin typeface="Times New Roman" panose="02020603050405020304" pitchFamily="18" charset="0"/>
              <a:ea typeface="標楷體" panose="03000509000000000000" pitchFamily="65" charset="-120"/>
              <a:cs typeface="Times New Roman" panose="02020603050405020304" pitchFamily="18" charset="0"/>
            </a:rPr>
            <a:t>TenRen</a:t>
          </a:r>
          <a:r>
            <a:rPr lang="en-US" sz="2000" b="1" u="none" kern="1200" dirty="0">
              <a:latin typeface="Times New Roman" panose="02020603050405020304" pitchFamily="18" charset="0"/>
              <a:ea typeface="標楷體" panose="03000509000000000000" pitchFamily="65" charset="-120"/>
              <a:cs typeface="Times New Roman" panose="02020603050405020304" pitchFamily="18" charset="0"/>
            </a:rPr>
            <a:t> Tea stores: 46 </a:t>
          </a:r>
          <a:endParaRPr lang="zh-TW" sz="2000" b="1" u="none"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36839" y="875862"/>
        <a:ext cx="3702696" cy="680971"/>
      </dsp:txXfrm>
    </dsp:sp>
    <dsp:sp modelId="{16F20481-D8A1-41DF-9D3A-BB92F9CB2F27}">
      <dsp:nvSpPr>
        <dsp:cNvPr id="0" name=""/>
        <dsp:cNvSpPr/>
      </dsp:nvSpPr>
      <dsp:spPr>
        <a:xfrm>
          <a:off x="0" y="1505954"/>
          <a:ext cx="3776374" cy="7546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rtlCol="0" anchor="ctr" anchorCtr="0">
          <a:noAutofit/>
        </a:bodyPr>
        <a:lstStyle/>
        <a:p>
          <a:pPr marL="0" lvl="0" indent="0" algn="ctr" defTabSz="889000" rtl="0">
            <a:lnSpc>
              <a:spcPct val="90000"/>
            </a:lnSpc>
            <a:spcBef>
              <a:spcPct val="0"/>
            </a:spcBef>
            <a:spcAft>
              <a:spcPct val="35000"/>
            </a:spcAft>
            <a:buNone/>
          </a:pPr>
          <a:r>
            <a:rPr lang="en-US" sz="2000" b="1" u="none" kern="1200" dirty="0">
              <a:latin typeface="Times New Roman" panose="02020603050405020304" pitchFamily="18" charset="0"/>
              <a:ea typeface="標楷體" panose="03000509000000000000" pitchFamily="65" charset="-120"/>
              <a:cs typeface="Times New Roman" panose="02020603050405020304" pitchFamily="18" charset="0"/>
            </a:rPr>
            <a:t>Department store booths: 35 </a:t>
          </a:r>
          <a:endParaRPr lang="zh-TW" sz="2000" b="1" u="none"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36839" y="1542793"/>
        <a:ext cx="3702696" cy="680971"/>
      </dsp:txXfrm>
    </dsp:sp>
    <dsp:sp modelId="{5F4E1C4F-F530-402C-A0BE-540947FFD122}">
      <dsp:nvSpPr>
        <dsp:cNvPr id="0" name=""/>
        <dsp:cNvSpPr/>
      </dsp:nvSpPr>
      <dsp:spPr>
        <a:xfrm>
          <a:off x="0" y="2128529"/>
          <a:ext cx="3776374" cy="7546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rtlCol="0" anchor="ctr" anchorCtr="0">
          <a:noAutofit/>
        </a:bodyPr>
        <a:lstStyle/>
        <a:p>
          <a:pPr marL="0" lvl="0" indent="0" algn="ctr" defTabSz="889000" rtl="0">
            <a:lnSpc>
              <a:spcPct val="90000"/>
            </a:lnSpc>
            <a:spcBef>
              <a:spcPct val="0"/>
            </a:spcBef>
            <a:spcAft>
              <a:spcPct val="35000"/>
            </a:spcAft>
            <a:buNone/>
          </a:pPr>
          <a:r>
            <a:rPr lang="en-US" sz="2000" b="1" u="none" kern="1200" dirty="0" err="1">
              <a:latin typeface="Times New Roman" panose="02020603050405020304" pitchFamily="18" charset="0"/>
              <a:ea typeface="標楷體" panose="03000509000000000000" pitchFamily="65" charset="-120"/>
              <a:cs typeface="Times New Roman" panose="02020603050405020304" pitchFamily="18" charset="0"/>
            </a:rPr>
            <a:t>TenRen</a:t>
          </a:r>
          <a:r>
            <a:rPr lang="en-US" sz="2000" b="1" u="none" kern="1200" dirty="0">
              <a:latin typeface="Times New Roman" panose="02020603050405020304" pitchFamily="18" charset="0"/>
              <a:ea typeface="標楷體" panose="03000509000000000000" pitchFamily="65" charset="-120"/>
              <a:cs typeface="Times New Roman" panose="02020603050405020304" pitchFamily="18" charset="0"/>
            </a:rPr>
            <a:t> CHA FOR TEA: 10 </a:t>
          </a:r>
          <a:endParaRPr lang="zh-TW" sz="2000" b="1" u="none"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36839" y="2165368"/>
        <a:ext cx="3702696" cy="680971"/>
      </dsp:txXfrm>
    </dsp:sp>
    <dsp:sp modelId="{CD02C670-53EE-4414-882C-D4753E0D55DC}">
      <dsp:nvSpPr>
        <dsp:cNvPr id="0" name=""/>
        <dsp:cNvSpPr/>
      </dsp:nvSpPr>
      <dsp:spPr>
        <a:xfrm>
          <a:off x="0" y="2738327"/>
          <a:ext cx="3776374" cy="7546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rtlCol="0" anchor="ctr" anchorCtr="0">
          <a:noAutofit/>
        </a:bodyPr>
        <a:lstStyle/>
        <a:p>
          <a:pPr marL="0" lvl="0" indent="0" algn="ctr" defTabSz="889000" rtl="0">
            <a:lnSpc>
              <a:spcPct val="90000"/>
            </a:lnSpc>
            <a:spcBef>
              <a:spcPct val="0"/>
            </a:spcBef>
            <a:spcAft>
              <a:spcPct val="35000"/>
            </a:spcAft>
            <a:buNone/>
          </a:pPr>
          <a:r>
            <a:rPr sz="2000" b="1" kern="1200" dirty="0">
              <a:latin typeface="Times New Roman" panose="02020603050405020304" pitchFamily="18" charset="0"/>
              <a:cs typeface="Times New Roman" panose="02020603050405020304" pitchFamily="18" charset="0"/>
            </a:rPr>
            <a:t>CHAFFEE: 8</a:t>
          </a:r>
          <a:endParaRPr lang="zh-TW" sz="2000" b="1" u="none"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36839" y="2775166"/>
        <a:ext cx="3702696" cy="6809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2DCB3F-0687-4088-8AFE-81BEA5FF850E}">
      <dsp:nvSpPr>
        <dsp:cNvPr id="0" name=""/>
        <dsp:cNvSpPr/>
      </dsp:nvSpPr>
      <dsp:spPr>
        <a:xfrm>
          <a:off x="0" y="0"/>
          <a:ext cx="1571859" cy="1571859"/>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D76E04-BA98-49F5-94EC-CE6B0ECA2403}">
      <dsp:nvSpPr>
        <dsp:cNvPr id="0" name=""/>
        <dsp:cNvSpPr/>
      </dsp:nvSpPr>
      <dsp:spPr>
        <a:xfrm>
          <a:off x="785929" y="0"/>
          <a:ext cx="6174537" cy="1571859"/>
        </a:xfrm>
        <a:prstGeom prst="rect">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rtlCol="0" anchor="ctr" anchorCtr="0">
          <a:noAutofit/>
        </a:bodyPr>
        <a:lstStyle/>
        <a:p>
          <a:pPr marL="0" lvl="0" indent="0" algn="l" defTabSz="889000" rtl="0">
            <a:lnSpc>
              <a:spcPct val="100000"/>
            </a:lnSpc>
            <a:spcBef>
              <a:spcPct val="0"/>
            </a:spcBef>
            <a:spcAft>
              <a:spcPts val="0"/>
            </a:spcAft>
            <a:buNone/>
          </a:pPr>
          <a:r>
            <a:rPr lang="en-US" sz="2000" b="1" kern="1200" dirty="0">
              <a:solidFill>
                <a:schemeClr val="accent1">
                  <a:lumMod val="75000"/>
                </a:schemeClr>
              </a:solidFill>
              <a:effectLst/>
              <a:latin typeface="Times New Roman" panose="02020603050405020304" pitchFamily="18" charset="0"/>
              <a:ea typeface="標楷體" panose="03000509000000000000" pitchFamily="65" charset="-120"/>
              <a:cs typeface="Times New Roman" panose="02020603050405020304" pitchFamily="18" charset="0"/>
            </a:rPr>
            <a:t>Digital tools make it easier for customers to buy and use products, while also strengthening the brand’s grip on consumers and effectively increasing consumer loyalty and brand recognition.</a:t>
          </a:r>
          <a:endParaRPr lang="zh-TW" sz="2000" b="1" kern="1200" dirty="0">
            <a:solidFill>
              <a:schemeClr val="accent1">
                <a:lumMod val="75000"/>
              </a:schemeClr>
            </a:solidFill>
            <a:effectLst/>
            <a:latin typeface="Times New Roman" panose="02020603050405020304" pitchFamily="18" charset="0"/>
            <a:ea typeface="標楷體" panose="03000509000000000000" pitchFamily="65" charset="-120"/>
            <a:cs typeface="Times New Roman" panose="02020603050405020304" pitchFamily="18" charset="0"/>
          </a:endParaRPr>
        </a:p>
      </dsp:txBody>
      <dsp:txXfrm>
        <a:off x="785929" y="0"/>
        <a:ext cx="6174537" cy="15718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73461A-89F2-481C-88E0-769432637A0C}">
      <dsp:nvSpPr>
        <dsp:cNvPr id="0" name=""/>
        <dsp:cNvSpPr/>
      </dsp:nvSpPr>
      <dsp:spPr>
        <a:xfrm>
          <a:off x="0" y="0"/>
          <a:ext cx="1350150" cy="1350150"/>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9CFA99-45CC-4AC5-9E86-6AB218E2D150}">
      <dsp:nvSpPr>
        <dsp:cNvPr id="0" name=""/>
        <dsp:cNvSpPr/>
      </dsp:nvSpPr>
      <dsp:spPr>
        <a:xfrm>
          <a:off x="675075" y="0"/>
          <a:ext cx="6166404" cy="1350150"/>
        </a:xfrm>
        <a:prstGeom prst="rect">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rtlCol="0" anchor="ctr" anchorCtr="0">
          <a:noAutofit/>
        </a:bodyPr>
        <a:lstStyle/>
        <a:p>
          <a:pPr marL="180975" lvl="0" indent="0" algn="l" defTabSz="889000" rtl="0">
            <a:lnSpc>
              <a:spcPct val="100000"/>
            </a:lnSpc>
            <a:spcBef>
              <a:spcPct val="0"/>
            </a:spcBef>
            <a:spcAft>
              <a:spcPts val="0"/>
            </a:spcAft>
            <a:buNone/>
          </a:pPr>
          <a:r>
            <a:rPr lang="en-US" sz="2000" b="1" kern="1200" dirty="0">
              <a:solidFill>
                <a:schemeClr val="accent1">
                  <a:lumMod val="75000"/>
                </a:schemeClr>
              </a:solidFill>
              <a:effectLst/>
              <a:latin typeface="Times New Roman" panose="02020603050405020304" pitchFamily="18" charset="0"/>
              <a:ea typeface="標楷體" panose="03000509000000000000" pitchFamily="65" charset="-120"/>
              <a:cs typeface="Times New Roman" panose="02020603050405020304" pitchFamily="18" charset="0"/>
            </a:rPr>
            <a:t>The development of a diverse range of products can broaden the brand’s reach and consumer breadth, which contributes significantly to brand continuity and development.</a:t>
          </a:r>
          <a:endParaRPr kumimoji="1" lang="zh-TW" sz="2000" b="1" kern="1200" dirty="0">
            <a:solidFill>
              <a:schemeClr val="accent1">
                <a:lumMod val="75000"/>
              </a:schemeClr>
            </a:solidFill>
            <a:effectLst/>
            <a:latin typeface="Times New Roman" panose="02020603050405020304" pitchFamily="18" charset="0"/>
            <a:ea typeface="標楷體" panose="03000509000000000000" pitchFamily="65" charset="-120"/>
            <a:cs typeface="Times New Roman" panose="02020603050405020304" pitchFamily="18" charset="0"/>
          </a:endParaRPr>
        </a:p>
      </dsp:txBody>
      <dsp:txXfrm>
        <a:off x="675075" y="0"/>
        <a:ext cx="6166404" cy="13501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73461A-89F2-481C-88E0-769432637A0C}">
      <dsp:nvSpPr>
        <dsp:cNvPr id="0" name=""/>
        <dsp:cNvSpPr/>
      </dsp:nvSpPr>
      <dsp:spPr>
        <a:xfrm>
          <a:off x="0" y="0"/>
          <a:ext cx="1265654" cy="126565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9CFA99-45CC-4AC5-9E86-6AB218E2D150}">
      <dsp:nvSpPr>
        <dsp:cNvPr id="0" name=""/>
        <dsp:cNvSpPr/>
      </dsp:nvSpPr>
      <dsp:spPr>
        <a:xfrm>
          <a:off x="632827" y="0"/>
          <a:ext cx="5937582" cy="1265654"/>
        </a:xfrm>
        <a:prstGeom prst="rect">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rtlCol="0" anchor="ctr" anchorCtr="0">
          <a:noAutofit/>
        </a:bodyPr>
        <a:lstStyle/>
        <a:p>
          <a:pPr marL="180975" lvl="0" indent="0" algn="l" defTabSz="889000" rtl="0">
            <a:lnSpc>
              <a:spcPct val="100000"/>
            </a:lnSpc>
            <a:spcBef>
              <a:spcPct val="0"/>
            </a:spcBef>
            <a:spcAft>
              <a:spcPts val="0"/>
            </a:spcAft>
            <a:buNone/>
          </a:pPr>
          <a:r>
            <a:rPr lang="en-US" sz="2000" b="1" kern="1200" dirty="0" err="1">
              <a:solidFill>
                <a:schemeClr val="accent1">
                  <a:lumMod val="75000"/>
                </a:schemeClr>
              </a:solidFill>
              <a:effectLst/>
              <a:latin typeface="Times New Roman" panose="02020603050405020304" pitchFamily="18" charset="0"/>
              <a:ea typeface="標楷體" panose="03000509000000000000" pitchFamily="65" charset="-120"/>
              <a:cs typeface="Times New Roman" panose="02020603050405020304" pitchFamily="18" charset="0"/>
            </a:rPr>
            <a:t>TenRen</a:t>
          </a:r>
          <a:r>
            <a:rPr lang="en-US" sz="2000" b="1" kern="1200" dirty="0">
              <a:solidFill>
                <a:schemeClr val="accent1">
                  <a:lumMod val="75000"/>
                </a:schemeClr>
              </a:solidFill>
              <a:effectLst/>
              <a:latin typeface="Times New Roman" panose="02020603050405020304" pitchFamily="18" charset="0"/>
              <a:ea typeface="標楷體" panose="03000509000000000000" pitchFamily="65" charset="-120"/>
              <a:cs typeface="Times New Roman" panose="02020603050405020304" pitchFamily="18" charset="0"/>
            </a:rPr>
            <a:t> aims to ensure sustainable and fun tea savoring, promote sustainable development with consumers, and do our share to protect the environment.</a:t>
          </a:r>
          <a:endParaRPr kumimoji="1" lang="zh-TW" sz="2000" b="1" kern="1200" dirty="0">
            <a:solidFill>
              <a:schemeClr val="accent1">
                <a:lumMod val="75000"/>
              </a:schemeClr>
            </a:solidFill>
            <a:effectLst/>
            <a:latin typeface="Times New Roman" panose="02020603050405020304" pitchFamily="18" charset="0"/>
            <a:ea typeface="標楷體" panose="03000509000000000000" pitchFamily="65" charset="-120"/>
            <a:cs typeface="Times New Roman" panose="02020603050405020304" pitchFamily="18" charset="0"/>
          </a:endParaRPr>
        </a:p>
      </dsp:txBody>
      <dsp:txXfrm>
        <a:off x="632827" y="0"/>
        <a:ext cx="5937582" cy="12656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A45917-D044-4BB5-B951-435FE531927C}">
      <dsp:nvSpPr>
        <dsp:cNvPr id="0" name=""/>
        <dsp:cNvSpPr/>
      </dsp:nvSpPr>
      <dsp:spPr>
        <a:xfrm>
          <a:off x="682087" y="0"/>
          <a:ext cx="6077630" cy="4849959"/>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D6444C-0738-42D9-9892-B70ACD40BD4D}">
      <dsp:nvSpPr>
        <dsp:cNvPr id="0" name=""/>
        <dsp:cNvSpPr/>
      </dsp:nvSpPr>
      <dsp:spPr>
        <a:xfrm>
          <a:off x="0" y="494173"/>
          <a:ext cx="7416005" cy="502200"/>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rtlCol="0" anchor="ctr" anchorCtr="0">
          <a:noAutofit/>
        </a:bodyPr>
        <a:lstStyle/>
        <a:p>
          <a:pPr marL="0" lvl="0" indent="0" algn="ctr" defTabSz="889000" rtl="0">
            <a:lnSpc>
              <a:spcPct val="90000"/>
            </a:lnSpc>
            <a:spcBef>
              <a:spcPct val="0"/>
            </a:spcBef>
            <a:spcAft>
              <a:spcPct val="35000"/>
            </a:spcAft>
            <a:buNone/>
          </a:pPr>
          <a:r>
            <a:rPr lang="en-US" sz="2000" b="1" kern="1200" dirty="0" err="1">
              <a:latin typeface="Times New Roman" panose="02020603050405020304" pitchFamily="18" charset="0"/>
              <a:ea typeface="標楷體" panose="03000509000000000000" pitchFamily="65" charset="-120"/>
              <a:cs typeface="Times New Roman" panose="02020603050405020304" pitchFamily="18" charset="0"/>
            </a:rPr>
            <a:t>TenRen</a:t>
          </a:r>
          <a:r>
            <a:rPr lang="en-US" sz="2000" b="1" kern="1200" dirty="0">
              <a:latin typeface="Times New Roman" panose="02020603050405020304" pitchFamily="18" charset="0"/>
              <a:ea typeface="標楷體" panose="03000509000000000000" pitchFamily="65" charset="-120"/>
              <a:cs typeface="Times New Roman" panose="02020603050405020304" pitchFamily="18" charset="0"/>
            </a:rPr>
            <a:t> Tea Culture Museum</a:t>
          </a:r>
          <a:endPar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24515" y="518688"/>
        <a:ext cx="7366975" cy="453170"/>
      </dsp:txXfrm>
    </dsp:sp>
    <dsp:sp modelId="{32CF5168-7ABD-4130-BA33-9C2BC2CE9FC2}">
      <dsp:nvSpPr>
        <dsp:cNvPr id="0" name=""/>
        <dsp:cNvSpPr/>
      </dsp:nvSpPr>
      <dsp:spPr>
        <a:xfrm>
          <a:off x="0" y="1038822"/>
          <a:ext cx="7416005" cy="833790"/>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rtlCol="0" anchor="ctr" anchorCtr="0">
          <a:noAutofit/>
        </a:bodyPr>
        <a:lstStyle/>
        <a:p>
          <a:pPr marL="0" lvl="0" indent="0" algn="l" defTabSz="666750" rtl="0">
            <a:lnSpc>
              <a:spcPct val="90000"/>
            </a:lnSpc>
            <a:spcBef>
              <a:spcPct val="0"/>
            </a:spcBef>
            <a:spcAft>
              <a:spcPct val="35000"/>
            </a:spcAft>
            <a:buNone/>
          </a:pPr>
          <a:r>
            <a:rPr lang="en-US" sz="1500" b="1" kern="1200" dirty="0">
              <a:latin typeface="Times New Roman" panose="02020603050405020304" pitchFamily="18" charset="0"/>
              <a:ea typeface="標楷體" panose="03000509000000000000" pitchFamily="65" charset="-120"/>
              <a:cs typeface="Times New Roman" panose="02020603050405020304" pitchFamily="18" charset="0"/>
            </a:rPr>
            <a:t>Tea Ren Tea Culture Museum opened in 2006. It is a concrete manifestation of promoting sustainable development, adhering to the spirit of “take from tea and use for tea.” The general public can rest, learn, and gain experience through free visits, guided tours, and tea service.</a:t>
          </a:r>
          <a:endParaRPr lang="zh-TW" sz="1500"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40702" y="1079524"/>
        <a:ext cx="7334601" cy="752386"/>
      </dsp:txXfrm>
    </dsp:sp>
    <dsp:sp modelId="{64EA70D2-4E10-49FA-ADD3-44E80E99EEEA}">
      <dsp:nvSpPr>
        <dsp:cNvPr id="0" name=""/>
        <dsp:cNvSpPr/>
      </dsp:nvSpPr>
      <dsp:spPr>
        <a:xfrm>
          <a:off x="0" y="1906648"/>
          <a:ext cx="7416005" cy="846818"/>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rtlCol="0" anchor="ctr" anchorCtr="0">
          <a:noAutofit/>
        </a:bodyPr>
        <a:lstStyle/>
        <a:p>
          <a:pPr marL="0" lvl="0" indent="0" algn="l" defTabSz="666750" rtl="0" hangingPunct="0">
            <a:lnSpc>
              <a:spcPct val="90000"/>
            </a:lnSpc>
            <a:spcBef>
              <a:spcPct val="0"/>
            </a:spcBef>
            <a:spcAft>
              <a:spcPct val="35000"/>
            </a:spcAft>
            <a:buNone/>
          </a:pPr>
          <a:r>
            <a:rPr lang="en-US" sz="1500" b="1" kern="1200" dirty="0">
              <a:latin typeface="Times New Roman" panose="02020603050405020304" pitchFamily="18" charset="0"/>
              <a:ea typeface="標楷體" panose="03000509000000000000" pitchFamily="65" charset="-120"/>
              <a:cs typeface="Times New Roman" panose="02020603050405020304" pitchFamily="18" charset="0"/>
            </a:rPr>
            <a:t>To encourage the general public to visit for exchange and learning, the museum continues to launch new activities such as tea art, flower art, ceramic art, and forums. Exhibitions are also held to provide an excellent platform for Taiwanese ceramic artists to promote Taiwanese pottery and create business opportunities.</a:t>
          </a:r>
          <a:endParaRPr lang="zh-TW" altLang="en-US" sz="1500"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41338" y="1947986"/>
        <a:ext cx="7333329" cy="764142"/>
      </dsp:txXfrm>
    </dsp:sp>
    <dsp:sp modelId="{12C6AD2A-47EE-4875-BEC2-1457117EA60D}">
      <dsp:nvSpPr>
        <dsp:cNvPr id="0" name=""/>
        <dsp:cNvSpPr/>
      </dsp:nvSpPr>
      <dsp:spPr>
        <a:xfrm>
          <a:off x="0" y="2813361"/>
          <a:ext cx="7416005" cy="855322"/>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rtlCol="0" anchor="ctr" anchorCtr="0">
          <a:noAutofit/>
        </a:bodyPr>
        <a:lstStyle/>
        <a:p>
          <a:pPr marL="0" lvl="0" indent="0" algn="l" defTabSz="666750" rtl="0">
            <a:lnSpc>
              <a:spcPct val="90000"/>
            </a:lnSpc>
            <a:spcBef>
              <a:spcPct val="0"/>
            </a:spcBef>
            <a:spcAft>
              <a:spcPct val="35000"/>
            </a:spcAft>
            <a:buNone/>
          </a:pPr>
          <a:r>
            <a:rPr lang="en-US" sz="1500" b="1" kern="1200" dirty="0">
              <a:latin typeface="Times New Roman" panose="02020603050405020304" pitchFamily="18" charset="0"/>
              <a:ea typeface="標楷體" panose="03000509000000000000" pitchFamily="65" charset="-120"/>
              <a:cs typeface="Times New Roman" panose="02020603050405020304" pitchFamily="18" charset="0"/>
            </a:rPr>
            <a:t>The company is actively involved in public welfare and care for the disadvantaged, provides necessary teaching and experiential services to remote schools, indigenous and new resident families, deviated students, disability associations, elderly and young groups, community universities, schools of all levels, and so on.</a:t>
          </a:r>
          <a:endParaRPr lang="zh-TW" altLang="en-US" sz="1500"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41753" y="2855114"/>
        <a:ext cx="7332499" cy="771816"/>
      </dsp:txXfrm>
    </dsp:sp>
    <dsp:sp modelId="{6F3E6D0A-7F0D-4031-BE31-ACB63093585C}">
      <dsp:nvSpPr>
        <dsp:cNvPr id="0" name=""/>
        <dsp:cNvSpPr/>
      </dsp:nvSpPr>
      <dsp:spPr>
        <a:xfrm>
          <a:off x="0" y="3717821"/>
          <a:ext cx="7416005" cy="78803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rtlCol="0" anchor="ctr" anchorCtr="0">
          <a:noAutofit/>
        </a:bodyPr>
        <a:lstStyle/>
        <a:p>
          <a:pPr marL="0" lvl="0" indent="0" algn="l" defTabSz="666750" rtl="0">
            <a:lnSpc>
              <a:spcPct val="90000"/>
            </a:lnSpc>
            <a:spcBef>
              <a:spcPct val="0"/>
            </a:spcBef>
            <a:spcAft>
              <a:spcPct val="35000"/>
            </a:spcAft>
            <a:buNone/>
          </a:pPr>
          <a:r>
            <a:rPr lang="en-US" sz="1500" b="1" u="none"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After the pandemic, the number of visitors and various tea art classes and on-site services have resumed and even become more vibrant. We will start from the basics, focusing on tea, and actively and passionately promote tea culture to the general public.</a:t>
          </a:r>
        </a:p>
      </dsp:txBody>
      <dsp:txXfrm>
        <a:off x="38469" y="3756290"/>
        <a:ext cx="7339067" cy="71109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0.75404</cdr:x>
      <cdr:y>0.10842</cdr:y>
    </cdr:from>
    <cdr:to>
      <cdr:x>1</cdr:x>
      <cdr:y>0.17967</cdr:y>
    </cdr:to>
    <cdr:sp macro="" textlink="">
      <cdr:nvSpPr>
        <cdr:cNvPr id="3" name="文字方塊 1">
          <a:extLst xmlns:a="http://schemas.openxmlformats.org/drawingml/2006/main">
            <a:ext uri="{FF2B5EF4-FFF2-40B4-BE49-F238E27FC236}">
              <a16:creationId xmlns:a16="http://schemas.microsoft.com/office/drawing/2014/main" id="{77B5D77C-2292-4AB7-8F8E-8573A6A5AF16}"/>
            </a:ext>
          </a:extLst>
        </cdr:cNvPr>
        <cdr:cNvSpPr txBox="1"/>
      </cdr:nvSpPr>
      <cdr:spPr>
        <a:xfrm xmlns:a="http://schemas.openxmlformats.org/drawingml/2006/main">
          <a:off x="6053433" y="515203"/>
          <a:ext cx="1974567" cy="33858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Unit: NTD thousand</a:t>
          </a:r>
        </a:p>
      </cdr:txBody>
    </cdr:sp>
  </cdr:relSizeAnchor>
</c:userShap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rtlCol="0" anchor="b"/>
          <a:lstStyle>
            <a:lvl1pPr algn="ctr">
              <a:defRPr sz="6000"/>
            </a:lvl1pPr>
          </a:lstStyle>
          <a:p>
            <a:pPr rtl="0"/>
            <a:r>
              <a:rPr lang="en-US"/>
              <a:t>按一下以編輯母片標題樣式</a:t>
            </a:r>
            <a:endParaRPr lang="en-US" dirty="0"/>
          </a:p>
        </p:txBody>
      </p:sp>
      <p:sp>
        <p:nvSpPr>
          <p:cNvPr id="3" name="Subtitle 2"/>
          <p:cNvSpPr>
            <a:spLocks noGrp="1"/>
          </p:cNvSpPr>
          <p:nvPr>
            <p:ph type="subTitle" idx="1"/>
          </p:nvPr>
        </p:nvSpPr>
        <p:spPr>
          <a:xfrm>
            <a:off x="1524000" y="3602038"/>
            <a:ext cx="9144000" cy="1655762"/>
          </a:xfrm>
        </p:spPr>
        <p:txBody>
          <a:bodyPr rtlCol="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a:t>按一下以編輯母片副標題樣式</a:t>
            </a:r>
            <a:endParaRPr lang="en-US" dirty="0"/>
          </a:p>
        </p:txBody>
      </p:sp>
      <p:sp>
        <p:nvSpPr>
          <p:cNvPr id="4" name="Date Placeholder 3"/>
          <p:cNvSpPr>
            <a:spLocks noGrp="1"/>
          </p:cNvSpPr>
          <p:nvPr>
            <p:ph type="dt" sz="half" idx="10"/>
          </p:nvPr>
        </p:nvSpPr>
        <p:spPr/>
        <p:txBody>
          <a:bodyPr rtlCol="0"/>
          <a:lstStyle/>
          <a:p>
            <a:pPr rtl="0"/>
            <a:fld id="{F03A9E03-EBEE-4E3C-A3F4-FA61F7AC456C}" type="datetimeFigureOut">
              <a:rPr lang="zh-TW" altLang="en-US" smtClean="0"/>
              <a:t>2024/11/28</a:t>
            </a:fld>
            <a:endParaRPr lang="zh-TW" altLang="en-US"/>
          </a:p>
        </p:txBody>
      </p:sp>
      <p:sp>
        <p:nvSpPr>
          <p:cNvPr id="5" name="Footer Placeholder 4"/>
          <p:cNvSpPr>
            <a:spLocks noGrp="1"/>
          </p:cNvSpPr>
          <p:nvPr>
            <p:ph type="ftr" sz="quarter" idx="11"/>
          </p:nvPr>
        </p:nvSpPr>
        <p:spPr/>
        <p:txBody>
          <a:bodyPr rtlCol="0"/>
          <a:lstStyle/>
          <a:p>
            <a:pPr rtl="0"/>
            <a:endParaRPr lang="zh-TW" altLang="en-US"/>
          </a:p>
        </p:txBody>
      </p:sp>
      <p:sp>
        <p:nvSpPr>
          <p:cNvPr id="6" name="Slide Number Placeholder 5"/>
          <p:cNvSpPr>
            <a:spLocks noGrp="1"/>
          </p:cNvSpPr>
          <p:nvPr>
            <p:ph type="sldNum" sz="quarter" idx="12"/>
          </p:nvPr>
        </p:nvSpPr>
        <p:spPr/>
        <p:txBody>
          <a:bodyPr rtlCol="0"/>
          <a:lstStyle/>
          <a:p>
            <a:pPr rtl="0"/>
            <a:fld id="{71CDB355-9DC3-4445-9298-7591658AF58C}" type="slidenum">
              <a:rPr lang="zh-TW" altLang="en-US" smtClean="0"/>
              <a:t>‹#›</a:t>
            </a:fld>
            <a:endParaRPr lang="zh-TW" altLang="en-US"/>
          </a:p>
        </p:txBody>
      </p:sp>
      <p:pic>
        <p:nvPicPr>
          <p:cNvPr id="9" name="圖片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763" y="0"/>
            <a:ext cx="3814763" cy="6858000"/>
          </a:xfrm>
          <a:prstGeom prst="rect">
            <a:avLst/>
          </a:prstGeom>
        </p:spPr>
      </p:pic>
    </p:spTree>
    <p:extLst>
      <p:ext uri="{BB962C8B-B14F-4D97-AF65-F5344CB8AC3E}">
        <p14:creationId xmlns:p14="http://schemas.microsoft.com/office/powerpoint/2010/main" val="974069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7" name="圖片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465552" y="0"/>
            <a:ext cx="2726448" cy="6858000"/>
          </a:xfrm>
          <a:prstGeom prst="rect">
            <a:avLst/>
          </a:prstGeom>
        </p:spPr>
      </p:pic>
      <p:sp>
        <p:nvSpPr>
          <p:cNvPr id="2" name="Title 1"/>
          <p:cNvSpPr>
            <a:spLocks noGrp="1"/>
          </p:cNvSpPr>
          <p:nvPr>
            <p:ph type="title"/>
          </p:nvPr>
        </p:nvSpPr>
        <p:spPr>
          <a:xfrm>
            <a:off x="1483656" y="23925"/>
            <a:ext cx="10515600" cy="1325563"/>
          </a:xfrm>
        </p:spPr>
        <p:txBody>
          <a:bodyPr rtlCol="0"/>
          <a:lstStyle/>
          <a:p>
            <a:pPr rtl="0"/>
            <a:r>
              <a:rPr lang="en-US"/>
              <a:t>按一下以編輯母片標題樣式</a:t>
            </a:r>
            <a:endParaRPr lang="en-US" dirty="0"/>
          </a:p>
        </p:txBody>
      </p:sp>
      <p:sp>
        <p:nvSpPr>
          <p:cNvPr id="3" name="Content Placeholder 2"/>
          <p:cNvSpPr>
            <a:spLocks noGrp="1"/>
          </p:cNvSpPr>
          <p:nvPr>
            <p:ph idx="1"/>
          </p:nvPr>
        </p:nvSpPr>
        <p:spPr/>
        <p:txBody>
          <a:bodyPr rtlCol="0"/>
          <a:lstStyle/>
          <a:p>
            <a:pPr lvl="0" rtl="0"/>
            <a:r>
              <a:rPr lang="en-US"/>
              <a:t>按一下以編輯母片文字樣式</a:t>
            </a:r>
          </a:p>
          <a:p>
            <a:pPr lvl="1" rtl="0"/>
            <a:r>
              <a:rPr lang="en-US"/>
              <a:t>第二層</a:t>
            </a:r>
          </a:p>
          <a:p>
            <a:pPr lvl="2" rtl="0"/>
            <a:r>
              <a:rPr lang="en-US"/>
              <a:t>第三層</a:t>
            </a:r>
          </a:p>
          <a:p>
            <a:pPr lvl="3" rtl="0"/>
            <a:r>
              <a:rPr lang="en-US"/>
              <a:t>第四層</a:t>
            </a:r>
          </a:p>
          <a:p>
            <a:pPr lvl="4" rtl="0"/>
            <a:r>
              <a:rPr lang="en-US"/>
              <a:t>第五層</a:t>
            </a:r>
            <a:endParaRPr lang="en-US" dirty="0"/>
          </a:p>
        </p:txBody>
      </p:sp>
      <p:sp>
        <p:nvSpPr>
          <p:cNvPr id="4" name="Date Placeholder 3"/>
          <p:cNvSpPr>
            <a:spLocks noGrp="1"/>
          </p:cNvSpPr>
          <p:nvPr>
            <p:ph type="dt" sz="half" idx="10"/>
          </p:nvPr>
        </p:nvSpPr>
        <p:spPr/>
        <p:txBody>
          <a:bodyPr rtlCol="0"/>
          <a:lstStyle/>
          <a:p>
            <a:pPr rtl="0"/>
            <a:fld id="{F03A9E03-EBEE-4E3C-A3F4-FA61F7AC456C}" type="datetimeFigureOut">
              <a:rPr lang="zh-TW" altLang="en-US" smtClean="0"/>
              <a:t>2024/11/28</a:t>
            </a:fld>
            <a:endParaRPr lang="zh-TW" altLang="en-US"/>
          </a:p>
        </p:txBody>
      </p:sp>
      <p:sp>
        <p:nvSpPr>
          <p:cNvPr id="5" name="Footer Placeholder 4"/>
          <p:cNvSpPr>
            <a:spLocks noGrp="1"/>
          </p:cNvSpPr>
          <p:nvPr>
            <p:ph type="ftr" sz="quarter" idx="11"/>
          </p:nvPr>
        </p:nvSpPr>
        <p:spPr/>
        <p:txBody>
          <a:bodyPr rtlCol="0"/>
          <a:lstStyle/>
          <a:p>
            <a:pPr rtl="0"/>
            <a:endParaRPr lang="zh-TW" altLang="en-US"/>
          </a:p>
        </p:txBody>
      </p:sp>
      <p:sp>
        <p:nvSpPr>
          <p:cNvPr id="6" name="Slide Number Placeholder 5"/>
          <p:cNvSpPr>
            <a:spLocks noGrp="1"/>
          </p:cNvSpPr>
          <p:nvPr>
            <p:ph type="sldNum" sz="quarter" idx="12"/>
          </p:nvPr>
        </p:nvSpPr>
        <p:spPr/>
        <p:txBody>
          <a:bodyPr rtlCol="0"/>
          <a:lstStyle/>
          <a:p>
            <a:pPr rtl="0"/>
            <a:fld id="{71CDB355-9DC3-4445-9298-7591658AF58C}" type="slidenum">
              <a:rPr lang="zh-TW" altLang="en-US" smtClean="0"/>
              <a:t>‹#›</a:t>
            </a:fld>
            <a:endParaRPr lang="zh-TW" altLang="en-US"/>
          </a:p>
        </p:txBody>
      </p:sp>
      <p:pic>
        <p:nvPicPr>
          <p:cNvPr id="8" name="圖片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32332" y="988147"/>
            <a:ext cx="4930588" cy="380952"/>
          </a:xfrm>
          <a:prstGeom prst="rect">
            <a:avLst/>
          </a:prstGeom>
        </p:spPr>
      </p:pic>
    </p:spTree>
    <p:extLst>
      <p:ext uri="{BB962C8B-B14F-4D97-AF65-F5344CB8AC3E}">
        <p14:creationId xmlns:p14="http://schemas.microsoft.com/office/powerpoint/2010/main" val="2921127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rtlCol="0" anchor="b"/>
          <a:lstStyle>
            <a:lvl1pPr>
              <a:defRPr sz="6000"/>
            </a:lvl1pPr>
          </a:lstStyle>
          <a:p>
            <a:pPr rtl="0"/>
            <a:r>
              <a:rPr lang="en-US"/>
              <a:t>按一下以編輯母片標題樣式</a:t>
            </a:r>
            <a:endParaRPr lang="en-US" dirty="0"/>
          </a:p>
        </p:txBody>
      </p:sp>
      <p:sp>
        <p:nvSpPr>
          <p:cNvPr id="3" name="Text Placeholder 2"/>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US"/>
              <a:t>按一下以編輯母片文字樣式</a:t>
            </a:r>
          </a:p>
        </p:txBody>
      </p:sp>
      <p:sp>
        <p:nvSpPr>
          <p:cNvPr id="4" name="Date Placeholder 3"/>
          <p:cNvSpPr>
            <a:spLocks noGrp="1"/>
          </p:cNvSpPr>
          <p:nvPr>
            <p:ph type="dt" sz="half" idx="10"/>
          </p:nvPr>
        </p:nvSpPr>
        <p:spPr/>
        <p:txBody>
          <a:bodyPr rtlCol="0"/>
          <a:lstStyle/>
          <a:p>
            <a:pPr rtl="0"/>
            <a:fld id="{F03A9E03-EBEE-4E3C-A3F4-FA61F7AC456C}" type="datetimeFigureOut">
              <a:rPr lang="zh-TW" altLang="en-US" smtClean="0"/>
              <a:t>2024/11/28</a:t>
            </a:fld>
            <a:endParaRPr lang="zh-TW" altLang="en-US"/>
          </a:p>
        </p:txBody>
      </p:sp>
      <p:sp>
        <p:nvSpPr>
          <p:cNvPr id="5" name="Footer Placeholder 4"/>
          <p:cNvSpPr>
            <a:spLocks noGrp="1"/>
          </p:cNvSpPr>
          <p:nvPr>
            <p:ph type="ftr" sz="quarter" idx="11"/>
          </p:nvPr>
        </p:nvSpPr>
        <p:spPr/>
        <p:txBody>
          <a:bodyPr rtlCol="0"/>
          <a:lstStyle/>
          <a:p>
            <a:pPr rtl="0"/>
            <a:endParaRPr lang="zh-TW" altLang="en-US"/>
          </a:p>
        </p:txBody>
      </p:sp>
      <p:sp>
        <p:nvSpPr>
          <p:cNvPr id="6" name="Slide Number Placeholder 5"/>
          <p:cNvSpPr>
            <a:spLocks noGrp="1"/>
          </p:cNvSpPr>
          <p:nvPr>
            <p:ph type="sldNum" sz="quarter" idx="12"/>
          </p:nvPr>
        </p:nvSpPr>
        <p:spPr/>
        <p:txBody>
          <a:bodyPr rtlCol="0"/>
          <a:lstStyle/>
          <a:p>
            <a:pPr rtl="0"/>
            <a:fld id="{71CDB355-9DC3-4445-9298-7591658AF58C}" type="slidenum">
              <a:rPr lang="zh-TW" altLang="en-US" smtClean="0"/>
              <a:t>‹#›</a:t>
            </a:fld>
            <a:endParaRPr lang="zh-TW" altLang="en-US"/>
          </a:p>
        </p:txBody>
      </p:sp>
      <p:pic>
        <p:nvPicPr>
          <p:cNvPr id="7" name="圖片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062347" cy="6858000"/>
          </a:xfrm>
          <a:prstGeom prst="rect">
            <a:avLst/>
          </a:prstGeom>
        </p:spPr>
      </p:pic>
    </p:spTree>
    <p:extLst>
      <p:ext uri="{BB962C8B-B14F-4D97-AF65-F5344CB8AC3E}">
        <p14:creationId xmlns:p14="http://schemas.microsoft.com/office/powerpoint/2010/main" val="13765533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en-US"/>
              <a:t>按一下以編輯母片標題樣式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en-US"/>
              <a:t>按一下以編輯母片文字樣式</a:t>
            </a:r>
          </a:p>
          <a:p>
            <a:pPr lvl="1" rtl="0"/>
            <a:r>
              <a:rPr lang="en-US"/>
              <a:t>第二層</a:t>
            </a:r>
          </a:p>
          <a:p>
            <a:pPr lvl="2" rtl="0"/>
            <a:r>
              <a:rPr lang="en-US"/>
              <a:t>第三層</a:t>
            </a:r>
          </a:p>
          <a:p>
            <a:pPr lvl="3" rtl="0"/>
            <a:r>
              <a:rPr lang="en-US"/>
              <a:t>第四層</a:t>
            </a:r>
          </a:p>
          <a:p>
            <a:pPr lvl="4" rtl="0"/>
            <a:r>
              <a:rPr lang="en-US"/>
              <a:t>第五層</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F03A9E03-EBEE-4E3C-A3F4-FA61F7AC456C}" type="datetimeFigureOut">
              <a:rPr lang="zh-TW" altLang="en-US" smtClean="0"/>
              <a:t>2024/11/28</a:t>
            </a:fld>
            <a:endParaRPr lang="zh-TW"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zh-TW"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71CDB355-9DC3-4445-9298-7591658AF58C}" type="slidenum">
              <a:rPr lang="zh-TW" altLang="en-US" smtClean="0"/>
              <a:t>‹#›</a:t>
            </a:fld>
            <a:endParaRPr lang="zh-TW" altLang="en-US"/>
          </a:p>
        </p:txBody>
      </p:sp>
    </p:spTree>
    <p:extLst>
      <p:ext uri="{BB962C8B-B14F-4D97-AF65-F5344CB8AC3E}">
        <p14:creationId xmlns:p14="http://schemas.microsoft.com/office/powerpoint/2010/main" val="10025439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8.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8.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8.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8.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msn.sgs.com/VIP_zone.aspx?cstno=RXRBTXNXR1U5S29WNzVDVElYVXNSZz09" TargetMode="External"/><Relationship Id="rId2" Type="http://schemas.openxmlformats.org/officeDocument/2006/relationships/image" Target="../media/image14.gif"/><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msn.sgs.com/VIP_zone.aspx?cstno=RXRBTXNXR1U5S29WNzVDVElYVXNSZz09" TargetMode="External"/><Relationship Id="rId7" Type="http://schemas.openxmlformats.org/officeDocument/2006/relationships/image" Target="../media/image20.png"/><Relationship Id="rId2" Type="http://schemas.openxmlformats.org/officeDocument/2006/relationships/hyperlink" Target="mailto:ericchen@tenren.com.tw" TargetMode="Externa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diagramLayout" Target="../diagrams/layout1.xml"/><Relationship Id="rId7" Type="http://schemas.openxmlformats.org/officeDocument/2006/relationships/image" Target="../media/image10.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12.png"/><Relationship Id="rId4" Type="http://schemas.openxmlformats.org/officeDocument/2006/relationships/diagramQuickStyle" Target="../diagrams/quickStyle1.xml"/><Relationship Id="rId9" Type="http://schemas.openxmlformats.org/officeDocument/2006/relationships/image" Target="../media/image11.wmf"/></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4127357" y="920657"/>
            <a:ext cx="7695297" cy="2406145"/>
          </a:xfrm>
        </p:spPr>
        <p:txBody>
          <a:bodyPr rtlCol="0">
            <a:normAutofit/>
          </a:bodyPr>
          <a:lstStyle/>
          <a:p>
            <a:pPr rtl="0">
              <a:defRPr/>
            </a:pPr>
            <a:r>
              <a:rPr lang="en-US" sz="5600" b="1" dirty="0" err="1">
                <a:ln w="22225">
                  <a:noFill/>
                  <a:prstDash val="solid"/>
                </a:ln>
                <a:solidFill>
                  <a:srgbClr val="008000"/>
                </a:solidFill>
                <a:effectLst>
                  <a:reflection blurRad="6350" stA="55000" endA="300" endPos="45500" dir="5400000" sy="-100000" algn="bl" rotWithShape="0"/>
                </a:effectLst>
                <a:latin typeface="Times New Roman" panose="02020603050405020304" pitchFamily="18" charset="0"/>
                <a:ea typeface="標楷體" panose="03000509000000000000" pitchFamily="65" charset="-120"/>
                <a:cs typeface="Times New Roman" panose="02020603050405020304" pitchFamily="18" charset="0"/>
              </a:rPr>
              <a:t>TenRen</a:t>
            </a:r>
            <a:r>
              <a:rPr lang="en-US" sz="5600" b="1" dirty="0">
                <a:ln w="22225">
                  <a:noFill/>
                  <a:prstDash val="solid"/>
                </a:ln>
                <a:solidFill>
                  <a:srgbClr val="008000"/>
                </a:solidFill>
                <a:effectLst>
                  <a:reflection blurRad="6350" stA="55000" endA="300" endPos="45500" dir="5400000" sy="-100000" algn="bl" rotWithShape="0"/>
                </a:effectLst>
                <a:latin typeface="Times New Roman" panose="02020603050405020304" pitchFamily="18" charset="0"/>
                <a:ea typeface="標楷體" panose="03000509000000000000" pitchFamily="65" charset="-120"/>
                <a:cs typeface="Times New Roman" panose="02020603050405020304" pitchFamily="18" charset="0"/>
              </a:rPr>
              <a:t> Tea Co., Ltd.</a:t>
            </a:r>
            <a:br>
              <a:rPr lang="en-US" altLang="zh-TW" sz="5600" b="1" dirty="0">
                <a:ln w="22225">
                  <a:noFill/>
                  <a:prstDash val="solid"/>
                </a:ln>
                <a:solidFill>
                  <a:srgbClr val="008000"/>
                </a:solidFill>
                <a:effectLst>
                  <a:reflection blurRad="6350" stA="55000" endA="300" endPos="45500" dir="5400000" sy="-100000" algn="bl" rotWithShape="0"/>
                </a:effectLst>
                <a:latin typeface="Times New Roman" panose="02020603050405020304" pitchFamily="18" charset="0"/>
                <a:ea typeface="標楷體" panose="03000509000000000000" pitchFamily="65" charset="-120"/>
                <a:cs typeface="Times New Roman" panose="02020603050405020304" pitchFamily="18" charset="0"/>
              </a:rPr>
            </a:br>
            <a:r>
              <a:rPr lang="en-US" sz="5600" b="1" dirty="0">
                <a:ln w="22225">
                  <a:noFill/>
                  <a:prstDash val="solid"/>
                </a:ln>
                <a:solidFill>
                  <a:srgbClr val="008000"/>
                </a:solidFill>
                <a:effectLst>
                  <a:reflection blurRad="6350" stA="55000" endA="300" endPos="45500" dir="5400000" sy="-100000" algn="bl" rotWithShape="0"/>
                </a:effectLst>
                <a:latin typeface="Times New Roman" panose="02020603050405020304" pitchFamily="18" charset="0"/>
                <a:ea typeface="標楷體" panose="03000509000000000000" pitchFamily="65" charset="-120"/>
                <a:cs typeface="Times New Roman" panose="02020603050405020304" pitchFamily="18" charset="0"/>
              </a:rPr>
              <a:t>Investor Conference</a:t>
            </a:r>
            <a:endParaRPr lang="zh-TW" altLang="en-US" sz="56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副標題 2"/>
          <p:cNvSpPr>
            <a:spLocks noGrp="1"/>
          </p:cNvSpPr>
          <p:nvPr>
            <p:ph type="subTitle" idx="1"/>
          </p:nvPr>
        </p:nvSpPr>
        <p:spPr>
          <a:xfrm>
            <a:off x="4124668" y="3615484"/>
            <a:ext cx="7695297" cy="1870915"/>
          </a:xfrm>
        </p:spPr>
        <p:txBody>
          <a:bodyPr rtlCol="0">
            <a:normAutofit fontScale="92500"/>
          </a:bodyPr>
          <a:lstStyle/>
          <a:p>
            <a:pPr rtl="0">
              <a:lnSpc>
                <a:spcPct val="150000"/>
              </a:lnSpc>
              <a:spcBef>
                <a:spcPts val="0"/>
              </a:spcBef>
            </a:pPr>
            <a:r>
              <a:rPr lang="en-US" sz="2800" b="1" dirty="0">
                <a:latin typeface="Times New Roman" panose="02020603050405020304" pitchFamily="18" charset="0"/>
                <a:ea typeface="標楷體" panose="03000509000000000000" pitchFamily="65" charset="-120"/>
                <a:cs typeface="Times New Roman" panose="02020603050405020304" pitchFamily="18" charset="0"/>
              </a:rPr>
              <a:t>Chen, Chung-</a:t>
            </a:r>
            <a:r>
              <a:rPr lang="en-US" sz="2800" b="1" dirty="0" err="1">
                <a:latin typeface="Times New Roman" panose="02020603050405020304" pitchFamily="18" charset="0"/>
                <a:ea typeface="標楷體" panose="03000509000000000000" pitchFamily="65" charset="-120"/>
                <a:cs typeface="Times New Roman" panose="02020603050405020304" pitchFamily="18" charset="0"/>
              </a:rPr>
              <a:t>Chih</a:t>
            </a:r>
            <a:endParaRPr lang="en-US" sz="2800" b="1" dirty="0">
              <a:latin typeface="Times New Roman" panose="02020603050405020304" pitchFamily="18" charset="0"/>
              <a:ea typeface="標楷體" panose="03000509000000000000" pitchFamily="65" charset="-120"/>
              <a:cs typeface="Times New Roman" panose="02020603050405020304" pitchFamily="18" charset="0"/>
            </a:endParaRPr>
          </a:p>
          <a:p>
            <a:pPr rtl="0">
              <a:lnSpc>
                <a:spcPct val="150000"/>
              </a:lnSpc>
              <a:spcBef>
                <a:spcPts val="0"/>
              </a:spcBef>
            </a:pPr>
            <a:r>
              <a:rPr lang="en-US" sz="2800" b="1" dirty="0">
                <a:latin typeface="Times New Roman" panose="02020603050405020304" pitchFamily="18" charset="0"/>
                <a:ea typeface="標楷體" panose="03000509000000000000" pitchFamily="65" charset="-120"/>
                <a:cs typeface="Times New Roman" panose="02020603050405020304" pitchFamily="18" charset="0"/>
              </a:rPr>
              <a:t>Vice President, Finance and Administration Group</a:t>
            </a:r>
          </a:p>
          <a:p>
            <a:pPr rtl="0">
              <a:lnSpc>
                <a:spcPct val="150000"/>
              </a:lnSpc>
              <a:spcBef>
                <a:spcPts val="0"/>
              </a:spcBef>
            </a:pPr>
            <a:r>
              <a:rPr dirty="0">
                <a:latin typeface="Times New Roman" panose="02020603050405020304" pitchFamily="18" charset="0"/>
                <a:cs typeface="Times New Roman" panose="02020603050405020304" pitchFamily="18" charset="0"/>
              </a:rPr>
              <a:t>December 12, 2024</a:t>
            </a:r>
          </a:p>
          <a:p>
            <a:pPr rtl="0">
              <a:lnSpc>
                <a:spcPct val="150000"/>
              </a:lnSpc>
              <a:spcBef>
                <a:spcPts val="0"/>
              </a:spcBef>
            </a:pP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4" name="圖片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3814763" cy="6858000"/>
          </a:xfrm>
          <a:prstGeom prst="rect">
            <a:avLst/>
          </a:prstGeom>
        </p:spPr>
      </p:pic>
      <p:pic>
        <p:nvPicPr>
          <p:cNvPr id="6" name="圖片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12197" y="5930252"/>
            <a:ext cx="2920237" cy="542591"/>
          </a:xfrm>
          <a:prstGeom prst="rect">
            <a:avLst/>
          </a:prstGeom>
        </p:spPr>
      </p:pic>
      <p:sp>
        <p:nvSpPr>
          <p:cNvPr id="7" name="文字方塊 6">
            <a:extLst>
              <a:ext uri="{FF2B5EF4-FFF2-40B4-BE49-F238E27FC236}">
                <a16:creationId xmlns:a16="http://schemas.microsoft.com/office/drawing/2014/main" id="{1A2CEC62-A980-4CB9-94BA-606D409F725A}"/>
              </a:ext>
            </a:extLst>
          </p:cNvPr>
          <p:cNvSpPr txBox="1"/>
          <p:nvPr/>
        </p:nvSpPr>
        <p:spPr>
          <a:xfrm>
            <a:off x="10072220" y="210856"/>
            <a:ext cx="1929246" cy="369332"/>
          </a:xfrm>
          <a:prstGeom prst="rect">
            <a:avLst/>
          </a:prstGeom>
          <a:noFill/>
        </p:spPr>
        <p:txBody>
          <a:bodyPr wrap="none" rtlCol="0">
            <a:spAutoFit/>
          </a:bodyPr>
          <a:lstStyle/>
          <a:p>
            <a:pPr rtl="0"/>
            <a:r>
              <a:rPr lang="en-US" dirty="0">
                <a:latin typeface="Times New Roman" panose="02020603050405020304" pitchFamily="18" charset="0"/>
                <a:ea typeface="標楷體" panose="03000509000000000000" pitchFamily="65" charset="-120"/>
                <a:cs typeface="Times New Roman" panose="02020603050405020304" pitchFamily="18" charset="0"/>
              </a:rPr>
              <a:t>Listed Ticker </a:t>
            </a:r>
            <a:r>
              <a:rPr lang="en-US" dirty="0">
                <a:latin typeface="Times New Roman" panose="02020603050405020304" pitchFamily="18" charset="0"/>
                <a:cs typeface="Times New Roman" panose="02020603050405020304" pitchFamily="18" charset="0"/>
              </a:rPr>
              <a:t>1233</a:t>
            </a:r>
            <a:endParaRPr lang="zh-TW" altLang="en-US" dirty="0">
              <a:latin typeface="Times New Roman" panose="02020603050405020304" pitchFamily="18" charset="0"/>
              <a:cs typeface="Times New Roman" panose="02020603050405020304" pitchFamily="18" charset="0"/>
            </a:endParaRPr>
          </a:p>
        </p:txBody>
      </p:sp>
      <p:pic>
        <p:nvPicPr>
          <p:cNvPr id="9" name="圖片 8">
            <a:extLst>
              <a:ext uri="{FF2B5EF4-FFF2-40B4-BE49-F238E27FC236}">
                <a16:creationId xmlns:a16="http://schemas.microsoft.com/office/drawing/2014/main" id="{FF280F66-FA8E-478F-9ABC-B6B0828E2A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2115" y="5486399"/>
            <a:ext cx="1727850" cy="1221778"/>
          </a:xfrm>
          <a:prstGeom prst="rect">
            <a:avLst/>
          </a:prstGeom>
        </p:spPr>
      </p:pic>
      <p:sp>
        <p:nvSpPr>
          <p:cNvPr id="5" name="文字方塊 4"/>
          <p:cNvSpPr txBox="1"/>
          <p:nvPr/>
        </p:nvSpPr>
        <p:spPr>
          <a:xfrm>
            <a:off x="6947338" y="5942233"/>
            <a:ext cx="3026980" cy="369332"/>
          </a:xfrm>
          <a:prstGeom prst="rect">
            <a:avLst/>
          </a:prstGeom>
          <a:solidFill>
            <a:schemeClr val="bg1"/>
          </a:solidFill>
        </p:spPr>
        <p:txBody>
          <a:bodyPr wrap="square" rtlCol="0">
            <a:spAutoFit/>
          </a:bodyPr>
          <a:lstStyle/>
          <a:p>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Natural, healthy, humanity</a:t>
            </a:r>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9433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3">
            <a:extLst>
              <a:ext uri="{FF2B5EF4-FFF2-40B4-BE49-F238E27FC236}">
                <a16:creationId xmlns:a16="http://schemas.microsoft.com/office/drawing/2014/main" id="{246658D4-4944-4967-83DA-0B720F2B0244}"/>
              </a:ext>
            </a:extLst>
          </p:cNvPr>
          <p:cNvSpPr txBox="1">
            <a:spLocks/>
          </p:cNvSpPr>
          <p:nvPr/>
        </p:nvSpPr>
        <p:spPr bwMode="auto">
          <a:xfrm>
            <a:off x="913655" y="1996263"/>
            <a:ext cx="7769527" cy="334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68569" tIns="68569" rIns="68569" bIns="6856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1pPr>
            <a:lvl2pPr marL="742950" indent="-285750" algn="l" defTabSz="914400" rtl="0" eaLnBrk="1" latinLnBrk="0" hangingPunct="1">
              <a:lnSpc>
                <a:spcPct val="90000"/>
              </a:lnSpc>
              <a:spcBef>
                <a:spcPts val="500"/>
              </a:spcBef>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5pPr>
            <a:lvl6pPr marL="2514600" indent="-228600" algn="l" defTabSz="914400" rtl="0" eaLnBrk="0" fontAlgn="base" latinLnBrk="0" hangingPunct="0">
              <a:lnSpc>
                <a:spcPct val="90000"/>
              </a:lnSpc>
              <a:spcBef>
                <a:spcPct val="0"/>
              </a:spcBef>
              <a:spcAft>
                <a:spcPct val="0"/>
              </a:spcAft>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6pPr>
            <a:lvl7pPr marL="2971800" indent="-228600" algn="l" defTabSz="914400" rtl="0" eaLnBrk="0" fontAlgn="base" latinLnBrk="0" hangingPunct="0">
              <a:lnSpc>
                <a:spcPct val="90000"/>
              </a:lnSpc>
              <a:spcBef>
                <a:spcPct val="0"/>
              </a:spcBef>
              <a:spcAft>
                <a:spcPct val="0"/>
              </a:spcAft>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7pPr>
            <a:lvl8pPr marL="3429000" indent="-228600" algn="l" defTabSz="914400" rtl="0" eaLnBrk="0" fontAlgn="base" latinLnBrk="0" hangingPunct="0">
              <a:lnSpc>
                <a:spcPct val="90000"/>
              </a:lnSpc>
              <a:spcBef>
                <a:spcPct val="0"/>
              </a:spcBef>
              <a:spcAft>
                <a:spcPct val="0"/>
              </a:spcAft>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8pPr>
            <a:lvl9pPr marL="3886200" indent="-228600" algn="l" defTabSz="914400" rtl="0" eaLnBrk="0" fontAlgn="base" latinLnBrk="0" hangingPunct="0">
              <a:lnSpc>
                <a:spcPct val="90000"/>
              </a:lnSpc>
              <a:spcBef>
                <a:spcPct val="0"/>
              </a:spcBef>
              <a:spcAft>
                <a:spcPct val="0"/>
              </a:spcAft>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9pPr>
          </a:lstStyle>
          <a:p>
            <a:pPr marL="0" indent="0" rtl="0">
              <a:buFont typeface="Arial" panose="020B0604020202020204" pitchFamily="34" charset="0"/>
              <a:buNone/>
            </a:pPr>
            <a:r>
              <a:rPr lang="en-US" sz="24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3. Social responsibility:</a:t>
            </a:r>
          </a:p>
          <a:p>
            <a:pPr marL="452438" indent="-452438" rtl="0">
              <a:buNone/>
            </a:pPr>
            <a:r>
              <a:rPr 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	Colleagues proactively form teams to participate in marathons, promoting physical and mental well-being. </a:t>
            </a:r>
            <a:endParaRPr lang="en-US" altLang="zh-TW"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452438" indent="-452438" rtl="0">
              <a:buNone/>
            </a:pPr>
            <a:r>
              <a:rPr 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	Regularly assist underprivileged, sustainable, and cultural organizations to fulfill social responsibility. </a:t>
            </a:r>
            <a:endParaRPr lang="en-US" altLang="zh-TW"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452438" indent="-452438" rtl="0">
              <a:buNone/>
            </a:pPr>
            <a:r>
              <a:rPr 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(3)	Strengthen workplace grievance channels and gender equality advocacy, representing the uniqueness of employees.</a:t>
            </a:r>
            <a:endParaRPr lang="en-US" altLang="zh-TW"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452438" indent="-452438" rtl="0">
              <a:buFont typeface="Arial" panose="020B0604020202020204" pitchFamily="34" charset="0"/>
              <a:buNone/>
            </a:pPr>
            <a:r>
              <a:rPr 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(4)	Established an Occupational Safety Committee to improve communication channels between labor and management.</a:t>
            </a:r>
            <a:endParaRPr lang="zh-TW" altLang="en-US" sz="20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6" name="圖片 5">
            <a:extLst>
              <a:ext uri="{FF2B5EF4-FFF2-40B4-BE49-F238E27FC236}">
                <a16:creationId xmlns:a16="http://schemas.microsoft.com/office/drawing/2014/main" id="{F59F7C78-8AFE-4059-A08F-3733FAEFCC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3911" y="5849062"/>
            <a:ext cx="1318543" cy="932353"/>
          </a:xfrm>
          <a:prstGeom prst="rect">
            <a:avLst/>
          </a:prstGeom>
        </p:spPr>
      </p:pic>
      <p:sp>
        <p:nvSpPr>
          <p:cNvPr id="7" name="Rectangle 2">
            <a:extLst>
              <a:ext uri="{FF2B5EF4-FFF2-40B4-BE49-F238E27FC236}">
                <a16:creationId xmlns:a16="http://schemas.microsoft.com/office/drawing/2014/main" id="{0CAC6970-A757-481A-B57B-71DE6BB8A48A}"/>
              </a:ext>
            </a:extLst>
          </p:cNvPr>
          <p:cNvSpPr>
            <a:spLocks noGrp="1" noChangeArrowheads="1"/>
          </p:cNvSpPr>
          <p:nvPr>
            <p:ph type="title"/>
          </p:nvPr>
        </p:nvSpPr>
        <p:spPr bwMode="auto">
          <a:xfrm>
            <a:off x="1415417" y="23925"/>
            <a:ext cx="7673992"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normAutofit/>
          </a:bodyPr>
          <a:lstStyle>
            <a:lvl1pPr>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1pPr>
            <a:lvl2pPr>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2pPr>
            <a:lvl3pPr>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3pPr>
            <a:lvl4pPr>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4pPr>
            <a:lvl5pPr>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5pPr>
            <a:lvl6pPr marL="457200" algn="ctr" fontAlgn="base">
              <a:spcBef>
                <a:spcPct val="0"/>
              </a:spcBef>
              <a:spcAft>
                <a:spcPct val="0"/>
              </a:spcAft>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6pPr>
            <a:lvl7pPr marL="914400" algn="ctr" fontAlgn="base">
              <a:spcBef>
                <a:spcPct val="0"/>
              </a:spcBef>
              <a:spcAft>
                <a:spcPct val="0"/>
              </a:spcAft>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7pPr>
            <a:lvl8pPr marL="1371600" algn="ctr" fontAlgn="base">
              <a:spcBef>
                <a:spcPct val="0"/>
              </a:spcBef>
              <a:spcAft>
                <a:spcPct val="0"/>
              </a:spcAft>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8pPr>
            <a:lvl9pPr marL="1828800" algn="ctr" fontAlgn="base">
              <a:spcBef>
                <a:spcPct val="0"/>
              </a:spcBef>
              <a:spcAft>
                <a:spcPct val="0"/>
              </a:spcAft>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9pPr>
          </a:lstStyle>
          <a:p>
            <a:pPr defTabSz="914354" rtl="0" eaLnBrk="1" hangingPunct="1">
              <a:lnSpc>
                <a:spcPct val="90000"/>
              </a:lnSpc>
              <a:defRPr/>
            </a:pPr>
            <a:r>
              <a:rPr lang="en-US" sz="3600" dirty="0">
                <a:solidFill>
                  <a:schemeClr val="accent6">
                    <a:lumMod val="50000"/>
                  </a:schemeClr>
                </a:solidFill>
                <a:effectLst/>
                <a:cs typeface="Times New Roman" panose="02020603050405020304" pitchFamily="18" charset="0"/>
              </a:rPr>
              <a:t>Sustainable performance </a:t>
            </a:r>
            <a:br>
              <a:rPr lang="en-US" sz="3600" dirty="0">
                <a:solidFill>
                  <a:schemeClr val="accent6">
                    <a:lumMod val="50000"/>
                  </a:schemeClr>
                </a:solidFill>
                <a:effectLst/>
                <a:cs typeface="Times New Roman" panose="02020603050405020304" pitchFamily="18" charset="0"/>
              </a:rPr>
            </a:br>
            <a:r>
              <a:rPr lang="en-US" sz="3600" dirty="0">
                <a:solidFill>
                  <a:schemeClr val="accent6">
                    <a:lumMod val="50000"/>
                  </a:schemeClr>
                </a:solidFill>
                <a:effectLst/>
                <a:cs typeface="Times New Roman" panose="02020603050405020304" pitchFamily="18" charset="0"/>
              </a:rPr>
              <a:t>in tea business in 2024 (Continued)</a:t>
            </a:r>
            <a:endParaRPr lang="en-US" altLang="zh-TW" sz="3600" dirty="0">
              <a:solidFill>
                <a:schemeClr val="accent6">
                  <a:lumMod val="50000"/>
                </a:schemeClr>
              </a:solidFill>
              <a:effectLst/>
              <a:cs typeface="Times New Roman" panose="02020603050405020304" pitchFamily="18" charset="0"/>
            </a:endParaRPr>
          </a:p>
        </p:txBody>
      </p:sp>
    </p:spTree>
    <p:extLst>
      <p:ext uri="{BB962C8B-B14F-4D97-AF65-F5344CB8AC3E}">
        <p14:creationId xmlns:p14="http://schemas.microsoft.com/office/powerpoint/2010/main" val="224983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1483656" y="23925"/>
            <a:ext cx="6864278" cy="1325563"/>
          </a:xfrm>
        </p:spPr>
        <p:txBody>
          <a:bodyPr rtlCol="0">
            <a:normAutofit/>
          </a:bodyPr>
          <a:lstStyle/>
          <a:p>
            <a:pPr rtl="0" fontAlgn="base">
              <a:spcAft>
                <a:spcPct val="0"/>
              </a:spcAft>
              <a:defRPr/>
            </a:pPr>
            <a:r>
              <a:rPr lang="en-US" sz="4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2024</a:t>
            </a:r>
            <a:r>
              <a:rPr lang="zh-TW" sz="4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 </a:t>
            </a:r>
            <a:r>
              <a:rPr lang="en-US" sz="4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Marketing Events</a:t>
            </a:r>
            <a:endParaRPr kumimoji="1" lang="en-US" altLang="zh-TW" sz="4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endParaRPr>
          </a:p>
        </p:txBody>
      </p:sp>
      <p:sp>
        <p:nvSpPr>
          <p:cNvPr id="5" name="Shape 93"/>
          <p:cNvSpPr txBox="1">
            <a:spLocks noGrp="1"/>
          </p:cNvSpPr>
          <p:nvPr>
            <p:ph idx="1"/>
          </p:nvPr>
        </p:nvSpPr>
        <p:spPr bwMode="auto">
          <a:xfrm>
            <a:off x="1063443" y="1461612"/>
            <a:ext cx="8102071" cy="3539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rtlCol="0" anchor="t">
            <a:noAutofit/>
          </a:bodyPr>
          <a:lstStyle>
            <a:lvl1pPr>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1pPr>
            <a:lvl2pPr marL="742950" indent="-285750">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2pPr>
            <a:lvl3pPr marL="1143000" indent="-228600">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3pPr>
            <a:lvl4pPr marL="1600200" indent="-228600">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4pPr>
            <a:lvl5pPr marL="2057400" indent="-228600">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9pPr>
          </a:lstStyle>
          <a:p>
            <a:pPr marL="0" indent="0" rtl="0" eaLnBrk="1" hangingPunct="1">
              <a:lnSpc>
                <a:spcPct val="100000"/>
              </a:lnSpc>
              <a:buNone/>
            </a:pPr>
            <a:r>
              <a:rPr lang="en-US" sz="24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Introduction of Diversified Digital Tools</a:t>
            </a:r>
          </a:p>
          <a:p>
            <a:pPr marL="0" indent="0" rtl="0" eaLnBrk="1" hangingPunct="1">
              <a:lnSpc>
                <a:spcPct val="100000"/>
              </a:lnSpc>
              <a:buNone/>
            </a:pPr>
            <a:r>
              <a:rPr 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The APP was introduced in late July 2022, and as of now, nearly 400,000 members have become members.</a:t>
            </a:r>
            <a:endParaRPr lang="en-US" altLang="zh-TW"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0" indent="0" rtl="0" eaLnBrk="1" hangingPunct="0">
              <a:lnSpc>
                <a:spcPct val="100000"/>
              </a:lnSpc>
              <a:buNone/>
            </a:pPr>
            <a:r>
              <a:rPr 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Currently, the APP is used successfully to carry out demassification and general marketing activities. The official LINE@ for </a:t>
            </a:r>
            <a:r>
              <a:rPr lang="en-US" sz="2000" b="1" dirty="0" err="1">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TenRen</a:t>
            </a:r>
            <a:r>
              <a:rPr 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Tea is expected to launch in November, followed by the introduction of the CHA FOR TEA and CHAFFEE online pre-order functions in December, enhancing the convenience of ordering for consumers. In the future, different types of activities will be planned for various digital tools to expand the depth and breadth of engagement with consumers.</a:t>
            </a:r>
            <a:endParaRPr lang="zh-TW" altLang="zh-TW"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6" name="資料庫圖表 5"/>
          <p:cNvGraphicFramePr/>
          <p:nvPr>
            <p:extLst>
              <p:ext uri="{D42A27DB-BD31-4B8C-83A1-F6EECF244321}">
                <p14:modId xmlns:p14="http://schemas.microsoft.com/office/powerpoint/2010/main" val="1669594230"/>
              </p:ext>
            </p:extLst>
          </p:nvPr>
        </p:nvGraphicFramePr>
        <p:xfrm>
          <a:off x="1063444" y="5001074"/>
          <a:ext cx="6960467" cy="15718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圖片 6">
            <a:extLst>
              <a:ext uri="{FF2B5EF4-FFF2-40B4-BE49-F238E27FC236}">
                <a16:creationId xmlns:a16="http://schemas.microsoft.com/office/drawing/2014/main" id="{28BEA73A-38A3-4F91-A717-2E669359764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23911" y="5849062"/>
            <a:ext cx="1318543" cy="932353"/>
          </a:xfrm>
          <a:prstGeom prst="rect">
            <a:avLst/>
          </a:prstGeom>
        </p:spPr>
      </p:pic>
    </p:spTree>
    <p:extLst>
      <p:ext uri="{BB962C8B-B14F-4D97-AF65-F5344CB8AC3E}">
        <p14:creationId xmlns:p14="http://schemas.microsoft.com/office/powerpoint/2010/main" val="3784782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1483656" y="23925"/>
            <a:ext cx="8036862" cy="1325563"/>
          </a:xfrm>
        </p:spPr>
        <p:txBody>
          <a:bodyPr rtlCol="0">
            <a:normAutofit/>
          </a:bodyPr>
          <a:lstStyle/>
          <a:p>
            <a:pPr rtl="0" fontAlgn="base">
              <a:spcAft>
                <a:spcPct val="0"/>
              </a:spcAft>
              <a:defRPr/>
            </a:pPr>
            <a:r>
              <a:rPr lang="en-US" sz="4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2024 Marketing Events </a:t>
            </a:r>
            <a:r>
              <a:rPr lang="en-US" sz="3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(Continued)</a:t>
            </a:r>
            <a:endParaRPr kumimoji="1" lang="zh-TW" altLang="en-US" sz="3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endParaRPr>
          </a:p>
        </p:txBody>
      </p:sp>
      <p:sp>
        <p:nvSpPr>
          <p:cNvPr id="5" name="Shape 93"/>
          <p:cNvSpPr txBox="1">
            <a:spLocks noGrp="1"/>
          </p:cNvSpPr>
          <p:nvPr>
            <p:ph idx="1"/>
          </p:nvPr>
        </p:nvSpPr>
        <p:spPr bwMode="auto">
          <a:xfrm>
            <a:off x="1005983" y="1493962"/>
            <a:ext cx="8428473" cy="277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rtlCol="0" anchor="t">
            <a:noAutofit/>
          </a:bodyPr>
          <a:lstStyle>
            <a:lvl1pPr>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1pPr>
            <a:lvl2pPr marL="742950" indent="-285750">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2pPr>
            <a:lvl3pPr marL="1143000" indent="-228600">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3pPr>
            <a:lvl4pPr marL="1600200" indent="-228600">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4pPr>
            <a:lvl5pPr marL="2057400" indent="-228600">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9pPr>
          </a:lstStyle>
          <a:p>
            <a:pPr marL="0" indent="0" rtl="0" eaLnBrk="1">
              <a:lnSpc>
                <a:spcPct val="100000"/>
              </a:lnSpc>
              <a:buNone/>
            </a:pPr>
            <a:r>
              <a:rPr lang="en-US" sz="24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Diversified Product Development</a:t>
            </a:r>
            <a:endParaRPr lang="en-US" altLang="zh-TW" sz="24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0" indent="0" rtl="0" hangingPunct="0">
              <a:lnSpc>
                <a:spcPct val="100000"/>
              </a:lnSpc>
              <a:buNone/>
            </a:pPr>
            <a:r>
              <a:rPr 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The Tie Guan Yin Chocolate Flavor Handmade Granola were launched in April 2023 and have been highly favored by consumers. The Oolong Tea Flavor Handmade Granola were launched in June 2024 to meet the needs of different consumer groups.  The 913 Peanut &amp; Sesame Handmade Granola is planned for release by the end of the year, enriching the granola product line.</a:t>
            </a:r>
          </a:p>
          <a:p>
            <a:pPr marL="0" indent="0" rtl="0" hangingPunct="0">
              <a:lnSpc>
                <a:spcPct val="100000"/>
              </a:lnSpc>
              <a:buNone/>
            </a:pPr>
            <a:r>
              <a:rPr 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In September, we also reintroduced the tea candies that were previously popular with tourists, launching Oolong Tea Candy and Jasmine Tea Candy.</a:t>
            </a:r>
          </a:p>
        </p:txBody>
      </p:sp>
      <p:graphicFrame>
        <p:nvGraphicFramePr>
          <p:cNvPr id="6" name="資料庫圖表 5"/>
          <p:cNvGraphicFramePr/>
          <p:nvPr>
            <p:extLst>
              <p:ext uri="{D42A27DB-BD31-4B8C-83A1-F6EECF244321}">
                <p14:modId xmlns:p14="http://schemas.microsoft.com/office/powerpoint/2010/main" val="3718714008"/>
              </p:ext>
            </p:extLst>
          </p:nvPr>
        </p:nvGraphicFramePr>
        <p:xfrm>
          <a:off x="1005984" y="4875442"/>
          <a:ext cx="6841479" cy="1350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圖片 6">
            <a:extLst>
              <a:ext uri="{FF2B5EF4-FFF2-40B4-BE49-F238E27FC236}">
                <a16:creationId xmlns:a16="http://schemas.microsoft.com/office/drawing/2014/main" id="{2E5726C2-31BC-41D2-A774-0C144D1E4C0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23911" y="5849062"/>
            <a:ext cx="1318543" cy="932353"/>
          </a:xfrm>
          <a:prstGeom prst="rect">
            <a:avLst/>
          </a:prstGeom>
        </p:spPr>
      </p:pic>
    </p:spTree>
    <p:extLst>
      <p:ext uri="{BB962C8B-B14F-4D97-AF65-F5344CB8AC3E}">
        <p14:creationId xmlns:p14="http://schemas.microsoft.com/office/powerpoint/2010/main" val="1241230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3"/>
          <p:cNvSpPr txBox="1">
            <a:spLocks noGrp="1"/>
          </p:cNvSpPr>
          <p:nvPr>
            <p:ph idx="1"/>
          </p:nvPr>
        </p:nvSpPr>
        <p:spPr bwMode="auto">
          <a:xfrm>
            <a:off x="924257" y="1432093"/>
            <a:ext cx="8418197" cy="4101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rtlCol="0" anchor="t">
            <a:noAutofit/>
          </a:bodyPr>
          <a:lstStyle>
            <a:lvl1pPr>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1pPr>
            <a:lvl2pPr marL="742950" indent="-285750">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2pPr>
            <a:lvl3pPr marL="1143000" indent="-228600">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3pPr>
            <a:lvl4pPr marL="1600200" indent="-228600">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4pPr>
            <a:lvl5pPr marL="2057400" indent="-228600">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新細明體" panose="02020500000000000000" pitchFamily="18" charset="-120"/>
                <a:sym typeface="Arial" panose="020B0604020202020204" pitchFamily="34" charset="0"/>
              </a:defRPr>
            </a:lvl9pPr>
          </a:lstStyle>
          <a:p>
            <a:pPr marL="0" indent="0" rtl="0" eaLnBrk="1">
              <a:buNone/>
            </a:pPr>
            <a:r>
              <a:rPr lang="en-US" sz="24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Sustainable and fun tea savoring</a:t>
            </a:r>
            <a:endParaRPr lang="en-US" altLang="zh-TW" sz="24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355600" indent="-355600" rtl="0" eaLnBrk="1">
              <a:buNone/>
            </a:pPr>
            <a:r>
              <a:rPr 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	Continued to implement the concept of sustainable development, printed all DMs with eco-friendly paper and vegetable-based inks, carried out a plan to reduce DMs with digital DMs, thereby reducing the quantity of  DMs mailed.</a:t>
            </a:r>
            <a:endParaRPr lang="en-US" altLang="zh-TW"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355600" indent="-355600" rtl="0" eaLnBrk="1">
              <a:buNone/>
            </a:pPr>
            <a:r>
              <a:rPr 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	Replaced fructose with sucrose for all beverages and sourced locally.</a:t>
            </a:r>
            <a:endParaRPr lang="en-US" altLang="zh-TW"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355600" indent="-355600" rtl="0" eaLnBrk="1">
              <a:buNone/>
            </a:pPr>
            <a:r>
              <a:rPr 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3.	Adopted HPP Taiwan’s freshly squeezed orange juice and lemon juice regardless of the cost, to improve product safety and quality stability and ensure local procurement. Reduced the food waste that would be produced from juice squeezing by workers at stores; suppliers used the food waste as fertilizer and compost to achieve the effect of recycling and reuse.   </a:t>
            </a:r>
            <a:endParaRPr lang="en-US" altLang="zh-TW"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0" indent="0" rtl="0" eaLnBrk="1">
              <a:buNone/>
            </a:pPr>
            <a:r>
              <a:rPr 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a:t>
            </a:r>
          </a:p>
        </p:txBody>
      </p:sp>
      <p:graphicFrame>
        <p:nvGraphicFramePr>
          <p:cNvPr id="6" name="資料庫圖表 5"/>
          <p:cNvGraphicFramePr/>
          <p:nvPr>
            <p:extLst>
              <p:ext uri="{D42A27DB-BD31-4B8C-83A1-F6EECF244321}">
                <p14:modId xmlns:p14="http://schemas.microsoft.com/office/powerpoint/2010/main" val="3752026226"/>
              </p:ext>
            </p:extLst>
          </p:nvPr>
        </p:nvGraphicFramePr>
        <p:xfrm>
          <a:off x="1010319" y="5264238"/>
          <a:ext cx="6570409" cy="12656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圖片 6">
            <a:extLst>
              <a:ext uri="{FF2B5EF4-FFF2-40B4-BE49-F238E27FC236}">
                <a16:creationId xmlns:a16="http://schemas.microsoft.com/office/drawing/2014/main" id="{4846A406-E6DC-4A17-B94D-465283EDEA0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23911" y="5849062"/>
            <a:ext cx="1318543" cy="932353"/>
          </a:xfrm>
          <a:prstGeom prst="rect">
            <a:avLst/>
          </a:prstGeom>
        </p:spPr>
      </p:pic>
      <p:sp>
        <p:nvSpPr>
          <p:cNvPr id="8" name="Rectangle 2"/>
          <p:cNvSpPr>
            <a:spLocks noGrp="1" noChangeArrowheads="1"/>
          </p:cNvSpPr>
          <p:nvPr>
            <p:ph type="title"/>
          </p:nvPr>
        </p:nvSpPr>
        <p:spPr>
          <a:xfrm>
            <a:off x="1483656" y="23925"/>
            <a:ext cx="8036862" cy="1325563"/>
          </a:xfrm>
        </p:spPr>
        <p:txBody>
          <a:bodyPr rtlCol="0">
            <a:normAutofit/>
          </a:bodyPr>
          <a:lstStyle/>
          <a:p>
            <a:pPr rtl="0" fontAlgn="base">
              <a:spcAft>
                <a:spcPct val="0"/>
              </a:spcAft>
              <a:defRPr/>
            </a:pPr>
            <a:r>
              <a:rPr lang="en-US" sz="4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2024 Marketing Events </a:t>
            </a:r>
            <a:r>
              <a:rPr lang="en-US" sz="3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(Continued)</a:t>
            </a:r>
            <a:endParaRPr kumimoji="1" lang="zh-TW" altLang="en-US" sz="3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endParaRPr>
          </a:p>
        </p:txBody>
      </p:sp>
    </p:spTree>
    <p:extLst>
      <p:ext uri="{BB962C8B-B14F-4D97-AF65-F5344CB8AC3E}">
        <p14:creationId xmlns:p14="http://schemas.microsoft.com/office/powerpoint/2010/main" val="470176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82579D7F-776B-40A8-9C4B-72135BB3CCD5}"/>
              </a:ext>
            </a:extLst>
          </p:cNvPr>
          <p:cNvSpPr>
            <a:spLocks noGrp="1"/>
          </p:cNvSpPr>
          <p:nvPr>
            <p:ph idx="1"/>
          </p:nvPr>
        </p:nvSpPr>
        <p:spPr>
          <a:xfrm>
            <a:off x="636574" y="1583140"/>
            <a:ext cx="8480130" cy="4926842"/>
          </a:xfrm>
          <a:solidFill>
            <a:schemeClr val="bg1"/>
          </a:solidFill>
        </p:spPr>
        <p:txBody>
          <a:bodyPr rtlCol="0">
            <a:noAutofit/>
          </a:bodyPr>
          <a:lstStyle/>
          <a:p>
            <a:pPr marL="0" indent="0" algn="just" rtl="0">
              <a:lnSpc>
                <a:spcPct val="100000"/>
              </a:lnSpc>
              <a:buNone/>
            </a:pPr>
            <a:r>
              <a:rPr lang="en-US" sz="2400" b="1" dirty="0" err="1">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TenRen</a:t>
            </a:r>
            <a:r>
              <a:rPr lang="en-US" sz="24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 CHA FOR TEA</a:t>
            </a:r>
            <a:endParaRPr lang="en-US" altLang="zh-TW" sz="24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endParaRPr>
          </a:p>
          <a:p>
            <a:pPr marL="457200" indent="-457200" rtl="0">
              <a:lnSpc>
                <a:spcPct val="100000"/>
              </a:lnSpc>
              <a:buAutoNum type="arabicPeriod"/>
            </a:pPr>
            <a:r>
              <a:rPr lang="en-US" sz="2000" b="1" dirty="0">
                <a:latin typeface="Times New Roman" panose="02020603050405020304" pitchFamily="18" charset="0"/>
                <a:ea typeface="標楷體" panose="03000509000000000000" pitchFamily="65" charset="-120"/>
                <a:cs typeface="Times New Roman" panose="02020603050405020304" pitchFamily="18" charset="0"/>
              </a:rPr>
              <a:t>We launched a new package meals based on the concepts of “refined, simple, and profound,” featuring seasonal ingredients, simplified preparation, and high-quality materials. The set includes Assam Pork Tender Bone (CHOHO Pork Tender Bone), Green Tea Plum Sauce Yam (Sustainable “Old Plum” Economic Circle), Beauty Mountain Delicacy Mixed Rice (Momordica </a:t>
            </a:r>
            <a:r>
              <a:rPr lang="en-US" sz="2000" b="1" dirty="0" err="1">
                <a:latin typeface="Times New Roman" panose="02020603050405020304" pitchFamily="18" charset="0"/>
                <a:ea typeface="標楷體" panose="03000509000000000000" pitchFamily="65" charset="-120"/>
                <a:cs typeface="Times New Roman" panose="02020603050405020304" pitchFamily="18" charset="0"/>
              </a:rPr>
              <a:t>Cochinchinensis</a:t>
            </a:r>
            <a:r>
              <a:rPr lang="en-US" sz="2000" b="1" dirty="0">
                <a:latin typeface="Times New Roman" panose="02020603050405020304" pitchFamily="18" charset="0"/>
                <a:ea typeface="標楷體" panose="03000509000000000000" pitchFamily="65" charset="-120"/>
                <a:cs typeface="Times New Roman" panose="02020603050405020304" pitchFamily="18" charset="0"/>
              </a:rPr>
              <a:t> Vegetarian Meat Floss), Oolong Rose Cold Drink (Pesticide-Free Rose Brew), Green Tea Grapefruit Honey Vinegar (Grapefruit from Environmentally Friendly Cultivation in Kochi, Japan), Pi Lo Chun Black-Feathered Farm Chicken (Free-Range Black-Feathered native Chicken), and Ten Lu Apple Fragrant Strawberries (</a:t>
            </a:r>
            <a:r>
              <a:rPr lang="en-US" altLang="zh-TW" sz="2000" b="1" dirty="0">
                <a:latin typeface="Times New Roman" panose="02020603050405020304" pitchFamily="18" charset="0"/>
                <a:ea typeface="標楷體" panose="03000509000000000000" pitchFamily="65" charset="-120"/>
                <a:cs typeface="Times New Roman" panose="02020603050405020304" pitchFamily="18" charset="0"/>
              </a:rPr>
              <a:t>Strawberries that have passed inspection by relevant authorities</a:t>
            </a:r>
            <a:r>
              <a:rPr lang="en-US" sz="2000" b="1" dirty="0">
                <a:latin typeface="Times New Roman" panose="02020603050405020304" pitchFamily="18" charset="0"/>
                <a:ea typeface="標楷體" panose="03000509000000000000" pitchFamily="65" charset="-120"/>
                <a:cs typeface="Times New Roman" panose="02020603050405020304" pitchFamily="18" charset="0"/>
              </a:rPr>
              <a:t>), aiming to enhance customer satisfaction.</a:t>
            </a:r>
          </a:p>
        </p:txBody>
      </p:sp>
      <p:pic>
        <p:nvPicPr>
          <p:cNvPr id="5" name="圖片 4">
            <a:extLst>
              <a:ext uri="{FF2B5EF4-FFF2-40B4-BE49-F238E27FC236}">
                <a16:creationId xmlns:a16="http://schemas.microsoft.com/office/drawing/2014/main" id="{D70BB0E3-CA21-4577-8C38-38EB446EF5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3911" y="5849062"/>
            <a:ext cx="1318543" cy="932353"/>
          </a:xfrm>
          <a:prstGeom prst="rect">
            <a:avLst/>
          </a:prstGeom>
        </p:spPr>
      </p:pic>
      <p:sp>
        <p:nvSpPr>
          <p:cNvPr id="6" name="Rectangle 2"/>
          <p:cNvSpPr>
            <a:spLocks noGrp="1" noChangeArrowheads="1"/>
          </p:cNvSpPr>
          <p:nvPr>
            <p:ph type="title"/>
          </p:nvPr>
        </p:nvSpPr>
        <p:spPr>
          <a:xfrm>
            <a:off x="1483656" y="23925"/>
            <a:ext cx="8036862" cy="1325563"/>
          </a:xfrm>
        </p:spPr>
        <p:txBody>
          <a:bodyPr rtlCol="0">
            <a:normAutofit/>
          </a:bodyPr>
          <a:lstStyle/>
          <a:p>
            <a:pPr rtl="0" fontAlgn="base">
              <a:spcAft>
                <a:spcPct val="0"/>
              </a:spcAft>
              <a:defRPr/>
            </a:pPr>
            <a:r>
              <a:rPr lang="en-US" sz="4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2024 Marketing Events </a:t>
            </a:r>
            <a:r>
              <a:rPr lang="en-US" sz="3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(Continued)</a:t>
            </a:r>
            <a:endParaRPr kumimoji="1" lang="zh-TW" altLang="en-US" sz="3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endParaRPr>
          </a:p>
        </p:txBody>
      </p:sp>
    </p:spTree>
    <p:extLst>
      <p:ext uri="{BB962C8B-B14F-4D97-AF65-F5344CB8AC3E}">
        <p14:creationId xmlns:p14="http://schemas.microsoft.com/office/powerpoint/2010/main" val="838830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F55D9BF8-3414-410C-B91F-17D62D746170}"/>
              </a:ext>
            </a:extLst>
          </p:cNvPr>
          <p:cNvSpPr>
            <a:spLocks noGrp="1"/>
          </p:cNvSpPr>
          <p:nvPr>
            <p:ph idx="1"/>
          </p:nvPr>
        </p:nvSpPr>
        <p:spPr>
          <a:xfrm>
            <a:off x="843422" y="1400478"/>
            <a:ext cx="8193002" cy="4508030"/>
          </a:xfrm>
        </p:spPr>
        <p:txBody>
          <a:bodyPr rtlCol="0">
            <a:noAutofit/>
          </a:bodyPr>
          <a:lstStyle/>
          <a:p>
            <a:pPr marL="0" indent="0" rtl="0">
              <a:lnSpc>
                <a:spcPct val="100000"/>
              </a:lnSpc>
              <a:buNone/>
            </a:pPr>
            <a:r>
              <a:rPr lang="en-US" sz="2400" b="1" dirty="0" err="1">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TenRen</a:t>
            </a:r>
            <a:r>
              <a:rPr lang="en-US" sz="24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rPr>
              <a:t> CHA FOR TEA</a:t>
            </a:r>
            <a:endParaRPr lang="en-US" altLang="zh-TW" sz="24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sym typeface="Arial" panose="020B0604020202020204" pitchFamily="34" charset="0"/>
            </a:endParaRPr>
          </a:p>
          <a:p>
            <a:pPr marL="355600" indent="-355600" rtl="0">
              <a:lnSpc>
                <a:spcPct val="100000"/>
              </a:lnSpc>
              <a:buNone/>
            </a:pPr>
            <a:r>
              <a:rPr sz="2000" b="1"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ea typeface="標楷體" panose="03000509000000000000" pitchFamily="65" charset="-120"/>
                <a:cs typeface="Times New Roman" panose="02020603050405020304" pitchFamily="18" charset="0"/>
              </a:rPr>
              <a:t>Stopped using paper placemats completely to reduce the use of paper pulp</a:t>
            </a:r>
            <a:r>
              <a:rPr sz="2000" b="1" dirty="0">
                <a:latin typeface="Times New Roman" panose="02020603050405020304" pitchFamily="18" charset="0"/>
                <a:cs typeface="Times New Roman" panose="02020603050405020304" pitchFamily="18" charset="0"/>
              </a:rPr>
              <a:t> and the amount of waste in line with the ESG concept.</a:t>
            </a:r>
            <a:endParaRPr lang="en-US" altLang="zh-TW" sz="2000" b="1" dirty="0">
              <a:latin typeface="Times New Roman" panose="02020603050405020304" pitchFamily="18" charset="0"/>
              <a:ea typeface="標楷體" panose="03000509000000000000" pitchFamily="65" charset="-120"/>
              <a:cs typeface="Times New Roman" panose="02020603050405020304" pitchFamily="18" charset="0"/>
            </a:endParaRPr>
          </a:p>
          <a:p>
            <a:pPr marL="355600" indent="-355600" rtl="0">
              <a:lnSpc>
                <a:spcPct val="100000"/>
              </a:lnSpc>
              <a:buNone/>
            </a:pPr>
            <a:r>
              <a:rPr lang="en-US" sz="2000" b="1" dirty="0">
                <a:latin typeface="Times New Roman" panose="02020603050405020304" pitchFamily="18" charset="0"/>
                <a:ea typeface="標楷體" panose="03000509000000000000" pitchFamily="65" charset="-120"/>
                <a:cs typeface="Times New Roman" panose="02020603050405020304" pitchFamily="18" charset="0"/>
              </a:rPr>
              <a:t>3.	Launched the “913 Peeled Chili Pepper Egg” to contribute efforts toward sustainable procurement and addressing the egg surplus.</a:t>
            </a:r>
            <a:endParaRPr lang="en-US" altLang="zh-TW" sz="2000" b="1" dirty="0">
              <a:latin typeface="Times New Roman" panose="02020603050405020304" pitchFamily="18" charset="0"/>
              <a:ea typeface="標楷體" panose="03000509000000000000" pitchFamily="65" charset="-120"/>
              <a:cs typeface="Times New Roman" panose="02020603050405020304" pitchFamily="18" charset="0"/>
            </a:endParaRPr>
          </a:p>
          <a:p>
            <a:pPr marL="355600" indent="-355600" rtl="0">
              <a:lnSpc>
                <a:spcPct val="100000"/>
              </a:lnSpc>
              <a:buNone/>
            </a:pPr>
            <a:r>
              <a:rPr lang="en-US" sz="2000" b="1" dirty="0">
                <a:latin typeface="Times New Roman" panose="02020603050405020304" pitchFamily="18" charset="0"/>
                <a:ea typeface="標楷體" panose="03000509000000000000" pitchFamily="65" charset="-120"/>
                <a:cs typeface="Times New Roman" panose="02020603050405020304" pitchFamily="18" charset="0"/>
              </a:rPr>
              <a:t>4.	Introduced limited-time seasonal add-on products in collaboration with local specialties at tea stores, including Old Plum Pastry, Dual Tea Mille Crepe Cake, and Rose Brew, offering customers a diverse range of dining options.</a:t>
            </a:r>
            <a:endParaRPr lang="en-US" altLang="zh-TW" sz="2000" b="1" dirty="0">
              <a:latin typeface="Times New Roman" panose="02020603050405020304" pitchFamily="18" charset="0"/>
              <a:ea typeface="標楷體" panose="03000509000000000000" pitchFamily="65" charset="-120"/>
              <a:cs typeface="Times New Roman" panose="02020603050405020304" pitchFamily="18" charset="0"/>
            </a:endParaRPr>
          </a:p>
          <a:p>
            <a:pPr marL="355600" indent="-355600" rtl="0">
              <a:lnSpc>
                <a:spcPct val="100000"/>
              </a:lnSpc>
              <a:buNone/>
            </a:pPr>
            <a:r>
              <a:rPr lang="en-US" sz="2000" b="1" dirty="0">
                <a:latin typeface="Times New Roman" panose="02020603050405020304" pitchFamily="18" charset="0"/>
                <a:ea typeface="標楷體" panose="03000509000000000000" pitchFamily="65" charset="-120"/>
                <a:cs typeface="Times New Roman" panose="02020603050405020304" pitchFamily="18" charset="0"/>
              </a:rPr>
              <a:t>5.	Operated a LINE@ official account to communicate with consumers with zero distance.</a:t>
            </a:r>
            <a:endParaRPr lang="en-US" altLang="zh-TW" sz="2000" b="1" dirty="0">
              <a:latin typeface="Times New Roman" panose="02020603050405020304" pitchFamily="18" charset="0"/>
              <a:ea typeface="標楷體" panose="03000509000000000000" pitchFamily="65" charset="-120"/>
              <a:cs typeface="Times New Roman" panose="02020603050405020304" pitchFamily="18" charset="0"/>
            </a:endParaRPr>
          </a:p>
          <a:p>
            <a:pPr marL="355600" indent="-355600" rtl="0">
              <a:lnSpc>
                <a:spcPct val="100000"/>
              </a:lnSpc>
              <a:buNone/>
            </a:pPr>
            <a:r>
              <a:rPr lang="en-US" sz="2000" b="1" dirty="0">
                <a:latin typeface="Times New Roman" panose="02020603050405020304" pitchFamily="18" charset="0"/>
                <a:ea typeface="標楷體" panose="03000509000000000000" pitchFamily="65" charset="-120"/>
                <a:cs typeface="Times New Roman" panose="02020603050405020304" pitchFamily="18" charset="0"/>
              </a:rPr>
              <a:t>6.	Gradually adopted food delivery robots, making manpower planning more flexible.</a:t>
            </a:r>
          </a:p>
          <a:p>
            <a:pPr rtl="0">
              <a:lnSpc>
                <a:spcPct val="100000"/>
              </a:lnSpc>
            </a:pPr>
            <a:endParaRPr lang="zh-TW" altLang="en-US" sz="2400" dirty="0">
              <a:latin typeface="Times New Roman" panose="02020603050405020304" pitchFamily="18" charset="0"/>
              <a:cs typeface="Times New Roman" panose="02020603050405020304" pitchFamily="18" charset="0"/>
            </a:endParaRPr>
          </a:p>
        </p:txBody>
      </p:sp>
      <p:pic>
        <p:nvPicPr>
          <p:cNvPr id="4" name="圖片 3">
            <a:extLst>
              <a:ext uri="{FF2B5EF4-FFF2-40B4-BE49-F238E27FC236}">
                <a16:creationId xmlns:a16="http://schemas.microsoft.com/office/drawing/2014/main" id="{BCCC510B-6EC8-428D-B042-8AC960C559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3911" y="5849062"/>
            <a:ext cx="1318543" cy="932353"/>
          </a:xfrm>
          <a:prstGeom prst="rect">
            <a:avLst/>
          </a:prstGeom>
        </p:spPr>
      </p:pic>
      <p:sp>
        <p:nvSpPr>
          <p:cNvPr id="6" name="Rectangle 2"/>
          <p:cNvSpPr>
            <a:spLocks noGrp="1" noChangeArrowheads="1"/>
          </p:cNvSpPr>
          <p:nvPr>
            <p:ph type="title"/>
          </p:nvPr>
        </p:nvSpPr>
        <p:spPr>
          <a:xfrm>
            <a:off x="1483656" y="23925"/>
            <a:ext cx="8036862" cy="1325563"/>
          </a:xfrm>
        </p:spPr>
        <p:txBody>
          <a:bodyPr rtlCol="0">
            <a:normAutofit/>
          </a:bodyPr>
          <a:lstStyle/>
          <a:p>
            <a:pPr rtl="0" fontAlgn="base">
              <a:spcAft>
                <a:spcPct val="0"/>
              </a:spcAft>
              <a:defRPr/>
            </a:pPr>
            <a:r>
              <a:rPr lang="en-US" sz="4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2024 Marketing Events </a:t>
            </a:r>
            <a:r>
              <a:rPr lang="en-US" sz="3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(Continued)</a:t>
            </a:r>
            <a:endParaRPr kumimoji="1" lang="zh-TW" altLang="en-US" sz="3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endParaRPr>
          </a:p>
        </p:txBody>
      </p:sp>
    </p:spTree>
    <p:extLst>
      <p:ext uri="{BB962C8B-B14F-4D97-AF65-F5344CB8AC3E}">
        <p14:creationId xmlns:p14="http://schemas.microsoft.com/office/powerpoint/2010/main" val="15273430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1483656" y="23925"/>
            <a:ext cx="6853520"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normAutofit/>
          </a:bodyPr>
          <a:lstStyle>
            <a:lvl1pPr>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1pPr>
            <a:lvl2pPr>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2pPr>
            <a:lvl3pPr>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3pPr>
            <a:lvl4pPr>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4pPr>
            <a:lvl5pPr>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5pPr>
            <a:lvl6pPr marL="457200" algn="ctr" fontAlgn="base">
              <a:spcBef>
                <a:spcPct val="0"/>
              </a:spcBef>
              <a:spcAft>
                <a:spcPct val="0"/>
              </a:spcAft>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6pPr>
            <a:lvl7pPr marL="914400" algn="ctr" fontAlgn="base">
              <a:spcBef>
                <a:spcPct val="0"/>
              </a:spcBef>
              <a:spcAft>
                <a:spcPct val="0"/>
              </a:spcAft>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7pPr>
            <a:lvl8pPr marL="1371600" algn="ctr" fontAlgn="base">
              <a:spcBef>
                <a:spcPct val="0"/>
              </a:spcBef>
              <a:spcAft>
                <a:spcPct val="0"/>
              </a:spcAft>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8pPr>
            <a:lvl9pPr marL="1828800" algn="ctr" fontAlgn="base">
              <a:spcBef>
                <a:spcPct val="0"/>
              </a:spcBef>
              <a:spcAft>
                <a:spcPct val="0"/>
              </a:spcAft>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9pPr>
          </a:lstStyle>
          <a:p>
            <a:pPr defTabSz="914354" rtl="0" eaLnBrk="1" hangingPunct="1">
              <a:lnSpc>
                <a:spcPct val="90000"/>
              </a:lnSpc>
              <a:defRPr/>
            </a:pPr>
            <a:r>
              <a:rPr lang="en-US" sz="4000" dirty="0">
                <a:solidFill>
                  <a:schemeClr val="accent6">
                    <a:lumMod val="50000"/>
                  </a:schemeClr>
                </a:solidFill>
                <a:effectLst/>
                <a:cs typeface="Times New Roman" panose="02020603050405020304" pitchFamily="18" charset="0"/>
              </a:rPr>
              <a:t>Promotion of Tea Culture</a:t>
            </a:r>
            <a:endParaRPr lang="en-US" altLang="zh-TW" sz="4000" dirty="0">
              <a:solidFill>
                <a:schemeClr val="accent6">
                  <a:lumMod val="50000"/>
                </a:schemeClr>
              </a:solidFill>
              <a:effectLst/>
              <a:cs typeface="Times New Roman" panose="02020603050405020304" pitchFamily="18" charset="0"/>
            </a:endParaRPr>
          </a:p>
        </p:txBody>
      </p:sp>
      <p:graphicFrame>
        <p:nvGraphicFramePr>
          <p:cNvPr id="3" name="內容版面配置區 2"/>
          <p:cNvGraphicFramePr>
            <a:graphicFrameLocks noGrp="1"/>
          </p:cNvGraphicFramePr>
          <p:nvPr>
            <p:ph idx="1"/>
            <p:extLst>
              <p:ext uri="{D42A27DB-BD31-4B8C-83A1-F6EECF244321}">
                <p14:modId xmlns:p14="http://schemas.microsoft.com/office/powerpoint/2010/main" val="3937541229"/>
              </p:ext>
            </p:extLst>
          </p:nvPr>
        </p:nvGraphicFramePr>
        <p:xfrm>
          <a:off x="1065679" y="1513188"/>
          <a:ext cx="8230496" cy="4849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圖片 4">
            <a:extLst>
              <a:ext uri="{FF2B5EF4-FFF2-40B4-BE49-F238E27FC236}">
                <a16:creationId xmlns:a16="http://schemas.microsoft.com/office/drawing/2014/main" id="{F8255F99-8CF8-4579-916B-4AC165B8A66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23911" y="5849062"/>
            <a:ext cx="1318543" cy="932353"/>
          </a:xfrm>
          <a:prstGeom prst="rect">
            <a:avLst/>
          </a:prstGeom>
        </p:spPr>
      </p:pic>
    </p:spTree>
    <p:extLst>
      <p:ext uri="{BB962C8B-B14F-4D97-AF65-F5344CB8AC3E}">
        <p14:creationId xmlns:p14="http://schemas.microsoft.com/office/powerpoint/2010/main" val="3139546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1306233" y="44155"/>
            <a:ext cx="8097072" cy="1325563"/>
          </a:xfrm>
        </p:spPr>
        <p:txBody>
          <a:bodyPr rtlCol="0">
            <a:noAutofit/>
          </a:bodyPr>
          <a:lstStyle/>
          <a:p>
            <a:pPr rtl="0" fontAlgn="base">
              <a:spcAft>
                <a:spcPct val="0"/>
              </a:spcAft>
              <a:defRPr/>
            </a:pPr>
            <a:r>
              <a:rPr lang="en-US" sz="36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Financial structure in the last five years </a:t>
            </a:r>
            <a:r>
              <a:rPr lang="en-US" sz="32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 debt ratio</a:t>
            </a:r>
          </a:p>
        </p:txBody>
      </p:sp>
      <p:graphicFrame>
        <p:nvGraphicFramePr>
          <p:cNvPr id="11" name="圖表 10"/>
          <p:cNvGraphicFramePr>
            <a:graphicFrameLocks/>
          </p:cNvGraphicFramePr>
          <p:nvPr>
            <p:extLst>
              <p:ext uri="{D42A27DB-BD31-4B8C-83A1-F6EECF244321}">
                <p14:modId xmlns:p14="http://schemas.microsoft.com/office/powerpoint/2010/main" val="3673904364"/>
              </p:ext>
            </p:extLst>
          </p:nvPr>
        </p:nvGraphicFramePr>
        <p:xfrm>
          <a:off x="317575" y="1846025"/>
          <a:ext cx="8820000" cy="486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58372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1483656" y="44155"/>
            <a:ext cx="6788975" cy="1325563"/>
          </a:xfrm>
        </p:spPr>
        <p:txBody>
          <a:bodyPr rtlCol="0" anchor="ctr">
            <a:noAutofit/>
          </a:bodyPr>
          <a:lstStyle/>
          <a:p>
            <a:pPr rtl="0" fontAlgn="base">
              <a:spcAft>
                <a:spcPct val="0"/>
              </a:spcAft>
              <a:defRPr/>
            </a:pPr>
            <a:r>
              <a:rPr lang="en-US" sz="36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Liquidity in the last five years </a:t>
            </a:r>
            <a:r>
              <a:rPr lang="en-US" sz="32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 current ratio</a:t>
            </a:r>
          </a:p>
        </p:txBody>
      </p:sp>
      <p:graphicFrame>
        <p:nvGraphicFramePr>
          <p:cNvPr id="7" name="圖表 6"/>
          <p:cNvGraphicFramePr>
            <a:graphicFrameLocks/>
          </p:cNvGraphicFramePr>
          <p:nvPr>
            <p:extLst>
              <p:ext uri="{D42A27DB-BD31-4B8C-83A1-F6EECF244321}">
                <p14:modId xmlns:p14="http://schemas.microsoft.com/office/powerpoint/2010/main" val="2046377471"/>
              </p:ext>
            </p:extLst>
          </p:nvPr>
        </p:nvGraphicFramePr>
        <p:xfrm>
          <a:off x="317575" y="1846879"/>
          <a:ext cx="8820000" cy="486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02172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1483656" y="54913"/>
            <a:ext cx="6702913" cy="1325563"/>
          </a:xfrm>
        </p:spPr>
        <p:txBody>
          <a:bodyPr rtlCol="0" anchor="ctr">
            <a:noAutofit/>
          </a:bodyPr>
          <a:lstStyle/>
          <a:p>
            <a:pPr rtl="0" fontAlgn="base">
              <a:spcAft>
                <a:spcPct val="0"/>
              </a:spcAft>
              <a:defRPr/>
            </a:pPr>
            <a:r>
              <a:rPr lang="en-US" sz="36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Liquidity in the last five years </a:t>
            </a:r>
            <a:r>
              <a:rPr lang="en-US" sz="32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 quick ratio</a:t>
            </a:r>
          </a:p>
        </p:txBody>
      </p:sp>
      <p:graphicFrame>
        <p:nvGraphicFramePr>
          <p:cNvPr id="7" name="圖表 6"/>
          <p:cNvGraphicFramePr>
            <a:graphicFrameLocks/>
          </p:cNvGraphicFramePr>
          <p:nvPr>
            <p:extLst>
              <p:ext uri="{D42A27DB-BD31-4B8C-83A1-F6EECF244321}">
                <p14:modId xmlns:p14="http://schemas.microsoft.com/office/powerpoint/2010/main" val="99421258"/>
              </p:ext>
            </p:extLst>
          </p:nvPr>
        </p:nvGraphicFramePr>
        <p:xfrm>
          <a:off x="317575" y="1848398"/>
          <a:ext cx="8820000" cy="486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35859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51477" y="1490765"/>
            <a:ext cx="8791770" cy="5032375"/>
          </a:xfrm>
        </p:spPr>
        <p:txBody>
          <a:bodyPr rtlCol="0">
            <a:noAutofit/>
          </a:bodyPr>
          <a:lstStyle/>
          <a:p>
            <a:pPr marL="228589" lvl="0" indent="-228589" defTabSz="914354" rtl="0">
              <a:lnSpc>
                <a:spcPct val="120000"/>
              </a:lnSpc>
              <a:spcBef>
                <a:spcPts val="0"/>
              </a:spcBef>
              <a:spcAft>
                <a:spcPts val="600"/>
              </a:spcAft>
              <a:buBlip>
                <a:blip r:embed="rId2"/>
              </a:buBlip>
            </a:pPr>
            <a:r>
              <a:rPr lang="en-US" sz="2400" b="1"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2700" b="1"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Group and Brand Development</a:t>
            </a:r>
            <a:endParaRPr lang="en-US" altLang="zh-TW" sz="2700" b="1"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a:p>
            <a:pPr marL="228589" lvl="0" indent="-228589" defTabSz="914354" rtl="0">
              <a:lnSpc>
                <a:spcPct val="120000"/>
              </a:lnSpc>
              <a:spcBef>
                <a:spcPts val="0"/>
              </a:spcBef>
              <a:spcAft>
                <a:spcPts val="600"/>
              </a:spcAft>
              <a:buBlip>
                <a:blip r:embed="rId2"/>
              </a:buBlip>
            </a:pPr>
            <a:r>
              <a:rPr lang="en-US" sz="2700" b="1"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About </a:t>
            </a:r>
            <a:r>
              <a:rPr lang="en-US" sz="2700" b="1" kern="0" dirty="0" err="1">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TenRen</a:t>
            </a:r>
            <a:endParaRPr lang="en-US" altLang="zh-TW" sz="2700" b="1"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a:p>
            <a:pPr marL="228589" indent="-228589" defTabSz="914354" rtl="0">
              <a:lnSpc>
                <a:spcPct val="120000"/>
              </a:lnSpc>
              <a:spcBef>
                <a:spcPts val="0"/>
              </a:spcBef>
              <a:spcAft>
                <a:spcPts val="600"/>
              </a:spcAft>
              <a:buBlip>
                <a:blip r:embed="rId2"/>
              </a:buBlip>
            </a:pPr>
            <a:r>
              <a:rPr lang="en-US" sz="2700" b="1" kern="0" dirty="0">
                <a:latin typeface="Times New Roman" panose="02020603050405020304" pitchFamily="18" charset="0"/>
                <a:ea typeface="標楷體" panose="03000509000000000000" pitchFamily="65" charset="-120"/>
                <a:cs typeface="Times New Roman" panose="02020603050405020304" pitchFamily="18" charset="0"/>
              </a:rPr>
              <a:t> </a:t>
            </a:r>
            <a:r>
              <a:rPr lang="en-US" sz="2700" b="1"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Sustainable performance in tea business</a:t>
            </a:r>
            <a:r>
              <a:rPr lang="en-US" sz="2700" b="1" kern="0" dirty="0">
                <a:latin typeface="Times New Roman" panose="02020603050405020304" pitchFamily="18" charset="0"/>
                <a:ea typeface="標楷體" panose="03000509000000000000" pitchFamily="65" charset="-120"/>
                <a:cs typeface="Times New Roman" panose="02020603050405020304" pitchFamily="18" charset="0"/>
              </a:rPr>
              <a:t> in 2024</a:t>
            </a:r>
            <a:endParaRPr lang="en-US" altLang="zh-TW" sz="2700" b="1"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a:p>
            <a:pPr marL="228589" lvl="0" indent="-228589" defTabSz="914354" rtl="0">
              <a:lnSpc>
                <a:spcPct val="120000"/>
              </a:lnSpc>
              <a:spcBef>
                <a:spcPts val="0"/>
              </a:spcBef>
              <a:spcAft>
                <a:spcPts val="600"/>
              </a:spcAft>
              <a:buBlip>
                <a:blip r:embed="rId2"/>
              </a:buBlip>
            </a:pPr>
            <a:r>
              <a:rPr lang="en-US" sz="2700" b="1" kern="0" dirty="0">
                <a:latin typeface="Times New Roman" panose="02020603050405020304" pitchFamily="18" charset="0"/>
                <a:ea typeface="標楷體" panose="03000509000000000000" pitchFamily="65" charset="-120"/>
                <a:cs typeface="Times New Roman" panose="02020603050405020304" pitchFamily="18" charset="0"/>
              </a:rPr>
              <a:t> 2024 </a:t>
            </a:r>
            <a:r>
              <a:rPr lang="en-US" sz="2700" b="1"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Marketing Events</a:t>
            </a:r>
            <a:endParaRPr lang="en-US" altLang="zh-TW" sz="2700" b="1"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a:p>
            <a:pPr marL="228589" lvl="0" indent="-228589" defTabSz="914354">
              <a:lnSpc>
                <a:spcPct val="120000"/>
              </a:lnSpc>
              <a:spcBef>
                <a:spcPts val="0"/>
              </a:spcBef>
              <a:spcAft>
                <a:spcPts val="600"/>
              </a:spcAft>
              <a:buBlip>
                <a:blip r:embed="rId2"/>
              </a:buBlip>
            </a:pPr>
            <a:r>
              <a:rPr lang="en-US" altLang="zh-TW" sz="2400" b="1"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2700" b="1"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Promotion of tea culture</a:t>
            </a:r>
            <a:endParaRPr lang="en-US" altLang="zh-TW" sz="2700" b="1"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a:p>
            <a:pPr marL="228589" lvl="0" indent="-228589" defTabSz="914354" rtl="0">
              <a:lnSpc>
                <a:spcPct val="120000"/>
              </a:lnSpc>
              <a:spcBef>
                <a:spcPts val="0"/>
              </a:spcBef>
              <a:spcAft>
                <a:spcPts val="600"/>
              </a:spcAft>
              <a:buBlip>
                <a:blip r:embed="rId2"/>
              </a:buBlip>
            </a:pPr>
            <a:r>
              <a:rPr lang="en-US" sz="2700" b="1"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Financial status over the last five years</a:t>
            </a:r>
            <a:endParaRPr lang="en-US" altLang="zh-TW" sz="2700" b="1"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a:p>
            <a:pPr marL="228589" lvl="0" indent="-228589" defTabSz="914354" rtl="0">
              <a:lnSpc>
                <a:spcPct val="120000"/>
              </a:lnSpc>
              <a:spcBef>
                <a:spcPts val="0"/>
              </a:spcBef>
              <a:spcAft>
                <a:spcPts val="600"/>
              </a:spcAft>
              <a:buBlip>
                <a:blip r:embed="rId2"/>
              </a:buBlip>
            </a:pPr>
            <a:r>
              <a:rPr lang="en-US" sz="2700" b="1"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2700" b="1" kern="0" dirty="0">
                <a:latin typeface="Times New Roman" panose="02020603050405020304" pitchFamily="18" charset="0"/>
                <a:ea typeface="標楷體" panose="03000509000000000000" pitchFamily="65" charset="-120"/>
                <a:cs typeface="Times New Roman" panose="02020603050405020304" pitchFamily="18" charset="0"/>
              </a:rPr>
              <a:t>Current profit and loss for the most recent year </a:t>
            </a:r>
            <a:endParaRPr lang="en-US" altLang="zh-TW" sz="2700" b="1" kern="0" dirty="0">
              <a:latin typeface="Times New Roman" panose="02020603050405020304" pitchFamily="18" charset="0"/>
              <a:ea typeface="標楷體" panose="03000509000000000000" pitchFamily="65" charset="-120"/>
              <a:cs typeface="Times New Roman" panose="02020603050405020304" pitchFamily="18" charset="0"/>
            </a:endParaRPr>
          </a:p>
          <a:p>
            <a:pPr marL="228589" lvl="0" indent="-228589" defTabSz="914354" rtl="0">
              <a:lnSpc>
                <a:spcPct val="120000"/>
              </a:lnSpc>
              <a:spcBef>
                <a:spcPts val="0"/>
              </a:spcBef>
              <a:spcAft>
                <a:spcPts val="600"/>
              </a:spcAft>
              <a:buBlip>
                <a:blip r:embed="rId2"/>
              </a:buBlip>
            </a:pPr>
            <a:r>
              <a:rPr lang="en-US" sz="2700" b="1"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Happiness in tea imparts peace</a:t>
            </a:r>
            <a:endParaRPr lang="en-US" altLang="zh-TW" sz="2700" b="1"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a:p>
            <a:pPr marL="228589" lvl="0" indent="-228589" defTabSz="914354" rtl="0">
              <a:lnSpc>
                <a:spcPct val="120000"/>
              </a:lnSpc>
              <a:spcBef>
                <a:spcPts val="0"/>
              </a:spcBef>
              <a:spcAft>
                <a:spcPts val="600"/>
              </a:spcAft>
              <a:buBlip>
                <a:blip r:embed="rId2"/>
              </a:buBlip>
            </a:pPr>
            <a:r>
              <a:rPr lang="en-US" sz="2700" b="1" kern="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2700" b="1" kern="0" dirty="0">
                <a:latin typeface="Times New Roman" panose="02020603050405020304" pitchFamily="18" charset="0"/>
                <a:ea typeface="標楷體" panose="03000509000000000000" pitchFamily="65" charset="-120"/>
                <a:cs typeface="Times New Roman" panose="02020603050405020304" pitchFamily="18" charset="0"/>
              </a:rPr>
              <a:t>Business Development Plan</a:t>
            </a:r>
            <a:endParaRPr lang="en-US" altLang="zh-TW" sz="2200" b="1" kern="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Rectangle 2"/>
          <p:cNvSpPr>
            <a:spLocks noGrp="1" noChangeArrowheads="1"/>
          </p:cNvSpPr>
          <p:nvPr>
            <p:ph type="title"/>
          </p:nvPr>
        </p:nvSpPr>
        <p:spPr>
          <a:xfrm>
            <a:off x="1483656" y="51225"/>
            <a:ext cx="10515600" cy="1325563"/>
          </a:xfrm>
        </p:spPr>
        <p:txBody>
          <a:bodyPr rtlCol="0">
            <a:normAutofit/>
          </a:bodyPr>
          <a:lstStyle/>
          <a:p>
            <a:pPr rtl="0" eaLnBrk="1" hangingPunct="1">
              <a:defRPr/>
            </a:pPr>
            <a:r>
              <a:rPr lang="en-US" sz="4600" b="1">
                <a:solidFill>
                  <a:schemeClr val="accent6">
                    <a:lumMod val="50000"/>
                  </a:schemeClr>
                </a:solidFill>
                <a:latin typeface="Times New Roman" panose="02020603050405020304" pitchFamily="18" charset="0"/>
                <a:ea typeface="標楷體" panose="03000509000000000000" pitchFamily="65" charset="-120"/>
                <a:cs typeface="Times New Roman" panose="02020603050405020304" pitchFamily="18" charset="0"/>
              </a:rPr>
              <a:t>Topic Outline</a:t>
            </a:r>
          </a:p>
        </p:txBody>
      </p:sp>
      <p:pic>
        <p:nvPicPr>
          <p:cNvPr id="6" name="圖片 5">
            <a:extLst>
              <a:ext uri="{FF2B5EF4-FFF2-40B4-BE49-F238E27FC236}">
                <a16:creationId xmlns:a16="http://schemas.microsoft.com/office/drawing/2014/main" id="{9EC0B13C-793E-4F35-A284-7317C5179A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3911" y="5849062"/>
            <a:ext cx="1318543" cy="932353"/>
          </a:xfrm>
          <a:prstGeom prst="rect">
            <a:avLst/>
          </a:prstGeom>
        </p:spPr>
      </p:pic>
    </p:spTree>
    <p:extLst>
      <p:ext uri="{BB962C8B-B14F-4D97-AF65-F5344CB8AC3E}">
        <p14:creationId xmlns:p14="http://schemas.microsoft.com/office/powerpoint/2010/main" val="38598491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1370581" y="30988"/>
            <a:ext cx="7665847" cy="1325563"/>
          </a:xfrm>
        </p:spPr>
        <p:txBody>
          <a:bodyPr rtlCol="0" anchor="ctr">
            <a:noAutofit/>
          </a:bodyPr>
          <a:lstStyle/>
          <a:p>
            <a:pPr rtl="0" fontAlgn="base">
              <a:spcAft>
                <a:spcPct val="0"/>
              </a:spcAft>
              <a:defRPr/>
            </a:pPr>
            <a:r>
              <a:rPr lang="en-US" sz="36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Profitability in the last five years </a:t>
            </a:r>
            <a:r>
              <a:rPr lang="en-US" sz="32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 </a:t>
            </a:r>
            <a:br>
              <a:rPr lang="en-US" sz="32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br>
            <a:r>
              <a:rPr lang="en-US" sz="32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net operating income</a:t>
            </a:r>
            <a:endParaRPr kumimoji="1" lang="zh-TW" altLang="en-US" sz="32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endParaRPr>
          </a:p>
        </p:txBody>
      </p:sp>
      <p:sp>
        <p:nvSpPr>
          <p:cNvPr id="5" name="文字版面配置區 5"/>
          <p:cNvSpPr txBox="1">
            <a:spLocks/>
          </p:cNvSpPr>
          <p:nvPr/>
        </p:nvSpPr>
        <p:spPr>
          <a:xfrm>
            <a:off x="3012479" y="1496191"/>
            <a:ext cx="4500563" cy="5397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rtl="0"/>
            <a:endParaRPr lang="zh-TW" altLang="en-US" sz="24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7" name="圖表 6"/>
          <p:cNvGraphicFramePr>
            <a:graphicFrameLocks/>
          </p:cNvGraphicFramePr>
          <p:nvPr>
            <p:extLst>
              <p:ext uri="{D42A27DB-BD31-4B8C-83A1-F6EECF244321}">
                <p14:modId xmlns:p14="http://schemas.microsoft.com/office/powerpoint/2010/main" val="2594834366"/>
              </p:ext>
            </p:extLst>
          </p:nvPr>
        </p:nvGraphicFramePr>
        <p:xfrm>
          <a:off x="713575" y="1774060"/>
          <a:ext cx="8028000" cy="4752000"/>
        </p:xfrm>
        <a:graphic>
          <a:graphicData uri="http://schemas.openxmlformats.org/drawingml/2006/chart">
            <c:chart xmlns:c="http://schemas.openxmlformats.org/drawingml/2006/chart" xmlns:r="http://schemas.openxmlformats.org/officeDocument/2006/relationships" r:id="rId2"/>
          </a:graphicData>
        </a:graphic>
      </p:graphicFrame>
      <p:sp>
        <p:nvSpPr>
          <p:cNvPr id="2" name="文字方塊 1">
            <a:extLst>
              <a:ext uri="{FF2B5EF4-FFF2-40B4-BE49-F238E27FC236}">
                <a16:creationId xmlns:a16="http://schemas.microsoft.com/office/drawing/2014/main" id="{77B5D77C-2292-4AB7-8F8E-8573A6A5AF16}"/>
              </a:ext>
            </a:extLst>
          </p:cNvPr>
          <p:cNvSpPr txBox="1"/>
          <p:nvPr/>
        </p:nvSpPr>
        <p:spPr>
          <a:xfrm>
            <a:off x="6759619" y="1934789"/>
            <a:ext cx="1974582" cy="338554"/>
          </a:xfrm>
          <a:prstGeom prst="rect">
            <a:avLst/>
          </a:prstGeom>
          <a:noFill/>
        </p:spPr>
        <p:txBody>
          <a:bodyPr wrap="square" rtlCol="0">
            <a:spAutoFit/>
          </a:bodyPr>
          <a:lstStyle/>
          <a:p>
            <a:pPr algn="ctr" rtl="0"/>
            <a:r>
              <a:rPr lang="en-US" sz="1600">
                <a:latin typeface="Times New Roman" panose="02020603050405020304" pitchFamily="18" charset="0"/>
                <a:ea typeface="標楷體" panose="03000509000000000000" pitchFamily="65" charset="-120"/>
                <a:cs typeface="Times New Roman" panose="02020603050405020304" pitchFamily="18" charset="0"/>
              </a:rPr>
              <a:t>Unit: NTD thousand</a:t>
            </a:r>
          </a:p>
        </p:txBody>
      </p:sp>
    </p:spTree>
    <p:extLst>
      <p:ext uri="{BB962C8B-B14F-4D97-AF65-F5344CB8AC3E}">
        <p14:creationId xmlns:p14="http://schemas.microsoft.com/office/powerpoint/2010/main" val="2024324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1359058" y="33878"/>
            <a:ext cx="8215264" cy="1325563"/>
          </a:xfrm>
        </p:spPr>
        <p:txBody>
          <a:bodyPr rtlCol="0" anchor="ctr">
            <a:normAutofit/>
          </a:bodyPr>
          <a:lstStyle/>
          <a:p>
            <a:pPr rtl="0" fontAlgn="base">
              <a:spcAft>
                <a:spcPct val="0"/>
              </a:spcAft>
              <a:defRPr/>
            </a:pPr>
            <a:r>
              <a:rPr lang="en-US" sz="36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Profitability in the last five years – </a:t>
            </a:r>
            <a:br>
              <a:rPr lang="en-US" sz="36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br>
            <a:r>
              <a:rPr lang="en-US" sz="32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net profit for the current period (after tax)</a:t>
            </a:r>
            <a:endParaRPr kumimoji="1" lang="zh-TW" altLang="en-US" sz="32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endParaRPr>
          </a:p>
        </p:txBody>
      </p:sp>
      <p:sp>
        <p:nvSpPr>
          <p:cNvPr id="6" name="文字版面配置區 2"/>
          <p:cNvSpPr txBox="1">
            <a:spLocks/>
          </p:cNvSpPr>
          <p:nvPr/>
        </p:nvSpPr>
        <p:spPr>
          <a:xfrm>
            <a:off x="3806915" y="2292469"/>
            <a:ext cx="2835275" cy="4492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rtl="0"/>
            <a:endParaRPr lang="zh-TW" altLang="en-US" sz="24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8" name="圖表 7"/>
          <p:cNvGraphicFramePr>
            <a:graphicFrameLocks/>
          </p:cNvGraphicFramePr>
          <p:nvPr>
            <p:extLst>
              <p:ext uri="{D42A27DB-BD31-4B8C-83A1-F6EECF244321}">
                <p14:modId xmlns:p14="http://schemas.microsoft.com/office/powerpoint/2010/main" val="2051029230"/>
              </p:ext>
            </p:extLst>
          </p:nvPr>
        </p:nvGraphicFramePr>
        <p:xfrm>
          <a:off x="713575" y="1777266"/>
          <a:ext cx="8028000" cy="475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6860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1386834" y="54913"/>
            <a:ext cx="7810951" cy="1325563"/>
          </a:xfrm>
        </p:spPr>
        <p:txBody>
          <a:bodyPr rtlCol="0" anchor="ctr">
            <a:normAutofit/>
          </a:bodyPr>
          <a:lstStyle/>
          <a:p>
            <a:pPr rtl="0" fontAlgn="base">
              <a:spcAft>
                <a:spcPct val="0"/>
              </a:spcAft>
              <a:defRPr/>
            </a:pPr>
            <a:r>
              <a:rPr lang="en-US" sz="36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Profitability in the last five years – </a:t>
            </a:r>
            <a:r>
              <a:rPr lang="en-US" sz="32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earnings per share</a:t>
            </a:r>
            <a:endParaRPr kumimoji="1" lang="zh-TW" altLang="en-US" sz="32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endParaRPr>
          </a:p>
        </p:txBody>
      </p:sp>
      <p:sp>
        <p:nvSpPr>
          <p:cNvPr id="5" name="文字版面配置區 2"/>
          <p:cNvSpPr txBox="1">
            <a:spLocks/>
          </p:cNvSpPr>
          <p:nvPr/>
        </p:nvSpPr>
        <p:spPr>
          <a:xfrm>
            <a:off x="3446875" y="1494166"/>
            <a:ext cx="3465513" cy="5857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rtl="0"/>
            <a:endParaRPr lang="zh-TW" altLang="en-US" sz="24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7" name="圖表 6"/>
          <p:cNvGraphicFramePr>
            <a:graphicFrameLocks/>
          </p:cNvGraphicFramePr>
          <p:nvPr>
            <p:extLst>
              <p:ext uri="{D42A27DB-BD31-4B8C-83A1-F6EECF244321}">
                <p14:modId xmlns:p14="http://schemas.microsoft.com/office/powerpoint/2010/main" val="3897026653"/>
              </p:ext>
            </p:extLst>
          </p:nvPr>
        </p:nvGraphicFramePr>
        <p:xfrm>
          <a:off x="713575" y="1774227"/>
          <a:ext cx="8028000" cy="4752000"/>
        </p:xfrm>
        <a:graphic>
          <a:graphicData uri="http://schemas.openxmlformats.org/drawingml/2006/chart">
            <c:chart xmlns:c="http://schemas.openxmlformats.org/drawingml/2006/chart" xmlns:r="http://schemas.openxmlformats.org/officeDocument/2006/relationships" r:id="rId2"/>
          </a:graphicData>
        </a:graphic>
      </p:graphicFrame>
      <p:sp>
        <p:nvSpPr>
          <p:cNvPr id="6" name="文字方塊 1">
            <a:extLst>
              <a:ext uri="{FF2B5EF4-FFF2-40B4-BE49-F238E27FC236}">
                <a16:creationId xmlns:a16="http://schemas.microsoft.com/office/drawing/2014/main" id="{4D957A74-A612-4C97-AA9F-E6967593007C}"/>
              </a:ext>
            </a:extLst>
          </p:cNvPr>
          <p:cNvSpPr txBox="1"/>
          <p:nvPr/>
        </p:nvSpPr>
        <p:spPr>
          <a:xfrm>
            <a:off x="6863595" y="1944540"/>
            <a:ext cx="1974582" cy="338554"/>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0"/>
            <a:r>
              <a:rPr lang="en-US" sz="1600">
                <a:latin typeface="Times New Roman" panose="02020603050405020304" pitchFamily="18" charset="0"/>
                <a:ea typeface="標楷體" panose="03000509000000000000" pitchFamily="65" charset="-120"/>
                <a:cs typeface="Times New Roman" panose="02020603050405020304" pitchFamily="18" charset="0"/>
              </a:rPr>
              <a:t>Unit: NTD</a:t>
            </a:r>
          </a:p>
        </p:txBody>
      </p:sp>
    </p:spTree>
    <p:extLst>
      <p:ext uri="{BB962C8B-B14F-4D97-AF65-F5344CB8AC3E}">
        <p14:creationId xmlns:p14="http://schemas.microsoft.com/office/powerpoint/2010/main" val="33697209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883154" y="54591"/>
            <a:ext cx="8424619" cy="1325563"/>
          </a:xfrm>
        </p:spPr>
        <p:txBody>
          <a:bodyPr rtlCol="0" anchor="ctr">
            <a:normAutofit/>
          </a:bodyPr>
          <a:lstStyle/>
          <a:p>
            <a:pPr rtl="0" fontAlgn="base">
              <a:spcAft>
                <a:spcPct val="0"/>
              </a:spcAft>
              <a:defRPr/>
            </a:pPr>
            <a:r>
              <a:rPr lang="en-US" sz="36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Dividend distribution in the last five years</a:t>
            </a:r>
          </a:p>
        </p:txBody>
      </p:sp>
      <p:graphicFrame>
        <p:nvGraphicFramePr>
          <p:cNvPr id="6" name="圖表 5"/>
          <p:cNvGraphicFramePr>
            <a:graphicFrameLocks/>
          </p:cNvGraphicFramePr>
          <p:nvPr>
            <p:extLst>
              <p:ext uri="{D42A27DB-BD31-4B8C-83A1-F6EECF244321}">
                <p14:modId xmlns:p14="http://schemas.microsoft.com/office/powerpoint/2010/main" val="1793295890"/>
              </p:ext>
            </p:extLst>
          </p:nvPr>
        </p:nvGraphicFramePr>
        <p:xfrm>
          <a:off x="713575" y="1779972"/>
          <a:ext cx="8028000" cy="4752000"/>
        </p:xfrm>
        <a:graphic>
          <a:graphicData uri="http://schemas.openxmlformats.org/drawingml/2006/chart">
            <c:chart xmlns:c="http://schemas.openxmlformats.org/drawingml/2006/chart" xmlns:r="http://schemas.openxmlformats.org/officeDocument/2006/relationships" r:id="rId2"/>
          </a:graphicData>
        </a:graphic>
      </p:graphicFrame>
      <p:sp>
        <p:nvSpPr>
          <p:cNvPr id="5" name="文字方塊 1">
            <a:extLst>
              <a:ext uri="{FF2B5EF4-FFF2-40B4-BE49-F238E27FC236}">
                <a16:creationId xmlns:a16="http://schemas.microsoft.com/office/drawing/2014/main" id="{5CDD3DD1-BE66-490B-8A67-05AF464103DC}"/>
              </a:ext>
            </a:extLst>
          </p:cNvPr>
          <p:cNvSpPr txBox="1"/>
          <p:nvPr/>
        </p:nvSpPr>
        <p:spPr>
          <a:xfrm>
            <a:off x="6863595" y="1944540"/>
            <a:ext cx="1974582" cy="338554"/>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0"/>
            <a:r>
              <a:rPr lang="en-US" sz="1600" dirty="0">
                <a:latin typeface="Times New Roman" panose="02020603050405020304" pitchFamily="18" charset="0"/>
                <a:ea typeface="標楷體" panose="03000509000000000000" pitchFamily="65" charset="-120"/>
                <a:cs typeface="Times New Roman" panose="02020603050405020304" pitchFamily="18" charset="0"/>
              </a:rPr>
              <a:t>Unit: NTD</a:t>
            </a:r>
          </a:p>
        </p:txBody>
      </p:sp>
    </p:spTree>
    <p:extLst>
      <p:ext uri="{BB962C8B-B14F-4D97-AF65-F5344CB8AC3E}">
        <p14:creationId xmlns:p14="http://schemas.microsoft.com/office/powerpoint/2010/main" val="15152735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1374472" y="44155"/>
            <a:ext cx="7359130" cy="1325563"/>
          </a:xfrm>
        </p:spPr>
        <p:txBody>
          <a:bodyPr rtlCol="0">
            <a:normAutofit/>
          </a:bodyPr>
          <a:lstStyle/>
          <a:p>
            <a:pPr rtl="0" fontAlgn="base">
              <a:spcAft>
                <a:spcPct val="0"/>
              </a:spcAft>
              <a:defRPr/>
            </a:pPr>
            <a:r>
              <a:rPr lang="en-US" sz="36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Current profit and loss for the most recent year </a:t>
            </a:r>
          </a:p>
        </p:txBody>
      </p:sp>
      <p:sp>
        <p:nvSpPr>
          <p:cNvPr id="3" name="文字方塊 2"/>
          <p:cNvSpPr txBox="1"/>
          <p:nvPr/>
        </p:nvSpPr>
        <p:spPr>
          <a:xfrm>
            <a:off x="4249271" y="1500460"/>
            <a:ext cx="4788009" cy="369332"/>
          </a:xfrm>
          <a:prstGeom prst="rect">
            <a:avLst/>
          </a:prstGeom>
          <a:noFill/>
        </p:spPr>
        <p:txBody>
          <a:bodyPr wrap="square" rtlCol="0">
            <a:spAutoFit/>
          </a:bodyPr>
          <a:lstStyle/>
          <a:p>
            <a:pPr algn="r" rtl="0"/>
            <a:r>
              <a:rPr lang="en-US" b="1" dirty="0">
                <a:latin typeface="Times New Roman" panose="02020603050405020304" pitchFamily="18" charset="0"/>
                <a:ea typeface="標楷體" panose="03000509000000000000" pitchFamily="65" charset="-120"/>
                <a:cs typeface="Times New Roman" panose="02020603050405020304" pitchFamily="18" charset="0"/>
              </a:rPr>
              <a:t>New Taiwan Dollars-thousand dollars</a:t>
            </a:r>
          </a:p>
        </p:txBody>
      </p:sp>
      <p:graphicFrame>
        <p:nvGraphicFramePr>
          <p:cNvPr id="2" name="表格 5">
            <a:extLst>
              <a:ext uri="{FF2B5EF4-FFF2-40B4-BE49-F238E27FC236}">
                <a16:creationId xmlns:a16="http://schemas.microsoft.com/office/drawing/2014/main" id="{15508228-9668-47AF-9D16-F083F088E433}"/>
              </a:ext>
            </a:extLst>
          </p:cNvPr>
          <p:cNvGraphicFramePr>
            <a:graphicFrameLocks noGrp="1"/>
          </p:cNvGraphicFramePr>
          <p:nvPr>
            <p:extLst>
              <p:ext uri="{D42A27DB-BD31-4B8C-83A1-F6EECF244321}">
                <p14:modId xmlns:p14="http://schemas.microsoft.com/office/powerpoint/2010/main" val="3996282146"/>
              </p:ext>
            </p:extLst>
          </p:nvPr>
        </p:nvGraphicFramePr>
        <p:xfrm>
          <a:off x="688489" y="2128732"/>
          <a:ext cx="8348791" cy="4399280"/>
        </p:xfrm>
        <a:graphic>
          <a:graphicData uri="http://schemas.openxmlformats.org/drawingml/2006/table">
            <a:tbl>
              <a:tblPr firstRow="1" bandRow="1">
                <a:tableStyleId>{5C22544A-7EE6-4342-B048-85BDC9FD1C3A}</a:tableStyleId>
              </a:tblPr>
              <a:tblGrid>
                <a:gridCol w="2485017">
                  <a:extLst>
                    <a:ext uri="{9D8B030D-6E8A-4147-A177-3AD203B41FA5}">
                      <a16:colId xmlns:a16="http://schemas.microsoft.com/office/drawing/2014/main" val="3745088938"/>
                    </a:ext>
                  </a:extLst>
                </a:gridCol>
                <a:gridCol w="2097741">
                  <a:extLst>
                    <a:ext uri="{9D8B030D-6E8A-4147-A177-3AD203B41FA5}">
                      <a16:colId xmlns:a16="http://schemas.microsoft.com/office/drawing/2014/main" val="1918709812"/>
                    </a:ext>
                  </a:extLst>
                </a:gridCol>
                <a:gridCol w="2052423">
                  <a:extLst>
                    <a:ext uri="{9D8B030D-6E8A-4147-A177-3AD203B41FA5}">
                      <a16:colId xmlns:a16="http://schemas.microsoft.com/office/drawing/2014/main" val="2462210593"/>
                    </a:ext>
                  </a:extLst>
                </a:gridCol>
                <a:gridCol w="1713610">
                  <a:extLst>
                    <a:ext uri="{9D8B030D-6E8A-4147-A177-3AD203B41FA5}">
                      <a16:colId xmlns:a16="http://schemas.microsoft.com/office/drawing/2014/main" val="2793729141"/>
                    </a:ext>
                  </a:extLst>
                </a:gridCol>
              </a:tblGrid>
              <a:tr h="370840">
                <a:tc>
                  <a:txBody>
                    <a:bodyPr/>
                    <a:lstStyle/>
                    <a:p>
                      <a:pPr algn="ctr" rtl="0"/>
                      <a:r>
                        <a:rPr 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Item</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a:r>
                        <a:rPr 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2024/January – September Results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2023/January – September Results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a:r>
                        <a:rPr 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Growth rate %</a:t>
                      </a:r>
                      <a:endPar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4221500922"/>
                  </a:ext>
                </a:extLst>
              </a:tr>
              <a:tr h="370840">
                <a:tc>
                  <a:txBody>
                    <a:bodyPr/>
                    <a:lstStyle/>
                    <a:p>
                      <a:pPr algn="l" rtl="0">
                        <a:lnSpc>
                          <a:spcPts val="2000"/>
                        </a:lnSpc>
                      </a:pPr>
                      <a:r>
                        <a:rPr lang="en-US" sz="20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Operating income</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r>
                        <a:rPr lang="en-US" sz="200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1,634,309</a:t>
                      </a:r>
                      <a:endPar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lnSpc>
                          <a:spcPts val="2000"/>
                        </a:lnSpc>
                      </a:pPr>
                      <a:r>
                        <a:rPr lang="en-US" sz="20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1,559,270</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r>
                        <a:rPr lang="en-US" sz="200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4.81</a:t>
                      </a:r>
                      <a:endPar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1617749892"/>
                  </a:ext>
                </a:extLst>
              </a:tr>
              <a:tr h="370840">
                <a:tc>
                  <a:txBody>
                    <a:bodyPr/>
                    <a:lstStyle/>
                    <a:p>
                      <a:pPr algn="l" rtl="0">
                        <a:lnSpc>
                          <a:spcPts val="2000"/>
                        </a:lnSpc>
                      </a:pPr>
                      <a:r>
                        <a:rPr lang="en-US" sz="20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Gross profit</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r>
                        <a:rPr lang="en-US" sz="200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961,108</a:t>
                      </a:r>
                      <a:endPar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lnSpc>
                          <a:spcPts val="2000"/>
                        </a:lnSpc>
                      </a:pPr>
                      <a:r>
                        <a:rPr lang="en-US" sz="20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901,751</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r>
                        <a:rPr lang="en-US" sz="200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6.58</a:t>
                      </a:r>
                      <a:endPar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1361069570"/>
                  </a:ext>
                </a:extLst>
              </a:tr>
              <a:tr h="370840">
                <a:tc>
                  <a:txBody>
                    <a:bodyPr/>
                    <a:lstStyle/>
                    <a:p>
                      <a:pPr algn="l" rtl="0">
                        <a:lnSpc>
                          <a:spcPts val="2000"/>
                        </a:lnSpc>
                      </a:pPr>
                      <a:r>
                        <a:rPr lang="en-US" sz="20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Operating expenses</a:t>
                      </a:r>
                      <a:endParaRPr lang="zh-TW" sz="20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r>
                        <a:rPr lang="en-US" sz="200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899,235</a:t>
                      </a:r>
                      <a:endPar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lnSpc>
                          <a:spcPts val="2000"/>
                        </a:lnSpc>
                      </a:pPr>
                      <a:r>
                        <a:rPr lang="en-US" sz="20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815,861</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r>
                        <a:rPr lang="en-US" sz="200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10.22</a:t>
                      </a:r>
                      <a:endPar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1061253981"/>
                  </a:ext>
                </a:extLst>
              </a:tr>
              <a:tr h="370840">
                <a:tc>
                  <a:txBody>
                    <a:bodyPr/>
                    <a:lstStyle/>
                    <a:p>
                      <a:pPr algn="l" rtl="0">
                        <a:lnSpc>
                          <a:spcPts val="2000"/>
                        </a:lnSpc>
                      </a:pPr>
                      <a:r>
                        <a:rPr lang="en-US" sz="20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Operating profit (loss)</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r>
                        <a:rPr lang="en-US" sz="200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61,873</a:t>
                      </a:r>
                      <a:endPar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lnSpc>
                          <a:spcPts val="2000"/>
                        </a:lnSpc>
                      </a:pPr>
                      <a:r>
                        <a:rPr lang="en-US" sz="2000" kern="10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85,890</a:t>
                      </a:r>
                      <a:endParaRPr lang="zh-TW" sz="2000" kern="10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r>
                        <a:rPr lang="en-US" sz="200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(27.96)</a:t>
                      </a:r>
                      <a:endPar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2492987797"/>
                  </a:ext>
                </a:extLst>
              </a:tr>
              <a:tr h="370840">
                <a:tc>
                  <a:txBody>
                    <a:bodyPr/>
                    <a:lstStyle/>
                    <a:p>
                      <a:pPr algn="l" rtl="0">
                        <a:lnSpc>
                          <a:spcPts val="2000"/>
                        </a:lnSpc>
                      </a:pPr>
                      <a:r>
                        <a:rPr lang="en-US" sz="20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Non-operating income and expenses</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r>
                        <a:rPr lang="en-US" sz="200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17,602</a:t>
                      </a:r>
                      <a:endPar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lnSpc>
                          <a:spcPts val="2000"/>
                        </a:lnSpc>
                      </a:pPr>
                      <a:r>
                        <a:rPr lang="en-US" sz="20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14,322</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r>
                        <a:rPr lang="en-US" sz="200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22.90</a:t>
                      </a:r>
                      <a:endPar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2393319520"/>
                  </a:ext>
                </a:extLst>
              </a:tr>
              <a:tr h="370840">
                <a:tc>
                  <a:txBody>
                    <a:bodyPr/>
                    <a:lstStyle/>
                    <a:p>
                      <a:pPr algn="l" rtl="0">
                        <a:lnSpc>
                          <a:spcPts val="2000"/>
                        </a:lnSpc>
                      </a:pPr>
                      <a:r>
                        <a:rPr lang="en-US" sz="20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Profit before tax</a:t>
                      </a:r>
                      <a:endParaRPr lang="zh-TW" sz="20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r>
                        <a:rPr lang="en-US" sz="200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79,475</a:t>
                      </a:r>
                      <a:endPar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lnSpc>
                          <a:spcPts val="2000"/>
                        </a:lnSpc>
                      </a:pPr>
                      <a:r>
                        <a:rPr lang="en-US" sz="20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100,212</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r>
                        <a:rPr lang="en-US" sz="200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(20.69)</a:t>
                      </a:r>
                      <a:endPar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2636564650"/>
                  </a:ext>
                </a:extLst>
              </a:tr>
              <a:tr h="370840">
                <a:tc>
                  <a:txBody>
                    <a:bodyPr/>
                    <a:lstStyle/>
                    <a:p>
                      <a:pPr algn="l" rtl="0">
                        <a:lnSpc>
                          <a:spcPts val="2000"/>
                        </a:lnSpc>
                      </a:pPr>
                      <a:r>
                        <a:rPr lang="en-US" sz="20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Profit</a:t>
                      </a:r>
                      <a:r>
                        <a:rPr lang="en-US" sz="2000" kern="10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 after tax</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r>
                        <a:rPr lang="en-US" sz="200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65,515</a:t>
                      </a:r>
                      <a:endPar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lnSpc>
                          <a:spcPts val="2000"/>
                        </a:lnSpc>
                      </a:pPr>
                      <a:r>
                        <a:rPr lang="en-US" sz="20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81,042</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r>
                        <a:rPr lang="en-US" sz="200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(19.16)</a:t>
                      </a:r>
                      <a:endPar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3493313248"/>
                  </a:ext>
                </a:extLst>
              </a:tr>
              <a:tr h="370840">
                <a:tc>
                  <a:txBody>
                    <a:bodyPr/>
                    <a:lstStyle/>
                    <a:p>
                      <a:pPr algn="l" rtl="0">
                        <a:lnSpc>
                          <a:spcPts val="2000"/>
                        </a:lnSpc>
                      </a:pPr>
                      <a:r>
                        <a:rPr lang="en-US" sz="2000" kern="100" dirty="0">
                          <a:effectLst/>
                          <a:latin typeface="Times New Roman" panose="02020603050405020304" pitchFamily="18" charset="0"/>
                          <a:ea typeface="標楷體" panose="03000509000000000000" pitchFamily="65" charset="-120"/>
                          <a:cs typeface="Times New Roman" panose="02020603050405020304" pitchFamily="18" charset="0"/>
                        </a:rPr>
                        <a:t>Earnings per share (EPS) (NTD)</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r>
                        <a:rPr lang="en-US" sz="200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0.72</a:t>
                      </a:r>
                      <a:endPar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lnSpc>
                          <a:spcPts val="2000"/>
                        </a:lnSpc>
                      </a:pPr>
                      <a:r>
                        <a:rPr lang="en-US" sz="2000" kern="100">
                          <a:effectLst/>
                          <a:latin typeface="Times New Roman" panose="02020603050405020304" pitchFamily="18" charset="0"/>
                          <a:ea typeface="標楷體" panose="03000509000000000000" pitchFamily="65" charset="-120"/>
                          <a:cs typeface="Times New Roman" panose="02020603050405020304" pitchFamily="18" charset="0"/>
                        </a:rPr>
                        <a:t>0.89</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r" rtl="0"/>
                      <a:r>
                        <a:rPr 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(19.10)</a:t>
                      </a:r>
                      <a:endPar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3363931568"/>
                  </a:ext>
                </a:extLst>
              </a:tr>
            </a:tbl>
          </a:graphicData>
        </a:graphic>
      </p:graphicFrame>
    </p:spTree>
    <p:extLst>
      <p:ext uri="{BB962C8B-B14F-4D97-AF65-F5344CB8AC3E}">
        <p14:creationId xmlns:p14="http://schemas.microsoft.com/office/powerpoint/2010/main" val="25892534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idx="1"/>
          </p:nvPr>
        </p:nvSpPr>
        <p:spPr>
          <a:xfrm>
            <a:off x="322297" y="1495710"/>
            <a:ext cx="8800188" cy="4876389"/>
          </a:xfrm>
        </p:spPr>
        <p:txBody>
          <a:bodyPr rtlCol="0">
            <a:noAutofit/>
          </a:bodyPr>
          <a:lstStyle/>
          <a:p>
            <a:pPr marL="355600" indent="-355600" rtl="0" hangingPunct="0">
              <a:lnSpc>
                <a:spcPct val="100000"/>
              </a:lnSpc>
              <a:spcBef>
                <a:spcPts val="600"/>
              </a:spcBef>
              <a:buClr>
                <a:srgbClr val="00B050"/>
              </a:buClr>
              <a:buBlip>
                <a:blip r:embed="rId2"/>
              </a:buBlip>
            </a:pPr>
            <a:r>
              <a:rPr lang="en-US" sz="1800" b="1" dirty="0">
                <a:latin typeface="Times New Roman" panose="02020603050405020304" pitchFamily="18" charset="0"/>
                <a:ea typeface="標楷體" panose="03000509000000000000" pitchFamily="65" charset="-120"/>
                <a:cs typeface="Times New Roman" panose="02020603050405020304" pitchFamily="18" charset="0"/>
              </a:rPr>
              <a:t>In April 2015, our company established a food safety laboratory.</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a:p>
            <a:pPr marL="360000" indent="0" rtl="0" hangingPunct="0">
              <a:lnSpc>
                <a:spcPct val="100000"/>
              </a:lnSpc>
              <a:spcBef>
                <a:spcPts val="600"/>
              </a:spcBef>
              <a:buClr>
                <a:srgbClr val="00B050"/>
              </a:buClr>
              <a:buNone/>
            </a:pPr>
            <a:r>
              <a:rPr lang="en-US" sz="1800" b="1" dirty="0">
                <a:latin typeface="Times New Roman" panose="02020603050405020304" pitchFamily="18" charset="0"/>
                <a:ea typeface="標楷體" panose="03000509000000000000" pitchFamily="65" charset="-120"/>
                <a:cs typeface="Times New Roman" panose="02020603050405020304" pitchFamily="18" charset="0"/>
              </a:rPr>
              <a:t>In 2017, TAF certification was obtained.</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a:p>
            <a:pPr marL="360000" indent="0" rtl="0" hangingPunct="0">
              <a:lnSpc>
                <a:spcPct val="100000"/>
              </a:lnSpc>
              <a:spcBef>
                <a:spcPts val="600"/>
              </a:spcBef>
              <a:buClr>
                <a:srgbClr val="00B050"/>
              </a:buClr>
              <a:buNone/>
            </a:pPr>
            <a:r>
              <a:rPr lang="en-US" sz="1800" b="1" dirty="0">
                <a:latin typeface="Times New Roman" panose="02020603050405020304" pitchFamily="18" charset="0"/>
                <a:ea typeface="標楷體" panose="03000509000000000000" pitchFamily="65" charset="-120"/>
                <a:cs typeface="Times New Roman" panose="02020603050405020304" pitchFamily="18" charset="0"/>
              </a:rPr>
              <a:t>ISO 17025 was approved in 2020.</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a:p>
            <a:pPr marL="360000" indent="0" rtl="0" hangingPunct="0">
              <a:lnSpc>
                <a:spcPct val="100000"/>
              </a:lnSpc>
              <a:spcBef>
                <a:spcPts val="600"/>
              </a:spcBef>
              <a:buClr>
                <a:srgbClr val="00B050"/>
              </a:buClr>
              <a:buNone/>
            </a:pPr>
            <a:r>
              <a:rPr lang="en-US" sz="1800" b="1" dirty="0">
                <a:latin typeface="Times New Roman" panose="02020603050405020304" pitchFamily="18" charset="0"/>
                <a:ea typeface="標楷體" panose="03000509000000000000" pitchFamily="65" charset="-120"/>
                <a:cs typeface="Times New Roman" panose="02020603050405020304" pitchFamily="18" charset="0"/>
              </a:rPr>
              <a:t>In 2021, addition and transfer certification applications were </a:t>
            </a:r>
            <a:br>
              <a:rPr lang="en-US" sz="1800" b="1" dirty="0">
                <a:latin typeface="Times New Roman" panose="02020603050405020304" pitchFamily="18" charset="0"/>
                <a:ea typeface="標楷體" panose="03000509000000000000" pitchFamily="65" charset="-120"/>
                <a:cs typeface="Times New Roman" panose="02020603050405020304" pitchFamily="18" charset="0"/>
              </a:rPr>
            </a:br>
            <a:r>
              <a:rPr lang="en-US" sz="1800" b="1" dirty="0">
                <a:latin typeface="Times New Roman" panose="02020603050405020304" pitchFamily="18" charset="0"/>
                <a:ea typeface="標楷體" panose="03000509000000000000" pitchFamily="65" charset="-120"/>
                <a:cs typeface="Times New Roman" panose="02020603050405020304" pitchFamily="18" charset="0"/>
              </a:rPr>
              <a:t>approved once more.</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a:p>
            <a:pPr marL="360000" indent="0" rtl="0" hangingPunct="0">
              <a:lnSpc>
                <a:spcPct val="100000"/>
              </a:lnSpc>
              <a:spcBef>
                <a:spcPts val="600"/>
              </a:spcBef>
              <a:buClr>
                <a:srgbClr val="00B050"/>
              </a:buClr>
              <a:buNone/>
            </a:pPr>
            <a:r>
              <a:rPr lang="en-US" sz="1800" b="1" dirty="0">
                <a:latin typeface="Times New Roman" panose="02020603050405020304" pitchFamily="18" charset="0"/>
                <a:ea typeface="標楷體" panose="03000509000000000000" pitchFamily="65" charset="-120"/>
                <a:cs typeface="Times New Roman" panose="02020603050405020304" pitchFamily="18" charset="0"/>
              </a:rPr>
              <a:t>In 2022, the 3-year certificate extension certification was obtained.</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a:p>
            <a:pPr marL="360000" indent="0" rtl="0" hangingPunct="0">
              <a:lnSpc>
                <a:spcPct val="100000"/>
              </a:lnSpc>
              <a:spcBef>
                <a:spcPts val="600"/>
              </a:spcBef>
              <a:buClr>
                <a:srgbClr val="00B050"/>
              </a:buClr>
              <a:buNone/>
            </a:pPr>
            <a:r>
              <a:rPr lang="en-US" sz="1800" b="1" dirty="0">
                <a:latin typeface="Times New Roman" panose="02020603050405020304" pitchFamily="18" charset="0"/>
                <a:ea typeface="標楷體" panose="03000509000000000000" pitchFamily="65" charset="-120"/>
                <a:cs typeface="Times New Roman" panose="02020603050405020304" pitchFamily="18" charset="0"/>
              </a:rPr>
              <a:t>In 2024, the laboratory relocation adjustment application passed audits and supervisory evaluations</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a:p>
            <a:pPr marL="358775" indent="-358775" rtl="0" hangingPunct="0">
              <a:lnSpc>
                <a:spcPct val="100000"/>
              </a:lnSpc>
              <a:spcBef>
                <a:spcPts val="600"/>
              </a:spcBef>
              <a:buClr>
                <a:srgbClr val="00B050"/>
              </a:buClr>
              <a:buBlip>
                <a:blip r:embed="rId2"/>
              </a:buBlip>
            </a:pPr>
            <a:r>
              <a:rPr lang="en-US" sz="1800" b="1" dirty="0">
                <a:latin typeface="Times New Roman" panose="02020603050405020304" pitchFamily="18" charset="0"/>
                <a:ea typeface="標楷體" panose="03000509000000000000" pitchFamily="65" charset="-120"/>
                <a:cs typeface="Times New Roman" panose="02020603050405020304" pitchFamily="18" charset="0"/>
              </a:rPr>
              <a:t>Meal ingredients, product self-inspection, and outsourced SGS inspection have been completed since the establishment of the food safety laboratory since its establishment. </a:t>
            </a:r>
            <a:r>
              <a:rPr lang="en-US" sz="1800" b="1" dirty="0">
                <a:latin typeface="Times New Roman" panose="02020603050405020304" pitchFamily="18" charset="0"/>
                <a:ea typeface="標楷體" panose="03000509000000000000" pitchFamily="65" charset="-120"/>
                <a:cs typeface="Times New Roman" panose="02020603050405020304" pitchFamily="18" charset="0"/>
                <a:hlinkClick r:id="rId3"/>
              </a:rPr>
              <a:t>The SGS safe information platform-</a:t>
            </a:r>
            <a:r>
              <a:rPr lang="en-US" sz="1800" b="1" dirty="0" err="1">
                <a:latin typeface="Times New Roman" panose="02020603050405020304" pitchFamily="18" charset="0"/>
                <a:ea typeface="標楷體" panose="03000509000000000000" pitchFamily="65" charset="-120"/>
                <a:cs typeface="Times New Roman" panose="02020603050405020304" pitchFamily="18" charset="0"/>
                <a:hlinkClick r:id="rId3"/>
              </a:rPr>
              <a:t>TenRen</a:t>
            </a:r>
            <a:r>
              <a:rPr lang="en-US" sz="1800" b="1" dirty="0">
                <a:latin typeface="Times New Roman" panose="02020603050405020304" pitchFamily="18" charset="0"/>
                <a:ea typeface="標楷體" panose="03000509000000000000" pitchFamily="65" charset="-120"/>
                <a:cs typeface="Times New Roman" panose="02020603050405020304" pitchFamily="18" charset="0"/>
                <a:hlinkClick r:id="rId3"/>
              </a:rPr>
              <a:t> tea area</a:t>
            </a:r>
            <a:r>
              <a:rPr lang="en-US" sz="1800" b="1" dirty="0">
                <a:latin typeface="Times New Roman" panose="02020603050405020304" pitchFamily="18" charset="0"/>
                <a:ea typeface="標楷體" panose="03000509000000000000" pitchFamily="65" charset="-120"/>
                <a:cs typeface="Times New Roman" panose="02020603050405020304" pitchFamily="18" charset="0"/>
              </a:rPr>
              <a:t> was established to fully protect the company’s food safety.</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a:p>
            <a:pPr marL="358775" indent="-358775" rtl="0" hangingPunct="0">
              <a:lnSpc>
                <a:spcPct val="100000"/>
              </a:lnSpc>
              <a:spcBef>
                <a:spcPts val="600"/>
              </a:spcBef>
              <a:buClr>
                <a:srgbClr val="00B050"/>
              </a:buClr>
              <a:buBlip>
                <a:blip r:embed="rId2"/>
              </a:buBlip>
            </a:pPr>
            <a:r>
              <a:rPr lang="en-US" sz="1800" b="1" dirty="0">
                <a:latin typeface="Times New Roman" panose="02020603050405020304" pitchFamily="18" charset="0"/>
                <a:ea typeface="標楷體" panose="03000509000000000000" pitchFamily="65" charset="-120"/>
                <a:cs typeface="Times New Roman" panose="02020603050405020304" pitchFamily="18" charset="0"/>
              </a:rPr>
              <a:t>In 2024, completed audits for the updates of FSSC22000 V6, ISO22000, and HACCP.</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a:p>
            <a:pPr marL="358775" indent="-358775" rtl="0" hangingPunct="0">
              <a:lnSpc>
                <a:spcPct val="100000"/>
              </a:lnSpc>
              <a:spcBef>
                <a:spcPts val="600"/>
              </a:spcBef>
              <a:buClr>
                <a:srgbClr val="00B050"/>
              </a:buClr>
              <a:buBlip>
                <a:blip r:embed="rId2"/>
              </a:buBlip>
            </a:pPr>
            <a:r>
              <a:rPr lang="en-US" sz="1800" b="1" dirty="0">
                <a:latin typeface="Times New Roman" panose="02020603050405020304" pitchFamily="18" charset="0"/>
                <a:ea typeface="標楷體" panose="03000509000000000000" pitchFamily="65" charset="-120"/>
                <a:cs typeface="Times New Roman" panose="02020603050405020304" pitchFamily="18" charset="0"/>
              </a:rPr>
              <a:t>Since January 1, 2023,a “Traceable Agricultural and Food Products” sticker has been put on each domestic tea product.</a:t>
            </a:r>
            <a:endParaRPr lang="zh-TW" altLang="en-US" sz="1800" dirty="0">
              <a:latin typeface="Times New Roman" panose="02020603050405020304" pitchFamily="18" charset="0"/>
              <a:cs typeface="Times New Roman" panose="02020603050405020304" pitchFamily="18" charset="0"/>
            </a:endParaRPr>
          </a:p>
        </p:txBody>
      </p:sp>
      <p:pic>
        <p:nvPicPr>
          <p:cNvPr id="3" name="圖片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68630" y="1441434"/>
            <a:ext cx="1858257" cy="1672863"/>
          </a:xfrm>
          <a:prstGeom prst="rect">
            <a:avLst/>
          </a:prstGeom>
        </p:spPr>
      </p:pic>
      <p:sp>
        <p:nvSpPr>
          <p:cNvPr id="6" name="文字版面配置區 2"/>
          <p:cNvSpPr>
            <a:spLocks noGrp="1"/>
          </p:cNvSpPr>
          <p:nvPr>
            <p:ph type="title"/>
          </p:nvPr>
        </p:nvSpPr>
        <p:spPr>
          <a:xfrm>
            <a:off x="1064094" y="23925"/>
            <a:ext cx="7025643" cy="1325563"/>
          </a:xfrm>
        </p:spPr>
        <p:txBody>
          <a:bodyPr rtlCol="0" anchor="ctr">
            <a:normAutofit/>
          </a:bodyPr>
          <a:lstStyle/>
          <a:p>
            <a:pPr rtl="0" fontAlgn="base">
              <a:spcBef>
                <a:spcPct val="0"/>
              </a:spcBef>
              <a:spcAft>
                <a:spcPct val="0"/>
              </a:spcAft>
              <a:defRPr/>
            </a:pPr>
            <a:r>
              <a:rPr lang="en-US" sz="4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Happiness in tea imparts peace</a:t>
            </a:r>
          </a:p>
        </p:txBody>
      </p:sp>
    </p:spTree>
    <p:extLst>
      <p:ext uri="{BB962C8B-B14F-4D97-AF65-F5344CB8AC3E}">
        <p14:creationId xmlns:p14="http://schemas.microsoft.com/office/powerpoint/2010/main" val="961349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內容版面配置區 1"/>
          <p:cNvGraphicFramePr>
            <a:graphicFrameLocks noGrp="1"/>
          </p:cNvGraphicFramePr>
          <p:nvPr>
            <p:ph idx="1"/>
            <p:extLst>
              <p:ext uri="{D42A27DB-BD31-4B8C-83A1-F6EECF244321}">
                <p14:modId xmlns:p14="http://schemas.microsoft.com/office/powerpoint/2010/main" val="1767866990"/>
              </p:ext>
            </p:extLst>
          </p:nvPr>
        </p:nvGraphicFramePr>
        <p:xfrm>
          <a:off x="496558" y="1501670"/>
          <a:ext cx="8462034" cy="3890160"/>
        </p:xfrm>
        <a:graphic>
          <a:graphicData uri="http://schemas.openxmlformats.org/drawingml/2006/table">
            <a:tbl>
              <a:tblPr>
                <a:tableStyleId>{5C22544A-7EE6-4342-B048-85BDC9FD1C3A}</a:tableStyleId>
              </a:tblPr>
              <a:tblGrid>
                <a:gridCol w="1622698">
                  <a:extLst>
                    <a:ext uri="{9D8B030D-6E8A-4147-A177-3AD203B41FA5}">
                      <a16:colId xmlns:a16="http://schemas.microsoft.com/office/drawing/2014/main" val="20000"/>
                    </a:ext>
                  </a:extLst>
                </a:gridCol>
                <a:gridCol w="1722041">
                  <a:extLst>
                    <a:ext uri="{9D8B030D-6E8A-4147-A177-3AD203B41FA5}">
                      <a16:colId xmlns:a16="http://schemas.microsoft.com/office/drawing/2014/main" val="20001"/>
                    </a:ext>
                  </a:extLst>
                </a:gridCol>
                <a:gridCol w="1260057">
                  <a:extLst>
                    <a:ext uri="{9D8B030D-6E8A-4147-A177-3AD203B41FA5}">
                      <a16:colId xmlns:a16="http://schemas.microsoft.com/office/drawing/2014/main" val="20002"/>
                    </a:ext>
                  </a:extLst>
                </a:gridCol>
                <a:gridCol w="1181112">
                  <a:extLst>
                    <a:ext uri="{9D8B030D-6E8A-4147-A177-3AD203B41FA5}">
                      <a16:colId xmlns:a16="http://schemas.microsoft.com/office/drawing/2014/main" val="20003"/>
                    </a:ext>
                  </a:extLst>
                </a:gridCol>
                <a:gridCol w="1535524">
                  <a:extLst>
                    <a:ext uri="{9D8B030D-6E8A-4147-A177-3AD203B41FA5}">
                      <a16:colId xmlns:a16="http://schemas.microsoft.com/office/drawing/2014/main" val="20004"/>
                    </a:ext>
                  </a:extLst>
                </a:gridCol>
                <a:gridCol w="1140602">
                  <a:extLst>
                    <a:ext uri="{9D8B030D-6E8A-4147-A177-3AD203B41FA5}">
                      <a16:colId xmlns:a16="http://schemas.microsoft.com/office/drawing/2014/main" val="20005"/>
                    </a:ext>
                  </a:extLst>
                </a:gridCol>
              </a:tblGrid>
              <a:tr h="433944">
                <a:tc rowSpan="2">
                  <a:txBody>
                    <a:bodyPr/>
                    <a:lstStyle/>
                    <a:p>
                      <a:pPr algn="ctr" rtl="0" fontAlgn="ctr"/>
                      <a:r>
                        <a:rPr lang="en-US" sz="18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Year</a:t>
                      </a:r>
                      <a:endParaRPr lang="zh-TW" altLang="en-US" sz="18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0" marR="0" marT="18000" marB="18000" anchor="ctr"/>
                </a:tc>
                <a:tc>
                  <a:txBody>
                    <a:bodyPr/>
                    <a:lstStyle/>
                    <a:p>
                      <a:pPr algn="ctr" rtl="0" fontAlgn="ctr"/>
                      <a:r>
                        <a:rPr lang="en-US" sz="18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Laboratory self-inspection</a:t>
                      </a:r>
                      <a:endParaRPr lang="zh-TW" altLang="en-US" sz="18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0" marR="0" marT="18000" marB="18000" anchor="ctr"/>
                </a:tc>
                <a:tc gridSpan="3">
                  <a:txBody>
                    <a:bodyPr/>
                    <a:lstStyle/>
                    <a:p>
                      <a:pPr algn="ctr" rtl="0" fontAlgn="ctr"/>
                      <a:r>
                        <a:rPr lang="en-US" sz="18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Outsourced inspection</a:t>
                      </a:r>
                      <a:endParaRPr lang="zh-TW" altLang="en-US" sz="18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0" marR="0" marT="18000" marB="18000" anchor="ctr"/>
                </a:tc>
                <a:tc hMerge="1">
                  <a:txBody>
                    <a:bodyPr/>
                    <a:lstStyle/>
                    <a:p>
                      <a:pPr rtl="0"/>
                      <a:endParaRPr lang="zh-TW" altLang="en-US"/>
                    </a:p>
                  </a:txBody>
                  <a:tcPr/>
                </a:tc>
                <a:tc hMerge="1">
                  <a:txBody>
                    <a:bodyPr/>
                    <a:lstStyle/>
                    <a:p>
                      <a:pPr rtl="0"/>
                      <a:endParaRPr lang="zh-TW" altLang="en-US"/>
                    </a:p>
                  </a:txBody>
                  <a:tcPr/>
                </a:tc>
                <a:tc rowSpan="2">
                  <a:txBody>
                    <a:bodyPr/>
                    <a:lstStyle/>
                    <a:p>
                      <a:pPr algn="ctr" rtl="0" fontAlgn="ctr"/>
                      <a:r>
                        <a:rPr lang="en-US" sz="1800" b="1" u="none" strike="noStrike">
                          <a:effectLst/>
                          <a:latin typeface="Times New Roman" panose="02020603050405020304" pitchFamily="18" charset="0"/>
                          <a:ea typeface="標楷體" panose="03000509000000000000" pitchFamily="65" charset="-120"/>
                          <a:cs typeface="Times New Roman" panose="02020603050405020304" pitchFamily="18" charset="0"/>
                        </a:rPr>
                        <a:t>Total number of cases</a:t>
                      </a:r>
                      <a:endParaRPr lang="zh-TW" altLang="en-US" sz="1800" b="1"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0" marR="0" marT="18000" marB="18000" anchor="ctr"/>
                </a:tc>
                <a:extLst>
                  <a:ext uri="{0D108BD9-81ED-4DB2-BD59-A6C34878D82A}">
                    <a16:rowId xmlns:a16="http://schemas.microsoft.com/office/drawing/2014/main" val="10000"/>
                  </a:ext>
                </a:extLst>
              </a:tr>
              <a:tr h="433944">
                <a:tc vMerge="1">
                  <a:txBody>
                    <a:bodyPr/>
                    <a:lstStyle/>
                    <a:p>
                      <a:pPr rtl="0"/>
                      <a:endParaRPr lang="zh-TW" altLang="en-US"/>
                    </a:p>
                  </a:txBody>
                  <a:tcPr/>
                </a:tc>
                <a:tc>
                  <a:txBody>
                    <a:bodyPr/>
                    <a:lstStyle/>
                    <a:p>
                      <a:pPr algn="ctr" rtl="0" fontAlgn="ctr"/>
                      <a:r>
                        <a:rPr lang="en-US" sz="18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Meal raw materials, products</a:t>
                      </a:r>
                      <a:endParaRPr lang="zh-TW" altLang="en-US" sz="18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0" marR="0" marT="18000" marB="18000" anchor="ctr"/>
                </a:tc>
                <a:tc>
                  <a:txBody>
                    <a:bodyPr/>
                    <a:lstStyle/>
                    <a:p>
                      <a:pPr algn="ctr" rtl="0" fontAlgn="ctr"/>
                      <a:r>
                        <a:rPr lang="en-US" sz="18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Raw material by batch</a:t>
                      </a:r>
                      <a:endParaRPr lang="zh-TW" altLang="en-US" sz="18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0" marR="0" marT="18000" marB="18000" anchor="ctr"/>
                </a:tc>
                <a:tc>
                  <a:txBody>
                    <a:bodyPr/>
                    <a:lstStyle/>
                    <a:p>
                      <a:pPr algn="ctr" rtl="0" fontAlgn="ctr"/>
                      <a:r>
                        <a:rPr lang="en-US" sz="18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Random inspection of products</a:t>
                      </a:r>
                      <a:endParaRPr lang="zh-TW" altLang="en-US" sz="18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0" marR="0" marT="18000" marB="18000" anchor="ctr"/>
                </a:tc>
                <a:tc>
                  <a:txBody>
                    <a:bodyPr/>
                    <a:lstStyle/>
                    <a:p>
                      <a:pPr algn="ctr" rtl="0" fontAlgn="ctr"/>
                      <a:r>
                        <a:rPr lang="en-US" sz="1800" b="1" u="none" strike="noStrike">
                          <a:effectLst/>
                          <a:latin typeface="Times New Roman" panose="02020603050405020304" pitchFamily="18" charset="0"/>
                          <a:ea typeface="標楷體" panose="03000509000000000000" pitchFamily="65" charset="-120"/>
                          <a:cs typeface="Times New Roman" panose="02020603050405020304" pitchFamily="18" charset="0"/>
                        </a:rPr>
                        <a:t>Meal raw materials, products</a:t>
                      </a:r>
                      <a:endParaRPr lang="zh-TW" altLang="en-US" sz="18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0" marR="0" marT="18000" marB="18000" anchor="ctr"/>
                </a:tc>
                <a:tc vMerge="1">
                  <a:txBody>
                    <a:bodyPr/>
                    <a:lstStyle/>
                    <a:p>
                      <a:pPr rtl="0"/>
                      <a:endParaRPr lang="zh-TW" altLang="en-US"/>
                    </a:p>
                  </a:txBody>
                  <a:tcPr/>
                </a:tc>
                <a:extLst>
                  <a:ext uri="{0D108BD9-81ED-4DB2-BD59-A6C34878D82A}">
                    <a16:rowId xmlns:a16="http://schemas.microsoft.com/office/drawing/2014/main" val="10001"/>
                  </a:ext>
                </a:extLst>
              </a:tr>
              <a:tr h="149622">
                <a:tc>
                  <a:txBody>
                    <a:bodyPr/>
                    <a:lstStyle/>
                    <a:p>
                      <a:pPr algn="ctr" rtl="0" fontAlgn="ctr"/>
                      <a:r>
                        <a:rPr lang="en-US" sz="1800" b="0" u="none" strike="noStrike" dirty="0">
                          <a:effectLst/>
                          <a:latin typeface="Times New Roman" panose="02020603050405020304" pitchFamily="18" charset="0"/>
                          <a:ea typeface="微軟正黑體" panose="020B0604030504040204" pitchFamily="34" charset="-120"/>
                          <a:cs typeface="Times New Roman" panose="02020603050405020304" pitchFamily="18" charset="0"/>
                        </a:rPr>
                        <a:t>  2019</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dirty="0">
                          <a:effectLst/>
                          <a:latin typeface="Times New Roman" panose="02020603050405020304" pitchFamily="18" charset="0"/>
                          <a:ea typeface="微軟正黑體" panose="020B0604030504040204" pitchFamily="34" charset="-120"/>
                          <a:cs typeface="Times New Roman" panose="02020603050405020304" pitchFamily="18" charset="0"/>
                        </a:rPr>
                        <a:t>1,553  </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             777 </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dirty="0">
                          <a:effectLst/>
                          <a:latin typeface="Times New Roman" panose="02020603050405020304" pitchFamily="18" charset="0"/>
                          <a:ea typeface="微軟正黑體" panose="020B0604030504040204" pitchFamily="34" charset="-120"/>
                          <a:cs typeface="Times New Roman" panose="02020603050405020304" pitchFamily="18" charset="0"/>
                        </a:rPr>
                        <a:t>            10 </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dirty="0">
                          <a:effectLst/>
                          <a:latin typeface="Times New Roman" panose="02020603050405020304" pitchFamily="18" charset="0"/>
                          <a:ea typeface="微軟正黑體" panose="020B0604030504040204" pitchFamily="34" charset="-120"/>
                          <a:cs typeface="Times New Roman" panose="02020603050405020304" pitchFamily="18" charset="0"/>
                        </a:rPr>
                        <a:t>                    201 </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        2,541 </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extLst>
                  <a:ext uri="{0D108BD9-81ED-4DB2-BD59-A6C34878D82A}">
                    <a16:rowId xmlns:a16="http://schemas.microsoft.com/office/drawing/2014/main" val="10002"/>
                  </a:ext>
                </a:extLst>
              </a:tr>
              <a:tr h="0">
                <a:tc>
                  <a:txBody>
                    <a:bodyPr/>
                    <a:lstStyle/>
                    <a:p>
                      <a:pPr algn="ct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  2020</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1,547 </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             590 </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            10 </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dirty="0">
                          <a:effectLst/>
                          <a:latin typeface="Times New Roman" panose="02020603050405020304" pitchFamily="18" charset="0"/>
                          <a:ea typeface="微軟正黑體" panose="020B0604030504040204" pitchFamily="34" charset="-120"/>
                          <a:cs typeface="Times New Roman" panose="02020603050405020304" pitchFamily="18" charset="0"/>
                        </a:rPr>
                        <a:t>                    221 </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        2,368  </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extLst>
                  <a:ext uri="{0D108BD9-81ED-4DB2-BD59-A6C34878D82A}">
                    <a16:rowId xmlns:a16="http://schemas.microsoft.com/office/drawing/2014/main" val="10003"/>
                  </a:ext>
                </a:extLst>
              </a:tr>
              <a:tr h="0">
                <a:tc>
                  <a:txBody>
                    <a:bodyPr/>
                    <a:lstStyle/>
                    <a:p>
                      <a:pPr algn="ct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  2021</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1,560 </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             696 </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              9 </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dirty="0">
                          <a:effectLst/>
                          <a:latin typeface="Times New Roman" panose="02020603050405020304" pitchFamily="18" charset="0"/>
                          <a:ea typeface="微軟正黑體" panose="020B0604030504040204" pitchFamily="34" charset="-120"/>
                          <a:cs typeface="Times New Roman" panose="02020603050405020304" pitchFamily="18" charset="0"/>
                        </a:rPr>
                        <a:t>                    218 </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        2,483 </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extLst>
                  <a:ext uri="{0D108BD9-81ED-4DB2-BD59-A6C34878D82A}">
                    <a16:rowId xmlns:a16="http://schemas.microsoft.com/office/drawing/2014/main" val="10004"/>
                  </a:ext>
                </a:extLst>
              </a:tr>
              <a:tr h="0">
                <a:tc>
                  <a:txBody>
                    <a:bodyPr/>
                    <a:lstStyle/>
                    <a:p>
                      <a:pPr algn="ct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  2022</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1,583</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737</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12 </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291</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2,623</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extLst>
                  <a:ext uri="{0D108BD9-81ED-4DB2-BD59-A6C34878D82A}">
                    <a16:rowId xmlns:a16="http://schemas.microsoft.com/office/drawing/2014/main" val="10005"/>
                  </a:ext>
                </a:extLst>
              </a:tr>
              <a:tr h="0">
                <a:tc>
                  <a:txBody>
                    <a:bodyPr/>
                    <a:lstStyle/>
                    <a:p>
                      <a:pPr algn="ct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  2023</a:t>
                      </a:r>
                      <a:endParaRPr lang="zh-TW" altLang="en-US" sz="18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0" marR="0" marT="18000" marB="18000" anchor="ctr"/>
                </a:tc>
                <a:tc>
                  <a:txBody>
                    <a:bodyPr/>
                    <a:lstStyle/>
                    <a:p>
                      <a:pPr algn="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1,278 </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             789 </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19               </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                    299 </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2,385 </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extLst>
                  <a:ext uri="{0D108BD9-81ED-4DB2-BD59-A6C34878D82A}">
                    <a16:rowId xmlns:a16="http://schemas.microsoft.com/office/drawing/2014/main" val="10006"/>
                  </a:ext>
                </a:extLst>
              </a:tr>
              <a:tr h="0">
                <a:tc>
                  <a:txBody>
                    <a:bodyPr/>
                    <a:lstStyle/>
                    <a:p>
                      <a:pPr algn="ctr" rtl="0" fontAlgn="ctr"/>
                      <a:r>
                        <a:rPr lang="en-US" sz="1800" b="0" i="0" u="none" strike="noStrike">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As of Q3 2024</a:t>
                      </a:r>
                      <a:endParaRPr lang="en-US" altLang="zh-TW" sz="18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0" marR="0" marT="18000" marB="18000" anchor="ctr"/>
                </a:tc>
                <a:tc>
                  <a:txBody>
                    <a:bodyPr/>
                    <a:lstStyle/>
                    <a:p>
                      <a:pPr algn="r" rtl="0" fontAlgn="ctr"/>
                      <a:r>
                        <a:rPr lang="en-US" sz="1800" b="0" i="0" u="none" strike="noStrike">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979</a:t>
                      </a:r>
                    </a:p>
                  </a:txBody>
                  <a:tcPr marL="0" marR="0" marT="18000" marB="18000" anchor="ctr"/>
                </a:tc>
                <a:tc>
                  <a:txBody>
                    <a:bodyPr/>
                    <a:lstStyle/>
                    <a:p>
                      <a:pPr algn="r" rtl="0" fontAlgn="ctr"/>
                      <a:r>
                        <a:rPr lang="en-US" sz="1800" b="0" i="0" u="none" strike="noStrike">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522</a:t>
                      </a:r>
                    </a:p>
                  </a:txBody>
                  <a:tcPr marL="0" marR="0" marT="18000" marB="18000" anchor="ctr"/>
                </a:tc>
                <a:tc>
                  <a:txBody>
                    <a:bodyPr/>
                    <a:lstStyle/>
                    <a:p>
                      <a:pPr algn="r" rtl="0" fontAlgn="ctr"/>
                      <a:r>
                        <a:rPr lang="en-US" sz="1800" b="0" i="0" u="none" strike="noStrike">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14</a:t>
                      </a:r>
                    </a:p>
                  </a:txBody>
                  <a:tcPr marL="0" marR="0" marT="18000" marB="18000" anchor="ctr"/>
                </a:tc>
                <a:tc>
                  <a:txBody>
                    <a:bodyPr/>
                    <a:lstStyle/>
                    <a:p>
                      <a:pPr algn="r" rtl="0" fontAlgn="ctr"/>
                      <a:r>
                        <a:rPr lang="en-US" sz="1800" b="0" i="0" u="none" strike="noStrike">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232</a:t>
                      </a:r>
                    </a:p>
                  </a:txBody>
                  <a:tcPr marL="0" marR="0" marT="18000" marB="18000" anchor="ctr"/>
                </a:tc>
                <a:tc>
                  <a:txBody>
                    <a:bodyPr/>
                    <a:lstStyle/>
                    <a:p>
                      <a:pPr algn="r" rtl="0" fontAlgn="ctr"/>
                      <a:r>
                        <a:rPr lang="en-US" sz="1800" b="0" i="0" u="none" strike="noStrike">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1,747</a:t>
                      </a:r>
                    </a:p>
                  </a:txBody>
                  <a:tcPr marL="0" marR="0" marT="18000" marB="18000" anchor="ctr"/>
                </a:tc>
                <a:extLst>
                  <a:ext uri="{0D108BD9-81ED-4DB2-BD59-A6C34878D82A}">
                    <a16:rowId xmlns:a16="http://schemas.microsoft.com/office/drawing/2014/main" val="10007"/>
                  </a:ext>
                </a:extLst>
              </a:tr>
              <a:tr h="433944">
                <a:tc>
                  <a:txBody>
                    <a:bodyPr/>
                    <a:lstStyle/>
                    <a:p>
                      <a:pPr algn="ctr" rtl="0" fontAlgn="ct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sz="1800" b="0" u="none" strike="noStrike">
                          <a:effectLst/>
                          <a:latin typeface="Times New Roman" panose="02020603050405020304" pitchFamily="18" charset="0"/>
                          <a:ea typeface="標楷體" panose="03000509000000000000" pitchFamily="65" charset="-120"/>
                          <a:cs typeface="Times New Roman" panose="02020603050405020304" pitchFamily="18" charset="0"/>
                        </a:rPr>
                        <a:t>Total </a:t>
                      </a: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a:t>
                      </a:r>
                      <a:r>
                        <a:rPr lang="en-US" sz="1800" b="0" u="none" strike="noStrike">
                          <a:effectLst/>
                          <a:latin typeface="Times New Roman" panose="02020603050405020304" pitchFamily="18" charset="0"/>
                          <a:ea typeface="標楷體" panose="03000509000000000000" pitchFamily="65" charset="-120"/>
                          <a:cs typeface="Times New Roman" panose="02020603050405020304" pitchFamily="18" charset="0"/>
                        </a:rPr>
                        <a:t>beginning </a:t>
                      </a:r>
                      <a:r>
                        <a:rPr lang="en-US" sz="1800" b="0" u="none" strike="noStrike">
                          <a:effectLst/>
                          <a:latin typeface="Times New Roman" panose="02020603050405020304" pitchFamily="18" charset="0"/>
                          <a:ea typeface="微軟正黑體" panose="020B0604030504040204" pitchFamily="34" charset="-120"/>
                          <a:cs typeface="Times New Roman" panose="02020603050405020304" pitchFamily="18" charset="0"/>
                        </a:rPr>
                        <a:t>2015)</a:t>
                      </a:r>
                      <a:endParaRPr lang="en-US" altLang="zh-TW"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0" marR="0" marT="18000" marB="18000" anchor="ctr"/>
                </a:tc>
                <a:tc>
                  <a:txBody>
                    <a:bodyPr/>
                    <a:lstStyle/>
                    <a:p>
                      <a:pPr algn="r" rtl="0" fontAlgn="ctr"/>
                      <a:r>
                        <a:rPr lang="en-US" sz="1800" b="0" i="0" u="none" strike="noStrike">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14,459</a:t>
                      </a:r>
                    </a:p>
                  </a:txBody>
                  <a:tcPr marL="0" marR="0" marT="18000" marB="18000" anchor="ctr"/>
                </a:tc>
                <a:tc>
                  <a:txBody>
                    <a:bodyPr/>
                    <a:lstStyle/>
                    <a:p>
                      <a:pPr algn="r" rtl="0" fontAlgn="ctr"/>
                      <a:r>
                        <a:rPr lang="en-US" sz="1800" b="0" i="0" u="none" strike="noStrike">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8,106</a:t>
                      </a:r>
                    </a:p>
                  </a:txBody>
                  <a:tcPr marL="0" marR="0" marT="18000" marB="18000" anchor="ctr"/>
                </a:tc>
                <a:tc>
                  <a:txBody>
                    <a:bodyPr/>
                    <a:lstStyle/>
                    <a:p>
                      <a:pPr algn="r" rtl="0" fontAlgn="ctr"/>
                      <a:r>
                        <a:rPr lang="en-US" sz="1800" b="0" i="0" u="none" strike="noStrike">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133</a:t>
                      </a:r>
                    </a:p>
                  </a:txBody>
                  <a:tcPr marL="0" marR="0" marT="18000" marB="18000" anchor="ctr"/>
                </a:tc>
                <a:tc>
                  <a:txBody>
                    <a:bodyPr/>
                    <a:lstStyle/>
                    <a:p>
                      <a:pPr algn="r" rtl="0" fontAlgn="ctr"/>
                      <a:r>
                        <a:rPr lang="en-US" sz="1800" b="0" i="0" u="none" strike="noStrike">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2,178</a:t>
                      </a:r>
                    </a:p>
                  </a:txBody>
                  <a:tcPr marL="0" marR="0" marT="18000" marB="18000" anchor="ctr"/>
                </a:tc>
                <a:tc>
                  <a:txBody>
                    <a:bodyPr/>
                    <a:lstStyle/>
                    <a:p>
                      <a:pPr algn="r" rtl="0" fontAlgn="ctr"/>
                      <a:r>
                        <a:rPr lang="en-US"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24,876</a:t>
                      </a:r>
                    </a:p>
                  </a:txBody>
                  <a:tcPr marL="0" marR="0" marT="18000" marB="18000" anchor="ctr"/>
                </a:tc>
                <a:extLst>
                  <a:ext uri="{0D108BD9-81ED-4DB2-BD59-A6C34878D82A}">
                    <a16:rowId xmlns:a16="http://schemas.microsoft.com/office/drawing/2014/main" val="2157569880"/>
                  </a:ext>
                </a:extLst>
              </a:tr>
            </a:tbl>
          </a:graphicData>
        </a:graphic>
      </p:graphicFrame>
      <p:sp>
        <p:nvSpPr>
          <p:cNvPr id="4" name="文字版面配置區 2"/>
          <p:cNvSpPr>
            <a:spLocks noGrp="1"/>
          </p:cNvSpPr>
          <p:nvPr>
            <p:ph type="title"/>
          </p:nvPr>
        </p:nvSpPr>
        <p:spPr>
          <a:xfrm>
            <a:off x="1064094" y="23925"/>
            <a:ext cx="7025643" cy="1325563"/>
          </a:xfrm>
        </p:spPr>
        <p:txBody>
          <a:bodyPr rtlCol="0" anchor="ctr">
            <a:normAutofit/>
          </a:bodyPr>
          <a:lstStyle/>
          <a:p>
            <a:pPr rtl="0" fontAlgn="base">
              <a:spcBef>
                <a:spcPct val="0"/>
              </a:spcBef>
              <a:spcAft>
                <a:spcPct val="0"/>
              </a:spcAft>
              <a:defRPr/>
            </a:pPr>
            <a:r>
              <a:rPr lang="en-US" sz="4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Happiness in tea imparts peace</a:t>
            </a:r>
          </a:p>
        </p:txBody>
      </p:sp>
      <p:pic>
        <p:nvPicPr>
          <p:cNvPr id="3" name="圖片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84783" y="105302"/>
            <a:ext cx="1393371" cy="1393371"/>
          </a:xfrm>
          <a:prstGeom prst="rect">
            <a:avLst/>
          </a:prstGeom>
        </p:spPr>
      </p:pic>
      <p:sp>
        <p:nvSpPr>
          <p:cNvPr id="6" name="標題 1">
            <a:extLst>
              <a:ext uri="{FF2B5EF4-FFF2-40B4-BE49-F238E27FC236}">
                <a16:creationId xmlns:a16="http://schemas.microsoft.com/office/drawing/2014/main" id="{C715E619-FB74-4032-A46C-FAF0615A1FE6}"/>
              </a:ext>
            </a:extLst>
          </p:cNvPr>
          <p:cNvSpPr txBox="1">
            <a:spLocks/>
          </p:cNvSpPr>
          <p:nvPr/>
        </p:nvSpPr>
        <p:spPr>
          <a:xfrm>
            <a:off x="496558" y="5478657"/>
            <a:ext cx="8582896" cy="3870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358775" algn="just" rtl="0" hangingPunct="0">
              <a:lnSpc>
                <a:spcPct val="100000"/>
              </a:lnSpc>
              <a:spcBef>
                <a:spcPts val="900"/>
              </a:spcBef>
              <a:buClr>
                <a:srgbClr val="00B050"/>
              </a:buClr>
              <a:buFont typeface="Arial" panose="020B0604020202020204" pitchFamily="34" charset="0"/>
              <a:buBlip>
                <a:blip r:embed="rId3"/>
              </a:buBlip>
            </a:pPr>
            <a:r>
              <a:rPr lang="en-US" sz="1800" b="1" dirty="0">
                <a:latin typeface="Times New Roman" panose="02020603050405020304" pitchFamily="18" charset="0"/>
                <a:ea typeface="標楷體" panose="03000509000000000000" pitchFamily="65" charset="-120"/>
                <a:cs typeface="Times New Roman" panose="02020603050405020304" pitchFamily="18" charset="0"/>
              </a:rPr>
              <a:t>As of Q3 of 2024, a total of 384 </a:t>
            </a:r>
            <a:r>
              <a:rPr lang="zh-TW" sz="1800" b="1" dirty="0">
                <a:latin typeface="Times New Roman" panose="02020603050405020304" pitchFamily="18" charset="0"/>
                <a:ea typeface="標楷體" panose="03000509000000000000" pitchFamily="65" charset="-120"/>
                <a:cs typeface="Times New Roman" panose="02020603050405020304" pitchFamily="18" charset="0"/>
              </a:rPr>
              <a:t>certificates of origin have been obtained and are under continuous supervision and management.</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a:p>
            <a:pPr marL="358775" indent="-358775" algn="just" rtl="0" hangingPunct="0">
              <a:lnSpc>
                <a:spcPct val="100000"/>
              </a:lnSpc>
              <a:spcBef>
                <a:spcPts val="900"/>
              </a:spcBef>
              <a:buClr>
                <a:srgbClr val="00B050"/>
              </a:buClr>
              <a:buFont typeface="Arial" panose="020B0604020202020204" pitchFamily="34" charset="0"/>
              <a:buBlip>
                <a:blip r:embed="rId3"/>
              </a:buBlip>
            </a:pPr>
            <a:r>
              <a:rPr lang="en-US" sz="1800" b="1" dirty="0">
                <a:latin typeface="Times New Roman" panose="02020603050405020304" pitchFamily="18" charset="0"/>
                <a:ea typeface="標楷體" panose="03000509000000000000" pitchFamily="65" charset="-120"/>
                <a:cs typeface="Times New Roman" panose="02020603050405020304" pitchFamily="18" charset="0"/>
              </a:rPr>
              <a:t>As of Q3 of 2024, a total of 70 </a:t>
            </a:r>
            <a:r>
              <a:rPr lang="zh-TW" sz="1800" b="1" dirty="0">
                <a:latin typeface="Times New Roman" panose="02020603050405020304" pitchFamily="18" charset="0"/>
                <a:ea typeface="標楷體" panose="03000509000000000000" pitchFamily="65" charset="-120"/>
                <a:cs typeface="Times New Roman" panose="02020603050405020304" pitchFamily="18" charset="0"/>
              </a:rPr>
              <a:t>pieces of raw materials were inspected for the place of origin (all in Taiwan).</a:t>
            </a:r>
          </a:p>
        </p:txBody>
      </p:sp>
    </p:spTree>
    <p:extLst>
      <p:ext uri="{BB962C8B-B14F-4D97-AF65-F5344CB8AC3E}">
        <p14:creationId xmlns:p14="http://schemas.microsoft.com/office/powerpoint/2010/main" val="14250986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4"/>
          <p:cNvSpPr txBox="1">
            <a:spLocks noGrp="1"/>
          </p:cNvSpPr>
          <p:nvPr>
            <p:ph idx="1"/>
          </p:nvPr>
        </p:nvSpPr>
        <p:spPr>
          <a:xfrm>
            <a:off x="691883" y="1560841"/>
            <a:ext cx="8168582" cy="4585871"/>
          </a:xfrm>
          <a:prstGeom prst="rect">
            <a:avLst/>
          </a:prstGeom>
          <a:noFill/>
        </p:spPr>
        <p:txBody>
          <a:bodyPr wrap="square" rtlCol="0">
            <a:spAutoFit/>
          </a:bodyPr>
          <a:lstStyle/>
          <a:p>
            <a:pPr marL="358758" indent="-358758" rtl="0" hangingPunct="0">
              <a:lnSpc>
                <a:spcPct val="100000"/>
              </a:lnSpc>
              <a:spcBef>
                <a:spcPts val="1200"/>
              </a:spcBef>
              <a:spcAft>
                <a:spcPts val="1200"/>
              </a:spcAft>
              <a:buClr>
                <a:srgbClr val="00B050"/>
              </a:buClr>
              <a:buBlip>
                <a:blip r:embed="rId2"/>
              </a:buBlip>
            </a:pPr>
            <a:r>
              <a:rPr lang="en-US" sz="1800" b="1" dirty="0">
                <a:latin typeface="Times New Roman" panose="02020603050405020304" pitchFamily="18" charset="0"/>
                <a:ea typeface="標楷體" panose="03000509000000000000" pitchFamily="65" charset="-120"/>
                <a:cs typeface="Times New Roman" panose="02020603050405020304" pitchFamily="18" charset="0"/>
              </a:rPr>
              <a:t>Inflation, geopolitical conflicts, and the outcome of the U.S. election are expected to impact the gains of the current economic recovery. The Company will strive for operational rationalization and assess the sensitivity of various resources to factors such as interest rates, exchange rates, and tariffs, aiming to build more resilient operational strength.</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a:p>
            <a:pPr marL="358758" indent="-358758" rtl="0" hangingPunct="0">
              <a:lnSpc>
                <a:spcPct val="100000"/>
              </a:lnSpc>
              <a:spcBef>
                <a:spcPts val="1200"/>
              </a:spcBef>
              <a:spcAft>
                <a:spcPts val="1200"/>
              </a:spcAft>
              <a:buClr>
                <a:srgbClr val="00B050"/>
              </a:buClr>
              <a:buBlip>
                <a:blip r:embed="rId2"/>
              </a:buBlip>
            </a:pPr>
            <a:r>
              <a:rPr lang="en-US" sz="1800" b="1" dirty="0">
                <a:latin typeface="Times New Roman" panose="02020603050405020304" pitchFamily="18" charset="0"/>
                <a:ea typeface="標楷體" panose="03000509000000000000" pitchFamily="65" charset="-120"/>
                <a:cs typeface="Times New Roman" panose="02020603050405020304" pitchFamily="18" charset="0"/>
              </a:rPr>
              <a:t>Continue to strengthen the concepts of “green marketing” and “sustainability,” dedicated to creating an energy-efficient and environmentally friendly green enterprise, and taking more proactive actions to contribute to a greener environment and the protection of the Earth.</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a:p>
            <a:pPr marL="358758" indent="-358758" rtl="0" hangingPunct="0">
              <a:lnSpc>
                <a:spcPct val="100000"/>
              </a:lnSpc>
              <a:spcBef>
                <a:spcPts val="1200"/>
              </a:spcBef>
              <a:spcAft>
                <a:spcPts val="1200"/>
              </a:spcAft>
              <a:buClr>
                <a:srgbClr val="00B050"/>
              </a:buClr>
              <a:buBlip>
                <a:blip r:embed="rId2"/>
              </a:buBlip>
            </a:pPr>
            <a:r>
              <a:rPr lang="en-US" sz="1800" b="1" dirty="0">
                <a:latin typeface="Times New Roman" panose="02020603050405020304" pitchFamily="18" charset="0"/>
                <a:ea typeface="標楷體" panose="03000509000000000000" pitchFamily="65" charset="-120"/>
                <a:cs typeface="Times New Roman" panose="02020603050405020304" pitchFamily="18" charset="0"/>
              </a:rPr>
              <a:t>Actively participate in various public welfare activities and continue to care for underprivileged children in rural areas by rallying members to participate in charitable activities. Internally, we encourage employees to contribute through donations, aiming to strengthen the spirit of corporate social responsibility.</a:t>
            </a:r>
          </a:p>
        </p:txBody>
      </p:sp>
      <p:sp>
        <p:nvSpPr>
          <p:cNvPr id="6" name="標題 1">
            <a:extLst>
              <a:ext uri="{FF2B5EF4-FFF2-40B4-BE49-F238E27FC236}">
                <a16:creationId xmlns:a16="http://schemas.microsoft.com/office/drawing/2014/main" id="{AEFEACAE-7985-4DF5-AB8C-C6DAE3BAD7C8}"/>
              </a:ext>
            </a:extLst>
          </p:cNvPr>
          <p:cNvSpPr>
            <a:spLocks noGrp="1"/>
          </p:cNvSpPr>
          <p:nvPr>
            <p:ph type="title"/>
          </p:nvPr>
        </p:nvSpPr>
        <p:spPr>
          <a:xfrm>
            <a:off x="1261112" y="23925"/>
            <a:ext cx="7660344" cy="1325563"/>
          </a:xfrm>
        </p:spPr>
        <p:txBody>
          <a:bodyPr rtlCol="0">
            <a:normAutofit/>
          </a:bodyPr>
          <a:lstStyle/>
          <a:p>
            <a:pPr rtl="0" fontAlgn="base">
              <a:spcAft>
                <a:spcPct val="0"/>
              </a:spcAft>
              <a:defRPr/>
            </a:pPr>
            <a:r>
              <a:rPr lang="en-US" sz="4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Business Development Plan</a:t>
            </a:r>
            <a:endParaRPr kumimoji="1" lang="zh-TW" altLang="en-US" sz="4000" b="1" dirty="0">
              <a:solidFill>
                <a:schemeClr val="accent6">
                  <a:lumMod val="50000"/>
                </a:schemeClr>
              </a:solidFill>
              <a:highlight>
                <a:srgbClr val="FFFF00"/>
              </a:highlight>
              <a:latin typeface="Times New Roman" panose="02020603050405020304" pitchFamily="18" charset="0"/>
              <a:ea typeface="標楷體" pitchFamily="65" charset="-120"/>
              <a:cs typeface="Times New Roman" panose="02020603050405020304" pitchFamily="18" charset="0"/>
            </a:endParaRPr>
          </a:p>
        </p:txBody>
      </p:sp>
      <p:pic>
        <p:nvPicPr>
          <p:cNvPr id="4" name="圖片 3">
            <a:extLst>
              <a:ext uri="{FF2B5EF4-FFF2-40B4-BE49-F238E27FC236}">
                <a16:creationId xmlns:a16="http://schemas.microsoft.com/office/drawing/2014/main" id="{84D63368-9A0B-4580-87C2-B08B1723C4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3911" y="5849062"/>
            <a:ext cx="1318543" cy="932353"/>
          </a:xfrm>
          <a:prstGeom prst="rect">
            <a:avLst/>
          </a:prstGeom>
        </p:spPr>
      </p:pic>
    </p:spTree>
    <p:extLst>
      <p:ext uri="{BB962C8B-B14F-4D97-AF65-F5344CB8AC3E}">
        <p14:creationId xmlns:p14="http://schemas.microsoft.com/office/powerpoint/2010/main" val="27976489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1261112" y="23925"/>
            <a:ext cx="10515600" cy="1325563"/>
          </a:xfrm>
        </p:spPr>
        <p:txBody>
          <a:bodyPr rtlCol="0">
            <a:normAutofit/>
          </a:bodyPr>
          <a:lstStyle/>
          <a:p>
            <a:pPr rtl="0" fontAlgn="base">
              <a:spcAft>
                <a:spcPct val="0"/>
              </a:spcAft>
              <a:defRPr/>
            </a:pPr>
            <a:r>
              <a:rPr lang="en-US" sz="4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Business Development Plan </a:t>
            </a:r>
            <a:r>
              <a:rPr lang="en-US" sz="28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(Continued)</a:t>
            </a:r>
            <a:endParaRPr kumimoji="1" lang="zh-TW" altLang="en-US" sz="28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endParaRPr>
          </a:p>
        </p:txBody>
      </p:sp>
      <p:sp>
        <p:nvSpPr>
          <p:cNvPr id="5" name="內容版面配置區 2"/>
          <p:cNvSpPr>
            <a:spLocks noGrp="1"/>
          </p:cNvSpPr>
          <p:nvPr>
            <p:ph idx="1"/>
          </p:nvPr>
        </p:nvSpPr>
        <p:spPr>
          <a:xfrm>
            <a:off x="605234" y="1489144"/>
            <a:ext cx="8215992" cy="4480134"/>
          </a:xfrm>
        </p:spPr>
        <p:txBody>
          <a:bodyPr rtlCol="0">
            <a:noAutofit/>
          </a:bodyPr>
          <a:lstStyle/>
          <a:p>
            <a:pPr marL="268288" indent="-268288" rtl="0">
              <a:lnSpc>
                <a:spcPct val="100000"/>
              </a:lnSpc>
              <a:spcBef>
                <a:spcPts val="1200"/>
              </a:spcBef>
              <a:spcAft>
                <a:spcPts val="1200"/>
              </a:spcAft>
              <a:buClr>
                <a:srgbClr val="00B050"/>
              </a:buClr>
              <a:buBlip>
                <a:blip r:embed="rId2"/>
              </a:buBlip>
            </a:pPr>
            <a:r>
              <a:rPr lang="en-US" sz="1800" b="1" dirty="0">
                <a:latin typeface="Times New Roman" panose="02020603050405020304" pitchFamily="18" charset="0"/>
                <a:ea typeface="標楷體" panose="03000509000000000000" pitchFamily="65" charset="-120"/>
                <a:cs typeface="Times New Roman" panose="02020603050405020304" pitchFamily="18" charset="0"/>
              </a:rPr>
              <a:t>In response to the ongoing labor shortage, the Company will increase investment in automation capital expenditures for production equipment on the manufacturing side and service equipment on the sales and service side, aiming to mitigate the impact of labor shortages through automated capital expenditures.</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a:p>
            <a:pPr marL="268288" indent="-268288" rtl="0">
              <a:lnSpc>
                <a:spcPct val="100000"/>
              </a:lnSpc>
              <a:spcBef>
                <a:spcPts val="1200"/>
              </a:spcBef>
              <a:spcAft>
                <a:spcPts val="1200"/>
              </a:spcAft>
              <a:buClr>
                <a:srgbClr val="00B050"/>
              </a:buClr>
              <a:buBlip>
                <a:blip r:embed="rId2"/>
              </a:buBlip>
            </a:pPr>
            <a:r>
              <a:rPr lang="en-US" sz="1800" b="1" dirty="0">
                <a:latin typeface="Times New Roman" panose="02020603050405020304" pitchFamily="18" charset="0"/>
                <a:ea typeface="標楷體" panose="03000509000000000000" pitchFamily="65" charset="-120"/>
                <a:cs typeface="Times New Roman" panose="02020603050405020304" pitchFamily="18" charset="0"/>
              </a:rPr>
              <a:t>Accelerate talent development across various fields, continuously strengthen the depth of brand management and innovative capabilities, to enhance the competitive advantage in domestic and international channel development and lay the foundation for </a:t>
            </a:r>
            <a:r>
              <a:rPr lang="en-US" sz="1800" b="1" dirty="0" err="1">
                <a:latin typeface="Times New Roman" panose="02020603050405020304" pitchFamily="18" charset="0"/>
                <a:ea typeface="標楷體" panose="03000509000000000000" pitchFamily="65" charset="-120"/>
                <a:cs typeface="Times New Roman" panose="02020603050405020304" pitchFamily="18" charset="0"/>
              </a:rPr>
              <a:t>TenRen’s</a:t>
            </a:r>
            <a:r>
              <a:rPr lang="en-US" sz="1800" b="1" dirty="0">
                <a:latin typeface="Times New Roman" panose="02020603050405020304" pitchFamily="18" charset="0"/>
                <a:ea typeface="標楷體" panose="03000509000000000000" pitchFamily="65" charset="-120"/>
                <a:cs typeface="Times New Roman" panose="02020603050405020304" pitchFamily="18" charset="0"/>
              </a:rPr>
              <a:t> international expansion.</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a:p>
            <a:pPr marL="268288" indent="-268288" rtl="0">
              <a:lnSpc>
                <a:spcPct val="100000"/>
              </a:lnSpc>
              <a:spcBef>
                <a:spcPts val="1200"/>
              </a:spcBef>
              <a:spcAft>
                <a:spcPts val="1200"/>
              </a:spcAft>
              <a:buClr>
                <a:srgbClr val="00B050"/>
              </a:buClr>
              <a:buBlip>
                <a:blip r:embed="rId2"/>
              </a:buBlip>
            </a:pPr>
            <a:r>
              <a:rPr lang="en-US" sz="1800" b="1" dirty="0">
                <a:latin typeface="Times New Roman" panose="02020603050405020304" pitchFamily="18" charset="0"/>
                <a:ea typeface="標楷體" panose="03000509000000000000" pitchFamily="65" charset="-120"/>
                <a:cs typeface="Times New Roman" panose="02020603050405020304" pitchFamily="18" charset="0"/>
              </a:rPr>
              <a:t>Strengthen the digitalization of retail by introducing a pre-order system coupled with a delivery mechanism, expanding the reach of TOGO tea drink sales. Accelerate investment in digitalization and intelligence to support the diverse development needs of operations.</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a:p>
            <a:pPr rtl="0">
              <a:lnSpc>
                <a:spcPct val="100000"/>
              </a:lnSpc>
              <a:spcBef>
                <a:spcPts val="1200"/>
              </a:spcBef>
              <a:spcAft>
                <a:spcPts val="1200"/>
              </a:spcAft>
              <a:buClr>
                <a:srgbClr val="00B050"/>
              </a:buClr>
              <a:buBlip>
                <a:blip r:embed="rId2"/>
              </a:buBlip>
            </a:pP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6" name="圖片 5">
            <a:extLst>
              <a:ext uri="{FF2B5EF4-FFF2-40B4-BE49-F238E27FC236}">
                <a16:creationId xmlns:a16="http://schemas.microsoft.com/office/drawing/2014/main" id="{51659E0E-8D4F-4ACC-A0FF-4E897E92B2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3911" y="5849062"/>
            <a:ext cx="1318543" cy="932353"/>
          </a:xfrm>
          <a:prstGeom prst="rect">
            <a:avLst/>
          </a:prstGeom>
        </p:spPr>
      </p:pic>
    </p:spTree>
    <p:extLst>
      <p:ext uri="{BB962C8B-B14F-4D97-AF65-F5344CB8AC3E}">
        <p14:creationId xmlns:p14="http://schemas.microsoft.com/office/powerpoint/2010/main" val="23114927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61112" y="23925"/>
            <a:ext cx="10515600" cy="1325563"/>
          </a:xfrm>
        </p:spPr>
        <p:txBody>
          <a:bodyPr rtlCol="0"/>
          <a:lstStyle/>
          <a:p>
            <a:pPr rtl="0"/>
            <a:r>
              <a:rPr lang="en-US" sz="4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Business Development Plan </a:t>
            </a:r>
            <a:r>
              <a:rPr lang="en-US" sz="28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(Continued)</a:t>
            </a:r>
            <a:endParaRPr lang="zh-TW" altLang="en-US" sz="2800" dirty="0">
              <a:latin typeface="Times New Roman" panose="02020603050405020304" pitchFamily="18" charset="0"/>
              <a:cs typeface="Times New Roman" panose="02020603050405020304" pitchFamily="18" charset="0"/>
            </a:endParaRPr>
          </a:p>
        </p:txBody>
      </p:sp>
      <p:sp>
        <p:nvSpPr>
          <p:cNvPr id="3" name="內容版面配置區 2"/>
          <p:cNvSpPr>
            <a:spLocks noGrp="1"/>
          </p:cNvSpPr>
          <p:nvPr>
            <p:ph idx="1"/>
          </p:nvPr>
        </p:nvSpPr>
        <p:spPr>
          <a:xfrm>
            <a:off x="795866" y="1685118"/>
            <a:ext cx="8178800" cy="4479010"/>
          </a:xfrm>
        </p:spPr>
        <p:txBody>
          <a:bodyPr rtlCol="0">
            <a:noAutofit/>
          </a:bodyPr>
          <a:lstStyle/>
          <a:p>
            <a:pPr rtl="0">
              <a:lnSpc>
                <a:spcPct val="100000"/>
              </a:lnSpc>
              <a:spcBef>
                <a:spcPts val="1200"/>
              </a:spcBef>
              <a:spcAft>
                <a:spcPts val="1200"/>
              </a:spcAft>
              <a:buClr>
                <a:srgbClr val="00B050"/>
              </a:buClr>
              <a:buBlip>
                <a:blip r:embed="rId2"/>
              </a:buBlip>
            </a:pPr>
            <a:r>
              <a:rPr lang="en-US" sz="1800" b="1" dirty="0">
                <a:latin typeface="Times New Roman" panose="02020603050405020304" pitchFamily="18" charset="0"/>
                <a:ea typeface="標楷體" panose="03000509000000000000" pitchFamily="65" charset="-120"/>
                <a:cs typeface="Times New Roman" panose="02020603050405020304" pitchFamily="18" charset="0"/>
              </a:rPr>
              <a:t>Continue to deepen local and sustainable procurement, ensuring that consumers can access locally produced products they can trust, while also reducing carbon emissions during procurement and transportation. </a:t>
            </a:r>
            <a:r>
              <a:rPr lang="en-US" sz="1800" b="1" dirty="0" err="1">
                <a:latin typeface="Times New Roman" panose="02020603050405020304" pitchFamily="18" charset="0"/>
                <a:ea typeface="標楷體" panose="03000509000000000000" pitchFamily="65" charset="-120"/>
                <a:cs typeface="Times New Roman" panose="02020603050405020304" pitchFamily="18" charset="0"/>
              </a:rPr>
              <a:t>TenRen</a:t>
            </a:r>
            <a:r>
              <a:rPr lang="en-US" sz="1800" b="1" dirty="0">
                <a:latin typeface="Times New Roman" panose="02020603050405020304" pitchFamily="18" charset="0"/>
                <a:ea typeface="標楷體" panose="03000509000000000000" pitchFamily="65" charset="-120"/>
                <a:cs typeface="Times New Roman" panose="02020603050405020304" pitchFamily="18" charset="0"/>
              </a:rPr>
              <a:t> currently maintains 80% of its procurement value from local suppliers. In terms of sustainable procurement, this includes sourcing Rainforest Alliance certified black tea, locally produced fresh milk from humane farming practices, and meat from animals raised and slaughtered humanely. We will fulfill our social responsibility for sustainable procurement by adhering to standards and regulations.</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a:p>
            <a:pPr rtl="0">
              <a:lnSpc>
                <a:spcPct val="100000"/>
              </a:lnSpc>
              <a:spcBef>
                <a:spcPts val="1200"/>
              </a:spcBef>
              <a:spcAft>
                <a:spcPts val="1200"/>
              </a:spcAft>
              <a:buClr>
                <a:srgbClr val="00B050"/>
              </a:buClr>
              <a:buBlip>
                <a:blip r:embed="rId2"/>
              </a:buBlip>
            </a:pPr>
            <a:r>
              <a:rPr lang="en-US" sz="1800" b="1" dirty="0">
                <a:latin typeface="Times New Roman" panose="02020603050405020304" pitchFamily="18" charset="0"/>
                <a:ea typeface="標楷體" panose="03000509000000000000" pitchFamily="65" charset="-120"/>
                <a:cs typeface="Times New Roman" panose="02020603050405020304" pitchFamily="18" charset="0"/>
              </a:rPr>
              <a:t>The Company will continue to adopt “natural, healthy, and additive-free” principles for raw material selection and new product development, offering high-quality, nutritious products. Combined with “humanity” service, we aim to deliver the warmth of tea to consumers and develop healthy, affordable food for them.</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4" name="圖片 3">
            <a:extLst>
              <a:ext uri="{FF2B5EF4-FFF2-40B4-BE49-F238E27FC236}">
                <a16:creationId xmlns:a16="http://schemas.microsoft.com/office/drawing/2014/main" id="{403F5EBA-64E1-461B-8936-E9EB57EAE2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3911" y="5849062"/>
            <a:ext cx="1318543" cy="932353"/>
          </a:xfrm>
          <a:prstGeom prst="rect">
            <a:avLst/>
          </a:prstGeom>
        </p:spPr>
      </p:pic>
    </p:spTree>
    <p:extLst>
      <p:ext uri="{BB962C8B-B14F-4D97-AF65-F5344CB8AC3E}">
        <p14:creationId xmlns:p14="http://schemas.microsoft.com/office/powerpoint/2010/main" val="636229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normAutofit/>
          </a:bodyPr>
          <a:lstStyle/>
          <a:p>
            <a:pPr rtl="0">
              <a:defRPr/>
            </a:pPr>
            <a:r>
              <a:rPr lang="en-US" sz="4000" b="1" dirty="0">
                <a:solidFill>
                  <a:schemeClr val="accent6">
                    <a:lumMod val="50000"/>
                  </a:schemeClr>
                </a:solidFill>
                <a:latin typeface="Times New Roman" panose="02020603050405020304" pitchFamily="18" charset="0"/>
                <a:ea typeface="標楷體" panose="03000509000000000000" pitchFamily="65" charset="-120"/>
                <a:cs typeface="Times New Roman" panose="02020603050405020304" pitchFamily="18" charset="0"/>
              </a:rPr>
              <a:t>Group and Brand Development</a:t>
            </a:r>
          </a:p>
        </p:txBody>
      </p:sp>
      <p:pic>
        <p:nvPicPr>
          <p:cNvPr id="6" name="圖片 1"/>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1505389" y="1768683"/>
            <a:ext cx="6462274" cy="479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30384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075467" y="2214283"/>
            <a:ext cx="8096250" cy="1454075"/>
          </a:xfrm>
        </p:spPr>
        <p:txBody>
          <a:bodyPr rtlCol="0" anchor="t">
            <a:noAutofit/>
          </a:bodyPr>
          <a:lstStyle/>
          <a:p>
            <a:pPr algn="ctr" rtl="0" eaLnBrk="1" hangingPunct="1">
              <a:lnSpc>
                <a:spcPct val="150000"/>
              </a:lnSpc>
              <a:defRPr/>
            </a:pPr>
            <a:r>
              <a:rPr lang="en-US" sz="5400" b="1" dirty="0">
                <a:solidFill>
                  <a:srgbClr val="800000"/>
                </a:solidFill>
                <a:latin typeface="Times New Roman" panose="02020603050405020304" pitchFamily="18" charset="0"/>
                <a:ea typeface="標楷體" panose="03000509000000000000" pitchFamily="65" charset="-120"/>
                <a:cs typeface="Times New Roman" panose="02020603050405020304" pitchFamily="18" charset="0"/>
              </a:rPr>
              <a:t>Thank you for your time</a:t>
            </a:r>
          </a:p>
        </p:txBody>
      </p:sp>
      <p:sp>
        <p:nvSpPr>
          <p:cNvPr id="7" name="Rectangle 3"/>
          <p:cNvSpPr>
            <a:spLocks noGrp="1" noChangeArrowheads="1"/>
          </p:cNvSpPr>
          <p:nvPr>
            <p:ph type="body" idx="1"/>
          </p:nvPr>
        </p:nvSpPr>
        <p:spPr>
          <a:xfrm>
            <a:off x="4357896" y="5468195"/>
            <a:ext cx="5466566" cy="1237129"/>
          </a:xfrm>
        </p:spPr>
        <p:txBody>
          <a:bodyPr rtlCol="0">
            <a:normAutofit/>
          </a:bodyPr>
          <a:lstStyle/>
          <a:p>
            <a:pPr marL="0" indent="0" algn="r" rtl="0" eaLnBrk="1" hangingPunct="1">
              <a:lnSpc>
                <a:spcPct val="80000"/>
              </a:lnSpc>
              <a:buNone/>
              <a:defRPr/>
            </a:pPr>
            <a:r>
              <a:rPr lang="en-US" sz="2400" b="1" dirty="0">
                <a:solidFill>
                  <a:schemeClr val="tx1"/>
                </a:solidFill>
                <a:effectLst>
                  <a:outerShdw blurRad="38100" dist="38100" dir="2700000" algn="tl">
                    <a:srgbClr val="C0C0C0"/>
                  </a:outerShdw>
                </a:effectLst>
                <a:latin typeface="Times New Roman" panose="02020603050405020304" pitchFamily="18" charset="0"/>
                <a:ea typeface="標楷體" pitchFamily="65" charset="-120"/>
                <a:cs typeface="Times New Roman" panose="02020603050405020304" pitchFamily="18" charset="0"/>
              </a:rPr>
              <a:t>Vice President Chen, Chung-</a:t>
            </a:r>
            <a:r>
              <a:rPr lang="en-US" sz="2400" b="1" dirty="0" err="1">
                <a:solidFill>
                  <a:schemeClr val="tx1"/>
                </a:solidFill>
                <a:effectLst>
                  <a:outerShdw blurRad="38100" dist="38100" dir="2700000" algn="tl">
                    <a:srgbClr val="C0C0C0"/>
                  </a:outerShdw>
                </a:effectLst>
                <a:latin typeface="Times New Roman" panose="02020603050405020304" pitchFamily="18" charset="0"/>
                <a:ea typeface="標楷體" pitchFamily="65" charset="-120"/>
                <a:cs typeface="Times New Roman" panose="02020603050405020304" pitchFamily="18" charset="0"/>
              </a:rPr>
              <a:t>Chih</a:t>
            </a:r>
            <a:endParaRPr lang="en-US" sz="2400" b="1" dirty="0">
              <a:solidFill>
                <a:schemeClr val="tx1"/>
              </a:solidFill>
              <a:effectLst>
                <a:outerShdw blurRad="38100" dist="38100" dir="2700000" algn="tl">
                  <a:srgbClr val="C0C0C0"/>
                </a:outerShdw>
              </a:effectLst>
              <a:latin typeface="Times New Roman" panose="02020603050405020304" pitchFamily="18" charset="0"/>
              <a:ea typeface="標楷體" pitchFamily="65" charset="-120"/>
              <a:cs typeface="Times New Roman" panose="02020603050405020304" pitchFamily="18" charset="0"/>
            </a:endParaRPr>
          </a:p>
          <a:p>
            <a:pPr marL="0" indent="0" algn="r" rtl="0" eaLnBrk="1" hangingPunct="1">
              <a:lnSpc>
                <a:spcPct val="80000"/>
              </a:lnSpc>
              <a:buNone/>
              <a:defRPr/>
            </a:pPr>
            <a:r>
              <a:rPr lang="en-US" sz="1800" u="sng" dirty="0">
                <a:latin typeface="Times New Roman" panose="02020603050405020304" pitchFamily="18" charset="0"/>
                <a:ea typeface="標楷體" pitchFamily="65" charset="-120"/>
                <a:cs typeface="Times New Roman" panose="02020603050405020304" pitchFamily="18" charset="0"/>
                <a:hlinkClick r:id="rId2"/>
              </a:rPr>
              <a:t>ericchen@tenren.com.tw</a:t>
            </a:r>
            <a:endParaRPr lang="en-US" altLang="zh-TW" sz="1800" u="sng" dirty="0">
              <a:latin typeface="Times New Roman" panose="02020603050405020304" pitchFamily="18" charset="0"/>
              <a:ea typeface="標楷體" pitchFamily="65" charset="-120"/>
              <a:cs typeface="Times New Roman" panose="02020603050405020304" pitchFamily="18" charset="0"/>
            </a:endParaRPr>
          </a:p>
          <a:p>
            <a:pPr marL="0" indent="0" algn="r" rtl="0" eaLnBrk="1" hangingPunct="1">
              <a:lnSpc>
                <a:spcPct val="80000"/>
              </a:lnSpc>
              <a:buNone/>
              <a:defRPr/>
            </a:pPr>
            <a:r>
              <a:rPr lang="en-US" sz="1800" u="sng" dirty="0">
                <a:latin typeface="Times New Roman" panose="02020603050405020304" pitchFamily="18" charset="0"/>
                <a:ea typeface="標楷體" pitchFamily="65" charset="-120"/>
                <a:cs typeface="Times New Roman" panose="02020603050405020304" pitchFamily="18" charset="0"/>
                <a:hlinkClick r:id="rId3"/>
              </a:rPr>
              <a:t>SGS Safe Information Platform-</a:t>
            </a:r>
            <a:r>
              <a:rPr lang="en-US" sz="1800" u="sng" dirty="0" err="1">
                <a:latin typeface="Times New Roman" panose="02020603050405020304" pitchFamily="18" charset="0"/>
                <a:ea typeface="標楷體" pitchFamily="65" charset="-120"/>
                <a:cs typeface="Times New Roman" panose="02020603050405020304" pitchFamily="18" charset="0"/>
                <a:hlinkClick r:id="rId3"/>
              </a:rPr>
              <a:t>TenRen</a:t>
            </a:r>
            <a:r>
              <a:rPr lang="en-US" sz="1800" u="sng" dirty="0">
                <a:latin typeface="Times New Roman" panose="02020603050405020304" pitchFamily="18" charset="0"/>
                <a:ea typeface="標楷體" pitchFamily="65" charset="-120"/>
                <a:cs typeface="Times New Roman" panose="02020603050405020304" pitchFamily="18" charset="0"/>
                <a:hlinkClick r:id="rId3"/>
              </a:rPr>
              <a:t> Tea Area</a:t>
            </a:r>
            <a:endParaRPr lang="en-US" altLang="zh-TW" sz="1800" u="sng" dirty="0">
              <a:latin typeface="Times New Roman" panose="02020603050405020304" pitchFamily="18" charset="0"/>
              <a:ea typeface="標楷體" pitchFamily="65" charset="-120"/>
              <a:cs typeface="Times New Roman" panose="02020603050405020304" pitchFamily="18" charset="0"/>
            </a:endParaRPr>
          </a:p>
        </p:txBody>
      </p:sp>
      <p:pic>
        <p:nvPicPr>
          <p:cNvPr id="8" name="圖片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15586" y="152676"/>
            <a:ext cx="1365391" cy="499831"/>
          </a:xfrm>
          <a:prstGeom prst="rect">
            <a:avLst/>
          </a:prstGeom>
        </p:spPr>
      </p:pic>
      <p:pic>
        <p:nvPicPr>
          <p:cNvPr id="9" name="圖片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231084" y="109241"/>
            <a:ext cx="1363008" cy="489929"/>
          </a:xfrm>
          <a:prstGeom prst="rect">
            <a:avLst/>
          </a:prstGeom>
        </p:spPr>
      </p:pic>
      <p:pic>
        <p:nvPicPr>
          <p:cNvPr id="10" name="圖片 9"/>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744199" y="152676"/>
            <a:ext cx="1373088" cy="446494"/>
          </a:xfrm>
          <a:prstGeom prst="rect">
            <a:avLst/>
          </a:prstGeom>
        </p:spPr>
      </p:pic>
      <p:pic>
        <p:nvPicPr>
          <p:cNvPr id="12" name="圖片 11">
            <a:extLst>
              <a:ext uri="{FF2B5EF4-FFF2-40B4-BE49-F238E27FC236}">
                <a16:creationId xmlns:a16="http://schemas.microsoft.com/office/drawing/2014/main" id="{7ED041EF-F348-4EF0-BB96-BE3BD8BB45D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83133" y="5468194"/>
            <a:ext cx="1749560" cy="1237129"/>
          </a:xfrm>
          <a:prstGeom prst="rect">
            <a:avLst/>
          </a:prstGeom>
        </p:spPr>
      </p:pic>
    </p:spTree>
    <p:extLst>
      <p:ext uri="{BB962C8B-B14F-4D97-AF65-F5344CB8AC3E}">
        <p14:creationId xmlns:p14="http://schemas.microsoft.com/office/powerpoint/2010/main" val="2515206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childTnLst>
                          </p:cTn>
                        </p:par>
                        <p:par>
                          <p:cTn id="10" fill="hold">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ppt_x</p:attrName>
                                        </p:attrNameLst>
                                      </p:cBhvr>
                                      <p:tavLst>
                                        <p:tav tm="0">
                                          <p:val>
                                            <p:strVal val="#ppt_x-.2"/>
                                          </p:val>
                                        </p:tav>
                                        <p:tav tm="100000">
                                          <p:val>
                                            <p:strVal val="#ppt_x"/>
                                          </p:val>
                                        </p:tav>
                                      </p:tavLst>
                                    </p:anim>
                                    <p:anim calcmode="lin" valueType="num">
                                      <p:cBhvr>
                                        <p:cTn id="14"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rtlCol="0">
            <a:normAutofit/>
          </a:bodyPr>
          <a:lstStyle/>
          <a:p>
            <a:pPr rtl="0" fontAlgn="base">
              <a:spcAft>
                <a:spcPct val="0"/>
              </a:spcAft>
              <a:defRPr/>
            </a:pPr>
            <a:r>
              <a:rPr lang="en-US" sz="46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About </a:t>
            </a:r>
            <a:r>
              <a:rPr lang="en-US" sz="4600" b="1" dirty="0" err="1">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TenRen</a:t>
            </a:r>
            <a:endParaRPr kumimoji="1" lang="en-US" altLang="zh-TW" sz="46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endParaRPr>
          </a:p>
        </p:txBody>
      </p:sp>
      <p:graphicFrame>
        <p:nvGraphicFramePr>
          <p:cNvPr id="13" name="資料庫圖表 12"/>
          <p:cNvGraphicFramePr/>
          <p:nvPr>
            <p:extLst>
              <p:ext uri="{D42A27DB-BD31-4B8C-83A1-F6EECF244321}">
                <p14:modId xmlns:p14="http://schemas.microsoft.com/office/powerpoint/2010/main" val="72007228"/>
              </p:ext>
            </p:extLst>
          </p:nvPr>
        </p:nvGraphicFramePr>
        <p:xfrm>
          <a:off x="3797011" y="2500921"/>
          <a:ext cx="3776374" cy="39608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群組 5"/>
          <p:cNvGrpSpPr/>
          <p:nvPr/>
        </p:nvGrpSpPr>
        <p:grpSpPr>
          <a:xfrm>
            <a:off x="1121368" y="2077761"/>
            <a:ext cx="2697596" cy="4419858"/>
            <a:chOff x="6023897" y="1568128"/>
            <a:chExt cx="2985395" cy="4985257"/>
          </a:xfrm>
        </p:grpSpPr>
        <p:pic>
          <p:nvPicPr>
            <p:cNvPr id="7" name="圖片 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21319456">
              <a:off x="6023897" y="1568128"/>
              <a:ext cx="2985395" cy="4985257"/>
            </a:xfrm>
            <a:prstGeom prst="rect">
              <a:avLst/>
            </a:prstGeom>
          </p:spPr>
        </p:pic>
        <p:graphicFrame>
          <p:nvGraphicFramePr>
            <p:cNvPr id="8" name="Object 57"/>
            <p:cNvGraphicFramePr>
              <a:graphicFrameLocks noChangeAspect="1"/>
            </p:cNvGraphicFramePr>
            <p:nvPr>
              <p:extLst>
                <p:ext uri="{D42A27DB-BD31-4B8C-83A1-F6EECF244321}">
                  <p14:modId xmlns:p14="http://schemas.microsoft.com/office/powerpoint/2010/main" val="121625336"/>
                </p:ext>
              </p:extLst>
            </p:nvPr>
          </p:nvGraphicFramePr>
          <p:xfrm>
            <a:off x="6927001" y="2618910"/>
            <a:ext cx="527538" cy="274228"/>
          </p:xfrm>
          <a:graphic>
            <a:graphicData uri="http://schemas.openxmlformats.org/presentationml/2006/ole">
              <mc:AlternateContent xmlns:mc="http://schemas.openxmlformats.org/markup-compatibility/2006">
                <mc:Choice xmlns:v="urn:schemas-microsoft-com:vml" Requires="v">
                  <p:oleObj name="多媒體項目" r:id="rId8" imgW="2286313" imgH="1185032" progId="MS_ClipArt_Gallery.2">
                    <p:embed/>
                  </p:oleObj>
                </mc:Choice>
                <mc:Fallback>
                  <p:oleObj name="多媒體項目" r:id="rId8" imgW="2286313" imgH="1185032" progId="MS_ClipArt_Gallery.2">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27001" y="2618910"/>
                          <a:ext cx="527538" cy="2742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9" name="圖片 8"/>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812360" y="1932312"/>
              <a:ext cx="299060" cy="299060"/>
            </a:xfrm>
            <a:prstGeom prst="rect">
              <a:avLst/>
            </a:prstGeom>
          </p:spPr>
        </p:pic>
        <p:pic>
          <p:nvPicPr>
            <p:cNvPr id="10" name="圖片 9"/>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163150" y="4734145"/>
              <a:ext cx="299060" cy="299060"/>
            </a:xfrm>
            <a:prstGeom prst="rect">
              <a:avLst/>
            </a:prstGeom>
          </p:spPr>
        </p:pic>
        <p:pic>
          <p:nvPicPr>
            <p:cNvPr id="11" name="圖片 10"/>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462210" y="5245175"/>
              <a:ext cx="299060" cy="299060"/>
            </a:xfrm>
            <a:prstGeom prst="rect">
              <a:avLst/>
            </a:prstGeom>
          </p:spPr>
        </p:pic>
      </p:grpSp>
    </p:spTree>
    <p:extLst>
      <p:ext uri="{BB962C8B-B14F-4D97-AF65-F5344CB8AC3E}">
        <p14:creationId xmlns:p14="http://schemas.microsoft.com/office/powerpoint/2010/main" val="720605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828563" y="0"/>
            <a:ext cx="8834051" cy="1325563"/>
          </a:xfrm>
        </p:spPr>
        <p:txBody>
          <a:bodyPr rtlCol="0">
            <a:normAutofit/>
          </a:bodyPr>
          <a:lstStyle/>
          <a:p>
            <a:pPr rtl="0" fontAlgn="base">
              <a:spcAft>
                <a:spcPct val="0"/>
              </a:spcAft>
              <a:defRPr/>
            </a:pPr>
            <a:r>
              <a:rPr lang="en-US" sz="40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Analysis of domestic and foreign sales</a:t>
            </a:r>
          </a:p>
        </p:txBody>
      </p:sp>
      <p:graphicFrame>
        <p:nvGraphicFramePr>
          <p:cNvPr id="7" name="圖表 6"/>
          <p:cNvGraphicFramePr>
            <a:graphicFrameLocks/>
          </p:cNvGraphicFramePr>
          <p:nvPr>
            <p:extLst>
              <p:ext uri="{D42A27DB-BD31-4B8C-83A1-F6EECF244321}">
                <p14:modId xmlns:p14="http://schemas.microsoft.com/office/powerpoint/2010/main" val="1549376827"/>
              </p:ext>
            </p:extLst>
          </p:nvPr>
        </p:nvGraphicFramePr>
        <p:xfrm>
          <a:off x="1206648" y="2019636"/>
          <a:ext cx="7063895" cy="44457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76219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1505427" y="14361"/>
            <a:ext cx="10515600" cy="1325563"/>
          </a:xfrm>
        </p:spPr>
        <p:txBody>
          <a:bodyPr rtlCol="0">
            <a:normAutofit/>
          </a:bodyPr>
          <a:lstStyle/>
          <a:p>
            <a:pPr rtl="0" fontAlgn="base">
              <a:spcAft>
                <a:spcPct val="0"/>
              </a:spcAft>
              <a:defRPr/>
            </a:pPr>
            <a:r>
              <a:rPr lang="en-US" sz="46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Product mix</a:t>
            </a:r>
          </a:p>
        </p:txBody>
      </p:sp>
      <p:graphicFrame>
        <p:nvGraphicFramePr>
          <p:cNvPr id="6" name="圖表 5">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3995431946"/>
              </p:ext>
            </p:extLst>
          </p:nvPr>
        </p:nvGraphicFramePr>
        <p:xfrm>
          <a:off x="954741" y="1990165"/>
          <a:ext cx="6773054" cy="44552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10050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cstate="email">
            <a:extLst>
              <a:ext uri="{BEBA8EAE-BF5A-486C-A8C5-ECC9F3942E4B}">
                <a14:imgProps xmlns:a14="http://schemas.microsoft.com/office/drawing/2010/main">
                  <a14:imgLayer r:embed="rId3">
                    <a14:imgEffect>
                      <a14:saturation sat="50000"/>
                    </a14:imgEffect>
                  </a14:imgLayer>
                </a14:imgProps>
              </a:ext>
              <a:ext uri="{28A0092B-C50C-407E-A947-70E740481C1C}">
                <a14:useLocalDpi xmlns:a14="http://schemas.microsoft.com/office/drawing/2010/main"/>
              </a:ext>
            </a:extLst>
          </a:blip>
          <a:stretch>
            <a:fillRect/>
          </a:stretch>
        </p:blipFill>
        <p:spPr>
          <a:xfrm>
            <a:off x="2079170" y="2568897"/>
            <a:ext cx="6346371" cy="3110573"/>
          </a:xfrm>
          <a:prstGeom prst="rect">
            <a:avLst/>
          </a:prstGeom>
        </p:spPr>
      </p:pic>
      <p:sp>
        <p:nvSpPr>
          <p:cNvPr id="4" name="Rectangle 2"/>
          <p:cNvSpPr>
            <a:spLocks noGrp="1" noChangeArrowheads="1"/>
          </p:cNvSpPr>
          <p:nvPr>
            <p:ph type="title"/>
          </p:nvPr>
        </p:nvSpPr>
        <p:spPr>
          <a:xfrm>
            <a:off x="1487904" y="37945"/>
            <a:ext cx="6496036" cy="1325563"/>
          </a:xfrm>
        </p:spPr>
        <p:txBody>
          <a:bodyPr rtlCol="0">
            <a:noAutofit/>
          </a:bodyPr>
          <a:lstStyle/>
          <a:p>
            <a:pPr rtl="0" fontAlgn="base">
              <a:spcAft>
                <a:spcPct val="0"/>
              </a:spcAft>
              <a:defRPr/>
            </a:pPr>
            <a:br>
              <a:rPr lang="en-US" altLang="zh-TW" sz="3600" dirty="0">
                <a:latin typeface="Times New Roman" panose="02020603050405020304" pitchFamily="18" charset="0"/>
                <a:cs typeface="Times New Roman" panose="02020603050405020304" pitchFamily="18" charset="0"/>
              </a:rPr>
            </a:br>
            <a:r>
              <a:rPr lang="en-US" sz="36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Actively expand chain systems</a:t>
            </a:r>
            <a:br>
              <a:rPr lang="en-US" sz="36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br>
            <a:r>
              <a:rPr lang="en-US" sz="36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t>internationally</a:t>
            </a:r>
            <a:br>
              <a:rPr kumimoji="1" lang="zh-TW" altLang="en-US" sz="36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rPr>
            </a:br>
            <a:endParaRPr kumimoji="1" lang="en-US" altLang="zh-TW" sz="3600" b="1" dirty="0">
              <a:solidFill>
                <a:schemeClr val="accent6">
                  <a:lumMod val="50000"/>
                </a:schemeClr>
              </a:solidFill>
              <a:latin typeface="Times New Roman" panose="02020603050405020304" pitchFamily="18" charset="0"/>
              <a:ea typeface="標楷體" pitchFamily="65" charset="-120"/>
              <a:cs typeface="Times New Roman" panose="02020603050405020304" pitchFamily="18" charset="0"/>
            </a:endParaRPr>
          </a:p>
        </p:txBody>
      </p:sp>
      <p:sp>
        <p:nvSpPr>
          <p:cNvPr id="5" name="Rectangle 7"/>
          <p:cNvSpPr>
            <a:spLocks noGrp="1" noChangeArrowheads="1"/>
          </p:cNvSpPr>
          <p:nvPr>
            <p:ph idx="1"/>
          </p:nvPr>
        </p:nvSpPr>
        <p:spPr bwMode="auto">
          <a:xfrm>
            <a:off x="1129553" y="1797584"/>
            <a:ext cx="7853082" cy="3908762"/>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271463">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rtl="0" eaLnBrk="1" hangingPunct="1">
              <a:lnSpc>
                <a:spcPct val="100000"/>
              </a:lnSpc>
              <a:spcBef>
                <a:spcPct val="0"/>
              </a:spcBef>
              <a:buFontTx/>
              <a:buNone/>
            </a:pPr>
            <a:r>
              <a:rPr lang="en-US" sz="2800" b="1" dirty="0">
                <a:latin typeface="Times New Roman" panose="02020603050405020304" pitchFamily="18" charset="0"/>
                <a:ea typeface="標楷體" panose="03000509000000000000" pitchFamily="65" charset="-120"/>
                <a:cs typeface="Times New Roman" panose="02020603050405020304" pitchFamily="18" charset="0"/>
              </a:rPr>
              <a:t>The current state of franchise stores overseas</a:t>
            </a:r>
          </a:p>
          <a:p>
            <a:pPr rtl="0" eaLnBrk="1" hangingPunct="1">
              <a:lnSpc>
                <a:spcPct val="100000"/>
              </a:lnSpc>
              <a:spcBef>
                <a:spcPct val="0"/>
              </a:spcBef>
              <a:buFontTx/>
              <a:buNone/>
            </a:pPr>
            <a:endParaRPr lang="zh-TW" altLang="en-US" sz="1200" b="1" dirty="0">
              <a:latin typeface="Times New Roman" panose="02020603050405020304" pitchFamily="18" charset="0"/>
              <a:ea typeface="標楷體" panose="03000509000000000000" pitchFamily="65" charset="-120"/>
              <a:cs typeface="Times New Roman" panose="02020603050405020304" pitchFamily="18" charset="0"/>
            </a:endParaRPr>
          </a:p>
          <a:p>
            <a:pPr rtl="0" eaLnBrk="1" hangingPunct="1">
              <a:lnSpc>
                <a:spcPct val="100000"/>
              </a:lnSpc>
              <a:spcBef>
                <a:spcPct val="0"/>
              </a:spcBef>
              <a:buFontTx/>
              <a:buBlip>
                <a:blip r:embed="rId4"/>
              </a:buBlip>
            </a:pPr>
            <a:r>
              <a:rPr lang="en-US" sz="2400" b="1" dirty="0">
                <a:latin typeface="Times New Roman" panose="02020603050405020304" pitchFamily="18" charset="0"/>
                <a:ea typeface="標楷體" panose="03000509000000000000" pitchFamily="65" charset="-120"/>
                <a:cs typeface="Times New Roman" panose="02020603050405020304" pitchFamily="18" charset="0"/>
              </a:rPr>
              <a:t>101 direct/franchise stores overseas</a:t>
            </a:r>
          </a:p>
          <a:p>
            <a:pPr marL="268288" indent="0">
              <a:lnSpc>
                <a:spcPct val="100000"/>
              </a:lnSpc>
              <a:spcBef>
                <a:spcPct val="0"/>
              </a:spcBef>
              <a:buNone/>
            </a:pPr>
            <a:r>
              <a:rPr lang="en-US" altLang="zh-TW" sz="2400" b="1" dirty="0">
                <a:latin typeface="Times New Roman" panose="02020603050405020304" pitchFamily="18" charset="0"/>
                <a:ea typeface="標楷體" panose="03000509000000000000" pitchFamily="65" charset="-120"/>
                <a:cs typeface="Times New Roman" panose="02020603050405020304" pitchFamily="18" charset="0"/>
              </a:rPr>
              <a:t>Business locations have been established in many countries, including the United States, Canada, Hong Kong, Macau, Singapore, Japan</a:t>
            </a:r>
            <a:r>
              <a:rPr lang="zh-TW" altLang="en-US" sz="2400" b="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latin typeface="Times New Roman" panose="02020603050405020304" pitchFamily="18" charset="0"/>
                <a:ea typeface="標楷體" panose="03000509000000000000" pitchFamily="65" charset="-120"/>
                <a:cs typeface="Times New Roman" panose="02020603050405020304" pitchFamily="18" charset="0"/>
              </a:rPr>
              <a:t>and Australia.</a:t>
            </a:r>
            <a:endParaRPr lang="en-US" sz="2400" b="1" dirty="0">
              <a:latin typeface="Times New Roman" panose="02020603050405020304" pitchFamily="18" charset="0"/>
              <a:ea typeface="標楷體" panose="03000509000000000000" pitchFamily="65" charset="-120"/>
              <a:cs typeface="Times New Roman" panose="02020603050405020304" pitchFamily="18" charset="0"/>
            </a:endParaRPr>
          </a:p>
          <a:p>
            <a:pPr rtl="0" eaLnBrk="1" hangingPunct="1">
              <a:lnSpc>
                <a:spcPct val="100000"/>
              </a:lnSpc>
              <a:spcBef>
                <a:spcPct val="0"/>
              </a:spcBef>
              <a:buFontTx/>
              <a:buBlip>
                <a:blip r:embed="rId4"/>
              </a:buBlip>
            </a:pPr>
            <a:endParaRPr lang="en-US" sz="2400" b="1" dirty="0">
              <a:latin typeface="Times New Roman" panose="02020603050405020304" pitchFamily="18" charset="0"/>
              <a:ea typeface="標楷體" panose="03000509000000000000" pitchFamily="65" charset="-120"/>
              <a:cs typeface="Times New Roman" panose="02020603050405020304" pitchFamily="18" charset="0"/>
            </a:endParaRPr>
          </a:p>
          <a:p>
            <a:pPr>
              <a:lnSpc>
                <a:spcPct val="100000"/>
              </a:lnSpc>
              <a:spcBef>
                <a:spcPct val="0"/>
              </a:spcBef>
              <a:buBlip>
                <a:blip r:embed="rId4"/>
              </a:buBlip>
            </a:pPr>
            <a:r>
              <a:rPr lang="en-US" altLang="zh-TW" sz="2400" b="1" dirty="0">
                <a:latin typeface="Times New Roman" panose="02020603050405020304" pitchFamily="18" charset="0"/>
                <a:ea typeface="標楷體" panose="03000509000000000000" pitchFamily="65" charset="-120"/>
                <a:cs typeface="Times New Roman" panose="02020603050405020304" pitchFamily="18" charset="0"/>
              </a:rPr>
              <a:t>There are 1,300 </a:t>
            </a:r>
            <a:r>
              <a:rPr lang="en-US" altLang="zh-TW" sz="2400" b="1" dirty="0" err="1">
                <a:latin typeface="Times New Roman" panose="02020603050405020304" pitchFamily="18" charset="0"/>
                <a:ea typeface="標楷體" panose="03000509000000000000" pitchFamily="65" charset="-120"/>
                <a:cs typeface="Times New Roman" panose="02020603050405020304" pitchFamily="18" charset="0"/>
              </a:rPr>
              <a:t>Tenfu</a:t>
            </a:r>
            <a:r>
              <a:rPr lang="en-US" altLang="zh-TW" sz="2400" b="1" dirty="0">
                <a:latin typeface="Times New Roman" panose="02020603050405020304" pitchFamily="18" charset="0"/>
                <a:ea typeface="標楷體" panose="03000509000000000000" pitchFamily="65" charset="-120"/>
                <a:cs typeface="Times New Roman" panose="02020603050405020304" pitchFamily="18" charset="0"/>
              </a:rPr>
              <a:t> Tea stores in China.</a:t>
            </a:r>
          </a:p>
          <a:p>
            <a:pPr marL="0" indent="0">
              <a:lnSpc>
                <a:spcPct val="100000"/>
              </a:lnSpc>
              <a:spcBef>
                <a:spcPct val="0"/>
              </a:spcBef>
              <a:buNone/>
            </a:pPr>
            <a:endParaRPr lang="en-US" altLang="zh-TW" sz="2400" b="1" dirty="0">
              <a:latin typeface="Times New Roman" panose="02020603050405020304" pitchFamily="18" charset="0"/>
              <a:ea typeface="標楷體" panose="03000509000000000000" pitchFamily="65" charset="-120"/>
              <a:cs typeface="Times New Roman" panose="02020603050405020304" pitchFamily="18" charset="0"/>
            </a:endParaRPr>
          </a:p>
          <a:p>
            <a:pPr marL="720725" indent="-720725" rtl="0" eaLnBrk="1" hangingPunct="1">
              <a:lnSpc>
                <a:spcPct val="100000"/>
              </a:lnSpc>
              <a:spcBef>
                <a:spcPct val="0"/>
              </a:spcBef>
              <a:buNone/>
            </a:pPr>
            <a:r>
              <a:rPr lang="en-US" sz="2000" b="1" dirty="0">
                <a:latin typeface="Times New Roman" panose="02020603050405020304" pitchFamily="18" charset="0"/>
                <a:ea typeface="標楷體" panose="03000509000000000000" pitchFamily="65" charset="-120"/>
                <a:cs typeface="Times New Roman" panose="02020603050405020304" pitchFamily="18" charset="0"/>
              </a:rPr>
              <a:t>Note:	</a:t>
            </a:r>
            <a:r>
              <a:rPr lang="en-US" sz="2000" b="1" dirty="0" err="1">
                <a:latin typeface="Times New Roman" panose="02020603050405020304" pitchFamily="18" charset="0"/>
                <a:ea typeface="標楷體" panose="03000509000000000000" pitchFamily="65" charset="-120"/>
                <a:cs typeface="Times New Roman" panose="02020603050405020304" pitchFamily="18" charset="0"/>
              </a:rPr>
              <a:t>Tenfu</a:t>
            </a:r>
            <a:r>
              <a:rPr lang="en-US" sz="2000" b="1" dirty="0">
                <a:latin typeface="Times New Roman" panose="02020603050405020304" pitchFamily="18" charset="0"/>
                <a:ea typeface="標楷體" panose="03000509000000000000" pitchFamily="65" charset="-120"/>
                <a:cs typeface="Times New Roman" panose="02020603050405020304" pitchFamily="18" charset="0"/>
              </a:rPr>
              <a:t> Tea serves as the general distribution agent for </a:t>
            </a:r>
            <a:r>
              <a:rPr lang="en-US" sz="2000" b="1" dirty="0" err="1">
                <a:latin typeface="Times New Roman" panose="02020603050405020304" pitchFamily="18" charset="0"/>
                <a:ea typeface="標楷體" panose="03000509000000000000" pitchFamily="65" charset="-120"/>
                <a:cs typeface="Times New Roman" panose="02020603050405020304" pitchFamily="18" charset="0"/>
              </a:rPr>
              <a:t>TenRen’s</a:t>
            </a:r>
            <a:r>
              <a:rPr lang="en-US" sz="2000" b="1" dirty="0">
                <a:latin typeface="Times New Roman" panose="02020603050405020304" pitchFamily="18" charset="0"/>
                <a:ea typeface="標楷體" panose="03000509000000000000" pitchFamily="65" charset="-120"/>
                <a:cs typeface="Times New Roman" panose="02020603050405020304" pitchFamily="18" charset="0"/>
              </a:rPr>
              <a:t> Tea series products in China.</a:t>
            </a:r>
          </a:p>
        </p:txBody>
      </p:sp>
    </p:spTree>
    <p:extLst>
      <p:ext uri="{BB962C8B-B14F-4D97-AF65-F5344CB8AC3E}">
        <p14:creationId xmlns:p14="http://schemas.microsoft.com/office/powerpoint/2010/main" val="2423094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1415417" y="23925"/>
            <a:ext cx="6022615"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normAutofit/>
          </a:bodyPr>
          <a:lstStyle>
            <a:lvl1pPr>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1pPr>
            <a:lvl2pPr>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2pPr>
            <a:lvl3pPr>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3pPr>
            <a:lvl4pPr>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4pPr>
            <a:lvl5pPr>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5pPr>
            <a:lvl6pPr marL="457200" algn="ctr" fontAlgn="base">
              <a:spcBef>
                <a:spcPct val="0"/>
              </a:spcBef>
              <a:spcAft>
                <a:spcPct val="0"/>
              </a:spcAft>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6pPr>
            <a:lvl7pPr marL="914400" algn="ctr" fontAlgn="base">
              <a:spcBef>
                <a:spcPct val="0"/>
              </a:spcBef>
              <a:spcAft>
                <a:spcPct val="0"/>
              </a:spcAft>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7pPr>
            <a:lvl8pPr marL="1371600" algn="ctr" fontAlgn="base">
              <a:spcBef>
                <a:spcPct val="0"/>
              </a:spcBef>
              <a:spcAft>
                <a:spcPct val="0"/>
              </a:spcAft>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8pPr>
            <a:lvl9pPr marL="1828800" algn="ctr" fontAlgn="base">
              <a:spcBef>
                <a:spcPct val="0"/>
              </a:spcBef>
              <a:spcAft>
                <a:spcPct val="0"/>
              </a:spcAft>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9pPr>
          </a:lstStyle>
          <a:p>
            <a:pPr defTabSz="914354" rtl="0" eaLnBrk="1" hangingPunct="1">
              <a:lnSpc>
                <a:spcPct val="90000"/>
              </a:lnSpc>
              <a:defRPr/>
            </a:pPr>
            <a:r>
              <a:rPr lang="en-US" sz="3600" dirty="0">
                <a:solidFill>
                  <a:schemeClr val="accent6">
                    <a:lumMod val="50000"/>
                  </a:schemeClr>
                </a:solidFill>
                <a:effectLst/>
                <a:cs typeface="Times New Roman" panose="02020603050405020304" pitchFamily="18" charset="0"/>
              </a:rPr>
              <a:t>Sustainable performance </a:t>
            </a:r>
            <a:br>
              <a:rPr lang="en-US" sz="3600" dirty="0">
                <a:solidFill>
                  <a:schemeClr val="accent6">
                    <a:lumMod val="50000"/>
                  </a:schemeClr>
                </a:solidFill>
                <a:effectLst/>
                <a:cs typeface="Times New Roman" panose="02020603050405020304" pitchFamily="18" charset="0"/>
              </a:rPr>
            </a:br>
            <a:r>
              <a:rPr lang="en-US" sz="3600" dirty="0">
                <a:solidFill>
                  <a:schemeClr val="accent6">
                    <a:lumMod val="50000"/>
                  </a:schemeClr>
                </a:solidFill>
                <a:effectLst/>
                <a:cs typeface="Times New Roman" panose="02020603050405020304" pitchFamily="18" charset="0"/>
              </a:rPr>
              <a:t>in tea business in 2024</a:t>
            </a:r>
            <a:endParaRPr lang="en-US" altLang="zh-TW" sz="3600" dirty="0">
              <a:solidFill>
                <a:schemeClr val="accent6">
                  <a:lumMod val="50000"/>
                </a:schemeClr>
              </a:solidFill>
              <a:effectLst/>
              <a:cs typeface="Times New Roman" panose="02020603050405020304" pitchFamily="18" charset="0"/>
            </a:endParaRPr>
          </a:p>
        </p:txBody>
      </p:sp>
      <p:sp>
        <p:nvSpPr>
          <p:cNvPr id="6" name="Shape 93">
            <a:extLst>
              <a:ext uri="{FF2B5EF4-FFF2-40B4-BE49-F238E27FC236}">
                <a16:creationId xmlns:a16="http://schemas.microsoft.com/office/drawing/2014/main" id="{3C486EAC-A109-432F-8064-AC1B30D3E812}"/>
              </a:ext>
            </a:extLst>
          </p:cNvPr>
          <p:cNvSpPr txBox="1">
            <a:spLocks/>
          </p:cNvSpPr>
          <p:nvPr/>
        </p:nvSpPr>
        <p:spPr bwMode="auto">
          <a:xfrm>
            <a:off x="1050135" y="1525337"/>
            <a:ext cx="7943258" cy="189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68569" tIns="68569" rIns="68569" bIns="6856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1pPr>
            <a:lvl2pPr marL="742950" indent="-285750" algn="l" defTabSz="914400" rtl="0" eaLnBrk="1" latinLnBrk="0" hangingPunct="1">
              <a:lnSpc>
                <a:spcPct val="90000"/>
              </a:lnSpc>
              <a:spcBef>
                <a:spcPts val="500"/>
              </a:spcBef>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5pPr>
            <a:lvl6pPr marL="2514600" indent="-228600" algn="l" defTabSz="914400" rtl="0" eaLnBrk="0" fontAlgn="base" latinLnBrk="0" hangingPunct="0">
              <a:lnSpc>
                <a:spcPct val="90000"/>
              </a:lnSpc>
              <a:spcBef>
                <a:spcPct val="0"/>
              </a:spcBef>
              <a:spcAft>
                <a:spcPct val="0"/>
              </a:spcAft>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6pPr>
            <a:lvl7pPr marL="2971800" indent="-228600" algn="l" defTabSz="914400" rtl="0" eaLnBrk="0" fontAlgn="base" latinLnBrk="0" hangingPunct="0">
              <a:lnSpc>
                <a:spcPct val="90000"/>
              </a:lnSpc>
              <a:spcBef>
                <a:spcPct val="0"/>
              </a:spcBef>
              <a:spcAft>
                <a:spcPct val="0"/>
              </a:spcAft>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7pPr>
            <a:lvl8pPr marL="3429000" indent="-228600" algn="l" defTabSz="914400" rtl="0" eaLnBrk="0" fontAlgn="base" latinLnBrk="0" hangingPunct="0">
              <a:lnSpc>
                <a:spcPct val="90000"/>
              </a:lnSpc>
              <a:spcBef>
                <a:spcPct val="0"/>
              </a:spcBef>
              <a:spcAft>
                <a:spcPct val="0"/>
              </a:spcAft>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8pPr>
            <a:lvl9pPr marL="3886200" indent="-228600" algn="l" defTabSz="914400" rtl="0" eaLnBrk="0" fontAlgn="base" latinLnBrk="0" hangingPunct="0">
              <a:lnSpc>
                <a:spcPct val="90000"/>
              </a:lnSpc>
              <a:spcBef>
                <a:spcPct val="0"/>
              </a:spcBef>
              <a:spcAft>
                <a:spcPct val="0"/>
              </a:spcAft>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9pPr>
          </a:lstStyle>
          <a:p>
            <a:pPr marL="0" indent="0" algn="just" rtl="0">
              <a:lnSpc>
                <a:spcPct val="120000"/>
              </a:lnSpc>
              <a:buFont typeface="Arial" panose="020B0604020202020204" pitchFamily="34" charset="0"/>
              <a:buNone/>
            </a:pPr>
            <a:r>
              <a:rPr lang="en-US" sz="20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Sustainable performance 2024</a:t>
            </a:r>
            <a:endParaRPr lang="en-US" altLang="zh-TW" sz="20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0" indent="0" rtl="0">
              <a:lnSpc>
                <a:spcPct val="100000"/>
              </a:lnSpc>
              <a:buFont typeface="Arial" panose="020B0604020202020204" pitchFamily="34" charset="0"/>
              <a:buNone/>
            </a:pPr>
            <a:r>
              <a:rPr lang="en-US" sz="1800" b="1" dirty="0" err="1">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TenRen</a:t>
            </a:r>
            <a:r>
              <a:rPr lang="en-US" sz="18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continues to live up to the business philosophy of “natural and healthy with a human touch.” On </a:t>
            </a:r>
            <a:r>
              <a:rPr lang="en-US" sz="1800" b="1" dirty="0" err="1">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TenRen’s</a:t>
            </a:r>
            <a:r>
              <a:rPr lang="en-US" sz="18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71</a:t>
            </a:r>
            <a:r>
              <a:rPr lang="zh-TW" sz="1800" b="1" baseline="30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st</a:t>
            </a:r>
            <a:r>
              <a:rPr lang="zh-TW" sz="18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anniversary, we continue to enhance the quality of tea leaves and digital retailing to provide more accurate and high-quality services, while continuing to move toward sustainability so as to incorporate key sustainability issues into TenRen</a:t>
            </a:r>
            <a:r>
              <a:rPr lang="en-US" altLang="zh-TW" sz="18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zh-TW" sz="18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s corporate culture.</a:t>
            </a:r>
          </a:p>
        </p:txBody>
      </p:sp>
      <p:sp>
        <p:nvSpPr>
          <p:cNvPr id="15" name="Shape 93">
            <a:extLst>
              <a:ext uri="{FF2B5EF4-FFF2-40B4-BE49-F238E27FC236}">
                <a16:creationId xmlns:a16="http://schemas.microsoft.com/office/drawing/2014/main" id="{348DAC23-C8A0-40BD-A456-146F99C3ACBC}"/>
              </a:ext>
            </a:extLst>
          </p:cNvPr>
          <p:cNvSpPr txBox="1">
            <a:spLocks/>
          </p:cNvSpPr>
          <p:nvPr/>
        </p:nvSpPr>
        <p:spPr bwMode="auto">
          <a:xfrm>
            <a:off x="1036230" y="3696571"/>
            <a:ext cx="7084187" cy="28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68569" tIns="68569" rIns="68569" bIns="6856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1pPr>
            <a:lvl2pPr marL="742950" indent="-285750" algn="l" defTabSz="914400" rtl="0" eaLnBrk="1" latinLnBrk="0" hangingPunct="1">
              <a:lnSpc>
                <a:spcPct val="90000"/>
              </a:lnSpc>
              <a:spcBef>
                <a:spcPts val="500"/>
              </a:spcBef>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5pPr>
            <a:lvl6pPr marL="2514600" indent="-228600" algn="l" defTabSz="914400" rtl="0" eaLnBrk="0" fontAlgn="base" latinLnBrk="0" hangingPunct="0">
              <a:lnSpc>
                <a:spcPct val="90000"/>
              </a:lnSpc>
              <a:spcBef>
                <a:spcPct val="0"/>
              </a:spcBef>
              <a:spcAft>
                <a:spcPct val="0"/>
              </a:spcAft>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6pPr>
            <a:lvl7pPr marL="2971800" indent="-228600" algn="l" defTabSz="914400" rtl="0" eaLnBrk="0" fontAlgn="base" latinLnBrk="0" hangingPunct="0">
              <a:lnSpc>
                <a:spcPct val="90000"/>
              </a:lnSpc>
              <a:spcBef>
                <a:spcPct val="0"/>
              </a:spcBef>
              <a:spcAft>
                <a:spcPct val="0"/>
              </a:spcAft>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7pPr>
            <a:lvl8pPr marL="3429000" indent="-228600" algn="l" defTabSz="914400" rtl="0" eaLnBrk="0" fontAlgn="base" latinLnBrk="0" hangingPunct="0">
              <a:lnSpc>
                <a:spcPct val="90000"/>
              </a:lnSpc>
              <a:spcBef>
                <a:spcPct val="0"/>
              </a:spcBef>
              <a:spcAft>
                <a:spcPct val="0"/>
              </a:spcAft>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8pPr>
            <a:lvl9pPr marL="3886200" indent="-228600" algn="l" defTabSz="914400" rtl="0" eaLnBrk="0" fontAlgn="base" latinLnBrk="0" hangingPunct="0">
              <a:lnSpc>
                <a:spcPct val="90000"/>
              </a:lnSpc>
              <a:spcBef>
                <a:spcPct val="0"/>
              </a:spcBef>
              <a:spcAft>
                <a:spcPct val="0"/>
              </a:spcAft>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9pPr>
          </a:lstStyle>
          <a:p>
            <a:pPr marL="0" indent="0" algn="just" rtl="0">
              <a:lnSpc>
                <a:spcPts val="1800"/>
              </a:lnSpc>
              <a:buFont typeface="Arial" panose="020B0604020202020204" pitchFamily="34" charset="0"/>
              <a:buNone/>
            </a:pPr>
            <a:r>
              <a:rPr lang="en-US" sz="20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1. Corporate governance:</a:t>
            </a:r>
          </a:p>
          <a:p>
            <a:pPr marL="355600" indent="-355600" algn="just" rtl="0">
              <a:lnSpc>
                <a:spcPts val="1800"/>
              </a:lnSpc>
              <a:buNone/>
            </a:pPr>
            <a:r>
              <a:rPr lang="en-US" sz="18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	Outsourced identification of domestic tea production areas for regular procurement. </a:t>
            </a:r>
            <a:endParaRPr lang="en-US" altLang="zh-TW" sz="18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355600" indent="-355600" algn="just" rtl="0">
              <a:lnSpc>
                <a:spcPts val="1800"/>
              </a:lnSpc>
              <a:buNone/>
            </a:pPr>
            <a:r>
              <a:rPr lang="en-US" sz="18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	The laboratory continues to pass TAF certification, with “zero” major food safety incidents.</a:t>
            </a:r>
            <a:endParaRPr lang="en-US" altLang="zh-TW" sz="18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355600" indent="-355600" algn="just" rtl="0">
              <a:lnSpc>
                <a:spcPts val="1800"/>
              </a:lnSpc>
              <a:buNone/>
            </a:pPr>
            <a:r>
              <a:rPr lang="en-US" sz="18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(3)	ESG sustainable performance is linked to managers’ remuneration, upholding the spirit of sustainable governance.</a:t>
            </a:r>
          </a:p>
          <a:p>
            <a:pPr marL="355600" indent="-355600" algn="just" rtl="0">
              <a:lnSpc>
                <a:spcPts val="1800"/>
              </a:lnSpc>
              <a:buFont typeface="Arial" panose="020B0604020202020204" pitchFamily="34" charset="0"/>
              <a:buNone/>
            </a:pPr>
            <a:r>
              <a:rPr lang="en-US" sz="18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(4)	A dedicated information security team is established to enhance system security protection and response capabilities.</a:t>
            </a:r>
          </a:p>
        </p:txBody>
      </p:sp>
      <p:pic>
        <p:nvPicPr>
          <p:cNvPr id="5" name="圖片 4">
            <a:extLst>
              <a:ext uri="{FF2B5EF4-FFF2-40B4-BE49-F238E27FC236}">
                <a16:creationId xmlns:a16="http://schemas.microsoft.com/office/drawing/2014/main" id="{59B4ACD8-1910-45BF-8265-8B7D947D21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3911" y="5849062"/>
            <a:ext cx="1318543" cy="932353"/>
          </a:xfrm>
          <a:prstGeom prst="rect">
            <a:avLst/>
          </a:prstGeom>
        </p:spPr>
      </p:pic>
    </p:spTree>
    <p:extLst>
      <p:ext uri="{BB962C8B-B14F-4D97-AF65-F5344CB8AC3E}">
        <p14:creationId xmlns:p14="http://schemas.microsoft.com/office/powerpoint/2010/main" val="3159087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93">
            <a:extLst>
              <a:ext uri="{FF2B5EF4-FFF2-40B4-BE49-F238E27FC236}">
                <a16:creationId xmlns:a16="http://schemas.microsoft.com/office/drawing/2014/main" id="{EB6AC4A4-A9B9-46B7-8F65-E06C30BDD6D5}"/>
              </a:ext>
            </a:extLst>
          </p:cNvPr>
          <p:cNvSpPr txBox="1">
            <a:spLocks/>
          </p:cNvSpPr>
          <p:nvPr/>
        </p:nvSpPr>
        <p:spPr bwMode="auto">
          <a:xfrm>
            <a:off x="866796" y="1507304"/>
            <a:ext cx="7448866" cy="4907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68569" tIns="68569" rIns="68569" bIns="6856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1pPr>
            <a:lvl2pPr marL="742950" indent="-285750" algn="l" defTabSz="914400" rtl="0" eaLnBrk="1" latinLnBrk="0" hangingPunct="1">
              <a:lnSpc>
                <a:spcPct val="90000"/>
              </a:lnSpc>
              <a:spcBef>
                <a:spcPts val="500"/>
              </a:spcBef>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5pPr>
            <a:lvl6pPr marL="2514600" indent="-228600" algn="l" defTabSz="914400" rtl="0" eaLnBrk="0" fontAlgn="base" latinLnBrk="0" hangingPunct="0">
              <a:lnSpc>
                <a:spcPct val="90000"/>
              </a:lnSpc>
              <a:spcBef>
                <a:spcPct val="0"/>
              </a:spcBef>
              <a:spcAft>
                <a:spcPct val="0"/>
              </a:spcAft>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6pPr>
            <a:lvl7pPr marL="2971800" indent="-228600" algn="l" defTabSz="914400" rtl="0" eaLnBrk="0" fontAlgn="base" latinLnBrk="0" hangingPunct="0">
              <a:lnSpc>
                <a:spcPct val="90000"/>
              </a:lnSpc>
              <a:spcBef>
                <a:spcPct val="0"/>
              </a:spcBef>
              <a:spcAft>
                <a:spcPct val="0"/>
              </a:spcAft>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7pPr>
            <a:lvl8pPr marL="3429000" indent="-228600" algn="l" defTabSz="914400" rtl="0" eaLnBrk="0" fontAlgn="base" latinLnBrk="0" hangingPunct="0">
              <a:lnSpc>
                <a:spcPct val="90000"/>
              </a:lnSpc>
              <a:spcBef>
                <a:spcPct val="0"/>
              </a:spcBef>
              <a:spcAft>
                <a:spcPct val="0"/>
              </a:spcAft>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8pPr>
            <a:lvl9pPr marL="3886200" indent="-228600" algn="l" defTabSz="914400" rtl="0" eaLnBrk="0" fontAlgn="base" latinLnBrk="0" hangingPunct="0">
              <a:lnSpc>
                <a:spcPct val="90000"/>
              </a:lnSpc>
              <a:spcBef>
                <a:spcPct val="0"/>
              </a:spcBef>
              <a:spcAft>
                <a:spcPct val="0"/>
              </a:spcAft>
              <a:buFont typeface="Arial" panose="020B0604020202020204" pitchFamily="34" charset="0"/>
              <a:buChar char="•"/>
              <a:defRPr sz="1400" kern="1200">
                <a:solidFill>
                  <a:srgbClr val="000000"/>
                </a:solidFill>
                <a:latin typeface="Arial" panose="020B0604020202020204" pitchFamily="34" charset="0"/>
                <a:ea typeface="新細明體" panose="02020500000000000000" pitchFamily="18" charset="-120"/>
                <a:cs typeface="+mn-cs"/>
                <a:sym typeface="Arial" panose="020B0604020202020204" pitchFamily="34" charset="0"/>
              </a:defRPr>
            </a:lvl9pPr>
          </a:lstStyle>
          <a:p>
            <a:pPr marL="0" indent="0" rtl="0">
              <a:buFont typeface="Arial" panose="020B0604020202020204" pitchFamily="34" charset="0"/>
              <a:buNone/>
            </a:pPr>
            <a:r>
              <a:rPr lang="en-US" sz="24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2. Environmental protection:</a:t>
            </a:r>
          </a:p>
          <a:p>
            <a:pPr marL="452438" indent="-452438" rtl="0">
              <a:buNone/>
            </a:pPr>
            <a:r>
              <a:rPr 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	Encourage consumers to bring their own shopping bags and eco-friendly cups.</a:t>
            </a:r>
            <a:endParaRPr lang="en-US" altLang="zh-TW"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452438" indent="-452438" rtl="0">
              <a:buNone/>
            </a:pPr>
            <a:r>
              <a:rPr 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	Gradually reduce the use of packaging materials and disposable utensils.</a:t>
            </a:r>
            <a:endParaRPr lang="en-US" altLang="zh-TW"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452438" indent="-452438" rtl="0">
              <a:buNone/>
            </a:pPr>
            <a:r>
              <a:rPr 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(3)	Introduce scenario simulation tools to analyze the financial impact of extreme weather events. </a:t>
            </a:r>
          </a:p>
          <a:p>
            <a:pPr marL="452438" indent="-452438" rtl="0">
              <a:buNone/>
            </a:pPr>
            <a:r>
              <a:rPr 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(4)	Conduct domestic and international GHG inventory for organizational sites based on the ISO 14064-1 standard.</a:t>
            </a:r>
            <a:endParaRPr lang="en-US" altLang="zh-TW"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452438" indent="-452438" rtl="0">
              <a:buNone/>
            </a:pPr>
            <a:r>
              <a:rPr 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(5)	Reduce the thickness of shopping paper bags to decrease the use of paper and plastic film.</a:t>
            </a:r>
            <a:endParaRPr lang="en-US" altLang="zh-TW"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452438" indent="-452438" rtl="0">
              <a:buNone/>
            </a:pPr>
            <a:r>
              <a:rPr lang="en-US" sz="20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(6)	Set the goal for 2025 to use eco-friendly recycled polyester (recycled PET bottles) for store uniforms and member birthday gift bags, promoting sustainable circular reuse.</a:t>
            </a:r>
            <a:endParaRPr lang="en-US" altLang="zh-TW" sz="20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5" name="圖片 4">
            <a:extLst>
              <a:ext uri="{FF2B5EF4-FFF2-40B4-BE49-F238E27FC236}">
                <a16:creationId xmlns:a16="http://schemas.microsoft.com/office/drawing/2014/main" id="{67C976BC-E214-4DF6-B1AB-B947DCA5EB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3911" y="5849062"/>
            <a:ext cx="1318543" cy="932353"/>
          </a:xfrm>
          <a:prstGeom prst="rect">
            <a:avLst/>
          </a:prstGeom>
        </p:spPr>
      </p:pic>
      <p:sp>
        <p:nvSpPr>
          <p:cNvPr id="8" name="Rectangle 2">
            <a:extLst>
              <a:ext uri="{FF2B5EF4-FFF2-40B4-BE49-F238E27FC236}">
                <a16:creationId xmlns:a16="http://schemas.microsoft.com/office/drawing/2014/main" id="{03C6BB09-D78B-4728-9C1A-498DB0F2DDDA}"/>
              </a:ext>
            </a:extLst>
          </p:cNvPr>
          <p:cNvSpPr>
            <a:spLocks noGrp="1" noChangeArrowheads="1"/>
          </p:cNvSpPr>
          <p:nvPr>
            <p:ph type="title"/>
          </p:nvPr>
        </p:nvSpPr>
        <p:spPr bwMode="auto">
          <a:xfrm>
            <a:off x="1415417" y="23925"/>
            <a:ext cx="7673992"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normAutofit/>
          </a:bodyPr>
          <a:lstStyle>
            <a:lvl1pPr>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1pPr>
            <a:lvl2pPr>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2pPr>
            <a:lvl3pPr>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3pPr>
            <a:lvl4pPr>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4pPr>
            <a:lvl5pPr>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5pPr>
            <a:lvl6pPr marL="457200" algn="ctr" fontAlgn="base">
              <a:spcBef>
                <a:spcPct val="0"/>
              </a:spcBef>
              <a:spcAft>
                <a:spcPct val="0"/>
              </a:spcAft>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6pPr>
            <a:lvl7pPr marL="914400" algn="ctr" fontAlgn="base">
              <a:spcBef>
                <a:spcPct val="0"/>
              </a:spcBef>
              <a:spcAft>
                <a:spcPct val="0"/>
              </a:spcAft>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7pPr>
            <a:lvl8pPr marL="1371600" algn="ctr" fontAlgn="base">
              <a:spcBef>
                <a:spcPct val="0"/>
              </a:spcBef>
              <a:spcAft>
                <a:spcPct val="0"/>
              </a:spcAft>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8pPr>
            <a:lvl9pPr marL="1828800" algn="ctr" fontAlgn="base">
              <a:spcBef>
                <a:spcPct val="0"/>
              </a:spcBef>
              <a:spcAft>
                <a:spcPct val="0"/>
              </a:spcAft>
              <a:defRPr kumimoji="1" sz="4800" b="1">
                <a:solidFill>
                  <a:schemeClr val="tx2"/>
                </a:solidFill>
                <a:effectLst>
                  <a:outerShdw blurRad="38100" dist="38100" dir="2700000" algn="tl">
                    <a:srgbClr val="C0C0C0"/>
                  </a:outerShdw>
                </a:effectLst>
                <a:latin typeface="Times New Roman" pitchFamily="18" charset="0"/>
                <a:ea typeface="標楷體" pitchFamily="65" charset="-120"/>
              </a:defRPr>
            </a:lvl9pPr>
          </a:lstStyle>
          <a:p>
            <a:pPr defTabSz="914354" rtl="0" eaLnBrk="1" hangingPunct="1">
              <a:lnSpc>
                <a:spcPct val="90000"/>
              </a:lnSpc>
              <a:defRPr/>
            </a:pPr>
            <a:r>
              <a:rPr lang="en-US" sz="3600" dirty="0">
                <a:solidFill>
                  <a:schemeClr val="accent6">
                    <a:lumMod val="50000"/>
                  </a:schemeClr>
                </a:solidFill>
                <a:effectLst/>
                <a:cs typeface="Times New Roman" panose="02020603050405020304" pitchFamily="18" charset="0"/>
              </a:rPr>
              <a:t>Sustainable performance </a:t>
            </a:r>
            <a:br>
              <a:rPr lang="en-US" sz="3600" dirty="0">
                <a:solidFill>
                  <a:schemeClr val="accent6">
                    <a:lumMod val="50000"/>
                  </a:schemeClr>
                </a:solidFill>
                <a:effectLst/>
                <a:cs typeface="Times New Roman" panose="02020603050405020304" pitchFamily="18" charset="0"/>
              </a:rPr>
            </a:br>
            <a:r>
              <a:rPr lang="en-US" sz="3600" dirty="0">
                <a:solidFill>
                  <a:schemeClr val="accent6">
                    <a:lumMod val="50000"/>
                  </a:schemeClr>
                </a:solidFill>
                <a:effectLst/>
                <a:cs typeface="Times New Roman" panose="02020603050405020304" pitchFamily="18" charset="0"/>
              </a:rPr>
              <a:t>in tea business in 2024 (Continued)</a:t>
            </a:r>
            <a:endParaRPr lang="en-US" altLang="zh-TW" sz="3600" dirty="0">
              <a:solidFill>
                <a:schemeClr val="accent6">
                  <a:lumMod val="50000"/>
                </a:schemeClr>
              </a:solidFill>
              <a:effectLst/>
              <a:cs typeface="Times New Roman" panose="02020603050405020304" pitchFamily="18" charset="0"/>
            </a:endParaRPr>
          </a:p>
        </p:txBody>
      </p:sp>
    </p:spTree>
    <p:extLst>
      <p:ext uri="{BB962C8B-B14F-4D97-AF65-F5344CB8AC3E}">
        <p14:creationId xmlns:p14="http://schemas.microsoft.com/office/powerpoint/2010/main" val="2404363716"/>
      </p:ext>
    </p:extLst>
  </p:cSld>
  <p:clrMapOvr>
    <a:masterClrMapping/>
  </p:clrMapOvr>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佈景主題">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3323</TotalTime>
  <Words>2495</Words>
  <Application>Microsoft Office PowerPoint</Application>
  <PresentationFormat>寬螢幕</PresentationFormat>
  <Paragraphs>234</Paragraphs>
  <Slides>30</Slides>
  <Notes>0</Notes>
  <HiddenSlides>0</HiddenSlides>
  <MMClips>0</MMClips>
  <ScaleCrop>false</ScaleCrop>
  <HeadingPairs>
    <vt:vector size="8" baseType="variant">
      <vt:variant>
        <vt:lpstr>使用字型</vt:lpstr>
      </vt:variant>
      <vt:variant>
        <vt:i4>5</vt:i4>
      </vt:variant>
      <vt:variant>
        <vt:lpstr>佈景主題</vt:lpstr>
      </vt:variant>
      <vt:variant>
        <vt:i4>1</vt:i4>
      </vt:variant>
      <vt:variant>
        <vt:lpstr>內嵌 OLE 伺服程式</vt:lpstr>
      </vt:variant>
      <vt:variant>
        <vt:i4>1</vt:i4>
      </vt:variant>
      <vt:variant>
        <vt:lpstr>投影片標題</vt:lpstr>
      </vt:variant>
      <vt:variant>
        <vt:i4>30</vt:i4>
      </vt:variant>
    </vt:vector>
  </HeadingPairs>
  <TitlesOfParts>
    <vt:vector size="37" baseType="lpstr">
      <vt:lpstr>標楷體</vt:lpstr>
      <vt:lpstr>Arial</vt:lpstr>
      <vt:lpstr>Calibri</vt:lpstr>
      <vt:lpstr>Calibri Light</vt:lpstr>
      <vt:lpstr>Times New Roman</vt:lpstr>
      <vt:lpstr>Office 佈景主題</vt:lpstr>
      <vt:lpstr>多媒體項目</vt:lpstr>
      <vt:lpstr>TenRen Tea Co., Ltd. Investor Conference</vt:lpstr>
      <vt:lpstr>Topic Outline</vt:lpstr>
      <vt:lpstr>Group and Brand Development</vt:lpstr>
      <vt:lpstr>About TenRen</vt:lpstr>
      <vt:lpstr>Analysis of domestic and foreign sales</vt:lpstr>
      <vt:lpstr>Product mix</vt:lpstr>
      <vt:lpstr> Actively expand chain systems internationally </vt:lpstr>
      <vt:lpstr>Sustainable performance  in tea business in 2024</vt:lpstr>
      <vt:lpstr>Sustainable performance  in tea business in 2024 (Continued)</vt:lpstr>
      <vt:lpstr>Sustainable performance  in tea business in 2024 (Continued)</vt:lpstr>
      <vt:lpstr>2024 Marketing Events</vt:lpstr>
      <vt:lpstr>2024 Marketing Events (Continued)</vt:lpstr>
      <vt:lpstr>2024 Marketing Events (Continued)</vt:lpstr>
      <vt:lpstr>2024 Marketing Events (Continued)</vt:lpstr>
      <vt:lpstr>2024 Marketing Events (Continued)</vt:lpstr>
      <vt:lpstr>Promotion of Tea Culture</vt:lpstr>
      <vt:lpstr>Financial structure in the last five years – debt ratio</vt:lpstr>
      <vt:lpstr>Liquidity in the last five years – current ratio</vt:lpstr>
      <vt:lpstr>Liquidity in the last five years – quick ratio</vt:lpstr>
      <vt:lpstr>Profitability in the last five years –  net operating income</vt:lpstr>
      <vt:lpstr>Profitability in the last five years –  net profit for the current period (after tax)</vt:lpstr>
      <vt:lpstr>Profitability in the last five years – earnings per share</vt:lpstr>
      <vt:lpstr>Dividend distribution in the last five years</vt:lpstr>
      <vt:lpstr>Current profit and loss for the most recent year </vt:lpstr>
      <vt:lpstr>Happiness in tea imparts peace</vt:lpstr>
      <vt:lpstr>Happiness in tea imparts peace</vt:lpstr>
      <vt:lpstr>Business Development Plan</vt:lpstr>
      <vt:lpstr>Business Development Plan (Continued)</vt:lpstr>
      <vt:lpstr>Business Development Plan (Continued)</vt:lpstr>
      <vt:lpstr>Thank you for your 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KellyWen</dc:creator>
  <cp:lastModifiedBy>Bensonhuang</cp:lastModifiedBy>
  <cp:revision>393</cp:revision>
  <cp:lastPrinted>2023-10-17T07:19:30Z</cp:lastPrinted>
  <dcterms:created xsi:type="dcterms:W3CDTF">2022-11-11T07:20:08Z</dcterms:created>
  <dcterms:modified xsi:type="dcterms:W3CDTF">2024-11-28T05:16:06Z</dcterms:modified>
</cp:coreProperties>
</file>